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5" r:id="rId7"/>
    <p:sldId id="276" r:id="rId8"/>
    <p:sldId id="275" r:id="rId9"/>
    <p:sldId id="266" r:id="rId10"/>
    <p:sldId id="267" r:id="rId11"/>
    <p:sldId id="271" r:id="rId12"/>
    <p:sldId id="273" r:id="rId13"/>
    <p:sldId id="257" r:id="rId14"/>
    <p:sldId id="277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f Roman" initials="R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8D534D"/>
    <a:srgbClr val="FDDC7F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29.03.2019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2017</a:t>
            </a:r>
            <a:endParaRPr lang="de-CH" spc="2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Biodiversität</a:t>
            </a:r>
            <a:r>
              <a:rPr lang="fr-CH" dirty="0" smtClean="0"/>
              <a:t> </a:t>
            </a:r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dem</a:t>
            </a:r>
            <a:r>
              <a:rPr lang="fr-CH" dirty="0" smtClean="0"/>
              <a:t> </a:t>
            </a:r>
            <a:r>
              <a:rPr lang="fr-CH" dirty="0" err="1" smtClean="0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 smtClean="0"/>
              <a:t>((</a:t>
            </a:r>
            <a:r>
              <a:rPr lang="fr-CH" spc="20" noProof="0" dirty="0" err="1" smtClean="0"/>
              <a:t>Kapitel</a:t>
            </a:r>
            <a:r>
              <a:rPr lang="fr-CH" spc="20" noProof="0" dirty="0" smtClean="0"/>
              <a:t>))</a:t>
            </a:r>
            <a:endParaRPr lang="fr-CH" spc="20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Foliensammlung</a:t>
            </a:r>
            <a:r>
              <a:rPr lang="de-CH" sz="900" baseline="0" dirty="0" smtClean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527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Biodiversität beobachten, erkennen und verkaufen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ks.swiss/de/" TargetMode="External"/><Relationship Id="rId3" Type="http://schemas.openxmlformats.org/officeDocument/2006/relationships/hyperlink" Target="http://www.wiesenmeisterschaften.ch/de/" TargetMode="External"/><Relationship Id="rId7" Type="http://schemas.openxmlformats.org/officeDocument/2006/relationships/hyperlink" Target="https://www.myfarm.ch/de" TargetMode="External"/><Relationship Id="rId2" Type="http://schemas.openxmlformats.org/officeDocument/2006/relationships/hyperlink" Target="http://www.agri-biodiv.ch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hub.ch/" TargetMode="External"/><Relationship Id="rId5" Type="http://schemas.openxmlformats.org/officeDocument/2006/relationships/hyperlink" Target="http://www.bio-suisse.ch/" TargetMode="External"/><Relationship Id="rId4" Type="http://schemas.openxmlformats.org/officeDocument/2006/relationships/hyperlink" Target="http://www.ip-suisse.ch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539552" y="4941168"/>
            <a:ext cx="64087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dirty="0" smtClean="0"/>
              <a:t>Biodiversität beobachten, erkennen und verkaufen</a:t>
            </a:r>
            <a:endParaRPr lang="de-CH" dirty="0">
              <a:solidFill>
                <a:prstClr val="black"/>
              </a:solidFill>
            </a:endParaRPr>
          </a:p>
          <a:p>
            <a:pPr lvl="0"/>
            <a:endParaRPr lang="de-CH" sz="800" dirty="0">
              <a:solidFill>
                <a:prstClr val="black"/>
              </a:solidFill>
            </a:endParaRPr>
          </a:p>
          <a:p>
            <a:pPr lvl="0"/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  <a:p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047270" cy="210567"/>
          </a:xfrm>
        </p:spPr>
        <p:txBody>
          <a:bodyPr/>
          <a:lstStyle/>
          <a:p>
            <a:r>
              <a:rPr lang="de-CH" sz="1100" dirty="0" smtClean="0"/>
              <a:t>Referenz: </a:t>
            </a:r>
            <a:r>
              <a:rPr lang="de-CH" sz="1100" dirty="0"/>
              <a:t>Handbuch «Biodiversität auf dem Landwirtschaftsbetrieb – ein Handbuch für die Praxis», Kapitel 9</a:t>
            </a:r>
            <a:r>
              <a:rPr lang="de-CH" sz="1100" dirty="0" smtClean="0"/>
              <a:t>, </a:t>
            </a:r>
            <a:r>
              <a:rPr lang="de-CH" sz="1100" dirty="0"/>
              <a:t>Seiten </a:t>
            </a:r>
            <a:r>
              <a:rPr lang="de-CH" sz="1100" dirty="0" smtClean="0"/>
              <a:t>167-175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Weiterführende Links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hlinkClick r:id="rId2"/>
              </a:rPr>
              <a:t>www.agri-biodiv.ch</a:t>
            </a:r>
            <a:endParaRPr lang="de-CH" dirty="0" smtClean="0"/>
          </a:p>
          <a:p>
            <a:r>
              <a:rPr lang="de-CH" dirty="0" smtClean="0">
                <a:hlinkClick r:id="rId3"/>
              </a:rPr>
              <a:t>Wiesenmeisterschaften</a:t>
            </a:r>
            <a:endParaRPr lang="de-CH" dirty="0" smtClean="0"/>
          </a:p>
          <a:p>
            <a:r>
              <a:rPr lang="de-CH" dirty="0" smtClean="0">
                <a:hlinkClick r:id="rId4"/>
              </a:rPr>
              <a:t>www.ip-suisse.ch</a:t>
            </a:r>
            <a:endParaRPr lang="de-CH" dirty="0" smtClean="0"/>
          </a:p>
          <a:p>
            <a:r>
              <a:rPr lang="de-CH" dirty="0" smtClean="0">
                <a:hlinkClick r:id="rId5"/>
              </a:rPr>
              <a:t>www.bio-suisse.ch</a:t>
            </a:r>
            <a:endParaRPr lang="de-CH" dirty="0" smtClean="0"/>
          </a:p>
          <a:p>
            <a:r>
              <a:rPr lang="de-CH" dirty="0" smtClean="0">
                <a:hlinkClick r:id="rId6"/>
              </a:rPr>
              <a:t>Schule auf dem Bauernhof</a:t>
            </a:r>
            <a:endParaRPr lang="de-CH" dirty="0" smtClean="0"/>
          </a:p>
          <a:p>
            <a:r>
              <a:rPr lang="de-CH" dirty="0" smtClean="0">
                <a:hlinkClick r:id="rId7"/>
              </a:rPr>
              <a:t>Agrotourismus Schweiz</a:t>
            </a:r>
            <a:endParaRPr lang="de-CH" dirty="0" smtClean="0"/>
          </a:p>
          <a:p>
            <a:r>
              <a:rPr lang="de-CH" dirty="0" smtClean="0">
                <a:hlinkClick r:id="rId8"/>
              </a:rPr>
              <a:t>Schweizer </a:t>
            </a:r>
            <a:r>
              <a:rPr lang="de-CH" dirty="0" err="1" smtClean="0">
                <a:hlinkClick r:id="rId8"/>
              </a:rPr>
              <a:t>Pärke</a:t>
            </a:r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617725" y="1638000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/>
              <a:t>Herausgeber:</a:t>
            </a:r>
            <a:endParaRPr lang="de-CH" sz="1200" dirty="0" smtClean="0"/>
          </a:p>
          <a:p>
            <a:r>
              <a:rPr lang="de-CH" sz="1200" dirty="0" smtClean="0"/>
              <a:t>Forschungsinstitut für biologischen Landbau </a:t>
            </a:r>
            <a:r>
              <a:rPr lang="de-CH" sz="1200" dirty="0" err="1" smtClean="0"/>
              <a:t>FiBL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2"/>
              </a:rPr>
              <a:t>info.suisse@fibl.org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3"/>
              </a:rPr>
              <a:t>www.fibl.org</a:t>
            </a:r>
            <a:endParaRPr lang="de-CH" sz="1200" dirty="0" smtClean="0"/>
          </a:p>
          <a:p>
            <a:r>
              <a:rPr lang="de-CH" sz="1200" dirty="0" smtClean="0"/>
              <a:t>Schweizerische Vogelwarte </a:t>
            </a:r>
            <a:r>
              <a:rPr lang="de-CH" sz="1200" dirty="0" err="1" smtClean="0"/>
              <a:t>Sempach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4"/>
              </a:rPr>
              <a:t>info@vogelwarte.ch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5"/>
              </a:rPr>
              <a:t>www.vogelwarte.ch</a:t>
            </a:r>
            <a:endParaRPr lang="de-CH" sz="1200" dirty="0" smtClean="0"/>
          </a:p>
          <a:p>
            <a:r>
              <a:rPr lang="fr-CH" sz="1200" b="1" dirty="0" err="1" smtClean="0"/>
              <a:t>Autoren</a:t>
            </a:r>
            <a:r>
              <a:rPr lang="fr-CH" sz="1200" b="1" dirty="0" smtClean="0"/>
              <a:t>: </a:t>
            </a:r>
            <a:r>
              <a:rPr lang="fr-CH" sz="1200" dirty="0" smtClean="0"/>
              <a:t>Véronique Chevillat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Roman Graf (</a:t>
            </a:r>
            <a:r>
              <a:rPr lang="fr-CH" sz="1200" dirty="0" err="1" smtClean="0"/>
              <a:t>Vogelwarte</a:t>
            </a:r>
            <a:r>
              <a:rPr lang="fr-CH" sz="1200" dirty="0" smtClean="0"/>
              <a:t>), Dominik Hagist (</a:t>
            </a:r>
            <a:r>
              <a:rPr lang="fr-CH" sz="1200" dirty="0" err="1" smtClean="0"/>
              <a:t>Vogelwarte</a:t>
            </a:r>
            <a:r>
              <a:rPr lang="fr-CH" sz="1200" dirty="0" smtClean="0"/>
              <a:t>) </a:t>
            </a:r>
            <a:endParaRPr lang="de-CH" sz="1200" dirty="0" smtClean="0"/>
          </a:p>
          <a:p>
            <a:r>
              <a:rPr lang="de-CH" sz="1200" b="1" dirty="0" smtClean="0"/>
              <a:t>Mitarbeit: </a:t>
            </a:r>
            <a:r>
              <a:rPr lang="de-CH" sz="1200" dirty="0" smtClean="0"/>
              <a:t>Lukas Pfiffner (</a:t>
            </a:r>
            <a:r>
              <a:rPr lang="de-CH" sz="1200" dirty="0" err="1" smtClean="0"/>
              <a:t>FiBL</a:t>
            </a:r>
            <a:r>
              <a:rPr lang="de-CH" sz="1200" dirty="0" smtClean="0"/>
              <a:t>), Simon Birrer (</a:t>
            </a:r>
            <a:r>
              <a:rPr lang="de-CH" sz="1200" smtClean="0"/>
              <a:t>Vogelwarte</a:t>
            </a:r>
            <a:r>
              <a:rPr lang="de-CH" sz="1200"/>
              <a:t>), Markus Jenny (</a:t>
            </a:r>
            <a:r>
              <a:rPr lang="de-CH" sz="1200"/>
              <a:t>Vogelwarte</a:t>
            </a:r>
            <a:r>
              <a:rPr lang="de-CH" sz="1200" smtClean="0"/>
              <a:t>)</a:t>
            </a:r>
            <a:endParaRPr lang="de-CH" sz="1200" dirty="0" smtClean="0"/>
          </a:p>
          <a:p>
            <a:r>
              <a:rPr lang="de-CH" sz="1200" b="1" dirty="0" smtClean="0"/>
              <a:t>Redaktion: </a:t>
            </a:r>
            <a:r>
              <a:rPr lang="de-CH" sz="1200" dirty="0" smtClean="0"/>
              <a:t>Gilles </a:t>
            </a:r>
            <a:r>
              <a:rPr lang="de-CH" sz="1200" dirty="0"/>
              <a:t>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 smtClean="0"/>
              <a:t>Mit </a:t>
            </a:r>
            <a:r>
              <a:rPr lang="de-CH" sz="1200" dirty="0"/>
              <a:t>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</a:t>
            </a:r>
            <a:r>
              <a:rPr lang="de-CH" sz="1200" dirty="0" smtClean="0"/>
              <a:t>Die </a:t>
            </a:r>
            <a:r>
              <a:rPr lang="de-CH" sz="1200" dirty="0"/>
              <a:t>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 smtClean="0"/>
              <a:t> </a:t>
            </a:r>
            <a:r>
              <a:rPr lang="de-CH" sz="1200" dirty="0"/>
              <a:t>als Druckversion bestellt oder kostenlos heruntergeladen werden</a:t>
            </a:r>
            <a:r>
              <a:rPr lang="de-CH" sz="1200" dirty="0" smtClean="0"/>
              <a:t>.</a:t>
            </a:r>
            <a:endParaRPr lang="de-CH" sz="1200" dirty="0"/>
          </a:p>
          <a:p>
            <a:r>
              <a:rPr lang="de-CH" sz="1200" dirty="0"/>
              <a:t>Copyright: Die  Fotos dürfen nur zu Aus- und Weiterbildungszwecken zum Thema Biodiversität auf dem Landwirtschaftsbetrieb verwendet werden. </a:t>
            </a:r>
            <a:r>
              <a:rPr lang="de-CH" sz="1200" dirty="0" smtClean="0"/>
              <a:t> Alle </a:t>
            </a:r>
            <a:r>
              <a:rPr lang="de-CH" sz="1200" dirty="0"/>
              <a:t>Rechte liegen bei den </a:t>
            </a:r>
            <a:r>
              <a:rPr lang="de-CH" sz="1200" dirty="0" smtClean="0"/>
              <a:t>Autoren.</a:t>
            </a:r>
            <a:endParaRPr lang="de-CH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Impressum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070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Biodiversität als Visitenkarte für die Vermarktung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276872"/>
            <a:ext cx="5311355" cy="352839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 smtClean="0"/>
              <a:t>2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51" y="1250536"/>
            <a:ext cx="3390567" cy="253850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1296099" y="1440539"/>
            <a:ext cx="3312368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de-CH" dirty="0" smtClean="0"/>
              <a:t>Die Frage nach lokalen, nachhaltig hergestellten Produkten wächst!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01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6" y="1034513"/>
            <a:ext cx="4950230" cy="37126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651107"/>
            <a:ext cx="3241923" cy="21612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Direktvermarktung, Hofladen, Marktstände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40951"/>
            <a:ext cx="3618704" cy="241246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918393" y="5324341"/>
            <a:ext cx="3539302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Sortenvielfalt als Verkaufsargument! </a:t>
            </a:r>
          </a:p>
        </p:txBody>
      </p:sp>
    </p:spTree>
    <p:extLst>
      <p:ext uri="{BB962C8B-B14F-4D97-AF65-F5344CB8AC3E}">
        <p14:creationId xmlns:p14="http://schemas.microsoft.com/office/powerpoint/2010/main" val="37139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 Biodiversität informieren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124744"/>
            <a:ext cx="7921625" cy="6247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Über 60 % </a:t>
            </a:r>
            <a:r>
              <a:rPr lang="de-CH" sz="2000" dirty="0"/>
              <a:t>der Konsumentinnen und Konsumenten </a:t>
            </a:r>
            <a:r>
              <a:rPr lang="de-CH" sz="2000" dirty="0" smtClean="0"/>
              <a:t>denken, </a:t>
            </a:r>
            <a:br>
              <a:rPr lang="de-CH" sz="2000" dirty="0" smtClean="0"/>
            </a:br>
            <a:r>
              <a:rPr lang="de-CH" sz="2000" dirty="0" smtClean="0"/>
              <a:t>dass es der Biodiversität in der Schweiz gut gehe!</a:t>
            </a:r>
          </a:p>
          <a:p>
            <a:pPr marL="342900" indent="-342900">
              <a:buFontTx/>
              <a:buChar char="-"/>
            </a:pPr>
            <a:endParaRPr lang="de-CH" sz="2000" dirty="0"/>
          </a:p>
          <a:p>
            <a:endParaRPr lang="de-CH" sz="2000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3068960"/>
            <a:ext cx="3147237" cy="28167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068960"/>
            <a:ext cx="4224377" cy="28167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7217903" y="1628800"/>
            <a:ext cx="13083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/>
              <a:t>(Quelle: </a:t>
            </a:r>
            <a:r>
              <a:rPr lang="de-CH" sz="1100" dirty="0" err="1"/>
              <a:t>gfs</a:t>
            </a:r>
            <a:r>
              <a:rPr lang="de-CH" sz="1100" dirty="0"/>
              <a:t>-zürich) </a:t>
            </a:r>
          </a:p>
        </p:txBody>
      </p:sp>
      <p:sp>
        <p:nvSpPr>
          <p:cNvPr id="6" name="Rechteck 5"/>
          <p:cNvSpPr/>
          <p:nvPr/>
        </p:nvSpPr>
        <p:spPr>
          <a:xfrm>
            <a:off x="604650" y="2024486"/>
            <a:ext cx="79351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CH" sz="2000" dirty="0" smtClean="0"/>
              <a:t>Der Verlust </a:t>
            </a:r>
            <a:r>
              <a:rPr lang="de-CH" sz="2000" dirty="0"/>
              <a:t>der Biodiversität in der </a:t>
            </a:r>
            <a:r>
              <a:rPr lang="de-CH" sz="2000" dirty="0" smtClean="0"/>
              <a:t>Landwirtschaft ist den meisten Menschen </a:t>
            </a:r>
            <a:r>
              <a:rPr lang="de-CH" sz="2000" dirty="0"/>
              <a:t>nicht </a:t>
            </a:r>
            <a:r>
              <a:rPr lang="de-CH" sz="2000" dirty="0" smtClean="0"/>
              <a:t>bewusst. Information ist nötig!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7905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739" y="1284793"/>
            <a:ext cx="2640535" cy="185617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69" y="1279478"/>
            <a:ext cx="2540086" cy="219590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159" y="1292842"/>
            <a:ext cx="2556626" cy="220174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69" y="3930077"/>
            <a:ext cx="2540086" cy="216322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938" y="3930077"/>
            <a:ext cx="2634336" cy="216321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122" y="3933056"/>
            <a:ext cx="2577014" cy="2160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 über Biodiversität informieren?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42253" y="3125258"/>
            <a:ext cx="260845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Auf Hofrundgängen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7048" y="5446965"/>
            <a:ext cx="259095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Im Zusammenhang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mit </a:t>
            </a:r>
            <a:r>
              <a:rPr lang="de-CH" dirty="0" err="1"/>
              <a:t>Labelproduktion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5871586" y="3120025"/>
            <a:ext cx="274965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Auf der Hofwebsite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3219122" y="3125258"/>
            <a:ext cx="265302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Mit </a:t>
            </a:r>
            <a:r>
              <a:rPr lang="de-CH" dirty="0" smtClean="0"/>
              <a:t>Infotafeln und Flyern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889432" y="5446965"/>
            <a:ext cx="266146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Mit der Beteiligung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an Events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3214357" y="5449943"/>
            <a:ext cx="2590299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Mit Angeboten für </a:t>
            </a:r>
            <a:r>
              <a:rPr lang="de-CH" dirty="0" smtClean="0"/>
              <a:t>Schulen und Touristen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2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19483"/>
            <a:ext cx="4604842" cy="345363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539" y="3669157"/>
            <a:ext cx="3064217" cy="20351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Hofrundgänge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676" y="1034513"/>
            <a:ext cx="3147237" cy="263464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4077072"/>
            <a:ext cx="45094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den lokalen Bauernverband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die Gemeinde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das Vernetzungsprojekt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den Naturschutzverein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Für die </a:t>
            </a:r>
            <a:r>
              <a:rPr lang="de-CH" sz="2000" dirty="0" smtClean="0"/>
              <a:t>Schulen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4014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Infotafeln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474" y="538562"/>
            <a:ext cx="4564800" cy="33043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5652120" y="4293096"/>
            <a:ext cx="3193765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dirty="0" smtClean="0"/>
              <a:t>Buntbrachen, Kleinstrukturen etc. können auf Spaziergänger unordentlich wirken.</a:t>
            </a:r>
          </a:p>
          <a:p>
            <a:r>
              <a:rPr lang="de-CH" dirty="0" smtClean="0"/>
              <a:t>Infotafeln klären über die vermeintliche «Unordnung» auf.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21772"/>
            <a:ext cx="4962386" cy="350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Schule auf dem Bauernhof (</a:t>
            </a:r>
            <a:r>
              <a:rPr lang="de-CH" dirty="0" err="1"/>
              <a:t>SchuB</a:t>
            </a:r>
            <a:r>
              <a:rPr lang="de-CH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871" y="1040658"/>
            <a:ext cx="8072256" cy="397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2" y="3540899"/>
            <a:ext cx="3162187" cy="237164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4355976" y="5229200"/>
            <a:ext cx="4252151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CH" dirty="0" smtClean="0"/>
              <a:t>Schülerinnen </a:t>
            </a:r>
            <a:r>
              <a:rPr lang="de-CH" dirty="0"/>
              <a:t>und Schülern </a:t>
            </a:r>
            <a:r>
              <a:rPr lang="de-CH" dirty="0" smtClean="0"/>
              <a:t>lernen die </a:t>
            </a:r>
            <a:r>
              <a:rPr lang="de-CH" dirty="0"/>
              <a:t>Zusammenhänge zwischen </a:t>
            </a:r>
            <a:r>
              <a:rPr lang="de-CH" dirty="0" smtClean="0"/>
              <a:t>Mensch, </a:t>
            </a:r>
            <a:r>
              <a:rPr lang="de-CH" dirty="0"/>
              <a:t>Boden, Pflanzen und Tieren </a:t>
            </a:r>
            <a:r>
              <a:rPr lang="de-CH" dirty="0" smtClean="0"/>
              <a:t>kennen.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51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Wiesenmeisterschaften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44" y="1873209"/>
            <a:ext cx="5211992" cy="390945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034513"/>
            <a:ext cx="3366131" cy="252459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6084168" y="3933056"/>
            <a:ext cx="266429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de-CH" dirty="0"/>
              <a:t>2018 </a:t>
            </a:r>
            <a:r>
              <a:rPr lang="de-CH" dirty="0" smtClean="0"/>
              <a:t>nahmen im </a:t>
            </a:r>
            <a:r>
              <a:rPr lang="de-CH" dirty="0"/>
              <a:t>Kanton </a:t>
            </a:r>
            <a:r>
              <a:rPr lang="de-CH" dirty="0" smtClean="0"/>
              <a:t>Zürich 88 Betriebe an </a:t>
            </a:r>
            <a:r>
              <a:rPr lang="de-CH" dirty="0"/>
              <a:t>den Wiesenmeisterschaften </a:t>
            </a:r>
            <a:r>
              <a:rPr lang="de-CH" dirty="0" smtClean="0"/>
              <a:t>teil.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584144" y="1308106"/>
            <a:ext cx="438294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de-CH" dirty="0" smtClean="0"/>
              <a:t>Die schönsten </a:t>
            </a:r>
            <a:r>
              <a:rPr lang="de-CH" dirty="0"/>
              <a:t>Wiesen </a:t>
            </a:r>
            <a:r>
              <a:rPr lang="de-CH" dirty="0" smtClean="0"/>
              <a:t>werden ausgezeichnet.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53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schemas.microsoft.com/sharepoint/v3"/>
    <ds:schemaRef ds:uri="926ccd4c-651f-4ccc-af87-3950eef9fda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d18740c-b141-4d05-9751-e9f3dcf7e76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417</Words>
  <Application>Microsoft Office PowerPoint</Application>
  <PresentationFormat>Bildschirmpräsentation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Gill Sans MT</vt:lpstr>
      <vt:lpstr>Symbol</vt:lpstr>
      <vt:lpstr>Vorlage-Foliensammlung-Biodiv</vt:lpstr>
      <vt:lpstr>PowerPoint-Präsentation</vt:lpstr>
      <vt:lpstr>Biodiversität als Visitenkarte für die Vermarktung</vt:lpstr>
      <vt:lpstr>Direktvermarktung, Hofladen, Marktstände</vt:lpstr>
      <vt:lpstr>Über Biodiversität informieren</vt:lpstr>
      <vt:lpstr>Wie über Biodiversität informieren?</vt:lpstr>
      <vt:lpstr>Hofrundgänge</vt:lpstr>
      <vt:lpstr>Infotafeln</vt:lpstr>
      <vt:lpstr>Schule auf dem Bauernhof (SchuB)</vt:lpstr>
      <vt:lpstr>Wiesenmeisterschaften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Chevillat Veronique</cp:lastModifiedBy>
  <cp:revision>388</cp:revision>
  <dcterms:created xsi:type="dcterms:W3CDTF">2017-11-28T14:04:15Z</dcterms:created>
  <dcterms:modified xsi:type="dcterms:W3CDTF">2019-03-29T13:19:33Z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