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56" r:id="rId5"/>
    <p:sldId id="261" r:id="rId6"/>
    <p:sldId id="287" r:id="rId7"/>
    <p:sldId id="295" r:id="rId8"/>
    <p:sldId id="288" r:id="rId9"/>
    <p:sldId id="289" r:id="rId10"/>
    <p:sldId id="272" r:id="rId11"/>
    <p:sldId id="296" r:id="rId12"/>
    <p:sldId id="264" r:id="rId13"/>
    <p:sldId id="292" r:id="rId14"/>
    <p:sldId id="278" r:id="rId15"/>
    <p:sldId id="266" r:id="rId16"/>
    <p:sldId id="267" r:id="rId17"/>
    <p:sldId id="268" r:id="rId18"/>
    <p:sldId id="271" r:id="rId19"/>
    <p:sldId id="258" r:id="rId20"/>
    <p:sldId id="297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f Roman" initials="R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C7F"/>
    <a:srgbClr val="FFFFFF"/>
    <a:srgbClr val="FF9900"/>
    <a:srgbClr val="FE5F44"/>
    <a:srgbClr val="FCFF7D"/>
    <a:srgbClr val="8D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>
      <p:cViewPr varScale="1">
        <p:scale>
          <a:sx n="111" d="100"/>
          <a:sy n="111" d="100"/>
        </p:scale>
        <p:origin x="14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29.03.2019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76C48-313D-43E6-898F-7CCA8AB7B60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843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>2017</a:t>
            </a:r>
            <a:endParaRPr lang="de-CH" spc="2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 smtClean="0"/>
              <a:t>Biodiversität</a:t>
            </a:r>
            <a:r>
              <a:rPr lang="fr-CH" dirty="0" smtClean="0"/>
              <a:t> </a:t>
            </a:r>
            <a:r>
              <a:rPr lang="fr-CH" dirty="0" err="1" smtClean="0"/>
              <a:t>auf</a:t>
            </a:r>
            <a:r>
              <a:rPr lang="fr-CH" dirty="0" smtClean="0"/>
              <a:t> </a:t>
            </a:r>
            <a:r>
              <a:rPr lang="fr-CH" dirty="0" err="1" smtClean="0"/>
              <a:t>dem</a:t>
            </a:r>
            <a:r>
              <a:rPr lang="fr-CH" dirty="0" smtClean="0"/>
              <a:t> </a:t>
            </a:r>
            <a:r>
              <a:rPr lang="fr-CH" dirty="0" err="1" smtClean="0"/>
              <a:t>Landwirtschaftsbetrieb</a:t>
            </a:r>
            <a:endParaRPr lang="fr-CH" dirty="0"/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 smtClean="0"/>
              <a:t>((</a:t>
            </a:r>
            <a:r>
              <a:rPr lang="fr-CH" spc="20" noProof="0" dirty="0" err="1" smtClean="0"/>
              <a:t>Kapitel</a:t>
            </a:r>
            <a:r>
              <a:rPr lang="fr-CH" spc="20" noProof="0" dirty="0" smtClean="0"/>
              <a:t>))</a:t>
            </a:r>
            <a:endParaRPr lang="fr-CH" spc="20" noProof="0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 smtClean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Hier Bild einfügen</a:t>
            </a:r>
            <a:endParaRPr lang="de-CH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smtClean="0"/>
              <a:t>Erste Ebene 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1763688" y="6344185"/>
            <a:ext cx="3168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smtClean="0"/>
              <a:t>Foliensammlung</a:t>
            </a:r>
            <a:r>
              <a:rPr lang="de-CH" sz="900" baseline="0" dirty="0" smtClean="0"/>
              <a:t> Biodiversität auf dem Landwirtschaftsbetrieb</a:t>
            </a:r>
            <a:endParaRPr lang="de-CH" sz="90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5220072" y="6344185"/>
            <a:ext cx="20882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 smtClean="0"/>
              <a:t>Vernetzung</a:t>
            </a:r>
            <a:r>
              <a:rPr lang="fr-FR" sz="900" dirty="0" smtClean="0"/>
              <a:t> </a:t>
            </a:r>
            <a:r>
              <a:rPr lang="fr-FR" sz="900" dirty="0" err="1" smtClean="0"/>
              <a:t>und</a:t>
            </a:r>
            <a:r>
              <a:rPr lang="fr-FR" sz="900" dirty="0" smtClean="0"/>
              <a:t> </a:t>
            </a:r>
            <a:r>
              <a:rPr lang="fr-FR" sz="900" dirty="0" err="1" smtClean="0"/>
              <a:t>Landschaftsqualität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1.wdp"/><Relationship Id="rId7" Type="http://schemas.openxmlformats.org/officeDocument/2006/relationships/image" Target="../media/image41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w.admin.ch/blw/de/home/instrumente/direktzahlungen/landschaftsqualitaetsbeitrag/beispiele/rapperswil-jona.html" TargetMode="External"/><Relationship Id="rId3" Type="http://schemas.openxmlformats.org/officeDocument/2006/relationships/hyperlink" Target="https://www.blw.admin.ch/blw/de/home/instrumente/direktzahlungen/landschaftsqualitaetsbeitrag/beispiele/vallemaggia.html" TargetMode="External"/><Relationship Id="rId7" Type="http://schemas.openxmlformats.org/officeDocument/2006/relationships/hyperlink" Target="https://www.blw.admin.ch/blw/de/home/instrumente/direktzahlungen/landschaftsqualitaetsbeitrag/beispiele/binntal.html" TargetMode="External"/><Relationship Id="rId2" Type="http://schemas.openxmlformats.org/officeDocument/2006/relationships/hyperlink" Target="https://agridea.abacuscity.ch/de/A~1548/0~0~Shop/Vernetzungsprojekte-leicht-gemacht-Ordne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lw.admin.ch/blw/de/home/instrumente/direktzahlungen/landschaftsqualitaetsbeitrag/beispiele/glarus.html" TargetMode="External"/><Relationship Id="rId5" Type="http://schemas.openxmlformats.org/officeDocument/2006/relationships/hyperlink" Target="https://www.blw.admin.ch/blw/de/home/instrumente/direktzahlungen/landschaftsqualitaetsbeitrag/beispiele/mittelthurgau.html" TargetMode="External"/><Relationship Id="rId4" Type="http://schemas.openxmlformats.org/officeDocument/2006/relationships/hyperlink" Target="https://www.blw.admin.ch/blw/de/home/instrumente/direktzahlungen/landschaftsqualitaetsbeitrag/beispiele/valleedelabrevine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ZoneTexte 6"/>
          <p:cNvSpPr txBox="1"/>
          <p:nvPr/>
        </p:nvSpPr>
        <p:spPr>
          <a:xfrm>
            <a:off x="3683000" y="4381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27252" y="5011202"/>
            <a:ext cx="345896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dirty="0" err="1" smtClean="0"/>
              <a:t>Vernetzung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Landschaftsqualität</a:t>
            </a:r>
            <a:endParaRPr lang="de-CH" dirty="0">
              <a:solidFill>
                <a:prstClr val="black"/>
              </a:solidFill>
            </a:endParaRPr>
          </a:p>
          <a:p>
            <a:pPr lvl="0"/>
            <a:endParaRPr lang="de-CH" sz="800" dirty="0">
              <a:solidFill>
                <a:prstClr val="black"/>
              </a:solidFill>
            </a:endParaRPr>
          </a:p>
          <a:p>
            <a:pPr lvl="0"/>
            <a:r>
              <a:rPr lang="de-CH" sz="1100" dirty="0">
                <a:solidFill>
                  <a:prstClr val="black"/>
                </a:solidFill>
              </a:rPr>
              <a:t>Ausgabe 2019</a:t>
            </a:r>
          </a:p>
          <a:p>
            <a:endParaRPr lang="fr-FR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21074" y="6325966"/>
            <a:ext cx="7047270" cy="21056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de-CH" sz="1100" dirty="0"/>
              <a:t>Referenz: </a:t>
            </a:r>
            <a:r>
              <a:rPr lang="de-CH" sz="1100" dirty="0" smtClean="0"/>
              <a:t>Handbuch </a:t>
            </a:r>
            <a:r>
              <a:rPr lang="de-CH" sz="1100" dirty="0"/>
              <a:t>«Biodiversität auf dem Landwirtschaftsbetrieb – ein Handbuch für die Praxis», Kapitel </a:t>
            </a:r>
            <a:r>
              <a:rPr lang="de-CH" sz="1100" dirty="0" smtClean="0"/>
              <a:t>8, </a:t>
            </a:r>
            <a:r>
              <a:rPr lang="de-CH" sz="1100" dirty="0"/>
              <a:t>Seiten </a:t>
            </a:r>
            <a:r>
              <a:rPr lang="de-CH" sz="1100" dirty="0" smtClean="0"/>
              <a:t>157-166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86" y="1695828"/>
            <a:ext cx="7999425" cy="41814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Leitarten durch fachgerechte Pflege der BFF fördern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1096596"/>
            <a:ext cx="5199742" cy="460196"/>
          </a:xfrm>
        </p:spPr>
        <p:txBody>
          <a:bodyPr/>
          <a:lstStyle/>
          <a:p>
            <a:r>
              <a:rPr lang="de-CH" sz="1800" b="1" dirty="0" smtClean="0"/>
              <a:t>Beispiel</a:t>
            </a:r>
            <a:r>
              <a:rPr lang="de-CH" sz="1800" b="1" dirty="0"/>
              <a:t>: </a:t>
            </a:r>
            <a:br>
              <a:rPr lang="de-CH" sz="1800" b="1" dirty="0"/>
            </a:br>
            <a:r>
              <a:rPr lang="de-CH" sz="1800" dirty="0" smtClean="0"/>
              <a:t>Fördern des Neuntöters </a:t>
            </a:r>
            <a:r>
              <a:rPr lang="de-CH" sz="1800" dirty="0"/>
              <a:t>mit selektiver </a:t>
            </a:r>
            <a:r>
              <a:rPr lang="de-CH" sz="1800" dirty="0" smtClean="0"/>
              <a:t>Heckenpflege</a:t>
            </a:r>
            <a:endParaRPr lang="de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047833"/>
            <a:ext cx="2830899" cy="18869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23528" y="2564904"/>
            <a:ext cx="2830899" cy="36986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dirty="0" smtClean="0"/>
              <a:t>Neuntöter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159370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feil nach rechts 19"/>
          <p:cNvSpPr/>
          <p:nvPr/>
        </p:nvSpPr>
        <p:spPr>
          <a:xfrm>
            <a:off x="2848616" y="1020528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Pfeil nach rechts 18"/>
          <p:cNvSpPr/>
          <p:nvPr/>
        </p:nvSpPr>
        <p:spPr>
          <a:xfrm>
            <a:off x="2854175" y="2636912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Zielarten brauchen spezifische Massnahmen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2951064" y="3251347"/>
            <a:ext cx="3089787" cy="9007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smtClean="0"/>
              <a:t>Äcker, die zwischen Ende März und Anfang Juni nicht bearbeitet werden</a:t>
            </a:r>
            <a:endParaRPr lang="de-CH" sz="1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199" y="2711948"/>
            <a:ext cx="1440160" cy="1440160"/>
          </a:xfrm>
          <a:prstGeom prst="rect">
            <a:avLst/>
          </a:prstGeom>
        </p:spPr>
      </p:pic>
      <p:sp>
        <p:nvSpPr>
          <p:cNvPr id="28" name="Inhaltsplatzhalter 3"/>
          <p:cNvSpPr txBox="1">
            <a:spLocks/>
          </p:cNvSpPr>
          <p:nvPr/>
        </p:nvSpPr>
        <p:spPr>
          <a:xfrm>
            <a:off x="2928831" y="2814860"/>
            <a:ext cx="2880189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 smtClean="0"/>
              <a:t>Beispiel: </a:t>
            </a:r>
            <a:r>
              <a:rPr lang="de-CH" sz="1800" dirty="0" smtClean="0"/>
              <a:t>Kiebitz</a:t>
            </a:r>
            <a:r>
              <a:rPr lang="de-CH" sz="1800" b="1" dirty="0" smtClean="0"/>
              <a:t> </a:t>
            </a:r>
            <a:br>
              <a:rPr lang="de-CH" sz="1800" b="1" dirty="0" smtClean="0"/>
            </a:br>
            <a:endParaRPr lang="de-CH" sz="1800" b="1" dirty="0"/>
          </a:p>
        </p:txBody>
      </p:sp>
      <p:sp>
        <p:nvSpPr>
          <p:cNvPr id="29" name="Pfeil nach rechts 28"/>
          <p:cNvSpPr/>
          <p:nvPr/>
        </p:nvSpPr>
        <p:spPr>
          <a:xfrm>
            <a:off x="2048963" y="-463012"/>
            <a:ext cx="4303402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Inhaltsplatzhalter 3"/>
          <p:cNvSpPr txBox="1">
            <a:spLocks/>
          </p:cNvSpPr>
          <p:nvPr/>
        </p:nvSpPr>
        <p:spPr>
          <a:xfrm>
            <a:off x="2981494" y="1666044"/>
            <a:ext cx="3089787" cy="8988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Sonnige, stufige Waldränder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Stein- und Asthaufen </a:t>
            </a:r>
            <a:endParaRPr lang="de-CH" sz="1800" dirty="0"/>
          </a:p>
        </p:txBody>
      </p:sp>
      <p:sp>
        <p:nvSpPr>
          <p:cNvPr id="31" name="Inhaltsplatzhalter 3"/>
          <p:cNvSpPr txBox="1">
            <a:spLocks/>
          </p:cNvSpPr>
          <p:nvPr/>
        </p:nvSpPr>
        <p:spPr>
          <a:xfrm>
            <a:off x="2951064" y="1210658"/>
            <a:ext cx="259215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 smtClean="0"/>
              <a:t>Beispiel: </a:t>
            </a:r>
            <a:r>
              <a:rPr lang="de-CH" sz="1800" dirty="0" smtClean="0"/>
              <a:t>Zauneidechse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endParaRPr lang="de-CH" sz="1800" b="1" dirty="0"/>
          </a:p>
        </p:txBody>
      </p:sp>
      <p:sp>
        <p:nvSpPr>
          <p:cNvPr id="32" name="Pfeil nach rechts 31"/>
          <p:cNvSpPr/>
          <p:nvPr/>
        </p:nvSpPr>
        <p:spPr>
          <a:xfrm>
            <a:off x="2854175" y="4192210"/>
            <a:ext cx="3294207" cy="570815"/>
          </a:xfrm>
          <a:prstGeom prst="rightArrow">
            <a:avLst>
              <a:gd name="adj1" fmla="val 74958"/>
              <a:gd name="adj2" fmla="val 3103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Inhaltsplatzhalter 3"/>
          <p:cNvSpPr txBox="1">
            <a:spLocks/>
          </p:cNvSpPr>
          <p:nvPr/>
        </p:nvSpPr>
        <p:spPr>
          <a:xfrm>
            <a:off x="3002467" y="4811717"/>
            <a:ext cx="3047842" cy="10211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Ackerschonstreifen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Keine Herbizide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800" dirty="0" smtClean="0"/>
              <a:t>Weite </a:t>
            </a:r>
            <a:r>
              <a:rPr lang="de-CH" sz="1800" dirty="0"/>
              <a:t>Saatreihen</a:t>
            </a:r>
            <a:r>
              <a:rPr lang="de-CH" sz="1800" dirty="0" smtClean="0"/>
              <a:t> </a:t>
            </a:r>
            <a:r>
              <a:rPr lang="de-CH" sz="1800" dirty="0"/>
              <a:t>in </a:t>
            </a:r>
            <a:r>
              <a:rPr lang="de-CH" sz="1800" dirty="0" smtClean="0"/>
              <a:t>Getreide</a:t>
            </a:r>
            <a:endParaRPr lang="de-CH" sz="1800" dirty="0"/>
          </a:p>
        </p:txBody>
      </p:sp>
      <p:sp>
        <p:nvSpPr>
          <p:cNvPr id="34" name="Inhaltsplatzhalter 3"/>
          <p:cNvSpPr txBox="1">
            <a:spLocks/>
          </p:cNvSpPr>
          <p:nvPr/>
        </p:nvSpPr>
        <p:spPr>
          <a:xfrm>
            <a:off x="2951064" y="4371103"/>
            <a:ext cx="3089787" cy="3421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800" b="1" dirty="0" smtClean="0"/>
              <a:t>Beispiel: </a:t>
            </a:r>
            <a:r>
              <a:rPr lang="de-CH" sz="1800" dirty="0" smtClean="0"/>
              <a:t>Venus-Frauenspiegel</a:t>
            </a:r>
            <a:r>
              <a:rPr lang="de-CH" sz="1800" b="1" dirty="0" smtClean="0"/>
              <a:t/>
            </a:r>
            <a:br>
              <a:rPr lang="de-CH" sz="1800" b="1" dirty="0" smtClean="0"/>
            </a:br>
            <a:endParaRPr lang="de-CH" sz="1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3" y="2676393"/>
            <a:ext cx="2243983" cy="149598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03" y="1094168"/>
            <a:ext cx="2234268" cy="154816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904" y="1094168"/>
            <a:ext cx="2243983" cy="149200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89" y="4262360"/>
            <a:ext cx="2211902" cy="147734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67" y="4262268"/>
            <a:ext cx="2247919" cy="14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98" y="1029467"/>
            <a:ext cx="7932975" cy="52886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Landschaftsqualität</a:t>
            </a:r>
            <a:r>
              <a:rPr lang="fr-FR" dirty="0" smtClean="0"/>
              <a:t> - </a:t>
            </a:r>
            <a:r>
              <a:rPr lang="fr-FR" dirty="0" err="1" smtClean="0"/>
              <a:t>Landschaftswerte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54918"/>
            <a:ext cx="2267744" cy="168914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90" y="4350243"/>
            <a:ext cx="2576326" cy="1717824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763" y="3803390"/>
            <a:ext cx="2355755" cy="1678716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778" y="1297888"/>
            <a:ext cx="2935127" cy="1168571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25" y="3338312"/>
            <a:ext cx="2412937" cy="1809703"/>
          </a:xfrm>
          <a:prstGeom prst="ellipse">
            <a:avLst/>
          </a:prstGeom>
          <a:ln w="28575" cap="rnd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feld 3"/>
          <p:cNvSpPr txBox="1"/>
          <p:nvPr/>
        </p:nvSpPr>
        <p:spPr>
          <a:xfrm>
            <a:off x="1217246" y="2249852"/>
            <a:ext cx="2270190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Wirtschaftlicher Wert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09763" y="2495735"/>
            <a:ext cx="194144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Ästhetischer Wert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819905" y="5923426"/>
            <a:ext cx="15041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Sozialer Wert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97119" y="4867523"/>
            <a:ext cx="1782102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Kultureller Wert</a:t>
            </a:r>
          </a:p>
        </p:txBody>
      </p:sp>
      <p:sp>
        <p:nvSpPr>
          <p:cNvPr id="14" name="Rechteck 13"/>
          <p:cNvSpPr/>
          <p:nvPr/>
        </p:nvSpPr>
        <p:spPr>
          <a:xfrm>
            <a:off x="6534739" y="5271266"/>
            <a:ext cx="1943601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/>
          <a:p>
            <a:pPr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</a:pPr>
            <a:r>
              <a:rPr lang="de-CH" dirty="0"/>
              <a:t>Ökologischer Wert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Beispiele</a:t>
            </a:r>
            <a:r>
              <a:rPr lang="fr-FR" dirty="0" smtClean="0"/>
              <a:t> </a:t>
            </a:r>
            <a:r>
              <a:rPr lang="fr-FR" dirty="0" err="1" smtClean="0"/>
              <a:t>für</a:t>
            </a:r>
            <a:r>
              <a:rPr lang="fr-FR" dirty="0" smtClean="0"/>
              <a:t> </a:t>
            </a:r>
            <a:r>
              <a:rPr lang="fr-FR" dirty="0" err="1" smtClean="0"/>
              <a:t>Landschaftsqualitätsmassnahmen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980728"/>
            <a:ext cx="3707848" cy="24718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592" y="3648469"/>
            <a:ext cx="3707848" cy="247189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984490"/>
            <a:ext cx="3697587" cy="24650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3" y="3640277"/>
            <a:ext cx="3697587" cy="246505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7722" y="5778735"/>
            <a:ext cx="3697588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 err="1"/>
              <a:t>Kastanienselven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617724" y="3107916"/>
            <a:ext cx="3697587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Bergackerbau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24591" y="3107916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 err="1"/>
              <a:t>Suonen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4824590" y="5778735"/>
            <a:ext cx="3707849" cy="3416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lIns="72000" tIns="72000" rIns="72000" bIns="72000" rtlCol="0">
            <a:noAutofit/>
          </a:bodyPr>
          <a:lstStyle>
            <a:defPPr>
              <a:defRPr lang="de-DE"/>
            </a:defPPr>
            <a:lvl1pPr indent="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b="0" spc="0" baseline="0"/>
            </a:lvl1pPr>
            <a:lvl2pPr marL="27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spc="20" baseline="0"/>
            </a:lvl2pPr>
            <a:lvl3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spc="20" baseline="0"/>
            </a:lvl3pPr>
            <a:lvl4pPr marL="540000" indent="-171450" defTabSz="685800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lvl4pPr>
            <a:lvl5pPr marL="0" indent="0" defTabSz="685800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spc="20" baseline="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de-CH" dirty="0"/>
              <a:t>Traditionelle Bergdörfer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338651" cy="629700"/>
          </a:xfrm>
        </p:spPr>
        <p:txBody>
          <a:bodyPr/>
          <a:lstStyle/>
          <a:p>
            <a:r>
              <a:rPr lang="fr-FR" dirty="0" err="1" smtClean="0"/>
              <a:t>Massnahmen</a:t>
            </a:r>
            <a:r>
              <a:rPr lang="fr-FR" dirty="0" smtClean="0"/>
              <a:t> an der </a:t>
            </a:r>
            <a:r>
              <a:rPr lang="fr-FR" dirty="0" err="1" smtClean="0"/>
              <a:t>Schnittstelle</a:t>
            </a:r>
            <a:r>
              <a:rPr lang="fr-FR" dirty="0" smtClean="0"/>
              <a:t> </a:t>
            </a:r>
            <a:r>
              <a:rPr lang="fr-FR" dirty="0" err="1" smtClean="0"/>
              <a:t>zwischen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err="1" smtClean="0"/>
              <a:t>Landschaftsqualitäts</a:t>
            </a:r>
            <a:r>
              <a:rPr lang="fr-FR" dirty="0" smtClean="0"/>
              <a:t>-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Biodiversitätsförderung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539552" y="1268760"/>
            <a:ext cx="756084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de-CH" sz="2000" b="1" dirty="0" smtClean="0"/>
              <a:t>Beispiele: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Erhalten</a:t>
            </a:r>
            <a:r>
              <a:rPr lang="de-CH" sz="2000" dirty="0"/>
              <a:t>, Pflanzen und Pflegen von Hecken, </a:t>
            </a:r>
            <a:r>
              <a:rPr lang="de-CH" sz="2000" dirty="0" smtClean="0"/>
              <a:t>Baumreihen, Gebüsch- </a:t>
            </a:r>
            <a:r>
              <a:rPr lang="de-CH" sz="2000" dirty="0"/>
              <a:t>und Baumgruppen, markanten Streuobstwiesen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Anlegen </a:t>
            </a:r>
            <a:r>
              <a:rPr lang="de-CH" sz="2000" dirty="0"/>
              <a:t>und Pflegen von buntblühenden Blumenwiesen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Aufrechterhalten </a:t>
            </a:r>
            <a:r>
              <a:rPr lang="de-CH" sz="2000" dirty="0"/>
              <a:t>oder Wiederaufnahme der </a:t>
            </a:r>
            <a:r>
              <a:rPr lang="de-CH" sz="2000" dirty="0" smtClean="0"/>
              <a:t>traditionellen Nutzung </a:t>
            </a:r>
            <a:r>
              <a:rPr lang="de-CH" sz="2000" dirty="0"/>
              <a:t>von </a:t>
            </a:r>
            <a:r>
              <a:rPr lang="de-CH" sz="2000" dirty="0" err="1"/>
              <a:t>Streueflächen</a:t>
            </a:r>
            <a:endParaRPr lang="de-CH" sz="20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Heumahd </a:t>
            </a:r>
            <a:r>
              <a:rPr lang="de-CH" sz="2000" dirty="0"/>
              <a:t>in Steillagen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Pflanzen </a:t>
            </a:r>
            <a:r>
              <a:rPr lang="de-CH" sz="2000" dirty="0"/>
              <a:t>und Unterhalten verholzender Ufervegetation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Anlegen </a:t>
            </a:r>
            <a:r>
              <a:rPr lang="de-CH" sz="2000" dirty="0"/>
              <a:t>und Unterhalten naturnaher Uferbegleitstreifen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Unterhalten </a:t>
            </a:r>
            <a:r>
              <a:rPr lang="de-CH" sz="2000" dirty="0" err="1"/>
              <a:t>renaturierter</a:t>
            </a:r>
            <a:r>
              <a:rPr lang="de-CH" sz="2000" dirty="0"/>
              <a:t> Gewässer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Pflegen </a:t>
            </a:r>
            <a:r>
              <a:rPr lang="de-CH" sz="2000" dirty="0"/>
              <a:t>von gestuften und gebuchteten Waldrändern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/>
              <a:t>Unterhalten und Pflegen von </a:t>
            </a:r>
            <a:r>
              <a:rPr lang="de-CH" sz="2000" dirty="0" err="1"/>
              <a:t>Kastanienselven</a:t>
            </a:r>
            <a:endParaRPr lang="de-CH" sz="2000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de-CH" sz="2000" dirty="0" smtClean="0"/>
              <a:t>Aufrechterhalten </a:t>
            </a:r>
            <a:r>
              <a:rPr lang="de-CH" sz="2000" dirty="0"/>
              <a:t>oder Wiederaufnahme der Wildheumahd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100392" y="0"/>
            <a:ext cx="104360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Handout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53" y="1412776"/>
            <a:ext cx="7954267" cy="45365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Synergien</a:t>
            </a:r>
            <a:r>
              <a:rPr lang="fr-FR" dirty="0" smtClean="0"/>
              <a:t> </a:t>
            </a:r>
            <a:r>
              <a:rPr lang="fr-FR" dirty="0" err="1" smtClean="0"/>
              <a:t>zwischen</a:t>
            </a:r>
            <a:r>
              <a:rPr lang="fr-FR" dirty="0" smtClean="0"/>
              <a:t> </a:t>
            </a:r>
            <a:r>
              <a:rPr lang="fr-FR" dirty="0" err="1" smtClean="0"/>
              <a:t>Landschaftsqualitätsprojekten</a:t>
            </a:r>
            <a:r>
              <a:rPr lang="fr-FR" dirty="0" smtClean="0"/>
              <a:t> </a:t>
            </a:r>
            <a:r>
              <a:rPr lang="fr-FR" dirty="0" err="1" smtClean="0"/>
              <a:t>und</a:t>
            </a:r>
            <a:r>
              <a:rPr lang="fr-FR" dirty="0" smtClean="0"/>
              <a:t> </a:t>
            </a:r>
            <a:r>
              <a:rPr lang="fr-FR" dirty="0" err="1" smtClean="0"/>
              <a:t>Vernetzungsprojekten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4647" y="1412776"/>
            <a:ext cx="7975153" cy="1800200"/>
          </a:xfrm>
          <a:solidFill>
            <a:srgbClr val="FFFFFF">
              <a:alpha val="69804"/>
            </a:srgbClr>
          </a:solidFill>
        </p:spPr>
        <p:txBody>
          <a:bodyPr lIns="72000" tIns="216000" rIns="72000" bIns="72000"/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1800" b="1" dirty="0" smtClean="0"/>
              <a:t>Schliessen von Beitragslücken</a:t>
            </a:r>
            <a:r>
              <a:rPr lang="de-CH" sz="1800" b="1" dirty="0"/>
              <a:t>: </a:t>
            </a:r>
            <a:r>
              <a:rPr lang="de-CH" sz="1800" dirty="0" smtClean="0"/>
              <a:t>z.B. Finanzierung von Heckenpflanzungen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1800" b="1" dirty="0" smtClean="0"/>
              <a:t>Vereinfachen der </a:t>
            </a:r>
            <a:r>
              <a:rPr lang="de-CH" sz="1800" b="1" dirty="0"/>
              <a:t>Administration: </a:t>
            </a:r>
            <a:r>
              <a:rPr lang="de-CH" sz="1800" dirty="0" smtClean="0"/>
              <a:t>zwei Projekte mit </a:t>
            </a:r>
            <a:r>
              <a:rPr lang="de-CH" sz="1800" dirty="0"/>
              <a:t>den gleichen </a:t>
            </a:r>
            <a:r>
              <a:rPr lang="de-CH" sz="1800" dirty="0" smtClean="0"/>
              <a:t>Ansprechpartnern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de-CH" sz="1800" b="1" dirty="0" smtClean="0"/>
              <a:t>Fördern der Biodiversität: </a:t>
            </a:r>
            <a:r>
              <a:rPr lang="de-CH" sz="1800" dirty="0" smtClean="0"/>
              <a:t>einige Landschaftsqualitätsmassnahmen fördern auch die Biodiversität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15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Weiterführende Links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«</a:t>
            </a:r>
            <a:r>
              <a:rPr lang="de-CH" dirty="0">
                <a:hlinkClick r:id="rId2"/>
              </a:rPr>
              <a:t>Vernetzungsprojekte leicht gemacht</a:t>
            </a:r>
            <a:r>
              <a:rPr lang="de-CH" b="1" dirty="0"/>
              <a:t> </a:t>
            </a:r>
            <a:r>
              <a:rPr lang="de-CH" dirty="0"/>
              <a:t>» Ordner von </a:t>
            </a:r>
            <a:r>
              <a:rPr lang="de-CH" dirty="0" err="1"/>
              <a:t>Agridea</a:t>
            </a:r>
            <a:endParaRPr lang="de-CH" dirty="0"/>
          </a:p>
          <a:p>
            <a:endParaRPr lang="de-CH" dirty="0" smtClean="0"/>
          </a:p>
          <a:p>
            <a:r>
              <a:rPr lang="de-CH" dirty="0" smtClean="0"/>
              <a:t>Beispiele von Landschaftsqualitätsprojekten: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 smtClean="0">
                <a:hlinkClick r:id="rId3"/>
              </a:rPr>
              <a:t>Vallemaggia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>
                <a:hlinkClick r:id="rId4"/>
              </a:rPr>
              <a:t>Vallée </a:t>
            </a:r>
            <a:r>
              <a:rPr lang="fr-FR" dirty="0">
                <a:hlinkClick r:id="rId4"/>
              </a:rPr>
              <a:t>de la </a:t>
            </a:r>
            <a:r>
              <a:rPr lang="fr-FR" dirty="0" err="1">
                <a:hlinkClick r:id="rId4"/>
              </a:rPr>
              <a:t>Brévine</a:t>
            </a:r>
            <a:r>
              <a:rPr lang="fr-FR" dirty="0">
                <a:hlinkClick r:id="rId4"/>
              </a:rPr>
              <a:t> (NE</a:t>
            </a:r>
            <a:r>
              <a:rPr lang="fr-FR" dirty="0" smtClean="0">
                <a:hlinkClick r:id="rId4"/>
              </a:rPr>
              <a:t>)</a:t>
            </a:r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smtClean="0">
                <a:hlinkClick r:id="rId5"/>
              </a:rPr>
              <a:t>Mittelthurgau </a:t>
            </a:r>
            <a:r>
              <a:rPr lang="de-CH" dirty="0">
                <a:hlinkClick r:id="rId5"/>
              </a:rPr>
              <a:t>(TG</a:t>
            </a:r>
            <a:r>
              <a:rPr lang="de-CH" dirty="0" smtClean="0">
                <a:hlinkClick r:id="rId5"/>
              </a:rPr>
              <a:t>)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hlinkClick r:id="rId6"/>
              </a:rPr>
              <a:t>Glarus (GL</a:t>
            </a:r>
            <a:r>
              <a:rPr lang="de-CH" dirty="0" smtClean="0">
                <a:hlinkClick r:id="rId6"/>
              </a:rPr>
              <a:t>)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 err="1">
                <a:hlinkClick r:id="rId7"/>
              </a:rPr>
              <a:t>Binntal</a:t>
            </a:r>
            <a:r>
              <a:rPr lang="de-CH" dirty="0">
                <a:hlinkClick r:id="rId7"/>
              </a:rPr>
              <a:t> (VS</a:t>
            </a:r>
            <a:r>
              <a:rPr lang="de-CH" dirty="0" smtClean="0">
                <a:hlinkClick r:id="rId7"/>
              </a:rPr>
              <a:t>)</a:t>
            </a:r>
            <a:endParaRPr lang="de-CH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dirty="0">
                <a:hlinkClick r:id="rId8"/>
              </a:rPr>
              <a:t>Rapperswil-Jona / Eschenbach (SG)</a:t>
            </a:r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fr-FR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0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617725" y="1268760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200" b="1" dirty="0" smtClean="0"/>
              <a:t>Herausgeber:</a:t>
            </a:r>
            <a:endParaRPr lang="de-CH" sz="1200" dirty="0" smtClean="0"/>
          </a:p>
          <a:p>
            <a:r>
              <a:rPr lang="de-CH" sz="1200" dirty="0" smtClean="0"/>
              <a:t>Forschungsinstitut für biologischen Landbau </a:t>
            </a:r>
            <a:r>
              <a:rPr lang="de-CH" sz="1200" dirty="0" err="1" smtClean="0"/>
              <a:t>FiBL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2"/>
              </a:rPr>
              <a:t>info.suisse@fibl.org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3"/>
              </a:rPr>
              <a:t>www.fibl.org</a:t>
            </a:r>
            <a:endParaRPr lang="de-CH" sz="1200" dirty="0" smtClean="0"/>
          </a:p>
          <a:p>
            <a:r>
              <a:rPr lang="de-CH" sz="1200" dirty="0" smtClean="0"/>
              <a:t>Schweizerische Vogelwarte </a:t>
            </a:r>
            <a:r>
              <a:rPr lang="de-CH" sz="1200" dirty="0" err="1" smtClean="0"/>
              <a:t>Sempach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4"/>
              </a:rPr>
              <a:t>info@vogelwarte.ch</a:t>
            </a:r>
            <a:r>
              <a:rPr lang="de-CH" sz="1200" dirty="0" smtClean="0"/>
              <a:t>, </a:t>
            </a:r>
            <a:r>
              <a:rPr lang="de-CH" sz="1200" u="sng" dirty="0" smtClean="0">
                <a:hlinkClick r:id="rId5"/>
              </a:rPr>
              <a:t>www.vogelwarte.ch</a:t>
            </a:r>
            <a:endParaRPr lang="de-CH" sz="1200" dirty="0" smtClean="0"/>
          </a:p>
          <a:p>
            <a:r>
              <a:rPr lang="fr-CH" sz="1200" b="1" dirty="0" err="1" smtClean="0"/>
              <a:t>Autoren</a:t>
            </a:r>
            <a:r>
              <a:rPr lang="fr-CH" sz="1200" b="1" dirty="0" smtClean="0"/>
              <a:t>: </a:t>
            </a:r>
            <a:r>
              <a:rPr lang="fr-CH" sz="1200" dirty="0" smtClean="0"/>
              <a:t>Véronique Chevillat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Roman Graf (</a:t>
            </a:r>
            <a:r>
              <a:rPr lang="fr-CH" sz="1200" dirty="0" err="1" smtClean="0"/>
              <a:t>Vogelwarte</a:t>
            </a:r>
            <a:r>
              <a:rPr lang="fr-CH" sz="1200" dirty="0" smtClean="0"/>
              <a:t>), Dominik Hagist (</a:t>
            </a:r>
            <a:r>
              <a:rPr lang="fr-CH" sz="1200" dirty="0" err="1" smtClean="0"/>
              <a:t>Vogelwarte</a:t>
            </a:r>
            <a:r>
              <a:rPr lang="fr-CH" sz="1200" dirty="0" smtClean="0"/>
              <a:t>) </a:t>
            </a:r>
            <a:endParaRPr lang="de-CH" sz="1200" dirty="0" smtClean="0"/>
          </a:p>
          <a:p>
            <a:r>
              <a:rPr lang="de-CH" sz="1200" b="1" dirty="0" smtClean="0"/>
              <a:t>Mitarbeit: </a:t>
            </a:r>
            <a:r>
              <a:rPr lang="de-CH" sz="1200" dirty="0" smtClean="0"/>
              <a:t>Lukas Pfiffner (</a:t>
            </a:r>
            <a:r>
              <a:rPr lang="de-CH" sz="1200" dirty="0" err="1" smtClean="0"/>
              <a:t>FiBL</a:t>
            </a:r>
            <a:r>
              <a:rPr lang="de-CH" sz="1200" dirty="0" smtClean="0"/>
              <a:t>), Simon Birrer (Vogelwarte</a:t>
            </a:r>
            <a:r>
              <a:rPr lang="de-CH" sz="1200" dirty="0"/>
              <a:t>), Markus Jenny (Vogelwarte</a:t>
            </a:r>
            <a:r>
              <a:rPr lang="de-CH" sz="1200" dirty="0" smtClean="0"/>
              <a:t>)</a:t>
            </a:r>
            <a:endParaRPr lang="de-CH" sz="1200" dirty="0" smtClean="0"/>
          </a:p>
          <a:p>
            <a:r>
              <a:rPr lang="de-CH" sz="1200" b="1" dirty="0" smtClean="0"/>
              <a:t>Redaktion: </a:t>
            </a:r>
            <a:r>
              <a:rPr lang="de-CH" sz="1200" dirty="0" smtClean="0"/>
              <a:t>Gilles </a:t>
            </a:r>
            <a:r>
              <a:rPr lang="de-CH" sz="1200" dirty="0"/>
              <a:t>Weidmann (</a:t>
            </a:r>
            <a:r>
              <a:rPr lang="de-CH" sz="1200" dirty="0" err="1"/>
              <a:t>FiBL</a:t>
            </a:r>
            <a:r>
              <a:rPr lang="de-CH" sz="1200" dirty="0"/>
              <a:t>)</a:t>
            </a:r>
          </a:p>
          <a:p>
            <a:r>
              <a:rPr lang="de-CH" sz="1200" dirty="0" smtClean="0"/>
              <a:t>Mit </a:t>
            </a:r>
            <a:r>
              <a:rPr lang="de-CH" sz="1200" dirty="0"/>
              <a:t>Grafiken von Brigitta Maurer (</a:t>
            </a:r>
            <a:r>
              <a:rPr lang="de-CH" sz="1200" dirty="0" err="1"/>
              <a:t>FiBL</a:t>
            </a:r>
            <a:r>
              <a:rPr lang="de-CH" sz="1200" dirty="0"/>
              <a:t>) und Illustrationen von Simon Müller (</a:t>
            </a:r>
            <a:r>
              <a:rPr lang="de-CH" sz="1200" dirty="0">
                <a:hlinkClick r:id="rId6"/>
              </a:rPr>
              <a:t>www.soio.ch</a:t>
            </a:r>
            <a:r>
              <a:rPr lang="de-CH" sz="1200" dirty="0"/>
              <a:t>).</a:t>
            </a:r>
          </a:p>
          <a:p>
            <a:r>
              <a:rPr lang="de-CH" sz="1200" dirty="0"/>
              <a:t>Der Foliensatz wurde mit finanzieller Unterstützung von Bio Suisse, vom Schweizer Bauernverband, vom Amt für Landschaft und Natur des Kantons Zürich, vom Landwirtschaftlichen Zentrum </a:t>
            </a:r>
            <a:r>
              <a:rPr lang="de-CH" sz="1200" dirty="0" err="1"/>
              <a:t>Ebenrain</a:t>
            </a:r>
            <a:r>
              <a:rPr lang="de-CH" sz="1200" dirty="0"/>
              <a:t> des Kantons Basel-Landschaft, vom Amt für Umwelt und Energie des Kantons Basel-Stadt, von der Dienststelle Landwirtschaft und Wald des Kantons Luzern sowie von der Dienststelle für Landwirtschaft und Weinbau des Kantons Waadt realisiert.</a:t>
            </a:r>
          </a:p>
          <a:p>
            <a:r>
              <a:rPr lang="de-CH" sz="1200" dirty="0"/>
              <a:t>Ausgabe 2019</a:t>
            </a:r>
          </a:p>
          <a:p>
            <a:r>
              <a:rPr lang="de-CH" sz="1200" dirty="0"/>
              <a:t>Der Foliensatz ist Bestandteil einer umfangreichen Foliensammlung zum Handbuch "Biodiversität auf dem Landwirtschaftsbetrieb. Ein Handbuch für die Praxis" von </a:t>
            </a:r>
            <a:r>
              <a:rPr lang="de-CH" sz="1200" dirty="0" err="1"/>
              <a:t>FiBL</a:t>
            </a:r>
            <a:r>
              <a:rPr lang="de-CH" sz="1200" dirty="0"/>
              <a:t> und Vogelwarte. </a:t>
            </a:r>
            <a:r>
              <a:rPr lang="de-CH" sz="1200" dirty="0" smtClean="0"/>
              <a:t>Die </a:t>
            </a:r>
            <a:r>
              <a:rPr lang="de-CH" sz="1200" dirty="0"/>
              <a:t>Foliensammlung steht auf </a:t>
            </a:r>
            <a:r>
              <a:rPr lang="de-CH" sz="1200" u="sng" dirty="0">
                <a:hlinkClick r:id="rId7"/>
              </a:rPr>
              <a:t>www.agri-biodiv.ch</a:t>
            </a:r>
            <a:r>
              <a:rPr lang="de-CH" sz="1200" dirty="0"/>
              <a:t> zum kostenlosen Download zur Verfügung. Das Handbuch kann im </a:t>
            </a:r>
            <a:r>
              <a:rPr lang="de-CH" sz="1200" dirty="0" err="1"/>
              <a:t>FiBL</a:t>
            </a:r>
            <a:r>
              <a:rPr lang="de-CH" sz="1200" dirty="0"/>
              <a:t>-Shop auf </a:t>
            </a:r>
            <a:r>
              <a:rPr lang="de-CH" sz="1200" dirty="0">
                <a:hlinkClick r:id="rId8"/>
              </a:rPr>
              <a:t>https://shop.fibl.org</a:t>
            </a:r>
            <a:r>
              <a:rPr lang="de-CH" sz="1200" dirty="0" smtClean="0"/>
              <a:t> </a:t>
            </a:r>
            <a:r>
              <a:rPr lang="de-CH" sz="1200" dirty="0"/>
              <a:t>als Druckversion bestellt oder kostenlos heruntergeladen werden</a:t>
            </a:r>
            <a:r>
              <a:rPr lang="de-CH" sz="1200" dirty="0" smtClean="0"/>
              <a:t>.</a:t>
            </a:r>
            <a:endParaRPr lang="de-CH" sz="1200" dirty="0"/>
          </a:p>
          <a:p>
            <a:r>
              <a:rPr lang="de-CH" sz="1200" dirty="0"/>
              <a:t>Copyright: Die  Fotos dürfen nur zu Aus- und Weiterbildungszwecken zum Thema Biodiversität auf dem Landwirtschaftsbetrieb verwendet werden. </a:t>
            </a:r>
            <a:r>
              <a:rPr lang="de-CH" sz="1200" dirty="0" smtClean="0"/>
              <a:t> Alle </a:t>
            </a:r>
            <a:r>
              <a:rPr lang="de-CH" sz="1200" dirty="0"/>
              <a:t>Rechte liegen bei den </a:t>
            </a:r>
            <a:r>
              <a:rPr lang="de-CH" sz="1200" dirty="0" smtClean="0"/>
              <a:t>Autoren.</a:t>
            </a:r>
            <a:endParaRPr lang="de-CH" sz="12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Impressum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4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Vernetzung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52" y="983769"/>
            <a:ext cx="7920880" cy="5064727"/>
          </a:xfrm>
        </p:spPr>
      </p:pic>
      <p:sp>
        <p:nvSpPr>
          <p:cNvPr id="3" name="Textfeld 2"/>
          <p:cNvSpPr txBox="1"/>
          <p:nvPr/>
        </p:nvSpPr>
        <p:spPr>
          <a:xfrm>
            <a:off x="1043608" y="5672433"/>
            <a:ext cx="1864100" cy="307777"/>
          </a:xfrm>
          <a:prstGeom prst="wedgeRectCallout">
            <a:avLst>
              <a:gd name="adj1" fmla="val -27987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Einjähriger Blühstreifen</a:t>
            </a:r>
            <a:endParaRPr lang="de-CH" dirty="0"/>
          </a:p>
        </p:txBody>
      </p:sp>
      <p:sp>
        <p:nvSpPr>
          <p:cNvPr id="7" name="Textfeld 6"/>
          <p:cNvSpPr txBox="1"/>
          <p:nvPr/>
        </p:nvSpPr>
        <p:spPr>
          <a:xfrm>
            <a:off x="617725" y="4805173"/>
            <a:ext cx="1589474" cy="307777"/>
          </a:xfrm>
          <a:prstGeom prst="wedgeRectCallout">
            <a:avLst>
              <a:gd name="adj1" fmla="val -29822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Ackerschonstreifen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7295468" y="5229200"/>
            <a:ext cx="1016625" cy="307777"/>
          </a:xfrm>
          <a:prstGeom prst="wedgeRectCallout">
            <a:avLst>
              <a:gd name="adj1" fmla="val -39571"/>
              <a:gd name="adj2" fmla="val -10461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Buntbrache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7725" y="3027716"/>
            <a:ext cx="2729593" cy="307777"/>
          </a:xfrm>
          <a:prstGeom prst="wedgeRectCallout">
            <a:avLst>
              <a:gd name="adj1" fmla="val -16297"/>
              <a:gd name="adj2" fmla="val 136775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Hochstaudenflur und Pufferstreifen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5004048" y="3720402"/>
            <a:ext cx="1599284" cy="307777"/>
          </a:xfrm>
          <a:prstGeom prst="wedgeRectCallout">
            <a:avLst>
              <a:gd name="adj1" fmla="val -43465"/>
              <a:gd name="adj2" fmla="val -92238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de-CH" sz="1400" dirty="0" smtClean="0"/>
              <a:t>Saum auf Ackerland</a:t>
            </a:r>
            <a:endParaRPr lang="de-CH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6948264" y="3720402"/>
            <a:ext cx="1378904" cy="307777"/>
          </a:xfrm>
          <a:prstGeom prst="wedgeRectCallout">
            <a:avLst>
              <a:gd name="adj1" fmla="val 13015"/>
              <a:gd name="adj2" fmla="val -113903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Rotationsbrache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7725" y="4005720"/>
            <a:ext cx="1527085" cy="307777"/>
          </a:xfrm>
          <a:prstGeom prst="wedgeRectCallout">
            <a:avLst>
              <a:gd name="adj1" fmla="val 49026"/>
              <a:gd name="adj2" fmla="val -82954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Feldlerchenfenster</a:t>
            </a:r>
            <a:endParaRPr lang="de-CH" dirty="0"/>
          </a:p>
        </p:txBody>
      </p:sp>
      <p:sp>
        <p:nvSpPr>
          <p:cNvPr id="14" name="Textfeld 13"/>
          <p:cNvSpPr txBox="1"/>
          <p:nvPr/>
        </p:nvSpPr>
        <p:spPr>
          <a:xfrm>
            <a:off x="716596" y="1893930"/>
            <a:ext cx="1121910" cy="307777"/>
          </a:xfrm>
          <a:prstGeom prst="wedgeRectCallout">
            <a:avLst>
              <a:gd name="adj1" fmla="val 28409"/>
              <a:gd name="adj2" fmla="val 102732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Niederhecke</a:t>
            </a:r>
            <a:endParaRPr lang="de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047889" y="2752297"/>
            <a:ext cx="1378904" cy="307777"/>
          </a:xfrm>
          <a:prstGeom prst="wedgeRectCallout">
            <a:avLst>
              <a:gd name="adj1" fmla="val -67114"/>
              <a:gd name="adj2" fmla="val -39627"/>
            </a:avLst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 smtClean="0"/>
              <a:t>Rotationsbrache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Höhere Artenvielfalt dank Vernetzung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588224" y="5556363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</a:t>
            </a:r>
            <a:r>
              <a:rPr lang="de-CH" dirty="0" smtClean="0"/>
              <a:t>Vogelwarte </a:t>
            </a:r>
            <a:r>
              <a:rPr lang="de-CH" dirty="0" err="1" smtClean="0"/>
              <a:t>Sempach</a:t>
            </a:r>
            <a:r>
              <a:rPr lang="de-CH" dirty="0" smtClean="0"/>
              <a:t>; gezeichnet </a:t>
            </a:r>
            <a:r>
              <a:rPr lang="de-CH" dirty="0"/>
              <a:t>von Priska Christen, visuelle Gestaltung Luzern 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0" y="891460"/>
            <a:ext cx="4032448" cy="124169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17" y="2205559"/>
            <a:ext cx="4598286" cy="122620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17" y="3504168"/>
            <a:ext cx="4598287" cy="153276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0" y="4797152"/>
            <a:ext cx="4555266" cy="15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7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Bewegungsdistanz von Tierarten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301267" y="1374959"/>
            <a:ext cx="295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Grosse Tiere bewegen sich über mehrere Kilometer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4644008" y="137495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Kleine Tiere bewegen sich nur über einige Meter</a:t>
            </a:r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5724128" y="5697362"/>
            <a:ext cx="3127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</a:t>
            </a:r>
            <a:r>
              <a:rPr lang="de-CH" dirty="0" smtClean="0"/>
              <a:t>Vogelwarte </a:t>
            </a:r>
            <a:r>
              <a:rPr lang="de-CH" dirty="0" err="1" smtClean="0"/>
              <a:t>Sempach</a:t>
            </a:r>
            <a:r>
              <a:rPr lang="de-CH" dirty="0" smtClean="0"/>
              <a:t>; gezeichnet </a:t>
            </a:r>
            <a:r>
              <a:rPr lang="de-CH" dirty="0"/>
              <a:t>von Priska Christen, visuelle Gestaltung Luzern 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994177"/>
            <a:ext cx="4392488" cy="31630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03702"/>
            <a:ext cx="4366111" cy="31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079" y="672186"/>
            <a:ext cx="5379720" cy="53492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4" y="461303"/>
            <a:ext cx="8202747" cy="629700"/>
          </a:xfrm>
        </p:spPr>
        <p:txBody>
          <a:bodyPr/>
          <a:lstStyle/>
          <a:p>
            <a:r>
              <a:rPr lang="de-CH" dirty="0" smtClean="0"/>
              <a:t>Artspezifische Lebensraumverteilung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3332748" y="4581128"/>
            <a:ext cx="2133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maximale Wanderdistanz der Erdkröte: 2 km</a:t>
            </a:r>
            <a:endParaRPr lang="de-CH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3301151" y="3577329"/>
            <a:ext cx="1220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Laichgewässer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47045" y="1185098"/>
            <a:ext cx="1464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Sommerquartiere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716359" y="3628465"/>
            <a:ext cx="1384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CH" dirty="0"/>
              <a:t>Winterquartiere</a:t>
            </a:r>
          </a:p>
        </p:txBody>
      </p:sp>
      <p:sp>
        <p:nvSpPr>
          <p:cNvPr id="12" name="Rechteck 11"/>
          <p:cNvSpPr/>
          <p:nvPr/>
        </p:nvSpPr>
        <p:spPr>
          <a:xfrm>
            <a:off x="406606" y="1960761"/>
            <a:ext cx="2246473" cy="175432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de-CH" dirty="0" smtClean="0"/>
              <a:t>Viele Tiere </a:t>
            </a:r>
            <a:r>
              <a:rPr lang="de-CH" dirty="0"/>
              <a:t>brauchen verschiedene Lebensräume in einem </a:t>
            </a:r>
            <a:r>
              <a:rPr lang="de-CH" dirty="0" smtClean="0"/>
              <a:t>artspezifischen </a:t>
            </a:r>
            <a:r>
              <a:rPr lang="de-CH" dirty="0"/>
              <a:t>Radius zum </a:t>
            </a:r>
            <a:r>
              <a:rPr lang="de-CH" dirty="0" smtClean="0"/>
              <a:t>Überleben.</a:t>
            </a:r>
            <a:endParaRPr lang="de-CH" dirty="0"/>
          </a:p>
        </p:txBody>
      </p:sp>
      <p:sp>
        <p:nvSpPr>
          <p:cNvPr id="13" name="Rechteck 12"/>
          <p:cNvSpPr/>
          <p:nvPr/>
        </p:nvSpPr>
        <p:spPr>
          <a:xfrm>
            <a:off x="1865407" y="1044947"/>
            <a:ext cx="2008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/>
              <a:t>Beispiel: </a:t>
            </a:r>
            <a:r>
              <a:rPr lang="de-CH" dirty="0" smtClean="0"/>
              <a:t>Erdkröte</a:t>
            </a:r>
            <a:endParaRPr lang="de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23671" y="5679559"/>
            <a:ext cx="3127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</a:t>
            </a:r>
            <a:r>
              <a:rPr lang="de-CH" dirty="0" smtClean="0"/>
              <a:t>Vogelwarte </a:t>
            </a:r>
            <a:r>
              <a:rPr lang="de-CH" dirty="0" err="1" smtClean="0"/>
              <a:t>Sempach</a:t>
            </a:r>
            <a:r>
              <a:rPr lang="de-CH" dirty="0" smtClean="0"/>
              <a:t>; gezeichnet </a:t>
            </a:r>
            <a:r>
              <a:rPr lang="de-CH" dirty="0"/>
              <a:t>von Priska Christen, visuelle Gestaltung Luzern  </a:t>
            </a:r>
          </a:p>
        </p:txBody>
      </p:sp>
    </p:spTree>
    <p:extLst>
      <p:ext uri="{BB962C8B-B14F-4D97-AF65-F5344CB8AC3E}">
        <p14:creationId xmlns:p14="http://schemas.microsoft.com/office/powerpoint/2010/main" val="41796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431900"/>
          </a:xfrm>
        </p:spPr>
        <p:txBody>
          <a:bodyPr/>
          <a:lstStyle/>
          <a:p>
            <a:r>
              <a:rPr lang="de-CH" dirty="0" smtClean="0"/>
              <a:t>Vernetzung </a:t>
            </a:r>
            <a:endParaRPr lang="de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38"/>
          <a:stretch/>
        </p:blipFill>
        <p:spPr>
          <a:xfrm>
            <a:off x="5150324" y="476672"/>
            <a:ext cx="3375950" cy="517848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503256" y="3677489"/>
            <a:ext cx="1734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Quelle: </a:t>
            </a:r>
            <a:r>
              <a:rPr lang="de-CH" sz="1000" dirty="0" err="1" smtClean="0"/>
              <a:t>Angelone</a:t>
            </a:r>
            <a:r>
              <a:rPr lang="de-CH" sz="1000" dirty="0" smtClean="0"/>
              <a:t> </a:t>
            </a:r>
            <a:r>
              <a:rPr lang="de-CH" sz="1000" dirty="0"/>
              <a:t>et al. </a:t>
            </a:r>
            <a:r>
              <a:rPr lang="de-CH" sz="1000" dirty="0" smtClean="0"/>
              <a:t>(</a:t>
            </a:r>
            <a:r>
              <a:rPr lang="de-CH" sz="1000" dirty="0"/>
              <a:t>2010</a:t>
            </a:r>
            <a:r>
              <a:rPr lang="de-CH" sz="1000" dirty="0" smtClean="0"/>
              <a:t>)</a:t>
            </a:r>
            <a:endParaRPr lang="de-CH" sz="1000" dirty="0"/>
          </a:p>
        </p:txBody>
      </p:sp>
      <p:sp>
        <p:nvSpPr>
          <p:cNvPr id="7" name="Textfeld 6"/>
          <p:cNvSpPr txBox="1"/>
          <p:nvPr/>
        </p:nvSpPr>
        <p:spPr>
          <a:xfrm>
            <a:off x="4227836" y="5721074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Genetische Vielfalt von Laubfroschpopulationen im </a:t>
            </a:r>
            <a:r>
              <a:rPr lang="de-CH" sz="1400" dirty="0" err="1" smtClean="0"/>
              <a:t>Reusstal</a:t>
            </a:r>
            <a:endParaRPr lang="de-CH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59" y="1418027"/>
            <a:ext cx="3297847" cy="214865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03256" y="908720"/>
            <a:ext cx="277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b="1" dirty="0" smtClean="0"/>
              <a:t>Beispiel: </a:t>
            </a:r>
            <a:r>
              <a:rPr lang="de-CH" dirty="0" smtClean="0"/>
              <a:t>Laubfrosch</a:t>
            </a:r>
            <a:endParaRPr lang="de-CH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75209" y="4106403"/>
            <a:ext cx="3996791" cy="13645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72000" tIns="72000" rIns="72000" bIns="720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60000"/>
            <a:r>
              <a:rPr lang="de-CH" sz="1800" dirty="0" smtClean="0"/>
              <a:t>Vernetzung:</a:t>
            </a: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de-CH" sz="1800" b="0" dirty="0" smtClean="0">
                <a:sym typeface="Wingdings 3" panose="05040102010807070707" pitchFamily="18" charset="2"/>
              </a:rPr>
              <a:t>Ermöglicht </a:t>
            </a:r>
            <a:r>
              <a:rPr lang="de-CH" sz="1800" b="0" dirty="0" smtClean="0"/>
              <a:t>genetischen Austausch </a:t>
            </a:r>
            <a:br>
              <a:rPr lang="de-CH" sz="1800" b="0" dirty="0" smtClean="0"/>
            </a:br>
            <a:r>
              <a:rPr lang="de-CH" sz="1800" b="0" dirty="0" smtClean="0"/>
              <a:t>zwischen Populationen.</a:t>
            </a:r>
            <a:endParaRPr lang="de-CH" sz="1800" b="0" dirty="0"/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de-CH" sz="1800" b="0" dirty="0" smtClean="0">
                <a:sym typeface="Wingdings 3" panose="05040102010807070707" pitchFamily="18" charset="2"/>
              </a:rPr>
              <a:t>Fördert die </a:t>
            </a:r>
            <a:r>
              <a:rPr lang="de-CH" sz="1800" b="0" dirty="0" smtClean="0"/>
              <a:t>Besiedelung neuer </a:t>
            </a:r>
            <a:br>
              <a:rPr lang="de-CH" sz="1800" b="0" dirty="0" smtClean="0"/>
            </a:br>
            <a:r>
              <a:rPr lang="de-CH" sz="1800" b="0" dirty="0" smtClean="0"/>
              <a:t>Lebensräume.</a:t>
            </a:r>
            <a:endParaRPr lang="de-CH" sz="1800" b="0" dirty="0"/>
          </a:p>
        </p:txBody>
      </p:sp>
    </p:spTree>
    <p:extLst>
      <p:ext uri="{BB962C8B-B14F-4D97-AF65-F5344CB8AC3E}">
        <p14:creationId xmlns:p14="http://schemas.microsoft.com/office/powerpoint/2010/main" val="147354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Landschaft ökologisch vernetzen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0923" y="1207288"/>
            <a:ext cx="4331117" cy="4237936"/>
          </a:xfrm>
        </p:spPr>
        <p:txBody>
          <a:bodyPr/>
          <a:lstStyle/>
          <a:p>
            <a:r>
              <a:rPr lang="de-CH" sz="1800" dirty="0" smtClean="0"/>
              <a:t>Mit grossflächigen </a:t>
            </a:r>
            <a:r>
              <a:rPr lang="de-CH" sz="1800" dirty="0"/>
              <a:t>Biodiversitätsförderflächen als </a:t>
            </a:r>
            <a:r>
              <a:rPr lang="de-CH" sz="1800" b="1" dirty="0" smtClean="0"/>
              <a:t>Dauerlebensräume</a:t>
            </a:r>
          </a:p>
          <a:p>
            <a:endParaRPr lang="de-CH" sz="1800" dirty="0" smtClean="0"/>
          </a:p>
          <a:p>
            <a:pPr marL="342900" indent="-342900">
              <a:buFontTx/>
              <a:buChar char="-"/>
            </a:pPr>
            <a:endParaRPr lang="de-CH" sz="1800" dirty="0" smtClean="0"/>
          </a:p>
          <a:p>
            <a:pPr marL="342900" indent="-342900">
              <a:buFontTx/>
              <a:buChar char="-"/>
            </a:pPr>
            <a:endParaRPr lang="de-CH" sz="1800" dirty="0" smtClean="0"/>
          </a:p>
          <a:p>
            <a:r>
              <a:rPr lang="de-CH" sz="1800" dirty="0" smtClean="0"/>
              <a:t>Mit</a:t>
            </a:r>
            <a:r>
              <a:rPr lang="de-CH" sz="1800" b="1" dirty="0" smtClean="0"/>
              <a:t> Trittsteinen</a:t>
            </a:r>
            <a:r>
              <a:rPr lang="de-CH" sz="1800" dirty="0" smtClean="0"/>
              <a:t>, </a:t>
            </a:r>
            <a:br>
              <a:rPr lang="de-CH" sz="1800" dirty="0" smtClean="0"/>
            </a:br>
            <a:r>
              <a:rPr lang="de-CH" sz="1800" dirty="0" smtClean="0"/>
              <a:t>d.h. zeitweise </a:t>
            </a:r>
            <a:r>
              <a:rPr lang="de-CH" sz="1800" dirty="0" err="1" smtClean="0"/>
              <a:t>besiedelbaren</a:t>
            </a:r>
            <a:r>
              <a:rPr lang="de-CH" sz="1800" dirty="0" smtClean="0"/>
              <a:t> Lebensräumen</a:t>
            </a:r>
          </a:p>
          <a:p>
            <a:endParaRPr lang="de-CH" sz="1800" dirty="0"/>
          </a:p>
          <a:p>
            <a:pPr marL="342900" indent="-342900">
              <a:buFontTx/>
              <a:buChar char="-"/>
            </a:pPr>
            <a:endParaRPr lang="de-CH" sz="1800" dirty="0" smtClean="0"/>
          </a:p>
          <a:p>
            <a:pPr marL="342900" indent="-342900">
              <a:buFontTx/>
              <a:buChar char="-"/>
            </a:pPr>
            <a:endParaRPr lang="de-CH" sz="1800" dirty="0" smtClean="0"/>
          </a:p>
          <a:p>
            <a:pPr marL="342900" indent="-342900">
              <a:buFontTx/>
              <a:buChar char="-"/>
            </a:pPr>
            <a:endParaRPr lang="de-CH" sz="1800" dirty="0" smtClean="0"/>
          </a:p>
          <a:p>
            <a:r>
              <a:rPr lang="de-CH" sz="1800" dirty="0" smtClean="0"/>
              <a:t>Mit verbindenden </a:t>
            </a:r>
            <a:r>
              <a:rPr lang="de-CH" sz="1800" b="1" dirty="0" smtClean="0"/>
              <a:t>Korridorhabitaten </a:t>
            </a:r>
            <a:br>
              <a:rPr lang="de-CH" sz="1800" b="1" dirty="0" smtClean="0"/>
            </a:br>
            <a:r>
              <a:rPr lang="de-CH" sz="1800" dirty="0" smtClean="0"/>
              <a:t>als wildtierfreundliche Verbindungswege</a:t>
            </a:r>
            <a:endParaRPr lang="de-CH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163" y="2858505"/>
            <a:ext cx="2207273" cy="14775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527" y="1196741"/>
            <a:ext cx="2207273" cy="14660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527" y="4515816"/>
            <a:ext cx="2207273" cy="14676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3608" y="2392031"/>
            <a:ext cx="50937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400" b="1" dirty="0" smtClean="0"/>
              <a:t>Beispiel: </a:t>
            </a:r>
            <a:r>
              <a:rPr lang="de-CH" sz="1400" dirty="0" smtClean="0"/>
              <a:t>wenig intensiv oder extensiv genutzte Wiese</a:t>
            </a:r>
            <a:endParaRPr lang="de-CH" sz="1400" dirty="0"/>
          </a:p>
        </p:txBody>
      </p:sp>
      <p:sp>
        <p:nvSpPr>
          <p:cNvPr id="10" name="Rechteck 9"/>
          <p:cNvSpPr/>
          <p:nvPr/>
        </p:nvSpPr>
        <p:spPr>
          <a:xfrm>
            <a:off x="3872622" y="4028225"/>
            <a:ext cx="23042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400" b="1" dirty="0"/>
              <a:t>Beispiel: </a:t>
            </a:r>
            <a:r>
              <a:rPr lang="de-CH" sz="1400" dirty="0" smtClean="0"/>
              <a:t>Steinhaufen</a:t>
            </a:r>
            <a:endParaRPr lang="de-CH" sz="1400" dirty="0"/>
          </a:p>
        </p:txBody>
      </p:sp>
      <p:sp>
        <p:nvSpPr>
          <p:cNvPr id="11" name="Rechteck 10"/>
          <p:cNvSpPr/>
          <p:nvPr/>
        </p:nvSpPr>
        <p:spPr>
          <a:xfrm>
            <a:off x="3378338" y="5675641"/>
            <a:ext cx="285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CH" sz="1400" b="1" dirty="0"/>
              <a:t>Beispiel: </a:t>
            </a:r>
            <a:r>
              <a:rPr lang="de-CH" sz="1400" dirty="0" err="1" smtClean="0"/>
              <a:t>renaturierter</a:t>
            </a:r>
            <a:r>
              <a:rPr lang="de-CH" sz="1400" dirty="0" smtClean="0"/>
              <a:t> Bachlauf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296773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Ideale Vernetzung von Lebensräumen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050" y="1134718"/>
            <a:ext cx="5872014" cy="4201653"/>
          </a:xfrm>
          <a:prstGeom prst="rect">
            <a:avLst/>
          </a:prstGeom>
        </p:spPr>
      </p:pic>
      <p:sp>
        <p:nvSpPr>
          <p:cNvPr id="3" name="Bogen 2"/>
          <p:cNvSpPr/>
          <p:nvPr/>
        </p:nvSpPr>
        <p:spPr>
          <a:xfrm rot="7436998">
            <a:off x="4157382" y="3360827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Bogen 7"/>
          <p:cNvSpPr/>
          <p:nvPr/>
        </p:nvSpPr>
        <p:spPr>
          <a:xfrm rot="13482264">
            <a:off x="910253" y="3218617"/>
            <a:ext cx="2929616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Bogen 8"/>
          <p:cNvSpPr/>
          <p:nvPr/>
        </p:nvSpPr>
        <p:spPr>
          <a:xfrm rot="17579094">
            <a:off x="3854292" y="3126823"/>
            <a:ext cx="2536525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Bogen 9"/>
          <p:cNvSpPr/>
          <p:nvPr/>
        </p:nvSpPr>
        <p:spPr>
          <a:xfrm>
            <a:off x="2358638" y="1294350"/>
            <a:ext cx="3203307" cy="1429780"/>
          </a:xfrm>
          <a:prstGeom prst="arc">
            <a:avLst>
              <a:gd name="adj1" fmla="val 11921338"/>
              <a:gd name="adj2" fmla="val 20669778"/>
            </a:avLst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902" y="3609952"/>
            <a:ext cx="1829523" cy="2041509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436096" y="5717662"/>
            <a:ext cx="3269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000"/>
            </a:lvl1pPr>
          </a:lstStyle>
          <a:p>
            <a:r>
              <a:rPr lang="de-CH" dirty="0"/>
              <a:t>Quelle: Schweizerische </a:t>
            </a:r>
            <a:r>
              <a:rPr lang="de-CH" dirty="0" smtClean="0"/>
              <a:t>Vogelwarte </a:t>
            </a:r>
            <a:r>
              <a:rPr lang="de-CH" dirty="0" err="1" smtClean="0"/>
              <a:t>Sempach</a:t>
            </a:r>
            <a:r>
              <a:rPr lang="de-CH" dirty="0" smtClean="0"/>
              <a:t>; </a:t>
            </a:r>
            <a:br>
              <a:rPr lang="de-CH" dirty="0" smtClean="0"/>
            </a:br>
            <a:r>
              <a:rPr lang="de-CH" dirty="0" smtClean="0"/>
              <a:t>gezeichnet </a:t>
            </a:r>
            <a:r>
              <a:rPr lang="de-CH" dirty="0"/>
              <a:t>von Priska Christen, visuelle Gestaltung Luzern  </a:t>
            </a:r>
          </a:p>
        </p:txBody>
      </p:sp>
    </p:spTree>
    <p:extLst>
      <p:ext uri="{BB962C8B-B14F-4D97-AF65-F5344CB8AC3E}">
        <p14:creationId xmlns:p14="http://schemas.microsoft.com/office/powerpoint/2010/main" val="301813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09" y="1672113"/>
            <a:ext cx="2580278" cy="23413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3" y="4135920"/>
            <a:ext cx="2805944" cy="18133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Wichtigste</a:t>
            </a:r>
            <a:r>
              <a:rPr lang="fr-FR" dirty="0" smtClean="0"/>
              <a:t> </a:t>
            </a:r>
            <a:r>
              <a:rPr lang="fr-FR" dirty="0" err="1" smtClean="0"/>
              <a:t>Schritte</a:t>
            </a:r>
            <a:r>
              <a:rPr lang="fr-FR" dirty="0" smtClean="0"/>
              <a:t> in </a:t>
            </a:r>
            <a:r>
              <a:rPr lang="fr-FR" dirty="0" err="1" smtClean="0"/>
              <a:t>einem</a:t>
            </a:r>
            <a:r>
              <a:rPr lang="fr-FR" dirty="0" smtClean="0"/>
              <a:t> </a:t>
            </a:r>
            <a:r>
              <a:rPr lang="fr-FR" dirty="0" err="1" smtClean="0"/>
              <a:t>Vernetzungsprojekt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10" name="Flèche vers la droite 9"/>
          <p:cNvSpPr/>
          <p:nvPr/>
        </p:nvSpPr>
        <p:spPr>
          <a:xfrm rot="10800000">
            <a:off x="5569002" y="4774608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feld 15"/>
          <p:cNvSpPr txBox="1"/>
          <p:nvPr/>
        </p:nvSpPr>
        <p:spPr>
          <a:xfrm>
            <a:off x="903610" y="1017772"/>
            <a:ext cx="230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/>
              <a:t>Bilden einer Trägerschaft (z.B. Bauern)</a:t>
            </a:r>
            <a:endParaRPr lang="de-CH" sz="1600" dirty="0"/>
          </a:p>
        </p:txBody>
      </p:sp>
      <p:sp>
        <p:nvSpPr>
          <p:cNvPr id="17" name="Textfeld 16"/>
          <p:cNvSpPr txBox="1"/>
          <p:nvPr/>
        </p:nvSpPr>
        <p:spPr>
          <a:xfrm>
            <a:off x="3984153" y="1038030"/>
            <a:ext cx="1561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 smtClean="0"/>
              <a:t>Definieren </a:t>
            </a:r>
            <a:r>
              <a:rPr lang="de-CH" dirty="0"/>
              <a:t>der </a:t>
            </a:r>
            <a:br>
              <a:rPr lang="de-CH" dirty="0"/>
            </a:br>
            <a:r>
              <a:rPr lang="de-CH" dirty="0"/>
              <a:t>Zielorganismen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359215" y="1034513"/>
            <a:ext cx="2127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 smtClean="0"/>
              <a:t>Festlegen </a:t>
            </a:r>
            <a:r>
              <a:rPr lang="de-CH" dirty="0"/>
              <a:t>von Massnahmen zugunsten der Ziel- und Leitarten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99953" y="3697884"/>
            <a:ext cx="158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/>
              <a:t>Erfolgskontrolle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409824" y="3696809"/>
            <a:ext cx="248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/>
            </a:lvl1pPr>
          </a:lstStyle>
          <a:p>
            <a:r>
              <a:rPr lang="de-CH" dirty="0" smtClean="0"/>
              <a:t>Umsetzen </a:t>
            </a:r>
            <a:r>
              <a:rPr lang="de-CH" dirty="0"/>
              <a:t>der Massnahmen</a:t>
            </a:r>
          </a:p>
        </p:txBody>
      </p:sp>
      <p:sp>
        <p:nvSpPr>
          <p:cNvPr id="25" name="Flèche vers la droite 9"/>
          <p:cNvSpPr/>
          <p:nvPr/>
        </p:nvSpPr>
        <p:spPr>
          <a:xfrm>
            <a:off x="5548416" y="252728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a droite 9"/>
          <p:cNvSpPr/>
          <p:nvPr/>
        </p:nvSpPr>
        <p:spPr>
          <a:xfrm>
            <a:off x="3189156" y="2529160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69809" y="110943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Ellipse 19"/>
          <p:cNvSpPr/>
          <p:nvPr/>
        </p:nvSpPr>
        <p:spPr>
          <a:xfrm>
            <a:off x="3635896" y="1153594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endParaRPr lang="de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953172" y="1148388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de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045767" y="3686652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4</a:t>
            </a:r>
            <a:endParaRPr lang="de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628288" y="3685133"/>
            <a:ext cx="364057" cy="3640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  <a:endParaRPr lang="de-CH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Flèche vers la droite 9"/>
          <p:cNvSpPr/>
          <p:nvPr/>
        </p:nvSpPr>
        <p:spPr>
          <a:xfrm rot="5400000">
            <a:off x="7126532" y="3316982"/>
            <a:ext cx="419100" cy="52501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288" y="1894648"/>
            <a:ext cx="1872208" cy="162379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882" y="2155143"/>
            <a:ext cx="2448940" cy="114510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1369" y="4130370"/>
            <a:ext cx="2409063" cy="1813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Props1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1F0389-DCC4-4552-AF62-62FC06389D97}">
  <ds:schemaRefs>
    <ds:schemaRef ds:uri="http://www.w3.org/XML/1998/namespace"/>
    <ds:schemaRef ds:uri="http://schemas.microsoft.com/sharepoint/v3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926ccd4c-651f-4ccc-af87-3950eef9fdad"/>
    <ds:schemaRef ds:uri="dd18740c-b141-4d05-9751-e9f3dcf7e76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Vorlage-Foliensammlung-Biodiv</Template>
  <TotalTime>0</TotalTime>
  <Words>619</Words>
  <Application>Microsoft Office PowerPoint</Application>
  <PresentationFormat>Bildschirmpräsentation (4:3)</PresentationFormat>
  <Paragraphs>146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Calibri</vt:lpstr>
      <vt:lpstr>Gill Sans MT</vt:lpstr>
      <vt:lpstr>Symbol</vt:lpstr>
      <vt:lpstr>Wingdings 3</vt:lpstr>
      <vt:lpstr>Vorlage-Foliensammlung-Biodiv</vt:lpstr>
      <vt:lpstr>PowerPoint-Präsentation</vt:lpstr>
      <vt:lpstr>Vernetzung</vt:lpstr>
      <vt:lpstr>Höhere Artenvielfalt dank Vernetzung</vt:lpstr>
      <vt:lpstr>Bewegungsdistanz von Tierarten</vt:lpstr>
      <vt:lpstr>Artspezifische Lebensraumverteilung</vt:lpstr>
      <vt:lpstr>Vernetzung </vt:lpstr>
      <vt:lpstr>Landschaft ökologisch vernetzen</vt:lpstr>
      <vt:lpstr>Ideale Vernetzung von Lebensräumen</vt:lpstr>
      <vt:lpstr>Wichtigste Schritte in einem Vernetzungsprojekt</vt:lpstr>
      <vt:lpstr>Leitarten durch fachgerechte Pflege der BFF fördern</vt:lpstr>
      <vt:lpstr>Zielarten brauchen spezifische Massnahmen</vt:lpstr>
      <vt:lpstr>Landschaftsqualität - Landschaftswerte</vt:lpstr>
      <vt:lpstr>Beispiele für Landschaftsqualitätsmassnahmen</vt:lpstr>
      <vt:lpstr>Massnahmen an der Schnittstelle zwischen  Landschaftsqualitäts- und Biodiversitätsförderung</vt:lpstr>
      <vt:lpstr>Synergien zwischen Landschaftsqualitätsprojekten und Vernetzungsprojekten</vt:lpstr>
      <vt:lpstr>Weiterführende Links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Chevillat Veronique</cp:lastModifiedBy>
  <cp:revision>149</cp:revision>
  <dcterms:created xsi:type="dcterms:W3CDTF">2018-02-22T08:54:25Z</dcterms:created>
  <dcterms:modified xsi:type="dcterms:W3CDTF">2019-03-29T13:19:01Z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