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sldIdLst>
    <p:sldId id="256" r:id="rId5"/>
    <p:sldId id="262" r:id="rId6"/>
    <p:sldId id="322" r:id="rId7"/>
    <p:sldId id="323" r:id="rId8"/>
    <p:sldId id="296" r:id="rId9"/>
    <p:sldId id="273" r:id="rId10"/>
    <p:sldId id="332" r:id="rId11"/>
    <p:sldId id="325" r:id="rId12"/>
    <p:sldId id="326" r:id="rId13"/>
    <p:sldId id="327" r:id="rId14"/>
    <p:sldId id="278" r:id="rId15"/>
    <p:sldId id="311" r:id="rId16"/>
    <p:sldId id="293" r:id="rId17"/>
    <p:sldId id="294" r:id="rId18"/>
    <p:sldId id="295" r:id="rId19"/>
    <p:sldId id="316" r:id="rId20"/>
    <p:sldId id="317" r:id="rId21"/>
    <p:sldId id="318" r:id="rId22"/>
    <p:sldId id="333" r:id="rId23"/>
    <p:sldId id="328" r:id="rId24"/>
    <p:sldId id="319" r:id="rId25"/>
    <p:sldId id="320" r:id="rId26"/>
    <p:sldId id="321" r:id="rId27"/>
    <p:sldId id="292" r:id="rId28"/>
    <p:sldId id="314" r:id="rId29"/>
    <p:sldId id="258" r:id="rId30"/>
    <p:sldId id="329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gist Dominik" initials="DHA" lastIdx="5" clrIdx="0"/>
  <p:cmAuthor id="1" name="Hagist Dominik" initials="DH" lastIdx="3" clrIdx="1"/>
  <p:cmAuthor id="2" name="Pfiffner Lukas" initials="PL" lastIdx="1" clrIdx="2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EFA48D"/>
    <a:srgbClr val="8D534D"/>
    <a:srgbClr val="B5957B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10.04.2019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Biodiversität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Foliensammlung</a:t>
            </a:r>
            <a:r>
              <a:rPr lang="de-CH" sz="900" baseline="0" dirty="0" smtClean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Biodiversität</a:t>
            </a:r>
            <a:r>
              <a:rPr lang="fr-FR" sz="900" dirty="0" smtClean="0"/>
              <a:t> </a:t>
            </a:r>
            <a:r>
              <a:rPr lang="fr-FR" sz="900" dirty="0" err="1" smtClean="0"/>
              <a:t>planen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agri-biodiv.ch/de/beratung/videos.html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de/reseau/projektumsetzung/ziele-und-massnahmen/outil-pour-le-choix-des-especes/" TargetMode="External"/><Relationship Id="rId2" Type="http://schemas.openxmlformats.org/officeDocument/2006/relationships/hyperlink" Target="https://www.agri-biodiv.ch/fileadmin/biodiversitaet/documents/de/punktesystem-mvp-tal-de.xls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biodiv.ch/de/planen.html" TargetMode="External"/><Relationship Id="rId2" Type="http://schemas.openxmlformats.org/officeDocument/2006/relationships/hyperlink" Target="https://www.agri-biodiv.ch/de/beratung/handbuch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gri-biodiv.ch/de/planen/leitarten.html" TargetMode="External"/><Relationship Id="rId4" Type="http://schemas.openxmlformats.org/officeDocument/2006/relationships/hyperlink" Target="https://www.agri-biodiv.ch/de/planen/bewertungstools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f-spb.ch/" TargetMode="External"/><Relationship Id="rId2" Type="http://schemas.openxmlformats.org/officeDocument/2006/relationships/hyperlink" Target="http://www.vogelwarte.ch/Leitart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i-biodiv.ch/fileadmin/biodiversitaet/documents/de/punktesystem-mvp-tal-de.xls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vogelwarte.ch/de/projekte/lebensraeume/leitarten/leitartenkarten" TargetMode="External"/><Relationship Id="rId4" Type="http://schemas.openxmlformats.org/officeDocument/2006/relationships/hyperlink" Target="http://www.bff-spb.ch/de/reseau/projektumsetzung/ziele-und-massnahmen/outil-pour-le-choix-des-espe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81328"/>
            <a:ext cx="7479318" cy="15520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Handbuch «Biodiversität auf dem Landwirtschaftsbetrieb – ein Handbuch für die Praxis», Kapitel 3, Seiten 35-47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3167" y="5090583"/>
            <a:ext cx="2943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Kapitel</a:t>
            </a:r>
            <a:r>
              <a:rPr lang="fr-FR" dirty="0" smtClean="0"/>
              <a:t> 3: </a:t>
            </a:r>
            <a:r>
              <a:rPr lang="fr-FR" dirty="0" err="1" smtClean="0"/>
              <a:t>Biodiversität</a:t>
            </a:r>
            <a:r>
              <a:rPr lang="fr-FR" dirty="0" smtClean="0"/>
              <a:t> </a:t>
            </a:r>
            <a:r>
              <a:rPr lang="fr-FR" dirty="0" err="1" smtClean="0"/>
              <a:t>planen</a:t>
            </a:r>
            <a:endParaRPr lang="fr-FR" dirty="0" smtClean="0"/>
          </a:p>
          <a:p>
            <a:endParaRPr lang="fr-FR" sz="1100" dirty="0" smtClean="0"/>
          </a:p>
          <a:p>
            <a:r>
              <a:rPr lang="de-CH" sz="1100" dirty="0">
                <a:solidFill>
                  <a:prstClr val="black"/>
                </a:solidFill>
              </a:rPr>
              <a:t>Ausgabe </a:t>
            </a:r>
            <a:r>
              <a:rPr lang="de-CH" sz="1100" dirty="0" smtClean="0">
                <a:solidFill>
                  <a:prstClr val="black"/>
                </a:solidFill>
              </a:rPr>
              <a:t>2019</a:t>
            </a:r>
            <a:endParaRPr lang="de-CH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Hilfswerkzeuge: kantonale Geoportale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7921625" cy="16561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Je nach Kanton mit BFF, NHG und Schutzzonen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Erlaubt genaues Messen von Flächen und Distanzen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Objekte können auf dem Plan eingezeichnet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Die Pläne können ausgedruckt werden.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833188"/>
            <a:ext cx="5804277" cy="29931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88024" y="5920332"/>
            <a:ext cx="3979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Quelle: </a:t>
            </a:r>
            <a:r>
              <a:rPr lang="de-CH" sz="1200" dirty="0"/>
              <a:t>Aargauische Geografische Informationssystem (AGIS)</a:t>
            </a:r>
          </a:p>
        </p:txBody>
      </p:sp>
    </p:spTree>
    <p:extLst>
      <p:ext uri="{BB962C8B-B14F-4D97-AF65-F5344CB8AC3E}">
        <p14:creationId xmlns:p14="http://schemas.microsoft.com/office/powerpoint/2010/main" val="13638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2. Zielzustand definieren: Ziele</a:t>
            </a:r>
            <a:br>
              <a:rPr lang="de-CH" dirty="0" smtClean="0"/>
            </a:br>
            <a:endParaRPr lang="de-CH" sz="1800" b="0" i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0815" y="1340768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Massnahmen zur Förderung der Leitarten definieren.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Geeignete BFF-Typen und Qualität definieren und auf dem Betriebsplan sinnvoll verteilen.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Weitere Massnahmen in den Kulturen und Randbereichen definieren.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177632"/>
            <a:ext cx="4752528" cy="30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808" y="3645347"/>
            <a:ext cx="3524560" cy="26478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"/>
          <a:stretch/>
        </p:blipFill>
        <p:spPr>
          <a:xfrm>
            <a:off x="576061" y="3645347"/>
            <a:ext cx="3532959" cy="2647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28" y="908720"/>
            <a:ext cx="3528393" cy="264629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3" y="908720"/>
            <a:ext cx="3533580" cy="26501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 von </a:t>
            </a:r>
            <a:r>
              <a:rPr lang="de-CH" dirty="0"/>
              <a:t>A</a:t>
            </a:r>
            <a:r>
              <a:rPr lang="de-CH" dirty="0" smtClean="0"/>
              <a:t>ufwertungen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576061" y="2640477"/>
            <a:ext cx="3611924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Ergänzung mit neuen Bäumen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Gestaffelter Unternutzen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Offene Bodenstellen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359029" y="2649527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Aufwerten extensiver Wiesen (</a:t>
            </a:r>
            <a:r>
              <a:rPr lang="de-CH" dirty="0" err="1" smtClean="0"/>
              <a:t>Neuansaat</a:t>
            </a:r>
            <a:r>
              <a:rPr lang="de-CH" dirty="0" smtClean="0"/>
              <a:t> oder Übertragen </a:t>
            </a:r>
            <a:r>
              <a:rPr lang="de-CH" dirty="0"/>
              <a:t>von </a:t>
            </a:r>
            <a:r>
              <a:rPr lang="de-CH" dirty="0" err="1" smtClean="0"/>
              <a:t>Mahdgut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76061" y="5375189"/>
            <a:ext cx="3532959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Buntbrache </a:t>
            </a:r>
            <a:r>
              <a:rPr lang="de-CH" dirty="0" smtClean="0"/>
              <a:t>(mind. 3 </a:t>
            </a:r>
            <a:r>
              <a:rPr lang="de-CH" dirty="0"/>
              <a:t>m </a:t>
            </a:r>
            <a:r>
              <a:rPr lang="de-CH" dirty="0" smtClean="0"/>
              <a:t>breit)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Weite </a:t>
            </a:r>
            <a:r>
              <a:rPr lang="de-CH" dirty="0"/>
              <a:t>Reihen im </a:t>
            </a:r>
            <a:r>
              <a:rPr lang="de-CH" dirty="0" smtClean="0"/>
              <a:t>Getreide für Feldlerchen und Feldhasen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4359028" y="5373216"/>
            <a:ext cx="3525340" cy="92333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Verzicht auf </a:t>
            </a:r>
            <a:r>
              <a:rPr lang="de-CH" dirty="0" err="1" smtClean="0"/>
              <a:t>Mähaufbereiter</a:t>
            </a: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Pflanzen von Hecken entlang von Parzellengrenzen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1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2. Zielzustand </a:t>
            </a:r>
            <a:r>
              <a:rPr lang="de-CH" dirty="0" smtClean="0"/>
              <a:t>definieren: Zielwerte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24744"/>
            <a:ext cx="8130289" cy="2592288"/>
          </a:xfrm>
        </p:spPr>
        <p:txBody>
          <a:bodyPr/>
          <a:lstStyle/>
          <a:p>
            <a:r>
              <a:rPr lang="de-CH" sz="2000" b="1" dirty="0"/>
              <a:t>Räumliche Verteilung </a:t>
            </a:r>
            <a:r>
              <a:rPr lang="de-CH" sz="2000" b="1" dirty="0" smtClean="0"/>
              <a:t>der BFF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Gute Verteilung </a:t>
            </a:r>
            <a:r>
              <a:rPr lang="de-CH" sz="2000" dirty="0" smtClean="0"/>
              <a:t>verschiedener standortgerechter BFF </a:t>
            </a:r>
            <a:r>
              <a:rPr lang="de-CH" sz="2000" dirty="0"/>
              <a:t>auf der </a:t>
            </a:r>
            <a:r>
              <a:rPr lang="de-CH" sz="2000" dirty="0" smtClean="0"/>
              <a:t>gesamten Betriebsfläche </a:t>
            </a:r>
            <a:r>
              <a:rPr lang="de-CH" sz="2000" dirty="0"/>
              <a:t>mit einer Distanz </a:t>
            </a:r>
            <a:r>
              <a:rPr lang="de-CH" sz="2000" dirty="0" smtClean="0"/>
              <a:t>von </a:t>
            </a:r>
            <a:r>
              <a:rPr lang="de-CH" sz="2000" dirty="0"/>
              <a:t>maximal 200 m zwischen den </a:t>
            </a:r>
            <a:r>
              <a:rPr lang="de-CH" sz="2000" dirty="0" smtClean="0"/>
              <a:t>BFF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Ansprüche der Ziel- und Leitarten bei der Zielsetzung berücksichtigen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b="1" dirty="0" smtClean="0"/>
          </a:p>
          <a:p>
            <a:r>
              <a:rPr lang="de-CH" sz="2000" b="1" dirty="0" smtClean="0"/>
              <a:t>Verteilung </a:t>
            </a:r>
            <a:r>
              <a:rPr lang="de-CH" sz="2000" b="1" dirty="0"/>
              <a:t>der </a:t>
            </a:r>
            <a:r>
              <a:rPr lang="de-CH" sz="2000" b="1" dirty="0" smtClean="0"/>
              <a:t>BFF </a:t>
            </a:r>
            <a:r>
              <a:rPr lang="de-CH" sz="2000" b="1" dirty="0"/>
              <a:t>auf verschiedene </a:t>
            </a:r>
            <a:r>
              <a:rPr lang="de-CH" sz="2000" b="1" dirty="0" smtClean="0"/>
              <a:t>Zonen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Angemessener Anteil </a:t>
            </a:r>
            <a:r>
              <a:rPr lang="de-CH" sz="2000" dirty="0" smtClean="0"/>
              <a:t>von BFF </a:t>
            </a:r>
            <a:r>
              <a:rPr lang="de-CH" sz="2000" dirty="0"/>
              <a:t>in allen Zonen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37352"/>
            <a:ext cx="792000" cy="360000"/>
          </a:xfrm>
        </p:spPr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70509"/>
              </p:ext>
            </p:extLst>
          </p:nvPr>
        </p:nvGraphicFramePr>
        <p:xfrm>
          <a:off x="402895" y="3807263"/>
          <a:ext cx="8136905" cy="21082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93408">
                  <a:extLst>
                    <a:ext uri="{9D8B030D-6E8A-4147-A177-3AD203B41FA5}">
                      <a16:colId xmlns:a16="http://schemas.microsoft.com/office/drawing/2014/main" val="670059581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2731524470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3400674918"/>
                    </a:ext>
                  </a:extLst>
                </a:gridCol>
                <a:gridCol w="1814499">
                  <a:extLst>
                    <a:ext uri="{9D8B030D-6E8A-4147-A177-3AD203B41FA5}">
                      <a16:colId xmlns:a16="http://schemas.microsoft.com/office/drawing/2014/main" val="2516322968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Sinnvolle Zielwerte für Biodiversitätsförderflächen </a:t>
                      </a:r>
                      <a:endParaRPr lang="de-CH" sz="16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66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0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</a:rPr>
                        <a:t>Talzone</a:t>
                      </a:r>
                      <a:r>
                        <a:rPr lang="de-DE" sz="1600" dirty="0">
                          <a:effectLst/>
                        </a:rPr>
                        <a:t>, Hügelzone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Bergzonen </a:t>
                      </a:r>
                      <a:r>
                        <a:rPr lang="de-DE" sz="1600" dirty="0" smtClean="0">
                          <a:effectLst/>
                        </a:rPr>
                        <a:t/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I </a:t>
                      </a:r>
                      <a:r>
                        <a:rPr lang="de-DE" sz="1600" dirty="0">
                          <a:effectLst/>
                        </a:rPr>
                        <a:t>und II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Bergzonen </a:t>
                      </a:r>
                      <a:r>
                        <a:rPr lang="de-DE" sz="1600" dirty="0" smtClean="0">
                          <a:effectLst/>
                        </a:rPr>
                        <a:t/>
                      </a:r>
                      <a:br>
                        <a:rPr lang="de-DE" sz="1600" dirty="0" smtClean="0">
                          <a:effectLst/>
                        </a:rPr>
                      </a:br>
                      <a:r>
                        <a:rPr lang="de-DE" sz="1600" dirty="0" smtClean="0">
                          <a:effectLst/>
                        </a:rPr>
                        <a:t>III </a:t>
                      </a:r>
                      <a:r>
                        <a:rPr lang="de-DE" sz="1600" dirty="0">
                          <a:effectLst/>
                        </a:rPr>
                        <a:t>und IV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>
                    <a:solidFill>
                      <a:srgbClr val="EFA4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11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BFF total</a:t>
                      </a:r>
                      <a:endParaRPr lang="de-C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9–12 % der LN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12–20 %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20–40 %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9231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6195" indent="0" algn="l" defTabSz="6858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BFF mit Qualitätsstufe II</a:t>
                      </a:r>
                      <a:endParaRPr lang="de-CH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5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50 %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50 %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mind. 75 % der BFF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59762474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Brachen</a:t>
                      </a:r>
                      <a:r>
                        <a:rPr lang="de-DE" sz="1600" dirty="0">
                          <a:effectLst/>
                        </a:rPr>
                        <a:t>, Säume, mehrjährige Blühstreifen auf Ackerland</a:t>
                      </a:r>
                      <a:endParaRPr lang="de-CH" sz="1600" b="1" dirty="0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0" marR="50800" marT="50800" marB="5080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36195" indent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3 % der LN</a:t>
                      </a:r>
                      <a:endParaRPr lang="de-CH" sz="1600" b="1">
                        <a:solidFill>
                          <a:srgbClr val="575756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tc>
                  <a:txBody>
                    <a:bodyPr/>
                    <a:lstStyle/>
                    <a:p>
                      <a:pPr marL="72000" indent="0" fontAlgn="auto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1408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Massnahmenplan, Abschätzen der Auswirkungen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05368" y="1196752"/>
            <a:ext cx="8034432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Umsetzungsschritte zeitlich </a:t>
            </a:r>
            <a:r>
              <a:rPr lang="de-CH" sz="2000" dirty="0" smtClean="0"/>
              <a:t>festlegen.</a:t>
            </a:r>
            <a:endParaRPr lang="de-CH" sz="2000" dirty="0"/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Auswirkungen auf die Nährstoffbilanz, Futterbilanz, Direktzahlungen etc. rechnen.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222674"/>
            <a:ext cx="3456384" cy="38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4. Massnahmen umsetzen und Erfolg abschätzen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268760"/>
            <a:ext cx="7921625" cy="23042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BFF fachgerecht anlegen und pflegen (</a:t>
            </a:r>
            <a:r>
              <a:rPr lang="de-CH" dirty="0" smtClean="0">
                <a:hlinkClick r:id="rId2"/>
              </a:rPr>
              <a:t>Instruktionsvideos</a:t>
            </a:r>
            <a:r>
              <a:rPr lang="de-CH" dirty="0" smtClean="0"/>
              <a:t>).</a:t>
            </a:r>
            <a:endParaRPr lang="de-CH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Neue BFF anmelden.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Finanzielle Beteiligung des Vernetzungsprojektes, des Kantons, der Gemeinde oder einer Naturschutzorganisation abklären.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Wirkung der Massnahmen prüfen (z.B. im Rahmen von Vernetzungsprojekten oder zusammen mit Naturschutzvereinen).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55" y="3645024"/>
            <a:ext cx="79351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202747" cy="629700"/>
          </a:xfrm>
        </p:spPr>
        <p:txBody>
          <a:bodyPr/>
          <a:lstStyle/>
          <a:p>
            <a:r>
              <a:rPr lang="de-CH" dirty="0" smtClean="0"/>
              <a:t>Beispiel: </a:t>
            </a:r>
            <a:r>
              <a:rPr lang="de-CH" dirty="0"/>
              <a:t>gemischter </a:t>
            </a:r>
            <a:r>
              <a:rPr lang="de-CH" dirty="0" smtClean="0"/>
              <a:t>Betrieb mit Milchvieh und Ackerbau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558" y="1207288"/>
            <a:ext cx="7921625" cy="4309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17,55 ha LN in der </a:t>
            </a:r>
            <a:r>
              <a:rPr lang="de-CH" dirty="0" err="1" smtClean="0"/>
              <a:t>Talzone</a:t>
            </a:r>
            <a:r>
              <a:rPr lang="de-CH" dirty="0" smtClean="0"/>
              <a:t>, </a:t>
            </a:r>
            <a:r>
              <a:rPr lang="de-CH" dirty="0"/>
              <a:t>davon:			</a:t>
            </a:r>
          </a:p>
          <a:p>
            <a:pPr marL="612900" lvl="1" indent="-342900"/>
            <a:r>
              <a:rPr lang="de-CH" dirty="0" smtClean="0"/>
              <a:t>2,31 ha Dauergrünland</a:t>
            </a:r>
            <a:r>
              <a:rPr lang="de-CH" dirty="0"/>
              <a:t>					</a:t>
            </a:r>
          </a:p>
          <a:p>
            <a:pPr marL="612900" lvl="1" indent="-342900"/>
            <a:r>
              <a:rPr lang="de-CH" dirty="0" smtClean="0"/>
              <a:t>6,80 ha offene </a:t>
            </a:r>
            <a:r>
              <a:rPr lang="de-CH" dirty="0"/>
              <a:t>Ackerfläche					</a:t>
            </a:r>
          </a:p>
          <a:p>
            <a:pPr marL="612900" lvl="1" indent="-342900"/>
            <a:r>
              <a:rPr lang="de-CH" dirty="0" smtClean="0"/>
              <a:t>8,44 ha Kunstwiesen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Tiere: </a:t>
            </a:r>
            <a:r>
              <a:rPr lang="de-CH" dirty="0"/>
              <a:t>35 </a:t>
            </a:r>
            <a:r>
              <a:rPr lang="de-CH" dirty="0" smtClean="0"/>
              <a:t>GVE Milchvieh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Bewirtschaftung: Biologischer Anbau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Nährstoffbilanz: wenig Spielraum</a:t>
            </a:r>
            <a:r>
              <a:rPr lang="de-CH" dirty="0"/>
              <a:t>	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Arbeitsbelastung: arbeitsintensiver Betrieb. Frau und Mann arbeiten Vollzeit auf dem Betrieb.</a:t>
            </a:r>
            <a:r>
              <a:rPr lang="de-CH" dirty="0"/>
              <a:t>			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20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Beispiel: Ist-Zustand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26617" y="425710"/>
            <a:ext cx="4896544" cy="6438626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1162493" y="2126512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/>
          <p:cNvSpPr txBox="1"/>
          <p:nvPr/>
        </p:nvSpPr>
        <p:spPr>
          <a:xfrm>
            <a:off x="2693329" y="3585077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HOFO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69066" y="895054"/>
            <a:ext cx="5129329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 smtClean="0"/>
              <a:t>BFF: 8,3 </a:t>
            </a:r>
            <a:r>
              <a:rPr lang="de-CH" dirty="0"/>
              <a:t>% der </a:t>
            </a:r>
            <a:r>
              <a:rPr lang="de-CH" dirty="0" smtClean="0"/>
              <a:t>LN (1,4 % mit QII), </a:t>
            </a:r>
            <a:r>
              <a:rPr lang="de-CH" dirty="0"/>
              <a:t>davon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de-CH" dirty="0"/>
              <a:t>88 a extensiv genutzte Wiese QI</a:t>
            </a:r>
          </a:p>
          <a:p>
            <a:pPr marL="612000" lvl="2" indent="-252000">
              <a:buFont typeface="Arial" panose="020B0604020202020204" pitchFamily="34" charset="0"/>
              <a:buChar char="•"/>
            </a:pPr>
            <a:r>
              <a:rPr lang="de-CH" dirty="0"/>
              <a:t>57 Hochstamm-Obstbäume </a:t>
            </a:r>
            <a:r>
              <a:rPr lang="de-CH" dirty="0" smtClean="0"/>
              <a:t>(25 </a:t>
            </a:r>
            <a:r>
              <a:rPr lang="de-CH" dirty="0"/>
              <a:t>mit </a:t>
            </a:r>
            <a:r>
              <a:rPr lang="de-CH" dirty="0" smtClean="0"/>
              <a:t>QII)</a:t>
            </a:r>
            <a:endParaRPr lang="de-CH" dirty="0"/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/>
              <a:t>Punkte Biodiversität: </a:t>
            </a:r>
            <a:r>
              <a:rPr lang="de-CH" dirty="0" smtClean="0"/>
              <a:t>8,5</a:t>
            </a:r>
            <a:endParaRPr lang="de-CH" dirty="0"/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de-CH" dirty="0" smtClean="0"/>
              <a:t>Keine Beteiligung an einem Vernetzungsprojekt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/>
              <a:t>2019 Geoinformation Kanton Luzern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1181819" y="4408098"/>
            <a:ext cx="595223" cy="1345721"/>
          </a:xfrm>
          <a:custGeom>
            <a:avLst/>
            <a:gdLst>
              <a:gd name="connsiteX0" fmla="*/ 0 w 595223"/>
              <a:gd name="connsiteY0" fmla="*/ 207034 h 1345721"/>
              <a:gd name="connsiteX1" fmla="*/ 163902 w 595223"/>
              <a:gd name="connsiteY1" fmla="*/ 543464 h 1345721"/>
              <a:gd name="connsiteX2" fmla="*/ 534838 w 595223"/>
              <a:gd name="connsiteY2" fmla="*/ 1345721 h 1345721"/>
              <a:gd name="connsiteX3" fmla="*/ 595223 w 595223"/>
              <a:gd name="connsiteY3" fmla="*/ 776377 h 1345721"/>
              <a:gd name="connsiteX4" fmla="*/ 534838 w 595223"/>
              <a:gd name="connsiteY4" fmla="*/ 293298 h 1345721"/>
              <a:gd name="connsiteX5" fmla="*/ 224287 w 595223"/>
              <a:gd name="connsiteY5" fmla="*/ 0 h 1345721"/>
              <a:gd name="connsiteX6" fmla="*/ 0 w 595223"/>
              <a:gd name="connsiteY6" fmla="*/ 207034 h 134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223" h="1345721">
                <a:moveTo>
                  <a:pt x="0" y="207034"/>
                </a:moveTo>
                <a:lnTo>
                  <a:pt x="163902" y="543464"/>
                </a:lnTo>
                <a:lnTo>
                  <a:pt x="534838" y="1345721"/>
                </a:lnTo>
                <a:lnTo>
                  <a:pt x="595223" y="776377"/>
                </a:lnTo>
                <a:lnTo>
                  <a:pt x="534838" y="293298"/>
                </a:lnTo>
                <a:lnTo>
                  <a:pt x="224287" y="0"/>
                </a:lnTo>
                <a:lnTo>
                  <a:pt x="0" y="207034"/>
                </a:lnTo>
                <a:close/>
              </a:path>
            </a:pathLst>
          </a:custGeom>
          <a:solidFill>
            <a:schemeClr val="accent6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Freihandform 8"/>
          <p:cNvSpPr/>
          <p:nvPr/>
        </p:nvSpPr>
        <p:spPr>
          <a:xfrm>
            <a:off x="994202" y="4485507"/>
            <a:ext cx="793354" cy="574747"/>
          </a:xfrm>
          <a:custGeom>
            <a:avLst/>
            <a:gdLst>
              <a:gd name="connsiteX0" fmla="*/ 0 w 2769079"/>
              <a:gd name="connsiteY0" fmla="*/ 1397479 h 2035833"/>
              <a:gd name="connsiteX1" fmla="*/ 43132 w 2769079"/>
              <a:gd name="connsiteY1" fmla="*/ 1647645 h 2035833"/>
              <a:gd name="connsiteX2" fmla="*/ 1768415 w 2769079"/>
              <a:gd name="connsiteY2" fmla="*/ 1086928 h 2035833"/>
              <a:gd name="connsiteX3" fmla="*/ 2320505 w 2769079"/>
              <a:gd name="connsiteY3" fmla="*/ 2035833 h 2035833"/>
              <a:gd name="connsiteX4" fmla="*/ 2769079 w 2769079"/>
              <a:gd name="connsiteY4" fmla="*/ 1923690 h 2035833"/>
              <a:gd name="connsiteX5" fmla="*/ 2562045 w 2769079"/>
              <a:gd name="connsiteY5" fmla="*/ 1466490 h 2035833"/>
              <a:gd name="connsiteX6" fmla="*/ 2260120 w 2769079"/>
              <a:gd name="connsiteY6" fmla="*/ 897147 h 2035833"/>
              <a:gd name="connsiteX7" fmla="*/ 1716656 w 2769079"/>
              <a:gd name="connsiteY7" fmla="*/ 0 h 2035833"/>
              <a:gd name="connsiteX8" fmla="*/ 707366 w 2769079"/>
              <a:gd name="connsiteY8" fmla="*/ 439947 h 2035833"/>
              <a:gd name="connsiteX9" fmla="*/ 897147 w 2769079"/>
              <a:gd name="connsiteY9" fmla="*/ 1009290 h 2035833"/>
              <a:gd name="connsiteX10" fmla="*/ 0 w 2769079"/>
              <a:gd name="connsiteY10" fmla="*/ 1397479 h 203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079" h="2035833">
                <a:moveTo>
                  <a:pt x="0" y="1397479"/>
                </a:moveTo>
                <a:lnTo>
                  <a:pt x="43132" y="1647645"/>
                </a:lnTo>
                <a:lnTo>
                  <a:pt x="1768415" y="1086928"/>
                </a:lnTo>
                <a:lnTo>
                  <a:pt x="2320505" y="2035833"/>
                </a:lnTo>
                <a:lnTo>
                  <a:pt x="2769079" y="1923690"/>
                </a:lnTo>
                <a:lnTo>
                  <a:pt x="2562045" y="1466490"/>
                </a:lnTo>
                <a:lnTo>
                  <a:pt x="2260120" y="897147"/>
                </a:lnTo>
                <a:lnTo>
                  <a:pt x="1716656" y="0"/>
                </a:lnTo>
                <a:lnTo>
                  <a:pt x="707366" y="439947"/>
                </a:lnTo>
                <a:lnTo>
                  <a:pt x="897147" y="1009290"/>
                </a:lnTo>
                <a:lnTo>
                  <a:pt x="0" y="1397479"/>
                </a:lnTo>
                <a:close/>
              </a:path>
            </a:pathLst>
          </a:custGeom>
          <a:solidFill>
            <a:schemeClr val="accent4">
              <a:lumMod val="5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ExWi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1181819" y="501317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HOFO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Vorhandene Lebensräume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59297" y="630616"/>
            <a:ext cx="4602457" cy="6331496"/>
          </a:xfrm>
          <a:prstGeom prst="rect">
            <a:avLst/>
          </a:prstGeom>
        </p:spPr>
      </p:pic>
      <p:sp>
        <p:nvSpPr>
          <p:cNvPr id="8" name="Freihandform 7"/>
          <p:cNvSpPr/>
          <p:nvPr/>
        </p:nvSpPr>
        <p:spPr>
          <a:xfrm>
            <a:off x="6558433" y="1988840"/>
            <a:ext cx="1440611" cy="1268083"/>
          </a:xfrm>
          <a:custGeom>
            <a:avLst/>
            <a:gdLst>
              <a:gd name="connsiteX0" fmla="*/ 43132 w 1440611"/>
              <a:gd name="connsiteY0" fmla="*/ 0 h 1268083"/>
              <a:gd name="connsiteX1" fmla="*/ 0 w 1440611"/>
              <a:gd name="connsiteY1" fmla="*/ 172529 h 1268083"/>
              <a:gd name="connsiteX2" fmla="*/ 767751 w 1440611"/>
              <a:gd name="connsiteY2" fmla="*/ 629729 h 1268083"/>
              <a:gd name="connsiteX3" fmla="*/ 1043796 w 1440611"/>
              <a:gd name="connsiteY3" fmla="*/ 1078302 h 1268083"/>
              <a:gd name="connsiteX4" fmla="*/ 1328468 w 1440611"/>
              <a:gd name="connsiteY4" fmla="*/ 1268083 h 1268083"/>
              <a:gd name="connsiteX5" fmla="*/ 1440611 w 1440611"/>
              <a:gd name="connsiteY5" fmla="*/ 1190446 h 1268083"/>
              <a:gd name="connsiteX6" fmla="*/ 1147313 w 1440611"/>
              <a:gd name="connsiteY6" fmla="*/ 1000664 h 1268083"/>
              <a:gd name="connsiteX7" fmla="*/ 836762 w 1440611"/>
              <a:gd name="connsiteY7" fmla="*/ 526212 h 1268083"/>
              <a:gd name="connsiteX8" fmla="*/ 43132 w 1440611"/>
              <a:gd name="connsiteY8" fmla="*/ 0 h 12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611" h="1268083">
                <a:moveTo>
                  <a:pt x="43132" y="0"/>
                </a:moveTo>
                <a:lnTo>
                  <a:pt x="0" y="172529"/>
                </a:lnTo>
                <a:lnTo>
                  <a:pt x="767751" y="629729"/>
                </a:lnTo>
                <a:lnTo>
                  <a:pt x="1043796" y="1078302"/>
                </a:lnTo>
                <a:lnTo>
                  <a:pt x="1328468" y="1268083"/>
                </a:lnTo>
                <a:lnTo>
                  <a:pt x="1440611" y="1190446"/>
                </a:lnTo>
                <a:lnTo>
                  <a:pt x="1147313" y="1000664"/>
                </a:lnTo>
                <a:lnTo>
                  <a:pt x="836762" y="526212"/>
                </a:lnTo>
                <a:lnTo>
                  <a:pt x="43132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Freihandform 15"/>
          <p:cNvSpPr/>
          <p:nvPr/>
        </p:nvSpPr>
        <p:spPr>
          <a:xfrm>
            <a:off x="3884244" y="3300055"/>
            <a:ext cx="1138687" cy="698740"/>
          </a:xfrm>
          <a:custGeom>
            <a:avLst/>
            <a:gdLst>
              <a:gd name="connsiteX0" fmla="*/ 0 w 1138687"/>
              <a:gd name="connsiteY0" fmla="*/ 474453 h 698740"/>
              <a:gd name="connsiteX1" fmla="*/ 69012 w 1138687"/>
              <a:gd name="connsiteY1" fmla="*/ 698740 h 698740"/>
              <a:gd name="connsiteX2" fmla="*/ 1138687 w 1138687"/>
              <a:gd name="connsiteY2" fmla="*/ 215661 h 698740"/>
              <a:gd name="connsiteX3" fmla="*/ 1000664 w 1138687"/>
              <a:gd name="connsiteY3" fmla="*/ 0 h 698740"/>
              <a:gd name="connsiteX4" fmla="*/ 0 w 1138687"/>
              <a:gd name="connsiteY4" fmla="*/ 474453 h 6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687" h="698740">
                <a:moveTo>
                  <a:pt x="0" y="474453"/>
                </a:moveTo>
                <a:lnTo>
                  <a:pt x="69012" y="698740"/>
                </a:lnTo>
                <a:lnTo>
                  <a:pt x="1138687" y="215661"/>
                </a:lnTo>
                <a:lnTo>
                  <a:pt x="1000664" y="0"/>
                </a:lnTo>
                <a:lnTo>
                  <a:pt x="0" y="474453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Freihandform 30"/>
          <p:cNvSpPr/>
          <p:nvPr/>
        </p:nvSpPr>
        <p:spPr>
          <a:xfrm>
            <a:off x="2555776" y="2177737"/>
            <a:ext cx="5415516" cy="3650511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6920742" y="3075769"/>
            <a:ext cx="715993" cy="543464"/>
          </a:xfrm>
          <a:custGeom>
            <a:avLst/>
            <a:gdLst>
              <a:gd name="connsiteX0" fmla="*/ 60385 w 715993"/>
              <a:gd name="connsiteY0" fmla="*/ 543464 h 543464"/>
              <a:gd name="connsiteX1" fmla="*/ 0 w 715993"/>
              <a:gd name="connsiteY1" fmla="*/ 448573 h 543464"/>
              <a:gd name="connsiteX2" fmla="*/ 715993 w 715993"/>
              <a:gd name="connsiteY2" fmla="*/ 0 h 543464"/>
              <a:gd name="connsiteX3" fmla="*/ 60385 w 715993"/>
              <a:gd name="connsiteY3" fmla="*/ 543464 h 54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993" h="543464">
                <a:moveTo>
                  <a:pt x="60385" y="543464"/>
                </a:moveTo>
                <a:lnTo>
                  <a:pt x="0" y="448573"/>
                </a:lnTo>
                <a:lnTo>
                  <a:pt x="715993" y="0"/>
                </a:lnTo>
                <a:lnTo>
                  <a:pt x="60385" y="5434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/>
        </p:nvSpPr>
        <p:spPr>
          <a:xfrm>
            <a:off x="6117688" y="3304705"/>
            <a:ext cx="189980" cy="189781"/>
          </a:xfrm>
          <a:custGeom>
            <a:avLst/>
            <a:gdLst>
              <a:gd name="connsiteX0" fmla="*/ 77837 w 189980"/>
              <a:gd name="connsiteY0" fmla="*/ 43132 h 189781"/>
              <a:gd name="connsiteX1" fmla="*/ 77837 w 189980"/>
              <a:gd name="connsiteY1" fmla="*/ 43132 h 189781"/>
              <a:gd name="connsiteX2" fmla="*/ 199 w 189980"/>
              <a:gd name="connsiteY2" fmla="*/ 94890 h 189781"/>
              <a:gd name="connsiteX3" fmla="*/ 8826 w 189980"/>
              <a:gd name="connsiteY3" fmla="*/ 155275 h 189781"/>
              <a:gd name="connsiteX4" fmla="*/ 60584 w 189980"/>
              <a:gd name="connsiteY4" fmla="*/ 189781 h 189781"/>
              <a:gd name="connsiteX5" fmla="*/ 120969 w 189980"/>
              <a:gd name="connsiteY5" fmla="*/ 181155 h 189781"/>
              <a:gd name="connsiteX6" fmla="*/ 164101 w 189980"/>
              <a:gd name="connsiteY6" fmla="*/ 138023 h 189781"/>
              <a:gd name="connsiteX7" fmla="*/ 172728 w 189980"/>
              <a:gd name="connsiteY7" fmla="*/ 112143 h 189781"/>
              <a:gd name="connsiteX8" fmla="*/ 189980 w 189980"/>
              <a:gd name="connsiteY8" fmla="*/ 86264 h 189781"/>
              <a:gd name="connsiteX9" fmla="*/ 164101 w 189980"/>
              <a:gd name="connsiteY9" fmla="*/ 17253 h 189781"/>
              <a:gd name="connsiteX10" fmla="*/ 138222 w 189980"/>
              <a:gd name="connsiteY10" fmla="*/ 0 h 189781"/>
              <a:gd name="connsiteX11" fmla="*/ 51958 w 189980"/>
              <a:gd name="connsiteY11" fmla="*/ 25879 h 189781"/>
              <a:gd name="connsiteX12" fmla="*/ 77837 w 189980"/>
              <a:gd name="connsiteY12" fmla="*/ 43132 h 18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980" h="189781">
                <a:moveTo>
                  <a:pt x="77837" y="43132"/>
                </a:moveTo>
                <a:lnTo>
                  <a:pt x="77837" y="43132"/>
                </a:lnTo>
                <a:cubicBezTo>
                  <a:pt x="44613" y="55591"/>
                  <a:pt x="199" y="51853"/>
                  <a:pt x="199" y="94890"/>
                </a:cubicBezTo>
                <a:cubicBezTo>
                  <a:pt x="199" y="115223"/>
                  <a:pt x="-2090" y="138121"/>
                  <a:pt x="8826" y="155275"/>
                </a:cubicBezTo>
                <a:cubicBezTo>
                  <a:pt x="19958" y="172769"/>
                  <a:pt x="60584" y="189781"/>
                  <a:pt x="60584" y="189781"/>
                </a:cubicBezTo>
                <a:cubicBezTo>
                  <a:pt x="80712" y="186906"/>
                  <a:pt x="101494" y="186998"/>
                  <a:pt x="120969" y="181155"/>
                </a:cubicBezTo>
                <a:cubicBezTo>
                  <a:pt x="141266" y="175066"/>
                  <a:pt x="155306" y="155613"/>
                  <a:pt x="164101" y="138023"/>
                </a:cubicBezTo>
                <a:cubicBezTo>
                  <a:pt x="168168" y="129890"/>
                  <a:pt x="168661" y="120276"/>
                  <a:pt x="172728" y="112143"/>
                </a:cubicBezTo>
                <a:cubicBezTo>
                  <a:pt x="177364" y="102870"/>
                  <a:pt x="184229" y="94890"/>
                  <a:pt x="189980" y="86264"/>
                </a:cubicBezTo>
                <a:cubicBezTo>
                  <a:pt x="183808" y="55403"/>
                  <a:pt x="186314" y="39466"/>
                  <a:pt x="164101" y="17253"/>
                </a:cubicBezTo>
                <a:cubicBezTo>
                  <a:pt x="156770" y="9922"/>
                  <a:pt x="146848" y="5751"/>
                  <a:pt x="138222" y="0"/>
                </a:cubicBezTo>
                <a:cubicBezTo>
                  <a:pt x="113455" y="6191"/>
                  <a:pt x="72961" y="15377"/>
                  <a:pt x="51958" y="25879"/>
                </a:cubicBezTo>
                <a:lnTo>
                  <a:pt x="77837" y="43132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6636071" y="3222418"/>
            <a:ext cx="1233577" cy="2087592"/>
          </a:xfrm>
          <a:custGeom>
            <a:avLst/>
            <a:gdLst>
              <a:gd name="connsiteX0" fmla="*/ 1181819 w 1233577"/>
              <a:gd name="connsiteY0" fmla="*/ 0 h 2087592"/>
              <a:gd name="connsiteX1" fmla="*/ 69011 w 1233577"/>
              <a:gd name="connsiteY1" fmla="*/ 1052422 h 2087592"/>
              <a:gd name="connsiteX2" fmla="*/ 0 w 1233577"/>
              <a:gd name="connsiteY2" fmla="*/ 1302588 h 2087592"/>
              <a:gd name="connsiteX3" fmla="*/ 129396 w 1233577"/>
              <a:gd name="connsiteY3" fmla="*/ 1880558 h 2087592"/>
              <a:gd name="connsiteX4" fmla="*/ 8626 w 1233577"/>
              <a:gd name="connsiteY4" fmla="*/ 2087592 h 2087592"/>
              <a:gd name="connsiteX5" fmla="*/ 232913 w 1233577"/>
              <a:gd name="connsiteY5" fmla="*/ 1811547 h 2087592"/>
              <a:gd name="connsiteX6" fmla="*/ 25879 w 1233577"/>
              <a:gd name="connsiteY6" fmla="*/ 1302588 h 2087592"/>
              <a:gd name="connsiteX7" fmla="*/ 301924 w 1233577"/>
              <a:gd name="connsiteY7" fmla="*/ 819509 h 2087592"/>
              <a:gd name="connsiteX8" fmla="*/ 1233577 w 1233577"/>
              <a:gd name="connsiteY8" fmla="*/ 8626 h 2087592"/>
              <a:gd name="connsiteX9" fmla="*/ 1181819 w 1233577"/>
              <a:gd name="connsiteY9" fmla="*/ 0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3577" h="2087592">
                <a:moveTo>
                  <a:pt x="1181819" y="0"/>
                </a:moveTo>
                <a:lnTo>
                  <a:pt x="69011" y="1052422"/>
                </a:lnTo>
                <a:lnTo>
                  <a:pt x="0" y="1302588"/>
                </a:lnTo>
                <a:lnTo>
                  <a:pt x="129396" y="1880558"/>
                </a:lnTo>
                <a:lnTo>
                  <a:pt x="8626" y="2087592"/>
                </a:lnTo>
                <a:lnTo>
                  <a:pt x="232913" y="1811547"/>
                </a:lnTo>
                <a:lnTo>
                  <a:pt x="25879" y="1302588"/>
                </a:lnTo>
                <a:lnTo>
                  <a:pt x="301924" y="819509"/>
                </a:lnTo>
                <a:lnTo>
                  <a:pt x="1233577" y="8626"/>
                </a:lnTo>
                <a:lnTo>
                  <a:pt x="1181819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reihandform 13"/>
          <p:cNvSpPr/>
          <p:nvPr/>
        </p:nvSpPr>
        <p:spPr>
          <a:xfrm>
            <a:off x="5514637" y="4335225"/>
            <a:ext cx="414068" cy="750498"/>
          </a:xfrm>
          <a:custGeom>
            <a:avLst/>
            <a:gdLst>
              <a:gd name="connsiteX0" fmla="*/ 0 w 414068"/>
              <a:gd name="connsiteY0" fmla="*/ 86264 h 750498"/>
              <a:gd name="connsiteX1" fmla="*/ 319177 w 414068"/>
              <a:gd name="connsiteY1" fmla="*/ 750498 h 750498"/>
              <a:gd name="connsiteX2" fmla="*/ 414068 w 414068"/>
              <a:gd name="connsiteY2" fmla="*/ 690113 h 750498"/>
              <a:gd name="connsiteX3" fmla="*/ 60385 w 414068"/>
              <a:gd name="connsiteY3" fmla="*/ 0 h 750498"/>
              <a:gd name="connsiteX4" fmla="*/ 0 w 414068"/>
              <a:gd name="connsiteY4" fmla="*/ 86264 h 7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68" h="750498">
                <a:moveTo>
                  <a:pt x="0" y="86264"/>
                </a:moveTo>
                <a:lnTo>
                  <a:pt x="319177" y="750498"/>
                </a:lnTo>
                <a:lnTo>
                  <a:pt x="414068" y="690113"/>
                </a:lnTo>
                <a:lnTo>
                  <a:pt x="60385" y="0"/>
                </a:lnTo>
                <a:lnTo>
                  <a:pt x="0" y="86264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 14"/>
          <p:cNvSpPr/>
          <p:nvPr/>
        </p:nvSpPr>
        <p:spPr>
          <a:xfrm>
            <a:off x="4893535" y="4602644"/>
            <a:ext cx="474453" cy="577970"/>
          </a:xfrm>
          <a:custGeom>
            <a:avLst/>
            <a:gdLst>
              <a:gd name="connsiteX0" fmla="*/ 112143 w 474453"/>
              <a:gd name="connsiteY0" fmla="*/ 0 h 577970"/>
              <a:gd name="connsiteX1" fmla="*/ 0 w 474453"/>
              <a:gd name="connsiteY1" fmla="*/ 60385 h 577970"/>
              <a:gd name="connsiteX2" fmla="*/ 414068 w 474453"/>
              <a:gd name="connsiteY2" fmla="*/ 577970 h 577970"/>
              <a:gd name="connsiteX3" fmla="*/ 474453 w 474453"/>
              <a:gd name="connsiteY3" fmla="*/ 543464 h 577970"/>
              <a:gd name="connsiteX4" fmla="*/ 112143 w 474453"/>
              <a:gd name="connsiteY4" fmla="*/ 0 h 5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53" h="577970">
                <a:moveTo>
                  <a:pt x="112143" y="0"/>
                </a:moveTo>
                <a:lnTo>
                  <a:pt x="0" y="60385"/>
                </a:lnTo>
                <a:lnTo>
                  <a:pt x="414068" y="577970"/>
                </a:lnTo>
                <a:lnTo>
                  <a:pt x="474453" y="543464"/>
                </a:lnTo>
                <a:lnTo>
                  <a:pt x="112143" y="0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Freihandform 17"/>
          <p:cNvSpPr/>
          <p:nvPr/>
        </p:nvSpPr>
        <p:spPr>
          <a:xfrm>
            <a:off x="2555776" y="4455995"/>
            <a:ext cx="612476" cy="1276709"/>
          </a:xfrm>
          <a:custGeom>
            <a:avLst/>
            <a:gdLst>
              <a:gd name="connsiteX0" fmla="*/ 0 w 612476"/>
              <a:gd name="connsiteY0" fmla="*/ 181155 h 1276709"/>
              <a:gd name="connsiteX1" fmla="*/ 526212 w 612476"/>
              <a:gd name="connsiteY1" fmla="*/ 1276709 h 1276709"/>
              <a:gd name="connsiteX2" fmla="*/ 612476 w 612476"/>
              <a:gd name="connsiteY2" fmla="*/ 741872 h 1276709"/>
              <a:gd name="connsiteX3" fmla="*/ 517585 w 612476"/>
              <a:gd name="connsiteY3" fmla="*/ 267419 h 1276709"/>
              <a:gd name="connsiteX4" fmla="*/ 301925 w 612476"/>
              <a:gd name="connsiteY4" fmla="*/ 0 h 1276709"/>
              <a:gd name="connsiteX5" fmla="*/ 0 w 612476"/>
              <a:gd name="connsiteY5" fmla="*/ 181155 h 127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76" h="1276709">
                <a:moveTo>
                  <a:pt x="0" y="181155"/>
                </a:moveTo>
                <a:lnTo>
                  <a:pt x="526212" y="1276709"/>
                </a:lnTo>
                <a:lnTo>
                  <a:pt x="612476" y="741872"/>
                </a:lnTo>
                <a:lnTo>
                  <a:pt x="517585" y="267419"/>
                </a:lnTo>
                <a:lnTo>
                  <a:pt x="301925" y="0"/>
                </a:lnTo>
                <a:lnTo>
                  <a:pt x="0" y="181155"/>
                </a:lnTo>
                <a:close/>
              </a:path>
            </a:pathLst>
          </a:custGeom>
          <a:pattFill prst="wdUpDiag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Textfeld 19"/>
          <p:cNvSpPr txBox="1"/>
          <p:nvPr/>
        </p:nvSpPr>
        <p:spPr>
          <a:xfrm>
            <a:off x="2763713" y="47579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1</a:t>
            </a:r>
            <a:endParaRPr lang="de-CH" dirty="0"/>
          </a:p>
        </p:txBody>
      </p:sp>
      <p:sp>
        <p:nvSpPr>
          <p:cNvPr id="21" name="Textfeld 20"/>
          <p:cNvSpPr txBox="1"/>
          <p:nvPr/>
        </p:nvSpPr>
        <p:spPr>
          <a:xfrm>
            <a:off x="4436335" y="3551538"/>
            <a:ext cx="19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2</a:t>
            </a:r>
            <a:endParaRPr lang="de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154071" y="3309820"/>
            <a:ext cx="18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3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7156201" y="22553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24" name="Textfeld 23"/>
          <p:cNvSpPr txBox="1"/>
          <p:nvPr/>
        </p:nvSpPr>
        <p:spPr>
          <a:xfrm>
            <a:off x="7012185" y="330005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5</a:t>
            </a:r>
            <a:endParaRPr lang="de-CH" dirty="0"/>
          </a:p>
        </p:txBody>
      </p:sp>
      <p:sp>
        <p:nvSpPr>
          <p:cNvPr id="25" name="Textfeld 24"/>
          <p:cNvSpPr txBox="1"/>
          <p:nvPr/>
        </p:nvSpPr>
        <p:spPr>
          <a:xfrm>
            <a:off x="6558433" y="4343852"/>
            <a:ext cx="36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6</a:t>
            </a:r>
            <a:endParaRPr lang="de-CH" dirty="0"/>
          </a:p>
        </p:txBody>
      </p:sp>
      <p:sp>
        <p:nvSpPr>
          <p:cNvPr id="26" name="Textfeld 25"/>
          <p:cNvSpPr txBox="1"/>
          <p:nvPr/>
        </p:nvSpPr>
        <p:spPr>
          <a:xfrm>
            <a:off x="5644033" y="4602644"/>
            <a:ext cx="1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27" name="Textfeld 26"/>
          <p:cNvSpPr txBox="1"/>
          <p:nvPr/>
        </p:nvSpPr>
        <p:spPr>
          <a:xfrm>
            <a:off x="4915465" y="4602644"/>
            <a:ext cx="30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29" name="Textfeld 28"/>
          <p:cNvSpPr txBox="1"/>
          <p:nvPr/>
        </p:nvSpPr>
        <p:spPr>
          <a:xfrm>
            <a:off x="436323" y="973514"/>
            <a:ext cx="442370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de-CH" sz="1600" dirty="0" smtClean="0"/>
              <a:t>Extensive Wiese z.T. mit QII. 25 Hochstamm-Obstbäume und Hecke mit QII</a:t>
            </a:r>
          </a:p>
          <a:p>
            <a:pPr marL="252000" indent="-252000">
              <a:buFontTx/>
              <a:buAutoNum type="arabicPeriod"/>
            </a:pPr>
            <a:r>
              <a:rPr lang="de-CH" sz="1600" dirty="0" smtClean="0"/>
              <a:t>32 Hochstamm-Obstbäume</a:t>
            </a:r>
            <a:endParaRPr lang="de-CH" sz="1600" dirty="0"/>
          </a:p>
          <a:p>
            <a:pPr marL="252000" indent="-252000">
              <a:buAutoNum type="arabicPeriod"/>
            </a:pPr>
            <a:r>
              <a:rPr lang="de-CH" sz="1600" dirty="0" smtClean="0"/>
              <a:t>Drainageschacht</a:t>
            </a:r>
          </a:p>
          <a:p>
            <a:pPr marL="252000" indent="-252000">
              <a:buAutoNum type="arabicPeriod"/>
            </a:pPr>
            <a:r>
              <a:rPr lang="de-CH" sz="1600" dirty="0" smtClean="0"/>
              <a:t>Bach mit z.T. Ufergehölz</a:t>
            </a:r>
          </a:p>
          <a:p>
            <a:pPr marL="252000" indent="-252000">
              <a:buAutoNum type="arabicPeriod"/>
            </a:pPr>
            <a:r>
              <a:rPr lang="de-CH" sz="1600" dirty="0" smtClean="0"/>
              <a:t>Böschung mit 2 Eichen und Brombeergestrüpp</a:t>
            </a:r>
          </a:p>
          <a:p>
            <a:pPr marL="252000" indent="-252000">
              <a:buAutoNum type="arabicPeriod"/>
            </a:pPr>
            <a:r>
              <a:rPr lang="de-CH" sz="1600" dirty="0"/>
              <a:t>Böschung </a:t>
            </a:r>
            <a:endParaRPr lang="de-CH" sz="1600" dirty="0" smtClean="0"/>
          </a:p>
          <a:p>
            <a:pPr marL="252000" indent="-252000">
              <a:buAutoNum type="arabicPeriod"/>
            </a:pPr>
            <a:r>
              <a:rPr lang="de-CH" sz="1600" dirty="0" smtClean="0"/>
              <a:t>Graben mit Gebüsch</a:t>
            </a:r>
          </a:p>
          <a:p>
            <a:pPr marL="252000" indent="-252000">
              <a:buAutoNum type="arabicPeriod"/>
            </a:pPr>
            <a:r>
              <a:rPr lang="de-CH" sz="1600" dirty="0" err="1" smtClean="0"/>
              <a:t>Gebüschgruppe</a:t>
            </a:r>
            <a:endParaRPr lang="de-CH" sz="1600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391726" y="5888305"/>
            <a:ext cx="1784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Quelle: Geoportal Luzern</a:t>
            </a:r>
            <a:endParaRPr lang="de-CH" sz="1200" dirty="0"/>
          </a:p>
        </p:txBody>
      </p:sp>
      <p:sp>
        <p:nvSpPr>
          <p:cNvPr id="30" name="Textfeld 29"/>
          <p:cNvSpPr txBox="1"/>
          <p:nvPr/>
        </p:nvSpPr>
        <p:spPr>
          <a:xfrm>
            <a:off x="5868144" y="6065811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/>
              <a:t>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10856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3645024"/>
            <a:ext cx="2616490" cy="1884754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778" y="3645024"/>
            <a:ext cx="2563000" cy="1884754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25" y="3645024"/>
            <a:ext cx="2552839" cy="188707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784" y="836713"/>
            <a:ext cx="2622656" cy="189281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836713"/>
            <a:ext cx="2569655" cy="1892810"/>
          </a:xfrm>
          <a:prstGeom prst="rect">
            <a:avLst/>
          </a:prstGeom>
        </p:spPr>
      </p:pic>
      <p:pic>
        <p:nvPicPr>
          <p:cNvPr id="23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00" y="836712"/>
            <a:ext cx="2552505" cy="1892811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 von Leitarten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64398" y="2359943"/>
            <a:ext cx="26084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Feldlerche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556592" y="5162768"/>
            <a:ext cx="259141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Gebänderte Prachtlibelle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880466" y="2363360"/>
            <a:ext cx="275260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Schachbrettfalter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9122" y="2359943"/>
            <a:ext cx="265302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Gartengrasmücke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06700" y="5162768"/>
            <a:ext cx="2661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Gartenbaumläufer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3203847" y="5162768"/>
            <a:ext cx="266712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Zauneidechse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571782" y="2729275"/>
            <a:ext cx="2637111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extensiver Ackerbau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offene Landschaft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lückige</a:t>
            </a:r>
            <a:r>
              <a:rPr lang="de-CH" dirty="0" smtClean="0"/>
              <a:t> Bodenvegetation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3219122" y="2729275"/>
            <a:ext cx="221960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artenreiche Hecken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5913358" y="2723491"/>
            <a:ext cx="2840723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lIns="0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artenreiche, </a:t>
            </a:r>
            <a:r>
              <a:rPr lang="de-CH" dirty="0"/>
              <a:t>spät </a:t>
            </a:r>
            <a:r>
              <a:rPr lang="de-CH" dirty="0" smtClean="0"/>
              <a:t>und </a:t>
            </a:r>
            <a:r>
              <a:rPr lang="de-CH" dirty="0"/>
              <a:t>gestaffelt gemähte Wiesen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913358" y="5529778"/>
            <a:ext cx="2719716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alte Hochstamm-Obst-bäume </a:t>
            </a:r>
            <a:r>
              <a:rPr lang="de-CH" dirty="0"/>
              <a:t>mit </a:t>
            </a:r>
            <a:r>
              <a:rPr lang="de-CH" dirty="0" smtClean="0"/>
              <a:t>Höhlen, extensive </a:t>
            </a:r>
            <a:r>
              <a:rPr lang="de-CH" dirty="0"/>
              <a:t>Unternutzung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234013" y="5529778"/>
            <a:ext cx="266146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Kleinstrukturen</a:t>
            </a:r>
            <a:endParaRPr lang="de-CH" dirty="0"/>
          </a:p>
        </p:txBody>
      </p:sp>
      <p:sp>
        <p:nvSpPr>
          <p:cNvPr id="32" name="Textfeld 31"/>
          <p:cNvSpPr txBox="1"/>
          <p:nvPr/>
        </p:nvSpPr>
        <p:spPr>
          <a:xfrm>
            <a:off x="566936" y="5529778"/>
            <a:ext cx="255026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Naturnahe Gewässer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402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Biodiversität</a:t>
            </a:r>
            <a:r>
              <a:rPr lang="fr-FR" dirty="0" smtClean="0"/>
              <a:t> </a:t>
            </a:r>
            <a:r>
              <a:rPr lang="fr-FR" dirty="0" err="1" smtClean="0"/>
              <a:t>planen</a:t>
            </a:r>
            <a:r>
              <a:rPr lang="fr-FR" dirty="0" smtClean="0"/>
              <a:t> – </a:t>
            </a:r>
            <a:r>
              <a:rPr lang="fr-FR" dirty="0" err="1" smtClean="0"/>
              <a:t>warum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340769"/>
            <a:ext cx="3823784" cy="270131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32527" y="1231596"/>
            <a:ext cx="436759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 smtClean="0"/>
              <a:t>Ein optimale ökologische Aufwertung setzt Fachkenntnisse voraus.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 smtClean="0"/>
              <a:t>Die Massnahmen </a:t>
            </a:r>
            <a:r>
              <a:rPr lang="de-CH" sz="2200" dirty="0"/>
              <a:t>sollten </a:t>
            </a:r>
            <a:r>
              <a:rPr lang="de-CH" sz="2200" dirty="0" smtClean="0"/>
              <a:t>sowohl ökologisch als auch ökonomisch von Nutzen sein.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 smtClean="0"/>
              <a:t>Biodiversitätsförderung und Produktion sollten abgestimmt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2200" dirty="0" smtClean="0"/>
              <a:t>Die betriebswirtschaftlichen Auswirkungen der Massnahmen müssen abgeschätzt werden.</a:t>
            </a:r>
          </a:p>
          <a:p>
            <a:pPr>
              <a:spcAft>
                <a:spcPts val="600"/>
              </a:spcAft>
            </a:pPr>
            <a:endParaRPr lang="de-CH" sz="2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CH" sz="2200" dirty="0"/>
          </a:p>
        </p:txBody>
      </p:sp>
      <p:sp>
        <p:nvSpPr>
          <p:cNvPr id="12" name="Textfeld 11"/>
          <p:cNvSpPr txBox="1"/>
          <p:nvPr/>
        </p:nvSpPr>
        <p:spPr>
          <a:xfrm>
            <a:off x="7663476" y="4042087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 err="1" smtClean="0"/>
              <a:t>swisstopo</a:t>
            </a:r>
            <a:endParaRPr lang="de-CH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einer </a:t>
            </a:r>
            <a:r>
              <a:rPr lang="de-CH" dirty="0" err="1" smtClean="0"/>
              <a:t>Zielart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033412" y="1040226"/>
            <a:ext cx="4643044" cy="508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CH" sz="2200" b="1" dirty="0" smtClean="0"/>
              <a:t>Fördermassnahmen</a:t>
            </a:r>
            <a:r>
              <a:rPr lang="de-CH" sz="2200" dirty="0" smtClean="0"/>
              <a:t>: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Kleinstrukturen (v.a. gemischte Ast- und </a:t>
            </a:r>
            <a:r>
              <a:rPr lang="de-CH" sz="2200" dirty="0" err="1"/>
              <a:t>Streuehaufen</a:t>
            </a:r>
            <a:r>
              <a:rPr lang="de-CH" sz="2200" dirty="0"/>
              <a:t>) für die Eiablage </a:t>
            </a:r>
            <a:r>
              <a:rPr lang="de-CH" sz="2200" dirty="0" smtClean="0"/>
              <a:t>anlegen.</a:t>
            </a:r>
            <a:endParaRPr lang="de-CH" sz="2200" dirty="0"/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Stillgewässer anlegen bzw. erhalten (v.a. vegetationsreiche Weiher).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Gewässer vernetzen (z.B. durch Anlegen neuer Kleingewässer und Öffnen von Bächen). 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In Ried- und </a:t>
            </a:r>
            <a:r>
              <a:rPr lang="de-CH" sz="2200" dirty="0" err="1"/>
              <a:t>Extensivwiesen</a:t>
            </a:r>
            <a:r>
              <a:rPr lang="de-CH" sz="2200" dirty="0"/>
              <a:t> und entlang von Fliessgewässern gestaffelt mähen. 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200" dirty="0"/>
              <a:t>In der Nähe von Ringelnatter-Vorkommen schonendes </a:t>
            </a:r>
            <a:r>
              <a:rPr lang="de-CH" sz="2200" dirty="0" smtClean="0"/>
              <a:t>Mahd-verfahren </a:t>
            </a:r>
            <a:r>
              <a:rPr lang="de-CH" sz="2200" dirty="0"/>
              <a:t>(Balkenmäher) anwenden.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28" y="1082337"/>
            <a:ext cx="3456384" cy="25925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6840" y="3305588"/>
            <a:ext cx="345657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</p:spTree>
    <p:extLst>
      <p:ext uri="{BB962C8B-B14F-4D97-AF65-F5344CB8AC3E}">
        <p14:creationId xmlns:p14="http://schemas.microsoft.com/office/powerpoint/2010/main" val="2794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Massnahmen für Leitarten planen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Freihandform 26"/>
          <p:cNvSpPr/>
          <p:nvPr/>
        </p:nvSpPr>
        <p:spPr>
          <a:xfrm>
            <a:off x="1302589" y="1531604"/>
            <a:ext cx="6285206" cy="4338967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1625" y="4268893"/>
            <a:ext cx="749327" cy="5703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556" y="2037648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287" y="4505966"/>
            <a:ext cx="681487" cy="4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98" y="2816154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25" y="4638565"/>
            <a:ext cx="594817" cy="392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551" y="2726174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Inhaltsplatzhalter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377" y="3517590"/>
            <a:ext cx="720080" cy="4800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17" y="305924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88" y="5006493"/>
            <a:ext cx="703940" cy="4692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849" y="4654410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46" y="2503309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358" y="5558906"/>
            <a:ext cx="572896" cy="4296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feld 25"/>
          <p:cNvSpPr txBox="1"/>
          <p:nvPr/>
        </p:nvSpPr>
        <p:spPr>
          <a:xfrm>
            <a:off x="5868144" y="6176337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/>
              <a:t>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14977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Soll-Zustand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39290" y="-84810"/>
            <a:ext cx="5336212" cy="727280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6" name="Freihandform 5"/>
          <p:cNvSpPr/>
          <p:nvPr/>
        </p:nvSpPr>
        <p:spPr>
          <a:xfrm>
            <a:off x="4330460" y="1940943"/>
            <a:ext cx="2406770" cy="1500997"/>
          </a:xfrm>
          <a:custGeom>
            <a:avLst/>
            <a:gdLst>
              <a:gd name="connsiteX0" fmla="*/ 43132 w 2406770"/>
              <a:gd name="connsiteY0" fmla="*/ 1500997 h 1500997"/>
              <a:gd name="connsiteX1" fmla="*/ 2406770 w 2406770"/>
              <a:gd name="connsiteY1" fmla="*/ 34506 h 1500997"/>
              <a:gd name="connsiteX2" fmla="*/ 2320506 w 2406770"/>
              <a:gd name="connsiteY2" fmla="*/ 0 h 1500997"/>
              <a:gd name="connsiteX3" fmla="*/ 0 w 2406770"/>
              <a:gd name="connsiteY3" fmla="*/ 1406106 h 1500997"/>
              <a:gd name="connsiteX4" fmla="*/ 43132 w 2406770"/>
              <a:gd name="connsiteY4" fmla="*/ 1500997 h 15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70" h="1500997">
                <a:moveTo>
                  <a:pt x="43132" y="1500997"/>
                </a:moveTo>
                <a:lnTo>
                  <a:pt x="2406770" y="34506"/>
                </a:lnTo>
                <a:lnTo>
                  <a:pt x="2320506" y="0"/>
                </a:lnTo>
                <a:lnTo>
                  <a:pt x="0" y="1406106"/>
                </a:lnTo>
                <a:lnTo>
                  <a:pt x="43132" y="15009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3</a:t>
            </a:r>
            <a:endParaRPr lang="de-CH" dirty="0"/>
          </a:p>
        </p:txBody>
      </p:sp>
      <p:sp>
        <p:nvSpPr>
          <p:cNvPr id="7" name="Freihandform 6"/>
          <p:cNvSpPr/>
          <p:nvPr/>
        </p:nvSpPr>
        <p:spPr>
          <a:xfrm>
            <a:off x="2846717" y="2932981"/>
            <a:ext cx="1362974" cy="802257"/>
          </a:xfrm>
          <a:custGeom>
            <a:avLst/>
            <a:gdLst>
              <a:gd name="connsiteX0" fmla="*/ 0 w 1362974"/>
              <a:gd name="connsiteY0" fmla="*/ 534838 h 802257"/>
              <a:gd name="connsiteX1" fmla="*/ 77638 w 1362974"/>
              <a:gd name="connsiteY1" fmla="*/ 802257 h 802257"/>
              <a:gd name="connsiteX2" fmla="*/ 1362974 w 1362974"/>
              <a:gd name="connsiteY2" fmla="*/ 241540 h 802257"/>
              <a:gd name="connsiteX3" fmla="*/ 1199072 w 1362974"/>
              <a:gd name="connsiteY3" fmla="*/ 0 h 802257"/>
              <a:gd name="connsiteX4" fmla="*/ 0 w 1362974"/>
              <a:gd name="connsiteY4" fmla="*/ 534838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74" h="802257">
                <a:moveTo>
                  <a:pt x="0" y="534838"/>
                </a:moveTo>
                <a:lnTo>
                  <a:pt x="77638" y="802257"/>
                </a:lnTo>
                <a:lnTo>
                  <a:pt x="1362974" y="241540"/>
                </a:lnTo>
                <a:lnTo>
                  <a:pt x="1199072" y="0"/>
                </a:lnTo>
                <a:lnTo>
                  <a:pt x="0" y="53483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2</a:t>
            </a:r>
            <a:endParaRPr lang="de-CH" dirty="0"/>
          </a:p>
        </p:txBody>
      </p:sp>
      <p:sp>
        <p:nvSpPr>
          <p:cNvPr id="8" name="Freihandform 7"/>
          <p:cNvSpPr/>
          <p:nvPr/>
        </p:nvSpPr>
        <p:spPr>
          <a:xfrm>
            <a:off x="1302589" y="4226943"/>
            <a:ext cx="690113" cy="1604514"/>
          </a:xfrm>
          <a:custGeom>
            <a:avLst/>
            <a:gdLst>
              <a:gd name="connsiteX0" fmla="*/ 0 w 690113"/>
              <a:gd name="connsiteY0" fmla="*/ 284672 h 1604514"/>
              <a:gd name="connsiteX1" fmla="*/ 189781 w 690113"/>
              <a:gd name="connsiteY1" fmla="*/ 552091 h 1604514"/>
              <a:gd name="connsiteX2" fmla="*/ 595222 w 690113"/>
              <a:gd name="connsiteY2" fmla="*/ 1604514 h 1604514"/>
              <a:gd name="connsiteX3" fmla="*/ 690113 w 690113"/>
              <a:gd name="connsiteY3" fmla="*/ 1173193 h 1604514"/>
              <a:gd name="connsiteX4" fmla="*/ 603849 w 690113"/>
              <a:gd name="connsiteY4" fmla="*/ 396815 h 1604514"/>
              <a:gd name="connsiteX5" fmla="*/ 327803 w 690113"/>
              <a:gd name="connsiteY5" fmla="*/ 0 h 1604514"/>
              <a:gd name="connsiteX6" fmla="*/ 0 w 690113"/>
              <a:gd name="connsiteY6" fmla="*/ 284672 h 160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113" h="1604514">
                <a:moveTo>
                  <a:pt x="0" y="284672"/>
                </a:moveTo>
                <a:lnTo>
                  <a:pt x="189781" y="552091"/>
                </a:lnTo>
                <a:lnTo>
                  <a:pt x="595222" y="1604514"/>
                </a:lnTo>
                <a:lnTo>
                  <a:pt x="690113" y="1173193"/>
                </a:lnTo>
                <a:lnTo>
                  <a:pt x="603849" y="396815"/>
                </a:lnTo>
                <a:lnTo>
                  <a:pt x="327803" y="0"/>
                </a:lnTo>
                <a:lnTo>
                  <a:pt x="0" y="2846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1</a:t>
            </a:r>
            <a:endParaRPr lang="de-CH" dirty="0"/>
          </a:p>
        </p:txBody>
      </p:sp>
      <p:sp>
        <p:nvSpPr>
          <p:cNvPr id="9" name="Freihandform 8"/>
          <p:cNvSpPr/>
          <p:nvPr/>
        </p:nvSpPr>
        <p:spPr>
          <a:xfrm>
            <a:off x="4692770" y="4209691"/>
            <a:ext cx="785004" cy="1259456"/>
          </a:xfrm>
          <a:custGeom>
            <a:avLst/>
            <a:gdLst>
              <a:gd name="connsiteX0" fmla="*/ 103517 w 785004"/>
              <a:gd name="connsiteY0" fmla="*/ 0 h 1259456"/>
              <a:gd name="connsiteX1" fmla="*/ 0 w 785004"/>
              <a:gd name="connsiteY1" fmla="*/ 60384 h 1259456"/>
              <a:gd name="connsiteX2" fmla="*/ 672860 w 785004"/>
              <a:gd name="connsiteY2" fmla="*/ 1259456 h 1259456"/>
              <a:gd name="connsiteX3" fmla="*/ 785004 w 785004"/>
              <a:gd name="connsiteY3" fmla="*/ 1199071 h 1259456"/>
              <a:gd name="connsiteX4" fmla="*/ 103517 w 785004"/>
              <a:gd name="connsiteY4" fmla="*/ 0 h 125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004" h="1259456">
                <a:moveTo>
                  <a:pt x="103517" y="0"/>
                </a:moveTo>
                <a:lnTo>
                  <a:pt x="0" y="60384"/>
                </a:lnTo>
                <a:lnTo>
                  <a:pt x="672860" y="1259456"/>
                </a:lnTo>
                <a:lnTo>
                  <a:pt x="785004" y="1199071"/>
                </a:lnTo>
                <a:lnTo>
                  <a:pt x="10351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10" name="Freihandform 9"/>
          <p:cNvSpPr/>
          <p:nvPr/>
        </p:nvSpPr>
        <p:spPr>
          <a:xfrm>
            <a:off x="4908430" y="2613804"/>
            <a:ext cx="2406770" cy="1742536"/>
          </a:xfrm>
          <a:custGeom>
            <a:avLst/>
            <a:gdLst>
              <a:gd name="connsiteX0" fmla="*/ 2303253 w 2406770"/>
              <a:gd name="connsiteY0" fmla="*/ 0 h 1742536"/>
              <a:gd name="connsiteX1" fmla="*/ 1552755 w 2406770"/>
              <a:gd name="connsiteY1" fmla="*/ 577970 h 1742536"/>
              <a:gd name="connsiteX2" fmla="*/ 0 w 2406770"/>
              <a:gd name="connsiteY2" fmla="*/ 1664898 h 1742536"/>
              <a:gd name="connsiteX3" fmla="*/ 34506 w 2406770"/>
              <a:gd name="connsiteY3" fmla="*/ 1742536 h 1742536"/>
              <a:gd name="connsiteX4" fmla="*/ 2406770 w 2406770"/>
              <a:gd name="connsiteY4" fmla="*/ 43132 h 1742536"/>
              <a:gd name="connsiteX5" fmla="*/ 2303253 w 2406770"/>
              <a:gd name="connsiteY5" fmla="*/ 0 h 17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770" h="1742536">
                <a:moveTo>
                  <a:pt x="2303253" y="0"/>
                </a:moveTo>
                <a:lnTo>
                  <a:pt x="1552755" y="577970"/>
                </a:lnTo>
                <a:lnTo>
                  <a:pt x="0" y="1664898"/>
                </a:lnTo>
                <a:lnTo>
                  <a:pt x="34506" y="1742536"/>
                </a:lnTo>
                <a:lnTo>
                  <a:pt x="2406770" y="43132"/>
                </a:lnTo>
                <a:lnTo>
                  <a:pt x="230325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5" name="Freihandform 14"/>
          <p:cNvSpPr/>
          <p:nvPr/>
        </p:nvSpPr>
        <p:spPr>
          <a:xfrm>
            <a:off x="1269835" y="1546808"/>
            <a:ext cx="6316257" cy="4284649"/>
          </a:xfrm>
          <a:custGeom>
            <a:avLst/>
            <a:gdLst>
              <a:gd name="connsiteX0" fmla="*/ 0 w 5415516"/>
              <a:gd name="connsiteY0" fmla="*/ 2480930 h 3650511"/>
              <a:gd name="connsiteX1" fmla="*/ 255181 w 5415516"/>
              <a:gd name="connsiteY1" fmla="*/ 2268279 h 3650511"/>
              <a:gd name="connsiteX2" fmla="*/ 602512 w 5415516"/>
              <a:gd name="connsiteY2" fmla="*/ 2615609 h 3650511"/>
              <a:gd name="connsiteX3" fmla="*/ 1460205 w 5415516"/>
              <a:gd name="connsiteY3" fmla="*/ 2126511 h 3650511"/>
              <a:gd name="connsiteX4" fmla="*/ 1311349 w 5415516"/>
              <a:gd name="connsiteY4" fmla="*/ 1630325 h 3650511"/>
              <a:gd name="connsiteX5" fmla="*/ 2374605 w 5415516"/>
              <a:gd name="connsiteY5" fmla="*/ 1169581 h 3650511"/>
              <a:gd name="connsiteX6" fmla="*/ 2360428 w 5415516"/>
              <a:gd name="connsiteY6" fmla="*/ 1049079 h 3650511"/>
              <a:gd name="connsiteX7" fmla="*/ 4224670 w 5415516"/>
              <a:gd name="connsiteY7" fmla="*/ 0 h 3650511"/>
              <a:gd name="connsiteX8" fmla="*/ 4579088 w 5415516"/>
              <a:gd name="connsiteY8" fmla="*/ 304800 h 3650511"/>
              <a:gd name="connsiteX9" fmla="*/ 4862623 w 5415516"/>
              <a:gd name="connsiteY9" fmla="*/ 418214 h 3650511"/>
              <a:gd name="connsiteX10" fmla="*/ 5139070 w 5415516"/>
              <a:gd name="connsiteY10" fmla="*/ 886046 h 3650511"/>
              <a:gd name="connsiteX11" fmla="*/ 5415516 w 5415516"/>
              <a:gd name="connsiteY11" fmla="*/ 1034902 h 3650511"/>
              <a:gd name="connsiteX12" fmla="*/ 4572000 w 5415516"/>
              <a:gd name="connsiteY12" fmla="*/ 1786269 h 3650511"/>
              <a:gd name="connsiteX13" fmla="*/ 4274288 w 5415516"/>
              <a:gd name="connsiteY13" fmla="*/ 2147776 h 3650511"/>
              <a:gd name="connsiteX14" fmla="*/ 4146698 w 5415516"/>
              <a:gd name="connsiteY14" fmla="*/ 2388781 h 3650511"/>
              <a:gd name="connsiteX15" fmla="*/ 4309730 w 5415516"/>
              <a:gd name="connsiteY15" fmla="*/ 2863702 h 3650511"/>
              <a:gd name="connsiteX16" fmla="*/ 4288465 w 5415516"/>
              <a:gd name="connsiteY16" fmla="*/ 3069265 h 3650511"/>
              <a:gd name="connsiteX17" fmla="*/ 3976577 w 5415516"/>
              <a:gd name="connsiteY17" fmla="*/ 3246474 h 3650511"/>
              <a:gd name="connsiteX18" fmla="*/ 3671777 w 5415516"/>
              <a:gd name="connsiteY18" fmla="*/ 3352800 h 3650511"/>
              <a:gd name="connsiteX19" fmla="*/ 3416595 w 5415516"/>
              <a:gd name="connsiteY19" fmla="*/ 3331535 h 3650511"/>
              <a:gd name="connsiteX20" fmla="*/ 3055088 w 5415516"/>
              <a:gd name="connsiteY20" fmla="*/ 3423683 h 3650511"/>
              <a:gd name="connsiteX21" fmla="*/ 2792819 w 5415516"/>
              <a:gd name="connsiteY21" fmla="*/ 3012558 h 3650511"/>
              <a:gd name="connsiteX22" fmla="*/ 2346251 w 5415516"/>
              <a:gd name="connsiteY22" fmla="*/ 2544725 h 3650511"/>
              <a:gd name="connsiteX23" fmla="*/ 609600 w 5415516"/>
              <a:gd name="connsiteY23" fmla="*/ 3062176 h 3650511"/>
              <a:gd name="connsiteX24" fmla="*/ 545805 w 5415516"/>
              <a:gd name="connsiteY24" fmla="*/ 3650511 h 3650511"/>
              <a:gd name="connsiteX25" fmla="*/ 0 w 5415516"/>
              <a:gd name="connsiteY25" fmla="*/ 2480930 h 365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15516" h="3650511">
                <a:moveTo>
                  <a:pt x="0" y="2480930"/>
                </a:moveTo>
                <a:lnTo>
                  <a:pt x="255181" y="2268279"/>
                </a:lnTo>
                <a:lnTo>
                  <a:pt x="602512" y="2615609"/>
                </a:lnTo>
                <a:lnTo>
                  <a:pt x="1460205" y="2126511"/>
                </a:lnTo>
                <a:lnTo>
                  <a:pt x="1311349" y="1630325"/>
                </a:lnTo>
                <a:lnTo>
                  <a:pt x="2374605" y="1169581"/>
                </a:lnTo>
                <a:lnTo>
                  <a:pt x="2360428" y="1049079"/>
                </a:lnTo>
                <a:lnTo>
                  <a:pt x="4224670" y="0"/>
                </a:lnTo>
                <a:lnTo>
                  <a:pt x="4579088" y="304800"/>
                </a:lnTo>
                <a:lnTo>
                  <a:pt x="4862623" y="418214"/>
                </a:lnTo>
                <a:lnTo>
                  <a:pt x="5139070" y="886046"/>
                </a:lnTo>
                <a:lnTo>
                  <a:pt x="5415516" y="1034902"/>
                </a:lnTo>
                <a:lnTo>
                  <a:pt x="4572000" y="1786269"/>
                </a:lnTo>
                <a:lnTo>
                  <a:pt x="4274288" y="2147776"/>
                </a:lnTo>
                <a:lnTo>
                  <a:pt x="4146698" y="2388781"/>
                </a:lnTo>
                <a:lnTo>
                  <a:pt x="4309730" y="2863702"/>
                </a:lnTo>
                <a:lnTo>
                  <a:pt x="4288465" y="3069265"/>
                </a:lnTo>
                <a:lnTo>
                  <a:pt x="3976577" y="3246474"/>
                </a:lnTo>
                <a:lnTo>
                  <a:pt x="3671777" y="3352800"/>
                </a:lnTo>
                <a:lnTo>
                  <a:pt x="3416595" y="3331535"/>
                </a:lnTo>
                <a:lnTo>
                  <a:pt x="3055088" y="3423683"/>
                </a:lnTo>
                <a:lnTo>
                  <a:pt x="2792819" y="3012558"/>
                </a:lnTo>
                <a:lnTo>
                  <a:pt x="2346251" y="2544725"/>
                </a:lnTo>
                <a:lnTo>
                  <a:pt x="609600" y="3062176"/>
                </a:lnTo>
                <a:lnTo>
                  <a:pt x="545805" y="3650511"/>
                </a:lnTo>
                <a:lnTo>
                  <a:pt x="0" y="248093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5348377" y="2803585"/>
            <a:ext cx="2208363" cy="2674189"/>
          </a:xfrm>
          <a:custGeom>
            <a:avLst/>
            <a:gdLst>
              <a:gd name="connsiteX0" fmla="*/ 2182483 w 2208363"/>
              <a:gd name="connsiteY0" fmla="*/ 0 h 2674189"/>
              <a:gd name="connsiteX1" fmla="*/ 1000665 w 2208363"/>
              <a:gd name="connsiteY1" fmla="*/ 1061049 h 2674189"/>
              <a:gd name="connsiteX2" fmla="*/ 759125 w 2208363"/>
              <a:gd name="connsiteY2" fmla="*/ 1475117 h 2674189"/>
              <a:gd name="connsiteX3" fmla="*/ 759125 w 2208363"/>
              <a:gd name="connsiteY3" fmla="*/ 1639019 h 2674189"/>
              <a:gd name="connsiteX4" fmla="*/ 948906 w 2208363"/>
              <a:gd name="connsiteY4" fmla="*/ 2087592 h 2674189"/>
              <a:gd name="connsiteX5" fmla="*/ 905774 w 2208363"/>
              <a:gd name="connsiteY5" fmla="*/ 2191109 h 2674189"/>
              <a:gd name="connsiteX6" fmla="*/ 750498 w 2208363"/>
              <a:gd name="connsiteY6" fmla="*/ 2432649 h 2674189"/>
              <a:gd name="connsiteX7" fmla="*/ 474453 w 2208363"/>
              <a:gd name="connsiteY7" fmla="*/ 2570672 h 2674189"/>
              <a:gd name="connsiteX8" fmla="*/ 258793 w 2208363"/>
              <a:gd name="connsiteY8" fmla="*/ 2631057 h 2674189"/>
              <a:gd name="connsiteX9" fmla="*/ 34506 w 2208363"/>
              <a:gd name="connsiteY9" fmla="*/ 2613804 h 2674189"/>
              <a:gd name="connsiteX10" fmla="*/ 0 w 2208363"/>
              <a:gd name="connsiteY10" fmla="*/ 2674189 h 2674189"/>
              <a:gd name="connsiteX11" fmla="*/ 241540 w 2208363"/>
              <a:gd name="connsiteY11" fmla="*/ 2665562 h 2674189"/>
              <a:gd name="connsiteX12" fmla="*/ 828136 w 2208363"/>
              <a:gd name="connsiteY12" fmla="*/ 2406770 h 2674189"/>
              <a:gd name="connsiteX13" fmla="*/ 966159 w 2208363"/>
              <a:gd name="connsiteY13" fmla="*/ 2173857 h 2674189"/>
              <a:gd name="connsiteX14" fmla="*/ 923027 w 2208363"/>
              <a:gd name="connsiteY14" fmla="*/ 1871932 h 2674189"/>
              <a:gd name="connsiteX15" fmla="*/ 810883 w 2208363"/>
              <a:gd name="connsiteY15" fmla="*/ 1492370 h 2674189"/>
              <a:gd name="connsiteX16" fmla="*/ 1509623 w 2208363"/>
              <a:gd name="connsiteY16" fmla="*/ 690113 h 2674189"/>
              <a:gd name="connsiteX17" fmla="*/ 2208363 w 2208363"/>
              <a:gd name="connsiteY17" fmla="*/ 51758 h 2674189"/>
              <a:gd name="connsiteX18" fmla="*/ 2182483 w 2208363"/>
              <a:gd name="connsiteY18" fmla="*/ 0 h 26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8363" h="2674189">
                <a:moveTo>
                  <a:pt x="2182483" y="0"/>
                </a:moveTo>
                <a:lnTo>
                  <a:pt x="1000665" y="1061049"/>
                </a:lnTo>
                <a:lnTo>
                  <a:pt x="759125" y="1475117"/>
                </a:lnTo>
                <a:lnTo>
                  <a:pt x="759125" y="1639019"/>
                </a:lnTo>
                <a:lnTo>
                  <a:pt x="948906" y="2087592"/>
                </a:lnTo>
                <a:lnTo>
                  <a:pt x="905774" y="2191109"/>
                </a:lnTo>
                <a:lnTo>
                  <a:pt x="750498" y="2432649"/>
                </a:lnTo>
                <a:lnTo>
                  <a:pt x="474453" y="2570672"/>
                </a:lnTo>
                <a:lnTo>
                  <a:pt x="258793" y="2631057"/>
                </a:lnTo>
                <a:lnTo>
                  <a:pt x="34506" y="2613804"/>
                </a:lnTo>
                <a:lnTo>
                  <a:pt x="0" y="2674189"/>
                </a:lnTo>
                <a:lnTo>
                  <a:pt x="241540" y="2665562"/>
                </a:lnTo>
                <a:lnTo>
                  <a:pt x="828136" y="2406770"/>
                </a:lnTo>
                <a:lnTo>
                  <a:pt x="966159" y="2173857"/>
                </a:lnTo>
                <a:lnTo>
                  <a:pt x="923027" y="1871932"/>
                </a:lnTo>
                <a:lnTo>
                  <a:pt x="810883" y="1492370"/>
                </a:lnTo>
                <a:lnTo>
                  <a:pt x="1509623" y="690113"/>
                </a:lnTo>
                <a:lnTo>
                  <a:pt x="2208363" y="51758"/>
                </a:lnTo>
                <a:lnTo>
                  <a:pt x="218248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6</a:t>
            </a:r>
            <a:endParaRPr lang="de-CH" dirty="0"/>
          </a:p>
        </p:txBody>
      </p:sp>
      <p:sp>
        <p:nvSpPr>
          <p:cNvPr id="12" name="Freihandform 11"/>
          <p:cNvSpPr/>
          <p:nvPr/>
        </p:nvSpPr>
        <p:spPr>
          <a:xfrm>
            <a:off x="6607834" y="1880558"/>
            <a:ext cx="1086928" cy="957533"/>
          </a:xfrm>
          <a:custGeom>
            <a:avLst/>
            <a:gdLst>
              <a:gd name="connsiteX0" fmla="*/ 94891 w 1086928"/>
              <a:gd name="connsiteY0" fmla="*/ 0 h 957533"/>
              <a:gd name="connsiteX1" fmla="*/ 0 w 1086928"/>
              <a:gd name="connsiteY1" fmla="*/ 77638 h 957533"/>
              <a:gd name="connsiteX2" fmla="*/ 276045 w 1086928"/>
              <a:gd name="connsiteY2" fmla="*/ 189782 h 957533"/>
              <a:gd name="connsiteX3" fmla="*/ 612475 w 1086928"/>
              <a:gd name="connsiteY3" fmla="*/ 750499 h 957533"/>
              <a:gd name="connsiteX4" fmla="*/ 948906 w 1086928"/>
              <a:gd name="connsiteY4" fmla="*/ 957533 h 957533"/>
              <a:gd name="connsiteX5" fmla="*/ 1086928 w 1086928"/>
              <a:gd name="connsiteY5" fmla="*/ 854016 h 957533"/>
              <a:gd name="connsiteX6" fmla="*/ 759124 w 1086928"/>
              <a:gd name="connsiteY6" fmla="*/ 750499 h 957533"/>
              <a:gd name="connsiteX7" fmla="*/ 457200 w 1086928"/>
              <a:gd name="connsiteY7" fmla="*/ 396816 h 957533"/>
              <a:gd name="connsiteX8" fmla="*/ 353683 w 1086928"/>
              <a:gd name="connsiteY8" fmla="*/ 112144 h 957533"/>
              <a:gd name="connsiteX9" fmla="*/ 94891 w 1086928"/>
              <a:gd name="connsiteY9" fmla="*/ 0 h 95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928" h="957533">
                <a:moveTo>
                  <a:pt x="94891" y="0"/>
                </a:moveTo>
                <a:lnTo>
                  <a:pt x="0" y="77638"/>
                </a:lnTo>
                <a:lnTo>
                  <a:pt x="276045" y="189782"/>
                </a:lnTo>
                <a:lnTo>
                  <a:pt x="612475" y="750499"/>
                </a:lnTo>
                <a:lnTo>
                  <a:pt x="948906" y="957533"/>
                </a:lnTo>
                <a:lnTo>
                  <a:pt x="1086928" y="854016"/>
                </a:lnTo>
                <a:lnTo>
                  <a:pt x="759124" y="750499"/>
                </a:lnTo>
                <a:lnTo>
                  <a:pt x="457200" y="396816"/>
                </a:lnTo>
                <a:lnTo>
                  <a:pt x="353683" y="112144"/>
                </a:lnTo>
                <a:lnTo>
                  <a:pt x="948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5</a:t>
            </a:r>
            <a:endParaRPr lang="de-CH" dirty="0"/>
          </a:p>
        </p:txBody>
      </p:sp>
      <p:sp>
        <p:nvSpPr>
          <p:cNvPr id="13" name="Freihandform 12"/>
          <p:cNvSpPr/>
          <p:nvPr/>
        </p:nvSpPr>
        <p:spPr>
          <a:xfrm>
            <a:off x="4028536" y="4459857"/>
            <a:ext cx="854015" cy="1130060"/>
          </a:xfrm>
          <a:custGeom>
            <a:avLst/>
            <a:gdLst>
              <a:gd name="connsiteX0" fmla="*/ 181155 w 854015"/>
              <a:gd name="connsiteY0" fmla="*/ 0 h 1130060"/>
              <a:gd name="connsiteX1" fmla="*/ 0 w 854015"/>
              <a:gd name="connsiteY1" fmla="*/ 103517 h 1130060"/>
              <a:gd name="connsiteX2" fmla="*/ 767751 w 854015"/>
              <a:gd name="connsiteY2" fmla="*/ 1121434 h 1130060"/>
              <a:gd name="connsiteX3" fmla="*/ 854015 w 854015"/>
              <a:gd name="connsiteY3" fmla="*/ 1130060 h 1130060"/>
              <a:gd name="connsiteX4" fmla="*/ 457200 w 854015"/>
              <a:gd name="connsiteY4" fmla="*/ 336430 h 1130060"/>
              <a:gd name="connsiteX5" fmla="*/ 181155 w 854015"/>
              <a:gd name="connsiteY5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15" h="1130060">
                <a:moveTo>
                  <a:pt x="181155" y="0"/>
                </a:moveTo>
                <a:lnTo>
                  <a:pt x="0" y="103517"/>
                </a:lnTo>
                <a:lnTo>
                  <a:pt x="767751" y="1121434"/>
                </a:lnTo>
                <a:lnTo>
                  <a:pt x="854015" y="1130060"/>
                </a:lnTo>
                <a:lnTo>
                  <a:pt x="457200" y="336430"/>
                </a:lnTo>
                <a:lnTo>
                  <a:pt x="18115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364394" y="866276"/>
            <a:ext cx="3517027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52000" indent="-252000">
              <a:buAutoNum type="arabicPeriod"/>
            </a:pPr>
            <a:r>
              <a:rPr lang="de-CH" sz="1400" dirty="0" smtClean="0"/>
              <a:t>Obstgarten QII, extensiv genutzter Wiese, teils QII, Ufergehölz QII </a:t>
            </a:r>
          </a:p>
          <a:p>
            <a:pPr marL="252000" indent="-252000">
              <a:buAutoNum type="arabicPeriod"/>
            </a:pPr>
            <a:r>
              <a:rPr lang="de-CH" sz="1400" dirty="0"/>
              <a:t>Obstgarten </a:t>
            </a:r>
            <a:r>
              <a:rPr lang="de-CH" sz="1400" dirty="0" smtClean="0"/>
              <a:t>QII mit </a:t>
            </a:r>
            <a:r>
              <a:rPr lang="de-CH" sz="1400" dirty="0"/>
              <a:t>extensiv genutzter Wiese Saum </a:t>
            </a:r>
            <a:r>
              <a:rPr lang="de-CH" sz="1400" dirty="0" smtClean="0"/>
              <a:t>auf Ackerfläche oder Buntbrache</a:t>
            </a:r>
          </a:p>
          <a:p>
            <a:pPr marL="252000" indent="-252000">
              <a:buFontTx/>
              <a:buAutoNum type="arabicPeriod"/>
            </a:pPr>
            <a:r>
              <a:rPr lang="de-CH" sz="1400" dirty="0"/>
              <a:t>Saum auf Ackerfläche oder </a:t>
            </a:r>
            <a:r>
              <a:rPr lang="de-CH" sz="1400" dirty="0" smtClean="0"/>
              <a:t>Buntbrache</a:t>
            </a:r>
            <a:endParaRPr lang="de-CH" sz="1400" dirty="0"/>
          </a:p>
          <a:p>
            <a:pPr marL="252000" indent="-252000">
              <a:buAutoNum type="arabicPeriod"/>
            </a:pPr>
            <a:r>
              <a:rPr lang="de-CH" sz="1400" dirty="0" smtClean="0"/>
              <a:t>Ufergehölz mit Krautsaum QII</a:t>
            </a:r>
          </a:p>
          <a:p>
            <a:pPr marL="252000" indent="-252000">
              <a:buAutoNum type="arabicPeriod"/>
            </a:pPr>
            <a:r>
              <a:rPr lang="de-CH" sz="1400" dirty="0" smtClean="0"/>
              <a:t>Extensiv genutzte Wiese</a:t>
            </a:r>
          </a:p>
          <a:p>
            <a:pPr marL="252000" indent="-252000">
              <a:buAutoNum type="arabicPeriod"/>
            </a:pPr>
            <a:r>
              <a:rPr lang="de-CH" sz="1400" dirty="0" smtClean="0"/>
              <a:t>Feldgehölz mit Krautsaum</a:t>
            </a:r>
          </a:p>
          <a:p>
            <a:pPr marL="252000" indent="-252000">
              <a:buAutoNum type="arabicPeriod"/>
            </a:pPr>
            <a:r>
              <a:rPr lang="de-CH" sz="1400" dirty="0" smtClean="0"/>
              <a:t>Hecke mit Krautsaum QII</a:t>
            </a:r>
            <a:endParaRPr lang="de-CH" sz="1400" dirty="0"/>
          </a:p>
        </p:txBody>
      </p:sp>
      <p:sp>
        <p:nvSpPr>
          <p:cNvPr id="14" name="Textfeld 13"/>
          <p:cNvSpPr txBox="1"/>
          <p:nvPr/>
        </p:nvSpPr>
        <p:spPr>
          <a:xfrm>
            <a:off x="5868144" y="6176337"/>
            <a:ext cx="2661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/>
              <a:t>2019 Geoinformation Kanton Luzern</a:t>
            </a:r>
          </a:p>
        </p:txBody>
      </p:sp>
    </p:spTree>
    <p:extLst>
      <p:ext uri="{BB962C8B-B14F-4D97-AF65-F5344CB8AC3E}">
        <p14:creationId xmlns:p14="http://schemas.microsoft.com/office/powerpoint/2010/main" val="9631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Beschreiben der neuen Massnahmen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Inhaltsplatzhalter 4"/>
          <p:cNvSpPr txBox="1">
            <a:spLocks noGrp="1"/>
          </p:cNvSpPr>
          <p:nvPr>
            <p:ph idx="1"/>
          </p:nvPr>
        </p:nvSpPr>
        <p:spPr>
          <a:xfrm>
            <a:off x="539552" y="1034513"/>
            <a:ext cx="7986722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000" dirty="0" smtClean="0"/>
              <a:t>Obstgarten verjüngen, 10 neue Bäume setzen. Alte, tote Bäume erhalten und pflegen. Unterwuchs gestaffelt mähen. Angrenzendes Ufergehölz regelmässig pflegen und Problempflanzen kontrollieren. Nördlicher Teil mit QII, 2 Nutzungen ab 15. Juli. </a:t>
            </a:r>
          </a:p>
          <a:p>
            <a:pPr marL="342900" indent="-342900">
              <a:buAutoNum type="arabicPeriod"/>
            </a:pPr>
            <a:r>
              <a:rPr lang="de-CH" sz="2000" dirty="0"/>
              <a:t>Obstgarten </a:t>
            </a:r>
            <a:r>
              <a:rPr lang="de-CH" sz="2000" dirty="0" smtClean="0"/>
              <a:t>verjüngen, </a:t>
            </a:r>
            <a:r>
              <a:rPr lang="de-CH" sz="2000" dirty="0"/>
              <a:t>10 neue Bäume setzen. Alte, tote Bäume erhalten und pflegen</a:t>
            </a:r>
            <a:r>
              <a:rPr lang="de-CH" sz="2000" dirty="0" smtClean="0"/>
              <a:t>. Unterwuchs als extensiv genutzte Wiese pflegen und anmelden. Kleinstrukturen anlegen: Asthaufen, Steinhaufen, Holzhaufen, etc. Wiese gestaffelt mähen.</a:t>
            </a:r>
          </a:p>
          <a:p>
            <a:pPr marL="342900" indent="-342900">
              <a:buAutoNum type="arabicPeriod"/>
            </a:pPr>
            <a:r>
              <a:rPr lang="de-CH" sz="2000" dirty="0" smtClean="0"/>
              <a:t>Saum auf Ackerfläche oder Buntbrache anlegen.</a:t>
            </a:r>
          </a:p>
          <a:p>
            <a:pPr marL="342900" indent="-342900">
              <a:buFontTx/>
              <a:buAutoNum type="arabicPeriod"/>
            </a:pPr>
            <a:r>
              <a:rPr lang="de-CH" sz="2000" dirty="0"/>
              <a:t>Saum auf Ackerfläche oder Buntbrache anlegen.</a:t>
            </a:r>
          </a:p>
          <a:p>
            <a:pPr marL="342900" indent="-342900">
              <a:buAutoNum type="arabicPeriod"/>
            </a:pPr>
            <a:r>
              <a:rPr lang="de-CH" sz="2000" dirty="0" smtClean="0"/>
              <a:t>Sträucher pflanzen, regelmässig pflegen. Pufferstreifen gestaffelt und spät mähen ab Juli.</a:t>
            </a:r>
          </a:p>
          <a:p>
            <a:pPr marL="342900" indent="-342900">
              <a:buAutoNum type="arabicPeriod"/>
            </a:pPr>
            <a:r>
              <a:rPr lang="de-CH" sz="2000" dirty="0" smtClean="0"/>
              <a:t>Böschung als extensiv genutzte Wiese anmelden. </a:t>
            </a:r>
          </a:p>
          <a:p>
            <a:pPr marL="342900" indent="-342900">
              <a:buAutoNum type="arabicPeriod"/>
            </a:pPr>
            <a:r>
              <a:rPr lang="de-CH" sz="2000" dirty="0" err="1" smtClean="0"/>
              <a:t>Gebüschgruppe</a:t>
            </a:r>
            <a:r>
              <a:rPr lang="de-CH" sz="2000" dirty="0" smtClean="0"/>
              <a:t> setzen mit Krautsaum.</a:t>
            </a:r>
          </a:p>
          <a:p>
            <a:pPr marL="342900" indent="-342900">
              <a:buAutoNum type="arabicPeriod"/>
            </a:pPr>
            <a:r>
              <a:rPr lang="de-CH" sz="2000" dirty="0" smtClean="0"/>
              <a:t>Hecke setzen mit Krautsaum.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7119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1: Fazit - Vergleich Ist-Soll Zustand</a:t>
            </a:r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807130A-017D-4A97-80D7-1690E5258BC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6832"/>
              </p:ext>
            </p:extLst>
          </p:nvPr>
        </p:nvGraphicFramePr>
        <p:xfrm>
          <a:off x="1043607" y="1628800"/>
          <a:ext cx="6840761" cy="1981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smtClean="0"/>
                        <a:t>Ist</a:t>
                      </a:r>
                      <a:endParaRPr lang="de-CH" sz="2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Soll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BFF QI in</a:t>
                      </a:r>
                      <a:r>
                        <a:rPr lang="de-CH" sz="2000" baseline="0" noProof="0" dirty="0" smtClean="0"/>
                        <a:t> der LN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8,3 %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12,8</a:t>
                      </a:r>
                      <a:r>
                        <a:rPr lang="de-CH" sz="2000" baseline="0" noProof="0" dirty="0" smtClean="0"/>
                        <a:t> </a:t>
                      </a:r>
                      <a:r>
                        <a:rPr lang="de-CH" sz="2000" noProof="0" dirty="0" smtClean="0"/>
                        <a:t>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BFF QII in der LN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1,4 %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7,4 %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BFF mit Vernetzung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0 %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12,8 %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Punktezahl Biodiversität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8,5</a:t>
                      </a:r>
                      <a:endParaRPr lang="de-CH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noProof="0" dirty="0" smtClean="0"/>
                        <a:t>19,3</a:t>
                      </a:r>
                      <a:endParaRPr lang="de-CH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040158" y="3933056"/>
            <a:ext cx="684420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 smtClean="0"/>
              <a:t>Ackerfläche um 30 a reduziert.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 err="1" smtClean="0"/>
              <a:t>Düngbare</a:t>
            </a:r>
            <a:r>
              <a:rPr lang="de-CH" sz="2000" dirty="0" smtClean="0"/>
              <a:t> Fläche um 95 a reduziert.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 smtClean="0"/>
              <a:t>Nährstoffbilanz bleibt ausgeglichen.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CH" sz="2000" dirty="0" smtClean="0"/>
              <a:t>Generierte Direktzahlungen: Fr. 5660.-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943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Übung: Planung und Aufwertung eines Betriebes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de-CH" dirty="0"/>
              <a:t>IST-Zustand </a:t>
            </a:r>
            <a:r>
              <a:rPr lang="de-CH" dirty="0" smtClean="0"/>
              <a:t>mit </a:t>
            </a:r>
            <a:r>
              <a:rPr lang="de-CH" dirty="0" smtClean="0">
                <a:hlinkClick r:id="rId2"/>
              </a:rPr>
              <a:t>Punktesystem</a:t>
            </a:r>
            <a:r>
              <a:rPr lang="de-CH" dirty="0" smtClean="0"/>
              <a:t> evaluieren.	</a:t>
            </a:r>
          </a:p>
          <a:p>
            <a:pPr marL="342900" indent="-342900">
              <a:buFontTx/>
              <a:buChar char="-"/>
            </a:pPr>
            <a:r>
              <a:rPr lang="de-CH" dirty="0"/>
              <a:t>Leitarten </a:t>
            </a:r>
            <a:r>
              <a:rPr lang="de-CH" dirty="0" smtClean="0"/>
              <a:t>mit </a:t>
            </a:r>
            <a:r>
              <a:rPr lang="de-CH" dirty="0" smtClean="0">
                <a:hlinkClick r:id="rId3"/>
              </a:rPr>
              <a:t>Auswahlwerkzeug</a:t>
            </a:r>
            <a:r>
              <a:rPr lang="de-CH" dirty="0" smtClean="0"/>
              <a:t> bestimmen und Massnahmen festlegen.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Soll-Zustand auf Betriebsplan zeichnen.</a:t>
            </a:r>
          </a:p>
          <a:p>
            <a:pPr marL="342900" indent="-342900">
              <a:buFontTx/>
              <a:buChar char="-"/>
            </a:pPr>
            <a:r>
              <a:rPr lang="de-CH" dirty="0" smtClean="0"/>
              <a:t>Auswirkungen evaluieren.</a:t>
            </a:r>
          </a:p>
          <a:p>
            <a:pPr marL="342900" indent="-34290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8172400" y="-1506"/>
            <a:ext cx="9716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Übung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5112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hlinkClick r:id="rId2"/>
              </a:rPr>
              <a:t>Handbuch Biodiversität</a:t>
            </a:r>
            <a:endParaRPr lang="de-CH" dirty="0" smtClean="0"/>
          </a:p>
          <a:p>
            <a:r>
              <a:rPr lang="de-CH" dirty="0" smtClean="0">
                <a:hlinkClick r:id="rId3"/>
              </a:rPr>
              <a:t>Informationen </a:t>
            </a:r>
            <a:r>
              <a:rPr lang="de-CH" dirty="0">
                <a:hlinkClick r:id="rId3"/>
              </a:rPr>
              <a:t>zur </a:t>
            </a:r>
            <a:r>
              <a:rPr lang="de-CH" dirty="0" smtClean="0">
                <a:hlinkClick r:id="rId3"/>
              </a:rPr>
              <a:t>Planung</a:t>
            </a:r>
            <a:r>
              <a:rPr lang="de-CH" dirty="0" smtClean="0"/>
              <a:t> </a:t>
            </a:r>
          </a:p>
          <a:p>
            <a:r>
              <a:rPr lang="de-CH" dirty="0" smtClean="0">
                <a:hlinkClick r:id="rId4"/>
              </a:rPr>
              <a:t>Hilfsmittel zur Bewertung der Biodiversität</a:t>
            </a:r>
            <a:r>
              <a:rPr lang="de-CH" dirty="0" smtClean="0"/>
              <a:t> </a:t>
            </a:r>
          </a:p>
          <a:p>
            <a:r>
              <a:rPr lang="de-CH" dirty="0" smtClean="0">
                <a:hlinkClick r:id="rId5"/>
              </a:rPr>
              <a:t>Informationen zu Leitarten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Impressum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/>
              <a:t>Herausgeber:</a:t>
            </a:r>
            <a:endParaRPr lang="de-CH" sz="1200" dirty="0" smtClean="0"/>
          </a:p>
          <a:p>
            <a:r>
              <a:rPr lang="de-CH" sz="1200" dirty="0" smtClean="0"/>
              <a:t>Forschungsinstitut für biologischen Landbau </a:t>
            </a:r>
            <a:r>
              <a:rPr lang="de-CH" sz="1200" dirty="0" err="1" smtClean="0"/>
              <a:t>FiBL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2"/>
              </a:rPr>
              <a:t>info.suisse@fibl.org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3"/>
              </a:rPr>
              <a:t>www.fibl.org</a:t>
            </a:r>
            <a:endParaRPr lang="de-CH" sz="1200" dirty="0" smtClean="0"/>
          </a:p>
          <a:p>
            <a:r>
              <a:rPr lang="de-CH" sz="1200" dirty="0" smtClean="0"/>
              <a:t>Schweizerische Vogelwarte </a:t>
            </a:r>
            <a:r>
              <a:rPr lang="de-CH" sz="1200" dirty="0" err="1" smtClean="0"/>
              <a:t>Sempach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4"/>
              </a:rPr>
              <a:t>info@vogelwarte.ch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5"/>
              </a:rPr>
              <a:t>www.vogelwarte.ch</a:t>
            </a:r>
            <a:endParaRPr lang="de-CH" sz="1200" dirty="0" smtClean="0"/>
          </a:p>
          <a:p>
            <a:r>
              <a:rPr lang="fr-CH" sz="1200" b="1" dirty="0" err="1" smtClean="0"/>
              <a:t>Autoren</a:t>
            </a:r>
            <a:r>
              <a:rPr lang="fr-CH" sz="1200" b="1" dirty="0" smtClean="0"/>
              <a:t>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Graf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), Dominik Hagist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 </a:t>
            </a:r>
            <a:endParaRPr lang="de-CH" sz="1200" dirty="0" smtClean="0"/>
          </a:p>
          <a:p>
            <a:r>
              <a:rPr lang="de-CH" sz="1200" b="1" dirty="0" smtClean="0"/>
              <a:t>Mitarbeit: </a:t>
            </a:r>
            <a:r>
              <a:rPr lang="de-CH" sz="1200" dirty="0" smtClean="0"/>
              <a:t>Lukas Pfiffner (</a:t>
            </a:r>
            <a:r>
              <a:rPr lang="de-CH" sz="1200" dirty="0" err="1" smtClean="0"/>
              <a:t>FiBL</a:t>
            </a:r>
            <a:r>
              <a:rPr lang="de-CH" sz="1200" dirty="0" smtClean="0"/>
              <a:t>), Simon Birrer (Vogelwarte), </a:t>
            </a:r>
            <a:r>
              <a:rPr lang="de-CH" sz="1200" dirty="0"/>
              <a:t>Markus Jenny (Vogelwarte)</a:t>
            </a:r>
            <a:endParaRPr lang="de-CH" sz="1200" dirty="0" smtClean="0"/>
          </a:p>
          <a:p>
            <a:r>
              <a:rPr lang="de-CH" sz="1200" b="1" dirty="0" smtClean="0"/>
              <a:t>Redaktion: </a:t>
            </a:r>
            <a:r>
              <a:rPr lang="de-CH" sz="1200" dirty="0" smtClean="0"/>
              <a:t>Gilles </a:t>
            </a:r>
            <a:r>
              <a:rPr lang="de-CH" sz="1200" dirty="0"/>
              <a:t>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 smtClean="0"/>
              <a:t>Mit </a:t>
            </a:r>
            <a:r>
              <a:rPr lang="de-CH" sz="1200" dirty="0"/>
              <a:t>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</a:t>
            </a:r>
            <a:r>
              <a:rPr lang="de-CH" sz="1200" dirty="0" smtClean="0"/>
              <a:t>Die </a:t>
            </a:r>
            <a:r>
              <a:rPr lang="de-CH" sz="1200" dirty="0"/>
              <a:t>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 smtClean="0"/>
              <a:t> </a:t>
            </a:r>
            <a:r>
              <a:rPr lang="de-CH" sz="1200" dirty="0"/>
              <a:t>als Druckversion bestellt oder kostenlos heruntergeladen werden</a:t>
            </a:r>
            <a:r>
              <a:rPr lang="de-CH" sz="1200" dirty="0" smtClean="0"/>
              <a:t>.</a:t>
            </a:r>
            <a:endParaRPr lang="de-CH" sz="1200" dirty="0"/>
          </a:p>
          <a:p>
            <a:r>
              <a:rPr lang="de-CH" sz="1200" dirty="0"/>
              <a:t>Copyright: Die  Fotos dürfen nur zu Aus- und Weiterbildungszwecken zum Thema Biodiversität auf dem Landwirtschaftsbetrieb verwendet werden. </a:t>
            </a:r>
            <a:r>
              <a:rPr lang="de-CH" sz="1200" dirty="0" smtClean="0"/>
              <a:t> Alle </a:t>
            </a:r>
            <a:r>
              <a:rPr lang="de-CH" sz="1200" dirty="0"/>
              <a:t>Rechte liegen bei den </a:t>
            </a:r>
            <a:r>
              <a:rPr lang="de-CH" sz="1200" dirty="0" smtClean="0"/>
              <a:t>Autoren.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2558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 smtClean="0"/>
              <a:t>planen</a:t>
            </a:r>
            <a:r>
              <a:rPr lang="fr-FR" dirty="0" smtClean="0"/>
              <a:t>: Mit </a:t>
            </a:r>
            <a:r>
              <a:rPr lang="fr-FR" dirty="0" err="1" smtClean="0"/>
              <a:t>Beratung</a:t>
            </a:r>
            <a:r>
              <a:rPr lang="fr-FR" dirty="0" smtClean="0"/>
              <a:t> </a:t>
            </a:r>
            <a:r>
              <a:rPr lang="fr-FR" dirty="0" err="1" smtClean="0"/>
              <a:t>oder</a:t>
            </a:r>
            <a:r>
              <a:rPr lang="fr-FR" dirty="0" smtClean="0"/>
              <a:t> </a:t>
            </a:r>
            <a:r>
              <a:rPr lang="fr-FR" dirty="0" err="1" smtClean="0"/>
              <a:t>nicht</a:t>
            </a:r>
            <a:r>
              <a:rPr lang="fr-FR" dirty="0" smtClean="0"/>
              <a:t>?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430" y="1011654"/>
            <a:ext cx="3308875" cy="2506206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476" y="3620486"/>
            <a:ext cx="3328782" cy="24965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620486"/>
            <a:ext cx="3308876" cy="249658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23870" y="1055647"/>
            <a:ext cx="46241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Mit Hilfe </a:t>
            </a:r>
            <a:r>
              <a:rPr lang="de-CH" sz="2000" dirty="0" smtClean="0"/>
              <a:t>eines Beraters/einer Beraterin (z.B</a:t>
            </a:r>
            <a:r>
              <a:rPr lang="de-CH" sz="2000" dirty="0"/>
              <a:t>. von der </a:t>
            </a:r>
            <a:r>
              <a:rPr lang="de-CH" sz="2000" dirty="0" smtClean="0"/>
              <a:t>kantonalen </a:t>
            </a:r>
            <a:r>
              <a:rPr lang="de-CH" sz="2000" dirty="0"/>
              <a:t>Fachstelle, </a:t>
            </a:r>
            <a:r>
              <a:rPr lang="de-CH" sz="2000" dirty="0" smtClean="0"/>
              <a:t>einem </a:t>
            </a:r>
            <a:r>
              <a:rPr lang="de-CH" sz="2000" dirty="0"/>
              <a:t>privaten </a:t>
            </a:r>
            <a:r>
              <a:rPr lang="de-CH" sz="2000" dirty="0" err="1" smtClean="0"/>
              <a:t>Ökobüro</a:t>
            </a:r>
            <a:r>
              <a:rPr lang="de-CH" sz="2000" dirty="0" smtClean="0"/>
              <a:t> oder einer Label-Organisation)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Im </a:t>
            </a:r>
            <a:r>
              <a:rPr lang="de-CH" sz="2000" dirty="0"/>
              <a:t>Rahmen </a:t>
            </a:r>
            <a:r>
              <a:rPr lang="de-CH" sz="2000" dirty="0" smtClean="0"/>
              <a:t>eines </a:t>
            </a:r>
            <a:r>
              <a:rPr lang="de-CH" sz="2000" dirty="0"/>
              <a:t>Vernetzungsprojektes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Selbständig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8383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35400"/>
              </p:ext>
            </p:extLst>
          </p:nvPr>
        </p:nvGraphicFramePr>
        <p:xfrm>
          <a:off x="467544" y="764704"/>
          <a:ext cx="8208912" cy="55600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0067">
                  <a:extLst>
                    <a:ext uri="{9D8B030D-6E8A-4147-A177-3AD203B41FA5}">
                      <a16:colId xmlns:a16="http://schemas.microsoft.com/office/drawing/2014/main" val="2619791896"/>
                    </a:ext>
                  </a:extLst>
                </a:gridCol>
                <a:gridCol w="2059550">
                  <a:extLst>
                    <a:ext uri="{9D8B030D-6E8A-4147-A177-3AD203B41FA5}">
                      <a16:colId xmlns:a16="http://schemas.microsoft.com/office/drawing/2014/main" val="63687227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245592339"/>
                    </a:ext>
                  </a:extLst>
                </a:gridCol>
                <a:gridCol w="1830589">
                  <a:extLst>
                    <a:ext uri="{9D8B030D-6E8A-4147-A177-3AD203B41FA5}">
                      <a16:colId xmlns:a16="http://schemas.microsoft.com/office/drawing/2014/main" val="2501228421"/>
                    </a:ext>
                  </a:extLst>
                </a:gridCol>
                <a:gridCol w="1398506">
                  <a:extLst>
                    <a:ext uri="{9D8B030D-6E8A-4147-A177-3AD203B41FA5}">
                      <a16:colId xmlns:a16="http://schemas.microsoft.com/office/drawing/2014/main" val="241506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Gesamtbetriebliche Beratung (Vollversion)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Gesamtbetriebliche Beratung (Kurzversion)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Beratung in Vernetzungsprojekt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Selbständige</a:t>
                      </a:r>
                      <a:r>
                        <a:rPr lang="de-CH" baseline="0" dirty="0" smtClean="0"/>
                        <a:t> </a:t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Planung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Aufwand</a:t>
                      </a:r>
                      <a:r>
                        <a:rPr lang="de-CH" b="1" baseline="0" dirty="0" smtClean="0"/>
                        <a:t> Landwirt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1 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½ Tag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zirka 2 Stunden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2 bis 3 Tage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Ergebnis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Massnahmenliste</a:t>
                      </a:r>
                      <a:r>
                        <a:rPr lang="de-CH" baseline="0" dirty="0" smtClean="0"/>
                        <a:t> inkl. Betriebsplan, Nährstoff- und Futterbilanz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Berechnung der betriebswirtschaftlichen Auswirkungen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Begleitung bei der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Massnahmenliste</a:t>
                      </a:r>
                      <a:r>
                        <a:rPr lang="de-CH" baseline="0" dirty="0" smtClean="0"/>
                        <a:t> </a:t>
                      </a:r>
                      <a:br>
                        <a:rPr lang="de-CH" baseline="0" dirty="0" smtClean="0"/>
                      </a:br>
                      <a:r>
                        <a:rPr lang="de-CH" baseline="0" dirty="0" smtClean="0"/>
                        <a:t>inkl. Betriebsplan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Informationen zur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Massnahmenliste im Rahmen eines</a:t>
                      </a:r>
                      <a:r>
                        <a:rPr lang="de-CH" baseline="0" dirty="0" smtClean="0"/>
                        <a:t> Vernetzungsprojektes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baseline="0" dirty="0" smtClean="0"/>
                        <a:t>Begleitung bei der Umsetzung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unterschiedlich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6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Kosten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zirka Fr. 2’000.-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 smtClean="0"/>
                        <a:t>zirka Fr. 1’000.-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gratis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gratis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67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Vorteile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umfassende Beratung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Berechnung der Auswirkungen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Umsetzungsbegleitung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mässiger 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gesamtbetriebliche Beratung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geringer Aufwand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gratis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geringer Aufwand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gratis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0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 smtClean="0"/>
                        <a:t>Nachteile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Kosten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keine Berechnung der betriebswirt-</a:t>
                      </a:r>
                      <a:r>
                        <a:rPr lang="de-CH" dirty="0" err="1" smtClean="0"/>
                        <a:t>schaftlichen</a:t>
                      </a:r>
                      <a:r>
                        <a:rPr lang="de-CH" dirty="0" smtClean="0"/>
                        <a:t> </a:t>
                      </a:r>
                      <a:r>
                        <a:rPr lang="de-CH" baseline="0" dirty="0" smtClean="0"/>
                        <a:t>A</a:t>
                      </a:r>
                      <a:r>
                        <a:rPr lang="de-CH" dirty="0" smtClean="0"/>
                        <a:t>uswirkungen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nur für BFF im Vernetzungsprojekt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baseline="0" dirty="0" smtClean="0"/>
                        <a:t>nicht </a:t>
                      </a:r>
                      <a:r>
                        <a:rPr lang="de-CH" baseline="0" dirty="0" err="1" smtClean="0"/>
                        <a:t>betriebsspezif</a:t>
                      </a:r>
                      <a:r>
                        <a:rPr lang="de-CH" baseline="0" dirty="0" smtClean="0"/>
                        <a:t>.</a:t>
                      </a:r>
                    </a:p>
                    <a:p>
                      <a:pPr marL="144000" marR="0" lvl="0" indent="-144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dirty="0" smtClean="0"/>
                        <a:t>keine Berechnung der</a:t>
                      </a:r>
                      <a:r>
                        <a:rPr lang="de-CH" baseline="0" dirty="0" smtClean="0"/>
                        <a:t> A</a:t>
                      </a:r>
                      <a:r>
                        <a:rPr lang="de-CH" dirty="0" smtClean="0"/>
                        <a:t>uswirkungen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hoher Zeitaufwand</a:t>
                      </a:r>
                    </a:p>
                    <a:p>
                      <a:pPr marL="144000" indent="-144000">
                        <a:buFont typeface="Arial" panose="020B0604020202020204" pitchFamily="34" charset="0"/>
                        <a:buChar char="•"/>
                      </a:pPr>
                      <a:r>
                        <a:rPr lang="de-CH" dirty="0" smtClean="0"/>
                        <a:t>Vorkenntnisse nötig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3825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 smtClean="0"/>
              <a:t>Handout</a:t>
            </a:r>
            <a:endParaRPr lang="de-CH" sz="2000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617725" y="404813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Beratungsangebote zur Biodiversitätsförderung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38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3645024"/>
            <a:ext cx="3330134" cy="24976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396" y="3645024"/>
            <a:ext cx="3339548" cy="2497601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3968" y="988871"/>
            <a:ext cx="3384376" cy="2512137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8"/>
          <a:stretch/>
        </p:blipFill>
        <p:spPr>
          <a:xfrm>
            <a:off x="739603" y="988568"/>
            <a:ext cx="3335468" cy="250979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Biodiversität</a:t>
            </a:r>
            <a:r>
              <a:rPr lang="fr-FR" dirty="0"/>
              <a:t> </a:t>
            </a:r>
            <a:r>
              <a:rPr lang="fr-FR" dirty="0" err="1" smtClean="0"/>
              <a:t>planen</a:t>
            </a:r>
            <a:r>
              <a:rPr lang="fr-FR" dirty="0" smtClean="0"/>
              <a:t>: </a:t>
            </a:r>
            <a:r>
              <a:rPr lang="de-CH" dirty="0" smtClean="0"/>
              <a:t>Planungsschritte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741709" y="3126248"/>
            <a:ext cx="3333362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CH" b="1" dirty="0"/>
              <a:t>. </a:t>
            </a:r>
            <a:r>
              <a:rPr lang="de-CH" dirty="0"/>
              <a:t>Ist-Zustand analysieren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57591" y="3136382"/>
            <a:ext cx="3490210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2. </a:t>
            </a:r>
            <a:r>
              <a:rPr lang="de-CH" dirty="0" smtClean="0"/>
              <a:t>Zielzustand </a:t>
            </a:r>
            <a:r>
              <a:rPr lang="de-CH" dirty="0"/>
              <a:t>definieren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8395" y="5776386"/>
            <a:ext cx="3400615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3. </a:t>
            </a:r>
            <a:r>
              <a:rPr lang="de-CH" dirty="0"/>
              <a:t>Massnahmenplan erstellen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72762" y="5775336"/>
            <a:ext cx="3475037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b="1" dirty="0"/>
              <a:t>4. </a:t>
            </a:r>
            <a:r>
              <a:rPr lang="de-CH" dirty="0"/>
              <a:t>Auswirkungen abschätzen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168362" y="3641931"/>
            <a:ext cx="96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© </a:t>
            </a:r>
            <a:r>
              <a:rPr lang="de-CH" sz="1200" dirty="0" err="1" smtClean="0"/>
              <a:t>swisstopo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1065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 smtClean="0"/>
              <a:t>Analyse des </a:t>
            </a:r>
            <a:r>
              <a:rPr lang="fr-FR" dirty="0" err="1" smtClean="0"/>
              <a:t>Ist-Zustandes</a:t>
            </a:r>
            <a:r>
              <a:rPr lang="fr-FR" dirty="0" smtClean="0"/>
              <a:t> (1)</a:t>
            </a:r>
            <a:br>
              <a:rPr lang="fr-FR" dirty="0" smtClean="0"/>
            </a:br>
            <a:endParaRPr lang="fr-FR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80870"/>
              </p:ext>
            </p:extLst>
          </p:nvPr>
        </p:nvGraphicFramePr>
        <p:xfrm>
          <a:off x="467544" y="980728"/>
          <a:ext cx="8352929" cy="5217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350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000519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3211060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Ziele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Aufgaben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Kriterien, Hilfsmittel</a:t>
                      </a:r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e-CH" sz="1800" b="0" dirty="0" smtClean="0"/>
                        <a:t>Überbetriebliche</a:t>
                      </a:r>
                      <a:r>
                        <a:rPr lang="de-CH" sz="1800" b="0" baseline="0" dirty="0" smtClean="0"/>
                        <a:t> </a:t>
                      </a:r>
                      <a:r>
                        <a:rPr lang="de-CH" sz="1800" b="0" dirty="0" smtClean="0"/>
                        <a:t>Vernetzung der Biodiversitäts-fördermassnahmen</a:t>
                      </a:r>
                      <a:endParaRPr lang="de-CH" sz="1800" b="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Teilnahme an Vernetzungs-projekt abklären.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CH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Ackerbaustellenleiter kontaktieren.</a:t>
                      </a:r>
                      <a:endParaRPr lang="de-CH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dirty="0" smtClean="0"/>
                        <a:t>Realisierung von Mass-nahmen mit Nachbar-betrieben</a:t>
                      </a:r>
                      <a:r>
                        <a:rPr lang="de-CH" sz="1800" baseline="0" dirty="0" smtClean="0"/>
                        <a:t> abklären.</a:t>
                      </a:r>
                      <a:endParaRPr lang="de-CH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dirty="0" smtClean="0"/>
                        <a:t>Mit Nachbarn</a:t>
                      </a:r>
                      <a:r>
                        <a:rPr lang="de-CH" sz="1800" baseline="0" dirty="0" smtClean="0"/>
                        <a:t> reden.</a:t>
                      </a:r>
                      <a:endParaRPr lang="de-CH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CH" sz="1800" b="0" dirty="0" err="1" smtClean="0"/>
                        <a:t>Bestandesaufnahme</a:t>
                      </a:r>
                      <a:r>
                        <a:rPr lang="de-CH" sz="1800" b="0" dirty="0" smtClean="0"/>
                        <a:t> der naturnahen</a:t>
                      </a:r>
                      <a:r>
                        <a:rPr lang="de-CH" sz="1800" b="0" baseline="0" dirty="0" smtClean="0"/>
                        <a:t> Lebensräume </a:t>
                      </a:r>
                      <a:br>
                        <a:rPr lang="de-CH" sz="1800" b="0" baseline="0" dirty="0" smtClean="0"/>
                      </a:br>
                      <a:r>
                        <a:rPr lang="de-CH" sz="1800" b="0" baseline="0" dirty="0" smtClean="0"/>
                        <a:t>in der LN</a:t>
                      </a:r>
                      <a:endParaRPr lang="de-CH" sz="1800" b="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dirty="0" smtClean="0"/>
                        <a:t>Schutzzonen</a:t>
                      </a:r>
                      <a:r>
                        <a:rPr lang="de-CH" sz="1800" baseline="0" dirty="0" smtClean="0"/>
                        <a:t> erfassen und auf einem Plan eintragen.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 smtClean="0"/>
                        <a:t>Natur- und Grundwasser-schutzzonen, Uferschutz-streifen, Naturinventarflächen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 smtClean="0"/>
                        <a:t>Kantonales Geoportal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15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 smtClean="0"/>
                        <a:t>BFF auf der LN auf einem Plan und in einer Liste erfassen.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 smtClean="0"/>
                        <a:t>Plan max. 1 : 5’000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3407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800" baseline="0" dirty="0" smtClean="0"/>
                        <a:t>Vorhandene Leit- und Zielarten auf dem Betrieb ermitteln.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aseline="0" dirty="0" smtClean="0">
                          <a:hlinkClick r:id="rId2"/>
                        </a:rPr>
                        <a:t>www.vogelwarte.ch/Leitarten</a:t>
                      </a:r>
                      <a:r>
                        <a:rPr lang="de-CH" sz="1800" baseline="0" dirty="0" smtClean="0"/>
                        <a:t> oder </a:t>
                      </a:r>
                      <a:r>
                        <a:rPr lang="de-CH" sz="1800" baseline="0" dirty="0" smtClean="0">
                          <a:hlinkClick r:id="rId3"/>
                        </a:rPr>
                        <a:t>www.bff-spb.ch</a:t>
                      </a:r>
                      <a:r>
                        <a:rPr lang="de-CH" sz="1800" baseline="0" dirty="0" smtClean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8784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 smtClean="0"/>
              <a:t>Handout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15088" cy="5039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FR" dirty="0" smtClean="0"/>
              <a:t>Analyse des </a:t>
            </a:r>
            <a:r>
              <a:rPr lang="fr-FR" dirty="0" err="1" smtClean="0"/>
              <a:t>Ist-Zustandes</a:t>
            </a:r>
            <a:r>
              <a:rPr lang="fr-FR" dirty="0" smtClean="0"/>
              <a:t> (2)</a:t>
            </a:r>
            <a:br>
              <a:rPr lang="fr-FR" dirty="0" smtClean="0"/>
            </a:br>
            <a:endParaRPr lang="fr-FR" sz="1600" b="0" i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54748"/>
              </p:ext>
            </p:extLst>
          </p:nvPr>
        </p:nvGraphicFramePr>
        <p:xfrm>
          <a:off x="578638" y="908720"/>
          <a:ext cx="8025810" cy="5627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514142589"/>
                    </a:ext>
                  </a:extLst>
                </a:gridCol>
                <a:gridCol w="3325856">
                  <a:extLst>
                    <a:ext uri="{9D8B030D-6E8A-4147-A177-3AD203B41FA5}">
                      <a16:colId xmlns:a16="http://schemas.microsoft.com/office/drawing/2014/main" val="3923539921"/>
                    </a:ext>
                  </a:extLst>
                </a:gridCol>
                <a:gridCol w="2642464">
                  <a:extLst>
                    <a:ext uri="{9D8B030D-6E8A-4147-A177-3AD203B41FA5}">
                      <a16:colId xmlns:a16="http://schemas.microsoft.com/office/drawing/2014/main" val="379003918"/>
                    </a:ext>
                  </a:extLst>
                </a:gridCol>
              </a:tblGrid>
              <a:tr h="358730"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Ziele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Aufgaben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Kriterien, Hilfsmittel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26810"/>
                  </a:ext>
                </a:extLst>
              </a:tr>
              <a:tr h="589692">
                <a:tc rowSpan="6">
                  <a:txBody>
                    <a:bodyPr/>
                    <a:lstStyle/>
                    <a:p>
                      <a:r>
                        <a:rPr lang="de-CH" sz="1600" dirty="0" smtClean="0"/>
                        <a:t>Grundlagen zur Einschätzung</a:t>
                      </a:r>
                      <a:r>
                        <a:rPr lang="de-CH" sz="1600" baseline="0" dirty="0" smtClean="0"/>
                        <a:t> des </a:t>
                      </a:r>
                      <a:r>
                        <a:rPr lang="de-CH" sz="1600" dirty="0" smtClean="0"/>
                        <a:t>Biodiversitäts-</a:t>
                      </a:r>
                      <a:r>
                        <a:rPr lang="de-CH" sz="1600" dirty="0" err="1" smtClean="0"/>
                        <a:t>förderungspotenzials</a:t>
                      </a:r>
                      <a:endParaRPr lang="de-CH" sz="16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CH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Naturnahe Lebensräume ausserhalb der LN erfassen.</a:t>
                      </a:r>
                    </a:p>
                  </a:txBody>
                  <a:tcP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600" dirty="0"/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32408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 smtClean="0"/>
                        <a:t>Leistung der Biodiversitätsförder-flächen mit dem Punktesystem einschätzen.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 smtClean="0"/>
                        <a:t>Auch im Ackerland und in Spezialkulturen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baseline="0" dirty="0" smtClean="0"/>
                        <a:t>Punktesystem auf www.agri-biodiv.ch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451045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 smtClean="0"/>
                        <a:t>Spielraum in der Nährstoffbilanz überprüfen (im Hinblick auf die Anlage neuer BFF).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 smtClean="0"/>
                        <a:t>Nährstoffbilanz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902806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 smtClean="0"/>
                        <a:t>Für die Biodiversitätsförderung geeignete Standorte ermitteln und abmessen.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 err="1" smtClean="0"/>
                        <a:t>Vernässte</a:t>
                      </a:r>
                      <a:r>
                        <a:rPr lang="de-CH" sz="1600" dirty="0" smtClean="0"/>
                        <a:t>, </a:t>
                      </a:r>
                      <a:r>
                        <a:rPr lang="de-CH" sz="1600" dirty="0" err="1" smtClean="0"/>
                        <a:t>flachgründige</a:t>
                      </a:r>
                      <a:r>
                        <a:rPr lang="de-CH" sz="1600" dirty="0" smtClean="0"/>
                        <a:t>, steinige, sonnige, </a:t>
                      </a:r>
                      <a:r>
                        <a:rPr lang="de-CH" sz="1600" dirty="0" err="1" smtClean="0"/>
                        <a:t>ero-sionsgefährdete</a:t>
                      </a:r>
                      <a:r>
                        <a:rPr lang="de-CH" sz="1600" dirty="0" smtClean="0"/>
                        <a:t> Stellen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32466"/>
                  </a:ext>
                </a:extLst>
              </a:tr>
              <a:tr h="840312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 smtClean="0"/>
                        <a:t>Potenzial für Biodiversitäts-fördermassnahmen in den Kulturen ermitteln.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 smtClean="0"/>
                        <a:t>z.B. </a:t>
                      </a:r>
                      <a:r>
                        <a:rPr lang="de-CH" sz="1600" dirty="0" err="1" smtClean="0"/>
                        <a:t>Extensoanbau</a:t>
                      </a:r>
                      <a:r>
                        <a:rPr lang="de-CH" sz="1600" dirty="0" smtClean="0"/>
                        <a:t>, Maisstreifenfrässaat (Handbuch Kap. 5)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06356"/>
                  </a:ext>
                </a:extLst>
              </a:tr>
              <a:tr h="1090931">
                <a:tc vMerge="1">
                  <a:txBody>
                    <a:bodyPr/>
                    <a:lstStyle/>
                    <a:p>
                      <a:endParaRPr lang="de-CH" sz="1800" dirty="0"/>
                    </a:p>
                  </a:txBody>
                  <a:tcPr>
                    <a:solidFill>
                      <a:srgbClr val="EFA48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600" baseline="0" dirty="0" smtClean="0"/>
                        <a:t>Potenzielle Nebennutzen von Biodiversitätsfördermassnahmen abschätzen.</a:t>
                      </a:r>
                      <a:endParaRPr lang="de-CH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600" dirty="0" smtClean="0"/>
                        <a:t>Erosionsreduktion, Gewässerschutz, Schädlingsregulierung</a:t>
                      </a:r>
                      <a:r>
                        <a:rPr lang="de-CH" sz="1600" baseline="0" dirty="0" smtClean="0"/>
                        <a:t> etc. (Handbuch Kap. 4 und 6)</a:t>
                      </a:r>
                      <a:endParaRPr lang="de-CH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4415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054545" y="-2229"/>
            <a:ext cx="109517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sz="2000" dirty="0" smtClean="0"/>
              <a:t>Handout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326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Hilfswerkzeuge: das Punktesystem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539552" y="1058800"/>
            <a:ext cx="7921625" cy="4309944"/>
          </a:xfrm>
        </p:spPr>
        <p:txBody>
          <a:bodyPr/>
          <a:lstStyle/>
          <a:p>
            <a:r>
              <a:rPr lang="de-CH" dirty="0" smtClean="0"/>
              <a:t>Wie hoch ist der Beitrag meines Betriebes an die Biodiversität?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Zwei Versionen: für Berg- und Talgebiet (TZ, HZ).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In 8 Abschnitte unterteilt</a:t>
            </a:r>
            <a:r>
              <a:rPr lang="de-CH" sz="2400" dirty="0" smtClean="0"/>
              <a:t>: </a:t>
            </a:r>
            <a:r>
              <a:rPr lang="de-CH" dirty="0"/>
              <a:t>Betriebsangaben, Nutzungen, BFF und räumliche Verteilung, Massnahmen im </a:t>
            </a:r>
            <a:r>
              <a:rPr lang="de-CH" dirty="0" smtClean="0"/>
              <a:t>Ackerland und im </a:t>
            </a:r>
            <a:r>
              <a:rPr lang="de-CH" dirty="0"/>
              <a:t>Grünland, spezielle Massnahmen und </a:t>
            </a:r>
            <a:r>
              <a:rPr lang="de-CH" dirty="0" smtClean="0"/>
              <a:t>Ressourcenschutz.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Die Punktezahl </a:t>
            </a:r>
            <a:br>
              <a:rPr lang="de-CH" dirty="0" smtClean="0"/>
            </a:br>
            <a:r>
              <a:rPr lang="de-CH" dirty="0" smtClean="0"/>
              <a:t>wird automatisch </a:t>
            </a:r>
            <a:br>
              <a:rPr lang="de-CH" dirty="0" smtClean="0"/>
            </a:br>
            <a:r>
              <a:rPr lang="de-CH" dirty="0" smtClean="0"/>
              <a:t>gerechnet.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Je mehr Punkte, </a:t>
            </a:r>
            <a:br>
              <a:rPr lang="de-CH" dirty="0" smtClean="0"/>
            </a:br>
            <a:r>
              <a:rPr lang="de-CH" dirty="0" smtClean="0"/>
              <a:t>desto mehr </a:t>
            </a:r>
            <a:br>
              <a:rPr lang="de-CH" dirty="0" smtClean="0"/>
            </a:br>
            <a:r>
              <a:rPr lang="de-CH" dirty="0" smtClean="0"/>
              <a:t>Lebensräume </a:t>
            </a:r>
            <a:br>
              <a:rPr lang="de-CH" dirty="0" smtClean="0"/>
            </a:br>
            <a:r>
              <a:rPr lang="de-CH" dirty="0" smtClean="0"/>
              <a:t>für die Biodiversität </a:t>
            </a:r>
            <a:br>
              <a:rPr lang="de-CH" dirty="0" smtClean="0"/>
            </a:br>
            <a:r>
              <a:rPr lang="de-CH" dirty="0" smtClean="0"/>
              <a:t>auf dem Betrieb.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009849"/>
            <a:ext cx="5383422" cy="2784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537094" y="5609556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hlinkClick r:id="rId3"/>
              </a:rPr>
              <a:t>Link zum Punktesystem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32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41" y="1835911"/>
            <a:ext cx="3358975" cy="22393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02" y="404664"/>
            <a:ext cx="7908549" cy="629700"/>
          </a:xfrm>
        </p:spPr>
        <p:txBody>
          <a:bodyPr/>
          <a:lstStyle/>
          <a:p>
            <a:r>
              <a:rPr lang="de-CH" dirty="0" smtClean="0"/>
              <a:t>Hilfswerkzeuge: Leitartentool und Leitartenkarten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900" y="1833867"/>
            <a:ext cx="4392373" cy="3660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hteck 2"/>
          <p:cNvSpPr/>
          <p:nvPr/>
        </p:nvSpPr>
        <p:spPr>
          <a:xfrm>
            <a:off x="4086200" y="5651956"/>
            <a:ext cx="2749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hlinkClick r:id="rId4"/>
              </a:rPr>
              <a:t>Link zum Auswahlwerkzeug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067944" y="1403484"/>
            <a:ext cx="3312368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Leitartentool im Internet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683568" y="1403484"/>
            <a:ext cx="1872208" cy="369332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Leitartenkarten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539552" y="4259893"/>
            <a:ext cx="345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>
                <a:hlinkClick r:id="rId5"/>
              </a:rPr>
              <a:t>Link zu den Leitartenkarten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467544" y="8395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Welche </a:t>
            </a:r>
            <a:r>
              <a:rPr lang="de-CH" dirty="0"/>
              <a:t>Arten </a:t>
            </a:r>
            <a:r>
              <a:rPr lang="de-CH" dirty="0" smtClean="0"/>
              <a:t>können in </a:t>
            </a:r>
            <a:r>
              <a:rPr lang="de-CH" dirty="0"/>
              <a:t>der Region </a:t>
            </a:r>
            <a:r>
              <a:rPr lang="de-CH" dirty="0" smtClean="0"/>
              <a:t>gefördert werden?</a:t>
            </a:r>
          </a:p>
        </p:txBody>
      </p:sp>
    </p:spTree>
    <p:extLst>
      <p:ext uri="{BB962C8B-B14F-4D97-AF65-F5344CB8AC3E}">
        <p14:creationId xmlns:p14="http://schemas.microsoft.com/office/powerpoint/2010/main" val="40260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926ccd4c-651f-4ccc-af87-3950eef9fda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d18740c-b141-4d05-9751-e9f3dcf7e76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1534</Words>
  <Application>Microsoft Office PowerPoint</Application>
  <PresentationFormat>Bildschirmpräsentation (4:3)</PresentationFormat>
  <Paragraphs>321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Candara</vt:lpstr>
      <vt:lpstr>Gill Sans MT</vt:lpstr>
      <vt:lpstr>Symbol</vt:lpstr>
      <vt:lpstr>Times New Roman</vt:lpstr>
      <vt:lpstr>Wingdings</vt:lpstr>
      <vt:lpstr>Vorlage-Foliensammlung-Biodiv</vt:lpstr>
      <vt:lpstr>PowerPoint-Präsentation</vt:lpstr>
      <vt:lpstr>Biodiversität planen – warum?</vt:lpstr>
      <vt:lpstr>Biodiversität planen: Mit Beratung oder nicht?</vt:lpstr>
      <vt:lpstr>PowerPoint-Präsentation</vt:lpstr>
      <vt:lpstr>Biodiversität planen: Planungsschritte</vt:lpstr>
      <vt:lpstr>Analyse des Ist-Zustandes (1) </vt:lpstr>
      <vt:lpstr>Analyse des Ist-Zustandes (2) </vt:lpstr>
      <vt:lpstr>Hilfswerkzeuge: das Punktesystem</vt:lpstr>
      <vt:lpstr>Hilfswerkzeuge: Leitartentool und Leitartenkarten</vt:lpstr>
      <vt:lpstr>Hilfswerkzeuge: kantonale Geoportale</vt:lpstr>
      <vt:lpstr>2. Zielzustand definieren: Ziele </vt:lpstr>
      <vt:lpstr>Beispiele von Aufwertungen</vt:lpstr>
      <vt:lpstr>2. Zielzustand definieren: Zielwerte</vt:lpstr>
      <vt:lpstr>3. Massnahmenplan, Abschätzen der Auswirkungen</vt:lpstr>
      <vt:lpstr>4. Massnahmen umsetzen und Erfolg abschätzen</vt:lpstr>
      <vt:lpstr>Beispiel: gemischter Betrieb mit Milchvieh und Ackerbau</vt:lpstr>
      <vt:lpstr>Beispiel: Ist-Zustand</vt:lpstr>
      <vt:lpstr>Vorhandene Lebensräume</vt:lpstr>
      <vt:lpstr>Beispiele von Leitarten</vt:lpstr>
      <vt:lpstr>Beispiel einer Zielart</vt:lpstr>
      <vt:lpstr>Massnahmen für Leitarten planen</vt:lpstr>
      <vt:lpstr>Soll-Zustand</vt:lpstr>
      <vt:lpstr>Beschreiben der neuen Massnahmen</vt:lpstr>
      <vt:lpstr>Beispiel 1: Fazit - Vergleich Ist-Soll Zustand</vt:lpstr>
      <vt:lpstr>Übung: Planung und Aufwertung eines Betriebes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Gilles Weidmann</cp:lastModifiedBy>
  <cp:revision>165</cp:revision>
  <dcterms:created xsi:type="dcterms:W3CDTF">2018-02-22T08:54:25Z</dcterms:created>
  <dcterms:modified xsi:type="dcterms:W3CDTF">2019-04-10T11:20:50Z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