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9" r:id="rId2"/>
  </p:sldIdLst>
  <p:sldSz cx="6858000" cy="9144000" type="letter"/>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79"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609E58-877B-F121-3784-39DAEC3822D1}" name="Rüegg Johanna" initials="JR" userId="S::johanna.rueegg@fibl.org::ad7f1190-1ace-4679-9ff9-08fe853259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8E20"/>
    <a:srgbClr val="926D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2261" y="62"/>
      </p:cViewPr>
      <p:guideLst>
        <p:guide orient="horz" pos="2879"/>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Mastertitelformat bearbeiten</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2025581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571839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Mastertitelformat bearbeiten</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346266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218115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Mastertitelformat bearbeiten</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1101342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343663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516606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Mastertitelformat bearbeiten</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54286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Mastertitelformat bearbeiten</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298747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811674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17696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15" name="Titelplatzhalter 1">
            <a:extLst>
              <a:ext uri="{FF2B5EF4-FFF2-40B4-BE49-F238E27FC236}">
                <a16:creationId xmlns:a16="http://schemas.microsoft.com/office/drawing/2014/main" id="{28F00B6A-3779-4E09-9DD5-4C4472F86AFF}"/>
              </a:ext>
            </a:extLst>
          </p:cNvPr>
          <p:cNvSpPr>
            <a:spLocks noGrp="1"/>
          </p:cNvSpPr>
          <p:nvPr>
            <p:ph type="title"/>
          </p:nvPr>
        </p:nvSpPr>
        <p:spPr>
          <a:xfrm>
            <a:off x="333396" y="1583075"/>
            <a:ext cx="6053116" cy="877048"/>
          </a:xfrm>
          <a:prstGeom prst="rect">
            <a:avLst/>
          </a:prstGeom>
        </p:spPr>
        <p:txBody>
          <a:bodyPr vert="horz" lIns="91440" tIns="45720" rIns="91440" bIns="45720" rtlCol="0" anchor="ctr">
            <a:normAutofit/>
          </a:bodyPr>
          <a:lstStyle>
            <a:lvl1pPr>
              <a:lnSpc>
                <a:spcPct val="100000"/>
              </a:lnSpc>
              <a:defRPr baseline="0">
                <a:solidFill>
                  <a:schemeClr val="bg2">
                    <a:lumMod val="50000"/>
                  </a:schemeClr>
                </a:solidFill>
                <a:latin typeface="+mj-lt"/>
              </a:defRPr>
            </a:lvl1pPr>
          </a:lstStyle>
          <a:p>
            <a:r>
              <a:rPr lang="en-US" dirty="0"/>
              <a:t>Poster </a:t>
            </a:r>
            <a:r>
              <a:rPr lang="en-US" dirty="0" err="1"/>
              <a:t>Titel</a:t>
            </a:r>
            <a:br>
              <a:rPr lang="en-US" dirty="0"/>
            </a:br>
            <a:r>
              <a:rPr lang="en-US" dirty="0"/>
              <a:t>(</a:t>
            </a:r>
            <a:r>
              <a:rPr lang="en-US" dirty="0" err="1"/>
              <a:t>darf</a:t>
            </a:r>
            <a:r>
              <a:rPr lang="en-US" dirty="0"/>
              <a:t> </a:t>
            </a:r>
            <a:r>
              <a:rPr lang="en-US" dirty="0" err="1"/>
              <a:t>zweizeilig</a:t>
            </a:r>
            <a:r>
              <a:rPr lang="en-US" dirty="0"/>
              <a:t> sein)</a:t>
            </a:r>
            <a:endParaRPr lang="de-CH" dirty="0"/>
          </a:p>
        </p:txBody>
      </p:sp>
      <p:sp>
        <p:nvSpPr>
          <p:cNvPr id="18" name="Textplatzhalter 50">
            <a:extLst>
              <a:ext uri="{FF2B5EF4-FFF2-40B4-BE49-F238E27FC236}">
                <a16:creationId xmlns:a16="http://schemas.microsoft.com/office/drawing/2014/main" id="{0E3C264E-F4F2-4D29-8C4C-15AFCE041CCA}"/>
              </a:ext>
            </a:extLst>
          </p:cNvPr>
          <p:cNvSpPr>
            <a:spLocks noGrp="1"/>
          </p:cNvSpPr>
          <p:nvPr>
            <p:ph type="body" sz="quarter" idx="22" hasCustomPrompt="1"/>
          </p:nvPr>
        </p:nvSpPr>
        <p:spPr>
          <a:xfrm>
            <a:off x="333395" y="426315"/>
            <a:ext cx="2316327" cy="479276"/>
          </a:xfrm>
        </p:spPr>
        <p:txBody>
          <a:bodyPr>
            <a:normAutofit/>
          </a:bodyPr>
          <a:lstStyle>
            <a:lvl1pPr marL="0" indent="0">
              <a:buNone/>
              <a:defRPr sz="556" baseline="0">
                <a:latin typeface="Arial" panose="020B0604020202020204" pitchFamily="34" charset="0"/>
              </a:defRPr>
            </a:lvl1pPr>
          </a:lstStyle>
          <a:p>
            <a:r>
              <a:rPr lang="de-CH" sz="556" dirty="0">
                <a:latin typeface="Gill Sans MT" panose="020B0502020104020203" pitchFamily="34" charset="0"/>
              </a:rPr>
              <a:t>Autoren</a:t>
            </a:r>
            <a:endParaRPr lang="de-CH" dirty="0"/>
          </a:p>
        </p:txBody>
      </p:sp>
      <p:sp>
        <p:nvSpPr>
          <p:cNvPr id="19" name="Bildplatzhalter 49">
            <a:extLst>
              <a:ext uri="{FF2B5EF4-FFF2-40B4-BE49-F238E27FC236}">
                <a16:creationId xmlns:a16="http://schemas.microsoft.com/office/drawing/2014/main" id="{94105081-9279-4DA9-A45F-097ACB309BFF}"/>
              </a:ext>
            </a:extLst>
          </p:cNvPr>
          <p:cNvSpPr>
            <a:spLocks noGrp="1"/>
          </p:cNvSpPr>
          <p:nvPr>
            <p:ph type="pic" sz="quarter" idx="21" hasCustomPrompt="1"/>
          </p:nvPr>
        </p:nvSpPr>
        <p:spPr>
          <a:xfrm>
            <a:off x="4059318" y="272200"/>
            <a:ext cx="708554" cy="1107870"/>
          </a:xfrm>
        </p:spPr>
        <p:txBody>
          <a:bodyPr>
            <a:normAutofit/>
          </a:bodyPr>
          <a:lstStyle>
            <a:lvl1pPr marL="0" indent="0">
              <a:buNone/>
              <a:defRPr sz="556" baseline="0">
                <a:latin typeface="+mn-lt"/>
              </a:defRPr>
            </a:lvl1pPr>
          </a:lstStyle>
          <a:p>
            <a:r>
              <a:rPr lang="de-CH" dirty="0"/>
              <a:t>Partnerlogo</a:t>
            </a:r>
          </a:p>
        </p:txBody>
      </p:sp>
      <p:sp>
        <p:nvSpPr>
          <p:cNvPr id="21" name="Bildplatzhalter 47">
            <a:extLst>
              <a:ext uri="{FF2B5EF4-FFF2-40B4-BE49-F238E27FC236}">
                <a16:creationId xmlns:a16="http://schemas.microsoft.com/office/drawing/2014/main" id="{8F60FD4D-E5A3-49F8-8C54-1308312746AC}"/>
              </a:ext>
            </a:extLst>
          </p:cNvPr>
          <p:cNvSpPr>
            <a:spLocks noGrp="1"/>
          </p:cNvSpPr>
          <p:nvPr>
            <p:ph type="pic" sz="quarter" idx="19" hasCustomPrompt="1"/>
          </p:nvPr>
        </p:nvSpPr>
        <p:spPr>
          <a:xfrm>
            <a:off x="4868637" y="272200"/>
            <a:ext cx="708554" cy="1107870"/>
          </a:xfrm>
        </p:spPr>
        <p:txBody>
          <a:bodyPr>
            <a:normAutofit/>
          </a:bodyPr>
          <a:lstStyle>
            <a:lvl1pPr marL="0" indent="0">
              <a:buNone/>
              <a:defRPr sz="556" baseline="0">
                <a:latin typeface="+mn-lt"/>
              </a:defRPr>
            </a:lvl1pPr>
          </a:lstStyle>
          <a:p>
            <a:r>
              <a:rPr lang="de-CH" dirty="0"/>
              <a:t>Partnerlogo</a:t>
            </a:r>
          </a:p>
        </p:txBody>
      </p:sp>
      <p:sp>
        <p:nvSpPr>
          <p:cNvPr id="22" name="Bildplatzhalter 48">
            <a:extLst>
              <a:ext uri="{FF2B5EF4-FFF2-40B4-BE49-F238E27FC236}">
                <a16:creationId xmlns:a16="http://schemas.microsoft.com/office/drawing/2014/main" id="{4BDBB90D-8C63-45B0-BE8A-018D95846673}"/>
              </a:ext>
            </a:extLst>
          </p:cNvPr>
          <p:cNvSpPr>
            <a:spLocks noGrp="1"/>
          </p:cNvSpPr>
          <p:nvPr>
            <p:ph type="pic" sz="quarter" idx="20" hasCustomPrompt="1"/>
          </p:nvPr>
        </p:nvSpPr>
        <p:spPr>
          <a:xfrm>
            <a:off x="5677958" y="274931"/>
            <a:ext cx="708554" cy="1107870"/>
          </a:xfrm>
        </p:spPr>
        <p:txBody>
          <a:bodyPr>
            <a:normAutofit/>
          </a:bodyPr>
          <a:lstStyle>
            <a:lvl1pPr marL="0" indent="0">
              <a:buNone/>
              <a:defRPr sz="556" baseline="0">
                <a:latin typeface="+mn-lt"/>
              </a:defRPr>
            </a:lvl1pPr>
          </a:lstStyle>
          <a:p>
            <a:r>
              <a:rPr lang="de-CH" dirty="0"/>
              <a:t>Partnerlogo</a:t>
            </a:r>
          </a:p>
        </p:txBody>
      </p:sp>
      <p:sp>
        <p:nvSpPr>
          <p:cNvPr id="23" name="Textplatzhalter 2">
            <a:extLst>
              <a:ext uri="{FF2B5EF4-FFF2-40B4-BE49-F238E27FC236}">
                <a16:creationId xmlns:a16="http://schemas.microsoft.com/office/drawing/2014/main" id="{26CB2006-0F21-435D-A362-1CE502810847}"/>
              </a:ext>
            </a:extLst>
          </p:cNvPr>
          <p:cNvSpPr>
            <a:spLocks noGrp="1"/>
          </p:cNvSpPr>
          <p:nvPr>
            <p:ph type="body" sz="quarter" idx="10" hasCustomPrompt="1"/>
          </p:nvPr>
        </p:nvSpPr>
        <p:spPr>
          <a:xfrm>
            <a:off x="333396" y="2720797"/>
            <a:ext cx="1940477" cy="1733764"/>
          </a:xfrm>
        </p:spPr>
        <p:txBody>
          <a:bodyPr>
            <a:normAutofit/>
          </a:bodyPr>
          <a:lstStyle>
            <a:lvl1pPr marL="0" indent="0">
              <a:spcBef>
                <a:spcPts val="303"/>
              </a:spcBef>
              <a:buNone/>
              <a:defRPr sz="556" baseline="0">
                <a:latin typeface="+mn-lt"/>
              </a:defRPr>
            </a:lvl1pPr>
          </a:lstStyle>
          <a:p>
            <a:r>
              <a:rPr lang="de-CH" b="1" dirty="0"/>
              <a:t>Überschrift</a:t>
            </a:r>
          </a:p>
          <a:p>
            <a:r>
              <a:rPr lang="de-CH" dirty="0"/>
              <a:t>Lauftext</a:t>
            </a:r>
          </a:p>
          <a:p>
            <a:pPr>
              <a:spcBef>
                <a:spcPts val="501"/>
              </a:spcBef>
            </a:pPr>
            <a:endParaRPr lang="de-CH" dirty="0"/>
          </a:p>
          <a:p>
            <a:pPr>
              <a:spcBef>
                <a:spcPts val="501"/>
              </a:spcBef>
            </a:pPr>
            <a:r>
              <a:rPr lang="de-CH" b="1" dirty="0"/>
              <a:t>Überschrift</a:t>
            </a:r>
          </a:p>
          <a:p>
            <a:pPr>
              <a:spcBef>
                <a:spcPts val="501"/>
              </a:spcBef>
            </a:pPr>
            <a:endParaRPr lang="de-CH" b="1" dirty="0"/>
          </a:p>
          <a:p>
            <a:pPr>
              <a:spcBef>
                <a:spcPts val="501"/>
              </a:spcBef>
            </a:pPr>
            <a:r>
              <a:rPr lang="de-CH" b="1" dirty="0"/>
              <a:t>Einleitung</a:t>
            </a:r>
          </a:p>
          <a:p>
            <a:r>
              <a:rPr lang="de-CH" dirty="0"/>
              <a:t>Lauftext</a:t>
            </a:r>
          </a:p>
        </p:txBody>
      </p:sp>
      <p:sp>
        <p:nvSpPr>
          <p:cNvPr id="24" name="Textplatzhalter 43">
            <a:extLst>
              <a:ext uri="{FF2B5EF4-FFF2-40B4-BE49-F238E27FC236}">
                <a16:creationId xmlns:a16="http://schemas.microsoft.com/office/drawing/2014/main" id="{2AA8E40B-073F-440C-87D1-376B4E89C7CA}"/>
              </a:ext>
            </a:extLst>
          </p:cNvPr>
          <p:cNvSpPr>
            <a:spLocks noGrp="1"/>
          </p:cNvSpPr>
          <p:nvPr>
            <p:ph type="body" sz="quarter" idx="13" hasCustomPrompt="1"/>
          </p:nvPr>
        </p:nvSpPr>
        <p:spPr>
          <a:xfrm>
            <a:off x="2458338" y="7678364"/>
            <a:ext cx="1218368" cy="228091"/>
          </a:xfrm>
        </p:spPr>
        <p:txBody>
          <a:bodyPr>
            <a:noAutofit/>
          </a:bodyPr>
          <a:lstStyle>
            <a:lvl1pPr marL="0" marR="0" indent="0" algn="l" defTabSz="609729" rtl="0" eaLnBrk="1" fontAlgn="auto" latinLnBrk="0" hangingPunct="1">
              <a:lnSpc>
                <a:spcPct val="90000"/>
              </a:lnSpc>
              <a:spcBef>
                <a:spcPts val="667"/>
              </a:spcBef>
              <a:spcAft>
                <a:spcPts val="0"/>
              </a:spcAft>
              <a:buClrTx/>
              <a:buSzTx/>
              <a:buFont typeface="Arial" panose="020B0604020202020204" pitchFamily="34" charset="0"/>
              <a:buNone/>
              <a:tabLst/>
              <a:defRPr sz="449" baseline="0">
                <a:latin typeface="Arial" panose="020B0604020202020204" pitchFamily="34" charset="0"/>
              </a:defRPr>
            </a:lvl1pPr>
          </a:lstStyle>
          <a:p>
            <a:pPr marL="0" marR="0" lvl="0" indent="0" algn="l" defTabSz="609729" rtl="0" eaLnBrk="1" fontAlgn="auto" latinLnBrk="0" hangingPunct="1">
              <a:lnSpc>
                <a:spcPct val="90000"/>
              </a:lnSpc>
              <a:spcBef>
                <a:spcPts val="667"/>
              </a:spcBef>
              <a:spcAft>
                <a:spcPts val="0"/>
              </a:spcAft>
              <a:buClrTx/>
              <a:buSzTx/>
              <a:buFont typeface="Arial" panose="020B0604020202020204" pitchFamily="34" charset="0"/>
              <a:buNone/>
              <a:tabLst/>
              <a:defRPr/>
            </a:pPr>
            <a:r>
              <a:rPr lang="de-CH" dirty="0"/>
              <a:t>Abb. 2: Text</a:t>
            </a:r>
          </a:p>
          <a:p>
            <a:endParaRPr lang="de-CH" dirty="0"/>
          </a:p>
        </p:txBody>
      </p:sp>
      <p:sp>
        <p:nvSpPr>
          <p:cNvPr id="25" name="Inhaltsplatzhalter 44">
            <a:extLst>
              <a:ext uri="{FF2B5EF4-FFF2-40B4-BE49-F238E27FC236}">
                <a16:creationId xmlns:a16="http://schemas.microsoft.com/office/drawing/2014/main" id="{D852B46F-A781-4206-A692-C58EF6E23BF5}"/>
              </a:ext>
            </a:extLst>
          </p:cNvPr>
          <p:cNvSpPr>
            <a:spLocks noGrp="1"/>
          </p:cNvSpPr>
          <p:nvPr>
            <p:ph sz="quarter" idx="16" hasCustomPrompt="1"/>
          </p:nvPr>
        </p:nvSpPr>
        <p:spPr>
          <a:xfrm>
            <a:off x="2458338" y="4628328"/>
            <a:ext cx="1941324" cy="2932597"/>
          </a:xfrm>
        </p:spPr>
        <p:txBody>
          <a:bodyPr>
            <a:normAutofit/>
          </a:bodyPr>
          <a:lstStyle>
            <a:lvl1pPr marL="0" marR="0" indent="0" algn="l" defTabSz="609729" rtl="0" eaLnBrk="1" fontAlgn="auto" latinLnBrk="0" hangingPunct="1">
              <a:lnSpc>
                <a:spcPct val="90000"/>
              </a:lnSpc>
              <a:spcBef>
                <a:spcPts val="667"/>
              </a:spcBef>
              <a:spcAft>
                <a:spcPts val="0"/>
              </a:spcAft>
              <a:buClrTx/>
              <a:buSzTx/>
              <a:buFont typeface="Arial" panose="020B0604020202020204" pitchFamily="34" charset="0"/>
              <a:buNone/>
              <a:tabLst/>
              <a:defRPr sz="556" baseline="0">
                <a:latin typeface="+mn-lt"/>
              </a:defRPr>
            </a:lvl1pPr>
          </a:lstStyle>
          <a:p>
            <a:pPr marL="0" marR="0" lvl="0" indent="0" algn="l" defTabSz="609729" rtl="0" eaLnBrk="1" fontAlgn="auto" latinLnBrk="0" hangingPunct="1">
              <a:lnSpc>
                <a:spcPct val="90000"/>
              </a:lnSpc>
              <a:spcBef>
                <a:spcPts val="667"/>
              </a:spcBef>
              <a:spcAft>
                <a:spcPts val="0"/>
              </a:spcAft>
              <a:buClrTx/>
              <a:buSzTx/>
              <a:buFont typeface="Arial" panose="020B0604020202020204" pitchFamily="34" charset="0"/>
              <a:buNone/>
              <a:tabLst/>
              <a:defRPr/>
            </a:pPr>
            <a:r>
              <a:rPr lang="de-CH" dirty="0"/>
              <a:t>Text hinzufügen</a:t>
            </a:r>
          </a:p>
        </p:txBody>
      </p:sp>
      <p:sp>
        <p:nvSpPr>
          <p:cNvPr id="26" name="Textplatzhalter 2">
            <a:extLst>
              <a:ext uri="{FF2B5EF4-FFF2-40B4-BE49-F238E27FC236}">
                <a16:creationId xmlns:a16="http://schemas.microsoft.com/office/drawing/2014/main" id="{F9225747-AA44-42D2-B5EE-AAE78A015F23}"/>
              </a:ext>
            </a:extLst>
          </p:cNvPr>
          <p:cNvSpPr>
            <a:spLocks noGrp="1"/>
          </p:cNvSpPr>
          <p:nvPr>
            <p:ph type="body" sz="quarter" idx="23" hasCustomPrompt="1"/>
          </p:nvPr>
        </p:nvSpPr>
        <p:spPr>
          <a:xfrm>
            <a:off x="2455783" y="2720797"/>
            <a:ext cx="1952498" cy="1733764"/>
          </a:xfrm>
        </p:spPr>
        <p:txBody>
          <a:bodyPr>
            <a:normAutofit/>
          </a:bodyPr>
          <a:lstStyle>
            <a:lvl1pPr marL="0" indent="0">
              <a:spcBef>
                <a:spcPts val="303"/>
              </a:spcBef>
              <a:buNone/>
              <a:defRPr sz="556" baseline="0">
                <a:latin typeface="+mn-lt"/>
              </a:defRPr>
            </a:lvl1pPr>
          </a:lstStyle>
          <a:p>
            <a:pPr>
              <a:spcBef>
                <a:spcPts val="501"/>
              </a:spcBef>
            </a:pPr>
            <a:r>
              <a:rPr lang="de-CH" b="1" dirty="0"/>
              <a:t>Methoden</a:t>
            </a:r>
          </a:p>
          <a:p>
            <a:r>
              <a:rPr lang="de-CH" dirty="0"/>
              <a:t>Lauftext</a:t>
            </a:r>
          </a:p>
        </p:txBody>
      </p:sp>
      <p:sp>
        <p:nvSpPr>
          <p:cNvPr id="27" name="Textplatzhalter 43">
            <a:extLst>
              <a:ext uri="{FF2B5EF4-FFF2-40B4-BE49-F238E27FC236}">
                <a16:creationId xmlns:a16="http://schemas.microsoft.com/office/drawing/2014/main" id="{C1C3BA98-EBF4-4CD6-A911-C0F30FCB08F0}"/>
              </a:ext>
            </a:extLst>
          </p:cNvPr>
          <p:cNvSpPr>
            <a:spLocks noGrp="1"/>
          </p:cNvSpPr>
          <p:nvPr>
            <p:ph type="body" sz="quarter" idx="24" hasCustomPrompt="1"/>
          </p:nvPr>
        </p:nvSpPr>
        <p:spPr>
          <a:xfrm>
            <a:off x="333395" y="7678364"/>
            <a:ext cx="1218368" cy="228091"/>
          </a:xfrm>
        </p:spPr>
        <p:txBody>
          <a:bodyPr>
            <a:noAutofit/>
          </a:bodyPr>
          <a:lstStyle>
            <a:lvl1pPr marL="0" indent="0">
              <a:buNone/>
              <a:defRPr sz="449" baseline="0">
                <a:latin typeface="+mn-lt"/>
              </a:defRPr>
            </a:lvl1pPr>
          </a:lstStyle>
          <a:p>
            <a:r>
              <a:rPr lang="de-CH" dirty="0"/>
              <a:t>Abb. 1: Text</a:t>
            </a:r>
          </a:p>
        </p:txBody>
      </p:sp>
      <p:sp>
        <p:nvSpPr>
          <p:cNvPr id="28" name="Inhaltsplatzhalter 44">
            <a:extLst>
              <a:ext uri="{FF2B5EF4-FFF2-40B4-BE49-F238E27FC236}">
                <a16:creationId xmlns:a16="http://schemas.microsoft.com/office/drawing/2014/main" id="{E1C9E9FA-C912-4E81-8BDA-4667753DD2B8}"/>
              </a:ext>
            </a:extLst>
          </p:cNvPr>
          <p:cNvSpPr>
            <a:spLocks noGrp="1"/>
          </p:cNvSpPr>
          <p:nvPr>
            <p:ph sz="quarter" idx="25" hasCustomPrompt="1"/>
          </p:nvPr>
        </p:nvSpPr>
        <p:spPr>
          <a:xfrm>
            <a:off x="333395" y="4628328"/>
            <a:ext cx="1941324" cy="2932597"/>
          </a:xfrm>
        </p:spPr>
        <p:txBody>
          <a:bodyPr>
            <a:normAutofit/>
          </a:bodyPr>
          <a:lstStyle>
            <a:lvl1pPr marL="0" indent="0">
              <a:buNone/>
              <a:defRPr sz="556" baseline="0">
                <a:latin typeface="+mn-lt"/>
              </a:defRPr>
            </a:lvl1pPr>
          </a:lstStyle>
          <a:p>
            <a:r>
              <a:rPr lang="de-CH" dirty="0"/>
              <a:t>Text hinzufügen</a:t>
            </a:r>
          </a:p>
        </p:txBody>
      </p:sp>
      <p:sp>
        <p:nvSpPr>
          <p:cNvPr id="29" name="Textplatzhalter 2">
            <a:extLst>
              <a:ext uri="{FF2B5EF4-FFF2-40B4-BE49-F238E27FC236}">
                <a16:creationId xmlns:a16="http://schemas.microsoft.com/office/drawing/2014/main" id="{44854881-F137-4AD1-A0C9-8BB014C86786}"/>
              </a:ext>
            </a:extLst>
          </p:cNvPr>
          <p:cNvSpPr>
            <a:spLocks noGrp="1"/>
          </p:cNvSpPr>
          <p:nvPr>
            <p:ph type="body" sz="quarter" idx="26" hasCustomPrompt="1"/>
          </p:nvPr>
        </p:nvSpPr>
        <p:spPr>
          <a:xfrm>
            <a:off x="4583281" y="2709758"/>
            <a:ext cx="1803231" cy="4851168"/>
          </a:xfrm>
        </p:spPr>
        <p:txBody>
          <a:bodyPr>
            <a:normAutofit/>
          </a:bodyPr>
          <a:lstStyle>
            <a:lvl1pPr marL="0" indent="0">
              <a:spcBef>
                <a:spcPts val="303"/>
              </a:spcBef>
              <a:buNone/>
              <a:defRPr sz="556" baseline="0">
                <a:latin typeface="+mn-lt"/>
              </a:defRPr>
            </a:lvl1pPr>
          </a:lstStyle>
          <a:p>
            <a:pPr>
              <a:spcBef>
                <a:spcPts val="501"/>
              </a:spcBef>
            </a:pPr>
            <a:r>
              <a:rPr lang="de-CH" b="1" dirty="0"/>
              <a:t>Resultate</a:t>
            </a:r>
          </a:p>
          <a:p>
            <a:r>
              <a:rPr lang="de-CH" dirty="0"/>
              <a:t>Lauftext</a:t>
            </a:r>
          </a:p>
        </p:txBody>
      </p:sp>
    </p:spTree>
    <p:extLst>
      <p:ext uri="{BB962C8B-B14F-4D97-AF65-F5344CB8AC3E}">
        <p14:creationId xmlns:p14="http://schemas.microsoft.com/office/powerpoint/2010/main" val="1294251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smtClean="0"/>
              <a:t>10/20/2026</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smtClean="0"/>
              <a:t>‹Nr.›</a:t>
            </a:fld>
            <a:endParaRPr lang="en-US" dirty="0"/>
          </a:p>
        </p:txBody>
      </p:sp>
      <p:pic>
        <p:nvPicPr>
          <p:cNvPr id="7" name="Grafik 6">
            <a:extLst>
              <a:ext uri="{FF2B5EF4-FFF2-40B4-BE49-F238E27FC236}">
                <a16:creationId xmlns:a16="http://schemas.microsoft.com/office/drawing/2014/main" id="{4F0BBFF8-FCC5-FEF8-ADE2-D97294DBF912}"/>
              </a:ext>
            </a:extLst>
          </p:cNvPr>
          <p:cNvPicPr preferRelativeResize="0">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513461" y="8606452"/>
            <a:ext cx="873051" cy="271839"/>
          </a:xfrm>
          <a:prstGeom prst="rect">
            <a:avLst/>
          </a:prstGeom>
        </p:spPr>
      </p:pic>
    </p:spTree>
    <p:extLst>
      <p:ext uri="{BB962C8B-B14F-4D97-AF65-F5344CB8AC3E}">
        <p14:creationId xmlns:p14="http://schemas.microsoft.com/office/powerpoint/2010/main" val="37783881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1F9983-A32A-4ED2-8872-E2FE0C474768}"/>
              </a:ext>
            </a:extLst>
          </p:cNvPr>
          <p:cNvSpPr>
            <a:spLocks noGrp="1"/>
          </p:cNvSpPr>
          <p:nvPr>
            <p:ph type="title"/>
          </p:nvPr>
        </p:nvSpPr>
        <p:spPr>
          <a:xfrm>
            <a:off x="599129" y="622200"/>
            <a:ext cx="5659741" cy="684149"/>
          </a:xfrm>
        </p:spPr>
        <p:txBody>
          <a:bodyPr>
            <a:noAutofit/>
          </a:bodyPr>
          <a:lstStyle/>
          <a:p>
            <a:r>
              <a:rPr lang="es-BO" sz="1600" b="1" noProof="0" dirty="0">
                <a:solidFill>
                  <a:srgbClr val="5F8E20"/>
                </a:solidFill>
                <a:latin typeface="Gill Sans"/>
              </a:rPr>
              <a:t>5.7</a:t>
            </a:r>
            <a:br>
              <a:rPr lang="es-BO" sz="1600" b="1" noProof="0" dirty="0">
                <a:solidFill>
                  <a:srgbClr val="5F8E20"/>
                </a:solidFill>
                <a:latin typeface="Gill Sans"/>
              </a:rPr>
            </a:br>
            <a:r>
              <a:rPr lang="es-BO" sz="1600" b="1" noProof="0" dirty="0">
                <a:solidFill>
                  <a:srgbClr val="5F8E20"/>
                </a:solidFill>
                <a:latin typeface="Gill Sans"/>
              </a:rPr>
              <a:t>Dinámica y reciclaje del nitrógeno en sistemas agroforestales</a:t>
            </a:r>
          </a:p>
        </p:txBody>
      </p:sp>
      <p:sp>
        <p:nvSpPr>
          <p:cNvPr id="29" name="Rechteck 28"/>
          <p:cNvSpPr/>
          <p:nvPr/>
        </p:nvSpPr>
        <p:spPr>
          <a:xfrm>
            <a:off x="8736365" y="6114466"/>
            <a:ext cx="168590" cy="199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sz="770" noProof="0" dirty="0">
              <a:latin typeface="Gill Sans"/>
            </a:endParaRPr>
          </a:p>
        </p:txBody>
      </p:sp>
      <p:sp>
        <p:nvSpPr>
          <p:cNvPr id="25" name="Fußzeilenplatzhalter 63"/>
          <p:cNvSpPr txBox="1">
            <a:spLocks/>
          </p:cNvSpPr>
          <p:nvPr/>
        </p:nvSpPr>
        <p:spPr>
          <a:xfrm>
            <a:off x="599129" y="8445603"/>
            <a:ext cx="3277545" cy="554009"/>
          </a:xfrm>
          <a:prstGeom prst="rect">
            <a:avLst/>
          </a:prstGeom>
        </p:spPr>
        <p:txBody>
          <a:bodyPr bIns="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5000"/>
              </a:lnSpc>
            </a:pPr>
            <a:r>
              <a:rPr lang="es-BO" sz="786" b="1" noProof="0" dirty="0">
                <a:latin typeface="Gill Sans"/>
              </a:rPr>
              <a:t>5 Fertilidad del suelo</a:t>
            </a:r>
          </a:p>
          <a:p>
            <a:pPr>
              <a:lnSpc>
                <a:spcPct val="125000"/>
              </a:lnSpc>
            </a:pPr>
            <a:r>
              <a:rPr lang="es-BO" sz="726" noProof="0" dirty="0">
                <a:latin typeface="Gill Sans"/>
              </a:rPr>
              <a:t>Cacao orgánico en sistemas agroforestales | Material didáctico | Hoja de trabajo </a:t>
            </a:r>
            <a:br>
              <a:rPr lang="es-BO" sz="726" noProof="0" dirty="0">
                <a:latin typeface="Gill Sans"/>
              </a:rPr>
            </a:br>
            <a:r>
              <a:rPr lang="es-BO" sz="726" noProof="0" dirty="0">
                <a:latin typeface="Gill Sans"/>
              </a:rPr>
              <a:t>2026</a:t>
            </a:r>
            <a:r>
              <a:rPr lang="es-BO" sz="726" noProof="0" dirty="0">
                <a:latin typeface="Gill Sans"/>
                <a:cs typeface="Gill Sans"/>
              </a:rPr>
              <a:t> | FiBL | ECOTOP</a:t>
            </a:r>
          </a:p>
        </p:txBody>
      </p:sp>
      <p:graphicFrame>
        <p:nvGraphicFramePr>
          <p:cNvPr id="16" name="Tabelle 15">
            <a:extLst>
              <a:ext uri="{FF2B5EF4-FFF2-40B4-BE49-F238E27FC236}">
                <a16:creationId xmlns:a16="http://schemas.microsoft.com/office/drawing/2014/main" id="{5A071A35-99E7-AC1C-7748-53EE89C96BD2}"/>
              </a:ext>
            </a:extLst>
          </p:cNvPr>
          <p:cNvGraphicFramePr>
            <a:graphicFrameLocks noGrp="1"/>
          </p:cNvGraphicFramePr>
          <p:nvPr>
            <p:extLst>
              <p:ext uri="{D42A27DB-BD31-4B8C-83A1-F6EECF244321}">
                <p14:modId xmlns:p14="http://schemas.microsoft.com/office/powerpoint/2010/main" val="3157829303"/>
              </p:ext>
            </p:extLst>
          </p:nvPr>
        </p:nvGraphicFramePr>
        <p:xfrm>
          <a:off x="641599" y="3168846"/>
          <a:ext cx="5816351" cy="5220670"/>
        </p:xfrm>
        <a:graphic>
          <a:graphicData uri="http://schemas.openxmlformats.org/drawingml/2006/table">
            <a:tbl>
              <a:tblPr firstRow="1" bandRow="1">
                <a:tableStyleId>{93296810-A885-4BE3-A3E7-6D5BEEA58F35}</a:tableStyleId>
              </a:tblPr>
              <a:tblGrid>
                <a:gridCol w="1284183">
                  <a:extLst>
                    <a:ext uri="{9D8B030D-6E8A-4147-A177-3AD203B41FA5}">
                      <a16:colId xmlns:a16="http://schemas.microsoft.com/office/drawing/2014/main" val="50071094"/>
                    </a:ext>
                  </a:extLst>
                </a:gridCol>
                <a:gridCol w="4532168">
                  <a:extLst>
                    <a:ext uri="{9D8B030D-6E8A-4147-A177-3AD203B41FA5}">
                      <a16:colId xmlns:a16="http://schemas.microsoft.com/office/drawing/2014/main" val="2212053821"/>
                    </a:ext>
                  </a:extLst>
                </a:gridCol>
              </a:tblGrid>
              <a:tr h="265782">
                <a:tc>
                  <a:txBody>
                    <a:bodyPr/>
                    <a:lstStyle/>
                    <a:p>
                      <a:pPr>
                        <a:lnSpc>
                          <a:spcPct val="130000"/>
                        </a:lnSpc>
                        <a:spcAft>
                          <a:spcPts val="800"/>
                        </a:spcAft>
                        <a:buNone/>
                      </a:pPr>
                      <a:r>
                        <a:rPr lang="es-BO" sz="1000" b="1" noProof="0" dirty="0">
                          <a:effectLst/>
                          <a:latin typeface="Gill Sans"/>
                        </a:rPr>
                        <a:t>Etapa/Proceso</a:t>
                      </a:r>
                      <a:endParaRPr lang="es-BO" sz="1000" b="1" noProof="0" dirty="0">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30000"/>
                        </a:lnSpc>
                        <a:spcAft>
                          <a:spcPts val="800"/>
                        </a:spcAft>
                        <a:buNone/>
                      </a:pPr>
                      <a:r>
                        <a:rPr lang="es-BO" sz="1000" b="1" noProof="0" dirty="0">
                          <a:effectLst/>
                          <a:latin typeface="Gill Sans"/>
                        </a:rPr>
                        <a:t>Qué sucede en esta etapa?</a:t>
                      </a:r>
                      <a:endParaRPr lang="es-BO" sz="1000" b="1" noProof="0" dirty="0">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3374174191"/>
                  </a:ext>
                </a:extLst>
              </a:tr>
              <a:tr h="384977">
                <a:tc>
                  <a:txBody>
                    <a:bodyPr/>
                    <a:lstStyle/>
                    <a:p>
                      <a:pPr>
                        <a:lnSpc>
                          <a:spcPct val="100000"/>
                        </a:lnSpc>
                        <a:spcAft>
                          <a:spcPts val="800"/>
                        </a:spcAft>
                        <a:buNone/>
                      </a:pPr>
                      <a:r>
                        <a:rPr lang="es-BO" sz="1000" b="1" noProof="0" dirty="0">
                          <a:solidFill>
                            <a:schemeClr val="tx1"/>
                          </a:solidFill>
                          <a:effectLst/>
                          <a:latin typeface="Gill Sans"/>
                        </a:rPr>
                        <a:t>Fijación biológica</a:t>
                      </a:r>
                      <a:endParaRPr lang="es-BO" sz="100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noProof="0" dirty="0">
                          <a:solidFill>
                            <a:schemeClr val="tx1"/>
                          </a:solidFill>
                          <a:effectLst/>
                          <a:latin typeface="Gill Sans"/>
                        </a:rPr>
                        <a:t>Conversión de N₂ atmosférico en amonio (NH₄⁺) por bacterias simbióticas </a:t>
                      </a:r>
                      <a:br>
                        <a:rPr lang="es-BO" sz="1000" noProof="0" dirty="0">
                          <a:solidFill>
                            <a:schemeClr val="tx1"/>
                          </a:solidFill>
                          <a:effectLst/>
                          <a:latin typeface="Gill Sans"/>
                        </a:rPr>
                      </a:br>
                      <a:r>
                        <a:rPr lang="es-BO" sz="1000" noProof="0" dirty="0">
                          <a:solidFill>
                            <a:schemeClr val="tx1"/>
                          </a:solidFill>
                          <a:effectLst/>
                          <a:latin typeface="Gill Sans"/>
                        </a:rPr>
                        <a:t>(ej. </a:t>
                      </a:r>
                      <a:r>
                        <a:rPr lang="es-BO" sz="1000" noProof="0" dirty="0" err="1">
                          <a:solidFill>
                            <a:schemeClr val="tx1"/>
                          </a:solidFill>
                          <a:effectLst/>
                          <a:latin typeface="Gill Sans"/>
                        </a:rPr>
                        <a:t>Rhizobium</a:t>
                      </a:r>
                      <a:r>
                        <a:rPr lang="es-BO" sz="1000" noProof="0" dirty="0">
                          <a:solidFill>
                            <a:schemeClr val="tx1"/>
                          </a:solidFill>
                          <a:effectLst/>
                          <a:latin typeface="Gill Sans"/>
                        </a:rPr>
                        <a:t>) en raíces de plantas leguminosas y bacterias libres (ej. </a:t>
                      </a:r>
                      <a:r>
                        <a:rPr lang="es-BO" sz="1000" noProof="0" dirty="0" err="1">
                          <a:solidFill>
                            <a:schemeClr val="tx1"/>
                          </a:solidFill>
                          <a:effectLst/>
                          <a:latin typeface="Gill Sans"/>
                        </a:rPr>
                        <a:t>Frankia</a:t>
                      </a:r>
                      <a:r>
                        <a:rPr lang="es-BO" sz="1000" noProof="0" dirty="0">
                          <a:solidFill>
                            <a:schemeClr val="tx1"/>
                          </a:solidFill>
                          <a:effectLst/>
                          <a:latin typeface="Gill Sans"/>
                        </a:rPr>
                        <a:t>).</a:t>
                      </a:r>
                      <a:endParaRPr lang="es-BO" sz="100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2866554833"/>
                  </a:ext>
                </a:extLst>
              </a:tr>
              <a:tr h="681113">
                <a:tc>
                  <a:txBody>
                    <a:bodyPr/>
                    <a:lstStyle/>
                    <a:p>
                      <a:pPr>
                        <a:lnSpc>
                          <a:spcPct val="100000"/>
                        </a:lnSpc>
                        <a:spcAft>
                          <a:spcPts val="800"/>
                        </a:spcAft>
                        <a:buNone/>
                      </a:pPr>
                      <a:r>
                        <a:rPr lang="es-BO" sz="1000" b="1" noProof="0" dirty="0">
                          <a:solidFill>
                            <a:schemeClr val="tx1"/>
                          </a:solidFill>
                          <a:effectLst/>
                          <a:latin typeface="Gill Sans"/>
                        </a:rPr>
                        <a:t>Caída de hojarasca y residuos vegetales</a:t>
                      </a:r>
                      <a:endParaRPr lang="es-BO" sz="1000" b="1"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noProof="0" dirty="0">
                          <a:solidFill>
                            <a:schemeClr val="tx1"/>
                          </a:solidFill>
                          <a:effectLst/>
                          <a:latin typeface="Gill Sans"/>
                          <a:ea typeface="DengXian" panose="02010600030101010101" pitchFamily="2" charset="-122"/>
                          <a:cs typeface="Times New Roman" panose="02020603050405020304" pitchFamily="18" charset="0"/>
                        </a:rPr>
                        <a:t>Todo material orgánico muerto que cae al suelo, se descompone poco a poco gracias a los organismos del suelo y libera sus nutrientes: Ramas, hojas y frutos que caen naturalmente o en las podas y deshierbes. </a:t>
                      </a:r>
                      <a:r>
                        <a:rPr lang="es-ES" sz="1000" noProof="0" dirty="0">
                          <a:solidFill>
                            <a:schemeClr val="tx1"/>
                          </a:solidFill>
                          <a:effectLst/>
                          <a:latin typeface="Gill Sans"/>
                          <a:ea typeface="DengXian" panose="02010600030101010101" pitchFamily="2" charset="-122"/>
                          <a:cs typeface="Times New Roman" panose="02020603050405020304" pitchFamily="18" charset="0"/>
                        </a:rPr>
                        <a:t>Además, los excrementos y restos de animales también contribuyen al reciclaje de nutrientes.</a:t>
                      </a:r>
                      <a:endParaRPr lang="es-BO" sz="100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3789252628"/>
                  </a:ext>
                </a:extLst>
              </a:tr>
              <a:tr h="533045">
                <a:tc>
                  <a:txBody>
                    <a:bodyPr/>
                    <a:lstStyle/>
                    <a:p>
                      <a:pPr>
                        <a:lnSpc>
                          <a:spcPct val="100000"/>
                        </a:lnSpc>
                        <a:spcAft>
                          <a:spcPts val="800"/>
                        </a:spcAft>
                        <a:buNone/>
                      </a:pPr>
                      <a:r>
                        <a:rPr lang="es-BO" sz="1000" b="1" noProof="0" dirty="0">
                          <a:solidFill>
                            <a:schemeClr val="tx1"/>
                          </a:solidFill>
                          <a:effectLst/>
                          <a:latin typeface="Gill Sans"/>
                        </a:rPr>
                        <a:t>Recambio </a:t>
                      </a:r>
                      <a:br>
                        <a:rPr lang="es-BO" sz="1000" b="1" noProof="0" dirty="0">
                          <a:solidFill>
                            <a:schemeClr val="tx1"/>
                          </a:solidFill>
                          <a:effectLst/>
                          <a:latin typeface="Gill Sans"/>
                        </a:rPr>
                      </a:br>
                      <a:r>
                        <a:rPr lang="es-BO" sz="1000" b="1" noProof="0" dirty="0">
                          <a:solidFill>
                            <a:schemeClr val="tx1"/>
                          </a:solidFill>
                          <a:effectLst/>
                          <a:latin typeface="Gill Sans"/>
                        </a:rPr>
                        <a:t>de raíces finas</a:t>
                      </a:r>
                      <a:endParaRPr lang="es-BO" sz="1000" b="1"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noProof="0" dirty="0">
                          <a:solidFill>
                            <a:schemeClr val="tx1"/>
                          </a:solidFill>
                          <a:effectLst/>
                          <a:latin typeface="Gill Sans"/>
                          <a:ea typeface="DengXian" panose="02010600030101010101" pitchFamily="2" charset="-122"/>
                          <a:cs typeface="Times New Roman" panose="02020603050405020304" pitchFamily="18" charset="0"/>
                        </a:rPr>
                        <a:t>Debajo del suelo, </a:t>
                      </a:r>
                      <a:r>
                        <a:rPr lang="es-ES" sz="1000" noProof="0" dirty="0">
                          <a:solidFill>
                            <a:schemeClr val="tx1"/>
                          </a:solidFill>
                          <a:effectLst/>
                          <a:latin typeface="Gill Sans"/>
                          <a:ea typeface="DengXian" panose="02010600030101010101" pitchFamily="2" charset="-122"/>
                          <a:cs typeface="Times New Roman" panose="02020603050405020304" pitchFamily="18" charset="0"/>
                        </a:rPr>
                        <a:t>las raíces finas de las plantas se renuevan continuamente.</a:t>
                      </a:r>
                      <a:r>
                        <a:rPr lang="es-BO" sz="1000" noProof="0" dirty="0">
                          <a:solidFill>
                            <a:schemeClr val="tx1"/>
                          </a:solidFill>
                          <a:effectLst/>
                          <a:latin typeface="Gill Sans"/>
                          <a:ea typeface="DengXian" panose="02010600030101010101" pitchFamily="2" charset="-122"/>
                          <a:cs typeface="Times New Roman" panose="02020603050405020304" pitchFamily="18" charset="0"/>
                        </a:rPr>
                        <a:t> </a:t>
                      </a:r>
                      <a:r>
                        <a:rPr lang="es-ES" sz="1000" noProof="0" dirty="0">
                          <a:solidFill>
                            <a:schemeClr val="tx1"/>
                          </a:solidFill>
                          <a:effectLst/>
                          <a:latin typeface="Gill Sans"/>
                          <a:ea typeface="DengXian" panose="02010600030101010101" pitchFamily="2" charset="-122"/>
                          <a:cs typeface="Times New Roman" panose="02020603050405020304" pitchFamily="18" charset="0"/>
                        </a:rPr>
                        <a:t>Las raíces que mueren se descomponen y liberan nutrientes. Cuando una planta es podada o muere, aumenta la mortalidad de las raíces y</a:t>
                      </a:r>
                      <a:r>
                        <a:rPr lang="es-BO" sz="1000" noProof="0" dirty="0">
                          <a:solidFill>
                            <a:schemeClr val="tx1"/>
                          </a:solidFill>
                          <a:effectLst/>
                          <a:latin typeface="Gill Sans"/>
                          <a:ea typeface="DengXian" panose="02010600030101010101" pitchFamily="2" charset="-122"/>
                          <a:cs typeface="Times New Roman" panose="02020603050405020304" pitchFamily="18" charset="0"/>
                        </a:rPr>
                        <a:t> este proceso se acelera.</a:t>
                      </a:r>
                    </a:p>
                  </a:txBody>
                  <a:tcPr marT="36000" marB="36000" anchor="ctr"/>
                </a:tc>
                <a:extLst>
                  <a:ext uri="{0D108BD9-81ED-4DB2-BD59-A6C34878D82A}">
                    <a16:rowId xmlns:a16="http://schemas.microsoft.com/office/drawing/2014/main" val="654846260"/>
                  </a:ext>
                </a:extLst>
              </a:tr>
              <a:tr h="345253">
                <a:tc>
                  <a:txBody>
                    <a:bodyPr/>
                    <a:lstStyle/>
                    <a:p>
                      <a:pPr>
                        <a:lnSpc>
                          <a:spcPct val="100000"/>
                        </a:lnSpc>
                        <a:spcAft>
                          <a:spcPts val="800"/>
                        </a:spcAft>
                        <a:buNone/>
                      </a:pPr>
                      <a:r>
                        <a:rPr lang="es-BO" sz="1000" b="1" noProof="0" dirty="0">
                          <a:solidFill>
                            <a:schemeClr val="tx1"/>
                          </a:solidFill>
                          <a:effectLst/>
                          <a:latin typeface="Gill Sans"/>
                        </a:rPr>
                        <a:t>Mineralización</a:t>
                      </a:r>
                      <a:br>
                        <a:rPr lang="es-BO" sz="1000" b="1" noProof="0" dirty="0">
                          <a:solidFill>
                            <a:schemeClr val="tx1"/>
                          </a:solidFill>
                          <a:effectLst/>
                          <a:latin typeface="Gill Sans"/>
                        </a:rPr>
                      </a:br>
                      <a:r>
                        <a:rPr lang="es-BO" sz="1000" b="1" noProof="0" dirty="0">
                          <a:solidFill>
                            <a:schemeClr val="tx1"/>
                          </a:solidFill>
                          <a:effectLst/>
                          <a:latin typeface="Gill Sans"/>
                        </a:rPr>
                        <a:t>(Amonificación)</a:t>
                      </a:r>
                      <a:endParaRPr lang="es-BO" sz="100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noProof="0" dirty="0">
                          <a:solidFill>
                            <a:schemeClr val="tx1"/>
                          </a:solidFill>
                          <a:effectLst/>
                          <a:latin typeface="Gill Sans"/>
                        </a:rPr>
                        <a:t>Transformación de materia orgánica (hojas, excretas) en amonio por acción microbiana</a:t>
                      </a:r>
                      <a:endParaRPr lang="es-BO" sz="100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3920096805"/>
                  </a:ext>
                </a:extLst>
              </a:tr>
              <a:tr h="384977">
                <a:tc>
                  <a:txBody>
                    <a:bodyPr/>
                    <a:lstStyle/>
                    <a:p>
                      <a:pPr>
                        <a:lnSpc>
                          <a:spcPct val="100000"/>
                        </a:lnSpc>
                        <a:spcAft>
                          <a:spcPts val="800"/>
                        </a:spcAft>
                        <a:buNone/>
                      </a:pPr>
                      <a:r>
                        <a:rPr lang="es-BO" sz="1000" b="1" noProof="0" dirty="0">
                          <a:solidFill>
                            <a:schemeClr val="tx1"/>
                          </a:solidFill>
                          <a:effectLst/>
                          <a:latin typeface="Gill Sans"/>
                        </a:rPr>
                        <a:t>Nitrificación</a:t>
                      </a:r>
                      <a:endParaRPr lang="es-BO" sz="1000" b="1"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b="0" noProof="0" dirty="0">
                          <a:solidFill>
                            <a:schemeClr val="tx1"/>
                          </a:solidFill>
                          <a:effectLst/>
                          <a:latin typeface="Gill Sans"/>
                        </a:rPr>
                        <a:t>Conversión de NH₄⁺ en nitrito (NO₂⁻) y luego en nitrato (NO₃⁻) por bacterias nitrificantes</a:t>
                      </a:r>
                      <a:endParaRPr lang="es-BO" sz="1000" b="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4057482076"/>
                  </a:ext>
                </a:extLst>
              </a:tr>
              <a:tr h="384977">
                <a:tc>
                  <a:txBody>
                    <a:bodyPr/>
                    <a:lstStyle/>
                    <a:p>
                      <a:pPr>
                        <a:lnSpc>
                          <a:spcPct val="100000"/>
                        </a:lnSpc>
                        <a:spcAft>
                          <a:spcPts val="800"/>
                        </a:spcAft>
                        <a:buNone/>
                      </a:pPr>
                      <a:r>
                        <a:rPr lang="es-BO" sz="1000" b="1" noProof="0" dirty="0">
                          <a:solidFill>
                            <a:schemeClr val="tx1"/>
                          </a:solidFill>
                          <a:effectLst/>
                          <a:latin typeface="Gill Sans"/>
                        </a:rPr>
                        <a:t>Asimilación</a:t>
                      </a:r>
                      <a:endParaRPr lang="es-BO" sz="1000" b="1"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b="0" noProof="0" dirty="0">
                          <a:solidFill>
                            <a:schemeClr val="tx1"/>
                          </a:solidFill>
                          <a:effectLst/>
                          <a:latin typeface="Gill Sans"/>
                        </a:rPr>
                        <a:t>Absorción de nitratos (NO</a:t>
                      </a:r>
                      <a:r>
                        <a:rPr lang="es-BO" sz="1000" b="0" baseline="-25000" noProof="0" dirty="0">
                          <a:solidFill>
                            <a:schemeClr val="tx1"/>
                          </a:solidFill>
                          <a:effectLst/>
                          <a:latin typeface="Gill Sans"/>
                        </a:rPr>
                        <a:t>3</a:t>
                      </a:r>
                      <a:r>
                        <a:rPr lang="es-BO" sz="1000" b="0" baseline="30000" noProof="0" dirty="0">
                          <a:solidFill>
                            <a:schemeClr val="tx1"/>
                          </a:solidFill>
                          <a:effectLst/>
                          <a:latin typeface="Gill Sans"/>
                        </a:rPr>
                        <a:t>-</a:t>
                      </a:r>
                      <a:r>
                        <a:rPr lang="es-BO" sz="1000" b="0" noProof="0" dirty="0">
                          <a:solidFill>
                            <a:schemeClr val="tx1"/>
                          </a:solidFill>
                          <a:effectLst/>
                          <a:latin typeface="Gill Sans"/>
                        </a:rPr>
                        <a:t>) y amonio (NH₄⁺) por plantas para formar proteínas y ácidos nucleicos</a:t>
                      </a:r>
                      <a:endParaRPr lang="es-BO" sz="1000" b="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306891817"/>
                  </a:ext>
                </a:extLst>
              </a:tr>
              <a:tr h="384977">
                <a:tc>
                  <a:txBody>
                    <a:bodyPr/>
                    <a:lstStyle/>
                    <a:p>
                      <a:pPr>
                        <a:lnSpc>
                          <a:spcPct val="100000"/>
                        </a:lnSpc>
                        <a:spcAft>
                          <a:spcPts val="800"/>
                        </a:spcAft>
                        <a:buNone/>
                      </a:pPr>
                      <a:r>
                        <a:rPr lang="es-BO" sz="1000" b="1" noProof="0" dirty="0">
                          <a:solidFill>
                            <a:schemeClr val="tx1"/>
                          </a:solidFill>
                          <a:effectLst/>
                          <a:latin typeface="Gill Sans"/>
                        </a:rPr>
                        <a:t>Desnitrificación</a:t>
                      </a:r>
                      <a:endParaRPr lang="es-BO" sz="1000" b="1"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a:lnSpc>
                          <a:spcPct val="100000"/>
                        </a:lnSpc>
                        <a:spcAft>
                          <a:spcPts val="800"/>
                        </a:spcAft>
                        <a:buNone/>
                      </a:pPr>
                      <a:r>
                        <a:rPr lang="es-BO" sz="1000" b="0" noProof="0" dirty="0">
                          <a:solidFill>
                            <a:schemeClr val="tx1"/>
                          </a:solidFill>
                          <a:effectLst/>
                          <a:latin typeface="Gill Sans"/>
                        </a:rPr>
                        <a:t>Reducción de NO₃⁻ a N₂ gaseoso por bacterias anaerobias en suelos húmedos, devolviendo nitrógeno a la atmósfera (pérdida desde el punto de vista del suelo).</a:t>
                      </a:r>
                      <a:endParaRPr lang="es-BO" sz="1000" b="0"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extLst>
                  <a:ext uri="{0D108BD9-81ED-4DB2-BD59-A6C34878D82A}">
                    <a16:rowId xmlns:a16="http://schemas.microsoft.com/office/drawing/2014/main" val="2302082270"/>
                  </a:ext>
                </a:extLst>
              </a:tr>
              <a:tr h="533045">
                <a:tc>
                  <a:txBody>
                    <a:bodyPr/>
                    <a:lstStyle/>
                    <a:p>
                      <a:pPr marL="0" marR="0" lvl="0" indent="0" algn="l" defTabSz="1069208" rtl="0" eaLnBrk="1" fontAlgn="auto" latinLnBrk="0" hangingPunct="1">
                        <a:lnSpc>
                          <a:spcPct val="100000"/>
                        </a:lnSpc>
                        <a:spcBef>
                          <a:spcPts val="0"/>
                        </a:spcBef>
                        <a:spcAft>
                          <a:spcPts val="0"/>
                        </a:spcAft>
                        <a:buClrTx/>
                        <a:buSzTx/>
                        <a:buFontTx/>
                        <a:buNone/>
                        <a:tabLst/>
                        <a:defRPr/>
                      </a:pPr>
                      <a:r>
                        <a:rPr lang="es-BO" sz="1000" b="1" noProof="0" dirty="0" err="1">
                          <a:solidFill>
                            <a:schemeClr val="tx1"/>
                          </a:solidFill>
                          <a:effectLst/>
                          <a:latin typeface="Gill Sans"/>
                        </a:rPr>
                        <a:t>Decomposición</a:t>
                      </a:r>
                      <a:endParaRPr lang="es-BO" sz="1000" b="1" noProof="0" dirty="0">
                        <a:solidFill>
                          <a:schemeClr val="tx1"/>
                        </a:solidFill>
                        <a:effectLst/>
                        <a:latin typeface="Gill Sans"/>
                        <a:ea typeface="DengXian" panose="02010600030101010101" pitchFamily="2" charset="-122"/>
                        <a:cs typeface="Times New Roman" panose="02020603050405020304" pitchFamily="18" charset="0"/>
                      </a:endParaRPr>
                    </a:p>
                  </a:txBody>
                  <a:tcPr marT="36000" marB="36000" anchor="ctr"/>
                </a:tc>
                <a:tc>
                  <a:txBody>
                    <a:bodyPr/>
                    <a:lstStyle/>
                    <a:p>
                      <a:pPr marL="0" marR="0" lvl="0" indent="0" algn="l" defTabSz="1069208" rtl="0" eaLnBrk="1" fontAlgn="auto" latinLnBrk="0" hangingPunct="1">
                        <a:lnSpc>
                          <a:spcPct val="100000"/>
                        </a:lnSpc>
                        <a:spcBef>
                          <a:spcPts val="0"/>
                        </a:spcBef>
                        <a:spcAft>
                          <a:spcPts val="800"/>
                        </a:spcAft>
                        <a:buClrTx/>
                        <a:buSzTx/>
                        <a:buFontTx/>
                        <a:buNone/>
                        <a:tabLst/>
                        <a:defRPr/>
                      </a:pPr>
                      <a:r>
                        <a:rPr lang="es-BO" sz="1000" kern="1200" noProof="0" dirty="0">
                          <a:solidFill>
                            <a:schemeClr val="tx1"/>
                          </a:solidFill>
                          <a:effectLst/>
                          <a:latin typeface="Gill Sans"/>
                        </a:rPr>
                        <a:t>Trituración/fragmentación del material orgánico. Consumo de tejidos orgánicos (plantas, animales, microorganismos) que contienen nitrógeno y su devolución al suelo mediante excreción y descomposición de los restos .</a:t>
                      </a:r>
                      <a:endParaRPr lang="es-BO" sz="1000" b="0" noProof="0" dirty="0">
                        <a:solidFill>
                          <a:schemeClr val="tx1"/>
                        </a:solidFill>
                        <a:effectLst/>
                        <a:latin typeface="Gill Sans"/>
                      </a:endParaRPr>
                    </a:p>
                  </a:txBody>
                  <a:tcPr marT="36000" marB="36000" anchor="ctr"/>
                </a:tc>
                <a:extLst>
                  <a:ext uri="{0D108BD9-81ED-4DB2-BD59-A6C34878D82A}">
                    <a16:rowId xmlns:a16="http://schemas.microsoft.com/office/drawing/2014/main" val="1736276504"/>
                  </a:ext>
                </a:extLst>
              </a:tr>
              <a:tr h="533045">
                <a:tc>
                  <a:txBody>
                    <a:bodyPr/>
                    <a:lstStyle/>
                    <a:p>
                      <a:pPr>
                        <a:lnSpc>
                          <a:spcPct val="100000"/>
                        </a:lnSpc>
                        <a:spcAft>
                          <a:spcPts val="800"/>
                        </a:spcAft>
                        <a:buNone/>
                      </a:pPr>
                      <a:r>
                        <a:rPr lang="es-BO" sz="1000" b="1" noProof="0" dirty="0">
                          <a:solidFill>
                            <a:schemeClr val="tx1"/>
                          </a:solidFill>
                          <a:effectLst/>
                          <a:latin typeface="Gill Sans"/>
                        </a:rPr>
                        <a:t>Lixiviación</a:t>
                      </a:r>
                      <a:endParaRPr lang="es-BO" sz="1000" b="1" noProof="0" dirty="0">
                        <a:solidFill>
                          <a:schemeClr val="tx1"/>
                        </a:solidFill>
                        <a:effectLst/>
                        <a:latin typeface="Gill Sans"/>
                        <a:ea typeface="Calibri" panose="020F0502020204030204" pitchFamily="34" charset="0"/>
                        <a:cs typeface="Times New Roman" panose="02020603050405020304" pitchFamily="18" charset="0"/>
                      </a:endParaRPr>
                    </a:p>
                  </a:txBody>
                  <a:tcPr marT="36000" marB="36000"/>
                </a:tc>
                <a:tc>
                  <a:txBody>
                    <a:bodyPr/>
                    <a:lstStyle/>
                    <a:p>
                      <a:pPr>
                        <a:lnSpc>
                          <a:spcPct val="100000"/>
                        </a:lnSpc>
                        <a:spcAft>
                          <a:spcPts val="800"/>
                        </a:spcAft>
                        <a:buNone/>
                      </a:pPr>
                      <a:r>
                        <a:rPr lang="es-BO" sz="1000" noProof="0" dirty="0">
                          <a:solidFill>
                            <a:schemeClr val="tx1"/>
                          </a:solidFill>
                          <a:effectLst/>
                          <a:latin typeface="Gill Sans"/>
                        </a:rPr>
                        <a:t>Pérdida de nitrógeno (NO</a:t>
                      </a:r>
                      <a:r>
                        <a:rPr lang="es-BO" sz="1000" baseline="-25000" noProof="0" dirty="0">
                          <a:solidFill>
                            <a:schemeClr val="tx1"/>
                          </a:solidFill>
                          <a:effectLst/>
                          <a:latin typeface="Gill Sans"/>
                        </a:rPr>
                        <a:t>3</a:t>
                      </a:r>
                      <a:r>
                        <a:rPr lang="es-BO" sz="1000" baseline="30000" noProof="0" dirty="0">
                          <a:solidFill>
                            <a:schemeClr val="tx1"/>
                          </a:solidFill>
                          <a:effectLst/>
                          <a:latin typeface="Gill Sans"/>
                        </a:rPr>
                        <a:t>-</a:t>
                      </a:r>
                      <a:r>
                        <a:rPr lang="es-BO" sz="1000" noProof="0" dirty="0">
                          <a:solidFill>
                            <a:schemeClr val="tx1"/>
                          </a:solidFill>
                          <a:effectLst/>
                          <a:latin typeface="Gill Sans"/>
                        </a:rPr>
                        <a:t>) por arrastre de nitratos hacia capas profundas del suelo. El nitrato se pierde una vez que no haya plantas o otros organismos (ver inmovilización) que lo puedan absorber.</a:t>
                      </a:r>
                      <a:endParaRPr lang="es-BO" sz="1000" noProof="0" dirty="0">
                        <a:solidFill>
                          <a:schemeClr val="tx1"/>
                        </a:solidFill>
                        <a:effectLst/>
                        <a:latin typeface="Gill Sans"/>
                        <a:ea typeface="Calibri" panose="020F0502020204030204" pitchFamily="34" charset="0"/>
                        <a:cs typeface="Times New Roman" panose="02020603050405020304" pitchFamily="18" charset="0"/>
                      </a:endParaRPr>
                    </a:p>
                  </a:txBody>
                  <a:tcPr marT="36000" marB="36000"/>
                </a:tc>
                <a:extLst>
                  <a:ext uri="{0D108BD9-81ED-4DB2-BD59-A6C34878D82A}">
                    <a16:rowId xmlns:a16="http://schemas.microsoft.com/office/drawing/2014/main" val="3353346216"/>
                  </a:ext>
                </a:extLst>
              </a:tr>
              <a:tr h="162071">
                <a:tc>
                  <a:txBody>
                    <a:bodyPr/>
                    <a:lstStyle/>
                    <a:p>
                      <a:pPr>
                        <a:lnSpc>
                          <a:spcPct val="100000"/>
                        </a:lnSpc>
                        <a:spcAft>
                          <a:spcPts val="800"/>
                        </a:spcAft>
                        <a:buNone/>
                      </a:pPr>
                      <a:r>
                        <a:rPr lang="es-BO" sz="1000" b="1" noProof="0" dirty="0">
                          <a:solidFill>
                            <a:schemeClr val="tx1"/>
                          </a:solidFill>
                          <a:effectLst/>
                          <a:latin typeface="Gill Sans"/>
                        </a:rPr>
                        <a:t>Volatilización</a:t>
                      </a:r>
                      <a:endParaRPr lang="es-BO" sz="1000" b="1" noProof="0" dirty="0">
                        <a:solidFill>
                          <a:schemeClr val="tx1"/>
                        </a:solidFill>
                        <a:effectLst/>
                        <a:latin typeface="Gill Sans"/>
                        <a:ea typeface="Calibri" panose="020F0502020204030204" pitchFamily="34" charset="0"/>
                        <a:cs typeface="Times New Roman" panose="02020603050405020304" pitchFamily="18" charset="0"/>
                      </a:endParaRPr>
                    </a:p>
                  </a:txBody>
                  <a:tcPr marT="36000" marB="36000"/>
                </a:tc>
                <a:tc>
                  <a:txBody>
                    <a:bodyPr/>
                    <a:lstStyle/>
                    <a:p>
                      <a:pPr>
                        <a:lnSpc>
                          <a:spcPct val="100000"/>
                        </a:lnSpc>
                        <a:spcAft>
                          <a:spcPts val="800"/>
                        </a:spcAft>
                        <a:buNone/>
                      </a:pPr>
                      <a:r>
                        <a:rPr lang="es-BO" sz="1000" noProof="0" dirty="0">
                          <a:solidFill>
                            <a:schemeClr val="tx1"/>
                          </a:solidFill>
                          <a:effectLst/>
                          <a:latin typeface="Gill Sans"/>
                        </a:rPr>
                        <a:t>Pérdida de nitrógeno como amoníaco gaseoso NH₃ hacia la atmósfera</a:t>
                      </a:r>
                      <a:endParaRPr lang="es-BO" sz="1000" noProof="0" dirty="0">
                        <a:solidFill>
                          <a:schemeClr val="tx1"/>
                        </a:solidFill>
                        <a:effectLst/>
                        <a:latin typeface="Gill Sans"/>
                        <a:ea typeface="Calibri" panose="020F0502020204030204" pitchFamily="34" charset="0"/>
                        <a:cs typeface="Times New Roman" panose="02020603050405020304" pitchFamily="18" charset="0"/>
                      </a:endParaRPr>
                    </a:p>
                  </a:txBody>
                  <a:tcPr marT="36000" marB="36000"/>
                </a:tc>
                <a:extLst>
                  <a:ext uri="{0D108BD9-81ED-4DB2-BD59-A6C34878D82A}">
                    <a16:rowId xmlns:a16="http://schemas.microsoft.com/office/drawing/2014/main" val="46319739"/>
                  </a:ext>
                </a:extLst>
              </a:tr>
              <a:tr h="533045">
                <a:tc>
                  <a:txBody>
                    <a:bodyPr/>
                    <a:lstStyle/>
                    <a:p>
                      <a:pPr>
                        <a:lnSpc>
                          <a:spcPct val="100000"/>
                        </a:lnSpc>
                        <a:spcAft>
                          <a:spcPts val="800"/>
                        </a:spcAft>
                        <a:buNone/>
                      </a:pPr>
                      <a:r>
                        <a:rPr lang="es-BO" sz="1000" b="1" noProof="0" dirty="0">
                          <a:solidFill>
                            <a:schemeClr val="tx1"/>
                          </a:solidFill>
                          <a:effectLst/>
                          <a:latin typeface="Gill Sans"/>
                        </a:rPr>
                        <a:t>Inmovilización</a:t>
                      </a:r>
                      <a:endParaRPr lang="es-BO" sz="1000" b="1" noProof="0" dirty="0">
                        <a:solidFill>
                          <a:schemeClr val="tx1"/>
                        </a:solidFill>
                        <a:effectLst/>
                        <a:latin typeface="Gill Sans"/>
                        <a:ea typeface="Calibri" panose="020F0502020204030204" pitchFamily="34" charset="0"/>
                        <a:cs typeface="Times New Roman" panose="02020603050405020304" pitchFamily="18" charset="0"/>
                      </a:endParaRPr>
                    </a:p>
                  </a:txBody>
                  <a:tcPr marT="36000" marB="36000"/>
                </a:tc>
                <a:tc>
                  <a:txBody>
                    <a:bodyPr/>
                    <a:lstStyle/>
                    <a:p>
                      <a:pPr>
                        <a:lnSpc>
                          <a:spcPct val="100000"/>
                        </a:lnSpc>
                        <a:spcAft>
                          <a:spcPts val="800"/>
                        </a:spcAft>
                        <a:buNone/>
                      </a:pPr>
                      <a:r>
                        <a:rPr lang="es-BO" sz="1000" noProof="0" dirty="0">
                          <a:solidFill>
                            <a:schemeClr val="tx1"/>
                          </a:solidFill>
                          <a:effectLst/>
                          <a:latin typeface="Gill Sans"/>
                        </a:rPr>
                        <a:t>El nitrógeno mineral se incorpora a la materia orgánica o organismos vivos (bacterias) y no está disponible para las plantas. Al mismo tiempo, esto significa una reserva de Nitrógeno que no se puede perder en lixiviación o volatilización.</a:t>
                      </a:r>
                      <a:endParaRPr lang="es-BO" sz="1000" noProof="0" dirty="0">
                        <a:solidFill>
                          <a:schemeClr val="tx1"/>
                        </a:solidFill>
                        <a:effectLst/>
                        <a:latin typeface="Gill Sans"/>
                        <a:ea typeface="Calibri" panose="020F0502020204030204" pitchFamily="34" charset="0"/>
                        <a:cs typeface="Times New Roman" panose="02020603050405020304" pitchFamily="18" charset="0"/>
                      </a:endParaRPr>
                    </a:p>
                  </a:txBody>
                  <a:tcPr marT="36000" marB="36000"/>
                </a:tc>
                <a:extLst>
                  <a:ext uri="{0D108BD9-81ED-4DB2-BD59-A6C34878D82A}">
                    <a16:rowId xmlns:a16="http://schemas.microsoft.com/office/drawing/2014/main" val="1524999165"/>
                  </a:ext>
                </a:extLst>
              </a:tr>
            </a:tbl>
          </a:graphicData>
        </a:graphic>
      </p:graphicFrame>
      <p:sp>
        <p:nvSpPr>
          <p:cNvPr id="5" name="Rechteck 4">
            <a:extLst>
              <a:ext uri="{FF2B5EF4-FFF2-40B4-BE49-F238E27FC236}">
                <a16:creationId xmlns:a16="http://schemas.microsoft.com/office/drawing/2014/main" id="{E5880919-4514-97A8-1D56-270DF22294ED}"/>
              </a:ext>
            </a:extLst>
          </p:cNvPr>
          <p:cNvSpPr/>
          <p:nvPr/>
        </p:nvSpPr>
        <p:spPr>
          <a:xfrm>
            <a:off x="4789423" y="0"/>
            <a:ext cx="1469448" cy="620029"/>
          </a:xfrm>
          <a:prstGeom prst="rect">
            <a:avLst/>
          </a:prstGeom>
          <a:solidFill>
            <a:schemeClr val="bg2">
              <a:lumMod val="90000"/>
            </a:schemeClr>
          </a:solidFill>
        </p:spPr>
        <p:style>
          <a:lnRef idx="3">
            <a:schemeClr val="lt1"/>
          </a:lnRef>
          <a:fillRef idx="1">
            <a:schemeClr val="accent5"/>
          </a:fillRef>
          <a:effectRef idx="1">
            <a:schemeClr val="accent5"/>
          </a:effectRef>
          <a:fontRef idx="minor">
            <a:schemeClr val="lt1"/>
          </a:fontRef>
        </p:style>
        <p:txBody>
          <a:bodyPr bIns="108862" rtlCol="0" anchor="b"/>
          <a:lstStyle/>
          <a:p>
            <a:pPr>
              <a:spcAft>
                <a:spcPts val="726"/>
              </a:spcAft>
            </a:pPr>
            <a:r>
              <a:rPr lang="es-BO" sz="1210" b="1" noProof="0" dirty="0">
                <a:solidFill>
                  <a:sysClr val="windowText" lastClr="000000"/>
                </a:solidFill>
                <a:latin typeface="Gill Sans MT" panose="020B0502020104020203" pitchFamily="34" charset="0"/>
              </a:rPr>
              <a:t>Hoja de trabajo</a:t>
            </a:r>
          </a:p>
        </p:txBody>
      </p:sp>
      <p:sp>
        <p:nvSpPr>
          <p:cNvPr id="3" name="Textfeld 2">
            <a:extLst>
              <a:ext uri="{FF2B5EF4-FFF2-40B4-BE49-F238E27FC236}">
                <a16:creationId xmlns:a16="http://schemas.microsoft.com/office/drawing/2014/main" id="{523DB222-C4E6-D810-7F8E-8B50D618D228}"/>
              </a:ext>
            </a:extLst>
          </p:cNvPr>
          <p:cNvSpPr txBox="1"/>
          <p:nvPr/>
        </p:nvSpPr>
        <p:spPr>
          <a:xfrm>
            <a:off x="641599" y="1354055"/>
            <a:ext cx="5816351" cy="1708160"/>
          </a:xfrm>
          <a:prstGeom prst="rect">
            <a:avLst/>
          </a:prstGeom>
          <a:noFill/>
        </p:spPr>
        <p:txBody>
          <a:bodyPr wrap="square" rtlCol="0">
            <a:spAutoFit/>
          </a:bodyPr>
          <a:lstStyle/>
          <a:p>
            <a:pPr>
              <a:spcAft>
                <a:spcPts val="600"/>
              </a:spcAft>
            </a:pPr>
            <a:r>
              <a:rPr lang="es-BO" sz="1000" dirty="0">
                <a:latin typeface="Gill Sans MT" panose="020B0502020104020203" pitchFamily="34" charset="0"/>
              </a:rPr>
              <a:t>1. Lean atentamente las descripciones de los procesos de transformación debajo y observen el esquema en el folleto distribuido. En caso de dudas, pregunten a los otros participantes o al facilitador.</a:t>
            </a:r>
          </a:p>
          <a:p>
            <a:pPr>
              <a:spcAft>
                <a:spcPts val="600"/>
              </a:spcAft>
            </a:pPr>
            <a:r>
              <a:rPr lang="es-BO" sz="1000" dirty="0">
                <a:latin typeface="Gill Sans MT" panose="020B0502020104020203" pitchFamily="34" charset="0"/>
              </a:rPr>
              <a:t>2. Clasifiquen los elementos en el esquema del ciclo de nitrógeno con la ayuda de la descripción de los procesos debajo. Marquen con diferentes colores las siguientes categorías:</a:t>
            </a:r>
          </a:p>
          <a:p>
            <a:pPr marL="172822" indent="-172822">
              <a:buFont typeface="Arial" panose="020B0604020202020204" pitchFamily="34" charset="0"/>
              <a:buChar char="•"/>
            </a:pPr>
            <a:r>
              <a:rPr lang="es-BO" sz="1000" dirty="0">
                <a:latin typeface="Gill Sans MT" panose="020B0502020104020203" pitchFamily="34" charset="0"/>
              </a:rPr>
              <a:t>Organismos vivos</a:t>
            </a:r>
          </a:p>
          <a:p>
            <a:pPr marL="172822" indent="-172822">
              <a:buFont typeface="Arial" panose="020B0604020202020204" pitchFamily="34" charset="0"/>
              <a:buChar char="•"/>
            </a:pPr>
            <a:r>
              <a:rPr lang="es-BO" sz="1000" dirty="0">
                <a:latin typeface="Gill Sans MT" panose="020B0502020104020203" pitchFamily="34" charset="0"/>
              </a:rPr>
              <a:t>Procesos de transformación de nitrógeno</a:t>
            </a:r>
          </a:p>
          <a:p>
            <a:pPr marL="172822" indent="-172822">
              <a:spcAft>
                <a:spcPts val="600"/>
              </a:spcAft>
              <a:buFont typeface="Arial" panose="020B0604020202020204" pitchFamily="34" charset="0"/>
              <a:buChar char="•"/>
            </a:pPr>
            <a:r>
              <a:rPr lang="es-BO" sz="1000" dirty="0">
                <a:latin typeface="Gill Sans MT" panose="020B0502020104020203" pitchFamily="34" charset="0"/>
              </a:rPr>
              <a:t>Compuestos químicos</a:t>
            </a:r>
          </a:p>
          <a:p>
            <a:pPr>
              <a:spcAft>
                <a:spcPts val="600"/>
              </a:spcAft>
            </a:pPr>
            <a:r>
              <a:rPr lang="es-BO" sz="1000" dirty="0">
                <a:latin typeface="Gill Sans MT" panose="020B0502020104020203" pitchFamily="34" charset="0"/>
              </a:rPr>
              <a:t>Luego marquen con otro color dónde hay interacciones entre diferentes componentes (por ejemplo, entre organismos y su entorno).</a:t>
            </a:r>
          </a:p>
        </p:txBody>
      </p:sp>
    </p:spTree>
    <p:extLst>
      <p:ext uri="{BB962C8B-B14F-4D97-AF65-F5344CB8AC3E}">
        <p14:creationId xmlns:p14="http://schemas.microsoft.com/office/powerpoint/2010/main" val="3444813687"/>
      </p:ext>
    </p:extLst>
  </p:cSld>
  <p:clrMapOvr>
    <a:masterClrMapping/>
  </p:clrMapOvr>
</p:sld>
</file>

<file path=ppt/theme/theme1.xml><?xml version="1.0" encoding="utf-8"?>
<a:theme xmlns:a="http://schemas.openxmlformats.org/drawingml/2006/main" name="Office 2013 – 2022-Design">
  <a:themeElements>
    <a:clrScheme name="Office 2013 – 2022-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Design">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508</Words>
  <Application>Microsoft Office PowerPoint</Application>
  <PresentationFormat>Letter (8,5x11 Zoll)</PresentationFormat>
  <Paragraphs>34</Paragraphs>
  <Slides>1</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vt:i4>
      </vt:variant>
    </vt:vector>
  </HeadingPairs>
  <TitlesOfParts>
    <vt:vector size="7" baseType="lpstr">
      <vt:lpstr>Arial</vt:lpstr>
      <vt:lpstr>Calibri</vt:lpstr>
      <vt:lpstr>Calibri Light</vt:lpstr>
      <vt:lpstr>Gill Sans</vt:lpstr>
      <vt:lpstr>Gill Sans MT</vt:lpstr>
      <vt:lpstr>Office 2013 – 2022-Design</vt:lpstr>
      <vt:lpstr>5.7 Dinámica y reciclaje del nitrógeno en sistemas agroforestales</vt:lpstr>
    </vt:vector>
  </TitlesOfParts>
  <Company>FiBL, ECOTOP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5.7 Dinámica y reciclaje del nitrógeno en sistemas agroforestales</dc:title>
  <dc:subject>Cacao en sistemas agroforestales. Material didáctico para facilitadores</dc:subject>
  <dc:creator>Johanna Rüegg (FiBL), Joachim Milz (ECOTOP), Barbora Tůmová (FiBL), Thomas Bernet (FiBL)</dc:creator>
  <cp:keywords>cacao, frutos tropicales, orgánico, proyecto SysCom, manual, currículo, materiales didácticos, sistemas agroforestales, agroforestería dinámica, agroforestería sintrópica, agricultura sostenible, agricultura orgánica, sistemas de cultivo, biodiversidad, fertilidad del suelo, productividad, rentabilidad, concientización, implementación, guía de actividades, facilitación, moderación, participativo,hoja de trabajo, póster, folleto, vídeo, diapositiva, módulos temáticos, Bolivia</cp:keywords>
  <cp:lastModifiedBy>Gilles Weidmann</cp:lastModifiedBy>
  <cp:revision>106</cp:revision>
  <cp:lastPrinted>2026-10-05T13:31:06Z</cp:lastPrinted>
  <dcterms:created xsi:type="dcterms:W3CDTF">2020-11-11T15:53:03Z</dcterms:created>
  <dcterms:modified xsi:type="dcterms:W3CDTF">2026-10-20T12:39:28Z</dcterms:modified>
  <cp:category>Hoja de trabajo</cp:category>
</cp:coreProperties>
</file>