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61" r:id="rId2"/>
    <p:sldId id="260" r:id="rId3"/>
  </p:sldIdLst>
  <p:sldSz cx="6858000" cy="9144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74" userDrawn="1">
          <p15:clr>
            <a:srgbClr val="A4A3A4"/>
          </p15:clr>
        </p15:guide>
        <p15:guide id="2" pos="216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issig Simone" initials="BS" lastIdx="1" clrIdx="0">
    <p:extLst>
      <p:ext uri="{19B8F6BF-5375-455C-9EA6-DF929625EA0E}">
        <p15:presenceInfo xmlns:p15="http://schemas.microsoft.com/office/powerpoint/2012/main" userId="S-1-5-21-1635401191-1135830115-316617838-5620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2366" y="67"/>
      </p:cViewPr>
      <p:guideLst>
        <p:guide orient="horz" pos="3674"/>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F687DA-29AB-4649-9042-269B031B58CF}" type="datetimeFigureOut">
              <a:rPr lang="de-CH" smtClean="0"/>
              <a:t>20.10.2026</a:t>
            </a:fld>
            <a:endParaRPr lang="de-CH"/>
          </a:p>
        </p:txBody>
      </p:sp>
      <p:sp>
        <p:nvSpPr>
          <p:cNvPr id="4" name="Folienbildplatzhalt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51B52B-0EE7-4490-9B5A-F8337C29A40A}" type="slidenum">
              <a:rPr lang="de-CH" smtClean="0"/>
              <a:t>‹Nr.›</a:t>
            </a:fld>
            <a:endParaRPr lang="de-CH"/>
          </a:p>
        </p:txBody>
      </p:sp>
    </p:spTree>
    <p:extLst>
      <p:ext uri="{BB962C8B-B14F-4D97-AF65-F5344CB8AC3E}">
        <p14:creationId xmlns:p14="http://schemas.microsoft.com/office/powerpoint/2010/main" val="12628034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BF51B52B-0EE7-4490-9B5A-F8337C29A40A}" type="slidenum">
              <a:rPr lang="de-CH" smtClean="0"/>
              <a:t>1</a:t>
            </a:fld>
            <a:endParaRPr lang="de-CH"/>
          </a:p>
        </p:txBody>
      </p:sp>
    </p:spTree>
    <p:extLst>
      <p:ext uri="{BB962C8B-B14F-4D97-AF65-F5344CB8AC3E}">
        <p14:creationId xmlns:p14="http://schemas.microsoft.com/office/powerpoint/2010/main" val="35245395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de-DE"/>
              <a:t>Mastertitelformat bearbeiten</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5C7DCC63-88D0-4F34-BF6D-BF63B1A00C46}" type="datetimeFigureOut">
              <a:rPr lang="es-BO" smtClean="0"/>
              <a:t>20/10/2026</a:t>
            </a:fld>
            <a:endParaRPr lang="es-BO"/>
          </a:p>
        </p:txBody>
      </p:sp>
      <p:sp>
        <p:nvSpPr>
          <p:cNvPr id="5" name="Footer Placeholder 4"/>
          <p:cNvSpPr>
            <a:spLocks noGrp="1"/>
          </p:cNvSpPr>
          <p:nvPr>
            <p:ph type="ftr" sz="quarter" idx="11"/>
          </p:nvPr>
        </p:nvSpPr>
        <p:spPr/>
        <p:txBody>
          <a:bodyPr/>
          <a:lstStyle/>
          <a:p>
            <a:endParaRPr lang="es-BO"/>
          </a:p>
        </p:txBody>
      </p:sp>
      <p:sp>
        <p:nvSpPr>
          <p:cNvPr id="6" name="Slide Number Placeholder 5"/>
          <p:cNvSpPr>
            <a:spLocks noGrp="1"/>
          </p:cNvSpPr>
          <p:nvPr>
            <p:ph type="sldNum" sz="quarter" idx="12"/>
          </p:nvPr>
        </p:nvSpPr>
        <p:spPr/>
        <p:txBody>
          <a:bodyPr/>
          <a:lstStyle/>
          <a:p>
            <a:fld id="{3B998D45-F06C-438E-97E4-FA18140830EF}" type="slidenum">
              <a:rPr lang="es-BO" smtClean="0"/>
              <a:t>‹Nr.›</a:t>
            </a:fld>
            <a:endParaRPr lang="es-BO"/>
          </a:p>
        </p:txBody>
      </p:sp>
    </p:spTree>
    <p:extLst>
      <p:ext uri="{BB962C8B-B14F-4D97-AF65-F5344CB8AC3E}">
        <p14:creationId xmlns:p14="http://schemas.microsoft.com/office/powerpoint/2010/main" val="4169151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5C7DCC63-88D0-4F34-BF6D-BF63B1A00C46}" type="datetimeFigureOut">
              <a:rPr lang="es-BO" smtClean="0"/>
              <a:t>20/10/2026</a:t>
            </a:fld>
            <a:endParaRPr lang="es-BO"/>
          </a:p>
        </p:txBody>
      </p:sp>
      <p:sp>
        <p:nvSpPr>
          <p:cNvPr id="5" name="Footer Placeholder 4"/>
          <p:cNvSpPr>
            <a:spLocks noGrp="1"/>
          </p:cNvSpPr>
          <p:nvPr>
            <p:ph type="ftr" sz="quarter" idx="11"/>
          </p:nvPr>
        </p:nvSpPr>
        <p:spPr/>
        <p:txBody>
          <a:bodyPr/>
          <a:lstStyle/>
          <a:p>
            <a:endParaRPr lang="es-BO"/>
          </a:p>
        </p:txBody>
      </p:sp>
      <p:sp>
        <p:nvSpPr>
          <p:cNvPr id="6" name="Slide Number Placeholder 5"/>
          <p:cNvSpPr>
            <a:spLocks noGrp="1"/>
          </p:cNvSpPr>
          <p:nvPr>
            <p:ph type="sldNum" sz="quarter" idx="12"/>
          </p:nvPr>
        </p:nvSpPr>
        <p:spPr/>
        <p:txBody>
          <a:bodyPr/>
          <a:lstStyle/>
          <a:p>
            <a:fld id="{3B998D45-F06C-438E-97E4-FA18140830EF}" type="slidenum">
              <a:rPr lang="es-BO" smtClean="0"/>
              <a:t>‹Nr.›</a:t>
            </a:fld>
            <a:endParaRPr lang="es-BO"/>
          </a:p>
        </p:txBody>
      </p:sp>
    </p:spTree>
    <p:extLst>
      <p:ext uri="{BB962C8B-B14F-4D97-AF65-F5344CB8AC3E}">
        <p14:creationId xmlns:p14="http://schemas.microsoft.com/office/powerpoint/2010/main" val="966482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de-DE"/>
              <a:t>Mastertitelformat bearbeiten</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5C7DCC63-88D0-4F34-BF6D-BF63B1A00C46}" type="datetimeFigureOut">
              <a:rPr lang="es-BO" smtClean="0"/>
              <a:t>20/10/2026</a:t>
            </a:fld>
            <a:endParaRPr lang="es-BO"/>
          </a:p>
        </p:txBody>
      </p:sp>
      <p:sp>
        <p:nvSpPr>
          <p:cNvPr id="5" name="Footer Placeholder 4"/>
          <p:cNvSpPr>
            <a:spLocks noGrp="1"/>
          </p:cNvSpPr>
          <p:nvPr>
            <p:ph type="ftr" sz="quarter" idx="11"/>
          </p:nvPr>
        </p:nvSpPr>
        <p:spPr/>
        <p:txBody>
          <a:bodyPr/>
          <a:lstStyle/>
          <a:p>
            <a:endParaRPr lang="es-BO"/>
          </a:p>
        </p:txBody>
      </p:sp>
      <p:sp>
        <p:nvSpPr>
          <p:cNvPr id="6" name="Slide Number Placeholder 5"/>
          <p:cNvSpPr>
            <a:spLocks noGrp="1"/>
          </p:cNvSpPr>
          <p:nvPr>
            <p:ph type="sldNum" sz="quarter" idx="12"/>
          </p:nvPr>
        </p:nvSpPr>
        <p:spPr/>
        <p:txBody>
          <a:bodyPr/>
          <a:lstStyle/>
          <a:p>
            <a:fld id="{3B998D45-F06C-438E-97E4-FA18140830EF}" type="slidenum">
              <a:rPr lang="es-BO" smtClean="0"/>
              <a:t>‹Nr.›</a:t>
            </a:fld>
            <a:endParaRPr lang="es-BO"/>
          </a:p>
        </p:txBody>
      </p:sp>
    </p:spTree>
    <p:extLst>
      <p:ext uri="{BB962C8B-B14F-4D97-AF65-F5344CB8AC3E}">
        <p14:creationId xmlns:p14="http://schemas.microsoft.com/office/powerpoint/2010/main" val="965361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5C7DCC63-88D0-4F34-BF6D-BF63B1A00C46}" type="datetimeFigureOut">
              <a:rPr lang="es-BO" smtClean="0"/>
              <a:t>20/10/2026</a:t>
            </a:fld>
            <a:endParaRPr lang="es-BO"/>
          </a:p>
        </p:txBody>
      </p:sp>
      <p:sp>
        <p:nvSpPr>
          <p:cNvPr id="6" name="Footer Placeholder 5"/>
          <p:cNvSpPr>
            <a:spLocks noGrp="1"/>
          </p:cNvSpPr>
          <p:nvPr>
            <p:ph type="ftr" sz="quarter" idx="11"/>
          </p:nvPr>
        </p:nvSpPr>
        <p:spPr/>
        <p:txBody>
          <a:bodyPr/>
          <a:lstStyle/>
          <a:p>
            <a:endParaRPr lang="es-BO"/>
          </a:p>
        </p:txBody>
      </p:sp>
      <p:sp>
        <p:nvSpPr>
          <p:cNvPr id="7" name="Slide Number Placeholder 6"/>
          <p:cNvSpPr>
            <a:spLocks noGrp="1"/>
          </p:cNvSpPr>
          <p:nvPr>
            <p:ph type="sldNum" sz="quarter" idx="12"/>
          </p:nvPr>
        </p:nvSpPr>
        <p:spPr/>
        <p:txBody>
          <a:bodyPr/>
          <a:lstStyle/>
          <a:p>
            <a:fld id="{3B998D45-F06C-438E-97E4-FA18140830EF}" type="slidenum">
              <a:rPr lang="es-BO" smtClean="0"/>
              <a:t>‹Nr.›</a:t>
            </a:fld>
            <a:endParaRPr lang="es-BO"/>
          </a:p>
        </p:txBody>
      </p:sp>
    </p:spTree>
    <p:extLst>
      <p:ext uri="{BB962C8B-B14F-4D97-AF65-F5344CB8AC3E}">
        <p14:creationId xmlns:p14="http://schemas.microsoft.com/office/powerpoint/2010/main" val="3905895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de-DE"/>
              <a:t>Mastertitelformat bearbeiten</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Mastertextformat bearbeiten</a:t>
            </a:r>
          </a:p>
        </p:txBody>
      </p:sp>
      <p:sp>
        <p:nvSpPr>
          <p:cNvPr id="4" name="Content Placeholder 3"/>
          <p:cNvSpPr>
            <a:spLocks noGrp="1"/>
          </p:cNvSpPr>
          <p:nvPr>
            <p:ph sz="half" idx="2"/>
          </p:nvPr>
        </p:nvSpPr>
        <p:spPr>
          <a:xfrm>
            <a:off x="472381" y="3340100"/>
            <a:ext cx="2901255" cy="491278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Mastertextformat bearbeiten</a:t>
            </a:r>
          </a:p>
        </p:txBody>
      </p:sp>
      <p:sp>
        <p:nvSpPr>
          <p:cNvPr id="6" name="Content Placeholder 5"/>
          <p:cNvSpPr>
            <a:spLocks noGrp="1"/>
          </p:cNvSpPr>
          <p:nvPr>
            <p:ph sz="quarter" idx="4"/>
          </p:nvPr>
        </p:nvSpPr>
        <p:spPr>
          <a:xfrm>
            <a:off x="3471863" y="3340100"/>
            <a:ext cx="2915543" cy="491278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5C7DCC63-88D0-4F34-BF6D-BF63B1A00C46}" type="datetimeFigureOut">
              <a:rPr lang="es-BO" smtClean="0"/>
              <a:t>20/10/2026</a:t>
            </a:fld>
            <a:endParaRPr lang="es-BO"/>
          </a:p>
        </p:txBody>
      </p:sp>
      <p:sp>
        <p:nvSpPr>
          <p:cNvPr id="8" name="Footer Placeholder 7"/>
          <p:cNvSpPr>
            <a:spLocks noGrp="1"/>
          </p:cNvSpPr>
          <p:nvPr>
            <p:ph type="ftr" sz="quarter" idx="11"/>
          </p:nvPr>
        </p:nvSpPr>
        <p:spPr/>
        <p:txBody>
          <a:bodyPr/>
          <a:lstStyle/>
          <a:p>
            <a:endParaRPr lang="es-BO"/>
          </a:p>
        </p:txBody>
      </p:sp>
      <p:sp>
        <p:nvSpPr>
          <p:cNvPr id="9" name="Slide Number Placeholder 8"/>
          <p:cNvSpPr>
            <a:spLocks noGrp="1"/>
          </p:cNvSpPr>
          <p:nvPr>
            <p:ph type="sldNum" sz="quarter" idx="12"/>
          </p:nvPr>
        </p:nvSpPr>
        <p:spPr/>
        <p:txBody>
          <a:bodyPr/>
          <a:lstStyle/>
          <a:p>
            <a:fld id="{3B998D45-F06C-438E-97E4-FA18140830EF}" type="slidenum">
              <a:rPr lang="es-BO" smtClean="0"/>
              <a:t>‹Nr.›</a:t>
            </a:fld>
            <a:endParaRPr lang="es-BO"/>
          </a:p>
        </p:txBody>
      </p:sp>
    </p:spTree>
    <p:extLst>
      <p:ext uri="{BB962C8B-B14F-4D97-AF65-F5344CB8AC3E}">
        <p14:creationId xmlns:p14="http://schemas.microsoft.com/office/powerpoint/2010/main" val="4175090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5C7DCC63-88D0-4F34-BF6D-BF63B1A00C46}" type="datetimeFigureOut">
              <a:rPr lang="es-BO" smtClean="0"/>
              <a:t>20/10/2026</a:t>
            </a:fld>
            <a:endParaRPr lang="es-BO"/>
          </a:p>
        </p:txBody>
      </p:sp>
      <p:sp>
        <p:nvSpPr>
          <p:cNvPr id="4" name="Footer Placeholder 3"/>
          <p:cNvSpPr>
            <a:spLocks noGrp="1"/>
          </p:cNvSpPr>
          <p:nvPr>
            <p:ph type="ftr" sz="quarter" idx="11"/>
          </p:nvPr>
        </p:nvSpPr>
        <p:spPr/>
        <p:txBody>
          <a:bodyPr/>
          <a:lstStyle/>
          <a:p>
            <a:endParaRPr lang="es-BO"/>
          </a:p>
        </p:txBody>
      </p:sp>
      <p:sp>
        <p:nvSpPr>
          <p:cNvPr id="5" name="Slide Number Placeholder 4"/>
          <p:cNvSpPr>
            <a:spLocks noGrp="1"/>
          </p:cNvSpPr>
          <p:nvPr>
            <p:ph type="sldNum" sz="quarter" idx="12"/>
          </p:nvPr>
        </p:nvSpPr>
        <p:spPr/>
        <p:txBody>
          <a:bodyPr/>
          <a:lstStyle/>
          <a:p>
            <a:fld id="{3B998D45-F06C-438E-97E4-FA18140830EF}" type="slidenum">
              <a:rPr lang="es-BO" smtClean="0"/>
              <a:t>‹Nr.›</a:t>
            </a:fld>
            <a:endParaRPr lang="es-BO"/>
          </a:p>
        </p:txBody>
      </p:sp>
    </p:spTree>
    <p:extLst>
      <p:ext uri="{BB962C8B-B14F-4D97-AF65-F5344CB8AC3E}">
        <p14:creationId xmlns:p14="http://schemas.microsoft.com/office/powerpoint/2010/main" val="3965944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7DCC63-88D0-4F34-BF6D-BF63B1A00C46}" type="datetimeFigureOut">
              <a:rPr lang="es-BO" smtClean="0"/>
              <a:t>20/10/2026</a:t>
            </a:fld>
            <a:endParaRPr lang="es-BO"/>
          </a:p>
        </p:txBody>
      </p:sp>
      <p:sp>
        <p:nvSpPr>
          <p:cNvPr id="3" name="Footer Placeholder 2"/>
          <p:cNvSpPr>
            <a:spLocks noGrp="1"/>
          </p:cNvSpPr>
          <p:nvPr>
            <p:ph type="ftr" sz="quarter" idx="11"/>
          </p:nvPr>
        </p:nvSpPr>
        <p:spPr/>
        <p:txBody>
          <a:bodyPr/>
          <a:lstStyle/>
          <a:p>
            <a:endParaRPr lang="es-BO"/>
          </a:p>
        </p:txBody>
      </p:sp>
      <p:sp>
        <p:nvSpPr>
          <p:cNvPr id="4" name="Slide Number Placeholder 3"/>
          <p:cNvSpPr>
            <a:spLocks noGrp="1"/>
          </p:cNvSpPr>
          <p:nvPr>
            <p:ph type="sldNum" sz="quarter" idx="12"/>
          </p:nvPr>
        </p:nvSpPr>
        <p:spPr/>
        <p:txBody>
          <a:bodyPr/>
          <a:lstStyle/>
          <a:p>
            <a:fld id="{3B998D45-F06C-438E-97E4-FA18140830EF}" type="slidenum">
              <a:rPr lang="es-BO" smtClean="0"/>
              <a:t>‹Nr.›</a:t>
            </a:fld>
            <a:endParaRPr lang="es-BO"/>
          </a:p>
        </p:txBody>
      </p:sp>
    </p:spTree>
    <p:extLst>
      <p:ext uri="{BB962C8B-B14F-4D97-AF65-F5344CB8AC3E}">
        <p14:creationId xmlns:p14="http://schemas.microsoft.com/office/powerpoint/2010/main" val="3965533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Mastertitelformat bearbeiten</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a:t>
            </a:r>
          </a:p>
        </p:txBody>
      </p:sp>
      <p:sp>
        <p:nvSpPr>
          <p:cNvPr id="5" name="Date Placeholder 4"/>
          <p:cNvSpPr>
            <a:spLocks noGrp="1"/>
          </p:cNvSpPr>
          <p:nvPr>
            <p:ph type="dt" sz="half" idx="10"/>
          </p:nvPr>
        </p:nvSpPr>
        <p:spPr/>
        <p:txBody>
          <a:bodyPr/>
          <a:lstStyle/>
          <a:p>
            <a:fld id="{5C7DCC63-88D0-4F34-BF6D-BF63B1A00C46}" type="datetimeFigureOut">
              <a:rPr lang="es-BO" smtClean="0"/>
              <a:t>20/10/2026</a:t>
            </a:fld>
            <a:endParaRPr lang="es-BO"/>
          </a:p>
        </p:txBody>
      </p:sp>
      <p:sp>
        <p:nvSpPr>
          <p:cNvPr id="6" name="Footer Placeholder 5"/>
          <p:cNvSpPr>
            <a:spLocks noGrp="1"/>
          </p:cNvSpPr>
          <p:nvPr>
            <p:ph type="ftr" sz="quarter" idx="11"/>
          </p:nvPr>
        </p:nvSpPr>
        <p:spPr/>
        <p:txBody>
          <a:bodyPr/>
          <a:lstStyle/>
          <a:p>
            <a:endParaRPr lang="es-BO"/>
          </a:p>
        </p:txBody>
      </p:sp>
      <p:sp>
        <p:nvSpPr>
          <p:cNvPr id="7" name="Slide Number Placeholder 6"/>
          <p:cNvSpPr>
            <a:spLocks noGrp="1"/>
          </p:cNvSpPr>
          <p:nvPr>
            <p:ph type="sldNum" sz="quarter" idx="12"/>
          </p:nvPr>
        </p:nvSpPr>
        <p:spPr/>
        <p:txBody>
          <a:bodyPr/>
          <a:lstStyle/>
          <a:p>
            <a:fld id="{3B998D45-F06C-438E-97E4-FA18140830EF}" type="slidenum">
              <a:rPr lang="es-BO" smtClean="0"/>
              <a:t>‹Nr.›</a:t>
            </a:fld>
            <a:endParaRPr lang="es-BO"/>
          </a:p>
        </p:txBody>
      </p:sp>
    </p:spTree>
    <p:extLst>
      <p:ext uri="{BB962C8B-B14F-4D97-AF65-F5344CB8AC3E}">
        <p14:creationId xmlns:p14="http://schemas.microsoft.com/office/powerpoint/2010/main" val="720047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Mastertitelformat bearbeiten</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de-DE"/>
              <a:t>Bild durch Klicken auf Symbol hinzufügen</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a:t>
            </a:r>
          </a:p>
        </p:txBody>
      </p:sp>
      <p:sp>
        <p:nvSpPr>
          <p:cNvPr id="5" name="Date Placeholder 4"/>
          <p:cNvSpPr>
            <a:spLocks noGrp="1"/>
          </p:cNvSpPr>
          <p:nvPr>
            <p:ph type="dt" sz="half" idx="10"/>
          </p:nvPr>
        </p:nvSpPr>
        <p:spPr/>
        <p:txBody>
          <a:bodyPr/>
          <a:lstStyle/>
          <a:p>
            <a:fld id="{5C7DCC63-88D0-4F34-BF6D-BF63B1A00C46}" type="datetimeFigureOut">
              <a:rPr lang="es-BO" smtClean="0"/>
              <a:t>20/10/2026</a:t>
            </a:fld>
            <a:endParaRPr lang="es-BO"/>
          </a:p>
        </p:txBody>
      </p:sp>
      <p:sp>
        <p:nvSpPr>
          <p:cNvPr id="6" name="Footer Placeholder 5"/>
          <p:cNvSpPr>
            <a:spLocks noGrp="1"/>
          </p:cNvSpPr>
          <p:nvPr>
            <p:ph type="ftr" sz="quarter" idx="11"/>
          </p:nvPr>
        </p:nvSpPr>
        <p:spPr/>
        <p:txBody>
          <a:bodyPr/>
          <a:lstStyle/>
          <a:p>
            <a:endParaRPr lang="es-BO"/>
          </a:p>
        </p:txBody>
      </p:sp>
      <p:sp>
        <p:nvSpPr>
          <p:cNvPr id="7" name="Slide Number Placeholder 6"/>
          <p:cNvSpPr>
            <a:spLocks noGrp="1"/>
          </p:cNvSpPr>
          <p:nvPr>
            <p:ph type="sldNum" sz="quarter" idx="12"/>
          </p:nvPr>
        </p:nvSpPr>
        <p:spPr/>
        <p:txBody>
          <a:bodyPr/>
          <a:lstStyle/>
          <a:p>
            <a:fld id="{3B998D45-F06C-438E-97E4-FA18140830EF}" type="slidenum">
              <a:rPr lang="es-BO" smtClean="0"/>
              <a:t>‹Nr.›</a:t>
            </a:fld>
            <a:endParaRPr lang="es-BO"/>
          </a:p>
        </p:txBody>
      </p:sp>
    </p:spTree>
    <p:extLst>
      <p:ext uri="{BB962C8B-B14F-4D97-AF65-F5344CB8AC3E}">
        <p14:creationId xmlns:p14="http://schemas.microsoft.com/office/powerpoint/2010/main" val="537146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5C7DCC63-88D0-4F34-BF6D-BF63B1A00C46}" type="datetimeFigureOut">
              <a:rPr lang="es-BO" smtClean="0"/>
              <a:t>20/10/2026</a:t>
            </a:fld>
            <a:endParaRPr lang="es-BO"/>
          </a:p>
        </p:txBody>
      </p:sp>
      <p:sp>
        <p:nvSpPr>
          <p:cNvPr id="5" name="Footer Placeholder 4"/>
          <p:cNvSpPr>
            <a:spLocks noGrp="1"/>
          </p:cNvSpPr>
          <p:nvPr>
            <p:ph type="ftr" sz="quarter" idx="11"/>
          </p:nvPr>
        </p:nvSpPr>
        <p:spPr/>
        <p:txBody>
          <a:bodyPr/>
          <a:lstStyle/>
          <a:p>
            <a:endParaRPr lang="es-BO"/>
          </a:p>
        </p:txBody>
      </p:sp>
      <p:sp>
        <p:nvSpPr>
          <p:cNvPr id="6" name="Slide Number Placeholder 5"/>
          <p:cNvSpPr>
            <a:spLocks noGrp="1"/>
          </p:cNvSpPr>
          <p:nvPr>
            <p:ph type="sldNum" sz="quarter" idx="12"/>
          </p:nvPr>
        </p:nvSpPr>
        <p:spPr/>
        <p:txBody>
          <a:bodyPr/>
          <a:lstStyle/>
          <a:p>
            <a:fld id="{3B998D45-F06C-438E-97E4-FA18140830EF}" type="slidenum">
              <a:rPr lang="es-BO" smtClean="0"/>
              <a:t>‹Nr.›</a:t>
            </a:fld>
            <a:endParaRPr lang="es-BO"/>
          </a:p>
        </p:txBody>
      </p:sp>
    </p:spTree>
    <p:extLst>
      <p:ext uri="{BB962C8B-B14F-4D97-AF65-F5344CB8AC3E}">
        <p14:creationId xmlns:p14="http://schemas.microsoft.com/office/powerpoint/2010/main" val="2236018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de-DE"/>
              <a:t>Mastertitelformat bearbeiten</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5C7DCC63-88D0-4F34-BF6D-BF63B1A00C46}" type="datetimeFigureOut">
              <a:rPr lang="es-BO" smtClean="0"/>
              <a:t>20/10/2026</a:t>
            </a:fld>
            <a:endParaRPr lang="es-BO"/>
          </a:p>
        </p:txBody>
      </p:sp>
      <p:sp>
        <p:nvSpPr>
          <p:cNvPr id="5" name="Footer Placeholder 4"/>
          <p:cNvSpPr>
            <a:spLocks noGrp="1"/>
          </p:cNvSpPr>
          <p:nvPr>
            <p:ph type="ftr" sz="quarter" idx="11"/>
          </p:nvPr>
        </p:nvSpPr>
        <p:spPr/>
        <p:txBody>
          <a:bodyPr/>
          <a:lstStyle/>
          <a:p>
            <a:endParaRPr lang="es-BO"/>
          </a:p>
        </p:txBody>
      </p:sp>
      <p:sp>
        <p:nvSpPr>
          <p:cNvPr id="6" name="Slide Number Placeholder 5"/>
          <p:cNvSpPr>
            <a:spLocks noGrp="1"/>
          </p:cNvSpPr>
          <p:nvPr>
            <p:ph type="sldNum" sz="quarter" idx="12"/>
          </p:nvPr>
        </p:nvSpPr>
        <p:spPr/>
        <p:txBody>
          <a:bodyPr/>
          <a:lstStyle/>
          <a:p>
            <a:fld id="{3B998D45-F06C-438E-97E4-FA18140830EF}" type="slidenum">
              <a:rPr lang="es-BO" smtClean="0"/>
              <a:t>‹Nr.›</a:t>
            </a:fld>
            <a:endParaRPr lang="es-BO"/>
          </a:p>
        </p:txBody>
      </p:sp>
    </p:spTree>
    <p:extLst>
      <p:ext uri="{BB962C8B-B14F-4D97-AF65-F5344CB8AC3E}">
        <p14:creationId xmlns:p14="http://schemas.microsoft.com/office/powerpoint/2010/main" val="3082201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de-DE"/>
              <a:t>Mastertitelformat bearbeiten</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5C7DCC63-88D0-4F34-BF6D-BF63B1A00C46}" type="datetimeFigureOut">
              <a:rPr lang="es-BO" smtClean="0"/>
              <a:t>20/10/2026</a:t>
            </a:fld>
            <a:endParaRPr lang="es-BO"/>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BO"/>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3B998D45-F06C-438E-97E4-FA18140830EF}" type="slidenum">
              <a:rPr lang="es-BO" smtClean="0"/>
              <a:t>‹Nr.›</a:t>
            </a:fld>
            <a:endParaRPr lang="es-BO"/>
          </a:p>
        </p:txBody>
      </p:sp>
    </p:spTree>
    <p:extLst>
      <p:ext uri="{BB962C8B-B14F-4D97-AF65-F5344CB8AC3E}">
        <p14:creationId xmlns:p14="http://schemas.microsoft.com/office/powerpoint/2010/main" val="34562462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https://upload.wikimedia.org/wikipedia/commons/5/56/Caryocar_brasiliense_flowers.jpg" TargetMode="External"/><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jpeg"/><Relationship Id="rId11" Type="http://schemas.openxmlformats.org/officeDocument/2006/relationships/image" Target="https://upload.wikimedia.org/wikipedia/commons/thumb/2/23/Passiflora_ligularis_Juss.jpg/800px-Passiflora_ligularis_Juss.jpg" TargetMode="External"/><Relationship Id="rId5" Type="http://schemas.openxmlformats.org/officeDocument/2006/relationships/image" Target="https://upload.wikimedia.org/wikipedia/commons/9/90/Glossophaga_soricina.jpg" TargetMode="External"/><Relationship Id="rId10" Type="http://schemas.openxmlformats.org/officeDocument/2006/relationships/image" Target="../media/image6.jpeg"/><Relationship Id="rId4" Type="http://schemas.openxmlformats.org/officeDocument/2006/relationships/image" Target="../media/image2.jpeg"/><Relationship Id="rId9"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https://upload.wikimedia.org/wikipedia/commons/5/56/Caryocar_brasiliense_flowers.jpg" TargetMode="External"/><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https://upload.wikimedia.org/wikipedia/commons/thumb/2/23/Passiflora_ligularis_Juss.jpg/800px-Passiflora_ligularis_Juss.jpg" TargetMode="External"/><Relationship Id="rId5" Type="http://schemas.openxmlformats.org/officeDocument/2006/relationships/image" Target="../media/image6.jpeg"/><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8 Rectángulo"/>
          <p:cNvSpPr>
            <a:spLocks noChangeArrowheads="1"/>
          </p:cNvSpPr>
          <p:nvPr/>
        </p:nvSpPr>
        <p:spPr bwMode="auto">
          <a:xfrm>
            <a:off x="398081" y="1220940"/>
            <a:ext cx="3665726" cy="272578"/>
          </a:xfrm>
          <a:prstGeom prst="rect">
            <a:avLst/>
          </a:prstGeom>
          <a:noFill/>
          <a:ln w="25400" algn="ctr">
            <a:noFill/>
            <a:miter lim="800000"/>
            <a:headEnd/>
            <a:tailEnd/>
          </a:ln>
          <a:extLst>
            <a:ext uri="{909E8E84-426E-40DD-AFC4-6F175D3DCCD1}">
              <a14:hiddenFill xmlns:a14="http://schemas.microsoft.com/office/drawing/2010/main">
                <a:solidFill>
                  <a:srgbClr val="FFFFFF"/>
                </a:solidFill>
              </a14:hiddenFill>
            </a:ext>
          </a:extLst>
        </p:spPr>
        <p:txBody>
          <a:bodyPr vert="horz" wrap="square" lIns="84406" tIns="42203" rIns="84406" bIns="42203" numCol="1" anchor="ctr" anchorCtr="0" compatLnSpc="1">
            <a:prstTxWarp prst="textNoShape">
              <a:avLst/>
            </a:prstTxWarp>
          </a:bodyPr>
          <a:lstStyle/>
          <a:p>
            <a:pPr defTabSz="844083" fontAlgn="base">
              <a:spcBef>
                <a:spcPct val="0"/>
              </a:spcBef>
              <a:spcAft>
                <a:spcPts val="923"/>
              </a:spcAft>
            </a:pPr>
            <a:r>
              <a:rPr lang="es-ES" sz="1200" dirty="0">
                <a:latin typeface="Gill Sans MT" panose="020B0502020104020203" pitchFamily="34" charset="0"/>
                <a:cs typeface="Arial" pitchFamily="34" charset="0"/>
              </a:rPr>
              <a:t>Tarea: Relacione el polinizador con su flor.</a:t>
            </a:r>
          </a:p>
        </p:txBody>
      </p:sp>
      <p:sp>
        <p:nvSpPr>
          <p:cNvPr id="5" name="Rechteck 4">
            <a:extLst>
              <a:ext uri="{FF2B5EF4-FFF2-40B4-BE49-F238E27FC236}">
                <a16:creationId xmlns:a16="http://schemas.microsoft.com/office/drawing/2014/main" id="{8B8BC694-C2C0-4082-B820-5B653767120E}"/>
              </a:ext>
            </a:extLst>
          </p:cNvPr>
          <p:cNvSpPr/>
          <p:nvPr/>
        </p:nvSpPr>
        <p:spPr>
          <a:xfrm>
            <a:off x="398081" y="723527"/>
            <a:ext cx="3171189" cy="553998"/>
          </a:xfrm>
          <a:prstGeom prst="rect">
            <a:avLst/>
          </a:prstGeom>
        </p:spPr>
        <p:txBody>
          <a:bodyPr wrap="none">
            <a:spAutoFit/>
          </a:bodyPr>
          <a:lstStyle/>
          <a:p>
            <a:r>
              <a:rPr lang="es-ES" b="1" baseline="30000" dirty="0">
                <a:solidFill>
                  <a:srgbClr val="5B881F"/>
                </a:solidFill>
                <a:latin typeface="Gill Sans MT" panose="020B0502020104020203" pitchFamily="34" charset="0"/>
              </a:rPr>
              <a:t>3.3</a:t>
            </a:r>
          </a:p>
          <a:p>
            <a:r>
              <a:rPr lang="es-ES" b="1" baseline="30000" dirty="0">
                <a:solidFill>
                  <a:srgbClr val="5B881F"/>
                </a:solidFill>
                <a:latin typeface="Gill Sans MT" panose="020B0502020104020203" pitchFamily="34" charset="0"/>
              </a:rPr>
              <a:t>Descubrir las estrategias de polinizadores</a:t>
            </a:r>
            <a:endParaRPr lang="de-CH" dirty="0">
              <a:latin typeface="Gill Sans MT" panose="020B0502020104020203" pitchFamily="34" charset="0"/>
            </a:endParaRPr>
          </a:p>
        </p:txBody>
      </p:sp>
      <p:sp>
        <p:nvSpPr>
          <p:cNvPr id="33" name="8 Rectángulo"/>
          <p:cNvSpPr>
            <a:spLocks noChangeArrowheads="1"/>
          </p:cNvSpPr>
          <p:nvPr/>
        </p:nvSpPr>
        <p:spPr bwMode="auto">
          <a:xfrm>
            <a:off x="421638" y="1667843"/>
            <a:ext cx="1744162" cy="252530"/>
          </a:xfrm>
          <a:prstGeom prst="rect">
            <a:avLst/>
          </a:prstGeom>
          <a:solidFill>
            <a:schemeClr val="accent2">
              <a:lumMod val="20000"/>
              <a:lumOff val="80000"/>
            </a:schemeClr>
          </a:solidFill>
          <a:ln w="25400" algn="ctr">
            <a:noFill/>
            <a:miter lim="800000"/>
            <a:headEnd/>
            <a:tailEnd/>
          </a:ln>
        </p:spPr>
        <p:txBody>
          <a:bodyPr vert="horz" wrap="square" lIns="84406" tIns="42203" rIns="84406" bIns="42203" numCol="1" anchor="ctr" anchorCtr="0" compatLnSpc="1">
            <a:prstTxWarp prst="textNoShape">
              <a:avLst/>
            </a:prstTxWarp>
          </a:bodyPr>
          <a:lstStyle/>
          <a:p>
            <a:pPr algn="ctr" defTabSz="844083" fontAlgn="base">
              <a:spcBef>
                <a:spcPct val="0"/>
              </a:spcBef>
              <a:spcAft>
                <a:spcPts val="923"/>
              </a:spcAft>
            </a:pPr>
            <a:r>
              <a:rPr lang="es-ES" sz="1400" b="1" dirty="0">
                <a:latin typeface="Gill Sans MT" panose="020B0502020104020203" pitchFamily="34" charset="0"/>
                <a:cs typeface="Arial" pitchFamily="34" charset="0"/>
              </a:rPr>
              <a:t>POLINIZADOR</a:t>
            </a:r>
            <a:endParaRPr lang="es-ES" sz="1400" dirty="0">
              <a:latin typeface="Gill Sans MT" panose="020B0502020104020203" pitchFamily="34" charset="0"/>
              <a:cs typeface="Arial" pitchFamily="34" charset="0"/>
            </a:endParaRPr>
          </a:p>
        </p:txBody>
      </p:sp>
      <p:pic>
        <p:nvPicPr>
          <p:cNvPr id="39" name="Imagen 1">
            <a:extLst>
              <a:ext uri="{FF2B5EF4-FFF2-40B4-BE49-F238E27FC236}">
                <a16:creationId xmlns:a16="http://schemas.microsoft.com/office/drawing/2014/main" id="{F7BA51BF-A23C-4A7A-873E-AB5008964C7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568" t="11932" r="19998" b="4320"/>
          <a:stretch/>
        </p:blipFill>
        <p:spPr bwMode="auto">
          <a:xfrm>
            <a:off x="431645" y="1998866"/>
            <a:ext cx="900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8 Rectángulo">
            <a:extLst>
              <a:ext uri="{FF2B5EF4-FFF2-40B4-BE49-F238E27FC236}">
                <a16:creationId xmlns:a16="http://schemas.microsoft.com/office/drawing/2014/main" id="{0D7E58AF-9F21-4A6B-AC06-5A1D0878F925}"/>
              </a:ext>
            </a:extLst>
          </p:cNvPr>
          <p:cNvSpPr>
            <a:spLocks noChangeArrowheads="1"/>
          </p:cNvSpPr>
          <p:nvPr/>
        </p:nvSpPr>
        <p:spPr bwMode="auto">
          <a:xfrm>
            <a:off x="1547645" y="1994554"/>
            <a:ext cx="4166433" cy="770933"/>
          </a:xfrm>
          <a:prstGeom prst="rect">
            <a:avLst/>
          </a:prstGeom>
          <a:solidFill>
            <a:schemeClr val="accent2">
              <a:lumMod val="20000"/>
              <a:lumOff val="80000"/>
            </a:schemeClr>
          </a:solidFill>
          <a:ln w="0">
            <a:noFill/>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bodyPr>
          <a:lstStyle/>
          <a:p>
            <a:pPr fontAlgn="base">
              <a:spcBef>
                <a:spcPct val="0"/>
              </a:spcBef>
              <a:spcAft>
                <a:spcPts val="1000"/>
              </a:spcAft>
            </a:pPr>
            <a:r>
              <a:rPr kumimoji="0" lang="es-ES" sz="1000" b="0" i="0" u="none" strike="noStrike" cap="none" normalizeH="0" baseline="0" dirty="0">
                <a:ln>
                  <a:noFill/>
                </a:ln>
                <a:solidFill>
                  <a:schemeClr val="tx1"/>
                </a:solidFill>
                <a:effectLst/>
                <a:latin typeface="Gill Sans MT" panose="020B0502020104020203" pitchFamily="34" charset="0"/>
                <a:cs typeface="Arial" pitchFamily="34" charset="0"/>
              </a:rPr>
              <a:t>ABEJORRO CARPINTERO (GENERO: </a:t>
            </a:r>
            <a:r>
              <a:rPr kumimoji="0" lang="es-ES" sz="1000" b="0" i="0" u="none" strike="noStrike" cap="none" normalizeH="0" baseline="0" dirty="0" err="1">
                <a:ln>
                  <a:noFill/>
                </a:ln>
                <a:solidFill>
                  <a:schemeClr val="tx1"/>
                </a:solidFill>
                <a:effectLst/>
                <a:latin typeface="Gill Sans MT" panose="020B0502020104020203" pitchFamily="34" charset="0"/>
                <a:cs typeface="Arial" pitchFamily="34" charset="0"/>
              </a:rPr>
              <a:t>Xylocopa</a:t>
            </a:r>
            <a:r>
              <a:rPr kumimoji="0" lang="es-ES" sz="1000" b="0" i="0" u="none" strike="noStrike" cap="none" normalizeH="0" baseline="0" dirty="0">
                <a:ln>
                  <a:noFill/>
                </a:ln>
                <a:solidFill>
                  <a:schemeClr val="tx1"/>
                </a:solidFill>
                <a:effectLst/>
                <a:latin typeface="Gill Sans MT" panose="020B0502020104020203" pitchFamily="34" charset="0"/>
                <a:cs typeface="Arial" pitchFamily="34" charset="0"/>
              </a:rPr>
              <a:t>): Es un polinizador nativo, pone sus nidos en troncos y maderas. Es una abeja sin aguijón y debido a su gran tamaño consume grandes cantidades de néctar. </a:t>
            </a:r>
            <a:r>
              <a:rPr lang="es-ES" sz="600" dirty="0">
                <a:solidFill>
                  <a:schemeClr val="tx1"/>
                </a:solidFill>
                <a:latin typeface="Gill Sans MT" panose="020B0502020104020203" pitchFamily="34" charset="0"/>
                <a:cs typeface="Arial" pitchFamily="34" charset="0"/>
              </a:rPr>
              <a:t>Foto:</a:t>
            </a:r>
            <a:r>
              <a:rPr lang="de-CH" sz="600" dirty="0">
                <a:latin typeface="Gill Sans MT" panose="020B0502020104020203" pitchFamily="34" charset="0"/>
              </a:rPr>
              <a:t> </a:t>
            </a:r>
            <a:r>
              <a:rPr lang="es-ES" sz="600" dirty="0">
                <a:solidFill>
                  <a:schemeClr val="tx1"/>
                </a:solidFill>
                <a:latin typeface="Gill Sans MT" panose="020B0502020104020203" pitchFamily="34" charset="0"/>
                <a:cs typeface="Arial" pitchFamily="34" charset="0"/>
              </a:rPr>
              <a:t>Pixabay.com</a:t>
            </a:r>
            <a:endParaRPr lang="de-CH" sz="800" dirty="0">
              <a:latin typeface="Gill Sans MT" panose="020B0502020104020203" pitchFamily="34" charset="0"/>
            </a:endParaRPr>
          </a:p>
        </p:txBody>
      </p:sp>
      <p:pic>
        <p:nvPicPr>
          <p:cNvPr id="44" name="Picture 8" descr="https://upload.wikimedia.org/wikipedia/commons/9/90/Glossophaga_soricina.jpg">
            <a:extLst>
              <a:ext uri="{FF2B5EF4-FFF2-40B4-BE49-F238E27FC236}">
                <a16:creationId xmlns:a16="http://schemas.microsoft.com/office/drawing/2014/main" id="{1B83E12A-8870-4C56-B91D-0099052F38F6}"/>
              </a:ext>
            </a:extLst>
          </p:cNvPr>
          <p:cNvPicPr>
            <a:picLocks noChangeAspect="1" noChangeArrowheads="1"/>
          </p:cNvPicPr>
          <p:nvPr/>
        </p:nvPicPr>
        <p:blipFill rotWithShape="1">
          <a:blip r:embed="rId4" r:link="rId5" cstate="print">
            <a:extLst>
              <a:ext uri="{28A0092B-C50C-407E-A947-70E740481C1C}">
                <a14:useLocalDpi xmlns:a14="http://schemas.microsoft.com/office/drawing/2010/main" val="0"/>
              </a:ext>
            </a:extLst>
          </a:blip>
          <a:srcRect t="14613"/>
          <a:stretch>
            <a:fillRect/>
          </a:stretch>
        </p:blipFill>
        <p:spPr bwMode="auto">
          <a:xfrm>
            <a:off x="709545" y="2906577"/>
            <a:ext cx="612093" cy="1040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8 Rectángulo">
            <a:extLst>
              <a:ext uri="{FF2B5EF4-FFF2-40B4-BE49-F238E27FC236}">
                <a16:creationId xmlns:a16="http://schemas.microsoft.com/office/drawing/2014/main" id="{52ACCE54-EF7E-4DA5-89EB-7108045CFA04}"/>
              </a:ext>
            </a:extLst>
          </p:cNvPr>
          <p:cNvSpPr>
            <a:spLocks noChangeArrowheads="1"/>
          </p:cNvSpPr>
          <p:nvPr/>
        </p:nvSpPr>
        <p:spPr bwMode="auto">
          <a:xfrm>
            <a:off x="1547643" y="2907893"/>
            <a:ext cx="4166435" cy="1040589"/>
          </a:xfrm>
          <a:prstGeom prst="rect">
            <a:avLst/>
          </a:prstGeom>
          <a:solidFill>
            <a:schemeClr val="accent2">
              <a:lumMod val="20000"/>
              <a:lumOff val="80000"/>
            </a:schemeClr>
          </a:solidFill>
          <a:ln w="0">
            <a:noFill/>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bodyPr>
          <a:lstStyle/>
          <a:p>
            <a:pPr fontAlgn="base">
              <a:spcBef>
                <a:spcPct val="0"/>
              </a:spcBef>
              <a:spcAft>
                <a:spcPts val="1000"/>
              </a:spcAft>
            </a:pPr>
            <a:r>
              <a:rPr kumimoji="0" lang="es-ES" sz="1000" b="0" i="0" u="none" strike="noStrike" cap="none" normalizeH="0" baseline="0" dirty="0">
                <a:ln>
                  <a:noFill/>
                </a:ln>
                <a:solidFill>
                  <a:schemeClr val="tx1"/>
                </a:solidFill>
                <a:effectLst/>
                <a:latin typeface="Gill Sans MT" panose="020B0502020104020203" pitchFamily="34" charset="0"/>
                <a:cs typeface="Arial" pitchFamily="34" charset="0"/>
              </a:rPr>
              <a:t>MURCIELAGO (GENERO: </a:t>
            </a:r>
            <a:r>
              <a:rPr kumimoji="0" lang="es-ES" sz="1000" b="0" i="0" u="none" strike="noStrike" cap="none" normalizeH="0" baseline="0" dirty="0" err="1">
                <a:ln>
                  <a:noFill/>
                </a:ln>
                <a:solidFill>
                  <a:schemeClr val="tx1"/>
                </a:solidFill>
                <a:effectLst/>
                <a:latin typeface="Gill Sans MT" panose="020B0502020104020203" pitchFamily="34" charset="0"/>
                <a:cs typeface="Arial" pitchFamily="34" charset="0"/>
              </a:rPr>
              <a:t>Glossophaga</a:t>
            </a:r>
            <a:r>
              <a:rPr kumimoji="0" lang="es-ES" sz="1000" b="0" i="0" u="none" strike="noStrike" cap="none" normalizeH="0" baseline="0" dirty="0">
                <a:ln>
                  <a:noFill/>
                </a:ln>
                <a:solidFill>
                  <a:schemeClr val="tx1"/>
                </a:solidFill>
                <a:effectLst/>
                <a:latin typeface="Gill Sans MT" panose="020B0502020104020203" pitchFamily="34" charset="0"/>
                <a:cs typeface="Arial" pitchFamily="34" charset="0"/>
              </a:rPr>
              <a:t>) Conocidos como murciélago de lengua larga, este animal de hábitos nocturnos es nectarívoro y es atraído mayormente por flores de color blanco y con olores fuertes parecidos a la fermentación de una fruta, al alimentarse queda en su pelaje abundante polen y puede recorrer largas distancias. </a:t>
            </a:r>
            <a:r>
              <a:rPr lang="es-ES" sz="600" dirty="0">
                <a:solidFill>
                  <a:schemeClr val="tx1"/>
                </a:solidFill>
                <a:latin typeface="Gill Sans MT" panose="020B0502020104020203" pitchFamily="34" charset="0"/>
                <a:cs typeface="Arial" pitchFamily="34" charset="0"/>
              </a:rPr>
              <a:t>Foto:</a:t>
            </a:r>
            <a:r>
              <a:rPr lang="de-CH" sz="600" dirty="0">
                <a:latin typeface="Gill Sans MT" panose="020B0502020104020203" pitchFamily="34" charset="0"/>
              </a:rPr>
              <a:t> Bernard Dupont, </a:t>
            </a:r>
            <a:r>
              <a:rPr lang="es-ES" sz="600" dirty="0">
                <a:solidFill>
                  <a:schemeClr val="tx1"/>
                </a:solidFill>
                <a:latin typeface="Gill Sans MT" panose="020B0502020104020203" pitchFamily="34" charset="0"/>
                <a:cs typeface="Arial" pitchFamily="34" charset="0"/>
              </a:rPr>
              <a:t>Wikipedia</a:t>
            </a:r>
            <a:r>
              <a:rPr lang="de-CH" sz="600" dirty="0">
                <a:latin typeface="Gill Sans MT" panose="020B0502020104020203" pitchFamily="34" charset="0"/>
              </a:rPr>
              <a:t> </a:t>
            </a:r>
            <a:r>
              <a:rPr lang="es-ES" sz="600" dirty="0">
                <a:solidFill>
                  <a:schemeClr val="tx1"/>
                </a:solidFill>
                <a:latin typeface="Gill Sans MT" panose="020B0502020104020203" pitchFamily="34" charset="0"/>
                <a:cs typeface="Arial" pitchFamily="34" charset="0"/>
              </a:rPr>
              <a:t>Commons</a:t>
            </a:r>
            <a:endParaRPr lang="de-CH" sz="800" dirty="0">
              <a:latin typeface="Gill Sans MT" panose="020B0502020104020203" pitchFamily="34" charset="0"/>
            </a:endParaRPr>
          </a:p>
        </p:txBody>
      </p:sp>
      <p:pic>
        <p:nvPicPr>
          <p:cNvPr id="46" name="Imagen 3">
            <a:extLst>
              <a:ext uri="{FF2B5EF4-FFF2-40B4-BE49-F238E27FC236}">
                <a16:creationId xmlns:a16="http://schemas.microsoft.com/office/drawing/2014/main" id="{6F266E33-BE74-47D5-A465-BC7AF331BD41}"/>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9404" t="22438" r="20283" b="11149"/>
          <a:stretch>
            <a:fillRect/>
          </a:stretch>
        </p:blipFill>
        <p:spPr bwMode="auto">
          <a:xfrm>
            <a:off x="431645" y="4068726"/>
            <a:ext cx="900000" cy="79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4 Rectángulo">
            <a:extLst>
              <a:ext uri="{FF2B5EF4-FFF2-40B4-BE49-F238E27FC236}">
                <a16:creationId xmlns:a16="http://schemas.microsoft.com/office/drawing/2014/main" id="{060BAAE3-7870-45C8-A066-37FE002EB207}"/>
              </a:ext>
            </a:extLst>
          </p:cNvPr>
          <p:cNvSpPr>
            <a:spLocks noChangeArrowheads="1"/>
          </p:cNvSpPr>
          <p:nvPr/>
        </p:nvSpPr>
        <p:spPr bwMode="auto">
          <a:xfrm>
            <a:off x="1547640" y="4067641"/>
            <a:ext cx="4166438" cy="659553"/>
          </a:xfrm>
          <a:prstGeom prst="rect">
            <a:avLst/>
          </a:prstGeom>
          <a:solidFill>
            <a:schemeClr val="accent2">
              <a:lumMod val="20000"/>
              <a:lumOff val="80000"/>
            </a:schemeClr>
          </a:solidFill>
          <a:ln w="0">
            <a:noFill/>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bodyPr>
          <a:lstStyle/>
          <a:p>
            <a:pPr defTabSz="914400" fontAlgn="base">
              <a:spcBef>
                <a:spcPct val="0"/>
              </a:spcBef>
              <a:spcAft>
                <a:spcPts val="1000"/>
              </a:spcAft>
            </a:pPr>
            <a:r>
              <a:rPr kumimoji="0" lang="es-ES" sz="1000" b="0" i="0" u="none" strike="noStrike" cap="none" normalizeH="0" baseline="0" dirty="0">
                <a:ln>
                  <a:noFill/>
                </a:ln>
                <a:solidFill>
                  <a:schemeClr val="tx1"/>
                </a:solidFill>
                <a:effectLst/>
                <a:latin typeface="Gill Sans MT" panose="020B0502020104020203" pitchFamily="34" charset="0"/>
                <a:cs typeface="Arial" pitchFamily="34" charset="0"/>
              </a:rPr>
              <a:t>COLIBRI (FAMILIA: </a:t>
            </a:r>
            <a:r>
              <a:rPr lang="es-ES" sz="1000" dirty="0" err="1">
                <a:latin typeface="Gill Sans MT" panose="020B0502020104020203" pitchFamily="34" charset="0"/>
                <a:cs typeface="Arial" pitchFamily="34" charset="0"/>
              </a:rPr>
              <a:t>Trochilidae</a:t>
            </a:r>
            <a:r>
              <a:rPr kumimoji="0" lang="es-ES" sz="1000" b="0" i="0" u="none" strike="noStrike" cap="none" normalizeH="0" baseline="0" dirty="0">
                <a:ln>
                  <a:noFill/>
                </a:ln>
                <a:solidFill>
                  <a:srgbClr val="000000"/>
                </a:solidFill>
                <a:effectLst/>
                <a:latin typeface="Gill Sans MT" panose="020B0502020104020203" pitchFamily="34" charset="0"/>
                <a:cs typeface="Arial" pitchFamily="34" charset="0"/>
              </a:rPr>
              <a:t>)</a:t>
            </a:r>
            <a:r>
              <a:rPr kumimoji="0" lang="es-ES" sz="1000" b="0" i="0" u="none" strike="noStrike" cap="none" normalizeH="0" baseline="0" dirty="0">
                <a:ln>
                  <a:noFill/>
                </a:ln>
                <a:solidFill>
                  <a:schemeClr val="tx1"/>
                </a:solidFill>
                <a:effectLst/>
                <a:latin typeface="Gill Sans MT" panose="020B0502020104020203" pitchFamily="34" charset="0"/>
                <a:cs typeface="Arial" pitchFamily="34" charset="0"/>
              </a:rPr>
              <a:t>: Es un ave de pequeño tamaño con un pico delgado y fino el cual le permite alimentarse de grandes cantidades de néctar de las flores de forma más alargada. </a:t>
            </a:r>
            <a:r>
              <a:rPr lang="es-ES" sz="600" dirty="0">
                <a:solidFill>
                  <a:schemeClr val="tx1"/>
                </a:solidFill>
                <a:latin typeface="Gill Sans MT" panose="020B0502020104020203" pitchFamily="34" charset="0"/>
                <a:cs typeface="Arial" pitchFamily="34" charset="0"/>
              </a:rPr>
              <a:t>Foto: Enrique Hidalgo, Pexels.com</a:t>
            </a:r>
            <a:endParaRPr lang="de-CH" sz="800" dirty="0">
              <a:latin typeface="Gill Sans MT" panose="020B0502020104020203" pitchFamily="34" charset="0"/>
            </a:endParaRPr>
          </a:p>
        </p:txBody>
      </p:sp>
      <p:sp>
        <p:nvSpPr>
          <p:cNvPr id="48" name="8 Rectángulo">
            <a:extLst>
              <a:ext uri="{FF2B5EF4-FFF2-40B4-BE49-F238E27FC236}">
                <a16:creationId xmlns:a16="http://schemas.microsoft.com/office/drawing/2014/main" id="{DBC3AD77-1CF5-447E-BEA6-220436F59268}"/>
              </a:ext>
            </a:extLst>
          </p:cNvPr>
          <p:cNvSpPr>
            <a:spLocks noChangeArrowheads="1"/>
          </p:cNvSpPr>
          <p:nvPr/>
        </p:nvSpPr>
        <p:spPr bwMode="auto">
          <a:xfrm>
            <a:off x="6008965" y="2233113"/>
            <a:ext cx="304696" cy="274443"/>
          </a:xfrm>
          <a:prstGeom prst="rect">
            <a:avLst/>
          </a:prstGeom>
          <a:noFill/>
          <a:ln w="25400"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S" sz="1400" b="1" i="0" u="none" strike="noStrike" cap="none" normalizeH="0" baseline="0" dirty="0">
                <a:ln>
                  <a:noFill/>
                </a:ln>
                <a:solidFill>
                  <a:schemeClr val="tx1"/>
                </a:solidFill>
                <a:effectLst/>
                <a:latin typeface="Gill Sans MT" panose="020B0502020104020203" pitchFamily="34" charset="0"/>
                <a:cs typeface="Arial" pitchFamily="34" charset="0"/>
              </a:rPr>
              <a:t>A</a:t>
            </a:r>
          </a:p>
        </p:txBody>
      </p:sp>
      <p:sp>
        <p:nvSpPr>
          <p:cNvPr id="49" name="8 Rectángulo">
            <a:extLst>
              <a:ext uri="{FF2B5EF4-FFF2-40B4-BE49-F238E27FC236}">
                <a16:creationId xmlns:a16="http://schemas.microsoft.com/office/drawing/2014/main" id="{748AFA59-F16F-4476-B125-83131D5CE83C}"/>
              </a:ext>
            </a:extLst>
          </p:cNvPr>
          <p:cNvSpPr>
            <a:spLocks noChangeArrowheads="1"/>
          </p:cNvSpPr>
          <p:nvPr/>
        </p:nvSpPr>
        <p:spPr bwMode="auto">
          <a:xfrm>
            <a:off x="6008965" y="3241691"/>
            <a:ext cx="304696" cy="274443"/>
          </a:xfrm>
          <a:prstGeom prst="rect">
            <a:avLst/>
          </a:prstGeom>
          <a:noFill/>
          <a:ln w="25400"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S" sz="1400" b="1" i="0" u="none" strike="noStrike" cap="none" normalizeH="0" baseline="0" dirty="0">
                <a:ln>
                  <a:noFill/>
                </a:ln>
                <a:solidFill>
                  <a:schemeClr val="tx1"/>
                </a:solidFill>
                <a:effectLst/>
                <a:latin typeface="Gill Sans MT" panose="020B0502020104020203" pitchFamily="34" charset="0"/>
                <a:cs typeface="Arial" pitchFamily="34" charset="0"/>
              </a:rPr>
              <a:t>B</a:t>
            </a:r>
          </a:p>
        </p:txBody>
      </p:sp>
      <p:sp>
        <p:nvSpPr>
          <p:cNvPr id="50" name="8 Rectángulo">
            <a:extLst>
              <a:ext uri="{FF2B5EF4-FFF2-40B4-BE49-F238E27FC236}">
                <a16:creationId xmlns:a16="http://schemas.microsoft.com/office/drawing/2014/main" id="{CB06191C-10CD-4BCC-B81C-5044D1826DB7}"/>
              </a:ext>
            </a:extLst>
          </p:cNvPr>
          <p:cNvSpPr>
            <a:spLocks noChangeArrowheads="1"/>
          </p:cNvSpPr>
          <p:nvPr/>
        </p:nvSpPr>
        <p:spPr bwMode="auto">
          <a:xfrm>
            <a:off x="6008965" y="4278186"/>
            <a:ext cx="304696" cy="274443"/>
          </a:xfrm>
          <a:prstGeom prst="rect">
            <a:avLst/>
          </a:prstGeom>
          <a:noFill/>
          <a:ln w="25400"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s-ES" sz="1400" b="1" dirty="0">
                <a:latin typeface="Gill Sans MT" panose="020B0502020104020203" pitchFamily="34" charset="0"/>
                <a:cs typeface="Arial" pitchFamily="34" charset="0"/>
              </a:rPr>
              <a:t>C</a:t>
            </a:r>
            <a:endParaRPr kumimoji="0" lang="es-ES" sz="1400" b="1" i="0" u="none" strike="noStrike" cap="none" normalizeH="0" baseline="0" dirty="0">
              <a:ln>
                <a:noFill/>
              </a:ln>
              <a:solidFill>
                <a:schemeClr val="tx1"/>
              </a:solidFill>
              <a:effectLst/>
              <a:latin typeface="Gill Sans MT" panose="020B0502020104020203" pitchFamily="34" charset="0"/>
              <a:cs typeface="Arial" pitchFamily="34" charset="0"/>
            </a:endParaRPr>
          </a:p>
        </p:txBody>
      </p:sp>
      <p:cxnSp>
        <p:nvCxnSpPr>
          <p:cNvPr id="51" name="Gerader Verbinder 50">
            <a:extLst>
              <a:ext uri="{FF2B5EF4-FFF2-40B4-BE49-F238E27FC236}">
                <a16:creationId xmlns:a16="http://schemas.microsoft.com/office/drawing/2014/main" id="{8EA9C2F8-F7E0-4E70-96E1-A6B375B7200A}"/>
              </a:ext>
            </a:extLst>
          </p:cNvPr>
          <p:cNvCxnSpPr/>
          <p:nvPr/>
        </p:nvCxnSpPr>
        <p:spPr>
          <a:xfrm>
            <a:off x="431645" y="2843867"/>
            <a:ext cx="6130544"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2" name="Gerader Verbinder 51">
            <a:extLst>
              <a:ext uri="{FF2B5EF4-FFF2-40B4-BE49-F238E27FC236}">
                <a16:creationId xmlns:a16="http://schemas.microsoft.com/office/drawing/2014/main" id="{53C4F134-C2EB-4212-AFEB-F831FAB56560}"/>
              </a:ext>
            </a:extLst>
          </p:cNvPr>
          <p:cNvCxnSpPr/>
          <p:nvPr/>
        </p:nvCxnSpPr>
        <p:spPr>
          <a:xfrm>
            <a:off x="431645" y="4014871"/>
            <a:ext cx="6130544"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 name="8 Rectángulo">
            <a:extLst>
              <a:ext uri="{FF2B5EF4-FFF2-40B4-BE49-F238E27FC236}">
                <a16:creationId xmlns:a16="http://schemas.microsoft.com/office/drawing/2014/main" id="{46A5B532-CE55-9AE1-FBE8-5CBCAB84D10D}"/>
              </a:ext>
            </a:extLst>
          </p:cNvPr>
          <p:cNvSpPr>
            <a:spLocks noChangeArrowheads="1"/>
          </p:cNvSpPr>
          <p:nvPr/>
        </p:nvSpPr>
        <p:spPr bwMode="auto">
          <a:xfrm>
            <a:off x="5718253" y="5086024"/>
            <a:ext cx="832125" cy="239580"/>
          </a:xfrm>
          <a:prstGeom prst="rect">
            <a:avLst/>
          </a:prstGeom>
          <a:solidFill>
            <a:schemeClr val="accent6">
              <a:lumMod val="20000"/>
              <a:lumOff val="80000"/>
            </a:schemeClr>
          </a:solidFill>
          <a:ln w="25400" algn="ctr">
            <a:noFill/>
            <a:miter lim="800000"/>
            <a:headEnd/>
            <a:tailEnd/>
          </a:ln>
        </p:spPr>
        <p:txBody>
          <a:bodyPr vert="horz" wrap="square" lIns="84406" tIns="42203" rIns="84406" bIns="42203" numCol="1" anchor="ctr" anchorCtr="0" compatLnSpc="1">
            <a:prstTxWarp prst="textNoShape">
              <a:avLst/>
            </a:prstTxWarp>
          </a:bodyPr>
          <a:lstStyle/>
          <a:p>
            <a:pPr algn="ctr" fontAlgn="base">
              <a:spcBef>
                <a:spcPct val="0"/>
              </a:spcBef>
              <a:spcAft>
                <a:spcPts val="923"/>
              </a:spcAft>
            </a:pPr>
            <a:r>
              <a:rPr lang="es-ES" sz="1292" b="1" dirty="0">
                <a:solidFill>
                  <a:prstClr val="black"/>
                </a:solidFill>
                <a:latin typeface="Gill Sans MT" panose="020B0502020104020203" pitchFamily="34" charset="0"/>
                <a:cs typeface="Arial" pitchFamily="34" charset="0"/>
              </a:rPr>
              <a:t>INCISO</a:t>
            </a:r>
            <a:endParaRPr lang="es-ES" sz="1292" dirty="0">
              <a:solidFill>
                <a:prstClr val="black"/>
              </a:solidFill>
              <a:latin typeface="Gill Sans MT" panose="020B0502020104020203" pitchFamily="34" charset="0"/>
              <a:cs typeface="Arial" pitchFamily="34" charset="0"/>
            </a:endParaRPr>
          </a:p>
        </p:txBody>
      </p:sp>
      <p:pic>
        <p:nvPicPr>
          <p:cNvPr id="3" name="Picture 15" descr="https://upload.wikimedia.org/wikipedia/commons/5/56/Caryocar_brasiliense_flowers.jpg">
            <a:extLst>
              <a:ext uri="{FF2B5EF4-FFF2-40B4-BE49-F238E27FC236}">
                <a16:creationId xmlns:a16="http://schemas.microsoft.com/office/drawing/2014/main" id="{7F7B7D5A-0477-FE66-73DE-EF480CFD3380}"/>
              </a:ext>
            </a:extLst>
          </p:cNvPr>
          <p:cNvPicPr>
            <a:picLocks noChangeAspect="1" noChangeArrowheads="1"/>
          </p:cNvPicPr>
          <p:nvPr/>
        </p:nvPicPr>
        <p:blipFill rotWithShape="1">
          <a:blip r:embed="rId7" r:link="rId8" cstate="print">
            <a:extLst>
              <a:ext uri="{28A0092B-C50C-407E-A947-70E740481C1C}">
                <a14:useLocalDpi xmlns:a14="http://schemas.microsoft.com/office/drawing/2010/main" val="0"/>
              </a:ext>
            </a:extLst>
          </a:blip>
          <a:srcRect l="2130" t="4173" r="2130" b="4173"/>
          <a:stretch>
            <a:fillRect/>
          </a:stretch>
        </p:blipFill>
        <p:spPr bwMode="auto">
          <a:xfrm>
            <a:off x="408241" y="7403217"/>
            <a:ext cx="900000" cy="6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6 Rectángulo">
            <a:extLst>
              <a:ext uri="{FF2B5EF4-FFF2-40B4-BE49-F238E27FC236}">
                <a16:creationId xmlns:a16="http://schemas.microsoft.com/office/drawing/2014/main" id="{92896F97-14BF-0657-05A4-BEB3FC5E0397}"/>
              </a:ext>
            </a:extLst>
          </p:cNvPr>
          <p:cNvSpPr>
            <a:spLocks noChangeArrowheads="1"/>
          </p:cNvSpPr>
          <p:nvPr/>
        </p:nvSpPr>
        <p:spPr bwMode="auto">
          <a:xfrm>
            <a:off x="1561778" y="7403216"/>
            <a:ext cx="4170714" cy="934954"/>
          </a:xfrm>
          <a:prstGeom prst="rect">
            <a:avLst/>
          </a:prstGeom>
          <a:solidFill>
            <a:schemeClr val="accent6">
              <a:lumMod val="20000"/>
              <a:lumOff val="80000"/>
            </a:schemeClr>
          </a:solidFill>
          <a:ln>
            <a:noFill/>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pPr lvl="0" fontAlgn="base">
              <a:spcBef>
                <a:spcPct val="0"/>
              </a:spcBef>
              <a:spcAft>
                <a:spcPts val="1000"/>
              </a:spcAft>
            </a:pPr>
            <a:r>
              <a:rPr kumimoji="0" lang="es-ES" sz="1000" b="0" i="0" u="none" strike="noStrike" cap="none" normalizeH="0" baseline="0" dirty="0">
                <a:ln>
                  <a:noFill/>
                </a:ln>
                <a:solidFill>
                  <a:schemeClr val="tx1"/>
                </a:solidFill>
                <a:effectLst/>
                <a:latin typeface="Gill Sans MT" panose="020B0502020104020203" pitchFamily="34" charset="0"/>
                <a:cs typeface="Arial" pitchFamily="34" charset="0"/>
              </a:rPr>
              <a:t>PEQUI (</a:t>
            </a:r>
            <a:r>
              <a:rPr kumimoji="0" lang="es-ES" sz="1000" b="0" i="1" u="none" strike="noStrike" cap="none" normalizeH="0" baseline="0" dirty="0" err="1">
                <a:ln>
                  <a:noFill/>
                </a:ln>
                <a:solidFill>
                  <a:schemeClr val="tx1"/>
                </a:solidFill>
                <a:effectLst/>
                <a:latin typeface="Gill Sans MT" panose="020B0502020104020203" pitchFamily="34" charset="0"/>
                <a:cs typeface="Arial" pitchFamily="34" charset="0"/>
              </a:rPr>
              <a:t>Caryocar</a:t>
            </a:r>
            <a:r>
              <a:rPr kumimoji="0" lang="es-ES" sz="1000" b="0" i="1" u="none" strike="noStrike" cap="none" normalizeH="0" baseline="0" dirty="0">
                <a:ln>
                  <a:noFill/>
                </a:ln>
                <a:solidFill>
                  <a:schemeClr val="tx1"/>
                </a:solidFill>
                <a:effectLst/>
                <a:latin typeface="Gill Sans MT" panose="020B0502020104020203" pitchFamily="34" charset="0"/>
                <a:cs typeface="Arial" pitchFamily="34" charset="0"/>
              </a:rPr>
              <a:t> brasiliense</a:t>
            </a:r>
            <a:r>
              <a:rPr kumimoji="0" lang="es-ES" sz="1000" b="0" i="0" u="none" strike="noStrike" cap="none" normalizeH="0" baseline="0" dirty="0">
                <a:ln>
                  <a:noFill/>
                </a:ln>
                <a:solidFill>
                  <a:schemeClr val="tx1"/>
                </a:solidFill>
                <a:effectLst/>
                <a:latin typeface="Gill Sans MT" panose="020B0502020104020203" pitchFamily="34" charset="0"/>
                <a:cs typeface="Arial" pitchFamily="34" charset="0"/>
              </a:rPr>
              <a:t>): Conocida también como nuez </a:t>
            </a:r>
            <a:r>
              <a:rPr kumimoji="0" lang="es-ES" sz="1000" b="0" i="0" u="none" strike="noStrike" cap="none" normalizeH="0" baseline="0" dirty="0" err="1">
                <a:ln>
                  <a:noFill/>
                </a:ln>
                <a:solidFill>
                  <a:schemeClr val="tx1"/>
                </a:solidFill>
                <a:effectLst/>
                <a:latin typeface="Gill Sans MT" panose="020B0502020104020203" pitchFamily="34" charset="0"/>
                <a:cs typeface="Arial" pitchFamily="34" charset="0"/>
              </a:rPr>
              <a:t>souari</a:t>
            </a:r>
            <a:r>
              <a:rPr kumimoji="0" lang="es-ES" sz="1000" b="0" i="0" u="none" strike="noStrike" cap="none" normalizeH="0" baseline="0" dirty="0">
                <a:ln>
                  <a:noFill/>
                </a:ln>
                <a:solidFill>
                  <a:schemeClr val="tx1"/>
                </a:solidFill>
                <a:effectLst/>
                <a:latin typeface="Gill Sans MT" panose="020B0502020104020203" pitchFamily="34" charset="0"/>
                <a:cs typeface="Arial" pitchFamily="34" charset="0"/>
              </a:rPr>
              <a:t>, es un árbol tiene un valor gastronómico, medicinal y comercial. Tienen </a:t>
            </a:r>
            <a:r>
              <a:rPr kumimoji="0" lang="es-ES" sz="1000" b="0" i="0" u="none" strike="noStrike" cap="none" normalizeH="0" baseline="0" dirty="0" err="1">
                <a:ln>
                  <a:noFill/>
                </a:ln>
                <a:solidFill>
                  <a:schemeClr val="tx1"/>
                </a:solidFill>
                <a:effectLst/>
                <a:latin typeface="Gill Sans MT" panose="020B0502020104020203" pitchFamily="34" charset="0"/>
                <a:cs typeface="Arial" pitchFamily="34" charset="0"/>
              </a:rPr>
              <a:t>inflorescen-cias</a:t>
            </a:r>
            <a:r>
              <a:rPr kumimoji="0" lang="es-ES" sz="1000" b="0" i="0" u="none" strike="noStrike" cap="none" normalizeH="0" baseline="0" dirty="0">
                <a:ln>
                  <a:noFill/>
                </a:ln>
                <a:solidFill>
                  <a:schemeClr val="tx1"/>
                </a:solidFill>
                <a:effectLst/>
                <a:latin typeface="Gill Sans MT" panose="020B0502020104020203" pitchFamily="34" charset="0"/>
                <a:cs typeface="Arial" pitchFamily="34" charset="0"/>
              </a:rPr>
              <a:t> grandes de color blanco e hermafroditas cuya forma es parecida a un pincel y poseen abundante néctar, estas se abren durante la noche y </a:t>
            </a:r>
            <a:r>
              <a:rPr kumimoji="0" lang="es-ES" sz="1000" b="0" i="0" u="none" strike="noStrike" cap="none" normalizeH="0" baseline="0" dirty="0" err="1">
                <a:ln>
                  <a:noFill/>
                </a:ln>
                <a:solidFill>
                  <a:schemeClr val="tx1"/>
                </a:solidFill>
                <a:effectLst/>
                <a:latin typeface="Gill Sans MT" panose="020B0502020104020203" pitchFamily="34" charset="0"/>
                <a:cs typeface="Arial" pitchFamily="34" charset="0"/>
              </a:rPr>
              <a:t>despren</a:t>
            </a:r>
            <a:r>
              <a:rPr kumimoji="0" lang="es-ES" sz="1000" b="0" i="0" u="none" strike="noStrike" cap="none" normalizeH="0" baseline="0" dirty="0">
                <a:ln>
                  <a:noFill/>
                </a:ln>
                <a:solidFill>
                  <a:schemeClr val="tx1"/>
                </a:solidFill>
                <a:effectLst/>
                <a:latin typeface="Gill Sans MT" panose="020B0502020104020203" pitchFamily="34" charset="0"/>
                <a:cs typeface="Arial" pitchFamily="34" charset="0"/>
              </a:rPr>
              <a:t>-de un olor a azufre parecido a un fruto en fermentación). </a:t>
            </a:r>
            <a:br>
              <a:rPr lang="es-ES" sz="1000" dirty="0">
                <a:solidFill>
                  <a:schemeClr val="tx1"/>
                </a:solidFill>
                <a:latin typeface="Gill Sans MT" panose="020B0502020104020203" pitchFamily="34" charset="0"/>
                <a:cs typeface="Arial" pitchFamily="34" charset="0"/>
              </a:rPr>
            </a:br>
            <a:r>
              <a:rPr lang="es-ES" sz="600" dirty="0">
                <a:solidFill>
                  <a:schemeClr val="tx1"/>
                </a:solidFill>
                <a:latin typeface="Gill Sans MT" panose="020B0502020104020203" pitchFamily="34" charset="0"/>
                <a:cs typeface="Arial" pitchFamily="34" charset="0"/>
              </a:rPr>
              <a:t>Foto: João Medeiros,</a:t>
            </a:r>
            <a:r>
              <a:rPr lang="de-CH" sz="600" dirty="0">
                <a:latin typeface="Gill Sans MT" panose="020B0502020104020203" pitchFamily="34" charset="0"/>
              </a:rPr>
              <a:t> </a:t>
            </a:r>
            <a:r>
              <a:rPr lang="es-ES" sz="600" dirty="0">
                <a:solidFill>
                  <a:schemeClr val="tx1"/>
                </a:solidFill>
                <a:latin typeface="Gill Sans MT" panose="020B0502020104020203" pitchFamily="34" charset="0"/>
                <a:cs typeface="Arial" pitchFamily="34" charset="0"/>
              </a:rPr>
              <a:t>Wikipedia </a:t>
            </a:r>
            <a:r>
              <a:rPr lang="es-ES" sz="600" dirty="0" err="1">
                <a:solidFill>
                  <a:schemeClr val="tx1"/>
                </a:solidFill>
                <a:latin typeface="Gill Sans MT" panose="020B0502020104020203" pitchFamily="34" charset="0"/>
                <a:cs typeface="Arial" pitchFamily="34" charset="0"/>
              </a:rPr>
              <a:t>Commons</a:t>
            </a:r>
            <a:endParaRPr kumimoji="0" lang="es-ES" sz="600" b="0" i="0" u="none" strike="noStrike" cap="none" normalizeH="0" baseline="0" dirty="0">
              <a:ln>
                <a:noFill/>
              </a:ln>
              <a:solidFill>
                <a:schemeClr val="tx1"/>
              </a:solidFill>
              <a:effectLst/>
              <a:latin typeface="Gill Sans MT" panose="020B0502020104020203" pitchFamily="34" charset="0"/>
              <a:cs typeface="Arial" pitchFamily="34" charset="0"/>
            </a:endParaRPr>
          </a:p>
        </p:txBody>
      </p:sp>
      <p:sp>
        <p:nvSpPr>
          <p:cNvPr id="8" name="8 Rectángulo">
            <a:extLst>
              <a:ext uri="{FF2B5EF4-FFF2-40B4-BE49-F238E27FC236}">
                <a16:creationId xmlns:a16="http://schemas.microsoft.com/office/drawing/2014/main" id="{FDC65AE4-4E80-962A-404A-A9D8A6B9DE67}"/>
              </a:ext>
            </a:extLst>
          </p:cNvPr>
          <p:cNvSpPr>
            <a:spLocks noChangeArrowheads="1"/>
          </p:cNvSpPr>
          <p:nvPr/>
        </p:nvSpPr>
        <p:spPr bwMode="auto">
          <a:xfrm>
            <a:off x="5999311" y="7675159"/>
            <a:ext cx="270011" cy="280281"/>
          </a:xfrm>
          <a:prstGeom prst="rect">
            <a:avLst/>
          </a:prstGeom>
          <a:noFill/>
          <a:ln w="25400"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endParaRPr kumimoji="0" lang="es-ES" sz="1400" b="0" i="0" u="none" strike="noStrike" cap="none" normalizeH="0" baseline="0" dirty="0">
              <a:ln>
                <a:noFill/>
              </a:ln>
              <a:solidFill>
                <a:schemeClr val="tx1"/>
              </a:solidFill>
              <a:effectLst/>
              <a:latin typeface="Gill Sans MT" panose="020B0502020104020203" pitchFamily="34" charset="0"/>
              <a:cs typeface="Arial" pitchFamily="34" charset="0"/>
            </a:endParaRPr>
          </a:p>
        </p:txBody>
      </p:sp>
      <p:sp>
        <p:nvSpPr>
          <p:cNvPr id="10" name="8 Rectángulo">
            <a:extLst>
              <a:ext uri="{FF2B5EF4-FFF2-40B4-BE49-F238E27FC236}">
                <a16:creationId xmlns:a16="http://schemas.microsoft.com/office/drawing/2014/main" id="{86FADF07-2B0E-8FF9-224D-4F05A54711AC}"/>
              </a:ext>
            </a:extLst>
          </p:cNvPr>
          <p:cNvSpPr>
            <a:spLocks noChangeArrowheads="1"/>
          </p:cNvSpPr>
          <p:nvPr/>
        </p:nvSpPr>
        <p:spPr bwMode="auto">
          <a:xfrm>
            <a:off x="414278" y="5090494"/>
            <a:ext cx="1280197" cy="239580"/>
          </a:xfrm>
          <a:prstGeom prst="rect">
            <a:avLst/>
          </a:prstGeom>
          <a:solidFill>
            <a:schemeClr val="accent6">
              <a:lumMod val="20000"/>
              <a:lumOff val="80000"/>
            </a:schemeClr>
          </a:solidFill>
          <a:ln w="25400" algn="ctr">
            <a:noFill/>
            <a:miter lim="800000"/>
            <a:headEnd/>
            <a:tailEnd/>
          </a:ln>
        </p:spPr>
        <p:txBody>
          <a:bodyPr vert="horz" wrap="square" lIns="84406" tIns="42203" rIns="84406" bIns="42203" numCol="1" anchor="ctr" anchorCtr="0" compatLnSpc="1">
            <a:prstTxWarp prst="textNoShape">
              <a:avLst/>
            </a:prstTxWarp>
          </a:bodyPr>
          <a:lstStyle/>
          <a:p>
            <a:pPr algn="ctr" defTabSz="844083" fontAlgn="base">
              <a:spcBef>
                <a:spcPct val="0"/>
              </a:spcBef>
              <a:spcAft>
                <a:spcPts val="923"/>
              </a:spcAft>
            </a:pPr>
            <a:r>
              <a:rPr lang="es-ES" sz="1400" b="1" dirty="0">
                <a:latin typeface="Gill Sans MT" panose="020B0502020104020203" pitchFamily="34" charset="0"/>
                <a:cs typeface="Arial" pitchFamily="34" charset="0"/>
              </a:rPr>
              <a:t>PLANTA</a:t>
            </a:r>
          </a:p>
        </p:txBody>
      </p:sp>
      <p:pic>
        <p:nvPicPr>
          <p:cNvPr id="11" name="Imagen 1" descr="Descripción: Fotos de stock gratuitas de agua, árbol, arboleda">
            <a:extLst>
              <a:ext uri="{FF2B5EF4-FFF2-40B4-BE49-F238E27FC236}">
                <a16:creationId xmlns:a16="http://schemas.microsoft.com/office/drawing/2014/main" id="{A6570C82-1A22-C852-4129-C1C60DF6C773}"/>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93" t="7288" r="93" b="7288"/>
          <a:stretch/>
        </p:blipFill>
        <p:spPr bwMode="auto">
          <a:xfrm>
            <a:off x="685372" y="5395954"/>
            <a:ext cx="648000"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2 Rectángulo">
            <a:extLst>
              <a:ext uri="{FF2B5EF4-FFF2-40B4-BE49-F238E27FC236}">
                <a16:creationId xmlns:a16="http://schemas.microsoft.com/office/drawing/2014/main" id="{4E839A28-1F41-D071-AC8D-B75066BB4F6C}"/>
              </a:ext>
            </a:extLst>
          </p:cNvPr>
          <p:cNvSpPr>
            <a:spLocks noChangeArrowheads="1"/>
          </p:cNvSpPr>
          <p:nvPr/>
        </p:nvSpPr>
        <p:spPr bwMode="auto">
          <a:xfrm>
            <a:off x="1556052" y="5386871"/>
            <a:ext cx="4176440" cy="868554"/>
          </a:xfrm>
          <a:prstGeom prst="rect">
            <a:avLst/>
          </a:prstGeom>
          <a:solidFill>
            <a:schemeClr val="accent6">
              <a:lumMod val="20000"/>
              <a:lumOff val="80000"/>
            </a:schemeClr>
          </a:solidFill>
          <a:ln>
            <a:noFill/>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pPr defTabSz="914400" fontAlgn="base">
              <a:spcBef>
                <a:spcPct val="0"/>
              </a:spcBef>
              <a:spcAft>
                <a:spcPts val="1000"/>
              </a:spcAft>
            </a:pPr>
            <a:r>
              <a:rPr kumimoji="0" lang="es-ES" sz="1000" b="0" i="0" u="none" strike="noStrike" cap="none" normalizeH="0" baseline="0" dirty="0">
                <a:ln>
                  <a:noFill/>
                </a:ln>
                <a:solidFill>
                  <a:schemeClr val="tx1"/>
                </a:solidFill>
                <a:effectLst/>
                <a:latin typeface="Gill Sans MT" panose="020B0502020104020203" pitchFamily="34" charset="0"/>
                <a:cs typeface="Arial" pitchFamily="34" charset="0"/>
              </a:rPr>
              <a:t>PLATANILLOS (FAMILIA</a:t>
            </a:r>
            <a:r>
              <a:rPr kumimoji="0" lang="es-ES" sz="1000" b="0" i="0" u="none" strike="noStrike" cap="none" normalizeH="0" baseline="0" dirty="0">
                <a:ln>
                  <a:noFill/>
                </a:ln>
                <a:solidFill>
                  <a:srgbClr val="000000"/>
                </a:solidFill>
                <a:effectLst/>
                <a:latin typeface="Gill Sans MT" panose="020B0502020104020203" pitchFamily="34" charset="0"/>
                <a:cs typeface="Arial" pitchFamily="34" charset="0"/>
              </a:rPr>
              <a:t>: </a:t>
            </a:r>
            <a:r>
              <a:rPr kumimoji="0" lang="es-ES" sz="1000" b="0" i="0" u="none" strike="noStrike" cap="none" normalizeH="0" baseline="0" dirty="0" err="1">
                <a:ln>
                  <a:noFill/>
                </a:ln>
                <a:solidFill>
                  <a:schemeClr val="tx1"/>
                </a:solidFill>
                <a:effectLst/>
                <a:latin typeface="Gill Sans MT" panose="020B0502020104020203" pitchFamily="34" charset="0"/>
                <a:cs typeface="Arial" pitchFamily="34" charset="0"/>
              </a:rPr>
              <a:t>Heliconiaceae</a:t>
            </a:r>
            <a:r>
              <a:rPr kumimoji="0" lang="es-ES" sz="1000" b="0" i="0" u="none" strike="noStrike" cap="none" normalizeH="0" baseline="0" dirty="0">
                <a:ln>
                  <a:noFill/>
                </a:ln>
                <a:solidFill>
                  <a:schemeClr val="tx1"/>
                </a:solidFill>
                <a:effectLst/>
                <a:latin typeface="Gill Sans MT" panose="020B0502020104020203" pitchFamily="34" charset="0"/>
                <a:cs typeface="Arial" pitchFamily="34" charset="0"/>
              </a:rPr>
              <a:t>): Se considera una flor ornamental debido a sus colores vistosos y su forma particular. Son inflorescencias en forma de espiga, esta posee hojas modificadas (brácteas) las cuales dan esta forma alargada y compacta, encontrándose dentro ella abundante néctar para el polinizador que logre llegar a él. </a:t>
            </a:r>
            <a:r>
              <a:rPr lang="es-ES" sz="600" dirty="0">
                <a:solidFill>
                  <a:schemeClr val="tx1"/>
                </a:solidFill>
                <a:latin typeface="Gill Sans MT" panose="020B0502020104020203" pitchFamily="34" charset="0"/>
                <a:cs typeface="Arial" pitchFamily="34" charset="0"/>
              </a:rPr>
              <a:t>Foto:</a:t>
            </a:r>
            <a:r>
              <a:rPr lang="de-CH" sz="600" dirty="0">
                <a:latin typeface="Gill Sans MT" panose="020B0502020104020203" pitchFamily="34" charset="0"/>
              </a:rPr>
              <a:t> </a:t>
            </a:r>
            <a:r>
              <a:rPr lang="de-CH" sz="600" dirty="0" err="1">
                <a:latin typeface="Gill Sans MT" panose="020B0502020104020203" pitchFamily="34" charset="0"/>
              </a:rPr>
              <a:t>Syarif</a:t>
            </a:r>
            <a:r>
              <a:rPr lang="de-CH" sz="600" dirty="0">
                <a:latin typeface="Gill Sans MT" panose="020B0502020104020203" pitchFamily="34" charset="0"/>
              </a:rPr>
              <a:t> Moh, </a:t>
            </a:r>
            <a:r>
              <a:rPr lang="es-ES" sz="600" dirty="0">
                <a:solidFill>
                  <a:schemeClr val="tx1"/>
                </a:solidFill>
                <a:latin typeface="Gill Sans MT" panose="020B0502020104020203" pitchFamily="34" charset="0"/>
                <a:cs typeface="Arial" pitchFamily="34" charset="0"/>
              </a:rPr>
              <a:t>Pexels.com </a:t>
            </a:r>
            <a:endParaRPr lang="de-CH" sz="800" dirty="0">
              <a:latin typeface="Gill Sans MT" panose="020B0502020104020203" pitchFamily="34" charset="0"/>
            </a:endParaRPr>
          </a:p>
        </p:txBody>
      </p:sp>
      <p:pic>
        <p:nvPicPr>
          <p:cNvPr id="13" name="Picture 9" descr="Archivo: Passiflora ligularis Juss.jpg">
            <a:extLst>
              <a:ext uri="{FF2B5EF4-FFF2-40B4-BE49-F238E27FC236}">
                <a16:creationId xmlns:a16="http://schemas.microsoft.com/office/drawing/2014/main" id="{BF855D6C-58B0-BE5D-A1FF-03ADA633B622}"/>
              </a:ext>
            </a:extLst>
          </p:cNvPr>
          <p:cNvPicPr>
            <a:picLocks noChangeAspect="1" noChangeArrowheads="1"/>
          </p:cNvPicPr>
          <p:nvPr/>
        </p:nvPicPr>
        <p:blipFill rotWithShape="1">
          <a:blip r:embed="rId10" r:link="rId11" cstate="print">
            <a:extLst>
              <a:ext uri="{28A0092B-C50C-407E-A947-70E740481C1C}">
                <a14:useLocalDpi xmlns:a14="http://schemas.microsoft.com/office/drawing/2010/main" val="0"/>
              </a:ext>
            </a:extLst>
          </a:blip>
          <a:srcRect l="7623" t="235" r="19313" b="235"/>
          <a:stretch>
            <a:fillRect/>
          </a:stretch>
        </p:blipFill>
        <p:spPr bwMode="auto">
          <a:xfrm>
            <a:off x="421638" y="6395744"/>
            <a:ext cx="900000" cy="9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6 Rectángulo">
            <a:extLst>
              <a:ext uri="{FF2B5EF4-FFF2-40B4-BE49-F238E27FC236}">
                <a16:creationId xmlns:a16="http://schemas.microsoft.com/office/drawing/2014/main" id="{1CA289AB-7F42-1EE2-8D7F-C10A44F12217}"/>
              </a:ext>
            </a:extLst>
          </p:cNvPr>
          <p:cNvSpPr>
            <a:spLocks noChangeArrowheads="1"/>
          </p:cNvSpPr>
          <p:nvPr/>
        </p:nvSpPr>
        <p:spPr bwMode="auto">
          <a:xfrm>
            <a:off x="1547645" y="6373788"/>
            <a:ext cx="4193254" cy="922836"/>
          </a:xfrm>
          <a:prstGeom prst="rect">
            <a:avLst/>
          </a:prstGeom>
          <a:solidFill>
            <a:schemeClr val="accent6">
              <a:lumMod val="20000"/>
              <a:lumOff val="80000"/>
            </a:schemeClr>
          </a:solidFill>
          <a:ln>
            <a:noFill/>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pPr lvl="0" fontAlgn="base">
              <a:spcBef>
                <a:spcPct val="0"/>
              </a:spcBef>
              <a:spcAft>
                <a:spcPts val="1000"/>
              </a:spcAft>
            </a:pPr>
            <a:r>
              <a:rPr kumimoji="0" lang="es-ES" sz="1000" b="0" i="0" u="none" strike="noStrike" cap="none" normalizeH="0" baseline="0" dirty="0">
                <a:ln>
                  <a:noFill/>
                </a:ln>
                <a:solidFill>
                  <a:schemeClr val="tx1"/>
                </a:solidFill>
                <a:effectLst/>
                <a:latin typeface="Gill Sans MT" panose="020B0502020104020203" pitchFamily="34" charset="0"/>
                <a:cs typeface="Arial" pitchFamily="34" charset="0"/>
              </a:rPr>
              <a:t>GRANADILLA (</a:t>
            </a:r>
            <a:r>
              <a:rPr kumimoji="0" lang="es-ES" sz="1000" b="0" i="1" u="none" strike="noStrike" cap="none" normalizeH="0" baseline="0" dirty="0" err="1">
                <a:ln>
                  <a:noFill/>
                </a:ln>
                <a:solidFill>
                  <a:schemeClr val="tx1"/>
                </a:solidFill>
                <a:effectLst/>
                <a:latin typeface="Gill Sans MT" panose="020B0502020104020203" pitchFamily="34" charset="0"/>
                <a:cs typeface="Arial" pitchFamily="34" charset="0"/>
              </a:rPr>
              <a:t>Passiflora</a:t>
            </a:r>
            <a:r>
              <a:rPr kumimoji="0" lang="es-ES" sz="1000" b="0" i="1" u="none" strike="noStrike" cap="none" normalizeH="0" baseline="0" dirty="0">
                <a:ln>
                  <a:noFill/>
                </a:ln>
                <a:solidFill>
                  <a:schemeClr val="tx1"/>
                </a:solidFill>
                <a:effectLst/>
                <a:latin typeface="Gill Sans MT" panose="020B0502020104020203" pitchFamily="34" charset="0"/>
                <a:cs typeface="Arial" pitchFamily="34" charset="0"/>
              </a:rPr>
              <a:t> </a:t>
            </a:r>
            <a:r>
              <a:rPr kumimoji="0" lang="es-ES" sz="1000" b="0" i="1" u="none" strike="noStrike" cap="none" normalizeH="0" baseline="0" dirty="0" err="1">
                <a:ln>
                  <a:noFill/>
                </a:ln>
                <a:solidFill>
                  <a:schemeClr val="tx1"/>
                </a:solidFill>
                <a:effectLst/>
                <a:latin typeface="Gill Sans MT" panose="020B0502020104020203" pitchFamily="34" charset="0"/>
                <a:cs typeface="Arial" pitchFamily="34" charset="0"/>
              </a:rPr>
              <a:t>ligularis</a:t>
            </a:r>
            <a:r>
              <a:rPr kumimoji="0" lang="es-ES" sz="1000" b="0" i="0" u="none" strike="noStrike" cap="none" normalizeH="0" baseline="0" dirty="0">
                <a:ln>
                  <a:noFill/>
                </a:ln>
                <a:solidFill>
                  <a:schemeClr val="tx1"/>
                </a:solidFill>
                <a:effectLst/>
                <a:latin typeface="Gill Sans MT" panose="020B0502020104020203" pitchFamily="34" charset="0"/>
                <a:cs typeface="Arial" pitchFamily="34" charset="0"/>
              </a:rPr>
              <a:t>): Conocida también como “granadilla de china” es una planta trepadora, por la que necesita un sustento para desarrollarse (i.e. Palos y troncos), posee una flor grande con sépalos fuertes capaces de sostener a polinizadores grandes, con un color llamativo y fuerte aroma del abundante néctar como recompensa a sus polinizadores. </a:t>
            </a:r>
            <a:r>
              <a:rPr kumimoji="0" lang="es-ES" sz="600" b="0" i="0" u="none" strike="noStrike" cap="none" normalizeH="0" baseline="0" dirty="0">
                <a:ln>
                  <a:noFill/>
                </a:ln>
                <a:solidFill>
                  <a:schemeClr val="tx1"/>
                </a:solidFill>
                <a:effectLst/>
                <a:latin typeface="Gill Sans MT" panose="020B0502020104020203" pitchFamily="34" charset="0"/>
                <a:cs typeface="Arial" pitchFamily="34" charset="0"/>
              </a:rPr>
              <a:t>Foto:</a:t>
            </a:r>
            <a:r>
              <a:rPr lang="de-CH" sz="600" dirty="0">
                <a:latin typeface="Gill Sans MT" panose="020B0502020104020203" pitchFamily="34" charset="0"/>
              </a:rPr>
              <a:t>  </a:t>
            </a:r>
            <a:r>
              <a:rPr lang="de-CH" sz="600" dirty="0" err="1">
                <a:latin typeface="Gill Sans MT" panose="020B0502020104020203" pitchFamily="34" charset="0"/>
              </a:rPr>
              <a:t>Johnocampo</a:t>
            </a:r>
            <a:r>
              <a:rPr lang="de-CH" sz="600" dirty="0">
                <a:latin typeface="Gill Sans MT" panose="020B0502020104020203" pitchFamily="34" charset="0"/>
              </a:rPr>
              <a:t>, W</a:t>
            </a:r>
            <a:r>
              <a:rPr kumimoji="0" lang="es-ES" sz="600" b="0" i="0" u="none" strike="noStrike" cap="none" normalizeH="0" baseline="0" dirty="0" err="1">
                <a:ln>
                  <a:noFill/>
                </a:ln>
                <a:solidFill>
                  <a:schemeClr val="tx1"/>
                </a:solidFill>
                <a:effectLst/>
                <a:latin typeface="Gill Sans MT" panose="020B0502020104020203" pitchFamily="34" charset="0"/>
                <a:cs typeface="Arial" pitchFamily="34" charset="0"/>
              </a:rPr>
              <a:t>ikipedia</a:t>
            </a:r>
            <a:r>
              <a:rPr kumimoji="0" lang="es-ES" sz="600" b="0" i="0" u="none" strike="noStrike" cap="none" normalizeH="0" baseline="0" dirty="0">
                <a:ln>
                  <a:noFill/>
                </a:ln>
                <a:solidFill>
                  <a:schemeClr val="tx1"/>
                </a:solidFill>
                <a:effectLst/>
                <a:latin typeface="Gill Sans MT" panose="020B0502020104020203" pitchFamily="34" charset="0"/>
                <a:cs typeface="Arial" pitchFamily="34" charset="0"/>
              </a:rPr>
              <a:t> Commons</a:t>
            </a:r>
          </a:p>
        </p:txBody>
      </p:sp>
      <p:sp>
        <p:nvSpPr>
          <p:cNvPr id="15" name="8 Rectángulo">
            <a:extLst>
              <a:ext uri="{FF2B5EF4-FFF2-40B4-BE49-F238E27FC236}">
                <a16:creationId xmlns:a16="http://schemas.microsoft.com/office/drawing/2014/main" id="{A6EBE23A-80B7-E08B-BF77-B1D91DE28F11}"/>
              </a:ext>
            </a:extLst>
          </p:cNvPr>
          <p:cNvSpPr>
            <a:spLocks noChangeArrowheads="1"/>
          </p:cNvSpPr>
          <p:nvPr/>
        </p:nvSpPr>
        <p:spPr bwMode="auto">
          <a:xfrm>
            <a:off x="6032322" y="5626086"/>
            <a:ext cx="270011" cy="280281"/>
          </a:xfrm>
          <a:prstGeom prst="rect">
            <a:avLst/>
          </a:prstGeom>
          <a:noFill/>
          <a:ln w="25400"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endParaRPr kumimoji="0" lang="es-ES" sz="1400" b="0" i="0" u="none" strike="noStrike" cap="none" normalizeH="0" baseline="0" dirty="0">
              <a:ln>
                <a:noFill/>
              </a:ln>
              <a:solidFill>
                <a:schemeClr val="tx1"/>
              </a:solidFill>
              <a:effectLst/>
              <a:latin typeface="Gill Sans MT" panose="020B0502020104020203" pitchFamily="34" charset="0"/>
              <a:cs typeface="Arial" pitchFamily="34" charset="0"/>
            </a:endParaRPr>
          </a:p>
        </p:txBody>
      </p:sp>
      <p:sp>
        <p:nvSpPr>
          <p:cNvPr id="16" name="8 Rectángulo">
            <a:extLst>
              <a:ext uri="{FF2B5EF4-FFF2-40B4-BE49-F238E27FC236}">
                <a16:creationId xmlns:a16="http://schemas.microsoft.com/office/drawing/2014/main" id="{C164FC30-3C3A-6F8A-09B3-D60C8312FA98}"/>
              </a:ext>
            </a:extLst>
          </p:cNvPr>
          <p:cNvSpPr>
            <a:spLocks noChangeArrowheads="1"/>
          </p:cNvSpPr>
          <p:nvPr/>
        </p:nvSpPr>
        <p:spPr bwMode="auto">
          <a:xfrm>
            <a:off x="6015508" y="6671538"/>
            <a:ext cx="270011" cy="280281"/>
          </a:xfrm>
          <a:prstGeom prst="rect">
            <a:avLst/>
          </a:prstGeom>
          <a:noFill/>
          <a:ln w="25400"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endParaRPr kumimoji="0" lang="es-ES" sz="1400" b="0" i="0" u="none" strike="noStrike" cap="none" normalizeH="0" baseline="0" dirty="0">
              <a:ln>
                <a:noFill/>
              </a:ln>
              <a:solidFill>
                <a:schemeClr val="tx1"/>
              </a:solidFill>
              <a:effectLst/>
              <a:latin typeface="Gill Sans MT" panose="020B0502020104020203" pitchFamily="34" charset="0"/>
              <a:cs typeface="Arial" pitchFamily="34" charset="0"/>
            </a:endParaRPr>
          </a:p>
        </p:txBody>
      </p:sp>
      <p:cxnSp>
        <p:nvCxnSpPr>
          <p:cNvPr id="17" name="Gerader Verbinder 16">
            <a:extLst>
              <a:ext uri="{FF2B5EF4-FFF2-40B4-BE49-F238E27FC236}">
                <a16:creationId xmlns:a16="http://schemas.microsoft.com/office/drawing/2014/main" id="{0A18CF17-CE81-CDC8-1F94-9352A56531C0}"/>
              </a:ext>
            </a:extLst>
          </p:cNvPr>
          <p:cNvCxnSpPr/>
          <p:nvPr/>
        </p:nvCxnSpPr>
        <p:spPr>
          <a:xfrm>
            <a:off x="421993" y="6318005"/>
            <a:ext cx="6130544"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8" name="Gerader Verbinder 17">
            <a:extLst>
              <a:ext uri="{FF2B5EF4-FFF2-40B4-BE49-F238E27FC236}">
                <a16:creationId xmlns:a16="http://schemas.microsoft.com/office/drawing/2014/main" id="{EA9BDDAE-E4AE-A4DA-ABED-F03D6A23D130}"/>
              </a:ext>
            </a:extLst>
          </p:cNvPr>
          <p:cNvCxnSpPr/>
          <p:nvPr/>
        </p:nvCxnSpPr>
        <p:spPr>
          <a:xfrm>
            <a:off x="414278" y="7349946"/>
            <a:ext cx="6130544"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19" name="Gruppieren 18">
            <a:extLst>
              <a:ext uri="{FF2B5EF4-FFF2-40B4-BE49-F238E27FC236}">
                <a16:creationId xmlns:a16="http://schemas.microsoft.com/office/drawing/2014/main" id="{F392024F-D252-602C-7F24-F79E9EE69111}"/>
              </a:ext>
            </a:extLst>
          </p:cNvPr>
          <p:cNvGrpSpPr/>
          <p:nvPr/>
        </p:nvGrpSpPr>
        <p:grpSpPr>
          <a:xfrm>
            <a:off x="4070841" y="76200"/>
            <a:ext cx="2242820" cy="720090"/>
            <a:chOff x="4644970" y="-26022"/>
            <a:chExt cx="2242820" cy="720090"/>
          </a:xfrm>
        </p:grpSpPr>
        <p:sp>
          <p:nvSpPr>
            <p:cNvPr id="4" name="Rectangle 6">
              <a:extLst>
                <a:ext uri="{FF2B5EF4-FFF2-40B4-BE49-F238E27FC236}">
                  <a16:creationId xmlns:a16="http://schemas.microsoft.com/office/drawing/2014/main" id="{7281727A-D734-FC80-CC9D-FA2EE66E2A90}"/>
                </a:ext>
              </a:extLst>
            </p:cNvPr>
            <p:cNvSpPr>
              <a:spLocks noChangeArrowheads="1"/>
            </p:cNvSpPr>
            <p:nvPr/>
          </p:nvSpPr>
          <p:spPr bwMode="auto">
            <a:xfrm>
              <a:off x="4644970" y="-26022"/>
              <a:ext cx="2242820" cy="720090"/>
            </a:xfrm>
            <a:prstGeom prst="rect">
              <a:avLst/>
            </a:prstGeom>
            <a:solidFill>
              <a:srgbClr val="E6E7E8"/>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de-CH"/>
            </a:p>
          </p:txBody>
        </p:sp>
        <p:sp>
          <p:nvSpPr>
            <p:cNvPr id="7" name="Text Box 5">
              <a:extLst>
                <a:ext uri="{FF2B5EF4-FFF2-40B4-BE49-F238E27FC236}">
                  <a16:creationId xmlns:a16="http://schemas.microsoft.com/office/drawing/2014/main" id="{497A4FCE-2E03-D20F-646E-D01C788825B5}"/>
                </a:ext>
              </a:extLst>
            </p:cNvPr>
            <p:cNvSpPr txBox="1">
              <a:spLocks noChangeArrowheads="1"/>
            </p:cNvSpPr>
            <p:nvPr/>
          </p:nvSpPr>
          <p:spPr bwMode="auto">
            <a:xfrm>
              <a:off x="4644970" y="395618"/>
              <a:ext cx="1243965"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L="12700">
                <a:lnSpc>
                  <a:spcPct val="106061"/>
                </a:lnSpc>
                <a:spcBef>
                  <a:spcPts val="105"/>
                </a:spcBef>
                <a:spcAft>
                  <a:spcPts val="600"/>
                </a:spcAft>
                <a:buNone/>
              </a:pPr>
              <a:r>
                <a:rPr lang="es-ES" sz="1100" b="1" dirty="0">
                  <a:solidFill>
                    <a:srgbClr val="231F20"/>
                  </a:solidFill>
                  <a:effectLst/>
                  <a:latin typeface="Gill Sans MT" panose="020B0502020104020203" pitchFamily="34" charset="0"/>
                  <a:ea typeface="Calibri" panose="020F0502020204030204" pitchFamily="34" charset="0"/>
                  <a:cs typeface="Times New Roman" panose="02020603050405020304" pitchFamily="18" charset="0"/>
                </a:rPr>
                <a:t>Hoja de trabajo</a:t>
              </a:r>
              <a:endParaRPr lang="de-CH" sz="1100" dirty="0">
                <a:effectLst/>
                <a:latin typeface="Gill Sans MT" panose="020B0502020104020203" pitchFamily="34" charset="0"/>
                <a:ea typeface="Calibri" panose="020F0502020204030204" pitchFamily="34" charset="0"/>
                <a:cs typeface="Times New Roman" panose="02020603050405020304" pitchFamily="18" charset="0"/>
              </a:endParaRPr>
            </a:p>
          </p:txBody>
        </p:sp>
      </p:grpSp>
      <p:graphicFrame>
        <p:nvGraphicFramePr>
          <p:cNvPr id="22" name="Tabelle 21">
            <a:extLst>
              <a:ext uri="{FF2B5EF4-FFF2-40B4-BE49-F238E27FC236}">
                <a16:creationId xmlns:a16="http://schemas.microsoft.com/office/drawing/2014/main" id="{7C0D9C22-AF98-CE71-91DB-23D5758D686F}"/>
              </a:ext>
            </a:extLst>
          </p:cNvPr>
          <p:cNvGraphicFramePr>
            <a:graphicFrameLocks noGrp="1"/>
          </p:cNvGraphicFramePr>
          <p:nvPr>
            <p:extLst>
              <p:ext uri="{D42A27DB-BD31-4B8C-83A1-F6EECF244321}">
                <p14:modId xmlns:p14="http://schemas.microsoft.com/office/powerpoint/2010/main" val="2224678479"/>
              </p:ext>
            </p:extLst>
          </p:nvPr>
        </p:nvGraphicFramePr>
        <p:xfrm>
          <a:off x="2538" y="8396668"/>
          <a:ext cx="5915025" cy="705032"/>
        </p:xfrm>
        <a:graphic>
          <a:graphicData uri="http://schemas.openxmlformats.org/drawingml/2006/table">
            <a:tbl>
              <a:tblPr firstRow="1" firstCol="1" bandRow="1">
                <a:tableStyleId>{5C22544A-7EE6-4342-B048-85BDC9FD1C3A}</a:tableStyleId>
              </a:tblPr>
              <a:tblGrid>
                <a:gridCol w="571771">
                  <a:extLst>
                    <a:ext uri="{9D8B030D-6E8A-4147-A177-3AD203B41FA5}">
                      <a16:colId xmlns:a16="http://schemas.microsoft.com/office/drawing/2014/main" val="126648995"/>
                    </a:ext>
                  </a:extLst>
                </a:gridCol>
                <a:gridCol w="5343254">
                  <a:extLst>
                    <a:ext uri="{9D8B030D-6E8A-4147-A177-3AD203B41FA5}">
                      <a16:colId xmlns:a16="http://schemas.microsoft.com/office/drawing/2014/main" val="390623993"/>
                    </a:ext>
                  </a:extLst>
                </a:gridCol>
              </a:tblGrid>
              <a:tr h="704092">
                <a:tc>
                  <a:txBody>
                    <a:bodyPr/>
                    <a:lstStyle/>
                    <a:p>
                      <a:pPr marL="6350" marR="60960" indent="-6350" algn="ctr">
                        <a:buNone/>
                      </a:pPr>
                      <a:r>
                        <a:rPr lang="de-CH" sz="900" b="0" dirty="0">
                          <a:solidFill>
                            <a:sysClr val="windowText" lastClr="000000"/>
                          </a:solidFill>
                          <a:effectLst/>
                          <a:latin typeface="Gill Sans MT" panose="020B0502020104020203" pitchFamily="34" charset="0"/>
                          <a:ea typeface="Calibri" panose="020F0502020204030204" pitchFamily="34" charset="0"/>
                          <a:cs typeface="Times New Roman" panose="02020603050405020304" pitchFamily="18" charset="0"/>
                        </a:rPr>
                        <a:t>1</a:t>
                      </a:r>
                    </a:p>
                  </a:txBody>
                  <a:tcPr marL="68083" marR="68083" marT="0" marB="0" anchor="ctr">
                    <a:solidFill>
                      <a:schemeClr val="accent3">
                        <a:lumMod val="20000"/>
                        <a:lumOff val="80000"/>
                      </a:schemeClr>
                    </a:solidFill>
                  </a:tcPr>
                </a:tc>
                <a:tc>
                  <a:txBody>
                    <a:bodyPr/>
                    <a:lstStyle/>
                    <a:p>
                      <a:pPr marL="12700" marR="60960" indent="-635" algn="l">
                        <a:lnSpc>
                          <a:spcPct val="102000"/>
                        </a:lnSpc>
                        <a:spcBef>
                          <a:spcPts val="600"/>
                        </a:spcBef>
                        <a:spcAft>
                          <a:spcPts val="600"/>
                        </a:spcAft>
                        <a:buNone/>
                      </a:pPr>
                      <a:r>
                        <a:rPr lang="es-ES_tradnl" sz="900" dirty="0">
                          <a:solidFill>
                            <a:sysClr val="windowText" lastClr="000000"/>
                          </a:solidFill>
                          <a:effectLst/>
                          <a:latin typeface="Gill Sans MT" panose="020B0502020104020203" pitchFamily="34" charset="0"/>
                        </a:rPr>
                        <a:t>3  Biodiversidad</a:t>
                      </a:r>
                      <a:br>
                        <a:rPr lang="es-ES_tradnl" sz="900" dirty="0">
                          <a:solidFill>
                            <a:sysClr val="windowText" lastClr="000000"/>
                          </a:solidFill>
                          <a:effectLst/>
                          <a:latin typeface="Gill Sans MT" panose="020B0502020104020203" pitchFamily="34" charset="0"/>
                        </a:rPr>
                      </a:br>
                      <a:r>
                        <a:rPr lang="es-ES_tradnl" sz="900" b="0" dirty="0">
                          <a:solidFill>
                            <a:sysClr val="windowText" lastClr="000000"/>
                          </a:solidFill>
                          <a:effectLst/>
                          <a:latin typeface="Gill Sans MT" panose="020B0502020104020203" pitchFamily="34" charset="0"/>
                        </a:rPr>
                        <a:t>Cacao orgánico en sistemas agroforestales | Material didáctico | </a:t>
                      </a:r>
                      <a:r>
                        <a:rPr lang="es-ES" sz="900" b="0" dirty="0">
                          <a:solidFill>
                            <a:sysClr val="windowText" lastClr="000000"/>
                          </a:solidFill>
                          <a:effectLst/>
                          <a:latin typeface="Gill Sans MT" panose="020B0502020104020203" pitchFamily="34" charset="0"/>
                        </a:rPr>
                        <a:t>Hoja</a:t>
                      </a:r>
                      <a:r>
                        <a:rPr lang="es-ES" sz="900" b="0" spc="10" dirty="0">
                          <a:solidFill>
                            <a:sysClr val="windowText" lastClr="000000"/>
                          </a:solidFill>
                          <a:effectLst/>
                          <a:latin typeface="Gill Sans MT" panose="020B0502020104020203" pitchFamily="34" charset="0"/>
                        </a:rPr>
                        <a:t> </a:t>
                      </a:r>
                      <a:r>
                        <a:rPr lang="es-ES" sz="900" b="0" dirty="0">
                          <a:solidFill>
                            <a:sysClr val="windowText" lastClr="000000"/>
                          </a:solidFill>
                          <a:effectLst/>
                          <a:latin typeface="Gill Sans MT" panose="020B0502020104020203" pitchFamily="34" charset="0"/>
                        </a:rPr>
                        <a:t>de</a:t>
                      </a:r>
                      <a:r>
                        <a:rPr lang="es-ES" sz="900" b="0" spc="10" dirty="0">
                          <a:solidFill>
                            <a:sysClr val="windowText" lastClr="000000"/>
                          </a:solidFill>
                          <a:effectLst/>
                          <a:latin typeface="Gill Sans MT" panose="020B0502020104020203" pitchFamily="34" charset="0"/>
                        </a:rPr>
                        <a:t> </a:t>
                      </a:r>
                      <a:r>
                        <a:rPr lang="es-ES" sz="900" b="0" dirty="0">
                          <a:solidFill>
                            <a:sysClr val="windowText" lastClr="000000"/>
                          </a:solidFill>
                          <a:effectLst/>
                          <a:latin typeface="Gill Sans MT" panose="020B0502020104020203" pitchFamily="34" charset="0"/>
                        </a:rPr>
                        <a:t>trabajo</a:t>
                      </a:r>
                      <a:br>
                        <a:rPr lang="es-ES_tradnl" sz="900" b="0" dirty="0">
                          <a:solidFill>
                            <a:sysClr val="windowText" lastClr="000000"/>
                          </a:solidFill>
                          <a:effectLst/>
                          <a:latin typeface="Gill Sans MT" panose="020B0502020104020203" pitchFamily="34" charset="0"/>
                        </a:rPr>
                      </a:br>
                      <a:r>
                        <a:rPr lang="es-ES_tradnl" sz="900" b="0" dirty="0">
                          <a:solidFill>
                            <a:sysClr val="windowText" lastClr="000000"/>
                          </a:solidFill>
                          <a:effectLst/>
                          <a:latin typeface="Gill Sans MT" panose="020B0502020104020203" pitchFamily="34" charset="0"/>
                        </a:rPr>
                        <a:t>2026 | FiBL | ECOTOP</a:t>
                      </a:r>
                      <a:endParaRPr lang="de-CH" sz="900" b="0" dirty="0">
                        <a:solidFill>
                          <a:sysClr val="windowText" lastClr="000000"/>
                        </a:solidFill>
                        <a:effectLst/>
                        <a:latin typeface="Gill Sans MT" panose="020B0502020104020203" pitchFamily="34" charset="0"/>
                      </a:endParaRPr>
                    </a:p>
                    <a:p>
                      <a:pPr marL="60960" marR="60960" algn="l">
                        <a:buNone/>
                      </a:pPr>
                      <a:r>
                        <a:rPr lang="es-ES" sz="900" dirty="0">
                          <a:solidFill>
                            <a:sysClr val="windowText" lastClr="000000"/>
                          </a:solidFill>
                          <a:effectLst/>
                          <a:latin typeface="Gill Sans MT" panose="020B0502020104020203" pitchFamily="34" charset="0"/>
                        </a:rPr>
                        <a:t> </a:t>
                      </a:r>
                      <a:endParaRPr lang="de-CH" sz="900" dirty="0">
                        <a:solidFill>
                          <a:sysClr val="windowText" lastClr="000000"/>
                        </a:solidFill>
                        <a:effectLst/>
                        <a:latin typeface="Gill Sans MT" panose="020B0502020104020203" pitchFamily="34" charset="0"/>
                        <a:ea typeface="Calibri" panose="020F0502020204030204" pitchFamily="34" charset="0"/>
                        <a:cs typeface="Times New Roman" panose="02020603050405020304" pitchFamily="18" charset="0"/>
                      </a:endParaRPr>
                    </a:p>
                  </a:txBody>
                  <a:tcPr marL="68083" marR="68083" marT="72000" marB="0" anchor="ctr">
                    <a:noFill/>
                  </a:tcPr>
                </a:tc>
                <a:extLst>
                  <a:ext uri="{0D108BD9-81ED-4DB2-BD59-A6C34878D82A}">
                    <a16:rowId xmlns:a16="http://schemas.microsoft.com/office/drawing/2014/main" val="2824786858"/>
                  </a:ext>
                </a:extLst>
              </a:tr>
            </a:tbl>
          </a:graphicData>
        </a:graphic>
      </p:graphicFrame>
    </p:spTree>
    <p:extLst>
      <p:ext uri="{BB962C8B-B14F-4D97-AF65-F5344CB8AC3E}">
        <p14:creationId xmlns:p14="http://schemas.microsoft.com/office/powerpoint/2010/main" val="748711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B365D37C-E882-43E3-B7DE-832A5DB89273}"/>
              </a:ext>
            </a:extLst>
          </p:cNvPr>
          <p:cNvSpPr/>
          <p:nvPr/>
        </p:nvSpPr>
        <p:spPr>
          <a:xfrm>
            <a:off x="398081" y="720909"/>
            <a:ext cx="3171189" cy="553998"/>
          </a:xfrm>
          <a:prstGeom prst="rect">
            <a:avLst/>
          </a:prstGeom>
        </p:spPr>
        <p:txBody>
          <a:bodyPr wrap="none">
            <a:spAutoFit/>
          </a:bodyPr>
          <a:lstStyle/>
          <a:p>
            <a:r>
              <a:rPr lang="es-ES" b="1" baseline="30000" dirty="0">
                <a:solidFill>
                  <a:srgbClr val="5B881F"/>
                </a:solidFill>
                <a:latin typeface="Gill Sans MT" panose="020B0502020104020203" pitchFamily="34" charset="0"/>
              </a:rPr>
              <a:t>3.3</a:t>
            </a:r>
            <a:br>
              <a:rPr lang="es-ES" b="1" baseline="30000" dirty="0">
                <a:solidFill>
                  <a:srgbClr val="5B881F"/>
                </a:solidFill>
                <a:latin typeface="Gill Sans MT" panose="020B0502020104020203" pitchFamily="34" charset="0"/>
              </a:rPr>
            </a:br>
            <a:r>
              <a:rPr lang="es-ES" b="1" baseline="30000" dirty="0">
                <a:solidFill>
                  <a:srgbClr val="5B881F"/>
                </a:solidFill>
                <a:latin typeface="Gill Sans MT" panose="020B0502020104020203" pitchFamily="34" charset="0"/>
              </a:rPr>
              <a:t>Descubrir las estrategias de polinizadores</a:t>
            </a:r>
            <a:endParaRPr lang="de-CH" dirty="0">
              <a:latin typeface="Gill Sans MT" panose="020B0502020104020203" pitchFamily="34" charset="0"/>
            </a:endParaRPr>
          </a:p>
        </p:txBody>
      </p:sp>
      <p:sp>
        <p:nvSpPr>
          <p:cNvPr id="41" name="8 Rectángulo">
            <a:extLst>
              <a:ext uri="{FF2B5EF4-FFF2-40B4-BE49-F238E27FC236}">
                <a16:creationId xmlns:a16="http://schemas.microsoft.com/office/drawing/2014/main" id="{A1E69AB1-CC69-319B-86C8-6A81C8B6C913}"/>
              </a:ext>
            </a:extLst>
          </p:cNvPr>
          <p:cNvSpPr>
            <a:spLocks noChangeArrowheads="1"/>
          </p:cNvSpPr>
          <p:nvPr/>
        </p:nvSpPr>
        <p:spPr bwMode="auto">
          <a:xfrm>
            <a:off x="5759947" y="1322090"/>
            <a:ext cx="832125" cy="239580"/>
          </a:xfrm>
          <a:prstGeom prst="rect">
            <a:avLst/>
          </a:prstGeom>
          <a:solidFill>
            <a:schemeClr val="accent6">
              <a:lumMod val="20000"/>
              <a:lumOff val="80000"/>
            </a:schemeClr>
          </a:solidFill>
          <a:ln w="25400" algn="ctr">
            <a:noFill/>
            <a:miter lim="800000"/>
            <a:headEnd/>
            <a:tailEnd/>
          </a:ln>
        </p:spPr>
        <p:txBody>
          <a:bodyPr vert="horz" wrap="square" lIns="84406" tIns="42203" rIns="84406" bIns="42203" numCol="1" anchor="ctr" anchorCtr="0" compatLnSpc="1">
            <a:prstTxWarp prst="textNoShape">
              <a:avLst/>
            </a:prstTxWarp>
          </a:bodyPr>
          <a:lstStyle/>
          <a:p>
            <a:pPr algn="ctr" fontAlgn="base">
              <a:spcBef>
                <a:spcPct val="0"/>
              </a:spcBef>
              <a:spcAft>
                <a:spcPts val="923"/>
              </a:spcAft>
            </a:pPr>
            <a:r>
              <a:rPr lang="es-ES" sz="1292" b="1" dirty="0">
                <a:solidFill>
                  <a:prstClr val="black"/>
                </a:solidFill>
                <a:latin typeface="Gill Sans MT" panose="020B0502020104020203" pitchFamily="34" charset="0"/>
                <a:cs typeface="Arial" pitchFamily="34" charset="0"/>
              </a:rPr>
              <a:t>INCISO</a:t>
            </a:r>
            <a:endParaRPr lang="es-ES" sz="1292" dirty="0">
              <a:solidFill>
                <a:prstClr val="black"/>
              </a:solidFill>
              <a:latin typeface="Gill Sans MT" panose="020B0502020104020203" pitchFamily="34" charset="0"/>
              <a:cs typeface="Arial" pitchFamily="34" charset="0"/>
            </a:endParaRPr>
          </a:p>
        </p:txBody>
      </p:sp>
      <p:pic>
        <p:nvPicPr>
          <p:cNvPr id="42" name="Picture 15" descr="https://upload.wikimedia.org/wikipedia/commons/5/56/Caryocar_brasiliense_flowers.jpg">
            <a:extLst>
              <a:ext uri="{FF2B5EF4-FFF2-40B4-BE49-F238E27FC236}">
                <a16:creationId xmlns:a16="http://schemas.microsoft.com/office/drawing/2014/main" id="{A6982F34-0660-F390-B16E-FCC07F71FC3D}"/>
              </a:ext>
            </a:extLst>
          </p:cNvPr>
          <p:cNvPicPr>
            <a:picLocks noChangeAspect="1" noChangeArrowheads="1"/>
          </p:cNvPicPr>
          <p:nvPr/>
        </p:nvPicPr>
        <p:blipFill rotWithShape="1">
          <a:blip r:embed="rId2" r:link="rId3" cstate="print">
            <a:extLst>
              <a:ext uri="{28A0092B-C50C-407E-A947-70E740481C1C}">
                <a14:useLocalDpi xmlns:a14="http://schemas.microsoft.com/office/drawing/2010/main" val="0"/>
              </a:ext>
            </a:extLst>
          </a:blip>
          <a:srcRect l="2130" t="4173" r="2130" b="4173"/>
          <a:stretch>
            <a:fillRect/>
          </a:stretch>
        </p:blipFill>
        <p:spPr bwMode="auto">
          <a:xfrm>
            <a:off x="447395" y="3820545"/>
            <a:ext cx="900000" cy="6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6 Rectángulo">
            <a:extLst>
              <a:ext uri="{FF2B5EF4-FFF2-40B4-BE49-F238E27FC236}">
                <a16:creationId xmlns:a16="http://schemas.microsoft.com/office/drawing/2014/main" id="{B27A8DFF-D6F9-2603-1DAF-1B84095DDCB5}"/>
              </a:ext>
            </a:extLst>
          </p:cNvPr>
          <p:cNvSpPr>
            <a:spLocks noChangeArrowheads="1"/>
          </p:cNvSpPr>
          <p:nvPr/>
        </p:nvSpPr>
        <p:spPr bwMode="auto">
          <a:xfrm>
            <a:off x="1603472" y="3812924"/>
            <a:ext cx="4209450" cy="969297"/>
          </a:xfrm>
          <a:prstGeom prst="rect">
            <a:avLst/>
          </a:prstGeom>
          <a:solidFill>
            <a:schemeClr val="accent6">
              <a:lumMod val="20000"/>
              <a:lumOff val="80000"/>
            </a:schemeClr>
          </a:solidFill>
          <a:ln>
            <a:noFill/>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pPr lvl="0" fontAlgn="base">
              <a:spcBef>
                <a:spcPct val="0"/>
              </a:spcBef>
              <a:spcAft>
                <a:spcPts val="1000"/>
              </a:spcAft>
            </a:pPr>
            <a:r>
              <a:rPr kumimoji="0" lang="es-ES" sz="1000" b="0" i="0" u="none" strike="noStrike" cap="none" normalizeH="0" baseline="0" dirty="0">
                <a:ln>
                  <a:noFill/>
                </a:ln>
                <a:solidFill>
                  <a:schemeClr val="tx1"/>
                </a:solidFill>
                <a:effectLst/>
                <a:latin typeface="Gill Sans MT" panose="020B0502020104020203" pitchFamily="34" charset="0"/>
                <a:cs typeface="Arial" pitchFamily="34" charset="0"/>
              </a:rPr>
              <a:t>PEQUI (</a:t>
            </a:r>
            <a:r>
              <a:rPr kumimoji="0" lang="es-ES" sz="1000" b="0" i="1" u="none" strike="noStrike" cap="none" normalizeH="0" baseline="0" dirty="0" err="1">
                <a:ln>
                  <a:noFill/>
                </a:ln>
                <a:solidFill>
                  <a:schemeClr val="tx1"/>
                </a:solidFill>
                <a:effectLst/>
                <a:latin typeface="Gill Sans MT" panose="020B0502020104020203" pitchFamily="34" charset="0"/>
                <a:cs typeface="Arial" pitchFamily="34" charset="0"/>
              </a:rPr>
              <a:t>Caryocar</a:t>
            </a:r>
            <a:r>
              <a:rPr kumimoji="0" lang="es-ES" sz="1000" b="0" i="1" u="none" strike="noStrike" cap="none" normalizeH="0" baseline="0" dirty="0">
                <a:ln>
                  <a:noFill/>
                </a:ln>
                <a:solidFill>
                  <a:schemeClr val="tx1"/>
                </a:solidFill>
                <a:effectLst/>
                <a:latin typeface="Gill Sans MT" panose="020B0502020104020203" pitchFamily="34" charset="0"/>
                <a:cs typeface="Arial" pitchFamily="34" charset="0"/>
              </a:rPr>
              <a:t> brasiliense</a:t>
            </a:r>
            <a:r>
              <a:rPr kumimoji="0" lang="es-ES" sz="1000" b="0" i="0" u="none" strike="noStrike" cap="none" normalizeH="0" baseline="0" dirty="0">
                <a:ln>
                  <a:noFill/>
                </a:ln>
                <a:solidFill>
                  <a:schemeClr val="tx1"/>
                </a:solidFill>
                <a:effectLst/>
                <a:latin typeface="Gill Sans MT" panose="020B0502020104020203" pitchFamily="34" charset="0"/>
                <a:cs typeface="Arial" pitchFamily="34" charset="0"/>
              </a:rPr>
              <a:t>): Conocida también como nuez </a:t>
            </a:r>
            <a:r>
              <a:rPr kumimoji="0" lang="es-ES" sz="1000" b="0" i="0" u="none" strike="noStrike" cap="none" normalizeH="0" baseline="0" dirty="0" err="1">
                <a:ln>
                  <a:noFill/>
                </a:ln>
                <a:solidFill>
                  <a:schemeClr val="tx1"/>
                </a:solidFill>
                <a:effectLst/>
                <a:latin typeface="Gill Sans MT" panose="020B0502020104020203" pitchFamily="34" charset="0"/>
                <a:cs typeface="Arial" pitchFamily="34" charset="0"/>
              </a:rPr>
              <a:t>souari</a:t>
            </a:r>
            <a:r>
              <a:rPr kumimoji="0" lang="es-ES" sz="1000" b="0" i="0" u="none" strike="noStrike" cap="none" normalizeH="0" baseline="0" dirty="0">
                <a:ln>
                  <a:noFill/>
                </a:ln>
                <a:solidFill>
                  <a:schemeClr val="tx1"/>
                </a:solidFill>
                <a:effectLst/>
                <a:latin typeface="Gill Sans MT" panose="020B0502020104020203" pitchFamily="34" charset="0"/>
                <a:cs typeface="Arial" pitchFamily="34" charset="0"/>
              </a:rPr>
              <a:t>, es un árbol tiene un valor gastronómico, medicinal y comercial. Tienen inflorescencias grandes de color blanco e hermafroditas cuya forma es parecida a un pincel y poseen abundante néctar, estas se abren durante la noche y desprende un olor a azufre parecido a un fruto en fermentación). </a:t>
            </a:r>
            <a:br>
              <a:rPr kumimoji="0" lang="es-ES" sz="1000" b="0" i="0" u="none" strike="noStrike" cap="none" normalizeH="0" baseline="0" dirty="0">
                <a:ln>
                  <a:noFill/>
                </a:ln>
                <a:solidFill>
                  <a:schemeClr val="tx1"/>
                </a:solidFill>
                <a:effectLst/>
                <a:latin typeface="Gill Sans MT" panose="020B0502020104020203" pitchFamily="34" charset="0"/>
                <a:cs typeface="Arial" pitchFamily="34" charset="0"/>
              </a:rPr>
            </a:br>
            <a:r>
              <a:rPr lang="es-ES" sz="600" dirty="0">
                <a:solidFill>
                  <a:schemeClr val="tx1"/>
                </a:solidFill>
                <a:latin typeface="Gill Sans MT" panose="020B0502020104020203" pitchFamily="34" charset="0"/>
                <a:cs typeface="Arial" pitchFamily="34" charset="0"/>
              </a:rPr>
              <a:t>Foto: João Medeiros,</a:t>
            </a:r>
            <a:r>
              <a:rPr lang="de-CH" sz="600" dirty="0">
                <a:latin typeface="Gill Sans MT" panose="020B0502020104020203" pitchFamily="34" charset="0"/>
              </a:rPr>
              <a:t> </a:t>
            </a:r>
            <a:r>
              <a:rPr lang="es-ES" sz="600" dirty="0">
                <a:solidFill>
                  <a:schemeClr val="tx1"/>
                </a:solidFill>
                <a:latin typeface="Gill Sans MT" panose="020B0502020104020203" pitchFamily="34" charset="0"/>
                <a:cs typeface="Arial" pitchFamily="34" charset="0"/>
              </a:rPr>
              <a:t>Wikipedia </a:t>
            </a:r>
            <a:r>
              <a:rPr lang="es-ES" sz="600" dirty="0" err="1">
                <a:solidFill>
                  <a:schemeClr val="tx1"/>
                </a:solidFill>
                <a:latin typeface="Gill Sans MT" panose="020B0502020104020203" pitchFamily="34" charset="0"/>
                <a:cs typeface="Arial" pitchFamily="34" charset="0"/>
              </a:rPr>
              <a:t>Commons</a:t>
            </a:r>
            <a:endParaRPr kumimoji="0" lang="es-ES" sz="600" b="0" i="0" u="none" strike="noStrike" cap="none" normalizeH="0" baseline="0" dirty="0">
              <a:ln>
                <a:noFill/>
              </a:ln>
              <a:solidFill>
                <a:schemeClr val="tx1"/>
              </a:solidFill>
              <a:effectLst/>
              <a:latin typeface="Gill Sans MT" panose="020B0502020104020203" pitchFamily="34" charset="0"/>
              <a:cs typeface="Arial" pitchFamily="34" charset="0"/>
            </a:endParaRPr>
          </a:p>
        </p:txBody>
      </p:sp>
      <p:sp>
        <p:nvSpPr>
          <p:cNvPr id="44" name="8 Rectángulo">
            <a:extLst>
              <a:ext uri="{FF2B5EF4-FFF2-40B4-BE49-F238E27FC236}">
                <a16:creationId xmlns:a16="http://schemas.microsoft.com/office/drawing/2014/main" id="{CD672A73-C08B-6863-FBE9-68DDF35516EC}"/>
              </a:ext>
            </a:extLst>
          </p:cNvPr>
          <p:cNvSpPr>
            <a:spLocks noChangeArrowheads="1"/>
          </p:cNvSpPr>
          <p:nvPr/>
        </p:nvSpPr>
        <p:spPr bwMode="auto">
          <a:xfrm>
            <a:off x="6041005" y="4084867"/>
            <a:ext cx="270011" cy="280281"/>
          </a:xfrm>
          <a:prstGeom prst="rect">
            <a:avLst/>
          </a:prstGeom>
          <a:noFill/>
          <a:ln w="25400"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S" sz="1400" b="1" i="0" u="none" strike="noStrike" cap="none" normalizeH="0" baseline="0" dirty="0">
                <a:ln>
                  <a:noFill/>
                </a:ln>
                <a:solidFill>
                  <a:schemeClr val="tx1"/>
                </a:solidFill>
                <a:effectLst/>
                <a:latin typeface="Gill Sans MT" panose="020B0502020104020203" pitchFamily="34" charset="0"/>
                <a:cs typeface="Arial" pitchFamily="34" charset="0"/>
              </a:rPr>
              <a:t>B</a:t>
            </a:r>
          </a:p>
        </p:txBody>
      </p:sp>
      <p:sp>
        <p:nvSpPr>
          <p:cNvPr id="45" name="8 Rectángulo">
            <a:extLst>
              <a:ext uri="{FF2B5EF4-FFF2-40B4-BE49-F238E27FC236}">
                <a16:creationId xmlns:a16="http://schemas.microsoft.com/office/drawing/2014/main" id="{0DDA408B-B987-4186-549B-8301C586A8DE}"/>
              </a:ext>
            </a:extLst>
          </p:cNvPr>
          <p:cNvSpPr>
            <a:spLocks noChangeArrowheads="1"/>
          </p:cNvSpPr>
          <p:nvPr/>
        </p:nvSpPr>
        <p:spPr bwMode="auto">
          <a:xfrm>
            <a:off x="427397" y="1326560"/>
            <a:ext cx="1170349" cy="220463"/>
          </a:xfrm>
          <a:prstGeom prst="rect">
            <a:avLst/>
          </a:prstGeom>
          <a:solidFill>
            <a:schemeClr val="accent6">
              <a:lumMod val="20000"/>
              <a:lumOff val="80000"/>
            </a:schemeClr>
          </a:solidFill>
          <a:ln w="25400" algn="ctr">
            <a:noFill/>
            <a:miter lim="800000"/>
            <a:headEnd/>
            <a:tailEnd/>
          </a:ln>
        </p:spPr>
        <p:txBody>
          <a:bodyPr vert="horz" wrap="square" lIns="84406" tIns="42203" rIns="84406" bIns="42203" numCol="1" anchor="ctr" anchorCtr="0" compatLnSpc="1">
            <a:prstTxWarp prst="textNoShape">
              <a:avLst/>
            </a:prstTxWarp>
          </a:bodyPr>
          <a:lstStyle/>
          <a:p>
            <a:pPr algn="ctr" defTabSz="844083" fontAlgn="base">
              <a:spcBef>
                <a:spcPct val="0"/>
              </a:spcBef>
              <a:spcAft>
                <a:spcPts val="923"/>
              </a:spcAft>
            </a:pPr>
            <a:r>
              <a:rPr lang="es-ES" sz="1400" b="1" dirty="0">
                <a:latin typeface="Gill Sans MT" panose="020B0502020104020203" pitchFamily="34" charset="0"/>
                <a:cs typeface="Arial" pitchFamily="34" charset="0"/>
              </a:rPr>
              <a:t>PLANTA</a:t>
            </a:r>
          </a:p>
        </p:txBody>
      </p:sp>
      <p:pic>
        <p:nvPicPr>
          <p:cNvPr id="46" name="Imagen 1" descr="Descripción: Fotos de stock gratuitas de agua, árbol, arboleda">
            <a:extLst>
              <a:ext uri="{FF2B5EF4-FFF2-40B4-BE49-F238E27FC236}">
                <a16:creationId xmlns:a16="http://schemas.microsoft.com/office/drawing/2014/main" id="{3209824E-E8DC-0C7E-6B6E-6B4DB8A3F36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3" t="7288" r="93" b="7288"/>
          <a:stretch/>
        </p:blipFill>
        <p:spPr bwMode="auto">
          <a:xfrm>
            <a:off x="699395" y="1735775"/>
            <a:ext cx="648000"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2 Rectángulo">
            <a:extLst>
              <a:ext uri="{FF2B5EF4-FFF2-40B4-BE49-F238E27FC236}">
                <a16:creationId xmlns:a16="http://schemas.microsoft.com/office/drawing/2014/main" id="{90C043C4-B9F1-068A-9CAB-7463E2217891}"/>
              </a:ext>
            </a:extLst>
          </p:cNvPr>
          <p:cNvSpPr>
            <a:spLocks noChangeArrowheads="1"/>
          </p:cNvSpPr>
          <p:nvPr/>
        </p:nvSpPr>
        <p:spPr bwMode="auto">
          <a:xfrm>
            <a:off x="1597746" y="1724537"/>
            <a:ext cx="4176440" cy="868554"/>
          </a:xfrm>
          <a:prstGeom prst="rect">
            <a:avLst/>
          </a:prstGeom>
          <a:solidFill>
            <a:schemeClr val="accent6">
              <a:lumMod val="20000"/>
              <a:lumOff val="80000"/>
            </a:schemeClr>
          </a:solidFill>
          <a:ln>
            <a:noFill/>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pPr defTabSz="914400" fontAlgn="base">
              <a:spcBef>
                <a:spcPct val="0"/>
              </a:spcBef>
              <a:spcAft>
                <a:spcPts val="1000"/>
              </a:spcAft>
            </a:pPr>
            <a:r>
              <a:rPr kumimoji="0" lang="es-ES" sz="1000" b="0" i="0" u="none" strike="noStrike" cap="none" normalizeH="0" baseline="0" dirty="0">
                <a:ln>
                  <a:noFill/>
                </a:ln>
                <a:solidFill>
                  <a:schemeClr val="tx1"/>
                </a:solidFill>
                <a:effectLst/>
                <a:latin typeface="Gill Sans MT" panose="020B0502020104020203" pitchFamily="34" charset="0"/>
                <a:cs typeface="Arial" pitchFamily="34" charset="0"/>
              </a:rPr>
              <a:t>PLATANILLOS (FAMILIA</a:t>
            </a:r>
            <a:r>
              <a:rPr kumimoji="0" lang="es-ES" sz="1000" b="0" i="0" u="none" strike="noStrike" cap="none" normalizeH="0" baseline="0" dirty="0">
                <a:ln>
                  <a:noFill/>
                </a:ln>
                <a:solidFill>
                  <a:srgbClr val="000000"/>
                </a:solidFill>
                <a:effectLst/>
                <a:latin typeface="Gill Sans MT" panose="020B0502020104020203" pitchFamily="34" charset="0"/>
                <a:cs typeface="Arial" pitchFamily="34" charset="0"/>
              </a:rPr>
              <a:t>: </a:t>
            </a:r>
            <a:r>
              <a:rPr kumimoji="0" lang="es-ES" sz="1000" b="0" i="0" u="none" strike="noStrike" cap="none" normalizeH="0" baseline="0" dirty="0" err="1">
                <a:ln>
                  <a:noFill/>
                </a:ln>
                <a:solidFill>
                  <a:schemeClr val="tx1"/>
                </a:solidFill>
                <a:effectLst/>
                <a:latin typeface="Gill Sans MT" panose="020B0502020104020203" pitchFamily="34" charset="0"/>
                <a:cs typeface="Arial" pitchFamily="34" charset="0"/>
              </a:rPr>
              <a:t>Heliconiaceae</a:t>
            </a:r>
            <a:r>
              <a:rPr kumimoji="0" lang="es-ES" sz="1000" b="0" i="0" u="none" strike="noStrike" cap="none" normalizeH="0" baseline="0" dirty="0">
                <a:ln>
                  <a:noFill/>
                </a:ln>
                <a:solidFill>
                  <a:schemeClr val="tx1"/>
                </a:solidFill>
                <a:effectLst/>
                <a:latin typeface="Gill Sans MT" panose="020B0502020104020203" pitchFamily="34" charset="0"/>
                <a:cs typeface="Arial" pitchFamily="34" charset="0"/>
              </a:rPr>
              <a:t>): Se considera una flor ornamental debido a sus colores vistosos y su forma particular. Son inflorescencias en forma de espiga, esta posee hojas modificadas (brácteas) las cuales dan esta forma alargada y compacta, encontrándose dentro ella abundante néctar para el polinizador que logre llegar a él. </a:t>
            </a:r>
            <a:r>
              <a:rPr lang="es-ES" sz="600" dirty="0">
                <a:solidFill>
                  <a:schemeClr val="tx1"/>
                </a:solidFill>
                <a:latin typeface="Gill Sans MT" panose="020B0502020104020203" pitchFamily="34" charset="0"/>
                <a:cs typeface="Arial" pitchFamily="34" charset="0"/>
              </a:rPr>
              <a:t>Foto:</a:t>
            </a:r>
            <a:r>
              <a:rPr lang="de-CH" sz="600" dirty="0">
                <a:latin typeface="Gill Sans MT" panose="020B0502020104020203" pitchFamily="34" charset="0"/>
              </a:rPr>
              <a:t> </a:t>
            </a:r>
            <a:r>
              <a:rPr lang="de-CH" sz="600" dirty="0" err="1">
                <a:latin typeface="Gill Sans MT" panose="020B0502020104020203" pitchFamily="34" charset="0"/>
              </a:rPr>
              <a:t>Syarif</a:t>
            </a:r>
            <a:r>
              <a:rPr lang="de-CH" sz="600" dirty="0">
                <a:latin typeface="Gill Sans MT" panose="020B0502020104020203" pitchFamily="34" charset="0"/>
              </a:rPr>
              <a:t> Moh, </a:t>
            </a:r>
            <a:r>
              <a:rPr lang="es-ES" sz="600" dirty="0">
                <a:solidFill>
                  <a:schemeClr val="tx1"/>
                </a:solidFill>
                <a:latin typeface="Gill Sans MT" panose="020B0502020104020203" pitchFamily="34" charset="0"/>
                <a:cs typeface="Arial" pitchFamily="34" charset="0"/>
              </a:rPr>
              <a:t>Pexels.com </a:t>
            </a:r>
            <a:endParaRPr lang="de-CH" sz="800" dirty="0">
              <a:latin typeface="Gill Sans MT" panose="020B0502020104020203" pitchFamily="34" charset="0"/>
            </a:endParaRPr>
          </a:p>
        </p:txBody>
      </p:sp>
      <p:pic>
        <p:nvPicPr>
          <p:cNvPr id="48" name="Picture 9" descr="Archivo: Passiflora ligularis Juss.jpg">
            <a:extLst>
              <a:ext uri="{FF2B5EF4-FFF2-40B4-BE49-F238E27FC236}">
                <a16:creationId xmlns:a16="http://schemas.microsoft.com/office/drawing/2014/main" id="{4017F888-EE45-71CA-9307-57D197179CD2}"/>
              </a:ext>
            </a:extLst>
          </p:cNvPr>
          <p:cNvPicPr>
            <a:picLocks noChangeAspect="1" noChangeArrowheads="1"/>
          </p:cNvPicPr>
          <p:nvPr/>
        </p:nvPicPr>
        <p:blipFill rotWithShape="1">
          <a:blip r:embed="rId5" r:link="rId6" cstate="print">
            <a:extLst>
              <a:ext uri="{28A0092B-C50C-407E-A947-70E740481C1C}">
                <a14:useLocalDpi xmlns:a14="http://schemas.microsoft.com/office/drawing/2010/main" val="0"/>
              </a:ext>
            </a:extLst>
          </a:blip>
          <a:srcRect l="7623" t="235" r="19313" b="235"/>
          <a:stretch>
            <a:fillRect/>
          </a:stretch>
        </p:blipFill>
        <p:spPr bwMode="auto">
          <a:xfrm>
            <a:off x="463332" y="2733410"/>
            <a:ext cx="900000" cy="9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6 Rectángulo">
            <a:extLst>
              <a:ext uri="{FF2B5EF4-FFF2-40B4-BE49-F238E27FC236}">
                <a16:creationId xmlns:a16="http://schemas.microsoft.com/office/drawing/2014/main" id="{67C640B2-B263-A780-9D07-E74770454406}"/>
              </a:ext>
            </a:extLst>
          </p:cNvPr>
          <p:cNvSpPr>
            <a:spLocks noChangeArrowheads="1"/>
          </p:cNvSpPr>
          <p:nvPr/>
        </p:nvSpPr>
        <p:spPr bwMode="auto">
          <a:xfrm>
            <a:off x="1589339" y="2736854"/>
            <a:ext cx="4193254" cy="922836"/>
          </a:xfrm>
          <a:prstGeom prst="rect">
            <a:avLst/>
          </a:prstGeom>
          <a:solidFill>
            <a:schemeClr val="accent6">
              <a:lumMod val="20000"/>
              <a:lumOff val="80000"/>
            </a:schemeClr>
          </a:solidFill>
          <a:ln>
            <a:noFill/>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p>
            <a:pPr lvl="0" fontAlgn="base">
              <a:spcBef>
                <a:spcPct val="0"/>
              </a:spcBef>
              <a:spcAft>
                <a:spcPts val="1000"/>
              </a:spcAft>
            </a:pPr>
            <a:r>
              <a:rPr kumimoji="0" lang="es-ES" sz="1000" b="0" i="0" u="none" strike="noStrike" cap="none" normalizeH="0" baseline="0" dirty="0">
                <a:ln>
                  <a:noFill/>
                </a:ln>
                <a:solidFill>
                  <a:schemeClr val="tx1"/>
                </a:solidFill>
                <a:effectLst/>
                <a:latin typeface="Gill Sans MT" panose="020B0502020104020203" pitchFamily="34" charset="0"/>
                <a:cs typeface="Arial" pitchFamily="34" charset="0"/>
              </a:rPr>
              <a:t>GRANADILLA (</a:t>
            </a:r>
            <a:r>
              <a:rPr kumimoji="0" lang="es-ES" sz="1000" b="0" i="1" u="none" strike="noStrike" cap="none" normalizeH="0" baseline="0" dirty="0" err="1">
                <a:ln>
                  <a:noFill/>
                </a:ln>
                <a:solidFill>
                  <a:schemeClr val="tx1"/>
                </a:solidFill>
                <a:effectLst/>
                <a:latin typeface="Gill Sans MT" panose="020B0502020104020203" pitchFamily="34" charset="0"/>
                <a:cs typeface="Arial" pitchFamily="34" charset="0"/>
              </a:rPr>
              <a:t>Passiflora</a:t>
            </a:r>
            <a:r>
              <a:rPr kumimoji="0" lang="es-ES" sz="1000" b="0" i="1" u="none" strike="noStrike" cap="none" normalizeH="0" baseline="0" dirty="0">
                <a:ln>
                  <a:noFill/>
                </a:ln>
                <a:solidFill>
                  <a:schemeClr val="tx1"/>
                </a:solidFill>
                <a:effectLst/>
                <a:latin typeface="Gill Sans MT" panose="020B0502020104020203" pitchFamily="34" charset="0"/>
                <a:cs typeface="Arial" pitchFamily="34" charset="0"/>
              </a:rPr>
              <a:t> </a:t>
            </a:r>
            <a:r>
              <a:rPr kumimoji="0" lang="es-ES" sz="1000" b="0" i="1" u="none" strike="noStrike" cap="none" normalizeH="0" baseline="0" dirty="0" err="1">
                <a:ln>
                  <a:noFill/>
                </a:ln>
                <a:solidFill>
                  <a:schemeClr val="tx1"/>
                </a:solidFill>
                <a:effectLst/>
                <a:latin typeface="Gill Sans MT" panose="020B0502020104020203" pitchFamily="34" charset="0"/>
                <a:cs typeface="Arial" pitchFamily="34" charset="0"/>
              </a:rPr>
              <a:t>ligularis</a:t>
            </a:r>
            <a:r>
              <a:rPr kumimoji="0" lang="es-ES" sz="1000" b="0" i="0" u="none" strike="noStrike" cap="none" normalizeH="0" baseline="0" dirty="0">
                <a:ln>
                  <a:noFill/>
                </a:ln>
                <a:solidFill>
                  <a:schemeClr val="tx1"/>
                </a:solidFill>
                <a:effectLst/>
                <a:latin typeface="Gill Sans MT" panose="020B0502020104020203" pitchFamily="34" charset="0"/>
                <a:cs typeface="Arial" pitchFamily="34" charset="0"/>
              </a:rPr>
              <a:t>): Conocida también como “granadilla de china” es una planta trepadora, por la que necesita un sustento para desarrollarse (i.e. Palos y troncos), posee una flor grande con sépalos fuertes capaces de sostener a polinizadores grandes, con un color llamativo y fuerte aroma del abundante néctar como recompensa a sus polinizadores. </a:t>
            </a:r>
            <a:r>
              <a:rPr kumimoji="0" lang="es-ES" sz="600" b="0" i="0" u="none" strike="noStrike" cap="none" normalizeH="0" baseline="0" dirty="0">
                <a:ln>
                  <a:noFill/>
                </a:ln>
                <a:solidFill>
                  <a:schemeClr val="tx1"/>
                </a:solidFill>
                <a:effectLst/>
                <a:latin typeface="Gill Sans MT" panose="020B0502020104020203" pitchFamily="34" charset="0"/>
                <a:cs typeface="Arial" pitchFamily="34" charset="0"/>
              </a:rPr>
              <a:t>Foto:</a:t>
            </a:r>
            <a:r>
              <a:rPr lang="de-CH" sz="600" dirty="0">
                <a:latin typeface="Gill Sans MT" panose="020B0502020104020203" pitchFamily="34" charset="0"/>
              </a:rPr>
              <a:t>  </a:t>
            </a:r>
            <a:r>
              <a:rPr lang="de-CH" sz="600" dirty="0" err="1">
                <a:latin typeface="Gill Sans MT" panose="020B0502020104020203" pitchFamily="34" charset="0"/>
              </a:rPr>
              <a:t>Johnocampo</a:t>
            </a:r>
            <a:r>
              <a:rPr lang="de-CH" sz="600" dirty="0">
                <a:latin typeface="Gill Sans MT" panose="020B0502020104020203" pitchFamily="34" charset="0"/>
              </a:rPr>
              <a:t>, W</a:t>
            </a:r>
            <a:r>
              <a:rPr kumimoji="0" lang="es-ES" sz="600" b="0" i="0" u="none" strike="noStrike" cap="none" normalizeH="0" baseline="0" dirty="0" err="1">
                <a:ln>
                  <a:noFill/>
                </a:ln>
                <a:solidFill>
                  <a:schemeClr val="tx1"/>
                </a:solidFill>
                <a:effectLst/>
                <a:latin typeface="Gill Sans MT" panose="020B0502020104020203" pitchFamily="34" charset="0"/>
                <a:cs typeface="Arial" pitchFamily="34" charset="0"/>
              </a:rPr>
              <a:t>ikipedia</a:t>
            </a:r>
            <a:r>
              <a:rPr kumimoji="0" lang="es-ES" sz="600" b="0" i="0" u="none" strike="noStrike" cap="none" normalizeH="0" baseline="0" dirty="0">
                <a:ln>
                  <a:noFill/>
                </a:ln>
                <a:solidFill>
                  <a:schemeClr val="tx1"/>
                </a:solidFill>
                <a:effectLst/>
                <a:latin typeface="Gill Sans MT" panose="020B0502020104020203" pitchFamily="34" charset="0"/>
                <a:cs typeface="Arial" pitchFamily="34" charset="0"/>
              </a:rPr>
              <a:t> Commons</a:t>
            </a:r>
          </a:p>
        </p:txBody>
      </p:sp>
      <p:sp>
        <p:nvSpPr>
          <p:cNvPr id="50" name="8 Rectángulo">
            <a:extLst>
              <a:ext uri="{FF2B5EF4-FFF2-40B4-BE49-F238E27FC236}">
                <a16:creationId xmlns:a16="http://schemas.microsoft.com/office/drawing/2014/main" id="{0A41DE07-691F-2FA3-9706-A0CCFB4DE9BC}"/>
              </a:ext>
            </a:extLst>
          </p:cNvPr>
          <p:cNvSpPr>
            <a:spLocks noChangeArrowheads="1"/>
          </p:cNvSpPr>
          <p:nvPr/>
        </p:nvSpPr>
        <p:spPr bwMode="auto">
          <a:xfrm>
            <a:off x="6074016" y="1963752"/>
            <a:ext cx="270011" cy="280281"/>
          </a:xfrm>
          <a:prstGeom prst="rect">
            <a:avLst/>
          </a:prstGeom>
          <a:noFill/>
          <a:ln w="25400"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S" sz="1400" b="1" i="0" u="none" strike="noStrike" cap="none" normalizeH="0" baseline="0" dirty="0">
                <a:ln>
                  <a:noFill/>
                </a:ln>
                <a:solidFill>
                  <a:schemeClr val="tx1"/>
                </a:solidFill>
                <a:effectLst/>
                <a:latin typeface="Gill Sans MT" panose="020B0502020104020203" pitchFamily="34" charset="0"/>
                <a:cs typeface="Arial" pitchFamily="34" charset="0"/>
              </a:rPr>
              <a:t>C</a:t>
            </a:r>
          </a:p>
        </p:txBody>
      </p:sp>
      <p:sp>
        <p:nvSpPr>
          <p:cNvPr id="51" name="8 Rectángulo">
            <a:extLst>
              <a:ext uri="{FF2B5EF4-FFF2-40B4-BE49-F238E27FC236}">
                <a16:creationId xmlns:a16="http://schemas.microsoft.com/office/drawing/2014/main" id="{648B4504-62EB-BCF6-1E6C-14413DB62A23}"/>
              </a:ext>
            </a:extLst>
          </p:cNvPr>
          <p:cNvSpPr>
            <a:spLocks noChangeArrowheads="1"/>
          </p:cNvSpPr>
          <p:nvPr/>
        </p:nvSpPr>
        <p:spPr bwMode="auto">
          <a:xfrm>
            <a:off x="6057202" y="3034604"/>
            <a:ext cx="270011" cy="280281"/>
          </a:xfrm>
          <a:prstGeom prst="rect">
            <a:avLst/>
          </a:prstGeom>
          <a:noFill/>
          <a:ln w="25400"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s-ES" sz="1400" b="1" i="0" u="none" strike="noStrike" cap="none" normalizeH="0" baseline="0" dirty="0">
                <a:ln>
                  <a:noFill/>
                </a:ln>
                <a:solidFill>
                  <a:schemeClr val="tx1"/>
                </a:solidFill>
                <a:effectLst/>
                <a:latin typeface="Gill Sans MT" panose="020B0502020104020203" pitchFamily="34" charset="0"/>
                <a:cs typeface="Arial" pitchFamily="34" charset="0"/>
              </a:rPr>
              <a:t>A</a:t>
            </a:r>
          </a:p>
        </p:txBody>
      </p:sp>
      <p:cxnSp>
        <p:nvCxnSpPr>
          <p:cNvPr id="52" name="Gerader Verbinder 51">
            <a:extLst>
              <a:ext uri="{FF2B5EF4-FFF2-40B4-BE49-F238E27FC236}">
                <a16:creationId xmlns:a16="http://schemas.microsoft.com/office/drawing/2014/main" id="{9102D5B9-5B7C-0095-AD76-05484ED93444}"/>
              </a:ext>
            </a:extLst>
          </p:cNvPr>
          <p:cNvCxnSpPr/>
          <p:nvPr/>
        </p:nvCxnSpPr>
        <p:spPr>
          <a:xfrm>
            <a:off x="463687" y="2650591"/>
            <a:ext cx="6130544"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3" name="Gerader Verbinder 52">
            <a:extLst>
              <a:ext uri="{FF2B5EF4-FFF2-40B4-BE49-F238E27FC236}">
                <a16:creationId xmlns:a16="http://schemas.microsoft.com/office/drawing/2014/main" id="{A66BFEE6-C52F-15C5-03D5-ED19B0AF03FB}"/>
              </a:ext>
            </a:extLst>
          </p:cNvPr>
          <p:cNvCxnSpPr/>
          <p:nvPr/>
        </p:nvCxnSpPr>
        <p:spPr>
          <a:xfrm>
            <a:off x="455972" y="3713012"/>
            <a:ext cx="6130544"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2" name="Imagen 1" descr="Descripción: Fotos de stock gratuitas de agua, árbol, arboleda">
            <a:extLst>
              <a:ext uri="{FF2B5EF4-FFF2-40B4-BE49-F238E27FC236}">
                <a16:creationId xmlns:a16="http://schemas.microsoft.com/office/drawing/2014/main" id="{D79E33C7-FFF4-E0D4-DB60-FA0057BEA6A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3" t="7288" r="93" b="7288"/>
          <a:stretch/>
        </p:blipFill>
        <p:spPr bwMode="auto">
          <a:xfrm>
            <a:off x="715332" y="1753585"/>
            <a:ext cx="648000" cy="8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6">
            <a:extLst>
              <a:ext uri="{FF2B5EF4-FFF2-40B4-BE49-F238E27FC236}">
                <a16:creationId xmlns:a16="http://schemas.microsoft.com/office/drawing/2014/main" id="{BD4BF204-196E-28C7-D36D-3BD73A39A361}"/>
              </a:ext>
            </a:extLst>
          </p:cNvPr>
          <p:cNvSpPr>
            <a:spLocks noChangeArrowheads="1"/>
          </p:cNvSpPr>
          <p:nvPr/>
        </p:nvSpPr>
        <p:spPr bwMode="auto">
          <a:xfrm>
            <a:off x="4070841" y="85725"/>
            <a:ext cx="2242820" cy="720090"/>
          </a:xfrm>
          <a:prstGeom prst="rect">
            <a:avLst/>
          </a:prstGeom>
          <a:solidFill>
            <a:srgbClr val="E6E7E8"/>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de-CH"/>
          </a:p>
        </p:txBody>
      </p:sp>
      <p:sp>
        <p:nvSpPr>
          <p:cNvPr id="11" name="Text Box 5">
            <a:extLst>
              <a:ext uri="{FF2B5EF4-FFF2-40B4-BE49-F238E27FC236}">
                <a16:creationId xmlns:a16="http://schemas.microsoft.com/office/drawing/2014/main" id="{D8F02549-E096-2CFD-3C38-3A5B8B1FA4C6}"/>
              </a:ext>
            </a:extLst>
          </p:cNvPr>
          <p:cNvSpPr txBox="1">
            <a:spLocks noChangeArrowheads="1"/>
          </p:cNvSpPr>
          <p:nvPr/>
        </p:nvSpPr>
        <p:spPr bwMode="auto">
          <a:xfrm>
            <a:off x="4070841" y="507365"/>
            <a:ext cx="2240175" cy="268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L="12700">
              <a:lnSpc>
                <a:spcPct val="106061"/>
              </a:lnSpc>
              <a:spcBef>
                <a:spcPts val="105"/>
              </a:spcBef>
              <a:spcAft>
                <a:spcPts val="600"/>
              </a:spcAft>
              <a:buNone/>
            </a:pPr>
            <a:r>
              <a:rPr lang="es-ES" sz="1100" b="1" dirty="0">
                <a:solidFill>
                  <a:srgbClr val="231F20"/>
                </a:solidFill>
                <a:effectLst/>
                <a:latin typeface="Gill Sans MT" panose="020B0502020104020203" pitchFamily="34" charset="0"/>
                <a:ea typeface="Calibri" panose="020F0502020204030204" pitchFamily="34" charset="0"/>
                <a:cs typeface="Times New Roman" panose="02020603050405020304" pitchFamily="18" charset="0"/>
              </a:rPr>
              <a:t>Hoja </a:t>
            </a:r>
            <a:r>
              <a:rPr lang="es-ES" sz="1100" b="1" dirty="0">
                <a:solidFill>
                  <a:srgbClr val="231F20"/>
                </a:solidFill>
                <a:latin typeface="Gill Sans MT" panose="020B0502020104020203" pitchFamily="34" charset="0"/>
                <a:ea typeface="Calibri" panose="020F0502020204030204" pitchFamily="34" charset="0"/>
                <a:cs typeface="Times New Roman" panose="02020603050405020304" pitchFamily="18" charset="0"/>
              </a:rPr>
              <a:t>de trabajo – </a:t>
            </a:r>
            <a:r>
              <a:rPr lang="de-CH" sz="1100" b="1" dirty="0" err="1">
                <a:solidFill>
                  <a:srgbClr val="231F20"/>
                </a:solidFill>
                <a:latin typeface="Gill Sans MT" panose="020B0502020104020203" pitchFamily="34" charset="0"/>
                <a:ea typeface="Calibri" panose="020F0502020204030204" pitchFamily="34" charset="0"/>
                <a:cs typeface="Times New Roman" panose="02020603050405020304" pitchFamily="18" charset="0"/>
              </a:rPr>
              <a:t>Solución</a:t>
            </a:r>
            <a:endParaRPr lang="de-CH" sz="1100" b="1" dirty="0">
              <a:solidFill>
                <a:srgbClr val="231F20"/>
              </a:solidFill>
              <a:latin typeface="Gill Sans MT" panose="020B0502020104020203" pitchFamily="34" charset="0"/>
              <a:ea typeface="Calibri" panose="020F0502020204030204" pitchFamily="34" charset="0"/>
              <a:cs typeface="Times New Roman" panose="02020603050405020304" pitchFamily="18" charset="0"/>
            </a:endParaRPr>
          </a:p>
        </p:txBody>
      </p:sp>
      <p:graphicFrame>
        <p:nvGraphicFramePr>
          <p:cNvPr id="4" name="Tabelle 3">
            <a:extLst>
              <a:ext uri="{FF2B5EF4-FFF2-40B4-BE49-F238E27FC236}">
                <a16:creationId xmlns:a16="http://schemas.microsoft.com/office/drawing/2014/main" id="{5F3A308F-717A-9426-25DB-0BDCB219AA01}"/>
              </a:ext>
            </a:extLst>
          </p:cNvPr>
          <p:cNvGraphicFramePr>
            <a:graphicFrameLocks noGrp="1"/>
          </p:cNvGraphicFramePr>
          <p:nvPr>
            <p:extLst>
              <p:ext uri="{D42A27DB-BD31-4B8C-83A1-F6EECF244321}">
                <p14:modId xmlns:p14="http://schemas.microsoft.com/office/powerpoint/2010/main" val="413932983"/>
              </p:ext>
            </p:extLst>
          </p:nvPr>
        </p:nvGraphicFramePr>
        <p:xfrm>
          <a:off x="2538" y="8396668"/>
          <a:ext cx="5915025" cy="705032"/>
        </p:xfrm>
        <a:graphic>
          <a:graphicData uri="http://schemas.openxmlformats.org/drawingml/2006/table">
            <a:tbl>
              <a:tblPr firstRow="1" firstCol="1" bandRow="1">
                <a:tableStyleId>{5C22544A-7EE6-4342-B048-85BDC9FD1C3A}</a:tableStyleId>
              </a:tblPr>
              <a:tblGrid>
                <a:gridCol w="571771">
                  <a:extLst>
                    <a:ext uri="{9D8B030D-6E8A-4147-A177-3AD203B41FA5}">
                      <a16:colId xmlns:a16="http://schemas.microsoft.com/office/drawing/2014/main" val="126648995"/>
                    </a:ext>
                  </a:extLst>
                </a:gridCol>
                <a:gridCol w="5343254">
                  <a:extLst>
                    <a:ext uri="{9D8B030D-6E8A-4147-A177-3AD203B41FA5}">
                      <a16:colId xmlns:a16="http://schemas.microsoft.com/office/drawing/2014/main" val="390623993"/>
                    </a:ext>
                  </a:extLst>
                </a:gridCol>
              </a:tblGrid>
              <a:tr h="704092">
                <a:tc>
                  <a:txBody>
                    <a:bodyPr/>
                    <a:lstStyle/>
                    <a:p>
                      <a:pPr marL="6350" marR="60960" indent="-6350" algn="ctr">
                        <a:buNone/>
                      </a:pPr>
                      <a:r>
                        <a:rPr lang="de-CH" sz="900" b="0" dirty="0">
                          <a:solidFill>
                            <a:sysClr val="windowText" lastClr="000000"/>
                          </a:solidFill>
                          <a:effectLst/>
                          <a:latin typeface="Gill Sans MT" panose="020B0502020104020203" pitchFamily="34" charset="0"/>
                          <a:ea typeface="Calibri" panose="020F0502020204030204" pitchFamily="34" charset="0"/>
                          <a:cs typeface="Times New Roman" panose="02020603050405020304" pitchFamily="18" charset="0"/>
                        </a:rPr>
                        <a:t>2</a:t>
                      </a:r>
                    </a:p>
                  </a:txBody>
                  <a:tcPr marL="68083" marR="68083" marT="0" marB="0" anchor="ctr">
                    <a:solidFill>
                      <a:schemeClr val="accent3">
                        <a:lumMod val="20000"/>
                        <a:lumOff val="80000"/>
                      </a:schemeClr>
                    </a:solidFill>
                  </a:tcPr>
                </a:tc>
                <a:tc>
                  <a:txBody>
                    <a:bodyPr/>
                    <a:lstStyle/>
                    <a:p>
                      <a:pPr marL="12700" marR="60960" indent="-635" algn="l">
                        <a:lnSpc>
                          <a:spcPct val="102000"/>
                        </a:lnSpc>
                        <a:spcBef>
                          <a:spcPts val="600"/>
                        </a:spcBef>
                        <a:spcAft>
                          <a:spcPts val="600"/>
                        </a:spcAft>
                        <a:buNone/>
                      </a:pPr>
                      <a:r>
                        <a:rPr lang="es-ES_tradnl" sz="900" dirty="0">
                          <a:solidFill>
                            <a:sysClr val="windowText" lastClr="000000"/>
                          </a:solidFill>
                          <a:effectLst/>
                          <a:latin typeface="Gill Sans MT" panose="020B0502020104020203" pitchFamily="34" charset="0"/>
                        </a:rPr>
                        <a:t>3  Biodiversidad</a:t>
                      </a:r>
                      <a:br>
                        <a:rPr lang="es-ES_tradnl" sz="900" dirty="0">
                          <a:solidFill>
                            <a:sysClr val="windowText" lastClr="000000"/>
                          </a:solidFill>
                          <a:effectLst/>
                          <a:latin typeface="Gill Sans MT" panose="020B0502020104020203" pitchFamily="34" charset="0"/>
                        </a:rPr>
                      </a:br>
                      <a:r>
                        <a:rPr lang="es-ES_tradnl" sz="900" b="0" dirty="0">
                          <a:solidFill>
                            <a:sysClr val="windowText" lastClr="000000"/>
                          </a:solidFill>
                          <a:effectLst/>
                          <a:latin typeface="Gill Sans MT" panose="020B0502020104020203" pitchFamily="34" charset="0"/>
                        </a:rPr>
                        <a:t>Cacao orgánico en sistemas agroforestales | Material didáctico | </a:t>
                      </a:r>
                      <a:r>
                        <a:rPr lang="es-ES" sz="900" b="0" dirty="0">
                          <a:solidFill>
                            <a:sysClr val="windowText" lastClr="000000"/>
                          </a:solidFill>
                          <a:effectLst/>
                          <a:latin typeface="Gill Sans MT" panose="020B0502020104020203" pitchFamily="34" charset="0"/>
                        </a:rPr>
                        <a:t>Hoja</a:t>
                      </a:r>
                      <a:r>
                        <a:rPr lang="es-ES" sz="900" b="0" spc="10" dirty="0">
                          <a:solidFill>
                            <a:sysClr val="windowText" lastClr="000000"/>
                          </a:solidFill>
                          <a:effectLst/>
                          <a:latin typeface="Gill Sans MT" panose="020B0502020104020203" pitchFamily="34" charset="0"/>
                        </a:rPr>
                        <a:t> </a:t>
                      </a:r>
                      <a:r>
                        <a:rPr lang="es-ES" sz="900" b="0" dirty="0">
                          <a:solidFill>
                            <a:sysClr val="windowText" lastClr="000000"/>
                          </a:solidFill>
                          <a:effectLst/>
                          <a:latin typeface="Gill Sans MT" panose="020B0502020104020203" pitchFamily="34" charset="0"/>
                        </a:rPr>
                        <a:t>de</a:t>
                      </a:r>
                      <a:r>
                        <a:rPr lang="es-ES" sz="900" b="0" spc="10" dirty="0">
                          <a:solidFill>
                            <a:sysClr val="windowText" lastClr="000000"/>
                          </a:solidFill>
                          <a:effectLst/>
                          <a:latin typeface="Gill Sans MT" panose="020B0502020104020203" pitchFamily="34" charset="0"/>
                        </a:rPr>
                        <a:t> </a:t>
                      </a:r>
                      <a:r>
                        <a:rPr lang="es-ES" sz="900" b="0" dirty="0">
                          <a:solidFill>
                            <a:sysClr val="windowText" lastClr="000000"/>
                          </a:solidFill>
                          <a:effectLst/>
                          <a:latin typeface="Gill Sans MT" panose="020B0502020104020203" pitchFamily="34" charset="0"/>
                        </a:rPr>
                        <a:t>trabajo</a:t>
                      </a:r>
                      <a:br>
                        <a:rPr lang="es-ES_tradnl" sz="900" dirty="0">
                          <a:solidFill>
                            <a:sysClr val="windowText" lastClr="000000"/>
                          </a:solidFill>
                          <a:effectLst/>
                          <a:latin typeface="Gill Sans MT" panose="020B0502020104020203" pitchFamily="34" charset="0"/>
                        </a:rPr>
                      </a:br>
                      <a:r>
                        <a:rPr lang="es-ES_tradnl" sz="900" b="0" dirty="0">
                          <a:solidFill>
                            <a:sysClr val="windowText" lastClr="000000"/>
                          </a:solidFill>
                          <a:effectLst/>
                          <a:latin typeface="Gill Sans MT" panose="020B0502020104020203" pitchFamily="34" charset="0"/>
                        </a:rPr>
                        <a:t>2026 | FiBL | ECOTOP</a:t>
                      </a:r>
                      <a:endParaRPr lang="de-CH" sz="900" b="0" dirty="0">
                        <a:solidFill>
                          <a:sysClr val="windowText" lastClr="000000"/>
                        </a:solidFill>
                        <a:effectLst/>
                        <a:latin typeface="Gill Sans MT" panose="020B0502020104020203" pitchFamily="34" charset="0"/>
                      </a:endParaRPr>
                    </a:p>
                    <a:p>
                      <a:pPr marL="60960" marR="60960" algn="l">
                        <a:buNone/>
                      </a:pPr>
                      <a:r>
                        <a:rPr lang="es-ES" sz="900" dirty="0">
                          <a:solidFill>
                            <a:sysClr val="windowText" lastClr="000000"/>
                          </a:solidFill>
                          <a:effectLst/>
                          <a:latin typeface="Gill Sans MT" panose="020B0502020104020203" pitchFamily="34" charset="0"/>
                        </a:rPr>
                        <a:t> </a:t>
                      </a:r>
                      <a:endParaRPr lang="de-CH" sz="900" dirty="0">
                        <a:solidFill>
                          <a:sysClr val="windowText" lastClr="000000"/>
                        </a:solidFill>
                        <a:effectLst/>
                        <a:latin typeface="Gill Sans MT" panose="020B0502020104020203" pitchFamily="34" charset="0"/>
                        <a:ea typeface="Calibri" panose="020F0502020204030204" pitchFamily="34" charset="0"/>
                        <a:cs typeface="Times New Roman" panose="02020603050405020304" pitchFamily="18" charset="0"/>
                      </a:endParaRPr>
                    </a:p>
                  </a:txBody>
                  <a:tcPr marL="68083" marR="68083" marT="72000" marB="0" anchor="ctr">
                    <a:noFill/>
                  </a:tcPr>
                </a:tc>
                <a:extLst>
                  <a:ext uri="{0D108BD9-81ED-4DB2-BD59-A6C34878D82A}">
                    <a16:rowId xmlns:a16="http://schemas.microsoft.com/office/drawing/2014/main" val="2824786858"/>
                  </a:ext>
                </a:extLst>
              </a:tr>
            </a:tbl>
          </a:graphicData>
        </a:graphic>
      </p:graphicFrame>
    </p:spTree>
    <p:extLst>
      <p:ext uri="{BB962C8B-B14F-4D97-AF65-F5344CB8AC3E}">
        <p14:creationId xmlns:p14="http://schemas.microsoft.com/office/powerpoint/2010/main" val="4261706765"/>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652</Words>
  <Application>Microsoft Office PowerPoint</Application>
  <PresentationFormat>Letter (8,5x11 Zoll)</PresentationFormat>
  <Paragraphs>33</Paragraphs>
  <Slides>2</Slides>
  <Notes>1</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vt:i4>
      </vt:variant>
    </vt:vector>
  </HeadingPairs>
  <TitlesOfParts>
    <vt:vector size="7" baseType="lpstr">
      <vt:lpstr>Arial</vt:lpstr>
      <vt:lpstr>Calibri</vt:lpstr>
      <vt:lpstr>Calibri Light</vt:lpstr>
      <vt:lpstr>Gill Sans MT</vt:lpstr>
      <vt:lpstr>Office</vt:lpstr>
      <vt:lpstr>PowerPoint-Präsentation</vt:lpstr>
      <vt:lpstr>PowerPoint-Präsentation</vt:lpstr>
    </vt:vector>
  </TitlesOfParts>
  <Company>FiBL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3.3 Descubrir las estrategias de polinizadores</dc:title>
  <dc:subject>Cacao en sistemas agroforestales. Material didáctico para facilitadores</dc:subject>
  <dc:creator>Johanna Rüegg (FiBL), Joachim Milz (ECOTOP), Barbora Tůmová (FiBL), Thomas Bernet (FiBL)</dc:creator>
  <cp:keywords>cacao, frutos tropicales, orgánico, proyecto SysCom, manual, currículo, materiales didácticos, sistemas agroforestales, agroforestería dinámica, agroforestería sintrópica, agricultura sostenible, agricultura orgánica, sistemas de cultivo, biodiversidad, fertilidad del suelo, productividad, rentabilidad, concientización, implementación, guía de actividades, facilitación, moderación, participativo,hoja de trabajo, póster, folleto, vídeo, diapositiva, módulos temáticos, Bolivia</cp:keywords>
  <cp:lastModifiedBy>Gilles Weidmann</cp:lastModifiedBy>
  <cp:revision>51</cp:revision>
  <dcterms:created xsi:type="dcterms:W3CDTF">2021-09-16T10:19:54Z</dcterms:created>
  <dcterms:modified xsi:type="dcterms:W3CDTF">2026-10-20T12:08:00Z</dcterms:modified>
  <cp:category>Hoja de trabajo</cp:category>
</cp:coreProperties>
</file>