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61" r:id="rId6"/>
  </p:sldMasterIdLst>
  <p:notesMasterIdLst>
    <p:notesMasterId r:id="rId43"/>
  </p:notesMasterIdLst>
  <p:handoutMasterIdLst>
    <p:handoutMasterId r:id="rId44"/>
  </p:handoutMasterIdLst>
  <p:sldIdLst>
    <p:sldId id="256" r:id="rId7"/>
    <p:sldId id="314" r:id="rId8"/>
    <p:sldId id="317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1255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7" r:id="rId25"/>
    <p:sldId id="336" r:id="rId26"/>
    <p:sldId id="338" r:id="rId27"/>
    <p:sldId id="339" r:id="rId28"/>
    <p:sldId id="341" r:id="rId29"/>
    <p:sldId id="340" r:id="rId30"/>
    <p:sldId id="343" r:id="rId31"/>
    <p:sldId id="342" r:id="rId32"/>
    <p:sldId id="345" r:id="rId33"/>
    <p:sldId id="346" r:id="rId34"/>
    <p:sldId id="344" r:id="rId35"/>
    <p:sldId id="347" r:id="rId36"/>
    <p:sldId id="1256" r:id="rId37"/>
    <p:sldId id="348" r:id="rId38"/>
    <p:sldId id="1254" r:id="rId39"/>
    <p:sldId id="349" r:id="rId40"/>
    <p:sldId id="311" r:id="rId41"/>
    <p:sldId id="3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256"/>
          </p14:sldIdLst>
        </p14:section>
        <p14:section name="Inhalt" id="{1210653C-719C-AC4C-8E4D-9B87EA83E6D2}">
          <p14:sldIdLst>
            <p14:sldId id="314"/>
            <p14:sldId id="317"/>
            <p14:sldId id="322"/>
            <p14:sldId id="323"/>
            <p14:sldId id="324"/>
            <p14:sldId id="325"/>
            <p14:sldId id="326"/>
            <p14:sldId id="327"/>
            <p14:sldId id="328"/>
            <p14:sldId id="1255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6"/>
            <p14:sldId id="338"/>
            <p14:sldId id="339"/>
            <p14:sldId id="341"/>
            <p14:sldId id="340"/>
            <p14:sldId id="343"/>
            <p14:sldId id="342"/>
            <p14:sldId id="345"/>
            <p14:sldId id="346"/>
            <p14:sldId id="344"/>
            <p14:sldId id="347"/>
            <p14:sldId id="1256"/>
            <p14:sldId id="348"/>
            <p14:sldId id="1254"/>
            <p14:sldId id="349"/>
            <p14:sldId id="311"/>
            <p14:sldId id="312"/>
          </p14:sldIdLst>
        </p14:section>
        <p14:section name="Kontakt" id="{A36A632A-72D9-C44B-BFEE-AABA4BC46D4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äder Paul" initials="MP" lastIdx="22" clrIdx="6">
    <p:extLst>
      <p:ext uri="{19B8F6BF-5375-455C-9EA6-DF929625EA0E}">
        <p15:presenceInfo xmlns:p15="http://schemas.microsoft.com/office/powerpoint/2012/main" userId="S-1-5-21-1635401191-1135830115-316617838-1025" providerId="AD"/>
      </p:ext>
    </p:extLst>
  </p:cmAuthor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8" name="Maurer Brigitta" initials="MB" lastIdx="3" clrIdx="7">
    <p:extLst>
      <p:ext uri="{19B8F6BF-5375-455C-9EA6-DF929625EA0E}">
        <p15:presenceInfo xmlns:p15="http://schemas.microsoft.com/office/powerpoint/2012/main" userId="S-1-5-21-1635401191-1135830115-316617838-59180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9" name="Fliessbach Andreas" initials="FA" lastIdx="11" clrIdx="8">
    <p:extLst>
      <p:ext uri="{19B8F6BF-5375-455C-9EA6-DF929625EA0E}">
        <p15:presenceInfo xmlns:p15="http://schemas.microsoft.com/office/powerpoint/2012/main" userId="S-1-5-21-1635401191-1135830115-316617838-1024" providerId="AD"/>
      </p:ext>
    </p:extLst>
  </p:cmAuthor>
  <p:cmAuthor id="3" name="Kalchofner Seraina" initials="KS" lastIdx="18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  <p:cmAuthor id="4" name="Sonja Wopfner" initials="SW" lastIdx="8" clrIdx="3">
    <p:extLst>
      <p:ext uri="{19B8F6BF-5375-455C-9EA6-DF929625EA0E}">
        <p15:presenceInfo xmlns:p15="http://schemas.microsoft.com/office/powerpoint/2012/main" userId="ec05eae760099ff9" providerId="Windows Live"/>
      </p:ext>
    </p:extLst>
  </p:cmAuthor>
  <p:cmAuthor id="5" name="Gabel Vanessa" initials="GV" lastIdx="30" clrIdx="4">
    <p:extLst>
      <p:ext uri="{19B8F6BF-5375-455C-9EA6-DF929625EA0E}">
        <p15:presenceInfo xmlns:p15="http://schemas.microsoft.com/office/powerpoint/2012/main" userId="S-1-5-21-1635401191-1135830115-316617838-7705" providerId="AD"/>
      </p:ext>
    </p:extLst>
  </p:cmAuthor>
  <p:cmAuthor id="6" name="Krause Hans-Martin" initials="KH" lastIdx="24" clrIdx="5">
    <p:extLst>
      <p:ext uri="{19B8F6BF-5375-455C-9EA6-DF929625EA0E}">
        <p15:presenceInfo xmlns:p15="http://schemas.microsoft.com/office/powerpoint/2012/main" userId="S-1-5-21-1635401191-1135830115-316617838-25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0" autoAdjust="0"/>
    <p:restoredTop sz="87993" autoAdjust="0"/>
  </p:normalViewPr>
  <p:slideViewPr>
    <p:cSldViewPr snapToGrid="0" snapToObjects="1">
      <p:cViewPr varScale="1">
        <p:scale>
          <a:sx n="112" d="100"/>
          <a:sy n="112" d="100"/>
        </p:scale>
        <p:origin x="62" y="379"/>
      </p:cViewPr>
      <p:guideLst>
        <p:guide orient="horz" pos="1412"/>
        <p:guide pos="3840"/>
        <p:guide orient="horz" pos="1117"/>
        <p:guide orient="horz" pos="3748"/>
      </p:guideLst>
    </p:cSldViewPr>
  </p:slideViewPr>
  <p:outlineViewPr>
    <p:cViewPr>
      <p:scale>
        <a:sx n="33" d="100"/>
        <a:sy n="33" d="100"/>
      </p:scale>
      <p:origin x="0" y="-53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237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0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92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7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8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45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63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69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12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6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0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9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1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92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6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4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217118"/>
            <a:ext cx="2225713" cy="640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0">
            <a:extLst>
              <a:ext uri="{FF2B5EF4-FFF2-40B4-BE49-F238E27FC236}">
                <a16:creationId xmlns:a16="http://schemas.microsoft.com/office/drawing/2014/main" id="{C436E91A-3637-45B4-A0E3-828579F7F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1A590019-93AB-4D14-B613-8B316B3120E6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77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Forschungsinstitut für biologischen Landbau </a:t>
            </a:r>
            <a:r>
              <a:rPr lang="de-CH" sz="2000" noProof="0" dirty="0" err="1"/>
              <a:t>FiBL</a:t>
            </a:r>
            <a:endParaRPr lang="de-CH" sz="2000" noProof="0" dirty="0"/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</a:t>
            </a:r>
            <a:r>
              <a:rPr lang="de-CH" sz="2000" noProof="0" dirty="0" err="1"/>
              <a:t>www.fibl.org</a:t>
            </a:r>
            <a:endParaRPr lang="de-CH" sz="2000" spc="20" noProof="0" dirty="0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9C26D-8EF4-42BC-B3B9-5C4560A3F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062AAD-D282-4D07-86F2-CF863D0D7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FF1D1-DDDB-47F0-8E22-15133E1E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CAFC1E-9232-49BC-84CA-9D56B584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BEC3EE-678C-45F4-BF97-91347D4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77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EF1F-76B1-4826-ACCE-3364ADEC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2D76C5-0B6D-4C12-AFF5-57FA909A6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8CC987-DB27-4DCF-92EA-B57603DE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C59E4C-83DC-46AF-BD9B-52C655E0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943BF5-D8EE-418D-AF63-7B89B605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461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5C18E-C69F-4507-8371-76605678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49BA19-B195-4E5C-84E7-29CC9041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22671B-073A-4069-A142-E6C98E92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484591-0277-4F82-8E98-17D42964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6A05D4-CE8D-4CF4-A92D-18545FD7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644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1E1F3-FEB3-4676-8CD1-0945244A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4E21EF-9626-4522-AB1C-1CA32645F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41F956-A289-483C-9F3D-7A3D280AF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38C744-8196-4502-BC6B-FEB2FC09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705905-148B-49D5-9F45-7BC59124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1415FD-59F9-4141-AC9F-2616D68B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618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40B40-31B6-4D26-984D-B4A5BA1B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B9065C-9B5B-4AE7-8429-C3DA2A1E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896A70-CC53-4CF7-B6AD-B2F93CAD9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39EBA6-C5CA-4891-A6EA-9F97C55EF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7FC3C8-96B9-44A1-A9F5-67C9D4141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18DB63-AE67-4BD3-8FCE-CE05FC4C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3FD89F-AB83-438F-8EF6-6809B06E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A513B0-87FC-4298-A4E3-56833BB4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11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9386A-40EF-4464-8B1A-2099FF3D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F2E35E-DC76-45D6-BCA8-9E20AFA3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9A8A1E-1428-49A7-B160-DE252C73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D32AD1-6C0A-4934-97AF-2CA58F1C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755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28B0E1-72BB-4965-BB64-4C18AA4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A33F93-B909-43DE-B689-AD6301B7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FE30E6-DAF1-4BEB-B83E-1621481A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080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2AF34-FBDC-4312-9EE8-A5E73B9D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9081AD-2330-4DE4-97E2-8854AF1B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E7CAA1-43C2-416F-AD4D-B8385FED4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D538BB-99A7-466A-AD47-403A4CE3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302CA1-13F1-4F17-BB4E-E224C92E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B0B9B6-E213-4EB8-B6FE-2573FD1B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303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9B5F-E1E0-4B92-86A8-895321C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27866A-1585-4372-982A-E27FBD947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89369B-CE8D-405C-93C2-D68B6E315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87EFC9-4E20-4259-9574-7E31B9DF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53DBAA-54B9-48B2-80EA-96CCB363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D27FA5-BB1C-442A-80F2-AF15084E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094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54C8B-13B6-4D15-8924-C3EF54E6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F0DD81-E4A0-427A-813C-FF57B854E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351DA-F5D1-4044-A08B-F5E86AE5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852C4A-516B-4666-89C6-70AF9470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DFDFEE-8624-4D3B-8811-F83CE5A6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52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719666" y="6199497"/>
            <a:ext cx="2000559" cy="65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9F8793-00C5-484A-A8EB-9CDD3A732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517744-959C-49BF-91E9-E2CD4F12B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B70452-24C2-4796-8F7F-22FA2EAF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CAA-5D5B-482B-BAEA-0F2DA294CA2F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700ED5-A083-4DE9-8007-4E8D20D1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450EE9-38D5-403B-A9E2-89B0A2EA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BD17-B754-4672-98ED-85B16A6CA5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821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91ED6-4EB9-487F-8A9C-84A98C803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73D4F1-9BD8-40AF-9F9C-728D76DF6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315934-B6F6-48D2-B2FF-488CFC0D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913B8-AE5F-4939-A7E8-3CBE4984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E00C74-8A1C-4032-B7A6-5FEEA4EB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6331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42483-251E-4055-B2CD-C69099CA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5E40F-4AE7-4831-B8BB-501D24111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3DE455-ABC9-4987-A1FB-45F85CBE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FD9197-F844-42DC-AE5A-88675720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BC12F3-C220-4E1D-9B8A-F75F1B8F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9640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F24EC-3F6E-485C-BF5B-84B2A998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FCA9A2-1B21-4BD1-B85E-DC9E59BF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E37C84-9821-4E22-A110-10A3A8FF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02BBC5-A6B3-475A-ACD3-D61BF74D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F31CD-F9FF-46D3-8915-E2F1A8CB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6067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22DE3-0E63-40CA-BACC-060F10E2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D3C3DD-44E3-4E70-A4CC-D2CFA86E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A4CC0F-D4AB-4A06-A933-C6739FD08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D612E5-A668-4465-A5A1-C9122EDD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218D0B-D0DB-4BA1-8FCC-7A16AEB4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67A964-7AF3-4654-9917-B7A7A558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5327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B4EFC-4E28-4C45-9261-A7E3B9F2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BEA036-6A41-4DE6-AEEA-B94717DB7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64426-7AD4-401C-AC25-78CB5AD2E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6B0237-50AF-40B2-BD96-C93631822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191EFD-F9B1-400B-8756-3EFD3602C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186F70-C36C-4A7B-9050-2A5AA7DC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FAA761E-BF59-408E-920E-F3E6097B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6A83ED-DA13-4E72-9701-160CD960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5039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BFFE-6E4A-47FE-B733-34B66347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B21843-9873-49FF-8434-F579FC69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86B37B-1B7B-4263-A03A-CC2386E8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644031-C2C4-4AB7-9686-ECEA0BDF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7697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AB905E-093F-4938-93E7-94E35747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9B9079-BCDE-4882-BC00-C6819024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2D584-47AD-485C-BF4E-A9863E8D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8515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9251E-0BBA-41A4-BBD4-6D783CAA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D17C1C-3AED-4B1C-B190-EE0E4BD6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C43895-BDF1-4D43-8F7B-67D7E247C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B5243D-7675-4AD0-8836-DB797FC3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36D81C-24E1-4A28-96D0-A61CB455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244498-7F71-4D74-A975-958B6553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9655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EB36D-49EF-4DA5-BB73-1CD22866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5B7CA6-026E-4706-B4CB-60F1670EF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E2B127-EC0E-4A12-9539-8DEE90320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A5967A-7F9D-4E72-999B-7CAAF95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8982A3-E200-4F0C-83BC-C5C9E4E5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3918DE-3292-4AB8-B144-39DDF836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946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620712"/>
            <a:ext cx="4913964" cy="1008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4913964" cy="424754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51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5" pos="483" userDrawn="1">
          <p15:clr>
            <a:srgbClr val="FBAE40"/>
          </p15:clr>
        </p15:guide>
        <p15:guide id="7" orient="horz" pos="618" userDrawn="1">
          <p15:clr>
            <a:srgbClr val="FBAE40"/>
          </p15:clr>
        </p15:guide>
        <p15:guide id="8" pos="715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73BC5-9CA3-40FE-AAC5-5D275CCF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D10DC6-9FBD-4C6A-A9A8-2AC5723F2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CB7EC9-BCF6-4636-88CE-DF3B48E7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A0439B-7088-42EB-B0BE-8E982FDE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44CA92-F7F4-4F20-8730-BDA3D9D2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9686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D2956D4-79E8-44A6-A38D-F9F5D62A0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8ED4A1-C645-41D0-9337-0EECDCB0C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34595-1785-4E5D-BFA3-6B52F421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E9F-77A9-433D-89C9-8C6FD8881EF7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BB4566-812C-4F6E-B630-D2E05EC0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85DE51-F1AF-4747-8AFF-0283D70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6C6-989D-48B6-8494-9D3BE1321C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62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6764" y="619200"/>
            <a:ext cx="4913964" cy="1008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4" y="1627200"/>
            <a:ext cx="4906024" cy="4271795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5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19200"/>
            <a:ext cx="10540837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28000"/>
            <a:ext cx="10540837" cy="435133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619200"/>
            <a:ext cx="10540837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600" y="1627200"/>
            <a:ext cx="5183188" cy="877875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6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27200"/>
            <a:ext cx="5183188" cy="877875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483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619200"/>
            <a:ext cx="10515600" cy="100800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  <p15:guide id="2" orient="horz" pos="61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‹Nr.›</a:t>
            </a:fld>
            <a:endParaRPr lang="en-US" sz="1800" b="0" dirty="0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14B6032D-5648-45E6-9639-F8F1056FD1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607D368-05A6-46BD-9F72-33A03C356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1A7201-0762-4931-BB0A-8083602B1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88CF72-295D-4AEC-99C4-B0A164235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ECAA-5D5B-482B-BAEA-0F2DA294CA2F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1CDAD5-F90D-4996-B05A-6AA541E1B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E41A7E-C768-47A9-8B25-EA2068418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BD17-B754-4672-98ED-85B16A6CA5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81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670204-CFEB-4984-AD21-2FFE0806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8A334E-CA50-446A-938E-99A9228EF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33AA8-45D8-45F0-BE03-635EE5573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2E9F-77A9-433D-89C9-8C6FD8881EF7}" type="datetimeFigureOut">
              <a:rPr lang="de-CH" smtClean="0"/>
              <a:t>05.11.2024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256E88-1049-4122-B7EC-1A863CF69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6EC96-AA3A-475E-9FD0-52387FB25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F6C6-989D-48B6-8494-9D3BE1321C0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84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378429023002654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paper/%E2%80%9CProductivity%2C-quality-and-sustainability-of-winter-Mayer-Gunst/c6768d47f36036a5e39a37baea719ef9e418ca5e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7880923004619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7880923004619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ciencedirect.com/science/article/pii/S0167880923004619" TargetMode="Externa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1038/s41598-024-76776-1" TargetMode="Externa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ink.springer.com/article/10.1007/s13593-022-00843-y" TargetMode="Externa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esearchgate.net/publication/314133974_Overestimation_of_Crop_Root_Biomass_in_Field_Experiments_Due_to_Extraneous_Organic_Matte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737429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ink.springer.com/article/10.1007/s13593-022-00843-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rgprints.org/id/eprint/2911/1/fliessbach-et-al-2000-soil-organic-matter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nk.springer.com/article/10.1007/s13593-022-00843-y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library.wiley.com/doi/10.1111/avsc.12496" TargetMode="External"/><Relationship Id="rId3" Type="http://schemas.openxmlformats.org/officeDocument/2006/relationships/image" Target="../media/image47.jpeg"/><Relationship Id="rId7" Type="http://schemas.openxmlformats.org/officeDocument/2006/relationships/hyperlink" Target="https://doi.org/10.1080/01448765.1997.975517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111/j.1574-6941.2007.00318.x" TargetMode="External"/><Relationship Id="rId5" Type="http://schemas.openxmlformats.org/officeDocument/2006/relationships/hyperlink" Target="https://doi.org/10.1038/ismej.2014.210" TargetMode="External"/><Relationship Id="rId4" Type="http://schemas.openxmlformats.org/officeDocument/2006/relationships/hyperlink" Target="https://doi.org/10.1016/j.soilbio.2008.05.007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093/femsec/fiad04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doi.org/10.1016/j.agsy.2010.10.002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7.svg"/><Relationship Id="rId18" Type="http://schemas.openxmlformats.org/officeDocument/2006/relationships/hyperlink" Target="https://www.fibl.org/de/infothek/podcast/fibl-focus" TargetMode="External"/><Relationship Id="rId3" Type="http://schemas.openxmlformats.org/officeDocument/2006/relationships/hyperlink" Target="https://www.youtube.com/user/fiblfilm" TargetMode="External"/><Relationship Id="rId7" Type="http://schemas.openxmlformats.org/officeDocument/2006/relationships/hyperlink" Target="https://www.linkedin.com/company/fibl-en" TargetMode="External"/><Relationship Id="rId12" Type="http://schemas.openxmlformats.org/officeDocument/2006/relationships/image" Target="../media/image56.png"/><Relationship Id="rId17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5.svg"/><Relationship Id="rId5" Type="http://schemas.openxmlformats.org/officeDocument/2006/relationships/hyperlink" Target="https://www.facebook.com/FiBLaktuell" TargetMode="External"/><Relationship Id="rId15" Type="http://schemas.openxmlformats.org/officeDocument/2006/relationships/hyperlink" Target="https://twitter.com/fiblorg" TargetMode="External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hyperlink" Target="http://www.fibl.org/" TargetMode="External"/><Relationship Id="rId14" Type="http://schemas.openxmlformats.org/officeDocument/2006/relationships/hyperlink" Target="http://www.bioaktuell.ch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ubmed.ncbi.nlm.nih.gov/12040197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de-CH" dirty="0"/>
              <a:t>Der DOK-Versuch</a:t>
            </a:r>
            <a:br>
              <a:rPr lang="en-GB" sz="2800" dirty="0"/>
            </a:br>
            <a:endParaRPr lang="en-US" sz="2800" dirty="0"/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BD52C387-AB0A-3942-9F3D-3537FEB8A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58" y="4741131"/>
            <a:ext cx="9429509" cy="597879"/>
          </a:xfrm>
        </p:spPr>
        <p:txBody>
          <a:bodyPr/>
          <a:lstStyle/>
          <a:p>
            <a:r>
              <a:rPr lang="de-CH" dirty="0"/>
              <a:t>42 Jahre biologischer und konventioneller Anbau im Vergleich</a:t>
            </a:r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57815" y="5900866"/>
            <a:ext cx="9429509" cy="382976"/>
          </a:xfrm>
        </p:spPr>
        <p:txBody>
          <a:bodyPr>
            <a:noAutofit/>
          </a:bodyPr>
          <a:lstStyle/>
          <a:p>
            <a:r>
              <a:rPr lang="en-US" dirty="0"/>
              <a:t>Andreas Fliessbach,  Astrid Oberson, Klaus Jarosch, Jochen Mayer, Hans-Martin Krause, Paul Mäder</a:t>
            </a:r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Stickstoffdüngung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1619946"/>
            <a:ext cx="9963788" cy="573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CH" b="1" dirty="0"/>
              <a:t>Quellen und Entwicklung des totalen Stickstoffeintrags in Mist, Gülle und Mineraldünger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E2418DB-B4B9-4A39-8159-6F7609A8F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7200"/>
            <a:ext cx="4603852" cy="3598621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9E68ECB-FE56-41D5-BED3-1CD3B119DD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2257200"/>
            <a:ext cx="4588306" cy="36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Stickstoffdüngung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4" y="1620000"/>
            <a:ext cx="10585450" cy="4333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CH" b="1" dirty="0"/>
              <a:t>Quellen und Entwicklung des mineralischen Stickstoffeintrags in Mist, Gülle und Mineraldünger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6B4BD4-83C1-4775-AA2C-65E20B0BDC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7200"/>
            <a:ext cx="4603852" cy="35986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C13B6C-3BF1-4203-BECC-C5C77E7FA3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2257200"/>
            <a:ext cx="4588306" cy="36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Düngung mit Phosphor und Kali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3A50D4B-E04A-45DA-A865-D46845A24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2258617"/>
            <a:ext cx="4603852" cy="3471672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1627200"/>
            <a:ext cx="105156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CH" b="1" dirty="0"/>
              <a:t>Entwicklung des Phosphor- und Kaliumeintrags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9B20DE-5C70-4578-A055-E45552EC0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8617"/>
            <a:ext cx="4603852" cy="34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1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08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Pflanzenschutz</a:t>
            </a:r>
            <a:br>
              <a:rPr lang="de-CH" dirty="0"/>
            </a:br>
            <a:endParaRPr lang="de-CH" sz="1800" dirty="0">
              <a:solidFill>
                <a:srgbClr val="FF0000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690C630-0E9C-4518-BB07-546D04675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54" y="1534090"/>
            <a:ext cx="4188181" cy="3448812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5213802"/>
            <a:ext cx="10560213" cy="8408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In kg Aktivsubstanz je Hektare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Geringerer Pestizideinsatz in CONFYM/CONMIN ab der 3. FFP, aber steigende Anzahl von Anwendungen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92 % weniger Pestizide in BIODYN/BIOORG im Vergleich zu CONFYM/CONMIN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E55B9A-4BEF-44A7-A452-BCCD31282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534090"/>
            <a:ext cx="4159834" cy="28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3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Erträge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1627200"/>
            <a:ext cx="2776537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Ertragsunterschied nimmt in Abhängigkeit von der Kultur ab: Kartoffel&gt;Weizen&gt;Mais&gt;Kleegras&gt;Sojabohne</a:t>
            </a:r>
          </a:p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15 % Ertragsunterschied für BIO im Vergleich zu CON bei 1,4 DGVE über alle Kulturen (FFP 1-6)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E809A3-836D-41A9-A10B-C50040AF46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52" y="1717675"/>
            <a:ext cx="6824472" cy="37368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9CD66B1-218E-4F4E-A8AA-537DE56FF9A7}"/>
              </a:ext>
            </a:extLst>
          </p:cNvPr>
          <p:cNvSpPr txBox="1"/>
          <p:nvPr/>
        </p:nvSpPr>
        <p:spPr>
          <a:xfrm>
            <a:off x="6969170" y="5566127"/>
            <a:ext cx="2599559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Knapp et al. (2023): Field </a:t>
            </a:r>
            <a:r>
              <a:rPr lang="de-CH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Crops</a:t>
            </a:r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Research 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4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DC6778B8-974D-40BF-B6AE-F0280161B6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2257200"/>
            <a:ext cx="4603851" cy="3471672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Erträge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628712"/>
            <a:ext cx="10429192" cy="48763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de-CH" sz="1800" b="1" dirty="0"/>
              <a:t>Mittlere Weizen- und Kleegraserträge pro Fruchtfolgeperiode (FFP)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792902-A338-4193-B3D6-5D9FBBFC85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7200"/>
            <a:ext cx="4603852" cy="34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Erträge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05D4833-2BA5-4EB0-A218-1C2A06B2A2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2257200"/>
            <a:ext cx="4603851" cy="3471672"/>
          </a:xfrm>
          <a:prstGeom prst="rect">
            <a:avLst/>
          </a:prstGeom>
        </p:spPr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BB2F0FAD-F421-4D0B-9069-15DE12A10D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2257200"/>
            <a:ext cx="4601261" cy="3471672"/>
          </a:xfr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4D4A79EF-CCFF-4FA2-B3A4-68D8ECC76FD3}"/>
              </a:ext>
            </a:extLst>
          </p:cNvPr>
          <p:cNvSpPr txBox="1">
            <a:spLocks/>
          </p:cNvSpPr>
          <p:nvPr/>
        </p:nvSpPr>
        <p:spPr>
          <a:xfrm>
            <a:off x="792000" y="1628712"/>
            <a:ext cx="7484361" cy="487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300" b="1" dirty="0"/>
              <a:t>Mittlere Kartoffel- und Maiserträge pro Fruchtfolgeperiode (FFP)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263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Erträge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5F15E67E-47CC-4A28-9790-869BA36577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63" y="2257200"/>
            <a:ext cx="5160873" cy="3471672"/>
          </a:xfrm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9E11C313-ED14-4E89-BE92-CE71E2042EAD}"/>
              </a:ext>
            </a:extLst>
          </p:cNvPr>
          <p:cNvSpPr txBox="1">
            <a:spLocks/>
          </p:cNvSpPr>
          <p:nvPr/>
        </p:nvSpPr>
        <p:spPr>
          <a:xfrm>
            <a:off x="766764" y="1627200"/>
            <a:ext cx="7484361" cy="4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e-CH" sz="1800" b="1" dirty="0"/>
              <a:t>Mittlere Sojaerträge pro Fruchtfolgeperiode (FFP)</a:t>
            </a:r>
          </a:p>
        </p:txBody>
      </p:sp>
    </p:spTree>
    <p:extLst>
      <p:ext uri="{BB962C8B-B14F-4D97-AF65-F5344CB8AC3E}">
        <p14:creationId xmlns:p14="http://schemas.microsoft.com/office/powerpoint/2010/main" val="380294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Winterweizenerträge und Rohproteingehalt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5612337"/>
            <a:ext cx="964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Geringerer Proteingehalt in Biowinterweizen, insbesondere nach der Vorfrucht Mais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53EBD5-2497-4EAC-A06E-5577D47084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00" y="1682762"/>
            <a:ext cx="8369732" cy="353347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5707E75-B2BC-4F10-A884-125EA1702C7B}"/>
              </a:ext>
            </a:extLst>
          </p:cNvPr>
          <p:cNvSpPr txBox="1"/>
          <p:nvPr/>
        </p:nvSpPr>
        <p:spPr>
          <a:xfrm>
            <a:off x="4011162" y="5166897"/>
            <a:ext cx="3136126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Mayer et al. (2015): European Journal </a:t>
            </a:r>
            <a:r>
              <a:rPr lang="de-CH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80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CH" dirty="0"/>
              <a:t>Nährstoffbilanzen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C6A6907-0E89-4C0B-AD57-DF1BFFB32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74" y="1718079"/>
            <a:ext cx="8353425" cy="3912870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13DB1C-A8AA-4115-AD19-177770DF4D6E}"/>
              </a:ext>
            </a:extLst>
          </p:cNvPr>
          <p:cNvSpPr txBox="1"/>
          <p:nvPr/>
        </p:nvSpPr>
        <p:spPr>
          <a:xfrm>
            <a:off x="7140110" y="5739665"/>
            <a:ext cx="4469745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842C92-3BCA-411A-BA00-09CA3524E246}"/>
              </a:ext>
            </a:extLst>
          </p:cNvPr>
          <p:cNvSpPr txBox="1"/>
          <p:nvPr/>
        </p:nvSpPr>
        <p:spPr>
          <a:xfrm>
            <a:off x="749595" y="1627200"/>
            <a:ext cx="23332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Entzug durch </a:t>
            </a:r>
            <a:br>
              <a:rPr lang="de-CH" dirty="0"/>
            </a:br>
            <a:r>
              <a:rPr lang="de-CH" dirty="0"/>
              <a:t>Ernte, Zufuhr </a:t>
            </a:r>
            <a:br>
              <a:rPr lang="de-CH" dirty="0"/>
            </a:br>
            <a:r>
              <a:rPr lang="de-CH" dirty="0"/>
              <a:t>durch Düngung, symbiotische Stickstofffixierung und Deposition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Positive N-Salden </a:t>
            </a:r>
            <a:br>
              <a:rPr lang="de-CH" dirty="0"/>
            </a:br>
            <a:r>
              <a:rPr lang="de-CH" dirty="0"/>
              <a:t>in allen organisch gedüngten Systemen bei 1,4 DGVE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Negative P- </a:t>
            </a:r>
            <a:br>
              <a:rPr lang="de-CH" dirty="0"/>
            </a:br>
            <a:r>
              <a:rPr lang="de-CH" dirty="0"/>
              <a:t>und K-Salden in </a:t>
            </a:r>
            <a:br>
              <a:rPr lang="de-CH" dirty="0"/>
            </a:br>
            <a:r>
              <a:rPr lang="de-CH" dirty="0"/>
              <a:t>fast allen Systemen</a:t>
            </a:r>
          </a:p>
        </p:txBody>
      </p:sp>
    </p:spTree>
    <p:extLst>
      <p:ext uri="{BB962C8B-B14F-4D97-AF65-F5344CB8AC3E}">
        <p14:creationId xmlns:p14="http://schemas.microsoft.com/office/powerpoint/2010/main" val="421452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224000"/>
          </a:xfrm>
        </p:spPr>
        <p:txBody>
          <a:bodyPr/>
          <a:lstStyle/>
          <a:p>
            <a:r>
              <a:rPr lang="de-CH" dirty="0"/>
              <a:t>Geschichte und Hintergrund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843200"/>
            <a:ext cx="5112000" cy="4252800"/>
          </a:xfrm>
        </p:spPr>
        <p:txBody>
          <a:bodyPr wrap="square"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dirty="0"/>
              <a:t>Seit 1978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b="1" dirty="0"/>
              <a:t>Ansatz: </a:t>
            </a:r>
            <a:r>
              <a:rPr lang="de-CH" sz="2400" dirty="0"/>
              <a:t>Systemvergleich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dirty="0"/>
              <a:t>Begleitet durch Landwirtschaftliche Expertengruppe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b="1" dirty="0"/>
              <a:t>Ursprüngliches Ziel: </a:t>
            </a:r>
            <a:r>
              <a:rPr lang="de-CH" sz="2400" dirty="0"/>
              <a:t>Prüfung der Machbarkeit des biologischen Landbaus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b="1" dirty="0"/>
              <a:t>Heute: </a:t>
            </a:r>
            <a:r>
              <a:rPr lang="de-CH" sz="2400" dirty="0"/>
              <a:t>Forschungsplattform für die Funktionsweise landwirtschaftlicher Systeme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EB74ED2-6F24-409A-9EBE-07D4BF5A35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3" b="-41415"/>
          <a:stretch/>
        </p:blipFill>
        <p:spPr>
          <a:xfrm>
            <a:off x="6096000" y="-1"/>
            <a:ext cx="6120000" cy="5019583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257FDE-C070-4E92-BF2A-71C735C20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429000"/>
            <a:ext cx="61020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25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CH" dirty="0"/>
              <a:t>Nährstoffbilanzen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2F3E3AC-F00D-4732-B62A-282CA3387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627200"/>
            <a:ext cx="10303459" cy="3519525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7199BB-A401-403C-AC2C-2D76BAB2E29B}"/>
              </a:ext>
            </a:extLst>
          </p:cNvPr>
          <p:cNvSpPr txBox="1"/>
          <p:nvPr/>
        </p:nvSpPr>
        <p:spPr>
          <a:xfrm>
            <a:off x="766763" y="5357416"/>
            <a:ext cx="80080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Hohe Stickstoffnutzungseffizienz in allen Systemen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Risiko der P-Verarmung in allen Systemen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58E8E62-D4CB-4F5F-98D5-0379F9D115A8}"/>
              </a:ext>
            </a:extLst>
          </p:cNvPr>
          <p:cNvSpPr txBox="1"/>
          <p:nvPr/>
        </p:nvSpPr>
        <p:spPr>
          <a:xfrm>
            <a:off x="6708427" y="5073760"/>
            <a:ext cx="4469745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10560213" cy="1008000"/>
          </a:xfrm>
        </p:spPr>
        <p:txBody>
          <a:bodyPr/>
          <a:lstStyle/>
          <a:p>
            <a:r>
              <a:rPr lang="de-CH" dirty="0"/>
              <a:t>Stickstoffvorräte im Boden und Stickstoffbilanz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4976045"/>
            <a:ext cx="10600917" cy="1077218"/>
          </a:xfrm>
        </p:spPr>
        <p:txBody>
          <a:bodyPr wrap="square">
            <a:spAutoFit/>
          </a:bodyPr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600" dirty="0"/>
              <a:t>Die N-Bilanz für FFP 2-6 umfasst den Eintrag über Düngung, Deposition, </a:t>
            </a:r>
            <a:br>
              <a:rPr lang="de-CH" sz="1600" dirty="0"/>
            </a:br>
            <a:r>
              <a:rPr lang="de-CH" sz="1600" dirty="0"/>
              <a:t>Saatgut und Stickstofffixierung sowie die Austräge über die Ernte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600" dirty="0"/>
              <a:t>CONFYM benötigt 50 kg/ha/a zu viel Stickstoff, um den N-Vorrat im Boden zu erhalten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600" dirty="0"/>
              <a:t>CONMIN verliert Boden-N trotz positiver N-Bilanz, BIODYN gewinnt Boden-N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8847F742-5889-49F6-8D26-EE5D265B3E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13" y="1627200"/>
            <a:ext cx="4603852" cy="2888702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D12C727-0243-4A11-8AB0-9A6BAA6978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76" y="1639028"/>
            <a:ext cx="5588354" cy="327218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D9A45B2-D0AB-47EF-9268-C64840D7F443}"/>
              </a:ext>
            </a:extLst>
          </p:cNvPr>
          <p:cNvSpPr txBox="1"/>
          <p:nvPr/>
        </p:nvSpPr>
        <p:spPr>
          <a:xfrm>
            <a:off x="7346272" y="5728875"/>
            <a:ext cx="4270458" cy="290934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Oberson et al. (2024): Agriculture, Ecosystems and Environment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2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Phosphor im Boden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0AA58BD-C4EF-4E9D-8E9E-DF6774A49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0" y="1440000"/>
            <a:ext cx="4603852" cy="3425038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92000" y="5232612"/>
            <a:ext cx="928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P-Vorräte im Boden (n=4) und verfügbare P-Konzentrationen im Boden (n=32) in FFP 1-6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CONMIN wurde in FFP1 nicht gedüngt und beginnt in FFP2 mit geringem verfügbaren P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P-Verarmung in allen Systemen, aber langsamere Abnahme in CONFYM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23A0BB-B599-4422-B4A7-2E1C35A9DF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1440000"/>
            <a:ext cx="4603852" cy="347167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6A520F3-332C-47BA-8D06-78A7B26BEE97}"/>
              </a:ext>
            </a:extLst>
          </p:cNvPr>
          <p:cNvSpPr txBox="1"/>
          <p:nvPr/>
        </p:nvSpPr>
        <p:spPr>
          <a:xfrm>
            <a:off x="8708872" y="5772421"/>
            <a:ext cx="2302980" cy="246221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(2024): </a:t>
            </a:r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Scientific Reports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9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Organischer Bodenkohlenstoff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F195B63-1AAD-4F49-8150-150E91A36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4" y="1386212"/>
            <a:ext cx="4906975" cy="3767023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800" y="5291633"/>
            <a:ext cx="81937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Alle Systeme mit 0,7 DGVE, CONMIN und NOFERT verlieren Bodenkohlenstoff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Mischkulturen mit 1,4 DGVE können den Bodenkohlenstoffgehalt halten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Erhöhte Bodenstoffgehalte in BIODYN vermutlich durch Mistkompostierung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7BC93F-500D-4FEB-8E8A-0B2DDA25A0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1386212"/>
            <a:ext cx="4694530" cy="36012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A4646A4-FB0D-481C-AF32-DCAF6E8B26AA}"/>
              </a:ext>
            </a:extLst>
          </p:cNvPr>
          <p:cNvSpPr txBox="1"/>
          <p:nvPr/>
        </p:nvSpPr>
        <p:spPr>
          <a:xfrm>
            <a:off x="7602583" y="5723533"/>
            <a:ext cx="3484579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CH" dirty="0"/>
              <a:t>Organischer Bodenkohlenstoff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1ECC6B-E44F-41F0-84E2-DFAF844C0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1627200"/>
            <a:ext cx="5751576" cy="4242816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693015" y="1627200"/>
            <a:ext cx="30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Die grössten Unterschiede im Bodenkohlenstoffvorrat treten in der obersten Bodenschicht auf</a:t>
            </a:r>
          </a:p>
        </p:txBody>
      </p:sp>
    </p:spTree>
    <p:extLst>
      <p:ext uri="{BB962C8B-B14F-4D97-AF65-F5344CB8AC3E}">
        <p14:creationId xmlns:p14="http://schemas.microsoft.com/office/powerpoint/2010/main" val="3919263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19200"/>
            <a:ext cx="10764246" cy="1008000"/>
          </a:xfrm>
        </p:spPr>
        <p:txBody>
          <a:bodyPr anchor="t" anchorCtr="0"/>
          <a:lstStyle/>
          <a:p>
            <a:r>
              <a:rPr lang="de-CH" dirty="0"/>
              <a:t>Organische Bodenkohlenstoffeinträge über die </a:t>
            </a:r>
            <a:r>
              <a:rPr lang="de-CH" dirty="0" err="1"/>
              <a:t>Rhizodeposition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3" y="5413396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Die oberirdische Biomasse entspricht nicht dem unterirdischen Kohlenstoffeintrag.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Höherer Eintrag durch Wurzeln und </a:t>
            </a:r>
            <a:r>
              <a:rPr lang="de-CH" dirty="0" err="1"/>
              <a:t>Rhizodeposition</a:t>
            </a:r>
            <a:r>
              <a:rPr lang="de-CH" dirty="0"/>
              <a:t> in BIOORG nur bei Mais.</a:t>
            </a:r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DC15F665-C098-43DC-8384-6B10C5D74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40" y="1694368"/>
            <a:ext cx="7577328" cy="339242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5AFB5BA-1B17-4C08-A6E2-863973D2382F}"/>
              </a:ext>
            </a:extLst>
          </p:cNvPr>
          <p:cNvSpPr txBox="1"/>
          <p:nvPr/>
        </p:nvSpPr>
        <p:spPr>
          <a:xfrm>
            <a:off x="7735685" y="4918861"/>
            <a:ext cx="3136126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Hirte et al. (2017): Frontiers in Plant Science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1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CH" dirty="0"/>
              <a:t>Boden pH (H</a:t>
            </a:r>
            <a:r>
              <a:rPr lang="de-CH" baseline="-25000" dirty="0"/>
              <a:t>2</a:t>
            </a:r>
            <a:r>
              <a:rPr lang="de-CH" dirty="0"/>
              <a:t>O)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B780A2-5B65-4972-9F02-805C343D6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1627200"/>
            <a:ext cx="5766816" cy="3998976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1BF6C5-1263-440F-9AF3-1C7C64883FD2}"/>
              </a:ext>
            </a:extLst>
          </p:cNvPr>
          <p:cNvSpPr txBox="1"/>
          <p:nvPr/>
        </p:nvSpPr>
        <p:spPr>
          <a:xfrm>
            <a:off x="766764" y="1627200"/>
            <a:ext cx="2927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Höchster Boden-pH-Wert in BIODYN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Kalkung in CONFYM </a:t>
            </a:r>
            <a:br>
              <a:rPr lang="de-CH" dirty="0"/>
            </a:br>
            <a:r>
              <a:rPr lang="de-CH" dirty="0"/>
              <a:t>und CONMIN in 3. FFP</a:t>
            </a:r>
          </a:p>
        </p:txBody>
      </p:sp>
    </p:spTree>
    <p:extLst>
      <p:ext uri="{BB962C8B-B14F-4D97-AF65-F5344CB8AC3E}">
        <p14:creationId xmlns:p14="http://schemas.microsoft.com/office/powerpoint/2010/main" val="1553877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824" y="619200"/>
            <a:ext cx="10666376" cy="1008000"/>
          </a:xfrm>
        </p:spPr>
        <p:txBody>
          <a:bodyPr/>
          <a:lstStyle/>
          <a:p>
            <a:r>
              <a:rPr lang="de-CH" dirty="0" err="1"/>
              <a:t>Bodenbürtige</a:t>
            </a:r>
            <a:r>
              <a:rPr lang="de-CH" dirty="0"/>
              <a:t> Treibhausgasemissionen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08234"/>
            <a:ext cx="3943164" cy="3970318"/>
          </a:xfrm>
        </p:spPr>
        <p:txBody>
          <a:bodyPr wrap="square">
            <a:spAutoFit/>
          </a:bodyPr>
          <a:lstStyle/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</a:rPr>
              <a:t>Änderungen des Kohlenstoffbestandes unter der Annahme einer konstanten Lagerungsdichte für jede Parzelle. 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</a:rPr>
              <a:t>N</a:t>
            </a:r>
            <a:r>
              <a:rPr lang="de-CH" sz="1800" baseline="-25000" dirty="0">
                <a:solidFill>
                  <a:srgbClr val="000000"/>
                </a:solidFill>
              </a:rPr>
              <a:t>2</a:t>
            </a:r>
            <a:r>
              <a:rPr lang="de-CH" sz="1800" dirty="0">
                <a:solidFill>
                  <a:srgbClr val="000000"/>
                </a:solidFill>
              </a:rPr>
              <a:t>O-Messkampagne über 571 Tage (Kleegras </a:t>
            </a:r>
            <a:r>
              <a:rPr lang="de-CH" sz="1800" dirty="0"/>
              <a:t>–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  <a:r>
              <a:rPr lang="de-CH" sz="1800" dirty="0"/>
              <a:t>Mais – Zwischenfrucht).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Feldstandort als Systemgrenze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800" dirty="0"/>
              <a:t>N</a:t>
            </a:r>
            <a:r>
              <a:rPr lang="de-CH" sz="1800" baseline="-25000" dirty="0"/>
              <a:t>2</a:t>
            </a:r>
            <a:r>
              <a:rPr lang="de-CH" sz="1800" dirty="0"/>
              <a:t>O-Emissionen </a:t>
            </a:r>
            <a:r>
              <a:rPr lang="de-CH" sz="1800" dirty="0">
                <a:solidFill>
                  <a:srgbClr val="000000"/>
                </a:solidFill>
              </a:rPr>
              <a:t>treiben die Klimaauswirkungen an. 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</a:rPr>
              <a:t>Bodenkohlenstoff-Erhöhungen, insbesondere in BIODYN, haben die N</a:t>
            </a:r>
            <a:r>
              <a:rPr lang="de-CH" sz="1800" baseline="-25000" dirty="0">
                <a:solidFill>
                  <a:srgbClr val="000000"/>
                </a:solidFill>
              </a:rPr>
              <a:t>2</a:t>
            </a:r>
            <a:r>
              <a:rPr lang="de-CH" sz="1800" dirty="0">
                <a:solidFill>
                  <a:srgbClr val="000000"/>
                </a:solidFill>
              </a:rPr>
              <a:t>O-Emissionen nicht erhöht.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rgbClr val="000000"/>
                </a:solidFill>
              </a:rPr>
              <a:t>56 % weniger bodenbedingte Treibhausgase in BIODYN/BIOORG gegenüber CONFYM/CONMIN</a:t>
            </a:r>
          </a:p>
        </p:txBody>
      </p:sp>
      <p:pic>
        <p:nvPicPr>
          <p:cNvPr id="5" name="Bildplatzhalter 5">
            <a:extLst>
              <a:ext uri="{FF2B5EF4-FFF2-40B4-BE49-F238E27FC236}">
                <a16:creationId xmlns:a16="http://schemas.microsoft.com/office/drawing/2014/main" id="{8DA2C05E-589E-4EFA-B635-9782D3D2D7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84" y="1716473"/>
            <a:ext cx="5678272" cy="396971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AF3B6AB-1F54-4252-B06C-4D8AA4CFEFA5}"/>
              </a:ext>
            </a:extLst>
          </p:cNvPr>
          <p:cNvSpPr txBox="1"/>
          <p:nvPr/>
        </p:nvSpPr>
        <p:spPr>
          <a:xfrm>
            <a:off x="8269871" y="5524558"/>
            <a:ext cx="3136126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Skinner et al. (2019): Scientific Report</a:t>
            </a:r>
            <a:endParaRPr lang="de-CH" sz="1000" dirty="0">
              <a:solidFill>
                <a:schemeClr val="accent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449E86-0957-49AC-9510-D675F2113146}"/>
              </a:ext>
            </a:extLst>
          </p:cNvPr>
          <p:cNvSpPr txBox="1"/>
          <p:nvPr/>
        </p:nvSpPr>
        <p:spPr>
          <a:xfrm>
            <a:off x="7719574" y="5729599"/>
            <a:ext cx="3686424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72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CH" dirty="0"/>
              <a:t>Bodenstruktur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568AFEF-A742-4B10-B959-E4D01E3717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34" y="1479144"/>
            <a:ext cx="5540731" cy="44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3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CH" dirty="0"/>
              <a:t>Stabilität der Bodenaggregate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ADCE06D-9998-404B-AC35-C00DABEB3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0" y="1566000"/>
            <a:ext cx="7056120" cy="391058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88AC371-F326-4BCB-82F5-DC4ED00A8B83}"/>
              </a:ext>
            </a:extLst>
          </p:cNvPr>
          <p:cNvSpPr txBox="1"/>
          <p:nvPr/>
        </p:nvSpPr>
        <p:spPr>
          <a:xfrm>
            <a:off x="6034722" y="5729599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Fliessbach et al. (2000): Konferenzbeitrag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3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57B4A0-DCE8-4E84-8B26-0C65BA3D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Publikationen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CF154F-9B2F-4E28-A4BD-90EC2217F8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00" y="1627200"/>
            <a:ext cx="7891272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89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CH" dirty="0"/>
              <a:t>Biologische Bodenqualität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815C98-3ACC-4ED0-9773-EE4CEEEF20C7}"/>
              </a:ext>
            </a:extLst>
          </p:cNvPr>
          <p:cNvSpPr txBox="1"/>
          <p:nvPr/>
        </p:nvSpPr>
        <p:spPr>
          <a:xfrm>
            <a:off x="809626" y="1627199"/>
            <a:ext cx="370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Höchste biologische Bodenqualität in BIODYN, gefolgt von BIOORG, CONFYM und CONMIN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A13EC8-2880-4488-979F-AB740546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32" y="1161125"/>
            <a:ext cx="6321247" cy="4828337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0086A0B-8644-46A1-AE76-51F5ACC43534}"/>
              </a:ext>
            </a:extLst>
          </p:cNvPr>
          <p:cNvSpPr txBox="1"/>
          <p:nvPr/>
        </p:nvSpPr>
        <p:spPr>
          <a:xfrm>
            <a:off x="7754112" y="5740231"/>
            <a:ext cx="3712464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Krause et al. (2022):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Agronomy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Sustainable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Development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56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CH" dirty="0"/>
              <a:t>Artenvielfalt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AA13EC8-2880-4488-979F-AB740546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8" y="1631927"/>
            <a:ext cx="6233846" cy="4353535"/>
          </a:xfrm>
          <a:noFill/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58AFC4B-6150-4E19-B497-E8EC161A9BA6}"/>
              </a:ext>
            </a:extLst>
          </p:cNvPr>
          <p:cNvSpPr txBox="1"/>
          <p:nvPr/>
        </p:nvSpPr>
        <p:spPr>
          <a:xfrm>
            <a:off x="809627" y="1627199"/>
            <a:ext cx="2967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BIOORG und BIOODYN zeigten erhöhte Vielfalt </a:t>
            </a:r>
            <a:br>
              <a:rPr lang="de-CH" dirty="0"/>
            </a:br>
            <a:r>
              <a:rPr lang="de-CH" dirty="0"/>
              <a:t>für </a:t>
            </a:r>
            <a:r>
              <a:rPr lang="de-CH" dirty="0" err="1"/>
              <a:t>Mikroflora</a:t>
            </a:r>
            <a:r>
              <a:rPr lang="de-CH" dirty="0"/>
              <a:t>, Makrofauna  und </a:t>
            </a:r>
            <a:r>
              <a:rPr lang="de-CH" dirty="0" err="1"/>
              <a:t>Beikräuter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95DC9B-C8FE-4ECD-BB29-1355ACE0847E}"/>
              </a:ext>
            </a:extLst>
          </p:cNvPr>
          <p:cNvSpPr txBox="1"/>
          <p:nvPr/>
        </p:nvSpPr>
        <p:spPr>
          <a:xfrm>
            <a:off x="7489059" y="5125232"/>
            <a:ext cx="3961900" cy="906487"/>
          </a:xfrm>
          <a:prstGeom prst="rect">
            <a:avLst/>
          </a:prstGeom>
          <a:noFill/>
        </p:spPr>
        <p:txBody>
          <a:bodyPr wrap="square" tIns="90000" rIns="36000" rtlCol="0">
            <a:spAutoFit/>
          </a:bodyPr>
          <a:lstStyle/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Birkhofer</a:t>
            </a:r>
            <a:r>
              <a:rPr lang="en-US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(2008): Soil Biology and Biochemistry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Hartmann et al. (2015): ISME Journal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Esperschütz</a:t>
            </a:r>
            <a:r>
              <a:rPr lang="en-US" sz="10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(2007): FEMS Microbiology Ecology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Pfiffner</a:t>
            </a:r>
            <a:r>
              <a:rPr lang="en-US" sz="10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Mäder (1997): Biological Agriculture &amp; Horticulture</a:t>
            </a:r>
            <a:endParaRPr lang="en-US" sz="1000" dirty="0">
              <a:solidFill>
                <a:schemeClr val="accent1"/>
              </a:solidFill>
            </a:endParaRPr>
          </a:p>
          <a:p>
            <a:pPr lvl="1" algn="r"/>
            <a:r>
              <a:rPr lang="en-US" sz="1000" dirty="0" err="1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Rotchés-Ribalta</a:t>
            </a:r>
            <a:r>
              <a:rPr lang="en-US" sz="10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 (2020): Applied Vegetation Science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91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936F-B11B-4246-8E06-D7ED176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de-CH" dirty="0"/>
              <a:t>Mikrobielle Vielfalt im Boden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54A98EC-FCFB-4DBA-AD62-FB7D3CC86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627200"/>
            <a:ext cx="9707270" cy="3401568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6815C98-3ACC-4ED0-9773-EE4CEEEF20C7}"/>
              </a:ext>
            </a:extLst>
          </p:cNvPr>
          <p:cNvSpPr txBox="1"/>
          <p:nvPr/>
        </p:nvSpPr>
        <p:spPr>
          <a:xfrm>
            <a:off x="766763" y="5220000"/>
            <a:ext cx="805697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 err="1"/>
              <a:t>Amplicon</a:t>
            </a:r>
            <a:r>
              <a:rPr lang="de-CH" dirty="0"/>
              <a:t>-Ansatz für 16S rRNA- und ITS-</a:t>
            </a:r>
            <a:r>
              <a:rPr lang="de-CH" dirty="0" err="1"/>
              <a:t>Markergene</a:t>
            </a:r>
            <a:r>
              <a:rPr lang="de-CH" dirty="0"/>
              <a:t> 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Stärkere Einflüsse des Anbausystems auf Pilze</a:t>
            </a:r>
          </a:p>
          <a:p>
            <a:pPr marL="18000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Stärkere Einflüsse der der organischen Düngerintensität auf Bakterien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AB2DFB-FCD5-4002-870A-2DD342F7D948}"/>
              </a:ext>
            </a:extLst>
          </p:cNvPr>
          <p:cNvSpPr txBox="1"/>
          <p:nvPr/>
        </p:nvSpPr>
        <p:spPr>
          <a:xfrm>
            <a:off x="6992645" y="5230800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Lori et al. (2023): FEMS </a:t>
            </a:r>
            <a:r>
              <a:rPr lang="de-CH" sz="10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Microbiology</a:t>
            </a:r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Ecology</a:t>
            </a:r>
            <a:endParaRPr lang="de-CH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05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15EA1-6D1A-4BEB-B224-A3DF267D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64765"/>
            <a:ext cx="10540837" cy="1008000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e-CH" dirty="0"/>
              <a:t>Energieverbrauch und Treibhauspotenzial im DOK-Versuch (1985–1998) aus einer Ökobilanz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5CE010-D4E6-46CC-9E01-16CF6E5FB3AA}"/>
              </a:ext>
            </a:extLst>
          </p:cNvPr>
          <p:cNvSpPr txBox="1"/>
          <p:nvPr/>
        </p:nvSpPr>
        <p:spPr>
          <a:xfrm>
            <a:off x="6622509" y="4720373"/>
            <a:ext cx="3589338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Nemecek et al. (2011)</a:t>
            </a:r>
            <a:endParaRPr lang="de-CH" sz="1000" dirty="0">
              <a:solidFill>
                <a:schemeClr val="accent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8DFA84-A914-4271-A5E0-44CAA1D6EB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82" y="1912467"/>
            <a:ext cx="8212836" cy="2883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BEACA5C-3261-45E0-8623-65EF21C7DB31}"/>
              </a:ext>
            </a:extLst>
          </p:cNvPr>
          <p:cNvSpPr txBox="1"/>
          <p:nvPr/>
        </p:nvSpPr>
        <p:spPr>
          <a:xfrm>
            <a:off x="766763" y="5131178"/>
            <a:ext cx="10585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Energieeinsparung: Beim Biolandbau wird auf chemisch-synthetische Dünger und Pestizide verzichtet. </a:t>
            </a:r>
            <a:br>
              <a:rPr lang="de-CH" dirty="0"/>
            </a:br>
            <a:r>
              <a:rPr lang="de-CH" dirty="0"/>
              <a:t>Im Vergleich zum konventionellen Landbau ist deshalb der Energieaufwand um 30 Prozent geringer.</a:t>
            </a:r>
          </a:p>
          <a:p>
            <a:pPr marL="18000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dirty="0"/>
              <a:t>Pro Ertragseinheit verringert sich dieser Vorteil auf 10-20 %.</a:t>
            </a:r>
          </a:p>
        </p:txBody>
      </p:sp>
    </p:spTree>
    <p:extLst>
      <p:ext uri="{BB962C8B-B14F-4D97-AF65-F5344CB8AC3E}">
        <p14:creationId xmlns:p14="http://schemas.microsoft.com/office/powerpoint/2010/main" val="3750254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F3325D7-E57A-4ABC-BCA3-89AAE24757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3969" y="815009"/>
            <a:ext cx="5549208" cy="513494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Dank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5045628" cy="4247542"/>
          </a:xfrm>
        </p:spPr>
        <p:txBody>
          <a:bodyPr>
            <a:normAutofit fontScale="62500" lnSpcReduction="20000"/>
          </a:bodyPr>
          <a:lstStyle/>
          <a:p>
            <a:r>
              <a:rPr lang="de-CH" b="1" dirty="0"/>
              <a:t>Finanzierung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dirty="0"/>
              <a:t>Bundesamt für Landwirtschaft BLW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dirty="0"/>
              <a:t>Bundesamt für Umwelt BAFU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dirty="0"/>
              <a:t>Schweizerischer Nationalfonds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dirty="0"/>
              <a:t>Coop Fonds für Nachhaltigkeit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dirty="0"/>
              <a:t>Europäische Kommission</a:t>
            </a:r>
          </a:p>
          <a:p>
            <a:pPr>
              <a:spcBef>
                <a:spcPts val="1800"/>
              </a:spcBef>
            </a:pPr>
            <a:r>
              <a:rPr lang="de-CH" b="1" dirty="0"/>
              <a:t>Verpachtung Untersuchungsflächen Therwil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dirty="0" err="1"/>
              <a:t>Agrico</a:t>
            </a:r>
            <a:r>
              <a:rPr lang="de-CH" dirty="0"/>
              <a:t> Genossenschaft, </a:t>
            </a:r>
            <a:r>
              <a:rPr lang="de-CH" dirty="0" err="1"/>
              <a:t>Birsmattehof</a:t>
            </a:r>
            <a:r>
              <a:rPr lang="de-CH" dirty="0"/>
              <a:t>, Therwil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dirty="0"/>
              <a:t>Familie Stamm, Oberwil</a:t>
            </a:r>
          </a:p>
          <a:p>
            <a:pPr>
              <a:spcBef>
                <a:spcPts val="1800"/>
              </a:spcBef>
            </a:pPr>
            <a:r>
              <a:rPr lang="de-CH" dirty="0"/>
              <a:t>Partnerinstitutionen</a:t>
            </a:r>
          </a:p>
          <a:p>
            <a:r>
              <a:rPr lang="de-CH" dirty="0"/>
              <a:t>Feldequipen </a:t>
            </a:r>
          </a:p>
          <a:p>
            <a:r>
              <a:rPr lang="de-CH" dirty="0"/>
              <a:t>Beratende Landwirte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3581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2800" dirty="0" err="1"/>
              <a:t>FiBL</a:t>
            </a:r>
            <a:r>
              <a:rPr lang="en-US" sz="2800" dirty="0"/>
              <a:t> online</a:t>
            </a:r>
          </a:p>
        </p:txBody>
      </p:sp>
      <p:pic>
        <p:nvPicPr>
          <p:cNvPr id="22" name="Grafik 5">
            <a:hlinkClick r:id="rId3"/>
            <a:extLst>
              <a:ext uri="{FF2B5EF4-FFF2-40B4-BE49-F238E27FC236}">
                <a16:creationId xmlns:a16="http://schemas.microsoft.com/office/drawing/2014/main" id="{6F5D117F-4EC7-46AE-903B-2FD354FC4E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5" y="3104958"/>
            <a:ext cx="630776" cy="630776"/>
          </a:xfrm>
          <a:prstGeom prst="rect">
            <a:avLst/>
          </a:prstGeom>
        </p:spPr>
      </p:pic>
      <p:pic>
        <p:nvPicPr>
          <p:cNvPr id="23" name="Picture 4" descr="https://lh3.googleusercontent.com/ZZPdzvlpK9r_Df9C3M7j1rNRi7hhHRvPhlklJ3lfi5jk86Jd1s0Y5wcQ1QgbVaAP5Q=w300">
            <a:hlinkClick r:id="rId5"/>
            <a:extLst>
              <a:ext uri="{FF2B5EF4-FFF2-40B4-BE49-F238E27FC236}">
                <a16:creationId xmlns:a16="http://schemas.microsoft.com/office/drawing/2014/main" id="{6F89115B-EE49-4082-BCF5-B5D96D1F5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55" y="4513791"/>
            <a:ext cx="630776" cy="63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8">
            <a:hlinkClick r:id="rId7"/>
            <a:extLst>
              <a:ext uri="{FF2B5EF4-FFF2-40B4-BE49-F238E27FC236}">
                <a16:creationId xmlns:a16="http://schemas.microsoft.com/office/drawing/2014/main" id="{427D3B2D-6DF2-4A01-B699-E54C4AF1B2D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32" y="4513791"/>
            <a:ext cx="630776" cy="630776"/>
          </a:xfrm>
          <a:prstGeom prst="rect">
            <a:avLst/>
          </a:prstGeom>
        </p:spPr>
      </p:pic>
      <p:grpSp>
        <p:nvGrpSpPr>
          <p:cNvPr id="25" name="Gruppieren 13">
            <a:extLst>
              <a:ext uri="{FF2B5EF4-FFF2-40B4-BE49-F238E27FC236}">
                <a16:creationId xmlns:a16="http://schemas.microsoft.com/office/drawing/2014/main" id="{73A25E69-98BF-479D-AFFE-1F4038E611D2}"/>
              </a:ext>
            </a:extLst>
          </p:cNvPr>
          <p:cNvGrpSpPr/>
          <p:nvPr/>
        </p:nvGrpSpPr>
        <p:grpSpPr>
          <a:xfrm>
            <a:off x="680547" y="1631392"/>
            <a:ext cx="997206" cy="997206"/>
            <a:chOff x="4114800" y="2971800"/>
            <a:chExt cx="997206" cy="997206"/>
          </a:xfrm>
        </p:grpSpPr>
        <p:pic>
          <p:nvPicPr>
            <p:cNvPr id="26" name="Grafik 9" descr="Welt">
              <a:hlinkClick r:id="rId9"/>
              <a:extLst>
                <a:ext uri="{FF2B5EF4-FFF2-40B4-BE49-F238E27FC236}">
                  <a16:creationId xmlns:a16="http://schemas.microsoft.com/office/drawing/2014/main" id="{7A03B8B8-404C-4900-8D55-D0E80F969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27" name="Grafik 12" descr="Cursor">
              <a:extLst>
                <a:ext uri="{FF2B5EF4-FFF2-40B4-BE49-F238E27FC236}">
                  <a16:creationId xmlns:a16="http://schemas.microsoft.com/office/drawing/2014/main" id="{F93531BD-8B83-46EF-B41E-3A7C4F228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61578" y="3418578"/>
              <a:ext cx="550428" cy="550428"/>
            </a:xfrm>
            <a:prstGeom prst="rect">
              <a:avLst/>
            </a:prstGeom>
          </p:spPr>
        </p:pic>
      </p:grpSp>
      <p:grpSp>
        <p:nvGrpSpPr>
          <p:cNvPr id="28" name="Gruppieren 14">
            <a:extLst>
              <a:ext uri="{FF2B5EF4-FFF2-40B4-BE49-F238E27FC236}">
                <a16:creationId xmlns:a16="http://schemas.microsoft.com/office/drawing/2014/main" id="{8D819C94-9066-4D23-B032-1D5C02A7AF90}"/>
              </a:ext>
            </a:extLst>
          </p:cNvPr>
          <p:cNvGrpSpPr/>
          <p:nvPr/>
        </p:nvGrpSpPr>
        <p:grpSpPr>
          <a:xfrm>
            <a:off x="4006420" y="1633287"/>
            <a:ext cx="997206" cy="997206"/>
            <a:chOff x="4114800" y="2971800"/>
            <a:chExt cx="997206" cy="997206"/>
          </a:xfrm>
        </p:grpSpPr>
        <p:pic>
          <p:nvPicPr>
            <p:cNvPr id="29" name="Grafik 15" descr="Welt">
              <a:hlinkClick r:id="rId14"/>
              <a:extLst>
                <a:ext uri="{FF2B5EF4-FFF2-40B4-BE49-F238E27FC236}">
                  <a16:creationId xmlns:a16="http://schemas.microsoft.com/office/drawing/2014/main" id="{E70B8825-890F-48D9-BC88-58E43C348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30" name="Grafik 16" descr="Cursor">
              <a:extLst>
                <a:ext uri="{FF2B5EF4-FFF2-40B4-BE49-F238E27FC236}">
                  <a16:creationId xmlns:a16="http://schemas.microsoft.com/office/drawing/2014/main" id="{E1770225-0876-4B80-96C2-9C981C8BC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61578" y="3418578"/>
              <a:ext cx="550428" cy="550428"/>
            </a:xfrm>
            <a:prstGeom prst="rect">
              <a:avLst/>
            </a:prstGeom>
          </p:spPr>
        </p:pic>
      </p:grpSp>
      <p:sp>
        <p:nvSpPr>
          <p:cNvPr id="31" name="Textfeld 17">
            <a:extLst>
              <a:ext uri="{FF2B5EF4-FFF2-40B4-BE49-F238E27FC236}">
                <a16:creationId xmlns:a16="http://schemas.microsoft.com/office/drawing/2014/main" id="{52316AF0-F69E-48C3-BA25-DCD22C498B2B}"/>
              </a:ext>
            </a:extLst>
          </p:cNvPr>
          <p:cNvSpPr txBox="1"/>
          <p:nvPr/>
        </p:nvSpPr>
        <p:spPr>
          <a:xfrm>
            <a:off x="1663737" y="1891719"/>
            <a:ext cx="18894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9"/>
              </a:rPr>
              <a:t>www.fibl.org</a:t>
            </a:r>
            <a:endParaRPr lang="de-CH" sz="2600" dirty="0"/>
          </a:p>
        </p:txBody>
      </p:sp>
      <p:sp>
        <p:nvSpPr>
          <p:cNvPr id="32" name="Textfeld 19">
            <a:extLst>
              <a:ext uri="{FF2B5EF4-FFF2-40B4-BE49-F238E27FC236}">
                <a16:creationId xmlns:a16="http://schemas.microsoft.com/office/drawing/2014/main" id="{1FC12F1C-233D-4EDA-B6C8-D2BBB9076456}"/>
              </a:ext>
            </a:extLst>
          </p:cNvPr>
          <p:cNvSpPr txBox="1"/>
          <p:nvPr/>
        </p:nvSpPr>
        <p:spPr>
          <a:xfrm>
            <a:off x="1663737" y="3189512"/>
            <a:ext cx="1069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 err="1">
                <a:hlinkClick r:id="rId3"/>
              </a:rPr>
              <a:t>fiblfilm</a:t>
            </a:r>
            <a:endParaRPr lang="de-CH" sz="2600" dirty="0"/>
          </a:p>
        </p:txBody>
      </p:sp>
      <p:sp>
        <p:nvSpPr>
          <p:cNvPr id="33" name="Textfeld 20">
            <a:extLst>
              <a:ext uri="{FF2B5EF4-FFF2-40B4-BE49-F238E27FC236}">
                <a16:creationId xmlns:a16="http://schemas.microsoft.com/office/drawing/2014/main" id="{5FCE5878-C3ED-4B1F-9C1F-94B28DA25A24}"/>
              </a:ext>
            </a:extLst>
          </p:cNvPr>
          <p:cNvSpPr txBox="1"/>
          <p:nvPr/>
        </p:nvSpPr>
        <p:spPr>
          <a:xfrm>
            <a:off x="10036494" y="4599687"/>
            <a:ext cx="13773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5"/>
              </a:rPr>
              <a:t>@</a:t>
            </a:r>
            <a:r>
              <a:rPr lang="de-CH" sz="2600" dirty="0" err="1">
                <a:hlinkClick r:id="rId15"/>
              </a:rPr>
              <a:t>fiblorg</a:t>
            </a:r>
            <a:endParaRPr lang="de-CH" sz="2600" dirty="0"/>
          </a:p>
        </p:txBody>
      </p:sp>
      <p:sp>
        <p:nvSpPr>
          <p:cNvPr id="34" name="Textfeld 21">
            <a:extLst>
              <a:ext uri="{FF2B5EF4-FFF2-40B4-BE49-F238E27FC236}">
                <a16:creationId xmlns:a16="http://schemas.microsoft.com/office/drawing/2014/main" id="{ADC6D031-907D-4684-9203-BB113FD15F4D}"/>
              </a:ext>
            </a:extLst>
          </p:cNvPr>
          <p:cNvSpPr txBox="1"/>
          <p:nvPr/>
        </p:nvSpPr>
        <p:spPr>
          <a:xfrm>
            <a:off x="1663736" y="4598346"/>
            <a:ext cx="19912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5"/>
              </a:rPr>
              <a:t>@FiBLaktuell</a:t>
            </a:r>
            <a:endParaRPr lang="de-CH" sz="2600" dirty="0"/>
          </a:p>
        </p:txBody>
      </p:sp>
      <p:sp>
        <p:nvSpPr>
          <p:cNvPr id="35" name="Textfeld 22">
            <a:extLst>
              <a:ext uri="{FF2B5EF4-FFF2-40B4-BE49-F238E27FC236}">
                <a16:creationId xmlns:a16="http://schemas.microsoft.com/office/drawing/2014/main" id="{ACC086B0-F6AA-493D-BF68-78E54E8AB96C}"/>
              </a:ext>
            </a:extLst>
          </p:cNvPr>
          <p:cNvSpPr txBox="1"/>
          <p:nvPr/>
        </p:nvSpPr>
        <p:spPr>
          <a:xfrm>
            <a:off x="5020411" y="4599687"/>
            <a:ext cx="36658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7"/>
              </a:rPr>
              <a:t>linkedin.com/</a:t>
            </a:r>
            <a:r>
              <a:rPr lang="de-CH" sz="2600" dirty="0" err="1">
                <a:hlinkClick r:id="rId7"/>
              </a:rPr>
              <a:t>company</a:t>
            </a:r>
            <a:r>
              <a:rPr lang="de-CH" sz="2600" dirty="0">
                <a:hlinkClick r:id="rId7"/>
              </a:rPr>
              <a:t>/</a:t>
            </a:r>
            <a:r>
              <a:rPr lang="de-CH" sz="2600" dirty="0" err="1">
                <a:hlinkClick r:id="rId7"/>
              </a:rPr>
              <a:t>fibl</a:t>
            </a:r>
            <a:endParaRPr lang="de-CH" sz="26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9CD55B4-3E62-48FE-A650-FCE89AC0FA98}"/>
              </a:ext>
            </a:extLst>
          </p:cNvPr>
          <p:cNvSpPr txBox="1"/>
          <p:nvPr/>
        </p:nvSpPr>
        <p:spPr>
          <a:xfrm>
            <a:off x="5020411" y="1892487"/>
            <a:ext cx="26589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4"/>
              </a:rPr>
              <a:t>www.bioaktuell.ch</a:t>
            </a:r>
            <a:endParaRPr lang="de-CH" sz="2600" dirty="0"/>
          </a:p>
        </p:txBody>
      </p:sp>
      <p:pic>
        <p:nvPicPr>
          <p:cNvPr id="37" name="Grafik 11">
            <a:hlinkClick r:id="rId15"/>
            <a:extLst>
              <a:ext uri="{FF2B5EF4-FFF2-40B4-BE49-F238E27FC236}">
                <a16:creationId xmlns:a16="http://schemas.microsoft.com/office/drawing/2014/main" id="{EC078775-88D4-45EF-8FF2-6ADB34DD749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15" y="4513791"/>
            <a:ext cx="629848" cy="62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D5B26A3-94BD-4FFC-A48C-C950AE3581F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08" y="3104958"/>
            <a:ext cx="630000" cy="630000"/>
          </a:xfrm>
          <a:prstGeom prst="rect">
            <a:avLst/>
          </a:prstGeom>
        </p:spPr>
      </p:pic>
      <p:sp>
        <p:nvSpPr>
          <p:cNvPr id="39" name="Textfeld 17">
            <a:extLst>
              <a:ext uri="{FF2B5EF4-FFF2-40B4-BE49-F238E27FC236}">
                <a16:creationId xmlns:a16="http://schemas.microsoft.com/office/drawing/2014/main" id="{AACA9AB0-C178-4B2D-B137-687CDCC37C42}"/>
              </a:ext>
            </a:extLst>
          </p:cNvPr>
          <p:cNvSpPr txBox="1"/>
          <p:nvPr/>
        </p:nvSpPr>
        <p:spPr>
          <a:xfrm>
            <a:off x="5016080" y="3188487"/>
            <a:ext cx="31000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>
                <a:hlinkClick r:id="rId18"/>
              </a:rPr>
              <a:t>Podcast «FiBL Focus»</a:t>
            </a: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1933412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05B3-848B-D84F-B838-AA9DCE90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de-CH" sz="2800" dirty="0"/>
              <a:t>Kontakt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DD01-D6BD-724A-92D2-0B6B5F0F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627199"/>
            <a:ext cx="10515600" cy="4172391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Forschungsinstitut für biologischen Landbau </a:t>
            </a:r>
            <a:r>
              <a:rPr lang="de-CH" dirty="0" err="1"/>
              <a:t>FiBL</a:t>
            </a:r>
            <a:br>
              <a:rPr lang="de-CH" dirty="0"/>
            </a:br>
            <a:r>
              <a:rPr lang="de-CH" dirty="0"/>
              <a:t>Ackerstrasse 113, Postfach 219</a:t>
            </a:r>
            <a:br>
              <a:rPr lang="de-CH" dirty="0"/>
            </a:br>
            <a:r>
              <a:rPr lang="de-CH" dirty="0"/>
              <a:t>5070 Frick</a:t>
            </a:r>
            <a:br>
              <a:rPr lang="de-CH" dirty="0"/>
            </a:br>
            <a:r>
              <a:rPr lang="de-CH" dirty="0"/>
              <a:t>Schweiz</a:t>
            </a:r>
          </a:p>
          <a:p>
            <a:pPr marL="0" indent="0">
              <a:lnSpc>
                <a:spcPct val="20000"/>
              </a:lnSpc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Telefon +41 (0)62 865 72 72</a:t>
            </a:r>
          </a:p>
          <a:p>
            <a:pPr marL="0" indent="0">
              <a:lnSpc>
                <a:spcPct val="20000"/>
              </a:lnSpc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info.suisse@fibl.org</a:t>
            </a:r>
            <a:br>
              <a:rPr lang="de-CH" dirty="0"/>
            </a:br>
            <a:r>
              <a:rPr lang="de-CH" dirty="0" err="1"/>
              <a:t>www.fibl.org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2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62D40AB-2498-4D09-8166-7DADDD164F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6094800" y="0"/>
            <a:ext cx="6097200" cy="302895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de-CH" dirty="0"/>
              <a:t>Standort und Klima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0" y="1627200"/>
            <a:ext cx="4703925" cy="4270654"/>
          </a:xfrm>
        </p:spPr>
        <p:txBody>
          <a:bodyPr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dirty="0"/>
              <a:t>Südlich von Basel zwischen Therwil und Biel Benken gelegen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dirty="0"/>
              <a:t>Mittlerer Jahresniederschlag </a:t>
            </a:r>
            <a:br>
              <a:rPr lang="de-CH" sz="2400" dirty="0"/>
            </a:br>
            <a:r>
              <a:rPr lang="de-CH" sz="2400"/>
              <a:t>von 872 </a:t>
            </a:r>
            <a:r>
              <a:rPr lang="de-CH" sz="2400" dirty="0"/>
              <a:t>mm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dirty="0"/>
              <a:t>Steigende Temperaturen </a:t>
            </a:r>
            <a:br>
              <a:rPr lang="de-CH" sz="2400" dirty="0"/>
            </a:br>
            <a:r>
              <a:rPr lang="de-CH" sz="2400" dirty="0"/>
              <a:t>im Laufe des Versuchs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dirty="0"/>
              <a:t>Mittlere Jahrestemperatur:</a:t>
            </a:r>
          </a:p>
          <a:p>
            <a:pPr marL="230400" indent="-230400">
              <a:lnSpc>
                <a:spcPts val="3120"/>
              </a:lnSpc>
              <a:spcBef>
                <a:spcPts val="0"/>
              </a:spcBef>
            </a:pPr>
            <a:r>
              <a:rPr lang="de-CH" sz="2400" dirty="0"/>
              <a:t>	(10-Jahres-Durchschnitt)      </a:t>
            </a:r>
          </a:p>
          <a:p>
            <a:pPr marL="230400" indent="-230400">
              <a:spcBef>
                <a:spcPts val="0"/>
              </a:spcBef>
            </a:pPr>
            <a:r>
              <a:rPr lang="de-CH" sz="2400" dirty="0"/>
              <a:t>	1978: </a:t>
            </a:r>
            <a:r>
              <a:rPr lang="de-CH" sz="2400" b="1" dirty="0"/>
              <a:t>9,9 °C</a:t>
            </a:r>
            <a:r>
              <a:rPr lang="de-CH" sz="2400" dirty="0"/>
              <a:t>     </a:t>
            </a:r>
          </a:p>
          <a:p>
            <a:pPr marL="230400" indent="-230400">
              <a:spcBef>
                <a:spcPts val="0"/>
              </a:spcBef>
            </a:pPr>
            <a:r>
              <a:rPr lang="de-CH" sz="2400" dirty="0"/>
              <a:t>	2016: </a:t>
            </a:r>
            <a:r>
              <a:rPr lang="de-CH" sz="2400" b="1" dirty="0"/>
              <a:t>11,5 °C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CD644E-AB90-4E2B-BF46-28F48106B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6000" y="3358560"/>
            <a:ext cx="4032504" cy="28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7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E032ACE-8557-43C9-A5DE-2F3F37091E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0590" y="0"/>
            <a:ext cx="6203993" cy="68580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de-CH"/>
              <a:t>Versuchsaufbau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824" y="1628712"/>
            <a:ext cx="5318590" cy="4247542"/>
          </a:xfrm>
        </p:spPr>
        <p:txBody>
          <a:bodyPr>
            <a:noAutofit/>
          </a:bodyPr>
          <a:lstStyle/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dirty="0"/>
              <a:t>Bodentyp: </a:t>
            </a:r>
            <a:r>
              <a:rPr lang="de-CH" sz="2400" dirty="0" err="1"/>
              <a:t>pseudovergleyte</a:t>
            </a:r>
            <a:r>
              <a:rPr lang="de-CH" sz="2400" dirty="0"/>
              <a:t> Parabraunerde 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dirty="0"/>
              <a:t>Bodenart: 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Sand 12 %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Schluff 72 %</a:t>
            </a:r>
          </a:p>
          <a:p>
            <a:pPr marL="720000" lvl="1" indent="-18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Ton 16 %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dirty="0"/>
              <a:t>Gleiche Fruchtfolge </a:t>
            </a:r>
            <a:br>
              <a:rPr lang="de-CH" sz="2400" dirty="0"/>
            </a:br>
            <a:r>
              <a:rPr lang="de-CH" sz="2400" dirty="0"/>
              <a:t>und Bodenbearbeitung in </a:t>
            </a:r>
            <a:br>
              <a:rPr lang="de-CH" sz="2400" dirty="0"/>
            </a:br>
            <a:r>
              <a:rPr lang="de-CH" sz="2400" dirty="0"/>
              <a:t>allen Systemen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de-CH" sz="2400" dirty="0"/>
              <a:t>Nachahmung zertifizierter Anbausysteme</a:t>
            </a:r>
          </a:p>
        </p:txBody>
      </p:sp>
    </p:spTree>
    <p:extLst>
      <p:ext uri="{BB962C8B-B14F-4D97-AF65-F5344CB8AC3E}">
        <p14:creationId xmlns:p14="http://schemas.microsoft.com/office/powerpoint/2010/main" val="299295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57B4A0-DCE8-4E84-8B26-0C65BA3D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/>
          <a:lstStyle/>
          <a:p>
            <a:r>
              <a:rPr lang="de-CH" dirty="0"/>
              <a:t>Anbausysteme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39FA31A-4A10-42E1-A434-239EB3C0C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83" y="1350000"/>
            <a:ext cx="7441387" cy="4826203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F7BF052-BD2B-44AB-BED0-B0C6AB535B5E}"/>
              </a:ext>
            </a:extLst>
          </p:cNvPr>
          <p:cNvSpPr txBox="1"/>
          <p:nvPr/>
        </p:nvSpPr>
        <p:spPr>
          <a:xfrm>
            <a:off x="766763" y="1627200"/>
            <a:ext cx="2263776" cy="3709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>
                <a:solidFill>
                  <a:schemeClr val="accent4"/>
                </a:solidFill>
              </a:rPr>
              <a:t>BIODYN (D)</a:t>
            </a:r>
          </a:p>
          <a:p>
            <a:r>
              <a:rPr lang="de-DE" sz="1600" dirty="0"/>
              <a:t>biodynamisch (Demeter) 	</a:t>
            </a:r>
          </a:p>
          <a:p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BIOORG (O)</a:t>
            </a:r>
          </a:p>
          <a:p>
            <a:r>
              <a:rPr lang="de-DE" sz="1600" dirty="0"/>
              <a:t>biologisch organisch </a:t>
            </a:r>
            <a:br>
              <a:rPr lang="de-DE" sz="1600" dirty="0"/>
            </a:br>
            <a:r>
              <a:rPr lang="de-DE" sz="1600" dirty="0"/>
              <a:t>(Bio Suisse)</a:t>
            </a:r>
          </a:p>
          <a:p>
            <a:endParaRPr lang="de-DE" sz="1600" dirty="0"/>
          </a:p>
          <a:p>
            <a:r>
              <a:rPr lang="de-DE" sz="1600" b="1" dirty="0">
                <a:solidFill>
                  <a:srgbClr val="C00000"/>
                </a:solidFill>
              </a:rPr>
              <a:t>CONFYM (K)</a:t>
            </a:r>
            <a:r>
              <a:rPr lang="de-DE" sz="1600" dirty="0"/>
              <a:t> </a:t>
            </a:r>
          </a:p>
          <a:p>
            <a:r>
              <a:rPr lang="de-DE" sz="1600" dirty="0"/>
              <a:t>konventionell (IP Suisse)	</a:t>
            </a:r>
          </a:p>
          <a:p>
            <a:r>
              <a:rPr lang="de-DE" sz="1600" b="1" dirty="0">
                <a:solidFill>
                  <a:srgbClr val="FFC000"/>
                </a:solidFill>
              </a:rPr>
              <a:t>CONMIN (M)</a:t>
            </a:r>
          </a:p>
          <a:p>
            <a:r>
              <a:rPr lang="de-DE" sz="1600" dirty="0"/>
              <a:t>konventionell, </a:t>
            </a:r>
          </a:p>
          <a:p>
            <a:r>
              <a:rPr lang="de-DE" sz="1600" dirty="0"/>
              <a:t>rein mineralisch gedüngt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271A9C-77F3-450C-A747-FE351E64D03E}"/>
              </a:ext>
            </a:extLst>
          </p:cNvPr>
          <p:cNvSpPr txBox="1"/>
          <p:nvPr/>
        </p:nvSpPr>
        <p:spPr>
          <a:xfrm>
            <a:off x="8876583" y="6121685"/>
            <a:ext cx="1946787" cy="246221"/>
          </a:xfrm>
          <a:prstGeom prst="rect">
            <a:avLst/>
          </a:prstGeom>
          <a:noFill/>
        </p:spPr>
        <p:txBody>
          <a:bodyPr wrap="square" tIns="90000" rIns="36000" rtlCol="0">
            <a:noAutofit/>
          </a:bodyPr>
          <a:lstStyle/>
          <a:p>
            <a:pPr algn="r"/>
            <a:r>
              <a:rPr lang="de-CH" sz="1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Mäder et al. (2002): Science</a:t>
            </a:r>
            <a:r>
              <a:rPr lang="de-CH" sz="10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21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4F5658C-BC28-4575-9803-67B63CFB6F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0368" y="1053108"/>
            <a:ext cx="7381875" cy="5321087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20712"/>
            <a:ext cx="4888727" cy="1008000"/>
          </a:xfrm>
        </p:spPr>
        <p:txBody>
          <a:bodyPr/>
          <a:lstStyle/>
          <a:p>
            <a:r>
              <a:rPr lang="de-CH" dirty="0"/>
              <a:t>Parzellenplan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3" y="1665612"/>
            <a:ext cx="3384899" cy="4148254"/>
          </a:xfrm>
        </p:spPr>
        <p:txBody>
          <a:bodyPr>
            <a:noAutofit/>
          </a:bodyPr>
          <a:lstStyle/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8 Verfahren auf 3 Schlägen </a:t>
            </a:r>
            <a:br>
              <a:rPr lang="de-CH" sz="2000" dirty="0"/>
            </a:br>
            <a:r>
              <a:rPr lang="de-CH" sz="2000" dirty="0"/>
              <a:t>(A, B, C)</a:t>
            </a:r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Untergliedert in 4 Reihen und 4 Replikate </a:t>
            </a:r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96 Einzelparzellen (5x20m)</a:t>
            </a:r>
          </a:p>
          <a:p>
            <a:pPr marL="180000" indent="-1800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Düngeintensität 		</a:t>
            </a:r>
          </a:p>
          <a:p>
            <a:r>
              <a:rPr lang="de-CH" sz="2000" b="1" dirty="0"/>
              <a:t>0,7 DGVE, 1,4 DGVE</a:t>
            </a:r>
            <a:br>
              <a:rPr lang="de-CH" sz="2000" b="1" dirty="0"/>
            </a:br>
            <a:r>
              <a:rPr lang="de-CH" sz="2000" b="1" dirty="0"/>
              <a:t>(1 </a:t>
            </a:r>
            <a:r>
              <a:rPr lang="de-CH" sz="2000" dirty="0"/>
              <a:t>= </a:t>
            </a:r>
            <a:r>
              <a:rPr lang="de-CH" sz="2000" b="1" dirty="0"/>
              <a:t>halb,</a:t>
            </a:r>
            <a:r>
              <a:rPr lang="de-CH" sz="2000" dirty="0"/>
              <a:t>  </a:t>
            </a:r>
            <a:r>
              <a:rPr lang="de-CH" sz="2000" b="1" dirty="0"/>
              <a:t>2 </a:t>
            </a:r>
            <a:r>
              <a:rPr lang="de-CH" sz="2000" dirty="0"/>
              <a:t>= </a:t>
            </a:r>
            <a:r>
              <a:rPr lang="de-CH" sz="2000" b="1" dirty="0"/>
              <a:t>praxisüblich)</a:t>
            </a:r>
          </a:p>
          <a:p>
            <a:pPr marL="360000"/>
            <a:endParaRPr lang="de-CH" sz="2000" dirty="0"/>
          </a:p>
          <a:p>
            <a:r>
              <a:rPr lang="de-CH" sz="1600" dirty="0"/>
              <a:t>DGVE= Düngegrossvieheinheit</a:t>
            </a:r>
          </a:p>
          <a:p>
            <a:pPr marL="360000"/>
            <a:endParaRPr lang="de-CH" sz="1800" b="1" dirty="0"/>
          </a:p>
          <a:p>
            <a:pPr marL="360000"/>
            <a:endParaRPr lang="de-CH" sz="1800" b="1" dirty="0"/>
          </a:p>
          <a:p>
            <a:pPr marL="360000"/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60541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0FF46-A723-4A19-937F-110DBFDC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19200"/>
            <a:ext cx="10515600" cy="1008000"/>
          </a:xfrm>
        </p:spPr>
        <p:txBody>
          <a:bodyPr anchor="t" anchorCtr="0"/>
          <a:lstStyle/>
          <a:p>
            <a:r>
              <a:rPr lang="de-CH" dirty="0"/>
              <a:t>Fruchtfolge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E5DDB3-F02D-4A9D-B720-7DC253DF29EA}"/>
              </a:ext>
            </a:extLst>
          </p:cNvPr>
          <p:cNvSpPr txBox="1"/>
          <p:nvPr/>
        </p:nvSpPr>
        <p:spPr>
          <a:xfrm>
            <a:off x="766763" y="1627200"/>
            <a:ext cx="2651604" cy="3707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Gleiche Fruchtfolge in allen Systemen</a:t>
            </a:r>
            <a:endParaRPr lang="de-CH" sz="2000" dirty="0">
              <a:solidFill>
                <a:srgbClr val="FF0000"/>
              </a:solidFill>
            </a:endParaRPr>
          </a:p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Angepasst nach jeder Fruchtfolgeperiode (FFP) </a:t>
            </a:r>
          </a:p>
          <a:p>
            <a:pPr marL="230400" indent="-2304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7. FFP (2020-2026) ähnlich der 6. FFP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200" dirty="0">
              <a:solidFill>
                <a:srgbClr val="FF0000"/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5CACFEC-9076-4870-BD28-ABBA962A9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20" y="1188000"/>
            <a:ext cx="7727592" cy="4964505"/>
          </a:xfrm>
        </p:spPr>
      </p:pic>
    </p:spTree>
    <p:extLst>
      <p:ext uri="{BB962C8B-B14F-4D97-AF65-F5344CB8AC3E}">
        <p14:creationId xmlns:p14="http://schemas.microsoft.com/office/powerpoint/2010/main" val="154584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6A31B-AA3B-40A1-80C8-92E2BD15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619200"/>
            <a:ext cx="4888727" cy="1008000"/>
          </a:xfrm>
        </p:spPr>
        <p:txBody>
          <a:bodyPr/>
          <a:lstStyle/>
          <a:p>
            <a:r>
              <a:rPr lang="de-CH" dirty="0"/>
              <a:t>Düngung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A6E268-DCEF-4139-B56B-A7C296A5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001" y="1627199"/>
            <a:ext cx="2884649" cy="4116057"/>
          </a:xfrm>
        </p:spPr>
        <p:txBody>
          <a:bodyPr>
            <a:noAutofit/>
          </a:bodyPr>
          <a:lstStyle/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1600" dirty="0"/>
              <a:t>Dünger unterscheiden sich behandlungsspezifisch in Kompostierungsdauer und Belüftung</a:t>
            </a:r>
          </a:p>
          <a:p>
            <a:pPr marL="180000" indent="-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1600" dirty="0"/>
              <a:t>Organisch gedüngte Systeme mit 0,7 DGVE erhalten die Hälfte des Nährstoffeintrags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D3071B-E1CA-4893-89F9-C51EBBB8B3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19" y="1627200"/>
            <a:ext cx="6449639" cy="45358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629271-CA40-4D1B-B84B-73B44C4100EC}"/>
              </a:ext>
            </a:extLst>
          </p:cNvPr>
          <p:cNvSpPr txBox="1"/>
          <p:nvPr/>
        </p:nvSpPr>
        <p:spPr>
          <a:xfrm>
            <a:off x="4038620" y="1150618"/>
            <a:ext cx="608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Mittlere jährliche Nährstoffeinträge (FFP 2-6)</a:t>
            </a:r>
          </a:p>
        </p:txBody>
      </p:sp>
    </p:spTree>
    <p:extLst>
      <p:ext uri="{BB962C8B-B14F-4D97-AF65-F5344CB8AC3E}">
        <p14:creationId xmlns:p14="http://schemas.microsoft.com/office/powerpoint/2010/main" val="993200006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FB1491-4ED2-406F-84B9-8C32265CC56E}">
  <ds:schemaRefs>
    <ds:schemaRef ds:uri="http://schemas.microsoft.com/office/2006/documentManagement/types"/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926ccd4c-651f-4ccc-af87-3950eef9fdad"/>
    <ds:schemaRef ds:uri="dd18740c-b141-4d05-9751-e9f3dcf7e76f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2486C0-E1F0-4117-9067-3BB651809C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932EEC-FC19-4FD5-BCC6-3A57B7F70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Microsoft Office PowerPoint</Application>
  <PresentationFormat>Breitbild</PresentationFormat>
  <Paragraphs>189</Paragraphs>
  <Slides>36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Gill Sans MT</vt:lpstr>
      <vt:lpstr>FiBL Slide Master</vt:lpstr>
      <vt:lpstr>1_Benutzerdefiniertes Design</vt:lpstr>
      <vt:lpstr>Benutzerdefiniertes Design</vt:lpstr>
      <vt:lpstr>Der DOK-Versuch </vt:lpstr>
      <vt:lpstr>PowerPoint-Präsentation</vt:lpstr>
      <vt:lpstr>Publikationen</vt:lpstr>
      <vt:lpstr>PowerPoint-Präsentation</vt:lpstr>
      <vt:lpstr>PowerPoint-Präsentation</vt:lpstr>
      <vt:lpstr>Anbausysteme</vt:lpstr>
      <vt:lpstr>PowerPoint-Präsentation</vt:lpstr>
      <vt:lpstr>Fruchtfolge</vt:lpstr>
      <vt:lpstr>PowerPoint-Präsentation</vt:lpstr>
      <vt:lpstr>Stickstoffdüngung</vt:lpstr>
      <vt:lpstr>Stickstoffdüngung</vt:lpstr>
      <vt:lpstr>Düngung mit Phosphor und Kali</vt:lpstr>
      <vt:lpstr>Pflanzenschutz </vt:lpstr>
      <vt:lpstr>Erträge</vt:lpstr>
      <vt:lpstr>PowerPoint-Präsentation</vt:lpstr>
      <vt:lpstr>PowerPoint-Präsentation</vt:lpstr>
      <vt:lpstr>PowerPoint-Präsentation</vt:lpstr>
      <vt:lpstr>Winterweizenerträge und Rohproteingehalt</vt:lpstr>
      <vt:lpstr>Nährstoffbilanzen</vt:lpstr>
      <vt:lpstr>Nährstoffbilanzen</vt:lpstr>
      <vt:lpstr>PowerPoint-Präsentation</vt:lpstr>
      <vt:lpstr>Phosphor im Boden</vt:lpstr>
      <vt:lpstr>Organischer Bodenkohlenstoff</vt:lpstr>
      <vt:lpstr>Organischer Bodenkohlenstoff</vt:lpstr>
      <vt:lpstr>Organische Bodenkohlenstoffeinträge über die Rhizodeposition</vt:lpstr>
      <vt:lpstr>Boden pH (H2O)</vt:lpstr>
      <vt:lpstr>PowerPoint-Präsentation</vt:lpstr>
      <vt:lpstr>Bodenstruktur</vt:lpstr>
      <vt:lpstr>Stabilität der Bodenaggregate</vt:lpstr>
      <vt:lpstr>Biologische Bodenqualität</vt:lpstr>
      <vt:lpstr>Artenvielfalt</vt:lpstr>
      <vt:lpstr>Mikrobielle Vielfalt im Boden</vt:lpstr>
      <vt:lpstr>Energieverbrauch und Treibhauspotenzial im DOK-Versuch (1985–1998) aus einer Ökobilanz</vt:lpstr>
      <vt:lpstr>PowerPoint-Präsentation</vt:lpstr>
      <vt:lpstr>FiBL online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 FiBL Deutsch</dc:title>
  <dc:creator>Riedi Kurt</dc:creator>
  <cp:lastModifiedBy>Gabel Vanessa</cp:lastModifiedBy>
  <cp:revision>533</cp:revision>
  <dcterms:created xsi:type="dcterms:W3CDTF">2021-02-10T13:15:41Z</dcterms:created>
  <dcterms:modified xsi:type="dcterms:W3CDTF">2024-11-05T11:02:36Z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