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50" r:id="rId5"/>
    <p:sldId id="331" r:id="rId6"/>
    <p:sldId id="377" r:id="rId7"/>
    <p:sldId id="383" r:id="rId8"/>
    <p:sldId id="378" r:id="rId9"/>
    <p:sldId id="381" r:id="rId10"/>
    <p:sldId id="379" r:id="rId11"/>
    <p:sldId id="380" r:id="rId12"/>
    <p:sldId id="382" r:id="rId13"/>
    <p:sldId id="364" r:id="rId14"/>
    <p:sldId id="354" r:id="rId15"/>
    <p:sldId id="362" r:id="rId16"/>
    <p:sldId id="384" r:id="rId17"/>
    <p:sldId id="352" r:id="rId18"/>
    <p:sldId id="374" r:id="rId19"/>
    <p:sldId id="360" r:id="rId20"/>
    <p:sldId id="361" r:id="rId21"/>
    <p:sldId id="367" r:id="rId22"/>
    <p:sldId id="375"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350"/>
          </p14:sldIdLst>
        </p14:section>
        <p14:section name="Präsentation" id="{88709137-A47C-4547-8C34-EEE87DA35E9A}">
          <p14:sldIdLst>
            <p14:sldId id="331"/>
            <p14:sldId id="377"/>
            <p14:sldId id="383"/>
            <p14:sldId id="378"/>
            <p14:sldId id="381"/>
            <p14:sldId id="379"/>
            <p14:sldId id="380"/>
            <p14:sldId id="382"/>
            <p14:sldId id="364"/>
            <p14:sldId id="354"/>
            <p14:sldId id="362"/>
            <p14:sldId id="384"/>
            <p14:sldId id="352"/>
            <p14:sldId id="374"/>
            <p14:sldId id="360"/>
            <p14:sldId id="361"/>
            <p14:sldId id="367"/>
            <p14:sldId id="375"/>
            <p14:sldId id="376"/>
          </p14:sldIdLst>
        </p14:section>
        <p14:section name="Contacts" id="{A36A632A-72D9-C44B-BFEE-AABA4BC46D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635F10-E72D-B4A1-E77E-AC2367099BD5}" name="Henryson Ann-Sofie" initials="HAS" userId="S::ann-sofie.henryson@fibl.org::b84a555f-fa57-47f5-a21c-4052440830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9E5"/>
    <a:srgbClr val="C8E2B0"/>
    <a:srgbClr val="FFED89"/>
    <a:srgbClr val="F6B8A9"/>
    <a:srgbClr val="FFFFFF"/>
    <a:srgbClr val="D0DFE8"/>
    <a:srgbClr val="9ABFD4"/>
    <a:srgbClr val="CE8628"/>
    <a:srgbClr val="DA7F59"/>
    <a:srgbClr val="B28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74749" autoAdjust="0"/>
  </p:normalViewPr>
  <p:slideViewPr>
    <p:cSldViewPr snapToGrid="0" snapToObjects="1">
      <p:cViewPr varScale="1">
        <p:scale>
          <a:sx n="78" d="100"/>
          <a:sy n="78" d="100"/>
        </p:scale>
        <p:origin x="1110" y="96"/>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1392"/>
    </p:cViewPr>
  </p:sorterViewPr>
  <p:notesViewPr>
    <p:cSldViewPr snapToGrid="0" snapToObjects="1">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1/31/2023</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Zahl der landwirtschaftlichen Betriebe ging in Deutschland von 2010 mit 299.000 Betrieben bis zum Jahr 2020 um etwa 12 Prozent auf rund 263.000 Betriebe  zurück. </a:t>
            </a:r>
            <a:r>
              <a:rPr lang="de-DE" u="sng" dirty="0"/>
              <a:t>Täglich</a:t>
            </a:r>
            <a:r>
              <a:rPr lang="de-DE" dirty="0"/>
              <a:t> </a:t>
            </a:r>
            <a:r>
              <a:rPr lang="de-DE" u="sng" dirty="0"/>
              <a:t>gaben</a:t>
            </a:r>
            <a:r>
              <a:rPr lang="de-DE" dirty="0"/>
              <a:t> somit in der letzten Dekade etwa </a:t>
            </a:r>
            <a:r>
              <a:rPr lang="de-DE" u="sng" dirty="0"/>
              <a:t>zehn Betriebe </a:t>
            </a:r>
            <a:r>
              <a:rPr lang="de-DE" dirty="0"/>
              <a:t>in der Bundesrepublik </a:t>
            </a:r>
            <a:r>
              <a:rPr lang="de-DE" b="0" u="none" dirty="0"/>
              <a:t>ihre</a:t>
            </a:r>
            <a:r>
              <a:rPr lang="de-DE" b="0" u="sng" dirty="0"/>
              <a:t> Landwirtschaft auf</a:t>
            </a:r>
            <a:r>
              <a:rPr lang="de-DE" dirty="0"/>
              <a:t>. </a:t>
            </a:r>
            <a:r>
              <a:rPr lang="de-DE" sz="1800" dirty="0">
                <a:effectLst/>
                <a:latin typeface="Calibri" panose="020F0502020204030204" pitchFamily="34" charset="0"/>
                <a:ea typeface="SimSun" panose="02010600030101010101" pitchFamily="2" charset="-122"/>
                <a:cs typeface="Arial" panose="020B0604020202020204" pitchFamily="34" charset="0"/>
              </a:rPr>
              <a:t>Ursächlich für die Aufgabe der Betriebe ist, neben anderen Ursachen, auch eine fehlende Hofnachfolge. </a:t>
            </a:r>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97293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Hofnachfolge braucht mehrere Jahre Vorbereitungszeit, </a:t>
            </a:r>
          </a:p>
          <a:p>
            <a:r>
              <a:rPr lang="de-DE" dirty="0"/>
              <a:t>Die Beschäftigung von Schülerinnen und Schülern landwirtschaftlicher Berufs- /Fachschulen mit der Frage, ob eine Hofnachfolge in Frage kommt, ist daher so früh wie möglich wichtig</a:t>
            </a:r>
          </a:p>
        </p:txBody>
      </p:sp>
      <p:sp>
        <p:nvSpPr>
          <p:cNvPr id="4" name="Foliennummernplatzhalter 3"/>
          <p:cNvSpPr>
            <a:spLocks noGrp="1"/>
          </p:cNvSpPr>
          <p:nvPr>
            <p:ph type="sldNum" sz="quarter" idx="5"/>
          </p:nvPr>
        </p:nvSpPr>
        <p:spPr/>
        <p:txBody>
          <a:bodyPr/>
          <a:lstStyle/>
          <a:p>
            <a:fld id="{D747C43B-4DA6-0243-8574-382468EBCECA}" type="slidenum">
              <a:rPr lang="en-US" smtClean="0"/>
              <a:t>10</a:t>
            </a:fld>
            <a:endParaRPr lang="en-US"/>
          </a:p>
        </p:txBody>
      </p:sp>
    </p:spTree>
    <p:extLst>
      <p:ext uri="{BB962C8B-B14F-4D97-AF65-F5344CB8AC3E}">
        <p14:creationId xmlns:p14="http://schemas.microsoft.com/office/powerpoint/2010/main" val="268406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Mögliche Antworten der Schüler*innen sammeln.</a:t>
            </a:r>
          </a:p>
          <a:p>
            <a:r>
              <a:rPr lang="de-DE" dirty="0"/>
              <a:t>Hofnachfolge ist ein langer Prozess, daher sollte sie so früh wie möglich vorbereitet werden</a:t>
            </a:r>
          </a:p>
        </p:txBody>
      </p:sp>
      <p:sp>
        <p:nvSpPr>
          <p:cNvPr id="4" name="Foliennummernplatzhalter 3"/>
          <p:cNvSpPr>
            <a:spLocks noGrp="1"/>
          </p:cNvSpPr>
          <p:nvPr>
            <p:ph type="sldNum" sz="quarter" idx="5"/>
          </p:nvPr>
        </p:nvSpPr>
        <p:spPr/>
        <p:txBody>
          <a:bodyPr/>
          <a:lstStyle/>
          <a:p>
            <a:fld id="{D747C43B-4DA6-0243-8574-382468EBCECA}" type="slidenum">
              <a:rPr lang="en-US" smtClean="0"/>
              <a:t>11</a:t>
            </a:fld>
            <a:endParaRPr lang="en-US"/>
          </a:p>
        </p:txBody>
      </p:sp>
    </p:spTree>
    <p:extLst>
      <p:ext uri="{BB962C8B-B14F-4D97-AF65-F5344CB8AC3E}">
        <p14:creationId xmlns:p14="http://schemas.microsoft.com/office/powerpoint/2010/main" val="248667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Mögliche Fragen an Schüler*innen:</a:t>
            </a:r>
          </a:p>
          <a:p>
            <a:r>
              <a:rPr lang="de-DE" dirty="0"/>
              <a:t>Wer kennt Beispiele, bei denen Betriebe außerfamiliär übergeben werden/wurden? </a:t>
            </a:r>
          </a:p>
          <a:p>
            <a:r>
              <a:rPr lang="de-DE" dirty="0"/>
              <a:t>Für wen kommt außerfamiliäre Hofnachfolge in Frage?</a:t>
            </a:r>
          </a:p>
        </p:txBody>
      </p:sp>
      <p:sp>
        <p:nvSpPr>
          <p:cNvPr id="4" name="Foliennummernplatzhalter 3"/>
          <p:cNvSpPr>
            <a:spLocks noGrp="1"/>
          </p:cNvSpPr>
          <p:nvPr>
            <p:ph type="sldNum" sz="quarter" idx="5"/>
          </p:nvPr>
        </p:nvSpPr>
        <p:spPr/>
        <p:txBody>
          <a:bodyPr/>
          <a:lstStyle/>
          <a:p>
            <a:fld id="{D747C43B-4DA6-0243-8574-382468EBCECA}" type="slidenum">
              <a:rPr lang="en-US" smtClean="0"/>
              <a:t>12</a:t>
            </a:fld>
            <a:endParaRPr lang="en-US"/>
          </a:p>
        </p:txBody>
      </p:sp>
    </p:spTree>
    <p:extLst>
      <p:ext uri="{BB962C8B-B14F-4D97-AF65-F5344CB8AC3E}">
        <p14:creationId xmlns:p14="http://schemas.microsoft.com/office/powerpoint/2010/main" val="422569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13</a:t>
            </a:fld>
            <a:endParaRPr lang="en-US"/>
          </a:p>
        </p:txBody>
      </p:sp>
    </p:spTree>
    <p:extLst>
      <p:ext uri="{BB962C8B-B14F-4D97-AF65-F5344CB8AC3E}">
        <p14:creationId xmlns:p14="http://schemas.microsoft.com/office/powerpoint/2010/main" val="168861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14</a:t>
            </a:fld>
            <a:endParaRPr lang="en-US"/>
          </a:p>
        </p:txBody>
      </p:sp>
    </p:spTree>
    <p:extLst>
      <p:ext uri="{BB962C8B-B14F-4D97-AF65-F5344CB8AC3E}">
        <p14:creationId xmlns:p14="http://schemas.microsoft.com/office/powerpoint/2010/main" val="38185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Antworten von Schüler/innen sammeln</a:t>
            </a:r>
          </a:p>
        </p:txBody>
      </p:sp>
      <p:sp>
        <p:nvSpPr>
          <p:cNvPr id="4" name="Foliennummernplatzhalter 3"/>
          <p:cNvSpPr>
            <a:spLocks noGrp="1"/>
          </p:cNvSpPr>
          <p:nvPr>
            <p:ph type="sldNum" sz="quarter" idx="5"/>
          </p:nvPr>
        </p:nvSpPr>
        <p:spPr/>
        <p:txBody>
          <a:bodyPr/>
          <a:lstStyle/>
          <a:p>
            <a:fld id="{D747C43B-4DA6-0243-8574-382468EBCECA}" type="slidenum">
              <a:rPr lang="en-US" smtClean="0"/>
              <a:t>15</a:t>
            </a:fld>
            <a:endParaRPr lang="en-US"/>
          </a:p>
        </p:txBody>
      </p:sp>
    </p:spTree>
    <p:extLst>
      <p:ext uri="{BB962C8B-B14F-4D97-AF65-F5344CB8AC3E}">
        <p14:creationId xmlns:p14="http://schemas.microsoft.com/office/powerpoint/2010/main" val="398418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Fragen stellen sich Übernehmende, wenn sie einen Betrieb übernehmen möchten? (innerfamiliär und außerfamiliär)</a:t>
            </a:r>
          </a:p>
        </p:txBody>
      </p:sp>
      <p:sp>
        <p:nvSpPr>
          <p:cNvPr id="4" name="Foliennummernplatzhalter 3"/>
          <p:cNvSpPr>
            <a:spLocks noGrp="1"/>
          </p:cNvSpPr>
          <p:nvPr>
            <p:ph type="sldNum" sz="quarter" idx="5"/>
          </p:nvPr>
        </p:nvSpPr>
        <p:spPr/>
        <p:txBody>
          <a:bodyPr/>
          <a:lstStyle/>
          <a:p>
            <a:fld id="{D747C43B-4DA6-0243-8574-382468EBCECA}" type="slidenum">
              <a:rPr lang="en-US" smtClean="0"/>
              <a:t>16</a:t>
            </a:fld>
            <a:endParaRPr lang="en-US"/>
          </a:p>
        </p:txBody>
      </p:sp>
    </p:spTree>
    <p:extLst>
      <p:ext uri="{BB962C8B-B14F-4D97-AF65-F5344CB8AC3E}">
        <p14:creationId xmlns:p14="http://schemas.microsoft.com/office/powerpoint/2010/main" val="177284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17</a:t>
            </a:fld>
            <a:endParaRPr lang="en-US"/>
          </a:p>
        </p:txBody>
      </p:sp>
    </p:spTree>
    <p:extLst>
      <p:ext uri="{BB962C8B-B14F-4D97-AF65-F5344CB8AC3E}">
        <p14:creationId xmlns:p14="http://schemas.microsoft.com/office/powerpoint/2010/main" val="378126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18</a:t>
            </a:fld>
            <a:endParaRPr lang="en-US"/>
          </a:p>
        </p:txBody>
      </p:sp>
    </p:spTree>
    <p:extLst>
      <p:ext uri="{BB962C8B-B14F-4D97-AF65-F5344CB8AC3E}">
        <p14:creationId xmlns:p14="http://schemas.microsoft.com/office/powerpoint/2010/main" val="175096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19</a:t>
            </a:fld>
            <a:endParaRPr lang="en-US"/>
          </a:p>
        </p:txBody>
      </p:sp>
    </p:spTree>
    <p:extLst>
      <p:ext uri="{BB962C8B-B14F-4D97-AF65-F5344CB8AC3E}">
        <p14:creationId xmlns:p14="http://schemas.microsoft.com/office/powerpoint/2010/main" val="295926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Hofnachfolge ist in Deutschland nur bei 37 Prozent der Betriebe mit Betriebsleiter*innen von landwirtschaftlichen Einzelunternehmen älter als 55 Jahre gesichert (7% Nachfolgerinnen und 30 % Nachfolger) (Stand 2020). Das heißt, bei knapp zwei Drittel dieser Betriebe ist die Hofnachfolge noch nicht geklärt.</a:t>
            </a:r>
          </a:p>
        </p:txBody>
      </p:sp>
      <p:sp>
        <p:nvSpPr>
          <p:cNvPr id="4" name="Foliennummernplatzhalter 3"/>
          <p:cNvSpPr>
            <a:spLocks noGrp="1"/>
          </p:cNvSpPr>
          <p:nvPr>
            <p:ph type="sldNum" sz="quarter" idx="5"/>
          </p:nvPr>
        </p:nvSpPr>
        <p:spPr/>
        <p:txBody>
          <a:bodyPr/>
          <a:lstStyle/>
          <a:p>
            <a:fld id="{D747C43B-4DA6-0243-8574-382468EBCECA}" type="slidenum">
              <a:rPr lang="en-US" smtClean="0"/>
              <a:t>2</a:t>
            </a:fld>
            <a:endParaRPr lang="en-US"/>
          </a:p>
        </p:txBody>
      </p:sp>
    </p:spTree>
    <p:extLst>
      <p:ext uri="{BB962C8B-B14F-4D97-AF65-F5344CB8AC3E}">
        <p14:creationId xmlns:p14="http://schemas.microsoft.com/office/powerpoint/2010/main" val="380902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20</a:t>
            </a:fld>
            <a:endParaRPr lang="en-US"/>
          </a:p>
        </p:txBody>
      </p:sp>
    </p:spTree>
    <p:extLst>
      <p:ext uri="{BB962C8B-B14F-4D97-AF65-F5344CB8AC3E}">
        <p14:creationId xmlns:p14="http://schemas.microsoft.com/office/powerpoint/2010/main" val="384903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in die Runde stellen, und weiter</a:t>
            </a:r>
          </a:p>
        </p:txBody>
      </p:sp>
      <p:sp>
        <p:nvSpPr>
          <p:cNvPr id="4" name="Foliennummernplatzhalter 3"/>
          <p:cNvSpPr>
            <a:spLocks noGrp="1"/>
          </p:cNvSpPr>
          <p:nvPr>
            <p:ph type="sldNum" sz="quarter" idx="5"/>
          </p:nvPr>
        </p:nvSpPr>
        <p:spPr/>
        <p:txBody>
          <a:bodyPr/>
          <a:lstStyle/>
          <a:p>
            <a:fld id="{D747C43B-4DA6-0243-8574-382468EBCECA}" type="slidenum">
              <a:rPr lang="en-US" smtClean="0"/>
              <a:t>3</a:t>
            </a:fld>
            <a:endParaRPr lang="en-US"/>
          </a:p>
        </p:txBody>
      </p:sp>
    </p:spTree>
    <p:extLst>
      <p:ext uri="{BB962C8B-B14F-4D97-AF65-F5344CB8AC3E}">
        <p14:creationId xmlns:p14="http://schemas.microsoft.com/office/powerpoint/2010/main" val="9812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Lebensentwürfe der Generationen verändern sich – auch in der Landwirtschaft. Die soziale Dimension ist bei der Hofübergabe von Familienbetrieben von großer Bedeutung. Während für die jüngere Generation beispielsweise eine Work-Life-Balance zunehmend wichtiger wird, stehen für die Älteren die Belange des Betriebes häufig an erster Stelle. Damit eine Hofübergabe gelingen kann, müssen die unterschiedlichen Interessen der Generationen gegenseitig kommuniziert und auch akzeptiert werden. In den nachfolgenden Folien werden mögliche Interessen der unterschiedlichen Parteien betrachtet. </a:t>
            </a:r>
          </a:p>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4</a:t>
            </a:fld>
            <a:endParaRPr lang="en-US"/>
          </a:p>
        </p:txBody>
      </p:sp>
    </p:spTree>
    <p:extLst>
      <p:ext uri="{BB962C8B-B14F-4D97-AF65-F5344CB8AC3E}">
        <p14:creationId xmlns:p14="http://schemas.microsoft.com/office/powerpoint/2010/main" val="27660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5</a:t>
            </a:fld>
            <a:endParaRPr lang="en-US"/>
          </a:p>
        </p:txBody>
      </p:sp>
    </p:spTree>
    <p:extLst>
      <p:ext uri="{BB962C8B-B14F-4D97-AF65-F5344CB8AC3E}">
        <p14:creationId xmlns:p14="http://schemas.microsoft.com/office/powerpoint/2010/main" val="82989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6</a:t>
            </a:fld>
            <a:endParaRPr lang="en-US"/>
          </a:p>
        </p:txBody>
      </p:sp>
    </p:spTree>
    <p:extLst>
      <p:ext uri="{BB962C8B-B14F-4D97-AF65-F5344CB8AC3E}">
        <p14:creationId xmlns:p14="http://schemas.microsoft.com/office/powerpoint/2010/main" val="205956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7</a:t>
            </a:fld>
            <a:endParaRPr lang="en-US"/>
          </a:p>
        </p:txBody>
      </p:sp>
    </p:spTree>
    <p:extLst>
      <p:ext uri="{BB962C8B-B14F-4D97-AF65-F5344CB8AC3E}">
        <p14:creationId xmlns:p14="http://schemas.microsoft.com/office/powerpoint/2010/main" val="236891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47C43B-4DA6-0243-8574-382468EBCECA}" type="slidenum">
              <a:rPr lang="en-US" smtClean="0"/>
              <a:t>8</a:t>
            </a:fld>
            <a:endParaRPr lang="en-US"/>
          </a:p>
        </p:txBody>
      </p:sp>
    </p:spTree>
    <p:extLst>
      <p:ext uri="{BB962C8B-B14F-4D97-AF65-F5344CB8AC3E}">
        <p14:creationId xmlns:p14="http://schemas.microsoft.com/office/powerpoint/2010/main" val="371270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Übersicht kann den Schülern als Handout mitgegeben werden</a:t>
            </a:r>
          </a:p>
        </p:txBody>
      </p:sp>
      <p:sp>
        <p:nvSpPr>
          <p:cNvPr id="4" name="Foliennummernplatzhalter 3"/>
          <p:cNvSpPr>
            <a:spLocks noGrp="1"/>
          </p:cNvSpPr>
          <p:nvPr>
            <p:ph type="sldNum" sz="quarter" idx="5"/>
          </p:nvPr>
        </p:nvSpPr>
        <p:spPr/>
        <p:txBody>
          <a:bodyPr/>
          <a:lstStyle/>
          <a:p>
            <a:fld id="{D747C43B-4DA6-0243-8574-382468EBCECA}" type="slidenum">
              <a:rPr lang="en-US" smtClean="0"/>
              <a:t>9</a:t>
            </a:fld>
            <a:endParaRPr lang="en-US"/>
          </a:p>
        </p:txBody>
      </p:sp>
    </p:spTree>
    <p:extLst>
      <p:ext uri="{BB962C8B-B14F-4D97-AF65-F5344CB8AC3E}">
        <p14:creationId xmlns:p14="http://schemas.microsoft.com/office/powerpoint/2010/main" val="3998887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fibl.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5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2924" y="558017"/>
            <a:ext cx="1225515" cy="510631"/>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Forschungsinstitut für biologischen Landbau </a:t>
            </a:r>
            <a:r>
              <a:rPr lang="de-CH" sz="2000" noProof="0" dirty="0" err="1"/>
              <a:t>FiBL</a:t>
            </a:r>
            <a:endParaRPr lang="de-CH" sz="2000" noProof="0" dirty="0"/>
          </a:p>
          <a:p>
            <a:pPr algn="l">
              <a:lnSpc>
                <a:spcPct val="60000"/>
              </a:lnSpc>
            </a:pPr>
            <a:r>
              <a:rPr lang="de-CH" sz="2000" noProof="0" dirty="0">
                <a:hlinkClick r:id="rId4"/>
              </a:rPr>
              <a:t>www.fibl.org</a:t>
            </a:r>
            <a:r>
              <a:rPr lang="de-CH" sz="2000" noProof="0" dirty="0"/>
              <a:t>                                  </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a:extLst>
              <a:ext uri="{FF2B5EF4-FFF2-40B4-BE49-F238E27FC236}">
                <a16:creationId xmlns:a16="http://schemas.microsoft.com/office/drawing/2014/main" id="{95178D6A-8C8C-4662-97C1-8020A9F5310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32241" y="354614"/>
            <a:ext cx="1883185" cy="714035"/>
          </a:xfrm>
          <a:prstGeom prst="rect">
            <a:avLst/>
          </a:prstGeom>
        </p:spPr>
      </p:pic>
    </p:spTree>
    <p:extLst>
      <p:ext uri="{BB962C8B-B14F-4D97-AF65-F5344CB8AC3E}">
        <p14:creationId xmlns:p14="http://schemas.microsoft.com/office/powerpoint/2010/main" val="45034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5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5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Dept Header">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5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7380962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5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5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5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5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6" r:id="rId4"/>
    <p:sldLayoutId id="2147483657" r:id="rId5"/>
    <p:sldLayoutId id="2147483650"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78045" y="4541301"/>
            <a:ext cx="9835909" cy="627783"/>
          </a:xfrm>
        </p:spPr>
        <p:txBody>
          <a:bodyPr>
            <a:noAutofit/>
          </a:bodyPr>
          <a:lstStyle/>
          <a:p>
            <a:r>
              <a:rPr lang="de-CH" sz="2800" dirty="0"/>
              <a:t>Erfolgreiche Hofnachfolge</a:t>
            </a:r>
            <a:endParaRPr lang="en-US"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a:xfrm>
            <a:off x="1145258" y="5186132"/>
            <a:ext cx="10668587" cy="695832"/>
          </a:xfrm>
        </p:spPr>
        <p:txBody>
          <a:bodyPr>
            <a:normAutofit/>
          </a:bodyPr>
          <a:lstStyle/>
          <a:p>
            <a:r>
              <a:rPr lang="en-US" dirty="0"/>
              <a:t>Modul für den Unterricht an Berufs- und Fachschulen</a:t>
            </a:r>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a:xfrm>
            <a:off x="1145258" y="6017274"/>
            <a:ext cx="9429509" cy="370725"/>
          </a:xfrm>
        </p:spPr>
        <p:txBody>
          <a:bodyPr>
            <a:noAutofit/>
          </a:bodyPr>
          <a:lstStyle/>
          <a:p>
            <a:r>
              <a:rPr lang="en-US" sz="1200" dirty="0"/>
              <a:t>Konzept und Text: Kerstin Spory, FiBL, Illustration:  Ann-Sofie Henryson, FiBL</a:t>
            </a:r>
          </a:p>
        </p:txBody>
      </p:sp>
      <p:grpSp>
        <p:nvGrpSpPr>
          <p:cNvPr id="7" name="Gruppieren 6">
            <a:extLst>
              <a:ext uri="{FF2B5EF4-FFF2-40B4-BE49-F238E27FC236}">
                <a16:creationId xmlns:a16="http://schemas.microsoft.com/office/drawing/2014/main" id="{31B6C7B5-34BE-5550-5EF2-0FFD909A0C88}"/>
              </a:ext>
            </a:extLst>
          </p:cNvPr>
          <p:cNvGrpSpPr/>
          <p:nvPr/>
        </p:nvGrpSpPr>
        <p:grpSpPr>
          <a:xfrm>
            <a:off x="540179" y="1516494"/>
            <a:ext cx="10639665" cy="3024807"/>
            <a:chOff x="682157" y="1448839"/>
            <a:chExt cx="10639665" cy="3024807"/>
          </a:xfrm>
        </p:grpSpPr>
        <p:pic>
          <p:nvPicPr>
            <p:cNvPr id="16" name="Inhaltsplatzhalter 4">
              <a:extLst>
                <a:ext uri="{FF2B5EF4-FFF2-40B4-BE49-F238E27FC236}">
                  <a16:creationId xmlns:a16="http://schemas.microsoft.com/office/drawing/2014/main" id="{DE694ABE-DAD8-9462-F8AF-31D90E6A9DB7}"/>
                </a:ext>
              </a:extLst>
            </p:cNvPr>
            <p:cNvPicPr>
              <a:picLocks noChangeAspect="1"/>
            </p:cNvPicPr>
            <p:nvPr/>
          </p:nvPicPr>
          <p:blipFill>
            <a:blip r:embed="rId3"/>
            <a:stretch>
              <a:fillRect/>
            </a:stretch>
          </p:blipFill>
          <p:spPr>
            <a:xfrm>
              <a:off x="2811269" y="1448839"/>
              <a:ext cx="6354675" cy="1274161"/>
            </a:xfrm>
            <a:prstGeom prst="rect">
              <a:avLst/>
            </a:prstGeom>
          </p:spPr>
        </p:pic>
        <p:pic>
          <p:nvPicPr>
            <p:cNvPr id="6" name="Inhaltsplatzhalter 16">
              <a:extLst>
                <a:ext uri="{FF2B5EF4-FFF2-40B4-BE49-F238E27FC236}">
                  <a16:creationId xmlns:a16="http://schemas.microsoft.com/office/drawing/2014/main" id="{4DF00AE4-3ECD-97CB-BC6D-D1F8AD91D9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157" y="1754849"/>
              <a:ext cx="1789959" cy="2477327"/>
            </a:xfrm>
            <a:prstGeom prst="rect">
              <a:avLst/>
            </a:prstGeom>
          </p:spPr>
        </p:pic>
        <p:pic>
          <p:nvPicPr>
            <p:cNvPr id="9" name="Grafik 8">
              <a:extLst>
                <a:ext uri="{FF2B5EF4-FFF2-40B4-BE49-F238E27FC236}">
                  <a16:creationId xmlns:a16="http://schemas.microsoft.com/office/drawing/2014/main" id="{3BFBB2C7-CE94-7250-0EBB-79E27EF75B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8135" y="2629009"/>
              <a:ext cx="5672596" cy="1813229"/>
            </a:xfrm>
            <a:prstGeom prst="rect">
              <a:avLst/>
            </a:prstGeom>
          </p:spPr>
        </p:pic>
        <p:pic>
          <p:nvPicPr>
            <p:cNvPr id="14" name="Grafik 13">
              <a:extLst>
                <a:ext uri="{FF2B5EF4-FFF2-40B4-BE49-F238E27FC236}">
                  <a16:creationId xmlns:a16="http://schemas.microsoft.com/office/drawing/2014/main" id="{D2469241-1ABC-C880-A511-7A93F84EC1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380731" y="1633960"/>
              <a:ext cx="1941091" cy="2839686"/>
            </a:xfrm>
            <a:prstGeom prst="rect">
              <a:avLst/>
            </a:prstGeom>
          </p:spPr>
        </p:pic>
        <p:pic>
          <p:nvPicPr>
            <p:cNvPr id="17" name="Grafik 16">
              <a:extLst>
                <a:ext uri="{FF2B5EF4-FFF2-40B4-BE49-F238E27FC236}">
                  <a16:creationId xmlns:a16="http://schemas.microsoft.com/office/drawing/2014/main" id="{BEDBBD10-D07E-18C0-9549-D41B1A6069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09098" y="3277864"/>
              <a:ext cx="1255078" cy="832916"/>
            </a:xfrm>
            <a:prstGeom prst="rect">
              <a:avLst/>
            </a:prstGeom>
          </p:spPr>
        </p:pic>
      </p:grpSp>
    </p:spTree>
    <p:extLst>
      <p:ext uri="{BB962C8B-B14F-4D97-AF65-F5344CB8AC3E}">
        <p14:creationId xmlns:p14="http://schemas.microsoft.com/office/powerpoint/2010/main" val="359278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475438" y="258529"/>
            <a:ext cx="7939172" cy="679322"/>
          </a:xfrm>
        </p:spPr>
        <p:txBody>
          <a:bodyPr>
            <a:normAutofit/>
          </a:bodyPr>
          <a:lstStyle/>
          <a:p>
            <a:r>
              <a:rPr lang="de-DE" sz="2400" dirty="0"/>
              <a:t>Hofnachfolge braucht ausreichend Vorbereitungszeit</a:t>
            </a:r>
          </a:p>
          <a:p>
            <a:endParaRPr lang="de-DE" sz="2400" dirty="0"/>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475438" y="1374241"/>
            <a:ext cx="11558725" cy="926216"/>
          </a:xfrm>
          <a:prstGeom prst="rect">
            <a:avLst/>
          </a:prstGeom>
          <a:noFill/>
        </p:spPr>
        <p:txBody>
          <a:bodyPr wrap="square">
            <a:spAutoFit/>
          </a:bodyPr>
          <a:lstStyle/>
          <a:p>
            <a:r>
              <a:rPr lang="de-DE" sz="2400" dirty="0"/>
              <a:t>Schrittweises Vorgehensweise ist für einen Erfolg wichtig!</a:t>
            </a:r>
          </a:p>
          <a:p>
            <a:pPr lvl="1" algn="just">
              <a:lnSpc>
                <a:spcPts val="1400"/>
              </a:lnSpc>
              <a:spcAft>
                <a:spcPts val="600"/>
              </a:spcAft>
            </a:pPr>
            <a:endParaRPr lang="de-DE" sz="2400" dirty="0"/>
          </a:p>
          <a:p>
            <a:pPr algn="just">
              <a:lnSpc>
                <a:spcPts val="1400"/>
              </a:lnSpc>
              <a:spcAft>
                <a:spcPts val="600"/>
              </a:spcAft>
            </a:pPr>
            <a:endParaRPr lang="de-DE" sz="2400" dirty="0"/>
          </a:p>
        </p:txBody>
      </p:sp>
      <p:pic>
        <p:nvPicPr>
          <p:cNvPr id="6" name="Inhaltsplatzhalter 4">
            <a:extLst>
              <a:ext uri="{FF2B5EF4-FFF2-40B4-BE49-F238E27FC236}">
                <a16:creationId xmlns:a16="http://schemas.microsoft.com/office/drawing/2014/main" id="{31D81F87-56AD-B636-2BED-E87C0E4AFC14}"/>
              </a:ext>
            </a:extLst>
          </p:cNvPr>
          <p:cNvPicPr>
            <a:picLocks noChangeAspect="1"/>
          </p:cNvPicPr>
          <p:nvPr/>
        </p:nvPicPr>
        <p:blipFill>
          <a:blip r:embed="rId3"/>
          <a:stretch>
            <a:fillRect/>
          </a:stretch>
        </p:blipFill>
        <p:spPr>
          <a:xfrm>
            <a:off x="1027328" y="3663064"/>
            <a:ext cx="7505700" cy="1504950"/>
          </a:xfrm>
          <a:prstGeom prst="rect">
            <a:avLst/>
          </a:prstGeom>
        </p:spPr>
      </p:pic>
      <p:pic>
        <p:nvPicPr>
          <p:cNvPr id="7" name="Grafik 6">
            <a:extLst>
              <a:ext uri="{FF2B5EF4-FFF2-40B4-BE49-F238E27FC236}">
                <a16:creationId xmlns:a16="http://schemas.microsoft.com/office/drawing/2014/main" id="{4963CA9F-4217-2A6A-D4C3-9B417CE70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409706" y="2651583"/>
            <a:ext cx="2754966" cy="3200400"/>
          </a:xfrm>
          <a:prstGeom prst="rect">
            <a:avLst/>
          </a:prstGeom>
        </p:spPr>
      </p:pic>
    </p:spTree>
    <p:extLst>
      <p:ext uri="{BB962C8B-B14F-4D97-AF65-F5344CB8AC3E}">
        <p14:creationId xmlns:p14="http://schemas.microsoft.com/office/powerpoint/2010/main" val="172208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635802" y="265491"/>
            <a:ext cx="8312151" cy="679322"/>
          </a:xfrm>
        </p:spPr>
        <p:txBody>
          <a:bodyPr>
            <a:normAutofit/>
          </a:bodyPr>
          <a:lstStyle/>
          <a:p>
            <a:r>
              <a:rPr lang="de-DE" sz="2400" dirty="0"/>
              <a:t>Wann ist der richtige Zeitpunkt für die Hofnachfolge?</a:t>
            </a:r>
            <a:endParaRPr lang="de-CH" dirty="0"/>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745822" y="764409"/>
            <a:ext cx="10504155" cy="6209713"/>
          </a:xfrm>
          <a:prstGeom prst="rect">
            <a:avLst/>
          </a:prstGeom>
          <a:noFill/>
        </p:spPr>
        <p:txBody>
          <a:bodyPr wrap="square">
            <a:spAutoFit/>
          </a:bodyPr>
          <a:lstStyle/>
          <a:p>
            <a:endParaRPr lang="de-DE" sz="2400" dirty="0"/>
          </a:p>
          <a:p>
            <a:r>
              <a:rPr lang="de-DE" sz="2400" dirty="0"/>
              <a:t>Welche Faktoren spielen eine Rolle?</a:t>
            </a:r>
          </a:p>
          <a:p>
            <a:endParaRPr lang="de-DE" sz="2400" dirty="0"/>
          </a:p>
          <a:p>
            <a:pPr marL="342900" indent="-342900">
              <a:buFont typeface="Arial" panose="020B0604020202020204" pitchFamily="34" charset="0"/>
              <a:buChar char="•"/>
            </a:pPr>
            <a:r>
              <a:rPr lang="de-DE" sz="2400" dirty="0"/>
              <a:t>Abgebende/r erreicht Rentenalter</a:t>
            </a:r>
          </a:p>
          <a:p>
            <a:pPr marL="342900" indent="-342900">
              <a:buFont typeface="Arial" panose="020B0604020202020204" pitchFamily="34" charset="0"/>
              <a:buChar char="•"/>
            </a:pPr>
            <a:r>
              <a:rPr lang="de-DE" sz="2400" dirty="0"/>
              <a:t>Abgebende/r ist/sind gesundheitlich beeinträchtigt </a:t>
            </a:r>
            <a:br>
              <a:rPr lang="de-DE" sz="2400" dirty="0"/>
            </a:br>
            <a:r>
              <a:rPr lang="de-DE" sz="2400" dirty="0"/>
              <a:t>oder “amtsmüde“</a:t>
            </a:r>
          </a:p>
          <a:p>
            <a:pPr marL="342900" indent="-342900">
              <a:buFont typeface="Arial" panose="020B0604020202020204" pitchFamily="34" charset="0"/>
              <a:buChar char="•"/>
            </a:pPr>
            <a:r>
              <a:rPr lang="de-DE" sz="2400" dirty="0"/>
              <a:t>Hofnachfolger/in hat die angestrebte Ausbildung beendet </a:t>
            </a:r>
            <a:br>
              <a:rPr lang="de-DE" sz="2400" dirty="0"/>
            </a:br>
            <a:r>
              <a:rPr lang="de-DE" sz="2400" dirty="0"/>
              <a:t>(z.B. Lehre, Meister, Studium)</a:t>
            </a:r>
          </a:p>
          <a:p>
            <a:pPr marL="342900" indent="-342900">
              <a:buFont typeface="Arial" panose="020B0604020202020204" pitchFamily="34" charset="0"/>
              <a:buChar char="•"/>
            </a:pPr>
            <a:r>
              <a:rPr lang="de-DE" sz="2400" dirty="0"/>
              <a:t>Vor größeren Entscheidungen, die v.a. nachfolgende Generation betreffen </a:t>
            </a:r>
            <a:br>
              <a:rPr lang="de-DE" sz="2400" dirty="0"/>
            </a:br>
            <a:r>
              <a:rPr lang="de-DE" sz="2400" dirty="0"/>
              <a:t>(z.B. Aufbau neuer Betriebszweig, größere Investitionen)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Schrittweiser Übergang möglich (z.B. Gründung einer GbR)</a:t>
            </a:r>
          </a:p>
          <a:p>
            <a:endParaRPr lang="de-DE" sz="2400" dirty="0"/>
          </a:p>
          <a:p>
            <a:pPr marL="342900" indent="-342900">
              <a:buFont typeface="Arial" panose="020B0604020202020204" pitchFamily="34" charset="0"/>
              <a:buChar char="•"/>
            </a:pPr>
            <a:r>
              <a:rPr lang="de-DE" sz="2400" b="1" dirty="0"/>
              <a:t>Vorbereitung: so früh wie möglich!</a:t>
            </a:r>
          </a:p>
          <a:p>
            <a:pPr marL="342900" indent="-342900">
              <a:buFont typeface="Arial" panose="020B0604020202020204" pitchFamily="34" charset="0"/>
              <a:buChar char="•"/>
            </a:pPr>
            <a:endParaRPr lang="de-DE" sz="2400" dirty="0"/>
          </a:p>
          <a:p>
            <a:endParaRPr lang="de-DE" sz="2400" dirty="0"/>
          </a:p>
          <a:p>
            <a:pPr marL="342900" indent="-342900" algn="just">
              <a:lnSpc>
                <a:spcPts val="1400"/>
              </a:lnSpc>
              <a:spcAft>
                <a:spcPts val="600"/>
              </a:spcAft>
              <a:buFont typeface="Arial" panose="020B0604020202020204" pitchFamily="34" charset="0"/>
              <a:buChar char="•"/>
            </a:pPr>
            <a:endParaRPr lang="de-DE" sz="2400" dirty="0"/>
          </a:p>
        </p:txBody>
      </p:sp>
      <p:grpSp>
        <p:nvGrpSpPr>
          <p:cNvPr id="2" name="Gruppieren 1">
            <a:extLst>
              <a:ext uri="{FF2B5EF4-FFF2-40B4-BE49-F238E27FC236}">
                <a16:creationId xmlns:a16="http://schemas.microsoft.com/office/drawing/2014/main" id="{783551F2-CFA5-BAF5-6A77-5796681A1CBE}"/>
              </a:ext>
            </a:extLst>
          </p:cNvPr>
          <p:cNvGrpSpPr/>
          <p:nvPr/>
        </p:nvGrpSpPr>
        <p:grpSpPr>
          <a:xfrm>
            <a:off x="8665615" y="729513"/>
            <a:ext cx="3071355" cy="2859491"/>
            <a:chOff x="8594365" y="825094"/>
            <a:chExt cx="3071355" cy="2859491"/>
          </a:xfrm>
        </p:grpSpPr>
        <p:pic>
          <p:nvPicPr>
            <p:cNvPr id="6" name="Inhaltsplatzhalter 8">
              <a:extLst>
                <a:ext uri="{FF2B5EF4-FFF2-40B4-BE49-F238E27FC236}">
                  <a16:creationId xmlns:a16="http://schemas.microsoft.com/office/drawing/2014/main" id="{4556EED4-09E3-6B46-B320-F049A5C8F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5759" y="1599636"/>
              <a:ext cx="1539961" cy="1833686"/>
            </a:xfrm>
            <a:prstGeom prst="rect">
              <a:avLst/>
            </a:prstGeom>
          </p:spPr>
        </p:pic>
        <p:pic>
          <p:nvPicPr>
            <p:cNvPr id="7" name="Grafik 6">
              <a:extLst>
                <a:ext uri="{FF2B5EF4-FFF2-40B4-BE49-F238E27FC236}">
                  <a16:creationId xmlns:a16="http://schemas.microsoft.com/office/drawing/2014/main" id="{88EF913B-AF74-B33C-70F4-456E4CCBCE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48408">
              <a:off x="10174512" y="2118666"/>
              <a:ext cx="1145556" cy="917331"/>
            </a:xfrm>
            <a:prstGeom prst="rect">
              <a:avLst/>
            </a:prstGeom>
          </p:spPr>
        </p:pic>
        <p:grpSp>
          <p:nvGrpSpPr>
            <p:cNvPr id="8" name="Gruppieren 7">
              <a:extLst>
                <a:ext uri="{FF2B5EF4-FFF2-40B4-BE49-F238E27FC236}">
                  <a16:creationId xmlns:a16="http://schemas.microsoft.com/office/drawing/2014/main" id="{214AC6AD-7999-3942-27A4-63ADEA7DB3FB}"/>
                </a:ext>
              </a:extLst>
            </p:cNvPr>
            <p:cNvGrpSpPr/>
            <p:nvPr/>
          </p:nvGrpSpPr>
          <p:grpSpPr>
            <a:xfrm>
              <a:off x="8594365" y="825094"/>
              <a:ext cx="1747949" cy="2859491"/>
              <a:chOff x="5799943" y="1338881"/>
              <a:chExt cx="2563391" cy="4372944"/>
            </a:xfrm>
          </p:grpSpPr>
          <p:pic>
            <p:nvPicPr>
              <p:cNvPr id="9" name="Grafik 8">
                <a:extLst>
                  <a:ext uri="{FF2B5EF4-FFF2-40B4-BE49-F238E27FC236}">
                    <a16:creationId xmlns:a16="http://schemas.microsoft.com/office/drawing/2014/main" id="{66C7F804-E0F3-3BAD-44A0-099B70D845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7885" y="2791743"/>
                <a:ext cx="2405449" cy="2920082"/>
              </a:xfrm>
              <a:prstGeom prst="rect">
                <a:avLst/>
              </a:prstGeom>
            </p:spPr>
          </p:pic>
          <p:sp>
            <p:nvSpPr>
              <p:cNvPr id="10" name="Textfeld 9">
                <a:extLst>
                  <a:ext uri="{FF2B5EF4-FFF2-40B4-BE49-F238E27FC236}">
                    <a16:creationId xmlns:a16="http://schemas.microsoft.com/office/drawing/2014/main" id="{5EF8F8C3-69E5-EC1B-860D-B6EC99555212}"/>
                  </a:ext>
                </a:extLst>
              </p:cNvPr>
              <p:cNvSpPr txBox="1"/>
              <p:nvPr/>
            </p:nvSpPr>
            <p:spPr>
              <a:xfrm rot="20512624">
                <a:off x="6059214" y="1338881"/>
                <a:ext cx="1087635" cy="1218666"/>
              </a:xfrm>
              <a:prstGeom prst="rect">
                <a:avLst/>
              </a:prstGeom>
              <a:noFill/>
            </p:spPr>
            <p:txBody>
              <a:bodyPr wrap="square" rtlCol="0">
                <a:spAutoFit/>
              </a:bodyPr>
              <a:lstStyle/>
              <a:p>
                <a:r>
                  <a:rPr lang="de-DE" sz="9600" b="1" i="1" dirty="0">
                    <a:solidFill>
                      <a:srgbClr val="0D7493"/>
                    </a:solidFill>
                  </a:rPr>
                  <a:t>?</a:t>
                </a:r>
              </a:p>
            </p:txBody>
          </p:sp>
          <p:sp>
            <p:nvSpPr>
              <p:cNvPr id="11" name="Textfeld 10">
                <a:extLst>
                  <a:ext uri="{FF2B5EF4-FFF2-40B4-BE49-F238E27FC236}">
                    <a16:creationId xmlns:a16="http://schemas.microsoft.com/office/drawing/2014/main" id="{A62713B0-3A55-35D0-CBBF-D703221B8A5A}"/>
                  </a:ext>
                </a:extLst>
              </p:cNvPr>
              <p:cNvSpPr txBox="1"/>
              <p:nvPr/>
            </p:nvSpPr>
            <p:spPr>
              <a:xfrm>
                <a:off x="6733724" y="1392247"/>
                <a:ext cx="1087635" cy="1027501"/>
              </a:xfrm>
              <a:prstGeom prst="rect">
                <a:avLst/>
              </a:prstGeom>
              <a:noFill/>
            </p:spPr>
            <p:txBody>
              <a:bodyPr wrap="square" rtlCol="0">
                <a:spAutoFit/>
              </a:bodyPr>
              <a:lstStyle/>
              <a:p>
                <a:r>
                  <a:rPr lang="de-DE" sz="8000" b="1" i="1" dirty="0">
                    <a:solidFill>
                      <a:srgbClr val="0D7493"/>
                    </a:solidFill>
                  </a:rPr>
                  <a:t>?</a:t>
                </a:r>
              </a:p>
            </p:txBody>
          </p:sp>
          <p:sp>
            <p:nvSpPr>
              <p:cNvPr id="12" name="Textfeld 11">
                <a:extLst>
                  <a:ext uri="{FF2B5EF4-FFF2-40B4-BE49-F238E27FC236}">
                    <a16:creationId xmlns:a16="http://schemas.microsoft.com/office/drawing/2014/main" id="{86B87C5E-7DFC-5ED9-1E54-7754D5FE539F}"/>
                  </a:ext>
                </a:extLst>
              </p:cNvPr>
              <p:cNvSpPr txBox="1"/>
              <p:nvPr/>
            </p:nvSpPr>
            <p:spPr>
              <a:xfrm rot="19612364">
                <a:off x="5799943" y="1994769"/>
                <a:ext cx="1087635" cy="788549"/>
              </a:xfrm>
              <a:prstGeom prst="rect">
                <a:avLst/>
              </a:prstGeom>
              <a:noFill/>
            </p:spPr>
            <p:txBody>
              <a:bodyPr wrap="square" rtlCol="0">
                <a:spAutoFit/>
              </a:bodyPr>
              <a:lstStyle/>
              <a:p>
                <a:r>
                  <a:rPr lang="de-DE" sz="6000" b="1" i="1" dirty="0">
                    <a:solidFill>
                      <a:srgbClr val="0D7493"/>
                    </a:solidFill>
                  </a:rPr>
                  <a:t>?</a:t>
                </a:r>
              </a:p>
            </p:txBody>
          </p:sp>
        </p:grpSp>
      </p:grpSp>
    </p:spTree>
    <p:extLst>
      <p:ext uri="{BB962C8B-B14F-4D97-AF65-F5344CB8AC3E}">
        <p14:creationId xmlns:p14="http://schemas.microsoft.com/office/powerpoint/2010/main" val="151495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498474" y="557851"/>
            <a:ext cx="8428957" cy="679322"/>
          </a:xfrm>
        </p:spPr>
        <p:txBody>
          <a:bodyPr>
            <a:normAutofit/>
          </a:bodyPr>
          <a:lstStyle/>
          <a:p>
            <a:r>
              <a:rPr lang="de-DE" sz="2400" dirty="0"/>
              <a:t>Bei Familienbetrieben:  Wer übernimmt den Betrieb?</a:t>
            </a:r>
          </a:p>
        </p:txBody>
      </p:sp>
      <p:sp>
        <p:nvSpPr>
          <p:cNvPr id="5" name="Textfeld 4">
            <a:extLst>
              <a:ext uri="{FF2B5EF4-FFF2-40B4-BE49-F238E27FC236}">
                <a16:creationId xmlns:a16="http://schemas.microsoft.com/office/drawing/2014/main" id="{DBDB1AD6-611E-49B9-C4D2-56BD10B8ACD9}"/>
              </a:ext>
            </a:extLst>
          </p:cNvPr>
          <p:cNvSpPr txBox="1"/>
          <p:nvPr/>
        </p:nvSpPr>
        <p:spPr>
          <a:xfrm>
            <a:off x="504899" y="1241068"/>
            <a:ext cx="11477391" cy="830997"/>
          </a:xfrm>
          <a:prstGeom prst="rect">
            <a:avLst/>
          </a:prstGeom>
          <a:noFill/>
        </p:spPr>
        <p:txBody>
          <a:bodyPr wrap="square">
            <a:spAutoFit/>
          </a:bodyPr>
          <a:lstStyle/>
          <a:p>
            <a:r>
              <a:rPr lang="de-DE" sz="2400" b="1" dirty="0"/>
              <a:t>Innerfamiliäre Klärung, wer Hof übernimmt </a:t>
            </a:r>
            <a:r>
              <a:rPr lang="de-DE" sz="2400" dirty="0"/>
              <a:t>- bei mehreren Kindern/Interessierten </a:t>
            </a:r>
          </a:p>
          <a:p>
            <a:endParaRPr lang="de-DE" sz="2400" dirty="0"/>
          </a:p>
        </p:txBody>
      </p:sp>
      <p:sp>
        <p:nvSpPr>
          <p:cNvPr id="7" name="Textfeld 6">
            <a:extLst>
              <a:ext uri="{FF2B5EF4-FFF2-40B4-BE49-F238E27FC236}">
                <a16:creationId xmlns:a16="http://schemas.microsoft.com/office/drawing/2014/main" id="{217D5A38-6BBB-45C8-2AD9-1F0126B33BE1}"/>
              </a:ext>
            </a:extLst>
          </p:cNvPr>
          <p:cNvSpPr txBox="1"/>
          <p:nvPr/>
        </p:nvSpPr>
        <p:spPr>
          <a:xfrm>
            <a:off x="560751" y="3429000"/>
            <a:ext cx="9475126" cy="738664"/>
          </a:xfrm>
          <a:prstGeom prst="rect">
            <a:avLst/>
          </a:prstGeom>
          <a:noFill/>
        </p:spPr>
        <p:txBody>
          <a:bodyPr wrap="square">
            <a:spAutoFit/>
          </a:bodyPr>
          <a:lstStyle/>
          <a:p>
            <a:r>
              <a:rPr lang="de-DE" sz="2400" b="1" dirty="0"/>
              <a:t>Außerfamiliäre Hofübergabe</a:t>
            </a:r>
          </a:p>
          <a:p>
            <a:endParaRPr lang="de-DE" sz="1800" dirty="0"/>
          </a:p>
        </p:txBody>
      </p:sp>
      <p:sp>
        <p:nvSpPr>
          <p:cNvPr id="8" name="Textplatzhalter 2">
            <a:extLst>
              <a:ext uri="{FF2B5EF4-FFF2-40B4-BE49-F238E27FC236}">
                <a16:creationId xmlns:a16="http://schemas.microsoft.com/office/drawing/2014/main" id="{0CD5A230-83D1-DF9C-F489-D36A5550FD53}"/>
              </a:ext>
            </a:extLst>
          </p:cNvPr>
          <p:cNvSpPr txBox="1">
            <a:spLocks/>
          </p:cNvSpPr>
          <p:nvPr/>
        </p:nvSpPr>
        <p:spPr>
          <a:xfrm>
            <a:off x="425733" y="2899533"/>
            <a:ext cx="7492753" cy="6793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5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2400" dirty="0"/>
              <a:t> ….wenn es keine innerfamiliäre Lösung gibt?</a:t>
            </a:r>
          </a:p>
        </p:txBody>
      </p:sp>
      <p:pic>
        <p:nvPicPr>
          <p:cNvPr id="2" name="Inhaltsplatzhalter 16">
            <a:extLst>
              <a:ext uri="{FF2B5EF4-FFF2-40B4-BE49-F238E27FC236}">
                <a16:creationId xmlns:a16="http://schemas.microsoft.com/office/drawing/2014/main" id="{C65408D2-DC3C-E78A-96AC-2E79D09AC2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4144" y="2261871"/>
            <a:ext cx="2260416" cy="3128446"/>
          </a:xfrm>
          <a:prstGeom prst="rect">
            <a:avLst/>
          </a:prstGeom>
        </p:spPr>
      </p:pic>
    </p:spTree>
    <p:extLst>
      <p:ext uri="{BB962C8B-B14F-4D97-AF65-F5344CB8AC3E}">
        <p14:creationId xmlns:p14="http://schemas.microsoft.com/office/powerpoint/2010/main" val="27102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548152" y="218190"/>
            <a:ext cx="7375513" cy="679322"/>
          </a:xfrm>
        </p:spPr>
        <p:txBody>
          <a:bodyPr>
            <a:normAutofit/>
          </a:bodyPr>
          <a:lstStyle/>
          <a:p>
            <a:r>
              <a:rPr lang="de-DE" sz="2400" b="1" dirty="0"/>
              <a:t>Außerfamiliäre Hofübergabe</a:t>
            </a:r>
          </a:p>
          <a:p>
            <a:endParaRPr lang="de-DE" sz="2400" dirty="0"/>
          </a:p>
        </p:txBody>
      </p:sp>
      <p:sp>
        <p:nvSpPr>
          <p:cNvPr id="7" name="Textfeld 6">
            <a:extLst>
              <a:ext uri="{FF2B5EF4-FFF2-40B4-BE49-F238E27FC236}">
                <a16:creationId xmlns:a16="http://schemas.microsoft.com/office/drawing/2014/main" id="{217D5A38-6BBB-45C8-2AD9-1F0126B33BE1}"/>
              </a:ext>
            </a:extLst>
          </p:cNvPr>
          <p:cNvSpPr txBox="1"/>
          <p:nvPr/>
        </p:nvSpPr>
        <p:spPr>
          <a:xfrm>
            <a:off x="503653" y="1096555"/>
            <a:ext cx="9475126" cy="4154984"/>
          </a:xfrm>
          <a:prstGeom prst="rect">
            <a:avLst/>
          </a:prstGeom>
          <a:noFill/>
        </p:spPr>
        <p:txBody>
          <a:bodyPr wrap="square">
            <a:spAutoFit/>
          </a:bodyPr>
          <a:lstStyle/>
          <a:p>
            <a:r>
              <a:rPr lang="de-DE" sz="2400" b="1" dirty="0"/>
              <a:t>Mögliche Gründe:</a:t>
            </a:r>
          </a:p>
          <a:p>
            <a:pPr marL="342900" indent="-342900">
              <a:buFont typeface="Arial" panose="020B0604020202020204" pitchFamily="34" charset="0"/>
              <a:buChar char="•"/>
            </a:pPr>
            <a:r>
              <a:rPr lang="de-DE" sz="2400" dirty="0"/>
              <a:t>Den Familienbetrieb kann oder möchte ich nicht übernehmen.</a:t>
            </a:r>
          </a:p>
          <a:p>
            <a:pPr marL="342900" indent="-342900">
              <a:buFont typeface="Arial" panose="020B0604020202020204" pitchFamily="34" charset="0"/>
              <a:buChar char="•"/>
            </a:pPr>
            <a:r>
              <a:rPr lang="de-DE" sz="2400" dirty="0"/>
              <a:t>Ich komme nicht aus der Landwirtschaft, möchte aber in Zukunft gerne einen landwirtschaftlichen Betrieb leiten.</a:t>
            </a:r>
          </a:p>
          <a:p>
            <a:pPr marL="342900" indent="-342900">
              <a:buFont typeface="Arial" panose="020B0604020202020204" pitchFamily="34" charset="0"/>
              <a:buChar char="•"/>
            </a:pPr>
            <a:endParaRPr lang="de-DE" sz="2400" dirty="0"/>
          </a:p>
          <a:p>
            <a:r>
              <a:rPr lang="de-DE" sz="2400" b="1" dirty="0"/>
              <a:t>Formen der außerfamiliären Übergabe:</a:t>
            </a:r>
          </a:p>
          <a:p>
            <a:pPr marL="342900" indent="-342900">
              <a:buFont typeface="Arial" panose="020B0604020202020204" pitchFamily="34" charset="0"/>
              <a:buChar char="•"/>
            </a:pPr>
            <a:r>
              <a:rPr lang="de-DE" sz="2400" dirty="0"/>
              <a:t>Verpachtung, Kauf (gesamter Betrieb oder Teilbereiche), Schenkung, Übertragung an eine Stiftung, Hofübergabevertrag, Gründung einer Gesellschaft, Erbbaurecht, u.a.</a:t>
            </a:r>
          </a:p>
          <a:p>
            <a:endParaRPr lang="de-DE" sz="2400" dirty="0"/>
          </a:p>
          <a:p>
            <a:endParaRPr lang="de-DE" sz="2400" dirty="0"/>
          </a:p>
        </p:txBody>
      </p:sp>
      <p:sp>
        <p:nvSpPr>
          <p:cNvPr id="8" name="Textplatzhalter 2">
            <a:extLst>
              <a:ext uri="{FF2B5EF4-FFF2-40B4-BE49-F238E27FC236}">
                <a16:creationId xmlns:a16="http://schemas.microsoft.com/office/drawing/2014/main" id="{0CD5A230-83D1-DF9C-F489-D36A5550FD53}"/>
              </a:ext>
            </a:extLst>
          </p:cNvPr>
          <p:cNvSpPr txBox="1">
            <a:spLocks/>
          </p:cNvSpPr>
          <p:nvPr/>
        </p:nvSpPr>
        <p:spPr>
          <a:xfrm>
            <a:off x="425733" y="2079227"/>
            <a:ext cx="7492753" cy="6793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5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de-DE" sz="2400" dirty="0"/>
          </a:p>
        </p:txBody>
      </p:sp>
      <p:pic>
        <p:nvPicPr>
          <p:cNvPr id="2" name="Grafik 1">
            <a:extLst>
              <a:ext uri="{FF2B5EF4-FFF2-40B4-BE49-F238E27FC236}">
                <a16:creationId xmlns:a16="http://schemas.microsoft.com/office/drawing/2014/main" id="{E81A8EF7-588D-88A2-61EA-712DB9A2DBE2}"/>
              </a:ext>
            </a:extLst>
          </p:cNvPr>
          <p:cNvPicPr>
            <a:picLocks noChangeAspect="1"/>
          </p:cNvPicPr>
          <p:nvPr/>
        </p:nvPicPr>
        <p:blipFill>
          <a:blip r:embed="rId3"/>
          <a:stretch>
            <a:fillRect/>
          </a:stretch>
        </p:blipFill>
        <p:spPr>
          <a:xfrm>
            <a:off x="9324472" y="3429000"/>
            <a:ext cx="2452225" cy="1982358"/>
          </a:xfrm>
          <a:prstGeom prst="rect">
            <a:avLst/>
          </a:prstGeom>
        </p:spPr>
      </p:pic>
    </p:spTree>
    <p:extLst>
      <p:ext uri="{BB962C8B-B14F-4D97-AF65-F5344CB8AC3E}">
        <p14:creationId xmlns:p14="http://schemas.microsoft.com/office/powerpoint/2010/main" val="266066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FFEB393-BBE2-7934-A45A-948E4A1111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4738" y="2211318"/>
            <a:ext cx="3394839" cy="2707360"/>
          </a:xfrm>
          <a:prstGeom prst="rect">
            <a:avLst/>
          </a:prstGeom>
        </p:spPr>
      </p:pic>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748788" y="312940"/>
            <a:ext cx="10194217" cy="679322"/>
          </a:xfrm>
        </p:spPr>
        <p:txBody>
          <a:bodyPr>
            <a:normAutofit/>
          </a:bodyPr>
          <a:lstStyle/>
          <a:p>
            <a:r>
              <a:rPr lang="de-DE" sz="2400" dirty="0"/>
              <a:t>Wie finde ich einen Hof, wenn ich außerfamiliär übernehmen möchte? </a:t>
            </a:r>
            <a:endParaRPr lang="de-CH" dirty="0"/>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9644740"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F48FE90D-0B94-117E-BF14-D8A693F8EF34}"/>
              </a:ext>
            </a:extLst>
          </p:cNvPr>
          <p:cNvSpPr txBox="1"/>
          <p:nvPr/>
        </p:nvSpPr>
        <p:spPr>
          <a:xfrm>
            <a:off x="619808" y="1003742"/>
            <a:ext cx="10323197" cy="1938992"/>
          </a:xfrm>
          <a:prstGeom prst="rect">
            <a:avLst/>
          </a:prstGeom>
          <a:noFill/>
        </p:spPr>
        <p:txBody>
          <a:bodyPr wrap="square">
            <a:spAutoFit/>
          </a:bodyPr>
          <a:lstStyle/>
          <a:p>
            <a:pPr marL="342900" indent="-342900">
              <a:buFont typeface="Arial" panose="020B0604020202020204" pitchFamily="34" charset="0"/>
              <a:buChar char="•"/>
            </a:pPr>
            <a:r>
              <a:rPr lang="de-DE" sz="2400" dirty="0"/>
              <a:t>Betriebe in der Nachbarschaft, im Bekanntenkreis ohne Nachfolge ansprechen </a:t>
            </a:r>
          </a:p>
          <a:p>
            <a:pPr marL="342900" indent="-342900">
              <a:buFont typeface="Arial" panose="020B0604020202020204" pitchFamily="34" charset="0"/>
              <a:buChar char="•"/>
            </a:pPr>
            <a:r>
              <a:rPr lang="de-DE" sz="2400" dirty="0"/>
              <a:t>Fachzeitschriften / Hofbörsen:  Anzeige schalten / Angebote nutzen</a:t>
            </a:r>
          </a:p>
          <a:p>
            <a:pPr marL="342900" indent="-342900">
              <a:buFont typeface="Arial" panose="020B0604020202020204" pitchFamily="34" charset="0"/>
              <a:buChar char="•"/>
            </a:pPr>
            <a:endParaRPr lang="de-DE" sz="2400" dirty="0"/>
          </a:p>
          <a:p>
            <a:endParaRPr lang="de-DE" sz="2400" dirty="0"/>
          </a:p>
          <a:p>
            <a:endParaRPr lang="de-DE" sz="2400" dirty="0"/>
          </a:p>
        </p:txBody>
      </p:sp>
      <p:pic>
        <p:nvPicPr>
          <p:cNvPr id="6" name="Grafik 5">
            <a:extLst>
              <a:ext uri="{FF2B5EF4-FFF2-40B4-BE49-F238E27FC236}">
                <a16:creationId xmlns:a16="http://schemas.microsoft.com/office/drawing/2014/main" id="{2C5CF30F-1C56-09D4-CF98-E68A5B22BC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60510">
            <a:off x="7651168" y="2842101"/>
            <a:ext cx="2973083" cy="2327933"/>
          </a:xfrm>
          <a:prstGeom prst="rect">
            <a:avLst/>
          </a:prstGeom>
        </p:spPr>
      </p:pic>
      <p:pic>
        <p:nvPicPr>
          <p:cNvPr id="10" name="Grafik 9">
            <a:extLst>
              <a:ext uri="{FF2B5EF4-FFF2-40B4-BE49-F238E27FC236}">
                <a16:creationId xmlns:a16="http://schemas.microsoft.com/office/drawing/2014/main" id="{26ECA0F5-6533-6B23-C28A-9AE05FE95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83472">
            <a:off x="1019985" y="2676052"/>
            <a:ext cx="2969238" cy="2478430"/>
          </a:xfrm>
          <a:prstGeom prst="rect">
            <a:avLst/>
          </a:prstGeom>
        </p:spPr>
      </p:pic>
      <p:sp>
        <p:nvSpPr>
          <p:cNvPr id="7" name="Textfeld 6">
            <a:extLst>
              <a:ext uri="{FF2B5EF4-FFF2-40B4-BE49-F238E27FC236}">
                <a16:creationId xmlns:a16="http://schemas.microsoft.com/office/drawing/2014/main" id="{B857504A-16CF-B9F9-5648-7478ECC05277}"/>
              </a:ext>
            </a:extLst>
          </p:cNvPr>
          <p:cNvSpPr txBox="1"/>
          <p:nvPr/>
        </p:nvSpPr>
        <p:spPr>
          <a:xfrm>
            <a:off x="796705" y="5692240"/>
            <a:ext cx="10972760" cy="369332"/>
          </a:xfrm>
          <a:prstGeom prst="rect">
            <a:avLst/>
          </a:prstGeom>
          <a:noFill/>
        </p:spPr>
        <p:txBody>
          <a:bodyPr wrap="square">
            <a:spAutoFit/>
          </a:bodyPr>
          <a:lstStyle/>
          <a:p>
            <a:pPr marL="285750" indent="-285750">
              <a:buFont typeface="Arial" panose="020B0604020202020204" pitchFamily="34" charset="0"/>
              <a:buChar char="•"/>
            </a:pPr>
            <a:r>
              <a:rPr lang="de-DE" dirty="0"/>
              <a:t>Im Öko-Bereich: Kontaktforum Hofübergabe</a:t>
            </a:r>
          </a:p>
        </p:txBody>
      </p:sp>
    </p:spTree>
    <p:extLst>
      <p:ext uri="{BB962C8B-B14F-4D97-AF65-F5344CB8AC3E}">
        <p14:creationId xmlns:p14="http://schemas.microsoft.com/office/powerpoint/2010/main" val="2702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839788" y="361274"/>
            <a:ext cx="10159612" cy="679322"/>
          </a:xfrm>
        </p:spPr>
        <p:txBody>
          <a:bodyPr>
            <a:normAutofit/>
          </a:bodyPr>
          <a:lstStyle/>
          <a:p>
            <a:r>
              <a:rPr lang="de-DE" sz="2400" dirty="0"/>
              <a:t>Standortbestimmung - Welche Fragen stelle ich mir? </a:t>
            </a:r>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751304" y="914367"/>
            <a:ext cx="8480102" cy="4147610"/>
          </a:xfrm>
          <a:prstGeom prst="rect">
            <a:avLst/>
          </a:prstGeom>
          <a:noFill/>
        </p:spPr>
        <p:txBody>
          <a:bodyPr wrap="square">
            <a:spAutoFit/>
          </a:bodyPr>
          <a:lstStyle/>
          <a:p>
            <a:pPr algn="just">
              <a:lnSpc>
                <a:spcPts val="1400"/>
              </a:lnSpc>
              <a:spcAft>
                <a:spcPts val="600"/>
              </a:spcAft>
            </a:pPr>
            <a:endParaRPr lang="de-DE" sz="2400" b="1" dirty="0"/>
          </a:p>
          <a:p>
            <a:pPr marL="342900" indent="-342900" algn="just">
              <a:lnSpc>
                <a:spcPts val="1400"/>
              </a:lnSpc>
              <a:spcAft>
                <a:spcPts val="600"/>
              </a:spcAft>
              <a:buFont typeface="Arial" panose="020B0604020202020204" pitchFamily="34" charset="0"/>
              <a:buChar char="•"/>
            </a:pPr>
            <a:r>
              <a:rPr lang="de-DE" sz="2400" dirty="0"/>
              <a:t>Will ich den / einen landwirtschaftlichen Betrieb übernehmen? </a:t>
            </a:r>
          </a:p>
          <a:p>
            <a:pPr marL="342900" indent="-342900" algn="just">
              <a:lnSpc>
                <a:spcPts val="1400"/>
              </a:lnSpc>
              <a:spcAft>
                <a:spcPts val="600"/>
              </a:spcAft>
              <a:buFont typeface="Arial" panose="020B0604020202020204" pitchFamily="34" charset="0"/>
              <a:buChar char="•"/>
            </a:pPr>
            <a:endParaRPr lang="de-DE" sz="2400" dirty="0"/>
          </a:p>
          <a:p>
            <a:pPr marL="342900" indent="-342900" algn="just">
              <a:lnSpc>
                <a:spcPts val="1400"/>
              </a:lnSpc>
              <a:spcAft>
                <a:spcPts val="600"/>
              </a:spcAft>
              <a:buFont typeface="Arial" panose="020B0604020202020204" pitchFamily="34" charset="0"/>
              <a:buChar char="•"/>
            </a:pPr>
            <a:r>
              <a:rPr lang="de-DE" sz="2400" dirty="0"/>
              <a:t>Falls ja, warum?</a:t>
            </a:r>
          </a:p>
          <a:p>
            <a:pPr marL="342900" indent="-342900" algn="just">
              <a:lnSpc>
                <a:spcPts val="1400"/>
              </a:lnSpc>
              <a:spcAft>
                <a:spcPts val="600"/>
              </a:spcAft>
              <a:buFont typeface="Arial" panose="020B0604020202020204" pitchFamily="34" charset="0"/>
              <a:buChar char="•"/>
            </a:pPr>
            <a:endParaRPr lang="de-DE" sz="2400" dirty="0"/>
          </a:p>
          <a:p>
            <a:pPr marL="342900" indent="-342900" algn="just">
              <a:lnSpc>
                <a:spcPts val="1400"/>
              </a:lnSpc>
              <a:spcAft>
                <a:spcPts val="600"/>
              </a:spcAft>
              <a:buFont typeface="Arial" panose="020B0604020202020204" pitchFamily="34" charset="0"/>
              <a:buChar char="•"/>
            </a:pPr>
            <a:endParaRPr lang="de-DE" sz="2400" dirty="0"/>
          </a:p>
          <a:p>
            <a:pPr marL="342900" indent="-342900" algn="just">
              <a:lnSpc>
                <a:spcPts val="1400"/>
              </a:lnSpc>
              <a:spcAft>
                <a:spcPts val="600"/>
              </a:spcAft>
              <a:buFont typeface="Arial" panose="020B0604020202020204" pitchFamily="34" charset="0"/>
              <a:buChar char="•"/>
            </a:pPr>
            <a:endParaRPr lang="de-DE" sz="2400" dirty="0"/>
          </a:p>
          <a:p>
            <a:pPr marL="342900" indent="-342900" algn="just">
              <a:lnSpc>
                <a:spcPts val="1400"/>
              </a:lnSpc>
              <a:spcAft>
                <a:spcPts val="600"/>
              </a:spcAft>
              <a:buFont typeface="Arial" panose="020B0604020202020204" pitchFamily="34" charset="0"/>
              <a:buChar char="•"/>
            </a:pPr>
            <a:r>
              <a:rPr lang="de-DE" sz="2400" dirty="0"/>
              <a:t>Bin ich dafür geeignet?</a:t>
            </a:r>
          </a:p>
          <a:p>
            <a:pPr marL="800100" lvl="1" indent="-342900" algn="just">
              <a:lnSpc>
                <a:spcPts val="1400"/>
              </a:lnSpc>
              <a:spcAft>
                <a:spcPts val="600"/>
              </a:spcAft>
              <a:buFont typeface="Arial" panose="020B0604020202020204" pitchFamily="34" charset="0"/>
              <a:buChar char="•"/>
            </a:pPr>
            <a:endParaRPr lang="de-DE" sz="2400" dirty="0"/>
          </a:p>
          <a:p>
            <a:pPr marL="800100" lvl="1" indent="-342900" algn="just">
              <a:lnSpc>
                <a:spcPts val="1400"/>
              </a:lnSpc>
              <a:spcAft>
                <a:spcPts val="600"/>
              </a:spcAft>
              <a:buFont typeface="Arial" panose="020B0604020202020204" pitchFamily="34" charset="0"/>
              <a:buChar char="•"/>
            </a:pPr>
            <a:r>
              <a:rPr lang="de-DE" sz="2400" dirty="0"/>
              <a:t>Habe ich ausreichende praktische, fachliche Kompetenzen? </a:t>
            </a:r>
          </a:p>
          <a:p>
            <a:pPr marL="800100" lvl="1" indent="-342900" algn="just">
              <a:lnSpc>
                <a:spcPts val="1400"/>
              </a:lnSpc>
              <a:spcAft>
                <a:spcPts val="600"/>
              </a:spcAft>
              <a:buFont typeface="Arial" panose="020B0604020202020204" pitchFamily="34" charset="0"/>
              <a:buChar char="•"/>
            </a:pPr>
            <a:endParaRPr lang="de-DE" sz="2400" dirty="0"/>
          </a:p>
          <a:p>
            <a:pPr marL="800100" lvl="1" indent="-342900" algn="just">
              <a:lnSpc>
                <a:spcPts val="1400"/>
              </a:lnSpc>
              <a:spcAft>
                <a:spcPts val="600"/>
              </a:spcAft>
              <a:buFont typeface="Arial" panose="020B0604020202020204" pitchFamily="34" charset="0"/>
              <a:buChar char="•"/>
            </a:pPr>
            <a:r>
              <a:rPr lang="de-DE" sz="2400" dirty="0"/>
              <a:t>Kann ich mich betriebswirtschaftlich einarbeiten? </a:t>
            </a:r>
          </a:p>
          <a:p>
            <a:pPr marL="800100" lvl="1" indent="-342900" algn="just">
              <a:lnSpc>
                <a:spcPts val="1400"/>
              </a:lnSpc>
              <a:spcAft>
                <a:spcPts val="600"/>
              </a:spcAft>
              <a:buFont typeface="Arial" panose="020B0604020202020204" pitchFamily="34" charset="0"/>
              <a:buChar char="•"/>
            </a:pPr>
            <a:endParaRPr lang="de-DE" sz="2400" dirty="0"/>
          </a:p>
          <a:p>
            <a:pPr marL="800100" lvl="1" indent="-342900" algn="just">
              <a:lnSpc>
                <a:spcPts val="1400"/>
              </a:lnSpc>
              <a:spcAft>
                <a:spcPts val="600"/>
              </a:spcAft>
              <a:buFont typeface="Arial" panose="020B0604020202020204" pitchFamily="34" charset="0"/>
              <a:buChar char="•"/>
            </a:pPr>
            <a:r>
              <a:rPr lang="de-DE" sz="2400" dirty="0"/>
              <a:t>Kann ich Mitarbeiter/innen führen?</a:t>
            </a:r>
          </a:p>
          <a:p>
            <a:pPr lvl="1" algn="just">
              <a:lnSpc>
                <a:spcPts val="1400"/>
              </a:lnSpc>
              <a:spcAft>
                <a:spcPts val="600"/>
              </a:spcAft>
            </a:pPr>
            <a:endParaRPr lang="de-DE" sz="2400" dirty="0"/>
          </a:p>
          <a:p>
            <a:pPr lvl="1" algn="just">
              <a:lnSpc>
                <a:spcPts val="1400"/>
              </a:lnSpc>
              <a:spcAft>
                <a:spcPts val="600"/>
              </a:spcAft>
            </a:pPr>
            <a:endParaRPr lang="de-DE" sz="2400" dirty="0"/>
          </a:p>
        </p:txBody>
      </p:sp>
      <p:grpSp>
        <p:nvGrpSpPr>
          <p:cNvPr id="6" name="Gruppieren 5">
            <a:extLst>
              <a:ext uri="{FF2B5EF4-FFF2-40B4-BE49-F238E27FC236}">
                <a16:creationId xmlns:a16="http://schemas.microsoft.com/office/drawing/2014/main" id="{A499D949-F23C-3425-7BF4-B2D03B8398EA}"/>
              </a:ext>
            </a:extLst>
          </p:cNvPr>
          <p:cNvGrpSpPr/>
          <p:nvPr/>
        </p:nvGrpSpPr>
        <p:grpSpPr>
          <a:xfrm>
            <a:off x="9452399" y="1053298"/>
            <a:ext cx="2405449" cy="3799224"/>
            <a:chOff x="8932732" y="245554"/>
            <a:chExt cx="3259268" cy="4893459"/>
          </a:xfrm>
        </p:grpSpPr>
        <p:pic>
          <p:nvPicPr>
            <p:cNvPr id="7" name="Grafik 6">
              <a:extLst>
                <a:ext uri="{FF2B5EF4-FFF2-40B4-BE49-F238E27FC236}">
                  <a16:creationId xmlns:a16="http://schemas.microsoft.com/office/drawing/2014/main" id="{9BBC24C1-F90E-7D26-7A28-A59C3CF3D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2732" y="1377903"/>
              <a:ext cx="3259268" cy="3761110"/>
            </a:xfrm>
            <a:prstGeom prst="rect">
              <a:avLst/>
            </a:prstGeom>
          </p:spPr>
        </p:pic>
        <p:sp>
          <p:nvSpPr>
            <p:cNvPr id="8" name="Textfeld 7">
              <a:extLst>
                <a:ext uri="{FF2B5EF4-FFF2-40B4-BE49-F238E27FC236}">
                  <a16:creationId xmlns:a16="http://schemas.microsoft.com/office/drawing/2014/main" id="{71796B6F-3517-2119-4121-4AB6BB90A5A1}"/>
                </a:ext>
              </a:extLst>
            </p:cNvPr>
            <p:cNvSpPr txBox="1"/>
            <p:nvPr/>
          </p:nvSpPr>
          <p:spPr>
            <a:xfrm rot="20512624">
              <a:off x="9332536" y="245554"/>
              <a:ext cx="1473694" cy="1569660"/>
            </a:xfrm>
            <a:prstGeom prst="rect">
              <a:avLst/>
            </a:prstGeom>
            <a:noFill/>
          </p:spPr>
          <p:txBody>
            <a:bodyPr wrap="square" rtlCol="0">
              <a:spAutoFit/>
            </a:bodyPr>
            <a:lstStyle/>
            <a:p>
              <a:r>
                <a:rPr lang="de-DE" sz="9600" b="1" i="1" dirty="0">
                  <a:solidFill>
                    <a:srgbClr val="0D7493"/>
                  </a:solidFill>
                </a:rPr>
                <a:t>?</a:t>
              </a:r>
            </a:p>
          </p:txBody>
        </p:sp>
        <p:sp>
          <p:nvSpPr>
            <p:cNvPr id="9" name="Textfeld 8">
              <a:extLst>
                <a:ext uri="{FF2B5EF4-FFF2-40B4-BE49-F238E27FC236}">
                  <a16:creationId xmlns:a16="http://schemas.microsoft.com/office/drawing/2014/main" id="{A1ADC0F4-02D3-09DB-E863-B9FD0E570285}"/>
                </a:ext>
              </a:extLst>
            </p:cNvPr>
            <p:cNvSpPr txBox="1"/>
            <p:nvPr/>
          </p:nvSpPr>
          <p:spPr>
            <a:xfrm>
              <a:off x="9986455" y="368837"/>
              <a:ext cx="1473694" cy="1323439"/>
            </a:xfrm>
            <a:prstGeom prst="rect">
              <a:avLst/>
            </a:prstGeom>
            <a:noFill/>
          </p:spPr>
          <p:txBody>
            <a:bodyPr wrap="square" rtlCol="0">
              <a:spAutoFit/>
            </a:bodyPr>
            <a:lstStyle/>
            <a:p>
              <a:r>
                <a:rPr lang="de-DE" sz="8000" b="1" i="1" dirty="0">
                  <a:solidFill>
                    <a:srgbClr val="0D7493"/>
                  </a:solidFill>
                </a:rPr>
                <a:t>?</a:t>
              </a:r>
            </a:p>
          </p:txBody>
        </p:sp>
        <p:sp>
          <p:nvSpPr>
            <p:cNvPr id="10" name="Textfeld 9">
              <a:extLst>
                <a:ext uri="{FF2B5EF4-FFF2-40B4-BE49-F238E27FC236}">
                  <a16:creationId xmlns:a16="http://schemas.microsoft.com/office/drawing/2014/main" id="{4914F09B-3967-5F14-A56D-838D5AB7E73E}"/>
                </a:ext>
              </a:extLst>
            </p:cNvPr>
            <p:cNvSpPr txBox="1"/>
            <p:nvPr/>
          </p:nvSpPr>
          <p:spPr>
            <a:xfrm rot="19612364">
              <a:off x="8997734" y="886423"/>
              <a:ext cx="1473694" cy="1015663"/>
            </a:xfrm>
            <a:prstGeom prst="rect">
              <a:avLst/>
            </a:prstGeom>
            <a:noFill/>
          </p:spPr>
          <p:txBody>
            <a:bodyPr wrap="square" rtlCol="0">
              <a:spAutoFit/>
            </a:bodyPr>
            <a:lstStyle/>
            <a:p>
              <a:r>
                <a:rPr lang="de-DE" sz="6000" b="1" i="1" dirty="0">
                  <a:solidFill>
                    <a:srgbClr val="0D7493"/>
                  </a:solidFill>
                </a:rPr>
                <a:t>?</a:t>
              </a:r>
            </a:p>
          </p:txBody>
        </p:sp>
      </p:grpSp>
    </p:spTree>
    <p:extLst>
      <p:ext uri="{BB962C8B-B14F-4D97-AF65-F5344CB8AC3E}">
        <p14:creationId xmlns:p14="http://schemas.microsoft.com/office/powerpoint/2010/main" val="2523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866775" y="582266"/>
            <a:ext cx="9199844" cy="679322"/>
          </a:xfrm>
        </p:spPr>
        <p:txBody>
          <a:bodyPr>
            <a:normAutofit/>
          </a:bodyPr>
          <a:lstStyle/>
          <a:p>
            <a:r>
              <a:rPr lang="de-DE" sz="2400" dirty="0"/>
              <a:t>Wenn ich den / einen Betrieb übernehmen möchte</a:t>
            </a:r>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997258" y="1303106"/>
            <a:ext cx="10354954" cy="4893647"/>
          </a:xfrm>
          <a:prstGeom prst="rect">
            <a:avLst/>
          </a:prstGeom>
          <a:noFill/>
        </p:spPr>
        <p:txBody>
          <a:bodyPr wrap="square">
            <a:spAutoFit/>
          </a:bodyPr>
          <a:lstStyle/>
          <a:p>
            <a:pPr marL="342900" indent="-342900">
              <a:buFont typeface="Arial" panose="020B0604020202020204" pitchFamily="34" charset="0"/>
              <a:buChar char="•"/>
            </a:pPr>
            <a:r>
              <a:rPr lang="de-DE" sz="2400" dirty="0"/>
              <a:t>Soll / Kann der Betrieb im Haupterwerb geführt werden?</a:t>
            </a:r>
          </a:p>
          <a:p>
            <a:pPr marL="342900" indent="-342900">
              <a:buFont typeface="Arial" panose="020B0604020202020204" pitchFamily="34" charset="0"/>
              <a:buChar char="•"/>
            </a:pPr>
            <a:r>
              <a:rPr lang="de-DE" sz="2400" dirty="0"/>
              <a:t>Welche Form der Übernahme wird angestrebt? </a:t>
            </a:r>
            <a:br>
              <a:rPr lang="de-DE" sz="2400" dirty="0"/>
            </a:br>
            <a:r>
              <a:rPr lang="de-DE" sz="2400" dirty="0"/>
              <a:t>(z.B. GbR, Pacht, Kauf…)</a:t>
            </a:r>
          </a:p>
          <a:p>
            <a:pPr marL="342900" indent="-342900">
              <a:buFont typeface="Arial" panose="020B0604020202020204" pitchFamily="34" charset="0"/>
              <a:buChar char="•"/>
            </a:pPr>
            <a:r>
              <a:rPr lang="de-DE" sz="2400" dirty="0"/>
              <a:t>Welche Betriebszweige sollen beibehalten, </a:t>
            </a:r>
            <a:br>
              <a:rPr lang="de-DE" sz="2400" dirty="0"/>
            </a:br>
            <a:r>
              <a:rPr lang="de-DE" sz="2400" dirty="0"/>
              <a:t>aufgebaut bzw. nicht mehr weitergeführt werden?</a:t>
            </a:r>
          </a:p>
          <a:p>
            <a:pPr marL="342900" indent="-342900">
              <a:buFont typeface="Arial" panose="020B0604020202020204" pitchFamily="34" charset="0"/>
              <a:buChar char="•"/>
            </a:pPr>
            <a:r>
              <a:rPr lang="de-DE" sz="2400" dirty="0"/>
              <a:t>Wer arbeitet auf dem Betrieb mit? </a:t>
            </a:r>
          </a:p>
          <a:p>
            <a:pPr marL="342900" indent="-342900">
              <a:buFont typeface="Arial" panose="020B0604020202020204" pitchFamily="34" charset="0"/>
              <a:buChar char="•"/>
            </a:pPr>
            <a:r>
              <a:rPr lang="de-DE" sz="2400" dirty="0"/>
              <a:t>Wie ist die Wohnsituation?</a:t>
            </a:r>
          </a:p>
          <a:p>
            <a:pPr marL="342900" indent="-342900">
              <a:buFont typeface="Arial" panose="020B0604020202020204" pitchFamily="34" charset="0"/>
              <a:buChar char="•"/>
            </a:pPr>
            <a:r>
              <a:rPr lang="de-DE" sz="2400" dirty="0"/>
              <a:t>…</a:t>
            </a:r>
          </a:p>
          <a:p>
            <a:endParaRPr lang="de-DE" sz="2400" dirty="0"/>
          </a:p>
          <a:p>
            <a:r>
              <a:rPr lang="de-DE" sz="2400" dirty="0"/>
              <a:t>Unterstützung: </a:t>
            </a:r>
            <a:br>
              <a:rPr lang="de-DE" sz="2400" dirty="0"/>
            </a:br>
            <a:r>
              <a:rPr lang="de-DE" sz="2400" dirty="0"/>
              <a:t>Steuer- und Rechtsberatung, Ländliche Familienberatungen,</a:t>
            </a:r>
          </a:p>
          <a:p>
            <a:r>
              <a:rPr lang="de-DE" sz="2400" dirty="0"/>
              <a:t>Offizialberatung, Verbände, freie Berater*innen, Coachs</a:t>
            </a:r>
          </a:p>
          <a:p>
            <a:endParaRPr lang="de-DE" sz="2400" dirty="0"/>
          </a:p>
        </p:txBody>
      </p:sp>
      <p:pic>
        <p:nvPicPr>
          <p:cNvPr id="2" name="Inhaltsplatzhalter 3">
            <a:extLst>
              <a:ext uri="{FF2B5EF4-FFF2-40B4-BE49-F238E27FC236}">
                <a16:creationId xmlns:a16="http://schemas.microsoft.com/office/drawing/2014/main" id="{E4FDBEA4-34D0-3873-2955-C1E70D9B5AA4}"/>
              </a:ext>
            </a:extLst>
          </p:cNvPr>
          <p:cNvPicPr>
            <a:picLocks noChangeAspect="1"/>
          </p:cNvPicPr>
          <p:nvPr/>
        </p:nvPicPr>
        <p:blipFill>
          <a:blip r:embed="rId3"/>
          <a:stretch>
            <a:fillRect/>
          </a:stretch>
        </p:blipFill>
        <p:spPr>
          <a:xfrm>
            <a:off x="8942997" y="4173531"/>
            <a:ext cx="2667000" cy="2025650"/>
          </a:xfrm>
          <a:prstGeom prst="rect">
            <a:avLst/>
          </a:prstGeom>
        </p:spPr>
      </p:pic>
      <p:grpSp>
        <p:nvGrpSpPr>
          <p:cNvPr id="7" name="Gruppieren 6">
            <a:extLst>
              <a:ext uri="{FF2B5EF4-FFF2-40B4-BE49-F238E27FC236}">
                <a16:creationId xmlns:a16="http://schemas.microsoft.com/office/drawing/2014/main" id="{2545D46B-00A7-EEB5-16EF-30327139F6DE}"/>
              </a:ext>
            </a:extLst>
          </p:cNvPr>
          <p:cNvGrpSpPr/>
          <p:nvPr/>
        </p:nvGrpSpPr>
        <p:grpSpPr>
          <a:xfrm>
            <a:off x="9379487" y="1172706"/>
            <a:ext cx="2111702" cy="2906490"/>
            <a:chOff x="8341592" y="-225002"/>
            <a:chExt cx="3829326" cy="5364015"/>
          </a:xfrm>
        </p:grpSpPr>
        <p:pic>
          <p:nvPicPr>
            <p:cNvPr id="8" name="Grafik 7">
              <a:extLst>
                <a:ext uri="{FF2B5EF4-FFF2-40B4-BE49-F238E27FC236}">
                  <a16:creationId xmlns:a16="http://schemas.microsoft.com/office/drawing/2014/main" id="{887157E1-7210-3404-6DA6-145803177A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1649" y="1377904"/>
              <a:ext cx="3259269" cy="3761109"/>
            </a:xfrm>
            <a:prstGeom prst="rect">
              <a:avLst/>
            </a:prstGeom>
          </p:spPr>
        </p:pic>
        <p:sp>
          <p:nvSpPr>
            <p:cNvPr id="9" name="Textfeld 8">
              <a:extLst>
                <a:ext uri="{FF2B5EF4-FFF2-40B4-BE49-F238E27FC236}">
                  <a16:creationId xmlns:a16="http://schemas.microsoft.com/office/drawing/2014/main" id="{637294CE-FD76-27F0-6AAD-9E0E21429A8A}"/>
                </a:ext>
              </a:extLst>
            </p:cNvPr>
            <p:cNvSpPr txBox="1"/>
            <p:nvPr/>
          </p:nvSpPr>
          <p:spPr>
            <a:xfrm rot="20512624">
              <a:off x="9132951" y="-225002"/>
              <a:ext cx="1473693" cy="2465346"/>
            </a:xfrm>
            <a:prstGeom prst="rect">
              <a:avLst/>
            </a:prstGeom>
            <a:noFill/>
          </p:spPr>
          <p:txBody>
            <a:bodyPr wrap="square" rtlCol="0">
              <a:spAutoFit/>
            </a:bodyPr>
            <a:lstStyle/>
            <a:p>
              <a:r>
                <a:rPr lang="de-DE" sz="7200" b="1" i="1" dirty="0">
                  <a:solidFill>
                    <a:srgbClr val="0D7493"/>
                  </a:solidFill>
                </a:rPr>
                <a:t>?</a:t>
              </a:r>
            </a:p>
          </p:txBody>
        </p:sp>
        <p:sp>
          <p:nvSpPr>
            <p:cNvPr id="10" name="Textfeld 9">
              <a:extLst>
                <a:ext uri="{FF2B5EF4-FFF2-40B4-BE49-F238E27FC236}">
                  <a16:creationId xmlns:a16="http://schemas.microsoft.com/office/drawing/2014/main" id="{B9571CA9-1DD5-AC05-6789-AFBF9ACF7F76}"/>
                </a:ext>
              </a:extLst>
            </p:cNvPr>
            <p:cNvSpPr txBox="1"/>
            <p:nvPr/>
          </p:nvSpPr>
          <p:spPr>
            <a:xfrm>
              <a:off x="9862863" y="15655"/>
              <a:ext cx="1473693" cy="1896420"/>
            </a:xfrm>
            <a:prstGeom prst="rect">
              <a:avLst/>
            </a:prstGeom>
            <a:noFill/>
          </p:spPr>
          <p:txBody>
            <a:bodyPr wrap="square" rtlCol="0">
              <a:spAutoFit/>
            </a:bodyPr>
            <a:lstStyle/>
            <a:p>
              <a:r>
                <a:rPr lang="de-DE" sz="5400" b="1" i="1" dirty="0">
                  <a:solidFill>
                    <a:srgbClr val="0D7493"/>
                  </a:solidFill>
                </a:rPr>
                <a:t>?</a:t>
              </a:r>
            </a:p>
          </p:txBody>
        </p:sp>
        <p:sp>
          <p:nvSpPr>
            <p:cNvPr id="11" name="Textfeld 10">
              <a:extLst>
                <a:ext uri="{FF2B5EF4-FFF2-40B4-BE49-F238E27FC236}">
                  <a16:creationId xmlns:a16="http://schemas.microsoft.com/office/drawing/2014/main" id="{837BD560-7A6D-60D9-1BAC-FF18C97FF8C8}"/>
                </a:ext>
              </a:extLst>
            </p:cNvPr>
            <p:cNvSpPr txBox="1"/>
            <p:nvPr/>
          </p:nvSpPr>
          <p:spPr>
            <a:xfrm rot="19612364">
              <a:off x="8341592" y="578092"/>
              <a:ext cx="1473693" cy="1015664"/>
            </a:xfrm>
            <a:prstGeom prst="rect">
              <a:avLst/>
            </a:prstGeom>
            <a:noFill/>
          </p:spPr>
          <p:txBody>
            <a:bodyPr wrap="square" rtlCol="0">
              <a:spAutoFit/>
            </a:bodyPr>
            <a:lstStyle/>
            <a:p>
              <a:r>
                <a:rPr lang="de-DE" sz="6000" b="1" i="1" dirty="0">
                  <a:solidFill>
                    <a:srgbClr val="0D7493"/>
                  </a:solidFill>
                </a:rPr>
                <a:t>?</a:t>
              </a:r>
            </a:p>
          </p:txBody>
        </p:sp>
      </p:grpSp>
    </p:spTree>
    <p:extLst>
      <p:ext uri="{BB962C8B-B14F-4D97-AF65-F5344CB8AC3E}">
        <p14:creationId xmlns:p14="http://schemas.microsoft.com/office/powerpoint/2010/main" val="21964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973892" y="768664"/>
            <a:ext cx="6229341" cy="450211"/>
          </a:xfrm>
        </p:spPr>
        <p:txBody>
          <a:bodyPr>
            <a:normAutofit/>
          </a:bodyPr>
          <a:lstStyle/>
          <a:p>
            <a:r>
              <a:rPr lang="de-DE" sz="2400" dirty="0"/>
              <a:t>Die nächsten Schritte </a:t>
            </a:r>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490871"/>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994283" y="1302840"/>
            <a:ext cx="8413811" cy="4524315"/>
          </a:xfrm>
          <a:prstGeom prst="rect">
            <a:avLst/>
          </a:prstGeom>
          <a:noFill/>
        </p:spPr>
        <p:txBody>
          <a:bodyPr wrap="square">
            <a:spAutoFit/>
          </a:bodyPr>
          <a:lstStyle/>
          <a:p>
            <a:pPr marL="342900" indent="-342900">
              <a:buFont typeface="Arial" panose="020B0604020202020204" pitchFamily="34" charset="0"/>
              <a:buChar char="•"/>
            </a:pPr>
            <a:r>
              <a:rPr lang="de-DE" sz="2400" dirty="0"/>
              <a:t>Sind alle Beteiligten mit der erarbeiteten Lösung einverstanden?</a:t>
            </a:r>
          </a:p>
          <a:p>
            <a:pPr marL="342900" indent="-342900">
              <a:buFont typeface="Arial" panose="020B0604020202020204" pitchFamily="34" charset="0"/>
              <a:buChar char="•"/>
            </a:pPr>
            <a:r>
              <a:rPr lang="de-DE" sz="2400" dirty="0"/>
              <a:t>Wie werden die weichenden Erben abgefunden?</a:t>
            </a:r>
          </a:p>
          <a:p>
            <a:endParaRPr lang="de-DE" sz="2400" dirty="0"/>
          </a:p>
          <a:p>
            <a:r>
              <a:rPr lang="de-DE" sz="2400" b="1" dirty="0">
                <a:solidFill>
                  <a:schemeClr val="accent1"/>
                </a:solidFill>
              </a:rPr>
              <a:t>Der  Abschluss</a:t>
            </a:r>
          </a:p>
          <a:p>
            <a:pPr marL="342900" indent="-342900">
              <a:buFont typeface="Arial" panose="020B0604020202020204" pitchFamily="34" charset="0"/>
              <a:buChar char="•"/>
            </a:pPr>
            <a:r>
              <a:rPr lang="de-DE" sz="2400" dirty="0"/>
              <a:t>Umsetzungsschritte werden festgelegt</a:t>
            </a:r>
          </a:p>
          <a:p>
            <a:pPr marL="342900" indent="-342900">
              <a:buFont typeface="Arial" panose="020B0604020202020204" pitchFamily="34" charset="0"/>
              <a:buChar char="•"/>
            </a:pPr>
            <a:r>
              <a:rPr lang="de-DE" sz="2400" dirty="0"/>
              <a:t>Abschluss des Hofübergabevertrages </a:t>
            </a:r>
          </a:p>
          <a:p>
            <a:pPr marL="342900" indent="-342900">
              <a:buFont typeface="Arial" panose="020B0604020202020204" pitchFamily="34" charset="0"/>
              <a:buChar char="•"/>
            </a:pPr>
            <a:r>
              <a:rPr lang="de-DE" sz="2400" dirty="0"/>
              <a:t>Generationswechsel wird allen Betroffenen mitgeteilt</a:t>
            </a:r>
          </a:p>
          <a:p>
            <a:pPr marL="342900" indent="-342900">
              <a:buFont typeface="Arial" panose="020B0604020202020204" pitchFamily="34" charset="0"/>
              <a:buChar char="•"/>
            </a:pPr>
            <a:r>
              <a:rPr lang="de-DE" sz="2400" dirty="0"/>
              <a:t>Konkrete Umsetzung findet statt: (Rollenwechsel, Wohnungswechsel, finanzielle Abwicklung etc.)</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Unterstützung: Steuerberatung, Notar</a:t>
            </a:r>
          </a:p>
          <a:p>
            <a:endParaRPr lang="de-DE" sz="2400" b="1" dirty="0">
              <a:solidFill>
                <a:schemeClr val="accent1"/>
              </a:solidFill>
            </a:endParaRPr>
          </a:p>
        </p:txBody>
      </p:sp>
      <p:pic>
        <p:nvPicPr>
          <p:cNvPr id="7" name="Grafik 6">
            <a:extLst>
              <a:ext uri="{FF2B5EF4-FFF2-40B4-BE49-F238E27FC236}">
                <a16:creationId xmlns:a16="http://schemas.microsoft.com/office/drawing/2014/main" id="{F469CD22-39C4-561F-3CA2-5A41156E1D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9237" y="2048219"/>
            <a:ext cx="3061209" cy="2140603"/>
          </a:xfrm>
          <a:prstGeom prst="rect">
            <a:avLst/>
          </a:prstGeom>
        </p:spPr>
      </p:pic>
    </p:spTree>
    <p:extLst>
      <p:ext uri="{BB962C8B-B14F-4D97-AF65-F5344CB8AC3E}">
        <p14:creationId xmlns:p14="http://schemas.microsoft.com/office/powerpoint/2010/main" val="313268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654296" y="404404"/>
            <a:ext cx="8924710" cy="679322"/>
          </a:xfrm>
        </p:spPr>
        <p:txBody>
          <a:bodyPr>
            <a:normAutofit/>
          </a:bodyPr>
          <a:lstStyle/>
          <a:p>
            <a:r>
              <a:rPr lang="de-DE" sz="2400" dirty="0"/>
              <a:t>Wie kann ich mich auf die Hofnachfolge vorbereiten?</a:t>
            </a:r>
          </a:p>
        </p:txBody>
      </p:sp>
      <p:sp>
        <p:nvSpPr>
          <p:cNvPr id="4" name="Textplatzhalter 3">
            <a:extLst>
              <a:ext uri="{FF2B5EF4-FFF2-40B4-BE49-F238E27FC236}">
                <a16:creationId xmlns:a16="http://schemas.microsoft.com/office/drawing/2014/main" id="{85662F78-3219-4A39-86AA-8C24E971DAD9}"/>
              </a:ext>
            </a:extLst>
          </p:cNvPr>
          <p:cNvSpPr>
            <a:spLocks noGrp="1"/>
          </p:cNvSpPr>
          <p:nvPr>
            <p:ph type="body" sz="half" idx="2"/>
          </p:nvPr>
        </p:nvSpPr>
        <p:spPr>
          <a:xfrm>
            <a:off x="839788" y="1354873"/>
            <a:ext cx="4596916" cy="4148254"/>
          </a:xfrm>
        </p:spPr>
        <p:txBody>
          <a:bodyPr>
            <a:normAutofit/>
          </a:bodyPr>
          <a:lstStyle/>
          <a:p>
            <a:endParaRPr lang="de-DE" sz="2400" dirty="0"/>
          </a:p>
          <a:p>
            <a:endParaRPr lang="de-DE" sz="2400" dirty="0"/>
          </a:p>
        </p:txBody>
      </p:sp>
      <p:sp>
        <p:nvSpPr>
          <p:cNvPr id="5" name="Textfeld 4">
            <a:extLst>
              <a:ext uri="{FF2B5EF4-FFF2-40B4-BE49-F238E27FC236}">
                <a16:creationId xmlns:a16="http://schemas.microsoft.com/office/drawing/2014/main" id="{DBDB1AD6-611E-49B9-C4D2-56BD10B8ACD9}"/>
              </a:ext>
            </a:extLst>
          </p:cNvPr>
          <p:cNvSpPr txBox="1"/>
          <p:nvPr/>
        </p:nvSpPr>
        <p:spPr>
          <a:xfrm>
            <a:off x="654296" y="1392586"/>
            <a:ext cx="11228072" cy="4154984"/>
          </a:xfrm>
          <a:prstGeom prst="rect">
            <a:avLst/>
          </a:prstGeom>
          <a:noFill/>
        </p:spPr>
        <p:txBody>
          <a:bodyPr wrap="square">
            <a:spAutoFit/>
          </a:bodyPr>
          <a:lstStyle/>
          <a:p>
            <a:pPr marL="342900" indent="-342900">
              <a:buFont typeface="Arial" panose="020B0604020202020204" pitchFamily="34" charset="0"/>
              <a:buChar char="•"/>
            </a:pPr>
            <a:r>
              <a:rPr lang="de-DE" sz="2400" dirty="0"/>
              <a:t>Austausch mit Menschen, </a:t>
            </a:r>
            <a:br>
              <a:rPr lang="de-DE" sz="2400" dirty="0"/>
            </a:br>
            <a:r>
              <a:rPr lang="de-DE" sz="2400" dirty="0"/>
              <a:t>die den Prozess bereits erfolgreich durchlaufen haben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Vorbereitungsseminare zur Hofnachfolge besuchen </a:t>
            </a:r>
            <a:br>
              <a:rPr lang="de-DE" sz="2400" dirty="0"/>
            </a:br>
            <a:r>
              <a:rPr lang="de-DE" sz="2400" dirty="0"/>
              <a:t>(Übernehmende und Abgebende)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Unterstützung holen:</a:t>
            </a:r>
          </a:p>
          <a:p>
            <a:pPr lvl="1"/>
            <a:r>
              <a:rPr lang="de-DE" sz="2400" dirty="0"/>
              <a:t>Begleitung durch Beratung / Coaching</a:t>
            </a:r>
          </a:p>
          <a:p>
            <a:endParaRPr lang="de-DE" sz="2400" dirty="0"/>
          </a:p>
        </p:txBody>
      </p:sp>
      <p:grpSp>
        <p:nvGrpSpPr>
          <p:cNvPr id="10" name="Gruppieren 9">
            <a:extLst>
              <a:ext uri="{FF2B5EF4-FFF2-40B4-BE49-F238E27FC236}">
                <a16:creationId xmlns:a16="http://schemas.microsoft.com/office/drawing/2014/main" id="{7A726A19-13B5-80EA-F29F-4FEE7E916A7B}"/>
              </a:ext>
            </a:extLst>
          </p:cNvPr>
          <p:cNvGrpSpPr/>
          <p:nvPr/>
        </p:nvGrpSpPr>
        <p:grpSpPr>
          <a:xfrm>
            <a:off x="8656627" y="1083726"/>
            <a:ext cx="3266860" cy="1304694"/>
            <a:chOff x="8252705" y="1098816"/>
            <a:chExt cx="3441331" cy="1331677"/>
          </a:xfrm>
        </p:grpSpPr>
        <p:grpSp>
          <p:nvGrpSpPr>
            <p:cNvPr id="2" name="Gruppieren 1">
              <a:extLst>
                <a:ext uri="{FF2B5EF4-FFF2-40B4-BE49-F238E27FC236}">
                  <a16:creationId xmlns:a16="http://schemas.microsoft.com/office/drawing/2014/main" id="{329E8A9E-4D6A-7957-3246-F7F8CBA173E2}"/>
                </a:ext>
              </a:extLst>
            </p:cNvPr>
            <p:cNvGrpSpPr/>
            <p:nvPr/>
          </p:nvGrpSpPr>
          <p:grpSpPr>
            <a:xfrm>
              <a:off x="9200321" y="1098816"/>
              <a:ext cx="2493715" cy="1331677"/>
              <a:chOff x="7215189" y="3006791"/>
              <a:chExt cx="2743200" cy="1482253"/>
            </a:xfrm>
          </p:grpSpPr>
          <p:pic>
            <p:nvPicPr>
              <p:cNvPr id="6" name="Inhaltsplatzhalter 5">
                <a:extLst>
                  <a:ext uri="{FF2B5EF4-FFF2-40B4-BE49-F238E27FC236}">
                    <a16:creationId xmlns:a16="http://schemas.microsoft.com/office/drawing/2014/main" id="{0697DDD7-2975-A2E7-7A78-F4E405D56A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2" r="-1"/>
              <a:stretch/>
            </p:blipFill>
            <p:spPr>
              <a:xfrm flipH="1">
                <a:off x="8113227" y="3006791"/>
                <a:ext cx="1845162" cy="1381271"/>
              </a:xfrm>
              <a:prstGeom prst="rect">
                <a:avLst/>
              </a:prstGeom>
            </p:spPr>
          </p:pic>
          <p:pic>
            <p:nvPicPr>
              <p:cNvPr id="7" name="Inhaltsplatzhalter 5">
                <a:extLst>
                  <a:ext uri="{FF2B5EF4-FFF2-40B4-BE49-F238E27FC236}">
                    <a16:creationId xmlns:a16="http://schemas.microsoft.com/office/drawing/2014/main" id="{47E67456-A3B2-98B1-8F79-E007808717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5189" y="3107773"/>
                <a:ext cx="941401" cy="1381271"/>
              </a:xfrm>
              <a:prstGeom prst="rect">
                <a:avLst/>
              </a:prstGeom>
            </p:spPr>
          </p:pic>
          <p:sp>
            <p:nvSpPr>
              <p:cNvPr id="8" name="Rechteck 7">
                <a:extLst>
                  <a:ext uri="{FF2B5EF4-FFF2-40B4-BE49-F238E27FC236}">
                    <a16:creationId xmlns:a16="http://schemas.microsoft.com/office/drawing/2014/main" id="{DFA7BB48-FB7F-C356-331B-261CC68CD349}"/>
                  </a:ext>
                </a:extLst>
              </p:cNvPr>
              <p:cNvSpPr/>
              <p:nvPr/>
            </p:nvSpPr>
            <p:spPr>
              <a:xfrm>
                <a:off x="8229064" y="3838936"/>
                <a:ext cx="111727" cy="23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Inhaltsplatzhalter 10">
              <a:extLst>
                <a:ext uri="{FF2B5EF4-FFF2-40B4-BE49-F238E27FC236}">
                  <a16:creationId xmlns:a16="http://schemas.microsoft.com/office/drawing/2014/main" id="{D0A19C2A-489C-901C-F8D8-4A30C192D5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2705" y="1273713"/>
              <a:ext cx="1094099" cy="981884"/>
            </a:xfrm>
            <a:prstGeom prst="rect">
              <a:avLst/>
            </a:prstGeom>
          </p:spPr>
        </p:pic>
      </p:grpSp>
      <p:pic>
        <p:nvPicPr>
          <p:cNvPr id="11" name="Grafik 10">
            <a:extLst>
              <a:ext uri="{FF2B5EF4-FFF2-40B4-BE49-F238E27FC236}">
                <a16:creationId xmlns:a16="http://schemas.microsoft.com/office/drawing/2014/main" id="{07DD4495-2FC6-AC73-74C8-31463ECB34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4524" y="2748878"/>
            <a:ext cx="1733384" cy="2034188"/>
          </a:xfrm>
          <a:prstGeom prst="rect">
            <a:avLst/>
          </a:prstGeom>
        </p:spPr>
      </p:pic>
      <p:pic>
        <p:nvPicPr>
          <p:cNvPr id="13" name="Inhaltsplatzhalter 13">
            <a:extLst>
              <a:ext uri="{FF2B5EF4-FFF2-40B4-BE49-F238E27FC236}">
                <a16:creationId xmlns:a16="http://schemas.microsoft.com/office/drawing/2014/main" id="{73103231-E59F-0E7B-87AE-24EB250CBA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62260" y="4783066"/>
            <a:ext cx="2091189" cy="1777510"/>
          </a:xfrm>
          <a:prstGeom prst="rect">
            <a:avLst/>
          </a:prstGeom>
        </p:spPr>
      </p:pic>
    </p:spTree>
    <p:extLst>
      <p:ext uri="{BB962C8B-B14F-4D97-AF65-F5344CB8AC3E}">
        <p14:creationId xmlns:p14="http://schemas.microsoft.com/office/powerpoint/2010/main" val="6929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0184AF-F53E-0C8E-A2C7-08797FB594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51466" y="2602024"/>
            <a:ext cx="4201095" cy="2804187"/>
          </a:xfrm>
          <a:prstGeom prst="rect">
            <a:avLst/>
          </a:prstGeom>
          <a:effectLst>
            <a:softEdge rad="114300"/>
          </a:effectLst>
        </p:spPr>
      </p:pic>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247217" y="500432"/>
            <a:ext cx="8851243" cy="679322"/>
          </a:xfrm>
        </p:spPr>
        <p:txBody>
          <a:bodyPr>
            <a:normAutofit/>
          </a:bodyPr>
          <a:lstStyle/>
          <a:p>
            <a:r>
              <a:rPr lang="de-DE" sz="2400" dirty="0"/>
              <a:t>Steckbrief - Innerfamiliäre Hofübergabe: Familie Jacobi</a:t>
            </a:r>
          </a:p>
        </p:txBody>
      </p:sp>
      <p:sp>
        <p:nvSpPr>
          <p:cNvPr id="5" name="Textfeld 4">
            <a:extLst>
              <a:ext uri="{FF2B5EF4-FFF2-40B4-BE49-F238E27FC236}">
                <a16:creationId xmlns:a16="http://schemas.microsoft.com/office/drawing/2014/main" id="{DBDB1AD6-611E-49B9-C4D2-56BD10B8ACD9}"/>
              </a:ext>
            </a:extLst>
          </p:cNvPr>
          <p:cNvSpPr txBox="1"/>
          <p:nvPr/>
        </p:nvSpPr>
        <p:spPr>
          <a:xfrm>
            <a:off x="488146" y="2384674"/>
            <a:ext cx="3685185" cy="4247317"/>
          </a:xfrm>
          <a:prstGeom prst="rect">
            <a:avLst/>
          </a:prstGeom>
          <a:solidFill>
            <a:schemeClr val="accent6">
              <a:lumMod val="20000"/>
              <a:lumOff val="80000"/>
            </a:schemeClr>
          </a:solidFill>
        </p:spPr>
        <p:txBody>
          <a:bodyPr wrap="square">
            <a:spAutoFit/>
          </a:bodyPr>
          <a:lstStyle/>
          <a:p>
            <a:r>
              <a:rPr lang="de-DE" dirty="0"/>
              <a:t>„Ich hätte mir eigentlich gewünscht, dass ich noch etwas mehr Zeit für die Übernahme gehabt hätte. Da mein Vater aber schon ein gewisses Alter hat, drängte es, dass ich Verantwortung übernehme.“</a:t>
            </a:r>
          </a:p>
          <a:p>
            <a:endParaRPr lang="de-DE" dirty="0"/>
          </a:p>
          <a:p>
            <a:r>
              <a:rPr lang="de-DE" dirty="0"/>
              <a:t>„Ich bin froh, dass mein Vater mir seine Erfahrungen weitergibt, um sein umfangreiches Wissen im Betrieb zu behalten. Das kann keine App oder ein Smart-Farming-Programm ersetzen“</a:t>
            </a:r>
          </a:p>
          <a:p>
            <a:endParaRPr lang="de-DE" dirty="0"/>
          </a:p>
          <a:p>
            <a:r>
              <a:rPr lang="de-DE" b="1" dirty="0"/>
              <a:t>Julius Jacobi, Übernehmender</a:t>
            </a:r>
            <a:endParaRPr lang="de-DE" sz="2400" dirty="0"/>
          </a:p>
        </p:txBody>
      </p:sp>
      <p:sp>
        <p:nvSpPr>
          <p:cNvPr id="14" name="Textfeld 13">
            <a:extLst>
              <a:ext uri="{FF2B5EF4-FFF2-40B4-BE49-F238E27FC236}">
                <a16:creationId xmlns:a16="http://schemas.microsoft.com/office/drawing/2014/main" id="{715D8D93-1C27-099E-2757-4F24B2003FCB}"/>
              </a:ext>
            </a:extLst>
          </p:cNvPr>
          <p:cNvSpPr txBox="1"/>
          <p:nvPr/>
        </p:nvSpPr>
        <p:spPr>
          <a:xfrm>
            <a:off x="220649" y="919910"/>
            <a:ext cx="8816109" cy="1045286"/>
          </a:xfrm>
          <a:prstGeom prst="rect">
            <a:avLst/>
          </a:prstGeom>
          <a:solidFill>
            <a:schemeClr val="bg1">
              <a:lumMod val="95000"/>
            </a:schemeClr>
          </a:solidFill>
        </p:spPr>
        <p:txBody>
          <a:bodyPr wrap="square">
            <a:spAutoFit/>
          </a:bodyPr>
          <a:lstStyle/>
          <a:p>
            <a:pPr>
              <a:lnSpc>
                <a:spcPct val="107000"/>
              </a:lnSpc>
              <a:spcAft>
                <a:spcPts val="800"/>
              </a:spcAft>
            </a:pPr>
            <a:r>
              <a:rPr lang="de-DE" sz="1800" b="1" dirty="0">
                <a:effectLst/>
                <a:latin typeface="+mj-lt"/>
                <a:ea typeface="Calibri" panose="020F0502020204030204" pitchFamily="34" charset="0"/>
                <a:cs typeface="Arial" panose="020B0604020202020204" pitchFamily="34" charset="0"/>
              </a:rPr>
              <a:t>Familienbetrieb, Sohn Julius ist 2020 in den Betrieb eingestiegen, Gründung GbR</a:t>
            </a:r>
          </a:p>
          <a:p>
            <a:r>
              <a:rPr lang="de-DE" b="1" dirty="0"/>
              <a:t>Gemischtbetrieb, 140 Hektar LN (Schwerpunkt Saatgutvermehrung)</a:t>
            </a:r>
          </a:p>
          <a:p>
            <a:r>
              <a:rPr lang="de-DE" b="1" dirty="0"/>
              <a:t>Tierhaltung: 50 Milchkühe, Mastrinder, Mastschweine</a:t>
            </a:r>
          </a:p>
        </p:txBody>
      </p:sp>
      <p:sp>
        <p:nvSpPr>
          <p:cNvPr id="2" name="Textfeld 1">
            <a:extLst>
              <a:ext uri="{FF2B5EF4-FFF2-40B4-BE49-F238E27FC236}">
                <a16:creationId xmlns:a16="http://schemas.microsoft.com/office/drawing/2014/main" id="{5B907542-3F03-8D1A-4CAF-20F04A359002}"/>
              </a:ext>
            </a:extLst>
          </p:cNvPr>
          <p:cNvSpPr txBox="1"/>
          <p:nvPr/>
        </p:nvSpPr>
        <p:spPr>
          <a:xfrm>
            <a:off x="4340388" y="5406211"/>
            <a:ext cx="2324911" cy="246221"/>
          </a:xfrm>
          <a:prstGeom prst="rect">
            <a:avLst/>
          </a:prstGeom>
          <a:noFill/>
        </p:spPr>
        <p:txBody>
          <a:bodyPr wrap="square" rtlCol="0">
            <a:spAutoFit/>
          </a:bodyPr>
          <a:lstStyle/>
          <a:p>
            <a:r>
              <a:rPr lang="de-DE" sz="1000" dirty="0"/>
              <a:t>Foto: Familie Jacobi</a:t>
            </a:r>
          </a:p>
        </p:txBody>
      </p:sp>
      <p:sp>
        <p:nvSpPr>
          <p:cNvPr id="12" name="Textfeld 11">
            <a:extLst>
              <a:ext uri="{FF2B5EF4-FFF2-40B4-BE49-F238E27FC236}">
                <a16:creationId xmlns:a16="http://schemas.microsoft.com/office/drawing/2014/main" id="{13116889-DA45-92BB-992C-0BCEBB9836F8}"/>
              </a:ext>
            </a:extLst>
          </p:cNvPr>
          <p:cNvSpPr txBox="1"/>
          <p:nvPr/>
        </p:nvSpPr>
        <p:spPr>
          <a:xfrm>
            <a:off x="8860934" y="1385876"/>
            <a:ext cx="3048715" cy="5355312"/>
          </a:xfrm>
          <a:prstGeom prst="rect">
            <a:avLst/>
          </a:prstGeom>
          <a:solidFill>
            <a:schemeClr val="tx2">
              <a:lumMod val="40000"/>
              <a:lumOff val="60000"/>
            </a:schemeClr>
          </a:solidFill>
        </p:spPr>
        <p:txBody>
          <a:bodyPr wrap="square">
            <a:spAutoFit/>
          </a:bodyPr>
          <a:lstStyle/>
          <a:p>
            <a:r>
              <a:rPr lang="de-DE" dirty="0"/>
              <a:t>„Wichtig ist, dass der Betrieb - auch wenn die Nachfolge noch unklar ist - so geführt wird, als wenn es weiter geht. Ich war der festen Überzeugung, wenn meine Kinder den Hof nicht übernehmen, gibt es sicher junge Leute, die Interesse haben, ihn weiterzuführen. </a:t>
            </a:r>
          </a:p>
          <a:p>
            <a:r>
              <a:rPr lang="de-DE" dirty="0"/>
              <a:t>Außerdem ist es wichtig, die Nachfolge so früh wie möglich zu regeln. </a:t>
            </a:r>
          </a:p>
          <a:p>
            <a:r>
              <a:rPr lang="de-DE" dirty="0"/>
              <a:t>Alle Beteiligten (auch die weichenden Erben) sollten in den Prozess eingebunden sein, so dass sich jeder wiederfindet.“</a:t>
            </a:r>
          </a:p>
          <a:p>
            <a:endParaRPr lang="de-DE" dirty="0"/>
          </a:p>
          <a:p>
            <a:r>
              <a:rPr lang="de-DE" b="1" dirty="0"/>
              <a:t>Josef Jacobi, Übergebender</a:t>
            </a:r>
            <a:r>
              <a:rPr lang="de-DE" dirty="0"/>
              <a:t> </a:t>
            </a:r>
          </a:p>
        </p:txBody>
      </p:sp>
    </p:spTree>
    <p:extLst>
      <p:ext uri="{BB962C8B-B14F-4D97-AF65-F5344CB8AC3E}">
        <p14:creationId xmlns:p14="http://schemas.microsoft.com/office/powerpoint/2010/main" val="39831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781236" y="376543"/>
            <a:ext cx="7519385" cy="493470"/>
          </a:xfrm>
        </p:spPr>
        <p:txBody>
          <a:bodyPr>
            <a:normAutofit/>
          </a:bodyPr>
          <a:lstStyle/>
          <a:p>
            <a:r>
              <a:rPr lang="de-DE" sz="2400" dirty="0"/>
              <a:t>Hofnachfolge – bei Großteil der Betriebe unklar!</a:t>
            </a:r>
          </a:p>
          <a:p>
            <a:endParaRPr lang="de-CH" dirty="0"/>
          </a:p>
        </p:txBody>
      </p:sp>
      <p:pic>
        <p:nvPicPr>
          <p:cNvPr id="8" name="Grafik 7">
            <a:extLst>
              <a:ext uri="{FF2B5EF4-FFF2-40B4-BE49-F238E27FC236}">
                <a16:creationId xmlns:a16="http://schemas.microsoft.com/office/drawing/2014/main" id="{1110E55E-0BB7-40F9-9CC2-6172DB1E3F1B}"/>
              </a:ext>
            </a:extLst>
          </p:cNvPr>
          <p:cNvPicPr>
            <a:picLocks noChangeAspect="1"/>
          </p:cNvPicPr>
          <p:nvPr/>
        </p:nvPicPr>
        <p:blipFill>
          <a:blip r:embed="rId3"/>
          <a:stretch>
            <a:fillRect/>
          </a:stretch>
        </p:blipFill>
        <p:spPr>
          <a:xfrm>
            <a:off x="2853038" y="1013894"/>
            <a:ext cx="5635285" cy="5701740"/>
          </a:xfrm>
          <a:prstGeom prst="rect">
            <a:avLst/>
          </a:prstGeom>
        </p:spPr>
      </p:pic>
    </p:spTree>
    <p:extLst>
      <p:ext uri="{BB962C8B-B14F-4D97-AF65-F5344CB8AC3E}">
        <p14:creationId xmlns:p14="http://schemas.microsoft.com/office/powerpoint/2010/main" val="2758178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314290" y="482326"/>
            <a:ext cx="10784970" cy="475785"/>
          </a:xfrm>
        </p:spPr>
        <p:txBody>
          <a:bodyPr>
            <a:normAutofit fontScale="85000" lnSpcReduction="10000"/>
          </a:bodyPr>
          <a:lstStyle/>
          <a:p>
            <a:r>
              <a:rPr lang="de-DE" sz="2400" dirty="0"/>
              <a:t>Steckbrief -  Außerfamiliäre Hofübernahme: Familie Herzog &amp; Grawitschky / Nafziger</a:t>
            </a:r>
          </a:p>
        </p:txBody>
      </p:sp>
      <p:sp>
        <p:nvSpPr>
          <p:cNvPr id="5" name="Textfeld 4">
            <a:extLst>
              <a:ext uri="{FF2B5EF4-FFF2-40B4-BE49-F238E27FC236}">
                <a16:creationId xmlns:a16="http://schemas.microsoft.com/office/drawing/2014/main" id="{DBDB1AD6-611E-49B9-C4D2-56BD10B8ACD9}"/>
              </a:ext>
            </a:extLst>
          </p:cNvPr>
          <p:cNvSpPr txBox="1"/>
          <p:nvPr/>
        </p:nvSpPr>
        <p:spPr>
          <a:xfrm>
            <a:off x="276645" y="2478728"/>
            <a:ext cx="3442739" cy="2862322"/>
          </a:xfrm>
          <a:prstGeom prst="rect">
            <a:avLst/>
          </a:prstGeom>
          <a:solidFill>
            <a:schemeClr val="accent1">
              <a:lumMod val="20000"/>
              <a:lumOff val="80000"/>
            </a:schemeClr>
          </a:solidFill>
        </p:spPr>
        <p:txBody>
          <a:bodyPr wrap="square">
            <a:spAutoFit/>
          </a:bodyPr>
          <a:lstStyle/>
          <a:p>
            <a:r>
              <a:rPr lang="de-DE" dirty="0"/>
              <a:t>„Eine außerfamiliäre Übernahme ist möglich, wenn man bei sich selbst anfängt und sich bewusstmacht, was man will, was möglich ist und wie man es umsetzen kann“.</a:t>
            </a:r>
          </a:p>
          <a:p>
            <a:endParaRPr lang="de-DE" dirty="0"/>
          </a:p>
          <a:p>
            <a:endParaRPr lang="de-DE" dirty="0"/>
          </a:p>
          <a:p>
            <a:r>
              <a:rPr lang="de-DE" b="1" dirty="0"/>
              <a:t>Manfred Nafziger, </a:t>
            </a:r>
          </a:p>
          <a:p>
            <a:r>
              <a:rPr lang="de-DE" b="1" dirty="0"/>
              <a:t>Übergebender Wahlbacherhof</a:t>
            </a:r>
          </a:p>
        </p:txBody>
      </p:sp>
      <p:sp>
        <p:nvSpPr>
          <p:cNvPr id="8" name="Textfeld 7">
            <a:extLst>
              <a:ext uri="{FF2B5EF4-FFF2-40B4-BE49-F238E27FC236}">
                <a16:creationId xmlns:a16="http://schemas.microsoft.com/office/drawing/2014/main" id="{87A312B6-10FC-FB2B-BA88-B7C83163A3EA}"/>
              </a:ext>
            </a:extLst>
          </p:cNvPr>
          <p:cNvSpPr txBox="1"/>
          <p:nvPr/>
        </p:nvSpPr>
        <p:spPr>
          <a:xfrm>
            <a:off x="7695695" y="2093051"/>
            <a:ext cx="4105008" cy="4278094"/>
          </a:xfrm>
          <a:prstGeom prst="rect">
            <a:avLst/>
          </a:prstGeom>
          <a:solidFill>
            <a:schemeClr val="accent6">
              <a:lumMod val="20000"/>
              <a:lumOff val="80000"/>
            </a:schemeClr>
          </a:solidFill>
        </p:spPr>
        <p:txBody>
          <a:bodyPr wrap="square">
            <a:spAutoFit/>
          </a:bodyPr>
          <a:lstStyle/>
          <a:p>
            <a:r>
              <a:rPr lang="de-DE" dirty="0"/>
              <a:t>„Für uns war es wichtig, den Hof langfristig bewirtschaften zu können, ohne dass die weichenden Erben nach einigen Jahren den Anspruch erheben, ausbezahlt zu werden. </a:t>
            </a:r>
          </a:p>
          <a:p>
            <a:r>
              <a:rPr lang="de-DE" dirty="0"/>
              <a:t>Wenn wir dann selbst einmal in Rente gehen, muss jemand unsere Anteile in der Kommanditgesellschaft übernehmen, ob das nun unsere Kinder sind oder die Enkel der Familie Nafziger - das ist noch offen.“</a:t>
            </a:r>
          </a:p>
          <a:p>
            <a:endParaRPr lang="de-DE" dirty="0"/>
          </a:p>
          <a:p>
            <a:r>
              <a:rPr lang="de-DE" b="1" dirty="0"/>
              <a:t>Marlene Herzog &amp; </a:t>
            </a:r>
          </a:p>
          <a:p>
            <a:r>
              <a:rPr lang="de-DE" b="1" dirty="0"/>
              <a:t>Marc Grawitschky </a:t>
            </a:r>
          </a:p>
          <a:p>
            <a:r>
              <a:rPr lang="de-DE" b="1" dirty="0"/>
              <a:t>Übernehmende Wahlbacherhof</a:t>
            </a:r>
          </a:p>
          <a:p>
            <a:endParaRPr lang="de-DE" sz="2000" dirty="0"/>
          </a:p>
        </p:txBody>
      </p:sp>
      <p:pic>
        <p:nvPicPr>
          <p:cNvPr id="7" name="Grafik 6" descr="Ein Bild, das Gras, Baum, draußen, Person enthält.&#10;&#10;Automatisch generierte Beschreibung">
            <a:extLst>
              <a:ext uri="{FF2B5EF4-FFF2-40B4-BE49-F238E27FC236}">
                <a16:creationId xmlns:a16="http://schemas.microsoft.com/office/drawing/2014/main" id="{D4896E6F-1839-7660-4867-7330BFDA3D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8188" y="2577584"/>
            <a:ext cx="3739105" cy="2103246"/>
          </a:xfrm>
          <a:prstGeom prst="rect">
            <a:avLst/>
          </a:prstGeom>
          <a:effectLst>
            <a:softEdge rad="88900"/>
          </a:effectLst>
        </p:spPr>
      </p:pic>
      <p:sp>
        <p:nvSpPr>
          <p:cNvPr id="9" name="Textfeld 8">
            <a:extLst>
              <a:ext uri="{FF2B5EF4-FFF2-40B4-BE49-F238E27FC236}">
                <a16:creationId xmlns:a16="http://schemas.microsoft.com/office/drawing/2014/main" id="{CC9B249C-FD35-5B5B-3FBE-6007A40A3471}"/>
              </a:ext>
            </a:extLst>
          </p:cNvPr>
          <p:cNvSpPr txBox="1"/>
          <p:nvPr/>
        </p:nvSpPr>
        <p:spPr>
          <a:xfrm>
            <a:off x="373520" y="1087881"/>
            <a:ext cx="11027704" cy="1065035"/>
          </a:xfrm>
          <a:prstGeom prst="rect">
            <a:avLst/>
          </a:prstGeom>
          <a:solidFill>
            <a:schemeClr val="bg1">
              <a:lumMod val="95000"/>
            </a:schemeClr>
          </a:solidFill>
        </p:spPr>
        <p:txBody>
          <a:bodyPr wrap="square">
            <a:spAutoFit/>
          </a:bodyPr>
          <a:lstStyle/>
          <a:p>
            <a:pPr>
              <a:lnSpc>
                <a:spcPct val="107000"/>
              </a:lnSpc>
              <a:spcAft>
                <a:spcPts val="800"/>
              </a:spcAft>
            </a:pPr>
            <a:r>
              <a:rPr lang="de-DE" sz="1800" b="1" dirty="0">
                <a:effectLst/>
                <a:latin typeface="+mj-lt"/>
                <a:ea typeface="Calibri" panose="020F0502020204030204" pitchFamily="34" charset="0"/>
                <a:cs typeface="Arial" panose="020B0604020202020204" pitchFamily="34" charset="0"/>
              </a:rPr>
              <a:t>Kommanditgesellschaft seit 2015, übergebende und übernehmende </a:t>
            </a:r>
            <a:r>
              <a:rPr lang="de-DE" b="1" dirty="0">
                <a:latin typeface="+mj-lt"/>
                <a:ea typeface="Calibri" panose="020F0502020204030204" pitchFamily="34" charset="0"/>
                <a:cs typeface="Arial" panose="020B0604020202020204" pitchFamily="34" charset="0"/>
              </a:rPr>
              <a:t>Partei sind Komplementäre</a:t>
            </a:r>
          </a:p>
          <a:p>
            <a:pPr>
              <a:lnSpc>
                <a:spcPct val="107000"/>
              </a:lnSpc>
              <a:spcAft>
                <a:spcPts val="800"/>
              </a:spcAft>
            </a:pPr>
            <a:r>
              <a:rPr lang="de-DE" b="1" dirty="0">
                <a:latin typeface="+mj-lt"/>
                <a:cs typeface="Calibri" panose="020F0502020204030204" pitchFamily="34" charset="0"/>
              </a:rPr>
              <a:t>Gemischtbetrieb: 60 ha Ackerbau / Gemüsebau, Mutterkühe, Legehennen, Direktvermarktung, Solidarische Landwirtschaft</a:t>
            </a:r>
          </a:p>
        </p:txBody>
      </p:sp>
      <p:sp>
        <p:nvSpPr>
          <p:cNvPr id="6" name="Textfeld 5">
            <a:extLst>
              <a:ext uri="{FF2B5EF4-FFF2-40B4-BE49-F238E27FC236}">
                <a16:creationId xmlns:a16="http://schemas.microsoft.com/office/drawing/2014/main" id="{F0722FD6-DB15-94F0-A8F0-313D1FAFFA3A}"/>
              </a:ext>
            </a:extLst>
          </p:cNvPr>
          <p:cNvSpPr txBox="1"/>
          <p:nvPr/>
        </p:nvSpPr>
        <p:spPr>
          <a:xfrm>
            <a:off x="3889857" y="4705084"/>
            <a:ext cx="2521250" cy="246221"/>
          </a:xfrm>
          <a:prstGeom prst="rect">
            <a:avLst/>
          </a:prstGeom>
          <a:noFill/>
        </p:spPr>
        <p:txBody>
          <a:bodyPr wrap="square">
            <a:spAutoFit/>
          </a:bodyPr>
          <a:lstStyle/>
          <a:p>
            <a:r>
              <a:rPr lang="de-DE" sz="1000" dirty="0"/>
              <a:t>Foto: Familie Herzog-</a:t>
            </a:r>
            <a:r>
              <a:rPr lang="de-DE" sz="1000" dirty="0" err="1"/>
              <a:t>Grawitschky</a:t>
            </a:r>
            <a:endParaRPr lang="de-DE" sz="1000" dirty="0"/>
          </a:p>
        </p:txBody>
      </p:sp>
    </p:spTree>
    <p:extLst>
      <p:ext uri="{BB962C8B-B14F-4D97-AF65-F5344CB8AC3E}">
        <p14:creationId xmlns:p14="http://schemas.microsoft.com/office/powerpoint/2010/main" val="21698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527458" y="472424"/>
            <a:ext cx="10789374" cy="679322"/>
          </a:xfrm>
        </p:spPr>
        <p:txBody>
          <a:bodyPr>
            <a:normAutofit/>
          </a:bodyPr>
          <a:lstStyle/>
          <a:p>
            <a:r>
              <a:rPr lang="de-DE" sz="2400" dirty="0"/>
              <a:t>Welche Personen sind am Hofnachfolgeprozess beteiligt? </a:t>
            </a:r>
          </a:p>
        </p:txBody>
      </p:sp>
      <p:pic>
        <p:nvPicPr>
          <p:cNvPr id="5" name="Grafik 4">
            <a:extLst>
              <a:ext uri="{FF2B5EF4-FFF2-40B4-BE49-F238E27FC236}">
                <a16:creationId xmlns:a16="http://schemas.microsoft.com/office/drawing/2014/main" id="{9B2C4C24-FFC9-044E-F9E6-243A729CF9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9440" y="1496595"/>
            <a:ext cx="5267740" cy="4310604"/>
          </a:xfrm>
          <a:prstGeom prst="rect">
            <a:avLst/>
          </a:prstGeom>
        </p:spPr>
      </p:pic>
      <p:sp>
        <p:nvSpPr>
          <p:cNvPr id="8" name="Textfeld 7">
            <a:extLst>
              <a:ext uri="{FF2B5EF4-FFF2-40B4-BE49-F238E27FC236}">
                <a16:creationId xmlns:a16="http://schemas.microsoft.com/office/drawing/2014/main" id="{6ECF0498-F3E4-3B34-287B-60828F3B64CD}"/>
              </a:ext>
            </a:extLst>
          </p:cNvPr>
          <p:cNvSpPr txBox="1"/>
          <p:nvPr/>
        </p:nvSpPr>
        <p:spPr>
          <a:xfrm>
            <a:off x="2584174" y="472424"/>
            <a:ext cx="369050" cy="6247864"/>
          </a:xfrm>
          <a:prstGeom prst="rect">
            <a:avLst/>
          </a:prstGeom>
          <a:noFill/>
        </p:spPr>
        <p:txBody>
          <a:bodyPr wrap="square" rtlCol="0">
            <a:spAutoFit/>
          </a:bodyPr>
          <a:lstStyle/>
          <a:p>
            <a:r>
              <a:rPr lang="de-DE" sz="40000" b="1" i="1" dirty="0">
                <a:solidFill>
                  <a:srgbClr val="0D7493"/>
                </a:solidFill>
              </a:rPr>
              <a:t>?</a:t>
            </a:r>
          </a:p>
        </p:txBody>
      </p:sp>
    </p:spTree>
    <p:extLst>
      <p:ext uri="{BB962C8B-B14F-4D97-AF65-F5344CB8AC3E}">
        <p14:creationId xmlns:p14="http://schemas.microsoft.com/office/powerpoint/2010/main" val="358263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527458" y="472424"/>
            <a:ext cx="10789374" cy="679322"/>
          </a:xfrm>
        </p:spPr>
        <p:txBody>
          <a:bodyPr>
            <a:normAutofit/>
          </a:bodyPr>
          <a:lstStyle/>
          <a:p>
            <a:r>
              <a:rPr lang="de-DE" sz="2400" dirty="0"/>
              <a:t>Welche Personen sind am Hofnachfolgeprozess beteiligt? </a:t>
            </a:r>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3971559" y="2503503"/>
            <a:ext cx="987648" cy="83771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E45116F-3E88-6EF6-5369-FA9A8D9BC38B}"/>
              </a:ext>
            </a:extLst>
          </p:cNvPr>
          <p:cNvCxnSpPr>
            <a:cxnSpLocks/>
          </p:cNvCxnSpPr>
          <p:nvPr/>
        </p:nvCxnSpPr>
        <p:spPr>
          <a:xfrm flipH="1" flipV="1">
            <a:off x="6937646" y="2625171"/>
            <a:ext cx="938364" cy="726772"/>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1BE376D-D920-AE7F-597D-0C6A79BEB9E0}"/>
              </a:ext>
            </a:extLst>
          </p:cNvPr>
          <p:cNvCxnSpPr>
            <a:cxnSpLocks/>
          </p:cNvCxnSpPr>
          <p:nvPr/>
        </p:nvCxnSpPr>
        <p:spPr>
          <a:xfrm flipV="1">
            <a:off x="4414439" y="4073430"/>
            <a:ext cx="3021090" cy="1798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E588CB6E-149A-D9D4-D6F1-3503A2CE87DA}"/>
              </a:ext>
            </a:extLst>
          </p:cNvPr>
          <p:cNvCxnSpPr>
            <a:cxnSpLocks/>
          </p:cNvCxnSpPr>
          <p:nvPr/>
        </p:nvCxnSpPr>
        <p:spPr>
          <a:xfrm>
            <a:off x="3837601" y="4981645"/>
            <a:ext cx="1166419" cy="80815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flipH="1">
            <a:off x="6073098" y="3196038"/>
            <a:ext cx="22902" cy="144442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C6F0DA5D-9D11-16EF-C429-E25EE98869EF}"/>
              </a:ext>
            </a:extLst>
          </p:cNvPr>
          <p:cNvGrpSpPr/>
          <p:nvPr/>
        </p:nvGrpSpPr>
        <p:grpSpPr>
          <a:xfrm>
            <a:off x="7408652" y="3211100"/>
            <a:ext cx="3369824" cy="1921347"/>
            <a:chOff x="7167800" y="3193628"/>
            <a:chExt cx="3369824" cy="1921347"/>
          </a:xfrm>
        </p:grpSpPr>
        <p:sp>
          <p:nvSpPr>
            <p:cNvPr id="9" name="Ellipse 8">
              <a:extLst>
                <a:ext uri="{FF2B5EF4-FFF2-40B4-BE49-F238E27FC236}">
                  <a16:creationId xmlns:a16="http://schemas.microsoft.com/office/drawing/2014/main" id="{9BF04262-F96A-FFDD-A4EC-5BDA585099F3}"/>
                </a:ext>
              </a:extLst>
            </p:cNvPr>
            <p:cNvSpPr/>
            <p:nvPr/>
          </p:nvSpPr>
          <p:spPr>
            <a:xfrm>
              <a:off x="7208551" y="3193628"/>
              <a:ext cx="2110978" cy="1921347"/>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9AED967B-E655-B017-6D78-F4970C14CA46}"/>
                </a:ext>
              </a:extLst>
            </p:cNvPr>
            <p:cNvSpPr txBox="1"/>
            <p:nvPr/>
          </p:nvSpPr>
          <p:spPr>
            <a:xfrm>
              <a:off x="7167800" y="4290630"/>
              <a:ext cx="2131133" cy="615553"/>
            </a:xfrm>
            <a:prstGeom prst="rect">
              <a:avLst/>
            </a:prstGeom>
            <a:noFill/>
          </p:spPr>
          <p:txBody>
            <a:bodyPr wrap="square" rtlCol="0">
              <a:spAutoFit/>
            </a:bodyPr>
            <a:lstStyle/>
            <a:p>
              <a:pPr algn="ctr"/>
              <a:r>
                <a:rPr lang="de-DE" b="1" dirty="0"/>
                <a:t>Weichende Erben </a:t>
              </a:r>
              <a:r>
                <a:rPr lang="de-DE" sz="1600" dirty="0"/>
                <a:t>(Geschwister)</a:t>
              </a:r>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032" y="3540430"/>
              <a:ext cx="2888592" cy="923330"/>
            </a:xfrm>
            <a:prstGeom prst="rect">
              <a:avLst/>
            </a:prstGeom>
          </p:spPr>
        </p:pic>
      </p:grpSp>
      <p:grpSp>
        <p:nvGrpSpPr>
          <p:cNvPr id="5" name="Gruppieren 4">
            <a:extLst>
              <a:ext uri="{FF2B5EF4-FFF2-40B4-BE49-F238E27FC236}">
                <a16:creationId xmlns:a16="http://schemas.microsoft.com/office/drawing/2014/main" id="{0A26925C-DA4E-1EFC-F4F7-58AFF0722C3F}"/>
              </a:ext>
            </a:extLst>
          </p:cNvPr>
          <p:cNvGrpSpPr/>
          <p:nvPr/>
        </p:nvGrpSpPr>
        <p:grpSpPr>
          <a:xfrm>
            <a:off x="2364098" y="3225487"/>
            <a:ext cx="1997642" cy="1921347"/>
            <a:chOff x="2737613" y="3225487"/>
            <a:chExt cx="1997642" cy="1921347"/>
          </a:xfrm>
        </p:grpSpPr>
        <p:sp>
          <p:nvSpPr>
            <p:cNvPr id="10" name="Ellipse 9">
              <a:extLst>
                <a:ext uri="{FF2B5EF4-FFF2-40B4-BE49-F238E27FC236}">
                  <a16:creationId xmlns:a16="http://schemas.microsoft.com/office/drawing/2014/main" id="{FDA2684B-557E-53E0-6F12-2AB12E0E0164}"/>
                </a:ext>
              </a:extLst>
            </p:cNvPr>
            <p:cNvSpPr/>
            <p:nvPr/>
          </p:nvSpPr>
          <p:spPr>
            <a:xfrm>
              <a:off x="2737613" y="32254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E848FCFE-22CB-E186-CC0D-FC7B1BAB8F30}"/>
                </a:ext>
              </a:extLst>
            </p:cNvPr>
            <p:cNvSpPr txBox="1"/>
            <p:nvPr/>
          </p:nvSpPr>
          <p:spPr>
            <a:xfrm>
              <a:off x="3026218" y="4654392"/>
              <a:ext cx="1488291" cy="369332"/>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3758" y="3540430"/>
              <a:ext cx="1849411" cy="1135403"/>
            </a:xfrm>
            <a:prstGeom prst="rect">
              <a:avLst/>
            </a:prstGeom>
          </p:spPr>
        </p:pic>
      </p:grpSp>
      <p:cxnSp>
        <p:nvCxnSpPr>
          <p:cNvPr id="61" name="Gerader Verbinder 60">
            <a:extLst>
              <a:ext uri="{FF2B5EF4-FFF2-40B4-BE49-F238E27FC236}">
                <a16:creationId xmlns:a16="http://schemas.microsoft.com/office/drawing/2014/main" id="{D98DB7D8-611B-005D-F57A-4325BF02C075}"/>
              </a:ext>
            </a:extLst>
          </p:cNvPr>
          <p:cNvCxnSpPr>
            <a:cxnSpLocks/>
          </p:cNvCxnSpPr>
          <p:nvPr/>
        </p:nvCxnSpPr>
        <p:spPr>
          <a:xfrm flipV="1">
            <a:off x="7079007" y="5167814"/>
            <a:ext cx="1063128" cy="842025"/>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Gruppieren 50">
            <a:extLst>
              <a:ext uri="{FF2B5EF4-FFF2-40B4-BE49-F238E27FC236}">
                <a16:creationId xmlns:a16="http://schemas.microsoft.com/office/drawing/2014/main" id="{CC33B2AF-94C0-9DF9-5170-37B93EE7CEAF}"/>
              </a:ext>
            </a:extLst>
          </p:cNvPr>
          <p:cNvGrpSpPr/>
          <p:nvPr/>
        </p:nvGrpSpPr>
        <p:grpSpPr>
          <a:xfrm>
            <a:off x="4927199" y="4640467"/>
            <a:ext cx="2375293" cy="1991997"/>
            <a:chOff x="4927199" y="4640467"/>
            <a:chExt cx="2375293" cy="1991997"/>
          </a:xfrm>
        </p:grpSpPr>
        <p:sp>
          <p:nvSpPr>
            <p:cNvPr id="44" name="Textfeld 43">
              <a:extLst>
                <a:ext uri="{FF2B5EF4-FFF2-40B4-BE49-F238E27FC236}">
                  <a16:creationId xmlns:a16="http://schemas.microsoft.com/office/drawing/2014/main" id="{5E0FA7B9-46CF-55B4-BD3C-D07FB6D5CE8E}"/>
                </a:ext>
              </a:extLst>
            </p:cNvPr>
            <p:cNvSpPr txBox="1"/>
            <p:nvPr/>
          </p:nvSpPr>
          <p:spPr>
            <a:xfrm>
              <a:off x="4927199" y="4743244"/>
              <a:ext cx="2375293" cy="1886712"/>
            </a:xfrm>
            <a:prstGeom prst="rect">
              <a:avLst/>
            </a:prstGeom>
            <a:noFill/>
          </p:spPr>
          <p:txBody>
            <a:bodyPr wrap="square" rtlCol="0">
              <a:spAutoFit/>
            </a:bodyPr>
            <a:lstStyle/>
            <a:p>
              <a:pPr algn="ctr"/>
              <a:r>
                <a:rPr lang="de-DE" b="1" dirty="0"/>
                <a:t>Weitere </a:t>
              </a:r>
              <a:br>
                <a:rPr lang="de-DE" b="1" dirty="0"/>
              </a:br>
              <a:r>
                <a:rPr lang="de-DE" b="1" dirty="0"/>
                <a:t>Beteiligte</a:t>
              </a:r>
            </a:p>
            <a:p>
              <a:endParaRPr lang="de-DE" sz="1600" b="1" dirty="0"/>
            </a:p>
            <a:p>
              <a:endParaRPr lang="de-DE" sz="1600" b="1" dirty="0"/>
            </a:p>
            <a:p>
              <a:endParaRPr lang="de-DE" sz="1600" b="1" dirty="0"/>
            </a:p>
            <a:p>
              <a:pPr algn="ctr"/>
              <a:r>
                <a:rPr lang="de-DE" sz="1600" dirty="0"/>
                <a:t>Großeltern, sonstige Personen</a:t>
              </a:r>
            </a:p>
          </p:txBody>
        </p:sp>
        <p:sp>
          <p:nvSpPr>
            <p:cNvPr id="43" name="Ellipse 42">
              <a:extLst>
                <a:ext uri="{FF2B5EF4-FFF2-40B4-BE49-F238E27FC236}">
                  <a16:creationId xmlns:a16="http://schemas.microsoft.com/office/drawing/2014/main" id="{A339C19F-DB28-8BAF-28ED-7F2DB14191D8}"/>
                </a:ext>
              </a:extLst>
            </p:cNvPr>
            <p:cNvSpPr/>
            <p:nvPr/>
          </p:nvSpPr>
          <p:spPr>
            <a:xfrm>
              <a:off x="5047079" y="4640467"/>
              <a:ext cx="2122376" cy="1991997"/>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82CE636E-D2A2-E9D7-4AA4-E29AAFA855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1804" y="4943995"/>
              <a:ext cx="728661" cy="1080688"/>
            </a:xfrm>
            <a:prstGeom prst="rect">
              <a:avLst/>
            </a:prstGeom>
          </p:spPr>
        </p:pic>
        <p:pic>
          <p:nvPicPr>
            <p:cNvPr id="22" name="Grafik 21">
              <a:extLst>
                <a:ext uri="{FF2B5EF4-FFF2-40B4-BE49-F238E27FC236}">
                  <a16:creationId xmlns:a16="http://schemas.microsoft.com/office/drawing/2014/main" id="{2317D7DD-51AE-B88E-D4C1-7D46E29B2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623397" y="4803484"/>
              <a:ext cx="373753" cy="1241425"/>
            </a:xfrm>
            <a:prstGeom prst="rect">
              <a:avLst/>
            </a:prstGeom>
          </p:spPr>
        </p:pic>
        <p:pic>
          <p:nvPicPr>
            <p:cNvPr id="24" name="Grafik 23">
              <a:extLst>
                <a:ext uri="{FF2B5EF4-FFF2-40B4-BE49-F238E27FC236}">
                  <a16:creationId xmlns:a16="http://schemas.microsoft.com/office/drawing/2014/main" id="{58E2B757-8C2B-A957-1A91-955A95C7D6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5396" y="5140468"/>
              <a:ext cx="327222" cy="1119041"/>
            </a:xfrm>
            <a:prstGeom prst="rect">
              <a:avLst/>
            </a:prstGeom>
          </p:spPr>
        </p:pic>
      </p:grpSp>
      <p:grpSp>
        <p:nvGrpSpPr>
          <p:cNvPr id="2" name="Gruppieren 1">
            <a:extLst>
              <a:ext uri="{FF2B5EF4-FFF2-40B4-BE49-F238E27FC236}">
                <a16:creationId xmlns:a16="http://schemas.microsoft.com/office/drawing/2014/main" id="{0769AFBD-4AA4-E02B-8FA4-8E51D4EE47C7}"/>
              </a:ext>
            </a:extLst>
          </p:cNvPr>
          <p:cNvGrpSpPr/>
          <p:nvPr/>
        </p:nvGrpSpPr>
        <p:grpSpPr>
          <a:xfrm>
            <a:off x="5027466" y="984512"/>
            <a:ext cx="2000184" cy="2186566"/>
            <a:chOff x="5040755" y="894189"/>
            <a:chExt cx="2000184" cy="2186566"/>
          </a:xfrm>
        </p:grpSpPr>
        <p:sp>
          <p:nvSpPr>
            <p:cNvPr id="6" name="Ellipse 5">
              <a:extLst>
                <a:ext uri="{FF2B5EF4-FFF2-40B4-BE49-F238E27FC236}">
                  <a16:creationId xmlns:a16="http://schemas.microsoft.com/office/drawing/2014/main" id="{83FCD44F-6F20-B19D-97D6-9F4AD4F54011}"/>
                </a:ext>
              </a:extLst>
            </p:cNvPr>
            <p:cNvSpPr/>
            <p:nvPr/>
          </p:nvSpPr>
          <p:spPr>
            <a:xfrm>
              <a:off x="5040755"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5078539" y="2633673"/>
              <a:ext cx="1864766" cy="369332"/>
            </a:xfrm>
            <a:prstGeom prst="rect">
              <a:avLst/>
            </a:prstGeom>
            <a:noFill/>
          </p:spPr>
          <p:txBody>
            <a:bodyPr wrap="square" rtlCol="0">
              <a:spAutoFit/>
            </a:bodyPr>
            <a:lstStyle/>
            <a:p>
              <a:r>
                <a:rPr lang="de-DE" b="1" dirty="0"/>
                <a:t>Übernehmende</a:t>
              </a:r>
            </a:p>
          </p:txBody>
        </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15213" y="894189"/>
              <a:ext cx="1221627" cy="1856874"/>
            </a:xfrm>
            <a:prstGeom prst="rect">
              <a:avLst/>
            </a:prstGeom>
          </p:spPr>
        </p:pic>
      </p:grpSp>
    </p:spTree>
    <p:extLst>
      <p:ext uri="{BB962C8B-B14F-4D97-AF65-F5344CB8AC3E}">
        <p14:creationId xmlns:p14="http://schemas.microsoft.com/office/powerpoint/2010/main" val="27673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472725" y="262530"/>
            <a:ext cx="10789374" cy="679322"/>
          </a:xfrm>
        </p:spPr>
        <p:txBody>
          <a:bodyPr>
            <a:normAutofit/>
          </a:bodyPr>
          <a:lstStyle/>
          <a:p>
            <a:r>
              <a:rPr lang="de-DE" sz="2400" dirty="0"/>
              <a:t>Was sind </a:t>
            </a:r>
            <a:r>
              <a:rPr lang="de-DE" sz="2400" u="sng" dirty="0"/>
              <a:t>mögliche</a:t>
            </a:r>
            <a:r>
              <a:rPr lang="de-DE" sz="2400" dirty="0"/>
              <a:t> Interessen der Übernehmenden?</a:t>
            </a:r>
          </a:p>
        </p:txBody>
      </p:sp>
      <p:sp>
        <p:nvSpPr>
          <p:cNvPr id="6" name="Ellipse 5">
            <a:extLst>
              <a:ext uri="{FF2B5EF4-FFF2-40B4-BE49-F238E27FC236}">
                <a16:creationId xmlns:a16="http://schemas.microsoft.com/office/drawing/2014/main" id="{83FCD44F-6F20-B19D-97D6-9F4AD4F54011}"/>
              </a:ext>
            </a:extLst>
          </p:cNvPr>
          <p:cNvSpPr/>
          <p:nvPr/>
        </p:nvSpPr>
        <p:spPr>
          <a:xfrm>
            <a:off x="4895041"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5003903" y="2642750"/>
            <a:ext cx="1864766" cy="369332"/>
          </a:xfrm>
          <a:prstGeom prst="rect">
            <a:avLst/>
          </a:prstGeom>
          <a:noFill/>
        </p:spPr>
        <p:txBody>
          <a:bodyPr wrap="square" rtlCol="0">
            <a:spAutoFit/>
          </a:bodyPr>
          <a:lstStyle/>
          <a:p>
            <a:r>
              <a:rPr lang="de-DE" b="1" dirty="0"/>
              <a:t>Übernehmende</a:t>
            </a:r>
          </a:p>
        </p:txBody>
      </p: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a:off x="5922676" y="3206514"/>
            <a:ext cx="13610" cy="162951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F3A2ADE2-022F-B156-574F-3D3C36B99A4B}"/>
              </a:ext>
            </a:extLst>
          </p:cNvPr>
          <p:cNvGrpSpPr/>
          <p:nvPr/>
        </p:nvGrpSpPr>
        <p:grpSpPr>
          <a:xfrm>
            <a:off x="6868670" y="2827416"/>
            <a:ext cx="2585719" cy="2334653"/>
            <a:chOff x="6838980" y="1968072"/>
            <a:chExt cx="3698644" cy="3211690"/>
          </a:xfrm>
        </p:grpSpPr>
        <p:sp>
          <p:nvSpPr>
            <p:cNvPr id="9" name="Ellipse 8">
              <a:extLst>
                <a:ext uri="{FF2B5EF4-FFF2-40B4-BE49-F238E27FC236}">
                  <a16:creationId xmlns:a16="http://schemas.microsoft.com/office/drawing/2014/main" id="{9BF04262-F96A-FFDD-A4EC-5BDA585099F3}"/>
                </a:ext>
              </a:extLst>
            </p:cNvPr>
            <p:cNvSpPr/>
            <p:nvPr/>
          </p:nvSpPr>
          <p:spPr>
            <a:xfrm>
              <a:off x="7208551" y="3193628"/>
              <a:ext cx="2110978" cy="1921347"/>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45116F-3E88-6EF6-5369-FA9A8D9BC38B}"/>
                </a:ext>
              </a:extLst>
            </p:cNvPr>
            <p:cNvCxnSpPr>
              <a:cxnSpLocks/>
              <a:endCxn id="28" idx="3"/>
            </p:cNvCxnSpPr>
            <p:nvPr/>
          </p:nvCxnSpPr>
          <p:spPr>
            <a:xfrm flipH="1" flipV="1">
              <a:off x="6838980" y="1968072"/>
              <a:ext cx="1358360" cy="1098707"/>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AED967B-E655-B017-6D78-F4970C14CA46}"/>
                </a:ext>
              </a:extLst>
            </p:cNvPr>
            <p:cNvSpPr txBox="1"/>
            <p:nvPr/>
          </p:nvSpPr>
          <p:spPr>
            <a:xfrm>
              <a:off x="7167799" y="4290630"/>
              <a:ext cx="2131133" cy="889132"/>
            </a:xfrm>
            <a:prstGeom prst="rect">
              <a:avLst/>
            </a:prstGeom>
            <a:noFill/>
          </p:spPr>
          <p:txBody>
            <a:bodyPr wrap="square" rtlCol="0">
              <a:spAutoFit/>
            </a:bodyPr>
            <a:lstStyle/>
            <a:p>
              <a:pPr algn="ctr"/>
              <a:r>
                <a:rPr lang="de-DE" b="1" dirty="0"/>
                <a:t>Weichende Erben</a:t>
              </a:r>
              <a:endParaRPr lang="de-DE" sz="1600" dirty="0"/>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032" y="3540430"/>
              <a:ext cx="2888592" cy="923330"/>
            </a:xfrm>
            <a:prstGeom prst="rect">
              <a:avLst/>
            </a:prstGeom>
          </p:spPr>
        </p:pic>
      </p:grpSp>
      <p:grpSp>
        <p:nvGrpSpPr>
          <p:cNvPr id="13" name="Gruppieren 12">
            <a:extLst>
              <a:ext uri="{FF2B5EF4-FFF2-40B4-BE49-F238E27FC236}">
                <a16:creationId xmlns:a16="http://schemas.microsoft.com/office/drawing/2014/main" id="{391E3951-A506-C8D3-D0FE-524B59C52540}"/>
              </a:ext>
            </a:extLst>
          </p:cNvPr>
          <p:cNvGrpSpPr/>
          <p:nvPr/>
        </p:nvGrpSpPr>
        <p:grpSpPr>
          <a:xfrm>
            <a:off x="2737614" y="2685125"/>
            <a:ext cx="2273499" cy="2461709"/>
            <a:chOff x="2737613" y="1586315"/>
            <a:chExt cx="2924690" cy="3560519"/>
          </a:xfrm>
        </p:grpSpPr>
        <p:sp>
          <p:nvSpPr>
            <p:cNvPr id="10" name="Ellipse 9">
              <a:extLst>
                <a:ext uri="{FF2B5EF4-FFF2-40B4-BE49-F238E27FC236}">
                  <a16:creationId xmlns:a16="http://schemas.microsoft.com/office/drawing/2014/main" id="{FDA2684B-557E-53E0-6F12-2AB12E0E0164}"/>
                </a:ext>
              </a:extLst>
            </p:cNvPr>
            <p:cNvSpPr/>
            <p:nvPr/>
          </p:nvSpPr>
          <p:spPr>
            <a:xfrm>
              <a:off x="2737613" y="32254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4240803" y="1586315"/>
              <a:ext cx="1421500" cy="160622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848FCFE-22CB-E186-CC0D-FC7B1BAB8F30}"/>
                </a:ext>
              </a:extLst>
            </p:cNvPr>
            <p:cNvSpPr txBox="1"/>
            <p:nvPr/>
          </p:nvSpPr>
          <p:spPr>
            <a:xfrm>
              <a:off x="2812982" y="4581648"/>
              <a:ext cx="1931535" cy="534187"/>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3758" y="3540430"/>
              <a:ext cx="1849411" cy="1135403"/>
            </a:xfrm>
            <a:prstGeom prst="rect">
              <a:avLst/>
            </a:prstGeom>
          </p:spPr>
        </p:pic>
      </p:grpSp>
      <p:grpSp>
        <p:nvGrpSpPr>
          <p:cNvPr id="8" name="Gruppieren 7">
            <a:extLst>
              <a:ext uri="{FF2B5EF4-FFF2-40B4-BE49-F238E27FC236}">
                <a16:creationId xmlns:a16="http://schemas.microsoft.com/office/drawing/2014/main" id="{E1F27472-9A93-B98B-F076-4240541569CE}"/>
              </a:ext>
            </a:extLst>
          </p:cNvPr>
          <p:cNvGrpSpPr/>
          <p:nvPr/>
        </p:nvGrpSpPr>
        <p:grpSpPr>
          <a:xfrm>
            <a:off x="4290476" y="4492668"/>
            <a:ext cx="2909951" cy="1954400"/>
            <a:chOff x="3709930" y="4088806"/>
            <a:chExt cx="4176220" cy="2994434"/>
          </a:xfrm>
        </p:grpSpPr>
        <p:cxnSp>
          <p:nvCxnSpPr>
            <p:cNvPr id="17" name="Gerader Verbinder 16">
              <a:extLst>
                <a:ext uri="{FF2B5EF4-FFF2-40B4-BE49-F238E27FC236}">
                  <a16:creationId xmlns:a16="http://schemas.microsoft.com/office/drawing/2014/main" id="{A1BE376D-D920-AE7F-597D-0C6A79BEB9E0}"/>
                </a:ext>
              </a:extLst>
            </p:cNvPr>
            <p:cNvCxnSpPr>
              <a:cxnSpLocks/>
            </p:cNvCxnSpPr>
            <p:nvPr/>
          </p:nvCxnSpPr>
          <p:spPr>
            <a:xfrm flipV="1">
              <a:off x="4071450" y="4088806"/>
              <a:ext cx="3525826" cy="3074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A339C19F-DB28-8BAF-28ED-7F2DB14191D8}"/>
                </a:ext>
              </a:extLst>
            </p:cNvPr>
            <p:cNvSpPr/>
            <p:nvPr/>
          </p:nvSpPr>
          <p:spPr>
            <a:xfrm>
              <a:off x="4911883" y="4746672"/>
              <a:ext cx="2122376" cy="1991997"/>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Textfeld 43">
              <a:extLst>
                <a:ext uri="{FF2B5EF4-FFF2-40B4-BE49-F238E27FC236}">
                  <a16:creationId xmlns:a16="http://schemas.microsoft.com/office/drawing/2014/main" id="{5E0FA7B9-46CF-55B4-BD3C-D07FB6D5CE8E}"/>
                </a:ext>
              </a:extLst>
            </p:cNvPr>
            <p:cNvSpPr txBox="1"/>
            <p:nvPr/>
          </p:nvSpPr>
          <p:spPr>
            <a:xfrm>
              <a:off x="4972757" y="4631128"/>
              <a:ext cx="2119186" cy="2452112"/>
            </a:xfrm>
            <a:prstGeom prst="rect">
              <a:avLst/>
            </a:prstGeom>
            <a:noFill/>
          </p:spPr>
          <p:txBody>
            <a:bodyPr wrap="square" rtlCol="0">
              <a:spAutoFit/>
            </a:bodyPr>
            <a:lstStyle/>
            <a:p>
              <a:pPr algn="ctr"/>
              <a:r>
                <a:rPr lang="de-DE" sz="1400" b="1" dirty="0"/>
                <a:t>Weitere </a:t>
              </a:r>
              <a:br>
                <a:rPr lang="de-DE" sz="1400" b="1" dirty="0"/>
              </a:br>
              <a:r>
                <a:rPr lang="de-DE" sz="1400" b="1" dirty="0"/>
                <a:t>Beteiligte</a:t>
              </a:r>
            </a:p>
            <a:p>
              <a:endParaRPr lang="de-DE" sz="1400" b="1" dirty="0"/>
            </a:p>
            <a:p>
              <a:endParaRPr lang="de-DE" sz="1400" b="1" dirty="0"/>
            </a:p>
            <a:p>
              <a:pPr algn="ctr"/>
              <a:r>
                <a:rPr lang="de-DE" sz="1400" dirty="0"/>
                <a:t>Großeltern, sonstige Personen</a:t>
              </a:r>
            </a:p>
          </p:txBody>
        </p:sp>
        <p:cxnSp>
          <p:nvCxnSpPr>
            <p:cNvPr id="45" name="Gerader Verbinder 44">
              <a:extLst>
                <a:ext uri="{FF2B5EF4-FFF2-40B4-BE49-F238E27FC236}">
                  <a16:creationId xmlns:a16="http://schemas.microsoft.com/office/drawing/2014/main" id="{E588CB6E-149A-D9D4-D6F1-3503A2CE87DA}"/>
                </a:ext>
              </a:extLst>
            </p:cNvPr>
            <p:cNvCxnSpPr>
              <a:cxnSpLocks/>
            </p:cNvCxnSpPr>
            <p:nvPr/>
          </p:nvCxnSpPr>
          <p:spPr>
            <a:xfrm>
              <a:off x="3709930" y="4631127"/>
              <a:ext cx="1129945" cy="75053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2CE636E-D2A2-E9D7-4AA4-E29AAFA855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153" y="4809260"/>
              <a:ext cx="891116" cy="1321628"/>
            </a:xfrm>
            <a:prstGeom prst="rect">
              <a:avLst/>
            </a:prstGeom>
          </p:spPr>
        </p:pic>
        <p:grpSp>
          <p:nvGrpSpPr>
            <p:cNvPr id="4" name="Gruppieren 3">
              <a:extLst>
                <a:ext uri="{FF2B5EF4-FFF2-40B4-BE49-F238E27FC236}">
                  <a16:creationId xmlns:a16="http://schemas.microsoft.com/office/drawing/2014/main" id="{A66F0D11-DD40-27BC-3D15-449481FB5907}"/>
                </a:ext>
              </a:extLst>
            </p:cNvPr>
            <p:cNvGrpSpPr/>
            <p:nvPr/>
          </p:nvGrpSpPr>
          <p:grpSpPr>
            <a:xfrm>
              <a:off x="6553981" y="4700390"/>
              <a:ext cx="1332169" cy="2355857"/>
              <a:chOff x="6973229" y="5080495"/>
              <a:chExt cx="1365656" cy="2592428"/>
            </a:xfrm>
          </p:grpSpPr>
          <p:cxnSp>
            <p:nvCxnSpPr>
              <p:cNvPr id="61" name="Gerader Verbinder 60">
                <a:extLst>
                  <a:ext uri="{FF2B5EF4-FFF2-40B4-BE49-F238E27FC236}">
                    <a16:creationId xmlns:a16="http://schemas.microsoft.com/office/drawing/2014/main" id="{D98DB7D8-611B-005D-F57A-4325BF02C075}"/>
                  </a:ext>
                </a:extLst>
              </p:cNvPr>
              <p:cNvCxnSpPr>
                <a:cxnSpLocks/>
              </p:cNvCxnSpPr>
              <p:nvPr/>
            </p:nvCxnSpPr>
            <p:spPr>
              <a:xfrm flipV="1">
                <a:off x="7227689" y="5080495"/>
                <a:ext cx="1111196" cy="722523"/>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2317D7DD-51AE-B88E-D4C1-7D46E29B2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973229" y="5182507"/>
                <a:ext cx="638597" cy="1882355"/>
              </a:xfrm>
              <a:prstGeom prst="rect">
                <a:avLst/>
              </a:prstGeom>
            </p:spPr>
          </p:pic>
          <p:pic>
            <p:nvPicPr>
              <p:cNvPr id="24" name="Grafik 23">
                <a:extLst>
                  <a:ext uri="{FF2B5EF4-FFF2-40B4-BE49-F238E27FC236}">
                    <a16:creationId xmlns:a16="http://schemas.microsoft.com/office/drawing/2014/main" id="{58E2B757-8C2B-A957-1A91-955A95C7D6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2530" y="5578184"/>
                <a:ext cx="690219" cy="2094739"/>
              </a:xfrm>
              <a:prstGeom prst="rect">
                <a:avLst/>
              </a:prstGeom>
            </p:spPr>
          </p:pic>
        </p:grpSp>
      </p:gr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17863" y="925487"/>
            <a:ext cx="1251268" cy="1901929"/>
          </a:xfrm>
          <a:prstGeom prst="rect">
            <a:avLst/>
          </a:prstGeom>
        </p:spPr>
      </p:pic>
      <p:sp>
        <p:nvSpPr>
          <p:cNvPr id="2" name="Sprechblase: rechteckig mit abgerundeten Ecken 1">
            <a:extLst>
              <a:ext uri="{FF2B5EF4-FFF2-40B4-BE49-F238E27FC236}">
                <a16:creationId xmlns:a16="http://schemas.microsoft.com/office/drawing/2014/main" id="{E115C60C-8824-4940-3395-2054B78DAA60}"/>
              </a:ext>
            </a:extLst>
          </p:cNvPr>
          <p:cNvSpPr/>
          <p:nvPr/>
        </p:nvSpPr>
        <p:spPr>
          <a:xfrm>
            <a:off x="7996119" y="312079"/>
            <a:ext cx="3900627" cy="2505891"/>
          </a:xfrm>
          <a:prstGeom prst="wedgeRoundRectCallout">
            <a:avLst>
              <a:gd name="adj1" fmla="val -85992"/>
              <a:gd name="adj2" fmla="val -7000"/>
              <a:gd name="adj3" fmla="val 16667"/>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Sicherung einer Existenzgrundlage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Erfolgreiche Fortführung des / eines Betriebes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Klarheit über die eigene Rolle im Betrieb / Rahmenbedingungen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Zeit für Familie und Freizeit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Wohnort für die eigene Familie auf Betrieb</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a:t>
            </a:r>
          </a:p>
        </p:txBody>
      </p:sp>
    </p:spTree>
    <p:extLst>
      <p:ext uri="{BB962C8B-B14F-4D97-AF65-F5344CB8AC3E}">
        <p14:creationId xmlns:p14="http://schemas.microsoft.com/office/powerpoint/2010/main" val="104577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244823" y="267135"/>
            <a:ext cx="10789374" cy="481910"/>
          </a:xfrm>
        </p:spPr>
        <p:txBody>
          <a:bodyPr>
            <a:normAutofit/>
          </a:bodyPr>
          <a:lstStyle/>
          <a:p>
            <a:r>
              <a:rPr lang="de-DE" sz="2400" dirty="0"/>
              <a:t>Was sind </a:t>
            </a:r>
            <a:r>
              <a:rPr lang="de-DE" sz="2400" u="sng" dirty="0"/>
              <a:t>mögliche</a:t>
            </a:r>
            <a:r>
              <a:rPr lang="de-DE" sz="2400" dirty="0"/>
              <a:t> Interessen der Abgebenden?</a:t>
            </a:r>
          </a:p>
        </p:txBody>
      </p: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a:off x="6207660" y="2923624"/>
            <a:ext cx="13610" cy="162951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F3A2ADE2-022F-B156-574F-3D3C36B99A4B}"/>
              </a:ext>
            </a:extLst>
          </p:cNvPr>
          <p:cNvGrpSpPr/>
          <p:nvPr/>
        </p:nvGrpSpPr>
        <p:grpSpPr>
          <a:xfrm>
            <a:off x="6974430" y="2282928"/>
            <a:ext cx="3122151" cy="2300950"/>
            <a:chOff x="6810799" y="2752348"/>
            <a:chExt cx="2753263" cy="1830601"/>
          </a:xfrm>
        </p:grpSpPr>
        <p:sp>
          <p:nvSpPr>
            <p:cNvPr id="9" name="Ellipse 8">
              <a:extLst>
                <a:ext uri="{FF2B5EF4-FFF2-40B4-BE49-F238E27FC236}">
                  <a16:creationId xmlns:a16="http://schemas.microsoft.com/office/drawing/2014/main" id="{9BF04262-F96A-FFDD-A4EC-5BDA585099F3}"/>
                </a:ext>
              </a:extLst>
            </p:cNvPr>
            <p:cNvSpPr/>
            <p:nvPr/>
          </p:nvSpPr>
          <p:spPr>
            <a:xfrm>
              <a:off x="7107735" y="3382328"/>
              <a:ext cx="1454743" cy="1200621"/>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45116F-3E88-6EF6-5369-FA9A8D9BC38B}"/>
                </a:ext>
              </a:extLst>
            </p:cNvPr>
            <p:cNvCxnSpPr>
              <a:cxnSpLocks/>
            </p:cNvCxnSpPr>
            <p:nvPr/>
          </p:nvCxnSpPr>
          <p:spPr>
            <a:xfrm flipH="1" flipV="1">
              <a:off x="6911218" y="2752348"/>
              <a:ext cx="648703" cy="58466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AED967B-E655-B017-6D78-F4970C14CA46}"/>
                </a:ext>
              </a:extLst>
            </p:cNvPr>
            <p:cNvSpPr txBox="1"/>
            <p:nvPr/>
          </p:nvSpPr>
          <p:spPr>
            <a:xfrm>
              <a:off x="6810799" y="4068738"/>
              <a:ext cx="2131133" cy="514211"/>
            </a:xfrm>
            <a:prstGeom prst="rect">
              <a:avLst/>
            </a:prstGeom>
            <a:noFill/>
          </p:spPr>
          <p:txBody>
            <a:bodyPr wrap="square" rtlCol="0">
              <a:spAutoFit/>
            </a:bodyPr>
            <a:lstStyle/>
            <a:p>
              <a:pPr algn="ctr"/>
              <a:r>
                <a:rPr lang="de-DE" b="1" dirty="0"/>
                <a:t>Weichende </a:t>
              </a:r>
            </a:p>
            <a:p>
              <a:pPr algn="ctr"/>
              <a:r>
                <a:rPr lang="de-DE" b="1" dirty="0"/>
                <a:t>Erben</a:t>
              </a:r>
              <a:endParaRPr lang="de-DE" sz="1600" dirty="0"/>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8312" y="3517510"/>
              <a:ext cx="2325750" cy="743419"/>
            </a:xfrm>
            <a:prstGeom prst="rect">
              <a:avLst/>
            </a:prstGeom>
          </p:spPr>
        </p:pic>
      </p:grpSp>
      <p:grpSp>
        <p:nvGrpSpPr>
          <p:cNvPr id="13" name="Gruppieren 12">
            <a:extLst>
              <a:ext uri="{FF2B5EF4-FFF2-40B4-BE49-F238E27FC236}">
                <a16:creationId xmlns:a16="http://schemas.microsoft.com/office/drawing/2014/main" id="{391E3951-A506-C8D3-D0FE-524B59C52540}"/>
              </a:ext>
            </a:extLst>
          </p:cNvPr>
          <p:cNvGrpSpPr/>
          <p:nvPr/>
        </p:nvGrpSpPr>
        <p:grpSpPr>
          <a:xfrm>
            <a:off x="2277975" y="2114241"/>
            <a:ext cx="3095576" cy="2571742"/>
            <a:chOff x="2779927" y="3088162"/>
            <a:chExt cx="2216197" cy="1930772"/>
          </a:xfrm>
        </p:grpSpPr>
        <p:sp>
          <p:nvSpPr>
            <p:cNvPr id="10" name="Ellipse 9">
              <a:extLst>
                <a:ext uri="{FF2B5EF4-FFF2-40B4-BE49-F238E27FC236}">
                  <a16:creationId xmlns:a16="http://schemas.microsoft.com/office/drawing/2014/main" id="{FDA2684B-557E-53E0-6F12-2AB12E0E0164}"/>
                </a:ext>
              </a:extLst>
            </p:cNvPr>
            <p:cNvSpPr/>
            <p:nvPr/>
          </p:nvSpPr>
          <p:spPr>
            <a:xfrm>
              <a:off x="2779927" y="30975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4576989" y="3088162"/>
              <a:ext cx="419135" cy="382625"/>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848FCFE-22CB-E186-CC0D-FC7B1BAB8F30}"/>
                </a:ext>
              </a:extLst>
            </p:cNvPr>
            <p:cNvSpPr txBox="1"/>
            <p:nvPr/>
          </p:nvSpPr>
          <p:spPr>
            <a:xfrm>
              <a:off x="2877149" y="4449867"/>
              <a:ext cx="1931535" cy="534187"/>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7655" y="3427115"/>
              <a:ext cx="1849411" cy="1135403"/>
            </a:xfrm>
            <a:prstGeom prst="rect">
              <a:avLst/>
            </a:prstGeom>
          </p:spPr>
        </p:pic>
      </p:grpSp>
      <p:grpSp>
        <p:nvGrpSpPr>
          <p:cNvPr id="14" name="Gruppieren 13">
            <a:extLst>
              <a:ext uri="{FF2B5EF4-FFF2-40B4-BE49-F238E27FC236}">
                <a16:creationId xmlns:a16="http://schemas.microsoft.com/office/drawing/2014/main" id="{44C78B25-34CF-15AA-A23B-CFD5948F37E7}"/>
              </a:ext>
            </a:extLst>
          </p:cNvPr>
          <p:cNvGrpSpPr/>
          <p:nvPr/>
        </p:nvGrpSpPr>
        <p:grpSpPr>
          <a:xfrm>
            <a:off x="5296097" y="1047299"/>
            <a:ext cx="2178725" cy="1708459"/>
            <a:chOff x="4693054" y="925487"/>
            <a:chExt cx="2762746" cy="2155268"/>
          </a:xfrm>
        </p:grpSpPr>
        <p:sp>
          <p:nvSpPr>
            <p:cNvPr id="6" name="Ellipse 5">
              <a:extLst>
                <a:ext uri="{FF2B5EF4-FFF2-40B4-BE49-F238E27FC236}">
                  <a16:creationId xmlns:a16="http://schemas.microsoft.com/office/drawing/2014/main" id="{83FCD44F-6F20-B19D-97D6-9F4AD4F54011}"/>
                </a:ext>
              </a:extLst>
            </p:cNvPr>
            <p:cNvSpPr/>
            <p:nvPr/>
          </p:nvSpPr>
          <p:spPr>
            <a:xfrm>
              <a:off x="4895041"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4693054" y="2594455"/>
              <a:ext cx="2762746" cy="465922"/>
            </a:xfrm>
            <a:prstGeom prst="rect">
              <a:avLst/>
            </a:prstGeom>
            <a:noFill/>
          </p:spPr>
          <p:txBody>
            <a:bodyPr wrap="square" rtlCol="0">
              <a:spAutoFit/>
            </a:bodyPr>
            <a:lstStyle/>
            <a:p>
              <a:r>
                <a:rPr lang="de-DE" b="1" dirty="0"/>
                <a:t>Übernehmende</a:t>
              </a:r>
            </a:p>
          </p:txBody>
        </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7863" y="925487"/>
              <a:ext cx="1251268" cy="1901929"/>
            </a:xfrm>
            <a:prstGeom prst="rect">
              <a:avLst/>
            </a:prstGeom>
          </p:spPr>
        </p:pic>
      </p:grpSp>
      <p:grpSp>
        <p:nvGrpSpPr>
          <p:cNvPr id="15" name="Gruppieren 14">
            <a:extLst>
              <a:ext uri="{FF2B5EF4-FFF2-40B4-BE49-F238E27FC236}">
                <a16:creationId xmlns:a16="http://schemas.microsoft.com/office/drawing/2014/main" id="{DDC27C54-82B9-BD0F-F70A-E131E129DB22}"/>
              </a:ext>
            </a:extLst>
          </p:cNvPr>
          <p:cNvGrpSpPr/>
          <p:nvPr/>
        </p:nvGrpSpPr>
        <p:grpSpPr>
          <a:xfrm>
            <a:off x="4720396" y="4215758"/>
            <a:ext cx="2909951" cy="1936782"/>
            <a:chOff x="3709930" y="4088806"/>
            <a:chExt cx="4176220" cy="2967441"/>
          </a:xfrm>
        </p:grpSpPr>
        <p:cxnSp>
          <p:nvCxnSpPr>
            <p:cNvPr id="18" name="Gerader Verbinder 17">
              <a:extLst>
                <a:ext uri="{FF2B5EF4-FFF2-40B4-BE49-F238E27FC236}">
                  <a16:creationId xmlns:a16="http://schemas.microsoft.com/office/drawing/2014/main" id="{CD9BD3A1-2B0A-68C8-9530-71DED2D4496A}"/>
                </a:ext>
              </a:extLst>
            </p:cNvPr>
            <p:cNvCxnSpPr>
              <a:cxnSpLocks/>
            </p:cNvCxnSpPr>
            <p:nvPr/>
          </p:nvCxnSpPr>
          <p:spPr>
            <a:xfrm flipV="1">
              <a:off x="4071450" y="4088806"/>
              <a:ext cx="3525826" cy="3074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BBDBC82D-0B4B-AEF2-DF0C-012FDF41169A}"/>
                </a:ext>
              </a:extLst>
            </p:cNvPr>
            <p:cNvSpPr/>
            <p:nvPr/>
          </p:nvSpPr>
          <p:spPr>
            <a:xfrm>
              <a:off x="4961655" y="4647091"/>
              <a:ext cx="2290107" cy="2275640"/>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74618258-CCF1-90B5-3DF8-F823E8BC9681}"/>
                </a:ext>
              </a:extLst>
            </p:cNvPr>
            <p:cNvSpPr txBox="1"/>
            <p:nvPr/>
          </p:nvSpPr>
          <p:spPr>
            <a:xfrm>
              <a:off x="4895213" y="4416233"/>
              <a:ext cx="2252068" cy="2546423"/>
            </a:xfrm>
            <a:prstGeom prst="rect">
              <a:avLst/>
            </a:prstGeom>
            <a:noFill/>
          </p:spPr>
          <p:txBody>
            <a:bodyPr wrap="square" rtlCol="0">
              <a:spAutoFit/>
            </a:bodyPr>
            <a:lstStyle/>
            <a:p>
              <a:pPr algn="ctr"/>
              <a:r>
                <a:rPr lang="de-DE" sz="1600" b="1" dirty="0"/>
                <a:t>Weitere </a:t>
              </a:r>
              <a:br>
                <a:rPr lang="de-DE" sz="1600" b="1" dirty="0"/>
              </a:br>
              <a:r>
                <a:rPr lang="de-DE" sz="1600" b="1" dirty="0"/>
                <a:t>Beteiligte</a:t>
              </a:r>
            </a:p>
            <a:p>
              <a:endParaRPr lang="de-DE" sz="1400" b="1" dirty="0"/>
            </a:p>
            <a:p>
              <a:endParaRPr lang="de-DE" sz="1400" b="1" dirty="0"/>
            </a:p>
            <a:p>
              <a:endParaRPr lang="de-DE" sz="1400" b="1" dirty="0"/>
            </a:p>
            <a:p>
              <a:pPr algn="ctr"/>
              <a:r>
                <a:rPr lang="de-DE" sz="1400" dirty="0"/>
                <a:t>Großeltern, sonstige Personen</a:t>
              </a:r>
            </a:p>
          </p:txBody>
        </p:sp>
        <p:cxnSp>
          <p:nvCxnSpPr>
            <p:cNvPr id="27" name="Gerader Verbinder 26">
              <a:extLst>
                <a:ext uri="{FF2B5EF4-FFF2-40B4-BE49-F238E27FC236}">
                  <a16:creationId xmlns:a16="http://schemas.microsoft.com/office/drawing/2014/main" id="{A2D496B8-9A4A-A7C3-C3BA-7DED66867F69}"/>
                </a:ext>
              </a:extLst>
            </p:cNvPr>
            <p:cNvCxnSpPr>
              <a:cxnSpLocks/>
            </p:cNvCxnSpPr>
            <p:nvPr/>
          </p:nvCxnSpPr>
          <p:spPr>
            <a:xfrm>
              <a:off x="3709930" y="4631127"/>
              <a:ext cx="1129945" cy="75053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AEF9B86D-5EEC-B2D1-5F43-A3C5DD0B26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44153" y="4960722"/>
              <a:ext cx="891116" cy="1321628"/>
            </a:xfrm>
            <a:prstGeom prst="rect">
              <a:avLst/>
            </a:prstGeom>
          </p:spPr>
        </p:pic>
        <p:grpSp>
          <p:nvGrpSpPr>
            <p:cNvPr id="32" name="Gruppieren 31">
              <a:extLst>
                <a:ext uri="{FF2B5EF4-FFF2-40B4-BE49-F238E27FC236}">
                  <a16:creationId xmlns:a16="http://schemas.microsoft.com/office/drawing/2014/main" id="{107E88DF-603A-5D42-21B9-5AE6FEEDCDE0}"/>
                </a:ext>
              </a:extLst>
            </p:cNvPr>
            <p:cNvGrpSpPr/>
            <p:nvPr/>
          </p:nvGrpSpPr>
          <p:grpSpPr>
            <a:xfrm>
              <a:off x="6553981" y="4700390"/>
              <a:ext cx="1332169" cy="2355857"/>
              <a:chOff x="6973229" y="5080495"/>
              <a:chExt cx="1365656" cy="2592428"/>
            </a:xfrm>
          </p:grpSpPr>
          <p:cxnSp>
            <p:nvCxnSpPr>
              <p:cNvPr id="33" name="Gerader Verbinder 32">
                <a:extLst>
                  <a:ext uri="{FF2B5EF4-FFF2-40B4-BE49-F238E27FC236}">
                    <a16:creationId xmlns:a16="http://schemas.microsoft.com/office/drawing/2014/main" id="{85FBB39C-2EFE-624D-1882-BA2F9B2F0C27}"/>
                  </a:ext>
                </a:extLst>
              </p:cNvPr>
              <p:cNvCxnSpPr>
                <a:cxnSpLocks/>
              </p:cNvCxnSpPr>
              <p:nvPr/>
            </p:nvCxnSpPr>
            <p:spPr>
              <a:xfrm flipV="1">
                <a:off x="7227689" y="5080495"/>
                <a:ext cx="1111196" cy="722523"/>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 name="Grafik 33">
                <a:extLst>
                  <a:ext uri="{FF2B5EF4-FFF2-40B4-BE49-F238E27FC236}">
                    <a16:creationId xmlns:a16="http://schemas.microsoft.com/office/drawing/2014/main" id="{CCD37460-B520-7E23-EC25-BACB51BBC4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973229" y="5182507"/>
                <a:ext cx="638597" cy="1882355"/>
              </a:xfrm>
              <a:prstGeom prst="rect">
                <a:avLst/>
              </a:prstGeom>
            </p:spPr>
          </p:pic>
          <p:pic>
            <p:nvPicPr>
              <p:cNvPr id="35" name="Grafik 34">
                <a:extLst>
                  <a:ext uri="{FF2B5EF4-FFF2-40B4-BE49-F238E27FC236}">
                    <a16:creationId xmlns:a16="http://schemas.microsoft.com/office/drawing/2014/main" id="{4DB654A5-74E1-8A34-AA83-585170A298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2530" y="5578184"/>
                <a:ext cx="690219" cy="2094739"/>
              </a:xfrm>
              <a:prstGeom prst="rect">
                <a:avLst/>
              </a:prstGeom>
            </p:spPr>
          </p:pic>
        </p:grpSp>
      </p:grpSp>
      <p:sp>
        <p:nvSpPr>
          <p:cNvPr id="37" name="Sprechblase: rechteckig mit abgerundeten Ecken 36">
            <a:extLst>
              <a:ext uri="{FF2B5EF4-FFF2-40B4-BE49-F238E27FC236}">
                <a16:creationId xmlns:a16="http://schemas.microsoft.com/office/drawing/2014/main" id="{D218B652-37FC-A38F-B716-D1C89B186766}"/>
              </a:ext>
            </a:extLst>
          </p:cNvPr>
          <p:cNvSpPr/>
          <p:nvPr/>
        </p:nvSpPr>
        <p:spPr>
          <a:xfrm>
            <a:off x="35275" y="810130"/>
            <a:ext cx="5241389" cy="1669021"/>
          </a:xfrm>
          <a:prstGeom prst="wedgeRoundRectCallout">
            <a:avLst>
              <a:gd name="adj1" fmla="val -8127"/>
              <a:gd name="adj2" fmla="val 107903"/>
              <a:gd name="adj3" fmla="val 16667"/>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Finanzielle Sicherheit/  Versorgung im Alter </a:t>
            </a:r>
          </a:p>
          <a:p>
            <a:pPr marL="285750" indent="-285750">
              <a:buFont typeface="Arial" panose="020B0604020202020204" pitchFamily="34" charset="0"/>
              <a:buChar char="•"/>
            </a:pPr>
            <a:r>
              <a:rPr lang="de-DE" dirty="0">
                <a:solidFill>
                  <a:schemeClr val="tx1"/>
                </a:solidFill>
              </a:rPr>
              <a:t>Weiterführung des Betriebes/ Anerkennung des Lebenswerks</a:t>
            </a:r>
          </a:p>
          <a:p>
            <a:pPr marL="285750" indent="-285750">
              <a:buFont typeface="Arial" panose="020B0604020202020204" pitchFamily="34" charset="0"/>
              <a:buChar char="•"/>
            </a:pPr>
            <a:r>
              <a:rPr lang="de-DE" dirty="0">
                <a:solidFill>
                  <a:schemeClr val="tx1"/>
                </a:solidFill>
              </a:rPr>
              <a:t>Geklärte Wohnsituation</a:t>
            </a:r>
          </a:p>
          <a:p>
            <a:pPr marL="285750" indent="-285750">
              <a:buFont typeface="Arial" panose="020B0604020202020204" pitchFamily="34" charset="0"/>
              <a:buChar char="•"/>
            </a:pPr>
            <a:r>
              <a:rPr lang="de-DE" dirty="0">
                <a:solidFill>
                  <a:schemeClr val="tx1"/>
                </a:solidFill>
              </a:rPr>
              <a:t>Wahrung des Familienfriedens</a:t>
            </a:r>
          </a:p>
          <a:p>
            <a:pPr marL="285750" indent="-285750">
              <a:buFont typeface="Arial" panose="020B0604020202020204" pitchFamily="34" charset="0"/>
              <a:buChar char="•"/>
            </a:pPr>
            <a:r>
              <a:rPr lang="de-DE" dirty="0">
                <a:solidFill>
                  <a:schemeClr val="tx1"/>
                </a:solidFill>
              </a:rPr>
              <a:t>…</a:t>
            </a:r>
          </a:p>
        </p:txBody>
      </p:sp>
    </p:spTree>
    <p:extLst>
      <p:ext uri="{BB962C8B-B14F-4D97-AF65-F5344CB8AC3E}">
        <p14:creationId xmlns:p14="http://schemas.microsoft.com/office/powerpoint/2010/main" val="4722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484044" y="244520"/>
            <a:ext cx="10789374" cy="679322"/>
          </a:xfrm>
        </p:spPr>
        <p:txBody>
          <a:bodyPr>
            <a:normAutofit/>
          </a:bodyPr>
          <a:lstStyle/>
          <a:p>
            <a:r>
              <a:rPr lang="de-DE" sz="2400" dirty="0"/>
              <a:t>Was sind </a:t>
            </a:r>
            <a:r>
              <a:rPr lang="de-DE" sz="2400" u="sng" dirty="0"/>
              <a:t>mögliche</a:t>
            </a:r>
            <a:r>
              <a:rPr lang="de-DE" sz="2400" dirty="0"/>
              <a:t> Interessen von weichenden Erben?</a:t>
            </a:r>
          </a:p>
        </p:txBody>
      </p: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a:off x="5154376" y="2888595"/>
            <a:ext cx="13610" cy="162951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F3A2ADE2-022F-B156-574F-3D3C36B99A4B}"/>
              </a:ext>
            </a:extLst>
          </p:cNvPr>
          <p:cNvGrpSpPr/>
          <p:nvPr/>
        </p:nvGrpSpPr>
        <p:grpSpPr>
          <a:xfrm>
            <a:off x="6088092" y="2279912"/>
            <a:ext cx="5443945" cy="2937663"/>
            <a:chOff x="6956357" y="2797636"/>
            <a:chExt cx="4630164" cy="2317339"/>
          </a:xfrm>
        </p:grpSpPr>
        <p:sp>
          <p:nvSpPr>
            <p:cNvPr id="9" name="Ellipse 8">
              <a:extLst>
                <a:ext uri="{FF2B5EF4-FFF2-40B4-BE49-F238E27FC236}">
                  <a16:creationId xmlns:a16="http://schemas.microsoft.com/office/drawing/2014/main" id="{9BF04262-F96A-FFDD-A4EC-5BDA585099F3}"/>
                </a:ext>
              </a:extLst>
            </p:cNvPr>
            <p:cNvSpPr/>
            <p:nvPr/>
          </p:nvSpPr>
          <p:spPr>
            <a:xfrm>
              <a:off x="7208551" y="3176275"/>
              <a:ext cx="2191117" cy="1938700"/>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45116F-3E88-6EF6-5369-FA9A8D9BC38B}"/>
                </a:ext>
              </a:extLst>
            </p:cNvPr>
            <p:cNvCxnSpPr>
              <a:cxnSpLocks/>
            </p:cNvCxnSpPr>
            <p:nvPr/>
          </p:nvCxnSpPr>
          <p:spPr>
            <a:xfrm flipH="1" flipV="1">
              <a:off x="6956357" y="2797636"/>
              <a:ext cx="648703" cy="58466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AED967B-E655-B017-6D78-F4970C14CA46}"/>
                </a:ext>
              </a:extLst>
            </p:cNvPr>
            <p:cNvSpPr txBox="1"/>
            <p:nvPr/>
          </p:nvSpPr>
          <p:spPr>
            <a:xfrm>
              <a:off x="7253803" y="4334894"/>
              <a:ext cx="2131133" cy="502316"/>
            </a:xfrm>
            <a:prstGeom prst="rect">
              <a:avLst/>
            </a:prstGeom>
            <a:noFill/>
          </p:spPr>
          <p:txBody>
            <a:bodyPr wrap="square" rtlCol="0">
              <a:spAutoFit/>
            </a:bodyPr>
            <a:lstStyle/>
            <a:p>
              <a:pPr algn="ctr"/>
              <a:r>
                <a:rPr lang="de-DE" b="1" dirty="0"/>
                <a:t>Weichende Erben </a:t>
              </a:r>
              <a:r>
                <a:rPr lang="de-DE" sz="1600" dirty="0"/>
                <a:t>(Geschwister)</a:t>
              </a:r>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0312" y="3327856"/>
              <a:ext cx="3936209" cy="1258197"/>
            </a:xfrm>
            <a:prstGeom prst="rect">
              <a:avLst/>
            </a:prstGeom>
          </p:spPr>
        </p:pic>
      </p:grpSp>
      <p:grpSp>
        <p:nvGrpSpPr>
          <p:cNvPr id="13" name="Gruppieren 12">
            <a:extLst>
              <a:ext uri="{FF2B5EF4-FFF2-40B4-BE49-F238E27FC236}">
                <a16:creationId xmlns:a16="http://schemas.microsoft.com/office/drawing/2014/main" id="{391E3951-A506-C8D3-D0FE-524B59C52540}"/>
              </a:ext>
            </a:extLst>
          </p:cNvPr>
          <p:cNvGrpSpPr/>
          <p:nvPr/>
        </p:nvGrpSpPr>
        <p:grpSpPr>
          <a:xfrm>
            <a:off x="1969314" y="2367206"/>
            <a:ext cx="2273499" cy="2461709"/>
            <a:chOff x="2737613" y="1586315"/>
            <a:chExt cx="2924690" cy="3560519"/>
          </a:xfrm>
        </p:grpSpPr>
        <p:sp>
          <p:nvSpPr>
            <p:cNvPr id="10" name="Ellipse 9">
              <a:extLst>
                <a:ext uri="{FF2B5EF4-FFF2-40B4-BE49-F238E27FC236}">
                  <a16:creationId xmlns:a16="http://schemas.microsoft.com/office/drawing/2014/main" id="{FDA2684B-557E-53E0-6F12-2AB12E0E0164}"/>
                </a:ext>
              </a:extLst>
            </p:cNvPr>
            <p:cNvSpPr/>
            <p:nvPr/>
          </p:nvSpPr>
          <p:spPr>
            <a:xfrm>
              <a:off x="2737613" y="32254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4240803" y="1586315"/>
              <a:ext cx="1421500" cy="160622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848FCFE-22CB-E186-CC0D-FC7B1BAB8F30}"/>
                </a:ext>
              </a:extLst>
            </p:cNvPr>
            <p:cNvSpPr txBox="1"/>
            <p:nvPr/>
          </p:nvSpPr>
          <p:spPr>
            <a:xfrm>
              <a:off x="2812982" y="4581648"/>
              <a:ext cx="1931535" cy="534187"/>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3758" y="3540430"/>
              <a:ext cx="1849411" cy="1135403"/>
            </a:xfrm>
            <a:prstGeom prst="rect">
              <a:avLst/>
            </a:prstGeom>
          </p:spPr>
        </p:pic>
      </p:grpSp>
      <p:grpSp>
        <p:nvGrpSpPr>
          <p:cNvPr id="8" name="Gruppieren 7">
            <a:extLst>
              <a:ext uri="{FF2B5EF4-FFF2-40B4-BE49-F238E27FC236}">
                <a16:creationId xmlns:a16="http://schemas.microsoft.com/office/drawing/2014/main" id="{E1F27472-9A93-B98B-F076-4240541569CE}"/>
              </a:ext>
            </a:extLst>
          </p:cNvPr>
          <p:cNvGrpSpPr/>
          <p:nvPr/>
        </p:nvGrpSpPr>
        <p:grpSpPr>
          <a:xfrm>
            <a:off x="3522176" y="4174749"/>
            <a:ext cx="2909951" cy="1954400"/>
            <a:chOff x="3709930" y="4088806"/>
            <a:chExt cx="4176220" cy="2994434"/>
          </a:xfrm>
        </p:grpSpPr>
        <p:cxnSp>
          <p:nvCxnSpPr>
            <p:cNvPr id="17" name="Gerader Verbinder 16">
              <a:extLst>
                <a:ext uri="{FF2B5EF4-FFF2-40B4-BE49-F238E27FC236}">
                  <a16:creationId xmlns:a16="http://schemas.microsoft.com/office/drawing/2014/main" id="{A1BE376D-D920-AE7F-597D-0C6A79BEB9E0}"/>
                </a:ext>
              </a:extLst>
            </p:cNvPr>
            <p:cNvCxnSpPr>
              <a:cxnSpLocks/>
            </p:cNvCxnSpPr>
            <p:nvPr/>
          </p:nvCxnSpPr>
          <p:spPr>
            <a:xfrm flipV="1">
              <a:off x="4071450" y="4088806"/>
              <a:ext cx="3525826" cy="3074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A339C19F-DB28-8BAF-28ED-7F2DB14191D8}"/>
                </a:ext>
              </a:extLst>
            </p:cNvPr>
            <p:cNvSpPr/>
            <p:nvPr/>
          </p:nvSpPr>
          <p:spPr>
            <a:xfrm>
              <a:off x="4911883" y="4746672"/>
              <a:ext cx="2122376" cy="1991997"/>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Textfeld 43">
              <a:extLst>
                <a:ext uri="{FF2B5EF4-FFF2-40B4-BE49-F238E27FC236}">
                  <a16:creationId xmlns:a16="http://schemas.microsoft.com/office/drawing/2014/main" id="{5E0FA7B9-46CF-55B4-BD3C-D07FB6D5CE8E}"/>
                </a:ext>
              </a:extLst>
            </p:cNvPr>
            <p:cNvSpPr txBox="1"/>
            <p:nvPr/>
          </p:nvSpPr>
          <p:spPr>
            <a:xfrm>
              <a:off x="4972757" y="4631128"/>
              <a:ext cx="2119186" cy="2452112"/>
            </a:xfrm>
            <a:prstGeom prst="rect">
              <a:avLst/>
            </a:prstGeom>
            <a:noFill/>
          </p:spPr>
          <p:txBody>
            <a:bodyPr wrap="square" rtlCol="0">
              <a:spAutoFit/>
            </a:bodyPr>
            <a:lstStyle/>
            <a:p>
              <a:pPr algn="ctr"/>
              <a:r>
                <a:rPr lang="de-DE" sz="1400" b="1" dirty="0"/>
                <a:t>Weitere </a:t>
              </a:r>
              <a:br>
                <a:rPr lang="de-DE" sz="1400" b="1" dirty="0"/>
              </a:br>
              <a:r>
                <a:rPr lang="de-DE" sz="1400" b="1" dirty="0"/>
                <a:t>Beteiligte</a:t>
              </a:r>
            </a:p>
            <a:p>
              <a:endParaRPr lang="de-DE" sz="1400" b="1" dirty="0"/>
            </a:p>
            <a:p>
              <a:endParaRPr lang="de-DE" sz="1400" b="1" dirty="0"/>
            </a:p>
            <a:p>
              <a:pPr algn="ctr"/>
              <a:r>
                <a:rPr lang="de-DE" sz="1400" dirty="0"/>
                <a:t>Großeltern, sonstige Personen</a:t>
              </a:r>
            </a:p>
          </p:txBody>
        </p:sp>
        <p:cxnSp>
          <p:nvCxnSpPr>
            <p:cNvPr id="45" name="Gerader Verbinder 44">
              <a:extLst>
                <a:ext uri="{FF2B5EF4-FFF2-40B4-BE49-F238E27FC236}">
                  <a16:creationId xmlns:a16="http://schemas.microsoft.com/office/drawing/2014/main" id="{E588CB6E-149A-D9D4-D6F1-3503A2CE87DA}"/>
                </a:ext>
              </a:extLst>
            </p:cNvPr>
            <p:cNvCxnSpPr>
              <a:cxnSpLocks/>
            </p:cNvCxnSpPr>
            <p:nvPr/>
          </p:nvCxnSpPr>
          <p:spPr>
            <a:xfrm>
              <a:off x="3709930" y="4631127"/>
              <a:ext cx="1129945" cy="75053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2CE636E-D2A2-E9D7-4AA4-E29AAFA855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44153" y="4809260"/>
              <a:ext cx="891116" cy="1321628"/>
            </a:xfrm>
            <a:prstGeom prst="rect">
              <a:avLst/>
            </a:prstGeom>
          </p:spPr>
        </p:pic>
        <p:grpSp>
          <p:nvGrpSpPr>
            <p:cNvPr id="4" name="Gruppieren 3">
              <a:extLst>
                <a:ext uri="{FF2B5EF4-FFF2-40B4-BE49-F238E27FC236}">
                  <a16:creationId xmlns:a16="http://schemas.microsoft.com/office/drawing/2014/main" id="{A66F0D11-DD40-27BC-3D15-449481FB5907}"/>
                </a:ext>
              </a:extLst>
            </p:cNvPr>
            <p:cNvGrpSpPr/>
            <p:nvPr/>
          </p:nvGrpSpPr>
          <p:grpSpPr>
            <a:xfrm>
              <a:off x="6553981" y="4700390"/>
              <a:ext cx="1332169" cy="2355857"/>
              <a:chOff x="6973229" y="5080495"/>
              <a:chExt cx="1365656" cy="2592428"/>
            </a:xfrm>
          </p:grpSpPr>
          <p:cxnSp>
            <p:nvCxnSpPr>
              <p:cNvPr id="61" name="Gerader Verbinder 60">
                <a:extLst>
                  <a:ext uri="{FF2B5EF4-FFF2-40B4-BE49-F238E27FC236}">
                    <a16:creationId xmlns:a16="http://schemas.microsoft.com/office/drawing/2014/main" id="{D98DB7D8-611B-005D-F57A-4325BF02C075}"/>
                  </a:ext>
                </a:extLst>
              </p:cNvPr>
              <p:cNvCxnSpPr>
                <a:cxnSpLocks/>
              </p:cNvCxnSpPr>
              <p:nvPr/>
            </p:nvCxnSpPr>
            <p:spPr>
              <a:xfrm flipV="1">
                <a:off x="7227689" y="5080495"/>
                <a:ext cx="1111196" cy="722523"/>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2317D7DD-51AE-B88E-D4C1-7D46E29B2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973229" y="5182507"/>
                <a:ext cx="638597" cy="1882355"/>
              </a:xfrm>
              <a:prstGeom prst="rect">
                <a:avLst/>
              </a:prstGeom>
            </p:spPr>
          </p:pic>
          <p:pic>
            <p:nvPicPr>
              <p:cNvPr id="24" name="Grafik 23">
                <a:extLst>
                  <a:ext uri="{FF2B5EF4-FFF2-40B4-BE49-F238E27FC236}">
                    <a16:creationId xmlns:a16="http://schemas.microsoft.com/office/drawing/2014/main" id="{58E2B757-8C2B-A957-1A91-955A95C7D6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2530" y="5578184"/>
                <a:ext cx="690219" cy="2094739"/>
              </a:xfrm>
              <a:prstGeom prst="rect">
                <a:avLst/>
              </a:prstGeom>
            </p:spPr>
          </p:pic>
        </p:grpSp>
      </p:grpSp>
      <p:grpSp>
        <p:nvGrpSpPr>
          <p:cNvPr id="14" name="Gruppieren 13">
            <a:extLst>
              <a:ext uri="{FF2B5EF4-FFF2-40B4-BE49-F238E27FC236}">
                <a16:creationId xmlns:a16="http://schemas.microsoft.com/office/drawing/2014/main" id="{44C78B25-34CF-15AA-A23B-CFD5948F37E7}"/>
              </a:ext>
            </a:extLst>
          </p:cNvPr>
          <p:cNvGrpSpPr/>
          <p:nvPr/>
        </p:nvGrpSpPr>
        <p:grpSpPr>
          <a:xfrm>
            <a:off x="4242813" y="1012270"/>
            <a:ext cx="2178725" cy="1708459"/>
            <a:chOff x="4693054" y="925487"/>
            <a:chExt cx="2762746" cy="2155268"/>
          </a:xfrm>
        </p:grpSpPr>
        <p:sp>
          <p:nvSpPr>
            <p:cNvPr id="6" name="Ellipse 5">
              <a:extLst>
                <a:ext uri="{FF2B5EF4-FFF2-40B4-BE49-F238E27FC236}">
                  <a16:creationId xmlns:a16="http://schemas.microsoft.com/office/drawing/2014/main" id="{83FCD44F-6F20-B19D-97D6-9F4AD4F54011}"/>
                </a:ext>
              </a:extLst>
            </p:cNvPr>
            <p:cNvSpPr/>
            <p:nvPr/>
          </p:nvSpPr>
          <p:spPr>
            <a:xfrm>
              <a:off x="4895041"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4693054" y="2594455"/>
              <a:ext cx="2762746" cy="465922"/>
            </a:xfrm>
            <a:prstGeom prst="rect">
              <a:avLst/>
            </a:prstGeom>
            <a:noFill/>
          </p:spPr>
          <p:txBody>
            <a:bodyPr wrap="square" rtlCol="0">
              <a:spAutoFit/>
            </a:bodyPr>
            <a:lstStyle/>
            <a:p>
              <a:r>
                <a:rPr lang="de-DE" b="1" dirty="0"/>
                <a:t>Übernehmende</a:t>
              </a:r>
            </a:p>
          </p:txBody>
        </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17863" y="925487"/>
              <a:ext cx="1251268" cy="1901929"/>
            </a:xfrm>
            <a:prstGeom prst="rect">
              <a:avLst/>
            </a:prstGeom>
          </p:spPr>
        </p:pic>
      </p:grpSp>
      <p:sp>
        <p:nvSpPr>
          <p:cNvPr id="25" name="Sprechblase: rechteckig mit abgerundeten Ecken 24">
            <a:extLst>
              <a:ext uri="{FF2B5EF4-FFF2-40B4-BE49-F238E27FC236}">
                <a16:creationId xmlns:a16="http://schemas.microsoft.com/office/drawing/2014/main" id="{3457ABC5-416A-43DD-A993-26044911A341}"/>
              </a:ext>
            </a:extLst>
          </p:cNvPr>
          <p:cNvSpPr/>
          <p:nvPr/>
        </p:nvSpPr>
        <p:spPr>
          <a:xfrm>
            <a:off x="8204548" y="5211738"/>
            <a:ext cx="3863126" cy="1600439"/>
          </a:xfrm>
          <a:prstGeom prst="wedgeRoundRectCallout">
            <a:avLst>
              <a:gd name="adj1" fmla="val -942"/>
              <a:gd name="adj2" fmla="val -93102"/>
              <a:gd name="adj3" fmla="val 16667"/>
            </a:avLst>
          </a:prstGeom>
          <a:solidFill>
            <a:srgbClr val="FFED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„Angemessene“ Abfindung</a:t>
            </a:r>
          </a:p>
          <a:p>
            <a:pPr marL="285750" indent="-285750">
              <a:buFont typeface="Arial" panose="020B0604020202020204" pitchFamily="34" charset="0"/>
              <a:buChar char="•"/>
            </a:pPr>
            <a:r>
              <a:rPr lang="de-DE" dirty="0">
                <a:solidFill>
                  <a:schemeClr val="tx1"/>
                </a:solidFill>
              </a:rPr>
              <a:t>rechtzeitig über die geplanten Schritte informiert werden</a:t>
            </a:r>
          </a:p>
          <a:p>
            <a:pPr marL="285750" indent="-285750">
              <a:buFont typeface="Arial" panose="020B0604020202020204" pitchFamily="34" charset="0"/>
              <a:buChar char="•"/>
            </a:pPr>
            <a:r>
              <a:rPr lang="de-DE" dirty="0">
                <a:solidFill>
                  <a:schemeClr val="tx1"/>
                </a:solidFill>
              </a:rPr>
              <a:t> Dankbarkeit für das „Weichen“</a:t>
            </a:r>
            <a:r>
              <a:rPr lang="de-DE" dirty="0"/>
              <a:t>“</a:t>
            </a:r>
          </a:p>
          <a:p>
            <a:pPr marL="285750" indent="-285750">
              <a:buFont typeface="Arial" panose="020B0604020202020204" pitchFamily="34" charset="0"/>
              <a:buChar char="•"/>
            </a:pPr>
            <a:r>
              <a:rPr lang="de-DE" dirty="0">
                <a:solidFill>
                  <a:schemeClr val="tx1"/>
                </a:solidFill>
              </a:rPr>
              <a:t>…</a:t>
            </a:r>
          </a:p>
        </p:txBody>
      </p:sp>
    </p:spTree>
    <p:extLst>
      <p:ext uri="{BB962C8B-B14F-4D97-AF65-F5344CB8AC3E}">
        <p14:creationId xmlns:p14="http://schemas.microsoft.com/office/powerpoint/2010/main" val="39153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438295" y="316582"/>
            <a:ext cx="10789374" cy="679322"/>
          </a:xfrm>
        </p:spPr>
        <p:txBody>
          <a:bodyPr>
            <a:normAutofit/>
          </a:bodyPr>
          <a:lstStyle/>
          <a:p>
            <a:r>
              <a:rPr lang="de-DE" sz="2400" dirty="0"/>
              <a:t>Was sind </a:t>
            </a:r>
            <a:r>
              <a:rPr lang="de-DE" sz="2400" u="sng" dirty="0"/>
              <a:t>mögliche</a:t>
            </a:r>
            <a:r>
              <a:rPr lang="de-DE" sz="2400" dirty="0"/>
              <a:t> Interessen von „weiteren Beteiligten“?</a:t>
            </a:r>
          </a:p>
        </p:txBody>
      </p: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a:off x="6127005" y="2534584"/>
            <a:ext cx="13610" cy="162951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F3A2ADE2-022F-B156-574F-3D3C36B99A4B}"/>
              </a:ext>
            </a:extLst>
          </p:cNvPr>
          <p:cNvGrpSpPr/>
          <p:nvPr/>
        </p:nvGrpSpPr>
        <p:grpSpPr>
          <a:xfrm>
            <a:off x="6955283" y="1784279"/>
            <a:ext cx="3122151" cy="2300950"/>
            <a:chOff x="6810799" y="2752348"/>
            <a:chExt cx="2753263" cy="1830601"/>
          </a:xfrm>
        </p:grpSpPr>
        <p:sp>
          <p:nvSpPr>
            <p:cNvPr id="9" name="Ellipse 8">
              <a:extLst>
                <a:ext uri="{FF2B5EF4-FFF2-40B4-BE49-F238E27FC236}">
                  <a16:creationId xmlns:a16="http://schemas.microsoft.com/office/drawing/2014/main" id="{9BF04262-F96A-FFDD-A4EC-5BDA585099F3}"/>
                </a:ext>
              </a:extLst>
            </p:cNvPr>
            <p:cNvSpPr/>
            <p:nvPr/>
          </p:nvSpPr>
          <p:spPr>
            <a:xfrm>
              <a:off x="7107735" y="3382328"/>
              <a:ext cx="1454743" cy="1200621"/>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45116F-3E88-6EF6-5369-FA9A8D9BC38B}"/>
                </a:ext>
              </a:extLst>
            </p:cNvPr>
            <p:cNvCxnSpPr>
              <a:cxnSpLocks/>
            </p:cNvCxnSpPr>
            <p:nvPr/>
          </p:nvCxnSpPr>
          <p:spPr>
            <a:xfrm flipH="1" flipV="1">
              <a:off x="6911218" y="2752348"/>
              <a:ext cx="648703" cy="58466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AED967B-E655-B017-6D78-F4970C14CA46}"/>
                </a:ext>
              </a:extLst>
            </p:cNvPr>
            <p:cNvSpPr txBox="1"/>
            <p:nvPr/>
          </p:nvSpPr>
          <p:spPr>
            <a:xfrm>
              <a:off x="6810799" y="4068738"/>
              <a:ext cx="2131133" cy="514211"/>
            </a:xfrm>
            <a:prstGeom prst="rect">
              <a:avLst/>
            </a:prstGeom>
            <a:noFill/>
          </p:spPr>
          <p:txBody>
            <a:bodyPr wrap="square" rtlCol="0">
              <a:spAutoFit/>
            </a:bodyPr>
            <a:lstStyle/>
            <a:p>
              <a:pPr algn="ctr"/>
              <a:r>
                <a:rPr lang="de-DE" b="1" dirty="0"/>
                <a:t>Weichende </a:t>
              </a:r>
            </a:p>
            <a:p>
              <a:pPr algn="ctr"/>
              <a:r>
                <a:rPr lang="de-DE" b="1" dirty="0"/>
                <a:t>Erben</a:t>
              </a:r>
              <a:endParaRPr lang="de-DE" sz="1600" dirty="0"/>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8312" y="3517510"/>
              <a:ext cx="2325750" cy="743419"/>
            </a:xfrm>
            <a:prstGeom prst="rect">
              <a:avLst/>
            </a:prstGeom>
          </p:spPr>
        </p:pic>
      </p:grpSp>
      <p:grpSp>
        <p:nvGrpSpPr>
          <p:cNvPr id="13" name="Gruppieren 12">
            <a:extLst>
              <a:ext uri="{FF2B5EF4-FFF2-40B4-BE49-F238E27FC236}">
                <a16:creationId xmlns:a16="http://schemas.microsoft.com/office/drawing/2014/main" id="{391E3951-A506-C8D3-D0FE-524B59C52540}"/>
              </a:ext>
            </a:extLst>
          </p:cNvPr>
          <p:cNvGrpSpPr/>
          <p:nvPr/>
        </p:nvGrpSpPr>
        <p:grpSpPr>
          <a:xfrm>
            <a:off x="3123276" y="1991618"/>
            <a:ext cx="2212973" cy="1998796"/>
            <a:chOff x="2779927" y="2127955"/>
            <a:chExt cx="2846828" cy="2890979"/>
          </a:xfrm>
        </p:grpSpPr>
        <p:sp>
          <p:nvSpPr>
            <p:cNvPr id="10" name="Ellipse 9">
              <a:extLst>
                <a:ext uri="{FF2B5EF4-FFF2-40B4-BE49-F238E27FC236}">
                  <a16:creationId xmlns:a16="http://schemas.microsoft.com/office/drawing/2014/main" id="{FDA2684B-557E-53E0-6F12-2AB12E0E0164}"/>
                </a:ext>
              </a:extLst>
            </p:cNvPr>
            <p:cNvSpPr/>
            <p:nvPr/>
          </p:nvSpPr>
          <p:spPr>
            <a:xfrm>
              <a:off x="2779927" y="30975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4521539" y="2127955"/>
              <a:ext cx="1105216" cy="118541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848FCFE-22CB-E186-CC0D-FC7B1BAB8F30}"/>
                </a:ext>
              </a:extLst>
            </p:cNvPr>
            <p:cNvSpPr txBox="1"/>
            <p:nvPr/>
          </p:nvSpPr>
          <p:spPr>
            <a:xfrm>
              <a:off x="2877149" y="4449867"/>
              <a:ext cx="1931535" cy="534187"/>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7655" y="3427115"/>
              <a:ext cx="1849411" cy="1135403"/>
            </a:xfrm>
            <a:prstGeom prst="rect">
              <a:avLst/>
            </a:prstGeom>
          </p:spPr>
        </p:pic>
      </p:grpSp>
      <p:grpSp>
        <p:nvGrpSpPr>
          <p:cNvPr id="8" name="Gruppieren 7">
            <a:extLst>
              <a:ext uri="{FF2B5EF4-FFF2-40B4-BE49-F238E27FC236}">
                <a16:creationId xmlns:a16="http://schemas.microsoft.com/office/drawing/2014/main" id="{E1F27472-9A93-B98B-F076-4240541569CE}"/>
              </a:ext>
            </a:extLst>
          </p:cNvPr>
          <p:cNvGrpSpPr/>
          <p:nvPr/>
        </p:nvGrpSpPr>
        <p:grpSpPr>
          <a:xfrm>
            <a:off x="3448205" y="3535394"/>
            <a:ext cx="5153542" cy="3169023"/>
            <a:chOff x="3709930" y="4301212"/>
            <a:chExt cx="4455030" cy="2884495"/>
          </a:xfrm>
        </p:grpSpPr>
        <p:cxnSp>
          <p:nvCxnSpPr>
            <p:cNvPr id="17" name="Gerader Verbinder 16">
              <a:extLst>
                <a:ext uri="{FF2B5EF4-FFF2-40B4-BE49-F238E27FC236}">
                  <a16:creationId xmlns:a16="http://schemas.microsoft.com/office/drawing/2014/main" id="{A1BE376D-D920-AE7F-597D-0C6A79BEB9E0}"/>
                </a:ext>
              </a:extLst>
            </p:cNvPr>
            <p:cNvCxnSpPr>
              <a:cxnSpLocks/>
            </p:cNvCxnSpPr>
            <p:nvPr/>
          </p:nvCxnSpPr>
          <p:spPr>
            <a:xfrm flipV="1">
              <a:off x="4792796" y="4301212"/>
              <a:ext cx="2155988" cy="9201"/>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A339C19F-DB28-8BAF-28ED-7F2DB14191D8}"/>
                </a:ext>
              </a:extLst>
            </p:cNvPr>
            <p:cNvSpPr/>
            <p:nvPr/>
          </p:nvSpPr>
          <p:spPr>
            <a:xfrm>
              <a:off x="4911883" y="4746672"/>
              <a:ext cx="2122376" cy="1991997"/>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Textfeld 43">
              <a:extLst>
                <a:ext uri="{FF2B5EF4-FFF2-40B4-BE49-F238E27FC236}">
                  <a16:creationId xmlns:a16="http://schemas.microsoft.com/office/drawing/2014/main" id="{5E0FA7B9-46CF-55B4-BD3C-D07FB6D5CE8E}"/>
                </a:ext>
              </a:extLst>
            </p:cNvPr>
            <p:cNvSpPr txBox="1"/>
            <p:nvPr/>
          </p:nvSpPr>
          <p:spPr>
            <a:xfrm>
              <a:off x="4985695" y="4884860"/>
              <a:ext cx="2119186" cy="1932987"/>
            </a:xfrm>
            <a:prstGeom prst="rect">
              <a:avLst/>
            </a:prstGeom>
            <a:noFill/>
          </p:spPr>
          <p:txBody>
            <a:bodyPr wrap="square" rtlCol="0">
              <a:spAutoFit/>
            </a:bodyPr>
            <a:lstStyle/>
            <a:p>
              <a:pPr algn="ctr"/>
              <a:r>
                <a:rPr lang="de-DE" sz="2000" b="1" dirty="0"/>
                <a:t>Weitere </a:t>
              </a:r>
              <a:br>
                <a:rPr lang="de-DE" sz="2000" b="1" dirty="0"/>
              </a:br>
              <a:r>
                <a:rPr lang="de-DE" sz="2000" b="1" dirty="0"/>
                <a:t>Beteiligte</a:t>
              </a:r>
            </a:p>
            <a:p>
              <a:endParaRPr lang="de-DE" sz="1400" b="1" dirty="0"/>
            </a:p>
            <a:p>
              <a:endParaRPr lang="de-DE" sz="1400" b="1" dirty="0"/>
            </a:p>
            <a:p>
              <a:endParaRPr lang="de-DE" sz="1400" b="1" dirty="0"/>
            </a:p>
            <a:p>
              <a:endParaRPr lang="de-DE" sz="1400" b="1" dirty="0"/>
            </a:p>
            <a:p>
              <a:pPr algn="ctr"/>
              <a:r>
                <a:rPr lang="de-DE" dirty="0"/>
                <a:t>Großeltern, sonstige Personen</a:t>
              </a:r>
            </a:p>
          </p:txBody>
        </p:sp>
        <p:cxnSp>
          <p:nvCxnSpPr>
            <p:cNvPr id="45" name="Gerader Verbinder 44">
              <a:extLst>
                <a:ext uri="{FF2B5EF4-FFF2-40B4-BE49-F238E27FC236}">
                  <a16:creationId xmlns:a16="http://schemas.microsoft.com/office/drawing/2014/main" id="{E588CB6E-149A-D9D4-D6F1-3503A2CE87DA}"/>
                </a:ext>
              </a:extLst>
            </p:cNvPr>
            <p:cNvCxnSpPr>
              <a:cxnSpLocks/>
            </p:cNvCxnSpPr>
            <p:nvPr/>
          </p:nvCxnSpPr>
          <p:spPr>
            <a:xfrm>
              <a:off x="3709930" y="4631127"/>
              <a:ext cx="1129945" cy="75053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2CE636E-D2A2-E9D7-4AA4-E29AAFA855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5071" y="5014141"/>
              <a:ext cx="1114531" cy="1652978"/>
            </a:xfrm>
            <a:prstGeom prst="rect">
              <a:avLst/>
            </a:prstGeom>
          </p:spPr>
        </p:pic>
        <p:grpSp>
          <p:nvGrpSpPr>
            <p:cNvPr id="4" name="Gruppieren 3">
              <a:extLst>
                <a:ext uri="{FF2B5EF4-FFF2-40B4-BE49-F238E27FC236}">
                  <a16:creationId xmlns:a16="http://schemas.microsoft.com/office/drawing/2014/main" id="{A66F0D11-DD40-27BC-3D15-449481FB5907}"/>
                </a:ext>
              </a:extLst>
            </p:cNvPr>
            <p:cNvGrpSpPr/>
            <p:nvPr/>
          </p:nvGrpSpPr>
          <p:grpSpPr>
            <a:xfrm>
              <a:off x="6732636" y="4715377"/>
              <a:ext cx="1432324" cy="2470330"/>
              <a:chOff x="7156372" y="5096987"/>
              <a:chExt cx="1468328" cy="2718396"/>
            </a:xfrm>
          </p:grpSpPr>
          <p:cxnSp>
            <p:nvCxnSpPr>
              <p:cNvPr id="61" name="Gerader Verbinder 60">
                <a:extLst>
                  <a:ext uri="{FF2B5EF4-FFF2-40B4-BE49-F238E27FC236}">
                    <a16:creationId xmlns:a16="http://schemas.microsoft.com/office/drawing/2014/main" id="{D98DB7D8-611B-005D-F57A-4325BF02C075}"/>
                  </a:ext>
                </a:extLst>
              </p:cNvPr>
              <p:cNvCxnSpPr>
                <a:cxnSpLocks/>
              </p:cNvCxnSpPr>
              <p:nvPr/>
            </p:nvCxnSpPr>
            <p:spPr>
              <a:xfrm flipV="1">
                <a:off x="7227689" y="5100425"/>
                <a:ext cx="1397011" cy="702593"/>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2317D7DD-51AE-B88E-D4C1-7D46E29B2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156372" y="5096987"/>
                <a:ext cx="715003" cy="2107571"/>
              </a:xfrm>
              <a:prstGeom prst="rect">
                <a:avLst/>
              </a:prstGeom>
            </p:spPr>
          </p:pic>
          <p:pic>
            <p:nvPicPr>
              <p:cNvPr id="24" name="Grafik 23">
                <a:extLst>
                  <a:ext uri="{FF2B5EF4-FFF2-40B4-BE49-F238E27FC236}">
                    <a16:creationId xmlns:a16="http://schemas.microsoft.com/office/drawing/2014/main" id="{58E2B757-8C2B-A957-1A91-955A95C7D6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09293" y="5645427"/>
                <a:ext cx="715003" cy="2169956"/>
              </a:xfrm>
              <a:prstGeom prst="rect">
                <a:avLst/>
              </a:prstGeom>
            </p:spPr>
          </p:pic>
        </p:grpSp>
      </p:grpSp>
      <p:grpSp>
        <p:nvGrpSpPr>
          <p:cNvPr id="14" name="Gruppieren 13">
            <a:extLst>
              <a:ext uri="{FF2B5EF4-FFF2-40B4-BE49-F238E27FC236}">
                <a16:creationId xmlns:a16="http://schemas.microsoft.com/office/drawing/2014/main" id="{44C78B25-34CF-15AA-A23B-CFD5948F37E7}"/>
              </a:ext>
            </a:extLst>
          </p:cNvPr>
          <p:cNvGrpSpPr/>
          <p:nvPr/>
        </p:nvGrpSpPr>
        <p:grpSpPr>
          <a:xfrm>
            <a:off x="5215442" y="658259"/>
            <a:ext cx="2178725" cy="1708459"/>
            <a:chOff x="4693054" y="925487"/>
            <a:chExt cx="2762746" cy="2155268"/>
          </a:xfrm>
        </p:grpSpPr>
        <p:sp>
          <p:nvSpPr>
            <p:cNvPr id="6" name="Ellipse 5">
              <a:extLst>
                <a:ext uri="{FF2B5EF4-FFF2-40B4-BE49-F238E27FC236}">
                  <a16:creationId xmlns:a16="http://schemas.microsoft.com/office/drawing/2014/main" id="{83FCD44F-6F20-B19D-97D6-9F4AD4F54011}"/>
                </a:ext>
              </a:extLst>
            </p:cNvPr>
            <p:cNvSpPr/>
            <p:nvPr/>
          </p:nvSpPr>
          <p:spPr>
            <a:xfrm>
              <a:off x="4895041"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4693054" y="2594455"/>
              <a:ext cx="2762746" cy="465922"/>
            </a:xfrm>
            <a:prstGeom prst="rect">
              <a:avLst/>
            </a:prstGeom>
            <a:noFill/>
          </p:spPr>
          <p:txBody>
            <a:bodyPr wrap="square" rtlCol="0">
              <a:spAutoFit/>
            </a:bodyPr>
            <a:lstStyle/>
            <a:p>
              <a:r>
                <a:rPr lang="de-DE" b="1" dirty="0"/>
                <a:t>Übernehmende</a:t>
              </a:r>
            </a:p>
          </p:txBody>
        </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17863" y="925487"/>
              <a:ext cx="1251268" cy="1901929"/>
            </a:xfrm>
            <a:prstGeom prst="rect">
              <a:avLst/>
            </a:prstGeom>
          </p:spPr>
        </p:pic>
      </p:grpSp>
      <p:sp>
        <p:nvSpPr>
          <p:cNvPr id="23" name="Sprechblase: rechteckig mit abgerundeten Ecken 22">
            <a:extLst>
              <a:ext uri="{FF2B5EF4-FFF2-40B4-BE49-F238E27FC236}">
                <a16:creationId xmlns:a16="http://schemas.microsoft.com/office/drawing/2014/main" id="{53DA8312-C33D-A37C-16BC-019C51A5B1FC}"/>
              </a:ext>
            </a:extLst>
          </p:cNvPr>
          <p:cNvSpPr/>
          <p:nvPr/>
        </p:nvSpPr>
        <p:spPr>
          <a:xfrm>
            <a:off x="398009" y="4783987"/>
            <a:ext cx="3218007" cy="1930617"/>
          </a:xfrm>
          <a:prstGeom prst="wedgeRoundRectCallout">
            <a:avLst>
              <a:gd name="adj1" fmla="val 113299"/>
              <a:gd name="adj2" fmla="val 29608"/>
              <a:gd name="adj3" fmla="val 16667"/>
            </a:avLst>
          </a:prstGeom>
          <a:solidFill>
            <a:srgbClr val="C8E2B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Wohnrecht auf dem Hof</a:t>
            </a:r>
          </a:p>
          <a:p>
            <a:pPr marL="285750" indent="-285750">
              <a:buFont typeface="Arial" panose="020B0604020202020204" pitchFamily="34" charset="0"/>
              <a:buChar char="•"/>
            </a:pPr>
            <a:r>
              <a:rPr lang="de-DE" dirty="0">
                <a:solidFill>
                  <a:schemeClr val="tx1"/>
                </a:solidFill>
              </a:rPr>
              <a:t>Versorgung/ Pflege im Alter</a:t>
            </a:r>
          </a:p>
          <a:p>
            <a:pPr marL="285750" indent="-285750">
              <a:buFont typeface="Arial" panose="020B0604020202020204" pitchFamily="34" charset="0"/>
              <a:buChar char="•"/>
            </a:pPr>
            <a:r>
              <a:rPr lang="de-DE" dirty="0">
                <a:solidFill>
                  <a:schemeClr val="tx1"/>
                </a:solidFill>
              </a:rPr>
              <a:t>Weiterführung des Beschäftigungsverhältnisses (bei Angestellten)</a:t>
            </a:r>
          </a:p>
          <a:p>
            <a:pPr marL="285750" indent="-285750">
              <a:buFont typeface="Arial" panose="020B0604020202020204" pitchFamily="34" charset="0"/>
              <a:buChar char="•"/>
            </a:pPr>
            <a:r>
              <a:rPr lang="de-DE" dirty="0">
                <a:solidFill>
                  <a:schemeClr val="tx1"/>
                </a:solidFill>
              </a:rPr>
              <a:t>…</a:t>
            </a:r>
          </a:p>
        </p:txBody>
      </p:sp>
    </p:spTree>
    <p:extLst>
      <p:ext uri="{BB962C8B-B14F-4D97-AF65-F5344CB8AC3E}">
        <p14:creationId xmlns:p14="http://schemas.microsoft.com/office/powerpoint/2010/main" val="233905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458F00D-40ED-4D7E-BDD4-2CAFDD3CCD8D}"/>
              </a:ext>
            </a:extLst>
          </p:cNvPr>
          <p:cNvSpPr>
            <a:spLocks noGrp="1"/>
          </p:cNvSpPr>
          <p:nvPr>
            <p:ph type="body" idx="1"/>
          </p:nvPr>
        </p:nvSpPr>
        <p:spPr>
          <a:xfrm>
            <a:off x="244823" y="267135"/>
            <a:ext cx="10789374" cy="539640"/>
          </a:xfrm>
        </p:spPr>
        <p:txBody>
          <a:bodyPr>
            <a:normAutofit/>
          </a:bodyPr>
          <a:lstStyle/>
          <a:p>
            <a:r>
              <a:rPr lang="de-DE" sz="2400" dirty="0"/>
              <a:t>Was sind </a:t>
            </a:r>
            <a:r>
              <a:rPr lang="de-DE" sz="2400" u="sng" dirty="0"/>
              <a:t>mögliche</a:t>
            </a:r>
            <a:r>
              <a:rPr lang="de-DE" sz="2400" dirty="0"/>
              <a:t> Interessen der am Hofnachfolgeprozess Beteiligten?</a:t>
            </a:r>
          </a:p>
        </p:txBody>
      </p:sp>
      <p:cxnSp>
        <p:nvCxnSpPr>
          <p:cNvPr id="50" name="Gerader Verbinder 49">
            <a:extLst>
              <a:ext uri="{FF2B5EF4-FFF2-40B4-BE49-F238E27FC236}">
                <a16:creationId xmlns:a16="http://schemas.microsoft.com/office/drawing/2014/main" id="{B5C10F9C-A27D-B27A-07E3-D8BD1E9C3CF9}"/>
              </a:ext>
            </a:extLst>
          </p:cNvPr>
          <p:cNvCxnSpPr>
            <a:cxnSpLocks/>
          </p:cNvCxnSpPr>
          <p:nvPr/>
        </p:nvCxnSpPr>
        <p:spPr>
          <a:xfrm>
            <a:off x="6207660" y="2923624"/>
            <a:ext cx="13610" cy="1629519"/>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F3A2ADE2-022F-B156-574F-3D3C36B99A4B}"/>
              </a:ext>
            </a:extLst>
          </p:cNvPr>
          <p:cNvGrpSpPr/>
          <p:nvPr/>
        </p:nvGrpSpPr>
        <p:grpSpPr>
          <a:xfrm>
            <a:off x="6974430" y="2282928"/>
            <a:ext cx="3122151" cy="2300950"/>
            <a:chOff x="6810799" y="2752348"/>
            <a:chExt cx="2753263" cy="1830601"/>
          </a:xfrm>
        </p:grpSpPr>
        <p:sp>
          <p:nvSpPr>
            <p:cNvPr id="9" name="Ellipse 8">
              <a:extLst>
                <a:ext uri="{FF2B5EF4-FFF2-40B4-BE49-F238E27FC236}">
                  <a16:creationId xmlns:a16="http://schemas.microsoft.com/office/drawing/2014/main" id="{9BF04262-F96A-FFDD-A4EC-5BDA585099F3}"/>
                </a:ext>
              </a:extLst>
            </p:cNvPr>
            <p:cNvSpPr/>
            <p:nvPr/>
          </p:nvSpPr>
          <p:spPr>
            <a:xfrm>
              <a:off x="7107735" y="3382328"/>
              <a:ext cx="1454743" cy="1200621"/>
            </a:xfrm>
            <a:prstGeom prst="ellipse">
              <a:avLst/>
            </a:prstGeom>
            <a:noFill/>
            <a:ln w="76200">
              <a:solidFill>
                <a:srgbClr val="FFE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6E45116F-3E88-6EF6-5369-FA9A8D9BC38B}"/>
                </a:ext>
              </a:extLst>
            </p:cNvPr>
            <p:cNvCxnSpPr>
              <a:cxnSpLocks/>
            </p:cNvCxnSpPr>
            <p:nvPr/>
          </p:nvCxnSpPr>
          <p:spPr>
            <a:xfrm flipH="1" flipV="1">
              <a:off x="6911218" y="2752348"/>
              <a:ext cx="648703" cy="584666"/>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AED967B-E655-B017-6D78-F4970C14CA46}"/>
                </a:ext>
              </a:extLst>
            </p:cNvPr>
            <p:cNvSpPr txBox="1"/>
            <p:nvPr/>
          </p:nvSpPr>
          <p:spPr>
            <a:xfrm>
              <a:off x="6810799" y="4068738"/>
              <a:ext cx="2131133" cy="514211"/>
            </a:xfrm>
            <a:prstGeom prst="rect">
              <a:avLst/>
            </a:prstGeom>
            <a:noFill/>
          </p:spPr>
          <p:txBody>
            <a:bodyPr wrap="square" rtlCol="0">
              <a:spAutoFit/>
            </a:bodyPr>
            <a:lstStyle/>
            <a:p>
              <a:pPr algn="ctr"/>
              <a:r>
                <a:rPr lang="de-DE" b="1" dirty="0"/>
                <a:t>Weichende </a:t>
              </a:r>
            </a:p>
            <a:p>
              <a:pPr algn="ctr"/>
              <a:r>
                <a:rPr lang="de-DE" b="1" dirty="0"/>
                <a:t>Erben</a:t>
              </a:r>
              <a:endParaRPr lang="de-DE" sz="1600" dirty="0"/>
            </a:p>
          </p:txBody>
        </p:sp>
        <p:pic>
          <p:nvPicPr>
            <p:cNvPr id="7" name="Grafik 6">
              <a:extLst>
                <a:ext uri="{FF2B5EF4-FFF2-40B4-BE49-F238E27FC236}">
                  <a16:creationId xmlns:a16="http://schemas.microsoft.com/office/drawing/2014/main" id="{D77B6BA4-A92D-71A1-6F86-9029003C4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8312" y="3517510"/>
              <a:ext cx="2325750" cy="743419"/>
            </a:xfrm>
            <a:prstGeom prst="rect">
              <a:avLst/>
            </a:prstGeom>
          </p:spPr>
        </p:pic>
      </p:grpSp>
      <p:grpSp>
        <p:nvGrpSpPr>
          <p:cNvPr id="13" name="Gruppieren 12">
            <a:extLst>
              <a:ext uri="{FF2B5EF4-FFF2-40B4-BE49-F238E27FC236}">
                <a16:creationId xmlns:a16="http://schemas.microsoft.com/office/drawing/2014/main" id="{391E3951-A506-C8D3-D0FE-524B59C52540}"/>
              </a:ext>
            </a:extLst>
          </p:cNvPr>
          <p:cNvGrpSpPr/>
          <p:nvPr/>
        </p:nvGrpSpPr>
        <p:grpSpPr>
          <a:xfrm>
            <a:off x="3381393" y="2338944"/>
            <a:ext cx="2015561" cy="2224829"/>
            <a:chOff x="2779927" y="2349924"/>
            <a:chExt cx="2316681" cy="2669010"/>
          </a:xfrm>
        </p:grpSpPr>
        <p:sp>
          <p:nvSpPr>
            <p:cNvPr id="10" name="Ellipse 9">
              <a:extLst>
                <a:ext uri="{FF2B5EF4-FFF2-40B4-BE49-F238E27FC236}">
                  <a16:creationId xmlns:a16="http://schemas.microsoft.com/office/drawing/2014/main" id="{FDA2684B-557E-53E0-6F12-2AB12E0E0164}"/>
                </a:ext>
              </a:extLst>
            </p:cNvPr>
            <p:cNvSpPr/>
            <p:nvPr/>
          </p:nvSpPr>
          <p:spPr>
            <a:xfrm>
              <a:off x="2779927" y="3097587"/>
              <a:ext cx="1997642" cy="1921347"/>
            </a:xfrm>
            <a:prstGeom prst="ellipse">
              <a:avLst/>
            </a:prstGeom>
            <a:noFill/>
            <a:ln w="76200">
              <a:solidFill>
                <a:srgbClr val="C2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a:extLst>
                <a:ext uri="{FF2B5EF4-FFF2-40B4-BE49-F238E27FC236}">
                  <a16:creationId xmlns:a16="http://schemas.microsoft.com/office/drawing/2014/main" id="{EF8E5965-229E-1C99-240E-2C3F08625217}"/>
                </a:ext>
              </a:extLst>
            </p:cNvPr>
            <p:cNvCxnSpPr>
              <a:cxnSpLocks/>
            </p:cNvCxnSpPr>
            <p:nvPr/>
          </p:nvCxnSpPr>
          <p:spPr>
            <a:xfrm flipV="1">
              <a:off x="4290018" y="2349924"/>
              <a:ext cx="806590" cy="74053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848FCFE-22CB-E186-CC0D-FC7B1BAB8F30}"/>
                </a:ext>
              </a:extLst>
            </p:cNvPr>
            <p:cNvSpPr txBox="1"/>
            <p:nvPr/>
          </p:nvSpPr>
          <p:spPr>
            <a:xfrm>
              <a:off x="2877149" y="4449867"/>
              <a:ext cx="1931535" cy="534187"/>
            </a:xfrm>
            <a:prstGeom prst="rect">
              <a:avLst/>
            </a:prstGeom>
            <a:noFill/>
          </p:spPr>
          <p:txBody>
            <a:bodyPr wrap="square" rtlCol="0">
              <a:spAutoFit/>
            </a:bodyPr>
            <a:lstStyle/>
            <a:p>
              <a:r>
                <a:rPr lang="de-DE" b="1" dirty="0"/>
                <a:t>Abgebende</a:t>
              </a:r>
            </a:p>
          </p:txBody>
        </p:sp>
        <p:pic>
          <p:nvPicPr>
            <p:cNvPr id="20" name="Grafik 19">
              <a:extLst>
                <a:ext uri="{FF2B5EF4-FFF2-40B4-BE49-F238E27FC236}">
                  <a16:creationId xmlns:a16="http://schemas.microsoft.com/office/drawing/2014/main" id="{8697F5DE-811C-9AC4-8635-150A0DAE5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7655" y="3427115"/>
              <a:ext cx="1849411" cy="1135403"/>
            </a:xfrm>
            <a:prstGeom prst="rect">
              <a:avLst/>
            </a:prstGeom>
          </p:spPr>
        </p:pic>
      </p:grpSp>
      <p:grpSp>
        <p:nvGrpSpPr>
          <p:cNvPr id="14" name="Gruppieren 13">
            <a:extLst>
              <a:ext uri="{FF2B5EF4-FFF2-40B4-BE49-F238E27FC236}">
                <a16:creationId xmlns:a16="http://schemas.microsoft.com/office/drawing/2014/main" id="{44C78B25-34CF-15AA-A23B-CFD5948F37E7}"/>
              </a:ext>
            </a:extLst>
          </p:cNvPr>
          <p:cNvGrpSpPr/>
          <p:nvPr/>
        </p:nvGrpSpPr>
        <p:grpSpPr>
          <a:xfrm>
            <a:off x="5296097" y="1047299"/>
            <a:ext cx="2178725" cy="1708459"/>
            <a:chOff x="4693054" y="925487"/>
            <a:chExt cx="2762746" cy="2155268"/>
          </a:xfrm>
        </p:grpSpPr>
        <p:sp>
          <p:nvSpPr>
            <p:cNvPr id="6" name="Ellipse 5">
              <a:extLst>
                <a:ext uri="{FF2B5EF4-FFF2-40B4-BE49-F238E27FC236}">
                  <a16:creationId xmlns:a16="http://schemas.microsoft.com/office/drawing/2014/main" id="{83FCD44F-6F20-B19D-97D6-9F4AD4F54011}"/>
                </a:ext>
              </a:extLst>
            </p:cNvPr>
            <p:cNvSpPr/>
            <p:nvPr/>
          </p:nvSpPr>
          <p:spPr>
            <a:xfrm>
              <a:off x="4895041" y="1219740"/>
              <a:ext cx="2000184" cy="1861015"/>
            </a:xfrm>
            <a:prstGeom prst="ellipse">
              <a:avLst/>
            </a:prstGeom>
            <a:noFill/>
            <a:ln w="76200">
              <a:solidFill>
                <a:srgbClr val="F6B8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6629B9F-30A5-6407-CEF6-38D88F88F531}"/>
                </a:ext>
              </a:extLst>
            </p:cNvPr>
            <p:cNvSpPr txBox="1"/>
            <p:nvPr/>
          </p:nvSpPr>
          <p:spPr>
            <a:xfrm>
              <a:off x="4693054" y="2594455"/>
              <a:ext cx="2762746" cy="465922"/>
            </a:xfrm>
            <a:prstGeom prst="rect">
              <a:avLst/>
            </a:prstGeom>
            <a:noFill/>
          </p:spPr>
          <p:txBody>
            <a:bodyPr wrap="square" rtlCol="0">
              <a:spAutoFit/>
            </a:bodyPr>
            <a:lstStyle/>
            <a:p>
              <a:r>
                <a:rPr lang="de-DE" b="1" dirty="0"/>
                <a:t>Übernehmende</a:t>
              </a:r>
            </a:p>
          </p:txBody>
        </p:sp>
        <p:pic>
          <p:nvPicPr>
            <p:cNvPr id="26" name="Grafik 25">
              <a:extLst>
                <a:ext uri="{FF2B5EF4-FFF2-40B4-BE49-F238E27FC236}">
                  <a16:creationId xmlns:a16="http://schemas.microsoft.com/office/drawing/2014/main" id="{815809EE-5E9F-1F2F-50D6-84EB4197D1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7863" y="925487"/>
              <a:ext cx="1251268" cy="1901929"/>
            </a:xfrm>
            <a:prstGeom prst="rect">
              <a:avLst/>
            </a:prstGeom>
          </p:spPr>
        </p:pic>
      </p:grpSp>
      <p:sp>
        <p:nvSpPr>
          <p:cNvPr id="2" name="Sprechblase: rechteckig mit abgerundeten Ecken 1">
            <a:extLst>
              <a:ext uri="{FF2B5EF4-FFF2-40B4-BE49-F238E27FC236}">
                <a16:creationId xmlns:a16="http://schemas.microsoft.com/office/drawing/2014/main" id="{E115C60C-8824-4940-3395-2054B78DAA60}"/>
              </a:ext>
            </a:extLst>
          </p:cNvPr>
          <p:cNvSpPr/>
          <p:nvPr/>
        </p:nvSpPr>
        <p:spPr>
          <a:xfrm>
            <a:off x="9146221" y="718696"/>
            <a:ext cx="2951044" cy="1796121"/>
          </a:xfrm>
          <a:prstGeom prst="wedgeRoundRectCallout">
            <a:avLst>
              <a:gd name="adj1" fmla="val -118061"/>
              <a:gd name="adj2" fmla="val -8414"/>
              <a:gd name="adj3" fmla="val 16667"/>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Existenzsicherung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Erfolg im Betrieb</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Klare Rolle/ Rahmenbedingungen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Zeit für Familie, Freizeit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0000"/>
                </a:solidFill>
                <a:effectLst/>
                <a:uLnTx/>
                <a:uFillTx/>
                <a:latin typeface="Gill Sans MT" panose="020B0502020104020203"/>
                <a:ea typeface="+mn-ea"/>
                <a:cs typeface="+mn-cs"/>
              </a:rPr>
              <a:t>Wohnort …</a:t>
            </a:r>
          </a:p>
        </p:txBody>
      </p:sp>
      <p:sp>
        <p:nvSpPr>
          <p:cNvPr id="25" name="Sprechblase: rechteckig mit abgerundeten Ecken 24">
            <a:extLst>
              <a:ext uri="{FF2B5EF4-FFF2-40B4-BE49-F238E27FC236}">
                <a16:creationId xmlns:a16="http://schemas.microsoft.com/office/drawing/2014/main" id="{3457ABC5-416A-43DD-A993-26044911A341}"/>
              </a:ext>
            </a:extLst>
          </p:cNvPr>
          <p:cNvSpPr/>
          <p:nvPr/>
        </p:nvSpPr>
        <p:spPr>
          <a:xfrm>
            <a:off x="9277120" y="4760124"/>
            <a:ext cx="2689246" cy="1620615"/>
          </a:xfrm>
          <a:prstGeom prst="wedgeRoundRectCallout">
            <a:avLst>
              <a:gd name="adj1" fmla="val -77917"/>
              <a:gd name="adj2" fmla="val -59055"/>
              <a:gd name="adj3" fmla="val 16667"/>
            </a:avLst>
          </a:prstGeom>
          <a:solidFill>
            <a:srgbClr val="FFED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„Angemessene“ Abfindung</a:t>
            </a:r>
          </a:p>
          <a:p>
            <a:pPr marL="285750" indent="-285750">
              <a:buFont typeface="Arial" panose="020B0604020202020204" pitchFamily="34" charset="0"/>
              <a:buChar char="•"/>
            </a:pPr>
            <a:r>
              <a:rPr lang="de-DE" dirty="0">
                <a:solidFill>
                  <a:schemeClr val="tx1"/>
                </a:solidFill>
              </a:rPr>
              <a:t>Rechtzeitige Information</a:t>
            </a:r>
          </a:p>
          <a:p>
            <a:pPr marL="285750" indent="-285750">
              <a:buFont typeface="Arial" panose="020B0604020202020204" pitchFamily="34" charset="0"/>
              <a:buChar char="•"/>
            </a:pPr>
            <a:r>
              <a:rPr lang="de-DE" dirty="0">
                <a:solidFill>
                  <a:schemeClr val="tx1"/>
                </a:solidFill>
              </a:rPr>
              <a:t>Dankbarkeit </a:t>
            </a:r>
          </a:p>
          <a:p>
            <a:pPr marL="285750" indent="-285750">
              <a:buFont typeface="Arial" panose="020B0604020202020204" pitchFamily="34" charset="0"/>
              <a:buChar char="•"/>
            </a:pPr>
            <a:r>
              <a:rPr lang="de-DE" dirty="0">
                <a:solidFill>
                  <a:schemeClr val="tx1"/>
                </a:solidFill>
              </a:rPr>
              <a:t>…</a:t>
            </a:r>
          </a:p>
        </p:txBody>
      </p:sp>
      <p:sp>
        <p:nvSpPr>
          <p:cNvPr id="23" name="Sprechblase: rechteckig mit abgerundeten Ecken 22">
            <a:extLst>
              <a:ext uri="{FF2B5EF4-FFF2-40B4-BE49-F238E27FC236}">
                <a16:creationId xmlns:a16="http://schemas.microsoft.com/office/drawing/2014/main" id="{53DA8312-C33D-A37C-16BC-019C51A5B1FC}"/>
              </a:ext>
            </a:extLst>
          </p:cNvPr>
          <p:cNvSpPr/>
          <p:nvPr/>
        </p:nvSpPr>
        <p:spPr>
          <a:xfrm>
            <a:off x="1817697" y="4930327"/>
            <a:ext cx="2689246" cy="1384788"/>
          </a:xfrm>
          <a:prstGeom prst="wedgeRoundRectCallout">
            <a:avLst>
              <a:gd name="adj1" fmla="val 84510"/>
              <a:gd name="adj2" fmla="val -37075"/>
              <a:gd name="adj3" fmla="val 16667"/>
            </a:avLst>
          </a:prstGeom>
          <a:solidFill>
            <a:srgbClr val="C8E2B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Wohnrecht</a:t>
            </a:r>
          </a:p>
          <a:p>
            <a:pPr marL="285750" indent="-285750">
              <a:buFont typeface="Arial" panose="020B0604020202020204" pitchFamily="34" charset="0"/>
              <a:buChar char="•"/>
            </a:pPr>
            <a:r>
              <a:rPr lang="de-DE" dirty="0">
                <a:solidFill>
                  <a:schemeClr val="tx1"/>
                </a:solidFill>
              </a:rPr>
              <a:t>Versorgung/ Pflege</a:t>
            </a:r>
          </a:p>
          <a:p>
            <a:pPr marL="285750" indent="-285750">
              <a:buFont typeface="Arial" panose="020B0604020202020204" pitchFamily="34" charset="0"/>
              <a:buChar char="•"/>
            </a:pPr>
            <a:r>
              <a:rPr lang="de-DE" dirty="0">
                <a:solidFill>
                  <a:schemeClr val="tx1"/>
                </a:solidFill>
              </a:rPr>
              <a:t>Weiterbeschäftigung (bei Angestellten) </a:t>
            </a:r>
          </a:p>
          <a:p>
            <a:pPr marL="285750" indent="-285750">
              <a:buFont typeface="Arial" panose="020B0604020202020204" pitchFamily="34" charset="0"/>
              <a:buChar char="•"/>
            </a:pPr>
            <a:r>
              <a:rPr lang="de-DE" dirty="0">
                <a:solidFill>
                  <a:schemeClr val="tx1"/>
                </a:solidFill>
              </a:rPr>
              <a:t>…</a:t>
            </a:r>
          </a:p>
        </p:txBody>
      </p:sp>
      <p:grpSp>
        <p:nvGrpSpPr>
          <p:cNvPr id="15" name="Gruppieren 14">
            <a:extLst>
              <a:ext uri="{FF2B5EF4-FFF2-40B4-BE49-F238E27FC236}">
                <a16:creationId xmlns:a16="http://schemas.microsoft.com/office/drawing/2014/main" id="{DDC27C54-82B9-BD0F-F70A-E131E129DB22}"/>
              </a:ext>
            </a:extLst>
          </p:cNvPr>
          <p:cNvGrpSpPr/>
          <p:nvPr/>
        </p:nvGrpSpPr>
        <p:grpSpPr>
          <a:xfrm>
            <a:off x="4720396" y="4215758"/>
            <a:ext cx="2909951" cy="1936782"/>
            <a:chOff x="3709930" y="4088806"/>
            <a:chExt cx="4176220" cy="2967441"/>
          </a:xfrm>
        </p:grpSpPr>
        <p:cxnSp>
          <p:nvCxnSpPr>
            <p:cNvPr id="18" name="Gerader Verbinder 17">
              <a:extLst>
                <a:ext uri="{FF2B5EF4-FFF2-40B4-BE49-F238E27FC236}">
                  <a16:creationId xmlns:a16="http://schemas.microsoft.com/office/drawing/2014/main" id="{CD9BD3A1-2B0A-68C8-9530-71DED2D4496A}"/>
                </a:ext>
              </a:extLst>
            </p:cNvPr>
            <p:cNvCxnSpPr>
              <a:cxnSpLocks/>
            </p:cNvCxnSpPr>
            <p:nvPr/>
          </p:nvCxnSpPr>
          <p:spPr>
            <a:xfrm flipV="1">
              <a:off x="4071450" y="4088806"/>
              <a:ext cx="3525826" cy="30749"/>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BBDBC82D-0B4B-AEF2-DF0C-012FDF41169A}"/>
                </a:ext>
              </a:extLst>
            </p:cNvPr>
            <p:cNvSpPr/>
            <p:nvPr/>
          </p:nvSpPr>
          <p:spPr>
            <a:xfrm>
              <a:off x="4961655" y="4647091"/>
              <a:ext cx="2290107" cy="2275640"/>
            </a:xfrm>
            <a:prstGeom prst="ellipse">
              <a:avLst/>
            </a:prstGeom>
            <a:noFill/>
            <a:ln w="76200">
              <a:solidFill>
                <a:srgbClr val="C8E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74618258-CCF1-90B5-3DF8-F823E8BC9681}"/>
                </a:ext>
              </a:extLst>
            </p:cNvPr>
            <p:cNvSpPr txBox="1"/>
            <p:nvPr/>
          </p:nvSpPr>
          <p:spPr>
            <a:xfrm>
              <a:off x="4895213" y="4416233"/>
              <a:ext cx="2252068" cy="2546423"/>
            </a:xfrm>
            <a:prstGeom prst="rect">
              <a:avLst/>
            </a:prstGeom>
            <a:noFill/>
          </p:spPr>
          <p:txBody>
            <a:bodyPr wrap="square" rtlCol="0">
              <a:spAutoFit/>
            </a:bodyPr>
            <a:lstStyle/>
            <a:p>
              <a:pPr algn="ctr"/>
              <a:r>
                <a:rPr lang="de-DE" sz="1600" b="1" dirty="0"/>
                <a:t>Weitere </a:t>
              </a:r>
              <a:br>
                <a:rPr lang="de-DE" sz="1600" b="1" dirty="0"/>
              </a:br>
              <a:r>
                <a:rPr lang="de-DE" sz="1600" b="1" dirty="0"/>
                <a:t>Beteiligte</a:t>
              </a:r>
            </a:p>
            <a:p>
              <a:endParaRPr lang="de-DE" sz="1400" b="1" dirty="0"/>
            </a:p>
            <a:p>
              <a:endParaRPr lang="de-DE" sz="1400" b="1" dirty="0"/>
            </a:p>
            <a:p>
              <a:endParaRPr lang="de-DE" sz="1400" b="1" dirty="0"/>
            </a:p>
            <a:p>
              <a:pPr algn="ctr"/>
              <a:r>
                <a:rPr lang="de-DE" sz="1400" dirty="0"/>
                <a:t>Großeltern, sonstige Personen</a:t>
              </a:r>
            </a:p>
          </p:txBody>
        </p:sp>
        <p:cxnSp>
          <p:nvCxnSpPr>
            <p:cNvPr id="27" name="Gerader Verbinder 26">
              <a:extLst>
                <a:ext uri="{FF2B5EF4-FFF2-40B4-BE49-F238E27FC236}">
                  <a16:creationId xmlns:a16="http://schemas.microsoft.com/office/drawing/2014/main" id="{A2D496B8-9A4A-A7C3-C3BA-7DED66867F69}"/>
                </a:ext>
              </a:extLst>
            </p:cNvPr>
            <p:cNvCxnSpPr>
              <a:cxnSpLocks/>
            </p:cNvCxnSpPr>
            <p:nvPr/>
          </p:nvCxnSpPr>
          <p:spPr>
            <a:xfrm>
              <a:off x="3709930" y="4631127"/>
              <a:ext cx="1129945" cy="750530"/>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AEF9B86D-5EEC-B2D1-5F43-A3C5DD0B26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5482" y="4922856"/>
              <a:ext cx="891116" cy="1321628"/>
            </a:xfrm>
            <a:prstGeom prst="rect">
              <a:avLst/>
            </a:prstGeom>
          </p:spPr>
        </p:pic>
        <p:grpSp>
          <p:nvGrpSpPr>
            <p:cNvPr id="32" name="Gruppieren 31">
              <a:extLst>
                <a:ext uri="{FF2B5EF4-FFF2-40B4-BE49-F238E27FC236}">
                  <a16:creationId xmlns:a16="http://schemas.microsoft.com/office/drawing/2014/main" id="{107E88DF-603A-5D42-21B9-5AE6FEEDCDE0}"/>
                </a:ext>
              </a:extLst>
            </p:cNvPr>
            <p:cNvGrpSpPr/>
            <p:nvPr/>
          </p:nvGrpSpPr>
          <p:grpSpPr>
            <a:xfrm>
              <a:off x="6553981" y="4700390"/>
              <a:ext cx="1332169" cy="2355857"/>
              <a:chOff x="6973229" y="5080495"/>
              <a:chExt cx="1365656" cy="2592428"/>
            </a:xfrm>
          </p:grpSpPr>
          <p:cxnSp>
            <p:nvCxnSpPr>
              <p:cNvPr id="33" name="Gerader Verbinder 32">
                <a:extLst>
                  <a:ext uri="{FF2B5EF4-FFF2-40B4-BE49-F238E27FC236}">
                    <a16:creationId xmlns:a16="http://schemas.microsoft.com/office/drawing/2014/main" id="{85FBB39C-2EFE-624D-1882-BA2F9B2F0C27}"/>
                  </a:ext>
                </a:extLst>
              </p:cNvPr>
              <p:cNvCxnSpPr>
                <a:cxnSpLocks/>
              </p:cNvCxnSpPr>
              <p:nvPr/>
            </p:nvCxnSpPr>
            <p:spPr>
              <a:xfrm flipV="1">
                <a:off x="7227689" y="5080495"/>
                <a:ext cx="1111196" cy="722523"/>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 name="Grafik 33">
                <a:extLst>
                  <a:ext uri="{FF2B5EF4-FFF2-40B4-BE49-F238E27FC236}">
                    <a16:creationId xmlns:a16="http://schemas.microsoft.com/office/drawing/2014/main" id="{CCD37460-B520-7E23-EC25-BACB51BBC4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973229" y="5182507"/>
                <a:ext cx="638597" cy="1882355"/>
              </a:xfrm>
              <a:prstGeom prst="rect">
                <a:avLst/>
              </a:prstGeom>
            </p:spPr>
          </p:pic>
          <p:pic>
            <p:nvPicPr>
              <p:cNvPr id="35" name="Grafik 34">
                <a:extLst>
                  <a:ext uri="{FF2B5EF4-FFF2-40B4-BE49-F238E27FC236}">
                    <a16:creationId xmlns:a16="http://schemas.microsoft.com/office/drawing/2014/main" id="{4DB654A5-74E1-8A34-AA83-585170A298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2530" y="5578184"/>
                <a:ext cx="690219" cy="2094739"/>
              </a:xfrm>
              <a:prstGeom prst="rect">
                <a:avLst/>
              </a:prstGeom>
            </p:spPr>
          </p:pic>
        </p:grpSp>
      </p:grpSp>
      <p:sp>
        <p:nvSpPr>
          <p:cNvPr id="37" name="Sprechblase: rechteckig mit abgerundeten Ecken 36">
            <a:extLst>
              <a:ext uri="{FF2B5EF4-FFF2-40B4-BE49-F238E27FC236}">
                <a16:creationId xmlns:a16="http://schemas.microsoft.com/office/drawing/2014/main" id="{D218B652-37FC-A38F-B716-D1C89B186766}"/>
              </a:ext>
            </a:extLst>
          </p:cNvPr>
          <p:cNvSpPr/>
          <p:nvPr/>
        </p:nvSpPr>
        <p:spPr>
          <a:xfrm>
            <a:off x="351989" y="1085935"/>
            <a:ext cx="3183792" cy="1452132"/>
          </a:xfrm>
          <a:prstGeom prst="wedgeRoundRectCallout">
            <a:avLst>
              <a:gd name="adj1" fmla="val 56675"/>
              <a:gd name="adj2" fmla="val 86322"/>
              <a:gd name="adj3" fmla="val 16667"/>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Sicherheit/  Versorgung </a:t>
            </a:r>
          </a:p>
          <a:p>
            <a:pPr marL="285750" indent="-285750">
              <a:buFont typeface="Arial" panose="020B0604020202020204" pitchFamily="34" charset="0"/>
              <a:buChar char="•"/>
            </a:pPr>
            <a:r>
              <a:rPr lang="de-DE" dirty="0">
                <a:solidFill>
                  <a:schemeClr val="tx1"/>
                </a:solidFill>
              </a:rPr>
              <a:t>Betriebswohl/ Anerkennung</a:t>
            </a:r>
          </a:p>
          <a:p>
            <a:pPr marL="285750" indent="-285750">
              <a:buFont typeface="Arial" panose="020B0604020202020204" pitchFamily="34" charset="0"/>
              <a:buChar char="•"/>
            </a:pPr>
            <a:r>
              <a:rPr lang="de-DE" dirty="0">
                <a:solidFill>
                  <a:schemeClr val="tx1"/>
                </a:solidFill>
              </a:rPr>
              <a:t>Wohnort</a:t>
            </a:r>
          </a:p>
          <a:p>
            <a:pPr marL="285750" indent="-285750">
              <a:buFont typeface="Arial" panose="020B0604020202020204" pitchFamily="34" charset="0"/>
              <a:buChar char="•"/>
            </a:pPr>
            <a:r>
              <a:rPr lang="de-DE" dirty="0">
                <a:solidFill>
                  <a:schemeClr val="tx1"/>
                </a:solidFill>
              </a:rPr>
              <a:t>Familienfrieden</a:t>
            </a:r>
          </a:p>
          <a:p>
            <a:pPr marL="285750" indent="-285750">
              <a:buFont typeface="Arial" panose="020B0604020202020204" pitchFamily="34" charset="0"/>
              <a:buChar char="•"/>
            </a:pPr>
            <a:r>
              <a:rPr lang="de-DE" dirty="0">
                <a:solidFill>
                  <a:schemeClr val="tx1"/>
                </a:solidFill>
              </a:rPr>
              <a:t>…</a:t>
            </a:r>
          </a:p>
        </p:txBody>
      </p:sp>
    </p:spTree>
    <p:extLst>
      <p:ext uri="{BB962C8B-B14F-4D97-AF65-F5344CB8AC3E}">
        <p14:creationId xmlns:p14="http://schemas.microsoft.com/office/powerpoint/2010/main" val="1940977038"/>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D9E201955FE643B6AD33E33BA0C30D" ma:contentTypeVersion="10" ma:contentTypeDescription="Create a new document." ma:contentTypeScope="" ma:versionID="014af9c68784f4aa8d5cbcf1f3f808e3">
  <xsd:schema xmlns:xsd="http://www.w3.org/2001/XMLSchema" xmlns:xs="http://www.w3.org/2001/XMLSchema" xmlns:p="http://schemas.microsoft.com/office/2006/metadata/properties" xmlns:ns3="5f792088-af49-4a72-ad2f-e159963a8d62" xmlns:ns4="719937b8-f081-4559-b96e-2022e8566b0f" targetNamespace="http://schemas.microsoft.com/office/2006/metadata/properties" ma:root="true" ma:fieldsID="e5df71d70c2c8b589ad614f89e6e168f" ns3:_="" ns4:_="">
    <xsd:import namespace="5f792088-af49-4a72-ad2f-e159963a8d62"/>
    <xsd:import namespace="719937b8-f081-4559-b96e-2022e8566b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92088-af49-4a72-ad2f-e159963a8d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937b8-f081-4559-b96e-2022e8566b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1423BF-47F3-45D6-AB13-41E5AC216FE6}">
  <ds:schemaRefs>
    <ds:schemaRef ds:uri="http://schemas.microsoft.com/office/2006/documentManagement/types"/>
    <ds:schemaRef ds:uri="5f792088-af49-4a72-ad2f-e159963a8d62"/>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719937b8-f081-4559-b96e-2022e8566b0f"/>
    <ds:schemaRef ds:uri="http://www.w3.org/XML/1998/namespace"/>
  </ds:schemaRefs>
</ds:datastoreItem>
</file>

<file path=customXml/itemProps2.xml><?xml version="1.0" encoding="utf-8"?>
<ds:datastoreItem xmlns:ds="http://schemas.openxmlformats.org/officeDocument/2006/customXml" ds:itemID="{63E6F22A-73B7-4A79-9537-186A143C2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792088-af49-4a72-ad2f-e159963a8d62"/>
    <ds:schemaRef ds:uri="719937b8-f081-4559-b96e-2022e8566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0FFA3A-E1C5-416E-874E-69770C64C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Breitbild</PresentationFormat>
  <Paragraphs>248</Paragraphs>
  <Slides>20</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Gill Sans MT</vt:lpstr>
      <vt:lpstr>FiBL Slide Master</vt:lpstr>
      <vt:lpstr>Erfolgreiche Hofnachfolge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Riedi Kurt</dc:creator>
  <cp:lastModifiedBy>Spory Kerstin</cp:lastModifiedBy>
  <cp:revision>384</cp:revision>
  <cp:lastPrinted>2021-05-26T14:03:37Z</cp:lastPrinted>
  <dcterms:created xsi:type="dcterms:W3CDTF">2021-02-10T13:15:41Z</dcterms:created>
  <dcterms:modified xsi:type="dcterms:W3CDTF">2023-01-31T14:53:35Z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0x01010059D9E201955FE643B6AD33E33BA0C30D</vt:lpwstr>
  </property>
</Properties>
</file>