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69" r:id="rId20"/>
    <p:sldId id="276" r:id="rId21"/>
    <p:sldId id="284" r:id="rId22"/>
    <p:sldId id="275" r:id="rId23"/>
    <p:sldId id="272" r:id="rId24"/>
    <p:sldId id="289" r:id="rId25"/>
    <p:sldId id="286" r:id="rId26"/>
    <p:sldId id="270" r:id="rId27"/>
    <p:sldId id="258" r:id="rId28"/>
    <p:sldId id="291" r:id="rId29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82" d="100"/>
          <a:sy n="82" d="100"/>
        </p:scale>
        <p:origin x="131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330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A2665-4E31-496D-93A3-F5415ABB5E8E}" type="datetimeFigureOut">
              <a:rPr lang="de-CH" smtClean="0"/>
              <a:t>23.09.2024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C346-39DD-4010-82F1-7D16F616CCD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4033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23.09.2024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/>
              <a:t>Quelle</a:t>
            </a:r>
            <a:r>
              <a:rPr lang="en-US" sz="1200" dirty="0"/>
              <a:t>: </a:t>
            </a:r>
            <a:r>
              <a:rPr lang="en-US" sz="1200" dirty="0" err="1"/>
              <a:t>Paillex</a:t>
            </a:r>
            <a:r>
              <a:rPr lang="en-US" sz="1200" dirty="0"/>
              <a:t> A., </a:t>
            </a:r>
            <a:r>
              <a:rPr lang="en-US" sz="1200" dirty="0" err="1"/>
              <a:t>Schuwirth</a:t>
            </a:r>
            <a:r>
              <a:rPr lang="en-US" sz="1200" dirty="0"/>
              <a:t> N., Lorenz A. W., </a:t>
            </a:r>
            <a:r>
              <a:rPr lang="en-US" sz="1200" dirty="0" err="1"/>
              <a:t>Januschke</a:t>
            </a:r>
            <a:r>
              <a:rPr lang="en-US" sz="1200" dirty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br>
              <a:rPr lang="de-CH" spc="20" dirty="0"/>
            </a:br>
            <a:br>
              <a:rPr lang="de-CH" spc="20" dirty="0"/>
            </a:br>
            <a:r>
              <a:rPr lang="de-CH" spc="20" dirty="0"/>
              <a:t>2017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/>
              <a:t>((</a:t>
            </a:r>
            <a:r>
              <a:rPr lang="fr-CH" spc="20" noProof="0" dirty="0" err="1"/>
              <a:t>Kapitel</a:t>
            </a:r>
            <a:r>
              <a:rPr lang="fr-CH" spc="20" noProof="0" dirty="0"/>
              <a:t>))</a:t>
            </a:r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/>
              <a:t>Bild</a:t>
            </a:r>
          </a:p>
          <a:p>
            <a:pPr lvl="0"/>
            <a:endParaRPr lang="de-CH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/>
              <a:t>Erste Ebene 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Untertitelformat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Collection de transparents « La biodiversité sur l’exploitation agricole »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364088" y="6344185"/>
            <a:ext cx="2160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Interfaces avec les cours d’eau et la forêt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index_FR" TargetMode="External"/><Relationship Id="rId2" Type="http://schemas.openxmlformats.org/officeDocument/2006/relationships/hyperlink" Target="https://www.vd.ch/fileadmin/user_upload/themes/environnement/eau/fichiers_pdf/EH_DIRNA_entretien_des_cours_d_eau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fr.ch/sites/default/files/contens/sff/_www/files/pdf68/Lisieres-etagees.pdf" TargetMode="External"/><Relationship Id="rId4" Type="http://schemas.openxmlformats.org/officeDocument/2006/relationships/hyperlink" Target="https://www.waldwissen.net/wald/naturschutz/arten/wsl_waldrandpflege/index_FR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agridea.abacuscity.ch/fr/A~1399~1/3~410245~Shop/Publications/Production-v%C3%A9g%C3%A9tale-Environnement/Aspects-l%C3%A9gaux-et-administratifs/Bordures-tampon-fiche-th%C3%A9matique/Deutsch/Print-Papier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fr-CH" sz="1100" dirty="0"/>
              <a:t>Référence: manuel «La biodiversité sur l’exploitation agricole – Guide pratique», chapitre 6, pages 141-149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86916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Chapitre 6: interfaces avec les cours d’eau et la forêt</a:t>
            </a:r>
          </a:p>
          <a:p>
            <a:endParaRPr lang="fr-CH" sz="1100" dirty="0"/>
          </a:p>
          <a:p>
            <a:r>
              <a:rPr lang="fr-CH" sz="1100"/>
              <a:t>Edition 2019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Revalorisation et renaturation des cours d'eau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20523"/>
            <a:ext cx="7921625" cy="242450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fr-CH" sz="2000" b="1" dirty="0"/>
              <a:t>Renaturation</a:t>
            </a:r>
            <a:r>
              <a:rPr lang="fr-CH" sz="2000" dirty="0"/>
              <a:t>: assainir les cours d'eau et les rives des lacs, réduire les impacts négatifs de l'utilisation de l'hydroélectricité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Revitalisation</a:t>
            </a:r>
            <a:r>
              <a:rPr lang="fr-CH" sz="2000" dirty="0"/>
              <a:t>: restauration des ruisseaux, rivières et lacs semi-naturels avec leurs espèces animales et végétales caractéristiques</a:t>
            </a:r>
          </a:p>
          <a:p>
            <a:pPr>
              <a:spcBef>
                <a:spcPts val="600"/>
              </a:spcBef>
            </a:pPr>
            <a:r>
              <a:rPr lang="fr-CH" sz="2000" b="1" dirty="0"/>
              <a:t>Raisons</a:t>
            </a:r>
            <a:endParaRPr lang="fr-CH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/>
              <a:t>Protection contre les crues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fr-CH" sz="2000" dirty="0"/>
              <a:t>Protection de la nature</a:t>
            </a:r>
          </a:p>
          <a:p>
            <a:endParaRPr lang="de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Effets de la revitalisation des cours d'eau sur les espèces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 err="1"/>
              <a:t>Paillex</a:t>
            </a:r>
            <a:r>
              <a:rPr lang="en-US" sz="1000" dirty="0"/>
              <a:t> A. et al (2017)</a:t>
            </a:r>
            <a:endParaRPr lang="de-CH" sz="1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06" y="1750909"/>
            <a:ext cx="8839588" cy="31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du lit des cours d'eau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7" name="Rechteck 6"/>
          <p:cNvSpPr/>
          <p:nvPr/>
        </p:nvSpPr>
        <p:spPr>
          <a:xfrm>
            <a:off x="545716" y="3789040"/>
            <a:ext cx="35222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En été, faucher la végétation aquatique juste en dessous de la surface.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1959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fr-CH" sz="2000" dirty="0"/>
              <a:t>Lors d’entretien avec une pelle mécanique: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Sur min. 10 % de la longueur du cours d’eau, laisser les plantes aquatiques sur la moitié de la largeur du lit.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Répartir équitablement les tronçons non fauchés le long du cours d’eau.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898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/>
              <a:t>Entretien par étape avec une fauche par an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2" y="2260053"/>
            <a:ext cx="4031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année: faucher la première moitié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8612" y="3861048"/>
            <a:ext cx="385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année: faucher la deuxième moitié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73310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Laisser</a:t>
            </a:r>
          </a:p>
          <a:p>
            <a:endParaRPr lang="fr-CH" sz="900" dirty="0"/>
          </a:p>
          <a:p>
            <a:r>
              <a:rPr lang="fr-CH" dirty="0"/>
              <a:t>Faucher</a:t>
            </a:r>
          </a:p>
          <a:p>
            <a:endParaRPr lang="fr-CH" sz="900" dirty="0"/>
          </a:p>
          <a:p>
            <a:r>
              <a:rPr lang="fr-CH" dirty="0"/>
              <a:t>Boisement</a:t>
            </a:r>
          </a:p>
          <a:p>
            <a:endParaRPr lang="fr-CH" sz="1400" dirty="0"/>
          </a:p>
          <a:p>
            <a:r>
              <a:rPr lang="fr-CH" dirty="0"/>
              <a:t>Bordure tampon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berges boisées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53066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fr-CH" b="1" dirty="0"/>
              <a:t>Entretien par étape avec 2 fauches par 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coupe dès mi-juin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coupe dès août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1</a:t>
            </a:r>
            <a:r>
              <a:rPr lang="fr-CH" baseline="30000" dirty="0"/>
              <a:t>ère</a:t>
            </a:r>
            <a:r>
              <a:rPr lang="fr-CH" dirty="0"/>
              <a:t> coupe dès mi-juin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r-CH" dirty="0"/>
              <a:t>2</a:t>
            </a:r>
            <a:r>
              <a:rPr lang="fr-CH" baseline="30000" dirty="0"/>
              <a:t>ème</a:t>
            </a:r>
            <a:r>
              <a:rPr lang="fr-CH" dirty="0"/>
              <a:t> coupe dès août</a:t>
            </a:r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1680698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/>
              <a:t>1</a:t>
            </a:r>
            <a:r>
              <a:rPr lang="fr-CH" b="1" baseline="30000" dirty="0"/>
              <a:t>ère</a:t>
            </a:r>
            <a:r>
              <a:rPr lang="fr-CH" b="1" dirty="0"/>
              <a:t> année</a:t>
            </a:r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1513069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fr-CH" b="1" dirty="0"/>
              <a:t>2</a:t>
            </a:r>
            <a:r>
              <a:rPr lang="fr-CH" b="1" baseline="30000" dirty="0"/>
              <a:t>ème</a:t>
            </a:r>
            <a:r>
              <a:rPr lang="fr-CH" b="1" dirty="0"/>
              <a:t> année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92525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Laisser</a:t>
            </a:r>
          </a:p>
          <a:p>
            <a:endParaRPr lang="fr-CH" sz="900" dirty="0"/>
          </a:p>
          <a:p>
            <a:r>
              <a:rPr lang="fr-CH" dirty="0"/>
              <a:t>Faucher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73310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Boisement</a:t>
            </a:r>
          </a:p>
          <a:p>
            <a:endParaRPr lang="fr-CH" sz="1400" dirty="0"/>
          </a:p>
          <a:p>
            <a:r>
              <a:rPr lang="fr-CH" dirty="0"/>
              <a:t>Bordure tampon</a:t>
            </a:r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Entretien des berges boisées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602933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Alterner les tronçons boisés et non boisés</a:t>
            </a:r>
            <a:r>
              <a:rPr lang="de-CH" sz="2000" dirty="0"/>
              <a:t>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Tailler régulièrement les arbustes à croissance rapide.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Installer des structures: tas de bois, de branches et de pierres, et les débarrasser régulièrement de la végétation.</a:t>
            </a:r>
            <a:endParaRPr lang="de-CH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043895"/>
            <a:ext cx="3348372" cy="49053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/>
              <a:t>Interface entre zone agricole et forêt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Espèces typiques des lisières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17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Oreillard roux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9910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Pic vert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Origan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Lièvre brun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Lisière étagée – un habitat précieux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171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Grande biodiversité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Espèces rares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FR" sz="2000" dirty="0"/>
              <a:t>Protection du peuplement forestier intérieur contre les vents violents</a:t>
            </a:r>
            <a:endParaRPr lang="de-CH" sz="2000" dirty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+mn-lt"/>
                <a:cs typeface="Arial" panose="020B0604020202020204" pitchFamily="34" charset="0"/>
              </a:rPr>
              <a:t>Valorisation des lisières forestières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>
                <a:cs typeface="Arial" panose="020B0604020202020204" pitchFamily="34" charset="0"/>
              </a:rPr>
              <a:pPr/>
              <a:t>19</a:t>
            </a:fld>
            <a:endParaRPr lang="fr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1188" y="4221088"/>
            <a:ext cx="439286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sz="2000" b="1" dirty="0">
                <a:cs typeface="Arial" panose="020B0604020202020204" pitchFamily="34" charset="0"/>
              </a:rPr>
              <a:t>Emplacement idéal: </a:t>
            </a:r>
          </a:p>
          <a:p>
            <a:r>
              <a:rPr lang="fr-CH" sz="2000" dirty="0">
                <a:cs typeface="Arial" panose="020B0604020202020204" pitchFamily="34" charset="0"/>
              </a:rPr>
              <a:t>Lisières bien ensoleillées dans des sites plutôt secs, exposés au sud, sud-est ou sud-ouest.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856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Prendre contact avec le garde forestier.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Impliquer également les chasseurs et associations de protection de la nature locales.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141625"/>
            <a:ext cx="4392860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Zones de transition précieuses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fr-FR" sz="2300" dirty="0"/>
              <a:t>«Éclaircir sur toute la longueur» et «Créer des trouées»</a:t>
            </a:r>
            <a:endParaRPr lang="de-CH" sz="23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20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7" y="1340768"/>
            <a:ext cx="8000246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43808" y="4617830"/>
            <a:ext cx="129614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Après 2 ans</a:t>
            </a:r>
          </a:p>
        </p:txBody>
      </p:sp>
      <p:sp>
        <p:nvSpPr>
          <p:cNvPr id="8" name="Rechteck 7"/>
          <p:cNvSpPr/>
          <p:nvPr/>
        </p:nvSpPr>
        <p:spPr>
          <a:xfrm>
            <a:off x="5580112" y="5060266"/>
            <a:ext cx="14401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Après 10 ans</a:t>
            </a:r>
          </a:p>
        </p:txBody>
      </p:sp>
      <p:sp>
        <p:nvSpPr>
          <p:cNvPr id="10" name="Bogen 9"/>
          <p:cNvSpPr/>
          <p:nvPr/>
        </p:nvSpPr>
        <p:spPr>
          <a:xfrm rot="2455027">
            <a:off x="1320435" y="2257925"/>
            <a:ext cx="1289314" cy="1719019"/>
          </a:xfrm>
          <a:prstGeom prst="arc">
            <a:avLst>
              <a:gd name="adj1" fmla="val 9795619"/>
              <a:gd name="adj2" fmla="val 2150619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99592" y="2020011"/>
            <a:ext cx="911109" cy="71059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988517" y="1977197"/>
            <a:ext cx="1175450" cy="6186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2638109" y="1939484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20–50 m </a:t>
            </a:r>
          </a:p>
        </p:txBody>
      </p:sp>
      <p:sp>
        <p:nvSpPr>
          <p:cNvPr id="18" name="Rechteck 17"/>
          <p:cNvSpPr/>
          <p:nvPr/>
        </p:nvSpPr>
        <p:spPr>
          <a:xfrm>
            <a:off x="552046" y="1939484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15–30 m </a:t>
            </a:r>
          </a:p>
        </p:txBody>
      </p:sp>
      <p:sp>
        <p:nvSpPr>
          <p:cNvPr id="6" name="Rechteck 5"/>
          <p:cNvSpPr/>
          <p:nvPr/>
        </p:nvSpPr>
        <p:spPr>
          <a:xfrm>
            <a:off x="705716" y="3635576"/>
            <a:ext cx="260580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Trouée fraichement créée</a:t>
            </a:r>
          </a:p>
        </p:txBody>
      </p: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Eclaircir et entretenir des lisières étagées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fr-CH" sz="2000" b="1" dirty="0"/>
              <a:t>Abattre, tailler: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Arbres à croissance rapide, ex. frênes, noisetiers, saules, aulnes, charmes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/>
              <a:t>Essences fréquentes, ex. hêtres, épicéas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fr-CH" sz="2000" b="1" dirty="0"/>
              <a:t>Conserver, favoriser: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Vieux arbres et bois mort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Grands arbres dès 60 cm de diamètre à hauteur du ventre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Très vieux arbres, ex. chênes, pins, hêtres, ifs, tilleuls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Arbres rares, ex. alisiers </a:t>
            </a:r>
            <a:r>
              <a:rPr lang="fr-CH" sz="2000" dirty="0" err="1"/>
              <a:t>torminals</a:t>
            </a:r>
            <a:r>
              <a:rPr lang="fr-CH" sz="2000" dirty="0"/>
              <a:t>, alisiers blancs, ifs, pommiers et poiriers sauvages, tilleuls à petites feuilles et à grandes feuilles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Aménager et entretenir des petites structures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/>
              <a:t>Disposer les bois de taille sur de grands tas de branches et les débarrasser régulièrement de la végétation.</a:t>
            </a:r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Entretien des bordures tampons de long des lisières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9552" y="4149080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Rabattre régulièrement les essences à croissance rapide, telles que le peuplier tremble, le noisetier, le saule et l’érable sycomore. </a:t>
            </a:r>
          </a:p>
        </p:txBody>
      </p:sp>
      <p:sp>
        <p:nvSpPr>
          <p:cNvPr id="7" name="Rechteck 6"/>
          <p:cNvSpPr/>
          <p:nvPr/>
        </p:nvSpPr>
        <p:spPr>
          <a:xfrm>
            <a:off x="4788024" y="4174479"/>
            <a:ext cx="3779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fr-CH" sz="2000" dirty="0"/>
              <a:t>Faucher ou arracher les plantes à problème et les néophytes et les éliminer avec les déchets ménagers.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dirty="0"/>
              <a:t>Fiche d’information du canton de Vaud: </a:t>
            </a:r>
            <a:r>
              <a:rPr lang="pt-BR" dirty="0">
                <a:hlinkClick r:id="rId2"/>
              </a:rPr>
              <a:t>entretien des cours d'eau  vaudois</a:t>
            </a:r>
            <a:endParaRPr lang="fr-CH" dirty="0">
              <a:hlinkClick r:id="rId3"/>
            </a:endParaRPr>
          </a:p>
          <a:p>
            <a:pPr>
              <a:spcAft>
                <a:spcPts val="2400"/>
              </a:spcAft>
            </a:pPr>
            <a:r>
              <a:rPr lang="fr-CH" dirty="0">
                <a:hlinkClick r:id="rId3"/>
              </a:rPr>
              <a:t>www.waldwissen.net</a:t>
            </a:r>
            <a:endParaRPr lang="fr-CH" dirty="0"/>
          </a:p>
          <a:p>
            <a:pPr>
              <a:spcAft>
                <a:spcPts val="2400"/>
              </a:spcAft>
            </a:pPr>
            <a:r>
              <a:rPr lang="fr-CH" dirty="0">
                <a:hlinkClick r:id="rId4"/>
              </a:rPr>
              <a:t>Soins aux lisières: une chance pour la nature!</a:t>
            </a:r>
            <a:endParaRPr lang="fr-CH" dirty="0"/>
          </a:p>
          <a:p>
            <a:pPr>
              <a:spcAft>
                <a:spcPts val="2400"/>
              </a:spcAft>
            </a:pPr>
            <a:r>
              <a:rPr lang="fr-CH" dirty="0"/>
              <a:t>Fiche technique du Canton de Fribourg: </a:t>
            </a:r>
            <a:r>
              <a:rPr lang="fr-CH" dirty="0">
                <a:hlinkClick r:id="rId5"/>
              </a:rPr>
              <a:t>création et entretien de lisières étagées</a:t>
            </a:r>
            <a:r>
              <a:rPr lang="fr-CH" dirty="0"/>
              <a:t> </a:t>
            </a:r>
          </a:p>
          <a:p>
            <a:endParaRPr lang="fr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/>
              <a:t>Editeurs:</a:t>
            </a:r>
            <a:endParaRPr lang="fr-CH" sz="1200" dirty="0"/>
          </a:p>
          <a:p>
            <a:r>
              <a:rPr lang="fr-CH" sz="1200" dirty="0"/>
              <a:t>Institut de recherche de l’agriculture biologique (FiBL), </a:t>
            </a:r>
            <a:r>
              <a:rPr lang="fr-CH" sz="1200" u="sng" dirty="0">
                <a:hlinkClick r:id="rId2"/>
              </a:rPr>
              <a:t>info.suisse@fibl.org</a:t>
            </a:r>
            <a:r>
              <a:rPr lang="fr-CH" sz="1200" dirty="0"/>
              <a:t>, </a:t>
            </a:r>
            <a:r>
              <a:rPr lang="fr-CH" sz="1200" u="sng" dirty="0">
                <a:hlinkClick r:id="rId3"/>
              </a:rPr>
              <a:t>www.fibl.org</a:t>
            </a:r>
            <a:endParaRPr lang="fr-CH" sz="1200" dirty="0"/>
          </a:p>
          <a:p>
            <a:r>
              <a:rPr lang="fr-CH" sz="1200" dirty="0"/>
              <a:t>Station ornithologique Suisse Sempach, </a:t>
            </a:r>
            <a:r>
              <a:rPr lang="fr-CH" sz="1200" u="sng" dirty="0">
                <a:hlinkClick r:id="rId4"/>
              </a:rPr>
              <a:t>info@vogelwarte.ch</a:t>
            </a:r>
            <a:r>
              <a:rPr lang="fr-CH" sz="1200" dirty="0"/>
              <a:t>, </a:t>
            </a:r>
            <a:r>
              <a:rPr lang="fr-CH" sz="1200" u="sng" dirty="0">
                <a:hlinkClick r:id="rId5"/>
              </a:rPr>
              <a:t>www.vogelwarte.ch</a:t>
            </a:r>
            <a:endParaRPr lang="fr-CH" sz="1200" dirty="0"/>
          </a:p>
          <a:p>
            <a:r>
              <a:rPr lang="fr-CH" sz="1200" b="1" dirty="0"/>
              <a:t>Auteurs: </a:t>
            </a:r>
            <a:r>
              <a:rPr lang="fr-CH" sz="1200" dirty="0"/>
              <a:t>Véronique Chevillat (</a:t>
            </a:r>
            <a:r>
              <a:rPr lang="fr-CH" sz="1200" dirty="0" err="1"/>
              <a:t>FiBL</a:t>
            </a:r>
            <a:r>
              <a:rPr lang="fr-CH" sz="1200" dirty="0"/>
              <a:t>) Roman Graf (Station ornithologique), Dominik Hagist (Station ornithologique) </a:t>
            </a:r>
          </a:p>
          <a:p>
            <a:r>
              <a:rPr lang="fr-CH" sz="1200" b="1" dirty="0"/>
              <a:t>Collaboration: </a:t>
            </a:r>
            <a:r>
              <a:rPr lang="fr-CH" sz="1200" dirty="0"/>
              <a:t>Lukas Pfiffner (</a:t>
            </a:r>
            <a:r>
              <a:rPr lang="fr-CH" sz="1200" dirty="0" err="1"/>
              <a:t>FiBL</a:t>
            </a:r>
            <a:r>
              <a:rPr lang="fr-CH" sz="1200" dirty="0"/>
              <a:t>), Simon Birrer (Station ornithologique), Markus Jenny (Station ornithologique)</a:t>
            </a:r>
          </a:p>
          <a:p>
            <a:r>
              <a:rPr lang="fr-CH" sz="1200" b="1" dirty="0"/>
              <a:t>Rédaction: </a:t>
            </a:r>
            <a:r>
              <a:rPr lang="fr-CH" sz="1200" dirty="0"/>
              <a:t>Gilles Weidmann (</a:t>
            </a:r>
            <a:r>
              <a:rPr lang="fr-CH" sz="1200" dirty="0" err="1"/>
              <a:t>FiBL</a:t>
            </a:r>
            <a:r>
              <a:rPr lang="fr-CH" sz="1200" dirty="0"/>
              <a:t>)</a:t>
            </a:r>
          </a:p>
          <a:p>
            <a:r>
              <a:rPr lang="fr-CH" sz="1200" dirty="0"/>
              <a:t>Avec des graphiques de Brigitta Maurer (</a:t>
            </a:r>
            <a:r>
              <a:rPr lang="fr-CH" sz="1200" dirty="0" err="1"/>
              <a:t>FiBL</a:t>
            </a:r>
            <a:r>
              <a:rPr lang="fr-CH" sz="1200" dirty="0"/>
              <a:t>) et des illustrations de Simon Müller (</a:t>
            </a:r>
            <a:r>
              <a:rPr lang="fr-CH" sz="1200" dirty="0">
                <a:hlinkClick r:id="rId6"/>
              </a:rPr>
              <a:t>www.soio.ch</a:t>
            </a:r>
            <a:r>
              <a:rPr lang="fr-CH" sz="1200" dirty="0"/>
              <a:t>).</a:t>
            </a:r>
          </a:p>
          <a:p>
            <a:r>
              <a:rPr lang="fr-CH" sz="1200" dirty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de l’Agriculture et des Forêts du canton de Lucerne et du Service de l’Agriculture et Viticulture du Canton de Vaud. </a:t>
            </a:r>
          </a:p>
          <a:p>
            <a:r>
              <a:rPr lang="fr-CH" sz="1200" dirty="0"/>
              <a:t>Edition 2019</a:t>
            </a:r>
          </a:p>
          <a:p>
            <a:r>
              <a:rPr lang="fr-CH" sz="1200" dirty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/>
              <a:t>FiBL</a:t>
            </a:r>
            <a:r>
              <a:rPr lang="fr-CH" sz="1200" dirty="0"/>
              <a:t> et de la Station ornithologique. La collection de diapositives peut être téléchargée gratuitement à l'adresse </a:t>
            </a:r>
            <a:r>
              <a:rPr lang="fr-CH" sz="1200" dirty="0">
                <a:hlinkClick r:id="rId7"/>
              </a:rPr>
              <a:t>www.agri-biodiv.ch</a:t>
            </a:r>
            <a:r>
              <a:rPr lang="fr-CH" sz="1200" dirty="0"/>
              <a:t>. Le manuel peut être commandé en version imprimée à la boutique FiBL sur </a:t>
            </a:r>
            <a:r>
              <a:rPr lang="fr-CH" sz="1200" dirty="0">
                <a:hlinkClick r:id="rId8"/>
              </a:rPr>
              <a:t>https://shop.fibl.org</a:t>
            </a:r>
            <a:r>
              <a:rPr lang="fr-CH" sz="1200" dirty="0"/>
              <a:t> ou téléchargé gratuitement. </a:t>
            </a:r>
          </a:p>
          <a:p>
            <a:r>
              <a:rPr lang="fr-CH" sz="1200" dirty="0"/>
              <a:t>Copyright: Les photos ne peuvent être utilisées qu'à des fins de formation sur le thème de la biodiversité dans les exploitations agricoles.  Tous droits réservés par les auteurs. </a:t>
            </a:r>
          </a:p>
        </p:txBody>
      </p:sp>
    </p:spTree>
    <p:extLst>
      <p:ext uri="{BB962C8B-B14F-4D97-AF65-F5344CB8AC3E}">
        <p14:creationId xmlns:p14="http://schemas.microsoft.com/office/powerpoint/2010/main" val="2047630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Habitats frontaliers sensibles et riches en biodiversité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13176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L'entreposage non autorisé de matériaux (p. ex. balles de silo) et les contaminations peuvent endommager gravement ces habitats sensibles. Par conséquent: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Respectez les distances minimales des </a:t>
            </a:r>
            <a:r>
              <a:rPr lang="fr-FR" b="1" dirty="0"/>
              <a:t>bordures tampons</a:t>
            </a:r>
            <a:r>
              <a:rPr lang="fr-FR" dirty="0"/>
              <a:t>!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976663"/>
            <a:ext cx="8856984" cy="238844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52399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Comment mesurer les bordures tampons </a:t>
            </a:r>
            <a:br>
              <a:rPr lang="fr-FR" dirty="0"/>
            </a:br>
            <a:r>
              <a:rPr lang="fr-FR" dirty="0"/>
              <a:t>le long des haies, bosquets, berges boisées et forêts?</a:t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3" name="Rechteck 2"/>
          <p:cNvSpPr/>
          <p:nvPr/>
        </p:nvSpPr>
        <p:spPr>
          <a:xfrm>
            <a:off x="3959932" y="2826684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H" dirty="0"/>
              <a:t>haie, </a:t>
            </a:r>
          </a:p>
          <a:p>
            <a:pPr algn="ctr"/>
            <a:r>
              <a:rPr lang="fr-CH" dirty="0"/>
              <a:t>bosquet,  </a:t>
            </a:r>
          </a:p>
          <a:p>
            <a:pPr algn="ctr"/>
            <a:r>
              <a:rPr lang="fr-CH" dirty="0"/>
              <a:t>lisière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PPS = produits phytosanitaires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373359" y="4201019"/>
            <a:ext cx="932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>
                <a:solidFill>
                  <a:srgbClr val="FF0000"/>
                </a:solidFill>
              </a:rPr>
              <a:t>tampon</a:t>
            </a:r>
          </a:p>
          <a:p>
            <a:endParaRPr lang="fr-CH" sz="16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795326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2928767" y="4221088"/>
            <a:ext cx="9324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dirty="0">
                <a:solidFill>
                  <a:srgbClr val="FF0000"/>
                </a:solidFill>
              </a:rPr>
              <a:t>Bordure </a:t>
            </a:r>
          </a:p>
          <a:p>
            <a:r>
              <a:rPr lang="fr-CH" sz="1600" dirty="0">
                <a:solidFill>
                  <a:srgbClr val="FF0000"/>
                </a:solidFill>
              </a:rPr>
              <a:t>tampon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1340768"/>
            <a:ext cx="8433877" cy="32403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/>
              <a:t>Comment mesurer les bordures tampons </a:t>
            </a:r>
            <a:br>
              <a:rPr lang="fr-FR" dirty="0"/>
            </a:br>
            <a:r>
              <a:rPr lang="fr-FR" dirty="0"/>
              <a:t>le long des eaux superficielles?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FF0000"/>
                </a:solidFill>
              </a:rPr>
              <a:t>Bordure tampon</a:t>
            </a: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dirty="0">
                <a:solidFill>
                  <a:srgbClr val="FF0000"/>
                </a:solidFill>
              </a:rPr>
              <a:t>Bordure tampon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/>
              <a:t>* PPS = produits phytosanitaires</a:t>
            </a:r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Inscrire les bandes tampons comme SPB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161089"/>
              </p:ext>
            </p:extLst>
          </p:nvPr>
        </p:nvGraphicFramePr>
        <p:xfrm>
          <a:off x="617725" y="750121"/>
          <a:ext cx="7932910" cy="4937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8133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13548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07539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6369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le long des haies, berges boisées, bosquets champêtres et lisières de forêts*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CH" sz="1800" b="1" i="0" u="none" strike="noStrike" kern="1200" baseline="0" noProof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Bordure tampon de 6 m le long des cours d’eau et des plans d’eau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noProof="0" dirty="0"/>
                        <a:t>Largeur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 les 3 premiers mètres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À partir de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SPB autorisées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Fossé humide, mare, étang</a:t>
                      </a:r>
                      <a:endParaRPr lang="fr-CH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Praire extensive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Surface à litière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Prairie riveraine d’un cours d’eau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Pâturage extensif</a:t>
                      </a:r>
                      <a:endParaRPr lang="fr-CH" sz="1800" b="1" noProof="0" dirty="0"/>
                    </a:p>
                    <a:p>
                      <a:pPr marL="285750" marR="0" lvl="0" indent="-2857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H" sz="18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Haie, bosquet, berge boisée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308304" y="6565748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Source: </a:t>
            </a:r>
            <a:r>
              <a:rPr lang="de-CH" sz="1100" dirty="0" err="1"/>
              <a:t>Agridea</a:t>
            </a:r>
            <a:r>
              <a:rPr lang="de-CH" sz="1100" dirty="0"/>
              <a:t> 2017</a:t>
            </a:r>
          </a:p>
        </p:txBody>
      </p:sp>
      <p:sp>
        <p:nvSpPr>
          <p:cNvPr id="4" name="Rechteck 3"/>
          <p:cNvSpPr/>
          <p:nvPr/>
        </p:nvSpPr>
        <p:spPr>
          <a:xfrm>
            <a:off x="569283" y="5625198"/>
            <a:ext cx="8005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/>
              <a:t>* </a:t>
            </a:r>
            <a:r>
              <a:rPr lang="fr-FR" sz="1400" dirty="0"/>
              <a:t>Lorsque la distance entre deux haies ou bosquets est inférieure à 40 m, des </a:t>
            </a:r>
            <a:r>
              <a:rPr lang="fr-FR" sz="1400" b="1" dirty="0">
                <a:solidFill>
                  <a:srgbClr val="FF0000"/>
                </a:solidFill>
              </a:rPr>
              <a:t>bandes culturales extensives, des jachères florales ou tournantes ou des ourlets sur terres assolées</a:t>
            </a:r>
            <a:r>
              <a:rPr lang="fr-FR" sz="1400" dirty="0"/>
              <a:t> peuvent remplacer les bandes herbeuses. </a:t>
            </a:r>
            <a:endParaRPr lang="de-CH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7452320" y="0"/>
            <a:ext cx="16916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dirty="0"/>
              <a:t>Documentation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Pour en savoir plus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1114" y="1124744"/>
            <a:ext cx="7864128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fr-CH" sz="2000" dirty="0"/>
              <a:t>Fiche technique </a:t>
            </a:r>
            <a:r>
              <a:rPr lang="fr-CH" sz="2000" dirty="0" err="1"/>
              <a:t>Agridea</a:t>
            </a:r>
            <a:r>
              <a:rPr lang="fr-CH" sz="2000" dirty="0"/>
              <a:t>: «</a:t>
            </a:r>
            <a:r>
              <a:rPr lang="fr-CH" sz="2000" dirty="0">
                <a:hlinkClick r:id="rId2"/>
              </a:rPr>
              <a:t>Bordures tampon: Comment les mesurer, comment les exploiter?</a:t>
            </a:r>
            <a:r>
              <a:rPr lang="fr-CH" sz="2000" dirty="0"/>
              <a:t>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79671"/>
            <a:ext cx="2865018" cy="407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Interface entre zone agricole et cours d’eau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5069062"/>
            <a:ext cx="3881906" cy="1010678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fr-FR" sz="2000" dirty="0"/>
              <a:t>Les cours d'eau de Suisse sont écologiquement très dégradés sur près de </a:t>
            </a:r>
            <a:r>
              <a:rPr lang="de-CH" sz="2000" dirty="0"/>
              <a:t>78 % </a:t>
            </a:r>
            <a:r>
              <a:rPr lang="fr-FR" sz="2000" dirty="0"/>
              <a:t>de leur longueur.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4005064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980728"/>
            <a:ext cx="3319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Eaux superficielles</a:t>
            </a:r>
          </a:p>
          <a:p>
            <a:r>
              <a:rPr lang="fr-FR" sz="2000" dirty="0"/>
              <a:t>comprennent, selon la loi fédérale sur la protection des eaux (</a:t>
            </a:r>
            <a:r>
              <a:rPr lang="fr-FR" sz="2000" dirty="0" err="1"/>
              <a:t>LEaux</a:t>
            </a:r>
            <a:r>
              <a:rPr lang="fr-FR" sz="2000" dirty="0"/>
              <a:t>, art. 4):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eaux de surface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lits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les fonds et les berges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la faune et la flore qui y vivent</a:t>
            </a:r>
            <a:endParaRPr lang="de-CH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124744"/>
            <a:ext cx="4485367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Espèces typiques des plans d’eau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Truite </a:t>
            </a:r>
            <a:r>
              <a:rPr lang="fr-CH" dirty="0" err="1"/>
              <a:t>fario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Couleuvre à collier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/>
              <a:t>Renoncule aquatique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err="1"/>
              <a:t>Orthétrum</a:t>
            </a:r>
            <a:r>
              <a:rPr lang="fr-CH" dirty="0"/>
              <a:t> réticulé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1F0389-DCC4-4552-AF62-62FC06389D97}">
  <ds:schemaRefs>
    <ds:schemaRef ds:uri="http://purl.org/dc/elements/1.1/"/>
    <ds:schemaRef ds:uri="http://purl.org/dc/terms/"/>
    <ds:schemaRef ds:uri="http://schemas.microsoft.com/sharepoint/v3"/>
    <ds:schemaRef ds:uri="dd18740c-b141-4d05-9751-e9f3dcf7e76f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26ccd4c-651f-4ccc-af87-3950eef9fdad"/>
  </ds:schemaRefs>
</ds:datastoreItem>
</file>

<file path=customXml/itemProps3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1317</Words>
  <Application>Microsoft Office PowerPoint</Application>
  <PresentationFormat>Bildschirmpräsentation (4:3)</PresentationFormat>
  <Paragraphs>184</Paragraphs>
  <Slides>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Zones de transition précieuses</vt:lpstr>
      <vt:lpstr>Habitats frontaliers sensibles et riches en biodiversité</vt:lpstr>
      <vt:lpstr>Comment mesurer les bordures tampons  le long des haies, bosquets, berges boisées et forêts? </vt:lpstr>
      <vt:lpstr>Comment mesurer les bordures tampons  le long des eaux superficielles?</vt:lpstr>
      <vt:lpstr>Inscrire les bandes tampons comme SPB</vt:lpstr>
      <vt:lpstr>Pour en savoir plus</vt:lpstr>
      <vt:lpstr>Interface entre zone agricole et cours d’eau</vt:lpstr>
      <vt:lpstr>Espèces typiques des plans d’eau</vt:lpstr>
      <vt:lpstr>Revalorisation et renaturation des cours d'eau</vt:lpstr>
      <vt:lpstr>Effets de la revitalisation des cours d'eau sur les espèces</vt:lpstr>
      <vt:lpstr>Entretien du lit des cours d'eau</vt:lpstr>
      <vt:lpstr>Entretien des berges boisées</vt:lpstr>
      <vt:lpstr>Entretien des berges boisées</vt:lpstr>
      <vt:lpstr>Entretien des berges boisées</vt:lpstr>
      <vt:lpstr>Interface entre zone agricole et forêt</vt:lpstr>
      <vt:lpstr>Espèces typiques des lisières</vt:lpstr>
      <vt:lpstr>Lisière étagée – un habitat précieux</vt:lpstr>
      <vt:lpstr>Valorisation des lisières forestières</vt:lpstr>
      <vt:lpstr>«Éclaircir sur toute la longueur» et «Créer des trouées»</vt:lpstr>
      <vt:lpstr>Eclaircir et entretenir des lisières étagées</vt:lpstr>
      <vt:lpstr>Aménager et entretenir des petites structures</vt:lpstr>
      <vt:lpstr>Entretien des bordures tampons de long des lisières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Weidmann Gilles</cp:lastModifiedBy>
  <cp:revision>194</cp:revision>
  <cp:lastPrinted>2018-11-30T12:18:57Z</cp:lastPrinted>
  <dcterms:created xsi:type="dcterms:W3CDTF">2018-02-22T08:54:25Z</dcterms:created>
  <dcterms:modified xsi:type="dcterms:W3CDTF">2024-09-23T15:35:31Z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