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256" r:id="rId5"/>
    <p:sldId id="347" r:id="rId6"/>
    <p:sldId id="269" r:id="rId7"/>
    <p:sldId id="348" r:id="rId8"/>
    <p:sldId id="271" r:id="rId9"/>
    <p:sldId id="309" r:id="rId10"/>
    <p:sldId id="337" r:id="rId11"/>
    <p:sldId id="325" r:id="rId12"/>
    <p:sldId id="400" r:id="rId13"/>
    <p:sldId id="340" r:id="rId14"/>
    <p:sldId id="375" r:id="rId15"/>
    <p:sldId id="395" r:id="rId16"/>
    <p:sldId id="396" r:id="rId17"/>
    <p:sldId id="273" r:id="rId18"/>
    <p:sldId id="268" r:id="rId19"/>
    <p:sldId id="404" r:id="rId20"/>
    <p:sldId id="344" r:id="rId21"/>
    <p:sldId id="279" r:id="rId22"/>
    <p:sldId id="335" r:id="rId23"/>
    <p:sldId id="302" r:id="rId24"/>
    <p:sldId id="285" r:id="rId25"/>
    <p:sldId id="405" r:id="rId26"/>
    <p:sldId id="399" r:id="rId27"/>
    <p:sldId id="324" r:id="rId28"/>
    <p:sldId id="397" r:id="rId29"/>
    <p:sldId id="369" r:id="rId30"/>
    <p:sldId id="382" r:id="rId31"/>
    <p:sldId id="349" r:id="rId32"/>
    <p:sldId id="278" r:id="rId33"/>
    <p:sldId id="260" r:id="rId34"/>
    <p:sldId id="290" r:id="rId35"/>
    <p:sldId id="358" r:id="rId36"/>
    <p:sldId id="310" r:id="rId37"/>
    <p:sldId id="366" r:id="rId38"/>
    <p:sldId id="383" r:id="rId39"/>
    <p:sldId id="361" r:id="rId40"/>
    <p:sldId id="287" r:id="rId41"/>
    <p:sldId id="315" r:id="rId42"/>
    <p:sldId id="362" r:id="rId43"/>
    <p:sldId id="386" r:id="rId44"/>
    <p:sldId id="385" r:id="rId45"/>
    <p:sldId id="406" r:id="rId46"/>
    <p:sldId id="307" r:id="rId47"/>
    <p:sldId id="288" r:id="rId48"/>
    <p:sldId id="294" r:id="rId49"/>
    <p:sldId id="363" r:id="rId50"/>
    <p:sldId id="296" r:id="rId51"/>
    <p:sldId id="387" r:id="rId52"/>
    <p:sldId id="407" r:id="rId53"/>
    <p:sldId id="403" r:id="rId54"/>
    <p:sldId id="410" r:id="rId55"/>
    <p:sldId id="412" r:id="rId56"/>
    <p:sldId id="388" r:id="rId57"/>
    <p:sldId id="293" r:id="rId58"/>
    <p:sldId id="364" r:id="rId59"/>
    <p:sldId id="320" r:id="rId60"/>
    <p:sldId id="402" r:id="rId61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gist Dominik" initials="DH" lastIdx="14" clrIdx="0"/>
  <p:cmAuthor id="1" name="Hagist Dominik" initials="DHA" lastIdx="12" clrIdx="1"/>
  <p:cmAuthor id="2" name="Pfiffner Lukas" initials="PL" lastIdx="2" clrIdx="2">
    <p:extLst>
      <p:ext uri="{19B8F6BF-5375-455C-9EA6-DF929625EA0E}">
        <p15:presenceInfo xmlns:p15="http://schemas.microsoft.com/office/powerpoint/2012/main" userId="S-1-5-21-1635401191-1135830115-316617838-47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00"/>
    <a:srgbClr val="FFFFFF"/>
    <a:srgbClr val="FCFF7D"/>
    <a:srgbClr val="FDDC7F"/>
    <a:srgbClr val="FE5F44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DCCF6-6EC8-03F7-3AA9-4CBD0749AB24}" v="2" dt="2024-05-21T09:04:05.563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305" autoAdjust="0"/>
  </p:normalViewPr>
  <p:slideViewPr>
    <p:cSldViewPr>
      <p:cViewPr varScale="1">
        <p:scale>
          <a:sx n="82" d="100"/>
          <a:sy n="82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bing Manuela" userId="S::manuela.helbing@fibl.org::f7f2d27c-066b-4a34-acd9-417ab2082fd2" providerId="AD" clId="Web-{F5DDCCF6-6EC8-03F7-3AA9-4CBD0749AB24}"/>
    <pc:docChg chg="">
      <pc:chgData name="Helbing Manuela" userId="S::manuela.helbing@fibl.org::f7f2d27c-066b-4a34-acd9-417ab2082fd2" providerId="AD" clId="Web-{F5DDCCF6-6EC8-03F7-3AA9-4CBD0749AB24}" dt="2024-05-21T09:04:05.563" v="1"/>
      <pc:docMkLst>
        <pc:docMk/>
      </pc:docMkLst>
      <pc:sldChg chg="delCm">
        <pc:chgData name="Helbing Manuela" userId="S::manuela.helbing@fibl.org::f7f2d27c-066b-4a34-acd9-417ab2082fd2" providerId="AD" clId="Web-{F5DDCCF6-6EC8-03F7-3AA9-4CBD0749AB24}" dt="2024-05-21T09:03:57.579" v="0"/>
        <pc:sldMkLst>
          <pc:docMk/>
          <pc:sldMk cId="4293104398" sldId="4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xmlns="" chg="del">
              <pc226:chgData name="Helbing Manuela" userId="S::manuela.helbing@fibl.org::f7f2d27c-066b-4a34-acd9-417ab2082fd2" providerId="AD" clId="Web-{F5DDCCF6-6EC8-03F7-3AA9-4CBD0749AB24}" dt="2024-05-21T09:03:57.579" v="0"/>
              <pc2:cmMkLst xmlns:pc2="http://schemas.microsoft.com/office/powerpoint/2019/9/main/command">
                <pc:docMk/>
                <pc:sldMk cId="4293104398" sldId="410"/>
                <pc2:cmMk id="{AA5B1D06-B7AC-4455-8382-CF698D3DC4B7}"/>
              </pc2:cmMkLst>
            </pc226:cmChg>
          </p:ext>
        </pc:extLst>
      </pc:sldChg>
      <pc:sldChg chg="delCm">
        <pc:chgData name="Helbing Manuela" userId="S::manuela.helbing@fibl.org::f7f2d27c-066b-4a34-acd9-417ab2082fd2" providerId="AD" clId="Web-{F5DDCCF6-6EC8-03F7-3AA9-4CBD0749AB24}" dt="2024-05-21T09:04:05.563" v="1"/>
        <pc:sldMkLst>
          <pc:docMk/>
          <pc:sldMk cId="3847452606" sldId="4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xmlns="" chg="del">
              <pc226:chgData name="Helbing Manuela" userId="S::manuela.helbing@fibl.org::f7f2d27c-066b-4a34-acd9-417ab2082fd2" providerId="AD" clId="Web-{F5DDCCF6-6EC8-03F7-3AA9-4CBD0749AB24}" dt="2024-05-21T09:04:05.563" v="1"/>
              <pc2:cmMkLst xmlns:pc2="http://schemas.microsoft.com/office/powerpoint/2019/9/main/command">
                <pc:docMk/>
                <pc:sldMk cId="3847452606" sldId="411"/>
                <pc2:cmMk id="{05A47A43-7EF5-40CB-9FD3-269736121B37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bl.ch\files\MVP-Vielfalt\TP6_Weiterbildung_Handbuch\Foliensammlung\Abbildungen\Gef&#228;hrdungAckerbegleitflo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bl.ch\files\MVP-Vielfalt\TP6_Weiterbildung_Handbuch\Foliensammlung\Abbildungen\Acker_VogelartenZ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52139670783795"/>
          <c:y val="6.6916611327198561E-2"/>
          <c:w val="0.81004427609548624"/>
          <c:h val="0.8617919868450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Tabelle2!$A$2</c:f>
              <c:strCache>
                <c:ptCount val="1"/>
                <c:pt idx="0">
                  <c:v>Non menacées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Tabelle2!$B$1</c:f>
              <c:strCache>
                <c:ptCount val="1"/>
                <c:pt idx="0">
                  <c:v>Espèces de plantes messicoles</c:v>
                </c:pt>
              </c:strCache>
            </c:strRef>
          </c:cat>
          <c:val>
            <c:numRef>
              <c:f>Tabelle2!$B$2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6-4AE7-8D60-E3E931359772}"/>
            </c:ext>
          </c:extLst>
        </c:ser>
        <c:ser>
          <c:idx val="1"/>
          <c:order val="1"/>
          <c:tx>
            <c:strRef>
              <c:f>Tabelle2!$A$3</c:f>
              <c:strCache>
                <c:ptCount val="1"/>
                <c:pt idx="0">
                  <c:v>Potentiellement menacées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Tabelle2!$B$1</c:f>
              <c:strCache>
                <c:ptCount val="1"/>
                <c:pt idx="0">
                  <c:v>Espèces de plantes messicoles</c:v>
                </c:pt>
              </c:strCache>
            </c:strRef>
          </c:cat>
          <c:val>
            <c:numRef>
              <c:f>Tabelle2!$B$3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6-4AE7-8D60-E3E931359772}"/>
            </c:ext>
          </c:extLst>
        </c:ser>
        <c:ser>
          <c:idx val="2"/>
          <c:order val="2"/>
          <c:tx>
            <c:strRef>
              <c:f>Tabelle2!$A$4</c:f>
              <c:strCache>
                <c:ptCount val="1"/>
                <c:pt idx="0">
                  <c:v>Vulnérables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Tabelle2!$B$1</c:f>
              <c:strCache>
                <c:ptCount val="1"/>
                <c:pt idx="0">
                  <c:v>Espèces de plantes messicoles</c:v>
                </c:pt>
              </c:strCache>
            </c:strRef>
          </c:cat>
          <c:val>
            <c:numRef>
              <c:f>Tabelle2!$B$4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F6-4AE7-8D60-E3E931359772}"/>
            </c:ext>
          </c:extLst>
        </c:ser>
        <c:ser>
          <c:idx val="3"/>
          <c:order val="3"/>
          <c:tx>
            <c:strRef>
              <c:f>Tabelle2!$A$5</c:f>
              <c:strCache>
                <c:ptCount val="1"/>
                <c:pt idx="0">
                  <c:v>En danger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Tabelle2!$B$1</c:f>
              <c:strCache>
                <c:ptCount val="1"/>
                <c:pt idx="0">
                  <c:v>Espèces de plantes messicoles</c:v>
                </c:pt>
              </c:strCache>
            </c:strRef>
          </c:cat>
          <c:val>
            <c:numRef>
              <c:f>Tabelle2!$B$5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F6-4AE7-8D60-E3E931359772}"/>
            </c:ext>
          </c:extLst>
        </c:ser>
        <c:ser>
          <c:idx val="4"/>
          <c:order val="4"/>
          <c:tx>
            <c:strRef>
              <c:f>Tabelle2!$A$6</c:f>
              <c:strCache>
                <c:ptCount val="1"/>
                <c:pt idx="0">
                  <c:v>Au bord de l’extinction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Tabelle2!$B$1</c:f>
              <c:strCache>
                <c:ptCount val="1"/>
                <c:pt idx="0">
                  <c:v>Espèces de plantes messicoles</c:v>
                </c:pt>
              </c:strCache>
            </c:strRef>
          </c:cat>
          <c:val>
            <c:numRef>
              <c:f>Tabelle2!$B$6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F6-4AE7-8D60-E3E931359772}"/>
            </c:ext>
          </c:extLst>
        </c:ser>
        <c:ser>
          <c:idx val="5"/>
          <c:order val="5"/>
          <c:tx>
            <c:strRef>
              <c:f>Tabelle2!$A$7</c:f>
              <c:strCache>
                <c:ptCount val="1"/>
                <c:pt idx="0">
                  <c:v>Eteintes ou disparues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Tabelle2!$B$1</c:f>
              <c:strCache>
                <c:ptCount val="1"/>
                <c:pt idx="0">
                  <c:v>Espèces de plantes messicoles</c:v>
                </c:pt>
              </c:strCache>
            </c:strRef>
          </c:cat>
          <c:val>
            <c:numRef>
              <c:f>Tabelle2!$B$7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F6-4AE7-8D60-E3E9313597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4028352"/>
        <c:axId val="254027368"/>
      </c:barChart>
      <c:catAx>
        <c:axId val="254028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4027368"/>
        <c:crosses val="autoZero"/>
        <c:auto val="1"/>
        <c:lblAlgn val="ctr"/>
        <c:lblOffset val="100"/>
        <c:noMultiLvlLbl val="0"/>
      </c:catAx>
      <c:valAx>
        <c:axId val="2540273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sz="1400" b="0" i="0" u="none" strike="noStrike" baseline="0">
                    <a:effectLst/>
                  </a:rPr>
                  <a:t>Espèces de plantes messicoles</a:t>
                </a:r>
                <a:r>
                  <a:rPr lang="de-CH" sz="1400" b="0" i="0" u="none" strike="noStrike" baseline="0"/>
                  <a:t> </a:t>
                </a:r>
                <a:endParaRPr lang="de-CH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402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289199018165834"/>
          <c:y val="6.0364165322708156E-2"/>
          <c:w val="0.47349959152243198"/>
          <c:h val="0.42557960977769344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3348984643251"/>
          <c:y val="7.1742779136766688E-2"/>
          <c:w val="0.66315198037431256"/>
          <c:h val="0.715833588796850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Tabelle2!$B$7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Tabelle2!$A$8:$A$14</c:f>
              <c:strCache>
                <c:ptCount val="5"/>
                <c:pt idx="0">
                  <c:v>Caille des blés</c:v>
                </c:pt>
                <c:pt idx="1">
                  <c:v>Vanneau huppé</c:v>
                </c:pt>
                <c:pt idx="2">
                  <c:v>Bergeronnette printanière</c:v>
                </c:pt>
                <c:pt idx="3">
                  <c:v>Tarier pâtre </c:v>
                </c:pt>
                <c:pt idx="4">
                  <c:v>Bruant proyer</c:v>
                </c:pt>
              </c:strCache>
            </c:strRef>
          </c:cat>
          <c:val>
            <c:numRef>
              <c:f>Tabelle2!$B$8:$B$14</c:f>
              <c:numCache>
                <c:formatCode>General</c:formatCode>
                <c:ptCount val="5"/>
                <c:pt idx="0">
                  <c:v>7</c:v>
                </c:pt>
                <c:pt idx="1">
                  <c:v>1</c:v>
                </c:pt>
                <c:pt idx="2">
                  <c:v>13</c:v>
                </c:pt>
                <c:pt idx="3">
                  <c:v>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1-4BF2-AFE0-2AA6AA0B3CD0}"/>
            </c:ext>
          </c:extLst>
        </c:ser>
        <c:ser>
          <c:idx val="1"/>
          <c:order val="1"/>
          <c:tx>
            <c:strRef>
              <c:f>Tabelle2!$C$7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Tabelle2!$A$8:$A$14</c:f>
              <c:strCache>
                <c:ptCount val="5"/>
                <c:pt idx="0">
                  <c:v>Caille des blés</c:v>
                </c:pt>
                <c:pt idx="1">
                  <c:v>Vanneau huppé</c:v>
                </c:pt>
                <c:pt idx="2">
                  <c:v>Bergeronnette printanière</c:v>
                </c:pt>
                <c:pt idx="3">
                  <c:v>Tarier pâtre </c:v>
                </c:pt>
                <c:pt idx="4">
                  <c:v>Bruant proyer</c:v>
                </c:pt>
              </c:strCache>
            </c:strRef>
          </c:cat>
          <c:val>
            <c:numRef>
              <c:f>Tabelle2!$C$8:$C$14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1-4BF2-AFE0-2AA6AA0B3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9069208"/>
        <c:axId val="429075440"/>
      </c:barChart>
      <c:catAx>
        <c:axId val="429069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9075440"/>
        <c:crosses val="autoZero"/>
        <c:auto val="1"/>
        <c:lblAlgn val="ctr"/>
        <c:lblOffset val="100"/>
        <c:noMultiLvlLbl val="0"/>
      </c:catAx>
      <c:valAx>
        <c:axId val="42907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9069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878609967076848"/>
          <c:y val="0.56703206009115481"/>
          <c:w val="0.15866172507331056"/>
          <c:h val="0.17394197416336699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6284E14-6649-4EC2-B7A4-700B4F6C21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B092C0-8960-4C7E-AC1D-CA4B24DB01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83752-6C57-4ED0-8254-83585DA0B51C}" type="datetimeFigureOut">
              <a:rPr lang="de-CH" smtClean="0"/>
              <a:t>27.05.2024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A879B6-090A-4C0E-9573-A40035BEAA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5B530B-4875-4794-A8E4-CD12D81D88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7CD48-A0F9-42C0-8492-64954E7674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7708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27.05.2024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D271D-BFEE-49F3-94A6-76ED71C34105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903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D271D-BFEE-49F3-94A6-76ED71C34105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224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D6BE3ED3-28CE-4EB3-82F2-AA26134B34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66565"/>
            <a:ext cx="1927270" cy="54133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br>
              <a:rPr lang="de-CH" spc="20" dirty="0"/>
            </a:br>
            <a:br>
              <a:rPr lang="de-CH" spc="20" dirty="0"/>
            </a:br>
            <a:r>
              <a:rPr lang="de-CH" spc="20" dirty="0"/>
              <a:t>2017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biodiversité sur l’exploitation agricole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/>
              <a:t>((</a:t>
            </a:r>
            <a:r>
              <a:rPr lang="fr-CH" spc="20" noProof="0" dirty="0" err="1"/>
              <a:t>Kapitel</a:t>
            </a:r>
            <a:r>
              <a:rPr lang="fr-CH" spc="20" noProof="0" dirty="0"/>
              <a:t>))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Erste Ebene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9D78B31-B39E-46E8-923E-0EF53A5A816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88" y="6380849"/>
            <a:ext cx="560748" cy="157503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1763688" y="6344185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Collection </a:t>
            </a:r>
            <a:r>
              <a:rPr lang="fr-FR" sz="900"/>
              <a:t>de diapositives </a:t>
            </a:r>
            <a:r>
              <a:rPr lang="fr-FR" sz="900" dirty="0"/>
              <a:t>« La biodiversité sur l’exploitation agricole »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364088" y="6344185"/>
            <a:ext cx="216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Favoriser la biodiversité dans les cultures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  <p:sldLayoutId id="2147483678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os-sauvons-les-faons.ch/" TargetMode="Externa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.ch/media/kanton-aargau/dfr/dokumente/landwirtschaft/programm-labiola/programm-labiola-bis-230331/merkblaetter-labiola/33-labiola-mb-kleebluete.pdf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uctus.ch/fr" TargetMode="External"/><Relationship Id="rId3" Type="http://schemas.openxmlformats.org/officeDocument/2006/relationships/hyperlink" Target="https://www.bioactualites.ch/" TargetMode="External"/><Relationship Id="rId7" Type="http://schemas.openxmlformats.org/officeDocument/2006/relationships/hyperlink" Target="https://www.prospecierara.ch/fr.html" TargetMode="External"/><Relationship Id="rId2" Type="http://schemas.openxmlformats.org/officeDocument/2006/relationships/hyperlink" Target="http://www.agrinatur.ch/f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s-sauvons-les-faons.ch/" TargetMode="External"/><Relationship Id="rId5" Type="http://schemas.openxmlformats.org/officeDocument/2006/relationships/hyperlink" Target="https://www.agridea.ch/fr/" TargetMode="External"/><Relationship Id="rId4" Type="http://schemas.openxmlformats.org/officeDocument/2006/relationships/hyperlink" Target="https://www.ipsuisse.ch/fr/" TargetMode="External"/><Relationship Id="rId9" Type="http://schemas.openxmlformats.org/officeDocument/2006/relationships/hyperlink" Target="https://pro.swisswine.ch/fr/vitiswiss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rinatur.ch/fr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s://orgprints.org/id/eprint/53315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Relationship Id="rId9" Type="http://schemas.openxmlformats.org/officeDocument/2006/relationships/hyperlink" Target="https://shop.fibl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486916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Favoriser la biodiversité dans les cultures</a:t>
            </a:r>
          </a:p>
          <a:p>
            <a:endParaRPr lang="fr-CH" sz="1100" dirty="0">
              <a:solidFill>
                <a:prstClr val="black"/>
              </a:solidFill>
            </a:endParaRPr>
          </a:p>
          <a:p>
            <a:r>
              <a:rPr lang="fr-CH" sz="1100" dirty="0"/>
              <a:t>Edition 2024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11188" y="6279133"/>
            <a:ext cx="7047270" cy="210567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fr-CH" sz="1100" dirty="0"/>
              <a:t>Référence: manuel «La biodiversité sur l’exploitation agricole – Guide pratique», chapitre 5, pages 121-140</a:t>
            </a:r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2558629"/>
            <a:ext cx="7921625" cy="246940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Pertes minimes d'abeilles tôt le matin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823191" y="5534495"/>
            <a:ext cx="1699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Source: Frick et </a:t>
            </a:r>
            <a:r>
              <a:rPr lang="fr-CH" sz="1100" dirty="0" err="1"/>
              <a:t>Fluri</a:t>
            </a:r>
            <a:r>
              <a:rPr lang="fr-CH" sz="1100" dirty="0"/>
              <a:t> 2001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8791" y="1569426"/>
            <a:ext cx="826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Effet du moment de la fauche sur la mortalité des abeilles </a:t>
            </a:r>
          </a:p>
        </p:txBody>
      </p:sp>
      <p:sp>
        <p:nvSpPr>
          <p:cNvPr id="5" name="Rechteck 4"/>
          <p:cNvSpPr/>
          <p:nvPr/>
        </p:nvSpPr>
        <p:spPr>
          <a:xfrm>
            <a:off x="1495417" y="2036498"/>
            <a:ext cx="1051840" cy="3089275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hteck 7"/>
          <p:cNvSpPr/>
          <p:nvPr/>
        </p:nvSpPr>
        <p:spPr>
          <a:xfrm>
            <a:off x="7992046" y="2074531"/>
            <a:ext cx="690242" cy="3089275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6" name="Textfeld 5"/>
          <p:cNvSpPr txBox="1"/>
          <p:nvPr/>
        </p:nvSpPr>
        <p:spPr>
          <a:xfrm>
            <a:off x="1218927" y="5102447"/>
            <a:ext cx="1364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>
                <a:solidFill>
                  <a:schemeClr val="accent6"/>
                </a:solidFill>
              </a:rPr>
              <a:t>Période idéale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230354" y="5102447"/>
            <a:ext cx="1374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>
                <a:solidFill>
                  <a:schemeClr val="accent6"/>
                </a:solidFill>
              </a:rPr>
              <a:t>Période idéale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7906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17290"/>
            <a:ext cx="7909913" cy="3748924"/>
          </a:xfrm>
          <a:prstGeom prst="rect">
            <a:avLst/>
          </a:prstGeom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r-FR" altLang="de-DE" dirty="0">
                <a:cs typeface="Arial"/>
              </a:rPr>
              <a:t>Des bandes-refuges pour les sauterelles</a:t>
            </a:r>
            <a:endParaRPr lang="de-CH" altLang="de-DE" dirty="0">
              <a:cs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6496941" y="5712152"/>
            <a:ext cx="18085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/>
              <a:t>Source: Humbert et al. 2010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03424" y="1052736"/>
            <a:ext cx="803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Effet des bandes-refuges sur les populations de sauterelles dans les prairies extensives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75513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 descr="image00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6988" y="1206044"/>
            <a:ext cx="5265211" cy="409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Adapter les dates de fauche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07774" y="99999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Exemple du </a:t>
            </a:r>
            <a:r>
              <a:rPr lang="fr-CH" b="1" dirty="0" err="1"/>
              <a:t>tarier</a:t>
            </a:r>
            <a:r>
              <a:rPr lang="fr-CH" b="1" dirty="0"/>
              <a:t> des prés: </a:t>
            </a:r>
            <a:r>
              <a:rPr lang="fr-CH" dirty="0"/>
              <a:t>préserver la couvée en mai et juin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3568" y="234888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1 fauche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3568" y="335699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2 fauches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78980" y="429309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4 fauches</a:t>
            </a:r>
          </a:p>
        </p:txBody>
      </p:sp>
      <p:sp>
        <p:nvSpPr>
          <p:cNvPr id="10" name="Rechteck 9"/>
          <p:cNvSpPr/>
          <p:nvPr/>
        </p:nvSpPr>
        <p:spPr>
          <a:xfrm>
            <a:off x="6444208" y="5794519"/>
            <a:ext cx="19287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100" dirty="0"/>
              <a:t>Source: Station ornithologique</a:t>
            </a:r>
          </a:p>
        </p:txBody>
      </p:sp>
      <p:pic>
        <p:nvPicPr>
          <p:cNvPr id="12" name="Picture 20">
            <a:extLst>
              <a:ext uri="{FF2B5EF4-FFF2-40B4-BE49-F238E27FC236}">
                <a16:creationId xmlns:a16="http://schemas.microsoft.com/office/drawing/2014/main" id="{E3E8499B-9A15-184E-9992-6DA3BBA008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11" y="4650811"/>
            <a:ext cx="397784" cy="397784"/>
          </a:xfrm>
          <a:prstGeom prst="rect">
            <a:avLst/>
          </a:prstGeom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19069AFF-40E3-A149-82DB-A9A452AFA9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80" y="2663190"/>
            <a:ext cx="397784" cy="397784"/>
          </a:xfrm>
          <a:prstGeom prst="rect">
            <a:avLst/>
          </a:prstGeom>
          <a:ln>
            <a:noFill/>
          </a:ln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19069AFF-40E3-A149-82DB-A9A452AFA9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52" y="3675295"/>
            <a:ext cx="397784" cy="397784"/>
          </a:xfrm>
          <a:prstGeom prst="rect">
            <a:avLst/>
          </a:prstGeom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6414092" y="3564782"/>
            <a:ext cx="226236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600" dirty="0"/>
              <a:t>Avec des fauches fréquentes et précoces, la couvée est détruite!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600" b="1" dirty="0"/>
              <a:t>Fauchez les prairies seulement début/mi-juillet!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1259632" y="5445223"/>
            <a:ext cx="4929644" cy="349295"/>
            <a:chOff x="683567" y="5916262"/>
            <a:chExt cx="5477197" cy="338554"/>
          </a:xfrm>
        </p:grpSpPr>
        <p:sp>
          <p:nvSpPr>
            <p:cNvPr id="5" name="Textfeld 4"/>
            <p:cNvSpPr txBox="1"/>
            <p:nvPr/>
          </p:nvSpPr>
          <p:spPr>
            <a:xfrm>
              <a:off x="683567" y="5916262"/>
              <a:ext cx="1303035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H" sz="1600" dirty="0"/>
                <a:t>Mai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986603" y="5916262"/>
              <a:ext cx="1223639" cy="33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H" sz="1600" dirty="0"/>
                <a:t>Juin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210242" y="5916262"/>
              <a:ext cx="1292532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H" sz="1600" dirty="0"/>
                <a:t>Juillet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96672" y="5916262"/>
              <a:ext cx="464092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fr-CH" sz="16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502774" y="5916262"/>
              <a:ext cx="1223639" cy="33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H" sz="1600" dirty="0"/>
                <a:t>Août</a:t>
              </a:r>
            </a:p>
          </p:txBody>
        </p:sp>
      </p:grpSp>
      <p:sp>
        <p:nvSpPr>
          <p:cNvPr id="19" name="Foliennummernplatzhalt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3840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Date de la première fauche en zone de montagne</a:t>
            </a:r>
            <a:br>
              <a:rPr lang="fr-CH" dirty="0"/>
            </a:br>
            <a:endParaRPr lang="fr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75005"/>
              </p:ext>
            </p:extLst>
          </p:nvPr>
        </p:nvGraphicFramePr>
        <p:xfrm>
          <a:off x="2848077" y="2470384"/>
          <a:ext cx="5612354" cy="21827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0027">
                  <a:extLst>
                    <a:ext uri="{9D8B030D-6E8A-4147-A177-3AD203B41FA5}">
                      <a16:colId xmlns:a16="http://schemas.microsoft.com/office/drawing/2014/main" val="27684809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940242283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468123729"/>
                    </a:ext>
                  </a:extLst>
                </a:gridCol>
              </a:tblGrid>
              <a:tr h="445392"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Alpes centrales et du sud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Nord des Alpes </a:t>
                      </a:r>
                      <a:endParaRPr lang="fr-CH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Première fauche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20370"/>
                  </a:ext>
                </a:extLst>
              </a:tr>
              <a:tr h="296274"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1300 m alt. </a:t>
                      </a:r>
                      <a:endParaRPr lang="fr-CH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1100 m alt. </a:t>
                      </a:r>
                      <a:endParaRPr lang="fr-CH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10.7.</a:t>
                      </a:r>
                      <a:endParaRPr lang="fr-CH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8473"/>
                  </a:ext>
                </a:extLst>
              </a:tr>
              <a:tr h="290554"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1500 m alt. </a:t>
                      </a:r>
                      <a:endParaRPr lang="fr-CH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1300 m alt. </a:t>
                      </a:r>
                      <a:endParaRPr lang="fr-CH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12.7.</a:t>
                      </a:r>
                      <a:endParaRPr lang="fr-CH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383156"/>
                  </a:ext>
                </a:extLst>
              </a:tr>
              <a:tr h="284834"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1700 m alt. </a:t>
                      </a:r>
                      <a:endParaRPr lang="fr-CH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1500 m alt. </a:t>
                      </a:r>
                      <a:endParaRPr lang="fr-CH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15.7.</a:t>
                      </a:r>
                      <a:endParaRPr lang="fr-CH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615282"/>
                  </a:ext>
                </a:extLst>
              </a:tr>
              <a:tr h="445392"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1900 m alt. </a:t>
                      </a:r>
                      <a:endParaRPr lang="fr-CH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1700 m alt. </a:t>
                      </a:r>
                      <a:endParaRPr lang="fr-CH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20.7.</a:t>
                      </a:r>
                      <a:endParaRPr lang="fr-CH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194471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3923928" y="4653136"/>
            <a:ext cx="47525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/>
              <a:t>Source: Müller et al. 2005, complétés par les résultats de Tome &amp; </a:t>
            </a:r>
            <a:r>
              <a:rPr lang="fr-CH" sz="1100" dirty="0" err="1"/>
              <a:t>Denac</a:t>
            </a:r>
            <a:r>
              <a:rPr lang="fr-CH" sz="1100" dirty="0"/>
              <a:t> 2012.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2479351"/>
            <a:ext cx="2230352" cy="215152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76176" y="4283804"/>
            <a:ext cx="227190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err="1"/>
              <a:t>Tarier</a:t>
            </a:r>
            <a:r>
              <a:rPr lang="fr-CH" dirty="0"/>
              <a:t> des prés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627465" y="1406228"/>
            <a:ext cx="7869397" cy="3601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000" dirty="0"/>
              <a:t>Première fauche en zone de montagne permettant de protéger les oiseaux nichant au sol dans les prairies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77384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Modèles de fauche recommandés pour les prairies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821" y="1356531"/>
            <a:ext cx="1394433" cy="15490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6871" y="1366499"/>
            <a:ext cx="1420504" cy="153908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39552" y="990220"/>
            <a:ext cx="342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/>
              <a:t>Grandes parcelles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9350" y="4393328"/>
            <a:ext cx="1549544" cy="172135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1" b="-390"/>
          <a:stretch/>
        </p:blipFill>
        <p:spPr>
          <a:xfrm>
            <a:off x="4581172" y="1359552"/>
            <a:ext cx="1621552" cy="264302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8749" y="1356531"/>
            <a:ext cx="1641110" cy="2643026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589966" y="4839590"/>
            <a:ext cx="1603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Commencer côté route</a:t>
            </a:r>
          </a:p>
        </p:txBody>
      </p:sp>
      <p:sp>
        <p:nvSpPr>
          <p:cNvPr id="14" name="Rechteck 13"/>
          <p:cNvSpPr/>
          <p:nvPr/>
        </p:nvSpPr>
        <p:spPr>
          <a:xfrm>
            <a:off x="4667873" y="4134686"/>
            <a:ext cx="3421752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r-CH" dirty="0"/>
              <a:t>Faucher d'abord les </a:t>
            </a:r>
            <a:r>
              <a:rPr lang="fr-CH" dirty="0" err="1"/>
              <a:t>tournières</a:t>
            </a:r>
            <a:r>
              <a:rPr lang="fr-CH" dirty="0"/>
              <a:t>, puis dans le sens de la longueur de l'intérieur vers l'extérieur.</a:t>
            </a:r>
          </a:p>
        </p:txBody>
      </p:sp>
      <p:sp>
        <p:nvSpPr>
          <p:cNvPr id="15" name="Rechteck 14"/>
          <p:cNvSpPr/>
          <p:nvPr/>
        </p:nvSpPr>
        <p:spPr>
          <a:xfrm>
            <a:off x="536607" y="3968059"/>
            <a:ext cx="3187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/>
              <a:t>Le long des routes</a:t>
            </a:r>
          </a:p>
        </p:txBody>
      </p:sp>
      <p:sp>
        <p:nvSpPr>
          <p:cNvPr id="16" name="Rechteck 15"/>
          <p:cNvSpPr/>
          <p:nvPr/>
        </p:nvSpPr>
        <p:spPr>
          <a:xfrm>
            <a:off x="536607" y="2929267"/>
            <a:ext cx="3424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Faucher de l'intérieur vers l'extérieur (à droite: avec zone refuge au milieu)</a:t>
            </a:r>
          </a:p>
        </p:txBody>
      </p:sp>
      <p:sp>
        <p:nvSpPr>
          <p:cNvPr id="17" name="Rechteck 16"/>
          <p:cNvSpPr/>
          <p:nvPr/>
        </p:nvSpPr>
        <p:spPr>
          <a:xfrm>
            <a:off x="4532913" y="990220"/>
            <a:ext cx="342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/>
              <a:t>Parcelles longues et étroites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14</a:t>
            </a:fld>
            <a:endParaRPr lang="fr-C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975754"/>
            <a:ext cx="4176464" cy="30442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15" y="1392302"/>
            <a:ext cx="2304257" cy="172819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feld 16"/>
          <p:cNvSpPr txBox="1"/>
          <p:nvPr/>
        </p:nvSpPr>
        <p:spPr>
          <a:xfrm>
            <a:off x="541954" y="5114837"/>
            <a:ext cx="3858651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FR" dirty="0"/>
              <a:t>Avec l’aide d’un chasseur, fouillez les prairies propices avant de faucher.</a:t>
            </a:r>
            <a:endParaRPr lang="de-CH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Effaroucher les faons et les levreaux avant la fauche</a:t>
            </a:r>
            <a:br>
              <a:rPr lang="fr-FR" dirty="0"/>
            </a:br>
            <a:endParaRPr lang="fr-FR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1392302"/>
            <a:ext cx="2305137" cy="171054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9"/>
          <p:cNvSpPr txBox="1"/>
          <p:nvPr/>
        </p:nvSpPr>
        <p:spPr>
          <a:xfrm>
            <a:off x="546449" y="5942701"/>
            <a:ext cx="2389110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sz="1200" dirty="0">
                <a:hlinkClick r:id="rId5"/>
              </a:rPr>
              <a:t>www.sos-sauvons-les-faons.ch</a:t>
            </a:r>
            <a:endParaRPr lang="de-CH" sz="1200" dirty="0"/>
          </a:p>
        </p:txBody>
      </p:sp>
      <p:sp>
        <p:nvSpPr>
          <p:cNvPr id="6" name="Rechteck 5"/>
          <p:cNvSpPr/>
          <p:nvPr/>
        </p:nvSpPr>
        <p:spPr>
          <a:xfrm>
            <a:off x="541954" y="3280509"/>
            <a:ext cx="1996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Installer des drapeaux ou des chiffons dans les prairies un jour avant la fauche.</a:t>
            </a:r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6804248" y="328050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Utiliser un drone ou un appareil infrarouge pour repérer les animaux.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652120" y="5141998"/>
            <a:ext cx="2984173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FR" dirty="0"/>
              <a:t>Faucher toujours les prairies de l'intérieur vers l'extérieur.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15</a:t>
            </a:fld>
            <a:endParaRPr lang="de-C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Trèfle</a:t>
            </a:r>
            <a:r>
              <a:rPr lang="de-DE" dirty="0"/>
              <a:t> en </a:t>
            </a:r>
            <a:r>
              <a:rPr lang="de-DE" dirty="0" err="1"/>
              <a:t>fleur</a:t>
            </a:r>
            <a:r>
              <a:rPr lang="de-DE" dirty="0"/>
              <a:t> </a:t>
            </a:r>
            <a:r>
              <a:rPr lang="de-DE" dirty="0" err="1"/>
              <a:t>contre</a:t>
            </a:r>
            <a:r>
              <a:rPr lang="de-DE" dirty="0"/>
              <a:t> le manque de </a:t>
            </a:r>
            <a:r>
              <a:rPr lang="de-DE" dirty="0" err="1"/>
              <a:t>miellées</a:t>
            </a:r>
            <a:r>
              <a:rPr lang="de-DE" dirty="0"/>
              <a:t>“ „Kleeblüte in Trachtlücke" (</a:t>
            </a:r>
            <a:r>
              <a:rPr lang="de-DE" dirty="0" err="1"/>
              <a:t>Labiola</a:t>
            </a:r>
            <a:r>
              <a:rPr lang="de-DE" dirty="0"/>
              <a:t>, </a:t>
            </a:r>
            <a:r>
              <a:rPr lang="de-DE" dirty="0" err="1"/>
              <a:t>canton</a:t>
            </a:r>
            <a:r>
              <a:rPr lang="de-DE" dirty="0"/>
              <a:t> </a:t>
            </a:r>
            <a:r>
              <a:rPr lang="de-DE" dirty="0" err="1"/>
              <a:t>d‘Argovie</a:t>
            </a:r>
            <a:r>
              <a:rPr lang="de-DE" dirty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16</a:t>
            </a:fld>
            <a:endParaRPr lang="de-CH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23F8D7A-667B-4B80-AF41-311A913F3D0F}"/>
              </a:ext>
            </a:extLst>
          </p:cNvPr>
          <p:cNvGrpSpPr/>
          <p:nvPr/>
        </p:nvGrpSpPr>
        <p:grpSpPr>
          <a:xfrm>
            <a:off x="395536" y="1645400"/>
            <a:ext cx="8352927" cy="4703829"/>
            <a:chOff x="469149" y="1471941"/>
            <a:chExt cx="8352927" cy="4703829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812D041-ECC3-43CD-9756-C87E61C57DD9}"/>
                </a:ext>
              </a:extLst>
            </p:cNvPr>
            <p:cNvGrpSpPr/>
            <p:nvPr/>
          </p:nvGrpSpPr>
          <p:grpSpPr>
            <a:xfrm>
              <a:off x="469149" y="1471941"/>
              <a:ext cx="8352927" cy="4703829"/>
              <a:chOff x="469149" y="1471941"/>
              <a:chExt cx="8352927" cy="4703829"/>
            </a:xfrm>
          </p:grpSpPr>
          <p:pic>
            <p:nvPicPr>
              <p:cNvPr id="13" name="Grafik 12" descr="Ein Bild, das Text, Screenshot, Diagramm, Reihe enthält.&#10;&#10;Beschreibung automatisch generiert.">
                <a:extLst>
                  <a:ext uri="{FF2B5EF4-FFF2-40B4-BE49-F238E27FC236}">
                    <a16:creationId xmlns:a16="http://schemas.microsoft.com/office/drawing/2014/main" id="{A0E2995E-213E-4ED2-B73B-9F87E2F8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149" y="1471941"/>
                <a:ext cx="8352927" cy="4703829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8B336B9-D794-4EC6-BF8F-3BDFBE46E22F}"/>
                  </a:ext>
                </a:extLst>
              </p:cNvPr>
              <p:cNvSpPr/>
              <p:nvPr/>
            </p:nvSpPr>
            <p:spPr>
              <a:xfrm>
                <a:off x="1319842" y="3502325"/>
                <a:ext cx="379562" cy="310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6" name="Textfeld 5"/>
            <p:cNvSpPr txBox="1"/>
            <p:nvPr/>
          </p:nvSpPr>
          <p:spPr>
            <a:xfrm>
              <a:off x="1909309" y="4836904"/>
              <a:ext cx="49280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1200" dirty="0"/>
                <a:t>10 au 31 </a:t>
              </a:r>
              <a:r>
                <a:rPr lang="de-CH" sz="1200" dirty="0" err="1"/>
                <a:t>mai</a:t>
              </a:r>
              <a:r>
                <a:rPr lang="de-CH" sz="1200" dirty="0"/>
                <a:t>, </a:t>
              </a:r>
              <a:r>
                <a:rPr lang="de-CH" sz="1200" dirty="0" err="1"/>
                <a:t>début</a:t>
              </a:r>
              <a:r>
                <a:rPr lang="de-CH" sz="1200" dirty="0"/>
                <a:t> de la </a:t>
              </a:r>
              <a:r>
                <a:rPr lang="de-CH" sz="1200" dirty="0" err="1"/>
                <a:t>première</a:t>
              </a:r>
              <a:r>
                <a:rPr lang="de-CH" sz="1200" dirty="0"/>
                <a:t> </a:t>
              </a:r>
              <a:r>
                <a:rPr lang="de-CH" sz="1200" dirty="0" err="1"/>
                <a:t>fenêtre</a:t>
              </a:r>
              <a:r>
                <a:rPr lang="de-CH" sz="1200" dirty="0"/>
                <a:t> </a:t>
              </a:r>
              <a:r>
                <a:rPr lang="de-CH" sz="1200" dirty="0" err="1"/>
                <a:t>fleurie</a:t>
              </a:r>
              <a:endParaRPr lang="de-CH" sz="12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929850" y="5181288"/>
              <a:ext cx="49280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1200" dirty="0"/>
                <a:t>Manque de </a:t>
              </a:r>
              <a:r>
                <a:rPr lang="de-CH" sz="1200" dirty="0" err="1"/>
                <a:t>miellées</a:t>
              </a:r>
              <a:endParaRPr lang="de-CH" sz="12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929850" y="5520468"/>
              <a:ext cx="49280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1200" dirty="0" err="1"/>
                <a:t>Fenêtre</a:t>
              </a:r>
              <a:r>
                <a:rPr lang="de-CH" sz="1200" dirty="0"/>
                <a:t> </a:t>
              </a:r>
              <a:r>
                <a:rPr lang="de-CH" sz="1200" dirty="0" err="1"/>
                <a:t>fleurie</a:t>
              </a:r>
              <a:r>
                <a:rPr lang="de-CH" sz="1200" dirty="0"/>
                <a:t>: </a:t>
              </a:r>
              <a:r>
                <a:rPr lang="de-CH" sz="1200" dirty="0" err="1"/>
                <a:t>intervalle</a:t>
              </a:r>
              <a:r>
                <a:rPr lang="de-CH" sz="1200" dirty="0"/>
                <a:t> de min. 6 </a:t>
              </a:r>
              <a:r>
                <a:rPr lang="de-CH" sz="1200" dirty="0" err="1"/>
                <a:t>semaines</a:t>
              </a:r>
              <a:r>
                <a:rPr lang="de-CH" sz="1200" dirty="0"/>
                <a:t> </a:t>
              </a:r>
              <a:r>
                <a:rPr lang="de-CH" sz="1200" dirty="0" err="1"/>
                <a:t>sans</a:t>
              </a:r>
              <a:r>
                <a:rPr lang="de-CH" sz="1200" dirty="0"/>
                <a:t> </a:t>
              </a:r>
              <a:r>
                <a:rPr lang="de-CH" sz="1200" dirty="0" err="1"/>
                <a:t>fauches</a:t>
              </a:r>
              <a:endParaRPr lang="de-CH" sz="12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156425" y="1817145"/>
              <a:ext cx="387414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900" b="1" dirty="0" err="1"/>
                <a:t>Fenêtre</a:t>
              </a:r>
              <a:r>
                <a:rPr lang="de-CH" sz="900" b="1" dirty="0"/>
                <a:t> </a:t>
              </a:r>
              <a:r>
                <a:rPr lang="de-CH" sz="900" b="1" dirty="0" err="1"/>
                <a:t>fleuries</a:t>
              </a:r>
              <a:r>
                <a:rPr lang="de-CH" sz="900" b="1" dirty="0"/>
                <a:t> de 6 </a:t>
              </a:r>
              <a:r>
                <a:rPr lang="de-CH" sz="900" b="1" dirty="0" err="1"/>
                <a:t>semaines</a:t>
              </a:r>
              <a:r>
                <a:rPr lang="de-CH" sz="900" b="1" dirty="0"/>
                <a:t> </a:t>
              </a:r>
              <a:r>
                <a:rPr lang="de-CH" sz="900" b="1" dirty="0" err="1"/>
                <a:t>démarrant</a:t>
              </a:r>
              <a:r>
                <a:rPr lang="de-CH" sz="900" b="1" dirty="0"/>
                <a:t> </a:t>
              </a:r>
              <a:r>
                <a:rPr lang="de-CH" sz="900" b="1" dirty="0" err="1"/>
                <a:t>après</a:t>
              </a:r>
              <a:r>
                <a:rPr lang="de-CH" sz="900" b="1" dirty="0"/>
                <a:t> la </a:t>
              </a:r>
              <a:r>
                <a:rPr lang="de-CH" sz="900" b="1" dirty="0" err="1"/>
                <a:t>première</a:t>
              </a:r>
              <a:r>
                <a:rPr lang="de-CH" sz="900" b="1" dirty="0"/>
                <a:t> </a:t>
              </a:r>
              <a:r>
                <a:rPr lang="de-CH" sz="900" b="1" dirty="0" err="1"/>
                <a:t>coupe</a:t>
              </a:r>
              <a:endParaRPr lang="de-CH" sz="900" b="1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947267" y="3060693"/>
              <a:ext cx="387414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900" b="1" dirty="0" err="1"/>
                <a:t>Fenêtre</a:t>
              </a:r>
              <a:r>
                <a:rPr lang="de-CH" sz="900" b="1" dirty="0"/>
                <a:t> </a:t>
              </a:r>
              <a:r>
                <a:rPr lang="de-CH" sz="900" b="1" dirty="0" err="1"/>
                <a:t>fleuries</a:t>
              </a:r>
              <a:r>
                <a:rPr lang="de-CH" sz="900" b="1" dirty="0"/>
                <a:t> de 6 </a:t>
              </a:r>
              <a:r>
                <a:rPr lang="de-CH" sz="900" b="1" dirty="0" err="1"/>
                <a:t>semaines</a:t>
              </a:r>
              <a:r>
                <a:rPr lang="de-CH" sz="900" b="1" dirty="0"/>
                <a:t> </a:t>
              </a:r>
              <a:r>
                <a:rPr lang="de-CH" sz="900" b="1" dirty="0" err="1"/>
                <a:t>démarrant</a:t>
              </a:r>
              <a:r>
                <a:rPr lang="de-CH" sz="900" b="1" dirty="0"/>
                <a:t> </a:t>
              </a:r>
              <a:r>
                <a:rPr lang="de-CH" sz="900" b="1" dirty="0" err="1"/>
                <a:t>après</a:t>
              </a:r>
              <a:r>
                <a:rPr lang="de-CH" sz="900" b="1" dirty="0"/>
                <a:t> la </a:t>
              </a:r>
              <a:r>
                <a:rPr lang="de-CH" sz="900" b="1" dirty="0" err="1"/>
                <a:t>deuxième</a:t>
              </a:r>
              <a:r>
                <a:rPr lang="de-CH" sz="900" b="1" dirty="0"/>
                <a:t> </a:t>
              </a:r>
              <a:r>
                <a:rPr lang="de-CH" sz="900" b="1" dirty="0" err="1"/>
                <a:t>coupe</a:t>
              </a:r>
              <a:endParaRPr lang="de-CH" sz="900" b="1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6046486" y="5596672"/>
              <a:ext cx="23321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u="sng" dirty="0" err="1">
                  <a:solidFill>
                    <a:srgbClr val="646464"/>
                  </a:solidFill>
                  <a:latin typeface="Gill Sans MT" panose="020B0502020104020203" pitchFamily="34" charset="0"/>
                  <a:hlinkClick r:id="rId3"/>
                </a:rPr>
                <a:t>Informations</a:t>
              </a:r>
              <a:r>
                <a:rPr lang="de-DE" sz="1400" u="sng" dirty="0">
                  <a:solidFill>
                    <a:srgbClr val="646464"/>
                  </a:solidFill>
                  <a:latin typeface="Gill Sans MT" panose="020B0502020104020203" pitchFamily="34" charset="0"/>
                  <a:hlinkClick r:id="rId3"/>
                </a:rPr>
                <a:t> </a:t>
              </a:r>
              <a:r>
                <a:rPr lang="de-DE" sz="1400" u="sng" dirty="0" err="1">
                  <a:solidFill>
                    <a:srgbClr val="646464"/>
                  </a:solidFill>
                  <a:latin typeface="Gill Sans MT" panose="020B0502020104020203" pitchFamily="34" charset="0"/>
                  <a:hlinkClick r:id="rId3"/>
                </a:rPr>
                <a:t>supplémentaires</a:t>
              </a:r>
              <a:endParaRPr lang="de-CH" sz="1400" dirty="0"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7572" y="1256003"/>
            <a:ext cx="7921625" cy="851365"/>
          </a:xfrm>
        </p:spPr>
        <p:txBody>
          <a:bodyPr/>
          <a:lstStyle/>
          <a:p>
            <a:r>
              <a:rPr lang="fr-FR" sz="1600" dirty="0"/>
              <a:t>Grâce à des dates de fauche adaptées et à des intervalles de fauche plus longs, les prairies temporaires contenant du trèfle fleurissent pendant la période estivale pauvre en fleur.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311778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mesures de promotion de la biodiversité dans les prairies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7725" y="1500591"/>
            <a:ext cx="5473575" cy="4309944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Fertilisation modérée, organique, adaptée au site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Renoncer aux pesticides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Renoncer au conditionneur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Faucher assez haut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Faucher tôt le matin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Laisser une bande-refuge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Préférer le foin au silo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Echelonner la fauche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Conduire lentement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Minimiser le nombre de passages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Faire fuir les animaux sauvages avant la fauche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Faucher de l’intérieur du champ vers l'extérieur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1500591"/>
            <a:ext cx="2370098" cy="435813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3663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3947" y="1195386"/>
            <a:ext cx="5227673" cy="3712800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49" y="3490262"/>
            <a:ext cx="1947936" cy="1908000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3251" y="2386453"/>
            <a:ext cx="1946032" cy="1908000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576" y="667543"/>
            <a:ext cx="1997668" cy="1908000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Mesures d'encouragement dans les grandes cultures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417" y="854996"/>
            <a:ext cx="1984396" cy="1908000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36" y="3923205"/>
            <a:ext cx="1974807" cy="1908000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8148" y="4199224"/>
            <a:ext cx="1976672" cy="1908000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534529" y="1808996"/>
            <a:ext cx="122422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Sous-semis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4529" y="4818073"/>
            <a:ext cx="1701259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Semis en bandes fraisées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994909" y="5765513"/>
            <a:ext cx="211682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Fenêtres à alouettes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290276" y="5473196"/>
            <a:ext cx="198952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Semis espacés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757258" y="1843272"/>
            <a:ext cx="242102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Cultures associées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719294" y="3542550"/>
            <a:ext cx="251364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Champs de chaumes</a:t>
            </a:r>
          </a:p>
        </p:txBody>
      </p:sp>
      <p:sp>
        <p:nvSpPr>
          <p:cNvPr id="23" name="Welle 22"/>
          <p:cNvSpPr/>
          <p:nvPr/>
        </p:nvSpPr>
        <p:spPr>
          <a:xfrm>
            <a:off x="8172400" y="104475"/>
            <a:ext cx="953612" cy="543210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accent4">
                    <a:lumMod val="50000"/>
                  </a:schemeClr>
                </a:solidFill>
              </a:rPr>
              <a:t>p. 126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7933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364AB662-E97D-490E-80B1-3C730AF739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1791" y="3707440"/>
            <a:ext cx="3286593" cy="246448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607A266-5A2D-4712-8280-9D32C593A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330" y="3707440"/>
            <a:ext cx="3313386" cy="248503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2B1E86F-9F0E-45ED-833D-7540A5B422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1791" y="1087664"/>
            <a:ext cx="3286593" cy="250229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379B909-0D6B-4976-B2F3-5CFDDB060D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33" y="1091172"/>
            <a:ext cx="3316134" cy="249878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129149" y="3220873"/>
            <a:ext cx="343961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Alouette des champs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Espèces typiques des terres assolées</a:t>
            </a:r>
            <a:endParaRPr lang="fr-CH" sz="1800" b="0" i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728042" y="3226581"/>
            <a:ext cx="331408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Petit nacré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134459" y="5823147"/>
            <a:ext cx="333787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Coquelicot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728042" y="5809022"/>
            <a:ext cx="329761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Caille des blés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667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08549" cy="629700"/>
          </a:xfrm>
        </p:spPr>
        <p:txBody>
          <a:bodyPr/>
          <a:lstStyle/>
          <a:p>
            <a:r>
              <a:rPr lang="fr-FR" dirty="0"/>
              <a:t>Favoriser la biodiversité dans les cultures, car</a:t>
            </a:r>
            <a:r>
              <a:rPr lang="de-CH" dirty="0"/>
              <a:t>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5973" y="1268760"/>
            <a:ext cx="7670443" cy="244827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…</a:t>
            </a:r>
            <a:r>
              <a:rPr lang="fr-FR" sz="2000" dirty="0"/>
              <a:t>les cultures sont aussi des habitats pour la faune et la flore.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…les espèces menacées d'extinction peuvent aussi vivre dans les cultures.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…la biodiversité profite également à la production:</a:t>
            </a:r>
          </a:p>
          <a:p>
            <a:pPr marL="612900" lvl="1" indent="-342900"/>
            <a:r>
              <a:rPr lang="fr-FR" sz="1800" dirty="0"/>
              <a:t>La biodiversité soutient d'importants services écosystémiques tels que la pollinisation, la lutte contre les parasites, la production d'humus, etc.</a:t>
            </a:r>
          </a:p>
          <a:p>
            <a:pPr marL="612900" lvl="1" indent="-342900"/>
            <a:r>
              <a:rPr lang="fr-FR" sz="1800" dirty="0"/>
              <a:t>La biodiversité réduit la dérive, l'érosion des sols, la pollution de l'eau, etc.</a:t>
            </a:r>
            <a:endParaRPr lang="de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0547" y="3949508"/>
            <a:ext cx="3333253" cy="22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3951428"/>
            <a:ext cx="3320815" cy="22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300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Mesures nuisibles à la biodiversité </a:t>
            </a:r>
            <a:br>
              <a:rPr lang="fr-FR" dirty="0"/>
            </a:br>
            <a:r>
              <a:rPr lang="fr-FR" dirty="0"/>
              <a:t>dans les terres assolées </a:t>
            </a:r>
            <a:endParaRPr lang="de-CH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611188" y="1471894"/>
            <a:ext cx="7921625" cy="48374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Utilisation de pesticides chimiques-synthétiques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Fertilisation en azote élevée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Travail intensif du sol avec charrue et fraiseuse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Passages fréquents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Cultures denses et hautes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Parcelles grandes et </a:t>
            </a:r>
            <a:br>
              <a:rPr lang="fr-FR" dirty="0"/>
            </a:br>
            <a:r>
              <a:rPr lang="fr-FR" dirty="0"/>
              <a:t>uniformes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Faible diversité des </a:t>
            </a:r>
            <a:br>
              <a:rPr lang="fr-FR" dirty="0"/>
            </a:br>
            <a:r>
              <a:rPr lang="fr-FR" dirty="0"/>
              <a:t>cultures et des variétés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20</a:t>
            </a:fld>
            <a:endParaRPr lang="de-CH" dirty="0"/>
          </a:p>
        </p:txBody>
      </p:sp>
      <p:pic>
        <p:nvPicPr>
          <p:cNvPr id="14" name="Inhaltsplatzhalt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528" y="3513915"/>
            <a:ext cx="4608885" cy="2268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96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6877" y="161925"/>
            <a:ext cx="8366125" cy="642939"/>
          </a:xfrm>
          <a:prstGeom prst="rect">
            <a:avLst/>
          </a:prstGeom>
        </p:spPr>
        <p:txBody>
          <a:bodyPr lIns="87920" tIns="43960" rIns="87920" bIns="43960"/>
          <a:lstStyle>
            <a:lvl1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fr-CH" sz="2400" dirty="0">
              <a:latin typeface="Arial"/>
              <a:cs typeface="Arial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Flore </a:t>
            </a:r>
            <a:r>
              <a:rPr lang="fr-CH" dirty="0" err="1"/>
              <a:t>messicole</a:t>
            </a:r>
            <a:r>
              <a:rPr lang="fr-CH" dirty="0"/>
              <a:t> menacée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266462" y="3668346"/>
            <a:ext cx="2254006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/>
              <a:t>43 % des espèces sauvages figurent sur la liste rouge!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87"/>
          <a:stretch/>
        </p:blipFill>
        <p:spPr>
          <a:xfrm rot="16200000">
            <a:off x="6403830" y="1277636"/>
            <a:ext cx="2016223" cy="229095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430793" y="5939800"/>
            <a:ext cx="29106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900" dirty="0"/>
              <a:t>Source: Liste rouge Plantes vasculaires, OFEV 2016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49233" y="3061895"/>
            <a:ext cx="2427223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Mélampyre des champs</a:t>
            </a:r>
          </a:p>
        </p:txBody>
      </p:sp>
      <p:sp>
        <p:nvSpPr>
          <p:cNvPr id="2" name="Pfeil nach rechts 1"/>
          <p:cNvSpPr/>
          <p:nvPr/>
        </p:nvSpPr>
        <p:spPr>
          <a:xfrm rot="16200000">
            <a:off x="4328688" y="5165623"/>
            <a:ext cx="399499" cy="39488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Pfeil nach rechts 11"/>
          <p:cNvSpPr/>
          <p:nvPr/>
        </p:nvSpPr>
        <p:spPr>
          <a:xfrm rot="16200000">
            <a:off x="3680616" y="5173537"/>
            <a:ext cx="399499" cy="394884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" name="Textfeld 3"/>
          <p:cNvSpPr txBox="1"/>
          <p:nvPr/>
        </p:nvSpPr>
        <p:spPr>
          <a:xfrm>
            <a:off x="4886101" y="5017036"/>
            <a:ext cx="380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>
                <a:sym typeface="Wingdings 2" panose="05020102010507070707" pitchFamily="18" charset="2"/>
              </a:rPr>
              <a:t></a:t>
            </a:r>
            <a:endParaRPr lang="fr-CH" sz="4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21</a:t>
            </a:fld>
            <a:endParaRPr lang="fr-CH" dirty="0"/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956775"/>
              </p:ext>
            </p:extLst>
          </p:nvPr>
        </p:nvGraphicFramePr>
        <p:xfrm>
          <a:off x="323528" y="1191001"/>
          <a:ext cx="5671012" cy="416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9829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Recommandations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favoriser</a:t>
            </a:r>
            <a:r>
              <a:rPr lang="de-CH" dirty="0"/>
              <a:t> la </a:t>
            </a:r>
            <a:r>
              <a:rPr lang="de-CH" dirty="0" err="1"/>
              <a:t>flore</a:t>
            </a:r>
            <a:r>
              <a:rPr lang="de-CH" dirty="0"/>
              <a:t> </a:t>
            </a:r>
            <a:r>
              <a:rPr lang="de-CH" dirty="0" err="1"/>
              <a:t>messicole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4135" y="1018309"/>
            <a:ext cx="7921625" cy="43099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Rotation riche en céréales (min. 50 %)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Utiliser la charrue pour la préparation du lit de semence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Renoncer au désherbage chimique et mécanique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Pas de fertilisation azotée ou fertilisation réduite (max. 1/3 de la quantité recommandée)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Laisser une jachère de chaume au moins 4 semaines après la récolte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Ne pas apporter d'engrais sur la jachère de chaume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22</a:t>
            </a:fld>
            <a:endParaRPr lang="de-CH" dirty="0"/>
          </a:p>
        </p:txBody>
      </p:sp>
      <p:pic>
        <p:nvPicPr>
          <p:cNvPr id="6" name="Grafik 5" descr="Ein Bild, das Pflanze, draußen, Gras, Flora enthält.&#10;&#10;Beschreibung automatisch generiert.">
            <a:extLst>
              <a:ext uri="{FF2B5EF4-FFF2-40B4-BE49-F238E27FC236}">
                <a16:creationId xmlns:a16="http://schemas.microsoft.com/office/drawing/2014/main" id="{ECFD43B9-64D5-41D7-AE59-B704D89C95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106710"/>
            <a:ext cx="2524991" cy="1891146"/>
          </a:xfrm>
          <a:prstGeom prst="rect">
            <a:avLst/>
          </a:prstGeom>
        </p:spPr>
      </p:pic>
      <p:pic>
        <p:nvPicPr>
          <p:cNvPr id="8" name="Grafik 7" descr="Ein Bild, das Pflanze, Blume, Gras, lila enthält.&#10;&#10;Beschreibung automatisch generiert.">
            <a:extLst>
              <a:ext uri="{FF2B5EF4-FFF2-40B4-BE49-F238E27FC236}">
                <a16:creationId xmlns:a16="http://schemas.microsoft.com/office/drawing/2014/main" id="{86A666E1-4D15-42AB-9D88-3E1C0C9152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59" y="4106711"/>
            <a:ext cx="2888672" cy="18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68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965275"/>
              </p:ext>
            </p:extLst>
          </p:nvPr>
        </p:nvGraphicFramePr>
        <p:xfrm>
          <a:off x="2747316" y="1534282"/>
          <a:ext cx="5991225" cy="356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877" y="1124744"/>
            <a:ext cx="2173446" cy="1907322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396877" y="161925"/>
            <a:ext cx="8366125" cy="642939"/>
          </a:xfrm>
          <a:prstGeom prst="rect">
            <a:avLst/>
          </a:prstGeom>
        </p:spPr>
        <p:txBody>
          <a:bodyPr lIns="87920" tIns="43960" rIns="87920" bIns="43960"/>
          <a:lstStyle>
            <a:lvl1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fr-CH" sz="2400" dirty="0">
              <a:latin typeface="Arial"/>
              <a:cs typeface="Arial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11919" y="410526"/>
            <a:ext cx="8352569" cy="629700"/>
          </a:xfrm>
        </p:spPr>
        <p:txBody>
          <a:bodyPr/>
          <a:lstStyle/>
          <a:p>
            <a:r>
              <a:rPr lang="fr-CH" dirty="0">
                <a:latin typeface="Frutiger-Light"/>
              </a:rPr>
              <a:t>Evolution des populations d'oiseaux des champs cultivés</a:t>
            </a:r>
            <a:endParaRPr lang="fr-CH" b="0" dirty="0">
              <a:latin typeface="Frutiger-Light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974375" y="5038878"/>
            <a:ext cx="18177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900" dirty="0"/>
              <a:t>Source: Müller &amp; </a:t>
            </a:r>
            <a:r>
              <a:rPr lang="fr-CH" sz="900" dirty="0" err="1"/>
              <a:t>Weggler</a:t>
            </a:r>
            <a:r>
              <a:rPr lang="fr-CH" sz="900" dirty="0"/>
              <a:t> 2017</a:t>
            </a:r>
            <a:endParaRPr lang="fr-CH" sz="900" b="0" i="0" dirty="0">
              <a:effectLst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876" y="3284984"/>
            <a:ext cx="2170741" cy="1825491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90150" y="2665820"/>
            <a:ext cx="217746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 </a:t>
            </a:r>
            <a:r>
              <a:rPr lang="fr-CH" dirty="0" err="1"/>
              <a:t>Tarier</a:t>
            </a:r>
            <a:r>
              <a:rPr lang="fr-CH" dirty="0"/>
              <a:t> pâtre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53223" y="4741143"/>
            <a:ext cx="2214393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Caille des blés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64088" y="4789869"/>
            <a:ext cx="1897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Nombres de territoires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0150" y="5541859"/>
            <a:ext cx="8352569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b="1" dirty="0"/>
              <a:t>Nombre de territoires d'alouettes des champs dans le canton de Zurich: </a:t>
            </a:r>
            <a:r>
              <a:rPr lang="fr-CH" dirty="0"/>
              <a:t>2008: 463; 2017: 226</a:t>
            </a:r>
          </a:p>
        </p:txBody>
      </p:sp>
      <p:sp>
        <p:nvSpPr>
          <p:cNvPr id="4" name="Rechteck 3"/>
          <p:cNvSpPr/>
          <p:nvPr/>
        </p:nvSpPr>
        <p:spPr>
          <a:xfrm>
            <a:off x="2915816" y="1093819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>
                <a:latin typeface="+mj-lt"/>
              </a:rPr>
              <a:t>Evolution des populations d'oiseaux des champs cultivés dans 257 unités paysagères du canton de Zurich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9727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84957"/>
            <a:ext cx="5832648" cy="42164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Influence des pesticides sur la biodiversité</a:t>
            </a:r>
            <a:endParaRPr lang="de-CH" dirty="0"/>
          </a:p>
        </p:txBody>
      </p:sp>
      <p:sp>
        <p:nvSpPr>
          <p:cNvPr id="18" name="Rechteck 17"/>
          <p:cNvSpPr/>
          <p:nvPr/>
        </p:nvSpPr>
        <p:spPr>
          <a:xfrm>
            <a:off x="6550232" y="5958090"/>
            <a:ext cx="2088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100" dirty="0"/>
              <a:t>Source: Holzschuh et al. 2007</a:t>
            </a:r>
          </a:p>
        </p:txBody>
      </p:sp>
      <p:sp>
        <p:nvSpPr>
          <p:cNvPr id="7" name="Rechteck 6"/>
          <p:cNvSpPr/>
          <p:nvPr/>
        </p:nvSpPr>
        <p:spPr>
          <a:xfrm>
            <a:off x="505536" y="1135166"/>
            <a:ext cx="813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+mj-lt"/>
              </a:rPr>
              <a:t>Nombre d'espèces d'abeilles dans les champs de blé conventionnel et biologique dans différentes régions d'Allemagne</a:t>
            </a:r>
            <a:endParaRPr lang="de-CH" b="1" dirty="0">
              <a:latin typeface="+mj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7812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Favoriser les oiseaux nichant au sol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11188" y="1451147"/>
            <a:ext cx="5112940" cy="38884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CH" sz="2000" b="1" dirty="0"/>
              <a:t>L’alouette a besoin de: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Végétation clairsemée avec une couverture au sol de 20 à 50 %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Végétation basse, de 15 à 50 cm de haut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Zones peu végétalisées pour la construction des nids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CH" sz="2000" b="1" dirty="0"/>
          </a:p>
          <a:p>
            <a:pPr>
              <a:spcBef>
                <a:spcPts val="600"/>
              </a:spcBef>
            </a:pPr>
            <a:r>
              <a:rPr lang="fr-CH" sz="2000" b="1" dirty="0"/>
              <a:t>Où est-elle présente?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Jusqu'à mi-mai dans le blé d’automne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Jusqu'à fin mai dans les céréales de printemps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De mai à juillet parfois dans le maïs, les pommes de terre, les betteraves sucrières et les pois.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764704"/>
            <a:ext cx="2448272" cy="488832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4776" y="3789040"/>
            <a:ext cx="1869672" cy="165618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611188" y="980728"/>
            <a:ext cx="3816796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r-CH" sz="1600" b="1" dirty="0"/>
              <a:t>Exemple: </a:t>
            </a:r>
            <a:r>
              <a:rPr lang="fr-CH" sz="1600" dirty="0"/>
              <a:t>alouette des champs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14373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48272" cy="629700"/>
          </a:xfrm>
        </p:spPr>
        <p:txBody>
          <a:bodyPr/>
          <a:lstStyle/>
          <a:p>
            <a:r>
              <a:rPr lang="fr-CH" dirty="0"/>
              <a:t>Promotion de l’alouette des champs à </a:t>
            </a:r>
            <a:r>
              <a:rPr lang="fr-CH" dirty="0" err="1"/>
              <a:t>Andelfingen</a:t>
            </a:r>
            <a:r>
              <a:rPr lang="fr-CH" dirty="0"/>
              <a:t> (ZH)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87376" y="3780178"/>
            <a:ext cx="2430525" cy="224866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72000" tIns="72000" rIns="72000" bIns="72000"/>
          <a:lstStyle/>
          <a:p>
            <a:pPr>
              <a:lnSpc>
                <a:spcPct val="100000"/>
              </a:lnSpc>
            </a:pPr>
            <a:r>
              <a:rPr lang="fr-CH" sz="1800" dirty="0"/>
              <a:t>Ces mesures ont permis de ralentir le déclin de l'alouette des champs à 10 % (contre 50 % dans l'ensemble du canton de ZH).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99935" y="1304474"/>
            <a:ext cx="5268209" cy="47243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CH" b="1" dirty="0"/>
              <a:t>Mesures mises en œuvre</a:t>
            </a:r>
          </a:p>
          <a:p>
            <a:pPr marL="342900" indent="-342900" defTabSz="685800">
              <a:lnSpc>
                <a:spcPct val="9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dirty="0"/>
              <a:t>Fenêtres à alouettes </a:t>
            </a:r>
          </a:p>
          <a:p>
            <a:pPr marL="342900" indent="-342900" defTabSz="685800">
              <a:lnSpc>
                <a:spcPct val="9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dirty="0"/>
              <a:t>Semis espacés (sans herbicide) </a:t>
            </a:r>
          </a:p>
          <a:p>
            <a:pPr marL="342900" indent="-342900" defTabSz="685800">
              <a:lnSpc>
                <a:spcPct val="9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dirty="0"/>
              <a:t>Prairie de maïs </a:t>
            </a:r>
          </a:p>
          <a:p>
            <a:pPr marL="342900" indent="-342900" defTabSz="685800">
              <a:lnSpc>
                <a:spcPct val="9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dirty="0"/>
              <a:t>Renoncement aux herbicides </a:t>
            </a:r>
          </a:p>
          <a:p>
            <a:pPr marL="342900" indent="-342900" defTabSz="685800">
              <a:lnSpc>
                <a:spcPct val="9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dirty="0"/>
              <a:t>Céréales de printemps et anciennes variétés </a:t>
            </a:r>
          </a:p>
          <a:p>
            <a:pPr marL="342900" indent="-342900" defTabSz="685800">
              <a:lnSpc>
                <a:spcPct val="9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dirty="0"/>
              <a:t>SPB jachères florales </a:t>
            </a:r>
          </a:p>
          <a:p>
            <a:pPr marL="342900" indent="-342900" defTabSz="685800">
              <a:lnSpc>
                <a:spcPct val="9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dirty="0"/>
              <a:t>SPB jachères tournantes</a:t>
            </a:r>
          </a:p>
          <a:p>
            <a:pPr marL="342900" indent="-342900" defTabSz="685800">
              <a:lnSpc>
                <a:spcPct val="9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dirty="0"/>
              <a:t>SPB bandes fleuries </a:t>
            </a:r>
          </a:p>
          <a:p>
            <a:pPr marL="342900" indent="-342900" defTabSz="685800">
              <a:lnSpc>
                <a:spcPct val="9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dirty="0"/>
              <a:t>SPB management spécial des jachères florales travail du sol partiel </a:t>
            </a:r>
          </a:p>
          <a:p>
            <a:pPr marL="342900" indent="-342900" defTabSz="685800">
              <a:lnSpc>
                <a:spcPct val="9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dirty="0"/>
              <a:t>SPB «groupes de buissons mobiles» dans les jachères florales </a:t>
            </a:r>
          </a:p>
          <a:p>
            <a:pPr marL="342900" indent="-342900" defTabSz="685800">
              <a:lnSpc>
                <a:spcPct val="9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dirty="0"/>
              <a:t>SPB groupes de buissons épineux sur les surfaces restantes </a:t>
            </a:r>
          </a:p>
          <a:p>
            <a:pPr marL="342900" indent="-342900" defTabSz="685800">
              <a:lnSpc>
                <a:spcPct val="9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dirty="0"/>
              <a:t>&gt;5 % de SPB dans la SAU des terres assolées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376" y="1304379"/>
            <a:ext cx="2430525" cy="224866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99934" y="908720"/>
            <a:ext cx="7966063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r-CH" sz="1600" dirty="0"/>
              <a:t>42 agriculteurs participant en collaboration avec des associations de protection de la nature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987376" y="3179489"/>
            <a:ext cx="243052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Alouette des champs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23680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8802" y="3512820"/>
            <a:ext cx="2554526" cy="22270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69" y="3512821"/>
            <a:ext cx="2576491" cy="221468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0848" y="1217786"/>
            <a:ext cx="2547503" cy="217223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339" y="1206505"/>
            <a:ext cx="2547502" cy="2184313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877" y="1211598"/>
            <a:ext cx="2557699" cy="2178425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606683" y="3034401"/>
            <a:ext cx="2587893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Sous-semis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313601" y="3021486"/>
            <a:ext cx="256124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Cultures associées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944323" y="3020692"/>
            <a:ext cx="262491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Champs de chaumes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8208553" cy="629700"/>
          </a:xfrm>
        </p:spPr>
        <p:txBody>
          <a:bodyPr/>
          <a:lstStyle/>
          <a:p>
            <a:r>
              <a:rPr lang="fr-CH" dirty="0"/>
              <a:t>Autres mesures </a:t>
            </a:r>
            <a:r>
              <a:rPr lang="fr-FR" dirty="0"/>
              <a:t>de promotion de </a:t>
            </a:r>
            <a:r>
              <a:rPr lang="fr-CH" dirty="0"/>
              <a:t>la biodiversité </a:t>
            </a:r>
            <a:br>
              <a:rPr lang="fr-CH" dirty="0"/>
            </a:br>
            <a:r>
              <a:rPr lang="fr-CH" dirty="0"/>
              <a:t>dans les terres assolées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340" y="3512820"/>
            <a:ext cx="2547502" cy="2214681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593095" y="5098394"/>
            <a:ext cx="2614504" cy="64142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 anchor="ctr">
            <a:noAutofit/>
          </a:bodyPr>
          <a:lstStyle/>
          <a:p>
            <a:r>
              <a:rPr lang="fr-CH" dirty="0"/>
              <a:t>Rotation diversifiée</a:t>
            </a:r>
          </a:p>
        </p:txBody>
      </p:sp>
      <p:sp>
        <p:nvSpPr>
          <p:cNvPr id="14" name="Rechteck 13"/>
          <p:cNvSpPr/>
          <p:nvPr/>
        </p:nvSpPr>
        <p:spPr>
          <a:xfrm>
            <a:off x="3313601" y="5098394"/>
            <a:ext cx="2585460" cy="64142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 anchor="ctr">
            <a:noAutofit/>
          </a:bodyPr>
          <a:lstStyle/>
          <a:p>
            <a:r>
              <a:rPr lang="fr-CH" dirty="0"/>
              <a:t>Petites parcelles bordées des structures</a:t>
            </a:r>
          </a:p>
        </p:txBody>
      </p:sp>
      <p:sp>
        <p:nvSpPr>
          <p:cNvPr id="17" name="Rechteck 16"/>
          <p:cNvSpPr/>
          <p:nvPr/>
        </p:nvSpPr>
        <p:spPr>
          <a:xfrm>
            <a:off x="5977897" y="5098394"/>
            <a:ext cx="2595431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 anchor="ctr">
            <a:noAutofit/>
          </a:bodyPr>
          <a:lstStyle/>
          <a:p>
            <a:r>
              <a:rPr lang="fr-CH" dirty="0"/>
              <a:t>Réserve de flore </a:t>
            </a:r>
            <a:r>
              <a:rPr lang="fr-CH" dirty="0" err="1"/>
              <a:t>messicole</a:t>
            </a:r>
            <a:endParaRPr lang="fr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75568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mesures de promotion de la biodiversité dans les terres assolées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11188" y="1412776"/>
            <a:ext cx="7928612" cy="43099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Réduire l'utilisation de pesticides chimiques-synthétiques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Renoncer aux herbicides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Désherbage mécanique doux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Rotation des cultures diversifiée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Réduire la taille des parcelles et les border de structures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Pas de hersage après le 15 avril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Semis espacés / fenêtres à alouettes dans les céréales et le colza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Culture de céréales de printemps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Jachère de chaumes, cultures dérobées, sous-semis, cultures associées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Réserves de flore </a:t>
            </a:r>
            <a:r>
              <a:rPr lang="fr-FR" sz="2000" dirty="0" err="1"/>
              <a:t>messicole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Production de niche, extensive avec d'anciennes variétés ou des cultures rares</a:t>
            </a:r>
            <a:endParaRPr lang="de-CH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2187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622" y="1346433"/>
            <a:ext cx="2826662" cy="282666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420608"/>
            <a:ext cx="2802147" cy="2802147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Mesures </a:t>
            </a:r>
            <a:r>
              <a:rPr lang="fr-FR" dirty="0"/>
              <a:t>de promotion de la biodiversité </a:t>
            </a:r>
            <a:r>
              <a:rPr lang="fr-CH" dirty="0"/>
              <a:t>dans les cultures spéciales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11636" y="3718773"/>
            <a:ext cx="2194466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algn="ctr"/>
            <a:r>
              <a:rPr lang="fr-CH" dirty="0"/>
              <a:t>Arboriculture</a:t>
            </a:r>
          </a:p>
          <a:p>
            <a:pPr algn="ctr"/>
            <a:endParaRPr lang="fr-CH" dirty="0"/>
          </a:p>
        </p:txBody>
      </p:sp>
      <p:sp>
        <p:nvSpPr>
          <p:cNvPr id="8" name="Textfeld 7"/>
          <p:cNvSpPr txBox="1"/>
          <p:nvPr/>
        </p:nvSpPr>
        <p:spPr>
          <a:xfrm>
            <a:off x="5826422" y="3646765"/>
            <a:ext cx="2398482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algn="ctr"/>
            <a:r>
              <a:rPr lang="fr-CH" dirty="0"/>
              <a:t>Maraîchage</a:t>
            </a:r>
          </a:p>
          <a:p>
            <a:pPr algn="ctr"/>
            <a:endParaRPr lang="fr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3214717"/>
            <a:ext cx="2828568" cy="2828568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Welle 12"/>
          <p:cNvSpPr/>
          <p:nvPr/>
        </p:nvSpPr>
        <p:spPr>
          <a:xfrm>
            <a:off x="8172400" y="365510"/>
            <a:ext cx="953612" cy="543210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accent4">
                    <a:lumMod val="50000"/>
                  </a:schemeClr>
                </a:solidFill>
              </a:rPr>
              <a:t>p. 132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063532" y="5518973"/>
            <a:ext cx="2821168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algn="ctr"/>
            <a:r>
              <a:rPr lang="fr-CH" dirty="0"/>
              <a:t>Viticulture</a:t>
            </a:r>
          </a:p>
          <a:p>
            <a:pPr algn="ctr"/>
            <a:endParaRPr lang="fr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29</a:t>
            </a:fld>
            <a:endParaRPr lang="fr-C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8404" y="965707"/>
            <a:ext cx="3300396" cy="247959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611" y="3607690"/>
            <a:ext cx="3455373" cy="247529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8404" y="3607690"/>
            <a:ext cx="3300395" cy="2475296"/>
          </a:xfrm>
          <a:prstGeom prst="rect">
            <a:avLst/>
          </a:prstGeom>
          <a:solidFill>
            <a:srgbClr val="FFFFFF">
              <a:alpha val="69804"/>
            </a:srgbClr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920" y="410526"/>
            <a:ext cx="8784616" cy="629700"/>
          </a:xfrm>
        </p:spPr>
        <p:txBody>
          <a:bodyPr/>
          <a:lstStyle/>
          <a:p>
            <a:r>
              <a:rPr lang="fr-CH" dirty="0"/>
              <a:t>Exemples d’exploitation ménageant l’environnement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1" y="1593745"/>
            <a:ext cx="1154466" cy="92944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71600" y="2834304"/>
            <a:ext cx="3384375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Utilisation réduite de produits phytosanitaires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72000" y="5713654"/>
            <a:ext cx="332679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Semis espacés dans les céréales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99172" y="5713654"/>
            <a:ext cx="3614022" cy="37571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 anchor="ctr">
            <a:noAutofit/>
          </a:bodyPr>
          <a:lstStyle>
            <a:defPPr>
              <a:defRPr lang="de-DE"/>
            </a:defPPr>
          </a:lstStyle>
          <a:p>
            <a:r>
              <a:rPr lang="fr-CH" sz="1700" dirty="0"/>
              <a:t>Enherbement permanent des vignobles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730" y="1593745"/>
            <a:ext cx="933691" cy="93369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92772" y="3075965"/>
            <a:ext cx="330975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Fauche échelonnée des prairies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3</a:t>
            </a:fld>
            <a:endParaRPr lang="fr-CH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77" y="279466"/>
            <a:ext cx="7416824" cy="594483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1920" y="410526"/>
            <a:ext cx="3869594" cy="629700"/>
          </a:xfrm>
        </p:spPr>
        <p:txBody>
          <a:bodyPr/>
          <a:lstStyle/>
          <a:p>
            <a:r>
              <a:rPr lang="fr-CH" dirty="0"/>
              <a:t>Mesures </a:t>
            </a:r>
            <a:r>
              <a:rPr lang="fr-FR" dirty="0"/>
              <a:t>de promotion de la biodiversité </a:t>
            </a:r>
            <a:r>
              <a:rPr lang="fr-CH" dirty="0"/>
              <a:t>en arboriculture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10000" y="801954"/>
            <a:ext cx="306974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Bandes fleuries sous les arbres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40152" y="2749400"/>
            <a:ext cx="288810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Nichoir pour chauve-souris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12436" y="4949016"/>
            <a:ext cx="291581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Hôtel pour abeilles sauvages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340150" y="5848002"/>
            <a:ext cx="209243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Prairie extensive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7544" y="5133682"/>
            <a:ext cx="2448272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Bande fleurie en dehors de la plantation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81080" y="3118732"/>
            <a:ext cx="119644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Haie basse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30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13562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76602" y="1170511"/>
            <a:ext cx="3299131" cy="24181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178" y="3737202"/>
            <a:ext cx="3304063" cy="243483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373" y="3737202"/>
            <a:ext cx="3339210" cy="243483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374" y="1170512"/>
            <a:ext cx="3339210" cy="24181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Espèces typiques en arboriculture</a:t>
            </a:r>
            <a:endParaRPr lang="fr-CH" sz="1600" b="0" i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74374" y="3222653"/>
            <a:ext cx="333921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err="1"/>
              <a:t>Osmie</a:t>
            </a:r>
            <a:r>
              <a:rPr lang="fr-CH" dirty="0"/>
              <a:t> rousse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76604" y="3219367"/>
            <a:ext cx="335466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Chardonneret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4374" y="5805264"/>
            <a:ext cx="342347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Coccinelle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525097" y="5805264"/>
            <a:ext cx="343127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Oreillard roux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31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57168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274755" cy="629700"/>
          </a:xfrm>
        </p:spPr>
        <p:txBody>
          <a:bodyPr/>
          <a:lstStyle/>
          <a:p>
            <a:r>
              <a:rPr lang="fr-FR" dirty="0"/>
              <a:t>Mesures nuisibles à la biodiversité dans l'arboriculture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175" y="1135280"/>
            <a:ext cx="7921625" cy="4309944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Utilisation élevée de pesticides chimiques-synthétiques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Utilisation d’herbicides sur toute la surface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Nombreux traitements et passages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Plantations denses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Couvertures avec filet et/ou bâche plastique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Faible diversité de variétés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/>
        </p:blipFill>
        <p:spPr>
          <a:xfrm>
            <a:off x="617725" y="3573016"/>
            <a:ext cx="7919112" cy="237939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32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428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Enherbement permanent des interlignes…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04650" y="1124744"/>
            <a:ext cx="7935150" cy="2736304"/>
          </a:xfrm>
        </p:spPr>
        <p:txBody>
          <a:bodyPr/>
          <a:lstStyle/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… protège le sol des polluants, du lessivage, du compactage et de 	l'érosion.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… stimule la vie du sol et favorise sa fertilité.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… améliore l'apport en nutriments des arbres fruitiers. 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… augmente la capacité de rétention des nutriments et de l'eau 	grâce à l'accumulation d'humus.</a:t>
            </a:r>
          </a:p>
          <a:p>
            <a:pPr marL="360000" indent="-36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… augmente le stockage de CO</a:t>
            </a:r>
            <a:r>
              <a:rPr lang="fr-CH" baseline="-25000" dirty="0"/>
              <a:t>2</a:t>
            </a:r>
            <a:r>
              <a:rPr lang="fr-CH" dirty="0"/>
              <a:t> du sol grâce à l'accumulation 	d'humus.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04710" y="4000261"/>
            <a:ext cx="2729633" cy="2046895"/>
          </a:xfrm>
          <a:prstGeom prst="rect">
            <a:avLst/>
          </a:prstGeom>
          <a:solidFill>
            <a:srgbClr val="FDDC7F"/>
          </a:solidFill>
        </p:spPr>
        <p:txBody>
          <a:bodyPr wrap="square" rtlCol="0">
            <a:spAutoFit/>
          </a:bodyPr>
          <a:lstStyle/>
          <a:p>
            <a:r>
              <a:rPr lang="fr-CH" b="1" dirty="0"/>
              <a:t>«Système sandwich»</a:t>
            </a:r>
          </a:p>
          <a:p>
            <a:r>
              <a:rPr lang="fr-CH" dirty="0"/>
              <a:t>À gauche et à droite de la rangée d'arbres, une bande est binée. La bande sous les arbres peut être plantée avec des fleurs moins concurrentes.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311" y="4000261"/>
            <a:ext cx="2729633" cy="2046895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33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16858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71" y="1942630"/>
            <a:ext cx="6732748" cy="362794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Favoriser les auxiliaires avec des structures fleuries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3118" y="5765055"/>
            <a:ext cx="8162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100" dirty="0"/>
              <a:t>Moyenne de 6 prospections par an sur 3 ans dans des vergers en Belgique et dans le Nord de la France. </a:t>
            </a:r>
          </a:p>
          <a:p>
            <a:pPr algn="r"/>
            <a:r>
              <a:rPr lang="fr-CH" sz="1100" dirty="0"/>
              <a:t>Source: </a:t>
            </a:r>
            <a:r>
              <a:rPr lang="fr-CH" sz="1100" dirty="0" err="1"/>
              <a:t>Interreg</a:t>
            </a:r>
            <a:r>
              <a:rPr lang="fr-CH" sz="1100" dirty="0"/>
              <a:t> </a:t>
            </a:r>
            <a:r>
              <a:rPr lang="fr-CH" sz="1100" dirty="0" err="1"/>
              <a:t>TransBioFruit</a:t>
            </a:r>
            <a:r>
              <a:rPr lang="fr-CH" sz="1100" dirty="0"/>
              <a:t> </a:t>
            </a:r>
            <a:r>
              <a:rPr lang="fr-CH" sz="1100" dirty="0" err="1"/>
              <a:t>project</a:t>
            </a:r>
            <a:r>
              <a:rPr lang="fr-CH" sz="1100" dirty="0"/>
              <a:t> 2008–2014.</a:t>
            </a:r>
          </a:p>
        </p:txBody>
      </p:sp>
      <p:sp>
        <p:nvSpPr>
          <p:cNvPr id="6" name="Rechteck 5"/>
          <p:cNvSpPr/>
          <p:nvPr/>
        </p:nvSpPr>
        <p:spPr>
          <a:xfrm>
            <a:off x="517572" y="1101823"/>
            <a:ext cx="7927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/>
              <a:t>Attrait des bandes fleuries pour les auxiliaires par rapport aux broyage intensif et à l’enherbement spontané</a:t>
            </a:r>
            <a:endParaRPr lang="fr-CH" b="1" dirty="0">
              <a:latin typeface="+mj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34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23973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0147" y="3611790"/>
            <a:ext cx="3325789" cy="251553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377"/>
          <a:stretch/>
        </p:blipFill>
        <p:spPr>
          <a:xfrm>
            <a:off x="1031912" y="3632757"/>
            <a:ext cx="3330847" cy="25325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569" y="1054287"/>
            <a:ext cx="3312368" cy="24103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Autres mesures de promotion de la biodiversité dans l'arboriculture</a:t>
            </a:r>
            <a:endParaRPr lang="fr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231" y="1054287"/>
            <a:ext cx="3324312" cy="2412000"/>
          </a:xfr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35</a:t>
            </a:fld>
            <a:endParaRPr lang="fr-CH" dirty="0"/>
          </a:p>
        </p:txBody>
      </p:sp>
      <p:sp>
        <p:nvSpPr>
          <p:cNvPr id="3" name="Textfeld 2"/>
          <p:cNvSpPr txBox="1"/>
          <p:nvPr/>
        </p:nvSpPr>
        <p:spPr>
          <a:xfrm>
            <a:off x="1059905" y="2818252"/>
            <a:ext cx="3339210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Culture de variétés traditionnelles anciennes</a:t>
            </a:r>
          </a:p>
        </p:txBody>
      </p:sp>
      <p:sp>
        <p:nvSpPr>
          <p:cNvPr id="7" name="Rechteck 6"/>
          <p:cNvSpPr/>
          <p:nvPr/>
        </p:nvSpPr>
        <p:spPr>
          <a:xfrm>
            <a:off x="4615268" y="5480989"/>
            <a:ext cx="3467641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Réduction de l'utilisation des pesticides</a:t>
            </a:r>
          </a:p>
        </p:txBody>
      </p:sp>
      <p:sp>
        <p:nvSpPr>
          <p:cNvPr id="8" name="Rechteck 7"/>
          <p:cNvSpPr/>
          <p:nvPr/>
        </p:nvSpPr>
        <p:spPr>
          <a:xfrm>
            <a:off x="4643569" y="2818252"/>
            <a:ext cx="3339210" cy="64639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 anchor="ctr">
            <a:noAutofit/>
          </a:bodyPr>
          <a:lstStyle/>
          <a:p>
            <a:r>
              <a:rPr lang="fr-CH" dirty="0"/>
              <a:t>Fauche alternée des interlignes</a:t>
            </a:r>
          </a:p>
        </p:txBody>
      </p:sp>
      <p:sp>
        <p:nvSpPr>
          <p:cNvPr id="9" name="Rechteck 8"/>
          <p:cNvSpPr/>
          <p:nvPr/>
        </p:nvSpPr>
        <p:spPr>
          <a:xfrm>
            <a:off x="1031912" y="5489314"/>
            <a:ext cx="3467641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Bandes fleuries pluriannuelles, riches en espèces, sur les bords.</a:t>
            </a:r>
          </a:p>
        </p:txBody>
      </p:sp>
    </p:spTree>
    <p:extLst>
      <p:ext uri="{BB962C8B-B14F-4D97-AF65-F5344CB8AC3E}">
        <p14:creationId xmlns:p14="http://schemas.microsoft.com/office/powerpoint/2010/main" val="1085479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mesures de promotion de </a:t>
            </a:r>
            <a:r>
              <a:rPr lang="fr-CH" dirty="0"/>
              <a:t>la biodiversité dans l’arboriculture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18175" y="1444662"/>
            <a:ext cx="7921625" cy="4309944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Réduction des pesticides (observer le seuil de tolérance)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Culture de variétés résistantes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Enherbement permanent du sol, renoncer aux herbicides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Travail doux du sol, système sandwich, bordures fleuries et variées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Fauche alternée des interlignes (toutes les 5 à 6 semaines)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Faucher ou rouler (</a:t>
            </a:r>
            <a:r>
              <a:rPr lang="fr-CH" dirty="0" err="1"/>
              <a:t>Rolojack</a:t>
            </a:r>
            <a:r>
              <a:rPr lang="fr-CH" dirty="0"/>
              <a:t>, </a:t>
            </a:r>
            <a:r>
              <a:rPr lang="fr-CH" dirty="0" err="1"/>
              <a:t>Rolofaca</a:t>
            </a:r>
            <a:r>
              <a:rPr lang="fr-CH" dirty="0"/>
              <a:t>) au lieu de broyer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Zones de sol ouvert dans les plantations totalement enherbées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Culture de variétés anciennes et traditionnelles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Surfaces de promotion de la biodiversité, petites structures et aides à la nidification près du verger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endParaRPr lang="fr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36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69692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9275" y="1290405"/>
            <a:ext cx="4940127" cy="3802271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4561" y="3711187"/>
            <a:ext cx="2169890" cy="2169890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068" y="1367887"/>
            <a:ext cx="2117824" cy="2117824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133" y="4085902"/>
            <a:ext cx="2117824" cy="2117824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160" y="2651723"/>
            <a:ext cx="2117825" cy="2117825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Mesures </a:t>
            </a:r>
            <a:r>
              <a:rPr lang="fr-FR" dirty="0"/>
              <a:t>de promotion de la biodiversité </a:t>
            </a:r>
            <a:r>
              <a:rPr lang="fr-CH" dirty="0"/>
              <a:t>dans les cultures maraichères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8695" y="4400216"/>
            <a:ext cx="197905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Plantes compagnes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020211" y="3116379"/>
            <a:ext cx="288847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Enherbement des chemins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520267" y="5834394"/>
            <a:ext cx="16196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Bandes fleuries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175352" y="5537161"/>
            <a:ext cx="229954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Diversité des variétés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37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71588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85"/>
          <a:stretch/>
        </p:blipFill>
        <p:spPr>
          <a:xfrm>
            <a:off x="4440306" y="1056864"/>
            <a:ext cx="3481026" cy="241712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359" y="3631339"/>
            <a:ext cx="3311601" cy="241924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50" y="1052736"/>
            <a:ext cx="3348528" cy="2421249"/>
          </a:xfrm>
          <a:prstGeom prst="rect">
            <a:avLst/>
          </a:prstGeom>
        </p:spPr>
      </p:pic>
      <p:pic>
        <p:nvPicPr>
          <p:cNvPr id="18" name="Inhaltsplatzhalter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0307" y="3632395"/>
            <a:ext cx="3330847" cy="24181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264" y="404664"/>
            <a:ext cx="7908549" cy="629700"/>
          </a:xfrm>
        </p:spPr>
        <p:txBody>
          <a:bodyPr/>
          <a:lstStyle/>
          <a:p>
            <a:r>
              <a:rPr lang="fr-CH" dirty="0"/>
              <a:t>Espèces typiques dans les cultures maraichères</a:t>
            </a:r>
            <a:endParaRPr lang="fr-CH" sz="1800" b="0" i="1" dirty="0">
              <a:solidFill>
                <a:srgbClr val="FF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0306" y="3632423"/>
            <a:ext cx="3330847" cy="241815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71645" y="2835587"/>
            <a:ext cx="3358033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err="1"/>
              <a:t>Braconidé</a:t>
            </a:r>
            <a:r>
              <a:rPr lang="fr-CH" b="1" dirty="0"/>
              <a:t> </a:t>
            </a:r>
            <a:r>
              <a:rPr lang="fr-CH" dirty="0"/>
              <a:t>sur larves de piéride du chou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40307" y="2835588"/>
            <a:ext cx="3330847" cy="63839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noAutofit/>
          </a:bodyPr>
          <a:lstStyle>
            <a:defPPr>
              <a:defRPr lang="de-DE"/>
            </a:defPPr>
          </a:lstStyle>
          <a:p>
            <a:r>
              <a:rPr lang="fr-CH" dirty="0"/>
              <a:t>Bergeronnette grise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00359" y="5681250"/>
            <a:ext cx="338443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Chrysopes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440305" y="5680477"/>
            <a:ext cx="333084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Machaon (chenille)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38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72063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6" y="404813"/>
            <a:ext cx="7915088" cy="629700"/>
          </a:xfrm>
        </p:spPr>
        <p:txBody>
          <a:bodyPr/>
          <a:lstStyle/>
          <a:p>
            <a:r>
              <a:rPr lang="fr-CH" dirty="0"/>
              <a:t>Mesures nuisibles à la biodiversité </a:t>
            </a:r>
            <a:br>
              <a:rPr lang="fr-CH" dirty="0"/>
            </a:br>
            <a:r>
              <a:rPr lang="fr-CH" dirty="0"/>
              <a:t>dans les cultures maraichères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7726" y="1259648"/>
            <a:ext cx="4320851" cy="4032448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Utilisation intensive du sol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Utilisation d'herbicides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Utilisation de pesticides chimiques-synthétiques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Nombre élevé de traitements et de passages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Grandes parcelles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Faible diversité des cultures et des variétés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Faible diversité structurelle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"/>
          <a:stretch/>
        </p:blipFill>
        <p:spPr>
          <a:xfrm>
            <a:off x="5364088" y="1259648"/>
            <a:ext cx="3175712" cy="4734916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39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0922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12" y="3668839"/>
            <a:ext cx="3319412" cy="248955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44" y="1054515"/>
            <a:ext cx="3319411" cy="248955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056240"/>
            <a:ext cx="3312368" cy="248210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3039" y="3668839"/>
            <a:ext cx="3311329" cy="2489559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Prestations écosystémiques dans les cultures: exemples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039813" y="3177638"/>
            <a:ext cx="3317043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Décomposition du fumier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39811" y="5819844"/>
            <a:ext cx="3345926" cy="33855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sz="1600" dirty="0"/>
              <a:t>Protection contre l’érosion des sols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546526" y="5819844"/>
            <a:ext cx="3481858" cy="33855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sz="1600" dirty="0"/>
              <a:t>Régulation naturelle des ravageurs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567325" y="3169011"/>
            <a:ext cx="3317043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Pollinisation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6072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Enherbement permanent des chemins et passages …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5576" y="1281282"/>
            <a:ext cx="7770698" cy="1516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200" dirty="0"/>
              <a:t>… réduit l'érosion des sols.</a:t>
            </a:r>
          </a:p>
          <a:p>
            <a:pPr marL="360000" indent="-3600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200" dirty="0"/>
              <a:t>… protège contre le lessivage des pesticides.</a:t>
            </a:r>
          </a:p>
          <a:p>
            <a:pPr marL="360000" indent="-360000" defTabSz="719138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200" dirty="0"/>
              <a:t>… offre des bordure structurées pour les insectes tels que les 	coléoptères terrestres.</a:t>
            </a:r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3140968"/>
            <a:ext cx="8000248" cy="2736304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40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74926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202747" cy="629700"/>
          </a:xfrm>
        </p:spPr>
        <p:txBody>
          <a:bodyPr/>
          <a:lstStyle/>
          <a:p>
            <a:r>
              <a:rPr lang="fr-CH" dirty="0"/>
              <a:t>Combinaison de plantes compagnes et de bandes fleuries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632" y="1844561"/>
            <a:ext cx="3721152" cy="279086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674632" y="4809925"/>
            <a:ext cx="372080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fr-CH" dirty="0"/>
              <a:t>Les bleuets répartis dans les champs de choux attirent les insectes auxiliaires dans la culture.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04" y="1844824"/>
            <a:ext cx="3721152" cy="27906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62804" y="4809926"/>
            <a:ext cx="372080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Les bandes fleuries attirent les insectes auxiliaires des jachères, haies et des bordures avoisinantes dans les environs du champs de choux.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7725" y="1052736"/>
            <a:ext cx="3234195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b="1" dirty="0"/>
              <a:t>Exemples: </a:t>
            </a:r>
            <a:r>
              <a:rPr lang="fr-CH" dirty="0"/>
              <a:t>culture de choux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41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62406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oiseaux qui nichent au sol aiment aussi faire leur nid dans les champs de légumes 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4649" y="1252310"/>
            <a:ext cx="7921625" cy="998912"/>
          </a:xfrm>
        </p:spPr>
        <p:txBody>
          <a:bodyPr/>
          <a:lstStyle/>
          <a:p>
            <a:r>
              <a:rPr lang="fr-FR" dirty="0"/>
              <a:t>L'alouette des champs ainsi que des espèces rares comme la bergeronnette printanière nichent aussi volontiers dans les champs de légumes.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42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550066" y="2469019"/>
            <a:ext cx="46700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err="1"/>
              <a:t>Que</a:t>
            </a:r>
            <a:r>
              <a:rPr lang="de-CH" dirty="0"/>
              <a:t> </a:t>
            </a:r>
            <a:r>
              <a:rPr lang="de-CH" dirty="0" err="1"/>
              <a:t>faut-il</a:t>
            </a:r>
            <a:r>
              <a:rPr lang="de-CH" dirty="0"/>
              <a:t> faire en </a:t>
            </a:r>
            <a:r>
              <a:rPr lang="de-CH" dirty="0" err="1"/>
              <a:t>cas</a:t>
            </a:r>
            <a:r>
              <a:rPr lang="de-CH" dirty="0"/>
              <a:t> de </a:t>
            </a:r>
            <a:r>
              <a:rPr lang="de-CH" dirty="0" err="1"/>
              <a:t>découverte</a:t>
            </a:r>
            <a:r>
              <a:rPr lang="de-CH" dirty="0"/>
              <a:t> </a:t>
            </a:r>
            <a:r>
              <a:rPr lang="de-CH" dirty="0" err="1"/>
              <a:t>d'un</a:t>
            </a:r>
            <a:r>
              <a:rPr lang="de-CH" dirty="0"/>
              <a:t> </a:t>
            </a:r>
            <a:r>
              <a:rPr lang="de-CH" dirty="0" err="1"/>
              <a:t>nid</a:t>
            </a:r>
            <a:r>
              <a:rPr lang="de-CH" dirty="0"/>
              <a:t> ?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Annoncer</a:t>
            </a:r>
            <a:r>
              <a:rPr lang="de-CH" dirty="0"/>
              <a:t> la </a:t>
            </a:r>
            <a:r>
              <a:rPr lang="de-CH" dirty="0" err="1"/>
              <a:t>découverte</a:t>
            </a:r>
            <a:r>
              <a:rPr lang="de-CH" dirty="0"/>
              <a:t> du </a:t>
            </a:r>
            <a:r>
              <a:rPr lang="de-CH" dirty="0" err="1"/>
              <a:t>nid</a:t>
            </a:r>
            <a:r>
              <a:rPr lang="de-CH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Tolérer</a:t>
            </a:r>
            <a:r>
              <a:rPr lang="de-CH" dirty="0"/>
              <a:t> les </a:t>
            </a:r>
            <a:r>
              <a:rPr lang="de-CH" dirty="0" err="1"/>
              <a:t>mauvaises</a:t>
            </a:r>
            <a:r>
              <a:rPr lang="de-CH" dirty="0"/>
              <a:t> herbes </a:t>
            </a:r>
            <a:r>
              <a:rPr lang="de-CH" dirty="0" err="1"/>
              <a:t>dans</a:t>
            </a:r>
            <a:r>
              <a:rPr lang="de-CH" dirty="0"/>
              <a:t> la </a:t>
            </a:r>
            <a:r>
              <a:rPr lang="de-CH" dirty="0" err="1"/>
              <a:t>zone</a:t>
            </a:r>
            <a:r>
              <a:rPr lang="de-CH" dirty="0"/>
              <a:t> du </a:t>
            </a:r>
            <a:r>
              <a:rPr lang="de-CH" dirty="0" err="1"/>
              <a:t>nid</a:t>
            </a:r>
            <a:r>
              <a:rPr lang="de-CH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Marquer</a:t>
            </a:r>
            <a:r>
              <a:rPr lang="de-CH" dirty="0"/>
              <a:t> </a:t>
            </a:r>
            <a:r>
              <a:rPr lang="de-CH" dirty="0" err="1"/>
              <a:t>une</a:t>
            </a:r>
            <a:r>
              <a:rPr lang="de-CH" dirty="0"/>
              <a:t> "</a:t>
            </a:r>
            <a:r>
              <a:rPr lang="de-CH" dirty="0" err="1"/>
              <a:t>zone</a:t>
            </a:r>
            <a:r>
              <a:rPr lang="de-CH" dirty="0"/>
              <a:t> de </a:t>
            </a:r>
            <a:r>
              <a:rPr lang="de-CH" dirty="0" err="1"/>
              <a:t>protection</a:t>
            </a:r>
            <a:r>
              <a:rPr lang="de-CH" dirty="0"/>
              <a:t>" </a:t>
            </a:r>
            <a:r>
              <a:rPr lang="de-CH" dirty="0" err="1"/>
              <a:t>autour</a:t>
            </a:r>
            <a:r>
              <a:rPr lang="de-CH" dirty="0"/>
              <a:t> du </a:t>
            </a:r>
            <a:r>
              <a:rPr lang="de-CH" dirty="0" err="1"/>
              <a:t>nid</a:t>
            </a:r>
            <a:r>
              <a:rPr lang="de-CH" dirty="0"/>
              <a:t> et </a:t>
            </a:r>
            <a:r>
              <a:rPr lang="de-CH" dirty="0" err="1"/>
              <a:t>renoncer</a:t>
            </a:r>
            <a:r>
              <a:rPr lang="de-CH" dirty="0"/>
              <a:t> au </a:t>
            </a:r>
            <a:r>
              <a:rPr lang="de-CH" dirty="0" err="1"/>
              <a:t>désherbage</a:t>
            </a:r>
            <a:r>
              <a:rPr lang="de-CH" dirty="0"/>
              <a:t> </a:t>
            </a:r>
            <a:r>
              <a:rPr lang="de-CH" dirty="0" err="1"/>
              <a:t>mécanique</a:t>
            </a:r>
            <a:r>
              <a:rPr lang="de-CH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Récolter</a:t>
            </a:r>
            <a:r>
              <a:rPr lang="de-CH" dirty="0"/>
              <a:t> </a:t>
            </a:r>
            <a:r>
              <a:rPr lang="de-CH" dirty="0" err="1"/>
              <a:t>avec</a:t>
            </a:r>
            <a:r>
              <a:rPr lang="de-CH" dirty="0"/>
              <a:t> </a:t>
            </a:r>
            <a:r>
              <a:rPr lang="de-CH" dirty="0" err="1"/>
              <a:t>précaution</a:t>
            </a:r>
            <a:r>
              <a:rPr lang="de-CH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3"/>
          <a:stretch/>
        </p:blipFill>
        <p:spPr>
          <a:xfrm>
            <a:off x="5364088" y="2469019"/>
            <a:ext cx="3384376" cy="32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50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mesures de promotion de </a:t>
            </a:r>
            <a:r>
              <a:rPr lang="fr-CH" dirty="0"/>
              <a:t>la biodiversité dans les cultures maraîchères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08688" y="1423788"/>
            <a:ext cx="3741131" cy="1933204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Cultures associées et plantes compagnes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Bandes fleuries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Bordures fleuries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Aménagement de petites structures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3578760"/>
            <a:ext cx="3171682" cy="24412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6574" y="3578575"/>
            <a:ext cx="3243690" cy="2432768"/>
          </a:xfrm>
          <a:prstGeom prst="rect">
            <a:avLst/>
          </a:prstGeom>
        </p:spPr>
      </p:pic>
      <p:sp>
        <p:nvSpPr>
          <p:cNvPr id="7" name="Inhaltsplatzhalter 4"/>
          <p:cNvSpPr txBox="1">
            <a:spLocks/>
          </p:cNvSpPr>
          <p:nvPr/>
        </p:nvSpPr>
        <p:spPr>
          <a:xfrm>
            <a:off x="613597" y="1423788"/>
            <a:ext cx="3741131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Réduction de l'utilisation des pesticides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Enherbement permanent des chemins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Culture de variétés anciennes et traditionnelles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43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624465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2198" y="1442843"/>
            <a:ext cx="4968552" cy="3802270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94" y="1844824"/>
            <a:ext cx="2204625" cy="2117824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221209" y="3639471"/>
            <a:ext cx="253324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Surfaces de sol ouvertes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3318" y="3907726"/>
            <a:ext cx="2204626" cy="2137530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7214" y="2065262"/>
            <a:ext cx="2210363" cy="2213578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Mesures </a:t>
            </a:r>
            <a:r>
              <a:rPr lang="fr-FR" dirty="0"/>
              <a:t>de promotion de la biodiversité </a:t>
            </a:r>
            <a:r>
              <a:rPr lang="fr-CH" dirty="0"/>
              <a:t>en viticulture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99592" y="5757295"/>
            <a:ext cx="232861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Ourlets, jachères, talus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223675" y="3909508"/>
            <a:ext cx="138467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Nichoirs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5"/>
          <a:stretch/>
        </p:blipFill>
        <p:spPr>
          <a:xfrm>
            <a:off x="4417646" y="3831678"/>
            <a:ext cx="2213578" cy="2213578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sp>
        <p:nvSpPr>
          <p:cNvPr id="14" name="Textfeld 13"/>
          <p:cNvSpPr txBox="1"/>
          <p:nvPr/>
        </p:nvSpPr>
        <p:spPr>
          <a:xfrm>
            <a:off x="5313148" y="5675924"/>
            <a:ext cx="329520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Montage professionnel des filets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44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65997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4280" y="3708061"/>
            <a:ext cx="3310088" cy="242049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49" y="3709313"/>
            <a:ext cx="3314687" cy="241924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7019" y="1113604"/>
            <a:ext cx="3297349" cy="242206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332" y="1116425"/>
            <a:ext cx="3304644" cy="23845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Espèces typiques en viticulture</a:t>
            </a:r>
            <a:endParaRPr lang="fr-CH" sz="1800" b="0" i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51332" y="3140459"/>
            <a:ext cx="331160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Escargot de Bourgogne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66193" y="3166337"/>
            <a:ext cx="331817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Lézard agile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28749" y="5759223"/>
            <a:ext cx="331468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Muscari à grappes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62562" y="5759223"/>
            <a:ext cx="334626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Serin </a:t>
            </a:r>
            <a:r>
              <a:rPr lang="fr-CH" dirty="0" err="1"/>
              <a:t>cini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45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1237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7725" y="404813"/>
            <a:ext cx="8058731" cy="629700"/>
          </a:xfrm>
        </p:spPr>
        <p:txBody>
          <a:bodyPr/>
          <a:lstStyle/>
          <a:p>
            <a:r>
              <a:rPr lang="fr-CH" dirty="0"/>
              <a:t>Mesures nuisibles à la biodiversité en viticulture 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11186" y="1268760"/>
            <a:ext cx="7921625" cy="2808312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Application d'herbicides sur de grandes superficies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Forte érosion des sols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Utilisation de pesticides chimiques-synthétiques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Pose inadéquate des filets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dirty="0"/>
              <a:t>Faible diversité de variétés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/>
              <a:t>Grandes parcelles </a:t>
            </a:r>
            <a:r>
              <a:rPr lang="fr-CH" dirty="0"/>
              <a:t>arrondies avec peu de structures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93" y="4077072"/>
            <a:ext cx="7928614" cy="204121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46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45581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27" y="1343044"/>
            <a:ext cx="3679563" cy="23673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29909" y="1340769"/>
            <a:ext cx="3679564" cy="237193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34526" y="3861048"/>
            <a:ext cx="3679563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r>
              <a:rPr lang="fr-CH" b="1" dirty="0"/>
              <a:t>Dans l’idéal: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Enherbement total en hiver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Combinaison de sol nu et enherbé au printemps et en été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Fauche alternée des interlignes et zones de sol ouvertes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29910" y="3861048"/>
            <a:ext cx="367956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Les insectes se développent dans les bandes enherbées.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Sur les espaces de sol nu, les oiseaux peuvent capturer les insectes.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19371" y="3362553"/>
            <a:ext cx="369010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Huppe fasciée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47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32571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Exploitation des interlignes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255" y="3573016"/>
            <a:ext cx="3559355" cy="23042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123" y="3573016"/>
            <a:ext cx="3563178" cy="230425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918" y="1295631"/>
            <a:ext cx="7908549" cy="184665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200" dirty="0"/>
              <a:t>Faucher, broyer ou rouler les interlignes en alternance toutes les 6 semaines.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200" dirty="0"/>
              <a:t>Faucher ou rouler (</a:t>
            </a:r>
            <a:r>
              <a:rPr lang="fr-CH" sz="2200" dirty="0" err="1"/>
              <a:t>Rolofaca</a:t>
            </a:r>
            <a:r>
              <a:rPr lang="fr-CH" sz="2200" dirty="0"/>
              <a:t>) au lieu de broyer.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200" dirty="0"/>
              <a:t>Travail du sol un interligne sur deux.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200" dirty="0"/>
              <a:t>Semer un mélange de bandes fleuries dans les interlignes.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44008" y="5507940"/>
            <a:ext cx="373083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Fauche alternée des interlignes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85123" y="5507940"/>
            <a:ext cx="356317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Travail alterné du sol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48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705031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Influence de différentes méthodes d'exploitation sur la diversité végétale dans les allées de circulation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920" y="2516701"/>
            <a:ext cx="4896544" cy="347287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003299" y="5758748"/>
            <a:ext cx="13901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900" dirty="0">
                <a:solidFill>
                  <a:srgbClr val="000000"/>
                </a:solidFill>
                <a:latin typeface="Frutiger-Light"/>
              </a:rPr>
              <a:t>Source: </a:t>
            </a:r>
            <a:r>
              <a:rPr lang="de-CH" sz="900" dirty="0" err="1">
                <a:solidFill>
                  <a:srgbClr val="000000"/>
                </a:solidFill>
                <a:latin typeface="Frutiger-Light"/>
              </a:rPr>
              <a:t>Changins</a:t>
            </a:r>
            <a:r>
              <a:rPr lang="de-CH" sz="900" dirty="0">
                <a:solidFill>
                  <a:srgbClr val="000000"/>
                </a:solidFill>
                <a:latin typeface="Frutiger-Light"/>
              </a:rPr>
              <a:t> 2020​</a:t>
            </a:r>
            <a:endParaRPr lang="de-CH" sz="900" dirty="0"/>
          </a:p>
        </p:txBody>
      </p:sp>
      <p:sp>
        <p:nvSpPr>
          <p:cNvPr id="5" name="Rechteck 4"/>
          <p:cNvSpPr/>
          <p:nvPr/>
        </p:nvSpPr>
        <p:spPr>
          <a:xfrm>
            <a:off x="1434024" y="1178299"/>
            <a:ext cx="6264337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La fauche et le </a:t>
            </a:r>
            <a:r>
              <a:rPr lang="de-CH" dirty="0" err="1"/>
              <a:t>rouleau</a:t>
            </a:r>
            <a:r>
              <a:rPr lang="de-CH" dirty="0"/>
              <a:t> </a:t>
            </a:r>
            <a:r>
              <a:rPr lang="de-CH" dirty="0" err="1"/>
              <a:t>favorisent</a:t>
            </a:r>
            <a:r>
              <a:rPr lang="de-CH" dirty="0"/>
              <a:t> la </a:t>
            </a:r>
            <a:r>
              <a:rPr lang="de-CH" dirty="0" err="1"/>
              <a:t>diversité</a:t>
            </a:r>
            <a:r>
              <a:rPr lang="de-CH" dirty="0"/>
              <a:t> de plantes.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L'herbicide</a:t>
            </a:r>
            <a:r>
              <a:rPr lang="de-CH" dirty="0"/>
              <a:t> </a:t>
            </a:r>
            <a:r>
              <a:rPr lang="de-CH" dirty="0" err="1"/>
              <a:t>favorise</a:t>
            </a:r>
            <a:r>
              <a:rPr lang="de-CH" dirty="0"/>
              <a:t> les plantes à </a:t>
            </a:r>
            <a:r>
              <a:rPr lang="de-CH" dirty="0" err="1"/>
              <a:t>bulbes</a:t>
            </a:r>
            <a:r>
              <a:rPr lang="de-CH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L'herbicide</a:t>
            </a:r>
            <a:r>
              <a:rPr lang="de-CH" dirty="0"/>
              <a:t> et le </a:t>
            </a:r>
            <a:r>
              <a:rPr lang="de-CH" dirty="0" err="1"/>
              <a:t>broyage</a:t>
            </a:r>
            <a:r>
              <a:rPr lang="de-CH" dirty="0"/>
              <a:t> </a:t>
            </a:r>
            <a:r>
              <a:rPr lang="de-CH" dirty="0" err="1"/>
              <a:t>favorisent</a:t>
            </a:r>
            <a:r>
              <a:rPr lang="de-CH" dirty="0"/>
              <a:t> les </a:t>
            </a:r>
            <a:r>
              <a:rPr lang="de-CH" dirty="0" err="1"/>
              <a:t>espèces</a:t>
            </a:r>
            <a:r>
              <a:rPr lang="de-CH" dirty="0"/>
              <a:t> annuelles.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La fauche et le </a:t>
            </a:r>
            <a:r>
              <a:rPr lang="de-CH" dirty="0" err="1"/>
              <a:t>rouleau</a:t>
            </a:r>
            <a:r>
              <a:rPr lang="de-CH" dirty="0"/>
              <a:t> </a:t>
            </a:r>
            <a:r>
              <a:rPr lang="de-CH" dirty="0" err="1"/>
              <a:t>favorisent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vivaces</a:t>
            </a:r>
            <a:r>
              <a:rPr lang="de-CH" dirty="0"/>
              <a:t>.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314EFC56-E3C3-49FF-A7F7-2AE7224E8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fld id="{B295DEAF-E952-4796-AAEE-4201E40CA590}" type="slidenum">
              <a:rPr lang="fr-CH" smtClean="0"/>
              <a:pPr/>
              <a:t>49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2728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274" y="1578804"/>
            <a:ext cx="4940127" cy="3705095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Mesures d'encouragement dans les surfaces herbagères</a:t>
            </a:r>
          </a:p>
        </p:txBody>
      </p:sp>
      <p:pic>
        <p:nvPicPr>
          <p:cNvPr id="4099" name="Picture 3" descr="\\fibl.ch\files\MVP-Vielfalt\TP6_Weiterbildung_Handbuch\Backup_GoogleDrive_21-04-2016\Fotos und Illustrationen\Handbuch_Bilder\Jenny_Maehen-Schonende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3135" y="1064093"/>
            <a:ext cx="2073674" cy="1992029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3776" y="864278"/>
            <a:ext cx="2076810" cy="1970840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52799" y="1034513"/>
            <a:ext cx="3005289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Faucheuses à barres de coupe, renoncer au conditionneur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628278" y="1198700"/>
            <a:ext cx="210852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Échelonner la fauche</a:t>
            </a:r>
          </a:p>
        </p:txBody>
      </p:sp>
      <p:sp>
        <p:nvSpPr>
          <p:cNvPr id="17" name="Welle 16"/>
          <p:cNvSpPr/>
          <p:nvPr/>
        </p:nvSpPr>
        <p:spPr>
          <a:xfrm>
            <a:off x="8172400" y="44624"/>
            <a:ext cx="953612" cy="543210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accent4">
                    <a:lumMod val="50000"/>
                  </a:schemeClr>
                </a:solidFill>
              </a:rPr>
              <a:t>p. 123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661" y="2025435"/>
            <a:ext cx="2064359" cy="2033110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sp>
        <p:nvSpPr>
          <p:cNvPr id="15" name="Textfeld 14"/>
          <p:cNvSpPr txBox="1"/>
          <p:nvPr/>
        </p:nvSpPr>
        <p:spPr>
          <a:xfrm>
            <a:off x="6859681" y="2253468"/>
            <a:ext cx="220236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Renoncer à l’ensilage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1511" y="3925995"/>
            <a:ext cx="2059330" cy="1978250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sp>
        <p:nvSpPr>
          <p:cNvPr id="14" name="Textfeld 13"/>
          <p:cNvSpPr txBox="1"/>
          <p:nvPr/>
        </p:nvSpPr>
        <p:spPr>
          <a:xfrm>
            <a:off x="6343278" y="4272719"/>
            <a:ext cx="213640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Faucher tôt le matin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5"/>
          <a:stretch/>
        </p:blipFill>
        <p:spPr>
          <a:xfrm>
            <a:off x="3260865" y="4227106"/>
            <a:ext cx="2094944" cy="2010206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sp>
        <p:nvSpPr>
          <p:cNvPr id="13" name="Textfeld 12"/>
          <p:cNvSpPr txBox="1"/>
          <p:nvPr/>
        </p:nvSpPr>
        <p:spPr>
          <a:xfrm>
            <a:off x="2447027" y="5900531"/>
            <a:ext cx="3804753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Effaroucher les animaux avant la fauche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089" y="3668104"/>
            <a:ext cx="2094665" cy="2041045"/>
          </a:xfrm>
          <a:prstGeom prst="ellipse">
            <a:avLst/>
          </a:prstGeom>
          <a:ln w="19050" cap="rnd">
            <a:solidFill>
              <a:schemeClr val="bg1"/>
            </a:solidFill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509830" y="3846845"/>
            <a:ext cx="2094665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Bandes refuges sur les bords et talus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5</a:t>
            </a:fld>
            <a:endParaRPr lang="fr-CH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50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7332286" y="-5203"/>
            <a:ext cx="1811714" cy="363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/>
              <a:t>Documentation</a:t>
            </a:r>
            <a:endParaRPr lang="de-CH" sz="20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02223"/>
              </p:ext>
            </p:extLst>
          </p:nvPr>
        </p:nvGraphicFramePr>
        <p:xfrm>
          <a:off x="611919" y="806703"/>
          <a:ext cx="8346762" cy="528219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235333">
                  <a:extLst>
                    <a:ext uri="{9D8B030D-6E8A-4147-A177-3AD203B41FA5}">
                      <a16:colId xmlns:a16="http://schemas.microsoft.com/office/drawing/2014/main" val="449201297"/>
                    </a:ext>
                  </a:extLst>
                </a:gridCol>
                <a:gridCol w="1253888">
                  <a:extLst>
                    <a:ext uri="{9D8B030D-6E8A-4147-A177-3AD203B41FA5}">
                      <a16:colId xmlns:a16="http://schemas.microsoft.com/office/drawing/2014/main" val="1397211296"/>
                    </a:ext>
                  </a:extLst>
                </a:gridCol>
                <a:gridCol w="1573570">
                  <a:extLst>
                    <a:ext uri="{9D8B030D-6E8A-4147-A177-3AD203B41FA5}">
                      <a16:colId xmlns:a16="http://schemas.microsoft.com/office/drawing/2014/main" val="863827521"/>
                    </a:ext>
                  </a:extLst>
                </a:gridCol>
                <a:gridCol w="1505153">
                  <a:extLst>
                    <a:ext uri="{9D8B030D-6E8A-4147-A177-3AD203B41FA5}">
                      <a16:colId xmlns:a16="http://schemas.microsoft.com/office/drawing/2014/main" val="4230804469"/>
                    </a:ext>
                  </a:extLst>
                </a:gridCol>
                <a:gridCol w="1778818">
                  <a:extLst>
                    <a:ext uri="{9D8B030D-6E8A-4147-A177-3AD203B41FA5}">
                      <a16:colId xmlns:a16="http://schemas.microsoft.com/office/drawing/2014/main" val="3059660944"/>
                    </a:ext>
                  </a:extLst>
                </a:gridCol>
              </a:tblGrid>
              <a:tr h="60179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b="1" noProof="0" dirty="0">
                          <a:effectLst/>
                        </a:rPr>
                        <a:t>Périodes</a:t>
                      </a:r>
                      <a:r>
                        <a:rPr lang="fr-CH" sz="1500" b="1" baseline="0" noProof="0" dirty="0">
                          <a:effectLst/>
                        </a:rPr>
                        <a:t> végétatives de quelques plantes à bulbe printanières rares et conseils pour le travail du sol</a:t>
                      </a:r>
                      <a:endParaRPr lang="fr-CH" sz="1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777165"/>
                  </a:ext>
                </a:extLst>
              </a:tr>
              <a:tr h="601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 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b="1" noProof="0" dirty="0">
                          <a:effectLst/>
                        </a:rPr>
                        <a:t>Gagée des champs</a:t>
                      </a:r>
                      <a:endParaRPr lang="fr-CH" sz="1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b="1" noProof="0">
                          <a:effectLst/>
                        </a:rPr>
                        <a:t>Muscari à grappe</a:t>
                      </a:r>
                      <a:endParaRPr lang="fr-CH" sz="1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b="1" noProof="0" dirty="0">
                          <a:effectLst/>
                        </a:rPr>
                        <a:t>Tulipe des bois</a:t>
                      </a:r>
                      <a:endParaRPr lang="fr-CH" sz="1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b="1" noProof="0" dirty="0">
                          <a:effectLst/>
                        </a:rPr>
                        <a:t>Ornithogale à ombelle</a:t>
                      </a:r>
                      <a:endParaRPr lang="fr-CH" sz="1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86388"/>
                  </a:ext>
                </a:extLst>
              </a:tr>
              <a:tr h="659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b="1" noProof="0" dirty="0">
                          <a:effectLst/>
                        </a:rPr>
                        <a:t>Unité de multiplication</a:t>
                      </a:r>
                      <a:endParaRPr lang="fr-CH" sz="1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1 bulbille, graines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>
                          <a:effectLst/>
                        </a:rPr>
                        <a:t>Nombreuses</a:t>
                      </a:r>
                      <a:r>
                        <a:rPr lang="fr-CH" sz="1500" baseline="0" noProof="0">
                          <a:effectLst/>
                        </a:rPr>
                        <a:t> bulbilles et graines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2 bulbilles, graines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Nombreuses</a:t>
                      </a:r>
                      <a:r>
                        <a:rPr lang="fr-CH" sz="1500" baseline="0" noProof="0" dirty="0">
                          <a:effectLst/>
                        </a:rPr>
                        <a:t> bulbilles et graines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051273"/>
                  </a:ext>
                </a:extLst>
              </a:tr>
              <a:tr h="409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b="1" noProof="0" dirty="0">
                          <a:effectLst/>
                        </a:rPr>
                        <a:t>Période végétative</a:t>
                      </a:r>
                      <a:endParaRPr lang="fr-CH" sz="1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Nov. – mi-mai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>
                          <a:effectLst/>
                        </a:rPr>
                        <a:t>Sept. – fin mai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Fin déc. – fin mai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Fin oct. – mi-juin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66935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b="1" noProof="0" dirty="0">
                          <a:effectLst/>
                        </a:rPr>
                        <a:t>Début de la floraison</a:t>
                      </a:r>
                      <a:endParaRPr lang="fr-CH" sz="1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Mi-mars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Début</a:t>
                      </a:r>
                      <a:r>
                        <a:rPr lang="fr-CH" sz="1500" baseline="0" noProof="0" dirty="0">
                          <a:effectLst/>
                        </a:rPr>
                        <a:t> av</a:t>
                      </a:r>
                      <a:r>
                        <a:rPr lang="fr-CH" sz="1500" noProof="0" dirty="0">
                          <a:effectLst/>
                        </a:rPr>
                        <a:t>ril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Mi-avril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Début mai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135578"/>
                  </a:ext>
                </a:extLst>
              </a:tr>
              <a:tr h="36514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b="1" i="1" noProof="0" dirty="0">
                          <a:effectLst/>
                        </a:rPr>
                        <a:t>Travail du sol:</a:t>
                      </a:r>
                      <a:endParaRPr lang="fr-CH" sz="1500" b="1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106002"/>
                  </a:ext>
                </a:extLst>
              </a:tr>
              <a:tr h="596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b="1" noProof="0" dirty="0">
                          <a:effectLst/>
                        </a:rPr>
                        <a:t>Intervention la plus précoce*</a:t>
                      </a:r>
                      <a:endParaRPr lang="fr-CH" sz="1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Mi-mai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Mi – fin mai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Fin mai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Mi-juin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596241"/>
                  </a:ext>
                </a:extLst>
              </a:tr>
              <a:tr h="596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b="1" noProof="0" dirty="0">
                          <a:effectLst/>
                        </a:rPr>
                        <a:t>Profondeur de travail idéale</a:t>
                      </a:r>
                      <a:endParaRPr lang="fr-CH" sz="1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5–10 cm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5–10 cm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15–20 cm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10–15 cm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52352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b="1" noProof="0" dirty="0">
                          <a:effectLst/>
                        </a:rPr>
                        <a:t>Taille min. des mottes</a:t>
                      </a:r>
                      <a:endParaRPr lang="fr-CH" sz="1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Env. 8 cm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Env. 12 cm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Env. 15 cm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Env. 15 cm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71205"/>
                  </a:ext>
                </a:extLst>
              </a:tr>
              <a:tr h="596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b="1" noProof="0" dirty="0">
                          <a:effectLst/>
                        </a:rPr>
                        <a:t>Fréquence</a:t>
                      </a:r>
                      <a:r>
                        <a:rPr lang="fr-CH" sz="1500" b="1" baseline="0" noProof="0" dirty="0">
                          <a:effectLst/>
                        </a:rPr>
                        <a:t> idéale</a:t>
                      </a:r>
                      <a:endParaRPr lang="fr-CH" sz="15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Tous les 1–2 ans 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Tous les 2–4 ans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Tous les 3–4 ans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500" noProof="0" dirty="0">
                          <a:effectLst/>
                        </a:rPr>
                        <a:t>Tous les 4 ans</a:t>
                      </a:r>
                      <a:endParaRPr lang="fr-CH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54" marR="70554" marT="70554" marB="7055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76026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4695590" y="6122701"/>
            <a:ext cx="4263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CH" baseline="30000" dirty="0"/>
              <a:t>Source: A. C. Brunner et al., Schweiz. Z. Obst- und Weinbau, 2001.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04200" y="6079026"/>
            <a:ext cx="36311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* Au plus tôt un mois et demi après le début de la floraison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64D68C7-3ACC-4113-9D2E-2B2BDFD7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</p:spPr>
        <p:txBody>
          <a:bodyPr/>
          <a:lstStyle/>
          <a:p>
            <a:r>
              <a:rPr lang="de-DE" dirty="0" err="1"/>
              <a:t>Travail</a:t>
            </a:r>
            <a:r>
              <a:rPr lang="de-DE" dirty="0"/>
              <a:t> du </a:t>
            </a:r>
            <a:r>
              <a:rPr lang="de-DE" dirty="0" err="1"/>
              <a:t>sol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plantes à </a:t>
            </a:r>
            <a:r>
              <a:rPr lang="de-DE" dirty="0" err="1"/>
              <a:t>bulbe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0159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DEA8D-DBF7-4936-D731-A1608A8D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Revaloriser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interlignes</a:t>
            </a:r>
            <a:r>
              <a:rPr lang="de-DE" dirty="0"/>
              <a:t> </a:t>
            </a:r>
            <a:r>
              <a:rPr lang="de-DE" dirty="0" err="1"/>
              <a:t>avec</a:t>
            </a:r>
            <a:r>
              <a:rPr lang="de-DE" dirty="0"/>
              <a:t> des </a:t>
            </a:r>
            <a:r>
              <a:rPr lang="de-DE" dirty="0" err="1"/>
              <a:t>semis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274230-08A2-1777-7C2A-1DCB4DC5E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51</a:t>
            </a:fld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CAD87F7-24D8-039A-8363-36F1D3899A97}"/>
              </a:ext>
            </a:extLst>
          </p:cNvPr>
          <p:cNvSpPr txBox="1"/>
          <p:nvPr/>
        </p:nvSpPr>
        <p:spPr>
          <a:xfrm>
            <a:off x="609599" y="1612847"/>
            <a:ext cx="4855028" cy="28080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Par exemple </a:t>
            </a:r>
            <a:r>
              <a:rPr lang="de-DE" sz="2000" dirty="0" err="1"/>
              <a:t>avec</a:t>
            </a:r>
            <a:r>
              <a:rPr lang="de-DE" sz="2000" dirty="0"/>
              <a:t>:</a:t>
            </a:r>
            <a:endParaRPr lang="de-DE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e-DE" sz="2000" dirty="0"/>
              <a:t>Fleur de </a:t>
            </a:r>
            <a:r>
              <a:rPr lang="de-DE" sz="2000" dirty="0" err="1"/>
              <a:t>foin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sz="2000" dirty="0"/>
              <a:t>Bandes </a:t>
            </a:r>
            <a:r>
              <a:rPr lang="de-DE" sz="2000" dirty="0" err="1"/>
              <a:t>pour</a:t>
            </a:r>
            <a:r>
              <a:rPr lang="de-DE" sz="2000" dirty="0"/>
              <a:t> </a:t>
            </a:r>
            <a:r>
              <a:rPr lang="de-DE" sz="2000" dirty="0" err="1"/>
              <a:t>organismes</a:t>
            </a:r>
            <a:r>
              <a:rPr lang="de-DE" sz="2000" dirty="0"/>
              <a:t> </a:t>
            </a:r>
            <a:r>
              <a:rPr lang="de-DE" sz="2000" dirty="0" err="1"/>
              <a:t>utiles</a:t>
            </a:r>
            <a:endParaRPr lang="de-DE" sz="20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sz="2000" dirty="0" err="1"/>
              <a:t>Mélanges</a:t>
            </a:r>
            <a:r>
              <a:rPr lang="de-DE" sz="2000" dirty="0"/>
              <a:t> QII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sz="2000" dirty="0" err="1"/>
              <a:t>Engrais</a:t>
            </a:r>
            <a:r>
              <a:rPr lang="de-DE" sz="2000" dirty="0"/>
              <a:t> </a:t>
            </a:r>
            <a:r>
              <a:rPr lang="de-DE" sz="2000" dirty="0" err="1"/>
              <a:t>verts</a:t>
            </a:r>
            <a:r>
              <a:rPr lang="de-DE" sz="2000" dirty="0"/>
              <a:t> </a:t>
            </a:r>
            <a:r>
              <a:rPr lang="de-DE" sz="2000" dirty="0" err="1"/>
              <a:t>avec</a:t>
            </a:r>
            <a:r>
              <a:rPr lang="de-DE" sz="2000" dirty="0"/>
              <a:t> 50% </a:t>
            </a:r>
            <a:r>
              <a:rPr lang="de-DE" sz="2000" dirty="0" err="1"/>
              <a:t>légumineuses</a:t>
            </a:r>
            <a:endParaRPr lang="de-DE" sz="20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de-DE" sz="2000" dirty="0" err="1"/>
              <a:t>Mélanges</a:t>
            </a:r>
            <a:r>
              <a:rPr lang="de-DE" sz="2000" dirty="0"/>
              <a:t> </a:t>
            </a:r>
            <a:r>
              <a:rPr lang="de-DE" sz="2000" dirty="0" err="1"/>
              <a:t>riches</a:t>
            </a:r>
            <a:r>
              <a:rPr lang="de-DE" sz="2000" dirty="0"/>
              <a:t> en </a:t>
            </a:r>
            <a:r>
              <a:rPr lang="de-DE" sz="2000" dirty="0" err="1"/>
              <a:t>fleur</a:t>
            </a:r>
            <a:endParaRPr lang="de-DE" sz="2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5DAD08-04B0-3F30-B566-81AE180D05ED}"/>
              </a:ext>
            </a:extLst>
          </p:cNvPr>
          <p:cNvSpPr txBox="1"/>
          <p:nvPr/>
        </p:nvSpPr>
        <p:spPr>
          <a:xfrm>
            <a:off x="610093" y="4579669"/>
            <a:ext cx="7851814" cy="1015663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b="1" dirty="0"/>
              <a:t>Attention:</a:t>
            </a:r>
            <a:endParaRPr lang="de-DE" dirty="0"/>
          </a:p>
          <a:p>
            <a:r>
              <a:rPr lang="de-DE" sz="2000" b="1" dirty="0"/>
              <a:t>Ne </a:t>
            </a:r>
            <a:r>
              <a:rPr lang="de-DE" sz="2000" b="1" dirty="0" err="1"/>
              <a:t>pas</a:t>
            </a:r>
            <a:r>
              <a:rPr lang="de-DE" sz="2000" b="1" dirty="0"/>
              <a:t> </a:t>
            </a:r>
            <a:r>
              <a:rPr lang="de-DE" sz="2000" b="1" dirty="0" err="1"/>
              <a:t>semer</a:t>
            </a:r>
            <a:r>
              <a:rPr lang="de-DE" sz="2000" b="1" dirty="0"/>
              <a:t> </a:t>
            </a:r>
            <a:r>
              <a:rPr lang="de-DE" sz="2000" b="1" dirty="0" err="1"/>
              <a:t>dans</a:t>
            </a:r>
            <a:r>
              <a:rPr lang="de-DE" sz="2000" b="1" dirty="0"/>
              <a:t> des </a:t>
            </a:r>
            <a:r>
              <a:rPr lang="de-DE" sz="2000" b="1" dirty="0" err="1"/>
              <a:t>vignobles</a:t>
            </a:r>
            <a:r>
              <a:rPr lang="de-DE" sz="2000" b="1" dirty="0"/>
              <a:t> QII- </a:t>
            </a:r>
            <a:r>
              <a:rPr lang="de-DE" sz="2000" b="1" dirty="0" err="1"/>
              <a:t>riches</a:t>
            </a:r>
            <a:r>
              <a:rPr lang="de-DE" sz="2000" b="1" dirty="0"/>
              <a:t> en </a:t>
            </a:r>
            <a:r>
              <a:rPr lang="de-DE" sz="2000" b="1" dirty="0" err="1"/>
              <a:t>espèces</a:t>
            </a:r>
            <a:r>
              <a:rPr lang="de-DE" sz="2000" b="1" dirty="0"/>
              <a:t>!</a:t>
            </a:r>
            <a:endParaRPr lang="de-DE" sz="2000" dirty="0"/>
          </a:p>
          <a:p>
            <a:r>
              <a:rPr lang="de-DE" sz="2000" b="1" dirty="0" err="1"/>
              <a:t>Utiliser</a:t>
            </a:r>
            <a:r>
              <a:rPr lang="de-DE" sz="2000" b="1" dirty="0"/>
              <a:t> </a:t>
            </a:r>
            <a:r>
              <a:rPr lang="de-DE" sz="2000" b="1" dirty="0" err="1"/>
              <a:t>seulement</a:t>
            </a:r>
            <a:r>
              <a:rPr lang="de-DE" sz="2000" b="1" dirty="0"/>
              <a:t> des </a:t>
            </a:r>
            <a:r>
              <a:rPr lang="de-DE" sz="2000" b="1" dirty="0" err="1"/>
              <a:t>semences</a:t>
            </a:r>
            <a:r>
              <a:rPr lang="de-DE" sz="2000" b="1" dirty="0"/>
              <a:t> </a:t>
            </a:r>
            <a:r>
              <a:rPr lang="de-DE" sz="2000" b="1" dirty="0" err="1"/>
              <a:t>locales</a:t>
            </a:r>
            <a:r>
              <a:rPr lang="de-DE" sz="2000" b="1" dirty="0"/>
              <a:t>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9DFBE3A-360A-8765-FFFF-3FD5EBD5CA1D}"/>
              </a:ext>
            </a:extLst>
          </p:cNvPr>
          <p:cNvSpPr txBox="1"/>
          <p:nvPr/>
        </p:nvSpPr>
        <p:spPr>
          <a:xfrm>
            <a:off x="609599" y="1226868"/>
            <a:ext cx="7837714" cy="400110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/>
              <a:t>But: </a:t>
            </a:r>
            <a:r>
              <a:rPr lang="de-DE" sz="2000" dirty="0" err="1"/>
              <a:t>augmenter</a:t>
            </a:r>
            <a:r>
              <a:rPr lang="de-DE" sz="2000" dirty="0"/>
              <a:t> </a:t>
            </a:r>
            <a:r>
              <a:rPr lang="de-DE" sz="2000" dirty="0" err="1"/>
              <a:t>l‘offre</a:t>
            </a:r>
            <a:r>
              <a:rPr lang="de-DE" sz="2000" dirty="0"/>
              <a:t> florale </a:t>
            </a:r>
            <a:r>
              <a:rPr lang="de-DE" sz="2000" dirty="0" err="1"/>
              <a:t>pour</a:t>
            </a:r>
            <a:r>
              <a:rPr lang="de-DE" sz="2000" dirty="0"/>
              <a:t> </a:t>
            </a:r>
            <a:r>
              <a:rPr lang="de-DE" sz="2000" dirty="0" err="1"/>
              <a:t>les</a:t>
            </a:r>
            <a:r>
              <a:rPr lang="de-DE" sz="2000" dirty="0"/>
              <a:t> </a:t>
            </a:r>
            <a:r>
              <a:rPr lang="de-DE" sz="2000" dirty="0" err="1"/>
              <a:t>insectes</a:t>
            </a:r>
            <a:endParaRPr lang="de-DE" sz="2000" dirty="0"/>
          </a:p>
        </p:txBody>
      </p:sp>
      <p:pic>
        <p:nvPicPr>
          <p:cNvPr id="9" name="Grafik 8" descr="Ein Bild, das draußen, Baum, Halbstrauch, Bodendecker enthält.&#10;&#10;Beschreibung automatisch generiert.">
            <a:extLst>
              <a:ext uri="{FF2B5EF4-FFF2-40B4-BE49-F238E27FC236}">
                <a16:creationId xmlns:a16="http://schemas.microsoft.com/office/drawing/2014/main" id="{1ECE3C76-206C-E4FE-50E2-BA614B680B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171" y="1862352"/>
            <a:ext cx="3320142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04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9499A-60D9-4383-5395-9C58D042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Contrôler</a:t>
            </a:r>
            <a:r>
              <a:rPr lang="de-DE" dirty="0"/>
              <a:t> et </a:t>
            </a:r>
            <a:r>
              <a:rPr lang="de-DE" dirty="0" err="1"/>
              <a:t>combattre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néophytes</a:t>
            </a:r>
            <a:r>
              <a:rPr lang="de-DE" dirty="0"/>
              <a:t> invasives!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1A6F571-5A0F-BFA8-D35D-DC174F9E8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52</a:t>
            </a:fld>
            <a:endParaRPr lang="de-CH"/>
          </a:p>
        </p:txBody>
      </p:sp>
      <p:pic>
        <p:nvPicPr>
          <p:cNvPr id="16" name="Grafik 15" descr="Ein Bild, das draußen, Himmel, Natur, Baum enthält.&#10;&#10;Beschreibung automatisch generiert.">
            <a:extLst>
              <a:ext uri="{FF2B5EF4-FFF2-40B4-BE49-F238E27FC236}">
                <a16:creationId xmlns:a16="http://schemas.microsoft.com/office/drawing/2014/main" id="{5B2F597D-4F42-4F59-88BF-C92F30EEE3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4"/>
          <a:stretch/>
        </p:blipFill>
        <p:spPr>
          <a:xfrm rot="5400000">
            <a:off x="742475" y="3750425"/>
            <a:ext cx="2717348" cy="2318634"/>
          </a:xfrm>
          <a:prstGeom prst="rect">
            <a:avLst/>
          </a:prstGeom>
        </p:spPr>
      </p:pic>
      <p:pic>
        <p:nvPicPr>
          <p:cNvPr id="18" name="Grafik 17" descr="Ein Bild, das Pflanze, Gras, draußen, Halbstrauch enthält.&#10;&#10;Beschreibung automatisch generiert.">
            <a:extLst>
              <a:ext uri="{FF2B5EF4-FFF2-40B4-BE49-F238E27FC236}">
                <a16:creationId xmlns:a16="http://schemas.microsoft.com/office/drawing/2014/main" id="{6F534D4C-804D-401F-B5AF-2D230D3833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2"/>
          <a:stretch/>
        </p:blipFill>
        <p:spPr>
          <a:xfrm>
            <a:off x="941832" y="1001876"/>
            <a:ext cx="2318664" cy="2405743"/>
          </a:xfrm>
          <a:prstGeom prst="rect">
            <a:avLst/>
          </a:prstGeom>
        </p:spPr>
      </p:pic>
      <p:pic>
        <p:nvPicPr>
          <p:cNvPr id="19" name="Grafik 18" descr="Ein Bild, das draußen, Himmel, Pflanze, Wildnis enthält.&#10;&#10;Beschreibung automatisch generiert.">
            <a:extLst>
              <a:ext uri="{FF2B5EF4-FFF2-40B4-BE49-F238E27FC236}">
                <a16:creationId xmlns:a16="http://schemas.microsoft.com/office/drawing/2014/main" id="{C3AE6BDD-8C18-4F7B-959A-B3E5797B70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882" y="3535707"/>
            <a:ext cx="2648575" cy="2732709"/>
          </a:xfrm>
          <a:prstGeom prst="rect">
            <a:avLst/>
          </a:prstGeom>
        </p:spPr>
      </p:pic>
      <p:pic>
        <p:nvPicPr>
          <p:cNvPr id="20" name="Grafik 19" descr="Ein Bild, das draußen, Pflanze, Halbstrauch, Baum enthält.&#10;&#10;Beschreibung automatisch generiert.">
            <a:extLst>
              <a:ext uri="{FF2B5EF4-FFF2-40B4-BE49-F238E27FC236}">
                <a16:creationId xmlns:a16="http://schemas.microsoft.com/office/drawing/2014/main" id="{9EAC46EF-9F72-4B3B-9F3A-88F57C9EF5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883" y="998149"/>
            <a:ext cx="2648576" cy="2409469"/>
          </a:xfrm>
          <a:prstGeom prst="rect">
            <a:avLst/>
          </a:prstGeom>
        </p:spPr>
      </p:pic>
      <p:pic>
        <p:nvPicPr>
          <p:cNvPr id="21" name="Grafik 20" descr="Ein Bild, das Pflanze, Gras, Blume, draußen enthält.&#10;&#10;Beschreibung automatisch generiert.">
            <a:extLst>
              <a:ext uri="{FF2B5EF4-FFF2-40B4-BE49-F238E27FC236}">
                <a16:creationId xmlns:a16="http://schemas.microsoft.com/office/drawing/2014/main" id="{9A83A731-3CD4-4A20-88A1-9C3C532A32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03694" y="1077438"/>
            <a:ext cx="2409469" cy="2250892"/>
          </a:xfrm>
          <a:prstGeom prst="rect">
            <a:avLst/>
          </a:prstGeom>
        </p:spPr>
      </p:pic>
      <p:pic>
        <p:nvPicPr>
          <p:cNvPr id="22" name="Grafik 21" descr="Ein Bild, das draußen, Halbstrauch, Pflanze, Gras enthält.&#10;&#10;Beschreibung automatisch generiert.">
            <a:extLst>
              <a:ext uri="{FF2B5EF4-FFF2-40B4-BE49-F238E27FC236}">
                <a16:creationId xmlns:a16="http://schemas.microsoft.com/office/drawing/2014/main" id="{729BBD96-0E9F-47FE-948D-EB4722E63F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37445" y="3776615"/>
            <a:ext cx="2732709" cy="2250893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9095212-502B-402A-973E-527E37086080}"/>
              </a:ext>
            </a:extLst>
          </p:cNvPr>
          <p:cNvSpPr txBox="1"/>
          <p:nvPr/>
        </p:nvSpPr>
        <p:spPr>
          <a:xfrm>
            <a:off x="941832" y="3041764"/>
            <a:ext cx="238752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</a:lstStyle>
          <a:p>
            <a:r>
              <a:rPr lang="de-CH" dirty="0" err="1"/>
              <a:t>Séneçon</a:t>
            </a:r>
            <a:r>
              <a:rPr lang="de-CH" dirty="0"/>
              <a:t> sud-</a:t>
            </a:r>
            <a:r>
              <a:rPr lang="de-CH" dirty="0" err="1"/>
              <a:t>africain</a:t>
            </a:r>
            <a:endParaRPr lang="de-CH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F0084A6-B6A9-449B-A965-9FC839F1C2A1}"/>
              </a:ext>
            </a:extLst>
          </p:cNvPr>
          <p:cNvSpPr txBox="1"/>
          <p:nvPr/>
        </p:nvSpPr>
        <p:spPr>
          <a:xfrm>
            <a:off x="3378800" y="3038286"/>
            <a:ext cx="231457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</a:lstStyle>
          <a:p>
            <a:r>
              <a:rPr lang="de-CH" dirty="0" err="1"/>
              <a:t>Vergerette</a:t>
            </a:r>
            <a:r>
              <a:rPr lang="de-CH" dirty="0"/>
              <a:t> annuelle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69A5225-B23F-47F4-9252-6C370959B353}"/>
              </a:ext>
            </a:extLst>
          </p:cNvPr>
          <p:cNvSpPr txBox="1"/>
          <p:nvPr/>
        </p:nvSpPr>
        <p:spPr>
          <a:xfrm>
            <a:off x="3363662" y="5899084"/>
            <a:ext cx="238752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</a:lstStyle>
          <a:p>
            <a:r>
              <a:rPr lang="de-CH" dirty="0" err="1"/>
              <a:t>Ambroisie</a:t>
            </a:r>
            <a:endParaRPr lang="de-CH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F8E3482-4419-44A0-BB1A-212759C7E51A}"/>
              </a:ext>
            </a:extLst>
          </p:cNvPr>
          <p:cNvSpPr txBox="1"/>
          <p:nvPr/>
        </p:nvSpPr>
        <p:spPr>
          <a:xfrm>
            <a:off x="5756279" y="5899084"/>
            <a:ext cx="264517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</a:lstStyle>
          <a:p>
            <a:r>
              <a:rPr lang="de-CH" dirty="0" err="1"/>
              <a:t>Solidages</a:t>
            </a:r>
            <a:r>
              <a:rPr lang="de-CH" dirty="0"/>
              <a:t> </a:t>
            </a:r>
            <a:r>
              <a:rPr lang="de-CH" dirty="0" err="1"/>
              <a:t>américains</a:t>
            </a:r>
            <a:endParaRPr lang="de-CH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808C6EB-CD65-470C-8319-07333CE6E7FF}"/>
              </a:ext>
            </a:extLst>
          </p:cNvPr>
          <p:cNvSpPr txBox="1"/>
          <p:nvPr/>
        </p:nvSpPr>
        <p:spPr>
          <a:xfrm>
            <a:off x="941831" y="5899084"/>
            <a:ext cx="238752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</a:lstStyle>
          <a:p>
            <a:r>
              <a:rPr lang="de-CH" dirty="0" err="1"/>
              <a:t>Vergerette</a:t>
            </a:r>
            <a:r>
              <a:rPr lang="de-CH" dirty="0"/>
              <a:t> du Canada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D83F83B-ECB5-46F7-99F4-7E9C084A97FE}"/>
              </a:ext>
            </a:extLst>
          </p:cNvPr>
          <p:cNvSpPr txBox="1"/>
          <p:nvPr/>
        </p:nvSpPr>
        <p:spPr>
          <a:xfrm>
            <a:off x="5751183" y="3041764"/>
            <a:ext cx="267342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</a:lstStyle>
          <a:p>
            <a:r>
              <a:rPr lang="de-CH" dirty="0" err="1"/>
              <a:t>Armoise</a:t>
            </a:r>
            <a:r>
              <a:rPr lang="de-CH" dirty="0"/>
              <a:t> des </a:t>
            </a:r>
            <a:r>
              <a:rPr lang="de-CH" dirty="0" err="1"/>
              <a:t>frères</a:t>
            </a:r>
            <a:r>
              <a:rPr lang="de-CH" dirty="0"/>
              <a:t> </a:t>
            </a:r>
            <a:r>
              <a:rPr lang="de-CH" dirty="0" err="1"/>
              <a:t>Verlot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39992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922" y="3580410"/>
            <a:ext cx="3289220" cy="23845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8136545" cy="629700"/>
          </a:xfrm>
        </p:spPr>
        <p:txBody>
          <a:bodyPr/>
          <a:lstStyle/>
          <a:p>
            <a:r>
              <a:rPr lang="fr-CH" dirty="0"/>
              <a:t>Autres mesures de promotion de la biodiversité </a:t>
            </a:r>
            <a:br>
              <a:rPr lang="fr-CH" dirty="0"/>
            </a:br>
            <a:r>
              <a:rPr lang="fr-CH" dirty="0"/>
              <a:t>en viticulture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219" y="1132404"/>
            <a:ext cx="3298923" cy="22965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199" y="3580186"/>
            <a:ext cx="3298785" cy="23778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889" y="1033731"/>
            <a:ext cx="3314095" cy="240144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97100" y="3072343"/>
            <a:ext cx="333088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Murs, chemins de pierres sèches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12492" y="3068058"/>
            <a:ext cx="330837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Bandes refuges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13889" y="5588729"/>
            <a:ext cx="338543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Tas de sarments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75354" y="5595661"/>
            <a:ext cx="334078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Enherbement spontané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53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87709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Montage professionnel des filets à vigne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611919" y="980728"/>
            <a:ext cx="7927881" cy="2893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Utiliser des filets souples de couleurs vives et voyantes.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Bien tendre les filets, faire chevaucher les bords, fermer les trous et fixer les bords au sol.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Enrouler les restes de filets et les fixer de façon sûre. Ne pas laisser de filets sur le sol.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Vérifier régulièrement les filets. Libérer les hérissons et des oiseaux captifs.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Après les vendanges, enlever immédiatement les filets ou fixer les extrémités lâches sur les pampres.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78" y="3941347"/>
            <a:ext cx="7920522" cy="229596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37604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mesures de promotion de la biodiversité </a:t>
            </a:r>
            <a:br>
              <a:rPr lang="fr-FR" dirty="0"/>
            </a:br>
            <a:r>
              <a:rPr lang="fr-FR" dirty="0"/>
              <a:t>en viticulture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11188" y="1484784"/>
            <a:ext cx="7921625" cy="4309944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Enherbement permanent des interlignes, renoncer aux herbicides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Réduire l'utilisation des pesticides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Gestion alternée des interlignes (intervalle de 6 semaines)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Créer des zones de sol nu dans les vignobles totalement enherbé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Faucher ou rouler (</a:t>
            </a:r>
            <a:r>
              <a:rPr lang="fr-FR" dirty="0" err="1"/>
              <a:t>Rolojack</a:t>
            </a:r>
            <a:r>
              <a:rPr lang="fr-FR" dirty="0"/>
              <a:t>, </a:t>
            </a:r>
            <a:r>
              <a:rPr lang="fr-FR" dirty="0" err="1"/>
              <a:t>Rolofaca</a:t>
            </a:r>
            <a:r>
              <a:rPr lang="fr-FR" dirty="0"/>
              <a:t>) au lieu de broyer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Pose professionnelle des filets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Culture de variétés anciennes et traditionnelles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Conserver et entretenir les murs en pierres sèches (ne pas bétonner les joints)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Aménager des surfaces de promotion de la biodiversité, petites structures et nichoirs à proximité des vignobles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0273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 en savoir plus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hlinkClick r:id="rId2"/>
              </a:rPr>
              <a:t>www.agrinatur.ch/fr</a:t>
            </a:r>
            <a:endParaRPr lang="fr-CH" dirty="0"/>
          </a:p>
          <a:p>
            <a:r>
              <a:rPr lang="fr-CH" dirty="0">
                <a:hlinkClick r:id="rId3"/>
              </a:rPr>
              <a:t>www.bioactualites.ch</a:t>
            </a:r>
            <a:endParaRPr lang="fr-CH" dirty="0"/>
          </a:p>
          <a:p>
            <a:r>
              <a:rPr lang="fr-CH" dirty="0">
                <a:hlinkClick r:id="rId4"/>
              </a:rPr>
              <a:t>www.ipsuisse.ch</a:t>
            </a:r>
            <a:endParaRPr lang="fr-CH" dirty="0"/>
          </a:p>
          <a:p>
            <a:r>
              <a:rPr lang="fr-CH" dirty="0">
                <a:hlinkClick r:id="rId5"/>
              </a:rPr>
              <a:t>www.agridea.ch</a:t>
            </a:r>
            <a:endParaRPr lang="fr-CH" dirty="0"/>
          </a:p>
          <a:p>
            <a:r>
              <a:rPr lang="fr-CH" dirty="0">
                <a:hlinkClick r:id="rId6"/>
              </a:rPr>
              <a:t>www.sos-sauvons-les-faons.ch</a:t>
            </a:r>
            <a:endParaRPr lang="fr-CH" sz="2400" dirty="0"/>
          </a:p>
          <a:p>
            <a:r>
              <a:rPr lang="fr-CH" dirty="0">
                <a:hlinkClick r:id="rId7"/>
              </a:rPr>
              <a:t>www.prospecierara.ch/fr</a:t>
            </a:r>
            <a:endParaRPr lang="fr-CH" dirty="0"/>
          </a:p>
          <a:p>
            <a:r>
              <a:rPr lang="fr-CH" dirty="0">
                <a:hlinkClick r:id="rId8"/>
              </a:rPr>
              <a:t>www.fructus.ch/fr </a:t>
            </a:r>
            <a:endParaRPr lang="fr-CH" dirty="0"/>
          </a:p>
          <a:p>
            <a:r>
              <a:rPr lang="fr-CH" dirty="0">
                <a:hlinkClick r:id="rId9"/>
              </a:rPr>
              <a:t>https://pro.swisswine.ch/fr/vitiswiss</a:t>
            </a:r>
            <a:endParaRPr lang="fr-CH" dirty="0"/>
          </a:p>
          <a:p>
            <a:endParaRPr lang="fr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56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27834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Impressum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57</a:t>
            </a:fld>
            <a:endParaRPr lang="fr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188" y="1279296"/>
            <a:ext cx="7993260" cy="49404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200" b="1" dirty="0"/>
              <a:t>Institutions éditrices:</a:t>
            </a:r>
            <a:endParaRPr lang="fr-CH" sz="1200" dirty="0"/>
          </a:p>
          <a:p>
            <a:r>
              <a:rPr lang="fr-CH" sz="1200" dirty="0"/>
              <a:t>Institut de recherche de l’agriculture biologique (FiBL), </a:t>
            </a:r>
            <a:r>
              <a:rPr lang="fr-CH" sz="1200" u="sng" dirty="0">
                <a:hlinkClick r:id="rId2"/>
              </a:rPr>
              <a:t>info.suisse@fibl.org</a:t>
            </a:r>
            <a:r>
              <a:rPr lang="fr-CH" sz="1200" dirty="0"/>
              <a:t>, </a:t>
            </a:r>
            <a:r>
              <a:rPr lang="fr-CH" sz="1200" u="sng" dirty="0">
                <a:hlinkClick r:id="rId3"/>
              </a:rPr>
              <a:t>www.fibl.org</a:t>
            </a:r>
            <a:endParaRPr lang="fr-CH" sz="1200" dirty="0"/>
          </a:p>
          <a:p>
            <a:r>
              <a:rPr lang="fr-CH" sz="1200" dirty="0"/>
              <a:t>Station ornithologique Suisse Sempach, </a:t>
            </a:r>
            <a:r>
              <a:rPr lang="fr-CH" sz="1200" u="sng" dirty="0">
                <a:hlinkClick r:id="rId4"/>
              </a:rPr>
              <a:t>info@vogelwarte.ch</a:t>
            </a:r>
            <a:r>
              <a:rPr lang="fr-CH" sz="1200" dirty="0"/>
              <a:t>, </a:t>
            </a:r>
            <a:r>
              <a:rPr lang="fr-CH" sz="1200" u="sng" dirty="0">
                <a:hlinkClick r:id="rId5"/>
              </a:rPr>
              <a:t>www.vogelwarte.ch</a:t>
            </a:r>
            <a:endParaRPr lang="fr-CH" sz="1200" dirty="0"/>
          </a:p>
          <a:p>
            <a:r>
              <a:rPr lang="fr-CH" sz="1200" b="1" dirty="0" err="1"/>
              <a:t>Auteur·es</a:t>
            </a:r>
            <a:r>
              <a:rPr lang="fr-CH" sz="1200" b="1" dirty="0"/>
              <a:t>: </a:t>
            </a:r>
            <a:r>
              <a:rPr lang="fr-CH" sz="1200" dirty="0"/>
              <a:t>Véronique Chevillat (FiBL) Roman Graf (Station ornithologique), Dominik Hagist (Station ornithologique) </a:t>
            </a:r>
          </a:p>
          <a:p>
            <a:r>
              <a:rPr lang="fr-CH" sz="1200" b="1" dirty="0"/>
              <a:t>Collaboration: </a:t>
            </a:r>
            <a:r>
              <a:rPr lang="fr-CH" sz="1200" dirty="0"/>
              <a:t>Lukas Pfiffner (FiBL), Simon Birrer (Station ornithologique), Markus Jenny (Station ornithologique), </a:t>
            </a:r>
            <a:r>
              <a:rPr lang="de-CH" sz="1200" dirty="0"/>
              <a:t>Linda Riedel (Vogelwarte),  Anja Gramlich (</a:t>
            </a:r>
            <a:r>
              <a:rPr lang="de-CH" sz="1200" dirty="0" err="1"/>
              <a:t>Agridea</a:t>
            </a:r>
            <a:r>
              <a:rPr lang="de-CH" sz="1200" dirty="0"/>
              <a:t>), Pascale Cornuz (FiBL), Theres Rutz (FiBL), Cornelia Kupferschmid (FiBL)</a:t>
            </a:r>
            <a:endParaRPr lang="fr-CH" sz="1200" dirty="0"/>
          </a:p>
          <a:p>
            <a:r>
              <a:rPr lang="fr-CH" sz="1200" b="1" dirty="0"/>
              <a:t>Rédaction: </a:t>
            </a:r>
            <a:r>
              <a:rPr lang="fr-CH" sz="1200" dirty="0"/>
              <a:t>Gilles Weidmann (FiBL), </a:t>
            </a:r>
            <a:r>
              <a:rPr lang="de-CH" sz="1200" dirty="0"/>
              <a:t>Simona Moosmann (FiBL), </a:t>
            </a:r>
            <a:r>
              <a:rPr lang="fr-CH" sz="1200" dirty="0"/>
              <a:t>Manuela Helbing (FiBL)</a:t>
            </a:r>
          </a:p>
          <a:p>
            <a:r>
              <a:rPr lang="fr-CH" sz="1200" dirty="0"/>
              <a:t>Avec des graphiques de Brigitta Maurer (</a:t>
            </a:r>
            <a:r>
              <a:rPr lang="fr-CH" sz="1200" dirty="0" err="1"/>
              <a:t>FiBL</a:t>
            </a:r>
            <a:r>
              <a:rPr lang="fr-CH" sz="1200" dirty="0"/>
              <a:t>) et des illustrations de Simon Müller (</a:t>
            </a:r>
            <a:r>
              <a:rPr lang="fr-CH" sz="1200" dirty="0">
                <a:hlinkClick r:id="rId6"/>
              </a:rPr>
              <a:t>www.soio.ch</a:t>
            </a:r>
            <a:r>
              <a:rPr lang="fr-CH" sz="1200" dirty="0"/>
              <a:t>).</a:t>
            </a:r>
          </a:p>
          <a:p>
            <a:r>
              <a:rPr lang="fr-FR" sz="1200" b="1" dirty="0"/>
              <a:t>No d’article du FiBL: </a:t>
            </a:r>
            <a:r>
              <a:rPr lang="fr-FR" sz="1200" dirty="0"/>
              <a:t>1454</a:t>
            </a:r>
          </a:p>
          <a:p>
            <a:r>
              <a:rPr lang="fr-FR" sz="1200" b="1" dirty="0"/>
              <a:t>Permalien: </a:t>
            </a:r>
            <a:r>
              <a:rPr lang="fr-FR" sz="1200" dirty="0">
                <a:hlinkClick r:id="rId7"/>
              </a:rPr>
              <a:t>orgprints.org/id/</a:t>
            </a:r>
            <a:r>
              <a:rPr lang="fr-FR" sz="1200" dirty="0" err="1">
                <a:hlinkClick r:id="rId7"/>
              </a:rPr>
              <a:t>eprint</a:t>
            </a:r>
            <a:r>
              <a:rPr lang="fr-FR" sz="1200" dirty="0">
                <a:hlinkClick r:id="rId7"/>
              </a:rPr>
              <a:t>/53315/</a:t>
            </a:r>
            <a:r>
              <a:rPr lang="fr-FR" sz="1200" dirty="0"/>
              <a:t> </a:t>
            </a:r>
            <a:endParaRPr lang="fr-CH" sz="1200" dirty="0"/>
          </a:p>
          <a:p>
            <a:r>
              <a:rPr lang="fr-CH" sz="1200" dirty="0"/>
              <a:t>Les transparents ont été réalisées avec le soutien financier de Bio Suisse, de l’Office fédéral de l’agriculture, de l’Office fédéral de l’environnement, de l’Union Suisse des Paysans, </a:t>
            </a:r>
            <a:r>
              <a:rPr lang="fr-FR" sz="1200" dirty="0"/>
              <a:t>de l'Office du paysage et de la nature du canton de Zurich, du Centre agricole </a:t>
            </a:r>
            <a:r>
              <a:rPr lang="fr-FR" sz="1200" dirty="0" err="1"/>
              <a:t>Ebenrain</a:t>
            </a:r>
            <a:r>
              <a:rPr lang="fr-FR" sz="1200" dirty="0"/>
              <a:t> du canton de Bâle-Campagne, de l'Office de l'environnement et de l'énergie du canton de Bâle-Ville, du Service de l’Agriculture et des Forêts du canton de Lucerne et du Service de l’Agriculture et Viticulture du Canton de Vaud. </a:t>
            </a:r>
          </a:p>
          <a:p>
            <a:r>
              <a:rPr lang="fr-CH" sz="1200" dirty="0"/>
              <a:t>Edition 2024</a:t>
            </a:r>
          </a:p>
          <a:p>
            <a:r>
              <a:rPr lang="fr-CH" sz="1200" dirty="0"/>
              <a:t>La collection de transparents fait partie d'une vaste collection de diapositives basées sur les manuel «La biodiversité sur l’exploitation agricole: guide pratique" du FiBL et de la Station ornithologique. La collection de transparents peut être téléchargée gratuitement à l'adresse </a:t>
            </a:r>
            <a:r>
              <a:rPr lang="fr-CH" sz="1200" dirty="0">
                <a:hlinkClick r:id="rId8"/>
              </a:rPr>
              <a:t>agrinatur.ch/</a:t>
            </a:r>
            <a:r>
              <a:rPr lang="fr-CH" sz="1200" dirty="0" err="1">
                <a:hlinkClick r:id="rId8"/>
              </a:rPr>
              <a:t>fr</a:t>
            </a:r>
            <a:r>
              <a:rPr lang="fr-CH" sz="1200" dirty="0" err="1"/>
              <a:t>.</a:t>
            </a:r>
            <a:r>
              <a:rPr lang="fr-CH" sz="1200" dirty="0"/>
              <a:t> Le manuel peut être commandé en version imprimée à la boutique FiBL sur </a:t>
            </a:r>
            <a:r>
              <a:rPr lang="fr-CH" sz="1200" dirty="0">
                <a:hlinkClick r:id="rId9"/>
              </a:rPr>
              <a:t>shop.fibl.org</a:t>
            </a:r>
            <a:r>
              <a:rPr lang="fr-CH" sz="1200" dirty="0"/>
              <a:t> ou téléchargé gratuitement. </a:t>
            </a:r>
          </a:p>
          <a:p>
            <a:r>
              <a:rPr lang="fr-CH" sz="1200" b="1" dirty="0"/>
              <a:t>Copyright</a:t>
            </a:r>
            <a:r>
              <a:rPr lang="fr-CH" sz="1200" dirty="0"/>
              <a:t>: Les photos ne peuvent être utilisées qu'à des fins de formation sur le thème de la biodiversité dans les exploitations agricoles.  Tous droits réservés par les auteurs. </a:t>
            </a:r>
          </a:p>
        </p:txBody>
      </p:sp>
    </p:spTree>
    <p:extLst>
      <p:ext uri="{BB962C8B-B14F-4D97-AF65-F5344CB8AC3E}">
        <p14:creationId xmlns:p14="http://schemas.microsoft.com/office/powerpoint/2010/main" val="375244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808" y="3620038"/>
            <a:ext cx="3297562" cy="243903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391" y="3615056"/>
            <a:ext cx="3300395" cy="244401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434" y="986926"/>
            <a:ext cx="3303936" cy="24713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Espèces typiques des prairies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"/>
          <a:stretch/>
        </p:blipFill>
        <p:spPr>
          <a:xfrm>
            <a:off x="1112616" y="980728"/>
            <a:ext cx="3298169" cy="2491365"/>
          </a:xfrm>
        </p:spPr>
      </p:pic>
      <p:sp>
        <p:nvSpPr>
          <p:cNvPr id="7" name="Textfeld 6"/>
          <p:cNvSpPr txBox="1"/>
          <p:nvPr/>
        </p:nvSpPr>
        <p:spPr>
          <a:xfrm>
            <a:off x="1112616" y="3111938"/>
            <a:ext cx="331236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Grillons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71999" y="3102761"/>
            <a:ext cx="360040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err="1"/>
              <a:t>Tarier</a:t>
            </a:r>
            <a:r>
              <a:rPr lang="fr-CH" dirty="0"/>
              <a:t> des prés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580434" y="5689736"/>
            <a:ext cx="330393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Damier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10390" y="5716694"/>
            <a:ext cx="330039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Bourdon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3217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274755" cy="629700"/>
          </a:xfrm>
        </p:spPr>
        <p:txBody>
          <a:bodyPr/>
          <a:lstStyle/>
          <a:p>
            <a:r>
              <a:rPr lang="fr-FR" dirty="0"/>
              <a:t>Mesures nuisibles à la biodiversité des prairies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5928" y="1268760"/>
            <a:ext cx="3859074" cy="43099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Fauches fréquentes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Utilisation d’un conditionneur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Vitesse de conduite élevée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Nombre élevé de passages</a:t>
            </a:r>
            <a:endParaRPr lang="de-CH" dirty="0"/>
          </a:p>
          <a:p>
            <a:pPr marL="342900" indent="-342900">
              <a:buFontTx/>
              <a:buChar char="-"/>
            </a:pPr>
            <a:endParaRPr lang="de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26378" y="1268760"/>
            <a:ext cx="3574014" cy="17281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Période de fauche inadaptée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Production de balles de silo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Fertilisation excessive (azote)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Tx/>
              <a:buChar char="-"/>
            </a:pPr>
            <a:endParaRPr lang="de-CH" dirty="0"/>
          </a:p>
          <a:p>
            <a:pPr marL="342900" indent="-342900">
              <a:buFontTx/>
              <a:buChar char="-"/>
            </a:pP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7161DA5-8E09-4C00-A31D-D9A6F2D32A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4" y="3158621"/>
            <a:ext cx="3644295" cy="273322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2E414B8-A4C7-463F-B278-2674841165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1981" y="3158621"/>
            <a:ext cx="3644295" cy="27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4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r-CH" altLang="de-DE" dirty="0">
                <a:cs typeface="Arial"/>
              </a:rPr>
              <a:t>Groupes d'animaux affectés par la fauche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618175" y="1210854"/>
            <a:ext cx="5898041" cy="430994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fr-CH" altLang="de-DE" sz="2000" dirty="0"/>
              <a:t>Trois zones d'habitat sont touchées: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CH" altLang="de-DE" sz="2000" b="1" dirty="0">
                <a:solidFill>
                  <a:srgbClr val="7030A0"/>
                </a:solidFill>
              </a:rPr>
              <a:t>Fleurs: </a:t>
            </a:r>
            <a:r>
              <a:rPr lang="fr-CH" altLang="de-DE" sz="2000" dirty="0"/>
              <a:t>papillons, abeilles, syrphes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r-CH" altLang="de-DE" sz="2000" dirty="0"/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CH" altLang="de-DE" sz="2000" b="1" dirty="0">
                <a:solidFill>
                  <a:schemeClr val="accent6"/>
                </a:solidFill>
              </a:rPr>
              <a:t>Feuillage: </a:t>
            </a:r>
            <a:r>
              <a:rPr lang="fr-CH" altLang="de-DE" sz="2000" dirty="0"/>
              <a:t>toiles d'araignées, punaises, larves d'insectes et divers cocons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r-CH" altLang="de-DE" sz="2000" b="0" dirty="0"/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CH" altLang="de-DE" sz="2000" b="1" dirty="0">
                <a:solidFill>
                  <a:schemeClr val="accent4">
                    <a:lumMod val="75000"/>
                  </a:schemeClr>
                </a:solidFill>
              </a:rPr>
              <a:t>Sol: </a:t>
            </a:r>
            <a:r>
              <a:rPr lang="fr-CH" altLang="de-DE" sz="2000" dirty="0"/>
              <a:t>scarabées, amphibiens, oiseaux nichant au sol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fr-CH" altLang="de-DE" sz="2000" b="0" dirty="0"/>
          </a:p>
          <a:p>
            <a:pPr>
              <a:lnSpc>
                <a:spcPct val="125000"/>
              </a:lnSpc>
              <a:buFontTx/>
              <a:buNone/>
            </a:pPr>
            <a:endParaRPr lang="fr-CH" altLang="de-DE" sz="2000" b="0" dirty="0"/>
          </a:p>
          <a:p>
            <a:pPr>
              <a:lnSpc>
                <a:spcPct val="125000"/>
              </a:lnSpc>
              <a:buFontTx/>
              <a:buNone/>
            </a:pPr>
            <a:endParaRPr lang="fr-CH" altLang="de-DE" sz="2000" b="0" dirty="0"/>
          </a:p>
          <a:p>
            <a:pPr>
              <a:buFontTx/>
              <a:buNone/>
            </a:pPr>
            <a:endParaRPr lang="fr-CH" altLang="de-DE" sz="20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434621" y="4869337"/>
            <a:ext cx="8274755" cy="13029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altLang="de-DE" sz="2000" dirty="0"/>
              <a:t>De nombreux insectes utilisent plusieurs zones lors                                de leur développement (œuf, larve, pupe, adulte).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altLang="de-DE" sz="2000" dirty="0"/>
              <a:t>Les chances de fuite dépendent de leur mobilité. Les stades immobiles (œuf, nymphe, cocon) sont particulièrement menacés.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6E45165D-EF6F-4B21-8485-F7317966F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5526" y="3793208"/>
            <a:ext cx="1726853" cy="155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WESPENSP">
            <a:extLst>
              <a:ext uri="{FF2B5EF4-FFF2-40B4-BE49-F238E27FC236}">
                <a16:creationId xmlns:a16="http://schemas.microsoft.com/office/drawing/2014/main" id="{4C778793-BCC4-4CE5-88E3-8CA609A8F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5526" y="2165674"/>
            <a:ext cx="1726853" cy="155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B78AE36-3EE1-4830-B12C-5C598533F0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187" y="578285"/>
            <a:ext cx="172819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22075" cy="629700"/>
          </a:xfrm>
        </p:spPr>
        <p:txBody>
          <a:bodyPr/>
          <a:lstStyle/>
          <a:p>
            <a:r>
              <a:rPr lang="fr-FR" dirty="0"/>
              <a:t>Pertes d'insectes plus importantes lors de l'utilisation d’un conditionneur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258" y="1389059"/>
            <a:ext cx="6697484" cy="4005536"/>
          </a:xfrm>
        </p:spPr>
      </p:pic>
      <p:sp>
        <p:nvSpPr>
          <p:cNvPr id="8" name="Textfeld 7"/>
          <p:cNvSpPr txBox="1"/>
          <p:nvPr/>
        </p:nvSpPr>
        <p:spPr>
          <a:xfrm>
            <a:off x="6296820" y="5618336"/>
            <a:ext cx="1846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dirty="0"/>
              <a:t>Source: Humbert et al. 2010 </a:t>
            </a:r>
          </a:p>
        </p:txBody>
      </p:sp>
    </p:spTree>
    <p:extLst>
      <p:ext uri="{BB962C8B-B14F-4D97-AF65-F5344CB8AC3E}">
        <p14:creationId xmlns:p14="http://schemas.microsoft.com/office/powerpoint/2010/main" val="2315033210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1F0389-DCC4-4552-AF62-62FC06389D97}">
  <ds:schemaRefs>
    <ds:schemaRef ds:uri="926ccd4c-651f-4ccc-af87-3950eef9fdad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dd18740c-b141-4d05-9751-e9f3dcf7e76f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3274</Words>
  <Application>Microsoft Office PowerPoint</Application>
  <PresentationFormat>Bildschirmpräsentation (4:3)</PresentationFormat>
  <Paragraphs>520</Paragraphs>
  <Slides>57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67" baseType="lpstr">
      <vt:lpstr>Arial</vt:lpstr>
      <vt:lpstr>Arial Black</vt:lpstr>
      <vt:lpstr>Calibri</vt:lpstr>
      <vt:lpstr>Frutiger-Light</vt:lpstr>
      <vt:lpstr>Gill Sans MT</vt:lpstr>
      <vt:lpstr>Symbol</vt:lpstr>
      <vt:lpstr>Times New Roman</vt:lpstr>
      <vt:lpstr>Wingdings</vt:lpstr>
      <vt:lpstr>Wingdings 2</vt:lpstr>
      <vt:lpstr>Vorlage-Foliensammlung-Biodiv</vt:lpstr>
      <vt:lpstr>PowerPoint-Präsentation</vt:lpstr>
      <vt:lpstr>Favoriser la biodiversité dans les cultures, car…</vt:lpstr>
      <vt:lpstr>Exemples d’exploitation ménageant l’environnement</vt:lpstr>
      <vt:lpstr>Prestations écosystémiques dans les cultures: exemples</vt:lpstr>
      <vt:lpstr>Mesures d'encouragement dans les surfaces herbagères</vt:lpstr>
      <vt:lpstr>Espèces typiques des prairies</vt:lpstr>
      <vt:lpstr>Mesures nuisibles à la biodiversité des prairies</vt:lpstr>
      <vt:lpstr>Groupes d'animaux affectés par la fauche</vt:lpstr>
      <vt:lpstr>Pertes d'insectes plus importantes lors de l'utilisation d’un conditionneur</vt:lpstr>
      <vt:lpstr>Pertes minimes d'abeilles tôt le matin</vt:lpstr>
      <vt:lpstr>Des bandes-refuges pour les sauterelles</vt:lpstr>
      <vt:lpstr>Adapter les dates de fauche</vt:lpstr>
      <vt:lpstr>Date de la première fauche en zone de montagne </vt:lpstr>
      <vt:lpstr>Modèles de fauche recommandés pour les prairies</vt:lpstr>
      <vt:lpstr>Effaroucher les faons et les levreaux avant la fauche </vt:lpstr>
      <vt:lpstr>„Trèfle en fleur contre le manque de miellées“ „Kleeblüte in Trachtlücke" (Labiola, canton d‘Argovie)</vt:lpstr>
      <vt:lpstr>Principales mesures de promotion de la biodiversité dans les prairies</vt:lpstr>
      <vt:lpstr>Mesures d'encouragement dans les grandes cultures</vt:lpstr>
      <vt:lpstr>Espèces typiques des terres assolées</vt:lpstr>
      <vt:lpstr>Mesures nuisibles à la biodiversité  dans les terres assolées </vt:lpstr>
      <vt:lpstr>Flore messicole menacée</vt:lpstr>
      <vt:lpstr>Recommandations pour favoriser la flore messicole</vt:lpstr>
      <vt:lpstr>Evolution des populations d'oiseaux des champs cultivés</vt:lpstr>
      <vt:lpstr>Influence des pesticides sur la biodiversité</vt:lpstr>
      <vt:lpstr>Favoriser les oiseaux nichant au sol</vt:lpstr>
      <vt:lpstr>Promotion de l’alouette des champs à Andelfingen (ZH)</vt:lpstr>
      <vt:lpstr>Autres mesures de promotion de la biodiversité  dans les terres assolées</vt:lpstr>
      <vt:lpstr>Principales mesures de promotion de la biodiversité dans les terres assolées</vt:lpstr>
      <vt:lpstr>Mesures de promotion de la biodiversité dans les cultures spéciales</vt:lpstr>
      <vt:lpstr>Mesures de promotion de la biodiversité en arboriculture</vt:lpstr>
      <vt:lpstr>Espèces typiques en arboriculture</vt:lpstr>
      <vt:lpstr>Mesures nuisibles à la biodiversité dans l'arboriculture</vt:lpstr>
      <vt:lpstr>Enherbement permanent des interlignes…</vt:lpstr>
      <vt:lpstr>Favoriser les auxiliaires avec des structures fleuries</vt:lpstr>
      <vt:lpstr>Autres mesures de promotion de la biodiversité dans l'arboriculture</vt:lpstr>
      <vt:lpstr>Principales mesures de promotion de la biodiversité dans l’arboriculture</vt:lpstr>
      <vt:lpstr>Mesures de promotion de la biodiversité dans les cultures maraichères</vt:lpstr>
      <vt:lpstr>Espèces typiques dans les cultures maraichères</vt:lpstr>
      <vt:lpstr>Mesures nuisibles à la biodiversité  dans les cultures maraichères</vt:lpstr>
      <vt:lpstr>Enherbement permanent des chemins et passages …</vt:lpstr>
      <vt:lpstr>Combinaison de plantes compagnes et de bandes fleuries</vt:lpstr>
      <vt:lpstr>Les oiseaux qui nichent au sol aiment aussi faire leur nid dans les champs de légumes !</vt:lpstr>
      <vt:lpstr>Principales mesures de promotion de la biodiversité dans les cultures maraîchères</vt:lpstr>
      <vt:lpstr>Mesures de promotion de la biodiversité en viticulture</vt:lpstr>
      <vt:lpstr>Espèces typiques en viticulture</vt:lpstr>
      <vt:lpstr>Mesures nuisibles à la biodiversité en viticulture </vt:lpstr>
      <vt:lpstr>Fauche alternée des interlignes et zones de sol ouvertes</vt:lpstr>
      <vt:lpstr>Exploitation des interlignes</vt:lpstr>
      <vt:lpstr>Influence de différentes méthodes d'exploitation sur la diversité végétale dans les allées de circulation</vt:lpstr>
      <vt:lpstr>Travail du sol pour les plantes à bulbe</vt:lpstr>
      <vt:lpstr>Revaloriser les interlignes avec des semis</vt:lpstr>
      <vt:lpstr>Contrôler et combattre les néophytes invasives!</vt:lpstr>
      <vt:lpstr>Autres mesures de promotion de la biodiversité  en viticulture</vt:lpstr>
      <vt:lpstr>Montage professionnel des filets à vigne</vt:lpstr>
      <vt:lpstr>Principales mesures de promotion de la biodiversité  en viticulture</vt:lpstr>
      <vt:lpstr>Pour en savoir plus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Weidmann Gilles</cp:lastModifiedBy>
  <cp:revision>556</cp:revision>
  <cp:lastPrinted>2018-11-05T09:48:24Z</cp:lastPrinted>
  <dcterms:created xsi:type="dcterms:W3CDTF">2017-11-28T14:04:15Z</dcterms:created>
  <dcterms:modified xsi:type="dcterms:W3CDTF">2024-05-27T13:15:17Z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