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39"/>
  </p:notesMasterIdLst>
  <p:handoutMasterIdLst>
    <p:handoutMasterId r:id="rId40"/>
  </p:handoutMasterIdLst>
  <p:sldIdLst>
    <p:sldId id="259" r:id="rId2"/>
    <p:sldId id="422" r:id="rId3"/>
    <p:sldId id="423" r:id="rId4"/>
    <p:sldId id="424" r:id="rId5"/>
    <p:sldId id="425" r:id="rId6"/>
    <p:sldId id="454"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53" r:id="rId23"/>
    <p:sldId id="452" r:id="rId24"/>
    <p:sldId id="451" r:id="rId25"/>
    <p:sldId id="420" r:id="rId26"/>
    <p:sldId id="442" r:id="rId27"/>
    <p:sldId id="443" r:id="rId28"/>
    <p:sldId id="446" r:id="rId29"/>
    <p:sldId id="444" r:id="rId30"/>
    <p:sldId id="445" r:id="rId31"/>
    <p:sldId id="398" r:id="rId32"/>
    <p:sldId id="407" r:id="rId33"/>
    <p:sldId id="404" r:id="rId34"/>
    <p:sldId id="419" r:id="rId35"/>
    <p:sldId id="402" r:id="rId36"/>
    <p:sldId id="403" r:id="rId37"/>
    <p:sldId id="417" r:id="rId38"/>
  </p:sldIdLst>
  <p:sldSz cx="9144000" cy="6858000" type="screen4x3"/>
  <p:notesSz cx="6797675" cy="9928225"/>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67CCC3E2-171A-4DE4-8AF7-6FAAFF18E83E}">
          <p14:sldIdLst>
            <p14:sldId id="259"/>
            <p14:sldId id="422"/>
            <p14:sldId id="423"/>
            <p14:sldId id="424"/>
            <p14:sldId id="425"/>
            <p14:sldId id="454"/>
            <p14:sldId id="427"/>
            <p14:sldId id="428"/>
            <p14:sldId id="429"/>
            <p14:sldId id="430"/>
            <p14:sldId id="431"/>
            <p14:sldId id="432"/>
            <p14:sldId id="433"/>
            <p14:sldId id="434"/>
            <p14:sldId id="435"/>
            <p14:sldId id="436"/>
            <p14:sldId id="437"/>
            <p14:sldId id="438"/>
            <p14:sldId id="439"/>
            <p14:sldId id="440"/>
            <p14:sldId id="441"/>
            <p14:sldId id="453"/>
            <p14:sldId id="452"/>
            <p14:sldId id="451"/>
            <p14:sldId id="420"/>
            <p14:sldId id="442"/>
            <p14:sldId id="443"/>
            <p14:sldId id="446"/>
            <p14:sldId id="444"/>
            <p14:sldId id="445"/>
            <p14:sldId id="398"/>
            <p14:sldId id="407"/>
            <p14:sldId id="404"/>
            <p14:sldId id="419"/>
            <p14:sldId id="402"/>
            <p14:sldId id="403"/>
            <p14:sldId id="417"/>
          </p14:sldIdLst>
        </p14:section>
      </p14:sectionLst>
    </p:ext>
    <p:ext uri="{EFAFB233-063F-42B5-8137-9DF3F51BA10A}">
      <p15:sldGuideLst xmlns:p15="http://schemas.microsoft.com/office/powerpoint/2012/main">
        <p15:guide id="1" orient="horz" pos="3430" userDrawn="1">
          <p15:clr>
            <a:srgbClr val="A4A3A4"/>
          </p15:clr>
        </p15:guide>
        <p15:guide id="2" pos="27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68" clrIdx="0">
    <p:extLst/>
  </p:cmAuthor>
  <p:cmAuthor id="2" name="Bissig Simone" initials="BS" lastIdx="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B74"/>
    <a:srgbClr val="FAC36E"/>
    <a:srgbClr val="D6EFA9"/>
    <a:srgbClr val="77B39B"/>
    <a:srgbClr val="2D8EC9"/>
    <a:srgbClr val="7B9CDF"/>
    <a:srgbClr val="39977A"/>
    <a:srgbClr val="CCEEDF"/>
    <a:srgbClr val="CB2028"/>
    <a:srgbClr val="FEF3E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93" autoAdjust="0"/>
    <p:restoredTop sz="94125" autoAdjust="0"/>
  </p:normalViewPr>
  <p:slideViewPr>
    <p:cSldViewPr>
      <p:cViewPr varScale="1">
        <p:scale>
          <a:sx n="70" d="100"/>
          <a:sy n="70" d="100"/>
        </p:scale>
        <p:origin x="892" y="68"/>
      </p:cViewPr>
      <p:guideLst>
        <p:guide orient="horz" pos="3430"/>
        <p:guide pos="2744"/>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fibl.ch\FILES\BBK\Huber_Kathrin\Foliensatz\Dokumente_zur_gemeinsamen_Nutzung\FS_Kathrin\09_Markt_Konsum\Biolagebensmittel_kauf.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fibl.ch\FILES\BBK\Huber_Kathrin\Foliensatz\Dokumente_zur_gemeinsamen_Nutzung\FS_Kathrin\09_Markt_Konsum\Abbildung_Motiv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fibl.ch\FILES\BBK\Huber_Kathrin\Foliensatz\Dokumente_zur_gemeinsamen_Nutzung\FS_Kathrin\09_Markt_Konsum\Abbildung_Barrieren.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r-CH" sz="1800" b="1" dirty="0" smtClean="0">
                <a:solidFill>
                  <a:schemeClr val="tx1"/>
                </a:solidFill>
              </a:rPr>
              <a:t>Parts de marché des distributeurs,</a:t>
            </a:r>
          </a:p>
          <a:p>
            <a:pPr algn="l">
              <a:defRPr/>
            </a:pPr>
            <a:r>
              <a:rPr lang="de-CH" sz="1800" b="1" dirty="0" smtClean="0">
                <a:solidFill>
                  <a:schemeClr val="tx1"/>
                </a:solidFill>
              </a:rPr>
              <a:t>2014, en %</a:t>
            </a:r>
          </a:p>
        </c:rich>
      </c:tx>
      <c:layout>
        <c:manualLayout>
          <c:xMode val="edge"/>
          <c:yMode val="edge"/>
          <c:x val="8.220548518391723E-3"/>
          <c:y val="2.9895366218236174E-3"/>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Tabelle1!$B$1</c:f>
              <c:strCache>
                <c:ptCount val="1"/>
                <c:pt idx="0">
                  <c:v>Parts de marché en % selon les distributeurs en 2014</c:v>
                </c:pt>
              </c:strCache>
            </c:strRef>
          </c:tx>
          <c:dPt>
            <c:idx val="0"/>
            <c:bubble3D val="0"/>
            <c:spPr>
              <a:solidFill>
                <a:schemeClr val="accent1"/>
              </a:solidFill>
              <a:ln>
                <a:noFill/>
              </a:ln>
              <a:effectLst/>
            </c:spPr>
          </c:dPt>
          <c:dPt>
            <c:idx val="1"/>
            <c:bubble3D val="0"/>
            <c:spPr>
              <a:solidFill>
                <a:schemeClr val="accent2"/>
              </a:solidFill>
              <a:ln>
                <a:noFill/>
              </a:ln>
              <a:effectLst/>
            </c:spPr>
          </c:dPt>
          <c:dPt>
            <c:idx val="2"/>
            <c:bubble3D val="0"/>
            <c:spPr>
              <a:solidFill>
                <a:schemeClr val="accent3"/>
              </a:solidFill>
              <a:ln>
                <a:noFill/>
              </a:ln>
              <a:effectLst/>
            </c:spPr>
          </c:dPt>
          <c:dPt>
            <c:idx val="3"/>
            <c:bubble3D val="0"/>
            <c:spPr>
              <a:solidFill>
                <a:schemeClr val="accent4"/>
              </a:solidFill>
              <a:ln>
                <a:noFill/>
              </a:ln>
              <a:effectLst/>
            </c:spPr>
          </c:dPt>
          <c:dPt>
            <c:idx val="4"/>
            <c:bubble3D val="0"/>
            <c:spPr>
              <a:solidFill>
                <a:schemeClr val="accent5"/>
              </a:solidFill>
              <a:ln>
                <a:noFill/>
              </a:ln>
              <a:effectLst/>
            </c:spPr>
          </c:dPt>
          <c:dPt>
            <c:idx val="5"/>
            <c:bubble3D val="0"/>
            <c:spPr>
              <a:solidFill>
                <a:schemeClr val="bg1">
                  <a:lumMod val="50000"/>
                </a:schemeClr>
              </a:solidFill>
              <a:ln>
                <a:noFill/>
              </a:ln>
              <a:effectLst/>
            </c:spPr>
          </c:dPt>
          <c:dPt>
            <c:idx val="6"/>
            <c:bubble3D val="0"/>
            <c:spPr>
              <a:solidFill>
                <a:schemeClr val="accent1">
                  <a:lumMod val="6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Tabelle1!$A$2:$A$8</c:f>
              <c:strCache>
                <c:ptCount val="7"/>
                <c:pt idx="0">
                  <c:v>Coop</c:v>
                </c:pt>
                <c:pt idx="1">
                  <c:v>Migros</c:v>
                </c:pt>
                <c:pt idx="2">
                  <c:v>Commerce spécialisé bio</c:v>
                </c:pt>
                <c:pt idx="3">
                  <c:v>Vente directe Bourgeon</c:v>
                </c:pt>
                <c:pt idx="4">
                  <c:v>Autres  commerces de détail</c:v>
                </c:pt>
                <c:pt idx="5">
                  <c:v>Grands magasins, autres commerces spéciaux</c:v>
                </c:pt>
                <c:pt idx="6">
                  <c:v>Quelle: Bio Suisse</c:v>
                </c:pt>
              </c:strCache>
            </c:strRef>
          </c:cat>
          <c:val>
            <c:numRef>
              <c:f>Tabelle1!$B$2:$B$8</c:f>
              <c:numCache>
                <c:formatCode>General</c:formatCode>
                <c:ptCount val="7"/>
                <c:pt idx="0">
                  <c:v>46.5</c:v>
                </c:pt>
                <c:pt idx="1">
                  <c:v>27.5</c:v>
                </c:pt>
                <c:pt idx="2">
                  <c:v>12.6</c:v>
                </c:pt>
                <c:pt idx="3">
                  <c:v>5.4</c:v>
                </c:pt>
                <c:pt idx="4">
                  <c:v>4.5999999999999996</c:v>
                </c:pt>
                <c:pt idx="5">
                  <c:v>3.4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336122839717504"/>
          <c:y val="0.24514200298953662"/>
          <c:w val="0.32053571202150455"/>
          <c:h val="0.587009404093546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35516681591585E-2"/>
          <c:y val="0.123796711509716"/>
          <c:w val="0.80549221110701408"/>
          <c:h val="0.72046820380636278"/>
        </c:manualLayout>
      </c:layout>
      <c:barChart>
        <c:barDir val="bar"/>
        <c:grouping val="clustered"/>
        <c:varyColors val="0"/>
        <c:ser>
          <c:idx val="1"/>
          <c:order val="1"/>
          <c:tx>
            <c:strRef>
              <c:f>Tabelle1!$C$1</c:f>
              <c:strCache>
                <c:ptCount val="1"/>
                <c:pt idx="0">
                  <c:v>Anteil Bio in %</c:v>
                </c:pt>
              </c:strCache>
            </c:strRef>
          </c:tx>
          <c:spPr>
            <a:solidFill>
              <a:schemeClr val="accent2"/>
            </a:solidFill>
            <a:ln>
              <a:noFill/>
            </a:ln>
            <a:effectLst/>
          </c:spPr>
          <c:invertIfNegative val="0"/>
          <c:dLbls>
            <c:delete val="1"/>
          </c:dLbls>
          <c:cat>
            <c:strRef>
              <c:f>Tabelle1!$A$2:$A$13</c:f>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f>Tabelle1!$C$2:$C$13</c:f>
              <c:numCache>
                <c:formatCode>0.00</c:formatCode>
                <c:ptCount val="11"/>
                <c:pt idx="0">
                  <c:v>22.7</c:v>
                </c:pt>
                <c:pt idx="1">
                  <c:v>19.8</c:v>
                </c:pt>
                <c:pt idx="2">
                  <c:v>14.6</c:v>
                </c:pt>
                <c:pt idx="3">
                  <c:v>11</c:v>
                </c:pt>
                <c:pt idx="4">
                  <c:v>10.3</c:v>
                </c:pt>
                <c:pt idx="5">
                  <c:v>10.1</c:v>
                </c:pt>
                <c:pt idx="6">
                  <c:v>6</c:v>
                </c:pt>
                <c:pt idx="7">
                  <c:v>4.8</c:v>
                </c:pt>
                <c:pt idx="8">
                  <c:v>4.4000000000000004</c:v>
                </c:pt>
                <c:pt idx="9">
                  <c:v>2.7</c:v>
                </c:pt>
                <c:pt idx="10">
                  <c:v>1.8</c:v>
                </c:pt>
              </c:numCache>
            </c:numRef>
          </c:val>
        </c:ser>
        <c:dLbls>
          <c:dLblPos val="outEnd"/>
          <c:showLegendKey val="0"/>
          <c:showVal val="1"/>
          <c:showCatName val="0"/>
          <c:showSerName val="0"/>
          <c:showPercent val="0"/>
          <c:showBubbleSize val="0"/>
        </c:dLbls>
        <c:gapWidth val="150"/>
        <c:axId val="-1472902352"/>
        <c:axId val="-1563826448"/>
        <c:extLst>
          <c:ext xmlns:c15="http://schemas.microsoft.com/office/drawing/2012/chart" uri="{02D57815-91ED-43cb-92C2-25804820EDAC}">
            <c15:filteredBarSeries>
              <c15:ser>
                <c:idx val="0"/>
                <c:order val="0"/>
                <c:tx>
                  <c:strRef>
                    <c:extLst>
                      <c:ext uri="{02D57815-91ED-43cb-92C2-25804820EDAC}">
                        <c15:formulaRef>
                          <c15:sqref>Tabelle1!$B$1</c15:sqref>
                        </c15:formulaRef>
                      </c:ext>
                    </c:extLst>
                    <c:strCache>
                      <c:ptCount val="1"/>
                      <c:pt idx="0">
                        <c:v>in Mio. CHF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c:ext uri="{02D57815-91ED-43cb-92C2-25804820EDAC}">
                        <c15:formulaRef>
                          <c15:sqref>Tabelle1!$B$2:$B$13</c15:sqref>
                        </c15:formulaRef>
                      </c:ext>
                    </c:extLst>
                    <c:numCache>
                      <c:formatCode>_(* #,##0.00_);_(* \(#,##0.00\);_(* "-"??_);_(@_)</c:formatCode>
                      <c:ptCount val="11"/>
                      <c:pt idx="0">
                        <c:v>65.8</c:v>
                      </c:pt>
                      <c:pt idx="1">
                        <c:v>172.2</c:v>
                      </c:pt>
                      <c:pt idx="2">
                        <c:v>202.7</c:v>
                      </c:pt>
                      <c:pt idx="3">
                        <c:v>205.2</c:v>
                      </c:pt>
                      <c:pt idx="4">
                        <c:v>144.19999999999999</c:v>
                      </c:pt>
                      <c:pt idx="5">
                        <c:v>139.9</c:v>
                      </c:pt>
                      <c:pt idx="6">
                        <c:v>84.7</c:v>
                      </c:pt>
                      <c:pt idx="7">
                        <c:v>213.8</c:v>
                      </c:pt>
                      <c:pt idx="8">
                        <c:v>58.2</c:v>
                      </c:pt>
                      <c:pt idx="9">
                        <c:v>81.7</c:v>
                      </c:pt>
                      <c:pt idx="10">
                        <c:v>32.6</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Tabelle1!$D$1</c15:sqref>
                        </c15:formulaRef>
                      </c:ext>
                    </c:extLst>
                    <c:strCache>
                      <c:ptCount val="1"/>
                      <c:pt idx="0">
                        <c:v>Wachtum % vs. VJ</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xmlns:c15="http://schemas.microsoft.com/office/drawing/2012/chart">
                      <c:ext xmlns:c15="http://schemas.microsoft.com/office/drawing/2012/chart" uri="{02D57815-91ED-43cb-92C2-25804820EDAC}">
                        <c15:formulaRef>
                          <c15:sqref>Tabelle1!$D$2:$D$13</c15:sqref>
                        </c15:formulaRef>
                      </c:ext>
                    </c:extLst>
                    <c:numCache>
                      <c:formatCode>0.00</c:formatCode>
                      <c:ptCount val="11"/>
                      <c:pt idx="0">
                        <c:v>11.9</c:v>
                      </c:pt>
                      <c:pt idx="1">
                        <c:v>-2.8</c:v>
                      </c:pt>
                      <c:pt idx="2">
                        <c:v>7.3</c:v>
                      </c:pt>
                      <c:pt idx="3">
                        <c:v>3.3</c:v>
                      </c:pt>
                      <c:pt idx="4">
                        <c:v>8.8000000000000007</c:v>
                      </c:pt>
                      <c:pt idx="5">
                        <c:v>11.8</c:v>
                      </c:pt>
                      <c:pt idx="6">
                        <c:v>-2.8</c:v>
                      </c:pt>
                      <c:pt idx="7">
                        <c:v>5.8</c:v>
                      </c:pt>
                      <c:pt idx="8">
                        <c:v>11.7</c:v>
                      </c:pt>
                      <c:pt idx="9">
                        <c:v>3.4</c:v>
                      </c:pt>
                      <c:pt idx="10">
                        <c:v>4.8</c:v>
                      </c:pt>
                    </c:numCache>
                  </c:numRef>
                </c:val>
              </c15:ser>
            </c15:filteredBarSeries>
          </c:ext>
        </c:extLst>
      </c:barChart>
      <c:catAx>
        <c:axId val="-1472902352"/>
        <c:scaling>
          <c:orientation val="minMax"/>
        </c:scaling>
        <c:delete val="1"/>
        <c:axPos val="l"/>
        <c:numFmt formatCode="General" sourceLinked="1"/>
        <c:majorTickMark val="out"/>
        <c:minorTickMark val="none"/>
        <c:tickLblPos val="nextTo"/>
        <c:crossAx val="-1563826448"/>
        <c:crossesAt val="0"/>
        <c:auto val="1"/>
        <c:lblAlgn val="ctr"/>
        <c:lblOffset val="100"/>
        <c:noMultiLvlLbl val="0"/>
      </c:catAx>
      <c:valAx>
        <c:axId val="-1563826448"/>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47290235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02361284738024"/>
          <c:y val="0.123796711509716"/>
          <c:w val="0.14210299508315294"/>
          <c:h val="0.7197615432600073"/>
        </c:manualLayout>
      </c:layout>
      <c:barChart>
        <c:barDir val="bar"/>
        <c:grouping val="clustered"/>
        <c:varyColors val="0"/>
        <c:ser>
          <c:idx val="0"/>
          <c:order val="0"/>
          <c:tx>
            <c:strRef>
              <c:f>Tabelle1!$B$1</c:f>
              <c:strCache>
                <c:ptCount val="1"/>
                <c:pt idx="0">
                  <c:v>in Mio. CHF</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lgn="r">
                  <a:defRPr lang="de-CH" sz="1200" b="0" i="0" u="none" strike="noStrike" kern="1200" spc="0" baseline="0">
                    <a:solidFill>
                      <a:srgbClr val="000000">
                        <a:lumMod val="65000"/>
                        <a:lumOff val="35000"/>
                      </a:srgb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Tabelle1!$A$2:$A$13</c:f>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f>Tabelle1!$B$2:$B$13</c:f>
              <c:numCache>
                <c:formatCode>_(* #,##0.00_);_(* \(#,##0.00\);_(* "-"??_);_(@_)</c:formatCode>
                <c:ptCount val="11"/>
                <c:pt idx="0">
                  <c:v>65.8</c:v>
                </c:pt>
                <c:pt idx="1">
                  <c:v>172.2</c:v>
                </c:pt>
                <c:pt idx="2">
                  <c:v>202.7</c:v>
                </c:pt>
                <c:pt idx="3">
                  <c:v>205.2</c:v>
                </c:pt>
                <c:pt idx="4">
                  <c:v>144.19999999999999</c:v>
                </c:pt>
                <c:pt idx="5">
                  <c:v>139.9</c:v>
                </c:pt>
                <c:pt idx="6">
                  <c:v>84.7</c:v>
                </c:pt>
                <c:pt idx="7">
                  <c:v>213.8</c:v>
                </c:pt>
                <c:pt idx="8">
                  <c:v>58.2</c:v>
                </c:pt>
                <c:pt idx="9">
                  <c:v>81.7</c:v>
                </c:pt>
                <c:pt idx="10">
                  <c:v>32.6</c:v>
                </c:pt>
              </c:numCache>
            </c:numRef>
          </c:val>
        </c:ser>
        <c:dLbls>
          <c:dLblPos val="outEnd"/>
          <c:showLegendKey val="0"/>
          <c:showVal val="1"/>
          <c:showCatName val="0"/>
          <c:showSerName val="0"/>
          <c:showPercent val="0"/>
          <c:showBubbleSize val="0"/>
        </c:dLbls>
        <c:gapWidth val="150"/>
        <c:axId val="-1336807680"/>
        <c:axId val="-1336820192"/>
        <c:extLst>
          <c:ext xmlns:c15="http://schemas.microsoft.com/office/drawing/2012/chart" uri="{02D57815-91ED-43cb-92C2-25804820EDAC}">
            <c15:filteredBarSeries>
              <c15:ser>
                <c:idx val="1"/>
                <c:order val="1"/>
                <c:tx>
                  <c:strRef>
                    <c:extLst>
                      <c:ext uri="{02D57815-91ED-43cb-92C2-25804820EDAC}">
                        <c15:formulaRef>
                          <c15:sqref>Tabelle1!$C$1</c15:sqref>
                        </c15:formulaRef>
                      </c:ext>
                    </c:extLst>
                    <c:strCache>
                      <c:ptCount val="1"/>
                      <c:pt idx="0">
                        <c:v>Anteil Bio in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de-CH" sz="1600" b="0" i="0" u="none" strike="noStrike" kern="1200" spc="0" baseline="0">
                          <a:solidFill>
                            <a:srgbClr val="000000">
                              <a:lumMod val="65000"/>
                              <a:lumOff val="35000"/>
                            </a:srgbClr>
                          </a:solidFill>
                          <a:latin typeface="+mn-lt"/>
                          <a:ea typeface="+mn-ea"/>
                          <a:cs typeface="+mn-cs"/>
                        </a:defRPr>
                      </a:pPr>
                      <a:endParaRPr lang="de-D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c:ext uri="{02D57815-91ED-43cb-92C2-25804820EDAC}">
                        <c15:formulaRef>
                          <c15:sqref>Tabelle1!$C$2:$C$13</c15:sqref>
                        </c15:formulaRef>
                      </c:ext>
                    </c:extLst>
                    <c:numCache>
                      <c:formatCode>0.00</c:formatCode>
                      <c:ptCount val="11"/>
                      <c:pt idx="0">
                        <c:v>22.7</c:v>
                      </c:pt>
                      <c:pt idx="1">
                        <c:v>19.8</c:v>
                      </c:pt>
                      <c:pt idx="2">
                        <c:v>14.6</c:v>
                      </c:pt>
                      <c:pt idx="3">
                        <c:v>11</c:v>
                      </c:pt>
                      <c:pt idx="4">
                        <c:v>10.3</c:v>
                      </c:pt>
                      <c:pt idx="5">
                        <c:v>10.1</c:v>
                      </c:pt>
                      <c:pt idx="6">
                        <c:v>6</c:v>
                      </c:pt>
                      <c:pt idx="7">
                        <c:v>4.8</c:v>
                      </c:pt>
                      <c:pt idx="8">
                        <c:v>4.4000000000000004</c:v>
                      </c:pt>
                      <c:pt idx="9">
                        <c:v>2.7</c:v>
                      </c:pt>
                      <c:pt idx="10">
                        <c:v>1.8</c:v>
                      </c:pt>
                    </c:numCache>
                  </c:numRef>
                </c:val>
              </c15:ser>
            </c15:filteredBarSeries>
            <c15:filteredBarSeries>
              <c15:ser>
                <c:idx val="2"/>
                <c:order val="2"/>
                <c:tx>
                  <c:strRef>
                    <c:extLst xmlns:c15="http://schemas.microsoft.com/office/drawing/2012/chart">
                      <c:ext xmlns:c15="http://schemas.microsoft.com/office/drawing/2012/chart" uri="{02D57815-91ED-43cb-92C2-25804820EDAC}">
                        <c15:formulaRef>
                          <c15:sqref>Tabelle1!$D$1</c15:sqref>
                        </c15:formulaRef>
                      </c:ext>
                    </c:extLst>
                    <c:strCache>
                      <c:ptCount val="1"/>
                      <c:pt idx="0">
                        <c:v>Wachtum % vs. VJ</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de-CH" sz="1600" b="0" i="0" u="none" strike="noStrike" kern="1200" spc="0" baseline="0">
                          <a:solidFill>
                            <a:srgbClr val="000000">
                              <a:lumMod val="65000"/>
                              <a:lumOff val="35000"/>
                            </a:srgbClr>
                          </a:solidFill>
                          <a:latin typeface="+mn-lt"/>
                          <a:ea typeface="+mn-ea"/>
                          <a:cs typeface="+mn-cs"/>
                        </a:defRPr>
                      </a:pPr>
                      <a:endParaRPr lang="de-D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xmlns:c15="http://schemas.microsoft.com/office/drawing/2012/chart">
                      <c:ext xmlns:c15="http://schemas.microsoft.com/office/drawing/2012/chart" uri="{02D57815-91ED-43cb-92C2-25804820EDAC}">
                        <c15:formulaRef>
                          <c15:sqref>Tabelle1!$D$2:$D$13</c15:sqref>
                        </c15:formulaRef>
                      </c:ext>
                    </c:extLst>
                    <c:numCache>
                      <c:formatCode>0.00</c:formatCode>
                      <c:ptCount val="11"/>
                      <c:pt idx="0">
                        <c:v>11.9</c:v>
                      </c:pt>
                      <c:pt idx="1">
                        <c:v>-2.8</c:v>
                      </c:pt>
                      <c:pt idx="2">
                        <c:v>7.3</c:v>
                      </c:pt>
                      <c:pt idx="3">
                        <c:v>3.3</c:v>
                      </c:pt>
                      <c:pt idx="4">
                        <c:v>8.8000000000000007</c:v>
                      </c:pt>
                      <c:pt idx="5">
                        <c:v>11.8</c:v>
                      </c:pt>
                      <c:pt idx="6">
                        <c:v>-2.8</c:v>
                      </c:pt>
                      <c:pt idx="7">
                        <c:v>5.8</c:v>
                      </c:pt>
                      <c:pt idx="8">
                        <c:v>11.7</c:v>
                      </c:pt>
                      <c:pt idx="9">
                        <c:v>3.4</c:v>
                      </c:pt>
                      <c:pt idx="10">
                        <c:v>4.8</c:v>
                      </c:pt>
                    </c:numCache>
                  </c:numRef>
                </c:val>
              </c15:ser>
            </c15:filteredBarSeries>
          </c:ext>
        </c:extLst>
      </c:barChart>
      <c:catAx>
        <c:axId val="-1336807680"/>
        <c:scaling>
          <c:orientation val="minMax"/>
        </c:scaling>
        <c:delete val="0"/>
        <c:axPos val="l"/>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lang="de-CH" sz="1200" b="0" i="0" u="none" strike="noStrike" kern="1200" spc="0" baseline="0">
                <a:solidFill>
                  <a:srgbClr val="000000">
                    <a:lumMod val="65000"/>
                    <a:lumOff val="35000"/>
                  </a:srgbClr>
                </a:solidFill>
                <a:latin typeface="+mn-lt"/>
                <a:ea typeface="+mn-ea"/>
                <a:cs typeface="+mn-cs"/>
              </a:defRPr>
            </a:pPr>
            <a:endParaRPr lang="de-DE"/>
          </a:p>
        </c:txPr>
        <c:crossAx val="-1336820192"/>
        <c:crosses val="autoZero"/>
        <c:auto val="1"/>
        <c:lblAlgn val="ctr"/>
        <c:lblOffset val="100"/>
        <c:noMultiLvlLbl val="0"/>
      </c:catAx>
      <c:valAx>
        <c:axId val="-1336820192"/>
        <c:scaling>
          <c:orientation val="minMax"/>
          <c:max val="250"/>
          <c:min val="0"/>
        </c:scaling>
        <c:delete val="1"/>
        <c:axPos val="b"/>
        <c:numFmt formatCode="_(* #,##0.00_);_(* \(#,##0.00\);_(* &quot;-&quot;??_);_(@_)" sourceLinked="1"/>
        <c:majorTickMark val="out"/>
        <c:minorTickMark val="none"/>
        <c:tickLblPos val="nextTo"/>
        <c:crossAx val="-1336807680"/>
        <c:crosses val="autoZero"/>
        <c:crossBetween val="between"/>
      </c:valAx>
      <c:spPr>
        <a:noFill/>
        <a:ln>
          <a:noFill/>
        </a:ln>
        <a:effectLst/>
      </c:spPr>
    </c:plotArea>
    <c:plotVisOnly val="1"/>
    <c:dispBlanksAs val="gap"/>
    <c:showDLblsOverMax val="0"/>
  </c:chart>
  <c:spPr>
    <a:noFill/>
    <a:ln>
      <a:noFill/>
    </a:ln>
    <a:effectLst/>
  </c:spPr>
  <c:txPr>
    <a:bodyPr/>
    <a:lstStyle/>
    <a:p>
      <a:pPr algn="r" rtl="0" eaLnBrk="0" fontAlgn="base" hangingPunct="0">
        <a:spcBef>
          <a:spcPct val="0"/>
        </a:spcBef>
        <a:spcAft>
          <a:spcPct val="0"/>
        </a:spcAft>
        <a:defRPr lang="de-CH" sz="1600" b="0" i="0" u="none" strike="noStrike" kern="1200" spc="0" baseline="0">
          <a:solidFill>
            <a:srgbClr val="000000">
              <a:lumMod val="65000"/>
              <a:lumOff val="35000"/>
            </a:srgbClr>
          </a:solidFill>
          <a:latin typeface="+mn-lt"/>
          <a:ea typeface="+mn-ea"/>
          <a:cs typeface="+mn-cs"/>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61414308235117E-2"/>
          <c:y val="0.123796711509716"/>
          <c:w val="0.67345769837099312"/>
          <c:h val="0.7197615432600073"/>
        </c:manualLayout>
      </c:layout>
      <c:barChart>
        <c:barDir val="bar"/>
        <c:grouping val="clustered"/>
        <c:varyColors val="0"/>
        <c:ser>
          <c:idx val="2"/>
          <c:order val="2"/>
          <c:tx>
            <c:strRef>
              <c:f>Tabelle1!$D$1</c:f>
              <c:strCache>
                <c:ptCount val="1"/>
                <c:pt idx="0">
                  <c:v>Wachtum % vs. VJ</c:v>
                </c:pt>
              </c:strCache>
            </c:strRef>
          </c:tx>
          <c:spPr>
            <a:solidFill>
              <a:schemeClr val="accent3"/>
            </a:solidFill>
            <a:ln>
              <a:noFill/>
            </a:ln>
            <a:effectLst/>
          </c:spPr>
          <c:invertIfNegative val="0"/>
          <c:dPt>
            <c:idx val="1"/>
            <c:invertIfNegative val="0"/>
            <c:bubble3D val="0"/>
            <c:spPr>
              <a:solidFill>
                <a:srgbClr val="C00000"/>
              </a:solidFill>
              <a:ln>
                <a:noFill/>
              </a:ln>
              <a:effectLst/>
            </c:spPr>
          </c:dPt>
          <c:dPt>
            <c:idx val="6"/>
            <c:invertIfNegative val="0"/>
            <c:bubble3D val="0"/>
            <c:spPr>
              <a:solidFill>
                <a:srgbClr val="C00000"/>
              </a:solidFill>
              <a:ln>
                <a:noFill/>
              </a:ln>
              <a:effectLst/>
            </c:spPr>
          </c:dPt>
          <c:dLbls>
            <c:delete val="1"/>
          </c:dLbls>
          <c:cat>
            <c:strRef>
              <c:f>Tabelle1!$A$2:$A$13</c:f>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f>Tabelle1!$D$2:$D$13</c:f>
              <c:numCache>
                <c:formatCode>0.00</c:formatCode>
                <c:ptCount val="11"/>
                <c:pt idx="0">
                  <c:v>11.9</c:v>
                </c:pt>
                <c:pt idx="1">
                  <c:v>-2.8</c:v>
                </c:pt>
                <c:pt idx="2">
                  <c:v>7.3</c:v>
                </c:pt>
                <c:pt idx="3">
                  <c:v>3.3</c:v>
                </c:pt>
                <c:pt idx="4">
                  <c:v>8.8000000000000007</c:v>
                </c:pt>
                <c:pt idx="5">
                  <c:v>11.8</c:v>
                </c:pt>
                <c:pt idx="6">
                  <c:v>-2.8</c:v>
                </c:pt>
                <c:pt idx="7">
                  <c:v>5.8</c:v>
                </c:pt>
                <c:pt idx="8">
                  <c:v>11.7</c:v>
                </c:pt>
                <c:pt idx="9">
                  <c:v>3.4</c:v>
                </c:pt>
                <c:pt idx="10">
                  <c:v>4.8</c:v>
                </c:pt>
              </c:numCache>
            </c:numRef>
          </c:val>
        </c:ser>
        <c:dLbls>
          <c:dLblPos val="outEnd"/>
          <c:showLegendKey val="0"/>
          <c:showVal val="1"/>
          <c:showCatName val="0"/>
          <c:showSerName val="0"/>
          <c:showPercent val="0"/>
          <c:showBubbleSize val="0"/>
        </c:dLbls>
        <c:gapWidth val="150"/>
        <c:axId val="-1336815296"/>
        <c:axId val="-1336819648"/>
        <c:extLst>
          <c:ext xmlns:c15="http://schemas.microsoft.com/office/drawing/2012/chart" uri="{02D57815-91ED-43cb-92C2-25804820EDAC}">
            <c15:filteredBarSeries>
              <c15:ser>
                <c:idx val="0"/>
                <c:order val="0"/>
                <c:tx>
                  <c:strRef>
                    <c:extLst>
                      <c:ext uri="{02D57815-91ED-43cb-92C2-25804820EDAC}">
                        <c15:formulaRef>
                          <c15:sqref>Tabelle1!$B$1</c15:sqref>
                        </c15:formulaRef>
                      </c:ext>
                    </c:extLst>
                    <c:strCache>
                      <c:ptCount val="1"/>
                      <c:pt idx="0">
                        <c:v>in Mio. CHF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c:ext uri="{02D57815-91ED-43cb-92C2-25804820EDAC}">
                        <c15:formulaRef>
                          <c15:sqref>Tabelle1!$B$2:$B$13</c15:sqref>
                        </c15:formulaRef>
                      </c:ext>
                    </c:extLst>
                    <c:numCache>
                      <c:formatCode>_(* #,##0.00_);_(* \(#,##0.00\);_(* "-"??_);_(@_)</c:formatCode>
                      <c:ptCount val="11"/>
                      <c:pt idx="0">
                        <c:v>65.8</c:v>
                      </c:pt>
                      <c:pt idx="1">
                        <c:v>172.2</c:v>
                      </c:pt>
                      <c:pt idx="2">
                        <c:v>202.7</c:v>
                      </c:pt>
                      <c:pt idx="3">
                        <c:v>205.2</c:v>
                      </c:pt>
                      <c:pt idx="4">
                        <c:v>144.19999999999999</c:v>
                      </c:pt>
                      <c:pt idx="5">
                        <c:v>139.9</c:v>
                      </c:pt>
                      <c:pt idx="6">
                        <c:v>84.7</c:v>
                      </c:pt>
                      <c:pt idx="7">
                        <c:v>213.8</c:v>
                      </c:pt>
                      <c:pt idx="8">
                        <c:v>58.2</c:v>
                      </c:pt>
                      <c:pt idx="9">
                        <c:v>81.7</c:v>
                      </c:pt>
                      <c:pt idx="10">
                        <c:v>32.6</c:v>
                      </c:pt>
                    </c:numCache>
                  </c:numRef>
                </c:val>
              </c15:ser>
            </c15:filteredBarSeries>
            <c15:filteredBarSeries>
              <c15:ser>
                <c:idx val="1"/>
                <c:order val="1"/>
                <c:tx>
                  <c:strRef>
                    <c:extLst xmlns:c15="http://schemas.microsoft.com/office/drawing/2012/chart">
                      <c:ext xmlns:c15="http://schemas.microsoft.com/office/drawing/2012/chart" uri="{02D57815-91ED-43cb-92C2-25804820EDAC}">
                        <c15:formulaRef>
                          <c15:sqref>Tabelle1!$C$1</c15:sqref>
                        </c15:formulaRef>
                      </c:ext>
                    </c:extLst>
                    <c:strCache>
                      <c:ptCount val="1"/>
                      <c:pt idx="0">
                        <c:v>Anteil Bio in %</c:v>
                      </c:pt>
                    </c:strCache>
                  </c:strRef>
                </c:tx>
                <c:spPr>
                  <a:solidFill>
                    <a:schemeClr val="accent2"/>
                  </a:solidFill>
                  <a:ln>
                    <a:noFill/>
                  </a:ln>
                  <a:effectLst/>
                </c:spPr>
                <c:invertIfNegative val="0"/>
                <c:dLbls>
                  <c:delete val="1"/>
                </c:dLbls>
                <c:cat>
                  <c:strRef>
                    <c:extLst xmlns:c15="http://schemas.microsoft.com/office/drawing/2012/chart">
                      <c:ext xmlns:c15="http://schemas.microsoft.com/office/drawing/2012/chart" uri="{02D57815-91ED-43cb-92C2-25804820EDAC}">
                        <c15:formulaRef>
                          <c15:sqref>Tabelle1!$A$2:$A$13</c15:sqref>
                        </c15:formulaRef>
                      </c:ext>
                    </c:extLst>
                    <c:strCache>
                      <c:ptCount val="11"/>
                      <c:pt idx="0">
                        <c:v>Eier Total</c:v>
                      </c:pt>
                      <c:pt idx="1">
                        <c:v>Frisch-Brot</c:v>
                      </c:pt>
                      <c:pt idx="2">
                        <c:v>Gemüse, Salat, Kartoffeln</c:v>
                      </c:pt>
                      <c:pt idx="3">
                        <c:v>Milchprodukte</c:v>
                      </c:pt>
                      <c:pt idx="4">
                        <c:v>Convenience (Frisch)</c:v>
                      </c:pt>
                      <c:pt idx="5">
                        <c:v>Früchte</c:v>
                      </c:pt>
                      <c:pt idx="6">
                        <c:v>Käse Total</c:v>
                      </c:pt>
                      <c:pt idx="7">
                        <c:v>Fleisch, Fisch (ohne TK)</c:v>
                      </c:pt>
                      <c:pt idx="8">
                        <c:v>Haltbare Convenience</c:v>
                      </c:pt>
                      <c:pt idx="9">
                        <c:v>Getränke Total</c:v>
                      </c:pt>
                      <c:pt idx="10">
                        <c:v>Süsswaren, Salzige Snacks</c:v>
                      </c:pt>
                    </c:strCache>
                  </c:strRef>
                </c:cat>
                <c:val>
                  <c:numRef>
                    <c:extLst xmlns:c15="http://schemas.microsoft.com/office/drawing/2012/chart">
                      <c:ext xmlns:c15="http://schemas.microsoft.com/office/drawing/2012/chart" uri="{02D57815-91ED-43cb-92C2-25804820EDAC}">
                        <c15:formulaRef>
                          <c15:sqref>Tabelle1!$C$2:$C$13</c15:sqref>
                        </c15:formulaRef>
                      </c:ext>
                    </c:extLst>
                    <c:numCache>
                      <c:formatCode>0.00</c:formatCode>
                      <c:ptCount val="11"/>
                      <c:pt idx="0">
                        <c:v>22.7</c:v>
                      </c:pt>
                      <c:pt idx="1">
                        <c:v>19.8</c:v>
                      </c:pt>
                      <c:pt idx="2">
                        <c:v>14.6</c:v>
                      </c:pt>
                      <c:pt idx="3">
                        <c:v>11</c:v>
                      </c:pt>
                      <c:pt idx="4">
                        <c:v>10.3</c:v>
                      </c:pt>
                      <c:pt idx="5">
                        <c:v>10.1</c:v>
                      </c:pt>
                      <c:pt idx="6">
                        <c:v>6</c:v>
                      </c:pt>
                      <c:pt idx="7">
                        <c:v>4.8</c:v>
                      </c:pt>
                      <c:pt idx="8">
                        <c:v>4.4000000000000004</c:v>
                      </c:pt>
                      <c:pt idx="9">
                        <c:v>2.7</c:v>
                      </c:pt>
                      <c:pt idx="10">
                        <c:v>1.8</c:v>
                      </c:pt>
                    </c:numCache>
                  </c:numRef>
                </c:val>
              </c15:ser>
            </c15:filteredBarSeries>
          </c:ext>
        </c:extLst>
      </c:barChart>
      <c:catAx>
        <c:axId val="-1336815296"/>
        <c:scaling>
          <c:orientation val="minMax"/>
        </c:scaling>
        <c:delete val="1"/>
        <c:axPos val="l"/>
        <c:numFmt formatCode="General" sourceLinked="1"/>
        <c:majorTickMark val="out"/>
        <c:minorTickMark val="none"/>
        <c:tickLblPos val="nextTo"/>
        <c:crossAx val="-1336819648"/>
        <c:crossesAt val="0"/>
        <c:auto val="1"/>
        <c:lblAlgn val="ctr"/>
        <c:lblOffset val="100"/>
        <c:noMultiLvlLbl val="0"/>
      </c:catAx>
      <c:valAx>
        <c:axId val="-1336819648"/>
        <c:scaling>
          <c:orientation val="minMax"/>
          <c:max val="15"/>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6815296"/>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de-CH" sz="1800" b="1" dirty="0"/>
              <a:t>La </a:t>
            </a:r>
            <a:r>
              <a:rPr lang="de-CH" sz="1800" b="1" dirty="0" err="1"/>
              <a:t>fréquence</a:t>
            </a:r>
            <a:r>
              <a:rPr lang="de-CH" sz="1800" b="1" dirty="0"/>
              <a:t> </a:t>
            </a:r>
            <a:r>
              <a:rPr lang="de-CH" sz="1800" b="1" dirty="0" err="1"/>
              <a:t>d’achat</a:t>
            </a:r>
            <a:r>
              <a:rPr lang="de-CH" sz="1800" b="1" dirty="0"/>
              <a:t> </a:t>
            </a:r>
            <a:r>
              <a:rPr lang="de-CH" sz="1800" b="1" dirty="0" err="1"/>
              <a:t>actuelle</a:t>
            </a:r>
            <a:r>
              <a:rPr lang="de-CH" sz="1800" b="1" dirty="0"/>
              <a:t> et à </a:t>
            </a:r>
            <a:r>
              <a:rPr lang="de-CH" sz="1800" b="1" dirty="0" err="1"/>
              <a:t>venir</a:t>
            </a:r>
            <a:r>
              <a:rPr lang="de-CH" sz="1800" b="1" dirty="0"/>
              <a:t> de </a:t>
            </a:r>
            <a:r>
              <a:rPr lang="de-CH" sz="1800" b="1" dirty="0" err="1"/>
              <a:t>denrées</a:t>
            </a:r>
            <a:r>
              <a:rPr lang="de-CH" sz="1800" b="1" dirty="0"/>
              <a:t> </a:t>
            </a:r>
            <a:r>
              <a:rPr lang="de-CH" sz="1800" b="1" dirty="0" err="1"/>
              <a:t>alimentaires</a:t>
            </a:r>
            <a:r>
              <a:rPr lang="de-CH" sz="1800" b="1" dirty="0"/>
              <a:t> </a:t>
            </a:r>
            <a:r>
              <a:rPr lang="de-CH" sz="1800" b="1" dirty="0" err="1"/>
              <a:t>biologiques</a:t>
            </a:r>
            <a:endParaRPr lang="de-CH" sz="1400" b="1" dirty="0"/>
          </a:p>
        </c:rich>
      </c:tx>
      <c:layout>
        <c:manualLayout>
          <c:xMode val="edge"/>
          <c:yMode val="edge"/>
          <c:x val="1.1627169792181775E-3"/>
          <c:y val="0"/>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25512939505750187"/>
          <c:y val="0.16026099495076543"/>
          <c:w val="0.67400103972510683"/>
          <c:h val="0.62154129076915743"/>
        </c:manualLayout>
      </c:layout>
      <c:barChart>
        <c:barDir val="bar"/>
        <c:grouping val="clustered"/>
        <c:varyColors val="0"/>
        <c:ser>
          <c:idx val="0"/>
          <c:order val="0"/>
          <c:tx>
            <c:strRef>
              <c:f>Tabelle1!$C$30</c:f>
              <c:strCache>
                <c:ptCount val="1"/>
                <c:pt idx="0">
                  <c:v>Actuellement</c:v>
                </c:pt>
              </c:strCache>
            </c:strRef>
          </c:tx>
          <c:spPr>
            <a:solidFill>
              <a:schemeClr val="accent1"/>
            </a:solidFill>
            <a:ln>
              <a:noFill/>
            </a:ln>
            <a:effectLst/>
          </c:spPr>
          <c:invertIfNegative val="0"/>
          <c:cat>
            <c:strRef>
              <c:f>Tabelle1!$B$31:$B$34</c:f>
              <c:strCache>
                <c:ptCount val="4"/>
                <c:pt idx="0">
                  <c:v>Très souvent / exclusivement</c:v>
                </c:pt>
                <c:pt idx="1">
                  <c:v>Souvent</c:v>
                </c:pt>
                <c:pt idx="2">
                  <c:v>Occasionnellement</c:v>
                </c:pt>
                <c:pt idx="3">
                  <c:v>Rarement / jamais</c:v>
                </c:pt>
              </c:strCache>
            </c:strRef>
          </c:cat>
          <c:val>
            <c:numRef>
              <c:f>Tabelle1!$C$31:$C$34</c:f>
              <c:numCache>
                <c:formatCode>0%</c:formatCode>
                <c:ptCount val="4"/>
                <c:pt idx="0">
                  <c:v>0.11</c:v>
                </c:pt>
                <c:pt idx="1">
                  <c:v>0.28000000000000003</c:v>
                </c:pt>
                <c:pt idx="2">
                  <c:v>0.43</c:v>
                </c:pt>
                <c:pt idx="3">
                  <c:v>0.18</c:v>
                </c:pt>
              </c:numCache>
            </c:numRef>
          </c:val>
        </c:ser>
        <c:ser>
          <c:idx val="1"/>
          <c:order val="1"/>
          <c:tx>
            <c:strRef>
              <c:f>Tabelle1!$D$30</c:f>
              <c:strCache>
                <c:ptCount val="1"/>
                <c:pt idx="0">
                  <c:v>À l’avenir</c:v>
                </c:pt>
              </c:strCache>
            </c:strRef>
          </c:tx>
          <c:spPr>
            <a:solidFill>
              <a:schemeClr val="accent2"/>
            </a:solidFill>
            <a:ln>
              <a:noFill/>
            </a:ln>
            <a:effectLst/>
          </c:spPr>
          <c:invertIfNegative val="0"/>
          <c:cat>
            <c:strRef>
              <c:f>Tabelle1!$B$31:$B$34</c:f>
              <c:strCache>
                <c:ptCount val="4"/>
                <c:pt idx="0">
                  <c:v>Très souvent / exclusivement</c:v>
                </c:pt>
                <c:pt idx="1">
                  <c:v>Souvent</c:v>
                </c:pt>
                <c:pt idx="2">
                  <c:v>Occasionnellement</c:v>
                </c:pt>
                <c:pt idx="3">
                  <c:v>Rarement / jamais</c:v>
                </c:pt>
              </c:strCache>
            </c:strRef>
          </c:cat>
          <c:val>
            <c:numRef>
              <c:f>Tabelle1!$D$31:$D$34</c:f>
              <c:numCache>
                <c:formatCode>0%</c:formatCode>
                <c:ptCount val="4"/>
                <c:pt idx="0">
                  <c:v>0.19</c:v>
                </c:pt>
                <c:pt idx="1">
                  <c:v>0.36</c:v>
                </c:pt>
                <c:pt idx="2">
                  <c:v>0.34</c:v>
                </c:pt>
                <c:pt idx="3">
                  <c:v>0.11</c:v>
                </c:pt>
              </c:numCache>
            </c:numRef>
          </c:val>
        </c:ser>
        <c:dLbls>
          <c:showLegendKey val="0"/>
          <c:showVal val="0"/>
          <c:showCatName val="0"/>
          <c:showSerName val="0"/>
          <c:showPercent val="0"/>
          <c:showBubbleSize val="0"/>
        </c:dLbls>
        <c:gapWidth val="182"/>
        <c:axId val="-1336818560"/>
        <c:axId val="-1336813664"/>
      </c:barChart>
      <c:catAx>
        <c:axId val="-1336818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336813664"/>
        <c:crosses val="autoZero"/>
        <c:auto val="1"/>
        <c:lblAlgn val="ctr"/>
        <c:lblOffset val="100"/>
        <c:noMultiLvlLbl val="0"/>
      </c:catAx>
      <c:valAx>
        <c:axId val="-133681366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336818560"/>
        <c:crosses val="autoZero"/>
        <c:crossBetween val="between"/>
      </c:valAx>
      <c:spPr>
        <a:noFill/>
        <a:ln>
          <a:noFill/>
        </a:ln>
        <a:effectLst/>
      </c:spPr>
    </c:plotArea>
    <c:legend>
      <c:legendPos val="b"/>
      <c:layout>
        <c:manualLayout>
          <c:xMode val="edge"/>
          <c:yMode val="edge"/>
          <c:x val="0.24946327361253756"/>
          <c:y val="0.86122805243574996"/>
          <c:w val="0.25308620842684521"/>
          <c:h val="4.741796021446504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de-CH" sz="1800" b="1" i="0" baseline="0" dirty="0" err="1">
                <a:effectLst/>
              </a:rPr>
              <a:t>Motifs</a:t>
            </a:r>
            <a:r>
              <a:rPr lang="de-CH" sz="1800" b="1" i="0" baseline="0" dirty="0">
                <a:effectLst/>
              </a:rPr>
              <a:t> </a:t>
            </a:r>
            <a:r>
              <a:rPr lang="de-CH" sz="1800" b="1" i="0" baseline="0" dirty="0" err="1">
                <a:effectLst/>
              </a:rPr>
              <a:t>pour</a:t>
            </a:r>
            <a:r>
              <a:rPr lang="de-CH" sz="1800" b="1" i="0" baseline="0" dirty="0">
                <a:effectLst/>
              </a:rPr>
              <a:t> </a:t>
            </a:r>
            <a:r>
              <a:rPr lang="de-CH" sz="1800" b="1" i="0" baseline="0" dirty="0" err="1">
                <a:effectLst/>
              </a:rPr>
              <a:t>acheter</a:t>
            </a:r>
            <a:r>
              <a:rPr lang="de-CH" sz="1800" b="1" i="0" baseline="0" dirty="0">
                <a:effectLst/>
              </a:rPr>
              <a:t> </a:t>
            </a:r>
            <a:r>
              <a:rPr lang="de-CH" sz="1800" b="1" i="0" baseline="0" dirty="0" err="1">
                <a:effectLst/>
              </a:rPr>
              <a:t>bio</a:t>
            </a:r>
            <a:endParaRPr lang="de-CH" b="1" dirty="0">
              <a:effectLst/>
            </a:endParaRPr>
          </a:p>
        </c:rich>
      </c:tx>
      <c:layout>
        <c:manualLayout>
          <c:xMode val="edge"/>
          <c:yMode val="edge"/>
          <c:x val="4.7624481722393459E-3"/>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de-DE"/>
        </a:p>
      </c:txPr>
    </c:title>
    <c:autoTitleDeleted val="0"/>
    <c:plotArea>
      <c:layout>
        <c:manualLayout>
          <c:layoutTarget val="inner"/>
          <c:xMode val="edge"/>
          <c:yMode val="edge"/>
          <c:x val="0.47253756323937768"/>
          <c:y val="0.1062316367181784"/>
          <c:w val="0.45579177602799642"/>
          <c:h val="0.65904205119604875"/>
        </c:manualLayout>
      </c:layout>
      <c:barChart>
        <c:barDir val="bar"/>
        <c:grouping val="stacked"/>
        <c:varyColors val="0"/>
        <c:ser>
          <c:idx val="0"/>
          <c:order val="0"/>
          <c:tx>
            <c:strRef>
              <c:f>Tabelle1!$C$19</c:f>
              <c:strCache>
                <c:ptCount val="1"/>
                <c:pt idx="0">
                  <c:v>Trés important Important</c:v>
                </c:pt>
              </c:strCache>
            </c:strRef>
          </c:tx>
          <c:spPr>
            <a:solidFill>
              <a:schemeClr val="accent1"/>
            </a:solidFill>
            <a:ln>
              <a:noFill/>
            </a:ln>
            <a:effectLst/>
          </c:spPr>
          <c:invertIfNegative val="0"/>
          <c:cat>
            <c:strRef>
              <c:f>Tabelle1!$B$20:$B$29</c:f>
              <c:strCache>
                <c:ptCount val="9"/>
                <c:pt idx="0">
                  <c:v>Alimentation des enfants / pendant la grossesse</c:v>
                </c:pt>
                <c:pt idx="1">
                  <c:v>Les produits bio sont meilleurs</c:v>
                </c:pt>
                <c:pt idx="2">
                  <c:v>Les produits bio sont plus sains</c:v>
                </c:pt>
                <c:pt idx="3">
                  <c:v>Soutien et amélioration du bien-être des animaux</c:v>
                </c:pt>
                <c:pt idx="4">
                  <c:v>Soutien des producteurs de l’agriculture biologique</c:v>
                </c:pt>
                <c:pt idx="5">
                  <c:v>Contribution au maintien et à l’amélioration de la biodiversité</c:v>
                </c:pt>
                <c:pt idx="6">
                  <c:v>Production naturelle avec moins d’additifs et d’auxiliaires technologiques</c:v>
                </c:pt>
                <c:pt idx="7">
                  <c:v>Contribution positive à la protection de l’environnement</c:v>
                </c:pt>
                <c:pt idx="8">
                  <c:v>Éviter les résidus de produits phytosanitaires dans les denrées alimentaires</c:v>
                </c:pt>
              </c:strCache>
              <c:extLst/>
            </c:strRef>
          </c:cat>
          <c:val>
            <c:numRef>
              <c:f>Tabelle1!$C$20:$C$29</c:f>
              <c:numCache>
                <c:formatCode>0%</c:formatCode>
                <c:ptCount val="9"/>
                <c:pt idx="0">
                  <c:v>0.33</c:v>
                </c:pt>
                <c:pt idx="1">
                  <c:v>0.25</c:v>
                </c:pt>
                <c:pt idx="2">
                  <c:v>0.36</c:v>
                </c:pt>
                <c:pt idx="3">
                  <c:v>0.41</c:v>
                </c:pt>
                <c:pt idx="4">
                  <c:v>0.36</c:v>
                </c:pt>
                <c:pt idx="5">
                  <c:v>0.37</c:v>
                </c:pt>
                <c:pt idx="6">
                  <c:v>0.4</c:v>
                </c:pt>
                <c:pt idx="7">
                  <c:v>0.43</c:v>
                </c:pt>
                <c:pt idx="8">
                  <c:v>0.46</c:v>
                </c:pt>
              </c:numCache>
              <c:extLst/>
            </c:numRef>
          </c:val>
        </c:ser>
        <c:ser>
          <c:idx val="1"/>
          <c:order val="1"/>
          <c:tx>
            <c:strRef>
              <c:f>Tabelle1!$D$19</c:f>
              <c:strCache>
                <c:ptCount val="1"/>
                <c:pt idx="0">
                  <c:v>Important</c:v>
                </c:pt>
              </c:strCache>
            </c:strRef>
          </c:tx>
          <c:spPr>
            <a:solidFill>
              <a:schemeClr val="accent2"/>
            </a:solidFill>
            <a:ln>
              <a:noFill/>
            </a:ln>
            <a:effectLst/>
          </c:spPr>
          <c:invertIfNegative val="0"/>
          <c:cat>
            <c:strRef>
              <c:f>Tabelle1!$B$20:$B$29</c:f>
              <c:strCache>
                <c:ptCount val="9"/>
                <c:pt idx="0">
                  <c:v>Alimentation des enfants / pendant la grossesse</c:v>
                </c:pt>
                <c:pt idx="1">
                  <c:v>Les produits bio sont meilleurs</c:v>
                </c:pt>
                <c:pt idx="2">
                  <c:v>Les produits bio sont plus sains</c:v>
                </c:pt>
                <c:pt idx="3">
                  <c:v>Soutien et amélioration du bien-être des animaux</c:v>
                </c:pt>
                <c:pt idx="4">
                  <c:v>Soutien des producteurs de l’agriculture biologique</c:v>
                </c:pt>
                <c:pt idx="5">
                  <c:v>Contribution au maintien et à l’amélioration de la biodiversité</c:v>
                </c:pt>
                <c:pt idx="6">
                  <c:v>Production naturelle avec moins d’additifs et d’auxiliaires technologiques</c:v>
                </c:pt>
                <c:pt idx="7">
                  <c:v>Contribution positive à la protection de l’environnement</c:v>
                </c:pt>
                <c:pt idx="8">
                  <c:v>Éviter les résidus de produits phytosanitaires dans les denrées alimentaires</c:v>
                </c:pt>
              </c:strCache>
              <c:extLst/>
            </c:strRef>
          </c:cat>
          <c:val>
            <c:numRef>
              <c:f>Tabelle1!$D$20:$D$29</c:f>
              <c:numCache>
                <c:formatCode>0%</c:formatCode>
                <c:ptCount val="9"/>
                <c:pt idx="0">
                  <c:v>0.19</c:v>
                </c:pt>
                <c:pt idx="1">
                  <c:v>0.21</c:v>
                </c:pt>
                <c:pt idx="2">
                  <c:v>0.28999999999999998</c:v>
                </c:pt>
                <c:pt idx="3">
                  <c:v>0.19</c:v>
                </c:pt>
                <c:pt idx="4">
                  <c:v>0.28000000000000003</c:v>
                </c:pt>
                <c:pt idx="5">
                  <c:v>0.28000000000000003</c:v>
                </c:pt>
                <c:pt idx="6">
                  <c:v>0.28999999999999998</c:v>
                </c:pt>
                <c:pt idx="7">
                  <c:v>0.28999999999999998</c:v>
                </c:pt>
                <c:pt idx="8">
                  <c:v>0.28000000000000003</c:v>
                </c:pt>
              </c:numCache>
              <c:extLst/>
            </c:numRef>
          </c:val>
        </c:ser>
        <c:ser>
          <c:idx val="2"/>
          <c:order val="2"/>
          <c:tx>
            <c:strRef>
              <c:f>Tabelle1!$E$19</c:f>
              <c:strCache>
                <c:ptCount val="1"/>
                <c:pt idx="0">
                  <c:v>Assez important</c:v>
                </c:pt>
              </c:strCache>
            </c:strRef>
          </c:tx>
          <c:spPr>
            <a:solidFill>
              <a:schemeClr val="accent3"/>
            </a:solidFill>
            <a:ln>
              <a:noFill/>
            </a:ln>
            <a:effectLst/>
          </c:spPr>
          <c:invertIfNegative val="0"/>
          <c:cat>
            <c:strRef>
              <c:f>Tabelle1!$B$20:$B$29</c:f>
              <c:strCache>
                <c:ptCount val="9"/>
                <c:pt idx="0">
                  <c:v>Alimentation des enfants / pendant la grossesse</c:v>
                </c:pt>
                <c:pt idx="1">
                  <c:v>Les produits bio sont meilleurs</c:v>
                </c:pt>
                <c:pt idx="2">
                  <c:v>Les produits bio sont plus sains</c:v>
                </c:pt>
                <c:pt idx="3">
                  <c:v>Soutien et amélioration du bien-être des animaux</c:v>
                </c:pt>
                <c:pt idx="4">
                  <c:v>Soutien des producteurs de l’agriculture biologique</c:v>
                </c:pt>
                <c:pt idx="5">
                  <c:v>Contribution au maintien et à l’amélioration de la biodiversité</c:v>
                </c:pt>
                <c:pt idx="6">
                  <c:v>Production naturelle avec moins d’additifs et d’auxiliaires technologiques</c:v>
                </c:pt>
                <c:pt idx="7">
                  <c:v>Contribution positive à la protection de l’environnement</c:v>
                </c:pt>
                <c:pt idx="8">
                  <c:v>Éviter les résidus de produits phytosanitaires dans les denrées alimentaires</c:v>
                </c:pt>
              </c:strCache>
              <c:extLst/>
            </c:strRef>
          </c:cat>
          <c:val>
            <c:numRef>
              <c:f>Tabelle1!$E$20:$E$29</c:f>
              <c:numCache>
                <c:formatCode>0%</c:formatCode>
                <c:ptCount val="9"/>
                <c:pt idx="0">
                  <c:v>7.0000000000000007E-2</c:v>
                </c:pt>
                <c:pt idx="1">
                  <c:v>0.16</c:v>
                </c:pt>
                <c:pt idx="2">
                  <c:v>0.14000000000000001</c:v>
                </c:pt>
                <c:pt idx="3">
                  <c:v>0.2</c:v>
                </c:pt>
                <c:pt idx="4">
                  <c:v>0.17</c:v>
                </c:pt>
                <c:pt idx="5">
                  <c:v>0.17</c:v>
                </c:pt>
                <c:pt idx="6">
                  <c:v>0.17</c:v>
                </c:pt>
                <c:pt idx="7">
                  <c:v>0.16</c:v>
                </c:pt>
                <c:pt idx="8">
                  <c:v>0.15</c:v>
                </c:pt>
              </c:numCache>
              <c:extLst/>
            </c:numRef>
          </c:val>
        </c:ser>
        <c:dLbls>
          <c:showLegendKey val="0"/>
          <c:showVal val="0"/>
          <c:showCatName val="0"/>
          <c:showSerName val="0"/>
          <c:showPercent val="0"/>
          <c:showBubbleSize val="0"/>
        </c:dLbls>
        <c:gapWidth val="150"/>
        <c:overlap val="100"/>
        <c:axId val="-1336816928"/>
        <c:axId val="-1336812032"/>
      </c:barChart>
      <c:catAx>
        <c:axId val="-133681692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Arial" panose="020B0604020202020204" pitchFamily="34" charset="0"/>
                <a:ea typeface="+mn-ea"/>
                <a:cs typeface="+mn-cs"/>
              </a:defRPr>
            </a:pPr>
            <a:endParaRPr lang="de-DE"/>
          </a:p>
        </c:txPr>
        <c:crossAx val="-1336812032"/>
        <c:crosses val="autoZero"/>
        <c:auto val="1"/>
        <c:lblAlgn val="ctr"/>
        <c:lblOffset val="100"/>
        <c:noMultiLvlLbl val="0"/>
      </c:catAx>
      <c:valAx>
        <c:axId val="-13368120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crossAx val="-1336816928"/>
        <c:crosses val="autoZero"/>
        <c:crossBetween val="between"/>
      </c:valAx>
      <c:spPr>
        <a:noFill/>
        <a:ln>
          <a:noFill/>
        </a:ln>
        <a:effectLst/>
      </c:spPr>
    </c:plotArea>
    <c:legend>
      <c:legendPos val="b"/>
      <c:layout>
        <c:manualLayout>
          <c:xMode val="edge"/>
          <c:yMode val="edge"/>
          <c:x val="0.47437724269973491"/>
          <c:y val="0.86440581475836509"/>
          <c:w val="0.51984454841695515"/>
          <c:h val="4.163008396757046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CH" sz="1800" b="1" i="0" u="none" strike="noStrike" baseline="0" dirty="0" err="1" smtClean="0"/>
              <a:t>Motifs</a:t>
            </a:r>
            <a:r>
              <a:rPr lang="de-CH" sz="1800" b="1" i="0" u="none" strike="noStrike" baseline="0" dirty="0" smtClean="0"/>
              <a:t> </a:t>
            </a:r>
            <a:r>
              <a:rPr lang="de-CH" sz="1800" b="1" i="0" u="none" strike="noStrike" baseline="0" dirty="0" err="1" smtClean="0"/>
              <a:t>contre</a:t>
            </a:r>
            <a:r>
              <a:rPr lang="de-CH" sz="1800" b="1" i="0" u="none" strike="noStrike" baseline="0" dirty="0" smtClean="0"/>
              <a:t> </a:t>
            </a:r>
            <a:r>
              <a:rPr lang="de-CH" sz="1800" b="1" i="0" u="none" strike="noStrike" baseline="0" dirty="0" err="1" smtClean="0"/>
              <a:t>l’achat</a:t>
            </a:r>
            <a:r>
              <a:rPr lang="de-CH" sz="1800" b="1" i="0" u="none" strike="noStrike" baseline="0" dirty="0" smtClean="0"/>
              <a:t> de </a:t>
            </a:r>
            <a:r>
              <a:rPr lang="de-CH" sz="1800" b="1" i="0" u="none" strike="noStrike" baseline="0" dirty="0" err="1" smtClean="0"/>
              <a:t>produits</a:t>
            </a:r>
            <a:r>
              <a:rPr lang="de-CH" sz="1800" b="1" i="0" u="none" strike="noStrike" baseline="0" dirty="0" smtClean="0"/>
              <a:t> </a:t>
            </a:r>
            <a:r>
              <a:rPr lang="de-CH" sz="1800" b="1" i="0" u="none" strike="noStrike" baseline="0" dirty="0" err="1" smtClean="0"/>
              <a:t>bio</a:t>
            </a:r>
            <a:endParaRPr lang="de-CH" sz="1800" b="1" dirty="0"/>
          </a:p>
        </c:rich>
      </c:tx>
      <c:layout>
        <c:manualLayout>
          <c:xMode val="edge"/>
          <c:yMode val="edge"/>
          <c:x val="1.501515209149581E-3"/>
          <c:y val="2.837885458026892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47310117032472399"/>
          <c:y val="0.1062316367181784"/>
          <c:w val="0.46489000469144254"/>
          <c:h val="0.65904205119604875"/>
        </c:manualLayout>
      </c:layout>
      <c:barChart>
        <c:barDir val="bar"/>
        <c:grouping val="stacked"/>
        <c:varyColors val="0"/>
        <c:ser>
          <c:idx val="0"/>
          <c:order val="0"/>
          <c:tx>
            <c:strRef>
              <c:f>Tabelle2!$C$17</c:f>
              <c:strCache>
                <c:ptCount val="1"/>
                <c:pt idx="0">
                  <c:v>Tout à fait juste</c:v>
                </c:pt>
              </c:strCache>
            </c:strRef>
          </c:tx>
          <c:spPr>
            <a:solidFill>
              <a:schemeClr val="accent1"/>
            </a:solidFill>
            <a:ln>
              <a:noFill/>
            </a:ln>
            <a:effectLst/>
          </c:spPr>
          <c:invertIfNegative val="0"/>
          <c:cat>
            <c:strRef>
              <c:f>Tabelle2!$B$18:$B$27</c:f>
              <c:strCache>
                <c:ptCount val="9"/>
                <c:pt idx="0">
                  <c:v>Le respect des besoins spécifiques des animaux n’est pas important pour moi, d’autres aspects sont plus importants</c:v>
                </c:pt>
                <c:pt idx="1">
                  <c:v>Je considère l’utilisation des produits phytosanitaires comme inoffensive</c:v>
                </c:pt>
                <c:pt idx="2">
                  <c:v>L’apparence / le goût des produits bio sont insuffisants</c:v>
                </c:pt>
                <c:pt idx="3">
                  <c:v>Beaucoup de produits bio viennent de pays très lointains</c:v>
                </c:pt>
                <c:pt idx="4">
                  <c:v>Je n’ai pas confiance dans les producteurs bio</c:v>
                </c:pt>
                <c:pt idx="5">
                  <c:v>Je ne vois pas pour moi d’avantages ni de plus-values dans les denrées alimentaires bio</c:v>
                </c:pt>
                <c:pt idx="6">
                  <c:v>Je doute que les produits vantés comme «bio» aient réellement été produits en bio</c:v>
                </c:pt>
                <c:pt idx="7">
                  <c:v>La régionalité est plus importante pour moi</c:v>
                </c:pt>
                <c:pt idx="8">
                  <c:v>Les denrées alimentaires bio sont trop chères</c:v>
                </c:pt>
              </c:strCache>
              <c:extLst/>
            </c:strRef>
          </c:cat>
          <c:val>
            <c:numRef>
              <c:f>Tabelle2!$C$18:$C$27</c:f>
              <c:numCache>
                <c:formatCode>0%</c:formatCode>
                <c:ptCount val="9"/>
                <c:pt idx="0">
                  <c:v>2.7272727272727271E-2</c:v>
                </c:pt>
                <c:pt idx="1">
                  <c:v>3.6363636363636362E-2</c:v>
                </c:pt>
                <c:pt idx="2">
                  <c:v>7.3394495412844041E-2</c:v>
                </c:pt>
                <c:pt idx="3">
                  <c:v>0.22222222222222221</c:v>
                </c:pt>
                <c:pt idx="4">
                  <c:v>0.21296296296296297</c:v>
                </c:pt>
                <c:pt idx="5">
                  <c:v>0.20909090909090908</c:v>
                </c:pt>
                <c:pt idx="6">
                  <c:v>0.22935779816513763</c:v>
                </c:pt>
                <c:pt idx="7">
                  <c:v>0.28440366972477066</c:v>
                </c:pt>
                <c:pt idx="8">
                  <c:v>0.51818181818181819</c:v>
                </c:pt>
              </c:numCache>
              <c:extLst/>
            </c:numRef>
          </c:val>
        </c:ser>
        <c:ser>
          <c:idx val="1"/>
          <c:order val="1"/>
          <c:tx>
            <c:strRef>
              <c:f>Tabelle2!$D$17</c:f>
              <c:strCache>
                <c:ptCount val="1"/>
                <c:pt idx="0">
                  <c:v>Juste</c:v>
                </c:pt>
              </c:strCache>
            </c:strRef>
          </c:tx>
          <c:spPr>
            <a:solidFill>
              <a:schemeClr val="accent2"/>
            </a:solidFill>
            <a:ln>
              <a:noFill/>
            </a:ln>
            <a:effectLst/>
          </c:spPr>
          <c:invertIfNegative val="0"/>
          <c:cat>
            <c:strRef>
              <c:f>Tabelle2!$B$18:$B$27</c:f>
              <c:strCache>
                <c:ptCount val="9"/>
                <c:pt idx="0">
                  <c:v>Le respect des besoins spécifiques des animaux n’est pas important pour moi, d’autres aspects sont plus importants</c:v>
                </c:pt>
                <c:pt idx="1">
                  <c:v>Je considère l’utilisation des produits phytosanitaires comme inoffensive</c:v>
                </c:pt>
                <c:pt idx="2">
                  <c:v>L’apparence / le goût des produits bio sont insuffisants</c:v>
                </c:pt>
                <c:pt idx="3">
                  <c:v>Beaucoup de produits bio viennent de pays très lointains</c:v>
                </c:pt>
                <c:pt idx="4">
                  <c:v>Je n’ai pas confiance dans les producteurs bio</c:v>
                </c:pt>
                <c:pt idx="5">
                  <c:v>Je ne vois pas pour moi d’avantages ni de plus-values dans les denrées alimentaires bio</c:v>
                </c:pt>
                <c:pt idx="6">
                  <c:v>Je doute que les produits vantés comme «bio» aient réellement été produits en bio</c:v>
                </c:pt>
                <c:pt idx="7">
                  <c:v>La régionalité est plus importante pour moi</c:v>
                </c:pt>
                <c:pt idx="8">
                  <c:v>Les denrées alimentaires bio sont trop chères</c:v>
                </c:pt>
              </c:strCache>
              <c:extLst/>
            </c:strRef>
          </c:cat>
          <c:val>
            <c:numRef>
              <c:f>Tabelle2!$D$18:$D$27</c:f>
              <c:numCache>
                <c:formatCode>0%</c:formatCode>
                <c:ptCount val="9"/>
                <c:pt idx="0">
                  <c:v>5.4545454545454543E-2</c:v>
                </c:pt>
                <c:pt idx="1">
                  <c:v>4.5454545454545456E-2</c:v>
                </c:pt>
                <c:pt idx="2">
                  <c:v>0.12844036697247707</c:v>
                </c:pt>
                <c:pt idx="3">
                  <c:v>0.1111111111111111</c:v>
                </c:pt>
                <c:pt idx="4">
                  <c:v>0.1388888888888889</c:v>
                </c:pt>
                <c:pt idx="5">
                  <c:v>0.16363636363636364</c:v>
                </c:pt>
                <c:pt idx="6">
                  <c:v>0.20183486238532111</c:v>
                </c:pt>
                <c:pt idx="7">
                  <c:v>0.20183486238532111</c:v>
                </c:pt>
                <c:pt idx="8">
                  <c:v>0.26363636363636361</c:v>
                </c:pt>
              </c:numCache>
              <c:extLst/>
            </c:numRef>
          </c:val>
        </c:ser>
        <c:ser>
          <c:idx val="2"/>
          <c:order val="2"/>
          <c:tx>
            <c:strRef>
              <c:f>Tabelle2!$E$17</c:f>
              <c:strCache>
                <c:ptCount val="1"/>
                <c:pt idx="0">
                  <c:v>Assez juste</c:v>
                </c:pt>
              </c:strCache>
            </c:strRef>
          </c:tx>
          <c:spPr>
            <a:solidFill>
              <a:schemeClr val="accent3"/>
            </a:solidFill>
            <a:ln>
              <a:noFill/>
            </a:ln>
            <a:effectLst/>
          </c:spPr>
          <c:invertIfNegative val="0"/>
          <c:cat>
            <c:strRef>
              <c:f>Tabelle2!$B$18:$B$27</c:f>
              <c:strCache>
                <c:ptCount val="9"/>
                <c:pt idx="0">
                  <c:v>Le respect des besoins spécifiques des animaux n’est pas important pour moi, d’autres aspects sont plus importants</c:v>
                </c:pt>
                <c:pt idx="1">
                  <c:v>Je considère l’utilisation des produits phytosanitaires comme inoffensive</c:v>
                </c:pt>
                <c:pt idx="2">
                  <c:v>L’apparence / le goût des produits bio sont insuffisants</c:v>
                </c:pt>
                <c:pt idx="3">
                  <c:v>Beaucoup de produits bio viennent de pays très lointains</c:v>
                </c:pt>
                <c:pt idx="4">
                  <c:v>Je n’ai pas confiance dans les producteurs bio</c:v>
                </c:pt>
                <c:pt idx="5">
                  <c:v>Je ne vois pas pour moi d’avantages ni de plus-values dans les denrées alimentaires bio</c:v>
                </c:pt>
                <c:pt idx="6">
                  <c:v>Je doute que les produits vantés comme «bio» aient réellement été produits en bio</c:v>
                </c:pt>
                <c:pt idx="7">
                  <c:v>La régionalité est plus importante pour moi</c:v>
                </c:pt>
                <c:pt idx="8">
                  <c:v>Les denrées alimentaires bio sont trop chères</c:v>
                </c:pt>
              </c:strCache>
              <c:extLst/>
            </c:strRef>
          </c:cat>
          <c:val>
            <c:numRef>
              <c:f>Tabelle2!$E$18:$E$27</c:f>
              <c:numCache>
                <c:formatCode>0%</c:formatCode>
                <c:ptCount val="9"/>
                <c:pt idx="0">
                  <c:v>7.2727272727272724E-2</c:v>
                </c:pt>
                <c:pt idx="1">
                  <c:v>0.10909090909090909</c:v>
                </c:pt>
                <c:pt idx="2">
                  <c:v>0.11926605504587157</c:v>
                </c:pt>
                <c:pt idx="3">
                  <c:v>9.2592592592592587E-2</c:v>
                </c:pt>
                <c:pt idx="4">
                  <c:v>0.1111111111111111</c:v>
                </c:pt>
                <c:pt idx="5">
                  <c:v>0.15454545454545454</c:v>
                </c:pt>
                <c:pt idx="6">
                  <c:v>0.11009174311926606</c:v>
                </c:pt>
                <c:pt idx="7">
                  <c:v>8.2568807339449546E-2</c:v>
                </c:pt>
                <c:pt idx="8">
                  <c:v>0.1</c:v>
                </c:pt>
              </c:numCache>
              <c:extLst/>
            </c:numRef>
          </c:val>
        </c:ser>
        <c:dLbls>
          <c:showLegendKey val="0"/>
          <c:showVal val="0"/>
          <c:showCatName val="0"/>
          <c:showSerName val="0"/>
          <c:showPercent val="0"/>
          <c:showBubbleSize val="0"/>
        </c:dLbls>
        <c:gapWidth val="182"/>
        <c:overlap val="100"/>
        <c:axId val="-1336816384"/>
        <c:axId val="-1336812576"/>
      </c:barChart>
      <c:catAx>
        <c:axId val="-13368163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de-DE"/>
          </a:p>
        </c:txPr>
        <c:crossAx val="-1336812576"/>
        <c:crosses val="autoZero"/>
        <c:auto val="1"/>
        <c:lblAlgn val="ctr"/>
        <c:lblOffset val="100"/>
        <c:noMultiLvlLbl val="0"/>
      </c:catAx>
      <c:valAx>
        <c:axId val="-1336812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1336816384"/>
        <c:crosses val="autoZero"/>
        <c:crossBetween val="between"/>
      </c:valAx>
      <c:spPr>
        <a:noFill/>
        <a:ln>
          <a:noFill/>
        </a:ln>
        <a:effectLst/>
      </c:spPr>
    </c:plotArea>
    <c:legend>
      <c:legendPos val="b"/>
      <c:layout>
        <c:manualLayout>
          <c:xMode val="edge"/>
          <c:yMode val="edge"/>
          <c:x val="0.49884489076546595"/>
          <c:y val="0.86962604260692422"/>
          <c:w val="0.30182712668162859"/>
          <c:h val="4.163008396757046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0.05442</cdr:y>
    </cdr:from>
    <cdr:to>
      <cdr:x>1</cdr:x>
      <cdr:y>0.21766</cdr:y>
    </cdr:to>
    <cdr:sp macro="" textlink="">
      <cdr:nvSpPr>
        <cdr:cNvPr id="2" name="Textfeld 1"/>
        <cdr:cNvSpPr txBox="1"/>
      </cdr:nvSpPr>
      <cdr:spPr>
        <a:xfrm xmlns:a="http://schemas.openxmlformats.org/drawingml/2006/main">
          <a:off x="216024" y="216025"/>
          <a:ext cx="2664296"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0.02741</cdr:x>
      <cdr:y>0.03606</cdr:y>
    </cdr:from>
    <cdr:to>
      <cdr:x>0.41225</cdr:x>
      <cdr:y>0.10971</cdr:y>
    </cdr:to>
    <cdr:sp macro="" textlink="">
      <cdr:nvSpPr>
        <cdr:cNvPr id="2" name="Textfeld 1"/>
        <cdr:cNvSpPr txBox="1"/>
      </cdr:nvSpPr>
      <cdr:spPr>
        <a:xfrm xmlns:a="http://schemas.openxmlformats.org/drawingml/2006/main">
          <a:off x="143587" y="143163"/>
          <a:ext cx="2016224" cy="2923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0.14511</cdr:y>
    </cdr:to>
    <cdr:sp macro="" textlink="">
      <cdr:nvSpPr>
        <cdr:cNvPr id="2" name="Textfeld 1"/>
        <cdr:cNvSpPr txBox="1"/>
      </cdr:nvSpPr>
      <cdr:spPr>
        <a:xfrm xmlns:a="http://schemas.openxmlformats.org/drawingml/2006/main">
          <a:off x="0" y="0"/>
          <a:ext cx="2592288" cy="5760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0.80826</cdr:x>
      <cdr:y>0.93564</cdr:y>
    </cdr:from>
    <cdr:to>
      <cdr:x>1</cdr:x>
      <cdr:y>1</cdr:y>
    </cdr:to>
    <cdr:sp macro="" textlink="">
      <cdr:nvSpPr>
        <cdr:cNvPr id="2" name="Textfeld 1"/>
        <cdr:cNvSpPr txBox="1"/>
      </cdr:nvSpPr>
      <cdr:spPr>
        <a:xfrm xmlns:a="http://schemas.openxmlformats.org/drawingml/2006/main">
          <a:off x="6425304" y="4603332"/>
          <a:ext cx="1512196" cy="3131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900" dirty="0" smtClean="0">
              <a:solidFill>
                <a:schemeClr val="tx1"/>
              </a:solidFill>
            </a:rPr>
            <a:t>Quelle: </a:t>
          </a:r>
          <a:r>
            <a:rPr lang="de-CH" sz="900" dirty="0" err="1" smtClean="0">
              <a:solidFill>
                <a:schemeClr val="tx1"/>
              </a:solidFill>
            </a:rPr>
            <a:t>FiBL</a:t>
          </a:r>
          <a:r>
            <a:rPr lang="de-CH" sz="900" dirty="0" smtClean="0">
              <a:solidFill>
                <a:schemeClr val="tx1"/>
              </a:solidFill>
            </a:rPr>
            <a:t>, 2016</a:t>
          </a:r>
          <a:endParaRPr lang="de-CH" sz="900" dirty="0">
            <a:solidFill>
              <a:schemeClr val="tx1"/>
            </a:solidFill>
          </a:endParaRPr>
        </a:p>
      </cdr:txBody>
    </cdr:sp>
  </cdr:relSizeAnchor>
  <cdr:relSizeAnchor xmlns:cdr="http://schemas.openxmlformats.org/drawingml/2006/chartDrawing">
    <cdr:from>
      <cdr:x>0.56391</cdr:x>
      <cdr:y>0.8495</cdr:y>
    </cdr:from>
    <cdr:to>
      <cdr:x>0.96984</cdr:x>
      <cdr:y>0.93096</cdr:y>
    </cdr:to>
    <cdr:sp macro="" textlink="">
      <cdr:nvSpPr>
        <cdr:cNvPr id="3" name="Textfeld 1"/>
        <cdr:cNvSpPr txBox="1"/>
      </cdr:nvSpPr>
      <cdr:spPr>
        <a:xfrm xmlns:a="http://schemas.openxmlformats.org/drawingml/2006/main">
          <a:off x="4447406" y="4133395"/>
          <a:ext cx="3201402" cy="3963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1670"/>
            </a:lnSpc>
            <a:spcAft>
              <a:spcPts val="1200"/>
            </a:spcAft>
          </a:pPr>
          <a:r>
            <a:rPr lang="de-DE" dirty="0">
              <a:latin typeface="Arial" panose="020B0604020202020204" pitchFamily="34" charset="0"/>
              <a:cs typeface="Arial" panose="020B0604020202020204" pitchFamily="34" charset="0"/>
            </a:rPr>
            <a:t>n </a:t>
          </a:r>
          <a:r>
            <a:rPr lang="de-DE" dirty="0" smtClean="0">
              <a:latin typeface="Arial" panose="020B0604020202020204" pitchFamily="34" charset="0"/>
              <a:cs typeface="Arial" panose="020B0604020202020204" pitchFamily="34" charset="0"/>
            </a:rPr>
            <a:t>= 608 (</a:t>
          </a:r>
          <a:r>
            <a:rPr lang="de-DE" dirty="0" err="1" smtClean="0">
              <a:latin typeface="Arial" panose="020B0604020202020204" pitchFamily="34" charset="0"/>
              <a:cs typeface="Arial" panose="020B0604020202020204" pitchFamily="34" charset="0"/>
            </a:rPr>
            <a:t>nombre</a:t>
          </a:r>
          <a:r>
            <a:rPr lang="de-DE" dirty="0" smtClean="0">
              <a:latin typeface="Arial" panose="020B0604020202020204" pitchFamily="34" charset="0"/>
              <a:cs typeface="Arial" panose="020B0604020202020204" pitchFamily="34" charset="0"/>
            </a:rPr>
            <a:t> de </a:t>
          </a:r>
          <a:r>
            <a:rPr lang="de-DE" dirty="0" err="1" smtClean="0">
              <a:latin typeface="Arial" panose="020B0604020202020204" pitchFamily="34" charset="0"/>
              <a:cs typeface="Arial" panose="020B0604020202020204" pitchFamily="34" charset="0"/>
            </a:rPr>
            <a:t>personnes</a:t>
          </a:r>
          <a:r>
            <a:rPr lang="de-DE" dirty="0" smtClean="0">
              <a:latin typeface="Arial" panose="020B0604020202020204" pitchFamily="34" charset="0"/>
              <a:cs typeface="Arial" panose="020B0604020202020204" pitchFamily="34" charset="0"/>
            </a:rPr>
            <a:t> </a:t>
          </a:r>
          <a:r>
            <a:rPr lang="de-DE" dirty="0" err="1" smtClean="0">
              <a:latin typeface="Arial" panose="020B0604020202020204" pitchFamily="34" charset="0"/>
              <a:cs typeface="Arial" panose="020B0604020202020204" pitchFamily="34" charset="0"/>
            </a:rPr>
            <a:t>interrogées</a:t>
          </a:r>
          <a:r>
            <a:rPr lang="de-DE" dirty="0" smtClean="0">
              <a:latin typeface="Arial" panose="020B0604020202020204" pitchFamily="34" charset="0"/>
              <a:cs typeface="Arial" panose="020B0604020202020204" pitchFamily="34" charset="0"/>
            </a:rPr>
            <a:t>) </a:t>
          </a:r>
          <a:endParaRPr lang="de-DE" baseline="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0.80826</cdr:x>
      <cdr:y>0.93564</cdr:y>
    </cdr:from>
    <cdr:to>
      <cdr:x>1</cdr:x>
      <cdr:y>1</cdr:y>
    </cdr:to>
    <cdr:sp macro="" textlink="">
      <cdr:nvSpPr>
        <cdr:cNvPr id="2" name="Textfeld 1"/>
        <cdr:cNvSpPr txBox="1"/>
      </cdr:nvSpPr>
      <cdr:spPr>
        <a:xfrm xmlns:a="http://schemas.openxmlformats.org/drawingml/2006/main">
          <a:off x="6425304" y="4603332"/>
          <a:ext cx="1512196" cy="3131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900" dirty="0" smtClean="0">
              <a:solidFill>
                <a:schemeClr val="tx1"/>
              </a:solidFill>
            </a:rPr>
            <a:t>Source: </a:t>
          </a:r>
          <a:r>
            <a:rPr lang="de-CH" sz="900" dirty="0" err="1" smtClean="0">
              <a:solidFill>
                <a:schemeClr val="tx1"/>
              </a:solidFill>
            </a:rPr>
            <a:t>FiBL</a:t>
          </a:r>
          <a:r>
            <a:rPr lang="de-CH" sz="900" dirty="0" smtClean="0">
              <a:solidFill>
                <a:schemeClr val="tx1"/>
              </a:solidFill>
            </a:rPr>
            <a:t>, 2016</a:t>
          </a:r>
          <a:endParaRPr lang="de-CH" sz="900"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0.80826</cdr:x>
      <cdr:y>0.93564</cdr:y>
    </cdr:from>
    <cdr:to>
      <cdr:x>1</cdr:x>
      <cdr:y>1</cdr:y>
    </cdr:to>
    <cdr:sp macro="" textlink="">
      <cdr:nvSpPr>
        <cdr:cNvPr id="2" name="Textfeld 1"/>
        <cdr:cNvSpPr txBox="1"/>
      </cdr:nvSpPr>
      <cdr:spPr>
        <a:xfrm xmlns:a="http://schemas.openxmlformats.org/drawingml/2006/main">
          <a:off x="6425304" y="4603332"/>
          <a:ext cx="1512196" cy="3131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de-CH" sz="900" dirty="0" smtClean="0">
              <a:solidFill>
                <a:schemeClr val="tx1"/>
              </a:solidFill>
            </a:rPr>
            <a:t>Source: </a:t>
          </a:r>
          <a:r>
            <a:rPr lang="de-CH" sz="900" dirty="0" err="1" smtClean="0">
              <a:solidFill>
                <a:schemeClr val="tx1"/>
              </a:solidFill>
            </a:rPr>
            <a:t>FiBL</a:t>
          </a:r>
          <a:r>
            <a:rPr lang="de-CH" sz="900" dirty="0" smtClean="0">
              <a:solidFill>
                <a:schemeClr val="tx1"/>
              </a:solidFill>
            </a:rPr>
            <a:t>, 2016</a:t>
          </a:r>
          <a:endParaRPr lang="de-CH" sz="9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2945862" cy="4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2" tIns="47786" rIns="95572" bIns="47786" numCol="1" anchor="t" anchorCtr="0" compatLnSpc="1">
            <a:prstTxWarp prst="textNoShape">
              <a:avLst/>
            </a:prstTxWarp>
          </a:bodyPr>
          <a:lstStyle>
            <a:lvl1pPr defTabSz="955837" eaLnBrk="1" hangingPunct="1">
              <a:defRPr sz="1300"/>
            </a:lvl1pPr>
          </a:lstStyle>
          <a:p>
            <a:pPr>
              <a:defRPr/>
            </a:pPr>
            <a:endParaRPr lang="de-DE" altLang="de-DE" dirty="0"/>
          </a:p>
        </p:txBody>
      </p:sp>
      <p:sp>
        <p:nvSpPr>
          <p:cNvPr id="30723" name="Rectangle 1027"/>
          <p:cNvSpPr>
            <a:spLocks noGrp="1" noChangeArrowheads="1"/>
          </p:cNvSpPr>
          <p:nvPr>
            <p:ph type="dt" sz="quarter" idx="1"/>
          </p:nvPr>
        </p:nvSpPr>
        <p:spPr bwMode="auto">
          <a:xfrm>
            <a:off x="3851813" y="0"/>
            <a:ext cx="2945862" cy="4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2" tIns="47786" rIns="95572" bIns="47786" numCol="1" anchor="t" anchorCtr="0" compatLnSpc="1">
            <a:prstTxWarp prst="textNoShape">
              <a:avLst/>
            </a:prstTxWarp>
          </a:bodyPr>
          <a:lstStyle>
            <a:lvl1pPr algn="r" defTabSz="955837" eaLnBrk="1" hangingPunct="1">
              <a:defRPr sz="1300"/>
            </a:lvl1pPr>
          </a:lstStyle>
          <a:p>
            <a:pPr>
              <a:defRPr/>
            </a:pPr>
            <a:endParaRPr lang="de-DE" altLang="de-DE" dirty="0"/>
          </a:p>
        </p:txBody>
      </p:sp>
      <p:sp>
        <p:nvSpPr>
          <p:cNvPr id="30724" name="Rectangle 1028"/>
          <p:cNvSpPr>
            <a:spLocks noGrp="1" noChangeArrowheads="1"/>
          </p:cNvSpPr>
          <p:nvPr>
            <p:ph type="ftr" sz="quarter" idx="2"/>
          </p:nvPr>
        </p:nvSpPr>
        <p:spPr bwMode="auto">
          <a:xfrm>
            <a:off x="0" y="9432353"/>
            <a:ext cx="2945862" cy="4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2" tIns="47786" rIns="95572" bIns="47786" numCol="1" anchor="b" anchorCtr="0" compatLnSpc="1">
            <a:prstTxWarp prst="textNoShape">
              <a:avLst/>
            </a:prstTxWarp>
          </a:bodyPr>
          <a:lstStyle>
            <a:lvl1pPr defTabSz="955837" eaLnBrk="1" hangingPunct="1">
              <a:defRPr sz="1300"/>
            </a:lvl1pPr>
          </a:lstStyle>
          <a:p>
            <a:pPr>
              <a:defRPr/>
            </a:pPr>
            <a:endParaRPr lang="de-DE" altLang="de-DE" dirty="0"/>
          </a:p>
        </p:txBody>
      </p:sp>
      <p:sp>
        <p:nvSpPr>
          <p:cNvPr id="30725" name="Rectangle 1029"/>
          <p:cNvSpPr>
            <a:spLocks noGrp="1" noChangeArrowheads="1"/>
          </p:cNvSpPr>
          <p:nvPr>
            <p:ph type="sldNum" sz="quarter" idx="3"/>
          </p:nvPr>
        </p:nvSpPr>
        <p:spPr bwMode="auto">
          <a:xfrm>
            <a:off x="3851813" y="9432353"/>
            <a:ext cx="2945862" cy="4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2" tIns="47786" rIns="95572" bIns="47786" numCol="1" anchor="b" anchorCtr="0" compatLnSpc="1">
            <a:prstTxWarp prst="textNoShape">
              <a:avLst/>
            </a:prstTxWarp>
          </a:bodyPr>
          <a:lstStyle>
            <a:lvl1pPr algn="r" defTabSz="955837" eaLnBrk="1" hangingPunct="1">
              <a:defRPr sz="1300"/>
            </a:lvl1pPr>
          </a:lstStyle>
          <a:p>
            <a:pPr>
              <a:defRPr/>
            </a:pPr>
            <a:fld id="{21A7DBD2-68D8-41AC-A7CF-37C4A296F163}" type="slidenum">
              <a:rPr lang="de-DE" altLang="de-DE"/>
              <a:pPr>
                <a:defRPr/>
              </a:pPr>
              <a:t>‹Nr.›</a:t>
            </a:fld>
            <a:endParaRPr lang="de-DE" altLang="de-DE" dirty="0"/>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862" cy="4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2" tIns="47786" rIns="95572" bIns="47786" numCol="1" anchor="t" anchorCtr="0" compatLnSpc="1">
            <a:prstTxWarp prst="textNoShape">
              <a:avLst/>
            </a:prstTxWarp>
          </a:bodyPr>
          <a:lstStyle>
            <a:lvl1pPr defTabSz="955837"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67" name="Rectangle 3"/>
          <p:cNvSpPr>
            <a:spLocks noGrp="1" noChangeArrowheads="1"/>
          </p:cNvSpPr>
          <p:nvPr>
            <p:ph type="dt" idx="1"/>
          </p:nvPr>
        </p:nvSpPr>
        <p:spPr bwMode="auto">
          <a:xfrm>
            <a:off x="3851813" y="0"/>
            <a:ext cx="2945862" cy="4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2" tIns="47786" rIns="95572" bIns="47786" numCol="1" anchor="t" anchorCtr="0" compatLnSpc="1">
            <a:prstTxWarp prst="textNoShape">
              <a:avLst/>
            </a:prstTxWarp>
          </a:bodyPr>
          <a:lstStyle>
            <a:lvl1pPr algn="r" defTabSz="955837"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5124"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05952" y="4715406"/>
            <a:ext cx="4985772" cy="446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2" tIns="47786" rIns="95572" bIns="47786"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432353"/>
            <a:ext cx="2945862" cy="4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2" tIns="47786" rIns="95572" bIns="47786" numCol="1" anchor="b" anchorCtr="0" compatLnSpc="1">
            <a:prstTxWarp prst="textNoShape">
              <a:avLst/>
            </a:prstTxWarp>
          </a:bodyPr>
          <a:lstStyle>
            <a:lvl1pPr defTabSz="955837"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71" name="Rectangle 7"/>
          <p:cNvSpPr>
            <a:spLocks noGrp="1" noChangeArrowheads="1"/>
          </p:cNvSpPr>
          <p:nvPr>
            <p:ph type="sldNum" sz="quarter" idx="5"/>
          </p:nvPr>
        </p:nvSpPr>
        <p:spPr bwMode="auto">
          <a:xfrm>
            <a:off x="3851813" y="9432353"/>
            <a:ext cx="2945862" cy="49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72" tIns="47786" rIns="95572" bIns="47786" numCol="1" anchor="b" anchorCtr="0" compatLnSpc="1">
            <a:prstTxWarp prst="textNoShape">
              <a:avLst/>
            </a:prstTxWarp>
          </a:bodyPr>
          <a:lstStyle>
            <a:lvl1pPr algn="r" defTabSz="955837"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dirty="0"/>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33</a:t>
            </a:fld>
            <a:endParaRPr lang="de-DE" altLang="de-DE" dirty="0"/>
          </a:p>
        </p:txBody>
      </p:sp>
    </p:spTree>
    <p:extLst>
      <p:ext uri="{BB962C8B-B14F-4D97-AF65-F5344CB8AC3E}">
        <p14:creationId xmlns:p14="http://schemas.microsoft.com/office/powerpoint/2010/main" val="3140827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8828FD76-841E-4B90-8416-B30FFE899599}" type="slidenum">
              <a:rPr lang="de-DE" altLang="de-DE" smtClean="0"/>
              <a:pPr>
                <a:defRPr/>
              </a:pPr>
              <a:t>36</a:t>
            </a:fld>
            <a:endParaRPr lang="de-DE" altLang="de-DE" dirty="0"/>
          </a:p>
        </p:txBody>
      </p:sp>
    </p:spTree>
    <p:extLst>
      <p:ext uri="{BB962C8B-B14F-4D97-AF65-F5344CB8AC3E}">
        <p14:creationId xmlns:p14="http://schemas.microsoft.com/office/powerpoint/2010/main" val="4271949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dirty="0"/>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dirty="0"/>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dirty="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smtClean="0">
                <a:solidFill>
                  <a:schemeClr val="tx1">
                    <a:lumMod val="50000"/>
                    <a:lumOff val="50000"/>
                  </a:schemeClr>
                </a:solidFill>
              </a:rPr>
              <a:t>FiBL,</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7987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2"/>
            <a:ext cx="3952096" cy="2689231"/>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1"/>
            <a:ext cx="7908954" cy="2955021"/>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3"/>
            <a:ext cx="1711102"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5142" y="4351113"/>
            <a:ext cx="6112336" cy="169510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19"/>
            <a:ext cx="7908954" cy="3337303"/>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4"/>
            <a:ext cx="1711102" cy="133511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8473" y="4718780"/>
            <a:ext cx="6112336" cy="1335119"/>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079538"/>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678722"/>
            <a:ext cx="3887217" cy="342566"/>
          </a:xfrm>
        </p:spPr>
        <p:txBody>
          <a:bodyPr/>
          <a:lstStyle>
            <a:lvl1pPr>
              <a:defRPr sz="1600"/>
            </a:lvl1pPr>
            <a:lvl2pPr marL="342900" indent="0">
              <a:buNone/>
              <a:defRPr sz="1800"/>
            </a:lvl2pPr>
          </a:lstStyle>
          <a:p>
            <a:pPr lvl="0"/>
            <a:r>
              <a:rPr lang="de-DE" smtClean="0"/>
              <a:t>Textmasterformat bearbeiten</a:t>
            </a:r>
          </a:p>
        </p:txBody>
      </p:sp>
      <p:sp>
        <p:nvSpPr>
          <p:cNvPr id="25" name="Textplatzhalter 7"/>
          <p:cNvSpPr>
            <a:spLocks noGrp="1"/>
          </p:cNvSpPr>
          <p:nvPr>
            <p:ph type="body" sz="quarter" idx="42"/>
          </p:nvPr>
        </p:nvSpPr>
        <p:spPr>
          <a:xfrm>
            <a:off x="4637254" y="5678722"/>
            <a:ext cx="3887217" cy="342566"/>
          </a:xfrm>
        </p:spPr>
        <p:txBody>
          <a:bodyPr/>
          <a:lstStyle>
            <a:lvl1pPr>
              <a:defRPr sz="1600"/>
            </a:lvl1pPr>
            <a:lvl2pPr marL="342900" indent="0">
              <a:buNone/>
              <a:defRPr sz="1800"/>
            </a:lvl2pPr>
          </a:lstStyle>
          <a:p>
            <a:pPr lvl="0"/>
            <a:r>
              <a:rPr lang="de-DE" smtClean="0"/>
              <a:t>Textmasterformat bearbeiten</a:t>
            </a:r>
          </a:p>
        </p:txBody>
      </p:sp>
      <p:sp>
        <p:nvSpPr>
          <p:cNvPr id="15" name="Inhaltsplatzhalter 3"/>
          <p:cNvSpPr>
            <a:spLocks noGrp="1"/>
          </p:cNvSpPr>
          <p:nvPr>
            <p:ph sz="quarter" idx="45"/>
          </p:nvPr>
        </p:nvSpPr>
        <p:spPr>
          <a:xfrm>
            <a:off x="4619012" y="1543199"/>
            <a:ext cx="3896338" cy="4079538"/>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503024"/>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342566"/>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4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4" name="Fußzeilenplatzhalter 3"/>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533636"/>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47482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055104"/>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061328"/>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5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80"/>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1"/>
            <a:ext cx="3871588" cy="1512042"/>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1"/>
            <a:ext cx="3871588" cy="1512042"/>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1"/>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312100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3121002"/>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761374"/>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761374"/>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3"/>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1"/>
            <a:ext cx="3884850" cy="2741732"/>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6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05204" y="1575298"/>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79"/>
          </p:nvPr>
        </p:nvSpPr>
        <p:spPr>
          <a:xfrm>
            <a:off x="3296960" y="1575297"/>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988716" y="158737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1"/>
          </p:nvPr>
        </p:nvSpPr>
        <p:spPr>
          <a:xfrm>
            <a:off x="605204" y="3003491"/>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3296960" y="300349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3"/>
          </p:nvPr>
        </p:nvSpPr>
        <p:spPr>
          <a:xfrm>
            <a:off x="5988716" y="3015565"/>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4"/>
          </p:nvPr>
        </p:nvSpPr>
        <p:spPr>
          <a:xfrm>
            <a:off x="605204" y="443923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2" name="Inhaltsplatzhalter 3"/>
          <p:cNvSpPr>
            <a:spLocks noGrp="1"/>
          </p:cNvSpPr>
          <p:nvPr>
            <p:ph sz="quarter" idx="85"/>
          </p:nvPr>
        </p:nvSpPr>
        <p:spPr>
          <a:xfrm>
            <a:off x="3296960" y="443922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86"/>
          </p:nvPr>
        </p:nvSpPr>
        <p:spPr>
          <a:xfrm>
            <a:off x="5988716" y="4451304"/>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85"/>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6"/>
            <a:ext cx="7893454" cy="307822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90"/>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4934372"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5652120" y="1543199"/>
            <a:ext cx="2863230"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4" name="Fußzeilenplatzhalter 3"/>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2545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50"/>
            <a:ext cx="1430337" cy="940775"/>
          </a:xfrm>
        </p:spPr>
        <p:txBody>
          <a:bodyPr/>
          <a:lstStyle>
            <a:lvl1pPr>
              <a:defRPr sz="1600"/>
            </a:lvl1pPr>
          </a:lstStyle>
          <a:p>
            <a:pPr lvl="0"/>
            <a:r>
              <a:rPr lang="de-DE" smtClean="0"/>
              <a:t>Textmasterformat bearbeiten</a:t>
            </a:r>
          </a:p>
        </p:txBody>
      </p:sp>
      <p:sp>
        <p:nvSpPr>
          <p:cNvPr id="5" name="Fußzeilenplatzhalter 4"/>
          <p:cNvSpPr>
            <a:spLocks noGrp="1"/>
          </p:cNvSpPr>
          <p:nvPr>
            <p:ph type="ftr" sz="quarter" idx="3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29"/>
            <a:ext cx="7893454" cy="4511593"/>
          </a:xfrm>
        </p:spPr>
        <p:txBody>
          <a:bodyPr/>
          <a:lstStyle/>
          <a:p>
            <a:pPr lvl="0"/>
            <a:r>
              <a:rPr lang="de-DE" noProof="0" dirty="0" smtClean="0"/>
              <a:t>Tabelle durch Klicken auf Symbol hinzufügen</a:t>
            </a:r>
            <a:endParaRPr lang="de-CH" noProof="0" dirty="0"/>
          </a:p>
        </p:txBody>
      </p:sp>
      <p:sp>
        <p:nvSpPr>
          <p:cNvPr id="4" name="Fußzeilenplatzhalter 3"/>
          <p:cNvSpPr>
            <a:spLocks noGrp="1"/>
          </p:cNvSpPr>
          <p:nvPr>
            <p:ph type="ftr" sz="quarter" idx="1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5798468"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6516216" y="1543199"/>
            <a:ext cx="1999134" cy="450302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4" name="Fußzeilenplatzhalter 3"/>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850332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20"/>
            <a:ext cx="7904192" cy="153710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4" name="Fußzeilenplatzhalter 3"/>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7"/>
            <a:ext cx="7904192" cy="3108576"/>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5868144" y="2961674"/>
            <a:ext cx="2655952"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3888834"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25"/>
          </p:nvPr>
        </p:nvSpPr>
        <p:spPr>
          <a:xfrm>
            <a:off x="4572000" y="2961674"/>
            <a:ext cx="3952096" cy="3084549"/>
          </a:xfrm>
        </p:spPr>
        <p:txBody>
          <a:bodyPr/>
          <a:lstStyle>
            <a:lvl2pPr marL="360000" indent="-288000">
              <a:defRPr/>
            </a:lvl2pPr>
          </a:lstStyle>
          <a:p>
            <a:pPr lvl="0"/>
            <a:r>
              <a:rPr lang="de-DE" smtClean="0"/>
              <a:t>Textmasterformat bearbeiten</a:t>
            </a:r>
          </a:p>
          <a:p>
            <a:pPr lvl="1"/>
            <a:r>
              <a:rPr lang="de-DE" smtClean="0"/>
              <a:t>Zweite Ebene</a:t>
            </a:r>
          </a:p>
        </p:txBody>
      </p:sp>
      <p:sp>
        <p:nvSpPr>
          <p:cNvPr id="4" name="Fußzeilenplatzhalter 3"/>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7"/>
            <a:ext cx="3888834" cy="2759449"/>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08733"/>
            <a:ext cx="3952096" cy="2737489"/>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33274"/>
            <a:ext cx="3943350" cy="394180"/>
          </a:xfrm>
        </p:spPr>
        <p:txBody>
          <a:bodyPr/>
          <a:lstStyle>
            <a:lvl2pPr marL="360000" indent="-288000">
              <a:defRPr/>
            </a:lvl2pPr>
          </a:lstStyle>
          <a:p>
            <a:pPr lvl="0"/>
            <a:r>
              <a:rPr lang="de-DE" dirty="0" smtClean="0"/>
              <a:t>Textmasterformat bearbeiten</a:t>
            </a:r>
          </a:p>
        </p:txBody>
      </p:sp>
      <p:sp>
        <p:nvSpPr>
          <p:cNvPr id="4" name="Fußzeilenplatzhalter 3"/>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5"/>
            <a:ext cx="78867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10"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412" r:id="rId4"/>
    <p:sldLayoutId id="2147484380" r:id="rId5"/>
    <p:sldLayoutId id="2147484381" r:id="rId6"/>
    <p:sldLayoutId id="2147484382" r:id="rId7"/>
    <p:sldLayoutId id="2147484405" r:id="rId8"/>
    <p:sldLayoutId id="2147484406" r:id="rId9"/>
    <p:sldLayoutId id="2147484407" r:id="rId10"/>
    <p:sldLayoutId id="2147484383" r:id="rId11"/>
    <p:sldLayoutId id="2147484399" r:id="rId12"/>
    <p:sldLayoutId id="2147484397" r:id="rId13"/>
    <p:sldLayoutId id="2147484398" r:id="rId14"/>
    <p:sldLayoutId id="2147484385" r:id="rId15"/>
    <p:sldLayoutId id="2147484411" r:id="rId16"/>
    <p:sldLayoutId id="2147484410" r:id="rId17"/>
    <p:sldLayoutId id="2147484409" r:id="rId18"/>
    <p:sldLayoutId id="2147484386" r:id="rId19"/>
    <p:sldLayoutId id="2147484387" r:id="rId20"/>
    <p:sldLayoutId id="2147484388" r:id="rId21"/>
    <p:sldLayoutId id="2147484389" r:id="rId22"/>
    <p:sldLayoutId id="2147484402" r:id="rId23"/>
    <p:sldLayoutId id="2147484403" r:id="rId24"/>
    <p:sldLayoutId id="2147484404" r:id="rId25"/>
    <p:sldLayoutId id="2147484390" r:id="rId26"/>
    <p:sldLayoutId id="2147484400" r:id="rId27"/>
    <p:sldLayoutId id="2147484391" r:id="rId28"/>
    <p:sldLayoutId id="2147484401" r:id="rId29"/>
    <p:sldLayoutId id="2147484394" r:id="rId30"/>
    <p:sldLayoutId id="2147484395" r:id="rId31"/>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organic-world.net/" TargetMode="Externa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organic-world.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rganic-world.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bioactualites.ch/fileadmin/documents/bafr/magazine/archives/2016/ba-f-2016-07-ar.pdf" TargetMode="External"/><Relationship Id="rId13" Type="http://schemas.openxmlformats.org/officeDocument/2006/relationships/hyperlink" Target="http://labelinfo.ch/fr/home" TargetMode="External"/><Relationship Id="rId3" Type="http://schemas.openxmlformats.org/officeDocument/2006/relationships/hyperlink" Target="http://www.bioaktuell.ch/de/markt/biomarkt.html" TargetMode="External"/><Relationship Id="rId7" Type="http://schemas.openxmlformats.org/officeDocument/2006/relationships/hyperlink" Target="http://www.bio-suisse.ch/fr/bioinzahlen.php" TargetMode="External"/><Relationship Id="rId12" Type="http://schemas.openxmlformats.org/officeDocument/2006/relationships/hyperlink" Target="http://www.agrarbericht.ch/fr" TargetMode="External"/><Relationship Id="rId2" Type="http://schemas.openxmlformats.org/officeDocument/2006/relationships/hyperlink" Target="http://www.bioactualites.ch/marche-bio-reboume/marche-bio.html" TargetMode="External"/><Relationship Id="rId1" Type="http://schemas.openxmlformats.org/officeDocument/2006/relationships/slideLayout" Target="../slideLayouts/slideLayout2.xml"/><Relationship Id="rId6" Type="http://schemas.openxmlformats.org/officeDocument/2006/relationships/hyperlink" Target="http://www.organic-world.net/statistics/statistics-data-tables.html" TargetMode="External"/><Relationship Id="rId11" Type="http://schemas.openxmlformats.org/officeDocument/2006/relationships/hyperlink" Target="https://www.eda.admin.ch/dam/eda/fr/documents/publications/EuropaeischeAngelegenheiten/FS-Bilaterale_fr.pdf" TargetMode="External"/><Relationship Id="rId5" Type="http://schemas.openxmlformats.org/officeDocument/2006/relationships/hyperlink" Target="http://www.agrarforschungschweiz.ch/artikel/2014_09_2002.pdf" TargetMode="External"/><Relationship Id="rId10" Type="http://schemas.openxmlformats.org/officeDocument/2006/relationships/hyperlink" Target="http://www.fibl.org/fr/suisse/developpement/projets-services/developpement-marches.html?tx_projectlist_pi1%5bitem%5d=110&amp;tx_projectlist_pi1%5bstate%5d=search&amp;tx_projectlist_pi1%5bstatus%5d=1&amp;tx_projectlist_pi1%5bvolltext%5d=messmer&amp;tx_projectlist_pi1%5bclusterfilter%5d=&amp;tx_projectlist_pi1%5bthemefilter%5d=&amp;cHash=b35d1371b375feaa45c7d01135e71223" TargetMode="External"/><Relationship Id="rId4" Type="http://schemas.openxmlformats.org/officeDocument/2006/relationships/hyperlink" Target="https://shop.fibl.org/de/artikel/c/statistik/p/3503-organic-world-2017.html" TargetMode="External"/><Relationship Id="rId9" Type="http://schemas.openxmlformats.org/officeDocument/2006/relationships/hyperlink" Target="https://play.google.com/store/apps/details?id=com.biosuisse.knospehof&amp;hl=f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suisse@fibl.org" TargetMode="External"/><Relationship Id="rId7" Type="http://schemas.openxmlformats.org/officeDocument/2006/relationships/hyperlink" Target="http://www.shop.fibl.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bio-suisse.ch/" TargetMode="External"/><Relationship Id="rId5" Type="http://schemas.openxmlformats.org/officeDocument/2006/relationships/hyperlink" Target="mailto:bio@bio-suisse.ch" TargetMode="External"/><Relationship Id="rId4" Type="http://schemas.openxmlformats.org/officeDocument/2006/relationships/hyperlink" Target="http://www.fibl.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rganic-world.net/"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fr-CH" altLang="de-DE" dirty="0" smtClean="0"/>
              <a:t>Marché et consommation</a:t>
            </a:r>
          </a:p>
        </p:txBody>
      </p:sp>
      <p:sp>
        <p:nvSpPr>
          <p:cNvPr id="3" name="Untertitel 2"/>
          <p:cNvSpPr>
            <a:spLocks noGrp="1"/>
          </p:cNvSpPr>
          <p:nvPr>
            <p:ph type="subTitle" idx="1"/>
          </p:nvPr>
        </p:nvSpPr>
        <p:spPr/>
        <p:txBody>
          <a:bodyPr/>
          <a:lstStyle/>
          <a:p>
            <a:pPr>
              <a:defRPr/>
            </a:pPr>
            <a:r>
              <a:rPr lang="fr-CH" dirty="0" smtClean="0"/>
              <a:t>Collection de transparents</a:t>
            </a:r>
            <a:endParaRPr lang="fr-CH" dirty="0"/>
          </a:p>
        </p:txBody>
      </p:sp>
      <p:pic>
        <p:nvPicPr>
          <p:cNvPr id="5" name="Bildplatzhalt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du marché bio international</a:t>
            </a:r>
            <a:endParaRPr lang="de-CH" dirty="0"/>
          </a:p>
        </p:txBody>
      </p:sp>
      <p:sp>
        <p:nvSpPr>
          <p:cNvPr id="3" name="Inhaltsplatzhalter 2"/>
          <p:cNvSpPr>
            <a:spLocks noGrp="1"/>
          </p:cNvSpPr>
          <p:nvPr>
            <p:ph idx="12"/>
          </p:nvPr>
        </p:nvSpPr>
        <p:spPr/>
        <p:txBody>
          <a:bodyPr>
            <a:normAutofit/>
          </a:bodyPr>
          <a:lstStyle/>
          <a:p>
            <a:r>
              <a:rPr lang="fr-CH" dirty="0" smtClean="0"/>
              <a:t>Exemples de surfaces bio 2015 (bananes, coton)</a:t>
            </a:r>
            <a:endParaRPr lang="fr-CH" dirty="0"/>
          </a:p>
        </p:txBody>
      </p:sp>
      <p:sp>
        <p:nvSpPr>
          <p:cNvPr id="4" name="Inhaltsplatzhalter 3"/>
          <p:cNvSpPr>
            <a:spLocks noGrp="1"/>
          </p:cNvSpPr>
          <p:nvPr>
            <p:ph idx="14"/>
          </p:nvPr>
        </p:nvSpPr>
        <p:spPr/>
        <p:txBody>
          <a:bodyPr/>
          <a:lstStyle/>
          <a:p>
            <a:r>
              <a:rPr lang="de-CH" dirty="0" smtClean="0">
                <a:hlinkClick r:id="rId2"/>
              </a:rPr>
              <a:t>www.organic-world.net</a:t>
            </a:r>
            <a:r>
              <a:rPr lang="de-CH" dirty="0" smtClean="0"/>
              <a:t> </a:t>
            </a:r>
            <a:endParaRPr lang="de-CH" dirty="0"/>
          </a:p>
        </p:txBody>
      </p:sp>
      <p:sp>
        <p:nvSpPr>
          <p:cNvPr id="7" name="Fußzeilenplatzhalter 6"/>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9</a:t>
            </a:fld>
            <a:endParaRPr lang="fr-CH" altLang="de-DE" dirty="0"/>
          </a:p>
        </p:txBody>
      </p:sp>
      <p:pic>
        <p:nvPicPr>
          <p:cNvPr id="13" name="Inhaltsplatzhalter 12"/>
          <p:cNvPicPr>
            <a:picLocks noGrp="1" noChangeAspect="1"/>
          </p:cNvPicPr>
          <p:nvPr>
            <p:ph sz="quarter" idx="17"/>
          </p:nvPr>
        </p:nvPicPr>
        <p:blipFill>
          <a:blip r:embed="rId3"/>
          <a:stretch>
            <a:fillRect/>
          </a:stretch>
        </p:blipFill>
        <p:spPr>
          <a:xfrm>
            <a:off x="612775" y="2054421"/>
            <a:ext cx="3895725" cy="3480996"/>
          </a:xfrm>
          <a:prstGeom prst="rect">
            <a:avLst/>
          </a:prstGeom>
        </p:spPr>
      </p:pic>
      <p:pic>
        <p:nvPicPr>
          <p:cNvPr id="15" name="Inhaltsplatzhalter 14"/>
          <p:cNvPicPr>
            <a:picLocks noGrp="1" noChangeAspect="1"/>
          </p:cNvPicPr>
          <p:nvPr>
            <p:ph sz="quarter" idx="45"/>
          </p:nvPr>
        </p:nvPicPr>
        <p:blipFill>
          <a:blip r:embed="rId4"/>
          <a:stretch>
            <a:fillRect/>
          </a:stretch>
        </p:blipFill>
        <p:spPr>
          <a:xfrm>
            <a:off x="4943475" y="2316832"/>
            <a:ext cx="3248025" cy="3200400"/>
          </a:xfrm>
          <a:prstGeom prst="rect">
            <a:avLst/>
          </a:prstGeom>
        </p:spPr>
      </p:pic>
    </p:spTree>
    <p:extLst>
      <p:ext uri="{BB962C8B-B14F-4D97-AF65-F5344CB8AC3E}">
        <p14:creationId xmlns:p14="http://schemas.microsoft.com/office/powerpoint/2010/main" val="59549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du marché bio international</a:t>
            </a:r>
            <a:endParaRPr lang="de-CH" dirty="0"/>
          </a:p>
        </p:txBody>
      </p:sp>
      <p:sp>
        <p:nvSpPr>
          <p:cNvPr id="3" name="Inhaltsplatzhalter 2"/>
          <p:cNvSpPr>
            <a:spLocks noGrp="1"/>
          </p:cNvSpPr>
          <p:nvPr>
            <p:ph idx="12"/>
          </p:nvPr>
        </p:nvSpPr>
        <p:spPr/>
        <p:txBody>
          <a:bodyPr>
            <a:normAutofit/>
          </a:bodyPr>
          <a:lstStyle/>
          <a:p>
            <a:r>
              <a:rPr lang="fr-CH" dirty="0" smtClean="0"/>
              <a:t>Tendances et conséquences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Le bio est à la fois tendance et dans l’air du temps</a:t>
            </a:r>
          </a:p>
          <a:p>
            <a:pPr lvl="1"/>
            <a:r>
              <a:rPr lang="fr-CH" dirty="0" smtClean="0"/>
              <a:t>Tendance mondiale en faveur des denrées alimentaires bio</a:t>
            </a:r>
          </a:p>
          <a:p>
            <a:pPr lvl="1"/>
            <a:r>
              <a:rPr lang="fr-CH" dirty="0" smtClean="0"/>
              <a:t>C’est le marché qui a la plus forte croissance dans la production alimentaire</a:t>
            </a:r>
          </a:p>
          <a:p>
            <a:pPr marL="72000" lvl="1" indent="0">
              <a:buNone/>
            </a:pPr>
            <a:endParaRPr lang="fr-CH" dirty="0" smtClean="0"/>
          </a:p>
          <a:p>
            <a:pPr indent="-288000"/>
            <a:r>
              <a:rPr lang="fr-CH" dirty="0" smtClean="0"/>
              <a:t>Conséquences de la croissance</a:t>
            </a:r>
          </a:p>
          <a:p>
            <a:pPr lvl="1"/>
            <a:r>
              <a:rPr lang="fr-CH" dirty="0" smtClean="0"/>
              <a:t>Demande supérieure à l’offre en Europe occidentale</a:t>
            </a:r>
          </a:p>
          <a:p>
            <a:pPr lvl="1"/>
            <a:r>
              <a:rPr lang="fr-CH" dirty="0" smtClean="0"/>
              <a:t>Fort développement des cultures biologiques de céréales en Europe de l’Est</a:t>
            </a:r>
          </a:p>
          <a:p>
            <a:pPr lvl="1"/>
            <a:r>
              <a:rPr lang="fr-CH" dirty="0" smtClean="0"/>
              <a:t>Pénuries de certaines cultures (p. ex. céréales fourragères et panifiables)</a:t>
            </a:r>
          </a:p>
          <a:p>
            <a:pPr lvl="1"/>
            <a:r>
              <a:rPr lang="fr-CH" dirty="0" smtClean="0"/>
              <a:t>Importations et transports</a:t>
            </a:r>
          </a:p>
          <a:p>
            <a:pPr lvl="1"/>
            <a:r>
              <a:rPr lang="fr-CH" dirty="0" smtClean="0"/>
              <a:t>Fluctuations de prix</a:t>
            </a:r>
          </a:p>
          <a:p>
            <a:pPr lvl="1"/>
            <a:r>
              <a:rPr lang="fr-CH" dirty="0" smtClean="0"/>
              <a:t>Contrôles plus difficiles</a:t>
            </a:r>
          </a:p>
          <a:p>
            <a:pPr lvl="1"/>
            <a:r>
              <a:rPr lang="fr-CH" dirty="0" smtClean="0"/>
              <a:t>Détérioration de la transparence</a:t>
            </a:r>
          </a:p>
          <a:p>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10</a:t>
            </a:fld>
            <a:endParaRPr lang="fr-CH" altLang="de-DE" dirty="0"/>
          </a:p>
        </p:txBody>
      </p:sp>
    </p:spTree>
    <p:extLst>
      <p:ext uri="{BB962C8B-B14F-4D97-AF65-F5344CB8AC3E}">
        <p14:creationId xmlns:p14="http://schemas.microsoft.com/office/powerpoint/2010/main" val="2624736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du marché bio </a:t>
            </a:r>
            <a:r>
              <a:rPr lang="fr-CH" dirty="0" smtClean="0"/>
              <a:t>en Europe</a:t>
            </a:r>
            <a:endParaRPr lang="de-CH" dirty="0"/>
          </a:p>
        </p:txBody>
      </p:sp>
      <p:sp>
        <p:nvSpPr>
          <p:cNvPr id="3" name="Inhaltsplatzhalter 2"/>
          <p:cNvSpPr>
            <a:spLocks noGrp="1"/>
          </p:cNvSpPr>
          <p:nvPr>
            <p:ph idx="12"/>
          </p:nvPr>
        </p:nvSpPr>
        <p:spPr/>
        <p:txBody>
          <a:bodyPr>
            <a:normAutofit fontScale="85000" lnSpcReduction="10000"/>
          </a:bodyPr>
          <a:lstStyle/>
          <a:p>
            <a:r>
              <a:rPr lang="fr-CH" dirty="0" smtClean="0"/>
              <a:t>Part de l’agriculture biologique dans le marché global en 2015</a:t>
            </a:r>
            <a:endParaRPr lang="fr-CH" dirty="0"/>
          </a:p>
        </p:txBody>
      </p:sp>
      <p:sp>
        <p:nvSpPr>
          <p:cNvPr id="4" name="Inhaltsplatzhalter 3"/>
          <p:cNvSpPr>
            <a:spLocks noGrp="1"/>
          </p:cNvSpPr>
          <p:nvPr>
            <p:ph idx="14"/>
          </p:nvPr>
        </p:nvSpPr>
        <p:spPr/>
        <p:txBody>
          <a:bodyPr/>
          <a:lstStyle/>
          <a:p>
            <a:r>
              <a:rPr lang="de-CH" dirty="0">
                <a:hlinkClick r:id="rId2"/>
              </a:rPr>
              <a:t>www.organic-world.net</a:t>
            </a:r>
            <a:r>
              <a:rPr lang="de-CH" dirty="0"/>
              <a:t> </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11</a:t>
            </a:fld>
            <a:endParaRPr lang="fr-CH" altLang="de-DE" dirty="0"/>
          </a:p>
        </p:txBody>
      </p:sp>
      <p:pic>
        <p:nvPicPr>
          <p:cNvPr id="8" name="Inhaltsplatzhalter 7"/>
          <p:cNvPicPr>
            <a:picLocks noGrp="1" noChangeAspect="1"/>
          </p:cNvPicPr>
          <p:nvPr>
            <p:ph sz="quarter" idx="17"/>
          </p:nvPr>
        </p:nvPicPr>
        <p:blipFill>
          <a:blip r:embed="rId3"/>
          <a:stretch>
            <a:fillRect/>
          </a:stretch>
        </p:blipFill>
        <p:spPr>
          <a:xfrm>
            <a:off x="755576" y="1571625"/>
            <a:ext cx="6210777" cy="4475163"/>
          </a:xfrm>
          <a:prstGeom prst="rect">
            <a:avLst/>
          </a:prstGeom>
        </p:spPr>
      </p:pic>
    </p:spTree>
    <p:extLst>
      <p:ext uri="{BB962C8B-B14F-4D97-AF65-F5344CB8AC3E}">
        <p14:creationId xmlns:p14="http://schemas.microsoft.com/office/powerpoint/2010/main" val="390587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du marché bio en Europe</a:t>
            </a:r>
            <a:endParaRPr lang="de-CH" dirty="0"/>
          </a:p>
        </p:txBody>
      </p:sp>
      <p:sp>
        <p:nvSpPr>
          <p:cNvPr id="3" name="Inhaltsplatzhalter 2"/>
          <p:cNvSpPr>
            <a:spLocks noGrp="1"/>
          </p:cNvSpPr>
          <p:nvPr>
            <p:ph idx="12"/>
          </p:nvPr>
        </p:nvSpPr>
        <p:spPr/>
        <p:txBody>
          <a:bodyPr>
            <a:normAutofit/>
          </a:bodyPr>
          <a:lstStyle/>
          <a:p>
            <a:r>
              <a:rPr lang="fr-CH" dirty="0" smtClean="0"/>
              <a:t>Chiffre d’affaire bio du commerce de détail en 2015</a:t>
            </a:r>
            <a:endParaRPr lang="fr-CH" dirty="0"/>
          </a:p>
        </p:txBody>
      </p:sp>
      <p:sp>
        <p:nvSpPr>
          <p:cNvPr id="4" name="Inhaltsplatzhalter 3"/>
          <p:cNvSpPr>
            <a:spLocks noGrp="1"/>
          </p:cNvSpPr>
          <p:nvPr>
            <p:ph idx="14"/>
          </p:nvPr>
        </p:nvSpPr>
        <p:spPr/>
        <p:txBody>
          <a:bodyPr/>
          <a:lstStyle/>
          <a:p>
            <a:r>
              <a:rPr lang="de-CH" dirty="0">
                <a:hlinkClick r:id="rId2"/>
              </a:rPr>
              <a:t>www.organic-world.net</a:t>
            </a:r>
            <a:r>
              <a:rPr lang="de-CH" dirty="0"/>
              <a:t> </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12</a:t>
            </a:fld>
            <a:endParaRPr lang="fr-CH" altLang="de-DE" dirty="0"/>
          </a:p>
        </p:txBody>
      </p:sp>
      <p:pic>
        <p:nvPicPr>
          <p:cNvPr id="9" name="Inhaltsplatzhalter 6"/>
          <p:cNvPicPr>
            <a:picLocks noGrp="1" noChangeAspect="1"/>
          </p:cNvPicPr>
          <p:nvPr>
            <p:ph sz="quarter" idx="17"/>
          </p:nvPr>
        </p:nvPicPr>
        <p:blipFill>
          <a:blip r:embed="rId3"/>
          <a:stretch>
            <a:fillRect/>
          </a:stretch>
        </p:blipFill>
        <p:spPr>
          <a:xfrm>
            <a:off x="758469" y="1571625"/>
            <a:ext cx="6261803" cy="4475163"/>
          </a:xfrm>
          <a:prstGeom prst="rect">
            <a:avLst/>
          </a:prstGeom>
        </p:spPr>
      </p:pic>
    </p:spTree>
    <p:extLst>
      <p:ext uri="{BB962C8B-B14F-4D97-AF65-F5344CB8AC3E}">
        <p14:creationId xmlns:p14="http://schemas.microsoft.com/office/powerpoint/2010/main" val="124498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Évolution générale du marché international</a:t>
            </a:r>
            <a:endParaRPr lang="fr-CH" dirty="0"/>
          </a:p>
        </p:txBody>
      </p:sp>
      <p:sp>
        <p:nvSpPr>
          <p:cNvPr id="3" name="Inhaltsplatzhalter 2"/>
          <p:cNvSpPr>
            <a:spLocks noGrp="1"/>
          </p:cNvSpPr>
          <p:nvPr>
            <p:ph idx="12"/>
          </p:nvPr>
        </p:nvSpPr>
        <p:spPr/>
        <p:txBody>
          <a:bodyPr>
            <a:normAutofit/>
          </a:bodyPr>
          <a:lstStyle/>
          <a:p>
            <a:r>
              <a:rPr lang="fr-CH" dirty="0" smtClean="0"/>
              <a:t>Offre, demande et prix</a:t>
            </a:r>
            <a:endParaRPr lang="fr-CH" dirty="0"/>
          </a:p>
        </p:txBody>
      </p:sp>
      <p:sp>
        <p:nvSpPr>
          <p:cNvPr id="4" name="Inhaltsplatzhalter 3"/>
          <p:cNvSpPr>
            <a:spLocks noGrp="1"/>
          </p:cNvSpPr>
          <p:nvPr>
            <p:ph idx="14"/>
          </p:nvPr>
        </p:nvSpPr>
        <p:spPr/>
        <p:txBody>
          <a:bodyPr/>
          <a:lstStyle/>
          <a:p>
            <a:r>
              <a:rPr lang="fr-CH" dirty="0" smtClean="0"/>
              <a:t>Source : OFAG</a:t>
            </a:r>
            <a:endParaRPr lang="fr-CH" dirty="0"/>
          </a:p>
        </p:txBody>
      </p:sp>
      <p:sp>
        <p:nvSpPr>
          <p:cNvPr id="5" name="Inhaltsplatzhalter 4"/>
          <p:cNvSpPr>
            <a:spLocks noGrp="1"/>
          </p:cNvSpPr>
          <p:nvPr>
            <p:ph sz="quarter" idx="17"/>
          </p:nvPr>
        </p:nvSpPr>
        <p:spPr/>
        <p:txBody>
          <a:bodyPr/>
          <a:lstStyle/>
          <a:p>
            <a:r>
              <a:rPr lang="fr-CH" dirty="0" smtClean="0"/>
              <a:t>Défis pour les denrées alimentaires et fourragères ainsi que pour les matières premières végétales</a:t>
            </a:r>
          </a:p>
          <a:p>
            <a:pPr lvl="1"/>
            <a:r>
              <a:rPr lang="fr-CH" dirty="0" smtClean="0"/>
              <a:t>Augmenter l’offre en assurant l’équilibre avec la demande de denrées alimentaires</a:t>
            </a:r>
          </a:p>
          <a:p>
            <a:pPr lvl="1"/>
            <a:r>
              <a:rPr lang="fr-CH" dirty="0" smtClean="0"/>
              <a:t>Ressources limitées (sol, eau)</a:t>
            </a:r>
          </a:p>
          <a:p>
            <a:pPr lvl="1"/>
            <a:r>
              <a:rPr lang="fr-CH" dirty="0" smtClean="0"/>
              <a:t>Limites climatiques </a:t>
            </a:r>
            <a:r>
              <a:rPr lang="fr-CH" dirty="0"/>
              <a:t>et </a:t>
            </a:r>
            <a:r>
              <a:rPr lang="fr-CH" dirty="0" smtClean="0"/>
              <a:t>phytophysiologiques à l’augmentation des rendements</a:t>
            </a:r>
          </a:p>
          <a:p>
            <a:pPr lvl="1"/>
            <a:endParaRPr lang="fr-CH" dirty="0" smtClean="0"/>
          </a:p>
          <a:p>
            <a:r>
              <a:rPr lang="fr-CH" dirty="0" smtClean="0"/>
              <a:t>Évolution des prix selon la FAO et l’OCDE</a:t>
            </a:r>
          </a:p>
          <a:p>
            <a:pPr lvl="1"/>
            <a:r>
              <a:rPr lang="fr-CH" dirty="0" smtClean="0"/>
              <a:t>Ces </a:t>
            </a:r>
            <a:r>
              <a:rPr lang="fr-CH" dirty="0"/>
              <a:t>quatre dernières années </a:t>
            </a:r>
            <a:r>
              <a:rPr lang="fr-CH" dirty="0" smtClean="0"/>
              <a:t>: Les plus fortes fluctuations de prix depuis 1970</a:t>
            </a:r>
          </a:p>
          <a:p>
            <a:pPr lvl="1"/>
            <a:r>
              <a:rPr lang="fr-CH" dirty="0" smtClean="0"/>
              <a:t>L’indice des denrées alimentaires de la FAO a atteint en 2011 le niveau le plus élevé depuis 1990</a:t>
            </a:r>
          </a:p>
          <a:p>
            <a:pPr lvl="1"/>
            <a:r>
              <a:rPr lang="fr-CH" dirty="0" smtClean="0"/>
              <a:t>Les prix du marché mondial vont augmenter jusqu’en 2019 pour la plupart des produits par rapport au début du siècle</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13</a:t>
            </a:fld>
            <a:endParaRPr lang="fr-CH" altLang="de-DE" dirty="0"/>
          </a:p>
        </p:txBody>
      </p:sp>
    </p:spTree>
    <p:extLst>
      <p:ext uri="{BB962C8B-B14F-4D97-AF65-F5344CB8AC3E}">
        <p14:creationId xmlns:p14="http://schemas.microsoft.com/office/powerpoint/2010/main" val="249423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générale du marché international</a:t>
            </a:r>
            <a:endParaRPr lang="de-CH" dirty="0"/>
          </a:p>
        </p:txBody>
      </p:sp>
      <p:sp>
        <p:nvSpPr>
          <p:cNvPr id="3" name="Inhaltsplatzhalter 2"/>
          <p:cNvSpPr>
            <a:spLocks noGrp="1"/>
          </p:cNvSpPr>
          <p:nvPr>
            <p:ph idx="12"/>
          </p:nvPr>
        </p:nvSpPr>
        <p:spPr/>
        <p:txBody>
          <a:bodyPr>
            <a:normAutofit/>
          </a:bodyPr>
          <a:lstStyle/>
          <a:p>
            <a:r>
              <a:rPr lang="fr-CH" dirty="0" smtClean="0"/>
              <a:t>Prix très volatiles (fluctuations de prix)</a:t>
            </a:r>
            <a:endParaRPr lang="fr-CH" dirty="0"/>
          </a:p>
        </p:txBody>
      </p:sp>
      <p:sp>
        <p:nvSpPr>
          <p:cNvPr id="4" name="Inhaltsplatzhalter 3"/>
          <p:cNvSpPr>
            <a:spLocks noGrp="1"/>
          </p:cNvSpPr>
          <p:nvPr>
            <p:ph idx="14"/>
          </p:nvPr>
        </p:nvSpPr>
        <p:spPr/>
        <p:txBody>
          <a:bodyPr/>
          <a:lstStyle/>
          <a:p>
            <a:r>
              <a:rPr lang="fr-CH" dirty="0" smtClean="0"/>
              <a:t>Source : OFAG</a:t>
            </a:r>
            <a:endParaRPr lang="fr-CH" dirty="0"/>
          </a:p>
        </p:txBody>
      </p:sp>
      <p:sp>
        <p:nvSpPr>
          <p:cNvPr id="5" name="Inhaltsplatzhalter 4"/>
          <p:cNvSpPr>
            <a:spLocks noGrp="1"/>
          </p:cNvSpPr>
          <p:nvPr>
            <p:ph sz="quarter" idx="17"/>
          </p:nvPr>
        </p:nvSpPr>
        <p:spPr>
          <a:xfrm>
            <a:off x="628650" y="1571397"/>
            <a:ext cx="8263830" cy="4474826"/>
          </a:xfrm>
        </p:spPr>
        <p:txBody>
          <a:bodyPr/>
          <a:lstStyle/>
          <a:p>
            <a:r>
              <a:rPr lang="fr-CH" dirty="0" smtClean="0"/>
              <a:t>Motifs pour l’augmentation prévisible de la volatilité des prix</a:t>
            </a:r>
          </a:p>
          <a:p>
            <a:pPr lvl="1">
              <a:lnSpc>
                <a:spcPct val="90000"/>
              </a:lnSpc>
            </a:pPr>
            <a:r>
              <a:rPr lang="fr-CH" dirty="0" smtClean="0"/>
              <a:t>Fluctuations des rendements à cause des changements climatiques</a:t>
            </a:r>
          </a:p>
          <a:p>
            <a:pPr lvl="1">
              <a:lnSpc>
                <a:spcPct val="90000"/>
              </a:lnSpc>
            </a:pPr>
            <a:r>
              <a:rPr lang="fr-CH" dirty="0" smtClean="0"/>
              <a:t>Diminution des stocks de réserve</a:t>
            </a:r>
          </a:p>
          <a:p>
            <a:pPr lvl="1">
              <a:lnSpc>
                <a:spcPct val="90000"/>
              </a:lnSpc>
            </a:pPr>
            <a:r>
              <a:rPr lang="fr-CH" spc="0" dirty="0" smtClean="0"/>
              <a:t>Denrées alimentaires influencées par les marchés de l’énergie (agrocarburants)</a:t>
            </a:r>
          </a:p>
          <a:p>
            <a:pPr lvl="1">
              <a:lnSpc>
                <a:spcPct val="90000"/>
              </a:lnSpc>
            </a:pPr>
            <a:r>
              <a:rPr lang="fr-CH" dirty="0" smtClean="0"/>
              <a:t>Intégration des marchés agricoles dans les marchés financiers (spéculation)</a:t>
            </a:r>
          </a:p>
          <a:p>
            <a:pPr lvl="1">
              <a:lnSpc>
                <a:spcPct val="90000"/>
              </a:lnSpc>
            </a:pPr>
            <a:r>
              <a:rPr lang="fr-CH" dirty="0" smtClean="0"/>
              <a:t>Positions de puissance ou de monopole de certains États ou multinationales</a:t>
            </a:r>
          </a:p>
          <a:p>
            <a:pPr lvl="1">
              <a:lnSpc>
                <a:spcPct val="90000"/>
              </a:lnSpc>
            </a:pPr>
            <a:endParaRPr lang="fr-CH" dirty="0" smtClean="0"/>
          </a:p>
          <a:p>
            <a:r>
              <a:rPr lang="fr-CH" dirty="0" smtClean="0"/>
              <a:t>Contributions à la diminution de la volatilité des marchés agricoles internationaux</a:t>
            </a:r>
          </a:p>
          <a:p>
            <a:pPr lvl="1">
              <a:lnSpc>
                <a:spcPct val="90000"/>
              </a:lnSpc>
            </a:pPr>
            <a:r>
              <a:rPr lang="fr-CH" dirty="0" smtClean="0"/>
              <a:t>Augmentation de la transparence sur </a:t>
            </a:r>
            <a:r>
              <a:rPr lang="fr-CH" dirty="0"/>
              <a:t>les marchés de produits à </a:t>
            </a:r>
            <a:r>
              <a:rPr lang="fr-CH" dirty="0" smtClean="0"/>
              <a:t>terme </a:t>
            </a:r>
            <a:br>
              <a:rPr lang="fr-CH" dirty="0" smtClean="0"/>
            </a:br>
            <a:r>
              <a:rPr lang="fr-CH" dirty="0" smtClean="0"/>
              <a:t>et sur les marchés agricoles physiques mondiaux</a:t>
            </a:r>
          </a:p>
          <a:p>
            <a:pPr lvl="1">
              <a:lnSpc>
                <a:spcPct val="90000"/>
              </a:lnSpc>
            </a:pPr>
            <a:r>
              <a:rPr lang="fr-CH" dirty="0" smtClean="0"/>
              <a:t>Meilleure vue d’ensemble des états des stocks</a:t>
            </a:r>
          </a:p>
          <a:p>
            <a:pPr lvl="1">
              <a:lnSpc>
                <a:spcPct val="90000"/>
              </a:lnSpc>
            </a:pPr>
            <a:r>
              <a:rPr lang="fr-CH" dirty="0" smtClean="0"/>
              <a:t>Accès ouvert à tous aux informations importantes sur la production et les marchés</a:t>
            </a:r>
          </a:p>
          <a:p>
            <a:pPr lvl="1">
              <a:lnSpc>
                <a:spcPct val="90000"/>
              </a:lnSpc>
            </a:pPr>
            <a:r>
              <a:rPr lang="fr-CH" dirty="0" smtClean="0"/>
              <a:t>Exploitation des potentiels de production en friche (intensification durable)</a:t>
            </a:r>
          </a:p>
          <a:p>
            <a:pPr lvl="1">
              <a:lnSpc>
                <a:spcPct val="90000"/>
              </a:lnSpc>
            </a:pPr>
            <a:r>
              <a:rPr lang="fr-CH" dirty="0" smtClean="0"/>
              <a:t>Lutte contre les pertes après les récoltes dans les pays en développement</a:t>
            </a:r>
          </a:p>
          <a:p>
            <a:pPr lvl="1">
              <a:lnSpc>
                <a:spcPct val="90000"/>
              </a:lnSpc>
            </a:pPr>
            <a:r>
              <a:rPr lang="fr-CH" dirty="0" smtClean="0"/>
              <a:t>Empêcher le gaspillage d’aliments par les consommateurs et les distributeurs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14</a:t>
            </a:fld>
            <a:endParaRPr lang="fr-CH" altLang="de-DE" dirty="0"/>
          </a:p>
        </p:txBody>
      </p:sp>
    </p:spTree>
    <p:extLst>
      <p:ext uri="{BB962C8B-B14F-4D97-AF65-F5344CB8AC3E}">
        <p14:creationId xmlns:p14="http://schemas.microsoft.com/office/powerpoint/2010/main" val="1380104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générale du </a:t>
            </a:r>
            <a:r>
              <a:rPr lang="fr-CH" dirty="0" smtClean="0"/>
              <a:t>marché suisse</a:t>
            </a:r>
            <a:endParaRPr lang="de-CH" dirty="0"/>
          </a:p>
        </p:txBody>
      </p:sp>
      <p:sp>
        <p:nvSpPr>
          <p:cNvPr id="3" name="Inhaltsplatzhalter 2"/>
          <p:cNvSpPr>
            <a:spLocks noGrp="1"/>
          </p:cNvSpPr>
          <p:nvPr>
            <p:ph idx="12"/>
          </p:nvPr>
        </p:nvSpPr>
        <p:spPr/>
        <p:txBody>
          <a:bodyPr>
            <a:normAutofit/>
          </a:bodyPr>
          <a:lstStyle/>
          <a:p>
            <a:r>
              <a:rPr lang="fr-CH" dirty="0" smtClean="0"/>
              <a:t>Conséquences sur l’évolution du marché mondial</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Aggravation des conditions concurrentielles dans le secteur agricole et agroalimentaire</a:t>
            </a:r>
          </a:p>
          <a:p>
            <a:pPr lvl="1"/>
            <a:r>
              <a:rPr lang="fr-CH" dirty="0" smtClean="0"/>
              <a:t>D’autres étapes d’ouverture des marchés vont suivre</a:t>
            </a:r>
          </a:p>
          <a:p>
            <a:pPr lvl="1"/>
            <a:r>
              <a:rPr lang="fr-CH" dirty="0" smtClean="0"/>
              <a:t>Définir les mesures internes de soutien</a:t>
            </a:r>
          </a:p>
          <a:p>
            <a:endParaRPr lang="fr-CH" dirty="0" smtClean="0"/>
          </a:p>
          <a:p>
            <a:r>
              <a:rPr lang="fr-CH" dirty="0" smtClean="0"/>
              <a:t>Les prix agricoles suisses resteront élevés en comparaison internationale</a:t>
            </a:r>
          </a:p>
          <a:p>
            <a:pPr lvl="1"/>
            <a:r>
              <a:rPr lang="fr-CH" dirty="0" smtClean="0"/>
              <a:t>Coûts de production et de distribution plus élevés</a:t>
            </a:r>
          </a:p>
          <a:p>
            <a:pPr lvl="1"/>
            <a:r>
              <a:rPr lang="fr-CH" dirty="0" smtClean="0"/>
              <a:t>Protection douanière</a:t>
            </a:r>
          </a:p>
          <a:p>
            <a:pPr lvl="1"/>
            <a:r>
              <a:rPr lang="fr-CH" dirty="0" smtClean="0"/>
              <a:t>Franc fort</a:t>
            </a:r>
          </a:p>
          <a:p>
            <a:pPr lvl="1"/>
            <a:endParaRPr lang="fr-CH" dirty="0" smtClean="0"/>
          </a:p>
          <a:p>
            <a:r>
              <a:rPr lang="fr-CH" dirty="0" smtClean="0"/>
              <a:t>L’écart entre les prix et le consentement à payer des consommateurs va s’élargir</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15</a:t>
            </a:fld>
            <a:endParaRPr lang="fr-CH" altLang="de-DE" dirty="0"/>
          </a:p>
        </p:txBody>
      </p:sp>
    </p:spTree>
    <p:extLst>
      <p:ext uri="{BB962C8B-B14F-4D97-AF65-F5344CB8AC3E}">
        <p14:creationId xmlns:p14="http://schemas.microsoft.com/office/powerpoint/2010/main" val="80772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générale du marché suisse</a:t>
            </a:r>
            <a:endParaRPr lang="de-CH" dirty="0"/>
          </a:p>
        </p:txBody>
      </p:sp>
      <p:sp>
        <p:nvSpPr>
          <p:cNvPr id="3" name="Inhaltsplatzhalter 2"/>
          <p:cNvSpPr>
            <a:spLocks noGrp="1"/>
          </p:cNvSpPr>
          <p:nvPr>
            <p:ph idx="12"/>
          </p:nvPr>
        </p:nvSpPr>
        <p:spPr/>
        <p:txBody>
          <a:bodyPr/>
          <a:lstStyle/>
          <a:p>
            <a:r>
              <a:rPr lang="fr-CH" dirty="0" smtClean="0"/>
              <a:t>Amélioration de la capacité concurrentielle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Continuer d’améliorer la capacité concurrentielle</a:t>
            </a:r>
          </a:p>
          <a:p>
            <a:pPr lvl="1"/>
            <a:r>
              <a:rPr lang="fr-CH" dirty="0" smtClean="0"/>
              <a:t>Augmentation de la productivité</a:t>
            </a:r>
          </a:p>
          <a:p>
            <a:pPr lvl="1"/>
            <a:r>
              <a:rPr lang="fr-CH" dirty="0" smtClean="0"/>
              <a:t>Diminuer les coûts (dans l’ensemble de la filière de création de valeur)</a:t>
            </a:r>
          </a:p>
          <a:p>
            <a:pPr lvl="1"/>
            <a:r>
              <a:rPr lang="fr-CH" dirty="0" smtClean="0"/>
              <a:t>Améliorer la mise en valeur de la haute qualité des produits suisses</a:t>
            </a:r>
          </a:p>
          <a:p>
            <a:pPr lvl="1"/>
            <a:endParaRPr lang="fr-CH" dirty="0" smtClean="0"/>
          </a:p>
          <a:p>
            <a:pPr lvl="1"/>
            <a:r>
              <a:rPr lang="fr-CH" dirty="0" smtClean="0"/>
              <a:t>Durabilité et régionalité = forte combinaison de valeurs</a:t>
            </a:r>
          </a:p>
          <a:p>
            <a:pPr lvl="1"/>
            <a:r>
              <a:rPr lang="fr-CH" dirty="0" smtClean="0"/>
              <a:t>Développement innovant de produits prémiums et labellisés (p. ex. Bio)</a:t>
            </a:r>
          </a:p>
          <a:p>
            <a:pPr lvl="1"/>
            <a:r>
              <a:rPr lang="fr-CH" dirty="0" smtClean="0"/>
              <a:t>Atmosphère générale favorable aux technologies</a:t>
            </a:r>
          </a:p>
          <a:p>
            <a:pPr lvl="1"/>
            <a:endParaRPr lang="fr-CH" dirty="0" smtClean="0"/>
          </a:p>
          <a:p>
            <a:r>
              <a:rPr lang="fr-CH" dirty="0" smtClean="0"/>
              <a:t>Le Bio est tendance et correspond à l’air du temps.</a:t>
            </a:r>
          </a:p>
          <a:p>
            <a:r>
              <a:rPr lang="fr-CH" dirty="0" smtClean="0"/>
              <a:t>Le secteur bio peut-il continuer de compter sur des conditions commerciales stables et sur des taux de croissance appropriés ?</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16</a:t>
            </a:fld>
            <a:endParaRPr lang="fr-CH" altLang="de-DE" dirty="0"/>
          </a:p>
        </p:txBody>
      </p:sp>
    </p:spTree>
    <p:extLst>
      <p:ext uri="{BB962C8B-B14F-4D97-AF65-F5344CB8AC3E}">
        <p14:creationId xmlns:p14="http://schemas.microsoft.com/office/powerpoint/2010/main" val="3264057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Politique agricole commune (PAC) de l’UE</a:t>
            </a:r>
            <a:endParaRPr lang="fr-CH" dirty="0"/>
          </a:p>
        </p:txBody>
      </p:sp>
      <p:sp>
        <p:nvSpPr>
          <p:cNvPr id="3" name="Inhaltsplatzhalter 2"/>
          <p:cNvSpPr>
            <a:spLocks noGrp="1"/>
          </p:cNvSpPr>
          <p:nvPr>
            <p:ph idx="12"/>
          </p:nvPr>
        </p:nvSpPr>
        <p:spPr/>
        <p:txBody>
          <a:bodyPr/>
          <a:lstStyle/>
          <a:p>
            <a:r>
              <a:rPr lang="fr-CH" dirty="0" smtClean="0"/>
              <a:t>Évolution du soutien du marché</a:t>
            </a:r>
            <a:endParaRPr lang="fr-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17</a:t>
            </a:fld>
            <a:endParaRPr lang="fr-CH" altLang="de-DE" dirty="0"/>
          </a:p>
        </p:txBody>
      </p:sp>
      <p:graphicFrame>
        <p:nvGraphicFramePr>
          <p:cNvPr id="7" name="Inhaltsplatzhalter 7"/>
          <p:cNvGraphicFramePr>
            <a:graphicFrameLocks noGrp="1"/>
          </p:cNvGraphicFramePr>
          <p:nvPr>
            <p:ph sz="quarter" idx="17"/>
            <p:extLst>
              <p:ext uri="{D42A27DB-BD31-4B8C-83A1-F6EECF244321}">
                <p14:modId xmlns:p14="http://schemas.microsoft.com/office/powerpoint/2010/main" val="3365205511"/>
              </p:ext>
            </p:extLst>
          </p:nvPr>
        </p:nvGraphicFramePr>
        <p:xfrm>
          <a:off x="628650" y="1353296"/>
          <a:ext cx="7975797" cy="5119532"/>
        </p:xfrm>
        <a:graphic>
          <a:graphicData uri="http://schemas.openxmlformats.org/drawingml/2006/table">
            <a:tbl>
              <a:tblPr firstRow="1" bandRow="1">
                <a:tableStyleId>{F5AB1C69-6EDB-4FF4-983F-18BD219EF322}</a:tableStyleId>
              </a:tblPr>
              <a:tblGrid>
                <a:gridCol w="1075039"/>
                <a:gridCol w="655393"/>
                <a:gridCol w="2985681"/>
                <a:gridCol w="3259684"/>
              </a:tblGrid>
              <a:tr h="359752">
                <a:tc>
                  <a:txBody>
                    <a:bodyPr/>
                    <a:lstStyle/>
                    <a:p>
                      <a:pPr>
                        <a:lnSpc>
                          <a:spcPct val="90000"/>
                        </a:lnSpc>
                      </a:pPr>
                      <a:r>
                        <a:rPr lang="fr-CH" sz="1400" b="1" noProof="0" dirty="0" smtClean="0">
                          <a:solidFill>
                            <a:schemeClr val="tx1"/>
                          </a:solidFill>
                        </a:rPr>
                        <a:t>Années</a:t>
                      </a:r>
                      <a:endParaRPr lang="fr-CH" sz="1400" b="1" noProof="0" dirty="0">
                        <a:solidFill>
                          <a:schemeClr val="tx1"/>
                        </a:solidFill>
                      </a:endParaRPr>
                    </a:p>
                  </a:txBody>
                  <a:tcPr>
                    <a:solidFill>
                      <a:schemeClr val="bg2">
                        <a:lumMod val="75000"/>
                      </a:schemeClr>
                    </a:solidFill>
                  </a:tcPr>
                </a:tc>
                <a:tc gridSpan="2">
                  <a:txBody>
                    <a:bodyPr/>
                    <a:lstStyle/>
                    <a:p>
                      <a:pPr>
                        <a:lnSpc>
                          <a:spcPct val="90000"/>
                        </a:lnSpc>
                      </a:pPr>
                      <a:r>
                        <a:rPr lang="fr-CH" sz="1400" noProof="0" dirty="0" smtClean="0">
                          <a:solidFill>
                            <a:schemeClr val="tx1"/>
                          </a:solidFill>
                        </a:rPr>
                        <a:t>Suisse</a:t>
                      </a:r>
                      <a:endParaRPr lang="fr-CH" sz="1400" noProof="0" dirty="0">
                        <a:solidFill>
                          <a:schemeClr val="tx1"/>
                        </a:solidFill>
                      </a:endParaRPr>
                    </a:p>
                  </a:txBody>
                  <a:tcPr>
                    <a:solidFill>
                      <a:schemeClr val="bg2">
                        <a:lumMod val="75000"/>
                      </a:schemeClr>
                    </a:solidFill>
                  </a:tcPr>
                </a:tc>
                <a:tc hMerge="1">
                  <a:txBody>
                    <a:bodyPr/>
                    <a:lstStyle/>
                    <a:p>
                      <a:endParaRPr lang="de-CH"/>
                    </a:p>
                  </a:txBody>
                  <a:tcPr/>
                </a:tc>
                <a:tc>
                  <a:txBody>
                    <a:bodyPr/>
                    <a:lstStyle/>
                    <a:p>
                      <a:pPr>
                        <a:lnSpc>
                          <a:spcPct val="90000"/>
                        </a:lnSpc>
                      </a:pPr>
                      <a:r>
                        <a:rPr lang="fr-CH" sz="1400" noProof="0" dirty="0" smtClean="0">
                          <a:solidFill>
                            <a:schemeClr val="tx1"/>
                          </a:solidFill>
                        </a:rPr>
                        <a:t>PAC (UE</a:t>
                      </a:r>
                      <a:endParaRPr lang="fr-CH" sz="1400" noProof="0" dirty="0">
                        <a:solidFill>
                          <a:schemeClr val="tx1"/>
                        </a:solidFill>
                      </a:endParaRPr>
                    </a:p>
                  </a:txBody>
                  <a:tcPr>
                    <a:solidFill>
                      <a:schemeClr val="bg2">
                        <a:lumMod val="75000"/>
                      </a:schemeClr>
                    </a:solidFill>
                  </a:tcPr>
                </a:tc>
              </a:tr>
              <a:tr h="729770">
                <a:tc>
                  <a:txBody>
                    <a:bodyPr/>
                    <a:lstStyle/>
                    <a:p>
                      <a:pPr>
                        <a:lnSpc>
                          <a:spcPct val="90000"/>
                        </a:lnSpc>
                      </a:pPr>
                      <a:r>
                        <a:rPr lang="fr-CH" sz="1400" b="1" noProof="0" dirty="0" smtClean="0"/>
                        <a:t>1960-1990</a:t>
                      </a:r>
                      <a:endParaRPr lang="fr-CH" sz="1400" b="1" noProof="0" dirty="0">
                        <a:solidFill>
                          <a:schemeClr val="tx1"/>
                        </a:solidFill>
                      </a:endParaRPr>
                    </a:p>
                  </a:txBody>
                  <a:tcPr>
                    <a:solidFill>
                      <a:schemeClr val="bg2">
                        <a:lumMod val="90000"/>
                      </a:schemeClr>
                    </a:solidFill>
                  </a:tcPr>
                </a:tc>
                <a:tc gridSpan="2">
                  <a:txBody>
                    <a:bodyPr/>
                    <a:lstStyle/>
                    <a:p>
                      <a:pPr>
                        <a:lnSpc>
                          <a:spcPct val="90000"/>
                        </a:lnSpc>
                      </a:pPr>
                      <a:r>
                        <a:rPr lang="fr-CH" sz="1400" noProof="0" dirty="0" smtClean="0"/>
                        <a:t>Réforme agraire : soutien des prix, sécurité</a:t>
                      </a:r>
                      <a:r>
                        <a:rPr lang="fr-CH" sz="1400" baseline="0" noProof="0" dirty="0" smtClean="0"/>
                        <a:t> de l’approvisionnement </a:t>
                      </a:r>
                      <a:r>
                        <a:rPr lang="fr-CH" sz="1400" baseline="0" noProof="0" dirty="0" smtClean="0">
                          <a:sym typeface="Wingdings" panose="05000000000000000000" pitchFamily="2" charset="2"/>
                        </a:rPr>
                        <a:t> surproduction, haut niveau de prix, problèmes écologiques</a:t>
                      </a:r>
                      <a:endParaRPr lang="fr-CH" sz="1400" noProof="0" dirty="0">
                        <a:solidFill>
                          <a:schemeClr val="tx1"/>
                        </a:solidFill>
                      </a:endParaRPr>
                    </a:p>
                  </a:txBody>
                  <a:tcPr>
                    <a:solidFill>
                      <a:schemeClr val="bg2">
                        <a:lumMod val="90000"/>
                      </a:schemeClr>
                    </a:solidFill>
                  </a:tcPr>
                </a:tc>
                <a:tc hMerge="1">
                  <a:txBody>
                    <a:bodyPr/>
                    <a:lstStyle/>
                    <a:p>
                      <a:endParaRPr lang="de-CH"/>
                    </a:p>
                  </a:txBody>
                  <a:tcPr/>
                </a:tc>
                <a:tc>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fr-CH" sz="1400" noProof="0" dirty="0" smtClean="0"/>
                        <a:t>Soutien des agriculteurs par des garanties</a:t>
                      </a:r>
                      <a:r>
                        <a:rPr lang="fr-CH" sz="1400" baseline="0" noProof="0" dirty="0" smtClean="0"/>
                        <a:t> de prix pour les produits</a:t>
                      </a:r>
                      <a:endParaRPr lang="fr-CH" sz="1400" noProof="0" dirty="0">
                        <a:solidFill>
                          <a:schemeClr val="tx1"/>
                        </a:solidFill>
                      </a:endParaRPr>
                    </a:p>
                  </a:txBody>
                  <a:tcPr>
                    <a:solidFill>
                      <a:schemeClr val="bg2">
                        <a:lumMod val="90000"/>
                      </a:schemeClr>
                    </a:solidFill>
                  </a:tcPr>
                </a:tc>
              </a:tr>
              <a:tr h="766104">
                <a:tc>
                  <a:txBody>
                    <a:bodyPr/>
                    <a:lstStyle/>
                    <a:p>
                      <a:pPr>
                        <a:lnSpc>
                          <a:spcPct val="90000"/>
                        </a:lnSpc>
                      </a:pPr>
                      <a:r>
                        <a:rPr lang="fr-CH" sz="1400" b="1" noProof="0" dirty="0" smtClean="0"/>
                        <a:t>dès 1990</a:t>
                      </a:r>
                      <a:endParaRPr lang="fr-CH" sz="1400" b="1" noProof="0" dirty="0">
                        <a:solidFill>
                          <a:schemeClr val="tx1"/>
                        </a:solidFill>
                      </a:endParaRPr>
                    </a:p>
                  </a:txBody>
                  <a:tcPr>
                    <a:solidFill>
                      <a:schemeClr val="bg2">
                        <a:lumMod val="90000"/>
                      </a:schemeClr>
                    </a:solidFill>
                  </a:tcPr>
                </a:tc>
                <a:tc gridSpan="2">
                  <a:txBody>
                    <a:bodyPr/>
                    <a:lstStyle/>
                    <a:p>
                      <a:pPr>
                        <a:lnSpc>
                          <a:spcPct val="90000"/>
                        </a:lnSpc>
                      </a:pPr>
                      <a:r>
                        <a:rPr lang="fr-CH" sz="1400" noProof="0" dirty="0" smtClean="0"/>
                        <a:t>Paiements directs</a:t>
                      </a:r>
                    </a:p>
                    <a:p>
                      <a:pPr>
                        <a:lnSpc>
                          <a:spcPct val="90000"/>
                        </a:lnSpc>
                      </a:pPr>
                      <a:r>
                        <a:rPr lang="fr-CH" sz="1400" noProof="0" dirty="0" smtClean="0"/>
                        <a:t>(Condition</a:t>
                      </a:r>
                      <a:r>
                        <a:rPr lang="fr-CH" sz="1400" baseline="0" noProof="0" dirty="0" smtClean="0"/>
                        <a:t> OQE, depuis 1997</a:t>
                      </a:r>
                      <a:r>
                        <a:rPr lang="fr-CH" sz="1400" noProof="0" dirty="0" smtClean="0"/>
                        <a:t>)</a:t>
                      </a:r>
                    </a:p>
                  </a:txBody>
                  <a:tcPr>
                    <a:solidFill>
                      <a:schemeClr val="bg2">
                        <a:lumMod val="90000"/>
                      </a:schemeClr>
                    </a:solidFill>
                  </a:tcPr>
                </a:tc>
                <a:tc hMerge="1">
                  <a:txBody>
                    <a:bodyPr/>
                    <a:lstStyle/>
                    <a:p>
                      <a:endParaRPr lang="de-CH"/>
                    </a:p>
                  </a:txBody>
                  <a:tcPr/>
                </a:tc>
                <a:tc>
                  <a:txBody>
                    <a:bodyPr/>
                    <a:lstStyle/>
                    <a:p>
                      <a:pPr>
                        <a:lnSpc>
                          <a:spcPct val="90000"/>
                        </a:lnSpc>
                      </a:pPr>
                      <a:r>
                        <a:rPr lang="fr-CH" sz="1400" noProof="0" dirty="0" smtClean="0"/>
                        <a:t>Diminution des prix garantis, aides directes indépendantes de la production, introduction des programmes environnementaux agricoles en 1992</a:t>
                      </a:r>
                      <a:endParaRPr lang="fr-CH" sz="1400" noProof="0" dirty="0">
                        <a:solidFill>
                          <a:schemeClr val="tx1"/>
                        </a:solidFill>
                      </a:endParaRPr>
                    </a:p>
                  </a:txBody>
                  <a:tcPr>
                    <a:solidFill>
                      <a:schemeClr val="bg2">
                        <a:lumMod val="90000"/>
                      </a:schemeClr>
                    </a:solidFill>
                  </a:tcPr>
                </a:tc>
              </a:tr>
              <a:tr h="1368319">
                <a:tc>
                  <a:txBody>
                    <a:bodyPr/>
                    <a:lstStyle/>
                    <a:p>
                      <a:pPr>
                        <a:lnSpc>
                          <a:spcPct val="90000"/>
                        </a:lnSpc>
                      </a:pPr>
                      <a:r>
                        <a:rPr lang="fr-CH" sz="1400" b="1" noProof="0" dirty="0" smtClean="0"/>
                        <a:t>dès 2000</a:t>
                      </a:r>
                      <a:endParaRPr lang="fr-CH" sz="1400" b="1" noProof="0" dirty="0">
                        <a:solidFill>
                          <a:schemeClr val="tx1"/>
                        </a:solidFill>
                      </a:endParaRPr>
                    </a:p>
                  </a:txBody>
                  <a:tcPr>
                    <a:solidFill>
                      <a:schemeClr val="bg2">
                        <a:lumMod val="90000"/>
                      </a:schemeClr>
                    </a:solidFill>
                  </a:tcPr>
                </a:tc>
                <a:tc>
                  <a:txBody>
                    <a:bodyPr/>
                    <a:lstStyle/>
                    <a:p>
                      <a:pPr>
                        <a:lnSpc>
                          <a:spcPct val="90000"/>
                        </a:lnSpc>
                      </a:pPr>
                      <a:r>
                        <a:rPr lang="fr-CH" sz="1400" noProof="0" dirty="0" smtClean="0"/>
                        <a:t>2001</a:t>
                      </a:r>
                      <a:br>
                        <a:rPr lang="fr-CH" sz="1400" noProof="0" dirty="0" smtClean="0"/>
                      </a:br>
                      <a:endParaRPr lang="fr-CH" sz="1400" noProof="0" dirty="0" smtClean="0"/>
                    </a:p>
                    <a:p>
                      <a:pPr>
                        <a:lnSpc>
                          <a:spcPct val="90000"/>
                        </a:lnSpc>
                      </a:pPr>
                      <a:r>
                        <a:rPr lang="fr-CH" sz="1400" noProof="0" dirty="0" smtClean="0"/>
                        <a:t>2007</a:t>
                      </a:r>
                    </a:p>
                    <a:p>
                      <a:pPr>
                        <a:lnSpc>
                          <a:spcPct val="90000"/>
                        </a:lnSpc>
                      </a:pPr>
                      <a:r>
                        <a:rPr lang="fr-CH" sz="1400" noProof="0" dirty="0" smtClean="0"/>
                        <a:t/>
                      </a:r>
                      <a:br>
                        <a:rPr lang="fr-CH" sz="1400" noProof="0" dirty="0" smtClean="0"/>
                      </a:br>
                      <a:r>
                        <a:rPr lang="fr-CH" sz="1400" noProof="0" dirty="0" smtClean="0"/>
                        <a:t>2009</a:t>
                      </a:r>
                      <a:endParaRPr lang="fr-CH" sz="1400" noProof="0" dirty="0" smtClean="0">
                        <a:solidFill>
                          <a:schemeClr val="tx1"/>
                        </a:solidFill>
                      </a:endParaRPr>
                    </a:p>
                  </a:txBody>
                  <a:tcPr>
                    <a:lnR w="12700" cap="flat" cmpd="sng" algn="ctr">
                      <a:solidFill>
                        <a:schemeClr val="bg2">
                          <a:lumMod val="90000"/>
                        </a:schemeClr>
                      </a:solidFill>
                      <a:prstDash val="solid"/>
                      <a:round/>
                      <a:headEnd type="none" w="med" len="med"/>
                      <a:tailEnd type="none" w="med" len="med"/>
                    </a:lnR>
                    <a:solidFill>
                      <a:schemeClr val="bg2">
                        <a:lumMod val="90000"/>
                      </a:schemeClr>
                    </a:solidFill>
                  </a:tcPr>
                </a:tc>
                <a:tc>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fr-CH" sz="1400" noProof="0" dirty="0" smtClean="0"/>
                        <a:t>Libéralisation du marché des céréales</a:t>
                      </a:r>
                    </a:p>
                    <a:p>
                      <a:pPr marL="0" marR="0" indent="0" algn="l" defTabSz="685800" rtl="0" eaLnBrk="1" fontAlgn="auto" latinLnBrk="0" hangingPunct="1">
                        <a:lnSpc>
                          <a:spcPct val="90000"/>
                        </a:lnSpc>
                        <a:spcBef>
                          <a:spcPts val="0"/>
                        </a:spcBef>
                        <a:spcAft>
                          <a:spcPts val="0"/>
                        </a:spcAft>
                        <a:buClrTx/>
                        <a:buSzTx/>
                        <a:buFontTx/>
                        <a:buNone/>
                        <a:tabLst/>
                        <a:defRPr/>
                      </a:pPr>
                      <a:r>
                        <a:rPr lang="fr-CH" sz="1400" noProof="0" dirty="0" smtClean="0"/>
                        <a:t>Ouverture complète du marché du fromage à l’égard de l’UE</a:t>
                      </a:r>
                    </a:p>
                    <a:p>
                      <a:pPr marL="0" marR="0" indent="0" algn="l" defTabSz="685800" rtl="0" eaLnBrk="1" fontAlgn="auto" latinLnBrk="0" hangingPunct="1">
                        <a:lnSpc>
                          <a:spcPct val="90000"/>
                        </a:lnSpc>
                        <a:spcBef>
                          <a:spcPts val="0"/>
                        </a:spcBef>
                        <a:spcAft>
                          <a:spcPts val="0"/>
                        </a:spcAft>
                        <a:buClrTx/>
                        <a:buSzTx/>
                        <a:buFontTx/>
                        <a:buNone/>
                        <a:tabLst/>
                        <a:defRPr/>
                      </a:pPr>
                      <a:r>
                        <a:rPr lang="fr-CH" sz="1400" noProof="0" dirty="0" smtClean="0"/>
                        <a:t>Abrogation du </a:t>
                      </a:r>
                      <a:r>
                        <a:rPr lang="fr-CH" sz="1400" noProof="0" smtClean="0"/>
                        <a:t>contingentement laitier</a:t>
                      </a:r>
                      <a:endParaRPr lang="fr-CH" sz="1400" noProof="0" dirty="0" smtClean="0">
                        <a:solidFill>
                          <a:schemeClr val="tx1"/>
                        </a:solidFill>
                      </a:endParaRPr>
                    </a:p>
                  </a:txBody>
                  <a:tcPr>
                    <a:lnL w="12700" cap="flat" cmpd="sng" algn="ctr">
                      <a:solidFill>
                        <a:schemeClr val="bg2">
                          <a:lumMod val="90000"/>
                        </a:schemeClr>
                      </a:solidFill>
                      <a:prstDash val="solid"/>
                      <a:round/>
                      <a:headEnd type="none" w="med" len="med"/>
                      <a:tailEnd type="none" w="med" len="med"/>
                    </a:lnL>
                    <a:solidFill>
                      <a:schemeClr val="bg2">
                        <a:lumMod val="90000"/>
                      </a:schemeClr>
                    </a:solidFill>
                  </a:tcPr>
                </a:tc>
                <a:tc>
                  <a:txBody>
                    <a:bodyPr/>
                    <a:lstStyle/>
                    <a:p>
                      <a:pPr>
                        <a:lnSpc>
                          <a:spcPct val="90000"/>
                        </a:lnSpc>
                      </a:pPr>
                      <a:r>
                        <a:rPr lang="fr-CH" sz="1400" noProof="0" dirty="0" smtClean="0"/>
                        <a:t>Cross</a:t>
                      </a:r>
                      <a:r>
                        <a:rPr lang="fr-CH" sz="1400" baseline="0" noProof="0" dirty="0" smtClean="0"/>
                        <a:t> Compliance : Paiement de primes en cas de respects de normes environnementales</a:t>
                      </a:r>
                      <a:endParaRPr lang="fr-CH" sz="1400" noProof="0" dirty="0">
                        <a:solidFill>
                          <a:schemeClr val="tx1"/>
                        </a:solidFill>
                      </a:endParaRPr>
                    </a:p>
                  </a:txBody>
                  <a:tcPr>
                    <a:solidFill>
                      <a:schemeClr val="bg2">
                        <a:lumMod val="90000"/>
                      </a:schemeClr>
                    </a:solidFill>
                  </a:tcPr>
                </a:tc>
              </a:tr>
              <a:tr h="942619">
                <a:tc>
                  <a:txBody>
                    <a:bodyPr/>
                    <a:lstStyle/>
                    <a:p>
                      <a:pPr>
                        <a:lnSpc>
                          <a:spcPct val="90000"/>
                        </a:lnSpc>
                      </a:pPr>
                      <a:r>
                        <a:rPr lang="fr-CH" sz="1400" b="1" noProof="0" dirty="0" smtClean="0"/>
                        <a:t>2014</a:t>
                      </a:r>
                      <a:endParaRPr lang="fr-CH" sz="1400" b="1" noProof="0" dirty="0">
                        <a:solidFill>
                          <a:schemeClr val="tx1"/>
                        </a:solidFill>
                      </a:endParaRPr>
                    </a:p>
                  </a:txBody>
                  <a:tcPr>
                    <a:solidFill>
                      <a:schemeClr val="bg2">
                        <a:lumMod val="90000"/>
                      </a:schemeClr>
                    </a:solidFill>
                  </a:tcPr>
                </a:tc>
                <a:tc gridSpan="2">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fr-CH" sz="1400" noProof="0" dirty="0" smtClean="0"/>
                        <a:t>PA 14/17 : Écologisation (p. ex.</a:t>
                      </a:r>
                      <a:r>
                        <a:rPr lang="fr-CH" sz="1400" baseline="0" noProof="0" dirty="0" smtClean="0"/>
                        <a:t> production de lait et de viande basée sur les herbages, contributions bio plus élevées et contributions à l’efficience des ressources)</a:t>
                      </a:r>
                      <a:endParaRPr lang="fr-CH" sz="1400" noProof="0" dirty="0" smtClean="0">
                        <a:solidFill>
                          <a:schemeClr val="tx1"/>
                        </a:solidFill>
                      </a:endParaRPr>
                    </a:p>
                  </a:txBody>
                  <a:tcPr>
                    <a:solidFill>
                      <a:schemeClr val="bg2">
                        <a:lumMod val="90000"/>
                      </a:schemeClr>
                    </a:solidFill>
                  </a:tcPr>
                </a:tc>
                <a:tc hMerge="1">
                  <a:txBody>
                    <a:bodyPr/>
                    <a:lstStyle/>
                    <a:p>
                      <a:endParaRPr lang="de-CH"/>
                    </a:p>
                  </a:txBody>
                  <a:tcPr/>
                </a:tc>
                <a:tc>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fr-CH" sz="1400" noProof="0" dirty="0" smtClean="0"/>
                        <a:t>Greening : Diversification obligatoire des cultures, conservation des </a:t>
                      </a:r>
                      <a:r>
                        <a:rPr lang="fr-CH" sz="1400" noProof="0" dirty="0" err="1" smtClean="0"/>
                        <a:t>herba-ges</a:t>
                      </a:r>
                      <a:r>
                        <a:rPr lang="fr-CH" sz="1400" noProof="0" dirty="0" smtClean="0"/>
                        <a:t> permanents et utilisation des </a:t>
                      </a:r>
                      <a:r>
                        <a:rPr lang="fr-CH" sz="1400" noProof="0" dirty="0" err="1" smtClean="0"/>
                        <a:t>sur-faces</a:t>
                      </a:r>
                      <a:r>
                        <a:rPr lang="fr-CH" sz="1400" noProof="0" dirty="0" smtClean="0"/>
                        <a:t> dans l’intérêt de l’environnement</a:t>
                      </a:r>
                    </a:p>
                  </a:txBody>
                  <a:tcPr>
                    <a:solidFill>
                      <a:schemeClr val="bg2">
                        <a:lumMod val="90000"/>
                      </a:schemeClr>
                    </a:solidFill>
                  </a:tcPr>
                </a:tc>
              </a:tr>
              <a:tr h="516920">
                <a:tc>
                  <a:txBody>
                    <a:bodyPr/>
                    <a:lstStyle/>
                    <a:p>
                      <a:pPr>
                        <a:lnSpc>
                          <a:spcPct val="90000"/>
                        </a:lnSpc>
                      </a:pPr>
                      <a:endParaRPr lang="fr-CH" sz="1400" b="1" noProof="0" dirty="0">
                        <a:solidFill>
                          <a:schemeClr val="tx1"/>
                        </a:solidFill>
                      </a:endParaRPr>
                    </a:p>
                  </a:txBody>
                  <a:tcPr>
                    <a:solidFill>
                      <a:schemeClr val="bg2">
                        <a:lumMod val="90000"/>
                      </a:schemeClr>
                    </a:solidFill>
                  </a:tcPr>
                </a:tc>
                <a:tc gridSpan="2">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fr-CH" sz="1400" noProof="0" dirty="0" smtClean="0"/>
                        <a:t>Abrogation de la protection douanière, soutiens internes du marché, subventions à l’exportation</a:t>
                      </a:r>
                      <a:endParaRPr lang="fr-CH" sz="1400" noProof="0" dirty="0" smtClean="0">
                        <a:solidFill>
                          <a:schemeClr val="tx1"/>
                        </a:solidFill>
                      </a:endParaRPr>
                    </a:p>
                  </a:txBody>
                  <a:tcPr>
                    <a:solidFill>
                      <a:schemeClr val="bg2">
                        <a:lumMod val="90000"/>
                      </a:schemeClr>
                    </a:solidFill>
                  </a:tcPr>
                </a:tc>
                <a:tc hMerge="1">
                  <a:txBody>
                    <a:bodyPr/>
                    <a:lstStyle/>
                    <a:p>
                      <a:endParaRPr lang="de-CH"/>
                    </a:p>
                  </a:txBody>
                  <a:tcPr/>
                </a:tc>
                <a:tc>
                  <a:txBody>
                    <a:bodyPr/>
                    <a:lstStyle/>
                    <a:p>
                      <a:pPr marL="0" marR="0" indent="0" algn="l" defTabSz="685800" rtl="0" eaLnBrk="1" fontAlgn="auto" latinLnBrk="0" hangingPunct="1">
                        <a:lnSpc>
                          <a:spcPct val="90000"/>
                        </a:lnSpc>
                        <a:spcBef>
                          <a:spcPts val="0"/>
                        </a:spcBef>
                        <a:spcAft>
                          <a:spcPts val="0"/>
                        </a:spcAft>
                        <a:buClrTx/>
                        <a:buSzTx/>
                        <a:buFontTx/>
                        <a:buNone/>
                        <a:tabLst/>
                        <a:defRPr/>
                      </a:pPr>
                      <a:endParaRPr lang="fr-CH" sz="1400" noProof="0" dirty="0" smtClean="0"/>
                    </a:p>
                  </a:txBody>
                  <a:tcPr>
                    <a:solidFill>
                      <a:schemeClr val="bg2">
                        <a:lumMod val="90000"/>
                      </a:schemeClr>
                    </a:solidFill>
                  </a:tcPr>
                </a:tc>
              </a:tr>
            </a:tbl>
          </a:graphicData>
        </a:graphic>
      </p:graphicFrame>
    </p:spTree>
    <p:extLst>
      <p:ext uri="{BB962C8B-B14F-4D97-AF65-F5344CB8AC3E}">
        <p14:creationId xmlns:p14="http://schemas.microsoft.com/office/powerpoint/2010/main" val="323811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8349346" cy="474206"/>
          </a:xfrm>
        </p:spPr>
        <p:txBody>
          <a:bodyPr/>
          <a:lstStyle/>
          <a:p>
            <a:r>
              <a:rPr lang="fr-CH" spc="-20" dirty="0" smtClean="0"/>
              <a:t>L’évolution du marché dans le contexte international</a:t>
            </a:r>
            <a:endParaRPr lang="fr-CH" spc="-20" dirty="0"/>
          </a:p>
        </p:txBody>
      </p:sp>
      <p:sp>
        <p:nvSpPr>
          <p:cNvPr id="3" name="Inhaltsplatzhalter 2"/>
          <p:cNvSpPr>
            <a:spLocks noGrp="1"/>
          </p:cNvSpPr>
          <p:nvPr>
            <p:ph idx="12"/>
          </p:nvPr>
        </p:nvSpPr>
        <p:spPr/>
        <p:txBody>
          <a:bodyPr/>
          <a:lstStyle/>
          <a:p>
            <a:r>
              <a:rPr lang="fr-CH" dirty="0" smtClean="0"/>
              <a:t>Commerce entre la Suisse et l’UE</a:t>
            </a:r>
            <a:endParaRPr lang="fr-CH" dirty="0"/>
          </a:p>
        </p:txBody>
      </p:sp>
      <p:sp>
        <p:nvSpPr>
          <p:cNvPr id="4" name="Inhaltsplatzhalter 3"/>
          <p:cNvSpPr>
            <a:spLocks noGrp="1"/>
          </p:cNvSpPr>
          <p:nvPr>
            <p:ph idx="14"/>
          </p:nvPr>
        </p:nvSpPr>
        <p:spPr/>
        <p:txBody>
          <a:bodyPr/>
          <a:lstStyle/>
          <a:p>
            <a:r>
              <a:rPr lang="de-CH" dirty="0" smtClean="0"/>
              <a:t>SOURCE: </a:t>
            </a:r>
            <a:r>
              <a:rPr lang="de-CH" dirty="0"/>
              <a:t>EDA, </a:t>
            </a:r>
            <a:r>
              <a:rPr lang="de-CH" dirty="0" smtClean="0"/>
              <a:t>2015 </a:t>
            </a:r>
            <a:endParaRPr lang="de-CH" dirty="0"/>
          </a:p>
        </p:txBody>
      </p:sp>
      <p:sp>
        <p:nvSpPr>
          <p:cNvPr id="5" name="Inhaltsplatzhalter 4"/>
          <p:cNvSpPr>
            <a:spLocks noGrp="1"/>
          </p:cNvSpPr>
          <p:nvPr>
            <p:ph sz="quarter" idx="17"/>
          </p:nvPr>
        </p:nvSpPr>
        <p:spPr/>
        <p:txBody>
          <a:bodyPr/>
          <a:lstStyle/>
          <a:p>
            <a:r>
              <a:rPr lang="fr-CH" dirty="0" smtClean="0"/>
              <a:t>Exportations (et importations) sans droits de douane facilitées par l’application des accords bilatéraux avec l’UE</a:t>
            </a:r>
          </a:p>
          <a:p>
            <a:pPr lvl="1"/>
            <a:r>
              <a:rPr lang="fr-CH" dirty="0" smtClean="0"/>
              <a:t>Suppression des contingents d’importation et des droits de douane</a:t>
            </a:r>
          </a:p>
          <a:p>
            <a:pPr marL="685800" lvl="2" indent="0">
              <a:buNone/>
            </a:pPr>
            <a:r>
              <a:rPr lang="fr-CH" sz="1600" dirty="0" smtClean="0"/>
              <a:t>p. ex. commerce exonéré du fromage (totalement libéralisé depuis 2007)</a:t>
            </a:r>
          </a:p>
          <a:p>
            <a:pPr marL="685800" lvl="2" indent="0">
              <a:buNone/>
            </a:pPr>
            <a:r>
              <a:rPr lang="fr-CH" sz="1600" dirty="0" smtClean="0"/>
              <a:t>p. ex. commerce de fruits, de légumes, de viande (partiellement facilité)</a:t>
            </a:r>
          </a:p>
          <a:p>
            <a:pPr lvl="1"/>
            <a:r>
              <a:rPr lang="fr-CH" dirty="0" smtClean="0"/>
              <a:t>Suppressions des entraves au commerce pour certains segments de produits (prescriptions pour les produits, dispositions d’autorisation)</a:t>
            </a:r>
          </a:p>
          <a:p>
            <a:pPr marL="685800" lvl="2" indent="0">
              <a:buNone/>
            </a:pPr>
            <a:r>
              <a:rPr lang="fr-CH" sz="1600" dirty="0" smtClean="0"/>
              <a:t>p. ex. vins et spiritueux, phytosanitaires, aliments fourragers, semences</a:t>
            </a:r>
          </a:p>
          <a:p>
            <a:pPr marL="685800" lvl="2" indent="0">
              <a:buNone/>
            </a:pPr>
            <a:r>
              <a:rPr lang="fr-CH" sz="1600" dirty="0" smtClean="0"/>
              <a:t>p.ex. certificat bio reconnu dans l’UE </a:t>
            </a:r>
          </a:p>
          <a:p>
            <a:pPr marL="685800" lvl="2" indent="0">
              <a:buNone/>
            </a:pPr>
            <a:endParaRPr lang="fr-CH" dirty="0" smtClean="0"/>
          </a:p>
          <a:p>
            <a:r>
              <a:rPr lang="fr-CH" dirty="0" smtClean="0"/>
              <a:t>2014 : 60 % des exportations agricoles vers l’UE, </a:t>
            </a:r>
            <a:br>
              <a:rPr lang="fr-CH" dirty="0" smtClean="0"/>
            </a:br>
            <a:r>
              <a:rPr lang="fr-CH" dirty="0" smtClean="0"/>
              <a:t>           74 % des importations agricoles provenant de l’UE</a:t>
            </a:r>
          </a:p>
          <a:p>
            <a:pPr lvl="1"/>
            <a:endParaRPr lang="fr-CH" dirty="0" smtClean="0"/>
          </a:p>
          <a:p>
            <a:r>
              <a:rPr lang="fr-CH" dirty="0" smtClean="0"/>
              <a:t>Jusqu’ici très peu de produits bio exportés. Motifs :</a:t>
            </a:r>
          </a:p>
          <a:p>
            <a:pPr lvl="1"/>
            <a:r>
              <a:rPr lang="fr-CH" dirty="0" smtClean="0"/>
              <a:t>Forte demande intérieure</a:t>
            </a:r>
          </a:p>
          <a:p>
            <a:pPr lvl="1"/>
            <a:r>
              <a:rPr lang="fr-CH" dirty="0" smtClean="0"/>
              <a:t>Haut niveau des prix suisses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18</a:t>
            </a:fld>
            <a:endParaRPr lang="fr-CH" altLang="de-DE" dirty="0"/>
          </a:p>
        </p:txBody>
      </p:sp>
    </p:spTree>
    <p:extLst>
      <p:ext uri="{BB962C8B-B14F-4D97-AF65-F5344CB8AC3E}">
        <p14:creationId xmlns:p14="http://schemas.microsoft.com/office/powerpoint/2010/main" val="109470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Marché et consommation</a:t>
            </a:r>
            <a:endParaRPr lang="fr-CH" dirty="0"/>
          </a:p>
        </p:txBody>
      </p:sp>
      <p:sp>
        <p:nvSpPr>
          <p:cNvPr id="3" name="Inhaltsplatzhalter 2"/>
          <p:cNvSpPr>
            <a:spLocks noGrp="1"/>
          </p:cNvSpPr>
          <p:nvPr>
            <p:ph idx="12"/>
          </p:nvPr>
        </p:nvSpPr>
        <p:spPr/>
        <p:txBody>
          <a:bodyPr/>
          <a:lstStyle/>
          <a:p>
            <a:r>
              <a:rPr lang="fr-CH" dirty="0" smtClean="0"/>
              <a:t>Liens</a:t>
            </a:r>
            <a:endParaRPr lang="fr-CH" dirty="0"/>
          </a:p>
        </p:txBody>
      </p:sp>
      <p:sp>
        <p:nvSpPr>
          <p:cNvPr id="5" name="Inhaltsplatzhalter 4"/>
          <p:cNvSpPr>
            <a:spLocks noGrp="1"/>
          </p:cNvSpPr>
          <p:nvPr>
            <p:ph sz="quarter" idx="17"/>
          </p:nvPr>
        </p:nvSpPr>
        <p:spPr>
          <a:xfrm>
            <a:off x="628650" y="1284123"/>
            <a:ext cx="7886700" cy="4762100"/>
          </a:xfrm>
        </p:spPr>
        <p:txBody>
          <a:bodyPr/>
          <a:lstStyle/>
          <a:p>
            <a:r>
              <a:rPr lang="fr-CH" dirty="0" smtClean="0">
                <a:hlinkClick r:id="rId2"/>
              </a:rPr>
              <a:t>Marché bio (informations sur bioactualites.ch)</a:t>
            </a:r>
            <a:endParaRPr lang="fr-CH" dirty="0" smtClean="0">
              <a:hlinkClick r:id="rId3"/>
            </a:endParaRPr>
          </a:p>
          <a:p>
            <a:r>
              <a:rPr lang="fr-CH" dirty="0" smtClean="0">
                <a:hlinkClick r:id="rId4"/>
              </a:rPr>
              <a:t>The world of organic agriculture, </a:t>
            </a:r>
            <a:r>
              <a:rPr lang="fr-CH" dirty="0" err="1" smtClean="0">
                <a:hlinkClick r:id="rId4"/>
              </a:rPr>
              <a:t>statistics</a:t>
            </a:r>
            <a:r>
              <a:rPr lang="fr-CH" dirty="0" smtClean="0">
                <a:hlinkClick r:id="rId4"/>
              </a:rPr>
              <a:t> &amp; </a:t>
            </a:r>
            <a:r>
              <a:rPr lang="fr-CH" dirty="0" err="1" smtClean="0">
                <a:hlinkClick r:id="rId4"/>
              </a:rPr>
              <a:t>ermerging</a:t>
            </a:r>
            <a:r>
              <a:rPr lang="fr-CH" dirty="0" smtClean="0">
                <a:hlinkClick r:id="rId4"/>
              </a:rPr>
              <a:t> trends (</a:t>
            </a:r>
            <a:r>
              <a:rPr lang="fr-CH" dirty="0" err="1" smtClean="0">
                <a:hlinkClick r:id="rId4"/>
              </a:rPr>
              <a:t>fibl</a:t>
            </a:r>
            <a:r>
              <a:rPr lang="fr-CH" dirty="0" smtClean="0">
                <a:hlinkClick r:id="rId4"/>
              </a:rPr>
              <a:t>, </a:t>
            </a:r>
            <a:r>
              <a:rPr lang="fr-CH" dirty="0" err="1" smtClean="0">
                <a:hlinkClick r:id="rId4"/>
              </a:rPr>
              <a:t>ifoam</a:t>
            </a:r>
            <a:r>
              <a:rPr lang="fr-CH" dirty="0" smtClean="0">
                <a:hlinkClick r:id="rId4"/>
              </a:rPr>
              <a:t>, 2017)</a:t>
            </a:r>
            <a:endParaRPr lang="fr-CH" dirty="0" smtClean="0">
              <a:hlinkClick r:id="rId5"/>
            </a:endParaRPr>
          </a:p>
          <a:p>
            <a:r>
              <a:rPr lang="fr-CH" dirty="0" smtClean="0">
                <a:hlinkClick r:id="rId6"/>
              </a:rPr>
              <a:t>organic world </a:t>
            </a:r>
            <a:r>
              <a:rPr lang="fr-CH" dirty="0" err="1" smtClean="0">
                <a:hlinkClick r:id="rId6"/>
              </a:rPr>
              <a:t>interactiv</a:t>
            </a:r>
            <a:r>
              <a:rPr lang="fr-CH" dirty="0" smtClean="0">
                <a:hlinkClick r:id="rId6"/>
              </a:rPr>
              <a:t> data table</a:t>
            </a:r>
            <a:r>
              <a:rPr lang="fr-CH" dirty="0">
                <a:hlinkClick r:id="rId6"/>
              </a:rPr>
              <a:t> </a:t>
            </a:r>
            <a:r>
              <a:rPr lang="fr-CH" dirty="0" smtClean="0">
                <a:hlinkClick r:id="rId6"/>
              </a:rPr>
              <a:t>(</a:t>
            </a:r>
            <a:r>
              <a:rPr lang="fr-CH" dirty="0" err="1" smtClean="0">
                <a:hlinkClick r:id="rId6"/>
              </a:rPr>
              <a:t>fibl</a:t>
            </a:r>
            <a:r>
              <a:rPr lang="fr-CH" dirty="0" smtClean="0">
                <a:hlinkClick r:id="rId6"/>
              </a:rPr>
              <a:t>)</a:t>
            </a:r>
            <a:endParaRPr lang="fr-CH" dirty="0" smtClean="0"/>
          </a:p>
          <a:p>
            <a:r>
              <a:rPr lang="fr-CH" dirty="0" smtClean="0">
                <a:hlinkClick r:id="rId7"/>
              </a:rPr>
              <a:t>Bio en chiffres: Statistiques agricoles et commerciales (Bio Suisse)</a:t>
            </a:r>
            <a:endParaRPr lang="fr-CH" dirty="0" smtClean="0"/>
          </a:p>
          <a:p>
            <a:r>
              <a:rPr lang="fr-FR" dirty="0">
                <a:hlinkClick r:id="rId8"/>
              </a:rPr>
              <a:t>Baromètre Bio pour la </a:t>
            </a:r>
            <a:r>
              <a:rPr lang="fr-FR" dirty="0" smtClean="0">
                <a:hlinkClick r:id="rId8"/>
              </a:rPr>
              <a:t>Suisse (</a:t>
            </a:r>
            <a:r>
              <a:rPr lang="fr-FR" dirty="0" err="1" smtClean="0">
                <a:hlinkClick r:id="rId8"/>
              </a:rPr>
              <a:t>fibl</a:t>
            </a:r>
            <a:r>
              <a:rPr lang="fr-FR" dirty="0" smtClean="0">
                <a:hlinkClick r:id="rId8"/>
              </a:rPr>
              <a:t>, 2016)</a:t>
            </a:r>
            <a:endParaRPr lang="fr-CH" dirty="0" smtClean="0"/>
          </a:p>
          <a:p>
            <a:r>
              <a:rPr lang="fr-CH" dirty="0" smtClean="0">
                <a:hlinkClick r:id="rId9"/>
              </a:rPr>
              <a:t>Fermebourgeon (Bio Suisse) </a:t>
            </a:r>
            <a:endParaRPr lang="fr-CH" dirty="0" smtClean="0"/>
          </a:p>
          <a:p>
            <a:r>
              <a:rPr lang="fr-CH" dirty="0" smtClean="0">
                <a:hlinkClick r:id="rId10"/>
              </a:rPr>
              <a:t>Méthode et projets du FiBL pour le développement du marché</a:t>
            </a:r>
            <a:endParaRPr lang="fr-CH" dirty="0" smtClean="0">
              <a:hlinkClick r:id="rId5"/>
            </a:endParaRPr>
          </a:p>
          <a:p>
            <a:r>
              <a:rPr lang="de-CH" dirty="0">
                <a:hlinkClick r:id="rId11"/>
              </a:rPr>
              <a:t>Les </a:t>
            </a:r>
            <a:r>
              <a:rPr lang="de-CH" dirty="0" err="1">
                <a:hlinkClick r:id="rId11"/>
              </a:rPr>
              <a:t>accords</a:t>
            </a:r>
            <a:r>
              <a:rPr lang="de-CH" dirty="0">
                <a:hlinkClick r:id="rId11"/>
              </a:rPr>
              <a:t> </a:t>
            </a:r>
            <a:r>
              <a:rPr lang="de-CH" dirty="0" err="1">
                <a:hlinkClick r:id="rId11"/>
              </a:rPr>
              <a:t>bilatéraux</a:t>
            </a:r>
            <a:r>
              <a:rPr lang="de-CH" dirty="0">
                <a:hlinkClick r:id="rId11"/>
              </a:rPr>
              <a:t> Suisse - Union </a:t>
            </a:r>
            <a:r>
              <a:rPr lang="de-CH" dirty="0" err="1" smtClean="0">
                <a:hlinkClick r:id="rId11"/>
              </a:rPr>
              <a:t>européenne</a:t>
            </a:r>
            <a:r>
              <a:rPr lang="de-CH" dirty="0" smtClean="0">
                <a:hlinkClick r:id="rId11"/>
              </a:rPr>
              <a:t> </a:t>
            </a:r>
            <a:r>
              <a:rPr lang="fr-CH" dirty="0" smtClean="0">
                <a:hlinkClick r:id="rId11"/>
              </a:rPr>
              <a:t>(DFAE, 2016)</a:t>
            </a:r>
            <a:endParaRPr lang="fr-CH" dirty="0" smtClean="0"/>
          </a:p>
          <a:p>
            <a:r>
              <a:rPr lang="fr-CH" dirty="0" smtClean="0">
                <a:hlinkClick r:id="rId12"/>
              </a:rPr>
              <a:t>Rapport agricole 2016 (OFAG)</a:t>
            </a:r>
            <a:endParaRPr lang="fr-CH" dirty="0" smtClean="0"/>
          </a:p>
          <a:p>
            <a:r>
              <a:rPr lang="fr-CH" dirty="0" smtClean="0">
                <a:hlinkClick r:id="rId13"/>
              </a:rPr>
              <a:t>Labelinfo (Pusch Suisse)</a:t>
            </a:r>
            <a:endParaRPr lang="fr-CH" dirty="0" smtClean="0"/>
          </a:p>
          <a:p>
            <a:r>
              <a:rPr lang="fr-CH" dirty="0" smtClean="0"/>
              <a:t>Autres graphiques sur le marché et la consommation au chapitre 4 «Statistiques de production»</a:t>
            </a:r>
            <a:endParaRPr lang="fr-CH" dirty="0"/>
          </a:p>
        </p:txBody>
      </p:sp>
      <p:sp>
        <p:nvSpPr>
          <p:cNvPr id="6" name="Fußzeilenplatzhalter 5"/>
          <p:cNvSpPr>
            <a:spLocks noGrp="1"/>
          </p:cNvSpPr>
          <p:nvPr>
            <p:ph type="ftr" sz="quarter" idx="18"/>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9</a:t>
            </a:r>
            <a:r>
              <a:rPr lang="fr-CH" altLang="de-DE" dirty="0" smtClean="0"/>
              <a:t>) Marché et consommation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9.</a:t>
            </a:r>
            <a:fld id="{575D1617-7AF4-4382-BA05-712756A4C3F1}" type="slidenum">
              <a:rPr lang="fr-CH" altLang="de-DE" smtClean="0"/>
              <a:pPr/>
              <a:t>1</a:t>
            </a:fld>
            <a:endParaRPr lang="fr-CH" altLang="de-DE" dirty="0" smtClean="0"/>
          </a:p>
        </p:txBody>
      </p:sp>
    </p:spTree>
    <p:extLst>
      <p:ext uri="{BB962C8B-B14F-4D97-AF65-F5344CB8AC3E}">
        <p14:creationId xmlns:p14="http://schemas.microsoft.com/office/powerpoint/2010/main" val="3875091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Évolution du marché bio en Suisse</a:t>
            </a:r>
            <a:endParaRPr lang="fr-CH" dirty="0"/>
          </a:p>
        </p:txBody>
      </p:sp>
      <p:sp>
        <p:nvSpPr>
          <p:cNvPr id="3" name="Inhaltsplatzhalter 2"/>
          <p:cNvSpPr>
            <a:spLocks noGrp="1"/>
          </p:cNvSpPr>
          <p:nvPr>
            <p:ph idx="12"/>
          </p:nvPr>
        </p:nvSpPr>
        <p:spPr/>
        <p:txBody>
          <a:bodyPr>
            <a:normAutofit/>
          </a:bodyPr>
          <a:lstStyle/>
          <a:p>
            <a:r>
              <a:rPr lang="fr-CH" dirty="0" smtClean="0"/>
              <a:t>Tourisme d’achats et discounts étrangers</a:t>
            </a:r>
            <a:endParaRPr lang="fr-CH" dirty="0"/>
          </a:p>
        </p:txBody>
      </p:sp>
      <p:sp>
        <p:nvSpPr>
          <p:cNvPr id="4" name="Inhaltsplatzhalter 3"/>
          <p:cNvSpPr>
            <a:spLocks noGrp="1"/>
          </p:cNvSpPr>
          <p:nvPr>
            <p:ph idx="14"/>
          </p:nvPr>
        </p:nvSpPr>
        <p:spPr/>
        <p:txBody>
          <a:bodyPr/>
          <a:lstStyle/>
          <a:p>
            <a:r>
              <a:rPr lang="de-CH" dirty="0"/>
              <a:t>Foodaktuell.ch (10.6.2015</a:t>
            </a:r>
            <a:r>
              <a:rPr lang="de-CH" dirty="0" smtClean="0"/>
              <a:t>) </a:t>
            </a:r>
            <a:endParaRPr lang="de-CH" dirty="0"/>
          </a:p>
        </p:txBody>
      </p:sp>
      <p:sp>
        <p:nvSpPr>
          <p:cNvPr id="5" name="Inhaltsplatzhalter 4"/>
          <p:cNvSpPr>
            <a:spLocks noGrp="1"/>
          </p:cNvSpPr>
          <p:nvPr>
            <p:ph sz="quarter" idx="17"/>
          </p:nvPr>
        </p:nvSpPr>
        <p:spPr/>
        <p:txBody>
          <a:bodyPr/>
          <a:lstStyle/>
          <a:p>
            <a:r>
              <a:rPr lang="fr-CH" dirty="0" smtClean="0"/>
              <a:t>Évolution du tourisme d’achats </a:t>
            </a:r>
          </a:p>
          <a:p>
            <a:pPr lvl="1"/>
            <a:r>
              <a:rPr lang="fr-CH" dirty="0" smtClean="0"/>
              <a:t>Les consommateurs suisses achètent de l’autre côté de la frontière des produits suisses avec le label Swissness, des produits bio et d’autres </a:t>
            </a:r>
            <a:br>
              <a:rPr lang="fr-CH" dirty="0" smtClean="0"/>
            </a:br>
            <a:r>
              <a:rPr lang="fr-CH" dirty="0" smtClean="0"/>
              <a:t>produits de qualité</a:t>
            </a:r>
          </a:p>
          <a:p>
            <a:pPr lvl="1"/>
            <a:endParaRPr lang="fr-CH" dirty="0" smtClean="0"/>
          </a:p>
          <a:p>
            <a:endParaRPr lang="fr-CH" dirty="0" smtClean="0"/>
          </a:p>
          <a:p>
            <a:r>
              <a:rPr lang="fr-CH" dirty="0" smtClean="0"/>
              <a:t>Les filiales suisse d’Aldi et de Lidl veulent se profiler avec</a:t>
            </a:r>
            <a:br>
              <a:rPr lang="fr-CH" dirty="0" smtClean="0"/>
            </a:br>
            <a:r>
              <a:rPr lang="fr-CH" dirty="0" smtClean="0"/>
              <a:t>de la qualité biologique suisse</a:t>
            </a:r>
          </a:p>
          <a:p>
            <a:endParaRPr lang="fr-CH" dirty="0" smtClean="0"/>
          </a:p>
          <a:p>
            <a:r>
              <a:rPr lang="fr-CH" dirty="0" smtClean="0"/>
              <a:t>Bio Suisse refuse à ces deux discounters la possibilité de vendre avec le label Bourgeon</a:t>
            </a:r>
          </a:p>
          <a:p>
            <a:pPr lvl="1"/>
            <a:r>
              <a:rPr lang="fr-CH" dirty="0" smtClean="0"/>
              <a:t>Bio Suisse exige le respect de sa politique de distribution, comme p. ex. s’engager à long terme pour l’agriculture biologique suisse</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19</a:t>
            </a:fld>
            <a:endParaRPr lang="fr-CH" altLang="de-DE" dirty="0"/>
          </a:p>
        </p:txBody>
      </p:sp>
    </p:spTree>
    <p:extLst>
      <p:ext uri="{BB962C8B-B14F-4D97-AF65-F5344CB8AC3E}">
        <p14:creationId xmlns:p14="http://schemas.microsoft.com/office/powerpoint/2010/main" val="1750761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du marché bio en Suisse</a:t>
            </a:r>
            <a:endParaRPr lang="de-CH" dirty="0"/>
          </a:p>
        </p:txBody>
      </p:sp>
      <p:sp>
        <p:nvSpPr>
          <p:cNvPr id="3" name="Inhaltsplatzhalter 2"/>
          <p:cNvSpPr>
            <a:spLocks noGrp="1"/>
          </p:cNvSpPr>
          <p:nvPr>
            <p:ph idx="12"/>
          </p:nvPr>
        </p:nvSpPr>
        <p:spPr/>
        <p:txBody>
          <a:bodyPr/>
          <a:lstStyle/>
          <a:p>
            <a:r>
              <a:rPr lang="fr-CH" dirty="0" smtClean="0"/>
              <a:t>Régionalité</a:t>
            </a:r>
            <a:endParaRPr lang="fr-CH" dirty="0"/>
          </a:p>
        </p:txBody>
      </p:sp>
      <p:sp>
        <p:nvSpPr>
          <p:cNvPr id="4" name="Inhaltsplatzhalter 3"/>
          <p:cNvSpPr>
            <a:spLocks noGrp="1"/>
          </p:cNvSpPr>
          <p:nvPr>
            <p:ph idx="14"/>
          </p:nvPr>
        </p:nvSpPr>
        <p:spPr/>
        <p:txBody>
          <a:bodyPr/>
          <a:lstStyle/>
          <a:p>
            <a:r>
              <a:rPr lang="de-CH" dirty="0" smtClean="0"/>
              <a:t>Source: </a:t>
            </a:r>
            <a:r>
              <a:rPr lang="de-CH" dirty="0"/>
              <a:t>Bio </a:t>
            </a:r>
            <a:r>
              <a:rPr lang="de-CH" dirty="0" smtClean="0"/>
              <a:t>Suisse </a:t>
            </a:r>
            <a:endParaRPr lang="de-CH" dirty="0"/>
          </a:p>
        </p:txBody>
      </p:sp>
      <p:sp>
        <p:nvSpPr>
          <p:cNvPr id="5" name="Inhaltsplatzhalter 4"/>
          <p:cNvSpPr>
            <a:spLocks noGrp="1"/>
          </p:cNvSpPr>
          <p:nvPr>
            <p:ph sz="quarter" idx="17"/>
          </p:nvPr>
        </p:nvSpPr>
        <p:spPr/>
        <p:txBody>
          <a:bodyPr/>
          <a:lstStyle/>
          <a:p>
            <a:r>
              <a:rPr lang="fr-CH" dirty="0" smtClean="0"/>
              <a:t>Forte tendance générale en faveur de la proximité</a:t>
            </a:r>
          </a:p>
          <a:p>
            <a:pPr lvl="1"/>
            <a:r>
              <a:rPr lang="fr-CH" dirty="0" smtClean="0"/>
              <a:t>Plus difficile de gagner des parts de marché pour le bio</a:t>
            </a:r>
          </a:p>
          <a:p>
            <a:pPr lvl="1"/>
            <a:endParaRPr lang="fr-CH" dirty="0" smtClean="0"/>
          </a:p>
          <a:p>
            <a:r>
              <a:rPr lang="fr-CH" dirty="0" smtClean="0"/>
              <a:t>Bio Suisse se déclare clairement pour la provenance suisse, et seuls sont importés les produits qui</a:t>
            </a:r>
          </a:p>
          <a:p>
            <a:pPr lvl="1"/>
            <a:r>
              <a:rPr lang="fr-CH" dirty="0" smtClean="0"/>
              <a:t>ne peuvent pas être produits en Suisse (p. ex. le café)</a:t>
            </a:r>
          </a:p>
          <a:p>
            <a:pPr lvl="1"/>
            <a:r>
              <a:rPr lang="fr-CH" dirty="0" smtClean="0"/>
              <a:t>ne sont pas produits en assez grandes quantités (p. ex. les céréales</a:t>
            </a:r>
          </a:p>
          <a:p>
            <a:pPr lvl="1"/>
            <a:endParaRPr lang="fr-CH" dirty="0" smtClean="0"/>
          </a:p>
          <a:p>
            <a:r>
              <a:rPr lang="fr-CH" dirty="0" smtClean="0"/>
              <a:t>La transformation doit se faire principalement en Suisse</a:t>
            </a:r>
          </a:p>
          <a:p>
            <a:pPr lvl="1"/>
            <a:endParaRPr lang="fr-CH" dirty="0" smtClean="0"/>
          </a:p>
          <a:p>
            <a:r>
              <a:rPr lang="fr-CH" dirty="0" smtClean="0"/>
              <a:t>Le respect de la régionalité reste un grand défi à cause du manque de matières premières des les régions (surtout dans le secteur des céréales) </a:t>
            </a:r>
          </a:p>
          <a:p>
            <a:r>
              <a:rPr lang="fr-CH" dirty="0" smtClean="0"/>
              <a:t>Solutions</a:t>
            </a:r>
          </a:p>
          <a:p>
            <a:pPr lvl="1"/>
            <a:r>
              <a:rPr lang="fr-CH" dirty="0" smtClean="0"/>
              <a:t>Limiter les concentrés, affouragement herbager, </a:t>
            </a:r>
            <a:br>
              <a:rPr lang="fr-CH" dirty="0" smtClean="0"/>
            </a:br>
            <a:r>
              <a:rPr lang="fr-CH" dirty="0" smtClean="0"/>
              <a:t>contributions d’encouragement, Offensive Bio</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20</a:t>
            </a:fld>
            <a:endParaRPr lang="fr-CH" altLang="de-DE" dirty="0"/>
          </a:p>
        </p:txBody>
      </p:sp>
    </p:spTree>
    <p:extLst>
      <p:ext uri="{BB962C8B-B14F-4D97-AF65-F5344CB8AC3E}">
        <p14:creationId xmlns:p14="http://schemas.microsoft.com/office/powerpoint/2010/main" val="116747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du marché bio en Suisse</a:t>
            </a:r>
            <a:endParaRPr lang="de-CH" dirty="0"/>
          </a:p>
        </p:txBody>
      </p:sp>
      <p:sp>
        <p:nvSpPr>
          <p:cNvPr id="3" name="Inhaltsplatzhalter 2"/>
          <p:cNvSpPr>
            <a:spLocks noGrp="1"/>
          </p:cNvSpPr>
          <p:nvPr>
            <p:ph idx="12"/>
          </p:nvPr>
        </p:nvSpPr>
        <p:spPr/>
        <p:txBody>
          <a:bodyPr/>
          <a:lstStyle/>
          <a:p>
            <a:r>
              <a:rPr lang="fr-FR" dirty="0"/>
              <a:t>Baromètre Bio pour la </a:t>
            </a:r>
            <a:r>
              <a:rPr lang="fr-FR" dirty="0" smtClean="0"/>
              <a:t>Suisse 2016</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21</a:t>
            </a:fld>
            <a:endParaRPr lang="fr-CH" altLang="de-DE"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792069396"/>
              </p:ext>
            </p:extLst>
          </p:nvPr>
        </p:nvGraphicFramePr>
        <p:xfrm>
          <a:off x="628650" y="1571625"/>
          <a:ext cx="7886700" cy="4865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5184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du marché bio en Suisse</a:t>
            </a:r>
            <a:endParaRPr lang="de-CH" dirty="0"/>
          </a:p>
        </p:txBody>
      </p:sp>
      <p:sp>
        <p:nvSpPr>
          <p:cNvPr id="3" name="Inhaltsplatzhalter 2"/>
          <p:cNvSpPr>
            <a:spLocks noGrp="1"/>
          </p:cNvSpPr>
          <p:nvPr>
            <p:ph idx="12"/>
          </p:nvPr>
        </p:nvSpPr>
        <p:spPr/>
        <p:txBody>
          <a:bodyPr/>
          <a:lstStyle/>
          <a:p>
            <a:r>
              <a:rPr lang="fr-FR" dirty="0"/>
              <a:t>Baromètre Bio pour la </a:t>
            </a:r>
            <a:r>
              <a:rPr lang="fr-FR" dirty="0" smtClean="0"/>
              <a:t>Suisse 2016</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22</a:t>
            </a:fld>
            <a:endParaRPr lang="fr-CH" altLang="de-DE" dirty="0"/>
          </a:p>
        </p:txBody>
      </p:sp>
      <p:graphicFrame>
        <p:nvGraphicFramePr>
          <p:cNvPr id="9" name="Inhaltsplatzhalter 8"/>
          <p:cNvGraphicFramePr>
            <a:graphicFrameLocks noGrp="1"/>
          </p:cNvGraphicFramePr>
          <p:nvPr>
            <p:ph sz="quarter" idx="17"/>
            <p:extLst>
              <p:ext uri="{D42A27DB-BD31-4B8C-83A1-F6EECF244321}">
                <p14:modId xmlns:p14="http://schemas.microsoft.com/office/powerpoint/2010/main" val="3197106061"/>
              </p:ext>
            </p:extLst>
          </p:nvPr>
        </p:nvGraphicFramePr>
        <p:xfrm>
          <a:off x="628650" y="1571625"/>
          <a:ext cx="7886700" cy="48656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feld 9"/>
          <p:cNvSpPr txBox="1"/>
          <p:nvPr/>
        </p:nvSpPr>
        <p:spPr>
          <a:xfrm>
            <a:off x="899592" y="5739564"/>
            <a:ext cx="3452802" cy="600164"/>
          </a:xfrm>
          <a:prstGeom prst="rect">
            <a:avLst/>
          </a:prstGeom>
          <a:noFill/>
        </p:spPr>
        <p:txBody>
          <a:bodyPr wrap="square" rtlCol="0">
            <a:spAutoFit/>
          </a:bodyPr>
          <a:lstStyle/>
          <a:p>
            <a:pPr algn="r"/>
            <a:r>
              <a:rPr lang="fr-FR" sz="1100" dirty="0"/>
              <a:t>Les questions ont été posées à toutes les personnes qui avaient dit auparavant </a:t>
            </a:r>
            <a:r>
              <a:rPr lang="fr-FR" sz="1100" dirty="0" smtClean="0"/>
              <a:t>qu’elles </a:t>
            </a:r>
            <a:r>
              <a:rPr lang="fr-FR" sz="1100" dirty="0"/>
              <a:t>achetaient des denrées alimentaires bio.</a:t>
            </a:r>
            <a:endParaRPr lang="de-CH" sz="1100" dirty="0"/>
          </a:p>
        </p:txBody>
      </p:sp>
      <p:sp>
        <p:nvSpPr>
          <p:cNvPr id="11" name="Textfeld 1"/>
          <p:cNvSpPr txBox="1"/>
          <p:nvPr/>
        </p:nvSpPr>
        <p:spPr>
          <a:xfrm>
            <a:off x="7956376" y="2132856"/>
            <a:ext cx="638349" cy="314960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550"/>
              </a:lnSpc>
              <a:spcBef>
                <a:spcPts val="0"/>
              </a:spcBef>
              <a:spcAft>
                <a:spcPts val="1200"/>
              </a:spcAft>
            </a:pPr>
            <a:r>
              <a:rPr lang="de-DE" sz="1000" dirty="0">
                <a:latin typeface="Arial" panose="020B0604020202020204" pitchFamily="34" charset="0"/>
                <a:cs typeface="Arial" panose="020B0604020202020204" pitchFamily="34" charset="0"/>
              </a:rPr>
              <a:t>n = 497</a:t>
            </a:r>
          </a:p>
          <a:p>
            <a:pPr>
              <a:lnSpc>
                <a:spcPts val="1550"/>
              </a:lnSpc>
              <a:spcBef>
                <a:spcPts val="0"/>
              </a:spcBef>
              <a:spcAft>
                <a:spcPts val="1200"/>
              </a:spcAft>
            </a:pPr>
            <a:r>
              <a:rPr lang="de-DE" sz="1000" dirty="0">
                <a:latin typeface="Arial" panose="020B0604020202020204" pitchFamily="34" charset="0"/>
                <a:cs typeface="Arial" panose="020B0604020202020204" pitchFamily="34" charset="0"/>
              </a:rPr>
              <a:t>n</a:t>
            </a:r>
            <a:r>
              <a:rPr lang="de-DE" sz="1000" baseline="0" dirty="0">
                <a:latin typeface="Arial" panose="020B0604020202020204" pitchFamily="34" charset="0"/>
                <a:cs typeface="Arial" panose="020B0604020202020204" pitchFamily="34" charset="0"/>
              </a:rPr>
              <a:t> = 497</a:t>
            </a:r>
          </a:p>
          <a:p>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494</a:t>
            </a:r>
          </a:p>
          <a:p>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492</a:t>
            </a:r>
          </a:p>
          <a:p>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497</a:t>
            </a:r>
          </a:p>
          <a:p>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496</a:t>
            </a:r>
          </a:p>
          <a:p>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494</a:t>
            </a:r>
          </a:p>
          <a:p>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495</a:t>
            </a:r>
          </a:p>
          <a:p>
            <a:pPr>
              <a:lnSpc>
                <a:spcPts val="1550"/>
              </a:lnSpc>
              <a:spcBef>
                <a:spcPts val="0"/>
              </a:spcBef>
              <a:spcAft>
                <a:spcPts val="1200"/>
              </a:spcAft>
            </a:pPr>
            <a:r>
              <a:rPr lang="de-DE" sz="1000" baseline="0" dirty="0">
                <a:latin typeface="Arial" panose="020B0604020202020204" pitchFamily="34" charset="0"/>
                <a:cs typeface="Arial" panose="020B0604020202020204" pitchFamily="34" charset="0"/>
              </a:rPr>
              <a:t>n = 391</a:t>
            </a:r>
          </a:p>
        </p:txBody>
      </p:sp>
      <p:sp>
        <p:nvSpPr>
          <p:cNvPr id="12" name="Textfeld 1"/>
          <p:cNvSpPr txBox="1"/>
          <p:nvPr/>
        </p:nvSpPr>
        <p:spPr>
          <a:xfrm>
            <a:off x="7524345" y="2156880"/>
            <a:ext cx="504039" cy="288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000" dirty="0" smtClean="0"/>
              <a:t>89%</a:t>
            </a:r>
            <a:endParaRPr lang="de-CH" sz="1000" dirty="0"/>
          </a:p>
        </p:txBody>
      </p:sp>
      <p:sp>
        <p:nvSpPr>
          <p:cNvPr id="13" name="Textfeld 1"/>
          <p:cNvSpPr txBox="1"/>
          <p:nvPr/>
        </p:nvSpPr>
        <p:spPr>
          <a:xfrm>
            <a:off x="7524345" y="2516941"/>
            <a:ext cx="504039" cy="288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000" dirty="0" smtClean="0"/>
              <a:t>88%</a:t>
            </a:r>
            <a:endParaRPr lang="de-CH" sz="1000" dirty="0"/>
          </a:p>
        </p:txBody>
      </p:sp>
      <p:sp>
        <p:nvSpPr>
          <p:cNvPr id="14" name="Textfeld 1"/>
          <p:cNvSpPr txBox="1"/>
          <p:nvPr/>
        </p:nvSpPr>
        <p:spPr>
          <a:xfrm>
            <a:off x="7452337" y="2877001"/>
            <a:ext cx="504039" cy="288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000" dirty="0" smtClean="0"/>
              <a:t>86%</a:t>
            </a:r>
            <a:endParaRPr lang="de-CH" sz="1000" dirty="0"/>
          </a:p>
        </p:txBody>
      </p:sp>
      <p:sp>
        <p:nvSpPr>
          <p:cNvPr id="15" name="Textfeld 1"/>
          <p:cNvSpPr txBox="1"/>
          <p:nvPr/>
        </p:nvSpPr>
        <p:spPr>
          <a:xfrm>
            <a:off x="7308326" y="3237014"/>
            <a:ext cx="504039" cy="288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000" dirty="0" smtClean="0"/>
              <a:t>82%</a:t>
            </a:r>
            <a:endParaRPr lang="de-CH" sz="1000" dirty="0"/>
          </a:p>
        </p:txBody>
      </p:sp>
      <p:sp>
        <p:nvSpPr>
          <p:cNvPr id="16" name="Textfeld 1"/>
          <p:cNvSpPr txBox="1"/>
          <p:nvPr/>
        </p:nvSpPr>
        <p:spPr>
          <a:xfrm>
            <a:off x="7308326" y="3596442"/>
            <a:ext cx="504039" cy="288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000" dirty="0" smtClean="0"/>
              <a:t>81%</a:t>
            </a:r>
            <a:endParaRPr lang="de-CH" sz="1000" dirty="0"/>
          </a:p>
        </p:txBody>
      </p:sp>
      <p:sp>
        <p:nvSpPr>
          <p:cNvPr id="17" name="Textfeld 1"/>
          <p:cNvSpPr txBox="1"/>
          <p:nvPr/>
        </p:nvSpPr>
        <p:spPr>
          <a:xfrm>
            <a:off x="7236313" y="3951929"/>
            <a:ext cx="504039" cy="288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000" dirty="0" smtClean="0"/>
              <a:t>80%</a:t>
            </a:r>
            <a:endParaRPr lang="de-CH" sz="1000" dirty="0"/>
          </a:p>
        </p:txBody>
      </p:sp>
      <p:sp>
        <p:nvSpPr>
          <p:cNvPr id="18" name="Textfeld 1"/>
          <p:cNvSpPr txBox="1"/>
          <p:nvPr/>
        </p:nvSpPr>
        <p:spPr>
          <a:xfrm>
            <a:off x="7236313" y="4317148"/>
            <a:ext cx="504039" cy="21603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000" dirty="0" smtClean="0"/>
              <a:t>79%</a:t>
            </a:r>
            <a:endParaRPr lang="de-CH" sz="1000" dirty="0"/>
          </a:p>
        </p:txBody>
      </p:sp>
      <p:sp>
        <p:nvSpPr>
          <p:cNvPr id="19" name="Textfeld 1"/>
          <p:cNvSpPr txBox="1"/>
          <p:nvPr/>
        </p:nvSpPr>
        <p:spPr>
          <a:xfrm>
            <a:off x="6588241" y="4653119"/>
            <a:ext cx="504039" cy="288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000" dirty="0" smtClean="0"/>
              <a:t>62%</a:t>
            </a:r>
            <a:endParaRPr lang="de-CH" sz="1000" dirty="0"/>
          </a:p>
        </p:txBody>
      </p:sp>
      <p:sp>
        <p:nvSpPr>
          <p:cNvPr id="20" name="Textfeld 1"/>
          <p:cNvSpPr txBox="1"/>
          <p:nvPr/>
        </p:nvSpPr>
        <p:spPr>
          <a:xfrm>
            <a:off x="6516216" y="5013159"/>
            <a:ext cx="504039" cy="288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CH" sz="1000" dirty="0" smtClean="0"/>
              <a:t>59%</a:t>
            </a:r>
            <a:endParaRPr lang="de-CH" sz="1000" dirty="0"/>
          </a:p>
        </p:txBody>
      </p:sp>
    </p:spTree>
    <p:extLst>
      <p:ext uri="{BB962C8B-B14F-4D97-AF65-F5344CB8AC3E}">
        <p14:creationId xmlns:p14="http://schemas.microsoft.com/office/powerpoint/2010/main" val="3408023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Évolution du marché bio en Suisse</a:t>
            </a:r>
            <a:endParaRPr lang="de-CH" dirty="0"/>
          </a:p>
        </p:txBody>
      </p:sp>
      <p:sp>
        <p:nvSpPr>
          <p:cNvPr id="3" name="Inhaltsplatzhalter 2"/>
          <p:cNvSpPr>
            <a:spLocks noGrp="1"/>
          </p:cNvSpPr>
          <p:nvPr>
            <p:ph idx="12"/>
          </p:nvPr>
        </p:nvSpPr>
        <p:spPr/>
        <p:txBody>
          <a:bodyPr/>
          <a:lstStyle/>
          <a:p>
            <a:r>
              <a:rPr lang="fr-FR" dirty="0"/>
              <a:t>Baromètre Bio pour la </a:t>
            </a:r>
            <a:r>
              <a:rPr lang="fr-FR" dirty="0" smtClean="0"/>
              <a:t>Suisse 2016</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23</a:t>
            </a:fld>
            <a:endParaRPr lang="fr-CH" altLang="de-DE" dirty="0"/>
          </a:p>
        </p:txBody>
      </p:sp>
      <p:graphicFrame>
        <p:nvGraphicFramePr>
          <p:cNvPr id="21" name="Inhaltsplatzhalter 20"/>
          <p:cNvGraphicFramePr>
            <a:graphicFrameLocks noGrp="1"/>
          </p:cNvGraphicFramePr>
          <p:nvPr>
            <p:ph sz="quarter" idx="17"/>
            <p:extLst>
              <p:ext uri="{D42A27DB-BD31-4B8C-83A1-F6EECF244321}">
                <p14:modId xmlns:p14="http://schemas.microsoft.com/office/powerpoint/2010/main" val="3100758311"/>
              </p:ext>
            </p:extLst>
          </p:nvPr>
        </p:nvGraphicFramePr>
        <p:xfrm>
          <a:off x="628650" y="1571625"/>
          <a:ext cx="7886700" cy="4865688"/>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feld 21"/>
          <p:cNvSpPr txBox="1"/>
          <p:nvPr/>
        </p:nvSpPr>
        <p:spPr>
          <a:xfrm>
            <a:off x="899592" y="5739564"/>
            <a:ext cx="3452802" cy="553998"/>
          </a:xfrm>
          <a:prstGeom prst="rect">
            <a:avLst/>
          </a:prstGeom>
          <a:noFill/>
        </p:spPr>
        <p:txBody>
          <a:bodyPr wrap="square" rtlCol="0">
            <a:spAutoFit/>
          </a:bodyPr>
          <a:lstStyle/>
          <a:p>
            <a:pPr algn="r"/>
            <a:r>
              <a:rPr lang="fr-FR" sz="1000" dirty="0"/>
              <a:t>Les questions ont été posées à toutes les personnes qui avaient dit auparavant </a:t>
            </a:r>
            <a:r>
              <a:rPr lang="fr-FR" sz="1000" dirty="0" smtClean="0"/>
              <a:t>qu’elles </a:t>
            </a:r>
            <a:r>
              <a:rPr lang="de-CH" sz="1000" dirty="0" err="1"/>
              <a:t>n’achetaient</a:t>
            </a:r>
            <a:r>
              <a:rPr lang="de-CH" sz="1000" dirty="0"/>
              <a:t> </a:t>
            </a:r>
            <a:r>
              <a:rPr lang="de-CH" sz="1000" dirty="0" err="1"/>
              <a:t>pas</a:t>
            </a:r>
            <a:r>
              <a:rPr lang="fr-FR" sz="1000" dirty="0" smtClean="0"/>
              <a:t> </a:t>
            </a:r>
            <a:r>
              <a:rPr lang="fr-FR" sz="1000" dirty="0"/>
              <a:t>des denrées alimentaires bio.</a:t>
            </a:r>
            <a:endParaRPr lang="de-CH" sz="1000" dirty="0"/>
          </a:p>
        </p:txBody>
      </p:sp>
      <p:sp>
        <p:nvSpPr>
          <p:cNvPr id="23" name="Textfeld 1"/>
          <p:cNvSpPr txBox="1"/>
          <p:nvPr/>
        </p:nvSpPr>
        <p:spPr>
          <a:xfrm>
            <a:off x="8028384" y="2060848"/>
            <a:ext cx="703020" cy="32403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70"/>
              </a:lnSpc>
              <a:spcAft>
                <a:spcPts val="1200"/>
              </a:spcAft>
            </a:pPr>
            <a:r>
              <a:rPr lang="de-DE" sz="1000" dirty="0">
                <a:latin typeface="Arial" panose="020B0604020202020204" pitchFamily="34" charset="0"/>
                <a:cs typeface="Arial" panose="020B0604020202020204" pitchFamily="34" charset="0"/>
              </a:rPr>
              <a:t>n = 110</a:t>
            </a:r>
          </a:p>
          <a:p>
            <a:pPr>
              <a:lnSpc>
                <a:spcPts val="1670"/>
              </a:lnSpc>
              <a:spcAft>
                <a:spcPts val="1200"/>
              </a:spcAft>
            </a:pPr>
            <a:r>
              <a:rPr lang="de-DE" sz="1000" dirty="0">
                <a:latin typeface="Arial" panose="020B0604020202020204" pitchFamily="34" charset="0"/>
                <a:cs typeface="Arial" panose="020B0604020202020204" pitchFamily="34" charset="0"/>
              </a:rPr>
              <a:t>n</a:t>
            </a:r>
            <a:r>
              <a:rPr lang="de-DE" sz="1000" baseline="0" dirty="0">
                <a:latin typeface="Arial" panose="020B0604020202020204" pitchFamily="34" charset="0"/>
                <a:cs typeface="Arial" panose="020B0604020202020204" pitchFamily="34" charset="0"/>
              </a:rPr>
              <a:t> = 109</a:t>
            </a:r>
          </a:p>
          <a:p>
            <a:pPr>
              <a:lnSpc>
                <a:spcPts val="1670"/>
              </a:lnSpc>
              <a:spcAft>
                <a:spcPts val="1200"/>
              </a:spcAft>
            </a:pPr>
            <a:r>
              <a:rPr lang="de-DE" sz="1000" baseline="0" dirty="0">
                <a:latin typeface="Arial" panose="020B0604020202020204" pitchFamily="34" charset="0"/>
                <a:cs typeface="Arial" panose="020B0604020202020204" pitchFamily="34" charset="0"/>
              </a:rPr>
              <a:t>n = 109</a:t>
            </a:r>
          </a:p>
          <a:p>
            <a:pPr>
              <a:lnSpc>
                <a:spcPts val="1670"/>
              </a:lnSpc>
              <a:spcAft>
                <a:spcPts val="1200"/>
              </a:spcAft>
            </a:pPr>
            <a:r>
              <a:rPr lang="de-DE" sz="1000" baseline="0" dirty="0">
                <a:latin typeface="Arial" panose="020B0604020202020204" pitchFamily="34" charset="0"/>
                <a:cs typeface="Arial" panose="020B0604020202020204" pitchFamily="34" charset="0"/>
              </a:rPr>
              <a:t>n = 110</a:t>
            </a:r>
          </a:p>
          <a:p>
            <a:pPr>
              <a:lnSpc>
                <a:spcPts val="1670"/>
              </a:lnSpc>
              <a:spcAft>
                <a:spcPts val="1200"/>
              </a:spcAft>
            </a:pPr>
            <a:r>
              <a:rPr lang="de-DE" sz="1000" baseline="0" dirty="0">
                <a:latin typeface="Arial" panose="020B0604020202020204" pitchFamily="34" charset="0"/>
                <a:cs typeface="Arial" panose="020B0604020202020204" pitchFamily="34" charset="0"/>
              </a:rPr>
              <a:t>n = 108</a:t>
            </a:r>
          </a:p>
          <a:p>
            <a:pPr>
              <a:lnSpc>
                <a:spcPts val="1670"/>
              </a:lnSpc>
              <a:spcAft>
                <a:spcPts val="1200"/>
              </a:spcAft>
            </a:pPr>
            <a:r>
              <a:rPr lang="de-DE" sz="1000" baseline="0" dirty="0">
                <a:latin typeface="Arial" panose="020B0604020202020204" pitchFamily="34" charset="0"/>
                <a:cs typeface="Arial" panose="020B0604020202020204" pitchFamily="34" charset="0"/>
              </a:rPr>
              <a:t>n = 108</a:t>
            </a:r>
          </a:p>
          <a:p>
            <a:pPr>
              <a:lnSpc>
                <a:spcPts val="1670"/>
              </a:lnSpc>
              <a:spcAft>
                <a:spcPts val="1200"/>
              </a:spcAft>
            </a:pPr>
            <a:r>
              <a:rPr lang="de-DE" sz="1000" baseline="0" dirty="0">
                <a:latin typeface="Arial" panose="020B0604020202020204" pitchFamily="34" charset="0"/>
                <a:cs typeface="Arial" panose="020B0604020202020204" pitchFamily="34" charset="0"/>
              </a:rPr>
              <a:t>n = 109</a:t>
            </a:r>
          </a:p>
          <a:p>
            <a:pPr>
              <a:lnSpc>
                <a:spcPts val="1670"/>
              </a:lnSpc>
              <a:spcAft>
                <a:spcPts val="1200"/>
              </a:spcAft>
            </a:pPr>
            <a:r>
              <a:rPr lang="de-DE" sz="1000" baseline="0" dirty="0">
                <a:latin typeface="Arial" panose="020B0604020202020204" pitchFamily="34" charset="0"/>
                <a:cs typeface="Arial" panose="020B0604020202020204" pitchFamily="34" charset="0"/>
              </a:rPr>
              <a:t>n = </a:t>
            </a:r>
            <a:r>
              <a:rPr lang="de-DE" sz="1000" baseline="0" dirty="0" smtClean="0">
                <a:latin typeface="Arial" panose="020B0604020202020204" pitchFamily="34" charset="0"/>
                <a:cs typeface="Arial" panose="020B0604020202020204" pitchFamily="34" charset="0"/>
              </a:rPr>
              <a:t>110</a:t>
            </a:r>
          </a:p>
          <a:p>
            <a:pPr>
              <a:lnSpc>
                <a:spcPts val="1670"/>
              </a:lnSpc>
              <a:spcAft>
                <a:spcPts val="1200"/>
              </a:spcAft>
            </a:pPr>
            <a:r>
              <a:rPr lang="de-DE" sz="1000" baseline="0" dirty="0" smtClean="0">
                <a:latin typeface="Arial" panose="020B0604020202020204" pitchFamily="34" charset="0"/>
                <a:cs typeface="Arial" panose="020B0604020202020204" pitchFamily="34" charset="0"/>
              </a:rPr>
              <a:t>n = </a:t>
            </a:r>
            <a:r>
              <a:rPr lang="de-DE" sz="1000" baseline="0" dirty="0">
                <a:latin typeface="Arial" panose="020B0604020202020204" pitchFamily="34" charset="0"/>
                <a:cs typeface="Arial" panose="020B0604020202020204" pitchFamily="34" charset="0"/>
              </a:rPr>
              <a:t>110</a:t>
            </a:r>
          </a:p>
        </p:txBody>
      </p:sp>
      <p:sp>
        <p:nvSpPr>
          <p:cNvPr id="24" name="Textfeld 1"/>
          <p:cNvSpPr txBox="1"/>
          <p:nvPr/>
        </p:nvSpPr>
        <p:spPr>
          <a:xfrm>
            <a:off x="6516252" y="2499094"/>
            <a:ext cx="483139" cy="214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b="0" dirty="0">
                <a:latin typeface="Arial" panose="020B0604020202020204" pitchFamily="34" charset="0"/>
                <a:cs typeface="Arial" panose="020B0604020202020204" pitchFamily="34" charset="0"/>
              </a:rPr>
              <a:t>57%</a:t>
            </a:r>
          </a:p>
        </p:txBody>
      </p:sp>
      <p:sp>
        <p:nvSpPr>
          <p:cNvPr id="25" name="Textfeld 1"/>
          <p:cNvSpPr txBox="1"/>
          <p:nvPr/>
        </p:nvSpPr>
        <p:spPr>
          <a:xfrm>
            <a:off x="7596336" y="2132856"/>
            <a:ext cx="511689" cy="2820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b="0" dirty="0">
                <a:latin typeface="Arial" panose="020B0604020202020204" pitchFamily="34" charset="0"/>
                <a:cs typeface="Arial" panose="020B0604020202020204" pitchFamily="34" charset="0"/>
              </a:rPr>
              <a:t>88%</a:t>
            </a:r>
          </a:p>
        </p:txBody>
      </p:sp>
      <p:sp>
        <p:nvSpPr>
          <p:cNvPr id="26" name="Textfeld 1"/>
          <p:cNvSpPr txBox="1"/>
          <p:nvPr/>
        </p:nvSpPr>
        <p:spPr>
          <a:xfrm>
            <a:off x="6372241" y="3212976"/>
            <a:ext cx="637876" cy="2609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latin typeface="Arial" panose="020B0604020202020204" pitchFamily="34" charset="0"/>
                <a:cs typeface="Arial" panose="020B0604020202020204" pitchFamily="34" charset="0"/>
              </a:rPr>
              <a:t>53%</a:t>
            </a:r>
          </a:p>
        </p:txBody>
      </p:sp>
      <p:sp>
        <p:nvSpPr>
          <p:cNvPr id="27" name="Textfeld 1"/>
          <p:cNvSpPr txBox="1"/>
          <p:nvPr/>
        </p:nvSpPr>
        <p:spPr>
          <a:xfrm>
            <a:off x="6156224" y="3573016"/>
            <a:ext cx="437870" cy="31592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latin typeface="Arial" panose="020B0604020202020204" pitchFamily="34" charset="0"/>
                <a:cs typeface="Arial" panose="020B0604020202020204" pitchFamily="34" charset="0"/>
              </a:rPr>
              <a:t>46%</a:t>
            </a:r>
          </a:p>
        </p:txBody>
      </p:sp>
      <p:sp>
        <p:nvSpPr>
          <p:cNvPr id="28" name="Textfeld 1"/>
          <p:cNvSpPr txBox="1"/>
          <p:nvPr/>
        </p:nvSpPr>
        <p:spPr>
          <a:xfrm>
            <a:off x="6012134" y="3933056"/>
            <a:ext cx="588348" cy="36006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latin typeface="Arial" panose="020B0604020202020204" pitchFamily="34" charset="0"/>
                <a:cs typeface="Arial" panose="020B0604020202020204" pitchFamily="34" charset="0"/>
              </a:rPr>
              <a:t>43%</a:t>
            </a:r>
          </a:p>
        </p:txBody>
      </p:sp>
      <p:sp>
        <p:nvSpPr>
          <p:cNvPr id="29" name="Textfeld 1"/>
          <p:cNvSpPr txBox="1"/>
          <p:nvPr/>
        </p:nvSpPr>
        <p:spPr>
          <a:xfrm>
            <a:off x="5652106" y="4293096"/>
            <a:ext cx="580461" cy="2686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latin typeface="Arial" panose="020B0604020202020204" pitchFamily="34" charset="0"/>
                <a:cs typeface="Arial" panose="020B0604020202020204" pitchFamily="34" charset="0"/>
              </a:rPr>
              <a:t>32%</a:t>
            </a:r>
          </a:p>
        </p:txBody>
      </p:sp>
      <p:sp>
        <p:nvSpPr>
          <p:cNvPr id="30" name="Textfeld 1"/>
          <p:cNvSpPr txBox="1"/>
          <p:nvPr/>
        </p:nvSpPr>
        <p:spPr>
          <a:xfrm>
            <a:off x="5148067" y="4653136"/>
            <a:ext cx="529592" cy="2414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latin typeface="Arial" panose="020B0604020202020204" pitchFamily="34" charset="0"/>
                <a:cs typeface="Arial" panose="020B0604020202020204" pitchFamily="34" charset="0"/>
              </a:rPr>
              <a:t>19%</a:t>
            </a:r>
          </a:p>
        </p:txBody>
      </p:sp>
      <p:sp>
        <p:nvSpPr>
          <p:cNvPr id="31" name="Textfeld 1"/>
          <p:cNvSpPr txBox="1"/>
          <p:nvPr/>
        </p:nvSpPr>
        <p:spPr>
          <a:xfrm>
            <a:off x="5004056" y="5013176"/>
            <a:ext cx="576045" cy="33179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dirty="0">
                <a:latin typeface="Arial" panose="020B0604020202020204" pitchFamily="34" charset="0"/>
                <a:cs typeface="Arial" panose="020B0604020202020204" pitchFamily="34" charset="0"/>
              </a:rPr>
              <a:t>15%</a:t>
            </a:r>
          </a:p>
        </p:txBody>
      </p:sp>
      <p:sp>
        <p:nvSpPr>
          <p:cNvPr id="32" name="Textfeld 1"/>
          <p:cNvSpPr txBox="1"/>
          <p:nvPr/>
        </p:nvSpPr>
        <p:spPr>
          <a:xfrm>
            <a:off x="6444246" y="2859155"/>
            <a:ext cx="483140" cy="21418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000" b="0" dirty="0" smtClean="0">
                <a:latin typeface="Arial" panose="020B0604020202020204" pitchFamily="34" charset="0"/>
                <a:cs typeface="Arial" panose="020B0604020202020204" pitchFamily="34" charset="0"/>
              </a:rPr>
              <a:t>54%</a:t>
            </a:r>
            <a:endParaRPr lang="de-DE"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27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Étude de marché sur les consommateurs</a:t>
            </a:r>
            <a:endParaRPr lang="fr-CH" dirty="0"/>
          </a:p>
        </p:txBody>
      </p:sp>
      <p:sp>
        <p:nvSpPr>
          <p:cNvPr id="3" name="Inhaltsplatzhalter 2"/>
          <p:cNvSpPr>
            <a:spLocks noGrp="1"/>
          </p:cNvSpPr>
          <p:nvPr>
            <p:ph idx="12"/>
          </p:nvPr>
        </p:nvSpPr>
        <p:spPr/>
        <p:txBody>
          <a:bodyPr>
            <a:normAutofit fontScale="92500"/>
          </a:bodyPr>
          <a:lstStyle/>
          <a:p>
            <a:r>
              <a:rPr lang="fr-CH" dirty="0" smtClean="0"/>
              <a:t>Influence de certaines valeurs sur les décisions d’achat</a:t>
            </a:r>
            <a:endParaRPr lang="fr-CH" dirty="0"/>
          </a:p>
        </p:txBody>
      </p:sp>
      <p:sp>
        <p:nvSpPr>
          <p:cNvPr id="4" name="Inhaltsplatzhalter 3"/>
          <p:cNvSpPr>
            <a:spLocks noGrp="1"/>
          </p:cNvSpPr>
          <p:nvPr>
            <p:ph idx="14"/>
          </p:nvPr>
        </p:nvSpPr>
        <p:spPr/>
        <p:txBody>
          <a:bodyPr/>
          <a:lstStyle/>
          <a:p>
            <a:r>
              <a:rPr lang="de-CH" dirty="0"/>
              <a:t>GDI, 2013</a:t>
            </a:r>
          </a:p>
          <a:p>
            <a:endParaRPr lang="de-CH" dirty="0"/>
          </a:p>
        </p:txBody>
      </p:sp>
      <p:sp>
        <p:nvSpPr>
          <p:cNvPr id="5" name="Inhaltsplatzhalter 4"/>
          <p:cNvSpPr>
            <a:spLocks noGrp="1"/>
          </p:cNvSpPr>
          <p:nvPr>
            <p:ph sz="quarter" idx="17"/>
          </p:nvPr>
        </p:nvSpPr>
        <p:spPr/>
        <p:txBody>
          <a:bodyPr/>
          <a:lstStyle/>
          <a:p>
            <a:r>
              <a:rPr lang="fr-CH" dirty="0" smtClean="0"/>
              <a:t>Valeurs et désirs</a:t>
            </a:r>
          </a:p>
          <a:p>
            <a:pPr lvl="1"/>
            <a:r>
              <a:rPr lang="fr-CH" dirty="0" smtClean="0"/>
              <a:t>Choix et qualité des produits</a:t>
            </a:r>
          </a:p>
          <a:p>
            <a:pPr lvl="1"/>
            <a:r>
              <a:rPr lang="fr-CH" dirty="0" smtClean="0"/>
              <a:t>Convenience – simple et pratique</a:t>
            </a:r>
          </a:p>
          <a:p>
            <a:pPr lvl="1"/>
            <a:r>
              <a:rPr lang="fr-CH" dirty="0" smtClean="0"/>
              <a:t>Santé</a:t>
            </a:r>
          </a:p>
          <a:p>
            <a:pPr lvl="1"/>
            <a:r>
              <a:rPr lang="fr-CH" dirty="0" smtClean="0"/>
              <a:t>Durabilité (bio, régionalité, commerce équitable, slow food)</a:t>
            </a:r>
          </a:p>
          <a:p>
            <a:endParaRPr lang="fr-CH" sz="1400" dirty="0" smtClean="0"/>
          </a:p>
          <a:p>
            <a:r>
              <a:rPr lang="fr-CH" dirty="0" smtClean="0"/>
              <a:t>Champs de valeurs</a:t>
            </a:r>
          </a:p>
          <a:p>
            <a:pPr lvl="1"/>
            <a:r>
              <a:rPr lang="fr-CH" dirty="0" smtClean="0"/>
              <a:t>Confortable, communautaire, fiable, géographiquement proche, </a:t>
            </a:r>
            <a:br>
              <a:rPr lang="fr-CH" dirty="0" smtClean="0"/>
            </a:br>
            <a:r>
              <a:rPr lang="fr-CH" dirty="0" smtClean="0"/>
              <a:t>avoir beaucoup de temps</a:t>
            </a:r>
          </a:p>
          <a:p>
            <a:pPr lvl="1"/>
            <a:endParaRPr lang="fr-CH" sz="1400" dirty="0" smtClean="0"/>
          </a:p>
          <a:p>
            <a:r>
              <a:rPr lang="fr-CH" dirty="0" smtClean="0"/>
              <a:t>Conflits</a:t>
            </a:r>
          </a:p>
          <a:p>
            <a:pPr lvl="1"/>
            <a:r>
              <a:rPr lang="fr-CH" dirty="0" smtClean="0"/>
              <a:t>Entre mélancolie et réalité</a:t>
            </a:r>
          </a:p>
          <a:p>
            <a:endParaRPr lang="fr-CH" sz="1400" dirty="0" smtClean="0"/>
          </a:p>
          <a:p>
            <a:r>
              <a:rPr lang="fr-CH" dirty="0" smtClean="0"/>
              <a:t>Tendances</a:t>
            </a:r>
          </a:p>
          <a:p>
            <a:pPr lvl="1"/>
            <a:r>
              <a:rPr lang="fr-CH" dirty="0" smtClean="0"/>
              <a:t>Acheter et manger sans difficultés</a:t>
            </a:r>
            <a:endParaRPr lang="fr-CH" dirty="0"/>
          </a:p>
        </p:txBody>
      </p:sp>
      <p:sp>
        <p:nvSpPr>
          <p:cNvPr id="6" name="Fußzeilenplatzhalter 5"/>
          <p:cNvSpPr>
            <a:spLocks noGrp="1"/>
          </p:cNvSpPr>
          <p:nvPr>
            <p:ph type="ftr" sz="quarter" idx="18"/>
          </p:nvPr>
        </p:nvSpPr>
        <p:spPr>
          <a:xfrm>
            <a:off x="629540" y="6437313"/>
            <a:ext cx="6318723" cy="420687"/>
          </a:xfrm>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24</a:t>
            </a:fld>
            <a:endParaRPr lang="fr-CH" altLang="de-DE" dirty="0"/>
          </a:p>
        </p:txBody>
      </p:sp>
    </p:spTree>
    <p:extLst>
      <p:ext uri="{BB962C8B-B14F-4D97-AF65-F5344CB8AC3E}">
        <p14:creationId xmlns:p14="http://schemas.microsoft.com/office/powerpoint/2010/main" val="534845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Étude </a:t>
            </a:r>
            <a:r>
              <a:rPr lang="fr-CH" dirty="0" smtClean="0"/>
              <a:t>de marché </a:t>
            </a:r>
            <a:r>
              <a:rPr lang="fr-CH" dirty="0"/>
              <a:t>sur les consommateurs</a:t>
            </a:r>
          </a:p>
        </p:txBody>
      </p:sp>
      <p:sp>
        <p:nvSpPr>
          <p:cNvPr id="3" name="Inhaltsplatzhalter 2"/>
          <p:cNvSpPr>
            <a:spLocks noGrp="1"/>
          </p:cNvSpPr>
          <p:nvPr>
            <p:ph idx="12"/>
          </p:nvPr>
        </p:nvSpPr>
        <p:spPr/>
        <p:txBody>
          <a:bodyPr/>
          <a:lstStyle/>
          <a:p>
            <a:r>
              <a:rPr lang="fr-CH" dirty="0" smtClean="0"/>
              <a:t>Vue d’ensemble des motifs d’achat</a:t>
            </a:r>
            <a:endParaRPr lang="fr-CH" dirty="0"/>
          </a:p>
        </p:txBody>
      </p:sp>
      <p:sp>
        <p:nvSpPr>
          <p:cNvPr id="5" name="Inhaltsplatzhalter 4"/>
          <p:cNvSpPr>
            <a:spLocks noGrp="1"/>
          </p:cNvSpPr>
          <p:nvPr>
            <p:ph sz="quarter" idx="17"/>
          </p:nvPr>
        </p:nvSpPr>
        <p:spPr/>
        <p:txBody>
          <a:bodyPr/>
          <a:lstStyle/>
          <a:p>
            <a:r>
              <a:rPr lang="de-CH" dirty="0" smtClean="0"/>
              <a:t>Gemüse Gesamterlebnis</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25</a:t>
            </a:fld>
            <a:endParaRPr lang="fr-CH" altLang="de-DE" dirty="0"/>
          </a:p>
        </p:txBody>
      </p:sp>
      <p:pic>
        <p:nvPicPr>
          <p:cNvPr id="7" name="Grafik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9552" y="980728"/>
            <a:ext cx="6624736" cy="4683393"/>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353521225"/>
              </p:ext>
            </p:extLst>
          </p:nvPr>
        </p:nvGraphicFramePr>
        <p:xfrm>
          <a:off x="827585" y="5423521"/>
          <a:ext cx="6768752" cy="822960"/>
        </p:xfrm>
        <a:graphic>
          <a:graphicData uri="http://schemas.openxmlformats.org/drawingml/2006/table">
            <a:tbl>
              <a:tblPr bandRow="1">
                <a:tableStyleId>{93296810-A885-4BE3-A3E7-6D5BEEA58F35}</a:tableStyleId>
              </a:tblPr>
              <a:tblGrid>
                <a:gridCol w="267505"/>
                <a:gridCol w="2322032"/>
                <a:gridCol w="4179215"/>
              </a:tblGrid>
              <a:tr h="234191">
                <a:tc>
                  <a:txBody>
                    <a:bodyPr/>
                    <a:lstStyle/>
                    <a:p>
                      <a:endParaRPr lang="de-CH" sz="12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7B39B"/>
                    </a:solidFill>
                  </a:tcPr>
                </a:tc>
                <a:tc>
                  <a:txBody>
                    <a:bodyPr/>
                    <a:lstStyle/>
                    <a:p>
                      <a:r>
                        <a:rPr lang="fr-CH" sz="1200" noProof="0" dirty="0" smtClean="0"/>
                        <a:t>Valeurs</a:t>
                      </a:r>
                      <a:endParaRPr lang="fr-CH" sz="1200" noProof="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l"/>
                      <a:r>
                        <a:rPr lang="fr-CH" sz="1200" noProof="0" dirty="0" smtClean="0"/>
                        <a:t>L’épaisseur des flèches</a:t>
                      </a:r>
                      <a:r>
                        <a:rPr lang="fr-CH" sz="1200" baseline="0" noProof="0" dirty="0" smtClean="0"/>
                        <a:t> symbolise la fréquence des relations cognitives exprimées entre les valeurs, les conséquences des achats et les caractéristiques des produits</a:t>
                      </a:r>
                      <a:endParaRPr lang="fr-CH" sz="1200" noProof="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4191">
                <a:tc>
                  <a:txBody>
                    <a:bodyPr/>
                    <a:lstStyle/>
                    <a:p>
                      <a:endParaRPr lang="de-CH" sz="12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6EFA9"/>
                    </a:solidFill>
                  </a:tcPr>
                </a:tc>
                <a:tc>
                  <a:txBody>
                    <a:bodyPr/>
                    <a:lstStyle/>
                    <a:p>
                      <a:r>
                        <a:rPr lang="fr-CH" sz="1200" noProof="0" dirty="0" smtClean="0"/>
                        <a:t>Conséquences consommation</a:t>
                      </a:r>
                      <a:endParaRPr lang="fr-CH" sz="1200" noProof="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de-CH" sz="120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4191">
                <a:tc>
                  <a:txBody>
                    <a:bodyPr/>
                    <a:lstStyle/>
                    <a:p>
                      <a:endParaRPr lang="de-CH" sz="12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FAC36E"/>
                    </a:solidFill>
                  </a:tcPr>
                </a:tc>
                <a:tc>
                  <a:txBody>
                    <a:bodyPr/>
                    <a:lstStyle/>
                    <a:p>
                      <a:r>
                        <a:rPr lang="fr-CH" sz="1200" noProof="0" dirty="0" smtClean="0"/>
                        <a:t>Caractéristiques des produits</a:t>
                      </a:r>
                      <a:endParaRPr lang="fr-CH" sz="1200" noProof="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de-CH" sz="1200" dirty="0"/>
                    </a:p>
                  </a:txBody>
                  <a:tcPr marR="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Inhaltsplatzhalter 3"/>
          <p:cNvSpPr txBox="1">
            <a:spLocks/>
          </p:cNvSpPr>
          <p:nvPr/>
        </p:nvSpPr>
        <p:spPr bwMode="auto">
          <a:xfrm>
            <a:off x="6646255" y="4994346"/>
            <a:ext cx="2071141" cy="4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9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dirty="0" smtClean="0"/>
              <a:t>Source : FiBL 2004 (Sanders, Schmid, Richter)</a:t>
            </a:r>
            <a:endParaRPr lang="fr-CH" dirty="0"/>
          </a:p>
        </p:txBody>
      </p:sp>
    </p:spTree>
    <p:extLst>
      <p:ext uri="{BB962C8B-B14F-4D97-AF65-F5344CB8AC3E}">
        <p14:creationId xmlns:p14="http://schemas.microsoft.com/office/powerpoint/2010/main" val="394113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Étude </a:t>
            </a:r>
            <a:r>
              <a:rPr lang="fr-CH" dirty="0" smtClean="0"/>
              <a:t>de marché </a:t>
            </a:r>
            <a:r>
              <a:rPr lang="fr-CH" dirty="0"/>
              <a:t>sur les consommateurs</a:t>
            </a:r>
            <a:endParaRPr lang="de-CH" dirty="0"/>
          </a:p>
        </p:txBody>
      </p:sp>
      <p:sp>
        <p:nvSpPr>
          <p:cNvPr id="3" name="Inhaltsplatzhalter 2"/>
          <p:cNvSpPr>
            <a:spLocks noGrp="1"/>
          </p:cNvSpPr>
          <p:nvPr>
            <p:ph idx="12"/>
          </p:nvPr>
        </p:nvSpPr>
        <p:spPr/>
        <p:txBody>
          <a:bodyPr>
            <a:normAutofit/>
          </a:bodyPr>
          <a:lstStyle/>
          <a:p>
            <a:r>
              <a:rPr lang="fr-CH" dirty="0" smtClean="0"/>
              <a:t>Motifs d’achat selon les groupes de produits</a:t>
            </a:r>
            <a:endParaRPr lang="fr-CH" dirty="0"/>
          </a:p>
        </p:txBody>
      </p:sp>
      <p:sp>
        <p:nvSpPr>
          <p:cNvPr id="4" name="Inhaltsplatzhalter 3"/>
          <p:cNvSpPr>
            <a:spLocks noGrp="1"/>
          </p:cNvSpPr>
          <p:nvPr>
            <p:ph idx="14"/>
          </p:nvPr>
        </p:nvSpPr>
        <p:spPr/>
        <p:txBody>
          <a:bodyPr/>
          <a:lstStyle/>
          <a:p>
            <a:r>
              <a:rPr lang="de-CH" dirty="0" smtClean="0"/>
              <a:t>Source : </a:t>
            </a:r>
            <a:r>
              <a:rPr lang="de-CH" dirty="0"/>
              <a:t>Bio </a:t>
            </a:r>
            <a:r>
              <a:rPr lang="de-CH" dirty="0" smtClean="0"/>
              <a:t>Suisse </a:t>
            </a:r>
            <a:endParaRPr lang="de-CH" dirty="0"/>
          </a:p>
        </p:txBody>
      </p:sp>
      <p:sp>
        <p:nvSpPr>
          <p:cNvPr id="5" name="Inhaltsplatzhalter 4"/>
          <p:cNvSpPr>
            <a:spLocks noGrp="1"/>
          </p:cNvSpPr>
          <p:nvPr>
            <p:ph sz="quarter" idx="17"/>
          </p:nvPr>
        </p:nvSpPr>
        <p:spPr/>
        <p:txBody>
          <a:bodyPr/>
          <a:lstStyle/>
          <a:p>
            <a:r>
              <a:rPr lang="fr-CH" dirty="0" smtClean="0"/>
              <a:t>Le principal motif d’achat reste l’alimentation naturelle et saine</a:t>
            </a:r>
          </a:p>
          <a:p>
            <a:r>
              <a:rPr lang="fr-CH" dirty="0" smtClean="0"/>
              <a:t>Tous les groupes de produits ne sont pas autant achetés</a:t>
            </a:r>
          </a:p>
          <a:p>
            <a:r>
              <a:rPr lang="fr-CH" dirty="0" smtClean="0"/>
              <a:t>De nombreux consommateurs ne connaissent pas les effets positifs pour l’environnement</a:t>
            </a:r>
            <a:endParaRPr lang="fr-CH"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26</a:t>
            </a:fld>
            <a:endParaRPr lang="fr-CH" altLang="de-DE" dirty="0"/>
          </a:p>
        </p:txBody>
      </p:sp>
      <p:graphicFrame>
        <p:nvGraphicFramePr>
          <p:cNvPr id="8" name="Inhaltsplatzhalter 7"/>
          <p:cNvGraphicFramePr>
            <a:graphicFrameLocks noGrp="1"/>
          </p:cNvGraphicFramePr>
          <p:nvPr>
            <p:ph sz="quarter" idx="23"/>
            <p:extLst>
              <p:ext uri="{D42A27DB-BD31-4B8C-83A1-F6EECF244321}">
                <p14:modId xmlns:p14="http://schemas.microsoft.com/office/powerpoint/2010/main" val="3622932724"/>
              </p:ext>
            </p:extLst>
          </p:nvPr>
        </p:nvGraphicFramePr>
        <p:xfrm>
          <a:off x="628650" y="3111976"/>
          <a:ext cx="7904163" cy="2254254"/>
        </p:xfrm>
        <a:graphic>
          <a:graphicData uri="http://schemas.openxmlformats.org/drawingml/2006/table">
            <a:tbl>
              <a:tblPr firstRow="1" bandRow="1">
                <a:tableStyleId>{F5AB1C69-6EDB-4FF4-983F-18BD219EF322}</a:tableStyleId>
              </a:tblPr>
              <a:tblGrid>
                <a:gridCol w="2215158"/>
                <a:gridCol w="1368152"/>
                <a:gridCol w="4320853"/>
              </a:tblGrid>
              <a:tr h="426087">
                <a:tc>
                  <a:txBody>
                    <a:bodyPr/>
                    <a:lstStyle/>
                    <a:p>
                      <a:r>
                        <a:rPr lang="fr-CH" sz="1600" b="1" noProof="0" dirty="0" smtClean="0">
                          <a:solidFill>
                            <a:schemeClr val="tx1"/>
                          </a:solidFill>
                        </a:rPr>
                        <a:t>Groupes de produits</a:t>
                      </a:r>
                      <a:endParaRPr lang="fr-CH" sz="1600" b="1" noProof="0" dirty="0">
                        <a:solidFill>
                          <a:schemeClr val="tx1"/>
                        </a:solidFill>
                      </a:endParaRPr>
                    </a:p>
                  </a:txBody>
                  <a:tcPr>
                    <a:solidFill>
                      <a:schemeClr val="bg2">
                        <a:lumMod val="75000"/>
                      </a:schemeClr>
                    </a:solidFill>
                  </a:tcPr>
                </a:tc>
                <a:tc>
                  <a:txBody>
                    <a:bodyPr/>
                    <a:lstStyle/>
                    <a:p>
                      <a:r>
                        <a:rPr lang="fr-CH" sz="1600" b="1" noProof="0" dirty="0" smtClean="0">
                          <a:solidFill>
                            <a:schemeClr val="tx1"/>
                          </a:solidFill>
                        </a:rPr>
                        <a:t>Part marché</a:t>
                      </a:r>
                      <a:endParaRPr lang="fr-CH" sz="1600" b="1" noProof="0" dirty="0">
                        <a:solidFill>
                          <a:schemeClr val="tx1"/>
                        </a:solidFill>
                      </a:endParaRPr>
                    </a:p>
                  </a:txBody>
                  <a:tcPr>
                    <a:solidFill>
                      <a:schemeClr val="bg2">
                        <a:lumMod val="75000"/>
                      </a:schemeClr>
                    </a:solidFill>
                  </a:tcPr>
                </a:tc>
                <a:tc>
                  <a:txBody>
                    <a:bodyPr/>
                    <a:lstStyle/>
                    <a:p>
                      <a:r>
                        <a:rPr lang="fr-CH" sz="1600" b="1" noProof="0" dirty="0" smtClean="0">
                          <a:solidFill>
                            <a:schemeClr val="tx1"/>
                          </a:solidFill>
                        </a:rPr>
                        <a:t>Raisons</a:t>
                      </a:r>
                      <a:endParaRPr lang="fr-CH" sz="1600" b="1" noProof="0" dirty="0">
                        <a:solidFill>
                          <a:schemeClr val="tx1"/>
                        </a:solidFill>
                      </a:endParaRPr>
                    </a:p>
                  </a:txBody>
                  <a:tcPr>
                    <a:solidFill>
                      <a:schemeClr val="bg2">
                        <a:lumMod val="75000"/>
                      </a:schemeClr>
                    </a:solidFill>
                  </a:tcPr>
                </a:tc>
              </a:tr>
              <a:tr h="426087">
                <a:tc>
                  <a:txBody>
                    <a:bodyPr/>
                    <a:lstStyle/>
                    <a:p>
                      <a:r>
                        <a:rPr lang="fr-CH" sz="1600" b="0" noProof="0" dirty="0" smtClean="0">
                          <a:solidFill>
                            <a:schemeClr val="tx1"/>
                          </a:solidFill>
                        </a:rPr>
                        <a:t>Produits frais</a:t>
                      </a:r>
                      <a:endParaRPr lang="fr-CH" sz="1600" b="0" noProof="0" dirty="0">
                        <a:solidFill>
                          <a:schemeClr val="tx1"/>
                        </a:solidFill>
                      </a:endParaRPr>
                    </a:p>
                  </a:txBody>
                  <a:tcPr>
                    <a:solidFill>
                      <a:schemeClr val="bg2">
                        <a:lumMod val="90000"/>
                      </a:schemeClr>
                    </a:solidFill>
                  </a:tcPr>
                </a:tc>
                <a:tc>
                  <a:txBody>
                    <a:bodyPr/>
                    <a:lstStyle/>
                    <a:p>
                      <a:r>
                        <a:rPr lang="fr-CH" sz="1600" b="0" noProof="0" dirty="0" smtClean="0">
                          <a:solidFill>
                            <a:schemeClr val="tx1"/>
                          </a:solidFill>
                        </a:rPr>
                        <a:t>Haute</a:t>
                      </a:r>
                      <a:endParaRPr lang="fr-CH" sz="1600" b="0" noProof="0" dirty="0">
                        <a:solidFill>
                          <a:schemeClr val="tx1"/>
                        </a:solidFill>
                      </a:endParaRPr>
                    </a:p>
                  </a:txBody>
                  <a:tcPr>
                    <a:solidFill>
                      <a:schemeClr val="bg2">
                        <a:lumMod val="90000"/>
                      </a:schemeClr>
                    </a:solidFill>
                  </a:tcPr>
                </a:tc>
                <a:tc>
                  <a:txBody>
                    <a:bodyPr/>
                    <a:lstStyle/>
                    <a:p>
                      <a:r>
                        <a:rPr lang="fr-CH" sz="1600" b="0" noProof="0" dirty="0" smtClean="0">
                          <a:solidFill>
                            <a:schemeClr val="tx1"/>
                          </a:solidFill>
                        </a:rPr>
                        <a:t>Fraîcheur, proximité, santé </a:t>
                      </a:r>
                      <a:br>
                        <a:rPr lang="fr-CH" sz="1600" b="0" noProof="0" dirty="0" smtClean="0">
                          <a:solidFill>
                            <a:schemeClr val="tx1"/>
                          </a:solidFill>
                        </a:rPr>
                      </a:br>
                      <a:r>
                        <a:rPr lang="fr-CH" sz="1600" b="0" noProof="0" dirty="0" smtClean="0">
                          <a:solidFill>
                            <a:schemeClr val="tx1"/>
                          </a:solidFill>
                        </a:rPr>
                        <a:t>(moins forte sensibilité aux prix)</a:t>
                      </a:r>
                      <a:endParaRPr lang="fr-CH" sz="1600" b="0" noProof="0" dirty="0">
                        <a:solidFill>
                          <a:schemeClr val="tx1"/>
                        </a:solidFill>
                      </a:endParaRPr>
                    </a:p>
                  </a:txBody>
                  <a:tcPr>
                    <a:solidFill>
                      <a:schemeClr val="bg2">
                        <a:lumMod val="90000"/>
                      </a:schemeClr>
                    </a:solidFill>
                  </a:tcPr>
                </a:tc>
              </a:tr>
              <a:tr h="426087">
                <a:tc>
                  <a:txBody>
                    <a:bodyPr/>
                    <a:lstStyle/>
                    <a:p>
                      <a:r>
                        <a:rPr lang="fr-CH" sz="1600" b="0" noProof="0" dirty="0" smtClean="0">
                          <a:solidFill>
                            <a:schemeClr val="tx1"/>
                          </a:solidFill>
                        </a:rPr>
                        <a:t>Produits importés</a:t>
                      </a:r>
                      <a:endParaRPr lang="fr-CH" sz="1600" b="0" noProof="0" dirty="0">
                        <a:solidFill>
                          <a:schemeClr val="tx1"/>
                        </a:solidFill>
                      </a:endParaRPr>
                    </a:p>
                  </a:txBody>
                  <a:tcPr>
                    <a:solidFill>
                      <a:schemeClr val="bg2">
                        <a:lumMod val="90000"/>
                      </a:schemeClr>
                    </a:solidFill>
                  </a:tcPr>
                </a:tc>
                <a:tc>
                  <a:txBody>
                    <a:bodyPr/>
                    <a:lstStyle/>
                    <a:p>
                      <a:r>
                        <a:rPr lang="fr-CH" sz="1600" b="0" noProof="0" dirty="0" smtClean="0">
                          <a:solidFill>
                            <a:schemeClr val="tx1"/>
                          </a:solidFill>
                        </a:rPr>
                        <a:t>Moyenne</a:t>
                      </a:r>
                      <a:endParaRPr lang="fr-CH" sz="1600" b="0" noProof="0" dirty="0">
                        <a:solidFill>
                          <a:schemeClr val="tx1"/>
                        </a:solidFill>
                      </a:endParaRPr>
                    </a:p>
                  </a:txBody>
                  <a:tcPr>
                    <a:solidFill>
                      <a:schemeClr val="bg2">
                        <a:lumMod val="90000"/>
                      </a:schemeClr>
                    </a:solidFill>
                  </a:tcPr>
                </a:tc>
                <a:tc>
                  <a:txBody>
                    <a:bodyPr/>
                    <a:lstStyle/>
                    <a:p>
                      <a:r>
                        <a:rPr lang="fr-CH" sz="1600" b="0" noProof="0" dirty="0" smtClean="0">
                          <a:solidFill>
                            <a:schemeClr val="tx1"/>
                          </a:solidFill>
                        </a:rPr>
                        <a:t>Disponibilité, équité, matières premières</a:t>
                      </a:r>
                      <a:endParaRPr lang="fr-CH" sz="1600" b="0" noProof="0" dirty="0">
                        <a:solidFill>
                          <a:schemeClr val="tx1"/>
                        </a:solidFill>
                      </a:endParaRPr>
                    </a:p>
                  </a:txBody>
                  <a:tcPr>
                    <a:solidFill>
                      <a:schemeClr val="bg2">
                        <a:lumMod val="90000"/>
                      </a:schemeClr>
                    </a:solidFill>
                  </a:tcPr>
                </a:tc>
              </a:tr>
              <a:tr h="426087">
                <a:tc>
                  <a:txBody>
                    <a:bodyPr/>
                    <a:lstStyle/>
                    <a:p>
                      <a:r>
                        <a:rPr lang="fr-CH" sz="1600" b="0" noProof="0" dirty="0" smtClean="0">
                          <a:solidFill>
                            <a:schemeClr val="tx1"/>
                          </a:solidFill>
                        </a:rPr>
                        <a:t>Produits transformés et boissons</a:t>
                      </a:r>
                      <a:endParaRPr lang="fr-CH" sz="1600" b="0" noProof="0" dirty="0">
                        <a:solidFill>
                          <a:schemeClr val="tx1"/>
                        </a:solidFill>
                      </a:endParaRPr>
                    </a:p>
                  </a:txBody>
                  <a:tcPr>
                    <a:solidFill>
                      <a:schemeClr val="bg2">
                        <a:lumMod val="90000"/>
                      </a:schemeClr>
                    </a:solidFill>
                  </a:tcPr>
                </a:tc>
                <a:tc>
                  <a:txBody>
                    <a:bodyPr/>
                    <a:lstStyle/>
                    <a:p>
                      <a:r>
                        <a:rPr lang="fr-CH" sz="1600" b="0" noProof="0" dirty="0" smtClean="0">
                          <a:solidFill>
                            <a:schemeClr val="tx1"/>
                          </a:solidFill>
                        </a:rPr>
                        <a:t>Basse – en </a:t>
                      </a:r>
                      <a:r>
                        <a:rPr lang="fr-CH" sz="1600" b="0" spc="-40" baseline="0" noProof="0" dirty="0" smtClean="0">
                          <a:solidFill>
                            <a:schemeClr val="tx1"/>
                          </a:solidFill>
                        </a:rPr>
                        <a:t>augmentation</a:t>
                      </a:r>
                      <a:endParaRPr lang="fr-CH" sz="1600" b="0" spc="-40" baseline="0" noProof="0" dirty="0">
                        <a:solidFill>
                          <a:schemeClr val="tx1"/>
                        </a:solidFill>
                      </a:endParaRPr>
                    </a:p>
                  </a:txBody>
                  <a:tcPr>
                    <a:solidFill>
                      <a:schemeClr val="bg2">
                        <a:lumMod val="90000"/>
                      </a:schemeClr>
                    </a:solidFill>
                  </a:tcPr>
                </a:tc>
                <a:tc>
                  <a:txBody>
                    <a:bodyPr/>
                    <a:lstStyle/>
                    <a:p>
                      <a:r>
                        <a:rPr lang="fr-CH" sz="1600" noProof="0" dirty="0" smtClean="0"/>
                        <a:t>Clientèle bio cohérente</a:t>
                      </a:r>
                    </a:p>
                    <a:p>
                      <a:r>
                        <a:rPr lang="fr-CH" sz="1600" noProof="0" dirty="0" smtClean="0"/>
                        <a:t>(croissance supérieure à la moyenne au cours des</a:t>
                      </a:r>
                      <a:r>
                        <a:rPr lang="fr-CH" sz="1600" baseline="0" noProof="0" dirty="0" smtClean="0"/>
                        <a:t> dernières années</a:t>
                      </a:r>
                      <a:r>
                        <a:rPr lang="fr-CH" sz="1600" noProof="0" dirty="0" smtClean="0"/>
                        <a:t>)</a:t>
                      </a:r>
                      <a:endParaRPr lang="fr-CH" sz="1600" noProof="0" dirty="0"/>
                    </a:p>
                  </a:txBody>
                  <a:tcPr>
                    <a:solidFill>
                      <a:schemeClr val="bg2">
                        <a:lumMod val="90000"/>
                      </a:schemeClr>
                    </a:solidFill>
                  </a:tcPr>
                </a:tc>
              </a:tr>
            </a:tbl>
          </a:graphicData>
        </a:graphic>
      </p:graphicFrame>
    </p:spTree>
    <p:extLst>
      <p:ext uri="{BB962C8B-B14F-4D97-AF65-F5344CB8AC3E}">
        <p14:creationId xmlns:p14="http://schemas.microsoft.com/office/powerpoint/2010/main" val="4129477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Étude </a:t>
            </a:r>
            <a:r>
              <a:rPr lang="fr-CH" dirty="0" smtClean="0"/>
              <a:t>de marché </a:t>
            </a:r>
            <a:r>
              <a:rPr lang="fr-CH" dirty="0"/>
              <a:t>sur les consommateurs</a:t>
            </a:r>
            <a:endParaRPr lang="de-CH" dirty="0"/>
          </a:p>
        </p:txBody>
      </p:sp>
      <p:sp>
        <p:nvSpPr>
          <p:cNvPr id="3" name="Inhaltsplatzhalter 2"/>
          <p:cNvSpPr>
            <a:spLocks noGrp="1"/>
          </p:cNvSpPr>
          <p:nvPr>
            <p:ph idx="12"/>
          </p:nvPr>
        </p:nvSpPr>
        <p:spPr/>
        <p:txBody>
          <a:bodyPr/>
          <a:lstStyle/>
          <a:p>
            <a:r>
              <a:rPr lang="fr-CH" dirty="0" smtClean="0"/>
              <a:t>Perceptions et préférences des consommateurs</a:t>
            </a:r>
            <a:endParaRPr lang="fr-CH" dirty="0"/>
          </a:p>
        </p:txBody>
      </p:sp>
      <p:sp>
        <p:nvSpPr>
          <p:cNvPr id="4" name="Inhaltsplatzhalter 3"/>
          <p:cNvSpPr>
            <a:spLocks noGrp="1"/>
          </p:cNvSpPr>
          <p:nvPr>
            <p:ph idx="14"/>
          </p:nvPr>
        </p:nvSpPr>
        <p:spPr/>
        <p:txBody>
          <a:bodyPr/>
          <a:lstStyle/>
          <a:p>
            <a:r>
              <a:rPr lang="de-CH" dirty="0" smtClean="0"/>
              <a:t>Source : FiBL, H. Stolz, 2011</a:t>
            </a:r>
            <a:endParaRPr lang="de-CH" dirty="0"/>
          </a:p>
        </p:txBody>
      </p:sp>
      <p:sp>
        <p:nvSpPr>
          <p:cNvPr id="7" name="Inhaltsplatzhalter 6"/>
          <p:cNvSpPr>
            <a:spLocks noGrp="1"/>
          </p:cNvSpPr>
          <p:nvPr>
            <p:ph sz="quarter" idx="17"/>
          </p:nvPr>
        </p:nvSpPr>
        <p:spPr/>
        <p:txBody>
          <a:bodyPr/>
          <a:lstStyle/>
          <a:p>
            <a:r>
              <a:rPr lang="fr-CH" dirty="0" smtClean="0"/>
              <a:t>Les produits bio sont de plus en plus concurrencés par d’autres denrées de production durable qui mettent en avant certains critères déterminés</a:t>
            </a:r>
          </a:p>
          <a:p>
            <a:pPr lvl="1"/>
            <a:r>
              <a:rPr lang="fr-CH" dirty="0" smtClean="0"/>
              <a:t>Offre intéressante et alternative souvent moins chère que le bio</a:t>
            </a:r>
            <a:br>
              <a:rPr lang="fr-CH" dirty="0" smtClean="0"/>
            </a:br>
            <a:r>
              <a:rPr lang="fr-CH" dirty="0" smtClean="0"/>
              <a:t>justement pour les acheteurs occasionnels de produits bio</a:t>
            </a:r>
          </a:p>
          <a:p>
            <a:pPr lvl="1"/>
            <a:endParaRPr lang="fr-CH" dirty="0" smtClean="0"/>
          </a:p>
          <a:p>
            <a:r>
              <a:rPr lang="fr-CH" dirty="0" smtClean="0"/>
              <a:t>La perception des consommateurs se concentre sur la dernière étape de la fabrication des produits bio</a:t>
            </a:r>
          </a:p>
          <a:p>
            <a:pPr lvl="1"/>
            <a:r>
              <a:rPr lang="fr-CH" dirty="0" smtClean="0"/>
              <a:t>Cela pose des limites à la communicabilité de la globalité du système de l’agriculture biologique</a:t>
            </a:r>
          </a:p>
          <a:p>
            <a:endParaRPr lang="fr-CH" dirty="0" smtClean="0"/>
          </a:p>
          <a:p>
            <a:r>
              <a:rPr lang="fr-CH" dirty="0" smtClean="0"/>
              <a:t>Communication des avantages supplémentaires des produits bio en fonction de chaque produit et de chaque étape de transformation</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27</a:t>
            </a:fld>
            <a:endParaRPr lang="fr-CH" altLang="de-DE" dirty="0"/>
          </a:p>
        </p:txBody>
      </p:sp>
    </p:spTree>
    <p:extLst>
      <p:ext uri="{BB962C8B-B14F-4D97-AF65-F5344CB8AC3E}">
        <p14:creationId xmlns:p14="http://schemas.microsoft.com/office/powerpoint/2010/main" val="4105132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Étude </a:t>
            </a:r>
            <a:r>
              <a:rPr lang="fr-CH" dirty="0" smtClean="0"/>
              <a:t>de marché </a:t>
            </a:r>
            <a:r>
              <a:rPr lang="fr-CH" dirty="0"/>
              <a:t>sur les consommateurs</a:t>
            </a:r>
            <a:endParaRPr lang="de-CH" dirty="0"/>
          </a:p>
        </p:txBody>
      </p:sp>
      <p:sp>
        <p:nvSpPr>
          <p:cNvPr id="3" name="Inhaltsplatzhalter 2"/>
          <p:cNvSpPr>
            <a:spLocks noGrp="1"/>
          </p:cNvSpPr>
          <p:nvPr>
            <p:ph idx="12"/>
          </p:nvPr>
        </p:nvSpPr>
        <p:spPr/>
        <p:txBody>
          <a:bodyPr/>
          <a:lstStyle/>
          <a:p>
            <a:r>
              <a:rPr lang="fr-CH" dirty="0" smtClean="0"/>
              <a:t>Proximité, sécurité et transparence</a:t>
            </a:r>
            <a:endParaRPr lang="fr-CH" dirty="0"/>
          </a:p>
        </p:txBody>
      </p:sp>
      <p:sp>
        <p:nvSpPr>
          <p:cNvPr id="4" name="Inhaltsplatzhalter 3"/>
          <p:cNvSpPr>
            <a:spLocks noGrp="1"/>
          </p:cNvSpPr>
          <p:nvPr>
            <p:ph idx="14"/>
          </p:nvPr>
        </p:nvSpPr>
        <p:spPr/>
        <p:txBody>
          <a:bodyPr/>
          <a:lstStyle/>
          <a:p>
            <a:r>
              <a:rPr lang="de-CH" dirty="0"/>
              <a:t>Uni Kassel,  </a:t>
            </a:r>
            <a:r>
              <a:rPr lang="de-CH" dirty="0" smtClean="0"/>
              <a:t>2014 </a:t>
            </a:r>
            <a:endParaRPr lang="de-CH" dirty="0"/>
          </a:p>
        </p:txBody>
      </p:sp>
      <p:sp>
        <p:nvSpPr>
          <p:cNvPr id="5" name="Inhaltsplatzhalter 4"/>
          <p:cNvSpPr>
            <a:spLocks noGrp="1"/>
          </p:cNvSpPr>
          <p:nvPr>
            <p:ph sz="quarter" idx="17"/>
          </p:nvPr>
        </p:nvSpPr>
        <p:spPr/>
        <p:txBody>
          <a:bodyPr/>
          <a:lstStyle/>
          <a:p>
            <a:r>
              <a:rPr lang="fr-CH" dirty="0" smtClean="0"/>
              <a:t>Déstabilisation des consommateurs</a:t>
            </a:r>
          </a:p>
          <a:p>
            <a:pPr lvl="1"/>
            <a:r>
              <a:rPr lang="fr-CH" dirty="0" smtClean="0"/>
              <a:t>Les processus de production et de transformation deviennent plus complexes</a:t>
            </a:r>
          </a:p>
          <a:p>
            <a:pPr lvl="1"/>
            <a:r>
              <a:rPr lang="fr-CH" dirty="0" smtClean="0"/>
              <a:t>Les longueurs des transports augmentent</a:t>
            </a:r>
          </a:p>
          <a:p>
            <a:pPr lvl="1"/>
            <a:r>
              <a:rPr lang="fr-CH" dirty="0" smtClean="0"/>
              <a:t>Le choix de produits est toujours plus grand</a:t>
            </a:r>
          </a:p>
          <a:p>
            <a:pPr lvl="1"/>
            <a:r>
              <a:rPr lang="fr-CH" dirty="0" smtClean="0"/>
              <a:t>Diversité des labels</a:t>
            </a:r>
          </a:p>
          <a:p>
            <a:endParaRPr lang="fr-CH" dirty="0" smtClean="0"/>
          </a:p>
          <a:p>
            <a:r>
              <a:rPr lang="fr-CH" dirty="0" smtClean="0"/>
              <a:t>Réactions et tendances</a:t>
            </a:r>
          </a:p>
          <a:p>
            <a:pPr lvl="1"/>
            <a:r>
              <a:rPr lang="fr-CH" dirty="0" smtClean="0"/>
              <a:t>Augmentation de la demande pour les produits alimentaires bio</a:t>
            </a:r>
          </a:p>
          <a:p>
            <a:pPr lvl="1"/>
            <a:r>
              <a:rPr lang="fr-CH" dirty="0"/>
              <a:t>Augmentation de la demande </a:t>
            </a:r>
            <a:r>
              <a:rPr lang="fr-CH" dirty="0" smtClean="0"/>
              <a:t>pour la régionalité et la saisonnalité</a:t>
            </a:r>
          </a:p>
          <a:p>
            <a:pPr lvl="1"/>
            <a:r>
              <a:rPr lang="fr-CH" dirty="0" smtClean="0"/>
              <a:t>Besoin de transparence</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28</a:t>
            </a:fld>
            <a:endParaRPr lang="fr-CH" altLang="de-DE" dirty="0"/>
          </a:p>
        </p:txBody>
      </p:sp>
    </p:spTree>
    <p:extLst>
      <p:ext uri="{BB962C8B-B14F-4D97-AF65-F5344CB8AC3E}">
        <p14:creationId xmlns:p14="http://schemas.microsoft.com/office/powerpoint/2010/main" val="163696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Le marché biologique suisse</a:t>
            </a:r>
            <a:endParaRPr lang="fr-CH" dirty="0"/>
          </a:p>
        </p:txBody>
      </p:sp>
      <p:sp>
        <p:nvSpPr>
          <p:cNvPr id="3" name="Inhaltsplatzhalter 2"/>
          <p:cNvSpPr>
            <a:spLocks noGrp="1"/>
          </p:cNvSpPr>
          <p:nvPr>
            <p:ph idx="12"/>
          </p:nvPr>
        </p:nvSpPr>
        <p:spPr/>
        <p:txBody>
          <a:bodyPr>
            <a:normAutofit/>
          </a:bodyPr>
          <a:lstStyle/>
          <a:p>
            <a:r>
              <a:rPr lang="fr-CH" dirty="0" smtClean="0"/>
              <a:t>Nouveau record pour les producteurs de Bio Suisse</a:t>
            </a:r>
            <a:endParaRPr lang="fr-CH" dirty="0"/>
          </a:p>
        </p:txBody>
      </p:sp>
      <p:sp>
        <p:nvSpPr>
          <p:cNvPr id="4" name="Inhaltsplatzhalter 3"/>
          <p:cNvSpPr>
            <a:spLocks noGrp="1"/>
          </p:cNvSpPr>
          <p:nvPr>
            <p:ph idx="14"/>
          </p:nvPr>
        </p:nvSpPr>
        <p:spPr/>
        <p:txBody>
          <a:bodyPr/>
          <a:lstStyle/>
          <a:p>
            <a:r>
              <a:rPr lang="fr-CH" dirty="0" smtClean="0"/>
              <a:t>Photo et sources: Bio Suisse (2015), OFS (2013) </a:t>
            </a:r>
            <a:endParaRPr lang="fr-CH" dirty="0"/>
          </a:p>
        </p:txBody>
      </p:sp>
      <p:sp>
        <p:nvSpPr>
          <p:cNvPr id="5" name="Inhaltsplatzhalter 4"/>
          <p:cNvSpPr>
            <a:spLocks noGrp="1"/>
          </p:cNvSpPr>
          <p:nvPr>
            <p:ph sz="quarter" idx="17"/>
          </p:nvPr>
        </p:nvSpPr>
        <p:spPr/>
        <p:txBody>
          <a:bodyPr/>
          <a:lstStyle/>
          <a:p>
            <a:r>
              <a:rPr lang="fr-CH" dirty="0" smtClean="0"/>
              <a:t>Le nombre de producteurs Bourgeon suisses a franchi un nouveau record en 2015</a:t>
            </a:r>
            <a:endParaRPr lang="fr-CH" dirty="0"/>
          </a:p>
        </p:txBody>
      </p:sp>
      <p:sp>
        <p:nvSpPr>
          <p:cNvPr id="6" name="Inhaltsplatzhalter 5"/>
          <p:cNvSpPr>
            <a:spLocks noGrp="1"/>
          </p:cNvSpPr>
          <p:nvPr>
            <p:ph sz="quarter" idx="24"/>
          </p:nvPr>
        </p:nvSpPr>
        <p:spPr/>
        <p:txBody>
          <a:bodyPr/>
          <a:lstStyle/>
          <a:p>
            <a:r>
              <a:rPr lang="fr-CH" dirty="0" smtClean="0"/>
              <a:t>6’000 des quelque 55’000 entreprises agricoles suisses respectent le Cahier des charges de Bio Suisse </a:t>
            </a:r>
          </a:p>
          <a:p>
            <a:endParaRPr lang="fr-CH" dirty="0" smtClean="0"/>
          </a:p>
          <a:p>
            <a:r>
              <a:rPr lang="fr-CH" dirty="0" smtClean="0"/>
              <a:t>Il y a en outre 844 entreprises agroalimentaires et commerciales qui sont liées à Bio </a:t>
            </a:r>
            <a:r>
              <a:rPr lang="fr-CH" dirty="0"/>
              <a:t>Suisse au travers des filières </a:t>
            </a:r>
            <a:r>
              <a:rPr lang="fr-CH" dirty="0" smtClean="0"/>
              <a:t>de création de valeur ajoutée</a:t>
            </a:r>
          </a:p>
          <a:p>
            <a:endParaRPr lang="fr-CH" dirty="0" smtClean="0"/>
          </a:p>
          <a:p>
            <a:r>
              <a:rPr lang="fr-CH" dirty="0" smtClean="0"/>
              <a:t>La proportion de producteurs bio (Bourgeon et Bio Fédéral) atteint 12,5 % en Suisse</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a:t>
            </a:fld>
            <a:endParaRPr lang="fr-CH" altLang="de-DE" dirty="0"/>
          </a:p>
        </p:txBody>
      </p:sp>
      <p:pic>
        <p:nvPicPr>
          <p:cNvPr id="9" name="Inhaltsplatzhalter 8"/>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0142" y="2996952"/>
            <a:ext cx="2651990" cy="1761897"/>
          </a:xfrm>
        </p:spPr>
      </p:pic>
      <p:sp>
        <p:nvSpPr>
          <p:cNvPr id="10" name="Textfeld 9"/>
          <p:cNvSpPr txBox="1"/>
          <p:nvPr/>
        </p:nvSpPr>
        <p:spPr>
          <a:xfrm>
            <a:off x="5823520" y="4788900"/>
            <a:ext cx="2647950" cy="461665"/>
          </a:xfrm>
          <a:prstGeom prst="rect">
            <a:avLst/>
          </a:prstGeom>
          <a:noFill/>
        </p:spPr>
        <p:txBody>
          <a:bodyPr wrap="square" rtlCol="0">
            <a:spAutoFit/>
          </a:bodyPr>
          <a:lstStyle/>
          <a:p>
            <a:r>
              <a:rPr lang="fr-CH" sz="1200" dirty="0" smtClean="0"/>
              <a:t>Le </a:t>
            </a:r>
            <a:r>
              <a:rPr lang="fr-CH" sz="1200" dirty="0" err="1" smtClean="0"/>
              <a:t>6’000ème</a:t>
            </a:r>
            <a:r>
              <a:rPr lang="fr-CH" sz="1200" dirty="0" smtClean="0"/>
              <a:t> paysans Bourgeon est  Claude </a:t>
            </a:r>
            <a:r>
              <a:rPr lang="fr-CH" sz="1200" dirty="0" err="1" smtClean="0"/>
              <a:t>Peguiron</a:t>
            </a:r>
            <a:r>
              <a:rPr lang="fr-CH" sz="1200" dirty="0" smtClean="0"/>
              <a:t> de Mex VD.</a:t>
            </a:r>
            <a:endParaRPr lang="fr-CH" sz="1200" dirty="0"/>
          </a:p>
        </p:txBody>
      </p:sp>
    </p:spTree>
    <p:extLst>
      <p:ext uri="{BB962C8B-B14F-4D97-AF65-F5344CB8AC3E}">
        <p14:creationId xmlns:p14="http://schemas.microsoft.com/office/powerpoint/2010/main" val="143156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Étude </a:t>
            </a:r>
            <a:r>
              <a:rPr lang="fr-CH" dirty="0" smtClean="0"/>
              <a:t>de marché </a:t>
            </a:r>
            <a:r>
              <a:rPr lang="fr-CH" dirty="0"/>
              <a:t>sur les consommateurs</a:t>
            </a:r>
            <a:endParaRPr lang="de-CH" dirty="0"/>
          </a:p>
        </p:txBody>
      </p:sp>
      <p:sp>
        <p:nvSpPr>
          <p:cNvPr id="3" name="Inhaltsplatzhalter 2"/>
          <p:cNvSpPr>
            <a:spLocks noGrp="1"/>
          </p:cNvSpPr>
          <p:nvPr>
            <p:ph idx="12"/>
          </p:nvPr>
        </p:nvSpPr>
        <p:spPr/>
        <p:txBody>
          <a:bodyPr>
            <a:normAutofit fontScale="70000" lnSpcReduction="20000"/>
          </a:bodyPr>
          <a:lstStyle/>
          <a:p>
            <a:r>
              <a:rPr lang="fr-CH" dirty="0" smtClean="0"/>
              <a:t>Constatations pour la production, la transformation et la commercialisation</a:t>
            </a:r>
            <a:endParaRPr lang="fr-CH" dirty="0"/>
          </a:p>
        </p:txBody>
      </p:sp>
      <p:sp>
        <p:nvSpPr>
          <p:cNvPr id="4" name="Inhaltsplatzhalter 3"/>
          <p:cNvSpPr>
            <a:spLocks noGrp="1"/>
          </p:cNvSpPr>
          <p:nvPr>
            <p:ph idx="14"/>
          </p:nvPr>
        </p:nvSpPr>
        <p:spPr/>
        <p:txBody>
          <a:bodyPr/>
          <a:lstStyle/>
          <a:p>
            <a:r>
              <a:rPr lang="de-CH" dirty="0"/>
              <a:t>GDI, Interview </a:t>
            </a:r>
            <a:r>
              <a:rPr lang="de-CH" dirty="0" err="1" smtClean="0"/>
              <a:t>avec</a:t>
            </a:r>
            <a:r>
              <a:rPr lang="de-CH" dirty="0" smtClean="0"/>
              <a:t> le Dr </a:t>
            </a:r>
            <a:r>
              <a:rPr lang="de-CH" dirty="0"/>
              <a:t>M. Hauser, </a:t>
            </a:r>
            <a:r>
              <a:rPr lang="de-CH" dirty="0" smtClean="0"/>
              <a:t>2013 </a:t>
            </a:r>
            <a:endParaRPr lang="de-CH" dirty="0"/>
          </a:p>
        </p:txBody>
      </p:sp>
      <p:sp>
        <p:nvSpPr>
          <p:cNvPr id="5" name="Inhaltsplatzhalter 4"/>
          <p:cNvSpPr>
            <a:spLocks noGrp="1"/>
          </p:cNvSpPr>
          <p:nvPr>
            <p:ph sz="quarter" idx="17"/>
          </p:nvPr>
        </p:nvSpPr>
        <p:spPr/>
        <p:txBody>
          <a:bodyPr/>
          <a:lstStyle/>
          <a:p>
            <a:r>
              <a:rPr lang="fr-CH" dirty="0" smtClean="0"/>
              <a:t>La nourriture est un symbole de réussite sociale</a:t>
            </a:r>
          </a:p>
          <a:p>
            <a:pPr lvl="1"/>
            <a:r>
              <a:rPr lang="fr-CH" dirty="0" smtClean="0"/>
              <a:t>Expliquer les plus-values du bio</a:t>
            </a:r>
          </a:p>
          <a:p>
            <a:pPr lvl="1"/>
            <a:endParaRPr lang="fr-CH" dirty="0" smtClean="0"/>
          </a:p>
          <a:p>
            <a:pPr>
              <a:lnSpc>
                <a:spcPct val="100000"/>
              </a:lnSpc>
            </a:pPr>
            <a:r>
              <a:rPr lang="fr-CH" dirty="0" smtClean="0"/>
              <a:t>Plus le niveau d’éducation et de revenu sont élevés plus on achète de produits bio, mais la clientèle bio est de plus en plus hétérogène</a:t>
            </a:r>
          </a:p>
          <a:p>
            <a:endParaRPr lang="fr-CH" dirty="0" smtClean="0"/>
          </a:p>
          <a:p>
            <a:r>
              <a:rPr lang="fr-CH" dirty="0" smtClean="0"/>
              <a:t>Signification pour la commercialisation</a:t>
            </a:r>
          </a:p>
          <a:p>
            <a:pPr lvl="1"/>
            <a:r>
              <a:rPr lang="fr-CH" dirty="0" smtClean="0"/>
              <a:t>Contact direct avec les clients</a:t>
            </a:r>
          </a:p>
          <a:p>
            <a:pPr lvl="1"/>
            <a:r>
              <a:rPr lang="fr-CH" dirty="0" smtClean="0"/>
              <a:t>Filières courtes de création de valeur</a:t>
            </a:r>
          </a:p>
          <a:p>
            <a:pPr lvl="1"/>
            <a:r>
              <a:rPr lang="fr-CH" dirty="0" smtClean="0"/>
              <a:t>Raconter les histoires qu’il y a derrière les produits</a:t>
            </a:r>
          </a:p>
          <a:p>
            <a:pPr lvl="1"/>
            <a:r>
              <a:rPr lang="fr-CH" dirty="0" smtClean="0"/>
              <a:t>Créer la confiance</a:t>
            </a:r>
          </a:p>
          <a:p>
            <a:pPr lvl="1"/>
            <a:r>
              <a:rPr lang="fr-CH" dirty="0" smtClean="0"/>
              <a:t>Simplifier les décisions d’achats</a:t>
            </a:r>
          </a:p>
          <a:p>
            <a:pPr lvl="1"/>
            <a:r>
              <a:rPr lang="fr-CH" dirty="0" smtClean="0"/>
              <a:t>Trouver des utilités (avantages) supplémentaires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29</a:t>
            </a:fld>
            <a:endParaRPr lang="fr-CH" altLang="de-DE" dirty="0"/>
          </a:p>
        </p:txBody>
      </p:sp>
    </p:spTree>
    <p:extLst>
      <p:ext uri="{BB962C8B-B14F-4D97-AF65-F5344CB8AC3E}">
        <p14:creationId xmlns:p14="http://schemas.microsoft.com/office/powerpoint/2010/main" val="4128737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Le marché des produits agricoles</a:t>
            </a:r>
            <a:endParaRPr lang="fr-CH" dirty="0"/>
          </a:p>
        </p:txBody>
      </p:sp>
      <p:sp>
        <p:nvSpPr>
          <p:cNvPr id="3" name="Inhaltsplatzhalter 2"/>
          <p:cNvSpPr>
            <a:spLocks noGrp="1"/>
          </p:cNvSpPr>
          <p:nvPr>
            <p:ph idx="12"/>
          </p:nvPr>
        </p:nvSpPr>
        <p:spPr/>
        <p:txBody>
          <a:bodyPr>
            <a:normAutofit/>
          </a:bodyPr>
          <a:lstStyle/>
          <a:p>
            <a:r>
              <a:rPr lang="fr-CH" dirty="0" smtClean="0"/>
              <a:t>Les canaux d’écoulement en Suisse</a:t>
            </a:r>
            <a:endParaRPr lang="fr-CH" dirty="0"/>
          </a:p>
        </p:txBody>
      </p:sp>
      <p:sp>
        <p:nvSpPr>
          <p:cNvPr id="14" name="Inhaltsplatzhalter 13"/>
          <p:cNvSpPr>
            <a:spLocks noGrp="1"/>
          </p:cNvSpPr>
          <p:nvPr>
            <p:ph idx="14"/>
          </p:nvPr>
        </p:nvSpPr>
        <p:spPr/>
        <p:txBody>
          <a:bodyPr/>
          <a:lstStyle/>
          <a:p>
            <a:endParaRPr lang="de-CH" dirty="0"/>
          </a:p>
        </p:txBody>
      </p:sp>
      <p:sp>
        <p:nvSpPr>
          <p:cNvPr id="15" name="Inhaltsplatzhalter 14"/>
          <p:cNvSpPr>
            <a:spLocks noGrp="1"/>
          </p:cNvSpPr>
          <p:nvPr>
            <p:ph sz="quarter" idx="17"/>
          </p:nvPr>
        </p:nvSpPr>
        <p:spPr/>
        <p:txBody>
          <a:bodyPr/>
          <a:lstStyle/>
          <a:p>
            <a:endParaRPr lang="de-CH" dirty="0"/>
          </a:p>
        </p:txBody>
      </p:sp>
      <p:graphicFrame>
        <p:nvGraphicFramePr>
          <p:cNvPr id="19" name="Inhaltsplatzhalter 18"/>
          <p:cNvGraphicFramePr>
            <a:graphicFrameLocks noGrp="1"/>
          </p:cNvGraphicFramePr>
          <p:nvPr>
            <p:ph sz="quarter" idx="23"/>
            <p:extLst>
              <p:ext uri="{D42A27DB-BD31-4B8C-83A1-F6EECF244321}">
                <p14:modId xmlns:p14="http://schemas.microsoft.com/office/powerpoint/2010/main" val="3353165505"/>
              </p:ext>
            </p:extLst>
          </p:nvPr>
        </p:nvGraphicFramePr>
        <p:xfrm>
          <a:off x="628650" y="2779674"/>
          <a:ext cx="7904163" cy="3537166"/>
        </p:xfrm>
        <a:graphic>
          <a:graphicData uri="http://schemas.openxmlformats.org/drawingml/2006/table">
            <a:tbl>
              <a:tblPr firstRow="1" bandRow="1">
                <a:tableStyleId>{F5AB1C69-6EDB-4FF4-983F-18BD219EF322}</a:tableStyleId>
              </a:tblPr>
              <a:tblGrid>
                <a:gridCol w="2575198"/>
                <a:gridCol w="3600400"/>
                <a:gridCol w="1728565"/>
              </a:tblGrid>
              <a:tr h="367246">
                <a:tc gridSpan="2">
                  <a:txBody>
                    <a:bodyPr/>
                    <a:lstStyle/>
                    <a:p>
                      <a:r>
                        <a:rPr lang="fr-CH" sz="1600" noProof="0" dirty="0" smtClean="0">
                          <a:solidFill>
                            <a:schemeClr val="tx1"/>
                          </a:solidFill>
                        </a:rPr>
                        <a:t>Contrats</a:t>
                      </a:r>
                      <a:r>
                        <a:rPr lang="fr-CH" sz="1600" baseline="0" noProof="0" dirty="0" smtClean="0">
                          <a:solidFill>
                            <a:schemeClr val="tx1"/>
                          </a:solidFill>
                        </a:rPr>
                        <a:t> de prise en charge ou autre créneaux commerciaux</a:t>
                      </a:r>
                      <a:endParaRPr lang="fr-CH" sz="1600" noProof="0" dirty="0">
                        <a:solidFill>
                          <a:schemeClr val="tx1"/>
                        </a:solidFill>
                      </a:endParaRPr>
                    </a:p>
                  </a:txBody>
                  <a:tcPr>
                    <a:solidFill>
                      <a:schemeClr val="bg2">
                        <a:lumMod val="75000"/>
                      </a:schemeClr>
                    </a:solidFill>
                  </a:tcPr>
                </a:tc>
                <a:tc hMerge="1">
                  <a:txBody>
                    <a:bodyPr/>
                    <a:lstStyle/>
                    <a:p>
                      <a:endParaRPr lang="de-CH" sz="1600" dirty="0">
                        <a:solidFill>
                          <a:schemeClr val="tx1"/>
                        </a:solidFill>
                      </a:endParaRPr>
                    </a:p>
                  </a:txBody>
                  <a:tcPr/>
                </a:tc>
                <a:tc>
                  <a:txBody>
                    <a:bodyPr/>
                    <a:lstStyle/>
                    <a:p>
                      <a:r>
                        <a:rPr lang="fr-CH" sz="1600" noProof="0" dirty="0" smtClean="0">
                          <a:solidFill>
                            <a:schemeClr val="tx1"/>
                          </a:solidFill>
                        </a:rPr>
                        <a:t>Vente directe</a:t>
                      </a:r>
                      <a:endParaRPr lang="fr-CH" sz="1600" noProof="0" dirty="0">
                        <a:solidFill>
                          <a:schemeClr val="tx1"/>
                        </a:solidFill>
                      </a:endParaRPr>
                    </a:p>
                  </a:txBody>
                  <a:tcPr>
                    <a:solidFill>
                      <a:schemeClr val="bg2">
                        <a:lumMod val="75000"/>
                      </a:schemeClr>
                    </a:solidFill>
                  </a:tcPr>
                </a:tc>
              </a:tr>
              <a:tr h="54705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aseline="0" noProof="0" dirty="0" smtClean="0"/>
                        <a:t>Détaillants</a:t>
                      </a:r>
                      <a:br>
                        <a:rPr lang="fr-CH" sz="1600" baseline="0" noProof="0" dirty="0" smtClean="0"/>
                      </a:br>
                      <a:r>
                        <a:rPr lang="fr-CH" sz="1400" baseline="0" noProof="0" dirty="0" smtClean="0"/>
                        <a:t>C</a:t>
                      </a:r>
                      <a:r>
                        <a:rPr lang="fr-CH" sz="1400" noProof="0" dirty="0" smtClean="0"/>
                        <a:t>oop,</a:t>
                      </a:r>
                      <a:r>
                        <a:rPr lang="fr-CH" sz="1400" baseline="0" noProof="0" dirty="0" smtClean="0"/>
                        <a:t> </a:t>
                      </a:r>
                      <a:r>
                        <a:rPr lang="fr-CH" sz="1400" noProof="0" dirty="0" smtClean="0"/>
                        <a:t>Migros, Manor, Globus </a:t>
                      </a:r>
                      <a:endParaRPr lang="fr-CH" sz="1400" noProof="0" dirty="0" smtClean="0">
                        <a:solidFill>
                          <a:schemeClr val="tx1"/>
                        </a:solidFill>
                      </a:endParaRPr>
                    </a:p>
                  </a:txBody>
                  <a:tcPr>
                    <a:solidFill>
                      <a:schemeClr val="bg2">
                        <a:lumMod val="90000"/>
                      </a:schemeClr>
                    </a:solidFill>
                  </a:tcPr>
                </a:tc>
                <a:tc>
                  <a:txBody>
                    <a:bodyPr/>
                    <a:lstStyle/>
                    <a:p>
                      <a:r>
                        <a:rPr lang="fr-CH" sz="1600" noProof="0" dirty="0" smtClean="0"/>
                        <a:t>Coopératives</a:t>
                      </a:r>
                      <a:br>
                        <a:rPr lang="fr-CH" sz="1600" noProof="0" dirty="0" smtClean="0"/>
                      </a:br>
                      <a:r>
                        <a:rPr lang="fr-CH" sz="1400" noProof="0" dirty="0" smtClean="0"/>
                        <a:t>P. ex. Biofarm</a:t>
                      </a:r>
                      <a:endParaRPr lang="fr-CH" sz="1400" noProof="0" dirty="0">
                        <a:solidFill>
                          <a:schemeClr val="tx1"/>
                        </a:solidFill>
                      </a:endParaRPr>
                    </a:p>
                  </a:txBody>
                  <a:tcPr>
                    <a:solidFill>
                      <a:schemeClr val="bg2">
                        <a:lumMod val="90000"/>
                      </a:schemeClr>
                    </a:solidFill>
                  </a:tcPr>
                </a:tc>
                <a:tc>
                  <a:txBody>
                    <a:bodyPr/>
                    <a:lstStyle/>
                    <a:p>
                      <a:r>
                        <a:rPr lang="fr-CH" sz="1600" noProof="0" dirty="0" smtClean="0"/>
                        <a:t>Vente à</a:t>
                      </a:r>
                      <a:r>
                        <a:rPr lang="fr-CH" sz="1600" baseline="0" noProof="0" dirty="0" smtClean="0"/>
                        <a:t> la ferme</a:t>
                      </a:r>
                      <a:endParaRPr lang="fr-CH" sz="1600" noProof="0" dirty="0">
                        <a:solidFill>
                          <a:schemeClr val="tx1"/>
                        </a:solidFill>
                      </a:endParaRPr>
                    </a:p>
                  </a:txBody>
                  <a:tcPr>
                    <a:solidFill>
                      <a:schemeClr val="bg2">
                        <a:lumMod val="90000"/>
                      </a:schemeClr>
                    </a:solidFill>
                  </a:tcPr>
                </a:tc>
              </a:tr>
              <a:tr h="75979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Grossistes</a:t>
                      </a:r>
                      <a:br>
                        <a:rPr lang="fr-CH" sz="1600" noProof="0" dirty="0" smtClean="0"/>
                      </a:br>
                      <a:r>
                        <a:rPr lang="fr-CH" sz="1400" noProof="0" dirty="0" smtClean="0"/>
                        <a:t>P. ex. </a:t>
                      </a:r>
                      <a:r>
                        <a:rPr lang="fr-CH" sz="1400" noProof="0" dirty="0" err="1" smtClean="0"/>
                        <a:t>biopartner</a:t>
                      </a:r>
                      <a:r>
                        <a:rPr lang="fr-CH" sz="1400" noProof="0" dirty="0" smtClean="0"/>
                        <a:t>, </a:t>
                      </a:r>
                      <a:r>
                        <a:rPr lang="fr-CH" sz="1400" noProof="0" dirty="0" err="1" smtClean="0"/>
                        <a:t>biogroupe</a:t>
                      </a:r>
                      <a:r>
                        <a:rPr lang="fr-CH" sz="1400" noProof="0" dirty="0" smtClean="0"/>
                        <a:t>, Rathgeb, fenaco, pico bio</a:t>
                      </a:r>
                      <a:endParaRPr lang="fr-CH" sz="1400" noProof="0" dirty="0" smtClean="0">
                        <a:solidFill>
                          <a:schemeClr val="tx1"/>
                        </a:solidFill>
                      </a:endParaRPr>
                    </a:p>
                  </a:txBody>
                  <a:tcPr>
                    <a:solidFill>
                      <a:schemeClr val="bg2"/>
                    </a:solidFill>
                  </a:tcPr>
                </a:tc>
                <a:tc>
                  <a:txBody>
                    <a:bodyPr/>
                    <a:lstStyle/>
                    <a:p>
                      <a:r>
                        <a:rPr lang="fr-CH" sz="1600" noProof="0" dirty="0" smtClean="0"/>
                        <a:t>Entreprises de transformation</a:t>
                      </a:r>
                      <a:br>
                        <a:rPr lang="fr-CH" sz="1600" noProof="0" dirty="0" smtClean="0"/>
                      </a:br>
                      <a:r>
                        <a:rPr lang="fr-CH" sz="1400" noProof="0" dirty="0" smtClean="0"/>
                        <a:t>P. ex. Lehmann Biofutter, </a:t>
                      </a:r>
                      <a:br>
                        <a:rPr lang="fr-CH" sz="1400" noProof="0" dirty="0" smtClean="0"/>
                      </a:br>
                      <a:r>
                        <a:rPr lang="fr-CH" sz="1400" noProof="0" dirty="0" smtClean="0"/>
                        <a:t>Mühle Rytz, Frigemo, </a:t>
                      </a:r>
                      <a:r>
                        <a:rPr lang="fr-CH" sz="1400" noProof="0" dirty="0" err="1" smtClean="0"/>
                        <a:t>Hilcona</a:t>
                      </a:r>
                      <a:endParaRPr lang="fr-CH" sz="1400" noProof="0" dirty="0">
                        <a:solidFill>
                          <a:schemeClr val="tx1"/>
                        </a:solidFill>
                      </a:endParaRPr>
                    </a:p>
                  </a:txBody>
                  <a:tcPr>
                    <a:solidFill>
                      <a:schemeClr val="bg2"/>
                    </a:solidFill>
                  </a:tcPr>
                </a:tc>
                <a:tc>
                  <a:txBody>
                    <a:bodyPr/>
                    <a:lstStyle/>
                    <a:p>
                      <a:r>
                        <a:rPr lang="fr-CH" sz="1600" noProof="0" dirty="0" smtClean="0"/>
                        <a:t>Marchés hebdomadaires</a:t>
                      </a:r>
                      <a:endParaRPr lang="fr-CH" sz="1600" noProof="0" dirty="0">
                        <a:solidFill>
                          <a:schemeClr val="tx1"/>
                        </a:solidFill>
                      </a:endParaRPr>
                    </a:p>
                  </a:txBody>
                  <a:tcPr>
                    <a:solidFill>
                      <a:schemeClr val="bg2"/>
                    </a:solidFill>
                  </a:tcPr>
                </a:tc>
              </a:tr>
              <a:tr h="79018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Commerce</a:t>
                      </a:r>
                      <a:r>
                        <a:rPr lang="fr-CH" sz="1600" baseline="0" noProof="0" dirty="0" smtClean="0"/>
                        <a:t> de la viande</a:t>
                      </a:r>
                      <a:br>
                        <a:rPr lang="fr-CH" sz="1600" baseline="0" noProof="0" dirty="0" smtClean="0"/>
                      </a:br>
                      <a:r>
                        <a:rPr lang="fr-CH" sz="1400" baseline="0" noProof="0" dirty="0" smtClean="0"/>
                        <a:t>P. ex. Micarna, Bell, marchands bétail boucherie</a:t>
                      </a:r>
                      <a:endParaRPr lang="fr-CH" sz="1400" noProof="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Entreprises agroalimentaires</a:t>
                      </a:r>
                      <a:r>
                        <a:rPr lang="fr-CH" sz="1600" baseline="0" noProof="0" dirty="0" smtClean="0"/>
                        <a:t> et commerciales</a:t>
                      </a:r>
                      <a:r>
                        <a:rPr lang="fr-CH" sz="1600" noProof="0" dirty="0" smtClean="0"/>
                        <a:t/>
                      </a:r>
                      <a:br>
                        <a:rPr lang="fr-CH" sz="1600" noProof="0" dirty="0" smtClean="0"/>
                      </a:br>
                      <a:r>
                        <a:rPr lang="fr-CH" sz="1400" noProof="0" dirty="0" smtClean="0"/>
                        <a:t>P. ex. </a:t>
                      </a:r>
                      <a:r>
                        <a:rPr lang="fr-CH" sz="1400" noProof="0" dirty="0" err="1" smtClean="0"/>
                        <a:t>hosberg</a:t>
                      </a:r>
                      <a:endParaRPr lang="fr-CH" sz="1400" noProof="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Restauration</a:t>
                      </a:r>
                    </a:p>
                    <a:p>
                      <a:endParaRPr lang="fr-CH" sz="1600" noProof="0" dirty="0">
                        <a:solidFill>
                          <a:schemeClr val="tx1"/>
                        </a:solidFill>
                      </a:endParaRPr>
                    </a:p>
                  </a:txBody>
                  <a:tcPr>
                    <a:solidFill>
                      <a:schemeClr val="bg2">
                        <a:lumMod val="90000"/>
                      </a:schemeClr>
                    </a:solidFill>
                  </a:tcPr>
                </a:tc>
              </a:tr>
              <a:tr h="106371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Laiteries</a:t>
                      </a:r>
                    </a:p>
                    <a:p>
                      <a:pPr marL="0" marR="0" indent="0" algn="l" defTabSz="685800" rtl="0" eaLnBrk="1" fontAlgn="auto" latinLnBrk="0" hangingPunct="1">
                        <a:lnSpc>
                          <a:spcPct val="100000"/>
                        </a:lnSpc>
                        <a:spcBef>
                          <a:spcPts val="0"/>
                        </a:spcBef>
                        <a:spcAft>
                          <a:spcPts val="0"/>
                        </a:spcAft>
                        <a:buClrTx/>
                        <a:buSzTx/>
                        <a:buFontTx/>
                        <a:buNone/>
                        <a:tabLst/>
                        <a:defRPr/>
                      </a:pPr>
                      <a:r>
                        <a:rPr lang="fr-CH" sz="1400" noProof="0" dirty="0" smtClean="0"/>
                        <a:t>P. ex. Cremo, Emmi,</a:t>
                      </a:r>
                      <a:r>
                        <a:rPr lang="fr-CH" sz="1400" baseline="0" noProof="0" dirty="0" smtClean="0"/>
                        <a:t> Milco, Hochdorf, Züger, Baer, </a:t>
                      </a:r>
                      <a:r>
                        <a:rPr lang="fr-CH" sz="1400" baseline="0" noProof="0" dirty="0" err="1" smtClean="0"/>
                        <a:t>LRG</a:t>
                      </a:r>
                      <a:r>
                        <a:rPr lang="fr-CH" sz="1400" baseline="0" noProof="0" dirty="0" smtClean="0"/>
                        <a:t> groupe, </a:t>
                      </a:r>
                      <a:r>
                        <a:rPr lang="fr-CH" sz="1400" baseline="0" noProof="0" dirty="0" err="1" smtClean="0"/>
                        <a:t>biomilk</a:t>
                      </a:r>
                      <a:r>
                        <a:rPr lang="fr-CH" sz="1400" baseline="0" noProof="0" dirty="0" smtClean="0"/>
                        <a:t>, Napfmilch</a:t>
                      </a:r>
                      <a:endParaRPr lang="fr-CH" sz="1400" noProof="0" dirty="0" smtClean="0">
                        <a:solidFill>
                          <a:schemeClr val="tx1"/>
                        </a:solidFill>
                      </a:endParaRPr>
                    </a:p>
                  </a:txBody>
                  <a:tcPr/>
                </a:tc>
                <a:tc>
                  <a:txBody>
                    <a:bodyPr/>
                    <a:lstStyle/>
                    <a:p>
                      <a:r>
                        <a:rPr lang="fr-CH" sz="1600" noProof="0" dirty="0" smtClean="0"/>
                        <a:t>Bio Suisse coordonne le marché de quelques groupes de produits et veille à des relations commerciales stables et équitables</a:t>
                      </a:r>
                      <a:endParaRPr lang="fr-CH" sz="1600" noProof="0" dirty="0">
                        <a:solidFill>
                          <a:schemeClr val="accent4">
                            <a:lumMod val="75000"/>
                          </a:schemeClr>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Livraisons à domicile, vente en ligne</a:t>
                      </a:r>
                      <a:endParaRPr lang="fr-CH" sz="1600" noProof="0" dirty="0" smtClean="0">
                        <a:solidFill>
                          <a:schemeClr val="tx1"/>
                        </a:solidFill>
                      </a:endParaRPr>
                    </a:p>
                  </a:txBody>
                  <a:tcPr/>
                </a:tc>
              </a:tr>
            </a:tbl>
          </a:graphicData>
        </a:graphic>
      </p:graphicFrame>
      <p:sp>
        <p:nvSpPr>
          <p:cNvPr id="6" name="Fußzeilenplatzhalter 5"/>
          <p:cNvSpPr>
            <a:spLocks noGrp="1"/>
          </p:cNvSpPr>
          <p:nvPr>
            <p:ph type="ftr" sz="quarter" idx="24"/>
          </p:nvPr>
        </p:nvSpPr>
        <p:spPr>
          <a:xfrm>
            <a:off x="629540" y="6437313"/>
            <a:ext cx="6318723" cy="420687"/>
          </a:xfrm>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30</a:t>
            </a:fld>
            <a:endParaRPr lang="fr-CH" altLang="de-DE" dirty="0"/>
          </a:p>
        </p:txBody>
      </p:sp>
      <p:sp>
        <p:nvSpPr>
          <p:cNvPr id="17" name="Gleichschenkliges Dreieck 16"/>
          <p:cNvSpPr/>
          <p:nvPr/>
        </p:nvSpPr>
        <p:spPr>
          <a:xfrm rot="16200000">
            <a:off x="3997708" y="-1830948"/>
            <a:ext cx="1170810" cy="7908925"/>
          </a:xfrm>
          <a:prstGeom prst="triangle">
            <a:avLst>
              <a:gd name="adj" fmla="val 98896"/>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fr-CH" sz="2000" dirty="0" smtClean="0">
                <a:solidFill>
                  <a:schemeClr val="accent4">
                    <a:lumMod val="75000"/>
                  </a:schemeClr>
                </a:solidFill>
              </a:rPr>
              <a:t>Risque financier</a:t>
            </a:r>
            <a:endParaRPr lang="fr-CH" sz="2000" dirty="0">
              <a:solidFill>
                <a:schemeClr val="accent4">
                  <a:lumMod val="75000"/>
                </a:schemeClr>
              </a:solidFill>
            </a:endParaRPr>
          </a:p>
        </p:txBody>
      </p:sp>
      <p:sp>
        <p:nvSpPr>
          <p:cNvPr id="18" name="Gleichschenkliges Dreieck 17"/>
          <p:cNvSpPr/>
          <p:nvPr/>
        </p:nvSpPr>
        <p:spPr>
          <a:xfrm rot="16200000" flipH="1">
            <a:off x="3978659" y="-1827773"/>
            <a:ext cx="1170812" cy="7902577"/>
          </a:xfrm>
          <a:prstGeom prst="triangle">
            <a:avLst>
              <a:gd name="adj" fmla="val 100000"/>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fr-CH" sz="2000" dirty="0" smtClean="0">
                <a:solidFill>
                  <a:srgbClr val="39977A"/>
                </a:solidFill>
              </a:rPr>
              <a:t>«Liberté entrepreneuriale»</a:t>
            </a:r>
            <a:endParaRPr lang="fr-CH" sz="2000" dirty="0">
              <a:solidFill>
                <a:srgbClr val="39977A"/>
              </a:solidFill>
            </a:endParaRPr>
          </a:p>
        </p:txBody>
      </p:sp>
      <p:sp>
        <p:nvSpPr>
          <p:cNvPr id="22" name="Richtungspfeil 21"/>
          <p:cNvSpPr/>
          <p:nvPr/>
        </p:nvSpPr>
        <p:spPr>
          <a:xfrm>
            <a:off x="628650" y="1534309"/>
            <a:ext cx="4015358" cy="1174611"/>
          </a:xfrm>
          <a:prstGeom prst="homePlate">
            <a:avLst>
              <a:gd name="adj" fmla="val 108208"/>
            </a:avLst>
          </a:prstGeom>
          <a:solidFill>
            <a:srgbClr val="7B9CDF">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rgbClr val="2D8EC9"/>
                </a:solidFill>
              </a:rPr>
              <a:t>Garantie de prise en charge</a:t>
            </a:r>
            <a:endParaRPr lang="fr-CH" sz="2000" dirty="0">
              <a:solidFill>
                <a:srgbClr val="2D8EC9"/>
              </a:solidFill>
            </a:endParaRPr>
          </a:p>
        </p:txBody>
      </p:sp>
    </p:spTree>
    <p:extLst>
      <p:ext uri="{BB962C8B-B14F-4D97-AF65-F5344CB8AC3E}">
        <p14:creationId xmlns:p14="http://schemas.microsoft.com/office/powerpoint/2010/main" val="996611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 marché des produits agricoles</a:t>
            </a:r>
            <a:endParaRPr lang="de-CH" dirty="0"/>
          </a:p>
        </p:txBody>
      </p:sp>
      <p:sp>
        <p:nvSpPr>
          <p:cNvPr id="3" name="Inhaltsplatzhalter 2"/>
          <p:cNvSpPr>
            <a:spLocks noGrp="1"/>
          </p:cNvSpPr>
          <p:nvPr>
            <p:ph idx="12"/>
          </p:nvPr>
        </p:nvSpPr>
        <p:spPr/>
        <p:txBody>
          <a:bodyPr>
            <a:normAutofit/>
          </a:bodyPr>
          <a:lstStyle/>
          <a:p>
            <a:r>
              <a:rPr lang="fr-CH" dirty="0" smtClean="0"/>
              <a:t>La vente directe dans l’agriculture biologique </a:t>
            </a:r>
            <a:endParaRPr lang="fr-CH" dirty="0"/>
          </a:p>
        </p:txBody>
      </p:sp>
      <p:sp>
        <p:nvSpPr>
          <p:cNvPr id="8" name="Inhaltsplatzhalter 7"/>
          <p:cNvSpPr>
            <a:spLocks noGrp="1"/>
          </p:cNvSpPr>
          <p:nvPr>
            <p:ph idx="14"/>
          </p:nvPr>
        </p:nvSpPr>
        <p:spPr/>
        <p:txBody>
          <a:bodyPr/>
          <a:lstStyle/>
          <a:p>
            <a:endParaRPr lang="de-CH" dirty="0"/>
          </a:p>
        </p:txBody>
      </p:sp>
      <p:sp>
        <p:nvSpPr>
          <p:cNvPr id="9" name="Inhaltsplatzhalter 8"/>
          <p:cNvSpPr>
            <a:spLocks noGrp="1"/>
          </p:cNvSpPr>
          <p:nvPr>
            <p:ph sz="quarter" idx="17"/>
          </p:nvPr>
        </p:nvSpPr>
        <p:spPr/>
        <p:txBody>
          <a:bodyPr/>
          <a:lstStyle/>
          <a:p>
            <a:r>
              <a:rPr lang="fr-CH" dirty="0" smtClean="0"/>
              <a:t>Goût délicieux et authentique des produits frais directement de la ferme</a:t>
            </a:r>
          </a:p>
          <a:p>
            <a:pPr lvl="1"/>
            <a:endParaRPr lang="fr-CH" dirty="0" smtClean="0"/>
          </a:p>
          <a:p>
            <a:r>
              <a:rPr lang="fr-CH" dirty="0" smtClean="0"/>
              <a:t>Stratégie : Les consommateurs peuvent mettre des visages sur les produits en ayant le contact direct avec les producteurs</a:t>
            </a:r>
            <a:endParaRPr lang="fr-CH" dirty="0"/>
          </a:p>
        </p:txBody>
      </p:sp>
      <p:sp>
        <p:nvSpPr>
          <p:cNvPr id="10" name="Inhaltsplatzhalter 9"/>
          <p:cNvSpPr>
            <a:spLocks noGrp="1"/>
          </p:cNvSpPr>
          <p:nvPr>
            <p:ph sz="quarter" idx="24"/>
          </p:nvPr>
        </p:nvSpPr>
        <p:spPr/>
        <p:txBody>
          <a:bodyPr/>
          <a:lstStyle/>
          <a:p>
            <a:r>
              <a:rPr lang="fr-CH" dirty="0" smtClean="0"/>
              <a:t>Site web bio-suisse.ch</a:t>
            </a:r>
          </a:p>
          <a:p>
            <a:pPr lvl="1"/>
            <a:r>
              <a:rPr lang="fr-CH" dirty="0" smtClean="0"/>
              <a:t>Promotion des ventes, outils et modèles</a:t>
            </a:r>
          </a:p>
          <a:p>
            <a:pPr lvl="1"/>
            <a:r>
              <a:rPr lang="fr-CH" dirty="0" smtClean="0"/>
              <a:t>Documents et guides utiles, trucs et astuces</a:t>
            </a:r>
          </a:p>
          <a:p>
            <a:pPr lvl="1"/>
            <a:r>
              <a:rPr lang="fr-CH" dirty="0" smtClean="0"/>
              <a:t>Prix de référence</a:t>
            </a:r>
          </a:p>
          <a:p>
            <a:pPr lvl="1"/>
            <a:endParaRPr lang="fr-CH" dirty="0" smtClean="0"/>
          </a:p>
          <a:p>
            <a:r>
              <a:rPr lang="fr-CH" dirty="0"/>
              <a:t>Site web </a:t>
            </a:r>
            <a:r>
              <a:rPr lang="fr-CH" dirty="0" smtClean="0"/>
              <a:t>fermebourgeon.ch</a:t>
            </a:r>
          </a:p>
          <a:p>
            <a:pPr lvl="1"/>
            <a:r>
              <a:rPr lang="fr-CH" dirty="0" smtClean="0"/>
              <a:t>Publication gratuite de sa propre ferme</a:t>
            </a:r>
          </a:p>
          <a:p>
            <a:pPr lvl="1"/>
            <a:r>
              <a:rPr lang="fr-CH" dirty="0" smtClean="0"/>
              <a:t>Publication de ses produits, prestations et événements</a:t>
            </a:r>
          </a:p>
        </p:txBody>
      </p:sp>
      <p:sp>
        <p:nvSpPr>
          <p:cNvPr id="6" name="Fußzeilenplatzhalter 5"/>
          <p:cNvSpPr>
            <a:spLocks noGrp="1"/>
          </p:cNvSpPr>
          <p:nvPr>
            <p:ph type="ftr" sz="quarter" idx="26"/>
          </p:nvPr>
        </p:nvSpPr>
        <p:spPr>
          <a:xfrm>
            <a:off x="629540" y="6437313"/>
            <a:ext cx="6318723" cy="420687"/>
          </a:xfrm>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31</a:t>
            </a:fld>
            <a:endParaRPr lang="fr-CH" altLang="de-DE" dirty="0"/>
          </a:p>
        </p:txBody>
      </p:sp>
      <p:pic>
        <p:nvPicPr>
          <p:cNvPr id="7" name="Inhaltsplatzhalter 6"/>
          <p:cNvPicPr>
            <a:picLocks noGrp="1" noChangeAspect="1"/>
          </p:cNvPicPr>
          <p:nvPr>
            <p:ph sz="quarter" idx="25"/>
          </p:nvPr>
        </p:nvPicPr>
        <p:blipFill>
          <a:blip r:embed="rId2" cstate="screen">
            <a:extLst>
              <a:ext uri="{28A0092B-C50C-407E-A947-70E740481C1C}">
                <a14:useLocalDpi xmlns:a14="http://schemas.microsoft.com/office/drawing/2010/main" val="0"/>
              </a:ext>
            </a:extLst>
          </a:blip>
          <a:stretch>
            <a:fillRect/>
          </a:stretch>
        </p:blipFill>
        <p:spPr>
          <a:xfrm>
            <a:off x="6300192" y="2953031"/>
            <a:ext cx="1800200" cy="3195356"/>
          </a:xfrm>
          <a:effectLst>
            <a:outerShdw blurRad="50800" dist="38100" dir="2700000" algn="tl" rotWithShape="0">
              <a:prstClr val="black">
                <a:alpha val="35000"/>
              </a:prstClr>
            </a:outerShdw>
          </a:effectLst>
        </p:spPr>
      </p:pic>
    </p:spTree>
    <p:extLst>
      <p:ext uri="{BB962C8B-B14F-4D97-AF65-F5344CB8AC3E}">
        <p14:creationId xmlns:p14="http://schemas.microsoft.com/office/powerpoint/2010/main" val="3014490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 marché des produits agricoles</a:t>
            </a:r>
            <a:endParaRPr lang="de-CH" dirty="0"/>
          </a:p>
        </p:txBody>
      </p:sp>
      <p:sp>
        <p:nvSpPr>
          <p:cNvPr id="3" name="Inhaltsplatzhalter 2"/>
          <p:cNvSpPr>
            <a:spLocks noGrp="1"/>
          </p:cNvSpPr>
          <p:nvPr>
            <p:ph idx="12"/>
          </p:nvPr>
        </p:nvSpPr>
        <p:spPr/>
        <p:txBody>
          <a:bodyPr>
            <a:normAutofit fontScale="77500" lnSpcReduction="20000"/>
          </a:bodyPr>
          <a:lstStyle/>
          <a:p>
            <a:r>
              <a:rPr lang="fr-CH" dirty="0" smtClean="0"/>
              <a:t>Initiatives de commercialisation – Valorisation du travail en équipe</a:t>
            </a:r>
            <a:endParaRPr lang="fr-CH" dirty="0"/>
          </a:p>
        </p:txBody>
      </p:sp>
      <p:sp>
        <p:nvSpPr>
          <p:cNvPr id="8" name="Inhaltsplatzhalter 7"/>
          <p:cNvSpPr>
            <a:spLocks noGrp="1"/>
          </p:cNvSpPr>
          <p:nvPr>
            <p:ph idx="14"/>
          </p:nvPr>
        </p:nvSpPr>
        <p:spPr/>
        <p:txBody>
          <a:bodyPr/>
          <a:lstStyle/>
          <a:p>
            <a:endParaRPr lang="de-CH" dirty="0"/>
          </a:p>
        </p:txBody>
      </p:sp>
      <p:sp>
        <p:nvSpPr>
          <p:cNvPr id="9" name="Inhaltsplatzhalter 8"/>
          <p:cNvSpPr>
            <a:spLocks noGrp="1"/>
          </p:cNvSpPr>
          <p:nvPr>
            <p:ph sz="quarter" idx="17"/>
          </p:nvPr>
        </p:nvSpPr>
        <p:spPr/>
        <p:txBody>
          <a:bodyPr/>
          <a:lstStyle/>
          <a:p>
            <a:r>
              <a:rPr lang="fr-CH" dirty="0" smtClean="0"/>
              <a:t>De plus en plus de familles paysannes saisissent la chance d’écouler leurs produits bio par des initiatives commerciales communautaires</a:t>
            </a:r>
          </a:p>
          <a:p>
            <a:r>
              <a:rPr lang="fr-CH" dirty="0" smtClean="0"/>
              <a:t>En même temps les consommateurs manifestent de plus en plus leur envie de produits régionaux</a:t>
            </a:r>
            <a:endParaRPr lang="fr-CH" dirty="0"/>
          </a:p>
        </p:txBody>
      </p:sp>
      <p:sp>
        <p:nvSpPr>
          <p:cNvPr id="10" name="Inhaltsplatzhalter 9"/>
          <p:cNvSpPr>
            <a:spLocks noGrp="1"/>
          </p:cNvSpPr>
          <p:nvPr>
            <p:ph sz="quarter" idx="24"/>
          </p:nvPr>
        </p:nvSpPr>
        <p:spPr>
          <a:xfrm>
            <a:off x="611158" y="2953031"/>
            <a:ext cx="7904192" cy="3084549"/>
          </a:xfrm>
        </p:spPr>
        <p:txBody>
          <a:bodyPr/>
          <a:lstStyle/>
          <a:p>
            <a:r>
              <a:rPr lang="fr-CH" dirty="0" smtClean="0"/>
              <a:t>Différences entre les initiatives </a:t>
            </a:r>
            <a:r>
              <a:rPr lang="fr-CH" dirty="0"/>
              <a:t>de commercialisation </a:t>
            </a:r>
            <a:r>
              <a:rPr lang="fr-CH" dirty="0" smtClean="0"/>
              <a:t>communautaire</a:t>
            </a:r>
          </a:p>
          <a:p>
            <a:pPr lvl="1"/>
            <a:r>
              <a:rPr lang="fr-CH" dirty="0" smtClean="0"/>
              <a:t>Objectifs, activités</a:t>
            </a:r>
          </a:p>
          <a:p>
            <a:pPr lvl="1"/>
            <a:r>
              <a:rPr lang="fr-CH" dirty="0" smtClean="0"/>
              <a:t>Formes juridiques</a:t>
            </a:r>
          </a:p>
          <a:p>
            <a:pPr lvl="1"/>
            <a:r>
              <a:rPr lang="fr-CH" dirty="0" smtClean="0"/>
              <a:t>Structures organisationnelles, nombre de participants</a:t>
            </a:r>
          </a:p>
          <a:p>
            <a:pPr lvl="1"/>
            <a:endParaRPr lang="fr-CH" dirty="0" smtClean="0"/>
          </a:p>
          <a:p>
            <a:r>
              <a:rPr lang="fr-CH" dirty="0" smtClean="0"/>
              <a:t>Avantage </a:t>
            </a:r>
            <a:r>
              <a:rPr lang="fr-CH" dirty="0"/>
              <a:t>des initiatives de commercialisation communautaire</a:t>
            </a:r>
            <a:endParaRPr lang="fr-CH" dirty="0" smtClean="0"/>
          </a:p>
          <a:p>
            <a:pPr lvl="1"/>
            <a:r>
              <a:rPr lang="fr-CH" dirty="0" smtClean="0"/>
              <a:t>Regroupement des produits</a:t>
            </a:r>
          </a:p>
          <a:p>
            <a:pPr lvl="1"/>
            <a:r>
              <a:rPr lang="fr-CH" dirty="0" smtClean="0"/>
              <a:t>Possibilité de livrer à des magasins de détail</a:t>
            </a:r>
          </a:p>
          <a:p>
            <a:pPr lvl="1"/>
            <a:r>
              <a:rPr lang="fr-CH" dirty="0" smtClean="0"/>
              <a:t>Plus grande puissance de négociation</a:t>
            </a:r>
            <a:endParaRPr lang="fr-CH" dirty="0"/>
          </a:p>
        </p:txBody>
      </p:sp>
      <p:sp>
        <p:nvSpPr>
          <p:cNvPr id="6" name="Fußzeilenplatzhalter 5"/>
          <p:cNvSpPr>
            <a:spLocks noGrp="1"/>
          </p:cNvSpPr>
          <p:nvPr>
            <p:ph type="ftr" sz="quarter" idx="26"/>
          </p:nvPr>
        </p:nvSpPr>
        <p:spPr>
          <a:xfrm>
            <a:off x="629540" y="6437313"/>
            <a:ext cx="6318723" cy="420687"/>
          </a:xfrm>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32</a:t>
            </a:fld>
            <a:endParaRPr lang="fr-CH" altLang="de-DE" dirty="0"/>
          </a:p>
        </p:txBody>
      </p:sp>
    </p:spTree>
    <p:extLst>
      <p:ext uri="{BB962C8B-B14F-4D97-AF65-F5344CB8AC3E}">
        <p14:creationId xmlns:p14="http://schemas.microsoft.com/office/powerpoint/2010/main" val="4143172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 marché des produits agricoles</a:t>
            </a:r>
            <a:endParaRPr lang="de-CH" dirty="0"/>
          </a:p>
        </p:txBody>
      </p:sp>
      <p:sp>
        <p:nvSpPr>
          <p:cNvPr id="3" name="Inhaltsplatzhalter 2"/>
          <p:cNvSpPr>
            <a:spLocks noGrp="1"/>
          </p:cNvSpPr>
          <p:nvPr>
            <p:ph idx="12"/>
          </p:nvPr>
        </p:nvSpPr>
        <p:spPr/>
        <p:txBody>
          <a:bodyPr>
            <a:normAutofit/>
          </a:bodyPr>
          <a:lstStyle/>
          <a:p>
            <a:r>
              <a:rPr lang="fr-CH" dirty="0" smtClean="0"/>
              <a:t>Initiatives de commercialisation – Facteurs de réussite</a:t>
            </a:r>
            <a:endParaRPr lang="fr-CH" dirty="0"/>
          </a:p>
        </p:txBody>
      </p:sp>
      <p:sp>
        <p:nvSpPr>
          <p:cNvPr id="4" name="Inhaltsplatzhalter 3"/>
          <p:cNvSpPr>
            <a:spLocks noGrp="1"/>
          </p:cNvSpPr>
          <p:nvPr>
            <p:ph idx="14"/>
          </p:nvPr>
        </p:nvSpPr>
        <p:spPr>
          <a:xfrm>
            <a:off x="3203848" y="6102208"/>
            <a:ext cx="5311501" cy="279120"/>
          </a:xfrm>
        </p:spPr>
        <p:txBody>
          <a:bodyPr/>
          <a:lstStyle/>
          <a:p>
            <a:r>
              <a:rPr lang="fr-CH" dirty="0" smtClean="0"/>
              <a:t>Source : FiBL, modifié d’après Schmid, Hamm, Richter, </a:t>
            </a:r>
            <a:r>
              <a:rPr lang="fr-CH" dirty="0" err="1" smtClean="0"/>
              <a:t>Dahlke</a:t>
            </a:r>
            <a:r>
              <a:rPr lang="fr-CH" dirty="0" smtClean="0"/>
              <a:t>, 2004</a:t>
            </a:r>
            <a:endParaRPr lang="fr-CH" dirty="0"/>
          </a:p>
        </p:txBody>
      </p:sp>
      <p:sp>
        <p:nvSpPr>
          <p:cNvPr id="7" name="Inhaltsplatzhalter 6"/>
          <p:cNvSpPr>
            <a:spLocks noGrp="1"/>
          </p:cNvSpPr>
          <p:nvPr>
            <p:ph sz="quarter" idx="21"/>
          </p:nvPr>
        </p:nvSpPr>
        <p:spPr>
          <a:xfrm>
            <a:off x="5513816" y="4509119"/>
            <a:ext cx="3001534" cy="1310655"/>
          </a:xfrm>
        </p:spPr>
        <p:txBody>
          <a:bodyPr/>
          <a:lstStyle/>
          <a:p>
            <a:r>
              <a:rPr lang="fr-CH" sz="1400" dirty="0" smtClean="0"/>
              <a:t>Favoriser les initiatives de commercialisation</a:t>
            </a:r>
          </a:p>
          <a:p>
            <a:r>
              <a:rPr lang="fr-CH" sz="1400" dirty="0" smtClean="0"/>
              <a:t>Développement régional</a:t>
            </a:r>
          </a:p>
          <a:p>
            <a:r>
              <a:rPr lang="fr-CH" sz="1400" dirty="0" smtClean="0"/>
              <a:t>La réussite des initiatives de commercialisation dépend fortement de facteurs internes</a:t>
            </a:r>
            <a:endParaRPr lang="fr-CH" dirty="0"/>
          </a:p>
        </p:txBody>
      </p:sp>
      <p:sp>
        <p:nvSpPr>
          <p:cNvPr id="6" name="Fußzeilenplatzhalter 5"/>
          <p:cNvSpPr>
            <a:spLocks noGrp="1"/>
          </p:cNvSpPr>
          <p:nvPr>
            <p:ph type="ftr" sz="quarter" idx="22"/>
          </p:nvPr>
        </p:nvSpPr>
        <p:spPr>
          <a:xfrm>
            <a:off x="629540" y="6437313"/>
            <a:ext cx="6318723" cy="420687"/>
          </a:xfrm>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33</a:t>
            </a:fld>
            <a:endParaRPr lang="fr-CH" altLang="de-DE" dirty="0"/>
          </a:p>
        </p:txBody>
      </p:sp>
      <p:sp>
        <p:nvSpPr>
          <p:cNvPr id="46" name="Textfeld 45"/>
          <p:cNvSpPr txBox="1"/>
          <p:nvPr/>
        </p:nvSpPr>
        <p:spPr>
          <a:xfrm>
            <a:off x="2459302" y="3246697"/>
            <a:ext cx="1710827" cy="523220"/>
          </a:xfrm>
          <a:prstGeom prst="rect">
            <a:avLst/>
          </a:prstGeom>
          <a:noFill/>
        </p:spPr>
        <p:txBody>
          <a:bodyPr wrap="square" rtlCol="0">
            <a:spAutoFit/>
          </a:bodyPr>
          <a:lstStyle/>
          <a:p>
            <a:pPr algn="ctr"/>
            <a:r>
              <a:rPr lang="fr-CH" sz="1400" b="1" dirty="0" smtClean="0">
                <a:solidFill>
                  <a:schemeClr val="tx1"/>
                </a:solidFill>
              </a:rPr>
              <a:t>Facteurs internes de réussite</a:t>
            </a:r>
            <a:endParaRPr lang="fr-CH" sz="1400" b="1" dirty="0">
              <a:solidFill>
                <a:schemeClr val="tx1"/>
              </a:solidFill>
            </a:endParaRPr>
          </a:p>
        </p:txBody>
      </p:sp>
      <p:sp>
        <p:nvSpPr>
          <p:cNvPr id="20" name="Rad 19"/>
          <p:cNvSpPr/>
          <p:nvPr/>
        </p:nvSpPr>
        <p:spPr>
          <a:xfrm>
            <a:off x="1259632" y="1538912"/>
            <a:ext cx="4110168" cy="4110168"/>
          </a:xfrm>
          <a:prstGeom prst="donut">
            <a:avLst>
              <a:gd name="adj" fmla="val 20000"/>
            </a:avLst>
          </a:prstGeom>
          <a:solidFill>
            <a:schemeClr val="accent1">
              <a:alpha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feld 20"/>
          <p:cNvSpPr txBox="1"/>
          <p:nvPr/>
        </p:nvSpPr>
        <p:spPr>
          <a:xfrm>
            <a:off x="2459302" y="4901693"/>
            <a:ext cx="1710827" cy="523220"/>
          </a:xfrm>
          <a:prstGeom prst="rect">
            <a:avLst/>
          </a:prstGeom>
          <a:noFill/>
        </p:spPr>
        <p:txBody>
          <a:bodyPr wrap="square" rtlCol="0">
            <a:spAutoFit/>
          </a:bodyPr>
          <a:lstStyle/>
          <a:p>
            <a:pPr algn="ctr"/>
            <a:r>
              <a:rPr lang="fr-CH" sz="1400" b="1" dirty="0">
                <a:solidFill>
                  <a:schemeClr val="tx1"/>
                </a:solidFill>
              </a:rPr>
              <a:t>Facteurs </a:t>
            </a:r>
            <a:r>
              <a:rPr lang="fr-CH" sz="1400" b="1" dirty="0" smtClean="0">
                <a:solidFill>
                  <a:schemeClr val="tx1"/>
                </a:solidFill>
              </a:rPr>
              <a:t>externes </a:t>
            </a:r>
            <a:r>
              <a:rPr lang="fr-CH" sz="1400" b="1" dirty="0">
                <a:solidFill>
                  <a:schemeClr val="tx1"/>
                </a:solidFill>
              </a:rPr>
              <a:t>de réussite</a:t>
            </a:r>
          </a:p>
        </p:txBody>
      </p:sp>
      <p:sp>
        <p:nvSpPr>
          <p:cNvPr id="50" name="Gebogener Pfeil 49"/>
          <p:cNvSpPr/>
          <p:nvPr/>
        </p:nvSpPr>
        <p:spPr>
          <a:xfrm rot="8100000">
            <a:off x="2127994" y="2407093"/>
            <a:ext cx="2373445" cy="2373807"/>
          </a:xfrm>
          <a:prstGeom prst="circularArrow">
            <a:avLst>
              <a:gd name="adj1" fmla="val 10980"/>
              <a:gd name="adj2" fmla="val 1142322"/>
              <a:gd name="adj3" fmla="val 4500000"/>
              <a:gd name="adj4" fmla="val 10800000"/>
              <a:gd name="adj5" fmla="val 12500"/>
            </a:avLst>
          </a:prstGeom>
          <a:solidFill>
            <a:schemeClr val="bg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Inhaltsplatzhalter 47"/>
          <p:cNvSpPr txBox="1">
            <a:spLocks noGrp="1"/>
          </p:cNvSpPr>
          <p:nvPr>
            <p:ph sz="quarter" idx="17"/>
          </p:nvPr>
        </p:nvSpPr>
        <p:spPr>
          <a:xfrm>
            <a:off x="4865473" y="1504628"/>
            <a:ext cx="3161735" cy="2046302"/>
          </a:xfrm>
          <a:prstGeom prst="rect">
            <a:avLst/>
          </a:prstGeom>
          <a:solidFill>
            <a:schemeClr val="bg1"/>
          </a:solidFill>
          <a:ln w="12700">
            <a:solidFill>
              <a:schemeClr val="bg2">
                <a:lumMod val="50000"/>
              </a:schemeClr>
            </a:solidFill>
          </a:ln>
        </p:spPr>
        <p:txBody>
          <a:bodyPr wrap="square" lIns="108000" tIns="108000" rIns="108000" bIns="108000" rtlCol="0">
            <a:spAutoFit/>
          </a:bodyPr>
          <a:lstStyle/>
          <a:p>
            <a:r>
              <a:rPr lang="fr-CH" sz="1200" dirty="0" smtClean="0"/>
              <a:t>Gestion professionnelle</a:t>
            </a:r>
          </a:p>
          <a:p>
            <a:pPr>
              <a:lnSpc>
                <a:spcPct val="100000"/>
              </a:lnSpc>
              <a:spcBef>
                <a:spcPts val="0"/>
              </a:spcBef>
            </a:pPr>
            <a:r>
              <a:rPr lang="fr-CH" sz="1200" dirty="0" smtClean="0"/>
              <a:t>Personnalités</a:t>
            </a:r>
          </a:p>
          <a:p>
            <a:pPr>
              <a:lnSpc>
                <a:spcPct val="100000"/>
              </a:lnSpc>
              <a:spcBef>
                <a:spcPts val="0"/>
              </a:spcBef>
            </a:pPr>
            <a:r>
              <a:rPr lang="fr-CH" sz="1200" dirty="0" smtClean="0"/>
              <a:t>Buts clairs et planification stratégique</a:t>
            </a:r>
          </a:p>
          <a:p>
            <a:pPr>
              <a:lnSpc>
                <a:spcPct val="100000"/>
              </a:lnSpc>
              <a:spcBef>
                <a:spcPts val="0"/>
              </a:spcBef>
            </a:pPr>
            <a:r>
              <a:rPr lang="fr-CH" sz="1200" dirty="0" smtClean="0"/>
              <a:t>Motivation, compétence</a:t>
            </a:r>
          </a:p>
          <a:p>
            <a:pPr>
              <a:lnSpc>
                <a:spcPct val="100000"/>
              </a:lnSpc>
              <a:spcBef>
                <a:spcPts val="0"/>
              </a:spcBef>
            </a:pPr>
            <a:r>
              <a:rPr lang="fr-CH" sz="1200" dirty="0" smtClean="0"/>
              <a:t>Innovation</a:t>
            </a:r>
          </a:p>
          <a:p>
            <a:pPr>
              <a:lnSpc>
                <a:spcPct val="100000"/>
              </a:lnSpc>
              <a:spcBef>
                <a:spcPts val="0"/>
              </a:spcBef>
            </a:pPr>
            <a:r>
              <a:rPr lang="fr-CH" sz="1200" dirty="0" smtClean="0"/>
              <a:t>Acceptation des tournants stratégiques</a:t>
            </a:r>
          </a:p>
          <a:p>
            <a:pPr>
              <a:lnSpc>
                <a:spcPct val="100000"/>
              </a:lnSpc>
              <a:spcBef>
                <a:spcPts val="0"/>
              </a:spcBef>
            </a:pPr>
            <a:r>
              <a:rPr lang="fr-CH" sz="1200" dirty="0" smtClean="0"/>
              <a:t>Travail en réseau</a:t>
            </a:r>
          </a:p>
          <a:p>
            <a:pPr>
              <a:lnSpc>
                <a:spcPct val="100000"/>
              </a:lnSpc>
              <a:spcBef>
                <a:spcPts val="0"/>
              </a:spcBef>
            </a:pPr>
            <a:r>
              <a:rPr lang="fr-CH" sz="1200" dirty="0" smtClean="0"/>
              <a:t>Politique de l’image de marque</a:t>
            </a:r>
          </a:p>
          <a:p>
            <a:pPr>
              <a:lnSpc>
                <a:spcPct val="100000"/>
              </a:lnSpc>
              <a:spcBef>
                <a:spcPts val="0"/>
              </a:spcBef>
            </a:pPr>
            <a:r>
              <a:rPr lang="fr-CH" sz="1200" dirty="0" smtClean="0"/>
              <a:t>Études de marché</a:t>
            </a:r>
          </a:p>
          <a:p>
            <a:pPr>
              <a:lnSpc>
                <a:spcPct val="100000"/>
              </a:lnSpc>
              <a:spcBef>
                <a:spcPts val="0"/>
              </a:spcBef>
            </a:pPr>
            <a:r>
              <a:rPr lang="fr-CH" sz="1200" dirty="0" smtClean="0"/>
              <a:t>Effets d’échelle économiques</a:t>
            </a:r>
          </a:p>
        </p:txBody>
      </p:sp>
      <p:cxnSp>
        <p:nvCxnSpPr>
          <p:cNvPr id="52" name="Gerader Verbinder 51"/>
          <p:cNvCxnSpPr/>
          <p:nvPr/>
        </p:nvCxnSpPr>
        <p:spPr>
          <a:xfrm flipV="1">
            <a:off x="4293717" y="2653572"/>
            <a:ext cx="566315" cy="378199"/>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flipV="1">
            <a:off x="1632054" y="4808799"/>
            <a:ext cx="566315" cy="37819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539552" y="5180720"/>
            <a:ext cx="1973778" cy="772107"/>
          </a:xfrm>
          <a:prstGeom prst="rect">
            <a:avLst/>
          </a:prstGeom>
          <a:solidFill>
            <a:schemeClr val="bg1"/>
          </a:solidFill>
          <a:ln w="12700">
            <a:solidFill>
              <a:schemeClr val="accent1"/>
            </a:solidFill>
          </a:ln>
        </p:spPr>
        <p:txBody>
          <a:bodyPr wrap="square" lIns="108000" tIns="108000" rIns="108000" bIns="108000" rtlCol="0">
            <a:spAutoFit/>
          </a:bodyPr>
          <a:lstStyle/>
          <a:p>
            <a:r>
              <a:rPr lang="fr-CH" sz="1200" dirty="0" smtClean="0">
                <a:solidFill>
                  <a:schemeClr val="tx1"/>
                </a:solidFill>
              </a:rPr>
              <a:t>Encouragement public</a:t>
            </a:r>
          </a:p>
          <a:p>
            <a:r>
              <a:rPr lang="fr-CH" sz="1200" dirty="0" smtClean="0">
                <a:solidFill>
                  <a:schemeClr val="tx1"/>
                </a:solidFill>
              </a:rPr>
              <a:t>Marché, environnement</a:t>
            </a:r>
          </a:p>
          <a:p>
            <a:r>
              <a:rPr lang="fr-CH" sz="1200" dirty="0" smtClean="0">
                <a:solidFill>
                  <a:schemeClr val="tx1"/>
                </a:solidFill>
              </a:rPr>
              <a:t>Contexte régional</a:t>
            </a:r>
            <a:endParaRPr lang="fr-CH" sz="1200" dirty="0">
              <a:solidFill>
                <a:schemeClr val="tx1"/>
              </a:solidFill>
            </a:endParaRPr>
          </a:p>
        </p:txBody>
      </p:sp>
    </p:spTree>
    <p:extLst>
      <p:ext uri="{BB962C8B-B14F-4D97-AF65-F5344CB8AC3E}">
        <p14:creationId xmlns:p14="http://schemas.microsoft.com/office/powerpoint/2010/main" val="4837851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 marché des produits agricoles</a:t>
            </a:r>
            <a:endParaRPr lang="de-CH" dirty="0"/>
          </a:p>
        </p:txBody>
      </p:sp>
      <p:sp>
        <p:nvSpPr>
          <p:cNvPr id="3" name="Inhaltsplatzhalter 2"/>
          <p:cNvSpPr>
            <a:spLocks noGrp="1"/>
          </p:cNvSpPr>
          <p:nvPr>
            <p:ph idx="12"/>
          </p:nvPr>
        </p:nvSpPr>
        <p:spPr/>
        <p:txBody>
          <a:bodyPr/>
          <a:lstStyle/>
          <a:p>
            <a:r>
              <a:rPr lang="fr-CH" dirty="0" smtClean="0"/>
              <a:t>Initiatives de commercialisation – Les différents types</a:t>
            </a:r>
            <a:endParaRPr lang="fr-CH" dirty="0"/>
          </a:p>
        </p:txBody>
      </p:sp>
      <p:sp>
        <p:nvSpPr>
          <p:cNvPr id="8" name="Inhaltsplatzhalter 7"/>
          <p:cNvSpPr>
            <a:spLocks noGrp="1"/>
          </p:cNvSpPr>
          <p:nvPr>
            <p:ph idx="14"/>
          </p:nvPr>
        </p:nvSpPr>
        <p:spPr/>
        <p:txBody>
          <a:bodyPr/>
          <a:lstStyle/>
          <a:p>
            <a:r>
              <a:rPr lang="fr-CH" dirty="0" smtClean="0"/>
              <a:t>Illustration : Henning </a:t>
            </a:r>
            <a:r>
              <a:rPr lang="fr-CH" dirty="0" err="1" smtClean="0"/>
              <a:t>Knippschild</a:t>
            </a:r>
            <a:endParaRPr lang="fr-CH" dirty="0"/>
          </a:p>
        </p:txBody>
      </p:sp>
      <p:sp>
        <p:nvSpPr>
          <p:cNvPr id="9" name="Inhaltsplatzhalter 8"/>
          <p:cNvSpPr>
            <a:spLocks noGrp="1"/>
          </p:cNvSpPr>
          <p:nvPr>
            <p:ph sz="quarter" idx="17"/>
          </p:nvPr>
        </p:nvSpPr>
        <p:spPr/>
        <p:txBody>
          <a:bodyPr/>
          <a:lstStyle/>
          <a:p>
            <a:r>
              <a:rPr lang="fr-CH" dirty="0" smtClean="0"/>
              <a:t>La participation et la coopération de producteurs et de consommateurs suivent des buts différents. Par exemple :</a:t>
            </a:r>
          </a:p>
          <a:p>
            <a:pPr lvl="1"/>
            <a:r>
              <a:rPr lang="fr-CH" dirty="0" smtClean="0"/>
              <a:t>Souveraineté alimentaire, proximité de l’agriculture</a:t>
            </a:r>
          </a:p>
          <a:p>
            <a:pPr lvl="1"/>
            <a:r>
              <a:rPr lang="fr-CH" dirty="0" smtClean="0"/>
              <a:t>Développement régional porteur d’avenir, solidarité</a:t>
            </a:r>
            <a:endParaRPr lang="fr-CH" dirty="0"/>
          </a:p>
        </p:txBody>
      </p:sp>
      <p:sp>
        <p:nvSpPr>
          <p:cNvPr id="10" name="Inhaltsplatzhalter 9"/>
          <p:cNvSpPr>
            <a:spLocks noGrp="1"/>
          </p:cNvSpPr>
          <p:nvPr>
            <p:ph sz="quarter" idx="24"/>
          </p:nvPr>
        </p:nvSpPr>
        <p:spPr/>
        <p:txBody>
          <a:bodyPr/>
          <a:lstStyle/>
          <a:p>
            <a:pPr indent="-288000"/>
            <a:r>
              <a:rPr lang="fr-CH" dirty="0" smtClean="0"/>
              <a:t>Types d’initiatives de commercialisation</a:t>
            </a:r>
          </a:p>
          <a:p>
            <a:pPr lvl="1"/>
            <a:r>
              <a:rPr lang="fr-CH" dirty="0" err="1" smtClean="0"/>
              <a:t>Food-Coops</a:t>
            </a:r>
            <a:r>
              <a:rPr lang="fr-CH" dirty="0" smtClean="0"/>
              <a:t> </a:t>
            </a:r>
          </a:p>
          <a:p>
            <a:pPr lvl="1"/>
            <a:r>
              <a:rPr lang="fr-CH" smtClean="0"/>
              <a:t>Systèmes d’abonnement</a:t>
            </a:r>
            <a:endParaRPr lang="fr-CH" dirty="0" smtClean="0"/>
          </a:p>
          <a:p>
            <a:pPr lvl="1"/>
            <a:r>
              <a:rPr lang="fr-CH" b="1" dirty="0" smtClean="0"/>
              <a:t>Agriculture contractuelle</a:t>
            </a:r>
            <a:r>
              <a:rPr lang="fr-CH" dirty="0" smtClean="0"/>
              <a:t/>
            </a:r>
            <a:br>
              <a:rPr lang="fr-CH" dirty="0" smtClean="0"/>
            </a:br>
            <a:r>
              <a:rPr lang="fr-CH" dirty="0" err="1" smtClean="0"/>
              <a:t>Agrisol</a:t>
            </a:r>
            <a:r>
              <a:rPr lang="fr-CH" dirty="0" smtClean="0"/>
              <a:t> (agriculture solidaire)</a:t>
            </a:r>
          </a:p>
          <a:p>
            <a:pPr lvl="1"/>
            <a:r>
              <a:rPr lang="fr-CH" dirty="0" smtClean="0"/>
              <a:t>ACP (agriculture contractuelle de proximité)</a:t>
            </a:r>
            <a:br>
              <a:rPr lang="fr-CH" dirty="0" smtClean="0"/>
            </a:br>
            <a:r>
              <a:rPr lang="fr-CH" dirty="0" smtClean="0"/>
              <a:t>CSA (</a:t>
            </a:r>
            <a:r>
              <a:rPr lang="fr-CH" dirty="0" err="1" smtClean="0"/>
              <a:t>Communitiy</a:t>
            </a:r>
            <a:r>
              <a:rPr lang="fr-CH" dirty="0" smtClean="0"/>
              <a:t> Supported Agriculture) </a:t>
            </a:r>
            <a:br>
              <a:rPr lang="fr-CH" dirty="0" smtClean="0"/>
            </a:br>
            <a:r>
              <a:rPr lang="fr-CH" dirty="0" err="1" smtClean="0"/>
              <a:t>Teikei</a:t>
            </a:r>
            <a:r>
              <a:rPr lang="fr-CH" dirty="0" smtClean="0"/>
              <a:t> (Japan)</a:t>
            </a:r>
          </a:p>
          <a:p>
            <a:pPr marL="72000" lvl="1" indent="0">
              <a:buNone/>
            </a:pPr>
            <a:endParaRPr lang="fr-CH" dirty="0" smtClean="0"/>
          </a:p>
          <a:p>
            <a:pPr indent="-288000"/>
            <a:r>
              <a:rPr lang="fr-CH" dirty="0" smtClean="0"/>
              <a:t>Confiance et fraîcheur grâce aux courtes distances des transports</a:t>
            </a:r>
            <a:endParaRPr lang="fr-CH" dirty="0"/>
          </a:p>
        </p:txBody>
      </p:sp>
      <p:sp>
        <p:nvSpPr>
          <p:cNvPr id="6" name="Fußzeilenplatzhalter 5"/>
          <p:cNvSpPr>
            <a:spLocks noGrp="1"/>
          </p:cNvSpPr>
          <p:nvPr>
            <p:ph type="ftr" sz="quarter" idx="26"/>
          </p:nvPr>
        </p:nvSpPr>
        <p:spPr>
          <a:xfrm>
            <a:off x="629540" y="6437313"/>
            <a:ext cx="6318723" cy="420687"/>
          </a:xfrm>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34</a:t>
            </a:fld>
            <a:endParaRPr lang="fr-CH" altLang="de-DE" dirty="0"/>
          </a:p>
        </p:txBody>
      </p:sp>
      <p:pic>
        <p:nvPicPr>
          <p:cNvPr id="12" name="Inhaltsplatzhalter 11"/>
          <p:cNvPicPr>
            <a:picLocks noGrp="1" noChangeAspect="1"/>
          </p:cNvPicPr>
          <p:nvPr>
            <p:ph sz="quarter" idx="25"/>
          </p:nvPr>
        </p:nvPicPr>
        <p:blipFill>
          <a:blip r:embed="rId2"/>
          <a:stretch>
            <a:fillRect/>
          </a:stretch>
        </p:blipFill>
        <p:spPr>
          <a:xfrm>
            <a:off x="5910449" y="2962275"/>
            <a:ext cx="2571377" cy="2878138"/>
          </a:xfrm>
          <a:prstGeom prst="rect">
            <a:avLst/>
          </a:prstGeom>
        </p:spPr>
      </p:pic>
    </p:spTree>
    <p:extLst>
      <p:ext uri="{BB962C8B-B14F-4D97-AF65-F5344CB8AC3E}">
        <p14:creationId xmlns:p14="http://schemas.microsoft.com/office/powerpoint/2010/main" val="3776150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 marché des produits agricoles</a:t>
            </a:r>
            <a:endParaRPr lang="de-CH" dirty="0"/>
          </a:p>
        </p:txBody>
      </p:sp>
      <p:sp>
        <p:nvSpPr>
          <p:cNvPr id="3" name="Inhaltsplatzhalter 2"/>
          <p:cNvSpPr>
            <a:spLocks noGrp="1"/>
          </p:cNvSpPr>
          <p:nvPr>
            <p:ph idx="12"/>
          </p:nvPr>
        </p:nvSpPr>
        <p:spPr>
          <a:xfrm>
            <a:off x="621896" y="839332"/>
            <a:ext cx="7893454" cy="1065886"/>
          </a:xfrm>
        </p:spPr>
        <p:txBody>
          <a:bodyPr>
            <a:normAutofit/>
          </a:bodyPr>
          <a:lstStyle/>
          <a:p>
            <a:r>
              <a:rPr lang="fr-CH" dirty="0" smtClean="0"/>
              <a:t>Initiatives de commercialisation – </a:t>
            </a:r>
          </a:p>
          <a:p>
            <a:r>
              <a:rPr lang="fr-CH" dirty="0" smtClean="0"/>
              <a:t>L’exemple de l’agriculture contractuelle</a:t>
            </a:r>
            <a:endParaRPr lang="fr-CH" dirty="0"/>
          </a:p>
        </p:txBody>
      </p:sp>
      <p:sp>
        <p:nvSpPr>
          <p:cNvPr id="9" name="Inhaltsplatzhalter 8"/>
          <p:cNvSpPr>
            <a:spLocks noGrp="1"/>
          </p:cNvSpPr>
          <p:nvPr>
            <p:ph idx="14"/>
          </p:nvPr>
        </p:nvSpPr>
        <p:spPr/>
        <p:txBody>
          <a:bodyPr/>
          <a:lstStyle/>
          <a:p>
            <a:pPr lvl="1"/>
            <a:endParaRPr lang="de-CH" dirty="0" smtClean="0"/>
          </a:p>
          <a:p>
            <a:pPr lvl="1"/>
            <a:endParaRPr lang="de-CH" dirty="0"/>
          </a:p>
        </p:txBody>
      </p:sp>
      <p:sp>
        <p:nvSpPr>
          <p:cNvPr id="4" name="Inhaltsplatzhalter 3"/>
          <p:cNvSpPr>
            <a:spLocks noGrp="1"/>
          </p:cNvSpPr>
          <p:nvPr>
            <p:ph sz="quarter" idx="17"/>
          </p:nvPr>
        </p:nvSpPr>
        <p:spPr>
          <a:xfrm>
            <a:off x="611560" y="2069223"/>
            <a:ext cx="7904192" cy="1201874"/>
          </a:xfrm>
        </p:spPr>
        <p:txBody>
          <a:bodyPr/>
          <a:lstStyle/>
          <a:p>
            <a:r>
              <a:rPr lang="fr-CH" dirty="0" smtClean="0"/>
              <a:t>L’agriculture contractuelle est une agriculture socialement, écologiquement et économiquement durable</a:t>
            </a:r>
          </a:p>
          <a:p>
            <a:r>
              <a:rPr lang="fr-CH" dirty="0" smtClean="0"/>
              <a:t>Elle exige de tous beaucoup de responsabilité personnelle et d’initiative</a:t>
            </a:r>
          </a:p>
        </p:txBody>
      </p:sp>
      <p:sp>
        <p:nvSpPr>
          <p:cNvPr id="5" name="Inhaltsplatzhalter 4"/>
          <p:cNvSpPr>
            <a:spLocks noGrp="1"/>
          </p:cNvSpPr>
          <p:nvPr>
            <p:ph sz="quarter" idx="24"/>
          </p:nvPr>
        </p:nvSpPr>
        <p:spPr>
          <a:xfrm>
            <a:off x="611159" y="3849108"/>
            <a:ext cx="3888834" cy="2552539"/>
          </a:xfrm>
        </p:spPr>
        <p:txBody>
          <a:bodyPr/>
          <a:lstStyle/>
          <a:p>
            <a:r>
              <a:rPr lang="fr-CH" spc="-40" dirty="0" smtClean="0"/>
              <a:t>Avantages pour les consommateurs</a:t>
            </a:r>
          </a:p>
          <a:p>
            <a:pPr lvl="1"/>
            <a:r>
              <a:rPr lang="fr-CH" dirty="0" smtClean="0"/>
              <a:t>Provenance et qualité des produits</a:t>
            </a:r>
          </a:p>
          <a:p>
            <a:pPr lvl="1"/>
            <a:r>
              <a:rPr lang="fr-CH" dirty="0" smtClean="0"/>
              <a:t>Participation aux travaux agricoles</a:t>
            </a:r>
          </a:p>
          <a:p>
            <a:pPr lvl="1"/>
            <a:r>
              <a:rPr lang="fr-CH" dirty="0" smtClean="0"/>
              <a:t>Relation avec la nourriture</a:t>
            </a:r>
          </a:p>
          <a:p>
            <a:pPr lvl="1"/>
            <a:r>
              <a:rPr lang="fr-CH" dirty="0" smtClean="0"/>
              <a:t>Autodétermination</a:t>
            </a:r>
          </a:p>
          <a:p>
            <a:pPr lvl="1"/>
            <a:r>
              <a:rPr lang="fr-CH" dirty="0" smtClean="0"/>
              <a:t>Confiance</a:t>
            </a:r>
          </a:p>
        </p:txBody>
      </p:sp>
      <p:sp>
        <p:nvSpPr>
          <p:cNvPr id="7" name="Inhaltsplatzhalter 6"/>
          <p:cNvSpPr>
            <a:spLocks noGrp="1"/>
          </p:cNvSpPr>
          <p:nvPr>
            <p:ph sz="quarter" idx="25"/>
          </p:nvPr>
        </p:nvSpPr>
        <p:spPr>
          <a:xfrm>
            <a:off x="4572000" y="3849102"/>
            <a:ext cx="3952096" cy="2532226"/>
          </a:xfrm>
        </p:spPr>
        <p:txBody>
          <a:bodyPr/>
          <a:lstStyle/>
          <a:p>
            <a:r>
              <a:rPr lang="fr-CH" spc="-40" dirty="0"/>
              <a:t>Avantages pour les </a:t>
            </a:r>
            <a:r>
              <a:rPr lang="fr-CH" spc="-40" dirty="0" smtClean="0"/>
              <a:t>producteurs</a:t>
            </a:r>
            <a:endParaRPr lang="fr-CH" dirty="0" smtClean="0"/>
          </a:p>
          <a:p>
            <a:pPr lvl="1"/>
            <a:r>
              <a:rPr lang="fr-CH" dirty="0" smtClean="0"/>
              <a:t>Sécurité financière (en cas de mauvaises récoltes)</a:t>
            </a:r>
          </a:p>
          <a:p>
            <a:pPr lvl="1"/>
            <a:r>
              <a:rPr lang="fr-CH" dirty="0" smtClean="0"/>
              <a:t>Quantités écoulées garanties</a:t>
            </a:r>
          </a:p>
          <a:p>
            <a:pPr lvl="1"/>
            <a:r>
              <a:rPr lang="fr-CH" dirty="0" smtClean="0"/>
              <a:t>Pas de soucis de commercialisation</a:t>
            </a:r>
          </a:p>
          <a:p>
            <a:pPr lvl="1"/>
            <a:r>
              <a:rPr lang="fr-CH" dirty="0" smtClean="0"/>
              <a:t>Pas de pertes de nourriture</a:t>
            </a:r>
          </a:p>
          <a:p>
            <a:pPr lvl="1"/>
            <a:r>
              <a:rPr lang="fr-CH" dirty="0" smtClean="0"/>
              <a:t>Contact personnel avec les clients</a:t>
            </a:r>
            <a:endParaRPr lang="fr-CH" dirty="0"/>
          </a:p>
        </p:txBody>
      </p:sp>
      <p:sp>
        <p:nvSpPr>
          <p:cNvPr id="8" name="Inhaltsplatzhalter 7"/>
          <p:cNvSpPr>
            <a:spLocks noGrp="1"/>
          </p:cNvSpPr>
          <p:nvPr>
            <p:ph sz="quarter" idx="27"/>
          </p:nvPr>
        </p:nvSpPr>
        <p:spPr>
          <a:xfrm>
            <a:off x="598517" y="3435102"/>
            <a:ext cx="3901476" cy="394180"/>
          </a:xfrm>
        </p:spPr>
        <p:txBody>
          <a:bodyPr/>
          <a:lstStyle/>
          <a:p>
            <a:r>
              <a:rPr lang="fr-CH" b="1" dirty="0" smtClean="0"/>
              <a:t>Consommateurs</a:t>
            </a:r>
            <a:r>
              <a:rPr lang="fr-CH" dirty="0" smtClean="0"/>
              <a:t>	</a:t>
            </a:r>
            <a:endParaRPr lang="fr-CH" dirty="0"/>
          </a:p>
        </p:txBody>
      </p:sp>
      <p:sp>
        <p:nvSpPr>
          <p:cNvPr id="10" name="Inhaltsplatzhalter 9"/>
          <p:cNvSpPr>
            <a:spLocks noGrp="1"/>
          </p:cNvSpPr>
          <p:nvPr>
            <p:ph sz="quarter" idx="28"/>
          </p:nvPr>
        </p:nvSpPr>
        <p:spPr>
          <a:xfrm>
            <a:off x="4572000" y="3435102"/>
            <a:ext cx="3943350" cy="394180"/>
          </a:xfrm>
        </p:spPr>
        <p:txBody>
          <a:bodyPr/>
          <a:lstStyle/>
          <a:p>
            <a:r>
              <a:rPr lang="fr-CH" b="1" dirty="0" smtClean="0"/>
              <a:t>Producteurs</a:t>
            </a:r>
            <a:endParaRPr lang="fr-CH" b="1" dirty="0"/>
          </a:p>
        </p:txBody>
      </p:sp>
      <p:sp>
        <p:nvSpPr>
          <p:cNvPr id="6" name="Fußzeilenplatzhalter 5"/>
          <p:cNvSpPr>
            <a:spLocks noGrp="1"/>
          </p:cNvSpPr>
          <p:nvPr>
            <p:ph type="ftr" sz="quarter" idx="29"/>
          </p:nvPr>
        </p:nvSpPr>
        <p:spPr>
          <a:xfrm>
            <a:off x="629540" y="6437313"/>
            <a:ext cx="6318723" cy="420687"/>
          </a:xfrm>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35</a:t>
            </a:fld>
            <a:endParaRPr lang="fr-CH" altLang="de-DE" dirty="0"/>
          </a:p>
        </p:txBody>
      </p:sp>
    </p:spTree>
    <p:extLst>
      <p:ext uri="{BB962C8B-B14F-4D97-AF65-F5344CB8AC3E}">
        <p14:creationId xmlns:p14="http://schemas.microsoft.com/office/powerpoint/2010/main" val="1792090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Marché et consommation</a:t>
            </a:r>
            <a:endParaRPr lang="fr-CH" dirty="0"/>
          </a:p>
        </p:txBody>
      </p:sp>
      <p:sp>
        <p:nvSpPr>
          <p:cNvPr id="3" name="Inhaltsplatzhalter 2"/>
          <p:cNvSpPr>
            <a:spLocks noGrp="1"/>
          </p:cNvSpPr>
          <p:nvPr>
            <p:ph idx="12"/>
          </p:nvPr>
        </p:nvSpPr>
        <p:spPr/>
        <p:txBody>
          <a:bodyPr/>
          <a:lstStyle/>
          <a:p>
            <a:r>
              <a:rPr lang="fr-CH" dirty="0"/>
              <a:t>Impressum, commandes et droits d’utilisation</a:t>
            </a:r>
          </a:p>
          <a:p>
            <a:endParaRPr lang="fr-CH" dirty="0"/>
          </a:p>
        </p:txBody>
      </p:sp>
      <p:sp>
        <p:nvSpPr>
          <p:cNvPr id="6" name="Fußzeilenplatzhalter 5"/>
          <p:cNvSpPr>
            <a:spLocks noGrp="1"/>
          </p:cNvSpPr>
          <p:nvPr>
            <p:ph type="ftr" sz="quarter" idx="18"/>
          </p:nvPr>
        </p:nvSpPr>
        <p:spPr>
          <a:xfrm>
            <a:off x="629540" y="6437313"/>
            <a:ext cx="6318723" cy="420687"/>
          </a:xfrm>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36</a:t>
            </a:fld>
            <a:endParaRPr lang="fr-CH" altLang="de-DE" dirty="0"/>
          </a:p>
        </p:txBody>
      </p:sp>
      <p:sp>
        <p:nvSpPr>
          <p:cNvPr id="7" name="Inhaltsplatzhalter 4"/>
          <p:cNvSpPr txBox="1">
            <a:spLocks/>
          </p:cNvSpPr>
          <p:nvPr/>
        </p:nvSpPr>
        <p:spPr bwMode="auto">
          <a:xfrm>
            <a:off x="629865" y="1543199"/>
            <a:ext cx="3896338" cy="4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360000" indent="-28800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fr-CH" sz="1200" b="1" dirty="0"/>
              <a:t>Éditeurs :</a:t>
            </a:r>
          </a:p>
          <a:p>
            <a:pPr>
              <a:lnSpc>
                <a:spcPct val="100000"/>
              </a:lnSpc>
              <a:spcBef>
                <a:spcPts val="0"/>
              </a:spcBef>
            </a:pPr>
            <a:r>
              <a:rPr lang="fr-CH" sz="1200" dirty="0"/>
              <a:t>Institut de recherche de l’agriculture biologique (FiBL), Ackerstrasse 113, Postfach 219, </a:t>
            </a:r>
            <a:br>
              <a:rPr lang="fr-CH" sz="1200" dirty="0"/>
            </a:br>
            <a:r>
              <a:rPr lang="fr-CH" sz="1200" dirty="0"/>
              <a:t>CH-5070 Frick, tél. +41 (0)62 865 72 72</a:t>
            </a:r>
            <a:br>
              <a:rPr lang="fr-CH" sz="1200" dirty="0"/>
            </a:br>
            <a:r>
              <a:rPr lang="fr-CH" sz="1200" dirty="0">
                <a:hlinkClick r:id="rId3"/>
              </a:rPr>
              <a:t>info.suisse@fibl.org</a:t>
            </a:r>
            <a:r>
              <a:rPr lang="fr-CH" sz="1200" dirty="0"/>
              <a:t>, </a:t>
            </a:r>
            <a:r>
              <a:rPr lang="fr-CH" sz="1200" dirty="0">
                <a:hlinkClick r:id="rId4"/>
              </a:rPr>
              <a:t>www.fibl.org </a:t>
            </a:r>
            <a:endParaRPr lang="fr-CH" sz="1200" b="1" dirty="0"/>
          </a:p>
          <a:p>
            <a:r>
              <a:rPr lang="fr-CH" sz="1200" dirty="0"/>
              <a:t>Bio Suisse </a:t>
            </a:r>
            <a:br>
              <a:rPr lang="fr-CH" sz="1200" dirty="0"/>
            </a:br>
            <a:r>
              <a:rPr lang="fr-CH" sz="1200" dirty="0"/>
              <a:t>Peter Merian-Strasse 34 </a:t>
            </a:r>
            <a:br>
              <a:rPr lang="fr-CH" sz="1200" dirty="0"/>
            </a:br>
            <a:r>
              <a:rPr lang="fr-CH" sz="1200" dirty="0"/>
              <a:t>CH-4052 Bâle, tél. +41 (0)61 204 66 66 </a:t>
            </a:r>
            <a:br>
              <a:rPr lang="fr-CH" sz="1200" dirty="0"/>
            </a:br>
            <a:r>
              <a:rPr lang="fr-CH" sz="1200" dirty="0">
                <a:hlinkClick r:id="rId5"/>
              </a:rPr>
              <a:t>bio@bio-suisse.ch</a:t>
            </a:r>
            <a:r>
              <a:rPr lang="fr-CH" sz="1200" dirty="0"/>
              <a:t>, </a:t>
            </a:r>
            <a:r>
              <a:rPr lang="fr-CH" sz="1200" dirty="0">
                <a:hlinkClick r:id="rId6"/>
              </a:rPr>
              <a:t>www.bio-suisse.ch</a:t>
            </a:r>
            <a:r>
              <a:rPr lang="fr-CH" sz="1200" dirty="0"/>
              <a:t> </a:t>
            </a:r>
          </a:p>
          <a:p>
            <a:pPr>
              <a:lnSpc>
                <a:spcPct val="100000"/>
              </a:lnSpc>
              <a:spcBef>
                <a:spcPts val="700"/>
              </a:spcBef>
            </a:pPr>
            <a:r>
              <a:rPr lang="fr-CH" sz="1200" b="1" dirty="0"/>
              <a:t>Collaboration et vérification : </a:t>
            </a:r>
            <a:r>
              <a:rPr lang="fr-CH" sz="1200" b="1" dirty="0" smtClean="0"/>
              <a:t/>
            </a:r>
            <a:br>
              <a:rPr lang="fr-CH" sz="1200" b="1" dirty="0" smtClean="0"/>
            </a:br>
            <a:r>
              <a:rPr lang="fr-CH" sz="1200" dirty="0" smtClean="0"/>
              <a:t>Urs Guyer (Bio Suisse), Martin Koller, Robert Obrist, Pascal Olivier (Bio Suisse), Toralf Richter, Otto Schmid, Hanna Stolz, Matthias Stolze, Helga Willer</a:t>
            </a:r>
            <a:endParaRPr lang="fr-CH" sz="1200" b="1" dirty="0" smtClean="0"/>
          </a:p>
          <a:p>
            <a:pPr>
              <a:lnSpc>
                <a:spcPct val="100000"/>
              </a:lnSpc>
              <a:spcBef>
                <a:spcPts val="700"/>
              </a:spcBef>
            </a:pPr>
            <a:r>
              <a:rPr lang="fr-CH" sz="1200" b="1" dirty="0"/>
              <a:t>Rédaction et mise en page :</a:t>
            </a:r>
            <a:r>
              <a:rPr lang="fr-CH" sz="1200" dirty="0" smtClean="0"/>
              <a:t> Simone Bissig, Kathrin Huber (v</a:t>
            </a:r>
            <a:r>
              <a:rPr lang="fr-CH" sz="1200" dirty="0"/>
              <a:t>. française : aussi Manuel Perret)</a:t>
            </a:r>
            <a:endParaRPr lang="fr-CH" sz="1200" b="1" dirty="0"/>
          </a:p>
          <a:p>
            <a:pPr>
              <a:lnSpc>
                <a:spcPct val="100000"/>
              </a:lnSpc>
              <a:spcBef>
                <a:spcPts val="700"/>
              </a:spcBef>
            </a:pPr>
            <a:r>
              <a:rPr lang="fr-CH" sz="1200" b="1" dirty="0"/>
              <a:t>Traduction :</a:t>
            </a:r>
            <a:r>
              <a:rPr lang="fr-CH" sz="1200" dirty="0"/>
              <a:t> Manuel Perret</a:t>
            </a:r>
          </a:p>
          <a:p>
            <a:pPr>
              <a:lnSpc>
                <a:spcPct val="100000"/>
              </a:lnSpc>
              <a:spcBef>
                <a:spcPts val="700"/>
              </a:spcBef>
            </a:pPr>
            <a:r>
              <a:rPr lang="fr-CH" sz="1200" b="1" dirty="0"/>
              <a:t>Illustrations : </a:t>
            </a:r>
            <a:r>
              <a:rPr lang="fr-CH" sz="1200" dirty="0"/>
              <a:t>FiBL (sauf autres </a:t>
            </a:r>
            <a:r>
              <a:rPr lang="fr-CH" sz="1200" dirty="0" smtClean="0"/>
              <a:t>mentions)</a:t>
            </a:r>
            <a:endParaRPr lang="fr-CH" sz="1200" dirty="0"/>
          </a:p>
          <a:p>
            <a:pPr>
              <a:lnSpc>
                <a:spcPct val="100000"/>
              </a:lnSpc>
              <a:spcBef>
                <a:spcPts val="700"/>
              </a:spcBef>
            </a:pPr>
            <a:r>
              <a:rPr lang="fr-CH" sz="1200" b="1" dirty="0"/>
              <a:t>Commande et téléchargement gratuit : </a:t>
            </a:r>
            <a:r>
              <a:rPr lang="fr-CH" sz="1200" dirty="0">
                <a:hlinkClick r:id="rId7"/>
              </a:rPr>
              <a:t>www.shop.fibl.org </a:t>
            </a:r>
            <a:r>
              <a:rPr lang="fr-CH" sz="1200" dirty="0"/>
              <a:t> (Collection de transparents sur l’agriculture biologique</a:t>
            </a:r>
            <a:r>
              <a:rPr lang="fr-CH" sz="1200" dirty="0" smtClean="0"/>
              <a:t>)</a:t>
            </a:r>
            <a:endParaRPr lang="fr-CH" sz="1200" b="1" dirty="0"/>
          </a:p>
        </p:txBody>
      </p:sp>
      <p:sp>
        <p:nvSpPr>
          <p:cNvPr id="8" name="Inhaltsplatzhalter 6"/>
          <p:cNvSpPr txBox="1">
            <a:spLocks/>
          </p:cNvSpPr>
          <p:nvPr/>
        </p:nvSpPr>
        <p:spPr>
          <a:xfrm>
            <a:off x="4636102" y="1543198"/>
            <a:ext cx="3896338" cy="4694113"/>
          </a:xfrm>
          <a:prstGeom prst="rect">
            <a:avLst/>
          </a:prstGeom>
        </p:spPr>
        <p:txBody>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CH" sz="1200" b="1" dirty="0"/>
              <a:t>Responsabilité : </a:t>
            </a:r>
          </a:p>
          <a:p>
            <a:pPr>
              <a:lnSpc>
                <a:spcPct val="100000"/>
              </a:lnSpc>
              <a:spcBef>
                <a:spcPts val="0"/>
              </a:spcBef>
            </a:pPr>
            <a:r>
              <a:rPr lang="fr-CH" sz="1200" dirty="0"/>
              <a:t>Les contenus de cette collection de transparents ont été réalisés et vérifiés avec le plus grand soin. Il n’est cependant pas possible d’exclure totalement toute erreur. Nous n’assumons donc aucune forme de responsabilité que ce soit pour d'éventuelles inexactitudes. </a:t>
            </a:r>
          </a:p>
          <a:p>
            <a:r>
              <a:rPr lang="fr-CH" sz="1200" b="1" dirty="0"/>
              <a:t>Droits d’utilisation :</a:t>
            </a:r>
          </a:p>
          <a:p>
            <a:pPr>
              <a:lnSpc>
                <a:spcPct val="100000"/>
              </a:lnSpc>
              <a:spcBef>
                <a:spcPts val="0"/>
              </a:spcBef>
            </a:pPr>
            <a:r>
              <a:rPr lang="fr-CH" sz="1200" dirty="0"/>
              <a:t>Cette collection de transparents est conçue pour l’enseignement et la formation. Ses différentes parties peuvent être utilisées, diffusées et modifiées à condition de mentionner les sources des textes et des illustrations. Les mentions de droits d'auteur de toute sorte qui sont contenues dans les documents téléchargés doivent être conservés et reproduits. Les éditeurs n’assument aucune responsabilité pour les contenus des liens externes.</a:t>
            </a:r>
          </a:p>
          <a:p>
            <a:r>
              <a:rPr lang="fr-CH" sz="1200" b="1" dirty="0"/>
              <a:t>2</a:t>
            </a:r>
            <a:r>
              <a:rPr lang="fr-CH" sz="1200" b="1" baseline="30000" dirty="0"/>
              <a:t>ème</a:t>
            </a:r>
            <a:r>
              <a:rPr lang="fr-CH" sz="1200" b="1" dirty="0"/>
              <a:t> édition, 2016</a:t>
            </a:r>
          </a:p>
          <a:p>
            <a:pPr>
              <a:lnSpc>
                <a:spcPct val="100000"/>
              </a:lnSpc>
              <a:spcBef>
                <a:spcPts val="0"/>
              </a:spcBef>
            </a:pPr>
            <a:r>
              <a:rPr lang="fr-CH" sz="1200" dirty="0"/>
              <a:t>1</a:t>
            </a:r>
            <a:r>
              <a:rPr lang="fr-CH" sz="1200" baseline="30000" dirty="0"/>
              <a:t>ère</a:t>
            </a:r>
            <a:r>
              <a:rPr lang="fr-CH" sz="1200" dirty="0"/>
              <a:t> édition 2004, rédaction Res Schmutz</a:t>
            </a:r>
          </a:p>
          <a:p>
            <a:pPr>
              <a:lnSpc>
                <a:spcPct val="100000"/>
              </a:lnSpc>
              <a:spcBef>
                <a:spcPts val="700"/>
              </a:spcBef>
            </a:pPr>
            <a:r>
              <a:rPr lang="fr-CH" sz="1200" dirty="0"/>
              <a:t>Cette collection de transparents a été cofinancée par la Coop avec un don fait à l’occasion des 20 ans de Coop </a:t>
            </a:r>
            <a:r>
              <a:rPr lang="fr-CH" sz="1200" dirty="0" smtClean="0"/>
              <a:t>Naturaplan</a:t>
            </a:r>
          </a:p>
          <a:p>
            <a:endParaRPr lang="fr-CH" sz="1200" dirty="0"/>
          </a:p>
        </p:txBody>
      </p:sp>
    </p:spTree>
    <p:extLst>
      <p:ext uri="{BB962C8B-B14F-4D97-AF65-F5344CB8AC3E}">
        <p14:creationId xmlns:p14="http://schemas.microsoft.com/office/powerpoint/2010/main" val="2104318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 marché biologique suisse</a:t>
            </a:r>
            <a:endParaRPr lang="de-CH" dirty="0"/>
          </a:p>
        </p:txBody>
      </p:sp>
      <p:sp>
        <p:nvSpPr>
          <p:cNvPr id="3" name="Inhaltsplatzhalter 2"/>
          <p:cNvSpPr>
            <a:spLocks noGrp="1"/>
          </p:cNvSpPr>
          <p:nvPr>
            <p:ph idx="12"/>
          </p:nvPr>
        </p:nvSpPr>
        <p:spPr/>
        <p:txBody>
          <a:bodyPr/>
          <a:lstStyle/>
          <a:p>
            <a:r>
              <a:rPr lang="fr-CH" dirty="0" smtClean="0"/>
              <a:t>Structures et volumes</a:t>
            </a:r>
            <a:endParaRPr lang="fr-CH" dirty="0"/>
          </a:p>
        </p:txBody>
      </p:sp>
      <p:sp>
        <p:nvSpPr>
          <p:cNvPr id="4" name="Inhaltsplatzhalter 3"/>
          <p:cNvSpPr>
            <a:spLocks noGrp="1"/>
          </p:cNvSpPr>
          <p:nvPr>
            <p:ph idx="14"/>
          </p:nvPr>
        </p:nvSpPr>
        <p:spPr/>
        <p:txBody>
          <a:bodyPr/>
          <a:lstStyle/>
          <a:p>
            <a:r>
              <a:rPr lang="fr-CH" dirty="0" smtClean="0"/>
              <a:t>Source: </a:t>
            </a:r>
            <a:r>
              <a:rPr lang="fr-CH" dirty="0"/>
              <a:t>O</a:t>
            </a:r>
            <a:r>
              <a:rPr lang="fr-CH" dirty="0" smtClean="0"/>
              <a:t>FS, Bio Suisse</a:t>
            </a:r>
            <a:endParaRPr lang="fr-CH" dirty="0"/>
          </a:p>
        </p:txBody>
      </p:sp>
      <p:sp>
        <p:nvSpPr>
          <p:cNvPr id="5" name="Inhaltsplatzhalter 4"/>
          <p:cNvSpPr>
            <a:spLocks noGrp="1"/>
          </p:cNvSpPr>
          <p:nvPr>
            <p:ph sz="quarter" idx="17"/>
          </p:nvPr>
        </p:nvSpPr>
        <p:spPr/>
        <p:txBody>
          <a:bodyPr/>
          <a:lstStyle/>
          <a:p>
            <a:r>
              <a:rPr lang="fr-CH" dirty="0" smtClean="0"/>
              <a:t>Le marché suisse des produits bio connaît depuis des années un développement dynamique qui correspond à l’augmentation de la demande</a:t>
            </a:r>
          </a:p>
          <a:p>
            <a:endParaRPr lang="fr-CH" dirty="0" smtClean="0"/>
          </a:p>
          <a:p>
            <a:pPr lvl="1"/>
            <a:r>
              <a:rPr lang="fr-CH" dirty="0" smtClean="0"/>
              <a:t>La demande suisse pour les produits alimentaires biologiques est une des plus fortes d’Europe</a:t>
            </a:r>
          </a:p>
          <a:p>
            <a:pPr lvl="1"/>
            <a:r>
              <a:rPr lang="fr-CH" dirty="0" smtClean="0"/>
              <a:t>Ce sont les Suisses qui dépensent le plus pour les produits bio dans le monde</a:t>
            </a:r>
          </a:p>
          <a:p>
            <a:pPr lvl="1"/>
            <a:r>
              <a:rPr lang="fr-CH" dirty="0" smtClean="0"/>
              <a:t>En 2014, le chiffre d’affaires total des produits bio transformés a atteint en Suisse 2,207 milliards de francs, soit une part de marché de 7,1 %</a:t>
            </a:r>
          </a:p>
          <a:p>
            <a:pPr lvl="1"/>
            <a:r>
              <a:rPr lang="fr-CH" dirty="0" smtClean="0"/>
              <a:t>Le segment bio progresse aussi bien dans la grande distribution que dans le commerce biologique spécialisé</a:t>
            </a:r>
          </a:p>
          <a:p>
            <a:endParaRPr lang="fr-CH" dirty="0" smtClean="0"/>
          </a:p>
          <a:p>
            <a:r>
              <a:rPr lang="fr-CH" dirty="0" smtClean="0"/>
              <a:t>Un des motifs importants du développement du marché au cours des 20 dernières années était l’élargissement de l’assortiment des produits bio chez les grands distributeurs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3</a:t>
            </a:fld>
            <a:endParaRPr lang="fr-CH" altLang="de-DE" dirty="0"/>
          </a:p>
        </p:txBody>
      </p:sp>
    </p:spTree>
    <p:extLst>
      <p:ext uri="{BB962C8B-B14F-4D97-AF65-F5344CB8AC3E}">
        <p14:creationId xmlns:p14="http://schemas.microsoft.com/office/powerpoint/2010/main" val="94999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 marché biologique suisse</a:t>
            </a:r>
            <a:endParaRPr lang="de-CH" dirty="0"/>
          </a:p>
        </p:txBody>
      </p:sp>
      <p:sp>
        <p:nvSpPr>
          <p:cNvPr id="3" name="Inhaltsplatzhalter 2"/>
          <p:cNvSpPr>
            <a:spLocks noGrp="1"/>
          </p:cNvSpPr>
          <p:nvPr>
            <p:ph idx="12"/>
          </p:nvPr>
        </p:nvSpPr>
        <p:spPr/>
        <p:txBody>
          <a:bodyPr/>
          <a:lstStyle/>
          <a:p>
            <a:r>
              <a:rPr lang="fr-CH" dirty="0" smtClean="0"/>
              <a:t>Parts de marché des distributeurs</a:t>
            </a:r>
            <a:endParaRPr lang="fr-CH" dirty="0"/>
          </a:p>
        </p:txBody>
      </p:sp>
      <p:sp>
        <p:nvSpPr>
          <p:cNvPr id="4" name="Inhaltsplatzhalter 3"/>
          <p:cNvSpPr>
            <a:spLocks noGrp="1"/>
          </p:cNvSpPr>
          <p:nvPr>
            <p:ph idx="14"/>
          </p:nvPr>
        </p:nvSpPr>
        <p:spPr/>
        <p:txBody>
          <a:bodyPr/>
          <a:lstStyle/>
          <a:p>
            <a:r>
              <a:rPr lang="de-CH" dirty="0" smtClean="0"/>
              <a:t>Source: </a:t>
            </a:r>
            <a:r>
              <a:rPr lang="de-CH" dirty="0"/>
              <a:t>Bio </a:t>
            </a:r>
            <a:r>
              <a:rPr lang="de-CH" dirty="0" smtClean="0"/>
              <a:t>Suisse </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4</a:t>
            </a:fld>
            <a:endParaRPr lang="fr-CH" altLang="de-DE" dirty="0"/>
          </a:p>
        </p:txBody>
      </p:sp>
      <p:graphicFrame>
        <p:nvGraphicFramePr>
          <p:cNvPr id="7" name="Inhaltsplatzhalter 17"/>
          <p:cNvGraphicFramePr>
            <a:graphicFrameLocks noGrp="1"/>
          </p:cNvGraphicFramePr>
          <p:nvPr>
            <p:ph sz="quarter" idx="17"/>
            <p:extLst>
              <p:ext uri="{D42A27DB-BD31-4B8C-83A1-F6EECF244321}">
                <p14:modId xmlns:p14="http://schemas.microsoft.com/office/powerpoint/2010/main" val="2180186731"/>
              </p:ext>
            </p:extLst>
          </p:nvPr>
        </p:nvGraphicFramePr>
        <p:xfrm>
          <a:off x="628650" y="1571625"/>
          <a:ext cx="7886700" cy="4475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296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 marché biologique suisse</a:t>
            </a:r>
            <a:endParaRPr lang="de-CH" dirty="0"/>
          </a:p>
        </p:txBody>
      </p:sp>
      <p:sp>
        <p:nvSpPr>
          <p:cNvPr id="3" name="Inhaltsplatzhalter 2"/>
          <p:cNvSpPr>
            <a:spLocks noGrp="1"/>
          </p:cNvSpPr>
          <p:nvPr>
            <p:ph idx="12"/>
          </p:nvPr>
        </p:nvSpPr>
        <p:spPr/>
        <p:txBody>
          <a:bodyPr>
            <a:noAutofit/>
          </a:bodyPr>
          <a:lstStyle/>
          <a:p>
            <a:r>
              <a:rPr lang="fr-CH" sz="2000" b="1" dirty="0">
                <a:latin typeface="+mj-lt"/>
                <a:ea typeface="+mj-ea"/>
                <a:cs typeface="+mj-cs"/>
              </a:rPr>
              <a:t>Chiffres d’affaire, proportions et croissance des ventes bio</a:t>
            </a:r>
          </a:p>
        </p:txBody>
      </p:sp>
      <p:sp>
        <p:nvSpPr>
          <p:cNvPr id="4" name="Inhaltsplatzhalter 3"/>
          <p:cNvSpPr>
            <a:spLocks noGrp="1"/>
          </p:cNvSpPr>
          <p:nvPr>
            <p:ph idx="14"/>
          </p:nvPr>
        </p:nvSpPr>
        <p:spPr/>
        <p:txBody>
          <a:bodyPr/>
          <a:lstStyle/>
          <a:p>
            <a:r>
              <a:rPr lang="fr-CH"/>
              <a:t>Source : FiBL, modifié d’après Nielsen, 2015 </a:t>
            </a:r>
            <a:endParaRPr lang="fr-CH" dirty="0"/>
          </a:p>
        </p:txBody>
      </p:sp>
      <p:sp>
        <p:nvSpPr>
          <p:cNvPr id="6" name="Fußzeilenplatzhalter 5"/>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9</a:t>
            </a:r>
            <a:r>
              <a:rPr lang="de-DE" altLang="de-DE" dirty="0" smtClean="0"/>
              <a:t>. Markt und Konsum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 9.</a:t>
            </a:r>
            <a:fld id="{575D1617-7AF4-4382-BA05-712756A4C3F1}" type="slidenum">
              <a:rPr lang="de-DE" altLang="de-DE" smtClean="0"/>
              <a:pPr/>
              <a:t>5</a:t>
            </a:fld>
            <a:endParaRPr lang="de-DE" altLang="de-DE" dirty="0" smtClean="0"/>
          </a:p>
        </p:txBody>
      </p:sp>
      <p:graphicFrame>
        <p:nvGraphicFramePr>
          <p:cNvPr id="7" name="Inhaltsplatzhalter 24"/>
          <p:cNvGraphicFramePr>
            <a:graphicFrameLocks/>
          </p:cNvGraphicFramePr>
          <p:nvPr>
            <p:extLst>
              <p:ext uri="{D42A27DB-BD31-4B8C-83A1-F6EECF244321}">
                <p14:modId xmlns:p14="http://schemas.microsoft.com/office/powerpoint/2010/main" val="3000666956"/>
              </p:ext>
            </p:extLst>
          </p:nvPr>
        </p:nvGraphicFramePr>
        <p:xfrm>
          <a:off x="3491880" y="2492895"/>
          <a:ext cx="2448270" cy="39698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Inhaltsplatzhalter 24"/>
          <p:cNvGraphicFramePr>
            <a:graphicFrameLocks/>
          </p:cNvGraphicFramePr>
          <p:nvPr>
            <p:extLst>
              <p:ext uri="{D42A27DB-BD31-4B8C-83A1-F6EECF244321}">
                <p14:modId xmlns:p14="http://schemas.microsoft.com/office/powerpoint/2010/main" val="3391044871"/>
              </p:ext>
            </p:extLst>
          </p:nvPr>
        </p:nvGraphicFramePr>
        <p:xfrm>
          <a:off x="683997" y="2492894"/>
          <a:ext cx="5239065" cy="3969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Inhaltsplatzhalter 24"/>
          <p:cNvGraphicFramePr>
            <a:graphicFrameLocks/>
          </p:cNvGraphicFramePr>
          <p:nvPr>
            <p:extLst>
              <p:ext uri="{D42A27DB-BD31-4B8C-83A1-F6EECF244321}">
                <p14:modId xmlns:p14="http://schemas.microsoft.com/office/powerpoint/2010/main" val="222185963"/>
              </p:ext>
            </p:extLst>
          </p:nvPr>
        </p:nvGraphicFramePr>
        <p:xfrm>
          <a:off x="6138657" y="2492895"/>
          <a:ext cx="2592288" cy="396987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p:cNvSpPr txBox="1"/>
          <p:nvPr/>
        </p:nvSpPr>
        <p:spPr>
          <a:xfrm>
            <a:off x="628650" y="1509771"/>
            <a:ext cx="7831782" cy="830997"/>
          </a:xfrm>
          <a:prstGeom prst="rect">
            <a:avLst/>
          </a:prstGeom>
          <a:noFill/>
        </p:spPr>
        <p:txBody>
          <a:bodyPr wrap="square" rtlCol="0">
            <a:spAutoFit/>
          </a:bodyPr>
          <a:lstStyle/>
          <a:p>
            <a:r>
              <a:rPr lang="fr-CH" sz="1600" b="1" dirty="0">
                <a:solidFill>
                  <a:schemeClr val="tx1"/>
                </a:solidFill>
              </a:rPr>
              <a:t>Pourcentages de la valeur des ventes bio par rapport au chiffre d’affaires global du secteur Food en 2014, </a:t>
            </a:r>
            <a:r>
              <a:rPr lang="fr-CH" sz="1600" b="1" dirty="0" err="1">
                <a:solidFill>
                  <a:schemeClr val="tx1"/>
                </a:solidFill>
              </a:rPr>
              <a:t>y.c</a:t>
            </a:r>
            <a:r>
              <a:rPr lang="fr-CH" sz="1600" b="1" dirty="0">
                <a:solidFill>
                  <a:schemeClr val="tx1"/>
                </a:solidFill>
              </a:rPr>
              <a:t>. croissance par rapport à l’année précédente</a:t>
            </a:r>
          </a:p>
        </p:txBody>
      </p:sp>
      <p:sp>
        <p:nvSpPr>
          <p:cNvPr id="5" name="Rechteck 4"/>
          <p:cNvSpPr/>
          <p:nvPr/>
        </p:nvSpPr>
        <p:spPr>
          <a:xfrm>
            <a:off x="5903622" y="2340768"/>
            <a:ext cx="2430016" cy="584775"/>
          </a:xfrm>
          <a:prstGeom prst="rect">
            <a:avLst/>
          </a:prstGeom>
        </p:spPr>
        <p:txBody>
          <a:bodyPr wrap="square">
            <a:spAutoFit/>
          </a:bodyPr>
          <a:lstStyle/>
          <a:p>
            <a:pPr>
              <a:defRPr sz="1862" b="0" i="0" u="none" strike="noStrike" kern="1200" spc="0" baseline="0">
                <a:solidFill>
                  <a:srgbClr val="000000">
                    <a:lumMod val="65000"/>
                    <a:lumOff val="35000"/>
                  </a:srgbClr>
                </a:solidFill>
                <a:latin typeface="+mn-lt"/>
                <a:ea typeface="+mn-ea"/>
                <a:cs typeface="+mn-cs"/>
              </a:defRPr>
            </a:pPr>
            <a:r>
              <a:rPr lang="de-CH" sz="1600" dirty="0" err="1">
                <a:solidFill>
                  <a:srgbClr val="000000">
                    <a:lumMod val="65000"/>
                    <a:lumOff val="35000"/>
                  </a:srgbClr>
                </a:solidFill>
                <a:latin typeface="+mn-lt"/>
              </a:rPr>
              <a:t>Croissance</a:t>
            </a:r>
            <a:r>
              <a:rPr lang="de-CH" sz="1600" dirty="0">
                <a:solidFill>
                  <a:srgbClr val="000000">
                    <a:lumMod val="65000"/>
                    <a:lumOff val="35000"/>
                  </a:srgbClr>
                </a:solidFill>
                <a:latin typeface="+mn-lt"/>
              </a:rPr>
              <a:t> du </a:t>
            </a:r>
            <a:r>
              <a:rPr lang="de-CH" sz="1600" dirty="0" err="1">
                <a:solidFill>
                  <a:srgbClr val="000000">
                    <a:lumMod val="65000"/>
                    <a:lumOff val="35000"/>
                  </a:srgbClr>
                </a:solidFill>
                <a:latin typeface="+mn-lt"/>
              </a:rPr>
              <a:t>bio</a:t>
            </a:r>
            <a:r>
              <a:rPr lang="de-CH" sz="1600" dirty="0">
                <a:solidFill>
                  <a:srgbClr val="000000">
                    <a:lumMod val="65000"/>
                    <a:lumOff val="35000"/>
                  </a:srgbClr>
                </a:solidFill>
                <a:latin typeface="+mn-lt"/>
              </a:rPr>
              <a:t> en % </a:t>
            </a:r>
            <a:r>
              <a:rPr lang="de-CH" sz="1600" dirty="0" err="1">
                <a:solidFill>
                  <a:srgbClr val="000000">
                    <a:lumMod val="65000"/>
                    <a:lumOff val="35000"/>
                  </a:srgbClr>
                </a:solidFill>
                <a:latin typeface="+mn-lt"/>
              </a:rPr>
              <a:t>vs</a:t>
            </a:r>
            <a:r>
              <a:rPr lang="de-CH" sz="1600" dirty="0">
                <a:solidFill>
                  <a:srgbClr val="000000">
                    <a:lumMod val="65000"/>
                    <a:lumOff val="35000"/>
                  </a:srgbClr>
                </a:solidFill>
                <a:latin typeface="+mn-lt"/>
              </a:rPr>
              <a:t> </a:t>
            </a:r>
            <a:r>
              <a:rPr lang="de-CH" sz="1600" dirty="0" err="1">
                <a:solidFill>
                  <a:srgbClr val="000000">
                    <a:lumMod val="65000"/>
                    <a:lumOff val="35000"/>
                  </a:srgbClr>
                </a:solidFill>
                <a:latin typeface="+mn-lt"/>
              </a:rPr>
              <a:t>année</a:t>
            </a:r>
            <a:r>
              <a:rPr lang="de-CH" sz="1600" dirty="0">
                <a:solidFill>
                  <a:srgbClr val="000000">
                    <a:lumMod val="65000"/>
                    <a:lumOff val="35000"/>
                  </a:srgbClr>
                </a:solidFill>
                <a:latin typeface="+mn-lt"/>
              </a:rPr>
              <a:t> </a:t>
            </a:r>
            <a:r>
              <a:rPr lang="de-CH" sz="1600" dirty="0" err="1">
                <a:solidFill>
                  <a:srgbClr val="000000">
                    <a:lumMod val="65000"/>
                    <a:lumOff val="35000"/>
                  </a:srgbClr>
                </a:solidFill>
                <a:latin typeface="+mn-lt"/>
              </a:rPr>
              <a:t>précédente</a:t>
            </a:r>
            <a:endParaRPr lang="de-CH" sz="1600" dirty="0">
              <a:solidFill>
                <a:srgbClr val="000000">
                  <a:lumMod val="65000"/>
                  <a:lumOff val="35000"/>
                </a:srgbClr>
              </a:solidFill>
              <a:latin typeface="+mn-lt"/>
            </a:endParaRPr>
          </a:p>
        </p:txBody>
      </p:sp>
      <p:sp>
        <p:nvSpPr>
          <p:cNvPr id="11" name="Rechteck 10"/>
          <p:cNvSpPr/>
          <p:nvPr/>
        </p:nvSpPr>
        <p:spPr>
          <a:xfrm>
            <a:off x="602027" y="2340767"/>
            <a:ext cx="2286000" cy="584775"/>
          </a:xfrm>
          <a:prstGeom prst="rect">
            <a:avLst/>
          </a:prstGeom>
        </p:spPr>
        <p:txBody>
          <a:bodyPr wrap="square">
            <a:spAutoFit/>
          </a:bodyPr>
          <a:lstStyle/>
          <a:p>
            <a:pPr algn="r">
              <a:defRPr sz="1862" b="0" i="0" u="none" strike="noStrike" kern="1200" spc="0" baseline="0">
                <a:solidFill>
                  <a:srgbClr val="000000">
                    <a:lumMod val="65000"/>
                    <a:lumOff val="35000"/>
                  </a:srgbClr>
                </a:solidFill>
                <a:latin typeface="+mn-lt"/>
                <a:ea typeface="+mn-ea"/>
                <a:cs typeface="+mn-cs"/>
              </a:defRPr>
            </a:pPr>
            <a:r>
              <a:rPr lang="de-CH" sz="1600" dirty="0" err="1">
                <a:solidFill>
                  <a:srgbClr val="000000">
                    <a:lumMod val="65000"/>
                    <a:lumOff val="35000"/>
                  </a:srgbClr>
                </a:solidFill>
              </a:rPr>
              <a:t>Chaff</a:t>
            </a:r>
            <a:r>
              <a:rPr lang="de-CH" sz="1600" dirty="0">
                <a:solidFill>
                  <a:srgbClr val="000000">
                    <a:lumMod val="65000"/>
                    <a:lumOff val="35000"/>
                  </a:srgbClr>
                </a:solidFill>
              </a:rPr>
              <a:t>. Food Bio Suisse </a:t>
            </a:r>
            <a:br>
              <a:rPr lang="de-CH" sz="1600" dirty="0">
                <a:solidFill>
                  <a:srgbClr val="000000">
                    <a:lumMod val="65000"/>
                    <a:lumOff val="35000"/>
                  </a:srgbClr>
                </a:solidFill>
              </a:rPr>
            </a:br>
            <a:r>
              <a:rPr lang="de-CH" sz="1600" dirty="0">
                <a:solidFill>
                  <a:srgbClr val="000000">
                    <a:lumMod val="65000"/>
                    <a:lumOff val="35000"/>
                  </a:srgbClr>
                </a:solidFill>
              </a:rPr>
              <a:t>en </a:t>
            </a:r>
            <a:r>
              <a:rPr lang="de-CH" sz="1600" dirty="0" err="1">
                <a:solidFill>
                  <a:srgbClr val="000000">
                    <a:lumMod val="65000"/>
                    <a:lumOff val="35000"/>
                  </a:srgbClr>
                </a:solidFill>
              </a:rPr>
              <a:t>mio.</a:t>
            </a:r>
            <a:r>
              <a:rPr lang="de-CH" sz="1600" dirty="0">
                <a:solidFill>
                  <a:srgbClr val="000000">
                    <a:lumMod val="65000"/>
                    <a:lumOff val="35000"/>
                  </a:srgbClr>
                </a:solidFill>
              </a:rPr>
              <a:t> CHF</a:t>
            </a:r>
            <a:endParaRPr lang="de-CH" sz="3200" dirty="0">
              <a:solidFill>
                <a:srgbClr val="000000">
                  <a:lumMod val="65000"/>
                  <a:lumOff val="35000"/>
                </a:srgbClr>
              </a:solidFill>
            </a:endParaRPr>
          </a:p>
        </p:txBody>
      </p:sp>
      <p:sp>
        <p:nvSpPr>
          <p:cNvPr id="12" name="Rechteck 11"/>
          <p:cNvSpPr/>
          <p:nvPr/>
        </p:nvSpPr>
        <p:spPr>
          <a:xfrm>
            <a:off x="3580688" y="2390010"/>
            <a:ext cx="1738505" cy="486287"/>
          </a:xfrm>
          <a:prstGeom prst="rect">
            <a:avLst/>
          </a:prstGeom>
        </p:spPr>
        <p:txBody>
          <a:bodyPr wrap="square">
            <a:spAutoFit/>
          </a:bodyPr>
          <a:lstStyle/>
          <a:p>
            <a:pPr>
              <a:lnSpc>
                <a:spcPct val="80000"/>
              </a:lnSpc>
              <a:defRPr sz="1862" b="0" i="0" u="none" strike="noStrike" kern="1200" spc="0" baseline="0">
                <a:solidFill>
                  <a:srgbClr val="000000">
                    <a:lumMod val="65000"/>
                    <a:lumOff val="35000"/>
                  </a:srgbClr>
                </a:solidFill>
                <a:latin typeface="+mn-lt"/>
                <a:ea typeface="+mn-ea"/>
                <a:cs typeface="+mn-cs"/>
              </a:defRPr>
            </a:pPr>
            <a:r>
              <a:rPr lang="fr-CH" sz="1600" dirty="0">
                <a:solidFill>
                  <a:srgbClr val="000000">
                    <a:lumMod val="65000"/>
                    <a:lumOff val="35000"/>
                  </a:srgbClr>
                </a:solidFill>
                <a:latin typeface="+mn-lt"/>
              </a:rPr>
              <a:t>Proportion de bio en %</a:t>
            </a:r>
          </a:p>
        </p:txBody>
      </p:sp>
    </p:spTree>
    <p:extLst>
      <p:ext uri="{BB962C8B-B14F-4D97-AF65-F5344CB8AC3E}">
        <p14:creationId xmlns:p14="http://schemas.microsoft.com/office/powerpoint/2010/main" val="1265859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Le marché biologique suisse</a:t>
            </a:r>
            <a:endParaRPr lang="fr-CH" dirty="0"/>
          </a:p>
        </p:txBody>
      </p:sp>
      <p:sp>
        <p:nvSpPr>
          <p:cNvPr id="3" name="Inhaltsplatzhalter 2"/>
          <p:cNvSpPr>
            <a:spLocks noGrp="1"/>
          </p:cNvSpPr>
          <p:nvPr>
            <p:ph idx="12"/>
          </p:nvPr>
        </p:nvSpPr>
        <p:spPr/>
        <p:txBody>
          <a:bodyPr>
            <a:normAutofit fontScale="85000" lnSpcReduction="10000"/>
          </a:bodyPr>
          <a:lstStyle/>
          <a:p>
            <a:r>
              <a:rPr lang="fr-CH" dirty="0" smtClean="0"/>
              <a:t>Tendances de la demande pour certains groupes de produits</a:t>
            </a:r>
            <a:endParaRPr lang="fr-CH" dirty="0"/>
          </a:p>
        </p:txBody>
      </p:sp>
      <p:sp>
        <p:nvSpPr>
          <p:cNvPr id="4" name="Inhaltsplatzhalter 3"/>
          <p:cNvSpPr>
            <a:spLocks noGrp="1"/>
          </p:cNvSpPr>
          <p:nvPr>
            <p:ph idx="14"/>
          </p:nvPr>
        </p:nvSpPr>
        <p:spPr/>
        <p:txBody>
          <a:bodyPr/>
          <a:lstStyle/>
          <a:p>
            <a:r>
              <a:rPr lang="fr-CH" dirty="0" smtClean="0"/>
              <a:t>Source: FiBL et Bio Suisse 2016 (bioactualites.ch) </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6</a:t>
            </a:fld>
            <a:endParaRPr lang="fr-CH" altLang="de-DE"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1914711549"/>
              </p:ext>
            </p:extLst>
          </p:nvPr>
        </p:nvGraphicFramePr>
        <p:xfrm>
          <a:off x="628650" y="1397432"/>
          <a:ext cx="7886700" cy="4742997"/>
        </p:xfrm>
        <a:graphic>
          <a:graphicData uri="http://schemas.openxmlformats.org/drawingml/2006/table">
            <a:tbl>
              <a:tblPr firstRow="1" bandRow="1">
                <a:tableStyleId>{F5AB1C69-6EDB-4FF4-983F-18BD219EF322}</a:tableStyleId>
              </a:tblPr>
              <a:tblGrid>
                <a:gridCol w="1495078"/>
                <a:gridCol w="1008112"/>
                <a:gridCol w="5383510"/>
              </a:tblGrid>
              <a:tr h="471346">
                <a:tc>
                  <a:txBody>
                    <a:bodyPr/>
                    <a:lstStyle/>
                    <a:p>
                      <a:pPr>
                        <a:lnSpc>
                          <a:spcPct val="90000"/>
                        </a:lnSpc>
                      </a:pPr>
                      <a:r>
                        <a:rPr lang="fr-CH" sz="1400" b="0" noProof="0" dirty="0" smtClean="0">
                          <a:solidFill>
                            <a:schemeClr val="tx1"/>
                          </a:solidFill>
                        </a:rPr>
                        <a:t>Groupes de produits</a:t>
                      </a:r>
                      <a:endParaRPr lang="fr-CH" sz="1400" b="0" noProof="0" dirty="0">
                        <a:solidFill>
                          <a:schemeClr val="tx1"/>
                        </a:solidFill>
                      </a:endParaRPr>
                    </a:p>
                  </a:txBody>
                  <a:tcPr>
                    <a:solidFill>
                      <a:schemeClr val="bg2">
                        <a:lumMod val="75000"/>
                      </a:schemeClr>
                    </a:solidFill>
                  </a:tcPr>
                </a:tc>
                <a:tc>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fr-CH" sz="1400" b="0" noProof="0" dirty="0" smtClean="0">
                          <a:solidFill>
                            <a:schemeClr val="tx1"/>
                          </a:solidFill>
                        </a:rPr>
                        <a:t>Tendance demande</a:t>
                      </a:r>
                    </a:p>
                  </a:txBody>
                  <a:tcPr>
                    <a:solidFill>
                      <a:schemeClr val="bg2">
                        <a:lumMod val="75000"/>
                      </a:schemeClr>
                    </a:solidFill>
                  </a:tcPr>
                </a:tc>
                <a:tc>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fr-CH" sz="1400" b="0" noProof="0" dirty="0" smtClean="0">
                          <a:solidFill>
                            <a:schemeClr val="tx1"/>
                          </a:solidFill>
                        </a:rPr>
                        <a:t>Production, commercialisation</a:t>
                      </a:r>
                    </a:p>
                  </a:txBody>
                  <a:tcPr>
                    <a:solidFill>
                      <a:schemeClr val="bg2">
                        <a:lumMod val="75000"/>
                      </a:schemeClr>
                    </a:solidFill>
                  </a:tcPr>
                </a:tc>
              </a:tr>
              <a:tr h="661697">
                <a:tc>
                  <a:txBody>
                    <a:bodyPr/>
                    <a:lstStyle/>
                    <a:p>
                      <a:pPr>
                        <a:lnSpc>
                          <a:spcPct val="90000"/>
                        </a:lnSpc>
                      </a:pPr>
                      <a:r>
                        <a:rPr lang="fr-CH" sz="1400" b="0" noProof="0" dirty="0" smtClean="0">
                          <a:solidFill>
                            <a:schemeClr val="tx1"/>
                          </a:solidFill>
                        </a:rPr>
                        <a:t>Céréales panifiables</a:t>
                      </a:r>
                      <a:endParaRPr lang="fr-CH" sz="1400" b="0" noProof="0" dirty="0">
                        <a:solidFill>
                          <a:schemeClr val="tx1"/>
                        </a:solidFill>
                      </a:endParaRPr>
                    </a:p>
                  </a:txBody>
                  <a:tcPr>
                    <a:solidFill>
                      <a:schemeClr val="bg2">
                        <a:lumMod val="90000"/>
                      </a:schemeClr>
                    </a:solidFill>
                  </a:tcPr>
                </a:tc>
                <a:tc>
                  <a:txBody>
                    <a:bodyPr/>
                    <a:lstStyle/>
                    <a:p>
                      <a:pPr>
                        <a:lnSpc>
                          <a:spcPct val="90000"/>
                        </a:lnSpc>
                      </a:pPr>
                      <a:r>
                        <a:rPr lang="fr-CH" sz="1400" b="0" noProof="0" dirty="0" smtClean="0">
                          <a:solidFill>
                            <a:schemeClr val="tx1"/>
                          </a:solidFill>
                          <a:sym typeface="Wingdings 3" panose="05040102010807070707" pitchFamily="18" charset="2"/>
                        </a:rPr>
                        <a:t></a:t>
                      </a:r>
                      <a:endParaRPr lang="fr-CH" sz="1400" b="0" noProof="0" dirty="0">
                        <a:solidFill>
                          <a:schemeClr val="tx1"/>
                        </a:solidFill>
                      </a:endParaRPr>
                    </a:p>
                  </a:txBody>
                  <a:tcPr>
                    <a:solidFill>
                      <a:schemeClr val="bg2">
                        <a:lumMod val="90000"/>
                      </a:schemeClr>
                    </a:solidFill>
                  </a:tcPr>
                </a:tc>
                <a:tc>
                  <a:txBody>
                    <a:bodyPr/>
                    <a:lstStyle/>
                    <a:p>
                      <a:pPr>
                        <a:lnSpc>
                          <a:spcPct val="90000"/>
                        </a:lnSpc>
                      </a:pPr>
                      <a:r>
                        <a:rPr lang="fr-CH" sz="1400" b="0" i="0" u="none" strike="noStrike" kern="1200" baseline="0" noProof="0" dirty="0" smtClean="0">
                          <a:solidFill>
                            <a:schemeClr val="dk1"/>
                          </a:solidFill>
                          <a:latin typeface="+mn-lt"/>
                          <a:ea typeface="+mn-ea"/>
                          <a:cs typeface="+mn-cs"/>
                        </a:rPr>
                        <a:t>Évolution positive des prix et de la demande, toutes les cultures de la rotation sont lucratives (contrats de prise en charge), marché pour le blé panifiable de reconversion</a:t>
                      </a:r>
                      <a:endParaRPr lang="fr-CH" sz="1400" b="0" noProof="0" dirty="0">
                        <a:solidFill>
                          <a:schemeClr val="tx1"/>
                        </a:solidFill>
                      </a:endParaRPr>
                    </a:p>
                  </a:txBody>
                  <a:tcPr>
                    <a:solidFill>
                      <a:schemeClr val="bg2">
                        <a:lumMod val="90000"/>
                      </a:schemeClr>
                    </a:solidFill>
                  </a:tcPr>
                </a:tc>
              </a:tr>
              <a:tr h="1140597">
                <a:tc>
                  <a:txBody>
                    <a:bodyPr/>
                    <a:lstStyle/>
                    <a:p>
                      <a:pPr>
                        <a:lnSpc>
                          <a:spcPct val="90000"/>
                        </a:lnSpc>
                      </a:pPr>
                      <a:r>
                        <a:rPr lang="fr-CH" sz="1400" b="0" noProof="0" dirty="0" smtClean="0">
                          <a:solidFill>
                            <a:schemeClr val="tx1"/>
                          </a:solidFill>
                        </a:rPr>
                        <a:t>Céréales fourragères</a:t>
                      </a:r>
                      <a:endParaRPr lang="fr-CH" sz="1400" b="0" noProof="0" dirty="0">
                        <a:solidFill>
                          <a:schemeClr val="tx1"/>
                        </a:solidFill>
                      </a:endParaRPr>
                    </a:p>
                  </a:txBody>
                  <a:tcPr>
                    <a:solidFill>
                      <a:schemeClr val="bg2">
                        <a:lumMod val="90000"/>
                      </a:schemeClr>
                    </a:solidFill>
                  </a:tcPr>
                </a:tc>
                <a:tc>
                  <a:txBody>
                    <a:bodyPr/>
                    <a:lstStyle/>
                    <a:p>
                      <a:pPr>
                        <a:lnSpc>
                          <a:spcPct val="90000"/>
                        </a:lnSpc>
                      </a:pPr>
                      <a:r>
                        <a:rPr lang="fr-CH" sz="1400" b="0" noProof="0" dirty="0" smtClean="0">
                          <a:solidFill>
                            <a:schemeClr val="tx1"/>
                          </a:solidFill>
                          <a:sym typeface="Wingdings 3" panose="05040102010807070707" pitchFamily="18" charset="2"/>
                        </a:rPr>
                        <a:t>()</a:t>
                      </a:r>
                      <a:endParaRPr lang="fr-CH" sz="1400" b="0" noProof="0" dirty="0">
                        <a:solidFill>
                          <a:schemeClr val="tx1"/>
                        </a:solidFill>
                      </a:endParaRPr>
                    </a:p>
                  </a:txBody>
                  <a:tcPr>
                    <a:solidFill>
                      <a:schemeClr val="bg2">
                        <a:lumMod val="90000"/>
                      </a:schemeClr>
                    </a:solidFill>
                  </a:tcPr>
                </a:tc>
                <a:tc>
                  <a:txBody>
                    <a:bodyPr/>
                    <a:lstStyle/>
                    <a:p>
                      <a:r>
                        <a:rPr lang="fr-CH" sz="1400" b="0" noProof="0" dirty="0" smtClean="0">
                          <a:solidFill>
                            <a:schemeClr val="tx1"/>
                          </a:solidFill>
                        </a:rPr>
                        <a:t>Renforcement de la demande depuis que l’alimentation des ruminants et des </a:t>
                      </a:r>
                      <a:r>
                        <a:rPr lang="de-CH" sz="1400" dirty="0" err="1" smtClean="0"/>
                        <a:t>poules</a:t>
                      </a:r>
                      <a:r>
                        <a:rPr lang="de-CH" sz="1400" dirty="0" smtClean="0"/>
                        <a:t> </a:t>
                      </a:r>
                      <a:r>
                        <a:rPr lang="de-CH" sz="1400" dirty="0" err="1" smtClean="0"/>
                        <a:t>pondeuses</a:t>
                      </a:r>
                      <a:r>
                        <a:rPr lang="de-CH" sz="1400" dirty="0" smtClean="0"/>
                        <a:t> </a:t>
                      </a:r>
                      <a:r>
                        <a:rPr lang="fr-CH" sz="1400" b="0" noProof="0" dirty="0" smtClean="0">
                          <a:solidFill>
                            <a:schemeClr val="tx1"/>
                          </a:solidFill>
                        </a:rPr>
                        <a:t>est 100 % bio.</a:t>
                      </a:r>
                      <a:r>
                        <a:rPr lang="fr-CH" sz="1400" b="0" baseline="0" noProof="0" dirty="0" smtClean="0">
                          <a:solidFill>
                            <a:schemeClr val="tx1"/>
                          </a:solidFill>
                        </a:rPr>
                        <a:t> </a:t>
                      </a:r>
                      <a:r>
                        <a:rPr lang="fr-FR" sz="1350" b="0" i="0" u="none" strike="noStrike" kern="1200" baseline="0" dirty="0" smtClean="0">
                          <a:solidFill>
                            <a:schemeClr val="dk1"/>
                          </a:solidFill>
                          <a:latin typeface="+mn-lt"/>
                          <a:ea typeface="+mn-ea"/>
                          <a:cs typeface="+mn-cs"/>
                        </a:rPr>
                        <a:t>L’augmentation de la surface a permis d’améliorer le taux d’</a:t>
                      </a:r>
                      <a:r>
                        <a:rPr lang="fr-FR" sz="1350" b="0" i="0" u="none" strike="noStrike" kern="1200" baseline="0" dirty="0" err="1" smtClean="0">
                          <a:solidFill>
                            <a:schemeClr val="dk1"/>
                          </a:solidFill>
                          <a:latin typeface="+mn-lt"/>
                          <a:ea typeface="+mn-ea"/>
                          <a:cs typeface="+mn-cs"/>
                        </a:rPr>
                        <a:t>autoapprovisionnement</a:t>
                      </a:r>
                      <a:r>
                        <a:rPr lang="de-CH" sz="1350" b="0" i="0" u="none" strike="noStrike" kern="1200" baseline="0" dirty="0" smtClean="0">
                          <a:solidFill>
                            <a:schemeClr val="dk1"/>
                          </a:solidFill>
                          <a:latin typeface="+mn-lt"/>
                          <a:ea typeface="+mn-ea"/>
                          <a:cs typeface="+mn-cs"/>
                        </a:rPr>
                        <a:t>. </a:t>
                      </a:r>
                      <a:r>
                        <a:rPr lang="fr-CH" sz="1400" b="0" baseline="0" noProof="0" dirty="0" smtClean="0">
                          <a:solidFill>
                            <a:schemeClr val="tx1"/>
                          </a:solidFill>
                        </a:rPr>
                        <a:t>R</a:t>
                      </a:r>
                      <a:r>
                        <a:rPr lang="fr-FR" sz="1350" b="0" i="0" u="none" strike="noStrike" kern="1200" baseline="0" dirty="0" err="1" smtClean="0">
                          <a:solidFill>
                            <a:schemeClr val="dk1"/>
                          </a:solidFill>
                          <a:latin typeface="+mn-lt"/>
                          <a:ea typeface="+mn-ea"/>
                          <a:cs typeface="+mn-cs"/>
                        </a:rPr>
                        <a:t>isque</a:t>
                      </a:r>
                      <a:r>
                        <a:rPr lang="fr-FR" sz="1350" b="0" i="0" u="none" strike="noStrike" kern="1200" baseline="0" dirty="0" smtClean="0">
                          <a:solidFill>
                            <a:schemeClr val="dk1"/>
                          </a:solidFill>
                          <a:latin typeface="+mn-lt"/>
                          <a:ea typeface="+mn-ea"/>
                          <a:cs typeface="+mn-cs"/>
                        </a:rPr>
                        <a:t> de saturation du marché quand les récoltes sont très bonnes. </a:t>
                      </a:r>
                      <a:r>
                        <a:rPr lang="fr-FR" sz="1400" b="0" baseline="0" noProof="0" dirty="0" smtClean="0">
                          <a:solidFill>
                            <a:schemeClr val="dk1"/>
                          </a:solidFill>
                        </a:rPr>
                        <a:t>B</a:t>
                      </a:r>
                      <a:r>
                        <a:rPr lang="fr-FR" sz="1400" dirty="0" smtClean="0"/>
                        <a:t>lé fourrager et maïs grain</a:t>
                      </a:r>
                      <a:r>
                        <a:rPr lang="fr-FR" sz="1400" baseline="0" dirty="0" smtClean="0"/>
                        <a:t> </a:t>
                      </a:r>
                      <a:r>
                        <a:rPr lang="fr-FR" sz="1400" dirty="0" smtClean="0"/>
                        <a:t>très demandés. </a:t>
                      </a:r>
                      <a:endParaRPr lang="fr-CH" sz="1400" b="0" noProof="0" dirty="0">
                        <a:solidFill>
                          <a:schemeClr val="tx1"/>
                        </a:solidFill>
                      </a:endParaRPr>
                    </a:p>
                  </a:txBody>
                  <a:tcPr>
                    <a:solidFill>
                      <a:schemeClr val="bg2">
                        <a:lumMod val="90000"/>
                      </a:schemeClr>
                    </a:solidFill>
                  </a:tcPr>
                </a:tc>
              </a:tr>
              <a:tr h="471346">
                <a:tc>
                  <a:txBody>
                    <a:bodyPr/>
                    <a:lstStyle/>
                    <a:p>
                      <a:pPr>
                        <a:lnSpc>
                          <a:spcPct val="90000"/>
                        </a:lnSpc>
                      </a:pPr>
                      <a:r>
                        <a:rPr lang="fr-CH" sz="1400" b="0" noProof="0" dirty="0" smtClean="0">
                          <a:solidFill>
                            <a:schemeClr val="tx1"/>
                          </a:solidFill>
                        </a:rPr>
                        <a:t>Grandes cultures</a:t>
                      </a:r>
                      <a:r>
                        <a:rPr lang="fr-CH" sz="1400" b="0" baseline="0" noProof="0" dirty="0" smtClean="0">
                          <a:solidFill>
                            <a:schemeClr val="tx1"/>
                          </a:solidFill>
                        </a:rPr>
                        <a:t> </a:t>
                      </a:r>
                      <a:r>
                        <a:rPr lang="fr-CH" sz="1400" b="0" baseline="0" noProof="0" dirty="0" err="1" smtClean="0">
                          <a:solidFill>
                            <a:schemeClr val="tx1"/>
                          </a:solidFill>
                        </a:rPr>
                        <a:t>sp</a:t>
                      </a:r>
                      <a:r>
                        <a:rPr lang="fr-CH" sz="1400" b="0" baseline="0" noProof="0" dirty="0" smtClean="0">
                          <a:solidFill>
                            <a:schemeClr val="tx1"/>
                          </a:solidFill>
                        </a:rPr>
                        <a:t>.</a:t>
                      </a:r>
                      <a:endParaRPr lang="fr-CH" sz="1400" b="0" noProof="0" dirty="0">
                        <a:solidFill>
                          <a:schemeClr val="tx1"/>
                        </a:solidFill>
                      </a:endParaRPr>
                    </a:p>
                  </a:txBody>
                  <a:tcPr>
                    <a:solidFill>
                      <a:schemeClr val="bg2">
                        <a:lumMod val="90000"/>
                      </a:schemeClr>
                    </a:solidFill>
                  </a:tcPr>
                </a:tc>
                <a:tc>
                  <a:txBody>
                    <a:bodyPr/>
                    <a:lstStyle/>
                    <a:p>
                      <a:pPr marL="0" marR="0" lvl="0" indent="0" algn="l" defTabSz="685800" rtl="0" eaLnBrk="1" fontAlgn="auto" latinLnBrk="0" hangingPunct="1">
                        <a:lnSpc>
                          <a:spcPct val="90000"/>
                        </a:lnSpc>
                        <a:spcBef>
                          <a:spcPts val="0"/>
                        </a:spcBef>
                        <a:spcAft>
                          <a:spcPts val="0"/>
                        </a:spcAft>
                        <a:buClrTx/>
                        <a:buSzTx/>
                        <a:buFontTx/>
                        <a:buNone/>
                        <a:tabLst/>
                        <a:defRPr/>
                      </a:pPr>
                      <a:r>
                        <a:rPr lang="fr-CH" sz="1400" b="0" noProof="0" dirty="0" smtClean="0">
                          <a:solidFill>
                            <a:schemeClr val="tx1"/>
                          </a:solidFill>
                          <a:sym typeface="Wingdings 3" panose="05040102010807070707" pitchFamily="18" charset="2"/>
                        </a:rPr>
                        <a:t></a:t>
                      </a:r>
                      <a:endParaRPr lang="fr-CH" sz="1400" b="0" noProof="0" dirty="0" smtClean="0">
                        <a:solidFill>
                          <a:schemeClr val="tx1"/>
                        </a:solidFill>
                      </a:endParaRPr>
                    </a:p>
                  </a:txBody>
                  <a:tcPr>
                    <a:solidFill>
                      <a:schemeClr val="bg2">
                        <a:lumMod val="90000"/>
                      </a:schemeClr>
                    </a:solidFill>
                  </a:tcPr>
                </a:tc>
                <a:tc>
                  <a:txBody>
                    <a:bodyPr/>
                    <a:lstStyle/>
                    <a:p>
                      <a:pPr>
                        <a:lnSpc>
                          <a:spcPct val="90000"/>
                        </a:lnSpc>
                      </a:pPr>
                      <a:r>
                        <a:rPr lang="fr-CH" sz="1400" b="0" noProof="0" dirty="0" smtClean="0">
                          <a:solidFill>
                            <a:schemeClr val="tx1"/>
                          </a:solidFill>
                        </a:rPr>
                        <a:t>Pommes de terre,</a:t>
                      </a:r>
                      <a:r>
                        <a:rPr lang="fr-CH" sz="1400" b="0" baseline="0" noProof="0" dirty="0" smtClean="0">
                          <a:solidFill>
                            <a:schemeClr val="tx1"/>
                          </a:solidFill>
                        </a:rPr>
                        <a:t> tournesol, colza et cultures de niches (soja pour le tofu, millet, </a:t>
                      </a:r>
                      <a:r>
                        <a:rPr lang="de-CH" sz="1400" dirty="0" err="1" smtClean="0"/>
                        <a:t>amidonnier</a:t>
                      </a:r>
                      <a:r>
                        <a:rPr lang="de-CH" sz="1400" dirty="0" smtClean="0"/>
                        <a:t>, </a:t>
                      </a:r>
                      <a:r>
                        <a:rPr lang="de-CH" sz="1400" dirty="0" err="1" smtClean="0"/>
                        <a:t>engrain</a:t>
                      </a:r>
                      <a:r>
                        <a:rPr lang="de-CH" sz="1400" dirty="0" smtClean="0"/>
                        <a:t>,</a:t>
                      </a:r>
                      <a:r>
                        <a:rPr lang="de-CH" sz="1400" baseline="0" dirty="0" smtClean="0"/>
                        <a:t> </a:t>
                      </a:r>
                      <a:r>
                        <a:rPr lang="fr-CH" sz="1400" b="0" baseline="0" noProof="0" dirty="0" smtClean="0">
                          <a:solidFill>
                            <a:schemeClr val="tx1"/>
                          </a:solidFill>
                        </a:rPr>
                        <a:t>lin, moutarde etc.)</a:t>
                      </a:r>
                      <a:endParaRPr lang="fr-CH" sz="1400" b="0" noProof="0" dirty="0">
                        <a:solidFill>
                          <a:schemeClr val="tx1"/>
                        </a:solidFill>
                      </a:endParaRPr>
                    </a:p>
                  </a:txBody>
                  <a:tcPr>
                    <a:solidFill>
                      <a:schemeClr val="bg2">
                        <a:lumMod val="90000"/>
                      </a:schemeClr>
                    </a:solidFill>
                  </a:tcPr>
                </a:tc>
              </a:tr>
              <a:tr h="471346">
                <a:tc>
                  <a:txBody>
                    <a:bodyPr/>
                    <a:lstStyle/>
                    <a:p>
                      <a:pPr>
                        <a:lnSpc>
                          <a:spcPct val="90000"/>
                        </a:lnSpc>
                      </a:pPr>
                      <a:r>
                        <a:rPr lang="fr-CH" sz="1400" b="0" noProof="0" dirty="0" smtClean="0">
                          <a:solidFill>
                            <a:schemeClr val="tx1"/>
                          </a:solidFill>
                        </a:rPr>
                        <a:t>Légumes frais et de garde</a:t>
                      </a:r>
                      <a:endParaRPr lang="fr-CH" sz="1400" b="0" noProof="0" dirty="0">
                        <a:solidFill>
                          <a:schemeClr val="tx1"/>
                        </a:solidFill>
                      </a:endParaRPr>
                    </a:p>
                  </a:txBody>
                  <a:tcPr>
                    <a:solidFill>
                      <a:schemeClr val="bg2">
                        <a:lumMod val="90000"/>
                      </a:schemeClr>
                    </a:solidFill>
                  </a:tcPr>
                </a:tc>
                <a:tc>
                  <a:txBody>
                    <a:bodyPr/>
                    <a:lstStyle/>
                    <a:p>
                      <a:pPr>
                        <a:lnSpc>
                          <a:spcPct val="90000"/>
                        </a:lnSpc>
                      </a:pPr>
                      <a:r>
                        <a:rPr lang="fr-CH" sz="1400" b="0" noProof="0" dirty="0" smtClean="0">
                          <a:solidFill>
                            <a:schemeClr val="tx1"/>
                          </a:solidFill>
                          <a:sym typeface="Wingdings 3" panose="05040102010807070707" pitchFamily="18" charset="2"/>
                        </a:rPr>
                        <a:t></a:t>
                      </a:r>
                      <a:endParaRPr lang="fr-CH" sz="1400" b="0" noProof="0" dirty="0">
                        <a:solidFill>
                          <a:schemeClr val="tx1"/>
                        </a:solidFill>
                      </a:endParaRPr>
                    </a:p>
                  </a:txBody>
                  <a:tcPr>
                    <a:solidFill>
                      <a:schemeClr val="bg2">
                        <a:lumMod val="90000"/>
                      </a:schemeClr>
                    </a:solidFill>
                  </a:tcPr>
                </a:tc>
                <a:tc>
                  <a:txBody>
                    <a:bodyPr/>
                    <a:lstStyle/>
                    <a:p>
                      <a:pPr>
                        <a:lnSpc>
                          <a:spcPct val="90000"/>
                        </a:lnSpc>
                      </a:pPr>
                      <a:r>
                        <a:rPr lang="fr-CH" sz="1400" b="0" i="0" u="none" strike="noStrike" kern="1200" baseline="0" noProof="0" dirty="0" smtClean="0">
                          <a:solidFill>
                            <a:schemeClr val="dk1"/>
                          </a:solidFill>
                          <a:latin typeface="+mn-lt"/>
                          <a:ea typeface="+mn-ea"/>
                          <a:cs typeface="+mn-cs"/>
                        </a:rPr>
                        <a:t>Viser seulement une croissance continue de la production sous peine de détruire l’équilibre du marché</a:t>
                      </a:r>
                      <a:endParaRPr lang="fr-CH" sz="1400" b="0" noProof="0" dirty="0">
                        <a:solidFill>
                          <a:schemeClr val="tx1"/>
                        </a:solidFill>
                      </a:endParaRPr>
                    </a:p>
                  </a:txBody>
                  <a:tcPr>
                    <a:solidFill>
                      <a:schemeClr val="bg2">
                        <a:lumMod val="90000"/>
                      </a:schemeClr>
                    </a:solidFill>
                  </a:tcPr>
                </a:tc>
              </a:tr>
              <a:tr h="471346">
                <a:tc>
                  <a:txBody>
                    <a:bodyPr/>
                    <a:lstStyle/>
                    <a:p>
                      <a:pPr>
                        <a:lnSpc>
                          <a:spcPct val="90000"/>
                        </a:lnSpc>
                      </a:pPr>
                      <a:r>
                        <a:rPr lang="fr-CH" sz="1400" b="0" noProof="0" dirty="0" smtClean="0">
                          <a:solidFill>
                            <a:schemeClr val="tx1"/>
                          </a:solidFill>
                        </a:rPr>
                        <a:t>Pommes et poires de table</a:t>
                      </a:r>
                      <a:endParaRPr lang="fr-CH" sz="1400" b="0" noProof="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fr-CH" sz="1400" b="0" noProof="0" dirty="0" smtClean="0">
                          <a:solidFill>
                            <a:schemeClr val="tx1"/>
                          </a:solidFill>
                          <a:sym typeface="Wingdings 3" panose="05040102010807070707" pitchFamily="18" charset="2"/>
                        </a:rPr>
                        <a:t></a:t>
                      </a:r>
                      <a:endParaRPr lang="fr-CH" sz="1400" b="0" noProof="0" dirty="0" smtClean="0">
                        <a:solidFill>
                          <a:schemeClr val="tx1"/>
                        </a:solidFill>
                      </a:endParaRPr>
                    </a:p>
                    <a:p>
                      <a:pPr>
                        <a:lnSpc>
                          <a:spcPct val="90000"/>
                        </a:lnSpc>
                      </a:pPr>
                      <a:endParaRPr lang="fr-CH" sz="1400" noProof="0" dirty="0"/>
                    </a:p>
                  </a:txBody>
                  <a:tcPr>
                    <a:solidFill>
                      <a:schemeClr val="bg2">
                        <a:lumMod val="90000"/>
                      </a:schemeClr>
                    </a:solidFill>
                  </a:tcPr>
                </a:tc>
                <a:tc>
                  <a:txBody>
                    <a:bodyPr/>
                    <a:lstStyle/>
                    <a:p>
                      <a:pPr marL="0" marR="0" indent="0" algn="l" defTabSz="685800" rtl="0" eaLnBrk="1" fontAlgn="auto" latinLnBrk="0" hangingPunct="1">
                        <a:lnSpc>
                          <a:spcPct val="90000"/>
                        </a:lnSpc>
                        <a:spcBef>
                          <a:spcPts val="0"/>
                        </a:spcBef>
                        <a:spcAft>
                          <a:spcPts val="0"/>
                        </a:spcAft>
                        <a:buClrTx/>
                        <a:buSzTx/>
                        <a:buFontTx/>
                        <a:buNone/>
                        <a:tabLst/>
                        <a:defRPr/>
                      </a:pPr>
                      <a:r>
                        <a:rPr lang="fr-CH" sz="1400" b="0" baseline="0" noProof="0" dirty="0" smtClean="0">
                          <a:solidFill>
                            <a:schemeClr val="tx1"/>
                          </a:solidFill>
                        </a:rPr>
                        <a:t>Il y a un certain potentiel pour les variétés précoces, sinon fortes fluctuations. L’offre de poires de longue garde peut augmenter</a:t>
                      </a:r>
                    </a:p>
                  </a:txBody>
                  <a:tcPr>
                    <a:solidFill>
                      <a:schemeClr val="bg2">
                        <a:lumMod val="90000"/>
                      </a:schemeClr>
                    </a:solidFill>
                  </a:tcPr>
                </a:tc>
              </a:tr>
              <a:tr h="661697">
                <a:tc>
                  <a:txBody>
                    <a:bodyPr/>
                    <a:lstStyle/>
                    <a:p>
                      <a:pPr>
                        <a:lnSpc>
                          <a:spcPct val="90000"/>
                        </a:lnSpc>
                      </a:pPr>
                      <a:r>
                        <a:rPr lang="fr-CH" sz="1400" b="0" noProof="0" dirty="0" smtClean="0">
                          <a:solidFill>
                            <a:schemeClr val="tx1"/>
                          </a:solidFill>
                        </a:rPr>
                        <a:t>Fruits </a:t>
                      </a:r>
                      <a:r>
                        <a:rPr lang="fr-CH" sz="1400" b="0" baseline="0" noProof="0" dirty="0" smtClean="0">
                          <a:solidFill>
                            <a:schemeClr val="tx1"/>
                          </a:solidFill>
                        </a:rPr>
                        <a:t>à cidre</a:t>
                      </a:r>
                      <a:endParaRPr lang="fr-CH" sz="1400" b="0" noProof="0" dirty="0">
                        <a:solidFill>
                          <a:schemeClr val="tx1"/>
                        </a:solidFill>
                      </a:endParaRPr>
                    </a:p>
                  </a:txBody>
                  <a:tcPr>
                    <a:solidFill>
                      <a:schemeClr val="bg2">
                        <a:lumMod val="90000"/>
                      </a:schemeClr>
                    </a:solidFill>
                  </a:tcPr>
                </a:tc>
                <a:tc>
                  <a:txBody>
                    <a:bodyPr/>
                    <a:lstStyle/>
                    <a:p>
                      <a:pPr>
                        <a:lnSpc>
                          <a:spcPct val="90000"/>
                        </a:lnSpc>
                      </a:pPr>
                      <a:r>
                        <a:rPr lang="fr-CH" sz="1400" b="0" noProof="0" dirty="0" smtClean="0">
                          <a:solidFill>
                            <a:schemeClr val="tx1"/>
                          </a:solidFill>
                          <a:sym typeface="Wingdings 3" panose="05040102010807070707" pitchFamily="18" charset="2"/>
                        </a:rPr>
                        <a:t></a:t>
                      </a:r>
                      <a:endParaRPr lang="fr-CH" sz="1400" noProof="0" dirty="0"/>
                    </a:p>
                  </a:txBody>
                  <a:tcPr>
                    <a:solidFill>
                      <a:schemeClr val="bg2">
                        <a:lumMod val="90000"/>
                      </a:schemeClr>
                    </a:solidFill>
                  </a:tcPr>
                </a:tc>
                <a:tc>
                  <a:txBody>
                    <a:bodyPr/>
                    <a:lstStyle/>
                    <a:p>
                      <a:pPr>
                        <a:lnSpc>
                          <a:spcPct val="90000"/>
                        </a:lnSpc>
                      </a:pPr>
                      <a:r>
                        <a:rPr lang="fr-CH" sz="1400" b="0" noProof="0" dirty="0" smtClean="0">
                          <a:solidFill>
                            <a:schemeClr val="tx1"/>
                          </a:solidFill>
                        </a:rPr>
                        <a:t>La demande</a:t>
                      </a:r>
                      <a:r>
                        <a:rPr lang="fr-CH" sz="1400" b="0" baseline="0" noProof="0" dirty="0" smtClean="0">
                          <a:solidFill>
                            <a:schemeClr val="tx1"/>
                          </a:solidFill>
                        </a:rPr>
                        <a:t> pour les fruits à cidre bio augmente (surtout depuis l’autorisation de la concentration pour les boissons mélangées en 2013</a:t>
                      </a:r>
                      <a:r>
                        <a:rPr lang="fr-CH" sz="1400" b="0" noProof="0" dirty="0" smtClean="0">
                          <a:solidFill>
                            <a:schemeClr val="tx1"/>
                          </a:solidFill>
                        </a:rPr>
                        <a:t>)</a:t>
                      </a:r>
                      <a:endParaRPr lang="fr-CH" sz="1400" b="0" noProof="0" dirty="0">
                        <a:solidFill>
                          <a:schemeClr val="tx1"/>
                        </a:solidFill>
                      </a:endParaRPr>
                    </a:p>
                  </a:txBody>
                  <a:tcPr>
                    <a:solidFill>
                      <a:schemeClr val="bg2">
                        <a:lumMod val="90000"/>
                      </a:schemeClr>
                    </a:solidFill>
                  </a:tcPr>
                </a:tc>
              </a:tr>
              <a:tr h="355401">
                <a:tc>
                  <a:txBody>
                    <a:bodyPr/>
                    <a:lstStyle/>
                    <a:p>
                      <a:pPr>
                        <a:lnSpc>
                          <a:spcPct val="90000"/>
                        </a:lnSpc>
                      </a:pPr>
                      <a:r>
                        <a:rPr lang="fr-CH" sz="1400" b="0" noProof="0" dirty="0" smtClean="0">
                          <a:solidFill>
                            <a:schemeClr val="tx1"/>
                          </a:solidFill>
                        </a:rPr>
                        <a:t>Fruits à noyaux</a:t>
                      </a:r>
                      <a:endParaRPr lang="fr-CH" sz="1400" b="0" noProof="0" dirty="0">
                        <a:solidFill>
                          <a:schemeClr val="tx1"/>
                        </a:solidFill>
                      </a:endParaRPr>
                    </a:p>
                  </a:txBody>
                  <a:tcPr>
                    <a:solidFill>
                      <a:schemeClr val="bg2">
                        <a:lumMod val="90000"/>
                      </a:schemeClr>
                    </a:solidFill>
                  </a:tcPr>
                </a:tc>
                <a:tc>
                  <a:txBody>
                    <a:bodyPr/>
                    <a:lstStyle/>
                    <a:p>
                      <a:pPr>
                        <a:lnSpc>
                          <a:spcPct val="90000"/>
                        </a:lnSpc>
                      </a:pPr>
                      <a:r>
                        <a:rPr lang="fr-CH" sz="1400" b="0" noProof="0" dirty="0" smtClean="0">
                          <a:solidFill>
                            <a:schemeClr val="tx1"/>
                          </a:solidFill>
                          <a:sym typeface="Wingdings 3" panose="05040102010807070707" pitchFamily="18" charset="2"/>
                        </a:rPr>
                        <a:t></a:t>
                      </a:r>
                      <a:endParaRPr lang="fr-CH" sz="1400" noProof="0" dirty="0"/>
                    </a:p>
                  </a:txBody>
                  <a:tcPr>
                    <a:solidFill>
                      <a:schemeClr val="bg2">
                        <a:lumMod val="90000"/>
                      </a:schemeClr>
                    </a:solidFill>
                  </a:tcPr>
                </a:tc>
                <a:tc>
                  <a:txBody>
                    <a:bodyPr/>
                    <a:lstStyle/>
                    <a:p>
                      <a:pPr>
                        <a:lnSpc>
                          <a:spcPct val="90000"/>
                        </a:lnSpc>
                      </a:pPr>
                      <a:r>
                        <a:rPr lang="fr-CH" sz="1400" b="0" noProof="0" dirty="0" smtClean="0">
                          <a:solidFill>
                            <a:schemeClr val="tx1"/>
                          </a:solidFill>
                        </a:rPr>
                        <a:t>Forte demande pas couverte : cerises et prunes très recherchées</a:t>
                      </a:r>
                      <a:endParaRPr lang="fr-CH" sz="1400" b="0" noProof="0" dirty="0">
                        <a:solidFill>
                          <a:schemeClr val="tx1"/>
                        </a:solidFill>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2786162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Le marché biologique suisse</a:t>
            </a:r>
            <a:endParaRPr lang="de-CH" dirty="0"/>
          </a:p>
        </p:txBody>
      </p:sp>
      <p:sp>
        <p:nvSpPr>
          <p:cNvPr id="3" name="Inhaltsplatzhalter 2"/>
          <p:cNvSpPr>
            <a:spLocks noGrp="1"/>
          </p:cNvSpPr>
          <p:nvPr>
            <p:ph idx="12"/>
          </p:nvPr>
        </p:nvSpPr>
        <p:spPr/>
        <p:txBody>
          <a:bodyPr>
            <a:normAutofit fontScale="85000" lnSpcReduction="10000"/>
          </a:bodyPr>
          <a:lstStyle/>
          <a:p>
            <a:r>
              <a:rPr lang="fr-CH" dirty="0"/>
              <a:t>Tendances de la demande pour certains groupes de produits</a:t>
            </a:r>
          </a:p>
        </p:txBody>
      </p:sp>
      <p:sp>
        <p:nvSpPr>
          <p:cNvPr id="4" name="Inhaltsplatzhalter 3"/>
          <p:cNvSpPr>
            <a:spLocks noGrp="1"/>
          </p:cNvSpPr>
          <p:nvPr>
            <p:ph idx="14"/>
          </p:nvPr>
        </p:nvSpPr>
        <p:spPr/>
        <p:txBody>
          <a:bodyPr/>
          <a:lstStyle/>
          <a:p>
            <a:r>
              <a:rPr lang="fr-CH" dirty="0"/>
              <a:t>Source: FiBL et Bio Suisse </a:t>
            </a:r>
            <a:r>
              <a:rPr lang="fr-CH" dirty="0" smtClean="0"/>
              <a:t>2016 </a:t>
            </a:r>
            <a:r>
              <a:rPr lang="fr-CH" dirty="0"/>
              <a:t>(bioactualites.ch) </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7</a:t>
            </a:fld>
            <a:endParaRPr lang="fr-CH" altLang="de-DE" dirty="0"/>
          </a:p>
        </p:txBody>
      </p:sp>
      <p:graphicFrame>
        <p:nvGraphicFramePr>
          <p:cNvPr id="8" name="Inhaltsplatzhalter 6"/>
          <p:cNvGraphicFramePr>
            <a:graphicFrameLocks noGrp="1"/>
          </p:cNvGraphicFramePr>
          <p:nvPr>
            <p:ph sz="quarter" idx="17"/>
            <p:extLst>
              <p:ext uri="{D42A27DB-BD31-4B8C-83A1-F6EECF244321}">
                <p14:modId xmlns:p14="http://schemas.microsoft.com/office/powerpoint/2010/main" val="1811457173"/>
              </p:ext>
            </p:extLst>
          </p:nvPr>
        </p:nvGraphicFramePr>
        <p:xfrm>
          <a:off x="628650" y="1571625"/>
          <a:ext cx="7886700" cy="4277360"/>
        </p:xfrm>
        <a:graphic>
          <a:graphicData uri="http://schemas.openxmlformats.org/drawingml/2006/table">
            <a:tbl>
              <a:tblPr firstRow="1" bandRow="1">
                <a:tableStyleId>{F5AB1C69-6EDB-4FF4-983F-18BD219EF322}</a:tableStyleId>
              </a:tblPr>
              <a:tblGrid>
                <a:gridCol w="1495078"/>
                <a:gridCol w="1008112"/>
                <a:gridCol w="5383510"/>
              </a:tblGrid>
              <a:tr h="370840">
                <a:tc>
                  <a:txBody>
                    <a:bodyPr/>
                    <a:lstStyle/>
                    <a:p>
                      <a:r>
                        <a:rPr lang="fr-CH" sz="1400" b="0" noProof="0" dirty="0" smtClean="0">
                          <a:solidFill>
                            <a:schemeClr val="tx1"/>
                          </a:solidFill>
                        </a:rPr>
                        <a:t>Groupes de produits</a:t>
                      </a:r>
                      <a:endParaRPr lang="fr-CH" sz="1400" b="0" noProof="0" dirty="0">
                        <a:solidFill>
                          <a:schemeClr val="tx1"/>
                        </a:solidFill>
                      </a:endParaRPr>
                    </a:p>
                  </a:txBody>
                  <a:tcPr>
                    <a:solidFill>
                      <a:schemeClr val="bg2">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b="0" noProof="0" dirty="0" smtClean="0">
                          <a:solidFill>
                            <a:schemeClr val="tx1"/>
                          </a:solidFill>
                        </a:rPr>
                        <a:t>Tendance demande</a:t>
                      </a:r>
                    </a:p>
                  </a:txBody>
                  <a:tcPr>
                    <a:solidFill>
                      <a:schemeClr val="bg2">
                        <a:lumMod val="7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b="0" noProof="0" dirty="0" smtClean="0">
                          <a:solidFill>
                            <a:schemeClr val="tx1"/>
                          </a:solidFill>
                        </a:rPr>
                        <a:t>Production, commercialisation</a:t>
                      </a:r>
                    </a:p>
                  </a:txBody>
                  <a:tcPr>
                    <a:solidFill>
                      <a:schemeClr val="bg2">
                        <a:lumMod val="75000"/>
                      </a:schemeClr>
                    </a:solidFill>
                  </a:tcPr>
                </a:tc>
              </a:tr>
              <a:tr h="370840">
                <a:tc>
                  <a:txBody>
                    <a:bodyPr/>
                    <a:lstStyle/>
                    <a:p>
                      <a:r>
                        <a:rPr lang="fr-CH" sz="1400" b="0" noProof="0" dirty="0" smtClean="0">
                          <a:solidFill>
                            <a:schemeClr val="tx1"/>
                          </a:solidFill>
                        </a:rPr>
                        <a:t>Petits fruits</a:t>
                      </a:r>
                      <a:endParaRPr lang="fr-CH" sz="1400" b="0" noProof="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b="0" noProof="0" dirty="0" smtClean="0">
                          <a:solidFill>
                            <a:schemeClr val="tx1"/>
                          </a:solidFill>
                          <a:sym typeface="Wingdings 3" panose="05040102010807070707" pitchFamily="18" charset="2"/>
                        </a:rPr>
                        <a:t> </a:t>
                      </a:r>
                      <a:endParaRPr lang="fr-CH" sz="1400" b="0" noProof="0" dirty="0" smtClean="0">
                        <a:solidFill>
                          <a:schemeClr val="tx1"/>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fr-CH" sz="1400" b="0" noProof="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b="0" noProof="0" dirty="0" smtClean="0">
                          <a:solidFill>
                            <a:schemeClr val="tx1"/>
                          </a:solidFill>
                        </a:rPr>
                        <a:t>Très demandés : la production de framboises d’été peut augmenter, fraises : on manque de fruits précoces et tardifs</a:t>
                      </a:r>
                    </a:p>
                  </a:txBody>
                  <a:tcPr>
                    <a:solidFill>
                      <a:schemeClr val="bg2">
                        <a:lumMod val="90000"/>
                      </a:schemeClr>
                    </a:solidFill>
                  </a:tcPr>
                </a:tc>
              </a:tr>
              <a:tr h="370840">
                <a:tc>
                  <a:txBody>
                    <a:bodyPr/>
                    <a:lstStyle/>
                    <a:p>
                      <a:r>
                        <a:rPr lang="fr-CH" sz="1400" b="0" noProof="0" dirty="0" smtClean="0">
                          <a:solidFill>
                            <a:schemeClr val="tx1"/>
                          </a:solidFill>
                        </a:rPr>
                        <a:t>Lait, </a:t>
                      </a:r>
                      <a:br>
                        <a:rPr lang="fr-CH" sz="1400" b="0" noProof="0" dirty="0" smtClean="0">
                          <a:solidFill>
                            <a:schemeClr val="tx1"/>
                          </a:solidFill>
                        </a:rPr>
                      </a:br>
                      <a:r>
                        <a:rPr lang="fr-CH" sz="1400" b="0" noProof="0" dirty="0" smtClean="0">
                          <a:solidFill>
                            <a:schemeClr val="tx1"/>
                          </a:solidFill>
                        </a:rPr>
                        <a:t>produits laitiers</a:t>
                      </a:r>
                      <a:endParaRPr lang="fr-CH" sz="1400" b="0" noProof="0" dirty="0">
                        <a:solidFill>
                          <a:schemeClr val="tx1"/>
                        </a:solidFill>
                      </a:endParaRPr>
                    </a:p>
                  </a:txBody>
                  <a:tcPr>
                    <a:solidFill>
                      <a:schemeClr val="bg2">
                        <a:lumMod val="90000"/>
                      </a:schemeClr>
                    </a:solidFill>
                  </a:tcPr>
                </a:tc>
                <a:tc>
                  <a:txBody>
                    <a:bodyPr/>
                    <a:lstStyle/>
                    <a:p>
                      <a:r>
                        <a:rPr lang="fr-CH" sz="1400" b="0" noProof="0" dirty="0" smtClean="0">
                          <a:solidFill>
                            <a:schemeClr val="tx1"/>
                          </a:solidFill>
                          <a:sym typeface="Wingdings 3" panose="05040102010807070707" pitchFamily="18" charset="2"/>
                        </a:rPr>
                        <a:t></a:t>
                      </a:r>
                      <a:endParaRPr lang="fr-CH" sz="1400" b="0" noProof="0" dirty="0">
                        <a:solidFill>
                          <a:schemeClr val="tx1"/>
                        </a:solidFill>
                      </a:endParaRPr>
                    </a:p>
                  </a:txBody>
                  <a:tcPr>
                    <a:solidFill>
                      <a:schemeClr val="bg2">
                        <a:lumMod val="90000"/>
                      </a:schemeClr>
                    </a:solidFill>
                  </a:tcPr>
                </a:tc>
                <a:tc>
                  <a:txBody>
                    <a:bodyPr/>
                    <a:lstStyle/>
                    <a:p>
                      <a:r>
                        <a:rPr lang="fr-CH" sz="1400" b="0" noProof="0" dirty="0" smtClean="0">
                          <a:solidFill>
                            <a:schemeClr val="tx1"/>
                          </a:solidFill>
                        </a:rPr>
                        <a:t>Marché saturé, les organisations de producteurs ont des listes d’attente. Les marchés des produits bio au lait de chèvre, de brebis et de bufflonne gagnent en importance</a:t>
                      </a:r>
                      <a:endParaRPr lang="fr-CH" sz="1400" b="0" noProof="0" dirty="0">
                        <a:solidFill>
                          <a:schemeClr val="tx1"/>
                        </a:solidFill>
                      </a:endParaRPr>
                    </a:p>
                  </a:txBody>
                  <a:tcPr>
                    <a:solidFill>
                      <a:schemeClr val="bg2">
                        <a:lumMod val="90000"/>
                      </a:schemeClr>
                    </a:solidFill>
                  </a:tcPr>
                </a:tc>
              </a:tr>
              <a:tr h="370840">
                <a:tc>
                  <a:txBody>
                    <a:bodyPr/>
                    <a:lstStyle/>
                    <a:p>
                      <a:r>
                        <a:rPr lang="fr-CH" sz="1400" b="0" noProof="0" dirty="0" smtClean="0">
                          <a:solidFill>
                            <a:schemeClr val="tx1"/>
                          </a:solidFill>
                        </a:rPr>
                        <a:t>Viande de bœuf</a:t>
                      </a:r>
                    </a:p>
                    <a:p>
                      <a:endParaRPr lang="fr-CH" sz="1400" b="0" noProof="0" dirty="0" smtClean="0">
                        <a:solidFill>
                          <a:schemeClr val="tx1"/>
                        </a:solidFill>
                      </a:endParaRPr>
                    </a:p>
                    <a:p>
                      <a:r>
                        <a:rPr lang="fr-CH" sz="1400" b="0" noProof="0" dirty="0" smtClean="0">
                          <a:solidFill>
                            <a:schemeClr val="tx1"/>
                          </a:solidFill>
                        </a:rPr>
                        <a:t>Viande de veau</a:t>
                      </a:r>
                      <a:endParaRPr lang="fr-CH" sz="1400" b="0" noProof="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b="0" noProof="0" dirty="0" smtClean="0">
                          <a:solidFill>
                            <a:schemeClr val="tx1"/>
                          </a:solidFill>
                          <a:sym typeface="Wingdings 3" panose="05040102010807070707" pitchFamily="18" charset="2"/>
                        </a:rPr>
                        <a:t></a:t>
                      </a:r>
                    </a:p>
                    <a:p>
                      <a:pPr marL="0" marR="0" indent="0" algn="l" defTabSz="685800" rtl="0" eaLnBrk="1" fontAlgn="auto" latinLnBrk="0" hangingPunct="1">
                        <a:lnSpc>
                          <a:spcPct val="100000"/>
                        </a:lnSpc>
                        <a:spcBef>
                          <a:spcPts val="0"/>
                        </a:spcBef>
                        <a:spcAft>
                          <a:spcPts val="0"/>
                        </a:spcAft>
                        <a:buClrTx/>
                        <a:buSzTx/>
                        <a:buFontTx/>
                        <a:buNone/>
                        <a:tabLst/>
                        <a:defRPr/>
                      </a:pPr>
                      <a:endParaRPr lang="fr-CH" sz="1400" b="0" noProof="0" dirty="0" smtClean="0">
                        <a:solidFill>
                          <a:schemeClr val="tx1"/>
                        </a:solidFill>
                        <a:sym typeface="Wingdings 3" panose="05040102010807070707" pitchFamily="18" charset="2"/>
                      </a:endParaRPr>
                    </a:p>
                    <a:p>
                      <a:pPr marL="0" marR="0" indent="0" algn="l" defTabSz="685800" rtl="0" eaLnBrk="1" fontAlgn="auto" latinLnBrk="0" hangingPunct="1">
                        <a:lnSpc>
                          <a:spcPct val="100000"/>
                        </a:lnSpc>
                        <a:spcBef>
                          <a:spcPts val="0"/>
                        </a:spcBef>
                        <a:spcAft>
                          <a:spcPts val="0"/>
                        </a:spcAft>
                        <a:buClrTx/>
                        <a:buSzTx/>
                        <a:buFontTx/>
                        <a:buNone/>
                        <a:tabLst/>
                        <a:defRPr/>
                      </a:pPr>
                      <a:r>
                        <a:rPr lang="fr-CH" sz="1400" b="0" noProof="0" dirty="0" smtClean="0">
                          <a:solidFill>
                            <a:schemeClr val="tx1"/>
                          </a:solidFill>
                          <a:sym typeface="Wingdings 3" panose="05040102010807070707" pitchFamily="18" charset="2"/>
                        </a:rPr>
                        <a:t></a:t>
                      </a:r>
                    </a:p>
                  </a:txBody>
                  <a:tcPr>
                    <a:solidFill>
                      <a:schemeClr val="bg2">
                        <a:lumMod val="90000"/>
                      </a:schemeClr>
                    </a:solidFill>
                  </a:tcPr>
                </a:tc>
                <a:tc>
                  <a:txBody>
                    <a:bodyPr/>
                    <a:lstStyle/>
                    <a:p>
                      <a:r>
                        <a:rPr lang="fr-CH" sz="1400" b="0" noProof="0" dirty="0" smtClean="0">
                          <a:solidFill>
                            <a:schemeClr val="tx1"/>
                          </a:solidFill>
                        </a:rPr>
                        <a:t>Vaches bio très recherchées</a:t>
                      </a:r>
                    </a:p>
                    <a:p>
                      <a:r>
                        <a:rPr lang="fr-CH" sz="1400" b="0" noProof="0" dirty="0" smtClean="0">
                          <a:solidFill>
                            <a:schemeClr val="tx1"/>
                          </a:solidFill>
                        </a:rPr>
                        <a:t>Surplus saisonniers de veaux d’engraissement bio</a:t>
                      </a:r>
                    </a:p>
                    <a:p>
                      <a:r>
                        <a:rPr lang="fr-CH" sz="1400" b="0" noProof="0" dirty="0" smtClean="0">
                          <a:solidFill>
                            <a:schemeClr val="tx1"/>
                          </a:solidFill>
                        </a:rPr>
                        <a:t>Mieux pour les remontes pour l’engraissement au pâturage</a:t>
                      </a:r>
                      <a:endParaRPr lang="fr-CH" sz="1400" b="0" baseline="0" noProof="0" dirty="0" smtClean="0">
                        <a:solidFill>
                          <a:schemeClr val="tx1"/>
                        </a:solidFill>
                      </a:endParaRPr>
                    </a:p>
                  </a:txBody>
                  <a:tcPr>
                    <a:solidFill>
                      <a:schemeClr val="bg2">
                        <a:lumMod val="90000"/>
                      </a:schemeClr>
                    </a:solidFill>
                  </a:tcPr>
                </a:tc>
              </a:tr>
              <a:tr h="370840">
                <a:tc>
                  <a:txBody>
                    <a:bodyPr/>
                    <a:lstStyle/>
                    <a:p>
                      <a:r>
                        <a:rPr lang="fr-CH" sz="1400" b="0" noProof="0" dirty="0" smtClean="0">
                          <a:solidFill>
                            <a:schemeClr val="tx1"/>
                          </a:solidFill>
                        </a:rPr>
                        <a:t>Porcs bio</a:t>
                      </a:r>
                      <a:endParaRPr lang="fr-CH" sz="1400" b="0" noProof="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b="0" noProof="0" dirty="0" smtClean="0">
                          <a:solidFill>
                            <a:schemeClr val="tx1"/>
                          </a:solidFill>
                          <a:sym typeface="Wingdings 3" panose="05040102010807070707" pitchFamily="18" charset="2"/>
                        </a:rPr>
                        <a:t></a:t>
                      </a:r>
                      <a:endParaRPr lang="fr-CH" sz="1400" b="0" noProof="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b="0" baseline="0" noProof="0" dirty="0" smtClean="0">
                          <a:solidFill>
                            <a:schemeClr val="tx1"/>
                          </a:solidFill>
                        </a:rPr>
                        <a:t>Marché saturé</a:t>
                      </a:r>
                    </a:p>
                  </a:txBody>
                  <a:tcPr>
                    <a:solidFill>
                      <a:schemeClr val="bg2">
                        <a:lumMod val="90000"/>
                      </a:schemeClr>
                    </a:solidFill>
                  </a:tcPr>
                </a:tc>
              </a:tr>
              <a:tr h="370840">
                <a:tc>
                  <a:txBody>
                    <a:bodyPr/>
                    <a:lstStyle/>
                    <a:p>
                      <a:r>
                        <a:rPr lang="fr-CH" sz="1400" b="0" noProof="0" dirty="0" smtClean="0">
                          <a:solidFill>
                            <a:schemeClr val="tx1"/>
                          </a:solidFill>
                        </a:rPr>
                        <a:t>Agneaux bio</a:t>
                      </a:r>
                      <a:endParaRPr lang="fr-CH" sz="1400" b="0" noProof="0" dirty="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b="0" noProof="0" dirty="0" smtClean="0">
                          <a:solidFill>
                            <a:schemeClr val="tx1"/>
                          </a:solidFill>
                          <a:sym typeface="Wingdings 3" panose="05040102010807070707" pitchFamily="18" charset="2"/>
                        </a:rPr>
                        <a:t></a:t>
                      </a:r>
                      <a:endParaRPr lang="fr-CH" sz="1400" b="0" noProof="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b="0" baseline="0" noProof="0" dirty="0" smtClean="0">
                          <a:solidFill>
                            <a:schemeClr val="tx1"/>
                          </a:solidFill>
                        </a:rPr>
                        <a:t>Plus d'agneaux bio que d’écoulement en bio : suppléments pour agneaux de montagne (Coop pro Montagna, Migros = IP-Suisse)</a:t>
                      </a:r>
                    </a:p>
                  </a:txBody>
                  <a:tcPr>
                    <a:solidFill>
                      <a:schemeClr val="bg2">
                        <a:lumMod val="90000"/>
                      </a:schemeClr>
                    </a:solidFill>
                  </a:tcPr>
                </a:tc>
              </a:tr>
              <a:tr h="370840">
                <a:tc>
                  <a:txBody>
                    <a:bodyPr/>
                    <a:lstStyle/>
                    <a:p>
                      <a:r>
                        <a:rPr lang="fr-CH" sz="1400" b="0" noProof="0" dirty="0" smtClean="0">
                          <a:solidFill>
                            <a:schemeClr val="tx1"/>
                          </a:solidFill>
                        </a:rPr>
                        <a:t>Volaille de chair</a:t>
                      </a:r>
                      <a:endParaRPr lang="fr-CH" sz="1400" b="0" noProof="0" dirty="0">
                        <a:solidFill>
                          <a:schemeClr val="tx1"/>
                        </a:solidFill>
                      </a:endParaRPr>
                    </a:p>
                  </a:txBody>
                  <a:tcPr>
                    <a:solidFill>
                      <a:schemeClr val="bg2">
                        <a:lumMod val="9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H" sz="1400" b="0" noProof="0" dirty="0" smtClean="0">
                          <a:solidFill>
                            <a:schemeClr val="tx1"/>
                          </a:solidFill>
                          <a:sym typeface="Wingdings 3" panose="05040102010807070707" pitchFamily="18" charset="2"/>
                        </a:rPr>
                        <a:t></a:t>
                      </a:r>
                      <a:endParaRPr lang="fr-CH" sz="1400" b="0" noProof="0" dirty="0" smtClean="0">
                        <a:solidFill>
                          <a:schemeClr val="tx1"/>
                        </a:solidFill>
                      </a:endParaRPr>
                    </a:p>
                  </a:txBody>
                  <a:tcPr>
                    <a:solidFill>
                      <a:schemeClr val="bg2">
                        <a:lumMod val="9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noProof="0" dirty="0" smtClean="0"/>
                        <a:t>Reconversions et nouveaux engraisseurs bienvenus</a:t>
                      </a:r>
                      <a:endParaRPr lang="fr-CH" sz="1400" b="0" noProof="0" dirty="0" smtClean="0">
                        <a:solidFill>
                          <a:schemeClr val="tx1"/>
                        </a:solidFill>
                      </a:endParaRPr>
                    </a:p>
                  </a:txBody>
                  <a:tcPr>
                    <a:solidFill>
                      <a:schemeClr val="bg2">
                        <a:lumMod val="90000"/>
                      </a:schemeClr>
                    </a:solidFill>
                  </a:tcPr>
                </a:tc>
              </a:tr>
              <a:tr h="370840">
                <a:tc>
                  <a:txBody>
                    <a:bodyPr/>
                    <a:lstStyle/>
                    <a:p>
                      <a:r>
                        <a:rPr lang="fr-CH" sz="1400" b="0" noProof="0" dirty="0" smtClean="0">
                          <a:solidFill>
                            <a:schemeClr val="tx1"/>
                          </a:solidFill>
                        </a:rPr>
                        <a:t>Œufs</a:t>
                      </a:r>
                      <a:endParaRPr lang="fr-CH" sz="1400" b="0" noProof="0" dirty="0">
                        <a:solidFill>
                          <a:schemeClr val="tx1"/>
                        </a:solidFill>
                      </a:endParaRPr>
                    </a:p>
                  </a:txBody>
                  <a:tcPr>
                    <a:solidFill>
                      <a:schemeClr val="bg2">
                        <a:lumMod val="90000"/>
                      </a:schemeClr>
                    </a:solidFill>
                  </a:tcPr>
                </a:tc>
                <a:tc>
                  <a:txBody>
                    <a:bodyPr/>
                    <a:lstStyle/>
                    <a:p>
                      <a:r>
                        <a:rPr lang="fr-CH" sz="1400" b="0" noProof="0" dirty="0" smtClean="0">
                          <a:solidFill>
                            <a:schemeClr val="tx1"/>
                          </a:solidFill>
                          <a:sym typeface="Wingdings 3" panose="05040102010807070707" pitchFamily="18" charset="2"/>
                        </a:rPr>
                        <a:t></a:t>
                      </a:r>
                      <a:endParaRPr lang="fr-CH" sz="1400" b="0" noProof="0" dirty="0">
                        <a:solidFill>
                          <a:schemeClr val="tx1"/>
                        </a:solidFill>
                      </a:endParaRPr>
                    </a:p>
                  </a:txBody>
                  <a:tcPr>
                    <a:solidFill>
                      <a:schemeClr val="bg2">
                        <a:lumMod val="90000"/>
                      </a:schemeClr>
                    </a:solidFill>
                  </a:tcPr>
                </a:tc>
                <a:tc>
                  <a:txBody>
                    <a:bodyPr/>
                    <a:lstStyle/>
                    <a:p>
                      <a:r>
                        <a:rPr lang="fr-CH" sz="1400" b="0" noProof="0" dirty="0" smtClean="0">
                          <a:solidFill>
                            <a:schemeClr val="tx1"/>
                          </a:solidFill>
                        </a:rPr>
                        <a:t>Les quantités produites augmentent sans cesse</a:t>
                      </a:r>
                    </a:p>
                    <a:p>
                      <a:r>
                        <a:rPr lang="fr-CH" sz="1400" b="0" noProof="0" dirty="0" smtClean="0">
                          <a:solidFill>
                            <a:schemeClr val="tx1"/>
                          </a:solidFill>
                        </a:rPr>
                        <a:t>D’abord clarifier</a:t>
                      </a:r>
                      <a:r>
                        <a:rPr lang="fr-CH" sz="1400" b="0" baseline="0" noProof="0" dirty="0" smtClean="0">
                          <a:solidFill>
                            <a:schemeClr val="tx1"/>
                          </a:solidFill>
                        </a:rPr>
                        <a:t> les besoins avec les acheteurs</a:t>
                      </a:r>
                      <a:endParaRPr lang="fr-CH" sz="1400" b="0" noProof="0" dirty="0">
                        <a:solidFill>
                          <a:schemeClr val="tx1"/>
                        </a:solidFill>
                      </a:endParaRPr>
                    </a:p>
                  </a:txBody>
                  <a:tcPr>
                    <a:solidFill>
                      <a:schemeClr val="bg2">
                        <a:lumMod val="90000"/>
                      </a:schemeClr>
                    </a:solidFill>
                  </a:tcPr>
                </a:tc>
              </a:tr>
            </a:tbl>
          </a:graphicData>
        </a:graphic>
      </p:graphicFrame>
    </p:spTree>
    <p:extLst>
      <p:ext uri="{BB962C8B-B14F-4D97-AF65-F5344CB8AC3E}">
        <p14:creationId xmlns:p14="http://schemas.microsoft.com/office/powerpoint/2010/main" val="427955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Évolution du marché bio international</a:t>
            </a:r>
            <a:endParaRPr lang="fr-CH" dirty="0"/>
          </a:p>
        </p:txBody>
      </p:sp>
      <p:sp>
        <p:nvSpPr>
          <p:cNvPr id="3" name="Inhaltsplatzhalter 2"/>
          <p:cNvSpPr>
            <a:spLocks noGrp="1"/>
          </p:cNvSpPr>
          <p:nvPr>
            <p:ph idx="12"/>
          </p:nvPr>
        </p:nvSpPr>
        <p:spPr/>
        <p:txBody>
          <a:bodyPr/>
          <a:lstStyle/>
          <a:p>
            <a:r>
              <a:rPr lang="fr-CH" dirty="0" smtClean="0"/>
              <a:t>Surfaces bio en 2015 </a:t>
            </a:r>
            <a:endParaRPr lang="fr-CH" dirty="0"/>
          </a:p>
        </p:txBody>
      </p:sp>
      <p:sp>
        <p:nvSpPr>
          <p:cNvPr id="4" name="Inhaltsplatzhalter 3"/>
          <p:cNvSpPr>
            <a:spLocks noGrp="1"/>
          </p:cNvSpPr>
          <p:nvPr>
            <p:ph idx="14"/>
          </p:nvPr>
        </p:nvSpPr>
        <p:spPr/>
        <p:txBody>
          <a:bodyPr/>
          <a:lstStyle/>
          <a:p>
            <a:r>
              <a:rPr lang="de-CH" dirty="0">
                <a:hlinkClick r:id="rId2"/>
              </a:rPr>
              <a:t>www.organic-world.net</a:t>
            </a:r>
            <a:r>
              <a:rPr lang="de-CH" dirty="0"/>
              <a:t> </a:t>
            </a:r>
            <a:r>
              <a:rPr lang="de-CH" dirty="0" smtClean="0"/>
              <a:t> </a:t>
            </a:r>
            <a:endParaRPr lang="de-CH"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9</a:t>
            </a:r>
            <a:r>
              <a:rPr lang="fr-CH" altLang="de-DE" dirty="0"/>
              <a:t>) Marché et consommation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9.</a:t>
            </a:r>
            <a:fld id="{575D1617-7AF4-4382-BA05-712756A4C3F1}" type="slidenum">
              <a:rPr lang="fr-CH" altLang="de-DE"/>
              <a:pPr/>
              <a:t>8</a:t>
            </a:fld>
            <a:endParaRPr lang="fr-CH" altLang="de-DE" dirty="0"/>
          </a:p>
        </p:txBody>
      </p:sp>
      <p:sp>
        <p:nvSpPr>
          <p:cNvPr id="9" name="Inhaltsplatzhalter 4"/>
          <p:cNvSpPr>
            <a:spLocks noGrp="1"/>
          </p:cNvSpPr>
          <p:nvPr>
            <p:ph sz="quarter" idx="21"/>
          </p:nvPr>
        </p:nvSpPr>
        <p:spPr/>
        <p:txBody>
          <a:bodyPr anchor="b"/>
          <a:lstStyle/>
          <a:p>
            <a:pPr algn="r"/>
            <a:r>
              <a:rPr lang="fr-CH" sz="1600" b="1" dirty="0" smtClean="0"/>
              <a:t>Surfaces bio en 2015 </a:t>
            </a:r>
            <a:br>
              <a:rPr lang="fr-CH" sz="1600" b="1" dirty="0" smtClean="0"/>
            </a:br>
            <a:r>
              <a:rPr lang="fr-CH" sz="1600" dirty="0" smtClean="0"/>
              <a:t>virtuel, voir lien ci-dessous</a:t>
            </a:r>
            <a:endParaRPr lang="fr-CH" sz="1600" dirty="0"/>
          </a:p>
        </p:txBody>
      </p:sp>
      <p:sp>
        <p:nvSpPr>
          <p:cNvPr id="5" name="Inhaltsplatzhalter 4"/>
          <p:cNvSpPr>
            <a:spLocks noGrp="1"/>
          </p:cNvSpPr>
          <p:nvPr>
            <p:ph sz="quarter" idx="17"/>
          </p:nvPr>
        </p:nvSpPr>
        <p:spPr/>
        <p:txBody>
          <a:bodyPr/>
          <a:lstStyle/>
          <a:p>
            <a:endParaRPr lang="de-CH"/>
          </a:p>
        </p:txBody>
      </p:sp>
      <p:pic>
        <p:nvPicPr>
          <p:cNvPr id="6" name="Grafik 5"/>
          <p:cNvPicPr>
            <a:picLocks noChangeAspect="1"/>
          </p:cNvPicPr>
          <p:nvPr/>
        </p:nvPicPr>
        <p:blipFill>
          <a:blip r:embed="rId3"/>
          <a:stretch>
            <a:fillRect/>
          </a:stretch>
        </p:blipFill>
        <p:spPr>
          <a:xfrm>
            <a:off x="645740" y="1543199"/>
            <a:ext cx="6048672" cy="4371263"/>
          </a:xfrm>
          <a:prstGeom prst="rect">
            <a:avLst/>
          </a:prstGeom>
        </p:spPr>
      </p:pic>
    </p:spTree>
    <p:extLst>
      <p:ext uri="{BB962C8B-B14F-4D97-AF65-F5344CB8AC3E}">
        <p14:creationId xmlns:p14="http://schemas.microsoft.com/office/powerpoint/2010/main" val="1027166559"/>
      </p:ext>
    </p:extLst>
  </p:cSld>
  <p:clrMapOvr>
    <a:masterClrMapping/>
  </p:clrMapOvr>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Master_Foliensammlung_151028</Template>
  <TotalTime>0</TotalTime>
  <Words>3848</Words>
  <Application>Microsoft Office PowerPoint</Application>
  <PresentationFormat>Bildschirmpräsentation (4:3)</PresentationFormat>
  <Paragraphs>543</Paragraphs>
  <Slides>37</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Arial Black</vt:lpstr>
      <vt:lpstr>Times New Roman</vt:lpstr>
      <vt:lpstr>Wingdings</vt:lpstr>
      <vt:lpstr>Wingdings 2</vt:lpstr>
      <vt:lpstr>Wingdings 3</vt:lpstr>
      <vt:lpstr>1_Master_mit_Untertitel</vt:lpstr>
      <vt:lpstr>Marché et consommation</vt:lpstr>
      <vt:lpstr>Marché et consommation</vt:lpstr>
      <vt:lpstr>Le marché biologique suisse</vt:lpstr>
      <vt:lpstr>Le marché biologique suisse</vt:lpstr>
      <vt:lpstr>Le marché biologique suisse</vt:lpstr>
      <vt:lpstr>Le marché biologique suisse</vt:lpstr>
      <vt:lpstr>Le marché biologique suisse</vt:lpstr>
      <vt:lpstr>Le marché biologique suisse</vt:lpstr>
      <vt:lpstr>Évolution du marché bio international</vt:lpstr>
      <vt:lpstr>Évolution du marché bio international</vt:lpstr>
      <vt:lpstr>Évolution du marché bio international</vt:lpstr>
      <vt:lpstr>Évolution du marché bio en Europe</vt:lpstr>
      <vt:lpstr>Évolution du marché bio en Europe</vt:lpstr>
      <vt:lpstr>Évolution générale du marché international</vt:lpstr>
      <vt:lpstr>Évolution générale du marché international</vt:lpstr>
      <vt:lpstr>Évolution générale du marché suisse</vt:lpstr>
      <vt:lpstr>Évolution générale du marché suisse</vt:lpstr>
      <vt:lpstr>Politique agricole commune (PAC) de l’UE</vt:lpstr>
      <vt:lpstr>L’évolution du marché dans le contexte international</vt:lpstr>
      <vt:lpstr>Évolution du marché bio en Suisse</vt:lpstr>
      <vt:lpstr>Évolution du marché bio en Suisse</vt:lpstr>
      <vt:lpstr>Évolution du marché bio en Suisse</vt:lpstr>
      <vt:lpstr>Évolution du marché bio en Suisse</vt:lpstr>
      <vt:lpstr>Évolution du marché bio en Suisse</vt:lpstr>
      <vt:lpstr>Étude de marché sur les consommateurs</vt:lpstr>
      <vt:lpstr>Étude de marché sur les consommateurs</vt:lpstr>
      <vt:lpstr>Étude de marché sur les consommateurs</vt:lpstr>
      <vt:lpstr>Étude de marché sur les consommateurs</vt:lpstr>
      <vt:lpstr>Étude de marché sur les consommateurs</vt:lpstr>
      <vt:lpstr>Étude de marché sur les consommateurs</vt:lpstr>
      <vt:lpstr>Le marché des produits agricoles</vt:lpstr>
      <vt:lpstr>Le marché des produits agricoles</vt:lpstr>
      <vt:lpstr>Le marché des produits agricoles</vt:lpstr>
      <vt:lpstr>Le marché des produits agricoles</vt:lpstr>
      <vt:lpstr>Le marché des produits agricoles</vt:lpstr>
      <vt:lpstr>Le marché des produits agricoles</vt:lpstr>
      <vt:lpstr>Marché et consommation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Marché et Consommation</dc:title>
  <dc:creator>FiBL;Bio Suisse</dc:creator>
  <cp:keywords>Formation</cp:keywords>
  <cp:lastModifiedBy>Huber Kathrin</cp:lastModifiedBy>
  <cp:revision>464</cp:revision>
  <cp:lastPrinted>2017-01-17T14:10:27Z</cp:lastPrinted>
  <dcterms:created xsi:type="dcterms:W3CDTF">2015-10-30T12:57:15Z</dcterms:created>
  <dcterms:modified xsi:type="dcterms:W3CDTF">2017-04-12T12:51:26Z</dcterms:modified>
</cp:coreProperties>
</file>