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107"/>
  </p:notesMasterIdLst>
  <p:handoutMasterIdLst>
    <p:handoutMasterId r:id="rId108"/>
  </p:handoutMasterIdLst>
  <p:sldIdLst>
    <p:sldId id="259" r:id="rId2"/>
    <p:sldId id="1078" r:id="rId3"/>
    <p:sldId id="916" r:id="rId4"/>
    <p:sldId id="917" r:id="rId5"/>
    <p:sldId id="965" r:id="rId6"/>
    <p:sldId id="966" r:id="rId7"/>
    <p:sldId id="967" r:id="rId8"/>
    <p:sldId id="968" r:id="rId9"/>
    <p:sldId id="932" r:id="rId10"/>
    <p:sldId id="933" r:id="rId11"/>
    <p:sldId id="931" r:id="rId12"/>
    <p:sldId id="925" r:id="rId13"/>
    <p:sldId id="926" r:id="rId14"/>
    <p:sldId id="928" r:id="rId15"/>
    <p:sldId id="952" r:id="rId16"/>
    <p:sldId id="950" r:id="rId17"/>
    <p:sldId id="961" r:id="rId18"/>
    <p:sldId id="960" r:id="rId19"/>
    <p:sldId id="963" r:id="rId20"/>
    <p:sldId id="962" r:id="rId21"/>
    <p:sldId id="956" r:id="rId22"/>
    <p:sldId id="958" r:id="rId23"/>
    <p:sldId id="972" r:id="rId24"/>
    <p:sldId id="991" r:id="rId25"/>
    <p:sldId id="970" r:id="rId26"/>
    <p:sldId id="974" r:id="rId27"/>
    <p:sldId id="971" r:id="rId28"/>
    <p:sldId id="763" r:id="rId29"/>
    <p:sldId id="993" r:id="rId30"/>
    <p:sldId id="985" r:id="rId31"/>
    <p:sldId id="997" r:id="rId32"/>
    <p:sldId id="1073" r:id="rId33"/>
    <p:sldId id="435" r:id="rId34"/>
    <p:sldId id="980" r:id="rId35"/>
    <p:sldId id="975" r:id="rId36"/>
    <p:sldId id="982" r:id="rId37"/>
    <p:sldId id="983" r:id="rId38"/>
    <p:sldId id="1074" r:id="rId39"/>
    <p:sldId id="1028" r:id="rId40"/>
    <p:sldId id="1023" r:id="rId41"/>
    <p:sldId id="1029" r:id="rId42"/>
    <p:sldId id="1027" r:id="rId43"/>
    <p:sldId id="1030" r:id="rId44"/>
    <p:sldId id="981" r:id="rId45"/>
    <p:sldId id="1034" r:id="rId46"/>
    <p:sldId id="1035" r:id="rId47"/>
    <p:sldId id="1079" r:id="rId48"/>
    <p:sldId id="1039" r:id="rId49"/>
    <p:sldId id="1037" r:id="rId50"/>
    <p:sldId id="1041" r:id="rId51"/>
    <p:sldId id="1042" r:id="rId52"/>
    <p:sldId id="1032" r:id="rId53"/>
    <p:sldId id="1049" r:id="rId54"/>
    <p:sldId id="1031" r:id="rId55"/>
    <p:sldId id="439" r:id="rId56"/>
    <p:sldId id="1061" r:id="rId57"/>
    <p:sldId id="1059" r:id="rId58"/>
    <p:sldId id="1060" r:id="rId59"/>
    <p:sldId id="1056" r:id="rId60"/>
    <p:sldId id="1067" r:id="rId61"/>
    <p:sldId id="1068" r:id="rId62"/>
    <p:sldId id="1064" r:id="rId63"/>
    <p:sldId id="1066" r:id="rId64"/>
    <p:sldId id="1065" r:id="rId65"/>
    <p:sldId id="1058" r:id="rId66"/>
    <p:sldId id="1062" r:id="rId67"/>
    <p:sldId id="1071" r:id="rId68"/>
    <p:sldId id="1043" r:id="rId69"/>
    <p:sldId id="1048" r:id="rId70"/>
    <p:sldId id="1047" r:id="rId71"/>
    <p:sldId id="1044" r:id="rId72"/>
    <p:sldId id="1046" r:id="rId73"/>
    <p:sldId id="938" r:id="rId74"/>
    <p:sldId id="989" r:id="rId75"/>
    <p:sldId id="940" r:id="rId76"/>
    <p:sldId id="941" r:id="rId77"/>
    <p:sldId id="942" r:id="rId78"/>
    <p:sldId id="943" r:id="rId79"/>
    <p:sldId id="944" r:id="rId80"/>
    <p:sldId id="945" r:id="rId81"/>
    <p:sldId id="946" r:id="rId82"/>
    <p:sldId id="947" r:id="rId83"/>
    <p:sldId id="948" r:id="rId84"/>
    <p:sldId id="855" r:id="rId85"/>
    <p:sldId id="897" r:id="rId86"/>
    <p:sldId id="854" r:id="rId87"/>
    <p:sldId id="913" r:id="rId88"/>
    <p:sldId id="914" r:id="rId89"/>
    <p:sldId id="810" r:id="rId90"/>
    <p:sldId id="832" r:id="rId91"/>
    <p:sldId id="814" r:id="rId92"/>
    <p:sldId id="816" r:id="rId93"/>
    <p:sldId id="817" r:id="rId94"/>
    <p:sldId id="820" r:id="rId95"/>
    <p:sldId id="821" r:id="rId96"/>
    <p:sldId id="823" r:id="rId97"/>
    <p:sldId id="827" r:id="rId98"/>
    <p:sldId id="825" r:id="rId99"/>
    <p:sldId id="830" r:id="rId100"/>
    <p:sldId id="1075" r:id="rId101"/>
    <p:sldId id="801" r:id="rId102"/>
    <p:sldId id="800" r:id="rId103"/>
    <p:sldId id="802" r:id="rId104"/>
    <p:sldId id="804" r:id="rId105"/>
    <p:sldId id="1077" r:id="rId106"/>
  </p:sldIdLst>
  <p:sldSz cx="9144000" cy="6858000" type="screen4x3"/>
  <p:notesSz cx="9929813" cy="679926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1078"/>
          </p14:sldIdLst>
        </p14:section>
        <p14:section name="Bodenfruchtbarkeit" id="{E0C4603A-F0FF-4A32-9F32-5944DE4EED97}">
          <p14:sldIdLst>
            <p14:sldId id="916"/>
            <p14:sldId id="917"/>
            <p14:sldId id="965"/>
            <p14:sldId id="966"/>
            <p14:sldId id="967"/>
            <p14:sldId id="968"/>
            <p14:sldId id="932"/>
            <p14:sldId id="933"/>
            <p14:sldId id="931"/>
            <p14:sldId id="925"/>
            <p14:sldId id="926"/>
            <p14:sldId id="928"/>
            <p14:sldId id="952"/>
            <p14:sldId id="950"/>
          </p14:sldIdLst>
        </p14:section>
        <p14:section name="Nährstoffversorgung" id="{9128F028-671E-4094-8274-060B62857C51}">
          <p14:sldIdLst>
            <p14:sldId id="961"/>
            <p14:sldId id="960"/>
            <p14:sldId id="963"/>
            <p14:sldId id="962"/>
            <p14:sldId id="956"/>
            <p14:sldId id="958"/>
          </p14:sldIdLst>
        </p14:section>
        <p14:section name="Düngung" id="{0E17E977-C96C-4F46-BB1D-CD466F7DAE5B}">
          <p14:sldIdLst>
            <p14:sldId id="972"/>
            <p14:sldId id="991"/>
            <p14:sldId id="970"/>
            <p14:sldId id="974"/>
            <p14:sldId id="971"/>
            <p14:sldId id="763"/>
            <p14:sldId id="993"/>
            <p14:sldId id="985"/>
            <p14:sldId id="997"/>
            <p14:sldId id="1073"/>
          </p14:sldIdLst>
        </p14:section>
        <p14:section name="Bodenbearbeitung" id="{BF721BD0-ECA0-4D0A-81F4-BA52233B0FBF}">
          <p14:sldIdLst>
            <p14:sldId id="435"/>
            <p14:sldId id="980"/>
            <p14:sldId id="975"/>
            <p14:sldId id="982"/>
            <p14:sldId id="983"/>
            <p14:sldId id="1074"/>
            <p14:sldId id="1028"/>
            <p14:sldId id="1023"/>
            <p14:sldId id="1029"/>
            <p14:sldId id="1027"/>
            <p14:sldId id="1030"/>
            <p14:sldId id="981"/>
          </p14:sldIdLst>
        </p14:section>
        <p14:section name="Fruchtfolge" id="{0356B3DB-CBB3-4E41-8A1E-E2EC5DFB52EA}">
          <p14:sldIdLst>
            <p14:sldId id="1034"/>
            <p14:sldId id="1035"/>
            <p14:sldId id="1079"/>
            <p14:sldId id="1039"/>
            <p14:sldId id="1037"/>
            <p14:sldId id="1041"/>
            <p14:sldId id="1042"/>
            <p14:sldId id="1032"/>
            <p14:sldId id="1049"/>
            <p14:sldId id="1031"/>
          </p14:sldIdLst>
        </p14:section>
        <p14:section name="Unkrautregulierung" id="{CC1804B5-4029-4ADB-B756-C35AD00E90CA}">
          <p14:sldIdLst>
            <p14:sldId id="439"/>
            <p14:sldId id="1061"/>
            <p14:sldId id="1059"/>
            <p14:sldId id="1060"/>
            <p14:sldId id="1056"/>
            <p14:sldId id="1067"/>
            <p14:sldId id="1068"/>
            <p14:sldId id="1064"/>
            <p14:sldId id="1066"/>
            <p14:sldId id="1065"/>
            <p14:sldId id="1058"/>
            <p14:sldId id="1062"/>
            <p14:sldId id="1071"/>
          </p14:sldIdLst>
        </p14:section>
        <p14:section name="Saatgut, Sorten, Pflanzenzüchtung" id="{C3AF2C2C-BC33-449E-8253-14416C962FAF}">
          <p14:sldIdLst>
            <p14:sldId id="1043"/>
            <p14:sldId id="1048"/>
            <p14:sldId id="1047"/>
            <p14:sldId id="1044"/>
            <p14:sldId id="1046"/>
          </p14:sldIdLst>
        </p14:section>
        <p14:section name="Pflanzenschutz" id="{52DF100E-EE8C-4213-8950-07173F9166A4}">
          <p14:sldIdLst>
            <p14:sldId id="938"/>
            <p14:sldId id="989"/>
            <p14:sldId id="940"/>
            <p14:sldId id="941"/>
            <p14:sldId id="942"/>
            <p14:sldId id="943"/>
            <p14:sldId id="944"/>
            <p14:sldId id="945"/>
            <p14:sldId id="946"/>
            <p14:sldId id="947"/>
            <p14:sldId id="948"/>
            <p14:sldId id="855"/>
            <p14:sldId id="897"/>
            <p14:sldId id="854"/>
            <p14:sldId id="913"/>
            <p14:sldId id="914"/>
            <p14:sldId id="810"/>
            <p14:sldId id="832"/>
            <p14:sldId id="814"/>
            <p14:sldId id="816"/>
            <p14:sldId id="817"/>
            <p14:sldId id="820"/>
            <p14:sldId id="821"/>
            <p14:sldId id="823"/>
            <p14:sldId id="827"/>
            <p14:sldId id="825"/>
            <p14:sldId id="830"/>
          </p14:sldIdLst>
        </p14:section>
        <p14:section name="Biodiversität" id="{1667BC6F-D0AF-4ED7-B468-27CAB3393535}">
          <p14:sldIdLst>
            <p14:sldId id="1075"/>
            <p14:sldId id="801"/>
            <p14:sldId id="800"/>
            <p14:sldId id="802"/>
            <p14:sldId id="804"/>
          </p14:sldIdLst>
        </p14:section>
        <p14:section name="divers" id="{94E9AA8E-715E-4234-88DC-CADFE42D1607}">
          <p14:sldIdLst>
            <p14:sldId id="10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8" clrIdx="0">
    <p:extLst/>
  </p:cmAuthor>
  <p:cmAuthor id="2" name="Suter Peter LIEBEGG" initials="PSUS" lastIdx="13" clrIdx="1"/>
  <p:cmAuthor id="3" name="Peter Suter" initials="P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5"/>
    <a:srgbClr val="FFF3D1"/>
    <a:srgbClr val="FFFCF3"/>
    <a:srgbClr val="FFF5D9"/>
    <a:srgbClr val="F5FFD9"/>
    <a:srgbClr val="F5FFD6"/>
    <a:srgbClr val="00CCFF"/>
    <a:srgbClr val="FD726F"/>
    <a:srgbClr val="58CBFE"/>
    <a:srgbClr val="FFFDA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4125" autoAdjust="0"/>
  </p:normalViewPr>
  <p:slideViewPr>
    <p:cSldViewPr>
      <p:cViewPr varScale="1">
        <p:scale>
          <a:sx n="70" d="100"/>
          <a:sy n="70" d="100"/>
        </p:scale>
        <p:origin x="122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hrin.huber\AppData\Local\Microsoft\Windows\INetCache\Content.Outlook\8W2TN9GF\Mappe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Tabelle1!$A$1:$A$5</c:f>
              <c:strCache>
                <c:ptCount val="5"/>
                <c:pt idx="0">
                  <c:v>NeemAzal-TS</c:v>
                </c:pt>
                <c:pt idx="1">
                  <c:v>Pyrethrum </c:v>
                </c:pt>
                <c:pt idx="2">
                  <c:v>Pyrethrum + Kaliseife</c:v>
                </c:pt>
                <c:pt idx="3">
                  <c:v>Pyrethrum + Rapsöl</c:v>
                </c:pt>
                <c:pt idx="4">
                  <c:v>Quassia + Kaliseife</c:v>
                </c:pt>
              </c:strCache>
            </c:strRef>
          </c:cat>
          <c:val>
            <c:numRef>
              <c:f>Tabelle1!$D$1:$D$5</c:f>
              <c:numCache>
                <c:formatCode>General</c:formatCode>
                <c:ptCount val="5"/>
                <c:pt idx="0">
                  <c:v>58</c:v>
                </c:pt>
                <c:pt idx="1">
                  <c:v>-26</c:v>
                </c:pt>
                <c:pt idx="2">
                  <c:v>-15</c:v>
                </c:pt>
                <c:pt idx="3">
                  <c:v>78</c:v>
                </c:pt>
                <c:pt idx="4">
                  <c:v>55</c:v>
                </c:pt>
              </c:numCache>
            </c:numRef>
          </c:val>
        </c:ser>
        <c:dLbls>
          <c:showLegendKey val="0"/>
          <c:showVal val="0"/>
          <c:showCatName val="0"/>
          <c:showSerName val="0"/>
          <c:showPercent val="0"/>
          <c:showBubbleSize val="0"/>
        </c:dLbls>
        <c:gapWidth val="182"/>
        <c:axId val="-67268704"/>
        <c:axId val="-67271424"/>
      </c:barChart>
      <c:catAx>
        <c:axId val="-6726870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7271424"/>
        <c:crosses val="autoZero"/>
        <c:auto val="1"/>
        <c:lblAlgn val="ctr"/>
        <c:lblOffset val="100"/>
        <c:noMultiLvlLbl val="0"/>
      </c:catAx>
      <c:valAx>
        <c:axId val="-672714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dirty="0"/>
                  <a:t>Wirkung in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726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C26E1-0540-4FE3-9CCA-64B2513BA98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CH"/>
        </a:p>
      </dgm:t>
    </dgm:pt>
    <dgm:pt modelId="{62951F27-4CA6-4BD6-BC6E-F07B82180B0D}">
      <dgm:prSet phldrT="[Text]" custT="1"/>
      <dgm:spPr>
        <a:solidFill>
          <a:schemeClr val="accent2">
            <a:lumMod val="60000"/>
            <a:lumOff val="40000"/>
          </a:schemeClr>
        </a:solidFill>
        <a:ln>
          <a:noFill/>
        </a:ln>
      </dgm:spPr>
      <dgm:t>
        <a:bodyPr/>
        <a:lstStyle/>
        <a:p>
          <a:r>
            <a:rPr lang="fr-CH" sz="1400" noProof="0" dirty="0" smtClean="0">
              <a:solidFill>
                <a:schemeClr val="tx1"/>
              </a:solidFill>
            </a:rPr>
            <a:t>Crucifères</a:t>
          </a:r>
          <a:endParaRPr lang="fr-CH" sz="1400" noProof="0" dirty="0">
            <a:solidFill>
              <a:schemeClr val="tx1"/>
            </a:solidFill>
          </a:endParaRPr>
        </a:p>
      </dgm:t>
    </dgm:pt>
    <dgm:pt modelId="{2C66EE74-C6D4-40FB-882F-7B4949C19B2C}" type="parTrans" cxnId="{C0138BAE-0633-4386-8FD8-1D15B8E652CD}">
      <dgm:prSet/>
      <dgm:spPr/>
      <dgm:t>
        <a:bodyPr/>
        <a:lstStyle/>
        <a:p>
          <a:endParaRPr lang="de-CH"/>
        </a:p>
      </dgm:t>
    </dgm:pt>
    <dgm:pt modelId="{857A4DC2-3B26-4F83-AF54-64B676D71E02}" type="sibTrans" cxnId="{C0138BAE-0633-4386-8FD8-1D15B8E652CD}">
      <dgm:prSet/>
      <dgm:spPr/>
      <dgm:t>
        <a:bodyPr/>
        <a:lstStyle/>
        <a:p>
          <a:endParaRPr lang="de-CH" dirty="0"/>
        </a:p>
      </dgm:t>
    </dgm:pt>
    <dgm:pt modelId="{C25C3925-618A-4E78-8EF3-A5390264D6C3}">
      <dgm:prSet phldrT="[Text]" custT="1"/>
      <dgm:spPr>
        <a:solidFill>
          <a:schemeClr val="accent2">
            <a:lumMod val="60000"/>
            <a:lumOff val="40000"/>
          </a:schemeClr>
        </a:solidFill>
        <a:ln>
          <a:noFill/>
        </a:ln>
      </dgm:spPr>
      <dgm:t>
        <a:bodyPr/>
        <a:lstStyle/>
        <a:p>
          <a:r>
            <a:rPr lang="fr-CH" sz="1400" noProof="0" dirty="0" smtClean="0">
              <a:solidFill>
                <a:schemeClr val="tx1"/>
              </a:solidFill>
            </a:rPr>
            <a:t>Composées</a:t>
          </a:r>
          <a:endParaRPr lang="fr-CH" sz="1400" noProof="0" dirty="0">
            <a:solidFill>
              <a:schemeClr val="tx1"/>
            </a:solidFill>
          </a:endParaRPr>
        </a:p>
      </dgm:t>
    </dgm:pt>
    <dgm:pt modelId="{7EE28767-C36F-4891-ADBB-4DACDA936F5F}" type="parTrans" cxnId="{CD5650CC-A97E-458D-ACA9-3177361ABC0D}">
      <dgm:prSet/>
      <dgm:spPr/>
      <dgm:t>
        <a:bodyPr/>
        <a:lstStyle/>
        <a:p>
          <a:endParaRPr lang="de-CH"/>
        </a:p>
      </dgm:t>
    </dgm:pt>
    <dgm:pt modelId="{A1C1E7FE-E3A8-4EEE-81F4-9BF5A0833956}" type="sibTrans" cxnId="{CD5650CC-A97E-458D-ACA9-3177361ABC0D}">
      <dgm:prSet/>
      <dgm:spPr/>
      <dgm:t>
        <a:bodyPr/>
        <a:lstStyle/>
        <a:p>
          <a:endParaRPr lang="de-CH" dirty="0"/>
        </a:p>
      </dgm:t>
    </dgm:pt>
    <dgm:pt modelId="{79A1E83B-86B1-4D65-A223-860386B6F1E3}">
      <dgm:prSet phldrT="[Text]" custT="1"/>
      <dgm:spPr>
        <a:solidFill>
          <a:schemeClr val="accent2">
            <a:lumMod val="60000"/>
            <a:lumOff val="40000"/>
          </a:schemeClr>
        </a:solidFill>
        <a:ln>
          <a:noFill/>
        </a:ln>
      </dgm:spPr>
      <dgm:t>
        <a:bodyPr lIns="0" rIns="0"/>
        <a:lstStyle/>
        <a:p>
          <a:r>
            <a:rPr lang="fr-CH" sz="1400" spc="-30" baseline="0" noProof="0" dirty="0" err="1" smtClean="0">
              <a:solidFill>
                <a:schemeClr val="tx1"/>
              </a:solidFill>
            </a:rPr>
            <a:t>OmbellifèresL</a:t>
          </a:r>
          <a:r>
            <a:rPr lang="fr-CH" sz="1400" noProof="0" dirty="0" err="1" smtClean="0">
              <a:solidFill>
                <a:schemeClr val="tx1"/>
              </a:solidFill>
            </a:rPr>
            <a:t>iliacées</a:t>
          </a:r>
          <a:endParaRPr lang="fr-CH" sz="1400" noProof="0" dirty="0">
            <a:solidFill>
              <a:schemeClr val="tx1"/>
            </a:solidFill>
          </a:endParaRPr>
        </a:p>
      </dgm:t>
    </dgm:pt>
    <dgm:pt modelId="{D4F83C24-7205-4312-AD56-1AE8535CD2C8}" type="parTrans" cxnId="{BF252224-80FB-4A51-9BBE-7334C405638D}">
      <dgm:prSet/>
      <dgm:spPr/>
      <dgm:t>
        <a:bodyPr/>
        <a:lstStyle/>
        <a:p>
          <a:endParaRPr lang="de-CH"/>
        </a:p>
      </dgm:t>
    </dgm:pt>
    <dgm:pt modelId="{A859F3C9-89AD-4035-BD7B-2825117254BC}" type="sibTrans" cxnId="{BF252224-80FB-4A51-9BBE-7334C405638D}">
      <dgm:prSet/>
      <dgm:spPr/>
      <dgm:t>
        <a:bodyPr/>
        <a:lstStyle/>
        <a:p>
          <a:endParaRPr lang="de-CH" dirty="0"/>
        </a:p>
      </dgm:t>
    </dgm:pt>
    <dgm:pt modelId="{E9FA0828-4896-432B-9450-20C9B196F173}">
      <dgm:prSet phldrT="[Text]" custT="1"/>
      <dgm:spPr>
        <a:solidFill>
          <a:schemeClr val="accent2">
            <a:lumMod val="60000"/>
            <a:lumOff val="40000"/>
          </a:schemeClr>
        </a:solidFill>
        <a:ln>
          <a:noFill/>
        </a:ln>
      </dgm:spPr>
      <dgm:t>
        <a:bodyPr/>
        <a:lstStyle/>
        <a:p>
          <a:r>
            <a:rPr lang="fr-CH" sz="1400" noProof="0" dirty="0" err="1" smtClean="0">
              <a:solidFill>
                <a:schemeClr val="tx1"/>
              </a:solidFill>
            </a:rPr>
            <a:t>Cucurbi-tacées</a:t>
          </a:r>
          <a:r>
            <a:rPr lang="fr-CH" sz="1400" noProof="0" dirty="0" smtClean="0">
              <a:solidFill>
                <a:schemeClr val="tx1"/>
              </a:solidFill>
            </a:rPr>
            <a:t> Graminées</a:t>
          </a:r>
          <a:endParaRPr lang="fr-CH" sz="1400" noProof="0" dirty="0">
            <a:solidFill>
              <a:schemeClr val="tx1"/>
            </a:solidFill>
          </a:endParaRPr>
        </a:p>
      </dgm:t>
    </dgm:pt>
    <dgm:pt modelId="{CCFF7026-ECC7-4D05-93CA-427A95546022}" type="parTrans" cxnId="{5890F5E5-9011-4022-AB53-2938A1B9FB44}">
      <dgm:prSet/>
      <dgm:spPr/>
      <dgm:t>
        <a:bodyPr/>
        <a:lstStyle/>
        <a:p>
          <a:endParaRPr lang="de-CH"/>
        </a:p>
      </dgm:t>
    </dgm:pt>
    <dgm:pt modelId="{50DEEF8A-7669-4EC8-9303-DB4B895CEC8C}" type="sibTrans" cxnId="{5890F5E5-9011-4022-AB53-2938A1B9FB44}">
      <dgm:prSet/>
      <dgm:spPr/>
      <dgm:t>
        <a:bodyPr/>
        <a:lstStyle/>
        <a:p>
          <a:endParaRPr lang="de-CH" dirty="0"/>
        </a:p>
      </dgm:t>
    </dgm:pt>
    <dgm:pt modelId="{91F01823-3046-4203-9123-DF76EA03AB91}">
      <dgm:prSet phldrT="[Text]" custT="1"/>
      <dgm:spPr>
        <a:solidFill>
          <a:schemeClr val="accent2">
            <a:lumMod val="60000"/>
            <a:lumOff val="40000"/>
          </a:schemeClr>
        </a:solidFill>
        <a:ln>
          <a:noFill/>
        </a:ln>
      </dgm:spPr>
      <dgm:t>
        <a:bodyPr/>
        <a:lstStyle/>
        <a:p>
          <a:r>
            <a:rPr lang="fr-CH" sz="1400" noProof="0" dirty="0" smtClean="0">
              <a:solidFill>
                <a:schemeClr val="tx1"/>
              </a:solidFill>
            </a:rPr>
            <a:t>Engrais </a:t>
          </a:r>
          <a:br>
            <a:rPr lang="fr-CH" sz="1400" noProof="0" dirty="0" smtClean="0">
              <a:solidFill>
                <a:schemeClr val="tx1"/>
              </a:solidFill>
            </a:rPr>
          </a:br>
          <a:r>
            <a:rPr lang="fr-CH" sz="1400" noProof="0" dirty="0" smtClean="0">
              <a:solidFill>
                <a:schemeClr val="tx1"/>
              </a:solidFill>
            </a:rPr>
            <a:t>vert</a:t>
          </a:r>
          <a:endParaRPr lang="fr-CH" sz="1400" noProof="0" dirty="0">
            <a:solidFill>
              <a:schemeClr val="tx1"/>
            </a:solidFill>
          </a:endParaRPr>
        </a:p>
      </dgm:t>
    </dgm:pt>
    <dgm:pt modelId="{46003AD7-4ACE-4955-8932-157807270F8F}" type="parTrans" cxnId="{D37FE272-952D-4D05-ABD8-EE094E26CEF0}">
      <dgm:prSet/>
      <dgm:spPr/>
      <dgm:t>
        <a:bodyPr/>
        <a:lstStyle/>
        <a:p>
          <a:endParaRPr lang="de-CH"/>
        </a:p>
      </dgm:t>
    </dgm:pt>
    <dgm:pt modelId="{90A8B48D-A69A-40BF-81AC-1084F9221448}" type="sibTrans" cxnId="{D37FE272-952D-4D05-ABD8-EE094E26CEF0}">
      <dgm:prSet/>
      <dgm:spPr/>
      <dgm:t>
        <a:bodyPr/>
        <a:lstStyle/>
        <a:p>
          <a:endParaRPr lang="de-CH" dirty="0"/>
        </a:p>
      </dgm:t>
    </dgm:pt>
    <dgm:pt modelId="{B9BBCE1A-C608-4617-BDB5-EE9CC2B4412D}" type="pres">
      <dgm:prSet presAssocID="{B3DC26E1-0540-4FE3-9CCA-64B2513BA988}" presName="cycle" presStyleCnt="0">
        <dgm:presLayoutVars>
          <dgm:dir/>
          <dgm:resizeHandles val="exact"/>
        </dgm:presLayoutVars>
      </dgm:prSet>
      <dgm:spPr/>
      <dgm:t>
        <a:bodyPr/>
        <a:lstStyle/>
        <a:p>
          <a:endParaRPr lang="de-CH"/>
        </a:p>
      </dgm:t>
    </dgm:pt>
    <dgm:pt modelId="{3723F6B2-8082-464D-B2D5-6AC44C60F345}" type="pres">
      <dgm:prSet presAssocID="{62951F27-4CA6-4BD6-BC6E-F07B82180B0D}" presName="node" presStyleLbl="node1" presStyleIdx="0" presStyleCnt="5" custScaleX="144812">
        <dgm:presLayoutVars>
          <dgm:bulletEnabled val="1"/>
        </dgm:presLayoutVars>
      </dgm:prSet>
      <dgm:spPr/>
      <dgm:t>
        <a:bodyPr/>
        <a:lstStyle/>
        <a:p>
          <a:endParaRPr lang="de-CH"/>
        </a:p>
      </dgm:t>
    </dgm:pt>
    <dgm:pt modelId="{82862B8C-508A-4F24-A4A7-FD25A29B95F4}" type="pres">
      <dgm:prSet presAssocID="{857A4DC2-3B26-4F83-AF54-64B676D71E02}" presName="sibTrans" presStyleLbl="sibTrans2D1" presStyleIdx="0" presStyleCnt="5"/>
      <dgm:spPr/>
      <dgm:t>
        <a:bodyPr/>
        <a:lstStyle/>
        <a:p>
          <a:endParaRPr lang="de-CH"/>
        </a:p>
      </dgm:t>
    </dgm:pt>
    <dgm:pt modelId="{163B7C62-802B-4508-91CE-12339A387981}" type="pres">
      <dgm:prSet presAssocID="{857A4DC2-3B26-4F83-AF54-64B676D71E02}" presName="connectorText" presStyleLbl="sibTrans2D1" presStyleIdx="0" presStyleCnt="5"/>
      <dgm:spPr/>
      <dgm:t>
        <a:bodyPr/>
        <a:lstStyle/>
        <a:p>
          <a:endParaRPr lang="de-CH"/>
        </a:p>
      </dgm:t>
    </dgm:pt>
    <dgm:pt modelId="{DCBF1228-9928-4965-ACEB-B8E4754ECD3F}" type="pres">
      <dgm:prSet presAssocID="{C25C3925-618A-4E78-8EF3-A5390264D6C3}" presName="node" presStyleLbl="node1" presStyleIdx="1" presStyleCnt="5" custScaleX="144812" custRadScaleRad="105000" custRadScaleInc="13240">
        <dgm:presLayoutVars>
          <dgm:bulletEnabled val="1"/>
        </dgm:presLayoutVars>
      </dgm:prSet>
      <dgm:spPr/>
      <dgm:t>
        <a:bodyPr/>
        <a:lstStyle/>
        <a:p>
          <a:endParaRPr lang="de-CH"/>
        </a:p>
      </dgm:t>
    </dgm:pt>
    <dgm:pt modelId="{3BDDF43E-F54D-49B0-A05C-6A3F43FBD6E8}" type="pres">
      <dgm:prSet presAssocID="{A1C1E7FE-E3A8-4EEE-81F4-9BF5A0833956}" presName="sibTrans" presStyleLbl="sibTrans2D1" presStyleIdx="1" presStyleCnt="5"/>
      <dgm:spPr/>
      <dgm:t>
        <a:bodyPr/>
        <a:lstStyle/>
        <a:p>
          <a:endParaRPr lang="de-CH"/>
        </a:p>
      </dgm:t>
    </dgm:pt>
    <dgm:pt modelId="{F2B7D5AB-1D31-4F22-925B-D6EBB097743A}" type="pres">
      <dgm:prSet presAssocID="{A1C1E7FE-E3A8-4EEE-81F4-9BF5A0833956}" presName="connectorText" presStyleLbl="sibTrans2D1" presStyleIdx="1" presStyleCnt="5"/>
      <dgm:spPr/>
      <dgm:t>
        <a:bodyPr/>
        <a:lstStyle/>
        <a:p>
          <a:endParaRPr lang="de-CH"/>
        </a:p>
      </dgm:t>
    </dgm:pt>
    <dgm:pt modelId="{511EE24C-B383-4D9C-8C98-AB9740BC8D2C}" type="pres">
      <dgm:prSet presAssocID="{79A1E83B-86B1-4D65-A223-860386B6F1E3}" presName="node" presStyleLbl="node1" presStyleIdx="2" presStyleCnt="5" custScaleX="144812" custRadScaleRad="106714" custRadScaleInc="-12932">
        <dgm:presLayoutVars>
          <dgm:bulletEnabled val="1"/>
        </dgm:presLayoutVars>
      </dgm:prSet>
      <dgm:spPr/>
      <dgm:t>
        <a:bodyPr/>
        <a:lstStyle/>
        <a:p>
          <a:endParaRPr lang="de-CH"/>
        </a:p>
      </dgm:t>
    </dgm:pt>
    <dgm:pt modelId="{DF3BA37B-55A4-4122-A35D-2C4C7D4BB309}" type="pres">
      <dgm:prSet presAssocID="{A859F3C9-89AD-4035-BD7B-2825117254BC}" presName="sibTrans" presStyleLbl="sibTrans2D1" presStyleIdx="2" presStyleCnt="5"/>
      <dgm:spPr/>
      <dgm:t>
        <a:bodyPr/>
        <a:lstStyle/>
        <a:p>
          <a:endParaRPr lang="de-CH"/>
        </a:p>
      </dgm:t>
    </dgm:pt>
    <dgm:pt modelId="{19410016-56E7-402A-BCA5-D83A6A07652D}" type="pres">
      <dgm:prSet presAssocID="{A859F3C9-89AD-4035-BD7B-2825117254BC}" presName="connectorText" presStyleLbl="sibTrans2D1" presStyleIdx="2" presStyleCnt="5"/>
      <dgm:spPr/>
      <dgm:t>
        <a:bodyPr/>
        <a:lstStyle/>
        <a:p>
          <a:endParaRPr lang="de-CH"/>
        </a:p>
      </dgm:t>
    </dgm:pt>
    <dgm:pt modelId="{07900BBD-D5AA-439C-AB4B-02750BC5669C}" type="pres">
      <dgm:prSet presAssocID="{E9FA0828-4896-432B-9450-20C9B196F173}" presName="node" presStyleLbl="node1" presStyleIdx="3" presStyleCnt="5" custScaleX="144812" custRadScaleRad="107193" custRadScaleInc="13758">
        <dgm:presLayoutVars>
          <dgm:bulletEnabled val="1"/>
        </dgm:presLayoutVars>
      </dgm:prSet>
      <dgm:spPr/>
      <dgm:t>
        <a:bodyPr/>
        <a:lstStyle/>
        <a:p>
          <a:endParaRPr lang="de-CH"/>
        </a:p>
      </dgm:t>
    </dgm:pt>
    <dgm:pt modelId="{8E957113-47B9-4B4C-8A6A-FF9282AE5D12}" type="pres">
      <dgm:prSet presAssocID="{50DEEF8A-7669-4EC8-9303-DB4B895CEC8C}" presName="sibTrans" presStyleLbl="sibTrans2D1" presStyleIdx="3" presStyleCnt="5"/>
      <dgm:spPr/>
      <dgm:t>
        <a:bodyPr/>
        <a:lstStyle/>
        <a:p>
          <a:endParaRPr lang="de-CH"/>
        </a:p>
      </dgm:t>
    </dgm:pt>
    <dgm:pt modelId="{E95A7E33-9CCD-4963-8A56-2B7EDA602551}" type="pres">
      <dgm:prSet presAssocID="{50DEEF8A-7669-4EC8-9303-DB4B895CEC8C}" presName="connectorText" presStyleLbl="sibTrans2D1" presStyleIdx="3" presStyleCnt="5"/>
      <dgm:spPr/>
      <dgm:t>
        <a:bodyPr/>
        <a:lstStyle/>
        <a:p>
          <a:endParaRPr lang="de-CH"/>
        </a:p>
      </dgm:t>
    </dgm:pt>
    <dgm:pt modelId="{44C28BD4-A70D-4C75-9B30-51968AD613CD}" type="pres">
      <dgm:prSet presAssocID="{91F01823-3046-4203-9123-DF76EA03AB91}" presName="node" presStyleLbl="node1" presStyleIdx="4" presStyleCnt="5" custScaleX="144812" custRadScaleRad="103852" custRadScaleInc="-12825">
        <dgm:presLayoutVars>
          <dgm:bulletEnabled val="1"/>
        </dgm:presLayoutVars>
      </dgm:prSet>
      <dgm:spPr/>
      <dgm:t>
        <a:bodyPr/>
        <a:lstStyle/>
        <a:p>
          <a:endParaRPr lang="de-CH"/>
        </a:p>
      </dgm:t>
    </dgm:pt>
    <dgm:pt modelId="{0081E7C8-C1D4-4AA1-B5AF-C44B6B4886CC}" type="pres">
      <dgm:prSet presAssocID="{90A8B48D-A69A-40BF-81AC-1084F9221448}" presName="sibTrans" presStyleLbl="sibTrans2D1" presStyleIdx="4" presStyleCnt="5"/>
      <dgm:spPr/>
      <dgm:t>
        <a:bodyPr/>
        <a:lstStyle/>
        <a:p>
          <a:endParaRPr lang="de-CH"/>
        </a:p>
      </dgm:t>
    </dgm:pt>
    <dgm:pt modelId="{5B88C6C0-3A8F-4C1F-9FB0-68E2F46CFCDA}" type="pres">
      <dgm:prSet presAssocID="{90A8B48D-A69A-40BF-81AC-1084F9221448}" presName="connectorText" presStyleLbl="sibTrans2D1" presStyleIdx="4" presStyleCnt="5"/>
      <dgm:spPr/>
      <dgm:t>
        <a:bodyPr/>
        <a:lstStyle/>
        <a:p>
          <a:endParaRPr lang="de-CH"/>
        </a:p>
      </dgm:t>
    </dgm:pt>
  </dgm:ptLst>
  <dgm:cxnLst>
    <dgm:cxn modelId="{B6128582-7861-44C3-88C5-B13B17F8328A}" type="presOf" srcId="{90A8B48D-A69A-40BF-81AC-1084F9221448}" destId="{5B88C6C0-3A8F-4C1F-9FB0-68E2F46CFCDA}" srcOrd="1" destOrd="0" presId="urn:microsoft.com/office/officeart/2005/8/layout/cycle2"/>
    <dgm:cxn modelId="{F46E724D-CE26-4EE8-8BF3-9F9A45A0ABCD}" type="presOf" srcId="{A859F3C9-89AD-4035-BD7B-2825117254BC}" destId="{19410016-56E7-402A-BCA5-D83A6A07652D}" srcOrd="1" destOrd="0" presId="urn:microsoft.com/office/officeart/2005/8/layout/cycle2"/>
    <dgm:cxn modelId="{ACA7C9C8-FEF2-402C-A566-7B50C0DCD7CC}" type="presOf" srcId="{A859F3C9-89AD-4035-BD7B-2825117254BC}" destId="{DF3BA37B-55A4-4122-A35D-2C4C7D4BB309}" srcOrd="0" destOrd="0" presId="urn:microsoft.com/office/officeart/2005/8/layout/cycle2"/>
    <dgm:cxn modelId="{9D211949-9A6B-4C6A-B930-719C04DA5155}" type="presOf" srcId="{62951F27-4CA6-4BD6-BC6E-F07B82180B0D}" destId="{3723F6B2-8082-464D-B2D5-6AC44C60F345}" srcOrd="0" destOrd="0" presId="urn:microsoft.com/office/officeart/2005/8/layout/cycle2"/>
    <dgm:cxn modelId="{BF252224-80FB-4A51-9BBE-7334C405638D}" srcId="{B3DC26E1-0540-4FE3-9CCA-64B2513BA988}" destId="{79A1E83B-86B1-4D65-A223-860386B6F1E3}" srcOrd="2" destOrd="0" parTransId="{D4F83C24-7205-4312-AD56-1AE8535CD2C8}" sibTransId="{A859F3C9-89AD-4035-BD7B-2825117254BC}"/>
    <dgm:cxn modelId="{AEE6B6A3-88DA-4F91-A822-5D131BDE02B7}" type="presOf" srcId="{79A1E83B-86B1-4D65-A223-860386B6F1E3}" destId="{511EE24C-B383-4D9C-8C98-AB9740BC8D2C}" srcOrd="0" destOrd="0" presId="urn:microsoft.com/office/officeart/2005/8/layout/cycle2"/>
    <dgm:cxn modelId="{5890F5E5-9011-4022-AB53-2938A1B9FB44}" srcId="{B3DC26E1-0540-4FE3-9CCA-64B2513BA988}" destId="{E9FA0828-4896-432B-9450-20C9B196F173}" srcOrd="3" destOrd="0" parTransId="{CCFF7026-ECC7-4D05-93CA-427A95546022}" sibTransId="{50DEEF8A-7669-4EC8-9303-DB4B895CEC8C}"/>
    <dgm:cxn modelId="{2E0FE049-5757-4947-B9C1-81E28E896721}" type="presOf" srcId="{A1C1E7FE-E3A8-4EEE-81F4-9BF5A0833956}" destId="{3BDDF43E-F54D-49B0-A05C-6A3F43FBD6E8}" srcOrd="0" destOrd="0" presId="urn:microsoft.com/office/officeart/2005/8/layout/cycle2"/>
    <dgm:cxn modelId="{C676CA9F-4321-4185-88AA-7273AC96E95B}" type="presOf" srcId="{50DEEF8A-7669-4EC8-9303-DB4B895CEC8C}" destId="{E95A7E33-9CCD-4963-8A56-2B7EDA602551}" srcOrd="1" destOrd="0" presId="urn:microsoft.com/office/officeart/2005/8/layout/cycle2"/>
    <dgm:cxn modelId="{D37FE272-952D-4D05-ABD8-EE094E26CEF0}" srcId="{B3DC26E1-0540-4FE3-9CCA-64B2513BA988}" destId="{91F01823-3046-4203-9123-DF76EA03AB91}" srcOrd="4" destOrd="0" parTransId="{46003AD7-4ACE-4955-8932-157807270F8F}" sibTransId="{90A8B48D-A69A-40BF-81AC-1084F9221448}"/>
    <dgm:cxn modelId="{CAADDD78-31B1-4421-A840-5025B55696B7}" type="presOf" srcId="{B3DC26E1-0540-4FE3-9CCA-64B2513BA988}" destId="{B9BBCE1A-C608-4617-BDB5-EE9CC2B4412D}" srcOrd="0" destOrd="0" presId="urn:microsoft.com/office/officeart/2005/8/layout/cycle2"/>
    <dgm:cxn modelId="{F2E666A7-F99D-4572-B08F-DF90069037E6}" type="presOf" srcId="{C25C3925-618A-4E78-8EF3-A5390264D6C3}" destId="{DCBF1228-9928-4965-ACEB-B8E4754ECD3F}" srcOrd="0" destOrd="0" presId="urn:microsoft.com/office/officeart/2005/8/layout/cycle2"/>
    <dgm:cxn modelId="{0BA58059-E4DC-48F6-AF50-5134933839EB}" type="presOf" srcId="{857A4DC2-3B26-4F83-AF54-64B676D71E02}" destId="{82862B8C-508A-4F24-A4A7-FD25A29B95F4}" srcOrd="0" destOrd="0" presId="urn:microsoft.com/office/officeart/2005/8/layout/cycle2"/>
    <dgm:cxn modelId="{C0138BAE-0633-4386-8FD8-1D15B8E652CD}" srcId="{B3DC26E1-0540-4FE3-9CCA-64B2513BA988}" destId="{62951F27-4CA6-4BD6-BC6E-F07B82180B0D}" srcOrd="0" destOrd="0" parTransId="{2C66EE74-C6D4-40FB-882F-7B4949C19B2C}" sibTransId="{857A4DC2-3B26-4F83-AF54-64B676D71E02}"/>
    <dgm:cxn modelId="{996A1C6D-4D23-40A7-8CB2-D7EDD710D942}" type="presOf" srcId="{90A8B48D-A69A-40BF-81AC-1084F9221448}" destId="{0081E7C8-C1D4-4AA1-B5AF-C44B6B4886CC}" srcOrd="0" destOrd="0" presId="urn:microsoft.com/office/officeart/2005/8/layout/cycle2"/>
    <dgm:cxn modelId="{E28BDF98-951C-47F0-8599-C65D9C5B8F37}" type="presOf" srcId="{91F01823-3046-4203-9123-DF76EA03AB91}" destId="{44C28BD4-A70D-4C75-9B30-51968AD613CD}" srcOrd="0" destOrd="0" presId="urn:microsoft.com/office/officeart/2005/8/layout/cycle2"/>
    <dgm:cxn modelId="{1A46C7E5-6F05-466E-A5C9-3744FCA55C7D}" type="presOf" srcId="{E9FA0828-4896-432B-9450-20C9B196F173}" destId="{07900BBD-D5AA-439C-AB4B-02750BC5669C}" srcOrd="0" destOrd="0" presId="urn:microsoft.com/office/officeart/2005/8/layout/cycle2"/>
    <dgm:cxn modelId="{A99E2BB0-B5DD-4C1E-A711-43E53FBB01E0}" type="presOf" srcId="{A1C1E7FE-E3A8-4EEE-81F4-9BF5A0833956}" destId="{F2B7D5AB-1D31-4F22-925B-D6EBB097743A}" srcOrd="1" destOrd="0" presId="urn:microsoft.com/office/officeart/2005/8/layout/cycle2"/>
    <dgm:cxn modelId="{5D8B7D31-04D3-4A72-AEB2-FF149FC8218A}" type="presOf" srcId="{857A4DC2-3B26-4F83-AF54-64B676D71E02}" destId="{163B7C62-802B-4508-91CE-12339A387981}" srcOrd="1" destOrd="0" presId="urn:microsoft.com/office/officeart/2005/8/layout/cycle2"/>
    <dgm:cxn modelId="{29A96420-EED5-47BE-B134-42CAB2AC9DBB}" type="presOf" srcId="{50DEEF8A-7669-4EC8-9303-DB4B895CEC8C}" destId="{8E957113-47B9-4B4C-8A6A-FF9282AE5D12}" srcOrd="0" destOrd="0" presId="urn:microsoft.com/office/officeart/2005/8/layout/cycle2"/>
    <dgm:cxn modelId="{CD5650CC-A97E-458D-ACA9-3177361ABC0D}" srcId="{B3DC26E1-0540-4FE3-9CCA-64B2513BA988}" destId="{C25C3925-618A-4E78-8EF3-A5390264D6C3}" srcOrd="1" destOrd="0" parTransId="{7EE28767-C36F-4891-ADBB-4DACDA936F5F}" sibTransId="{A1C1E7FE-E3A8-4EEE-81F4-9BF5A0833956}"/>
    <dgm:cxn modelId="{C82E521A-830F-4D3A-A5BC-2B916114A65E}" type="presParOf" srcId="{B9BBCE1A-C608-4617-BDB5-EE9CC2B4412D}" destId="{3723F6B2-8082-464D-B2D5-6AC44C60F345}" srcOrd="0" destOrd="0" presId="urn:microsoft.com/office/officeart/2005/8/layout/cycle2"/>
    <dgm:cxn modelId="{F91D4E50-B1C8-4861-B078-516AC35CEE45}" type="presParOf" srcId="{B9BBCE1A-C608-4617-BDB5-EE9CC2B4412D}" destId="{82862B8C-508A-4F24-A4A7-FD25A29B95F4}" srcOrd="1" destOrd="0" presId="urn:microsoft.com/office/officeart/2005/8/layout/cycle2"/>
    <dgm:cxn modelId="{58DC9A38-1EC8-44AC-A1AC-653837D055BD}" type="presParOf" srcId="{82862B8C-508A-4F24-A4A7-FD25A29B95F4}" destId="{163B7C62-802B-4508-91CE-12339A387981}" srcOrd="0" destOrd="0" presId="urn:microsoft.com/office/officeart/2005/8/layout/cycle2"/>
    <dgm:cxn modelId="{7E500990-D61F-4D9D-8A4A-BC70DFD16FB7}" type="presParOf" srcId="{B9BBCE1A-C608-4617-BDB5-EE9CC2B4412D}" destId="{DCBF1228-9928-4965-ACEB-B8E4754ECD3F}" srcOrd="2" destOrd="0" presId="urn:microsoft.com/office/officeart/2005/8/layout/cycle2"/>
    <dgm:cxn modelId="{31AA7456-B883-47CF-9EAD-2A436650A512}" type="presParOf" srcId="{B9BBCE1A-C608-4617-BDB5-EE9CC2B4412D}" destId="{3BDDF43E-F54D-49B0-A05C-6A3F43FBD6E8}" srcOrd="3" destOrd="0" presId="urn:microsoft.com/office/officeart/2005/8/layout/cycle2"/>
    <dgm:cxn modelId="{ED384893-677F-4B87-BFA2-C06AA24A470E}" type="presParOf" srcId="{3BDDF43E-F54D-49B0-A05C-6A3F43FBD6E8}" destId="{F2B7D5AB-1D31-4F22-925B-D6EBB097743A}" srcOrd="0" destOrd="0" presId="urn:microsoft.com/office/officeart/2005/8/layout/cycle2"/>
    <dgm:cxn modelId="{62AB6462-AAD7-4311-9304-D77FFC9B6616}" type="presParOf" srcId="{B9BBCE1A-C608-4617-BDB5-EE9CC2B4412D}" destId="{511EE24C-B383-4D9C-8C98-AB9740BC8D2C}" srcOrd="4" destOrd="0" presId="urn:microsoft.com/office/officeart/2005/8/layout/cycle2"/>
    <dgm:cxn modelId="{D8063292-FF02-41AC-8A36-5394CD12BAB8}" type="presParOf" srcId="{B9BBCE1A-C608-4617-BDB5-EE9CC2B4412D}" destId="{DF3BA37B-55A4-4122-A35D-2C4C7D4BB309}" srcOrd="5" destOrd="0" presId="urn:microsoft.com/office/officeart/2005/8/layout/cycle2"/>
    <dgm:cxn modelId="{6A9284C8-6980-4104-AD53-2A5D16AA15BD}" type="presParOf" srcId="{DF3BA37B-55A4-4122-A35D-2C4C7D4BB309}" destId="{19410016-56E7-402A-BCA5-D83A6A07652D}" srcOrd="0" destOrd="0" presId="urn:microsoft.com/office/officeart/2005/8/layout/cycle2"/>
    <dgm:cxn modelId="{4FC5B37C-7F0B-474A-ADE1-4FD335A24FD8}" type="presParOf" srcId="{B9BBCE1A-C608-4617-BDB5-EE9CC2B4412D}" destId="{07900BBD-D5AA-439C-AB4B-02750BC5669C}" srcOrd="6" destOrd="0" presId="urn:microsoft.com/office/officeart/2005/8/layout/cycle2"/>
    <dgm:cxn modelId="{136DDA57-7141-4CCB-8537-13CB8A2C6729}" type="presParOf" srcId="{B9BBCE1A-C608-4617-BDB5-EE9CC2B4412D}" destId="{8E957113-47B9-4B4C-8A6A-FF9282AE5D12}" srcOrd="7" destOrd="0" presId="urn:microsoft.com/office/officeart/2005/8/layout/cycle2"/>
    <dgm:cxn modelId="{A9736251-CCE3-4967-A841-D50BCCAE98A9}" type="presParOf" srcId="{8E957113-47B9-4B4C-8A6A-FF9282AE5D12}" destId="{E95A7E33-9CCD-4963-8A56-2B7EDA602551}" srcOrd="0" destOrd="0" presId="urn:microsoft.com/office/officeart/2005/8/layout/cycle2"/>
    <dgm:cxn modelId="{6EC0C7AA-0376-4C9A-B5C9-37E39E8FCF41}" type="presParOf" srcId="{B9BBCE1A-C608-4617-BDB5-EE9CC2B4412D}" destId="{44C28BD4-A70D-4C75-9B30-51968AD613CD}" srcOrd="8" destOrd="0" presId="urn:microsoft.com/office/officeart/2005/8/layout/cycle2"/>
    <dgm:cxn modelId="{59E5E7EC-2930-4FE9-B21F-418531DFDDC2}" type="presParOf" srcId="{B9BBCE1A-C608-4617-BDB5-EE9CC2B4412D}" destId="{0081E7C8-C1D4-4AA1-B5AF-C44B6B4886CC}" srcOrd="9" destOrd="0" presId="urn:microsoft.com/office/officeart/2005/8/layout/cycle2"/>
    <dgm:cxn modelId="{4A3984F4-4D79-4968-8211-483A7E3C53E0}" type="presParOf" srcId="{0081E7C8-C1D4-4AA1-B5AF-C44B6B4886CC}" destId="{5B88C6C0-3A8F-4C1F-9FB0-68E2F46CFCD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C26E1-0540-4FE3-9CCA-64B2513BA98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CH"/>
        </a:p>
      </dgm:t>
    </dgm:pt>
    <dgm:pt modelId="{62951F27-4CA6-4BD6-BC6E-F07B82180B0D}">
      <dgm:prSet phldrT="[Text]" custT="1"/>
      <dgm:spPr>
        <a:solidFill>
          <a:schemeClr val="accent3">
            <a:lumMod val="60000"/>
            <a:lumOff val="40000"/>
          </a:schemeClr>
        </a:solidFill>
        <a:ln>
          <a:noFill/>
        </a:ln>
      </dgm:spPr>
      <dgm:t>
        <a:bodyPr/>
        <a:lstStyle/>
        <a:p>
          <a:r>
            <a:rPr lang="fr-CH" sz="1400" noProof="0" dirty="0" smtClean="0">
              <a:solidFill>
                <a:schemeClr val="tx1"/>
              </a:solidFill>
            </a:rPr>
            <a:t>Maïs ensilage</a:t>
          </a:r>
          <a:endParaRPr lang="fr-CH" sz="1400" noProof="0" dirty="0">
            <a:solidFill>
              <a:schemeClr val="tx1"/>
            </a:solidFill>
          </a:endParaRPr>
        </a:p>
      </dgm:t>
    </dgm:pt>
    <dgm:pt modelId="{857A4DC2-3B26-4F83-AF54-64B676D71E02}" type="sibTrans" cxnId="{C0138BAE-0633-4386-8FD8-1D15B8E652CD}">
      <dgm:prSet/>
      <dgm:spPr/>
      <dgm:t>
        <a:bodyPr/>
        <a:lstStyle/>
        <a:p>
          <a:endParaRPr lang="de-CH" dirty="0"/>
        </a:p>
      </dgm:t>
    </dgm:pt>
    <dgm:pt modelId="{2C66EE74-C6D4-40FB-882F-7B4949C19B2C}" type="parTrans" cxnId="{C0138BAE-0633-4386-8FD8-1D15B8E652CD}">
      <dgm:prSet/>
      <dgm:spPr/>
      <dgm:t>
        <a:bodyPr/>
        <a:lstStyle/>
        <a:p>
          <a:endParaRPr lang="de-CH"/>
        </a:p>
      </dgm:t>
    </dgm:pt>
    <dgm:pt modelId="{735FA7F6-7FA2-4A2C-8EBA-1736A0BF0262}">
      <dgm:prSet phldrT="[Text]" custT="1"/>
      <dgm:spPr>
        <a:solidFill>
          <a:schemeClr val="accent3">
            <a:lumMod val="60000"/>
            <a:lumOff val="40000"/>
          </a:schemeClr>
        </a:solidFill>
        <a:ln>
          <a:noFill/>
        </a:ln>
      </dgm:spPr>
      <dgm:t>
        <a:bodyPr/>
        <a:lstStyle/>
        <a:p>
          <a:r>
            <a:rPr lang="fr-CH" sz="1400" noProof="0" dirty="0" smtClean="0">
              <a:solidFill>
                <a:schemeClr val="tx1"/>
              </a:solidFill>
            </a:rPr>
            <a:t>Soja</a:t>
          </a:r>
          <a:endParaRPr lang="fr-CH" sz="1400" noProof="0" dirty="0">
            <a:solidFill>
              <a:schemeClr val="tx1"/>
            </a:solidFill>
          </a:endParaRPr>
        </a:p>
      </dgm:t>
    </dgm:pt>
    <dgm:pt modelId="{42B5591C-F740-4D73-9243-DEE134C69B3C}" type="parTrans" cxnId="{6A76BBCD-17C8-44AC-B287-45D2349B4A92}">
      <dgm:prSet/>
      <dgm:spPr/>
      <dgm:t>
        <a:bodyPr/>
        <a:lstStyle/>
        <a:p>
          <a:endParaRPr lang="de-CH"/>
        </a:p>
      </dgm:t>
    </dgm:pt>
    <dgm:pt modelId="{D515664F-B7AE-493D-8BEC-3D63422EC2B6}" type="sibTrans" cxnId="{6A76BBCD-17C8-44AC-B287-45D2349B4A92}">
      <dgm:prSet/>
      <dgm:spPr/>
      <dgm:t>
        <a:bodyPr/>
        <a:lstStyle/>
        <a:p>
          <a:endParaRPr lang="de-CH" dirty="0"/>
        </a:p>
      </dgm:t>
    </dgm:pt>
    <dgm:pt modelId="{C5386E6D-AEA1-48D2-905A-F97964781999}">
      <dgm:prSet phldrT="[Text]" custT="1"/>
      <dgm:spPr>
        <a:solidFill>
          <a:schemeClr val="accent3">
            <a:lumMod val="60000"/>
            <a:lumOff val="40000"/>
          </a:schemeClr>
        </a:solidFill>
        <a:ln>
          <a:noFill/>
        </a:ln>
      </dgm:spPr>
      <dgm:t>
        <a:bodyPr/>
        <a:lstStyle/>
        <a:p>
          <a:r>
            <a:rPr lang="fr-CH" sz="1400" noProof="0" dirty="0" smtClean="0">
              <a:solidFill>
                <a:schemeClr val="tx1"/>
              </a:solidFill>
            </a:rPr>
            <a:t>Blé automne (</a:t>
          </a:r>
          <a:r>
            <a:rPr lang="fr-CH" sz="1400" noProof="0" dirty="0" err="1" smtClean="0">
              <a:solidFill>
                <a:schemeClr val="tx1"/>
              </a:solidFill>
            </a:rPr>
            <a:t>e.v.</a:t>
          </a:r>
          <a:r>
            <a:rPr lang="fr-CH" sz="1400" noProof="0" dirty="0" smtClean="0">
              <a:solidFill>
                <a:schemeClr val="tx1"/>
              </a:solidFill>
            </a:rPr>
            <a:t>)</a:t>
          </a:r>
          <a:endParaRPr lang="fr-CH" sz="1400" noProof="0" dirty="0">
            <a:solidFill>
              <a:schemeClr val="tx1"/>
            </a:solidFill>
          </a:endParaRPr>
        </a:p>
      </dgm:t>
    </dgm:pt>
    <dgm:pt modelId="{F77D368D-B9F2-469C-9268-DCFB85406982}" type="parTrans" cxnId="{03E41F13-25B3-463D-9877-BA8F1C4E2673}">
      <dgm:prSet/>
      <dgm:spPr/>
      <dgm:t>
        <a:bodyPr/>
        <a:lstStyle/>
        <a:p>
          <a:endParaRPr lang="de-CH"/>
        </a:p>
      </dgm:t>
    </dgm:pt>
    <dgm:pt modelId="{650FCDDB-B530-4695-9C54-9ED4B5EA6E2D}" type="sibTrans" cxnId="{03E41F13-25B3-463D-9877-BA8F1C4E2673}">
      <dgm:prSet/>
      <dgm:spPr/>
      <dgm:t>
        <a:bodyPr/>
        <a:lstStyle/>
        <a:p>
          <a:endParaRPr lang="de-CH" dirty="0"/>
        </a:p>
      </dgm:t>
    </dgm:pt>
    <dgm:pt modelId="{B476CB75-35B6-43AC-9166-1127A3BFFC41}">
      <dgm:prSet phldrT="[Text]" custT="1"/>
      <dgm:spPr>
        <a:solidFill>
          <a:schemeClr val="accent3">
            <a:lumMod val="60000"/>
            <a:lumOff val="40000"/>
          </a:schemeClr>
        </a:solidFill>
        <a:ln>
          <a:noFill/>
        </a:ln>
      </dgm:spPr>
      <dgm:t>
        <a:bodyPr/>
        <a:lstStyle/>
        <a:p>
          <a:r>
            <a:rPr lang="fr-CH" sz="1400" noProof="0" dirty="0" smtClean="0">
              <a:solidFill>
                <a:schemeClr val="tx1"/>
              </a:solidFill>
            </a:rPr>
            <a:t>Pomme de terre</a:t>
          </a:r>
          <a:endParaRPr lang="fr-CH" sz="1400" noProof="0" dirty="0">
            <a:solidFill>
              <a:schemeClr val="tx1"/>
            </a:solidFill>
          </a:endParaRPr>
        </a:p>
      </dgm:t>
    </dgm:pt>
    <dgm:pt modelId="{C6221EA8-9E04-4255-B56D-F5B22CE2C84B}" type="parTrans" cxnId="{6B8B3B20-937C-4B00-9530-E917DFD0D6D9}">
      <dgm:prSet/>
      <dgm:spPr/>
      <dgm:t>
        <a:bodyPr/>
        <a:lstStyle/>
        <a:p>
          <a:endParaRPr lang="de-CH"/>
        </a:p>
      </dgm:t>
    </dgm:pt>
    <dgm:pt modelId="{900EA2A3-F021-467F-9581-F505995CA7F4}" type="sibTrans" cxnId="{6B8B3B20-937C-4B00-9530-E917DFD0D6D9}">
      <dgm:prSet/>
      <dgm:spPr/>
      <dgm:t>
        <a:bodyPr/>
        <a:lstStyle/>
        <a:p>
          <a:endParaRPr lang="de-CH" dirty="0"/>
        </a:p>
      </dgm:t>
    </dgm:pt>
    <dgm:pt modelId="{E7CA12EC-D53F-49D3-B9EA-632C3AA00809}">
      <dgm:prSet phldrT="[Text]" custT="1"/>
      <dgm:spPr>
        <a:solidFill>
          <a:schemeClr val="accent3">
            <a:lumMod val="60000"/>
            <a:lumOff val="40000"/>
          </a:schemeClr>
        </a:solidFill>
        <a:ln>
          <a:noFill/>
        </a:ln>
      </dgm:spPr>
      <dgm:t>
        <a:bodyPr/>
        <a:lstStyle/>
        <a:p>
          <a:r>
            <a:rPr lang="fr-CH" sz="1400" noProof="0" dirty="0" smtClean="0">
              <a:solidFill>
                <a:schemeClr val="tx1"/>
              </a:solidFill>
            </a:rPr>
            <a:t>Orge automne</a:t>
          </a:r>
          <a:endParaRPr lang="fr-CH" sz="1400" noProof="0" dirty="0">
            <a:solidFill>
              <a:schemeClr val="tx1"/>
            </a:solidFill>
          </a:endParaRPr>
        </a:p>
      </dgm:t>
    </dgm:pt>
    <dgm:pt modelId="{55F844D7-7CED-497A-A2F5-224B4EF96F82}" type="parTrans" cxnId="{DD5E93A5-2B4A-4ECE-BB9E-8C75516D8AE3}">
      <dgm:prSet/>
      <dgm:spPr/>
      <dgm:t>
        <a:bodyPr/>
        <a:lstStyle/>
        <a:p>
          <a:endParaRPr lang="de-CH"/>
        </a:p>
      </dgm:t>
    </dgm:pt>
    <dgm:pt modelId="{73256E68-4085-4A08-B49F-FA3930956DD6}" type="sibTrans" cxnId="{DD5E93A5-2B4A-4ECE-BB9E-8C75516D8AE3}">
      <dgm:prSet/>
      <dgm:spPr/>
      <dgm:t>
        <a:bodyPr/>
        <a:lstStyle/>
        <a:p>
          <a:endParaRPr lang="de-CH" dirty="0"/>
        </a:p>
      </dgm:t>
    </dgm:pt>
    <dgm:pt modelId="{26616F35-86BE-4194-8401-8F61E7962689}">
      <dgm:prSet phldrT="[Text]" custT="1"/>
      <dgm:spPr>
        <a:solidFill>
          <a:schemeClr val="accent3">
            <a:lumMod val="60000"/>
            <a:lumOff val="40000"/>
          </a:schemeClr>
        </a:solidFill>
        <a:ln>
          <a:noFill/>
        </a:ln>
      </dgm:spPr>
      <dgm:t>
        <a:bodyPr/>
        <a:lstStyle/>
        <a:p>
          <a:r>
            <a:rPr lang="fr-CH" sz="1400" noProof="0" dirty="0" smtClean="0">
              <a:solidFill>
                <a:schemeClr val="tx1"/>
              </a:solidFill>
            </a:rPr>
            <a:t>Prairie temp.</a:t>
          </a:r>
          <a:endParaRPr lang="fr-CH" sz="1400" noProof="0" dirty="0">
            <a:solidFill>
              <a:schemeClr val="tx1"/>
            </a:solidFill>
          </a:endParaRPr>
        </a:p>
      </dgm:t>
    </dgm:pt>
    <dgm:pt modelId="{8DD0B08D-DF18-4BFC-9091-881286CCA5E4}" type="parTrans" cxnId="{631D534A-53CF-40F2-95FB-7708AA321883}">
      <dgm:prSet/>
      <dgm:spPr/>
      <dgm:t>
        <a:bodyPr/>
        <a:lstStyle/>
        <a:p>
          <a:endParaRPr lang="de-CH"/>
        </a:p>
      </dgm:t>
    </dgm:pt>
    <dgm:pt modelId="{C57B241B-D3F9-4129-A416-AA3E8ED27748}" type="sibTrans" cxnId="{631D534A-53CF-40F2-95FB-7708AA321883}">
      <dgm:prSet/>
      <dgm:spPr/>
      <dgm:t>
        <a:bodyPr/>
        <a:lstStyle/>
        <a:p>
          <a:endParaRPr lang="de-CH" dirty="0"/>
        </a:p>
      </dgm:t>
    </dgm:pt>
    <dgm:pt modelId="{8F28587F-0EA6-4B14-B1D6-B277C0CC4152}">
      <dgm:prSet phldrT="[Text]" custT="1"/>
      <dgm:spPr>
        <a:solidFill>
          <a:schemeClr val="accent3">
            <a:lumMod val="60000"/>
            <a:lumOff val="40000"/>
          </a:schemeClr>
        </a:solidFill>
        <a:ln>
          <a:noFill/>
        </a:ln>
      </dgm:spPr>
      <dgm:t>
        <a:bodyPr/>
        <a:lstStyle/>
        <a:p>
          <a:r>
            <a:rPr lang="fr-CH" sz="1400" noProof="0" dirty="0" smtClean="0">
              <a:solidFill>
                <a:schemeClr val="tx1"/>
              </a:solidFill>
            </a:rPr>
            <a:t>Prairie temp.</a:t>
          </a:r>
          <a:endParaRPr lang="fr-CH" sz="1400" noProof="0" dirty="0">
            <a:solidFill>
              <a:schemeClr val="tx1"/>
            </a:solidFill>
          </a:endParaRPr>
        </a:p>
      </dgm:t>
    </dgm:pt>
    <dgm:pt modelId="{DEB9F25B-5E10-4D4A-9D20-53DFE6AE7E75}" type="parTrans" cxnId="{4B0BA516-BD47-4875-9EDC-A34DD18CBA8F}">
      <dgm:prSet/>
      <dgm:spPr/>
      <dgm:t>
        <a:bodyPr/>
        <a:lstStyle/>
        <a:p>
          <a:endParaRPr lang="de-CH"/>
        </a:p>
      </dgm:t>
    </dgm:pt>
    <dgm:pt modelId="{95BD1762-4215-488B-A430-0135A325BCDE}" type="sibTrans" cxnId="{4B0BA516-BD47-4875-9EDC-A34DD18CBA8F}">
      <dgm:prSet/>
      <dgm:spPr/>
      <dgm:t>
        <a:bodyPr/>
        <a:lstStyle/>
        <a:p>
          <a:endParaRPr lang="de-CH" dirty="0"/>
        </a:p>
      </dgm:t>
    </dgm:pt>
    <dgm:pt modelId="{B9BBCE1A-C608-4617-BDB5-EE9CC2B4412D}" type="pres">
      <dgm:prSet presAssocID="{B3DC26E1-0540-4FE3-9CCA-64B2513BA988}" presName="cycle" presStyleCnt="0">
        <dgm:presLayoutVars>
          <dgm:dir/>
          <dgm:resizeHandles val="exact"/>
        </dgm:presLayoutVars>
      </dgm:prSet>
      <dgm:spPr/>
      <dgm:t>
        <a:bodyPr/>
        <a:lstStyle/>
        <a:p>
          <a:endParaRPr lang="de-CH"/>
        </a:p>
      </dgm:t>
    </dgm:pt>
    <dgm:pt modelId="{3723F6B2-8082-464D-B2D5-6AC44C60F345}" type="pres">
      <dgm:prSet presAssocID="{62951F27-4CA6-4BD6-BC6E-F07B82180B0D}" presName="node" presStyleLbl="node1" presStyleIdx="0" presStyleCnt="7" custScaleX="162081">
        <dgm:presLayoutVars>
          <dgm:bulletEnabled val="1"/>
        </dgm:presLayoutVars>
      </dgm:prSet>
      <dgm:spPr/>
      <dgm:t>
        <a:bodyPr/>
        <a:lstStyle/>
        <a:p>
          <a:endParaRPr lang="de-CH"/>
        </a:p>
      </dgm:t>
    </dgm:pt>
    <dgm:pt modelId="{82862B8C-508A-4F24-A4A7-FD25A29B95F4}" type="pres">
      <dgm:prSet presAssocID="{857A4DC2-3B26-4F83-AF54-64B676D71E02}" presName="sibTrans" presStyleLbl="sibTrans2D1" presStyleIdx="0" presStyleCnt="7"/>
      <dgm:spPr/>
      <dgm:t>
        <a:bodyPr/>
        <a:lstStyle/>
        <a:p>
          <a:endParaRPr lang="de-CH"/>
        </a:p>
      </dgm:t>
    </dgm:pt>
    <dgm:pt modelId="{163B7C62-802B-4508-91CE-12339A387981}" type="pres">
      <dgm:prSet presAssocID="{857A4DC2-3B26-4F83-AF54-64B676D71E02}" presName="connectorText" presStyleLbl="sibTrans2D1" presStyleIdx="0" presStyleCnt="7"/>
      <dgm:spPr/>
      <dgm:t>
        <a:bodyPr/>
        <a:lstStyle/>
        <a:p>
          <a:endParaRPr lang="de-CH"/>
        </a:p>
      </dgm:t>
    </dgm:pt>
    <dgm:pt modelId="{CB118D6E-55FF-4037-9235-D292AECBFED0}" type="pres">
      <dgm:prSet presAssocID="{735FA7F6-7FA2-4A2C-8EBA-1736A0BF0262}" presName="node" presStyleLbl="node1" presStyleIdx="1" presStyleCnt="7" custScaleX="160386" custRadScaleRad="107441" custRadScaleInc="31673">
        <dgm:presLayoutVars>
          <dgm:bulletEnabled val="1"/>
        </dgm:presLayoutVars>
      </dgm:prSet>
      <dgm:spPr/>
      <dgm:t>
        <a:bodyPr/>
        <a:lstStyle/>
        <a:p>
          <a:endParaRPr lang="de-CH"/>
        </a:p>
      </dgm:t>
    </dgm:pt>
    <dgm:pt modelId="{11FC99CC-1064-4818-9E55-8947E3D5C3E2}" type="pres">
      <dgm:prSet presAssocID="{D515664F-B7AE-493D-8BEC-3D63422EC2B6}" presName="sibTrans" presStyleLbl="sibTrans2D1" presStyleIdx="1" presStyleCnt="7"/>
      <dgm:spPr/>
      <dgm:t>
        <a:bodyPr/>
        <a:lstStyle/>
        <a:p>
          <a:endParaRPr lang="de-CH"/>
        </a:p>
      </dgm:t>
    </dgm:pt>
    <dgm:pt modelId="{AE8D9147-C646-4CBE-AC01-91AF782DD7A8}" type="pres">
      <dgm:prSet presAssocID="{D515664F-B7AE-493D-8BEC-3D63422EC2B6}" presName="connectorText" presStyleLbl="sibTrans2D1" presStyleIdx="1" presStyleCnt="7"/>
      <dgm:spPr/>
      <dgm:t>
        <a:bodyPr/>
        <a:lstStyle/>
        <a:p>
          <a:endParaRPr lang="de-CH"/>
        </a:p>
      </dgm:t>
    </dgm:pt>
    <dgm:pt modelId="{EA8E4BC4-76B3-4B82-B424-A3F319EE4F2F}" type="pres">
      <dgm:prSet presAssocID="{C5386E6D-AEA1-48D2-905A-F97964781999}" presName="node" presStyleLbl="node1" presStyleIdx="2" presStyleCnt="7" custScaleX="160386" custRadScaleRad="105815" custRadScaleInc="-7099">
        <dgm:presLayoutVars>
          <dgm:bulletEnabled val="1"/>
        </dgm:presLayoutVars>
      </dgm:prSet>
      <dgm:spPr/>
      <dgm:t>
        <a:bodyPr/>
        <a:lstStyle/>
        <a:p>
          <a:endParaRPr lang="de-CH"/>
        </a:p>
      </dgm:t>
    </dgm:pt>
    <dgm:pt modelId="{03D85A4F-0560-44D1-A8FF-E7837972F5B7}" type="pres">
      <dgm:prSet presAssocID="{650FCDDB-B530-4695-9C54-9ED4B5EA6E2D}" presName="sibTrans" presStyleLbl="sibTrans2D1" presStyleIdx="2" presStyleCnt="7"/>
      <dgm:spPr/>
      <dgm:t>
        <a:bodyPr/>
        <a:lstStyle/>
        <a:p>
          <a:endParaRPr lang="de-CH"/>
        </a:p>
      </dgm:t>
    </dgm:pt>
    <dgm:pt modelId="{0CB2D4ED-0595-42C9-9963-B73C9A18E348}" type="pres">
      <dgm:prSet presAssocID="{650FCDDB-B530-4695-9C54-9ED4B5EA6E2D}" presName="connectorText" presStyleLbl="sibTrans2D1" presStyleIdx="2" presStyleCnt="7"/>
      <dgm:spPr/>
      <dgm:t>
        <a:bodyPr/>
        <a:lstStyle/>
        <a:p>
          <a:endParaRPr lang="de-CH"/>
        </a:p>
      </dgm:t>
    </dgm:pt>
    <dgm:pt modelId="{8134A570-D9A0-4604-8563-45A2E6DA864C}" type="pres">
      <dgm:prSet presAssocID="{B476CB75-35B6-43AC-9166-1127A3BFFC41}" presName="node" presStyleLbl="node1" presStyleIdx="3" presStyleCnt="7" custScaleX="160386" custRadScaleRad="107693" custRadScaleInc="-29174">
        <dgm:presLayoutVars>
          <dgm:bulletEnabled val="1"/>
        </dgm:presLayoutVars>
      </dgm:prSet>
      <dgm:spPr/>
      <dgm:t>
        <a:bodyPr/>
        <a:lstStyle/>
        <a:p>
          <a:endParaRPr lang="de-CH"/>
        </a:p>
      </dgm:t>
    </dgm:pt>
    <dgm:pt modelId="{9CFB0167-DD66-441D-B786-C24CD9029A90}" type="pres">
      <dgm:prSet presAssocID="{900EA2A3-F021-467F-9581-F505995CA7F4}" presName="sibTrans" presStyleLbl="sibTrans2D1" presStyleIdx="3" presStyleCnt="7"/>
      <dgm:spPr/>
      <dgm:t>
        <a:bodyPr/>
        <a:lstStyle/>
        <a:p>
          <a:endParaRPr lang="de-CH"/>
        </a:p>
      </dgm:t>
    </dgm:pt>
    <dgm:pt modelId="{FDAB710D-780E-4E83-8F6D-E2E9836CDB72}" type="pres">
      <dgm:prSet presAssocID="{900EA2A3-F021-467F-9581-F505995CA7F4}" presName="connectorText" presStyleLbl="sibTrans2D1" presStyleIdx="3" presStyleCnt="7"/>
      <dgm:spPr/>
      <dgm:t>
        <a:bodyPr/>
        <a:lstStyle/>
        <a:p>
          <a:endParaRPr lang="de-CH"/>
        </a:p>
      </dgm:t>
    </dgm:pt>
    <dgm:pt modelId="{FDAAEA4C-B745-437D-8D3E-60636C17F0ED}" type="pres">
      <dgm:prSet presAssocID="{E7CA12EC-D53F-49D3-B9EA-632C3AA00809}" presName="node" presStyleLbl="node1" presStyleIdx="4" presStyleCnt="7" custScaleX="160386" custRadScaleRad="105951" custRadScaleInc="23466">
        <dgm:presLayoutVars>
          <dgm:bulletEnabled val="1"/>
        </dgm:presLayoutVars>
      </dgm:prSet>
      <dgm:spPr/>
      <dgm:t>
        <a:bodyPr/>
        <a:lstStyle/>
        <a:p>
          <a:endParaRPr lang="de-CH"/>
        </a:p>
      </dgm:t>
    </dgm:pt>
    <dgm:pt modelId="{D11AA1A3-1E72-4C2F-AD7F-9CE829A3DA26}" type="pres">
      <dgm:prSet presAssocID="{73256E68-4085-4A08-B49F-FA3930956DD6}" presName="sibTrans" presStyleLbl="sibTrans2D1" presStyleIdx="4" presStyleCnt="7"/>
      <dgm:spPr/>
      <dgm:t>
        <a:bodyPr/>
        <a:lstStyle/>
        <a:p>
          <a:endParaRPr lang="de-CH"/>
        </a:p>
      </dgm:t>
    </dgm:pt>
    <dgm:pt modelId="{49B85BD6-7B69-4022-A9FF-7FE407EA7442}" type="pres">
      <dgm:prSet presAssocID="{73256E68-4085-4A08-B49F-FA3930956DD6}" presName="connectorText" presStyleLbl="sibTrans2D1" presStyleIdx="4" presStyleCnt="7"/>
      <dgm:spPr/>
      <dgm:t>
        <a:bodyPr/>
        <a:lstStyle/>
        <a:p>
          <a:endParaRPr lang="de-CH"/>
        </a:p>
      </dgm:t>
    </dgm:pt>
    <dgm:pt modelId="{FCBC3F6A-1108-4D62-8DA4-3D493FAF1326}" type="pres">
      <dgm:prSet presAssocID="{26616F35-86BE-4194-8401-8F61E7962689}" presName="node" presStyleLbl="node1" presStyleIdx="5" presStyleCnt="7" custScaleX="160386" custRadScaleRad="108137" custRadScaleInc="8031">
        <dgm:presLayoutVars>
          <dgm:bulletEnabled val="1"/>
        </dgm:presLayoutVars>
      </dgm:prSet>
      <dgm:spPr/>
      <dgm:t>
        <a:bodyPr/>
        <a:lstStyle/>
        <a:p>
          <a:endParaRPr lang="de-CH"/>
        </a:p>
      </dgm:t>
    </dgm:pt>
    <dgm:pt modelId="{04B1D1E5-4DCA-4265-A5DA-A02C8836B96A}" type="pres">
      <dgm:prSet presAssocID="{C57B241B-D3F9-4129-A416-AA3E8ED27748}" presName="sibTrans" presStyleLbl="sibTrans2D1" presStyleIdx="5" presStyleCnt="7"/>
      <dgm:spPr/>
      <dgm:t>
        <a:bodyPr/>
        <a:lstStyle/>
        <a:p>
          <a:endParaRPr lang="de-CH"/>
        </a:p>
      </dgm:t>
    </dgm:pt>
    <dgm:pt modelId="{901C0E89-7059-4276-B3F9-44E465A01F11}" type="pres">
      <dgm:prSet presAssocID="{C57B241B-D3F9-4129-A416-AA3E8ED27748}" presName="connectorText" presStyleLbl="sibTrans2D1" presStyleIdx="5" presStyleCnt="7"/>
      <dgm:spPr/>
      <dgm:t>
        <a:bodyPr/>
        <a:lstStyle/>
        <a:p>
          <a:endParaRPr lang="de-CH"/>
        </a:p>
      </dgm:t>
    </dgm:pt>
    <dgm:pt modelId="{CF0CA3F0-46DB-4AF1-9699-A9B3BC9385AA}" type="pres">
      <dgm:prSet presAssocID="{8F28587F-0EA6-4B14-B1D6-B277C0CC4152}" presName="node" presStyleLbl="node1" presStyleIdx="6" presStyleCnt="7" custScaleX="160386" custRadScaleRad="109486" custRadScaleInc="-34111">
        <dgm:presLayoutVars>
          <dgm:bulletEnabled val="1"/>
        </dgm:presLayoutVars>
      </dgm:prSet>
      <dgm:spPr/>
      <dgm:t>
        <a:bodyPr/>
        <a:lstStyle/>
        <a:p>
          <a:endParaRPr lang="de-CH"/>
        </a:p>
      </dgm:t>
    </dgm:pt>
    <dgm:pt modelId="{F9D57716-9D67-4F66-8712-BC703067A94C}" type="pres">
      <dgm:prSet presAssocID="{95BD1762-4215-488B-A430-0135A325BCDE}" presName="sibTrans" presStyleLbl="sibTrans2D1" presStyleIdx="6" presStyleCnt="7"/>
      <dgm:spPr/>
      <dgm:t>
        <a:bodyPr/>
        <a:lstStyle/>
        <a:p>
          <a:endParaRPr lang="de-CH"/>
        </a:p>
      </dgm:t>
    </dgm:pt>
    <dgm:pt modelId="{135D314E-5819-4F4E-B246-E8202499BBCE}" type="pres">
      <dgm:prSet presAssocID="{95BD1762-4215-488B-A430-0135A325BCDE}" presName="connectorText" presStyleLbl="sibTrans2D1" presStyleIdx="6" presStyleCnt="7"/>
      <dgm:spPr/>
      <dgm:t>
        <a:bodyPr/>
        <a:lstStyle/>
        <a:p>
          <a:endParaRPr lang="de-CH"/>
        </a:p>
      </dgm:t>
    </dgm:pt>
  </dgm:ptLst>
  <dgm:cxnLst>
    <dgm:cxn modelId="{F08DA66A-530B-4789-9DEB-FF3349B917D6}" type="presOf" srcId="{62951F27-4CA6-4BD6-BC6E-F07B82180B0D}" destId="{3723F6B2-8082-464D-B2D5-6AC44C60F345}" srcOrd="0" destOrd="0" presId="urn:microsoft.com/office/officeart/2005/8/layout/cycle2"/>
    <dgm:cxn modelId="{19172791-4FB9-468D-912D-F6278C18346C}" type="presOf" srcId="{D515664F-B7AE-493D-8BEC-3D63422EC2B6}" destId="{AE8D9147-C646-4CBE-AC01-91AF782DD7A8}" srcOrd="1" destOrd="0" presId="urn:microsoft.com/office/officeart/2005/8/layout/cycle2"/>
    <dgm:cxn modelId="{D68D5848-BBF0-4B61-A07D-F0934DF41B0C}" type="presOf" srcId="{C57B241B-D3F9-4129-A416-AA3E8ED27748}" destId="{04B1D1E5-4DCA-4265-A5DA-A02C8836B96A}" srcOrd="0" destOrd="0" presId="urn:microsoft.com/office/officeart/2005/8/layout/cycle2"/>
    <dgm:cxn modelId="{4B0FBD7B-9DF1-4597-9E23-8FB59757832F}" type="presOf" srcId="{735FA7F6-7FA2-4A2C-8EBA-1736A0BF0262}" destId="{CB118D6E-55FF-4037-9235-D292AECBFED0}" srcOrd="0" destOrd="0" presId="urn:microsoft.com/office/officeart/2005/8/layout/cycle2"/>
    <dgm:cxn modelId="{03E41F13-25B3-463D-9877-BA8F1C4E2673}" srcId="{B3DC26E1-0540-4FE3-9CCA-64B2513BA988}" destId="{C5386E6D-AEA1-48D2-905A-F97964781999}" srcOrd="2" destOrd="0" parTransId="{F77D368D-B9F2-469C-9268-DCFB85406982}" sibTransId="{650FCDDB-B530-4695-9C54-9ED4B5EA6E2D}"/>
    <dgm:cxn modelId="{44B1890A-834F-4000-8232-3F76725CE4DC}" type="presOf" srcId="{650FCDDB-B530-4695-9C54-9ED4B5EA6E2D}" destId="{03D85A4F-0560-44D1-A8FF-E7837972F5B7}" srcOrd="0" destOrd="0" presId="urn:microsoft.com/office/officeart/2005/8/layout/cycle2"/>
    <dgm:cxn modelId="{043C2B17-0EEE-4C0E-99AB-7CC533DE63D4}" type="presOf" srcId="{900EA2A3-F021-467F-9581-F505995CA7F4}" destId="{FDAB710D-780E-4E83-8F6D-E2E9836CDB72}" srcOrd="1" destOrd="0" presId="urn:microsoft.com/office/officeart/2005/8/layout/cycle2"/>
    <dgm:cxn modelId="{93C857D5-2AB8-49B9-B311-98B31E5AF497}" type="presOf" srcId="{95BD1762-4215-488B-A430-0135A325BCDE}" destId="{F9D57716-9D67-4F66-8712-BC703067A94C}" srcOrd="0" destOrd="0" presId="urn:microsoft.com/office/officeart/2005/8/layout/cycle2"/>
    <dgm:cxn modelId="{04E4F239-8C40-45D6-89C1-7183E299569D}" type="presOf" srcId="{8F28587F-0EA6-4B14-B1D6-B277C0CC4152}" destId="{CF0CA3F0-46DB-4AF1-9699-A9B3BC9385AA}" srcOrd="0" destOrd="0" presId="urn:microsoft.com/office/officeart/2005/8/layout/cycle2"/>
    <dgm:cxn modelId="{C0138BAE-0633-4386-8FD8-1D15B8E652CD}" srcId="{B3DC26E1-0540-4FE3-9CCA-64B2513BA988}" destId="{62951F27-4CA6-4BD6-BC6E-F07B82180B0D}" srcOrd="0" destOrd="0" parTransId="{2C66EE74-C6D4-40FB-882F-7B4949C19B2C}" sibTransId="{857A4DC2-3B26-4F83-AF54-64B676D71E02}"/>
    <dgm:cxn modelId="{B36890AE-46D7-4EA9-AA45-5DF26F51DEFF}" type="presOf" srcId="{650FCDDB-B530-4695-9C54-9ED4B5EA6E2D}" destId="{0CB2D4ED-0595-42C9-9963-B73C9A18E348}" srcOrd="1" destOrd="0" presId="urn:microsoft.com/office/officeart/2005/8/layout/cycle2"/>
    <dgm:cxn modelId="{FB11523F-291E-4A1A-A03E-A7FD1E675503}" type="presOf" srcId="{857A4DC2-3B26-4F83-AF54-64B676D71E02}" destId="{163B7C62-802B-4508-91CE-12339A387981}" srcOrd="1" destOrd="0" presId="urn:microsoft.com/office/officeart/2005/8/layout/cycle2"/>
    <dgm:cxn modelId="{321A001D-F404-4467-89EA-B26A637EFE76}" type="presOf" srcId="{E7CA12EC-D53F-49D3-B9EA-632C3AA00809}" destId="{FDAAEA4C-B745-437D-8D3E-60636C17F0ED}" srcOrd="0" destOrd="0" presId="urn:microsoft.com/office/officeart/2005/8/layout/cycle2"/>
    <dgm:cxn modelId="{3CF274CE-9243-4E93-9F29-6173AD44DD25}" type="presOf" srcId="{73256E68-4085-4A08-B49F-FA3930956DD6}" destId="{D11AA1A3-1E72-4C2F-AD7F-9CE829A3DA26}" srcOrd="0" destOrd="0" presId="urn:microsoft.com/office/officeart/2005/8/layout/cycle2"/>
    <dgm:cxn modelId="{631D534A-53CF-40F2-95FB-7708AA321883}" srcId="{B3DC26E1-0540-4FE3-9CCA-64B2513BA988}" destId="{26616F35-86BE-4194-8401-8F61E7962689}" srcOrd="5" destOrd="0" parTransId="{8DD0B08D-DF18-4BFC-9091-881286CCA5E4}" sibTransId="{C57B241B-D3F9-4129-A416-AA3E8ED27748}"/>
    <dgm:cxn modelId="{E7A18752-D371-4E7D-9859-605C700BBB30}" type="presOf" srcId="{C5386E6D-AEA1-48D2-905A-F97964781999}" destId="{EA8E4BC4-76B3-4B82-B424-A3F319EE4F2F}" srcOrd="0" destOrd="0" presId="urn:microsoft.com/office/officeart/2005/8/layout/cycle2"/>
    <dgm:cxn modelId="{B39823B9-AB8E-4875-B7F0-AE8FDA9E6BD1}" type="presOf" srcId="{857A4DC2-3B26-4F83-AF54-64B676D71E02}" destId="{82862B8C-508A-4F24-A4A7-FD25A29B95F4}" srcOrd="0" destOrd="0" presId="urn:microsoft.com/office/officeart/2005/8/layout/cycle2"/>
    <dgm:cxn modelId="{6B8B3B20-937C-4B00-9530-E917DFD0D6D9}" srcId="{B3DC26E1-0540-4FE3-9CCA-64B2513BA988}" destId="{B476CB75-35B6-43AC-9166-1127A3BFFC41}" srcOrd="3" destOrd="0" parTransId="{C6221EA8-9E04-4255-B56D-F5B22CE2C84B}" sibTransId="{900EA2A3-F021-467F-9581-F505995CA7F4}"/>
    <dgm:cxn modelId="{ED146F38-7535-4092-89AC-3FC09B9AAC47}" type="presOf" srcId="{B476CB75-35B6-43AC-9166-1127A3BFFC41}" destId="{8134A570-D9A0-4604-8563-45A2E6DA864C}" srcOrd="0" destOrd="0" presId="urn:microsoft.com/office/officeart/2005/8/layout/cycle2"/>
    <dgm:cxn modelId="{8E74E15D-6E21-4E4E-B847-214582C2C22C}" type="presOf" srcId="{73256E68-4085-4A08-B49F-FA3930956DD6}" destId="{49B85BD6-7B69-4022-A9FF-7FE407EA7442}" srcOrd="1" destOrd="0" presId="urn:microsoft.com/office/officeart/2005/8/layout/cycle2"/>
    <dgm:cxn modelId="{F6A14D9F-1F7A-4D9F-AB07-DDC43E378CEA}" type="presOf" srcId="{D515664F-B7AE-493D-8BEC-3D63422EC2B6}" destId="{11FC99CC-1064-4818-9E55-8947E3D5C3E2}" srcOrd="0" destOrd="0" presId="urn:microsoft.com/office/officeart/2005/8/layout/cycle2"/>
    <dgm:cxn modelId="{4846C0B9-E6A1-418C-ADD1-4A2F1C973BA0}" type="presOf" srcId="{900EA2A3-F021-467F-9581-F505995CA7F4}" destId="{9CFB0167-DD66-441D-B786-C24CD9029A90}" srcOrd="0" destOrd="0" presId="urn:microsoft.com/office/officeart/2005/8/layout/cycle2"/>
    <dgm:cxn modelId="{6A76BBCD-17C8-44AC-B287-45D2349B4A92}" srcId="{B3DC26E1-0540-4FE3-9CCA-64B2513BA988}" destId="{735FA7F6-7FA2-4A2C-8EBA-1736A0BF0262}" srcOrd="1" destOrd="0" parTransId="{42B5591C-F740-4D73-9243-DEE134C69B3C}" sibTransId="{D515664F-B7AE-493D-8BEC-3D63422EC2B6}"/>
    <dgm:cxn modelId="{358B5B6B-4848-4CBA-B5E6-F5D87250C9E0}" type="presOf" srcId="{C57B241B-D3F9-4129-A416-AA3E8ED27748}" destId="{901C0E89-7059-4276-B3F9-44E465A01F11}" srcOrd="1" destOrd="0" presId="urn:microsoft.com/office/officeart/2005/8/layout/cycle2"/>
    <dgm:cxn modelId="{2400DFED-8B28-4DD7-9072-369B9F71E72D}" type="presOf" srcId="{B3DC26E1-0540-4FE3-9CCA-64B2513BA988}" destId="{B9BBCE1A-C608-4617-BDB5-EE9CC2B4412D}" srcOrd="0" destOrd="0" presId="urn:microsoft.com/office/officeart/2005/8/layout/cycle2"/>
    <dgm:cxn modelId="{DD5E93A5-2B4A-4ECE-BB9E-8C75516D8AE3}" srcId="{B3DC26E1-0540-4FE3-9CCA-64B2513BA988}" destId="{E7CA12EC-D53F-49D3-B9EA-632C3AA00809}" srcOrd="4" destOrd="0" parTransId="{55F844D7-7CED-497A-A2F5-224B4EF96F82}" sibTransId="{73256E68-4085-4A08-B49F-FA3930956DD6}"/>
    <dgm:cxn modelId="{35B9AFC6-EF7E-4586-B8A9-54ACACAF1246}" type="presOf" srcId="{26616F35-86BE-4194-8401-8F61E7962689}" destId="{FCBC3F6A-1108-4D62-8DA4-3D493FAF1326}" srcOrd="0" destOrd="0" presId="urn:microsoft.com/office/officeart/2005/8/layout/cycle2"/>
    <dgm:cxn modelId="{097D4AB0-058B-466D-A677-721DE3D663EF}" type="presOf" srcId="{95BD1762-4215-488B-A430-0135A325BCDE}" destId="{135D314E-5819-4F4E-B246-E8202499BBCE}" srcOrd="1" destOrd="0" presId="urn:microsoft.com/office/officeart/2005/8/layout/cycle2"/>
    <dgm:cxn modelId="{4B0BA516-BD47-4875-9EDC-A34DD18CBA8F}" srcId="{B3DC26E1-0540-4FE3-9CCA-64B2513BA988}" destId="{8F28587F-0EA6-4B14-B1D6-B277C0CC4152}" srcOrd="6" destOrd="0" parTransId="{DEB9F25B-5E10-4D4A-9D20-53DFE6AE7E75}" sibTransId="{95BD1762-4215-488B-A430-0135A325BCDE}"/>
    <dgm:cxn modelId="{E6AFD36B-08F2-4930-9BDA-DFBAB3D90BF3}" type="presParOf" srcId="{B9BBCE1A-C608-4617-BDB5-EE9CC2B4412D}" destId="{3723F6B2-8082-464D-B2D5-6AC44C60F345}" srcOrd="0" destOrd="0" presId="urn:microsoft.com/office/officeart/2005/8/layout/cycle2"/>
    <dgm:cxn modelId="{B6EE560A-6728-4A29-BE5E-A885178E8E08}" type="presParOf" srcId="{B9BBCE1A-C608-4617-BDB5-EE9CC2B4412D}" destId="{82862B8C-508A-4F24-A4A7-FD25A29B95F4}" srcOrd="1" destOrd="0" presId="urn:microsoft.com/office/officeart/2005/8/layout/cycle2"/>
    <dgm:cxn modelId="{FF55B4D6-ACB8-4F39-B818-8F5AFB377F98}" type="presParOf" srcId="{82862B8C-508A-4F24-A4A7-FD25A29B95F4}" destId="{163B7C62-802B-4508-91CE-12339A387981}" srcOrd="0" destOrd="0" presId="urn:microsoft.com/office/officeart/2005/8/layout/cycle2"/>
    <dgm:cxn modelId="{EB2E810A-7BFA-4D99-B293-8F44202E531B}" type="presParOf" srcId="{B9BBCE1A-C608-4617-BDB5-EE9CC2B4412D}" destId="{CB118D6E-55FF-4037-9235-D292AECBFED0}" srcOrd="2" destOrd="0" presId="urn:microsoft.com/office/officeart/2005/8/layout/cycle2"/>
    <dgm:cxn modelId="{F8361620-5713-4E84-93F7-6F8F9042DCAA}" type="presParOf" srcId="{B9BBCE1A-C608-4617-BDB5-EE9CC2B4412D}" destId="{11FC99CC-1064-4818-9E55-8947E3D5C3E2}" srcOrd="3" destOrd="0" presId="urn:microsoft.com/office/officeart/2005/8/layout/cycle2"/>
    <dgm:cxn modelId="{A9411A59-692A-4547-93E0-BAD95BDF8B99}" type="presParOf" srcId="{11FC99CC-1064-4818-9E55-8947E3D5C3E2}" destId="{AE8D9147-C646-4CBE-AC01-91AF782DD7A8}" srcOrd="0" destOrd="0" presId="urn:microsoft.com/office/officeart/2005/8/layout/cycle2"/>
    <dgm:cxn modelId="{6D001714-CCE6-4DC6-B1E2-E12447AD305B}" type="presParOf" srcId="{B9BBCE1A-C608-4617-BDB5-EE9CC2B4412D}" destId="{EA8E4BC4-76B3-4B82-B424-A3F319EE4F2F}" srcOrd="4" destOrd="0" presId="urn:microsoft.com/office/officeart/2005/8/layout/cycle2"/>
    <dgm:cxn modelId="{E3ABC4EB-E01E-44A5-8491-8AA0721D9189}" type="presParOf" srcId="{B9BBCE1A-C608-4617-BDB5-EE9CC2B4412D}" destId="{03D85A4F-0560-44D1-A8FF-E7837972F5B7}" srcOrd="5" destOrd="0" presId="urn:microsoft.com/office/officeart/2005/8/layout/cycle2"/>
    <dgm:cxn modelId="{1BCC0E53-DD2B-43E5-953E-2815962F0569}" type="presParOf" srcId="{03D85A4F-0560-44D1-A8FF-E7837972F5B7}" destId="{0CB2D4ED-0595-42C9-9963-B73C9A18E348}" srcOrd="0" destOrd="0" presId="urn:microsoft.com/office/officeart/2005/8/layout/cycle2"/>
    <dgm:cxn modelId="{EBAF2EF3-271E-411C-9909-089665D7EBE1}" type="presParOf" srcId="{B9BBCE1A-C608-4617-BDB5-EE9CC2B4412D}" destId="{8134A570-D9A0-4604-8563-45A2E6DA864C}" srcOrd="6" destOrd="0" presId="urn:microsoft.com/office/officeart/2005/8/layout/cycle2"/>
    <dgm:cxn modelId="{D10AE9E8-4E05-408A-8EAF-6C2AC5F4B2DA}" type="presParOf" srcId="{B9BBCE1A-C608-4617-BDB5-EE9CC2B4412D}" destId="{9CFB0167-DD66-441D-B786-C24CD9029A90}" srcOrd="7" destOrd="0" presId="urn:microsoft.com/office/officeart/2005/8/layout/cycle2"/>
    <dgm:cxn modelId="{70591564-FB41-4986-A56C-94EA55DB24D0}" type="presParOf" srcId="{9CFB0167-DD66-441D-B786-C24CD9029A90}" destId="{FDAB710D-780E-4E83-8F6D-E2E9836CDB72}" srcOrd="0" destOrd="0" presId="urn:microsoft.com/office/officeart/2005/8/layout/cycle2"/>
    <dgm:cxn modelId="{8EA267CF-59FA-4536-8673-35F70CFB2386}" type="presParOf" srcId="{B9BBCE1A-C608-4617-BDB5-EE9CC2B4412D}" destId="{FDAAEA4C-B745-437D-8D3E-60636C17F0ED}" srcOrd="8" destOrd="0" presId="urn:microsoft.com/office/officeart/2005/8/layout/cycle2"/>
    <dgm:cxn modelId="{55C13496-DEA7-4EE4-874C-0F2D09E7D0BB}" type="presParOf" srcId="{B9BBCE1A-C608-4617-BDB5-EE9CC2B4412D}" destId="{D11AA1A3-1E72-4C2F-AD7F-9CE829A3DA26}" srcOrd="9" destOrd="0" presId="urn:microsoft.com/office/officeart/2005/8/layout/cycle2"/>
    <dgm:cxn modelId="{EEF4D70E-96BF-4D8B-9C28-75C87A2C5492}" type="presParOf" srcId="{D11AA1A3-1E72-4C2F-AD7F-9CE829A3DA26}" destId="{49B85BD6-7B69-4022-A9FF-7FE407EA7442}" srcOrd="0" destOrd="0" presId="urn:microsoft.com/office/officeart/2005/8/layout/cycle2"/>
    <dgm:cxn modelId="{0E578226-69DB-4C9C-BDC1-CCCD1ECB66B2}" type="presParOf" srcId="{B9BBCE1A-C608-4617-BDB5-EE9CC2B4412D}" destId="{FCBC3F6A-1108-4D62-8DA4-3D493FAF1326}" srcOrd="10" destOrd="0" presId="urn:microsoft.com/office/officeart/2005/8/layout/cycle2"/>
    <dgm:cxn modelId="{3CA68EF2-6322-4DBE-9555-8C68646FBE15}" type="presParOf" srcId="{B9BBCE1A-C608-4617-BDB5-EE9CC2B4412D}" destId="{04B1D1E5-4DCA-4265-A5DA-A02C8836B96A}" srcOrd="11" destOrd="0" presId="urn:microsoft.com/office/officeart/2005/8/layout/cycle2"/>
    <dgm:cxn modelId="{FA070547-5510-48CB-BB6C-7544D1EE0F56}" type="presParOf" srcId="{04B1D1E5-4DCA-4265-A5DA-A02C8836B96A}" destId="{901C0E89-7059-4276-B3F9-44E465A01F11}" srcOrd="0" destOrd="0" presId="urn:microsoft.com/office/officeart/2005/8/layout/cycle2"/>
    <dgm:cxn modelId="{7628D5A7-1C24-408F-88F6-E260E4AFEEE2}" type="presParOf" srcId="{B9BBCE1A-C608-4617-BDB5-EE9CC2B4412D}" destId="{CF0CA3F0-46DB-4AF1-9699-A9B3BC9385AA}" srcOrd="12" destOrd="0" presId="urn:microsoft.com/office/officeart/2005/8/layout/cycle2"/>
    <dgm:cxn modelId="{723F73FA-058F-4709-B357-1BDBB4DF0CF6}" type="presParOf" srcId="{B9BBCE1A-C608-4617-BDB5-EE9CC2B4412D}" destId="{F9D57716-9D67-4F66-8712-BC703067A94C}" srcOrd="13" destOrd="0" presId="urn:microsoft.com/office/officeart/2005/8/layout/cycle2"/>
    <dgm:cxn modelId="{C29C5126-6821-42E2-A3C5-3F446C400EFC}" type="presParOf" srcId="{F9D57716-9D67-4F66-8712-BC703067A94C}" destId="{135D314E-5819-4F4E-B246-E8202499BBCE}"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DC26E1-0540-4FE3-9CCA-64B2513BA98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CH"/>
        </a:p>
      </dgm:t>
    </dgm:pt>
    <dgm:pt modelId="{62951F27-4CA6-4BD6-BC6E-F07B82180B0D}">
      <dgm:prSet phldrT="[Text]" custT="1"/>
      <dgm:spPr>
        <a:solidFill>
          <a:schemeClr val="accent3">
            <a:lumMod val="40000"/>
            <a:lumOff val="60000"/>
          </a:schemeClr>
        </a:solidFill>
        <a:ln>
          <a:noFill/>
        </a:ln>
      </dgm:spPr>
      <dgm:t>
        <a:bodyPr/>
        <a:lstStyle/>
        <a:p>
          <a:r>
            <a:rPr lang="fr-CH" sz="1050" noProof="0" dirty="0" smtClean="0">
              <a:solidFill>
                <a:schemeClr val="tx1"/>
              </a:solidFill>
            </a:rPr>
            <a:t>Mais ensilage</a:t>
          </a:r>
          <a:endParaRPr lang="fr-CH" sz="1050" noProof="0" dirty="0">
            <a:solidFill>
              <a:schemeClr val="tx1"/>
            </a:solidFill>
          </a:endParaRPr>
        </a:p>
      </dgm:t>
    </dgm:pt>
    <dgm:pt modelId="{857A4DC2-3B26-4F83-AF54-64B676D71E02}" type="sibTrans" cxnId="{C0138BAE-0633-4386-8FD8-1D15B8E652CD}">
      <dgm:prSet/>
      <dgm:spPr/>
      <dgm:t>
        <a:bodyPr/>
        <a:lstStyle/>
        <a:p>
          <a:endParaRPr lang="de-CH" dirty="0"/>
        </a:p>
      </dgm:t>
    </dgm:pt>
    <dgm:pt modelId="{2C66EE74-C6D4-40FB-882F-7B4949C19B2C}" type="parTrans" cxnId="{C0138BAE-0633-4386-8FD8-1D15B8E652CD}">
      <dgm:prSet/>
      <dgm:spPr/>
      <dgm:t>
        <a:bodyPr/>
        <a:lstStyle/>
        <a:p>
          <a:endParaRPr lang="de-CH"/>
        </a:p>
      </dgm:t>
    </dgm:pt>
    <dgm:pt modelId="{735FA7F6-7FA2-4A2C-8EBA-1736A0BF0262}">
      <dgm:prSet phldrT="[Text]" custT="1"/>
      <dgm:spPr>
        <a:solidFill>
          <a:schemeClr val="accent3">
            <a:lumMod val="40000"/>
            <a:lumOff val="60000"/>
          </a:schemeClr>
        </a:solidFill>
        <a:ln>
          <a:noFill/>
        </a:ln>
      </dgm:spPr>
      <dgm:t>
        <a:bodyPr/>
        <a:lstStyle/>
        <a:p>
          <a:r>
            <a:rPr lang="fr-CH" sz="1050" noProof="0" dirty="0" smtClean="0">
              <a:solidFill>
                <a:schemeClr val="tx1"/>
              </a:solidFill>
            </a:rPr>
            <a:t>Soja</a:t>
          </a:r>
          <a:endParaRPr lang="fr-CH" sz="1050" noProof="0" dirty="0">
            <a:solidFill>
              <a:schemeClr val="tx1"/>
            </a:solidFill>
          </a:endParaRPr>
        </a:p>
      </dgm:t>
    </dgm:pt>
    <dgm:pt modelId="{42B5591C-F740-4D73-9243-DEE134C69B3C}" type="parTrans" cxnId="{6A76BBCD-17C8-44AC-B287-45D2349B4A92}">
      <dgm:prSet/>
      <dgm:spPr/>
      <dgm:t>
        <a:bodyPr/>
        <a:lstStyle/>
        <a:p>
          <a:endParaRPr lang="de-CH"/>
        </a:p>
      </dgm:t>
    </dgm:pt>
    <dgm:pt modelId="{D515664F-B7AE-493D-8BEC-3D63422EC2B6}" type="sibTrans" cxnId="{6A76BBCD-17C8-44AC-B287-45D2349B4A92}">
      <dgm:prSet/>
      <dgm:spPr/>
      <dgm:t>
        <a:bodyPr/>
        <a:lstStyle/>
        <a:p>
          <a:endParaRPr lang="de-CH" dirty="0"/>
        </a:p>
      </dgm:t>
    </dgm:pt>
    <dgm:pt modelId="{C5386E6D-AEA1-48D2-905A-F97964781999}">
      <dgm:prSet phldrT="[Text]" custT="1"/>
      <dgm:spPr>
        <a:solidFill>
          <a:schemeClr val="accent3">
            <a:lumMod val="40000"/>
            <a:lumOff val="60000"/>
          </a:schemeClr>
        </a:solidFill>
        <a:ln>
          <a:noFill/>
        </a:ln>
      </dgm:spPr>
      <dgm:t>
        <a:bodyPr/>
        <a:lstStyle/>
        <a:p>
          <a:r>
            <a:rPr lang="fr-CH" sz="1050" noProof="0" dirty="0" smtClean="0">
              <a:solidFill>
                <a:schemeClr val="tx1"/>
              </a:solidFill>
            </a:rPr>
            <a:t>Blé automne (</a:t>
          </a:r>
          <a:r>
            <a:rPr lang="fr-CH" sz="1050" noProof="0" dirty="0" err="1" smtClean="0">
              <a:solidFill>
                <a:schemeClr val="tx1"/>
              </a:solidFill>
            </a:rPr>
            <a:t>e.v.</a:t>
          </a:r>
          <a:r>
            <a:rPr lang="fr-CH" sz="1050" noProof="0" dirty="0" smtClean="0">
              <a:solidFill>
                <a:schemeClr val="tx1"/>
              </a:solidFill>
            </a:rPr>
            <a:t>)</a:t>
          </a:r>
          <a:endParaRPr lang="fr-CH" sz="1050" noProof="0" dirty="0">
            <a:solidFill>
              <a:schemeClr val="tx1"/>
            </a:solidFill>
          </a:endParaRPr>
        </a:p>
      </dgm:t>
    </dgm:pt>
    <dgm:pt modelId="{F77D368D-B9F2-469C-9268-DCFB85406982}" type="parTrans" cxnId="{03E41F13-25B3-463D-9877-BA8F1C4E2673}">
      <dgm:prSet/>
      <dgm:spPr/>
      <dgm:t>
        <a:bodyPr/>
        <a:lstStyle/>
        <a:p>
          <a:endParaRPr lang="de-CH"/>
        </a:p>
      </dgm:t>
    </dgm:pt>
    <dgm:pt modelId="{650FCDDB-B530-4695-9C54-9ED4B5EA6E2D}" type="sibTrans" cxnId="{03E41F13-25B3-463D-9877-BA8F1C4E2673}">
      <dgm:prSet/>
      <dgm:spPr/>
      <dgm:t>
        <a:bodyPr/>
        <a:lstStyle/>
        <a:p>
          <a:endParaRPr lang="de-CH" dirty="0"/>
        </a:p>
      </dgm:t>
    </dgm:pt>
    <dgm:pt modelId="{B476CB75-35B6-43AC-9166-1127A3BFFC41}">
      <dgm:prSet phldrT="[Text]" custT="1"/>
      <dgm:spPr>
        <a:solidFill>
          <a:schemeClr val="accent3">
            <a:lumMod val="40000"/>
            <a:lumOff val="60000"/>
          </a:schemeClr>
        </a:solidFill>
        <a:ln>
          <a:noFill/>
        </a:ln>
      </dgm:spPr>
      <dgm:t>
        <a:bodyPr/>
        <a:lstStyle/>
        <a:p>
          <a:r>
            <a:rPr lang="fr-CH" sz="1050" noProof="0" dirty="0" smtClean="0">
              <a:solidFill>
                <a:schemeClr val="tx1"/>
              </a:solidFill>
            </a:rPr>
            <a:t>Pomme de terre</a:t>
          </a:r>
          <a:endParaRPr lang="fr-CH" sz="1050" noProof="0" dirty="0">
            <a:solidFill>
              <a:schemeClr val="tx1"/>
            </a:solidFill>
          </a:endParaRPr>
        </a:p>
      </dgm:t>
    </dgm:pt>
    <dgm:pt modelId="{C6221EA8-9E04-4255-B56D-F5B22CE2C84B}" type="parTrans" cxnId="{6B8B3B20-937C-4B00-9530-E917DFD0D6D9}">
      <dgm:prSet/>
      <dgm:spPr/>
      <dgm:t>
        <a:bodyPr/>
        <a:lstStyle/>
        <a:p>
          <a:endParaRPr lang="de-CH"/>
        </a:p>
      </dgm:t>
    </dgm:pt>
    <dgm:pt modelId="{900EA2A3-F021-467F-9581-F505995CA7F4}" type="sibTrans" cxnId="{6B8B3B20-937C-4B00-9530-E917DFD0D6D9}">
      <dgm:prSet/>
      <dgm:spPr/>
      <dgm:t>
        <a:bodyPr/>
        <a:lstStyle/>
        <a:p>
          <a:endParaRPr lang="de-CH" dirty="0"/>
        </a:p>
      </dgm:t>
    </dgm:pt>
    <dgm:pt modelId="{E7CA12EC-D53F-49D3-B9EA-632C3AA00809}">
      <dgm:prSet phldrT="[Text]" custT="1"/>
      <dgm:spPr>
        <a:solidFill>
          <a:schemeClr val="accent3">
            <a:lumMod val="40000"/>
            <a:lumOff val="60000"/>
          </a:schemeClr>
        </a:solidFill>
        <a:ln>
          <a:noFill/>
        </a:ln>
      </dgm:spPr>
      <dgm:t>
        <a:bodyPr/>
        <a:lstStyle/>
        <a:p>
          <a:r>
            <a:rPr lang="fr-CH" sz="1050" noProof="0" dirty="0" smtClean="0">
              <a:solidFill>
                <a:schemeClr val="tx1"/>
              </a:solidFill>
            </a:rPr>
            <a:t>Orge automne</a:t>
          </a:r>
          <a:endParaRPr lang="fr-CH" sz="1050" noProof="0" dirty="0">
            <a:solidFill>
              <a:schemeClr val="tx1"/>
            </a:solidFill>
          </a:endParaRPr>
        </a:p>
      </dgm:t>
    </dgm:pt>
    <dgm:pt modelId="{55F844D7-7CED-497A-A2F5-224B4EF96F82}" type="parTrans" cxnId="{DD5E93A5-2B4A-4ECE-BB9E-8C75516D8AE3}">
      <dgm:prSet/>
      <dgm:spPr/>
      <dgm:t>
        <a:bodyPr/>
        <a:lstStyle/>
        <a:p>
          <a:endParaRPr lang="de-CH"/>
        </a:p>
      </dgm:t>
    </dgm:pt>
    <dgm:pt modelId="{73256E68-4085-4A08-B49F-FA3930956DD6}" type="sibTrans" cxnId="{DD5E93A5-2B4A-4ECE-BB9E-8C75516D8AE3}">
      <dgm:prSet/>
      <dgm:spPr/>
      <dgm:t>
        <a:bodyPr/>
        <a:lstStyle/>
        <a:p>
          <a:endParaRPr lang="de-CH" dirty="0"/>
        </a:p>
      </dgm:t>
    </dgm:pt>
    <dgm:pt modelId="{26616F35-86BE-4194-8401-8F61E7962689}">
      <dgm:prSet phldrT="[Text]" custT="1"/>
      <dgm:spPr>
        <a:solidFill>
          <a:schemeClr val="accent3">
            <a:lumMod val="40000"/>
            <a:lumOff val="60000"/>
          </a:schemeClr>
        </a:solidFill>
        <a:ln>
          <a:noFill/>
        </a:ln>
      </dgm:spPr>
      <dgm:t>
        <a:bodyPr/>
        <a:lstStyle/>
        <a:p>
          <a:r>
            <a:rPr lang="fr-CH" sz="1050" noProof="0" dirty="0" smtClean="0">
              <a:solidFill>
                <a:schemeClr val="tx1"/>
              </a:solidFill>
            </a:rPr>
            <a:t>Prairie temp.</a:t>
          </a:r>
          <a:endParaRPr lang="fr-CH" sz="1050" noProof="0" dirty="0">
            <a:solidFill>
              <a:schemeClr val="tx1"/>
            </a:solidFill>
          </a:endParaRPr>
        </a:p>
      </dgm:t>
    </dgm:pt>
    <dgm:pt modelId="{8DD0B08D-DF18-4BFC-9091-881286CCA5E4}" type="parTrans" cxnId="{631D534A-53CF-40F2-95FB-7708AA321883}">
      <dgm:prSet/>
      <dgm:spPr/>
      <dgm:t>
        <a:bodyPr/>
        <a:lstStyle/>
        <a:p>
          <a:endParaRPr lang="de-CH"/>
        </a:p>
      </dgm:t>
    </dgm:pt>
    <dgm:pt modelId="{C57B241B-D3F9-4129-A416-AA3E8ED27748}" type="sibTrans" cxnId="{631D534A-53CF-40F2-95FB-7708AA321883}">
      <dgm:prSet/>
      <dgm:spPr/>
      <dgm:t>
        <a:bodyPr/>
        <a:lstStyle/>
        <a:p>
          <a:endParaRPr lang="de-CH" dirty="0"/>
        </a:p>
      </dgm:t>
    </dgm:pt>
    <dgm:pt modelId="{8F28587F-0EA6-4B14-B1D6-B277C0CC4152}">
      <dgm:prSet phldrT="[Text]" custT="1"/>
      <dgm:spPr>
        <a:solidFill>
          <a:schemeClr val="accent3">
            <a:lumMod val="40000"/>
            <a:lumOff val="60000"/>
          </a:schemeClr>
        </a:solidFill>
        <a:ln>
          <a:noFill/>
        </a:ln>
      </dgm:spPr>
      <dgm:t>
        <a:bodyPr/>
        <a:lstStyle/>
        <a:p>
          <a:r>
            <a:rPr lang="fr-CH" sz="1050" noProof="0" dirty="0" smtClean="0">
              <a:solidFill>
                <a:schemeClr val="tx1"/>
              </a:solidFill>
            </a:rPr>
            <a:t>Prairie temp.</a:t>
          </a:r>
          <a:endParaRPr lang="fr-CH" sz="1050" noProof="0" dirty="0">
            <a:solidFill>
              <a:schemeClr val="tx1"/>
            </a:solidFill>
          </a:endParaRPr>
        </a:p>
      </dgm:t>
    </dgm:pt>
    <dgm:pt modelId="{DEB9F25B-5E10-4D4A-9D20-53DFE6AE7E75}" type="parTrans" cxnId="{4B0BA516-BD47-4875-9EDC-A34DD18CBA8F}">
      <dgm:prSet/>
      <dgm:spPr/>
      <dgm:t>
        <a:bodyPr/>
        <a:lstStyle/>
        <a:p>
          <a:endParaRPr lang="de-CH"/>
        </a:p>
      </dgm:t>
    </dgm:pt>
    <dgm:pt modelId="{95BD1762-4215-488B-A430-0135A325BCDE}" type="sibTrans" cxnId="{4B0BA516-BD47-4875-9EDC-A34DD18CBA8F}">
      <dgm:prSet/>
      <dgm:spPr/>
      <dgm:t>
        <a:bodyPr/>
        <a:lstStyle/>
        <a:p>
          <a:endParaRPr lang="de-CH" dirty="0"/>
        </a:p>
      </dgm:t>
    </dgm:pt>
    <dgm:pt modelId="{B9BBCE1A-C608-4617-BDB5-EE9CC2B4412D}" type="pres">
      <dgm:prSet presAssocID="{B3DC26E1-0540-4FE3-9CCA-64B2513BA988}" presName="cycle" presStyleCnt="0">
        <dgm:presLayoutVars>
          <dgm:dir/>
          <dgm:resizeHandles val="exact"/>
        </dgm:presLayoutVars>
      </dgm:prSet>
      <dgm:spPr/>
      <dgm:t>
        <a:bodyPr/>
        <a:lstStyle/>
        <a:p>
          <a:endParaRPr lang="de-CH"/>
        </a:p>
      </dgm:t>
    </dgm:pt>
    <dgm:pt modelId="{3723F6B2-8082-464D-B2D5-6AC44C60F345}" type="pres">
      <dgm:prSet presAssocID="{62951F27-4CA6-4BD6-BC6E-F07B82180B0D}" presName="node" presStyleLbl="node1" presStyleIdx="0" presStyleCnt="7" custScaleX="162081">
        <dgm:presLayoutVars>
          <dgm:bulletEnabled val="1"/>
        </dgm:presLayoutVars>
      </dgm:prSet>
      <dgm:spPr/>
      <dgm:t>
        <a:bodyPr/>
        <a:lstStyle/>
        <a:p>
          <a:endParaRPr lang="de-CH"/>
        </a:p>
      </dgm:t>
    </dgm:pt>
    <dgm:pt modelId="{82862B8C-508A-4F24-A4A7-FD25A29B95F4}" type="pres">
      <dgm:prSet presAssocID="{857A4DC2-3B26-4F83-AF54-64B676D71E02}" presName="sibTrans" presStyleLbl="sibTrans2D1" presStyleIdx="0" presStyleCnt="7"/>
      <dgm:spPr/>
      <dgm:t>
        <a:bodyPr/>
        <a:lstStyle/>
        <a:p>
          <a:endParaRPr lang="de-CH"/>
        </a:p>
      </dgm:t>
    </dgm:pt>
    <dgm:pt modelId="{163B7C62-802B-4508-91CE-12339A387981}" type="pres">
      <dgm:prSet presAssocID="{857A4DC2-3B26-4F83-AF54-64B676D71E02}" presName="connectorText" presStyleLbl="sibTrans2D1" presStyleIdx="0" presStyleCnt="7"/>
      <dgm:spPr/>
      <dgm:t>
        <a:bodyPr/>
        <a:lstStyle/>
        <a:p>
          <a:endParaRPr lang="de-CH"/>
        </a:p>
      </dgm:t>
    </dgm:pt>
    <dgm:pt modelId="{CB118D6E-55FF-4037-9235-D292AECBFED0}" type="pres">
      <dgm:prSet presAssocID="{735FA7F6-7FA2-4A2C-8EBA-1736A0BF0262}" presName="node" presStyleLbl="node1" presStyleIdx="1" presStyleCnt="7" custScaleX="160386" custRadScaleRad="107441" custRadScaleInc="31673">
        <dgm:presLayoutVars>
          <dgm:bulletEnabled val="1"/>
        </dgm:presLayoutVars>
      </dgm:prSet>
      <dgm:spPr/>
      <dgm:t>
        <a:bodyPr/>
        <a:lstStyle/>
        <a:p>
          <a:endParaRPr lang="de-CH"/>
        </a:p>
      </dgm:t>
    </dgm:pt>
    <dgm:pt modelId="{11FC99CC-1064-4818-9E55-8947E3D5C3E2}" type="pres">
      <dgm:prSet presAssocID="{D515664F-B7AE-493D-8BEC-3D63422EC2B6}" presName="sibTrans" presStyleLbl="sibTrans2D1" presStyleIdx="1" presStyleCnt="7"/>
      <dgm:spPr/>
      <dgm:t>
        <a:bodyPr/>
        <a:lstStyle/>
        <a:p>
          <a:endParaRPr lang="de-CH"/>
        </a:p>
      </dgm:t>
    </dgm:pt>
    <dgm:pt modelId="{AE8D9147-C646-4CBE-AC01-91AF782DD7A8}" type="pres">
      <dgm:prSet presAssocID="{D515664F-B7AE-493D-8BEC-3D63422EC2B6}" presName="connectorText" presStyleLbl="sibTrans2D1" presStyleIdx="1" presStyleCnt="7"/>
      <dgm:spPr/>
      <dgm:t>
        <a:bodyPr/>
        <a:lstStyle/>
        <a:p>
          <a:endParaRPr lang="de-CH"/>
        </a:p>
      </dgm:t>
    </dgm:pt>
    <dgm:pt modelId="{EA8E4BC4-76B3-4B82-B424-A3F319EE4F2F}" type="pres">
      <dgm:prSet presAssocID="{C5386E6D-AEA1-48D2-905A-F97964781999}" presName="node" presStyleLbl="node1" presStyleIdx="2" presStyleCnt="7" custScaleX="160386" custRadScaleRad="105815" custRadScaleInc="-7099">
        <dgm:presLayoutVars>
          <dgm:bulletEnabled val="1"/>
        </dgm:presLayoutVars>
      </dgm:prSet>
      <dgm:spPr/>
      <dgm:t>
        <a:bodyPr/>
        <a:lstStyle/>
        <a:p>
          <a:endParaRPr lang="de-CH"/>
        </a:p>
      </dgm:t>
    </dgm:pt>
    <dgm:pt modelId="{03D85A4F-0560-44D1-A8FF-E7837972F5B7}" type="pres">
      <dgm:prSet presAssocID="{650FCDDB-B530-4695-9C54-9ED4B5EA6E2D}" presName="sibTrans" presStyleLbl="sibTrans2D1" presStyleIdx="2" presStyleCnt="7"/>
      <dgm:spPr/>
      <dgm:t>
        <a:bodyPr/>
        <a:lstStyle/>
        <a:p>
          <a:endParaRPr lang="de-CH"/>
        </a:p>
      </dgm:t>
    </dgm:pt>
    <dgm:pt modelId="{0CB2D4ED-0595-42C9-9963-B73C9A18E348}" type="pres">
      <dgm:prSet presAssocID="{650FCDDB-B530-4695-9C54-9ED4B5EA6E2D}" presName="connectorText" presStyleLbl="sibTrans2D1" presStyleIdx="2" presStyleCnt="7"/>
      <dgm:spPr/>
      <dgm:t>
        <a:bodyPr/>
        <a:lstStyle/>
        <a:p>
          <a:endParaRPr lang="de-CH"/>
        </a:p>
      </dgm:t>
    </dgm:pt>
    <dgm:pt modelId="{8134A570-D9A0-4604-8563-45A2E6DA864C}" type="pres">
      <dgm:prSet presAssocID="{B476CB75-35B6-43AC-9166-1127A3BFFC41}" presName="node" presStyleLbl="node1" presStyleIdx="3" presStyleCnt="7" custScaleX="160386" custRadScaleRad="107693" custRadScaleInc="-29174">
        <dgm:presLayoutVars>
          <dgm:bulletEnabled val="1"/>
        </dgm:presLayoutVars>
      </dgm:prSet>
      <dgm:spPr/>
      <dgm:t>
        <a:bodyPr/>
        <a:lstStyle/>
        <a:p>
          <a:endParaRPr lang="de-CH"/>
        </a:p>
      </dgm:t>
    </dgm:pt>
    <dgm:pt modelId="{9CFB0167-DD66-441D-B786-C24CD9029A90}" type="pres">
      <dgm:prSet presAssocID="{900EA2A3-F021-467F-9581-F505995CA7F4}" presName="sibTrans" presStyleLbl="sibTrans2D1" presStyleIdx="3" presStyleCnt="7"/>
      <dgm:spPr/>
      <dgm:t>
        <a:bodyPr/>
        <a:lstStyle/>
        <a:p>
          <a:endParaRPr lang="de-CH"/>
        </a:p>
      </dgm:t>
    </dgm:pt>
    <dgm:pt modelId="{FDAB710D-780E-4E83-8F6D-E2E9836CDB72}" type="pres">
      <dgm:prSet presAssocID="{900EA2A3-F021-467F-9581-F505995CA7F4}" presName="connectorText" presStyleLbl="sibTrans2D1" presStyleIdx="3" presStyleCnt="7"/>
      <dgm:spPr/>
      <dgm:t>
        <a:bodyPr/>
        <a:lstStyle/>
        <a:p>
          <a:endParaRPr lang="de-CH"/>
        </a:p>
      </dgm:t>
    </dgm:pt>
    <dgm:pt modelId="{FDAAEA4C-B745-437D-8D3E-60636C17F0ED}" type="pres">
      <dgm:prSet presAssocID="{E7CA12EC-D53F-49D3-B9EA-632C3AA00809}" presName="node" presStyleLbl="node1" presStyleIdx="4" presStyleCnt="7" custScaleX="160386" custRadScaleRad="105951" custRadScaleInc="23466">
        <dgm:presLayoutVars>
          <dgm:bulletEnabled val="1"/>
        </dgm:presLayoutVars>
      </dgm:prSet>
      <dgm:spPr/>
      <dgm:t>
        <a:bodyPr/>
        <a:lstStyle/>
        <a:p>
          <a:endParaRPr lang="de-CH"/>
        </a:p>
      </dgm:t>
    </dgm:pt>
    <dgm:pt modelId="{D11AA1A3-1E72-4C2F-AD7F-9CE829A3DA26}" type="pres">
      <dgm:prSet presAssocID="{73256E68-4085-4A08-B49F-FA3930956DD6}" presName="sibTrans" presStyleLbl="sibTrans2D1" presStyleIdx="4" presStyleCnt="7"/>
      <dgm:spPr/>
      <dgm:t>
        <a:bodyPr/>
        <a:lstStyle/>
        <a:p>
          <a:endParaRPr lang="de-CH"/>
        </a:p>
      </dgm:t>
    </dgm:pt>
    <dgm:pt modelId="{49B85BD6-7B69-4022-A9FF-7FE407EA7442}" type="pres">
      <dgm:prSet presAssocID="{73256E68-4085-4A08-B49F-FA3930956DD6}" presName="connectorText" presStyleLbl="sibTrans2D1" presStyleIdx="4" presStyleCnt="7"/>
      <dgm:spPr/>
      <dgm:t>
        <a:bodyPr/>
        <a:lstStyle/>
        <a:p>
          <a:endParaRPr lang="de-CH"/>
        </a:p>
      </dgm:t>
    </dgm:pt>
    <dgm:pt modelId="{FCBC3F6A-1108-4D62-8DA4-3D493FAF1326}" type="pres">
      <dgm:prSet presAssocID="{26616F35-86BE-4194-8401-8F61E7962689}" presName="node" presStyleLbl="node1" presStyleIdx="5" presStyleCnt="7" custScaleX="160386" custRadScaleRad="108137" custRadScaleInc="8031">
        <dgm:presLayoutVars>
          <dgm:bulletEnabled val="1"/>
        </dgm:presLayoutVars>
      </dgm:prSet>
      <dgm:spPr/>
      <dgm:t>
        <a:bodyPr/>
        <a:lstStyle/>
        <a:p>
          <a:endParaRPr lang="de-CH"/>
        </a:p>
      </dgm:t>
    </dgm:pt>
    <dgm:pt modelId="{04B1D1E5-4DCA-4265-A5DA-A02C8836B96A}" type="pres">
      <dgm:prSet presAssocID="{C57B241B-D3F9-4129-A416-AA3E8ED27748}" presName="sibTrans" presStyleLbl="sibTrans2D1" presStyleIdx="5" presStyleCnt="7"/>
      <dgm:spPr/>
      <dgm:t>
        <a:bodyPr/>
        <a:lstStyle/>
        <a:p>
          <a:endParaRPr lang="de-CH"/>
        </a:p>
      </dgm:t>
    </dgm:pt>
    <dgm:pt modelId="{901C0E89-7059-4276-B3F9-44E465A01F11}" type="pres">
      <dgm:prSet presAssocID="{C57B241B-D3F9-4129-A416-AA3E8ED27748}" presName="connectorText" presStyleLbl="sibTrans2D1" presStyleIdx="5" presStyleCnt="7"/>
      <dgm:spPr/>
      <dgm:t>
        <a:bodyPr/>
        <a:lstStyle/>
        <a:p>
          <a:endParaRPr lang="de-CH"/>
        </a:p>
      </dgm:t>
    </dgm:pt>
    <dgm:pt modelId="{CF0CA3F0-46DB-4AF1-9699-A9B3BC9385AA}" type="pres">
      <dgm:prSet presAssocID="{8F28587F-0EA6-4B14-B1D6-B277C0CC4152}" presName="node" presStyleLbl="node1" presStyleIdx="6" presStyleCnt="7" custScaleX="160386" custRadScaleRad="109486" custRadScaleInc="-34111">
        <dgm:presLayoutVars>
          <dgm:bulletEnabled val="1"/>
        </dgm:presLayoutVars>
      </dgm:prSet>
      <dgm:spPr/>
      <dgm:t>
        <a:bodyPr/>
        <a:lstStyle/>
        <a:p>
          <a:endParaRPr lang="de-CH"/>
        </a:p>
      </dgm:t>
    </dgm:pt>
    <dgm:pt modelId="{F9D57716-9D67-4F66-8712-BC703067A94C}" type="pres">
      <dgm:prSet presAssocID="{95BD1762-4215-488B-A430-0135A325BCDE}" presName="sibTrans" presStyleLbl="sibTrans2D1" presStyleIdx="6" presStyleCnt="7"/>
      <dgm:spPr/>
      <dgm:t>
        <a:bodyPr/>
        <a:lstStyle/>
        <a:p>
          <a:endParaRPr lang="de-CH"/>
        </a:p>
      </dgm:t>
    </dgm:pt>
    <dgm:pt modelId="{135D314E-5819-4F4E-B246-E8202499BBCE}" type="pres">
      <dgm:prSet presAssocID="{95BD1762-4215-488B-A430-0135A325BCDE}" presName="connectorText" presStyleLbl="sibTrans2D1" presStyleIdx="6" presStyleCnt="7"/>
      <dgm:spPr/>
      <dgm:t>
        <a:bodyPr/>
        <a:lstStyle/>
        <a:p>
          <a:endParaRPr lang="de-CH"/>
        </a:p>
      </dgm:t>
    </dgm:pt>
  </dgm:ptLst>
  <dgm:cxnLst>
    <dgm:cxn modelId="{1F7063D8-F839-4A1F-BC1E-8D5A6819C83E}" type="presOf" srcId="{857A4DC2-3B26-4F83-AF54-64B676D71E02}" destId="{163B7C62-802B-4508-91CE-12339A387981}" srcOrd="1" destOrd="0" presId="urn:microsoft.com/office/officeart/2005/8/layout/cycle2"/>
    <dgm:cxn modelId="{FD3154AF-DEA9-48F1-9FB3-E0DE9D531E79}" type="presOf" srcId="{D515664F-B7AE-493D-8BEC-3D63422EC2B6}" destId="{11FC99CC-1064-4818-9E55-8947E3D5C3E2}" srcOrd="0" destOrd="0" presId="urn:microsoft.com/office/officeart/2005/8/layout/cycle2"/>
    <dgm:cxn modelId="{38B1C9DE-327C-43ED-A632-FE720AC0D24C}" type="presOf" srcId="{C57B241B-D3F9-4129-A416-AA3E8ED27748}" destId="{04B1D1E5-4DCA-4265-A5DA-A02C8836B96A}" srcOrd="0" destOrd="0" presId="urn:microsoft.com/office/officeart/2005/8/layout/cycle2"/>
    <dgm:cxn modelId="{47F9A9E5-D75A-4053-ADFF-0EADB542B49F}" type="presOf" srcId="{900EA2A3-F021-467F-9581-F505995CA7F4}" destId="{9CFB0167-DD66-441D-B786-C24CD9029A90}" srcOrd="0" destOrd="0" presId="urn:microsoft.com/office/officeart/2005/8/layout/cycle2"/>
    <dgm:cxn modelId="{13FFA967-8260-41EC-82DA-7F66DF551DFD}" type="presOf" srcId="{857A4DC2-3B26-4F83-AF54-64B676D71E02}" destId="{82862B8C-508A-4F24-A4A7-FD25A29B95F4}" srcOrd="0" destOrd="0" presId="urn:microsoft.com/office/officeart/2005/8/layout/cycle2"/>
    <dgm:cxn modelId="{03E41F13-25B3-463D-9877-BA8F1C4E2673}" srcId="{B3DC26E1-0540-4FE3-9CCA-64B2513BA988}" destId="{C5386E6D-AEA1-48D2-905A-F97964781999}" srcOrd="2" destOrd="0" parTransId="{F77D368D-B9F2-469C-9268-DCFB85406982}" sibTransId="{650FCDDB-B530-4695-9C54-9ED4B5EA6E2D}"/>
    <dgm:cxn modelId="{C0138BAE-0633-4386-8FD8-1D15B8E652CD}" srcId="{B3DC26E1-0540-4FE3-9CCA-64B2513BA988}" destId="{62951F27-4CA6-4BD6-BC6E-F07B82180B0D}" srcOrd="0" destOrd="0" parTransId="{2C66EE74-C6D4-40FB-882F-7B4949C19B2C}" sibTransId="{857A4DC2-3B26-4F83-AF54-64B676D71E02}"/>
    <dgm:cxn modelId="{8025D059-7491-43A5-85C3-25F1CD613B04}" type="presOf" srcId="{E7CA12EC-D53F-49D3-B9EA-632C3AA00809}" destId="{FDAAEA4C-B745-437D-8D3E-60636C17F0ED}" srcOrd="0" destOrd="0" presId="urn:microsoft.com/office/officeart/2005/8/layout/cycle2"/>
    <dgm:cxn modelId="{461C0163-3FD3-4F35-89A9-7102A68F6337}" type="presOf" srcId="{900EA2A3-F021-467F-9581-F505995CA7F4}" destId="{FDAB710D-780E-4E83-8F6D-E2E9836CDB72}" srcOrd="1" destOrd="0" presId="urn:microsoft.com/office/officeart/2005/8/layout/cycle2"/>
    <dgm:cxn modelId="{631D534A-53CF-40F2-95FB-7708AA321883}" srcId="{B3DC26E1-0540-4FE3-9CCA-64B2513BA988}" destId="{26616F35-86BE-4194-8401-8F61E7962689}" srcOrd="5" destOrd="0" parTransId="{8DD0B08D-DF18-4BFC-9091-881286CCA5E4}" sibTransId="{C57B241B-D3F9-4129-A416-AA3E8ED27748}"/>
    <dgm:cxn modelId="{4992C4CF-3EAA-4A3D-9429-C2071857B9CD}" type="presOf" srcId="{95BD1762-4215-488B-A430-0135A325BCDE}" destId="{135D314E-5819-4F4E-B246-E8202499BBCE}" srcOrd="1" destOrd="0" presId="urn:microsoft.com/office/officeart/2005/8/layout/cycle2"/>
    <dgm:cxn modelId="{6B8B3B20-937C-4B00-9530-E917DFD0D6D9}" srcId="{B3DC26E1-0540-4FE3-9CCA-64B2513BA988}" destId="{B476CB75-35B6-43AC-9166-1127A3BFFC41}" srcOrd="3" destOrd="0" parTransId="{C6221EA8-9E04-4255-B56D-F5B22CE2C84B}" sibTransId="{900EA2A3-F021-467F-9581-F505995CA7F4}"/>
    <dgm:cxn modelId="{E6455AE2-FF35-4FE5-9A79-B01A573463F2}" type="presOf" srcId="{C57B241B-D3F9-4129-A416-AA3E8ED27748}" destId="{901C0E89-7059-4276-B3F9-44E465A01F11}" srcOrd="1" destOrd="0" presId="urn:microsoft.com/office/officeart/2005/8/layout/cycle2"/>
    <dgm:cxn modelId="{6DF9B1C3-B53E-4613-A835-AD3B6898D6CF}" type="presOf" srcId="{26616F35-86BE-4194-8401-8F61E7962689}" destId="{FCBC3F6A-1108-4D62-8DA4-3D493FAF1326}" srcOrd="0" destOrd="0" presId="urn:microsoft.com/office/officeart/2005/8/layout/cycle2"/>
    <dgm:cxn modelId="{95D82FE4-1743-46B5-B459-11FEBA90E358}" type="presOf" srcId="{650FCDDB-B530-4695-9C54-9ED4B5EA6E2D}" destId="{0CB2D4ED-0595-42C9-9963-B73C9A18E348}" srcOrd="1" destOrd="0" presId="urn:microsoft.com/office/officeart/2005/8/layout/cycle2"/>
    <dgm:cxn modelId="{9301AC15-B745-4B6D-9AB0-9A1DFF3F2AC8}" type="presOf" srcId="{73256E68-4085-4A08-B49F-FA3930956DD6}" destId="{49B85BD6-7B69-4022-A9FF-7FE407EA7442}" srcOrd="1" destOrd="0" presId="urn:microsoft.com/office/officeart/2005/8/layout/cycle2"/>
    <dgm:cxn modelId="{61AF7A06-1252-423D-9F0E-35D4DC585CFA}" type="presOf" srcId="{B3DC26E1-0540-4FE3-9CCA-64B2513BA988}" destId="{B9BBCE1A-C608-4617-BDB5-EE9CC2B4412D}" srcOrd="0" destOrd="0" presId="urn:microsoft.com/office/officeart/2005/8/layout/cycle2"/>
    <dgm:cxn modelId="{9D28656D-FD47-4731-BCBF-697C3EB583E9}" type="presOf" srcId="{62951F27-4CA6-4BD6-BC6E-F07B82180B0D}" destId="{3723F6B2-8082-464D-B2D5-6AC44C60F345}" srcOrd="0" destOrd="0" presId="urn:microsoft.com/office/officeart/2005/8/layout/cycle2"/>
    <dgm:cxn modelId="{7483E4A1-18F4-47BA-B58B-114CB2E5F5A8}" type="presOf" srcId="{B476CB75-35B6-43AC-9166-1127A3BFFC41}" destId="{8134A570-D9A0-4604-8563-45A2E6DA864C}" srcOrd="0" destOrd="0" presId="urn:microsoft.com/office/officeart/2005/8/layout/cycle2"/>
    <dgm:cxn modelId="{7FAC550C-418E-413F-BA5D-C9FB9F4CA5E7}" type="presOf" srcId="{735FA7F6-7FA2-4A2C-8EBA-1736A0BF0262}" destId="{CB118D6E-55FF-4037-9235-D292AECBFED0}" srcOrd="0" destOrd="0" presId="urn:microsoft.com/office/officeart/2005/8/layout/cycle2"/>
    <dgm:cxn modelId="{A193F529-8F83-49FA-A043-12B1D6BDD400}" type="presOf" srcId="{8F28587F-0EA6-4B14-B1D6-B277C0CC4152}" destId="{CF0CA3F0-46DB-4AF1-9699-A9B3BC9385AA}" srcOrd="0" destOrd="0" presId="urn:microsoft.com/office/officeart/2005/8/layout/cycle2"/>
    <dgm:cxn modelId="{7323E999-C623-4AB5-ABFE-692A23606896}" type="presOf" srcId="{73256E68-4085-4A08-B49F-FA3930956DD6}" destId="{D11AA1A3-1E72-4C2F-AD7F-9CE829A3DA26}" srcOrd="0" destOrd="0" presId="urn:microsoft.com/office/officeart/2005/8/layout/cycle2"/>
    <dgm:cxn modelId="{6A76BBCD-17C8-44AC-B287-45D2349B4A92}" srcId="{B3DC26E1-0540-4FE3-9CCA-64B2513BA988}" destId="{735FA7F6-7FA2-4A2C-8EBA-1736A0BF0262}" srcOrd="1" destOrd="0" parTransId="{42B5591C-F740-4D73-9243-DEE134C69B3C}" sibTransId="{D515664F-B7AE-493D-8BEC-3D63422EC2B6}"/>
    <dgm:cxn modelId="{889AA93F-1425-43BF-A3C0-55F62B2253B2}" type="presOf" srcId="{C5386E6D-AEA1-48D2-905A-F97964781999}" destId="{EA8E4BC4-76B3-4B82-B424-A3F319EE4F2F}" srcOrd="0" destOrd="0" presId="urn:microsoft.com/office/officeart/2005/8/layout/cycle2"/>
    <dgm:cxn modelId="{DD5E93A5-2B4A-4ECE-BB9E-8C75516D8AE3}" srcId="{B3DC26E1-0540-4FE3-9CCA-64B2513BA988}" destId="{E7CA12EC-D53F-49D3-B9EA-632C3AA00809}" srcOrd="4" destOrd="0" parTransId="{55F844D7-7CED-497A-A2F5-224B4EF96F82}" sibTransId="{73256E68-4085-4A08-B49F-FA3930956DD6}"/>
    <dgm:cxn modelId="{CC42558B-BA3B-4313-92FA-F480A294C18B}" type="presOf" srcId="{650FCDDB-B530-4695-9C54-9ED4B5EA6E2D}" destId="{03D85A4F-0560-44D1-A8FF-E7837972F5B7}" srcOrd="0" destOrd="0" presId="urn:microsoft.com/office/officeart/2005/8/layout/cycle2"/>
    <dgm:cxn modelId="{B3F88CAB-B047-4045-8A29-421540A6901A}" type="presOf" srcId="{95BD1762-4215-488B-A430-0135A325BCDE}" destId="{F9D57716-9D67-4F66-8712-BC703067A94C}" srcOrd="0" destOrd="0" presId="urn:microsoft.com/office/officeart/2005/8/layout/cycle2"/>
    <dgm:cxn modelId="{DA4B2679-8CB4-41C7-93D4-245C4D3AADB4}" type="presOf" srcId="{D515664F-B7AE-493D-8BEC-3D63422EC2B6}" destId="{AE8D9147-C646-4CBE-AC01-91AF782DD7A8}" srcOrd="1" destOrd="0" presId="urn:microsoft.com/office/officeart/2005/8/layout/cycle2"/>
    <dgm:cxn modelId="{4B0BA516-BD47-4875-9EDC-A34DD18CBA8F}" srcId="{B3DC26E1-0540-4FE3-9CCA-64B2513BA988}" destId="{8F28587F-0EA6-4B14-B1D6-B277C0CC4152}" srcOrd="6" destOrd="0" parTransId="{DEB9F25B-5E10-4D4A-9D20-53DFE6AE7E75}" sibTransId="{95BD1762-4215-488B-A430-0135A325BCDE}"/>
    <dgm:cxn modelId="{ADE138D0-6CCC-4FEB-9A7D-38011C71E79D}" type="presParOf" srcId="{B9BBCE1A-C608-4617-BDB5-EE9CC2B4412D}" destId="{3723F6B2-8082-464D-B2D5-6AC44C60F345}" srcOrd="0" destOrd="0" presId="urn:microsoft.com/office/officeart/2005/8/layout/cycle2"/>
    <dgm:cxn modelId="{2E957D00-935C-41FD-BCEF-8E3749AF134F}" type="presParOf" srcId="{B9BBCE1A-C608-4617-BDB5-EE9CC2B4412D}" destId="{82862B8C-508A-4F24-A4A7-FD25A29B95F4}" srcOrd="1" destOrd="0" presId="urn:microsoft.com/office/officeart/2005/8/layout/cycle2"/>
    <dgm:cxn modelId="{6CD142AD-6AA7-496B-B50A-F22F30B38960}" type="presParOf" srcId="{82862B8C-508A-4F24-A4A7-FD25A29B95F4}" destId="{163B7C62-802B-4508-91CE-12339A387981}" srcOrd="0" destOrd="0" presId="urn:microsoft.com/office/officeart/2005/8/layout/cycle2"/>
    <dgm:cxn modelId="{9F3B90E9-0B37-4852-8FB5-C4578257D40F}" type="presParOf" srcId="{B9BBCE1A-C608-4617-BDB5-EE9CC2B4412D}" destId="{CB118D6E-55FF-4037-9235-D292AECBFED0}" srcOrd="2" destOrd="0" presId="urn:microsoft.com/office/officeart/2005/8/layout/cycle2"/>
    <dgm:cxn modelId="{4CFEF4F1-C221-4CB0-95BF-E589251164CF}" type="presParOf" srcId="{B9BBCE1A-C608-4617-BDB5-EE9CC2B4412D}" destId="{11FC99CC-1064-4818-9E55-8947E3D5C3E2}" srcOrd="3" destOrd="0" presId="urn:microsoft.com/office/officeart/2005/8/layout/cycle2"/>
    <dgm:cxn modelId="{D8FFDC06-9066-46BD-8B0F-92BCCF7234C1}" type="presParOf" srcId="{11FC99CC-1064-4818-9E55-8947E3D5C3E2}" destId="{AE8D9147-C646-4CBE-AC01-91AF782DD7A8}" srcOrd="0" destOrd="0" presId="urn:microsoft.com/office/officeart/2005/8/layout/cycle2"/>
    <dgm:cxn modelId="{5DAF2A20-FFA4-4497-9996-395E39F9F8B8}" type="presParOf" srcId="{B9BBCE1A-C608-4617-BDB5-EE9CC2B4412D}" destId="{EA8E4BC4-76B3-4B82-B424-A3F319EE4F2F}" srcOrd="4" destOrd="0" presId="urn:microsoft.com/office/officeart/2005/8/layout/cycle2"/>
    <dgm:cxn modelId="{959C2811-E3AF-4D5E-9099-9592CC63A281}" type="presParOf" srcId="{B9BBCE1A-C608-4617-BDB5-EE9CC2B4412D}" destId="{03D85A4F-0560-44D1-A8FF-E7837972F5B7}" srcOrd="5" destOrd="0" presId="urn:microsoft.com/office/officeart/2005/8/layout/cycle2"/>
    <dgm:cxn modelId="{D0D7CE99-C606-42E3-BC12-1CB757852064}" type="presParOf" srcId="{03D85A4F-0560-44D1-A8FF-E7837972F5B7}" destId="{0CB2D4ED-0595-42C9-9963-B73C9A18E348}" srcOrd="0" destOrd="0" presId="urn:microsoft.com/office/officeart/2005/8/layout/cycle2"/>
    <dgm:cxn modelId="{26FBC6B1-D013-4F6D-A2AA-7EB87063B933}" type="presParOf" srcId="{B9BBCE1A-C608-4617-BDB5-EE9CC2B4412D}" destId="{8134A570-D9A0-4604-8563-45A2E6DA864C}" srcOrd="6" destOrd="0" presId="urn:microsoft.com/office/officeart/2005/8/layout/cycle2"/>
    <dgm:cxn modelId="{D92B27A3-4F5E-486F-BB07-51A5DB246E04}" type="presParOf" srcId="{B9BBCE1A-C608-4617-BDB5-EE9CC2B4412D}" destId="{9CFB0167-DD66-441D-B786-C24CD9029A90}" srcOrd="7" destOrd="0" presId="urn:microsoft.com/office/officeart/2005/8/layout/cycle2"/>
    <dgm:cxn modelId="{2EE05556-5CFC-4DCE-8A91-C7F27F0B8854}" type="presParOf" srcId="{9CFB0167-DD66-441D-B786-C24CD9029A90}" destId="{FDAB710D-780E-4E83-8F6D-E2E9836CDB72}" srcOrd="0" destOrd="0" presId="urn:microsoft.com/office/officeart/2005/8/layout/cycle2"/>
    <dgm:cxn modelId="{A271BA88-3907-4B55-9A56-D8392273F9E0}" type="presParOf" srcId="{B9BBCE1A-C608-4617-BDB5-EE9CC2B4412D}" destId="{FDAAEA4C-B745-437D-8D3E-60636C17F0ED}" srcOrd="8" destOrd="0" presId="urn:microsoft.com/office/officeart/2005/8/layout/cycle2"/>
    <dgm:cxn modelId="{35BAD778-7457-46F7-B666-3B074E3B134D}" type="presParOf" srcId="{B9BBCE1A-C608-4617-BDB5-EE9CC2B4412D}" destId="{D11AA1A3-1E72-4C2F-AD7F-9CE829A3DA26}" srcOrd="9" destOrd="0" presId="urn:microsoft.com/office/officeart/2005/8/layout/cycle2"/>
    <dgm:cxn modelId="{98CA714C-AE23-4DC4-BE09-DF5F3090B625}" type="presParOf" srcId="{D11AA1A3-1E72-4C2F-AD7F-9CE829A3DA26}" destId="{49B85BD6-7B69-4022-A9FF-7FE407EA7442}" srcOrd="0" destOrd="0" presId="urn:microsoft.com/office/officeart/2005/8/layout/cycle2"/>
    <dgm:cxn modelId="{F0B15F2F-F002-4150-9BE2-29E33EAE30F3}" type="presParOf" srcId="{B9BBCE1A-C608-4617-BDB5-EE9CC2B4412D}" destId="{FCBC3F6A-1108-4D62-8DA4-3D493FAF1326}" srcOrd="10" destOrd="0" presId="urn:microsoft.com/office/officeart/2005/8/layout/cycle2"/>
    <dgm:cxn modelId="{568DB545-28DA-4B2A-A18F-D41DC662D713}" type="presParOf" srcId="{B9BBCE1A-C608-4617-BDB5-EE9CC2B4412D}" destId="{04B1D1E5-4DCA-4265-A5DA-A02C8836B96A}" srcOrd="11" destOrd="0" presId="urn:microsoft.com/office/officeart/2005/8/layout/cycle2"/>
    <dgm:cxn modelId="{08E09AE6-8425-4D2C-98E0-3F8A477EC9ED}" type="presParOf" srcId="{04B1D1E5-4DCA-4265-A5DA-A02C8836B96A}" destId="{901C0E89-7059-4276-B3F9-44E465A01F11}" srcOrd="0" destOrd="0" presId="urn:microsoft.com/office/officeart/2005/8/layout/cycle2"/>
    <dgm:cxn modelId="{881C3B8C-6A37-46CD-A4E4-DB86BCADA16E}" type="presParOf" srcId="{B9BBCE1A-C608-4617-BDB5-EE9CC2B4412D}" destId="{CF0CA3F0-46DB-4AF1-9699-A9B3BC9385AA}" srcOrd="12" destOrd="0" presId="urn:microsoft.com/office/officeart/2005/8/layout/cycle2"/>
    <dgm:cxn modelId="{16F06597-403E-4055-BA25-2B43B8EBCA1A}" type="presParOf" srcId="{B9BBCE1A-C608-4617-BDB5-EE9CC2B4412D}" destId="{F9D57716-9D67-4F66-8712-BC703067A94C}" srcOrd="13" destOrd="0" presId="urn:microsoft.com/office/officeart/2005/8/layout/cycle2"/>
    <dgm:cxn modelId="{980BE62A-51D6-445B-A785-F7746FAC4B76}" type="presParOf" srcId="{F9D57716-9D67-4F66-8712-BC703067A94C}" destId="{135D314E-5819-4F4E-B246-E8202499BBC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5626598" y="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645967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5626598" y="645967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5626598" y="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3265488" y="511175"/>
            <a:ext cx="3398837"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1323384" y="3229307"/>
            <a:ext cx="7283047" cy="305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645967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5626598" y="6459670"/>
            <a:ext cx="4303215" cy="3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30315" y="154956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04291" y="2978598"/>
            <a:ext cx="5040962" cy="29962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726195" y="2978598"/>
            <a:ext cx="2808312" cy="298760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21896" y="4612808"/>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21896" y="1549561"/>
            <a:ext cx="5040962" cy="29962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717776" y="1563618"/>
            <a:ext cx="2808312" cy="298760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6736662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4387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4656331"/>
            <a:ext cx="7904192" cy="12929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3059832" y="1550121"/>
            <a:ext cx="2984160" cy="246429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4387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116833"/>
            <a:ext cx="4824938" cy="383244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5531190" y="2116833"/>
            <a:ext cx="2984160" cy="383244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9939189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81478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3" name="Inhaltsplatzhalter 3"/>
          <p:cNvSpPr>
            <a:spLocks noGrp="1"/>
          </p:cNvSpPr>
          <p:nvPr>
            <p:ph sz="quarter" idx="24"/>
          </p:nvPr>
        </p:nvSpPr>
        <p:spPr>
          <a:xfrm>
            <a:off x="3923928" y="2480320"/>
            <a:ext cx="4591422" cy="345638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611560" y="2469359"/>
            <a:ext cx="3240360" cy="345638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1071592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6"/>
            <a:ext cx="3888834" cy="26695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4"/>
            <a:ext cx="3952096" cy="2640546"/>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1"/>
            <a:ext cx="3888834" cy="254521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54521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85807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598166"/>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4"/>
            <a:ext cx="6112336" cy="159816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4036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2128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6"/>
            <a:ext cx="7886700" cy="437788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60"/>
          </p:nvPr>
        </p:nvSpPr>
        <p:spPr>
          <a:xfrm>
            <a:off x="619904" y="1543199"/>
            <a:ext cx="3880088"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4036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
        <p:nvSpPr>
          <p:cNvPr id="14" name="Inhaltsplatzhalter 3"/>
          <p:cNvSpPr>
            <a:spLocks noGrp="1"/>
          </p:cNvSpPr>
          <p:nvPr>
            <p:ph sz="quarter" idx="63"/>
          </p:nvPr>
        </p:nvSpPr>
        <p:spPr>
          <a:xfrm>
            <a:off x="4644008" y="1551210"/>
            <a:ext cx="3880088" cy="1093713"/>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2516929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5940152" y="1543199"/>
            <a:ext cx="2575198"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3269953" y="1543199"/>
            <a:ext cx="259058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4036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9081775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60"/>
          </p:nvPr>
        </p:nvSpPr>
        <p:spPr>
          <a:xfrm>
            <a:off x="619904" y="1543199"/>
            <a:ext cx="790419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4036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7250046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60"/>
          </p:nvPr>
        </p:nvSpPr>
        <p:spPr>
          <a:xfrm>
            <a:off x="619904" y="1543199"/>
            <a:ext cx="7904192" cy="445641"/>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116833"/>
            <a:ext cx="7908954" cy="383244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892725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23817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60"/>
          </p:nvPr>
        </p:nvSpPr>
        <p:spPr>
          <a:xfrm>
            <a:off x="618473" y="4718780"/>
            <a:ext cx="6112336" cy="12305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98259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06714"/>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606714"/>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8"/>
            <a:ext cx="3896338" cy="398259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8"/>
            <a:ext cx="3896338" cy="4406081"/>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40608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74466"/>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06714"/>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77328"/>
            <a:ext cx="3887217" cy="166789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0" name="Textplatzhalter 7"/>
          <p:cNvSpPr>
            <a:spLocks noGrp="1"/>
          </p:cNvSpPr>
          <p:nvPr>
            <p:ph type="body" sz="quarter" idx="40"/>
          </p:nvPr>
        </p:nvSpPr>
        <p:spPr>
          <a:xfrm>
            <a:off x="4628133" y="3374466"/>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606714"/>
            <a:ext cx="3887217" cy="342566"/>
          </a:xfrm>
        </p:spPr>
        <p:txBody>
          <a:bodyPr/>
          <a:lstStyle>
            <a:lvl1pPr>
              <a:defRPr sz="1600"/>
            </a:lvl1pPr>
            <a:lvl2pPr marL="342900" indent="0">
              <a:buNone/>
              <a:defRPr sz="1800"/>
            </a:lvl2pPr>
          </a:lstStyle>
          <a:p>
            <a:pPr lvl="0"/>
            <a:r>
              <a:rPr lang="de-DE" dirty="0" smtClean="0"/>
              <a:t>Textmasterformat bearbeiten</a:t>
            </a:r>
          </a:p>
        </p:txBody>
      </p:sp>
      <p:sp>
        <p:nvSpPr>
          <p:cNvPr id="26" name="Inhaltsplatzhalter 3"/>
          <p:cNvSpPr>
            <a:spLocks noGrp="1"/>
          </p:cNvSpPr>
          <p:nvPr>
            <p:ph sz="quarter" idx="43"/>
          </p:nvPr>
        </p:nvSpPr>
        <p:spPr>
          <a:xfrm>
            <a:off x="4637254" y="377732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18" name="Textplatzhalter 7"/>
          <p:cNvSpPr>
            <a:spLocks noGrp="1"/>
          </p:cNvSpPr>
          <p:nvPr>
            <p:ph type="body" sz="quarter" idx="38"/>
          </p:nvPr>
        </p:nvSpPr>
        <p:spPr>
          <a:xfrm>
            <a:off x="615142" y="3988246"/>
            <a:ext cx="3887217" cy="342566"/>
          </a:xfrm>
        </p:spPr>
        <p:txBody>
          <a:bodyPr/>
          <a:lstStyle>
            <a:lvl1pPr>
              <a:defRPr sz="1400"/>
            </a:lvl1pPr>
            <a:lvl2pPr marL="342900" indent="0">
              <a:buNone/>
              <a:defRPr sz="1800"/>
            </a:lvl2pPr>
          </a:lstStyle>
          <a:p>
            <a:pPr lvl="0"/>
            <a:r>
              <a:rPr lang="de-DE" dirty="0" smtClean="0"/>
              <a:t>Textmasterformat bearbeiten</a:t>
            </a:r>
          </a:p>
        </p:txBody>
      </p:sp>
      <p:sp>
        <p:nvSpPr>
          <p:cNvPr id="19" name="Inhaltsplatzhalter 3"/>
          <p:cNvSpPr>
            <a:spLocks noGrp="1"/>
          </p:cNvSpPr>
          <p:nvPr>
            <p:ph sz="quarter" idx="39"/>
          </p:nvPr>
        </p:nvSpPr>
        <p:spPr>
          <a:xfrm>
            <a:off x="621896" y="4345449"/>
            <a:ext cx="3887217" cy="195533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4"/>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
        <p:nvSpPr>
          <p:cNvPr id="24" name="Textplatzhalter 7"/>
          <p:cNvSpPr>
            <a:spLocks noGrp="1"/>
          </p:cNvSpPr>
          <p:nvPr>
            <p:ph type="body" sz="quarter" idx="45"/>
          </p:nvPr>
        </p:nvSpPr>
        <p:spPr>
          <a:xfrm>
            <a:off x="622786" y="1560495"/>
            <a:ext cx="3887217" cy="342566"/>
          </a:xfrm>
        </p:spPr>
        <p:txBody>
          <a:bodyPr/>
          <a:lstStyle>
            <a:lvl1pPr>
              <a:defRPr sz="1400"/>
            </a:lvl1pPr>
            <a:lvl2pPr marL="342900" indent="0">
              <a:buNone/>
              <a:defRPr sz="1800"/>
            </a:lvl2pPr>
          </a:lstStyle>
          <a:p>
            <a:pPr lvl="0"/>
            <a:r>
              <a:rPr lang="de-DE" dirty="0" smtClean="0"/>
              <a:t>Textmasterformat bearbeiten</a:t>
            </a:r>
          </a:p>
        </p:txBody>
      </p:sp>
      <p:sp>
        <p:nvSpPr>
          <p:cNvPr id="27" name="Inhaltsplatzhalter 3"/>
          <p:cNvSpPr>
            <a:spLocks noGrp="1"/>
          </p:cNvSpPr>
          <p:nvPr>
            <p:ph sz="quarter" idx="46"/>
          </p:nvPr>
        </p:nvSpPr>
        <p:spPr>
          <a:xfrm>
            <a:off x="629540" y="1917698"/>
            <a:ext cx="3887217" cy="195533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8" name="Textplatzhalter 7"/>
          <p:cNvSpPr>
            <a:spLocks noGrp="1"/>
          </p:cNvSpPr>
          <p:nvPr>
            <p:ph type="body" sz="quarter" idx="47"/>
          </p:nvPr>
        </p:nvSpPr>
        <p:spPr>
          <a:xfrm>
            <a:off x="4613735" y="3990023"/>
            <a:ext cx="3887217" cy="342566"/>
          </a:xfrm>
        </p:spPr>
        <p:txBody>
          <a:bodyPr/>
          <a:lstStyle>
            <a:lvl1pPr>
              <a:defRPr sz="1400"/>
            </a:lvl1pPr>
            <a:lvl2pPr marL="342900" indent="0">
              <a:buNone/>
              <a:defRPr sz="1800"/>
            </a:lvl2pPr>
          </a:lstStyle>
          <a:p>
            <a:pPr lvl="0"/>
            <a:r>
              <a:rPr lang="de-DE" dirty="0" smtClean="0"/>
              <a:t>Textmasterformat bearbeiten</a:t>
            </a:r>
          </a:p>
        </p:txBody>
      </p:sp>
      <p:sp>
        <p:nvSpPr>
          <p:cNvPr id="29" name="Inhaltsplatzhalter 3"/>
          <p:cNvSpPr>
            <a:spLocks noGrp="1"/>
          </p:cNvSpPr>
          <p:nvPr>
            <p:ph sz="quarter" idx="48"/>
          </p:nvPr>
        </p:nvSpPr>
        <p:spPr>
          <a:xfrm>
            <a:off x="4620489" y="4347226"/>
            <a:ext cx="3887217" cy="195533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0" name="Textplatzhalter 7"/>
          <p:cNvSpPr>
            <a:spLocks noGrp="1"/>
          </p:cNvSpPr>
          <p:nvPr>
            <p:ph type="body" sz="quarter" idx="49"/>
          </p:nvPr>
        </p:nvSpPr>
        <p:spPr>
          <a:xfrm>
            <a:off x="4621379" y="1562272"/>
            <a:ext cx="3887217" cy="342566"/>
          </a:xfrm>
        </p:spPr>
        <p:txBody>
          <a:bodyPr/>
          <a:lstStyle>
            <a:lvl1pPr>
              <a:defRPr sz="1400"/>
            </a:lvl1pPr>
            <a:lvl2pPr marL="342900" indent="0">
              <a:buNone/>
              <a:defRPr sz="1800"/>
            </a:lvl2pPr>
          </a:lstStyle>
          <a:p>
            <a:pPr lvl="0"/>
            <a:r>
              <a:rPr lang="de-DE" dirty="0" smtClean="0"/>
              <a:t>Textmasterformat bearbeiten</a:t>
            </a:r>
          </a:p>
        </p:txBody>
      </p:sp>
      <p:sp>
        <p:nvSpPr>
          <p:cNvPr id="31" name="Inhaltsplatzhalter 3"/>
          <p:cNvSpPr>
            <a:spLocks noGrp="1"/>
          </p:cNvSpPr>
          <p:nvPr>
            <p:ph sz="quarter" idx="50"/>
          </p:nvPr>
        </p:nvSpPr>
        <p:spPr>
          <a:xfrm>
            <a:off x="4628133" y="1919475"/>
            <a:ext cx="3887217" cy="1955336"/>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465355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55298"/>
            <a:ext cx="3887217" cy="219398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55298"/>
            <a:ext cx="3887217" cy="219398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8"/>
            <a:ext cx="4934372" cy="440608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40608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83396"/>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83396"/>
            <a:ext cx="2519065" cy="533636"/>
          </a:xfrm>
        </p:spPr>
        <p:txBody>
          <a:bodyPr/>
          <a:lstStyle>
            <a:lvl1pPr>
              <a:defRPr sz="1600"/>
            </a:lvl1pPr>
            <a:lvl2pPr marL="342900" indent="0">
              <a:buNone/>
              <a:defRPr sz="1800"/>
            </a:lvl2pPr>
          </a:lstStyle>
          <a:p>
            <a:pPr lvl="0"/>
            <a:r>
              <a:rPr lang="de-DE" dirty="0" smtClean="0"/>
              <a:t>Textmasterformat bearbeiten</a:t>
            </a:r>
          </a:p>
        </p:txBody>
      </p:sp>
      <p:sp>
        <p:nvSpPr>
          <p:cNvPr id="39" name="Textplatzhalter 7"/>
          <p:cNvSpPr>
            <a:spLocks noGrp="1"/>
          </p:cNvSpPr>
          <p:nvPr>
            <p:ph type="body" sz="quarter" idx="48"/>
          </p:nvPr>
        </p:nvSpPr>
        <p:spPr>
          <a:xfrm>
            <a:off x="5989041" y="3183396"/>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415644"/>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415644"/>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415644"/>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559277"/>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559277"/>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559277"/>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822543"/>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822543"/>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822543"/>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894176"/>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887952"/>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3068960"/>
            <a:ext cx="5621651" cy="134439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7" name="Inhaltsplatzhalter 3"/>
          <p:cNvSpPr>
            <a:spLocks noGrp="1"/>
          </p:cNvSpPr>
          <p:nvPr>
            <p:ph sz="quarter" idx="55"/>
          </p:nvPr>
        </p:nvSpPr>
        <p:spPr>
          <a:xfrm>
            <a:off x="615142" y="3068960"/>
            <a:ext cx="2228665" cy="1344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8" name="Inhaltsplatzhalter 3"/>
          <p:cNvSpPr>
            <a:spLocks noGrp="1"/>
          </p:cNvSpPr>
          <p:nvPr>
            <p:ph sz="quarter" idx="56"/>
          </p:nvPr>
        </p:nvSpPr>
        <p:spPr>
          <a:xfrm>
            <a:off x="2900453" y="4581128"/>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581128"/>
            <a:ext cx="2228665" cy="1344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5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6" name="Inhaltsplatzhalter 3"/>
          <p:cNvSpPr>
            <a:spLocks noGrp="1"/>
          </p:cNvSpPr>
          <p:nvPr>
            <p:ph sz="quarter" idx="54"/>
          </p:nvPr>
        </p:nvSpPr>
        <p:spPr>
          <a:xfrm>
            <a:off x="628651" y="3295935"/>
            <a:ext cx="7893454" cy="11174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8" name="Inhaltsplatzhalter 3"/>
          <p:cNvSpPr>
            <a:spLocks noGrp="1"/>
          </p:cNvSpPr>
          <p:nvPr>
            <p:ph sz="quarter" idx="56"/>
          </p:nvPr>
        </p:nvSpPr>
        <p:spPr>
          <a:xfrm>
            <a:off x="628651" y="4506100"/>
            <a:ext cx="7893454" cy="1419428"/>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7020272" y="2193514"/>
            <a:ext cx="1501832" cy="101946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5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
        <p:nvSpPr>
          <p:cNvPr id="22" name="Inhaltsplatzhalter 3"/>
          <p:cNvSpPr>
            <a:spLocks noGrp="1"/>
          </p:cNvSpPr>
          <p:nvPr>
            <p:ph sz="quarter" idx="59"/>
          </p:nvPr>
        </p:nvSpPr>
        <p:spPr>
          <a:xfrm>
            <a:off x="5427085" y="2193514"/>
            <a:ext cx="1501832" cy="101946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3" name="Inhaltsplatzhalter 3"/>
          <p:cNvSpPr>
            <a:spLocks noGrp="1"/>
          </p:cNvSpPr>
          <p:nvPr>
            <p:ph sz="quarter" idx="60"/>
          </p:nvPr>
        </p:nvSpPr>
        <p:spPr>
          <a:xfrm>
            <a:off x="3833899" y="2183865"/>
            <a:ext cx="1501832" cy="101946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4" name="Inhaltsplatzhalter 3"/>
          <p:cNvSpPr>
            <a:spLocks noGrp="1"/>
          </p:cNvSpPr>
          <p:nvPr>
            <p:ph sz="quarter" idx="61"/>
          </p:nvPr>
        </p:nvSpPr>
        <p:spPr>
          <a:xfrm>
            <a:off x="2225214" y="2193514"/>
            <a:ext cx="1501832" cy="101946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5" name="Inhaltsplatzhalter 3"/>
          <p:cNvSpPr>
            <a:spLocks noGrp="1"/>
          </p:cNvSpPr>
          <p:nvPr>
            <p:ph sz="quarter" idx="62"/>
          </p:nvPr>
        </p:nvSpPr>
        <p:spPr>
          <a:xfrm>
            <a:off x="621896" y="2188103"/>
            <a:ext cx="1501832" cy="101946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6" name="Inhaltsplatzhalter 3"/>
          <p:cNvSpPr>
            <a:spLocks noGrp="1"/>
          </p:cNvSpPr>
          <p:nvPr>
            <p:ph sz="quarter" idx="63"/>
          </p:nvPr>
        </p:nvSpPr>
        <p:spPr>
          <a:xfrm>
            <a:off x="611560" y="1559370"/>
            <a:ext cx="7893454" cy="490127"/>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2673502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2128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681415"/>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3066208"/>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681415"/>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54636" y="1543197"/>
            <a:ext cx="3884850" cy="306620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2128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09119"/>
            <a:ext cx="3871588" cy="144016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8" name="Inhaltsplatzhalter 3"/>
          <p:cNvSpPr>
            <a:spLocks noGrp="1"/>
          </p:cNvSpPr>
          <p:nvPr>
            <p:ph sz="quarter" idx="58"/>
          </p:nvPr>
        </p:nvSpPr>
        <p:spPr>
          <a:xfrm>
            <a:off x="4644008" y="1543198"/>
            <a:ext cx="3884850" cy="2893914"/>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09121"/>
            <a:ext cx="3871588" cy="144016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0" name="Inhaltsplatzhalter 3"/>
          <p:cNvSpPr>
            <a:spLocks noGrp="1"/>
          </p:cNvSpPr>
          <p:nvPr>
            <p:ph sz="quarter" idx="60"/>
          </p:nvPr>
        </p:nvSpPr>
        <p:spPr>
          <a:xfrm>
            <a:off x="654636" y="1543197"/>
            <a:ext cx="3884850" cy="289391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5013788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891983"/>
            <a:ext cx="3884850" cy="305729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891983"/>
            <a:ext cx="3884850" cy="305729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63"/>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2228666"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891983"/>
            <a:ext cx="3884850" cy="305729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2" name="Inhaltsplatzhalter 3"/>
          <p:cNvSpPr>
            <a:spLocks noGrp="1"/>
          </p:cNvSpPr>
          <p:nvPr>
            <p:ph sz="quarter" idx="62"/>
          </p:nvPr>
        </p:nvSpPr>
        <p:spPr>
          <a:xfrm>
            <a:off x="4638594" y="2891983"/>
            <a:ext cx="3884850" cy="305729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63"/>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
        <p:nvSpPr>
          <p:cNvPr id="13" name="Inhaltsplatzhalter 3"/>
          <p:cNvSpPr>
            <a:spLocks noGrp="1"/>
          </p:cNvSpPr>
          <p:nvPr>
            <p:ph sz="quarter" idx="64"/>
          </p:nvPr>
        </p:nvSpPr>
        <p:spPr>
          <a:xfrm>
            <a:off x="2900138" y="1543197"/>
            <a:ext cx="1599854"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5"/>
          </p:nvPr>
        </p:nvSpPr>
        <p:spPr>
          <a:xfrm>
            <a:off x="4638594" y="1560121"/>
            <a:ext cx="2228666"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6"/>
          </p:nvPr>
        </p:nvSpPr>
        <p:spPr>
          <a:xfrm>
            <a:off x="6923590" y="1560120"/>
            <a:ext cx="1599854" cy="126786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9637274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5785"/>
            <a:ext cx="3884850" cy="3663495"/>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5785"/>
            <a:ext cx="3884850" cy="366349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61722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59771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3580978" y="1555931"/>
            <a:ext cx="4934372" cy="440608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28650" y="1560124"/>
            <a:ext cx="2863230" cy="440608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7194083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66078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66078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66078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10094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10094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10094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54110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54110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54110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981284"/>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934211"/>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934211"/>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651196"/>
            <a:ext cx="7893454" cy="3251011"/>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7092280" y="1543200"/>
            <a:ext cx="1423070" cy="98000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
        <p:nvSpPr>
          <p:cNvPr id="16" name="Inhaltsplatzhalter 3"/>
          <p:cNvSpPr>
            <a:spLocks noGrp="1"/>
          </p:cNvSpPr>
          <p:nvPr>
            <p:ph sz="quarter" idx="91"/>
          </p:nvPr>
        </p:nvSpPr>
        <p:spPr>
          <a:xfrm>
            <a:off x="2575978" y="1543198"/>
            <a:ext cx="1423070" cy="98000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92"/>
          </p:nvPr>
        </p:nvSpPr>
        <p:spPr>
          <a:xfrm>
            <a:off x="4081412" y="1543198"/>
            <a:ext cx="1423070" cy="98000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93"/>
          </p:nvPr>
        </p:nvSpPr>
        <p:spPr>
          <a:xfrm>
            <a:off x="5586846" y="1543199"/>
            <a:ext cx="1423070" cy="98000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94"/>
          </p:nvPr>
        </p:nvSpPr>
        <p:spPr>
          <a:xfrm>
            <a:off x="615142" y="1543197"/>
            <a:ext cx="1878472" cy="98000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6271819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52121"/>
            <a:ext cx="6319614" cy="4397159"/>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704249"/>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89040"/>
            <a:ext cx="1430337" cy="940775"/>
          </a:xfrm>
        </p:spPr>
        <p:txBody>
          <a:bodyPr/>
          <a:lstStyle>
            <a:lvl1pPr>
              <a:defRPr sz="1600"/>
            </a:lvl1pPr>
          </a:lstStyle>
          <a:p>
            <a:pPr lvl="0"/>
            <a:r>
              <a:rPr lang="de-DE" dirty="0" smtClean="0"/>
              <a:t>Textmasterformat bearbeiten</a:t>
            </a:r>
          </a:p>
        </p:txBody>
      </p:sp>
      <p:sp>
        <p:nvSpPr>
          <p:cNvPr id="25" name="Inhaltsplatzhalter 11"/>
          <p:cNvSpPr>
            <a:spLocks noGrp="1"/>
          </p:cNvSpPr>
          <p:nvPr>
            <p:ph sz="quarter" idx="33"/>
          </p:nvPr>
        </p:nvSpPr>
        <p:spPr>
          <a:xfrm>
            <a:off x="621896" y="4936497"/>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414650"/>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8"/>
            <a:ext cx="5438428" cy="440608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156176" y="1543199"/>
            <a:ext cx="2359174" cy="440608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7716822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8"/>
            <a:ext cx="5654452" cy="440608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
        <p:nvSpPr>
          <p:cNvPr id="9" name="Inhaltsplatzhalter 3"/>
          <p:cNvSpPr>
            <a:spLocks noGrp="1"/>
          </p:cNvSpPr>
          <p:nvPr>
            <p:ph sz="quarter" idx="23"/>
          </p:nvPr>
        </p:nvSpPr>
        <p:spPr>
          <a:xfrm>
            <a:off x="6372200" y="3861048"/>
            <a:ext cx="2143150" cy="208823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2" name="Inhaltsplatzhalter 3"/>
          <p:cNvSpPr>
            <a:spLocks noGrp="1"/>
          </p:cNvSpPr>
          <p:nvPr>
            <p:ph sz="quarter" idx="24"/>
          </p:nvPr>
        </p:nvSpPr>
        <p:spPr>
          <a:xfrm>
            <a:off x="6372200" y="1543198"/>
            <a:ext cx="2143150" cy="2088231"/>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75724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44016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2701677"/>
            <a:ext cx="7904192" cy="3247603"/>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1540637"/>
            <a:ext cx="7904192" cy="108012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13098550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30200"/>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01163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80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512" y="6381328"/>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7) Production végétale</a:t>
            </a:r>
            <a:r>
              <a:rPr lang="fr-CH" altLang="de-DE" dirty="0" smtClean="0"/>
              <a:t>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7.</a:t>
            </a:r>
            <a:fld id="{575D1617-7AF4-4382-BA05-712756A4C3F1}" type="slidenum">
              <a:rPr lang="fr-CH" altLang="de-DE" smtClean="0"/>
              <a:pPr/>
              <a:t>‹Nr.›</a:t>
            </a:fld>
            <a:endParaRPr lang="fr-CH"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433" r:id="rId4"/>
    <p:sldLayoutId id="2147484432" r:id="rId5"/>
    <p:sldLayoutId id="2147484429" r:id="rId6"/>
    <p:sldLayoutId id="2147484380" r:id="rId7"/>
    <p:sldLayoutId id="2147484440" r:id="rId8"/>
    <p:sldLayoutId id="2147484381" r:id="rId9"/>
    <p:sldLayoutId id="2147484382" r:id="rId10"/>
    <p:sldLayoutId id="2147484430" r:id="rId11"/>
    <p:sldLayoutId id="2147484405" r:id="rId12"/>
    <p:sldLayoutId id="2147484441" r:id="rId13"/>
    <p:sldLayoutId id="2147484442" r:id="rId14"/>
    <p:sldLayoutId id="2147484406" r:id="rId15"/>
    <p:sldLayoutId id="2147484407" r:id="rId16"/>
    <p:sldLayoutId id="2147484383" r:id="rId17"/>
    <p:sldLayoutId id="2147484399" r:id="rId18"/>
    <p:sldLayoutId id="2147484397" r:id="rId19"/>
    <p:sldLayoutId id="2147484427" r:id="rId20"/>
    <p:sldLayoutId id="2147484428" r:id="rId21"/>
    <p:sldLayoutId id="2147484426" r:id="rId22"/>
    <p:sldLayoutId id="2147484434" r:id="rId23"/>
    <p:sldLayoutId id="2147484398" r:id="rId24"/>
    <p:sldLayoutId id="2147484385" r:id="rId25"/>
    <p:sldLayoutId id="2147484411" r:id="rId26"/>
    <p:sldLayoutId id="2147484410" r:id="rId27"/>
    <p:sldLayoutId id="2147484435" r:id="rId28"/>
    <p:sldLayoutId id="2147484409" r:id="rId29"/>
    <p:sldLayoutId id="2147484386" r:id="rId30"/>
    <p:sldLayoutId id="2147484387" r:id="rId31"/>
    <p:sldLayoutId id="2147484388" r:id="rId32"/>
    <p:sldLayoutId id="2147484438" r:id="rId33"/>
    <p:sldLayoutId id="2147484389" r:id="rId34"/>
    <p:sldLayoutId id="2147484443" r:id="rId35"/>
    <p:sldLayoutId id="2147484402" r:id="rId36"/>
    <p:sldLayoutId id="2147484439" r:id="rId37"/>
    <p:sldLayoutId id="2147484403" r:id="rId38"/>
    <p:sldLayoutId id="2147484404" r:id="rId39"/>
    <p:sldLayoutId id="2147484390" r:id="rId40"/>
    <p:sldLayoutId id="2147484400" r:id="rId41"/>
    <p:sldLayoutId id="2147484391" r:id="rId42"/>
    <p:sldLayoutId id="2147484401" r:id="rId43"/>
    <p:sldLayoutId id="2147484431" r:id="rId44"/>
    <p:sldLayoutId id="2147484394" r:id="rId45"/>
    <p:sldLayoutId id="2147484395" r:id="rId46"/>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jpg"/><Relationship Id="rId1" Type="http://schemas.openxmlformats.org/officeDocument/2006/relationships/slideLayout" Target="../slideLayouts/slideLayout30.xml"/><Relationship Id="rId6" Type="http://schemas.openxmlformats.org/officeDocument/2006/relationships/image" Target="../media/image172.jpg"/><Relationship Id="rId5" Type="http://schemas.openxmlformats.org/officeDocument/2006/relationships/image" Target="../media/image171.png"/><Relationship Id="rId4" Type="http://schemas.openxmlformats.org/officeDocument/2006/relationships/image" Target="../media/image170.jpg"/></Relationships>
</file>

<file path=ppt/slides/_rels/slide104.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26.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6.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hyperlink" Target="http://www.bioactualites.ch/fr/actualites/films.html" TargetMode="External"/><Relationship Id="rId3" Type="http://schemas.openxmlformats.org/officeDocument/2006/relationships/hyperlink" Target="https://shop.fibl.org/fr/publication/c/bases.html" TargetMode="External"/><Relationship Id="rId7" Type="http://schemas.openxmlformats.org/officeDocument/2006/relationships/hyperlink" Target="https://shop.fibl.org/fr/publication/c/arboriculture.html" TargetMode="External"/><Relationship Id="rId12" Type="http://schemas.openxmlformats.org/officeDocument/2006/relationships/hyperlink" Target="http://www.bio-suisse.ch/fr/septbonnesraisonsdesereconvertirlagriculturebiologique.php" TargetMode="External"/><Relationship Id="rId2" Type="http://schemas.openxmlformats.org/officeDocument/2006/relationships/hyperlink" Target="http://www.fibl.org/fr/page-accueil.html" TargetMode="External"/><Relationship Id="rId1" Type="http://schemas.openxmlformats.org/officeDocument/2006/relationships/slideLayout" Target="../slideLayouts/slideLayout2.xml"/><Relationship Id="rId6" Type="http://schemas.openxmlformats.org/officeDocument/2006/relationships/hyperlink" Target="https://shop.fibl.org/fr/publication/c/maraichage.html" TargetMode="External"/><Relationship Id="rId11" Type="http://schemas.openxmlformats.org/officeDocument/2006/relationships/hyperlink" Target="https://www.youtube.com/user/FiBLFilm" TargetMode="External"/><Relationship Id="rId5" Type="http://schemas.openxmlformats.org/officeDocument/2006/relationships/hyperlink" Target="https://shop.fibl.org/fr/publication/c/grandes-cultures.html" TargetMode="External"/><Relationship Id="rId10" Type="http://schemas.openxmlformats.org/officeDocument/2006/relationships/hyperlink" Target="http://www.bioactualites.ch/marche-bio-reboume/marche-bio.html" TargetMode="External"/><Relationship Id="rId4" Type="http://schemas.openxmlformats.org/officeDocument/2006/relationships/hyperlink" Target="https://shop.fibl.org/fr/publication/c/reglementation.html" TargetMode="External"/><Relationship Id="rId9" Type="http://schemas.openxmlformats.org/officeDocument/2006/relationships/hyperlink" Target="http://www.bioactualites.ch/fr/cultures.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44.xml"/><Relationship Id="rId5" Type="http://schemas.openxmlformats.org/officeDocument/2006/relationships/image" Target="../media/image40.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8.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2.jpeg"/><Relationship Id="rId13" Type="http://schemas.microsoft.com/office/2007/relationships/diagramDrawing" Target="../diagrams/drawing2.xml"/><Relationship Id="rId18" Type="http://schemas.openxmlformats.org/officeDocument/2006/relationships/image" Target="../media/image77.png"/><Relationship Id="rId3" Type="http://schemas.openxmlformats.org/officeDocument/2006/relationships/diagramLayout" Target="../diagrams/layout1.xml"/><Relationship Id="rId21" Type="http://schemas.openxmlformats.org/officeDocument/2006/relationships/image" Target="../media/image80.jpeg"/><Relationship Id="rId7" Type="http://schemas.openxmlformats.org/officeDocument/2006/relationships/image" Target="../media/image71.jpeg"/><Relationship Id="rId12" Type="http://schemas.openxmlformats.org/officeDocument/2006/relationships/diagramColors" Target="../diagrams/colors2.xml"/><Relationship Id="rId17" Type="http://schemas.openxmlformats.org/officeDocument/2006/relationships/image" Target="../media/image76.png"/><Relationship Id="rId25" Type="http://schemas.openxmlformats.org/officeDocument/2006/relationships/image" Target="../media/image84.jpeg"/><Relationship Id="rId2" Type="http://schemas.openxmlformats.org/officeDocument/2006/relationships/diagramData" Target="../diagrams/data1.xml"/><Relationship Id="rId16" Type="http://schemas.openxmlformats.org/officeDocument/2006/relationships/image" Target="../media/image75.png"/><Relationship Id="rId20" Type="http://schemas.openxmlformats.org/officeDocument/2006/relationships/image" Target="../media/image79.jpeg"/><Relationship Id="rId1" Type="http://schemas.openxmlformats.org/officeDocument/2006/relationships/slideLayout" Target="../slideLayouts/slideLayout37.xml"/><Relationship Id="rId6" Type="http://schemas.microsoft.com/office/2007/relationships/diagramDrawing" Target="../diagrams/drawing1.xml"/><Relationship Id="rId11" Type="http://schemas.openxmlformats.org/officeDocument/2006/relationships/diagramQuickStyle" Target="../diagrams/quickStyle2.xml"/><Relationship Id="rId24" Type="http://schemas.openxmlformats.org/officeDocument/2006/relationships/image" Target="../media/image83.jpeg"/><Relationship Id="rId5" Type="http://schemas.openxmlformats.org/officeDocument/2006/relationships/diagramColors" Target="../diagrams/colors1.xml"/><Relationship Id="rId15" Type="http://schemas.openxmlformats.org/officeDocument/2006/relationships/image" Target="../media/image74.jpeg"/><Relationship Id="rId23" Type="http://schemas.openxmlformats.org/officeDocument/2006/relationships/image" Target="../media/image82.jpeg"/><Relationship Id="rId10" Type="http://schemas.openxmlformats.org/officeDocument/2006/relationships/diagramLayout" Target="../diagrams/layout2.xml"/><Relationship Id="rId19" Type="http://schemas.openxmlformats.org/officeDocument/2006/relationships/image" Target="../media/image78.jpeg"/><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73.jpeg"/><Relationship Id="rId22" Type="http://schemas.openxmlformats.org/officeDocument/2006/relationships/image" Target="../media/image8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5.xml"/><Relationship Id="rId5" Type="http://schemas.openxmlformats.org/officeDocument/2006/relationships/image" Target="../media/image17.jpg"/><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87.jpg"/><Relationship Id="rId7" Type="http://schemas.openxmlformats.org/officeDocument/2006/relationships/image" Target="../media/image91.jpg"/><Relationship Id="rId2"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90.jpg"/><Relationship Id="rId5" Type="http://schemas.openxmlformats.org/officeDocument/2006/relationships/image" Target="../media/image89.jpg"/><Relationship Id="rId4" Type="http://schemas.openxmlformats.org/officeDocument/2006/relationships/image" Target="../media/image8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5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5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59.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jpeg"/></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10.xml"/><Relationship Id="rId4" Type="http://schemas.openxmlformats.org/officeDocument/2006/relationships/image" Target="../media/image130.jpg"/></Relationships>
</file>

<file path=ppt/slides/_rels/slide81.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jpg"/><Relationship Id="rId7" Type="http://schemas.openxmlformats.org/officeDocument/2006/relationships/image" Target="../media/image136.png"/><Relationship Id="rId2" Type="http://schemas.openxmlformats.org/officeDocument/2006/relationships/image" Target="../media/image131.jpeg"/><Relationship Id="rId1" Type="http://schemas.openxmlformats.org/officeDocument/2006/relationships/slideLayout" Target="../slideLayouts/slideLayout9.xml"/><Relationship Id="rId6" Type="http://schemas.openxmlformats.org/officeDocument/2006/relationships/image" Target="../media/image135.png"/><Relationship Id="rId5" Type="http://schemas.openxmlformats.org/officeDocument/2006/relationships/image" Target="../media/image134.jpeg"/><Relationship Id="rId10" Type="http://schemas.openxmlformats.org/officeDocument/2006/relationships/image" Target="../media/image139.png"/><Relationship Id="rId4" Type="http://schemas.openxmlformats.org/officeDocument/2006/relationships/image" Target="../media/image133.jpeg"/><Relationship Id="rId9" Type="http://schemas.openxmlformats.org/officeDocument/2006/relationships/image" Target="../media/image138.png"/></Relationships>
</file>

<file path=ppt/slides/_rels/slide82.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image" Target="../media/image144.emf"/><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jp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jpg"/><Relationship Id="rId1" Type="http://schemas.openxmlformats.org/officeDocument/2006/relationships/slideLayout" Target="../slideLayouts/slideLayout10.xml"/><Relationship Id="rId4" Type="http://schemas.openxmlformats.org/officeDocument/2006/relationships/image" Target="../media/image150.jpeg"/></Relationships>
</file>

<file path=ppt/slides/_rels/slide88.xml.rels><?xml version="1.0" encoding="UTF-8" standalone="yes"?>
<Relationships xmlns="http://schemas.openxmlformats.org/package/2006/relationships"><Relationship Id="rId3" Type="http://schemas.openxmlformats.org/officeDocument/2006/relationships/image" Target="../media/image151.jp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g"/><Relationship Id="rId1" Type="http://schemas.openxmlformats.org/officeDocument/2006/relationships/slideLayout" Target="../slideLayouts/slideLayout45.xml"/><Relationship Id="rId5" Type="http://schemas.openxmlformats.org/officeDocument/2006/relationships/image" Target="../media/image160.jpeg"/><Relationship Id="rId4" Type="http://schemas.openxmlformats.org/officeDocument/2006/relationships/image" Target="../media/image15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Production végétale</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nhaltsplatzhalter 25"/>
          <p:cNvSpPr>
            <a:spLocks noGrp="1"/>
          </p:cNvSpPr>
          <p:nvPr>
            <p:ph sz="quarter" idx="17"/>
          </p:nvPr>
        </p:nvSpPr>
        <p:spPr>
          <a:xfrm>
            <a:off x="628650" y="1571396"/>
            <a:ext cx="7886700" cy="4330811"/>
          </a:xfrm>
        </p:spPr>
        <p:txBody>
          <a:bodyPr/>
          <a:lstStyle/>
          <a:p>
            <a:endParaRPr lang="de-CH" dirty="0"/>
          </a:p>
        </p:txBody>
      </p:sp>
      <p:sp>
        <p:nvSpPr>
          <p:cNvPr id="16" name="Rechteck 15"/>
          <p:cNvSpPr/>
          <p:nvPr/>
        </p:nvSpPr>
        <p:spPr>
          <a:xfrm>
            <a:off x="628650" y="1595198"/>
            <a:ext cx="7886700" cy="4307009"/>
          </a:xfrm>
          <a:prstGeom prst="rect">
            <a:avLst/>
          </a:prstGeom>
          <a:solidFill>
            <a:srgbClr val="C6780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800" b="1" dirty="0">
              <a:solidFill>
                <a:schemeClr val="tx1"/>
              </a:solidFill>
            </a:endParaRPr>
          </a:p>
        </p:txBody>
      </p:sp>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lstStyle/>
          <a:p>
            <a:r>
              <a:rPr lang="fr-CH" dirty="0" smtClean="0"/>
              <a:t>Symbiose avec des champignons mycorhiziens</a:t>
            </a:r>
            <a:endParaRPr lang="fr-CH" dirty="0"/>
          </a:p>
        </p:txBody>
      </p:sp>
      <p:sp>
        <p:nvSpPr>
          <p:cNvPr id="4" name="Inhaltsplatzhalter 3"/>
          <p:cNvSpPr>
            <a:spLocks noGrp="1"/>
          </p:cNvSpPr>
          <p:nvPr>
            <p:ph idx="14"/>
          </p:nvPr>
        </p:nvSpPr>
        <p:spPr/>
        <p:txBody>
          <a:bodyPr/>
          <a:lstStyle/>
          <a:p>
            <a:r>
              <a:rPr lang="de-CH" dirty="0" err="1" smtClean="0"/>
              <a:t>Illustrattion</a:t>
            </a:r>
            <a:r>
              <a:rPr lang="de-CH" dirty="0" smtClean="0"/>
              <a:t> :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a:t>
            </a:fld>
            <a:endParaRPr lang="fr-CH" altLang="de-DE" dirty="0"/>
          </a:p>
        </p:txBody>
      </p:sp>
      <p:sp>
        <p:nvSpPr>
          <p:cNvPr id="7" name="Rechteck 6"/>
          <p:cNvSpPr/>
          <p:nvPr/>
        </p:nvSpPr>
        <p:spPr>
          <a:xfrm>
            <a:off x="953308" y="3068960"/>
            <a:ext cx="1516952" cy="1235966"/>
          </a:xfrm>
          <a:prstGeom prst="rect">
            <a:avLst/>
          </a:prstGeom>
          <a:solidFill>
            <a:srgbClr val="4B8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Mycorhize</a:t>
            </a:r>
            <a:endParaRPr lang="fr-CH" sz="1800" b="1" dirty="0">
              <a:solidFill>
                <a:schemeClr val="tx1"/>
              </a:solidFill>
            </a:endParaRPr>
          </a:p>
        </p:txBody>
      </p:sp>
      <p:sp>
        <p:nvSpPr>
          <p:cNvPr id="8" name="Rechteck 7"/>
          <p:cNvSpPr/>
          <p:nvPr/>
        </p:nvSpPr>
        <p:spPr>
          <a:xfrm>
            <a:off x="6660232" y="3068960"/>
            <a:ext cx="1516952" cy="1232954"/>
          </a:xfrm>
          <a:prstGeom prst="rect">
            <a:avLst/>
          </a:prstGeom>
          <a:solidFill>
            <a:srgbClr val="D38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Racines</a:t>
            </a:r>
            <a:endParaRPr lang="fr-CH" sz="1800" b="1" dirty="0">
              <a:solidFill>
                <a:schemeClr val="tx1"/>
              </a:solidFill>
            </a:endParaRPr>
          </a:p>
        </p:txBody>
      </p:sp>
      <p:sp>
        <p:nvSpPr>
          <p:cNvPr id="9" name="Pfeil nach links 8"/>
          <p:cNvSpPr/>
          <p:nvPr/>
        </p:nvSpPr>
        <p:spPr>
          <a:xfrm>
            <a:off x="2529949" y="3068960"/>
            <a:ext cx="4070596" cy="621444"/>
          </a:xfrm>
          <a:prstGeom prst="leftArrow">
            <a:avLst/>
          </a:prstGeom>
          <a:gradFill flip="none" rotWithShape="1">
            <a:gsLst>
              <a:gs pos="3000">
                <a:srgbClr val="4B8CEB"/>
              </a:gs>
              <a:gs pos="66000">
                <a:srgbClr val="D38F07"/>
              </a:gs>
              <a:gs pos="37000">
                <a:srgbClr val="2574E7"/>
              </a:gs>
              <a:gs pos="97000">
                <a:srgbClr val="D38F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H" sz="1600" dirty="0" smtClean="0">
                <a:solidFill>
                  <a:schemeClr val="tx1"/>
                </a:solidFill>
              </a:rPr>
              <a:t>Nutriments : hydrates de carbone</a:t>
            </a:r>
            <a:endParaRPr lang="fr-CH" sz="1600" dirty="0">
              <a:solidFill>
                <a:schemeClr val="tx1"/>
              </a:solidFill>
            </a:endParaRPr>
          </a:p>
        </p:txBody>
      </p:sp>
      <p:sp>
        <p:nvSpPr>
          <p:cNvPr id="10" name="Pfeil nach links 9"/>
          <p:cNvSpPr/>
          <p:nvPr/>
        </p:nvSpPr>
        <p:spPr>
          <a:xfrm flipH="1">
            <a:off x="2529948" y="3717032"/>
            <a:ext cx="4070596" cy="637971"/>
          </a:xfrm>
          <a:prstGeom prst="leftArrow">
            <a:avLst/>
          </a:prstGeom>
          <a:gradFill flip="none" rotWithShape="1">
            <a:gsLst>
              <a:gs pos="97000">
                <a:srgbClr val="4B8CEB"/>
              </a:gs>
              <a:gs pos="37000">
                <a:srgbClr val="D38F07"/>
              </a:gs>
              <a:gs pos="65000">
                <a:srgbClr val="2574E7"/>
              </a:gs>
              <a:gs pos="3000">
                <a:srgbClr val="D38F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Nutriments (surtout N, P) tirés du sol</a:t>
            </a:r>
            <a:endParaRPr lang="fr-CH" sz="1600" dirty="0">
              <a:solidFill>
                <a:schemeClr val="tx1"/>
              </a:solidFill>
            </a:endParaRPr>
          </a:p>
        </p:txBody>
      </p:sp>
      <p:sp>
        <p:nvSpPr>
          <p:cNvPr id="12" name="L-Form 11"/>
          <p:cNvSpPr/>
          <p:nvPr/>
        </p:nvSpPr>
        <p:spPr>
          <a:xfrm>
            <a:off x="1907704" y="4463027"/>
            <a:ext cx="1678058" cy="614522"/>
          </a:xfrm>
          <a:prstGeom prst="corner">
            <a:avLst>
              <a:gd name="adj1" fmla="val 71528"/>
              <a:gd name="adj2" fmla="val 55532"/>
            </a:avLst>
          </a:prstGeom>
          <a:solidFill>
            <a:srgbClr val="4B8CEB"/>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lnSpc>
                <a:spcPct val="80000"/>
              </a:lnSpc>
            </a:pPr>
            <a:r>
              <a:rPr lang="fr-CH" sz="1600" dirty="0" smtClean="0">
                <a:solidFill>
                  <a:schemeClr val="tx1"/>
                </a:solidFill>
              </a:rPr>
              <a:t>Filaments mycéliens</a:t>
            </a:r>
            <a:endParaRPr lang="fr-CH" sz="1600" dirty="0">
              <a:solidFill>
                <a:schemeClr val="tx1"/>
              </a:solidFill>
            </a:endParaRPr>
          </a:p>
        </p:txBody>
      </p:sp>
      <p:sp>
        <p:nvSpPr>
          <p:cNvPr id="13" name="L-Form 12"/>
          <p:cNvSpPr/>
          <p:nvPr/>
        </p:nvSpPr>
        <p:spPr>
          <a:xfrm>
            <a:off x="1187624" y="4463026"/>
            <a:ext cx="2398138" cy="1198222"/>
          </a:xfrm>
          <a:prstGeom prst="corner">
            <a:avLst>
              <a:gd name="adj1" fmla="val 35107"/>
              <a:gd name="adj2" fmla="val 29349"/>
            </a:avLst>
          </a:prstGeom>
          <a:solidFill>
            <a:srgbClr val="4B8CEB"/>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lnSpc>
                <a:spcPct val="80000"/>
              </a:lnSpc>
            </a:pPr>
            <a:r>
              <a:rPr lang="fr-CH" sz="1600" dirty="0" smtClean="0">
                <a:solidFill>
                  <a:schemeClr val="tx1"/>
                </a:solidFill>
              </a:rPr>
              <a:t>Excrétion </a:t>
            </a:r>
            <a:r>
              <a:rPr lang="fr-CH" sz="1600" dirty="0">
                <a:solidFill>
                  <a:schemeClr val="tx1"/>
                </a:solidFill>
              </a:rPr>
              <a:t>de mucus</a:t>
            </a:r>
          </a:p>
        </p:txBody>
      </p:sp>
      <p:sp>
        <p:nvSpPr>
          <p:cNvPr id="15" name="Gestreifter Pfeil nach rechts 14"/>
          <p:cNvSpPr/>
          <p:nvPr/>
        </p:nvSpPr>
        <p:spPr>
          <a:xfrm>
            <a:off x="3707903" y="4421280"/>
            <a:ext cx="4469281" cy="1463195"/>
          </a:xfrm>
          <a:prstGeom prst="stripedRightArrow">
            <a:avLst>
              <a:gd name="adj1" fmla="val 99486"/>
              <a:gd name="adj2" fmla="val 49953"/>
            </a:avLst>
          </a:prstGeom>
          <a:gradFill flip="none" rotWithShape="1">
            <a:gsLst>
              <a:gs pos="97000">
                <a:srgbClr val="4B8CEB"/>
              </a:gs>
              <a:gs pos="67000">
                <a:srgbClr val="D38F07"/>
              </a:gs>
              <a:gs pos="17000">
                <a:schemeClr val="accent4">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spc="-20" dirty="0" smtClean="0">
                <a:solidFill>
                  <a:schemeClr val="tx1"/>
                </a:solidFill>
              </a:rPr>
              <a:t>Nourriture pour les organismes du sol</a:t>
            </a:r>
          </a:p>
          <a:p>
            <a:r>
              <a:rPr lang="fr-CH" sz="1600" spc="-50" dirty="0" smtClean="0">
                <a:solidFill>
                  <a:schemeClr val="tx1"/>
                </a:solidFill>
              </a:rPr>
              <a:t>Stabilisation de la structure grumeleuse</a:t>
            </a:r>
          </a:p>
          <a:p>
            <a:r>
              <a:rPr lang="fr-CH" sz="1600" dirty="0" smtClean="0">
                <a:solidFill>
                  <a:schemeClr val="tx1"/>
                </a:solidFill>
              </a:rPr>
              <a:t>Protection contre les pathogènes</a:t>
            </a:r>
          </a:p>
          <a:p>
            <a:r>
              <a:rPr lang="fr-CH" sz="1600" dirty="0" smtClean="0">
                <a:solidFill>
                  <a:schemeClr val="tx1"/>
                </a:solidFill>
              </a:rPr>
              <a:t>Augmentation résistance sécheresse</a:t>
            </a:r>
            <a:endParaRPr lang="fr-CH" sz="1600" dirty="0"/>
          </a:p>
        </p:txBody>
      </p:sp>
      <p:sp>
        <p:nvSpPr>
          <p:cNvPr id="19" name="Gestreifter Pfeil nach rechts 18"/>
          <p:cNvSpPr/>
          <p:nvPr/>
        </p:nvSpPr>
        <p:spPr>
          <a:xfrm rot="5400000" flipV="1">
            <a:off x="3141234" y="-586757"/>
            <a:ext cx="1337043" cy="5700953"/>
          </a:xfrm>
          <a:prstGeom prst="stripedRightArrow">
            <a:avLst>
              <a:gd name="adj1" fmla="val 100000"/>
              <a:gd name="adj2" fmla="val 21912"/>
            </a:avLst>
          </a:prstGeom>
          <a:gradFill flip="none" rotWithShape="1">
            <a:gsLst>
              <a:gs pos="92000">
                <a:schemeClr val="accent4">
                  <a:lumMod val="40000"/>
                  <a:lumOff val="60000"/>
                </a:schemeClr>
              </a:gs>
              <a:gs pos="51000">
                <a:srgbClr val="D38F07"/>
              </a:gs>
              <a:gs pos="11000">
                <a:srgbClr val="6699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CH" sz="1600" b="1" dirty="0" smtClean="0">
                <a:solidFill>
                  <a:schemeClr val="tx1"/>
                </a:solidFill>
              </a:rPr>
              <a:t>Pour favoriser les mycorhizes</a:t>
            </a:r>
            <a:br>
              <a:rPr lang="fr-CH" sz="1600" b="1" dirty="0" smtClean="0">
                <a:solidFill>
                  <a:schemeClr val="tx1"/>
                </a:solidFill>
              </a:rPr>
            </a:br>
            <a:r>
              <a:rPr lang="fr-CH" sz="1600" dirty="0" smtClean="0">
                <a:solidFill>
                  <a:schemeClr val="tx1"/>
                </a:solidFill>
              </a:rPr>
              <a:t>Compost / fumier décomposé, plantes cultivées qui forment des mycorhizes, couverture du sol, travail préservant le sol</a:t>
            </a:r>
            <a:endParaRPr lang="fr-CH" sz="1600" dirty="0"/>
          </a:p>
        </p:txBody>
      </p:sp>
    </p:spTree>
    <p:extLst>
      <p:ext uri="{BB962C8B-B14F-4D97-AF65-F5344CB8AC3E}">
        <p14:creationId xmlns:p14="http://schemas.microsoft.com/office/powerpoint/2010/main" val="23961550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nhaltsplatzhalter 23"/>
          <p:cNvPicPr>
            <a:picLocks noGrp="1" noChangeAspect="1"/>
          </p:cNvPicPr>
          <p:nvPr>
            <p:ph sz="quarter" idx="24"/>
          </p:nvPr>
        </p:nvPicPr>
        <p:blipFill>
          <a:blip r:embed="rId2" cstate="screen">
            <a:extLst>
              <a:ext uri="{28A0092B-C50C-407E-A947-70E740481C1C}">
                <a14:useLocalDpi xmlns:a14="http://schemas.microsoft.com/office/drawing/2010/main" val="0"/>
              </a:ext>
            </a:extLst>
          </a:blip>
          <a:stretch>
            <a:fillRect/>
          </a:stretch>
        </p:blipFill>
        <p:spPr>
          <a:xfrm>
            <a:off x="611560" y="4024131"/>
            <a:ext cx="2677558" cy="2009584"/>
          </a:xfrm>
        </p:spPr>
      </p:pic>
      <p:pic>
        <p:nvPicPr>
          <p:cNvPr id="25" name="Inhaltsplatzhalter 24"/>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5830080" y="4024131"/>
            <a:ext cx="2679444" cy="2009583"/>
          </a:xfrm>
        </p:spPr>
      </p:pic>
      <p:sp>
        <p:nvSpPr>
          <p:cNvPr id="2" name="Titel 1"/>
          <p:cNvSpPr>
            <a:spLocks noGrp="1"/>
          </p:cNvSpPr>
          <p:nvPr>
            <p:ph type="title"/>
          </p:nvPr>
        </p:nvSpPr>
        <p:spPr/>
        <p:txBody>
          <a:bodyPr/>
          <a:lstStyle/>
          <a:p>
            <a:r>
              <a:rPr lang="fr-CH" dirty="0" smtClean="0"/>
              <a:t>Production végétale : Biodiversité</a:t>
            </a:r>
            <a:endParaRPr lang="fr-CH" dirty="0"/>
          </a:p>
        </p:txBody>
      </p:sp>
      <p:sp>
        <p:nvSpPr>
          <p:cNvPr id="3" name="Inhaltsplatzhalter 2"/>
          <p:cNvSpPr>
            <a:spLocks noGrp="1"/>
          </p:cNvSpPr>
          <p:nvPr>
            <p:ph idx="12"/>
          </p:nvPr>
        </p:nvSpPr>
        <p:spPr/>
        <p:txBody>
          <a:bodyPr>
            <a:normAutofit/>
          </a:bodyPr>
          <a:lstStyle/>
          <a:p>
            <a:r>
              <a:rPr lang="fr-CH" dirty="0" smtClean="0"/>
              <a:t>Comme base des prestations écosystémiques</a:t>
            </a:r>
            <a:endParaRPr lang="fr-CH" dirty="0"/>
          </a:p>
        </p:txBody>
      </p:sp>
      <p:sp>
        <p:nvSpPr>
          <p:cNvPr id="4" name="Inhaltsplatzhalter 3"/>
          <p:cNvSpPr>
            <a:spLocks noGrp="1"/>
          </p:cNvSpPr>
          <p:nvPr>
            <p:ph idx="14"/>
          </p:nvPr>
        </p:nvSpPr>
        <p:spPr/>
        <p:txBody>
          <a:bodyPr/>
          <a:lstStyle/>
          <a:p>
            <a:r>
              <a:rPr lang="fr-CH" dirty="0" smtClean="0"/>
              <a:t>Photos : L. Pfiffner, FiBL</a:t>
            </a:r>
            <a:endParaRPr lang="fr-CH" dirty="0"/>
          </a:p>
        </p:txBody>
      </p:sp>
      <p:sp>
        <p:nvSpPr>
          <p:cNvPr id="9" name="Inhaltsplatzhalter 8"/>
          <p:cNvSpPr>
            <a:spLocks noGrp="1"/>
          </p:cNvSpPr>
          <p:nvPr>
            <p:ph sz="quarter" idx="17"/>
          </p:nvPr>
        </p:nvSpPr>
        <p:spPr/>
        <p:txBody>
          <a:bodyPr/>
          <a:lstStyle/>
          <a:p>
            <a:endParaRPr lang="de-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99</a:t>
            </a:fld>
            <a:endParaRPr lang="fr-CH" altLang="de-DE" dirty="0"/>
          </a:p>
        </p:txBody>
      </p:sp>
      <p:sp>
        <p:nvSpPr>
          <p:cNvPr id="7" name="Ellipse 6"/>
          <p:cNvSpPr/>
          <p:nvPr/>
        </p:nvSpPr>
        <p:spPr>
          <a:xfrm>
            <a:off x="3347864" y="2058211"/>
            <a:ext cx="2448272" cy="116847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smtClean="0">
                <a:solidFill>
                  <a:schemeClr val="tx1"/>
                </a:solidFill>
              </a:rPr>
              <a:t>Biodiversité</a:t>
            </a:r>
            <a:endParaRPr lang="fr-CH" sz="2000" b="1" dirty="0">
              <a:solidFill>
                <a:schemeClr val="tx1"/>
              </a:solidFill>
            </a:endParaRPr>
          </a:p>
        </p:txBody>
      </p:sp>
      <p:sp>
        <p:nvSpPr>
          <p:cNvPr id="8" name="Rechteck 7"/>
          <p:cNvSpPr/>
          <p:nvPr/>
        </p:nvSpPr>
        <p:spPr>
          <a:xfrm>
            <a:off x="3653898" y="4005064"/>
            <a:ext cx="1836204" cy="2028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La biodiversité est précieuse, réjouit, est intéressante et fonde l’identité régionale</a:t>
            </a:r>
            <a:endParaRPr lang="fr-CH" sz="1800" dirty="0">
              <a:solidFill>
                <a:schemeClr val="tx1"/>
              </a:solidFill>
            </a:endParaRPr>
          </a:p>
        </p:txBody>
      </p:sp>
      <p:sp>
        <p:nvSpPr>
          <p:cNvPr id="12" name="Rechteck 11"/>
          <p:cNvSpPr/>
          <p:nvPr/>
        </p:nvSpPr>
        <p:spPr>
          <a:xfrm>
            <a:off x="5857300" y="2137641"/>
            <a:ext cx="2659360"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Fertilité du sol</a:t>
            </a:r>
            <a:endParaRPr lang="fr-CH" sz="1800" dirty="0">
              <a:solidFill>
                <a:schemeClr val="tx1"/>
              </a:solidFill>
            </a:endParaRPr>
          </a:p>
        </p:txBody>
      </p:sp>
      <p:sp>
        <p:nvSpPr>
          <p:cNvPr id="13" name="Rechteck 12"/>
          <p:cNvSpPr/>
          <p:nvPr/>
        </p:nvSpPr>
        <p:spPr>
          <a:xfrm>
            <a:off x="1192560" y="3303114"/>
            <a:ext cx="2659360"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Régulation ravageurs</a:t>
            </a:r>
            <a:endParaRPr lang="fr-CH" sz="1800" dirty="0">
              <a:solidFill>
                <a:schemeClr val="tx1"/>
              </a:solidFill>
            </a:endParaRPr>
          </a:p>
        </p:txBody>
      </p:sp>
      <p:sp>
        <p:nvSpPr>
          <p:cNvPr id="14" name="Rechteck 13"/>
          <p:cNvSpPr/>
          <p:nvPr/>
        </p:nvSpPr>
        <p:spPr>
          <a:xfrm>
            <a:off x="1192560" y="1571396"/>
            <a:ext cx="2659360"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Patrimoine</a:t>
            </a:r>
            <a:endParaRPr lang="fr-CH" sz="1800" dirty="0">
              <a:solidFill>
                <a:schemeClr val="tx1"/>
              </a:solidFill>
            </a:endParaRPr>
          </a:p>
        </p:txBody>
      </p:sp>
      <p:sp>
        <p:nvSpPr>
          <p:cNvPr id="15" name="Rechteck 14"/>
          <p:cNvSpPr/>
          <p:nvPr/>
        </p:nvSpPr>
        <p:spPr>
          <a:xfrm>
            <a:off x="5292080" y="3299916"/>
            <a:ext cx="2659360"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Ressource</a:t>
            </a:r>
            <a:endParaRPr lang="fr-CH" sz="1800" dirty="0">
              <a:solidFill>
                <a:schemeClr val="tx1"/>
              </a:solidFill>
            </a:endParaRPr>
          </a:p>
        </p:txBody>
      </p:sp>
      <p:sp>
        <p:nvSpPr>
          <p:cNvPr id="16" name="Rechteck 15"/>
          <p:cNvSpPr/>
          <p:nvPr/>
        </p:nvSpPr>
        <p:spPr>
          <a:xfrm>
            <a:off x="621514" y="2723743"/>
            <a:ext cx="2652224"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Base pour la sélection</a:t>
            </a:r>
            <a:endParaRPr lang="fr-CH" sz="1800" dirty="0">
              <a:solidFill>
                <a:schemeClr val="tx1"/>
              </a:solidFill>
            </a:endParaRPr>
          </a:p>
        </p:txBody>
      </p:sp>
      <p:sp>
        <p:nvSpPr>
          <p:cNvPr id="17" name="Rechteck 16"/>
          <p:cNvSpPr/>
          <p:nvPr/>
        </p:nvSpPr>
        <p:spPr>
          <a:xfrm>
            <a:off x="5292080" y="1571396"/>
            <a:ext cx="2659360"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Garantie pollinisation</a:t>
            </a:r>
            <a:endParaRPr lang="fr-CH" sz="1800" dirty="0">
              <a:solidFill>
                <a:schemeClr val="tx1"/>
              </a:solidFill>
            </a:endParaRPr>
          </a:p>
        </p:txBody>
      </p:sp>
      <p:sp>
        <p:nvSpPr>
          <p:cNvPr id="18" name="Rechteck 17"/>
          <p:cNvSpPr/>
          <p:nvPr/>
        </p:nvSpPr>
        <p:spPr>
          <a:xfrm>
            <a:off x="5857300" y="2697682"/>
            <a:ext cx="2652224"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Identité régionale</a:t>
            </a:r>
            <a:endParaRPr lang="fr-CH" sz="1800" dirty="0">
              <a:solidFill>
                <a:schemeClr val="tx1"/>
              </a:solidFill>
            </a:endParaRPr>
          </a:p>
        </p:txBody>
      </p:sp>
      <p:sp>
        <p:nvSpPr>
          <p:cNvPr id="19" name="Rechteck 18"/>
          <p:cNvSpPr/>
          <p:nvPr/>
        </p:nvSpPr>
        <p:spPr>
          <a:xfrm>
            <a:off x="628650" y="2147569"/>
            <a:ext cx="2652224" cy="4320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Stabilisation du sol</a:t>
            </a:r>
            <a:endParaRPr lang="fr-CH" sz="1800" dirty="0">
              <a:solidFill>
                <a:schemeClr val="tx1"/>
              </a:solidFill>
            </a:endParaRPr>
          </a:p>
        </p:txBody>
      </p:sp>
    </p:spTree>
    <p:extLst>
      <p:ext uri="{BB962C8B-B14F-4D97-AF65-F5344CB8AC3E}">
        <p14:creationId xmlns:p14="http://schemas.microsoft.com/office/powerpoint/2010/main" val="34917167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Biodiversité</a:t>
            </a:r>
            <a:endParaRPr lang="de-CH" dirty="0"/>
          </a:p>
        </p:txBody>
      </p:sp>
      <p:sp>
        <p:nvSpPr>
          <p:cNvPr id="3" name="Inhaltsplatzhalter 2"/>
          <p:cNvSpPr>
            <a:spLocks noGrp="1"/>
          </p:cNvSpPr>
          <p:nvPr>
            <p:ph idx="12"/>
          </p:nvPr>
        </p:nvSpPr>
        <p:spPr/>
        <p:txBody>
          <a:bodyPr>
            <a:normAutofit/>
          </a:bodyPr>
          <a:lstStyle/>
          <a:p>
            <a:r>
              <a:rPr lang="fr-CH" dirty="0" smtClean="0"/>
              <a:t>Facteurs positifs pour le développement de la faune</a:t>
            </a:r>
            <a:endParaRPr lang="fr-CH" dirty="0"/>
          </a:p>
        </p:txBody>
      </p:sp>
      <p:sp>
        <p:nvSpPr>
          <p:cNvPr id="4" name="Inhaltsplatzhalter 3"/>
          <p:cNvSpPr>
            <a:spLocks noGrp="1"/>
          </p:cNvSpPr>
          <p:nvPr>
            <p:ph idx="14"/>
          </p:nvPr>
        </p:nvSpPr>
        <p:spPr/>
        <p:txBody>
          <a:bodyPr/>
          <a:lstStyle/>
          <a:p>
            <a:r>
              <a:rPr lang="fr-CH" dirty="0" smtClean="0"/>
              <a:t>Source : Pfiffner, 1997</a:t>
            </a:r>
            <a:endParaRPr lang="fr-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100</a:t>
            </a:fld>
            <a:endParaRPr lang="fr-CH" altLang="de-DE" dirty="0"/>
          </a:p>
        </p:txBody>
      </p:sp>
      <p:grpSp>
        <p:nvGrpSpPr>
          <p:cNvPr id="7" name="Group 8"/>
          <p:cNvGrpSpPr>
            <a:grpSpLocks/>
          </p:cNvGrpSpPr>
          <p:nvPr/>
        </p:nvGrpSpPr>
        <p:grpSpPr bwMode="auto">
          <a:xfrm>
            <a:off x="612216" y="1552902"/>
            <a:ext cx="7960087" cy="4794406"/>
            <a:chOff x="-33" y="846"/>
            <a:chExt cx="5711" cy="3648"/>
          </a:xfrm>
        </p:grpSpPr>
        <p:sp>
          <p:nvSpPr>
            <p:cNvPr id="8" name="Text Box 9"/>
            <p:cNvSpPr txBox="1">
              <a:spLocks noChangeArrowheads="1"/>
            </p:cNvSpPr>
            <p:nvPr/>
          </p:nvSpPr>
          <p:spPr bwMode="auto">
            <a:xfrm>
              <a:off x="4547" y="859"/>
              <a:ext cx="1131" cy="547"/>
            </a:xfrm>
            <a:prstGeom prst="rect">
              <a:avLst/>
            </a:prstGeom>
            <a:solidFill>
              <a:srgbClr val="FF7C80">
                <a:alpha val="50195"/>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36000" rIns="36000" bIns="36000">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ts val="0"/>
                </a:spcBef>
                <a:defRPr/>
              </a:pPr>
              <a:r>
                <a:rPr lang="fr-CH" sz="1400" dirty="0" smtClean="0">
                  <a:ea typeface="Osaka" charset="0"/>
                  <a:cs typeface="Osaka" charset="0"/>
                </a:rPr>
                <a:t>Mécanisation</a:t>
              </a:r>
            </a:p>
            <a:p>
              <a:pPr eaLnBrk="1" hangingPunct="1">
                <a:spcBef>
                  <a:spcPts val="0"/>
                </a:spcBef>
                <a:defRPr/>
              </a:pPr>
              <a:r>
                <a:rPr lang="fr-CH" sz="1400" b="0" dirty="0" smtClean="0">
                  <a:ea typeface="Osaka" charset="0"/>
                  <a:cs typeface="Osaka" charset="0"/>
                </a:rPr>
                <a:t>Travail du sol, récoltes, entretien</a:t>
              </a:r>
            </a:p>
          </p:txBody>
        </p:sp>
        <p:grpSp>
          <p:nvGrpSpPr>
            <p:cNvPr id="9" name="Group 10"/>
            <p:cNvGrpSpPr>
              <a:grpSpLocks/>
            </p:cNvGrpSpPr>
            <p:nvPr/>
          </p:nvGrpSpPr>
          <p:grpSpPr bwMode="auto">
            <a:xfrm>
              <a:off x="-33" y="846"/>
              <a:ext cx="5711" cy="3648"/>
              <a:chOff x="-33" y="846"/>
              <a:chExt cx="5711" cy="3648"/>
            </a:xfrm>
          </p:grpSpPr>
          <p:sp>
            <p:nvSpPr>
              <p:cNvPr id="10" name="Text Box 11"/>
              <p:cNvSpPr txBox="1">
                <a:spLocks noChangeArrowheads="1"/>
              </p:cNvSpPr>
              <p:nvPr/>
            </p:nvSpPr>
            <p:spPr bwMode="auto">
              <a:xfrm>
                <a:off x="1167" y="3242"/>
                <a:ext cx="952" cy="1251"/>
              </a:xfrm>
              <a:prstGeom prst="rect">
                <a:avLst/>
              </a:prstGeom>
              <a:solidFill>
                <a:srgbClr val="58CBFE">
                  <a:alpha val="49804"/>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de-DE"/>
                </a:defPPr>
                <a:lvl1pPr eaLnBrk="1" hangingPunct="1">
                  <a:lnSpc>
                    <a:spcPct val="90000"/>
                  </a:lnSpc>
                  <a:spcBef>
                    <a:spcPct val="50000"/>
                  </a:spcBef>
                  <a:defRPr sz="1400" b="1">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Conditions botaniques</a:t>
                </a:r>
              </a:p>
              <a:p>
                <a:pPr>
                  <a:spcBef>
                    <a:spcPts val="0"/>
                  </a:spcBef>
                </a:pPr>
                <a:endParaRPr lang="fr-CH" dirty="0" smtClean="0"/>
              </a:p>
              <a:p>
                <a:pPr>
                  <a:spcBef>
                    <a:spcPts val="0"/>
                  </a:spcBef>
                </a:pPr>
                <a:r>
                  <a:rPr lang="fr-CH" b="0" dirty="0" smtClean="0"/>
                  <a:t>Diversité espèces et structures</a:t>
                </a:r>
              </a:p>
              <a:p>
                <a:pPr>
                  <a:spcBef>
                    <a:spcPts val="0"/>
                  </a:spcBef>
                </a:pPr>
                <a:r>
                  <a:rPr lang="fr-CH" b="0" dirty="0" smtClean="0"/>
                  <a:t>Densité de la végétation</a:t>
                </a:r>
                <a:endParaRPr lang="fr-CH" b="0" dirty="0"/>
              </a:p>
            </p:txBody>
          </p:sp>
          <p:grpSp>
            <p:nvGrpSpPr>
              <p:cNvPr id="11" name="Group 12"/>
              <p:cNvGrpSpPr>
                <a:grpSpLocks/>
              </p:cNvGrpSpPr>
              <p:nvPr/>
            </p:nvGrpSpPr>
            <p:grpSpPr bwMode="auto">
              <a:xfrm>
                <a:off x="-33" y="846"/>
                <a:ext cx="5711" cy="3648"/>
                <a:chOff x="-33" y="846"/>
                <a:chExt cx="5711" cy="3648"/>
              </a:xfrm>
            </p:grpSpPr>
            <p:sp>
              <p:nvSpPr>
                <p:cNvPr id="12" name="Text Box 13"/>
                <p:cNvSpPr txBox="1">
                  <a:spLocks noChangeArrowheads="1"/>
                </p:cNvSpPr>
                <p:nvPr/>
              </p:nvSpPr>
              <p:spPr bwMode="auto">
                <a:xfrm>
                  <a:off x="-33" y="1166"/>
                  <a:ext cx="639" cy="547"/>
                </a:xfrm>
                <a:prstGeom prst="rect">
                  <a:avLst/>
                </a:prstGeom>
                <a:solidFill>
                  <a:schemeClr val="accent2">
                    <a:lumMod val="75000"/>
                    <a:alpha val="50195"/>
                  </a:scheme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36000" rIns="36000" bIns="36000">
                  <a:spAutoFit/>
                </a:bodyPr>
                <a:lstStyle>
                  <a:defPPr>
                    <a:defRPr lang="de-DE"/>
                  </a:defPPr>
                  <a:lvl1pPr algn="ctr" eaLnBrk="1" hangingPunct="1">
                    <a:spcBef>
                      <a:spcPct val="50000"/>
                    </a:spcBef>
                    <a:defRPr sz="1400" b="0">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Diversité des habitats</a:t>
                  </a:r>
                  <a:endParaRPr lang="fr-CH" dirty="0"/>
                </a:p>
              </p:txBody>
            </p:sp>
            <p:sp>
              <p:nvSpPr>
                <p:cNvPr id="13" name="Text Box 14"/>
                <p:cNvSpPr txBox="1">
                  <a:spLocks noChangeArrowheads="1"/>
                </p:cNvSpPr>
                <p:nvPr/>
              </p:nvSpPr>
              <p:spPr bwMode="auto">
                <a:xfrm>
                  <a:off x="-33" y="1909"/>
                  <a:ext cx="639" cy="547"/>
                </a:xfrm>
                <a:prstGeom prst="rect">
                  <a:avLst/>
                </a:prstGeom>
                <a:solidFill>
                  <a:schemeClr val="accent2">
                    <a:lumMod val="75000"/>
                    <a:alpha val="50195"/>
                  </a:scheme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36000" rIns="36000" bIns="36000">
                  <a:spAutoFit/>
                </a:bodyPr>
                <a:lstStyle>
                  <a:defPPr>
                    <a:defRPr lang="de-DE"/>
                  </a:defPPr>
                  <a:lvl1pPr algn="ctr" eaLnBrk="1" hangingPunct="1">
                    <a:spcBef>
                      <a:spcPct val="50000"/>
                    </a:spcBef>
                    <a:defRPr sz="1400" b="0">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Qualité des habitats</a:t>
                  </a:r>
                  <a:endParaRPr lang="fr-CH" dirty="0"/>
                </a:p>
              </p:txBody>
            </p:sp>
            <p:sp>
              <p:nvSpPr>
                <p:cNvPr id="14" name="Text Box 15"/>
                <p:cNvSpPr txBox="1">
                  <a:spLocks noChangeArrowheads="1"/>
                </p:cNvSpPr>
                <p:nvPr/>
              </p:nvSpPr>
              <p:spPr bwMode="auto">
                <a:xfrm>
                  <a:off x="-33" y="2623"/>
                  <a:ext cx="646" cy="547"/>
                </a:xfrm>
                <a:prstGeom prst="rect">
                  <a:avLst/>
                </a:prstGeom>
                <a:solidFill>
                  <a:schemeClr val="accent2">
                    <a:lumMod val="75000"/>
                    <a:alpha val="50195"/>
                  </a:scheme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36000" rIns="0" bIns="36000">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ts val="0"/>
                    </a:spcBef>
                    <a:defRPr/>
                  </a:pPr>
                  <a:r>
                    <a:rPr lang="fr-CH" sz="1400" b="0" dirty="0" smtClean="0">
                      <a:ea typeface="Osaka" charset="0"/>
                      <a:cs typeface="Osaka" charset="0"/>
                    </a:rPr>
                    <a:t>Répartition</a:t>
                  </a:r>
                </a:p>
                <a:p>
                  <a:pPr algn="ctr" eaLnBrk="1" hangingPunct="1">
                    <a:spcBef>
                      <a:spcPts val="0"/>
                    </a:spcBef>
                    <a:defRPr/>
                  </a:pPr>
                  <a:r>
                    <a:rPr lang="fr-CH" sz="1400" b="0" dirty="0" smtClean="0">
                      <a:ea typeface="Osaka" charset="0"/>
                      <a:cs typeface="Osaka" charset="0"/>
                    </a:rPr>
                    <a:t>chrono-spatiale</a:t>
                  </a:r>
                </a:p>
              </p:txBody>
            </p:sp>
            <p:grpSp>
              <p:nvGrpSpPr>
                <p:cNvPr id="15" name="Group 16"/>
                <p:cNvGrpSpPr>
                  <a:grpSpLocks/>
                </p:cNvGrpSpPr>
                <p:nvPr/>
              </p:nvGrpSpPr>
              <p:grpSpPr bwMode="auto">
                <a:xfrm>
                  <a:off x="671" y="846"/>
                  <a:ext cx="5007" cy="3648"/>
                  <a:chOff x="671" y="846"/>
                  <a:chExt cx="5007" cy="3648"/>
                </a:xfrm>
              </p:grpSpPr>
              <p:sp>
                <p:nvSpPr>
                  <p:cNvPr id="16" name="Text Box 17"/>
                  <p:cNvSpPr txBox="1">
                    <a:spLocks noChangeArrowheads="1"/>
                  </p:cNvSpPr>
                  <p:nvPr/>
                </p:nvSpPr>
                <p:spPr bwMode="auto">
                  <a:xfrm>
                    <a:off x="2178" y="846"/>
                    <a:ext cx="951" cy="234"/>
                  </a:xfrm>
                  <a:prstGeom prst="rect">
                    <a:avLst/>
                  </a:prstGeom>
                  <a:solidFill>
                    <a:srgbClr val="01A9F5">
                      <a:alpha val="49804"/>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ts val="0"/>
                      </a:spcBef>
                      <a:defRPr/>
                    </a:pPr>
                    <a:r>
                      <a:rPr lang="fr-CH" sz="1400" b="0" dirty="0" smtClean="0">
                        <a:ea typeface="Osaka" charset="0"/>
                        <a:cs typeface="Osaka" charset="0"/>
                      </a:rPr>
                      <a:t>Sol</a:t>
                    </a:r>
                    <a:endParaRPr lang="fr-CH" sz="1400" b="0" dirty="0">
                      <a:ea typeface="Osaka" charset="0"/>
                      <a:cs typeface="Osaka" charset="0"/>
                    </a:endParaRPr>
                  </a:p>
                </p:txBody>
              </p:sp>
              <p:sp>
                <p:nvSpPr>
                  <p:cNvPr id="17" name="Text Box 18"/>
                  <p:cNvSpPr txBox="1">
                    <a:spLocks noChangeArrowheads="1"/>
                  </p:cNvSpPr>
                  <p:nvPr/>
                </p:nvSpPr>
                <p:spPr bwMode="auto">
                  <a:xfrm>
                    <a:off x="1173" y="850"/>
                    <a:ext cx="946" cy="234"/>
                  </a:xfrm>
                  <a:prstGeom prst="rect">
                    <a:avLst/>
                  </a:prstGeom>
                  <a:solidFill>
                    <a:srgbClr val="01A9F5">
                      <a:alpha val="49804"/>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ts val="0"/>
                      </a:spcBef>
                      <a:defRPr/>
                    </a:pPr>
                    <a:r>
                      <a:rPr lang="fr-CH" sz="1400" b="0" dirty="0" smtClean="0">
                        <a:ea typeface="Osaka" charset="0"/>
                        <a:cs typeface="Osaka" charset="0"/>
                      </a:rPr>
                      <a:t>Climat</a:t>
                    </a:r>
                  </a:p>
                </p:txBody>
              </p:sp>
              <p:sp>
                <p:nvSpPr>
                  <p:cNvPr id="18" name="Text Box 19"/>
                  <p:cNvSpPr txBox="1">
                    <a:spLocks noChangeArrowheads="1"/>
                  </p:cNvSpPr>
                  <p:nvPr/>
                </p:nvSpPr>
                <p:spPr bwMode="auto">
                  <a:xfrm>
                    <a:off x="3188" y="847"/>
                    <a:ext cx="946" cy="237"/>
                  </a:xfrm>
                  <a:prstGeom prst="rect">
                    <a:avLst/>
                  </a:prstGeom>
                  <a:solidFill>
                    <a:srgbClr val="01A9F5">
                      <a:alpha val="49804"/>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de-DE"/>
                    </a:defPPr>
                    <a:lvl1pPr algn="ctr" eaLnBrk="1" hangingPunct="1">
                      <a:spcBef>
                        <a:spcPct val="50000"/>
                      </a:spcBef>
                      <a:defRPr sz="1600" b="0">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sz="1400" dirty="0" smtClean="0"/>
                      <a:t>Espace disp.</a:t>
                    </a:r>
                    <a:endParaRPr lang="fr-CH" sz="1400" dirty="0"/>
                  </a:p>
                </p:txBody>
              </p:sp>
              <p:sp>
                <p:nvSpPr>
                  <p:cNvPr id="19" name="Text Box 20"/>
                  <p:cNvSpPr txBox="1">
                    <a:spLocks noChangeArrowheads="1"/>
                  </p:cNvSpPr>
                  <p:nvPr/>
                </p:nvSpPr>
                <p:spPr bwMode="auto">
                  <a:xfrm>
                    <a:off x="1167" y="1157"/>
                    <a:ext cx="2965" cy="234"/>
                  </a:xfrm>
                  <a:prstGeom prst="rect">
                    <a:avLst/>
                  </a:prstGeom>
                  <a:solidFill>
                    <a:srgbClr val="01A9F5"/>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de-DE"/>
                    </a:defPPr>
                    <a:lvl1pPr algn="ctr" eaLnBrk="1" hangingPunct="1">
                      <a:spcBef>
                        <a:spcPct val="50000"/>
                      </a:spcBef>
                      <a:defRPr sz="1800" b="1" i="1">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sz="1400" i="0" dirty="0" smtClean="0"/>
                      <a:t>Facteurs abiotiques</a:t>
                    </a:r>
                    <a:endParaRPr lang="fr-CH" sz="1400" i="0" dirty="0"/>
                  </a:p>
                </p:txBody>
              </p:sp>
              <p:sp>
                <p:nvSpPr>
                  <p:cNvPr id="22" name="Text Box 23"/>
                  <p:cNvSpPr txBox="1">
                    <a:spLocks noChangeArrowheads="1"/>
                  </p:cNvSpPr>
                  <p:nvPr/>
                </p:nvSpPr>
                <p:spPr bwMode="auto">
                  <a:xfrm>
                    <a:off x="1161" y="2936"/>
                    <a:ext cx="2966" cy="234"/>
                  </a:xfrm>
                  <a:prstGeom prst="rect">
                    <a:avLst/>
                  </a:prstGeom>
                  <a:solidFill>
                    <a:srgbClr val="01A9F5"/>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ts val="0"/>
                      </a:spcBef>
                      <a:defRPr/>
                    </a:pPr>
                    <a:r>
                      <a:rPr lang="fr-CH" sz="1400" dirty="0" smtClean="0">
                        <a:ea typeface="Osaka" charset="0"/>
                        <a:cs typeface="Osaka" charset="0"/>
                      </a:rPr>
                      <a:t>Facteurs biotiques</a:t>
                    </a:r>
                  </a:p>
                </p:txBody>
              </p:sp>
              <p:sp>
                <p:nvSpPr>
                  <p:cNvPr id="23" name="Text Box 24"/>
                  <p:cNvSpPr txBox="1">
                    <a:spLocks noChangeArrowheads="1"/>
                  </p:cNvSpPr>
                  <p:nvPr/>
                </p:nvSpPr>
                <p:spPr bwMode="auto">
                  <a:xfrm>
                    <a:off x="2182" y="3239"/>
                    <a:ext cx="972" cy="1251"/>
                  </a:xfrm>
                  <a:prstGeom prst="rect">
                    <a:avLst/>
                  </a:prstGeom>
                  <a:solidFill>
                    <a:srgbClr val="58CBFE">
                      <a:alpha val="49804"/>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de-DE"/>
                    </a:defPPr>
                    <a:lvl1pPr eaLnBrk="1" hangingPunct="1">
                      <a:lnSpc>
                        <a:spcPct val="90000"/>
                      </a:lnSpc>
                      <a:spcBef>
                        <a:spcPct val="50000"/>
                      </a:spcBef>
                      <a:defRPr sz="1400" b="1">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Biocénose animale</a:t>
                    </a:r>
                  </a:p>
                  <a:p>
                    <a:pPr>
                      <a:spcBef>
                        <a:spcPts val="0"/>
                      </a:spcBef>
                    </a:pPr>
                    <a:endParaRPr lang="fr-CH" dirty="0" smtClean="0"/>
                  </a:p>
                  <a:p>
                    <a:pPr>
                      <a:spcBef>
                        <a:spcPts val="0"/>
                      </a:spcBef>
                    </a:pPr>
                    <a:r>
                      <a:rPr lang="fr-CH" b="0" dirty="0" smtClean="0"/>
                      <a:t>Rapports prédateurs-proies</a:t>
                    </a:r>
                  </a:p>
                  <a:p>
                    <a:pPr>
                      <a:spcBef>
                        <a:spcPts val="0"/>
                      </a:spcBef>
                    </a:pPr>
                    <a:r>
                      <a:rPr lang="fr-CH" b="0" dirty="0" smtClean="0"/>
                      <a:t>Concurrence</a:t>
                    </a:r>
                    <a:endParaRPr lang="fr-CH" b="0" dirty="0"/>
                  </a:p>
                  <a:p>
                    <a:pPr>
                      <a:spcBef>
                        <a:spcPts val="0"/>
                      </a:spcBef>
                    </a:pPr>
                    <a:r>
                      <a:rPr lang="fr-CH" b="0" dirty="0" smtClean="0"/>
                      <a:t>…</a:t>
                    </a:r>
                  </a:p>
                </p:txBody>
              </p:sp>
              <p:sp>
                <p:nvSpPr>
                  <p:cNvPr id="24" name="Text Box 25"/>
                  <p:cNvSpPr txBox="1">
                    <a:spLocks noChangeArrowheads="1"/>
                  </p:cNvSpPr>
                  <p:nvPr/>
                </p:nvSpPr>
                <p:spPr bwMode="auto">
                  <a:xfrm>
                    <a:off x="3221" y="3243"/>
                    <a:ext cx="911" cy="1251"/>
                  </a:xfrm>
                  <a:prstGeom prst="rect">
                    <a:avLst/>
                  </a:prstGeom>
                  <a:solidFill>
                    <a:srgbClr val="58CBFE">
                      <a:alpha val="49804"/>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90000"/>
                      </a:lnSpc>
                      <a:spcBef>
                        <a:spcPts val="0"/>
                      </a:spcBef>
                      <a:defRPr/>
                    </a:pPr>
                    <a:r>
                      <a:rPr lang="fr-CH" sz="1400" dirty="0" smtClean="0">
                        <a:ea typeface="Osaka" charset="0"/>
                        <a:cs typeface="Osaka" charset="0"/>
                      </a:rPr>
                      <a:t>Sources de nourriture</a:t>
                    </a:r>
                  </a:p>
                  <a:p>
                    <a:pPr eaLnBrk="1" hangingPunct="1">
                      <a:lnSpc>
                        <a:spcPct val="90000"/>
                      </a:lnSpc>
                      <a:spcBef>
                        <a:spcPts val="0"/>
                      </a:spcBef>
                      <a:defRPr/>
                    </a:pPr>
                    <a:endParaRPr lang="fr-CH" sz="1400" dirty="0" smtClean="0">
                      <a:ea typeface="Osaka" charset="0"/>
                      <a:cs typeface="Osaka" charset="0"/>
                    </a:endParaRPr>
                  </a:p>
                  <a:p>
                    <a:pPr eaLnBrk="1" hangingPunct="1">
                      <a:lnSpc>
                        <a:spcPct val="90000"/>
                      </a:lnSpc>
                      <a:spcBef>
                        <a:spcPts val="0"/>
                      </a:spcBef>
                      <a:defRPr/>
                    </a:pPr>
                    <a:r>
                      <a:rPr lang="fr-CH" sz="1400" b="0" dirty="0" smtClean="0">
                        <a:ea typeface="Osaka" charset="0"/>
                        <a:cs typeface="Osaka" charset="0"/>
                      </a:rPr>
                      <a:t>Quantité</a:t>
                    </a:r>
                  </a:p>
                  <a:p>
                    <a:pPr eaLnBrk="1" hangingPunct="1">
                      <a:lnSpc>
                        <a:spcPct val="90000"/>
                      </a:lnSpc>
                      <a:spcBef>
                        <a:spcPts val="0"/>
                      </a:spcBef>
                      <a:defRPr/>
                    </a:pPr>
                    <a:r>
                      <a:rPr lang="fr-CH" sz="1400" b="0" dirty="0" smtClean="0">
                        <a:ea typeface="Osaka" charset="0"/>
                        <a:cs typeface="Osaka" charset="0"/>
                      </a:rPr>
                      <a:t>Qualité</a:t>
                    </a:r>
                  </a:p>
                  <a:p>
                    <a:pPr eaLnBrk="1" hangingPunct="1">
                      <a:lnSpc>
                        <a:spcPct val="90000"/>
                      </a:lnSpc>
                      <a:spcBef>
                        <a:spcPts val="0"/>
                      </a:spcBef>
                      <a:defRPr/>
                    </a:pPr>
                    <a:r>
                      <a:rPr lang="fr-CH" sz="1400" b="0" dirty="0" smtClean="0">
                        <a:ea typeface="Osaka" charset="0"/>
                        <a:cs typeface="Osaka" charset="0"/>
                      </a:rPr>
                      <a:t>Accessibilité</a:t>
                    </a:r>
                    <a:endParaRPr lang="fr-CH" sz="1400" b="0" dirty="0">
                      <a:ea typeface="Osaka" charset="0"/>
                      <a:cs typeface="Osaka" charset="0"/>
                    </a:endParaRPr>
                  </a:p>
                  <a:p>
                    <a:pPr eaLnBrk="1" hangingPunct="1">
                      <a:lnSpc>
                        <a:spcPct val="90000"/>
                      </a:lnSpc>
                      <a:spcBef>
                        <a:spcPts val="0"/>
                      </a:spcBef>
                      <a:defRPr/>
                    </a:pPr>
                    <a:r>
                      <a:rPr lang="fr-CH" sz="1400" b="0" dirty="0" smtClean="0">
                        <a:ea typeface="Osaka" charset="0"/>
                        <a:cs typeface="Osaka" charset="0"/>
                      </a:rPr>
                      <a:t>…</a:t>
                    </a:r>
                  </a:p>
                  <a:p>
                    <a:pPr eaLnBrk="1" hangingPunct="1">
                      <a:lnSpc>
                        <a:spcPct val="90000"/>
                      </a:lnSpc>
                      <a:spcBef>
                        <a:spcPts val="0"/>
                      </a:spcBef>
                      <a:defRPr/>
                    </a:pPr>
                    <a:endParaRPr lang="fr-CH" sz="1400" b="0" dirty="0" smtClean="0">
                      <a:ea typeface="Osaka" charset="0"/>
                      <a:cs typeface="Osaka" charset="0"/>
                    </a:endParaRPr>
                  </a:p>
                </p:txBody>
              </p:sp>
              <p:sp>
                <p:nvSpPr>
                  <p:cNvPr id="25" name="Text Box 26"/>
                  <p:cNvSpPr txBox="1">
                    <a:spLocks noChangeArrowheads="1"/>
                  </p:cNvSpPr>
                  <p:nvPr/>
                </p:nvSpPr>
                <p:spPr bwMode="auto">
                  <a:xfrm rot="10800000">
                    <a:off x="671" y="1157"/>
                    <a:ext cx="442" cy="2013"/>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square" anchor="ct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ts val="0"/>
                      </a:spcBef>
                      <a:buSzPct val="150000"/>
                      <a:defRPr/>
                    </a:pPr>
                    <a:r>
                      <a:rPr lang="fr-CH" sz="1400" dirty="0" smtClean="0">
                        <a:ea typeface="Osaka" charset="0"/>
                        <a:cs typeface="Osaka" charset="0"/>
                      </a:rPr>
                      <a:t>Compensation écologique – Biotopes naturels</a:t>
                    </a:r>
                  </a:p>
                </p:txBody>
              </p:sp>
              <p:sp>
                <p:nvSpPr>
                  <p:cNvPr id="26" name="Text Box 27"/>
                  <p:cNvSpPr txBox="1">
                    <a:spLocks noChangeArrowheads="1"/>
                  </p:cNvSpPr>
                  <p:nvPr/>
                </p:nvSpPr>
                <p:spPr bwMode="auto">
                  <a:xfrm rot="10800000">
                    <a:off x="4174" y="1157"/>
                    <a:ext cx="318" cy="2013"/>
                  </a:xfrm>
                  <a:prstGeom prst="rect">
                    <a:avLst/>
                  </a:prstGeom>
                  <a:solidFill>
                    <a:srgbClr val="FF5050"/>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squar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spcBef>
                        <a:spcPts val="0"/>
                      </a:spcBef>
                      <a:defRPr/>
                    </a:pPr>
                    <a:r>
                      <a:rPr lang="fr-CH" sz="1400" dirty="0" smtClean="0">
                        <a:ea typeface="Osaka" charset="0"/>
                        <a:cs typeface="Osaka" charset="0"/>
                      </a:rPr>
                      <a:t>Techniques agricoles</a:t>
                    </a:r>
                  </a:p>
                </p:txBody>
              </p:sp>
              <p:sp>
                <p:nvSpPr>
                  <p:cNvPr id="27" name="Text Box 28"/>
                  <p:cNvSpPr txBox="1">
                    <a:spLocks noChangeArrowheads="1"/>
                  </p:cNvSpPr>
                  <p:nvPr/>
                </p:nvSpPr>
                <p:spPr bwMode="auto">
                  <a:xfrm>
                    <a:off x="4556" y="1472"/>
                    <a:ext cx="1122" cy="875"/>
                  </a:xfrm>
                  <a:prstGeom prst="rect">
                    <a:avLst/>
                  </a:prstGeom>
                  <a:solidFill>
                    <a:srgbClr val="FF7C80">
                      <a:alpha val="50195"/>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36000" rIns="36000" bIns="36000">
                    <a:spAutoFit/>
                  </a:bodyPr>
                  <a:lstStyle>
                    <a:defPPr>
                      <a:defRPr lang="de-DE"/>
                    </a:defPPr>
                    <a:lvl1pPr eaLnBrk="1" hangingPunct="1">
                      <a:spcBef>
                        <a:spcPct val="50000"/>
                      </a:spcBef>
                      <a:defRPr sz="1400" b="1">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Protection phyto</a:t>
                    </a:r>
                  </a:p>
                  <a:p>
                    <a:pPr>
                      <a:spcBef>
                        <a:spcPts val="0"/>
                      </a:spcBef>
                    </a:pPr>
                    <a:r>
                      <a:rPr lang="fr-CH" b="0" dirty="0" smtClean="0"/>
                      <a:t>Biologique</a:t>
                    </a:r>
                  </a:p>
                  <a:p>
                    <a:pPr>
                      <a:spcBef>
                        <a:spcPts val="0"/>
                      </a:spcBef>
                    </a:pPr>
                    <a:r>
                      <a:rPr lang="fr-CH" b="0" dirty="0" smtClean="0"/>
                      <a:t>Intégrée</a:t>
                    </a:r>
                  </a:p>
                  <a:p>
                    <a:pPr>
                      <a:spcBef>
                        <a:spcPts val="0"/>
                      </a:spcBef>
                    </a:pPr>
                    <a:r>
                      <a:rPr lang="fr-CH" b="0" dirty="0" smtClean="0"/>
                      <a:t>Chimique</a:t>
                    </a:r>
                  </a:p>
                  <a:p>
                    <a:pPr>
                      <a:spcBef>
                        <a:spcPts val="0"/>
                      </a:spcBef>
                    </a:pPr>
                    <a:r>
                      <a:rPr lang="fr-CH" b="0" dirty="0" smtClean="0"/>
                      <a:t>Transgénique</a:t>
                    </a:r>
                    <a:endParaRPr lang="fr-CH" b="0" dirty="0"/>
                  </a:p>
                </p:txBody>
              </p:sp>
              <p:sp>
                <p:nvSpPr>
                  <p:cNvPr id="28" name="Text Box 29"/>
                  <p:cNvSpPr txBox="1">
                    <a:spLocks noChangeArrowheads="1"/>
                  </p:cNvSpPr>
                  <p:nvPr/>
                </p:nvSpPr>
                <p:spPr bwMode="auto">
                  <a:xfrm>
                    <a:off x="4550" y="2413"/>
                    <a:ext cx="1128" cy="547"/>
                  </a:xfrm>
                  <a:prstGeom prst="rect">
                    <a:avLst/>
                  </a:prstGeom>
                  <a:solidFill>
                    <a:srgbClr val="FF7C80">
                      <a:alpha val="50195"/>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36000" rIns="36000" bIns="36000">
                    <a:spAutoFit/>
                  </a:bodyPr>
                  <a:lstStyle>
                    <a:defPPr>
                      <a:defRPr lang="de-DE"/>
                    </a:defPPr>
                    <a:lvl1pPr eaLnBrk="1" hangingPunct="1">
                      <a:spcBef>
                        <a:spcPct val="50000"/>
                      </a:spcBef>
                      <a:defRPr sz="1400" b="1">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Fertilisation</a:t>
                    </a:r>
                  </a:p>
                  <a:p>
                    <a:pPr>
                      <a:spcBef>
                        <a:spcPts val="0"/>
                      </a:spcBef>
                    </a:pPr>
                    <a:r>
                      <a:rPr lang="fr-CH" b="0" dirty="0" smtClean="0"/>
                      <a:t>Genre, quantité, dosage</a:t>
                    </a:r>
                    <a:endParaRPr lang="fr-CH" b="0" dirty="0"/>
                  </a:p>
                </p:txBody>
              </p:sp>
              <p:sp>
                <p:nvSpPr>
                  <p:cNvPr id="29" name="Text Box 30"/>
                  <p:cNvSpPr txBox="1">
                    <a:spLocks noChangeArrowheads="1"/>
                  </p:cNvSpPr>
                  <p:nvPr/>
                </p:nvSpPr>
                <p:spPr bwMode="auto">
                  <a:xfrm>
                    <a:off x="4547" y="3029"/>
                    <a:ext cx="1131" cy="711"/>
                  </a:xfrm>
                  <a:prstGeom prst="rect">
                    <a:avLst/>
                  </a:prstGeom>
                  <a:solidFill>
                    <a:srgbClr val="FF7C80">
                      <a:alpha val="50195"/>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tIns="36000" rIns="36000" bIns="36000">
                    <a:spAutoFit/>
                  </a:bodyPr>
                  <a:lstStyle>
                    <a:defPPr>
                      <a:defRPr lang="de-DE"/>
                    </a:defPPr>
                    <a:lvl1pPr eaLnBrk="1" hangingPunct="1">
                      <a:spcBef>
                        <a:spcPct val="50000"/>
                      </a:spcBef>
                      <a:defRPr sz="1400" b="1">
                        <a:solidFill>
                          <a:schemeClr val="tx1"/>
                        </a:solidFill>
                        <a:latin typeface="Arial" charset="0"/>
                        <a:ea typeface="Osaka" charset="0"/>
                        <a:cs typeface="Osaka"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ts val="0"/>
                      </a:spcBef>
                    </a:pPr>
                    <a:r>
                      <a:rPr lang="fr-CH" dirty="0" smtClean="0"/>
                      <a:t>Rotation cultures</a:t>
                    </a:r>
                  </a:p>
                  <a:p>
                    <a:pPr>
                      <a:spcBef>
                        <a:spcPts val="0"/>
                      </a:spcBef>
                    </a:pPr>
                    <a:r>
                      <a:rPr lang="fr-CH" b="0" dirty="0" smtClean="0"/>
                      <a:t>Cultures dérobées</a:t>
                    </a:r>
                  </a:p>
                  <a:p>
                    <a:pPr>
                      <a:spcBef>
                        <a:spcPts val="0"/>
                      </a:spcBef>
                    </a:pPr>
                    <a:r>
                      <a:rPr lang="fr-CH" b="0" dirty="0" smtClean="0"/>
                      <a:t>Nombre d’espèces</a:t>
                    </a:r>
                  </a:p>
                  <a:p>
                    <a:pPr>
                      <a:spcBef>
                        <a:spcPts val="0"/>
                      </a:spcBef>
                    </a:pPr>
                    <a:r>
                      <a:rPr lang="fr-CH" b="0" dirty="0" smtClean="0"/>
                      <a:t>Grandeur champs</a:t>
                    </a:r>
                    <a:endParaRPr lang="fr-CH" b="0" dirty="0"/>
                  </a:p>
                </p:txBody>
              </p:sp>
              <p:sp>
                <p:nvSpPr>
                  <p:cNvPr id="30" name="Line 31"/>
                  <p:cNvSpPr>
                    <a:spLocks noChangeShapeType="1"/>
                  </p:cNvSpPr>
                  <p:nvPr/>
                </p:nvSpPr>
                <p:spPr bwMode="auto">
                  <a:xfrm flipH="1">
                    <a:off x="2601" y="1377"/>
                    <a:ext cx="0" cy="45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CH" dirty="0">
                      <a:cs typeface="+mn-cs"/>
                    </a:endParaRPr>
                  </a:p>
                </p:txBody>
              </p:sp>
              <p:sp>
                <p:nvSpPr>
                  <p:cNvPr id="31" name="Line 32"/>
                  <p:cNvSpPr>
                    <a:spLocks noChangeShapeType="1"/>
                  </p:cNvSpPr>
                  <p:nvPr/>
                </p:nvSpPr>
                <p:spPr bwMode="auto">
                  <a:xfrm flipH="1" flipV="1">
                    <a:off x="2601" y="2491"/>
                    <a:ext cx="0" cy="44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CH" dirty="0">
                      <a:cs typeface="+mn-cs"/>
                    </a:endParaRPr>
                  </a:p>
                </p:txBody>
              </p:sp>
              <p:sp>
                <p:nvSpPr>
                  <p:cNvPr id="32" name="Line 33"/>
                  <p:cNvSpPr>
                    <a:spLocks noChangeShapeType="1"/>
                  </p:cNvSpPr>
                  <p:nvPr/>
                </p:nvSpPr>
                <p:spPr bwMode="auto">
                  <a:xfrm>
                    <a:off x="1124" y="2273"/>
                    <a:ext cx="65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CH" dirty="0">
                      <a:cs typeface="+mn-cs"/>
                    </a:endParaRPr>
                  </a:p>
                </p:txBody>
              </p:sp>
              <p:sp>
                <p:nvSpPr>
                  <p:cNvPr id="33" name="Line 34"/>
                  <p:cNvSpPr>
                    <a:spLocks noChangeShapeType="1"/>
                  </p:cNvSpPr>
                  <p:nvPr/>
                </p:nvSpPr>
                <p:spPr bwMode="auto">
                  <a:xfrm flipH="1">
                    <a:off x="3543" y="2273"/>
                    <a:ext cx="63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CH" dirty="0">
                      <a:cs typeface="+mn-cs"/>
                    </a:endParaRPr>
                  </a:p>
                </p:txBody>
              </p:sp>
            </p:grpSp>
          </p:grpSp>
        </p:grpSp>
      </p:grpSp>
      <p:sp>
        <p:nvSpPr>
          <p:cNvPr id="51" name="Abgerundetes Rechteck 50"/>
          <p:cNvSpPr/>
          <p:nvPr/>
        </p:nvSpPr>
        <p:spPr>
          <a:xfrm>
            <a:off x="3131840" y="2852936"/>
            <a:ext cx="2448272" cy="86409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ea typeface="Osaka" charset="0"/>
                <a:cs typeface="Osaka" charset="0"/>
              </a:rPr>
              <a:t>Populations animales</a:t>
            </a:r>
            <a:endParaRPr lang="fr-CH" sz="1800" b="1" dirty="0">
              <a:solidFill>
                <a:schemeClr val="tx1"/>
              </a:solidFill>
            </a:endParaRPr>
          </a:p>
        </p:txBody>
      </p:sp>
    </p:spTree>
    <p:extLst>
      <p:ext uri="{BB962C8B-B14F-4D97-AF65-F5344CB8AC3E}">
        <p14:creationId xmlns:p14="http://schemas.microsoft.com/office/powerpoint/2010/main" val="10897626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Biodiversité</a:t>
            </a:r>
            <a:endParaRPr lang="de-CH" dirty="0"/>
          </a:p>
        </p:txBody>
      </p:sp>
      <p:sp>
        <p:nvSpPr>
          <p:cNvPr id="3" name="Inhaltsplatzhalter 2"/>
          <p:cNvSpPr>
            <a:spLocks noGrp="1"/>
          </p:cNvSpPr>
          <p:nvPr>
            <p:ph idx="12"/>
          </p:nvPr>
        </p:nvSpPr>
        <p:spPr/>
        <p:txBody>
          <a:bodyPr>
            <a:normAutofit/>
          </a:bodyPr>
          <a:lstStyle/>
          <a:p>
            <a:r>
              <a:rPr lang="fr-CH" dirty="0" smtClean="0"/>
              <a:t>Davantage d’espèces animales et végétales en bio</a:t>
            </a:r>
            <a:endParaRPr lang="fr-CH" dirty="0"/>
          </a:p>
        </p:txBody>
      </p:sp>
      <p:sp>
        <p:nvSpPr>
          <p:cNvPr id="4" name="Inhaltsplatzhalter 3"/>
          <p:cNvSpPr>
            <a:spLocks noGrp="1"/>
          </p:cNvSpPr>
          <p:nvPr>
            <p:ph idx="14"/>
          </p:nvPr>
        </p:nvSpPr>
        <p:spPr/>
        <p:txBody>
          <a:bodyPr/>
          <a:lstStyle/>
          <a:p>
            <a:r>
              <a:rPr lang="fr-CH" dirty="0" smtClean="0">
                <a:ea typeface="Osaka" charset="0"/>
                <a:cs typeface="Osaka" charset="0"/>
              </a:rPr>
              <a:t>Source : FiBL;  Hole et al. 2005, </a:t>
            </a:r>
            <a:r>
              <a:rPr lang="fr-CH" dirty="0" err="1" smtClean="0">
                <a:ea typeface="Osaka" charset="0"/>
                <a:cs typeface="Osaka" charset="0"/>
              </a:rPr>
              <a:t>Bengtsson</a:t>
            </a:r>
            <a:r>
              <a:rPr lang="fr-CH" dirty="0" smtClean="0">
                <a:ea typeface="Osaka" charset="0"/>
                <a:cs typeface="Osaka" charset="0"/>
              </a:rPr>
              <a:t> et al 2005, Fuller et al 2005, nouvelles études</a:t>
            </a:r>
            <a:endParaRPr lang="fr-CH" dirty="0">
              <a:ea typeface="Osaka" charset="0"/>
              <a:cs typeface="Osaka" charset="0"/>
            </a:endParaRP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101</a:t>
            </a:fld>
            <a:endParaRPr lang="fr-CH" altLang="de-DE" dirty="0"/>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3224" y="1033828"/>
            <a:ext cx="7717552" cy="5154178"/>
          </a:xfrm>
          <a:prstGeom prst="rect">
            <a:avLst/>
          </a:prstGeom>
        </p:spPr>
      </p:pic>
    </p:spTree>
    <p:extLst>
      <p:ext uri="{BB962C8B-B14F-4D97-AF65-F5344CB8AC3E}">
        <p14:creationId xmlns:p14="http://schemas.microsoft.com/office/powerpoint/2010/main" val="18495717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a:t>Production végétale : Biodiversité</a:t>
            </a:r>
            <a:endParaRPr lang="de-CH" dirty="0"/>
          </a:p>
        </p:txBody>
      </p:sp>
      <p:sp>
        <p:nvSpPr>
          <p:cNvPr id="8" name="Inhaltsplatzhalter 7"/>
          <p:cNvSpPr>
            <a:spLocks noGrp="1"/>
          </p:cNvSpPr>
          <p:nvPr>
            <p:ph idx="12"/>
          </p:nvPr>
        </p:nvSpPr>
        <p:spPr/>
        <p:txBody>
          <a:bodyPr/>
          <a:lstStyle/>
          <a:p>
            <a:r>
              <a:rPr lang="fr-CH" dirty="0" smtClean="0"/>
              <a:t>Techniques et mesures particulièrement efficaces</a:t>
            </a:r>
            <a:endParaRPr lang="fr-CH" dirty="0"/>
          </a:p>
        </p:txBody>
      </p:sp>
      <p:sp>
        <p:nvSpPr>
          <p:cNvPr id="9" name="Inhaltsplatzhalter 8"/>
          <p:cNvSpPr>
            <a:spLocks noGrp="1"/>
          </p:cNvSpPr>
          <p:nvPr>
            <p:ph idx="14"/>
          </p:nvPr>
        </p:nvSpPr>
        <p:spPr/>
        <p:txBody>
          <a:bodyPr/>
          <a:lstStyle/>
          <a:p>
            <a:r>
              <a:rPr lang="fr-CH" dirty="0" smtClean="0"/>
              <a:t>Photos : L. Pfiffner et T. Alföldi, FiBL</a:t>
            </a:r>
            <a:endParaRPr lang="fr-CH" dirty="0"/>
          </a:p>
        </p:txBody>
      </p:sp>
      <p:sp>
        <p:nvSpPr>
          <p:cNvPr id="11" name="Textplatzhalter 10"/>
          <p:cNvSpPr>
            <a:spLocks noGrp="1"/>
          </p:cNvSpPr>
          <p:nvPr>
            <p:ph type="body" sz="quarter" idx="31"/>
          </p:nvPr>
        </p:nvSpPr>
        <p:spPr/>
        <p:txBody>
          <a:bodyPr/>
          <a:lstStyle/>
          <a:p>
            <a:r>
              <a:rPr lang="fr-CH" dirty="0" smtClean="0"/>
              <a:t>Prairie particulièrement belle (niveau qualité II)</a:t>
            </a:r>
            <a:endParaRPr lang="fr-CH" dirty="0"/>
          </a:p>
        </p:txBody>
      </p:sp>
      <p:sp>
        <p:nvSpPr>
          <p:cNvPr id="12" name="Textplatzhalter 11"/>
          <p:cNvSpPr>
            <a:spLocks noGrp="1"/>
          </p:cNvSpPr>
          <p:nvPr>
            <p:ph type="body" sz="quarter" idx="46"/>
          </p:nvPr>
        </p:nvSpPr>
        <p:spPr/>
        <p:txBody>
          <a:bodyPr/>
          <a:lstStyle/>
          <a:p>
            <a:endParaRPr lang="de-CH" dirty="0"/>
          </a:p>
        </p:txBody>
      </p:sp>
      <p:sp>
        <p:nvSpPr>
          <p:cNvPr id="13" name="Textplatzhalter 12"/>
          <p:cNvSpPr>
            <a:spLocks noGrp="1"/>
          </p:cNvSpPr>
          <p:nvPr>
            <p:ph type="body" sz="quarter" idx="48"/>
          </p:nvPr>
        </p:nvSpPr>
        <p:spPr/>
        <p:txBody>
          <a:bodyPr/>
          <a:lstStyle/>
          <a:p>
            <a:r>
              <a:rPr lang="fr-CH" spc="0" dirty="0"/>
              <a:t>Prairies extensives : </a:t>
            </a:r>
            <a:r>
              <a:rPr lang="fr-CH" spc="0" dirty="0" smtClean="0"/>
              <a:t>fau-</a:t>
            </a:r>
            <a:br>
              <a:rPr lang="fr-CH" spc="0" dirty="0" smtClean="0"/>
            </a:br>
            <a:r>
              <a:rPr lang="fr-CH" spc="-40" dirty="0" smtClean="0"/>
              <a:t>cher </a:t>
            </a:r>
            <a:r>
              <a:rPr lang="fr-CH" spc="-40" dirty="0"/>
              <a:t>plus tard (</a:t>
            </a:r>
            <a:r>
              <a:rPr lang="fr-CH" spc="-40" dirty="0" smtClean="0"/>
              <a:t>2</a:t>
            </a:r>
            <a:r>
              <a:rPr lang="fr-CH" spc="-40" baseline="30000" dirty="0" smtClean="0"/>
              <a:t>ème</a:t>
            </a:r>
            <a:r>
              <a:rPr lang="fr-CH" spc="-40" dirty="0" smtClean="0"/>
              <a:t> coupe</a:t>
            </a:r>
            <a:r>
              <a:rPr lang="fr-CH" spc="-40" dirty="0"/>
              <a:t>)</a:t>
            </a:r>
          </a:p>
        </p:txBody>
      </p:sp>
      <p:sp>
        <p:nvSpPr>
          <p:cNvPr id="14" name="Textplatzhalter 13"/>
          <p:cNvSpPr>
            <a:spLocks noGrp="1"/>
          </p:cNvSpPr>
          <p:nvPr>
            <p:ph type="body" sz="quarter" idx="50"/>
          </p:nvPr>
        </p:nvSpPr>
        <p:spPr/>
        <p:txBody>
          <a:bodyPr/>
          <a:lstStyle/>
          <a:p>
            <a:r>
              <a:rPr lang="fr-CH" dirty="0" smtClean="0"/>
              <a:t>Bordures ou bandes florales pluriannuelles</a:t>
            </a:r>
            <a:endParaRPr lang="fr-CH" dirty="0"/>
          </a:p>
        </p:txBody>
      </p:sp>
      <p:sp>
        <p:nvSpPr>
          <p:cNvPr id="15" name="Textplatzhalter 14"/>
          <p:cNvSpPr>
            <a:spLocks noGrp="1"/>
          </p:cNvSpPr>
          <p:nvPr>
            <p:ph type="body" sz="quarter" idx="52"/>
          </p:nvPr>
        </p:nvSpPr>
        <p:spPr/>
        <p:txBody>
          <a:bodyPr/>
          <a:lstStyle/>
          <a:p>
            <a:r>
              <a:rPr lang="fr-CH" dirty="0" smtClean="0"/>
              <a:t>Haies basses de qualité avec ourlet et 20 % de buissons épineux</a:t>
            </a:r>
            <a:endParaRPr lang="fr-CH" dirty="0"/>
          </a:p>
        </p:txBody>
      </p:sp>
      <p:sp>
        <p:nvSpPr>
          <p:cNvPr id="16" name="Textplatzhalter 15"/>
          <p:cNvSpPr>
            <a:spLocks noGrp="1"/>
          </p:cNvSpPr>
          <p:nvPr>
            <p:ph type="body" sz="quarter" idx="54"/>
          </p:nvPr>
        </p:nvSpPr>
        <p:spPr/>
        <p:txBody>
          <a:bodyPr/>
          <a:lstStyle/>
          <a:p>
            <a:r>
              <a:rPr lang="fr-CH" dirty="0" smtClean="0"/>
              <a:t>Surfaces de sol nu et petites structures</a:t>
            </a:r>
            <a:endParaRPr lang="fr-CH" dirty="0"/>
          </a:p>
        </p:txBody>
      </p:sp>
      <p:sp>
        <p:nvSpPr>
          <p:cNvPr id="17" name="Inhaltsplatzhalter 16"/>
          <p:cNvSpPr>
            <a:spLocks noGrp="1"/>
          </p:cNvSpPr>
          <p:nvPr>
            <p:ph sz="quarter" idx="57"/>
          </p:nvPr>
        </p:nvSpPr>
        <p:spPr/>
        <p:txBody>
          <a:bodyPr/>
          <a:lstStyle/>
          <a:p>
            <a:pPr algn="ctr"/>
            <a:r>
              <a:rPr lang="fr-CH" b="1" dirty="0" smtClean="0"/>
              <a:t>L’agriculture joue un rôle très important pour </a:t>
            </a:r>
            <a:br>
              <a:rPr lang="fr-CH" b="1" dirty="0" smtClean="0"/>
            </a:br>
            <a:r>
              <a:rPr lang="fr-CH" b="1" dirty="0" smtClean="0"/>
              <a:t>la biodiversité </a:t>
            </a:r>
            <a:br>
              <a:rPr lang="fr-CH" b="1" dirty="0" smtClean="0"/>
            </a:br>
            <a:r>
              <a:rPr lang="fr-CH" b="1" dirty="0" smtClean="0"/>
              <a:t>– et inversement –</a:t>
            </a:r>
            <a:endParaRPr lang="fr-CH" b="1" dirty="0"/>
          </a:p>
        </p:txBody>
      </p:sp>
      <p:sp>
        <p:nvSpPr>
          <p:cNvPr id="6" name="Fußzeilenplatzhalter 5"/>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102</a:t>
            </a:fld>
            <a:endParaRPr lang="fr-CH" altLang="de-DE" dirty="0"/>
          </a:p>
        </p:txBody>
      </p:sp>
      <p:pic>
        <p:nvPicPr>
          <p:cNvPr id="21" name="Inhaltsplatzhalter 20"/>
          <p:cNvPicPr>
            <a:picLocks noGrp="1" noChangeAspect="1"/>
          </p:cNvPicPr>
          <p:nvPr>
            <p:ph sz="quarter" idx="58"/>
          </p:nvPr>
        </p:nvPicPr>
        <p:blipFill rotWithShape="1">
          <a:blip r:embed="rId2">
            <a:extLst>
              <a:ext uri="{28A0092B-C50C-407E-A947-70E740481C1C}">
                <a14:useLocalDpi xmlns:a14="http://schemas.microsoft.com/office/drawing/2010/main" val="0"/>
              </a:ext>
            </a:extLst>
          </a:blip>
          <a:srcRect b="4765"/>
          <a:stretch/>
        </p:blipFill>
        <p:spPr>
          <a:xfrm>
            <a:off x="6084168" y="1585559"/>
            <a:ext cx="2230539" cy="1478530"/>
          </a:xfrm>
        </p:spPr>
      </p:pic>
      <p:pic>
        <p:nvPicPr>
          <p:cNvPr id="36" name="Inhaltsplatzhalter 35"/>
          <p:cNvPicPr>
            <a:picLocks noGrp="1" noChangeAspect="1"/>
          </p:cNvPicPr>
          <p:nvPr>
            <p:ph sz="quarter" idx="17"/>
          </p:nvPr>
        </p:nvPicPr>
        <p:blipFill>
          <a:blip r:embed="rId3">
            <a:lum bright="10000"/>
            <a:extLst>
              <a:ext uri="{28A0092B-C50C-407E-A947-70E740481C1C}">
                <a14:useLocalDpi xmlns:a14="http://schemas.microsoft.com/office/drawing/2010/main" val="0"/>
              </a:ext>
            </a:extLst>
          </a:blip>
          <a:stretch>
            <a:fillRect/>
          </a:stretch>
        </p:blipFill>
        <p:spPr>
          <a:xfrm>
            <a:off x="709064" y="1584896"/>
            <a:ext cx="2206752" cy="1475232"/>
          </a:xfrm>
        </p:spPr>
      </p:pic>
      <p:pic>
        <p:nvPicPr>
          <p:cNvPr id="37" name="Inhaltsplatzhalter 36"/>
          <p:cNvPicPr>
            <a:picLocks noGrp="1" noChangeAspect="1"/>
          </p:cNvPicPr>
          <p:nvPr>
            <p:ph sz="quarter" idx="59"/>
          </p:nvPr>
        </p:nvPicPr>
        <p:blipFill>
          <a:blip r:embed="rId4">
            <a:extLst>
              <a:ext uri="{28A0092B-C50C-407E-A947-70E740481C1C}">
                <a14:useLocalDpi xmlns:a14="http://schemas.microsoft.com/office/drawing/2010/main" val="0"/>
              </a:ext>
            </a:extLst>
          </a:blip>
          <a:stretch>
            <a:fillRect/>
          </a:stretch>
        </p:blipFill>
        <p:spPr>
          <a:xfrm>
            <a:off x="709064" y="3824065"/>
            <a:ext cx="2206752" cy="1475232"/>
          </a:xfrm>
        </p:spPr>
      </p:pic>
      <p:pic>
        <p:nvPicPr>
          <p:cNvPr id="38" name="Inhaltsplatzhalter 37"/>
          <p:cNvPicPr>
            <a:picLocks noGrp="1" noChangeAspect="1"/>
          </p:cNvPicPr>
          <p:nvPr>
            <p:ph sz="quarter" idx="60"/>
          </p:nvPr>
        </p:nvPicPr>
        <p:blipFill>
          <a:blip r:embed="rId5">
            <a:extLst>
              <a:ext uri="{28A0092B-C50C-407E-A947-70E740481C1C}">
                <a14:useLocalDpi xmlns:a14="http://schemas.microsoft.com/office/drawing/2010/main" val="0"/>
              </a:ext>
            </a:extLst>
          </a:blip>
          <a:stretch>
            <a:fillRect/>
          </a:stretch>
        </p:blipFill>
        <p:spPr>
          <a:xfrm>
            <a:off x="3419872" y="3824001"/>
            <a:ext cx="2237426" cy="1475360"/>
          </a:xfrm>
        </p:spPr>
      </p:pic>
      <p:pic>
        <p:nvPicPr>
          <p:cNvPr id="39" name="Inhaltsplatzhalter 38"/>
          <p:cNvPicPr>
            <a:picLocks noGrp="1" noChangeAspect="1"/>
          </p:cNvPicPr>
          <p:nvPr>
            <p:ph sz="quarter" idx="61"/>
          </p:nvPr>
        </p:nvPicPr>
        <p:blipFill>
          <a:blip r:embed="rId6">
            <a:extLst>
              <a:ext uri="{28A0092B-C50C-407E-A947-70E740481C1C}">
                <a14:useLocalDpi xmlns:a14="http://schemas.microsoft.com/office/drawing/2010/main" val="0"/>
              </a:ext>
            </a:extLst>
          </a:blip>
          <a:stretch>
            <a:fillRect/>
          </a:stretch>
        </p:blipFill>
        <p:spPr>
          <a:xfrm>
            <a:off x="6084168" y="3824065"/>
            <a:ext cx="2225040" cy="1475232"/>
          </a:xfrm>
        </p:spPr>
      </p:pic>
    </p:spTree>
    <p:extLst>
      <p:ext uri="{BB962C8B-B14F-4D97-AF65-F5344CB8AC3E}">
        <p14:creationId xmlns:p14="http://schemas.microsoft.com/office/powerpoint/2010/main" val="25587600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Biodiversité</a:t>
            </a:r>
            <a:endParaRPr lang="de-CH" dirty="0"/>
          </a:p>
        </p:txBody>
      </p:sp>
      <p:sp>
        <p:nvSpPr>
          <p:cNvPr id="7" name="Inhaltsplatzhalter 6"/>
          <p:cNvSpPr>
            <a:spLocks noGrp="1"/>
          </p:cNvSpPr>
          <p:nvPr>
            <p:ph idx="12"/>
          </p:nvPr>
        </p:nvSpPr>
        <p:spPr/>
        <p:txBody>
          <a:bodyPr>
            <a:normAutofit/>
          </a:bodyPr>
          <a:lstStyle/>
          <a:p>
            <a:r>
              <a:rPr lang="fr-CH" dirty="0" smtClean="0"/>
              <a:t>Check-up en ligne pour le contrôle bio</a:t>
            </a:r>
            <a:endParaRPr lang="fr-CH" dirty="0"/>
          </a:p>
        </p:txBody>
      </p:sp>
      <p:sp>
        <p:nvSpPr>
          <p:cNvPr id="4" name="Inhaltsplatzhalter 3"/>
          <p:cNvSpPr>
            <a:spLocks noGrp="1"/>
          </p:cNvSpPr>
          <p:nvPr>
            <p:ph idx="14"/>
          </p:nvPr>
        </p:nvSpPr>
        <p:spPr/>
        <p:txBody>
          <a:bodyPr/>
          <a:lstStyle/>
          <a:p>
            <a:r>
              <a:rPr lang="fr-CH" dirty="0" smtClean="0"/>
              <a:t>Photo : L. Pfiffner, FiBL</a:t>
            </a:r>
            <a:endParaRPr lang="fr-CH" dirty="0"/>
          </a:p>
        </p:txBody>
      </p:sp>
      <p:sp>
        <p:nvSpPr>
          <p:cNvPr id="5" name="Inhaltsplatzhalter 4"/>
          <p:cNvSpPr>
            <a:spLocks noGrp="1"/>
          </p:cNvSpPr>
          <p:nvPr>
            <p:ph sz="quarter" idx="17"/>
          </p:nvPr>
        </p:nvSpPr>
        <p:spPr/>
        <p:txBody>
          <a:bodyPr/>
          <a:lstStyle/>
          <a:p>
            <a:r>
              <a:rPr lang="fr-CH" dirty="0" smtClean="0"/>
              <a:t>Depuis le 01.01.2015, tous les producteurs Bourgeon doivent choisir et réaliser au minimum 12 mesures d’encouragement de la biodiversité.</a:t>
            </a:r>
          </a:p>
          <a:p>
            <a:r>
              <a:rPr lang="fr-CH" dirty="0" smtClean="0"/>
              <a:t>Le Check-Up Biodiversité (autodéclaration) est rempli en ligne pour le contrôle bio annuel.</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103</a:t>
            </a:fld>
            <a:endParaRPr lang="fr-CH" altLang="de-DE" dirty="0"/>
          </a:p>
        </p:txBody>
      </p:sp>
      <p:pic>
        <p:nvPicPr>
          <p:cNvPr id="11" name="Inhaltsplatzhalter 10"/>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726113" y="3421164"/>
            <a:ext cx="2808287" cy="2101646"/>
          </a:xfrm>
        </p:spPr>
      </p:pic>
      <p:pic>
        <p:nvPicPr>
          <p:cNvPr id="8" name="Espace réservé du contenu 7"/>
          <p:cNvPicPr>
            <a:picLocks noGrp="1" noChangeAspect="1"/>
          </p:cNvPicPr>
          <p:nvPr>
            <p:ph sz="quarter" idx="24"/>
          </p:nvPr>
        </p:nvPicPr>
        <p:blipFill>
          <a:blip r:embed="rId3"/>
          <a:stretch>
            <a:fillRect/>
          </a:stretch>
        </p:blipFill>
        <p:spPr>
          <a:xfrm>
            <a:off x="604838" y="3397031"/>
            <a:ext cx="5040312" cy="2159437"/>
          </a:xfrm>
          <a:prstGeom prst="rect">
            <a:avLst/>
          </a:prstGeom>
        </p:spPr>
      </p:pic>
    </p:spTree>
    <p:extLst>
      <p:ext uri="{BB962C8B-B14F-4D97-AF65-F5344CB8AC3E}">
        <p14:creationId xmlns:p14="http://schemas.microsoft.com/office/powerpoint/2010/main" val="6656163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végétale</a:t>
            </a:r>
            <a:endParaRPr lang="fr-CH" dirty="0"/>
          </a:p>
        </p:txBody>
      </p:sp>
      <p:sp>
        <p:nvSpPr>
          <p:cNvPr id="3" name="Inhaltsplatzhalter 2"/>
          <p:cNvSpPr>
            <a:spLocks noGrp="1"/>
          </p:cNvSpPr>
          <p:nvPr>
            <p:ph idx="12"/>
          </p:nvPr>
        </p:nvSpPr>
        <p:spPr/>
        <p:txBody>
          <a:bodyPr/>
          <a:lstStyle/>
          <a:p>
            <a:r>
              <a:rPr lang="fr-CH" dirty="0"/>
              <a:t>Impressum, commandes et droits d’utilisation</a:t>
            </a:r>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a:lnSpc>
                <a:spcPct val="100000"/>
              </a:lnSpc>
              <a:spcBef>
                <a:spcPts val="700"/>
              </a:spcBef>
            </a:pPr>
            <a:r>
              <a:rPr lang="fr-CH" sz="1200" b="1" dirty="0"/>
              <a:t>Collaboration et vérification : </a:t>
            </a:r>
            <a:r>
              <a:rPr lang="fr-CH" sz="1200" dirty="0" smtClean="0"/>
              <a:t>Claudia Daniel, Hansueli Dierauer, Urs Guyer (Bio Suisse), Andi Häseli, Django Hegglin, Martin Koller, Henryk Luka, Robert Obrist, Pascal Olivier (Bio Suisse), Lukas Pfiffner, Sybille Stöckli, Peter Suter (Liebegg)</a:t>
            </a:r>
            <a:endParaRPr lang="fr-CH" sz="1200" b="1" dirty="0" smtClean="0"/>
          </a:p>
          <a:p>
            <a:pPr>
              <a:lnSpc>
                <a:spcPct val="100000"/>
              </a:lnSpc>
              <a:spcBef>
                <a:spcPts val="700"/>
              </a:spcBef>
            </a:pPr>
            <a:r>
              <a:rPr lang="fr-CH" sz="1200" b="1" dirty="0"/>
              <a:t>Rédaction et mise en page :</a:t>
            </a:r>
            <a:r>
              <a:rPr lang="fr-CH" sz="1200" dirty="0"/>
              <a:t> Simone Bissig,</a:t>
            </a:r>
            <a:br>
              <a:rPr lang="fr-CH" sz="1200" dirty="0"/>
            </a:br>
            <a:r>
              <a:rPr lang="fr-CH" sz="1200" dirty="0"/>
              <a:t>Kathrin Huber (v. française : aussi Manuel Perret)</a:t>
            </a:r>
            <a:endParaRPr lang="fr-CH" sz="1200" b="1" dirty="0"/>
          </a:p>
          <a:p>
            <a:pPr>
              <a:lnSpc>
                <a:spcPct val="100000"/>
              </a:lnSpc>
              <a:spcBef>
                <a:spcPts val="700"/>
              </a:spcBef>
            </a:pPr>
            <a:r>
              <a:rPr lang="fr-CH" sz="1200" b="1" dirty="0"/>
              <a:t>Traduction :</a:t>
            </a:r>
            <a:r>
              <a:rPr lang="fr-CH" sz="1200" dirty="0"/>
              <a:t> Manuel Perret</a:t>
            </a:r>
            <a:endParaRPr lang="fr-CH" sz="1200" b="1" dirty="0"/>
          </a:p>
          <a:p>
            <a:pPr>
              <a:lnSpc>
                <a:spcPct val="100000"/>
              </a:lnSpc>
              <a:spcBef>
                <a:spcPts val="700"/>
              </a:spcBef>
            </a:pPr>
            <a:r>
              <a:rPr lang="fr-CH" sz="1200" b="1" dirty="0"/>
              <a:t>Illustrations : </a:t>
            </a:r>
            <a:r>
              <a:rPr lang="fr-CH" sz="1200" dirty="0"/>
              <a:t>FiBL (sauf autres mentions)</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r>
              <a:rPr lang="fr-CH" sz="1200" dirty="0" smtClean="0"/>
              <a:t>)</a:t>
            </a:r>
            <a:endParaRPr lang="fr-CH" sz="1200" b="1" dirty="0"/>
          </a:p>
        </p:txBody>
      </p:sp>
      <p:sp>
        <p:nvSpPr>
          <p:cNvPr id="6" name="Inhaltsplatzhalter 5"/>
          <p:cNvSpPr>
            <a:spLocks noGrp="1"/>
          </p:cNvSpPr>
          <p:nvPr>
            <p:ph sz="quarter" idx="45"/>
          </p:nvPr>
        </p:nvSpPr>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r>
              <a:rPr lang="fr-CH" sz="1200" dirty="0" smtClean="0"/>
              <a:t>.</a:t>
            </a:r>
            <a:endParaRPr lang="fr-CH" sz="1200" dirty="0"/>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104</a:t>
            </a:fld>
            <a:endParaRPr lang="fr-CH" altLang="de-DE" dirty="0"/>
          </a:p>
        </p:txBody>
      </p:sp>
    </p:spTree>
    <p:extLst>
      <p:ext uri="{BB962C8B-B14F-4D97-AF65-F5344CB8AC3E}">
        <p14:creationId xmlns:p14="http://schemas.microsoft.com/office/powerpoint/2010/main" val="32694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7"/>
          </p:nvPr>
        </p:nvSpPr>
        <p:spPr/>
        <p:txBody>
          <a:bodyPr/>
          <a:lstStyle/>
          <a:p>
            <a:endParaRPr lang="fr-CH" dirty="0"/>
          </a:p>
        </p:txBody>
      </p:sp>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normAutofit/>
          </a:bodyPr>
          <a:lstStyle/>
          <a:p>
            <a:r>
              <a:rPr lang="fr-CH" dirty="0" smtClean="0"/>
              <a:t>Influences et facteurs de la fertilité du sol</a:t>
            </a:r>
            <a:endParaRPr lang="fr-CH" dirty="0"/>
          </a:p>
        </p:txBody>
      </p:sp>
      <p:sp>
        <p:nvSpPr>
          <p:cNvPr id="4" name="Inhaltsplatzhalter 3"/>
          <p:cNvSpPr>
            <a:spLocks noGrp="1"/>
          </p:cNvSpPr>
          <p:nvPr>
            <p:ph idx="14"/>
          </p:nvPr>
        </p:nvSpPr>
        <p:spPr/>
        <p:txBody>
          <a:bodyPr/>
          <a:lstStyle/>
          <a:p>
            <a:r>
              <a:rPr lang="de-CH" dirty="0" smtClean="0"/>
              <a:t>Illustration : T. Alföldi,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10</a:t>
            </a:fld>
            <a:endParaRPr lang="fr-CH" altLang="de-DE" dirty="0"/>
          </a:p>
        </p:txBody>
      </p:sp>
      <p:sp>
        <p:nvSpPr>
          <p:cNvPr id="7" name="AutoShape 15"/>
          <p:cNvSpPr>
            <a:spLocks noChangeArrowheads="1"/>
          </p:cNvSpPr>
          <p:nvPr/>
        </p:nvSpPr>
        <p:spPr bwMode="auto">
          <a:xfrm>
            <a:off x="3749972" y="3309401"/>
            <a:ext cx="2015580" cy="917374"/>
          </a:xfrm>
          <a:prstGeom prst="roundRect">
            <a:avLst>
              <a:gd name="adj" fmla="val 16667"/>
            </a:avLst>
          </a:prstGeom>
          <a:solidFill>
            <a:schemeClr val="accent4">
              <a:lumMod val="60000"/>
              <a:lumOff val="40000"/>
              <a:alpha val="92000"/>
            </a:schemeClr>
          </a:solidFill>
          <a:ln w="9525">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Organismes du sol </a:t>
            </a:r>
            <a:br>
              <a:rPr lang="fr-CH" altLang="de-DE" sz="1600" b="1" dirty="0" smtClean="0"/>
            </a:br>
            <a:r>
              <a:rPr lang="fr-CH" altLang="de-DE" sz="1600" dirty="0" smtClean="0"/>
              <a:t>Diversité</a:t>
            </a:r>
          </a:p>
          <a:p>
            <a:pPr algn="ctr" eaLnBrk="1" hangingPunct="1">
              <a:spcBef>
                <a:spcPct val="0"/>
              </a:spcBef>
              <a:buNone/>
            </a:pPr>
            <a:r>
              <a:rPr lang="fr-CH" altLang="de-DE" sz="1600" dirty="0" smtClean="0"/>
              <a:t>Quantité</a:t>
            </a:r>
            <a:endParaRPr lang="fr-CH" altLang="de-DE" sz="1600" dirty="0"/>
          </a:p>
        </p:txBody>
      </p:sp>
      <p:sp>
        <p:nvSpPr>
          <p:cNvPr id="8" name="AutoShape 8"/>
          <p:cNvSpPr>
            <a:spLocks noChangeArrowheads="1"/>
          </p:cNvSpPr>
          <p:nvPr/>
        </p:nvSpPr>
        <p:spPr bwMode="auto">
          <a:xfrm>
            <a:off x="703409" y="3153949"/>
            <a:ext cx="2932487" cy="1211012"/>
          </a:xfrm>
          <a:prstGeom prst="roundRect">
            <a:avLst>
              <a:gd name="adj" fmla="val 16667"/>
            </a:avLst>
          </a:prstGeom>
          <a:solidFill>
            <a:schemeClr val="accent4">
              <a:lumMod val="60000"/>
              <a:lumOff val="40000"/>
              <a:alpha val="92000"/>
            </a:schemeClr>
          </a:solidFill>
          <a:ln w="38100">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Nourrir la vie du sol </a:t>
            </a:r>
            <a:br>
              <a:rPr lang="fr-CH" altLang="de-DE" sz="1600" b="1" dirty="0" smtClean="0"/>
            </a:br>
            <a:r>
              <a:rPr lang="fr-CH" altLang="de-DE" sz="1600" dirty="0" smtClean="0"/>
              <a:t>Préparer les engrais de ferme</a:t>
            </a:r>
            <a:br>
              <a:rPr lang="fr-CH" altLang="de-DE" sz="1600" dirty="0" smtClean="0"/>
            </a:br>
            <a:r>
              <a:rPr lang="fr-CH" altLang="de-DE" sz="1600" dirty="0" smtClean="0"/>
              <a:t>Quantités de fourrages</a:t>
            </a:r>
            <a:br>
              <a:rPr lang="fr-CH" altLang="de-DE" sz="1600" dirty="0" smtClean="0"/>
            </a:br>
            <a:r>
              <a:rPr lang="fr-CH" altLang="de-DE" sz="1600" dirty="0" smtClean="0"/>
              <a:t>Diversité des engrais verts</a:t>
            </a:r>
          </a:p>
          <a:p>
            <a:pPr algn="ctr" eaLnBrk="1" hangingPunct="1">
              <a:spcBef>
                <a:spcPct val="0"/>
              </a:spcBef>
              <a:buNone/>
            </a:pPr>
            <a:endParaRPr lang="fr-CH" altLang="de-DE" sz="1600" dirty="0" smtClean="0"/>
          </a:p>
          <a:p>
            <a:pPr algn="ctr" eaLnBrk="1" hangingPunct="1">
              <a:spcBef>
                <a:spcPct val="0"/>
              </a:spcBef>
              <a:buNone/>
            </a:pPr>
            <a:endParaRPr lang="fr-CH" altLang="de-DE" sz="1600" dirty="0"/>
          </a:p>
        </p:txBody>
      </p:sp>
      <p:sp>
        <p:nvSpPr>
          <p:cNvPr id="9" name="AutoShape 9"/>
          <p:cNvSpPr>
            <a:spLocks noChangeArrowheads="1"/>
          </p:cNvSpPr>
          <p:nvPr/>
        </p:nvSpPr>
        <p:spPr bwMode="auto">
          <a:xfrm>
            <a:off x="5868144" y="4653136"/>
            <a:ext cx="2564916" cy="1211012"/>
          </a:xfrm>
          <a:prstGeom prst="roundRect">
            <a:avLst>
              <a:gd name="adj" fmla="val 16667"/>
            </a:avLst>
          </a:prstGeom>
          <a:solidFill>
            <a:schemeClr val="accent4">
              <a:lumMod val="60000"/>
              <a:lumOff val="40000"/>
              <a:alpha val="92000"/>
            </a:schemeClr>
          </a:solidFill>
          <a:ln w="38100">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Structure du sol</a:t>
            </a:r>
            <a:r>
              <a:rPr lang="fr-CH" altLang="de-DE" sz="1600" dirty="0" smtClean="0"/>
              <a:t/>
            </a:r>
            <a:br>
              <a:rPr lang="fr-CH" altLang="de-DE" sz="1600" dirty="0" smtClean="0"/>
            </a:br>
            <a:r>
              <a:rPr lang="fr-CH" altLang="de-DE" sz="1600" dirty="0" smtClean="0"/>
              <a:t>Échanges d’eau et d’air</a:t>
            </a:r>
          </a:p>
          <a:p>
            <a:pPr algn="ctr" eaLnBrk="1" hangingPunct="1">
              <a:spcBef>
                <a:spcPct val="0"/>
              </a:spcBef>
              <a:buNone/>
            </a:pPr>
            <a:r>
              <a:rPr lang="fr-CH" altLang="de-DE" sz="1600" dirty="0" smtClean="0"/>
              <a:t>Compactages</a:t>
            </a:r>
          </a:p>
          <a:p>
            <a:pPr algn="ctr" eaLnBrk="1" hangingPunct="1">
              <a:spcBef>
                <a:spcPct val="0"/>
              </a:spcBef>
              <a:buNone/>
            </a:pPr>
            <a:r>
              <a:rPr lang="fr-CH" altLang="de-DE" sz="1600" dirty="0" smtClean="0"/>
              <a:t>Stabilité</a:t>
            </a:r>
            <a:endParaRPr lang="fr-CH" altLang="de-DE" sz="1600" dirty="0"/>
          </a:p>
        </p:txBody>
      </p:sp>
      <p:sp>
        <p:nvSpPr>
          <p:cNvPr id="10" name="AutoShape 10"/>
          <p:cNvSpPr>
            <a:spLocks noChangeArrowheads="1"/>
          </p:cNvSpPr>
          <p:nvPr/>
        </p:nvSpPr>
        <p:spPr bwMode="auto">
          <a:xfrm>
            <a:off x="703409" y="1654762"/>
            <a:ext cx="2932486" cy="1211012"/>
          </a:xfrm>
          <a:prstGeom prst="roundRect">
            <a:avLst>
              <a:gd name="adj" fmla="val 16667"/>
            </a:avLst>
          </a:prstGeom>
          <a:solidFill>
            <a:schemeClr val="accent4">
              <a:lumMod val="60000"/>
              <a:lumOff val="40000"/>
              <a:alpha val="92000"/>
            </a:schemeClr>
          </a:solidFill>
          <a:ln w="38100">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Composition minérale</a:t>
            </a:r>
            <a:br>
              <a:rPr lang="fr-CH" altLang="de-DE" sz="1600" b="1" dirty="0" smtClean="0"/>
            </a:br>
            <a:r>
              <a:rPr lang="fr-CH" altLang="de-DE" sz="1600" dirty="0" smtClean="0"/>
              <a:t>Disponibilité du phosphore</a:t>
            </a:r>
          </a:p>
          <a:p>
            <a:pPr algn="ctr" eaLnBrk="1" hangingPunct="1">
              <a:spcBef>
                <a:spcPct val="0"/>
              </a:spcBef>
              <a:buNone/>
            </a:pPr>
            <a:r>
              <a:rPr lang="fr-CH" altLang="de-DE" sz="1600" dirty="0" smtClean="0"/>
              <a:t>Utiliser des poudres de roche</a:t>
            </a:r>
          </a:p>
          <a:p>
            <a:pPr algn="ctr" eaLnBrk="1" hangingPunct="1">
              <a:spcBef>
                <a:spcPct val="0"/>
              </a:spcBef>
              <a:buNone/>
            </a:pPr>
            <a:r>
              <a:rPr lang="fr-CH" altLang="de-DE" sz="1600" dirty="0" smtClean="0"/>
              <a:t>Analyses de terre</a:t>
            </a:r>
            <a:endParaRPr lang="fr-CH" altLang="de-DE" sz="1600" dirty="0"/>
          </a:p>
        </p:txBody>
      </p:sp>
      <p:sp>
        <p:nvSpPr>
          <p:cNvPr id="11" name="AutoShape 11"/>
          <p:cNvSpPr>
            <a:spLocks noChangeArrowheads="1"/>
          </p:cNvSpPr>
          <p:nvPr/>
        </p:nvSpPr>
        <p:spPr bwMode="auto">
          <a:xfrm>
            <a:off x="5868144" y="1654762"/>
            <a:ext cx="2564916" cy="1211012"/>
          </a:xfrm>
          <a:prstGeom prst="roundRect">
            <a:avLst>
              <a:gd name="adj" fmla="val 16667"/>
            </a:avLst>
          </a:prstGeom>
          <a:solidFill>
            <a:schemeClr val="accent4">
              <a:lumMod val="60000"/>
              <a:lumOff val="40000"/>
              <a:alpha val="92000"/>
            </a:schemeClr>
          </a:solidFill>
          <a:ln w="38100">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Travail du sol</a:t>
            </a:r>
            <a:r>
              <a:rPr lang="fr-CH" altLang="de-DE" sz="1600" dirty="0" smtClean="0"/>
              <a:t> </a:t>
            </a:r>
            <a:br>
              <a:rPr lang="fr-CH" altLang="de-DE" sz="1600" dirty="0" smtClean="0"/>
            </a:br>
            <a:r>
              <a:rPr lang="fr-CH" altLang="de-DE" sz="1600" dirty="0" smtClean="0"/>
              <a:t>Labour</a:t>
            </a:r>
          </a:p>
          <a:p>
            <a:pPr algn="ctr" eaLnBrk="1" hangingPunct="1">
              <a:spcBef>
                <a:spcPct val="0"/>
              </a:spcBef>
              <a:buNone/>
            </a:pPr>
            <a:r>
              <a:rPr lang="fr-CH" altLang="de-DE" sz="1600" dirty="0" smtClean="0"/>
              <a:t>Profondeur de travail</a:t>
            </a:r>
          </a:p>
          <a:p>
            <a:pPr algn="ctr" eaLnBrk="1" hangingPunct="1">
              <a:spcBef>
                <a:spcPct val="0"/>
              </a:spcBef>
              <a:buNone/>
            </a:pPr>
            <a:r>
              <a:rPr lang="fr-CH" altLang="de-DE" sz="1600" dirty="0" smtClean="0"/>
              <a:t>Machines à prise de force</a:t>
            </a:r>
            <a:endParaRPr lang="fr-CH" altLang="de-DE" sz="1600" dirty="0"/>
          </a:p>
        </p:txBody>
      </p:sp>
      <p:sp>
        <p:nvSpPr>
          <p:cNvPr id="12" name="AutoShape 12"/>
          <p:cNvSpPr>
            <a:spLocks noChangeArrowheads="1"/>
          </p:cNvSpPr>
          <p:nvPr/>
        </p:nvSpPr>
        <p:spPr bwMode="auto">
          <a:xfrm>
            <a:off x="5868144" y="3153949"/>
            <a:ext cx="2560963" cy="1211012"/>
          </a:xfrm>
          <a:prstGeom prst="roundRect">
            <a:avLst>
              <a:gd name="adj" fmla="val 16667"/>
            </a:avLst>
          </a:prstGeom>
          <a:solidFill>
            <a:schemeClr val="accent4">
              <a:lumMod val="60000"/>
              <a:lumOff val="40000"/>
              <a:alpha val="92000"/>
            </a:schemeClr>
          </a:solidFill>
          <a:ln w="38100">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Teneur en humus</a:t>
            </a:r>
            <a:r>
              <a:rPr lang="fr-CH" altLang="de-DE" sz="1600" dirty="0" smtClean="0"/>
              <a:t/>
            </a:r>
            <a:br>
              <a:rPr lang="fr-CH" altLang="de-DE" sz="1600" dirty="0" smtClean="0"/>
            </a:br>
            <a:r>
              <a:rPr lang="fr-CH" altLang="de-DE" sz="1600" dirty="0" smtClean="0"/>
              <a:t>Bilan humique</a:t>
            </a:r>
          </a:p>
          <a:p>
            <a:pPr algn="ctr" eaLnBrk="1" hangingPunct="1">
              <a:spcBef>
                <a:spcPct val="0"/>
              </a:spcBef>
              <a:buNone/>
            </a:pPr>
            <a:r>
              <a:rPr lang="fr-CH" altLang="de-DE" sz="1600" dirty="0" smtClean="0"/>
              <a:t>Humi- et déshumification</a:t>
            </a:r>
            <a:br>
              <a:rPr lang="fr-CH" altLang="de-DE" sz="1600" dirty="0" smtClean="0"/>
            </a:br>
            <a:r>
              <a:rPr lang="fr-CH" altLang="de-DE" sz="1600" dirty="0" smtClean="0"/>
              <a:t>Séquestration du carbone</a:t>
            </a:r>
            <a:endParaRPr lang="fr-CH" altLang="de-DE" sz="1600" dirty="0"/>
          </a:p>
        </p:txBody>
      </p:sp>
      <p:sp>
        <p:nvSpPr>
          <p:cNvPr id="13" name="AutoShape 13"/>
          <p:cNvSpPr>
            <a:spLocks noChangeArrowheads="1"/>
          </p:cNvSpPr>
          <p:nvPr/>
        </p:nvSpPr>
        <p:spPr bwMode="auto">
          <a:xfrm>
            <a:off x="703409" y="4653136"/>
            <a:ext cx="2932487" cy="1215519"/>
          </a:xfrm>
          <a:prstGeom prst="roundRect">
            <a:avLst>
              <a:gd name="adj" fmla="val 16667"/>
            </a:avLst>
          </a:prstGeom>
          <a:solidFill>
            <a:schemeClr val="accent4">
              <a:lumMod val="60000"/>
              <a:lumOff val="40000"/>
              <a:alpha val="92000"/>
            </a:schemeClr>
          </a:solidFill>
          <a:ln w="38100">
            <a:noFill/>
            <a:round/>
            <a:headEnd/>
            <a:tailEnd/>
          </a:ln>
        </p:spPr>
        <p:txBody>
          <a:bodyPr lIns="36000" rIns="36000"/>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None/>
            </a:pPr>
            <a:r>
              <a:rPr lang="fr-CH" altLang="de-DE" sz="1600" b="1" dirty="0" smtClean="0"/>
              <a:t>Profondeur</a:t>
            </a:r>
            <a:r>
              <a:rPr lang="fr-CH" altLang="de-DE" sz="1600" dirty="0" smtClean="0"/>
              <a:t/>
            </a:r>
            <a:br>
              <a:rPr lang="fr-CH" altLang="de-DE" sz="1600" dirty="0" smtClean="0"/>
            </a:br>
            <a:r>
              <a:rPr lang="fr-CH" altLang="de-DE" sz="1600" dirty="0" smtClean="0"/>
              <a:t>Importance racines profondes</a:t>
            </a:r>
          </a:p>
          <a:p>
            <a:pPr algn="ctr" eaLnBrk="1" hangingPunct="1">
              <a:spcBef>
                <a:spcPct val="0"/>
              </a:spcBef>
              <a:buNone/>
            </a:pPr>
            <a:r>
              <a:rPr lang="fr-CH" altLang="de-DE" sz="1600" dirty="0" smtClean="0"/>
              <a:t>Colonisation racinaire </a:t>
            </a:r>
            <a:br>
              <a:rPr lang="fr-CH" altLang="de-DE" sz="1600" dirty="0" smtClean="0"/>
            </a:br>
            <a:r>
              <a:rPr lang="fr-CH" altLang="de-DE" sz="1600" dirty="0" smtClean="0"/>
              <a:t>Techniques agricoles</a:t>
            </a:r>
            <a:endParaRPr lang="fr-CH" altLang="de-DE" sz="1600" dirty="0"/>
          </a:p>
        </p:txBody>
      </p:sp>
    </p:spTree>
    <p:extLst>
      <p:ext uri="{BB962C8B-B14F-4D97-AF65-F5344CB8AC3E}">
        <p14:creationId xmlns:p14="http://schemas.microsoft.com/office/powerpoint/2010/main" val="2637605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lstStyle/>
          <a:p>
            <a:r>
              <a:rPr lang="fr-CH" dirty="0" smtClean="0"/>
              <a:t>La gestion de l’humus en agriculture biologique</a:t>
            </a:r>
            <a:endParaRPr lang="fr-CH" dirty="0"/>
          </a:p>
        </p:txBody>
      </p:sp>
      <p:sp>
        <p:nvSpPr>
          <p:cNvPr id="4" name="Inhaltsplatzhalter 3"/>
          <p:cNvSpPr>
            <a:spLocks noGrp="1"/>
          </p:cNvSpPr>
          <p:nvPr>
            <p:ph idx="14"/>
          </p:nvPr>
        </p:nvSpPr>
        <p:spPr/>
        <p:txBody>
          <a:bodyPr/>
          <a:lstStyle/>
          <a:p>
            <a:r>
              <a:rPr lang="de-CH" dirty="0" smtClean="0"/>
              <a:t>Illustration : </a:t>
            </a:r>
            <a:r>
              <a:rPr lang="de-CH" dirty="0" err="1" smtClean="0"/>
              <a:t>Selon</a:t>
            </a:r>
            <a:r>
              <a:rPr lang="de-CH" dirty="0" smtClean="0"/>
              <a:t> T. Alföldi 1999, FiBL</a:t>
            </a:r>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11</a:t>
            </a:fld>
            <a:endParaRPr lang="fr-CH" altLang="de-DE" dirty="0"/>
          </a:p>
        </p:txBody>
      </p:sp>
      <p:sp>
        <p:nvSpPr>
          <p:cNvPr id="8" name="Rechteck 7"/>
          <p:cNvSpPr/>
          <p:nvPr/>
        </p:nvSpPr>
        <p:spPr>
          <a:xfrm>
            <a:off x="628650" y="1571396"/>
            <a:ext cx="2575198" cy="133140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H" sz="1800" b="1" dirty="0" smtClean="0">
                <a:solidFill>
                  <a:schemeClr val="tx1"/>
                </a:solidFill>
              </a:rPr>
              <a:t>Fumure organique</a:t>
            </a:r>
            <a:r>
              <a:rPr lang="fr-CH" sz="1800" dirty="0" smtClean="0">
                <a:solidFill>
                  <a:schemeClr val="tx1"/>
                </a:solidFill>
              </a:rPr>
              <a:t/>
            </a:r>
            <a:br>
              <a:rPr lang="fr-CH" sz="1800" dirty="0" smtClean="0">
                <a:solidFill>
                  <a:schemeClr val="tx1"/>
                </a:solidFill>
              </a:rPr>
            </a:br>
            <a:r>
              <a:rPr lang="fr-CH" sz="1800" dirty="0" smtClean="0">
                <a:solidFill>
                  <a:schemeClr val="tx1"/>
                </a:solidFill>
              </a:rPr>
              <a:t>Engrais de ferme, composts, engrais </a:t>
            </a:r>
            <a:r>
              <a:rPr lang="fr-CH" sz="1800" dirty="0" err="1" smtClean="0">
                <a:solidFill>
                  <a:schemeClr val="tx1"/>
                </a:solidFill>
              </a:rPr>
              <a:t>or-ganiques</a:t>
            </a:r>
            <a:r>
              <a:rPr lang="fr-CH" sz="1800" dirty="0" smtClean="0">
                <a:solidFill>
                  <a:schemeClr val="tx1"/>
                </a:solidFill>
              </a:rPr>
              <a:t> du commerce, </a:t>
            </a:r>
            <a:br>
              <a:rPr lang="fr-CH" sz="1800" dirty="0" smtClean="0">
                <a:solidFill>
                  <a:schemeClr val="tx1"/>
                </a:solidFill>
              </a:rPr>
            </a:br>
            <a:r>
              <a:rPr lang="fr-CH" sz="1800" dirty="0" smtClean="0">
                <a:solidFill>
                  <a:schemeClr val="tx1"/>
                </a:solidFill>
              </a:rPr>
              <a:t>engrais verts</a:t>
            </a:r>
          </a:p>
        </p:txBody>
      </p:sp>
      <p:sp>
        <p:nvSpPr>
          <p:cNvPr id="14" name="Rechteck 13"/>
          <p:cNvSpPr/>
          <p:nvPr/>
        </p:nvSpPr>
        <p:spPr>
          <a:xfrm>
            <a:off x="3285256" y="1576618"/>
            <a:ext cx="2575198" cy="132617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Rotation culturale</a:t>
            </a:r>
          </a:p>
          <a:p>
            <a:pPr algn="ctr"/>
            <a:r>
              <a:rPr lang="fr-CH" sz="1800" dirty="0" smtClean="0">
                <a:solidFill>
                  <a:schemeClr val="tx1"/>
                </a:solidFill>
              </a:rPr>
              <a:t>Proportion cultures sarclées, céréales, prairies temporaires</a:t>
            </a:r>
            <a:endParaRPr lang="fr-CH" sz="1800" dirty="0">
              <a:solidFill>
                <a:schemeClr val="tx1"/>
              </a:solidFill>
            </a:endParaRPr>
          </a:p>
        </p:txBody>
      </p:sp>
      <p:sp>
        <p:nvSpPr>
          <p:cNvPr id="15" name="Rechteck 14"/>
          <p:cNvSpPr/>
          <p:nvPr/>
        </p:nvSpPr>
        <p:spPr>
          <a:xfrm>
            <a:off x="5940152" y="1571396"/>
            <a:ext cx="2575198" cy="13314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H" sz="1800" b="1" dirty="0" smtClean="0">
                <a:solidFill>
                  <a:schemeClr val="tx1"/>
                </a:solidFill>
              </a:rPr>
              <a:t>Fumure organique</a:t>
            </a:r>
            <a:r>
              <a:rPr lang="fr-CH" sz="1800" dirty="0" smtClean="0">
                <a:solidFill>
                  <a:schemeClr val="tx1"/>
                </a:solidFill>
              </a:rPr>
              <a:t/>
            </a:r>
            <a:br>
              <a:rPr lang="fr-CH" sz="1800" dirty="0" smtClean="0">
                <a:solidFill>
                  <a:schemeClr val="tx1"/>
                </a:solidFill>
              </a:rPr>
            </a:br>
            <a:r>
              <a:rPr lang="fr-CH" sz="1800" dirty="0" smtClean="0">
                <a:solidFill>
                  <a:schemeClr val="tx1"/>
                </a:solidFill>
              </a:rPr>
              <a:t>Moment</a:t>
            </a:r>
          </a:p>
          <a:p>
            <a:pPr algn="ctr"/>
            <a:r>
              <a:rPr lang="fr-CH" sz="1800" dirty="0" smtClean="0">
                <a:solidFill>
                  <a:schemeClr val="tx1"/>
                </a:solidFill>
              </a:rPr>
              <a:t>Labour, non-labour</a:t>
            </a:r>
          </a:p>
          <a:p>
            <a:pPr algn="ctr"/>
            <a:r>
              <a:rPr lang="fr-CH" sz="1800" dirty="0" smtClean="0">
                <a:solidFill>
                  <a:schemeClr val="tx1"/>
                </a:solidFill>
              </a:rPr>
              <a:t>Désherbage mécanique</a:t>
            </a:r>
            <a:endParaRPr lang="fr-CH" sz="1800" dirty="0">
              <a:solidFill>
                <a:schemeClr val="tx1"/>
              </a:solidFill>
            </a:endParaRPr>
          </a:p>
        </p:txBody>
      </p:sp>
      <p:sp>
        <p:nvSpPr>
          <p:cNvPr id="16" name="Rechteck 15"/>
          <p:cNvSpPr/>
          <p:nvPr/>
        </p:nvSpPr>
        <p:spPr>
          <a:xfrm>
            <a:off x="628650" y="5149859"/>
            <a:ext cx="7886700" cy="7665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Situation nutritionnelle dans le système d’utilisation du sol,</a:t>
            </a:r>
          </a:p>
          <a:p>
            <a:pPr algn="ctr"/>
            <a:r>
              <a:rPr lang="fr-CH" sz="1800" b="1" dirty="0" smtClean="0">
                <a:solidFill>
                  <a:schemeClr val="tx1"/>
                </a:solidFill>
              </a:rPr>
              <a:t>fertilité du sol, rentabilité, influences sur l’environnement</a:t>
            </a:r>
            <a:endParaRPr lang="fr-CH" sz="1800" dirty="0">
              <a:solidFill>
                <a:schemeClr val="tx1"/>
              </a:solidFill>
            </a:endParaRPr>
          </a:p>
        </p:txBody>
      </p:sp>
      <p:sp>
        <p:nvSpPr>
          <p:cNvPr id="17" name="Ellipse 16"/>
          <p:cNvSpPr/>
          <p:nvPr/>
        </p:nvSpPr>
        <p:spPr>
          <a:xfrm>
            <a:off x="1900950" y="4005064"/>
            <a:ext cx="5335346" cy="792088"/>
          </a:xfrm>
          <a:prstGeom prst="ellipse">
            <a:avLst/>
          </a:prstGeom>
          <a:solidFill>
            <a:schemeClr val="accent4">
              <a:lumMod val="60000"/>
              <a:lumOff val="40000"/>
            </a:schemeClr>
          </a:solidFill>
          <a:ln w="38100">
            <a:noFill/>
            <a:round/>
            <a:headEnd/>
            <a:tailEnd/>
          </a:ln>
        </p:spPr>
        <p:txBody>
          <a:bodyPr anchor="ctr"/>
          <a:lstStyle/>
          <a:p>
            <a:pPr algn="ctr" eaLnBrk="1" hangingPunct="1"/>
            <a:r>
              <a:rPr lang="fr-CH" sz="1800" b="1" dirty="0" smtClean="0">
                <a:solidFill>
                  <a:schemeClr val="tx1"/>
                </a:solidFill>
                <a:latin typeface="Frutiger LT Std 57 Cn" pitchFamily="34" charset="0"/>
              </a:rPr>
              <a:t>Gestion réfléchie de l’humus</a:t>
            </a:r>
            <a:endParaRPr lang="fr-CH" sz="1800" b="1" dirty="0">
              <a:solidFill>
                <a:schemeClr val="tx1"/>
              </a:solidFill>
              <a:latin typeface="Frutiger LT Std 57 Cn" pitchFamily="34" charset="0"/>
            </a:endParaRPr>
          </a:p>
        </p:txBody>
      </p:sp>
      <p:cxnSp>
        <p:nvCxnSpPr>
          <p:cNvPr id="23" name="Gerade Verbindung mit Pfeil 22"/>
          <p:cNvCxnSpPr>
            <a:stCxn id="8" idx="2"/>
            <a:endCxn id="17" idx="1"/>
          </p:cNvCxnSpPr>
          <p:nvPr/>
        </p:nvCxnSpPr>
        <p:spPr>
          <a:xfrm>
            <a:off x="1916249" y="2902798"/>
            <a:ext cx="766044" cy="1218265"/>
          </a:xfrm>
          <a:prstGeom prst="straightConnector1">
            <a:avLst/>
          </a:prstGeom>
          <a:ln w="38100">
            <a:solidFill>
              <a:srgbClr val="88C02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4" idx="2"/>
            <a:endCxn id="17" idx="0"/>
          </p:cNvCxnSpPr>
          <p:nvPr/>
        </p:nvCxnSpPr>
        <p:spPr>
          <a:xfrm flipH="1">
            <a:off x="4568623" y="2902797"/>
            <a:ext cx="4232" cy="1102267"/>
          </a:xfrm>
          <a:prstGeom prst="straightConnector1">
            <a:avLst/>
          </a:prstGeom>
          <a:ln w="38100">
            <a:solidFill>
              <a:srgbClr val="88C02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5" idx="2"/>
            <a:endCxn id="17" idx="7"/>
          </p:cNvCxnSpPr>
          <p:nvPr/>
        </p:nvCxnSpPr>
        <p:spPr>
          <a:xfrm flipH="1">
            <a:off x="6454953" y="2902797"/>
            <a:ext cx="772798" cy="1218266"/>
          </a:xfrm>
          <a:prstGeom prst="straightConnector1">
            <a:avLst/>
          </a:prstGeom>
          <a:ln w="38100">
            <a:solidFill>
              <a:srgbClr val="88C02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926429" y="3268520"/>
            <a:ext cx="2160000" cy="376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Teneur en humus</a:t>
            </a:r>
            <a:endParaRPr lang="fr-CH" sz="1800" dirty="0">
              <a:solidFill>
                <a:schemeClr val="tx1"/>
              </a:solidFill>
            </a:endParaRPr>
          </a:p>
        </p:txBody>
      </p:sp>
      <p:sp>
        <p:nvSpPr>
          <p:cNvPr id="19" name="Rechteck 18"/>
          <p:cNvSpPr/>
          <p:nvPr/>
        </p:nvSpPr>
        <p:spPr>
          <a:xfrm>
            <a:off x="3402000" y="3255504"/>
            <a:ext cx="2340000" cy="376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Besoins en humus</a:t>
            </a:r>
            <a:endParaRPr lang="fr-CH" sz="1800" dirty="0">
              <a:solidFill>
                <a:schemeClr val="tx1"/>
              </a:solidFill>
            </a:endParaRPr>
          </a:p>
        </p:txBody>
      </p:sp>
      <p:sp>
        <p:nvSpPr>
          <p:cNvPr id="21" name="Rechteck 20"/>
          <p:cNvSpPr/>
          <p:nvPr/>
        </p:nvSpPr>
        <p:spPr>
          <a:xfrm>
            <a:off x="6233408" y="3259931"/>
            <a:ext cx="1976883" cy="6082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Dynamique de l’humus</a:t>
            </a:r>
            <a:endParaRPr lang="fr-CH" sz="1800" dirty="0">
              <a:solidFill>
                <a:schemeClr val="tx1"/>
              </a:solidFill>
            </a:endParaRPr>
          </a:p>
        </p:txBody>
      </p:sp>
      <p:cxnSp>
        <p:nvCxnSpPr>
          <p:cNvPr id="36" name="Gerade Verbindung mit Pfeil 35"/>
          <p:cNvCxnSpPr>
            <a:stCxn id="17" idx="4"/>
            <a:endCxn id="16" idx="0"/>
          </p:cNvCxnSpPr>
          <p:nvPr/>
        </p:nvCxnSpPr>
        <p:spPr>
          <a:xfrm>
            <a:off x="4568623" y="4797152"/>
            <a:ext cx="3377" cy="352707"/>
          </a:xfrm>
          <a:prstGeom prst="straightConnector1">
            <a:avLst/>
          </a:prstGeom>
          <a:ln w="38100">
            <a:solidFill>
              <a:srgbClr val="88C02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081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normAutofit/>
          </a:bodyPr>
          <a:lstStyle/>
          <a:p>
            <a:r>
              <a:rPr lang="fr-CH" dirty="0" smtClean="0"/>
              <a:t>Évolution de l’humus en fonction du type d’agriculture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12</a:t>
            </a:fld>
            <a:endParaRPr lang="fr-CH" altLang="de-DE" dirty="0"/>
          </a:p>
        </p:txBody>
      </p:sp>
      <p:pic>
        <p:nvPicPr>
          <p:cNvPr id="35" name="Grafik 3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4112" y="1571625"/>
            <a:ext cx="7766320" cy="4407417"/>
          </a:xfrm>
          <a:prstGeom prst="rect">
            <a:avLst/>
          </a:prstGeom>
        </p:spPr>
      </p:pic>
      <p:sp>
        <p:nvSpPr>
          <p:cNvPr id="36" name="Inhaltsplatzhalter 35"/>
          <p:cNvSpPr>
            <a:spLocks noGrp="1"/>
          </p:cNvSpPr>
          <p:nvPr>
            <p:ph idx="14"/>
          </p:nvPr>
        </p:nvSpPr>
        <p:spPr/>
        <p:txBody>
          <a:bodyPr/>
          <a:lstStyle/>
          <a:p>
            <a:endParaRPr lang="de-CH"/>
          </a:p>
        </p:txBody>
      </p:sp>
    </p:spTree>
    <p:extLst>
      <p:ext uri="{BB962C8B-B14F-4D97-AF65-F5344CB8AC3E}">
        <p14:creationId xmlns:p14="http://schemas.microsoft.com/office/powerpoint/2010/main" val="952685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lstStyle/>
          <a:p>
            <a:r>
              <a:rPr lang="fr-CH" dirty="0" smtClean="0"/>
              <a:t>Favoriser la fertilité du sol</a:t>
            </a:r>
            <a:endParaRPr lang="fr-CH" dirty="0"/>
          </a:p>
        </p:txBody>
      </p:sp>
      <p:sp>
        <p:nvSpPr>
          <p:cNvPr id="4" name="Inhaltsplatzhalter 3"/>
          <p:cNvSpPr>
            <a:spLocks noGrp="1"/>
          </p:cNvSpPr>
          <p:nvPr>
            <p:ph idx="14"/>
          </p:nvPr>
        </p:nvSpPr>
        <p:spPr/>
        <p:txBody>
          <a:bodyPr/>
          <a:lstStyle/>
          <a:p>
            <a:r>
              <a:rPr lang="fr-CH" dirty="0" smtClean="0"/>
              <a:t>Photos : FiBL</a:t>
            </a:r>
            <a:endParaRPr lang="fr-CH" dirty="0"/>
          </a:p>
        </p:txBody>
      </p:sp>
      <p:sp>
        <p:nvSpPr>
          <p:cNvPr id="5" name="Inhaltsplatzhalter 4"/>
          <p:cNvSpPr>
            <a:spLocks noGrp="1"/>
          </p:cNvSpPr>
          <p:nvPr>
            <p:ph sz="quarter" idx="17"/>
          </p:nvPr>
        </p:nvSpPr>
        <p:spPr/>
        <p:txBody>
          <a:bodyPr/>
          <a:lstStyle/>
          <a:p>
            <a:pPr marL="72000" lvl="1" indent="0">
              <a:spcBef>
                <a:spcPct val="50000"/>
              </a:spcBef>
              <a:buNone/>
            </a:pPr>
            <a:r>
              <a:rPr lang="de-CH" altLang="de-DE" dirty="0" smtClean="0">
                <a:sym typeface="Wingdings" panose="05000000000000000000" pitchFamily="2" charset="2"/>
              </a:rPr>
              <a:t>.</a:t>
            </a:r>
            <a:r>
              <a:rPr lang="de-CH" altLang="de-DE" dirty="0">
                <a:solidFill>
                  <a:srgbClr val="CC0000"/>
                </a:solidFill>
                <a:sym typeface="Wingdings" panose="05000000000000000000" pitchFamily="2" charset="2"/>
              </a:rPr>
              <a:t/>
            </a:r>
            <a:br>
              <a:rPr lang="de-CH" altLang="de-DE" dirty="0">
                <a:solidFill>
                  <a:srgbClr val="CC0000"/>
                </a:solidFill>
                <a:sym typeface="Wingdings" panose="05000000000000000000" pitchFamily="2" charset="2"/>
              </a:rPr>
            </a:b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13</a:t>
            </a:fld>
            <a:endParaRPr lang="fr-CH" altLang="de-DE" dirty="0"/>
          </a:p>
        </p:txBody>
      </p:sp>
      <p:sp>
        <p:nvSpPr>
          <p:cNvPr id="7" name="Rechteck 6"/>
          <p:cNvSpPr/>
          <p:nvPr/>
        </p:nvSpPr>
        <p:spPr>
          <a:xfrm>
            <a:off x="610312" y="1579483"/>
            <a:ext cx="2664296" cy="70492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Travail du sol</a:t>
            </a:r>
            <a:br>
              <a:rPr lang="fr-CH" sz="1600" b="1" dirty="0" smtClean="0">
                <a:solidFill>
                  <a:schemeClr val="tx1"/>
                </a:solidFill>
              </a:rPr>
            </a:br>
            <a:r>
              <a:rPr lang="fr-CH" sz="1600" b="1" dirty="0" smtClean="0">
                <a:solidFill>
                  <a:schemeClr val="tx1"/>
                </a:solidFill>
              </a:rPr>
              <a:t>ménageant et efficace</a:t>
            </a:r>
            <a:endParaRPr lang="fr-CH" sz="1600" b="1" dirty="0">
              <a:solidFill>
                <a:schemeClr val="tx1"/>
              </a:solidFill>
            </a:endParaRPr>
          </a:p>
        </p:txBody>
      </p:sp>
      <p:sp>
        <p:nvSpPr>
          <p:cNvPr id="8" name="Rechteck 7"/>
          <p:cNvSpPr/>
          <p:nvPr/>
        </p:nvSpPr>
        <p:spPr>
          <a:xfrm>
            <a:off x="610312" y="3390792"/>
            <a:ext cx="2664296" cy="684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600" dirty="0" smtClean="0">
                <a:solidFill>
                  <a:schemeClr val="tx1"/>
                </a:solidFill>
              </a:rPr>
              <a:t>«Retourner superficiellement, ameublir profondément»</a:t>
            </a:r>
            <a:endParaRPr lang="fr-CH" sz="1600" dirty="0">
              <a:solidFill>
                <a:schemeClr val="tx1"/>
              </a:solidFill>
            </a:endParaRPr>
          </a:p>
        </p:txBody>
      </p:sp>
      <p:sp>
        <p:nvSpPr>
          <p:cNvPr id="9" name="Rechteck 8"/>
          <p:cNvSpPr/>
          <p:nvPr/>
        </p:nvSpPr>
        <p:spPr>
          <a:xfrm>
            <a:off x="614139" y="4913618"/>
            <a:ext cx="2664296" cy="9299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Pas de machines de travail du sol qui tournent rapidement et coupent</a:t>
            </a:r>
            <a:endParaRPr lang="fr-CH" sz="1600" dirty="0">
              <a:solidFill>
                <a:schemeClr val="tx1"/>
              </a:solidFill>
            </a:endParaRPr>
          </a:p>
        </p:txBody>
      </p:sp>
      <p:sp>
        <p:nvSpPr>
          <p:cNvPr id="10" name="Rechteck 9"/>
          <p:cNvSpPr/>
          <p:nvPr/>
        </p:nvSpPr>
        <p:spPr>
          <a:xfrm>
            <a:off x="615142" y="2863248"/>
            <a:ext cx="2664296" cy="446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Pas de machines lourdes</a:t>
            </a:r>
            <a:endParaRPr lang="fr-CH" sz="1600" dirty="0">
              <a:solidFill>
                <a:schemeClr val="tx1"/>
              </a:solidFill>
            </a:endParaRPr>
          </a:p>
        </p:txBody>
      </p:sp>
      <p:sp>
        <p:nvSpPr>
          <p:cNvPr id="11" name="Rechteck 10"/>
          <p:cNvSpPr/>
          <p:nvPr/>
        </p:nvSpPr>
        <p:spPr>
          <a:xfrm>
            <a:off x="615142" y="2346902"/>
            <a:ext cx="2664296" cy="446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Seulement si le sol est sec</a:t>
            </a:r>
            <a:endParaRPr lang="fr-CH" sz="1600" dirty="0">
              <a:solidFill>
                <a:schemeClr val="tx1"/>
              </a:solidFill>
            </a:endParaRPr>
          </a:p>
        </p:txBody>
      </p:sp>
      <p:sp>
        <p:nvSpPr>
          <p:cNvPr id="12" name="Rechteck 11"/>
          <p:cNvSpPr/>
          <p:nvPr/>
        </p:nvSpPr>
        <p:spPr>
          <a:xfrm>
            <a:off x="5615135" y="4406512"/>
            <a:ext cx="2820573" cy="6824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Couverture du sol</a:t>
            </a:r>
            <a:br>
              <a:rPr lang="fr-CH" sz="1600" dirty="0" smtClean="0">
                <a:solidFill>
                  <a:schemeClr val="tx1"/>
                </a:solidFill>
              </a:rPr>
            </a:br>
            <a:r>
              <a:rPr lang="fr-CH" sz="1600" dirty="0" smtClean="0">
                <a:solidFill>
                  <a:schemeClr val="tx1"/>
                </a:solidFill>
              </a:rPr>
              <a:t>si possible toute l’année</a:t>
            </a:r>
            <a:endParaRPr lang="fr-CH" sz="1600" dirty="0">
              <a:solidFill>
                <a:schemeClr val="tx1"/>
              </a:solidFill>
            </a:endParaRPr>
          </a:p>
        </p:txBody>
      </p:sp>
      <p:sp>
        <p:nvSpPr>
          <p:cNvPr id="13" name="Rechteck 12"/>
          <p:cNvSpPr/>
          <p:nvPr/>
        </p:nvSpPr>
        <p:spPr>
          <a:xfrm>
            <a:off x="5615135" y="2348367"/>
            <a:ext cx="2820573" cy="446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Prairies temporaires</a:t>
            </a:r>
            <a:endParaRPr lang="fr-CH" sz="1600" dirty="0">
              <a:solidFill>
                <a:schemeClr val="tx1"/>
              </a:solidFill>
            </a:endParaRPr>
          </a:p>
        </p:txBody>
      </p:sp>
      <p:sp>
        <p:nvSpPr>
          <p:cNvPr id="14" name="Rechteck 13"/>
          <p:cNvSpPr/>
          <p:nvPr/>
        </p:nvSpPr>
        <p:spPr>
          <a:xfrm>
            <a:off x="5615135" y="3369535"/>
            <a:ext cx="2820573" cy="446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Épandages de compost</a:t>
            </a:r>
            <a:endParaRPr lang="fr-CH" sz="1600" dirty="0">
              <a:solidFill>
                <a:schemeClr val="tx1"/>
              </a:solidFill>
            </a:endParaRPr>
          </a:p>
        </p:txBody>
      </p:sp>
      <p:sp>
        <p:nvSpPr>
          <p:cNvPr id="15" name="Rechteck 14"/>
          <p:cNvSpPr/>
          <p:nvPr/>
        </p:nvSpPr>
        <p:spPr>
          <a:xfrm>
            <a:off x="5623908" y="3889507"/>
            <a:ext cx="2820573" cy="4522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Enfouissement mat. org.</a:t>
            </a:r>
            <a:endParaRPr lang="fr-CH" sz="1600" dirty="0">
              <a:solidFill>
                <a:schemeClr val="tx1"/>
              </a:solidFill>
            </a:endParaRPr>
          </a:p>
        </p:txBody>
      </p:sp>
      <p:sp>
        <p:nvSpPr>
          <p:cNvPr id="16" name="Rechteck 15"/>
          <p:cNvSpPr/>
          <p:nvPr/>
        </p:nvSpPr>
        <p:spPr>
          <a:xfrm>
            <a:off x="5615135" y="5153724"/>
            <a:ext cx="2820573" cy="6824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Pas d’engrais très solubles ni de pesticides</a:t>
            </a:r>
            <a:endParaRPr lang="fr-CH" sz="1600" dirty="0">
              <a:solidFill>
                <a:schemeClr val="tx1"/>
              </a:solidFill>
            </a:endParaRPr>
          </a:p>
        </p:txBody>
      </p:sp>
      <p:sp>
        <p:nvSpPr>
          <p:cNvPr id="17" name="Rechteck 16"/>
          <p:cNvSpPr/>
          <p:nvPr/>
        </p:nvSpPr>
        <p:spPr>
          <a:xfrm>
            <a:off x="5615135" y="1579483"/>
            <a:ext cx="2820573" cy="70492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Techniques pour améliorer la structure et l’humus</a:t>
            </a:r>
            <a:endParaRPr lang="fr-CH" sz="1600" b="1" dirty="0">
              <a:solidFill>
                <a:schemeClr val="tx1"/>
              </a:solidFill>
            </a:endParaRPr>
          </a:p>
        </p:txBody>
      </p:sp>
      <p:sp>
        <p:nvSpPr>
          <p:cNvPr id="18" name="Rechteck 17"/>
          <p:cNvSpPr/>
          <p:nvPr/>
        </p:nvSpPr>
        <p:spPr>
          <a:xfrm>
            <a:off x="5615135" y="2858951"/>
            <a:ext cx="2820573" cy="446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Cultures intercalaires</a:t>
            </a:r>
            <a:endParaRPr lang="fr-CH" sz="1600" dirty="0">
              <a:solidFill>
                <a:schemeClr val="tx1"/>
              </a:solidFill>
            </a:endParaRPr>
          </a:p>
        </p:txBody>
      </p:sp>
      <p:sp>
        <p:nvSpPr>
          <p:cNvPr id="19" name="Rechteck 18"/>
          <p:cNvSpPr/>
          <p:nvPr/>
        </p:nvSpPr>
        <p:spPr>
          <a:xfrm>
            <a:off x="610312" y="4156701"/>
            <a:ext cx="2664296" cy="6824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Procédés de semis (direct, en bandes, sous litière)</a:t>
            </a:r>
            <a:endParaRPr lang="fr-CH" sz="1600" dirty="0">
              <a:solidFill>
                <a:schemeClr val="tx1"/>
              </a:solidFill>
            </a:endParaRPr>
          </a:p>
        </p:txBody>
      </p:sp>
      <p:pic>
        <p:nvPicPr>
          <p:cNvPr id="22" name="Inhaltsplatzhalter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378787" y="2346902"/>
            <a:ext cx="2143125" cy="1602841"/>
          </a:xfrm>
          <a:prstGeom prst="rect">
            <a:avLst/>
          </a:prstGeom>
        </p:spPr>
      </p:pic>
      <p:pic>
        <p:nvPicPr>
          <p:cNvPr id="23" name="Inhaltsplatzhalter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76604" y="4179322"/>
            <a:ext cx="2143125" cy="1656869"/>
          </a:xfrm>
          <a:prstGeom prst="rect">
            <a:avLst/>
          </a:prstGeom>
        </p:spPr>
      </p:pic>
    </p:spTree>
    <p:extLst>
      <p:ext uri="{BB962C8B-B14F-4D97-AF65-F5344CB8AC3E}">
        <p14:creationId xmlns:p14="http://schemas.microsoft.com/office/powerpoint/2010/main" val="3208711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7"/>
          </p:nvPr>
        </p:nvSpPr>
        <p:spPr/>
        <p:txBody>
          <a:bodyPr/>
          <a:lstStyle/>
          <a:p>
            <a:endParaRPr lang="de-CH" dirty="0"/>
          </a:p>
        </p:txBody>
      </p:sp>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lstStyle/>
          <a:p>
            <a:r>
              <a:rPr lang="fr-CH" dirty="0" smtClean="0"/>
              <a:t>Influences des prairies de graminées et légumineuses</a:t>
            </a:r>
            <a:endParaRPr lang="fr-CH" dirty="0"/>
          </a:p>
        </p:txBody>
      </p:sp>
      <p:sp>
        <p:nvSpPr>
          <p:cNvPr id="4" name="Inhaltsplatzhalter 3"/>
          <p:cNvSpPr>
            <a:spLocks noGrp="1"/>
          </p:cNvSpPr>
          <p:nvPr>
            <p:ph idx="14"/>
          </p:nvPr>
        </p:nvSpPr>
        <p:spPr/>
        <p:txBody>
          <a:bodyPr/>
          <a:lstStyle/>
          <a:p>
            <a:r>
              <a:rPr lang="fr-CH" dirty="0" smtClean="0"/>
              <a:t>Source : Selon Kahnt, 1983</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14</a:t>
            </a:fld>
            <a:endParaRPr lang="fr-CH" altLang="de-DE" dirty="0"/>
          </a:p>
        </p:txBody>
      </p:sp>
      <p:sp>
        <p:nvSpPr>
          <p:cNvPr id="10" name="Rechteck 9"/>
          <p:cNvSpPr/>
          <p:nvPr/>
        </p:nvSpPr>
        <p:spPr>
          <a:xfrm>
            <a:off x="683568" y="1634037"/>
            <a:ext cx="1944216" cy="792088"/>
          </a:xfrm>
          <a:prstGeom prst="rect">
            <a:avLst/>
          </a:prstGeom>
          <a:solidFill>
            <a:schemeClr val="accent2">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Structure grumeleuse</a:t>
            </a:r>
          </a:p>
          <a:p>
            <a:pPr algn="ctr"/>
            <a:r>
              <a:rPr lang="fr-CH" sz="1600" b="1" dirty="0" smtClean="0">
                <a:solidFill>
                  <a:schemeClr val="tx1"/>
                </a:solidFill>
              </a:rPr>
              <a:t>du </a:t>
            </a:r>
            <a:r>
              <a:rPr lang="fr-CH" sz="1600" b="1" dirty="0">
                <a:solidFill>
                  <a:schemeClr val="tx1"/>
                </a:solidFill>
              </a:rPr>
              <a:t>sol</a:t>
            </a:r>
          </a:p>
        </p:txBody>
      </p:sp>
      <p:sp>
        <p:nvSpPr>
          <p:cNvPr id="12" name="Rechteck 11"/>
          <p:cNvSpPr/>
          <p:nvPr/>
        </p:nvSpPr>
        <p:spPr>
          <a:xfrm>
            <a:off x="683568" y="2495678"/>
            <a:ext cx="1944216" cy="792088"/>
          </a:xfrm>
          <a:prstGeom prst="rect">
            <a:avLst/>
          </a:prstGeom>
          <a:solidFill>
            <a:schemeClr val="accent2">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Ameublissement du sous-sol</a:t>
            </a:r>
            <a:endParaRPr lang="fr-CH" sz="1600" b="1" dirty="0">
              <a:solidFill>
                <a:schemeClr val="tx1"/>
              </a:solidFill>
            </a:endParaRPr>
          </a:p>
        </p:txBody>
      </p:sp>
      <p:sp>
        <p:nvSpPr>
          <p:cNvPr id="13" name="Rechteck 12"/>
          <p:cNvSpPr/>
          <p:nvPr/>
        </p:nvSpPr>
        <p:spPr>
          <a:xfrm>
            <a:off x="683568" y="3357319"/>
            <a:ext cx="1944216" cy="792088"/>
          </a:xfrm>
          <a:prstGeom prst="rect">
            <a:avLst/>
          </a:prstGeom>
          <a:solidFill>
            <a:schemeClr val="accent2">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Accumulation d’azote</a:t>
            </a:r>
            <a:endParaRPr lang="fr-CH" sz="1600" b="1" dirty="0">
              <a:solidFill>
                <a:schemeClr val="tx1"/>
              </a:solidFill>
            </a:endParaRPr>
          </a:p>
        </p:txBody>
      </p:sp>
      <p:sp>
        <p:nvSpPr>
          <p:cNvPr id="14" name="Rechteck 13"/>
          <p:cNvSpPr/>
          <p:nvPr/>
        </p:nvSpPr>
        <p:spPr>
          <a:xfrm>
            <a:off x="683568" y="4225135"/>
            <a:ext cx="1944216" cy="792088"/>
          </a:xfrm>
          <a:prstGeom prst="rect">
            <a:avLst/>
          </a:prstGeom>
          <a:solidFill>
            <a:schemeClr val="accent2">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Accumulation d’humus</a:t>
            </a:r>
            <a:endParaRPr lang="fr-CH" sz="1600" b="1" dirty="0">
              <a:solidFill>
                <a:schemeClr val="tx1"/>
              </a:solidFill>
            </a:endParaRPr>
          </a:p>
        </p:txBody>
      </p:sp>
      <p:sp>
        <p:nvSpPr>
          <p:cNvPr id="15" name="Rechteck 14"/>
          <p:cNvSpPr/>
          <p:nvPr/>
        </p:nvSpPr>
        <p:spPr>
          <a:xfrm>
            <a:off x="683568" y="5092951"/>
            <a:ext cx="1944216" cy="792088"/>
          </a:xfrm>
          <a:prstGeom prst="rect">
            <a:avLst/>
          </a:prstGeom>
          <a:solidFill>
            <a:schemeClr val="accent2">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Régulation des mauvaises herbes</a:t>
            </a:r>
            <a:endParaRPr lang="fr-CH" sz="1600" b="1" dirty="0">
              <a:solidFill>
                <a:schemeClr val="tx1"/>
              </a:solidFill>
            </a:endParaRPr>
          </a:p>
        </p:txBody>
      </p:sp>
      <p:sp>
        <p:nvSpPr>
          <p:cNvPr id="16" name="Rechteck 15"/>
          <p:cNvSpPr/>
          <p:nvPr/>
        </p:nvSpPr>
        <p:spPr>
          <a:xfrm>
            <a:off x="3059832" y="1639322"/>
            <a:ext cx="5400603" cy="792088"/>
          </a:xfrm>
          <a:prstGeom prst="rect">
            <a:avLst/>
          </a:prstGeom>
          <a:solidFill>
            <a:schemeClr val="accent2">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Diminution de la battance, de l’évaporation et de l’érosion</a:t>
            </a:r>
            <a:endParaRPr lang="fr-CH" sz="1600" dirty="0">
              <a:solidFill>
                <a:schemeClr val="tx1"/>
              </a:solidFill>
            </a:endParaRPr>
          </a:p>
        </p:txBody>
      </p:sp>
      <p:sp>
        <p:nvSpPr>
          <p:cNvPr id="17" name="Rechteck 16"/>
          <p:cNvSpPr/>
          <p:nvPr/>
        </p:nvSpPr>
        <p:spPr>
          <a:xfrm>
            <a:off x="3059832" y="2500963"/>
            <a:ext cx="5400603" cy="792088"/>
          </a:xfrm>
          <a:prstGeom prst="rect">
            <a:avLst/>
          </a:prstGeom>
          <a:solidFill>
            <a:schemeClr val="accent2">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Amélioration de l’enracinement profond</a:t>
            </a:r>
          </a:p>
          <a:p>
            <a:r>
              <a:rPr lang="fr-CH" sz="1600" dirty="0" smtClean="0">
                <a:solidFill>
                  <a:schemeClr val="tx1"/>
                </a:solidFill>
              </a:rPr>
              <a:t>Utilisation de l’eau à une plus grande profondeur</a:t>
            </a:r>
            <a:endParaRPr lang="fr-CH" sz="1600" dirty="0">
              <a:solidFill>
                <a:schemeClr val="tx1"/>
              </a:solidFill>
            </a:endParaRPr>
          </a:p>
        </p:txBody>
      </p:sp>
      <p:sp>
        <p:nvSpPr>
          <p:cNvPr id="18" name="Rechteck 17"/>
          <p:cNvSpPr/>
          <p:nvPr/>
        </p:nvSpPr>
        <p:spPr>
          <a:xfrm>
            <a:off x="3059832" y="3350658"/>
            <a:ext cx="5400603" cy="792088"/>
          </a:xfrm>
          <a:prstGeom prst="rect">
            <a:avLst/>
          </a:prstGeom>
          <a:solidFill>
            <a:schemeClr val="accent2">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Amélioration de l’approvisionnement en azote </a:t>
            </a:r>
            <a:br>
              <a:rPr lang="fr-CH" sz="1600" dirty="0" smtClean="0">
                <a:solidFill>
                  <a:schemeClr val="tx1"/>
                </a:solidFill>
              </a:rPr>
            </a:br>
            <a:r>
              <a:rPr lang="fr-CH" sz="1600" dirty="0" smtClean="0">
                <a:solidFill>
                  <a:schemeClr val="tx1"/>
                </a:solidFill>
              </a:rPr>
              <a:t>des culture suivantes</a:t>
            </a:r>
            <a:endParaRPr lang="fr-CH" sz="1600" dirty="0">
              <a:solidFill>
                <a:schemeClr val="tx1"/>
              </a:solidFill>
            </a:endParaRPr>
          </a:p>
        </p:txBody>
      </p:sp>
      <p:sp>
        <p:nvSpPr>
          <p:cNvPr id="19" name="Rechteck 18"/>
          <p:cNvSpPr/>
          <p:nvPr/>
        </p:nvSpPr>
        <p:spPr>
          <a:xfrm>
            <a:off x="3059832" y="4230420"/>
            <a:ext cx="5400603" cy="792088"/>
          </a:xfrm>
          <a:prstGeom prst="rect">
            <a:avLst/>
          </a:prstGeom>
          <a:solidFill>
            <a:schemeClr val="accent2">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Amélioration de la portance des sols</a:t>
            </a:r>
          </a:p>
          <a:p>
            <a:r>
              <a:rPr lang="fr-CH" sz="1600" dirty="0" smtClean="0">
                <a:solidFill>
                  <a:schemeClr val="tx1"/>
                </a:solidFill>
              </a:rPr>
              <a:t>Régénération des populations de vers de terre</a:t>
            </a:r>
          </a:p>
          <a:p>
            <a:r>
              <a:rPr lang="fr-CH" sz="1600" dirty="0" smtClean="0">
                <a:solidFill>
                  <a:schemeClr val="tx1"/>
                </a:solidFill>
              </a:rPr>
              <a:t>Formation de complexes argilo-humiques</a:t>
            </a:r>
            <a:endParaRPr lang="fr-CH" sz="1600" dirty="0">
              <a:solidFill>
                <a:schemeClr val="tx1"/>
              </a:solidFill>
            </a:endParaRPr>
          </a:p>
        </p:txBody>
      </p:sp>
      <p:sp>
        <p:nvSpPr>
          <p:cNvPr id="20" name="Rechteck 19"/>
          <p:cNvSpPr/>
          <p:nvPr/>
        </p:nvSpPr>
        <p:spPr>
          <a:xfrm>
            <a:off x="3059832" y="5098236"/>
            <a:ext cx="5400603" cy="792088"/>
          </a:xfrm>
          <a:prstGeom prst="rect">
            <a:avLst/>
          </a:prstGeom>
          <a:solidFill>
            <a:schemeClr val="accent2">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Étouffement des mauvaises herbes </a:t>
            </a:r>
            <a:br>
              <a:rPr lang="fr-CH" sz="1600" dirty="0" smtClean="0">
                <a:solidFill>
                  <a:schemeClr val="tx1"/>
                </a:solidFill>
              </a:rPr>
            </a:br>
            <a:r>
              <a:rPr lang="fr-CH" sz="1600" dirty="0" smtClean="0">
                <a:solidFill>
                  <a:schemeClr val="tx1"/>
                </a:solidFill>
              </a:rPr>
              <a:t>annuelles et pérennes</a:t>
            </a:r>
            <a:endParaRPr lang="fr-CH" sz="1600" dirty="0">
              <a:solidFill>
                <a:schemeClr val="tx1"/>
              </a:solidFill>
            </a:endParaRPr>
          </a:p>
        </p:txBody>
      </p:sp>
    </p:spTree>
    <p:extLst>
      <p:ext uri="{BB962C8B-B14F-4D97-AF65-F5344CB8AC3E}">
        <p14:creationId xmlns:p14="http://schemas.microsoft.com/office/powerpoint/2010/main" val="3046427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fr-CH" dirty="0"/>
              <a:t>Production végétale : Fertilité du sol</a:t>
            </a:r>
            <a:endParaRPr lang="de-CH" dirty="0"/>
          </a:p>
        </p:txBody>
      </p:sp>
      <p:sp>
        <p:nvSpPr>
          <p:cNvPr id="14" name="Inhaltsplatzhalter 13"/>
          <p:cNvSpPr>
            <a:spLocks noGrp="1"/>
          </p:cNvSpPr>
          <p:nvPr>
            <p:ph idx="12"/>
          </p:nvPr>
        </p:nvSpPr>
        <p:spPr/>
        <p:txBody>
          <a:bodyPr/>
          <a:lstStyle/>
          <a:p>
            <a:r>
              <a:rPr lang="fr-CH" dirty="0" smtClean="0"/>
              <a:t>Colonisation racinaire du sol</a:t>
            </a:r>
            <a:endParaRPr lang="fr-CH" dirty="0"/>
          </a:p>
        </p:txBody>
      </p:sp>
      <p:sp>
        <p:nvSpPr>
          <p:cNvPr id="15" name="Inhaltsplatzhalter 14"/>
          <p:cNvSpPr>
            <a:spLocks noGrp="1"/>
          </p:cNvSpPr>
          <p:nvPr>
            <p:ph idx="14"/>
          </p:nvPr>
        </p:nvSpPr>
        <p:spPr/>
        <p:txBody>
          <a:bodyPr/>
          <a:lstStyle/>
          <a:p>
            <a:r>
              <a:rPr lang="fr-CH" dirty="0" smtClean="0"/>
              <a:t>Dessins : J. Braun, sur la </a:t>
            </a:r>
            <a:r>
              <a:rPr lang="fr-CH" dirty="0"/>
              <a:t>base des </a:t>
            </a:r>
            <a:r>
              <a:rPr lang="fr-CH" dirty="0" smtClean="0"/>
              <a:t>schémas d'appareils racinaires de L. Kutschera, 2006</a:t>
            </a:r>
            <a:endParaRPr lang="fr-CH" dirty="0"/>
          </a:p>
        </p:txBody>
      </p:sp>
      <p:sp>
        <p:nvSpPr>
          <p:cNvPr id="16" name="Inhaltsplatzhalter 15"/>
          <p:cNvSpPr>
            <a:spLocks noGrp="1"/>
          </p:cNvSpPr>
          <p:nvPr>
            <p:ph sz="quarter" idx="17"/>
          </p:nvPr>
        </p:nvSpPr>
        <p:spPr/>
        <p:txBody>
          <a:bodyPr/>
          <a:lstStyle/>
          <a:p>
            <a:r>
              <a:rPr lang="fr-CH" dirty="0" smtClean="0"/>
              <a:t>Buts de la colonisation racinaire du sol</a:t>
            </a:r>
          </a:p>
          <a:p>
            <a:pPr lvl="1"/>
            <a:r>
              <a:rPr lang="fr-CH" dirty="0" smtClean="0"/>
              <a:t>Ouvrir les couches du sol situées à différentes profondeurs</a:t>
            </a:r>
          </a:p>
          <a:p>
            <a:pPr lvl="1"/>
            <a:r>
              <a:rPr lang="fr-CH" dirty="0" smtClean="0"/>
              <a:t>Humification (excrétions racinaires et racines en train de mourir)</a:t>
            </a:r>
          </a:p>
          <a:p>
            <a:pPr lvl="1"/>
            <a:r>
              <a:rPr lang="fr-CH" dirty="0" smtClean="0"/>
              <a:t>Nourrir les organismes vivants du sol</a:t>
            </a:r>
            <a:endParaRPr lang="fr-CH" dirty="0"/>
          </a:p>
        </p:txBody>
      </p:sp>
      <p:sp>
        <p:nvSpPr>
          <p:cNvPr id="19" name="Inhaltsplatzhalter 18"/>
          <p:cNvSpPr>
            <a:spLocks noGrp="1"/>
          </p:cNvSpPr>
          <p:nvPr>
            <p:ph sz="quarter" idx="27"/>
          </p:nvPr>
        </p:nvSpPr>
        <p:spPr/>
        <p:txBody>
          <a:bodyPr/>
          <a:lstStyle/>
          <a:p>
            <a:pPr algn="ctr"/>
            <a:r>
              <a:rPr lang="fr-CH" dirty="0" smtClean="0"/>
              <a:t>Racines d’un mélange</a:t>
            </a:r>
            <a:br>
              <a:rPr lang="fr-CH" dirty="0" smtClean="0"/>
            </a:br>
            <a:r>
              <a:rPr lang="fr-CH" dirty="0" smtClean="0"/>
              <a:t>graminées-légumineuses</a:t>
            </a:r>
            <a:endParaRPr lang="fr-CH" dirty="0"/>
          </a:p>
        </p:txBody>
      </p:sp>
      <p:sp>
        <p:nvSpPr>
          <p:cNvPr id="20" name="Inhaltsplatzhalter 19"/>
          <p:cNvSpPr>
            <a:spLocks noGrp="1"/>
          </p:cNvSpPr>
          <p:nvPr>
            <p:ph sz="quarter" idx="28"/>
          </p:nvPr>
        </p:nvSpPr>
        <p:spPr/>
        <p:txBody>
          <a:bodyPr/>
          <a:lstStyle/>
          <a:p>
            <a:pPr algn="ctr"/>
            <a:r>
              <a:rPr lang="fr-CH" dirty="0" smtClean="0"/>
              <a:t>Racines d’un certain nombre de plantes des grandes cultures</a:t>
            </a:r>
            <a:endParaRPr lang="fr-CH" dirty="0"/>
          </a:p>
        </p:txBody>
      </p:sp>
      <p:sp>
        <p:nvSpPr>
          <p:cNvPr id="6" name="Fußzeilenplatzhalter 5"/>
          <p:cNvSpPr>
            <a:spLocks noGrp="1"/>
          </p:cNvSpPr>
          <p:nvPr>
            <p:ph type="ftr" sz="quarter" idx="29"/>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15</a:t>
            </a:fld>
            <a:endParaRPr lang="fr-CH" altLang="de-DE" dirty="0"/>
          </a:p>
        </p:txBody>
      </p:sp>
      <p:pic>
        <p:nvPicPr>
          <p:cNvPr id="21" name="Picture 3"/>
          <p:cNvPicPr>
            <a:picLocks noGrp="1" noChangeAspect="1" noChangeArrowheads="1"/>
          </p:cNvPicPr>
          <p:nvPr>
            <p:ph sz="quarter" idx="25"/>
          </p:nvPr>
        </p:nvPicPr>
        <p:blipFill rotWithShape="1">
          <a:blip r:embed="rId2" cstate="screen">
            <a:extLst>
              <a:ext uri="{28A0092B-C50C-407E-A947-70E740481C1C}">
                <a14:useLocalDpi xmlns:a14="http://schemas.microsoft.com/office/drawing/2010/main" val="0"/>
              </a:ext>
            </a:extLst>
          </a:blip>
          <a:srcRect b="4604"/>
          <a:stretch/>
        </p:blipFill>
        <p:spPr bwMode="auto">
          <a:xfrm>
            <a:off x="4815565" y="3471459"/>
            <a:ext cx="3487191" cy="25200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Grp="1" noChangeAspect="1" noChangeArrowheads="1"/>
          </p:cNvPicPr>
          <p:nvPr>
            <p:ph sz="quarter" idx="24"/>
          </p:nvPr>
        </p:nvPicPr>
        <p:blipFill rotWithShape="1">
          <a:blip r:embed="rId3" cstate="screen">
            <a:extLst>
              <a:ext uri="{28A0092B-C50C-407E-A947-70E740481C1C}">
                <a14:useLocalDpi xmlns:a14="http://schemas.microsoft.com/office/drawing/2010/main" val="0"/>
              </a:ext>
            </a:extLst>
          </a:blip>
          <a:srcRect l="19447" t="13543" r="14581" b="18066"/>
          <a:stretch/>
        </p:blipFill>
        <p:spPr bwMode="auto">
          <a:xfrm>
            <a:off x="621911" y="3456662"/>
            <a:ext cx="4026204" cy="260865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83568" y="3412870"/>
            <a:ext cx="3888432" cy="332399"/>
          </a:xfrm>
          <a:prstGeom prst="rect">
            <a:avLst/>
          </a:prstGeom>
          <a:solidFill>
            <a:schemeClr val="bg1"/>
          </a:solidFill>
        </p:spPr>
        <p:txBody>
          <a:bodyPr wrap="square" tIns="0" bIns="0" rtlCol="0">
            <a:spAutoFit/>
          </a:bodyPr>
          <a:lstStyle/>
          <a:p>
            <a:pPr>
              <a:lnSpc>
                <a:spcPct val="80000"/>
              </a:lnSpc>
            </a:pPr>
            <a:r>
              <a:rPr lang="fr-CH" sz="900" b="1" i="1" dirty="0" smtClean="0">
                <a:solidFill>
                  <a:schemeClr val="tx1"/>
                </a:solidFill>
              </a:rPr>
              <a:t>Schéma racinaire d’un mélange graminées-légumineuses à racines superficielles, moyennes et profondes avec des rendements de </a:t>
            </a:r>
            <a:br>
              <a:rPr lang="fr-CH" sz="900" b="1" i="1" dirty="0" smtClean="0">
                <a:solidFill>
                  <a:schemeClr val="tx1"/>
                </a:solidFill>
              </a:rPr>
            </a:br>
            <a:r>
              <a:rPr lang="fr-CH" sz="900" b="1" i="1" dirty="0" smtClean="0">
                <a:solidFill>
                  <a:schemeClr val="tx1"/>
                </a:solidFill>
              </a:rPr>
              <a:t>MS racinaire de 80 dt/ha.</a:t>
            </a:r>
            <a:endParaRPr lang="fr-CH" sz="900" b="1" i="1" dirty="0">
              <a:solidFill>
                <a:schemeClr val="tx1"/>
              </a:solidFill>
            </a:endParaRPr>
          </a:p>
        </p:txBody>
      </p:sp>
      <p:sp>
        <p:nvSpPr>
          <p:cNvPr id="12" name="ZoneTexte 11"/>
          <p:cNvSpPr txBox="1"/>
          <p:nvPr/>
        </p:nvSpPr>
        <p:spPr>
          <a:xfrm>
            <a:off x="4860032" y="3569054"/>
            <a:ext cx="3442724" cy="221599"/>
          </a:xfrm>
          <a:prstGeom prst="rect">
            <a:avLst/>
          </a:prstGeom>
          <a:solidFill>
            <a:schemeClr val="bg1"/>
          </a:solidFill>
        </p:spPr>
        <p:txBody>
          <a:bodyPr wrap="square" tIns="0" bIns="0" rtlCol="0">
            <a:spAutoFit/>
          </a:bodyPr>
          <a:lstStyle/>
          <a:p>
            <a:pPr>
              <a:lnSpc>
                <a:spcPct val="80000"/>
              </a:lnSpc>
            </a:pPr>
            <a:r>
              <a:rPr lang="fr-CH" sz="900" b="1" i="1" dirty="0" smtClean="0">
                <a:solidFill>
                  <a:schemeClr val="tx1"/>
                </a:solidFill>
              </a:rPr>
              <a:t>Schéma racinaire des principales grandes cultures avec des rendements de MS racinaire de 8 à 30 dt/ha.</a:t>
            </a:r>
            <a:endParaRPr lang="fr-CH" sz="900" b="1" i="1" dirty="0">
              <a:solidFill>
                <a:schemeClr val="tx1"/>
              </a:solidFill>
            </a:endParaRPr>
          </a:p>
        </p:txBody>
      </p:sp>
    </p:spTree>
    <p:extLst>
      <p:ext uri="{BB962C8B-B14F-4D97-AF65-F5344CB8AC3E}">
        <p14:creationId xmlns:p14="http://schemas.microsoft.com/office/powerpoint/2010/main" val="423668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smtClean="0"/>
              <a:t>Production végétale : Fertilisation</a:t>
            </a:r>
            <a:endParaRPr lang="fr-CH" dirty="0"/>
          </a:p>
        </p:txBody>
      </p:sp>
      <p:sp>
        <p:nvSpPr>
          <p:cNvPr id="3" name="Inhaltsplatzhalter 2"/>
          <p:cNvSpPr>
            <a:spLocks noGrp="1"/>
          </p:cNvSpPr>
          <p:nvPr>
            <p:ph idx="12"/>
          </p:nvPr>
        </p:nvSpPr>
        <p:spPr/>
        <p:txBody>
          <a:bodyPr/>
          <a:lstStyle/>
          <a:p>
            <a:r>
              <a:rPr lang="fr-CH" dirty="0" smtClean="0"/>
              <a:t>Cycles des éléments nutritifs</a:t>
            </a:r>
            <a:endParaRPr lang="fr-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endParaRPr lang="de-CH" dirty="0"/>
          </a:p>
        </p:txBody>
      </p:sp>
      <p:sp>
        <p:nvSpPr>
          <p:cNvPr id="10" name="Inhaltsplatzhalter 9"/>
          <p:cNvSpPr>
            <a:spLocks noGrp="1"/>
          </p:cNvSpPr>
          <p:nvPr>
            <p:ph sz="quarter" idx="21"/>
          </p:nvPr>
        </p:nvSpPr>
        <p:spPr>
          <a:solidFill>
            <a:schemeClr val="accent2">
              <a:lumMod val="60000"/>
              <a:lumOff val="40000"/>
            </a:schemeClr>
          </a:solidFill>
        </p:spPr>
        <p:txBody>
          <a:bodyPr/>
          <a:lstStyle/>
          <a:p>
            <a:r>
              <a:rPr lang="fr-CH" dirty="0" smtClean="0"/>
              <a:t>Agriculture biologique</a:t>
            </a:r>
          </a:p>
          <a:p>
            <a:pPr lvl="1"/>
            <a:r>
              <a:rPr lang="fr-CH" dirty="0" smtClean="0"/>
              <a:t>Chercher à refermer le plus possible les cycles des éléments nutritifs</a:t>
            </a:r>
          </a:p>
          <a:p>
            <a:pPr lvl="1"/>
            <a:r>
              <a:rPr lang="fr-CH" dirty="0" smtClean="0">
                <a:latin typeface="Arial" panose="020B0604020202020204" pitchFamily="34" charset="0"/>
                <a:cs typeface="Arial" panose="020B0604020202020204" pitchFamily="34" charset="0"/>
              </a:rPr>
              <a:t>Les «déchets» deviennent des intrants (fourrages, engrais etc.)</a:t>
            </a:r>
            <a:endParaRPr lang="fr-CH" dirty="0" smtClean="0"/>
          </a:p>
          <a:p>
            <a:pPr lvl="1"/>
            <a:endParaRPr lang="fr-CH" dirty="0" smtClean="0"/>
          </a:p>
          <a:p>
            <a:r>
              <a:rPr lang="fr-CH" dirty="0" smtClean="0"/>
              <a:t>Avantages</a:t>
            </a:r>
          </a:p>
          <a:p>
            <a:pPr lvl="1"/>
            <a:r>
              <a:rPr lang="fr-CH" dirty="0" smtClean="0"/>
              <a:t>Diminution des inputs de l’extérieur</a:t>
            </a:r>
          </a:p>
          <a:p>
            <a:pPr lvl="1"/>
            <a:r>
              <a:rPr lang="fr-CH" dirty="0" smtClean="0"/>
              <a:t>Diminution des coûts</a:t>
            </a:r>
          </a:p>
          <a:p>
            <a:pPr lvl="1"/>
            <a:r>
              <a:rPr lang="fr-CH" dirty="0" smtClean="0"/>
              <a:t>Moins d’énergie pour la fabrication et le transport des engrais</a:t>
            </a:r>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16</a:t>
            </a:fld>
            <a:endParaRPr lang="fr-CH" altLang="de-DE" dirty="0"/>
          </a:p>
        </p:txBody>
      </p:sp>
      <p:grpSp>
        <p:nvGrpSpPr>
          <p:cNvPr id="11" name="Group 13"/>
          <p:cNvGrpSpPr>
            <a:grpSpLocks/>
          </p:cNvGrpSpPr>
          <p:nvPr/>
        </p:nvGrpSpPr>
        <p:grpSpPr bwMode="auto">
          <a:xfrm>
            <a:off x="683568" y="1569886"/>
            <a:ext cx="4896252" cy="4558857"/>
            <a:chOff x="1056" y="594"/>
            <a:chExt cx="3593" cy="3494"/>
          </a:xfrm>
        </p:grpSpPr>
        <p:pic>
          <p:nvPicPr>
            <p:cNvPr id="12" name="Picture 5" descr="Grafik Nährstoffkreislauf"/>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440" y="1106"/>
              <a:ext cx="2880" cy="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1824" y="594"/>
              <a:ext cx="1240" cy="543"/>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90000" bIns="612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Achats</a:t>
              </a:r>
              <a:br>
                <a:rPr lang="fr-CH" altLang="de-DE" sz="1400" dirty="0" smtClean="0"/>
              </a:br>
              <a:r>
                <a:rPr lang="fr-CH" altLang="de-DE" sz="1400" b="0" dirty="0" smtClean="0"/>
                <a:t>Aliments fourragers, paille, engrais</a:t>
              </a:r>
              <a:endParaRPr lang="fr-CH" altLang="de-DE" sz="1400" b="0" dirty="0"/>
            </a:p>
          </p:txBody>
        </p:sp>
        <p:sp>
          <p:nvSpPr>
            <p:cNvPr id="14" name="Text Box 7"/>
            <p:cNvSpPr txBox="1">
              <a:spLocks noChangeArrowheads="1"/>
            </p:cNvSpPr>
            <p:nvPr/>
          </p:nvSpPr>
          <p:spPr bwMode="auto">
            <a:xfrm>
              <a:off x="3222" y="597"/>
              <a:ext cx="888" cy="378"/>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0000" bIns="612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Ventes</a:t>
              </a:r>
              <a:br>
                <a:rPr lang="fr-CH" altLang="de-DE" sz="1400" dirty="0" smtClean="0"/>
              </a:br>
              <a:r>
                <a:rPr lang="fr-CH" altLang="de-DE" sz="1400" b="0" dirty="0" smtClean="0"/>
                <a:t>Lait, viande</a:t>
              </a:r>
              <a:endParaRPr lang="fr-CH" altLang="de-DE" sz="1400" b="0" dirty="0"/>
            </a:p>
          </p:txBody>
        </p:sp>
        <p:sp>
          <p:nvSpPr>
            <p:cNvPr id="15" name="Text Box 8"/>
            <p:cNvSpPr txBox="1">
              <a:spLocks noChangeArrowheads="1"/>
            </p:cNvSpPr>
            <p:nvPr/>
          </p:nvSpPr>
          <p:spPr bwMode="auto">
            <a:xfrm>
              <a:off x="1056" y="1002"/>
              <a:ext cx="768" cy="920"/>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1200" rIns="90000" bIns="612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Ventes</a:t>
              </a:r>
              <a:br>
                <a:rPr lang="fr-CH" altLang="de-DE" sz="1400" dirty="0" smtClean="0"/>
              </a:br>
              <a:r>
                <a:rPr lang="fr-CH" altLang="de-DE" sz="1400" b="0" dirty="0" smtClean="0"/>
                <a:t>Produits végétaux, aliments fourragers</a:t>
              </a:r>
              <a:endParaRPr lang="fr-CH" altLang="de-DE" sz="1400" b="0" dirty="0"/>
            </a:p>
          </p:txBody>
        </p:sp>
        <p:sp>
          <p:nvSpPr>
            <p:cNvPr id="16" name="Text Box 9"/>
            <p:cNvSpPr txBox="1">
              <a:spLocks noChangeArrowheads="1"/>
            </p:cNvSpPr>
            <p:nvPr/>
          </p:nvSpPr>
          <p:spPr bwMode="auto">
            <a:xfrm>
              <a:off x="3832" y="1073"/>
              <a:ext cx="776" cy="590"/>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90000" bIns="612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Pertes</a:t>
              </a:r>
              <a:br>
                <a:rPr lang="fr-CH" altLang="de-DE" sz="1400" dirty="0" smtClean="0"/>
              </a:br>
              <a:r>
                <a:rPr lang="fr-CH" altLang="de-DE" sz="1400" b="0" dirty="0" smtClean="0"/>
                <a:t>Sous forme de gaz</a:t>
              </a:r>
              <a:endParaRPr lang="fr-CH" altLang="de-DE" sz="1400" b="0" dirty="0"/>
            </a:p>
          </p:txBody>
        </p:sp>
        <p:sp>
          <p:nvSpPr>
            <p:cNvPr id="17" name="Text Box 10"/>
            <p:cNvSpPr txBox="1">
              <a:spLocks noChangeArrowheads="1"/>
            </p:cNvSpPr>
            <p:nvPr/>
          </p:nvSpPr>
          <p:spPr bwMode="auto">
            <a:xfrm>
              <a:off x="2304" y="1824"/>
              <a:ext cx="1077" cy="472"/>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90000" bIns="612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600" dirty="0" smtClean="0"/>
                <a:t>Pertes </a:t>
              </a:r>
              <a:r>
                <a:rPr lang="fr-CH" altLang="de-DE" sz="1600" b="0" dirty="0" smtClean="0"/>
                <a:t>sous forme de gaz</a:t>
              </a:r>
              <a:endParaRPr lang="fr-CH" altLang="de-DE" sz="1600" b="0" dirty="0"/>
            </a:p>
          </p:txBody>
        </p:sp>
        <p:sp>
          <p:nvSpPr>
            <p:cNvPr id="18" name="Text Box 11"/>
            <p:cNvSpPr txBox="1">
              <a:spLocks noChangeArrowheads="1"/>
            </p:cNvSpPr>
            <p:nvPr/>
          </p:nvSpPr>
          <p:spPr bwMode="auto">
            <a:xfrm>
              <a:off x="1056" y="3333"/>
              <a:ext cx="1296" cy="425"/>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1200" rIns="90000" bIns="612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Pertes</a:t>
              </a:r>
              <a:br>
                <a:rPr lang="fr-CH" altLang="de-DE" sz="1400" dirty="0" smtClean="0"/>
              </a:br>
              <a:r>
                <a:rPr lang="fr-CH" altLang="de-DE" sz="1400" b="0" dirty="0" smtClean="0"/>
                <a:t>Par lessivage</a:t>
              </a:r>
              <a:endParaRPr lang="fr-CH" altLang="de-DE" sz="1400" b="0" dirty="0"/>
            </a:p>
          </p:txBody>
        </p:sp>
        <p:sp>
          <p:nvSpPr>
            <p:cNvPr id="19" name="Text Box 12"/>
            <p:cNvSpPr txBox="1">
              <a:spLocks noChangeArrowheads="1"/>
            </p:cNvSpPr>
            <p:nvPr/>
          </p:nvSpPr>
          <p:spPr bwMode="auto">
            <a:xfrm>
              <a:off x="3161" y="3333"/>
              <a:ext cx="1488" cy="755"/>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90000" bIns="61200">
              <a:spAutoFit/>
            </a:bodyPr>
            <a:lstStyle>
              <a:lvl1pPr>
                <a:tabLst>
                  <a:tab pos="568325" algn="l"/>
                </a:tabLst>
                <a:defRPr b="1">
                  <a:solidFill>
                    <a:schemeClr val="tx1"/>
                  </a:solidFill>
                  <a:latin typeface="Arial" panose="020B0604020202020204" pitchFamily="34" charset="0"/>
                </a:defRPr>
              </a:lvl1pPr>
              <a:lvl2pPr marL="742950" indent="-285750">
                <a:tabLst>
                  <a:tab pos="568325" algn="l"/>
                </a:tabLst>
                <a:defRPr b="1">
                  <a:solidFill>
                    <a:schemeClr val="tx1"/>
                  </a:solidFill>
                  <a:latin typeface="Arial" panose="020B0604020202020204" pitchFamily="34" charset="0"/>
                </a:defRPr>
              </a:lvl2pPr>
              <a:lvl3pPr marL="1143000" indent="-228600">
                <a:tabLst>
                  <a:tab pos="568325" algn="l"/>
                </a:tabLst>
                <a:defRPr b="1">
                  <a:solidFill>
                    <a:schemeClr val="tx1"/>
                  </a:solidFill>
                  <a:latin typeface="Arial" panose="020B0604020202020204" pitchFamily="34" charset="0"/>
                </a:defRPr>
              </a:lvl3pPr>
              <a:lvl4pPr marL="1600200" indent="-228600">
                <a:tabLst>
                  <a:tab pos="568325" algn="l"/>
                </a:tabLst>
                <a:defRPr b="1">
                  <a:solidFill>
                    <a:schemeClr val="tx1"/>
                  </a:solidFill>
                  <a:latin typeface="Arial" panose="020B0604020202020204" pitchFamily="34" charset="0"/>
                </a:defRPr>
              </a:lvl4pPr>
              <a:lvl5pPr marL="2057400" indent="-228600">
                <a:tabLst>
                  <a:tab pos="568325"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568325"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568325"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568325"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568325" algn="l"/>
                </a:tabLst>
                <a:defRPr b="1">
                  <a:solidFill>
                    <a:schemeClr val="tx1"/>
                  </a:solidFill>
                  <a:latin typeface="Arial" panose="020B0604020202020204" pitchFamily="34" charset="0"/>
                </a:defRPr>
              </a:lvl9pPr>
            </a:lstStyle>
            <a:p>
              <a:pPr eaLnBrk="1" hangingPunct="1">
                <a:spcBef>
                  <a:spcPct val="50000"/>
                </a:spcBef>
              </a:pPr>
              <a:r>
                <a:rPr lang="fr-CH" altLang="de-DE" sz="1400" dirty="0" smtClean="0"/>
                <a:t>Gains</a:t>
              </a:r>
              <a:br>
                <a:rPr lang="fr-CH" altLang="de-DE" sz="1400" dirty="0" smtClean="0"/>
              </a:br>
              <a:r>
                <a:rPr lang="fr-CH" altLang="de-DE" sz="1400" b="0" dirty="0" smtClean="0"/>
                <a:t>Par la fixation d’azote </a:t>
              </a:r>
              <a:br>
                <a:rPr lang="fr-CH" altLang="de-DE" sz="1400" b="0" dirty="0" smtClean="0"/>
              </a:br>
              <a:r>
                <a:rPr lang="fr-CH" altLang="de-DE" sz="1400" b="0" dirty="0" smtClean="0"/>
                <a:t>et la mobilisation d’éléments nutritifs</a:t>
              </a:r>
              <a:endParaRPr lang="fr-CH" altLang="de-DE" sz="1400" b="0" dirty="0"/>
            </a:p>
          </p:txBody>
        </p:sp>
      </p:grpSp>
      <p:sp>
        <p:nvSpPr>
          <p:cNvPr id="20" name="Text Box 10"/>
          <p:cNvSpPr txBox="1">
            <a:spLocks noChangeArrowheads="1"/>
          </p:cNvSpPr>
          <p:nvPr/>
        </p:nvSpPr>
        <p:spPr bwMode="auto">
          <a:xfrm>
            <a:off x="2824711" y="4563864"/>
            <a:ext cx="595198" cy="246221"/>
          </a:xfrm>
          <a:prstGeom prst="rect">
            <a:avLst/>
          </a:prstGeom>
          <a:solidFill>
            <a:schemeClr val="bg1"/>
          </a:solidFill>
          <a:ln>
            <a:noFill/>
          </a:ln>
          <a:effectLs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fr-CH" altLang="de-DE" sz="1600" b="0" dirty="0" smtClean="0"/>
              <a:t>Sol</a:t>
            </a:r>
            <a:endParaRPr lang="fr-CH" altLang="de-DE" sz="1600" b="0" dirty="0"/>
          </a:p>
        </p:txBody>
      </p:sp>
    </p:spTree>
    <p:extLst>
      <p:ext uri="{BB962C8B-B14F-4D97-AF65-F5344CB8AC3E}">
        <p14:creationId xmlns:p14="http://schemas.microsoft.com/office/powerpoint/2010/main" val="2317383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normAutofit fontScale="92500"/>
          </a:bodyPr>
          <a:lstStyle/>
          <a:p>
            <a:r>
              <a:rPr lang="fr-CH" dirty="0" smtClean="0"/>
              <a:t>Interprétation des analyses de terre et mesures à prendre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409055595"/>
              </p:ext>
            </p:extLst>
          </p:nvPr>
        </p:nvGraphicFramePr>
        <p:xfrm>
          <a:off x="628650" y="1571625"/>
          <a:ext cx="7886700" cy="4729480"/>
        </p:xfrm>
        <a:graphic>
          <a:graphicData uri="http://schemas.openxmlformats.org/drawingml/2006/table">
            <a:tbl>
              <a:tblPr firstRow="1" bandRow="1">
                <a:tableStyleId>{5940675A-B579-460E-94D1-54222C63F5DA}</a:tableStyleId>
              </a:tblPr>
              <a:tblGrid>
                <a:gridCol w="1567086"/>
                <a:gridCol w="3159807"/>
                <a:gridCol w="3159807"/>
              </a:tblGrid>
              <a:tr h="370840">
                <a:tc>
                  <a:txBody>
                    <a:bodyPr/>
                    <a:lstStyle/>
                    <a:p>
                      <a:endParaRPr lang="fr-CH" sz="1600" noProof="0" dirty="0"/>
                    </a:p>
                  </a:txBody>
                  <a:tcPr>
                    <a:lnL w="12700" cmpd="sng">
                      <a:noFill/>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Trop élevé</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Trop bas</a:t>
                      </a:r>
                      <a:endParaRPr lang="fr-CH" sz="1600" noProof="0" dirty="0"/>
                    </a:p>
                  </a:txBody>
                  <a:tcPr>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Teneur en humus</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Pas de mesures (dépend des conditions locales)</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Prairies temporaires pluriannuelles, engrais verts, fumier décomposé, composts</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pH</a:t>
                      </a:r>
                    </a:p>
                    <a:p>
                      <a:endParaRPr lang="fr-CH" sz="1600" noProof="0" dirty="0" smtClean="0"/>
                    </a:p>
                    <a:p>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Éviter les engrais contenant du calcium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Chaulages</a:t>
                      </a:r>
                    </a:p>
                    <a:p>
                      <a:r>
                        <a:rPr lang="fr-CH" sz="1600" noProof="0" smtClean="0"/>
                        <a:t>Éviter </a:t>
                      </a:r>
                      <a:r>
                        <a:rPr lang="fr-CH" sz="1600" noProof="0" dirty="0" smtClean="0"/>
                        <a:t>les tassements des sols</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Phosphore</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Limiter le fumier de volaille, le compost, le lisier de porc et les engrais complets</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Fumier et lisier de porc au lieu de lisier de bovins, engrais du commerce riches en phosphore</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Potassium</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Moins de lisier de bovins</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600" noProof="0" dirty="0" smtClean="0"/>
                        <a:t>Davantage de lisier de bovins</a:t>
                      </a:r>
                    </a:p>
                    <a:p>
                      <a:r>
                        <a:rPr lang="fr-CH" sz="1600" noProof="0" dirty="0" smtClean="0"/>
                        <a:t>Engrais potassiques </a:t>
                      </a:r>
                      <a:br>
                        <a:rPr lang="fr-CH" sz="1600" noProof="0" dirty="0" smtClean="0"/>
                      </a:br>
                      <a:r>
                        <a:rPr lang="fr-CH" sz="1600" noProof="0" dirty="0" smtClean="0"/>
                        <a:t>(preuve du besoin à partir </a:t>
                      </a:r>
                      <a:br>
                        <a:rPr lang="fr-CH" sz="1600" noProof="0" dirty="0" smtClean="0"/>
                      </a:br>
                      <a:r>
                        <a:rPr lang="fr-CH" sz="1600" noProof="0" dirty="0" smtClean="0"/>
                        <a:t>d’une certaine quantité</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Magnésium</a:t>
                      </a:r>
                    </a:p>
                    <a:p>
                      <a:endParaRPr lang="fr-CH" sz="1600" noProof="0" dirty="0" smtClean="0"/>
                    </a:p>
                    <a:p>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600" noProof="0" dirty="0" smtClean="0"/>
                        <a:t>Potasse magnésienne</a:t>
                      </a:r>
                    </a:p>
                    <a:p>
                      <a:r>
                        <a:rPr lang="fr-CH" sz="1600" noProof="0" dirty="0" smtClean="0"/>
                        <a:t>Dolomie en poudre</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17</a:t>
            </a:fld>
            <a:endParaRPr lang="fr-CH" altLang="de-DE" dirty="0"/>
          </a:p>
        </p:txBody>
      </p:sp>
      <p:pic>
        <p:nvPicPr>
          <p:cNvPr id="8" name="Picture 12" descr="Miststreuer"/>
          <p:cNvPicPr>
            <a:picLocks noChangeAspect="1" noChangeArrowheads="1"/>
          </p:cNvPicPr>
          <p:nvPr/>
        </p:nvPicPr>
        <p:blipFill>
          <a:blip r:embed="rId2" cstate="screen">
            <a:extLst>
              <a:ext uri="{28A0092B-C50C-407E-A947-70E740481C1C}">
                <a14:useLocalDpi xmlns:a14="http://schemas.microsoft.com/office/drawing/2010/main" val="0"/>
              </a:ext>
            </a:extLst>
          </a:blip>
          <a:srcRect l="41998"/>
          <a:stretch>
            <a:fillRect/>
          </a:stretch>
        </p:blipFill>
        <p:spPr bwMode="auto">
          <a:xfrm>
            <a:off x="1259632" y="3933056"/>
            <a:ext cx="864096" cy="44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 Illu Güllewage"/>
          <p:cNvPicPr>
            <a:picLocks noChangeAspect="1" noChangeArrowheads="1"/>
          </p:cNvPicPr>
          <p:nvPr/>
        </p:nvPicPr>
        <p:blipFill>
          <a:blip r:embed="rId3" cstate="screen">
            <a:extLst>
              <a:ext uri="{28A0092B-C50C-407E-A947-70E740481C1C}">
                <a14:useLocalDpi xmlns:a14="http://schemas.microsoft.com/office/drawing/2010/main" val="0"/>
              </a:ext>
            </a:extLst>
          </a:blip>
          <a:srcRect l="3131"/>
          <a:stretch>
            <a:fillRect/>
          </a:stretch>
        </p:blipFill>
        <p:spPr bwMode="auto">
          <a:xfrm>
            <a:off x="1306830" y="4797152"/>
            <a:ext cx="816898" cy="40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Dolomi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72661" y="5786552"/>
            <a:ext cx="407051" cy="52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Düngkalk"/>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572661" y="3031761"/>
            <a:ext cx="407051" cy="52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Wiese-Wurzel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306830" y="2338616"/>
            <a:ext cx="836812" cy="3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61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nhaltsplatzhalt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0872" y="2780928"/>
            <a:ext cx="209092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3"/>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normAutofit/>
          </a:bodyPr>
          <a:lstStyle/>
          <a:p>
            <a:r>
              <a:rPr lang="fr-CH" dirty="0" smtClean="0"/>
              <a:t>Teneurs en éléments nutritifs dans un sol minéral</a:t>
            </a:r>
            <a:endParaRPr lang="fr-CH" dirty="0"/>
          </a:p>
        </p:txBody>
      </p:sp>
      <p:sp>
        <p:nvSpPr>
          <p:cNvPr id="15" name="Inhaltsplatzhalter 14"/>
          <p:cNvSpPr>
            <a:spLocks noGrp="1"/>
          </p:cNvSpPr>
          <p:nvPr>
            <p:ph sz="quarter" idx="17"/>
          </p:nvPr>
        </p:nvSpPr>
        <p:spPr/>
        <p:txBody>
          <a:bodyPr/>
          <a:lstStyle/>
          <a:p>
            <a:r>
              <a:rPr lang="fr-CH" sz="1600" dirty="0" smtClean="0"/>
              <a:t>Les sols contiennent souvent </a:t>
            </a:r>
            <a:br>
              <a:rPr lang="fr-CH" sz="1600" dirty="0" smtClean="0"/>
            </a:br>
            <a:r>
              <a:rPr lang="fr-CH" sz="1600" dirty="0" smtClean="0"/>
              <a:t>assez d’éléments nutritifs</a:t>
            </a:r>
          </a:p>
          <a:p>
            <a:r>
              <a:rPr lang="fr-CH" sz="1600" dirty="0" smtClean="0"/>
              <a:t>Diverses mesures pour les rendre disponibles pour les plantes</a:t>
            </a:r>
            <a:endParaRPr lang="fr-CH" dirty="0"/>
          </a:p>
        </p:txBody>
      </p:sp>
      <p:sp>
        <p:nvSpPr>
          <p:cNvPr id="16" name="Inhaltsplatzhalter 15"/>
          <p:cNvSpPr>
            <a:spLocks noGrp="1"/>
          </p:cNvSpPr>
          <p:nvPr>
            <p:ph sz="quarter" idx="45"/>
          </p:nvPr>
        </p:nvSpPr>
        <p:spPr/>
        <p:txBody>
          <a:bodyPr/>
          <a:lstStyle/>
          <a:p>
            <a:endParaRPr lang="de-CH" dirty="0"/>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18</a:t>
            </a:fld>
            <a:endParaRPr lang="fr-CH" altLang="de-DE" dirty="0"/>
          </a:p>
        </p:txBody>
      </p:sp>
      <p:sp>
        <p:nvSpPr>
          <p:cNvPr id="9" name="Text Box 13"/>
          <p:cNvSpPr txBox="1">
            <a:spLocks noChangeArrowheads="1"/>
          </p:cNvSpPr>
          <p:nvPr/>
        </p:nvSpPr>
        <p:spPr bwMode="auto">
          <a:xfrm>
            <a:off x="4860031" y="5139578"/>
            <a:ext cx="1762309"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b="0" dirty="0" smtClean="0"/>
              <a:t>En kg par ha de terre entre 0 et 30 cm </a:t>
            </a:r>
            <a:r>
              <a:rPr lang="fr-CH" altLang="de-DE" sz="1400" b="0" dirty="0"/>
              <a:t>de profondeur (valeurs de </a:t>
            </a:r>
            <a:r>
              <a:rPr lang="fr-CH" altLang="de-DE" sz="1400" b="0" dirty="0" smtClean="0"/>
              <a:t>référence)</a:t>
            </a:r>
            <a:endParaRPr lang="fr-CH" altLang="de-DE" sz="1400" b="0" dirty="0"/>
          </a:p>
        </p:txBody>
      </p:sp>
      <p:pic>
        <p:nvPicPr>
          <p:cNvPr id="10" name="Picture 10" descr="Grafik Nährstoffgehalte"/>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77026" r="90231" b="2710"/>
          <a:stretch/>
        </p:blipFill>
        <p:spPr bwMode="auto">
          <a:xfrm>
            <a:off x="4860032" y="1510526"/>
            <a:ext cx="3496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5247051" y="1651966"/>
            <a:ext cx="1676400" cy="215444"/>
          </a:xfrm>
          <a:prstGeom prst="rect">
            <a:avLst/>
          </a:prstGeom>
          <a:solidFill>
            <a:schemeClr val="bg1"/>
          </a:solidFill>
          <a:ln>
            <a:noFill/>
          </a:ln>
          <a:effectLst/>
          <a:extLs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Liaison stable</a:t>
            </a:r>
            <a:endParaRPr lang="fr-CH" altLang="de-DE" sz="1400" dirty="0"/>
          </a:p>
        </p:txBody>
      </p:sp>
      <p:sp>
        <p:nvSpPr>
          <p:cNvPr id="12" name="Text Box 11"/>
          <p:cNvSpPr txBox="1">
            <a:spLocks noChangeArrowheads="1"/>
          </p:cNvSpPr>
          <p:nvPr/>
        </p:nvSpPr>
        <p:spPr bwMode="auto">
          <a:xfrm>
            <a:off x="5247051" y="2032966"/>
            <a:ext cx="1676400" cy="215444"/>
          </a:xfrm>
          <a:prstGeom prst="rect">
            <a:avLst/>
          </a:prstGeom>
          <a:solidFill>
            <a:schemeClr val="bg1"/>
          </a:solidFill>
          <a:ln>
            <a:noFill/>
          </a:ln>
          <a:effectLst/>
          <a:extLs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Liaison instable</a:t>
            </a:r>
            <a:endParaRPr lang="fr-CH" altLang="de-DE" sz="1400" dirty="0"/>
          </a:p>
        </p:txBody>
      </p:sp>
      <p:pic>
        <p:nvPicPr>
          <p:cNvPr id="19" name="Picture 6" descr="Grafik Nährstoffgehalte"/>
          <p:cNvPicPr>
            <a:picLocks noChangeAspect="1" noChangeArrowheads="1"/>
          </p:cNvPicPr>
          <p:nvPr/>
        </p:nvPicPr>
        <p:blipFill>
          <a:blip r:embed="rId4" cstate="screen">
            <a:extLst>
              <a:ext uri="{28A0092B-C50C-407E-A947-70E740481C1C}">
                <a14:useLocalDpi xmlns:a14="http://schemas.microsoft.com/office/drawing/2010/main" val="0"/>
              </a:ext>
            </a:extLst>
          </a:blip>
          <a:srcRect l="36186"/>
          <a:stretch>
            <a:fillRect/>
          </a:stretch>
        </p:blipFill>
        <p:spPr bwMode="auto">
          <a:xfrm>
            <a:off x="6732240" y="1479477"/>
            <a:ext cx="1817681" cy="448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Inhaltsplatzhalter 21"/>
          <p:cNvSpPr>
            <a:spLocks noGrp="1"/>
          </p:cNvSpPr>
          <p:nvPr>
            <p:ph idx="14"/>
          </p:nvPr>
        </p:nvSpPr>
        <p:spPr>
          <a:xfrm>
            <a:off x="4619012" y="6029926"/>
            <a:ext cx="3896338" cy="279394"/>
          </a:xfrm>
        </p:spPr>
        <p:txBody>
          <a:bodyPr/>
          <a:lstStyle/>
          <a:p>
            <a:r>
              <a:rPr lang="de-CH" dirty="0" smtClean="0"/>
              <a:t>Illustration : FiBL</a:t>
            </a:r>
            <a:endParaRPr lang="de-CH" dirty="0"/>
          </a:p>
        </p:txBody>
      </p:sp>
      <p:sp>
        <p:nvSpPr>
          <p:cNvPr id="18" name="Inhaltsplatzhalter 21"/>
          <p:cNvSpPr txBox="1">
            <a:spLocks/>
          </p:cNvSpPr>
          <p:nvPr/>
        </p:nvSpPr>
        <p:spPr bwMode="auto">
          <a:xfrm>
            <a:off x="612775" y="6029926"/>
            <a:ext cx="3896338" cy="27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12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de-CH" sz="900" dirty="0" smtClean="0"/>
              <a:t>Photo : H. Dierauer, FiBL</a:t>
            </a:r>
            <a:endParaRPr lang="de-CH" sz="900" dirty="0"/>
          </a:p>
        </p:txBody>
      </p:sp>
      <p:sp>
        <p:nvSpPr>
          <p:cNvPr id="13" name="Text Box 12"/>
          <p:cNvSpPr txBox="1">
            <a:spLocks noChangeArrowheads="1"/>
          </p:cNvSpPr>
          <p:nvPr/>
        </p:nvSpPr>
        <p:spPr bwMode="auto">
          <a:xfrm>
            <a:off x="5247049" y="2374279"/>
            <a:ext cx="2160000" cy="215444"/>
          </a:xfrm>
          <a:prstGeom prst="rect">
            <a:avLst/>
          </a:prstGeom>
          <a:solidFill>
            <a:schemeClr val="bg1"/>
          </a:solidFill>
          <a:ln>
            <a:noFill/>
          </a:ln>
          <a:effectLst/>
          <a:extLs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fr-CH" altLang="de-DE" sz="1400" dirty="0" smtClean="0"/>
              <a:t>Solubilisé dans l’eau</a:t>
            </a:r>
            <a:endParaRPr lang="fr-CH" altLang="de-DE" sz="1400" dirty="0"/>
          </a:p>
        </p:txBody>
      </p:sp>
    </p:spTree>
    <p:extLst>
      <p:ext uri="{BB962C8B-B14F-4D97-AF65-F5344CB8AC3E}">
        <p14:creationId xmlns:p14="http://schemas.microsoft.com/office/powerpoint/2010/main" val="125045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végétale</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spc="0" dirty="0" smtClean="0">
                <a:hlinkClick r:id="rId2"/>
              </a:rPr>
              <a:t>FiBL : Page d’accueil, news</a:t>
            </a:r>
            <a:endParaRPr lang="fr-CH" spc="0" dirty="0" smtClean="0"/>
          </a:p>
          <a:p>
            <a:r>
              <a:rPr lang="fr-CH" spc="-20" dirty="0" smtClean="0">
                <a:hlinkClick r:id="rId3"/>
              </a:rPr>
              <a:t>Fiches techniques </a:t>
            </a:r>
            <a:r>
              <a:rPr lang="fr-CH" spc="-20" dirty="0">
                <a:hlinkClick r:id="rId3"/>
              </a:rPr>
              <a:t>: Bases, protection de la nature et </a:t>
            </a:r>
            <a:r>
              <a:rPr lang="fr-CH" spc="-20" dirty="0" smtClean="0">
                <a:hlinkClick r:id="rId3"/>
              </a:rPr>
              <a:t>durabilité, shop FiBL</a:t>
            </a:r>
            <a:endParaRPr lang="fr-CH" spc="-20" dirty="0"/>
          </a:p>
          <a:p>
            <a:r>
              <a:rPr lang="fr-CH" spc="0" dirty="0">
                <a:hlinkClick r:id="rId4"/>
              </a:rPr>
              <a:t>Fiches techniques : </a:t>
            </a:r>
            <a:r>
              <a:rPr lang="fr-CH" spc="0" dirty="0" smtClean="0">
                <a:hlinkClick r:id="rId4"/>
              </a:rPr>
              <a:t>Réglementation bio, reconversion, contrôle</a:t>
            </a:r>
            <a:r>
              <a:rPr lang="fr-CH" spc="-20" dirty="0" smtClean="0">
                <a:hlinkClick r:id="rId4"/>
              </a:rPr>
              <a:t>, </a:t>
            </a:r>
            <a:r>
              <a:rPr lang="fr-CH" spc="-20" dirty="0">
                <a:hlinkClick r:id="rId4"/>
              </a:rPr>
              <a:t>shop FiBL</a:t>
            </a:r>
            <a:endParaRPr lang="fr-CH" spc="0" dirty="0"/>
          </a:p>
          <a:p>
            <a:r>
              <a:rPr lang="fr-CH" spc="0" dirty="0">
                <a:hlinkClick r:id="rId5"/>
              </a:rPr>
              <a:t>Fiches techniques : </a:t>
            </a:r>
            <a:r>
              <a:rPr lang="fr-CH" spc="0" dirty="0" smtClean="0">
                <a:hlinkClick r:id="rId5"/>
              </a:rPr>
              <a:t>Grandes cultures, cultures fourragères, </a:t>
            </a:r>
            <a:r>
              <a:rPr lang="fr-CH" spc="-20" dirty="0" smtClean="0">
                <a:hlinkClick r:id="rId5"/>
              </a:rPr>
              <a:t>shop FiBL</a:t>
            </a:r>
            <a:endParaRPr lang="fr-CH" spc="0" dirty="0" smtClean="0"/>
          </a:p>
          <a:p>
            <a:r>
              <a:rPr lang="fr-CH" spc="0" dirty="0" smtClean="0">
                <a:hlinkClick r:id="rId6"/>
              </a:rPr>
              <a:t>Fiches techniques : Maraîchage, plantes arom. et ornementales</a:t>
            </a:r>
            <a:r>
              <a:rPr lang="fr-CH" spc="-20" dirty="0" smtClean="0">
                <a:hlinkClick r:id="rId6"/>
              </a:rPr>
              <a:t>, shop FiBL</a:t>
            </a:r>
            <a:endParaRPr lang="fr-CH" spc="-20" dirty="0" smtClean="0"/>
          </a:p>
          <a:p>
            <a:r>
              <a:rPr lang="fr-CH" spc="0" dirty="0" smtClean="0">
                <a:hlinkClick r:id="rId7"/>
              </a:rPr>
              <a:t>Fiches </a:t>
            </a:r>
            <a:r>
              <a:rPr lang="fr-CH" spc="0" dirty="0">
                <a:hlinkClick r:id="rId7"/>
              </a:rPr>
              <a:t>techniques : </a:t>
            </a:r>
            <a:r>
              <a:rPr lang="fr-CH" spc="0" dirty="0" smtClean="0">
                <a:hlinkClick r:id="rId7"/>
              </a:rPr>
              <a:t>Arboriculture, petits fruits, viticulture</a:t>
            </a:r>
            <a:r>
              <a:rPr lang="fr-CH" spc="-20" dirty="0" smtClean="0">
                <a:hlinkClick r:id="rId7"/>
              </a:rPr>
              <a:t>, </a:t>
            </a:r>
            <a:r>
              <a:rPr lang="fr-CH" spc="-20" dirty="0">
                <a:hlinkClick r:id="rId7"/>
              </a:rPr>
              <a:t>shop </a:t>
            </a:r>
            <a:r>
              <a:rPr lang="fr-CH" spc="-20" dirty="0" smtClean="0">
                <a:hlinkClick r:id="rId7"/>
              </a:rPr>
              <a:t>FiBL</a:t>
            </a:r>
            <a:endParaRPr lang="fr-CH" spc="-20" dirty="0" smtClean="0"/>
          </a:p>
          <a:p>
            <a:endParaRPr lang="fr-CH" spc="-20" dirty="0"/>
          </a:p>
          <a:p>
            <a:r>
              <a:rPr lang="fr-CH" spc="-20" dirty="0" smtClean="0">
                <a:hlinkClick r:id="rId8"/>
              </a:rPr>
              <a:t>Bioactualites ch, Films</a:t>
            </a:r>
            <a:endParaRPr lang="fr-CH" spc="-20" dirty="0" smtClean="0"/>
          </a:p>
          <a:p>
            <a:r>
              <a:rPr lang="fr-CH" spc="-20" dirty="0">
                <a:hlinkClick r:id="rId9"/>
              </a:rPr>
              <a:t>Bioactualites </a:t>
            </a:r>
            <a:r>
              <a:rPr lang="fr-CH" spc="-20" dirty="0" smtClean="0">
                <a:hlinkClick r:id="rId9"/>
              </a:rPr>
              <a:t>ch, Production végétale, tous les thèmes et cultures</a:t>
            </a:r>
            <a:endParaRPr lang="fr-CH" spc="-20" dirty="0" smtClean="0"/>
          </a:p>
          <a:p>
            <a:r>
              <a:rPr lang="fr-CH" spc="-20" dirty="0" smtClean="0">
                <a:hlinkClick r:id="rId10"/>
              </a:rPr>
              <a:t>Bioactualites ch, Marché, toutes les cultures</a:t>
            </a:r>
            <a:endParaRPr lang="fr-CH" spc="-20" dirty="0" smtClean="0"/>
          </a:p>
          <a:p>
            <a:endParaRPr lang="fr-CH" spc="-20" dirty="0" smtClean="0"/>
          </a:p>
          <a:p>
            <a:r>
              <a:rPr lang="fr-CH" spc="-20" dirty="0" smtClean="0">
                <a:hlinkClick r:id="rId11"/>
              </a:rPr>
              <a:t>YouTube : Canal des films du FiBL </a:t>
            </a:r>
            <a:endParaRPr lang="fr-CH" spc="-20" dirty="0" smtClean="0"/>
          </a:p>
          <a:p>
            <a:r>
              <a:rPr lang="fr-CH" spc="-20" dirty="0" smtClean="0">
                <a:hlinkClick r:id="rId12"/>
              </a:rPr>
              <a:t>Bio Suisse : Page d’accueil</a:t>
            </a:r>
            <a:endParaRPr lang="fr-CH" spc="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a:t>
            </a:fld>
            <a:endParaRPr lang="fr-CH" altLang="de-DE" dirty="0"/>
          </a:p>
        </p:txBody>
      </p:sp>
    </p:spTree>
    <p:extLst>
      <p:ext uri="{BB962C8B-B14F-4D97-AF65-F5344CB8AC3E}">
        <p14:creationId xmlns:p14="http://schemas.microsoft.com/office/powerpoint/2010/main" val="1242762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Fertilisation indirecte</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6" name="Inhaltsplatzhalter 5"/>
          <p:cNvSpPr>
            <a:spLocks noGrp="1"/>
          </p:cNvSpPr>
          <p:nvPr>
            <p:ph sz="quarter" idx="60"/>
          </p:nvPr>
        </p:nvSpPr>
        <p:spPr>
          <a:xfrm>
            <a:off x="618472" y="4718780"/>
            <a:ext cx="7896877" cy="1230500"/>
          </a:xfrm>
        </p:spPr>
        <p:txBody>
          <a:bodyPr/>
          <a:lstStyle/>
          <a:p>
            <a:r>
              <a:rPr lang="fr-CH" dirty="0" smtClean="0"/>
              <a:t>Agriculture biologique</a:t>
            </a:r>
          </a:p>
          <a:p>
            <a:pPr lvl="1"/>
            <a:r>
              <a:rPr lang="fr-CH" dirty="0" smtClean="0"/>
              <a:t>Renoncement aux engrais du commerce très solubles et de synthèse</a:t>
            </a:r>
          </a:p>
          <a:p>
            <a:pPr lvl="1"/>
            <a:r>
              <a:rPr lang="fr-CH" dirty="0" smtClean="0"/>
              <a:t>Les contributions de la rotation culturale et des travaux agricoles </a:t>
            </a:r>
            <a:br>
              <a:rPr lang="fr-CH" dirty="0" smtClean="0"/>
            </a:br>
            <a:r>
              <a:rPr lang="fr-CH" dirty="0" smtClean="0"/>
              <a:t>à l’approvisionnement en éléments nutritifs sont d’autant plus importantes</a:t>
            </a:r>
          </a:p>
        </p:txBody>
      </p:sp>
      <p:pic>
        <p:nvPicPr>
          <p:cNvPr id="9" name="Inhaltsplatzhalter 8"/>
          <p:cNvPicPr>
            <a:picLocks noGrp="1" noChangeAspect="1"/>
          </p:cNvPicPr>
          <p:nvPr>
            <p:ph sz="quarter" idx="61"/>
          </p:nvPr>
        </p:nvPicPr>
        <p:blipFill>
          <a:blip r:embed="rId2" cstate="screen">
            <a:extLst>
              <a:ext uri="{28A0092B-C50C-407E-A947-70E740481C1C}">
                <a14:useLocalDpi xmlns:a14="http://schemas.microsoft.com/office/drawing/2010/main" val="0"/>
              </a:ext>
            </a:extLst>
          </a:blip>
          <a:stretch>
            <a:fillRect/>
          </a:stretch>
        </p:blipFill>
        <p:spPr>
          <a:xfrm>
            <a:off x="3550376" y="1528763"/>
            <a:ext cx="2052772" cy="3095625"/>
          </a:xfrm>
        </p:spPr>
      </p:pic>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19</a:t>
            </a:fld>
            <a:endParaRPr lang="fr-CH" altLang="de-DE" dirty="0"/>
          </a:p>
        </p:txBody>
      </p:sp>
      <p:sp>
        <p:nvSpPr>
          <p:cNvPr id="10" name="Ellipse 9"/>
          <p:cNvSpPr/>
          <p:nvPr/>
        </p:nvSpPr>
        <p:spPr>
          <a:xfrm>
            <a:off x="2843808" y="2376581"/>
            <a:ext cx="3456384" cy="79850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Éléments nutritifs phytodisponibles</a:t>
            </a:r>
            <a:endParaRPr lang="fr-CH" sz="1800" b="1" dirty="0">
              <a:solidFill>
                <a:schemeClr val="tx1"/>
              </a:solidFill>
            </a:endParaRPr>
          </a:p>
        </p:txBody>
      </p:sp>
      <p:sp>
        <p:nvSpPr>
          <p:cNvPr id="11" name="Ellipse 10"/>
          <p:cNvSpPr/>
          <p:nvPr/>
        </p:nvSpPr>
        <p:spPr>
          <a:xfrm>
            <a:off x="2843808" y="3813757"/>
            <a:ext cx="3456384" cy="80551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Réserve d’éléments nutritifs du sol</a:t>
            </a:r>
            <a:endParaRPr lang="fr-CH" sz="1800" b="1" dirty="0">
              <a:solidFill>
                <a:schemeClr val="tx1"/>
              </a:solidFill>
            </a:endParaRPr>
          </a:p>
        </p:txBody>
      </p:sp>
      <p:sp>
        <p:nvSpPr>
          <p:cNvPr id="12" name="Nach oben gekrümmter Pfeil 11"/>
          <p:cNvSpPr/>
          <p:nvPr/>
        </p:nvSpPr>
        <p:spPr>
          <a:xfrm rot="16200000">
            <a:off x="4986907" y="3191373"/>
            <a:ext cx="1773125" cy="520185"/>
          </a:xfrm>
          <a:prstGeom prst="curvedUpArrow">
            <a:avLst>
              <a:gd name="adj1" fmla="val 25000"/>
              <a:gd name="adj2" fmla="val 99749"/>
              <a:gd name="adj3" fmla="val 38572"/>
            </a:avLst>
          </a:prstGeom>
          <a:solidFill>
            <a:srgbClr val="00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13" name="Nach oben gekrümmter Pfeil 12"/>
          <p:cNvSpPr/>
          <p:nvPr/>
        </p:nvSpPr>
        <p:spPr>
          <a:xfrm rot="16200000" flipV="1">
            <a:off x="2383461" y="3169268"/>
            <a:ext cx="1773125" cy="564395"/>
          </a:xfrm>
          <a:prstGeom prst="curvedUpArrow">
            <a:avLst>
              <a:gd name="adj1" fmla="val 25000"/>
              <a:gd name="adj2" fmla="val 99749"/>
              <a:gd name="adj3" fmla="val 38572"/>
            </a:avLst>
          </a:prstGeom>
          <a:solidFill>
            <a:srgbClr val="00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14" name="Rechteck 13"/>
          <p:cNvSpPr/>
          <p:nvPr/>
        </p:nvSpPr>
        <p:spPr>
          <a:xfrm>
            <a:off x="3407593" y="3415990"/>
            <a:ext cx="2355954" cy="294033"/>
          </a:xfrm>
          <a:prstGeom prst="rect">
            <a:avLst/>
          </a:prstGeom>
          <a:solidFill>
            <a:srgbClr val="00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Organismes du sol</a:t>
            </a:r>
            <a:endParaRPr lang="fr-CH" sz="1800" b="1" dirty="0">
              <a:solidFill>
                <a:schemeClr val="tx1"/>
              </a:solidFill>
            </a:endParaRPr>
          </a:p>
        </p:txBody>
      </p:sp>
      <p:sp>
        <p:nvSpPr>
          <p:cNvPr id="15" name="Rechteck 14"/>
          <p:cNvSpPr/>
          <p:nvPr/>
        </p:nvSpPr>
        <p:spPr>
          <a:xfrm>
            <a:off x="630443" y="2293569"/>
            <a:ext cx="1851897" cy="11081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Site</a:t>
            </a:r>
            <a:br>
              <a:rPr lang="fr-CH" sz="1600" b="1" dirty="0" smtClean="0">
                <a:solidFill>
                  <a:schemeClr val="tx1"/>
                </a:solidFill>
              </a:rPr>
            </a:br>
            <a:r>
              <a:rPr lang="fr-CH" sz="1600" dirty="0" smtClean="0">
                <a:solidFill>
                  <a:schemeClr val="tx1"/>
                </a:solidFill>
              </a:rPr>
              <a:t>Type de sol</a:t>
            </a:r>
          </a:p>
          <a:p>
            <a:pPr algn="ctr"/>
            <a:r>
              <a:rPr lang="fr-CH" sz="1600" dirty="0" smtClean="0">
                <a:solidFill>
                  <a:schemeClr val="tx1"/>
                </a:solidFill>
              </a:rPr>
              <a:t>Climat</a:t>
            </a:r>
          </a:p>
          <a:p>
            <a:pPr algn="ctr"/>
            <a:r>
              <a:rPr lang="fr-CH" sz="1600" dirty="0" smtClean="0">
                <a:solidFill>
                  <a:schemeClr val="tx1"/>
                </a:solidFill>
              </a:rPr>
              <a:t>Météorologie</a:t>
            </a:r>
            <a:endParaRPr lang="fr-CH" sz="1600" dirty="0">
              <a:solidFill>
                <a:schemeClr val="tx1"/>
              </a:solidFill>
            </a:endParaRPr>
          </a:p>
        </p:txBody>
      </p:sp>
      <p:sp>
        <p:nvSpPr>
          <p:cNvPr id="16" name="Rechteck 15"/>
          <p:cNvSpPr/>
          <p:nvPr/>
        </p:nvSpPr>
        <p:spPr>
          <a:xfrm>
            <a:off x="630442" y="3516238"/>
            <a:ext cx="1851897" cy="11081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600" b="1" dirty="0" smtClean="0">
                <a:solidFill>
                  <a:schemeClr val="tx1"/>
                </a:solidFill>
              </a:rPr>
              <a:t>Rotation culturale</a:t>
            </a:r>
            <a:br>
              <a:rPr lang="fr-CH" sz="1600" b="1" dirty="0" smtClean="0">
                <a:solidFill>
                  <a:schemeClr val="tx1"/>
                </a:solidFill>
              </a:rPr>
            </a:br>
            <a:r>
              <a:rPr lang="fr-CH" sz="1600" dirty="0" smtClean="0">
                <a:solidFill>
                  <a:schemeClr val="tx1"/>
                </a:solidFill>
              </a:rPr>
              <a:t>Prairie temporaire</a:t>
            </a:r>
            <a:br>
              <a:rPr lang="fr-CH" sz="1600" dirty="0" smtClean="0">
                <a:solidFill>
                  <a:schemeClr val="tx1"/>
                </a:solidFill>
              </a:rPr>
            </a:br>
            <a:r>
              <a:rPr lang="fr-CH" sz="1600" dirty="0" smtClean="0">
                <a:solidFill>
                  <a:schemeClr val="tx1"/>
                </a:solidFill>
              </a:rPr>
              <a:t>Résidus récoltes</a:t>
            </a:r>
            <a:br>
              <a:rPr lang="fr-CH" sz="1600" dirty="0" smtClean="0">
                <a:solidFill>
                  <a:schemeClr val="tx1"/>
                </a:solidFill>
              </a:rPr>
            </a:br>
            <a:r>
              <a:rPr lang="fr-CH" sz="1600" dirty="0" smtClean="0">
                <a:solidFill>
                  <a:schemeClr val="tx1"/>
                </a:solidFill>
              </a:rPr>
              <a:t>Engrais verts</a:t>
            </a:r>
            <a:endParaRPr lang="fr-CH" sz="1600" dirty="0">
              <a:solidFill>
                <a:schemeClr val="tx1"/>
              </a:solidFill>
            </a:endParaRPr>
          </a:p>
        </p:txBody>
      </p:sp>
      <p:sp>
        <p:nvSpPr>
          <p:cNvPr id="17" name="Rechteck 16"/>
          <p:cNvSpPr/>
          <p:nvPr/>
        </p:nvSpPr>
        <p:spPr>
          <a:xfrm>
            <a:off x="6670207" y="2293568"/>
            <a:ext cx="1851897" cy="11081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600" b="1" dirty="0" smtClean="0">
                <a:solidFill>
                  <a:schemeClr val="tx1"/>
                </a:solidFill>
              </a:rPr>
              <a:t>Travaux agricoles</a:t>
            </a:r>
            <a:br>
              <a:rPr lang="fr-CH" sz="1600" b="1" dirty="0" smtClean="0">
                <a:solidFill>
                  <a:schemeClr val="tx1"/>
                </a:solidFill>
              </a:rPr>
            </a:br>
            <a:r>
              <a:rPr lang="fr-CH" sz="1600" dirty="0" smtClean="0">
                <a:solidFill>
                  <a:schemeClr val="tx1"/>
                </a:solidFill>
              </a:rPr>
              <a:t>Travail du sol</a:t>
            </a:r>
          </a:p>
          <a:p>
            <a:pPr algn="ctr"/>
            <a:r>
              <a:rPr lang="fr-CH" sz="1600" dirty="0" smtClean="0">
                <a:solidFill>
                  <a:schemeClr val="tx1"/>
                </a:solidFill>
              </a:rPr>
              <a:t>Sarclage</a:t>
            </a:r>
          </a:p>
          <a:p>
            <a:pPr algn="ctr"/>
            <a:r>
              <a:rPr lang="fr-CH" sz="1600" dirty="0" smtClean="0">
                <a:solidFill>
                  <a:schemeClr val="tx1"/>
                </a:solidFill>
              </a:rPr>
              <a:t>Irrigation</a:t>
            </a:r>
            <a:endParaRPr lang="fr-CH" sz="1600" dirty="0">
              <a:solidFill>
                <a:schemeClr val="tx1"/>
              </a:solidFill>
            </a:endParaRPr>
          </a:p>
        </p:txBody>
      </p:sp>
      <p:sp>
        <p:nvSpPr>
          <p:cNvPr id="18" name="Rechteck 17"/>
          <p:cNvSpPr/>
          <p:nvPr/>
        </p:nvSpPr>
        <p:spPr>
          <a:xfrm>
            <a:off x="6670207" y="3516239"/>
            <a:ext cx="1851897" cy="11081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Fumure</a:t>
            </a:r>
            <a:br>
              <a:rPr lang="fr-CH" sz="1600" b="1" dirty="0" smtClean="0">
                <a:solidFill>
                  <a:schemeClr val="tx1"/>
                </a:solidFill>
              </a:rPr>
            </a:br>
            <a:r>
              <a:rPr lang="fr-CH" sz="1600" dirty="0" smtClean="0">
                <a:solidFill>
                  <a:schemeClr val="tx1"/>
                </a:solidFill>
              </a:rPr>
              <a:t>Engrais de ferme</a:t>
            </a:r>
          </a:p>
          <a:p>
            <a:pPr algn="ctr"/>
            <a:r>
              <a:rPr lang="fr-CH" sz="1600" dirty="0" smtClean="0">
                <a:solidFill>
                  <a:schemeClr val="tx1"/>
                </a:solidFill>
              </a:rPr>
              <a:t>Composts</a:t>
            </a:r>
          </a:p>
          <a:p>
            <a:pPr algn="ctr"/>
            <a:r>
              <a:rPr lang="fr-CH" sz="1600" spc="-30" dirty="0" smtClean="0">
                <a:solidFill>
                  <a:schemeClr val="tx1"/>
                </a:solidFill>
              </a:rPr>
              <a:t>Engrais commerce</a:t>
            </a:r>
            <a:endParaRPr lang="fr-CH" sz="1600" dirty="0">
              <a:solidFill>
                <a:schemeClr val="tx1"/>
              </a:solidFill>
            </a:endParaRPr>
          </a:p>
        </p:txBody>
      </p:sp>
      <p:sp>
        <p:nvSpPr>
          <p:cNvPr id="19" name="Nach oben gekrümmter Pfeil 18"/>
          <p:cNvSpPr/>
          <p:nvPr/>
        </p:nvSpPr>
        <p:spPr>
          <a:xfrm rot="21142235" flipH="1">
            <a:off x="5785628" y="4267420"/>
            <a:ext cx="1036871" cy="401776"/>
          </a:xfrm>
          <a:prstGeom prst="curvedUpArrow">
            <a:avLst>
              <a:gd name="adj1" fmla="val 25000"/>
              <a:gd name="adj2" fmla="val 99749"/>
              <a:gd name="adj3" fmla="val 38572"/>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1" name="Nach oben gekrümmter Pfeil 30"/>
          <p:cNvSpPr/>
          <p:nvPr/>
        </p:nvSpPr>
        <p:spPr>
          <a:xfrm rot="251673">
            <a:off x="2331385" y="4294875"/>
            <a:ext cx="1024845" cy="379205"/>
          </a:xfrm>
          <a:prstGeom prst="curvedUpArrow">
            <a:avLst>
              <a:gd name="adj1" fmla="val 25000"/>
              <a:gd name="adj2" fmla="val 99749"/>
              <a:gd name="adj3" fmla="val 38572"/>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2" name="Rechteck 31"/>
          <p:cNvSpPr/>
          <p:nvPr/>
        </p:nvSpPr>
        <p:spPr>
          <a:xfrm>
            <a:off x="621896" y="1528763"/>
            <a:ext cx="1851897" cy="422222"/>
          </a:xfrm>
          <a:prstGeom prst="rect">
            <a:avLst/>
          </a:prstGeom>
          <a:solidFill>
            <a:srgbClr val="A7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Atmosphère</a:t>
            </a:r>
            <a:endParaRPr lang="fr-CH" sz="1600" dirty="0">
              <a:solidFill>
                <a:schemeClr val="tx1"/>
              </a:solidFill>
            </a:endParaRPr>
          </a:p>
        </p:txBody>
      </p:sp>
      <p:sp>
        <p:nvSpPr>
          <p:cNvPr id="33" name="Rechteck 32"/>
          <p:cNvSpPr/>
          <p:nvPr/>
        </p:nvSpPr>
        <p:spPr>
          <a:xfrm>
            <a:off x="6645384" y="1519841"/>
            <a:ext cx="1851897" cy="422222"/>
          </a:xfrm>
          <a:prstGeom prst="rect">
            <a:avLst/>
          </a:prstGeom>
          <a:solidFill>
            <a:srgbClr val="A7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Récolte</a:t>
            </a:r>
            <a:endParaRPr lang="fr-CH" sz="1600" dirty="0">
              <a:solidFill>
                <a:schemeClr val="tx1"/>
              </a:solidFill>
            </a:endParaRPr>
          </a:p>
        </p:txBody>
      </p:sp>
      <p:sp>
        <p:nvSpPr>
          <p:cNvPr id="34" name="Nach oben gekrümmter Pfeil 33"/>
          <p:cNvSpPr/>
          <p:nvPr/>
        </p:nvSpPr>
        <p:spPr>
          <a:xfrm rot="9771078" flipH="1">
            <a:off x="5791280" y="1552863"/>
            <a:ext cx="1036871" cy="401776"/>
          </a:xfrm>
          <a:prstGeom prst="curvedUpArrow">
            <a:avLst>
              <a:gd name="adj1" fmla="val 25000"/>
              <a:gd name="adj2" fmla="val 99749"/>
              <a:gd name="adj3" fmla="val 38572"/>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35" name="Nach oben gekrümmter Pfeil 34"/>
          <p:cNvSpPr/>
          <p:nvPr/>
        </p:nvSpPr>
        <p:spPr>
          <a:xfrm rot="11839522" flipH="1">
            <a:off x="2246102" y="1581630"/>
            <a:ext cx="1036871" cy="401776"/>
          </a:xfrm>
          <a:prstGeom prst="curvedUpArrow">
            <a:avLst>
              <a:gd name="adj1" fmla="val 25000"/>
              <a:gd name="adj2" fmla="val 99749"/>
              <a:gd name="adj3" fmla="val 38572"/>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Tree>
    <p:extLst>
      <p:ext uri="{BB962C8B-B14F-4D97-AF65-F5344CB8AC3E}">
        <p14:creationId xmlns:p14="http://schemas.microsoft.com/office/powerpoint/2010/main" val="19738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7"/>
          </p:nvPr>
        </p:nvSpPr>
        <p:spPr/>
        <p:txBody>
          <a:bodyPr/>
          <a:lstStyle/>
          <a:p>
            <a:endParaRPr lang="de-CH" dirty="0"/>
          </a:p>
        </p:txBody>
      </p:sp>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normAutofit fontScale="92500"/>
          </a:bodyPr>
          <a:lstStyle/>
          <a:p>
            <a:r>
              <a:rPr lang="fr-CH" dirty="0" smtClean="0"/>
              <a:t>Amélioration de l’approvisionnement en éléments nutritifs</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20</a:t>
            </a:fld>
            <a:endParaRPr lang="fr-CH" altLang="de-DE" dirty="0"/>
          </a:p>
        </p:txBody>
      </p:sp>
      <p:sp>
        <p:nvSpPr>
          <p:cNvPr id="11" name="Rechteck 10"/>
          <p:cNvSpPr/>
          <p:nvPr/>
        </p:nvSpPr>
        <p:spPr>
          <a:xfrm>
            <a:off x="5076056" y="2386232"/>
            <a:ext cx="3463203" cy="1114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Apports d’engrais organiques</a:t>
            </a:r>
            <a:r>
              <a:rPr lang="fr-CH" sz="1600" dirty="0" smtClean="0">
                <a:solidFill>
                  <a:schemeClr val="tx1"/>
                </a:solidFill>
              </a:rPr>
              <a:t/>
            </a:r>
            <a:br>
              <a:rPr lang="fr-CH" sz="1600" dirty="0" smtClean="0">
                <a:solidFill>
                  <a:schemeClr val="tx1"/>
                </a:solidFill>
              </a:rPr>
            </a:br>
            <a:r>
              <a:rPr lang="fr-CH" sz="1600" dirty="0" smtClean="0">
                <a:solidFill>
                  <a:schemeClr val="tx1"/>
                </a:solidFill>
              </a:rPr>
              <a:t>contenant de l’azote </a:t>
            </a:r>
            <a:br>
              <a:rPr lang="fr-CH" sz="1600" dirty="0" smtClean="0">
                <a:solidFill>
                  <a:schemeClr val="tx1"/>
                </a:solidFill>
              </a:rPr>
            </a:br>
            <a:r>
              <a:rPr lang="fr-CH" sz="1600" dirty="0" smtClean="0">
                <a:solidFill>
                  <a:schemeClr val="tx1"/>
                </a:solidFill>
              </a:rPr>
              <a:t>facilement disponible</a:t>
            </a:r>
          </a:p>
        </p:txBody>
      </p:sp>
      <p:sp>
        <p:nvSpPr>
          <p:cNvPr id="12" name="Rechteck 11"/>
          <p:cNvSpPr/>
          <p:nvPr/>
        </p:nvSpPr>
        <p:spPr>
          <a:xfrm>
            <a:off x="5076056" y="3650975"/>
            <a:ext cx="3443734" cy="1114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Irrigation</a:t>
            </a:r>
            <a:r>
              <a:rPr lang="fr-CH" sz="1600" dirty="0" smtClean="0">
                <a:solidFill>
                  <a:schemeClr val="tx1"/>
                </a:solidFill>
              </a:rPr>
              <a:t/>
            </a:r>
            <a:br>
              <a:rPr lang="fr-CH" sz="1600" dirty="0" smtClean="0">
                <a:solidFill>
                  <a:schemeClr val="tx1"/>
                </a:solidFill>
              </a:rPr>
            </a:br>
            <a:r>
              <a:rPr lang="fr-CH" sz="1600" dirty="0" smtClean="0">
                <a:solidFill>
                  <a:schemeClr val="tx1"/>
                </a:solidFill>
              </a:rPr>
              <a:t>(L’activité des organismes du sol cesse en cas de sécheresse)</a:t>
            </a:r>
          </a:p>
        </p:txBody>
      </p:sp>
      <p:sp>
        <p:nvSpPr>
          <p:cNvPr id="13" name="Rechteck 12"/>
          <p:cNvSpPr/>
          <p:nvPr/>
        </p:nvSpPr>
        <p:spPr>
          <a:xfrm>
            <a:off x="5076056" y="4915718"/>
            <a:ext cx="3439294" cy="11144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Sarclage</a:t>
            </a:r>
            <a:r>
              <a:rPr lang="fr-CH" sz="1600" dirty="0" smtClean="0">
                <a:solidFill>
                  <a:schemeClr val="tx1"/>
                </a:solidFill>
              </a:rPr>
              <a:t/>
            </a:r>
            <a:br>
              <a:rPr lang="fr-CH" sz="1600" dirty="0" smtClean="0">
                <a:solidFill>
                  <a:schemeClr val="tx1"/>
                </a:solidFill>
              </a:rPr>
            </a:br>
            <a:r>
              <a:rPr lang="fr-CH" sz="1600" dirty="0" smtClean="0">
                <a:solidFill>
                  <a:schemeClr val="tx1"/>
                </a:solidFill>
              </a:rPr>
              <a:t>(Apporte de l’air dans le sol, activation des organismes du sol)</a:t>
            </a:r>
          </a:p>
        </p:txBody>
      </p:sp>
      <p:sp>
        <p:nvSpPr>
          <p:cNvPr id="14" name="Rechteck 13"/>
          <p:cNvSpPr/>
          <p:nvPr/>
        </p:nvSpPr>
        <p:spPr>
          <a:xfrm>
            <a:off x="632819" y="1789525"/>
            <a:ext cx="3435125" cy="4260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 long terme</a:t>
            </a:r>
            <a:endParaRPr lang="fr-CH" sz="1600" dirty="0" smtClean="0">
              <a:solidFill>
                <a:schemeClr val="tx1"/>
              </a:solidFill>
            </a:endParaRPr>
          </a:p>
        </p:txBody>
      </p:sp>
      <p:sp>
        <p:nvSpPr>
          <p:cNvPr id="15" name="Rechteck 14"/>
          <p:cNvSpPr/>
          <p:nvPr/>
        </p:nvSpPr>
        <p:spPr>
          <a:xfrm>
            <a:off x="5076056" y="1789525"/>
            <a:ext cx="3463203" cy="4260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 court terme</a:t>
            </a:r>
            <a:endParaRPr lang="fr-CH" sz="1600" dirty="0" smtClean="0">
              <a:solidFill>
                <a:schemeClr val="tx1"/>
              </a:solidFill>
            </a:endParaRPr>
          </a:p>
        </p:txBody>
      </p:sp>
      <p:sp>
        <p:nvSpPr>
          <p:cNvPr id="19" name="Rechteck 18"/>
          <p:cNvSpPr/>
          <p:nvPr/>
        </p:nvSpPr>
        <p:spPr>
          <a:xfrm>
            <a:off x="628650" y="2389321"/>
            <a:ext cx="3439294" cy="111139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Rotation culturale</a:t>
            </a:r>
            <a:r>
              <a:rPr lang="fr-CH" sz="1600" dirty="0" smtClean="0">
                <a:solidFill>
                  <a:schemeClr val="tx1"/>
                </a:solidFill>
              </a:rPr>
              <a:t/>
            </a:r>
            <a:br>
              <a:rPr lang="fr-CH" sz="1600" dirty="0" smtClean="0">
                <a:solidFill>
                  <a:schemeClr val="tx1"/>
                </a:solidFill>
              </a:rPr>
            </a:br>
            <a:r>
              <a:rPr lang="fr-CH" sz="1600" dirty="0" smtClean="0">
                <a:solidFill>
                  <a:schemeClr val="tx1"/>
                </a:solidFill>
              </a:rPr>
              <a:t>Diversifiée, avec min. 20 % de </a:t>
            </a:r>
            <a:r>
              <a:rPr lang="fr-CH" sz="1600" dirty="0" err="1" smtClean="0">
                <a:solidFill>
                  <a:schemeClr val="tx1"/>
                </a:solidFill>
              </a:rPr>
              <a:t>prai-rie</a:t>
            </a:r>
            <a:r>
              <a:rPr lang="fr-CH" sz="1600" dirty="0" smtClean="0">
                <a:solidFill>
                  <a:schemeClr val="tx1"/>
                </a:solidFill>
              </a:rPr>
              <a:t> temporaire avec légumineuses</a:t>
            </a:r>
          </a:p>
          <a:p>
            <a:pPr algn="ctr"/>
            <a:r>
              <a:rPr lang="fr-CH" sz="1600" dirty="0" smtClean="0">
                <a:solidFill>
                  <a:schemeClr val="tx1"/>
                </a:solidFill>
              </a:rPr>
              <a:t>Cultures exigeantes après rompue</a:t>
            </a:r>
          </a:p>
        </p:txBody>
      </p:sp>
      <p:sp>
        <p:nvSpPr>
          <p:cNvPr id="20" name="Rechteck 19"/>
          <p:cNvSpPr/>
          <p:nvPr/>
        </p:nvSpPr>
        <p:spPr>
          <a:xfrm>
            <a:off x="628651" y="3665172"/>
            <a:ext cx="3439294" cy="11144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Travail du sous-sol</a:t>
            </a:r>
            <a:r>
              <a:rPr lang="fr-CH" sz="1600" dirty="0" smtClean="0">
                <a:solidFill>
                  <a:schemeClr val="tx1"/>
                </a:solidFill>
              </a:rPr>
              <a:t/>
            </a:r>
            <a:br>
              <a:rPr lang="fr-CH" sz="1600" dirty="0" smtClean="0">
                <a:solidFill>
                  <a:schemeClr val="tx1"/>
                </a:solidFill>
              </a:rPr>
            </a:br>
            <a:r>
              <a:rPr lang="fr-CH" sz="1600" dirty="0" smtClean="0">
                <a:solidFill>
                  <a:schemeClr val="tx1"/>
                </a:solidFill>
              </a:rPr>
              <a:t>Ouverture du sol par les racines</a:t>
            </a:r>
          </a:p>
        </p:txBody>
      </p:sp>
      <p:sp>
        <p:nvSpPr>
          <p:cNvPr id="21" name="Rechteck 20"/>
          <p:cNvSpPr/>
          <p:nvPr/>
        </p:nvSpPr>
        <p:spPr>
          <a:xfrm>
            <a:off x="625131" y="4929915"/>
            <a:ext cx="3442813" cy="111448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Favoriser la vie du sol</a:t>
            </a:r>
            <a:r>
              <a:rPr lang="fr-CH" sz="1600" dirty="0" smtClean="0">
                <a:solidFill>
                  <a:schemeClr val="tx1"/>
                </a:solidFill>
              </a:rPr>
              <a:t/>
            </a:r>
            <a:br>
              <a:rPr lang="fr-CH" sz="1600" dirty="0" smtClean="0">
                <a:solidFill>
                  <a:schemeClr val="tx1"/>
                </a:solidFill>
              </a:rPr>
            </a:br>
            <a:r>
              <a:rPr lang="fr-CH" sz="1600" dirty="0" smtClean="0">
                <a:solidFill>
                  <a:schemeClr val="tx1"/>
                </a:solidFill>
              </a:rPr>
              <a:t>Travail du sol ménageant</a:t>
            </a:r>
          </a:p>
          <a:p>
            <a:pPr algn="ctr"/>
            <a:r>
              <a:rPr lang="fr-CH" sz="1600" dirty="0" smtClean="0">
                <a:solidFill>
                  <a:schemeClr val="tx1"/>
                </a:solidFill>
              </a:rPr>
              <a:t>Fumure organique, engrais verts</a:t>
            </a:r>
          </a:p>
        </p:txBody>
      </p:sp>
    </p:spTree>
    <p:extLst>
      <p:ext uri="{BB962C8B-B14F-4D97-AF65-F5344CB8AC3E}">
        <p14:creationId xmlns:p14="http://schemas.microsoft.com/office/powerpoint/2010/main" val="3897141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normAutofit fontScale="92500"/>
          </a:bodyPr>
          <a:lstStyle/>
          <a:p>
            <a:r>
              <a:rPr lang="fr-CH" dirty="0" smtClean="0"/>
              <a:t>Approvisionnement en azote de différents types de fermes</a:t>
            </a:r>
            <a:endParaRPr lang="fr-CH" dirty="0"/>
          </a:p>
        </p:txBody>
      </p:sp>
      <p:sp>
        <p:nvSpPr>
          <p:cNvPr id="17" name="Inhaltsplatzhalter 16"/>
          <p:cNvSpPr>
            <a:spLocks noGrp="1"/>
          </p:cNvSpPr>
          <p:nvPr>
            <p:ph idx="14"/>
          </p:nvPr>
        </p:nvSpPr>
        <p:spPr/>
        <p:txBody>
          <a:bodyPr/>
          <a:lstStyle/>
          <a:p>
            <a:endParaRPr lang="de-CH" dirty="0"/>
          </a:p>
        </p:txBody>
      </p:sp>
      <p:graphicFrame>
        <p:nvGraphicFramePr>
          <p:cNvPr id="28" name="Inhaltsplatzhalter 27"/>
          <p:cNvGraphicFramePr>
            <a:graphicFrameLocks noGrp="1"/>
          </p:cNvGraphicFramePr>
          <p:nvPr>
            <p:ph sz="quarter" idx="83"/>
            <p:extLst>
              <p:ext uri="{D42A27DB-BD31-4B8C-83A1-F6EECF244321}">
                <p14:modId xmlns:p14="http://schemas.microsoft.com/office/powerpoint/2010/main" val="877473217"/>
              </p:ext>
            </p:extLst>
          </p:nvPr>
        </p:nvGraphicFramePr>
        <p:xfrm>
          <a:off x="622300" y="2651125"/>
          <a:ext cx="7893052" cy="3505200"/>
        </p:xfrm>
        <a:graphic>
          <a:graphicData uri="http://schemas.openxmlformats.org/drawingml/2006/table">
            <a:tbl>
              <a:tblPr firstRow="1" bandRow="1">
                <a:tableStyleId>{93296810-A885-4BE3-A3E7-6D5BEEA58F35}</a:tableStyleId>
              </a:tblPr>
              <a:tblGrid>
                <a:gridCol w="2005484"/>
                <a:gridCol w="1471892"/>
                <a:gridCol w="1471892"/>
                <a:gridCol w="1471892"/>
                <a:gridCol w="1471892"/>
              </a:tblGrid>
              <a:tr h="576939">
                <a:tc>
                  <a:txBody>
                    <a:bodyPr/>
                    <a:lstStyle/>
                    <a:p>
                      <a:endParaRPr lang="fr-CH" sz="1400" noProof="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Fermes herbagères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Fermes polyvalentes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Fermes </a:t>
                      </a:r>
                      <a:r>
                        <a:rPr lang="fr-CH" sz="1600" noProof="0" dirty="0" err="1" smtClean="0">
                          <a:solidFill>
                            <a:schemeClr val="tx1"/>
                          </a:solidFill>
                        </a:rPr>
                        <a:t>gran-des</a:t>
                      </a:r>
                      <a:r>
                        <a:rPr lang="fr-CH" sz="1600" noProof="0" dirty="0" smtClean="0">
                          <a:solidFill>
                            <a:schemeClr val="tx1"/>
                          </a:solidFill>
                        </a:rPr>
                        <a:t> cultures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CH" sz="1600" noProof="0" dirty="0" smtClean="0">
                          <a:solidFill>
                            <a:schemeClr val="tx1"/>
                          </a:solidFill>
                        </a:rPr>
                        <a:t>Fermes maraîchères</a:t>
                      </a:r>
                    </a:p>
                  </a:txBody>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Engrais de ferme</a:t>
                      </a:r>
                    </a:p>
                  </a:txBody>
                  <a:tcPr/>
                </a:tc>
                <a:tc>
                  <a:txBody>
                    <a:bodyPr/>
                    <a:lstStyle/>
                    <a:p>
                      <a:pPr algn="ctr"/>
                      <a:r>
                        <a:rPr lang="fr-CH" sz="1400" noProof="0" dirty="0" smtClean="0"/>
                        <a:t>xx</a:t>
                      </a:r>
                      <a:endParaRPr lang="fr-CH" sz="1400" noProof="0" dirty="0"/>
                    </a:p>
                  </a:txBody>
                  <a:tcPr>
                    <a:solidFill>
                      <a:srgbClr val="B3773B"/>
                    </a:solidFill>
                  </a:tcPr>
                </a:tc>
                <a:tc>
                  <a:txBody>
                    <a:bodyPr/>
                    <a:lstStyle/>
                    <a:p>
                      <a:pPr algn="ctr"/>
                      <a:r>
                        <a:rPr lang="fr-CH" sz="1400" noProof="0" dirty="0" smtClean="0"/>
                        <a:t>xx</a:t>
                      </a:r>
                      <a:endParaRPr lang="fr-CH" sz="1400" noProof="0" dirty="0"/>
                    </a:p>
                  </a:txBody>
                  <a:tcPr>
                    <a:solidFill>
                      <a:srgbClr val="B3773B"/>
                    </a:solidFill>
                  </a:tcPr>
                </a:tc>
                <a:tc>
                  <a:txBody>
                    <a:bodyPr/>
                    <a:lstStyle/>
                    <a:p>
                      <a:pPr algn="ctr"/>
                      <a:endParaRPr lang="fr-CH" sz="1400" noProof="0" dirty="0"/>
                    </a:p>
                  </a:txBody>
                  <a:tcPr/>
                </a:tc>
                <a:tc>
                  <a:txBody>
                    <a:bodyPr/>
                    <a:lstStyle/>
                    <a:p>
                      <a:pPr algn="ctr"/>
                      <a:endParaRPr lang="fr-CH" sz="1400" noProof="0" dirty="0"/>
                    </a:p>
                  </a:txBody>
                  <a:tcPr/>
                </a:tc>
              </a:tr>
              <a:tr h="57693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Achats engrais de ferme / composts</a:t>
                      </a:r>
                    </a:p>
                  </a:txBody>
                  <a:tcPr/>
                </a:tc>
                <a:tc>
                  <a:txBody>
                    <a:bodyPr/>
                    <a:lstStyle/>
                    <a:p>
                      <a:pPr algn="ctr"/>
                      <a:endParaRPr lang="fr-CH" sz="1400" noProof="0" dirty="0"/>
                    </a:p>
                  </a:txBody>
                  <a:tcPr/>
                </a:tc>
                <a:tc>
                  <a:txBody>
                    <a:bodyPr/>
                    <a:lstStyle/>
                    <a:p>
                      <a:pPr algn="ctr"/>
                      <a:endParaRPr lang="fr-CH" sz="1400" noProof="0" dirty="0"/>
                    </a:p>
                  </a:txBody>
                  <a:tcPr/>
                </a:tc>
                <a:tc>
                  <a:txBody>
                    <a:bodyPr/>
                    <a:lstStyle/>
                    <a:p>
                      <a:pPr algn="ctr"/>
                      <a:r>
                        <a:rPr lang="fr-CH" sz="1400" noProof="0" dirty="0" smtClean="0"/>
                        <a:t>x</a:t>
                      </a:r>
                      <a:endParaRPr lang="fr-CH" sz="1400" noProof="0" dirty="0"/>
                    </a:p>
                  </a:txBody>
                  <a:tcPr>
                    <a:solidFill>
                      <a:srgbClr val="D3A577"/>
                    </a:solidFill>
                  </a:tcPr>
                </a:tc>
                <a:tc>
                  <a:txBody>
                    <a:bodyPr/>
                    <a:lstStyle/>
                    <a:p>
                      <a:pPr marL="0" algn="ctr" defTabSz="685800" rtl="0" eaLnBrk="1" latinLnBrk="0" hangingPunct="1"/>
                      <a:r>
                        <a:rPr lang="fr-CH" sz="1400" kern="1200" noProof="0" dirty="0" smtClean="0">
                          <a:solidFill>
                            <a:schemeClr val="dk1"/>
                          </a:solidFill>
                          <a:latin typeface="+mn-lt"/>
                          <a:ea typeface="+mn-ea"/>
                          <a:cs typeface="+mn-cs"/>
                        </a:rPr>
                        <a:t>x</a:t>
                      </a:r>
                      <a:endParaRPr lang="fr-CH" sz="1400" kern="1200" noProof="0" dirty="0">
                        <a:solidFill>
                          <a:schemeClr val="dk1"/>
                        </a:solidFill>
                        <a:latin typeface="+mn-lt"/>
                        <a:ea typeface="+mn-ea"/>
                        <a:cs typeface="+mn-cs"/>
                      </a:endParaRPr>
                    </a:p>
                  </a:txBody>
                  <a:tcPr>
                    <a:solidFill>
                      <a:srgbClr val="D3A577"/>
                    </a:solidFill>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aseline="0" noProof="0" dirty="0" smtClean="0"/>
                        <a:t>Compostage</a:t>
                      </a:r>
                      <a:endParaRPr lang="fr-CH" sz="1600" noProof="0" dirty="0" smtClean="0"/>
                    </a:p>
                  </a:txBody>
                  <a:tcPr/>
                </a:tc>
                <a:tc>
                  <a:txBody>
                    <a:bodyPr/>
                    <a:lstStyle/>
                    <a:p>
                      <a:pPr algn="ctr"/>
                      <a:endParaRPr lang="fr-CH" sz="1400" noProof="0" dirty="0"/>
                    </a:p>
                  </a:txBody>
                  <a:tcPr/>
                </a:tc>
                <a:tc>
                  <a:txBody>
                    <a:bodyPr/>
                    <a:lstStyle/>
                    <a:p>
                      <a:pPr algn="ctr"/>
                      <a:r>
                        <a:rPr lang="fr-CH" sz="1400" noProof="0" dirty="0" smtClean="0"/>
                        <a:t>x</a:t>
                      </a:r>
                      <a:endParaRPr lang="fr-CH" sz="1400" noProof="0" dirty="0"/>
                    </a:p>
                  </a:txBody>
                  <a:tcPr>
                    <a:solidFill>
                      <a:srgbClr val="D3A577"/>
                    </a:solidFill>
                  </a:tcPr>
                </a:tc>
                <a:tc>
                  <a:txBody>
                    <a:bodyPr/>
                    <a:lstStyle/>
                    <a:p>
                      <a:pPr algn="ctr"/>
                      <a:r>
                        <a:rPr lang="fr-CH" sz="1400" noProof="0" dirty="0" smtClean="0"/>
                        <a:t>x</a:t>
                      </a:r>
                      <a:endParaRPr lang="fr-CH" sz="1400" noProof="0" dirty="0"/>
                    </a:p>
                  </a:txBody>
                  <a:tcPr>
                    <a:solidFill>
                      <a:srgbClr val="D3A577"/>
                    </a:solidFill>
                  </a:tcPr>
                </a:tc>
                <a:tc>
                  <a:txBody>
                    <a:bodyPr/>
                    <a:lstStyle/>
                    <a:p>
                      <a:pPr algn="ctr"/>
                      <a:r>
                        <a:rPr lang="fr-CH" sz="1400" noProof="0" dirty="0" smtClean="0"/>
                        <a:t>x</a:t>
                      </a:r>
                      <a:endParaRPr lang="fr-CH" sz="1400" noProof="0" dirty="0"/>
                    </a:p>
                  </a:txBody>
                  <a:tcPr>
                    <a:solidFill>
                      <a:srgbClr val="D3A577"/>
                    </a:solidFill>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Engrais org. comm.</a:t>
                      </a:r>
                    </a:p>
                  </a:txBody>
                  <a:tcPr/>
                </a:tc>
                <a:tc>
                  <a:txBody>
                    <a:bodyPr/>
                    <a:lstStyle/>
                    <a:p>
                      <a:pPr algn="ctr"/>
                      <a:endParaRPr lang="fr-CH" sz="1400" noProof="0" dirty="0"/>
                    </a:p>
                  </a:txBody>
                  <a:tcPr/>
                </a:tc>
                <a:tc>
                  <a:txBody>
                    <a:bodyPr/>
                    <a:lstStyle/>
                    <a:p>
                      <a:pPr algn="ctr"/>
                      <a:endParaRPr lang="fr-CH" sz="1400" noProof="0" dirty="0"/>
                    </a:p>
                  </a:txBody>
                  <a:tcPr/>
                </a:tc>
                <a:tc>
                  <a:txBody>
                    <a:bodyPr/>
                    <a:lstStyle/>
                    <a:p>
                      <a:pPr algn="ctr"/>
                      <a:r>
                        <a:rPr lang="fr-CH" sz="1400" noProof="0" dirty="0" smtClean="0"/>
                        <a:t>x</a:t>
                      </a:r>
                      <a:endParaRPr lang="fr-CH" sz="1400" noProof="0" dirty="0"/>
                    </a:p>
                  </a:txBody>
                  <a:tcPr>
                    <a:solidFill>
                      <a:srgbClr val="D3A577"/>
                    </a:solidFill>
                  </a:tcPr>
                </a:tc>
                <a:tc>
                  <a:txBody>
                    <a:bodyPr/>
                    <a:lstStyle/>
                    <a:p>
                      <a:pPr algn="ctr"/>
                      <a:r>
                        <a:rPr lang="fr-CH" sz="1400" noProof="0" dirty="0" smtClean="0"/>
                        <a:t>xx</a:t>
                      </a:r>
                      <a:endParaRPr lang="fr-CH" sz="1400" noProof="0" dirty="0"/>
                    </a:p>
                  </a:txBody>
                  <a:tcPr>
                    <a:solidFill>
                      <a:srgbClr val="B3773B"/>
                    </a:solidFill>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Prairies perm.</a:t>
                      </a:r>
                    </a:p>
                  </a:txBody>
                  <a:tcPr/>
                </a:tc>
                <a:tc>
                  <a:txBody>
                    <a:bodyPr/>
                    <a:lstStyle/>
                    <a:p>
                      <a:pPr algn="ctr"/>
                      <a:r>
                        <a:rPr lang="fr-CH" sz="1400" noProof="0" dirty="0" smtClean="0"/>
                        <a:t>xx</a:t>
                      </a:r>
                      <a:endParaRPr lang="fr-CH" sz="1400" noProof="0" dirty="0"/>
                    </a:p>
                  </a:txBody>
                  <a:tcPr>
                    <a:solidFill>
                      <a:schemeClr val="accent2">
                        <a:lumMod val="75000"/>
                      </a:schemeClr>
                    </a:solidFill>
                  </a:tcPr>
                </a:tc>
                <a:tc>
                  <a:txBody>
                    <a:bodyPr/>
                    <a:lstStyle/>
                    <a:p>
                      <a:pPr algn="ctr"/>
                      <a:r>
                        <a:rPr lang="fr-CH" sz="1400" noProof="0" dirty="0" smtClean="0"/>
                        <a:t>x</a:t>
                      </a:r>
                      <a:endParaRPr lang="fr-CH" sz="1400" noProof="0" dirty="0"/>
                    </a:p>
                  </a:txBody>
                  <a:tcPr>
                    <a:solidFill>
                      <a:srgbClr val="92D050"/>
                    </a:solidFill>
                  </a:tcPr>
                </a:tc>
                <a:tc>
                  <a:txBody>
                    <a:bodyPr/>
                    <a:lstStyle/>
                    <a:p>
                      <a:pPr algn="ctr"/>
                      <a:endParaRPr lang="fr-CH" sz="1400" noProof="0" dirty="0"/>
                    </a:p>
                  </a:txBody>
                  <a:tcPr/>
                </a:tc>
                <a:tc>
                  <a:txBody>
                    <a:bodyPr/>
                    <a:lstStyle/>
                    <a:p>
                      <a:pPr algn="ctr"/>
                      <a:endParaRPr lang="fr-CH" sz="1400" noProof="0" dirty="0"/>
                    </a:p>
                  </a:txBody>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Prairies temporaires</a:t>
                      </a:r>
                    </a:p>
                  </a:txBody>
                  <a:tcPr/>
                </a:tc>
                <a:tc>
                  <a:txBody>
                    <a:bodyPr/>
                    <a:lstStyle/>
                    <a:p>
                      <a:pPr algn="ctr"/>
                      <a:endParaRPr lang="fr-CH" sz="1400" noProof="0" dirty="0"/>
                    </a:p>
                  </a:txBody>
                  <a:tcPr/>
                </a:tc>
                <a:tc>
                  <a:txBody>
                    <a:bodyPr/>
                    <a:lstStyle/>
                    <a:p>
                      <a:pPr algn="ctr"/>
                      <a:r>
                        <a:rPr lang="fr-CH" sz="1400" noProof="0" dirty="0" smtClean="0"/>
                        <a:t>xx</a:t>
                      </a:r>
                      <a:endParaRPr lang="fr-CH" sz="1400" noProof="0" dirty="0"/>
                    </a:p>
                  </a:txBody>
                  <a:tcPr>
                    <a:solidFill>
                      <a:schemeClr val="accent2">
                        <a:lumMod val="75000"/>
                      </a:schemeClr>
                    </a:solidFill>
                  </a:tcPr>
                </a:tc>
                <a:tc>
                  <a:txBody>
                    <a:bodyPr/>
                    <a:lstStyle/>
                    <a:p>
                      <a:pPr algn="ctr"/>
                      <a:r>
                        <a:rPr lang="fr-CH" sz="1400" noProof="0" dirty="0" smtClean="0"/>
                        <a:t>x</a:t>
                      </a:r>
                      <a:endParaRPr lang="fr-CH" sz="1400" noProof="0" dirty="0"/>
                    </a:p>
                  </a:txBody>
                  <a:tcPr>
                    <a:solidFill>
                      <a:srgbClr val="92D050"/>
                    </a:solidFill>
                  </a:tcPr>
                </a:tc>
                <a:tc>
                  <a:txBody>
                    <a:bodyPr/>
                    <a:lstStyle/>
                    <a:p>
                      <a:pPr algn="ctr"/>
                      <a:r>
                        <a:rPr lang="fr-CH" sz="1400" noProof="0" dirty="0" smtClean="0"/>
                        <a:t>x</a:t>
                      </a:r>
                      <a:endParaRPr lang="fr-CH" sz="1400" noProof="0" dirty="0"/>
                    </a:p>
                  </a:txBody>
                  <a:tcPr>
                    <a:solidFill>
                      <a:srgbClr val="92D050"/>
                    </a:solidFill>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Engrais verts</a:t>
                      </a:r>
                    </a:p>
                  </a:txBody>
                  <a:tcPr/>
                </a:tc>
                <a:tc>
                  <a:txBody>
                    <a:bodyPr/>
                    <a:lstStyle/>
                    <a:p>
                      <a:pPr algn="ctr"/>
                      <a:endParaRPr lang="fr-CH" sz="1400" noProof="0" dirty="0"/>
                    </a:p>
                  </a:txBody>
                  <a:tcPr/>
                </a:tc>
                <a:tc>
                  <a:txBody>
                    <a:bodyPr/>
                    <a:lstStyle/>
                    <a:p>
                      <a:pPr algn="ctr"/>
                      <a:r>
                        <a:rPr lang="fr-CH" sz="1400" noProof="0" dirty="0" smtClean="0"/>
                        <a:t>x</a:t>
                      </a:r>
                      <a:endParaRPr lang="fr-CH" sz="1400" noProof="0" dirty="0"/>
                    </a:p>
                  </a:txBody>
                  <a:tcPr>
                    <a:solidFill>
                      <a:srgbClr val="92D050"/>
                    </a:solidFill>
                  </a:tcPr>
                </a:tc>
                <a:tc>
                  <a:txBody>
                    <a:bodyPr/>
                    <a:lstStyle/>
                    <a:p>
                      <a:pPr algn="ctr"/>
                      <a:r>
                        <a:rPr lang="fr-CH" sz="1400" noProof="0" dirty="0" smtClean="0"/>
                        <a:t>xx</a:t>
                      </a:r>
                      <a:endParaRPr lang="fr-CH" sz="1400" noProof="0" dirty="0"/>
                    </a:p>
                  </a:txBody>
                  <a:tcPr>
                    <a:solidFill>
                      <a:schemeClr val="accent2">
                        <a:lumMod val="75000"/>
                      </a:schemeClr>
                    </a:solidFill>
                  </a:tcPr>
                </a:tc>
                <a:tc>
                  <a:txBody>
                    <a:bodyPr/>
                    <a:lstStyle/>
                    <a:p>
                      <a:pPr algn="ctr"/>
                      <a:r>
                        <a:rPr lang="fr-CH" sz="1400" noProof="0" dirty="0" smtClean="0"/>
                        <a:t>x</a:t>
                      </a:r>
                      <a:endParaRPr lang="fr-CH" sz="1400" noProof="0" dirty="0"/>
                    </a:p>
                  </a:txBody>
                  <a:tcPr>
                    <a:solidFill>
                      <a:srgbClr val="92D050"/>
                    </a:solidFill>
                  </a:tcPr>
                </a:tc>
              </a:tr>
              <a:tr h="334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err="1" smtClean="0"/>
                        <a:t>Légumin</a:t>
                      </a:r>
                      <a:r>
                        <a:rPr lang="fr-CH" sz="1600" noProof="0" dirty="0" smtClean="0"/>
                        <a:t>. à graines</a:t>
                      </a:r>
                    </a:p>
                  </a:txBody>
                  <a:tcPr/>
                </a:tc>
                <a:tc>
                  <a:txBody>
                    <a:bodyPr/>
                    <a:lstStyle/>
                    <a:p>
                      <a:pPr algn="ctr"/>
                      <a:endParaRPr lang="fr-CH" sz="1400" noProof="0" dirty="0"/>
                    </a:p>
                  </a:txBody>
                  <a:tcPr/>
                </a:tc>
                <a:tc>
                  <a:txBody>
                    <a:bodyPr/>
                    <a:lstStyle/>
                    <a:p>
                      <a:pPr algn="ctr"/>
                      <a:r>
                        <a:rPr lang="fr-CH" sz="1400" noProof="0" dirty="0" smtClean="0"/>
                        <a:t>x</a:t>
                      </a:r>
                      <a:endParaRPr lang="fr-CH" sz="1400" noProof="0" dirty="0"/>
                    </a:p>
                  </a:txBody>
                  <a:tcPr>
                    <a:solidFill>
                      <a:srgbClr val="92D050"/>
                    </a:solidFill>
                  </a:tcPr>
                </a:tc>
                <a:tc>
                  <a:txBody>
                    <a:bodyPr/>
                    <a:lstStyle/>
                    <a:p>
                      <a:pPr algn="ctr"/>
                      <a:r>
                        <a:rPr lang="fr-CH" sz="1400" noProof="0" dirty="0" smtClean="0"/>
                        <a:t>xx</a:t>
                      </a:r>
                      <a:endParaRPr lang="fr-CH" sz="1400" noProof="0" dirty="0"/>
                    </a:p>
                  </a:txBody>
                  <a:tcPr>
                    <a:solidFill>
                      <a:schemeClr val="accent2">
                        <a:lumMod val="75000"/>
                      </a:schemeClr>
                    </a:solidFill>
                  </a:tcPr>
                </a:tc>
                <a:tc>
                  <a:txBody>
                    <a:bodyPr/>
                    <a:lstStyle/>
                    <a:p>
                      <a:pPr algn="ctr"/>
                      <a:endParaRPr lang="fr-CH" sz="1400" noProof="0" dirty="0"/>
                    </a:p>
                  </a:txBody>
                  <a:tcPr/>
                </a:tc>
              </a:tr>
            </a:tbl>
          </a:graphicData>
        </a:graphic>
      </p:graphicFrame>
      <p:sp>
        <p:nvSpPr>
          <p:cNvPr id="10" name="Fußzeilenplatzhalter 9"/>
          <p:cNvSpPr>
            <a:spLocks noGrp="1"/>
          </p:cNvSpPr>
          <p:nvPr>
            <p:ph type="ftr" sz="quarter" idx="90"/>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21</a:t>
            </a:fld>
            <a:endParaRPr lang="fr-CH" altLang="de-DE" dirty="0"/>
          </a:p>
        </p:txBody>
      </p:sp>
      <p:sp>
        <p:nvSpPr>
          <p:cNvPr id="23" name="Inhaltsplatzhalter 22"/>
          <p:cNvSpPr>
            <a:spLocks noGrp="1"/>
          </p:cNvSpPr>
          <p:nvPr>
            <p:ph sz="quarter" idx="94"/>
          </p:nvPr>
        </p:nvSpPr>
        <p:spPr>
          <a:xfrm>
            <a:off x="615142" y="1543197"/>
            <a:ext cx="2031206" cy="980005"/>
          </a:xfrm>
        </p:spPr>
        <p:txBody>
          <a:bodyPr/>
          <a:lstStyle/>
          <a:p>
            <a:r>
              <a:rPr lang="fr-CH" sz="1600" dirty="0" smtClean="0"/>
              <a:t>Les sources d’azote les plus fréquentes selon </a:t>
            </a:r>
            <a:r>
              <a:rPr lang="fr-CH" sz="1600" spc="0" dirty="0" smtClean="0"/>
              <a:t>les types de fermes</a:t>
            </a:r>
            <a:endParaRPr lang="fr-CH" sz="1600" spc="0" dirty="0"/>
          </a:p>
        </p:txBody>
      </p:sp>
      <p:pic>
        <p:nvPicPr>
          <p:cNvPr id="4" name="Inhaltsplatzhalter 3"/>
          <p:cNvPicPr>
            <a:picLocks noGrp="1" noChangeAspect="1"/>
          </p:cNvPicPr>
          <p:nvPr>
            <p:ph sz="quarter" idx="91"/>
          </p:nvPr>
        </p:nvPicPr>
        <p:blipFill rotWithShape="1">
          <a:blip r:embed="rId2" cstate="screen">
            <a:extLst>
              <a:ext uri="{28A0092B-C50C-407E-A947-70E740481C1C}">
                <a14:useLocalDpi xmlns:a14="http://schemas.microsoft.com/office/drawing/2010/main" val="0"/>
              </a:ext>
            </a:extLst>
          </a:blip>
          <a:srcRect b="-490"/>
          <a:stretch/>
        </p:blipFill>
        <p:spPr>
          <a:xfrm>
            <a:off x="2646348" y="1558800"/>
            <a:ext cx="1422400" cy="946800"/>
          </a:xfrm>
        </p:spPr>
      </p:pic>
      <p:pic>
        <p:nvPicPr>
          <p:cNvPr id="6" name="Inhaltsplatzhalter 5"/>
          <p:cNvPicPr>
            <a:picLocks noGrp="1" noChangeAspect="1"/>
          </p:cNvPicPr>
          <p:nvPr>
            <p:ph sz="quarter" idx="92"/>
          </p:nvPr>
        </p:nvPicPr>
        <p:blipFill rotWithShape="1">
          <a:blip r:embed="rId3">
            <a:extLst>
              <a:ext uri="{28A0092B-C50C-407E-A947-70E740481C1C}">
                <a14:useLocalDpi xmlns:a14="http://schemas.microsoft.com/office/drawing/2010/main" val="0"/>
              </a:ext>
            </a:extLst>
          </a:blip>
          <a:srcRect t="1" b="2318"/>
          <a:stretch/>
        </p:blipFill>
        <p:spPr>
          <a:xfrm>
            <a:off x="4176213" y="1559686"/>
            <a:ext cx="1304544" cy="946800"/>
          </a:xfrm>
        </p:spPr>
      </p:pic>
      <p:pic>
        <p:nvPicPr>
          <p:cNvPr id="8" name="Inhaltsplatzhalter 7"/>
          <p:cNvPicPr>
            <a:picLocks noGrp="1" noChangeAspect="1"/>
          </p:cNvPicPr>
          <p:nvPr>
            <p:ph sz="quarter" idx="93"/>
          </p:nvPr>
        </p:nvPicPr>
        <p:blipFill>
          <a:blip r:embed="rId4">
            <a:extLst>
              <a:ext uri="{28A0092B-C50C-407E-A947-70E740481C1C}">
                <a14:useLocalDpi xmlns:a14="http://schemas.microsoft.com/office/drawing/2010/main" val="0"/>
              </a:ext>
            </a:extLst>
          </a:blip>
          <a:stretch>
            <a:fillRect/>
          </a:stretch>
        </p:blipFill>
        <p:spPr>
          <a:xfrm>
            <a:off x="5588222" y="1560354"/>
            <a:ext cx="1420368" cy="944880"/>
          </a:xfrm>
        </p:spPr>
      </p:pic>
      <p:pic>
        <p:nvPicPr>
          <p:cNvPr id="12" name="Inhaltsplatzhalter 11"/>
          <p:cNvPicPr>
            <a:picLocks noGrp="1" noChangeAspect="1"/>
          </p:cNvPicPr>
          <p:nvPr>
            <p:ph sz="quarter" idx="89"/>
          </p:nvPr>
        </p:nvPicPr>
        <p:blipFill>
          <a:blip r:embed="rId5">
            <a:extLst>
              <a:ext uri="{28A0092B-C50C-407E-A947-70E740481C1C}">
                <a14:useLocalDpi xmlns:a14="http://schemas.microsoft.com/office/drawing/2010/main" val="0"/>
              </a:ext>
            </a:extLst>
          </a:blip>
          <a:stretch>
            <a:fillRect/>
          </a:stretch>
        </p:blipFill>
        <p:spPr>
          <a:xfrm>
            <a:off x="7093966" y="1560354"/>
            <a:ext cx="1420368" cy="944880"/>
          </a:xfrm>
        </p:spPr>
      </p:pic>
    </p:spTree>
    <p:extLst>
      <p:ext uri="{BB962C8B-B14F-4D97-AF65-F5344CB8AC3E}">
        <p14:creationId xmlns:p14="http://schemas.microsoft.com/office/powerpoint/2010/main" val="281279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Les effets de la fumure organique</a:t>
            </a:r>
            <a:endParaRPr lang="fr-CH" dirty="0"/>
          </a:p>
        </p:txBody>
      </p:sp>
      <p:sp>
        <p:nvSpPr>
          <p:cNvPr id="23" name="Inhaltsplatzhalter 22"/>
          <p:cNvSpPr>
            <a:spLocks noGrp="1"/>
          </p:cNvSpPr>
          <p:nvPr>
            <p:ph idx="14"/>
          </p:nvPr>
        </p:nvSpPr>
        <p:spPr/>
        <p:txBody>
          <a:bodyPr/>
          <a:lstStyle/>
          <a:p>
            <a:endParaRPr lang="de-CH" dirty="0"/>
          </a:p>
        </p:txBody>
      </p:sp>
      <p:sp>
        <p:nvSpPr>
          <p:cNvPr id="25" name="Inhaltsplatzhalter 24"/>
          <p:cNvSpPr>
            <a:spLocks noGrp="1"/>
          </p:cNvSpPr>
          <p:nvPr>
            <p:ph sz="quarter" idx="60"/>
          </p:nvPr>
        </p:nvSpPr>
        <p:spPr>
          <a:xfrm>
            <a:off x="618473" y="4718780"/>
            <a:ext cx="7792448" cy="1230500"/>
          </a:xfrm>
        </p:spPr>
        <p:txBody>
          <a:bodyPr/>
          <a:lstStyle/>
          <a:p>
            <a:r>
              <a:rPr lang="fr-CH" dirty="0" smtClean="0"/>
              <a:t>Fumure azotée seulement avec des engrais organiques</a:t>
            </a:r>
          </a:p>
          <a:p>
            <a:pPr lvl="1"/>
            <a:r>
              <a:rPr lang="fr-CH" dirty="0" smtClean="0"/>
              <a:t>Fumier en tas, décomposé, composté, lisier, compost de déchets verts</a:t>
            </a:r>
          </a:p>
          <a:p>
            <a:pPr lvl="1"/>
            <a:r>
              <a:rPr lang="fr-CH" dirty="0" smtClean="0"/>
              <a:t>Prairies avec légumineuses, légumineuses, engrais verts</a:t>
            </a:r>
          </a:p>
          <a:p>
            <a:pPr lvl="1"/>
            <a:r>
              <a:rPr lang="fr-CH" dirty="0" smtClean="0"/>
              <a:t>Engrais organiques du commerce (farine de corne, de plume, etc.)</a:t>
            </a:r>
            <a:endParaRPr lang="fr-CH" dirty="0"/>
          </a:p>
        </p:txBody>
      </p:sp>
      <p:sp>
        <p:nvSpPr>
          <p:cNvPr id="26" name="Inhaltsplatzhalter 25"/>
          <p:cNvSpPr>
            <a:spLocks noGrp="1"/>
          </p:cNvSpPr>
          <p:nvPr>
            <p:ph sz="quarter" idx="61"/>
          </p:nvPr>
        </p:nvSpPr>
        <p:spPr>
          <a:xfrm>
            <a:off x="621896" y="1528136"/>
            <a:ext cx="7789025" cy="3102048"/>
          </a:xfrm>
        </p:spPr>
        <p:txBody>
          <a:bodyPr/>
          <a:lstStyle/>
          <a:p>
            <a:endParaRPr lang="de-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22</a:t>
            </a:fld>
            <a:endParaRPr lang="fr-CH" altLang="de-DE" dirty="0"/>
          </a:p>
        </p:txBody>
      </p:sp>
      <p:sp>
        <p:nvSpPr>
          <p:cNvPr id="8" name="Rechteck 7"/>
          <p:cNvSpPr/>
          <p:nvPr/>
        </p:nvSpPr>
        <p:spPr>
          <a:xfrm>
            <a:off x="3386296" y="2575836"/>
            <a:ext cx="2284069" cy="965753"/>
          </a:xfrm>
          <a:prstGeom prst="rect">
            <a:avLst/>
          </a:prstGeom>
          <a:solidFill>
            <a:srgbClr val="B37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Entretien du sol par la fumure organique</a:t>
            </a:r>
            <a:endParaRPr lang="fr-CH" sz="1600" dirty="0" smtClean="0">
              <a:solidFill>
                <a:schemeClr val="tx1"/>
              </a:solidFill>
            </a:endParaRPr>
          </a:p>
        </p:txBody>
      </p:sp>
      <p:sp>
        <p:nvSpPr>
          <p:cNvPr id="9" name="Rechteck 8"/>
          <p:cNvSpPr/>
          <p:nvPr/>
        </p:nvSpPr>
        <p:spPr>
          <a:xfrm>
            <a:off x="3386296" y="3623537"/>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Accélère le réchauffement des sols</a:t>
            </a:r>
          </a:p>
        </p:txBody>
      </p:sp>
      <p:sp>
        <p:nvSpPr>
          <p:cNvPr id="11" name="Rechteck 10"/>
          <p:cNvSpPr/>
          <p:nvPr/>
        </p:nvSpPr>
        <p:spPr>
          <a:xfrm>
            <a:off x="6126852" y="3625033"/>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Diminution de la sensibilité à l’érosion</a:t>
            </a:r>
          </a:p>
        </p:txBody>
      </p:sp>
      <p:sp>
        <p:nvSpPr>
          <p:cNvPr id="12" name="Rechteck 11"/>
          <p:cNvSpPr/>
          <p:nvPr/>
        </p:nvSpPr>
        <p:spPr>
          <a:xfrm>
            <a:off x="628650" y="3632451"/>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Sols plus faciles </a:t>
            </a:r>
            <a:br>
              <a:rPr lang="fr-CH" sz="1600" dirty="0" smtClean="0">
                <a:solidFill>
                  <a:schemeClr val="tx1"/>
                </a:solidFill>
              </a:rPr>
            </a:br>
            <a:r>
              <a:rPr lang="fr-CH" sz="1600" dirty="0" smtClean="0">
                <a:solidFill>
                  <a:schemeClr val="tx1"/>
                </a:solidFill>
              </a:rPr>
              <a:t>à travailler</a:t>
            </a:r>
          </a:p>
        </p:txBody>
      </p:sp>
      <p:sp>
        <p:nvSpPr>
          <p:cNvPr id="13" name="Rechteck 12"/>
          <p:cNvSpPr/>
          <p:nvPr/>
        </p:nvSpPr>
        <p:spPr>
          <a:xfrm>
            <a:off x="3376145" y="1528135"/>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Stabilisation de la structure du sol</a:t>
            </a:r>
          </a:p>
        </p:txBody>
      </p:sp>
      <p:sp>
        <p:nvSpPr>
          <p:cNvPr id="14" name="Rechteck 13"/>
          <p:cNvSpPr/>
          <p:nvPr/>
        </p:nvSpPr>
        <p:spPr>
          <a:xfrm>
            <a:off x="645828" y="1526639"/>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Favoriser </a:t>
            </a:r>
            <a:br>
              <a:rPr lang="fr-CH" sz="1600" dirty="0" smtClean="0">
                <a:solidFill>
                  <a:schemeClr val="tx1"/>
                </a:solidFill>
              </a:rPr>
            </a:br>
            <a:r>
              <a:rPr lang="fr-CH" sz="1600" dirty="0" smtClean="0">
                <a:solidFill>
                  <a:schemeClr val="tx1"/>
                </a:solidFill>
              </a:rPr>
              <a:t>la vie du sol</a:t>
            </a:r>
          </a:p>
        </p:txBody>
      </p:sp>
      <p:sp>
        <p:nvSpPr>
          <p:cNvPr id="15" name="Rechteck 14"/>
          <p:cNvSpPr/>
          <p:nvPr/>
        </p:nvSpPr>
        <p:spPr>
          <a:xfrm>
            <a:off x="639484" y="2575836"/>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Grande capacité </a:t>
            </a:r>
            <a:br>
              <a:rPr lang="fr-CH" sz="1600" dirty="0" smtClean="0">
                <a:solidFill>
                  <a:schemeClr val="tx1"/>
                </a:solidFill>
              </a:rPr>
            </a:br>
            <a:r>
              <a:rPr lang="fr-CH" sz="1600" dirty="0" smtClean="0">
                <a:solidFill>
                  <a:schemeClr val="tx1"/>
                </a:solidFill>
              </a:rPr>
              <a:t>de stockage </a:t>
            </a:r>
            <a:br>
              <a:rPr lang="fr-CH" sz="1600" dirty="0" smtClean="0">
                <a:solidFill>
                  <a:schemeClr val="tx1"/>
                </a:solidFill>
              </a:rPr>
            </a:br>
            <a:r>
              <a:rPr lang="fr-CH" sz="1600" dirty="0" smtClean="0">
                <a:solidFill>
                  <a:schemeClr val="tx1"/>
                </a:solidFill>
              </a:rPr>
              <a:t>de l’eau</a:t>
            </a:r>
          </a:p>
        </p:txBody>
      </p:sp>
      <p:sp>
        <p:nvSpPr>
          <p:cNvPr id="16" name="Rechteck 15"/>
          <p:cNvSpPr/>
          <p:nvPr/>
        </p:nvSpPr>
        <p:spPr>
          <a:xfrm>
            <a:off x="6126852" y="2575836"/>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Grande capacité </a:t>
            </a:r>
            <a:br>
              <a:rPr lang="fr-CH" sz="1600" dirty="0" smtClean="0">
                <a:solidFill>
                  <a:schemeClr val="tx1"/>
                </a:solidFill>
              </a:rPr>
            </a:br>
            <a:r>
              <a:rPr lang="fr-CH" sz="1600" dirty="0" smtClean="0">
                <a:solidFill>
                  <a:schemeClr val="tx1"/>
                </a:solidFill>
              </a:rPr>
              <a:t>de stockage </a:t>
            </a:r>
            <a:br>
              <a:rPr lang="fr-CH" sz="1600" dirty="0" smtClean="0">
                <a:solidFill>
                  <a:schemeClr val="tx1"/>
                </a:solidFill>
              </a:rPr>
            </a:br>
            <a:r>
              <a:rPr lang="fr-CH" sz="1600" dirty="0" smtClean="0">
                <a:solidFill>
                  <a:schemeClr val="tx1"/>
                </a:solidFill>
              </a:rPr>
              <a:t>des éléments nutritifs</a:t>
            </a:r>
          </a:p>
        </p:txBody>
      </p:sp>
      <p:sp>
        <p:nvSpPr>
          <p:cNvPr id="17" name="Rechteck 16"/>
          <p:cNvSpPr/>
          <p:nvPr/>
        </p:nvSpPr>
        <p:spPr>
          <a:xfrm>
            <a:off x="6126852" y="1528135"/>
            <a:ext cx="2284069" cy="965753"/>
          </a:xfrm>
          <a:prstGeom prst="rect">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Effets </a:t>
            </a:r>
            <a:br>
              <a:rPr lang="fr-CH" sz="1600" dirty="0" smtClean="0">
                <a:solidFill>
                  <a:schemeClr val="tx1"/>
                </a:solidFill>
              </a:rPr>
            </a:br>
            <a:r>
              <a:rPr lang="fr-CH" sz="1600" dirty="0" smtClean="0">
                <a:solidFill>
                  <a:schemeClr val="tx1"/>
                </a:solidFill>
              </a:rPr>
              <a:t>phytosanitaires</a:t>
            </a:r>
          </a:p>
        </p:txBody>
      </p:sp>
    </p:spTree>
    <p:extLst>
      <p:ext uri="{BB962C8B-B14F-4D97-AF65-F5344CB8AC3E}">
        <p14:creationId xmlns:p14="http://schemas.microsoft.com/office/powerpoint/2010/main" val="182200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CH" dirty="0"/>
              <a:t>Production végétale : Fertilisation</a:t>
            </a:r>
            <a:endParaRPr lang="de-CH" dirty="0"/>
          </a:p>
        </p:txBody>
      </p:sp>
      <p:sp>
        <p:nvSpPr>
          <p:cNvPr id="16" name="Inhaltsplatzhalter 15"/>
          <p:cNvSpPr>
            <a:spLocks noGrp="1"/>
          </p:cNvSpPr>
          <p:nvPr>
            <p:ph idx="12"/>
          </p:nvPr>
        </p:nvSpPr>
        <p:spPr/>
        <p:txBody>
          <a:bodyPr/>
          <a:lstStyle/>
          <a:p>
            <a:r>
              <a:rPr lang="fr-CH" dirty="0" smtClean="0"/>
              <a:t>Comparaison entre le fumier et le lisier</a:t>
            </a:r>
            <a:endParaRPr lang="fr-CH" dirty="0"/>
          </a:p>
        </p:txBody>
      </p:sp>
      <p:sp>
        <p:nvSpPr>
          <p:cNvPr id="17" name="Inhaltsplatzhalter 16"/>
          <p:cNvSpPr>
            <a:spLocks noGrp="1"/>
          </p:cNvSpPr>
          <p:nvPr>
            <p:ph idx="14"/>
          </p:nvPr>
        </p:nvSpPr>
        <p:spPr/>
        <p:txBody>
          <a:bodyPr/>
          <a:lstStyle/>
          <a:p>
            <a:r>
              <a:rPr lang="fr-CH" dirty="0" smtClean="0"/>
              <a:t>Photos : FiBL</a:t>
            </a:r>
            <a:endParaRPr lang="fr-CH" dirty="0"/>
          </a:p>
        </p:txBody>
      </p:sp>
      <p:graphicFrame>
        <p:nvGraphicFramePr>
          <p:cNvPr id="21" name="Inhaltsplatzhalter 20"/>
          <p:cNvGraphicFramePr>
            <a:graphicFrameLocks noGrp="1"/>
          </p:cNvGraphicFramePr>
          <p:nvPr>
            <p:ph sz="quarter" idx="61"/>
            <p:extLst>
              <p:ext uri="{D42A27DB-BD31-4B8C-83A1-F6EECF244321}">
                <p14:modId xmlns:p14="http://schemas.microsoft.com/office/powerpoint/2010/main" val="125750345"/>
              </p:ext>
            </p:extLst>
          </p:nvPr>
        </p:nvGraphicFramePr>
        <p:xfrm>
          <a:off x="614363" y="2708275"/>
          <a:ext cx="7910511" cy="3348002"/>
        </p:xfrm>
        <a:graphic>
          <a:graphicData uri="http://schemas.openxmlformats.org/drawingml/2006/table">
            <a:tbl>
              <a:tblPr firstRow="1" bandRow="1">
                <a:tableStyleId>{93296810-A885-4BE3-A3E7-6D5BEEA58F35}</a:tableStyleId>
              </a:tblPr>
              <a:tblGrid>
                <a:gridCol w="2636837"/>
                <a:gridCol w="2636837"/>
                <a:gridCol w="2636837"/>
              </a:tblGrid>
              <a:tr h="326416">
                <a:tc>
                  <a:txBody>
                    <a:bodyPr/>
                    <a:lstStyle/>
                    <a:p>
                      <a:endParaRPr lang="fr-CH" b="1" noProof="0" dirty="0">
                        <a:solidFill>
                          <a:schemeClr val="tx1"/>
                        </a:solidFill>
                      </a:endParaRPr>
                    </a:p>
                  </a:txBody>
                  <a:tcPr/>
                </a:tc>
                <a:tc>
                  <a:txBody>
                    <a:bodyPr/>
                    <a:lstStyle/>
                    <a:p>
                      <a:r>
                        <a:rPr lang="fr-CH" noProof="0" dirty="0" smtClean="0">
                          <a:solidFill>
                            <a:schemeClr val="tx1"/>
                          </a:solidFill>
                        </a:rPr>
                        <a:t>Fumier</a:t>
                      </a:r>
                      <a:endParaRPr lang="fr-CH" noProof="0" dirty="0">
                        <a:solidFill>
                          <a:schemeClr val="tx1"/>
                        </a:solidFill>
                      </a:endParaRPr>
                    </a:p>
                  </a:txBody>
                  <a:tcPr/>
                </a:tc>
                <a:tc>
                  <a:txBody>
                    <a:bodyPr/>
                    <a:lstStyle/>
                    <a:p>
                      <a:r>
                        <a:rPr lang="fr-CH" noProof="0" dirty="0" smtClean="0">
                          <a:solidFill>
                            <a:schemeClr val="tx1"/>
                          </a:solidFill>
                        </a:rPr>
                        <a:t>Lisier</a:t>
                      </a:r>
                      <a:endParaRPr lang="fr-CH" noProof="0" dirty="0">
                        <a:solidFill>
                          <a:schemeClr val="tx1"/>
                        </a:solidFill>
                      </a:endParaRPr>
                    </a:p>
                  </a:txBody>
                  <a:tcPr/>
                </a:tc>
              </a:tr>
              <a:tr h="539479">
                <a:tc>
                  <a:txBody>
                    <a:bodyPr/>
                    <a:lstStyle/>
                    <a:p>
                      <a:r>
                        <a:rPr lang="fr-CH" b="1" noProof="0" dirty="0" smtClean="0"/>
                        <a:t>Composition des </a:t>
                      </a:r>
                      <a:br>
                        <a:rPr lang="fr-CH" b="1" noProof="0" dirty="0" smtClean="0"/>
                      </a:br>
                      <a:r>
                        <a:rPr lang="fr-CH" b="1" noProof="0" dirty="0" smtClean="0"/>
                        <a:t>éléments nutritifs</a:t>
                      </a:r>
                      <a:endParaRPr lang="fr-CH" b="1" noProof="0" dirty="0"/>
                    </a:p>
                  </a:txBody>
                  <a:tcPr/>
                </a:tc>
                <a:tc>
                  <a:txBody>
                    <a:bodyPr/>
                    <a:lstStyle/>
                    <a:p>
                      <a:r>
                        <a:rPr lang="fr-CH" noProof="0" dirty="0" smtClean="0"/>
                        <a:t>Équilibré (fumier de bovins)</a:t>
                      </a:r>
                    </a:p>
                    <a:p>
                      <a:r>
                        <a:rPr lang="fr-CH" noProof="0" dirty="0" smtClean="0"/>
                        <a:t>Riche en P (fumier de volaille)</a:t>
                      </a:r>
                      <a:endParaRPr lang="fr-CH" noProof="0" dirty="0"/>
                    </a:p>
                  </a:txBody>
                  <a:tcPr/>
                </a:tc>
                <a:tc>
                  <a:txBody>
                    <a:bodyPr/>
                    <a:lstStyle/>
                    <a:p>
                      <a:r>
                        <a:rPr kumimoji="0" lang="fr-CH" altLang="de-DE" sz="1400" b="0" i="0" u="none" strike="noStrike" cap="none" normalizeH="0" baseline="0" noProof="0" dirty="0" smtClean="0">
                          <a:ln>
                            <a:noFill/>
                          </a:ln>
                          <a:solidFill>
                            <a:schemeClr val="tx1"/>
                          </a:solidFill>
                          <a:effectLst/>
                          <a:latin typeface="Arial" panose="020B0604020202020204" pitchFamily="34" charset="0"/>
                        </a:rPr>
                        <a:t>Riche en K (lisier de bovins)</a:t>
                      </a:r>
                    </a:p>
                    <a:p>
                      <a:r>
                        <a:rPr kumimoji="0" lang="fr-CH" altLang="de-DE" sz="1400" b="0" i="0" u="none" strike="noStrike" cap="none" normalizeH="0" baseline="0" noProof="0" dirty="0" smtClean="0">
                          <a:ln>
                            <a:noFill/>
                          </a:ln>
                          <a:solidFill>
                            <a:schemeClr val="tx1"/>
                          </a:solidFill>
                          <a:effectLst/>
                          <a:latin typeface="Arial" panose="020B0604020202020204" pitchFamily="34" charset="0"/>
                        </a:rPr>
                        <a:t>Riche en P (lisier de porc)</a:t>
                      </a:r>
                      <a:endParaRPr lang="fr-CH" noProof="0" dirty="0"/>
                    </a:p>
                  </a:txBody>
                  <a:tcPr/>
                </a:tc>
              </a:tr>
              <a:tr h="326416">
                <a:tc>
                  <a:txBody>
                    <a:bodyPr/>
                    <a:lstStyle/>
                    <a:p>
                      <a:r>
                        <a:rPr lang="fr-CH" b="1" noProof="0" dirty="0" smtClean="0"/>
                        <a:t>Disponibilité de l’azote</a:t>
                      </a:r>
                      <a:endParaRPr lang="fr-CH" b="1" noProof="0" dirty="0"/>
                    </a:p>
                  </a:txBody>
                  <a:tcPr/>
                </a:tc>
                <a:tc>
                  <a:txBody>
                    <a:bodyPr/>
                    <a:lstStyle/>
                    <a:p>
                      <a:r>
                        <a:rPr lang="fr-CH" noProof="0" dirty="0" smtClean="0"/>
                        <a:t>Lente</a:t>
                      </a:r>
                      <a:endParaRPr lang="fr-CH" noProof="0" dirty="0"/>
                    </a:p>
                  </a:txBody>
                  <a:tcPr/>
                </a:tc>
                <a:tc>
                  <a:txBody>
                    <a:bodyPr/>
                    <a:lstStyle/>
                    <a:p>
                      <a:r>
                        <a:rPr lang="fr-CH" noProof="0" dirty="0" smtClean="0"/>
                        <a:t>Rapide</a:t>
                      </a:r>
                      <a:endParaRPr lang="fr-CH" noProof="0" dirty="0"/>
                    </a:p>
                  </a:txBody>
                  <a:tcPr/>
                </a:tc>
              </a:tr>
              <a:tr h="326416">
                <a:tc>
                  <a:txBody>
                    <a:bodyPr/>
                    <a:lstStyle/>
                    <a:p>
                      <a:r>
                        <a:rPr lang="fr-CH" b="1" noProof="0" dirty="0" smtClean="0"/>
                        <a:t>Efficacité de l’azote</a:t>
                      </a:r>
                      <a:endParaRPr lang="fr-CH" b="1" noProof="0" dirty="0"/>
                    </a:p>
                  </a:txBody>
                  <a:tcPr/>
                </a:tc>
                <a:tc>
                  <a:txBody>
                    <a:bodyPr/>
                    <a:lstStyle/>
                    <a:p>
                      <a:r>
                        <a:rPr lang="fr-CH" noProof="0" dirty="0" smtClean="0"/>
                        <a:t>Longue</a:t>
                      </a:r>
                      <a:endParaRPr lang="fr-CH" noProof="0" dirty="0"/>
                    </a:p>
                  </a:txBody>
                  <a:tcPr/>
                </a:tc>
                <a:tc>
                  <a:txBody>
                    <a:bodyPr/>
                    <a:lstStyle/>
                    <a:p>
                      <a:r>
                        <a:rPr lang="fr-CH" noProof="0" dirty="0" smtClean="0"/>
                        <a:t>Courte</a:t>
                      </a:r>
                      <a:endParaRPr lang="fr-CH" noProof="0" dirty="0"/>
                    </a:p>
                  </a:txBody>
                  <a:tcPr/>
                </a:tc>
              </a:tr>
              <a:tr h="326416">
                <a:tc>
                  <a:txBody>
                    <a:bodyPr/>
                    <a:lstStyle/>
                    <a:p>
                      <a:r>
                        <a:rPr lang="fr-CH" b="1" noProof="0" dirty="0" smtClean="0"/>
                        <a:t>Pour fumure de couverture</a:t>
                      </a:r>
                      <a:endParaRPr lang="fr-CH" b="1" noProof="0" dirty="0"/>
                    </a:p>
                  </a:txBody>
                  <a:tcPr/>
                </a:tc>
                <a:tc>
                  <a:txBody>
                    <a:bodyPr/>
                    <a:lstStyle/>
                    <a:p>
                      <a:r>
                        <a:rPr lang="fr-CH" noProof="0" dirty="0" smtClean="0"/>
                        <a:t>Mauvais</a:t>
                      </a:r>
                      <a:endParaRPr lang="fr-CH" noProof="0" dirty="0"/>
                    </a:p>
                  </a:txBody>
                  <a:tcPr/>
                </a:tc>
                <a:tc>
                  <a:txBody>
                    <a:bodyPr/>
                    <a:lstStyle/>
                    <a:p>
                      <a:r>
                        <a:rPr lang="fr-CH" noProof="0" dirty="0" smtClean="0"/>
                        <a:t>Bon</a:t>
                      </a:r>
                      <a:endParaRPr lang="fr-CH" noProof="0" dirty="0"/>
                    </a:p>
                  </a:txBody>
                  <a:tcPr/>
                </a:tc>
              </a:tr>
              <a:tr h="326416">
                <a:tc>
                  <a:txBody>
                    <a:bodyPr/>
                    <a:lstStyle/>
                    <a:p>
                      <a:r>
                        <a:rPr lang="fr-CH" b="1" noProof="0" dirty="0" smtClean="0"/>
                        <a:t>Amélioration des sols</a:t>
                      </a:r>
                      <a:endParaRPr lang="fr-CH" b="1" noProof="0" dirty="0"/>
                    </a:p>
                  </a:txBody>
                  <a:tcPr/>
                </a:tc>
                <a:tc>
                  <a:txBody>
                    <a:bodyPr/>
                    <a:lstStyle/>
                    <a:p>
                      <a:r>
                        <a:rPr lang="fr-CH" noProof="0" dirty="0" smtClean="0"/>
                        <a:t>Oui</a:t>
                      </a:r>
                      <a:endParaRPr lang="fr-CH" noProof="0" dirty="0"/>
                    </a:p>
                  </a:txBody>
                  <a:tcPr/>
                </a:tc>
                <a:tc>
                  <a:txBody>
                    <a:bodyPr/>
                    <a:lstStyle/>
                    <a:p>
                      <a:r>
                        <a:rPr lang="fr-CH" noProof="0" dirty="0" smtClean="0"/>
                        <a:t>Non</a:t>
                      </a:r>
                      <a:endParaRPr lang="fr-CH" noProof="0" dirty="0"/>
                    </a:p>
                  </a:txBody>
                  <a:tcPr/>
                </a:tc>
              </a:tr>
              <a:tr h="523611">
                <a:tc>
                  <a:txBody>
                    <a:bodyPr/>
                    <a:lstStyle/>
                    <a:p>
                      <a:r>
                        <a:rPr lang="fr-CH" b="1" noProof="0" dirty="0" smtClean="0"/>
                        <a:t>Principaux domaines d’application</a:t>
                      </a:r>
                      <a:endParaRPr lang="fr-CH" b="1" noProof="0" dirty="0"/>
                    </a:p>
                  </a:txBody>
                  <a:tcPr/>
                </a:tc>
                <a:tc>
                  <a:txBody>
                    <a:bodyPr/>
                    <a:lstStyle/>
                    <a:p>
                      <a:r>
                        <a:rPr lang="fr-CH" noProof="0" dirty="0" smtClean="0"/>
                        <a:t>Sarclées,</a:t>
                      </a:r>
                      <a:r>
                        <a:rPr lang="fr-CH" baseline="0" noProof="0" dirty="0" smtClean="0"/>
                        <a:t> légumes, prairies (fermes purement herbagères</a:t>
                      </a:r>
                      <a:r>
                        <a:rPr lang="fr-CH" noProof="0" dirty="0" smtClean="0"/>
                        <a:t>)</a:t>
                      </a:r>
                      <a:endParaRPr lang="fr-CH" noProof="0" dirty="0"/>
                    </a:p>
                  </a:txBody>
                  <a:tcPr/>
                </a:tc>
                <a:tc>
                  <a:txBody>
                    <a:bodyPr/>
                    <a:lstStyle/>
                    <a:p>
                      <a:r>
                        <a:rPr lang="fr-CH" noProof="0" dirty="0" smtClean="0"/>
                        <a:t>Prairies, céréales, légumes (à longue période de végétation)</a:t>
                      </a:r>
                      <a:endParaRPr lang="fr-CH" noProof="0" dirty="0"/>
                    </a:p>
                  </a:txBody>
                  <a:tcPr/>
                </a:tc>
              </a:tr>
              <a:tr h="326416">
                <a:tc>
                  <a:txBody>
                    <a:bodyPr/>
                    <a:lstStyle/>
                    <a:p>
                      <a:r>
                        <a:rPr lang="fr-CH" b="1" noProof="0" dirty="0" smtClean="0"/>
                        <a:t>Précision de l’épandage</a:t>
                      </a:r>
                      <a:endParaRPr lang="fr-CH" b="1" noProof="0" dirty="0"/>
                    </a:p>
                  </a:txBody>
                  <a:tcPr/>
                </a:tc>
                <a:tc>
                  <a:txBody>
                    <a:bodyPr/>
                    <a:lstStyle/>
                    <a:p>
                      <a:r>
                        <a:rPr lang="fr-CH" noProof="0" dirty="0" smtClean="0"/>
                        <a:t>Bonne (selon épandeuse)</a:t>
                      </a:r>
                      <a:endParaRPr lang="fr-CH" noProof="0" dirty="0"/>
                    </a:p>
                  </a:txBody>
                  <a:tcPr/>
                </a:tc>
                <a:tc>
                  <a:txBody>
                    <a:bodyPr/>
                    <a:lstStyle/>
                    <a:p>
                      <a:r>
                        <a:rPr lang="fr-CH" noProof="0" dirty="0" smtClean="0"/>
                        <a:t>Bonne (avec tuyaux souples)</a:t>
                      </a:r>
                      <a:endParaRPr lang="fr-CH" noProof="0" dirty="0"/>
                    </a:p>
                  </a:txBody>
                  <a:tcPr/>
                </a:tc>
              </a:tr>
              <a:tr h="326416">
                <a:tc>
                  <a:txBody>
                    <a:bodyPr/>
                    <a:lstStyle/>
                    <a:p>
                      <a:r>
                        <a:rPr lang="fr-CH" b="1" noProof="0" dirty="0" smtClean="0"/>
                        <a:t>Aptitude au transport</a:t>
                      </a:r>
                      <a:endParaRPr lang="fr-CH" b="1" noProof="0" dirty="0"/>
                    </a:p>
                  </a:txBody>
                  <a:tcPr/>
                </a:tc>
                <a:tc>
                  <a:txBody>
                    <a:bodyPr/>
                    <a:lstStyle/>
                    <a:p>
                      <a:r>
                        <a:rPr lang="fr-CH" noProof="0" dirty="0" smtClean="0"/>
                        <a:t>Bonne (difficile</a:t>
                      </a:r>
                      <a:r>
                        <a:rPr lang="fr-CH" baseline="0" noProof="0" dirty="0" smtClean="0"/>
                        <a:t> dans les pentes</a:t>
                      </a:r>
                      <a:r>
                        <a:rPr lang="fr-CH" noProof="0" dirty="0" smtClean="0"/>
                        <a:t>)</a:t>
                      </a:r>
                      <a:endParaRPr lang="fr-CH" noProof="0" dirty="0"/>
                    </a:p>
                  </a:txBody>
                  <a:tcPr/>
                </a:tc>
                <a:tc>
                  <a:txBody>
                    <a:bodyPr/>
                    <a:lstStyle/>
                    <a:p>
                      <a:r>
                        <a:rPr lang="fr-CH" noProof="0" dirty="0" smtClean="0"/>
                        <a:t>Bonne sur courtes distances</a:t>
                      </a:r>
                      <a:endParaRPr lang="fr-CH" noProof="0" dirty="0"/>
                    </a:p>
                  </a:txBody>
                  <a:tcPr/>
                </a:tc>
              </a:tr>
            </a:tbl>
          </a:graphicData>
        </a:graphic>
      </p:graphicFrame>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23</a:t>
            </a:fld>
            <a:endParaRPr lang="fr-CH" altLang="de-DE" dirty="0"/>
          </a:p>
        </p:txBody>
      </p:sp>
      <p:pic>
        <p:nvPicPr>
          <p:cNvPr id="5" name="Inhaltsplatzhalter 4"/>
          <p:cNvPicPr>
            <a:picLocks noGrp="1" noChangeAspect="1"/>
          </p:cNvPicPr>
          <p:nvPr>
            <p:ph sz="quarter" idx="60"/>
          </p:nvPr>
        </p:nvPicPr>
        <p:blipFill>
          <a:blip r:embed="rId2">
            <a:extLst>
              <a:ext uri="{28A0092B-C50C-407E-A947-70E740481C1C}">
                <a14:useLocalDpi xmlns:a14="http://schemas.microsoft.com/office/drawing/2010/main" val="0"/>
              </a:ext>
            </a:extLst>
          </a:blip>
          <a:stretch>
            <a:fillRect/>
          </a:stretch>
        </p:blipFill>
        <p:spPr>
          <a:xfrm>
            <a:off x="3340354" y="1547400"/>
            <a:ext cx="2450592" cy="1085088"/>
          </a:xfrm>
        </p:spPr>
      </p:pic>
      <p:pic>
        <p:nvPicPr>
          <p:cNvPr id="7" name="Inhaltsplatzhalt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017831" y="1547400"/>
            <a:ext cx="2420112" cy="1085088"/>
          </a:xfrm>
        </p:spPr>
      </p:pic>
    </p:spTree>
    <p:extLst>
      <p:ext uri="{BB962C8B-B14F-4D97-AF65-F5344CB8AC3E}">
        <p14:creationId xmlns:p14="http://schemas.microsoft.com/office/powerpoint/2010/main" val="2904915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Comparaison entre le compost et le fumier en tas</a:t>
            </a:r>
            <a:endParaRPr lang="fr-CH" dirty="0"/>
          </a:p>
        </p:txBody>
      </p:sp>
      <p:sp>
        <p:nvSpPr>
          <p:cNvPr id="6" name="Inhaltsplatzhalter 5"/>
          <p:cNvSpPr>
            <a:spLocks noGrp="1"/>
          </p:cNvSpPr>
          <p:nvPr>
            <p:ph idx="14"/>
          </p:nvPr>
        </p:nvSpPr>
        <p:spPr/>
        <p:txBody>
          <a:bodyPr/>
          <a:lstStyle/>
          <a:p>
            <a:endParaRPr lang="de-CH" dirty="0"/>
          </a:p>
        </p:txBody>
      </p:sp>
      <p:graphicFrame>
        <p:nvGraphicFramePr>
          <p:cNvPr id="12" name="Inhaltsplatzhalter 11"/>
          <p:cNvGraphicFramePr>
            <a:graphicFrameLocks noGrp="1"/>
          </p:cNvGraphicFramePr>
          <p:nvPr>
            <p:ph sz="quarter" idx="17"/>
            <p:extLst>
              <p:ext uri="{D42A27DB-BD31-4B8C-83A1-F6EECF244321}">
                <p14:modId xmlns:p14="http://schemas.microsoft.com/office/powerpoint/2010/main" val="4242210420"/>
              </p:ext>
            </p:extLst>
          </p:nvPr>
        </p:nvGraphicFramePr>
        <p:xfrm>
          <a:off x="628650" y="1571625"/>
          <a:ext cx="7886700" cy="4465320"/>
        </p:xfrm>
        <a:graphic>
          <a:graphicData uri="http://schemas.openxmlformats.org/drawingml/2006/table">
            <a:tbl>
              <a:tblPr firstRow="1" bandRow="1">
                <a:tableStyleId>{93296810-A885-4BE3-A3E7-6D5BEEA58F35}</a:tableStyleId>
              </a:tblPr>
              <a:tblGrid>
                <a:gridCol w="3943350"/>
                <a:gridCol w="3943350"/>
              </a:tblGrid>
              <a:tr h="370840">
                <a:tc>
                  <a:txBody>
                    <a:bodyPr/>
                    <a:lstStyle/>
                    <a:p>
                      <a:r>
                        <a:rPr lang="fr-CH" sz="1600" noProof="0" dirty="0" smtClean="0">
                          <a:solidFill>
                            <a:schemeClr val="tx1"/>
                          </a:solidFill>
                        </a:rPr>
                        <a:t>Compost</a:t>
                      </a:r>
                      <a:endParaRPr lang="fr-CH" sz="1600" noProof="0" dirty="0">
                        <a:solidFill>
                          <a:schemeClr val="tx1"/>
                        </a:solidFill>
                      </a:endParaRPr>
                    </a:p>
                  </a:txBody>
                  <a:tcPr/>
                </a:tc>
                <a:tc>
                  <a:txBody>
                    <a:bodyPr/>
                    <a:lstStyle/>
                    <a:p>
                      <a:r>
                        <a:rPr lang="fr-CH" sz="1600" noProof="0" dirty="0" smtClean="0">
                          <a:solidFill>
                            <a:schemeClr val="tx1"/>
                          </a:solidFill>
                        </a:rPr>
                        <a:t>Fumier en tas</a:t>
                      </a:r>
                      <a:endParaRPr lang="fr-CH" sz="1600" noProof="0" dirty="0">
                        <a:solidFill>
                          <a:schemeClr val="tx1"/>
                        </a:solidFill>
                      </a:endParaRPr>
                    </a:p>
                  </a:txBody>
                  <a:tcPr/>
                </a:tc>
              </a:tr>
              <a:tr h="370840">
                <a:tc gridSpan="2">
                  <a:txBody>
                    <a:bodyPr/>
                    <a:lstStyle/>
                    <a:p>
                      <a:r>
                        <a:rPr lang="fr-CH" sz="1600" b="1" noProof="0" dirty="0" smtClean="0"/>
                        <a:t>Avantages</a:t>
                      </a:r>
                      <a:endParaRPr lang="fr-CH" sz="1600" b="1" noProof="0" dirty="0"/>
                    </a:p>
                  </a:txBody>
                  <a:tcPr>
                    <a:solidFill>
                      <a:schemeClr val="accent2">
                        <a:lumMod val="60000"/>
                        <a:lumOff val="40000"/>
                      </a:schemeClr>
                    </a:solidFill>
                  </a:tcPr>
                </a:tc>
                <a:tc hMerge="1">
                  <a:txBody>
                    <a:bodyPr/>
                    <a:lstStyle/>
                    <a:p>
                      <a:endParaRPr lang="de-CH" dirty="0"/>
                    </a:p>
                  </a:txBody>
                  <a:tcPr/>
                </a:tc>
              </a:tr>
              <a:tr h="370840">
                <a:tc>
                  <a:txBody>
                    <a:bodyPr/>
                    <a:lstStyle/>
                    <a:p>
                      <a:pPr marL="285750" indent="-285750">
                        <a:buFont typeface="Arial" panose="020B0604020202020204" pitchFamily="34" charset="0"/>
                        <a:buChar char="›"/>
                      </a:pPr>
                      <a:r>
                        <a:rPr lang="fr-CH" sz="1600" noProof="0" dirty="0" smtClean="0"/>
                        <a:t>Efficacité prolongée</a:t>
                      </a:r>
                    </a:p>
                    <a:p>
                      <a:pPr marL="285750" indent="-285750">
                        <a:buFont typeface="Arial" panose="020B0604020202020204" pitchFamily="34" charset="0"/>
                        <a:buChar char="›"/>
                      </a:pPr>
                      <a:r>
                        <a:rPr lang="fr-CH" sz="1600" noProof="0" dirty="0" smtClean="0">
                          <a:solidFill>
                            <a:schemeClr val="tx1"/>
                          </a:solidFill>
                        </a:rPr>
                        <a:t>Meilleure efficacité de l’azote</a:t>
                      </a:r>
                    </a:p>
                    <a:p>
                      <a:pPr marL="285750" indent="-285750">
                        <a:buFont typeface="Arial" panose="020B0604020202020204" pitchFamily="34" charset="0"/>
                        <a:buChar char="›"/>
                      </a:pPr>
                      <a:r>
                        <a:rPr lang="fr-CH" sz="1600" baseline="0" noProof="0" dirty="0" smtClean="0"/>
                        <a:t>Favorise l’humification et la vie du sol</a:t>
                      </a:r>
                    </a:p>
                    <a:p>
                      <a:pPr marL="285750" indent="-285750">
                        <a:buFont typeface="Arial" panose="020B0604020202020204" pitchFamily="34" charset="0"/>
                        <a:buChar char="›"/>
                      </a:pPr>
                      <a:r>
                        <a:rPr lang="fr-CH" sz="1600" baseline="0" noProof="0" dirty="0" smtClean="0"/>
                        <a:t>Tue les graines de mauvaises herbes et les agents pathogènes</a:t>
                      </a:r>
                    </a:p>
                    <a:p>
                      <a:pPr marL="285750" indent="-285750">
                        <a:buFont typeface="Arial" panose="020B0604020202020204" pitchFamily="34" charset="0"/>
                        <a:buChar char="›"/>
                      </a:pPr>
                      <a:r>
                        <a:rPr lang="fr-CH" sz="1600" baseline="0" noProof="0" dirty="0" smtClean="0"/>
                        <a:t>Diminution des quantités à épandre</a:t>
                      </a:r>
                    </a:p>
                    <a:p>
                      <a:pPr marL="285750" indent="-285750">
                        <a:buFont typeface="Arial" panose="020B0604020202020204" pitchFamily="34" charset="0"/>
                        <a:buChar char="›"/>
                      </a:pPr>
                      <a:r>
                        <a:rPr lang="fr-CH" sz="1600" baseline="0" noProof="0" dirty="0" smtClean="0"/>
                        <a:t>Suppression des maladies dans le sol</a:t>
                      </a:r>
                    </a:p>
                    <a:p>
                      <a:pPr marL="285750" indent="-285750">
                        <a:buFont typeface="Arial" panose="020B0604020202020204" pitchFamily="34" charset="0"/>
                        <a:buChar char="›"/>
                      </a:pPr>
                      <a:r>
                        <a:rPr lang="fr-CH" sz="1600" baseline="0" noProof="0" dirty="0" smtClean="0"/>
                        <a:t>Bien supporté par les plantes</a:t>
                      </a:r>
                      <a:endParaRPr lang="fr-CH" sz="1600" noProof="0" dirty="0" smtClean="0"/>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fr-CH" sz="1600" noProof="0" dirty="0" smtClean="0"/>
                        <a:t>Pertes d’azote plus faibles lors de la préparation</a:t>
                      </a:r>
                    </a:p>
                    <a:p>
                      <a:pPr marL="285750" indent="-285750">
                        <a:buFont typeface="Arial" panose="020B0604020202020204" pitchFamily="34" charset="0"/>
                        <a:buChar char="›"/>
                      </a:pPr>
                      <a:r>
                        <a:rPr lang="fr-CH" sz="1600" baseline="0" noProof="0" dirty="0" smtClean="0"/>
                        <a:t>Moins de travail pour la préparation</a:t>
                      </a:r>
                    </a:p>
                    <a:p>
                      <a:pPr marL="285750" indent="-285750">
                        <a:buFont typeface="Arial" panose="020B0604020202020204" pitchFamily="34" charset="0"/>
                        <a:buChar char="›"/>
                      </a:pPr>
                      <a:r>
                        <a:rPr lang="fr-CH" sz="1600" baseline="0" noProof="0" dirty="0" smtClean="0"/>
                        <a:t>Efficacité de l’azote rapide dans les champs (si fumier pauvre en paille)</a:t>
                      </a:r>
                      <a:endParaRPr lang="fr-CH" sz="1600" noProof="0" dirty="0"/>
                    </a:p>
                  </a:txBody>
                  <a:tcPr>
                    <a:solidFill>
                      <a:schemeClr val="accent2">
                        <a:lumMod val="40000"/>
                        <a:lumOff val="60000"/>
                      </a:schemeClr>
                    </a:solidFill>
                  </a:tcPr>
                </a:tc>
              </a:tr>
              <a:tr h="370840">
                <a:tc gridSpan="2">
                  <a:txBody>
                    <a:bodyPr/>
                    <a:lstStyle/>
                    <a:p>
                      <a:r>
                        <a:rPr lang="fr-CH" sz="1600" b="1" noProof="0" dirty="0" smtClean="0"/>
                        <a:t>Désavantages</a:t>
                      </a:r>
                      <a:endParaRPr lang="fr-CH" sz="1600" b="1" noProof="0" dirty="0"/>
                    </a:p>
                  </a:txBody>
                  <a:tcPr>
                    <a:solidFill>
                      <a:srgbClr val="FF6565"/>
                    </a:solidFill>
                  </a:tcPr>
                </a:tc>
                <a:tc hMerge="1">
                  <a:txBody>
                    <a:bodyPr/>
                    <a:lstStyle/>
                    <a:p>
                      <a:endParaRPr lang="de-CH" dirty="0"/>
                    </a:p>
                  </a:txBody>
                  <a:tcPr/>
                </a:tc>
              </a:tr>
              <a:tr h="370840">
                <a:tc>
                  <a:txBody>
                    <a:bodyPr/>
                    <a:lstStyle/>
                    <a:p>
                      <a:pPr marL="285750" lvl="0" indent="-285750">
                        <a:buFont typeface="Arial" panose="020B0604020202020204" pitchFamily="34" charset="0"/>
                        <a:buChar char="›"/>
                      </a:pPr>
                      <a:r>
                        <a:rPr lang="fr-CH" sz="1600" noProof="0" dirty="0" smtClean="0"/>
                        <a:t>Pertes d’azotes plus grandes lors de la préparation</a:t>
                      </a:r>
                    </a:p>
                    <a:p>
                      <a:pPr marL="285750" lvl="0" indent="-285750">
                        <a:buFont typeface="Arial" panose="020B0604020202020204" pitchFamily="34" charset="0"/>
                        <a:buChar char="›"/>
                      </a:pPr>
                      <a:r>
                        <a:rPr lang="fr-CH" sz="1600" noProof="0" dirty="0" smtClean="0"/>
                        <a:t>Minéralisation</a:t>
                      </a:r>
                      <a:r>
                        <a:rPr lang="fr-CH" sz="1600" baseline="0" noProof="0" dirty="0" smtClean="0"/>
                        <a:t> plus lente au printemps</a:t>
                      </a:r>
                      <a:endParaRPr lang="fr-CH" sz="1600" noProof="0" dirty="0" smtClean="0"/>
                    </a:p>
                    <a:p>
                      <a:pPr marL="285750" lvl="0" indent="-285750">
                        <a:buFont typeface="Arial" panose="020B0604020202020204" pitchFamily="34" charset="0"/>
                        <a:buChar char="›"/>
                      </a:pPr>
                      <a:r>
                        <a:rPr lang="fr-CH" sz="1600" baseline="0" noProof="0" dirty="0" smtClean="0"/>
                        <a:t>Beaucoup de travail pour le compostage</a:t>
                      </a:r>
                      <a:endParaRPr lang="fr-CH" sz="1600" noProof="0" dirty="0"/>
                    </a:p>
                  </a:txBody>
                  <a:tcPr>
                    <a:solidFill>
                      <a:srgbClr val="FFA7A7"/>
                    </a:solidFill>
                  </a:tcPr>
                </a:tc>
                <a:tc>
                  <a:txBody>
                    <a:bodyPr/>
                    <a:lstStyle/>
                    <a:p>
                      <a:pPr marL="285750" lvl="0" indent="-285750">
                        <a:buFont typeface="Arial" panose="020B0604020202020204" pitchFamily="34" charset="0"/>
                        <a:buChar char="›"/>
                      </a:pPr>
                      <a:r>
                        <a:rPr lang="fr-CH" sz="1600" noProof="0" dirty="0" smtClean="0"/>
                        <a:t>Moins bonne efficacité de l’azote dans les champs</a:t>
                      </a:r>
                    </a:p>
                    <a:p>
                      <a:pPr marL="285750" lvl="0" indent="-285750">
                        <a:buFont typeface="Arial" panose="020B0604020202020204" pitchFamily="34" charset="0"/>
                        <a:buChar char="›"/>
                      </a:pPr>
                      <a:r>
                        <a:rPr lang="fr-CH" sz="1600" noProof="0" dirty="0" smtClean="0"/>
                        <a:t>Blocage de l’azote (si beaucoup paille)</a:t>
                      </a:r>
                    </a:p>
                    <a:p>
                      <a:pPr marL="285750" lvl="0" indent="-285750">
                        <a:buFont typeface="Arial" panose="020B0604020202020204" pitchFamily="34" charset="0"/>
                        <a:buChar char="›"/>
                      </a:pPr>
                      <a:r>
                        <a:rPr lang="fr-CH" sz="1600" noProof="0" dirty="0" smtClean="0"/>
                        <a:t>Év. inhibition croissance racinaire</a:t>
                      </a:r>
                    </a:p>
                    <a:p>
                      <a:pPr marL="285750" lvl="0" indent="-285750">
                        <a:buFont typeface="Arial" panose="020B0604020202020204" pitchFamily="34" charset="0"/>
                        <a:buChar char="›"/>
                      </a:pPr>
                      <a:r>
                        <a:rPr lang="fr-CH" sz="1600" baseline="0" noProof="0" dirty="0" smtClean="0"/>
                        <a:t>Substances anaérobies toxiques</a:t>
                      </a:r>
                      <a:endParaRPr lang="fr-CH" sz="1600" noProof="0" dirty="0"/>
                    </a:p>
                  </a:txBody>
                  <a:tcPr>
                    <a:solidFill>
                      <a:srgbClr val="FFA7A7"/>
                    </a:solidFill>
                  </a:tcPr>
                </a:tc>
              </a:tr>
            </a:tbl>
          </a:graphicData>
        </a:graphic>
      </p:graphicFrame>
      <p:sp>
        <p:nvSpPr>
          <p:cNvPr id="10" name="Fußzeilenplatzhalter 9"/>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24</a:t>
            </a:fld>
            <a:endParaRPr lang="fr-CH" altLang="de-DE" dirty="0"/>
          </a:p>
        </p:txBody>
      </p:sp>
    </p:spTree>
    <p:extLst>
      <p:ext uri="{BB962C8B-B14F-4D97-AF65-F5344CB8AC3E}">
        <p14:creationId xmlns:p14="http://schemas.microsoft.com/office/powerpoint/2010/main" val="2278145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Le processus du compostage</a:t>
            </a:r>
            <a:endParaRPr lang="fr-CH" dirty="0"/>
          </a:p>
        </p:txBody>
      </p:sp>
      <p:sp>
        <p:nvSpPr>
          <p:cNvPr id="8" name="Inhaltsplatzhalter 7"/>
          <p:cNvSpPr>
            <a:spLocks noGrp="1"/>
          </p:cNvSpPr>
          <p:nvPr>
            <p:ph idx="14"/>
          </p:nvPr>
        </p:nvSpPr>
        <p:spPr/>
        <p:txBody>
          <a:bodyPr/>
          <a:lstStyle/>
          <a:p>
            <a:r>
              <a:rPr lang="fr-CH" dirty="0" smtClean="0"/>
              <a:t>Source : FiBL d’après Bockemühl</a:t>
            </a:r>
            <a:endParaRPr lang="fr-CH" dirty="0"/>
          </a:p>
        </p:txBody>
      </p:sp>
      <p:sp>
        <p:nvSpPr>
          <p:cNvPr id="10" name="Inhaltsplatzhalter 9"/>
          <p:cNvSpPr>
            <a:spLocks noGrp="1"/>
          </p:cNvSpPr>
          <p:nvPr>
            <p:ph sz="quarter" idx="21"/>
          </p:nvPr>
        </p:nvSpPr>
        <p:spPr/>
        <p:txBody>
          <a:bodyPr/>
          <a:lstStyle/>
          <a:p>
            <a:pPr>
              <a:lnSpc>
                <a:spcPct val="85000"/>
              </a:lnSpc>
              <a:spcBef>
                <a:spcPct val="50000"/>
              </a:spcBef>
            </a:pPr>
            <a:r>
              <a:rPr lang="fr-CH" altLang="de-DE" sz="1600" dirty="0" smtClean="0">
                <a:sym typeface="Wingdings" panose="05000000000000000000" pitchFamily="2" charset="2"/>
              </a:rPr>
              <a:t> </a:t>
            </a:r>
            <a:br>
              <a:rPr lang="fr-CH" altLang="de-DE" sz="1600" dirty="0" smtClean="0">
                <a:sym typeface="Wingdings" panose="05000000000000000000" pitchFamily="2" charset="2"/>
              </a:rPr>
            </a:br>
            <a:r>
              <a:rPr lang="fr-CH" altLang="de-DE" sz="1600" b="1" dirty="0" smtClean="0"/>
              <a:t>Bactéries, moisissures</a:t>
            </a:r>
            <a:r>
              <a:rPr lang="fr-CH" altLang="de-DE" sz="1600" dirty="0" smtClean="0"/>
              <a:t/>
            </a:r>
            <a:br>
              <a:rPr lang="fr-CH" altLang="de-DE" sz="1600" dirty="0" smtClean="0"/>
            </a:br>
            <a:r>
              <a:rPr lang="fr-CH" altLang="de-DE" sz="1600" dirty="0" smtClean="0"/>
              <a:t>Échauffement, </a:t>
            </a:r>
            <a:br>
              <a:rPr lang="fr-CH" altLang="de-DE" sz="1600" dirty="0" smtClean="0"/>
            </a:br>
            <a:r>
              <a:rPr lang="fr-CH" altLang="de-DE" sz="1600" dirty="0" smtClean="0"/>
              <a:t>début des processus </a:t>
            </a:r>
            <a:br>
              <a:rPr lang="fr-CH" altLang="de-DE" sz="1600" dirty="0" smtClean="0"/>
            </a:br>
            <a:r>
              <a:rPr lang="fr-CH" altLang="de-DE" sz="1600" dirty="0" smtClean="0"/>
              <a:t>de décomposition</a:t>
            </a:r>
          </a:p>
          <a:p>
            <a:pPr>
              <a:lnSpc>
                <a:spcPct val="85000"/>
              </a:lnSpc>
              <a:spcBef>
                <a:spcPct val="50000"/>
              </a:spcBef>
            </a:pPr>
            <a:r>
              <a:rPr lang="fr-CH" altLang="de-DE" sz="1600" dirty="0" smtClean="0">
                <a:sym typeface="Wingdings" panose="05000000000000000000" pitchFamily="2" charset="2"/>
              </a:rPr>
              <a:t> </a:t>
            </a:r>
            <a:br>
              <a:rPr lang="fr-CH" altLang="de-DE" sz="1600" dirty="0" smtClean="0">
                <a:sym typeface="Wingdings" panose="05000000000000000000" pitchFamily="2" charset="2"/>
              </a:rPr>
            </a:br>
            <a:r>
              <a:rPr lang="fr-CH" altLang="de-DE" sz="1600" b="1" dirty="0" smtClean="0"/>
              <a:t>Moisissures, champignons, bactéries</a:t>
            </a:r>
            <a:r>
              <a:rPr lang="fr-CH" altLang="de-DE" sz="1600" dirty="0" smtClean="0"/>
              <a:t/>
            </a:r>
            <a:br>
              <a:rPr lang="fr-CH" altLang="de-DE" sz="1600" dirty="0" smtClean="0"/>
            </a:br>
            <a:r>
              <a:rPr lang="fr-CH" altLang="de-DE" sz="1600" dirty="0" smtClean="0"/>
              <a:t>Attaquent les matières difficilement dégradables (cellulose)</a:t>
            </a:r>
          </a:p>
          <a:p>
            <a:pPr>
              <a:lnSpc>
                <a:spcPct val="85000"/>
              </a:lnSpc>
              <a:spcBef>
                <a:spcPct val="50000"/>
              </a:spcBef>
            </a:pPr>
            <a:r>
              <a:rPr lang="fr-CH" altLang="de-DE" sz="1600" dirty="0" smtClean="0">
                <a:sym typeface="Wingdings" panose="05000000000000000000" pitchFamily="2" charset="2"/>
              </a:rPr>
              <a:t> </a:t>
            </a:r>
            <a:br>
              <a:rPr lang="fr-CH" altLang="de-DE" sz="1600" dirty="0" smtClean="0">
                <a:sym typeface="Wingdings" panose="05000000000000000000" pitchFamily="2" charset="2"/>
              </a:rPr>
            </a:br>
            <a:r>
              <a:rPr lang="fr-CH" altLang="de-DE" sz="1600" b="1" dirty="0" smtClean="0"/>
              <a:t>Petits animaux</a:t>
            </a:r>
            <a:r>
              <a:rPr lang="fr-CH" altLang="de-DE" sz="1600" dirty="0" smtClean="0"/>
              <a:t/>
            </a:r>
            <a:br>
              <a:rPr lang="fr-CH" altLang="de-DE" sz="1600" dirty="0" smtClean="0"/>
            </a:br>
            <a:r>
              <a:rPr lang="fr-CH" altLang="de-DE" sz="1600" dirty="0" smtClean="0"/>
              <a:t>Contrôlent les champignons</a:t>
            </a:r>
          </a:p>
          <a:p>
            <a:pPr>
              <a:lnSpc>
                <a:spcPct val="85000"/>
              </a:lnSpc>
              <a:spcBef>
                <a:spcPct val="50000"/>
              </a:spcBef>
            </a:pPr>
            <a:r>
              <a:rPr lang="fr-CH" altLang="de-DE" sz="1600" dirty="0" smtClean="0">
                <a:sym typeface="Wingdings" panose="05000000000000000000" pitchFamily="2" charset="2"/>
              </a:rPr>
              <a:t> </a:t>
            </a:r>
            <a:br>
              <a:rPr lang="fr-CH" altLang="de-DE" sz="1600" dirty="0" smtClean="0">
                <a:sym typeface="Wingdings" panose="05000000000000000000" pitchFamily="2" charset="2"/>
              </a:rPr>
            </a:br>
            <a:r>
              <a:rPr lang="fr-CH" altLang="de-DE" sz="1600" b="1" dirty="0" smtClean="0"/>
              <a:t>Vers du fumier</a:t>
            </a:r>
            <a:r>
              <a:rPr lang="fr-CH" altLang="de-DE" sz="1600" dirty="0" smtClean="0"/>
              <a:t/>
            </a:r>
            <a:br>
              <a:rPr lang="fr-CH" altLang="de-DE" sz="1600" dirty="0" smtClean="0"/>
            </a:br>
            <a:r>
              <a:rPr lang="fr-CH" altLang="de-DE" sz="1600" dirty="0" smtClean="0"/>
              <a:t>Début des processus d’humification et de minéralisation</a:t>
            </a:r>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25</a:t>
            </a:fld>
            <a:endParaRPr lang="fr-CH" altLang="de-DE" dirty="0"/>
          </a:p>
        </p:txBody>
      </p:sp>
      <p:pic>
        <p:nvPicPr>
          <p:cNvPr id="11" name="Picture 4"/>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tretch>
            <a:fillRect/>
          </a:stretch>
        </p:blipFill>
        <p:spPr bwMode="auto">
          <a:xfrm>
            <a:off x="649317" y="1562911"/>
            <a:ext cx="4927541" cy="436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499992" y="1988840"/>
            <a:ext cx="1152128" cy="276999"/>
          </a:xfrm>
          <a:prstGeom prst="rect">
            <a:avLst/>
          </a:prstGeom>
          <a:solidFill>
            <a:schemeClr val="bg1"/>
          </a:solidFill>
        </p:spPr>
        <p:txBody>
          <a:bodyPr wrap="square" rtlCol="0">
            <a:spAutoFit/>
          </a:bodyPr>
          <a:lstStyle/>
          <a:p>
            <a:r>
              <a:rPr lang="fr-CH" sz="1200" b="1" dirty="0" smtClean="0"/>
              <a:t>Température</a:t>
            </a:r>
            <a:endParaRPr lang="fr-CH" sz="1200" b="1" dirty="0"/>
          </a:p>
        </p:txBody>
      </p:sp>
      <p:sp>
        <p:nvSpPr>
          <p:cNvPr id="9" name="ZoneTexte 8"/>
          <p:cNvSpPr txBox="1"/>
          <p:nvPr/>
        </p:nvSpPr>
        <p:spPr>
          <a:xfrm>
            <a:off x="1808559" y="3254912"/>
            <a:ext cx="1304528" cy="276999"/>
          </a:xfrm>
          <a:prstGeom prst="rect">
            <a:avLst/>
          </a:prstGeom>
          <a:solidFill>
            <a:schemeClr val="bg1"/>
          </a:solidFill>
        </p:spPr>
        <p:txBody>
          <a:bodyPr wrap="square" rtlCol="0">
            <a:spAutoFit/>
          </a:bodyPr>
          <a:lstStyle/>
          <a:p>
            <a:r>
              <a:rPr lang="fr-CH" sz="1200" b="1" dirty="0" smtClean="0"/>
              <a:t>Champignons</a:t>
            </a:r>
            <a:endParaRPr lang="fr-CH" sz="1200" b="1" dirty="0"/>
          </a:p>
        </p:txBody>
      </p:sp>
      <p:sp>
        <p:nvSpPr>
          <p:cNvPr id="12" name="ZoneTexte 11"/>
          <p:cNvSpPr txBox="1"/>
          <p:nvPr/>
        </p:nvSpPr>
        <p:spPr>
          <a:xfrm>
            <a:off x="4414656" y="3257173"/>
            <a:ext cx="1152128" cy="276999"/>
          </a:xfrm>
          <a:prstGeom prst="rect">
            <a:avLst/>
          </a:prstGeom>
          <a:solidFill>
            <a:schemeClr val="bg1"/>
          </a:solidFill>
        </p:spPr>
        <p:txBody>
          <a:bodyPr wrap="square" rtlCol="0">
            <a:spAutoFit/>
          </a:bodyPr>
          <a:lstStyle/>
          <a:p>
            <a:pPr algn="r"/>
            <a:r>
              <a:rPr lang="fr-CH" sz="1200" b="1" dirty="0" smtClean="0"/>
              <a:t>Vers</a:t>
            </a:r>
            <a:endParaRPr lang="fr-CH" sz="1200" b="1" dirty="0"/>
          </a:p>
        </p:txBody>
      </p:sp>
      <p:sp>
        <p:nvSpPr>
          <p:cNvPr id="13" name="ZoneTexte 12"/>
          <p:cNvSpPr txBox="1"/>
          <p:nvPr/>
        </p:nvSpPr>
        <p:spPr>
          <a:xfrm>
            <a:off x="4424730" y="5753201"/>
            <a:ext cx="1152128" cy="276999"/>
          </a:xfrm>
          <a:prstGeom prst="rect">
            <a:avLst/>
          </a:prstGeom>
          <a:solidFill>
            <a:schemeClr val="bg1"/>
          </a:solidFill>
        </p:spPr>
        <p:txBody>
          <a:bodyPr wrap="square" rtlCol="0">
            <a:spAutoFit/>
          </a:bodyPr>
          <a:lstStyle/>
          <a:p>
            <a:pPr algn="r"/>
            <a:r>
              <a:rPr lang="fr-CH" sz="1200" b="1" dirty="0" smtClean="0"/>
              <a:t>Mois</a:t>
            </a:r>
            <a:endParaRPr lang="fr-CH" sz="1200" b="1" dirty="0"/>
          </a:p>
        </p:txBody>
      </p:sp>
    </p:spTree>
    <p:extLst>
      <p:ext uri="{BB962C8B-B14F-4D97-AF65-F5344CB8AC3E}">
        <p14:creationId xmlns:p14="http://schemas.microsoft.com/office/powerpoint/2010/main" val="1717437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Aération du lisier</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9" name="Inhaltsplatzhalter 8"/>
          <p:cNvGraphicFramePr>
            <a:graphicFrameLocks noGrp="1"/>
          </p:cNvGraphicFramePr>
          <p:nvPr>
            <p:ph sz="quarter" idx="17"/>
            <p:extLst>
              <p:ext uri="{D42A27DB-BD31-4B8C-83A1-F6EECF244321}">
                <p14:modId xmlns:p14="http://schemas.microsoft.com/office/powerpoint/2010/main" val="2891055365"/>
              </p:ext>
            </p:extLst>
          </p:nvPr>
        </p:nvGraphicFramePr>
        <p:xfrm>
          <a:off x="628650" y="1539875"/>
          <a:ext cx="7904164" cy="3027680"/>
        </p:xfrm>
        <a:graphic>
          <a:graphicData uri="http://schemas.openxmlformats.org/drawingml/2006/table">
            <a:tbl>
              <a:tblPr firstRow="1" bandRow="1">
                <a:tableStyleId>{93296810-A885-4BE3-A3E7-6D5BEEA58F35}</a:tableStyleId>
              </a:tblPr>
              <a:tblGrid>
                <a:gridCol w="3952082"/>
                <a:gridCol w="3952082"/>
              </a:tblGrid>
              <a:tr h="370840">
                <a:tc gridSpan="2">
                  <a:txBody>
                    <a:bodyPr/>
                    <a:lstStyle/>
                    <a:p>
                      <a:r>
                        <a:rPr lang="fr-CH" sz="1600" noProof="0" dirty="0" smtClean="0">
                          <a:solidFill>
                            <a:schemeClr val="tx1"/>
                          </a:solidFill>
                        </a:rPr>
                        <a:t>Aération du lisier</a:t>
                      </a:r>
                      <a:endParaRPr lang="fr-CH" sz="1600" noProof="0" dirty="0">
                        <a:solidFill>
                          <a:schemeClr val="tx1"/>
                        </a:solidFill>
                      </a:endParaRPr>
                    </a:p>
                  </a:txBody>
                  <a:tcPr/>
                </a:tc>
                <a:tc hMerge="1">
                  <a:txBody>
                    <a:bodyPr/>
                    <a:lstStyle/>
                    <a:p>
                      <a:endParaRPr lang="de-CH" sz="1600" dirty="0"/>
                    </a:p>
                  </a:txBody>
                  <a:tcPr/>
                </a:tc>
              </a:tr>
              <a:tr h="370840">
                <a:tc>
                  <a:txBody>
                    <a:bodyPr/>
                    <a:lstStyle/>
                    <a:p>
                      <a:r>
                        <a:rPr lang="fr-CH" sz="1600" b="1" noProof="0" dirty="0" smtClean="0"/>
                        <a:t>Avantages</a:t>
                      </a:r>
                      <a:endParaRPr lang="fr-CH" sz="1600" b="1" noProof="0" dirty="0"/>
                    </a:p>
                  </a:txBody>
                  <a:tcPr>
                    <a:solidFill>
                      <a:schemeClr val="accent2">
                        <a:lumMod val="60000"/>
                        <a:lumOff val="40000"/>
                      </a:schemeClr>
                    </a:solidFill>
                  </a:tcPr>
                </a:tc>
                <a:tc>
                  <a:txBody>
                    <a:bodyPr/>
                    <a:lstStyle/>
                    <a:p>
                      <a:r>
                        <a:rPr lang="fr-CH" sz="1600" b="1" noProof="0" dirty="0" smtClean="0"/>
                        <a:t>Désavantages</a:t>
                      </a:r>
                      <a:endParaRPr lang="fr-CH" sz="1600" b="1" noProof="0" dirty="0"/>
                    </a:p>
                  </a:txBody>
                  <a:tcPr>
                    <a:solidFill>
                      <a:srgbClr val="FF6565"/>
                    </a:solidFill>
                  </a:tcPr>
                </a:tc>
              </a:tr>
              <a:tr h="370840">
                <a:tc>
                  <a:txBody>
                    <a:bodyPr/>
                    <a:lstStyle/>
                    <a:p>
                      <a:pPr marL="285750" indent="-285750">
                        <a:buFont typeface="Arial" panose="020B0604020202020204" pitchFamily="34" charset="0"/>
                        <a:buChar char="›"/>
                      </a:pPr>
                      <a:r>
                        <a:rPr lang="fr-CH" sz="1600" noProof="0" dirty="0" smtClean="0"/>
                        <a:t>Moins de pertes d’azote lors de l’épandage</a:t>
                      </a:r>
                    </a:p>
                    <a:p>
                      <a:pPr marL="285750" indent="-285750">
                        <a:buFont typeface="Arial" panose="020B0604020202020204" pitchFamily="34" charset="0"/>
                        <a:buChar char="›"/>
                      </a:pPr>
                      <a:r>
                        <a:rPr lang="fr-CH" sz="1600" noProof="0" dirty="0" smtClean="0"/>
                        <a:t>Pas de dommages aux vers de terre et aux organismes du sol</a:t>
                      </a:r>
                    </a:p>
                    <a:p>
                      <a:pPr marL="285750" indent="-285750">
                        <a:buFont typeface="Arial" panose="020B0604020202020204" pitchFamily="34" charset="0"/>
                        <a:buChar char="›"/>
                      </a:pPr>
                      <a:r>
                        <a:rPr lang="fr-CH" sz="1600" baseline="0" noProof="0" dirty="0" smtClean="0"/>
                        <a:t>Pas de brûlures des plantes donc utilisable en fumure de couverture</a:t>
                      </a:r>
                    </a:p>
                    <a:p>
                      <a:pPr marL="285750" indent="-285750">
                        <a:buFont typeface="Arial" panose="020B0604020202020204" pitchFamily="34" charset="0"/>
                        <a:buChar char="›"/>
                      </a:pPr>
                      <a:r>
                        <a:rPr lang="fr-CH" sz="1600" baseline="0" noProof="0" dirty="0" smtClean="0"/>
                        <a:t>Moins d’odeurs</a:t>
                      </a:r>
                    </a:p>
                    <a:p>
                      <a:pPr marL="285750" indent="-285750">
                        <a:buFont typeface="Arial" panose="020B0604020202020204" pitchFamily="34" charset="0"/>
                        <a:buChar char="›"/>
                      </a:pPr>
                      <a:r>
                        <a:rPr lang="fr-CH" sz="1600" baseline="0" noProof="0" dirty="0" smtClean="0"/>
                        <a:t>Hygiénisation</a:t>
                      </a:r>
                    </a:p>
                    <a:p>
                      <a:pPr marL="285750" indent="-285750">
                        <a:buFont typeface="Arial" panose="020B0604020202020204" pitchFamily="34" charset="0"/>
                        <a:buChar char="›"/>
                      </a:pPr>
                      <a:r>
                        <a:rPr lang="fr-CH" sz="1600" baseline="0" noProof="0" dirty="0" smtClean="0"/>
                        <a:t>Homogénéisation</a:t>
                      </a:r>
                      <a:endParaRPr lang="fr-CH" sz="1600" noProof="0" dirty="0"/>
                    </a:p>
                  </a:txBody>
                  <a:tcPr>
                    <a:solidFill>
                      <a:schemeClr val="accent2">
                        <a:lumMod val="40000"/>
                        <a:lumOff val="60000"/>
                        <a:alpha val="75000"/>
                      </a:schemeClr>
                    </a:solidFill>
                  </a:tcPr>
                </a:tc>
                <a:tc>
                  <a:txBody>
                    <a:bodyPr/>
                    <a:lstStyle/>
                    <a:p>
                      <a:pPr marL="285750" indent="-285750">
                        <a:buFont typeface="Arial" panose="020B0604020202020204" pitchFamily="34" charset="0"/>
                        <a:buChar char="›"/>
                      </a:pPr>
                      <a:r>
                        <a:rPr lang="fr-CH" sz="1600" noProof="0" dirty="0" smtClean="0"/>
                        <a:t>Pertes d’azote pendant l’aération (dégazage d’ammoniac)</a:t>
                      </a:r>
                    </a:p>
                    <a:p>
                      <a:pPr marL="285750" indent="-285750">
                        <a:buFont typeface="Arial" panose="020B0604020202020204" pitchFamily="34" charset="0"/>
                        <a:buChar char="›"/>
                      </a:pPr>
                      <a:r>
                        <a:rPr lang="fr-CH" sz="1600" noProof="0" dirty="0" smtClean="0"/>
                        <a:t>Investissements importants</a:t>
                      </a:r>
                    </a:p>
                    <a:p>
                      <a:pPr marL="285750" indent="-285750">
                        <a:buFont typeface="Arial" panose="020B0604020202020204" pitchFamily="34" charset="0"/>
                        <a:buChar char="›"/>
                      </a:pPr>
                      <a:r>
                        <a:rPr lang="fr-CH" sz="1600" noProof="0" dirty="0" smtClean="0"/>
                        <a:t>Frais d’électricité</a:t>
                      </a:r>
                      <a:endParaRPr lang="fr-CH" sz="1600" noProof="0" dirty="0"/>
                    </a:p>
                  </a:txBody>
                  <a:tcPr>
                    <a:solidFill>
                      <a:srgbClr val="FF0000">
                        <a:alpha val="35000"/>
                      </a:srgbClr>
                    </a:solidFill>
                  </a:tcPr>
                </a:tc>
              </a:tr>
            </a:tbl>
          </a:graphicData>
        </a:graphic>
      </p:graphicFrame>
      <p:sp>
        <p:nvSpPr>
          <p:cNvPr id="6" name="Inhaltsplatzhalter 5"/>
          <p:cNvSpPr>
            <a:spLocks noGrp="1"/>
          </p:cNvSpPr>
          <p:nvPr>
            <p:ph sz="quarter" idx="23"/>
          </p:nvPr>
        </p:nvSpPr>
        <p:spPr>
          <a:xfrm>
            <a:off x="628248" y="4838670"/>
            <a:ext cx="7904192" cy="1110610"/>
          </a:xfrm>
        </p:spPr>
        <p:txBody>
          <a:bodyPr/>
          <a:lstStyle/>
          <a:p>
            <a:r>
              <a:rPr lang="fr-CH" dirty="0" smtClean="0"/>
              <a:t>Différents systèmes d’aération</a:t>
            </a:r>
          </a:p>
          <a:p>
            <a:r>
              <a:rPr lang="fr-CH" dirty="0" smtClean="0"/>
              <a:t>Durée et intensité de l’aération variables</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26</a:t>
            </a:fld>
            <a:endParaRPr lang="fr-CH" altLang="de-DE" dirty="0"/>
          </a:p>
        </p:txBody>
      </p:sp>
    </p:spTree>
    <p:extLst>
      <p:ext uri="{BB962C8B-B14F-4D97-AF65-F5344CB8AC3E}">
        <p14:creationId xmlns:p14="http://schemas.microsoft.com/office/powerpoint/2010/main" val="250454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Fermentation, pourriture, décomposition</a:t>
            </a:r>
            <a:endParaRPr lang="de-CH" dirty="0"/>
          </a:p>
        </p:txBody>
      </p:sp>
      <p:sp>
        <p:nvSpPr>
          <p:cNvPr id="4" name="Inhaltsplatzhalter 3"/>
          <p:cNvSpPr>
            <a:spLocks noGrp="1"/>
          </p:cNvSpPr>
          <p:nvPr>
            <p:ph idx="14"/>
          </p:nvPr>
        </p:nvSpPr>
        <p:spPr/>
        <p:txBody>
          <a:bodyPr/>
          <a:lstStyle/>
          <a:p>
            <a:r>
              <a:rPr lang="fr-CH" dirty="0" smtClean="0"/>
              <a:t>Source : abrégé d’après F. Abächerli et al. </a:t>
            </a:r>
            <a:endParaRPr lang="fr-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38400144"/>
              </p:ext>
            </p:extLst>
          </p:nvPr>
        </p:nvGraphicFramePr>
        <p:xfrm>
          <a:off x="628650" y="1571626"/>
          <a:ext cx="7886700" cy="4458574"/>
        </p:xfrm>
        <a:graphic>
          <a:graphicData uri="http://schemas.openxmlformats.org/drawingml/2006/table">
            <a:tbl>
              <a:tblPr firstRow="1" bandRow="1">
                <a:tableStyleId>{93296810-A885-4BE3-A3E7-6D5BEEA58F35}</a:tableStyleId>
              </a:tblPr>
              <a:tblGrid>
                <a:gridCol w="1279054"/>
                <a:gridCol w="2160240"/>
                <a:gridCol w="2376264"/>
                <a:gridCol w="2071142"/>
              </a:tblGrid>
              <a:tr h="312334">
                <a:tc>
                  <a:txBody>
                    <a:bodyPr/>
                    <a:lstStyle/>
                    <a:p>
                      <a:endParaRPr lang="fr-CH" sz="1400" noProof="0" dirty="0"/>
                    </a:p>
                  </a:txBody>
                  <a:tcPr/>
                </a:tc>
                <a:tc>
                  <a:txBody>
                    <a:bodyPr/>
                    <a:lstStyle/>
                    <a:p>
                      <a:r>
                        <a:rPr lang="fr-CH" sz="1400" noProof="0" dirty="0" smtClean="0"/>
                        <a:t>Fermentation</a:t>
                      </a:r>
                      <a:endParaRPr lang="fr-CH" sz="1400" noProof="0" dirty="0"/>
                    </a:p>
                  </a:txBody>
                  <a:tcPr/>
                </a:tc>
                <a:tc>
                  <a:txBody>
                    <a:bodyPr/>
                    <a:lstStyle/>
                    <a:p>
                      <a:r>
                        <a:rPr lang="fr-CH" sz="1400" noProof="0" dirty="0" smtClean="0"/>
                        <a:t>Pourriture</a:t>
                      </a:r>
                      <a:endParaRPr lang="fr-CH" sz="1400" noProof="0" dirty="0"/>
                    </a:p>
                  </a:txBody>
                  <a:tcPr/>
                </a:tc>
                <a:tc>
                  <a:txBody>
                    <a:bodyPr/>
                    <a:lstStyle/>
                    <a:p>
                      <a:r>
                        <a:rPr lang="fr-CH" sz="1400" noProof="0" dirty="0" smtClean="0"/>
                        <a:t>Décomposition</a:t>
                      </a:r>
                      <a:endParaRPr lang="fr-CH" sz="1400" noProof="0" dirty="0"/>
                    </a:p>
                  </a:txBody>
                  <a:tcPr/>
                </a:tc>
              </a:tr>
              <a:tr h="304526">
                <a:tc>
                  <a:txBody>
                    <a:bodyPr/>
                    <a:lstStyle/>
                    <a:p>
                      <a:r>
                        <a:rPr lang="fr-CH" sz="1350" noProof="0" dirty="0" smtClean="0"/>
                        <a:t>Processus</a:t>
                      </a:r>
                      <a:endParaRPr lang="fr-CH" sz="1350" noProof="0" dirty="0"/>
                    </a:p>
                  </a:txBody>
                  <a:tcPr/>
                </a:tc>
                <a:tc>
                  <a:txBody>
                    <a:bodyPr/>
                    <a:lstStyle/>
                    <a:p>
                      <a:r>
                        <a:rPr lang="fr-CH" sz="1350" noProof="0" dirty="0" smtClean="0"/>
                        <a:t>Fermentation (anaérobie)</a:t>
                      </a:r>
                      <a:endParaRPr lang="fr-CH" sz="1350" noProof="0" dirty="0"/>
                    </a:p>
                  </a:txBody>
                  <a:tcPr/>
                </a:tc>
                <a:tc>
                  <a:txBody>
                    <a:bodyPr/>
                    <a:lstStyle/>
                    <a:p>
                      <a:r>
                        <a:rPr lang="fr-CH" sz="1350" noProof="0" dirty="0" smtClean="0"/>
                        <a:t>Pourriture (anaérobie)</a:t>
                      </a:r>
                      <a:endParaRPr lang="fr-CH" sz="1350" noProof="0" dirty="0"/>
                    </a:p>
                  </a:txBody>
                  <a:tcPr/>
                </a:tc>
                <a:tc>
                  <a:txBody>
                    <a:bodyPr/>
                    <a:lstStyle/>
                    <a:p>
                      <a:r>
                        <a:rPr lang="fr-CH" sz="1350" noProof="0" dirty="0" smtClean="0"/>
                        <a:t>Décomposition (aérobie)</a:t>
                      </a:r>
                      <a:endParaRPr lang="fr-CH" sz="1350" noProof="0" dirty="0"/>
                    </a:p>
                  </a:txBody>
                  <a:tcPr/>
                </a:tc>
              </a:tr>
              <a:tr h="726178">
                <a:tc>
                  <a:txBody>
                    <a:bodyPr/>
                    <a:lstStyle/>
                    <a:p>
                      <a:r>
                        <a:rPr lang="fr-CH" sz="1350" noProof="0" dirty="0" smtClean="0"/>
                        <a:t>Importance</a:t>
                      </a:r>
                      <a:endParaRPr lang="fr-CH" sz="1350" noProof="0" dirty="0"/>
                    </a:p>
                  </a:txBody>
                  <a:tcPr/>
                </a:tc>
                <a:tc>
                  <a:txBody>
                    <a:bodyPr/>
                    <a:lstStyle/>
                    <a:p>
                      <a:r>
                        <a:rPr lang="fr-CH" sz="1350" baseline="0" noProof="0" dirty="0" smtClean="0"/>
                        <a:t>Inoculation</a:t>
                      </a:r>
                    </a:p>
                    <a:p>
                      <a:pPr marL="0" marR="0" indent="0" algn="l" defTabSz="685800" rtl="0" eaLnBrk="1" fontAlgn="auto" latinLnBrk="0" hangingPunct="1">
                        <a:lnSpc>
                          <a:spcPct val="100000"/>
                        </a:lnSpc>
                        <a:spcBef>
                          <a:spcPts val="0"/>
                        </a:spcBef>
                        <a:spcAft>
                          <a:spcPts val="0"/>
                        </a:spcAft>
                        <a:buClrTx/>
                        <a:buSzTx/>
                        <a:buFontTx/>
                        <a:buNone/>
                        <a:tabLst/>
                        <a:defRPr/>
                      </a:pPr>
                      <a:r>
                        <a:rPr lang="fr-CH" sz="1350" b="1" baseline="0" noProof="0" dirty="0" smtClean="0"/>
                        <a:t>Fermentatif :</a:t>
                      </a:r>
                      <a:r>
                        <a:rPr lang="fr-CH" sz="1350" baseline="0" noProof="0" dirty="0" smtClean="0"/>
                        <a:t> acides organiques et alcool</a:t>
                      </a:r>
                    </a:p>
                  </a:txBody>
                  <a:tcPr/>
                </a:tc>
                <a:tc>
                  <a:txBody>
                    <a:bodyPr/>
                    <a:lstStyle/>
                    <a:p>
                      <a:r>
                        <a:rPr lang="fr-CH" sz="1350" noProof="0" dirty="0" smtClean="0"/>
                        <a:t>Processus spontané de dégradation</a:t>
                      </a:r>
                      <a:r>
                        <a:rPr lang="fr-CH" sz="1350" baseline="0" noProof="0" dirty="0" smtClean="0"/>
                        <a:t> en cas de </a:t>
                      </a:r>
                      <a:r>
                        <a:rPr lang="fr-CH" sz="1350" baseline="0" noProof="0" dirty="0" err="1" smtClean="0"/>
                        <a:t>man-que</a:t>
                      </a:r>
                      <a:r>
                        <a:rPr lang="fr-CH" sz="1350" baseline="0" noProof="0" dirty="0" smtClean="0"/>
                        <a:t> d’oxygène / </a:t>
                      </a:r>
                      <a:r>
                        <a:rPr lang="fr-CH" sz="1350" b="1" noProof="0" dirty="0" smtClean="0"/>
                        <a:t>Réductif</a:t>
                      </a:r>
                      <a:endParaRPr lang="fr-CH" sz="1350" b="1" noProof="0" dirty="0"/>
                    </a:p>
                  </a:txBody>
                  <a:tcPr/>
                </a:tc>
                <a:tc>
                  <a:txBody>
                    <a:bodyPr/>
                    <a:lstStyle/>
                    <a:p>
                      <a:r>
                        <a:rPr lang="fr-CH" sz="1350" noProof="0" dirty="0" smtClean="0"/>
                        <a:t>Dégradation</a:t>
                      </a:r>
                      <a:r>
                        <a:rPr lang="fr-CH" sz="1350" baseline="0" noProof="0" dirty="0" smtClean="0"/>
                        <a:t> de toutes matières organiques </a:t>
                      </a:r>
                      <a:r>
                        <a:rPr lang="fr-CH" sz="1350" b="1" noProof="0" dirty="0" smtClean="0"/>
                        <a:t>Oxydatif </a:t>
                      </a:r>
                      <a:endParaRPr lang="fr-CH" sz="1350" b="1" noProof="0" dirty="0"/>
                    </a:p>
                  </a:txBody>
                  <a:tcPr/>
                </a:tc>
              </a:tr>
              <a:tr h="304526">
                <a:tc>
                  <a:txBody>
                    <a:bodyPr/>
                    <a:lstStyle/>
                    <a:p>
                      <a:r>
                        <a:rPr lang="fr-CH" sz="1350" noProof="0" dirty="0" smtClean="0"/>
                        <a:t>Odeurs</a:t>
                      </a:r>
                      <a:endParaRPr lang="fr-CH" sz="1350" noProof="0" dirty="0"/>
                    </a:p>
                  </a:txBody>
                  <a:tcPr/>
                </a:tc>
                <a:tc>
                  <a:txBody>
                    <a:bodyPr/>
                    <a:lstStyle/>
                    <a:p>
                      <a:r>
                        <a:rPr lang="fr-CH" sz="1350" noProof="0" dirty="0" smtClean="0"/>
                        <a:t>Peu d’odeurs</a:t>
                      </a:r>
                      <a:endParaRPr lang="fr-CH" sz="1350" noProof="0" dirty="0"/>
                    </a:p>
                  </a:txBody>
                  <a:tcPr/>
                </a:tc>
                <a:tc>
                  <a:txBody>
                    <a:bodyPr/>
                    <a:lstStyle/>
                    <a:p>
                      <a:r>
                        <a:rPr lang="fr-CH" sz="1350" noProof="0" dirty="0" smtClean="0"/>
                        <a:t>Odeurs pénétrantes</a:t>
                      </a:r>
                      <a:endParaRPr lang="fr-CH" sz="1350" noProof="0" dirty="0"/>
                    </a:p>
                  </a:txBody>
                  <a:tcPr/>
                </a:tc>
                <a:tc>
                  <a:txBody>
                    <a:bodyPr/>
                    <a:lstStyle/>
                    <a:p>
                      <a:r>
                        <a:rPr lang="fr-CH" sz="1350" noProof="0" dirty="0" smtClean="0"/>
                        <a:t>Peu ou pas d’odeurs</a:t>
                      </a:r>
                      <a:endParaRPr lang="fr-CH" sz="1350" noProof="0" dirty="0"/>
                    </a:p>
                  </a:txBody>
                  <a:tcPr/>
                </a:tc>
              </a:tr>
              <a:tr h="515352">
                <a:tc>
                  <a:txBody>
                    <a:bodyPr/>
                    <a:lstStyle/>
                    <a:p>
                      <a:r>
                        <a:rPr lang="fr-CH" sz="1350" noProof="0" dirty="0" smtClean="0"/>
                        <a:t>Phytotoxicité</a:t>
                      </a:r>
                      <a:endParaRPr lang="fr-CH" sz="1350" noProof="0" dirty="0"/>
                    </a:p>
                  </a:txBody>
                  <a:tcPr/>
                </a:tc>
                <a:tc>
                  <a:txBody>
                    <a:bodyPr/>
                    <a:lstStyle/>
                    <a:p>
                      <a:r>
                        <a:rPr lang="fr-CH" sz="1350" noProof="0" dirty="0" smtClean="0"/>
                        <a:t>pH bas,</a:t>
                      </a:r>
                      <a:r>
                        <a:rPr lang="fr-CH" sz="1350" baseline="0" noProof="0" dirty="0" smtClean="0"/>
                        <a:t> inhibiteur de croissance au début</a:t>
                      </a:r>
                      <a:endParaRPr lang="fr-CH" sz="1350" noProof="0" dirty="0"/>
                    </a:p>
                  </a:txBody>
                  <a:tcPr/>
                </a:tc>
                <a:tc>
                  <a:txBody>
                    <a:bodyPr/>
                    <a:lstStyle/>
                    <a:p>
                      <a:r>
                        <a:rPr lang="fr-CH" sz="1350" noProof="0" dirty="0" smtClean="0"/>
                        <a:t>Poisons puissants pour les racines des plantes</a:t>
                      </a:r>
                      <a:endParaRPr lang="fr-CH" sz="1350" noProof="0" dirty="0"/>
                    </a:p>
                  </a:txBody>
                  <a:tcPr/>
                </a:tc>
                <a:tc>
                  <a:txBody>
                    <a:bodyPr/>
                    <a:lstStyle/>
                    <a:p>
                      <a:r>
                        <a:rPr lang="fr-CH" sz="1350" noProof="0" dirty="0" smtClean="0"/>
                        <a:t>Favorise la croissance des racines des plantes</a:t>
                      </a:r>
                      <a:endParaRPr lang="fr-CH" sz="1350" noProof="0" dirty="0"/>
                    </a:p>
                  </a:txBody>
                  <a:tcPr/>
                </a:tc>
              </a:tr>
              <a:tr h="515352">
                <a:tc>
                  <a:txBody>
                    <a:bodyPr/>
                    <a:lstStyle/>
                    <a:p>
                      <a:r>
                        <a:rPr lang="fr-CH" sz="1350" noProof="0" dirty="0" smtClean="0"/>
                        <a:t>Impacts</a:t>
                      </a:r>
                      <a:r>
                        <a:rPr lang="fr-CH" sz="1350" baseline="0" noProof="0" dirty="0" smtClean="0"/>
                        <a:t> </a:t>
                      </a:r>
                      <a:br>
                        <a:rPr lang="fr-CH" sz="1350" baseline="0" noProof="0" dirty="0" smtClean="0"/>
                      </a:br>
                      <a:r>
                        <a:rPr lang="fr-CH" sz="1350" baseline="0" noProof="0" dirty="0" smtClean="0"/>
                        <a:t>sur les sols</a:t>
                      </a:r>
                      <a:endParaRPr lang="fr-CH" sz="1350" noProof="0" dirty="0"/>
                    </a:p>
                  </a:txBody>
                  <a:tcPr/>
                </a:tc>
                <a:tc>
                  <a:txBody>
                    <a:bodyPr/>
                    <a:lstStyle/>
                    <a:p>
                      <a:r>
                        <a:rPr lang="fr-CH" sz="1350" noProof="0" dirty="0" smtClean="0"/>
                        <a:t>Nourriture pour la vie du sol et les vers de terre</a:t>
                      </a:r>
                      <a:endParaRPr lang="fr-CH" sz="1350" noProof="0" dirty="0"/>
                    </a:p>
                  </a:txBody>
                  <a:tcPr/>
                </a:tc>
                <a:tc>
                  <a:txBody>
                    <a:bodyPr/>
                    <a:lstStyle/>
                    <a:p>
                      <a:r>
                        <a:rPr lang="fr-CH" sz="1350" noProof="0" dirty="0" smtClean="0"/>
                        <a:t>Nuit à la vie du sol, </a:t>
                      </a:r>
                    </a:p>
                    <a:p>
                      <a:r>
                        <a:rPr lang="fr-CH" sz="1350" noProof="0" dirty="0" smtClean="0"/>
                        <a:t>fait fuir les vers de terre</a:t>
                      </a:r>
                      <a:endParaRPr lang="fr-CH" sz="1350" noProof="0" dirty="0"/>
                    </a:p>
                  </a:txBody>
                  <a:tcPr/>
                </a:tc>
                <a:tc>
                  <a:txBody>
                    <a:bodyPr/>
                    <a:lstStyle/>
                    <a:p>
                      <a:r>
                        <a:rPr lang="fr-CH" sz="1350" noProof="0" dirty="0" smtClean="0"/>
                        <a:t>Favorise la vie du sol, </a:t>
                      </a:r>
                      <a:r>
                        <a:rPr lang="fr-CH" sz="1350" spc="-20" baseline="0" noProof="0" dirty="0" smtClean="0"/>
                        <a:t>ménage les vers de terre</a:t>
                      </a:r>
                      <a:endParaRPr lang="fr-CH" sz="1350" spc="-20" baseline="0" noProof="0" dirty="0"/>
                    </a:p>
                  </a:txBody>
                  <a:tcPr/>
                </a:tc>
              </a:tr>
              <a:tr h="1780306">
                <a:tc>
                  <a:txBody>
                    <a:bodyPr/>
                    <a:lstStyle/>
                    <a:p>
                      <a:r>
                        <a:rPr lang="fr-CH" sz="1350" noProof="0" dirty="0" smtClean="0"/>
                        <a:t>Effets</a:t>
                      </a:r>
                      <a:r>
                        <a:rPr lang="fr-CH" sz="1350" baseline="0" noProof="0" dirty="0" smtClean="0"/>
                        <a:t>, utilisations</a:t>
                      </a:r>
                      <a:endParaRPr lang="fr-CH" sz="1350" noProof="0" dirty="0"/>
                    </a:p>
                  </a:txBody>
                  <a:tcPr/>
                </a:tc>
                <a:tc>
                  <a:txBody>
                    <a:bodyPr/>
                    <a:lstStyle/>
                    <a:p>
                      <a:r>
                        <a:rPr lang="fr-CH" sz="1350" noProof="0" dirty="0" smtClean="0"/>
                        <a:t>Traitement préalable pour méthanisation, </a:t>
                      </a:r>
                      <a:r>
                        <a:rPr lang="fr-CH" sz="1350" noProof="0" dirty="0" err="1" smtClean="0"/>
                        <a:t>composta-ge</a:t>
                      </a:r>
                      <a:r>
                        <a:rPr lang="fr-CH" sz="1350" noProof="0" dirty="0" smtClean="0"/>
                        <a:t> et décomposition dans le sol / </a:t>
                      </a:r>
                      <a:r>
                        <a:rPr lang="fr-CH" sz="1350" baseline="0" noProof="0" dirty="0" smtClean="0"/>
                        <a:t>Conservation de denrées alimentaires (p. ex. ensilage) et de déchets organiques, faibles pertes d’énergie</a:t>
                      </a:r>
                      <a:endParaRPr lang="fr-CH" sz="1350" noProof="0" dirty="0"/>
                    </a:p>
                  </a:txBody>
                  <a:tcPr/>
                </a:tc>
                <a:tc>
                  <a:txBody>
                    <a:bodyPr/>
                    <a:lstStyle/>
                    <a:p>
                      <a:r>
                        <a:rPr lang="fr-CH" sz="1350" noProof="0" dirty="0" smtClean="0"/>
                        <a:t>Forme des substances toxiques, favorise agents pathogènes (p. ex. clostridies)</a:t>
                      </a:r>
                    </a:p>
                    <a:p>
                      <a:r>
                        <a:rPr lang="fr-CH" sz="1350" noProof="0" dirty="0" smtClean="0"/>
                        <a:t>Ravageurs et maladies (oïdium, limaces, ver fil</a:t>
                      </a:r>
                      <a:r>
                        <a:rPr lang="fr-CH" sz="1350" baseline="0" noProof="0" dirty="0" smtClean="0"/>
                        <a:t> de fer) </a:t>
                      </a:r>
                      <a:r>
                        <a:rPr lang="fr-CH" sz="1350" noProof="0" dirty="0" smtClean="0"/>
                        <a:t>favorisés par l’épandage de</a:t>
                      </a:r>
                      <a:r>
                        <a:rPr lang="fr-CH" sz="1350" baseline="0" noProof="0" dirty="0" smtClean="0"/>
                        <a:t> matière pourries</a:t>
                      </a:r>
                      <a:endParaRPr lang="fr-CH" sz="1350" noProof="0" dirty="0"/>
                    </a:p>
                  </a:txBody>
                  <a:tcPr/>
                </a:tc>
                <a:tc>
                  <a:txBody>
                    <a:bodyPr/>
                    <a:lstStyle/>
                    <a:p>
                      <a:r>
                        <a:rPr lang="fr-CH" sz="1350" noProof="0" dirty="0" smtClean="0"/>
                        <a:t>Inhibition des maladies (formation d’</a:t>
                      </a:r>
                      <a:r>
                        <a:rPr lang="fr-CH" sz="1350" noProof="0" dirty="0" err="1" smtClean="0"/>
                        <a:t>antibioti-ques</a:t>
                      </a:r>
                      <a:r>
                        <a:rPr lang="fr-CH" sz="1350" noProof="0" dirty="0" smtClean="0"/>
                        <a:t>, de vitamines et de substances inhibitrices)</a:t>
                      </a:r>
                    </a:p>
                    <a:p>
                      <a:r>
                        <a:rPr lang="fr-CH" sz="1350" baseline="0" noProof="0" dirty="0" smtClean="0"/>
                        <a:t>Processus de </a:t>
                      </a:r>
                      <a:r>
                        <a:rPr lang="fr-CH" sz="1350" baseline="0" noProof="0" dirty="0" err="1" smtClean="0"/>
                        <a:t>décompo-sition</a:t>
                      </a:r>
                      <a:r>
                        <a:rPr lang="fr-CH" sz="1350" baseline="0" noProof="0" dirty="0" smtClean="0"/>
                        <a:t> : condition pour la fertilité du sol et la santé des plantes</a:t>
                      </a:r>
                      <a:endParaRPr lang="fr-CH" sz="1350" noProof="0" dirty="0"/>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27</a:t>
            </a:fld>
            <a:endParaRPr lang="fr-CH" altLang="de-DE" dirty="0"/>
          </a:p>
        </p:txBody>
      </p:sp>
    </p:spTree>
    <p:extLst>
      <p:ext uri="{BB962C8B-B14F-4D97-AF65-F5344CB8AC3E}">
        <p14:creationId xmlns:p14="http://schemas.microsoft.com/office/powerpoint/2010/main" val="2687190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9" name="Inhaltsplatzhalter 18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5352" y="1597449"/>
            <a:ext cx="719146" cy="4400202"/>
          </a:xfrm>
          <a:prstGeom prst="rect">
            <a:avLst/>
          </a:prstGeom>
          <a:noFill/>
          <a:effectLst/>
        </p:spPr>
      </p:pic>
      <p:sp>
        <p:nvSpPr>
          <p:cNvPr id="2" name="Titel 1"/>
          <p:cNvSpPr>
            <a:spLocks noGrp="1"/>
          </p:cNvSpPr>
          <p:nvPr>
            <p:ph type="title"/>
          </p:nvPr>
        </p:nvSpPr>
        <p:spPr>
          <a:ln>
            <a:solidFill>
              <a:schemeClr val="bg1"/>
            </a:solidFill>
          </a:ln>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Le cycle de l’azote dans le sol</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28</a:t>
            </a:fld>
            <a:endParaRPr lang="fr-CH" altLang="de-DE" dirty="0"/>
          </a:p>
        </p:txBody>
      </p:sp>
      <p:sp>
        <p:nvSpPr>
          <p:cNvPr id="8" name="Rechteck 7"/>
          <p:cNvSpPr/>
          <p:nvPr/>
        </p:nvSpPr>
        <p:spPr>
          <a:xfrm>
            <a:off x="7586287" y="3751891"/>
            <a:ext cx="1090167" cy="482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Nitrat</a:t>
            </a:r>
            <a:r>
              <a:rPr lang="fr-CH" sz="1400" b="1" dirty="0">
                <a:solidFill>
                  <a:schemeClr val="tx1"/>
                </a:solidFill>
              </a:rPr>
              <a:t>e</a:t>
            </a:r>
            <a:endParaRPr lang="fr-CH" sz="1400" b="1" dirty="0" smtClean="0">
              <a:solidFill>
                <a:schemeClr val="tx1"/>
              </a:solidFill>
            </a:endParaRPr>
          </a:p>
          <a:p>
            <a:r>
              <a:rPr lang="fr-CH" sz="1400" dirty="0" smtClean="0">
                <a:solidFill>
                  <a:schemeClr val="tx1"/>
                </a:solidFill>
              </a:rPr>
              <a:t>(NO</a:t>
            </a:r>
            <a:r>
              <a:rPr lang="fr-CH" sz="1400" baseline="-25000" dirty="0" smtClean="0">
                <a:solidFill>
                  <a:schemeClr val="tx1"/>
                </a:solidFill>
              </a:rPr>
              <a:t>3</a:t>
            </a:r>
            <a:r>
              <a:rPr lang="fr-CH" sz="1400" baseline="30000" dirty="0" smtClean="0">
                <a:solidFill>
                  <a:schemeClr val="tx1"/>
                </a:solidFill>
              </a:rPr>
              <a:t>-</a:t>
            </a:r>
            <a:r>
              <a:rPr lang="fr-CH" sz="1400" dirty="0" smtClean="0">
                <a:solidFill>
                  <a:schemeClr val="tx1"/>
                </a:solidFill>
              </a:rPr>
              <a:t>)</a:t>
            </a:r>
            <a:endParaRPr lang="fr-CH" sz="1400" dirty="0">
              <a:solidFill>
                <a:schemeClr val="tx1"/>
              </a:solidFill>
            </a:endParaRPr>
          </a:p>
        </p:txBody>
      </p:sp>
      <p:sp>
        <p:nvSpPr>
          <p:cNvPr id="9" name="Rechteck 8"/>
          <p:cNvSpPr/>
          <p:nvPr/>
        </p:nvSpPr>
        <p:spPr>
          <a:xfrm>
            <a:off x="7574929" y="4962926"/>
            <a:ext cx="1101527" cy="482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Nitrite</a:t>
            </a:r>
          </a:p>
          <a:p>
            <a:r>
              <a:rPr lang="fr-CH" sz="1400" dirty="0" smtClean="0">
                <a:solidFill>
                  <a:schemeClr val="tx1"/>
                </a:solidFill>
              </a:rPr>
              <a:t>(NO</a:t>
            </a:r>
            <a:r>
              <a:rPr lang="fr-CH" sz="1400" baseline="-25000" dirty="0" smtClean="0">
                <a:solidFill>
                  <a:schemeClr val="tx1"/>
                </a:solidFill>
              </a:rPr>
              <a:t>2</a:t>
            </a:r>
            <a:r>
              <a:rPr lang="fr-CH" sz="1400" baseline="30000" dirty="0" smtClean="0">
                <a:solidFill>
                  <a:schemeClr val="tx1"/>
                </a:solidFill>
              </a:rPr>
              <a:t>-</a:t>
            </a:r>
            <a:r>
              <a:rPr lang="fr-CH" sz="1400" dirty="0" smtClean="0">
                <a:solidFill>
                  <a:schemeClr val="tx1"/>
                </a:solidFill>
              </a:rPr>
              <a:t>)</a:t>
            </a:r>
            <a:endParaRPr lang="fr-CH" sz="1400" dirty="0">
              <a:solidFill>
                <a:schemeClr val="tx1"/>
              </a:solidFill>
            </a:endParaRPr>
          </a:p>
        </p:txBody>
      </p:sp>
      <p:sp>
        <p:nvSpPr>
          <p:cNvPr id="11" name="Rechteck 10"/>
          <p:cNvSpPr/>
          <p:nvPr/>
        </p:nvSpPr>
        <p:spPr>
          <a:xfrm>
            <a:off x="1945474" y="4959939"/>
            <a:ext cx="1392203" cy="493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Ammonium </a:t>
            </a:r>
          </a:p>
          <a:p>
            <a:r>
              <a:rPr lang="fr-CH" sz="1400" dirty="0" smtClean="0">
                <a:solidFill>
                  <a:schemeClr val="tx1"/>
                </a:solidFill>
              </a:rPr>
              <a:t>(NH</a:t>
            </a:r>
            <a:r>
              <a:rPr lang="fr-CH" sz="1400" baseline="-25000" dirty="0" smtClean="0">
                <a:solidFill>
                  <a:schemeClr val="tx1"/>
                </a:solidFill>
              </a:rPr>
              <a:t>4</a:t>
            </a:r>
            <a:r>
              <a:rPr lang="fr-CH" sz="1400" baseline="30000" dirty="0" smtClean="0">
                <a:solidFill>
                  <a:schemeClr val="tx1"/>
                </a:solidFill>
              </a:rPr>
              <a:t>+</a:t>
            </a:r>
            <a:r>
              <a:rPr lang="fr-CH" sz="1400" dirty="0" smtClean="0">
                <a:solidFill>
                  <a:schemeClr val="tx1"/>
                </a:solidFill>
              </a:rPr>
              <a:t>)</a:t>
            </a:r>
            <a:endParaRPr lang="fr-CH" sz="1400" dirty="0">
              <a:solidFill>
                <a:schemeClr val="tx1"/>
              </a:solidFill>
            </a:endParaRPr>
          </a:p>
        </p:txBody>
      </p:sp>
      <p:sp>
        <p:nvSpPr>
          <p:cNvPr id="13" name="Rechteck 12"/>
          <p:cNvSpPr/>
          <p:nvPr/>
        </p:nvSpPr>
        <p:spPr>
          <a:xfrm>
            <a:off x="4963989" y="1591210"/>
            <a:ext cx="806484" cy="482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Azote</a:t>
            </a:r>
          </a:p>
          <a:p>
            <a:r>
              <a:rPr lang="fr-CH" sz="1400" dirty="0" smtClean="0">
                <a:solidFill>
                  <a:schemeClr val="tx1"/>
                </a:solidFill>
              </a:rPr>
              <a:t>(N</a:t>
            </a:r>
            <a:r>
              <a:rPr lang="fr-CH" sz="1400" baseline="-25000" dirty="0" smtClean="0">
                <a:solidFill>
                  <a:schemeClr val="tx1"/>
                </a:solidFill>
              </a:rPr>
              <a:t>2</a:t>
            </a:r>
            <a:r>
              <a:rPr lang="fr-CH" sz="1400" dirty="0" smtClean="0">
                <a:solidFill>
                  <a:schemeClr val="tx1"/>
                </a:solidFill>
              </a:rPr>
              <a:t>)</a:t>
            </a:r>
            <a:endParaRPr lang="fr-CH" sz="1400" dirty="0">
              <a:solidFill>
                <a:schemeClr val="tx1"/>
              </a:solidFill>
            </a:endParaRPr>
          </a:p>
        </p:txBody>
      </p:sp>
      <p:sp>
        <p:nvSpPr>
          <p:cNvPr id="16" name="Rechteck 15"/>
          <p:cNvSpPr/>
          <p:nvPr/>
        </p:nvSpPr>
        <p:spPr>
          <a:xfrm>
            <a:off x="4033706" y="5080147"/>
            <a:ext cx="1762478" cy="2621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Nitrification</a:t>
            </a:r>
            <a:endParaRPr lang="fr-CH" sz="1400" dirty="0">
              <a:solidFill>
                <a:schemeClr val="tx1"/>
              </a:solidFill>
            </a:endParaRPr>
          </a:p>
        </p:txBody>
      </p:sp>
      <p:sp>
        <p:nvSpPr>
          <p:cNvPr id="18" name="Rechteck 17"/>
          <p:cNvSpPr/>
          <p:nvPr/>
        </p:nvSpPr>
        <p:spPr>
          <a:xfrm>
            <a:off x="1945453" y="4372513"/>
            <a:ext cx="3846649" cy="2822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Minéralisation </a:t>
            </a:r>
            <a:r>
              <a:rPr lang="fr-CH" sz="1400" dirty="0" smtClean="0">
                <a:solidFill>
                  <a:schemeClr val="tx1"/>
                </a:solidFill>
              </a:rPr>
              <a:t>(ammonification)</a:t>
            </a:r>
            <a:r>
              <a:rPr lang="fr-CH" sz="1400" b="1" dirty="0" smtClean="0">
                <a:solidFill>
                  <a:schemeClr val="tx1"/>
                </a:solidFill>
              </a:rPr>
              <a:t> </a:t>
            </a:r>
            <a:endParaRPr lang="fr-CH" sz="1400" dirty="0">
              <a:solidFill>
                <a:schemeClr val="tx1"/>
              </a:solidFill>
            </a:endParaRPr>
          </a:p>
        </p:txBody>
      </p:sp>
      <p:sp>
        <p:nvSpPr>
          <p:cNvPr id="19" name="Rechteck 18"/>
          <p:cNvSpPr/>
          <p:nvPr/>
        </p:nvSpPr>
        <p:spPr>
          <a:xfrm>
            <a:off x="1036794" y="3236967"/>
            <a:ext cx="1338352" cy="2587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Fixation N</a:t>
            </a:r>
            <a:endParaRPr lang="fr-CH" sz="1400" dirty="0">
              <a:solidFill>
                <a:schemeClr val="tx1"/>
              </a:solidFill>
            </a:endParaRPr>
          </a:p>
        </p:txBody>
      </p:sp>
      <p:sp>
        <p:nvSpPr>
          <p:cNvPr id="20" name="Rechteck 19"/>
          <p:cNvSpPr/>
          <p:nvPr/>
        </p:nvSpPr>
        <p:spPr>
          <a:xfrm>
            <a:off x="6078489" y="3260016"/>
            <a:ext cx="1374766" cy="24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Assimilation</a:t>
            </a:r>
            <a:endParaRPr lang="fr-CH" sz="1400" dirty="0">
              <a:solidFill>
                <a:schemeClr val="tx1"/>
              </a:solidFill>
            </a:endParaRPr>
          </a:p>
        </p:txBody>
      </p:sp>
      <p:sp>
        <p:nvSpPr>
          <p:cNvPr id="21" name="Rechteck 20"/>
          <p:cNvSpPr/>
          <p:nvPr/>
        </p:nvSpPr>
        <p:spPr>
          <a:xfrm>
            <a:off x="6072336" y="2926000"/>
            <a:ext cx="1380919" cy="2504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Dénitrification</a:t>
            </a:r>
            <a:endParaRPr lang="fr-CH" sz="1400" dirty="0">
              <a:solidFill>
                <a:schemeClr val="tx1"/>
              </a:solidFill>
            </a:endParaRPr>
          </a:p>
        </p:txBody>
      </p:sp>
      <p:sp>
        <p:nvSpPr>
          <p:cNvPr id="22" name="Rechteck 21"/>
          <p:cNvSpPr/>
          <p:nvPr/>
        </p:nvSpPr>
        <p:spPr>
          <a:xfrm>
            <a:off x="6078489" y="4368352"/>
            <a:ext cx="1377018" cy="28034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Lessivage</a:t>
            </a:r>
            <a:endParaRPr lang="fr-CH" sz="1400" dirty="0">
              <a:solidFill>
                <a:schemeClr val="tx1"/>
              </a:solidFill>
            </a:endParaRPr>
          </a:p>
        </p:txBody>
      </p:sp>
      <p:sp>
        <p:nvSpPr>
          <p:cNvPr id="23" name="Rechteck 22"/>
          <p:cNvSpPr/>
          <p:nvPr/>
        </p:nvSpPr>
        <p:spPr>
          <a:xfrm>
            <a:off x="7586287" y="2519811"/>
            <a:ext cx="1090167" cy="2657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Pertes</a:t>
            </a:r>
            <a:endParaRPr lang="fr-CH" sz="1400" dirty="0">
              <a:solidFill>
                <a:schemeClr val="tx1"/>
              </a:solidFill>
            </a:endParaRPr>
          </a:p>
        </p:txBody>
      </p:sp>
      <p:sp>
        <p:nvSpPr>
          <p:cNvPr id="45" name="Legende mit Pfeil nach unten 44"/>
          <p:cNvSpPr/>
          <p:nvPr/>
        </p:nvSpPr>
        <p:spPr>
          <a:xfrm>
            <a:off x="4548240" y="2214783"/>
            <a:ext cx="1221297" cy="821338"/>
          </a:xfrm>
          <a:prstGeom prst="downArrow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a:solidFill>
                  <a:schemeClr val="tx1"/>
                </a:solidFill>
              </a:rPr>
              <a:t>E</a:t>
            </a:r>
            <a:r>
              <a:rPr lang="fr-CH" sz="1400" b="1" dirty="0" smtClean="0">
                <a:solidFill>
                  <a:schemeClr val="tx1"/>
                </a:solidFill>
              </a:rPr>
              <a:t>ngrais organiques</a:t>
            </a:r>
            <a:endParaRPr lang="fr-CH" sz="1400" b="1" dirty="0">
              <a:solidFill>
                <a:schemeClr val="tx1"/>
              </a:solidFill>
            </a:endParaRPr>
          </a:p>
        </p:txBody>
      </p:sp>
      <p:sp>
        <p:nvSpPr>
          <p:cNvPr id="46" name="Legende mit Pfeil nach unten 45"/>
          <p:cNvSpPr/>
          <p:nvPr/>
        </p:nvSpPr>
        <p:spPr>
          <a:xfrm>
            <a:off x="3485671" y="2204864"/>
            <a:ext cx="915292" cy="831257"/>
          </a:xfrm>
          <a:prstGeom prst="downArrow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Résidus récoltes</a:t>
            </a:r>
            <a:endParaRPr lang="fr-CH" sz="1400" b="1" dirty="0">
              <a:solidFill>
                <a:schemeClr val="tx1"/>
              </a:solidFill>
            </a:endParaRPr>
          </a:p>
        </p:txBody>
      </p:sp>
      <p:sp>
        <p:nvSpPr>
          <p:cNvPr id="48" name="Rechteck 47"/>
          <p:cNvSpPr/>
          <p:nvPr/>
        </p:nvSpPr>
        <p:spPr>
          <a:xfrm>
            <a:off x="1944540" y="3662362"/>
            <a:ext cx="3841092" cy="48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Azote lié à la matière organique (humus)</a:t>
            </a:r>
            <a:endParaRPr lang="fr-CH" sz="1400" dirty="0">
              <a:solidFill>
                <a:schemeClr val="tx1"/>
              </a:solidFill>
            </a:endParaRPr>
          </a:p>
        </p:txBody>
      </p:sp>
      <p:sp>
        <p:nvSpPr>
          <p:cNvPr id="68" name="Rechteck 67"/>
          <p:cNvSpPr/>
          <p:nvPr/>
        </p:nvSpPr>
        <p:spPr>
          <a:xfrm>
            <a:off x="2316639" y="5917569"/>
            <a:ext cx="1476439" cy="190289"/>
          </a:xfrm>
          <a:prstGeom prst="rect">
            <a:avLst/>
          </a:prstGeom>
          <a:solidFill>
            <a:srgbClr val="FFF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 Champignons</a:t>
            </a:r>
            <a:endParaRPr lang="fr-CH" sz="1400" dirty="0">
              <a:solidFill>
                <a:schemeClr val="tx1"/>
              </a:solidFill>
            </a:endParaRPr>
          </a:p>
        </p:txBody>
      </p:sp>
      <p:grpSp>
        <p:nvGrpSpPr>
          <p:cNvPr id="71" name="Gruppieren 70"/>
          <p:cNvGrpSpPr/>
          <p:nvPr/>
        </p:nvGrpSpPr>
        <p:grpSpPr>
          <a:xfrm>
            <a:off x="1200284" y="2657568"/>
            <a:ext cx="432048" cy="360040"/>
            <a:chOff x="1475656" y="1844824"/>
            <a:chExt cx="432048" cy="360040"/>
          </a:xfrm>
        </p:grpSpPr>
        <p:sp>
          <p:nvSpPr>
            <p:cNvPr id="72" name="Ellipse 71"/>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73" name="Wolke 72"/>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74" name="Wolke 73"/>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75" name="Wolke 74"/>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76" name="Wolke 75"/>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grpSp>
        <p:nvGrpSpPr>
          <p:cNvPr id="77" name="Gruppieren 76"/>
          <p:cNvGrpSpPr/>
          <p:nvPr/>
        </p:nvGrpSpPr>
        <p:grpSpPr>
          <a:xfrm>
            <a:off x="1177424" y="3865725"/>
            <a:ext cx="432048" cy="360040"/>
            <a:chOff x="1475656" y="1844824"/>
            <a:chExt cx="432048" cy="360040"/>
          </a:xfrm>
        </p:grpSpPr>
        <p:sp>
          <p:nvSpPr>
            <p:cNvPr id="78" name="Ellipse 77"/>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79" name="Wolke 78"/>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80" name="Wolke 79"/>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81" name="Wolke 80"/>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82" name="Wolke 81"/>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grpSp>
        <p:nvGrpSpPr>
          <p:cNvPr id="89" name="Gruppieren 88"/>
          <p:cNvGrpSpPr/>
          <p:nvPr/>
        </p:nvGrpSpPr>
        <p:grpSpPr>
          <a:xfrm>
            <a:off x="5273532" y="5016650"/>
            <a:ext cx="432048" cy="360040"/>
            <a:chOff x="1475656" y="1844824"/>
            <a:chExt cx="432048" cy="360040"/>
          </a:xfrm>
        </p:grpSpPr>
        <p:sp>
          <p:nvSpPr>
            <p:cNvPr id="90" name="Ellipse 89"/>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1" name="Wolke 90"/>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2" name="Wolke 91"/>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3" name="Wolke 92"/>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4" name="Wolke 93"/>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grpSp>
        <p:nvGrpSpPr>
          <p:cNvPr id="101" name="Gruppieren 100"/>
          <p:cNvGrpSpPr/>
          <p:nvPr/>
        </p:nvGrpSpPr>
        <p:grpSpPr>
          <a:xfrm>
            <a:off x="4769455" y="4318649"/>
            <a:ext cx="432048" cy="360040"/>
            <a:chOff x="4099831" y="4429286"/>
            <a:chExt cx="432048" cy="360040"/>
          </a:xfrm>
        </p:grpSpPr>
        <p:sp>
          <p:nvSpPr>
            <p:cNvPr id="96" name="Ellipse 95"/>
            <p:cNvSpPr/>
            <p:nvPr/>
          </p:nvSpPr>
          <p:spPr>
            <a:xfrm>
              <a:off x="4099831" y="4429286"/>
              <a:ext cx="432048" cy="360040"/>
            </a:xfrm>
            <a:prstGeom prst="ellipse">
              <a:avLst/>
            </a:prstGeom>
            <a:solidFill>
              <a:schemeClr val="accent3">
                <a:lumMod val="20000"/>
                <a:lumOff val="8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7" name="Freihandform 96"/>
            <p:cNvSpPr/>
            <p:nvPr/>
          </p:nvSpPr>
          <p:spPr>
            <a:xfrm>
              <a:off x="4218194" y="4582536"/>
              <a:ext cx="87091" cy="150001"/>
            </a:xfrm>
            <a:custGeom>
              <a:avLst/>
              <a:gdLst>
                <a:gd name="connsiteX0" fmla="*/ 0 w 87091"/>
                <a:gd name="connsiteY0" fmla="*/ 8313 h 150001"/>
                <a:gd name="connsiteX1" fmla="*/ 8312 w 87091"/>
                <a:gd name="connsiteY1" fmla="*/ 116378 h 150001"/>
                <a:gd name="connsiteX2" fmla="*/ 8312 w 87091"/>
                <a:gd name="connsiteY2" fmla="*/ 116378 h 150001"/>
                <a:gd name="connsiteX3" fmla="*/ 83127 w 87091"/>
                <a:gd name="connsiteY3" fmla="*/ 149629 h 150001"/>
                <a:gd name="connsiteX4" fmla="*/ 74814 w 87091"/>
                <a:gd name="connsiteY4" fmla="*/ 91440 h 150001"/>
                <a:gd name="connsiteX5" fmla="*/ 58189 w 87091"/>
                <a:gd name="connsiteY5" fmla="*/ 0 h 150001"/>
                <a:gd name="connsiteX6" fmla="*/ 58189 w 87091"/>
                <a:gd name="connsiteY6" fmla="*/ 0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91" h="150001">
                  <a:moveTo>
                    <a:pt x="0" y="8313"/>
                  </a:moveTo>
                  <a:lnTo>
                    <a:pt x="8312" y="116378"/>
                  </a:lnTo>
                  <a:lnTo>
                    <a:pt x="8312" y="116378"/>
                  </a:lnTo>
                  <a:cubicBezTo>
                    <a:pt x="20781" y="121920"/>
                    <a:pt x="72043" y="153785"/>
                    <a:pt x="83127" y="149629"/>
                  </a:cubicBezTo>
                  <a:cubicBezTo>
                    <a:pt x="94211" y="145473"/>
                    <a:pt x="78970" y="116378"/>
                    <a:pt x="74814" y="91440"/>
                  </a:cubicBezTo>
                  <a:cubicBezTo>
                    <a:pt x="70658" y="66502"/>
                    <a:pt x="58189" y="0"/>
                    <a:pt x="58189" y="0"/>
                  </a:cubicBezTo>
                  <a:lnTo>
                    <a:pt x="58189" y="0"/>
                  </a:lnTo>
                </a:path>
              </a:pathLst>
            </a:custGeom>
            <a:solidFill>
              <a:schemeClr val="accent4">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8" name="Freihandform 97"/>
            <p:cNvSpPr/>
            <p:nvPr/>
          </p:nvSpPr>
          <p:spPr>
            <a:xfrm>
              <a:off x="4347530" y="4585748"/>
              <a:ext cx="87091" cy="150001"/>
            </a:xfrm>
            <a:custGeom>
              <a:avLst/>
              <a:gdLst>
                <a:gd name="connsiteX0" fmla="*/ 0 w 87091"/>
                <a:gd name="connsiteY0" fmla="*/ 8313 h 150001"/>
                <a:gd name="connsiteX1" fmla="*/ 8312 w 87091"/>
                <a:gd name="connsiteY1" fmla="*/ 116378 h 150001"/>
                <a:gd name="connsiteX2" fmla="*/ 8312 w 87091"/>
                <a:gd name="connsiteY2" fmla="*/ 116378 h 150001"/>
                <a:gd name="connsiteX3" fmla="*/ 83127 w 87091"/>
                <a:gd name="connsiteY3" fmla="*/ 149629 h 150001"/>
                <a:gd name="connsiteX4" fmla="*/ 74814 w 87091"/>
                <a:gd name="connsiteY4" fmla="*/ 91440 h 150001"/>
                <a:gd name="connsiteX5" fmla="*/ 58189 w 87091"/>
                <a:gd name="connsiteY5" fmla="*/ 0 h 150001"/>
                <a:gd name="connsiteX6" fmla="*/ 58189 w 87091"/>
                <a:gd name="connsiteY6" fmla="*/ 0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91" h="150001">
                  <a:moveTo>
                    <a:pt x="0" y="8313"/>
                  </a:moveTo>
                  <a:lnTo>
                    <a:pt x="8312" y="116378"/>
                  </a:lnTo>
                  <a:lnTo>
                    <a:pt x="8312" y="116378"/>
                  </a:lnTo>
                  <a:cubicBezTo>
                    <a:pt x="20781" y="121920"/>
                    <a:pt x="72043" y="153785"/>
                    <a:pt x="83127" y="149629"/>
                  </a:cubicBezTo>
                  <a:cubicBezTo>
                    <a:pt x="94211" y="145473"/>
                    <a:pt x="78970" y="116378"/>
                    <a:pt x="74814" y="91440"/>
                  </a:cubicBezTo>
                  <a:cubicBezTo>
                    <a:pt x="70658" y="66502"/>
                    <a:pt x="58189" y="0"/>
                    <a:pt x="58189" y="0"/>
                  </a:cubicBezTo>
                  <a:lnTo>
                    <a:pt x="58189" y="0"/>
                  </a:lnTo>
                </a:path>
              </a:pathLst>
            </a:custGeom>
            <a:solidFill>
              <a:schemeClr val="accent4">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99" name="Wolke 98"/>
            <p:cNvSpPr/>
            <p:nvPr/>
          </p:nvSpPr>
          <p:spPr>
            <a:xfrm flipH="1">
              <a:off x="4147944" y="4528470"/>
              <a:ext cx="199586" cy="98780"/>
            </a:xfrm>
            <a:prstGeom prst="cloud">
              <a:avLst/>
            </a:prstGeom>
            <a:solidFill>
              <a:schemeClr val="accent4">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00" name="Wolke 99"/>
            <p:cNvSpPr/>
            <p:nvPr/>
          </p:nvSpPr>
          <p:spPr>
            <a:xfrm flipH="1">
              <a:off x="4300344" y="4512626"/>
              <a:ext cx="199586" cy="98780"/>
            </a:xfrm>
            <a:prstGeom prst="cloud">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sp>
        <p:nvSpPr>
          <p:cNvPr id="102" name="Rechteck 101"/>
          <p:cNvSpPr/>
          <p:nvPr/>
        </p:nvSpPr>
        <p:spPr>
          <a:xfrm>
            <a:off x="3867978" y="3260153"/>
            <a:ext cx="1918514" cy="2463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smtClean="0">
                <a:solidFill>
                  <a:schemeClr val="tx1"/>
                </a:solidFill>
              </a:rPr>
              <a:t>Racines des plantes</a:t>
            </a:r>
            <a:endParaRPr lang="fr-CH" sz="1400" dirty="0">
              <a:solidFill>
                <a:schemeClr val="tx1"/>
              </a:solidFill>
            </a:endParaRPr>
          </a:p>
        </p:txBody>
      </p:sp>
      <p:cxnSp>
        <p:nvCxnSpPr>
          <p:cNvPr id="181" name="Gerade Verbindung mit Pfeil 180"/>
          <p:cNvCxnSpPr>
            <a:stCxn id="48" idx="2"/>
            <a:endCxn id="18" idx="0"/>
          </p:cNvCxnSpPr>
          <p:nvPr/>
        </p:nvCxnSpPr>
        <p:spPr>
          <a:xfrm>
            <a:off x="3865086" y="4145304"/>
            <a:ext cx="3692" cy="227209"/>
          </a:xfrm>
          <a:prstGeom prst="straightConnector1">
            <a:avLst/>
          </a:prstGeom>
          <a:ln w="50800">
            <a:solidFill>
              <a:srgbClr val="00B0F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3" name="Gewinkelte Verbindung 242"/>
          <p:cNvCxnSpPr>
            <a:stCxn id="18" idx="2"/>
            <a:endCxn id="11" idx="0"/>
          </p:cNvCxnSpPr>
          <p:nvPr/>
        </p:nvCxnSpPr>
        <p:spPr>
          <a:xfrm rot="5400000">
            <a:off x="3102584" y="4193744"/>
            <a:ext cx="305187" cy="1227202"/>
          </a:xfrm>
          <a:prstGeom prst="bentConnector3">
            <a:avLst>
              <a:gd name="adj1" fmla="val 28815"/>
            </a:avLst>
          </a:prstGeom>
          <a:ln w="50800">
            <a:solidFill>
              <a:srgbClr val="00B0F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9" name="Gruppieren 258"/>
          <p:cNvGrpSpPr/>
          <p:nvPr/>
        </p:nvGrpSpPr>
        <p:grpSpPr>
          <a:xfrm>
            <a:off x="5273511" y="4314517"/>
            <a:ext cx="432048" cy="360040"/>
            <a:chOff x="1475656" y="1844824"/>
            <a:chExt cx="432048" cy="360040"/>
          </a:xfrm>
        </p:grpSpPr>
        <p:sp>
          <p:nvSpPr>
            <p:cNvPr id="260" name="Ellipse 259"/>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61" name="Wolke 260"/>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62" name="Wolke 261"/>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63" name="Wolke 262"/>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64" name="Wolke 263"/>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grpSp>
        <p:nvGrpSpPr>
          <p:cNvPr id="5" name="Gruppieren 4"/>
          <p:cNvGrpSpPr/>
          <p:nvPr/>
        </p:nvGrpSpPr>
        <p:grpSpPr>
          <a:xfrm>
            <a:off x="1705970" y="1832358"/>
            <a:ext cx="6425401" cy="3378858"/>
            <a:chOff x="1308160" y="1832358"/>
            <a:chExt cx="6425401" cy="3378858"/>
          </a:xfrm>
          <a:effectLst>
            <a:outerShdw blurRad="50800" dist="38100" dir="2700000" algn="tl" rotWithShape="0">
              <a:prstClr val="black">
                <a:alpha val="40000"/>
              </a:prstClr>
            </a:outerShdw>
          </a:effectLst>
        </p:grpSpPr>
        <p:cxnSp>
          <p:nvCxnSpPr>
            <p:cNvPr id="143" name="Gewinkelte Verbindung 142"/>
            <p:cNvCxnSpPr>
              <a:stCxn id="13" idx="1"/>
              <a:endCxn id="105" idx="0"/>
            </p:cNvCxnSpPr>
            <p:nvPr/>
          </p:nvCxnSpPr>
          <p:spPr>
            <a:xfrm rot="10800000" flipV="1">
              <a:off x="2254943" y="1832358"/>
              <a:ext cx="2311237" cy="372505"/>
            </a:xfrm>
            <a:prstGeom prst="bentConnector2">
              <a:avLst/>
            </a:prstGeom>
            <a:ln w="50800">
              <a:solidFill>
                <a:srgbClr val="FF6565"/>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Gerade Verbindung mit Pfeil 150"/>
            <p:cNvCxnSpPr>
              <a:stCxn id="11" idx="3"/>
              <a:endCxn id="16" idx="1"/>
            </p:cNvCxnSpPr>
            <p:nvPr/>
          </p:nvCxnSpPr>
          <p:spPr>
            <a:xfrm>
              <a:off x="2939867" y="5206750"/>
              <a:ext cx="696029" cy="44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Gerade Verbindung mit Pfeil 153"/>
            <p:cNvCxnSpPr>
              <a:stCxn id="16" idx="3"/>
              <a:endCxn id="9" idx="1"/>
            </p:cNvCxnSpPr>
            <p:nvPr/>
          </p:nvCxnSpPr>
          <p:spPr>
            <a:xfrm flipV="1">
              <a:off x="5398374" y="5204075"/>
              <a:ext cx="1778745" cy="714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a:stCxn id="9" idx="0"/>
              <a:endCxn id="8" idx="2"/>
            </p:cNvCxnSpPr>
            <p:nvPr/>
          </p:nvCxnSpPr>
          <p:spPr>
            <a:xfrm flipV="1">
              <a:off x="7727883" y="4234189"/>
              <a:ext cx="5678" cy="7287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Gerade Verbindung mit Pfeil 160"/>
            <p:cNvCxnSpPr>
              <a:stCxn id="19" idx="3"/>
              <a:endCxn id="102" idx="1"/>
            </p:cNvCxnSpPr>
            <p:nvPr/>
          </p:nvCxnSpPr>
          <p:spPr>
            <a:xfrm>
              <a:off x="1977336" y="3366334"/>
              <a:ext cx="1492832" cy="16988"/>
            </a:xfrm>
            <a:prstGeom prst="straightConnector1">
              <a:avLst/>
            </a:prstGeom>
            <a:ln w="50800">
              <a:solidFill>
                <a:srgbClr val="FF6565"/>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a:stCxn id="20" idx="1"/>
              <a:endCxn id="102" idx="3"/>
            </p:cNvCxnSpPr>
            <p:nvPr/>
          </p:nvCxnSpPr>
          <p:spPr>
            <a:xfrm flipH="1">
              <a:off x="5388682" y="3383185"/>
              <a:ext cx="291997" cy="1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Gewinkelte Verbindung 201"/>
            <p:cNvCxnSpPr>
              <a:stCxn id="13" idx="1"/>
              <a:endCxn id="19" idx="0"/>
            </p:cNvCxnSpPr>
            <p:nvPr/>
          </p:nvCxnSpPr>
          <p:spPr>
            <a:xfrm rot="10800000" flipV="1">
              <a:off x="1308161" y="1832359"/>
              <a:ext cx="3258019" cy="1404608"/>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Gewinkelte Verbindung 206"/>
            <p:cNvCxnSpPr>
              <a:stCxn id="105" idx="1"/>
              <a:endCxn id="19" idx="0"/>
            </p:cNvCxnSpPr>
            <p:nvPr/>
          </p:nvCxnSpPr>
          <p:spPr>
            <a:xfrm rot="10800000" flipV="1">
              <a:off x="1308160" y="2471889"/>
              <a:ext cx="261856" cy="765078"/>
            </a:xfrm>
            <a:prstGeom prst="bentConnector2">
              <a:avLst/>
            </a:prstGeom>
            <a:ln w="50800">
              <a:solidFill>
                <a:srgbClr val="FF6565"/>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Gewinkelte Verbindung 209"/>
            <p:cNvCxnSpPr>
              <a:stCxn id="19" idx="2"/>
              <a:endCxn id="11" idx="1"/>
            </p:cNvCxnSpPr>
            <p:nvPr/>
          </p:nvCxnSpPr>
          <p:spPr>
            <a:xfrm rot="16200000" flipH="1">
              <a:off x="572388" y="4231473"/>
              <a:ext cx="1711049" cy="239504"/>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Gewinkelte Verbindung 275"/>
            <p:cNvCxnSpPr>
              <a:stCxn id="8" idx="0"/>
              <a:endCxn id="21" idx="3"/>
            </p:cNvCxnSpPr>
            <p:nvPr/>
          </p:nvCxnSpPr>
          <p:spPr>
            <a:xfrm rot="16200000" flipV="1">
              <a:off x="7044182" y="3062512"/>
              <a:ext cx="700642" cy="678116"/>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Gerade Verbindung mit Pfeil 285"/>
            <p:cNvCxnSpPr>
              <a:stCxn id="23" idx="0"/>
              <a:endCxn id="104" idx="2"/>
            </p:cNvCxnSpPr>
            <p:nvPr/>
          </p:nvCxnSpPr>
          <p:spPr>
            <a:xfrm flipV="1">
              <a:off x="7733561" y="2287157"/>
              <a:ext cx="0" cy="23265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Gewinkelte Verbindung 288"/>
            <p:cNvCxnSpPr>
              <a:stCxn id="21" idx="0"/>
              <a:endCxn id="13" idx="3"/>
            </p:cNvCxnSpPr>
            <p:nvPr/>
          </p:nvCxnSpPr>
          <p:spPr>
            <a:xfrm rot="16200000" flipV="1">
              <a:off x="5322005" y="1883018"/>
              <a:ext cx="1093641" cy="992323"/>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Gewinkelte Verbindung 291"/>
            <p:cNvCxnSpPr>
              <a:stCxn id="8" idx="1"/>
              <a:endCxn id="20" idx="2"/>
            </p:cNvCxnSpPr>
            <p:nvPr/>
          </p:nvCxnSpPr>
          <p:spPr>
            <a:xfrm rot="10800000">
              <a:off x="6368063" y="3506354"/>
              <a:ext cx="820415" cy="486687"/>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Gewinkelte Verbindung 294"/>
            <p:cNvCxnSpPr>
              <a:stCxn id="8" idx="1"/>
              <a:endCxn id="22" idx="0"/>
            </p:cNvCxnSpPr>
            <p:nvPr/>
          </p:nvCxnSpPr>
          <p:spPr>
            <a:xfrm rot="10800000" flipV="1">
              <a:off x="6369189" y="3993040"/>
              <a:ext cx="819289" cy="375312"/>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winkelte Verbindung 102"/>
            <p:cNvCxnSpPr>
              <a:stCxn id="21" idx="0"/>
              <a:endCxn id="23" idx="1"/>
            </p:cNvCxnSpPr>
            <p:nvPr/>
          </p:nvCxnSpPr>
          <p:spPr>
            <a:xfrm rot="5400000" flipH="1" flipV="1">
              <a:off x="6640086" y="2377610"/>
              <a:ext cx="273290" cy="823491"/>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uppieren 108"/>
          <p:cNvGrpSpPr/>
          <p:nvPr/>
        </p:nvGrpSpPr>
        <p:grpSpPr>
          <a:xfrm>
            <a:off x="7921502" y="3272409"/>
            <a:ext cx="432048" cy="360040"/>
            <a:chOff x="1475656" y="1844824"/>
            <a:chExt cx="432048" cy="360040"/>
          </a:xfrm>
        </p:grpSpPr>
        <p:sp>
          <p:nvSpPr>
            <p:cNvPr id="110" name="Ellipse 109"/>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11" name="Wolke 110"/>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12" name="Wolke 111"/>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13" name="Wolke 112"/>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14" name="Wolke 113"/>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grpSp>
        <p:nvGrpSpPr>
          <p:cNvPr id="280" name="Gruppieren 279"/>
          <p:cNvGrpSpPr/>
          <p:nvPr/>
        </p:nvGrpSpPr>
        <p:grpSpPr>
          <a:xfrm>
            <a:off x="7957600" y="4486356"/>
            <a:ext cx="432048" cy="360040"/>
            <a:chOff x="1475656" y="1844824"/>
            <a:chExt cx="432048" cy="360040"/>
          </a:xfrm>
        </p:grpSpPr>
        <p:sp>
          <p:nvSpPr>
            <p:cNvPr id="281" name="Ellipse 280"/>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82" name="Wolke 281"/>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83" name="Wolke 282"/>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84" name="Wolke 283"/>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285" name="Wolke 284"/>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sp>
        <p:nvSpPr>
          <p:cNvPr id="104" name="Rechteck 103"/>
          <p:cNvSpPr/>
          <p:nvPr/>
        </p:nvSpPr>
        <p:spPr>
          <a:xfrm>
            <a:off x="7586287" y="1588642"/>
            <a:ext cx="1090167" cy="698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dirty="0">
                <a:solidFill>
                  <a:schemeClr val="tx1"/>
                </a:solidFill>
              </a:rPr>
              <a:t>Protoxyde d’azote</a:t>
            </a:r>
          </a:p>
          <a:p>
            <a:r>
              <a:rPr lang="fr-CH" sz="1400" dirty="0">
                <a:solidFill>
                  <a:schemeClr val="tx1"/>
                </a:solidFill>
              </a:rPr>
              <a:t>(N</a:t>
            </a:r>
            <a:r>
              <a:rPr lang="fr-CH" sz="1400" baseline="-25000" dirty="0">
                <a:solidFill>
                  <a:schemeClr val="tx1"/>
                </a:solidFill>
              </a:rPr>
              <a:t>2</a:t>
            </a:r>
            <a:r>
              <a:rPr lang="fr-CH" sz="1400" dirty="0">
                <a:solidFill>
                  <a:schemeClr val="tx1"/>
                </a:solidFill>
              </a:rPr>
              <a:t>O)</a:t>
            </a:r>
          </a:p>
        </p:txBody>
      </p:sp>
      <p:sp>
        <p:nvSpPr>
          <p:cNvPr id="105" name="Legende mit Pfeil nach unten 104"/>
          <p:cNvSpPr/>
          <p:nvPr/>
        </p:nvSpPr>
        <p:spPr>
          <a:xfrm>
            <a:off x="1967826" y="2204864"/>
            <a:ext cx="1369851" cy="821907"/>
          </a:xfrm>
          <a:prstGeom prst="downArrow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spc="-50" dirty="0">
                <a:solidFill>
                  <a:schemeClr val="tx1"/>
                </a:solidFill>
              </a:rPr>
              <a:t>Légumineuses</a:t>
            </a:r>
          </a:p>
        </p:txBody>
      </p:sp>
      <p:grpSp>
        <p:nvGrpSpPr>
          <p:cNvPr id="180" name="Gruppieren 179"/>
          <p:cNvGrpSpPr/>
          <p:nvPr/>
        </p:nvGrpSpPr>
        <p:grpSpPr>
          <a:xfrm>
            <a:off x="1907704" y="5818385"/>
            <a:ext cx="432048" cy="360040"/>
            <a:chOff x="4099831" y="4429286"/>
            <a:chExt cx="432048" cy="360040"/>
          </a:xfrm>
        </p:grpSpPr>
        <p:sp>
          <p:nvSpPr>
            <p:cNvPr id="182" name="Ellipse 181"/>
            <p:cNvSpPr/>
            <p:nvPr/>
          </p:nvSpPr>
          <p:spPr>
            <a:xfrm>
              <a:off x="4099831" y="4429286"/>
              <a:ext cx="432048" cy="360040"/>
            </a:xfrm>
            <a:prstGeom prst="ellipse">
              <a:avLst/>
            </a:prstGeom>
            <a:solidFill>
              <a:schemeClr val="accent3">
                <a:lumMod val="20000"/>
                <a:lumOff val="8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83" name="Freihandform 182"/>
            <p:cNvSpPr/>
            <p:nvPr/>
          </p:nvSpPr>
          <p:spPr>
            <a:xfrm>
              <a:off x="4218194" y="4582536"/>
              <a:ext cx="87091" cy="150001"/>
            </a:xfrm>
            <a:custGeom>
              <a:avLst/>
              <a:gdLst>
                <a:gd name="connsiteX0" fmla="*/ 0 w 87091"/>
                <a:gd name="connsiteY0" fmla="*/ 8313 h 150001"/>
                <a:gd name="connsiteX1" fmla="*/ 8312 w 87091"/>
                <a:gd name="connsiteY1" fmla="*/ 116378 h 150001"/>
                <a:gd name="connsiteX2" fmla="*/ 8312 w 87091"/>
                <a:gd name="connsiteY2" fmla="*/ 116378 h 150001"/>
                <a:gd name="connsiteX3" fmla="*/ 83127 w 87091"/>
                <a:gd name="connsiteY3" fmla="*/ 149629 h 150001"/>
                <a:gd name="connsiteX4" fmla="*/ 74814 w 87091"/>
                <a:gd name="connsiteY4" fmla="*/ 91440 h 150001"/>
                <a:gd name="connsiteX5" fmla="*/ 58189 w 87091"/>
                <a:gd name="connsiteY5" fmla="*/ 0 h 150001"/>
                <a:gd name="connsiteX6" fmla="*/ 58189 w 87091"/>
                <a:gd name="connsiteY6" fmla="*/ 0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91" h="150001">
                  <a:moveTo>
                    <a:pt x="0" y="8313"/>
                  </a:moveTo>
                  <a:lnTo>
                    <a:pt x="8312" y="116378"/>
                  </a:lnTo>
                  <a:lnTo>
                    <a:pt x="8312" y="116378"/>
                  </a:lnTo>
                  <a:cubicBezTo>
                    <a:pt x="20781" y="121920"/>
                    <a:pt x="72043" y="153785"/>
                    <a:pt x="83127" y="149629"/>
                  </a:cubicBezTo>
                  <a:cubicBezTo>
                    <a:pt x="94211" y="145473"/>
                    <a:pt x="78970" y="116378"/>
                    <a:pt x="74814" y="91440"/>
                  </a:cubicBezTo>
                  <a:cubicBezTo>
                    <a:pt x="70658" y="66502"/>
                    <a:pt x="58189" y="0"/>
                    <a:pt x="58189" y="0"/>
                  </a:cubicBezTo>
                  <a:lnTo>
                    <a:pt x="58189" y="0"/>
                  </a:lnTo>
                </a:path>
              </a:pathLst>
            </a:custGeom>
            <a:solidFill>
              <a:schemeClr val="accent4">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84" name="Freihandform 183"/>
            <p:cNvSpPr/>
            <p:nvPr/>
          </p:nvSpPr>
          <p:spPr>
            <a:xfrm>
              <a:off x="4347530" y="4585748"/>
              <a:ext cx="87091" cy="150001"/>
            </a:xfrm>
            <a:custGeom>
              <a:avLst/>
              <a:gdLst>
                <a:gd name="connsiteX0" fmla="*/ 0 w 87091"/>
                <a:gd name="connsiteY0" fmla="*/ 8313 h 150001"/>
                <a:gd name="connsiteX1" fmla="*/ 8312 w 87091"/>
                <a:gd name="connsiteY1" fmla="*/ 116378 h 150001"/>
                <a:gd name="connsiteX2" fmla="*/ 8312 w 87091"/>
                <a:gd name="connsiteY2" fmla="*/ 116378 h 150001"/>
                <a:gd name="connsiteX3" fmla="*/ 83127 w 87091"/>
                <a:gd name="connsiteY3" fmla="*/ 149629 h 150001"/>
                <a:gd name="connsiteX4" fmla="*/ 74814 w 87091"/>
                <a:gd name="connsiteY4" fmla="*/ 91440 h 150001"/>
                <a:gd name="connsiteX5" fmla="*/ 58189 w 87091"/>
                <a:gd name="connsiteY5" fmla="*/ 0 h 150001"/>
                <a:gd name="connsiteX6" fmla="*/ 58189 w 87091"/>
                <a:gd name="connsiteY6" fmla="*/ 0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91" h="150001">
                  <a:moveTo>
                    <a:pt x="0" y="8313"/>
                  </a:moveTo>
                  <a:lnTo>
                    <a:pt x="8312" y="116378"/>
                  </a:lnTo>
                  <a:lnTo>
                    <a:pt x="8312" y="116378"/>
                  </a:lnTo>
                  <a:cubicBezTo>
                    <a:pt x="20781" y="121920"/>
                    <a:pt x="72043" y="153785"/>
                    <a:pt x="83127" y="149629"/>
                  </a:cubicBezTo>
                  <a:cubicBezTo>
                    <a:pt x="94211" y="145473"/>
                    <a:pt x="78970" y="116378"/>
                    <a:pt x="74814" y="91440"/>
                  </a:cubicBezTo>
                  <a:cubicBezTo>
                    <a:pt x="70658" y="66502"/>
                    <a:pt x="58189" y="0"/>
                    <a:pt x="58189" y="0"/>
                  </a:cubicBezTo>
                  <a:lnTo>
                    <a:pt x="58189" y="0"/>
                  </a:lnTo>
                </a:path>
              </a:pathLst>
            </a:custGeom>
            <a:solidFill>
              <a:schemeClr val="accent4">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85" name="Wolke 184"/>
            <p:cNvSpPr/>
            <p:nvPr/>
          </p:nvSpPr>
          <p:spPr>
            <a:xfrm flipH="1">
              <a:off x="4147944" y="4528470"/>
              <a:ext cx="199586" cy="98780"/>
            </a:xfrm>
            <a:prstGeom prst="cloud">
              <a:avLst/>
            </a:prstGeom>
            <a:solidFill>
              <a:schemeClr val="accent4">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86" name="Wolke 185"/>
            <p:cNvSpPr/>
            <p:nvPr/>
          </p:nvSpPr>
          <p:spPr>
            <a:xfrm flipH="1">
              <a:off x="4300344" y="4512626"/>
              <a:ext cx="199586" cy="98780"/>
            </a:xfrm>
            <a:prstGeom prst="cloud">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sp>
        <p:nvSpPr>
          <p:cNvPr id="188" name="Rechteck 187"/>
          <p:cNvSpPr/>
          <p:nvPr/>
        </p:nvSpPr>
        <p:spPr>
          <a:xfrm>
            <a:off x="4322479" y="5913076"/>
            <a:ext cx="1476439" cy="190289"/>
          </a:xfrm>
          <a:prstGeom prst="rect">
            <a:avLst/>
          </a:prstGeom>
          <a:solidFill>
            <a:srgbClr val="FFF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dirty="0" smtClean="0">
                <a:solidFill>
                  <a:schemeClr val="tx1"/>
                </a:solidFill>
              </a:rPr>
              <a:t>= </a:t>
            </a:r>
            <a:r>
              <a:rPr lang="fr-CH" sz="1400" dirty="0">
                <a:solidFill>
                  <a:schemeClr val="tx1"/>
                </a:solidFill>
              </a:rPr>
              <a:t>Bactéries</a:t>
            </a:r>
          </a:p>
        </p:txBody>
      </p:sp>
      <p:grpSp>
        <p:nvGrpSpPr>
          <p:cNvPr id="190" name="Gruppieren 189"/>
          <p:cNvGrpSpPr/>
          <p:nvPr/>
        </p:nvGrpSpPr>
        <p:grpSpPr>
          <a:xfrm>
            <a:off x="3939231" y="5817631"/>
            <a:ext cx="432048" cy="360040"/>
            <a:chOff x="1475656" y="1844824"/>
            <a:chExt cx="432048" cy="360040"/>
          </a:xfrm>
        </p:grpSpPr>
        <p:sp>
          <p:nvSpPr>
            <p:cNvPr id="191" name="Ellipse 190"/>
            <p:cNvSpPr/>
            <p:nvPr/>
          </p:nvSpPr>
          <p:spPr>
            <a:xfrm>
              <a:off x="1475656" y="1844824"/>
              <a:ext cx="432048" cy="360040"/>
            </a:xfrm>
            <a:prstGeom prst="ellipse">
              <a:avLst/>
            </a:prstGeom>
            <a:solidFill>
              <a:schemeClr val="accent3">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92" name="Wolke 191"/>
            <p:cNvSpPr/>
            <p:nvPr/>
          </p:nvSpPr>
          <p:spPr>
            <a:xfrm>
              <a:off x="1645961" y="1916832"/>
              <a:ext cx="45719" cy="65338"/>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93" name="Wolke 192"/>
            <p:cNvSpPr/>
            <p:nvPr/>
          </p:nvSpPr>
          <p:spPr>
            <a:xfrm>
              <a:off x="1763688" y="1979487"/>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94" name="Wolke 193"/>
            <p:cNvSpPr/>
            <p:nvPr/>
          </p:nvSpPr>
          <p:spPr>
            <a:xfrm>
              <a:off x="1520699" y="1990959"/>
              <a:ext cx="72008" cy="104857"/>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95" name="Wolke 194"/>
            <p:cNvSpPr/>
            <p:nvPr/>
          </p:nvSpPr>
          <p:spPr>
            <a:xfrm>
              <a:off x="1628711" y="2060848"/>
              <a:ext cx="62969" cy="89380"/>
            </a:xfrm>
            <a:prstGeom prst="cloud">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grpSp>
    </p:spTree>
    <p:extLst>
      <p:ext uri="{BB962C8B-B14F-4D97-AF65-F5344CB8AC3E}">
        <p14:creationId xmlns:p14="http://schemas.microsoft.com/office/powerpoint/2010/main" val="35507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9"/>
                                        </p:tgtEl>
                                        <p:attrNameLst>
                                          <p:attrName>style.opacity</p:attrName>
                                        </p:attrNameLst>
                                      </p:cBhvr>
                                      <p:to>
                                        <p:strVal val="0.5"/>
                                      </p:to>
                                    </p:set>
                                    <p:animEffect filter="image" prLst="opacity: 0.5">
                                      <p:cBhvr rctx="IE">
                                        <p:cTn id="7" dur="indefinite"/>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végétale : Fertilité du sol</a:t>
            </a:r>
            <a:endParaRPr lang="fr-CH" dirty="0"/>
          </a:p>
        </p:txBody>
      </p:sp>
      <p:sp>
        <p:nvSpPr>
          <p:cNvPr id="10" name="Inhaltsplatzhalter 9"/>
          <p:cNvSpPr>
            <a:spLocks noGrp="1"/>
          </p:cNvSpPr>
          <p:nvPr>
            <p:ph idx="12"/>
          </p:nvPr>
        </p:nvSpPr>
        <p:spPr/>
        <p:txBody>
          <a:bodyPr/>
          <a:lstStyle/>
          <a:p>
            <a:r>
              <a:rPr lang="fr-CH" dirty="0" smtClean="0"/>
              <a:t>La biomasse présente dans 1 hectare de terre</a:t>
            </a:r>
          </a:p>
          <a:p>
            <a:endParaRPr lang="fr-CH" dirty="0"/>
          </a:p>
        </p:txBody>
      </p:sp>
      <p:sp>
        <p:nvSpPr>
          <p:cNvPr id="15" name="Inhaltsplatzhalter 14"/>
          <p:cNvSpPr>
            <a:spLocks noGrp="1"/>
          </p:cNvSpPr>
          <p:nvPr>
            <p:ph idx="14"/>
          </p:nvPr>
        </p:nvSpPr>
        <p:spPr/>
        <p:txBody>
          <a:bodyPr/>
          <a:lstStyle/>
          <a:p>
            <a:r>
              <a:rPr lang="de-CH" dirty="0" smtClean="0"/>
              <a:t>Photo : FiBL</a:t>
            </a:r>
            <a:endParaRPr lang="de-CH" dirty="0"/>
          </a:p>
        </p:txBody>
      </p:sp>
      <p:sp>
        <p:nvSpPr>
          <p:cNvPr id="3" name="Inhaltsplatzhalter 2"/>
          <p:cNvSpPr>
            <a:spLocks noGrp="1"/>
          </p:cNvSpPr>
          <p:nvPr>
            <p:ph sz="quarter" idx="25"/>
          </p:nvPr>
        </p:nvSpPr>
        <p:spPr/>
        <p:txBody>
          <a:bodyPr/>
          <a:lstStyle/>
          <a:p>
            <a:r>
              <a:rPr lang="fr-CH" dirty="0" smtClean="0"/>
              <a:t>1 hectare de terre (herbage) nourrit :</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a:t>
            </a:fld>
            <a:endParaRPr lang="fr-CH" altLang="de-DE" dirty="0"/>
          </a:p>
        </p:txBody>
      </p:sp>
      <p:sp>
        <p:nvSpPr>
          <p:cNvPr id="11" name="Rechteck 10"/>
          <p:cNvSpPr/>
          <p:nvPr/>
        </p:nvSpPr>
        <p:spPr>
          <a:xfrm>
            <a:off x="5775629" y="2464601"/>
            <a:ext cx="2744160" cy="12566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sur la surface</a:t>
            </a:r>
            <a:r>
              <a:rPr lang="fr-CH" sz="1800" dirty="0" smtClean="0">
                <a:solidFill>
                  <a:schemeClr val="tx1"/>
                </a:solidFill>
              </a:rPr>
              <a:t/>
            </a:r>
            <a:br>
              <a:rPr lang="fr-CH" sz="1800" dirty="0" smtClean="0">
                <a:solidFill>
                  <a:schemeClr val="tx1"/>
                </a:solidFill>
              </a:rPr>
            </a:br>
            <a:r>
              <a:rPr lang="fr-CH" sz="1800" dirty="0" smtClean="0">
                <a:solidFill>
                  <a:schemeClr val="tx1"/>
                </a:solidFill>
              </a:rPr>
              <a:t>jusqu’à 2,5 vaches</a:t>
            </a:r>
            <a:br>
              <a:rPr lang="fr-CH" sz="1800" dirty="0" smtClean="0">
                <a:solidFill>
                  <a:schemeClr val="tx1"/>
                </a:solidFill>
              </a:rPr>
            </a:br>
            <a:r>
              <a:rPr lang="fr-CH" sz="1400" dirty="0" smtClean="0">
                <a:solidFill>
                  <a:schemeClr val="tx1"/>
                </a:solidFill>
              </a:rPr>
              <a:t>(poids total env. 1,5 t)</a:t>
            </a:r>
            <a:endParaRPr lang="fr-CH" sz="1400" dirty="0">
              <a:solidFill>
                <a:schemeClr val="tx1"/>
              </a:solidFill>
            </a:endParaRPr>
          </a:p>
        </p:txBody>
      </p:sp>
      <p:sp>
        <p:nvSpPr>
          <p:cNvPr id="12" name="Rechteck 11"/>
          <p:cNvSpPr/>
          <p:nvPr/>
        </p:nvSpPr>
        <p:spPr>
          <a:xfrm>
            <a:off x="5766377" y="3861048"/>
            <a:ext cx="2759711" cy="12608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sous la surface</a:t>
            </a:r>
            <a:r>
              <a:rPr lang="fr-CH" sz="1800" dirty="0" smtClean="0">
                <a:solidFill>
                  <a:schemeClr val="tx1"/>
                </a:solidFill>
              </a:rPr>
              <a:t/>
            </a:r>
            <a:br>
              <a:rPr lang="fr-CH" sz="1800" dirty="0" smtClean="0">
                <a:solidFill>
                  <a:schemeClr val="tx1"/>
                </a:solidFill>
              </a:rPr>
            </a:br>
            <a:r>
              <a:rPr lang="fr-CH" sz="1800" dirty="0" smtClean="0">
                <a:solidFill>
                  <a:schemeClr val="tx1"/>
                </a:solidFill>
              </a:rPr>
              <a:t>jusqu’à 3 millions de vers de terre</a:t>
            </a:r>
            <a:br>
              <a:rPr lang="fr-CH" sz="1800" dirty="0" smtClean="0">
                <a:solidFill>
                  <a:schemeClr val="tx1"/>
                </a:solidFill>
              </a:rPr>
            </a:br>
            <a:r>
              <a:rPr lang="fr-CH" sz="1400" dirty="0" smtClean="0">
                <a:solidFill>
                  <a:schemeClr val="tx1"/>
                </a:solidFill>
              </a:rPr>
              <a:t>(poids total jusqu’à 1,0 t)</a:t>
            </a:r>
            <a:endParaRPr lang="fr-CH" sz="1400" dirty="0">
              <a:solidFill>
                <a:schemeClr val="tx1"/>
              </a:solidFill>
            </a:endParaRPr>
          </a:p>
        </p:txBody>
      </p:sp>
      <p:sp>
        <p:nvSpPr>
          <p:cNvPr id="18" name="Rechteck 17"/>
          <p:cNvSpPr/>
          <p:nvPr/>
        </p:nvSpPr>
        <p:spPr>
          <a:xfrm>
            <a:off x="628327" y="5245740"/>
            <a:ext cx="5034531" cy="919564"/>
          </a:xfrm>
          <a:prstGeom prst="rect">
            <a:avLst/>
          </a:prstGeom>
          <a:solidFill>
            <a:srgbClr val="CB7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a:solidFill>
                  <a:schemeClr val="tx1"/>
                </a:solidFill>
              </a:rPr>
              <a:t>sous la surface</a:t>
            </a:r>
            <a:endParaRPr lang="fr-CH" sz="1800" dirty="0" smtClean="0">
              <a:solidFill>
                <a:schemeClr val="tx1"/>
              </a:solidFill>
            </a:endParaRPr>
          </a:p>
          <a:p>
            <a:pPr algn="ctr"/>
            <a:r>
              <a:rPr lang="fr-CH" sz="1800" dirty="0" smtClean="0">
                <a:solidFill>
                  <a:schemeClr val="tx1"/>
                </a:solidFill>
              </a:rPr>
              <a:t>autres organismes vivants</a:t>
            </a:r>
            <a:br>
              <a:rPr lang="fr-CH" sz="1800" dirty="0" smtClean="0">
                <a:solidFill>
                  <a:schemeClr val="tx1"/>
                </a:solidFill>
              </a:rPr>
            </a:br>
            <a:r>
              <a:rPr lang="fr-CH" sz="1400" dirty="0" smtClean="0">
                <a:solidFill>
                  <a:schemeClr val="tx1"/>
                </a:solidFill>
              </a:rPr>
              <a:t>(poids total jusqu’à 5,0 t)</a:t>
            </a:r>
            <a:endParaRPr lang="fr-CH" sz="1400" dirty="0">
              <a:solidFill>
                <a:schemeClr val="tx1"/>
              </a:solidFill>
            </a:endParaRPr>
          </a:p>
        </p:txBody>
      </p:sp>
      <p:pic>
        <p:nvPicPr>
          <p:cNvPr id="7" name="Inhaltsplatzhalter 6"/>
          <p:cNvPicPr>
            <a:picLocks noGrp="1" noChangeAspect="1"/>
          </p:cNvPicPr>
          <p:nvPr>
            <p:ph sz="quarter" idx="24"/>
          </p:nvPr>
        </p:nvPicPr>
        <p:blipFill>
          <a:blip r:embed="rId2" cstate="screen">
            <a:extLst>
              <a:ext uri="{28A0092B-C50C-407E-A947-70E740481C1C}">
                <a14:useLocalDpi xmlns:a14="http://schemas.microsoft.com/office/drawing/2010/main" val="0"/>
              </a:ext>
            </a:extLst>
          </a:blip>
          <a:stretch>
            <a:fillRect/>
          </a:stretch>
        </p:blipFill>
        <p:spPr>
          <a:xfrm>
            <a:off x="628327" y="1704711"/>
            <a:ext cx="5034531" cy="3413036"/>
          </a:xfrm>
        </p:spPr>
      </p:pic>
    </p:spTree>
    <p:extLst>
      <p:ext uri="{BB962C8B-B14F-4D97-AF65-F5344CB8AC3E}">
        <p14:creationId xmlns:p14="http://schemas.microsoft.com/office/powerpoint/2010/main" val="1109322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nhaltsplatzhalt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30641" y="1553546"/>
            <a:ext cx="3279648"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Phytodisponibilité de l’azote</a:t>
            </a:r>
            <a:endParaRPr lang="fr-CH" dirty="0"/>
          </a:p>
        </p:txBody>
      </p:sp>
      <p:sp>
        <p:nvSpPr>
          <p:cNvPr id="9" name="Inhaltsplatzhalter 8"/>
          <p:cNvSpPr>
            <a:spLocks noGrp="1"/>
          </p:cNvSpPr>
          <p:nvPr>
            <p:ph idx="14"/>
          </p:nvPr>
        </p:nvSpPr>
        <p:spPr/>
        <p:txBody>
          <a:bodyPr/>
          <a:lstStyle/>
          <a:p>
            <a:r>
              <a:rPr lang="de-CH" dirty="0" smtClean="0"/>
              <a:t>Illustration : FiBL</a:t>
            </a:r>
            <a:endParaRPr lang="de-CH" dirty="0"/>
          </a:p>
        </p:txBody>
      </p:sp>
      <p:sp>
        <p:nvSpPr>
          <p:cNvPr id="10" name="Inhaltsplatzhalter 9"/>
          <p:cNvSpPr>
            <a:spLocks noGrp="1"/>
          </p:cNvSpPr>
          <p:nvPr>
            <p:ph sz="quarter" idx="17"/>
          </p:nvPr>
        </p:nvSpPr>
        <p:spPr>
          <a:xfrm>
            <a:off x="612775" y="1527352"/>
            <a:ext cx="2317866" cy="4421927"/>
          </a:xfrm>
          <a:solidFill>
            <a:schemeClr val="accent3">
              <a:lumMod val="40000"/>
              <a:lumOff val="60000"/>
            </a:schemeClr>
          </a:solidFill>
        </p:spPr>
        <p:txBody>
          <a:bodyPr/>
          <a:lstStyle/>
          <a:p>
            <a:r>
              <a:rPr lang="fr-CH" b="1" dirty="0" smtClean="0"/>
              <a:t>Ammonium </a:t>
            </a:r>
          </a:p>
          <a:p>
            <a:r>
              <a:rPr lang="fr-CH" dirty="0" smtClean="0"/>
              <a:t>(NH</a:t>
            </a:r>
            <a:r>
              <a:rPr lang="fr-CH" baseline="-25000" dirty="0" smtClean="0"/>
              <a:t>4</a:t>
            </a:r>
            <a:r>
              <a:rPr lang="fr-CH" baseline="30000" dirty="0" smtClean="0"/>
              <a:t>+</a:t>
            </a:r>
            <a:r>
              <a:rPr lang="fr-CH" dirty="0" smtClean="0"/>
              <a:t>)</a:t>
            </a:r>
          </a:p>
          <a:p>
            <a:endParaRPr lang="fr-CH" dirty="0" smtClean="0"/>
          </a:p>
          <a:p>
            <a:endParaRPr lang="fr-CH" dirty="0" smtClean="0"/>
          </a:p>
          <a:p>
            <a:endParaRPr lang="fr-CH" dirty="0" smtClean="0"/>
          </a:p>
          <a:p>
            <a:endParaRPr lang="fr-CH" dirty="0" smtClean="0"/>
          </a:p>
          <a:p>
            <a:r>
              <a:rPr lang="fr-CH" sz="1600" dirty="0" smtClean="0"/>
              <a:t>Azote ammoniacal : fixé aux particules d’argile du sol, immobilisé</a:t>
            </a:r>
          </a:p>
          <a:p>
            <a:r>
              <a:rPr lang="fr-CH" sz="1600" dirty="0" smtClean="0"/>
              <a:t>Les racines </a:t>
            </a:r>
            <a:br>
              <a:rPr lang="fr-CH" sz="1600" dirty="0" smtClean="0"/>
            </a:br>
            <a:r>
              <a:rPr lang="fr-CH" sz="1600" dirty="0" smtClean="0"/>
              <a:t>doivent croître </a:t>
            </a:r>
            <a:br>
              <a:rPr lang="fr-CH" sz="1600" dirty="0" smtClean="0"/>
            </a:br>
            <a:r>
              <a:rPr lang="fr-CH" sz="1600" dirty="0" smtClean="0"/>
              <a:t>dans sa direction</a:t>
            </a:r>
            <a:endParaRPr lang="fr-CH" sz="1600" dirty="0"/>
          </a:p>
          <a:p>
            <a:r>
              <a:rPr lang="fr-CH" sz="1600" b="1" dirty="0" smtClean="0"/>
              <a:t>Lentement phytodisponible</a:t>
            </a:r>
            <a:endParaRPr lang="fr-CH" dirty="0"/>
          </a:p>
        </p:txBody>
      </p:sp>
      <p:sp>
        <p:nvSpPr>
          <p:cNvPr id="11" name="Inhaltsplatzhalter 10"/>
          <p:cNvSpPr>
            <a:spLocks noGrp="1"/>
          </p:cNvSpPr>
          <p:nvPr>
            <p:ph sz="quarter" idx="45"/>
          </p:nvPr>
        </p:nvSpPr>
        <p:spPr>
          <a:xfrm>
            <a:off x="6213358" y="1558175"/>
            <a:ext cx="2301991" cy="4391103"/>
          </a:xfrm>
          <a:solidFill>
            <a:srgbClr val="B9DCFF"/>
          </a:solidFill>
        </p:spPr>
        <p:txBody>
          <a:bodyPr/>
          <a:lstStyle/>
          <a:p>
            <a:pPr algn="r"/>
            <a:r>
              <a:rPr lang="fr-CH" b="1" dirty="0" smtClean="0"/>
              <a:t>Nitrat</a:t>
            </a:r>
            <a:r>
              <a:rPr lang="fr-CH" b="1" dirty="0"/>
              <a:t>e</a:t>
            </a:r>
            <a:endParaRPr lang="fr-CH" b="1" dirty="0" smtClean="0"/>
          </a:p>
          <a:p>
            <a:pPr algn="r"/>
            <a:r>
              <a:rPr lang="fr-CH" dirty="0" smtClean="0"/>
              <a:t>(</a:t>
            </a:r>
            <a:r>
              <a:rPr lang="fr-CH" dirty="0" err="1" smtClean="0"/>
              <a:t>NO</a:t>
            </a:r>
            <a:r>
              <a:rPr lang="fr-CH" baseline="-25000" dirty="0" err="1" smtClean="0"/>
              <a:t>3</a:t>
            </a:r>
            <a:r>
              <a:rPr lang="fr-CH" baseline="30000" dirty="0" smtClean="0"/>
              <a:t>-</a:t>
            </a:r>
            <a:r>
              <a:rPr lang="fr-CH" dirty="0" smtClean="0"/>
              <a:t>) </a:t>
            </a:r>
          </a:p>
          <a:p>
            <a:pPr algn="r"/>
            <a:endParaRPr lang="fr-CH" dirty="0" smtClean="0"/>
          </a:p>
          <a:p>
            <a:pPr algn="r"/>
            <a:endParaRPr lang="fr-CH" dirty="0" smtClean="0"/>
          </a:p>
          <a:p>
            <a:pPr algn="r"/>
            <a:endParaRPr lang="fr-CH" dirty="0" smtClean="0"/>
          </a:p>
          <a:p>
            <a:pPr algn="r"/>
            <a:endParaRPr lang="fr-CH" dirty="0" smtClean="0"/>
          </a:p>
          <a:p>
            <a:pPr algn="r"/>
            <a:r>
              <a:rPr lang="fr-CH" sz="1600" dirty="0" smtClean="0"/>
              <a:t>Azote nitrique : toujours solubilisé dans l’eau du sol</a:t>
            </a:r>
          </a:p>
          <a:p>
            <a:pPr algn="r"/>
            <a:r>
              <a:rPr lang="fr-CH" sz="1600" dirty="0" smtClean="0"/>
              <a:t>Transporté passivement jusqu’aux racines</a:t>
            </a:r>
          </a:p>
          <a:p>
            <a:pPr algn="r"/>
            <a:r>
              <a:rPr lang="fr-CH" sz="1600" b="1" dirty="0" smtClean="0"/>
              <a:t>Rapidement phytodisponible</a:t>
            </a:r>
            <a:br>
              <a:rPr lang="fr-CH" sz="1600" b="1" dirty="0" smtClean="0"/>
            </a:br>
            <a:r>
              <a:rPr lang="fr-CH" sz="1600" dirty="0" smtClean="0"/>
              <a:t>et efficace</a:t>
            </a:r>
            <a:endParaRPr lang="fr-CH" sz="1600" dirty="0"/>
          </a:p>
        </p:txBody>
      </p:sp>
      <p:sp>
        <p:nvSpPr>
          <p:cNvPr id="6" name="Fußzeilenplatzhalter 5"/>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29</a:t>
            </a:fld>
            <a:endParaRPr lang="fr-CH" altLang="de-DE" dirty="0"/>
          </a:p>
        </p:txBody>
      </p:sp>
      <p:sp>
        <p:nvSpPr>
          <p:cNvPr id="27" name="Ellipse 26"/>
          <p:cNvSpPr/>
          <p:nvPr/>
        </p:nvSpPr>
        <p:spPr>
          <a:xfrm>
            <a:off x="7392566" y="1615014"/>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61" name="Gruppieren 60"/>
          <p:cNvGrpSpPr/>
          <p:nvPr/>
        </p:nvGrpSpPr>
        <p:grpSpPr>
          <a:xfrm>
            <a:off x="6372200" y="2492896"/>
            <a:ext cx="2016224" cy="242548"/>
            <a:chOff x="5777207" y="2547530"/>
            <a:chExt cx="2016224" cy="242548"/>
          </a:xfrm>
        </p:grpSpPr>
        <p:sp>
          <p:nvSpPr>
            <p:cNvPr id="21" name="Doppelte Welle 20"/>
            <p:cNvSpPr/>
            <p:nvPr/>
          </p:nvSpPr>
          <p:spPr>
            <a:xfrm>
              <a:off x="5777207" y="2554431"/>
              <a:ext cx="2016224" cy="235647"/>
            </a:xfrm>
            <a:prstGeom prst="doubleWave">
              <a:avLst/>
            </a:prstGeom>
            <a:solidFill>
              <a:srgbClr val="23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9" name="Ellipse 28"/>
            <p:cNvSpPr/>
            <p:nvPr/>
          </p:nvSpPr>
          <p:spPr>
            <a:xfrm>
              <a:off x="6090552" y="2557235"/>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Ellipse 29"/>
            <p:cNvSpPr/>
            <p:nvPr/>
          </p:nvSpPr>
          <p:spPr>
            <a:xfrm>
              <a:off x="6833979" y="2547530"/>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nvGrpSpPr>
          <p:cNvPr id="62" name="Gruppieren 61"/>
          <p:cNvGrpSpPr/>
          <p:nvPr/>
        </p:nvGrpSpPr>
        <p:grpSpPr>
          <a:xfrm>
            <a:off x="5777736" y="2801258"/>
            <a:ext cx="2016224" cy="235647"/>
            <a:chOff x="5182743" y="2855892"/>
            <a:chExt cx="2016224" cy="235647"/>
          </a:xfrm>
        </p:grpSpPr>
        <p:sp>
          <p:nvSpPr>
            <p:cNvPr id="13" name="Doppelte Welle 12"/>
            <p:cNvSpPr/>
            <p:nvPr/>
          </p:nvSpPr>
          <p:spPr>
            <a:xfrm>
              <a:off x="5182743" y="2855892"/>
              <a:ext cx="2016224" cy="235647"/>
            </a:xfrm>
            <a:prstGeom prst="doubleWave">
              <a:avLst/>
            </a:prstGeom>
            <a:solidFill>
              <a:srgbClr val="23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Ellipse 27"/>
            <p:cNvSpPr/>
            <p:nvPr/>
          </p:nvSpPr>
          <p:spPr>
            <a:xfrm>
              <a:off x="5422301" y="2855892"/>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1" name="Ellipse 30"/>
            <p:cNvSpPr/>
            <p:nvPr/>
          </p:nvSpPr>
          <p:spPr>
            <a:xfrm>
              <a:off x="6344905" y="2856496"/>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nvGrpSpPr>
          <p:cNvPr id="63" name="Gruppieren 62"/>
          <p:cNvGrpSpPr/>
          <p:nvPr/>
        </p:nvGrpSpPr>
        <p:grpSpPr>
          <a:xfrm>
            <a:off x="6362614" y="3141111"/>
            <a:ext cx="2016224" cy="235647"/>
            <a:chOff x="5767621" y="3195745"/>
            <a:chExt cx="2016224" cy="235647"/>
          </a:xfrm>
        </p:grpSpPr>
        <p:sp>
          <p:nvSpPr>
            <p:cNvPr id="20" name="Doppelte Welle 19"/>
            <p:cNvSpPr/>
            <p:nvPr/>
          </p:nvSpPr>
          <p:spPr>
            <a:xfrm>
              <a:off x="5767621" y="3195745"/>
              <a:ext cx="2016224" cy="235647"/>
            </a:xfrm>
            <a:prstGeom prst="doubleWave">
              <a:avLst/>
            </a:prstGeom>
            <a:solidFill>
              <a:srgbClr val="23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Ellipse 31"/>
            <p:cNvSpPr/>
            <p:nvPr/>
          </p:nvSpPr>
          <p:spPr>
            <a:xfrm>
              <a:off x="7280251" y="3209043"/>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3" name="Ellipse 32"/>
            <p:cNvSpPr/>
            <p:nvPr/>
          </p:nvSpPr>
          <p:spPr>
            <a:xfrm>
              <a:off x="6712778" y="3209043"/>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sp>
        <p:nvSpPr>
          <p:cNvPr id="34" name="Ellipse 33"/>
          <p:cNvSpPr/>
          <p:nvPr/>
        </p:nvSpPr>
        <p:spPr>
          <a:xfrm>
            <a:off x="5074731" y="3780453"/>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5" name="Ellipse 34"/>
          <p:cNvSpPr/>
          <p:nvPr/>
        </p:nvSpPr>
        <p:spPr>
          <a:xfrm>
            <a:off x="4206793" y="4365104"/>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6" name="Ellipse 35"/>
          <p:cNvSpPr/>
          <p:nvPr/>
        </p:nvSpPr>
        <p:spPr>
          <a:xfrm>
            <a:off x="3737878" y="3649201"/>
            <a:ext cx="216024" cy="20905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60" name="Gruppieren 59"/>
          <p:cNvGrpSpPr/>
          <p:nvPr/>
        </p:nvGrpSpPr>
        <p:grpSpPr>
          <a:xfrm>
            <a:off x="827584" y="2536219"/>
            <a:ext cx="523858" cy="455798"/>
            <a:chOff x="1934249" y="2536219"/>
            <a:chExt cx="523858" cy="455798"/>
          </a:xfrm>
        </p:grpSpPr>
        <p:sp>
          <p:nvSpPr>
            <p:cNvPr id="18" name="Freihandform 17"/>
            <p:cNvSpPr/>
            <p:nvPr/>
          </p:nvSpPr>
          <p:spPr>
            <a:xfrm rot="12367953">
              <a:off x="1934249" y="2539040"/>
              <a:ext cx="523858" cy="448887"/>
            </a:xfrm>
            <a:custGeom>
              <a:avLst/>
              <a:gdLst>
                <a:gd name="connsiteX0" fmla="*/ 156 w 523858"/>
                <a:gd name="connsiteY0" fmla="*/ 83127 h 448887"/>
                <a:gd name="connsiteX1" fmla="*/ 156 w 523858"/>
                <a:gd name="connsiteY1" fmla="*/ 83127 h 448887"/>
                <a:gd name="connsiteX2" fmla="*/ 8469 w 523858"/>
                <a:gd name="connsiteY2" fmla="*/ 357447 h 448887"/>
                <a:gd name="connsiteX3" fmla="*/ 50032 w 523858"/>
                <a:gd name="connsiteY3" fmla="*/ 399011 h 448887"/>
                <a:gd name="connsiteX4" fmla="*/ 74971 w 523858"/>
                <a:gd name="connsiteY4" fmla="*/ 407323 h 448887"/>
                <a:gd name="connsiteX5" fmla="*/ 99909 w 523858"/>
                <a:gd name="connsiteY5" fmla="*/ 423949 h 448887"/>
                <a:gd name="connsiteX6" fmla="*/ 124847 w 523858"/>
                <a:gd name="connsiteY6" fmla="*/ 432262 h 448887"/>
                <a:gd name="connsiteX7" fmla="*/ 299414 w 523858"/>
                <a:gd name="connsiteY7" fmla="*/ 448887 h 448887"/>
                <a:gd name="connsiteX8" fmla="*/ 507232 w 523858"/>
                <a:gd name="connsiteY8" fmla="*/ 440574 h 448887"/>
                <a:gd name="connsiteX9" fmla="*/ 523858 w 523858"/>
                <a:gd name="connsiteY9" fmla="*/ 423949 h 448887"/>
                <a:gd name="connsiteX10" fmla="*/ 498920 w 523858"/>
                <a:gd name="connsiteY10" fmla="*/ 266007 h 448887"/>
                <a:gd name="connsiteX11" fmla="*/ 432418 w 523858"/>
                <a:gd name="connsiteY11" fmla="*/ 232756 h 448887"/>
                <a:gd name="connsiteX12" fmla="*/ 407480 w 523858"/>
                <a:gd name="connsiteY12" fmla="*/ 224443 h 448887"/>
                <a:gd name="connsiteX13" fmla="*/ 399167 w 523858"/>
                <a:gd name="connsiteY13" fmla="*/ 83127 h 448887"/>
                <a:gd name="connsiteX14" fmla="*/ 390854 w 523858"/>
                <a:gd name="connsiteY14" fmla="*/ 49876 h 448887"/>
                <a:gd name="connsiteX15" fmla="*/ 282789 w 523858"/>
                <a:gd name="connsiteY15" fmla="*/ 0 h 448887"/>
                <a:gd name="connsiteX16" fmla="*/ 183036 w 523858"/>
                <a:gd name="connsiteY16" fmla="*/ 8312 h 448887"/>
                <a:gd name="connsiteX17" fmla="*/ 158098 w 523858"/>
                <a:gd name="connsiteY17" fmla="*/ 16625 h 448887"/>
                <a:gd name="connsiteX18" fmla="*/ 116534 w 523858"/>
                <a:gd name="connsiteY18" fmla="*/ 24938 h 448887"/>
                <a:gd name="connsiteX19" fmla="*/ 66658 w 523858"/>
                <a:gd name="connsiteY19" fmla="*/ 41563 h 448887"/>
                <a:gd name="connsiteX20" fmla="*/ 41720 w 523858"/>
                <a:gd name="connsiteY20" fmla="*/ 49876 h 448887"/>
                <a:gd name="connsiteX21" fmla="*/ 156 w 523858"/>
                <a:gd name="connsiteY21" fmla="*/ 83127 h 44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858" h="448887">
                  <a:moveTo>
                    <a:pt x="156" y="83127"/>
                  </a:moveTo>
                  <a:lnTo>
                    <a:pt x="156" y="83127"/>
                  </a:lnTo>
                  <a:cubicBezTo>
                    <a:pt x="2927" y="174567"/>
                    <a:pt x="-5799" y="267084"/>
                    <a:pt x="8469" y="357447"/>
                  </a:cubicBezTo>
                  <a:cubicBezTo>
                    <a:pt x="11525" y="376800"/>
                    <a:pt x="31444" y="392816"/>
                    <a:pt x="50032" y="399011"/>
                  </a:cubicBezTo>
                  <a:lnTo>
                    <a:pt x="74971" y="407323"/>
                  </a:lnTo>
                  <a:cubicBezTo>
                    <a:pt x="83284" y="412865"/>
                    <a:pt x="90973" y="419481"/>
                    <a:pt x="99909" y="423949"/>
                  </a:cubicBezTo>
                  <a:cubicBezTo>
                    <a:pt x="107746" y="427868"/>
                    <a:pt x="116293" y="430361"/>
                    <a:pt x="124847" y="432262"/>
                  </a:cubicBezTo>
                  <a:cubicBezTo>
                    <a:pt x="183318" y="445255"/>
                    <a:pt x="238215" y="444807"/>
                    <a:pt x="299414" y="448887"/>
                  </a:cubicBezTo>
                  <a:cubicBezTo>
                    <a:pt x="368687" y="446116"/>
                    <a:pt x="438328" y="448230"/>
                    <a:pt x="507232" y="440574"/>
                  </a:cubicBezTo>
                  <a:cubicBezTo>
                    <a:pt x="515021" y="439709"/>
                    <a:pt x="523337" y="431769"/>
                    <a:pt x="523858" y="423949"/>
                  </a:cubicBezTo>
                  <a:cubicBezTo>
                    <a:pt x="523872" y="423741"/>
                    <a:pt x="522279" y="289364"/>
                    <a:pt x="498920" y="266007"/>
                  </a:cubicBezTo>
                  <a:cubicBezTo>
                    <a:pt x="469902" y="236991"/>
                    <a:pt x="489729" y="251860"/>
                    <a:pt x="432418" y="232756"/>
                  </a:cubicBezTo>
                  <a:lnTo>
                    <a:pt x="407480" y="224443"/>
                  </a:lnTo>
                  <a:cubicBezTo>
                    <a:pt x="404709" y="177338"/>
                    <a:pt x="403641" y="130101"/>
                    <a:pt x="399167" y="83127"/>
                  </a:cubicBezTo>
                  <a:cubicBezTo>
                    <a:pt x="398084" y="71754"/>
                    <a:pt x="398377" y="58474"/>
                    <a:pt x="390854" y="49876"/>
                  </a:cubicBezTo>
                  <a:cubicBezTo>
                    <a:pt x="362685" y="17682"/>
                    <a:pt x="321332" y="9635"/>
                    <a:pt x="282789" y="0"/>
                  </a:cubicBezTo>
                  <a:cubicBezTo>
                    <a:pt x="249538" y="2771"/>
                    <a:pt x="216110" y="3902"/>
                    <a:pt x="183036" y="8312"/>
                  </a:cubicBezTo>
                  <a:cubicBezTo>
                    <a:pt x="174351" y="9470"/>
                    <a:pt x="166599" y="14500"/>
                    <a:pt x="158098" y="16625"/>
                  </a:cubicBezTo>
                  <a:cubicBezTo>
                    <a:pt x="144391" y="20052"/>
                    <a:pt x="130165" y="21220"/>
                    <a:pt x="116534" y="24938"/>
                  </a:cubicBezTo>
                  <a:cubicBezTo>
                    <a:pt x="99627" y="29549"/>
                    <a:pt x="83283" y="36021"/>
                    <a:pt x="66658" y="41563"/>
                  </a:cubicBezTo>
                  <a:lnTo>
                    <a:pt x="41720" y="49876"/>
                  </a:lnTo>
                  <a:lnTo>
                    <a:pt x="156" y="83127"/>
                  </a:lnTo>
                  <a:close/>
                </a:path>
              </a:pathLst>
            </a:custGeom>
            <a:solidFill>
              <a:srgbClr val="A6A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7" name="Ellipse 36"/>
            <p:cNvSpPr/>
            <p:nvPr/>
          </p:nvSpPr>
          <p:spPr>
            <a:xfrm>
              <a:off x="2088166" y="2536219"/>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Ellipse 37"/>
            <p:cNvSpPr/>
            <p:nvPr/>
          </p:nvSpPr>
          <p:spPr>
            <a:xfrm>
              <a:off x="2187214" y="2782967"/>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nvGrpSpPr>
          <p:cNvPr id="56" name="Gruppieren 55"/>
          <p:cNvGrpSpPr/>
          <p:nvPr/>
        </p:nvGrpSpPr>
        <p:grpSpPr>
          <a:xfrm>
            <a:off x="1430549" y="2881104"/>
            <a:ext cx="523858" cy="448887"/>
            <a:chOff x="2537214" y="2881104"/>
            <a:chExt cx="523858" cy="448887"/>
          </a:xfrm>
        </p:grpSpPr>
        <p:sp>
          <p:nvSpPr>
            <p:cNvPr id="16" name="Freihandform 15"/>
            <p:cNvSpPr/>
            <p:nvPr/>
          </p:nvSpPr>
          <p:spPr>
            <a:xfrm rot="19463817">
              <a:off x="2537214" y="2881104"/>
              <a:ext cx="523858" cy="448887"/>
            </a:xfrm>
            <a:custGeom>
              <a:avLst/>
              <a:gdLst>
                <a:gd name="connsiteX0" fmla="*/ 156 w 523858"/>
                <a:gd name="connsiteY0" fmla="*/ 83127 h 448887"/>
                <a:gd name="connsiteX1" fmla="*/ 156 w 523858"/>
                <a:gd name="connsiteY1" fmla="*/ 83127 h 448887"/>
                <a:gd name="connsiteX2" fmla="*/ 8469 w 523858"/>
                <a:gd name="connsiteY2" fmla="*/ 357447 h 448887"/>
                <a:gd name="connsiteX3" fmla="*/ 50032 w 523858"/>
                <a:gd name="connsiteY3" fmla="*/ 399011 h 448887"/>
                <a:gd name="connsiteX4" fmla="*/ 74971 w 523858"/>
                <a:gd name="connsiteY4" fmla="*/ 407323 h 448887"/>
                <a:gd name="connsiteX5" fmla="*/ 99909 w 523858"/>
                <a:gd name="connsiteY5" fmla="*/ 423949 h 448887"/>
                <a:gd name="connsiteX6" fmla="*/ 124847 w 523858"/>
                <a:gd name="connsiteY6" fmla="*/ 432262 h 448887"/>
                <a:gd name="connsiteX7" fmla="*/ 299414 w 523858"/>
                <a:gd name="connsiteY7" fmla="*/ 448887 h 448887"/>
                <a:gd name="connsiteX8" fmla="*/ 507232 w 523858"/>
                <a:gd name="connsiteY8" fmla="*/ 440574 h 448887"/>
                <a:gd name="connsiteX9" fmla="*/ 523858 w 523858"/>
                <a:gd name="connsiteY9" fmla="*/ 423949 h 448887"/>
                <a:gd name="connsiteX10" fmla="*/ 498920 w 523858"/>
                <a:gd name="connsiteY10" fmla="*/ 266007 h 448887"/>
                <a:gd name="connsiteX11" fmla="*/ 432418 w 523858"/>
                <a:gd name="connsiteY11" fmla="*/ 232756 h 448887"/>
                <a:gd name="connsiteX12" fmla="*/ 407480 w 523858"/>
                <a:gd name="connsiteY12" fmla="*/ 224443 h 448887"/>
                <a:gd name="connsiteX13" fmla="*/ 399167 w 523858"/>
                <a:gd name="connsiteY13" fmla="*/ 83127 h 448887"/>
                <a:gd name="connsiteX14" fmla="*/ 390854 w 523858"/>
                <a:gd name="connsiteY14" fmla="*/ 49876 h 448887"/>
                <a:gd name="connsiteX15" fmla="*/ 282789 w 523858"/>
                <a:gd name="connsiteY15" fmla="*/ 0 h 448887"/>
                <a:gd name="connsiteX16" fmla="*/ 183036 w 523858"/>
                <a:gd name="connsiteY16" fmla="*/ 8312 h 448887"/>
                <a:gd name="connsiteX17" fmla="*/ 158098 w 523858"/>
                <a:gd name="connsiteY17" fmla="*/ 16625 h 448887"/>
                <a:gd name="connsiteX18" fmla="*/ 116534 w 523858"/>
                <a:gd name="connsiteY18" fmla="*/ 24938 h 448887"/>
                <a:gd name="connsiteX19" fmla="*/ 66658 w 523858"/>
                <a:gd name="connsiteY19" fmla="*/ 41563 h 448887"/>
                <a:gd name="connsiteX20" fmla="*/ 41720 w 523858"/>
                <a:gd name="connsiteY20" fmla="*/ 49876 h 448887"/>
                <a:gd name="connsiteX21" fmla="*/ 156 w 523858"/>
                <a:gd name="connsiteY21" fmla="*/ 83127 h 44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858" h="448887">
                  <a:moveTo>
                    <a:pt x="156" y="83127"/>
                  </a:moveTo>
                  <a:lnTo>
                    <a:pt x="156" y="83127"/>
                  </a:lnTo>
                  <a:cubicBezTo>
                    <a:pt x="2927" y="174567"/>
                    <a:pt x="-5799" y="267084"/>
                    <a:pt x="8469" y="357447"/>
                  </a:cubicBezTo>
                  <a:cubicBezTo>
                    <a:pt x="11525" y="376800"/>
                    <a:pt x="31444" y="392816"/>
                    <a:pt x="50032" y="399011"/>
                  </a:cubicBezTo>
                  <a:lnTo>
                    <a:pt x="74971" y="407323"/>
                  </a:lnTo>
                  <a:cubicBezTo>
                    <a:pt x="83284" y="412865"/>
                    <a:pt x="90973" y="419481"/>
                    <a:pt x="99909" y="423949"/>
                  </a:cubicBezTo>
                  <a:cubicBezTo>
                    <a:pt x="107746" y="427868"/>
                    <a:pt x="116293" y="430361"/>
                    <a:pt x="124847" y="432262"/>
                  </a:cubicBezTo>
                  <a:cubicBezTo>
                    <a:pt x="183318" y="445255"/>
                    <a:pt x="238215" y="444807"/>
                    <a:pt x="299414" y="448887"/>
                  </a:cubicBezTo>
                  <a:cubicBezTo>
                    <a:pt x="368687" y="446116"/>
                    <a:pt x="438328" y="448230"/>
                    <a:pt x="507232" y="440574"/>
                  </a:cubicBezTo>
                  <a:cubicBezTo>
                    <a:pt x="515021" y="439709"/>
                    <a:pt x="523337" y="431769"/>
                    <a:pt x="523858" y="423949"/>
                  </a:cubicBezTo>
                  <a:cubicBezTo>
                    <a:pt x="523872" y="423741"/>
                    <a:pt x="522279" y="289364"/>
                    <a:pt x="498920" y="266007"/>
                  </a:cubicBezTo>
                  <a:cubicBezTo>
                    <a:pt x="469902" y="236991"/>
                    <a:pt x="489729" y="251860"/>
                    <a:pt x="432418" y="232756"/>
                  </a:cubicBezTo>
                  <a:lnTo>
                    <a:pt x="407480" y="224443"/>
                  </a:lnTo>
                  <a:cubicBezTo>
                    <a:pt x="404709" y="177338"/>
                    <a:pt x="403641" y="130101"/>
                    <a:pt x="399167" y="83127"/>
                  </a:cubicBezTo>
                  <a:cubicBezTo>
                    <a:pt x="398084" y="71754"/>
                    <a:pt x="398377" y="58474"/>
                    <a:pt x="390854" y="49876"/>
                  </a:cubicBezTo>
                  <a:cubicBezTo>
                    <a:pt x="362685" y="17682"/>
                    <a:pt x="321332" y="9635"/>
                    <a:pt x="282789" y="0"/>
                  </a:cubicBezTo>
                  <a:cubicBezTo>
                    <a:pt x="249538" y="2771"/>
                    <a:pt x="216110" y="3902"/>
                    <a:pt x="183036" y="8312"/>
                  </a:cubicBezTo>
                  <a:cubicBezTo>
                    <a:pt x="174351" y="9470"/>
                    <a:pt x="166599" y="14500"/>
                    <a:pt x="158098" y="16625"/>
                  </a:cubicBezTo>
                  <a:cubicBezTo>
                    <a:pt x="144391" y="20052"/>
                    <a:pt x="130165" y="21220"/>
                    <a:pt x="116534" y="24938"/>
                  </a:cubicBezTo>
                  <a:cubicBezTo>
                    <a:pt x="99627" y="29549"/>
                    <a:pt x="83283" y="36021"/>
                    <a:pt x="66658" y="41563"/>
                  </a:cubicBezTo>
                  <a:lnTo>
                    <a:pt x="41720" y="49876"/>
                  </a:lnTo>
                  <a:lnTo>
                    <a:pt x="156" y="83127"/>
                  </a:lnTo>
                  <a:close/>
                </a:path>
              </a:pathLst>
            </a:custGeom>
            <a:solidFill>
              <a:srgbClr val="A6A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9" name="Ellipse 38"/>
            <p:cNvSpPr/>
            <p:nvPr/>
          </p:nvSpPr>
          <p:spPr>
            <a:xfrm>
              <a:off x="2653214" y="2973715"/>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nvGrpSpPr>
          <p:cNvPr id="43" name="Gruppieren 42"/>
          <p:cNvGrpSpPr/>
          <p:nvPr/>
        </p:nvGrpSpPr>
        <p:grpSpPr>
          <a:xfrm>
            <a:off x="3568137" y="5223019"/>
            <a:ext cx="523858" cy="514525"/>
            <a:chOff x="3425909" y="2815431"/>
            <a:chExt cx="523858" cy="514525"/>
          </a:xfrm>
        </p:grpSpPr>
        <p:sp>
          <p:nvSpPr>
            <p:cNvPr id="17" name="Freihandform 16"/>
            <p:cNvSpPr/>
            <p:nvPr/>
          </p:nvSpPr>
          <p:spPr>
            <a:xfrm rot="2517881">
              <a:off x="3425909" y="2881069"/>
              <a:ext cx="523858" cy="448887"/>
            </a:xfrm>
            <a:custGeom>
              <a:avLst/>
              <a:gdLst>
                <a:gd name="connsiteX0" fmla="*/ 156 w 523858"/>
                <a:gd name="connsiteY0" fmla="*/ 83127 h 448887"/>
                <a:gd name="connsiteX1" fmla="*/ 156 w 523858"/>
                <a:gd name="connsiteY1" fmla="*/ 83127 h 448887"/>
                <a:gd name="connsiteX2" fmla="*/ 8469 w 523858"/>
                <a:gd name="connsiteY2" fmla="*/ 357447 h 448887"/>
                <a:gd name="connsiteX3" fmla="*/ 50032 w 523858"/>
                <a:gd name="connsiteY3" fmla="*/ 399011 h 448887"/>
                <a:gd name="connsiteX4" fmla="*/ 74971 w 523858"/>
                <a:gd name="connsiteY4" fmla="*/ 407323 h 448887"/>
                <a:gd name="connsiteX5" fmla="*/ 99909 w 523858"/>
                <a:gd name="connsiteY5" fmla="*/ 423949 h 448887"/>
                <a:gd name="connsiteX6" fmla="*/ 124847 w 523858"/>
                <a:gd name="connsiteY6" fmla="*/ 432262 h 448887"/>
                <a:gd name="connsiteX7" fmla="*/ 299414 w 523858"/>
                <a:gd name="connsiteY7" fmla="*/ 448887 h 448887"/>
                <a:gd name="connsiteX8" fmla="*/ 507232 w 523858"/>
                <a:gd name="connsiteY8" fmla="*/ 440574 h 448887"/>
                <a:gd name="connsiteX9" fmla="*/ 523858 w 523858"/>
                <a:gd name="connsiteY9" fmla="*/ 423949 h 448887"/>
                <a:gd name="connsiteX10" fmla="*/ 498920 w 523858"/>
                <a:gd name="connsiteY10" fmla="*/ 266007 h 448887"/>
                <a:gd name="connsiteX11" fmla="*/ 432418 w 523858"/>
                <a:gd name="connsiteY11" fmla="*/ 232756 h 448887"/>
                <a:gd name="connsiteX12" fmla="*/ 407480 w 523858"/>
                <a:gd name="connsiteY12" fmla="*/ 224443 h 448887"/>
                <a:gd name="connsiteX13" fmla="*/ 399167 w 523858"/>
                <a:gd name="connsiteY13" fmla="*/ 83127 h 448887"/>
                <a:gd name="connsiteX14" fmla="*/ 390854 w 523858"/>
                <a:gd name="connsiteY14" fmla="*/ 49876 h 448887"/>
                <a:gd name="connsiteX15" fmla="*/ 282789 w 523858"/>
                <a:gd name="connsiteY15" fmla="*/ 0 h 448887"/>
                <a:gd name="connsiteX16" fmla="*/ 183036 w 523858"/>
                <a:gd name="connsiteY16" fmla="*/ 8312 h 448887"/>
                <a:gd name="connsiteX17" fmla="*/ 158098 w 523858"/>
                <a:gd name="connsiteY17" fmla="*/ 16625 h 448887"/>
                <a:gd name="connsiteX18" fmla="*/ 116534 w 523858"/>
                <a:gd name="connsiteY18" fmla="*/ 24938 h 448887"/>
                <a:gd name="connsiteX19" fmla="*/ 66658 w 523858"/>
                <a:gd name="connsiteY19" fmla="*/ 41563 h 448887"/>
                <a:gd name="connsiteX20" fmla="*/ 41720 w 523858"/>
                <a:gd name="connsiteY20" fmla="*/ 49876 h 448887"/>
                <a:gd name="connsiteX21" fmla="*/ 156 w 523858"/>
                <a:gd name="connsiteY21" fmla="*/ 83127 h 44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858" h="448887">
                  <a:moveTo>
                    <a:pt x="156" y="83127"/>
                  </a:moveTo>
                  <a:lnTo>
                    <a:pt x="156" y="83127"/>
                  </a:lnTo>
                  <a:cubicBezTo>
                    <a:pt x="2927" y="174567"/>
                    <a:pt x="-5799" y="267084"/>
                    <a:pt x="8469" y="357447"/>
                  </a:cubicBezTo>
                  <a:cubicBezTo>
                    <a:pt x="11525" y="376800"/>
                    <a:pt x="31444" y="392816"/>
                    <a:pt x="50032" y="399011"/>
                  </a:cubicBezTo>
                  <a:lnTo>
                    <a:pt x="74971" y="407323"/>
                  </a:lnTo>
                  <a:cubicBezTo>
                    <a:pt x="83284" y="412865"/>
                    <a:pt x="90973" y="419481"/>
                    <a:pt x="99909" y="423949"/>
                  </a:cubicBezTo>
                  <a:cubicBezTo>
                    <a:pt x="107746" y="427868"/>
                    <a:pt x="116293" y="430361"/>
                    <a:pt x="124847" y="432262"/>
                  </a:cubicBezTo>
                  <a:cubicBezTo>
                    <a:pt x="183318" y="445255"/>
                    <a:pt x="238215" y="444807"/>
                    <a:pt x="299414" y="448887"/>
                  </a:cubicBezTo>
                  <a:cubicBezTo>
                    <a:pt x="368687" y="446116"/>
                    <a:pt x="438328" y="448230"/>
                    <a:pt x="507232" y="440574"/>
                  </a:cubicBezTo>
                  <a:cubicBezTo>
                    <a:pt x="515021" y="439709"/>
                    <a:pt x="523337" y="431769"/>
                    <a:pt x="523858" y="423949"/>
                  </a:cubicBezTo>
                  <a:cubicBezTo>
                    <a:pt x="523872" y="423741"/>
                    <a:pt x="522279" y="289364"/>
                    <a:pt x="498920" y="266007"/>
                  </a:cubicBezTo>
                  <a:cubicBezTo>
                    <a:pt x="469902" y="236991"/>
                    <a:pt x="489729" y="251860"/>
                    <a:pt x="432418" y="232756"/>
                  </a:cubicBezTo>
                  <a:lnTo>
                    <a:pt x="407480" y="224443"/>
                  </a:lnTo>
                  <a:cubicBezTo>
                    <a:pt x="404709" y="177338"/>
                    <a:pt x="403641" y="130101"/>
                    <a:pt x="399167" y="83127"/>
                  </a:cubicBezTo>
                  <a:cubicBezTo>
                    <a:pt x="398084" y="71754"/>
                    <a:pt x="398377" y="58474"/>
                    <a:pt x="390854" y="49876"/>
                  </a:cubicBezTo>
                  <a:cubicBezTo>
                    <a:pt x="362685" y="17682"/>
                    <a:pt x="321332" y="9635"/>
                    <a:pt x="282789" y="0"/>
                  </a:cubicBezTo>
                  <a:cubicBezTo>
                    <a:pt x="249538" y="2771"/>
                    <a:pt x="216110" y="3902"/>
                    <a:pt x="183036" y="8312"/>
                  </a:cubicBezTo>
                  <a:cubicBezTo>
                    <a:pt x="174351" y="9470"/>
                    <a:pt x="166599" y="14500"/>
                    <a:pt x="158098" y="16625"/>
                  </a:cubicBezTo>
                  <a:cubicBezTo>
                    <a:pt x="144391" y="20052"/>
                    <a:pt x="130165" y="21220"/>
                    <a:pt x="116534" y="24938"/>
                  </a:cubicBezTo>
                  <a:cubicBezTo>
                    <a:pt x="99627" y="29549"/>
                    <a:pt x="83283" y="36021"/>
                    <a:pt x="66658" y="41563"/>
                  </a:cubicBezTo>
                  <a:lnTo>
                    <a:pt x="41720" y="49876"/>
                  </a:lnTo>
                  <a:lnTo>
                    <a:pt x="156" y="83127"/>
                  </a:lnTo>
                  <a:close/>
                </a:path>
              </a:pathLst>
            </a:custGeom>
            <a:solidFill>
              <a:srgbClr val="A6A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0" name="Ellipse 39"/>
            <p:cNvSpPr/>
            <p:nvPr/>
          </p:nvSpPr>
          <p:spPr>
            <a:xfrm>
              <a:off x="3534180" y="3064942"/>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1" name="Ellipse 40"/>
            <p:cNvSpPr/>
            <p:nvPr/>
          </p:nvSpPr>
          <p:spPr>
            <a:xfrm>
              <a:off x="3551262" y="2815431"/>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sp>
        <p:nvSpPr>
          <p:cNvPr id="42" name="Ellipse 41"/>
          <p:cNvSpPr/>
          <p:nvPr/>
        </p:nvSpPr>
        <p:spPr>
          <a:xfrm>
            <a:off x="2125014" y="1615014"/>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48" name="Gruppieren 47"/>
          <p:cNvGrpSpPr/>
          <p:nvPr/>
        </p:nvGrpSpPr>
        <p:grpSpPr>
          <a:xfrm>
            <a:off x="4920814" y="4965756"/>
            <a:ext cx="523858" cy="514525"/>
            <a:chOff x="3425909" y="2815431"/>
            <a:chExt cx="523858" cy="514525"/>
          </a:xfrm>
        </p:grpSpPr>
        <p:sp>
          <p:nvSpPr>
            <p:cNvPr id="49" name="Freihandform 48"/>
            <p:cNvSpPr/>
            <p:nvPr/>
          </p:nvSpPr>
          <p:spPr>
            <a:xfrm rot="2517881">
              <a:off x="3425909" y="2881069"/>
              <a:ext cx="523858" cy="448887"/>
            </a:xfrm>
            <a:custGeom>
              <a:avLst/>
              <a:gdLst>
                <a:gd name="connsiteX0" fmla="*/ 156 w 523858"/>
                <a:gd name="connsiteY0" fmla="*/ 83127 h 448887"/>
                <a:gd name="connsiteX1" fmla="*/ 156 w 523858"/>
                <a:gd name="connsiteY1" fmla="*/ 83127 h 448887"/>
                <a:gd name="connsiteX2" fmla="*/ 8469 w 523858"/>
                <a:gd name="connsiteY2" fmla="*/ 357447 h 448887"/>
                <a:gd name="connsiteX3" fmla="*/ 50032 w 523858"/>
                <a:gd name="connsiteY3" fmla="*/ 399011 h 448887"/>
                <a:gd name="connsiteX4" fmla="*/ 74971 w 523858"/>
                <a:gd name="connsiteY4" fmla="*/ 407323 h 448887"/>
                <a:gd name="connsiteX5" fmla="*/ 99909 w 523858"/>
                <a:gd name="connsiteY5" fmla="*/ 423949 h 448887"/>
                <a:gd name="connsiteX6" fmla="*/ 124847 w 523858"/>
                <a:gd name="connsiteY6" fmla="*/ 432262 h 448887"/>
                <a:gd name="connsiteX7" fmla="*/ 299414 w 523858"/>
                <a:gd name="connsiteY7" fmla="*/ 448887 h 448887"/>
                <a:gd name="connsiteX8" fmla="*/ 507232 w 523858"/>
                <a:gd name="connsiteY8" fmla="*/ 440574 h 448887"/>
                <a:gd name="connsiteX9" fmla="*/ 523858 w 523858"/>
                <a:gd name="connsiteY9" fmla="*/ 423949 h 448887"/>
                <a:gd name="connsiteX10" fmla="*/ 498920 w 523858"/>
                <a:gd name="connsiteY10" fmla="*/ 266007 h 448887"/>
                <a:gd name="connsiteX11" fmla="*/ 432418 w 523858"/>
                <a:gd name="connsiteY11" fmla="*/ 232756 h 448887"/>
                <a:gd name="connsiteX12" fmla="*/ 407480 w 523858"/>
                <a:gd name="connsiteY12" fmla="*/ 224443 h 448887"/>
                <a:gd name="connsiteX13" fmla="*/ 399167 w 523858"/>
                <a:gd name="connsiteY13" fmla="*/ 83127 h 448887"/>
                <a:gd name="connsiteX14" fmla="*/ 390854 w 523858"/>
                <a:gd name="connsiteY14" fmla="*/ 49876 h 448887"/>
                <a:gd name="connsiteX15" fmla="*/ 282789 w 523858"/>
                <a:gd name="connsiteY15" fmla="*/ 0 h 448887"/>
                <a:gd name="connsiteX16" fmla="*/ 183036 w 523858"/>
                <a:gd name="connsiteY16" fmla="*/ 8312 h 448887"/>
                <a:gd name="connsiteX17" fmla="*/ 158098 w 523858"/>
                <a:gd name="connsiteY17" fmla="*/ 16625 h 448887"/>
                <a:gd name="connsiteX18" fmla="*/ 116534 w 523858"/>
                <a:gd name="connsiteY18" fmla="*/ 24938 h 448887"/>
                <a:gd name="connsiteX19" fmla="*/ 66658 w 523858"/>
                <a:gd name="connsiteY19" fmla="*/ 41563 h 448887"/>
                <a:gd name="connsiteX20" fmla="*/ 41720 w 523858"/>
                <a:gd name="connsiteY20" fmla="*/ 49876 h 448887"/>
                <a:gd name="connsiteX21" fmla="*/ 156 w 523858"/>
                <a:gd name="connsiteY21" fmla="*/ 83127 h 44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858" h="448887">
                  <a:moveTo>
                    <a:pt x="156" y="83127"/>
                  </a:moveTo>
                  <a:lnTo>
                    <a:pt x="156" y="83127"/>
                  </a:lnTo>
                  <a:cubicBezTo>
                    <a:pt x="2927" y="174567"/>
                    <a:pt x="-5799" y="267084"/>
                    <a:pt x="8469" y="357447"/>
                  </a:cubicBezTo>
                  <a:cubicBezTo>
                    <a:pt x="11525" y="376800"/>
                    <a:pt x="31444" y="392816"/>
                    <a:pt x="50032" y="399011"/>
                  </a:cubicBezTo>
                  <a:lnTo>
                    <a:pt x="74971" y="407323"/>
                  </a:lnTo>
                  <a:cubicBezTo>
                    <a:pt x="83284" y="412865"/>
                    <a:pt x="90973" y="419481"/>
                    <a:pt x="99909" y="423949"/>
                  </a:cubicBezTo>
                  <a:cubicBezTo>
                    <a:pt x="107746" y="427868"/>
                    <a:pt x="116293" y="430361"/>
                    <a:pt x="124847" y="432262"/>
                  </a:cubicBezTo>
                  <a:cubicBezTo>
                    <a:pt x="183318" y="445255"/>
                    <a:pt x="238215" y="444807"/>
                    <a:pt x="299414" y="448887"/>
                  </a:cubicBezTo>
                  <a:cubicBezTo>
                    <a:pt x="368687" y="446116"/>
                    <a:pt x="438328" y="448230"/>
                    <a:pt x="507232" y="440574"/>
                  </a:cubicBezTo>
                  <a:cubicBezTo>
                    <a:pt x="515021" y="439709"/>
                    <a:pt x="523337" y="431769"/>
                    <a:pt x="523858" y="423949"/>
                  </a:cubicBezTo>
                  <a:cubicBezTo>
                    <a:pt x="523872" y="423741"/>
                    <a:pt x="522279" y="289364"/>
                    <a:pt x="498920" y="266007"/>
                  </a:cubicBezTo>
                  <a:cubicBezTo>
                    <a:pt x="469902" y="236991"/>
                    <a:pt x="489729" y="251860"/>
                    <a:pt x="432418" y="232756"/>
                  </a:cubicBezTo>
                  <a:lnTo>
                    <a:pt x="407480" y="224443"/>
                  </a:lnTo>
                  <a:cubicBezTo>
                    <a:pt x="404709" y="177338"/>
                    <a:pt x="403641" y="130101"/>
                    <a:pt x="399167" y="83127"/>
                  </a:cubicBezTo>
                  <a:cubicBezTo>
                    <a:pt x="398084" y="71754"/>
                    <a:pt x="398377" y="58474"/>
                    <a:pt x="390854" y="49876"/>
                  </a:cubicBezTo>
                  <a:cubicBezTo>
                    <a:pt x="362685" y="17682"/>
                    <a:pt x="321332" y="9635"/>
                    <a:pt x="282789" y="0"/>
                  </a:cubicBezTo>
                  <a:cubicBezTo>
                    <a:pt x="249538" y="2771"/>
                    <a:pt x="216110" y="3902"/>
                    <a:pt x="183036" y="8312"/>
                  </a:cubicBezTo>
                  <a:cubicBezTo>
                    <a:pt x="174351" y="9470"/>
                    <a:pt x="166599" y="14500"/>
                    <a:pt x="158098" y="16625"/>
                  </a:cubicBezTo>
                  <a:cubicBezTo>
                    <a:pt x="144391" y="20052"/>
                    <a:pt x="130165" y="21220"/>
                    <a:pt x="116534" y="24938"/>
                  </a:cubicBezTo>
                  <a:cubicBezTo>
                    <a:pt x="99627" y="29549"/>
                    <a:pt x="83283" y="36021"/>
                    <a:pt x="66658" y="41563"/>
                  </a:cubicBezTo>
                  <a:lnTo>
                    <a:pt x="41720" y="49876"/>
                  </a:lnTo>
                  <a:lnTo>
                    <a:pt x="156" y="83127"/>
                  </a:lnTo>
                  <a:close/>
                </a:path>
              </a:pathLst>
            </a:custGeom>
            <a:solidFill>
              <a:srgbClr val="A6A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0" name="Ellipse 49"/>
            <p:cNvSpPr/>
            <p:nvPr/>
          </p:nvSpPr>
          <p:spPr>
            <a:xfrm>
              <a:off x="3534180" y="3064942"/>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1" name="Ellipse 50"/>
            <p:cNvSpPr/>
            <p:nvPr/>
          </p:nvSpPr>
          <p:spPr>
            <a:xfrm>
              <a:off x="3551262" y="2815431"/>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nvGrpSpPr>
          <p:cNvPr id="52" name="Gruppieren 51"/>
          <p:cNvGrpSpPr/>
          <p:nvPr/>
        </p:nvGrpSpPr>
        <p:grpSpPr>
          <a:xfrm>
            <a:off x="2121391" y="2472106"/>
            <a:ext cx="523858" cy="514525"/>
            <a:chOff x="3425909" y="2815431"/>
            <a:chExt cx="523858" cy="514525"/>
          </a:xfrm>
        </p:grpSpPr>
        <p:sp>
          <p:nvSpPr>
            <p:cNvPr id="53" name="Freihandform 52"/>
            <p:cNvSpPr/>
            <p:nvPr/>
          </p:nvSpPr>
          <p:spPr>
            <a:xfrm rot="2517881">
              <a:off x="3425909" y="2881069"/>
              <a:ext cx="523858" cy="448887"/>
            </a:xfrm>
            <a:custGeom>
              <a:avLst/>
              <a:gdLst>
                <a:gd name="connsiteX0" fmla="*/ 156 w 523858"/>
                <a:gd name="connsiteY0" fmla="*/ 83127 h 448887"/>
                <a:gd name="connsiteX1" fmla="*/ 156 w 523858"/>
                <a:gd name="connsiteY1" fmla="*/ 83127 h 448887"/>
                <a:gd name="connsiteX2" fmla="*/ 8469 w 523858"/>
                <a:gd name="connsiteY2" fmla="*/ 357447 h 448887"/>
                <a:gd name="connsiteX3" fmla="*/ 50032 w 523858"/>
                <a:gd name="connsiteY3" fmla="*/ 399011 h 448887"/>
                <a:gd name="connsiteX4" fmla="*/ 74971 w 523858"/>
                <a:gd name="connsiteY4" fmla="*/ 407323 h 448887"/>
                <a:gd name="connsiteX5" fmla="*/ 99909 w 523858"/>
                <a:gd name="connsiteY5" fmla="*/ 423949 h 448887"/>
                <a:gd name="connsiteX6" fmla="*/ 124847 w 523858"/>
                <a:gd name="connsiteY6" fmla="*/ 432262 h 448887"/>
                <a:gd name="connsiteX7" fmla="*/ 299414 w 523858"/>
                <a:gd name="connsiteY7" fmla="*/ 448887 h 448887"/>
                <a:gd name="connsiteX8" fmla="*/ 507232 w 523858"/>
                <a:gd name="connsiteY8" fmla="*/ 440574 h 448887"/>
                <a:gd name="connsiteX9" fmla="*/ 523858 w 523858"/>
                <a:gd name="connsiteY9" fmla="*/ 423949 h 448887"/>
                <a:gd name="connsiteX10" fmla="*/ 498920 w 523858"/>
                <a:gd name="connsiteY10" fmla="*/ 266007 h 448887"/>
                <a:gd name="connsiteX11" fmla="*/ 432418 w 523858"/>
                <a:gd name="connsiteY11" fmla="*/ 232756 h 448887"/>
                <a:gd name="connsiteX12" fmla="*/ 407480 w 523858"/>
                <a:gd name="connsiteY12" fmla="*/ 224443 h 448887"/>
                <a:gd name="connsiteX13" fmla="*/ 399167 w 523858"/>
                <a:gd name="connsiteY13" fmla="*/ 83127 h 448887"/>
                <a:gd name="connsiteX14" fmla="*/ 390854 w 523858"/>
                <a:gd name="connsiteY14" fmla="*/ 49876 h 448887"/>
                <a:gd name="connsiteX15" fmla="*/ 282789 w 523858"/>
                <a:gd name="connsiteY15" fmla="*/ 0 h 448887"/>
                <a:gd name="connsiteX16" fmla="*/ 183036 w 523858"/>
                <a:gd name="connsiteY16" fmla="*/ 8312 h 448887"/>
                <a:gd name="connsiteX17" fmla="*/ 158098 w 523858"/>
                <a:gd name="connsiteY17" fmla="*/ 16625 h 448887"/>
                <a:gd name="connsiteX18" fmla="*/ 116534 w 523858"/>
                <a:gd name="connsiteY18" fmla="*/ 24938 h 448887"/>
                <a:gd name="connsiteX19" fmla="*/ 66658 w 523858"/>
                <a:gd name="connsiteY19" fmla="*/ 41563 h 448887"/>
                <a:gd name="connsiteX20" fmla="*/ 41720 w 523858"/>
                <a:gd name="connsiteY20" fmla="*/ 49876 h 448887"/>
                <a:gd name="connsiteX21" fmla="*/ 156 w 523858"/>
                <a:gd name="connsiteY21" fmla="*/ 83127 h 44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858" h="448887">
                  <a:moveTo>
                    <a:pt x="156" y="83127"/>
                  </a:moveTo>
                  <a:lnTo>
                    <a:pt x="156" y="83127"/>
                  </a:lnTo>
                  <a:cubicBezTo>
                    <a:pt x="2927" y="174567"/>
                    <a:pt x="-5799" y="267084"/>
                    <a:pt x="8469" y="357447"/>
                  </a:cubicBezTo>
                  <a:cubicBezTo>
                    <a:pt x="11525" y="376800"/>
                    <a:pt x="31444" y="392816"/>
                    <a:pt x="50032" y="399011"/>
                  </a:cubicBezTo>
                  <a:lnTo>
                    <a:pt x="74971" y="407323"/>
                  </a:lnTo>
                  <a:cubicBezTo>
                    <a:pt x="83284" y="412865"/>
                    <a:pt x="90973" y="419481"/>
                    <a:pt x="99909" y="423949"/>
                  </a:cubicBezTo>
                  <a:cubicBezTo>
                    <a:pt x="107746" y="427868"/>
                    <a:pt x="116293" y="430361"/>
                    <a:pt x="124847" y="432262"/>
                  </a:cubicBezTo>
                  <a:cubicBezTo>
                    <a:pt x="183318" y="445255"/>
                    <a:pt x="238215" y="444807"/>
                    <a:pt x="299414" y="448887"/>
                  </a:cubicBezTo>
                  <a:cubicBezTo>
                    <a:pt x="368687" y="446116"/>
                    <a:pt x="438328" y="448230"/>
                    <a:pt x="507232" y="440574"/>
                  </a:cubicBezTo>
                  <a:cubicBezTo>
                    <a:pt x="515021" y="439709"/>
                    <a:pt x="523337" y="431769"/>
                    <a:pt x="523858" y="423949"/>
                  </a:cubicBezTo>
                  <a:cubicBezTo>
                    <a:pt x="523872" y="423741"/>
                    <a:pt x="522279" y="289364"/>
                    <a:pt x="498920" y="266007"/>
                  </a:cubicBezTo>
                  <a:cubicBezTo>
                    <a:pt x="469902" y="236991"/>
                    <a:pt x="489729" y="251860"/>
                    <a:pt x="432418" y="232756"/>
                  </a:cubicBezTo>
                  <a:lnTo>
                    <a:pt x="407480" y="224443"/>
                  </a:lnTo>
                  <a:cubicBezTo>
                    <a:pt x="404709" y="177338"/>
                    <a:pt x="403641" y="130101"/>
                    <a:pt x="399167" y="83127"/>
                  </a:cubicBezTo>
                  <a:cubicBezTo>
                    <a:pt x="398084" y="71754"/>
                    <a:pt x="398377" y="58474"/>
                    <a:pt x="390854" y="49876"/>
                  </a:cubicBezTo>
                  <a:cubicBezTo>
                    <a:pt x="362685" y="17682"/>
                    <a:pt x="321332" y="9635"/>
                    <a:pt x="282789" y="0"/>
                  </a:cubicBezTo>
                  <a:cubicBezTo>
                    <a:pt x="249538" y="2771"/>
                    <a:pt x="216110" y="3902"/>
                    <a:pt x="183036" y="8312"/>
                  </a:cubicBezTo>
                  <a:cubicBezTo>
                    <a:pt x="174351" y="9470"/>
                    <a:pt x="166599" y="14500"/>
                    <a:pt x="158098" y="16625"/>
                  </a:cubicBezTo>
                  <a:cubicBezTo>
                    <a:pt x="144391" y="20052"/>
                    <a:pt x="130165" y="21220"/>
                    <a:pt x="116534" y="24938"/>
                  </a:cubicBezTo>
                  <a:cubicBezTo>
                    <a:pt x="99627" y="29549"/>
                    <a:pt x="83283" y="36021"/>
                    <a:pt x="66658" y="41563"/>
                  </a:cubicBezTo>
                  <a:lnTo>
                    <a:pt x="41720" y="49876"/>
                  </a:lnTo>
                  <a:lnTo>
                    <a:pt x="156" y="83127"/>
                  </a:lnTo>
                  <a:close/>
                </a:path>
              </a:pathLst>
            </a:custGeom>
            <a:solidFill>
              <a:srgbClr val="A6A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4" name="Ellipse 53"/>
            <p:cNvSpPr/>
            <p:nvPr/>
          </p:nvSpPr>
          <p:spPr>
            <a:xfrm>
              <a:off x="3534180" y="3064942"/>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5" name="Ellipse 54"/>
            <p:cNvSpPr/>
            <p:nvPr/>
          </p:nvSpPr>
          <p:spPr>
            <a:xfrm>
              <a:off x="3551262" y="2815431"/>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nvGrpSpPr>
          <p:cNvPr id="57" name="Gruppieren 56"/>
          <p:cNvGrpSpPr/>
          <p:nvPr/>
        </p:nvGrpSpPr>
        <p:grpSpPr>
          <a:xfrm>
            <a:off x="3431561" y="4245185"/>
            <a:ext cx="523858" cy="448887"/>
            <a:chOff x="2537214" y="2881104"/>
            <a:chExt cx="523858" cy="448887"/>
          </a:xfrm>
        </p:grpSpPr>
        <p:sp>
          <p:nvSpPr>
            <p:cNvPr id="58" name="Freihandform 57"/>
            <p:cNvSpPr/>
            <p:nvPr/>
          </p:nvSpPr>
          <p:spPr>
            <a:xfrm rot="19463817">
              <a:off x="2537214" y="2881104"/>
              <a:ext cx="523858" cy="448887"/>
            </a:xfrm>
            <a:custGeom>
              <a:avLst/>
              <a:gdLst>
                <a:gd name="connsiteX0" fmla="*/ 156 w 523858"/>
                <a:gd name="connsiteY0" fmla="*/ 83127 h 448887"/>
                <a:gd name="connsiteX1" fmla="*/ 156 w 523858"/>
                <a:gd name="connsiteY1" fmla="*/ 83127 h 448887"/>
                <a:gd name="connsiteX2" fmla="*/ 8469 w 523858"/>
                <a:gd name="connsiteY2" fmla="*/ 357447 h 448887"/>
                <a:gd name="connsiteX3" fmla="*/ 50032 w 523858"/>
                <a:gd name="connsiteY3" fmla="*/ 399011 h 448887"/>
                <a:gd name="connsiteX4" fmla="*/ 74971 w 523858"/>
                <a:gd name="connsiteY4" fmla="*/ 407323 h 448887"/>
                <a:gd name="connsiteX5" fmla="*/ 99909 w 523858"/>
                <a:gd name="connsiteY5" fmla="*/ 423949 h 448887"/>
                <a:gd name="connsiteX6" fmla="*/ 124847 w 523858"/>
                <a:gd name="connsiteY6" fmla="*/ 432262 h 448887"/>
                <a:gd name="connsiteX7" fmla="*/ 299414 w 523858"/>
                <a:gd name="connsiteY7" fmla="*/ 448887 h 448887"/>
                <a:gd name="connsiteX8" fmla="*/ 507232 w 523858"/>
                <a:gd name="connsiteY8" fmla="*/ 440574 h 448887"/>
                <a:gd name="connsiteX9" fmla="*/ 523858 w 523858"/>
                <a:gd name="connsiteY9" fmla="*/ 423949 h 448887"/>
                <a:gd name="connsiteX10" fmla="*/ 498920 w 523858"/>
                <a:gd name="connsiteY10" fmla="*/ 266007 h 448887"/>
                <a:gd name="connsiteX11" fmla="*/ 432418 w 523858"/>
                <a:gd name="connsiteY11" fmla="*/ 232756 h 448887"/>
                <a:gd name="connsiteX12" fmla="*/ 407480 w 523858"/>
                <a:gd name="connsiteY12" fmla="*/ 224443 h 448887"/>
                <a:gd name="connsiteX13" fmla="*/ 399167 w 523858"/>
                <a:gd name="connsiteY13" fmla="*/ 83127 h 448887"/>
                <a:gd name="connsiteX14" fmla="*/ 390854 w 523858"/>
                <a:gd name="connsiteY14" fmla="*/ 49876 h 448887"/>
                <a:gd name="connsiteX15" fmla="*/ 282789 w 523858"/>
                <a:gd name="connsiteY15" fmla="*/ 0 h 448887"/>
                <a:gd name="connsiteX16" fmla="*/ 183036 w 523858"/>
                <a:gd name="connsiteY16" fmla="*/ 8312 h 448887"/>
                <a:gd name="connsiteX17" fmla="*/ 158098 w 523858"/>
                <a:gd name="connsiteY17" fmla="*/ 16625 h 448887"/>
                <a:gd name="connsiteX18" fmla="*/ 116534 w 523858"/>
                <a:gd name="connsiteY18" fmla="*/ 24938 h 448887"/>
                <a:gd name="connsiteX19" fmla="*/ 66658 w 523858"/>
                <a:gd name="connsiteY19" fmla="*/ 41563 h 448887"/>
                <a:gd name="connsiteX20" fmla="*/ 41720 w 523858"/>
                <a:gd name="connsiteY20" fmla="*/ 49876 h 448887"/>
                <a:gd name="connsiteX21" fmla="*/ 156 w 523858"/>
                <a:gd name="connsiteY21" fmla="*/ 83127 h 44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858" h="448887">
                  <a:moveTo>
                    <a:pt x="156" y="83127"/>
                  </a:moveTo>
                  <a:lnTo>
                    <a:pt x="156" y="83127"/>
                  </a:lnTo>
                  <a:cubicBezTo>
                    <a:pt x="2927" y="174567"/>
                    <a:pt x="-5799" y="267084"/>
                    <a:pt x="8469" y="357447"/>
                  </a:cubicBezTo>
                  <a:cubicBezTo>
                    <a:pt x="11525" y="376800"/>
                    <a:pt x="31444" y="392816"/>
                    <a:pt x="50032" y="399011"/>
                  </a:cubicBezTo>
                  <a:lnTo>
                    <a:pt x="74971" y="407323"/>
                  </a:lnTo>
                  <a:cubicBezTo>
                    <a:pt x="83284" y="412865"/>
                    <a:pt x="90973" y="419481"/>
                    <a:pt x="99909" y="423949"/>
                  </a:cubicBezTo>
                  <a:cubicBezTo>
                    <a:pt x="107746" y="427868"/>
                    <a:pt x="116293" y="430361"/>
                    <a:pt x="124847" y="432262"/>
                  </a:cubicBezTo>
                  <a:cubicBezTo>
                    <a:pt x="183318" y="445255"/>
                    <a:pt x="238215" y="444807"/>
                    <a:pt x="299414" y="448887"/>
                  </a:cubicBezTo>
                  <a:cubicBezTo>
                    <a:pt x="368687" y="446116"/>
                    <a:pt x="438328" y="448230"/>
                    <a:pt x="507232" y="440574"/>
                  </a:cubicBezTo>
                  <a:cubicBezTo>
                    <a:pt x="515021" y="439709"/>
                    <a:pt x="523337" y="431769"/>
                    <a:pt x="523858" y="423949"/>
                  </a:cubicBezTo>
                  <a:cubicBezTo>
                    <a:pt x="523872" y="423741"/>
                    <a:pt x="522279" y="289364"/>
                    <a:pt x="498920" y="266007"/>
                  </a:cubicBezTo>
                  <a:cubicBezTo>
                    <a:pt x="469902" y="236991"/>
                    <a:pt x="489729" y="251860"/>
                    <a:pt x="432418" y="232756"/>
                  </a:cubicBezTo>
                  <a:lnTo>
                    <a:pt x="407480" y="224443"/>
                  </a:lnTo>
                  <a:cubicBezTo>
                    <a:pt x="404709" y="177338"/>
                    <a:pt x="403641" y="130101"/>
                    <a:pt x="399167" y="83127"/>
                  </a:cubicBezTo>
                  <a:cubicBezTo>
                    <a:pt x="398084" y="71754"/>
                    <a:pt x="398377" y="58474"/>
                    <a:pt x="390854" y="49876"/>
                  </a:cubicBezTo>
                  <a:cubicBezTo>
                    <a:pt x="362685" y="17682"/>
                    <a:pt x="321332" y="9635"/>
                    <a:pt x="282789" y="0"/>
                  </a:cubicBezTo>
                  <a:cubicBezTo>
                    <a:pt x="249538" y="2771"/>
                    <a:pt x="216110" y="3902"/>
                    <a:pt x="183036" y="8312"/>
                  </a:cubicBezTo>
                  <a:cubicBezTo>
                    <a:pt x="174351" y="9470"/>
                    <a:pt x="166599" y="14500"/>
                    <a:pt x="158098" y="16625"/>
                  </a:cubicBezTo>
                  <a:cubicBezTo>
                    <a:pt x="144391" y="20052"/>
                    <a:pt x="130165" y="21220"/>
                    <a:pt x="116534" y="24938"/>
                  </a:cubicBezTo>
                  <a:cubicBezTo>
                    <a:pt x="99627" y="29549"/>
                    <a:pt x="83283" y="36021"/>
                    <a:pt x="66658" y="41563"/>
                  </a:cubicBezTo>
                  <a:lnTo>
                    <a:pt x="41720" y="49876"/>
                  </a:lnTo>
                  <a:lnTo>
                    <a:pt x="156" y="83127"/>
                  </a:lnTo>
                  <a:close/>
                </a:path>
              </a:pathLst>
            </a:custGeom>
            <a:solidFill>
              <a:srgbClr val="A6A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9" name="Ellipse 58"/>
            <p:cNvSpPr/>
            <p:nvPr/>
          </p:nvSpPr>
          <p:spPr>
            <a:xfrm>
              <a:off x="2653214" y="2973715"/>
              <a:ext cx="216024" cy="209050"/>
            </a:xfrm>
            <a:prstGeom prst="ellipse">
              <a:avLst/>
            </a:prstGeom>
            <a:solidFill>
              <a:schemeClr val="accent4"/>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spTree>
    <p:extLst>
      <p:ext uri="{BB962C8B-B14F-4D97-AF65-F5344CB8AC3E}">
        <p14:creationId xmlns:p14="http://schemas.microsoft.com/office/powerpoint/2010/main" val="10359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4"/>
                                        </p:tgtEl>
                                        <p:attrNameLst>
                                          <p:attrName>style.opacity</p:attrName>
                                        </p:attrNameLst>
                                      </p:cBhvr>
                                      <p:to>
                                        <p:strVal val="0.5"/>
                                      </p:to>
                                    </p:set>
                                    <p:animEffect filter="image" prLst="opacity: 0.5">
                                      <p:cBhvr rctx="IE">
                                        <p:cTn id="7" dur="indefinite"/>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el 114"/>
          <p:cNvSpPr>
            <a:spLocks noGrp="1"/>
          </p:cNvSpPr>
          <p:nvPr>
            <p:ph type="title"/>
          </p:nvPr>
        </p:nvSpPr>
        <p:spPr/>
        <p:txBody>
          <a:bodyPr/>
          <a:lstStyle/>
          <a:p>
            <a:r>
              <a:rPr lang="fr-CH" dirty="0"/>
              <a:t>Production végétale : Fertilisation</a:t>
            </a:r>
            <a:endParaRPr lang="de-CH" dirty="0"/>
          </a:p>
        </p:txBody>
      </p:sp>
      <p:sp>
        <p:nvSpPr>
          <p:cNvPr id="116" name="Inhaltsplatzhalter 115"/>
          <p:cNvSpPr>
            <a:spLocks noGrp="1"/>
          </p:cNvSpPr>
          <p:nvPr>
            <p:ph idx="12"/>
          </p:nvPr>
        </p:nvSpPr>
        <p:spPr/>
        <p:txBody>
          <a:bodyPr>
            <a:normAutofit/>
          </a:bodyPr>
          <a:lstStyle/>
          <a:p>
            <a:r>
              <a:rPr lang="fr-CH" dirty="0" smtClean="0"/>
              <a:t>Stratégie pour une gestion durable de l’azote</a:t>
            </a:r>
            <a:endParaRPr lang="fr-CH" dirty="0"/>
          </a:p>
        </p:txBody>
      </p:sp>
      <p:sp>
        <p:nvSpPr>
          <p:cNvPr id="117" name="Textplatzhalter 116"/>
          <p:cNvSpPr>
            <a:spLocks noGrp="1"/>
          </p:cNvSpPr>
          <p:nvPr>
            <p:ph type="body" sz="quarter" idx="38"/>
          </p:nvPr>
        </p:nvSpPr>
        <p:spPr/>
        <p:txBody>
          <a:bodyPr/>
          <a:lstStyle/>
          <a:p>
            <a:r>
              <a:rPr lang="fr-CH" sz="1600" dirty="0" smtClean="0"/>
              <a:t>Optimalisation minéralisation N</a:t>
            </a:r>
            <a:endParaRPr lang="fr-CH" sz="1600" dirty="0"/>
          </a:p>
        </p:txBody>
      </p:sp>
      <p:sp>
        <p:nvSpPr>
          <p:cNvPr id="8" name="Fußzeilenplatzhalter 7"/>
          <p:cNvSpPr>
            <a:spLocks noGrp="1"/>
          </p:cNvSpPr>
          <p:nvPr>
            <p:ph type="ftr" sz="quarter" idx="4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30</a:t>
            </a:fld>
            <a:endParaRPr lang="fr-CH" altLang="de-DE" dirty="0"/>
          </a:p>
        </p:txBody>
      </p:sp>
      <p:sp>
        <p:nvSpPr>
          <p:cNvPr id="119" name="Textplatzhalter 118"/>
          <p:cNvSpPr>
            <a:spLocks noGrp="1"/>
          </p:cNvSpPr>
          <p:nvPr>
            <p:ph type="body" sz="quarter" idx="45"/>
          </p:nvPr>
        </p:nvSpPr>
        <p:spPr/>
        <p:txBody>
          <a:bodyPr/>
          <a:lstStyle/>
          <a:p>
            <a:r>
              <a:rPr lang="fr-CH" sz="1600" dirty="0" smtClean="0"/>
              <a:t>Optimalisation input N</a:t>
            </a:r>
            <a:endParaRPr lang="fr-CH" sz="1600" dirty="0"/>
          </a:p>
        </p:txBody>
      </p:sp>
      <p:sp>
        <p:nvSpPr>
          <p:cNvPr id="121" name="Textplatzhalter 120"/>
          <p:cNvSpPr>
            <a:spLocks noGrp="1"/>
          </p:cNvSpPr>
          <p:nvPr>
            <p:ph type="body" sz="quarter" idx="47"/>
          </p:nvPr>
        </p:nvSpPr>
        <p:spPr/>
        <p:txBody>
          <a:bodyPr/>
          <a:lstStyle/>
          <a:p>
            <a:r>
              <a:rPr lang="fr-CH" sz="1600" dirty="0" smtClean="0"/>
              <a:t>Minéralisation N </a:t>
            </a:r>
            <a:r>
              <a:rPr lang="fr-CH" sz="1600" dirty="0" smtClean="0">
                <a:sym typeface="Wingdings" panose="05000000000000000000" pitchFamily="2" charset="2"/>
              </a:rPr>
              <a:t></a:t>
            </a:r>
            <a:r>
              <a:rPr lang="fr-CH" sz="1600" dirty="0" smtClean="0"/>
              <a:t> Assimilation N</a:t>
            </a:r>
            <a:endParaRPr lang="fr-CH" sz="1600" dirty="0"/>
          </a:p>
        </p:txBody>
      </p:sp>
      <p:sp>
        <p:nvSpPr>
          <p:cNvPr id="123" name="Textplatzhalter 122"/>
          <p:cNvSpPr>
            <a:spLocks noGrp="1"/>
          </p:cNvSpPr>
          <p:nvPr>
            <p:ph type="body" sz="quarter" idx="49"/>
          </p:nvPr>
        </p:nvSpPr>
        <p:spPr/>
        <p:txBody>
          <a:bodyPr/>
          <a:lstStyle/>
          <a:p>
            <a:r>
              <a:rPr lang="fr-CH" sz="1600" dirty="0" smtClean="0"/>
              <a:t>Diminution des pertes de nitrate</a:t>
            </a:r>
            <a:endParaRPr lang="fr-CH" sz="1600" dirty="0"/>
          </a:p>
        </p:txBody>
      </p:sp>
      <p:pic>
        <p:nvPicPr>
          <p:cNvPr id="17" name="Inhaltsplatzhalter 13"/>
          <p:cNvPicPr>
            <a:picLocks noGrp="1" noChangeAspect="1"/>
          </p:cNvPicPr>
          <p:nvPr>
            <p:ph sz="quarter" idx="46"/>
          </p:nvPr>
        </p:nvPicPr>
        <p:blipFill>
          <a:blip r:embed="rId2"/>
          <a:stretch>
            <a:fillRect/>
          </a:stretch>
        </p:blipFill>
        <p:spPr>
          <a:xfrm>
            <a:off x="642671" y="1917700"/>
            <a:ext cx="3861334" cy="1955800"/>
          </a:xfrm>
          <a:prstGeom prst="rect">
            <a:avLst/>
          </a:prstGeom>
        </p:spPr>
      </p:pic>
      <p:pic>
        <p:nvPicPr>
          <p:cNvPr id="18" name="Inhaltsplatzhalter 15"/>
          <p:cNvPicPr>
            <a:picLocks noGrp="1" noChangeAspect="1"/>
          </p:cNvPicPr>
          <p:nvPr>
            <p:ph sz="quarter" idx="50"/>
          </p:nvPr>
        </p:nvPicPr>
        <p:blipFill>
          <a:blip r:embed="rId3"/>
          <a:stretch>
            <a:fillRect/>
          </a:stretch>
        </p:blipFill>
        <p:spPr>
          <a:xfrm>
            <a:off x="4643074" y="1919288"/>
            <a:ext cx="3856764" cy="1955800"/>
          </a:xfrm>
          <a:prstGeom prst="rect">
            <a:avLst/>
          </a:prstGeom>
        </p:spPr>
      </p:pic>
      <p:pic>
        <p:nvPicPr>
          <p:cNvPr id="19" name="Inhaltsplatzhalter 14"/>
          <p:cNvPicPr>
            <a:picLocks noGrp="1" noChangeAspect="1"/>
          </p:cNvPicPr>
          <p:nvPr>
            <p:ph sz="quarter" idx="39"/>
          </p:nvPr>
        </p:nvPicPr>
        <p:blipFill>
          <a:blip r:embed="rId4"/>
          <a:stretch>
            <a:fillRect/>
          </a:stretch>
        </p:blipFill>
        <p:spPr>
          <a:xfrm>
            <a:off x="634792" y="4344988"/>
            <a:ext cx="3861216" cy="1955800"/>
          </a:xfrm>
          <a:prstGeom prst="rect">
            <a:avLst/>
          </a:prstGeom>
        </p:spPr>
      </p:pic>
      <p:pic>
        <p:nvPicPr>
          <p:cNvPr id="20" name="Inhaltsplatzhalter 16"/>
          <p:cNvPicPr>
            <a:picLocks noGrp="1" noChangeAspect="1"/>
          </p:cNvPicPr>
          <p:nvPr>
            <p:ph sz="quarter" idx="48"/>
          </p:nvPr>
        </p:nvPicPr>
        <p:blipFill>
          <a:blip r:embed="rId5"/>
          <a:stretch>
            <a:fillRect/>
          </a:stretch>
        </p:blipFill>
        <p:spPr>
          <a:xfrm>
            <a:off x="4642785" y="4346575"/>
            <a:ext cx="3843055" cy="1955800"/>
          </a:xfrm>
          <a:prstGeom prst="rect">
            <a:avLst/>
          </a:prstGeom>
        </p:spPr>
      </p:pic>
    </p:spTree>
    <p:extLst>
      <p:ext uri="{BB962C8B-B14F-4D97-AF65-F5344CB8AC3E}">
        <p14:creationId xmlns:p14="http://schemas.microsoft.com/office/powerpoint/2010/main" val="3884859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Fertilisation</a:t>
            </a:r>
            <a:endParaRPr lang="de-CH" dirty="0"/>
          </a:p>
        </p:txBody>
      </p:sp>
      <p:sp>
        <p:nvSpPr>
          <p:cNvPr id="3" name="Inhaltsplatzhalter 2"/>
          <p:cNvSpPr>
            <a:spLocks noGrp="1"/>
          </p:cNvSpPr>
          <p:nvPr>
            <p:ph idx="12"/>
          </p:nvPr>
        </p:nvSpPr>
        <p:spPr/>
        <p:txBody>
          <a:bodyPr/>
          <a:lstStyle/>
          <a:p>
            <a:r>
              <a:rPr lang="fr-CH" dirty="0" smtClean="0"/>
              <a:t>«Fertiliser le sol, pas la plante!»</a:t>
            </a:r>
            <a:endParaRPr lang="fr-CH" dirty="0"/>
          </a:p>
        </p:txBody>
      </p:sp>
      <p:sp>
        <p:nvSpPr>
          <p:cNvPr id="5" name="Inhaltsplatzhalter 4"/>
          <p:cNvSpPr>
            <a:spLocks noGrp="1"/>
          </p:cNvSpPr>
          <p:nvPr>
            <p:ph idx="14"/>
          </p:nvPr>
        </p:nvSpPr>
        <p:spPr/>
        <p:txBody>
          <a:bodyPr/>
          <a:lstStyle/>
          <a:p>
            <a:r>
              <a:rPr lang="de-CH" dirty="0" smtClean="0"/>
              <a:t>Illustration : FiBL</a:t>
            </a:r>
          </a:p>
        </p:txBody>
      </p:sp>
      <p:sp>
        <p:nvSpPr>
          <p:cNvPr id="4" name="Inhaltsplatzhalter 3"/>
          <p:cNvSpPr>
            <a:spLocks noGrp="1"/>
          </p:cNvSpPr>
          <p:nvPr>
            <p:ph sz="quarter" idx="17"/>
          </p:nvPr>
        </p:nvSpPr>
        <p:spPr/>
        <p:txBody>
          <a:bodyPr/>
          <a:lstStyle/>
          <a:p>
            <a:r>
              <a:rPr lang="fr-CH" dirty="0" smtClean="0"/>
              <a:t>Considérer le sol comme un écosystème productif</a:t>
            </a:r>
          </a:p>
          <a:p>
            <a:pPr lvl="1" indent="-360000"/>
            <a:r>
              <a:rPr lang="fr-CH" dirty="0" smtClean="0"/>
              <a:t>Les organismes du sol libèrent des éléments nutritifs de la roche mère, de l’azote de l’air et de la matière organique</a:t>
            </a:r>
            <a:endParaRPr lang="fr-CH" dirty="0"/>
          </a:p>
        </p:txBody>
      </p:sp>
      <p:sp>
        <p:nvSpPr>
          <p:cNvPr id="6" name="Inhaltsplatzhalter 5"/>
          <p:cNvSpPr>
            <a:spLocks noGrp="1"/>
          </p:cNvSpPr>
          <p:nvPr>
            <p:ph sz="quarter" idx="24"/>
          </p:nvPr>
        </p:nvSpPr>
        <p:spPr/>
        <p:txBody>
          <a:bodyPr/>
          <a:lstStyle/>
          <a:p>
            <a:endParaRPr lang="fr-CH" b="1" dirty="0" smtClean="0"/>
          </a:p>
          <a:p>
            <a:r>
              <a:rPr lang="fr-CH" b="1" dirty="0" smtClean="0"/>
              <a:t>Avantages des engrais organiques</a:t>
            </a:r>
            <a:r>
              <a:rPr lang="fr-CH" dirty="0" smtClean="0"/>
              <a:t/>
            </a:r>
            <a:br>
              <a:rPr lang="fr-CH" dirty="0" smtClean="0"/>
            </a:br>
            <a:r>
              <a:rPr lang="fr-CH" dirty="0" smtClean="0"/>
              <a:t>(par rapport aux engrais chimiques </a:t>
            </a:r>
            <a:br>
              <a:rPr lang="fr-CH" dirty="0" smtClean="0"/>
            </a:br>
            <a:r>
              <a:rPr lang="fr-CH" dirty="0" smtClean="0"/>
              <a:t>et de synthèse interdits </a:t>
            </a:r>
            <a:br>
              <a:rPr lang="fr-CH" dirty="0" smtClean="0"/>
            </a:br>
            <a:r>
              <a:rPr lang="fr-CH" dirty="0" smtClean="0"/>
              <a:t>en agriculture biologique)</a:t>
            </a:r>
          </a:p>
          <a:p>
            <a:pPr lvl="1"/>
            <a:r>
              <a:rPr lang="fr-CH" dirty="0" smtClean="0"/>
              <a:t>Pas de déséquilibres extrêmes </a:t>
            </a:r>
            <a:br>
              <a:rPr lang="fr-CH" dirty="0" smtClean="0"/>
            </a:br>
            <a:r>
              <a:rPr lang="fr-CH" dirty="0" smtClean="0"/>
              <a:t>des éléments nutritifs</a:t>
            </a:r>
          </a:p>
          <a:p>
            <a:pPr lvl="1"/>
            <a:r>
              <a:rPr lang="fr-CH" dirty="0" smtClean="0"/>
              <a:t>Moins de parasites des plantes </a:t>
            </a:r>
            <a:br>
              <a:rPr lang="fr-CH" dirty="0" smtClean="0"/>
            </a:br>
            <a:r>
              <a:rPr lang="fr-CH" dirty="0" smtClean="0"/>
              <a:t>(parce qu’il y a moins d’azote </a:t>
            </a:r>
            <a:br>
              <a:rPr lang="fr-CH" dirty="0" smtClean="0"/>
            </a:br>
            <a:r>
              <a:rPr lang="fr-CH" dirty="0" smtClean="0"/>
              <a:t>dans la sève des plantes)</a:t>
            </a:r>
          </a:p>
          <a:p>
            <a:pPr lvl="1"/>
            <a:r>
              <a:rPr lang="fr-CH" dirty="0" smtClean="0"/>
              <a:t>Moins d’énergie consommée pour </a:t>
            </a:r>
            <a:br>
              <a:rPr lang="fr-CH" dirty="0" smtClean="0"/>
            </a:br>
            <a:r>
              <a:rPr lang="fr-CH" dirty="0" smtClean="0"/>
              <a:t>la fabrication des engrais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31</a:t>
            </a:fld>
            <a:endParaRPr lang="fr-CH" altLang="de-DE" dirty="0"/>
          </a:p>
        </p:txBody>
      </p:sp>
      <p:pic>
        <p:nvPicPr>
          <p:cNvPr id="9" name="Espace réservé du contenu 8"/>
          <p:cNvPicPr>
            <a:picLocks noGrp="1" noChangeAspect="1"/>
          </p:cNvPicPr>
          <p:nvPr>
            <p:ph sz="quarter" idx="25"/>
          </p:nvPr>
        </p:nvPicPr>
        <p:blipFill>
          <a:blip r:embed="rId2"/>
          <a:stretch>
            <a:fillRect/>
          </a:stretch>
        </p:blipFill>
        <p:spPr>
          <a:xfrm>
            <a:off x="611188" y="2780928"/>
            <a:ext cx="3240087" cy="3024335"/>
          </a:xfrm>
          <a:prstGeom prst="rect">
            <a:avLst/>
          </a:prstGeom>
        </p:spPr>
      </p:pic>
    </p:spTree>
    <p:extLst>
      <p:ext uri="{BB962C8B-B14F-4D97-AF65-F5344CB8AC3E}">
        <p14:creationId xmlns:p14="http://schemas.microsoft.com/office/powerpoint/2010/main" val="1875492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végétale : Travail du sol</a:t>
            </a:r>
            <a:endParaRPr lang="fr-CH" dirty="0"/>
          </a:p>
        </p:txBody>
      </p:sp>
      <p:sp>
        <p:nvSpPr>
          <p:cNvPr id="3" name="Inhaltsplatzhalter 2"/>
          <p:cNvSpPr>
            <a:spLocks noGrp="1"/>
          </p:cNvSpPr>
          <p:nvPr>
            <p:ph idx="12"/>
          </p:nvPr>
        </p:nvSpPr>
        <p:spPr/>
        <p:txBody>
          <a:bodyPr/>
          <a:lstStyle/>
          <a:p>
            <a:r>
              <a:rPr lang="fr-CH" dirty="0" smtClean="0"/>
              <a:t>Les buts du travail du sol</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endParaRPr lang="de-CH" sz="140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32</a:t>
            </a:fld>
            <a:endParaRPr lang="fr-CH" altLang="de-DE" dirty="0"/>
          </a:p>
        </p:txBody>
      </p:sp>
      <p:sp>
        <p:nvSpPr>
          <p:cNvPr id="7" name="Ellipse 6"/>
          <p:cNvSpPr/>
          <p:nvPr/>
        </p:nvSpPr>
        <p:spPr>
          <a:xfrm>
            <a:off x="3983016" y="1571396"/>
            <a:ext cx="2245168" cy="11222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Optimalisation de l’ensemble de la photosynthèse</a:t>
            </a:r>
            <a:endParaRPr lang="fr-CH" sz="1400" dirty="0">
              <a:solidFill>
                <a:schemeClr val="tx1"/>
              </a:solidFill>
            </a:endParaRPr>
          </a:p>
        </p:txBody>
      </p:sp>
      <p:sp>
        <p:nvSpPr>
          <p:cNvPr id="8" name="Ellipse 7"/>
          <p:cNvSpPr/>
          <p:nvPr/>
        </p:nvSpPr>
        <p:spPr>
          <a:xfrm>
            <a:off x="1675892" y="3570258"/>
            <a:ext cx="2059971" cy="74505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Favoriser l’humification</a:t>
            </a:r>
            <a:endParaRPr lang="fr-CH" sz="1400" dirty="0">
              <a:solidFill>
                <a:schemeClr val="tx1"/>
              </a:solidFill>
            </a:endParaRPr>
          </a:p>
        </p:txBody>
      </p:sp>
      <p:sp>
        <p:nvSpPr>
          <p:cNvPr id="9" name="Ellipse 8"/>
          <p:cNvSpPr/>
          <p:nvPr/>
        </p:nvSpPr>
        <p:spPr>
          <a:xfrm>
            <a:off x="3729037" y="2997199"/>
            <a:ext cx="2293326" cy="76611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Intensification de la colonisation racinaire</a:t>
            </a:r>
            <a:endParaRPr lang="fr-CH" sz="1400" dirty="0">
              <a:solidFill>
                <a:schemeClr val="tx1"/>
              </a:solidFill>
            </a:endParaRPr>
          </a:p>
        </p:txBody>
      </p:sp>
      <p:sp>
        <p:nvSpPr>
          <p:cNvPr id="10" name="Ellipse 9"/>
          <p:cNvSpPr/>
          <p:nvPr/>
        </p:nvSpPr>
        <p:spPr>
          <a:xfrm>
            <a:off x="6800804" y="4950166"/>
            <a:ext cx="1728192" cy="1008112"/>
          </a:xfrm>
          <a:prstGeom prst="ellipse">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Éviter la pression sur le sol</a:t>
            </a:r>
            <a:endParaRPr lang="fr-CH" sz="1400" dirty="0">
              <a:solidFill>
                <a:schemeClr val="tx1"/>
              </a:solidFill>
            </a:endParaRPr>
          </a:p>
        </p:txBody>
      </p:sp>
      <p:sp>
        <p:nvSpPr>
          <p:cNvPr id="12" name="Ellipse 11"/>
          <p:cNvSpPr/>
          <p:nvPr/>
        </p:nvSpPr>
        <p:spPr>
          <a:xfrm>
            <a:off x="632216" y="4413025"/>
            <a:ext cx="2546495" cy="7810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Favoriser la biodiversité du sol</a:t>
            </a:r>
            <a:endParaRPr lang="fr-CH" sz="1400" dirty="0">
              <a:solidFill>
                <a:schemeClr val="tx1"/>
              </a:solidFill>
            </a:endParaRPr>
          </a:p>
        </p:txBody>
      </p:sp>
      <p:sp>
        <p:nvSpPr>
          <p:cNvPr id="13" name="Ellipse 12"/>
          <p:cNvSpPr/>
          <p:nvPr/>
        </p:nvSpPr>
        <p:spPr>
          <a:xfrm>
            <a:off x="1575652" y="5291833"/>
            <a:ext cx="2551116" cy="661946"/>
          </a:xfrm>
          <a:prstGeom prst="ellipse">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Régulation des mauvaises herbes</a:t>
            </a:r>
            <a:endParaRPr lang="fr-CH" sz="1400" dirty="0">
              <a:solidFill>
                <a:schemeClr val="tx1"/>
              </a:solidFill>
            </a:endParaRPr>
          </a:p>
        </p:txBody>
      </p:sp>
      <p:sp>
        <p:nvSpPr>
          <p:cNvPr id="14" name="Ellipse 13"/>
          <p:cNvSpPr/>
          <p:nvPr/>
        </p:nvSpPr>
        <p:spPr>
          <a:xfrm>
            <a:off x="3782037" y="4097689"/>
            <a:ext cx="2239002" cy="793235"/>
          </a:xfrm>
          <a:prstGeom prst="ellipse">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Peu d’interventions dans le sol</a:t>
            </a:r>
            <a:endParaRPr lang="fr-CH" sz="1400" dirty="0">
              <a:solidFill>
                <a:schemeClr val="tx1"/>
              </a:solidFill>
            </a:endParaRPr>
          </a:p>
        </p:txBody>
      </p:sp>
      <p:sp>
        <p:nvSpPr>
          <p:cNvPr id="15" name="Ellipse 14"/>
          <p:cNvSpPr/>
          <p:nvPr/>
        </p:nvSpPr>
        <p:spPr>
          <a:xfrm>
            <a:off x="4546886" y="5018917"/>
            <a:ext cx="2163421" cy="82977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Préservation </a:t>
            </a:r>
            <a:br>
              <a:rPr lang="fr-CH" sz="1400" dirty="0" smtClean="0">
                <a:solidFill>
                  <a:schemeClr val="tx1"/>
                </a:solidFill>
              </a:rPr>
            </a:br>
            <a:r>
              <a:rPr lang="fr-CH" sz="1400" dirty="0" smtClean="0">
                <a:solidFill>
                  <a:schemeClr val="tx1"/>
                </a:solidFill>
              </a:rPr>
              <a:t>des couches </a:t>
            </a:r>
            <a:br>
              <a:rPr lang="fr-CH" sz="1400" dirty="0" smtClean="0">
                <a:solidFill>
                  <a:schemeClr val="tx1"/>
                </a:solidFill>
              </a:rPr>
            </a:br>
            <a:r>
              <a:rPr lang="fr-CH" sz="1400" dirty="0" smtClean="0">
                <a:solidFill>
                  <a:schemeClr val="tx1"/>
                </a:solidFill>
              </a:rPr>
              <a:t>du sol</a:t>
            </a:r>
            <a:endParaRPr lang="fr-CH" sz="1400" dirty="0">
              <a:solidFill>
                <a:schemeClr val="tx1"/>
              </a:solidFill>
            </a:endParaRPr>
          </a:p>
        </p:txBody>
      </p:sp>
      <p:sp>
        <p:nvSpPr>
          <p:cNvPr id="16" name="Ellipse 15"/>
          <p:cNvSpPr/>
          <p:nvPr/>
        </p:nvSpPr>
        <p:spPr>
          <a:xfrm>
            <a:off x="827584" y="2506561"/>
            <a:ext cx="2781665" cy="975239"/>
          </a:xfrm>
          <a:prstGeom prst="ellipse">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Planification rotation culturale: tenir compte des caractéristiques des sols</a:t>
            </a:r>
            <a:endParaRPr lang="fr-CH" sz="1400" dirty="0">
              <a:solidFill>
                <a:schemeClr val="tx1"/>
              </a:solidFill>
            </a:endParaRPr>
          </a:p>
        </p:txBody>
      </p:sp>
      <p:sp>
        <p:nvSpPr>
          <p:cNvPr id="17" name="Ellipse 16"/>
          <p:cNvSpPr/>
          <p:nvPr/>
        </p:nvSpPr>
        <p:spPr>
          <a:xfrm>
            <a:off x="621896" y="1550889"/>
            <a:ext cx="2743652" cy="86721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Couverture du sol permanente, cultures intercalaires</a:t>
            </a:r>
            <a:endParaRPr lang="fr-CH" sz="1400" dirty="0">
              <a:solidFill>
                <a:schemeClr val="tx1"/>
              </a:solidFill>
            </a:endParaRPr>
          </a:p>
        </p:txBody>
      </p:sp>
      <p:sp>
        <p:nvSpPr>
          <p:cNvPr id="18" name="Ellipse 17"/>
          <p:cNvSpPr/>
          <p:nvPr/>
        </p:nvSpPr>
        <p:spPr>
          <a:xfrm>
            <a:off x="6411039" y="3907452"/>
            <a:ext cx="1872207" cy="9137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Stabilisation de la structure du sol</a:t>
            </a:r>
            <a:endParaRPr lang="fr-CH" sz="1400" dirty="0">
              <a:solidFill>
                <a:schemeClr val="tx1"/>
              </a:solidFill>
            </a:endParaRPr>
          </a:p>
        </p:txBody>
      </p:sp>
      <p:sp>
        <p:nvSpPr>
          <p:cNvPr id="19" name="Ellipse 18"/>
          <p:cNvSpPr/>
          <p:nvPr/>
        </p:nvSpPr>
        <p:spPr>
          <a:xfrm>
            <a:off x="6149288" y="2693660"/>
            <a:ext cx="2393354" cy="803594"/>
          </a:xfrm>
          <a:prstGeom prst="ellipse">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Éviter </a:t>
            </a:r>
            <a:br>
              <a:rPr lang="fr-CH" sz="1400" dirty="0" smtClean="0">
                <a:solidFill>
                  <a:schemeClr val="tx1"/>
                </a:solidFill>
              </a:rPr>
            </a:br>
            <a:r>
              <a:rPr lang="fr-CH" sz="1400" dirty="0" smtClean="0">
                <a:solidFill>
                  <a:schemeClr val="tx1"/>
                </a:solidFill>
              </a:rPr>
              <a:t>les tassements des sols</a:t>
            </a:r>
            <a:endParaRPr lang="fr-CH" sz="1400" dirty="0">
              <a:solidFill>
                <a:schemeClr val="tx1"/>
              </a:solidFill>
            </a:endParaRPr>
          </a:p>
        </p:txBody>
      </p:sp>
      <p:sp>
        <p:nvSpPr>
          <p:cNvPr id="20" name="Ellipse 19"/>
          <p:cNvSpPr/>
          <p:nvPr/>
        </p:nvSpPr>
        <p:spPr>
          <a:xfrm>
            <a:off x="6545844" y="1722830"/>
            <a:ext cx="1969506" cy="88990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Décomposition rapide de la paille</a:t>
            </a:r>
            <a:endParaRPr lang="fr-CH" sz="1400" dirty="0">
              <a:solidFill>
                <a:schemeClr val="tx1"/>
              </a:solidFill>
            </a:endParaRPr>
          </a:p>
        </p:txBody>
      </p:sp>
    </p:spTree>
    <p:extLst>
      <p:ext uri="{BB962C8B-B14F-4D97-AF65-F5344CB8AC3E}">
        <p14:creationId xmlns:p14="http://schemas.microsoft.com/office/powerpoint/2010/main" val="1681248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2"/>
          </p:nvPr>
        </p:nvSpPr>
        <p:spPr/>
        <p:txBody>
          <a:bodyPr/>
          <a:lstStyle/>
          <a:p>
            <a:r>
              <a:rPr lang="fr-CH" dirty="0" smtClean="0"/>
              <a:t>Les machines de travail du sol</a:t>
            </a:r>
            <a:endParaRPr lang="fr-CH" dirty="0"/>
          </a:p>
        </p:txBody>
      </p:sp>
      <p:graphicFrame>
        <p:nvGraphicFramePr>
          <p:cNvPr id="13" name="Inhaltsplatzhalter 12"/>
          <p:cNvGraphicFramePr>
            <a:graphicFrameLocks noGrp="1"/>
          </p:cNvGraphicFramePr>
          <p:nvPr>
            <p:ph sz="quarter" idx="17"/>
            <p:extLst>
              <p:ext uri="{D42A27DB-BD31-4B8C-83A1-F6EECF244321}">
                <p14:modId xmlns:p14="http://schemas.microsoft.com/office/powerpoint/2010/main" val="3472853741"/>
              </p:ext>
            </p:extLst>
          </p:nvPr>
        </p:nvGraphicFramePr>
        <p:xfrm>
          <a:off x="3581400" y="1555750"/>
          <a:ext cx="4933950" cy="4389120"/>
        </p:xfrm>
        <a:graphic>
          <a:graphicData uri="http://schemas.openxmlformats.org/drawingml/2006/table">
            <a:tbl>
              <a:tblPr firstRow="1" bandRow="1">
                <a:tableStyleId>{5940675A-B579-460E-94D1-54222C63F5DA}</a:tableStyleId>
              </a:tblPr>
              <a:tblGrid>
                <a:gridCol w="4933950"/>
              </a:tblGrid>
              <a:tr h="370840">
                <a:tc>
                  <a:txBody>
                    <a:bodyPr/>
                    <a:lstStyle/>
                    <a:p>
                      <a:endParaRPr lang="fr-CH" sz="1800" b="1" noProof="0" dirty="0" smtClean="0"/>
                    </a:p>
                    <a:p>
                      <a:endParaRPr lang="fr-CH" sz="1800" b="1" noProof="0" dirty="0" smtClean="0"/>
                    </a:p>
                    <a:p>
                      <a:r>
                        <a:rPr lang="fr-CH" sz="1800" b="1" noProof="0" dirty="0" smtClean="0"/>
                        <a:t>Charrue</a:t>
                      </a:r>
                    </a:p>
                    <a:p>
                      <a:r>
                        <a:rPr lang="fr-CH" sz="1800" noProof="0" dirty="0" smtClean="0"/>
                        <a:t>Profondeur de travail</a:t>
                      </a:r>
                      <a:r>
                        <a:rPr lang="fr-CH" sz="1800" baseline="0" noProof="0" dirty="0" smtClean="0"/>
                        <a:t> : </a:t>
                      </a:r>
                      <a:r>
                        <a:rPr lang="fr-CH" sz="1800" noProof="0" dirty="0" smtClean="0"/>
                        <a:t>max. 20 cm</a:t>
                      </a:r>
                    </a:p>
                    <a:p>
                      <a:r>
                        <a:rPr lang="fr-CH" sz="1800" noProof="0" dirty="0" smtClean="0"/>
                        <a:t>Mesures de régulation</a:t>
                      </a:r>
                      <a:r>
                        <a:rPr lang="fr-CH" sz="1800" baseline="0" noProof="0" dirty="0" smtClean="0"/>
                        <a:t> des mauvaises herbes</a:t>
                      </a:r>
                      <a:endParaRPr lang="fr-CH" sz="1800" noProof="0" dirty="0"/>
                    </a:p>
                  </a:txBody>
                  <a:tcP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CH" sz="1800" b="1" noProof="0" dirty="0" smtClean="0"/>
                    </a:p>
                    <a:p>
                      <a:r>
                        <a:rPr lang="fr-CH" sz="1800" b="1" noProof="0" dirty="0" smtClean="0"/>
                        <a:t>Bêcheuse</a:t>
                      </a:r>
                    </a:p>
                    <a:p>
                      <a:r>
                        <a:rPr lang="fr-CH" sz="1800" noProof="0" dirty="0" smtClean="0"/>
                        <a:t>Machines rotatives : faible vitesse de rotation</a:t>
                      </a:r>
                    </a:p>
                    <a:p>
                      <a:r>
                        <a:rPr lang="fr-CH" sz="1800" noProof="0" dirty="0" smtClean="0"/>
                        <a:t>Peut remplacer la charrue en cas de faible pression des mauvaises herbes</a:t>
                      </a:r>
                      <a:endParaRPr lang="fr-CH" sz="1800" noProof="0" dirty="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CH" sz="1800" b="1" noProof="0" dirty="0" smtClean="0"/>
                    </a:p>
                    <a:p>
                      <a:r>
                        <a:rPr lang="fr-CH" sz="1800" b="1" noProof="0" dirty="0" smtClean="0"/>
                        <a:t>Chisel</a:t>
                      </a:r>
                    </a:p>
                    <a:p>
                      <a:r>
                        <a:rPr lang="fr-CH" sz="1800" noProof="0" dirty="0" smtClean="0"/>
                        <a:t>Pour l’ameublissement</a:t>
                      </a:r>
                      <a:r>
                        <a:rPr lang="fr-CH" sz="1800" baseline="0" noProof="0" dirty="0" smtClean="0"/>
                        <a:t> en profondeur</a:t>
                      </a:r>
                    </a:p>
                    <a:p>
                      <a:r>
                        <a:rPr lang="fr-CH" sz="1800" baseline="0" noProof="0" dirty="0" smtClean="0"/>
                        <a:t>Seulement en été et si le sol est très bien ressuyé</a:t>
                      </a:r>
                      <a:endParaRPr lang="fr-CH" sz="1800" noProof="0" dirty="0"/>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8" name="Titel 7"/>
          <p:cNvSpPr>
            <a:spLocks noGrp="1"/>
          </p:cNvSpPr>
          <p:nvPr>
            <p:ph type="title"/>
          </p:nvPr>
        </p:nvSpPr>
        <p:spPr/>
        <p:txBody>
          <a:bodyPr/>
          <a:lstStyle/>
          <a:p>
            <a:r>
              <a:rPr lang="fr-CH" dirty="0"/>
              <a:t>Production végétale : Travail du sol</a:t>
            </a:r>
            <a:endParaRPr lang="de-CH" dirty="0"/>
          </a:p>
        </p:txBody>
      </p:sp>
      <p:sp>
        <p:nvSpPr>
          <p:cNvPr id="10" name="Inhaltsplatzhalter 9"/>
          <p:cNvSpPr>
            <a:spLocks noGrp="1"/>
          </p:cNvSpPr>
          <p:nvPr>
            <p:ph idx="14"/>
          </p:nvPr>
        </p:nvSpPr>
        <p:spPr/>
        <p:txBody>
          <a:bodyPr/>
          <a:lstStyle/>
          <a:p>
            <a:r>
              <a:rPr lang="de-CH" dirty="0" err="1" smtClean="0"/>
              <a:t>Illustrations</a:t>
            </a:r>
            <a:r>
              <a:rPr lang="de-CH" dirty="0" smtClean="0"/>
              <a:t> : LMZ</a:t>
            </a:r>
            <a:endParaRPr lang="de-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33</a:t>
            </a:fld>
            <a:endParaRPr lang="fr-CH" altLang="de-DE" dirty="0"/>
          </a:p>
        </p:txBody>
      </p:sp>
      <p:pic>
        <p:nvPicPr>
          <p:cNvPr id="14" name="Picture 4" descr="Pflu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87572" y="2035755"/>
            <a:ext cx="1728192" cy="96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Spatenmaschin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59632" y="3320916"/>
            <a:ext cx="1458939" cy="14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Grubber"/>
          <p:cNvPicPr>
            <a:picLocks noGrp="1" noChangeAspect="1" noChangeArrowheads="1"/>
          </p:cNvPicPr>
          <p:nvPr>
            <p:ph sz="quarter" idx="21"/>
          </p:nvPr>
        </p:nvPicPr>
        <p:blipFill>
          <a:blip r:embed="rId4" cstate="screen">
            <a:extLst>
              <a:ext uri="{28A0092B-C50C-407E-A947-70E740481C1C}">
                <a14:useLocalDpi xmlns:a14="http://schemas.microsoft.com/office/drawing/2010/main" val="0"/>
              </a:ext>
            </a:extLst>
          </a:blip>
          <a:srcRect/>
          <a:stretch>
            <a:fillRect/>
          </a:stretch>
        </p:blipFill>
        <p:spPr bwMode="auto">
          <a:xfrm>
            <a:off x="1115616" y="4941168"/>
            <a:ext cx="1472075" cy="126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056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Production végétale : Travail du sol</a:t>
            </a:r>
            <a:endParaRPr lang="de-CH" dirty="0"/>
          </a:p>
        </p:txBody>
      </p:sp>
      <p:sp>
        <p:nvSpPr>
          <p:cNvPr id="9" name="Inhaltsplatzhalter 8"/>
          <p:cNvSpPr>
            <a:spLocks noGrp="1"/>
          </p:cNvSpPr>
          <p:nvPr>
            <p:ph idx="12"/>
          </p:nvPr>
        </p:nvSpPr>
        <p:spPr/>
        <p:txBody>
          <a:bodyPr/>
          <a:lstStyle/>
          <a:p>
            <a:r>
              <a:rPr lang="fr-CH" dirty="0"/>
              <a:t>Les machines de travail du </a:t>
            </a:r>
            <a:r>
              <a:rPr lang="fr-CH" dirty="0" smtClean="0"/>
              <a:t>sol</a:t>
            </a:r>
            <a:endParaRPr lang="fr-CH" dirty="0"/>
          </a:p>
        </p:txBody>
      </p:sp>
      <p:sp>
        <p:nvSpPr>
          <p:cNvPr id="10" name="Inhaltsplatzhalter 9"/>
          <p:cNvSpPr>
            <a:spLocks noGrp="1"/>
          </p:cNvSpPr>
          <p:nvPr>
            <p:ph idx="14"/>
          </p:nvPr>
        </p:nvSpPr>
        <p:spPr/>
        <p:txBody>
          <a:bodyPr/>
          <a:lstStyle/>
          <a:p>
            <a:r>
              <a:rPr lang="de-CH" dirty="0" err="1" smtClean="0"/>
              <a:t>Illustrations</a:t>
            </a:r>
            <a:r>
              <a:rPr lang="de-CH" dirty="0" smtClean="0"/>
              <a:t> : LMZ</a:t>
            </a:r>
            <a:endParaRPr lang="de-CH" dirty="0"/>
          </a:p>
        </p:txBody>
      </p:sp>
      <p:graphicFrame>
        <p:nvGraphicFramePr>
          <p:cNvPr id="13" name="Inhaltsplatzhalter 12"/>
          <p:cNvGraphicFramePr>
            <a:graphicFrameLocks noGrp="1"/>
          </p:cNvGraphicFramePr>
          <p:nvPr>
            <p:ph sz="quarter" idx="17"/>
            <p:extLst>
              <p:ext uri="{D42A27DB-BD31-4B8C-83A1-F6EECF244321}">
                <p14:modId xmlns:p14="http://schemas.microsoft.com/office/powerpoint/2010/main" val="2561803741"/>
              </p:ext>
            </p:extLst>
          </p:nvPr>
        </p:nvGraphicFramePr>
        <p:xfrm>
          <a:off x="3581400" y="1555750"/>
          <a:ext cx="4933950" cy="4389120"/>
        </p:xfrm>
        <a:graphic>
          <a:graphicData uri="http://schemas.openxmlformats.org/drawingml/2006/table">
            <a:tbl>
              <a:tblPr firstRow="1" bandRow="1">
                <a:tableStyleId>{5940675A-B579-460E-94D1-54222C63F5DA}</a:tableStyleId>
              </a:tblPr>
              <a:tblGrid>
                <a:gridCol w="4933950"/>
              </a:tblGrid>
              <a:tr h="370840">
                <a:tc>
                  <a:txBody>
                    <a:bodyPr/>
                    <a:lstStyle/>
                    <a:p>
                      <a:r>
                        <a:rPr lang="fr-CH" sz="1800" b="1" noProof="0" dirty="0" smtClean="0"/>
                        <a:t>Vibroculteur</a:t>
                      </a:r>
                    </a:p>
                    <a:p>
                      <a:r>
                        <a:rPr lang="fr-CH" sz="1800" noProof="0" dirty="0" smtClean="0"/>
                        <a:t>Idéal pour préparer les lits de semis</a:t>
                      </a:r>
                    </a:p>
                    <a:p>
                      <a:r>
                        <a:rPr lang="fr-CH" sz="1800" noProof="0" dirty="0" smtClean="0"/>
                        <a:t>Permet de lutter contre le chiendent après la moisson des céréales</a:t>
                      </a:r>
                      <a:endParaRPr lang="fr-CH" sz="1800" noProof="0" dirty="0"/>
                    </a:p>
                  </a:txBody>
                  <a:tcP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CH" sz="1800" b="1" noProof="0" dirty="0" smtClean="0"/>
                    </a:p>
                    <a:p>
                      <a:r>
                        <a:rPr lang="fr-CH" sz="1800" b="1" noProof="0" dirty="0" smtClean="0"/>
                        <a:t>Rototiller, herse rotative</a:t>
                      </a:r>
                    </a:p>
                    <a:p>
                      <a:r>
                        <a:rPr lang="fr-CH" sz="1800" noProof="0" dirty="0" smtClean="0"/>
                        <a:t>Incorporation de matière organique</a:t>
                      </a:r>
                    </a:p>
                    <a:p>
                      <a:r>
                        <a:rPr lang="fr-CH" sz="1800" noProof="0" dirty="0" smtClean="0"/>
                        <a:t>Utiliser seulement dans des</a:t>
                      </a:r>
                      <a:r>
                        <a:rPr lang="fr-CH" sz="1800" baseline="0" noProof="0" dirty="0" smtClean="0"/>
                        <a:t> sols lourds </a:t>
                      </a:r>
                      <a:br>
                        <a:rPr lang="fr-CH" sz="1800" baseline="0" noProof="0" dirty="0" smtClean="0"/>
                      </a:br>
                      <a:r>
                        <a:rPr lang="fr-CH" sz="1800" baseline="0" noProof="0" dirty="0" smtClean="0"/>
                        <a:t>bien ressuyés</a:t>
                      </a:r>
                      <a:endParaRPr lang="fr-CH" sz="1800" noProof="0" dirty="0"/>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fr-CH" sz="1800" b="1" noProof="0" dirty="0" smtClean="0"/>
                    </a:p>
                    <a:p>
                      <a:r>
                        <a:rPr lang="fr-CH" sz="1800" b="1" noProof="0" dirty="0" smtClean="0"/>
                        <a:t>Rotovator, fraise à lames</a:t>
                      </a:r>
                    </a:p>
                    <a:p>
                      <a:r>
                        <a:rPr lang="fr-CH" sz="1800" noProof="0" dirty="0" smtClean="0"/>
                        <a:t>Seulement pour l’incorporation superficielle de restes de plantes (légumes)</a:t>
                      </a:r>
                    </a:p>
                    <a:p>
                      <a:r>
                        <a:rPr lang="fr-CH" sz="1800" noProof="0" dirty="0" smtClean="0"/>
                        <a:t>Décime les vers de terre et favorise les mauvaises herbes pérennes</a:t>
                      </a:r>
                      <a:endParaRPr lang="fr-CH" sz="1800" noProof="0" dirty="0"/>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34</a:t>
            </a:fld>
            <a:endParaRPr lang="fr-CH" altLang="de-DE" dirty="0"/>
          </a:p>
        </p:txBody>
      </p:sp>
      <p:sp>
        <p:nvSpPr>
          <p:cNvPr id="2" name="Inhaltsplatzhalter 1"/>
          <p:cNvSpPr>
            <a:spLocks noGrp="1"/>
          </p:cNvSpPr>
          <p:nvPr>
            <p:ph sz="quarter" idx="21"/>
          </p:nvPr>
        </p:nvSpPr>
        <p:spPr/>
        <p:txBody>
          <a:bodyPr/>
          <a:lstStyle/>
          <a:p>
            <a:endParaRPr lang="de-CH" dirty="0"/>
          </a:p>
        </p:txBody>
      </p:sp>
      <p:pic>
        <p:nvPicPr>
          <p:cNvPr id="11" name="Picture 14" descr="Bodenfrä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25144"/>
            <a:ext cx="1564783" cy="138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Kreiselegg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43608" y="3093767"/>
            <a:ext cx="1917576" cy="141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Egg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79165" y="1720336"/>
            <a:ext cx="2362200" cy="113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77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lstStyle/>
          <a:p>
            <a:r>
              <a:rPr lang="fr-CH" dirty="0" smtClean="0"/>
              <a:t>Les effets des labours</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35</a:t>
            </a:fld>
            <a:endParaRPr lang="fr-CH" altLang="de-DE" dirty="0"/>
          </a:p>
        </p:txBody>
      </p:sp>
      <p:graphicFrame>
        <p:nvGraphicFramePr>
          <p:cNvPr id="10" name="Inhaltsplatzhalter 8"/>
          <p:cNvGraphicFramePr>
            <a:graphicFrameLocks noGrp="1"/>
          </p:cNvGraphicFramePr>
          <p:nvPr>
            <p:ph sz="quarter" idx="17"/>
            <p:extLst>
              <p:ext uri="{D42A27DB-BD31-4B8C-83A1-F6EECF244321}">
                <p14:modId xmlns:p14="http://schemas.microsoft.com/office/powerpoint/2010/main" val="1764190679"/>
              </p:ext>
            </p:extLst>
          </p:nvPr>
        </p:nvGraphicFramePr>
        <p:xfrm>
          <a:off x="628650" y="1571625"/>
          <a:ext cx="7904164" cy="4490720"/>
        </p:xfrm>
        <a:graphic>
          <a:graphicData uri="http://schemas.openxmlformats.org/drawingml/2006/table">
            <a:tbl>
              <a:tblPr firstRow="1" bandRow="1">
                <a:tableStyleId>{93296810-A885-4BE3-A3E7-6D5BEEA58F35}</a:tableStyleId>
              </a:tblPr>
              <a:tblGrid>
                <a:gridCol w="3952082"/>
                <a:gridCol w="3952082"/>
              </a:tblGrid>
              <a:tr h="370840">
                <a:tc gridSpan="2">
                  <a:txBody>
                    <a:bodyPr/>
                    <a:lstStyle/>
                    <a:p>
                      <a:r>
                        <a:rPr lang="de-CH" sz="1600" dirty="0" smtClean="0">
                          <a:solidFill>
                            <a:schemeClr val="tx1"/>
                          </a:solidFill>
                        </a:rPr>
                        <a:t>Labour</a:t>
                      </a:r>
                      <a:endParaRPr lang="de-CH" sz="1600" dirty="0">
                        <a:solidFill>
                          <a:schemeClr val="tx1"/>
                        </a:solidFill>
                      </a:endParaRPr>
                    </a:p>
                  </a:txBody>
                  <a:tcPr/>
                </a:tc>
                <a:tc hMerge="1">
                  <a:txBody>
                    <a:bodyPr/>
                    <a:lstStyle/>
                    <a:p>
                      <a:endParaRPr lang="de-CH" sz="1600" dirty="0"/>
                    </a:p>
                  </a:txBody>
                  <a:tcPr/>
                </a:tc>
              </a:tr>
              <a:tr h="370840">
                <a:tc>
                  <a:txBody>
                    <a:bodyPr/>
                    <a:lstStyle/>
                    <a:p>
                      <a:r>
                        <a:rPr lang="fr-CH" sz="1600" b="1" noProof="0" dirty="0" smtClean="0"/>
                        <a:t>Avantages</a:t>
                      </a:r>
                      <a:endParaRPr lang="fr-CH" sz="1600" b="1" noProof="0" dirty="0"/>
                    </a:p>
                  </a:txBody>
                  <a:tcPr>
                    <a:solidFill>
                      <a:schemeClr val="accent2">
                        <a:lumMod val="60000"/>
                        <a:lumOff val="40000"/>
                      </a:schemeClr>
                    </a:solidFill>
                  </a:tcPr>
                </a:tc>
                <a:tc>
                  <a:txBody>
                    <a:bodyPr/>
                    <a:lstStyle/>
                    <a:p>
                      <a:r>
                        <a:rPr lang="fr-CH" sz="1600" b="1" noProof="0" dirty="0" smtClean="0"/>
                        <a:t>Désavantages</a:t>
                      </a:r>
                      <a:endParaRPr lang="fr-CH" sz="1600" b="1" noProof="0" dirty="0"/>
                    </a:p>
                  </a:txBody>
                  <a:tcPr>
                    <a:solidFill>
                      <a:srgbClr val="FF6565"/>
                    </a:solidFill>
                  </a:tcPr>
                </a:tc>
              </a:tr>
              <a:tr h="370840">
                <a:tc>
                  <a:txBody>
                    <a:bodyPr/>
                    <a:lstStyle/>
                    <a:p>
                      <a:pPr marL="285750" indent="-285750">
                        <a:buFont typeface="Arial" panose="020B0604020202020204" pitchFamily="34" charset="0"/>
                        <a:buChar char="›"/>
                      </a:pPr>
                      <a:r>
                        <a:rPr lang="fr-CH" sz="1600" noProof="0" dirty="0" smtClean="0"/>
                        <a:t>«Table rase» : Lutte efficace contre les adventices, surtout les mauvaises herbes pérennes</a:t>
                      </a:r>
                    </a:p>
                    <a:p>
                      <a:pPr marL="285750" indent="-285750">
                        <a:buFont typeface="Arial" panose="020B0604020202020204" pitchFamily="34" charset="0"/>
                        <a:buChar char="›"/>
                      </a:pPr>
                      <a:r>
                        <a:rPr lang="fr-CH" sz="1600" noProof="0" dirty="0" smtClean="0"/>
                        <a:t>L’aération intensive favorise l’activité microbienne (minéralisation)</a:t>
                      </a:r>
                    </a:p>
                    <a:p>
                      <a:pPr marL="285750" indent="-285750">
                        <a:buFont typeface="Arial" panose="020B0604020202020204" pitchFamily="34" charset="0"/>
                        <a:buChar char="›"/>
                      </a:pPr>
                      <a:r>
                        <a:rPr lang="fr-CH" sz="1600" baseline="0" noProof="0" dirty="0" smtClean="0"/>
                        <a:t>Enfouissement propre des cultures intercalaires et des résidus de récoltes</a:t>
                      </a:r>
                    </a:p>
                    <a:p>
                      <a:pPr marL="285750" indent="-285750">
                        <a:buFont typeface="Arial" panose="020B0604020202020204" pitchFamily="34" charset="0"/>
                        <a:buChar char="›"/>
                      </a:pPr>
                      <a:r>
                        <a:rPr lang="fr-CH" sz="1600" baseline="0" noProof="0" dirty="0" smtClean="0"/>
                        <a:t>Régulation des ravageurs </a:t>
                      </a:r>
                      <a:br>
                        <a:rPr lang="fr-CH" sz="1600" baseline="0" noProof="0" dirty="0" smtClean="0"/>
                      </a:br>
                      <a:r>
                        <a:rPr lang="fr-CH" sz="1600" baseline="0" noProof="0" dirty="0" smtClean="0"/>
                        <a:t>(p. ex. la pyrale du maïs) </a:t>
                      </a:r>
                    </a:p>
                    <a:p>
                      <a:pPr marL="285750" indent="-285750">
                        <a:buFont typeface="Arial" panose="020B0604020202020204" pitchFamily="34" charset="0"/>
                        <a:buChar char="›"/>
                      </a:pPr>
                      <a:r>
                        <a:rPr lang="fr-CH" sz="1600" baseline="0" noProof="0" dirty="0" smtClean="0"/>
                        <a:t>Travail du sol plus précoce</a:t>
                      </a:r>
                    </a:p>
                    <a:p>
                      <a:pPr marL="285750" indent="-285750">
                        <a:buFont typeface="Arial" panose="020B0604020202020204" pitchFamily="34" charset="0"/>
                        <a:buChar char="›"/>
                      </a:pPr>
                      <a:r>
                        <a:rPr lang="fr-CH" sz="1600" baseline="0" noProof="0" dirty="0" smtClean="0"/>
                        <a:t>Plus grande zone racinaire</a:t>
                      </a:r>
                    </a:p>
                    <a:p>
                      <a:pPr marL="285750" indent="-285750">
                        <a:buFont typeface="Arial" panose="020B0604020202020204" pitchFamily="34" charset="0"/>
                        <a:buChar char="›"/>
                      </a:pPr>
                      <a:r>
                        <a:rPr lang="fr-CH" sz="1600" baseline="0" noProof="0" dirty="0" smtClean="0"/>
                        <a:t>Enrichissement uniforme en calcium et autres éléments nutritifs</a:t>
                      </a:r>
                    </a:p>
                    <a:p>
                      <a:pPr marL="285750" indent="-285750">
                        <a:buFont typeface="Arial" panose="020B0604020202020204" pitchFamily="34" charset="0"/>
                        <a:buChar char="›"/>
                      </a:pPr>
                      <a:r>
                        <a:rPr lang="fr-CH" sz="1600" baseline="0" noProof="0" dirty="0" smtClean="0"/>
                        <a:t>Ameublissement des sols lourds par les effets de fragmentation du gel</a:t>
                      </a:r>
                      <a:endParaRPr lang="fr-CH" sz="1600" noProof="0" dirty="0"/>
                    </a:p>
                  </a:txBody>
                  <a:tcPr>
                    <a:solidFill>
                      <a:schemeClr val="accent2">
                        <a:lumMod val="40000"/>
                        <a:lumOff val="60000"/>
                        <a:alpha val="75000"/>
                      </a:schemeClr>
                    </a:solidFill>
                  </a:tcPr>
                </a:tc>
                <a:tc>
                  <a:txBody>
                    <a:bodyPr/>
                    <a:lstStyle/>
                    <a:p>
                      <a:pPr marL="285750" indent="-285750">
                        <a:buFont typeface="Arial" panose="020B0604020202020204" pitchFamily="34" charset="0"/>
                        <a:buChar char="›"/>
                      </a:pPr>
                      <a:r>
                        <a:rPr lang="fr-CH" sz="1600" noProof="0" dirty="0" smtClean="0"/>
                        <a:t>Procédé gourmand </a:t>
                      </a:r>
                      <a:br>
                        <a:rPr lang="fr-CH" sz="1600" noProof="0" dirty="0" smtClean="0"/>
                      </a:br>
                      <a:r>
                        <a:rPr lang="fr-CH" sz="1600" noProof="0" dirty="0" smtClean="0"/>
                        <a:t>en main-d’œuvre et en énergie</a:t>
                      </a:r>
                    </a:p>
                    <a:p>
                      <a:pPr marL="285750" indent="-285750">
                        <a:buFont typeface="Arial" panose="020B0604020202020204" pitchFamily="34" charset="0"/>
                        <a:buChar char="›"/>
                      </a:pPr>
                      <a:r>
                        <a:rPr lang="fr-CH" sz="1600" baseline="0" noProof="0" dirty="0" smtClean="0"/>
                        <a:t>Enfouissement temporaire de graines de mauvaises herbes</a:t>
                      </a:r>
                    </a:p>
                    <a:p>
                      <a:pPr marL="285750" indent="-285750">
                        <a:buFont typeface="Arial" panose="020B0604020202020204" pitchFamily="34" charset="0"/>
                        <a:buChar char="›"/>
                      </a:pPr>
                      <a:r>
                        <a:rPr lang="fr-CH" sz="1600" baseline="0" noProof="0" dirty="0" smtClean="0"/>
                        <a:t>Enfouissement de matières organiques</a:t>
                      </a:r>
                    </a:p>
                    <a:p>
                      <a:pPr marL="285750" indent="-285750">
                        <a:buFont typeface="Arial" panose="020B0604020202020204" pitchFamily="34" charset="0"/>
                        <a:buChar char="›"/>
                      </a:pPr>
                      <a:r>
                        <a:rPr lang="fr-CH" sz="1600" baseline="0" noProof="0" dirty="0" smtClean="0"/>
                        <a:t>Augmentation de la dégradation de l’humus</a:t>
                      </a:r>
                    </a:p>
                    <a:p>
                      <a:pPr marL="285750" indent="-285750">
                        <a:buFont typeface="Arial" panose="020B0604020202020204" pitchFamily="34" charset="0"/>
                        <a:buChar char="›"/>
                      </a:pPr>
                      <a:r>
                        <a:rPr lang="fr-CH" sz="1600" baseline="0" noProof="0" dirty="0" smtClean="0"/>
                        <a:t>Dommages aux organismes du sol (entre autres les vers de terre)</a:t>
                      </a:r>
                    </a:p>
                    <a:p>
                      <a:pPr marL="285750" indent="-285750">
                        <a:buFont typeface="Arial" panose="020B0604020202020204" pitchFamily="34" charset="0"/>
                        <a:buChar char="›"/>
                      </a:pPr>
                      <a:r>
                        <a:rPr lang="fr-CH" sz="1600" baseline="0" noProof="0" dirty="0" smtClean="0"/>
                        <a:t>Augmentation des risques </a:t>
                      </a:r>
                      <a:br>
                        <a:rPr lang="fr-CH" sz="1600" baseline="0" noProof="0" dirty="0" smtClean="0"/>
                      </a:br>
                      <a:r>
                        <a:rPr lang="fr-CH" sz="1600" baseline="0" noProof="0" dirty="0" smtClean="0"/>
                        <a:t>de battance et d’encroûtement</a:t>
                      </a:r>
                    </a:p>
                    <a:p>
                      <a:pPr marL="285750" indent="-285750">
                        <a:buFont typeface="Arial" panose="020B0604020202020204" pitchFamily="34" charset="0"/>
                        <a:buChar char="›"/>
                      </a:pPr>
                      <a:r>
                        <a:rPr lang="fr-CH" sz="1600" baseline="0" noProof="0" dirty="0" smtClean="0"/>
                        <a:t>Formation de semelles de labour, mauvaise transition sol / sous-sol, risques de compactages</a:t>
                      </a:r>
                    </a:p>
                  </a:txBody>
                  <a:tcPr>
                    <a:solidFill>
                      <a:srgbClr val="FF0000">
                        <a:alpha val="35000"/>
                      </a:srgbClr>
                    </a:solidFill>
                  </a:tcPr>
                </a:tc>
              </a:tr>
            </a:tbl>
          </a:graphicData>
        </a:graphic>
      </p:graphicFrame>
    </p:spTree>
    <p:extLst>
      <p:ext uri="{BB962C8B-B14F-4D97-AF65-F5344CB8AC3E}">
        <p14:creationId xmlns:p14="http://schemas.microsoft.com/office/powerpoint/2010/main" val="1599989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normAutofit/>
          </a:bodyPr>
          <a:lstStyle/>
          <a:p>
            <a:r>
              <a:rPr lang="fr-CH" dirty="0" smtClean="0"/>
              <a:t>Les effets du travail du sol de conservation</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36</a:t>
            </a:fld>
            <a:endParaRPr lang="fr-CH" altLang="de-DE" dirty="0"/>
          </a:p>
        </p:txBody>
      </p:sp>
      <p:graphicFrame>
        <p:nvGraphicFramePr>
          <p:cNvPr id="10" name="Inhaltsplatzhalter 8"/>
          <p:cNvGraphicFramePr>
            <a:graphicFrameLocks noGrp="1"/>
          </p:cNvGraphicFramePr>
          <p:nvPr>
            <p:ph sz="quarter" idx="17"/>
            <p:extLst>
              <p:ext uri="{D42A27DB-BD31-4B8C-83A1-F6EECF244321}">
                <p14:modId xmlns:p14="http://schemas.microsoft.com/office/powerpoint/2010/main" val="1217516126"/>
              </p:ext>
            </p:extLst>
          </p:nvPr>
        </p:nvGraphicFramePr>
        <p:xfrm>
          <a:off x="628650" y="1571625"/>
          <a:ext cx="7904164" cy="4003040"/>
        </p:xfrm>
        <a:graphic>
          <a:graphicData uri="http://schemas.openxmlformats.org/drawingml/2006/table">
            <a:tbl>
              <a:tblPr firstRow="1" bandRow="1">
                <a:tableStyleId>{93296810-A885-4BE3-A3E7-6D5BEEA58F35}</a:tableStyleId>
              </a:tblPr>
              <a:tblGrid>
                <a:gridCol w="3952082"/>
                <a:gridCol w="3952082"/>
              </a:tblGrid>
              <a:tr h="370840">
                <a:tc gridSpan="2">
                  <a:txBody>
                    <a:bodyPr/>
                    <a:lstStyle/>
                    <a:p>
                      <a:r>
                        <a:rPr lang="fr-CH" sz="1600" noProof="0" dirty="0" smtClean="0">
                          <a:solidFill>
                            <a:schemeClr val="tx1"/>
                          </a:solidFill>
                        </a:rPr>
                        <a:t>Travail du sol de conservation </a:t>
                      </a:r>
                      <a:endParaRPr lang="fr-CH" sz="1600" noProof="0" dirty="0">
                        <a:solidFill>
                          <a:schemeClr val="tx1"/>
                        </a:solidFill>
                      </a:endParaRPr>
                    </a:p>
                  </a:txBody>
                  <a:tcPr/>
                </a:tc>
                <a:tc hMerge="1">
                  <a:txBody>
                    <a:bodyPr/>
                    <a:lstStyle/>
                    <a:p>
                      <a:endParaRPr lang="de-CH" sz="1600" dirty="0"/>
                    </a:p>
                  </a:txBody>
                  <a:tcPr/>
                </a:tc>
              </a:tr>
              <a:tr h="370840">
                <a:tc>
                  <a:txBody>
                    <a:bodyPr/>
                    <a:lstStyle/>
                    <a:p>
                      <a:r>
                        <a:rPr lang="fr-CH" sz="1600" b="1" noProof="0" dirty="0" smtClean="0"/>
                        <a:t>Avantages</a:t>
                      </a:r>
                      <a:endParaRPr lang="fr-CH" sz="1600" b="1" noProof="0" dirty="0"/>
                    </a:p>
                  </a:txBody>
                  <a:tcPr>
                    <a:solidFill>
                      <a:schemeClr val="accent2">
                        <a:lumMod val="60000"/>
                        <a:lumOff val="40000"/>
                      </a:schemeClr>
                    </a:solidFill>
                  </a:tcPr>
                </a:tc>
                <a:tc>
                  <a:txBody>
                    <a:bodyPr/>
                    <a:lstStyle/>
                    <a:p>
                      <a:r>
                        <a:rPr lang="fr-CH" sz="1600" b="1" noProof="0" dirty="0" smtClean="0"/>
                        <a:t>Désavantages</a:t>
                      </a:r>
                      <a:endParaRPr lang="fr-CH" sz="1600" b="1" noProof="0" dirty="0"/>
                    </a:p>
                  </a:txBody>
                  <a:tcPr>
                    <a:solidFill>
                      <a:srgbClr val="FF6565"/>
                    </a:solidFill>
                  </a:tcPr>
                </a:tc>
              </a:tr>
              <a:tr h="370840">
                <a:tc>
                  <a:txBody>
                    <a:bodyPr/>
                    <a:lstStyle/>
                    <a:p>
                      <a:pPr marL="285750" indent="-285750">
                        <a:buFont typeface="Arial" panose="020B0604020202020204" pitchFamily="34" charset="0"/>
                        <a:buChar char="›"/>
                      </a:pPr>
                      <a:r>
                        <a:rPr lang="fr-CH" sz="1600" noProof="0" dirty="0" smtClean="0"/>
                        <a:t>«Évite les pertes de terre et d’eau»</a:t>
                      </a:r>
                    </a:p>
                    <a:p>
                      <a:pPr marL="285750" indent="-285750">
                        <a:buFont typeface="Arial" panose="020B0604020202020204" pitchFamily="34" charset="0"/>
                        <a:buChar char="›"/>
                      </a:pPr>
                      <a:r>
                        <a:rPr lang="fr-CH" sz="1600" noProof="0" dirty="0" smtClean="0"/>
                        <a:t>Augmente la teneur</a:t>
                      </a:r>
                      <a:r>
                        <a:rPr lang="fr-CH" sz="1600" baseline="0" noProof="0" dirty="0" smtClean="0"/>
                        <a:t> en </a:t>
                      </a:r>
                      <a:r>
                        <a:rPr lang="fr-CH" sz="1600" noProof="0" dirty="0" smtClean="0"/>
                        <a:t>humus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noProof="0" dirty="0" smtClean="0"/>
                        <a:t>Favorise la fertilité du sol</a:t>
                      </a:r>
                    </a:p>
                    <a:p>
                      <a:pPr marL="285750" indent="-285750">
                        <a:buFont typeface="Arial" panose="020B0604020202020204" pitchFamily="34" charset="0"/>
                        <a:buChar char="›"/>
                      </a:pPr>
                      <a:r>
                        <a:rPr lang="fr-CH" sz="1600" baseline="0" noProof="0" dirty="0" smtClean="0"/>
                        <a:t>Diminue les interventions dans la structure du sol</a:t>
                      </a:r>
                    </a:p>
                    <a:p>
                      <a:pPr marL="285750" indent="-285750">
                        <a:buFont typeface="Arial" panose="020B0604020202020204" pitchFamily="34" charset="0"/>
                        <a:buChar char="›"/>
                      </a:pPr>
                      <a:r>
                        <a:rPr lang="fr-CH" sz="1600" baseline="0" noProof="0" dirty="0" smtClean="0"/>
                        <a:t>Améliore la portance du sol</a:t>
                      </a:r>
                    </a:p>
                    <a:p>
                      <a:pPr marL="285750" indent="-285750">
                        <a:buFont typeface="Arial" panose="020B0604020202020204" pitchFamily="34" charset="0"/>
                        <a:buChar char="›"/>
                      </a:pPr>
                      <a:r>
                        <a:rPr lang="fr-CH" sz="1600" baseline="0" noProof="0" dirty="0" smtClean="0"/>
                        <a:t>Améliore le régime hydrique</a:t>
                      </a:r>
                    </a:p>
                    <a:p>
                      <a:pPr marL="285750" indent="-285750">
                        <a:buFont typeface="Arial" panose="020B0604020202020204" pitchFamily="34" charset="0"/>
                        <a:buChar char="›"/>
                      </a:pPr>
                      <a:r>
                        <a:rPr lang="fr-CH" sz="1600" baseline="0" noProof="0" dirty="0" smtClean="0"/>
                        <a:t>Diminue l’érosion et la battance </a:t>
                      </a:r>
                      <a:br>
                        <a:rPr lang="fr-CH" sz="1600" baseline="0" noProof="0" dirty="0" smtClean="0"/>
                      </a:br>
                      <a:r>
                        <a:rPr lang="fr-CH" sz="1600" baseline="0" noProof="0" dirty="0" smtClean="0"/>
                        <a:t>(à cause de la couverture végétale </a:t>
                      </a:r>
                      <a:br>
                        <a:rPr lang="fr-CH" sz="1600" baseline="0" noProof="0" dirty="0" smtClean="0"/>
                      </a:br>
                      <a:r>
                        <a:rPr lang="fr-CH" sz="1600" baseline="0" noProof="0" dirty="0" smtClean="0"/>
                        <a:t>du sol)</a:t>
                      </a:r>
                    </a:p>
                    <a:p>
                      <a:pPr marL="285750" indent="-285750">
                        <a:buFont typeface="Arial" panose="020B0604020202020204" pitchFamily="34" charset="0"/>
                        <a:buChar char="›"/>
                      </a:pPr>
                      <a:r>
                        <a:rPr lang="fr-CH" sz="1600" baseline="0" noProof="0" dirty="0" smtClean="0"/>
                        <a:t>Améliore la séquestration du CO</a:t>
                      </a:r>
                      <a:r>
                        <a:rPr lang="fr-CH" sz="1600" baseline="-25000" noProof="0" dirty="0" smtClean="0"/>
                        <a:t>2</a:t>
                      </a:r>
                      <a:endParaRPr lang="fr-CH" sz="1600" baseline="0" noProof="0" dirty="0" smtClean="0"/>
                    </a:p>
                    <a:p>
                      <a:pPr marL="285750" indent="-285750">
                        <a:buFont typeface="Arial" panose="020B0604020202020204" pitchFamily="34" charset="0"/>
                        <a:buChar char="›"/>
                      </a:pPr>
                      <a:r>
                        <a:rPr lang="fr-CH" sz="1600" noProof="0" dirty="0" smtClean="0"/>
                        <a:t>Diminue les besoins en main-d’œuvre</a:t>
                      </a:r>
                    </a:p>
                    <a:p>
                      <a:pPr marL="285750" indent="-285750">
                        <a:buFont typeface="Arial" panose="020B0604020202020204" pitchFamily="34" charset="0"/>
                        <a:buChar char="›"/>
                      </a:pPr>
                      <a:r>
                        <a:rPr lang="fr-CH" sz="1600" noProof="0" dirty="0" smtClean="0"/>
                        <a:t>Diminue la consommation d’énergie</a:t>
                      </a:r>
                    </a:p>
                  </a:txBody>
                  <a:tcPr>
                    <a:solidFill>
                      <a:schemeClr val="accent2">
                        <a:lumMod val="40000"/>
                        <a:lumOff val="60000"/>
                        <a:alpha val="75000"/>
                      </a:schemeClr>
                    </a:solidFill>
                  </a:tcPr>
                </a:tc>
                <a:tc>
                  <a:txBody>
                    <a:bodyPr/>
                    <a:lstStyle/>
                    <a:p>
                      <a:pPr marL="285750" indent="-285750">
                        <a:buFont typeface="Arial" panose="020B0604020202020204" pitchFamily="34" charset="0"/>
                        <a:buChar char="›"/>
                      </a:pPr>
                      <a:r>
                        <a:rPr lang="fr-CH" sz="1600" baseline="0" noProof="0" dirty="0" smtClean="0"/>
                        <a:t>Retarde le réchauffement superficiel et le ressuyage printanier dans les semis sous litière</a:t>
                      </a:r>
                    </a:p>
                    <a:p>
                      <a:pPr marL="285750" indent="-285750">
                        <a:buFont typeface="Arial" panose="020B0604020202020204" pitchFamily="34" charset="0"/>
                        <a:buChar char="›"/>
                      </a:pPr>
                      <a:r>
                        <a:rPr lang="fr-CH" sz="1600" baseline="0" noProof="0" dirty="0" smtClean="0"/>
                        <a:t>Problèmes dans les régions pluvieuses</a:t>
                      </a:r>
                    </a:p>
                    <a:p>
                      <a:pPr marL="285750" indent="-285750">
                        <a:buFont typeface="Arial" panose="020B0604020202020204" pitchFamily="34" charset="0"/>
                        <a:buChar char="›"/>
                      </a:pPr>
                      <a:r>
                        <a:rPr lang="fr-CH" sz="1600" baseline="0" noProof="0" dirty="0" smtClean="0"/>
                        <a:t>Repousses fréquentes</a:t>
                      </a:r>
                    </a:p>
                    <a:p>
                      <a:pPr marL="285750" indent="-285750">
                        <a:buFont typeface="Arial" panose="020B0604020202020204" pitchFamily="34" charset="0"/>
                        <a:buChar char="›"/>
                      </a:pPr>
                      <a:r>
                        <a:rPr lang="fr-CH" sz="1600" baseline="0" noProof="0" dirty="0" smtClean="0"/>
                        <a:t>Augmentation des exigences en matière de gestion et de techniques pour la production végétale</a:t>
                      </a:r>
                    </a:p>
                    <a:p>
                      <a:pPr marL="285750" indent="-285750">
                        <a:buFont typeface="Arial" panose="020B0604020202020204" pitchFamily="34" charset="0"/>
                        <a:buChar char="›"/>
                      </a:pPr>
                      <a:r>
                        <a:rPr lang="fr-CH" sz="1600" baseline="0" noProof="0" dirty="0" smtClean="0"/>
                        <a:t>Régulation des mauvaises herbes difficile sans herbicides</a:t>
                      </a:r>
                    </a:p>
                  </a:txBody>
                  <a:tcPr>
                    <a:solidFill>
                      <a:srgbClr val="FF0000">
                        <a:alpha val="35000"/>
                      </a:srgbClr>
                    </a:solidFill>
                  </a:tcPr>
                </a:tc>
              </a:tr>
            </a:tbl>
          </a:graphicData>
        </a:graphic>
      </p:graphicFrame>
    </p:spTree>
    <p:extLst>
      <p:ext uri="{BB962C8B-B14F-4D97-AF65-F5344CB8AC3E}">
        <p14:creationId xmlns:p14="http://schemas.microsoft.com/office/powerpoint/2010/main" val="1945523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lstStyle/>
          <a:p>
            <a:r>
              <a:rPr lang="fr-CH" dirty="0"/>
              <a:t>«Retourner </a:t>
            </a:r>
            <a:r>
              <a:rPr lang="fr-CH" dirty="0" smtClean="0"/>
              <a:t>superficiellement, </a:t>
            </a:r>
            <a:r>
              <a:rPr lang="fr-CH" dirty="0"/>
              <a:t>ameublir </a:t>
            </a:r>
            <a:r>
              <a:rPr lang="fr-CH" dirty="0" smtClean="0"/>
              <a:t>profondément»</a:t>
            </a:r>
            <a:endParaRPr lang="fr-CH" dirty="0"/>
          </a:p>
        </p:txBody>
      </p:sp>
      <p:sp>
        <p:nvSpPr>
          <p:cNvPr id="5" name="Inhaltsplatzhalter 4"/>
          <p:cNvSpPr>
            <a:spLocks noGrp="1"/>
          </p:cNvSpPr>
          <p:nvPr>
            <p:ph idx="14"/>
          </p:nvPr>
        </p:nvSpPr>
        <p:spPr/>
        <p:txBody>
          <a:bodyPr/>
          <a:lstStyle/>
          <a:p>
            <a:r>
              <a:rPr lang="de-CH" dirty="0" err="1" smtClean="0"/>
              <a:t>Photos</a:t>
            </a:r>
            <a:r>
              <a:rPr lang="de-CH" dirty="0" smtClean="0"/>
              <a:t> : H. Dierauer, FiBL</a:t>
            </a:r>
          </a:p>
        </p:txBody>
      </p:sp>
      <p:sp>
        <p:nvSpPr>
          <p:cNvPr id="9" name="Fußzeilenplatzhalter 8"/>
          <p:cNvSpPr>
            <a:spLocks noGrp="1"/>
          </p:cNvSpPr>
          <p:nvPr>
            <p:ph type="ftr" sz="quarter" idx="61"/>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37</a:t>
            </a:fld>
            <a:endParaRPr lang="fr-CH" altLang="de-DE" dirty="0"/>
          </a:p>
        </p:txBody>
      </p:sp>
      <p:sp>
        <p:nvSpPr>
          <p:cNvPr id="8" name="Inhaltsplatzhalter 7"/>
          <p:cNvSpPr>
            <a:spLocks noGrp="1"/>
          </p:cNvSpPr>
          <p:nvPr>
            <p:ph sz="quarter" idx="59"/>
          </p:nvPr>
        </p:nvSpPr>
        <p:spPr/>
        <p:txBody>
          <a:bodyPr/>
          <a:lstStyle/>
          <a:p>
            <a:r>
              <a:rPr lang="fr-CH" b="1" dirty="0" smtClean="0"/>
              <a:t>Charrue hors-raie</a:t>
            </a:r>
          </a:p>
          <a:p>
            <a:pPr lvl="1"/>
            <a:r>
              <a:rPr lang="fr-CH" dirty="0" smtClean="0"/>
              <a:t>Moins de dommages au sol, pas de semelle de labour compactée</a:t>
            </a:r>
          </a:p>
          <a:p>
            <a:pPr lvl="1"/>
            <a:r>
              <a:rPr lang="fr-CH" dirty="0" smtClean="0"/>
              <a:t>Profondeur : max. 20 cm</a:t>
            </a:r>
          </a:p>
          <a:p>
            <a:pPr lvl="1"/>
            <a:r>
              <a:rPr lang="fr-CH" dirty="0" smtClean="0"/>
              <a:t>Béquilles à roue</a:t>
            </a:r>
            <a:endParaRPr lang="fr-CH" b="1" dirty="0"/>
          </a:p>
        </p:txBody>
      </p:sp>
      <p:pic>
        <p:nvPicPr>
          <p:cNvPr id="12" name="Inhaltsplatzhalter 9"/>
          <p:cNvPicPr>
            <a:picLocks noGrp="1" noChangeAspect="1"/>
          </p:cNvPicPr>
          <p:nvPr>
            <p:ph sz="quarter" idx="60"/>
          </p:nvPr>
        </p:nvPicPr>
        <p:blipFill>
          <a:blip r:embed="rId2" cstate="screen">
            <a:extLst>
              <a:ext uri="{28A0092B-C50C-407E-A947-70E740481C1C}">
                <a14:useLocalDpi xmlns:a14="http://schemas.microsoft.com/office/drawing/2010/main" val="0"/>
              </a:ext>
            </a:extLst>
          </a:blip>
          <a:stretch>
            <a:fillRect/>
          </a:stretch>
        </p:blipFill>
        <p:spPr>
          <a:xfrm>
            <a:off x="654050" y="1699505"/>
            <a:ext cx="3886200" cy="2581102"/>
          </a:xfrm>
        </p:spPr>
      </p:pic>
      <p:sp>
        <p:nvSpPr>
          <p:cNvPr id="11" name="Inhaltsplatzhalter 10"/>
          <p:cNvSpPr>
            <a:spLocks noGrp="1"/>
          </p:cNvSpPr>
          <p:nvPr>
            <p:ph sz="quarter" idx="57"/>
          </p:nvPr>
        </p:nvSpPr>
        <p:spPr/>
        <p:txBody>
          <a:bodyPr/>
          <a:lstStyle/>
          <a:p>
            <a:r>
              <a:rPr lang="fr-CH" b="1" dirty="0" smtClean="0"/>
              <a:t>Charrue déchaumeuse</a:t>
            </a:r>
          </a:p>
          <a:p>
            <a:pPr lvl="1"/>
            <a:r>
              <a:rPr lang="fr-CH" dirty="0" smtClean="0"/>
              <a:t>Sol pas retourné mais «décapé» ou «raboté»</a:t>
            </a:r>
          </a:p>
          <a:p>
            <a:pPr lvl="1"/>
            <a:r>
              <a:rPr lang="fr-CH" dirty="0" smtClean="0"/>
              <a:t>Profondeur : max. 10 cm</a:t>
            </a:r>
          </a:p>
          <a:p>
            <a:pPr lvl="1"/>
            <a:r>
              <a:rPr lang="fr-CH" dirty="0" smtClean="0"/>
              <a:t>Déchaumage superficiel</a:t>
            </a:r>
            <a:endParaRPr lang="fr-CH" dirty="0"/>
          </a:p>
        </p:txBody>
      </p:sp>
      <p:pic>
        <p:nvPicPr>
          <p:cNvPr id="18" name="Inhaltsplatzhalter 17"/>
          <p:cNvPicPr>
            <a:picLocks noGrp="1" noChangeAspect="1"/>
          </p:cNvPicPr>
          <p:nvPr>
            <p:ph sz="quarter" idx="58"/>
          </p:nvPr>
        </p:nvPicPr>
        <p:blipFill>
          <a:blip r:embed="rId3">
            <a:extLst>
              <a:ext uri="{28A0092B-C50C-407E-A947-70E740481C1C}">
                <a14:useLocalDpi xmlns:a14="http://schemas.microsoft.com/office/drawing/2010/main" val="0"/>
              </a:ext>
            </a:extLst>
          </a:blip>
          <a:stretch>
            <a:fillRect/>
          </a:stretch>
        </p:blipFill>
        <p:spPr>
          <a:xfrm>
            <a:off x="4687634" y="1700752"/>
            <a:ext cx="3797808" cy="2578608"/>
          </a:xfrm>
        </p:spPr>
      </p:pic>
    </p:spTree>
    <p:extLst>
      <p:ext uri="{BB962C8B-B14F-4D97-AF65-F5344CB8AC3E}">
        <p14:creationId xmlns:p14="http://schemas.microsoft.com/office/powerpoint/2010/main" val="583579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normAutofit/>
          </a:bodyPr>
          <a:lstStyle/>
          <a:p>
            <a:r>
              <a:rPr lang="fr-CH" dirty="0" smtClean="0"/>
              <a:t>Procédés de travail du sol selon l’intensité</a:t>
            </a:r>
            <a:endParaRPr lang="fr-CH" dirty="0"/>
          </a:p>
        </p:txBody>
      </p:sp>
      <p:sp>
        <p:nvSpPr>
          <p:cNvPr id="4" name="Inhaltsplatzhalter 3"/>
          <p:cNvSpPr>
            <a:spLocks noGrp="1"/>
          </p:cNvSpPr>
          <p:nvPr>
            <p:ph idx="14"/>
          </p:nvPr>
        </p:nvSpPr>
        <p:spPr/>
        <p:txBody>
          <a:bodyPr/>
          <a:lstStyle/>
          <a:p>
            <a:r>
              <a:rPr lang="de-CH" dirty="0" err="1" smtClean="0"/>
              <a:t>Illutsrtaion</a:t>
            </a:r>
            <a:r>
              <a:rPr lang="de-CH" dirty="0" smtClean="0"/>
              <a:t> : Wilhelm, 2010</a:t>
            </a:r>
            <a:endParaRPr lang="de-CH" dirty="0"/>
          </a:p>
        </p:txBody>
      </p:sp>
      <p:pic>
        <p:nvPicPr>
          <p:cNvPr id="8" name="Inhaltsplatzhalter 7"/>
          <p:cNvPicPr>
            <a:picLocks noGrp="1" noChangeAspect="1"/>
          </p:cNvPicPr>
          <p:nvPr>
            <p:ph sz="quarter" idx="17"/>
          </p:nvPr>
        </p:nvPicPr>
        <p:blipFill>
          <a:blip r:embed="rId2"/>
          <a:stretch>
            <a:fillRect/>
          </a:stretch>
        </p:blipFill>
        <p:spPr>
          <a:xfrm>
            <a:off x="628650" y="1798864"/>
            <a:ext cx="7886700" cy="3923847"/>
          </a:xfrm>
          <a:prstGeom prst="rect">
            <a:avLst/>
          </a:prstGeom>
        </p:spPr>
      </p:pic>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38</a:t>
            </a:fld>
            <a:endParaRPr lang="fr-CH" altLang="de-DE" dirty="0"/>
          </a:p>
        </p:txBody>
      </p:sp>
      <p:sp>
        <p:nvSpPr>
          <p:cNvPr id="7" name="ZoneTexte 6"/>
          <p:cNvSpPr txBox="1"/>
          <p:nvPr/>
        </p:nvSpPr>
        <p:spPr>
          <a:xfrm>
            <a:off x="2699792" y="1871151"/>
            <a:ext cx="2448272"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Mise en place de la culture</a:t>
            </a:r>
            <a:endParaRPr lang="fr-CH" sz="1400" b="1" dirty="0">
              <a:solidFill>
                <a:schemeClr val="tx1"/>
              </a:solidFill>
            </a:endParaRPr>
          </a:p>
        </p:txBody>
      </p:sp>
      <p:sp>
        <p:nvSpPr>
          <p:cNvPr id="9" name="ZoneTexte 8"/>
          <p:cNvSpPr txBox="1"/>
          <p:nvPr/>
        </p:nvSpPr>
        <p:spPr>
          <a:xfrm>
            <a:off x="682685" y="2686123"/>
            <a:ext cx="2448272"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Sans travail du sol</a:t>
            </a:r>
            <a:endParaRPr lang="fr-CH" sz="1400" b="1" dirty="0">
              <a:solidFill>
                <a:schemeClr val="tx1"/>
              </a:solidFill>
            </a:endParaRPr>
          </a:p>
        </p:txBody>
      </p:sp>
      <p:sp>
        <p:nvSpPr>
          <p:cNvPr id="10" name="ZoneTexte 9"/>
          <p:cNvSpPr txBox="1"/>
          <p:nvPr/>
        </p:nvSpPr>
        <p:spPr>
          <a:xfrm>
            <a:off x="4636435" y="2686123"/>
            <a:ext cx="2448272"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Avec travail du sol</a:t>
            </a:r>
            <a:endParaRPr lang="fr-CH" sz="1400" b="1" dirty="0">
              <a:solidFill>
                <a:schemeClr val="tx1"/>
              </a:solidFill>
            </a:endParaRPr>
          </a:p>
        </p:txBody>
      </p:sp>
      <p:sp>
        <p:nvSpPr>
          <p:cNvPr id="11" name="ZoneTexte 10"/>
          <p:cNvSpPr txBox="1"/>
          <p:nvPr/>
        </p:nvSpPr>
        <p:spPr>
          <a:xfrm>
            <a:off x="1177886" y="3354753"/>
            <a:ext cx="1296144"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Semis direct</a:t>
            </a:r>
            <a:endParaRPr lang="fr-CH" sz="1400" b="1" dirty="0">
              <a:solidFill>
                <a:schemeClr val="tx1"/>
              </a:solidFill>
            </a:endParaRPr>
          </a:p>
        </p:txBody>
      </p:sp>
      <p:sp>
        <p:nvSpPr>
          <p:cNvPr id="12" name="ZoneTexte 11"/>
          <p:cNvSpPr txBox="1"/>
          <p:nvPr/>
        </p:nvSpPr>
        <p:spPr>
          <a:xfrm>
            <a:off x="3788900" y="3361447"/>
            <a:ext cx="1503179"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Conservateur</a:t>
            </a:r>
            <a:endParaRPr lang="fr-CH" sz="1400" b="1" dirty="0">
              <a:solidFill>
                <a:schemeClr val="tx1"/>
              </a:solidFill>
            </a:endParaRPr>
          </a:p>
        </p:txBody>
      </p:sp>
      <p:sp>
        <p:nvSpPr>
          <p:cNvPr id="14" name="ZoneTexte 13"/>
          <p:cNvSpPr txBox="1"/>
          <p:nvPr/>
        </p:nvSpPr>
        <p:spPr>
          <a:xfrm>
            <a:off x="6994519" y="3376873"/>
            <a:ext cx="1513522"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Conventionnel</a:t>
            </a:r>
            <a:endParaRPr lang="fr-CH" sz="1400" b="1" dirty="0">
              <a:solidFill>
                <a:schemeClr val="tx1"/>
              </a:solidFill>
            </a:endParaRPr>
          </a:p>
        </p:txBody>
      </p:sp>
      <p:sp>
        <p:nvSpPr>
          <p:cNvPr id="15" name="ZoneTexte 14"/>
          <p:cNvSpPr txBox="1"/>
          <p:nvPr/>
        </p:nvSpPr>
        <p:spPr>
          <a:xfrm>
            <a:off x="2116974" y="3930340"/>
            <a:ext cx="2448272" cy="52322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Sans retournement</a:t>
            </a:r>
          </a:p>
          <a:p>
            <a:pPr algn="ctr"/>
            <a:r>
              <a:rPr lang="fr-CH" sz="1400" dirty="0" smtClean="0">
                <a:solidFill>
                  <a:schemeClr val="tx1"/>
                </a:solidFill>
              </a:rPr>
              <a:t>(toutes profondeurs)</a:t>
            </a:r>
            <a:endParaRPr lang="fr-CH" sz="1400" dirty="0">
              <a:solidFill>
                <a:schemeClr val="tx1"/>
              </a:solidFill>
            </a:endParaRPr>
          </a:p>
        </p:txBody>
      </p:sp>
      <p:sp>
        <p:nvSpPr>
          <p:cNvPr id="17" name="ZoneTexte 16"/>
          <p:cNvSpPr txBox="1"/>
          <p:nvPr/>
        </p:nvSpPr>
        <p:spPr>
          <a:xfrm>
            <a:off x="7236296" y="3918851"/>
            <a:ext cx="1438530" cy="523220"/>
          </a:xfrm>
          <a:prstGeom prst="rect">
            <a:avLst/>
          </a:prstGeom>
          <a:solidFill>
            <a:schemeClr val="bg1"/>
          </a:solidFill>
          <a:ln>
            <a:solidFill>
              <a:schemeClr val="tx1"/>
            </a:solidFill>
          </a:ln>
        </p:spPr>
        <p:txBody>
          <a:bodyPr wrap="square" lIns="0" rIns="0" rtlCol="0" anchor="ctr" anchorCtr="0">
            <a:spAutoFit/>
          </a:bodyPr>
          <a:lstStyle/>
          <a:p>
            <a:pPr algn="ctr"/>
            <a:r>
              <a:rPr lang="fr-CH" sz="1400" b="1" dirty="0" smtClean="0">
                <a:solidFill>
                  <a:schemeClr val="tx1"/>
                </a:solidFill>
              </a:rPr>
              <a:t>Retournement</a:t>
            </a:r>
          </a:p>
          <a:p>
            <a:pPr algn="ctr"/>
            <a:r>
              <a:rPr lang="fr-CH" sz="1400" dirty="0" smtClean="0">
                <a:solidFill>
                  <a:schemeClr val="tx1"/>
                </a:solidFill>
              </a:rPr>
              <a:t>(plus de 10 cm)</a:t>
            </a:r>
            <a:endParaRPr lang="fr-CH" sz="1400" dirty="0">
              <a:solidFill>
                <a:schemeClr val="tx1"/>
              </a:solidFill>
            </a:endParaRPr>
          </a:p>
        </p:txBody>
      </p:sp>
      <p:sp>
        <p:nvSpPr>
          <p:cNvPr id="18" name="ZoneTexte 17"/>
          <p:cNvSpPr txBox="1"/>
          <p:nvPr/>
        </p:nvSpPr>
        <p:spPr>
          <a:xfrm>
            <a:off x="2131200" y="4542078"/>
            <a:ext cx="1734946"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Semis en bandes</a:t>
            </a:r>
            <a:endParaRPr lang="fr-CH" sz="1400" b="1" dirty="0">
              <a:solidFill>
                <a:schemeClr val="tx1"/>
              </a:solidFill>
            </a:endParaRPr>
          </a:p>
        </p:txBody>
      </p:sp>
      <p:sp>
        <p:nvSpPr>
          <p:cNvPr id="19" name="ZoneTexte 18"/>
          <p:cNvSpPr txBox="1"/>
          <p:nvPr/>
        </p:nvSpPr>
        <p:spPr>
          <a:xfrm>
            <a:off x="3923928" y="4541759"/>
            <a:ext cx="2137717"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Semis sous couverture</a:t>
            </a:r>
            <a:endParaRPr lang="fr-CH" sz="1400" b="1" dirty="0">
              <a:solidFill>
                <a:schemeClr val="tx1"/>
              </a:solidFill>
            </a:endParaRPr>
          </a:p>
        </p:txBody>
      </p:sp>
      <p:sp>
        <p:nvSpPr>
          <p:cNvPr id="20" name="Rectangle 19"/>
          <p:cNvSpPr/>
          <p:nvPr/>
        </p:nvSpPr>
        <p:spPr>
          <a:xfrm>
            <a:off x="6061645" y="3808873"/>
            <a:ext cx="742603" cy="748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ZoneTexte 15"/>
          <p:cNvSpPr txBox="1"/>
          <p:nvPr/>
        </p:nvSpPr>
        <p:spPr>
          <a:xfrm>
            <a:off x="4623115" y="3930340"/>
            <a:ext cx="1438530" cy="523220"/>
          </a:xfrm>
          <a:prstGeom prst="rect">
            <a:avLst/>
          </a:prstGeom>
          <a:solidFill>
            <a:schemeClr val="bg1"/>
          </a:solidFill>
          <a:ln>
            <a:solidFill>
              <a:schemeClr val="tx1"/>
            </a:solidFill>
          </a:ln>
        </p:spPr>
        <p:txBody>
          <a:bodyPr wrap="square" lIns="0" rIns="0" rtlCol="0" anchor="ctr" anchorCtr="0">
            <a:spAutoFit/>
          </a:bodyPr>
          <a:lstStyle/>
          <a:p>
            <a:pPr algn="ctr"/>
            <a:r>
              <a:rPr lang="fr-CH" sz="1400" b="1" dirty="0" smtClean="0">
                <a:solidFill>
                  <a:schemeClr val="tx1"/>
                </a:solidFill>
              </a:rPr>
              <a:t>Retournement</a:t>
            </a:r>
          </a:p>
          <a:p>
            <a:pPr algn="ctr"/>
            <a:r>
              <a:rPr lang="fr-CH" sz="1400" dirty="0" smtClean="0">
                <a:solidFill>
                  <a:schemeClr val="tx1"/>
                </a:solidFill>
              </a:rPr>
              <a:t>(moins de 10 cm)</a:t>
            </a:r>
            <a:endParaRPr lang="fr-CH" sz="1400" dirty="0">
              <a:solidFill>
                <a:schemeClr val="tx1"/>
              </a:solidFill>
            </a:endParaRPr>
          </a:p>
        </p:txBody>
      </p:sp>
      <p:sp>
        <p:nvSpPr>
          <p:cNvPr id="21" name="ZoneTexte 20"/>
          <p:cNvSpPr txBox="1"/>
          <p:nvPr/>
        </p:nvSpPr>
        <p:spPr>
          <a:xfrm>
            <a:off x="6232190" y="3921418"/>
            <a:ext cx="844630" cy="523220"/>
          </a:xfrm>
          <a:prstGeom prst="rect">
            <a:avLst/>
          </a:prstGeom>
          <a:solidFill>
            <a:schemeClr val="bg1"/>
          </a:solidFill>
          <a:ln>
            <a:solidFill>
              <a:schemeClr val="tx1"/>
            </a:solidFill>
          </a:ln>
        </p:spPr>
        <p:txBody>
          <a:bodyPr wrap="square" lIns="0" rIns="0" rtlCol="0" anchor="ctr" anchorCtr="0">
            <a:spAutoFit/>
          </a:bodyPr>
          <a:lstStyle/>
          <a:p>
            <a:pPr algn="ctr"/>
            <a:r>
              <a:rPr lang="fr-CH" sz="1400" b="1" dirty="0" smtClean="0">
                <a:solidFill>
                  <a:schemeClr val="tx1"/>
                </a:solidFill>
              </a:rPr>
              <a:t>Buttage</a:t>
            </a:r>
          </a:p>
          <a:p>
            <a:pPr algn="ctr"/>
            <a:r>
              <a:rPr lang="fr-CH" sz="1400" dirty="0" smtClean="0">
                <a:solidFill>
                  <a:schemeClr val="tx1"/>
                </a:solidFill>
              </a:rPr>
              <a:t>(≤ 35 cm)</a:t>
            </a:r>
            <a:endParaRPr lang="fr-CH" sz="1400" dirty="0">
              <a:solidFill>
                <a:schemeClr val="tx1"/>
              </a:solidFill>
            </a:endParaRPr>
          </a:p>
        </p:txBody>
      </p:sp>
      <p:sp>
        <p:nvSpPr>
          <p:cNvPr id="13" name="ZoneTexte 12"/>
          <p:cNvSpPr txBox="1"/>
          <p:nvPr/>
        </p:nvSpPr>
        <p:spPr>
          <a:xfrm>
            <a:off x="5508104" y="3376873"/>
            <a:ext cx="1368152" cy="432000"/>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Sur buttes</a:t>
            </a:r>
            <a:endParaRPr lang="fr-CH" sz="1400" b="1" dirty="0">
              <a:solidFill>
                <a:schemeClr val="tx1"/>
              </a:solidFill>
            </a:endParaRPr>
          </a:p>
        </p:txBody>
      </p:sp>
      <p:cxnSp>
        <p:nvCxnSpPr>
          <p:cNvPr id="23" name="Connecteur droit 22"/>
          <p:cNvCxnSpPr>
            <a:stCxn id="20" idx="0"/>
          </p:cNvCxnSpPr>
          <p:nvPr/>
        </p:nvCxnSpPr>
        <p:spPr>
          <a:xfrm>
            <a:off x="6432947" y="3808873"/>
            <a:ext cx="221558" cy="10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595972" y="5305145"/>
            <a:ext cx="3952056" cy="307777"/>
          </a:xfrm>
          <a:prstGeom prst="rect">
            <a:avLst/>
          </a:prstGeom>
          <a:solidFill>
            <a:schemeClr val="bg1"/>
          </a:solidFill>
          <a:ln>
            <a:solidFill>
              <a:schemeClr val="tx1"/>
            </a:solidFill>
          </a:ln>
        </p:spPr>
        <p:txBody>
          <a:bodyPr wrap="square" rtlCol="0" anchor="ctr" anchorCtr="0">
            <a:spAutoFit/>
          </a:bodyPr>
          <a:lstStyle/>
          <a:p>
            <a:pPr algn="ctr"/>
            <a:r>
              <a:rPr lang="fr-CH" sz="1400" b="1" dirty="0" smtClean="0">
                <a:solidFill>
                  <a:schemeClr val="tx1"/>
                </a:solidFill>
              </a:rPr>
              <a:t>Augmentation de l’intensité du travail du sol</a:t>
            </a:r>
            <a:endParaRPr lang="fr-CH" sz="1400" b="1" dirty="0">
              <a:solidFill>
                <a:schemeClr val="tx1"/>
              </a:solidFill>
            </a:endParaRPr>
          </a:p>
        </p:txBody>
      </p:sp>
    </p:spTree>
    <p:extLst>
      <p:ext uri="{BB962C8B-B14F-4D97-AF65-F5344CB8AC3E}">
        <p14:creationId xmlns:p14="http://schemas.microsoft.com/office/powerpoint/2010/main" val="183701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normAutofit/>
          </a:bodyPr>
          <a:lstStyle/>
          <a:p>
            <a:r>
              <a:rPr lang="fr-CH" dirty="0" smtClean="0"/>
              <a:t>Organismes vivants dans une poignée de terre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3839545725"/>
              </p:ext>
            </p:extLst>
          </p:nvPr>
        </p:nvGraphicFramePr>
        <p:xfrm>
          <a:off x="628650" y="1571625"/>
          <a:ext cx="7886700" cy="4632960"/>
        </p:xfrm>
        <a:graphic>
          <a:graphicData uri="http://schemas.openxmlformats.org/drawingml/2006/table">
            <a:tbl>
              <a:tblPr firstRow="1" bandRow="1">
                <a:tableStyleId>{5940675A-B579-460E-94D1-54222C63F5DA}</a:tableStyleId>
              </a:tblPr>
              <a:tblGrid>
                <a:gridCol w="2503190"/>
                <a:gridCol w="1512168"/>
                <a:gridCol w="1584176"/>
                <a:gridCol w="2287166"/>
              </a:tblGrid>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de 0,2 mm à quelques cm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100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Insectes et acariens</a:t>
                      </a:r>
                      <a:endParaRPr lang="fr-CH" sz="1600" noProof="0" dirty="0"/>
                    </a:p>
                  </a:txBody>
                  <a:tcPr>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20 –180 mm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110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Annélides</a:t>
                      </a:r>
                    </a:p>
                    <a:p>
                      <a:pPr algn="l"/>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0,3 – 9 mm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250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Collemboles</a:t>
                      </a:r>
                    </a:p>
                    <a:p>
                      <a:pPr algn="l"/>
                      <a:endParaRPr lang="fr-CH" sz="1600" noProof="0" dirty="0" smtClean="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jusqu’à 2 mm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25’000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Nématodes</a:t>
                      </a:r>
                    </a:p>
                    <a:p>
                      <a:pPr algn="l"/>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jusqu’à </a:t>
                      </a:r>
                      <a:r>
                        <a:rPr lang="fr-CH" sz="1600" baseline="0" noProof="0" dirty="0" smtClean="0"/>
                        <a:t>200 </a:t>
                      </a:r>
                      <a:r>
                        <a:rPr lang="fr-CH" sz="1600" baseline="0" noProof="0" dirty="0" smtClean="0">
                          <a:sym typeface="Symbol" panose="05050102010706020507" pitchFamily="18" charset="2"/>
                        </a:rPr>
                        <a:t>m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7’500’000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Protozoaires</a:t>
                      </a:r>
                    </a:p>
                    <a:p>
                      <a:pPr algn="l"/>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5</a:t>
                      </a:r>
                      <a:r>
                        <a:rPr lang="fr-CH" sz="1600" baseline="0" noProof="0" dirty="0" smtClean="0"/>
                        <a:t> – </a:t>
                      </a:r>
                      <a:r>
                        <a:rPr lang="fr-CH" sz="1600" noProof="0" dirty="0" smtClean="0"/>
                        <a:t>50 </a:t>
                      </a:r>
                      <a:r>
                        <a:rPr lang="fr-CH" sz="1600" baseline="0" noProof="0" dirty="0" smtClean="0">
                          <a:sym typeface="Symbol" panose="05050102010706020507" pitchFamily="18" charset="2"/>
                        </a:rPr>
                        <a:t>m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12’500’000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Algues</a:t>
                      </a:r>
                    </a:p>
                    <a:p>
                      <a:pPr algn="l"/>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5</a:t>
                      </a:r>
                      <a:r>
                        <a:rPr lang="fr-CH" sz="1600" baseline="0" noProof="0" dirty="0" smtClean="0"/>
                        <a:t> – </a:t>
                      </a:r>
                      <a:r>
                        <a:rPr lang="fr-CH" sz="1600" noProof="0" dirty="0" smtClean="0"/>
                        <a:t>50 </a:t>
                      </a:r>
                      <a:r>
                        <a:rPr lang="fr-CH" sz="1600" baseline="0" noProof="0" dirty="0" smtClean="0">
                          <a:sym typeface="Symbol" panose="05050102010706020507" pitchFamily="18" charset="2"/>
                        </a:rPr>
                        <a:t>m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H" sz="1600" noProof="0" dirty="0" smtClean="0"/>
                        <a:t>100’000’000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noProof="0" dirty="0" smtClean="0"/>
                        <a:t>Champignons</a:t>
                      </a:r>
                    </a:p>
                    <a:p>
                      <a:pPr algn="l"/>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60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fr-CH" sz="1600" noProof="0" dirty="0" smtClean="0"/>
                        <a:t>1</a:t>
                      </a:r>
                      <a:r>
                        <a:rPr lang="fr-CH" sz="1600" baseline="0" noProof="0" dirty="0" smtClean="0"/>
                        <a:t> – </a:t>
                      </a:r>
                      <a:r>
                        <a:rPr lang="fr-CH" sz="1600" noProof="0" dirty="0" smtClean="0"/>
                        <a:t>2 </a:t>
                      </a:r>
                      <a:r>
                        <a:rPr lang="fr-CH" sz="1600" baseline="0" noProof="0" dirty="0" smtClean="0">
                          <a:sym typeface="Symbol" panose="05050102010706020507" pitchFamily="18" charset="2"/>
                        </a:rPr>
                        <a:t>m</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fr-CH" sz="1600" noProof="0" dirty="0" smtClean="0"/>
                        <a:t>125’000’000</a:t>
                      </a:r>
                      <a:endParaRPr lang="fr-CH" sz="1600" noProof="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fr-CH" sz="1600" noProof="0" dirty="0" smtClean="0"/>
                        <a:t>Bactéries</a:t>
                      </a:r>
                    </a:p>
                    <a:p>
                      <a:pPr algn="l"/>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a:t>
            </a:fld>
            <a:endParaRPr lang="fr-CH" altLang="de-DE" dirty="0"/>
          </a:p>
        </p:txBody>
      </p:sp>
      <p:pic>
        <p:nvPicPr>
          <p:cNvPr id="8" name="Picture 81" descr="Insekte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0403" y="1612129"/>
            <a:ext cx="14478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Gliederwur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5576" y="2223019"/>
            <a:ext cx="1740768" cy="4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4" descr="Springschwa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330" y="2785783"/>
            <a:ext cx="1169873" cy="49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6" descr="Fadenwu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397460"/>
            <a:ext cx="1576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8" descr="Protoz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31639" y="3943981"/>
            <a:ext cx="1215287" cy="4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4" descr="Blaualgen"/>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331640" y="4506326"/>
            <a:ext cx="672542" cy="50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6" descr="Pilze"/>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232657" y="5085758"/>
            <a:ext cx="7715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2" descr="Bakteri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0432" y="5667395"/>
            <a:ext cx="7937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0" descr="Proto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249914" y="3957851"/>
            <a:ext cx="705459" cy="43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6" descr="Milbe"/>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193373" y="1641498"/>
            <a:ext cx="76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418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33"/>
          <p:cNvSpPr>
            <a:spLocks noGrp="1"/>
          </p:cNvSpPr>
          <p:nvPr>
            <p:ph type="title"/>
          </p:nvPr>
        </p:nvSpPr>
        <p:spPr/>
        <p:txBody>
          <a:bodyPr/>
          <a:lstStyle/>
          <a:p>
            <a:r>
              <a:rPr lang="fr-CH" dirty="0"/>
              <a:t>Production végétale : Travail du sol</a:t>
            </a:r>
            <a:endParaRPr lang="de-CH" dirty="0"/>
          </a:p>
        </p:txBody>
      </p:sp>
      <p:sp>
        <p:nvSpPr>
          <p:cNvPr id="13" name="Inhaltsplatzhalter 12"/>
          <p:cNvSpPr>
            <a:spLocks noGrp="1"/>
          </p:cNvSpPr>
          <p:nvPr>
            <p:ph idx="12"/>
          </p:nvPr>
        </p:nvSpPr>
        <p:spPr/>
        <p:txBody>
          <a:bodyPr>
            <a:normAutofit/>
          </a:bodyPr>
          <a:lstStyle/>
          <a:p>
            <a:r>
              <a:rPr lang="fr-CH" dirty="0" smtClean="0"/>
              <a:t>Couverture du sol et intensité du travail du sol</a:t>
            </a:r>
            <a:endParaRPr lang="fr-CH" dirty="0"/>
          </a:p>
        </p:txBody>
      </p:sp>
      <p:sp>
        <p:nvSpPr>
          <p:cNvPr id="35" name="Inhaltsplatzhalter 34"/>
          <p:cNvSpPr>
            <a:spLocks noGrp="1"/>
          </p:cNvSpPr>
          <p:nvPr>
            <p:ph idx="14"/>
          </p:nvPr>
        </p:nvSpPr>
        <p:spPr/>
        <p:txBody>
          <a:bodyPr/>
          <a:lstStyle/>
          <a:p>
            <a:r>
              <a:rPr lang="de-CH" dirty="0" err="1" smtClean="0"/>
              <a:t>Photos</a:t>
            </a:r>
            <a:r>
              <a:rPr lang="de-CH" dirty="0" smtClean="0"/>
              <a:t> : FiBL</a:t>
            </a:r>
            <a:endParaRPr lang="de-CH" dirty="0"/>
          </a:p>
        </p:txBody>
      </p:sp>
      <p:graphicFrame>
        <p:nvGraphicFramePr>
          <p:cNvPr id="56" name="Inhaltsplatzhalter 55"/>
          <p:cNvGraphicFramePr>
            <a:graphicFrameLocks noGrp="1"/>
          </p:cNvGraphicFramePr>
          <p:nvPr>
            <p:ph sz="quarter" idx="56"/>
            <p:extLst>
              <p:ext uri="{D42A27DB-BD31-4B8C-83A1-F6EECF244321}">
                <p14:modId xmlns:p14="http://schemas.microsoft.com/office/powerpoint/2010/main" val="2756602804"/>
              </p:ext>
            </p:extLst>
          </p:nvPr>
        </p:nvGraphicFramePr>
        <p:xfrm>
          <a:off x="628650" y="4505325"/>
          <a:ext cx="7893050" cy="1554480"/>
        </p:xfrm>
        <a:graphic>
          <a:graphicData uri="http://schemas.openxmlformats.org/drawingml/2006/table">
            <a:tbl>
              <a:tblPr firstRow="1" bandRow="1">
                <a:tableStyleId>{5940675A-B579-460E-94D1-54222C63F5DA}</a:tableStyleId>
              </a:tblPr>
              <a:tblGrid>
                <a:gridCol w="3946525"/>
                <a:gridCol w="3946525"/>
              </a:tblGrid>
              <a:tr h="370840">
                <a:tc>
                  <a:txBody>
                    <a:bodyPr/>
                    <a:lstStyle/>
                    <a:p>
                      <a:pPr fontAlgn="auto">
                        <a:spcBef>
                          <a:spcPts val="0"/>
                        </a:spcBef>
                        <a:spcAft>
                          <a:spcPts val="0"/>
                        </a:spcAft>
                      </a:pPr>
                      <a:r>
                        <a:rPr lang="fr-CH" sz="1600" noProof="0" dirty="0" smtClean="0">
                          <a:solidFill>
                            <a:schemeClr val="tx1"/>
                          </a:solidFill>
                          <a:latin typeface="Arial" pitchFamily="34" charset="0"/>
                          <a:cs typeface="Arial" pitchFamily="34" charset="0"/>
                        </a:rPr>
                        <a:t>Bonne structure du sol</a:t>
                      </a:r>
                    </a:p>
                    <a:p>
                      <a:pPr fontAlgn="auto">
                        <a:spcBef>
                          <a:spcPts val="0"/>
                        </a:spcBef>
                        <a:spcAft>
                          <a:spcPts val="0"/>
                        </a:spcAft>
                      </a:pPr>
                      <a:r>
                        <a:rPr lang="fr-CH" sz="1600" noProof="0" dirty="0" smtClean="0">
                          <a:solidFill>
                            <a:schemeClr val="tx1"/>
                          </a:solidFill>
                          <a:latin typeface="Arial" pitchFamily="34" charset="0"/>
                          <a:cs typeface="Arial" pitchFamily="34" charset="0"/>
                        </a:rPr>
                        <a:t>Beaucoup</a:t>
                      </a:r>
                      <a:r>
                        <a:rPr lang="fr-CH" sz="1600" baseline="0" noProof="0" dirty="0" smtClean="0">
                          <a:solidFill>
                            <a:schemeClr val="tx1"/>
                          </a:solidFill>
                          <a:latin typeface="Arial" pitchFamily="34" charset="0"/>
                          <a:cs typeface="Arial" pitchFamily="34" charset="0"/>
                        </a:rPr>
                        <a:t> de vers de terre</a:t>
                      </a:r>
                    </a:p>
                    <a:p>
                      <a:pPr fontAlgn="auto">
                        <a:spcBef>
                          <a:spcPts val="0"/>
                        </a:spcBef>
                        <a:spcAft>
                          <a:spcPts val="0"/>
                        </a:spcAft>
                      </a:pPr>
                      <a:r>
                        <a:rPr lang="fr-CH" sz="1600" baseline="0" noProof="0" dirty="0" smtClean="0">
                          <a:solidFill>
                            <a:schemeClr val="tx1"/>
                          </a:solidFill>
                          <a:latin typeface="Arial" pitchFamily="34" charset="0"/>
                          <a:cs typeface="Arial" pitchFamily="34" charset="0"/>
                        </a:rPr>
                        <a:t>Humification</a:t>
                      </a:r>
                    </a:p>
                    <a:p>
                      <a:pPr fontAlgn="auto">
                        <a:spcBef>
                          <a:spcPts val="0"/>
                        </a:spcBef>
                        <a:spcAft>
                          <a:spcPts val="0"/>
                        </a:spcAft>
                      </a:pPr>
                      <a:r>
                        <a:rPr lang="fr-CH" sz="1600" baseline="0" noProof="0" dirty="0" smtClean="0">
                          <a:solidFill>
                            <a:schemeClr val="tx1"/>
                          </a:solidFill>
                          <a:latin typeface="Arial" pitchFamily="34" charset="0"/>
                          <a:cs typeface="Arial" pitchFamily="34" charset="0"/>
                        </a:rPr>
                        <a:t>Meilleur régime hydrique</a:t>
                      </a:r>
                    </a:p>
                    <a:p>
                      <a:pPr fontAlgn="auto">
                        <a:spcBef>
                          <a:spcPts val="0"/>
                        </a:spcBef>
                        <a:spcAft>
                          <a:spcPts val="0"/>
                        </a:spcAft>
                      </a:pPr>
                      <a:r>
                        <a:rPr lang="fr-CH" sz="1600" b="1" baseline="0" noProof="0" dirty="0" smtClean="0">
                          <a:solidFill>
                            <a:schemeClr val="tx1"/>
                          </a:solidFill>
                          <a:latin typeface="Arial" pitchFamily="34" charset="0"/>
                          <a:cs typeface="Arial" pitchFamily="34" charset="0"/>
                        </a:rPr>
                        <a:t>Davantage de mauvaises herbes</a:t>
                      </a:r>
                      <a:endParaRPr lang="fr-CH" sz="14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auto">
                        <a:spcBef>
                          <a:spcPts val="0"/>
                        </a:spcBef>
                        <a:spcAft>
                          <a:spcPts val="0"/>
                        </a:spcAft>
                      </a:pPr>
                      <a:r>
                        <a:rPr lang="fr-CH" sz="1600" noProof="0" dirty="0" smtClean="0">
                          <a:solidFill>
                            <a:schemeClr val="tx1"/>
                          </a:solidFill>
                          <a:latin typeface="Arial" pitchFamily="34" charset="0"/>
                          <a:cs typeface="Arial" pitchFamily="34" charset="0"/>
                        </a:rPr>
                        <a:t>«Table rase»</a:t>
                      </a:r>
                    </a:p>
                    <a:p>
                      <a:pPr algn="r" fontAlgn="auto">
                        <a:spcBef>
                          <a:spcPts val="0"/>
                        </a:spcBef>
                        <a:spcAft>
                          <a:spcPts val="0"/>
                        </a:spcAft>
                      </a:pPr>
                      <a:r>
                        <a:rPr lang="fr-CH" sz="1600" noProof="0" dirty="0" smtClean="0">
                          <a:solidFill>
                            <a:schemeClr val="tx1"/>
                          </a:solidFill>
                          <a:latin typeface="Arial" pitchFamily="34" charset="0"/>
                          <a:cs typeface="Arial" pitchFamily="34" charset="0"/>
                        </a:rPr>
                        <a:t>Meilleure disponibilité de l’azote</a:t>
                      </a:r>
                    </a:p>
                    <a:p>
                      <a:pPr algn="r" fontAlgn="auto">
                        <a:spcBef>
                          <a:spcPts val="0"/>
                        </a:spcBef>
                        <a:spcAft>
                          <a:spcPts val="0"/>
                        </a:spcAft>
                      </a:pPr>
                      <a:r>
                        <a:rPr lang="fr-CH" sz="1600" b="1" noProof="0" dirty="0" smtClean="0">
                          <a:solidFill>
                            <a:schemeClr val="tx1"/>
                          </a:solidFill>
                          <a:latin typeface="Arial" pitchFamily="34" charset="0"/>
                          <a:cs typeface="Arial" pitchFamily="34" charset="0"/>
                        </a:rPr>
                        <a:t>Davantage</a:t>
                      </a:r>
                      <a:r>
                        <a:rPr lang="fr-CH" sz="1600" b="1" baseline="0" noProof="0" dirty="0" smtClean="0">
                          <a:solidFill>
                            <a:schemeClr val="tx1"/>
                          </a:solidFill>
                          <a:latin typeface="Arial" pitchFamily="34" charset="0"/>
                          <a:cs typeface="Arial" pitchFamily="34" charset="0"/>
                        </a:rPr>
                        <a:t> de compactages</a:t>
                      </a:r>
                    </a:p>
                    <a:p>
                      <a:pPr algn="r" fontAlgn="auto">
                        <a:spcBef>
                          <a:spcPts val="0"/>
                        </a:spcBef>
                        <a:spcAft>
                          <a:spcPts val="0"/>
                        </a:spcAft>
                      </a:pPr>
                      <a:r>
                        <a:rPr lang="fr-CH" sz="1600" b="1" baseline="0" noProof="0" dirty="0" smtClean="0">
                          <a:solidFill>
                            <a:schemeClr val="tx1"/>
                          </a:solidFill>
                          <a:latin typeface="Arial" pitchFamily="34" charset="0"/>
                          <a:cs typeface="Arial" pitchFamily="34" charset="0"/>
                        </a:rPr>
                        <a:t>Davantage d’érosion</a:t>
                      </a:r>
                    </a:p>
                    <a:p>
                      <a:pPr algn="r" fontAlgn="auto">
                        <a:spcBef>
                          <a:spcPts val="0"/>
                        </a:spcBef>
                        <a:spcAft>
                          <a:spcPts val="0"/>
                        </a:spcAft>
                      </a:pPr>
                      <a:r>
                        <a:rPr lang="fr-CH" sz="1600" b="1" baseline="0" noProof="0" dirty="0" smtClean="0">
                          <a:solidFill>
                            <a:schemeClr val="tx1"/>
                          </a:solidFill>
                          <a:latin typeface="Arial" pitchFamily="34" charset="0"/>
                          <a:cs typeface="Arial" pitchFamily="34" charset="0"/>
                        </a:rPr>
                        <a:t>Augmentation consommation diesel</a:t>
                      </a:r>
                    </a:p>
                    <a:p>
                      <a:pPr algn="r" fontAlgn="auto">
                        <a:spcBef>
                          <a:spcPts val="0"/>
                        </a:spcBef>
                        <a:spcAft>
                          <a:spcPts val="0"/>
                        </a:spcAft>
                      </a:pPr>
                      <a:r>
                        <a:rPr lang="fr-CH" sz="1600" b="1" baseline="0" noProof="0" dirty="0" smtClean="0">
                          <a:solidFill>
                            <a:schemeClr val="tx1"/>
                          </a:solidFill>
                          <a:latin typeface="Arial" pitchFamily="34" charset="0"/>
                          <a:cs typeface="Arial" pitchFamily="34" charset="0"/>
                        </a:rPr>
                        <a:t>Frais plus élevés</a:t>
                      </a:r>
                      <a:endParaRPr lang="fr-CH" sz="1600" b="1" noProof="0" dirty="0" smtClean="0">
                        <a:solidFill>
                          <a:schemeClr val="tx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Fußzeilenplatzhalter 10"/>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39</a:t>
            </a:fld>
            <a:endParaRPr lang="fr-CH" altLang="de-DE" dirty="0"/>
          </a:p>
        </p:txBody>
      </p:sp>
      <p:graphicFrame>
        <p:nvGraphicFramePr>
          <p:cNvPr id="44" name="Inhaltsplatzhalter 22"/>
          <p:cNvGraphicFramePr>
            <a:graphicFrameLocks noGrp="1"/>
          </p:cNvGraphicFramePr>
          <p:nvPr>
            <p:ph sz="quarter" idx="63"/>
            <p:extLst>
              <p:ext uri="{D42A27DB-BD31-4B8C-83A1-F6EECF244321}">
                <p14:modId xmlns:p14="http://schemas.microsoft.com/office/powerpoint/2010/main" val="1340594980"/>
              </p:ext>
            </p:extLst>
          </p:nvPr>
        </p:nvGraphicFramePr>
        <p:xfrm>
          <a:off x="611188" y="1558925"/>
          <a:ext cx="7893050" cy="579120"/>
        </p:xfrm>
        <a:graphic>
          <a:graphicData uri="http://schemas.openxmlformats.org/drawingml/2006/table">
            <a:tbl>
              <a:tblPr firstRow="1" bandRow="1">
                <a:tableStyleId>{93296810-A885-4BE3-A3E7-6D5BEEA58F35}</a:tableStyleId>
              </a:tblPr>
              <a:tblGrid>
                <a:gridCol w="1578610"/>
                <a:gridCol w="1578610"/>
                <a:gridCol w="1578610"/>
                <a:gridCol w="1578610"/>
                <a:gridCol w="1578610"/>
              </a:tblGrid>
              <a:tr h="370840">
                <a:tc>
                  <a:txBody>
                    <a:bodyPr/>
                    <a:lstStyle/>
                    <a:p>
                      <a:r>
                        <a:rPr lang="fr-CH" sz="1600" noProof="0" dirty="0" smtClean="0">
                          <a:solidFill>
                            <a:schemeClr val="tx1"/>
                          </a:solidFill>
                        </a:rPr>
                        <a:t>Semis direct</a:t>
                      </a:r>
                      <a:endParaRPr lang="fr-CH" sz="1600" noProof="0" dirty="0">
                        <a:solidFill>
                          <a:schemeClr val="tx1"/>
                        </a:solidFill>
                      </a:endParaRPr>
                    </a:p>
                  </a:txBody>
                  <a:tcPr/>
                </a:tc>
                <a:tc>
                  <a:txBody>
                    <a:bodyPr/>
                    <a:lstStyle/>
                    <a:p>
                      <a:r>
                        <a:rPr lang="fr-CH" sz="1600" spc="-40" baseline="0" noProof="0" dirty="0" smtClean="0">
                          <a:solidFill>
                            <a:schemeClr val="tx1"/>
                          </a:solidFill>
                        </a:rPr>
                        <a:t>Semis sur </a:t>
                      </a:r>
                      <a:r>
                        <a:rPr lang="fr-CH" sz="1600" spc="-40" baseline="0" noProof="0" dirty="0" err="1" smtClean="0">
                          <a:solidFill>
                            <a:schemeClr val="tx1"/>
                          </a:solidFill>
                        </a:rPr>
                        <a:t>ban-</a:t>
                      </a:r>
                      <a:r>
                        <a:rPr lang="fr-CH" sz="1600" noProof="0" dirty="0" err="1" smtClean="0">
                          <a:solidFill>
                            <a:schemeClr val="tx1"/>
                          </a:solidFill>
                        </a:rPr>
                        <a:t>des</a:t>
                      </a:r>
                      <a:r>
                        <a:rPr lang="fr-CH" sz="1600" noProof="0" dirty="0" smtClean="0">
                          <a:solidFill>
                            <a:schemeClr val="tx1"/>
                          </a:solidFill>
                        </a:rPr>
                        <a:t> fraisées</a:t>
                      </a:r>
                      <a:endParaRPr lang="fr-CH" sz="1600" noProof="0" dirty="0">
                        <a:solidFill>
                          <a:schemeClr val="tx1"/>
                        </a:solidFill>
                      </a:endParaRPr>
                    </a:p>
                  </a:txBody>
                  <a:tcPr/>
                </a:tc>
                <a:tc>
                  <a:txBody>
                    <a:bodyPr/>
                    <a:lstStyle/>
                    <a:p>
                      <a:r>
                        <a:rPr lang="fr-CH" sz="1600" noProof="0" dirty="0" smtClean="0">
                          <a:solidFill>
                            <a:schemeClr val="tx1"/>
                          </a:solidFill>
                        </a:rPr>
                        <a:t>Chisel</a:t>
                      </a:r>
                      <a:endParaRPr lang="fr-CH" sz="1600" noProof="0" dirty="0">
                        <a:solidFill>
                          <a:schemeClr val="tx1"/>
                        </a:solidFill>
                      </a:endParaRPr>
                    </a:p>
                  </a:txBody>
                  <a:tcPr/>
                </a:tc>
                <a:tc>
                  <a:txBody>
                    <a:bodyPr/>
                    <a:lstStyle/>
                    <a:p>
                      <a:r>
                        <a:rPr lang="fr-CH" sz="1600" noProof="0" dirty="0" smtClean="0">
                          <a:solidFill>
                            <a:schemeClr val="tx1"/>
                          </a:solidFill>
                        </a:rPr>
                        <a:t>Charrue déchaumeuse</a:t>
                      </a:r>
                      <a:endParaRPr lang="fr-CH" sz="1600" noProof="0" dirty="0">
                        <a:solidFill>
                          <a:schemeClr val="tx1"/>
                        </a:solidFill>
                      </a:endParaRPr>
                    </a:p>
                  </a:txBody>
                  <a:tcPr/>
                </a:tc>
                <a:tc>
                  <a:txBody>
                    <a:bodyPr/>
                    <a:lstStyle/>
                    <a:p>
                      <a:r>
                        <a:rPr lang="fr-CH" sz="1600" noProof="0" dirty="0" smtClean="0">
                          <a:solidFill>
                            <a:schemeClr val="tx1"/>
                          </a:solidFill>
                        </a:rPr>
                        <a:t>Charrue hors-raie</a:t>
                      </a:r>
                      <a:endParaRPr lang="fr-CH" sz="1600" noProof="0" dirty="0">
                        <a:solidFill>
                          <a:schemeClr val="tx1"/>
                        </a:solidFill>
                      </a:endParaRPr>
                    </a:p>
                  </a:txBody>
                  <a:tcPr/>
                </a:tc>
              </a:tr>
            </a:tbl>
          </a:graphicData>
        </a:graphic>
      </p:graphicFrame>
      <p:sp>
        <p:nvSpPr>
          <p:cNvPr id="55" name="Inhaltsplatzhalter 54"/>
          <p:cNvSpPr>
            <a:spLocks noGrp="1"/>
          </p:cNvSpPr>
          <p:nvPr>
            <p:ph sz="quarter" idx="54"/>
          </p:nvPr>
        </p:nvSpPr>
        <p:spPr/>
        <p:txBody>
          <a:bodyPr/>
          <a:lstStyle/>
          <a:p>
            <a:endParaRPr lang="de-CH" dirty="0"/>
          </a:p>
        </p:txBody>
      </p:sp>
      <p:sp>
        <p:nvSpPr>
          <p:cNvPr id="7" name="Gleichschenkliges Dreieck 6"/>
          <p:cNvSpPr/>
          <p:nvPr/>
        </p:nvSpPr>
        <p:spPr>
          <a:xfrm>
            <a:off x="628650" y="3429000"/>
            <a:ext cx="7831782" cy="984359"/>
          </a:xfrm>
          <a:prstGeom prst="triangle">
            <a:avLst>
              <a:gd name="adj" fmla="val 0"/>
            </a:avLst>
          </a:prstGeom>
          <a:gradFill>
            <a:gsLst>
              <a:gs pos="59000">
                <a:schemeClr val="accent4">
                  <a:lumMod val="60000"/>
                  <a:lumOff val="40000"/>
                </a:schemeClr>
              </a:gs>
              <a:gs pos="20000">
                <a:srgbClr val="FF3F3F"/>
              </a:gs>
              <a:gs pos="82000">
                <a:srgbClr val="96D42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solidFill>
                <a:schemeClr val="tx1"/>
              </a:solidFill>
            </a:endParaRPr>
          </a:p>
        </p:txBody>
      </p:sp>
      <p:sp>
        <p:nvSpPr>
          <p:cNvPr id="14" name="Textfeld 13"/>
          <p:cNvSpPr txBox="1"/>
          <p:nvPr/>
        </p:nvSpPr>
        <p:spPr>
          <a:xfrm>
            <a:off x="628649" y="3969525"/>
            <a:ext cx="1872208" cy="338554"/>
          </a:xfrm>
          <a:prstGeom prst="rect">
            <a:avLst/>
          </a:prstGeom>
          <a:noFill/>
        </p:spPr>
        <p:txBody>
          <a:bodyPr wrap="square" rtlCol="0">
            <a:spAutoFit/>
          </a:bodyPr>
          <a:lstStyle/>
          <a:p>
            <a:r>
              <a:rPr lang="fr-CH" sz="1600" dirty="0" smtClean="0">
                <a:solidFill>
                  <a:schemeClr val="tx1"/>
                </a:solidFill>
              </a:rPr>
              <a:t>Couverture du sol</a:t>
            </a:r>
            <a:endParaRPr lang="fr-CH" sz="1600" dirty="0">
              <a:solidFill>
                <a:schemeClr val="tx1"/>
              </a:solidFill>
            </a:endParaRPr>
          </a:p>
        </p:txBody>
      </p:sp>
      <p:sp>
        <p:nvSpPr>
          <p:cNvPr id="31" name="Gleichschenkliges Dreieck 30"/>
          <p:cNvSpPr/>
          <p:nvPr/>
        </p:nvSpPr>
        <p:spPr>
          <a:xfrm rot="10800000">
            <a:off x="689918" y="3308736"/>
            <a:ext cx="7831782" cy="984359"/>
          </a:xfrm>
          <a:prstGeom prst="triangle">
            <a:avLst>
              <a:gd name="adj" fmla="val 0"/>
            </a:avLst>
          </a:prstGeom>
          <a:gradFill>
            <a:gsLst>
              <a:gs pos="59000">
                <a:schemeClr val="accent4">
                  <a:lumMod val="60000"/>
                  <a:lumOff val="40000"/>
                </a:schemeClr>
              </a:gs>
              <a:gs pos="20000">
                <a:srgbClr val="FF3F3F"/>
              </a:gs>
              <a:gs pos="82000">
                <a:srgbClr val="96D42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solidFill>
                <a:schemeClr val="tx1"/>
              </a:solidFill>
            </a:endParaRPr>
          </a:p>
        </p:txBody>
      </p:sp>
      <p:sp>
        <p:nvSpPr>
          <p:cNvPr id="32" name="Textfeld 31"/>
          <p:cNvSpPr txBox="1"/>
          <p:nvPr/>
        </p:nvSpPr>
        <p:spPr>
          <a:xfrm>
            <a:off x="5940152" y="3313699"/>
            <a:ext cx="2575198" cy="338554"/>
          </a:xfrm>
          <a:prstGeom prst="rect">
            <a:avLst/>
          </a:prstGeom>
          <a:noFill/>
        </p:spPr>
        <p:txBody>
          <a:bodyPr wrap="square" rtlCol="0">
            <a:spAutoFit/>
          </a:bodyPr>
          <a:lstStyle/>
          <a:p>
            <a:r>
              <a:rPr lang="fr-CH" sz="1600" dirty="0" smtClean="0">
                <a:solidFill>
                  <a:schemeClr val="tx1"/>
                </a:solidFill>
              </a:rPr>
              <a:t>Intensité du travail du sol</a:t>
            </a:r>
            <a:endParaRPr lang="fr-CH" sz="1600" dirty="0">
              <a:solidFill>
                <a:schemeClr val="tx1"/>
              </a:solidFill>
            </a:endParaRPr>
          </a:p>
        </p:txBody>
      </p:sp>
      <p:pic>
        <p:nvPicPr>
          <p:cNvPr id="25" name="Picture 2" descr="\\ALBIS\arcbildakt\Django Hegglin\Reduzierte Bodenbearbeitung\BKBA\Bilder_Merkblatt\Maschinen\Direktsaatmaschine_D.Hegglin.JPG"/>
          <p:cNvPicPr>
            <a:picLocks noGrp="1" noChangeAspect="1" noChangeArrowheads="1"/>
          </p:cNvPicPr>
          <p:nvPr>
            <p:ph sz="quarter" idx="62"/>
          </p:nvPr>
        </p:nvPicPr>
        <p:blipFill rotWithShape="1">
          <a:blip r:embed="rId2" cstate="screen">
            <a:extLst>
              <a:ext uri="{28A0092B-C50C-407E-A947-70E740481C1C}">
                <a14:useLocalDpi xmlns:a14="http://schemas.microsoft.com/office/drawing/2010/main" val="0"/>
              </a:ext>
            </a:extLst>
          </a:blip>
          <a:srcRect r="2195" b="2542"/>
          <a:stretch/>
        </p:blipFill>
        <p:spPr bwMode="auto">
          <a:xfrm>
            <a:off x="694772" y="2196000"/>
            <a:ext cx="1468800" cy="97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Maisdsgerät"/>
          <p:cNvPicPr>
            <a:picLocks noGrp="1" noChangeAspect="1" noChangeArrowheads="1"/>
          </p:cNvPicPr>
          <p:nvPr>
            <p:ph sz="quarter" idx="61"/>
          </p:nvPr>
        </p:nvPicPr>
        <p:blipFill rotWithShape="1">
          <a:blip r:embed="rId3" cstate="screen">
            <a:extLst>
              <a:ext uri="{28A0092B-C50C-407E-A947-70E740481C1C}">
                <a14:useLocalDpi xmlns:a14="http://schemas.microsoft.com/office/drawing/2010/main" val="0"/>
              </a:ext>
            </a:extLst>
          </a:blip>
          <a:srcRect r="3190" b="3631"/>
          <a:stretch/>
        </p:blipFill>
        <p:spPr bwMode="auto">
          <a:xfrm>
            <a:off x="2272937" y="2194828"/>
            <a:ext cx="1468800"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nhaltsplatzhalter 45"/>
          <p:cNvPicPr>
            <a:picLocks noGrp="1" noChangeAspect="1"/>
          </p:cNvPicPr>
          <p:nvPr>
            <p:ph sz="quarter" idx="60"/>
          </p:nvPr>
        </p:nvPicPr>
        <p:blipFill rotWithShape="1">
          <a:blip r:embed="rId4" cstate="screen">
            <a:extLst>
              <a:ext uri="{28A0092B-C50C-407E-A947-70E740481C1C}">
                <a14:useLocalDpi xmlns:a14="http://schemas.microsoft.com/office/drawing/2010/main" val="0"/>
              </a:ext>
            </a:extLst>
          </a:blip>
          <a:srcRect b="486"/>
          <a:stretch/>
        </p:blipFill>
        <p:spPr>
          <a:xfrm>
            <a:off x="3851102" y="2196000"/>
            <a:ext cx="1467196" cy="972000"/>
          </a:xfrm>
        </p:spPr>
      </p:pic>
      <p:pic>
        <p:nvPicPr>
          <p:cNvPr id="28" name="Inhaltsplatzhalter 7"/>
          <p:cNvPicPr>
            <a:picLocks noGrp="1" noChangeAspect="1"/>
          </p:cNvPicPr>
          <p:nvPr>
            <p:ph sz="quarter" idx="59"/>
          </p:nvPr>
        </p:nvPicPr>
        <p:blipFill rotWithShape="1">
          <a:blip r:embed="rId5" cstate="screen">
            <a:extLst>
              <a:ext uri="{28A0092B-C50C-407E-A947-70E740481C1C}">
                <a14:useLocalDpi xmlns:a14="http://schemas.microsoft.com/office/drawing/2010/main" val="0"/>
              </a:ext>
            </a:extLst>
          </a:blip>
          <a:srcRect l="26503" t="24989" r="26230" b="33316"/>
          <a:stretch/>
        </p:blipFill>
        <p:spPr>
          <a:xfrm>
            <a:off x="5427663" y="2196000"/>
            <a:ext cx="1468800" cy="972000"/>
          </a:xfrm>
        </p:spPr>
      </p:pic>
      <p:pic>
        <p:nvPicPr>
          <p:cNvPr id="29" name="Inhaltsplatzhalter 44"/>
          <p:cNvPicPr>
            <a:picLocks noGrp="1" noChangeAspect="1"/>
          </p:cNvPicPr>
          <p:nvPr>
            <p:ph sz="quarter" idx="57"/>
          </p:nvPr>
        </p:nvPicPr>
        <p:blipFill rotWithShape="1">
          <a:blip r:embed="rId6" cstate="screen">
            <a:extLst>
              <a:ext uri="{28A0092B-C50C-407E-A947-70E740481C1C}">
                <a14:useLocalDpi xmlns:a14="http://schemas.microsoft.com/office/drawing/2010/main" val="0"/>
              </a:ext>
            </a:extLst>
          </a:blip>
          <a:srcRect b="486"/>
          <a:stretch/>
        </p:blipFill>
        <p:spPr>
          <a:xfrm>
            <a:off x="7005828" y="2196000"/>
            <a:ext cx="1467196" cy="972000"/>
          </a:xfrm>
        </p:spPr>
      </p:pic>
    </p:spTree>
    <p:extLst>
      <p:ext uri="{BB962C8B-B14F-4D97-AF65-F5344CB8AC3E}">
        <p14:creationId xmlns:p14="http://schemas.microsoft.com/office/powerpoint/2010/main" val="2625287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lstStyle/>
          <a:p>
            <a:r>
              <a:rPr lang="fr-CH" dirty="0" smtClean="0"/>
              <a:t>Classement des procédés de travail du sol</a:t>
            </a:r>
            <a:endParaRPr lang="fr-CH" dirty="0"/>
          </a:p>
        </p:txBody>
      </p:sp>
      <p:sp>
        <p:nvSpPr>
          <p:cNvPr id="4" name="Inhaltsplatzhalter 3"/>
          <p:cNvSpPr>
            <a:spLocks noGrp="1"/>
          </p:cNvSpPr>
          <p:nvPr>
            <p:ph idx="14"/>
          </p:nvPr>
        </p:nvSpPr>
        <p:spPr/>
        <p:txBody>
          <a:bodyPr/>
          <a:lstStyle/>
          <a:p>
            <a:r>
              <a:rPr lang="de-CH" dirty="0" smtClean="0"/>
              <a:t>Illustration : Wilhelm, 2010 (</a:t>
            </a:r>
            <a:r>
              <a:rPr lang="de-CH" dirty="0" err="1" smtClean="0"/>
              <a:t>selon</a:t>
            </a:r>
            <a:r>
              <a:rPr lang="de-CH" dirty="0" smtClean="0"/>
              <a:t> Köller, 2001)</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40</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503" y="1528627"/>
            <a:ext cx="4608585" cy="4840234"/>
          </a:xfrm>
          <a:prstGeom prst="rect">
            <a:avLst/>
          </a:prstGeom>
        </p:spPr>
      </p:pic>
    </p:spTree>
    <p:extLst>
      <p:ext uri="{BB962C8B-B14F-4D97-AF65-F5344CB8AC3E}">
        <p14:creationId xmlns:p14="http://schemas.microsoft.com/office/powerpoint/2010/main" val="999660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p:cNvPicPr>
            <a:picLocks noGrp="1" noChangeAspect="1"/>
          </p:cNvPicPr>
          <p:nvPr>
            <p:ph sz="quarter" idx="54"/>
          </p:nvPr>
        </p:nvPicPr>
        <p:blipFill>
          <a:blip r:embed="rId2">
            <a:extLst>
              <a:ext uri="{28A0092B-C50C-407E-A947-70E740481C1C}">
                <a14:useLocalDpi xmlns:a14="http://schemas.microsoft.com/office/drawing/2010/main" val="0"/>
              </a:ext>
            </a:extLst>
          </a:blip>
          <a:stretch>
            <a:fillRect/>
          </a:stretch>
        </p:blipFill>
        <p:spPr>
          <a:xfrm>
            <a:off x="3776001" y="3894138"/>
            <a:ext cx="4610701" cy="2106613"/>
          </a:xfrm>
        </p:spPr>
      </p:pic>
      <p:pic>
        <p:nvPicPr>
          <p:cNvPr id="7" name="Inhaltsplatzhalter 6"/>
          <p:cNvPicPr>
            <a:picLocks noGrp="1" noChangeAspect="1"/>
          </p:cNvPicPr>
          <p:nvPr>
            <p:ph sz="quarter" idx="55"/>
          </p:nvPr>
        </p:nvPicPr>
        <p:blipFill>
          <a:blip r:embed="rId3">
            <a:extLst>
              <a:ext uri="{28A0092B-C50C-407E-A947-70E740481C1C}">
                <a14:useLocalDpi xmlns:a14="http://schemas.microsoft.com/office/drawing/2010/main" val="0"/>
              </a:ext>
            </a:extLst>
          </a:blip>
          <a:stretch>
            <a:fillRect/>
          </a:stretch>
        </p:blipFill>
        <p:spPr>
          <a:xfrm>
            <a:off x="3750127" y="1543050"/>
            <a:ext cx="4608976" cy="2106613"/>
          </a:xfrm>
        </p:spPr>
      </p:pic>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normAutofit/>
          </a:bodyPr>
          <a:lstStyle/>
          <a:p>
            <a:r>
              <a:rPr lang="fr-CH" dirty="0" smtClean="0"/>
              <a:t>Comparaison labour – travail réduit du sol</a:t>
            </a:r>
            <a:endParaRPr lang="fr-CH" dirty="0"/>
          </a:p>
        </p:txBody>
      </p:sp>
      <p:sp>
        <p:nvSpPr>
          <p:cNvPr id="4" name="Inhaltsplatzhalter 3"/>
          <p:cNvSpPr>
            <a:spLocks noGrp="1"/>
          </p:cNvSpPr>
          <p:nvPr>
            <p:ph idx="14"/>
          </p:nvPr>
        </p:nvSpPr>
        <p:spPr/>
        <p:txBody>
          <a:bodyPr/>
          <a:lstStyle/>
          <a:p>
            <a:r>
              <a:rPr lang="de-CH" dirty="0" err="1" smtClean="0"/>
              <a:t>Photos</a:t>
            </a:r>
            <a:r>
              <a:rPr lang="de-CH" dirty="0" smtClean="0"/>
              <a:t> : H. Dierauer, FiBL</a:t>
            </a:r>
            <a:endParaRPr lang="de-CH" dirty="0"/>
          </a:p>
        </p:txBody>
      </p:sp>
      <p:sp>
        <p:nvSpPr>
          <p:cNvPr id="5" name="Inhaltsplatzhalter 4"/>
          <p:cNvSpPr>
            <a:spLocks noGrp="1"/>
          </p:cNvSpPr>
          <p:nvPr>
            <p:ph sz="quarter" idx="17"/>
          </p:nvPr>
        </p:nvSpPr>
        <p:spPr/>
        <p:txBody>
          <a:bodyPr/>
          <a:lstStyle/>
          <a:p>
            <a:r>
              <a:rPr lang="fr-CH" dirty="0" smtClean="0"/>
              <a:t>Influence sur les mauvaises herbes</a:t>
            </a:r>
            <a:endParaRPr lang="fr-CH" dirty="0"/>
          </a:p>
        </p:txBody>
      </p:sp>
      <p:sp>
        <p:nvSpPr>
          <p:cNvPr id="8" name="Inhaltsplatzhalter 7"/>
          <p:cNvSpPr>
            <a:spLocks noGrp="1"/>
          </p:cNvSpPr>
          <p:nvPr>
            <p:ph sz="quarter" idx="56"/>
          </p:nvPr>
        </p:nvSpPr>
        <p:spPr/>
        <p:txBody>
          <a:bodyPr/>
          <a:lstStyle/>
          <a:p>
            <a:r>
              <a:rPr lang="fr-CH" dirty="0" smtClean="0"/>
              <a:t>Influence sur la fertilité du sol</a:t>
            </a:r>
            <a:endParaRPr lang="fr-CH" dirty="0"/>
          </a:p>
        </p:txBody>
      </p:sp>
      <p:sp>
        <p:nvSpPr>
          <p:cNvPr id="9" name="Fußzeilenplatzhalter 8"/>
          <p:cNvSpPr>
            <a:spLocks noGrp="1"/>
          </p:cNvSpPr>
          <p:nvPr>
            <p:ph type="ftr" sz="quarter" idx="5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41</a:t>
            </a:fld>
            <a:endParaRPr lang="fr-CH" altLang="de-DE" dirty="0"/>
          </a:p>
        </p:txBody>
      </p:sp>
      <p:sp>
        <p:nvSpPr>
          <p:cNvPr id="10" name="Textfeld 9"/>
          <p:cNvSpPr txBox="1"/>
          <p:nvPr/>
        </p:nvSpPr>
        <p:spPr>
          <a:xfrm>
            <a:off x="3750127" y="1698437"/>
            <a:ext cx="1126253" cy="338554"/>
          </a:xfrm>
          <a:prstGeom prst="rect">
            <a:avLst/>
          </a:prstGeom>
          <a:solidFill>
            <a:srgbClr val="D6EFA9">
              <a:alpha val="92000"/>
            </a:srgbClr>
          </a:solidFill>
        </p:spPr>
        <p:txBody>
          <a:bodyPr wrap="square" rtlCol="0">
            <a:spAutoFit/>
          </a:bodyPr>
          <a:lstStyle/>
          <a:p>
            <a:pPr algn="ctr"/>
            <a:r>
              <a:rPr lang="fr-CH" sz="1600" dirty="0" smtClean="0">
                <a:solidFill>
                  <a:schemeClr val="tx1"/>
                </a:solidFill>
              </a:rPr>
              <a:t>Labour</a:t>
            </a:r>
            <a:endParaRPr lang="fr-CH" sz="1600" dirty="0">
              <a:solidFill>
                <a:schemeClr val="tx1"/>
              </a:solidFill>
            </a:endParaRPr>
          </a:p>
        </p:txBody>
      </p:sp>
      <p:sp>
        <p:nvSpPr>
          <p:cNvPr id="16" name="Textfeld 15"/>
          <p:cNvSpPr txBox="1"/>
          <p:nvPr/>
        </p:nvSpPr>
        <p:spPr>
          <a:xfrm>
            <a:off x="7232850" y="1698437"/>
            <a:ext cx="1126253" cy="338554"/>
          </a:xfrm>
          <a:prstGeom prst="rect">
            <a:avLst/>
          </a:prstGeom>
          <a:solidFill>
            <a:srgbClr val="D6EFA9">
              <a:alpha val="92000"/>
            </a:srgbClr>
          </a:solidFill>
        </p:spPr>
        <p:txBody>
          <a:bodyPr wrap="square" rtlCol="0">
            <a:spAutoFit/>
          </a:bodyPr>
          <a:lstStyle/>
          <a:p>
            <a:pPr algn="ctr"/>
            <a:r>
              <a:rPr lang="fr-CH" sz="1600" dirty="0" smtClean="0">
                <a:solidFill>
                  <a:schemeClr val="tx1"/>
                </a:solidFill>
              </a:rPr>
              <a:t>Réduit</a:t>
            </a:r>
            <a:endParaRPr lang="fr-CH" sz="1600" dirty="0">
              <a:solidFill>
                <a:schemeClr val="tx1"/>
              </a:solidFill>
            </a:endParaRPr>
          </a:p>
        </p:txBody>
      </p:sp>
      <p:sp>
        <p:nvSpPr>
          <p:cNvPr id="17" name="Textfeld 16"/>
          <p:cNvSpPr txBox="1"/>
          <p:nvPr/>
        </p:nvSpPr>
        <p:spPr>
          <a:xfrm>
            <a:off x="3776001" y="5533707"/>
            <a:ext cx="1126253" cy="338554"/>
          </a:xfrm>
          <a:prstGeom prst="rect">
            <a:avLst/>
          </a:prstGeom>
          <a:solidFill>
            <a:srgbClr val="D6EFA9">
              <a:alpha val="92000"/>
            </a:srgbClr>
          </a:solidFill>
        </p:spPr>
        <p:txBody>
          <a:bodyPr wrap="square" rtlCol="0">
            <a:spAutoFit/>
          </a:bodyPr>
          <a:lstStyle/>
          <a:p>
            <a:pPr algn="ctr"/>
            <a:r>
              <a:rPr lang="fr-CH" sz="1600" dirty="0" smtClean="0">
                <a:solidFill>
                  <a:schemeClr val="tx1"/>
                </a:solidFill>
              </a:rPr>
              <a:t>Labour</a:t>
            </a:r>
            <a:endParaRPr lang="fr-CH" sz="1600" dirty="0">
              <a:solidFill>
                <a:schemeClr val="tx1"/>
              </a:solidFill>
            </a:endParaRPr>
          </a:p>
        </p:txBody>
      </p:sp>
      <p:sp>
        <p:nvSpPr>
          <p:cNvPr id="18" name="Textfeld 17"/>
          <p:cNvSpPr txBox="1"/>
          <p:nvPr/>
        </p:nvSpPr>
        <p:spPr>
          <a:xfrm>
            <a:off x="7262171" y="5533707"/>
            <a:ext cx="1126253" cy="338554"/>
          </a:xfrm>
          <a:prstGeom prst="rect">
            <a:avLst/>
          </a:prstGeom>
          <a:solidFill>
            <a:srgbClr val="D6EFA9">
              <a:alpha val="92000"/>
            </a:srgbClr>
          </a:solidFill>
        </p:spPr>
        <p:txBody>
          <a:bodyPr wrap="square" rtlCol="0">
            <a:spAutoFit/>
          </a:bodyPr>
          <a:lstStyle/>
          <a:p>
            <a:pPr algn="ctr"/>
            <a:r>
              <a:rPr lang="fr-CH" sz="1600" dirty="0" smtClean="0">
                <a:solidFill>
                  <a:schemeClr val="tx1"/>
                </a:solidFill>
              </a:rPr>
              <a:t>Réduit</a:t>
            </a:r>
            <a:endParaRPr lang="fr-CH" sz="1600" dirty="0">
              <a:solidFill>
                <a:schemeClr val="tx1"/>
              </a:solidFill>
            </a:endParaRPr>
          </a:p>
        </p:txBody>
      </p:sp>
    </p:spTree>
    <p:extLst>
      <p:ext uri="{BB962C8B-B14F-4D97-AF65-F5344CB8AC3E}">
        <p14:creationId xmlns:p14="http://schemas.microsoft.com/office/powerpoint/2010/main" val="1157611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normAutofit/>
          </a:bodyPr>
          <a:lstStyle/>
          <a:p>
            <a:r>
              <a:rPr lang="fr-CH" dirty="0" smtClean="0"/>
              <a:t>Travail </a:t>
            </a:r>
            <a:r>
              <a:rPr lang="fr-CH" dirty="0"/>
              <a:t>du sol de </a:t>
            </a:r>
            <a:r>
              <a:rPr lang="fr-CH" dirty="0" smtClean="0"/>
              <a:t>conservation en agriculture bio ?</a:t>
            </a:r>
            <a:endParaRPr lang="fr-CH" dirty="0"/>
          </a:p>
        </p:txBody>
      </p:sp>
      <p:sp>
        <p:nvSpPr>
          <p:cNvPr id="4" name="Inhaltsplatzhalter 3"/>
          <p:cNvSpPr>
            <a:spLocks noGrp="1"/>
          </p:cNvSpPr>
          <p:nvPr>
            <p:ph idx="14"/>
          </p:nvPr>
        </p:nvSpPr>
        <p:spPr/>
        <p:txBody>
          <a:bodyPr/>
          <a:lstStyle/>
          <a:p>
            <a:r>
              <a:rPr lang="de-CH" dirty="0" smtClean="0"/>
              <a:t>Photo : T. Alföldi, FiBL</a:t>
            </a:r>
            <a:endParaRPr lang="de-CH" dirty="0"/>
          </a:p>
        </p:txBody>
      </p:sp>
      <p:sp>
        <p:nvSpPr>
          <p:cNvPr id="6" name="Inhaltsplatzhalter 5"/>
          <p:cNvSpPr>
            <a:spLocks noGrp="1"/>
          </p:cNvSpPr>
          <p:nvPr>
            <p:ph sz="quarter" idx="54"/>
          </p:nvPr>
        </p:nvSpPr>
        <p:spPr/>
        <p:txBody>
          <a:bodyPr/>
          <a:lstStyle/>
          <a:p>
            <a:r>
              <a:rPr lang="fr-CH" altLang="de-DE" b="1" dirty="0" smtClean="0"/>
              <a:t>Défis particuliers</a:t>
            </a:r>
          </a:p>
          <a:p>
            <a:pPr lvl="1"/>
            <a:r>
              <a:rPr lang="fr-CH" altLang="de-DE" dirty="0" smtClean="0"/>
              <a:t>Grand défi pour le chef d’exploitation</a:t>
            </a:r>
          </a:p>
          <a:p>
            <a:pPr lvl="1"/>
            <a:r>
              <a:rPr lang="fr-CH" altLang="de-DE" dirty="0" smtClean="0"/>
              <a:t>Gestion des mauvaises herbes</a:t>
            </a:r>
          </a:p>
          <a:p>
            <a:pPr lvl="1"/>
            <a:r>
              <a:rPr lang="fr-CH" altLang="de-DE" dirty="0" smtClean="0"/>
              <a:t>Patience pendant la transition</a:t>
            </a:r>
          </a:p>
          <a:p>
            <a:pPr lvl="1"/>
            <a:r>
              <a:rPr lang="fr-CH" altLang="de-DE" dirty="0" smtClean="0"/>
              <a:t>Prairies temporaires pluriannuelles ?</a:t>
            </a:r>
            <a:endParaRPr lang="fr-CH" altLang="de-DE" dirty="0"/>
          </a:p>
        </p:txBody>
      </p:sp>
      <p:sp>
        <p:nvSpPr>
          <p:cNvPr id="9" name="Fußzeilenplatzhalter 8"/>
          <p:cNvSpPr>
            <a:spLocks noGrp="1"/>
          </p:cNvSpPr>
          <p:nvPr>
            <p:ph type="ftr" sz="quarter" idx="5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42</a:t>
            </a:fld>
            <a:endParaRPr lang="fr-CH" altLang="de-DE" dirty="0"/>
          </a:p>
        </p:txBody>
      </p:sp>
      <p:pic>
        <p:nvPicPr>
          <p:cNvPr id="15" name="Inhaltsplatzhalter 10"/>
          <p:cNvPicPr>
            <a:picLocks noGrp="1" noChangeAspect="1"/>
          </p:cNvPicPr>
          <p:nvPr>
            <p:ph sz="quarter" idx="17"/>
          </p:nvPr>
        </p:nvPicPr>
        <p:blipFill rotWithShape="1">
          <a:blip r:embed="rId2" cstate="screen">
            <a:extLst>
              <a:ext uri="{28A0092B-C50C-407E-A947-70E740481C1C}">
                <a14:useLocalDpi xmlns:a14="http://schemas.microsoft.com/office/drawing/2010/main" val="0"/>
              </a:ext>
            </a:extLst>
          </a:blip>
          <a:srcRect t="4070" r="32707" b="17311"/>
          <a:stretch/>
        </p:blipFill>
        <p:spPr>
          <a:xfrm>
            <a:off x="628650" y="1615312"/>
            <a:ext cx="2521773" cy="1957704"/>
          </a:xfrm>
        </p:spPr>
      </p:pic>
      <p:sp>
        <p:nvSpPr>
          <p:cNvPr id="16" name="Inhaltsplatzhalter 15"/>
          <p:cNvSpPr>
            <a:spLocks noGrp="1"/>
          </p:cNvSpPr>
          <p:nvPr>
            <p:ph sz="quarter" idx="55"/>
          </p:nvPr>
        </p:nvSpPr>
        <p:spPr/>
        <p:txBody>
          <a:bodyPr/>
          <a:lstStyle/>
          <a:p>
            <a:r>
              <a:rPr lang="fr-CH" altLang="de-DE" b="1" dirty="0" smtClean="0"/>
              <a:t>Points importants en agriculture biologique </a:t>
            </a:r>
          </a:p>
          <a:p>
            <a:pPr lvl="1"/>
            <a:r>
              <a:rPr lang="fr-CH" altLang="de-DE" dirty="0" smtClean="0"/>
              <a:t>Vérifier l’aptitude du sol</a:t>
            </a:r>
          </a:p>
          <a:p>
            <a:pPr lvl="1"/>
            <a:r>
              <a:rPr lang="fr-CH" altLang="de-DE" spc="0" dirty="0" smtClean="0"/>
              <a:t>Retourner superficiellement, ameublir profondément</a:t>
            </a:r>
          </a:p>
          <a:p>
            <a:pPr lvl="1"/>
            <a:r>
              <a:rPr lang="fr-CH" altLang="de-DE" spc="0" dirty="0" smtClean="0"/>
              <a:t>Attention à la structure du sol et aux compactages</a:t>
            </a:r>
          </a:p>
          <a:p>
            <a:pPr lvl="1"/>
            <a:r>
              <a:rPr lang="fr-CH" altLang="de-DE" dirty="0" smtClean="0"/>
              <a:t>Diminuer la pression des mauvaises herbes</a:t>
            </a:r>
          </a:p>
          <a:p>
            <a:pPr lvl="1"/>
            <a:r>
              <a:rPr lang="fr-CH" altLang="de-DE" dirty="0" smtClean="0"/>
              <a:t>Favoriser la vie du sol et la minéralisation</a:t>
            </a:r>
          </a:p>
          <a:p>
            <a:pPr lvl="1"/>
            <a:r>
              <a:rPr lang="fr-CH" altLang="de-DE" dirty="0" smtClean="0"/>
              <a:t>Respecter les couches naturelles du sol</a:t>
            </a:r>
            <a:endParaRPr lang="fr-CH" altLang="de-DE" dirty="0"/>
          </a:p>
        </p:txBody>
      </p:sp>
      <p:sp>
        <p:nvSpPr>
          <p:cNvPr id="17" name="Inhaltsplatzhalter 16"/>
          <p:cNvSpPr>
            <a:spLocks noGrp="1"/>
          </p:cNvSpPr>
          <p:nvPr>
            <p:ph sz="quarter" idx="56"/>
          </p:nvPr>
        </p:nvSpPr>
        <p:spPr>
          <a:xfrm>
            <a:off x="621896" y="3887952"/>
            <a:ext cx="2581952" cy="1845304"/>
          </a:xfrm>
          <a:solidFill>
            <a:schemeClr val="accent2">
              <a:lumMod val="60000"/>
              <a:lumOff val="40000"/>
            </a:schemeClr>
          </a:solidFill>
        </p:spPr>
        <p:txBody>
          <a:bodyPr/>
          <a:lstStyle/>
          <a:p>
            <a:pPr>
              <a:spcBef>
                <a:spcPct val="0"/>
              </a:spcBef>
              <a:defRPr/>
            </a:pPr>
            <a:r>
              <a:rPr lang="fr-CH" altLang="de-DE" dirty="0" smtClean="0"/>
              <a:t>En agriculture biologique, les dommages à la structure du sol et les erreurs de gestion sont difficiles à corriger !</a:t>
            </a:r>
            <a:endParaRPr lang="fr-CH" dirty="0"/>
          </a:p>
        </p:txBody>
      </p:sp>
    </p:spTree>
    <p:extLst>
      <p:ext uri="{BB962C8B-B14F-4D97-AF65-F5344CB8AC3E}">
        <p14:creationId xmlns:p14="http://schemas.microsoft.com/office/powerpoint/2010/main" val="1590465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Travail du sol</a:t>
            </a:r>
            <a:endParaRPr lang="de-CH" dirty="0"/>
          </a:p>
        </p:txBody>
      </p:sp>
      <p:sp>
        <p:nvSpPr>
          <p:cNvPr id="3" name="Inhaltsplatzhalter 2"/>
          <p:cNvSpPr>
            <a:spLocks noGrp="1"/>
          </p:cNvSpPr>
          <p:nvPr>
            <p:ph idx="12"/>
          </p:nvPr>
        </p:nvSpPr>
        <p:spPr/>
        <p:txBody>
          <a:bodyPr>
            <a:normAutofit/>
          </a:bodyPr>
          <a:lstStyle/>
          <a:p>
            <a:r>
              <a:rPr lang="fr-CH" dirty="0" smtClean="0"/>
              <a:t>Émissions </a:t>
            </a:r>
            <a:r>
              <a:rPr lang="fr-CH" dirty="0"/>
              <a:t>de </a:t>
            </a:r>
            <a:r>
              <a:rPr lang="fr-CH" dirty="0" smtClean="0"/>
              <a:t>CO</a:t>
            </a:r>
            <a:r>
              <a:rPr lang="fr-CH" baseline="-25000" dirty="0" smtClean="0"/>
              <a:t>2 </a:t>
            </a:r>
            <a:r>
              <a:rPr lang="fr-CH" dirty="0" smtClean="0"/>
              <a:t>et séquestration de C </a:t>
            </a:r>
            <a:r>
              <a:rPr lang="de-CH" dirty="0"/>
              <a:t>(CO</a:t>
            </a:r>
            <a:r>
              <a:rPr lang="de-CH" baseline="-25000" dirty="0"/>
              <a:t>2</a:t>
            </a:r>
            <a:r>
              <a:rPr lang="de-CH" dirty="0"/>
              <a:t>eq)</a:t>
            </a:r>
          </a:p>
          <a:p>
            <a:endParaRPr lang="fr-CH" dirty="0"/>
          </a:p>
        </p:txBody>
      </p:sp>
      <p:sp>
        <p:nvSpPr>
          <p:cNvPr id="4" name="Inhaltsplatzhalter 3"/>
          <p:cNvSpPr>
            <a:spLocks noGrp="1"/>
          </p:cNvSpPr>
          <p:nvPr>
            <p:ph idx="14"/>
          </p:nvPr>
        </p:nvSpPr>
        <p:spPr/>
        <p:txBody>
          <a:bodyPr/>
          <a:lstStyle/>
          <a:p>
            <a:r>
              <a:rPr lang="de-CH" dirty="0" smtClean="0"/>
              <a:t>Source :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43</a:t>
            </a:fld>
            <a:endParaRPr lang="fr-CH" altLang="de-DE" dirty="0"/>
          </a:p>
        </p:txBody>
      </p:sp>
      <p:pic>
        <p:nvPicPr>
          <p:cNvPr id="11" name="Inhaltsplatzhalter 10"/>
          <p:cNvPicPr>
            <a:picLocks noGrp="1" noChangeAspect="1"/>
          </p:cNvPicPr>
          <p:nvPr>
            <p:ph sz="quarter" idx="17"/>
          </p:nvPr>
        </p:nvPicPr>
        <p:blipFill>
          <a:blip r:embed="rId2"/>
          <a:stretch>
            <a:fillRect/>
          </a:stretch>
        </p:blipFill>
        <p:spPr>
          <a:xfrm>
            <a:off x="670275" y="1571625"/>
            <a:ext cx="6843500" cy="4665687"/>
          </a:xfrm>
          <a:prstGeom prst="rect">
            <a:avLst/>
          </a:prstGeom>
        </p:spPr>
      </p:pic>
      <p:sp>
        <p:nvSpPr>
          <p:cNvPr id="5" name="ZoneTexte 4"/>
          <p:cNvSpPr txBox="1"/>
          <p:nvPr/>
        </p:nvSpPr>
        <p:spPr>
          <a:xfrm>
            <a:off x="628650" y="1508529"/>
            <a:ext cx="7142085" cy="707886"/>
          </a:xfrm>
          <a:prstGeom prst="rect">
            <a:avLst/>
          </a:prstGeom>
          <a:solidFill>
            <a:schemeClr val="bg1"/>
          </a:solidFill>
        </p:spPr>
        <p:txBody>
          <a:bodyPr wrap="square" rtlCol="0">
            <a:spAutoFit/>
          </a:bodyPr>
          <a:lstStyle/>
          <a:p>
            <a:r>
              <a:rPr lang="fr-CH" sz="2000" b="1" dirty="0" smtClean="0">
                <a:solidFill>
                  <a:schemeClr val="tx1"/>
                </a:solidFill>
              </a:rPr>
              <a:t>Émissions de gaz à effet de serre (+) et séquestration de carbone (–) dans l’essai de travail du sol de Frick</a:t>
            </a:r>
            <a:endParaRPr lang="fr-CH" sz="2000" b="1" dirty="0">
              <a:solidFill>
                <a:schemeClr val="tx1"/>
              </a:solidFill>
            </a:endParaRPr>
          </a:p>
        </p:txBody>
      </p:sp>
      <p:sp>
        <p:nvSpPr>
          <p:cNvPr id="7" name="ZoneTexte 6"/>
          <p:cNvSpPr txBox="1"/>
          <p:nvPr/>
        </p:nvSpPr>
        <p:spPr>
          <a:xfrm>
            <a:off x="1475656" y="2399284"/>
            <a:ext cx="2448272" cy="184666"/>
          </a:xfrm>
          <a:prstGeom prst="rect">
            <a:avLst/>
          </a:prstGeom>
          <a:solidFill>
            <a:schemeClr val="bg1"/>
          </a:solidFill>
        </p:spPr>
        <p:txBody>
          <a:bodyPr wrap="square" tIns="0" bIns="0" rtlCol="0">
            <a:spAutoFit/>
          </a:bodyPr>
          <a:lstStyle/>
          <a:p>
            <a:r>
              <a:rPr lang="fr-CH" sz="1200" b="1" dirty="0" smtClean="0">
                <a:solidFill>
                  <a:schemeClr val="tx1"/>
                </a:solidFill>
              </a:rPr>
              <a:t>Émissions en équivalents CO</a:t>
            </a:r>
            <a:r>
              <a:rPr lang="fr-CH" sz="1200" b="1" baseline="-25000" dirty="0" smtClean="0">
                <a:solidFill>
                  <a:schemeClr val="tx1"/>
                </a:solidFill>
              </a:rPr>
              <a:t>2</a:t>
            </a:r>
            <a:endParaRPr lang="fr-CH" sz="1200" b="1" baseline="-25000" dirty="0">
              <a:solidFill>
                <a:schemeClr val="tx1"/>
              </a:solidFill>
            </a:endParaRPr>
          </a:p>
        </p:txBody>
      </p:sp>
      <p:sp>
        <p:nvSpPr>
          <p:cNvPr id="9" name="ZoneTexte 8"/>
          <p:cNvSpPr txBox="1"/>
          <p:nvPr/>
        </p:nvSpPr>
        <p:spPr>
          <a:xfrm>
            <a:off x="2243008" y="5256925"/>
            <a:ext cx="1647800" cy="369332"/>
          </a:xfrm>
          <a:prstGeom prst="rect">
            <a:avLst/>
          </a:prstGeom>
          <a:solidFill>
            <a:schemeClr val="bg1"/>
          </a:solidFill>
        </p:spPr>
        <p:txBody>
          <a:bodyPr wrap="square" tIns="0" bIns="0" rtlCol="0">
            <a:spAutoFit/>
          </a:bodyPr>
          <a:lstStyle/>
          <a:p>
            <a:pPr algn="ctr"/>
            <a:r>
              <a:rPr lang="fr-CH" sz="1200" b="1" dirty="0" smtClean="0">
                <a:solidFill>
                  <a:schemeClr val="tx1"/>
                </a:solidFill>
              </a:rPr>
              <a:t>Séquestration en équivalents CO</a:t>
            </a:r>
            <a:r>
              <a:rPr lang="fr-CH" sz="1200" b="1" baseline="-25000" dirty="0" smtClean="0">
                <a:solidFill>
                  <a:schemeClr val="tx1"/>
                </a:solidFill>
              </a:rPr>
              <a:t>2</a:t>
            </a:r>
            <a:endParaRPr lang="fr-CH" sz="1200" b="1" baseline="-25000" dirty="0">
              <a:solidFill>
                <a:schemeClr val="tx1"/>
              </a:solidFill>
            </a:endParaRPr>
          </a:p>
        </p:txBody>
      </p:sp>
      <p:sp>
        <p:nvSpPr>
          <p:cNvPr id="10" name="ZoneTexte 9"/>
          <p:cNvSpPr txBox="1"/>
          <p:nvPr/>
        </p:nvSpPr>
        <p:spPr>
          <a:xfrm>
            <a:off x="6731500" y="2664824"/>
            <a:ext cx="2232988" cy="3190617"/>
          </a:xfrm>
          <a:prstGeom prst="rect">
            <a:avLst/>
          </a:prstGeom>
          <a:solidFill>
            <a:schemeClr val="bg1"/>
          </a:solidFill>
        </p:spPr>
        <p:txBody>
          <a:bodyPr wrap="square" lIns="18000" tIns="0" rIns="0" bIns="0" rtlCol="0">
            <a:spAutoFit/>
          </a:bodyPr>
          <a:lstStyle/>
          <a:p>
            <a:pPr>
              <a:lnSpc>
                <a:spcPts val="1050"/>
              </a:lnSpc>
            </a:pPr>
            <a:r>
              <a:rPr lang="fr-CH" sz="1000" b="1" dirty="0" smtClean="0">
                <a:solidFill>
                  <a:schemeClr val="tx1"/>
                </a:solidFill>
              </a:rPr>
              <a:t>Blé 09</a:t>
            </a:r>
            <a:endParaRPr lang="fr-CH" sz="1000" b="1" dirty="0">
              <a:solidFill>
                <a:schemeClr val="tx1"/>
              </a:solidFill>
            </a:endParaRPr>
          </a:p>
          <a:p>
            <a:pPr>
              <a:lnSpc>
                <a:spcPts val="1050"/>
              </a:lnSpc>
            </a:pPr>
            <a:endParaRPr lang="fr-CH" sz="1000" b="1" dirty="0">
              <a:solidFill>
                <a:schemeClr val="tx1"/>
              </a:solidFill>
            </a:endParaRPr>
          </a:p>
          <a:p>
            <a:pPr>
              <a:lnSpc>
                <a:spcPts val="1050"/>
              </a:lnSpc>
            </a:pPr>
            <a:r>
              <a:rPr lang="fr-CH" sz="1000" b="1" dirty="0">
                <a:solidFill>
                  <a:schemeClr val="tx1"/>
                </a:solidFill>
              </a:rPr>
              <a:t>Maïs 08</a:t>
            </a:r>
          </a:p>
          <a:p>
            <a:pPr>
              <a:lnSpc>
                <a:spcPts val="1050"/>
              </a:lnSpc>
            </a:pPr>
            <a:endParaRPr lang="fr-CH" sz="1000" b="1" dirty="0">
              <a:solidFill>
                <a:schemeClr val="tx1"/>
              </a:solidFill>
            </a:endParaRPr>
          </a:p>
          <a:p>
            <a:pPr>
              <a:lnSpc>
                <a:spcPct val="80000"/>
              </a:lnSpc>
            </a:pPr>
            <a:r>
              <a:rPr lang="fr-CH" sz="1000" b="1" dirty="0">
                <a:solidFill>
                  <a:schemeClr val="tx1"/>
                </a:solidFill>
              </a:rPr>
              <a:t>Prairie 06-07</a:t>
            </a:r>
          </a:p>
          <a:p>
            <a:pPr>
              <a:lnSpc>
                <a:spcPct val="80000"/>
              </a:lnSpc>
            </a:pPr>
            <a:endParaRPr lang="fr-CH" sz="1000" b="1" dirty="0">
              <a:solidFill>
                <a:schemeClr val="tx1"/>
              </a:solidFill>
            </a:endParaRPr>
          </a:p>
          <a:p>
            <a:pPr>
              <a:lnSpc>
                <a:spcPct val="80000"/>
              </a:lnSpc>
            </a:pPr>
            <a:r>
              <a:rPr lang="fr-CH" sz="1000" b="1" dirty="0" smtClean="0">
                <a:solidFill>
                  <a:schemeClr val="tx1"/>
                </a:solidFill>
              </a:rPr>
              <a:t>Épeautre 05</a:t>
            </a:r>
          </a:p>
          <a:p>
            <a:pPr>
              <a:lnSpc>
                <a:spcPts val="1050"/>
              </a:lnSpc>
            </a:pPr>
            <a:endParaRPr lang="fr-CH" sz="1000" b="1" dirty="0">
              <a:solidFill>
                <a:schemeClr val="tx1"/>
              </a:solidFill>
            </a:endParaRPr>
          </a:p>
          <a:p>
            <a:pPr>
              <a:lnSpc>
                <a:spcPts val="1050"/>
              </a:lnSpc>
            </a:pPr>
            <a:r>
              <a:rPr lang="fr-CH" sz="1000" b="1" dirty="0" smtClean="0">
                <a:solidFill>
                  <a:schemeClr val="tx1"/>
                </a:solidFill>
              </a:rPr>
              <a:t>Tournesol 04</a:t>
            </a:r>
          </a:p>
          <a:p>
            <a:pPr>
              <a:lnSpc>
                <a:spcPts val="1050"/>
              </a:lnSpc>
            </a:pPr>
            <a:endParaRPr lang="fr-CH" sz="1000" b="1" dirty="0">
              <a:solidFill>
                <a:schemeClr val="tx1"/>
              </a:solidFill>
            </a:endParaRPr>
          </a:p>
          <a:p>
            <a:pPr>
              <a:lnSpc>
                <a:spcPts val="1050"/>
              </a:lnSpc>
            </a:pPr>
            <a:r>
              <a:rPr lang="fr-CH" sz="1000" b="1" dirty="0" smtClean="0">
                <a:solidFill>
                  <a:schemeClr val="tx1"/>
                </a:solidFill>
              </a:rPr>
              <a:t>Blé 03</a:t>
            </a:r>
          </a:p>
          <a:p>
            <a:pPr>
              <a:lnSpc>
                <a:spcPts val="1050"/>
              </a:lnSpc>
            </a:pPr>
            <a:endParaRPr lang="fr-CH" sz="1000" b="1" dirty="0">
              <a:solidFill>
                <a:schemeClr val="tx1"/>
              </a:solidFill>
            </a:endParaRPr>
          </a:p>
          <a:p>
            <a:pPr>
              <a:lnSpc>
                <a:spcPts val="1000"/>
              </a:lnSpc>
            </a:pPr>
            <a:r>
              <a:rPr lang="fr-CH" sz="1000" b="1" dirty="0" smtClean="0">
                <a:solidFill>
                  <a:schemeClr val="tx1"/>
                </a:solidFill>
              </a:rPr>
              <a:t>Séquestration C Blé 09</a:t>
            </a:r>
          </a:p>
          <a:p>
            <a:pPr>
              <a:lnSpc>
                <a:spcPts val="1000"/>
              </a:lnSpc>
            </a:pPr>
            <a:endParaRPr lang="fr-CH" sz="1000" b="1" dirty="0">
              <a:solidFill>
                <a:schemeClr val="tx1"/>
              </a:solidFill>
            </a:endParaRPr>
          </a:p>
          <a:p>
            <a:pPr>
              <a:lnSpc>
                <a:spcPts val="1000"/>
              </a:lnSpc>
            </a:pPr>
            <a:r>
              <a:rPr lang="fr-CH" sz="1000" b="1" dirty="0">
                <a:solidFill>
                  <a:schemeClr val="tx1"/>
                </a:solidFill>
              </a:rPr>
              <a:t>Séquestration </a:t>
            </a:r>
            <a:r>
              <a:rPr lang="fr-CH" sz="1000" b="1" dirty="0" smtClean="0">
                <a:solidFill>
                  <a:schemeClr val="tx1"/>
                </a:solidFill>
              </a:rPr>
              <a:t>C Maïs 08</a:t>
            </a:r>
          </a:p>
          <a:p>
            <a:pPr>
              <a:lnSpc>
                <a:spcPts val="1050"/>
              </a:lnSpc>
            </a:pPr>
            <a:endParaRPr lang="fr-CH" sz="1000" b="1" dirty="0">
              <a:solidFill>
                <a:schemeClr val="tx1"/>
              </a:solidFill>
            </a:endParaRPr>
          </a:p>
          <a:p>
            <a:pPr>
              <a:lnSpc>
                <a:spcPts val="1050"/>
              </a:lnSpc>
            </a:pPr>
            <a:r>
              <a:rPr lang="fr-CH" sz="1000" b="1" dirty="0">
                <a:solidFill>
                  <a:schemeClr val="tx1"/>
                </a:solidFill>
              </a:rPr>
              <a:t>Séquestration </a:t>
            </a:r>
            <a:r>
              <a:rPr lang="fr-CH" sz="1000" b="1" dirty="0" smtClean="0">
                <a:solidFill>
                  <a:schemeClr val="tx1"/>
                </a:solidFill>
              </a:rPr>
              <a:t>C Prairie 06-07</a:t>
            </a:r>
          </a:p>
          <a:p>
            <a:pPr>
              <a:lnSpc>
                <a:spcPts val="1050"/>
              </a:lnSpc>
            </a:pPr>
            <a:endParaRPr lang="fr-CH" sz="1000" b="1" dirty="0">
              <a:solidFill>
                <a:schemeClr val="tx1"/>
              </a:solidFill>
            </a:endParaRPr>
          </a:p>
          <a:p>
            <a:pPr>
              <a:lnSpc>
                <a:spcPts val="1050"/>
              </a:lnSpc>
            </a:pPr>
            <a:r>
              <a:rPr lang="fr-CH" sz="1000" b="1" dirty="0">
                <a:solidFill>
                  <a:schemeClr val="tx1"/>
                </a:solidFill>
              </a:rPr>
              <a:t>Séquestration </a:t>
            </a:r>
            <a:r>
              <a:rPr lang="fr-CH" sz="1000" b="1" dirty="0" smtClean="0">
                <a:solidFill>
                  <a:schemeClr val="tx1"/>
                </a:solidFill>
              </a:rPr>
              <a:t>C Épeautre 05</a:t>
            </a:r>
          </a:p>
          <a:p>
            <a:pPr>
              <a:lnSpc>
                <a:spcPts val="1050"/>
              </a:lnSpc>
            </a:pPr>
            <a:endParaRPr lang="fr-CH" sz="1000" b="1" dirty="0">
              <a:solidFill>
                <a:schemeClr val="tx1"/>
              </a:solidFill>
            </a:endParaRPr>
          </a:p>
          <a:p>
            <a:pPr>
              <a:lnSpc>
                <a:spcPts val="1050"/>
              </a:lnSpc>
            </a:pPr>
            <a:r>
              <a:rPr lang="fr-CH" sz="1000" b="1" dirty="0">
                <a:solidFill>
                  <a:schemeClr val="tx1"/>
                </a:solidFill>
              </a:rPr>
              <a:t>Séquestration </a:t>
            </a:r>
            <a:r>
              <a:rPr lang="fr-CH" sz="1000" b="1" dirty="0" smtClean="0">
                <a:solidFill>
                  <a:schemeClr val="tx1"/>
                </a:solidFill>
              </a:rPr>
              <a:t>C Tournesol 04</a:t>
            </a:r>
          </a:p>
          <a:p>
            <a:pPr>
              <a:lnSpc>
                <a:spcPts val="1050"/>
              </a:lnSpc>
            </a:pPr>
            <a:endParaRPr lang="fr-CH" sz="1000" b="1" dirty="0" smtClean="0">
              <a:solidFill>
                <a:schemeClr val="tx1"/>
              </a:solidFill>
            </a:endParaRPr>
          </a:p>
          <a:p>
            <a:pPr>
              <a:lnSpc>
                <a:spcPts val="1050"/>
              </a:lnSpc>
            </a:pPr>
            <a:r>
              <a:rPr lang="fr-CH" sz="1000" b="1" dirty="0" smtClean="0">
                <a:solidFill>
                  <a:schemeClr val="tx1"/>
                </a:solidFill>
              </a:rPr>
              <a:t>Séquestration C Blé 03</a:t>
            </a:r>
            <a:endParaRPr lang="fr-CH" sz="1000" b="1" dirty="0">
              <a:solidFill>
                <a:schemeClr val="tx1"/>
              </a:solidFill>
            </a:endParaRPr>
          </a:p>
        </p:txBody>
      </p:sp>
      <p:sp>
        <p:nvSpPr>
          <p:cNvPr id="12" name="ZoneTexte 11"/>
          <p:cNvSpPr txBox="1"/>
          <p:nvPr/>
        </p:nvSpPr>
        <p:spPr>
          <a:xfrm>
            <a:off x="1607749" y="5959528"/>
            <a:ext cx="4968552" cy="307777"/>
          </a:xfrm>
          <a:prstGeom prst="rect">
            <a:avLst/>
          </a:prstGeom>
          <a:solidFill>
            <a:schemeClr val="bg1"/>
          </a:solidFill>
        </p:spPr>
        <p:txBody>
          <a:bodyPr wrap="square" tIns="0" bIns="0" rtlCol="0">
            <a:spAutoFit/>
          </a:bodyPr>
          <a:lstStyle/>
          <a:p>
            <a:r>
              <a:rPr lang="fr-CH" sz="1000" b="1" dirty="0" smtClean="0">
                <a:solidFill>
                  <a:schemeClr val="tx1"/>
                </a:solidFill>
              </a:rPr>
              <a:t>     Labour /                     Labour              </a:t>
            </a:r>
            <a:r>
              <a:rPr lang="fr-CH" sz="1000" b="1" spc="-20" dirty="0" smtClean="0">
                <a:solidFill>
                  <a:schemeClr val="tx1"/>
                </a:solidFill>
              </a:rPr>
              <a:t>Travail réduit du sol    Travail </a:t>
            </a:r>
            <a:r>
              <a:rPr lang="fr-CH" sz="1000" b="1" spc="-20" dirty="0">
                <a:solidFill>
                  <a:schemeClr val="tx1"/>
                </a:solidFill>
              </a:rPr>
              <a:t>réduit du </a:t>
            </a:r>
            <a:r>
              <a:rPr lang="fr-CH" sz="1000" b="1" spc="-20" dirty="0" smtClean="0">
                <a:solidFill>
                  <a:schemeClr val="tx1"/>
                </a:solidFill>
              </a:rPr>
              <a:t>sol</a:t>
            </a:r>
          </a:p>
          <a:p>
            <a:r>
              <a:rPr lang="fr-CH" sz="1000" b="1" spc="-20" dirty="0" smtClean="0">
                <a:solidFill>
                  <a:schemeClr val="tx1"/>
                </a:solidFill>
              </a:rPr>
              <a:t>Compost fumier         Lisier complet            Compost </a:t>
            </a:r>
            <a:r>
              <a:rPr lang="fr-CH" sz="1000" b="1" spc="-20" dirty="0">
                <a:solidFill>
                  <a:schemeClr val="tx1"/>
                </a:solidFill>
              </a:rPr>
              <a:t>fumier         </a:t>
            </a:r>
            <a:r>
              <a:rPr lang="fr-CH" sz="1000" b="1" spc="-20" dirty="0" smtClean="0">
                <a:solidFill>
                  <a:schemeClr val="tx1"/>
                </a:solidFill>
              </a:rPr>
              <a:t>   Lisier complet</a:t>
            </a:r>
            <a:endParaRPr lang="fr-CH" sz="1000" b="1" spc="-20" dirty="0">
              <a:solidFill>
                <a:schemeClr val="tx1"/>
              </a:solidFill>
            </a:endParaRPr>
          </a:p>
        </p:txBody>
      </p:sp>
      <p:sp>
        <p:nvSpPr>
          <p:cNvPr id="13" name="ZoneTexte 12"/>
          <p:cNvSpPr txBox="1"/>
          <p:nvPr/>
        </p:nvSpPr>
        <p:spPr>
          <a:xfrm rot="16200000">
            <a:off x="252000" y="4142216"/>
            <a:ext cx="1080000" cy="153888"/>
          </a:xfrm>
          <a:prstGeom prst="rect">
            <a:avLst/>
          </a:prstGeom>
          <a:solidFill>
            <a:schemeClr val="bg1"/>
          </a:solidFill>
        </p:spPr>
        <p:txBody>
          <a:bodyPr wrap="square" tIns="0" bIns="0" rtlCol="0">
            <a:spAutoFit/>
          </a:bodyPr>
          <a:lstStyle/>
          <a:p>
            <a:r>
              <a:rPr lang="fr-CH" sz="1000" b="1" dirty="0" smtClean="0">
                <a:solidFill>
                  <a:schemeClr val="tx1"/>
                </a:solidFill>
              </a:rPr>
              <a:t>kg </a:t>
            </a:r>
            <a:r>
              <a:rPr lang="fr-CH" sz="1000" b="1" dirty="0" err="1" smtClean="0">
                <a:solidFill>
                  <a:schemeClr val="tx1"/>
                </a:solidFill>
              </a:rPr>
              <a:t>éq</a:t>
            </a:r>
            <a:r>
              <a:rPr lang="fr-CH" sz="1000" b="1" dirty="0" smtClean="0">
                <a:solidFill>
                  <a:schemeClr val="tx1"/>
                </a:solidFill>
              </a:rPr>
              <a:t>. CO</a:t>
            </a:r>
            <a:r>
              <a:rPr lang="fr-CH" sz="1000" b="1" baseline="-25000" dirty="0" smtClean="0">
                <a:solidFill>
                  <a:schemeClr val="tx1"/>
                </a:solidFill>
              </a:rPr>
              <a:t>2</a:t>
            </a:r>
            <a:r>
              <a:rPr lang="fr-CH" sz="1000" b="1" dirty="0" smtClean="0">
                <a:solidFill>
                  <a:schemeClr val="tx1"/>
                </a:solidFill>
              </a:rPr>
              <a:t> / ha</a:t>
            </a:r>
            <a:endParaRPr lang="fr-CH" sz="1000" b="1" spc="-20" dirty="0">
              <a:solidFill>
                <a:schemeClr val="tx1"/>
              </a:solidFill>
            </a:endParaRPr>
          </a:p>
        </p:txBody>
      </p:sp>
    </p:spTree>
    <p:extLst>
      <p:ext uri="{BB962C8B-B14F-4D97-AF65-F5344CB8AC3E}">
        <p14:creationId xmlns:p14="http://schemas.microsoft.com/office/powerpoint/2010/main" val="984664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végétale : Rotation culturale</a:t>
            </a:r>
            <a:endParaRPr lang="fr-CH" dirty="0"/>
          </a:p>
        </p:txBody>
      </p:sp>
      <p:sp>
        <p:nvSpPr>
          <p:cNvPr id="3" name="Inhaltsplatzhalter 2"/>
          <p:cNvSpPr>
            <a:spLocks noGrp="1"/>
          </p:cNvSpPr>
          <p:nvPr>
            <p:ph idx="12"/>
          </p:nvPr>
        </p:nvSpPr>
        <p:spPr/>
        <p:txBody>
          <a:bodyPr/>
          <a:lstStyle/>
          <a:p>
            <a:r>
              <a:rPr lang="fr-CH" dirty="0" smtClean="0"/>
              <a:t>Principes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Assurer les rendements</a:t>
            </a:r>
          </a:p>
          <a:p>
            <a:r>
              <a:rPr lang="fr-CH" dirty="0" smtClean="0"/>
              <a:t>Fertilité durable du sol</a:t>
            </a:r>
          </a:p>
          <a:p>
            <a:r>
              <a:rPr lang="fr-CH" dirty="0" smtClean="0"/>
              <a:t>Nourrir ses animaux avec ses propres produits</a:t>
            </a:r>
          </a:p>
          <a:p>
            <a:r>
              <a:rPr lang="fr-CH" dirty="0" smtClean="0"/>
              <a:t>Régulation préventive des</a:t>
            </a:r>
          </a:p>
          <a:p>
            <a:pPr lvl="1"/>
            <a:r>
              <a:rPr lang="fr-CH" dirty="0" smtClean="0"/>
              <a:t>Mauvaises herbes</a:t>
            </a:r>
          </a:p>
          <a:p>
            <a:pPr lvl="1"/>
            <a:r>
              <a:rPr lang="fr-CH" dirty="0" smtClean="0"/>
              <a:t>Maladies</a:t>
            </a:r>
          </a:p>
          <a:p>
            <a:pPr lvl="1"/>
            <a:r>
              <a:rPr lang="fr-CH" dirty="0" smtClean="0"/>
              <a:t>Ravageurs</a:t>
            </a:r>
          </a:p>
        </p:txBody>
      </p:sp>
      <p:graphicFrame>
        <p:nvGraphicFramePr>
          <p:cNvPr id="8" name="Inhaltsplatzhalter 7"/>
          <p:cNvGraphicFramePr>
            <a:graphicFrameLocks noGrp="1"/>
          </p:cNvGraphicFramePr>
          <p:nvPr>
            <p:ph sz="quarter" idx="21"/>
            <p:extLst>
              <p:ext uri="{D42A27DB-BD31-4B8C-83A1-F6EECF244321}">
                <p14:modId xmlns:p14="http://schemas.microsoft.com/office/powerpoint/2010/main" val="296152506"/>
              </p:ext>
            </p:extLst>
          </p:nvPr>
        </p:nvGraphicFramePr>
        <p:xfrm>
          <a:off x="6156325" y="1543051"/>
          <a:ext cx="2359025" cy="4487147"/>
        </p:xfrm>
        <a:graphic>
          <a:graphicData uri="http://schemas.openxmlformats.org/drawingml/2006/table">
            <a:tbl>
              <a:tblPr firstRow="1" bandRow="1">
                <a:tableStyleId>{93296810-A885-4BE3-A3E7-6D5BEEA58F35}</a:tableStyleId>
              </a:tblPr>
              <a:tblGrid>
                <a:gridCol w="2359025"/>
              </a:tblGrid>
              <a:tr h="960307">
                <a:tc>
                  <a:txBody>
                    <a:bodyPr/>
                    <a:lstStyle/>
                    <a:p>
                      <a:r>
                        <a:rPr lang="fr-CH" sz="1800" noProof="0" dirty="0" smtClean="0"/>
                        <a:t>Rotation culturale</a:t>
                      </a:r>
                      <a:br>
                        <a:rPr lang="fr-CH" sz="1800" noProof="0" dirty="0" smtClean="0"/>
                      </a:br>
                      <a:r>
                        <a:rPr lang="fr-CH" sz="1600" b="0" noProof="0" dirty="0" smtClean="0"/>
                        <a:t>(exemple DOC</a:t>
                      </a:r>
                      <a:br>
                        <a:rPr lang="fr-CH" sz="1600" b="0" noProof="0" dirty="0" smtClean="0"/>
                      </a:br>
                      <a:r>
                        <a:rPr lang="fr-CH" sz="1600" b="0" noProof="0" dirty="0" smtClean="0"/>
                        <a:t>2013-2019)</a:t>
                      </a:r>
                      <a:endParaRPr lang="fr-CH" sz="1600" b="0" noProof="0" dirty="0"/>
                    </a:p>
                  </a:txBody>
                  <a:tcPr/>
                </a:tc>
              </a:tr>
              <a:tr h="4172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Maïs d’ensilage</a:t>
                      </a:r>
                    </a:p>
                  </a:txBody>
                  <a:tcPr/>
                </a:tc>
              </a:tr>
              <a:tr h="72023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Soja</a:t>
                      </a:r>
                    </a:p>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Engrais vert</a:t>
                      </a:r>
                    </a:p>
                  </a:txBody>
                  <a:tcPr/>
                </a:tc>
              </a:tr>
              <a:tr h="720230">
                <a:tc>
                  <a:txBody>
                    <a:bodyPr/>
                    <a:lstStyle/>
                    <a:p>
                      <a:pPr fontAlgn="t"/>
                      <a:r>
                        <a:rPr lang="fr-CH" sz="1800" noProof="0" dirty="0" smtClean="0"/>
                        <a:t>Blé d’automne 1</a:t>
                      </a:r>
                    </a:p>
                    <a:p>
                      <a:pPr fontAlgn="t"/>
                      <a:r>
                        <a:rPr lang="fr-CH" sz="1800" noProof="0" dirty="0" smtClean="0"/>
                        <a:t>Engrais vert</a:t>
                      </a:r>
                    </a:p>
                  </a:txBody>
                  <a:tcPr/>
                </a:tc>
              </a:tr>
              <a:tr h="4172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Pommes de terre</a:t>
                      </a:r>
                    </a:p>
                  </a:txBody>
                  <a:tcPr/>
                </a:tc>
              </a:tr>
              <a:tr h="4172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Blé d’automne 2</a:t>
                      </a:r>
                    </a:p>
                  </a:txBody>
                  <a:tcPr/>
                </a:tc>
              </a:tr>
              <a:tr h="4172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Prairie temporaire l</a:t>
                      </a:r>
                    </a:p>
                  </a:txBody>
                  <a:tcPr/>
                </a:tc>
              </a:tr>
              <a:tr h="4172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Prairie temporaire </a:t>
                      </a:r>
                      <a:r>
                        <a:rPr lang="fr-CH" sz="1800" noProof="0" dirty="0" err="1" smtClean="0"/>
                        <a:t>ll</a:t>
                      </a:r>
                      <a:endParaRPr lang="fr-CH" sz="1800" noProof="0" dirty="0" smtClean="0"/>
                    </a:p>
                  </a:txBody>
                  <a:tcPr/>
                </a:tc>
              </a:tr>
            </a:tbl>
          </a:graphicData>
        </a:graphic>
      </p:graphicFrame>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44</a:t>
            </a:fld>
            <a:endParaRPr lang="fr-CH" altLang="de-DE" dirty="0"/>
          </a:p>
        </p:txBody>
      </p:sp>
      <p:sp>
        <p:nvSpPr>
          <p:cNvPr id="9" name="Rechteck 8"/>
          <p:cNvSpPr/>
          <p:nvPr/>
        </p:nvSpPr>
        <p:spPr>
          <a:xfrm>
            <a:off x="645740" y="4372607"/>
            <a:ext cx="1622003" cy="165759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600" dirty="0" smtClean="0">
                <a:solidFill>
                  <a:schemeClr val="tx1"/>
                </a:solidFill>
              </a:rPr>
              <a:t>1. </a:t>
            </a:r>
          </a:p>
          <a:p>
            <a:r>
              <a:rPr lang="fr-CH" sz="1600" b="1" dirty="0" smtClean="0">
                <a:solidFill>
                  <a:schemeClr val="tx1"/>
                </a:solidFill>
              </a:rPr>
              <a:t>Culture amélioratrice, enrichissante</a:t>
            </a:r>
          </a:p>
          <a:p>
            <a:r>
              <a:rPr lang="fr-CH" sz="1600" dirty="0" smtClean="0">
                <a:solidFill>
                  <a:schemeClr val="tx1"/>
                </a:solidFill>
              </a:rPr>
              <a:t>(p. ex. PT)</a:t>
            </a:r>
          </a:p>
        </p:txBody>
      </p:sp>
      <p:sp>
        <p:nvSpPr>
          <p:cNvPr id="10" name="Rechteck 9"/>
          <p:cNvSpPr/>
          <p:nvPr/>
        </p:nvSpPr>
        <p:spPr>
          <a:xfrm>
            <a:off x="2500858" y="4372607"/>
            <a:ext cx="1622003" cy="165759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600" dirty="0" smtClean="0">
                <a:solidFill>
                  <a:schemeClr val="tx1"/>
                </a:solidFill>
              </a:rPr>
              <a:t>2. </a:t>
            </a:r>
          </a:p>
          <a:p>
            <a:r>
              <a:rPr lang="fr-CH" sz="1600" b="1" dirty="0" smtClean="0">
                <a:solidFill>
                  <a:schemeClr val="tx1"/>
                </a:solidFill>
              </a:rPr>
              <a:t>Culture exigeante, </a:t>
            </a:r>
            <a:r>
              <a:rPr lang="fr-CH" sz="1600" b="1" spc="-40" dirty="0" smtClean="0">
                <a:solidFill>
                  <a:schemeClr val="tx1"/>
                </a:solidFill>
              </a:rPr>
              <a:t>consommatrice</a:t>
            </a:r>
          </a:p>
          <a:p>
            <a:r>
              <a:rPr lang="fr-CH" sz="1600" dirty="0" smtClean="0">
                <a:solidFill>
                  <a:schemeClr val="tx1"/>
                </a:solidFill>
              </a:rPr>
              <a:t>(p. ex. maïs)</a:t>
            </a:r>
            <a:endParaRPr lang="fr-CH" sz="1600" dirty="0">
              <a:solidFill>
                <a:schemeClr val="tx1"/>
              </a:solidFill>
            </a:endParaRPr>
          </a:p>
        </p:txBody>
      </p:sp>
      <p:sp>
        <p:nvSpPr>
          <p:cNvPr id="11" name="Rechteck 10"/>
          <p:cNvSpPr/>
          <p:nvPr/>
        </p:nvSpPr>
        <p:spPr>
          <a:xfrm>
            <a:off x="4355976" y="4372608"/>
            <a:ext cx="1622003" cy="16575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600" dirty="0" smtClean="0">
                <a:solidFill>
                  <a:schemeClr val="tx1"/>
                </a:solidFill>
              </a:rPr>
              <a:t>3. </a:t>
            </a:r>
          </a:p>
          <a:p>
            <a:r>
              <a:rPr lang="fr-CH" sz="1600" b="1" dirty="0" smtClean="0">
                <a:solidFill>
                  <a:schemeClr val="tx1"/>
                </a:solidFill>
              </a:rPr>
              <a:t>Culture peu exigeante, </a:t>
            </a:r>
            <a:r>
              <a:rPr lang="fr-CH" sz="1600" b="1" spc="-40" dirty="0">
                <a:solidFill>
                  <a:schemeClr val="tx1"/>
                </a:solidFill>
              </a:rPr>
              <a:t>consommatrice</a:t>
            </a:r>
            <a:endParaRPr lang="fr-CH" sz="1600" b="1" dirty="0" smtClean="0">
              <a:solidFill>
                <a:schemeClr val="tx1"/>
              </a:solidFill>
            </a:endParaRPr>
          </a:p>
          <a:p>
            <a:r>
              <a:rPr lang="fr-CH" sz="1600" dirty="0" smtClean="0">
                <a:solidFill>
                  <a:schemeClr val="tx1"/>
                </a:solidFill>
              </a:rPr>
              <a:t>(p. ex. orge)</a:t>
            </a:r>
            <a:endParaRPr lang="fr-CH" sz="1600" dirty="0">
              <a:solidFill>
                <a:schemeClr val="tx1"/>
              </a:solidFill>
            </a:endParaRPr>
          </a:p>
        </p:txBody>
      </p:sp>
      <p:sp>
        <p:nvSpPr>
          <p:cNvPr id="12" name="Ellipse 11"/>
          <p:cNvSpPr/>
          <p:nvPr/>
        </p:nvSpPr>
        <p:spPr>
          <a:xfrm>
            <a:off x="4355976" y="2770680"/>
            <a:ext cx="1584176" cy="543383"/>
          </a:xfrm>
          <a:prstGeom prst="ellipse">
            <a:avLst/>
          </a:prstGeom>
          <a:solidFill>
            <a:srgbClr val="FD7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Revenu</a:t>
            </a:r>
            <a:endParaRPr lang="fr-CH" sz="1400" dirty="0">
              <a:solidFill>
                <a:schemeClr val="tx1"/>
              </a:solidFill>
            </a:endParaRPr>
          </a:p>
        </p:txBody>
      </p:sp>
      <p:sp>
        <p:nvSpPr>
          <p:cNvPr id="13" name="Ellipse 12"/>
          <p:cNvSpPr/>
          <p:nvPr/>
        </p:nvSpPr>
        <p:spPr>
          <a:xfrm>
            <a:off x="3275856" y="3474546"/>
            <a:ext cx="1584176" cy="543383"/>
          </a:xfrm>
          <a:prstGeom prst="ellipse">
            <a:avLst/>
          </a:prstGeom>
          <a:solidFill>
            <a:srgbClr val="FD7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Écoulement</a:t>
            </a:r>
            <a:endParaRPr lang="fr-CH" sz="1400" dirty="0">
              <a:solidFill>
                <a:schemeClr val="tx1"/>
              </a:solidFill>
            </a:endParaRPr>
          </a:p>
        </p:txBody>
      </p:sp>
    </p:spTree>
    <p:extLst>
      <p:ext uri="{BB962C8B-B14F-4D97-AF65-F5344CB8AC3E}">
        <p14:creationId xmlns:p14="http://schemas.microsoft.com/office/powerpoint/2010/main" val="2701451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5882317" y="5725244"/>
            <a:ext cx="2664296" cy="45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Éviter les mauvaises herbes problématiques</a:t>
            </a:r>
            <a:endParaRPr lang="fr-CH" sz="1400" dirty="0">
              <a:solidFill>
                <a:schemeClr val="tx1"/>
              </a:solidFill>
            </a:endParaRPr>
          </a:p>
        </p:txBody>
      </p:sp>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lstStyle/>
          <a:p>
            <a:r>
              <a:rPr lang="fr-CH" dirty="0" smtClean="0"/>
              <a:t>Règles pour la rotation culturale</a:t>
            </a:r>
            <a:endParaRPr lang="fr-CH" dirty="0"/>
          </a:p>
        </p:txBody>
      </p:sp>
      <p:sp>
        <p:nvSpPr>
          <p:cNvPr id="4" name="Inhaltsplatzhalter 3"/>
          <p:cNvSpPr>
            <a:spLocks noGrp="1"/>
          </p:cNvSpPr>
          <p:nvPr>
            <p:ph idx="14"/>
          </p:nvPr>
        </p:nvSpPr>
        <p:spPr>
          <a:xfrm>
            <a:off x="628650" y="6175288"/>
            <a:ext cx="7886700" cy="279120"/>
          </a:xfrm>
        </p:spPr>
        <p:txBody>
          <a:bodyPr/>
          <a:lstStyle/>
          <a:p>
            <a:r>
              <a:rPr lang="de-CH" dirty="0" smtClean="0"/>
              <a:t>Illustration : FiBL</a:t>
            </a:r>
            <a:endParaRPr lang="de-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45</a:t>
            </a:fld>
            <a:endParaRPr lang="fr-CH" altLang="de-DE" dirty="0"/>
          </a:p>
        </p:txBody>
      </p:sp>
      <p:sp>
        <p:nvSpPr>
          <p:cNvPr id="7" name="Achteck 6"/>
          <p:cNvSpPr/>
          <p:nvPr/>
        </p:nvSpPr>
        <p:spPr>
          <a:xfrm>
            <a:off x="3429743" y="2970099"/>
            <a:ext cx="2016224" cy="1863046"/>
          </a:xfrm>
          <a:prstGeom prst="oct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800" b="1" dirty="0" smtClean="0">
                <a:solidFill>
                  <a:schemeClr val="tx1"/>
                </a:solidFill>
              </a:rPr>
              <a:t>Règles de rotation importantes pour l’humus</a:t>
            </a:r>
            <a:endParaRPr lang="fr-CH" sz="1800" b="1" dirty="0">
              <a:solidFill>
                <a:schemeClr val="tx1"/>
              </a:solidFill>
            </a:endParaRPr>
          </a:p>
        </p:txBody>
      </p:sp>
      <p:sp>
        <p:nvSpPr>
          <p:cNvPr id="8" name="Ellipse 7"/>
          <p:cNvSpPr/>
          <p:nvPr/>
        </p:nvSpPr>
        <p:spPr>
          <a:xfrm>
            <a:off x="5256076" y="2153184"/>
            <a:ext cx="1624921" cy="12401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Maximum 60 % de céréales</a:t>
            </a:r>
            <a:endParaRPr lang="fr-CH" sz="1600" dirty="0">
              <a:solidFill>
                <a:schemeClr val="tx1"/>
              </a:solidFill>
            </a:endParaRPr>
          </a:p>
        </p:txBody>
      </p:sp>
      <p:sp>
        <p:nvSpPr>
          <p:cNvPr id="9" name="Ellipse 8"/>
          <p:cNvSpPr/>
          <p:nvPr/>
        </p:nvSpPr>
        <p:spPr>
          <a:xfrm>
            <a:off x="6388898" y="3280933"/>
            <a:ext cx="1779380" cy="1241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Cultures </a:t>
            </a:r>
            <a:r>
              <a:rPr lang="fr-CH" sz="1600" spc="-20" dirty="0" smtClean="0">
                <a:solidFill>
                  <a:schemeClr val="tx1"/>
                </a:solidFill>
              </a:rPr>
              <a:t>intercalaires</a:t>
            </a:r>
            <a:endParaRPr lang="fr-CH" sz="1600" spc="-20" dirty="0">
              <a:solidFill>
                <a:schemeClr val="tx1"/>
              </a:solidFill>
            </a:endParaRPr>
          </a:p>
        </p:txBody>
      </p:sp>
      <p:sp>
        <p:nvSpPr>
          <p:cNvPr id="10" name="Ellipse 9"/>
          <p:cNvSpPr/>
          <p:nvPr/>
        </p:nvSpPr>
        <p:spPr>
          <a:xfrm>
            <a:off x="5256076" y="4347862"/>
            <a:ext cx="1635342" cy="124137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Cultures </a:t>
            </a:r>
            <a:r>
              <a:rPr lang="fr-CH" sz="1600" dirty="0">
                <a:solidFill>
                  <a:schemeClr val="tx1"/>
                </a:solidFill>
              </a:rPr>
              <a:t>à feuilles </a:t>
            </a:r>
            <a:r>
              <a:rPr lang="fr-CH" sz="1600" dirty="0" smtClean="0">
                <a:solidFill>
                  <a:schemeClr val="tx1"/>
                </a:solidFill>
              </a:rPr>
              <a:t>/ </a:t>
            </a:r>
            <a:br>
              <a:rPr lang="fr-CH" sz="1600" dirty="0" smtClean="0">
                <a:solidFill>
                  <a:schemeClr val="tx1"/>
                </a:solidFill>
              </a:rPr>
            </a:br>
            <a:r>
              <a:rPr lang="fr-CH" sz="1600" dirty="0" smtClean="0">
                <a:solidFill>
                  <a:schemeClr val="tx1"/>
                </a:solidFill>
              </a:rPr>
              <a:t>à </a:t>
            </a:r>
            <a:r>
              <a:rPr lang="fr-CH" sz="1600" dirty="0">
                <a:solidFill>
                  <a:schemeClr val="tx1"/>
                </a:solidFill>
              </a:rPr>
              <a:t>tiges</a:t>
            </a:r>
          </a:p>
        </p:txBody>
      </p:sp>
      <p:sp>
        <p:nvSpPr>
          <p:cNvPr id="11" name="Ellipse 10"/>
          <p:cNvSpPr/>
          <p:nvPr/>
        </p:nvSpPr>
        <p:spPr>
          <a:xfrm>
            <a:off x="3646317" y="5029996"/>
            <a:ext cx="1635342" cy="124137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600" dirty="0" smtClean="0">
                <a:solidFill>
                  <a:schemeClr val="tx1"/>
                </a:solidFill>
              </a:rPr>
              <a:t>Cultures d’automne / d’été</a:t>
            </a:r>
            <a:endParaRPr lang="fr-CH" sz="1600" dirty="0">
              <a:solidFill>
                <a:schemeClr val="tx1"/>
              </a:solidFill>
            </a:endParaRPr>
          </a:p>
        </p:txBody>
      </p:sp>
      <p:sp>
        <p:nvSpPr>
          <p:cNvPr id="12" name="Ellipse 11"/>
          <p:cNvSpPr/>
          <p:nvPr/>
        </p:nvSpPr>
        <p:spPr>
          <a:xfrm>
            <a:off x="3646317" y="1571396"/>
            <a:ext cx="1635342" cy="12401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Minimum 20 % de prairies</a:t>
            </a:r>
            <a:endParaRPr lang="fr-CH" sz="1600" dirty="0">
              <a:solidFill>
                <a:schemeClr val="tx1"/>
              </a:solidFill>
            </a:endParaRPr>
          </a:p>
        </p:txBody>
      </p:sp>
      <p:sp>
        <p:nvSpPr>
          <p:cNvPr id="15" name="Ellipse 14"/>
          <p:cNvSpPr/>
          <p:nvPr/>
        </p:nvSpPr>
        <p:spPr>
          <a:xfrm>
            <a:off x="1998776" y="2153184"/>
            <a:ext cx="1656184" cy="12401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Maximum 20 % de la même culture</a:t>
            </a:r>
            <a:endParaRPr lang="fr-CH" sz="1600" dirty="0">
              <a:solidFill>
                <a:schemeClr val="tx1"/>
              </a:solidFill>
            </a:endParaRPr>
          </a:p>
        </p:txBody>
      </p:sp>
      <p:sp>
        <p:nvSpPr>
          <p:cNvPr id="18" name="Ellipse 17"/>
          <p:cNvSpPr/>
          <p:nvPr/>
        </p:nvSpPr>
        <p:spPr>
          <a:xfrm>
            <a:off x="769702" y="3280933"/>
            <a:ext cx="1717110" cy="1241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600" dirty="0" smtClean="0">
                <a:solidFill>
                  <a:schemeClr val="tx1"/>
                </a:solidFill>
              </a:rPr>
              <a:t>Cultures </a:t>
            </a:r>
            <a:r>
              <a:rPr lang="fr-CH" sz="1600" dirty="0" err="1">
                <a:solidFill>
                  <a:schemeClr val="tx1"/>
                </a:solidFill>
              </a:rPr>
              <a:t>humifiantes</a:t>
            </a:r>
            <a:r>
              <a:rPr lang="fr-CH" sz="1600" dirty="0">
                <a:solidFill>
                  <a:schemeClr val="tx1"/>
                </a:solidFill>
              </a:rPr>
              <a:t> </a:t>
            </a:r>
            <a:r>
              <a:rPr lang="fr-CH" sz="1600" dirty="0" smtClean="0">
                <a:solidFill>
                  <a:schemeClr val="tx1"/>
                </a:solidFill>
              </a:rPr>
              <a:t>/ </a:t>
            </a:r>
            <a:r>
              <a:rPr lang="fr-CH" sz="1600" dirty="0" err="1" smtClean="0">
                <a:solidFill>
                  <a:schemeClr val="tx1"/>
                </a:solidFill>
              </a:rPr>
              <a:t>humivores</a:t>
            </a:r>
            <a:endParaRPr lang="fr-CH" sz="1600" dirty="0">
              <a:solidFill>
                <a:schemeClr val="tx1"/>
              </a:solidFill>
            </a:endParaRPr>
          </a:p>
        </p:txBody>
      </p:sp>
      <p:sp>
        <p:nvSpPr>
          <p:cNvPr id="19" name="Ellipse 18"/>
          <p:cNvSpPr/>
          <p:nvPr/>
        </p:nvSpPr>
        <p:spPr>
          <a:xfrm>
            <a:off x="1979712" y="4347862"/>
            <a:ext cx="1635342" cy="124137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Semis précoces / tardifs</a:t>
            </a:r>
            <a:endParaRPr lang="fr-CH" sz="1600" dirty="0">
              <a:solidFill>
                <a:schemeClr val="tx1"/>
              </a:solidFill>
            </a:endParaRPr>
          </a:p>
        </p:txBody>
      </p:sp>
      <p:sp>
        <p:nvSpPr>
          <p:cNvPr id="20" name="Rechteck 19"/>
          <p:cNvSpPr/>
          <p:nvPr/>
        </p:nvSpPr>
        <p:spPr>
          <a:xfrm>
            <a:off x="5882317" y="1565559"/>
            <a:ext cx="2627868" cy="452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Éviter les maladies et les ravageurs</a:t>
            </a:r>
            <a:endParaRPr lang="fr-CH" sz="1400" dirty="0">
              <a:solidFill>
                <a:schemeClr val="tx1"/>
              </a:solidFill>
            </a:endParaRPr>
          </a:p>
        </p:txBody>
      </p:sp>
      <p:sp>
        <p:nvSpPr>
          <p:cNvPr id="21" name="Rechteck 20"/>
          <p:cNvSpPr/>
          <p:nvPr/>
        </p:nvSpPr>
        <p:spPr>
          <a:xfrm>
            <a:off x="621896" y="1565559"/>
            <a:ext cx="2664296" cy="452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Augmenter l’humus </a:t>
            </a:r>
            <a:br>
              <a:rPr lang="fr-CH" sz="1400" dirty="0" smtClean="0">
                <a:solidFill>
                  <a:schemeClr val="tx1"/>
                </a:solidFill>
              </a:rPr>
            </a:br>
            <a:r>
              <a:rPr lang="fr-CH" sz="1400" dirty="0" smtClean="0">
                <a:solidFill>
                  <a:schemeClr val="tx1"/>
                </a:solidFill>
              </a:rPr>
              <a:t>et la fertilité du sol</a:t>
            </a:r>
            <a:endParaRPr lang="fr-CH" sz="1400" dirty="0">
              <a:solidFill>
                <a:schemeClr val="tx1"/>
              </a:solidFill>
            </a:endParaRPr>
          </a:p>
        </p:txBody>
      </p:sp>
      <p:sp>
        <p:nvSpPr>
          <p:cNvPr id="24" name="Rechteck 23"/>
          <p:cNvSpPr/>
          <p:nvPr/>
        </p:nvSpPr>
        <p:spPr>
          <a:xfrm>
            <a:off x="633614" y="5720864"/>
            <a:ext cx="2627868" cy="45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Enrichir en éléments nutritifs</a:t>
            </a:r>
            <a:endParaRPr lang="fr-CH" sz="1400" dirty="0">
              <a:solidFill>
                <a:schemeClr val="tx1"/>
              </a:solidFill>
            </a:endParaRPr>
          </a:p>
        </p:txBody>
      </p:sp>
    </p:spTree>
    <p:extLst>
      <p:ext uri="{BB962C8B-B14F-4D97-AF65-F5344CB8AC3E}">
        <p14:creationId xmlns:p14="http://schemas.microsoft.com/office/powerpoint/2010/main" val="170678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lstStyle/>
          <a:p>
            <a:r>
              <a:rPr lang="fr-CH" dirty="0" smtClean="0"/>
              <a:t>Protection des sols</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8" name="Inhaltsplatzhalter 7"/>
          <p:cNvSpPr>
            <a:spLocks noGrp="1"/>
          </p:cNvSpPr>
          <p:nvPr>
            <p:ph sz="quarter" idx="21"/>
          </p:nvPr>
        </p:nvSpPr>
        <p:spPr/>
        <p:txBody>
          <a:bodyPr/>
          <a:lstStyle/>
          <a:p>
            <a:r>
              <a:rPr lang="fr-CH" dirty="0"/>
              <a:t>La protection du sol et la rotation sont essentielles </a:t>
            </a:r>
            <a:r>
              <a:rPr lang="fr-CH" spc="0" dirty="0"/>
              <a:t>en agriculture biologique</a:t>
            </a:r>
          </a:p>
          <a:p>
            <a:pPr marL="271463" lvl="1" indent="-200025"/>
            <a:r>
              <a:rPr lang="fr-CH" dirty="0"/>
              <a:t>La disponibilité de l’azote et la régulation des mauvaises herbes pérennes sont réglées avant tout par la conception de la rotation culturale et du travail du sol</a:t>
            </a:r>
          </a:p>
          <a:p>
            <a:endParaRPr lang="de-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46</a:t>
            </a:fld>
            <a:endParaRPr lang="fr-CH" altLang="de-DE" dirty="0"/>
          </a:p>
        </p:txBody>
      </p:sp>
      <p:pic>
        <p:nvPicPr>
          <p:cNvPr id="11" name="Inhaltsplatzhalter 10"/>
          <p:cNvPicPr>
            <a:picLocks noGrp="1" noChangeAspect="1"/>
          </p:cNvPicPr>
          <p:nvPr>
            <p:ph sz="quarter" idx="17"/>
          </p:nvPr>
        </p:nvPicPr>
        <p:blipFill rotWithShape="1">
          <a:blip r:embed="rId2" cstate="screen">
            <a:extLst>
              <a:ext uri="{28A0092B-C50C-407E-A947-70E740481C1C}">
                <a14:useLocalDpi xmlns:a14="http://schemas.microsoft.com/office/drawing/2010/main" val="0"/>
              </a:ext>
            </a:extLst>
          </a:blip>
          <a:srcRect l="9050" t="2101" r="9050" b="3216"/>
          <a:stretch/>
        </p:blipFill>
        <p:spPr>
          <a:xfrm>
            <a:off x="615142" y="1543050"/>
            <a:ext cx="5622867" cy="4550246"/>
          </a:xfrm>
          <a:prstGeom prst="rect">
            <a:avLst/>
          </a:prstGeom>
        </p:spPr>
      </p:pic>
    </p:spTree>
    <p:extLst>
      <p:ext uri="{BB962C8B-B14F-4D97-AF65-F5344CB8AC3E}">
        <p14:creationId xmlns:p14="http://schemas.microsoft.com/office/powerpoint/2010/main" val="3345437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quarter" idx="17"/>
            <p:extLst>
              <p:ext uri="{D42A27DB-BD31-4B8C-83A1-F6EECF244321}">
                <p14:modId xmlns:p14="http://schemas.microsoft.com/office/powerpoint/2010/main" val="4188920955"/>
              </p:ext>
            </p:extLst>
          </p:nvPr>
        </p:nvGraphicFramePr>
        <p:xfrm>
          <a:off x="628650" y="1571625"/>
          <a:ext cx="7886701" cy="4734560"/>
        </p:xfrm>
        <a:graphic>
          <a:graphicData uri="http://schemas.openxmlformats.org/drawingml/2006/table">
            <a:tbl>
              <a:tblPr firstRow="1" bandRow="1">
                <a:tableStyleId>{93296810-A885-4BE3-A3E7-6D5BEEA58F35}</a:tableStyleId>
              </a:tblPr>
              <a:tblGrid>
                <a:gridCol w="1711102"/>
                <a:gridCol w="1008112"/>
                <a:gridCol w="720080"/>
                <a:gridCol w="1080120"/>
                <a:gridCol w="1296144"/>
                <a:gridCol w="936104"/>
                <a:gridCol w="432048"/>
                <a:gridCol w="702991"/>
              </a:tblGrid>
              <a:tr h="370840">
                <a:tc>
                  <a:txBody>
                    <a:bodyPr/>
                    <a:lstStyle/>
                    <a:p>
                      <a:r>
                        <a:rPr lang="fr-CH" sz="1400" noProof="0" dirty="0" smtClean="0"/>
                        <a:t>Année</a:t>
                      </a:r>
                      <a:endParaRPr lang="fr-CH" sz="1400" noProof="0" dirty="0"/>
                    </a:p>
                  </a:txBody>
                  <a:tcPr/>
                </a:tc>
                <a:tc>
                  <a:txBody>
                    <a:bodyPr/>
                    <a:lstStyle/>
                    <a:p>
                      <a:r>
                        <a:rPr lang="fr-CH" sz="1400" noProof="0" dirty="0" smtClean="0"/>
                        <a:t>1</a:t>
                      </a:r>
                      <a:endParaRPr lang="fr-CH" sz="1400" noProof="0" dirty="0"/>
                    </a:p>
                  </a:txBody>
                  <a:tcPr/>
                </a:tc>
                <a:tc>
                  <a:txBody>
                    <a:bodyPr/>
                    <a:lstStyle/>
                    <a:p>
                      <a:r>
                        <a:rPr lang="fr-CH" sz="1400" noProof="0" dirty="0" smtClean="0"/>
                        <a:t>2</a:t>
                      </a:r>
                      <a:endParaRPr lang="fr-CH" sz="1400" noProof="0" dirty="0"/>
                    </a:p>
                  </a:txBody>
                  <a:tcPr/>
                </a:tc>
                <a:tc>
                  <a:txBody>
                    <a:bodyPr/>
                    <a:lstStyle/>
                    <a:p>
                      <a:r>
                        <a:rPr lang="fr-CH" sz="1400" noProof="0" dirty="0" smtClean="0"/>
                        <a:t>3</a:t>
                      </a:r>
                      <a:endParaRPr lang="fr-CH" sz="1400" noProof="0" dirty="0"/>
                    </a:p>
                  </a:txBody>
                  <a:tcPr/>
                </a:tc>
                <a:tc>
                  <a:txBody>
                    <a:bodyPr/>
                    <a:lstStyle/>
                    <a:p>
                      <a:r>
                        <a:rPr lang="fr-CH" sz="1400" noProof="0" dirty="0" smtClean="0"/>
                        <a:t>4</a:t>
                      </a:r>
                      <a:endParaRPr lang="fr-CH" sz="1400" noProof="0" dirty="0"/>
                    </a:p>
                  </a:txBody>
                  <a:tcPr/>
                </a:tc>
                <a:tc>
                  <a:txBody>
                    <a:bodyPr/>
                    <a:lstStyle/>
                    <a:p>
                      <a:r>
                        <a:rPr lang="fr-CH" sz="1400" noProof="0" dirty="0" smtClean="0"/>
                        <a:t>5</a:t>
                      </a:r>
                      <a:endParaRPr lang="fr-CH" sz="1400" noProof="0" dirty="0"/>
                    </a:p>
                  </a:txBody>
                  <a:tcPr/>
                </a:tc>
                <a:tc rowSpan="3" gridSpan="2">
                  <a:txBody>
                    <a:bodyPr/>
                    <a:lstStyle/>
                    <a:p>
                      <a:r>
                        <a:rPr lang="fr-CH" sz="1400" noProof="0" dirty="0" smtClean="0"/>
                        <a:t>Total</a:t>
                      </a:r>
                      <a:endParaRPr lang="fr-CH" sz="1400" noProof="0" dirty="0"/>
                    </a:p>
                  </a:txBody>
                  <a:tcPr/>
                </a:tc>
                <a:tc rowSpan="3" hMerge="1">
                  <a:txBody>
                    <a:bodyPr/>
                    <a:lstStyle/>
                    <a:p>
                      <a:endParaRPr lang="de-CH" sz="1400" dirty="0"/>
                    </a:p>
                  </a:txBody>
                  <a:tcPr/>
                </a:tc>
              </a:tr>
              <a:tr h="370840">
                <a:tc>
                  <a:txBody>
                    <a:bodyPr/>
                    <a:lstStyle/>
                    <a:p>
                      <a:r>
                        <a:rPr lang="fr-CH" sz="1400" noProof="0" dirty="0" smtClean="0"/>
                        <a:t>Culture principale</a:t>
                      </a:r>
                      <a:endParaRPr lang="fr-CH" sz="1400" noProof="0" dirty="0"/>
                    </a:p>
                  </a:txBody>
                  <a:tcPr/>
                </a:tc>
                <a:tc>
                  <a:txBody>
                    <a:bodyPr/>
                    <a:lstStyle/>
                    <a:p>
                      <a:r>
                        <a:rPr lang="fr-CH" sz="1400" b="1" noProof="0" dirty="0" smtClean="0"/>
                        <a:t>Blé d’</a:t>
                      </a:r>
                      <a:r>
                        <a:rPr lang="fr-CH" sz="1400" b="1" noProof="0" dirty="0" err="1" smtClean="0"/>
                        <a:t>au-tomne</a:t>
                      </a:r>
                      <a:endParaRPr lang="fr-CH" sz="1400" b="1" noProof="0" dirty="0"/>
                    </a:p>
                  </a:txBody>
                  <a:tcPr>
                    <a:solidFill>
                      <a:srgbClr val="FFFF00"/>
                    </a:solidFill>
                  </a:tcPr>
                </a:tc>
                <a:tc>
                  <a:txBody>
                    <a:bodyPr/>
                    <a:lstStyle/>
                    <a:p>
                      <a:r>
                        <a:rPr lang="fr-CH" sz="1400" b="1" noProof="0" dirty="0" smtClean="0"/>
                        <a:t>Maïs silo</a:t>
                      </a:r>
                      <a:endParaRPr lang="fr-CH" sz="1400" b="1" noProof="0" dirty="0"/>
                    </a:p>
                  </a:txBody>
                  <a:tcPr>
                    <a:solidFill>
                      <a:srgbClr val="FFFF00"/>
                    </a:solidFill>
                  </a:tcPr>
                </a:tc>
                <a:tc>
                  <a:txBody>
                    <a:bodyPr/>
                    <a:lstStyle/>
                    <a:p>
                      <a:r>
                        <a:rPr lang="fr-CH" sz="1400" b="1" noProof="0" dirty="0" smtClean="0"/>
                        <a:t>Épeautre</a:t>
                      </a:r>
                      <a:endParaRPr lang="fr-CH" sz="1400" b="1" noProof="0" dirty="0"/>
                    </a:p>
                  </a:txBody>
                  <a:tcPr>
                    <a:solidFill>
                      <a:srgbClr val="FFFF00"/>
                    </a:solidFill>
                  </a:tcPr>
                </a:tc>
                <a:tc>
                  <a:txBody>
                    <a:bodyPr/>
                    <a:lstStyle/>
                    <a:p>
                      <a:r>
                        <a:rPr lang="fr-CH" sz="1400" b="1" spc="-20" baseline="0" noProof="0" dirty="0" smtClean="0"/>
                        <a:t>Orge / avoine </a:t>
                      </a:r>
                      <a:r>
                        <a:rPr lang="fr-CH" sz="1400" b="1" noProof="0" dirty="0" smtClean="0"/>
                        <a:t>de printemps</a:t>
                      </a:r>
                      <a:endParaRPr lang="fr-CH" sz="1400" b="1" noProof="0" dirty="0"/>
                    </a:p>
                  </a:txBody>
                  <a:tcPr>
                    <a:solidFill>
                      <a:srgbClr val="FFFF00"/>
                    </a:solidFill>
                  </a:tcPr>
                </a:tc>
                <a:tc>
                  <a:txBody>
                    <a:bodyPr/>
                    <a:lstStyle/>
                    <a:p>
                      <a:r>
                        <a:rPr lang="fr-CH" sz="1400" b="1" noProof="0" dirty="0" smtClean="0"/>
                        <a:t>Prairie temp.</a:t>
                      </a:r>
                      <a:endParaRPr lang="fr-CH" sz="1400" b="1" noProof="0" dirty="0"/>
                    </a:p>
                  </a:txBody>
                  <a:tcPr>
                    <a:solidFill>
                      <a:srgbClr val="FFFF00"/>
                    </a:solidFill>
                  </a:tcPr>
                </a:tc>
                <a:tc gridSpan="2" vMerge="1">
                  <a:txBody>
                    <a:bodyPr/>
                    <a:lstStyle/>
                    <a:p>
                      <a:endParaRPr lang="de-CH" sz="1400"/>
                    </a:p>
                  </a:txBody>
                  <a:tcPr/>
                </a:tc>
                <a:tc hMerge="1" vMerge="1">
                  <a:txBody>
                    <a:bodyPr/>
                    <a:lstStyle/>
                    <a:p>
                      <a:endParaRPr lang="de-CH" sz="1400"/>
                    </a:p>
                  </a:txBody>
                  <a:tcPr/>
                </a:tc>
              </a:tr>
              <a:tr h="370840">
                <a:tc>
                  <a:txBody>
                    <a:bodyPr/>
                    <a:lstStyle/>
                    <a:p>
                      <a:r>
                        <a:rPr lang="fr-CH" sz="1400" noProof="0" dirty="0" smtClean="0"/>
                        <a:t>Hiver</a:t>
                      </a:r>
                      <a:endParaRPr lang="fr-CH" sz="1400" noProof="0" dirty="0"/>
                    </a:p>
                  </a:txBody>
                  <a:tcPr/>
                </a:tc>
                <a:tc>
                  <a:txBody>
                    <a:bodyPr/>
                    <a:lstStyle/>
                    <a:p>
                      <a:r>
                        <a:rPr lang="fr-CH" sz="1400" noProof="0" dirty="0" smtClean="0"/>
                        <a:t>Engrais vert</a:t>
                      </a:r>
                      <a:endParaRPr lang="fr-CH" sz="1400" noProof="0" dirty="0"/>
                    </a:p>
                  </a:txBody>
                  <a:tcPr>
                    <a:solidFill>
                      <a:srgbClr val="FFFF8B"/>
                    </a:solidFill>
                  </a:tcPr>
                </a:tc>
                <a:tc>
                  <a:txBody>
                    <a:bodyPr/>
                    <a:lstStyle/>
                    <a:p>
                      <a:r>
                        <a:rPr lang="fr-CH" sz="1400" noProof="0" dirty="0" smtClean="0"/>
                        <a:t>Épeautre</a:t>
                      </a:r>
                      <a:endParaRPr lang="fr-CH" sz="1400" noProof="0" dirty="0"/>
                    </a:p>
                  </a:txBody>
                  <a:tcPr>
                    <a:solidFill>
                      <a:srgbClr val="FFFF8B"/>
                    </a:solidFill>
                  </a:tcPr>
                </a:tc>
                <a:tc>
                  <a:txBody>
                    <a:bodyPr/>
                    <a:lstStyle/>
                    <a:p>
                      <a:r>
                        <a:rPr lang="fr-CH" sz="1400" noProof="0" dirty="0" smtClean="0"/>
                        <a:t>Jachère après faux-semis</a:t>
                      </a:r>
                      <a:endParaRPr lang="fr-CH" sz="1400" noProof="0" dirty="0"/>
                    </a:p>
                  </a:txBody>
                  <a:tcPr>
                    <a:solidFill>
                      <a:srgbClr val="FFFF8B"/>
                    </a:solidFill>
                  </a:tcPr>
                </a:tc>
                <a:tc>
                  <a:txBody>
                    <a:bodyPr/>
                    <a:lstStyle/>
                    <a:p>
                      <a:r>
                        <a:rPr lang="fr-CH" sz="1400" noProof="0" dirty="0" smtClean="0"/>
                        <a:t>Semis prairie temporaire</a:t>
                      </a:r>
                      <a:endParaRPr lang="fr-CH" sz="1400" noProof="0" dirty="0"/>
                    </a:p>
                  </a:txBody>
                  <a:tcPr>
                    <a:solidFill>
                      <a:srgbClr val="FFFF8B"/>
                    </a:solidFill>
                  </a:tcPr>
                </a:tc>
                <a:tc>
                  <a:txBody>
                    <a:bodyPr/>
                    <a:lstStyle/>
                    <a:p>
                      <a:r>
                        <a:rPr lang="fr-CH" sz="1400" noProof="0" dirty="0" smtClean="0"/>
                        <a:t>Semis blé d’</a:t>
                      </a:r>
                      <a:r>
                        <a:rPr lang="fr-CH" sz="1400" noProof="0" dirty="0" err="1" smtClean="0"/>
                        <a:t>au-tomne</a:t>
                      </a:r>
                      <a:endParaRPr lang="fr-CH" sz="1400" noProof="0" dirty="0"/>
                    </a:p>
                  </a:txBody>
                  <a:tcPr>
                    <a:solidFill>
                      <a:srgbClr val="FFFF8B"/>
                    </a:solidFill>
                  </a:tcPr>
                </a:tc>
                <a:tc gridSpan="2" vMerge="1">
                  <a:txBody>
                    <a:bodyPr/>
                    <a:lstStyle/>
                    <a:p>
                      <a:endParaRPr lang="de-CH" sz="1400"/>
                    </a:p>
                  </a:txBody>
                  <a:tcPr/>
                </a:tc>
                <a:tc hMerge="1" vMerge="1">
                  <a:txBody>
                    <a:bodyPr/>
                    <a:lstStyle/>
                    <a:p>
                      <a:endParaRPr lang="de-CH" sz="1400" dirty="0"/>
                    </a:p>
                  </a:txBody>
                  <a:tcPr/>
                </a:tc>
              </a:tr>
              <a:tr h="370840">
                <a:tc>
                  <a:txBody>
                    <a:bodyPr/>
                    <a:lstStyle/>
                    <a:p>
                      <a:r>
                        <a:rPr lang="fr-CH" sz="1400" noProof="0" dirty="0" smtClean="0"/>
                        <a:t>Unité</a:t>
                      </a:r>
                      <a:endParaRPr lang="fr-CH" sz="1400" noProof="0" dirty="0"/>
                    </a:p>
                  </a:txBody>
                  <a:tcPr/>
                </a:tc>
                <a:tc>
                  <a:txBody>
                    <a:bodyPr/>
                    <a:lstStyle/>
                    <a:p>
                      <a:r>
                        <a:rPr lang="fr-CH" sz="1400" noProof="0" dirty="0" smtClean="0"/>
                        <a:t>ha</a:t>
                      </a:r>
                      <a:endParaRPr lang="fr-CH" sz="1400" noProof="0" dirty="0"/>
                    </a:p>
                  </a:txBody>
                  <a:tcPr/>
                </a:tc>
                <a:tc>
                  <a:txBody>
                    <a:bodyPr/>
                    <a:lstStyle/>
                    <a:p>
                      <a:r>
                        <a:rPr lang="fr-CH" sz="1400" noProof="0" dirty="0" smtClean="0"/>
                        <a:t>ha</a:t>
                      </a:r>
                      <a:endParaRPr lang="fr-CH" sz="1400" noProof="0" dirty="0"/>
                    </a:p>
                  </a:txBody>
                  <a:tcPr/>
                </a:tc>
                <a:tc>
                  <a:txBody>
                    <a:bodyPr/>
                    <a:lstStyle/>
                    <a:p>
                      <a:r>
                        <a:rPr lang="fr-CH" sz="1400" noProof="0" dirty="0" smtClean="0"/>
                        <a:t>ha</a:t>
                      </a:r>
                      <a:endParaRPr lang="fr-CH" sz="1400" noProof="0" dirty="0"/>
                    </a:p>
                  </a:txBody>
                  <a:tcPr/>
                </a:tc>
                <a:tc>
                  <a:txBody>
                    <a:bodyPr/>
                    <a:lstStyle/>
                    <a:p>
                      <a:r>
                        <a:rPr lang="fr-CH" sz="1400" noProof="0" dirty="0" smtClean="0"/>
                        <a:t>ha</a:t>
                      </a:r>
                      <a:endParaRPr lang="fr-CH" sz="1400" noProof="0" dirty="0"/>
                    </a:p>
                  </a:txBody>
                  <a:tcPr/>
                </a:tc>
                <a:tc>
                  <a:txBody>
                    <a:bodyPr/>
                    <a:lstStyle/>
                    <a:p>
                      <a:r>
                        <a:rPr lang="fr-CH" sz="1400" noProof="0" dirty="0" smtClean="0"/>
                        <a:t>ha</a:t>
                      </a:r>
                      <a:endParaRPr lang="fr-CH" sz="1400" noProof="0" dirty="0"/>
                    </a:p>
                  </a:txBody>
                  <a:tcPr/>
                </a:tc>
                <a:tc>
                  <a:txBody>
                    <a:bodyPr/>
                    <a:lstStyle/>
                    <a:p>
                      <a:r>
                        <a:rPr lang="fr-CH" sz="1400" noProof="0" dirty="0" smtClean="0"/>
                        <a:t>ha </a:t>
                      </a:r>
                      <a:endParaRPr lang="fr-CH" sz="1400" noProof="0" dirty="0"/>
                    </a:p>
                  </a:txBody>
                  <a:tcPr/>
                </a:tc>
                <a:tc>
                  <a:txBody>
                    <a:bodyPr/>
                    <a:lstStyle/>
                    <a:p>
                      <a:r>
                        <a:rPr lang="fr-CH" sz="1400" noProof="0" dirty="0" smtClean="0"/>
                        <a:t>%</a:t>
                      </a:r>
                      <a:endParaRPr lang="fr-CH" sz="1400" noProof="0" dirty="0"/>
                    </a:p>
                  </a:txBody>
                  <a:tcPr/>
                </a:tc>
              </a:tr>
              <a:tr h="370840">
                <a:tc>
                  <a:txBody>
                    <a:bodyPr/>
                    <a:lstStyle/>
                    <a:p>
                      <a:r>
                        <a:rPr lang="fr-CH" sz="1400" noProof="0" dirty="0" smtClean="0"/>
                        <a:t>Surface assolée</a:t>
                      </a:r>
                      <a:endParaRPr lang="fr-CH" sz="1400" noProof="0" dirty="0"/>
                    </a:p>
                  </a:txBody>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10</a:t>
                      </a:r>
                      <a:endParaRPr lang="fr-CH" sz="1400" noProof="0" dirty="0"/>
                    </a:p>
                  </a:txBody>
                  <a:tcPr/>
                </a:tc>
                <a:tc>
                  <a:txBody>
                    <a:bodyPr/>
                    <a:lstStyle/>
                    <a:p>
                      <a:endParaRPr lang="fr-CH" sz="1400" noProof="0" dirty="0"/>
                    </a:p>
                  </a:txBody>
                  <a:tcPr/>
                </a:tc>
              </a:tr>
              <a:tr h="370840">
                <a:tc>
                  <a:txBody>
                    <a:bodyPr/>
                    <a:lstStyle/>
                    <a:p>
                      <a:r>
                        <a:rPr lang="fr-CH" sz="1400" noProof="0" dirty="0" smtClean="0"/>
                        <a:t>Terres ouvertes</a:t>
                      </a:r>
                      <a:endParaRPr lang="fr-CH" sz="1400" noProof="0" dirty="0"/>
                    </a:p>
                  </a:txBody>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r>
                        <a:rPr lang="fr-CH" sz="1400" noProof="0" dirty="0" smtClean="0"/>
                        <a:t>2</a:t>
                      </a:r>
                      <a:endParaRPr lang="fr-CH" sz="1400" noProof="0" dirty="0"/>
                    </a:p>
                  </a:txBody>
                  <a:tcPr>
                    <a:solidFill>
                      <a:schemeClr val="accent4">
                        <a:lumMod val="60000"/>
                        <a:lumOff val="40000"/>
                      </a:schemeClr>
                    </a:solidFill>
                  </a:tcPr>
                </a:tc>
                <a:tc>
                  <a:txBody>
                    <a:bodyPr/>
                    <a:lstStyle/>
                    <a:p>
                      <a:pPr marL="0" algn="l" defTabSz="685800" rtl="0" eaLnBrk="1" latinLnBrk="0" hangingPunct="1"/>
                      <a:endParaRPr lang="fr-CH" sz="1400" kern="1200" noProof="0" dirty="0">
                        <a:solidFill>
                          <a:schemeClr val="dk1"/>
                        </a:solidFill>
                        <a:latin typeface="+mn-lt"/>
                        <a:ea typeface="+mn-ea"/>
                        <a:cs typeface="+mn-cs"/>
                      </a:endParaRPr>
                    </a:p>
                  </a:txBody>
                  <a:tcPr>
                    <a:solidFill>
                      <a:srgbClr val="ECECEC"/>
                    </a:solidFill>
                  </a:tcPr>
                </a:tc>
                <a:tc>
                  <a:txBody>
                    <a:bodyPr/>
                    <a:lstStyle/>
                    <a:p>
                      <a:r>
                        <a:rPr lang="fr-CH" sz="1400" noProof="0" dirty="0" smtClean="0"/>
                        <a:t>8</a:t>
                      </a:r>
                      <a:endParaRPr lang="fr-CH" sz="1400" noProof="0" dirty="0"/>
                    </a:p>
                  </a:txBody>
                  <a:tcPr>
                    <a:solidFill>
                      <a:srgbClr val="ECECEC"/>
                    </a:solidFill>
                  </a:tcPr>
                </a:tc>
                <a:tc>
                  <a:txBody>
                    <a:bodyPr/>
                    <a:lstStyle/>
                    <a:p>
                      <a:endParaRPr lang="fr-CH" sz="1400" noProof="0" dirty="0"/>
                    </a:p>
                  </a:txBody>
                  <a:tcPr/>
                </a:tc>
              </a:tr>
              <a:tr h="370840">
                <a:tc>
                  <a:txBody>
                    <a:bodyPr/>
                    <a:lstStyle/>
                    <a:p>
                      <a:r>
                        <a:rPr lang="fr-CH" sz="1400" noProof="0" dirty="0" smtClean="0"/>
                        <a:t>Couverture du sol </a:t>
                      </a:r>
                      <a:r>
                        <a:rPr lang="fr-CH" sz="1400" baseline="30000" noProof="0" dirty="0" smtClean="0"/>
                        <a:t>1</a:t>
                      </a:r>
                      <a:endParaRPr lang="fr-CH" sz="1400" noProof="0" dirty="0"/>
                    </a:p>
                  </a:txBody>
                  <a:tcPr/>
                </a:tc>
                <a:tc>
                  <a:txBody>
                    <a:bodyPr/>
                    <a:lstStyle/>
                    <a:p>
                      <a:r>
                        <a:rPr lang="fr-CH" sz="1400" noProof="0" dirty="0" smtClean="0"/>
                        <a:t>2</a:t>
                      </a:r>
                      <a:endParaRPr lang="fr-CH" sz="1400" noProof="0" dirty="0"/>
                    </a:p>
                  </a:txBody>
                  <a:tcPr>
                    <a:solidFill>
                      <a:srgbClr val="FFD966"/>
                    </a:solidFill>
                  </a:tcPr>
                </a:tc>
                <a:tc>
                  <a:txBody>
                    <a:bodyPr/>
                    <a:lstStyle/>
                    <a:p>
                      <a:r>
                        <a:rPr lang="fr-CH" sz="1400" noProof="0" dirty="0" smtClean="0"/>
                        <a:t>2</a:t>
                      </a:r>
                      <a:endParaRPr lang="fr-CH" sz="1400" noProof="0" dirty="0"/>
                    </a:p>
                  </a:txBody>
                  <a:tcPr>
                    <a:solidFill>
                      <a:schemeClr val="accent3">
                        <a:lumMod val="60000"/>
                        <a:lumOff val="40000"/>
                      </a:schemeClr>
                    </a:solidFill>
                  </a:tcPr>
                </a:tc>
                <a:tc>
                  <a:txBody>
                    <a:bodyPr/>
                    <a:lstStyle/>
                    <a:p>
                      <a:endParaRPr lang="fr-CH" sz="1400" noProof="0" dirty="0"/>
                    </a:p>
                  </a:txBody>
                  <a:tcPr/>
                </a:tc>
                <a:tc>
                  <a:txBody>
                    <a:bodyPr/>
                    <a:lstStyle/>
                    <a:p>
                      <a:r>
                        <a:rPr lang="fr-CH" sz="1400" noProof="0" dirty="0" smtClean="0"/>
                        <a:t>2</a:t>
                      </a:r>
                      <a:endParaRPr lang="fr-CH" sz="1400" noProof="0" dirty="0"/>
                    </a:p>
                  </a:txBody>
                  <a:tcPr>
                    <a:solidFill>
                      <a:schemeClr val="accent3">
                        <a:lumMod val="60000"/>
                        <a:lumOff val="40000"/>
                      </a:schemeClr>
                    </a:solidFill>
                  </a:tcPr>
                </a:tc>
                <a:tc>
                  <a:txBody>
                    <a:bodyPr/>
                    <a:lstStyle/>
                    <a:p>
                      <a:r>
                        <a:rPr lang="fr-CH" sz="1400" noProof="0" dirty="0" smtClean="0"/>
                        <a:t>2</a:t>
                      </a:r>
                      <a:endParaRPr lang="fr-CH" sz="1400" noProof="0" dirty="0"/>
                    </a:p>
                  </a:txBody>
                  <a:tcPr>
                    <a:solidFill>
                      <a:schemeClr val="accent3">
                        <a:lumMod val="60000"/>
                        <a:lumOff val="40000"/>
                      </a:schemeClr>
                    </a:solidFill>
                  </a:tcPr>
                </a:tc>
                <a:tc>
                  <a:txBody>
                    <a:bodyPr/>
                    <a:lstStyle/>
                    <a:p>
                      <a:r>
                        <a:rPr lang="fr-CH" sz="1400" noProof="0" dirty="0" smtClean="0"/>
                        <a:t>8</a:t>
                      </a:r>
                      <a:endParaRPr lang="fr-CH" sz="1400" noProof="0" dirty="0"/>
                    </a:p>
                  </a:txBody>
                  <a:tcPr/>
                </a:tc>
                <a:tc>
                  <a:txBody>
                    <a:bodyPr/>
                    <a:lstStyle/>
                    <a:p>
                      <a:r>
                        <a:rPr lang="fr-CH" sz="1400" b="1" noProof="0" dirty="0" smtClean="0"/>
                        <a:t>100 </a:t>
                      </a:r>
                      <a:r>
                        <a:rPr lang="fr-CH" sz="1400" baseline="30000" noProof="0" dirty="0" smtClean="0"/>
                        <a:t>1</a:t>
                      </a:r>
                      <a:endParaRPr lang="fr-CH" sz="1400" b="1" noProof="0" dirty="0"/>
                    </a:p>
                  </a:txBody>
                  <a:tcPr/>
                </a:tc>
              </a:tr>
              <a:tr h="370840">
                <a:tc>
                  <a:txBody>
                    <a:bodyPr/>
                    <a:lstStyle/>
                    <a:p>
                      <a:r>
                        <a:rPr lang="fr-CH" sz="1400" noProof="0" dirty="0" smtClean="0"/>
                        <a:t>% herbages </a:t>
                      </a:r>
                      <a:r>
                        <a:rPr lang="fr-CH" sz="1400" baseline="30000" noProof="0" dirty="0" smtClean="0"/>
                        <a:t>2</a:t>
                      </a:r>
                      <a:endParaRPr lang="fr-CH" sz="1400" noProof="0" dirty="0"/>
                    </a:p>
                  </a:txBody>
                  <a:tcPr/>
                </a:tc>
                <a:tc>
                  <a:txBody>
                    <a:bodyPr/>
                    <a:lstStyle/>
                    <a:p>
                      <a:endParaRPr lang="fr-CH" sz="1400" noProof="0" dirty="0"/>
                    </a:p>
                  </a:txBody>
                  <a:tcPr/>
                </a:tc>
                <a:tc>
                  <a:txBody>
                    <a:bodyPr/>
                    <a:lstStyle/>
                    <a:p>
                      <a:endParaRPr lang="fr-CH" sz="1400" noProof="0" dirty="0"/>
                    </a:p>
                  </a:txBody>
                  <a:tcPr/>
                </a:tc>
                <a:tc>
                  <a:txBody>
                    <a:bodyPr/>
                    <a:lstStyle/>
                    <a:p>
                      <a:endParaRPr lang="fr-CH" sz="1400" noProof="0" dirty="0"/>
                    </a:p>
                  </a:txBody>
                  <a:tcPr/>
                </a:tc>
                <a:tc>
                  <a:txBody>
                    <a:bodyPr/>
                    <a:lstStyle/>
                    <a:p>
                      <a:endParaRPr lang="fr-CH" sz="1400" noProof="0" dirty="0"/>
                    </a:p>
                  </a:txBody>
                  <a:tcPr/>
                </a:tc>
                <a:tc>
                  <a:txBody>
                    <a:bodyPr/>
                    <a:lstStyle/>
                    <a:p>
                      <a:r>
                        <a:rPr lang="fr-CH" sz="1400" noProof="0" dirty="0" smtClean="0"/>
                        <a:t>2</a:t>
                      </a:r>
                      <a:endParaRPr lang="fr-CH" sz="1400" noProof="0" dirty="0"/>
                    </a:p>
                  </a:txBody>
                  <a:tcPr>
                    <a:solidFill>
                      <a:schemeClr val="accent2">
                        <a:lumMod val="60000"/>
                        <a:lumOff val="40000"/>
                      </a:schemeClr>
                    </a:solidFill>
                  </a:tcPr>
                </a:tc>
                <a:tc>
                  <a:txBody>
                    <a:bodyPr/>
                    <a:lstStyle/>
                    <a:p>
                      <a:r>
                        <a:rPr lang="fr-CH" sz="1400" noProof="0" dirty="0" smtClean="0"/>
                        <a:t>2</a:t>
                      </a:r>
                      <a:endParaRPr lang="fr-CH" sz="1400" noProof="0" dirty="0"/>
                    </a:p>
                  </a:txBody>
                  <a:tcPr/>
                </a:tc>
                <a:tc>
                  <a:txBody>
                    <a:bodyPr/>
                    <a:lstStyle/>
                    <a:p>
                      <a:r>
                        <a:rPr lang="fr-CH" sz="1400" b="1" noProof="0" dirty="0" smtClean="0"/>
                        <a:t>20 </a:t>
                      </a:r>
                      <a:r>
                        <a:rPr lang="fr-CH" sz="1400" baseline="30000" noProof="0" dirty="0" smtClean="0"/>
                        <a:t>2</a:t>
                      </a:r>
                      <a:endParaRPr lang="fr-CH" sz="1400" b="1" noProof="0" dirty="0"/>
                    </a:p>
                  </a:txBody>
                  <a:tcPr/>
                </a:tc>
              </a:tr>
              <a:tr h="370840">
                <a:tc gridSpan="8">
                  <a:txBody>
                    <a:bodyPr/>
                    <a:lstStyle/>
                    <a:p>
                      <a:r>
                        <a:rPr lang="fr-CH" sz="1400" baseline="30000" noProof="0" dirty="0" smtClean="0"/>
                        <a:t>1</a:t>
                      </a:r>
                      <a:r>
                        <a:rPr lang="fr-CH" sz="1400" noProof="0" dirty="0" smtClean="0"/>
                        <a:t> En hiver après la récolte de la culture principale, pourcentage par rapport aux terres ouvertes. </a:t>
                      </a:r>
                    </a:p>
                    <a:p>
                      <a:r>
                        <a:rPr lang="fr-CH" sz="1400" baseline="30000" noProof="0" dirty="0" smtClean="0"/>
                        <a:t>2</a:t>
                      </a:r>
                      <a:r>
                        <a:rPr lang="fr-CH" sz="1400" noProof="0" dirty="0" smtClean="0"/>
                        <a:t> Pourcentage par rapport à la surface assolée</a:t>
                      </a:r>
                      <a:endParaRPr lang="fr-CH" sz="1400" noProof="0" dirty="0"/>
                    </a:p>
                  </a:txBody>
                  <a:tcPr>
                    <a:noFill/>
                  </a:tcPr>
                </a:tc>
                <a:tc hMerge="1">
                  <a:txBody>
                    <a:bodyPr/>
                    <a:lstStyle/>
                    <a:p>
                      <a:endParaRPr lang="de-CH" sz="1400"/>
                    </a:p>
                  </a:txBody>
                  <a:tcPr/>
                </a:tc>
                <a:tc hMerge="1">
                  <a:txBody>
                    <a:bodyPr/>
                    <a:lstStyle/>
                    <a:p>
                      <a:endParaRPr lang="de-CH" sz="1400"/>
                    </a:p>
                  </a:txBody>
                  <a:tcPr/>
                </a:tc>
                <a:tc hMerge="1">
                  <a:txBody>
                    <a:bodyPr/>
                    <a:lstStyle/>
                    <a:p>
                      <a:endParaRPr lang="de-CH" sz="1400"/>
                    </a:p>
                  </a:txBody>
                  <a:tcPr/>
                </a:tc>
                <a:tc hMerge="1">
                  <a:txBody>
                    <a:bodyPr/>
                    <a:lstStyle/>
                    <a:p>
                      <a:endParaRPr lang="de-CH" sz="1400"/>
                    </a:p>
                  </a:txBody>
                  <a:tcPr/>
                </a:tc>
                <a:tc hMerge="1">
                  <a:txBody>
                    <a:bodyPr/>
                    <a:lstStyle/>
                    <a:p>
                      <a:endParaRPr lang="de-CH" sz="1400" dirty="0"/>
                    </a:p>
                  </a:txBody>
                  <a:tcPr/>
                </a:tc>
                <a:tc hMerge="1">
                  <a:txBody>
                    <a:bodyPr/>
                    <a:lstStyle/>
                    <a:p>
                      <a:endParaRPr lang="de-CH" sz="1400" dirty="0"/>
                    </a:p>
                  </a:txBody>
                  <a:tcPr/>
                </a:tc>
                <a:tc hMerge="1">
                  <a:txBody>
                    <a:bodyPr/>
                    <a:lstStyle/>
                    <a:p>
                      <a:endParaRPr lang="de-CH" sz="1400" dirty="0"/>
                    </a:p>
                  </a:txBody>
                  <a:tcPr/>
                </a:tc>
              </a:tr>
              <a:tr h="370840">
                <a:tc gridSpan="8">
                  <a:txBody>
                    <a:bodyPr/>
                    <a:lstStyle/>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H" sz="1400" noProof="0" dirty="0" smtClean="0"/>
                        <a:t>Intervalles entre les cultures.</a:t>
                      </a:r>
                      <a:r>
                        <a:rPr lang="fr-CH" sz="1400" baseline="0" noProof="0" dirty="0" smtClean="0"/>
                        <a:t>   </a:t>
                      </a:r>
                      <a:r>
                        <a:rPr lang="fr-CH" sz="1400" noProof="0" dirty="0" smtClean="0">
                          <a:sym typeface="Wingdings" panose="05000000000000000000" pitchFamily="2" charset="2"/>
                        </a:rPr>
                        <a:t> </a:t>
                      </a:r>
                      <a:r>
                        <a:rPr lang="fr-CH" sz="1400" noProof="0" dirty="0" smtClean="0"/>
                        <a:t>Couverture du sol.</a:t>
                      </a:r>
                      <a:r>
                        <a:rPr lang="fr-CH" sz="1400" baseline="0" noProof="0" dirty="0" smtClean="0"/>
                        <a:t>   </a:t>
                      </a:r>
                      <a:r>
                        <a:rPr lang="fr-CH" sz="1400" noProof="0" dirty="0" smtClean="0">
                          <a:sym typeface="Wingdings" panose="05000000000000000000" pitchFamily="2" charset="2"/>
                        </a:rPr>
                        <a:t> </a:t>
                      </a:r>
                      <a:r>
                        <a:rPr lang="fr-CH" sz="1400" noProof="0" dirty="0" smtClean="0"/>
                        <a:t>Proportion d’herbages</a:t>
                      </a:r>
                    </a:p>
                  </a:txBody>
                  <a:tcPr>
                    <a:noFill/>
                  </a:tcPr>
                </a:tc>
                <a:tc hMerge="1">
                  <a:txBody>
                    <a:bodyPr/>
                    <a:lstStyle/>
                    <a:p>
                      <a:endParaRPr lang="de-CH" sz="1400"/>
                    </a:p>
                  </a:txBody>
                  <a:tcPr/>
                </a:tc>
                <a:tc hMerge="1">
                  <a:txBody>
                    <a:bodyPr/>
                    <a:lstStyle/>
                    <a:p>
                      <a:endParaRPr lang="de-CH" sz="1400"/>
                    </a:p>
                  </a:txBody>
                  <a:tcPr/>
                </a:tc>
                <a:tc hMerge="1">
                  <a:txBody>
                    <a:bodyPr/>
                    <a:lstStyle/>
                    <a:p>
                      <a:endParaRPr lang="de-CH" sz="1400"/>
                    </a:p>
                  </a:txBody>
                  <a:tcPr/>
                </a:tc>
                <a:tc hMerge="1">
                  <a:txBody>
                    <a:bodyPr/>
                    <a:lstStyle/>
                    <a:p>
                      <a:endParaRPr lang="de-CH" sz="1400"/>
                    </a:p>
                  </a:txBody>
                  <a:tcPr/>
                </a:tc>
                <a:tc hMerge="1">
                  <a:txBody>
                    <a:bodyPr/>
                    <a:lstStyle/>
                    <a:p>
                      <a:endParaRPr lang="de-CH" sz="1400" dirty="0"/>
                    </a:p>
                  </a:txBody>
                  <a:tcPr/>
                </a:tc>
                <a:tc hMerge="1">
                  <a:txBody>
                    <a:bodyPr/>
                    <a:lstStyle/>
                    <a:p>
                      <a:endParaRPr lang="de-CH" sz="1400" dirty="0"/>
                    </a:p>
                  </a:txBody>
                  <a:tcPr/>
                </a:tc>
                <a:tc hMerge="1">
                  <a:txBody>
                    <a:bodyPr/>
                    <a:lstStyle/>
                    <a:p>
                      <a:endParaRPr lang="de-CH" sz="1400" dirty="0"/>
                    </a:p>
                  </a:txBody>
                  <a:tcPr/>
                </a:tc>
              </a:tr>
              <a:tr h="370840">
                <a:tc gridSpan="8">
                  <a:txBody>
                    <a:bodyPr/>
                    <a:lstStyle/>
                    <a:p>
                      <a:pPr marL="0" marR="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H" sz="1400" noProof="0" dirty="0" smtClean="0"/>
                        <a:t>Voir le cahier des charges de Bio Suisse (Partie II, 2.1.2</a:t>
                      </a:r>
                      <a:r>
                        <a:rPr lang="fr-CH" sz="1400" baseline="0" noProof="0" dirty="0" smtClean="0"/>
                        <a:t> et 2.1.3</a:t>
                      </a:r>
                      <a:r>
                        <a:rPr lang="fr-CH" sz="1400" noProof="0" dirty="0" smtClean="0"/>
                        <a:t>)</a:t>
                      </a:r>
                    </a:p>
                  </a:txBody>
                  <a:tcPr>
                    <a:no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bl>
          </a:graphicData>
        </a:graphic>
      </p:graphicFrame>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normAutofit/>
          </a:bodyPr>
          <a:lstStyle/>
          <a:p>
            <a:r>
              <a:rPr lang="fr-CH" dirty="0" smtClean="0"/>
              <a:t>Exemple de protection du sol en grandes cultures</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47</a:t>
            </a:fld>
            <a:endParaRPr lang="fr-CH" altLang="de-DE" dirty="0"/>
          </a:p>
        </p:txBody>
      </p:sp>
    </p:spTree>
    <p:extLst>
      <p:ext uri="{BB962C8B-B14F-4D97-AF65-F5344CB8AC3E}">
        <p14:creationId xmlns:p14="http://schemas.microsoft.com/office/powerpoint/2010/main" val="409135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p:cNvSpPr/>
          <p:nvPr/>
        </p:nvSpPr>
        <p:spPr>
          <a:xfrm>
            <a:off x="4653152" y="1577181"/>
            <a:ext cx="3884613" cy="44870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0" name="Rechteck 39"/>
          <p:cNvSpPr/>
          <p:nvPr/>
        </p:nvSpPr>
        <p:spPr>
          <a:xfrm>
            <a:off x="628650" y="1580379"/>
            <a:ext cx="3884613" cy="44870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itel 9"/>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lstStyle/>
          <a:p>
            <a:r>
              <a:rPr lang="fr-CH" dirty="0" smtClean="0"/>
              <a:t>Exemples de rotations culturales</a:t>
            </a:r>
            <a:endParaRPr lang="fr-CH" dirty="0"/>
          </a:p>
        </p:txBody>
      </p:sp>
      <p:sp>
        <p:nvSpPr>
          <p:cNvPr id="11" name="Inhaltsplatzhalter 10"/>
          <p:cNvSpPr>
            <a:spLocks noGrp="1"/>
          </p:cNvSpPr>
          <p:nvPr>
            <p:ph idx="14"/>
          </p:nvPr>
        </p:nvSpPr>
        <p:spPr/>
        <p:txBody>
          <a:bodyPr/>
          <a:lstStyle/>
          <a:p>
            <a:r>
              <a:rPr lang="de-CH" dirty="0" err="1" smtClean="0"/>
              <a:t>Illustrations</a:t>
            </a:r>
            <a:r>
              <a:rPr lang="de-CH" dirty="0" smtClean="0"/>
              <a:t> : FiBL</a:t>
            </a:r>
            <a:endParaRPr lang="de-CH" dirty="0"/>
          </a:p>
        </p:txBody>
      </p:sp>
      <p:sp>
        <p:nvSpPr>
          <p:cNvPr id="12" name="Inhaltsplatzhalter 11"/>
          <p:cNvSpPr>
            <a:spLocks noGrp="1"/>
          </p:cNvSpPr>
          <p:nvPr>
            <p:ph sz="quarter" idx="59"/>
          </p:nvPr>
        </p:nvSpPr>
        <p:spPr/>
        <p:txBody>
          <a:bodyPr/>
          <a:lstStyle/>
          <a:p>
            <a:r>
              <a:rPr lang="fr-CH" b="1" dirty="0" smtClean="0"/>
              <a:t>Ferme polyvalente</a:t>
            </a:r>
          </a:p>
          <a:p>
            <a:r>
              <a:rPr lang="fr-CH" sz="1400" dirty="0" smtClean="0"/>
              <a:t>(avec grandes cultures et cultures sarclées)</a:t>
            </a:r>
            <a:endParaRPr lang="fr-CH" sz="1400" dirty="0"/>
          </a:p>
        </p:txBody>
      </p:sp>
      <p:sp>
        <p:nvSpPr>
          <p:cNvPr id="13" name="Inhaltsplatzhalter 12"/>
          <p:cNvSpPr>
            <a:spLocks noGrp="1"/>
          </p:cNvSpPr>
          <p:nvPr>
            <p:ph sz="quarter" idx="60"/>
          </p:nvPr>
        </p:nvSpPr>
        <p:spPr/>
        <p:txBody>
          <a:bodyPr/>
          <a:lstStyle/>
          <a:p>
            <a:pPr lvl="0"/>
            <a:endParaRPr lang="de-CH" dirty="0"/>
          </a:p>
          <a:p>
            <a:pPr lvl="0"/>
            <a:endParaRPr lang="de-CH" dirty="0"/>
          </a:p>
          <a:p>
            <a:pPr lvl="0"/>
            <a:endParaRPr lang="de-CH" dirty="0"/>
          </a:p>
          <a:p>
            <a:pPr lvl="0"/>
            <a:endParaRPr lang="de-CH" dirty="0"/>
          </a:p>
          <a:p>
            <a:pPr lvl="0"/>
            <a:endParaRPr lang="de-CH" dirty="0"/>
          </a:p>
        </p:txBody>
      </p:sp>
      <p:graphicFrame>
        <p:nvGraphicFramePr>
          <p:cNvPr id="18" name="Inhaltsplatzhalter 17"/>
          <p:cNvGraphicFramePr>
            <a:graphicFrameLocks noGrp="1"/>
          </p:cNvGraphicFramePr>
          <p:nvPr>
            <p:ph sz="quarter" idx="62"/>
            <p:extLst>
              <p:ext uri="{D42A27DB-BD31-4B8C-83A1-F6EECF244321}">
                <p14:modId xmlns:p14="http://schemas.microsoft.com/office/powerpoint/2010/main" val="1621654450"/>
              </p:ext>
            </p:extLst>
          </p:nvPr>
        </p:nvGraphicFramePr>
        <p:xfrm>
          <a:off x="4638675" y="2637582"/>
          <a:ext cx="3884613" cy="318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ußzeilenplatzhalter 8"/>
          <p:cNvSpPr>
            <a:spLocks noGrp="1"/>
          </p:cNvSpPr>
          <p:nvPr>
            <p:ph type="ftr" sz="quarter" idx="63"/>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48</a:t>
            </a:fld>
            <a:endParaRPr lang="fr-CH" altLang="de-DE" dirty="0"/>
          </a:p>
        </p:txBody>
      </p:sp>
      <p:pic>
        <p:nvPicPr>
          <p:cNvPr id="27" name="Inhaltsplatzhalter 26"/>
          <p:cNvPicPr>
            <a:picLocks noGrp="1" noChangeAspect="1"/>
          </p:cNvPicPr>
          <p:nvPr>
            <p:ph sz="quarter" idx="64"/>
          </p:nvPr>
        </p:nvPicPr>
        <p:blipFill>
          <a:blip r:embed="rId7" cstate="screen">
            <a:extLst>
              <a:ext uri="{28A0092B-C50C-407E-A947-70E740481C1C}">
                <a14:useLocalDpi xmlns:a14="http://schemas.microsoft.com/office/drawing/2010/main" val="0"/>
              </a:ext>
            </a:extLst>
          </a:blip>
          <a:stretch>
            <a:fillRect/>
          </a:stretch>
        </p:blipFill>
        <p:spPr>
          <a:xfrm>
            <a:off x="3079134" y="1636723"/>
            <a:ext cx="1364873" cy="1023655"/>
          </a:xfrm>
        </p:spPr>
      </p:pic>
      <p:sp>
        <p:nvSpPr>
          <p:cNvPr id="16" name="Inhaltsplatzhalter 15"/>
          <p:cNvSpPr>
            <a:spLocks noGrp="1"/>
          </p:cNvSpPr>
          <p:nvPr>
            <p:ph sz="quarter" idx="65"/>
          </p:nvPr>
        </p:nvSpPr>
        <p:spPr/>
        <p:txBody>
          <a:bodyPr/>
          <a:lstStyle/>
          <a:p>
            <a:r>
              <a:rPr lang="de-CH" b="1" dirty="0" smtClean="0"/>
              <a:t>Ferme maraîchère</a:t>
            </a:r>
            <a:endParaRPr lang="de-CH" b="1" dirty="0"/>
          </a:p>
        </p:txBody>
      </p:sp>
      <p:pic>
        <p:nvPicPr>
          <p:cNvPr id="26" name="Inhaltsplatzhalter 25"/>
          <p:cNvPicPr>
            <a:picLocks noGrp="1" noChangeAspect="1"/>
          </p:cNvPicPr>
          <p:nvPr>
            <p:ph sz="quarter" idx="66"/>
          </p:nvPr>
        </p:nvPicPr>
        <p:blipFill rotWithShape="1">
          <a:blip r:embed="rId8" cstate="screen">
            <a:extLst>
              <a:ext uri="{28A0092B-C50C-407E-A947-70E740481C1C}">
                <a14:useLocalDpi xmlns:a14="http://schemas.microsoft.com/office/drawing/2010/main" val="0"/>
              </a:ext>
            </a:extLst>
          </a:blip>
          <a:srcRect l="8041"/>
          <a:stretch/>
        </p:blipFill>
        <p:spPr>
          <a:xfrm>
            <a:off x="7056000" y="1645200"/>
            <a:ext cx="1415568" cy="1022400"/>
          </a:xfrm>
        </p:spPr>
      </p:pic>
      <p:graphicFrame>
        <p:nvGraphicFramePr>
          <p:cNvPr id="19" name="Inhaltsplatzhalter 17"/>
          <p:cNvGraphicFramePr>
            <a:graphicFrameLocks/>
          </p:cNvGraphicFramePr>
          <p:nvPr>
            <p:extLst>
              <p:ext uri="{D42A27DB-BD31-4B8C-83A1-F6EECF244321}">
                <p14:modId xmlns:p14="http://schemas.microsoft.com/office/powerpoint/2010/main" val="4073776216"/>
              </p:ext>
            </p:extLst>
          </p:nvPr>
        </p:nvGraphicFramePr>
        <p:xfrm>
          <a:off x="628650" y="2636912"/>
          <a:ext cx="3884613" cy="31861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 name="Picture 100" descr="Blumenkohl"/>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1523" y="3272847"/>
            <a:ext cx="598624" cy="44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0" descr="Salat"/>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4098" y="3870680"/>
            <a:ext cx="473699" cy="4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4"/>
          <p:cNvPicPr>
            <a:picLocks noChangeAspect="1" noChangeArrowheads="1"/>
          </p:cNvPicPr>
          <p:nvPr/>
        </p:nvPicPr>
        <p:blipFill>
          <a:blip r:embed="rId16" cstate="screen">
            <a:extLst>
              <a:ext uri="{28A0092B-C50C-407E-A947-70E740481C1C}">
                <a14:useLocalDpi xmlns:a14="http://schemas.microsoft.com/office/drawing/2010/main" val="0"/>
              </a:ext>
            </a:extLst>
          </a:blip>
          <a:stretch>
            <a:fillRect/>
          </a:stretch>
        </p:blipFill>
        <p:spPr bwMode="auto">
          <a:xfrm>
            <a:off x="6804248" y="4797152"/>
            <a:ext cx="666183" cy="272528"/>
          </a:xfrm>
          <a:prstGeom prst="rect">
            <a:avLst/>
          </a:prstGeom>
          <a:noFill/>
          <a:ln>
            <a:noFill/>
          </a:ln>
          <a:extLst/>
        </p:spPr>
      </p:pic>
      <p:pic>
        <p:nvPicPr>
          <p:cNvPr id="23" name="Picture 96"/>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5724088" y="4697593"/>
            <a:ext cx="628501" cy="2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8"/>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5721747" y="3834961"/>
            <a:ext cx="691697" cy="3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9" descr="Maiskolben waagrecht"/>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3338" y="3140968"/>
            <a:ext cx="675390" cy="25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1" descr="Bohnen"/>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290" y="3375186"/>
            <a:ext cx="562275" cy="2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1" descr="Kartoffel"/>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val="0"/>
              </a:ext>
            </a:extLst>
          </a:blip>
          <a:srcRect l="10510" t="16978" r="16016" b="16978"/>
          <a:stretch>
            <a:fillRect/>
          </a:stretch>
        </p:blipFill>
        <p:spPr bwMode="auto">
          <a:xfrm>
            <a:off x="2859803" y="4955480"/>
            <a:ext cx="284811" cy="21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1" descr="Kartoffel"/>
          <p:cNvPicPr>
            <a:picLocks noChangeAspect="1" noChangeArrowheads="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val="0"/>
              </a:ext>
            </a:extLst>
          </a:blip>
          <a:srcRect l="10510" t="16978" r="16016" b="16978"/>
          <a:stretch>
            <a:fillRect/>
          </a:stretch>
        </p:blipFill>
        <p:spPr bwMode="auto">
          <a:xfrm>
            <a:off x="3037514" y="5023396"/>
            <a:ext cx="362415" cy="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6" descr="Brache"/>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9066" y="4553363"/>
            <a:ext cx="486270" cy="24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2" descr="Weizen waagrecht"/>
          <p:cNvPicPr>
            <a:picLocks noChangeAspect="1" noChangeArrowheads="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val="0"/>
              </a:ext>
            </a:extLst>
          </a:blip>
          <a:srcRect t="6656" r="7683" b="13312"/>
          <a:stretch>
            <a:fillRect/>
          </a:stretch>
        </p:blipFill>
        <p:spPr bwMode="auto">
          <a:xfrm>
            <a:off x="2980811" y="4144570"/>
            <a:ext cx="662781" cy="3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2" descr="Weizen waagrecht"/>
          <p:cNvPicPr>
            <a:picLocks noChangeAspect="1" noChangeArrowheads="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val="0"/>
              </a:ext>
            </a:extLst>
          </a:blip>
          <a:srcRect t="6656" r="7683" b="13312"/>
          <a:stretch>
            <a:fillRect/>
          </a:stretch>
        </p:blipFill>
        <p:spPr bwMode="auto">
          <a:xfrm>
            <a:off x="1865643" y="4926185"/>
            <a:ext cx="662781" cy="3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descr="Wiese-Wurzeln"/>
          <p:cNvPicPr>
            <a:picLocks noChangeAspect="1" noChangeArrowheads="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val="0"/>
              </a:ext>
            </a:extLst>
          </a:blip>
          <a:srcRect r="24976" b="29131"/>
          <a:stretch>
            <a:fillRect/>
          </a:stretch>
        </p:blipFill>
        <p:spPr bwMode="auto">
          <a:xfrm>
            <a:off x="1502156" y="4341357"/>
            <a:ext cx="622954" cy="27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6" descr="Brache"/>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5782" y="3697206"/>
            <a:ext cx="486270" cy="24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Wiese-Wurzeln"/>
          <p:cNvPicPr>
            <a:picLocks noChangeAspect="1" noChangeArrowheads="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val="0"/>
              </a:ext>
            </a:extLst>
          </a:blip>
          <a:srcRect r="24976" b="29131"/>
          <a:stretch>
            <a:fillRect/>
          </a:stretch>
        </p:blipFill>
        <p:spPr bwMode="auto">
          <a:xfrm>
            <a:off x="1595655" y="3557476"/>
            <a:ext cx="622954" cy="27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32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sz="quarter" idx="29"/>
          </p:nvPr>
        </p:nvPicPr>
        <p:blipFill>
          <a:blip r:embed="rId2"/>
          <a:stretch>
            <a:fillRect/>
          </a:stretch>
        </p:blipFill>
        <p:spPr>
          <a:xfrm>
            <a:off x="2195513" y="1676350"/>
            <a:ext cx="6319837" cy="4149824"/>
          </a:xfrm>
          <a:prstGeom prst="rect">
            <a:avLst/>
          </a:prstGeom>
        </p:spPr>
      </p:pic>
      <p:pic>
        <p:nvPicPr>
          <p:cNvPr id="10" name="Inhaltsplatzhalter 9"/>
          <p:cNvPicPr>
            <a:picLocks noGrp="1" noChangeAspect="1"/>
          </p:cNvPicPr>
          <p:nvPr>
            <p:ph sz="quarter" idx="33"/>
          </p:nvPr>
        </p:nvPicPr>
        <p:blipFill>
          <a:blip r:embed="rId3">
            <a:extLst>
              <a:ext uri="{28A0092B-C50C-407E-A947-70E740481C1C}">
                <a14:useLocalDpi xmlns:a14="http://schemas.microsoft.com/office/drawing/2010/main" val="0"/>
              </a:ext>
            </a:extLst>
          </a:blip>
          <a:stretch>
            <a:fillRect/>
          </a:stretch>
        </p:blipFill>
        <p:spPr>
          <a:xfrm>
            <a:off x="688958" y="4939037"/>
            <a:ext cx="1426464" cy="890016"/>
          </a:xfrm>
        </p:spPr>
      </p:pic>
      <p:pic>
        <p:nvPicPr>
          <p:cNvPr id="8" name="Inhaltsplatzhalter 7"/>
          <p:cNvPicPr>
            <a:picLocks noGrp="1" noChangeAspect="1"/>
          </p:cNvPicPr>
          <p:nvPr>
            <p:ph sz="quarter" idx="32"/>
          </p:nvPr>
        </p:nvPicPr>
        <p:blipFill>
          <a:blip r:embed="rId4">
            <a:extLst>
              <a:ext uri="{28A0092B-C50C-407E-A947-70E740481C1C}">
                <a14:useLocalDpi xmlns:a14="http://schemas.microsoft.com/office/drawing/2010/main" val="0"/>
              </a:ext>
            </a:extLst>
          </a:blip>
          <a:stretch>
            <a:fillRect/>
          </a:stretch>
        </p:blipFill>
        <p:spPr>
          <a:xfrm>
            <a:off x="693390" y="3625625"/>
            <a:ext cx="1430338" cy="894722"/>
          </a:xfrm>
        </p:spPr>
      </p:pic>
      <p:pic>
        <p:nvPicPr>
          <p:cNvPr id="5" name="Inhaltsplatzhalter 4"/>
          <p:cNvPicPr>
            <a:picLocks noGrp="1" noChangeAspect="1"/>
          </p:cNvPicPr>
          <p:nvPr>
            <p:ph sz="quarter" idx="31"/>
          </p:nvPr>
        </p:nvPicPr>
        <p:blipFill>
          <a:blip r:embed="rId5">
            <a:extLst>
              <a:ext uri="{28A0092B-C50C-407E-A947-70E740481C1C}">
                <a14:useLocalDpi xmlns:a14="http://schemas.microsoft.com/office/drawing/2010/main" val="0"/>
              </a:ext>
            </a:extLst>
          </a:blip>
          <a:stretch>
            <a:fillRect/>
          </a:stretch>
        </p:blipFill>
        <p:spPr>
          <a:xfrm>
            <a:off x="693390" y="2391886"/>
            <a:ext cx="1430338" cy="888635"/>
          </a:xfrm>
        </p:spPr>
      </p:pic>
      <p:sp>
        <p:nvSpPr>
          <p:cNvPr id="2" name="Titel 1"/>
          <p:cNvSpPr>
            <a:spLocks noGrp="1"/>
          </p:cNvSpPr>
          <p:nvPr>
            <p:ph type="title"/>
          </p:nvPr>
        </p:nvSpPr>
        <p:spPr/>
        <p:txBody>
          <a:bodyPr/>
          <a:lstStyle/>
          <a:p>
            <a:r>
              <a:rPr lang="fr-CH" dirty="0" smtClean="0"/>
              <a:t>Production végétale : Fertilité du sol</a:t>
            </a:r>
            <a:endParaRPr lang="fr-CH" dirty="0"/>
          </a:p>
        </p:txBody>
      </p:sp>
      <p:sp>
        <p:nvSpPr>
          <p:cNvPr id="3" name="Inhaltsplatzhalter 2"/>
          <p:cNvSpPr>
            <a:spLocks noGrp="1"/>
          </p:cNvSpPr>
          <p:nvPr>
            <p:ph idx="12"/>
          </p:nvPr>
        </p:nvSpPr>
        <p:spPr/>
        <p:txBody>
          <a:bodyPr>
            <a:normAutofit/>
          </a:bodyPr>
          <a:lstStyle/>
          <a:p>
            <a:r>
              <a:rPr lang="fr-CH" dirty="0" smtClean="0"/>
              <a:t>Les vers de terre : Les architectes des sols fertiles</a:t>
            </a:r>
            <a:endParaRPr lang="fr-CH" dirty="0"/>
          </a:p>
        </p:txBody>
      </p:sp>
      <p:sp>
        <p:nvSpPr>
          <p:cNvPr id="17" name="Inhaltsplatzhalter 16"/>
          <p:cNvSpPr>
            <a:spLocks noGrp="1"/>
          </p:cNvSpPr>
          <p:nvPr>
            <p:ph idx="14"/>
          </p:nvPr>
        </p:nvSpPr>
        <p:spPr>
          <a:xfrm>
            <a:off x="637827" y="6043118"/>
            <a:ext cx="2574308" cy="299059"/>
          </a:xfrm>
        </p:spPr>
        <p:txBody>
          <a:bodyPr/>
          <a:lstStyle/>
          <a:p>
            <a:pPr algn="l"/>
            <a:r>
              <a:rPr lang="fr-CH" dirty="0" smtClean="0"/>
              <a:t>Photos : L. Pfiffner, FiBL. </a:t>
            </a:r>
            <a:endParaRPr lang="fr-CH" dirty="0"/>
          </a:p>
        </p:txBody>
      </p:sp>
      <p:sp>
        <p:nvSpPr>
          <p:cNvPr id="19" name="Inhaltsplatzhalter 18"/>
          <p:cNvSpPr>
            <a:spLocks noGrp="1"/>
          </p:cNvSpPr>
          <p:nvPr>
            <p:ph sz="quarter" idx="30"/>
          </p:nvPr>
        </p:nvSpPr>
        <p:spPr/>
        <p:txBody>
          <a:bodyPr/>
          <a:lstStyle/>
          <a:p>
            <a:r>
              <a:rPr lang="fr-CH" dirty="0" smtClean="0"/>
              <a:t>Trois types écologiques</a:t>
            </a:r>
            <a:endParaRPr lang="fr-CH" dirty="0"/>
          </a:p>
        </p:txBody>
      </p:sp>
      <p:sp>
        <p:nvSpPr>
          <p:cNvPr id="6" name="Fußzeilenplatzhalter 5"/>
          <p:cNvSpPr>
            <a:spLocks noGrp="1"/>
          </p:cNvSpPr>
          <p:nvPr>
            <p:ph type="ftr" sz="quarter" idx="3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a:t>
            </a:fld>
            <a:endParaRPr lang="fr-CH" altLang="de-DE" dirty="0"/>
          </a:p>
        </p:txBody>
      </p:sp>
      <p:sp>
        <p:nvSpPr>
          <p:cNvPr id="27" name="Ellipse 26"/>
          <p:cNvSpPr/>
          <p:nvPr/>
        </p:nvSpPr>
        <p:spPr>
          <a:xfrm>
            <a:off x="638353" y="2874375"/>
            <a:ext cx="360040" cy="360040"/>
          </a:xfrm>
          <a:prstGeom prst="ellipse">
            <a:avLst/>
          </a:prstGeom>
          <a:solidFill>
            <a:schemeClr val="accent5">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1</a:t>
            </a:r>
            <a:endParaRPr lang="de-CH" sz="1400" dirty="0">
              <a:solidFill>
                <a:schemeClr val="tx1"/>
              </a:solidFill>
            </a:endParaRPr>
          </a:p>
        </p:txBody>
      </p:sp>
      <p:sp>
        <p:nvSpPr>
          <p:cNvPr id="28" name="Ellipse 27"/>
          <p:cNvSpPr/>
          <p:nvPr/>
        </p:nvSpPr>
        <p:spPr>
          <a:xfrm>
            <a:off x="6084168" y="1895262"/>
            <a:ext cx="360040" cy="3600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1</a:t>
            </a:r>
            <a:endParaRPr lang="de-CH" sz="1400" dirty="0">
              <a:solidFill>
                <a:schemeClr val="tx1"/>
              </a:solidFill>
            </a:endParaRPr>
          </a:p>
        </p:txBody>
      </p:sp>
      <p:sp>
        <p:nvSpPr>
          <p:cNvPr id="29" name="Ellipse 28"/>
          <p:cNvSpPr/>
          <p:nvPr/>
        </p:nvSpPr>
        <p:spPr>
          <a:xfrm>
            <a:off x="638353" y="4118079"/>
            <a:ext cx="360040" cy="360040"/>
          </a:xfrm>
          <a:prstGeom prst="ellipse">
            <a:avLst/>
          </a:prstGeom>
          <a:solidFill>
            <a:schemeClr val="accent5">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2</a:t>
            </a:r>
          </a:p>
        </p:txBody>
      </p:sp>
      <p:sp>
        <p:nvSpPr>
          <p:cNvPr id="30" name="Ellipse 29"/>
          <p:cNvSpPr/>
          <p:nvPr/>
        </p:nvSpPr>
        <p:spPr>
          <a:xfrm>
            <a:off x="3377708" y="3391222"/>
            <a:ext cx="360040" cy="3600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2</a:t>
            </a:r>
          </a:p>
        </p:txBody>
      </p:sp>
      <p:sp>
        <p:nvSpPr>
          <p:cNvPr id="31" name="Ellipse 30"/>
          <p:cNvSpPr/>
          <p:nvPr/>
        </p:nvSpPr>
        <p:spPr>
          <a:xfrm>
            <a:off x="661589" y="5427433"/>
            <a:ext cx="360040" cy="360040"/>
          </a:xfrm>
          <a:prstGeom prst="ellipse">
            <a:avLst/>
          </a:prstGeom>
          <a:solidFill>
            <a:schemeClr val="accent5">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3</a:t>
            </a:r>
            <a:endParaRPr lang="de-CH" sz="1400" dirty="0">
              <a:solidFill>
                <a:schemeClr val="tx1"/>
              </a:solidFill>
            </a:endParaRPr>
          </a:p>
        </p:txBody>
      </p:sp>
      <p:sp>
        <p:nvSpPr>
          <p:cNvPr id="32" name="Ellipse 31"/>
          <p:cNvSpPr/>
          <p:nvPr/>
        </p:nvSpPr>
        <p:spPr>
          <a:xfrm>
            <a:off x="7164288" y="3742223"/>
            <a:ext cx="360040" cy="3600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3</a:t>
            </a:r>
            <a:endParaRPr lang="de-CH" sz="1400" dirty="0">
              <a:solidFill>
                <a:schemeClr val="tx1"/>
              </a:solidFill>
            </a:endParaRPr>
          </a:p>
        </p:txBody>
      </p:sp>
      <p:sp>
        <p:nvSpPr>
          <p:cNvPr id="18" name="Inhaltsplatzhalter 16"/>
          <p:cNvSpPr txBox="1">
            <a:spLocks/>
          </p:cNvSpPr>
          <p:nvPr/>
        </p:nvSpPr>
        <p:spPr bwMode="auto">
          <a:xfrm>
            <a:off x="4707632" y="6037178"/>
            <a:ext cx="3807718" cy="29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12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900" dirty="0" smtClean="0"/>
              <a:t>Graphique : L. Pfiffner, C. Kirchgraber, FiBL</a:t>
            </a:r>
            <a:endParaRPr lang="fr-CH" sz="900" dirty="0"/>
          </a:p>
        </p:txBody>
      </p:sp>
    </p:spTree>
    <p:extLst>
      <p:ext uri="{BB962C8B-B14F-4D97-AF65-F5344CB8AC3E}">
        <p14:creationId xmlns:p14="http://schemas.microsoft.com/office/powerpoint/2010/main" val="3719520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Inhaltsplatzhalter 17"/>
          <p:cNvGraphicFramePr>
            <a:graphicFrameLocks noGrp="1"/>
          </p:cNvGraphicFramePr>
          <p:nvPr>
            <p:ph sz="quarter" idx="25"/>
            <p:extLst>
              <p:ext uri="{D42A27DB-BD31-4B8C-83A1-F6EECF244321}">
                <p14:modId xmlns:p14="http://schemas.microsoft.com/office/powerpoint/2010/main" val="3496614252"/>
              </p:ext>
            </p:extLst>
          </p:nvPr>
        </p:nvGraphicFramePr>
        <p:xfrm>
          <a:off x="3059113" y="1549400"/>
          <a:ext cx="2984500" cy="2465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 name="Ellipse 88"/>
          <p:cNvSpPr/>
          <p:nvPr/>
        </p:nvSpPr>
        <p:spPr>
          <a:xfrm>
            <a:off x="3788901" y="2093751"/>
            <a:ext cx="1512168" cy="1479265"/>
          </a:xfrm>
          <a:prstGeom prst="ellipse">
            <a:avLst/>
          </a:prstGeom>
          <a:solidFill>
            <a:srgbClr val="FD7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smtClean="0">
                <a:solidFill>
                  <a:schemeClr val="tx1"/>
                </a:solidFill>
              </a:rPr>
              <a:t>Prairies temporaires =</a:t>
            </a:r>
            <a:r>
              <a:rPr lang="fr-CH" sz="1200" dirty="0" smtClean="0">
                <a:solidFill>
                  <a:schemeClr val="tx1"/>
                </a:solidFill>
              </a:rPr>
              <a:t/>
            </a:r>
            <a:br>
              <a:rPr lang="fr-CH" sz="1200" dirty="0" smtClean="0">
                <a:solidFill>
                  <a:schemeClr val="tx1"/>
                </a:solidFill>
              </a:rPr>
            </a:br>
            <a:r>
              <a:rPr lang="fr-CH" sz="1200" dirty="0" smtClean="0">
                <a:solidFill>
                  <a:schemeClr val="tx1"/>
                </a:solidFill>
              </a:rPr>
              <a:t>Batteries de la rotation des cultures</a:t>
            </a:r>
            <a:endParaRPr lang="fr-CH" sz="1200" dirty="0">
              <a:solidFill>
                <a:schemeClr val="tx1"/>
              </a:solidFill>
            </a:endParaRPr>
          </a:p>
        </p:txBody>
      </p:sp>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normAutofit/>
          </a:bodyPr>
          <a:lstStyle/>
          <a:p>
            <a:r>
              <a:rPr lang="fr-CH" dirty="0" smtClean="0"/>
              <a:t>Schéma de planification pour fermes avec bétail</a:t>
            </a:r>
            <a:endParaRPr lang="fr-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endParaRPr lang="de-CH" dirty="0"/>
          </a:p>
        </p:txBody>
      </p:sp>
      <p:sp>
        <p:nvSpPr>
          <p:cNvPr id="10" name="Inhaltsplatzhalter 9"/>
          <p:cNvSpPr>
            <a:spLocks noGrp="1"/>
          </p:cNvSpPr>
          <p:nvPr>
            <p:ph sz="quarter" idx="24"/>
          </p:nvPr>
        </p:nvSpPr>
        <p:spPr/>
        <p:txBody>
          <a:bodyPr/>
          <a:lstStyle/>
          <a:p>
            <a:endParaRPr lang="de-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49</a:t>
            </a:fld>
            <a:endParaRPr lang="fr-CH" altLang="de-DE" dirty="0"/>
          </a:p>
        </p:txBody>
      </p:sp>
      <p:sp>
        <p:nvSpPr>
          <p:cNvPr id="13" name="Rechteck 12"/>
          <p:cNvSpPr/>
          <p:nvPr/>
        </p:nvSpPr>
        <p:spPr>
          <a:xfrm>
            <a:off x="620193" y="1550121"/>
            <a:ext cx="1993094" cy="3667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Cheptel</a:t>
            </a:r>
            <a:endParaRPr lang="fr-CH" sz="1600" b="1" dirty="0">
              <a:solidFill>
                <a:schemeClr val="tx1"/>
              </a:solidFill>
            </a:endParaRPr>
          </a:p>
        </p:txBody>
      </p:sp>
      <p:sp>
        <p:nvSpPr>
          <p:cNvPr id="14" name="Rechteck 13"/>
          <p:cNvSpPr/>
          <p:nvPr/>
        </p:nvSpPr>
        <p:spPr>
          <a:xfrm>
            <a:off x="611560" y="2212601"/>
            <a:ext cx="1993094" cy="3667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Ration fourragère</a:t>
            </a:r>
            <a:endParaRPr lang="fr-CH" sz="1600" b="1" dirty="0">
              <a:solidFill>
                <a:schemeClr val="tx1"/>
              </a:solidFill>
            </a:endParaRPr>
          </a:p>
        </p:txBody>
      </p:sp>
      <p:sp>
        <p:nvSpPr>
          <p:cNvPr id="15" name="Rechteck 14"/>
          <p:cNvSpPr/>
          <p:nvPr/>
        </p:nvSpPr>
        <p:spPr>
          <a:xfrm>
            <a:off x="611560" y="2875081"/>
            <a:ext cx="1993094" cy="3667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Besoins fourrages</a:t>
            </a:r>
            <a:endParaRPr lang="fr-CH" sz="1600" b="1" dirty="0">
              <a:solidFill>
                <a:schemeClr val="tx1"/>
              </a:solidFill>
            </a:endParaRPr>
          </a:p>
        </p:txBody>
      </p:sp>
      <p:sp>
        <p:nvSpPr>
          <p:cNvPr id="16" name="Rechteck 15"/>
          <p:cNvSpPr/>
          <p:nvPr/>
        </p:nvSpPr>
        <p:spPr>
          <a:xfrm>
            <a:off x="611560" y="3537561"/>
            <a:ext cx="1993094" cy="3667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Rendements </a:t>
            </a:r>
            <a:r>
              <a:rPr lang="fr-CH" sz="1600" b="1" dirty="0" err="1" smtClean="0">
                <a:solidFill>
                  <a:schemeClr val="tx1"/>
                </a:solidFill>
              </a:rPr>
              <a:t>fourr</a:t>
            </a:r>
            <a:r>
              <a:rPr lang="fr-CH" sz="1600" b="1" dirty="0" smtClean="0">
                <a:solidFill>
                  <a:schemeClr val="tx1"/>
                </a:solidFill>
              </a:rPr>
              <a:t>.</a:t>
            </a:r>
            <a:endParaRPr lang="fr-CH" sz="1600" b="1" dirty="0">
              <a:solidFill>
                <a:schemeClr val="tx1"/>
              </a:solidFill>
            </a:endParaRPr>
          </a:p>
        </p:txBody>
      </p:sp>
      <p:sp>
        <p:nvSpPr>
          <p:cNvPr id="17" name="Rechteck 16"/>
          <p:cNvSpPr/>
          <p:nvPr/>
        </p:nvSpPr>
        <p:spPr>
          <a:xfrm>
            <a:off x="611560" y="4200041"/>
            <a:ext cx="1993094" cy="3667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Besoins surfaces</a:t>
            </a:r>
            <a:endParaRPr lang="fr-CH" sz="1600" b="1" dirty="0">
              <a:solidFill>
                <a:schemeClr val="tx1"/>
              </a:solidFill>
            </a:endParaRPr>
          </a:p>
        </p:txBody>
      </p:sp>
      <p:sp>
        <p:nvSpPr>
          <p:cNvPr id="18" name="Rechteck 17"/>
          <p:cNvSpPr/>
          <p:nvPr/>
        </p:nvSpPr>
        <p:spPr>
          <a:xfrm>
            <a:off x="6522256" y="1988841"/>
            <a:ext cx="1993094" cy="5904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dirty="0" smtClean="0">
                <a:solidFill>
                  <a:schemeClr val="tx1"/>
                </a:solidFill>
              </a:rPr>
              <a:t>Système de stabulation</a:t>
            </a:r>
            <a:endParaRPr lang="fr-CH" sz="1600" dirty="0">
              <a:solidFill>
                <a:schemeClr val="tx1"/>
              </a:solidFill>
            </a:endParaRPr>
          </a:p>
        </p:txBody>
      </p:sp>
      <p:sp>
        <p:nvSpPr>
          <p:cNvPr id="19" name="Rechteck 18"/>
          <p:cNvSpPr/>
          <p:nvPr/>
        </p:nvSpPr>
        <p:spPr>
          <a:xfrm>
            <a:off x="6522256" y="2875081"/>
            <a:ext cx="1993094" cy="3667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dirty="0" smtClean="0">
                <a:solidFill>
                  <a:schemeClr val="tx1"/>
                </a:solidFill>
              </a:rPr>
              <a:t>Besoins en paille</a:t>
            </a:r>
            <a:endParaRPr lang="fr-CH" sz="1600" dirty="0">
              <a:solidFill>
                <a:schemeClr val="tx1"/>
              </a:solidFill>
            </a:endParaRPr>
          </a:p>
        </p:txBody>
      </p:sp>
      <p:sp>
        <p:nvSpPr>
          <p:cNvPr id="20" name="Rechteck 19"/>
          <p:cNvSpPr/>
          <p:nvPr/>
        </p:nvSpPr>
        <p:spPr>
          <a:xfrm>
            <a:off x="6522256" y="3537561"/>
            <a:ext cx="1993094" cy="3667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dirty="0" smtClean="0">
                <a:solidFill>
                  <a:schemeClr val="tx1"/>
                </a:solidFill>
              </a:rPr>
              <a:t>Rendements paille</a:t>
            </a:r>
            <a:endParaRPr lang="fr-CH" sz="1600" dirty="0">
              <a:solidFill>
                <a:schemeClr val="tx1"/>
              </a:solidFill>
            </a:endParaRPr>
          </a:p>
        </p:txBody>
      </p:sp>
      <p:sp>
        <p:nvSpPr>
          <p:cNvPr id="21" name="Rechteck 20"/>
          <p:cNvSpPr/>
          <p:nvPr/>
        </p:nvSpPr>
        <p:spPr>
          <a:xfrm>
            <a:off x="6522256" y="4200041"/>
            <a:ext cx="1993094" cy="3667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dirty="0" smtClean="0">
                <a:solidFill>
                  <a:schemeClr val="tx1"/>
                </a:solidFill>
              </a:rPr>
              <a:t>Besoins surfaces</a:t>
            </a:r>
            <a:endParaRPr lang="fr-CH" sz="1600" dirty="0">
              <a:solidFill>
                <a:schemeClr val="tx1"/>
              </a:solidFill>
            </a:endParaRPr>
          </a:p>
        </p:txBody>
      </p:sp>
      <p:sp>
        <p:nvSpPr>
          <p:cNvPr id="22" name="Rechteck 21"/>
          <p:cNvSpPr/>
          <p:nvPr/>
        </p:nvSpPr>
        <p:spPr>
          <a:xfrm>
            <a:off x="3218974" y="4651944"/>
            <a:ext cx="2691554" cy="3667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Proportions surfaces</a:t>
            </a:r>
            <a:endParaRPr lang="fr-CH" sz="1600" b="1" dirty="0">
              <a:solidFill>
                <a:schemeClr val="tx1"/>
              </a:solidFill>
            </a:endParaRPr>
          </a:p>
        </p:txBody>
      </p:sp>
      <p:sp>
        <p:nvSpPr>
          <p:cNvPr id="23" name="Rechteck 22"/>
          <p:cNvSpPr/>
          <p:nvPr/>
        </p:nvSpPr>
        <p:spPr>
          <a:xfrm>
            <a:off x="3218974" y="5293641"/>
            <a:ext cx="2688534" cy="3667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Rotation culturale</a:t>
            </a:r>
            <a:endParaRPr lang="fr-CH" sz="1600" b="1" dirty="0">
              <a:solidFill>
                <a:schemeClr val="tx1"/>
              </a:solidFill>
            </a:endParaRPr>
          </a:p>
        </p:txBody>
      </p:sp>
      <p:sp>
        <p:nvSpPr>
          <p:cNvPr id="24" name="Rechteck 23"/>
          <p:cNvSpPr/>
          <p:nvPr/>
        </p:nvSpPr>
        <p:spPr>
          <a:xfrm>
            <a:off x="3218974" y="5939401"/>
            <a:ext cx="2691554" cy="36671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600" b="1" dirty="0" smtClean="0">
                <a:solidFill>
                  <a:schemeClr val="tx1"/>
                </a:solidFill>
              </a:rPr>
              <a:t>Techniques agricoles</a:t>
            </a:r>
            <a:endParaRPr lang="fr-CH" sz="1600" b="1" dirty="0">
              <a:solidFill>
                <a:schemeClr val="tx1"/>
              </a:solidFill>
            </a:endParaRPr>
          </a:p>
        </p:txBody>
      </p:sp>
      <p:sp>
        <p:nvSpPr>
          <p:cNvPr id="25" name="Rechteck 24"/>
          <p:cNvSpPr/>
          <p:nvPr/>
        </p:nvSpPr>
        <p:spPr>
          <a:xfrm>
            <a:off x="6516216" y="4668545"/>
            <a:ext cx="1993094" cy="7418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400" dirty="0" smtClean="0">
                <a:solidFill>
                  <a:schemeClr val="tx1"/>
                </a:solidFill>
              </a:rPr>
              <a:t>Équilibrer les bilans de l’azote et de l’humus</a:t>
            </a:r>
            <a:endParaRPr lang="fr-CH" sz="1600" dirty="0">
              <a:solidFill>
                <a:schemeClr val="tx1"/>
              </a:solidFill>
            </a:endParaRPr>
          </a:p>
        </p:txBody>
      </p:sp>
      <p:sp>
        <p:nvSpPr>
          <p:cNvPr id="26" name="Rechteck 25"/>
          <p:cNvSpPr/>
          <p:nvPr/>
        </p:nvSpPr>
        <p:spPr>
          <a:xfrm>
            <a:off x="6520947" y="5590585"/>
            <a:ext cx="1993094" cy="7418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400" dirty="0" smtClean="0">
                <a:solidFill>
                  <a:schemeClr val="tx1"/>
                </a:solidFill>
              </a:rPr>
              <a:t>Arrière-effet</a:t>
            </a:r>
          </a:p>
          <a:p>
            <a:pPr algn="ctr"/>
            <a:r>
              <a:rPr lang="fr-CH" sz="1400" dirty="0" smtClean="0">
                <a:solidFill>
                  <a:schemeClr val="tx1"/>
                </a:solidFill>
              </a:rPr>
              <a:t>Régulation adventices</a:t>
            </a:r>
          </a:p>
          <a:p>
            <a:pPr algn="ctr"/>
            <a:r>
              <a:rPr lang="fr-CH" sz="1400" dirty="0" smtClean="0">
                <a:solidFill>
                  <a:schemeClr val="tx1"/>
                </a:solidFill>
              </a:rPr>
              <a:t>Régulation ravageurs</a:t>
            </a:r>
            <a:endParaRPr lang="fr-CH" sz="1600" dirty="0">
              <a:solidFill>
                <a:schemeClr val="tx1"/>
              </a:solidFill>
            </a:endParaRPr>
          </a:p>
        </p:txBody>
      </p:sp>
      <p:sp>
        <p:nvSpPr>
          <p:cNvPr id="27" name="Rechteck 26"/>
          <p:cNvSpPr/>
          <p:nvPr/>
        </p:nvSpPr>
        <p:spPr>
          <a:xfrm>
            <a:off x="611560" y="4952955"/>
            <a:ext cx="1993094" cy="3498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400" dirty="0" smtClean="0">
                <a:solidFill>
                  <a:schemeClr val="tx1"/>
                </a:solidFill>
              </a:rPr>
              <a:t>Herbages</a:t>
            </a:r>
            <a:endParaRPr lang="fr-CH" sz="1600" dirty="0">
              <a:solidFill>
                <a:schemeClr val="tx1"/>
              </a:solidFill>
            </a:endParaRPr>
          </a:p>
        </p:txBody>
      </p:sp>
      <p:cxnSp>
        <p:nvCxnSpPr>
          <p:cNvPr id="38" name="Gerade Verbindung mit Pfeil 37"/>
          <p:cNvCxnSpPr>
            <a:stCxn id="13" idx="2"/>
            <a:endCxn id="14" idx="0"/>
          </p:cNvCxnSpPr>
          <p:nvPr/>
        </p:nvCxnSpPr>
        <p:spPr>
          <a:xfrm flipH="1">
            <a:off x="1608107" y="1916832"/>
            <a:ext cx="8633" cy="29576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a:stCxn id="14" idx="2"/>
            <a:endCxn id="15" idx="0"/>
          </p:cNvCxnSpPr>
          <p:nvPr/>
        </p:nvCxnSpPr>
        <p:spPr>
          <a:xfrm>
            <a:off x="1608107" y="2579312"/>
            <a:ext cx="0" cy="29576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15" idx="2"/>
            <a:endCxn id="16" idx="0"/>
          </p:cNvCxnSpPr>
          <p:nvPr/>
        </p:nvCxnSpPr>
        <p:spPr>
          <a:xfrm>
            <a:off x="1608107" y="3241792"/>
            <a:ext cx="0" cy="29576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a:stCxn id="16" idx="2"/>
            <a:endCxn id="17" idx="0"/>
          </p:cNvCxnSpPr>
          <p:nvPr/>
        </p:nvCxnSpPr>
        <p:spPr>
          <a:xfrm>
            <a:off x="1608107" y="3904272"/>
            <a:ext cx="0" cy="29576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a:stCxn id="17" idx="2"/>
            <a:endCxn id="27" idx="0"/>
          </p:cNvCxnSpPr>
          <p:nvPr/>
        </p:nvCxnSpPr>
        <p:spPr>
          <a:xfrm>
            <a:off x="1608107" y="4566752"/>
            <a:ext cx="0" cy="38620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17" idx="3"/>
            <a:endCxn id="22" idx="1"/>
          </p:cNvCxnSpPr>
          <p:nvPr/>
        </p:nvCxnSpPr>
        <p:spPr>
          <a:xfrm>
            <a:off x="2604654" y="4383397"/>
            <a:ext cx="614320" cy="451903"/>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18" idx="2"/>
            <a:endCxn id="19" idx="0"/>
          </p:cNvCxnSpPr>
          <p:nvPr/>
        </p:nvCxnSpPr>
        <p:spPr>
          <a:xfrm>
            <a:off x="7518803" y="2579313"/>
            <a:ext cx="0" cy="295768"/>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a:stCxn id="19" idx="2"/>
            <a:endCxn id="20" idx="0"/>
          </p:cNvCxnSpPr>
          <p:nvPr/>
        </p:nvCxnSpPr>
        <p:spPr>
          <a:xfrm>
            <a:off x="7518803" y="3241792"/>
            <a:ext cx="0" cy="295769"/>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stCxn id="20" idx="2"/>
            <a:endCxn id="21" idx="0"/>
          </p:cNvCxnSpPr>
          <p:nvPr/>
        </p:nvCxnSpPr>
        <p:spPr>
          <a:xfrm>
            <a:off x="7518803" y="3904272"/>
            <a:ext cx="0" cy="295769"/>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a:stCxn id="21" idx="1"/>
            <a:endCxn id="22" idx="3"/>
          </p:cNvCxnSpPr>
          <p:nvPr/>
        </p:nvCxnSpPr>
        <p:spPr>
          <a:xfrm flipH="1">
            <a:off x="5910528" y="4383397"/>
            <a:ext cx="611728" cy="45190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a:stCxn id="22" idx="2"/>
            <a:endCxn id="23" idx="0"/>
          </p:cNvCxnSpPr>
          <p:nvPr/>
        </p:nvCxnSpPr>
        <p:spPr>
          <a:xfrm flipH="1">
            <a:off x="4563241" y="5018655"/>
            <a:ext cx="1510" cy="27498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a:stCxn id="23" idx="2"/>
            <a:endCxn id="24" idx="0"/>
          </p:cNvCxnSpPr>
          <p:nvPr/>
        </p:nvCxnSpPr>
        <p:spPr>
          <a:xfrm>
            <a:off x="4563241" y="5660352"/>
            <a:ext cx="1510" cy="27904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a:stCxn id="25" idx="1"/>
            <a:endCxn id="22" idx="3"/>
          </p:cNvCxnSpPr>
          <p:nvPr/>
        </p:nvCxnSpPr>
        <p:spPr>
          <a:xfrm flipH="1" flipV="1">
            <a:off x="5910528" y="4835300"/>
            <a:ext cx="605688" cy="204154"/>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26" idx="1"/>
            <a:endCxn id="23" idx="3"/>
          </p:cNvCxnSpPr>
          <p:nvPr/>
        </p:nvCxnSpPr>
        <p:spPr>
          <a:xfrm flipH="1" flipV="1">
            <a:off x="5907508" y="5476997"/>
            <a:ext cx="613439" cy="48449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a:stCxn id="27" idx="3"/>
            <a:endCxn id="22" idx="1"/>
          </p:cNvCxnSpPr>
          <p:nvPr/>
        </p:nvCxnSpPr>
        <p:spPr>
          <a:xfrm flipV="1">
            <a:off x="2604654" y="4835300"/>
            <a:ext cx="614320" cy="29258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036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normAutofit/>
          </a:bodyPr>
          <a:lstStyle/>
          <a:p>
            <a:r>
              <a:rPr lang="fr-CH" dirty="0" smtClean="0"/>
              <a:t>Légumineuses pour les fermes avec peu de bétail</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Proportion suffisante de légumineuses</a:t>
            </a:r>
          </a:p>
          <a:p>
            <a:pPr lvl="1"/>
            <a:r>
              <a:rPr lang="fr-CH" dirty="0" smtClean="0"/>
              <a:t>Absolument nécessaire surtout pour les rotations culturales à long terme des domaines agricoles qui ont peu de ressources en éléments nutritifs</a:t>
            </a:r>
          </a:p>
          <a:p>
            <a:pPr lvl="1"/>
            <a:endParaRPr lang="fr-CH" dirty="0" smtClean="0"/>
          </a:p>
          <a:p>
            <a:r>
              <a:rPr lang="fr-CH" dirty="0" smtClean="0"/>
              <a:t>Intervalles entre les cultures</a:t>
            </a:r>
          </a:p>
          <a:p>
            <a:pPr lvl="1"/>
            <a:r>
              <a:rPr lang="fr-CH" dirty="0" smtClean="0"/>
              <a:t>Pois protéagineux : au maximum une fois tous les 7 ans</a:t>
            </a:r>
          </a:p>
          <a:p>
            <a:pPr lvl="1"/>
            <a:r>
              <a:rPr lang="fr-CH" dirty="0" smtClean="0"/>
              <a:t>Féverole</a:t>
            </a:r>
            <a:r>
              <a:rPr lang="fr-CH" dirty="0"/>
              <a:t> : au maximum une fois tous les </a:t>
            </a:r>
            <a:r>
              <a:rPr lang="fr-CH" dirty="0" smtClean="0"/>
              <a:t>4 </a:t>
            </a:r>
            <a:r>
              <a:rPr lang="fr-CH" dirty="0"/>
              <a:t>ans</a:t>
            </a:r>
            <a:endParaRPr lang="fr-CH" dirty="0" smtClean="0"/>
          </a:p>
          <a:p>
            <a:pPr lvl="1"/>
            <a:r>
              <a:rPr lang="fr-CH" dirty="0"/>
              <a:t>Soja : au maximum une fois tous les </a:t>
            </a:r>
            <a:r>
              <a:rPr lang="fr-CH" dirty="0" smtClean="0"/>
              <a:t>4 </a:t>
            </a:r>
            <a:r>
              <a:rPr lang="fr-CH" dirty="0"/>
              <a:t>ans</a:t>
            </a:r>
            <a:endParaRPr lang="fr-CH" dirty="0" smtClean="0"/>
          </a:p>
          <a:p>
            <a:pPr lvl="1"/>
            <a:r>
              <a:rPr lang="fr-CH" dirty="0" smtClean="0"/>
              <a:t>Lupin</a:t>
            </a:r>
            <a:r>
              <a:rPr lang="fr-CH" dirty="0"/>
              <a:t> : au maximum une fois tous les </a:t>
            </a:r>
            <a:r>
              <a:rPr lang="fr-CH" dirty="0" smtClean="0"/>
              <a:t>4 à 5 ans</a:t>
            </a:r>
          </a:p>
          <a:p>
            <a:pPr lvl="1"/>
            <a:endParaRPr lang="fr-CH" dirty="0" smtClean="0"/>
          </a:p>
          <a:p>
            <a:r>
              <a:rPr lang="fr-CH" dirty="0" smtClean="0"/>
              <a:t>Limiter la proportion totale de légumineuses (fatigue du sol)</a:t>
            </a:r>
          </a:p>
          <a:p>
            <a:r>
              <a:rPr lang="fr-CH" dirty="0" smtClean="0"/>
              <a:t>Si les mélanges pour les engrais verts et les dérobées fourragères comprennent des légumineuses, choisir des espèces qui n’ont pas de liens de parenté rapprochés avec les légumineuses à graines des cultures principales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50</a:t>
            </a:fld>
            <a:endParaRPr lang="fr-CH" altLang="de-DE" dirty="0"/>
          </a:p>
        </p:txBody>
      </p:sp>
    </p:spTree>
    <p:extLst>
      <p:ext uri="{BB962C8B-B14F-4D97-AF65-F5344CB8AC3E}">
        <p14:creationId xmlns:p14="http://schemas.microsoft.com/office/powerpoint/2010/main" val="1299642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lstStyle/>
          <a:p>
            <a:r>
              <a:rPr lang="fr-CH" altLang="de-DE" dirty="0" smtClean="0"/>
              <a:t>Les légumineuses à graines dans la rotation</a:t>
            </a:r>
            <a:endParaRPr lang="fr-CH" dirty="0"/>
          </a:p>
        </p:txBody>
      </p:sp>
      <p:sp>
        <p:nvSpPr>
          <p:cNvPr id="18" name="Inhaltsplatzhalter 17"/>
          <p:cNvSpPr>
            <a:spLocks noGrp="1"/>
          </p:cNvSpPr>
          <p:nvPr>
            <p:ph idx="14"/>
          </p:nvPr>
        </p:nvSpPr>
        <p:spPr/>
        <p:txBody>
          <a:bodyPr/>
          <a:lstStyle/>
          <a:p>
            <a:r>
              <a:rPr lang="de-CH" dirty="0" smtClean="0"/>
              <a:t>Photo : T. Alföldi, FiBL</a:t>
            </a:r>
            <a:endParaRPr lang="de-CH" dirty="0"/>
          </a:p>
        </p:txBody>
      </p:sp>
      <p:sp>
        <p:nvSpPr>
          <p:cNvPr id="20" name="Inhaltsplatzhalter 19"/>
          <p:cNvSpPr>
            <a:spLocks noGrp="1"/>
          </p:cNvSpPr>
          <p:nvPr>
            <p:ph sz="quarter" idx="24"/>
          </p:nvPr>
        </p:nvSpPr>
        <p:spPr/>
        <p:txBody>
          <a:bodyPr/>
          <a:lstStyle/>
          <a:p>
            <a:endParaRPr lang="fr-CH" altLang="de-DE" dirty="0" smtClean="0"/>
          </a:p>
          <a:p>
            <a:r>
              <a:rPr lang="fr-CH" altLang="de-DE" dirty="0" smtClean="0"/>
              <a:t>Arguments pour</a:t>
            </a:r>
          </a:p>
          <a:p>
            <a:pPr lvl="1"/>
            <a:r>
              <a:rPr lang="fr-CH" altLang="de-DE" dirty="0" smtClean="0"/>
              <a:t>Fixation de l’azote de l’air très </a:t>
            </a:r>
            <a:r>
              <a:rPr lang="fr-CH" altLang="de-DE" dirty="0" err="1" smtClean="0"/>
              <a:t>im-portante</a:t>
            </a:r>
            <a:r>
              <a:rPr lang="fr-CH" altLang="de-DE" dirty="0" smtClean="0"/>
              <a:t> en agriculture biologique </a:t>
            </a:r>
          </a:p>
          <a:p>
            <a:pPr lvl="1"/>
            <a:r>
              <a:rPr lang="fr-CH" altLang="de-DE" dirty="0" smtClean="0"/>
              <a:t>Mobilisation des éléments nutritifs</a:t>
            </a:r>
          </a:p>
          <a:p>
            <a:pPr lvl="1"/>
            <a:r>
              <a:rPr lang="fr-CH" altLang="de-DE" dirty="0" smtClean="0"/>
              <a:t>Forte régression des surfaces des cultures de légumineuses à graines</a:t>
            </a:r>
          </a:p>
          <a:p>
            <a:pPr lvl="1"/>
            <a:r>
              <a:rPr lang="fr-CH" altLang="de-DE" dirty="0" smtClean="0"/>
              <a:t>Augmentation prévisible de l’importance de l’</a:t>
            </a:r>
            <a:r>
              <a:rPr lang="fr-CH" altLang="de-DE" dirty="0" err="1" smtClean="0"/>
              <a:t>approvision-nement</a:t>
            </a:r>
            <a:r>
              <a:rPr lang="fr-CH" altLang="de-DE" dirty="0" smtClean="0"/>
              <a:t> protéique régional</a:t>
            </a:r>
            <a:endParaRPr lang="fr-CH" altLang="de-DE" dirty="0"/>
          </a:p>
        </p:txBody>
      </p:sp>
      <p:sp>
        <p:nvSpPr>
          <p:cNvPr id="21" name="Inhaltsplatzhalter 20"/>
          <p:cNvSpPr>
            <a:spLocks noGrp="1"/>
          </p:cNvSpPr>
          <p:nvPr>
            <p:ph sz="quarter" idx="25"/>
          </p:nvPr>
        </p:nvSpPr>
        <p:spPr/>
        <p:txBody>
          <a:bodyPr/>
          <a:lstStyle/>
          <a:p>
            <a:endParaRPr lang="fr-CH" altLang="de-DE" dirty="0" smtClean="0"/>
          </a:p>
          <a:p>
            <a:r>
              <a:rPr lang="fr-CH" altLang="de-DE" dirty="0" smtClean="0"/>
              <a:t>Points importants</a:t>
            </a:r>
          </a:p>
          <a:p>
            <a:pPr lvl="1"/>
            <a:r>
              <a:rPr lang="fr-CH" altLang="de-DE" dirty="0" smtClean="0"/>
              <a:t>Précédents adéquats : céréales</a:t>
            </a:r>
          </a:p>
          <a:p>
            <a:pPr lvl="1"/>
            <a:r>
              <a:rPr lang="fr-CH" altLang="de-DE" dirty="0" smtClean="0"/>
              <a:t>Respecter strictement les intervalles de culture (4 à 7 ans)</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51</a:t>
            </a:fld>
            <a:endParaRPr lang="fr-CH" altLang="de-DE" dirty="0"/>
          </a:p>
        </p:txBody>
      </p:sp>
      <p:pic>
        <p:nvPicPr>
          <p:cNvPr id="4" name="Inhaltsplatzhalter 3"/>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1188" y="1556766"/>
            <a:ext cx="7904162" cy="1726755"/>
          </a:xfrm>
        </p:spPr>
      </p:pic>
    </p:spTree>
    <p:extLst>
      <p:ext uri="{BB962C8B-B14F-4D97-AF65-F5344CB8AC3E}">
        <p14:creationId xmlns:p14="http://schemas.microsoft.com/office/powerpoint/2010/main" val="2907131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normAutofit/>
          </a:bodyPr>
          <a:lstStyle/>
          <a:p>
            <a:r>
              <a:rPr lang="fr-CH" dirty="0" smtClean="0"/>
              <a:t>Cultures associées : Pois – Orge</a:t>
            </a:r>
            <a:endParaRPr lang="fr-CH" dirty="0"/>
          </a:p>
        </p:txBody>
      </p:sp>
      <p:sp>
        <p:nvSpPr>
          <p:cNvPr id="4" name="Inhaltsplatzhalter 3"/>
          <p:cNvSpPr>
            <a:spLocks noGrp="1"/>
          </p:cNvSpPr>
          <p:nvPr>
            <p:ph idx="14"/>
          </p:nvPr>
        </p:nvSpPr>
        <p:spPr/>
        <p:txBody>
          <a:bodyPr/>
          <a:lstStyle/>
          <a:p>
            <a:r>
              <a:rPr lang="de-CH" dirty="0" err="1" smtClean="0"/>
              <a:t>Photos</a:t>
            </a:r>
            <a:r>
              <a:rPr lang="de-CH" dirty="0" smtClean="0"/>
              <a:t> : T. Alföldi, FiBL</a:t>
            </a:r>
            <a:endParaRPr lang="de-CH" dirty="0"/>
          </a:p>
        </p:txBody>
      </p:sp>
      <p:sp>
        <p:nvSpPr>
          <p:cNvPr id="5" name="Inhaltsplatzhalter 4"/>
          <p:cNvSpPr>
            <a:spLocks noGrp="1"/>
          </p:cNvSpPr>
          <p:nvPr>
            <p:ph sz="quarter" idx="59"/>
          </p:nvPr>
        </p:nvSpPr>
        <p:spPr/>
        <p:txBody>
          <a:bodyPr/>
          <a:lstStyle/>
          <a:p>
            <a:r>
              <a:rPr lang="fr-CH" b="1" dirty="0" smtClean="0"/>
              <a:t>Favoriser</a:t>
            </a:r>
            <a:endParaRPr lang="fr-CH" dirty="0" smtClean="0"/>
          </a:p>
          <a:p>
            <a:r>
              <a:rPr lang="fr-CH" dirty="0" smtClean="0"/>
              <a:t>Protéagineux du pays en cultures associées</a:t>
            </a:r>
            <a:endParaRPr lang="fr-CH" dirty="0"/>
          </a:p>
        </p:txBody>
      </p:sp>
      <p:sp>
        <p:nvSpPr>
          <p:cNvPr id="8" name="Inhaltsplatzhalter 7"/>
          <p:cNvSpPr>
            <a:spLocks noGrp="1"/>
          </p:cNvSpPr>
          <p:nvPr>
            <p:ph sz="quarter" idx="81"/>
          </p:nvPr>
        </p:nvSpPr>
        <p:spPr/>
        <p:txBody>
          <a:bodyPr/>
          <a:lstStyle/>
          <a:p>
            <a:r>
              <a:rPr lang="fr-CH" b="1" dirty="0" smtClean="0"/>
              <a:t>Cultures</a:t>
            </a:r>
          </a:p>
          <a:p>
            <a:r>
              <a:rPr lang="fr-CH" dirty="0" smtClean="0"/>
              <a:t>Orge comme plante-tuteur, pois comme fournisseur d’azote</a:t>
            </a:r>
            <a:endParaRPr lang="fr-CH" dirty="0"/>
          </a:p>
        </p:txBody>
      </p:sp>
      <p:sp>
        <p:nvSpPr>
          <p:cNvPr id="11" name="Inhaltsplatzhalter 10"/>
          <p:cNvSpPr>
            <a:spLocks noGrp="1"/>
          </p:cNvSpPr>
          <p:nvPr>
            <p:ph sz="quarter" idx="84"/>
          </p:nvPr>
        </p:nvSpPr>
        <p:spPr/>
        <p:txBody>
          <a:bodyPr/>
          <a:lstStyle/>
          <a:p>
            <a:r>
              <a:rPr lang="fr-CH" b="1" dirty="0" smtClean="0"/>
              <a:t>Marché</a:t>
            </a:r>
          </a:p>
          <a:p>
            <a:r>
              <a:rPr lang="fr-CH" dirty="0" smtClean="0"/>
              <a:t>Récoltes des cultures associées prises en charge par les centres collecteurs</a:t>
            </a:r>
          </a:p>
        </p:txBody>
      </p:sp>
      <p:sp>
        <p:nvSpPr>
          <p:cNvPr id="14" name="Fußzeilenplatzhalter 13"/>
          <p:cNvSpPr>
            <a:spLocks noGrp="1"/>
          </p:cNvSpPr>
          <p:nvPr>
            <p:ph type="ftr" sz="quarter" idx="8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52</a:t>
            </a:fld>
            <a:endParaRPr lang="fr-CH" altLang="de-DE" dirty="0"/>
          </a:p>
        </p:txBody>
      </p:sp>
      <p:pic>
        <p:nvPicPr>
          <p:cNvPr id="7" name="Inhaltsplatzhalter 6"/>
          <p:cNvPicPr>
            <a:picLocks noGrp="1" noChangeAspect="1"/>
          </p:cNvPicPr>
          <p:nvPr>
            <p:ph sz="quarter" idx="79"/>
          </p:nvPr>
        </p:nvPicPr>
        <p:blipFill>
          <a:blip r:embed="rId2">
            <a:extLst>
              <a:ext uri="{28A0092B-C50C-407E-A947-70E740481C1C}">
                <a14:useLocalDpi xmlns:a14="http://schemas.microsoft.com/office/drawing/2010/main" val="0"/>
              </a:ext>
            </a:extLst>
          </a:blip>
          <a:stretch>
            <a:fillRect/>
          </a:stretch>
        </p:blipFill>
        <p:spPr>
          <a:xfrm>
            <a:off x="3639230" y="1660525"/>
            <a:ext cx="2005012" cy="1336675"/>
          </a:xfrm>
        </p:spPr>
      </p:pic>
      <p:pic>
        <p:nvPicPr>
          <p:cNvPr id="10" name="Inhaltsplatzhalter 9"/>
          <p:cNvPicPr>
            <a:picLocks noGrp="1" noChangeAspect="1"/>
          </p:cNvPicPr>
          <p:nvPr>
            <p:ph sz="quarter" idx="80"/>
          </p:nvPr>
        </p:nvPicPr>
        <p:blipFill>
          <a:blip r:embed="rId3">
            <a:extLst>
              <a:ext uri="{28A0092B-C50C-407E-A947-70E740481C1C}">
                <a14:useLocalDpi xmlns:a14="http://schemas.microsoft.com/office/drawing/2010/main" val="0"/>
              </a:ext>
            </a:extLst>
          </a:blip>
          <a:stretch>
            <a:fillRect/>
          </a:stretch>
        </p:blipFill>
        <p:spPr>
          <a:xfrm>
            <a:off x="6373992" y="1660525"/>
            <a:ext cx="2011088" cy="1336675"/>
          </a:xfrm>
        </p:spPr>
      </p:pic>
      <p:pic>
        <p:nvPicPr>
          <p:cNvPr id="13" name="Inhaltsplatzhalter 12"/>
          <p:cNvPicPr>
            <a:picLocks noGrp="1" noChangeAspect="1"/>
          </p:cNvPicPr>
          <p:nvPr>
            <p:ph sz="quarter" idx="82"/>
          </p:nvPr>
        </p:nvPicPr>
        <p:blipFill>
          <a:blip r:embed="rId4">
            <a:extLst>
              <a:ext uri="{28A0092B-C50C-407E-A947-70E740481C1C}">
                <a14:useLocalDpi xmlns:a14="http://schemas.microsoft.com/office/drawing/2010/main" val="0"/>
              </a:ext>
            </a:extLst>
          </a:blip>
          <a:stretch>
            <a:fillRect/>
          </a:stretch>
        </p:blipFill>
        <p:spPr>
          <a:xfrm>
            <a:off x="3635896" y="3101213"/>
            <a:ext cx="2011680" cy="1335024"/>
          </a:xfrm>
        </p:spPr>
      </p:pic>
      <p:pic>
        <p:nvPicPr>
          <p:cNvPr id="22" name="Inhaltsplatzhalter 21"/>
          <p:cNvPicPr>
            <a:picLocks noGrp="1" noChangeAspect="1"/>
          </p:cNvPicPr>
          <p:nvPr>
            <p:ph sz="quarter" idx="83"/>
          </p:nvPr>
        </p:nvPicPr>
        <p:blipFill>
          <a:blip r:embed="rId5">
            <a:extLst>
              <a:ext uri="{28A0092B-C50C-407E-A947-70E740481C1C}">
                <a14:useLocalDpi xmlns:a14="http://schemas.microsoft.com/office/drawing/2010/main" val="0"/>
              </a:ext>
            </a:extLst>
          </a:blip>
          <a:stretch>
            <a:fillRect/>
          </a:stretch>
        </p:blipFill>
        <p:spPr>
          <a:xfrm>
            <a:off x="6370648" y="3101213"/>
            <a:ext cx="2017776" cy="1335024"/>
          </a:xfrm>
        </p:spPr>
      </p:pic>
      <p:pic>
        <p:nvPicPr>
          <p:cNvPr id="24" name="Inhaltsplatzhalter 23"/>
          <p:cNvPicPr>
            <a:picLocks noGrp="1" noChangeAspect="1"/>
          </p:cNvPicPr>
          <p:nvPr>
            <p:ph sz="quarter" idx="85"/>
          </p:nvPr>
        </p:nvPicPr>
        <p:blipFill>
          <a:blip r:embed="rId6">
            <a:extLst>
              <a:ext uri="{28A0092B-C50C-407E-A947-70E740481C1C}">
                <a14:useLocalDpi xmlns:a14="http://schemas.microsoft.com/office/drawing/2010/main" val="0"/>
              </a:ext>
            </a:extLst>
          </a:blip>
          <a:stretch>
            <a:fillRect/>
          </a:stretch>
        </p:blipFill>
        <p:spPr>
          <a:xfrm>
            <a:off x="3635896" y="4541869"/>
            <a:ext cx="2011680" cy="1335024"/>
          </a:xfrm>
        </p:spPr>
      </p:pic>
      <p:pic>
        <p:nvPicPr>
          <p:cNvPr id="26" name="Inhaltsplatzhalter 25"/>
          <p:cNvPicPr>
            <a:picLocks noGrp="1" noChangeAspect="1"/>
          </p:cNvPicPr>
          <p:nvPr>
            <p:ph sz="quarter" idx="86"/>
          </p:nvPr>
        </p:nvPicPr>
        <p:blipFill>
          <a:blip r:embed="rId7">
            <a:extLst>
              <a:ext uri="{28A0092B-C50C-407E-A947-70E740481C1C}">
                <a14:useLocalDpi xmlns:a14="http://schemas.microsoft.com/office/drawing/2010/main" val="0"/>
              </a:ext>
            </a:extLst>
          </a:blip>
          <a:stretch>
            <a:fillRect/>
          </a:stretch>
        </p:blipFill>
        <p:spPr>
          <a:xfrm>
            <a:off x="6373696" y="4541869"/>
            <a:ext cx="2011680" cy="1335024"/>
          </a:xfrm>
        </p:spPr>
      </p:pic>
    </p:spTree>
    <p:extLst>
      <p:ext uri="{BB962C8B-B14F-4D97-AF65-F5344CB8AC3E}">
        <p14:creationId xmlns:p14="http://schemas.microsoft.com/office/powerpoint/2010/main" val="2600625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Rotation culturale</a:t>
            </a:r>
            <a:endParaRPr lang="de-CH" dirty="0"/>
          </a:p>
        </p:txBody>
      </p:sp>
      <p:sp>
        <p:nvSpPr>
          <p:cNvPr id="3" name="Inhaltsplatzhalter 2"/>
          <p:cNvSpPr>
            <a:spLocks noGrp="1"/>
          </p:cNvSpPr>
          <p:nvPr>
            <p:ph idx="12"/>
          </p:nvPr>
        </p:nvSpPr>
        <p:spPr/>
        <p:txBody>
          <a:bodyPr/>
          <a:lstStyle/>
          <a:p>
            <a:r>
              <a:rPr lang="fr-CH" dirty="0" smtClean="0"/>
              <a:t>Cultures associées : Avantages et désavantages</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53</a:t>
            </a:fld>
            <a:endParaRPr lang="fr-CH" altLang="de-DE" dirty="0"/>
          </a:p>
        </p:txBody>
      </p:sp>
      <p:graphicFrame>
        <p:nvGraphicFramePr>
          <p:cNvPr id="10" name="Inhaltsplatzhalter 8"/>
          <p:cNvGraphicFramePr>
            <a:graphicFrameLocks noGrp="1"/>
          </p:cNvGraphicFramePr>
          <p:nvPr>
            <p:ph sz="quarter" idx="17"/>
            <p:extLst>
              <p:ext uri="{D42A27DB-BD31-4B8C-83A1-F6EECF244321}">
                <p14:modId xmlns:p14="http://schemas.microsoft.com/office/powerpoint/2010/main" val="2591706873"/>
              </p:ext>
            </p:extLst>
          </p:nvPr>
        </p:nvGraphicFramePr>
        <p:xfrm>
          <a:off x="628650" y="1571625"/>
          <a:ext cx="7904164" cy="4734560"/>
        </p:xfrm>
        <a:graphic>
          <a:graphicData uri="http://schemas.openxmlformats.org/drawingml/2006/table">
            <a:tbl>
              <a:tblPr firstRow="1" bandRow="1">
                <a:tableStyleId>{93296810-A885-4BE3-A3E7-6D5BEEA58F35}</a:tableStyleId>
              </a:tblPr>
              <a:tblGrid>
                <a:gridCol w="3952082"/>
                <a:gridCol w="3952082"/>
              </a:tblGrid>
              <a:tr h="370840">
                <a:tc gridSpan="2">
                  <a:txBody>
                    <a:bodyPr/>
                    <a:lstStyle/>
                    <a:p>
                      <a:r>
                        <a:rPr lang="fr-CH" sz="1600" noProof="0" dirty="0" smtClean="0">
                          <a:solidFill>
                            <a:schemeClr val="tx1"/>
                          </a:solidFill>
                        </a:rPr>
                        <a:t>Cultures associées comprenant des légumineuses à graines</a:t>
                      </a:r>
                      <a:endParaRPr lang="fr-CH" sz="1600" noProof="0" dirty="0">
                        <a:solidFill>
                          <a:schemeClr val="tx1"/>
                        </a:solidFill>
                      </a:endParaRPr>
                    </a:p>
                  </a:txBody>
                  <a:tcPr/>
                </a:tc>
                <a:tc hMerge="1">
                  <a:txBody>
                    <a:bodyPr/>
                    <a:lstStyle/>
                    <a:p>
                      <a:endParaRPr lang="de-CH" sz="1600" dirty="0"/>
                    </a:p>
                  </a:txBody>
                  <a:tcPr/>
                </a:tc>
              </a:tr>
              <a:tr h="370840">
                <a:tc>
                  <a:txBody>
                    <a:bodyPr/>
                    <a:lstStyle/>
                    <a:p>
                      <a:r>
                        <a:rPr lang="fr-CH" sz="1600" b="1" noProof="0" dirty="0" smtClean="0"/>
                        <a:t>Avantages</a:t>
                      </a:r>
                      <a:endParaRPr lang="fr-CH" sz="1600" b="1" noProof="0" dirty="0"/>
                    </a:p>
                  </a:txBody>
                  <a:tcPr>
                    <a:solidFill>
                      <a:schemeClr val="accent2">
                        <a:lumMod val="60000"/>
                        <a:lumOff val="40000"/>
                      </a:schemeClr>
                    </a:solidFill>
                  </a:tcPr>
                </a:tc>
                <a:tc>
                  <a:txBody>
                    <a:bodyPr/>
                    <a:lstStyle/>
                    <a:p>
                      <a:r>
                        <a:rPr lang="fr-CH" sz="1600" b="1" noProof="0" dirty="0" smtClean="0"/>
                        <a:t>Désavantages</a:t>
                      </a:r>
                      <a:endParaRPr lang="fr-CH" sz="1600" b="1" noProof="0" dirty="0"/>
                    </a:p>
                  </a:txBody>
                  <a:tcPr>
                    <a:solidFill>
                      <a:srgbClr val="FF6565"/>
                    </a:solidFill>
                  </a:tcPr>
                </a:tc>
              </a:tr>
              <a:tr h="370840">
                <a:tc>
                  <a:txBody>
                    <a:bodyPr/>
                    <a:lstStyle/>
                    <a:p>
                      <a:pPr marL="285750" indent="-285750">
                        <a:buFont typeface="Arial" panose="020B0604020202020204" pitchFamily="34" charset="0"/>
                        <a:buChar char="›"/>
                      </a:pPr>
                      <a:r>
                        <a:rPr lang="fr-CH" altLang="de-DE" sz="1600" noProof="0" dirty="0" smtClean="0"/>
                        <a:t>Rendements plus élevés par rapport aux cultures pures</a:t>
                      </a:r>
                    </a:p>
                    <a:p>
                      <a:pPr marL="285750" indent="-285750">
                        <a:buFont typeface="Arial" panose="020B0604020202020204" pitchFamily="34" charset="0"/>
                        <a:buChar char="›"/>
                      </a:pPr>
                      <a:r>
                        <a:rPr lang="fr-CH" altLang="de-DE" sz="1600" noProof="0" dirty="0" smtClean="0"/>
                        <a:t>Meilleure stabilité des rendements</a:t>
                      </a:r>
                    </a:p>
                    <a:p>
                      <a:pPr marL="285750" indent="-285750">
                        <a:buFont typeface="Arial" panose="020B0604020202020204" pitchFamily="34" charset="0"/>
                        <a:buChar char="›"/>
                      </a:pPr>
                      <a:r>
                        <a:rPr lang="fr-CH" altLang="de-DE" sz="1600" noProof="0" dirty="0" smtClean="0"/>
                        <a:t>Utilisation plus efficiente des </a:t>
                      </a:r>
                      <a:br>
                        <a:rPr lang="fr-CH" altLang="de-DE" sz="1600" noProof="0" dirty="0" smtClean="0"/>
                      </a:br>
                      <a:r>
                        <a:rPr lang="fr-CH" altLang="de-DE" sz="1600" noProof="0" dirty="0" smtClean="0"/>
                        <a:t>facteurs de croissance</a:t>
                      </a:r>
                    </a:p>
                    <a:p>
                      <a:pPr marL="285750" indent="-285750">
                        <a:buFont typeface="Arial" panose="020B0604020202020204" pitchFamily="34" charset="0"/>
                        <a:buChar char="›"/>
                      </a:pPr>
                      <a:r>
                        <a:rPr lang="fr-CH" altLang="de-DE" sz="1600" noProof="0" dirty="0" smtClean="0"/>
                        <a:t>Mobilisation et préservation des éléments nutritifs (légumineuses, horizons racinaires)</a:t>
                      </a:r>
                    </a:p>
                    <a:p>
                      <a:pPr marL="285750" indent="-285750">
                        <a:buFont typeface="Arial" panose="020B0604020202020204" pitchFamily="34" charset="0"/>
                        <a:buChar char="›"/>
                      </a:pPr>
                      <a:r>
                        <a:rPr lang="fr-CH" altLang="de-DE" sz="1600" noProof="0" dirty="0" smtClean="0"/>
                        <a:t>Étouffement des mauvaises herbes</a:t>
                      </a:r>
                    </a:p>
                    <a:p>
                      <a:pPr marL="285750" indent="-285750">
                        <a:buFont typeface="Arial" panose="020B0604020202020204" pitchFamily="34" charset="0"/>
                        <a:buChar char="›"/>
                      </a:pPr>
                      <a:r>
                        <a:rPr lang="fr-CH" altLang="de-DE" sz="1600" noProof="0" dirty="0" smtClean="0"/>
                        <a:t>Diminution des risques de verse (plante-tuteur)</a:t>
                      </a:r>
                    </a:p>
                    <a:p>
                      <a:pPr marL="285750" indent="-285750">
                        <a:buFont typeface="Arial" panose="020B0604020202020204" pitchFamily="34" charset="0"/>
                        <a:buChar char="›"/>
                      </a:pPr>
                      <a:r>
                        <a:rPr lang="fr-CH" altLang="de-DE" sz="1600" baseline="0" noProof="0" dirty="0" smtClean="0"/>
                        <a:t>Défense contre les maladies et les ravageurs</a:t>
                      </a:r>
                    </a:p>
                    <a:p>
                      <a:pPr marL="285750" indent="-285750">
                        <a:buFont typeface="Arial" panose="020B0604020202020204" pitchFamily="34" charset="0"/>
                        <a:buChar char="›"/>
                      </a:pPr>
                      <a:r>
                        <a:rPr lang="fr-CH" altLang="de-DE" sz="1600" baseline="0" noProof="0" dirty="0" smtClean="0"/>
                        <a:t>Augmentation de la biodiversité et de la résistance (masse florale et racinaire)</a:t>
                      </a:r>
                      <a:endParaRPr lang="fr-CH" sz="1600" noProof="0" dirty="0" smtClean="0"/>
                    </a:p>
                  </a:txBody>
                  <a:tcPr>
                    <a:solidFill>
                      <a:schemeClr val="accent2">
                        <a:lumMod val="40000"/>
                        <a:lumOff val="60000"/>
                        <a:alpha val="75000"/>
                      </a:schemeClr>
                    </a:solidFill>
                  </a:tcPr>
                </a:tc>
                <a:tc>
                  <a:txBody>
                    <a:bodyPr/>
                    <a:lstStyle/>
                    <a:p>
                      <a:pPr marL="285750" indent="-285750">
                        <a:buFont typeface="Arial" panose="020B0604020202020204" pitchFamily="34" charset="0"/>
                        <a:buChar char="›"/>
                      </a:pPr>
                      <a:r>
                        <a:rPr lang="fr-CH" altLang="de-DE" sz="1600" noProof="0" dirty="0" smtClean="0"/>
                        <a:t>Séparation par le centre collecteur, coûts plus élevés</a:t>
                      </a:r>
                    </a:p>
                    <a:p>
                      <a:pPr marL="285750" indent="-285750">
                        <a:buFont typeface="Arial" panose="020B0604020202020204" pitchFamily="34" charset="0"/>
                        <a:buChar char="›"/>
                      </a:pPr>
                      <a:r>
                        <a:rPr lang="fr-CH" altLang="de-DE" sz="1600" noProof="0" dirty="0" smtClean="0"/>
                        <a:t>La céréale a des poids à l’hectolitre plus bas parce qu’elle n’a pas de fumure</a:t>
                      </a:r>
                    </a:p>
                    <a:p>
                      <a:pPr marL="285750" indent="-285750">
                        <a:buFont typeface="Arial" panose="020B0604020202020204" pitchFamily="34" charset="0"/>
                        <a:buChar char="›"/>
                      </a:pPr>
                      <a:r>
                        <a:rPr lang="fr-CH" altLang="de-DE" sz="1600" noProof="0" dirty="0" smtClean="0"/>
                        <a:t>Éventuellement favorisation des</a:t>
                      </a:r>
                      <a:r>
                        <a:rPr lang="fr-CH" altLang="de-DE" sz="1600" baseline="0" noProof="0" dirty="0" smtClean="0"/>
                        <a:t> maladies de rotation</a:t>
                      </a:r>
                      <a:r>
                        <a:rPr lang="fr-CH" altLang="de-DE" sz="1600" noProof="0" dirty="0" smtClean="0"/>
                        <a:t> ?</a:t>
                      </a:r>
                      <a:endParaRPr lang="fr-CH" sz="1600" baseline="0" noProof="0" dirty="0" smtClean="0"/>
                    </a:p>
                  </a:txBody>
                  <a:tcPr>
                    <a:solidFill>
                      <a:srgbClr val="FF0000">
                        <a:alpha val="35000"/>
                      </a:srgbClr>
                    </a:solidFill>
                  </a:tcPr>
                </a:tc>
              </a:tr>
            </a:tbl>
          </a:graphicData>
        </a:graphic>
      </p:graphicFrame>
    </p:spTree>
    <p:extLst>
      <p:ext uri="{BB962C8B-B14F-4D97-AF65-F5344CB8AC3E}">
        <p14:creationId xmlns:p14="http://schemas.microsoft.com/office/powerpoint/2010/main" val="2901913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7"/>
          </p:nvPr>
        </p:nvSpPr>
        <p:spPr/>
        <p:txBody>
          <a:bodyPr/>
          <a:lstStyle/>
          <a:p>
            <a:endParaRPr lang="fr-CH" dirty="0"/>
          </a:p>
        </p:txBody>
      </p:sp>
      <p:sp>
        <p:nvSpPr>
          <p:cNvPr id="2" name="Titel 1"/>
          <p:cNvSpPr>
            <a:spLocks noGrp="1"/>
          </p:cNvSpPr>
          <p:nvPr>
            <p:ph type="title"/>
          </p:nvPr>
        </p:nvSpPr>
        <p:spPr/>
        <p:txBody>
          <a:bodyPr/>
          <a:lstStyle/>
          <a:p>
            <a:r>
              <a:rPr lang="fr-CH" dirty="0" smtClean="0"/>
              <a:t>Production végétale : Régulation des adventices</a:t>
            </a:r>
            <a:endParaRPr lang="fr-CH" dirty="0"/>
          </a:p>
        </p:txBody>
      </p:sp>
      <p:sp>
        <p:nvSpPr>
          <p:cNvPr id="3" name="Inhaltsplatzhalter 2"/>
          <p:cNvSpPr>
            <a:spLocks noGrp="1"/>
          </p:cNvSpPr>
          <p:nvPr>
            <p:ph idx="12"/>
          </p:nvPr>
        </p:nvSpPr>
        <p:spPr/>
        <p:txBody>
          <a:bodyPr/>
          <a:lstStyle/>
          <a:p>
            <a:r>
              <a:rPr lang="fr-CH" dirty="0" smtClean="0"/>
              <a:t>Régulation préventive des mauvaises herbes</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54</a:t>
            </a:fld>
            <a:endParaRPr lang="fr-CH" altLang="de-DE" dirty="0"/>
          </a:p>
        </p:txBody>
      </p:sp>
      <p:sp>
        <p:nvSpPr>
          <p:cNvPr id="7" name="Rechteck 6"/>
          <p:cNvSpPr/>
          <p:nvPr/>
        </p:nvSpPr>
        <p:spPr>
          <a:xfrm>
            <a:off x="628649" y="1628744"/>
            <a:ext cx="2393387" cy="20162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600" b="1" dirty="0" smtClean="0">
                <a:solidFill>
                  <a:schemeClr val="tx1"/>
                </a:solidFill>
              </a:rPr>
              <a:t>Succession favorable des cultures</a:t>
            </a:r>
          </a:p>
          <a:p>
            <a:pPr eaLnBrk="1" hangingPunct="1">
              <a:spcBef>
                <a:spcPct val="50000"/>
              </a:spcBef>
            </a:pPr>
            <a:r>
              <a:rPr lang="fr-CH" altLang="de-DE" sz="1600" dirty="0" smtClean="0">
                <a:solidFill>
                  <a:schemeClr val="tx1"/>
                </a:solidFill>
              </a:rPr>
              <a:t>Min. 20 % d’enherbement toute l’année. Alterner les sarclées et les céréales.</a:t>
            </a:r>
            <a:endParaRPr lang="fr-CH" altLang="de-DE" sz="1600" dirty="0">
              <a:solidFill>
                <a:schemeClr val="tx1"/>
              </a:solidFill>
            </a:endParaRPr>
          </a:p>
        </p:txBody>
      </p:sp>
      <p:sp>
        <p:nvSpPr>
          <p:cNvPr id="8" name="Rechteck 7"/>
          <p:cNvSpPr/>
          <p:nvPr/>
        </p:nvSpPr>
        <p:spPr>
          <a:xfrm>
            <a:off x="6156158" y="1628744"/>
            <a:ext cx="2359192" cy="20405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600" b="1" dirty="0" smtClean="0">
                <a:solidFill>
                  <a:schemeClr val="tx1"/>
                </a:solidFill>
              </a:rPr>
              <a:t>Choix des espèces et des variétés</a:t>
            </a:r>
          </a:p>
          <a:p>
            <a:pPr eaLnBrk="1" hangingPunct="1">
              <a:spcBef>
                <a:spcPct val="50000"/>
              </a:spcBef>
            </a:pPr>
            <a:r>
              <a:rPr lang="fr-CH" altLang="de-DE" sz="1600" dirty="0" smtClean="0">
                <a:solidFill>
                  <a:schemeClr val="tx1"/>
                </a:solidFill>
              </a:rPr>
              <a:t>Grande force de concurrence : développement juvénile rapide, fermeture rapide des lignes.</a:t>
            </a:r>
            <a:endParaRPr lang="fr-CH" altLang="de-DE" sz="1400" dirty="0">
              <a:solidFill>
                <a:schemeClr val="tx1"/>
              </a:solidFill>
            </a:endParaRPr>
          </a:p>
        </p:txBody>
      </p:sp>
      <p:sp>
        <p:nvSpPr>
          <p:cNvPr id="9" name="Rechteck 8"/>
          <p:cNvSpPr/>
          <p:nvPr/>
        </p:nvSpPr>
        <p:spPr>
          <a:xfrm>
            <a:off x="3370097" y="1639307"/>
            <a:ext cx="2437999" cy="20057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600" b="1" dirty="0" smtClean="0">
                <a:solidFill>
                  <a:schemeClr val="tx1"/>
                </a:solidFill>
              </a:rPr>
              <a:t>Éviter la propagation et le ressemis</a:t>
            </a:r>
          </a:p>
          <a:p>
            <a:pPr eaLnBrk="1" hangingPunct="1">
              <a:spcBef>
                <a:spcPct val="50000"/>
              </a:spcBef>
            </a:pPr>
            <a:r>
              <a:rPr lang="fr-CH" altLang="de-DE" sz="1600" dirty="0" smtClean="0">
                <a:solidFill>
                  <a:schemeClr val="tx1"/>
                </a:solidFill>
              </a:rPr>
              <a:t>Régulation précoce. Arrachage des mauvaises herbes pérennes, enlever porte-graines et fleurs.</a:t>
            </a:r>
            <a:endParaRPr lang="fr-CH" altLang="de-DE" sz="1600" dirty="0">
              <a:solidFill>
                <a:schemeClr val="tx1"/>
              </a:solidFill>
            </a:endParaRPr>
          </a:p>
        </p:txBody>
      </p:sp>
      <p:sp>
        <p:nvSpPr>
          <p:cNvPr id="10" name="Rechteck 9"/>
          <p:cNvSpPr/>
          <p:nvPr/>
        </p:nvSpPr>
        <p:spPr>
          <a:xfrm>
            <a:off x="6156158" y="4500207"/>
            <a:ext cx="2359192" cy="1498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600" b="1" dirty="0" smtClean="0">
                <a:solidFill>
                  <a:schemeClr val="tx1"/>
                </a:solidFill>
              </a:rPr>
              <a:t>Densité de semis</a:t>
            </a:r>
          </a:p>
          <a:p>
            <a:pPr eaLnBrk="1" hangingPunct="1">
              <a:spcBef>
                <a:spcPct val="50000"/>
              </a:spcBef>
            </a:pPr>
            <a:r>
              <a:rPr lang="fr-CH" altLang="de-DE" sz="1600" dirty="0" smtClean="0">
                <a:solidFill>
                  <a:schemeClr val="tx1"/>
                </a:solidFill>
              </a:rPr>
              <a:t>Semer plutôt dense : Céréales plus 10-15 % pour permettre de passer la herse étrille.</a:t>
            </a:r>
            <a:endParaRPr lang="fr-CH" altLang="de-DE" sz="1400" dirty="0">
              <a:solidFill>
                <a:schemeClr val="tx1"/>
              </a:solidFill>
            </a:endParaRPr>
          </a:p>
        </p:txBody>
      </p:sp>
      <p:sp>
        <p:nvSpPr>
          <p:cNvPr id="11" name="Rechteck 10"/>
          <p:cNvSpPr/>
          <p:nvPr/>
        </p:nvSpPr>
        <p:spPr>
          <a:xfrm>
            <a:off x="3370098" y="4500208"/>
            <a:ext cx="2437998" cy="1521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600" b="1" dirty="0" smtClean="0">
                <a:solidFill>
                  <a:schemeClr val="tx1"/>
                </a:solidFill>
              </a:rPr>
              <a:t>Date de semis</a:t>
            </a:r>
          </a:p>
          <a:p>
            <a:pPr eaLnBrk="1" hangingPunct="1">
              <a:spcBef>
                <a:spcPct val="50000"/>
              </a:spcBef>
            </a:pPr>
            <a:r>
              <a:rPr lang="fr-CH" altLang="de-DE" sz="1600" dirty="0" smtClean="0">
                <a:solidFill>
                  <a:schemeClr val="tx1"/>
                </a:solidFill>
              </a:rPr>
              <a:t>Semer les cultures de printemps seulement quand les sols sont suffisamment chauds.</a:t>
            </a:r>
            <a:endParaRPr lang="fr-CH" altLang="de-DE" sz="1600" dirty="0">
              <a:solidFill>
                <a:schemeClr val="tx1"/>
              </a:solidFill>
            </a:endParaRPr>
          </a:p>
        </p:txBody>
      </p:sp>
      <p:sp>
        <p:nvSpPr>
          <p:cNvPr id="12" name="Rechteck 11"/>
          <p:cNvSpPr/>
          <p:nvPr/>
        </p:nvSpPr>
        <p:spPr>
          <a:xfrm>
            <a:off x="635768" y="4500208"/>
            <a:ext cx="2386267" cy="152108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600" b="1" dirty="0" smtClean="0">
                <a:solidFill>
                  <a:schemeClr val="tx1"/>
                </a:solidFill>
              </a:rPr>
              <a:t>Fumure</a:t>
            </a:r>
          </a:p>
          <a:p>
            <a:pPr eaLnBrk="1" hangingPunct="1">
              <a:spcBef>
                <a:spcPct val="50000"/>
              </a:spcBef>
            </a:pPr>
            <a:r>
              <a:rPr lang="fr-CH" altLang="de-DE" sz="1600" dirty="0" smtClean="0">
                <a:solidFill>
                  <a:schemeClr val="tx1"/>
                </a:solidFill>
              </a:rPr>
              <a:t>Avantage de croissance pour la plante cultivée : la bonne fumure au bon moment.</a:t>
            </a:r>
            <a:endParaRPr lang="fr-CH" altLang="de-DE" sz="1600" dirty="0">
              <a:solidFill>
                <a:schemeClr val="tx1"/>
              </a:solidFill>
            </a:endParaRPr>
          </a:p>
        </p:txBody>
      </p:sp>
    </p:spTree>
    <p:extLst>
      <p:ext uri="{BB962C8B-B14F-4D97-AF65-F5344CB8AC3E}">
        <p14:creationId xmlns:p14="http://schemas.microsoft.com/office/powerpoint/2010/main" val="20013088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nhaltsplatzhalter 26"/>
          <p:cNvSpPr>
            <a:spLocks noGrp="1"/>
          </p:cNvSpPr>
          <p:nvPr>
            <p:ph sz="quarter" idx="17"/>
          </p:nvPr>
        </p:nvSpPr>
        <p:spPr/>
        <p:txBody>
          <a:bodyPr/>
          <a:lstStyle/>
          <a:p>
            <a:endParaRPr lang="de-CH" dirty="0"/>
          </a:p>
        </p:txBody>
      </p:sp>
      <p:grpSp>
        <p:nvGrpSpPr>
          <p:cNvPr id="5" name="Gruppieren 4"/>
          <p:cNvGrpSpPr/>
          <p:nvPr/>
        </p:nvGrpSpPr>
        <p:grpSpPr>
          <a:xfrm>
            <a:off x="1911666" y="2301147"/>
            <a:ext cx="5264509" cy="2718866"/>
            <a:chOff x="1911666" y="2301147"/>
            <a:chExt cx="5264509" cy="2718866"/>
          </a:xfrm>
        </p:grpSpPr>
        <p:cxnSp>
          <p:nvCxnSpPr>
            <p:cNvPr id="30" name="Gerader Verbinder 29"/>
            <p:cNvCxnSpPr>
              <a:stCxn id="10" idx="2"/>
              <a:endCxn id="12" idx="0"/>
            </p:cNvCxnSpPr>
            <p:nvPr/>
          </p:nvCxnSpPr>
          <p:spPr>
            <a:xfrm flipH="1">
              <a:off x="1915628" y="2301147"/>
              <a:ext cx="2617379" cy="62379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a:stCxn id="10" idx="2"/>
              <a:endCxn id="13" idx="0"/>
            </p:cNvCxnSpPr>
            <p:nvPr/>
          </p:nvCxnSpPr>
          <p:spPr>
            <a:xfrm flipH="1">
              <a:off x="4533006" y="2301147"/>
              <a:ext cx="1" cy="63029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a:stCxn id="10" idx="2"/>
              <a:endCxn id="14" idx="0"/>
            </p:cNvCxnSpPr>
            <p:nvPr/>
          </p:nvCxnSpPr>
          <p:spPr>
            <a:xfrm>
              <a:off x="4533007" y="2301147"/>
              <a:ext cx="2639205" cy="62708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a:stCxn id="13" idx="2"/>
              <a:endCxn id="18" idx="0"/>
            </p:cNvCxnSpPr>
            <p:nvPr/>
          </p:nvCxnSpPr>
          <p:spPr>
            <a:xfrm flipH="1">
              <a:off x="1919591" y="3921918"/>
              <a:ext cx="2613415" cy="47176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a:stCxn id="13" idx="2"/>
              <a:endCxn id="19" idx="0"/>
            </p:cNvCxnSpPr>
            <p:nvPr/>
          </p:nvCxnSpPr>
          <p:spPr>
            <a:xfrm>
              <a:off x="4533006" y="3921918"/>
              <a:ext cx="3963" cy="48080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a:stCxn id="13" idx="2"/>
              <a:endCxn id="20" idx="0"/>
            </p:cNvCxnSpPr>
            <p:nvPr/>
          </p:nvCxnSpPr>
          <p:spPr>
            <a:xfrm>
              <a:off x="4533006" y="3921918"/>
              <a:ext cx="2643169" cy="48360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a:stCxn id="18" idx="2"/>
              <a:endCxn id="15" idx="0"/>
            </p:cNvCxnSpPr>
            <p:nvPr/>
          </p:nvCxnSpPr>
          <p:spPr>
            <a:xfrm flipH="1">
              <a:off x="1911666" y="4709630"/>
              <a:ext cx="7925" cy="30354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a:stCxn id="19" idx="2"/>
              <a:endCxn id="16" idx="0"/>
            </p:cNvCxnSpPr>
            <p:nvPr/>
          </p:nvCxnSpPr>
          <p:spPr>
            <a:xfrm>
              <a:off x="4536969" y="4718663"/>
              <a:ext cx="6951" cy="3013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stCxn id="20" idx="2"/>
              <a:endCxn id="17" idx="0"/>
            </p:cNvCxnSpPr>
            <p:nvPr/>
          </p:nvCxnSpPr>
          <p:spPr>
            <a:xfrm>
              <a:off x="7176175" y="4721468"/>
              <a:ext cx="0" cy="29170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lstStyle/>
          <a:p>
            <a:r>
              <a:rPr lang="fr-CH" dirty="0" smtClean="0"/>
              <a:t>Lutte directe contre les mauvaises herbes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55</a:t>
            </a:fld>
            <a:endParaRPr lang="fr-CH" altLang="de-DE" dirty="0"/>
          </a:p>
        </p:txBody>
      </p:sp>
      <p:sp>
        <p:nvSpPr>
          <p:cNvPr id="9" name="Rechteck 8"/>
          <p:cNvSpPr/>
          <p:nvPr/>
        </p:nvSpPr>
        <p:spPr>
          <a:xfrm>
            <a:off x="827584" y="1628800"/>
            <a:ext cx="2160240" cy="67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Thermique</a:t>
            </a:r>
          </a:p>
          <a:p>
            <a:pPr algn="ctr"/>
            <a:r>
              <a:rPr lang="fr-CH" sz="1600" dirty="0" smtClean="0">
                <a:solidFill>
                  <a:schemeClr val="tx1"/>
                </a:solidFill>
              </a:rPr>
              <a:t>Brûleur</a:t>
            </a:r>
          </a:p>
        </p:txBody>
      </p:sp>
      <p:sp>
        <p:nvSpPr>
          <p:cNvPr id="10" name="Rechteck 9"/>
          <p:cNvSpPr/>
          <p:nvPr/>
        </p:nvSpPr>
        <p:spPr>
          <a:xfrm>
            <a:off x="3452887" y="1628800"/>
            <a:ext cx="2160240" cy="67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Mécanique</a:t>
            </a:r>
          </a:p>
          <a:p>
            <a:pPr algn="ctr"/>
            <a:r>
              <a:rPr lang="fr-CH" sz="1600" b="1" dirty="0" smtClean="0">
                <a:solidFill>
                  <a:schemeClr val="tx1"/>
                </a:solidFill>
              </a:rPr>
              <a:t> </a:t>
            </a:r>
            <a:endParaRPr lang="fr-CH" sz="1600" dirty="0">
              <a:solidFill>
                <a:schemeClr val="tx1"/>
              </a:solidFill>
            </a:endParaRPr>
          </a:p>
        </p:txBody>
      </p:sp>
      <p:sp>
        <p:nvSpPr>
          <p:cNvPr id="11" name="Rechteck 10"/>
          <p:cNvSpPr/>
          <p:nvPr/>
        </p:nvSpPr>
        <p:spPr>
          <a:xfrm>
            <a:off x="6084168" y="1628800"/>
            <a:ext cx="2160240" cy="67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Manuel</a:t>
            </a:r>
          </a:p>
          <a:p>
            <a:pPr algn="ctr"/>
            <a:r>
              <a:rPr lang="fr-CH" sz="1600" dirty="0" smtClean="0">
                <a:solidFill>
                  <a:schemeClr val="tx1"/>
                </a:solidFill>
              </a:rPr>
              <a:t>Fourche à </a:t>
            </a:r>
            <a:br>
              <a:rPr lang="fr-CH" sz="1600" dirty="0" smtClean="0">
                <a:solidFill>
                  <a:schemeClr val="tx1"/>
                </a:solidFill>
              </a:rPr>
            </a:br>
            <a:r>
              <a:rPr lang="fr-CH" sz="1600" dirty="0" smtClean="0">
                <a:solidFill>
                  <a:schemeClr val="tx1"/>
                </a:solidFill>
              </a:rPr>
              <a:t>rumex etc.</a:t>
            </a:r>
          </a:p>
        </p:txBody>
      </p:sp>
      <p:sp>
        <p:nvSpPr>
          <p:cNvPr id="12" name="Rechteck 11"/>
          <p:cNvSpPr/>
          <p:nvPr/>
        </p:nvSpPr>
        <p:spPr>
          <a:xfrm>
            <a:off x="835508" y="2924944"/>
            <a:ext cx="2160240" cy="99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Étrilles</a:t>
            </a:r>
          </a:p>
          <a:p>
            <a:pPr algn="ctr"/>
            <a:r>
              <a:rPr lang="fr-CH" sz="1600" dirty="0" smtClean="0">
                <a:solidFill>
                  <a:schemeClr val="tx1"/>
                </a:solidFill>
              </a:rPr>
              <a:t>Herse, étrille rotative</a:t>
            </a:r>
          </a:p>
          <a:p>
            <a:pPr algn="ctr"/>
            <a:endParaRPr lang="fr-CH" sz="1600" dirty="0" smtClean="0">
              <a:solidFill>
                <a:schemeClr val="tx1"/>
              </a:solidFill>
            </a:endParaRPr>
          </a:p>
          <a:p>
            <a:pPr algn="ctr"/>
            <a:endParaRPr lang="fr-CH" sz="1600" dirty="0">
              <a:solidFill>
                <a:schemeClr val="tx1"/>
              </a:solidFill>
            </a:endParaRPr>
          </a:p>
        </p:txBody>
      </p:sp>
      <p:sp>
        <p:nvSpPr>
          <p:cNvPr id="13" name="Rechteck 12"/>
          <p:cNvSpPr/>
          <p:nvPr/>
        </p:nvSpPr>
        <p:spPr>
          <a:xfrm>
            <a:off x="3452886" y="2931446"/>
            <a:ext cx="2160240" cy="99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Sarcleuses</a:t>
            </a:r>
          </a:p>
          <a:p>
            <a:pPr algn="ctr"/>
            <a:endParaRPr lang="fr-CH" sz="1600" b="1" dirty="0" smtClean="0">
              <a:solidFill>
                <a:schemeClr val="tx1"/>
              </a:solidFill>
            </a:endParaRPr>
          </a:p>
          <a:p>
            <a:pPr algn="ctr"/>
            <a:endParaRPr lang="fr-CH" sz="1600" b="1" dirty="0" smtClean="0">
              <a:solidFill>
                <a:schemeClr val="tx1"/>
              </a:solidFill>
            </a:endParaRPr>
          </a:p>
          <a:p>
            <a:pPr algn="ctr"/>
            <a:endParaRPr lang="fr-CH" sz="1600" dirty="0">
              <a:solidFill>
                <a:schemeClr val="tx1"/>
              </a:solidFill>
            </a:endParaRPr>
          </a:p>
        </p:txBody>
      </p:sp>
      <p:sp>
        <p:nvSpPr>
          <p:cNvPr id="14" name="Rechteck 13"/>
          <p:cNvSpPr/>
          <p:nvPr/>
        </p:nvSpPr>
        <p:spPr>
          <a:xfrm>
            <a:off x="6092092" y="2928230"/>
            <a:ext cx="2160240" cy="99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Brosses</a:t>
            </a:r>
          </a:p>
          <a:p>
            <a:pPr algn="ctr"/>
            <a:r>
              <a:rPr lang="fr-CH" sz="1600" dirty="0" smtClean="0">
                <a:solidFill>
                  <a:schemeClr val="tx1"/>
                </a:solidFill>
              </a:rPr>
              <a:t>Sarcleuse à brosses</a:t>
            </a:r>
          </a:p>
          <a:p>
            <a:pPr algn="ctr"/>
            <a:endParaRPr lang="fr-CH" sz="1600" dirty="0" smtClean="0">
              <a:solidFill>
                <a:schemeClr val="tx1"/>
              </a:solidFill>
            </a:endParaRPr>
          </a:p>
          <a:p>
            <a:pPr algn="ctr"/>
            <a:endParaRPr lang="fr-CH" sz="1600" dirty="0">
              <a:solidFill>
                <a:schemeClr val="tx1"/>
              </a:solidFill>
            </a:endParaRPr>
          </a:p>
        </p:txBody>
      </p:sp>
      <p:sp>
        <p:nvSpPr>
          <p:cNvPr id="15" name="Rechteck 14"/>
          <p:cNvSpPr/>
          <p:nvPr/>
        </p:nvSpPr>
        <p:spPr>
          <a:xfrm>
            <a:off x="827583" y="5013176"/>
            <a:ext cx="2168165"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Guidées</a:t>
            </a:r>
          </a:p>
          <a:p>
            <a:pPr algn="ctr"/>
            <a:r>
              <a:rPr lang="fr-CH" sz="1600" b="1" dirty="0" smtClean="0">
                <a:solidFill>
                  <a:schemeClr val="tx1"/>
                </a:solidFill>
              </a:rPr>
              <a:t>Autoguidées</a:t>
            </a:r>
          </a:p>
          <a:p>
            <a:pPr algn="ctr"/>
            <a:r>
              <a:rPr lang="fr-CH" sz="1600" dirty="0" smtClean="0">
                <a:solidFill>
                  <a:schemeClr val="tx1"/>
                </a:solidFill>
              </a:rPr>
              <a:t>Socs patte d’oie etc.</a:t>
            </a:r>
          </a:p>
          <a:p>
            <a:pPr algn="ctr"/>
            <a:endParaRPr lang="fr-CH" sz="1600" dirty="0">
              <a:solidFill>
                <a:schemeClr val="tx1"/>
              </a:solidFill>
            </a:endParaRPr>
          </a:p>
          <a:p>
            <a:pPr algn="ctr"/>
            <a:endParaRPr lang="fr-CH" sz="1600" dirty="0">
              <a:solidFill>
                <a:schemeClr val="tx1"/>
              </a:solidFill>
            </a:endParaRPr>
          </a:p>
        </p:txBody>
      </p:sp>
      <p:sp>
        <p:nvSpPr>
          <p:cNvPr id="16" name="Rechteck 15"/>
          <p:cNvSpPr/>
          <p:nvPr/>
        </p:nvSpPr>
        <p:spPr>
          <a:xfrm>
            <a:off x="3459837" y="5020013"/>
            <a:ext cx="2168165"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a:solidFill>
                  <a:schemeClr val="tx1"/>
                </a:solidFill>
              </a:rPr>
              <a:t>Guidées</a:t>
            </a:r>
          </a:p>
          <a:p>
            <a:pPr algn="ctr"/>
            <a:r>
              <a:rPr lang="fr-CH" sz="1600" b="1" dirty="0">
                <a:solidFill>
                  <a:schemeClr val="tx1"/>
                </a:solidFill>
              </a:rPr>
              <a:t>Autoguidées </a:t>
            </a:r>
            <a:endParaRPr lang="fr-CH" sz="1600" b="1" dirty="0" smtClean="0">
              <a:solidFill>
                <a:schemeClr val="tx1"/>
              </a:solidFill>
            </a:endParaRPr>
          </a:p>
          <a:p>
            <a:pPr algn="ctr"/>
            <a:r>
              <a:rPr lang="fr-CH" sz="1600" dirty="0">
                <a:solidFill>
                  <a:schemeClr val="tx1"/>
                </a:solidFill>
              </a:rPr>
              <a:t>É</a:t>
            </a:r>
            <a:r>
              <a:rPr lang="fr-CH" sz="1600" dirty="0" smtClean="0">
                <a:solidFill>
                  <a:schemeClr val="tx1"/>
                </a:solidFill>
              </a:rPr>
              <a:t>toiles, à doigts</a:t>
            </a:r>
          </a:p>
          <a:p>
            <a:pPr algn="ctr"/>
            <a:endParaRPr lang="fr-CH" sz="1600" dirty="0" smtClean="0">
              <a:solidFill>
                <a:schemeClr val="tx1"/>
              </a:solidFill>
            </a:endParaRPr>
          </a:p>
          <a:p>
            <a:pPr algn="ctr"/>
            <a:endParaRPr lang="fr-CH" sz="1600" dirty="0">
              <a:solidFill>
                <a:schemeClr val="tx1"/>
              </a:solidFill>
            </a:endParaRPr>
          </a:p>
        </p:txBody>
      </p:sp>
      <p:sp>
        <p:nvSpPr>
          <p:cNvPr id="17" name="Rechteck 16"/>
          <p:cNvSpPr/>
          <p:nvPr/>
        </p:nvSpPr>
        <p:spPr>
          <a:xfrm>
            <a:off x="6092092" y="5013176"/>
            <a:ext cx="2168165"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Fraises en bandes</a:t>
            </a:r>
          </a:p>
          <a:p>
            <a:pPr algn="ctr"/>
            <a:endParaRPr lang="fr-CH" sz="1600" dirty="0" smtClean="0">
              <a:solidFill>
                <a:schemeClr val="tx1"/>
              </a:solidFill>
            </a:endParaRPr>
          </a:p>
          <a:p>
            <a:pPr algn="ctr"/>
            <a:endParaRPr lang="fr-CH" sz="1600" dirty="0">
              <a:solidFill>
                <a:schemeClr val="tx1"/>
              </a:solidFill>
            </a:endParaRPr>
          </a:p>
        </p:txBody>
      </p:sp>
      <p:sp>
        <p:nvSpPr>
          <p:cNvPr id="18" name="Rechteck 17"/>
          <p:cNvSpPr/>
          <p:nvPr/>
        </p:nvSpPr>
        <p:spPr>
          <a:xfrm>
            <a:off x="835508" y="4393686"/>
            <a:ext cx="2168165" cy="315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Tirées</a:t>
            </a:r>
          </a:p>
        </p:txBody>
      </p:sp>
      <p:sp>
        <p:nvSpPr>
          <p:cNvPr id="19" name="Rechteck 18"/>
          <p:cNvSpPr/>
          <p:nvPr/>
        </p:nvSpPr>
        <p:spPr>
          <a:xfrm>
            <a:off x="3452886" y="4402719"/>
            <a:ext cx="2168165" cy="315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Roulantes</a:t>
            </a:r>
          </a:p>
        </p:txBody>
      </p:sp>
      <p:sp>
        <p:nvSpPr>
          <p:cNvPr id="20" name="Rechteck 19"/>
          <p:cNvSpPr/>
          <p:nvPr/>
        </p:nvSpPr>
        <p:spPr>
          <a:xfrm>
            <a:off x="6092092" y="4405524"/>
            <a:ext cx="2168165" cy="315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solidFill>
                  <a:schemeClr val="tx1"/>
                </a:solidFill>
              </a:rPr>
              <a:t>A prise de force</a:t>
            </a:r>
          </a:p>
        </p:txBody>
      </p:sp>
      <p:pic>
        <p:nvPicPr>
          <p:cNvPr id="21" name="Picture 31" descr="Hackstriegel"/>
          <p:cNvPicPr>
            <a:picLocks noChangeAspect="1" noChangeArrowheads="1"/>
          </p:cNvPicPr>
          <p:nvPr/>
        </p:nvPicPr>
        <p:blipFill>
          <a:blip r:embed="rId2" cstate="screen">
            <a:extLst>
              <a:ext uri="{28A0092B-C50C-407E-A947-70E740481C1C}">
                <a14:useLocalDpi xmlns:a14="http://schemas.microsoft.com/office/drawing/2010/main" val="0"/>
              </a:ext>
            </a:extLst>
          </a:blip>
          <a:srcRect l="47968" t="39388"/>
          <a:stretch>
            <a:fillRect/>
          </a:stretch>
        </p:blipFill>
        <p:spPr bwMode="auto">
          <a:xfrm>
            <a:off x="1450504" y="3441044"/>
            <a:ext cx="914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6" descr="Hackbürste"/>
          <p:cNvPicPr>
            <a:picLocks noChangeAspect="1" noChangeArrowheads="1"/>
          </p:cNvPicPr>
          <p:nvPr/>
        </p:nvPicPr>
        <p:blipFill>
          <a:blip r:embed="rId3" cstate="screen">
            <a:extLst>
              <a:ext uri="{28A0092B-C50C-407E-A947-70E740481C1C}">
                <a14:useLocalDpi xmlns:a14="http://schemas.microsoft.com/office/drawing/2010/main" val="0"/>
              </a:ext>
            </a:extLst>
          </a:blip>
          <a:srcRect l="25049"/>
          <a:stretch>
            <a:fillRect/>
          </a:stretch>
        </p:blipFill>
        <p:spPr bwMode="auto">
          <a:xfrm>
            <a:off x="6713419" y="3426682"/>
            <a:ext cx="810910" cy="4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7" descr="Reihenfräse"/>
          <p:cNvPicPr>
            <a:picLocks noChangeAspect="1" noChangeArrowheads="1"/>
          </p:cNvPicPr>
          <p:nvPr/>
        </p:nvPicPr>
        <p:blipFill>
          <a:blip r:embed="rId4" cstate="screen">
            <a:extLst>
              <a:ext uri="{28A0092B-C50C-407E-A947-70E740481C1C}">
                <a14:useLocalDpi xmlns:a14="http://schemas.microsoft.com/office/drawing/2010/main" val="0"/>
              </a:ext>
            </a:extLst>
          </a:blip>
          <a:srcRect l="48003"/>
          <a:stretch>
            <a:fillRect/>
          </a:stretch>
        </p:blipFill>
        <p:spPr bwMode="auto">
          <a:xfrm>
            <a:off x="6713945" y="5569604"/>
            <a:ext cx="916533" cy="68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9" descr="Sternhackgerät"/>
          <p:cNvPicPr>
            <a:picLocks noChangeAspect="1" noChangeArrowheads="1"/>
          </p:cNvPicPr>
          <p:nvPr/>
        </p:nvPicPr>
        <p:blipFill>
          <a:blip r:embed="rId5">
            <a:extLst>
              <a:ext uri="{28A0092B-C50C-407E-A947-70E740481C1C}">
                <a14:useLocalDpi xmlns:a14="http://schemas.microsoft.com/office/drawing/2010/main" val="0"/>
              </a:ext>
            </a:extLst>
          </a:blip>
          <a:srcRect l="56609" t="60754"/>
          <a:stretch>
            <a:fillRect/>
          </a:stretch>
        </p:blipFill>
        <p:spPr bwMode="auto">
          <a:xfrm>
            <a:off x="3972420" y="585866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0" descr="Scharhackgerät"/>
          <p:cNvPicPr>
            <a:picLocks noChangeAspect="1" noChangeArrowheads="1"/>
          </p:cNvPicPr>
          <p:nvPr/>
        </p:nvPicPr>
        <p:blipFill>
          <a:blip r:embed="rId6">
            <a:extLst>
              <a:ext uri="{28A0092B-C50C-407E-A947-70E740481C1C}">
                <a14:useLocalDpi xmlns:a14="http://schemas.microsoft.com/office/drawing/2010/main" val="0"/>
              </a:ext>
            </a:extLst>
          </a:blip>
          <a:srcRect l="56601" t="65047" r="7852"/>
          <a:stretch>
            <a:fillRect/>
          </a:stretch>
        </p:blipFill>
        <p:spPr bwMode="auto">
          <a:xfrm>
            <a:off x="1381434" y="5855484"/>
            <a:ext cx="10683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1" descr="Scharhackgerät"/>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923928" y="3348645"/>
            <a:ext cx="1308621" cy="5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descr="Br Frei"/>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911607" y="1744719"/>
            <a:ext cx="332801" cy="54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idx="14"/>
          </p:nvPr>
        </p:nvSpPr>
        <p:spPr/>
        <p:txBody>
          <a:bodyPr/>
          <a:lstStyle/>
          <a:p>
            <a:r>
              <a:rPr lang="de-CH" dirty="0" smtClean="0"/>
              <a:t>Illustration : FiBL</a:t>
            </a:r>
            <a:endParaRPr lang="de-CH" dirty="0"/>
          </a:p>
        </p:txBody>
      </p:sp>
    </p:spTree>
    <p:extLst>
      <p:ext uri="{BB962C8B-B14F-4D97-AF65-F5344CB8AC3E}">
        <p14:creationId xmlns:p14="http://schemas.microsoft.com/office/powerpoint/2010/main" val="3412041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normAutofit/>
          </a:bodyPr>
          <a:lstStyle/>
          <a:p>
            <a:r>
              <a:rPr lang="fr-CH" dirty="0" smtClean="0"/>
              <a:t>Herse étrille, sarcleuse à socs, houe rotative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433451689"/>
              </p:ext>
            </p:extLst>
          </p:nvPr>
        </p:nvGraphicFramePr>
        <p:xfrm>
          <a:off x="628650" y="1571625"/>
          <a:ext cx="7886700" cy="4556760"/>
        </p:xfrm>
        <a:graphic>
          <a:graphicData uri="http://schemas.openxmlformats.org/drawingml/2006/table">
            <a:tbl>
              <a:tblPr firstRow="1" bandRow="1">
                <a:tableStyleId>{93296810-A885-4BE3-A3E7-6D5BEEA58F35}</a:tableStyleId>
              </a:tblPr>
              <a:tblGrid>
                <a:gridCol w="2215158"/>
                <a:gridCol w="1890514"/>
                <a:gridCol w="1890514"/>
                <a:gridCol w="1890514"/>
              </a:tblGrid>
              <a:tr h="370840">
                <a:tc>
                  <a:txBody>
                    <a:bodyPr/>
                    <a:lstStyle/>
                    <a:p>
                      <a:endParaRPr lang="fr-CH" sz="1400" b="1" noProof="0" dirty="0">
                        <a:solidFill>
                          <a:schemeClr val="tx1"/>
                        </a:solidFill>
                      </a:endParaRPr>
                    </a:p>
                  </a:txBody>
                  <a:tcPr>
                    <a:solidFill>
                      <a:schemeClr val="bg1"/>
                    </a:solidFill>
                  </a:tcPr>
                </a:tc>
                <a:tc>
                  <a:txBody>
                    <a:bodyPr/>
                    <a:lstStyle/>
                    <a:p>
                      <a:r>
                        <a:rPr lang="fr-CH" sz="1400" noProof="0" dirty="0" smtClean="0">
                          <a:solidFill>
                            <a:schemeClr val="tx1"/>
                          </a:solidFill>
                        </a:rPr>
                        <a:t>Herse étrille</a:t>
                      </a:r>
                      <a:endParaRPr lang="fr-CH" sz="1400" noProof="0" dirty="0">
                        <a:solidFill>
                          <a:schemeClr val="tx1"/>
                        </a:solidFill>
                      </a:endParaRPr>
                    </a:p>
                  </a:txBody>
                  <a:tcPr>
                    <a:solidFill>
                      <a:schemeClr val="bg1"/>
                    </a:solidFill>
                  </a:tcPr>
                </a:tc>
                <a:tc>
                  <a:txBody>
                    <a:bodyPr/>
                    <a:lstStyle/>
                    <a:p>
                      <a:r>
                        <a:rPr lang="fr-CH" sz="1400" noProof="0" dirty="0" smtClean="0">
                          <a:solidFill>
                            <a:schemeClr val="tx1"/>
                          </a:solidFill>
                        </a:rPr>
                        <a:t>Sarcleuse à socs</a:t>
                      </a:r>
                      <a:endParaRPr lang="fr-CH" sz="1400" noProof="0" dirty="0">
                        <a:solidFill>
                          <a:schemeClr val="tx1"/>
                        </a:solidFill>
                      </a:endParaRPr>
                    </a:p>
                  </a:txBody>
                  <a:tcPr>
                    <a:solidFill>
                      <a:schemeClr val="bg1"/>
                    </a:solidFill>
                  </a:tcPr>
                </a:tc>
                <a:tc>
                  <a:txBody>
                    <a:bodyPr/>
                    <a:lstStyle/>
                    <a:p>
                      <a:r>
                        <a:rPr lang="fr-CH" sz="1400" noProof="0" dirty="0" smtClean="0">
                          <a:solidFill>
                            <a:schemeClr val="tx1"/>
                          </a:solidFill>
                        </a:rPr>
                        <a:t>Houe rotative</a:t>
                      </a:r>
                    </a:p>
                    <a:p>
                      <a:endParaRPr lang="fr-CH" sz="1400" noProof="0" dirty="0" smtClean="0">
                        <a:solidFill>
                          <a:schemeClr val="tx1"/>
                        </a:solidFill>
                      </a:endParaRPr>
                    </a:p>
                    <a:p>
                      <a:endParaRPr lang="fr-CH" sz="1400" noProof="0" dirty="0" smtClean="0">
                        <a:solidFill>
                          <a:schemeClr val="tx1"/>
                        </a:solidFill>
                      </a:endParaRPr>
                    </a:p>
                    <a:p>
                      <a:endParaRPr lang="fr-CH" sz="1400" noProof="0" dirty="0" smtClean="0">
                        <a:solidFill>
                          <a:schemeClr val="tx1"/>
                        </a:solidFill>
                      </a:endParaRPr>
                    </a:p>
                    <a:p>
                      <a:endParaRPr lang="fr-CH" sz="1400" noProof="0" dirty="0">
                        <a:solidFill>
                          <a:schemeClr val="tx1"/>
                        </a:solidFill>
                      </a:endParaRPr>
                    </a:p>
                  </a:txBody>
                  <a:tcPr>
                    <a:solidFill>
                      <a:schemeClr val="bg1"/>
                    </a:solidFill>
                  </a:tcPr>
                </a:tc>
              </a:tr>
              <a:tr h="370840">
                <a:tc>
                  <a:txBody>
                    <a:bodyPr/>
                    <a:lstStyle/>
                    <a:p>
                      <a:r>
                        <a:rPr lang="fr-CH" sz="1400" b="1" noProof="0" dirty="0" smtClean="0"/>
                        <a:t>Fonctionnement</a:t>
                      </a:r>
                      <a:endParaRPr lang="fr-CH" sz="1400" b="1" noProof="0" dirty="0"/>
                    </a:p>
                  </a:txBody>
                  <a:tcPr/>
                </a:tc>
                <a:tc>
                  <a:txBody>
                    <a:bodyPr/>
                    <a:lstStyle/>
                    <a:p>
                      <a:r>
                        <a:rPr lang="fr-CH" sz="1400" noProof="0" dirty="0" smtClean="0"/>
                        <a:t>Enfouit</a:t>
                      </a:r>
                    </a:p>
                    <a:p>
                      <a:r>
                        <a:rPr lang="fr-CH" sz="1400" baseline="0" noProof="0" dirty="0" smtClean="0"/>
                        <a:t>Arrache</a:t>
                      </a:r>
                      <a:endParaRPr lang="fr-CH" sz="1400" noProof="0" dirty="0"/>
                    </a:p>
                  </a:txBody>
                  <a:tcPr/>
                </a:tc>
                <a:tc>
                  <a:txBody>
                    <a:bodyPr/>
                    <a:lstStyle/>
                    <a:p>
                      <a:r>
                        <a:rPr lang="fr-CH" sz="1400" noProof="0" dirty="0" smtClean="0"/>
                        <a:t>Coupe</a:t>
                      </a:r>
                    </a:p>
                    <a:p>
                      <a:r>
                        <a:rPr lang="fr-CH" sz="1400" noProof="0" dirty="0" smtClean="0"/>
                        <a:t>Enfouit</a:t>
                      </a:r>
                      <a:endParaRPr lang="fr-CH" sz="1400" noProof="0" dirty="0"/>
                    </a:p>
                  </a:txBody>
                  <a:tcPr/>
                </a:tc>
                <a:tc>
                  <a:txBody>
                    <a:bodyPr/>
                    <a:lstStyle/>
                    <a:p>
                      <a:r>
                        <a:rPr lang="fr-CH" sz="1400" noProof="0" dirty="0" smtClean="0"/>
                        <a:t>Enfouit</a:t>
                      </a:r>
                    </a:p>
                    <a:p>
                      <a:r>
                        <a:rPr lang="fr-CH" sz="1400" noProof="0" dirty="0" smtClean="0"/>
                        <a:t>Coupe</a:t>
                      </a:r>
                    </a:p>
                    <a:p>
                      <a:r>
                        <a:rPr lang="fr-CH" sz="1400" noProof="0" dirty="0" smtClean="0"/>
                        <a:t>Mélange le sol</a:t>
                      </a:r>
                      <a:endParaRPr lang="fr-CH" sz="1400" noProof="0" dirty="0"/>
                    </a:p>
                  </a:txBody>
                  <a:tcPr/>
                </a:tc>
              </a:tr>
              <a:tr h="370840">
                <a:tc>
                  <a:txBody>
                    <a:bodyPr/>
                    <a:lstStyle/>
                    <a:p>
                      <a:r>
                        <a:rPr lang="fr-CH" sz="1400" b="1" noProof="0" dirty="0" smtClean="0"/>
                        <a:t>Effet sur le sol</a:t>
                      </a:r>
                      <a:endParaRPr lang="fr-CH" sz="1400" b="1" noProof="0" dirty="0"/>
                    </a:p>
                  </a:txBody>
                  <a:tcPr/>
                </a:tc>
                <a:tc>
                  <a:txBody>
                    <a:bodyPr/>
                    <a:lstStyle/>
                    <a:p>
                      <a:r>
                        <a:rPr lang="fr-CH" sz="1400" noProof="0" dirty="0" smtClean="0"/>
                        <a:t>Ameublit</a:t>
                      </a:r>
                      <a:r>
                        <a:rPr lang="fr-CH" sz="1400" baseline="0" noProof="0" dirty="0" smtClean="0"/>
                        <a:t> superficiellement</a:t>
                      </a:r>
                      <a:endParaRPr lang="fr-CH" sz="1400" noProof="0" dirty="0"/>
                    </a:p>
                  </a:txBody>
                  <a:tcPr/>
                </a:tc>
                <a:tc>
                  <a:txBody>
                    <a:bodyPr/>
                    <a:lstStyle/>
                    <a:p>
                      <a:r>
                        <a:rPr lang="fr-CH" sz="1400" noProof="0" dirty="0" smtClean="0"/>
                        <a:t>Ameublit modérément</a:t>
                      </a:r>
                      <a:endParaRPr lang="fr-CH" sz="1400" noProof="0" dirty="0"/>
                    </a:p>
                  </a:txBody>
                  <a:tcPr/>
                </a:tc>
                <a:tc>
                  <a:txBody>
                    <a:bodyPr/>
                    <a:lstStyle/>
                    <a:p>
                      <a:r>
                        <a:rPr lang="fr-CH" sz="1400" noProof="0" dirty="0" smtClean="0"/>
                        <a:t>Ameublit profondément</a:t>
                      </a:r>
                      <a:endParaRPr lang="fr-CH" sz="1400" noProof="0" dirty="0"/>
                    </a:p>
                  </a:txBody>
                  <a:tcPr/>
                </a:tc>
              </a:tr>
              <a:tr h="370840">
                <a:tc>
                  <a:txBody>
                    <a:bodyPr/>
                    <a:lstStyle/>
                    <a:p>
                      <a:r>
                        <a:rPr lang="fr-CH" sz="1400" b="1" noProof="0" dirty="0" smtClean="0"/>
                        <a:t>Effet de minéralisation</a:t>
                      </a:r>
                      <a:endParaRPr lang="fr-CH" sz="1400" b="1" noProof="0" dirty="0"/>
                    </a:p>
                  </a:txBody>
                  <a:tcPr/>
                </a:tc>
                <a:tc>
                  <a:txBody>
                    <a:bodyPr/>
                    <a:lstStyle/>
                    <a:p>
                      <a:r>
                        <a:rPr lang="fr-CH" sz="1400" noProof="0" dirty="0" smtClean="0"/>
                        <a:t>Faible</a:t>
                      </a:r>
                      <a:endParaRPr lang="fr-CH" sz="1400" noProof="0" dirty="0"/>
                    </a:p>
                  </a:txBody>
                  <a:tcPr/>
                </a:tc>
                <a:tc>
                  <a:txBody>
                    <a:bodyPr/>
                    <a:lstStyle/>
                    <a:p>
                      <a:r>
                        <a:rPr lang="fr-CH" sz="1400" noProof="0" dirty="0" smtClean="0"/>
                        <a:t>Modéré</a:t>
                      </a:r>
                      <a:endParaRPr lang="fr-CH" sz="1400" noProof="0" dirty="0"/>
                    </a:p>
                  </a:txBody>
                  <a:tcPr/>
                </a:tc>
                <a:tc>
                  <a:txBody>
                    <a:bodyPr/>
                    <a:lstStyle/>
                    <a:p>
                      <a:r>
                        <a:rPr lang="fr-CH" sz="1400" noProof="0" dirty="0" smtClean="0"/>
                        <a:t>Important</a:t>
                      </a:r>
                    </a:p>
                  </a:txBody>
                  <a:tcPr/>
                </a:tc>
              </a:tr>
              <a:tr h="370840">
                <a:tc>
                  <a:txBody>
                    <a:bodyPr/>
                    <a:lstStyle/>
                    <a:p>
                      <a:r>
                        <a:rPr lang="fr-CH" sz="1400" b="1" noProof="0" dirty="0" smtClean="0"/>
                        <a:t>Efficacité</a:t>
                      </a:r>
                      <a:r>
                        <a:rPr lang="fr-CH" sz="1400" b="1" baseline="0" noProof="0" dirty="0" smtClean="0"/>
                        <a:t> sur les lignes</a:t>
                      </a:r>
                      <a:endParaRPr lang="fr-CH" sz="1400" b="1" noProof="0" dirty="0"/>
                    </a:p>
                  </a:txBody>
                  <a:tcPr/>
                </a:tc>
                <a:tc>
                  <a:txBody>
                    <a:bodyPr/>
                    <a:lstStyle/>
                    <a:p>
                      <a:r>
                        <a:rPr lang="fr-CH" sz="1400" noProof="0" dirty="0" smtClean="0"/>
                        <a:t>Oui</a:t>
                      </a:r>
                      <a:endParaRPr lang="fr-CH" sz="1400" noProof="0" dirty="0"/>
                    </a:p>
                  </a:txBody>
                  <a:tcPr/>
                </a:tc>
                <a:tc>
                  <a:txBody>
                    <a:bodyPr/>
                    <a:lstStyle/>
                    <a:p>
                      <a:r>
                        <a:rPr lang="fr-CH" sz="1400" noProof="0" dirty="0" smtClean="0"/>
                        <a:t>Non</a:t>
                      </a:r>
                      <a:endParaRPr lang="fr-CH" sz="1400" noProof="0" dirty="0"/>
                    </a:p>
                  </a:txBody>
                  <a:tcPr/>
                </a:tc>
                <a:tc>
                  <a:txBody>
                    <a:bodyPr/>
                    <a:lstStyle/>
                    <a:p>
                      <a:r>
                        <a:rPr lang="fr-CH" sz="1400" noProof="0" dirty="0" smtClean="0"/>
                        <a:t>Oui (buttage)</a:t>
                      </a:r>
                      <a:endParaRPr lang="fr-CH" sz="1400" noProof="0" dirty="0"/>
                    </a:p>
                  </a:txBody>
                  <a:tcPr/>
                </a:tc>
              </a:tr>
              <a:tr h="370840">
                <a:tc>
                  <a:txBody>
                    <a:bodyPr/>
                    <a:lstStyle/>
                    <a:p>
                      <a:r>
                        <a:rPr lang="fr-CH" sz="1400" b="1" noProof="0" dirty="0" smtClean="0"/>
                        <a:t>Dégâts à la culture</a:t>
                      </a:r>
                      <a:endParaRPr lang="fr-CH" sz="1400" b="1" noProof="0" dirty="0"/>
                    </a:p>
                  </a:txBody>
                  <a:tcPr/>
                </a:tc>
                <a:tc>
                  <a:txBody>
                    <a:bodyPr/>
                    <a:lstStyle/>
                    <a:p>
                      <a:r>
                        <a:rPr lang="fr-CH" sz="1400" noProof="0" dirty="0" smtClean="0"/>
                        <a:t>Modérés</a:t>
                      </a:r>
                      <a:endParaRPr lang="fr-CH" sz="1400" noProof="0" dirty="0"/>
                    </a:p>
                  </a:txBody>
                  <a:tcPr/>
                </a:tc>
                <a:tc>
                  <a:txBody>
                    <a:bodyPr/>
                    <a:lstStyle/>
                    <a:p>
                      <a:r>
                        <a:rPr lang="fr-CH" sz="1400" noProof="0" dirty="0" smtClean="0"/>
                        <a:t>Faibles</a:t>
                      </a:r>
                      <a:endParaRPr lang="fr-CH" sz="1400" noProof="0" dirty="0"/>
                    </a:p>
                  </a:txBody>
                  <a:tcPr/>
                </a:tc>
                <a:tc>
                  <a:txBody>
                    <a:bodyPr/>
                    <a:lstStyle/>
                    <a:p>
                      <a:r>
                        <a:rPr lang="fr-CH" sz="1400" noProof="0" dirty="0" smtClean="0"/>
                        <a:t>Faibles</a:t>
                      </a:r>
                      <a:endParaRPr lang="fr-CH" sz="1400" noProof="0" dirty="0"/>
                    </a:p>
                  </a:txBody>
                  <a:tcPr/>
                </a:tc>
              </a:tr>
              <a:tr h="370840">
                <a:tc>
                  <a:txBody>
                    <a:bodyPr/>
                    <a:lstStyle/>
                    <a:p>
                      <a:r>
                        <a:rPr lang="fr-CH" sz="1400" b="1" noProof="0" dirty="0" smtClean="0"/>
                        <a:t>Possibilités d’utilisation</a:t>
                      </a:r>
                      <a:endParaRPr lang="fr-CH" sz="1400" b="1" noProof="0" dirty="0"/>
                    </a:p>
                  </a:txBody>
                  <a:tcPr/>
                </a:tc>
                <a:tc>
                  <a:txBody>
                    <a:bodyPr/>
                    <a:lstStyle/>
                    <a:p>
                      <a:r>
                        <a:rPr lang="fr-CH" sz="1400" noProof="0" dirty="0" smtClean="0"/>
                        <a:t>Dans presque </a:t>
                      </a:r>
                      <a:br>
                        <a:rPr lang="fr-CH" sz="1400" noProof="0" dirty="0" smtClean="0"/>
                      </a:br>
                      <a:r>
                        <a:rPr lang="fr-CH" sz="1400" noProof="0" dirty="0" smtClean="0"/>
                        <a:t>toutes les cultures</a:t>
                      </a:r>
                      <a:endParaRPr lang="fr-CH" sz="1400"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Dans</a:t>
                      </a:r>
                      <a:r>
                        <a:rPr lang="fr-CH" sz="1400" baseline="0" noProof="0" dirty="0" smtClean="0"/>
                        <a:t> toutes les cultures en lignes</a:t>
                      </a:r>
                      <a:endParaRPr lang="fr-CH" sz="1400" noProof="0" dirty="0" smtClean="0"/>
                    </a:p>
                  </a:txBody>
                  <a:tcPr/>
                </a:tc>
                <a:tc>
                  <a:txBody>
                    <a:bodyPr/>
                    <a:lstStyle/>
                    <a:p>
                      <a:r>
                        <a:rPr lang="fr-CH" sz="1400" noProof="0" dirty="0" smtClean="0"/>
                        <a:t>Dans les cultures en lignes et sur buttes</a:t>
                      </a:r>
                      <a:endParaRPr lang="fr-CH" sz="1400" noProof="0" dirty="0"/>
                    </a:p>
                  </a:txBody>
                  <a:tcPr/>
                </a:tc>
              </a:tr>
              <a:tr h="370840">
                <a:tc>
                  <a:txBody>
                    <a:bodyPr/>
                    <a:lstStyle/>
                    <a:p>
                      <a:r>
                        <a:rPr lang="fr-CH" sz="1400" b="1" noProof="0" dirty="0" smtClean="0"/>
                        <a:t>Maniement</a:t>
                      </a:r>
                      <a:endParaRPr lang="fr-CH" sz="1400" b="1" noProof="0" dirty="0"/>
                    </a:p>
                  </a:txBody>
                  <a:tcPr/>
                </a:tc>
                <a:tc>
                  <a:txBody>
                    <a:bodyPr/>
                    <a:lstStyle/>
                    <a:p>
                      <a:r>
                        <a:rPr lang="fr-CH" sz="1400" noProof="0" dirty="0" smtClean="0"/>
                        <a:t>Simple, </a:t>
                      </a:r>
                      <a:r>
                        <a:rPr lang="fr-CH" sz="1400" noProof="0" dirty="0" err="1" smtClean="0"/>
                        <a:t>performan-tes</a:t>
                      </a:r>
                      <a:r>
                        <a:rPr lang="fr-CH" sz="1400" noProof="0" dirty="0" smtClean="0"/>
                        <a:t>, pas de guideur</a:t>
                      </a:r>
                      <a:endParaRPr lang="fr-CH" sz="1400" noProof="0" dirty="0"/>
                    </a:p>
                  </a:txBody>
                  <a:tcPr/>
                </a:tc>
                <a:tc gridSpan="2">
                  <a:txBody>
                    <a:bodyPr/>
                    <a:lstStyle/>
                    <a:p>
                      <a:r>
                        <a:rPr lang="fr-CH" sz="1400" noProof="0" dirty="0" smtClean="0"/>
                        <a:t>Simple, nombreuses variations possibles, éventuellement guideur</a:t>
                      </a:r>
                      <a:endParaRPr lang="fr-CH" sz="1400" noProof="0" dirty="0"/>
                    </a:p>
                  </a:txBody>
                  <a:tcPr/>
                </a:tc>
                <a:tc hMerge="1">
                  <a:txBody>
                    <a:bodyPr/>
                    <a:lstStyle/>
                    <a:p>
                      <a:endParaRPr lang="de-CH" sz="1400" dirty="0"/>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56</a:t>
            </a:fld>
            <a:endParaRPr lang="fr-CH" altLang="de-DE" dirty="0"/>
          </a:p>
        </p:txBody>
      </p:sp>
      <p:pic>
        <p:nvPicPr>
          <p:cNvPr id="11" name="Picture 112" descr="Hackstriegel"/>
          <p:cNvPicPr>
            <a:picLocks noChangeAspect="1" noChangeArrowheads="1"/>
          </p:cNvPicPr>
          <p:nvPr/>
        </p:nvPicPr>
        <p:blipFill>
          <a:blip r:embed="rId2" cstate="screen">
            <a:extLst>
              <a:ext uri="{28A0092B-C50C-407E-A947-70E740481C1C}">
                <a14:useLocalDpi xmlns:a14="http://schemas.microsoft.com/office/drawing/2010/main" val="0"/>
              </a:ext>
            </a:extLst>
          </a:blip>
          <a:srcRect l="8311"/>
          <a:stretch>
            <a:fillRect/>
          </a:stretch>
        </p:blipFill>
        <p:spPr bwMode="auto">
          <a:xfrm>
            <a:off x="2987317" y="1988848"/>
            <a:ext cx="1492081" cy="62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4" descr="Scharhackgerä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60032" y="1988795"/>
            <a:ext cx="1694967" cy="64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6" descr="Sternhackgerä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04248" y="1988840"/>
            <a:ext cx="1632971" cy="62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976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normAutofit/>
          </a:bodyPr>
          <a:lstStyle/>
          <a:p>
            <a:r>
              <a:rPr lang="fr-CH" dirty="0" smtClean="0"/>
              <a:t>Sarcleuse à brosses, fraise en bandes, brûleur</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793423122"/>
              </p:ext>
            </p:extLst>
          </p:nvPr>
        </p:nvGraphicFramePr>
        <p:xfrm>
          <a:off x="628650" y="1571625"/>
          <a:ext cx="7886699" cy="4739640"/>
        </p:xfrm>
        <a:graphic>
          <a:graphicData uri="http://schemas.openxmlformats.org/drawingml/2006/table">
            <a:tbl>
              <a:tblPr firstRow="1" bandRow="1">
                <a:tableStyleId>{93296810-A885-4BE3-A3E7-6D5BEEA58F35}</a:tableStyleId>
              </a:tblPr>
              <a:tblGrid>
                <a:gridCol w="2503190"/>
                <a:gridCol w="1794503"/>
                <a:gridCol w="1794503"/>
                <a:gridCol w="1794503"/>
              </a:tblGrid>
              <a:tr h="370840">
                <a:tc>
                  <a:txBody>
                    <a:bodyPr/>
                    <a:lstStyle/>
                    <a:p>
                      <a:endParaRPr lang="fr-CH" sz="1600" b="1" noProof="0" dirty="0">
                        <a:solidFill>
                          <a:schemeClr val="tx1"/>
                        </a:solidFill>
                      </a:endParaRPr>
                    </a:p>
                  </a:txBody>
                  <a:tcPr>
                    <a:solidFill>
                      <a:schemeClr val="bg1"/>
                    </a:solidFill>
                  </a:tcPr>
                </a:tc>
                <a:tc>
                  <a:txBody>
                    <a:bodyPr/>
                    <a:lstStyle/>
                    <a:p>
                      <a:r>
                        <a:rPr lang="fr-CH" sz="1600" noProof="0" dirty="0" smtClean="0">
                          <a:solidFill>
                            <a:schemeClr val="tx1"/>
                          </a:solidFill>
                        </a:rPr>
                        <a:t>Sarcleuse</a:t>
                      </a:r>
                      <a:r>
                        <a:rPr lang="fr-CH" sz="1600" baseline="0" noProof="0" dirty="0" smtClean="0">
                          <a:solidFill>
                            <a:schemeClr val="tx1"/>
                          </a:solidFill>
                        </a:rPr>
                        <a:t> à brosses</a:t>
                      </a:r>
                      <a:endParaRPr lang="fr-CH" sz="1600" noProof="0" dirty="0">
                        <a:solidFill>
                          <a:schemeClr val="tx1"/>
                        </a:solidFill>
                      </a:endParaRPr>
                    </a:p>
                  </a:txBody>
                  <a:tcPr>
                    <a:solidFill>
                      <a:schemeClr val="bg1"/>
                    </a:solidFill>
                  </a:tcPr>
                </a:tc>
                <a:tc>
                  <a:txBody>
                    <a:bodyPr/>
                    <a:lstStyle/>
                    <a:p>
                      <a:r>
                        <a:rPr lang="fr-CH" sz="1600" noProof="0" dirty="0" smtClean="0">
                          <a:solidFill>
                            <a:schemeClr val="tx1"/>
                          </a:solidFill>
                        </a:rPr>
                        <a:t>Fraise en bandes</a:t>
                      </a:r>
                      <a:endParaRPr lang="fr-CH" sz="1600" noProof="0" dirty="0">
                        <a:solidFill>
                          <a:schemeClr val="tx1"/>
                        </a:solidFill>
                      </a:endParaRPr>
                    </a:p>
                  </a:txBody>
                  <a:tcPr>
                    <a:solidFill>
                      <a:schemeClr val="bg1"/>
                    </a:solidFill>
                  </a:tcPr>
                </a:tc>
                <a:tc>
                  <a:txBody>
                    <a:bodyPr/>
                    <a:lstStyle/>
                    <a:p>
                      <a:r>
                        <a:rPr lang="fr-CH" sz="1600" noProof="0" dirty="0" smtClean="0">
                          <a:solidFill>
                            <a:schemeClr val="tx1"/>
                          </a:solidFill>
                        </a:rPr>
                        <a:t>Brûleur</a:t>
                      </a:r>
                    </a:p>
                    <a:p>
                      <a:endParaRPr lang="fr-CH" sz="1600" noProof="0" dirty="0" smtClean="0">
                        <a:solidFill>
                          <a:schemeClr val="tx1"/>
                        </a:solidFill>
                      </a:endParaRPr>
                    </a:p>
                    <a:p>
                      <a:endParaRPr lang="fr-CH" sz="1600" noProof="0" dirty="0" smtClean="0">
                        <a:solidFill>
                          <a:schemeClr val="tx1"/>
                        </a:solidFill>
                      </a:endParaRPr>
                    </a:p>
                    <a:p>
                      <a:endParaRPr lang="fr-CH" sz="1600" noProof="0" dirty="0" smtClean="0">
                        <a:solidFill>
                          <a:schemeClr val="tx1"/>
                        </a:solidFill>
                      </a:endParaRPr>
                    </a:p>
                    <a:p>
                      <a:endParaRPr lang="fr-CH" sz="1600" noProof="0" dirty="0">
                        <a:solidFill>
                          <a:schemeClr val="tx1"/>
                        </a:solidFill>
                      </a:endParaRPr>
                    </a:p>
                  </a:txBody>
                  <a:tcPr>
                    <a:solidFill>
                      <a:schemeClr val="bg1"/>
                    </a:solidFill>
                  </a:tcPr>
                </a:tc>
              </a:tr>
              <a:tr h="370840">
                <a:tc>
                  <a:txBody>
                    <a:bodyPr/>
                    <a:lstStyle/>
                    <a:p>
                      <a:r>
                        <a:rPr lang="fr-CH" sz="1600" b="1" noProof="0" dirty="0" smtClean="0"/>
                        <a:t>Fonctionnement</a:t>
                      </a:r>
                      <a:endParaRPr lang="fr-CH" sz="1600" b="1" noProof="0" dirty="0"/>
                    </a:p>
                  </a:txBody>
                  <a:tcPr/>
                </a:tc>
                <a:tc>
                  <a:txBody>
                    <a:bodyPr/>
                    <a:lstStyle/>
                    <a:p>
                      <a:r>
                        <a:rPr lang="fr-CH" sz="1600" noProof="0" dirty="0" smtClean="0"/>
                        <a:t>Arrache</a:t>
                      </a:r>
                      <a:endParaRPr lang="fr-CH" sz="1600" noProof="0" dirty="0"/>
                    </a:p>
                  </a:txBody>
                  <a:tcPr/>
                </a:tc>
                <a:tc>
                  <a:txBody>
                    <a:bodyPr/>
                    <a:lstStyle/>
                    <a:p>
                      <a:r>
                        <a:rPr lang="fr-CH" sz="1600" noProof="0" dirty="0" smtClean="0"/>
                        <a:t>Coupe</a:t>
                      </a:r>
                    </a:p>
                    <a:p>
                      <a:r>
                        <a:rPr lang="fr-CH" sz="1600" noProof="0" dirty="0" smtClean="0"/>
                        <a:t>Arrache</a:t>
                      </a:r>
                      <a:endParaRPr lang="fr-CH" sz="1600" noProof="0" dirty="0"/>
                    </a:p>
                  </a:txBody>
                  <a:tcPr/>
                </a:tc>
                <a:tc>
                  <a:txBody>
                    <a:bodyPr/>
                    <a:lstStyle/>
                    <a:p>
                      <a:r>
                        <a:rPr lang="fr-CH" sz="1600" noProof="0" dirty="0" smtClean="0"/>
                        <a:t>Chauffe les feuilles</a:t>
                      </a:r>
                      <a:endParaRPr lang="fr-CH" sz="1600" noProof="0" dirty="0"/>
                    </a:p>
                  </a:txBody>
                  <a:tcPr/>
                </a:tc>
              </a:tr>
              <a:tr h="370840">
                <a:tc>
                  <a:txBody>
                    <a:bodyPr/>
                    <a:lstStyle/>
                    <a:p>
                      <a:r>
                        <a:rPr lang="fr-CH" sz="1600" b="1" noProof="0" dirty="0" smtClean="0"/>
                        <a:t>Effet sur le sol</a:t>
                      </a:r>
                      <a:endParaRPr lang="fr-CH" sz="1600" b="1" noProof="0" dirty="0"/>
                    </a:p>
                  </a:txBody>
                  <a:tcPr/>
                </a:tc>
                <a:tc gridSpan="2">
                  <a:txBody>
                    <a:bodyPr/>
                    <a:lstStyle/>
                    <a:p>
                      <a:r>
                        <a:rPr lang="fr-CH" sz="1600" noProof="0" dirty="0" smtClean="0"/>
                        <a:t>Risques de battance</a:t>
                      </a:r>
                      <a:endParaRPr lang="fr-CH" sz="1600" noProof="0" dirty="0"/>
                    </a:p>
                  </a:txBody>
                  <a:tcPr/>
                </a:tc>
                <a:tc hMerge="1">
                  <a:txBody>
                    <a:bodyPr/>
                    <a:lstStyle/>
                    <a:p>
                      <a:endParaRPr lang="de-CH" sz="1400" dirty="0"/>
                    </a:p>
                  </a:txBody>
                  <a:tcPr/>
                </a:tc>
                <a:tc>
                  <a:txBody>
                    <a:bodyPr/>
                    <a:lstStyle/>
                    <a:p>
                      <a:r>
                        <a:rPr lang="fr-CH" sz="1600" noProof="0" dirty="0" smtClean="0"/>
                        <a:t>Neutre</a:t>
                      </a:r>
                      <a:endParaRPr lang="fr-CH" sz="1600" noProof="0" dirty="0"/>
                    </a:p>
                  </a:txBody>
                  <a:tcPr/>
                </a:tc>
              </a:tr>
              <a:tr h="370840">
                <a:tc>
                  <a:txBody>
                    <a:bodyPr/>
                    <a:lstStyle/>
                    <a:p>
                      <a:r>
                        <a:rPr lang="fr-CH" sz="1600" b="1" noProof="0" dirty="0" smtClean="0"/>
                        <a:t>Effet de minéralisation</a:t>
                      </a:r>
                      <a:endParaRPr lang="fr-CH" sz="1600" b="1" noProof="0" dirty="0"/>
                    </a:p>
                  </a:txBody>
                  <a:tcPr/>
                </a:tc>
                <a:tc>
                  <a:txBody>
                    <a:bodyPr/>
                    <a:lstStyle/>
                    <a:p>
                      <a:r>
                        <a:rPr lang="fr-CH" sz="1600" noProof="0" dirty="0" smtClean="0"/>
                        <a:t>Modéré</a:t>
                      </a:r>
                      <a:endParaRPr lang="fr-CH" sz="1600" noProof="0" dirty="0"/>
                    </a:p>
                  </a:txBody>
                  <a:tcPr/>
                </a:tc>
                <a:tc>
                  <a:txBody>
                    <a:bodyPr/>
                    <a:lstStyle/>
                    <a:p>
                      <a:r>
                        <a:rPr lang="fr-CH" sz="1600" noProof="0" dirty="0" smtClean="0"/>
                        <a:t>Important</a:t>
                      </a:r>
                      <a:endParaRPr lang="fr-CH" sz="1600" noProof="0" dirty="0"/>
                    </a:p>
                  </a:txBody>
                  <a:tcPr/>
                </a:tc>
                <a:tc>
                  <a:txBody>
                    <a:bodyPr/>
                    <a:lstStyle/>
                    <a:p>
                      <a:r>
                        <a:rPr lang="fr-CH" sz="1600" noProof="0" dirty="0" smtClean="0"/>
                        <a:t>Neutre</a:t>
                      </a:r>
                    </a:p>
                  </a:txBody>
                  <a:tcPr/>
                </a:tc>
              </a:tr>
              <a:tr h="370840">
                <a:tc>
                  <a:txBody>
                    <a:bodyPr/>
                    <a:lstStyle/>
                    <a:p>
                      <a:r>
                        <a:rPr lang="fr-CH" sz="1600" b="1" noProof="0" dirty="0" smtClean="0"/>
                        <a:t>Efficacité</a:t>
                      </a:r>
                      <a:r>
                        <a:rPr lang="fr-CH" sz="1600" b="1" baseline="0" noProof="0" dirty="0" smtClean="0"/>
                        <a:t> sur les lignes</a:t>
                      </a:r>
                      <a:endParaRPr lang="fr-CH" sz="1600" b="1" noProof="0" dirty="0"/>
                    </a:p>
                  </a:txBody>
                  <a:tcPr/>
                </a:tc>
                <a:tc>
                  <a:txBody>
                    <a:bodyPr/>
                    <a:lstStyle/>
                    <a:p>
                      <a:r>
                        <a:rPr lang="fr-CH" sz="1600" noProof="0" dirty="0" smtClean="0"/>
                        <a:t>Non</a:t>
                      </a:r>
                      <a:endParaRPr lang="fr-CH" sz="1600" noProof="0" dirty="0"/>
                    </a:p>
                  </a:txBody>
                  <a:tcPr/>
                </a:tc>
                <a:tc>
                  <a:txBody>
                    <a:bodyPr/>
                    <a:lstStyle/>
                    <a:p>
                      <a:r>
                        <a:rPr lang="fr-CH" sz="1600" noProof="0" dirty="0" smtClean="0"/>
                        <a:t>Non</a:t>
                      </a:r>
                      <a:endParaRPr lang="fr-CH" sz="1600" noProof="0" dirty="0"/>
                    </a:p>
                  </a:txBody>
                  <a:tcPr/>
                </a:tc>
                <a:tc>
                  <a:txBody>
                    <a:bodyPr/>
                    <a:lstStyle/>
                    <a:p>
                      <a:r>
                        <a:rPr lang="fr-CH" sz="1600" noProof="0" dirty="0" smtClean="0"/>
                        <a:t>Oui </a:t>
                      </a:r>
                      <a:endParaRPr lang="fr-CH" sz="1600" noProof="0" dirty="0"/>
                    </a:p>
                  </a:txBody>
                  <a:tcPr/>
                </a:tc>
              </a:tr>
              <a:tr h="370840">
                <a:tc>
                  <a:txBody>
                    <a:bodyPr/>
                    <a:lstStyle/>
                    <a:p>
                      <a:r>
                        <a:rPr lang="fr-CH" sz="1600" b="1" noProof="0" dirty="0" smtClean="0"/>
                        <a:t>Dégâts à la culture</a:t>
                      </a:r>
                      <a:endParaRPr lang="fr-CH" sz="1600" b="1" noProof="0" dirty="0"/>
                    </a:p>
                  </a:txBody>
                  <a:tcPr/>
                </a:tc>
                <a:tc>
                  <a:txBody>
                    <a:bodyPr/>
                    <a:lstStyle/>
                    <a:p>
                      <a:r>
                        <a:rPr lang="fr-CH" sz="1600" noProof="0" dirty="0" smtClean="0"/>
                        <a:t>Faibles</a:t>
                      </a:r>
                      <a:endParaRPr lang="fr-CH" sz="1600" noProof="0" dirty="0"/>
                    </a:p>
                  </a:txBody>
                  <a:tcPr/>
                </a:tc>
                <a:tc>
                  <a:txBody>
                    <a:bodyPr/>
                    <a:lstStyle/>
                    <a:p>
                      <a:r>
                        <a:rPr lang="fr-CH" sz="1600" noProof="0" dirty="0" smtClean="0"/>
                        <a:t>Faibles</a:t>
                      </a:r>
                      <a:endParaRPr lang="fr-CH" sz="1600" noProof="0" dirty="0"/>
                    </a:p>
                  </a:txBody>
                  <a:tcPr/>
                </a:tc>
                <a:tc>
                  <a:txBody>
                    <a:bodyPr/>
                    <a:lstStyle/>
                    <a:p>
                      <a:r>
                        <a:rPr lang="fr-CH" sz="1600" noProof="0" dirty="0" smtClean="0"/>
                        <a:t>Importants</a:t>
                      </a:r>
                      <a:r>
                        <a:rPr lang="fr-CH" sz="1600" baseline="0" noProof="0" dirty="0" smtClean="0"/>
                        <a:t> si en postlevée</a:t>
                      </a:r>
                      <a:endParaRPr lang="fr-CH" sz="1600" noProof="0" dirty="0"/>
                    </a:p>
                  </a:txBody>
                  <a:tcPr/>
                </a:tc>
              </a:tr>
              <a:tr h="370840">
                <a:tc>
                  <a:txBody>
                    <a:bodyPr/>
                    <a:lstStyle/>
                    <a:p>
                      <a:r>
                        <a:rPr lang="fr-CH" sz="1600" b="1" noProof="0" dirty="0" smtClean="0"/>
                        <a:t>Possibilités d’utilisation</a:t>
                      </a:r>
                      <a:endParaRPr lang="fr-CH" sz="1600" b="1" noProof="0" dirty="0"/>
                    </a:p>
                  </a:txBody>
                  <a:tcPr/>
                </a:tc>
                <a:tc gridSpan="2">
                  <a:txBody>
                    <a:bodyPr/>
                    <a:lstStyle/>
                    <a:p>
                      <a:r>
                        <a:rPr lang="fr-CH" sz="1600" noProof="0" dirty="0" smtClean="0"/>
                        <a:t>Dans toutes les cultures en lignes</a:t>
                      </a:r>
                      <a:endParaRPr lang="fr-CH" sz="1600" noProof="0" dirty="0"/>
                    </a:p>
                  </a:txBody>
                  <a:tcPr/>
                </a:tc>
                <a:tc hMerge="1">
                  <a:txBody>
                    <a:bodyPr/>
                    <a:lstStyle/>
                    <a:p>
                      <a:endParaRPr lang="de-CH" sz="1400" dirty="0"/>
                    </a:p>
                  </a:txBody>
                  <a:tcPr/>
                </a:tc>
                <a:tc>
                  <a:txBody>
                    <a:bodyPr/>
                    <a:lstStyle/>
                    <a:p>
                      <a:r>
                        <a:rPr lang="fr-CH" sz="1600" noProof="0" dirty="0" smtClean="0"/>
                        <a:t>En prélevée</a:t>
                      </a:r>
                      <a:endParaRPr lang="fr-CH" sz="1600" noProof="0" dirty="0"/>
                    </a:p>
                  </a:txBody>
                  <a:tcPr/>
                </a:tc>
              </a:tr>
              <a:tr h="370840">
                <a:tc>
                  <a:txBody>
                    <a:bodyPr/>
                    <a:lstStyle/>
                    <a:p>
                      <a:r>
                        <a:rPr lang="fr-CH" sz="1600" b="1" noProof="0" dirty="0" smtClean="0"/>
                        <a:t>Maniement</a:t>
                      </a:r>
                      <a:endParaRPr lang="fr-CH" sz="1600" b="1" noProof="0" dirty="0"/>
                    </a:p>
                  </a:txBody>
                  <a:tcPr/>
                </a:tc>
                <a:tc gridSpan="2">
                  <a:txBody>
                    <a:bodyPr/>
                    <a:lstStyle/>
                    <a:p>
                      <a:r>
                        <a:rPr lang="fr-CH" sz="1600" noProof="0" dirty="0" smtClean="0"/>
                        <a:t>Difficile, les interlignes ne sont plus modifiés une fois réglés</a:t>
                      </a:r>
                      <a:endParaRPr lang="fr-CH" sz="1600" noProof="0" dirty="0"/>
                    </a:p>
                  </a:txBody>
                  <a:tcPr/>
                </a:tc>
                <a:tc hMerge="1">
                  <a:txBody>
                    <a:bodyPr/>
                    <a:lstStyle/>
                    <a:p>
                      <a:endParaRPr lang="de-CH"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Utilisation du gaz dangereuse</a:t>
                      </a:r>
                      <a:endParaRPr lang="fr-CH" sz="1600" noProof="0" dirty="0"/>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57</a:t>
            </a:fld>
            <a:endParaRPr lang="fr-CH" altLang="de-DE" dirty="0"/>
          </a:p>
        </p:txBody>
      </p:sp>
      <p:pic>
        <p:nvPicPr>
          <p:cNvPr id="8" name="Picture 98" descr="Abflammgerät"/>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32240" y="2179094"/>
            <a:ext cx="1681128" cy="68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6" descr="Reihenfräse"/>
          <p:cNvPicPr>
            <a:picLocks noChangeAspect="1" noChangeArrowheads="1"/>
          </p:cNvPicPr>
          <p:nvPr/>
        </p:nvPicPr>
        <p:blipFill>
          <a:blip r:embed="rId3" cstate="screen">
            <a:extLst>
              <a:ext uri="{28A0092B-C50C-407E-A947-70E740481C1C}">
                <a14:useLocalDpi xmlns:a14="http://schemas.microsoft.com/office/drawing/2010/main" val="0"/>
              </a:ext>
            </a:extLst>
          </a:blip>
          <a:srcRect l="8000"/>
          <a:stretch>
            <a:fillRect/>
          </a:stretch>
        </p:blipFill>
        <p:spPr bwMode="auto">
          <a:xfrm>
            <a:off x="5004048" y="2225132"/>
            <a:ext cx="1512604" cy="63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0" descr="Hackbürste"/>
          <p:cNvPicPr>
            <a:picLocks noChangeAspect="1" noChangeArrowheads="1"/>
          </p:cNvPicPr>
          <p:nvPr/>
        </p:nvPicPr>
        <p:blipFill>
          <a:blip r:embed="rId4" cstate="screen">
            <a:extLst>
              <a:ext uri="{28A0092B-C50C-407E-A947-70E740481C1C}">
                <a14:useLocalDpi xmlns:a14="http://schemas.microsoft.com/office/drawing/2010/main" val="0"/>
              </a:ext>
            </a:extLst>
          </a:blip>
          <a:srcRect l="10120"/>
          <a:stretch>
            <a:fillRect/>
          </a:stretch>
        </p:blipFill>
        <p:spPr bwMode="auto">
          <a:xfrm>
            <a:off x="3211025" y="2179094"/>
            <a:ext cx="1576999" cy="68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658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lstStyle/>
          <a:p>
            <a:r>
              <a:rPr lang="fr-CH" dirty="0" smtClean="0"/>
              <a:t>Brûlage : Avantages et désavantages</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23"/>
          </p:nvPr>
        </p:nvSpPr>
        <p:spPr/>
        <p:txBody>
          <a:bodyPr/>
          <a:lstStyle/>
          <a:p>
            <a:r>
              <a:rPr lang="fr-CH" dirty="0" smtClean="0"/>
              <a:t>La technique du brûlage est utilisée dans les cultures maraîchères bio mais pas dans les grandes cultures.</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58</a:t>
            </a:fld>
            <a:endParaRPr lang="fr-CH" altLang="de-DE" dirty="0"/>
          </a:p>
        </p:txBody>
      </p:sp>
      <p:pic>
        <p:nvPicPr>
          <p:cNvPr id="8" name="Picture 6"/>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tretch>
            <a:fillRect/>
          </a:stretch>
        </p:blipFill>
        <p:spPr bwMode="auto">
          <a:xfrm>
            <a:off x="3141189" y="2700000"/>
            <a:ext cx="2906970" cy="324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628248" y="2701006"/>
            <a:ext cx="2393387" cy="32489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dirty="0" smtClean="0">
                <a:solidFill>
                  <a:schemeClr val="tx1"/>
                </a:solidFill>
              </a:rPr>
              <a:t>Avantages</a:t>
            </a:r>
          </a:p>
          <a:p>
            <a:pPr eaLnBrk="1" hangingPunct="1">
              <a:spcBef>
                <a:spcPts val="0"/>
              </a:spcBef>
            </a:pPr>
            <a:endParaRPr lang="fr-CH" altLang="de-DE" sz="1600" dirty="0" smtClean="0">
              <a:solidFill>
                <a:schemeClr val="tx1"/>
              </a:solidFill>
            </a:endParaRPr>
          </a:p>
          <a:p>
            <a:pPr eaLnBrk="1" hangingPunct="1">
              <a:spcBef>
                <a:spcPts val="0"/>
              </a:spcBef>
            </a:pPr>
            <a:r>
              <a:rPr lang="fr-CH" altLang="de-DE" sz="1600" dirty="0" smtClean="0">
                <a:solidFill>
                  <a:schemeClr val="tx1"/>
                </a:solidFill>
              </a:rPr>
              <a:t>Grande efficacité</a:t>
            </a:r>
          </a:p>
          <a:p>
            <a:pPr eaLnBrk="1" hangingPunct="1">
              <a:spcBef>
                <a:spcPts val="0"/>
              </a:spcBef>
            </a:pPr>
            <a:endParaRPr lang="fr-CH" altLang="de-DE" sz="1600" dirty="0">
              <a:solidFill>
                <a:schemeClr val="tx1"/>
              </a:solidFill>
            </a:endParaRPr>
          </a:p>
          <a:p>
            <a:pPr eaLnBrk="1" hangingPunct="1">
              <a:spcBef>
                <a:spcPts val="0"/>
              </a:spcBef>
            </a:pPr>
            <a:r>
              <a:rPr lang="fr-CH" altLang="de-DE" sz="1600" dirty="0" smtClean="0">
                <a:solidFill>
                  <a:schemeClr val="tx1"/>
                </a:solidFill>
              </a:rPr>
              <a:t>Pas de résidus dans le sol ou les plantes</a:t>
            </a:r>
          </a:p>
          <a:p>
            <a:pPr eaLnBrk="1" hangingPunct="1">
              <a:spcBef>
                <a:spcPts val="0"/>
              </a:spcBef>
            </a:pPr>
            <a:endParaRPr lang="fr-CH" altLang="de-DE" sz="1600" dirty="0">
              <a:solidFill>
                <a:schemeClr val="tx1"/>
              </a:solidFill>
            </a:endParaRPr>
          </a:p>
          <a:p>
            <a:pPr eaLnBrk="1" hangingPunct="1">
              <a:spcBef>
                <a:spcPts val="0"/>
              </a:spcBef>
            </a:pPr>
            <a:r>
              <a:rPr lang="fr-CH" altLang="de-DE" sz="1600" dirty="0" smtClean="0">
                <a:solidFill>
                  <a:schemeClr val="tx1"/>
                </a:solidFill>
              </a:rPr>
              <a:t>Efficace aussi sur les lignes.</a:t>
            </a:r>
            <a:endParaRPr lang="fr-CH" altLang="de-DE" sz="1600" dirty="0">
              <a:solidFill>
                <a:schemeClr val="tx1"/>
              </a:solidFill>
            </a:endParaRPr>
          </a:p>
        </p:txBody>
      </p:sp>
      <p:sp>
        <p:nvSpPr>
          <p:cNvPr id="10" name="Rechteck 9"/>
          <p:cNvSpPr/>
          <p:nvPr/>
        </p:nvSpPr>
        <p:spPr>
          <a:xfrm>
            <a:off x="6148670" y="2701006"/>
            <a:ext cx="2393387" cy="3248943"/>
          </a:xfrm>
          <a:prstGeom prst="rect">
            <a:avLst/>
          </a:prstGeom>
          <a:solidFill>
            <a:srgbClr val="FD8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dirty="0" smtClean="0">
                <a:solidFill>
                  <a:schemeClr val="tx1"/>
                </a:solidFill>
              </a:rPr>
              <a:t>Désavantages</a:t>
            </a:r>
          </a:p>
          <a:p>
            <a:pPr eaLnBrk="1" hangingPunct="1">
              <a:spcBef>
                <a:spcPts val="0"/>
              </a:spcBef>
            </a:pPr>
            <a:endParaRPr lang="fr-CH" altLang="de-DE" sz="1600" dirty="0" smtClean="0">
              <a:solidFill>
                <a:schemeClr val="tx1"/>
              </a:solidFill>
            </a:endParaRPr>
          </a:p>
          <a:p>
            <a:pPr eaLnBrk="1" hangingPunct="1">
              <a:spcBef>
                <a:spcPts val="0"/>
              </a:spcBef>
            </a:pPr>
            <a:r>
              <a:rPr lang="fr-CH" altLang="de-DE" sz="1600" dirty="0" smtClean="0">
                <a:solidFill>
                  <a:schemeClr val="tx1"/>
                </a:solidFill>
              </a:rPr>
              <a:t>Grandes consommation d’énergie et </a:t>
            </a:r>
            <a:r>
              <a:rPr lang="fr-CH" altLang="de-DE" sz="1600" dirty="0">
                <a:solidFill>
                  <a:schemeClr val="tx1"/>
                </a:solidFill>
              </a:rPr>
              <a:t>émissions de </a:t>
            </a:r>
            <a:r>
              <a:rPr lang="fr-CH" altLang="de-DE" sz="1600" dirty="0" smtClean="0">
                <a:solidFill>
                  <a:schemeClr val="tx1"/>
                </a:solidFill>
              </a:rPr>
              <a:t>CO</a:t>
            </a:r>
            <a:r>
              <a:rPr lang="fr-CH" altLang="de-DE" sz="1600" baseline="-25000" dirty="0" smtClean="0">
                <a:solidFill>
                  <a:schemeClr val="tx1"/>
                </a:solidFill>
              </a:rPr>
              <a:t>2</a:t>
            </a:r>
            <a:endParaRPr lang="fr-CH" altLang="de-DE" sz="1600" dirty="0" smtClean="0">
              <a:solidFill>
                <a:schemeClr val="tx1"/>
              </a:solidFill>
            </a:endParaRPr>
          </a:p>
          <a:p>
            <a:pPr eaLnBrk="1" hangingPunct="1">
              <a:spcBef>
                <a:spcPts val="0"/>
              </a:spcBef>
            </a:pPr>
            <a:endParaRPr lang="fr-CH" altLang="de-DE" sz="1600" dirty="0" smtClean="0">
              <a:solidFill>
                <a:schemeClr val="tx1"/>
              </a:solidFill>
            </a:endParaRPr>
          </a:p>
          <a:p>
            <a:pPr eaLnBrk="1" hangingPunct="1">
              <a:spcBef>
                <a:spcPts val="0"/>
              </a:spcBef>
            </a:pPr>
            <a:r>
              <a:rPr lang="fr-CH" altLang="de-DE" sz="1600" dirty="0" smtClean="0">
                <a:solidFill>
                  <a:schemeClr val="tx1"/>
                </a:solidFill>
              </a:rPr>
              <a:t>Frais importants</a:t>
            </a:r>
          </a:p>
          <a:p>
            <a:pPr eaLnBrk="1" hangingPunct="1">
              <a:spcBef>
                <a:spcPts val="0"/>
              </a:spcBef>
            </a:pPr>
            <a:endParaRPr lang="fr-CH" altLang="de-DE" sz="1600" dirty="0">
              <a:solidFill>
                <a:schemeClr val="tx1"/>
              </a:solidFill>
            </a:endParaRPr>
          </a:p>
          <a:p>
            <a:pPr eaLnBrk="1" hangingPunct="1">
              <a:spcBef>
                <a:spcPts val="0"/>
              </a:spcBef>
            </a:pPr>
            <a:r>
              <a:rPr lang="fr-CH" altLang="de-DE" sz="1600" spc="-20" dirty="0" smtClean="0">
                <a:solidFill>
                  <a:schemeClr val="tx1"/>
                </a:solidFill>
              </a:rPr>
              <a:t>Peut nuire aux auxiliaires</a:t>
            </a:r>
            <a:endParaRPr lang="fr-CH" altLang="de-DE" sz="1600" spc="-20" dirty="0">
              <a:solidFill>
                <a:schemeClr val="tx1"/>
              </a:solidFill>
            </a:endParaRPr>
          </a:p>
          <a:p>
            <a:pPr eaLnBrk="1" hangingPunct="1">
              <a:spcBef>
                <a:spcPts val="0"/>
              </a:spcBef>
            </a:pPr>
            <a:r>
              <a:rPr lang="fr-CH" altLang="de-DE" sz="1600" dirty="0" smtClean="0">
                <a:solidFill>
                  <a:schemeClr val="tx1"/>
                </a:solidFill>
              </a:rPr>
              <a:t> </a:t>
            </a:r>
          </a:p>
          <a:p>
            <a:pPr eaLnBrk="1" hangingPunct="1">
              <a:spcBef>
                <a:spcPts val="0"/>
              </a:spcBef>
            </a:pPr>
            <a:r>
              <a:rPr lang="fr-CH" altLang="de-DE" sz="1600" dirty="0" smtClean="0">
                <a:solidFill>
                  <a:schemeClr val="tx1"/>
                </a:solidFill>
              </a:rPr>
              <a:t>Faible efficacité sur les adventices pérennes et les graminées</a:t>
            </a:r>
            <a:endParaRPr lang="fr-CH" altLang="de-DE" sz="1600" dirty="0">
              <a:solidFill>
                <a:schemeClr val="tx1"/>
              </a:solidFill>
            </a:endParaRPr>
          </a:p>
        </p:txBody>
      </p:sp>
    </p:spTree>
    <p:extLst>
      <p:ext uri="{BB962C8B-B14F-4D97-AF65-F5344CB8AC3E}">
        <p14:creationId xmlns:p14="http://schemas.microsoft.com/office/powerpoint/2010/main" val="403972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fr-CH" dirty="0"/>
              <a:t>Production végétale : Fertilité du sol</a:t>
            </a:r>
            <a:endParaRPr lang="de-CH" dirty="0"/>
          </a:p>
        </p:txBody>
      </p:sp>
      <p:sp>
        <p:nvSpPr>
          <p:cNvPr id="11" name="Inhaltsplatzhalter 10"/>
          <p:cNvSpPr>
            <a:spLocks noGrp="1"/>
          </p:cNvSpPr>
          <p:nvPr>
            <p:ph idx="12"/>
          </p:nvPr>
        </p:nvSpPr>
        <p:spPr/>
        <p:txBody>
          <a:bodyPr/>
          <a:lstStyle/>
          <a:p>
            <a:r>
              <a:rPr lang="fr-CH" dirty="0" smtClean="0"/>
              <a:t>Ménager les vers de terre</a:t>
            </a:r>
            <a:endParaRPr lang="fr-CH" dirty="0"/>
          </a:p>
        </p:txBody>
      </p:sp>
      <p:sp>
        <p:nvSpPr>
          <p:cNvPr id="12" name="Inhaltsplatzhalter 11"/>
          <p:cNvSpPr>
            <a:spLocks noGrp="1"/>
          </p:cNvSpPr>
          <p:nvPr>
            <p:ph idx="14"/>
          </p:nvPr>
        </p:nvSpPr>
        <p:spPr/>
        <p:txBody>
          <a:bodyPr/>
          <a:lstStyle/>
          <a:p>
            <a:r>
              <a:rPr lang="fr-CH" dirty="0" smtClean="0"/>
              <a:t>Graphique : L. Pfiffner, C. Kirchgraber, FiBL</a:t>
            </a:r>
            <a:endParaRPr lang="fr-CH" dirty="0"/>
          </a:p>
        </p:txBody>
      </p:sp>
      <p:sp>
        <p:nvSpPr>
          <p:cNvPr id="8" name="Fußzeilenplatzhalter 7"/>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a:t>
            </a:fld>
            <a:endParaRPr lang="fr-CH" altLang="de-DE" dirty="0"/>
          </a:p>
        </p:txBody>
      </p:sp>
      <p:sp>
        <p:nvSpPr>
          <p:cNvPr id="2" name="Espace réservé du contenu 1"/>
          <p:cNvSpPr>
            <a:spLocks noGrp="1"/>
          </p:cNvSpPr>
          <p:nvPr>
            <p:ph sz="quarter" idx="17"/>
          </p:nvPr>
        </p:nvSpPr>
        <p:spPr/>
        <p:txBody>
          <a:bodyPr/>
          <a:lstStyle/>
          <a:p>
            <a:endParaRPr lang="fr-CH"/>
          </a:p>
        </p:txBody>
      </p:sp>
      <p:pic>
        <p:nvPicPr>
          <p:cNvPr id="3" name="Image 2"/>
          <p:cNvPicPr>
            <a:picLocks noChangeAspect="1"/>
          </p:cNvPicPr>
          <p:nvPr/>
        </p:nvPicPr>
        <p:blipFill>
          <a:blip r:embed="rId2"/>
          <a:stretch>
            <a:fillRect/>
          </a:stretch>
        </p:blipFill>
        <p:spPr>
          <a:xfrm>
            <a:off x="625190" y="1435622"/>
            <a:ext cx="7880112" cy="4297633"/>
          </a:xfrm>
          <a:prstGeom prst="rect">
            <a:avLst/>
          </a:prstGeom>
        </p:spPr>
      </p:pic>
    </p:spTree>
    <p:extLst>
      <p:ext uri="{BB962C8B-B14F-4D97-AF65-F5344CB8AC3E}">
        <p14:creationId xmlns:p14="http://schemas.microsoft.com/office/powerpoint/2010/main" val="2885061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Production végétale : Régulation des adventices</a:t>
            </a:r>
            <a:endParaRPr lang="de-CH" dirty="0"/>
          </a:p>
        </p:txBody>
      </p:sp>
      <p:sp>
        <p:nvSpPr>
          <p:cNvPr id="9" name="Inhaltsplatzhalter 8"/>
          <p:cNvSpPr>
            <a:spLocks noGrp="1"/>
          </p:cNvSpPr>
          <p:nvPr>
            <p:ph idx="12"/>
          </p:nvPr>
        </p:nvSpPr>
        <p:spPr/>
        <p:txBody>
          <a:bodyPr>
            <a:normAutofit/>
          </a:bodyPr>
          <a:lstStyle/>
          <a:p>
            <a:r>
              <a:rPr lang="fr-CH" dirty="0" smtClean="0"/>
              <a:t>Les dommages causés par les mauvaises herbes</a:t>
            </a:r>
            <a:endParaRPr lang="fr-CH" dirty="0"/>
          </a:p>
        </p:txBody>
      </p:sp>
      <p:sp>
        <p:nvSpPr>
          <p:cNvPr id="10" name="Inhaltsplatzhalter 9"/>
          <p:cNvSpPr>
            <a:spLocks noGrp="1"/>
          </p:cNvSpPr>
          <p:nvPr>
            <p:ph idx="14"/>
          </p:nvPr>
        </p:nvSpPr>
        <p:spPr/>
        <p:txBody>
          <a:bodyPr/>
          <a:lstStyle/>
          <a:p>
            <a:r>
              <a:rPr lang="de-CH" dirty="0" smtClean="0"/>
              <a:t>Photo : H. Dierauer, FiBL</a:t>
            </a:r>
            <a:endParaRPr lang="de-CH" dirty="0"/>
          </a:p>
        </p:txBody>
      </p:sp>
      <p:pic>
        <p:nvPicPr>
          <p:cNvPr id="2" name="Inhaltsplatzhalter 1"/>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4897347" y="1554874"/>
            <a:ext cx="3618000" cy="2223181"/>
          </a:xfrm>
        </p:spPr>
      </p:pic>
      <p:sp>
        <p:nvSpPr>
          <p:cNvPr id="7" name="Fußzeilenplatzhalter 6"/>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59</a:t>
            </a:fld>
            <a:endParaRPr lang="fr-CH" altLang="de-DE" dirty="0"/>
          </a:p>
        </p:txBody>
      </p:sp>
      <p:sp>
        <p:nvSpPr>
          <p:cNvPr id="16" name="Rechteck 15"/>
          <p:cNvSpPr/>
          <p:nvPr/>
        </p:nvSpPr>
        <p:spPr>
          <a:xfrm>
            <a:off x="615141" y="3888000"/>
            <a:ext cx="1999135"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spc="-50" dirty="0" smtClean="0">
                <a:solidFill>
                  <a:schemeClr val="tx1"/>
                </a:solidFill>
              </a:rPr>
              <a:t>Pertes quantitatives</a:t>
            </a:r>
            <a:r>
              <a:rPr lang="fr-CH" altLang="de-DE" sz="1600" b="1" dirty="0" smtClean="0">
                <a:solidFill>
                  <a:schemeClr val="tx1"/>
                </a:solidFill>
              </a:rPr>
              <a:t/>
            </a:r>
            <a:br>
              <a:rPr lang="fr-CH" altLang="de-DE" sz="1600" b="1" dirty="0" smtClean="0">
                <a:solidFill>
                  <a:schemeClr val="tx1"/>
                </a:solidFill>
              </a:rPr>
            </a:br>
            <a:r>
              <a:rPr lang="fr-CH" altLang="de-DE" sz="1600" dirty="0" smtClean="0">
                <a:solidFill>
                  <a:schemeClr val="tx1"/>
                </a:solidFill>
              </a:rPr>
              <a:t>Concurrence pour les éléments nutritifs, l’eau, la lumière, l’espace</a:t>
            </a:r>
            <a:endParaRPr lang="fr-CH" altLang="de-DE" sz="1600" dirty="0">
              <a:solidFill>
                <a:schemeClr val="tx1"/>
              </a:solidFill>
            </a:endParaRPr>
          </a:p>
        </p:txBody>
      </p:sp>
      <p:sp>
        <p:nvSpPr>
          <p:cNvPr id="18" name="Rechteck 17"/>
          <p:cNvSpPr/>
          <p:nvPr/>
        </p:nvSpPr>
        <p:spPr>
          <a:xfrm>
            <a:off x="615142" y="2448000"/>
            <a:ext cx="1999135"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dirty="0" smtClean="0">
                <a:solidFill>
                  <a:schemeClr val="tx1"/>
                </a:solidFill>
              </a:rPr>
              <a:t>Coûts plus élevés</a:t>
            </a:r>
            <a:br>
              <a:rPr lang="fr-CH" altLang="de-DE" sz="1600" b="1" dirty="0" smtClean="0">
                <a:solidFill>
                  <a:schemeClr val="tx1"/>
                </a:solidFill>
              </a:rPr>
            </a:br>
            <a:r>
              <a:rPr lang="fr-CH" altLang="de-DE" sz="1600" dirty="0" smtClean="0">
                <a:solidFill>
                  <a:schemeClr val="tx1"/>
                </a:solidFill>
              </a:rPr>
              <a:t>Gênent l’entretien et les récoltes, frais de séchage</a:t>
            </a:r>
            <a:endParaRPr lang="fr-CH" altLang="de-DE" sz="1600" dirty="0">
              <a:solidFill>
                <a:schemeClr val="tx1"/>
              </a:solidFill>
            </a:endParaRPr>
          </a:p>
        </p:txBody>
      </p:sp>
      <p:sp>
        <p:nvSpPr>
          <p:cNvPr id="19" name="Rechteck 18"/>
          <p:cNvSpPr/>
          <p:nvPr/>
        </p:nvSpPr>
        <p:spPr>
          <a:xfrm>
            <a:off x="2756464" y="2448000"/>
            <a:ext cx="1999135"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dirty="0" smtClean="0">
                <a:solidFill>
                  <a:schemeClr val="tx1"/>
                </a:solidFill>
              </a:rPr>
              <a:t>Pertes qualitatives</a:t>
            </a:r>
            <a:br>
              <a:rPr lang="fr-CH" altLang="de-DE" sz="1600" b="1" dirty="0" smtClean="0">
                <a:solidFill>
                  <a:schemeClr val="tx1"/>
                </a:solidFill>
              </a:rPr>
            </a:br>
            <a:r>
              <a:rPr lang="fr-CH" altLang="de-DE" sz="1600" dirty="0" smtClean="0">
                <a:solidFill>
                  <a:schemeClr val="tx1"/>
                </a:solidFill>
              </a:rPr>
              <a:t>Impuretés, lots pour la semence déclassés, </a:t>
            </a:r>
            <a:r>
              <a:rPr lang="fr-CH" altLang="de-DE" sz="1600" dirty="0" err="1" smtClean="0">
                <a:solidFill>
                  <a:schemeClr val="tx1"/>
                </a:solidFill>
              </a:rPr>
              <a:t>mûris-sement</a:t>
            </a:r>
            <a:r>
              <a:rPr lang="fr-CH" altLang="de-DE" sz="1600" dirty="0" smtClean="0">
                <a:solidFill>
                  <a:schemeClr val="tx1"/>
                </a:solidFill>
              </a:rPr>
              <a:t> irrégulier</a:t>
            </a:r>
            <a:endParaRPr lang="fr-CH" altLang="de-DE" sz="1600" dirty="0">
              <a:solidFill>
                <a:schemeClr val="tx1"/>
              </a:solidFill>
            </a:endParaRPr>
          </a:p>
        </p:txBody>
      </p:sp>
      <p:sp>
        <p:nvSpPr>
          <p:cNvPr id="20" name="Rechteck 19"/>
          <p:cNvSpPr/>
          <p:nvPr/>
        </p:nvSpPr>
        <p:spPr>
          <a:xfrm>
            <a:off x="4897785" y="3888000"/>
            <a:ext cx="1999135"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dirty="0" smtClean="0">
                <a:solidFill>
                  <a:schemeClr val="tx1"/>
                </a:solidFill>
              </a:rPr>
              <a:t>Transmission de maladies</a:t>
            </a:r>
            <a:br>
              <a:rPr lang="fr-CH" altLang="de-DE" sz="1600" b="1" dirty="0" smtClean="0">
                <a:solidFill>
                  <a:schemeClr val="tx1"/>
                </a:solidFill>
              </a:rPr>
            </a:br>
            <a:r>
              <a:rPr lang="fr-CH" altLang="de-DE" sz="1600" dirty="0" smtClean="0">
                <a:solidFill>
                  <a:schemeClr val="tx1"/>
                </a:solidFill>
              </a:rPr>
              <a:t>P. ex. piétins </a:t>
            </a:r>
            <a:br>
              <a:rPr lang="fr-CH" altLang="de-DE" sz="1600" dirty="0" smtClean="0">
                <a:solidFill>
                  <a:schemeClr val="tx1"/>
                </a:solidFill>
              </a:rPr>
            </a:br>
            <a:r>
              <a:rPr lang="fr-CH" altLang="de-DE" sz="1600" dirty="0" smtClean="0">
                <a:solidFill>
                  <a:schemeClr val="tx1"/>
                </a:solidFill>
              </a:rPr>
              <a:t>par le chiendent</a:t>
            </a:r>
            <a:endParaRPr lang="fr-CH" altLang="de-DE" sz="1600" dirty="0">
              <a:solidFill>
                <a:schemeClr val="tx1"/>
              </a:solidFill>
            </a:endParaRPr>
          </a:p>
        </p:txBody>
      </p:sp>
      <p:sp>
        <p:nvSpPr>
          <p:cNvPr id="21" name="Rechteck 20"/>
          <p:cNvSpPr/>
          <p:nvPr/>
        </p:nvSpPr>
        <p:spPr>
          <a:xfrm>
            <a:off x="2756463" y="3888000"/>
            <a:ext cx="1999135"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ts val="0"/>
              </a:spcBef>
            </a:pPr>
            <a:r>
              <a:rPr lang="fr-CH" altLang="de-DE" sz="1600" b="1" dirty="0" smtClean="0">
                <a:solidFill>
                  <a:schemeClr val="tx1"/>
                </a:solidFill>
              </a:rPr>
              <a:t>Main-d’œuvre </a:t>
            </a:r>
            <a:br>
              <a:rPr lang="fr-CH" altLang="de-DE" sz="1600" b="1" dirty="0" smtClean="0">
                <a:solidFill>
                  <a:schemeClr val="tx1"/>
                </a:solidFill>
              </a:rPr>
            </a:br>
            <a:r>
              <a:rPr lang="fr-CH" altLang="de-DE" sz="1600" dirty="0" smtClean="0">
                <a:solidFill>
                  <a:schemeClr val="tx1"/>
                </a:solidFill>
              </a:rPr>
              <a:t>Pour la régulation des mauvaises herbes</a:t>
            </a:r>
            <a:endParaRPr lang="fr-CH" altLang="de-DE" sz="1600" dirty="0">
              <a:solidFill>
                <a:schemeClr val="tx1"/>
              </a:solidFill>
            </a:endParaRPr>
          </a:p>
        </p:txBody>
      </p:sp>
      <p:sp>
        <p:nvSpPr>
          <p:cNvPr id="23" name="Rechteck 22"/>
          <p:cNvSpPr/>
          <p:nvPr/>
        </p:nvSpPr>
        <p:spPr>
          <a:xfrm>
            <a:off x="621896" y="1552708"/>
            <a:ext cx="4133702" cy="796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altLang="de-DE" sz="1600" b="1" dirty="0" smtClean="0">
                <a:solidFill>
                  <a:schemeClr val="tx1"/>
                </a:solidFill>
                <a:sym typeface="Wingdings" panose="05000000000000000000" pitchFamily="2" charset="2"/>
              </a:rPr>
              <a:t>«Lutter de manière cohérente contre les mauvaises herbes problématiques!»</a:t>
            </a:r>
            <a:endParaRPr lang="fr-CH" altLang="de-DE" sz="1600" b="1" dirty="0">
              <a:solidFill>
                <a:schemeClr val="tx1"/>
              </a:solidFill>
              <a:sym typeface="Wingdings" panose="05000000000000000000" pitchFamily="2" charset="2"/>
            </a:endParaRPr>
          </a:p>
        </p:txBody>
      </p:sp>
      <p:sp>
        <p:nvSpPr>
          <p:cNvPr id="24" name="Rechteck 23"/>
          <p:cNvSpPr/>
          <p:nvPr/>
        </p:nvSpPr>
        <p:spPr>
          <a:xfrm>
            <a:off x="621893" y="5344239"/>
            <a:ext cx="7893454" cy="61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r>
              <a:rPr lang="fr-CH" altLang="de-DE" sz="1600" b="1" dirty="0" smtClean="0">
                <a:solidFill>
                  <a:schemeClr val="tx1"/>
                </a:solidFill>
              </a:rPr>
              <a:t>Intervenir tôt est essentiel pour une bonne régulations des mauvaises herbes!</a:t>
            </a:r>
            <a:r>
              <a:rPr lang="fr-CH" altLang="de-DE" sz="1600" dirty="0" smtClean="0">
                <a:solidFill>
                  <a:schemeClr val="tx1"/>
                </a:solidFill>
              </a:rPr>
              <a:t/>
            </a:r>
            <a:br>
              <a:rPr lang="fr-CH" altLang="de-DE" sz="1600" dirty="0" smtClean="0">
                <a:solidFill>
                  <a:schemeClr val="tx1"/>
                </a:solidFill>
              </a:rPr>
            </a:br>
            <a:r>
              <a:rPr lang="fr-CH" altLang="de-DE" sz="1600" dirty="0" smtClean="0">
                <a:solidFill>
                  <a:schemeClr val="tx1"/>
                </a:solidFill>
              </a:rPr>
              <a:t>L’efficacité de la herse étrille peut atteindre 95 % !</a:t>
            </a:r>
            <a:endParaRPr lang="fr-CH" altLang="de-DE" sz="1600" dirty="0">
              <a:solidFill>
                <a:schemeClr val="tx1"/>
              </a:solidFill>
            </a:endParaRPr>
          </a:p>
        </p:txBody>
      </p:sp>
    </p:spTree>
    <p:extLst>
      <p:ext uri="{BB962C8B-B14F-4D97-AF65-F5344CB8AC3E}">
        <p14:creationId xmlns:p14="http://schemas.microsoft.com/office/powerpoint/2010/main" val="20456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Production végétale : Régulation des adventices</a:t>
            </a:r>
            <a:endParaRPr lang="de-CH" dirty="0"/>
          </a:p>
        </p:txBody>
      </p:sp>
      <p:sp>
        <p:nvSpPr>
          <p:cNvPr id="9" name="Inhaltsplatzhalter 8"/>
          <p:cNvSpPr>
            <a:spLocks noGrp="1"/>
          </p:cNvSpPr>
          <p:nvPr>
            <p:ph idx="12"/>
          </p:nvPr>
        </p:nvSpPr>
        <p:spPr/>
        <p:txBody>
          <a:bodyPr/>
          <a:lstStyle/>
          <a:p>
            <a:r>
              <a:rPr lang="fr-CH" dirty="0" smtClean="0"/>
              <a:t>L’utilité des adventices</a:t>
            </a:r>
            <a:endParaRPr lang="fr-CH" dirty="0"/>
          </a:p>
        </p:txBody>
      </p:sp>
      <p:sp>
        <p:nvSpPr>
          <p:cNvPr id="10" name="Inhaltsplatzhalter 9"/>
          <p:cNvSpPr>
            <a:spLocks noGrp="1"/>
          </p:cNvSpPr>
          <p:nvPr>
            <p:ph idx="14"/>
          </p:nvPr>
        </p:nvSpPr>
        <p:spPr/>
        <p:txBody>
          <a:bodyPr/>
          <a:lstStyle/>
          <a:p>
            <a:r>
              <a:rPr lang="fr-CH" altLang="de-DE" dirty="0" smtClean="0"/>
              <a:t>Dessin : Mouron des oiseaux, tiré de </a:t>
            </a:r>
            <a:r>
              <a:rPr lang="fr-CH" altLang="de-DE" dirty="0" smtClean="0">
                <a:cs typeface="Arial" panose="020B0604020202020204" pitchFamily="34" charset="0"/>
              </a:rPr>
              <a:t>«</a:t>
            </a:r>
            <a:r>
              <a:rPr lang="fr-CH" altLang="de-DE" dirty="0" smtClean="0"/>
              <a:t>Les </a:t>
            </a:r>
            <a:r>
              <a:rPr lang="fr-CH" dirty="0" smtClean="0"/>
              <a:t>“</a:t>
            </a:r>
            <a:r>
              <a:rPr lang="fr-CH" altLang="de-DE" dirty="0" smtClean="0"/>
              <a:t>Mauvaises Herbes</a:t>
            </a:r>
            <a:r>
              <a:rPr lang="fr-CH" dirty="0" smtClean="0"/>
              <a:t>”</a:t>
            </a:r>
            <a:r>
              <a:rPr lang="fr-CH" altLang="de-DE" dirty="0" smtClean="0"/>
              <a:t> des Prairies</a:t>
            </a:r>
            <a:r>
              <a:rPr lang="fr-CH" altLang="de-DE" dirty="0" smtClean="0">
                <a:cs typeface="Arial" panose="020B0604020202020204" pitchFamily="34" charset="0"/>
              </a:rPr>
              <a:t>»</a:t>
            </a:r>
            <a:r>
              <a:rPr lang="fr-CH" altLang="de-DE" dirty="0" smtClean="0"/>
              <a:t>, </a:t>
            </a:r>
            <a:r>
              <a:rPr lang="fr-CH" altLang="de-DE" dirty="0" err="1" smtClean="0"/>
              <a:t>AMTRA</a:t>
            </a:r>
            <a:r>
              <a:rPr lang="fr-CH" altLang="de-DE" dirty="0" smtClean="0"/>
              <a:t> </a:t>
            </a:r>
            <a:endParaRPr lang="fr-CH" altLang="de-DE" dirty="0"/>
          </a:p>
        </p:txBody>
      </p:sp>
      <p:sp>
        <p:nvSpPr>
          <p:cNvPr id="11" name="Inhaltsplatzhalter 10"/>
          <p:cNvSpPr>
            <a:spLocks noGrp="1"/>
          </p:cNvSpPr>
          <p:nvPr>
            <p:ph sz="quarter" idx="17"/>
          </p:nvPr>
        </p:nvSpPr>
        <p:spPr/>
        <p:txBody>
          <a:bodyPr/>
          <a:lstStyle/>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endParaRPr lang="fr-CH" altLang="de-DE" b="1" dirty="0" smtClean="0">
              <a:sym typeface="Wingdings" panose="05000000000000000000" pitchFamily="2" charset="2"/>
            </a:endParaRPr>
          </a:p>
          <a:p>
            <a:pPr algn="r"/>
            <a:r>
              <a:rPr lang="fr-CH" altLang="de-DE" b="1" dirty="0" smtClean="0">
                <a:sym typeface="Wingdings" panose="05000000000000000000" pitchFamily="2" charset="2"/>
              </a:rPr>
              <a:t>Les mauvaises herbes sont </a:t>
            </a:r>
            <a:br>
              <a:rPr lang="fr-CH" altLang="de-DE" b="1" dirty="0" smtClean="0">
                <a:sym typeface="Wingdings" panose="05000000000000000000" pitchFamily="2" charset="2"/>
              </a:rPr>
            </a:br>
            <a:r>
              <a:rPr lang="fr-CH" altLang="de-DE" b="1" dirty="0" smtClean="0">
                <a:sym typeface="Wingdings" panose="05000000000000000000" pitchFamily="2" charset="2"/>
              </a:rPr>
              <a:t>des plantes indicatrices </a:t>
            </a:r>
            <a:br>
              <a:rPr lang="fr-CH" altLang="de-DE" b="1" dirty="0" smtClean="0">
                <a:sym typeface="Wingdings" panose="05000000000000000000" pitchFamily="2" charset="2"/>
              </a:rPr>
            </a:br>
            <a:r>
              <a:rPr lang="fr-CH" altLang="de-DE" b="1" dirty="0" smtClean="0">
                <a:sym typeface="Wingdings" panose="05000000000000000000" pitchFamily="2" charset="2"/>
              </a:rPr>
              <a:t>pour les caractéristiques des sols</a:t>
            </a:r>
            <a:endParaRPr lang="fr-CH" altLang="de-DE" b="1" dirty="0">
              <a:sym typeface="Wingdings" panose="05000000000000000000" pitchFamily="2" charset="2"/>
            </a:endParaRPr>
          </a:p>
        </p:txBody>
      </p:sp>
      <p:sp>
        <p:nvSpPr>
          <p:cNvPr id="7" name="Fußzeilenplatzhalter 6"/>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60</a:t>
            </a:fld>
            <a:endParaRPr lang="fr-CH" altLang="de-DE" dirty="0"/>
          </a:p>
        </p:txBody>
      </p:sp>
      <p:sp>
        <p:nvSpPr>
          <p:cNvPr id="16" name="Rechteck 15"/>
          <p:cNvSpPr/>
          <p:nvPr/>
        </p:nvSpPr>
        <p:spPr>
          <a:xfrm>
            <a:off x="621184" y="3755026"/>
            <a:ext cx="5439963" cy="6418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400" b="1" dirty="0" smtClean="0">
                <a:solidFill>
                  <a:schemeClr val="tx1"/>
                </a:solidFill>
              </a:rPr>
              <a:t>Libération d’éléments nutritifs</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(dont certains peu disponibles comme p. ex. les oligoéléments)</a:t>
            </a:r>
            <a:endParaRPr lang="fr-CH" altLang="de-DE" sz="1400" dirty="0">
              <a:solidFill>
                <a:schemeClr val="tx1"/>
              </a:solidFill>
            </a:endParaRPr>
          </a:p>
        </p:txBody>
      </p:sp>
      <p:sp>
        <p:nvSpPr>
          <p:cNvPr id="18" name="Rechteck 17"/>
          <p:cNvSpPr/>
          <p:nvPr/>
        </p:nvSpPr>
        <p:spPr>
          <a:xfrm>
            <a:off x="620480" y="3030941"/>
            <a:ext cx="3303448" cy="643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400" b="1" dirty="0" smtClean="0">
                <a:solidFill>
                  <a:schemeClr val="tx1"/>
                </a:solidFill>
              </a:rPr>
              <a:t>Appâts pour les ravageurs</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(Par exemple vers fil de fer et limaces)</a:t>
            </a:r>
            <a:endParaRPr lang="fr-CH" altLang="de-DE" sz="1400" dirty="0">
              <a:solidFill>
                <a:schemeClr val="tx1"/>
              </a:solidFill>
            </a:endParaRPr>
          </a:p>
        </p:txBody>
      </p:sp>
      <p:sp>
        <p:nvSpPr>
          <p:cNvPr id="19" name="Rechteck 18"/>
          <p:cNvSpPr/>
          <p:nvPr/>
        </p:nvSpPr>
        <p:spPr>
          <a:xfrm>
            <a:off x="628650" y="5204720"/>
            <a:ext cx="3038287" cy="6259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400" b="1" dirty="0" smtClean="0">
                <a:solidFill>
                  <a:schemeClr val="tx1"/>
                </a:solidFill>
              </a:rPr>
              <a:t>Empêchent le lessivage</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en stockant des éléments nutritifs</a:t>
            </a:r>
            <a:endParaRPr lang="fr-CH" altLang="de-DE" sz="1400" dirty="0">
              <a:solidFill>
                <a:schemeClr val="tx1"/>
              </a:solidFill>
            </a:endParaRPr>
          </a:p>
        </p:txBody>
      </p:sp>
      <p:sp>
        <p:nvSpPr>
          <p:cNvPr id="20" name="Rechteck 19"/>
          <p:cNvSpPr/>
          <p:nvPr/>
        </p:nvSpPr>
        <p:spPr>
          <a:xfrm>
            <a:off x="628650" y="2315484"/>
            <a:ext cx="5311502" cy="62939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400" b="1" dirty="0" smtClean="0">
                <a:solidFill>
                  <a:schemeClr val="tx1"/>
                </a:solidFill>
              </a:rPr>
              <a:t>Source de nourriture pour les auxiliaires</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a:t>
            </a:r>
            <a:r>
              <a:rPr lang="fr-CH" altLang="de-DE" sz="1400" dirty="0">
                <a:solidFill>
                  <a:schemeClr val="tx1"/>
                </a:solidFill>
              </a:rPr>
              <a:t>pucerons pour </a:t>
            </a:r>
            <a:r>
              <a:rPr lang="fr-CH" altLang="de-DE" sz="1400" dirty="0" smtClean="0">
                <a:solidFill>
                  <a:schemeClr val="tx1"/>
                </a:solidFill>
              </a:rPr>
              <a:t>les syrphides, les chrysopes, les coccinelles etc.)</a:t>
            </a:r>
            <a:endParaRPr lang="fr-CH" altLang="de-DE" sz="1400" dirty="0">
              <a:solidFill>
                <a:schemeClr val="tx1"/>
              </a:solidFill>
            </a:endParaRPr>
          </a:p>
        </p:txBody>
      </p:sp>
      <p:sp>
        <p:nvSpPr>
          <p:cNvPr id="21" name="Rechteck 20"/>
          <p:cNvSpPr/>
          <p:nvPr/>
        </p:nvSpPr>
        <p:spPr>
          <a:xfrm>
            <a:off x="628650" y="4471639"/>
            <a:ext cx="2218741" cy="6418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400" b="1" dirty="0" smtClean="0">
                <a:solidFill>
                  <a:schemeClr val="tx1"/>
                </a:solidFill>
              </a:rPr>
              <a:t>Protection contre l’érosion et la battance</a:t>
            </a:r>
            <a:endParaRPr lang="fr-CH" altLang="de-DE" sz="1400" b="1" dirty="0">
              <a:solidFill>
                <a:schemeClr val="tx1"/>
              </a:solidFill>
            </a:endParaRPr>
          </a:p>
        </p:txBody>
      </p:sp>
      <p:sp>
        <p:nvSpPr>
          <p:cNvPr id="12" name="Rechteck 11"/>
          <p:cNvSpPr/>
          <p:nvPr/>
        </p:nvSpPr>
        <p:spPr>
          <a:xfrm>
            <a:off x="628650" y="1574375"/>
            <a:ext cx="4231382" cy="6540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fr-CH" altLang="de-DE" sz="1400" b="1" dirty="0" smtClean="0">
                <a:solidFill>
                  <a:schemeClr val="tx1"/>
                </a:solidFill>
              </a:rPr>
              <a:t>Abris pour les auxiliaires</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(par exemple carabidés, araignées </a:t>
            </a:r>
            <a:r>
              <a:rPr lang="fr-CH" altLang="de-DE" sz="1400" dirty="0">
                <a:solidFill>
                  <a:schemeClr val="tx1"/>
                </a:solidFill>
              </a:rPr>
              <a:t>et </a:t>
            </a:r>
            <a:r>
              <a:rPr lang="fr-CH" altLang="de-DE" sz="1400" dirty="0" smtClean="0">
                <a:solidFill>
                  <a:schemeClr val="tx1"/>
                </a:solidFill>
              </a:rPr>
              <a:t>staphylinidés</a:t>
            </a:r>
            <a:endParaRPr lang="fr-CH" altLang="de-DE" sz="1400" dirty="0">
              <a:solidFill>
                <a:schemeClr val="tx1"/>
              </a:solidFill>
            </a:endParaRPr>
          </a:p>
        </p:txBody>
      </p:sp>
      <p:pic>
        <p:nvPicPr>
          <p:cNvPr id="13" name="Picture 4" descr="Unkraut 51"/>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61147" y="1960465"/>
            <a:ext cx="2461669" cy="283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641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lstStyle/>
          <a:p>
            <a:r>
              <a:rPr lang="fr-CH" dirty="0" smtClean="0"/>
              <a:t>La régulation des rumex dans les prairies</a:t>
            </a:r>
            <a:endParaRPr lang="fr-CH" dirty="0"/>
          </a:p>
        </p:txBody>
      </p:sp>
      <p:sp>
        <p:nvSpPr>
          <p:cNvPr id="4" name="Inhaltsplatzhalter 3"/>
          <p:cNvSpPr>
            <a:spLocks noGrp="1"/>
          </p:cNvSpPr>
          <p:nvPr>
            <p:ph idx="14"/>
          </p:nvPr>
        </p:nvSpPr>
        <p:spPr/>
        <p:txBody>
          <a:bodyPr/>
          <a:lstStyle/>
          <a:p>
            <a:endParaRPr lang="de-DE" altLang="de-DE" dirty="0">
              <a:solidFill>
                <a:schemeClr val="tx2"/>
              </a:solidFill>
            </a:endParaRPr>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473202835"/>
              </p:ext>
            </p:extLst>
          </p:nvPr>
        </p:nvGraphicFramePr>
        <p:xfrm>
          <a:off x="628650" y="1571625"/>
          <a:ext cx="7886700" cy="4363720"/>
        </p:xfrm>
        <a:graphic>
          <a:graphicData uri="http://schemas.openxmlformats.org/drawingml/2006/table">
            <a:tbl>
              <a:tblPr firstRow="1" bandRow="1">
                <a:tableStyleId>{93296810-A885-4BE3-A3E7-6D5BEEA58F35}</a:tableStyleId>
              </a:tblPr>
              <a:tblGrid>
                <a:gridCol w="3943350"/>
                <a:gridCol w="3943350"/>
              </a:tblGrid>
              <a:tr h="370840">
                <a:tc>
                  <a:txBody>
                    <a:bodyPr/>
                    <a:lstStyle/>
                    <a:p>
                      <a:pPr>
                        <a:spcBef>
                          <a:spcPts val="0"/>
                        </a:spcBef>
                      </a:pPr>
                      <a:r>
                        <a:rPr lang="fr-CH" sz="1600" noProof="0" dirty="0" smtClean="0"/>
                        <a:t>Prévention</a:t>
                      </a:r>
                      <a:endParaRPr lang="fr-CH" sz="1600"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Lutte directe</a:t>
                      </a:r>
                    </a:p>
                  </a:txBody>
                  <a:tcPr/>
                </a:tc>
              </a:tr>
              <a:tr h="370840">
                <a:tc>
                  <a:txBody>
                    <a:bodyPr/>
                    <a:lstStyle/>
                    <a:p>
                      <a:pPr eaLnBrk="1" hangingPunct="1">
                        <a:spcBef>
                          <a:spcPts val="0"/>
                        </a:spcBef>
                      </a:pPr>
                      <a:r>
                        <a:rPr lang="fr-CH" altLang="de-DE" sz="1600" b="1" noProof="0" dirty="0" smtClean="0"/>
                        <a:t>Herbages denses</a:t>
                      </a:r>
                      <a:r>
                        <a:rPr lang="fr-CH" altLang="de-DE" sz="1600" noProof="0" dirty="0" smtClean="0"/>
                        <a:t/>
                      </a:r>
                      <a:br>
                        <a:rPr lang="fr-CH" altLang="de-DE" sz="1600" noProof="0" dirty="0" smtClean="0"/>
                      </a:br>
                      <a:r>
                        <a:rPr lang="fr-CH" altLang="de-DE" sz="1600" noProof="0" dirty="0" smtClean="0"/>
                        <a:t>Optimaliser le</a:t>
                      </a:r>
                      <a:r>
                        <a:rPr lang="fr-CH" altLang="de-DE" sz="1600" baseline="0" noProof="0" dirty="0" smtClean="0"/>
                        <a:t> régime d’utilisation et d’épandages de lisier</a:t>
                      </a:r>
                    </a:p>
                    <a:p>
                      <a:pPr eaLnBrk="1" hangingPunct="1">
                        <a:spcBef>
                          <a:spcPts val="0"/>
                        </a:spcBef>
                      </a:pPr>
                      <a:endParaRPr lang="fr-CH" altLang="de-DE" sz="1600" b="0" noProof="0" dirty="0" smtClean="0"/>
                    </a:p>
                    <a:p>
                      <a:pPr eaLnBrk="1" hangingPunct="1">
                        <a:spcBef>
                          <a:spcPts val="0"/>
                        </a:spcBef>
                      </a:pPr>
                      <a:r>
                        <a:rPr lang="fr-CH" altLang="de-DE" sz="1600" b="1" noProof="0" dirty="0" smtClean="0"/>
                        <a:t>Éviter la formation de lacunes</a:t>
                      </a:r>
                      <a:r>
                        <a:rPr lang="fr-CH" altLang="de-DE" sz="1600" noProof="0" dirty="0" smtClean="0"/>
                        <a:t/>
                      </a:r>
                      <a:br>
                        <a:rPr lang="fr-CH" altLang="de-DE" sz="1600" noProof="0" dirty="0" smtClean="0"/>
                      </a:br>
                      <a:r>
                        <a:rPr lang="fr-CH" altLang="de-DE" sz="1600" noProof="0" dirty="0" smtClean="0"/>
                        <a:t>Ne pas pâturer ou rouler </a:t>
                      </a:r>
                      <a:br>
                        <a:rPr lang="fr-CH" altLang="de-DE" sz="1600" noProof="0" dirty="0" smtClean="0"/>
                      </a:br>
                      <a:r>
                        <a:rPr lang="fr-CH" altLang="de-DE" sz="1600" noProof="0" dirty="0" smtClean="0"/>
                        <a:t>quand le sol est mouillé</a:t>
                      </a:r>
                    </a:p>
                    <a:p>
                      <a:pPr eaLnBrk="1" hangingPunct="1">
                        <a:spcBef>
                          <a:spcPts val="0"/>
                        </a:spcBef>
                      </a:pPr>
                      <a:endParaRPr lang="fr-CH" altLang="de-DE" sz="1600" b="0" noProof="0" dirty="0" smtClean="0"/>
                    </a:p>
                    <a:p>
                      <a:pPr eaLnBrk="1" hangingPunct="1">
                        <a:spcBef>
                          <a:spcPts val="0"/>
                        </a:spcBef>
                      </a:pPr>
                      <a:r>
                        <a:rPr lang="fr-CH" altLang="de-DE" sz="1600" b="1" noProof="0" dirty="0" smtClean="0"/>
                        <a:t>Éviter la formation de graines</a:t>
                      </a:r>
                      <a:r>
                        <a:rPr lang="fr-CH" altLang="de-DE" sz="1600" noProof="0" dirty="0" smtClean="0"/>
                        <a:t/>
                      </a:r>
                      <a:br>
                        <a:rPr lang="fr-CH" altLang="de-DE" sz="1600" noProof="0" dirty="0" smtClean="0"/>
                      </a:br>
                      <a:r>
                        <a:rPr lang="fr-CH" altLang="de-DE" sz="1600" noProof="0" dirty="0" smtClean="0"/>
                        <a:t>Enlever</a:t>
                      </a:r>
                      <a:r>
                        <a:rPr lang="fr-CH" altLang="de-DE" sz="1600" baseline="0" noProof="0" dirty="0" smtClean="0"/>
                        <a:t> tous les portes-graines</a:t>
                      </a:r>
                    </a:p>
                    <a:p>
                      <a:pPr eaLnBrk="1" hangingPunct="1">
                        <a:spcBef>
                          <a:spcPts val="0"/>
                        </a:spcBef>
                      </a:pPr>
                      <a:r>
                        <a:rPr lang="fr-CH" altLang="de-DE" sz="1600" baseline="0" noProof="0" dirty="0" smtClean="0"/>
                        <a:t>(s’il y a plus de 3 rumex</a:t>
                      </a:r>
                      <a:r>
                        <a:rPr lang="fr-CH" altLang="de-DE" sz="1600" noProof="0" dirty="0" smtClean="0"/>
                        <a:t> par </a:t>
                      </a:r>
                      <a:r>
                        <a:rPr lang="fr-CH" altLang="de-DE" sz="1600" b="0" noProof="0" dirty="0" smtClean="0"/>
                        <a:t>m</a:t>
                      </a:r>
                      <a:r>
                        <a:rPr lang="fr-CH" altLang="de-DE" sz="1600" b="0" baseline="30000" noProof="0" dirty="0" smtClean="0"/>
                        <a:t>2</a:t>
                      </a:r>
                      <a:r>
                        <a:rPr lang="fr-CH" altLang="de-DE" sz="1600" b="0" baseline="0" noProof="0" dirty="0" smtClean="0"/>
                        <a:t>)</a:t>
                      </a:r>
                    </a:p>
                    <a:p>
                      <a:pPr eaLnBrk="1" hangingPunct="1">
                        <a:spcBef>
                          <a:spcPts val="0"/>
                        </a:spcBef>
                      </a:pPr>
                      <a:endParaRPr lang="fr-CH" altLang="de-DE" sz="1600" b="0" noProof="0" dirty="0" smtClean="0"/>
                    </a:p>
                    <a:p>
                      <a:pPr eaLnBrk="1" hangingPunct="1">
                        <a:spcBef>
                          <a:spcPts val="0"/>
                        </a:spcBef>
                      </a:pPr>
                      <a:r>
                        <a:rPr lang="fr-CH" altLang="de-DE" sz="1600" b="1" noProof="0" dirty="0" smtClean="0"/>
                        <a:t>Éviter la propagation des graines</a:t>
                      </a:r>
                      <a:r>
                        <a:rPr lang="fr-CH" altLang="de-DE" sz="1600" noProof="0" dirty="0" smtClean="0"/>
                        <a:t/>
                      </a:r>
                      <a:br>
                        <a:rPr lang="fr-CH" altLang="de-DE" sz="1600" noProof="0" dirty="0" smtClean="0"/>
                      </a:br>
                      <a:r>
                        <a:rPr lang="fr-CH" altLang="de-DE" sz="1600" noProof="0" dirty="0" smtClean="0"/>
                        <a:t>Enlever ou brûler les portes-graines</a:t>
                      </a:r>
                      <a:endParaRPr lang="fr-CH" altLang="de-DE" sz="1600" b="0" noProof="0" dirty="0" smtClean="0"/>
                    </a:p>
                    <a:p>
                      <a:pPr eaLnBrk="1" hangingPunct="1">
                        <a:spcBef>
                          <a:spcPts val="0"/>
                        </a:spcBef>
                      </a:pPr>
                      <a:endParaRPr lang="fr-CH" altLang="de-DE" sz="1600" b="0" noProof="0" dirty="0" smtClean="0"/>
                    </a:p>
                    <a:p>
                      <a:pPr eaLnBrk="1" hangingPunct="1">
                        <a:spcBef>
                          <a:spcPts val="0"/>
                        </a:spcBef>
                      </a:pPr>
                      <a:endParaRPr lang="fr-CH" altLang="de-DE" sz="1600" b="0" noProof="0" dirty="0" smtClean="0"/>
                    </a:p>
                  </a:txBody>
                  <a:tcPr/>
                </a:tc>
                <a:tc>
                  <a:txBody>
                    <a:bodyPr/>
                    <a:lstStyle/>
                    <a:p>
                      <a:pPr algn="l" eaLnBrk="1" hangingPunct="1">
                        <a:spcBef>
                          <a:spcPts val="0"/>
                        </a:spcBef>
                      </a:pPr>
                      <a:r>
                        <a:rPr lang="fr-CH" altLang="de-DE" sz="1600" b="1" noProof="0" dirty="0" smtClean="0"/>
                        <a:t>Arrachage</a:t>
                      </a:r>
                      <a:r>
                        <a:rPr lang="fr-CH" altLang="de-DE" sz="1600" noProof="0" dirty="0" smtClean="0"/>
                        <a:t/>
                      </a:r>
                      <a:br>
                        <a:rPr lang="fr-CH" altLang="de-DE" sz="1600" noProof="0" dirty="0" smtClean="0"/>
                      </a:br>
                      <a:r>
                        <a:rPr lang="fr-CH" altLang="de-DE" sz="1600" noProof="0" dirty="0" smtClean="0"/>
                        <a:t>Commencer par les prairies les moins envahies (jusqu’à 3 rumex par </a:t>
                      </a:r>
                      <a:r>
                        <a:rPr lang="fr-CH" altLang="de-DE" sz="1600" b="0" noProof="0" dirty="0" smtClean="0"/>
                        <a:t>m</a:t>
                      </a:r>
                      <a:r>
                        <a:rPr lang="fr-CH" altLang="de-DE" sz="1600" b="0" baseline="30000" noProof="0" dirty="0" smtClean="0"/>
                        <a:t>2</a:t>
                      </a:r>
                      <a:r>
                        <a:rPr lang="fr-CH" altLang="de-DE" sz="1600" b="0" noProof="0" dirty="0" smtClean="0"/>
                        <a:t>) </a:t>
                      </a:r>
                    </a:p>
                    <a:p>
                      <a:pPr algn="l" eaLnBrk="1" hangingPunct="1">
                        <a:spcBef>
                          <a:spcPts val="0"/>
                        </a:spcBef>
                      </a:pPr>
                      <a:endParaRPr lang="fr-CH" altLang="de-DE" sz="1600" b="0" noProof="0" dirty="0" smtClean="0"/>
                    </a:p>
                    <a:p>
                      <a:pPr algn="l" eaLnBrk="1" hangingPunct="1">
                        <a:spcBef>
                          <a:spcPts val="0"/>
                        </a:spcBef>
                      </a:pPr>
                      <a:r>
                        <a:rPr lang="fr-CH" altLang="de-DE" sz="1600" b="1" noProof="0" dirty="0" smtClean="0"/>
                        <a:t>Sursemis si nécessaire</a:t>
                      </a:r>
                      <a:r>
                        <a:rPr lang="fr-CH" altLang="de-DE" sz="1600" noProof="0" dirty="0" smtClean="0"/>
                        <a:t/>
                      </a:r>
                      <a:br>
                        <a:rPr lang="fr-CH" altLang="de-DE" sz="1600" noProof="0" dirty="0" smtClean="0"/>
                      </a:br>
                      <a:r>
                        <a:rPr lang="fr-CH" altLang="de-DE" sz="1600" noProof="0" dirty="0" smtClean="0"/>
                        <a:t>Dans les prairies permanentes</a:t>
                      </a:r>
                      <a:endParaRPr lang="fr-CH" altLang="de-DE" sz="1600" b="0" noProof="0" dirty="0" smtClean="0"/>
                    </a:p>
                    <a:p>
                      <a:pPr algn="l" eaLnBrk="1" hangingPunct="1">
                        <a:spcBef>
                          <a:spcPts val="0"/>
                        </a:spcBef>
                      </a:pPr>
                      <a:r>
                        <a:rPr lang="fr-CH" altLang="de-DE" sz="1600" noProof="0" dirty="0" smtClean="0"/>
                        <a:t/>
                      </a:r>
                      <a:br>
                        <a:rPr lang="fr-CH" altLang="de-DE" sz="1600" noProof="0" dirty="0" smtClean="0"/>
                      </a:br>
                      <a:r>
                        <a:rPr lang="fr-CH" altLang="de-DE" sz="1600" b="1" noProof="0" dirty="0" smtClean="0"/>
                        <a:t>Nouveau semis si nécessaire</a:t>
                      </a:r>
                    </a:p>
                    <a:p>
                      <a:pPr algn="l" eaLnBrk="1" hangingPunct="1">
                        <a:spcBef>
                          <a:spcPts val="0"/>
                        </a:spcBef>
                      </a:pPr>
                      <a:r>
                        <a:rPr lang="fr-CH" altLang="de-DE" sz="1600" b="0" noProof="0" dirty="0" smtClean="0"/>
                        <a:t>Dans les prairies labourables</a:t>
                      </a:r>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61</a:t>
            </a:fld>
            <a:endParaRPr lang="fr-CH" altLang="de-DE" dirty="0"/>
          </a:p>
        </p:txBody>
      </p:sp>
      <p:pic>
        <p:nvPicPr>
          <p:cNvPr id="10" name="Picture 4" descr="Blacke"/>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248" y="4556227"/>
            <a:ext cx="1635361" cy="12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818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lstStyle/>
          <a:p>
            <a:r>
              <a:rPr lang="fr-CH" dirty="0"/>
              <a:t>La régulation des rumex dans </a:t>
            </a:r>
            <a:r>
              <a:rPr lang="fr-CH" dirty="0" smtClean="0"/>
              <a:t>les grandes cultures</a:t>
            </a:r>
            <a:endParaRPr lang="fr-CH" dirty="0"/>
          </a:p>
        </p:txBody>
      </p:sp>
      <p:sp>
        <p:nvSpPr>
          <p:cNvPr id="4" name="Inhaltsplatzhalter 3"/>
          <p:cNvSpPr>
            <a:spLocks noGrp="1"/>
          </p:cNvSpPr>
          <p:nvPr>
            <p:ph idx="14"/>
          </p:nvPr>
        </p:nvSpPr>
        <p:spPr/>
        <p:txBody>
          <a:bodyPr/>
          <a:lstStyle/>
          <a:p>
            <a:r>
              <a:rPr lang="fr-CH" altLang="de-DE" dirty="0"/>
              <a:t>Dessin : </a:t>
            </a:r>
            <a:r>
              <a:rPr lang="fr-CH" altLang="de-DE" dirty="0" smtClean="0"/>
              <a:t>Rumex à feuilles obtuses, </a:t>
            </a:r>
            <a:r>
              <a:rPr lang="fr-CH" altLang="de-DE" dirty="0"/>
              <a:t>tiré de </a:t>
            </a:r>
            <a:r>
              <a:rPr lang="fr-CH" altLang="de-DE" dirty="0">
                <a:cs typeface="Arial" panose="020B0604020202020204" pitchFamily="34" charset="0"/>
              </a:rPr>
              <a:t>«</a:t>
            </a:r>
            <a:r>
              <a:rPr lang="fr-CH" altLang="de-DE" dirty="0"/>
              <a:t>Les </a:t>
            </a:r>
            <a:r>
              <a:rPr lang="fr-CH" dirty="0"/>
              <a:t>“</a:t>
            </a:r>
            <a:r>
              <a:rPr lang="fr-CH" altLang="de-DE" dirty="0"/>
              <a:t>Mauvaises Herbes</a:t>
            </a:r>
            <a:r>
              <a:rPr lang="fr-CH" dirty="0"/>
              <a:t>”</a:t>
            </a:r>
            <a:r>
              <a:rPr lang="fr-CH" altLang="de-DE" dirty="0"/>
              <a:t> des Prairies</a:t>
            </a:r>
            <a:r>
              <a:rPr lang="fr-CH" altLang="de-DE" dirty="0">
                <a:cs typeface="Arial" panose="020B0604020202020204" pitchFamily="34" charset="0"/>
              </a:rPr>
              <a:t>»</a:t>
            </a:r>
            <a:r>
              <a:rPr lang="fr-CH" altLang="de-DE" dirty="0"/>
              <a:t>, </a:t>
            </a:r>
            <a:r>
              <a:rPr lang="fr-CH" altLang="de-DE" dirty="0" err="1"/>
              <a:t>AMTRA</a:t>
            </a:r>
            <a:r>
              <a:rPr lang="fr-CH" altLang="de-DE" dirty="0"/>
              <a:t> </a:t>
            </a:r>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304935306"/>
              </p:ext>
            </p:extLst>
          </p:nvPr>
        </p:nvGraphicFramePr>
        <p:xfrm>
          <a:off x="628650" y="1571625"/>
          <a:ext cx="7886700" cy="4363720"/>
        </p:xfrm>
        <a:graphic>
          <a:graphicData uri="http://schemas.openxmlformats.org/drawingml/2006/table">
            <a:tbl>
              <a:tblPr firstRow="1" bandRow="1">
                <a:effectLst>
                  <a:outerShdw blurRad="50800" dist="50800" dir="5400000" algn="ctr" rotWithShape="0">
                    <a:schemeClr val="bg1">
                      <a:lumMod val="85000"/>
                    </a:schemeClr>
                  </a:outerShdw>
                </a:effectLst>
                <a:tableStyleId>{93296810-A885-4BE3-A3E7-6D5BEEA58F35}</a:tableStyleId>
              </a:tblPr>
              <a:tblGrid>
                <a:gridCol w="3583310"/>
                <a:gridCol w="3024336"/>
                <a:gridCol w="1279054"/>
              </a:tblGrid>
              <a:tr h="370840">
                <a:tc>
                  <a:txBody>
                    <a:bodyPr/>
                    <a:lstStyle/>
                    <a:p>
                      <a:pPr>
                        <a:spcBef>
                          <a:spcPts val="0"/>
                        </a:spcBef>
                      </a:pPr>
                      <a:r>
                        <a:rPr lang="fr-CH" sz="1600" noProof="0" dirty="0" smtClean="0"/>
                        <a:t>Prévention</a:t>
                      </a:r>
                      <a:endParaRPr lang="fr-CH" sz="1600" noProof="0" dirty="0"/>
                    </a:p>
                  </a:txBody>
                  <a:tcPr>
                    <a:solidFill>
                      <a:schemeClr val="bg1">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Lutte directe</a:t>
                      </a:r>
                    </a:p>
                  </a:txBody>
                  <a:tcPr>
                    <a:lnR w="12700" cap="flat" cmpd="sng" algn="ctr">
                      <a:solidFill>
                        <a:schemeClr val="bg1">
                          <a:lumMod val="75000"/>
                        </a:schemeClr>
                      </a:solidFill>
                      <a:prstDash val="solid"/>
                      <a:round/>
                      <a:headEnd type="none" w="med" len="med"/>
                      <a:tailEnd type="none" w="med" len="med"/>
                    </a:lnR>
                    <a:solidFill>
                      <a:schemeClr val="bg1">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de-CH" altLang="de-DE" sz="1600" dirty="0" smtClean="0"/>
                    </a:p>
                  </a:txBody>
                  <a:tcPr>
                    <a:lnL w="12700" cap="flat" cmpd="sng" algn="ctr">
                      <a:solidFill>
                        <a:schemeClr val="bg1">
                          <a:lumMod val="75000"/>
                        </a:schemeClr>
                      </a:solidFill>
                      <a:prstDash val="solid"/>
                      <a:round/>
                      <a:headEnd type="none" w="med" len="med"/>
                      <a:tailEnd type="none" w="med" len="med"/>
                    </a:lnL>
                    <a:solidFill>
                      <a:schemeClr val="bg1">
                        <a:lumMod val="75000"/>
                      </a:schemeClr>
                    </a:solidFill>
                  </a:tcPr>
                </a:tc>
              </a:tr>
              <a:tr h="370840">
                <a:tc>
                  <a:txBody>
                    <a:bodyPr/>
                    <a:lstStyle/>
                    <a:p>
                      <a:pPr eaLnBrk="1" hangingPunct="1">
                        <a:spcBef>
                          <a:spcPts val="0"/>
                        </a:spcBef>
                      </a:pPr>
                      <a:r>
                        <a:rPr lang="fr-CH" altLang="de-DE" sz="1600" b="1" noProof="0" dirty="0" smtClean="0"/>
                        <a:t>Éviter la formation de graines</a:t>
                      </a:r>
                      <a:r>
                        <a:rPr lang="fr-CH" altLang="de-DE" sz="1600" noProof="0" dirty="0" smtClean="0"/>
                        <a:t/>
                      </a:r>
                      <a:br>
                        <a:rPr lang="fr-CH" altLang="de-DE" sz="1600" noProof="0" dirty="0" smtClean="0"/>
                      </a:br>
                      <a:r>
                        <a:rPr lang="fr-CH" altLang="de-DE" sz="1600" noProof="0" dirty="0" smtClean="0"/>
                        <a:t>Enlever</a:t>
                      </a:r>
                      <a:r>
                        <a:rPr lang="fr-CH" altLang="de-DE" sz="1600" baseline="0" noProof="0" dirty="0" smtClean="0"/>
                        <a:t> tous les portes-graines</a:t>
                      </a:r>
                    </a:p>
                    <a:p>
                      <a:pPr eaLnBrk="1" hangingPunct="1">
                        <a:spcBef>
                          <a:spcPts val="0"/>
                        </a:spcBef>
                      </a:pPr>
                      <a:endParaRPr lang="fr-CH" altLang="de-DE" sz="1600" b="0" noProof="0" dirty="0" smtClean="0"/>
                    </a:p>
                    <a:p>
                      <a:pPr eaLnBrk="1" hangingPunct="1">
                        <a:spcBef>
                          <a:spcPts val="0"/>
                        </a:spcBef>
                      </a:pPr>
                      <a:r>
                        <a:rPr lang="fr-CH" altLang="de-DE" sz="1600" b="1" noProof="0" dirty="0" smtClean="0"/>
                        <a:t>Éviter la propagation des graines</a:t>
                      </a:r>
                      <a:r>
                        <a:rPr lang="fr-CH" altLang="de-DE" sz="1600" noProof="0" dirty="0" smtClean="0"/>
                        <a:t/>
                      </a:r>
                      <a:br>
                        <a:rPr lang="fr-CH" altLang="de-DE" sz="1600" noProof="0" dirty="0" smtClean="0"/>
                      </a:br>
                      <a:r>
                        <a:rPr lang="fr-CH" altLang="de-DE" sz="1600" noProof="0" dirty="0" smtClean="0"/>
                        <a:t>Enlever ou brûler les portes-graines</a:t>
                      </a:r>
                      <a:endParaRPr lang="fr-CH" altLang="de-DE" sz="1600" b="0" noProof="0" dirty="0" smtClean="0"/>
                    </a:p>
                    <a:p>
                      <a:pPr eaLnBrk="1" hangingPunct="1">
                        <a:spcBef>
                          <a:spcPts val="0"/>
                        </a:spcBef>
                      </a:pPr>
                      <a:r>
                        <a:rPr lang="fr-CH" altLang="de-DE" sz="1600" noProof="0" dirty="0" smtClean="0"/>
                        <a:t/>
                      </a:r>
                      <a:br>
                        <a:rPr lang="fr-CH" altLang="de-DE" sz="1600" noProof="0" dirty="0" smtClean="0"/>
                      </a:br>
                      <a:r>
                        <a:rPr lang="fr-CH" altLang="de-DE" sz="1600" b="1" noProof="0" dirty="0" smtClean="0"/>
                        <a:t>Régulation</a:t>
                      </a:r>
                      <a:r>
                        <a:rPr lang="fr-CH" altLang="de-DE" sz="1600" b="1" baseline="0" noProof="0" dirty="0" smtClean="0"/>
                        <a:t> i</a:t>
                      </a:r>
                      <a:r>
                        <a:rPr lang="fr-CH" altLang="de-DE" sz="1600" b="1" noProof="0" dirty="0" smtClean="0"/>
                        <a:t>ntensive</a:t>
                      </a:r>
                    </a:p>
                    <a:p>
                      <a:pPr eaLnBrk="1" hangingPunct="1">
                        <a:spcBef>
                          <a:spcPts val="0"/>
                        </a:spcBef>
                      </a:pPr>
                      <a:r>
                        <a:rPr lang="fr-CH" altLang="de-DE" sz="1600" noProof="0" dirty="0" smtClean="0"/>
                        <a:t>Faire des cultures sarclées</a:t>
                      </a:r>
                    </a:p>
                    <a:p>
                      <a:pPr eaLnBrk="1" hangingPunct="1">
                        <a:spcBef>
                          <a:spcPts val="0"/>
                        </a:spcBef>
                      </a:pPr>
                      <a:endParaRPr lang="fr-CH" altLang="de-DE" sz="1600" b="1" noProof="0" dirty="0" smtClean="0"/>
                    </a:p>
                    <a:p>
                      <a:pPr eaLnBrk="1" hangingPunct="1">
                        <a:spcBef>
                          <a:spcPts val="0"/>
                        </a:spcBef>
                      </a:pPr>
                      <a:r>
                        <a:rPr lang="fr-CH" altLang="de-DE" sz="1600" b="1" noProof="0" dirty="0" smtClean="0"/>
                        <a:t>Couverture du sol permanente</a:t>
                      </a:r>
                      <a:r>
                        <a:rPr lang="fr-CH" altLang="de-DE" sz="1600" noProof="0" dirty="0" smtClean="0"/>
                        <a:t/>
                      </a:r>
                      <a:br>
                        <a:rPr lang="fr-CH" altLang="de-DE" sz="1600" noProof="0" dirty="0" smtClean="0"/>
                      </a:br>
                      <a:r>
                        <a:rPr lang="fr-CH" altLang="de-DE" sz="1600" b="0" noProof="0" dirty="0" smtClean="0"/>
                        <a:t>Cultures intercalaires</a:t>
                      </a:r>
                    </a:p>
                    <a:p>
                      <a:pPr eaLnBrk="1" hangingPunct="1">
                        <a:spcBef>
                          <a:spcPts val="0"/>
                        </a:spcBef>
                      </a:pPr>
                      <a:r>
                        <a:rPr lang="fr-CH" altLang="de-DE" sz="1600" b="0" baseline="0" noProof="0" dirty="0" smtClean="0"/>
                        <a:t>Engrais verts</a:t>
                      </a:r>
                      <a:endParaRPr lang="fr-CH" altLang="de-DE" sz="1600" b="0" noProof="0" dirty="0" smtClean="0"/>
                    </a:p>
                    <a:p>
                      <a:pPr eaLnBrk="1" hangingPunct="1">
                        <a:spcBef>
                          <a:spcPts val="0"/>
                        </a:spcBef>
                      </a:pPr>
                      <a:endParaRPr lang="fr-CH" altLang="de-DE" sz="1600" b="0" baseline="0" noProof="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1" noProof="0" dirty="0" smtClean="0"/>
                        <a:t>Prairies temporaires</a:t>
                      </a:r>
                      <a:br>
                        <a:rPr lang="fr-CH" altLang="de-DE" sz="1600" b="1" noProof="0" dirty="0" smtClean="0"/>
                      </a:br>
                      <a:r>
                        <a:rPr lang="fr-CH" altLang="de-DE" sz="1600" noProof="0" dirty="0" smtClean="0"/>
                        <a:t>(semer au printemps)</a:t>
                      </a:r>
                      <a:endParaRPr lang="fr-CH" altLang="de-DE" sz="1600" b="0" baseline="0" noProof="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t>Culture protectrice (p. ex. avoine)</a:t>
                      </a:r>
                    </a:p>
                  </a:txBody>
                  <a:tcPr/>
                </a:tc>
                <a:tc>
                  <a:txBody>
                    <a:bodyPr/>
                    <a:lstStyle/>
                    <a:p>
                      <a:pPr algn="l" eaLnBrk="1" hangingPunct="1">
                        <a:spcBef>
                          <a:spcPts val="0"/>
                        </a:spcBef>
                      </a:pPr>
                      <a:r>
                        <a:rPr lang="fr-CH" altLang="de-DE" sz="1600" b="1" noProof="0" dirty="0" smtClean="0"/>
                        <a:t>Déchaumage</a:t>
                      </a:r>
                      <a:r>
                        <a:rPr lang="fr-CH" altLang="de-DE" sz="1600" noProof="0" dirty="0" smtClean="0"/>
                        <a:t/>
                      </a:r>
                      <a:br>
                        <a:rPr lang="fr-CH" altLang="de-DE" sz="1600" noProof="0" dirty="0" smtClean="0"/>
                      </a:br>
                      <a:r>
                        <a:rPr lang="fr-CH" altLang="de-DE" sz="1600" noProof="0" dirty="0" smtClean="0"/>
                        <a:t>Déchaumage superficiel</a:t>
                      </a:r>
                    </a:p>
                    <a:p>
                      <a:pPr algn="l" eaLnBrk="1" hangingPunct="1">
                        <a:spcBef>
                          <a:spcPts val="0"/>
                        </a:spcBef>
                      </a:pPr>
                      <a:r>
                        <a:rPr lang="fr-CH" altLang="de-DE" sz="1600" noProof="0" dirty="0" smtClean="0"/>
                        <a:t>(vibroculteur)</a:t>
                      </a:r>
                    </a:p>
                    <a:p>
                      <a:pPr algn="l" eaLnBrk="1" hangingPunct="1">
                        <a:spcBef>
                          <a:spcPts val="0"/>
                        </a:spcBef>
                      </a:pPr>
                      <a:r>
                        <a:rPr lang="fr-CH" altLang="de-DE" sz="1600" noProof="0" dirty="0" smtClean="0"/>
                        <a:t>Enlever les racines à la main</a:t>
                      </a:r>
                      <a:r>
                        <a:rPr lang="fr-CH" altLang="de-DE" sz="1600" b="0" noProof="0" dirty="0" smtClean="0"/>
                        <a:t/>
                      </a:r>
                      <a:br>
                        <a:rPr lang="fr-CH" altLang="de-DE" sz="1600" b="0" noProof="0" dirty="0" smtClean="0"/>
                      </a:br>
                      <a:endParaRPr lang="fr-CH" altLang="de-DE" sz="1600" b="0" noProof="0" dirty="0" smtClean="0"/>
                    </a:p>
                    <a:p>
                      <a:pPr algn="l" eaLnBrk="1" hangingPunct="1">
                        <a:spcBef>
                          <a:spcPts val="0"/>
                        </a:spcBef>
                      </a:pPr>
                      <a:r>
                        <a:rPr lang="fr-CH" altLang="de-DE" sz="1600" b="1" noProof="0" dirty="0" smtClean="0"/>
                        <a:t>Faux-semis</a:t>
                      </a:r>
                      <a:r>
                        <a:rPr lang="fr-CH" altLang="de-DE" sz="1600" noProof="0" dirty="0" smtClean="0"/>
                        <a:t/>
                      </a:r>
                      <a:br>
                        <a:rPr lang="fr-CH" altLang="de-DE" sz="1600" noProof="0" dirty="0" smtClean="0"/>
                      </a:br>
                      <a:r>
                        <a:rPr lang="fr-CH" altLang="de-DE" sz="1600" b="0" noProof="0" dirty="0" smtClean="0"/>
                        <a:t>Avant les nouveaux semis</a:t>
                      </a:r>
                      <a:br>
                        <a:rPr lang="fr-CH" altLang="de-DE" sz="1600" b="0" noProof="0" dirty="0" smtClean="0"/>
                      </a:br>
                      <a:r>
                        <a:rPr lang="fr-CH" altLang="de-DE" sz="1600" b="0" noProof="0" dirty="0" smtClean="0"/>
                        <a:t/>
                      </a:r>
                      <a:br>
                        <a:rPr lang="fr-CH" altLang="de-DE" sz="1600" b="0" noProof="0" dirty="0" smtClean="0"/>
                      </a:br>
                      <a:endParaRPr lang="fr-CH" altLang="de-DE" sz="1600" b="0" noProof="0" dirty="0" smtClean="0"/>
                    </a:p>
                    <a:p>
                      <a:pPr algn="l" eaLnBrk="1" hangingPunct="1">
                        <a:spcBef>
                          <a:spcPts val="0"/>
                        </a:spcBef>
                      </a:pPr>
                      <a:r>
                        <a:rPr lang="fr-CH" altLang="de-DE" sz="1600" b="1" noProof="0" dirty="0" smtClean="0"/>
                        <a:t>Arracher les rumex</a:t>
                      </a:r>
                      <a:r>
                        <a:rPr lang="fr-CH" altLang="de-DE" sz="1600" noProof="0" dirty="0" smtClean="0"/>
                        <a:t/>
                      </a:r>
                      <a:br>
                        <a:rPr lang="fr-CH" altLang="de-DE" sz="1600" noProof="0" dirty="0" smtClean="0"/>
                      </a:br>
                      <a:r>
                        <a:rPr lang="fr-CH" altLang="de-DE" sz="1600" b="0" noProof="0" dirty="0" smtClean="0"/>
                        <a:t>à la main</a:t>
                      </a:r>
                    </a:p>
                    <a:p>
                      <a:pPr algn="l" eaLnBrk="1" hangingPunct="1">
                        <a:spcBef>
                          <a:spcPts val="0"/>
                        </a:spcBef>
                        <a:spcAft>
                          <a:spcPts val="0"/>
                        </a:spcAft>
                      </a:pPr>
                      <a:endParaRPr lang="fr-CH" altLang="de-DE" sz="1600" b="0" noProof="0" dirty="0" smtClean="0"/>
                    </a:p>
                  </a:txBody>
                  <a:tcPr>
                    <a:lnR w="12700" cap="flat" cmpd="sng" algn="ctr">
                      <a:solidFill>
                        <a:schemeClr val="bg1">
                          <a:lumMod val="95000"/>
                        </a:schemeClr>
                      </a:solidFill>
                      <a:prstDash val="solid"/>
                      <a:round/>
                      <a:headEnd type="none" w="med" len="med"/>
                      <a:tailEnd type="none" w="med" len="med"/>
                    </a:lnR>
                  </a:tcPr>
                </a:tc>
                <a:tc>
                  <a:txBody>
                    <a:bodyPr/>
                    <a:lstStyle/>
                    <a:p>
                      <a:pPr>
                        <a:spcBef>
                          <a:spcPts val="0"/>
                        </a:spcBef>
                      </a:pPr>
                      <a:endParaRPr lang="de-CH" sz="1600" dirty="0"/>
                    </a:p>
                  </a:txBody>
                  <a:tcPr>
                    <a:lnL w="12700" cap="flat" cmpd="sng" algn="ctr">
                      <a:solidFill>
                        <a:schemeClr val="bg1">
                          <a:lumMod val="95000"/>
                        </a:schemeClr>
                      </a:solidFill>
                      <a:prstDash val="solid"/>
                      <a:round/>
                      <a:headEnd type="none" w="med" len="med"/>
                      <a:tailEnd type="none" w="med" len="med"/>
                    </a:lnL>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62</a:t>
            </a:fld>
            <a:endParaRPr lang="fr-CH" altLang="de-DE" dirty="0"/>
          </a:p>
        </p:txBody>
      </p:sp>
      <p:pic>
        <p:nvPicPr>
          <p:cNvPr id="9" name="Picture 6" descr="Illu seite 6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2492896"/>
            <a:ext cx="1514347" cy="35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7193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normAutofit/>
          </a:bodyPr>
          <a:lstStyle/>
          <a:p>
            <a:r>
              <a:rPr lang="fr-CH" dirty="0" smtClean="0"/>
              <a:t>Régulation du chardon (chardon des champs)</a:t>
            </a:r>
            <a:endParaRPr lang="fr-CH" dirty="0"/>
          </a:p>
        </p:txBody>
      </p:sp>
      <p:sp>
        <p:nvSpPr>
          <p:cNvPr id="4" name="Inhaltsplatzhalter 3"/>
          <p:cNvSpPr>
            <a:spLocks noGrp="1"/>
          </p:cNvSpPr>
          <p:nvPr>
            <p:ph idx="14"/>
          </p:nvPr>
        </p:nvSpPr>
        <p:spPr/>
        <p:txBody>
          <a:bodyPr/>
          <a:lstStyle/>
          <a:p>
            <a:r>
              <a:rPr lang="fr-CH" altLang="de-DE" dirty="0"/>
              <a:t>Dessin : </a:t>
            </a:r>
            <a:r>
              <a:rPr lang="fr-CH" altLang="de-DE" dirty="0" smtClean="0"/>
              <a:t>Chardon des champs, </a:t>
            </a:r>
            <a:r>
              <a:rPr lang="fr-CH" altLang="de-DE" dirty="0"/>
              <a:t>tiré de </a:t>
            </a:r>
            <a:r>
              <a:rPr lang="fr-CH" altLang="de-DE" dirty="0">
                <a:cs typeface="Arial" panose="020B0604020202020204" pitchFamily="34" charset="0"/>
              </a:rPr>
              <a:t>«</a:t>
            </a:r>
            <a:r>
              <a:rPr lang="fr-CH" altLang="de-DE" dirty="0"/>
              <a:t>Les </a:t>
            </a:r>
            <a:r>
              <a:rPr lang="fr-CH" dirty="0"/>
              <a:t>“</a:t>
            </a:r>
            <a:r>
              <a:rPr lang="fr-CH" altLang="de-DE" dirty="0"/>
              <a:t>Mauvaises Herbes</a:t>
            </a:r>
            <a:r>
              <a:rPr lang="fr-CH" dirty="0"/>
              <a:t>”</a:t>
            </a:r>
            <a:r>
              <a:rPr lang="fr-CH" altLang="de-DE" dirty="0"/>
              <a:t> des Prairies</a:t>
            </a:r>
            <a:r>
              <a:rPr lang="fr-CH" altLang="de-DE" dirty="0">
                <a:cs typeface="Arial" panose="020B0604020202020204" pitchFamily="34" charset="0"/>
              </a:rPr>
              <a:t>»</a:t>
            </a:r>
            <a:r>
              <a:rPr lang="fr-CH" altLang="de-DE" dirty="0"/>
              <a:t>, </a:t>
            </a:r>
            <a:r>
              <a:rPr lang="fr-CH" altLang="de-DE" dirty="0" err="1"/>
              <a:t>AMTRA</a:t>
            </a:r>
            <a:r>
              <a:rPr lang="fr-CH" altLang="de-DE" dirty="0"/>
              <a:t> </a:t>
            </a:r>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474521723"/>
              </p:ext>
            </p:extLst>
          </p:nvPr>
        </p:nvGraphicFramePr>
        <p:xfrm>
          <a:off x="628650" y="1571625"/>
          <a:ext cx="7886700" cy="4363720"/>
        </p:xfrm>
        <a:graphic>
          <a:graphicData uri="http://schemas.openxmlformats.org/drawingml/2006/table">
            <a:tbl>
              <a:tblPr firstRow="1" bandRow="1">
                <a:tableStyleId>{93296810-A885-4BE3-A3E7-6D5BEEA58F35}</a:tableStyleId>
              </a:tblPr>
              <a:tblGrid>
                <a:gridCol w="3303823"/>
                <a:gridCol w="3303823"/>
                <a:gridCol w="1279054"/>
              </a:tblGrid>
              <a:tr h="370840">
                <a:tc>
                  <a:txBody>
                    <a:bodyPr/>
                    <a:lstStyle/>
                    <a:p>
                      <a:pPr>
                        <a:spcBef>
                          <a:spcPts val="0"/>
                        </a:spcBef>
                      </a:pPr>
                      <a:r>
                        <a:rPr lang="fr-CH" sz="1600" noProof="0" dirty="0" smtClean="0"/>
                        <a:t>Prévention</a:t>
                      </a:r>
                      <a:endParaRPr lang="fr-CH" sz="1600" noProof="0" dirty="0"/>
                    </a:p>
                  </a:txBody>
                  <a:tcPr>
                    <a:solidFill>
                      <a:schemeClr val="bg1">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Lutte directe</a:t>
                      </a:r>
                    </a:p>
                  </a:txBody>
                  <a:tcPr>
                    <a:lnR w="19050" cap="flat" cmpd="sng" algn="ctr">
                      <a:solidFill>
                        <a:schemeClr val="bg1">
                          <a:lumMod val="75000"/>
                        </a:schemeClr>
                      </a:solidFill>
                      <a:prstDash val="solid"/>
                      <a:round/>
                      <a:headEnd type="none" w="med" len="med"/>
                      <a:tailEnd type="none" w="med" len="med"/>
                    </a:lnR>
                    <a:solidFill>
                      <a:schemeClr val="bg1">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de-CH" altLang="de-DE" sz="1600" dirty="0" smtClean="0"/>
                    </a:p>
                  </a:txBody>
                  <a:tcPr>
                    <a:lnL w="19050" cap="flat" cmpd="sng" algn="ctr">
                      <a:solidFill>
                        <a:schemeClr val="bg1">
                          <a:lumMod val="75000"/>
                        </a:schemeClr>
                      </a:solidFill>
                      <a:prstDash val="solid"/>
                      <a:round/>
                      <a:headEnd type="none" w="med" len="med"/>
                      <a:tailEnd type="none" w="med" len="med"/>
                    </a:lnL>
                    <a:solidFill>
                      <a:schemeClr val="bg1">
                        <a:lumMod val="75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1" noProof="0" dirty="0" smtClean="0"/>
                        <a:t>Éviter les compactages</a:t>
                      </a:r>
                      <a:r>
                        <a:rPr lang="fr-CH" altLang="de-DE" sz="1600" baseline="0" noProof="0" dirty="0" smtClean="0"/>
                        <a:t/>
                      </a:r>
                      <a:br>
                        <a:rPr lang="fr-CH" altLang="de-DE" sz="1600" baseline="0" noProof="0" dirty="0" smtClean="0"/>
                      </a:br>
                      <a:r>
                        <a:rPr lang="fr-CH" altLang="de-DE" sz="1600" baseline="0" noProof="0" dirty="0" smtClean="0"/>
                        <a:t>Travail du sol ménageant</a:t>
                      </a:r>
                    </a:p>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aseline="0" noProof="0" dirty="0" smtClean="0"/>
                        <a:t>Ameublissement au chisel</a:t>
                      </a:r>
                    </a:p>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aseline="0" noProof="0" dirty="0" smtClean="0"/>
                        <a:t>Faire des cultures sarclées</a:t>
                      </a:r>
                    </a:p>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aseline="0" noProof="0" dirty="0" smtClean="0"/>
                        <a:t>Sarclages au printemps</a:t>
                      </a:r>
                      <a:endParaRPr lang="fr-CH" altLang="de-DE" sz="1600" b="0" noProof="0" dirty="0" smtClean="0"/>
                    </a:p>
                    <a:p>
                      <a:pPr eaLnBrk="1" hangingPunct="1">
                        <a:spcBef>
                          <a:spcPts val="0"/>
                        </a:spcBef>
                        <a:spcAft>
                          <a:spcPts val="0"/>
                        </a:spcAft>
                      </a:pPr>
                      <a:endParaRPr lang="fr-CH" altLang="de-DE" sz="1600" noProof="0" dirty="0" smtClean="0"/>
                    </a:p>
                    <a:p>
                      <a:pPr eaLnBrk="1" hangingPunct="1">
                        <a:spcBef>
                          <a:spcPts val="0"/>
                        </a:spcBef>
                        <a:spcAft>
                          <a:spcPts val="0"/>
                        </a:spcAft>
                      </a:pPr>
                      <a:r>
                        <a:rPr lang="fr-CH" altLang="de-DE" sz="1600" b="1" noProof="0" dirty="0" smtClean="0"/>
                        <a:t>Prairies temporaires </a:t>
                      </a:r>
                      <a:br>
                        <a:rPr lang="fr-CH" altLang="de-DE" sz="1600" b="1" noProof="0" dirty="0" smtClean="0"/>
                      </a:br>
                      <a:r>
                        <a:rPr lang="fr-CH" altLang="de-DE" sz="1600" b="1" noProof="0" dirty="0" smtClean="0"/>
                        <a:t>de deux à trois ans</a:t>
                      </a:r>
                    </a:p>
                    <a:p>
                      <a:pPr eaLnBrk="1" hangingPunct="1">
                        <a:spcBef>
                          <a:spcPts val="0"/>
                        </a:spcBef>
                        <a:spcAft>
                          <a:spcPts val="0"/>
                        </a:spcAft>
                      </a:pPr>
                      <a:endParaRPr lang="fr-CH" altLang="de-DE" sz="1600" b="1" noProof="0" dirty="0" smtClean="0"/>
                    </a:p>
                    <a:p>
                      <a:pPr eaLnBrk="1" hangingPunct="1">
                        <a:spcBef>
                          <a:spcPts val="0"/>
                        </a:spcBef>
                        <a:spcAft>
                          <a:spcPts val="0"/>
                        </a:spcAft>
                      </a:pPr>
                      <a:r>
                        <a:rPr lang="fr-CH" altLang="de-DE" sz="1600" b="1" noProof="0" dirty="0" smtClean="0"/>
                        <a:t>Pas</a:t>
                      </a:r>
                      <a:r>
                        <a:rPr lang="fr-CH" altLang="de-DE" sz="1600" b="1" baseline="0" noProof="0" dirty="0" smtClean="0"/>
                        <a:t> de dissémination des racines ni des graines</a:t>
                      </a:r>
                      <a:endParaRPr lang="fr-CH" altLang="de-DE" sz="1600" b="1" noProof="0" dirty="0" smtClean="0"/>
                    </a:p>
                    <a:p>
                      <a:pPr eaLnBrk="1" hangingPunct="1">
                        <a:spcBef>
                          <a:spcPts val="0"/>
                        </a:spcBef>
                        <a:spcAft>
                          <a:spcPts val="0"/>
                        </a:spcAft>
                      </a:pPr>
                      <a:r>
                        <a:rPr lang="fr-CH" altLang="de-DE" sz="1600" b="0" baseline="0" noProof="0" dirty="0" smtClean="0"/>
                        <a:t>Bien nettoyer les machines</a:t>
                      </a:r>
                    </a:p>
                    <a:p>
                      <a:pPr eaLnBrk="1" hangingPunct="1">
                        <a:spcBef>
                          <a:spcPts val="0"/>
                        </a:spcBef>
                        <a:spcAft>
                          <a:spcPts val="0"/>
                        </a:spcAft>
                      </a:pPr>
                      <a:r>
                        <a:rPr lang="fr-CH" altLang="de-DE" sz="1600" b="0" baseline="0" noProof="0" dirty="0" smtClean="0"/>
                        <a:t>Pas de machines de travail du sol  avec outils rotatifs</a:t>
                      </a:r>
                    </a:p>
                    <a:p>
                      <a:pPr eaLnBrk="1" hangingPunct="1">
                        <a:spcBef>
                          <a:spcPts val="0"/>
                        </a:spcBef>
                        <a:spcAft>
                          <a:spcPts val="0"/>
                        </a:spcAft>
                      </a:pPr>
                      <a:r>
                        <a:rPr lang="fr-CH" altLang="de-DE" sz="1600" b="0" baseline="0" noProof="0" dirty="0" smtClean="0"/>
                        <a:t>Enlever les hampes florales avant que les graines soient mûres</a:t>
                      </a:r>
                    </a:p>
                  </a:txBody>
                  <a:tcPr>
                    <a:solidFill>
                      <a:schemeClr val="bg1">
                        <a:lumMod val="95000"/>
                      </a:schemeClr>
                    </a:solidFill>
                  </a:tcPr>
                </a:tc>
                <a:tc>
                  <a:txBody>
                    <a:bodyPr/>
                    <a:lstStyle/>
                    <a:p>
                      <a:pPr algn="l" eaLnBrk="1" hangingPunct="1">
                        <a:spcBef>
                          <a:spcPts val="0"/>
                        </a:spcBef>
                        <a:spcAft>
                          <a:spcPts val="0"/>
                        </a:spcAft>
                      </a:pPr>
                      <a:r>
                        <a:rPr lang="fr-CH" altLang="de-DE" sz="1600" b="1" noProof="0" dirty="0" smtClean="0"/>
                        <a:t>Répéter les arrachages jusqu’à épuisement des réserves</a:t>
                      </a:r>
                      <a:r>
                        <a:rPr lang="fr-CH" altLang="de-DE" sz="1600" noProof="0" dirty="0" smtClean="0"/>
                        <a:t/>
                      </a:r>
                      <a:br>
                        <a:rPr lang="fr-CH" altLang="de-DE" sz="1600" noProof="0" dirty="0" smtClean="0"/>
                      </a:br>
                      <a:r>
                        <a:rPr lang="fr-CH" altLang="de-DE" sz="1600" noProof="0" dirty="0" smtClean="0"/>
                        <a:t>Possible seulement pour les petits ronds. Moment favorable : mars-avril, plantes hautes de 5 à 10 cm</a:t>
                      </a:r>
                      <a:r>
                        <a:rPr lang="fr-CH" altLang="de-DE" sz="1600" b="0" noProof="0" dirty="0" smtClean="0"/>
                        <a:t/>
                      </a:r>
                      <a:br>
                        <a:rPr lang="fr-CH" altLang="de-DE" sz="1600" b="0" noProof="0" dirty="0" smtClean="0"/>
                      </a:br>
                      <a:endParaRPr lang="fr-CH" altLang="de-DE" sz="1600" b="0" noProof="0" dirty="0" smtClean="0"/>
                    </a:p>
                    <a:p>
                      <a:pPr algn="l" eaLnBrk="1" hangingPunct="1">
                        <a:spcBef>
                          <a:spcPts val="0"/>
                        </a:spcBef>
                        <a:spcAft>
                          <a:spcPts val="0"/>
                        </a:spcAft>
                      </a:pPr>
                      <a:r>
                        <a:rPr lang="fr-CH" altLang="de-DE" sz="1600" b="1" noProof="0" dirty="0" smtClean="0"/>
                        <a:t>Déchaumer après céréales</a:t>
                      </a:r>
                    </a:p>
                    <a:p>
                      <a:pPr algn="l" eaLnBrk="1" hangingPunct="1">
                        <a:spcBef>
                          <a:spcPts val="0"/>
                        </a:spcBef>
                        <a:spcAft>
                          <a:spcPts val="0"/>
                        </a:spcAft>
                      </a:pPr>
                      <a:endParaRPr lang="fr-CH" altLang="de-DE" sz="1600" b="1" noProof="0" dirty="0" smtClean="0"/>
                    </a:p>
                    <a:p>
                      <a:pPr algn="l" eaLnBrk="1" hangingPunct="1">
                        <a:spcBef>
                          <a:spcPts val="0"/>
                        </a:spcBef>
                        <a:spcAft>
                          <a:spcPts val="0"/>
                        </a:spcAft>
                      </a:pPr>
                      <a:r>
                        <a:rPr lang="fr-CH" altLang="de-DE" sz="1600" b="1" noProof="0" dirty="0" smtClean="0"/>
                        <a:t>Ressemer les prairies </a:t>
                      </a:r>
                      <a:br>
                        <a:rPr lang="fr-CH" altLang="de-DE" sz="1600" b="1" noProof="0" dirty="0" smtClean="0"/>
                      </a:br>
                      <a:r>
                        <a:rPr lang="fr-CH" altLang="de-DE" sz="1600" b="1" noProof="0" dirty="0" smtClean="0"/>
                        <a:t>en cas de forte infestation</a:t>
                      </a:r>
                    </a:p>
                    <a:p>
                      <a:pPr algn="l" eaLnBrk="1" hangingPunct="1">
                        <a:spcBef>
                          <a:spcPts val="0"/>
                        </a:spcBef>
                        <a:spcAft>
                          <a:spcPts val="0"/>
                        </a:spcAft>
                      </a:pPr>
                      <a:r>
                        <a:rPr lang="fr-CH" altLang="de-DE" sz="1600" b="0" noProof="0" dirty="0" smtClean="0"/>
                        <a:t>Assurer un enherbement rapide</a:t>
                      </a:r>
                    </a:p>
                    <a:p>
                      <a:pPr algn="l" eaLnBrk="1" hangingPunct="1">
                        <a:spcBef>
                          <a:spcPts val="0"/>
                        </a:spcBef>
                        <a:spcAft>
                          <a:spcPts val="0"/>
                        </a:spcAft>
                      </a:pPr>
                      <a:r>
                        <a:rPr lang="fr-CH" altLang="de-DE" sz="1600" b="0" noProof="0" dirty="0" smtClean="0"/>
                        <a:t>Meilleur moment : août</a:t>
                      </a:r>
                    </a:p>
                    <a:p>
                      <a:pPr algn="l" eaLnBrk="1" hangingPunct="1">
                        <a:spcBef>
                          <a:spcPts val="0"/>
                        </a:spcBef>
                        <a:spcAft>
                          <a:spcPts val="0"/>
                        </a:spcAft>
                      </a:pPr>
                      <a:r>
                        <a:rPr lang="fr-CH" altLang="de-DE" sz="1600" b="0" noProof="0" dirty="0" smtClean="0"/>
                        <a:t>Choisir un mélange très productif</a:t>
                      </a:r>
                    </a:p>
                    <a:p>
                      <a:pPr algn="l" eaLnBrk="1" hangingPunct="1">
                        <a:spcBef>
                          <a:spcPts val="0"/>
                        </a:spcBef>
                        <a:spcAft>
                          <a:spcPts val="0"/>
                        </a:spcAft>
                      </a:pPr>
                      <a:r>
                        <a:rPr lang="fr-CH" altLang="de-DE" sz="1600" b="0" noProof="0" dirty="0" smtClean="0"/>
                        <a:t>Première coupe précoce</a:t>
                      </a:r>
                    </a:p>
                    <a:p>
                      <a:pPr algn="l" eaLnBrk="1" hangingPunct="1">
                        <a:spcBef>
                          <a:spcPts val="0"/>
                        </a:spcBef>
                        <a:spcAft>
                          <a:spcPts val="0"/>
                        </a:spcAft>
                      </a:pPr>
                      <a:r>
                        <a:rPr lang="fr-CH" altLang="de-DE" sz="1600" b="0" noProof="0" dirty="0" smtClean="0"/>
                        <a:t>Coupes fréquentes</a:t>
                      </a:r>
                    </a:p>
                  </a:txBody>
                  <a:tcPr>
                    <a:lnR w="190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endParaRPr lang="de-CH" sz="1600" dirty="0"/>
                    </a:p>
                  </a:txBody>
                  <a:tcPr>
                    <a:lnL w="19050" cap="flat" cmpd="sng" algn="ctr">
                      <a:solidFill>
                        <a:schemeClr val="bg1">
                          <a:lumMod val="95000"/>
                        </a:schemeClr>
                      </a:solidFill>
                      <a:prstDash val="solid"/>
                      <a:round/>
                      <a:headEnd type="none" w="med" len="med"/>
                      <a:tailEnd type="none" w="med" len="med"/>
                    </a:lnL>
                    <a:solidFill>
                      <a:schemeClr val="bg1">
                        <a:lumMod val="95000"/>
                      </a:schemeClr>
                    </a:solidFill>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63</a:t>
            </a:fld>
            <a:endParaRPr lang="fr-CH" altLang="de-DE" dirty="0"/>
          </a:p>
        </p:txBody>
      </p:sp>
      <p:pic>
        <p:nvPicPr>
          <p:cNvPr id="8" name="Picture 5" descr="Schäden Unkraut 5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2058581"/>
            <a:ext cx="1304372" cy="391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9709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lstStyle/>
          <a:p>
            <a:r>
              <a:rPr lang="fr-CH" dirty="0" smtClean="0"/>
              <a:t>Régulation du chiendent</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graphicFrame>
        <p:nvGraphicFramePr>
          <p:cNvPr id="8" name="Inhaltsplatzhalter 7"/>
          <p:cNvGraphicFramePr>
            <a:graphicFrameLocks noGrp="1"/>
          </p:cNvGraphicFramePr>
          <p:nvPr>
            <p:ph sz="quarter" idx="17"/>
            <p:extLst>
              <p:ext uri="{D42A27DB-BD31-4B8C-83A1-F6EECF244321}">
                <p14:modId xmlns:p14="http://schemas.microsoft.com/office/powerpoint/2010/main" val="404796200"/>
              </p:ext>
            </p:extLst>
          </p:nvPr>
        </p:nvGraphicFramePr>
        <p:xfrm>
          <a:off x="628650" y="1571625"/>
          <a:ext cx="7886700" cy="4358640"/>
        </p:xfrm>
        <a:graphic>
          <a:graphicData uri="http://schemas.openxmlformats.org/drawingml/2006/table">
            <a:tbl>
              <a:tblPr firstRow="1" bandRow="1">
                <a:tableStyleId>{93296810-A885-4BE3-A3E7-6D5BEEA58F35}</a:tableStyleId>
              </a:tblPr>
              <a:tblGrid>
                <a:gridCol w="486966"/>
                <a:gridCol w="3456384"/>
                <a:gridCol w="504056"/>
                <a:gridCol w="3439294"/>
              </a:tblGrid>
              <a:tr h="370840">
                <a:tc gridSpan="4">
                  <a:txBody>
                    <a:bodyPr/>
                    <a:lstStyle/>
                    <a:p>
                      <a:r>
                        <a:rPr lang="fr-CH" sz="1600" noProof="0" dirty="0" smtClean="0">
                          <a:solidFill>
                            <a:schemeClr val="tx1"/>
                          </a:solidFill>
                        </a:rPr>
                        <a:t>Moment : En plein été, entre deux cultures</a:t>
                      </a:r>
                    </a:p>
                    <a:p>
                      <a:r>
                        <a:rPr lang="fr-CH" sz="1600" b="0" noProof="0" dirty="0" smtClean="0">
                          <a:solidFill>
                            <a:schemeClr val="tx1"/>
                          </a:solidFill>
                        </a:rPr>
                        <a:t>(après</a:t>
                      </a:r>
                      <a:r>
                        <a:rPr lang="fr-CH" sz="1600" b="0" baseline="0" noProof="0" dirty="0" smtClean="0">
                          <a:solidFill>
                            <a:schemeClr val="tx1"/>
                          </a:solidFill>
                        </a:rPr>
                        <a:t> céréales, év. après pomme de terre)</a:t>
                      </a:r>
                      <a:endParaRPr lang="fr-CH" sz="1600" b="0" noProof="0" dirty="0" smtClean="0">
                        <a:solidFill>
                          <a:schemeClr val="tx1"/>
                        </a:solidFill>
                      </a:endParaRPr>
                    </a:p>
                  </a:txBody>
                  <a:tcPr>
                    <a:solidFill>
                      <a:srgbClr val="ECECEC"/>
                    </a:solidFill>
                  </a:tcPr>
                </a:tc>
                <a:tc hMerge="1">
                  <a:txBody>
                    <a:bodyPr/>
                    <a:lstStyle/>
                    <a:p>
                      <a:endParaRPr lang="de-CH" dirty="0"/>
                    </a:p>
                  </a:txBody>
                  <a:tcPr/>
                </a:tc>
                <a:tc hMerge="1">
                  <a:txBody>
                    <a:bodyPr/>
                    <a:lstStyle/>
                    <a:p>
                      <a:endParaRPr lang="de-CH" dirty="0"/>
                    </a:p>
                  </a:txBody>
                  <a:tcPr/>
                </a:tc>
                <a:tc hMerge="1">
                  <a:txBody>
                    <a:bodyPr/>
                    <a:lstStyle/>
                    <a:p>
                      <a:endParaRPr lang="de-CH" dirty="0"/>
                    </a:p>
                  </a:txBody>
                  <a:tcPr/>
                </a:tc>
              </a:tr>
              <a:tr h="370840">
                <a:tc>
                  <a:txBody>
                    <a:bodyPr/>
                    <a:lstStyle/>
                    <a:p>
                      <a:r>
                        <a:rPr lang="de-CH" sz="1600" b="1" noProof="0" dirty="0" smtClean="0"/>
                        <a:t>1</a:t>
                      </a:r>
                      <a:endParaRPr lang="de-CH" sz="1600" b="1" noProof="0" dirty="0"/>
                    </a:p>
                  </a:txBody>
                  <a:tcPr>
                    <a:solidFill>
                      <a:schemeClr val="bg1"/>
                    </a:solidFill>
                  </a:tcPr>
                </a:tc>
                <a:tc>
                  <a:txBody>
                    <a:bodyPr/>
                    <a:lstStyle/>
                    <a:p>
                      <a:endParaRPr lang="fr-CH" sz="1600" noProof="0" dirty="0" smtClean="0"/>
                    </a:p>
                    <a:p>
                      <a:endParaRPr lang="fr-CH" sz="1600" noProof="0" dirty="0" smtClean="0"/>
                    </a:p>
                    <a:p>
                      <a:endParaRPr lang="fr-CH" sz="1600" noProof="0" dirty="0" smtClean="0"/>
                    </a:p>
                    <a:p>
                      <a:endParaRPr lang="fr-CH" sz="1600" noProof="0" dirty="0" smtClean="0"/>
                    </a:p>
                    <a:p>
                      <a:endParaRPr lang="fr-CH" sz="1600" noProof="0" dirty="0"/>
                    </a:p>
                  </a:txBody>
                  <a:tcPr>
                    <a:solidFill>
                      <a:schemeClr val="bg1"/>
                    </a:solidFill>
                  </a:tcPr>
                </a:tc>
                <a:tc>
                  <a:txBody>
                    <a:bodyPr/>
                    <a:lstStyle/>
                    <a:p>
                      <a:r>
                        <a:rPr lang="fr-CH" sz="1600" b="1" noProof="0" dirty="0" smtClean="0"/>
                        <a:t>2</a:t>
                      </a:r>
                      <a:endParaRPr lang="fr-CH" sz="1600" b="1" noProof="0" dirty="0"/>
                    </a:p>
                  </a:txBody>
                  <a:tcPr>
                    <a:solidFill>
                      <a:schemeClr val="bg1"/>
                    </a:solidFill>
                  </a:tcPr>
                </a:tc>
                <a:tc>
                  <a:txBody>
                    <a:bodyPr/>
                    <a:lstStyle/>
                    <a:p>
                      <a:endParaRPr lang="fr-CH" sz="1600" noProof="0" dirty="0"/>
                    </a:p>
                  </a:txBody>
                  <a:tcPr>
                    <a:solidFill>
                      <a:schemeClr val="bg1"/>
                    </a:solidFill>
                  </a:tcPr>
                </a:tc>
              </a:tr>
              <a:tr h="370840">
                <a:tc>
                  <a:txBody>
                    <a:bodyPr/>
                    <a:lstStyle/>
                    <a:p>
                      <a:endParaRPr lang="de-CH" sz="1600" b="1"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600" b="1" i="0" u="none" strike="noStrike" cap="none" normalizeH="0" baseline="0" noProof="0" dirty="0" smtClean="0">
                          <a:ln>
                            <a:noFill/>
                          </a:ln>
                          <a:solidFill>
                            <a:schemeClr val="tx1"/>
                          </a:solidFill>
                          <a:effectLst/>
                          <a:latin typeface="Arial" panose="020B0604020202020204" pitchFamily="34" charset="0"/>
                        </a:rPr>
                        <a:t>Déchaumage à la charrue</a:t>
                      </a:r>
                      <a:br>
                        <a:rPr kumimoji="0" lang="fr-CH" altLang="de-DE" sz="1600" b="1" i="0" u="none" strike="noStrike" cap="none" normalizeH="0" baseline="0" noProof="0" dirty="0" smtClean="0">
                          <a:ln>
                            <a:noFill/>
                          </a:ln>
                          <a:solidFill>
                            <a:schemeClr val="tx1"/>
                          </a:solidFill>
                          <a:effectLst/>
                          <a:latin typeface="Arial" panose="020B0604020202020204" pitchFamily="34" charset="0"/>
                        </a:rPr>
                      </a:br>
                      <a:r>
                        <a:rPr kumimoji="0" lang="fr-CH" altLang="de-DE" sz="1600" b="0" i="0" u="none" strike="noStrike" cap="none" normalizeH="0" baseline="0" noProof="0" dirty="0" smtClean="0">
                          <a:ln>
                            <a:noFill/>
                          </a:ln>
                          <a:solidFill>
                            <a:schemeClr val="tx1"/>
                          </a:solidFill>
                          <a:effectLst/>
                          <a:latin typeface="Arial" panose="020B0604020202020204" pitchFamily="34" charset="0"/>
                        </a:rPr>
                        <a:t>à maximum 12 cm de profondeur</a:t>
                      </a:r>
                    </a:p>
                  </a:txBody>
                  <a:tcPr/>
                </a:tc>
                <a:tc>
                  <a:txBody>
                    <a:bodyPr/>
                    <a:lstStyle/>
                    <a:p>
                      <a:endParaRPr lang="fr-CH" sz="1600" b="1"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600" b="1" i="0" u="none" strike="noStrike" cap="none" normalizeH="0" baseline="0" noProof="0" dirty="0" smtClean="0">
                          <a:ln>
                            <a:noFill/>
                          </a:ln>
                          <a:solidFill>
                            <a:schemeClr val="tx1"/>
                          </a:solidFill>
                          <a:effectLst/>
                          <a:latin typeface="Arial" panose="020B0604020202020204" pitchFamily="34" charset="0"/>
                        </a:rPr>
                        <a:t>Herser avec un vibroculteur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600" b="0" i="0" u="none" strike="noStrike" cap="none" spc="-30" normalizeH="0" baseline="0" noProof="0" dirty="0" smtClean="0">
                          <a:ln>
                            <a:noFill/>
                          </a:ln>
                          <a:solidFill>
                            <a:schemeClr val="tx1"/>
                          </a:solidFill>
                          <a:effectLst/>
                          <a:latin typeface="Arial" panose="020B0604020202020204" pitchFamily="34" charset="0"/>
                        </a:rPr>
                        <a:t>plusieurs fois à 1 semaine d’intervalle</a:t>
                      </a:r>
                    </a:p>
                  </a:txBody>
                  <a:tcPr/>
                </a:tc>
              </a:tr>
              <a:tr h="370840">
                <a:tc>
                  <a:txBody>
                    <a:bodyPr/>
                    <a:lstStyle/>
                    <a:p>
                      <a:r>
                        <a:rPr lang="de-CH" sz="1600" b="1" noProof="0" dirty="0" smtClean="0"/>
                        <a:t>3</a:t>
                      </a:r>
                      <a:endParaRPr lang="de-CH" sz="1600" b="1" noProof="0" dirty="0"/>
                    </a:p>
                  </a:txBody>
                  <a:tcPr>
                    <a:solidFill>
                      <a:schemeClr val="bg1"/>
                    </a:solidFill>
                  </a:tcPr>
                </a:tc>
                <a:tc>
                  <a:txBody>
                    <a:bodyPr/>
                    <a:lstStyle/>
                    <a:p>
                      <a:endParaRPr lang="fr-CH" sz="1600" noProof="0" dirty="0" smtClean="0"/>
                    </a:p>
                    <a:p>
                      <a:endParaRPr lang="fr-CH" sz="1600" noProof="0" dirty="0" smtClean="0"/>
                    </a:p>
                    <a:p>
                      <a:endParaRPr lang="fr-CH" sz="1600" noProof="0" dirty="0" smtClean="0"/>
                    </a:p>
                    <a:p>
                      <a:endParaRPr lang="fr-CH" sz="1600" noProof="0" dirty="0" smtClean="0"/>
                    </a:p>
                    <a:p>
                      <a:endParaRPr lang="fr-CH" sz="1600" noProof="0" dirty="0"/>
                    </a:p>
                  </a:txBody>
                  <a:tcPr>
                    <a:solidFill>
                      <a:schemeClr val="bg1"/>
                    </a:solidFill>
                  </a:tcPr>
                </a:tc>
                <a:tc>
                  <a:txBody>
                    <a:bodyPr/>
                    <a:lstStyle/>
                    <a:p>
                      <a:r>
                        <a:rPr lang="fr-CH" sz="1600" b="1" noProof="0" dirty="0" smtClean="0"/>
                        <a:t>4</a:t>
                      </a:r>
                      <a:endParaRPr lang="fr-CH" sz="1600" b="1" noProof="0" dirty="0"/>
                    </a:p>
                  </a:txBody>
                  <a:tcPr>
                    <a:solidFill>
                      <a:schemeClr val="bg1"/>
                    </a:solidFill>
                  </a:tcPr>
                </a:tc>
                <a:tc>
                  <a:txBody>
                    <a:bodyPr/>
                    <a:lstStyle/>
                    <a:p>
                      <a:endParaRPr lang="fr-CH" sz="1600" noProof="0" dirty="0"/>
                    </a:p>
                  </a:txBody>
                  <a:tcPr>
                    <a:solidFill>
                      <a:schemeClr val="bg1"/>
                    </a:solidFill>
                  </a:tcPr>
                </a:tc>
              </a:tr>
              <a:tr h="370840">
                <a:tc>
                  <a:txBody>
                    <a:bodyPr/>
                    <a:lstStyle/>
                    <a:p>
                      <a:endParaRPr lang="de-CH" sz="1600" b="1"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600" b="1" i="0" u="none" strike="noStrike" cap="none" normalizeH="0" baseline="0" noProof="0" dirty="0" smtClean="0">
                          <a:ln>
                            <a:noFill/>
                          </a:ln>
                          <a:solidFill>
                            <a:schemeClr val="tx1"/>
                          </a:solidFill>
                          <a:effectLst/>
                          <a:latin typeface="Arial" panose="020B0604020202020204" pitchFamily="34" charset="0"/>
                        </a:rPr>
                        <a:t>Rassembler les racines</a:t>
                      </a:r>
                      <a:br>
                        <a:rPr kumimoji="0" lang="fr-CH" altLang="de-DE" sz="1600" b="1" i="0" u="none" strike="noStrike" cap="none" normalizeH="0" baseline="0" noProof="0" dirty="0" smtClean="0">
                          <a:ln>
                            <a:noFill/>
                          </a:ln>
                          <a:solidFill>
                            <a:schemeClr val="tx1"/>
                          </a:solidFill>
                          <a:effectLst/>
                          <a:latin typeface="Arial" panose="020B0604020202020204" pitchFamily="34" charset="0"/>
                        </a:rPr>
                      </a:br>
                      <a:r>
                        <a:rPr kumimoji="0" lang="fr-CH" altLang="de-DE" sz="1600" b="0" i="0" u="none" strike="noStrike" cap="none" normalizeH="0" baseline="0" noProof="0" dirty="0" smtClean="0">
                          <a:ln>
                            <a:noFill/>
                          </a:ln>
                          <a:solidFill>
                            <a:schemeClr val="tx1"/>
                          </a:solidFill>
                          <a:effectLst/>
                          <a:latin typeface="Arial" panose="020B0604020202020204" pitchFamily="34" charset="0"/>
                        </a:rPr>
                        <a:t>si pas complètement sèches</a:t>
                      </a:r>
                    </a:p>
                  </a:txBody>
                  <a:tcPr/>
                </a:tc>
                <a:tc>
                  <a:txBody>
                    <a:bodyPr/>
                    <a:lstStyle/>
                    <a:p>
                      <a:endParaRPr lang="fr-CH" sz="1600" b="1"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H" altLang="de-DE" sz="1600" b="1" i="0" u="none" strike="noStrike" cap="none" normalizeH="0" baseline="0" noProof="0" dirty="0" smtClean="0">
                          <a:ln>
                            <a:noFill/>
                          </a:ln>
                          <a:solidFill>
                            <a:schemeClr val="tx1"/>
                          </a:solidFill>
                          <a:effectLst/>
                          <a:latin typeface="Arial" panose="020B0604020202020204" pitchFamily="34" charset="0"/>
                        </a:rPr>
                        <a:t>Cultiver une dérobée fourragère</a:t>
                      </a:r>
                      <a:r>
                        <a:rPr kumimoji="0" lang="fr-CH" altLang="de-DE" sz="1600" b="0" i="0" u="none" strike="noStrike" cap="none" normalizeH="0" baseline="0" noProof="0" dirty="0" smtClean="0">
                          <a:ln>
                            <a:noFill/>
                          </a:ln>
                          <a:solidFill>
                            <a:schemeClr val="tx1"/>
                          </a:solidFill>
                          <a:effectLst/>
                          <a:latin typeface="Arial" panose="020B0604020202020204" pitchFamily="34" charset="0"/>
                        </a:rPr>
                        <a:t/>
                      </a:r>
                      <a:br>
                        <a:rPr kumimoji="0" lang="fr-CH" altLang="de-DE" sz="1600" b="0" i="0" u="none" strike="noStrike" cap="none" normalizeH="0" baseline="0" noProof="0" dirty="0" smtClean="0">
                          <a:ln>
                            <a:noFill/>
                          </a:ln>
                          <a:solidFill>
                            <a:schemeClr val="tx1"/>
                          </a:solidFill>
                          <a:effectLst/>
                          <a:latin typeface="Arial" panose="020B0604020202020204" pitchFamily="34" charset="0"/>
                        </a:rPr>
                      </a:br>
                      <a:r>
                        <a:rPr kumimoji="0" lang="fr-CH" altLang="de-DE" sz="1600" b="0" i="0" u="none" strike="noStrike" cap="none" normalizeH="0" baseline="0" noProof="0" dirty="0" smtClean="0">
                          <a:ln>
                            <a:noFill/>
                          </a:ln>
                          <a:solidFill>
                            <a:schemeClr val="tx1"/>
                          </a:solidFill>
                          <a:effectLst/>
                          <a:latin typeface="Arial" panose="020B0604020202020204" pitchFamily="34" charset="0"/>
                        </a:rPr>
                        <a:t>mélange à croissance rapide</a:t>
                      </a:r>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64</a:t>
            </a:fld>
            <a:endParaRPr lang="fr-CH" altLang="de-DE" dirty="0"/>
          </a:p>
        </p:txBody>
      </p:sp>
      <p:pic>
        <p:nvPicPr>
          <p:cNvPr id="9" name="Picture 57" descr="Brachen 1"/>
          <p:cNvPicPr>
            <a:picLocks noChangeAspect="1" noChangeArrowheads="1"/>
          </p:cNvPicPr>
          <p:nvPr/>
        </p:nvPicPr>
        <p:blipFill>
          <a:blip r:embed="rId2" cstate="screen">
            <a:extLst>
              <a:ext uri="{28A0092B-C50C-407E-A947-70E740481C1C}">
                <a14:useLocalDpi xmlns:a14="http://schemas.microsoft.com/office/drawing/2010/main" val="0"/>
              </a:ext>
            </a:extLst>
          </a:blip>
          <a:srcRect l="6000" t="8696" r="8000" b="13043"/>
          <a:stretch>
            <a:fillRect/>
          </a:stretch>
        </p:blipFill>
        <p:spPr bwMode="auto">
          <a:xfrm>
            <a:off x="1325216" y="2207758"/>
            <a:ext cx="2526704" cy="11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9" descr="Brachen 2"/>
          <p:cNvPicPr>
            <a:picLocks noChangeAspect="1" noChangeArrowheads="1"/>
          </p:cNvPicPr>
          <p:nvPr/>
        </p:nvPicPr>
        <p:blipFill>
          <a:blip r:embed="rId3">
            <a:extLst>
              <a:ext uri="{28A0092B-C50C-407E-A947-70E740481C1C}">
                <a14:useLocalDpi xmlns:a14="http://schemas.microsoft.com/office/drawing/2010/main" val="0"/>
              </a:ext>
            </a:extLst>
          </a:blip>
          <a:srcRect l="8733" t="16757" r="11832" b="16806"/>
          <a:stretch>
            <a:fillRect/>
          </a:stretch>
        </p:blipFill>
        <p:spPr bwMode="auto">
          <a:xfrm>
            <a:off x="5152865" y="2204864"/>
            <a:ext cx="3096344" cy="12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Brachen 3"/>
          <p:cNvPicPr>
            <a:picLocks noChangeAspect="1" noChangeArrowheads="1"/>
          </p:cNvPicPr>
          <p:nvPr/>
        </p:nvPicPr>
        <p:blipFill>
          <a:blip r:embed="rId4" cstate="screen">
            <a:extLst>
              <a:ext uri="{28A0092B-C50C-407E-A947-70E740481C1C}">
                <a14:useLocalDpi xmlns:a14="http://schemas.microsoft.com/office/drawing/2010/main" val="0"/>
              </a:ext>
            </a:extLst>
          </a:blip>
          <a:srcRect l="8755" t="17339" r="18713" b="15056"/>
          <a:stretch>
            <a:fillRect/>
          </a:stretch>
        </p:blipFill>
        <p:spPr bwMode="auto">
          <a:xfrm>
            <a:off x="1325216" y="4140002"/>
            <a:ext cx="2526704" cy="115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Brachen 4"/>
          <p:cNvPicPr>
            <a:picLocks noChangeAspect="1" noChangeArrowheads="1"/>
          </p:cNvPicPr>
          <p:nvPr/>
        </p:nvPicPr>
        <p:blipFill>
          <a:blip r:embed="rId5" cstate="screen">
            <a:extLst>
              <a:ext uri="{28A0092B-C50C-407E-A947-70E740481C1C}">
                <a14:useLocalDpi xmlns:a14="http://schemas.microsoft.com/office/drawing/2010/main" val="0"/>
              </a:ext>
            </a:extLst>
          </a:blip>
          <a:srcRect l="786" t="25142" b="13841"/>
          <a:stretch>
            <a:fillRect/>
          </a:stretch>
        </p:blipFill>
        <p:spPr bwMode="auto">
          <a:xfrm>
            <a:off x="5148064" y="4215951"/>
            <a:ext cx="3168352" cy="101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0193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normAutofit/>
          </a:bodyPr>
          <a:lstStyle/>
          <a:p>
            <a:r>
              <a:rPr lang="fr-CH" dirty="0" smtClean="0"/>
              <a:t>Mauvaises herbes pérennes : Causes dans la rotation</a:t>
            </a:r>
            <a:endParaRPr lang="fr-CH" dirty="0"/>
          </a:p>
        </p:txBody>
      </p:sp>
      <p:sp>
        <p:nvSpPr>
          <p:cNvPr id="4" name="Inhaltsplatzhalter 3"/>
          <p:cNvSpPr>
            <a:spLocks noGrp="1"/>
          </p:cNvSpPr>
          <p:nvPr>
            <p:ph idx="14"/>
          </p:nvPr>
        </p:nvSpPr>
        <p:spPr/>
        <p:txBody>
          <a:bodyPr/>
          <a:lstStyle/>
          <a:p>
            <a:r>
              <a:rPr lang="fr-CH" dirty="0" smtClean="0"/>
              <a:t>Photos : H. Dierauer, FiBL</a:t>
            </a:r>
            <a:endParaRPr lang="fr-CH" dirty="0"/>
          </a:p>
        </p:txBody>
      </p:sp>
      <p:sp>
        <p:nvSpPr>
          <p:cNvPr id="5" name="Inhaltsplatzhalter 4"/>
          <p:cNvSpPr>
            <a:spLocks noGrp="1"/>
          </p:cNvSpPr>
          <p:nvPr>
            <p:ph sz="quarter" idx="17"/>
          </p:nvPr>
        </p:nvSpPr>
        <p:spPr/>
        <p:txBody>
          <a:bodyPr/>
          <a:lstStyle/>
          <a:p>
            <a:pPr lvl="1"/>
            <a:r>
              <a:rPr lang="fr-CH" altLang="de-DE" dirty="0" smtClean="0">
                <a:ea typeface="ＭＳ Ｐゴシック" pitchFamily="34" charset="-128"/>
              </a:rPr>
              <a:t>Forte proportion de céréales – faible proportion de cultures fourragères</a:t>
            </a:r>
            <a:br>
              <a:rPr lang="fr-CH" altLang="de-DE" dirty="0" smtClean="0">
                <a:ea typeface="ＭＳ Ｐゴシック" pitchFamily="34" charset="-128"/>
              </a:rPr>
            </a:br>
            <a:r>
              <a:rPr lang="fr-CH" altLang="de-DE" dirty="0" smtClean="0">
                <a:ea typeface="ＭＳ Ｐゴシック" pitchFamily="34" charset="-128"/>
              </a:rPr>
              <a:t>(surtout sur les domaines avec peu ou pas de bétail)</a:t>
            </a:r>
          </a:p>
          <a:p>
            <a:pPr lvl="1"/>
            <a:r>
              <a:rPr lang="fr-CH" altLang="de-DE" dirty="0" smtClean="0">
                <a:ea typeface="ＭＳ Ｐゴシック" pitchFamily="34" charset="-128"/>
              </a:rPr>
              <a:t>Prairies annuelles au lieu de pluriannuelles</a:t>
            </a:r>
          </a:p>
          <a:p>
            <a:pPr lvl="1"/>
            <a:r>
              <a:rPr lang="fr-CH" altLang="de-DE" dirty="0" smtClean="0">
                <a:ea typeface="ＭＳ Ｐゴシック" pitchFamily="34" charset="-128"/>
              </a:rPr>
              <a:t>Cultures sensibles à la concurrence (p. ex. légumes de plein champ) avec une haute valeur commerciale, sols ouverts</a:t>
            </a:r>
            <a:endParaRPr lang="fr-CH" altLang="de-DE" dirty="0">
              <a:ea typeface="ＭＳ Ｐゴシック" pitchFamily="34" charset="-128"/>
            </a:endParaRPr>
          </a:p>
          <a:p>
            <a:pPr lvl="1"/>
            <a:r>
              <a:rPr lang="fr-CH" altLang="de-DE" dirty="0" smtClean="0">
                <a:ea typeface="ＭＳ Ｐゴシック" pitchFamily="34" charset="-128"/>
              </a:rPr>
              <a:t>Manque de cultures à racines profondes</a:t>
            </a:r>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65</a:t>
            </a:fld>
            <a:endParaRPr lang="fr-CH" altLang="de-DE" dirty="0"/>
          </a:p>
        </p:txBody>
      </p:sp>
      <p:pic>
        <p:nvPicPr>
          <p:cNvPr id="7" name="Inhaltsplatzhalter 6"/>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636262" y="3367201"/>
            <a:ext cx="3839227" cy="2525486"/>
          </a:xfrm>
        </p:spPr>
      </p:pic>
      <p:pic>
        <p:nvPicPr>
          <p:cNvPr id="12" name="Inhaltsplatzhalter 11"/>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4618886" y="3358818"/>
            <a:ext cx="3859102" cy="2542252"/>
          </a:xfrm>
        </p:spPr>
      </p:pic>
    </p:spTree>
    <p:extLst>
      <p:ext uri="{BB962C8B-B14F-4D97-AF65-F5344CB8AC3E}">
        <p14:creationId xmlns:p14="http://schemas.microsoft.com/office/powerpoint/2010/main" val="1307861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Régulation des adventices</a:t>
            </a:r>
            <a:endParaRPr lang="de-CH" dirty="0"/>
          </a:p>
        </p:txBody>
      </p:sp>
      <p:sp>
        <p:nvSpPr>
          <p:cNvPr id="3" name="Inhaltsplatzhalter 2"/>
          <p:cNvSpPr>
            <a:spLocks noGrp="1"/>
          </p:cNvSpPr>
          <p:nvPr>
            <p:ph idx="12"/>
          </p:nvPr>
        </p:nvSpPr>
        <p:spPr/>
        <p:txBody>
          <a:bodyPr>
            <a:normAutofit/>
          </a:bodyPr>
          <a:lstStyle/>
          <a:p>
            <a:r>
              <a:rPr lang="fr-CH" dirty="0" smtClean="0"/>
              <a:t>Utilisation des machines dans les céréales bio</a:t>
            </a:r>
            <a:endParaRPr lang="fr-CH" dirty="0"/>
          </a:p>
        </p:txBody>
      </p:sp>
      <p:sp>
        <p:nvSpPr>
          <p:cNvPr id="4" name="Inhaltsplatzhalter 3"/>
          <p:cNvSpPr>
            <a:spLocks noGrp="1"/>
          </p:cNvSpPr>
          <p:nvPr>
            <p:ph idx="14"/>
          </p:nvPr>
        </p:nvSpPr>
        <p:spPr/>
        <p:txBody>
          <a:bodyPr/>
          <a:lstStyle/>
          <a:p>
            <a:r>
              <a:rPr lang="fr-CH" dirty="0" smtClean="0"/>
              <a:t>Illustration : FiBL</a:t>
            </a:r>
            <a:endParaRPr lang="fr-CH" dirty="0"/>
          </a:p>
        </p:txBody>
      </p:sp>
      <p:graphicFrame>
        <p:nvGraphicFramePr>
          <p:cNvPr id="9" name="Inhaltsplatzhalter 8"/>
          <p:cNvGraphicFramePr>
            <a:graphicFrameLocks noGrp="1"/>
          </p:cNvGraphicFramePr>
          <p:nvPr>
            <p:ph sz="quarter" idx="17"/>
            <p:extLst>
              <p:ext uri="{D42A27DB-BD31-4B8C-83A1-F6EECF244321}">
                <p14:modId xmlns:p14="http://schemas.microsoft.com/office/powerpoint/2010/main" val="809653743"/>
              </p:ext>
            </p:extLst>
          </p:nvPr>
        </p:nvGraphicFramePr>
        <p:xfrm>
          <a:off x="628650" y="1571625"/>
          <a:ext cx="7886700" cy="1005840"/>
        </p:xfrm>
        <a:graphic>
          <a:graphicData uri="http://schemas.openxmlformats.org/drawingml/2006/table">
            <a:tbl>
              <a:tblPr firstRow="1" bandRow="1">
                <a:tableStyleId>{5940675A-B579-460E-94D1-54222C63F5DA}</a:tableStyleId>
              </a:tblPr>
              <a:tblGrid>
                <a:gridCol w="1135038"/>
                <a:gridCol w="6751662"/>
              </a:tblGrid>
              <a:tr h="300000">
                <a:tc>
                  <a:txBody>
                    <a:bodyPr/>
                    <a:lstStyle/>
                    <a:p>
                      <a:pPr>
                        <a:spcBef>
                          <a:spcPct val="0"/>
                        </a:spcBef>
                      </a:pPr>
                      <a:r>
                        <a:rPr lang="fr-CH" altLang="de-DE" sz="1600" noProof="0" dirty="0" smtClean="0"/>
                        <a:t>Étrille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H" altLang="de-DE" sz="1600" spc="-10" noProof="0" dirty="0" smtClean="0"/>
                        <a:t>Étrillage à l’aveugle, dès stade 3 feuilles, rouler lentement au 1</a:t>
                      </a:r>
                      <a:r>
                        <a:rPr lang="fr-CH" altLang="de-DE" sz="1600" spc="-10" baseline="30000" noProof="0" dirty="0" smtClean="0"/>
                        <a:t>er</a:t>
                      </a:r>
                      <a:r>
                        <a:rPr lang="fr-CH" altLang="de-DE" sz="1600" spc="-10" noProof="0" dirty="0" smtClean="0"/>
                        <a:t> passage</a:t>
                      </a:r>
                      <a:endParaRPr lang="fr-CH" sz="1600" spc="-1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Sarcleuse</a:t>
                      </a:r>
                      <a:endParaRPr lang="fr-CH"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Plus efficace pour m. h. pérennes, aussi possible aux stades tardifs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0000">
                <a:tc>
                  <a:txBody>
                    <a:bodyPr/>
                    <a:lstStyle/>
                    <a:p>
                      <a:r>
                        <a:rPr lang="fr-CH" altLang="de-DE" sz="1600" spc="-40" baseline="0" noProof="0" dirty="0" smtClean="0"/>
                        <a:t>Adventices</a:t>
                      </a:r>
                      <a:endParaRPr lang="fr-CH" sz="1600" spc="-40" baseline="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Gaillets, camomille, ortie royale, vulpin des champs, moutarde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66</a:t>
            </a:fld>
            <a:endParaRPr lang="fr-CH" altLang="de-DE" dirty="0"/>
          </a:p>
        </p:txBody>
      </p:sp>
      <p:sp>
        <p:nvSpPr>
          <p:cNvPr id="10" name="Rechteck 9"/>
          <p:cNvSpPr/>
          <p:nvPr/>
        </p:nvSpPr>
        <p:spPr>
          <a:xfrm>
            <a:off x="6704499" y="3284984"/>
            <a:ext cx="1810851" cy="268678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altLang="de-DE" sz="1400" dirty="0" smtClean="0">
                <a:solidFill>
                  <a:schemeClr val="tx1"/>
                </a:solidFill>
              </a:rPr>
              <a:t>Semis de préférence tardifs</a:t>
            </a:r>
          </a:p>
          <a:p>
            <a:endParaRPr lang="fr-CH" altLang="de-DE" sz="1400" dirty="0">
              <a:solidFill>
                <a:schemeClr val="tx1"/>
              </a:solidFill>
            </a:endParaRPr>
          </a:p>
          <a:p>
            <a:r>
              <a:rPr lang="fr-CH" altLang="de-DE" sz="1400" dirty="0" smtClean="0">
                <a:solidFill>
                  <a:schemeClr val="tx1"/>
                </a:solidFill>
              </a:rPr>
              <a:t>Les variétés à paille longue sont plus concurrentielles</a:t>
            </a:r>
          </a:p>
          <a:p>
            <a:endParaRPr lang="fr-CH" altLang="de-DE" sz="1400" dirty="0">
              <a:solidFill>
                <a:schemeClr val="tx1"/>
              </a:solidFill>
            </a:endParaRPr>
          </a:p>
          <a:p>
            <a:r>
              <a:rPr lang="fr-CH" altLang="de-DE" sz="1400" dirty="0" smtClean="0">
                <a:solidFill>
                  <a:schemeClr val="tx1"/>
                </a:solidFill>
              </a:rPr>
              <a:t>Gestion optimale des éléments nutritifs (favoriser les cultures, pas les mauvaises herbes)</a:t>
            </a:r>
            <a:endParaRPr lang="fr-CH" altLang="de-DE" sz="1400" dirty="0">
              <a:solidFill>
                <a:schemeClr val="tx1"/>
              </a:solidFill>
              <a:latin typeface="Arial" panose="020B0604020202020204" pitchFamily="34" charset="0"/>
            </a:endParaRPr>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854" y="2708293"/>
            <a:ext cx="6199645" cy="3633223"/>
          </a:xfrm>
          <a:prstGeom prst="rect">
            <a:avLst/>
          </a:prstGeom>
        </p:spPr>
      </p:pic>
    </p:spTree>
    <p:extLst>
      <p:ext uri="{BB962C8B-B14F-4D97-AF65-F5344CB8AC3E}">
        <p14:creationId xmlns:p14="http://schemas.microsoft.com/office/powerpoint/2010/main" val="1032589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615142" y="365126"/>
            <a:ext cx="8133322" cy="474206"/>
          </a:xfrm>
        </p:spPr>
        <p:txBody>
          <a:bodyPr/>
          <a:lstStyle/>
          <a:p>
            <a:r>
              <a:rPr lang="fr-CH" spc="-50" dirty="0" smtClean="0"/>
              <a:t>Production végétale : Semences, variétés, sélection</a:t>
            </a:r>
            <a:endParaRPr lang="fr-CH" spc="-50" dirty="0"/>
          </a:p>
        </p:txBody>
      </p:sp>
      <p:sp>
        <p:nvSpPr>
          <p:cNvPr id="3" name="Inhaltsplatzhalter 2"/>
          <p:cNvSpPr>
            <a:spLocks noGrp="1"/>
          </p:cNvSpPr>
          <p:nvPr>
            <p:ph idx="12"/>
          </p:nvPr>
        </p:nvSpPr>
        <p:spPr/>
        <p:txBody>
          <a:bodyPr>
            <a:normAutofit/>
          </a:bodyPr>
          <a:lstStyle/>
          <a:p>
            <a:r>
              <a:rPr lang="fr-CH" dirty="0" smtClean="0"/>
              <a:t>Semences : Niveaux de disponibilité en agriculture bio</a:t>
            </a:r>
            <a:endParaRPr lang="fr-CH" dirty="0"/>
          </a:p>
        </p:txBody>
      </p:sp>
      <p:sp>
        <p:nvSpPr>
          <p:cNvPr id="14" name="Inhaltsplatzhalter 13"/>
          <p:cNvSpPr>
            <a:spLocks noGrp="1"/>
          </p:cNvSpPr>
          <p:nvPr>
            <p:ph idx="14"/>
          </p:nvPr>
        </p:nvSpPr>
        <p:spPr/>
        <p:txBody>
          <a:bodyPr/>
          <a:lstStyle/>
          <a:p>
            <a:r>
              <a:rPr lang="de-CH" dirty="0" smtClean="0"/>
              <a:t>Source : Bio Suisse, organicXseeds</a:t>
            </a:r>
            <a:endParaRPr lang="de-CH" dirty="0"/>
          </a:p>
        </p:txBody>
      </p:sp>
      <p:sp>
        <p:nvSpPr>
          <p:cNvPr id="15" name="Inhaltsplatzhalter 14"/>
          <p:cNvSpPr>
            <a:spLocks noGrp="1"/>
          </p:cNvSpPr>
          <p:nvPr>
            <p:ph sz="quarter" idx="17"/>
          </p:nvPr>
        </p:nvSpPr>
        <p:spPr/>
        <p:txBody>
          <a:bodyPr/>
          <a:lstStyle/>
          <a:p>
            <a:endParaRPr lang="de-CH" dirty="0"/>
          </a:p>
        </p:txBody>
      </p:sp>
      <p:sp>
        <p:nvSpPr>
          <p:cNvPr id="16" name="Inhaltsplatzhalter 15"/>
          <p:cNvSpPr>
            <a:spLocks noGrp="1"/>
          </p:cNvSpPr>
          <p:nvPr>
            <p:ph sz="quarter" idx="23"/>
          </p:nvPr>
        </p:nvSpPr>
        <p:spPr/>
        <p:txBody>
          <a:bodyPr/>
          <a:lstStyle/>
          <a:p>
            <a:r>
              <a:rPr lang="fr-CH" spc="30" dirty="0" smtClean="0"/>
              <a:t>Espèces et sous-groupes d’espèces classés selon le CDC de Bio Suisse en trois niveaux sur la base de la disponibilité des semences bio :</a:t>
            </a:r>
            <a:endParaRPr lang="fr-CH" spc="30"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67</a:t>
            </a:fld>
            <a:endParaRPr lang="fr-CH" altLang="de-DE" dirty="0"/>
          </a:p>
        </p:txBody>
      </p:sp>
      <p:sp>
        <p:nvSpPr>
          <p:cNvPr id="8" name="Rechteck 7"/>
          <p:cNvSpPr/>
          <p:nvPr/>
        </p:nvSpPr>
        <p:spPr>
          <a:xfrm>
            <a:off x="621896" y="2350616"/>
            <a:ext cx="7895157" cy="9838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fr-CH" sz="1800" b="1" dirty="0" smtClean="0">
                <a:solidFill>
                  <a:schemeClr val="tx1"/>
                </a:solidFill>
              </a:rPr>
              <a:t>Niveau 1 (Bio = obligatoire) :</a:t>
            </a:r>
            <a:r>
              <a:rPr lang="fr-CH" sz="1800" dirty="0" smtClean="0">
                <a:solidFill>
                  <a:schemeClr val="tx1"/>
                </a:solidFill>
              </a:rPr>
              <a:t/>
            </a:r>
            <a:br>
              <a:rPr lang="fr-CH" sz="1800" dirty="0" smtClean="0">
                <a:solidFill>
                  <a:schemeClr val="tx1"/>
                </a:solidFill>
              </a:rPr>
            </a:br>
            <a:r>
              <a:rPr lang="fr-CH" sz="1600" dirty="0" smtClean="0">
                <a:solidFill>
                  <a:schemeClr val="tx1"/>
                </a:solidFill>
              </a:rPr>
              <a:t>L’utilisation </a:t>
            </a:r>
            <a:r>
              <a:rPr lang="fr-CH" sz="1600" dirty="0">
                <a:solidFill>
                  <a:schemeClr val="tx1"/>
                </a:solidFill>
              </a:rPr>
              <a:t>de semences biologiques est obligatoire. Exceptions possibles dans les cultures </a:t>
            </a:r>
            <a:r>
              <a:rPr lang="fr-CH" sz="1600" dirty="0" smtClean="0">
                <a:solidFill>
                  <a:schemeClr val="tx1"/>
                </a:solidFill>
              </a:rPr>
              <a:t>commerciales seulement pour </a:t>
            </a:r>
            <a:r>
              <a:rPr lang="fr-CH" sz="1600" dirty="0">
                <a:solidFill>
                  <a:schemeClr val="tx1"/>
                </a:solidFill>
              </a:rPr>
              <a:t>essais variétaux et variétés de conservation </a:t>
            </a:r>
            <a:r>
              <a:rPr lang="fr-CH" sz="1600" dirty="0" smtClean="0">
                <a:solidFill>
                  <a:schemeClr val="tx1"/>
                </a:solidFill>
              </a:rPr>
              <a:t> (demande obligatoire).</a:t>
            </a:r>
            <a:endParaRPr lang="fr-CH" sz="1600" dirty="0">
              <a:solidFill>
                <a:schemeClr val="tx1"/>
              </a:solidFill>
            </a:endParaRPr>
          </a:p>
        </p:txBody>
      </p:sp>
      <p:sp>
        <p:nvSpPr>
          <p:cNvPr id="11" name="Rechteck 10"/>
          <p:cNvSpPr/>
          <p:nvPr/>
        </p:nvSpPr>
        <p:spPr>
          <a:xfrm>
            <a:off x="615142" y="3517335"/>
            <a:ext cx="7895157" cy="947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800" b="1" dirty="0" smtClean="0">
                <a:solidFill>
                  <a:schemeClr val="tx1"/>
                </a:solidFill>
              </a:rPr>
              <a:t>Niveau 2 (Bio = la règle) : </a:t>
            </a:r>
            <a:br>
              <a:rPr lang="fr-CH" sz="1800" b="1" dirty="0" smtClean="0">
                <a:solidFill>
                  <a:schemeClr val="tx1"/>
                </a:solidFill>
              </a:rPr>
            </a:br>
            <a:r>
              <a:rPr lang="fr-CH" sz="1600" spc="-20" dirty="0">
                <a:solidFill>
                  <a:schemeClr val="tx1"/>
                </a:solidFill>
              </a:rPr>
              <a:t>L’utilisation de semences biologiques </a:t>
            </a:r>
            <a:r>
              <a:rPr lang="fr-CH" sz="1600" spc="-20" dirty="0" smtClean="0">
                <a:solidFill>
                  <a:schemeClr val="tx1"/>
                </a:solidFill>
              </a:rPr>
              <a:t>est la règle. Si pas de variété adéquate disponible en qualité bio, déposer une demande d’autorisation exceptionnelle dûment motivée</a:t>
            </a:r>
            <a:r>
              <a:rPr lang="fr-CH" sz="1600" b="1" spc="-20" dirty="0" smtClean="0">
                <a:solidFill>
                  <a:schemeClr val="tx1"/>
                </a:solidFill>
              </a:rPr>
              <a:t>.</a:t>
            </a:r>
            <a:endParaRPr lang="fr-CH" altLang="de-DE" sz="1600" spc="-20" dirty="0">
              <a:solidFill>
                <a:schemeClr val="tx1"/>
              </a:solidFill>
            </a:endParaRPr>
          </a:p>
        </p:txBody>
      </p:sp>
      <p:sp>
        <p:nvSpPr>
          <p:cNvPr id="12" name="Rechteck 11"/>
          <p:cNvSpPr/>
          <p:nvPr/>
        </p:nvSpPr>
        <p:spPr>
          <a:xfrm>
            <a:off x="615142" y="4647817"/>
            <a:ext cx="7895157" cy="13048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lnSpc>
                <a:spcPct val="90000"/>
              </a:lnSpc>
              <a:buFontTx/>
              <a:buNone/>
            </a:pPr>
            <a:r>
              <a:rPr lang="fr-CH" sz="1800" b="1" dirty="0" smtClean="0">
                <a:solidFill>
                  <a:schemeClr val="tx1"/>
                </a:solidFill>
              </a:rPr>
              <a:t>Niveau 3 (Bio = souhaité) : </a:t>
            </a:r>
            <a:br>
              <a:rPr lang="fr-CH" sz="1800" b="1" dirty="0" smtClean="0">
                <a:solidFill>
                  <a:schemeClr val="tx1"/>
                </a:solidFill>
              </a:rPr>
            </a:br>
            <a:r>
              <a:rPr lang="fr-CH" sz="1600" dirty="0" smtClean="0">
                <a:solidFill>
                  <a:schemeClr val="tx1"/>
                </a:solidFill>
              </a:rPr>
              <a:t>L’utilisation des semences de qualité bio est libre. </a:t>
            </a:r>
            <a:br>
              <a:rPr lang="fr-CH" sz="1600" dirty="0" smtClean="0">
                <a:solidFill>
                  <a:schemeClr val="tx1"/>
                </a:solidFill>
              </a:rPr>
            </a:br>
            <a:r>
              <a:rPr lang="fr-CH" sz="1600" dirty="0" smtClean="0">
                <a:solidFill>
                  <a:schemeClr val="tx1"/>
                </a:solidFill>
              </a:rPr>
              <a:t>Si la variété désirée est disponible en bio, la semence de qualité bio doit être utilisée.</a:t>
            </a:r>
            <a:br>
              <a:rPr lang="fr-CH" sz="1600" dirty="0" smtClean="0">
                <a:solidFill>
                  <a:schemeClr val="tx1"/>
                </a:solidFill>
              </a:rPr>
            </a:br>
            <a:r>
              <a:rPr lang="fr-CH" sz="1600" dirty="0" smtClean="0">
                <a:solidFill>
                  <a:schemeClr val="tx1"/>
                </a:solidFill>
              </a:rPr>
              <a:t>Les variétés qui ne sont disponibles qu’en qualité conventionnelle peuvent être utilisées sans demander d’autorisation exceptionnelle.</a:t>
            </a:r>
            <a:endParaRPr lang="fr-CH" altLang="de-DE" sz="1600" dirty="0">
              <a:solidFill>
                <a:schemeClr val="tx1"/>
              </a:solidFill>
            </a:endParaRPr>
          </a:p>
        </p:txBody>
      </p:sp>
    </p:spTree>
    <p:extLst>
      <p:ext uri="{BB962C8B-B14F-4D97-AF65-F5344CB8AC3E}">
        <p14:creationId xmlns:p14="http://schemas.microsoft.com/office/powerpoint/2010/main" val="27700275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061314" cy="474206"/>
          </a:xfrm>
        </p:spPr>
        <p:txBody>
          <a:bodyPr/>
          <a:lstStyle/>
          <a:p>
            <a:r>
              <a:rPr lang="fr-CH" spc="-50" dirty="0"/>
              <a:t>Production végétale : Semences, variétés, sélection</a:t>
            </a:r>
            <a:endParaRPr lang="de-CH" dirty="0"/>
          </a:p>
        </p:txBody>
      </p:sp>
      <p:sp>
        <p:nvSpPr>
          <p:cNvPr id="3" name="Inhaltsplatzhalter 2"/>
          <p:cNvSpPr>
            <a:spLocks noGrp="1"/>
          </p:cNvSpPr>
          <p:nvPr>
            <p:ph idx="12"/>
          </p:nvPr>
        </p:nvSpPr>
        <p:spPr/>
        <p:txBody>
          <a:bodyPr>
            <a:normAutofit/>
          </a:bodyPr>
          <a:lstStyle/>
          <a:p>
            <a:r>
              <a:rPr lang="fr-CH" dirty="0" smtClean="0"/>
              <a:t>Programmes de sélection pour l’agriculture biologique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b="1" dirty="0" smtClean="0"/>
              <a:t>A-t-on besoin de variétés bio et d’une sélection bio ?</a:t>
            </a:r>
            <a:br>
              <a:rPr lang="fr-CH" b="1" dirty="0" smtClean="0"/>
            </a:br>
            <a:r>
              <a:rPr lang="fr-CH" b="1" dirty="0" smtClean="0"/>
              <a:t>En quoi les variétés bio sont-elles censées être différentes ?</a:t>
            </a:r>
          </a:p>
          <a:p>
            <a:endParaRPr lang="fr-CH" dirty="0" smtClean="0"/>
          </a:p>
          <a:p>
            <a:r>
              <a:rPr lang="fr-CH" dirty="0" smtClean="0"/>
              <a:t>Les variétés actuellement disponibles proviennent en majorité des programmes de sélection pour l’agriculture conventionnelle</a:t>
            </a:r>
          </a:p>
          <a:p>
            <a:pPr lvl="1"/>
            <a:r>
              <a:rPr lang="fr-CH" dirty="0" smtClean="0"/>
              <a:t>Conditions de sélection : avec herbicides et engrais chimiques et de synthèse</a:t>
            </a:r>
          </a:p>
          <a:p>
            <a:pPr lvl="1"/>
            <a:r>
              <a:rPr lang="fr-CH" dirty="0" smtClean="0"/>
              <a:t>Sélection sur les hauts rendements en conditions de «high input»</a:t>
            </a:r>
          </a:p>
          <a:p>
            <a:pPr lvl="1"/>
            <a:endParaRPr lang="fr-CH" dirty="0" smtClean="0"/>
          </a:p>
          <a:p>
            <a:r>
              <a:rPr lang="fr-CH" dirty="0" smtClean="0"/>
              <a:t>Des caractéristiques différentes sont décisives pour la sécurité des rendements en agriculture biologique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68</a:t>
            </a:fld>
            <a:endParaRPr lang="fr-CH" altLang="de-DE" dirty="0"/>
          </a:p>
        </p:txBody>
      </p:sp>
      <p:grpSp>
        <p:nvGrpSpPr>
          <p:cNvPr id="8" name="Group 4"/>
          <p:cNvGrpSpPr>
            <a:grpSpLocks/>
          </p:cNvGrpSpPr>
          <p:nvPr/>
        </p:nvGrpSpPr>
        <p:grpSpPr bwMode="auto">
          <a:xfrm>
            <a:off x="1547664" y="4653136"/>
            <a:ext cx="5661389" cy="1336102"/>
            <a:chOff x="930" y="1752"/>
            <a:chExt cx="4108" cy="1179"/>
          </a:xfrm>
        </p:grpSpPr>
        <p:sp>
          <p:nvSpPr>
            <p:cNvPr id="9" name="Oval 5"/>
            <p:cNvSpPr>
              <a:spLocks noChangeArrowheads="1"/>
            </p:cNvSpPr>
            <p:nvPr/>
          </p:nvSpPr>
          <p:spPr bwMode="auto">
            <a:xfrm>
              <a:off x="930" y="1752"/>
              <a:ext cx="2268" cy="1179"/>
            </a:xfrm>
            <a:prstGeom prst="ellipse">
              <a:avLst/>
            </a:prstGeom>
            <a:noFill/>
            <a:ln w="12700">
              <a:solidFill>
                <a:schemeClr val="accent4">
                  <a:lumMod val="60000"/>
                  <a:lumOff val="40000"/>
                </a:schemeClr>
              </a:solidFill>
              <a:prstDash val="dashDot"/>
              <a:round/>
              <a:headEnd/>
              <a:tailEnd/>
            </a:ln>
            <a:extLst/>
          </p:spPr>
          <p:txBody>
            <a:bodyPr wrap="none" anchor="ctr"/>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FontTx/>
                <a:buNone/>
              </a:pPr>
              <a:endParaRPr lang="de-DE" altLang="de-DE" sz="1800" dirty="0">
                <a:latin typeface="Arial" panose="020B0604020202020204" pitchFamily="34" charset="0"/>
              </a:endParaRPr>
            </a:p>
          </p:txBody>
        </p:sp>
        <p:sp>
          <p:nvSpPr>
            <p:cNvPr id="10" name="Oval 6"/>
            <p:cNvSpPr>
              <a:spLocks noChangeArrowheads="1"/>
            </p:cNvSpPr>
            <p:nvPr/>
          </p:nvSpPr>
          <p:spPr bwMode="auto">
            <a:xfrm>
              <a:off x="1111" y="1752"/>
              <a:ext cx="2170" cy="1179"/>
            </a:xfrm>
            <a:prstGeom prst="ellipse">
              <a:avLst/>
            </a:prstGeom>
            <a:noFill/>
            <a:ln w="57150">
              <a:solidFill>
                <a:schemeClr val="accent4">
                  <a:lumMod val="60000"/>
                  <a:lumOff val="40000"/>
                </a:schemeClr>
              </a:solidFill>
              <a:round/>
              <a:headEnd/>
              <a:tailEnd/>
            </a:ln>
            <a:extLst/>
          </p:spPr>
          <p:txBody>
            <a:bodyPr wrap="none" anchor="ctr"/>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FontTx/>
                <a:buNone/>
              </a:pPr>
              <a:r>
                <a:rPr lang="fr-CH" altLang="de-DE" sz="1800" dirty="0" smtClean="0">
                  <a:latin typeface="Arial" panose="020B0604020202020204" pitchFamily="34" charset="0"/>
                </a:rPr>
                <a:t>Variétés </a:t>
              </a:r>
              <a:br>
                <a:rPr lang="fr-CH" altLang="de-DE" sz="1800" dirty="0" smtClean="0">
                  <a:latin typeface="Arial" panose="020B0604020202020204" pitchFamily="34" charset="0"/>
                </a:rPr>
              </a:br>
              <a:r>
                <a:rPr lang="fr-CH" altLang="de-DE" sz="1800" dirty="0" smtClean="0">
                  <a:latin typeface="Arial" panose="020B0604020202020204" pitchFamily="34" charset="0"/>
                </a:rPr>
                <a:t>conventionnelles</a:t>
              </a:r>
              <a:endParaRPr lang="fr-CH" altLang="de-DE" sz="1800" dirty="0">
                <a:latin typeface="Arial" panose="020B0604020202020204" pitchFamily="34" charset="0"/>
              </a:endParaRPr>
            </a:p>
          </p:txBody>
        </p:sp>
        <p:sp>
          <p:nvSpPr>
            <p:cNvPr id="11" name="Oval 7"/>
            <p:cNvSpPr>
              <a:spLocks noChangeArrowheads="1"/>
            </p:cNvSpPr>
            <p:nvPr/>
          </p:nvSpPr>
          <p:spPr bwMode="auto">
            <a:xfrm>
              <a:off x="2811" y="1752"/>
              <a:ext cx="2227" cy="1179"/>
            </a:xfrm>
            <a:prstGeom prst="ellipse">
              <a:avLst/>
            </a:prstGeom>
            <a:noFill/>
            <a:ln w="57150">
              <a:solidFill>
                <a:schemeClr val="accent2"/>
              </a:solidFill>
              <a:round/>
              <a:headEnd/>
              <a:tailEnd/>
            </a:ln>
            <a:extLst/>
          </p:spPr>
          <p:txBody>
            <a:bodyPr wrap="none" anchor="ctr"/>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FontTx/>
                <a:buNone/>
              </a:pPr>
              <a:r>
                <a:rPr lang="fr-CH" altLang="de-DE" sz="1800" dirty="0" smtClean="0">
                  <a:latin typeface="Arial" panose="020B0604020202020204" pitchFamily="34" charset="0"/>
                </a:rPr>
                <a:t>Variétés</a:t>
              </a:r>
              <a:br>
                <a:rPr lang="fr-CH" altLang="de-DE" sz="1800" dirty="0" smtClean="0">
                  <a:latin typeface="Arial" panose="020B0604020202020204" pitchFamily="34" charset="0"/>
                </a:rPr>
              </a:br>
              <a:r>
                <a:rPr lang="fr-CH" altLang="de-DE" sz="1800" dirty="0" smtClean="0">
                  <a:latin typeface="Arial" panose="020B0604020202020204" pitchFamily="34" charset="0"/>
                </a:rPr>
                <a:t>biologiques</a:t>
              </a:r>
              <a:endParaRPr lang="fr-CH" altLang="de-DE" sz="1800" dirty="0">
                <a:latin typeface="Arial" panose="020B0604020202020204" pitchFamily="34" charset="0"/>
              </a:endParaRPr>
            </a:p>
          </p:txBody>
        </p:sp>
        <p:sp>
          <p:nvSpPr>
            <p:cNvPr id="12" name="Oval 8"/>
            <p:cNvSpPr>
              <a:spLocks noChangeArrowheads="1"/>
            </p:cNvSpPr>
            <p:nvPr/>
          </p:nvSpPr>
          <p:spPr bwMode="auto">
            <a:xfrm>
              <a:off x="1292" y="1752"/>
              <a:ext cx="2268" cy="1179"/>
            </a:xfrm>
            <a:prstGeom prst="ellipse">
              <a:avLst/>
            </a:prstGeom>
            <a:noFill/>
            <a:ln w="12700">
              <a:solidFill>
                <a:schemeClr val="accent4">
                  <a:lumMod val="60000"/>
                  <a:lumOff val="40000"/>
                </a:schemeClr>
              </a:solidFill>
              <a:prstDash val="dashDot"/>
              <a:round/>
              <a:headEnd/>
              <a:tailEnd/>
            </a:ln>
            <a:extLst/>
          </p:spPr>
          <p:txBody>
            <a:bodyPr wrap="none" anchor="ctr"/>
            <a:lstStyle>
              <a:lvl1pPr>
                <a:spcBef>
                  <a:spcPct val="20000"/>
                </a:spcBef>
                <a:buChar char="•"/>
                <a:defRPr sz="2000">
                  <a:solidFill>
                    <a:schemeClr val="tx1"/>
                  </a:solidFill>
                  <a:latin typeface="Frutiger LT Std 57 Cn" pitchFamily="34" charset="0"/>
                </a:defRPr>
              </a:lvl1pPr>
              <a:lvl2pPr marL="742950" indent="-285750">
                <a:spcBef>
                  <a:spcPct val="20000"/>
                </a:spcBef>
                <a:buChar char="–"/>
                <a:defRPr sz="2000">
                  <a:solidFill>
                    <a:schemeClr val="tx1"/>
                  </a:solidFill>
                  <a:latin typeface="Frutiger LT Std 57 Cn" pitchFamily="34" charset="0"/>
                </a:defRPr>
              </a:lvl2pPr>
              <a:lvl3pPr marL="1143000" indent="-228600">
                <a:spcBef>
                  <a:spcPct val="20000"/>
                </a:spcBef>
                <a:buChar char="•"/>
                <a:defRPr sz="2000">
                  <a:solidFill>
                    <a:schemeClr val="tx1"/>
                  </a:solidFill>
                  <a:latin typeface="Frutiger LT Std 57 Cn" pitchFamily="34" charset="0"/>
                </a:defRPr>
              </a:lvl3pPr>
              <a:lvl4pPr marL="1600200" indent="-228600">
                <a:spcBef>
                  <a:spcPct val="20000"/>
                </a:spcBef>
                <a:buChar char="–"/>
                <a:defRPr sz="2000">
                  <a:solidFill>
                    <a:schemeClr val="tx1"/>
                  </a:solidFill>
                  <a:latin typeface="Frutiger LT Std 57 Cn" pitchFamily="34" charset="0"/>
                </a:defRPr>
              </a:lvl4pPr>
              <a:lvl5pPr marL="2057400" indent="-228600">
                <a:spcBef>
                  <a:spcPct val="20000"/>
                </a:spcBef>
                <a:buChar char="»"/>
                <a:defRPr sz="2000">
                  <a:solidFill>
                    <a:schemeClr val="tx1"/>
                  </a:solidFill>
                  <a:latin typeface="Frutiger LT Std 57 Cn" pitchFamily="34" charset="0"/>
                </a:defRPr>
              </a:lvl5pPr>
              <a:lvl6pPr marL="2514600" indent="-228600" eaLnBrk="0" fontAlgn="base" hangingPunct="0">
                <a:spcBef>
                  <a:spcPct val="20000"/>
                </a:spcBef>
                <a:spcAft>
                  <a:spcPct val="0"/>
                </a:spcAft>
                <a:buChar char="»"/>
                <a:defRPr sz="2000">
                  <a:solidFill>
                    <a:schemeClr val="tx1"/>
                  </a:solidFill>
                  <a:latin typeface="Frutiger LT Std 57 Cn" pitchFamily="34" charset="0"/>
                </a:defRPr>
              </a:lvl6pPr>
              <a:lvl7pPr marL="2971800" indent="-228600" eaLnBrk="0" fontAlgn="base" hangingPunct="0">
                <a:spcBef>
                  <a:spcPct val="20000"/>
                </a:spcBef>
                <a:spcAft>
                  <a:spcPct val="0"/>
                </a:spcAft>
                <a:buChar char="»"/>
                <a:defRPr sz="2000">
                  <a:solidFill>
                    <a:schemeClr val="tx1"/>
                  </a:solidFill>
                  <a:latin typeface="Frutiger LT Std 57 Cn" pitchFamily="34" charset="0"/>
                </a:defRPr>
              </a:lvl7pPr>
              <a:lvl8pPr marL="3429000" indent="-228600" eaLnBrk="0" fontAlgn="base" hangingPunct="0">
                <a:spcBef>
                  <a:spcPct val="20000"/>
                </a:spcBef>
                <a:spcAft>
                  <a:spcPct val="0"/>
                </a:spcAft>
                <a:buChar char="»"/>
                <a:defRPr sz="2000">
                  <a:solidFill>
                    <a:schemeClr val="tx1"/>
                  </a:solidFill>
                  <a:latin typeface="Frutiger LT Std 57 Cn" pitchFamily="34" charset="0"/>
                </a:defRPr>
              </a:lvl8pPr>
              <a:lvl9pPr marL="3886200" indent="-228600" eaLnBrk="0" fontAlgn="base" hangingPunct="0">
                <a:spcBef>
                  <a:spcPct val="20000"/>
                </a:spcBef>
                <a:spcAft>
                  <a:spcPct val="0"/>
                </a:spcAft>
                <a:buChar char="»"/>
                <a:defRPr sz="2000">
                  <a:solidFill>
                    <a:schemeClr val="tx1"/>
                  </a:solidFill>
                  <a:latin typeface="Frutiger LT Std 57 Cn" pitchFamily="34" charset="0"/>
                </a:defRPr>
              </a:lvl9pPr>
            </a:lstStyle>
            <a:p>
              <a:pPr algn="ctr" eaLnBrk="1" hangingPunct="1">
                <a:spcBef>
                  <a:spcPct val="0"/>
                </a:spcBef>
                <a:buFontTx/>
                <a:buNone/>
              </a:pPr>
              <a:endParaRPr lang="de-DE" altLang="de-DE" sz="1800" dirty="0">
                <a:latin typeface="Arial" panose="020B0604020202020204" pitchFamily="34" charset="0"/>
              </a:endParaRPr>
            </a:p>
          </p:txBody>
        </p:sp>
      </p:grpSp>
    </p:spTree>
    <p:extLst>
      <p:ext uri="{BB962C8B-B14F-4D97-AF65-F5344CB8AC3E}">
        <p14:creationId xmlns:p14="http://schemas.microsoft.com/office/powerpoint/2010/main" val="395253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fr-CH" dirty="0"/>
              <a:t>Production végétale : Fertilité du sol</a:t>
            </a:r>
            <a:endParaRPr lang="de-CH" dirty="0"/>
          </a:p>
        </p:txBody>
      </p:sp>
      <p:sp>
        <p:nvSpPr>
          <p:cNvPr id="9" name="Inhaltsplatzhalter 8"/>
          <p:cNvSpPr>
            <a:spLocks noGrp="1"/>
          </p:cNvSpPr>
          <p:nvPr>
            <p:ph idx="12"/>
          </p:nvPr>
        </p:nvSpPr>
        <p:spPr/>
        <p:txBody>
          <a:bodyPr>
            <a:normAutofit/>
          </a:bodyPr>
          <a:lstStyle/>
          <a:p>
            <a:r>
              <a:rPr lang="fr-CH" dirty="0" smtClean="0"/>
              <a:t>Bactéries des nodosités : Absorbent l’azote de l’air</a:t>
            </a:r>
            <a:endParaRPr lang="fr-CH" dirty="0"/>
          </a:p>
        </p:txBody>
      </p:sp>
      <p:sp>
        <p:nvSpPr>
          <p:cNvPr id="14" name="Inhaltsplatzhalter 13"/>
          <p:cNvSpPr>
            <a:spLocks noGrp="1"/>
          </p:cNvSpPr>
          <p:nvPr>
            <p:ph sz="quarter" idx="17"/>
          </p:nvPr>
        </p:nvSpPr>
        <p:spPr/>
        <p:txBody>
          <a:bodyPr/>
          <a:lstStyle/>
          <a:p>
            <a:r>
              <a:rPr lang="fr-CH" dirty="0"/>
              <a:t>Bactéries des </a:t>
            </a:r>
            <a:r>
              <a:rPr lang="fr-CH" dirty="0" smtClean="0"/>
              <a:t>nodosités (p. ex. les rhizobies)</a:t>
            </a:r>
          </a:p>
          <a:p>
            <a:pPr lvl="1"/>
            <a:r>
              <a:rPr lang="fr-CH" dirty="0" smtClean="0"/>
              <a:t>Présentes chez toutes les légumineuses (papilionacées)</a:t>
            </a:r>
          </a:p>
          <a:p>
            <a:pPr lvl="1"/>
            <a:r>
              <a:rPr lang="fr-CH" dirty="0" smtClean="0"/>
              <a:t>Autoapprovisionnement en azote</a:t>
            </a:r>
          </a:p>
          <a:p>
            <a:pPr lvl="1"/>
            <a:r>
              <a:rPr lang="fr-CH" dirty="0" smtClean="0"/>
              <a:t>Enrichissement du sol en azote au bénéfice des cultures suivantes</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a:t>
            </a:fld>
            <a:endParaRPr lang="fr-CH" altLang="de-DE" dirty="0"/>
          </a:p>
        </p:txBody>
      </p:sp>
      <p:sp>
        <p:nvSpPr>
          <p:cNvPr id="17" name="Inhaltsplatzhalter 16"/>
          <p:cNvSpPr>
            <a:spLocks noGrp="1"/>
          </p:cNvSpPr>
          <p:nvPr>
            <p:ph idx="14"/>
          </p:nvPr>
        </p:nvSpPr>
        <p:spPr/>
        <p:txBody>
          <a:bodyPr/>
          <a:lstStyle/>
          <a:p>
            <a:r>
              <a:rPr lang="de-CH" dirty="0" smtClean="0"/>
              <a:t>Photo : K.-P. Wilbois, FiBL </a:t>
            </a:r>
            <a:endParaRPr lang="de-CH" dirty="0"/>
          </a:p>
        </p:txBody>
      </p:sp>
      <p:sp>
        <p:nvSpPr>
          <p:cNvPr id="2" name="Inhaltsplatzhalter 1"/>
          <p:cNvSpPr>
            <a:spLocks noGrp="1"/>
          </p:cNvSpPr>
          <p:nvPr>
            <p:ph sz="quarter" idx="24"/>
          </p:nvPr>
        </p:nvSpPr>
        <p:spPr>
          <a:xfrm>
            <a:off x="604291" y="2978598"/>
            <a:ext cx="4687789" cy="2996249"/>
          </a:xfrm>
        </p:spPr>
        <p:txBody>
          <a:bodyPr/>
          <a:lstStyle/>
          <a:p>
            <a:endParaRPr lang="fr-CH" dirty="0" smtClean="0"/>
          </a:p>
          <a:p>
            <a:r>
              <a:rPr lang="fr-CH" dirty="0"/>
              <a:t>Bactéries des nodosités </a:t>
            </a:r>
            <a:r>
              <a:rPr lang="fr-CH" dirty="0" smtClean="0"/>
              <a:t>délicates</a:t>
            </a:r>
          </a:p>
          <a:p>
            <a:pPr lvl="1"/>
            <a:r>
              <a:rPr lang="fr-CH" dirty="0" smtClean="0"/>
              <a:t>Inhibées par les engrais anorganiques (engrais azotés très solubles à base de nitrate et/ou d’ammoniac)</a:t>
            </a:r>
          </a:p>
          <a:p>
            <a:pPr lvl="1"/>
            <a:endParaRPr lang="fr-CH" dirty="0" smtClean="0"/>
          </a:p>
          <a:p>
            <a:r>
              <a:rPr lang="fr-CH" dirty="0"/>
              <a:t>Bactéries des nodosités </a:t>
            </a:r>
            <a:r>
              <a:rPr lang="fr-CH" dirty="0" smtClean="0"/>
              <a:t>sur les racines</a:t>
            </a:r>
          </a:p>
          <a:p>
            <a:pPr lvl="1"/>
            <a:r>
              <a:rPr lang="fr-CH" dirty="0" smtClean="0"/>
              <a:t>Pas seulement chez les légumineuses</a:t>
            </a:r>
          </a:p>
          <a:p>
            <a:pPr lvl="1"/>
            <a:r>
              <a:rPr lang="fr-CH" dirty="0" smtClean="0"/>
              <a:t>Plusieurs </a:t>
            </a:r>
            <a:r>
              <a:rPr lang="fr-CH" i="1" dirty="0" smtClean="0"/>
              <a:t>genres</a:t>
            </a:r>
            <a:r>
              <a:rPr lang="fr-CH" dirty="0" smtClean="0"/>
              <a:t> de bactéries (rhizobies, actinomycètes, …)</a:t>
            </a:r>
            <a:endParaRPr lang="fr-CH" dirty="0"/>
          </a:p>
        </p:txBody>
      </p:sp>
      <p:sp>
        <p:nvSpPr>
          <p:cNvPr id="3" name="Textfeld 2"/>
          <p:cNvSpPr txBox="1"/>
          <p:nvPr/>
        </p:nvSpPr>
        <p:spPr>
          <a:xfrm>
            <a:off x="5397635" y="5122890"/>
            <a:ext cx="3117822" cy="830997"/>
          </a:xfrm>
          <a:prstGeom prst="rect">
            <a:avLst/>
          </a:prstGeom>
          <a:noFill/>
        </p:spPr>
        <p:txBody>
          <a:bodyPr wrap="square" rtlCol="0">
            <a:spAutoFit/>
          </a:bodyPr>
          <a:lstStyle/>
          <a:p>
            <a:r>
              <a:rPr lang="fr-CH" sz="1600" dirty="0" smtClean="0">
                <a:solidFill>
                  <a:schemeClr val="tx1"/>
                </a:solidFill>
              </a:rPr>
              <a:t>Une couleur rouge sombre à l’intérieur des nodosités indique une forte activité</a:t>
            </a:r>
            <a:endParaRPr lang="fr-CH" sz="1600" dirty="0">
              <a:solidFill>
                <a:schemeClr val="tx1"/>
              </a:solidFill>
            </a:endParaRPr>
          </a:p>
        </p:txBody>
      </p:sp>
      <p:pic>
        <p:nvPicPr>
          <p:cNvPr id="5" name="Inhaltsplatzhalter 4"/>
          <p:cNvPicPr>
            <a:picLocks noGrp="1" noChangeAspect="1"/>
          </p:cNvPicPr>
          <p:nvPr>
            <p:ph sz="quarter" idx="25"/>
          </p:nvPr>
        </p:nvPicPr>
        <p:blipFill>
          <a:blip r:embed="rId2" cstate="screen">
            <a:extLst>
              <a:ext uri="{28A0092B-C50C-407E-A947-70E740481C1C}">
                <a14:useLocalDpi xmlns:a14="http://schemas.microsoft.com/office/drawing/2010/main" val="0"/>
              </a:ext>
            </a:extLst>
          </a:blip>
          <a:stretch>
            <a:fillRect/>
          </a:stretch>
        </p:blipFill>
        <p:spPr>
          <a:xfrm>
            <a:off x="5503772" y="3173165"/>
            <a:ext cx="3030735" cy="1953793"/>
          </a:xfrm>
        </p:spPr>
      </p:pic>
    </p:spTree>
    <p:extLst>
      <p:ext uri="{BB962C8B-B14F-4D97-AF65-F5344CB8AC3E}">
        <p14:creationId xmlns:p14="http://schemas.microsoft.com/office/powerpoint/2010/main" val="4189636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061314" cy="474206"/>
          </a:xfrm>
        </p:spPr>
        <p:txBody>
          <a:bodyPr/>
          <a:lstStyle/>
          <a:p>
            <a:r>
              <a:rPr lang="fr-CH" spc="-50" dirty="0"/>
              <a:t>Production végétale : Semences, variétés, sélection</a:t>
            </a:r>
            <a:endParaRPr lang="de-CH" dirty="0"/>
          </a:p>
        </p:txBody>
      </p:sp>
      <p:sp>
        <p:nvSpPr>
          <p:cNvPr id="3" name="Inhaltsplatzhalter 2"/>
          <p:cNvSpPr>
            <a:spLocks noGrp="1"/>
          </p:cNvSpPr>
          <p:nvPr>
            <p:ph idx="12"/>
          </p:nvPr>
        </p:nvSpPr>
        <p:spPr/>
        <p:txBody>
          <a:bodyPr>
            <a:normAutofit/>
          </a:bodyPr>
          <a:lstStyle/>
          <a:p>
            <a:r>
              <a:rPr lang="fr-CH" dirty="0" smtClean="0"/>
              <a:t>Considérer la sélection variétale comme un tout</a:t>
            </a:r>
            <a:endParaRPr lang="fr-CH" dirty="0"/>
          </a:p>
        </p:txBody>
      </p:sp>
      <p:sp>
        <p:nvSpPr>
          <p:cNvPr id="4" name="Inhaltsplatzhalter 3"/>
          <p:cNvSpPr>
            <a:spLocks noGrp="1"/>
          </p:cNvSpPr>
          <p:nvPr>
            <p:ph idx="14"/>
          </p:nvPr>
        </p:nvSpPr>
        <p:spPr/>
        <p:txBody>
          <a:bodyPr/>
          <a:lstStyle/>
          <a:p>
            <a:r>
              <a:rPr lang="fr-CH" dirty="0" smtClean="0"/>
              <a:t>Illustration : FiBL</a:t>
            </a:r>
            <a:endParaRPr lang="fr-CH" dirty="0"/>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69</a:t>
            </a:fld>
            <a:endParaRPr lang="fr-CH" altLang="de-DE" dirty="0"/>
          </a:p>
        </p:txBody>
      </p:sp>
      <p:sp>
        <p:nvSpPr>
          <p:cNvPr id="7" name="Ellipse 6"/>
          <p:cNvSpPr/>
          <p:nvPr/>
        </p:nvSpPr>
        <p:spPr>
          <a:xfrm>
            <a:off x="5179447" y="1569740"/>
            <a:ext cx="3356643" cy="155924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Les processus de développement des variétés correspondent aux principes de l’agriculture biologique</a:t>
            </a:r>
            <a:endParaRPr lang="fr-CH" sz="1600" dirty="0">
              <a:solidFill>
                <a:schemeClr val="tx1"/>
              </a:solidFill>
            </a:endParaRPr>
          </a:p>
        </p:txBody>
      </p:sp>
      <p:sp>
        <p:nvSpPr>
          <p:cNvPr id="8" name="Ellipse 7"/>
          <p:cNvSpPr/>
          <p:nvPr/>
        </p:nvSpPr>
        <p:spPr>
          <a:xfrm>
            <a:off x="2339752" y="2693344"/>
            <a:ext cx="3326910" cy="1205885"/>
          </a:xfrm>
          <a:prstGeom prst="ellipse">
            <a:avLst/>
          </a:prstGeom>
          <a:solidFill>
            <a:srgbClr val="D3A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Sélection végétale biologique</a:t>
            </a:r>
            <a:endParaRPr lang="fr-CH" sz="1800" b="1" dirty="0">
              <a:solidFill>
                <a:schemeClr val="tx1"/>
              </a:solidFill>
            </a:endParaRPr>
          </a:p>
        </p:txBody>
      </p:sp>
      <p:sp>
        <p:nvSpPr>
          <p:cNvPr id="9" name="Ellipse 8"/>
          <p:cNvSpPr/>
          <p:nvPr/>
        </p:nvSpPr>
        <p:spPr>
          <a:xfrm>
            <a:off x="615142" y="1569741"/>
            <a:ext cx="3308786" cy="118703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600" dirty="0" smtClean="0">
                <a:solidFill>
                  <a:schemeClr val="tx1"/>
                </a:solidFill>
              </a:rPr>
              <a:t>La variété sélectionnée correspond aux principes de l’agriculture biologique</a:t>
            </a:r>
            <a:endParaRPr lang="fr-CH" sz="1600" dirty="0">
              <a:solidFill>
                <a:schemeClr val="tx1"/>
              </a:solidFill>
            </a:endParaRPr>
          </a:p>
        </p:txBody>
      </p:sp>
      <p:sp>
        <p:nvSpPr>
          <p:cNvPr id="10" name="Ellipse 9"/>
          <p:cNvSpPr/>
          <p:nvPr/>
        </p:nvSpPr>
        <p:spPr>
          <a:xfrm>
            <a:off x="6260373" y="3212976"/>
            <a:ext cx="2245168" cy="11222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Respect de l’intégrité de la plante</a:t>
            </a:r>
            <a:endParaRPr lang="fr-CH" sz="1600" dirty="0">
              <a:solidFill>
                <a:schemeClr val="tx1"/>
              </a:solidFill>
            </a:endParaRPr>
          </a:p>
        </p:txBody>
      </p:sp>
      <p:sp>
        <p:nvSpPr>
          <p:cNvPr id="11" name="Ellipse 10"/>
          <p:cNvSpPr/>
          <p:nvPr/>
        </p:nvSpPr>
        <p:spPr>
          <a:xfrm>
            <a:off x="4849831" y="4268093"/>
            <a:ext cx="2245168" cy="11222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Augmentation de la diversité génétique</a:t>
            </a:r>
            <a:endParaRPr lang="fr-CH" sz="1600" dirty="0">
              <a:solidFill>
                <a:schemeClr val="tx1"/>
              </a:solidFill>
            </a:endParaRPr>
          </a:p>
        </p:txBody>
      </p:sp>
      <p:sp>
        <p:nvSpPr>
          <p:cNvPr id="12" name="Ellipse 11"/>
          <p:cNvSpPr/>
          <p:nvPr/>
        </p:nvSpPr>
        <p:spPr>
          <a:xfrm>
            <a:off x="2466357" y="4438179"/>
            <a:ext cx="2245168" cy="11222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Respect </a:t>
            </a:r>
            <a:r>
              <a:rPr lang="fr-CH" sz="1600" dirty="0">
                <a:solidFill>
                  <a:schemeClr val="tx1"/>
                </a:solidFill>
              </a:rPr>
              <a:t>des barrières aux </a:t>
            </a:r>
            <a:r>
              <a:rPr lang="fr-CH" sz="1600" dirty="0" smtClean="0">
                <a:solidFill>
                  <a:schemeClr val="tx1"/>
                </a:solidFill>
              </a:rPr>
              <a:t>croisements</a:t>
            </a:r>
            <a:endParaRPr lang="fr-CH" sz="1600" dirty="0">
              <a:solidFill>
                <a:schemeClr val="tx1"/>
              </a:solidFill>
            </a:endParaRPr>
          </a:p>
        </p:txBody>
      </p:sp>
      <p:sp>
        <p:nvSpPr>
          <p:cNvPr id="13" name="Ellipse 12"/>
          <p:cNvSpPr/>
          <p:nvPr/>
        </p:nvSpPr>
        <p:spPr>
          <a:xfrm>
            <a:off x="637369" y="3596519"/>
            <a:ext cx="2245168" cy="11222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Interactions avec le sol </a:t>
            </a:r>
            <a:br>
              <a:rPr lang="fr-CH" sz="1600" dirty="0" smtClean="0">
                <a:solidFill>
                  <a:schemeClr val="tx1"/>
                </a:solidFill>
              </a:rPr>
            </a:br>
            <a:r>
              <a:rPr lang="fr-CH" sz="1600" dirty="0" smtClean="0">
                <a:solidFill>
                  <a:schemeClr val="tx1"/>
                </a:solidFill>
              </a:rPr>
              <a:t>et le climat</a:t>
            </a:r>
            <a:endParaRPr lang="fr-CH" sz="1600" dirty="0">
              <a:solidFill>
                <a:schemeClr val="tx1"/>
              </a:solidFill>
            </a:endParaRPr>
          </a:p>
        </p:txBody>
      </p:sp>
      <p:sp>
        <p:nvSpPr>
          <p:cNvPr id="14" name="Ellipse 13"/>
          <p:cNvSpPr/>
          <p:nvPr/>
        </p:nvSpPr>
        <p:spPr>
          <a:xfrm>
            <a:off x="7380312" y="5405896"/>
            <a:ext cx="1125229" cy="543383"/>
          </a:xfrm>
          <a:prstGeom prst="ellipse">
            <a:avLst/>
          </a:prstGeom>
          <a:solidFill>
            <a:srgbClr val="FD7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Pas d’OGM</a:t>
            </a:r>
            <a:endParaRPr lang="fr-CH" sz="1400" dirty="0">
              <a:solidFill>
                <a:schemeClr val="tx1"/>
              </a:solidFill>
            </a:endParaRPr>
          </a:p>
        </p:txBody>
      </p:sp>
      <p:sp>
        <p:nvSpPr>
          <p:cNvPr id="15" name="Rechteck 14"/>
          <p:cNvSpPr/>
          <p:nvPr/>
        </p:nvSpPr>
        <p:spPr>
          <a:xfrm>
            <a:off x="615142" y="5648754"/>
            <a:ext cx="6601784" cy="293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Évaluer la compatibilité des techniques de sélection avec le bio</a:t>
            </a:r>
            <a:endParaRPr lang="fr-CH" sz="1600" dirty="0">
              <a:solidFill>
                <a:schemeClr val="tx1"/>
              </a:solidFill>
            </a:endParaRPr>
          </a:p>
        </p:txBody>
      </p:sp>
      <p:cxnSp>
        <p:nvCxnSpPr>
          <p:cNvPr id="17" name="Gerader Verbinder 16"/>
          <p:cNvCxnSpPr>
            <a:stCxn id="8" idx="3"/>
            <a:endCxn id="13" idx="7"/>
          </p:cNvCxnSpPr>
          <p:nvPr/>
        </p:nvCxnSpPr>
        <p:spPr>
          <a:xfrm flipH="1">
            <a:off x="2553740" y="3722631"/>
            <a:ext cx="273227" cy="3824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stCxn id="8" idx="4"/>
            <a:endCxn id="12" idx="0"/>
          </p:cNvCxnSpPr>
          <p:nvPr/>
        </p:nvCxnSpPr>
        <p:spPr>
          <a:xfrm flipH="1">
            <a:off x="3588941" y="3899229"/>
            <a:ext cx="414266" cy="53895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8" idx="5"/>
            <a:endCxn id="11" idx="0"/>
          </p:cNvCxnSpPr>
          <p:nvPr/>
        </p:nvCxnSpPr>
        <p:spPr>
          <a:xfrm>
            <a:off x="5179447" y="3722631"/>
            <a:ext cx="792968" cy="545462"/>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a:stCxn id="8" idx="1"/>
            <a:endCxn id="9" idx="4"/>
          </p:cNvCxnSpPr>
          <p:nvPr/>
        </p:nvCxnSpPr>
        <p:spPr>
          <a:xfrm flipH="1" flipV="1">
            <a:off x="2269535" y="2756774"/>
            <a:ext cx="557432" cy="113168"/>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stCxn id="8" idx="7"/>
            <a:endCxn id="7" idx="2"/>
          </p:cNvCxnSpPr>
          <p:nvPr/>
        </p:nvCxnSpPr>
        <p:spPr>
          <a:xfrm flipV="1">
            <a:off x="5179447" y="2349362"/>
            <a:ext cx="0" cy="52058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a:stCxn id="10" idx="1"/>
            <a:endCxn id="8" idx="6"/>
          </p:cNvCxnSpPr>
          <p:nvPr/>
        </p:nvCxnSpPr>
        <p:spPr>
          <a:xfrm flipH="1" flipV="1">
            <a:off x="5666662" y="3296287"/>
            <a:ext cx="922508" cy="81041"/>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843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615142" y="365126"/>
            <a:ext cx="8061314" cy="474206"/>
          </a:xfrm>
        </p:spPr>
        <p:txBody>
          <a:bodyPr/>
          <a:lstStyle/>
          <a:p>
            <a:r>
              <a:rPr lang="fr-CH" spc="-50" dirty="0"/>
              <a:t>Production végétale : Semences, variétés, sélection</a:t>
            </a:r>
            <a:endParaRPr lang="de-CH" dirty="0"/>
          </a:p>
        </p:txBody>
      </p:sp>
      <p:sp>
        <p:nvSpPr>
          <p:cNvPr id="3" name="Inhaltsplatzhalter 2"/>
          <p:cNvSpPr>
            <a:spLocks noGrp="1"/>
          </p:cNvSpPr>
          <p:nvPr>
            <p:ph idx="12"/>
          </p:nvPr>
        </p:nvSpPr>
        <p:spPr/>
        <p:txBody>
          <a:bodyPr/>
          <a:lstStyle/>
          <a:p>
            <a:r>
              <a:rPr lang="fr-CH" dirty="0" smtClean="0"/>
              <a:t>Check-list pour le choix des variétés en bio</a:t>
            </a:r>
            <a:endParaRPr lang="fr-CH" dirty="0"/>
          </a:p>
        </p:txBody>
      </p:sp>
      <p:sp>
        <p:nvSpPr>
          <p:cNvPr id="14" name="Inhaltsplatzhalter 13"/>
          <p:cNvSpPr>
            <a:spLocks noGrp="1"/>
          </p:cNvSpPr>
          <p:nvPr>
            <p:ph idx="14"/>
          </p:nvPr>
        </p:nvSpPr>
        <p:spPr/>
        <p:txBody>
          <a:bodyPr/>
          <a:lstStyle/>
          <a:p>
            <a:endParaRPr lang="de-CH" dirty="0"/>
          </a:p>
        </p:txBody>
      </p:sp>
      <p:graphicFrame>
        <p:nvGraphicFramePr>
          <p:cNvPr id="4" name="Inhaltsplatzhalter 3"/>
          <p:cNvGraphicFramePr>
            <a:graphicFrameLocks noGrp="1"/>
          </p:cNvGraphicFramePr>
          <p:nvPr>
            <p:ph sz="quarter" idx="17"/>
            <p:extLst>
              <p:ext uri="{D42A27DB-BD31-4B8C-83A1-F6EECF244321}">
                <p14:modId xmlns:p14="http://schemas.microsoft.com/office/powerpoint/2010/main" val="2526866235"/>
              </p:ext>
            </p:extLst>
          </p:nvPr>
        </p:nvGraphicFramePr>
        <p:xfrm>
          <a:off x="628650" y="1571625"/>
          <a:ext cx="7886700" cy="4592320"/>
        </p:xfrm>
        <a:graphic>
          <a:graphicData uri="http://schemas.openxmlformats.org/drawingml/2006/table">
            <a:tbl>
              <a:tblPr firstRow="1" bandRow="1">
                <a:tableStyleId>{93296810-A885-4BE3-A3E7-6D5BEEA58F35}</a:tableStyleId>
              </a:tblPr>
              <a:tblGrid>
                <a:gridCol w="2071142"/>
                <a:gridCol w="5815558"/>
              </a:tblGrid>
              <a:tr h="370840">
                <a:tc>
                  <a:txBody>
                    <a:bodyPr/>
                    <a:lstStyle/>
                    <a:p>
                      <a:r>
                        <a:rPr lang="fr-CH" sz="1400" b="1" noProof="0" dirty="0" smtClean="0"/>
                        <a:t>Caractéristiques</a:t>
                      </a:r>
                      <a:endParaRPr lang="fr-CH" sz="1400" b="1" noProof="0" dirty="0"/>
                    </a:p>
                  </a:txBody>
                  <a:tcPr/>
                </a:tc>
                <a:tc>
                  <a:txBody>
                    <a:bodyPr/>
                    <a:lstStyle/>
                    <a:p>
                      <a:r>
                        <a:rPr lang="fr-CH" sz="1400" noProof="0" dirty="0" smtClean="0"/>
                        <a:t>Formulation des questions pour les agriculteurs</a:t>
                      </a:r>
                      <a:endParaRPr lang="fr-CH" sz="1400" noProof="0" dirty="0"/>
                    </a:p>
                  </a:txBody>
                  <a:tcPr/>
                </a:tc>
              </a:tr>
              <a:tr h="370840">
                <a:tc>
                  <a:txBody>
                    <a:bodyPr/>
                    <a:lstStyle/>
                    <a:p>
                      <a:r>
                        <a:rPr lang="fr-CH" sz="1400" b="1" noProof="0" dirty="0" smtClean="0"/>
                        <a:t>Adaptée aux conditions locales</a:t>
                      </a:r>
                      <a:endParaRPr lang="fr-CH" sz="1400" b="1" noProof="0" dirty="0"/>
                    </a:p>
                  </a:txBody>
                  <a:tcPr/>
                </a:tc>
                <a:tc>
                  <a:txBody>
                    <a:bodyPr/>
                    <a:lstStyle/>
                    <a:p>
                      <a:r>
                        <a:rPr lang="fr-CH" sz="1400" noProof="0" dirty="0" smtClean="0"/>
                        <a:t>Est-ce que la variété pousse bien dans les conditions locales de croissance ?</a:t>
                      </a:r>
                      <a:endParaRPr lang="fr-CH" sz="1400" noProof="0" dirty="0"/>
                    </a:p>
                  </a:txBody>
                  <a:tcPr/>
                </a:tc>
              </a:tr>
              <a:tr h="370840">
                <a:tc>
                  <a:txBody>
                    <a:bodyPr/>
                    <a:lstStyle/>
                    <a:p>
                      <a:r>
                        <a:rPr lang="fr-CH" sz="1400" b="1" noProof="0" dirty="0" smtClean="0"/>
                        <a:t>Caractéristiques </a:t>
                      </a:r>
                      <a:br>
                        <a:rPr lang="fr-CH" sz="1400" b="1" noProof="0" dirty="0" smtClean="0"/>
                      </a:br>
                      <a:r>
                        <a:rPr lang="fr-CH" sz="1400" b="1" noProof="0" dirty="0" smtClean="0"/>
                        <a:t>de résistances</a:t>
                      </a:r>
                      <a:endParaRPr lang="fr-CH" sz="1400" b="1" noProof="0" dirty="0"/>
                    </a:p>
                  </a:txBody>
                  <a:tcPr/>
                </a:tc>
                <a:tc>
                  <a:txBody>
                    <a:bodyPr/>
                    <a:lstStyle/>
                    <a:p>
                      <a:r>
                        <a:rPr lang="fr-CH" sz="1400" noProof="0" dirty="0" smtClean="0"/>
                        <a:t>La variété peut-elle être cultivée sans ou avec peu de produits phytosanitaires ?</a:t>
                      </a:r>
                      <a:endParaRPr lang="fr-CH" sz="1400" noProof="0" dirty="0"/>
                    </a:p>
                  </a:txBody>
                  <a:tcPr/>
                </a:tc>
              </a:tr>
              <a:tr h="370840">
                <a:tc>
                  <a:txBody>
                    <a:bodyPr/>
                    <a:lstStyle/>
                    <a:p>
                      <a:r>
                        <a:rPr lang="fr-CH" sz="1400" b="1" noProof="0" dirty="0" smtClean="0"/>
                        <a:t>Capacité à assimiler les éléments nutritifs</a:t>
                      </a:r>
                      <a:endParaRPr lang="fr-CH" sz="1400" b="1" noProof="0" dirty="0"/>
                    </a:p>
                  </a:txBody>
                  <a:tcPr/>
                </a:tc>
                <a:tc>
                  <a:txBody>
                    <a:bodyPr/>
                    <a:lstStyle/>
                    <a:p>
                      <a:r>
                        <a:rPr lang="fr-CH" sz="1400" noProof="0" dirty="0" smtClean="0"/>
                        <a:t>La variété peut-elle fournir de bons rendements en présence de sources lentes d’éléments nutritifs ?</a:t>
                      </a:r>
                      <a:endParaRPr lang="fr-CH" sz="1400" noProof="0" dirty="0"/>
                    </a:p>
                  </a:txBody>
                  <a:tcPr/>
                </a:tc>
              </a:tr>
              <a:tr h="370840">
                <a:tc>
                  <a:txBody>
                    <a:bodyPr/>
                    <a:lstStyle/>
                    <a:p>
                      <a:r>
                        <a:rPr lang="fr-CH" sz="1400" b="1" noProof="0" dirty="0" smtClean="0"/>
                        <a:t>Niveau de rendement</a:t>
                      </a:r>
                      <a:endParaRPr lang="fr-CH" sz="1400" b="1" noProof="0" dirty="0"/>
                    </a:p>
                  </a:txBody>
                  <a:tcPr/>
                </a:tc>
                <a:tc>
                  <a:txBody>
                    <a:bodyPr/>
                    <a:lstStyle/>
                    <a:p>
                      <a:r>
                        <a:rPr lang="fr-CH" sz="1400" noProof="0" dirty="0" smtClean="0"/>
                        <a:t>Revenu correct possible avec le niveau de rendement attendu</a:t>
                      </a:r>
                      <a:r>
                        <a:rPr lang="fr-CH" sz="1400" baseline="0" noProof="0" dirty="0" smtClean="0"/>
                        <a:t> ?</a:t>
                      </a:r>
                      <a:endParaRPr lang="fr-CH" sz="1400" noProof="0" dirty="0" smtClean="0"/>
                    </a:p>
                  </a:txBody>
                  <a:tcPr/>
                </a:tc>
              </a:tr>
              <a:tr h="370840">
                <a:tc>
                  <a:txBody>
                    <a:bodyPr/>
                    <a:lstStyle/>
                    <a:p>
                      <a:r>
                        <a:rPr lang="fr-CH" sz="1400" b="1" noProof="0" dirty="0" smtClean="0"/>
                        <a:t>Qualité </a:t>
                      </a:r>
                      <a:br>
                        <a:rPr lang="fr-CH" sz="1400" b="1" noProof="0" dirty="0" smtClean="0"/>
                      </a:br>
                      <a:r>
                        <a:rPr lang="fr-CH" sz="1400" b="1" noProof="0" dirty="0" smtClean="0"/>
                        <a:t>interne / externe</a:t>
                      </a:r>
                      <a:endParaRPr lang="fr-CH" sz="1400" b="1" noProof="0" dirty="0"/>
                    </a:p>
                  </a:txBody>
                  <a:tcPr/>
                </a:tc>
                <a:tc>
                  <a:txBody>
                    <a:bodyPr/>
                    <a:lstStyle/>
                    <a:p>
                      <a:r>
                        <a:rPr lang="fr-CH" sz="1400" noProof="0" dirty="0" smtClean="0"/>
                        <a:t>La qualité interne tient-elle les promesses de la qualité externe ?</a:t>
                      </a:r>
                      <a:br>
                        <a:rPr lang="fr-CH" sz="1400" noProof="0" dirty="0" smtClean="0"/>
                      </a:br>
                      <a:r>
                        <a:rPr lang="fr-CH" sz="1400" noProof="0" dirty="0" smtClean="0"/>
                        <a:t>L’apparence de la variété permet-elle de la vendre ?</a:t>
                      </a:r>
                      <a:endParaRPr lang="fr-CH" sz="1400" noProof="0" dirty="0"/>
                    </a:p>
                  </a:txBody>
                  <a:tcPr/>
                </a:tc>
              </a:tr>
              <a:tr h="370840">
                <a:tc>
                  <a:txBody>
                    <a:bodyPr/>
                    <a:lstStyle/>
                    <a:p>
                      <a:r>
                        <a:rPr lang="fr-CH" sz="1400" b="1" noProof="0" dirty="0" smtClean="0"/>
                        <a:t>C</a:t>
                      </a:r>
                      <a:r>
                        <a:rPr lang="fr-CH" sz="1400" b="1" baseline="0" noProof="0" dirty="0" smtClean="0"/>
                        <a:t>onservation</a:t>
                      </a:r>
                      <a:endParaRPr lang="fr-CH" sz="1400" b="1" noProof="0" dirty="0"/>
                    </a:p>
                  </a:txBody>
                  <a:tcPr/>
                </a:tc>
                <a:tc>
                  <a:txBody>
                    <a:bodyPr/>
                    <a:lstStyle/>
                    <a:p>
                      <a:r>
                        <a:rPr lang="fr-CH" sz="1400" noProof="0" dirty="0" smtClean="0"/>
                        <a:t>Produits frais et sains dans des conditions de stockage praticables ?</a:t>
                      </a:r>
                      <a:endParaRPr lang="fr-CH" sz="1400" noProof="0" dirty="0"/>
                    </a:p>
                  </a:txBody>
                  <a:tcPr/>
                </a:tc>
              </a:tr>
              <a:tr h="370840">
                <a:tc>
                  <a:txBody>
                    <a:bodyPr/>
                    <a:lstStyle/>
                    <a:p>
                      <a:r>
                        <a:rPr lang="fr-CH" sz="1400" b="1" noProof="0" dirty="0" smtClean="0"/>
                        <a:t>Développement juvénile</a:t>
                      </a:r>
                      <a:endParaRPr lang="fr-CH" sz="1400" b="1" noProof="0" dirty="0"/>
                    </a:p>
                  </a:txBody>
                  <a:tcPr/>
                </a:tc>
                <a:tc>
                  <a:txBody>
                    <a:bodyPr/>
                    <a:lstStyle/>
                    <a:p>
                      <a:r>
                        <a:rPr lang="fr-CH" sz="1400" noProof="0" dirty="0" smtClean="0"/>
                        <a:t>Est-ce que la variété croît suffisamment vite pour distancer les mauvaises herbes ?</a:t>
                      </a:r>
                      <a:endParaRPr lang="fr-CH" sz="1400" noProof="0" dirty="0"/>
                    </a:p>
                  </a:txBody>
                  <a:tcPr/>
                </a:tc>
              </a:tr>
              <a:tr h="370840">
                <a:tc>
                  <a:txBody>
                    <a:bodyPr/>
                    <a:lstStyle/>
                    <a:p>
                      <a:r>
                        <a:rPr lang="fr-CH" sz="1400" b="1" noProof="0" dirty="0" smtClean="0"/>
                        <a:t>Écoulement</a:t>
                      </a:r>
                      <a:endParaRPr lang="fr-CH" sz="1400" b="1" noProof="0" dirty="0"/>
                    </a:p>
                  </a:txBody>
                  <a:tcPr/>
                </a:tc>
                <a:tc>
                  <a:txBody>
                    <a:bodyPr/>
                    <a:lstStyle/>
                    <a:p>
                      <a:r>
                        <a:rPr lang="fr-CH" sz="1400" noProof="0" dirty="0" smtClean="0"/>
                        <a:t>La variété est-elle demandée par les acheteurs ?</a:t>
                      </a:r>
                      <a:endParaRPr lang="fr-CH" sz="1400" noProof="0" dirty="0"/>
                    </a:p>
                  </a:txBody>
                  <a:tcPr/>
                </a:tc>
              </a:tr>
              <a:tr h="370840">
                <a:tc>
                  <a:txBody>
                    <a:bodyPr/>
                    <a:lstStyle/>
                    <a:p>
                      <a:r>
                        <a:rPr lang="fr-CH" sz="1400" b="1" noProof="0" dirty="0" smtClean="0"/>
                        <a:t>Semences / plants </a:t>
                      </a:r>
                      <a:br>
                        <a:rPr lang="fr-CH" sz="1400" b="1" noProof="0" dirty="0" smtClean="0"/>
                      </a:br>
                      <a:r>
                        <a:rPr lang="fr-CH" sz="1400" b="1" noProof="0" dirty="0" smtClean="0"/>
                        <a:t>de qualité bio</a:t>
                      </a:r>
                      <a:endParaRPr lang="fr-CH" sz="1400" b="1" noProof="0" dirty="0"/>
                    </a:p>
                  </a:txBody>
                  <a:tcPr/>
                </a:tc>
                <a:tc>
                  <a:txBody>
                    <a:bodyPr/>
                    <a:lstStyle/>
                    <a:p>
                      <a:r>
                        <a:rPr lang="fr-CH" sz="1400" noProof="0" dirty="0" smtClean="0"/>
                        <a:t>Les exigences pour les</a:t>
                      </a:r>
                      <a:r>
                        <a:rPr lang="fr-CH" sz="1400" baseline="0" noProof="0" dirty="0" smtClean="0"/>
                        <a:t> semences et les plans sont-elles remplies ?</a:t>
                      </a:r>
                      <a:br>
                        <a:rPr lang="fr-CH" sz="1400" baseline="0" noProof="0" dirty="0" smtClean="0"/>
                      </a:br>
                      <a:r>
                        <a:rPr lang="fr-CH" sz="1400" baseline="0" noProof="0" dirty="0" smtClean="0"/>
                        <a:t>Multiplication dans des fermes bio ?</a:t>
                      </a:r>
                      <a:endParaRPr lang="fr-CH" sz="1400" noProof="0" dirty="0"/>
                    </a:p>
                  </a:txBody>
                  <a:tcPr/>
                </a:tc>
              </a:tr>
            </a:tbl>
          </a:graphicData>
        </a:graphic>
      </p:graphicFrame>
      <p:sp>
        <p:nvSpPr>
          <p:cNvPr id="7" name="Fußzeilenplatzhalter 6"/>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70</a:t>
            </a:fld>
            <a:endParaRPr lang="fr-CH" altLang="de-DE" dirty="0"/>
          </a:p>
        </p:txBody>
      </p:sp>
    </p:spTree>
    <p:extLst>
      <p:ext uri="{BB962C8B-B14F-4D97-AF65-F5344CB8AC3E}">
        <p14:creationId xmlns:p14="http://schemas.microsoft.com/office/powerpoint/2010/main" val="302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Inhaltsplatzhalter 22"/>
          <p:cNvGraphicFramePr>
            <a:graphicFrameLocks noGrp="1"/>
          </p:cNvGraphicFramePr>
          <p:nvPr>
            <p:ph sz="quarter" idx="61"/>
            <p:extLst>
              <p:ext uri="{D42A27DB-BD31-4B8C-83A1-F6EECF244321}">
                <p14:modId xmlns:p14="http://schemas.microsoft.com/office/powerpoint/2010/main" val="1347225634"/>
              </p:ext>
            </p:extLst>
          </p:nvPr>
        </p:nvGraphicFramePr>
        <p:xfrm>
          <a:off x="614363" y="3090863"/>
          <a:ext cx="7900986" cy="3216650"/>
        </p:xfrm>
        <a:graphic>
          <a:graphicData uri="http://schemas.openxmlformats.org/drawingml/2006/table">
            <a:tbl>
              <a:tblPr firstRow="1" bandRow="1">
                <a:tableStyleId>{93296810-A885-4BE3-A3E7-6D5BEEA58F35}</a:tableStyleId>
              </a:tblPr>
              <a:tblGrid>
                <a:gridCol w="1982919"/>
                <a:gridCol w="2301470"/>
                <a:gridCol w="3616597"/>
              </a:tblGrid>
              <a:tr h="382010">
                <a:tc>
                  <a:txBody>
                    <a:bodyPr/>
                    <a:lstStyle/>
                    <a:p>
                      <a:r>
                        <a:rPr lang="fr-CH" sz="1800" b="1" noProof="0" dirty="0" smtClean="0"/>
                        <a:t>Production</a:t>
                      </a:r>
                      <a:endParaRPr lang="fr-CH" sz="1800" b="1" noProof="0" dirty="0"/>
                    </a:p>
                  </a:txBody>
                  <a:tcPr/>
                </a:tc>
                <a:tc>
                  <a:txBody>
                    <a:bodyPr/>
                    <a:lstStyle/>
                    <a:p>
                      <a:r>
                        <a:rPr lang="fr-CH" sz="1800" b="1" noProof="0" dirty="0" smtClean="0"/>
                        <a:t>Commerce</a:t>
                      </a:r>
                      <a:endParaRPr lang="fr-CH" sz="1800" b="1" noProof="0" dirty="0"/>
                    </a:p>
                  </a:txBody>
                  <a:tcPr/>
                </a:tc>
                <a:tc>
                  <a:txBody>
                    <a:bodyPr/>
                    <a:lstStyle/>
                    <a:p>
                      <a:r>
                        <a:rPr lang="fr-CH" sz="1800" b="1" noProof="0" dirty="0" smtClean="0"/>
                        <a:t>Consommateurs</a:t>
                      </a:r>
                      <a:endParaRPr lang="fr-CH" sz="1800" b="1" noProof="0" dirty="0"/>
                    </a:p>
                  </a:txBody>
                  <a:tcPr/>
                </a:tc>
              </a:tr>
              <a:tr h="2606044">
                <a:tc>
                  <a:txBody>
                    <a:bodyPr/>
                    <a:lstStyle/>
                    <a:p>
                      <a:r>
                        <a:rPr lang="fr-CH" sz="1800" b="1" noProof="0" dirty="0" smtClean="0"/>
                        <a:t>x variétés</a:t>
                      </a:r>
                      <a:endParaRPr lang="fr-CH" sz="1800" b="1" noProof="0" dirty="0"/>
                    </a:p>
                  </a:txBody>
                  <a:tcPr/>
                </a:tc>
                <a:tc>
                  <a:txBody>
                    <a:bodyPr/>
                    <a:lstStyle/>
                    <a:p>
                      <a:r>
                        <a:rPr lang="fr-CH" sz="1800" b="1" noProof="0" dirty="0" smtClean="0"/>
                        <a:t>6 archétypes (AT)</a:t>
                      </a:r>
                      <a:endParaRPr lang="fr-CH" sz="1800" b="1" noProof="0" dirty="0"/>
                    </a:p>
                  </a:txBody>
                  <a:tcPr/>
                </a:tc>
                <a:tc>
                  <a:txBody>
                    <a:bodyPr/>
                    <a:lstStyle/>
                    <a:p>
                      <a:r>
                        <a:rPr lang="fr-CH" sz="1800" b="1" noProof="0" dirty="0" smtClean="0"/>
                        <a:t>3 groupes gustatifs</a:t>
                      </a:r>
                      <a:r>
                        <a:rPr lang="fr-CH" sz="1800" b="1" baseline="0" noProof="0" dirty="0" smtClean="0"/>
                        <a:t/>
                      </a:r>
                      <a:br>
                        <a:rPr lang="fr-CH" sz="1800" b="1" baseline="0" noProof="0" dirty="0" smtClean="0"/>
                      </a:br>
                      <a:r>
                        <a:rPr lang="fr-CH" sz="1800" b="1" baseline="0" noProof="0" dirty="0" smtClean="0"/>
                        <a:t>3 couleurs d’étiquettes</a:t>
                      </a:r>
                    </a:p>
                    <a:p>
                      <a:endParaRPr lang="fr-CH" sz="1800" b="1" baseline="0" noProof="0" dirty="0" smtClean="0"/>
                    </a:p>
                    <a:p>
                      <a:endParaRPr lang="fr-CH" sz="1800" b="1" baseline="0" noProof="0" dirty="0" smtClean="0"/>
                    </a:p>
                    <a:p>
                      <a:endParaRPr lang="fr-CH" sz="1800" b="1" baseline="0" noProof="0" dirty="0" smtClean="0"/>
                    </a:p>
                    <a:p>
                      <a:endParaRPr lang="fr-CH" sz="1800" b="1" baseline="0" noProof="0" dirty="0" smtClean="0"/>
                    </a:p>
                    <a:p>
                      <a:endParaRPr lang="fr-CH" sz="1800" b="1" baseline="0" noProof="0" dirty="0" smtClean="0"/>
                    </a:p>
                    <a:p>
                      <a:endParaRPr lang="fr-CH" sz="1800" b="1" baseline="0" noProof="0" dirty="0" smtClean="0"/>
                    </a:p>
                    <a:p>
                      <a:endParaRPr lang="fr-CH" sz="1800" b="1" baseline="0" noProof="0" dirty="0" smtClean="0"/>
                    </a:p>
                    <a:p>
                      <a:endParaRPr lang="fr-CH" sz="1800" b="1" noProof="0" dirty="0"/>
                    </a:p>
                  </a:txBody>
                  <a:tcPr/>
                </a:tc>
              </a:tr>
            </a:tbl>
          </a:graphicData>
        </a:graphic>
      </p:graphicFrame>
      <p:sp>
        <p:nvSpPr>
          <p:cNvPr id="8" name="Titel 7"/>
          <p:cNvSpPr>
            <a:spLocks noGrp="1"/>
          </p:cNvSpPr>
          <p:nvPr>
            <p:ph type="title"/>
          </p:nvPr>
        </p:nvSpPr>
        <p:spPr>
          <a:xfrm>
            <a:off x="615142" y="365126"/>
            <a:ext cx="8061314" cy="474206"/>
          </a:xfrm>
        </p:spPr>
        <p:txBody>
          <a:bodyPr/>
          <a:lstStyle/>
          <a:p>
            <a:r>
              <a:rPr lang="fr-CH" spc="-50" dirty="0"/>
              <a:t>Production végétale : Semences, variétés, sélection</a:t>
            </a:r>
            <a:endParaRPr lang="de-CH" dirty="0"/>
          </a:p>
        </p:txBody>
      </p:sp>
      <p:sp>
        <p:nvSpPr>
          <p:cNvPr id="4" name="Inhaltsplatzhalter 3"/>
          <p:cNvSpPr>
            <a:spLocks noGrp="1"/>
          </p:cNvSpPr>
          <p:nvPr>
            <p:ph idx="12"/>
          </p:nvPr>
        </p:nvSpPr>
        <p:spPr/>
        <p:txBody>
          <a:bodyPr>
            <a:normAutofit/>
          </a:bodyPr>
          <a:lstStyle/>
          <a:p>
            <a:r>
              <a:rPr lang="fr-CH" dirty="0" smtClean="0"/>
              <a:t>Préserver la biodiversité comme avec les pommes bio</a:t>
            </a:r>
            <a:endParaRPr lang="fr-CH" dirty="0"/>
          </a:p>
        </p:txBody>
      </p:sp>
      <p:sp>
        <p:nvSpPr>
          <p:cNvPr id="12" name="Inhaltsplatzhalter 11"/>
          <p:cNvSpPr>
            <a:spLocks noGrp="1"/>
          </p:cNvSpPr>
          <p:nvPr>
            <p:ph sz="quarter" idx="60"/>
          </p:nvPr>
        </p:nvSpPr>
        <p:spPr/>
        <p:txBody>
          <a:bodyPr/>
          <a:lstStyle/>
          <a:p>
            <a:r>
              <a:rPr lang="fr-CH" b="1" dirty="0" smtClean="0"/>
              <a:t>Le concept de commercialisation des pommes bio selon les archétypes et </a:t>
            </a:r>
            <a:r>
              <a:rPr lang="fr-CH" b="1" dirty="0"/>
              <a:t>les groupes </a:t>
            </a:r>
            <a:r>
              <a:rPr lang="fr-CH" b="1" dirty="0" smtClean="0"/>
              <a:t>gustatifs</a:t>
            </a:r>
            <a:endParaRPr lang="fr-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71</a:t>
            </a:fld>
            <a:endParaRPr lang="fr-CH" altLang="de-DE" dirty="0"/>
          </a:p>
        </p:txBody>
      </p:sp>
      <p:sp>
        <p:nvSpPr>
          <p:cNvPr id="22" name="Pfeil nach rechts 21"/>
          <p:cNvSpPr/>
          <p:nvPr/>
        </p:nvSpPr>
        <p:spPr>
          <a:xfrm>
            <a:off x="607053" y="1987219"/>
            <a:ext cx="6197195" cy="864096"/>
          </a:xfrm>
          <a:prstGeom prst="rightArrow">
            <a:avLst/>
          </a:prstGeom>
          <a:gradFill flip="none" rotWithShape="1">
            <a:gsLst>
              <a:gs pos="3000">
                <a:srgbClr val="FFC000"/>
              </a:gs>
              <a:gs pos="12000">
                <a:srgbClr val="FD726F"/>
              </a:gs>
              <a:gs pos="32000">
                <a:srgbClr val="ECECEC"/>
              </a:gs>
              <a:gs pos="22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800" dirty="0" smtClean="0">
                <a:solidFill>
                  <a:schemeClr val="tx1"/>
                </a:solidFill>
              </a:rPr>
              <a:t>Permettre la diversité et simplifier l’information</a:t>
            </a:r>
            <a:endParaRPr lang="fr-CH" sz="1800" dirty="0">
              <a:solidFill>
                <a:schemeClr val="tx1"/>
              </a:solidFill>
            </a:endParaRPr>
          </a:p>
        </p:txBody>
      </p:sp>
      <p:sp>
        <p:nvSpPr>
          <p:cNvPr id="20" name="Oval 16"/>
          <p:cNvSpPr>
            <a:spLocks noChangeArrowheads="1"/>
          </p:cNvSpPr>
          <p:nvPr/>
        </p:nvSpPr>
        <p:spPr bwMode="auto">
          <a:xfrm>
            <a:off x="1243336" y="3890126"/>
            <a:ext cx="152400" cy="120650"/>
          </a:xfrm>
          <a:prstGeom prst="ellipse">
            <a:avLst/>
          </a:prstGeom>
          <a:solidFill>
            <a:srgbClr val="FFCC66"/>
          </a:solidFill>
          <a:ln w="9525">
            <a:noFill/>
            <a:round/>
            <a:headEnd/>
            <a:tailEnd/>
          </a:ln>
          <a:effectLst/>
        </p:spPr>
        <p:txBody>
          <a:bodyPr wrap="none" anchor="ctr"/>
          <a:lstStyle/>
          <a:p>
            <a:endParaRPr lang="en-GB" dirty="0">
              <a:solidFill>
                <a:srgbClr val="000000"/>
              </a:solidFill>
            </a:endParaRPr>
          </a:p>
        </p:txBody>
      </p:sp>
      <p:sp>
        <p:nvSpPr>
          <p:cNvPr id="21" name="Oval 17"/>
          <p:cNvSpPr>
            <a:spLocks noChangeArrowheads="1"/>
          </p:cNvSpPr>
          <p:nvPr/>
        </p:nvSpPr>
        <p:spPr bwMode="auto">
          <a:xfrm>
            <a:off x="1980190" y="3826130"/>
            <a:ext cx="152400" cy="120650"/>
          </a:xfrm>
          <a:prstGeom prst="ellipse">
            <a:avLst/>
          </a:prstGeom>
          <a:solidFill>
            <a:srgbClr val="FFCC66"/>
          </a:solidFill>
          <a:ln w="9525">
            <a:noFill/>
            <a:round/>
            <a:headEnd/>
            <a:tailEnd/>
          </a:ln>
          <a:effectLst/>
        </p:spPr>
        <p:txBody>
          <a:bodyPr wrap="none" anchor="ctr"/>
          <a:lstStyle/>
          <a:p>
            <a:endParaRPr lang="en-GB" dirty="0">
              <a:solidFill>
                <a:srgbClr val="000000"/>
              </a:solidFill>
            </a:endParaRPr>
          </a:p>
        </p:txBody>
      </p:sp>
      <p:sp>
        <p:nvSpPr>
          <p:cNvPr id="24" name="Oval 18"/>
          <p:cNvSpPr>
            <a:spLocks noChangeArrowheads="1"/>
          </p:cNvSpPr>
          <p:nvPr/>
        </p:nvSpPr>
        <p:spPr bwMode="auto">
          <a:xfrm>
            <a:off x="1754324" y="4093490"/>
            <a:ext cx="152400" cy="120650"/>
          </a:xfrm>
          <a:prstGeom prst="ellipse">
            <a:avLst/>
          </a:prstGeom>
          <a:solidFill>
            <a:srgbClr val="FFFF66"/>
          </a:solidFill>
          <a:ln w="9525">
            <a:noFill/>
            <a:round/>
            <a:headEnd/>
            <a:tailEnd/>
          </a:ln>
          <a:effectLst/>
        </p:spPr>
        <p:txBody>
          <a:bodyPr wrap="none" anchor="ctr"/>
          <a:lstStyle/>
          <a:p>
            <a:endParaRPr lang="en-GB" dirty="0">
              <a:solidFill>
                <a:srgbClr val="000000"/>
              </a:solidFill>
            </a:endParaRPr>
          </a:p>
        </p:txBody>
      </p:sp>
      <p:sp>
        <p:nvSpPr>
          <p:cNvPr id="25" name="Oval 19"/>
          <p:cNvSpPr>
            <a:spLocks noChangeArrowheads="1"/>
          </p:cNvSpPr>
          <p:nvPr/>
        </p:nvSpPr>
        <p:spPr bwMode="auto">
          <a:xfrm>
            <a:off x="1423532" y="4263416"/>
            <a:ext cx="152400" cy="120650"/>
          </a:xfrm>
          <a:prstGeom prst="ellipse">
            <a:avLst/>
          </a:prstGeom>
          <a:solidFill>
            <a:srgbClr val="FF9900"/>
          </a:solidFill>
          <a:ln w="9525">
            <a:noFill/>
            <a:round/>
            <a:headEnd/>
            <a:tailEnd/>
          </a:ln>
          <a:effectLst/>
        </p:spPr>
        <p:txBody>
          <a:bodyPr wrap="none" anchor="ctr"/>
          <a:lstStyle/>
          <a:p>
            <a:endParaRPr lang="en-GB" dirty="0">
              <a:solidFill>
                <a:srgbClr val="000000"/>
              </a:solidFill>
            </a:endParaRPr>
          </a:p>
        </p:txBody>
      </p:sp>
      <p:sp>
        <p:nvSpPr>
          <p:cNvPr id="26" name="Oval 20"/>
          <p:cNvSpPr>
            <a:spLocks noChangeArrowheads="1"/>
          </p:cNvSpPr>
          <p:nvPr/>
        </p:nvSpPr>
        <p:spPr bwMode="auto">
          <a:xfrm>
            <a:off x="1279775" y="4143599"/>
            <a:ext cx="152400" cy="120650"/>
          </a:xfrm>
          <a:prstGeom prst="ellipse">
            <a:avLst/>
          </a:prstGeom>
          <a:solidFill>
            <a:srgbClr val="FFCC00"/>
          </a:solidFill>
          <a:ln w="9525">
            <a:noFill/>
            <a:round/>
            <a:headEnd/>
            <a:tailEnd/>
          </a:ln>
          <a:effectLst/>
        </p:spPr>
        <p:txBody>
          <a:bodyPr wrap="none" anchor="ctr"/>
          <a:lstStyle/>
          <a:p>
            <a:endParaRPr lang="en-GB" dirty="0">
              <a:solidFill>
                <a:srgbClr val="000000"/>
              </a:solidFill>
            </a:endParaRPr>
          </a:p>
        </p:txBody>
      </p:sp>
      <p:sp>
        <p:nvSpPr>
          <p:cNvPr id="27" name="Oval 21"/>
          <p:cNvSpPr>
            <a:spLocks noChangeArrowheads="1"/>
          </p:cNvSpPr>
          <p:nvPr/>
        </p:nvSpPr>
        <p:spPr bwMode="auto">
          <a:xfrm>
            <a:off x="1807150" y="4541231"/>
            <a:ext cx="152400" cy="120650"/>
          </a:xfrm>
          <a:prstGeom prst="ellipse">
            <a:avLst/>
          </a:prstGeom>
          <a:solidFill>
            <a:srgbClr val="FF6600"/>
          </a:solidFill>
          <a:ln w="9525">
            <a:noFill/>
            <a:round/>
            <a:headEnd/>
            <a:tailEnd/>
          </a:ln>
          <a:effectLst/>
        </p:spPr>
        <p:txBody>
          <a:bodyPr wrap="none" anchor="ctr"/>
          <a:lstStyle/>
          <a:p>
            <a:endParaRPr lang="en-GB" dirty="0">
              <a:solidFill>
                <a:srgbClr val="000000"/>
              </a:solidFill>
            </a:endParaRPr>
          </a:p>
        </p:txBody>
      </p:sp>
      <p:sp>
        <p:nvSpPr>
          <p:cNvPr id="28" name="Oval 22"/>
          <p:cNvSpPr>
            <a:spLocks noChangeArrowheads="1"/>
          </p:cNvSpPr>
          <p:nvPr/>
        </p:nvSpPr>
        <p:spPr bwMode="auto">
          <a:xfrm>
            <a:off x="844104" y="4835510"/>
            <a:ext cx="152400" cy="120650"/>
          </a:xfrm>
          <a:prstGeom prst="ellipse">
            <a:avLst/>
          </a:prstGeom>
          <a:solidFill>
            <a:srgbClr val="FF9900"/>
          </a:solidFill>
          <a:ln w="9525">
            <a:noFill/>
            <a:round/>
            <a:headEnd/>
            <a:tailEnd/>
          </a:ln>
          <a:effectLst/>
        </p:spPr>
        <p:txBody>
          <a:bodyPr wrap="none" anchor="ctr"/>
          <a:lstStyle/>
          <a:p>
            <a:endParaRPr lang="en-GB" dirty="0">
              <a:solidFill>
                <a:srgbClr val="000000"/>
              </a:solidFill>
            </a:endParaRPr>
          </a:p>
        </p:txBody>
      </p:sp>
      <p:sp>
        <p:nvSpPr>
          <p:cNvPr id="29" name="Oval 23"/>
          <p:cNvSpPr>
            <a:spLocks noChangeArrowheads="1"/>
          </p:cNvSpPr>
          <p:nvPr/>
        </p:nvSpPr>
        <p:spPr bwMode="auto">
          <a:xfrm>
            <a:off x="1528741" y="4911915"/>
            <a:ext cx="152400" cy="120650"/>
          </a:xfrm>
          <a:prstGeom prst="ellipse">
            <a:avLst/>
          </a:prstGeom>
          <a:solidFill>
            <a:srgbClr val="FF6600"/>
          </a:solidFill>
          <a:ln w="9525">
            <a:noFill/>
            <a:round/>
            <a:headEnd/>
            <a:tailEnd/>
          </a:ln>
          <a:effectLst/>
        </p:spPr>
        <p:txBody>
          <a:bodyPr wrap="none" anchor="ctr"/>
          <a:lstStyle/>
          <a:p>
            <a:endParaRPr lang="en-GB" dirty="0">
              <a:solidFill>
                <a:srgbClr val="000000"/>
              </a:solidFill>
            </a:endParaRPr>
          </a:p>
        </p:txBody>
      </p:sp>
      <p:sp>
        <p:nvSpPr>
          <p:cNvPr id="30" name="Oval 24"/>
          <p:cNvSpPr>
            <a:spLocks noChangeArrowheads="1"/>
          </p:cNvSpPr>
          <p:nvPr/>
        </p:nvSpPr>
        <p:spPr bwMode="auto">
          <a:xfrm>
            <a:off x="1216798" y="4632078"/>
            <a:ext cx="152400" cy="120650"/>
          </a:xfrm>
          <a:prstGeom prst="ellipse">
            <a:avLst/>
          </a:prstGeom>
          <a:solidFill>
            <a:srgbClr val="FF6699"/>
          </a:solidFill>
          <a:ln w="9525">
            <a:noFill/>
            <a:round/>
            <a:headEnd/>
            <a:tailEnd/>
          </a:ln>
          <a:effectLst/>
        </p:spPr>
        <p:txBody>
          <a:bodyPr wrap="none" anchor="ctr"/>
          <a:lstStyle/>
          <a:p>
            <a:endParaRPr lang="en-GB" dirty="0">
              <a:solidFill>
                <a:srgbClr val="000000"/>
              </a:solidFill>
            </a:endParaRPr>
          </a:p>
        </p:txBody>
      </p:sp>
      <p:sp>
        <p:nvSpPr>
          <p:cNvPr id="31" name="Oval 34"/>
          <p:cNvSpPr>
            <a:spLocks noChangeArrowheads="1"/>
          </p:cNvSpPr>
          <p:nvPr/>
        </p:nvSpPr>
        <p:spPr bwMode="auto">
          <a:xfrm>
            <a:off x="1354823" y="5189407"/>
            <a:ext cx="152400" cy="120650"/>
          </a:xfrm>
          <a:prstGeom prst="ellipse">
            <a:avLst/>
          </a:prstGeom>
          <a:solidFill>
            <a:srgbClr val="FF3300"/>
          </a:solidFill>
          <a:ln w="9525">
            <a:noFill/>
            <a:round/>
            <a:headEnd/>
            <a:tailEnd/>
          </a:ln>
          <a:effectLst/>
        </p:spPr>
        <p:txBody>
          <a:bodyPr wrap="none" anchor="ctr"/>
          <a:lstStyle/>
          <a:p>
            <a:endParaRPr lang="en-GB" dirty="0">
              <a:solidFill>
                <a:srgbClr val="000000"/>
              </a:solidFill>
            </a:endParaRPr>
          </a:p>
        </p:txBody>
      </p:sp>
      <p:sp>
        <p:nvSpPr>
          <p:cNvPr id="32" name="Oval 35"/>
          <p:cNvSpPr>
            <a:spLocks noChangeArrowheads="1"/>
          </p:cNvSpPr>
          <p:nvPr/>
        </p:nvSpPr>
        <p:spPr bwMode="auto">
          <a:xfrm>
            <a:off x="1827790" y="5055680"/>
            <a:ext cx="152400" cy="120650"/>
          </a:xfrm>
          <a:prstGeom prst="ellipse">
            <a:avLst/>
          </a:prstGeom>
          <a:solidFill>
            <a:srgbClr val="FF0000"/>
          </a:solidFill>
          <a:ln w="9525">
            <a:noFill/>
            <a:round/>
            <a:headEnd/>
            <a:tailEnd/>
          </a:ln>
          <a:effectLst/>
        </p:spPr>
        <p:txBody>
          <a:bodyPr wrap="none" anchor="ctr"/>
          <a:lstStyle/>
          <a:p>
            <a:endParaRPr lang="en-GB" dirty="0">
              <a:solidFill>
                <a:srgbClr val="000000"/>
              </a:solidFill>
            </a:endParaRPr>
          </a:p>
        </p:txBody>
      </p:sp>
      <p:sp>
        <p:nvSpPr>
          <p:cNvPr id="33" name="Oval 36"/>
          <p:cNvSpPr>
            <a:spLocks noChangeArrowheads="1"/>
          </p:cNvSpPr>
          <p:nvPr/>
        </p:nvSpPr>
        <p:spPr bwMode="auto">
          <a:xfrm>
            <a:off x="1202423" y="5412546"/>
            <a:ext cx="152400" cy="120650"/>
          </a:xfrm>
          <a:prstGeom prst="ellipse">
            <a:avLst/>
          </a:prstGeom>
          <a:solidFill>
            <a:srgbClr val="FF6699"/>
          </a:solidFill>
          <a:ln w="9525">
            <a:noFill/>
            <a:round/>
            <a:headEnd/>
            <a:tailEnd/>
          </a:ln>
          <a:effectLst/>
        </p:spPr>
        <p:txBody>
          <a:bodyPr wrap="none" anchor="ctr"/>
          <a:lstStyle/>
          <a:p>
            <a:endParaRPr lang="en-GB" dirty="0">
              <a:solidFill>
                <a:srgbClr val="000000"/>
              </a:solidFill>
            </a:endParaRPr>
          </a:p>
        </p:txBody>
      </p:sp>
      <p:sp>
        <p:nvSpPr>
          <p:cNvPr id="34" name="Oval 37"/>
          <p:cNvSpPr>
            <a:spLocks noChangeArrowheads="1"/>
          </p:cNvSpPr>
          <p:nvPr/>
        </p:nvSpPr>
        <p:spPr bwMode="auto">
          <a:xfrm>
            <a:off x="1659558" y="5762229"/>
            <a:ext cx="152400" cy="120650"/>
          </a:xfrm>
          <a:prstGeom prst="ellipse">
            <a:avLst/>
          </a:prstGeom>
          <a:solidFill>
            <a:srgbClr val="FF99FF"/>
          </a:solidFill>
          <a:ln w="9525">
            <a:noFill/>
            <a:round/>
            <a:headEnd/>
            <a:tailEnd/>
          </a:ln>
          <a:effectLst/>
        </p:spPr>
        <p:txBody>
          <a:bodyPr wrap="none" anchor="ctr"/>
          <a:lstStyle/>
          <a:p>
            <a:endParaRPr lang="en-GB" dirty="0">
              <a:solidFill>
                <a:srgbClr val="000000"/>
              </a:solidFill>
            </a:endParaRPr>
          </a:p>
        </p:txBody>
      </p:sp>
      <p:sp>
        <p:nvSpPr>
          <p:cNvPr id="35" name="Oval 38"/>
          <p:cNvSpPr>
            <a:spLocks noChangeArrowheads="1"/>
          </p:cNvSpPr>
          <p:nvPr/>
        </p:nvSpPr>
        <p:spPr bwMode="auto">
          <a:xfrm>
            <a:off x="1494963" y="5608008"/>
            <a:ext cx="152400" cy="120650"/>
          </a:xfrm>
          <a:prstGeom prst="ellipse">
            <a:avLst/>
          </a:prstGeom>
          <a:solidFill>
            <a:srgbClr val="CC0066"/>
          </a:solidFill>
          <a:ln w="9525">
            <a:noFill/>
            <a:round/>
            <a:headEnd/>
            <a:tailEnd/>
          </a:ln>
          <a:effectLst/>
        </p:spPr>
        <p:txBody>
          <a:bodyPr wrap="none" anchor="ctr"/>
          <a:lstStyle/>
          <a:p>
            <a:endParaRPr lang="en-GB" dirty="0">
              <a:solidFill>
                <a:srgbClr val="000000"/>
              </a:solidFill>
            </a:endParaRPr>
          </a:p>
        </p:txBody>
      </p:sp>
      <p:sp>
        <p:nvSpPr>
          <p:cNvPr id="36" name="Oval 39"/>
          <p:cNvSpPr>
            <a:spLocks noChangeArrowheads="1"/>
          </p:cNvSpPr>
          <p:nvPr/>
        </p:nvSpPr>
        <p:spPr bwMode="auto">
          <a:xfrm>
            <a:off x="2133074" y="5852100"/>
            <a:ext cx="152400" cy="120650"/>
          </a:xfrm>
          <a:prstGeom prst="ellipse">
            <a:avLst/>
          </a:prstGeom>
          <a:solidFill>
            <a:srgbClr val="00CC00"/>
          </a:solidFill>
          <a:ln w="9525">
            <a:noFill/>
            <a:round/>
            <a:headEnd/>
            <a:tailEnd/>
          </a:ln>
          <a:effectLst/>
        </p:spPr>
        <p:txBody>
          <a:bodyPr wrap="none" anchor="ctr"/>
          <a:lstStyle/>
          <a:p>
            <a:endParaRPr lang="en-GB" dirty="0">
              <a:solidFill>
                <a:srgbClr val="000000"/>
              </a:solidFill>
            </a:endParaRPr>
          </a:p>
        </p:txBody>
      </p:sp>
      <p:sp>
        <p:nvSpPr>
          <p:cNvPr id="37" name="Oval 40"/>
          <p:cNvSpPr>
            <a:spLocks noChangeArrowheads="1"/>
          </p:cNvSpPr>
          <p:nvPr/>
        </p:nvSpPr>
        <p:spPr bwMode="auto">
          <a:xfrm>
            <a:off x="1292998" y="6023143"/>
            <a:ext cx="152400" cy="120650"/>
          </a:xfrm>
          <a:prstGeom prst="ellipse">
            <a:avLst/>
          </a:prstGeom>
          <a:solidFill>
            <a:srgbClr val="66FF33"/>
          </a:solidFill>
          <a:ln w="9525">
            <a:noFill/>
            <a:round/>
            <a:headEnd/>
            <a:tailEnd/>
          </a:ln>
          <a:effectLst/>
        </p:spPr>
        <p:txBody>
          <a:bodyPr wrap="none" anchor="ctr"/>
          <a:lstStyle/>
          <a:p>
            <a:endParaRPr lang="en-GB" dirty="0">
              <a:solidFill>
                <a:srgbClr val="000000"/>
              </a:solidFill>
            </a:endParaRPr>
          </a:p>
        </p:txBody>
      </p:sp>
      <p:sp>
        <p:nvSpPr>
          <p:cNvPr id="38" name="Oval 41"/>
          <p:cNvSpPr>
            <a:spLocks noChangeArrowheads="1"/>
          </p:cNvSpPr>
          <p:nvPr/>
        </p:nvSpPr>
        <p:spPr bwMode="auto">
          <a:xfrm>
            <a:off x="1763688" y="5949280"/>
            <a:ext cx="152400" cy="120650"/>
          </a:xfrm>
          <a:prstGeom prst="ellipse">
            <a:avLst/>
          </a:prstGeom>
          <a:solidFill>
            <a:srgbClr val="CCFF99"/>
          </a:solidFill>
          <a:ln w="9525">
            <a:noFill/>
            <a:round/>
            <a:headEnd/>
            <a:tailEnd/>
          </a:ln>
          <a:effectLst/>
        </p:spPr>
        <p:txBody>
          <a:bodyPr wrap="none" anchor="ctr"/>
          <a:lstStyle/>
          <a:p>
            <a:endParaRPr lang="en-GB" dirty="0">
              <a:solidFill>
                <a:srgbClr val="000000"/>
              </a:solidFill>
            </a:endParaRPr>
          </a:p>
        </p:txBody>
      </p:sp>
      <p:sp>
        <p:nvSpPr>
          <p:cNvPr id="39" name="Oval 42"/>
          <p:cNvSpPr>
            <a:spLocks noChangeArrowheads="1"/>
          </p:cNvSpPr>
          <p:nvPr/>
        </p:nvSpPr>
        <p:spPr bwMode="auto">
          <a:xfrm>
            <a:off x="965260" y="6141780"/>
            <a:ext cx="152400" cy="120650"/>
          </a:xfrm>
          <a:prstGeom prst="ellipse">
            <a:avLst/>
          </a:prstGeom>
          <a:solidFill>
            <a:schemeClr val="accent1"/>
          </a:solidFill>
          <a:ln w="9525">
            <a:noFill/>
            <a:round/>
            <a:headEnd/>
            <a:tailEnd/>
          </a:ln>
          <a:effectLst/>
        </p:spPr>
        <p:txBody>
          <a:bodyPr wrap="none" anchor="ctr"/>
          <a:lstStyle/>
          <a:p>
            <a:endParaRPr lang="en-GB" dirty="0">
              <a:solidFill>
                <a:srgbClr val="000000"/>
              </a:solidFill>
            </a:endParaRPr>
          </a:p>
        </p:txBody>
      </p:sp>
      <p:sp>
        <p:nvSpPr>
          <p:cNvPr id="40" name="AutoShape 43"/>
          <p:cNvSpPr>
            <a:spLocks noChangeArrowheads="1"/>
          </p:cNvSpPr>
          <p:nvPr/>
        </p:nvSpPr>
        <p:spPr bwMode="auto">
          <a:xfrm>
            <a:off x="2699793" y="3936550"/>
            <a:ext cx="2087857" cy="272197"/>
          </a:xfrm>
          <a:prstGeom prst="flowChartTerminator">
            <a:avLst/>
          </a:prstGeom>
          <a:solidFill>
            <a:srgbClr val="FFFF00"/>
          </a:solidFill>
          <a:ln w="9525">
            <a:noFill/>
            <a:miter lim="800000"/>
            <a:headEnd/>
            <a:tailEnd/>
          </a:ln>
          <a:effectLst/>
        </p:spPr>
        <p:txBody>
          <a:bodyPr wrap="none" anchor="ctr"/>
          <a:lstStyle/>
          <a:p>
            <a:r>
              <a:rPr lang="en-GB" sz="1600" b="1" dirty="0" smtClean="0">
                <a:solidFill>
                  <a:schemeClr val="tx1"/>
                </a:solidFill>
              </a:rPr>
              <a:t>AT Golden</a:t>
            </a:r>
            <a:endParaRPr lang="en-GB" sz="1600" b="1" dirty="0">
              <a:solidFill>
                <a:schemeClr val="tx1"/>
              </a:solidFill>
            </a:endParaRPr>
          </a:p>
        </p:txBody>
      </p:sp>
      <p:sp>
        <p:nvSpPr>
          <p:cNvPr id="41" name="AutoShape 45"/>
          <p:cNvSpPr>
            <a:spLocks noChangeArrowheads="1"/>
          </p:cNvSpPr>
          <p:nvPr/>
        </p:nvSpPr>
        <p:spPr bwMode="auto">
          <a:xfrm>
            <a:off x="2699793" y="4302261"/>
            <a:ext cx="2087857" cy="269531"/>
          </a:xfrm>
          <a:prstGeom prst="flowChartTerminator">
            <a:avLst/>
          </a:prstGeom>
          <a:solidFill>
            <a:srgbClr val="FF9900"/>
          </a:solidFill>
          <a:ln w="9525">
            <a:noFill/>
            <a:miter lim="800000"/>
            <a:headEnd/>
            <a:tailEnd/>
          </a:ln>
          <a:effectLst/>
        </p:spPr>
        <p:txBody>
          <a:bodyPr wrap="none" anchor="ctr"/>
          <a:lstStyle/>
          <a:p>
            <a:r>
              <a:rPr lang="en-GB" sz="1600" b="1" dirty="0" smtClean="0">
                <a:solidFill>
                  <a:schemeClr val="tx1"/>
                </a:solidFill>
              </a:rPr>
              <a:t>AT Jonagold</a:t>
            </a:r>
            <a:endParaRPr lang="en-GB" sz="1600" b="1" dirty="0">
              <a:solidFill>
                <a:schemeClr val="tx1"/>
              </a:solidFill>
            </a:endParaRPr>
          </a:p>
        </p:txBody>
      </p:sp>
      <p:sp>
        <p:nvSpPr>
          <p:cNvPr id="42" name="AutoShape 47"/>
          <p:cNvSpPr>
            <a:spLocks noChangeArrowheads="1"/>
          </p:cNvSpPr>
          <p:nvPr/>
        </p:nvSpPr>
        <p:spPr bwMode="auto">
          <a:xfrm>
            <a:off x="2703155" y="4647500"/>
            <a:ext cx="2084495" cy="278819"/>
          </a:xfrm>
          <a:prstGeom prst="flowChartTerminator">
            <a:avLst/>
          </a:prstGeom>
          <a:solidFill>
            <a:srgbClr val="FFCC66"/>
          </a:solidFill>
          <a:ln w="9525">
            <a:noFill/>
            <a:miter lim="800000"/>
            <a:headEnd/>
            <a:tailEnd/>
          </a:ln>
          <a:effectLst/>
        </p:spPr>
        <p:txBody>
          <a:bodyPr wrap="none" anchor="ctr"/>
          <a:lstStyle/>
          <a:p>
            <a:r>
              <a:rPr lang="en-GB" sz="1600" b="1" dirty="0" smtClean="0">
                <a:solidFill>
                  <a:srgbClr val="000000"/>
                </a:solidFill>
              </a:rPr>
              <a:t>AT Idared</a:t>
            </a:r>
            <a:endParaRPr lang="en-GB" sz="1600" b="1" dirty="0">
              <a:solidFill>
                <a:srgbClr val="000000"/>
              </a:solidFill>
            </a:endParaRPr>
          </a:p>
        </p:txBody>
      </p:sp>
      <p:sp>
        <p:nvSpPr>
          <p:cNvPr id="43" name="AutoShape 49"/>
          <p:cNvSpPr>
            <a:spLocks noChangeArrowheads="1"/>
          </p:cNvSpPr>
          <p:nvPr/>
        </p:nvSpPr>
        <p:spPr bwMode="auto">
          <a:xfrm>
            <a:off x="2699793" y="5140719"/>
            <a:ext cx="2087858" cy="288547"/>
          </a:xfrm>
          <a:prstGeom prst="flowChartTerminator">
            <a:avLst/>
          </a:prstGeom>
          <a:solidFill>
            <a:srgbClr val="FF0000"/>
          </a:solidFill>
          <a:ln w="9525">
            <a:noFill/>
            <a:miter lim="800000"/>
            <a:headEnd/>
            <a:tailEnd/>
          </a:ln>
          <a:effectLst/>
        </p:spPr>
        <p:txBody>
          <a:bodyPr wrap="none" anchor="ctr"/>
          <a:lstStyle/>
          <a:p>
            <a:r>
              <a:rPr lang="en-GB" sz="1600" b="1" dirty="0" smtClean="0">
                <a:solidFill>
                  <a:srgbClr val="000000"/>
                </a:solidFill>
              </a:rPr>
              <a:t>AT Cox</a:t>
            </a:r>
            <a:endParaRPr lang="en-GB" sz="1600" b="1" dirty="0">
              <a:solidFill>
                <a:srgbClr val="000000"/>
              </a:solidFill>
            </a:endParaRPr>
          </a:p>
        </p:txBody>
      </p:sp>
      <p:sp>
        <p:nvSpPr>
          <p:cNvPr id="44" name="AutoShape 51"/>
          <p:cNvSpPr>
            <a:spLocks noChangeArrowheads="1"/>
          </p:cNvSpPr>
          <p:nvPr/>
        </p:nvSpPr>
        <p:spPr bwMode="auto">
          <a:xfrm>
            <a:off x="2699792" y="5978524"/>
            <a:ext cx="2087859" cy="271323"/>
          </a:xfrm>
          <a:prstGeom prst="flowChartTerminator">
            <a:avLst/>
          </a:prstGeom>
          <a:solidFill>
            <a:srgbClr val="33CC33"/>
          </a:solidFill>
          <a:ln w="9525">
            <a:noFill/>
            <a:miter lim="800000"/>
            <a:headEnd/>
            <a:tailEnd/>
          </a:ln>
          <a:effectLst/>
        </p:spPr>
        <p:txBody>
          <a:bodyPr wrap="none" anchor="ctr"/>
          <a:lstStyle/>
          <a:p>
            <a:r>
              <a:rPr lang="en-GB" sz="1600" b="1" dirty="0" smtClean="0">
                <a:solidFill>
                  <a:srgbClr val="000000"/>
                </a:solidFill>
              </a:rPr>
              <a:t>AT </a:t>
            </a:r>
            <a:r>
              <a:rPr lang="en-GB" sz="1600" b="1" dirty="0" err="1" smtClean="0">
                <a:solidFill>
                  <a:srgbClr val="000000"/>
                </a:solidFill>
              </a:rPr>
              <a:t>Boscoop</a:t>
            </a:r>
            <a:endParaRPr lang="en-GB" sz="1600" b="1" dirty="0">
              <a:solidFill>
                <a:srgbClr val="000000"/>
              </a:solidFill>
            </a:endParaRPr>
          </a:p>
        </p:txBody>
      </p:sp>
      <p:sp>
        <p:nvSpPr>
          <p:cNvPr id="46" name="AutoShape 53"/>
          <p:cNvSpPr>
            <a:spLocks noChangeArrowheads="1"/>
          </p:cNvSpPr>
          <p:nvPr/>
        </p:nvSpPr>
        <p:spPr bwMode="auto">
          <a:xfrm>
            <a:off x="2699793" y="5495854"/>
            <a:ext cx="2087859" cy="268270"/>
          </a:xfrm>
          <a:prstGeom prst="flowChartTerminator">
            <a:avLst/>
          </a:prstGeom>
          <a:solidFill>
            <a:srgbClr val="FF6699"/>
          </a:solidFill>
          <a:ln w="9525">
            <a:noFill/>
            <a:miter lim="800000"/>
            <a:headEnd/>
            <a:tailEnd/>
          </a:ln>
          <a:effectLst/>
        </p:spPr>
        <p:txBody>
          <a:bodyPr wrap="none" anchor="ctr"/>
          <a:lstStyle/>
          <a:p>
            <a:r>
              <a:rPr lang="en-GB" sz="1600" b="1" dirty="0" smtClean="0">
                <a:solidFill>
                  <a:srgbClr val="000000"/>
                </a:solidFill>
              </a:rPr>
              <a:t>AT </a:t>
            </a:r>
            <a:r>
              <a:rPr lang="en-GB" sz="1600" b="1" dirty="0" err="1" smtClean="0">
                <a:solidFill>
                  <a:srgbClr val="000000"/>
                </a:solidFill>
              </a:rPr>
              <a:t>Gravenstein</a:t>
            </a:r>
            <a:endParaRPr lang="en-GB" sz="1600" b="1" dirty="0">
              <a:solidFill>
                <a:srgbClr val="000000"/>
              </a:solidFill>
            </a:endParaRPr>
          </a:p>
        </p:txBody>
      </p:sp>
      <p:sp>
        <p:nvSpPr>
          <p:cNvPr id="14" name="Welle 13"/>
          <p:cNvSpPr/>
          <p:nvPr/>
        </p:nvSpPr>
        <p:spPr>
          <a:xfrm>
            <a:off x="5298541" y="4156835"/>
            <a:ext cx="2880320" cy="799569"/>
          </a:xfrm>
          <a:prstGeom prst="wav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b="1" dirty="0" smtClean="0">
                <a:solidFill>
                  <a:schemeClr val="tx1"/>
                </a:solidFill>
              </a:rPr>
              <a:t> </a:t>
            </a:r>
            <a:r>
              <a:rPr lang="fr-CH" sz="1600" b="1" dirty="0">
                <a:solidFill>
                  <a:schemeClr val="tx1"/>
                </a:solidFill>
              </a:rPr>
              <a:t>N</a:t>
            </a:r>
            <a:r>
              <a:rPr lang="fr-CH" sz="1600" b="1" dirty="0" smtClean="0">
                <a:solidFill>
                  <a:schemeClr val="tx1"/>
                </a:solidFill>
              </a:rPr>
              <a:t>eutres à sucrées</a:t>
            </a:r>
            <a:endParaRPr lang="fr-CH" sz="1600" b="1" dirty="0">
              <a:solidFill>
                <a:schemeClr val="tx1"/>
              </a:solidFill>
            </a:endParaRPr>
          </a:p>
        </p:txBody>
      </p:sp>
      <p:sp>
        <p:nvSpPr>
          <p:cNvPr id="47" name="Welle 46"/>
          <p:cNvSpPr/>
          <p:nvPr/>
        </p:nvSpPr>
        <p:spPr>
          <a:xfrm>
            <a:off x="5292081" y="4812930"/>
            <a:ext cx="2880320" cy="799569"/>
          </a:xfrm>
          <a:prstGeom prst="wav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b="1" dirty="0" smtClean="0">
                <a:solidFill>
                  <a:schemeClr val="tx1"/>
                </a:solidFill>
              </a:rPr>
              <a:t>Parfumées et </a:t>
            </a:r>
            <a:r>
              <a:rPr lang="fr-CH" sz="1600" b="1" dirty="0" err="1" smtClean="0">
                <a:solidFill>
                  <a:schemeClr val="tx1"/>
                </a:solidFill>
              </a:rPr>
              <a:t>lég</a:t>
            </a:r>
            <a:r>
              <a:rPr lang="fr-CH" sz="1600" b="1" dirty="0" smtClean="0">
                <a:solidFill>
                  <a:schemeClr val="tx1"/>
                </a:solidFill>
              </a:rPr>
              <a:t>. acidulées</a:t>
            </a:r>
            <a:endParaRPr lang="fr-CH" sz="1600" b="1" dirty="0">
              <a:solidFill>
                <a:schemeClr val="tx1"/>
              </a:solidFill>
            </a:endParaRPr>
          </a:p>
        </p:txBody>
      </p:sp>
      <p:sp>
        <p:nvSpPr>
          <p:cNvPr id="48" name="Welle 47"/>
          <p:cNvSpPr/>
          <p:nvPr/>
        </p:nvSpPr>
        <p:spPr>
          <a:xfrm>
            <a:off x="5298541" y="5468686"/>
            <a:ext cx="2880320" cy="799569"/>
          </a:xfrm>
          <a:prstGeom prst="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b="1" dirty="0" smtClean="0">
                <a:solidFill>
                  <a:schemeClr val="tx1"/>
                </a:solidFill>
              </a:rPr>
              <a:t>Acidulées et aromatiques</a:t>
            </a:r>
            <a:endParaRPr lang="fr-CH" sz="1600" b="1" dirty="0">
              <a:solidFill>
                <a:schemeClr val="tx1"/>
              </a:solidFill>
            </a:endParaRPr>
          </a:p>
        </p:txBody>
      </p:sp>
      <p:cxnSp>
        <p:nvCxnSpPr>
          <p:cNvPr id="16" name="Gerader Verbinder 15"/>
          <p:cNvCxnSpPr>
            <a:stCxn id="40" idx="3"/>
            <a:endCxn id="14" idx="1"/>
          </p:cNvCxnSpPr>
          <p:nvPr/>
        </p:nvCxnSpPr>
        <p:spPr>
          <a:xfrm>
            <a:off x="4787650" y="4072649"/>
            <a:ext cx="510891" cy="483971"/>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a:stCxn id="41" idx="3"/>
            <a:endCxn id="14" idx="1"/>
          </p:cNvCxnSpPr>
          <p:nvPr/>
        </p:nvCxnSpPr>
        <p:spPr>
          <a:xfrm>
            <a:off x="4787650" y="4437027"/>
            <a:ext cx="510891" cy="119593"/>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a:stCxn id="42" idx="3"/>
            <a:endCxn id="14" idx="1"/>
          </p:cNvCxnSpPr>
          <p:nvPr/>
        </p:nvCxnSpPr>
        <p:spPr>
          <a:xfrm flipV="1">
            <a:off x="4787650" y="4556620"/>
            <a:ext cx="510891" cy="23029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a:stCxn id="43" idx="3"/>
          </p:cNvCxnSpPr>
          <p:nvPr/>
        </p:nvCxnSpPr>
        <p:spPr>
          <a:xfrm flipV="1">
            <a:off x="4787651" y="5184684"/>
            <a:ext cx="554534" cy="100309"/>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stCxn id="46" idx="3"/>
            <a:endCxn id="47" idx="1"/>
          </p:cNvCxnSpPr>
          <p:nvPr/>
        </p:nvCxnSpPr>
        <p:spPr>
          <a:xfrm flipV="1">
            <a:off x="4787652" y="5212715"/>
            <a:ext cx="504429" cy="417274"/>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stCxn id="44" idx="3"/>
            <a:endCxn id="48" idx="1"/>
          </p:cNvCxnSpPr>
          <p:nvPr/>
        </p:nvCxnSpPr>
        <p:spPr>
          <a:xfrm flipV="1">
            <a:off x="4787651" y="5868471"/>
            <a:ext cx="510890" cy="24571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a:stCxn id="21" idx="5"/>
            <a:endCxn id="40" idx="1"/>
          </p:cNvCxnSpPr>
          <p:nvPr/>
        </p:nvCxnSpPr>
        <p:spPr>
          <a:xfrm>
            <a:off x="2110272" y="3929111"/>
            <a:ext cx="589521" cy="143538"/>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a:stCxn id="20" idx="6"/>
            <a:endCxn id="40" idx="1"/>
          </p:cNvCxnSpPr>
          <p:nvPr/>
        </p:nvCxnSpPr>
        <p:spPr>
          <a:xfrm>
            <a:off x="1395736" y="3950451"/>
            <a:ext cx="1304057" cy="122198"/>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a:stCxn id="26" idx="6"/>
            <a:endCxn id="41" idx="1"/>
          </p:cNvCxnSpPr>
          <p:nvPr/>
        </p:nvCxnSpPr>
        <p:spPr>
          <a:xfrm>
            <a:off x="1432175" y="4203924"/>
            <a:ext cx="1267618" cy="233103"/>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a:stCxn id="24" idx="6"/>
            <a:endCxn id="40" idx="1"/>
          </p:cNvCxnSpPr>
          <p:nvPr/>
        </p:nvCxnSpPr>
        <p:spPr>
          <a:xfrm flipV="1">
            <a:off x="1906724" y="4072649"/>
            <a:ext cx="793069" cy="81166"/>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Gerader Verbinder 92"/>
          <p:cNvCxnSpPr>
            <a:stCxn id="25" idx="6"/>
            <a:endCxn id="41" idx="1"/>
          </p:cNvCxnSpPr>
          <p:nvPr/>
        </p:nvCxnSpPr>
        <p:spPr>
          <a:xfrm>
            <a:off x="1575932" y="4323741"/>
            <a:ext cx="1123861" cy="113286"/>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a:stCxn id="27" idx="6"/>
            <a:endCxn id="42" idx="1"/>
          </p:cNvCxnSpPr>
          <p:nvPr/>
        </p:nvCxnSpPr>
        <p:spPr>
          <a:xfrm>
            <a:off x="1959550" y="4601556"/>
            <a:ext cx="743605" cy="185354"/>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a:stCxn id="30" idx="6"/>
            <a:endCxn id="42" idx="1"/>
          </p:cNvCxnSpPr>
          <p:nvPr/>
        </p:nvCxnSpPr>
        <p:spPr>
          <a:xfrm>
            <a:off x="1369198" y="4692403"/>
            <a:ext cx="1333957" cy="94507"/>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a:stCxn id="28" idx="6"/>
            <a:endCxn id="42" idx="1"/>
          </p:cNvCxnSpPr>
          <p:nvPr/>
        </p:nvCxnSpPr>
        <p:spPr>
          <a:xfrm flipV="1">
            <a:off x="996504" y="4786910"/>
            <a:ext cx="1706651" cy="10892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p:cNvCxnSpPr>
            <a:stCxn id="29" idx="6"/>
            <a:endCxn id="43" idx="1"/>
          </p:cNvCxnSpPr>
          <p:nvPr/>
        </p:nvCxnSpPr>
        <p:spPr>
          <a:xfrm>
            <a:off x="1681141" y="4972240"/>
            <a:ext cx="1018652" cy="312753"/>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p:cNvCxnSpPr>
            <a:stCxn id="32" idx="5"/>
            <a:endCxn id="43" idx="1"/>
          </p:cNvCxnSpPr>
          <p:nvPr/>
        </p:nvCxnSpPr>
        <p:spPr>
          <a:xfrm>
            <a:off x="1957872" y="5158661"/>
            <a:ext cx="741921" cy="126332"/>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p:cNvCxnSpPr>
            <a:stCxn id="31" idx="6"/>
            <a:endCxn id="43" idx="1"/>
          </p:cNvCxnSpPr>
          <p:nvPr/>
        </p:nvCxnSpPr>
        <p:spPr>
          <a:xfrm>
            <a:off x="1507223" y="5249732"/>
            <a:ext cx="1192570" cy="35261"/>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p:cNvCxnSpPr>
            <a:stCxn id="33" idx="5"/>
            <a:endCxn id="46" idx="1"/>
          </p:cNvCxnSpPr>
          <p:nvPr/>
        </p:nvCxnSpPr>
        <p:spPr>
          <a:xfrm>
            <a:off x="1332505" y="5515527"/>
            <a:ext cx="1367288" cy="114462"/>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p:cNvCxnSpPr>
            <a:stCxn id="35" idx="6"/>
            <a:endCxn id="46" idx="1"/>
          </p:cNvCxnSpPr>
          <p:nvPr/>
        </p:nvCxnSpPr>
        <p:spPr>
          <a:xfrm flipV="1">
            <a:off x="1647363" y="5629989"/>
            <a:ext cx="1052430" cy="38344"/>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p:cNvCxnSpPr>
            <a:stCxn id="34" idx="6"/>
            <a:endCxn id="46" idx="1"/>
          </p:cNvCxnSpPr>
          <p:nvPr/>
        </p:nvCxnSpPr>
        <p:spPr>
          <a:xfrm flipV="1">
            <a:off x="1811958" y="5629989"/>
            <a:ext cx="887835" cy="19256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p:cNvCxnSpPr>
            <a:stCxn id="38" idx="7"/>
            <a:endCxn id="44" idx="1"/>
          </p:cNvCxnSpPr>
          <p:nvPr/>
        </p:nvCxnSpPr>
        <p:spPr>
          <a:xfrm>
            <a:off x="1893770" y="5966949"/>
            <a:ext cx="806022" cy="147237"/>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p:cNvCxnSpPr>
            <a:stCxn id="39" idx="6"/>
            <a:endCxn id="44" idx="1"/>
          </p:cNvCxnSpPr>
          <p:nvPr/>
        </p:nvCxnSpPr>
        <p:spPr>
          <a:xfrm flipV="1">
            <a:off x="1117660" y="6114186"/>
            <a:ext cx="1582132" cy="87919"/>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p:cNvCxnSpPr>
            <a:stCxn id="37" idx="6"/>
            <a:endCxn id="44" idx="1"/>
          </p:cNvCxnSpPr>
          <p:nvPr/>
        </p:nvCxnSpPr>
        <p:spPr>
          <a:xfrm>
            <a:off x="1445398" y="6083468"/>
            <a:ext cx="1254394" cy="30718"/>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p:cNvCxnSpPr>
            <a:stCxn id="36" idx="5"/>
            <a:endCxn id="44" idx="1"/>
          </p:cNvCxnSpPr>
          <p:nvPr/>
        </p:nvCxnSpPr>
        <p:spPr>
          <a:xfrm>
            <a:off x="2263156" y="5955081"/>
            <a:ext cx="436636" cy="15910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nhaltsplatzhalter 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092280" y="1543199"/>
            <a:ext cx="1362885" cy="1454150"/>
          </a:xfrm>
        </p:spPr>
      </p:pic>
      <p:sp>
        <p:nvSpPr>
          <p:cNvPr id="5" name="Inhaltsplatzhalter 4"/>
          <p:cNvSpPr>
            <a:spLocks noGrp="1"/>
          </p:cNvSpPr>
          <p:nvPr>
            <p:ph idx="14"/>
          </p:nvPr>
        </p:nvSpPr>
        <p:spPr/>
        <p:txBody>
          <a:bodyPr/>
          <a:lstStyle/>
          <a:p>
            <a:r>
              <a:rPr lang="fr-CH" dirty="0" smtClean="0"/>
              <a:t>Illustration : FiBL</a:t>
            </a:r>
            <a:endParaRPr lang="fr-CH" dirty="0"/>
          </a:p>
        </p:txBody>
      </p:sp>
    </p:spTree>
    <p:extLst>
      <p:ext uri="{BB962C8B-B14F-4D97-AF65-F5344CB8AC3E}">
        <p14:creationId xmlns:p14="http://schemas.microsoft.com/office/powerpoint/2010/main" val="1444466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végétale : Protection phytosanitaire</a:t>
            </a:r>
            <a:endParaRPr lang="fr-CH" dirty="0"/>
          </a:p>
        </p:txBody>
      </p:sp>
      <p:sp>
        <p:nvSpPr>
          <p:cNvPr id="3" name="Inhaltsplatzhalter 2"/>
          <p:cNvSpPr>
            <a:spLocks noGrp="1"/>
          </p:cNvSpPr>
          <p:nvPr>
            <p:ph idx="12"/>
          </p:nvPr>
        </p:nvSpPr>
        <p:spPr/>
        <p:txBody>
          <a:bodyPr/>
          <a:lstStyle/>
          <a:p>
            <a:r>
              <a:rPr lang="fr-CH" dirty="0" smtClean="0"/>
              <a:t>Généralités</a:t>
            </a:r>
            <a:endParaRPr lang="fr-CH" dirty="0"/>
          </a:p>
        </p:txBody>
      </p:sp>
      <p:sp>
        <p:nvSpPr>
          <p:cNvPr id="5" name="Inhaltsplatzhalter 4"/>
          <p:cNvSpPr>
            <a:spLocks noGrp="1"/>
          </p:cNvSpPr>
          <p:nvPr>
            <p:ph idx="14"/>
          </p:nvPr>
        </p:nvSpPr>
        <p:spPr/>
        <p:txBody>
          <a:bodyPr/>
          <a:lstStyle/>
          <a:p>
            <a:endParaRPr lang="de-CH" dirty="0" smtClean="0"/>
          </a:p>
          <a:p>
            <a:endParaRPr lang="de-CH" dirty="0"/>
          </a:p>
        </p:txBody>
      </p:sp>
      <p:sp>
        <p:nvSpPr>
          <p:cNvPr id="7" name="Inhaltsplatzhalter 6"/>
          <p:cNvSpPr>
            <a:spLocks noGrp="1"/>
          </p:cNvSpPr>
          <p:nvPr>
            <p:ph sz="quarter" idx="17"/>
          </p:nvPr>
        </p:nvSpPr>
        <p:spPr/>
        <p:txBody>
          <a:bodyPr/>
          <a:lstStyle/>
          <a:p>
            <a:r>
              <a:rPr lang="fr-CH" altLang="de-DE" b="1" dirty="0" smtClean="0"/>
              <a:t>Protection phytosanitaire directe fortement limitée</a:t>
            </a:r>
            <a:br>
              <a:rPr lang="fr-CH" altLang="de-DE" b="1" dirty="0" smtClean="0"/>
            </a:br>
            <a:r>
              <a:rPr lang="fr-CH" altLang="de-DE" dirty="0" smtClean="0"/>
              <a:t>(par le renoncement aux produits de synthèse pour les traitements phytosanitaires et les traitements des semences)</a:t>
            </a:r>
          </a:p>
          <a:p>
            <a:r>
              <a:rPr lang="fr-CH" altLang="de-DE" b="1" dirty="0"/>
              <a:t>Protection phytosanitaire </a:t>
            </a:r>
            <a:r>
              <a:rPr lang="fr-CH" altLang="de-DE" b="1" dirty="0" smtClean="0"/>
              <a:t>indirecte au premier plan</a:t>
            </a:r>
            <a:br>
              <a:rPr lang="fr-CH" altLang="de-DE" b="1" dirty="0" smtClean="0"/>
            </a:br>
            <a:r>
              <a:rPr lang="fr-CH" altLang="de-DE" dirty="0" smtClean="0"/>
              <a:t>Optimaliser toutes les mesures préventives</a:t>
            </a:r>
            <a:r>
              <a:rPr lang="fr-CH" dirty="0" smtClean="0"/>
              <a:t> </a:t>
            </a:r>
          </a:p>
          <a:p>
            <a:endParaRPr lang="fr-CH" dirty="0"/>
          </a:p>
        </p:txBody>
      </p:sp>
      <p:sp>
        <p:nvSpPr>
          <p:cNvPr id="8" name="Inhaltsplatzhalter 7"/>
          <p:cNvSpPr>
            <a:spLocks noGrp="1"/>
          </p:cNvSpPr>
          <p:nvPr>
            <p:ph sz="quarter" idx="24"/>
          </p:nvPr>
        </p:nvSpPr>
        <p:spPr/>
        <p:txBody>
          <a:bodyPr/>
          <a:lstStyle/>
          <a:p>
            <a:pPr lvl="1"/>
            <a:endParaRPr lang="fr-CH" dirty="0" smtClean="0"/>
          </a:p>
          <a:p>
            <a:pPr lvl="1"/>
            <a:endParaRPr lang="fr-CH" dirty="0" smtClean="0"/>
          </a:p>
          <a:p>
            <a:pPr lvl="1"/>
            <a:r>
              <a:rPr lang="fr-CH" dirty="0" smtClean="0"/>
              <a:t>En agriculture biologique, la protection phytosanitaire commence longtemps avant que les cultures soient dans les champs</a:t>
            </a:r>
          </a:p>
          <a:p>
            <a:pPr lvl="1"/>
            <a:r>
              <a:rPr lang="fr-CH" dirty="0" smtClean="0"/>
              <a:t>La lutte devient difficile dès que les ravageurs ou les maladies sont établis dans les cultures</a:t>
            </a:r>
          </a:p>
          <a:p>
            <a:endParaRPr lang="fr-CH" dirty="0" smtClean="0"/>
          </a:p>
          <a:p>
            <a:endParaRPr lang="fr-CH" dirty="0" smtClean="0"/>
          </a:p>
          <a:p>
            <a:r>
              <a:rPr lang="fr-CH" dirty="0" smtClean="0"/>
              <a:t>Les produits phytosanitaires autorisés se trouvent dans la Liste des intrants du FiBL</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72</a:t>
            </a:fld>
            <a:endParaRPr lang="fr-CH" altLang="de-DE" dirty="0"/>
          </a:p>
        </p:txBody>
      </p:sp>
      <p:pic>
        <p:nvPicPr>
          <p:cNvPr id="11" name="Espace réservé du contenu 9"/>
          <p:cNvPicPr>
            <a:picLocks noGrp="1" noChangeAspect="1"/>
          </p:cNvPicPr>
          <p:nvPr>
            <p:ph sz="quarter" idx="25"/>
          </p:nvPr>
        </p:nvPicPr>
        <p:blipFill>
          <a:blip r:embed="rId2"/>
          <a:stretch>
            <a:fillRect/>
          </a:stretch>
        </p:blipFill>
        <p:spPr bwMode="auto">
          <a:xfrm>
            <a:off x="6077733" y="2978150"/>
            <a:ext cx="2105047" cy="29876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411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14" name="Inhaltsplatzhalter 13"/>
          <p:cNvSpPr>
            <a:spLocks noGrp="1"/>
          </p:cNvSpPr>
          <p:nvPr>
            <p:ph idx="12"/>
          </p:nvPr>
        </p:nvSpPr>
        <p:spPr/>
        <p:txBody>
          <a:bodyPr/>
          <a:lstStyle/>
          <a:p>
            <a:r>
              <a:rPr lang="fr-CH" dirty="0" smtClean="0"/>
              <a:t>La lutte contre les ravageurs en maraîchage bio</a:t>
            </a:r>
            <a:endParaRPr lang="fr-CH" dirty="0"/>
          </a:p>
        </p:txBody>
      </p:sp>
      <p:sp>
        <p:nvSpPr>
          <p:cNvPr id="15" name="Inhaltsplatzhalter 14"/>
          <p:cNvSpPr>
            <a:spLocks noGrp="1"/>
          </p:cNvSpPr>
          <p:nvPr>
            <p:ph idx="14"/>
          </p:nvPr>
        </p:nvSpPr>
        <p:spPr/>
        <p:txBody>
          <a:bodyPr/>
          <a:lstStyle/>
          <a:p>
            <a:r>
              <a:rPr lang="fr-CH" dirty="0" smtClean="0"/>
              <a:t>Source : </a:t>
            </a:r>
            <a:r>
              <a:rPr lang="fr-CH" altLang="de-DE" dirty="0" smtClean="0"/>
              <a:t>Wyss et al. (2005) et Zehnder et al. (2007), modifié par Luka, FiBL 2012</a:t>
            </a:r>
            <a:endParaRPr lang="fr-CH" altLang="de-DE" dirty="0"/>
          </a:p>
        </p:txBody>
      </p:sp>
      <p:sp>
        <p:nvSpPr>
          <p:cNvPr id="4" name="Inhaltsplatzhalter 3"/>
          <p:cNvSpPr>
            <a:spLocks noGrp="1"/>
          </p:cNvSpPr>
          <p:nvPr>
            <p:ph sz="quarter" idx="60"/>
          </p:nvPr>
        </p:nvSpPr>
        <p:spPr/>
        <p:txBody>
          <a:bodyPr rIns="0"/>
          <a:lstStyle/>
          <a:p>
            <a:r>
              <a:rPr lang="fr-CH" b="1" spc="0" dirty="0" smtClean="0"/>
              <a:t>Pyramide phytosanitaire pour la lutte biologique contre les ravageurs</a:t>
            </a:r>
            <a:endParaRPr lang="fr-CH" b="1" spc="0" dirty="0"/>
          </a:p>
        </p:txBody>
      </p:sp>
      <p:sp>
        <p:nvSpPr>
          <p:cNvPr id="6" name="Fußzeilenplatzhalter 5"/>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73</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9146" y="2247916"/>
            <a:ext cx="6075687" cy="3695378"/>
          </a:xfrm>
          <a:prstGeom prst="rect">
            <a:avLst/>
          </a:prstGeom>
        </p:spPr>
      </p:pic>
    </p:spTree>
    <p:extLst>
      <p:ext uri="{BB962C8B-B14F-4D97-AF65-F5344CB8AC3E}">
        <p14:creationId xmlns:p14="http://schemas.microsoft.com/office/powerpoint/2010/main" val="2622183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(1) </a:t>
            </a:r>
            <a:endParaRPr lang="de-CH" dirty="0"/>
          </a:p>
        </p:txBody>
      </p:sp>
      <p:sp>
        <p:nvSpPr>
          <p:cNvPr id="19" name="Inhaltsplatzhalter 18"/>
          <p:cNvSpPr>
            <a:spLocks noGrp="1"/>
          </p:cNvSpPr>
          <p:nvPr>
            <p:ph idx="14"/>
          </p:nvPr>
        </p:nvSpPr>
        <p:spPr/>
        <p:txBody>
          <a:bodyPr/>
          <a:lstStyle/>
          <a:p>
            <a:r>
              <a:rPr lang="fr-CH" dirty="0" smtClean="0"/>
              <a:t>Photo : FiBL</a:t>
            </a:r>
            <a:endParaRPr lang="fr-CH" dirty="0"/>
          </a:p>
        </p:txBody>
      </p:sp>
      <p:sp>
        <p:nvSpPr>
          <p:cNvPr id="20" name="Inhaltsplatzhalter 19"/>
          <p:cNvSpPr>
            <a:spLocks noGrp="1"/>
          </p:cNvSpPr>
          <p:nvPr>
            <p:ph sz="quarter" idx="17"/>
          </p:nvPr>
        </p:nvSpPr>
        <p:spPr>
          <a:solidFill>
            <a:srgbClr val="98A3D8"/>
          </a:solidFill>
        </p:spPr>
        <p:txBody>
          <a:bodyPr/>
          <a:lstStyle/>
          <a:p>
            <a:r>
              <a:rPr lang="fr-CH" b="1" dirty="0" smtClean="0"/>
              <a:t>Protection de la nature et durabilité : Extensification, revalorisation écologique et mise en réseau des éléments du paysage</a:t>
            </a:r>
          </a:p>
          <a:p>
            <a:r>
              <a:rPr lang="fr-CH" dirty="0" smtClean="0"/>
              <a:t>La protection phytosanitaire biologique en plein air commence par l’optimalisation globale de l’écosystème du domaine agricole</a:t>
            </a:r>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74</a:t>
            </a:fld>
            <a:endParaRPr lang="fr-CH" altLang="de-DE" dirty="0"/>
          </a:p>
        </p:txBody>
      </p:sp>
      <p:pic>
        <p:nvPicPr>
          <p:cNvPr id="6" name="Inhaltsplatzhalter 5"/>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726113" y="3530815"/>
            <a:ext cx="2808286" cy="1882344"/>
          </a:xfrm>
        </p:spPr>
      </p:pic>
      <p:pic>
        <p:nvPicPr>
          <p:cNvPr id="2" name="Grafik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5142" y="3172600"/>
            <a:ext cx="4312326" cy="2857600"/>
          </a:xfrm>
          <a:prstGeom prst="rect">
            <a:avLst/>
          </a:prstGeom>
        </p:spPr>
      </p:pic>
    </p:spTree>
    <p:extLst>
      <p:ext uri="{BB962C8B-B14F-4D97-AF65-F5344CB8AC3E}">
        <p14:creationId xmlns:p14="http://schemas.microsoft.com/office/powerpoint/2010/main" val="3206094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(2) </a:t>
            </a:r>
            <a:endParaRPr lang="de-CH" dirty="0"/>
          </a:p>
        </p:txBody>
      </p:sp>
      <p:sp>
        <p:nvSpPr>
          <p:cNvPr id="19" name="Inhaltsplatzhalter 18"/>
          <p:cNvSpPr>
            <a:spLocks noGrp="1"/>
          </p:cNvSpPr>
          <p:nvPr>
            <p:ph idx="14"/>
          </p:nvPr>
        </p:nvSpPr>
        <p:spPr/>
        <p:txBody>
          <a:bodyPr/>
          <a:lstStyle/>
          <a:p>
            <a:r>
              <a:rPr lang="fr-CH" dirty="0" smtClean="0"/>
              <a:t>Photo : M. Koller, FiBL</a:t>
            </a:r>
            <a:endParaRPr lang="fr-CH" dirty="0"/>
          </a:p>
        </p:txBody>
      </p:sp>
      <p:sp>
        <p:nvSpPr>
          <p:cNvPr id="20" name="Inhaltsplatzhalter 19"/>
          <p:cNvSpPr>
            <a:spLocks noGrp="1"/>
          </p:cNvSpPr>
          <p:nvPr>
            <p:ph sz="quarter" idx="17"/>
          </p:nvPr>
        </p:nvSpPr>
        <p:spPr>
          <a:solidFill>
            <a:srgbClr val="A9E7E9"/>
          </a:solidFill>
        </p:spPr>
        <p:txBody>
          <a:bodyPr/>
          <a:lstStyle/>
          <a:p>
            <a:r>
              <a:rPr lang="fr-CH" b="1" dirty="0" smtClean="0"/>
              <a:t>Choix des variétés</a:t>
            </a:r>
          </a:p>
          <a:p>
            <a:pPr lvl="1"/>
            <a:r>
              <a:rPr lang="fr-CH" altLang="de-DE" dirty="0" smtClean="0"/>
              <a:t>Salade : Résistance contre le </a:t>
            </a:r>
            <a:r>
              <a:rPr lang="fr-CH" dirty="0"/>
              <a:t>puceron de la </a:t>
            </a:r>
            <a:r>
              <a:rPr lang="fr-CH" dirty="0" smtClean="0"/>
              <a:t>laitue</a:t>
            </a:r>
            <a:r>
              <a:rPr lang="fr-CH" altLang="de-DE" dirty="0" smtClean="0"/>
              <a:t> (</a:t>
            </a:r>
            <a:r>
              <a:rPr lang="fr-CH" altLang="de-DE" i="1" dirty="0" smtClean="0"/>
              <a:t>Nasonovia ribisnigri</a:t>
            </a:r>
            <a:r>
              <a:rPr lang="fr-CH" altLang="de-DE" dirty="0" smtClean="0"/>
              <a:t>)</a:t>
            </a:r>
          </a:p>
          <a:p>
            <a:r>
              <a:rPr lang="fr-CH" b="1" dirty="0" smtClean="0"/>
              <a:t>Choix des emplacements</a:t>
            </a:r>
          </a:p>
          <a:p>
            <a:pPr lvl="1"/>
            <a:r>
              <a:rPr lang="fr-CH" altLang="de-DE" dirty="0" smtClean="0"/>
              <a:t>Sites ouverts aux vents pour prévenir la mouche de la carotte</a:t>
            </a:r>
            <a:endParaRPr lang="fr-CH" altLang="de-DE"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75</a:t>
            </a:fld>
            <a:endParaRPr lang="fr-CH" altLang="de-DE" dirty="0"/>
          </a:p>
        </p:txBody>
      </p:sp>
      <p:pic>
        <p:nvPicPr>
          <p:cNvPr id="3" name="Inhaltsplatzhalter 2"/>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773405" y="3607829"/>
            <a:ext cx="2713703" cy="1728316"/>
          </a:xfrm>
        </p:spPr>
      </p:pic>
      <p:pic>
        <p:nvPicPr>
          <p:cNvPr id="2" name="Grafik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5142" y="3192187"/>
            <a:ext cx="4221797" cy="2814531"/>
          </a:xfrm>
          <a:prstGeom prst="rect">
            <a:avLst/>
          </a:prstGeom>
        </p:spPr>
      </p:pic>
    </p:spTree>
    <p:extLst>
      <p:ext uri="{BB962C8B-B14F-4D97-AF65-F5344CB8AC3E}">
        <p14:creationId xmlns:p14="http://schemas.microsoft.com/office/powerpoint/2010/main" val="881118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(2) </a:t>
            </a:r>
            <a:endParaRPr lang="de-CH" dirty="0"/>
          </a:p>
        </p:txBody>
      </p:sp>
      <p:sp>
        <p:nvSpPr>
          <p:cNvPr id="19" name="Inhaltsplatzhalter 18"/>
          <p:cNvSpPr>
            <a:spLocks noGrp="1"/>
          </p:cNvSpPr>
          <p:nvPr>
            <p:ph idx="14"/>
          </p:nvPr>
        </p:nvSpPr>
        <p:spPr>
          <a:xfrm>
            <a:off x="5776944" y="6046856"/>
            <a:ext cx="2738406" cy="320694"/>
          </a:xfrm>
        </p:spPr>
        <p:txBody>
          <a:bodyPr/>
          <a:lstStyle/>
          <a:p>
            <a:r>
              <a:rPr lang="fr-CH" dirty="0" smtClean="0"/>
              <a:t>	Photo : T. Alföldi, FiBL</a:t>
            </a:r>
            <a:endParaRPr lang="fr-CH" dirty="0"/>
          </a:p>
        </p:txBody>
      </p:sp>
      <p:sp>
        <p:nvSpPr>
          <p:cNvPr id="20" name="Inhaltsplatzhalter 19"/>
          <p:cNvSpPr>
            <a:spLocks noGrp="1"/>
          </p:cNvSpPr>
          <p:nvPr>
            <p:ph sz="quarter" idx="17"/>
          </p:nvPr>
        </p:nvSpPr>
        <p:spPr>
          <a:solidFill>
            <a:srgbClr val="A9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Techniques agricoles</a:t>
            </a:r>
          </a:p>
          <a:p>
            <a:r>
              <a:rPr lang="fr-CH" dirty="0" smtClean="0"/>
              <a:t>Les invasions de limaces en fonction de l’irrigation</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76</a:t>
            </a:fld>
            <a:endParaRPr lang="fr-CH" altLang="de-DE" dirty="0"/>
          </a:p>
        </p:txBody>
      </p:sp>
      <p:sp>
        <p:nvSpPr>
          <p:cNvPr id="2" name="Inhaltsplatzhalter 1"/>
          <p:cNvSpPr>
            <a:spLocks noGrp="1"/>
          </p:cNvSpPr>
          <p:nvPr>
            <p:ph sz="quarter" idx="24"/>
          </p:nvPr>
        </p:nvSpPr>
        <p:spPr/>
        <p:txBody>
          <a:bodyPr/>
          <a:lstStyle/>
          <a:p>
            <a:endParaRPr lang="fr-CH" sz="1600" dirty="0"/>
          </a:p>
        </p:txBody>
      </p:sp>
      <p:grpSp>
        <p:nvGrpSpPr>
          <p:cNvPr id="11" name="Group 4"/>
          <p:cNvGrpSpPr>
            <a:grpSpLocks/>
          </p:cNvGrpSpPr>
          <p:nvPr/>
        </p:nvGrpSpPr>
        <p:grpSpPr bwMode="auto">
          <a:xfrm>
            <a:off x="611158" y="2984438"/>
            <a:ext cx="4680707" cy="3124155"/>
            <a:chOff x="1879" y="1069"/>
            <a:chExt cx="3327" cy="3311"/>
          </a:xfrm>
        </p:grpSpPr>
        <p:grpSp>
          <p:nvGrpSpPr>
            <p:cNvPr id="12" name="Group 5"/>
            <p:cNvGrpSpPr>
              <a:grpSpLocks/>
            </p:cNvGrpSpPr>
            <p:nvPr/>
          </p:nvGrpSpPr>
          <p:grpSpPr bwMode="auto">
            <a:xfrm>
              <a:off x="1920" y="1392"/>
              <a:ext cx="3286" cy="2474"/>
              <a:chOff x="1584" y="1323"/>
              <a:chExt cx="3286" cy="2474"/>
            </a:xfrm>
          </p:grpSpPr>
          <p:sp>
            <p:nvSpPr>
              <p:cNvPr id="21" name="Rectangle 6"/>
              <p:cNvSpPr>
                <a:spLocks noChangeArrowheads="1"/>
              </p:cNvSpPr>
              <p:nvPr/>
            </p:nvSpPr>
            <p:spPr bwMode="auto">
              <a:xfrm>
                <a:off x="2124" y="1796"/>
                <a:ext cx="408" cy="1969"/>
              </a:xfrm>
              <a:prstGeom prst="rect">
                <a:avLst/>
              </a:prstGeom>
              <a:solidFill>
                <a:schemeClr val="accent1"/>
              </a:solidFill>
              <a:ln w="3175">
                <a:solidFill>
                  <a:srgbClr val="000000"/>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24" name="Rectangle 7"/>
              <p:cNvSpPr>
                <a:spLocks noChangeArrowheads="1"/>
              </p:cNvSpPr>
              <p:nvPr/>
            </p:nvSpPr>
            <p:spPr bwMode="auto">
              <a:xfrm>
                <a:off x="3140" y="3357"/>
                <a:ext cx="409" cy="408"/>
              </a:xfrm>
              <a:prstGeom prst="rect">
                <a:avLst/>
              </a:prstGeom>
              <a:solidFill>
                <a:srgbClr val="0099CC"/>
              </a:solidFill>
              <a:ln w="3175">
                <a:solidFill>
                  <a:srgbClr val="000000"/>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25" name="Rectangle 8"/>
              <p:cNvSpPr>
                <a:spLocks noChangeArrowheads="1"/>
              </p:cNvSpPr>
              <p:nvPr/>
            </p:nvSpPr>
            <p:spPr bwMode="auto">
              <a:xfrm>
                <a:off x="4157" y="3357"/>
                <a:ext cx="408" cy="408"/>
              </a:xfrm>
              <a:prstGeom prst="rect">
                <a:avLst/>
              </a:prstGeom>
              <a:solidFill>
                <a:srgbClr val="FF0000"/>
              </a:solidFill>
              <a:ln w="3175">
                <a:solidFill>
                  <a:srgbClr val="000000"/>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26" name="Line 9"/>
              <p:cNvSpPr>
                <a:spLocks noChangeShapeType="1"/>
              </p:cNvSpPr>
              <p:nvPr/>
            </p:nvSpPr>
            <p:spPr bwMode="auto">
              <a:xfrm>
                <a:off x="1820" y="1406"/>
                <a:ext cx="1" cy="23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7" name="Line 10"/>
              <p:cNvSpPr>
                <a:spLocks noChangeShapeType="1"/>
              </p:cNvSpPr>
              <p:nvPr/>
            </p:nvSpPr>
            <p:spPr bwMode="auto">
              <a:xfrm>
                <a:off x="1788" y="3719"/>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8" name="Line 11"/>
              <p:cNvSpPr>
                <a:spLocks noChangeShapeType="1"/>
              </p:cNvSpPr>
              <p:nvPr/>
            </p:nvSpPr>
            <p:spPr bwMode="auto">
              <a:xfrm>
                <a:off x="1788" y="3391"/>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 name="Line 12"/>
              <p:cNvSpPr>
                <a:spLocks noChangeShapeType="1"/>
              </p:cNvSpPr>
              <p:nvPr/>
            </p:nvSpPr>
            <p:spPr bwMode="auto">
              <a:xfrm>
                <a:off x="1788" y="3055"/>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0" name="Line 13"/>
              <p:cNvSpPr>
                <a:spLocks noChangeShapeType="1"/>
              </p:cNvSpPr>
              <p:nvPr/>
            </p:nvSpPr>
            <p:spPr bwMode="auto">
              <a:xfrm>
                <a:off x="1788" y="2726"/>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1" name="Line 14"/>
              <p:cNvSpPr>
                <a:spLocks noChangeShapeType="1"/>
              </p:cNvSpPr>
              <p:nvPr/>
            </p:nvSpPr>
            <p:spPr bwMode="auto">
              <a:xfrm>
                <a:off x="1788" y="2398"/>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2" name="Line 15"/>
              <p:cNvSpPr>
                <a:spLocks noChangeShapeType="1"/>
              </p:cNvSpPr>
              <p:nvPr/>
            </p:nvSpPr>
            <p:spPr bwMode="auto">
              <a:xfrm>
                <a:off x="1788" y="2070"/>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 name="Line 16"/>
              <p:cNvSpPr>
                <a:spLocks noChangeShapeType="1"/>
              </p:cNvSpPr>
              <p:nvPr/>
            </p:nvSpPr>
            <p:spPr bwMode="auto">
              <a:xfrm>
                <a:off x="1788" y="1734"/>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4" name="Line 17"/>
              <p:cNvSpPr>
                <a:spLocks noChangeShapeType="1"/>
              </p:cNvSpPr>
              <p:nvPr/>
            </p:nvSpPr>
            <p:spPr bwMode="auto">
              <a:xfrm>
                <a:off x="1788" y="1406"/>
                <a:ext cx="3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5" name="Line 18"/>
              <p:cNvSpPr>
                <a:spLocks noChangeShapeType="1"/>
              </p:cNvSpPr>
              <p:nvPr/>
            </p:nvSpPr>
            <p:spPr bwMode="auto">
              <a:xfrm>
                <a:off x="1820" y="3765"/>
                <a:ext cx="30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6" name="Line 19"/>
              <p:cNvSpPr>
                <a:spLocks noChangeShapeType="1"/>
              </p:cNvSpPr>
              <p:nvPr/>
            </p:nvSpPr>
            <p:spPr bwMode="auto">
              <a:xfrm flipV="1">
                <a:off x="1820" y="3719"/>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7" name="Line 20"/>
              <p:cNvSpPr>
                <a:spLocks noChangeShapeType="1"/>
              </p:cNvSpPr>
              <p:nvPr/>
            </p:nvSpPr>
            <p:spPr bwMode="auto">
              <a:xfrm flipV="1">
                <a:off x="2836" y="3765"/>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8" name="Line 21"/>
              <p:cNvSpPr>
                <a:spLocks noChangeShapeType="1"/>
              </p:cNvSpPr>
              <p:nvPr/>
            </p:nvSpPr>
            <p:spPr bwMode="auto">
              <a:xfrm flipV="1">
                <a:off x="3853" y="3765"/>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9" name="Line 22"/>
              <p:cNvSpPr>
                <a:spLocks noChangeShapeType="1"/>
              </p:cNvSpPr>
              <p:nvPr/>
            </p:nvSpPr>
            <p:spPr bwMode="auto">
              <a:xfrm flipV="1">
                <a:off x="4869" y="3765"/>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40" name="Rectangle 23"/>
              <p:cNvSpPr>
                <a:spLocks noChangeArrowheads="1"/>
              </p:cNvSpPr>
              <p:nvPr/>
            </p:nvSpPr>
            <p:spPr bwMode="auto">
              <a:xfrm>
                <a:off x="1664" y="3636"/>
                <a:ext cx="5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0</a:t>
                </a:r>
                <a:endParaRPr lang="de-CH" altLang="de-CH" sz="1600" b="0" dirty="0"/>
              </a:p>
            </p:txBody>
          </p:sp>
          <p:sp>
            <p:nvSpPr>
              <p:cNvPr id="41" name="Rectangle 24"/>
              <p:cNvSpPr>
                <a:spLocks noChangeArrowheads="1"/>
              </p:cNvSpPr>
              <p:nvPr/>
            </p:nvSpPr>
            <p:spPr bwMode="auto">
              <a:xfrm>
                <a:off x="1584" y="3307"/>
                <a:ext cx="10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10</a:t>
                </a:r>
                <a:endParaRPr lang="de-CH" altLang="de-CH" sz="1600" b="0" dirty="0"/>
              </a:p>
            </p:txBody>
          </p:sp>
          <p:sp>
            <p:nvSpPr>
              <p:cNvPr id="42" name="Rectangle 25"/>
              <p:cNvSpPr>
                <a:spLocks noChangeArrowheads="1"/>
              </p:cNvSpPr>
              <p:nvPr/>
            </p:nvSpPr>
            <p:spPr bwMode="auto">
              <a:xfrm>
                <a:off x="1584" y="2971"/>
                <a:ext cx="10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20</a:t>
                </a:r>
                <a:endParaRPr lang="de-CH" altLang="de-CH" sz="1600" b="0" dirty="0"/>
              </a:p>
            </p:txBody>
          </p:sp>
          <p:sp>
            <p:nvSpPr>
              <p:cNvPr id="43" name="Rectangle 26"/>
              <p:cNvSpPr>
                <a:spLocks noChangeArrowheads="1"/>
              </p:cNvSpPr>
              <p:nvPr/>
            </p:nvSpPr>
            <p:spPr bwMode="auto">
              <a:xfrm>
                <a:off x="1584" y="2643"/>
                <a:ext cx="10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30</a:t>
                </a:r>
                <a:endParaRPr lang="de-CH" altLang="de-CH" sz="1600" b="0" dirty="0"/>
              </a:p>
            </p:txBody>
          </p:sp>
          <p:sp>
            <p:nvSpPr>
              <p:cNvPr id="44" name="Rectangle 27"/>
              <p:cNvSpPr>
                <a:spLocks noChangeArrowheads="1"/>
              </p:cNvSpPr>
              <p:nvPr/>
            </p:nvSpPr>
            <p:spPr bwMode="auto">
              <a:xfrm>
                <a:off x="1584" y="2315"/>
                <a:ext cx="10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40</a:t>
                </a:r>
                <a:endParaRPr lang="de-CH" altLang="de-CH" sz="1600" b="0" dirty="0"/>
              </a:p>
            </p:txBody>
          </p:sp>
          <p:sp>
            <p:nvSpPr>
              <p:cNvPr id="45" name="Rectangle 28"/>
              <p:cNvSpPr>
                <a:spLocks noChangeArrowheads="1"/>
              </p:cNvSpPr>
              <p:nvPr/>
            </p:nvSpPr>
            <p:spPr bwMode="auto">
              <a:xfrm>
                <a:off x="1584" y="1987"/>
                <a:ext cx="10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50</a:t>
                </a:r>
                <a:endParaRPr lang="de-CH" altLang="de-CH" sz="1600" b="0" dirty="0"/>
              </a:p>
            </p:txBody>
          </p:sp>
          <p:sp>
            <p:nvSpPr>
              <p:cNvPr id="46" name="Rectangle 29"/>
              <p:cNvSpPr>
                <a:spLocks noChangeArrowheads="1"/>
              </p:cNvSpPr>
              <p:nvPr/>
            </p:nvSpPr>
            <p:spPr bwMode="auto">
              <a:xfrm>
                <a:off x="1584" y="1651"/>
                <a:ext cx="10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60</a:t>
                </a:r>
                <a:endParaRPr lang="de-CH" altLang="de-CH" sz="1600" b="0" dirty="0"/>
              </a:p>
            </p:txBody>
          </p:sp>
          <p:sp>
            <p:nvSpPr>
              <p:cNvPr id="47" name="Rectangle 30"/>
              <p:cNvSpPr>
                <a:spLocks noChangeArrowheads="1"/>
              </p:cNvSpPr>
              <p:nvPr/>
            </p:nvSpPr>
            <p:spPr bwMode="auto">
              <a:xfrm>
                <a:off x="1584" y="1323"/>
                <a:ext cx="10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CH" sz="1600" b="0" dirty="0">
                    <a:solidFill>
                      <a:srgbClr val="000000"/>
                    </a:solidFill>
                  </a:rPr>
                  <a:t>70</a:t>
                </a:r>
                <a:endParaRPr lang="de-CH" altLang="de-CH" sz="1600" b="0" dirty="0"/>
              </a:p>
            </p:txBody>
          </p:sp>
        </p:grpSp>
        <p:sp>
          <p:nvSpPr>
            <p:cNvPr id="13" name="Rectangle 31"/>
            <p:cNvSpPr>
              <a:spLocks noChangeArrowheads="1"/>
            </p:cNvSpPr>
            <p:nvPr/>
          </p:nvSpPr>
          <p:spPr bwMode="auto">
            <a:xfrm>
              <a:off x="2425" y="3838"/>
              <a:ext cx="5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altLang="de-CH" sz="1400" b="0" dirty="0" smtClean="0"/>
                <a:t>Le soir</a:t>
              </a:r>
              <a:endParaRPr lang="fr-CH" altLang="de-CH" sz="1400" b="0" dirty="0"/>
            </a:p>
          </p:txBody>
        </p:sp>
        <p:sp>
          <p:nvSpPr>
            <p:cNvPr id="14" name="Rectangle 32"/>
            <p:cNvSpPr>
              <a:spLocks noChangeArrowheads="1"/>
            </p:cNvSpPr>
            <p:nvPr/>
          </p:nvSpPr>
          <p:spPr bwMode="auto">
            <a:xfrm>
              <a:off x="2832" y="3825"/>
              <a:ext cx="1706"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altLang="de-CH" sz="1400" b="0" dirty="0" smtClean="0"/>
                <a:t>Le soir &amp; </a:t>
              </a:r>
              <a:br>
                <a:rPr lang="fr-CH" altLang="de-CH" sz="1400" b="0" dirty="0" smtClean="0"/>
              </a:br>
              <a:r>
                <a:rPr lang="fr-CH" altLang="de-CH" sz="1400" b="0" dirty="0" smtClean="0"/>
                <a:t>granulés antilimaces (conv.)</a:t>
              </a:r>
              <a:endParaRPr lang="fr-CH" altLang="de-CH" sz="1400" b="0" dirty="0"/>
            </a:p>
          </p:txBody>
        </p:sp>
        <p:sp>
          <p:nvSpPr>
            <p:cNvPr id="15" name="Rectangle 33"/>
            <p:cNvSpPr>
              <a:spLocks noChangeArrowheads="1"/>
            </p:cNvSpPr>
            <p:nvPr/>
          </p:nvSpPr>
          <p:spPr bwMode="auto">
            <a:xfrm>
              <a:off x="4430" y="3831"/>
              <a:ext cx="61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fr-CH" altLang="de-CH" sz="1400" b="0" dirty="0" smtClean="0"/>
                <a:t>Le matin</a:t>
              </a:r>
              <a:endParaRPr lang="fr-CH" altLang="de-CH" sz="1400" b="0" dirty="0"/>
            </a:p>
          </p:txBody>
        </p:sp>
        <p:sp>
          <p:nvSpPr>
            <p:cNvPr id="16" name="Rectangle 34"/>
            <p:cNvSpPr>
              <a:spLocks noChangeArrowheads="1"/>
            </p:cNvSpPr>
            <p:nvPr/>
          </p:nvSpPr>
          <p:spPr bwMode="auto">
            <a:xfrm>
              <a:off x="1879" y="1069"/>
              <a:ext cx="14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fr-CH" altLang="de-CH" sz="1400" b="0" dirty="0" smtClean="0"/>
                <a:t>Dégâts aux feuilles (%)</a:t>
              </a:r>
              <a:endParaRPr lang="fr-CH" altLang="de-CH" sz="1400" b="0" dirty="0"/>
            </a:p>
          </p:txBody>
        </p:sp>
      </p:grpSp>
      <p:pic>
        <p:nvPicPr>
          <p:cNvPr id="5" name="Inhaltsplatzhalter 4"/>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776944" y="3572827"/>
            <a:ext cx="2706624" cy="1798320"/>
          </a:xfrm>
        </p:spPr>
      </p:pic>
      <p:sp>
        <p:nvSpPr>
          <p:cNvPr id="48" name="Inhaltsplatzhalter 18"/>
          <p:cNvSpPr txBox="1">
            <a:spLocks/>
          </p:cNvSpPr>
          <p:nvPr/>
        </p:nvSpPr>
        <p:spPr bwMode="auto">
          <a:xfrm>
            <a:off x="633364" y="6050488"/>
            <a:ext cx="2738406" cy="32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9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fr-CH" dirty="0" smtClean="0"/>
              <a:t>Source : Speiser, FiBL </a:t>
            </a:r>
            <a:endParaRPr lang="fr-CH" dirty="0"/>
          </a:p>
        </p:txBody>
      </p:sp>
    </p:spTree>
    <p:extLst>
      <p:ext uri="{BB962C8B-B14F-4D97-AF65-F5344CB8AC3E}">
        <p14:creationId xmlns:p14="http://schemas.microsoft.com/office/powerpoint/2010/main" val="1869818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(2) </a:t>
            </a:r>
            <a:endParaRPr lang="de-CH" dirty="0"/>
          </a:p>
        </p:txBody>
      </p:sp>
      <p:sp>
        <p:nvSpPr>
          <p:cNvPr id="19" name="Inhaltsplatzhalter 18"/>
          <p:cNvSpPr>
            <a:spLocks noGrp="1"/>
          </p:cNvSpPr>
          <p:nvPr>
            <p:ph idx="14"/>
          </p:nvPr>
        </p:nvSpPr>
        <p:spPr>
          <a:xfrm>
            <a:off x="628650" y="6038103"/>
            <a:ext cx="7886700" cy="279120"/>
          </a:xfrm>
        </p:spPr>
        <p:txBody>
          <a:bodyPr/>
          <a:lstStyle/>
          <a:p>
            <a:r>
              <a:rPr lang="fr-CH" dirty="0" smtClean="0"/>
              <a:t>Source : Fuchs, FiBL</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77</a:t>
            </a:fld>
            <a:endParaRPr lang="fr-CH" altLang="de-DE" dirty="0"/>
          </a:p>
        </p:txBody>
      </p:sp>
      <p:sp>
        <p:nvSpPr>
          <p:cNvPr id="2" name="Inhaltsplatzhalter 1"/>
          <p:cNvSpPr>
            <a:spLocks noGrp="1"/>
          </p:cNvSpPr>
          <p:nvPr>
            <p:ph sz="quarter" idx="24"/>
          </p:nvPr>
        </p:nvSpPr>
        <p:spPr/>
        <p:txBody>
          <a:bodyPr/>
          <a:lstStyle/>
          <a:p>
            <a:endParaRPr lang="de-CH" sz="1600" dirty="0"/>
          </a:p>
        </p:txBody>
      </p:sp>
      <p:sp>
        <p:nvSpPr>
          <p:cNvPr id="3" name="Inhaltsplatzhalter 2"/>
          <p:cNvSpPr>
            <a:spLocks noGrp="1"/>
          </p:cNvSpPr>
          <p:nvPr>
            <p:ph sz="quarter" idx="25"/>
          </p:nvPr>
        </p:nvSpPr>
        <p:spPr/>
        <p:txBody>
          <a:bodyPr/>
          <a:lstStyle/>
          <a:p>
            <a:endParaRPr lang="de-CH" altLang="de-DE" dirty="0" smtClean="0"/>
          </a:p>
        </p:txBody>
      </p:sp>
      <p:pic>
        <p:nvPicPr>
          <p:cNvPr id="4" name="Grafik 3"/>
          <p:cNvPicPr>
            <a:picLocks noChangeAspect="1"/>
          </p:cNvPicPr>
          <p:nvPr/>
        </p:nvPicPr>
        <p:blipFill>
          <a:blip r:embed="rId2"/>
          <a:stretch>
            <a:fillRect/>
          </a:stretch>
        </p:blipFill>
        <p:spPr>
          <a:xfrm>
            <a:off x="607734" y="2973098"/>
            <a:ext cx="5188402" cy="3032532"/>
          </a:xfrm>
          <a:prstGeom prst="rect">
            <a:avLst/>
          </a:prstGeom>
        </p:spPr>
      </p:pic>
      <p:sp>
        <p:nvSpPr>
          <p:cNvPr id="5" name="Rechtwinkliges Dreieck 4"/>
          <p:cNvSpPr/>
          <p:nvPr/>
        </p:nvSpPr>
        <p:spPr>
          <a:xfrm flipH="1">
            <a:off x="1053276" y="5661248"/>
            <a:ext cx="4742860" cy="56022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H" sz="1400" dirty="0" smtClean="0">
                <a:solidFill>
                  <a:schemeClr val="tx1"/>
                </a:solidFill>
              </a:rPr>
              <a:t>   Concentration de phytium</a:t>
            </a:r>
            <a:endParaRPr lang="fr-CH" sz="1400" dirty="0">
              <a:solidFill>
                <a:schemeClr val="tx1"/>
              </a:solidFill>
            </a:endParaRPr>
          </a:p>
        </p:txBody>
      </p:sp>
      <p:sp>
        <p:nvSpPr>
          <p:cNvPr id="6" name="Rechteck 5"/>
          <p:cNvSpPr/>
          <p:nvPr/>
        </p:nvSpPr>
        <p:spPr>
          <a:xfrm>
            <a:off x="5995070" y="3490294"/>
            <a:ext cx="2520280" cy="7920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altLang="de-DE" sz="1600" dirty="0" smtClean="0">
                <a:solidFill>
                  <a:schemeClr val="tx1"/>
                </a:solidFill>
              </a:rPr>
              <a:t>Échantillons de parcelles </a:t>
            </a:r>
            <a:r>
              <a:rPr lang="fr-CH" altLang="de-DE" sz="1600" b="1" dirty="0" smtClean="0">
                <a:solidFill>
                  <a:schemeClr val="tx1"/>
                </a:solidFill>
              </a:rPr>
              <a:t>sans</a:t>
            </a:r>
            <a:r>
              <a:rPr lang="fr-CH" altLang="de-DE" sz="1600" dirty="0" smtClean="0">
                <a:solidFill>
                  <a:schemeClr val="tx1"/>
                </a:solidFill>
              </a:rPr>
              <a:t> compost</a:t>
            </a:r>
            <a:endParaRPr lang="fr-CH" altLang="de-DE" sz="1600" dirty="0">
              <a:solidFill>
                <a:schemeClr val="tx1"/>
              </a:solidFill>
            </a:endParaRPr>
          </a:p>
        </p:txBody>
      </p:sp>
      <p:sp>
        <p:nvSpPr>
          <p:cNvPr id="13" name="Rechteck 12"/>
          <p:cNvSpPr/>
          <p:nvPr/>
        </p:nvSpPr>
        <p:spPr>
          <a:xfrm>
            <a:off x="6003816" y="4489364"/>
            <a:ext cx="2520280" cy="7920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altLang="de-DE" sz="1600" dirty="0">
                <a:solidFill>
                  <a:schemeClr val="tx1"/>
                </a:solidFill>
              </a:rPr>
              <a:t>Échantillons de parcelles </a:t>
            </a:r>
            <a:r>
              <a:rPr lang="fr-CH" altLang="de-DE" sz="1600" b="1" dirty="0" smtClean="0">
                <a:solidFill>
                  <a:schemeClr val="tx1"/>
                </a:solidFill>
              </a:rPr>
              <a:t>avec </a:t>
            </a:r>
            <a:r>
              <a:rPr lang="fr-CH" altLang="de-DE" sz="1600" dirty="0" smtClean="0">
                <a:solidFill>
                  <a:schemeClr val="tx1"/>
                </a:solidFill>
              </a:rPr>
              <a:t>compost</a:t>
            </a:r>
            <a:endParaRPr lang="fr-CH" altLang="de-DE" sz="1600" dirty="0">
              <a:solidFill>
                <a:schemeClr val="tx1"/>
              </a:solidFill>
            </a:endParaRPr>
          </a:p>
        </p:txBody>
      </p:sp>
      <p:sp>
        <p:nvSpPr>
          <p:cNvPr id="20" name="Inhaltsplatzhalter 19"/>
          <p:cNvSpPr>
            <a:spLocks noGrp="1"/>
          </p:cNvSpPr>
          <p:nvPr>
            <p:ph sz="quarter" idx="17"/>
          </p:nvPr>
        </p:nvSpPr>
        <p:spPr>
          <a:solidFill>
            <a:srgbClr val="A9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Techniques agricoles</a:t>
            </a:r>
          </a:p>
          <a:p>
            <a:r>
              <a:rPr lang="fr-CH" altLang="de-CH" dirty="0" smtClean="0"/>
              <a:t>Effets à long terme du compost dans les champs</a:t>
            </a:r>
          </a:p>
          <a:p>
            <a:pPr lvl="1"/>
            <a:r>
              <a:rPr lang="fr-CH" altLang="de-CH" dirty="0" smtClean="0"/>
              <a:t>Essai de laboratoire avec des échantillons de sol (concombre sur sol infecté)</a:t>
            </a:r>
          </a:p>
          <a:p>
            <a:pPr lvl="1"/>
            <a:r>
              <a:rPr lang="fr-CH" altLang="de-CH" dirty="0" smtClean="0"/>
              <a:t>Résistance des concombres contre une concentration progressive de phytium</a:t>
            </a:r>
            <a:endParaRPr lang="fr-CH" altLang="de-CH" dirty="0"/>
          </a:p>
        </p:txBody>
      </p:sp>
      <p:sp>
        <p:nvSpPr>
          <p:cNvPr id="7" name="ZoneTexte 6"/>
          <p:cNvSpPr txBox="1"/>
          <p:nvPr/>
        </p:nvSpPr>
        <p:spPr>
          <a:xfrm>
            <a:off x="549276" y="3812884"/>
            <a:ext cx="504000" cy="307777"/>
          </a:xfrm>
          <a:prstGeom prst="rect">
            <a:avLst/>
          </a:prstGeom>
          <a:solidFill>
            <a:schemeClr val="bg1"/>
          </a:solidFill>
        </p:spPr>
        <p:txBody>
          <a:bodyPr wrap="square" lIns="0" tIns="0" rIns="0" bIns="0" rtlCol="0">
            <a:spAutoFit/>
          </a:bodyPr>
          <a:lstStyle/>
          <a:p>
            <a:pPr algn="ctr"/>
            <a:r>
              <a:rPr lang="fr-CH" sz="1000" dirty="0" smtClean="0">
                <a:solidFill>
                  <a:schemeClr val="tx1"/>
                </a:solidFill>
              </a:rPr>
              <a:t>Sans compost</a:t>
            </a:r>
            <a:endParaRPr lang="fr-CH" sz="1000" dirty="0">
              <a:solidFill>
                <a:schemeClr val="tx1"/>
              </a:solidFill>
            </a:endParaRPr>
          </a:p>
        </p:txBody>
      </p:sp>
      <p:sp>
        <p:nvSpPr>
          <p:cNvPr id="14" name="ZoneTexte 13"/>
          <p:cNvSpPr txBox="1"/>
          <p:nvPr/>
        </p:nvSpPr>
        <p:spPr>
          <a:xfrm>
            <a:off x="549276" y="4577631"/>
            <a:ext cx="504000" cy="307777"/>
          </a:xfrm>
          <a:prstGeom prst="rect">
            <a:avLst/>
          </a:prstGeom>
          <a:solidFill>
            <a:schemeClr val="bg1"/>
          </a:solidFill>
        </p:spPr>
        <p:txBody>
          <a:bodyPr wrap="square" lIns="0" tIns="0" rIns="0" bIns="0" rtlCol="0">
            <a:spAutoFit/>
          </a:bodyPr>
          <a:lstStyle/>
          <a:p>
            <a:pPr algn="ctr"/>
            <a:r>
              <a:rPr lang="fr-CH" sz="1000" dirty="0" smtClean="0">
                <a:solidFill>
                  <a:schemeClr val="tx1"/>
                </a:solidFill>
              </a:rPr>
              <a:t>Avec compost</a:t>
            </a:r>
            <a:endParaRPr lang="fr-CH" sz="1000" dirty="0">
              <a:solidFill>
                <a:schemeClr val="tx1"/>
              </a:solidFill>
            </a:endParaRPr>
          </a:p>
        </p:txBody>
      </p:sp>
    </p:spTree>
    <p:extLst>
      <p:ext uri="{BB962C8B-B14F-4D97-AF65-F5344CB8AC3E}">
        <p14:creationId xmlns:p14="http://schemas.microsoft.com/office/powerpoint/2010/main" val="25830745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(3) </a:t>
            </a:r>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78</a:t>
            </a:fld>
            <a:endParaRPr lang="fr-CH" altLang="de-DE" dirty="0"/>
          </a:p>
        </p:txBody>
      </p:sp>
      <p:sp>
        <p:nvSpPr>
          <p:cNvPr id="10" name="Inhaltsplatzhalter 9"/>
          <p:cNvSpPr>
            <a:spLocks noGrp="1"/>
          </p:cNvSpPr>
          <p:nvPr>
            <p:ph sz="quarter" idx="17"/>
          </p:nvPr>
        </p:nvSpPr>
        <p:spPr>
          <a:solidFill>
            <a:srgbClr val="8DCFCD"/>
          </a:solidFill>
        </p:spPr>
        <p:txBody>
          <a:bodyPr/>
          <a:lstStyle/>
          <a:p>
            <a:r>
              <a:rPr lang="fr-CH" b="1" dirty="0" smtClean="0"/>
              <a:t>Biodiversité fonctionnelle</a:t>
            </a:r>
            <a:br>
              <a:rPr lang="fr-CH" b="1" dirty="0" smtClean="0"/>
            </a:br>
            <a:r>
              <a:rPr lang="fr-CH" dirty="0" smtClean="0"/>
              <a:t>dans les cultures de choux (un exemple)</a:t>
            </a:r>
          </a:p>
          <a:p>
            <a:r>
              <a:rPr lang="fr-CH" altLang="de-DE" dirty="0" smtClean="0"/>
              <a:t>Favoriser les auxiliaires &gt; Diminution des ravageurs &gt; Diminution des insecticides &gt; Augmentation de la biodiversité</a:t>
            </a:r>
            <a:endParaRPr lang="fr-CH" altLang="de-DE" dirty="0"/>
          </a:p>
        </p:txBody>
      </p:sp>
      <p:sp>
        <p:nvSpPr>
          <p:cNvPr id="3" name="Inhaltsplatzhalter 2"/>
          <p:cNvSpPr>
            <a:spLocks noGrp="1"/>
          </p:cNvSpPr>
          <p:nvPr>
            <p:ph sz="quarter" idx="25"/>
          </p:nvPr>
        </p:nvSpPr>
        <p:spPr/>
        <p:txBody>
          <a:bodyPr/>
          <a:lstStyle/>
          <a:p>
            <a:pPr lvl="1"/>
            <a:r>
              <a:rPr lang="fr-CH" dirty="0" smtClean="0"/>
              <a:t>Quelles fleurs sauvages attirent les prédateurs et les parasitoïdes des ravageurs des choux dans les champs ?</a:t>
            </a:r>
          </a:p>
          <a:p>
            <a:pPr lvl="1"/>
            <a:r>
              <a:rPr lang="fr-CH" dirty="0" smtClean="0"/>
              <a:t>Quelles fleurs sauvages augmentent l’efficacité des parasitoïdes ?</a:t>
            </a:r>
          </a:p>
          <a:p>
            <a:pPr lvl="1"/>
            <a:r>
              <a:rPr lang="fr-CH" dirty="0" smtClean="0"/>
              <a:t>Est-ce que les fleurs sauvages permettent de faire diminuer les dégâts ?</a:t>
            </a:r>
            <a:endParaRPr lang="fr-CH" dirty="0"/>
          </a:p>
        </p:txBody>
      </p:sp>
      <p:pic>
        <p:nvPicPr>
          <p:cNvPr id="4" name="Grafik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5142" y="3178697"/>
            <a:ext cx="4248472" cy="2832314"/>
          </a:xfrm>
          <a:prstGeom prst="rect">
            <a:avLst/>
          </a:prstGeom>
        </p:spPr>
      </p:pic>
    </p:spTree>
    <p:extLst>
      <p:ext uri="{BB962C8B-B14F-4D97-AF65-F5344CB8AC3E}">
        <p14:creationId xmlns:p14="http://schemas.microsoft.com/office/powerpoint/2010/main" val="369326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Fertilité du sol</a:t>
            </a:r>
            <a:endParaRPr lang="de-CH" dirty="0"/>
          </a:p>
        </p:txBody>
      </p:sp>
      <p:sp>
        <p:nvSpPr>
          <p:cNvPr id="3" name="Inhaltsplatzhalter 2"/>
          <p:cNvSpPr>
            <a:spLocks noGrp="1"/>
          </p:cNvSpPr>
          <p:nvPr>
            <p:ph idx="12"/>
          </p:nvPr>
        </p:nvSpPr>
        <p:spPr/>
        <p:txBody>
          <a:bodyPr>
            <a:normAutofit/>
          </a:bodyPr>
          <a:lstStyle/>
          <a:p>
            <a:r>
              <a:rPr lang="fr-CH" dirty="0" smtClean="0"/>
              <a:t>Symbioses avec les bactéries des nodosités</a:t>
            </a:r>
            <a:endParaRPr lang="fr-CH" dirty="0"/>
          </a:p>
        </p:txBody>
      </p:sp>
      <p:sp>
        <p:nvSpPr>
          <p:cNvPr id="14" name="Inhaltsplatzhalter 13"/>
          <p:cNvSpPr>
            <a:spLocks noGrp="1"/>
          </p:cNvSpPr>
          <p:nvPr>
            <p:ph idx="14"/>
          </p:nvPr>
        </p:nvSpPr>
        <p:spPr/>
        <p:txBody>
          <a:bodyPr/>
          <a:lstStyle/>
          <a:p>
            <a:r>
              <a:rPr lang="de-CH" dirty="0" smtClean="0"/>
              <a:t>Illustration : FiBL</a:t>
            </a:r>
            <a:endParaRPr lang="de-CH" dirty="0"/>
          </a:p>
        </p:txBody>
      </p:sp>
      <p:sp>
        <p:nvSpPr>
          <p:cNvPr id="18" name="Inhaltsplatzhalter 17"/>
          <p:cNvSpPr>
            <a:spLocks noGrp="1"/>
          </p:cNvSpPr>
          <p:nvPr>
            <p:ph sz="quarter" idx="17"/>
          </p:nvPr>
        </p:nvSpPr>
        <p:spPr/>
        <p:txBody>
          <a:bodyPr/>
          <a:lstStyle/>
          <a:p>
            <a:r>
              <a:rPr lang="fr-CH" dirty="0" smtClean="0"/>
              <a:t>Les étapes jusqu’à la symbiose</a:t>
            </a:r>
          </a:p>
          <a:p>
            <a:pPr lvl="1"/>
            <a:r>
              <a:rPr lang="fr-CH" dirty="0" smtClean="0"/>
              <a:t>Une cellule de rhizobie vivant indépendamment reconnaît un poil radiculaire</a:t>
            </a:r>
          </a:p>
          <a:p>
            <a:pPr lvl="1"/>
            <a:r>
              <a:rPr lang="fr-CH" dirty="0" smtClean="0"/>
              <a:t>Contact, pénétration et infection du poil radiculaire</a:t>
            </a:r>
          </a:p>
          <a:p>
            <a:pPr lvl="1"/>
            <a:r>
              <a:rPr lang="fr-CH" dirty="0" smtClean="0"/>
              <a:t>Formation du sac et du tube infectieux, division cellulaire, formation nodosité</a:t>
            </a:r>
            <a:endParaRPr lang="fr-CH" dirty="0"/>
          </a:p>
        </p:txBody>
      </p:sp>
      <p:sp>
        <p:nvSpPr>
          <p:cNvPr id="20" name="Inhaltsplatzhalter 19"/>
          <p:cNvSpPr>
            <a:spLocks noGrp="1"/>
          </p:cNvSpPr>
          <p:nvPr>
            <p:ph sz="quarter" idx="23"/>
          </p:nvPr>
        </p:nvSpPr>
        <p:spPr/>
        <p:txBody>
          <a:bodyPr/>
          <a:lstStyle/>
          <a:p>
            <a:endParaRPr lang="de-CH" dirty="0"/>
          </a:p>
        </p:txBody>
      </p:sp>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a:t>
            </a:fld>
            <a:endParaRPr lang="fr-CH" altLang="de-DE" dirty="0"/>
          </a:p>
        </p:txBody>
      </p:sp>
      <p:sp>
        <p:nvSpPr>
          <p:cNvPr id="21" name="Rechteck 20"/>
          <p:cNvSpPr/>
          <p:nvPr/>
        </p:nvSpPr>
        <p:spPr>
          <a:xfrm>
            <a:off x="615142" y="2963350"/>
            <a:ext cx="7900208" cy="2985930"/>
          </a:xfrm>
          <a:prstGeom prst="rect">
            <a:avLst/>
          </a:prstGeom>
          <a:solidFill>
            <a:srgbClr val="C6780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800" b="1" dirty="0">
              <a:solidFill>
                <a:schemeClr val="tx1"/>
              </a:solidFill>
            </a:endParaRPr>
          </a:p>
        </p:txBody>
      </p:sp>
      <p:sp>
        <p:nvSpPr>
          <p:cNvPr id="23" name="Rechteck 22"/>
          <p:cNvSpPr/>
          <p:nvPr/>
        </p:nvSpPr>
        <p:spPr>
          <a:xfrm>
            <a:off x="953308" y="4437111"/>
            <a:ext cx="1516952" cy="1179096"/>
          </a:xfrm>
          <a:prstGeom prst="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Bactéries des nodosités</a:t>
            </a:r>
            <a:endParaRPr lang="fr-CH" sz="1800" b="1" dirty="0">
              <a:solidFill>
                <a:schemeClr val="tx1"/>
              </a:solidFill>
            </a:endParaRPr>
          </a:p>
        </p:txBody>
      </p:sp>
      <p:sp>
        <p:nvSpPr>
          <p:cNvPr id="24" name="Rechteck 23"/>
          <p:cNvSpPr/>
          <p:nvPr/>
        </p:nvSpPr>
        <p:spPr>
          <a:xfrm>
            <a:off x="6381754" y="4437111"/>
            <a:ext cx="1795430" cy="1176223"/>
          </a:xfrm>
          <a:prstGeom prst="rect">
            <a:avLst/>
          </a:prstGeom>
          <a:solidFill>
            <a:srgbClr val="D38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Racines des légumineuses</a:t>
            </a:r>
            <a:endParaRPr lang="fr-CH" sz="1800" b="1" dirty="0">
              <a:solidFill>
                <a:schemeClr val="tx1"/>
              </a:solidFill>
            </a:endParaRPr>
          </a:p>
        </p:txBody>
      </p:sp>
      <p:sp>
        <p:nvSpPr>
          <p:cNvPr id="25" name="Pfeil nach links 24"/>
          <p:cNvSpPr/>
          <p:nvPr/>
        </p:nvSpPr>
        <p:spPr>
          <a:xfrm>
            <a:off x="2529949" y="4437111"/>
            <a:ext cx="3792117" cy="592850"/>
          </a:xfrm>
          <a:prstGeom prst="leftArrow">
            <a:avLst/>
          </a:prstGeom>
          <a:gradFill flip="none" rotWithShape="1">
            <a:gsLst>
              <a:gs pos="3000">
                <a:srgbClr val="FF6565"/>
              </a:gs>
              <a:gs pos="66000">
                <a:srgbClr val="D38F07"/>
              </a:gs>
              <a:gs pos="41000">
                <a:srgbClr val="FF6565"/>
              </a:gs>
              <a:gs pos="97000">
                <a:srgbClr val="D38F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H" sz="1600" dirty="0" smtClean="0">
                <a:solidFill>
                  <a:schemeClr val="tx1"/>
                </a:solidFill>
              </a:rPr>
              <a:t>Énergie et carbone</a:t>
            </a:r>
            <a:endParaRPr lang="fr-CH" sz="1600" dirty="0">
              <a:solidFill>
                <a:schemeClr val="tx1"/>
              </a:solidFill>
            </a:endParaRPr>
          </a:p>
        </p:txBody>
      </p:sp>
      <p:sp>
        <p:nvSpPr>
          <p:cNvPr id="26" name="Pfeil nach links 25"/>
          <p:cNvSpPr/>
          <p:nvPr/>
        </p:nvSpPr>
        <p:spPr>
          <a:xfrm flipH="1">
            <a:off x="2529948" y="5085184"/>
            <a:ext cx="3792118" cy="608616"/>
          </a:xfrm>
          <a:prstGeom prst="leftArrow">
            <a:avLst/>
          </a:prstGeom>
          <a:gradFill flip="none" rotWithShape="1">
            <a:gsLst>
              <a:gs pos="3000">
                <a:srgbClr val="D38F07"/>
              </a:gs>
              <a:gs pos="64000">
                <a:srgbClr val="F4704E"/>
              </a:gs>
              <a:gs pos="42000">
                <a:srgbClr val="D38F07"/>
              </a:gs>
              <a:gs pos="97000">
                <a:srgbClr val="FF656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smtClean="0">
                <a:solidFill>
                  <a:schemeClr val="tx1"/>
                </a:solidFill>
              </a:rPr>
              <a:t>Azote de l’air (N</a:t>
            </a:r>
            <a:r>
              <a:rPr lang="fr-CH" sz="1600" baseline="-25000" dirty="0" smtClean="0">
                <a:solidFill>
                  <a:schemeClr val="tx1"/>
                </a:solidFill>
              </a:rPr>
              <a:t>2</a:t>
            </a:r>
            <a:r>
              <a:rPr lang="fr-CH" sz="1600" dirty="0" smtClean="0">
                <a:solidFill>
                  <a:schemeClr val="tx1"/>
                </a:solidFill>
              </a:rPr>
              <a:t>)</a:t>
            </a:r>
            <a:endParaRPr lang="fr-CH" sz="1600" dirty="0">
              <a:solidFill>
                <a:schemeClr val="tx1"/>
              </a:solidFill>
            </a:endParaRPr>
          </a:p>
        </p:txBody>
      </p:sp>
      <p:sp>
        <p:nvSpPr>
          <p:cNvPr id="27" name="Gestreifter Pfeil nach rechts 26"/>
          <p:cNvSpPr/>
          <p:nvPr/>
        </p:nvSpPr>
        <p:spPr>
          <a:xfrm rot="5400000" flipV="1">
            <a:off x="3171994" y="750634"/>
            <a:ext cx="1275523" cy="5700953"/>
          </a:xfrm>
          <a:prstGeom prst="stripedRightArrow">
            <a:avLst>
              <a:gd name="adj1" fmla="val 100000"/>
              <a:gd name="adj2" fmla="val 21912"/>
            </a:avLst>
          </a:prstGeom>
          <a:gradFill flip="none" rotWithShape="1">
            <a:gsLst>
              <a:gs pos="92000">
                <a:schemeClr val="accent4">
                  <a:lumMod val="40000"/>
                  <a:lumOff val="60000"/>
                </a:schemeClr>
              </a:gs>
              <a:gs pos="51000">
                <a:srgbClr val="D38F07"/>
              </a:gs>
              <a:gs pos="11000">
                <a:srgbClr val="FF656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CH" sz="1600" b="1" dirty="0" smtClean="0">
                <a:solidFill>
                  <a:schemeClr val="tx1"/>
                </a:solidFill>
              </a:rPr>
              <a:t>Favoriser les bactéries des nodosités</a:t>
            </a:r>
            <a:br>
              <a:rPr lang="fr-CH" sz="1600" b="1" dirty="0" smtClean="0">
                <a:solidFill>
                  <a:schemeClr val="tx1"/>
                </a:solidFill>
              </a:rPr>
            </a:br>
            <a:r>
              <a:rPr lang="fr-CH" sz="1600" dirty="0" smtClean="0">
                <a:solidFill>
                  <a:schemeClr val="tx1"/>
                </a:solidFill>
              </a:rPr>
              <a:t>Faible niveau d’azote dans le sol, travail du sol ménageant</a:t>
            </a:r>
            <a:endParaRPr lang="fr-CH" sz="1600" dirty="0"/>
          </a:p>
        </p:txBody>
      </p:sp>
    </p:spTree>
    <p:extLst>
      <p:ext uri="{BB962C8B-B14F-4D97-AF65-F5344CB8AC3E}">
        <p14:creationId xmlns:p14="http://schemas.microsoft.com/office/powerpoint/2010/main" val="40412401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(3) </a:t>
            </a:r>
            <a:endParaRPr lang="de-CH" dirty="0"/>
          </a:p>
        </p:txBody>
      </p:sp>
      <p:sp>
        <p:nvSpPr>
          <p:cNvPr id="19" name="Inhaltsplatzhalter 18"/>
          <p:cNvSpPr>
            <a:spLocks noGrp="1"/>
          </p:cNvSpPr>
          <p:nvPr>
            <p:ph idx="14"/>
          </p:nvPr>
        </p:nvSpPr>
        <p:spPr>
          <a:xfrm>
            <a:off x="4788024" y="6019844"/>
            <a:ext cx="3727326" cy="289476"/>
          </a:xfrm>
        </p:spPr>
        <p:txBody>
          <a:bodyPr/>
          <a:lstStyle/>
          <a:p>
            <a:r>
              <a:rPr lang="fr-CH" dirty="0" smtClean="0"/>
              <a:t>Photo : M. Born</a:t>
            </a:r>
            <a:endParaRPr lang="fr-CH" dirty="0"/>
          </a:p>
        </p:txBody>
      </p:sp>
      <p:sp>
        <p:nvSpPr>
          <p:cNvPr id="20" name="Inhaltsplatzhalter 19"/>
          <p:cNvSpPr>
            <a:spLocks noGrp="1"/>
          </p:cNvSpPr>
          <p:nvPr>
            <p:ph sz="quarter" idx="17"/>
          </p:nvPr>
        </p:nvSpPr>
        <p:spPr>
          <a:solidFill>
            <a:srgbClr val="8DCF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Biodiversité fonctionnelle dans les cultures de choux</a:t>
            </a:r>
          </a:p>
          <a:p>
            <a:r>
              <a:rPr lang="fr-CH" altLang="de-DE" spc="30" dirty="0" smtClean="0"/>
              <a:t>Principe : Attirer les auxiliaires pour lutter contre les ravageurs des choux</a:t>
            </a:r>
          </a:p>
          <a:p>
            <a:pPr lvl="1"/>
            <a:r>
              <a:rPr lang="fr-CH" altLang="de-DE" dirty="0" smtClean="0"/>
              <a:t>Développement de bandes florales spécifiques (le long des champs de choux)</a:t>
            </a:r>
          </a:p>
          <a:p>
            <a:pPr lvl="1"/>
            <a:r>
              <a:rPr lang="fr-CH" altLang="de-DE" dirty="0" smtClean="0"/>
              <a:t>Recherche d’adventices adéquates (directement dans les champs de choux)</a:t>
            </a:r>
            <a:endParaRPr lang="fr-CH" b="1"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79</a:t>
            </a:fld>
            <a:endParaRPr lang="fr-CH" altLang="de-DE" dirty="0"/>
          </a:p>
        </p:txBody>
      </p:sp>
      <p:sp>
        <p:nvSpPr>
          <p:cNvPr id="2" name="Inhaltsplatzhalter 1"/>
          <p:cNvSpPr>
            <a:spLocks noGrp="1"/>
          </p:cNvSpPr>
          <p:nvPr>
            <p:ph sz="quarter" idx="24"/>
          </p:nvPr>
        </p:nvSpPr>
        <p:spPr/>
        <p:txBody>
          <a:bodyPr/>
          <a:lstStyle/>
          <a:p>
            <a:endParaRPr lang="de-CH" dirty="0"/>
          </a:p>
        </p:txBody>
      </p:sp>
      <p:pic>
        <p:nvPicPr>
          <p:cNvPr id="10" name="Grafik 3"/>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039647" y="5383369"/>
            <a:ext cx="256933" cy="26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4"/>
          <p:cNvSpPr txBox="1">
            <a:spLocks noChangeArrowheads="1"/>
          </p:cNvSpPr>
          <p:nvPr/>
        </p:nvSpPr>
        <p:spPr bwMode="auto">
          <a:xfrm>
            <a:off x="4314872" y="5388712"/>
            <a:ext cx="13205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de-CH" altLang="de-DE" sz="1200" b="0" dirty="0"/>
              <a:t>Begleitpflanzen</a:t>
            </a:r>
          </a:p>
        </p:txBody>
      </p:sp>
      <p:sp>
        <p:nvSpPr>
          <p:cNvPr id="12" name="Ellipse 21"/>
          <p:cNvSpPr>
            <a:spLocks noChangeArrowheads="1"/>
          </p:cNvSpPr>
          <p:nvPr/>
        </p:nvSpPr>
        <p:spPr bwMode="auto">
          <a:xfrm>
            <a:off x="2123728" y="35010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13" name="Ellipse 21"/>
          <p:cNvSpPr>
            <a:spLocks noChangeArrowheads="1"/>
          </p:cNvSpPr>
          <p:nvPr/>
        </p:nvSpPr>
        <p:spPr bwMode="auto">
          <a:xfrm>
            <a:off x="1979712" y="36534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14" name="Ellipse 21"/>
          <p:cNvSpPr>
            <a:spLocks noChangeArrowheads="1"/>
          </p:cNvSpPr>
          <p:nvPr/>
        </p:nvSpPr>
        <p:spPr bwMode="auto">
          <a:xfrm>
            <a:off x="1835696" y="38058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15" name="Ellipse 21"/>
          <p:cNvSpPr>
            <a:spLocks noChangeArrowheads="1"/>
          </p:cNvSpPr>
          <p:nvPr/>
        </p:nvSpPr>
        <p:spPr bwMode="auto">
          <a:xfrm>
            <a:off x="2195736" y="39582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16" name="Ellipse 21"/>
          <p:cNvSpPr>
            <a:spLocks noChangeArrowheads="1"/>
          </p:cNvSpPr>
          <p:nvPr/>
        </p:nvSpPr>
        <p:spPr bwMode="auto">
          <a:xfrm>
            <a:off x="1907704" y="41106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21" name="Ellipse 21"/>
          <p:cNvSpPr>
            <a:spLocks noChangeArrowheads="1"/>
          </p:cNvSpPr>
          <p:nvPr/>
        </p:nvSpPr>
        <p:spPr bwMode="auto">
          <a:xfrm>
            <a:off x="2051720" y="42630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22" name="Ellipse 21"/>
          <p:cNvSpPr>
            <a:spLocks noChangeArrowheads="1"/>
          </p:cNvSpPr>
          <p:nvPr/>
        </p:nvSpPr>
        <p:spPr bwMode="auto">
          <a:xfrm>
            <a:off x="2132112" y="3805808"/>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23" name="Ellipse 21"/>
          <p:cNvSpPr>
            <a:spLocks noChangeArrowheads="1"/>
          </p:cNvSpPr>
          <p:nvPr/>
        </p:nvSpPr>
        <p:spPr bwMode="auto">
          <a:xfrm>
            <a:off x="1907704" y="3429000"/>
            <a:ext cx="72008" cy="72008"/>
          </a:xfrm>
          <a:prstGeom prst="ellipse">
            <a:avLst/>
          </a:prstGeom>
          <a:solidFill>
            <a:srgbClr val="7030A0"/>
          </a:solidFill>
          <a:ln w="12700" algn="ctr">
            <a:solidFill>
              <a:schemeClr val="tx1"/>
            </a:solidFill>
            <a:round/>
            <a:headEnd type="none" w="sm" len="sm"/>
            <a:tailEnd type="none" w="sm" len="sm"/>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pic>
        <p:nvPicPr>
          <p:cNvPr id="24" name="Grafik 1"/>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8650" y="2996952"/>
            <a:ext cx="5317020" cy="29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nhaltsplatzhalter 3"/>
          <p:cNvPicPr>
            <a:picLocks noGrp="1" noChangeAspect="1"/>
          </p:cNvPicPr>
          <p:nvPr>
            <p:ph sz="quarter" idx="25"/>
          </p:nvPr>
        </p:nvPicPr>
        <p:blipFill>
          <a:blip r:embed="rId4">
            <a:extLst>
              <a:ext uri="{28A0092B-C50C-407E-A947-70E740481C1C}">
                <a14:useLocalDpi xmlns:a14="http://schemas.microsoft.com/office/drawing/2010/main" val="0"/>
              </a:ext>
            </a:extLst>
          </a:blip>
          <a:stretch>
            <a:fillRect/>
          </a:stretch>
        </p:blipFill>
        <p:spPr>
          <a:xfrm>
            <a:off x="5801328" y="3581971"/>
            <a:ext cx="2657856" cy="1780032"/>
          </a:xfrm>
        </p:spPr>
      </p:pic>
      <p:sp>
        <p:nvSpPr>
          <p:cNvPr id="25" name="Inhaltsplatzhalter 18"/>
          <p:cNvSpPr txBox="1">
            <a:spLocks/>
          </p:cNvSpPr>
          <p:nvPr/>
        </p:nvSpPr>
        <p:spPr bwMode="auto">
          <a:xfrm>
            <a:off x="628650" y="6014949"/>
            <a:ext cx="3799334" cy="28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12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de-CH" dirty="0" smtClean="0"/>
              <a:t>Source : Landschaftsschema, Luka et al., 2012.	</a:t>
            </a:r>
            <a:endParaRPr lang="de-CH" dirty="0"/>
          </a:p>
        </p:txBody>
      </p:sp>
      <p:sp>
        <p:nvSpPr>
          <p:cNvPr id="3" name="ZoneTexte 2"/>
          <p:cNvSpPr txBox="1"/>
          <p:nvPr/>
        </p:nvSpPr>
        <p:spPr>
          <a:xfrm>
            <a:off x="4314872" y="2978034"/>
            <a:ext cx="1423070" cy="2708434"/>
          </a:xfrm>
          <a:prstGeom prst="rect">
            <a:avLst/>
          </a:prstGeom>
          <a:solidFill>
            <a:schemeClr val="bg1"/>
          </a:solidFill>
        </p:spPr>
        <p:txBody>
          <a:bodyPr wrap="square" rtlCol="0">
            <a:spAutoFit/>
          </a:bodyPr>
          <a:lstStyle/>
          <a:p>
            <a:r>
              <a:rPr lang="fr-CH" sz="1000" dirty="0" smtClean="0"/>
              <a:t>Jachères fleuries, ourlets, haies etc.</a:t>
            </a:r>
          </a:p>
          <a:p>
            <a:endParaRPr lang="fr-CH" sz="1000" dirty="0"/>
          </a:p>
          <a:p>
            <a:r>
              <a:rPr lang="fr-CH" sz="1000" dirty="0" smtClean="0"/>
              <a:t>Plantes favorisant les  auxiliaires / </a:t>
            </a:r>
            <a:r>
              <a:rPr lang="fr-CH" sz="1000" dirty="0" err="1" smtClean="0"/>
              <a:t>antago-nistes</a:t>
            </a:r>
            <a:r>
              <a:rPr lang="fr-CH" sz="1000" dirty="0" smtClean="0"/>
              <a:t> spécifiques</a:t>
            </a:r>
          </a:p>
          <a:p>
            <a:endParaRPr lang="fr-CH" sz="1000" dirty="0"/>
          </a:p>
          <a:p>
            <a:r>
              <a:rPr lang="fr-CH" sz="1000" dirty="0" smtClean="0"/>
              <a:t>Bandes </a:t>
            </a:r>
            <a:r>
              <a:rPr lang="fr-CH" sz="1000" dirty="0"/>
              <a:t>florales pour les auxiliaires</a:t>
            </a:r>
            <a:endParaRPr lang="fr-CH" sz="1000" dirty="0" smtClean="0"/>
          </a:p>
          <a:p>
            <a:endParaRPr lang="fr-CH" sz="1000" dirty="0"/>
          </a:p>
          <a:p>
            <a:r>
              <a:rPr lang="fr-CH" sz="1000" dirty="0" smtClean="0"/>
              <a:t>Culture de choux</a:t>
            </a:r>
          </a:p>
          <a:p>
            <a:endParaRPr lang="fr-CH" sz="1000" dirty="0"/>
          </a:p>
          <a:p>
            <a:r>
              <a:rPr lang="fr-CH" sz="1000" dirty="0" smtClean="0"/>
              <a:t>Direction de migration des auxiliaires / antagonistes</a:t>
            </a:r>
          </a:p>
          <a:p>
            <a:endParaRPr lang="fr-CH" sz="1000" dirty="0"/>
          </a:p>
          <a:p>
            <a:r>
              <a:rPr lang="fr-CH" sz="1000" dirty="0" smtClean="0"/>
              <a:t>Adventices</a:t>
            </a:r>
            <a:endParaRPr lang="fr-CH" sz="1000" dirty="0"/>
          </a:p>
        </p:txBody>
      </p:sp>
    </p:spTree>
    <p:extLst>
      <p:ext uri="{BB962C8B-B14F-4D97-AF65-F5344CB8AC3E}">
        <p14:creationId xmlns:p14="http://schemas.microsoft.com/office/powerpoint/2010/main" val="29883826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(3) </a:t>
            </a:r>
            <a:endParaRPr lang="de-CH" dirty="0"/>
          </a:p>
        </p:txBody>
      </p:sp>
      <p:sp>
        <p:nvSpPr>
          <p:cNvPr id="22" name="Inhaltsplatzhalter 21"/>
          <p:cNvSpPr>
            <a:spLocks noGrp="1"/>
          </p:cNvSpPr>
          <p:nvPr>
            <p:ph idx="14"/>
          </p:nvPr>
        </p:nvSpPr>
        <p:spPr>
          <a:xfrm>
            <a:off x="6084168" y="6021782"/>
            <a:ext cx="2431181" cy="287538"/>
          </a:xfrm>
        </p:spPr>
        <p:txBody>
          <a:bodyPr/>
          <a:lstStyle/>
          <a:p>
            <a:r>
              <a:rPr lang="fr-CH" dirty="0" smtClean="0"/>
              <a:t>Photos : H. Luka, FiBL</a:t>
            </a:r>
          </a:p>
          <a:p>
            <a:endParaRPr lang="de-CH" dirty="0"/>
          </a:p>
        </p:txBody>
      </p:sp>
      <p:sp>
        <p:nvSpPr>
          <p:cNvPr id="4" name="Inhaltsplatzhalter 3"/>
          <p:cNvSpPr>
            <a:spLocks noGrp="1"/>
          </p:cNvSpPr>
          <p:nvPr>
            <p:ph sz="quarter" idx="17"/>
          </p:nvPr>
        </p:nvSpPr>
        <p:spPr>
          <a:xfrm>
            <a:off x="595267" y="1540638"/>
            <a:ext cx="7908925" cy="920172"/>
          </a:xfrm>
          <a:solidFill>
            <a:srgbClr val="8DCF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La biodiversité fonctionnelle dans les cultures de choux</a:t>
            </a:r>
          </a:p>
          <a:p>
            <a:r>
              <a:rPr lang="fr-CH" altLang="de-DE" dirty="0"/>
              <a:t>Favoriser les auxiliaires &gt; Diminution des ravageurs &gt; </a:t>
            </a:r>
            <a:r>
              <a:rPr lang="fr-CH" altLang="de-DE" dirty="0" smtClean="0"/>
              <a:t/>
            </a:r>
            <a:br>
              <a:rPr lang="fr-CH" altLang="de-DE" dirty="0" smtClean="0"/>
            </a:br>
            <a:r>
              <a:rPr lang="fr-CH" altLang="de-DE" dirty="0" smtClean="0"/>
              <a:t>Diminution </a:t>
            </a:r>
            <a:r>
              <a:rPr lang="fr-CH" altLang="de-DE" dirty="0"/>
              <a:t>des insecticides &gt; Augmentation de la biodiversité</a:t>
            </a:r>
          </a:p>
        </p:txBody>
      </p:sp>
      <p:sp>
        <p:nvSpPr>
          <p:cNvPr id="5" name="Inhaltsplatzhalter 4"/>
          <p:cNvSpPr>
            <a:spLocks noGrp="1"/>
          </p:cNvSpPr>
          <p:nvPr>
            <p:ph sz="quarter" idx="23"/>
          </p:nvPr>
        </p:nvSpPr>
        <p:spPr/>
        <p:txBody>
          <a:bodyPr/>
          <a:lstStyle/>
          <a:p>
            <a:endParaRPr lang="de-CH" dirty="0"/>
          </a:p>
        </p:txBody>
      </p:sp>
      <p:sp>
        <p:nvSpPr>
          <p:cNvPr id="8" name="Fußzeilenplatzhalter 7"/>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80</a:t>
            </a:fld>
            <a:endParaRPr lang="fr-CH" altLang="de-DE" dirty="0"/>
          </a:p>
        </p:txBody>
      </p:sp>
      <p:sp>
        <p:nvSpPr>
          <p:cNvPr id="21" name="Text Box 6"/>
          <p:cNvSpPr txBox="1">
            <a:spLocks noChangeArrowheads="1"/>
          </p:cNvSpPr>
          <p:nvPr/>
        </p:nvSpPr>
        <p:spPr bwMode="auto">
          <a:xfrm>
            <a:off x="3276600" y="8241481"/>
            <a:ext cx="2160588" cy="304800"/>
          </a:xfrm>
          <a:prstGeom prst="rect">
            <a:avLst/>
          </a:prstGeom>
          <a:solidFill>
            <a:schemeClr val="bg1"/>
          </a:solidFill>
          <a:ln>
            <a:noFill/>
          </a:ln>
          <a:effectLst/>
          <a:extLst>
            <a:ext uri="{91240B29-F687-4F45-9708-019B960494DF}">
              <a14:hiddenLine xmlns:a14="http://schemas.microsoft.com/office/drawing/2010/main" w="28575">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de-CH" altLang="de-DE" sz="1400" b="0" dirty="0">
                <a:cs typeface="Arial" panose="020B0604020202020204" pitchFamily="34" charset="0"/>
              </a:rPr>
              <a:t>Kohl</a:t>
            </a:r>
            <a:endParaRPr lang="de-CH" altLang="de-DE" sz="800" b="0" dirty="0">
              <a:cs typeface="Arial" panose="020B0604020202020204" pitchFamily="34" charset="0"/>
            </a:endParaRPr>
          </a:p>
        </p:txBody>
      </p:sp>
      <p:sp>
        <p:nvSpPr>
          <p:cNvPr id="23" name="Text Box 9"/>
          <p:cNvSpPr txBox="1">
            <a:spLocks noChangeArrowheads="1"/>
          </p:cNvSpPr>
          <p:nvPr/>
        </p:nvSpPr>
        <p:spPr bwMode="auto">
          <a:xfrm>
            <a:off x="2700090" y="3410147"/>
            <a:ext cx="1439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de-CH" altLang="de-DE" sz="1200" b="0" i="1" dirty="0">
                <a:cs typeface="Arial" panose="020B0604020202020204" pitchFamily="34" charset="0"/>
              </a:rPr>
              <a:t>Trichogramma</a:t>
            </a:r>
            <a:r>
              <a:rPr lang="de-CH" altLang="de-DE" sz="1200" b="0" dirty="0">
                <a:cs typeface="Arial" panose="020B0604020202020204" pitchFamily="34" charset="0"/>
              </a:rPr>
              <a:t/>
            </a:r>
            <a:br>
              <a:rPr lang="de-CH" altLang="de-DE" sz="1200" b="0" dirty="0">
                <a:cs typeface="Arial" panose="020B0604020202020204" pitchFamily="34" charset="0"/>
              </a:rPr>
            </a:br>
            <a:r>
              <a:rPr lang="de-CH" altLang="de-DE" sz="1200" b="0" i="1" dirty="0">
                <a:cs typeface="Arial" panose="020B0604020202020204" pitchFamily="34" charset="0"/>
              </a:rPr>
              <a:t>evanescens</a:t>
            </a:r>
          </a:p>
        </p:txBody>
      </p:sp>
      <p:sp>
        <p:nvSpPr>
          <p:cNvPr id="24" name="Text Box 10"/>
          <p:cNvSpPr txBox="1">
            <a:spLocks noChangeArrowheads="1"/>
          </p:cNvSpPr>
          <p:nvPr/>
        </p:nvSpPr>
        <p:spPr bwMode="auto">
          <a:xfrm>
            <a:off x="7252704" y="3416497"/>
            <a:ext cx="13196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de-CH" altLang="de-DE" sz="1200" b="0" i="1" dirty="0">
                <a:cs typeface="Arial" panose="020B0604020202020204" pitchFamily="34" charset="0"/>
              </a:rPr>
              <a:t>Diadegma semiclausum</a:t>
            </a:r>
            <a:endParaRPr lang="de-CH" altLang="de-DE" sz="1200" b="0" dirty="0">
              <a:cs typeface="Arial" panose="020B0604020202020204" pitchFamily="34" charset="0"/>
            </a:endParaRPr>
          </a:p>
        </p:txBody>
      </p:sp>
      <p:sp>
        <p:nvSpPr>
          <p:cNvPr id="25" name="Text Box 12"/>
          <p:cNvSpPr txBox="1">
            <a:spLocks noChangeArrowheads="1"/>
          </p:cNvSpPr>
          <p:nvPr/>
        </p:nvSpPr>
        <p:spPr bwMode="auto">
          <a:xfrm>
            <a:off x="4284464" y="3410147"/>
            <a:ext cx="1295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de-CH" altLang="de-DE" sz="1200" b="0" i="1" dirty="0">
                <a:cs typeface="Arial" panose="020B0604020202020204" pitchFamily="34" charset="0"/>
              </a:rPr>
              <a:t>Cotesia </a:t>
            </a:r>
            <a:br>
              <a:rPr lang="de-CH" altLang="de-DE" sz="1200" b="0" i="1" dirty="0">
                <a:cs typeface="Arial" panose="020B0604020202020204" pitchFamily="34" charset="0"/>
              </a:rPr>
            </a:br>
            <a:r>
              <a:rPr lang="de-CH" altLang="de-DE" sz="1200" b="0" i="1" dirty="0">
                <a:cs typeface="Arial" panose="020B0604020202020204" pitchFamily="34" charset="0"/>
              </a:rPr>
              <a:t>rubecula</a:t>
            </a:r>
            <a:endParaRPr lang="de-CH" altLang="de-DE" sz="1200" b="0" dirty="0">
              <a:cs typeface="Arial" panose="020B0604020202020204" pitchFamily="34" charset="0"/>
            </a:endParaRPr>
          </a:p>
        </p:txBody>
      </p:sp>
      <p:sp>
        <p:nvSpPr>
          <p:cNvPr id="26" name="Text Box 13"/>
          <p:cNvSpPr txBox="1">
            <a:spLocks noChangeArrowheads="1"/>
          </p:cNvSpPr>
          <p:nvPr/>
        </p:nvSpPr>
        <p:spPr bwMode="auto">
          <a:xfrm>
            <a:off x="3916304" y="4805409"/>
            <a:ext cx="1953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fr-CH" altLang="de-DE" sz="1200" b="0" dirty="0" smtClean="0">
                <a:cs typeface="Arial" panose="020B0604020202020204" pitchFamily="34" charset="0"/>
              </a:rPr>
              <a:t>Piérides du chou</a:t>
            </a:r>
            <a:r>
              <a:rPr lang="fr-CH" altLang="de-DE" sz="1200" b="0" i="1" dirty="0" smtClean="0">
                <a:cs typeface="Arial" panose="020B0604020202020204" pitchFamily="34" charset="0"/>
              </a:rPr>
              <a:t/>
            </a:r>
            <a:br>
              <a:rPr lang="fr-CH" altLang="de-DE" sz="1200" b="0" i="1" dirty="0" smtClean="0">
                <a:cs typeface="Arial" panose="020B0604020202020204" pitchFamily="34" charset="0"/>
              </a:rPr>
            </a:br>
            <a:r>
              <a:rPr lang="fr-CH" altLang="de-DE" sz="1200" b="0" i="1" dirty="0" smtClean="0">
                <a:cs typeface="Arial" panose="020B0604020202020204" pitchFamily="34" charset="0"/>
              </a:rPr>
              <a:t>Pieris </a:t>
            </a:r>
            <a:r>
              <a:rPr lang="fr-CH" altLang="de-DE" sz="1200" b="0" i="1" dirty="0" err="1" smtClean="0">
                <a:cs typeface="Arial" panose="020B0604020202020204" pitchFamily="34" charset="0"/>
              </a:rPr>
              <a:t>ssp</a:t>
            </a:r>
            <a:r>
              <a:rPr lang="fr-CH" altLang="de-DE" sz="1200" b="0" i="1" dirty="0" smtClean="0">
                <a:cs typeface="Arial" panose="020B0604020202020204" pitchFamily="34" charset="0"/>
              </a:rPr>
              <a:t>.</a:t>
            </a:r>
            <a:endParaRPr lang="fr-CH" altLang="de-DE" sz="1200" b="0" dirty="0">
              <a:cs typeface="Arial" panose="020B0604020202020204" pitchFamily="34" charset="0"/>
            </a:endParaRPr>
          </a:p>
        </p:txBody>
      </p:sp>
      <p:sp>
        <p:nvSpPr>
          <p:cNvPr id="27" name="Line 18"/>
          <p:cNvSpPr>
            <a:spLocks noChangeShapeType="1"/>
          </p:cNvSpPr>
          <p:nvPr/>
        </p:nvSpPr>
        <p:spPr bwMode="auto">
          <a:xfrm>
            <a:off x="6629400" y="7609656"/>
            <a:ext cx="71913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8" name="Line 19"/>
          <p:cNvSpPr>
            <a:spLocks noChangeShapeType="1"/>
          </p:cNvSpPr>
          <p:nvPr/>
        </p:nvSpPr>
        <p:spPr bwMode="auto">
          <a:xfrm>
            <a:off x="6629400" y="7970019"/>
            <a:ext cx="719138"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1" name="Line 24"/>
          <p:cNvSpPr>
            <a:spLocks noChangeShapeType="1"/>
          </p:cNvSpPr>
          <p:nvPr/>
        </p:nvSpPr>
        <p:spPr bwMode="auto">
          <a:xfrm flipH="1">
            <a:off x="4925853" y="5229201"/>
            <a:ext cx="2" cy="19921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4" name="Line 29"/>
          <p:cNvSpPr>
            <a:spLocks noChangeShapeType="1"/>
          </p:cNvSpPr>
          <p:nvPr/>
        </p:nvSpPr>
        <p:spPr bwMode="auto">
          <a:xfrm flipH="1">
            <a:off x="7686675" y="3861048"/>
            <a:ext cx="269701" cy="178706"/>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6" name="Line 31"/>
          <p:cNvSpPr>
            <a:spLocks noChangeShapeType="1"/>
          </p:cNvSpPr>
          <p:nvPr/>
        </p:nvSpPr>
        <p:spPr bwMode="auto">
          <a:xfrm>
            <a:off x="1985638" y="3861049"/>
            <a:ext cx="247071" cy="178706"/>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7" name="Line 32"/>
          <p:cNvSpPr>
            <a:spLocks noChangeShapeType="1"/>
          </p:cNvSpPr>
          <p:nvPr/>
        </p:nvSpPr>
        <p:spPr bwMode="auto">
          <a:xfrm flipH="1">
            <a:off x="3143965" y="3870149"/>
            <a:ext cx="256986" cy="169606"/>
          </a:xfrm>
          <a:prstGeom prst="line">
            <a:avLst/>
          </a:prstGeom>
          <a:noFill/>
          <a:ln w="28575">
            <a:solidFill>
              <a:srgbClr val="0000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38" name="Line 33"/>
          <p:cNvSpPr>
            <a:spLocks noChangeShapeType="1"/>
          </p:cNvSpPr>
          <p:nvPr/>
        </p:nvSpPr>
        <p:spPr bwMode="auto">
          <a:xfrm>
            <a:off x="3994670" y="3861048"/>
            <a:ext cx="250323" cy="177862"/>
          </a:xfrm>
          <a:prstGeom prst="line">
            <a:avLst/>
          </a:prstGeom>
          <a:noFill/>
          <a:ln w="28575">
            <a:solidFill>
              <a:srgbClr val="0000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40" name="Text Box 35"/>
          <p:cNvSpPr txBox="1">
            <a:spLocks noChangeArrowheads="1"/>
          </p:cNvSpPr>
          <p:nvPr/>
        </p:nvSpPr>
        <p:spPr bwMode="auto">
          <a:xfrm>
            <a:off x="5869905" y="3410147"/>
            <a:ext cx="1222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de-CH" altLang="de-DE" sz="1200" b="0" i="1" dirty="0">
                <a:cs typeface="Arial" panose="020B0604020202020204" pitchFamily="34" charset="0"/>
              </a:rPr>
              <a:t>Cotesia </a:t>
            </a:r>
            <a:br>
              <a:rPr lang="de-CH" altLang="de-DE" sz="1200" b="0" i="1" dirty="0">
                <a:cs typeface="Arial" panose="020B0604020202020204" pitchFamily="34" charset="0"/>
              </a:rPr>
            </a:br>
            <a:r>
              <a:rPr lang="de-CH" altLang="de-DE" sz="1200" b="0" i="1" dirty="0">
                <a:cs typeface="Arial" panose="020B0604020202020204" pitchFamily="34" charset="0"/>
              </a:rPr>
              <a:t>glomerata</a:t>
            </a:r>
            <a:endParaRPr lang="de-CH" altLang="de-DE" sz="1200" b="0" dirty="0">
              <a:cs typeface="Arial" panose="020B0604020202020204" pitchFamily="34" charset="0"/>
            </a:endParaRPr>
          </a:p>
        </p:txBody>
      </p:sp>
      <p:sp>
        <p:nvSpPr>
          <p:cNvPr id="42" name="Line 38"/>
          <p:cNvSpPr>
            <a:spLocks noChangeShapeType="1"/>
          </p:cNvSpPr>
          <p:nvPr/>
        </p:nvSpPr>
        <p:spPr bwMode="auto">
          <a:xfrm>
            <a:off x="3413437" y="5229202"/>
            <a:ext cx="936041" cy="1931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43" name="Line 39"/>
          <p:cNvSpPr>
            <a:spLocks noChangeShapeType="1"/>
          </p:cNvSpPr>
          <p:nvPr/>
        </p:nvSpPr>
        <p:spPr bwMode="auto">
          <a:xfrm flipH="1">
            <a:off x="5580112" y="5229201"/>
            <a:ext cx="874766" cy="19319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44" name="Text Box 11"/>
          <p:cNvSpPr txBox="1">
            <a:spLocks noChangeArrowheads="1"/>
          </p:cNvSpPr>
          <p:nvPr/>
        </p:nvSpPr>
        <p:spPr bwMode="auto">
          <a:xfrm>
            <a:off x="1302632" y="3400216"/>
            <a:ext cx="1253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de-CH" altLang="de-DE" sz="1200" b="0" i="1" dirty="0">
                <a:cs typeface="Arial" panose="020B0604020202020204" pitchFamily="34" charset="0"/>
              </a:rPr>
              <a:t>Microplitis </a:t>
            </a:r>
            <a:br>
              <a:rPr lang="de-CH" altLang="de-DE" sz="1200" b="0" i="1" dirty="0">
                <a:cs typeface="Arial" panose="020B0604020202020204" pitchFamily="34" charset="0"/>
              </a:rPr>
            </a:br>
            <a:r>
              <a:rPr lang="de-CH" altLang="de-DE" sz="1200" b="0" i="1" dirty="0">
                <a:cs typeface="Arial" panose="020B0604020202020204" pitchFamily="34" charset="0"/>
              </a:rPr>
              <a:t>mediator</a:t>
            </a:r>
            <a:endParaRPr lang="de-CH" altLang="de-DE" sz="1200" b="0" dirty="0">
              <a:cs typeface="Arial" panose="020B0604020202020204" pitchFamily="34" charset="0"/>
            </a:endParaRPr>
          </a:p>
        </p:txBody>
      </p:sp>
      <p:sp>
        <p:nvSpPr>
          <p:cNvPr id="45" name="Text Box 13"/>
          <p:cNvSpPr txBox="1">
            <a:spLocks noChangeArrowheads="1"/>
          </p:cNvSpPr>
          <p:nvPr/>
        </p:nvSpPr>
        <p:spPr bwMode="auto">
          <a:xfrm>
            <a:off x="603769" y="5669608"/>
            <a:ext cx="844675" cy="279672"/>
          </a:xfrm>
          <a:prstGeom prst="rect">
            <a:avLst/>
          </a:prstGeom>
          <a:solidFill>
            <a:srgbClr val="8DCF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685800" eaLnBrk="1" hangingPunct="1">
              <a:lnSpc>
                <a:spcPct val="90000"/>
              </a:lnSpc>
              <a:spcBef>
                <a:spcPts val="750"/>
              </a:spcBef>
              <a:buFont typeface="Arial" panose="020B0604020202020204" pitchFamily="34" charset="0"/>
              <a:defRPr b="1" spc="40">
                <a:solidFill>
                  <a:schemeClr val="tx1"/>
                </a:solidFill>
                <a:latin typeface="+mn-lt"/>
              </a:defRPr>
            </a:lvl1pPr>
            <a:lvl2pPr marL="360000" indent="-288000" defTabSz="685800" eaLnBrk="1" hangingPunct="1">
              <a:lnSpc>
                <a:spcPct val="100000"/>
              </a:lnSpc>
              <a:spcBef>
                <a:spcPts val="375"/>
              </a:spcBef>
              <a:buClr>
                <a:srgbClr val="39977A"/>
              </a:buClr>
              <a:buFont typeface="Arial" panose="020B0604020202020204" pitchFamily="34" charset="0"/>
              <a:buChar char="›"/>
              <a:defRPr sz="1600" spc="30" baseline="0">
                <a:solidFill>
                  <a:schemeClr val="tx1"/>
                </a:solidFill>
                <a:latin typeface="+mn-lt"/>
              </a:defRPr>
            </a:lvl2pPr>
            <a:lvl3pPr marL="857250" indent="-171450" defTabSz="685800" eaLnBrk="1" hangingPunct="1">
              <a:lnSpc>
                <a:spcPct val="90000"/>
              </a:lnSpc>
              <a:spcBef>
                <a:spcPts val="375"/>
              </a:spcBef>
              <a:buFont typeface="Arial" panose="020B0604020202020204" pitchFamily="34" charset="0"/>
              <a:buChar char="•"/>
              <a:defRPr sz="1500">
                <a:solidFill>
                  <a:schemeClr val="tx1"/>
                </a:solidFill>
                <a:latin typeface="+mn-lt"/>
              </a:defRPr>
            </a:lvl3pPr>
            <a:lvl4pPr marL="1200150" indent="-171450" defTabSz="685800" eaLnBrk="1" hangingPunct="1">
              <a:lnSpc>
                <a:spcPct val="90000"/>
              </a:lnSpc>
              <a:spcBef>
                <a:spcPts val="375"/>
              </a:spcBef>
              <a:buFont typeface="Arial" panose="020B0604020202020204" pitchFamily="34" charset="0"/>
              <a:buChar char="•"/>
              <a:defRPr sz="1300">
                <a:solidFill>
                  <a:schemeClr val="tx1"/>
                </a:solidFill>
                <a:latin typeface="+mn-lt"/>
              </a:defRPr>
            </a:lvl4pPr>
            <a:lvl5pPr marL="1543050" indent="-171450" defTabSz="685800" eaLnBrk="1" hangingPunct="1">
              <a:lnSpc>
                <a:spcPct val="90000"/>
              </a:lnSpc>
              <a:spcBef>
                <a:spcPts val="375"/>
              </a:spcBef>
              <a:buFont typeface="Arial" panose="020B0604020202020204" pitchFamily="34" charset="0"/>
              <a:buChar char="•"/>
              <a:defRPr sz="1300">
                <a:solidFill>
                  <a:schemeClr val="tx1"/>
                </a:solidFill>
                <a:latin typeface="+mn-lt"/>
              </a:defRPr>
            </a:lvl5pPr>
            <a:lvl6pPr marL="1885950" indent="-171450" defTabSz="685800">
              <a:lnSpc>
                <a:spcPct val="90000"/>
              </a:lnSpc>
              <a:spcBef>
                <a:spcPts val="375"/>
              </a:spcBef>
              <a:buFont typeface="Arial" panose="020B0604020202020204" pitchFamily="34" charset="0"/>
              <a:buChar char="•"/>
              <a:defRPr sz="1350">
                <a:solidFill>
                  <a:schemeClr val="tx1"/>
                </a:solidFill>
                <a:latin typeface="+mn-lt"/>
              </a:defRPr>
            </a:lvl6pPr>
            <a:lvl7pPr marL="2228850" indent="-171450" defTabSz="685800">
              <a:lnSpc>
                <a:spcPct val="90000"/>
              </a:lnSpc>
              <a:spcBef>
                <a:spcPts val="375"/>
              </a:spcBef>
              <a:buFont typeface="Arial" panose="020B0604020202020204" pitchFamily="34" charset="0"/>
              <a:buChar char="•"/>
              <a:defRPr sz="1350">
                <a:solidFill>
                  <a:schemeClr val="tx1"/>
                </a:solidFill>
                <a:latin typeface="+mn-lt"/>
              </a:defRPr>
            </a:lvl7pPr>
            <a:lvl8pPr marL="2571750" indent="-171450" defTabSz="685800">
              <a:lnSpc>
                <a:spcPct val="90000"/>
              </a:lnSpc>
              <a:spcBef>
                <a:spcPts val="375"/>
              </a:spcBef>
              <a:buFont typeface="Arial" panose="020B0604020202020204" pitchFamily="34" charset="0"/>
              <a:buChar char="•"/>
              <a:defRPr sz="1350">
                <a:solidFill>
                  <a:schemeClr val="tx1"/>
                </a:solidFill>
                <a:latin typeface="+mn-lt"/>
              </a:defRPr>
            </a:lvl8pPr>
            <a:lvl9pPr marL="2914650" indent="-171450" defTabSz="685800">
              <a:lnSpc>
                <a:spcPct val="90000"/>
              </a:lnSpc>
              <a:spcBef>
                <a:spcPts val="375"/>
              </a:spcBef>
              <a:buFont typeface="Arial" panose="020B0604020202020204" pitchFamily="34" charset="0"/>
              <a:buChar char="•"/>
              <a:defRPr sz="1350">
                <a:solidFill>
                  <a:schemeClr val="tx1"/>
                </a:solidFill>
                <a:latin typeface="+mn-lt"/>
              </a:defRPr>
            </a:lvl9pPr>
          </a:lstStyle>
          <a:p>
            <a:r>
              <a:rPr lang="fr-CH" altLang="de-DE" sz="1400" dirty="0" smtClean="0"/>
              <a:t>Choux</a:t>
            </a:r>
            <a:endParaRPr lang="fr-CH" altLang="de-DE" sz="1400" dirty="0"/>
          </a:p>
        </p:txBody>
      </p:sp>
      <p:sp>
        <p:nvSpPr>
          <p:cNvPr id="46" name="Line 18"/>
          <p:cNvSpPr>
            <a:spLocks noChangeShapeType="1"/>
          </p:cNvSpPr>
          <p:nvPr/>
        </p:nvSpPr>
        <p:spPr bwMode="auto">
          <a:xfrm flipV="1">
            <a:off x="6343730" y="5671257"/>
            <a:ext cx="328267" cy="22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47" name="Line 19"/>
          <p:cNvSpPr>
            <a:spLocks noChangeShapeType="1"/>
          </p:cNvSpPr>
          <p:nvPr/>
        </p:nvSpPr>
        <p:spPr bwMode="auto">
          <a:xfrm flipV="1">
            <a:off x="6343731" y="5832809"/>
            <a:ext cx="326777" cy="511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48" name="Text Box 20"/>
          <p:cNvSpPr txBox="1">
            <a:spLocks noChangeArrowheads="1"/>
          </p:cNvSpPr>
          <p:nvPr/>
        </p:nvSpPr>
        <p:spPr bwMode="auto">
          <a:xfrm>
            <a:off x="6732240" y="5502945"/>
            <a:ext cx="1834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spcAft>
                <a:spcPct val="0"/>
              </a:spcAft>
              <a:buClrTx/>
              <a:buSzTx/>
              <a:buFontTx/>
              <a:buNone/>
            </a:pPr>
            <a:r>
              <a:rPr lang="fr-CH" altLang="de-DE" sz="1200" b="0" dirty="0" smtClean="0">
                <a:cs typeface="Arial" panose="020B0604020202020204" pitchFamily="34" charset="0"/>
              </a:rPr>
              <a:t>Parasitoïdes </a:t>
            </a:r>
            <a:r>
              <a:rPr lang="fr-CH" altLang="de-DE" sz="1200" b="0" dirty="0">
                <a:cs typeface="Arial" panose="020B0604020202020204" pitchFamily="34" charset="0"/>
              </a:rPr>
              <a:t>des larves</a:t>
            </a:r>
            <a:endParaRPr lang="fr-CH" altLang="de-DE" sz="1200" b="0" dirty="0" smtClean="0">
              <a:cs typeface="Arial" panose="020B0604020202020204" pitchFamily="34" charset="0"/>
            </a:endParaRPr>
          </a:p>
          <a:p>
            <a:pPr eaLnBrk="1" hangingPunct="1">
              <a:spcBef>
                <a:spcPts val="0"/>
              </a:spcBef>
              <a:spcAft>
                <a:spcPct val="0"/>
              </a:spcAft>
              <a:buClrTx/>
              <a:buSzTx/>
              <a:buFontTx/>
              <a:buNone/>
            </a:pPr>
            <a:r>
              <a:rPr lang="fr-CH" altLang="de-DE" sz="1200" b="0" dirty="0" smtClean="0">
                <a:cs typeface="Arial" panose="020B0604020202020204" pitchFamily="34" charset="0"/>
              </a:rPr>
              <a:t>Parasitoïde des œufs</a:t>
            </a:r>
            <a:endParaRPr lang="fr-CH" altLang="de-DE" sz="1200" b="0" dirty="0">
              <a:cs typeface="Arial" panose="020B0604020202020204" pitchFamily="34" charset="0"/>
            </a:endParaRPr>
          </a:p>
        </p:txBody>
      </p:sp>
      <p:sp>
        <p:nvSpPr>
          <p:cNvPr id="50" name="Text Box 13"/>
          <p:cNvSpPr txBox="1">
            <a:spLocks noChangeArrowheads="1"/>
          </p:cNvSpPr>
          <p:nvPr/>
        </p:nvSpPr>
        <p:spPr bwMode="auto">
          <a:xfrm rot="16200000">
            <a:off x="162092" y="4373365"/>
            <a:ext cx="1181271" cy="276999"/>
          </a:xfrm>
          <a:prstGeom prst="rect">
            <a:avLst/>
          </a:prstGeom>
          <a:solidFill>
            <a:schemeClr val="accent5">
              <a:lumMod val="75000"/>
            </a:schemeClr>
          </a:solidFill>
          <a:ln>
            <a:noFill/>
          </a:ln>
          <a:effectLs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fr-CH" altLang="de-DE" sz="1200" dirty="0" smtClean="0">
                <a:cs typeface="Arial" panose="020B0604020202020204" pitchFamily="34" charset="0"/>
              </a:rPr>
              <a:t>Ravageurs</a:t>
            </a:r>
            <a:endParaRPr lang="fr-CH" altLang="de-DE" sz="1200" dirty="0">
              <a:cs typeface="Arial" panose="020B0604020202020204" pitchFamily="34" charset="0"/>
            </a:endParaRPr>
          </a:p>
        </p:txBody>
      </p:sp>
      <p:sp>
        <p:nvSpPr>
          <p:cNvPr id="51" name="Text Box 13"/>
          <p:cNvSpPr txBox="1">
            <a:spLocks noChangeArrowheads="1"/>
          </p:cNvSpPr>
          <p:nvPr/>
        </p:nvSpPr>
        <p:spPr bwMode="auto">
          <a:xfrm rot="16200000">
            <a:off x="541905" y="3123739"/>
            <a:ext cx="1180592" cy="276999"/>
          </a:xfrm>
          <a:prstGeom prst="rect">
            <a:avLst/>
          </a:prstGeom>
          <a:solidFill>
            <a:schemeClr val="accent5">
              <a:lumMod val="75000"/>
            </a:schemeClr>
          </a:solidFill>
          <a:ln>
            <a:noFill/>
          </a:ln>
          <a:effectLs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fr-CH" altLang="de-DE" sz="1200" dirty="0" smtClean="0">
                <a:cs typeface="Arial" panose="020B0604020202020204" pitchFamily="34" charset="0"/>
              </a:rPr>
              <a:t>Parasitoïdes</a:t>
            </a:r>
            <a:endParaRPr lang="fr-CH" altLang="de-DE" sz="1200" dirty="0">
              <a:cs typeface="Arial" panose="020B0604020202020204" pitchFamily="34" charset="0"/>
            </a:endParaRPr>
          </a:p>
        </p:txBody>
      </p:sp>
      <p:sp>
        <p:nvSpPr>
          <p:cNvPr id="54" name="Line 30"/>
          <p:cNvSpPr>
            <a:spLocks noChangeShapeType="1"/>
          </p:cNvSpPr>
          <p:nvPr/>
        </p:nvSpPr>
        <p:spPr bwMode="auto">
          <a:xfrm flipH="1">
            <a:off x="4935022" y="3837618"/>
            <a:ext cx="1" cy="207315"/>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7" name="Text Box 13"/>
          <p:cNvSpPr txBox="1">
            <a:spLocks noChangeArrowheads="1"/>
          </p:cNvSpPr>
          <p:nvPr/>
        </p:nvSpPr>
        <p:spPr bwMode="auto">
          <a:xfrm>
            <a:off x="1735662" y="4816879"/>
            <a:ext cx="1810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fr-CH" altLang="de-DE" sz="1200" b="0" dirty="0" smtClean="0">
                <a:cs typeface="Arial" panose="020B0604020202020204" pitchFamily="34" charset="0"/>
              </a:rPr>
              <a:t>Noctuelle du chou</a:t>
            </a:r>
            <a:r>
              <a:rPr lang="fr-CH" altLang="de-DE" sz="1200" b="0" i="1" dirty="0" smtClean="0">
                <a:cs typeface="Arial" panose="020B0604020202020204" pitchFamily="34" charset="0"/>
              </a:rPr>
              <a:t/>
            </a:r>
            <a:br>
              <a:rPr lang="fr-CH" altLang="de-DE" sz="1200" b="0" i="1" dirty="0" smtClean="0">
                <a:cs typeface="Arial" panose="020B0604020202020204" pitchFamily="34" charset="0"/>
              </a:rPr>
            </a:br>
            <a:r>
              <a:rPr lang="fr-CH" altLang="de-DE" sz="1200" b="0" i="1" dirty="0" smtClean="0">
                <a:cs typeface="Arial" panose="020B0604020202020204" pitchFamily="34" charset="0"/>
              </a:rPr>
              <a:t>Mamestra brassicae</a:t>
            </a:r>
            <a:endParaRPr lang="fr-CH" altLang="de-DE" sz="1200" b="0" dirty="0">
              <a:cs typeface="Arial" panose="020B0604020202020204" pitchFamily="34" charset="0"/>
            </a:endParaRPr>
          </a:p>
        </p:txBody>
      </p:sp>
      <p:sp>
        <p:nvSpPr>
          <p:cNvPr id="58" name="Text Box 13"/>
          <p:cNvSpPr txBox="1">
            <a:spLocks noChangeArrowheads="1"/>
          </p:cNvSpPr>
          <p:nvPr/>
        </p:nvSpPr>
        <p:spPr bwMode="auto">
          <a:xfrm>
            <a:off x="6354692" y="4838654"/>
            <a:ext cx="1810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fr-CH" altLang="de-DE" sz="1200" b="0" dirty="0" smtClean="0">
                <a:cs typeface="Arial" panose="020B0604020202020204" pitchFamily="34" charset="0"/>
              </a:rPr>
              <a:t>Teigne des crucifères</a:t>
            </a:r>
            <a:r>
              <a:rPr lang="fr-CH" altLang="de-DE" sz="1200" b="0" i="1" dirty="0" smtClean="0">
                <a:cs typeface="Arial" panose="020B0604020202020204" pitchFamily="34" charset="0"/>
              </a:rPr>
              <a:t/>
            </a:r>
            <a:br>
              <a:rPr lang="fr-CH" altLang="de-DE" sz="1200" b="0" i="1" dirty="0" smtClean="0">
                <a:cs typeface="Arial" panose="020B0604020202020204" pitchFamily="34" charset="0"/>
              </a:rPr>
            </a:br>
            <a:r>
              <a:rPr lang="fr-CH" altLang="de-DE" sz="1200" b="0" i="1" dirty="0" smtClean="0">
                <a:cs typeface="Arial" panose="020B0604020202020204" pitchFamily="34" charset="0"/>
              </a:rPr>
              <a:t>Plutella xylostella</a:t>
            </a:r>
            <a:endParaRPr lang="fr-CH" altLang="de-DE" sz="1200" b="0" dirty="0">
              <a:cs typeface="Arial" panose="020B0604020202020204" pitchFamily="34" charset="0"/>
            </a:endParaRPr>
          </a:p>
        </p:txBody>
      </p:sp>
      <p:sp>
        <p:nvSpPr>
          <p:cNvPr id="49" name="Text Box 13"/>
          <p:cNvSpPr txBox="1">
            <a:spLocks noChangeArrowheads="1"/>
          </p:cNvSpPr>
          <p:nvPr/>
        </p:nvSpPr>
        <p:spPr bwMode="auto">
          <a:xfrm rot="16200000">
            <a:off x="151634" y="3108484"/>
            <a:ext cx="1181271" cy="276999"/>
          </a:xfrm>
          <a:prstGeom prst="rect">
            <a:avLst/>
          </a:prstGeom>
          <a:solidFill>
            <a:schemeClr val="accent5">
              <a:lumMod val="75000"/>
            </a:schemeClr>
          </a:solidFill>
          <a:ln>
            <a:noFill/>
          </a:ln>
          <a:effectLst/>
          <a:extLst/>
        </p:spPr>
        <p:txBody>
          <a:bodyPr wrap="square">
            <a:spAutoFit/>
          </a:bodyPr>
          <a:lstStyle>
            <a:lvl1pPr>
              <a:spcBef>
                <a:spcPct val="10000"/>
              </a:spcBef>
              <a:spcAft>
                <a:spcPct val="10000"/>
              </a:spcAft>
              <a:buClr>
                <a:schemeClr val="tx1"/>
              </a:buClr>
              <a:buSzPct val="100000"/>
              <a:buFont typeface="Arial Black" panose="020B0A04020102020204" pitchFamily="34" charset="0"/>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ct val="10000"/>
              </a:spcAft>
              <a:buClr>
                <a:schemeClr val="tx1"/>
              </a:buClr>
              <a:buSzPct val="100000"/>
              <a:buFont typeface="Arial Black" panose="020B0A04020102020204" pitchFamily="34" charset="0"/>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10000"/>
              </a:spcAft>
              <a:buClr>
                <a:schemeClr val="tx1"/>
              </a:buClr>
              <a:buSzPct val="100000"/>
              <a:buFont typeface="Arial Black" panose="020B0A04020102020204" pitchFamily="34" charset="0"/>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50000"/>
              </a:spcBef>
              <a:spcAft>
                <a:spcPct val="0"/>
              </a:spcAft>
              <a:buClrTx/>
              <a:buSzTx/>
              <a:buFontTx/>
              <a:buNone/>
            </a:pPr>
            <a:r>
              <a:rPr lang="fr-CH" altLang="de-DE" sz="1200" dirty="0" smtClean="0">
                <a:cs typeface="Arial" panose="020B0604020202020204" pitchFamily="34" charset="0"/>
              </a:rPr>
              <a:t>Auxiliaires</a:t>
            </a:r>
            <a:endParaRPr lang="fr-CH" altLang="de-DE" sz="1200" dirty="0">
              <a:cs typeface="Arial" panose="020B0604020202020204" pitchFamily="34" charset="0"/>
            </a:endParaRPr>
          </a:p>
        </p:txBody>
      </p:sp>
      <p:pic>
        <p:nvPicPr>
          <p:cNvPr id="52" name="Inhaltsplatzhalter 1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48444" y="2656348"/>
            <a:ext cx="1031059" cy="753261"/>
          </a:xfrm>
          <a:prstGeom prst="rect">
            <a:avLst/>
          </a:prstGeom>
        </p:spPr>
      </p:pic>
      <p:pic>
        <p:nvPicPr>
          <p:cNvPr id="56" name="Inhaltsplatzhalter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633" y="2666836"/>
            <a:ext cx="1061982" cy="745916"/>
          </a:xfrm>
          <a:prstGeom prst="rect">
            <a:avLst/>
          </a:prstGeom>
        </p:spPr>
      </p:pic>
      <p:pic>
        <p:nvPicPr>
          <p:cNvPr id="59" name="Inhaltsplatzhalter 2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22612" y="2662405"/>
            <a:ext cx="819351" cy="744410"/>
          </a:xfrm>
          <a:prstGeom prst="rect">
            <a:avLst/>
          </a:prstGeom>
        </p:spPr>
      </p:pic>
      <p:pic>
        <p:nvPicPr>
          <p:cNvPr id="60" name="Inhaltsplatzhalter 2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22775" y="2666836"/>
            <a:ext cx="1061927" cy="730684"/>
          </a:xfrm>
          <a:prstGeom prst="rect">
            <a:avLst/>
          </a:prstGeom>
        </p:spPr>
      </p:pic>
      <p:pic>
        <p:nvPicPr>
          <p:cNvPr id="61" name="Inhaltsplatzhalter 3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494474" y="2660734"/>
            <a:ext cx="1038367" cy="730335"/>
          </a:xfrm>
          <a:prstGeom prst="rect">
            <a:avLst/>
          </a:prstGeom>
        </p:spPr>
      </p:pic>
      <p:pic>
        <p:nvPicPr>
          <p:cNvPr id="62" name="Inhaltsplatzhalter 3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32741" y="4077614"/>
            <a:ext cx="1071799" cy="730573"/>
          </a:xfrm>
          <a:prstGeom prst="rect">
            <a:avLst/>
          </a:prstGeom>
        </p:spPr>
      </p:pic>
      <p:pic>
        <p:nvPicPr>
          <p:cNvPr id="64" name="Inhaltsplatzhalter 40"/>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588025" y="4077839"/>
            <a:ext cx="1365648" cy="735687"/>
          </a:xfrm>
          <a:prstGeom prst="rect">
            <a:avLst/>
          </a:prstGeom>
        </p:spPr>
      </p:pic>
      <p:pic>
        <p:nvPicPr>
          <p:cNvPr id="65" name="Inhaltsplatzhalter 41"/>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34991" y="5445771"/>
            <a:ext cx="781729" cy="576011"/>
          </a:xfrm>
          <a:prstGeom prst="rect">
            <a:avLst/>
          </a:prstGeom>
        </p:spPr>
      </p:pic>
      <p:pic>
        <p:nvPicPr>
          <p:cNvPr id="66" name="Inhaltsplatzhalter 4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403284" y="4077072"/>
            <a:ext cx="1045145" cy="736454"/>
          </a:xfrm>
          <a:prstGeom prst="rect">
            <a:avLst/>
          </a:prstGeom>
        </p:spPr>
      </p:pic>
      <p:sp>
        <p:nvSpPr>
          <p:cNvPr id="69" name="Line 29"/>
          <p:cNvSpPr>
            <a:spLocks noChangeShapeType="1"/>
          </p:cNvSpPr>
          <p:nvPr/>
        </p:nvSpPr>
        <p:spPr bwMode="auto">
          <a:xfrm flipH="1">
            <a:off x="5629470" y="3861048"/>
            <a:ext cx="269701" cy="178706"/>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53" name="Inhaltsplatzhalter 21"/>
          <p:cNvSpPr txBox="1">
            <a:spLocks/>
          </p:cNvSpPr>
          <p:nvPr/>
        </p:nvSpPr>
        <p:spPr bwMode="auto">
          <a:xfrm>
            <a:off x="628650" y="6027508"/>
            <a:ext cx="3893962" cy="2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9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de-CH" dirty="0" smtClean="0"/>
              <a:t>Source : </a:t>
            </a:r>
            <a:r>
              <a:rPr lang="de-CH" dirty="0"/>
              <a:t>Nützlings-Schädlings-Komplex-Schema, Luka et al. 2015</a:t>
            </a:r>
          </a:p>
        </p:txBody>
      </p:sp>
    </p:spTree>
    <p:extLst>
      <p:ext uri="{BB962C8B-B14F-4D97-AF65-F5344CB8AC3E}">
        <p14:creationId xmlns:p14="http://schemas.microsoft.com/office/powerpoint/2010/main" val="3571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1" grpId="0" animBg="1"/>
      <p:bldP spid="34" grpId="0" animBg="1"/>
      <p:bldP spid="36" grpId="0" animBg="1"/>
      <p:bldP spid="37" grpId="0" animBg="1"/>
      <p:bldP spid="38" grpId="0" animBg="1"/>
      <p:bldP spid="40" grpId="0"/>
      <p:bldP spid="42" grpId="0" animBg="1"/>
      <p:bldP spid="43" grpId="0" animBg="1"/>
      <p:bldP spid="44" grpId="0"/>
      <p:bldP spid="45" grpId="0" animBg="1"/>
      <p:bldP spid="46" grpId="0" animBg="1"/>
      <p:bldP spid="47" grpId="0" animBg="1"/>
      <p:bldP spid="48" grpId="0"/>
      <p:bldP spid="50" grpId="0" animBg="1"/>
      <p:bldP spid="51" grpId="0" animBg="1"/>
      <p:bldP spid="54" grpId="0" animBg="1"/>
      <p:bldP spid="57" grpId="0"/>
      <p:bldP spid="58" grpId="0"/>
      <p:bldP spid="49" grpId="0" animBg="1"/>
      <p:bldP spid="6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(3) </a:t>
            </a:r>
            <a:endParaRPr lang="de-CH" dirty="0"/>
          </a:p>
        </p:txBody>
      </p:sp>
      <p:sp>
        <p:nvSpPr>
          <p:cNvPr id="19" name="Inhaltsplatzhalter 18"/>
          <p:cNvSpPr>
            <a:spLocks noGrp="1"/>
          </p:cNvSpPr>
          <p:nvPr>
            <p:ph idx="14"/>
          </p:nvPr>
        </p:nvSpPr>
        <p:spPr/>
        <p:txBody>
          <a:bodyPr/>
          <a:lstStyle/>
          <a:p>
            <a:r>
              <a:rPr lang="de-CH" dirty="0" smtClean="0"/>
              <a:t>Photo : H. Luka, FiBL</a:t>
            </a:r>
            <a:endParaRPr lang="de-CH" dirty="0"/>
          </a:p>
        </p:txBody>
      </p:sp>
      <p:sp>
        <p:nvSpPr>
          <p:cNvPr id="20" name="Inhaltsplatzhalter 19"/>
          <p:cNvSpPr>
            <a:spLocks noGrp="1"/>
          </p:cNvSpPr>
          <p:nvPr>
            <p:ph sz="quarter" idx="17"/>
          </p:nvPr>
        </p:nvSpPr>
        <p:spPr>
          <a:xfrm>
            <a:off x="630315" y="1549560"/>
            <a:ext cx="7904192" cy="1401203"/>
          </a:xfrm>
          <a:solidFill>
            <a:srgbClr val="8DCF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La biodiversité fonctionnelle dans les cultures de choux</a:t>
            </a:r>
          </a:p>
          <a:p>
            <a:pPr lvl="1"/>
            <a:r>
              <a:rPr lang="fr-CH" altLang="de-DE" dirty="0" smtClean="0"/>
              <a:t>Bandes pour les auxiliaires : Mélange de plantes spécifiques </a:t>
            </a:r>
            <a:br>
              <a:rPr lang="fr-CH" altLang="de-DE" dirty="0" smtClean="0"/>
            </a:br>
            <a:r>
              <a:rPr lang="fr-CH" altLang="de-DE" dirty="0" smtClean="0"/>
              <a:t>pour étaler au maximum la floraison</a:t>
            </a:r>
          </a:p>
          <a:p>
            <a:pPr lvl="1"/>
            <a:r>
              <a:rPr lang="fr-CH" altLang="de-DE" dirty="0" smtClean="0"/>
              <a:t>Adventices : Plantes à fleurs (bleuets) qui favorisent les auxiliaires et qui sont plantées directement dans les champs pour augmenter l’efficacité</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81</a:t>
            </a:fld>
            <a:endParaRPr lang="fr-CH" altLang="de-DE" dirty="0"/>
          </a:p>
        </p:txBody>
      </p:sp>
      <p:graphicFrame>
        <p:nvGraphicFramePr>
          <p:cNvPr id="5" name="Inhaltsplatzhalter 4"/>
          <p:cNvGraphicFramePr>
            <a:graphicFrameLocks noGrp="1"/>
          </p:cNvGraphicFramePr>
          <p:nvPr>
            <p:ph sz="quarter" idx="24"/>
            <p:extLst>
              <p:ext uri="{D42A27DB-BD31-4B8C-83A1-F6EECF244321}">
                <p14:modId xmlns:p14="http://schemas.microsoft.com/office/powerpoint/2010/main" val="2808190638"/>
              </p:ext>
            </p:extLst>
          </p:nvPr>
        </p:nvGraphicFramePr>
        <p:xfrm>
          <a:off x="615142" y="3210520"/>
          <a:ext cx="5108986" cy="3098800"/>
        </p:xfrm>
        <a:graphic>
          <a:graphicData uri="http://schemas.openxmlformats.org/drawingml/2006/table">
            <a:tbl>
              <a:tblPr firstRow="1" bandRow="1">
                <a:tableStyleId>{5940675A-B579-460E-94D1-54222C63F5DA}</a:tableStyleId>
              </a:tblPr>
              <a:tblGrid>
                <a:gridCol w="3380794"/>
                <a:gridCol w="1728192"/>
              </a:tblGrid>
              <a:tr h="370840">
                <a:tc gridSpan="2">
                  <a:txBody>
                    <a:bodyPr/>
                    <a:lstStyle/>
                    <a:p>
                      <a:r>
                        <a:rPr lang="fr-CH" sz="1600" b="1" noProof="0" dirty="0" smtClean="0"/>
                        <a:t>Mélange de graines pour les bandes florales pour les auxiliaires *</a:t>
                      </a:r>
                      <a:endParaRPr lang="fr-CH" sz="1600" b="1" noProof="0" dirty="0"/>
                    </a:p>
                  </a:txBody>
                  <a:tcPr>
                    <a:lnL w="12700" cmpd="sng">
                      <a:noFill/>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CH" sz="1600" b="1" dirty="0"/>
                    </a:p>
                  </a:txBody>
                  <a:tcPr>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b="1" noProof="0" dirty="0" smtClean="0"/>
                        <a:t>Espèce </a:t>
                      </a:r>
                      <a:r>
                        <a:rPr lang="fr-CH" sz="1600" b="1" i="1" noProof="0" dirty="0" smtClean="0"/>
                        <a:t>(nom botanique)</a:t>
                      </a:r>
                      <a:endParaRPr lang="fr-CH" sz="1600" b="1" i="1"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600" b="1" noProof="0" dirty="0" smtClean="0"/>
                        <a:t>Quantité </a:t>
                      </a:r>
                      <a:r>
                        <a:rPr lang="fr-CH" sz="1600" b="1" baseline="0" noProof="0" dirty="0" smtClean="0"/>
                        <a:t>(kg/ha)</a:t>
                      </a:r>
                      <a:endParaRPr lang="fr-CH" sz="1600" b="1"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Vesce des champs </a:t>
                      </a:r>
                      <a:r>
                        <a:rPr lang="fr-CH" sz="1600" i="1" noProof="0" dirty="0" smtClean="0"/>
                        <a:t>(Vicia sativa)</a:t>
                      </a:r>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600" noProof="0" dirty="0" smtClean="0"/>
                        <a:t>44.8</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Sarrasin </a:t>
                      </a:r>
                      <a:r>
                        <a:rPr lang="fr-CH" sz="1600" i="1" noProof="0" dirty="0" smtClean="0"/>
                        <a:t>(Fagopyrum esculentum)</a:t>
                      </a:r>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600" noProof="0" dirty="0" smtClean="0"/>
                        <a:t>11.0</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Bleuet </a:t>
                      </a:r>
                      <a:r>
                        <a:rPr lang="fr-CH" sz="1600" i="1" noProof="0" dirty="0" smtClean="0"/>
                        <a:t>(Centaurea cyanus)</a:t>
                      </a:r>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600" noProof="0" dirty="0" smtClean="0"/>
                        <a:t>4.1</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Coquelicot </a:t>
                      </a:r>
                      <a:r>
                        <a:rPr lang="fr-CH" sz="1600" i="1" noProof="0" dirty="0" smtClean="0"/>
                        <a:t>(Papaver rhoeas)</a:t>
                      </a:r>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600" noProof="0" dirty="0" smtClean="0"/>
                        <a:t>0.1</a:t>
                      </a:r>
                      <a:endParaRPr lang="fr-CH" sz="16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gridSpan="2">
                  <a:txBody>
                    <a:bodyPr/>
                    <a:lstStyle/>
                    <a:p>
                      <a:r>
                        <a:rPr lang="fr-CH" sz="1200" noProof="0" dirty="0" smtClean="0"/>
                        <a:t>* Autorisé par l’OFAG comme SPB du type </a:t>
                      </a:r>
                      <a:br>
                        <a:rPr lang="fr-CH" sz="1200" noProof="0" dirty="0" smtClean="0"/>
                      </a:br>
                      <a:r>
                        <a:rPr lang="fr-CH" sz="1200" noProof="0" dirty="0" smtClean="0"/>
                        <a:t>«bandes fleuries pour les pollinisateurs et les autres organismes utiles»</a:t>
                      </a:r>
                      <a:endParaRPr lang="de-CH" sz="1200" dirty="0"/>
                    </a:p>
                  </a:txBody>
                  <a:tcP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de-CH" sz="120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7" name="Inhaltsplatzhalter 6"/>
          <p:cNvPicPr>
            <a:picLocks noGrp="1" noChangeAspect="1"/>
          </p:cNvPicPr>
          <p:nvPr>
            <p:ph sz="quarter" idx="25"/>
          </p:nvPr>
        </p:nvPicPr>
        <p:blipFill rotWithShape="1">
          <a:blip r:embed="rId2">
            <a:extLst>
              <a:ext uri="{28A0092B-C50C-407E-A947-70E740481C1C}">
                <a14:useLocalDpi xmlns:a14="http://schemas.microsoft.com/office/drawing/2010/main" val="0"/>
              </a:ext>
            </a:extLst>
          </a:blip>
          <a:srcRect b="18340"/>
          <a:stretch/>
        </p:blipFill>
        <p:spPr>
          <a:xfrm>
            <a:off x="5790438" y="3754800"/>
            <a:ext cx="2724912" cy="1800000"/>
          </a:xfrm>
        </p:spPr>
      </p:pic>
    </p:spTree>
    <p:extLst>
      <p:ext uri="{BB962C8B-B14F-4D97-AF65-F5344CB8AC3E}">
        <p14:creationId xmlns:p14="http://schemas.microsoft.com/office/powerpoint/2010/main" val="41744147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(3) </a:t>
            </a:r>
            <a:endParaRPr lang="de-CH" dirty="0"/>
          </a:p>
        </p:txBody>
      </p:sp>
      <p:sp>
        <p:nvSpPr>
          <p:cNvPr id="19" name="Inhaltsplatzhalter 18"/>
          <p:cNvSpPr>
            <a:spLocks noGrp="1"/>
          </p:cNvSpPr>
          <p:nvPr>
            <p:ph idx="14"/>
          </p:nvPr>
        </p:nvSpPr>
        <p:spPr/>
        <p:txBody>
          <a:bodyPr/>
          <a:lstStyle/>
          <a:p>
            <a:r>
              <a:rPr lang="de-CH" dirty="0" smtClean="0"/>
              <a:t>Photo : M. Born</a:t>
            </a:r>
            <a:endParaRPr lang="de-CH" dirty="0"/>
          </a:p>
        </p:txBody>
      </p:sp>
      <p:sp>
        <p:nvSpPr>
          <p:cNvPr id="20" name="Inhaltsplatzhalter 19"/>
          <p:cNvSpPr>
            <a:spLocks noGrp="1"/>
          </p:cNvSpPr>
          <p:nvPr>
            <p:ph sz="quarter" idx="17"/>
          </p:nvPr>
        </p:nvSpPr>
        <p:spPr>
          <a:solidFill>
            <a:srgbClr val="8DCF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La biodiversité fonctionnelle dans les cultures de choux</a:t>
            </a:r>
          </a:p>
          <a:p>
            <a:r>
              <a:rPr lang="fr-CH" b="1" dirty="0" smtClean="0"/>
              <a:t>Résumé</a:t>
            </a:r>
          </a:p>
          <a:p>
            <a:pPr lvl="1"/>
            <a:r>
              <a:rPr lang="fr-CH" dirty="0" smtClean="0"/>
              <a:t>La biodiversité fonctionnelle fonctionne dans les cultures de choux</a:t>
            </a:r>
          </a:p>
          <a:p>
            <a:pPr lvl="1"/>
            <a:r>
              <a:rPr lang="fr-CH" dirty="0" smtClean="0"/>
              <a:t>Poursuite de l’optimalisation</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82</a:t>
            </a:fld>
            <a:endParaRPr lang="fr-CH" altLang="de-DE" dirty="0"/>
          </a:p>
        </p:txBody>
      </p:sp>
      <p:sp>
        <p:nvSpPr>
          <p:cNvPr id="2" name="Inhaltsplatzhalter 1"/>
          <p:cNvSpPr>
            <a:spLocks noGrp="1"/>
          </p:cNvSpPr>
          <p:nvPr>
            <p:ph sz="quarter" idx="24"/>
          </p:nvPr>
        </p:nvSpPr>
        <p:spPr/>
        <p:txBody>
          <a:bodyPr/>
          <a:lstStyle/>
          <a:p>
            <a:endParaRPr lang="fr-CH" altLang="de-DE" sz="1000" dirty="0" smtClean="0"/>
          </a:p>
          <a:p>
            <a:r>
              <a:rPr lang="fr-CH" altLang="de-DE" dirty="0" smtClean="0"/>
              <a:t>Le bleuet comme adventice </a:t>
            </a:r>
            <a:br>
              <a:rPr lang="fr-CH" altLang="de-DE" dirty="0" smtClean="0"/>
            </a:br>
            <a:r>
              <a:rPr lang="fr-CH" altLang="de-DE" dirty="0" smtClean="0"/>
              <a:t>dans les champs de choux</a:t>
            </a:r>
          </a:p>
          <a:p>
            <a:pPr lvl="1"/>
            <a:r>
              <a:rPr lang="fr-CH" altLang="de-DE" dirty="0" smtClean="0"/>
              <a:t>Attractive pour les parasitoïdes des larves</a:t>
            </a:r>
          </a:p>
          <a:p>
            <a:pPr lvl="1"/>
            <a:r>
              <a:rPr lang="fr-CH" altLang="de-DE" dirty="0" smtClean="0"/>
              <a:t>Favorise la survie et la fertilité des </a:t>
            </a:r>
            <a:r>
              <a:rPr lang="fr-CH" altLang="de-DE" dirty="0"/>
              <a:t>parasitoïdes des </a:t>
            </a:r>
            <a:r>
              <a:rPr lang="fr-CH" altLang="de-DE" dirty="0" smtClean="0"/>
              <a:t>larves mais pas des ravageurs</a:t>
            </a:r>
          </a:p>
          <a:p>
            <a:pPr lvl="1"/>
            <a:r>
              <a:rPr lang="fr-CH" altLang="de-DE" dirty="0" smtClean="0"/>
              <a:t>Provoque une augmentation de la prédation des œufs de ravageurs</a:t>
            </a:r>
          </a:p>
          <a:p>
            <a:pPr lvl="1"/>
            <a:r>
              <a:rPr lang="fr-CH" altLang="de-DE" dirty="0" smtClean="0"/>
              <a:t>Diminution des dégâts encore trop faible</a:t>
            </a:r>
            <a:endParaRPr lang="fr-CH" altLang="de-DE" dirty="0"/>
          </a:p>
        </p:txBody>
      </p:sp>
      <p:pic>
        <p:nvPicPr>
          <p:cNvPr id="5" name="Inhaltsplatzhalter 4"/>
          <p:cNvPicPr>
            <a:picLocks noGrp="1" noChangeAspect="1"/>
          </p:cNvPicPr>
          <p:nvPr>
            <p:ph sz="quarter" idx="25"/>
          </p:nvPr>
        </p:nvPicPr>
        <p:blipFill rotWithShape="1">
          <a:blip r:embed="rId2">
            <a:extLst>
              <a:ext uri="{28A0092B-C50C-407E-A947-70E740481C1C}">
                <a14:useLocalDpi xmlns:a14="http://schemas.microsoft.com/office/drawing/2010/main" val="0"/>
              </a:ext>
            </a:extLst>
          </a:blip>
          <a:srcRect l="-111" t="12651" r="-39841" b="10241"/>
          <a:stretch/>
        </p:blipFill>
        <p:spPr>
          <a:xfrm>
            <a:off x="5725035" y="3324722"/>
            <a:ext cx="2790000" cy="2304000"/>
          </a:xfrm>
        </p:spPr>
      </p:pic>
    </p:spTree>
    <p:extLst>
      <p:ext uri="{BB962C8B-B14F-4D97-AF65-F5344CB8AC3E}">
        <p14:creationId xmlns:p14="http://schemas.microsoft.com/office/powerpoint/2010/main" val="21030483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(4) </a:t>
            </a:r>
            <a:endParaRPr lang="de-CH" dirty="0"/>
          </a:p>
        </p:txBody>
      </p:sp>
      <p:sp>
        <p:nvSpPr>
          <p:cNvPr id="19" name="Inhaltsplatzhalter 18"/>
          <p:cNvSpPr>
            <a:spLocks noGrp="1"/>
          </p:cNvSpPr>
          <p:nvPr>
            <p:ph idx="14"/>
          </p:nvPr>
        </p:nvSpPr>
        <p:spPr/>
        <p:txBody>
          <a:bodyPr/>
          <a:lstStyle/>
          <a:p>
            <a:r>
              <a:rPr lang="fr-CH" dirty="0" smtClean="0"/>
              <a:t>Photo : A. Vieweger, FiBL</a:t>
            </a:r>
            <a:endParaRPr lang="fr-CH" dirty="0"/>
          </a:p>
        </p:txBody>
      </p:sp>
      <p:sp>
        <p:nvSpPr>
          <p:cNvPr id="20" name="Inhaltsplatzhalter 19"/>
          <p:cNvSpPr>
            <a:spLocks noGrp="1"/>
          </p:cNvSpPr>
          <p:nvPr>
            <p:ph sz="quarter" idx="17"/>
          </p:nvPr>
        </p:nvSpPr>
        <p:spPr>
          <a:solidFill>
            <a:srgbClr val="BBE8A0"/>
          </a:solidFill>
          <a:ln>
            <a:noFill/>
          </a:ln>
        </p:spPr>
        <p:txBody>
          <a:bodyPr vert="horz" wrap="square" lIns="91440" tIns="45720" rIns="91440" bIns="45720" numCol="1" anchor="t" anchorCtr="0" compatLnSpc="1">
            <a:prstTxWarp prst="textNoShape">
              <a:avLst/>
            </a:prstTxWarp>
          </a:bodyPr>
          <a:lstStyle/>
          <a:p>
            <a:r>
              <a:rPr lang="fr-CH" b="1" dirty="0" smtClean="0"/>
              <a:t>Biocontrôle : Utilisation de bactéries, de virus, d’auxiliaires etc.</a:t>
            </a:r>
          </a:p>
          <a:p>
            <a:r>
              <a:rPr lang="fr-CH" altLang="de-DE" dirty="0" smtClean="0"/>
              <a:t>Biologique</a:t>
            </a:r>
          </a:p>
          <a:p>
            <a:pPr lvl="1"/>
            <a:r>
              <a:rPr lang="fr-CH" altLang="de-DE" dirty="0" smtClean="0"/>
              <a:t>P. ex. ichneumons (contre la mouche blanche sous serre – photo : les noires sont parasitées, les blanches pas ou pas encore)</a:t>
            </a:r>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83</a:t>
            </a:fld>
            <a:endParaRPr lang="fr-CH" altLang="de-DE" dirty="0"/>
          </a:p>
        </p:txBody>
      </p:sp>
      <p:pic>
        <p:nvPicPr>
          <p:cNvPr id="4" name="Inhaltsplatzhalter 3"/>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01328" y="3475291"/>
            <a:ext cx="2657856" cy="1993392"/>
          </a:xfrm>
        </p:spPr>
      </p:pic>
      <p:pic>
        <p:nvPicPr>
          <p:cNvPr id="2" name="Grafik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8650" y="3173840"/>
            <a:ext cx="4284540" cy="2856360"/>
          </a:xfrm>
          <a:prstGeom prst="rect">
            <a:avLst/>
          </a:prstGeom>
        </p:spPr>
      </p:pic>
    </p:spTree>
    <p:extLst>
      <p:ext uri="{BB962C8B-B14F-4D97-AF65-F5344CB8AC3E}">
        <p14:creationId xmlns:p14="http://schemas.microsoft.com/office/powerpoint/2010/main" val="4726085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(4) </a:t>
            </a:r>
            <a:endParaRPr lang="de-CH" dirty="0"/>
          </a:p>
        </p:txBody>
      </p:sp>
      <p:sp>
        <p:nvSpPr>
          <p:cNvPr id="7" name="Inhaltsplatzhalter 6"/>
          <p:cNvSpPr>
            <a:spLocks noGrp="1"/>
          </p:cNvSpPr>
          <p:nvPr>
            <p:ph idx="14"/>
          </p:nvPr>
        </p:nvSpPr>
        <p:spPr>
          <a:xfrm>
            <a:off x="4932040" y="6030794"/>
            <a:ext cx="3583310" cy="309577"/>
          </a:xfrm>
        </p:spPr>
        <p:txBody>
          <a:bodyPr/>
          <a:lstStyle/>
          <a:p>
            <a:r>
              <a:rPr lang="fr-CH" dirty="0" smtClean="0"/>
              <a:t>Photo : A. Vieweger, FiBL</a:t>
            </a:r>
            <a:endParaRPr lang="fr-CH" dirty="0"/>
          </a:p>
        </p:txBody>
      </p:sp>
      <p:sp>
        <p:nvSpPr>
          <p:cNvPr id="10" name="Inhaltsplatzhalter 9"/>
          <p:cNvSpPr>
            <a:spLocks noGrp="1"/>
          </p:cNvSpPr>
          <p:nvPr>
            <p:ph sz="quarter" idx="17"/>
          </p:nvPr>
        </p:nvSpPr>
        <p:spPr>
          <a:solidFill>
            <a:srgbClr val="BBE8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Lutte directe contre les ravageurs avec des insecticides</a:t>
            </a:r>
          </a:p>
          <a:p>
            <a:r>
              <a:rPr lang="fr-CH" dirty="0" smtClean="0"/>
              <a:t>Graphique : </a:t>
            </a:r>
            <a:r>
              <a:rPr lang="fr-CH" altLang="de-DE" i="1" dirty="0" smtClean="0"/>
              <a:t>Bacillus thuringiensis kurstaki </a:t>
            </a:r>
            <a:r>
              <a:rPr lang="fr-CH" altLang="de-DE" dirty="0" smtClean="0"/>
              <a:t>(«Delfin» 3 x ) dans les </a:t>
            </a:r>
            <a:br>
              <a:rPr lang="fr-CH" altLang="de-DE" dirty="0" smtClean="0"/>
            </a:br>
            <a:r>
              <a:rPr lang="fr-CH" altLang="de-DE" dirty="0" smtClean="0"/>
              <a:t>choux de Bruxelles contre les chenilles (</a:t>
            </a:r>
            <a:r>
              <a:rPr lang="fr-CH" altLang="de-DE" i="1" dirty="0" smtClean="0"/>
              <a:t>Pieris</a:t>
            </a:r>
            <a:r>
              <a:rPr lang="fr-CH" altLang="de-DE" dirty="0" smtClean="0"/>
              <a:t> et </a:t>
            </a:r>
            <a:r>
              <a:rPr lang="fr-CH" altLang="de-DE" i="1" dirty="0" smtClean="0"/>
              <a:t>Mamestra</a:t>
            </a:r>
            <a:r>
              <a:rPr lang="fr-CH" altLang="de-DE" dirty="0" smtClean="0"/>
              <a:t>)</a:t>
            </a:r>
          </a:p>
          <a:p>
            <a:r>
              <a:rPr lang="fr-CH" altLang="de-DE" dirty="0" smtClean="0"/>
              <a:t>Photo : Augmentation de l’efficacité en traitant avec des droplegs</a:t>
            </a:r>
            <a:endParaRPr lang="fr-CH" altLang="de-DE" b="1"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84</a:t>
            </a:fld>
            <a:endParaRPr lang="fr-CH" altLang="de-DE" dirty="0"/>
          </a:p>
        </p:txBody>
      </p:sp>
      <p:pic>
        <p:nvPicPr>
          <p:cNvPr id="21" name="Object 7"/>
          <p:cNvPicPr>
            <a:picLocks noGrp="1" noChangeAspect="1"/>
          </p:cNvPicPr>
          <p:nvPr>
            <p:ph sz="quarter" idx="24"/>
          </p:nvPr>
        </p:nvPicPr>
        <p:blipFill>
          <a:blip r:embed="rId2"/>
          <a:stretch>
            <a:fillRect/>
          </a:stretch>
        </p:blipFill>
        <p:spPr>
          <a:xfrm>
            <a:off x="633192" y="2952750"/>
            <a:ext cx="5140767" cy="2997200"/>
          </a:xfrm>
          <a:prstGeom prst="rect">
            <a:avLst/>
          </a:prstGeom>
        </p:spPr>
      </p:pic>
      <p:pic>
        <p:nvPicPr>
          <p:cNvPr id="4" name="Inhaltsplatzhalter 3"/>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5804376" y="3478339"/>
            <a:ext cx="2651760" cy="1987296"/>
          </a:xfrm>
        </p:spPr>
      </p:pic>
      <p:sp>
        <p:nvSpPr>
          <p:cNvPr id="9" name="Inhaltsplatzhalter 6"/>
          <p:cNvSpPr txBox="1">
            <a:spLocks/>
          </p:cNvSpPr>
          <p:nvPr/>
        </p:nvSpPr>
        <p:spPr bwMode="auto">
          <a:xfrm>
            <a:off x="629540" y="6030794"/>
            <a:ext cx="3294396" cy="30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12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fr-CH" dirty="0" smtClean="0"/>
              <a:t>Source : Wyss, FiBL</a:t>
            </a:r>
            <a:endParaRPr lang="fr-CH" dirty="0"/>
          </a:p>
        </p:txBody>
      </p:sp>
      <p:sp>
        <p:nvSpPr>
          <p:cNvPr id="2" name="ZoneTexte 1"/>
          <p:cNvSpPr txBox="1"/>
          <p:nvPr/>
        </p:nvSpPr>
        <p:spPr>
          <a:xfrm>
            <a:off x="615142" y="3195793"/>
            <a:ext cx="1368152" cy="461665"/>
          </a:xfrm>
          <a:prstGeom prst="rect">
            <a:avLst/>
          </a:prstGeom>
          <a:solidFill>
            <a:schemeClr val="bg1"/>
          </a:solidFill>
        </p:spPr>
        <p:txBody>
          <a:bodyPr wrap="square" rtlCol="0">
            <a:spAutoFit/>
          </a:bodyPr>
          <a:lstStyle/>
          <a:p>
            <a:r>
              <a:rPr lang="fr-CH" sz="1200" dirty="0" smtClean="0">
                <a:solidFill>
                  <a:schemeClr val="tx1"/>
                </a:solidFill>
              </a:rPr>
              <a:t>Attaque surface</a:t>
            </a:r>
          </a:p>
          <a:p>
            <a:r>
              <a:rPr lang="fr-CH" sz="1200" dirty="0" smtClean="0">
                <a:solidFill>
                  <a:schemeClr val="tx1"/>
                </a:solidFill>
              </a:rPr>
              <a:t>foliaire, %, juillet </a:t>
            </a:r>
            <a:endParaRPr lang="fr-CH" sz="1200" dirty="0">
              <a:solidFill>
                <a:schemeClr val="tx1"/>
              </a:solidFill>
            </a:endParaRPr>
          </a:p>
        </p:txBody>
      </p:sp>
      <p:sp>
        <p:nvSpPr>
          <p:cNvPr id="11" name="ZoneTexte 10"/>
          <p:cNvSpPr txBox="1"/>
          <p:nvPr/>
        </p:nvSpPr>
        <p:spPr>
          <a:xfrm>
            <a:off x="1343433" y="4108218"/>
            <a:ext cx="2796346" cy="184666"/>
          </a:xfrm>
          <a:prstGeom prst="rect">
            <a:avLst/>
          </a:prstGeom>
          <a:solidFill>
            <a:schemeClr val="bg1"/>
          </a:solidFill>
        </p:spPr>
        <p:txBody>
          <a:bodyPr wrap="square" tIns="0" bIns="0" rtlCol="0">
            <a:spAutoFit/>
          </a:bodyPr>
          <a:lstStyle/>
          <a:p>
            <a:r>
              <a:rPr lang="fr-CH" sz="1200" dirty="0" smtClean="0">
                <a:solidFill>
                  <a:schemeClr val="tx1"/>
                </a:solidFill>
              </a:rPr>
              <a:t>Efficacité : 71 %        Efficacité : 85 %</a:t>
            </a:r>
            <a:endParaRPr lang="fr-CH" sz="1200" dirty="0">
              <a:solidFill>
                <a:schemeClr val="tx1"/>
              </a:solidFill>
            </a:endParaRPr>
          </a:p>
        </p:txBody>
      </p:sp>
      <p:sp>
        <p:nvSpPr>
          <p:cNvPr id="12" name="ZoneTexte 11"/>
          <p:cNvSpPr txBox="1"/>
          <p:nvPr/>
        </p:nvSpPr>
        <p:spPr>
          <a:xfrm>
            <a:off x="1115616" y="5426015"/>
            <a:ext cx="4452522" cy="553998"/>
          </a:xfrm>
          <a:prstGeom prst="rect">
            <a:avLst/>
          </a:prstGeom>
          <a:solidFill>
            <a:schemeClr val="bg1"/>
          </a:solidFill>
        </p:spPr>
        <p:txBody>
          <a:bodyPr wrap="square" tIns="0" bIns="0" rtlCol="0">
            <a:spAutoFit/>
          </a:bodyPr>
          <a:lstStyle/>
          <a:p>
            <a:r>
              <a:rPr lang="fr-CH" sz="1200" dirty="0" smtClean="0">
                <a:solidFill>
                  <a:schemeClr val="tx1"/>
                </a:solidFill>
              </a:rPr>
              <a:t>   Application sur    Application sur dessus &amp;        Contrôle</a:t>
            </a:r>
          </a:p>
          <a:p>
            <a:r>
              <a:rPr lang="fr-CH" sz="1200" dirty="0" smtClean="0">
                <a:solidFill>
                  <a:schemeClr val="tx1"/>
                </a:solidFill>
              </a:rPr>
              <a:t>    dessus feuille              dessous feuille</a:t>
            </a:r>
          </a:p>
          <a:p>
            <a:endParaRPr lang="fr-CH" sz="1200" dirty="0">
              <a:solidFill>
                <a:schemeClr val="tx1"/>
              </a:solidFill>
            </a:endParaRPr>
          </a:p>
        </p:txBody>
      </p:sp>
    </p:spTree>
    <p:extLst>
      <p:ext uri="{BB962C8B-B14F-4D97-AF65-F5344CB8AC3E}">
        <p14:creationId xmlns:p14="http://schemas.microsoft.com/office/powerpoint/2010/main" val="36375904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(5) </a:t>
            </a:r>
            <a:endParaRPr lang="de-CH" dirty="0"/>
          </a:p>
        </p:txBody>
      </p:sp>
      <p:sp>
        <p:nvSpPr>
          <p:cNvPr id="19" name="Inhaltsplatzhalter 18"/>
          <p:cNvSpPr>
            <a:spLocks noGrp="1"/>
          </p:cNvSpPr>
          <p:nvPr>
            <p:ph idx="14"/>
          </p:nvPr>
        </p:nvSpPr>
        <p:spPr/>
        <p:txBody>
          <a:bodyPr/>
          <a:lstStyle/>
          <a:p>
            <a:r>
              <a:rPr lang="fr-CH" dirty="0" smtClean="0"/>
              <a:t>Photo : E. Wyss, FiBL</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85</a:t>
            </a:fld>
            <a:endParaRPr lang="fr-CH" altLang="de-DE" dirty="0"/>
          </a:p>
        </p:txBody>
      </p:sp>
      <p:sp>
        <p:nvSpPr>
          <p:cNvPr id="10" name="Inhaltsplatzhalter 9"/>
          <p:cNvSpPr>
            <a:spLocks noGrp="1"/>
          </p:cNvSpPr>
          <p:nvPr>
            <p:ph sz="quarter" idx="17"/>
          </p:nvPr>
        </p:nvSpPr>
        <p:spPr>
          <a:xfrm>
            <a:off x="630315" y="1549560"/>
            <a:ext cx="7904192" cy="1481389"/>
          </a:xfrm>
          <a:solidFill>
            <a:srgbClr val="D2E670"/>
          </a:solidFill>
        </p:spPr>
        <p:txBody>
          <a:bodyPr/>
          <a:lstStyle/>
          <a:p>
            <a:r>
              <a:rPr lang="fr-CH" b="1" dirty="0" smtClean="0"/>
              <a:t>Méthodes physiques et phéromones</a:t>
            </a:r>
          </a:p>
          <a:p>
            <a:pPr lvl="1"/>
            <a:r>
              <a:rPr lang="fr-CH" altLang="de-DE" dirty="0" smtClean="0"/>
              <a:t>Mécanique : Pièges, panneaux jaunes, filets anti-insectes, barrières à limaces, filets englués, anneaux englués, traitement par le froid ou le chaud</a:t>
            </a:r>
          </a:p>
          <a:p>
            <a:pPr lvl="1"/>
            <a:r>
              <a:rPr lang="fr-CH" altLang="de-DE" dirty="0" smtClean="0"/>
              <a:t>Biotechnique : Stimuli acoustiques ou optiques, appâts alimentaires, répulsifs alimentaires, phéromones sexuelles, techniques de confusion</a:t>
            </a:r>
            <a:endParaRPr lang="fr-CH" altLang="de-DE" sz="1800" dirty="0"/>
          </a:p>
        </p:txBody>
      </p:sp>
      <p:pic>
        <p:nvPicPr>
          <p:cNvPr id="3" name="Inhaltsplatzhalter 2"/>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6643" y="3535465"/>
            <a:ext cx="2507226" cy="1873045"/>
          </a:xfrm>
        </p:spPr>
      </p:pic>
      <p:pic>
        <p:nvPicPr>
          <p:cNvPr id="2" name="Grafik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5142" y="3169780"/>
            <a:ext cx="4281978" cy="2860419"/>
          </a:xfrm>
          <a:prstGeom prst="rect">
            <a:avLst/>
          </a:prstGeom>
        </p:spPr>
      </p:pic>
    </p:spTree>
    <p:extLst>
      <p:ext uri="{BB962C8B-B14F-4D97-AF65-F5344CB8AC3E}">
        <p14:creationId xmlns:p14="http://schemas.microsoft.com/office/powerpoint/2010/main" val="2238356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05415" y="3266642"/>
            <a:ext cx="2649682" cy="2410691"/>
          </a:xfrm>
        </p:spPr>
      </p:pic>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(5) </a:t>
            </a:r>
            <a:endParaRPr lang="de-CH" dirty="0"/>
          </a:p>
        </p:txBody>
      </p:sp>
      <p:sp>
        <p:nvSpPr>
          <p:cNvPr id="19" name="Inhaltsplatzhalter 18"/>
          <p:cNvSpPr>
            <a:spLocks noGrp="1"/>
          </p:cNvSpPr>
          <p:nvPr>
            <p:ph idx="14"/>
          </p:nvPr>
        </p:nvSpPr>
        <p:spPr/>
        <p:txBody>
          <a:bodyPr/>
          <a:lstStyle/>
          <a:p>
            <a:r>
              <a:rPr lang="fr-CH" dirty="0" smtClean="0"/>
              <a:t>Photos : M. Koller, A. Vieweger, FiBL</a:t>
            </a:r>
            <a:endParaRPr lang="fr-CH" dirty="0"/>
          </a:p>
        </p:txBody>
      </p:sp>
      <p:sp>
        <p:nvSpPr>
          <p:cNvPr id="20" name="Inhaltsplatzhalter 19"/>
          <p:cNvSpPr>
            <a:spLocks noGrp="1"/>
          </p:cNvSpPr>
          <p:nvPr>
            <p:ph sz="quarter" idx="17"/>
          </p:nvPr>
        </p:nvSpPr>
        <p:spPr>
          <a:solidFill>
            <a:srgbClr val="D2E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Lutte directe contre les ravageurs avec des insecticides</a:t>
            </a:r>
          </a:p>
          <a:p>
            <a:endParaRPr lang="fr-CH" altLang="de-DE" b="1" dirty="0" smtClean="0"/>
          </a:p>
          <a:p>
            <a:r>
              <a:rPr lang="fr-CH" altLang="de-DE" dirty="0" smtClean="0"/>
              <a:t>Poudre de roche contre les altises</a:t>
            </a:r>
            <a:endParaRPr lang="fr-CH" altLang="de-DE"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86</a:t>
            </a:fld>
            <a:endParaRPr lang="fr-CH" altLang="de-DE" dirty="0"/>
          </a:p>
        </p:txBody>
      </p:sp>
      <p:pic>
        <p:nvPicPr>
          <p:cNvPr id="12" name="Object 5"/>
          <p:cNvPicPr>
            <a:picLocks noGrp="1" noChangeAspect="1"/>
          </p:cNvPicPr>
          <p:nvPr>
            <p:ph sz="quarter" idx="24"/>
            <p:extLst>
              <p:ext uri="{D42A27DB-BD31-4B8C-83A1-F6EECF244321}">
                <p14:modId xmlns:p14="http://schemas.microsoft.com/office/powerpoint/2010/main" val="1450422901"/>
              </p:ext>
            </p:extLst>
          </p:nvPr>
        </p:nvPicPr>
        <p:blipFill>
          <a:blip r:embed="rId3"/>
          <a:stretch>
            <a:fillRect/>
          </a:stretch>
        </p:blipFill>
        <p:spPr>
          <a:xfrm>
            <a:off x="628650" y="3247222"/>
            <a:ext cx="5184775" cy="2991569"/>
          </a:xfrm>
          <a:prstGeom prst="rect">
            <a:avLst/>
          </a:prstGeom>
        </p:spPr>
      </p:pic>
      <p:pic>
        <p:nvPicPr>
          <p:cNvPr id="15" name="Picture 6" descr="Anja_Erdfloh_300dpi"/>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36052" t="25526" r="30979" b="44688"/>
          <a:stretch/>
        </p:blipFill>
        <p:spPr bwMode="auto">
          <a:xfrm>
            <a:off x="6444208" y="4313567"/>
            <a:ext cx="864097"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628650" y="3503943"/>
            <a:ext cx="1285808" cy="1477328"/>
          </a:xfrm>
          <a:prstGeom prst="rect">
            <a:avLst/>
          </a:prstGeom>
          <a:solidFill>
            <a:schemeClr val="bg1"/>
          </a:solidFill>
        </p:spPr>
        <p:txBody>
          <a:bodyPr wrap="square" rtlCol="0">
            <a:spAutoFit/>
          </a:bodyPr>
          <a:lstStyle/>
          <a:p>
            <a:pPr algn="r"/>
            <a:r>
              <a:rPr lang="fr-CH" sz="1600" spc="-40" dirty="0" smtClean="0">
                <a:solidFill>
                  <a:schemeClr val="tx1"/>
                </a:solidFill>
              </a:rPr>
              <a:t>Poudre </a:t>
            </a:r>
          </a:p>
          <a:p>
            <a:pPr algn="r"/>
            <a:r>
              <a:rPr lang="fr-CH" sz="1600" spc="-40" dirty="0" smtClean="0">
                <a:solidFill>
                  <a:schemeClr val="tx1"/>
                </a:solidFill>
              </a:rPr>
              <a:t>de roche</a:t>
            </a:r>
          </a:p>
          <a:p>
            <a:pPr algn="r"/>
            <a:endParaRPr lang="fr-CH" sz="1600" spc="-40" dirty="0">
              <a:solidFill>
                <a:schemeClr val="tx1"/>
              </a:solidFill>
            </a:endParaRPr>
          </a:p>
          <a:p>
            <a:pPr algn="r"/>
            <a:endParaRPr lang="fr-CH" sz="1600" spc="-40" dirty="0" smtClean="0">
              <a:solidFill>
                <a:schemeClr val="tx1"/>
              </a:solidFill>
            </a:endParaRPr>
          </a:p>
          <a:p>
            <a:pPr algn="r"/>
            <a:endParaRPr lang="fr-CH" sz="1000" spc="-40" dirty="0">
              <a:solidFill>
                <a:schemeClr val="tx1"/>
              </a:solidFill>
            </a:endParaRPr>
          </a:p>
          <a:p>
            <a:pPr algn="r"/>
            <a:r>
              <a:rPr lang="fr-CH" sz="1600" spc="-40" dirty="0" smtClean="0">
                <a:solidFill>
                  <a:schemeClr val="tx1"/>
                </a:solidFill>
              </a:rPr>
              <a:t>Non traité</a:t>
            </a:r>
            <a:endParaRPr lang="fr-CH" sz="1600" spc="-40" dirty="0">
              <a:solidFill>
                <a:schemeClr val="tx1"/>
              </a:solidFill>
            </a:endParaRPr>
          </a:p>
        </p:txBody>
      </p:sp>
      <p:sp>
        <p:nvSpPr>
          <p:cNvPr id="11" name="ZoneTexte 10"/>
          <p:cNvSpPr txBox="1"/>
          <p:nvPr/>
        </p:nvSpPr>
        <p:spPr>
          <a:xfrm>
            <a:off x="1914458" y="5766225"/>
            <a:ext cx="3816424" cy="338554"/>
          </a:xfrm>
          <a:prstGeom prst="rect">
            <a:avLst/>
          </a:prstGeom>
          <a:solidFill>
            <a:schemeClr val="bg1"/>
          </a:solidFill>
        </p:spPr>
        <p:txBody>
          <a:bodyPr wrap="square" rtlCol="0">
            <a:spAutoFit/>
          </a:bodyPr>
          <a:lstStyle/>
          <a:p>
            <a:r>
              <a:rPr lang="fr-CH" sz="1600" spc="-40" dirty="0" smtClean="0">
                <a:solidFill>
                  <a:schemeClr val="tx1"/>
                </a:solidFill>
              </a:rPr>
              <a:t>Dégâts de morsures en % sur chou blanc</a:t>
            </a:r>
            <a:endParaRPr lang="fr-CH" sz="1600" spc="-40" dirty="0">
              <a:solidFill>
                <a:schemeClr val="tx1"/>
              </a:solidFill>
            </a:endParaRPr>
          </a:p>
        </p:txBody>
      </p:sp>
    </p:spTree>
    <p:extLst>
      <p:ext uri="{BB962C8B-B14F-4D97-AF65-F5344CB8AC3E}">
        <p14:creationId xmlns:p14="http://schemas.microsoft.com/office/powerpoint/2010/main" val="41693892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fr-CH" dirty="0"/>
              <a:t>Production végétale : Protection phytosanitaire</a:t>
            </a:r>
            <a:endParaRPr lang="de-CH" dirty="0"/>
          </a:p>
        </p:txBody>
      </p:sp>
      <p:sp>
        <p:nvSpPr>
          <p:cNvPr id="18" name="Inhaltsplatzhalter 17"/>
          <p:cNvSpPr>
            <a:spLocks noGrp="1"/>
          </p:cNvSpPr>
          <p:nvPr>
            <p:ph idx="12"/>
          </p:nvPr>
        </p:nvSpPr>
        <p:spPr/>
        <p:txBody>
          <a:bodyPr>
            <a:normAutofit/>
          </a:bodyPr>
          <a:lstStyle/>
          <a:p>
            <a:r>
              <a:rPr lang="fr-CH" dirty="0"/>
              <a:t>La lutte contre les ravageurs en maraîchage </a:t>
            </a:r>
            <a:r>
              <a:rPr lang="fr-CH" dirty="0" smtClean="0"/>
              <a:t>bio </a:t>
            </a:r>
            <a:r>
              <a:rPr lang="de-CH" dirty="0" smtClean="0"/>
              <a:t>(5) </a:t>
            </a:r>
            <a:endParaRPr lang="de-CH" dirty="0"/>
          </a:p>
        </p:txBody>
      </p:sp>
      <p:sp>
        <p:nvSpPr>
          <p:cNvPr id="7" name="Inhaltsplatzhalter 6"/>
          <p:cNvSpPr>
            <a:spLocks noGrp="1"/>
          </p:cNvSpPr>
          <p:nvPr>
            <p:ph idx="14"/>
          </p:nvPr>
        </p:nvSpPr>
        <p:spPr>
          <a:xfrm>
            <a:off x="6012160" y="6030200"/>
            <a:ext cx="2503190" cy="279120"/>
          </a:xfrm>
        </p:spPr>
        <p:txBody>
          <a:bodyPr/>
          <a:lstStyle/>
          <a:p>
            <a:r>
              <a:rPr lang="fr-CH" dirty="0" smtClean="0"/>
              <a:t>Photo : E. Wyss, FiBL</a:t>
            </a:r>
            <a:endParaRPr lang="fr-CH" dirty="0"/>
          </a:p>
        </p:txBody>
      </p:sp>
      <p:sp>
        <p:nvSpPr>
          <p:cNvPr id="10" name="Inhaltsplatzhalter 9"/>
          <p:cNvSpPr>
            <a:spLocks noGrp="1"/>
          </p:cNvSpPr>
          <p:nvPr>
            <p:ph sz="quarter" idx="17"/>
          </p:nvPr>
        </p:nvSpPr>
        <p:spPr>
          <a:solidFill>
            <a:srgbClr val="D2E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b="1" dirty="0" smtClean="0"/>
              <a:t>Lutte directe contre les ravageurs avec des insecticides</a:t>
            </a:r>
          </a:p>
          <a:p>
            <a:endParaRPr lang="fr-CH" b="1" dirty="0" smtClean="0"/>
          </a:p>
          <a:p>
            <a:r>
              <a:rPr lang="fr-CH" dirty="0" smtClean="0"/>
              <a:t>Produits phytosanitaires contre les pucerons sur salade iceberg </a:t>
            </a:r>
            <a:br>
              <a:rPr lang="fr-CH" dirty="0" smtClean="0"/>
            </a:br>
            <a:r>
              <a:rPr lang="fr-CH" dirty="0" smtClean="0"/>
              <a:t>(testage de l’efficacité)</a:t>
            </a:r>
            <a:endParaRPr lang="fr-CH" altLang="de-DE" b="1"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87</a:t>
            </a:fld>
            <a:endParaRPr lang="fr-CH" altLang="de-DE" dirty="0"/>
          </a:p>
        </p:txBody>
      </p:sp>
      <p:graphicFrame>
        <p:nvGraphicFramePr>
          <p:cNvPr id="11" name="Inhaltsplatzhalter 10"/>
          <p:cNvGraphicFramePr>
            <a:graphicFrameLocks noGrp="1"/>
          </p:cNvGraphicFramePr>
          <p:nvPr>
            <p:ph sz="quarter" idx="24"/>
            <p:extLst>
              <p:ext uri="{D42A27DB-BD31-4B8C-83A1-F6EECF244321}">
                <p14:modId xmlns:p14="http://schemas.microsoft.com/office/powerpoint/2010/main" val="2924313741"/>
              </p:ext>
            </p:extLst>
          </p:nvPr>
        </p:nvGraphicFramePr>
        <p:xfrm>
          <a:off x="611560" y="2952750"/>
          <a:ext cx="5184403" cy="30774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nhaltsplatzhalter 2"/>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5804376" y="3496627"/>
            <a:ext cx="2651760" cy="1950720"/>
          </a:xfrm>
        </p:spPr>
      </p:pic>
      <p:sp>
        <p:nvSpPr>
          <p:cNvPr id="9" name="Inhaltsplatzhalter 6"/>
          <p:cNvSpPr txBox="1">
            <a:spLocks/>
          </p:cNvSpPr>
          <p:nvPr/>
        </p:nvSpPr>
        <p:spPr bwMode="auto">
          <a:xfrm>
            <a:off x="621896" y="6030200"/>
            <a:ext cx="3302032" cy="27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12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fr-CH" dirty="0" smtClean="0"/>
              <a:t>Source : Koller, FiBL</a:t>
            </a:r>
            <a:endParaRPr lang="fr-CH" dirty="0"/>
          </a:p>
        </p:txBody>
      </p:sp>
      <p:sp>
        <p:nvSpPr>
          <p:cNvPr id="2" name="ZoneTexte 1"/>
          <p:cNvSpPr txBox="1"/>
          <p:nvPr/>
        </p:nvSpPr>
        <p:spPr>
          <a:xfrm>
            <a:off x="252000" y="3213076"/>
            <a:ext cx="1584176" cy="2154436"/>
          </a:xfrm>
          <a:prstGeom prst="rect">
            <a:avLst/>
          </a:prstGeom>
          <a:solidFill>
            <a:schemeClr val="bg1"/>
          </a:solidFill>
        </p:spPr>
        <p:txBody>
          <a:bodyPr wrap="square" rIns="36000" rtlCol="0">
            <a:spAutoFit/>
          </a:bodyPr>
          <a:lstStyle/>
          <a:p>
            <a:pPr algn="r"/>
            <a:r>
              <a:rPr lang="fr-CH" sz="1000" b="1" dirty="0" smtClean="0">
                <a:solidFill>
                  <a:schemeClr val="tx1"/>
                </a:solidFill>
              </a:rPr>
              <a:t>Quassia + </a:t>
            </a:r>
          </a:p>
          <a:p>
            <a:pPr algn="r"/>
            <a:r>
              <a:rPr lang="fr-CH" sz="1000" b="1" dirty="0" smtClean="0">
                <a:solidFill>
                  <a:schemeClr val="tx1"/>
                </a:solidFill>
              </a:rPr>
              <a:t>savon de potassium</a:t>
            </a:r>
          </a:p>
          <a:p>
            <a:pPr algn="r"/>
            <a:endParaRPr lang="fr-CH" sz="800" b="1" dirty="0">
              <a:solidFill>
                <a:schemeClr val="tx1"/>
              </a:solidFill>
            </a:endParaRPr>
          </a:p>
          <a:p>
            <a:pPr algn="r"/>
            <a:r>
              <a:rPr lang="fr-CH" sz="1000" b="1" dirty="0" smtClean="0">
                <a:solidFill>
                  <a:schemeClr val="tx1"/>
                </a:solidFill>
              </a:rPr>
              <a:t>Pyrèthre +</a:t>
            </a:r>
          </a:p>
          <a:p>
            <a:pPr algn="r"/>
            <a:r>
              <a:rPr lang="fr-CH" sz="1000" b="1" dirty="0" smtClean="0">
                <a:solidFill>
                  <a:schemeClr val="tx1"/>
                </a:solidFill>
              </a:rPr>
              <a:t>huile de colza</a:t>
            </a:r>
          </a:p>
          <a:p>
            <a:pPr algn="r"/>
            <a:endParaRPr lang="fr-CH" sz="1000" b="1" dirty="0">
              <a:solidFill>
                <a:schemeClr val="tx1"/>
              </a:solidFill>
            </a:endParaRPr>
          </a:p>
          <a:p>
            <a:pPr algn="r"/>
            <a:r>
              <a:rPr lang="fr-CH" sz="1000" b="1" dirty="0" smtClean="0">
                <a:solidFill>
                  <a:schemeClr val="tx1"/>
                </a:solidFill>
              </a:rPr>
              <a:t>Pyrèthre +</a:t>
            </a:r>
          </a:p>
          <a:p>
            <a:pPr algn="r"/>
            <a:r>
              <a:rPr lang="fr-CH" sz="1000" b="1" dirty="0" smtClean="0">
                <a:solidFill>
                  <a:schemeClr val="tx1"/>
                </a:solidFill>
              </a:rPr>
              <a:t>savon de potassium</a:t>
            </a:r>
          </a:p>
          <a:p>
            <a:pPr algn="r"/>
            <a:endParaRPr lang="fr-CH" sz="1600" b="1" dirty="0">
              <a:solidFill>
                <a:schemeClr val="tx1"/>
              </a:solidFill>
            </a:endParaRPr>
          </a:p>
          <a:p>
            <a:pPr algn="r"/>
            <a:r>
              <a:rPr lang="fr-CH" sz="1000" b="1" dirty="0" smtClean="0">
                <a:solidFill>
                  <a:schemeClr val="tx1"/>
                </a:solidFill>
              </a:rPr>
              <a:t>Pyrèthre</a:t>
            </a:r>
          </a:p>
          <a:p>
            <a:pPr algn="r"/>
            <a:endParaRPr lang="fr-CH" sz="1000" b="1" dirty="0" smtClean="0">
              <a:solidFill>
                <a:schemeClr val="tx1"/>
              </a:solidFill>
            </a:endParaRPr>
          </a:p>
          <a:p>
            <a:pPr algn="r"/>
            <a:endParaRPr lang="fr-CH" sz="1000" b="1" dirty="0">
              <a:solidFill>
                <a:schemeClr val="tx1"/>
              </a:solidFill>
            </a:endParaRPr>
          </a:p>
          <a:p>
            <a:pPr algn="r"/>
            <a:r>
              <a:rPr lang="fr-CH" sz="1000" b="1" dirty="0" smtClean="0">
                <a:solidFill>
                  <a:schemeClr val="tx1"/>
                </a:solidFill>
              </a:rPr>
              <a:t>NeemAzal-TS</a:t>
            </a:r>
            <a:endParaRPr lang="fr-CH" sz="1000" b="1" dirty="0">
              <a:solidFill>
                <a:schemeClr val="tx1"/>
              </a:solidFill>
            </a:endParaRPr>
          </a:p>
        </p:txBody>
      </p:sp>
      <p:sp>
        <p:nvSpPr>
          <p:cNvPr id="12" name="ZoneTexte 11"/>
          <p:cNvSpPr txBox="1"/>
          <p:nvPr/>
        </p:nvSpPr>
        <p:spPr>
          <a:xfrm>
            <a:off x="2843808" y="5703533"/>
            <a:ext cx="1584176" cy="246221"/>
          </a:xfrm>
          <a:prstGeom prst="rect">
            <a:avLst/>
          </a:prstGeom>
          <a:solidFill>
            <a:schemeClr val="bg1"/>
          </a:solidFill>
        </p:spPr>
        <p:txBody>
          <a:bodyPr wrap="square" rIns="36000" rtlCol="0">
            <a:spAutoFit/>
          </a:bodyPr>
          <a:lstStyle/>
          <a:p>
            <a:pPr algn="ctr"/>
            <a:r>
              <a:rPr lang="fr-CH" sz="1000" b="1" dirty="0" smtClean="0">
                <a:solidFill>
                  <a:schemeClr val="tx1"/>
                </a:solidFill>
              </a:rPr>
              <a:t>Efficacité en %</a:t>
            </a:r>
            <a:endParaRPr lang="fr-CH" sz="1000" b="1" dirty="0">
              <a:solidFill>
                <a:schemeClr val="tx1"/>
              </a:solidFill>
            </a:endParaRPr>
          </a:p>
        </p:txBody>
      </p:sp>
    </p:spTree>
    <p:extLst>
      <p:ext uri="{BB962C8B-B14F-4D97-AF65-F5344CB8AC3E}">
        <p14:creationId xmlns:p14="http://schemas.microsoft.com/office/powerpoint/2010/main" val="22039339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normAutofit/>
          </a:bodyPr>
          <a:lstStyle/>
          <a:p>
            <a:r>
              <a:rPr lang="fr-CH" dirty="0" smtClean="0"/>
              <a:t>Arboriculture fruitière bio : Conception d’un verger</a:t>
            </a:r>
            <a:endParaRPr lang="fr-CH" dirty="0"/>
          </a:p>
        </p:txBody>
      </p:sp>
      <p:sp>
        <p:nvSpPr>
          <p:cNvPr id="4" name="Inhaltsplatzhalter 3"/>
          <p:cNvSpPr>
            <a:spLocks noGrp="1"/>
          </p:cNvSpPr>
          <p:nvPr>
            <p:ph idx="14"/>
          </p:nvPr>
        </p:nvSpPr>
        <p:spPr/>
        <p:txBody>
          <a:bodyPr/>
          <a:lstStyle/>
          <a:p>
            <a:endParaRPr lang="de-CH" dirty="0"/>
          </a:p>
        </p:txBody>
      </p:sp>
      <p:pic>
        <p:nvPicPr>
          <p:cNvPr id="8" name="Inhaltsplatzhalter 7"/>
          <p:cNvPicPr>
            <a:picLocks noGrp="1" noChangeAspect="1"/>
          </p:cNvPicPr>
          <p:nvPr>
            <p:ph sz="quarter" idx="17"/>
          </p:nvPr>
        </p:nvPicPr>
        <p:blipFill>
          <a:blip r:embed="rId2"/>
          <a:stretch>
            <a:fillRect/>
          </a:stretch>
        </p:blipFill>
        <p:spPr>
          <a:xfrm>
            <a:off x="774982" y="1543050"/>
            <a:ext cx="4805129" cy="4406900"/>
          </a:xfrm>
          <a:prstGeom prst="rect">
            <a:avLst/>
          </a:prstGeom>
        </p:spPr>
      </p:pic>
      <p:sp>
        <p:nvSpPr>
          <p:cNvPr id="6" name="Inhaltsplatzhalter 5"/>
          <p:cNvSpPr>
            <a:spLocks noGrp="1"/>
          </p:cNvSpPr>
          <p:nvPr>
            <p:ph sz="quarter" idx="21"/>
          </p:nvPr>
        </p:nvSpPr>
        <p:spPr/>
        <p:txBody>
          <a:bodyPr/>
          <a:lstStyle/>
          <a:p>
            <a:r>
              <a:rPr lang="fr-CH" dirty="0" smtClean="0"/>
              <a:t>Critères de conception d’un verger centrée sur la protection des plantes</a:t>
            </a:r>
          </a:p>
          <a:p>
            <a:pPr lvl="1"/>
            <a:r>
              <a:rPr lang="fr-CH" dirty="0" smtClean="0"/>
              <a:t>Assortiment de variétés tolérantes et commercialisables</a:t>
            </a:r>
          </a:p>
          <a:p>
            <a:pPr lvl="1"/>
            <a:r>
              <a:rPr lang="fr-CH" dirty="0" smtClean="0"/>
              <a:t>Distances de plantation et systèmes de conduite (ressuyage rapide)</a:t>
            </a:r>
          </a:p>
          <a:p>
            <a:pPr lvl="1"/>
            <a:r>
              <a:rPr lang="fr-CH" dirty="0" smtClean="0"/>
              <a:t>Composition de blocs variétaux permettant des programmes de traitements individualisés</a:t>
            </a:r>
          </a:p>
          <a:p>
            <a:pPr lvl="1"/>
            <a:r>
              <a:rPr lang="fr-CH" dirty="0" smtClean="0"/>
              <a:t>Installation d’habitats pour les auxiliaires</a:t>
            </a:r>
            <a:endParaRPr lang="fr-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88</a:t>
            </a:fld>
            <a:endParaRPr lang="fr-CH" altLang="de-DE" dirty="0"/>
          </a:p>
        </p:txBody>
      </p:sp>
      <p:sp>
        <p:nvSpPr>
          <p:cNvPr id="5" name="ZoneTexte 4"/>
          <p:cNvSpPr txBox="1"/>
          <p:nvPr/>
        </p:nvSpPr>
        <p:spPr>
          <a:xfrm>
            <a:off x="2520000" y="1543050"/>
            <a:ext cx="1440160" cy="153888"/>
          </a:xfrm>
          <a:prstGeom prst="rect">
            <a:avLst/>
          </a:prstGeom>
          <a:solidFill>
            <a:schemeClr val="bg1"/>
          </a:solidFill>
        </p:spPr>
        <p:txBody>
          <a:bodyPr wrap="square" lIns="36000" tIns="0" rIns="36000" bIns="0" rtlCol="0">
            <a:spAutoFit/>
          </a:bodyPr>
          <a:lstStyle/>
          <a:p>
            <a:r>
              <a:rPr lang="fr-CH" sz="1000" dirty="0" smtClean="0">
                <a:solidFill>
                  <a:schemeClr val="tx1"/>
                </a:solidFill>
              </a:rPr>
              <a:t>Système sandwich</a:t>
            </a:r>
            <a:endParaRPr lang="fr-CH" sz="1000" dirty="0">
              <a:solidFill>
                <a:schemeClr val="tx1"/>
              </a:solidFill>
            </a:endParaRPr>
          </a:p>
        </p:txBody>
      </p:sp>
      <p:sp>
        <p:nvSpPr>
          <p:cNvPr id="9" name="ZoneTexte 8"/>
          <p:cNvSpPr txBox="1"/>
          <p:nvPr/>
        </p:nvSpPr>
        <p:spPr>
          <a:xfrm>
            <a:off x="2952000" y="1746210"/>
            <a:ext cx="1440160" cy="153888"/>
          </a:xfrm>
          <a:prstGeom prst="rect">
            <a:avLst/>
          </a:prstGeom>
          <a:solidFill>
            <a:schemeClr val="bg1"/>
          </a:solidFill>
        </p:spPr>
        <p:txBody>
          <a:bodyPr wrap="square" lIns="36000" tIns="0" rIns="36000" bIns="0" rtlCol="0">
            <a:spAutoFit/>
          </a:bodyPr>
          <a:lstStyle/>
          <a:p>
            <a:r>
              <a:rPr lang="fr-CH" sz="1000" dirty="0" smtClean="0">
                <a:solidFill>
                  <a:schemeClr val="tx1"/>
                </a:solidFill>
              </a:rPr>
              <a:t>Surface rudérale</a:t>
            </a:r>
            <a:endParaRPr lang="fr-CH" sz="1000" dirty="0">
              <a:solidFill>
                <a:schemeClr val="tx1"/>
              </a:solidFill>
            </a:endParaRPr>
          </a:p>
        </p:txBody>
      </p:sp>
      <p:sp>
        <p:nvSpPr>
          <p:cNvPr id="10" name="ZoneTexte 9"/>
          <p:cNvSpPr txBox="1"/>
          <p:nvPr/>
        </p:nvSpPr>
        <p:spPr>
          <a:xfrm>
            <a:off x="4139951" y="1951147"/>
            <a:ext cx="1440160" cy="153888"/>
          </a:xfrm>
          <a:prstGeom prst="rect">
            <a:avLst/>
          </a:prstGeom>
          <a:solidFill>
            <a:schemeClr val="bg1"/>
          </a:solidFill>
        </p:spPr>
        <p:txBody>
          <a:bodyPr wrap="square" lIns="36000" tIns="0" rIns="36000" bIns="0" rtlCol="0">
            <a:spAutoFit/>
          </a:bodyPr>
          <a:lstStyle/>
          <a:p>
            <a:r>
              <a:rPr lang="fr-CH" sz="1000" dirty="0" smtClean="0">
                <a:solidFill>
                  <a:schemeClr val="tx1"/>
                </a:solidFill>
              </a:rPr>
              <a:t>Mulché</a:t>
            </a:r>
            <a:endParaRPr lang="fr-CH" sz="1000" dirty="0">
              <a:solidFill>
                <a:schemeClr val="tx1"/>
              </a:solidFill>
            </a:endParaRPr>
          </a:p>
        </p:txBody>
      </p:sp>
      <p:sp>
        <p:nvSpPr>
          <p:cNvPr id="11" name="ZoneTexte 10"/>
          <p:cNvSpPr txBox="1"/>
          <p:nvPr/>
        </p:nvSpPr>
        <p:spPr>
          <a:xfrm>
            <a:off x="774982" y="2368800"/>
            <a:ext cx="589324" cy="307777"/>
          </a:xfrm>
          <a:prstGeom prst="rect">
            <a:avLst/>
          </a:prstGeom>
          <a:solidFill>
            <a:schemeClr val="bg1"/>
          </a:solidFill>
        </p:spPr>
        <p:txBody>
          <a:bodyPr wrap="square" lIns="36000" tIns="0" rIns="36000" bIns="0" rtlCol="0">
            <a:spAutoFit/>
          </a:bodyPr>
          <a:lstStyle/>
          <a:p>
            <a:r>
              <a:rPr lang="fr-CH" sz="1000" dirty="0" smtClean="0">
                <a:solidFill>
                  <a:schemeClr val="tx1"/>
                </a:solidFill>
              </a:rPr>
              <a:t>Refuges </a:t>
            </a:r>
          </a:p>
          <a:p>
            <a:r>
              <a:rPr lang="fr-CH" sz="1000" dirty="0" smtClean="0">
                <a:solidFill>
                  <a:schemeClr val="tx1"/>
                </a:solidFill>
              </a:rPr>
              <a:t>artificiels</a:t>
            </a:r>
            <a:endParaRPr lang="fr-CH" sz="1000" dirty="0">
              <a:solidFill>
                <a:schemeClr val="tx1"/>
              </a:solidFill>
            </a:endParaRPr>
          </a:p>
        </p:txBody>
      </p:sp>
      <p:sp>
        <p:nvSpPr>
          <p:cNvPr id="12" name="ZoneTexte 11"/>
          <p:cNvSpPr txBox="1"/>
          <p:nvPr/>
        </p:nvSpPr>
        <p:spPr>
          <a:xfrm>
            <a:off x="607848" y="3132000"/>
            <a:ext cx="589324" cy="153888"/>
          </a:xfrm>
          <a:prstGeom prst="rect">
            <a:avLst/>
          </a:prstGeom>
          <a:solidFill>
            <a:schemeClr val="bg1"/>
          </a:solidFill>
        </p:spPr>
        <p:txBody>
          <a:bodyPr wrap="square" lIns="36000" tIns="0" rIns="36000" bIns="0" rtlCol="0">
            <a:spAutoFit/>
          </a:bodyPr>
          <a:lstStyle/>
          <a:p>
            <a:pPr algn="r"/>
            <a:r>
              <a:rPr lang="fr-CH" sz="1000" dirty="0" smtClean="0">
                <a:solidFill>
                  <a:schemeClr val="tx1"/>
                </a:solidFill>
              </a:rPr>
              <a:t>Haies</a:t>
            </a:r>
            <a:endParaRPr lang="fr-CH" sz="1000" dirty="0">
              <a:solidFill>
                <a:schemeClr val="tx1"/>
              </a:solidFill>
            </a:endParaRPr>
          </a:p>
        </p:txBody>
      </p:sp>
      <p:sp>
        <p:nvSpPr>
          <p:cNvPr id="13" name="ZoneTexte 12"/>
          <p:cNvSpPr txBox="1"/>
          <p:nvPr/>
        </p:nvSpPr>
        <p:spPr>
          <a:xfrm>
            <a:off x="1763688" y="3293115"/>
            <a:ext cx="589324" cy="153888"/>
          </a:xfrm>
          <a:prstGeom prst="rect">
            <a:avLst/>
          </a:prstGeom>
          <a:solidFill>
            <a:schemeClr val="bg1"/>
          </a:solidFill>
        </p:spPr>
        <p:txBody>
          <a:bodyPr wrap="square" lIns="36000" tIns="0" rIns="36000" bIns="0" rtlCol="0">
            <a:spAutoFit/>
          </a:bodyPr>
          <a:lstStyle/>
          <a:p>
            <a:pPr algn="ctr"/>
            <a:r>
              <a:rPr lang="fr-CH" sz="1000" dirty="0" smtClean="0">
                <a:solidFill>
                  <a:schemeClr val="tx1"/>
                </a:solidFill>
              </a:rPr>
              <a:t>Pommes</a:t>
            </a:r>
            <a:endParaRPr lang="fr-CH" sz="1000" dirty="0">
              <a:solidFill>
                <a:schemeClr val="tx1"/>
              </a:solidFill>
            </a:endParaRPr>
          </a:p>
        </p:txBody>
      </p:sp>
      <p:sp>
        <p:nvSpPr>
          <p:cNvPr id="14" name="ZoneTexte 13"/>
          <p:cNvSpPr txBox="1"/>
          <p:nvPr/>
        </p:nvSpPr>
        <p:spPr>
          <a:xfrm>
            <a:off x="2619797" y="3426329"/>
            <a:ext cx="589324" cy="153888"/>
          </a:xfrm>
          <a:prstGeom prst="rect">
            <a:avLst/>
          </a:prstGeom>
          <a:solidFill>
            <a:schemeClr val="bg1"/>
          </a:solidFill>
        </p:spPr>
        <p:txBody>
          <a:bodyPr wrap="square" lIns="36000" tIns="0" rIns="36000" bIns="0" rtlCol="0">
            <a:spAutoFit/>
          </a:bodyPr>
          <a:lstStyle/>
          <a:p>
            <a:pPr algn="ctr"/>
            <a:r>
              <a:rPr lang="fr-CH" sz="1000" dirty="0" smtClean="0">
                <a:solidFill>
                  <a:schemeClr val="tx1"/>
                </a:solidFill>
              </a:rPr>
              <a:t>Poires</a:t>
            </a:r>
            <a:endParaRPr lang="fr-CH" sz="1000" dirty="0">
              <a:solidFill>
                <a:schemeClr val="tx1"/>
              </a:solidFill>
            </a:endParaRPr>
          </a:p>
        </p:txBody>
      </p:sp>
      <p:sp>
        <p:nvSpPr>
          <p:cNvPr id="15" name="ZoneTexte 14"/>
          <p:cNvSpPr txBox="1"/>
          <p:nvPr/>
        </p:nvSpPr>
        <p:spPr>
          <a:xfrm>
            <a:off x="3975922" y="3216170"/>
            <a:ext cx="589324" cy="307777"/>
          </a:xfrm>
          <a:prstGeom prst="rect">
            <a:avLst/>
          </a:prstGeom>
          <a:solidFill>
            <a:schemeClr val="bg1"/>
          </a:solidFill>
        </p:spPr>
        <p:txBody>
          <a:bodyPr wrap="square" lIns="36000" tIns="0" rIns="36000" bIns="0" rtlCol="0">
            <a:spAutoFit/>
          </a:bodyPr>
          <a:lstStyle/>
          <a:p>
            <a:pPr algn="ctr"/>
            <a:r>
              <a:rPr lang="fr-CH" sz="1000" dirty="0" smtClean="0">
                <a:solidFill>
                  <a:schemeClr val="tx1"/>
                </a:solidFill>
              </a:rPr>
              <a:t>Fruits à noyau</a:t>
            </a:r>
            <a:endParaRPr lang="fr-CH" sz="1000" dirty="0">
              <a:solidFill>
                <a:schemeClr val="tx1"/>
              </a:solidFill>
            </a:endParaRPr>
          </a:p>
        </p:txBody>
      </p:sp>
      <p:sp>
        <p:nvSpPr>
          <p:cNvPr id="16" name="ZoneTexte 15"/>
          <p:cNvSpPr txBox="1"/>
          <p:nvPr/>
        </p:nvSpPr>
        <p:spPr>
          <a:xfrm>
            <a:off x="4860031" y="4146273"/>
            <a:ext cx="589324" cy="615553"/>
          </a:xfrm>
          <a:prstGeom prst="rect">
            <a:avLst/>
          </a:prstGeom>
          <a:solidFill>
            <a:schemeClr val="bg1"/>
          </a:solidFill>
        </p:spPr>
        <p:txBody>
          <a:bodyPr wrap="square" lIns="36000" tIns="0" rIns="36000" bIns="0" rtlCol="0">
            <a:spAutoFit/>
          </a:bodyPr>
          <a:lstStyle/>
          <a:p>
            <a:pPr algn="ctr"/>
            <a:r>
              <a:rPr lang="fr-CH" sz="1000" dirty="0" smtClean="0">
                <a:solidFill>
                  <a:schemeClr val="tx1"/>
                </a:solidFill>
              </a:rPr>
              <a:t>Voie de passage riche en espèces</a:t>
            </a:r>
            <a:endParaRPr lang="fr-CH" sz="1000" dirty="0">
              <a:solidFill>
                <a:schemeClr val="tx1"/>
              </a:solidFill>
            </a:endParaRPr>
          </a:p>
        </p:txBody>
      </p:sp>
      <p:sp>
        <p:nvSpPr>
          <p:cNvPr id="17" name="ZoneTexte 16"/>
          <p:cNvSpPr txBox="1"/>
          <p:nvPr/>
        </p:nvSpPr>
        <p:spPr>
          <a:xfrm>
            <a:off x="1332000" y="5670268"/>
            <a:ext cx="1116000" cy="461665"/>
          </a:xfrm>
          <a:prstGeom prst="rect">
            <a:avLst/>
          </a:prstGeom>
          <a:solidFill>
            <a:schemeClr val="bg1"/>
          </a:solidFill>
        </p:spPr>
        <p:txBody>
          <a:bodyPr wrap="square" lIns="36000" tIns="0" rIns="36000" bIns="0" rtlCol="0">
            <a:spAutoFit/>
          </a:bodyPr>
          <a:lstStyle/>
          <a:p>
            <a:r>
              <a:rPr lang="fr-CH" sz="1000" dirty="0" smtClean="0">
                <a:solidFill>
                  <a:schemeClr val="tx1"/>
                </a:solidFill>
              </a:rPr>
              <a:t>Jachère fleurie ou </a:t>
            </a:r>
            <a:br>
              <a:rPr lang="fr-CH" sz="1000" dirty="0" smtClean="0">
                <a:solidFill>
                  <a:schemeClr val="tx1"/>
                </a:solidFill>
              </a:rPr>
            </a:br>
            <a:r>
              <a:rPr lang="fr-CH" sz="1000" dirty="0" smtClean="0">
                <a:solidFill>
                  <a:schemeClr val="tx1"/>
                </a:solidFill>
              </a:rPr>
              <a:t>prairie maigre permanente </a:t>
            </a:r>
            <a:endParaRPr lang="fr-CH" sz="1000" dirty="0">
              <a:solidFill>
                <a:schemeClr val="tx1"/>
              </a:solidFill>
            </a:endParaRPr>
          </a:p>
        </p:txBody>
      </p:sp>
      <p:sp>
        <p:nvSpPr>
          <p:cNvPr id="18" name="ZoneTexte 17"/>
          <p:cNvSpPr txBox="1"/>
          <p:nvPr/>
        </p:nvSpPr>
        <p:spPr>
          <a:xfrm>
            <a:off x="2772000" y="5594430"/>
            <a:ext cx="1203922" cy="153888"/>
          </a:xfrm>
          <a:prstGeom prst="rect">
            <a:avLst/>
          </a:prstGeom>
          <a:solidFill>
            <a:schemeClr val="bg1"/>
          </a:solidFill>
        </p:spPr>
        <p:txBody>
          <a:bodyPr wrap="square" lIns="36000" tIns="0" rIns="36000" bIns="0" rtlCol="0">
            <a:spAutoFit/>
          </a:bodyPr>
          <a:lstStyle/>
          <a:p>
            <a:r>
              <a:rPr lang="fr-CH" sz="1000" dirty="0" smtClean="0">
                <a:solidFill>
                  <a:schemeClr val="tx1"/>
                </a:solidFill>
              </a:rPr>
              <a:t>Arbres haute-tige</a:t>
            </a:r>
            <a:endParaRPr lang="fr-CH" sz="1000" dirty="0">
              <a:solidFill>
                <a:schemeClr val="tx1"/>
              </a:solidFill>
            </a:endParaRPr>
          </a:p>
        </p:txBody>
      </p:sp>
      <p:sp>
        <p:nvSpPr>
          <p:cNvPr id="19" name="ZoneTexte 18"/>
          <p:cNvSpPr txBox="1"/>
          <p:nvPr/>
        </p:nvSpPr>
        <p:spPr>
          <a:xfrm>
            <a:off x="3133084" y="5106448"/>
            <a:ext cx="2483032" cy="153888"/>
          </a:xfrm>
          <a:prstGeom prst="rect">
            <a:avLst/>
          </a:prstGeom>
          <a:solidFill>
            <a:schemeClr val="bg1"/>
          </a:solidFill>
        </p:spPr>
        <p:txBody>
          <a:bodyPr wrap="square" lIns="36000" tIns="0" rIns="36000" bIns="0" rtlCol="0">
            <a:spAutoFit/>
          </a:bodyPr>
          <a:lstStyle/>
          <a:p>
            <a:r>
              <a:rPr lang="fr-CH" sz="1000" dirty="0" smtClean="0">
                <a:solidFill>
                  <a:schemeClr val="tx1"/>
                </a:solidFill>
              </a:rPr>
              <a:t>Bâtiments d’habitation et de production</a:t>
            </a:r>
            <a:endParaRPr lang="fr-CH" sz="1000" dirty="0">
              <a:solidFill>
                <a:schemeClr val="tx1"/>
              </a:solidFill>
            </a:endParaRPr>
          </a:p>
        </p:txBody>
      </p:sp>
      <p:sp>
        <p:nvSpPr>
          <p:cNvPr id="20" name="ZoneTexte 19"/>
          <p:cNvSpPr txBox="1"/>
          <p:nvPr/>
        </p:nvSpPr>
        <p:spPr>
          <a:xfrm>
            <a:off x="5346000" y="3093917"/>
            <a:ext cx="540000" cy="153888"/>
          </a:xfrm>
          <a:prstGeom prst="rect">
            <a:avLst/>
          </a:prstGeom>
          <a:solidFill>
            <a:schemeClr val="bg1"/>
          </a:solidFill>
        </p:spPr>
        <p:txBody>
          <a:bodyPr wrap="square" lIns="36000" tIns="0" rIns="36000" bIns="0" rtlCol="0">
            <a:spAutoFit/>
          </a:bodyPr>
          <a:lstStyle/>
          <a:p>
            <a:r>
              <a:rPr lang="fr-CH" sz="1000" dirty="0" smtClean="0">
                <a:solidFill>
                  <a:schemeClr val="tx1"/>
                </a:solidFill>
              </a:rPr>
              <a:t>Clôture</a:t>
            </a:r>
            <a:endParaRPr lang="fr-CH" sz="1000" dirty="0">
              <a:solidFill>
                <a:schemeClr val="tx1"/>
              </a:solidFill>
            </a:endParaRPr>
          </a:p>
        </p:txBody>
      </p:sp>
      <p:sp>
        <p:nvSpPr>
          <p:cNvPr id="21" name="ZoneTexte 20"/>
          <p:cNvSpPr txBox="1"/>
          <p:nvPr/>
        </p:nvSpPr>
        <p:spPr>
          <a:xfrm>
            <a:off x="3067342" y="1908000"/>
            <a:ext cx="900000" cy="246221"/>
          </a:xfrm>
          <a:prstGeom prst="rect">
            <a:avLst/>
          </a:prstGeom>
          <a:solidFill>
            <a:schemeClr val="bg1"/>
          </a:solidFill>
        </p:spPr>
        <p:txBody>
          <a:bodyPr wrap="square" lIns="36000" tIns="0" rIns="36000" bIns="0" rtlCol="0">
            <a:spAutoFit/>
          </a:bodyPr>
          <a:lstStyle/>
          <a:p>
            <a:pPr>
              <a:lnSpc>
                <a:spcPct val="80000"/>
              </a:lnSpc>
            </a:pPr>
            <a:r>
              <a:rPr lang="fr-CH" sz="1000" dirty="0" smtClean="0">
                <a:solidFill>
                  <a:schemeClr val="tx1"/>
                </a:solidFill>
              </a:rPr>
              <a:t>Ancrage filets </a:t>
            </a:r>
            <a:br>
              <a:rPr lang="fr-CH" sz="1000" dirty="0" smtClean="0">
                <a:solidFill>
                  <a:schemeClr val="tx1"/>
                </a:solidFill>
              </a:rPr>
            </a:br>
            <a:r>
              <a:rPr lang="fr-CH" sz="1000" dirty="0" smtClean="0">
                <a:solidFill>
                  <a:schemeClr val="tx1"/>
                </a:solidFill>
              </a:rPr>
              <a:t>anti-grêle</a:t>
            </a:r>
            <a:endParaRPr lang="fr-CH" sz="1000" dirty="0">
              <a:solidFill>
                <a:schemeClr val="tx1"/>
              </a:solidFill>
            </a:endParaRPr>
          </a:p>
        </p:txBody>
      </p:sp>
    </p:spTree>
    <p:extLst>
      <p:ext uri="{BB962C8B-B14F-4D97-AF65-F5344CB8AC3E}">
        <p14:creationId xmlns:p14="http://schemas.microsoft.com/office/powerpoint/2010/main" val="1820466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fr-CH" dirty="0"/>
              <a:t>Production végétale : Fertilité du sol</a:t>
            </a:r>
            <a:endParaRPr lang="de-CH" dirty="0"/>
          </a:p>
        </p:txBody>
      </p:sp>
      <p:sp>
        <p:nvSpPr>
          <p:cNvPr id="9" name="Inhaltsplatzhalter 8"/>
          <p:cNvSpPr>
            <a:spLocks noGrp="1"/>
          </p:cNvSpPr>
          <p:nvPr>
            <p:ph idx="12"/>
          </p:nvPr>
        </p:nvSpPr>
        <p:spPr>
          <a:xfrm>
            <a:off x="621896" y="839332"/>
            <a:ext cx="7893454" cy="569392"/>
          </a:xfrm>
        </p:spPr>
        <p:txBody>
          <a:bodyPr>
            <a:noAutofit/>
          </a:bodyPr>
          <a:lstStyle/>
          <a:p>
            <a:pPr>
              <a:spcBef>
                <a:spcPts val="0"/>
              </a:spcBef>
            </a:pPr>
            <a:r>
              <a:rPr lang="fr-CH" dirty="0" smtClean="0"/>
              <a:t>Champignons mycorhiziens : </a:t>
            </a:r>
            <a:br>
              <a:rPr lang="fr-CH" dirty="0" smtClean="0"/>
            </a:br>
            <a:r>
              <a:rPr lang="fr-CH" dirty="0" smtClean="0"/>
              <a:t>Amélioration de l’absorption des éléments nutritifs</a:t>
            </a:r>
            <a:endParaRPr lang="fr-CH" dirty="0"/>
          </a:p>
        </p:txBody>
      </p:sp>
      <p:sp>
        <p:nvSpPr>
          <p:cNvPr id="14" name="Inhaltsplatzhalter 13"/>
          <p:cNvSpPr>
            <a:spLocks noGrp="1"/>
          </p:cNvSpPr>
          <p:nvPr>
            <p:ph sz="quarter" idx="17"/>
          </p:nvPr>
        </p:nvSpPr>
        <p:spPr>
          <a:xfrm>
            <a:off x="630315" y="1811744"/>
            <a:ext cx="7904192" cy="1067070"/>
          </a:xfrm>
        </p:spPr>
        <p:txBody>
          <a:bodyPr/>
          <a:lstStyle/>
          <a:p>
            <a:r>
              <a:rPr lang="fr-CH" dirty="0"/>
              <a:t>Les </a:t>
            </a:r>
            <a:r>
              <a:rPr lang="fr-CH" dirty="0" smtClean="0"/>
              <a:t>champignons </a:t>
            </a:r>
            <a:r>
              <a:rPr lang="fr-CH" dirty="0"/>
              <a:t>mycorhiziens </a:t>
            </a:r>
            <a:r>
              <a:rPr lang="fr-CH" dirty="0" smtClean="0"/>
              <a:t>:</a:t>
            </a:r>
          </a:p>
          <a:p>
            <a:pPr lvl="1"/>
            <a:r>
              <a:rPr lang="fr-CH" dirty="0" smtClean="0"/>
              <a:t>Forment des symbioses avec &gt; 80 % de toutes les plantes</a:t>
            </a:r>
          </a:p>
          <a:p>
            <a:pPr lvl="1"/>
            <a:r>
              <a:rPr lang="fr-CH" dirty="0" smtClean="0"/>
              <a:t>Multiplient fortement la surface  d’absorption des racines des plantes</a:t>
            </a:r>
            <a:endParaRPr lang="fr-CH" dirty="0"/>
          </a:p>
        </p:txBody>
      </p:sp>
      <p:sp>
        <p:nvSpPr>
          <p:cNvPr id="16" name="Inhaltsplatzhalter 15"/>
          <p:cNvSpPr>
            <a:spLocks noGrp="1"/>
          </p:cNvSpPr>
          <p:nvPr>
            <p:ph sz="quarter" idx="25"/>
          </p:nvPr>
        </p:nvSpPr>
        <p:spPr/>
        <p:txBody>
          <a:bodyPr/>
          <a:lstStyle/>
          <a:p>
            <a:endParaRPr lang="de-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a:t>
            </a:fld>
            <a:endParaRPr lang="fr-CH" altLang="de-DE" dirty="0"/>
          </a:p>
        </p:txBody>
      </p:sp>
      <p:pic>
        <p:nvPicPr>
          <p:cNvPr id="13" name="Picture 5" descr="Mykorrhi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42" y="3001430"/>
            <a:ext cx="2783930" cy="268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22"/>
          <p:cNvSpPr/>
          <p:nvPr/>
        </p:nvSpPr>
        <p:spPr>
          <a:xfrm>
            <a:off x="7286530" y="2970211"/>
            <a:ext cx="1239656" cy="54550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algn="r">
              <a:lnSpc>
                <a:spcPct val="80000"/>
              </a:lnSpc>
            </a:pPr>
            <a:r>
              <a:rPr lang="fr-CH" sz="1400" dirty="0" smtClean="0">
                <a:solidFill>
                  <a:schemeClr val="tx1"/>
                </a:solidFill>
              </a:rPr>
              <a:t>Mycélium (filaments de champignons)</a:t>
            </a:r>
            <a:endParaRPr lang="fr-CH" sz="1400" dirty="0">
              <a:solidFill>
                <a:schemeClr val="tx1"/>
              </a:solidFill>
            </a:endParaRPr>
          </a:p>
        </p:txBody>
      </p:sp>
      <p:sp>
        <p:nvSpPr>
          <p:cNvPr id="25" name="Rechteck 24"/>
          <p:cNvSpPr/>
          <p:nvPr/>
        </p:nvSpPr>
        <p:spPr>
          <a:xfrm>
            <a:off x="6596190" y="5664901"/>
            <a:ext cx="1938317" cy="28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Racine (coupe longitudinale)</a:t>
            </a:r>
            <a:endParaRPr lang="fr-CH" sz="1400" dirty="0">
              <a:solidFill>
                <a:schemeClr val="tx1"/>
              </a:solidFill>
            </a:endParaRPr>
          </a:p>
        </p:txBody>
      </p:sp>
      <p:sp>
        <p:nvSpPr>
          <p:cNvPr id="26" name="Rechteck 25"/>
          <p:cNvSpPr/>
          <p:nvPr/>
        </p:nvSpPr>
        <p:spPr>
          <a:xfrm>
            <a:off x="7452320" y="3570562"/>
            <a:ext cx="1093252" cy="281675"/>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fr-CH" sz="1400" dirty="0" smtClean="0">
                <a:solidFill>
                  <a:schemeClr val="tx1"/>
                </a:solidFill>
              </a:rPr>
              <a:t>Spores</a:t>
            </a:r>
            <a:endParaRPr lang="fr-CH" sz="1400" dirty="0">
              <a:solidFill>
                <a:schemeClr val="tx1"/>
              </a:solidFill>
            </a:endParaRPr>
          </a:p>
        </p:txBody>
      </p:sp>
      <p:sp>
        <p:nvSpPr>
          <p:cNvPr id="28" name="Rechteck 27"/>
          <p:cNvSpPr/>
          <p:nvPr/>
        </p:nvSpPr>
        <p:spPr>
          <a:xfrm>
            <a:off x="7020870" y="4525907"/>
            <a:ext cx="1527994" cy="52424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lnSpc>
                <a:spcPct val="80000"/>
              </a:lnSpc>
            </a:pPr>
            <a:r>
              <a:rPr lang="fr-CH" sz="1400" dirty="0">
                <a:solidFill>
                  <a:schemeClr val="tx1"/>
                </a:solidFill>
              </a:rPr>
              <a:t>Vésicules (organes de stockage)</a:t>
            </a:r>
          </a:p>
        </p:txBody>
      </p:sp>
      <p:sp>
        <p:nvSpPr>
          <p:cNvPr id="29" name="Rechteck 28"/>
          <p:cNvSpPr/>
          <p:nvPr/>
        </p:nvSpPr>
        <p:spPr>
          <a:xfrm>
            <a:off x="7020870" y="3924032"/>
            <a:ext cx="1527994" cy="533274"/>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lnSpc>
                <a:spcPct val="80000"/>
              </a:lnSpc>
            </a:pPr>
            <a:r>
              <a:rPr lang="fr-CH" sz="1400" dirty="0">
                <a:solidFill>
                  <a:schemeClr val="tx1"/>
                </a:solidFill>
              </a:rPr>
              <a:t>Arbuscules (échanges de substances)</a:t>
            </a:r>
          </a:p>
        </p:txBody>
      </p:sp>
      <p:cxnSp>
        <p:nvCxnSpPr>
          <p:cNvPr id="31" name="Gerade Verbindung mit Pfeil 30"/>
          <p:cNvCxnSpPr>
            <a:stCxn id="26" idx="1"/>
            <a:endCxn id="34" idx="3"/>
          </p:cNvCxnSpPr>
          <p:nvPr/>
        </p:nvCxnSpPr>
        <p:spPr>
          <a:xfrm flipH="1" flipV="1">
            <a:off x="6618358" y="3542231"/>
            <a:ext cx="833962" cy="1691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Abgerundetes Rechteck 33"/>
          <p:cNvSpPr/>
          <p:nvPr/>
        </p:nvSpPr>
        <p:spPr>
          <a:xfrm>
            <a:off x="6394367" y="3394593"/>
            <a:ext cx="223991" cy="295276"/>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6" name="Abgerundetes Rechteck 35"/>
          <p:cNvSpPr/>
          <p:nvPr/>
        </p:nvSpPr>
        <p:spPr>
          <a:xfrm>
            <a:off x="6223620" y="4922270"/>
            <a:ext cx="285187" cy="244849"/>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9" name="Abgerundetes Rechteck 38"/>
          <p:cNvSpPr/>
          <p:nvPr/>
        </p:nvSpPr>
        <p:spPr>
          <a:xfrm>
            <a:off x="5961875" y="3131178"/>
            <a:ext cx="1044638" cy="208755"/>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40" name="Gerade Verbindung mit Pfeil 39"/>
          <p:cNvCxnSpPr>
            <a:stCxn id="23" idx="1"/>
            <a:endCxn id="39" idx="3"/>
          </p:cNvCxnSpPr>
          <p:nvPr/>
        </p:nvCxnSpPr>
        <p:spPr>
          <a:xfrm flipH="1" flipV="1">
            <a:off x="7006513" y="3235556"/>
            <a:ext cx="280017" cy="74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Abgerundetes Rechteck 42"/>
          <p:cNvSpPr/>
          <p:nvPr/>
        </p:nvSpPr>
        <p:spPr>
          <a:xfrm>
            <a:off x="6574051" y="5361787"/>
            <a:ext cx="315166" cy="220543"/>
          </a:xfrm>
          <a:prstGeom prst="round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45" name="Gerade Verbindung mit Pfeil 44"/>
          <p:cNvCxnSpPr>
            <a:stCxn id="29" idx="1"/>
            <a:endCxn id="36" idx="0"/>
          </p:cNvCxnSpPr>
          <p:nvPr/>
        </p:nvCxnSpPr>
        <p:spPr>
          <a:xfrm flipH="1">
            <a:off x="6366214" y="4190669"/>
            <a:ext cx="654656" cy="7316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a:stCxn id="28" idx="1"/>
            <a:endCxn id="43" idx="0"/>
          </p:cNvCxnSpPr>
          <p:nvPr/>
        </p:nvCxnSpPr>
        <p:spPr>
          <a:xfrm flipH="1">
            <a:off x="6731634" y="4788027"/>
            <a:ext cx="289236" cy="573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Inhaltsplatzhalter 16"/>
          <p:cNvSpPr>
            <a:spLocks noGrp="1"/>
          </p:cNvSpPr>
          <p:nvPr>
            <p:ph idx="14"/>
          </p:nvPr>
        </p:nvSpPr>
        <p:spPr/>
        <p:txBody>
          <a:bodyPr/>
          <a:lstStyle/>
          <a:p>
            <a:r>
              <a:rPr lang="de-CH" dirty="0" err="1" smtClean="0"/>
              <a:t>Illustrations</a:t>
            </a:r>
            <a:r>
              <a:rPr lang="de-CH" dirty="0" smtClean="0"/>
              <a:t> : </a:t>
            </a:r>
            <a:r>
              <a:rPr lang="de-CH" dirty="0"/>
              <a:t>P. Mäder, </a:t>
            </a:r>
            <a:r>
              <a:rPr lang="de-CH" dirty="0" smtClean="0"/>
              <a:t>FiBL </a:t>
            </a:r>
            <a:endParaRPr lang="de-CH" dirty="0"/>
          </a:p>
        </p:txBody>
      </p:sp>
      <p:pic>
        <p:nvPicPr>
          <p:cNvPr id="41" name="Inhaltsplatzhalter 19"/>
          <p:cNvPicPr>
            <a:picLocks noGrp="1" noChangeAspect="1"/>
          </p:cNvPicPr>
          <p:nvPr>
            <p:ph sz="quarter" idx="24"/>
          </p:nvPr>
        </p:nvPicPr>
        <p:blipFill>
          <a:blip r:embed="rId3"/>
          <a:stretch>
            <a:fillRect/>
          </a:stretch>
        </p:blipFill>
        <p:spPr>
          <a:xfrm>
            <a:off x="683532" y="2978150"/>
            <a:ext cx="4882924" cy="2997200"/>
          </a:xfrm>
          <a:prstGeom prst="rect">
            <a:avLst/>
          </a:prstGeom>
        </p:spPr>
      </p:pic>
      <p:sp>
        <p:nvSpPr>
          <p:cNvPr id="3" name="ZoneTexte 2"/>
          <p:cNvSpPr txBox="1"/>
          <p:nvPr/>
        </p:nvSpPr>
        <p:spPr>
          <a:xfrm>
            <a:off x="751867" y="2981847"/>
            <a:ext cx="4392488" cy="400110"/>
          </a:xfrm>
          <a:prstGeom prst="rect">
            <a:avLst/>
          </a:prstGeom>
          <a:solidFill>
            <a:srgbClr val="00CCFF"/>
          </a:solidFill>
        </p:spPr>
        <p:txBody>
          <a:bodyPr wrap="square" rtlCol="0">
            <a:spAutoFit/>
          </a:bodyPr>
          <a:lstStyle/>
          <a:p>
            <a:r>
              <a:rPr lang="fr-CH" sz="1000" b="1" dirty="0" smtClean="0">
                <a:solidFill>
                  <a:schemeClr val="tx1"/>
                </a:solidFill>
              </a:rPr>
              <a:t>Appelés vésicules, les organes de réserves des mycorhizes dans les racines contiennent des lipides (boules bleu foncé).</a:t>
            </a:r>
            <a:endParaRPr lang="fr-CH" sz="1000" b="1" dirty="0">
              <a:solidFill>
                <a:schemeClr val="tx1"/>
              </a:solidFill>
            </a:endParaRPr>
          </a:p>
        </p:txBody>
      </p:sp>
      <p:sp>
        <p:nvSpPr>
          <p:cNvPr id="27" name="ZoneTexte 26"/>
          <p:cNvSpPr txBox="1"/>
          <p:nvPr/>
        </p:nvSpPr>
        <p:spPr>
          <a:xfrm>
            <a:off x="3443629" y="4376501"/>
            <a:ext cx="2053286" cy="707886"/>
          </a:xfrm>
          <a:prstGeom prst="rect">
            <a:avLst/>
          </a:prstGeom>
          <a:solidFill>
            <a:srgbClr val="00CCFF"/>
          </a:solidFill>
        </p:spPr>
        <p:txBody>
          <a:bodyPr wrap="square" rtlCol="0">
            <a:spAutoFit/>
          </a:bodyPr>
          <a:lstStyle/>
          <a:p>
            <a:r>
              <a:rPr lang="fr-CH" sz="1000" b="1" dirty="0" smtClean="0">
                <a:solidFill>
                  <a:schemeClr val="tx1"/>
                </a:solidFill>
              </a:rPr>
              <a:t>Coupe longitudinale d’une racine avec et sans mycorhize. On reconnaît bien le mycélium extraracinaire (flèche).</a:t>
            </a:r>
            <a:endParaRPr lang="fr-CH" sz="1000" b="1" dirty="0">
              <a:solidFill>
                <a:schemeClr val="tx1"/>
              </a:solidFill>
            </a:endParaRPr>
          </a:p>
        </p:txBody>
      </p:sp>
    </p:spTree>
    <p:extLst>
      <p:ext uri="{BB962C8B-B14F-4D97-AF65-F5344CB8AC3E}">
        <p14:creationId xmlns:p14="http://schemas.microsoft.com/office/powerpoint/2010/main" val="27505437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lstStyle/>
          <a:p>
            <a:r>
              <a:rPr lang="fr-CH" dirty="0" smtClean="0"/>
              <a:t>La santé des plantes en arboriculture biologique</a:t>
            </a:r>
            <a:endParaRPr lang="fr-CH" dirty="0"/>
          </a:p>
        </p:txBody>
      </p:sp>
      <p:sp>
        <p:nvSpPr>
          <p:cNvPr id="4" name="Inhaltsplatzhalter 3"/>
          <p:cNvSpPr>
            <a:spLocks noGrp="1"/>
          </p:cNvSpPr>
          <p:nvPr>
            <p:ph idx="14"/>
          </p:nvPr>
        </p:nvSpPr>
        <p:spPr/>
        <p:txBody>
          <a:bodyPr/>
          <a:lstStyle/>
          <a:p>
            <a:r>
              <a:rPr lang="fr-CH" dirty="0" smtClean="0"/>
              <a:t>Illustration : FiBL</a:t>
            </a:r>
            <a:endParaRPr lang="fr-CH" dirty="0"/>
          </a:p>
        </p:txBody>
      </p:sp>
      <p:sp>
        <p:nvSpPr>
          <p:cNvPr id="5" name="Inhaltsplatzhalter 4"/>
          <p:cNvSpPr>
            <a:spLocks noGrp="1"/>
          </p:cNvSpPr>
          <p:nvPr>
            <p:ph sz="quarter" idx="17"/>
          </p:nvPr>
        </p:nvSpPr>
        <p:spPr/>
        <p:txBody>
          <a:bodyPr anchor="b"/>
          <a:lstStyle/>
          <a:p>
            <a:pPr algn="r"/>
            <a:r>
              <a:rPr lang="fr-CH" sz="1200" dirty="0" smtClean="0"/>
              <a:t>* Mesure directe</a:t>
            </a:r>
          </a:p>
          <a:p>
            <a:pPr algn="r"/>
            <a:endParaRPr lang="fr-CH" sz="1200" dirty="0" smtClean="0"/>
          </a:p>
          <a:p>
            <a:pPr algn="r"/>
            <a:endParaRPr lang="fr-CH" sz="1200" dirty="0" smtClean="0"/>
          </a:p>
          <a:p>
            <a:pPr algn="r"/>
            <a:endParaRPr lang="fr-CH" sz="120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89</a:t>
            </a:fld>
            <a:endParaRPr lang="fr-CH" altLang="de-DE" dirty="0"/>
          </a:p>
        </p:txBody>
      </p:sp>
      <p:sp>
        <p:nvSpPr>
          <p:cNvPr id="8" name="Ellipse 7"/>
          <p:cNvSpPr/>
          <p:nvPr/>
        </p:nvSpPr>
        <p:spPr>
          <a:xfrm>
            <a:off x="3572654" y="3223595"/>
            <a:ext cx="2016224" cy="1951785"/>
          </a:xfrm>
          <a:prstGeom prst="ellipse">
            <a:avLst/>
          </a:prstGeom>
          <a:solidFill>
            <a:srgbClr val="4AAE8C"/>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Santé des plantes</a:t>
            </a:r>
          </a:p>
          <a:p>
            <a:pPr algn="ctr"/>
            <a:endParaRPr lang="fr-CH" sz="1800" dirty="0">
              <a:solidFill>
                <a:schemeClr val="tx1"/>
              </a:solidFill>
            </a:endParaRPr>
          </a:p>
        </p:txBody>
      </p:sp>
      <p:sp>
        <p:nvSpPr>
          <p:cNvPr id="11" name="Gestreifter Pfeil nach rechts 10"/>
          <p:cNvSpPr/>
          <p:nvPr/>
        </p:nvSpPr>
        <p:spPr>
          <a:xfrm flipH="1">
            <a:off x="5258627" y="3375553"/>
            <a:ext cx="3212901" cy="761650"/>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Taille (arbres calmes)</a:t>
            </a:r>
            <a:endParaRPr lang="fr-CH" sz="1800" dirty="0">
              <a:solidFill>
                <a:schemeClr val="tx1"/>
              </a:solidFill>
            </a:endParaRPr>
          </a:p>
        </p:txBody>
      </p:sp>
      <p:sp>
        <p:nvSpPr>
          <p:cNvPr id="12" name="Gestreifter Pfeil nach rechts 11"/>
          <p:cNvSpPr/>
          <p:nvPr/>
        </p:nvSpPr>
        <p:spPr>
          <a:xfrm flipH="1">
            <a:off x="5258628" y="2539238"/>
            <a:ext cx="3212901" cy="761650"/>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60000"/>
              </a:lnSpc>
              <a:spcBef>
                <a:spcPts val="0"/>
              </a:spcBef>
            </a:pPr>
            <a:endParaRPr lang="fr-CH" sz="800" dirty="0" smtClean="0">
              <a:solidFill>
                <a:schemeClr val="tx1"/>
              </a:solidFill>
            </a:endParaRPr>
          </a:p>
          <a:p>
            <a:pPr algn="ctr">
              <a:lnSpc>
                <a:spcPct val="60000"/>
              </a:lnSpc>
              <a:spcBef>
                <a:spcPts val="0"/>
              </a:spcBef>
            </a:pPr>
            <a:r>
              <a:rPr lang="fr-CH" sz="1800" dirty="0" smtClean="0">
                <a:solidFill>
                  <a:schemeClr val="tx1"/>
                </a:solidFill>
              </a:rPr>
              <a:t>Aménagement environnement</a:t>
            </a:r>
            <a:endParaRPr lang="fr-CH" sz="1800" dirty="0">
              <a:solidFill>
                <a:schemeClr val="tx1"/>
              </a:solidFill>
            </a:endParaRPr>
          </a:p>
        </p:txBody>
      </p:sp>
      <p:sp>
        <p:nvSpPr>
          <p:cNvPr id="13" name="Gestreifter Pfeil nach rechts 12"/>
          <p:cNvSpPr/>
          <p:nvPr/>
        </p:nvSpPr>
        <p:spPr>
          <a:xfrm flipH="1">
            <a:off x="5258626" y="4212178"/>
            <a:ext cx="3212901" cy="761650"/>
          </a:xfrm>
          <a:prstGeom prst="stripedRightArrow">
            <a:avLst/>
          </a:prstGeom>
          <a:solidFill>
            <a:schemeClr val="accent2">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Produits phytosanitaires *</a:t>
            </a:r>
            <a:endParaRPr lang="fr-CH" sz="1800" dirty="0">
              <a:solidFill>
                <a:schemeClr val="tx1"/>
              </a:solidFill>
            </a:endParaRPr>
          </a:p>
        </p:txBody>
      </p:sp>
      <p:sp>
        <p:nvSpPr>
          <p:cNvPr id="14" name="Gestreifter Pfeil nach rechts 13"/>
          <p:cNvSpPr/>
          <p:nvPr/>
        </p:nvSpPr>
        <p:spPr>
          <a:xfrm>
            <a:off x="688593" y="2564904"/>
            <a:ext cx="3212901" cy="70832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Fertilité du sol</a:t>
            </a:r>
            <a:endParaRPr lang="fr-CH" sz="1800" dirty="0">
              <a:solidFill>
                <a:schemeClr val="tx1"/>
              </a:solidFill>
            </a:endParaRPr>
          </a:p>
        </p:txBody>
      </p:sp>
      <p:sp>
        <p:nvSpPr>
          <p:cNvPr id="15" name="Gestreifter Pfeil nach rechts 14"/>
          <p:cNvSpPr/>
          <p:nvPr/>
        </p:nvSpPr>
        <p:spPr>
          <a:xfrm>
            <a:off x="683568" y="3401219"/>
            <a:ext cx="3212901" cy="70832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Travail du sol</a:t>
            </a:r>
            <a:endParaRPr lang="fr-CH" sz="1800" dirty="0">
              <a:solidFill>
                <a:schemeClr val="tx1"/>
              </a:solidFill>
            </a:endParaRPr>
          </a:p>
        </p:txBody>
      </p:sp>
      <p:sp>
        <p:nvSpPr>
          <p:cNvPr id="16" name="Gestreifter Pfeil nach rechts 15"/>
          <p:cNvSpPr/>
          <p:nvPr/>
        </p:nvSpPr>
        <p:spPr>
          <a:xfrm>
            <a:off x="683568" y="4237534"/>
            <a:ext cx="3212901" cy="70832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Fertilisation</a:t>
            </a:r>
            <a:endParaRPr lang="fr-CH" sz="1800" dirty="0">
              <a:solidFill>
                <a:schemeClr val="tx1"/>
              </a:solidFill>
            </a:endParaRPr>
          </a:p>
        </p:txBody>
      </p:sp>
      <p:sp>
        <p:nvSpPr>
          <p:cNvPr id="17" name="Gestreifter Pfeil nach rechts 16"/>
          <p:cNvSpPr/>
          <p:nvPr/>
        </p:nvSpPr>
        <p:spPr>
          <a:xfrm flipH="1">
            <a:off x="5255012" y="5049611"/>
            <a:ext cx="2125299" cy="761650"/>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Hygiène</a:t>
            </a:r>
            <a:endParaRPr lang="fr-CH" sz="1800" dirty="0">
              <a:solidFill>
                <a:schemeClr val="tx1"/>
              </a:solidFill>
            </a:endParaRPr>
          </a:p>
        </p:txBody>
      </p:sp>
      <p:sp>
        <p:nvSpPr>
          <p:cNvPr id="18" name="Gestreifter Pfeil nach rechts 17"/>
          <p:cNvSpPr/>
          <p:nvPr/>
        </p:nvSpPr>
        <p:spPr>
          <a:xfrm>
            <a:off x="1771170" y="5073849"/>
            <a:ext cx="2125299" cy="70832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dirty="0" smtClean="0">
                <a:solidFill>
                  <a:schemeClr val="tx1"/>
                </a:solidFill>
              </a:rPr>
              <a:t>Variété</a:t>
            </a:r>
            <a:endParaRPr lang="fr-CH" sz="1800" dirty="0">
              <a:solidFill>
                <a:schemeClr val="tx1"/>
              </a:solidFill>
            </a:endParaRPr>
          </a:p>
        </p:txBody>
      </p:sp>
      <p:pic>
        <p:nvPicPr>
          <p:cNvPr id="19" name="Inhaltsplatzhalter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66759" y="1566105"/>
            <a:ext cx="1228013" cy="1315312"/>
          </a:xfrm>
          <a:prstGeom prst="rect">
            <a:avLst/>
          </a:prstGeom>
        </p:spPr>
      </p:pic>
    </p:spTree>
    <p:extLst>
      <p:ext uri="{BB962C8B-B14F-4D97-AF65-F5344CB8AC3E}">
        <p14:creationId xmlns:p14="http://schemas.microsoft.com/office/powerpoint/2010/main" val="39741167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lstStyle/>
          <a:p>
            <a:r>
              <a:rPr lang="fr-CH" dirty="0" smtClean="0"/>
              <a:t>Régulation des maladies des fruits à pépins bio</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488143160"/>
              </p:ext>
            </p:extLst>
          </p:nvPr>
        </p:nvGraphicFramePr>
        <p:xfrm>
          <a:off x="628650" y="1571625"/>
          <a:ext cx="6519466" cy="4303956"/>
        </p:xfrm>
        <a:graphic>
          <a:graphicData uri="http://schemas.openxmlformats.org/drawingml/2006/table">
            <a:tbl>
              <a:tblPr firstRow="1" bandRow="1">
                <a:tableStyleId>{93296810-A885-4BE3-A3E7-6D5BEEA58F35}</a:tableStyleId>
              </a:tblPr>
              <a:tblGrid>
                <a:gridCol w="2417746"/>
                <a:gridCol w="683620"/>
                <a:gridCol w="683620"/>
                <a:gridCol w="683620"/>
                <a:gridCol w="683620"/>
                <a:gridCol w="683620"/>
                <a:gridCol w="683620"/>
              </a:tblGrid>
              <a:tr h="2025390">
                <a:tc>
                  <a:txBody>
                    <a:bodyPr/>
                    <a:lstStyle/>
                    <a:p>
                      <a:r>
                        <a:rPr lang="fr-CH" sz="1600" noProof="0" dirty="0" smtClean="0"/>
                        <a:t>Principaux produits</a:t>
                      </a:r>
                      <a:r>
                        <a:rPr lang="fr-CH" sz="1600" baseline="0" noProof="0" dirty="0" smtClean="0"/>
                        <a:t> phytosanitaires</a:t>
                      </a:r>
                    </a:p>
                    <a:p>
                      <a:endParaRPr lang="fr-CH" sz="1600" baseline="0" noProof="0" dirty="0" smtClean="0"/>
                    </a:p>
                    <a:p>
                      <a:r>
                        <a:rPr lang="fr-CH" sz="1600" baseline="0" noProof="0" dirty="0" smtClean="0"/>
                        <a:t>ou</a:t>
                      </a:r>
                    </a:p>
                    <a:p>
                      <a:endParaRPr lang="fr-CH" sz="1600" baseline="0" noProof="0" dirty="0" smtClean="0"/>
                    </a:p>
                    <a:p>
                      <a:r>
                        <a:rPr lang="fr-CH" sz="1600" baseline="0" noProof="0" dirty="0" smtClean="0"/>
                        <a:t>Fortifiants pour les plantes</a:t>
                      </a:r>
                    </a:p>
                    <a:p>
                      <a:endParaRPr lang="fr-CH" sz="1600" baseline="0" noProof="0" dirty="0" smtClean="0"/>
                    </a:p>
                    <a:p>
                      <a:r>
                        <a:rPr lang="fr-CH" sz="1600" baseline="0" noProof="0" dirty="0" smtClean="0"/>
                        <a:t>contre les maladies</a:t>
                      </a:r>
                    </a:p>
                  </a:txBody>
                  <a:tcPr/>
                </a:tc>
                <a:tc>
                  <a:txBody>
                    <a:bodyPr/>
                    <a:lstStyle/>
                    <a:p>
                      <a:pPr lvl="0"/>
                      <a:r>
                        <a:rPr lang="fr-CH" sz="1600" noProof="0" dirty="0" smtClean="0"/>
                        <a:t>Cuivre</a:t>
                      </a:r>
                      <a:endParaRPr lang="fr-CH" sz="1600" noProof="0" dirty="0"/>
                    </a:p>
                  </a:txBody>
                  <a:tcPr vert="vert270" anchor="ctr"/>
                </a:tc>
                <a:tc>
                  <a:txBody>
                    <a:bodyPr/>
                    <a:lstStyle/>
                    <a:p>
                      <a:pPr lvl="0"/>
                      <a:r>
                        <a:rPr lang="fr-CH" sz="1600" noProof="0" dirty="0" smtClean="0"/>
                        <a:t>Soufre</a:t>
                      </a:r>
                      <a:endParaRPr lang="fr-CH" sz="1600" noProof="0" dirty="0"/>
                    </a:p>
                  </a:txBody>
                  <a:tcPr vert="vert270" anchor="ctr"/>
                </a:tc>
                <a:tc>
                  <a:txBody>
                    <a:bodyPr/>
                    <a:lstStyle/>
                    <a:p>
                      <a:pPr lvl="0"/>
                      <a:r>
                        <a:rPr lang="fr-CH" sz="1600" noProof="0" dirty="0" smtClean="0"/>
                        <a:t>Produits </a:t>
                      </a:r>
                      <a:br>
                        <a:rPr lang="fr-CH" sz="1600" noProof="0" dirty="0" smtClean="0"/>
                      </a:br>
                      <a:r>
                        <a:rPr lang="fr-CH" sz="1600" noProof="0" dirty="0" smtClean="0"/>
                        <a:t>à base d’argile</a:t>
                      </a:r>
                      <a:endParaRPr lang="fr-CH" sz="1600" noProof="0" dirty="0"/>
                    </a:p>
                  </a:txBody>
                  <a:tcPr vert="vert270" anchor="ctr"/>
                </a:tc>
                <a:tc>
                  <a:txBody>
                    <a:bodyPr/>
                    <a:lstStyle/>
                    <a:p>
                      <a:pPr lvl="0"/>
                      <a:r>
                        <a:rPr lang="fr-CH" sz="1600" noProof="0" dirty="0" smtClean="0"/>
                        <a:t>Bicarbonate de potassium</a:t>
                      </a:r>
                      <a:endParaRPr lang="fr-CH" sz="1600" noProof="0" dirty="0"/>
                    </a:p>
                  </a:txBody>
                  <a:tcPr vert="vert270" anchor="ctr"/>
                </a:tc>
                <a:tc>
                  <a:txBody>
                    <a:bodyPr/>
                    <a:lstStyle/>
                    <a:p>
                      <a:pPr lvl="0"/>
                      <a:r>
                        <a:rPr lang="fr-CH" sz="1600" dirty="0" smtClean="0"/>
                        <a:t>préparation de levure </a:t>
                      </a:r>
                      <a:r>
                        <a:rPr lang="fr-CH" sz="1200" i="1" noProof="0" dirty="0" smtClean="0"/>
                        <a:t>(Aureobasidium pullulans) </a:t>
                      </a:r>
                      <a:r>
                        <a:rPr lang="fr-CH" sz="1200" noProof="0" dirty="0" smtClean="0"/>
                        <a:t/>
                      </a:r>
                      <a:br>
                        <a:rPr lang="fr-CH" sz="1200" noProof="0" dirty="0" smtClean="0"/>
                      </a:br>
                      <a:r>
                        <a:rPr lang="fr-CH" sz="1200" noProof="0" dirty="0" smtClean="0"/>
                        <a:t>p.</a:t>
                      </a:r>
                      <a:r>
                        <a:rPr lang="fr-CH" sz="1200" baseline="0" noProof="0" dirty="0" smtClean="0"/>
                        <a:t> ex</a:t>
                      </a:r>
                      <a:r>
                        <a:rPr lang="fr-CH" sz="1200" noProof="0" dirty="0" smtClean="0"/>
                        <a:t>.</a:t>
                      </a:r>
                      <a:r>
                        <a:rPr lang="fr-CH" sz="1200" baseline="0" noProof="0" dirty="0" smtClean="0"/>
                        <a:t> </a:t>
                      </a:r>
                      <a:r>
                        <a:rPr lang="fr-CH" sz="1200" noProof="0" dirty="0" smtClean="0"/>
                        <a:t>Blossom Protect</a:t>
                      </a:r>
                      <a:endParaRPr lang="fr-CH" sz="1200" noProof="0" dirty="0"/>
                    </a:p>
                  </a:txBody>
                  <a:tcPr vert="vert270" anchor="ctr"/>
                </a:tc>
                <a:tc>
                  <a:txBody>
                    <a:bodyPr/>
                    <a:lstStyle/>
                    <a:p>
                      <a:pPr lvl="0"/>
                      <a:r>
                        <a:rPr lang="fr-CH" sz="1600" noProof="0" dirty="0" smtClean="0"/>
                        <a:t>Laminarine </a:t>
                      </a:r>
                      <a:r>
                        <a:rPr lang="fr-CH" sz="1200" noProof="0" dirty="0" smtClean="0"/>
                        <a:t>(Vacciplant)</a:t>
                      </a:r>
                      <a:endParaRPr lang="fr-CH" sz="1600" noProof="0" dirty="0"/>
                    </a:p>
                  </a:txBody>
                  <a:tcPr vert="vert270" anchor="ctr"/>
                </a:tc>
              </a:tr>
              <a:tr h="336326">
                <a:tc>
                  <a:txBody>
                    <a:bodyPr/>
                    <a:lstStyle/>
                    <a:p>
                      <a:r>
                        <a:rPr lang="fr-CH" sz="1600" noProof="0" dirty="0" smtClean="0"/>
                        <a:t>Tavelure</a:t>
                      </a: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r>
              <a:tr h="336326">
                <a:tc>
                  <a:txBody>
                    <a:bodyPr/>
                    <a:lstStyle/>
                    <a:p>
                      <a:r>
                        <a:rPr lang="fr-CH" sz="1600" noProof="0" dirty="0" smtClean="0"/>
                        <a:t>Oïdium</a:t>
                      </a: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r>
              <a:tr h="336326">
                <a:tc>
                  <a:txBody>
                    <a:bodyPr/>
                    <a:lstStyle/>
                    <a:p>
                      <a:r>
                        <a:rPr lang="fr-CH" sz="1600" noProof="0" dirty="0" smtClean="0"/>
                        <a:t>Feu bactérien</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r>
                        <a:rPr lang="fr-CH" sz="1600" noProof="0" dirty="0" smtClean="0"/>
                        <a:t>(X)</a:t>
                      </a:r>
                      <a:endParaRPr lang="fr-CH" sz="1600" noProof="0" dirty="0"/>
                    </a:p>
                  </a:txBody>
                  <a:tcPr/>
                </a:tc>
              </a:tr>
              <a:tr h="336326">
                <a:tc>
                  <a:txBody>
                    <a:bodyPr/>
                    <a:lstStyle/>
                    <a:p>
                      <a:r>
                        <a:rPr lang="fr-CH" sz="1600" noProof="0" dirty="0" smtClean="0"/>
                        <a:t>Marssonina</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r>
              <a:tr h="336326">
                <a:tc>
                  <a:txBody>
                    <a:bodyPr/>
                    <a:lstStyle/>
                    <a:p>
                      <a:r>
                        <a:rPr lang="fr-CH" sz="1600" noProof="0" dirty="0" smtClean="0"/>
                        <a:t>Maladie de la suie</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r>
              <a:tr h="336326">
                <a:tc>
                  <a:txBody>
                    <a:bodyPr/>
                    <a:lstStyle/>
                    <a:p>
                      <a:r>
                        <a:rPr lang="fr-CH" sz="1600" noProof="0" dirty="0" smtClean="0"/>
                        <a:t>Maladies du stockage</a:t>
                      </a:r>
                      <a:endParaRPr lang="fr-CH" sz="1600" noProof="0" dirty="0">
                        <a:solidFill>
                          <a:schemeClr val="tx1"/>
                        </a:solidFill>
                      </a:endParaRPr>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r>
                        <a:rPr lang="fr-CH" sz="1600" noProof="0" dirty="0" smtClean="0"/>
                        <a:t>X</a:t>
                      </a: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c>
                  <a:txBody>
                    <a:bodyPr/>
                    <a:lstStyle/>
                    <a:p>
                      <a:pPr algn="ctr"/>
                      <a:endParaRPr lang="fr-CH" sz="1600" noProof="0" dirty="0"/>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90</a:t>
            </a:fld>
            <a:endParaRPr lang="fr-CH" altLang="de-DE" dirty="0"/>
          </a:p>
        </p:txBody>
      </p:sp>
    </p:spTree>
    <p:extLst>
      <p:ext uri="{BB962C8B-B14F-4D97-AF65-F5344CB8AC3E}">
        <p14:creationId xmlns:p14="http://schemas.microsoft.com/office/powerpoint/2010/main" val="1379868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lstStyle/>
          <a:p>
            <a:r>
              <a:rPr lang="fr-CH" dirty="0" smtClean="0"/>
              <a:t>Les conditions pour une infection de tavelure</a:t>
            </a:r>
            <a:endParaRPr lang="fr-CH" dirty="0"/>
          </a:p>
        </p:txBody>
      </p:sp>
      <p:sp>
        <p:nvSpPr>
          <p:cNvPr id="4" name="Inhaltsplatzhalter 3"/>
          <p:cNvSpPr>
            <a:spLocks noGrp="1"/>
          </p:cNvSpPr>
          <p:nvPr>
            <p:ph idx="14"/>
          </p:nvPr>
        </p:nvSpPr>
        <p:spPr/>
        <p:txBody>
          <a:bodyPr/>
          <a:lstStyle/>
          <a:p>
            <a:endParaRPr lang="de-CH" dirty="0"/>
          </a:p>
        </p:txBody>
      </p:sp>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3389273" y="2806681"/>
            <a:ext cx="2365453" cy="1908213"/>
          </a:xfrm>
        </p:spPr>
      </p:pic>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91</a:t>
            </a:fld>
            <a:endParaRPr lang="fr-CH" altLang="de-DE" dirty="0"/>
          </a:p>
        </p:txBody>
      </p:sp>
      <p:sp>
        <p:nvSpPr>
          <p:cNvPr id="9" name="Rechteck 8"/>
          <p:cNvSpPr/>
          <p:nvPr/>
        </p:nvSpPr>
        <p:spPr>
          <a:xfrm>
            <a:off x="652969" y="1916832"/>
            <a:ext cx="2736304"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itchFamily="34" charset="0"/>
              </a:rPr>
              <a:t>Variété sensible</a:t>
            </a:r>
            <a:endParaRPr lang="fr-CH" sz="1600" dirty="0">
              <a:solidFill>
                <a:schemeClr val="tx1"/>
              </a:solidFill>
              <a:latin typeface="Arial" pitchFamily="34" charset="0"/>
            </a:endParaRPr>
          </a:p>
        </p:txBody>
      </p:sp>
      <p:sp>
        <p:nvSpPr>
          <p:cNvPr id="10" name="Rechteck 9"/>
          <p:cNvSpPr/>
          <p:nvPr/>
        </p:nvSpPr>
        <p:spPr>
          <a:xfrm>
            <a:off x="652969" y="4905163"/>
            <a:ext cx="2736304"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itchFamily="34" charset="0"/>
              </a:rPr>
              <a:t>Spores aptes à germer</a:t>
            </a:r>
            <a:endParaRPr lang="fr-CH" sz="1600" dirty="0">
              <a:solidFill>
                <a:schemeClr val="tx1"/>
              </a:solidFill>
              <a:latin typeface="Arial" pitchFamily="34" charset="0"/>
            </a:endParaRPr>
          </a:p>
        </p:txBody>
      </p:sp>
      <p:sp>
        <p:nvSpPr>
          <p:cNvPr id="11" name="Rechteck 10"/>
          <p:cNvSpPr/>
          <p:nvPr/>
        </p:nvSpPr>
        <p:spPr>
          <a:xfrm>
            <a:off x="5754726" y="4905163"/>
            <a:ext cx="2736304"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itchFamily="34" charset="0"/>
              </a:rPr>
              <a:t>Températures favorables</a:t>
            </a:r>
            <a:endParaRPr lang="fr-CH" sz="1600" dirty="0">
              <a:solidFill>
                <a:schemeClr val="tx1"/>
              </a:solidFill>
              <a:latin typeface="Arial" pitchFamily="34" charset="0"/>
            </a:endParaRPr>
          </a:p>
        </p:txBody>
      </p:sp>
      <p:sp>
        <p:nvSpPr>
          <p:cNvPr id="12" name="Rechteck 11"/>
          <p:cNvSpPr/>
          <p:nvPr/>
        </p:nvSpPr>
        <p:spPr>
          <a:xfrm>
            <a:off x="5754726" y="1916832"/>
            <a:ext cx="2736304"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itchFamily="34" charset="0"/>
              </a:rPr>
              <a:t>Suffisamment d’humidité</a:t>
            </a:r>
            <a:endParaRPr lang="fr-CH" sz="1600" dirty="0">
              <a:solidFill>
                <a:schemeClr val="tx1"/>
              </a:solidFill>
              <a:latin typeface="Arial" pitchFamily="34" charset="0"/>
            </a:endParaRPr>
          </a:p>
        </p:txBody>
      </p:sp>
    </p:spTree>
    <p:extLst>
      <p:ext uri="{BB962C8B-B14F-4D97-AF65-F5344CB8AC3E}">
        <p14:creationId xmlns:p14="http://schemas.microsoft.com/office/powerpoint/2010/main" val="2089081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lstStyle/>
          <a:p>
            <a:r>
              <a:rPr lang="fr-CH" dirty="0" smtClean="0"/>
              <a:t>Le cycle du champignon de la tavelure</a:t>
            </a:r>
            <a:endParaRPr lang="fr-CH" dirty="0"/>
          </a:p>
        </p:txBody>
      </p:sp>
      <p:sp>
        <p:nvSpPr>
          <p:cNvPr id="4" name="Inhaltsplatzhalter 3"/>
          <p:cNvSpPr>
            <a:spLocks noGrp="1"/>
          </p:cNvSpPr>
          <p:nvPr>
            <p:ph idx="14"/>
          </p:nvPr>
        </p:nvSpPr>
        <p:spPr/>
        <p:txBody>
          <a:bodyPr/>
          <a:lstStyle/>
          <a:p>
            <a:endParaRPr lang="de-CH" dirty="0"/>
          </a:p>
        </p:txBody>
      </p:sp>
      <p:pic>
        <p:nvPicPr>
          <p:cNvPr id="7" name="Inhaltsplatzhalter 6"/>
          <p:cNvPicPr>
            <a:picLocks noGrp="1" noChangeAspect="1"/>
          </p:cNvPicPr>
          <p:nvPr>
            <p:ph sz="quarter" idx="17"/>
          </p:nvPr>
        </p:nvPicPr>
        <p:blipFill>
          <a:blip r:embed="rId2"/>
          <a:stretch>
            <a:fillRect/>
          </a:stretch>
        </p:blipFill>
        <p:spPr>
          <a:xfrm>
            <a:off x="2382837" y="1571625"/>
            <a:ext cx="4378325" cy="4378325"/>
          </a:xfrm>
          <a:prstGeom prst="rect">
            <a:avLst/>
          </a:prstGeom>
          <a:solidFill>
            <a:schemeClr val="bg1"/>
          </a:solidFill>
        </p:spPr>
      </p:pic>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92</a:t>
            </a:fld>
            <a:endParaRPr lang="fr-CH" altLang="de-DE" dirty="0"/>
          </a:p>
        </p:txBody>
      </p:sp>
      <p:sp>
        <p:nvSpPr>
          <p:cNvPr id="12" name="Rechteck 11"/>
          <p:cNvSpPr/>
          <p:nvPr/>
        </p:nvSpPr>
        <p:spPr>
          <a:xfrm>
            <a:off x="5652120" y="1576530"/>
            <a:ext cx="2863230"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fr-CH" altLang="de-DE" sz="1400" dirty="0" smtClean="0">
                <a:solidFill>
                  <a:schemeClr val="tx1"/>
                </a:solidFill>
              </a:rPr>
              <a:t>A partir du débourrement, déclenchement du vol des ascospores par la pluie</a:t>
            </a:r>
            <a:endParaRPr lang="fr-CH" altLang="de-DE" sz="1400" dirty="0">
              <a:solidFill>
                <a:schemeClr val="tx1"/>
              </a:solidFill>
            </a:endParaRPr>
          </a:p>
        </p:txBody>
      </p:sp>
      <p:sp>
        <p:nvSpPr>
          <p:cNvPr id="13" name="Rechteck 12"/>
          <p:cNvSpPr/>
          <p:nvPr/>
        </p:nvSpPr>
        <p:spPr>
          <a:xfrm>
            <a:off x="6346273" y="2433515"/>
            <a:ext cx="2169077" cy="90366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fr-CH" altLang="de-DE" sz="1400" dirty="0" smtClean="0">
                <a:solidFill>
                  <a:schemeClr val="tx1"/>
                </a:solidFill>
              </a:rPr>
              <a:t>Germination des spores et pénétration dans les feuilles si les conditions sont favorables</a:t>
            </a:r>
            <a:endParaRPr lang="fr-CH" altLang="de-DE" sz="1400" dirty="0">
              <a:solidFill>
                <a:schemeClr val="tx1"/>
              </a:solidFill>
            </a:endParaRPr>
          </a:p>
        </p:txBody>
      </p:sp>
      <p:sp>
        <p:nvSpPr>
          <p:cNvPr id="16" name="Rechteck 15"/>
          <p:cNvSpPr/>
          <p:nvPr/>
        </p:nvSpPr>
        <p:spPr>
          <a:xfrm>
            <a:off x="6372199" y="4349669"/>
            <a:ext cx="2143151"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fr-CH" altLang="de-DE" sz="1400" dirty="0" smtClean="0">
                <a:solidFill>
                  <a:schemeClr val="tx1"/>
                </a:solidFill>
              </a:rPr>
              <a:t>Après incubation, premières taches de tavelure sur les feuilles</a:t>
            </a:r>
            <a:endParaRPr lang="fr-CH" altLang="de-DE" sz="1400" dirty="0">
              <a:solidFill>
                <a:schemeClr val="tx1"/>
              </a:solidFill>
            </a:endParaRPr>
          </a:p>
        </p:txBody>
      </p:sp>
      <p:sp>
        <p:nvSpPr>
          <p:cNvPr id="18" name="Rechteck 17"/>
          <p:cNvSpPr/>
          <p:nvPr/>
        </p:nvSpPr>
        <p:spPr>
          <a:xfrm>
            <a:off x="5796136" y="5315451"/>
            <a:ext cx="2719214" cy="9293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fr-CH" altLang="de-DE" sz="1400" dirty="0" smtClean="0">
                <a:solidFill>
                  <a:schemeClr val="tx1"/>
                </a:solidFill>
              </a:rPr>
              <a:t>Pullulation par les spores d’été en cas de temps chaud et humide ; attaques sur les feuilles et les fruits</a:t>
            </a:r>
            <a:endParaRPr lang="fr-CH" altLang="de-DE" sz="1400" dirty="0">
              <a:solidFill>
                <a:schemeClr val="tx1"/>
              </a:solidFill>
            </a:endParaRPr>
          </a:p>
        </p:txBody>
      </p:sp>
      <p:sp>
        <p:nvSpPr>
          <p:cNvPr id="20" name="Rechteck 19"/>
          <p:cNvSpPr/>
          <p:nvPr/>
        </p:nvSpPr>
        <p:spPr>
          <a:xfrm>
            <a:off x="658104" y="4349669"/>
            <a:ext cx="2143151"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fr-CH" altLang="de-DE" sz="1400" dirty="0" smtClean="0">
                <a:solidFill>
                  <a:schemeClr val="tx1"/>
                </a:solidFill>
              </a:rPr>
              <a:t>Formation de spores d’hiver durables</a:t>
            </a:r>
            <a:endParaRPr lang="fr-CH" altLang="de-DE" sz="1400" dirty="0">
              <a:solidFill>
                <a:schemeClr val="tx1"/>
              </a:solidFill>
            </a:endParaRPr>
          </a:p>
        </p:txBody>
      </p:sp>
      <p:sp>
        <p:nvSpPr>
          <p:cNvPr id="22" name="Rechteck 21"/>
          <p:cNvSpPr/>
          <p:nvPr/>
        </p:nvSpPr>
        <p:spPr>
          <a:xfrm>
            <a:off x="663397" y="2546016"/>
            <a:ext cx="2137858"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fr-CH" altLang="de-DE" sz="1400" dirty="0" smtClean="0">
                <a:solidFill>
                  <a:schemeClr val="tx1"/>
                </a:solidFill>
              </a:rPr>
              <a:t>Les spores hivernent surtout dans les feuilles mortes sur le sol</a:t>
            </a:r>
            <a:endParaRPr lang="fr-CH" altLang="de-DE" sz="1400" dirty="0">
              <a:solidFill>
                <a:schemeClr val="tx1"/>
              </a:solidFill>
            </a:endParaRPr>
          </a:p>
        </p:txBody>
      </p:sp>
      <p:pic>
        <p:nvPicPr>
          <p:cNvPr id="14" name="Inhaltsplatzhalter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4067944" y="3429000"/>
            <a:ext cx="951431" cy="7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203848" y="3371164"/>
            <a:ext cx="648072" cy="307777"/>
          </a:xfrm>
          <a:prstGeom prst="rect">
            <a:avLst/>
          </a:prstGeom>
          <a:solidFill>
            <a:schemeClr val="bg1"/>
          </a:solidFill>
        </p:spPr>
        <p:txBody>
          <a:bodyPr wrap="square" rtlCol="0" anchor="ctr" anchorCtr="1">
            <a:spAutoFit/>
          </a:bodyPr>
          <a:lstStyle/>
          <a:p>
            <a:r>
              <a:rPr lang="fr-CH" sz="1400" b="1" dirty="0" smtClean="0">
                <a:solidFill>
                  <a:schemeClr val="tx1"/>
                </a:solidFill>
              </a:rPr>
              <a:t>Hiver</a:t>
            </a:r>
            <a:endParaRPr lang="fr-CH" sz="1400" b="1" dirty="0">
              <a:solidFill>
                <a:schemeClr val="tx1"/>
              </a:solidFill>
            </a:endParaRPr>
          </a:p>
        </p:txBody>
      </p:sp>
      <p:sp>
        <p:nvSpPr>
          <p:cNvPr id="15" name="ZoneTexte 14"/>
          <p:cNvSpPr txBox="1"/>
          <p:nvPr/>
        </p:nvSpPr>
        <p:spPr>
          <a:xfrm>
            <a:off x="3019636" y="3784872"/>
            <a:ext cx="1016496" cy="307777"/>
          </a:xfrm>
          <a:prstGeom prst="rect">
            <a:avLst/>
          </a:prstGeom>
          <a:solidFill>
            <a:schemeClr val="bg1"/>
          </a:solidFill>
        </p:spPr>
        <p:txBody>
          <a:bodyPr wrap="square" rtlCol="0" anchor="ctr" anchorCtr="1">
            <a:spAutoFit/>
          </a:bodyPr>
          <a:lstStyle/>
          <a:p>
            <a:r>
              <a:rPr lang="fr-CH" sz="1400" b="1" dirty="0" smtClean="0">
                <a:solidFill>
                  <a:schemeClr val="tx1"/>
                </a:solidFill>
              </a:rPr>
              <a:t>Automne</a:t>
            </a:r>
            <a:endParaRPr lang="fr-CH" sz="1400" b="1" dirty="0">
              <a:solidFill>
                <a:schemeClr val="tx1"/>
              </a:solidFill>
            </a:endParaRPr>
          </a:p>
        </p:txBody>
      </p:sp>
      <p:sp>
        <p:nvSpPr>
          <p:cNvPr id="17" name="ZoneTexte 16"/>
          <p:cNvSpPr txBox="1"/>
          <p:nvPr/>
        </p:nvSpPr>
        <p:spPr>
          <a:xfrm>
            <a:off x="5004000" y="3395646"/>
            <a:ext cx="810000" cy="307777"/>
          </a:xfrm>
          <a:prstGeom prst="rect">
            <a:avLst/>
          </a:prstGeom>
          <a:solidFill>
            <a:schemeClr val="bg1"/>
          </a:solidFill>
        </p:spPr>
        <p:txBody>
          <a:bodyPr wrap="square" lIns="0" rIns="0" rtlCol="0" anchor="ctr" anchorCtr="1">
            <a:spAutoFit/>
          </a:bodyPr>
          <a:lstStyle/>
          <a:p>
            <a:r>
              <a:rPr lang="fr-CH" sz="1400" b="1" spc="-60" dirty="0" smtClean="0">
                <a:solidFill>
                  <a:schemeClr val="tx1"/>
                </a:solidFill>
              </a:rPr>
              <a:t>Printemps</a:t>
            </a:r>
            <a:endParaRPr lang="fr-CH" sz="1400" b="1" spc="-60" dirty="0">
              <a:solidFill>
                <a:schemeClr val="tx1"/>
              </a:solidFill>
            </a:endParaRPr>
          </a:p>
        </p:txBody>
      </p:sp>
      <p:sp>
        <p:nvSpPr>
          <p:cNvPr id="19" name="ZoneTexte 18"/>
          <p:cNvSpPr txBox="1"/>
          <p:nvPr/>
        </p:nvSpPr>
        <p:spPr>
          <a:xfrm>
            <a:off x="5051187" y="3773148"/>
            <a:ext cx="864000" cy="307777"/>
          </a:xfrm>
          <a:prstGeom prst="rect">
            <a:avLst/>
          </a:prstGeom>
          <a:solidFill>
            <a:schemeClr val="bg1"/>
          </a:solidFill>
        </p:spPr>
        <p:txBody>
          <a:bodyPr wrap="square" lIns="0" rIns="0" rtlCol="0" anchor="ctr" anchorCtr="1">
            <a:spAutoFit/>
          </a:bodyPr>
          <a:lstStyle/>
          <a:p>
            <a:r>
              <a:rPr lang="fr-CH" sz="1400" b="1" spc="-50" dirty="0" smtClean="0">
                <a:solidFill>
                  <a:schemeClr val="tx1"/>
                </a:solidFill>
              </a:rPr>
              <a:t>Été</a:t>
            </a:r>
            <a:endParaRPr lang="fr-CH" sz="1400" b="1" spc="-50" dirty="0">
              <a:solidFill>
                <a:schemeClr val="tx1"/>
              </a:solidFill>
            </a:endParaRPr>
          </a:p>
        </p:txBody>
      </p:sp>
    </p:spTree>
    <p:extLst>
      <p:ext uri="{BB962C8B-B14F-4D97-AF65-F5344CB8AC3E}">
        <p14:creationId xmlns:p14="http://schemas.microsoft.com/office/powerpoint/2010/main" val="6967551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10"/>
          <p:cNvGraphicFramePr>
            <a:graphicFrameLocks noGrp="1"/>
          </p:cNvGraphicFramePr>
          <p:nvPr>
            <p:ph sz="quarter" idx="29"/>
            <p:extLst>
              <p:ext uri="{D42A27DB-BD31-4B8C-83A1-F6EECF244321}">
                <p14:modId xmlns:p14="http://schemas.microsoft.com/office/powerpoint/2010/main" val="1902808958"/>
              </p:ext>
            </p:extLst>
          </p:nvPr>
        </p:nvGraphicFramePr>
        <p:xfrm>
          <a:off x="2195513" y="1552575"/>
          <a:ext cx="6319837" cy="4754880"/>
        </p:xfrm>
        <a:graphic>
          <a:graphicData uri="http://schemas.openxmlformats.org/drawingml/2006/table">
            <a:tbl>
              <a:tblPr firstRow="1" bandRow="1">
                <a:tableStyleId>{5940675A-B579-460E-94D1-54222C63F5DA}</a:tableStyleId>
              </a:tblPr>
              <a:tblGrid>
                <a:gridCol w="6319837"/>
              </a:tblGrid>
              <a:tr h="370840">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spc="-10" baseline="0" noProof="0" dirty="0" smtClean="0"/>
                        <a:t>Technique d’application optimale (contrôler l’efficacité, voir photo)</a:t>
                      </a:r>
                    </a:p>
                    <a:p>
                      <a:pPr marL="285750" lvl="0" indent="-285750">
                        <a:buFont typeface="Arial" panose="020B0604020202020204" pitchFamily="34" charset="0"/>
                        <a:buChar char="›"/>
                      </a:pPr>
                      <a:r>
                        <a:rPr lang="fr-CH" sz="1600" noProof="0" dirty="0" smtClean="0"/>
                        <a:t>Traitement des arbres avec l’aide du système d’alerte RIMpro (voir transparents suivants)</a:t>
                      </a:r>
                      <a:endParaRPr lang="fr-CH" sz="1600" baseline="0" noProof="0" dirty="0" smtClean="0"/>
                    </a:p>
                    <a:p>
                      <a:pPr marL="285750" lvl="0" indent="-285750">
                        <a:buFont typeface="Arial" panose="020B0604020202020204" pitchFamily="34" charset="0"/>
                        <a:buChar char="›"/>
                      </a:pPr>
                      <a:endParaRPr lang="fr-CH"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altLang="de-DE" sz="1600" noProof="0" dirty="0" smtClean="0">
                          <a:solidFill>
                            <a:schemeClr val="tx1"/>
                          </a:solidFill>
                        </a:rPr>
                        <a:t>Pas de variétés fortement sensibles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altLang="de-DE" sz="1600" noProof="0" dirty="0" smtClean="0">
                          <a:solidFill>
                            <a:schemeClr val="tx1"/>
                          </a:solidFill>
                        </a:rPr>
                        <a:t>Favoriser</a:t>
                      </a:r>
                      <a:r>
                        <a:rPr lang="fr-CH" altLang="de-DE" sz="1600" baseline="0" noProof="0" dirty="0" smtClean="0">
                          <a:solidFill>
                            <a:schemeClr val="tx1"/>
                          </a:solidFill>
                        </a:rPr>
                        <a:t> le ressuyage en choisissant des emplacement venteux</a:t>
                      </a:r>
                      <a:endParaRPr lang="fr-CH" altLang="de-DE" sz="1600" noProof="0" dirty="0" smtClean="0">
                        <a:solidFill>
                          <a:schemeClr val="tx1"/>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altLang="de-DE" sz="1600" baseline="0" noProof="0" dirty="0" smtClean="0">
                          <a:solidFill>
                            <a:schemeClr val="tx1"/>
                          </a:solidFill>
                        </a:rPr>
                        <a:t>Distances entre les arbres et couronnes aérées</a:t>
                      </a:r>
                      <a:endParaRPr lang="fr-CH" sz="1600" noProof="0" dirty="0" smtClean="0">
                        <a:solidFill>
                          <a:schemeClr val="tx1"/>
                        </a:solidFill>
                      </a:endParaRPr>
                    </a:p>
                    <a:p>
                      <a:pPr marL="285750" lvl="0" indent="-285750">
                        <a:buFont typeface="Arial" panose="020B0604020202020204" pitchFamily="34" charset="0"/>
                        <a:buChar char="›"/>
                      </a:pPr>
                      <a:endParaRPr lang="fr-CH"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285750" lvl="0" indent="-285750">
                        <a:buFont typeface="Arial" panose="020B0604020202020204" pitchFamily="34" charset="0"/>
                        <a:buChar char="›"/>
                      </a:pPr>
                      <a:r>
                        <a:rPr lang="fr-CH" sz="1600" noProof="0" dirty="0" smtClean="0"/>
                        <a:t>Le compost favorise l’activité des microorganismes et </a:t>
                      </a:r>
                      <a:br>
                        <a:rPr lang="fr-CH" sz="1600" noProof="0" dirty="0" smtClean="0"/>
                      </a:br>
                      <a:r>
                        <a:rPr lang="fr-CH" sz="1600" noProof="0" dirty="0" smtClean="0"/>
                        <a:t>la décomposition des feuilles</a:t>
                      </a:r>
                    </a:p>
                    <a:p>
                      <a:pPr marL="285750" lvl="0" indent="-285750">
                        <a:buFont typeface="Arial" panose="020B0604020202020204" pitchFamily="34" charset="0"/>
                        <a:buChar char="›"/>
                      </a:pPr>
                      <a:r>
                        <a:rPr lang="fr-CH" sz="1600" noProof="0" dirty="0" smtClean="0"/>
                        <a:t>Sarcler tôt au printemps : </a:t>
                      </a:r>
                      <a:r>
                        <a:rPr lang="fr-CH" sz="1600" baseline="0" noProof="0" dirty="0" smtClean="0"/>
                        <a:t>accélérer la décomposition des feuilles</a:t>
                      </a:r>
                      <a:endParaRPr lang="fr-CH" sz="1600" noProof="0" dirty="0" smtClean="0"/>
                    </a:p>
                    <a:p>
                      <a:pPr marL="285750" lvl="0" indent="-285750">
                        <a:buFont typeface="Arial" panose="020B0604020202020204" pitchFamily="34" charset="0"/>
                        <a:buChar char="›"/>
                      </a:pPr>
                      <a:r>
                        <a:rPr lang="fr-CH" sz="1600" b="1" noProof="0" dirty="0" smtClean="0"/>
                        <a:t>La décomposition de 90 % des feuilles mortes signifie 90 % d’augmentation de la réussite phytosanitaire</a:t>
                      </a:r>
                    </a:p>
                    <a:p>
                      <a:pPr marL="285750" lvl="0" indent="-285750">
                        <a:buFont typeface="Arial" panose="020B0604020202020204" pitchFamily="34" charset="0"/>
                        <a:buChar char="›"/>
                      </a:pPr>
                      <a:endParaRPr lang="fr-CH"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285750" lvl="0" indent="-285750">
                        <a:buFont typeface="Arial" panose="020B0604020202020204" pitchFamily="34" charset="0"/>
                        <a:buChar char="›"/>
                      </a:pPr>
                      <a:r>
                        <a:rPr lang="fr-CH" sz="1600" noProof="0" dirty="0" smtClean="0"/>
                        <a:t>Mulcher les feuilles mortes plusieurs fois</a:t>
                      </a:r>
                      <a:r>
                        <a:rPr lang="fr-CH" sz="1600" baseline="0" noProof="0" dirty="0" smtClean="0"/>
                        <a:t> car une fois broyées elles sont plus rapidement décomposées par les vers de terre et les microorganismes</a:t>
                      </a:r>
                      <a:endParaRPr lang="fr-CH" sz="1600" noProof="0" dirty="0" smtClean="0"/>
                    </a:p>
                    <a:p>
                      <a:pPr marL="285750" lvl="0" indent="-285750">
                        <a:buFont typeface="Arial" panose="020B0604020202020204" pitchFamily="34" charset="0"/>
                        <a:buChar char="›"/>
                      </a:pPr>
                      <a:r>
                        <a:rPr lang="fr-CH" sz="1600" noProof="0" dirty="0" smtClean="0"/>
                        <a:t>Nettoyeur de lignes ou aspirateur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normAutofit/>
          </a:bodyPr>
          <a:lstStyle/>
          <a:p>
            <a:r>
              <a:rPr lang="fr-CH" dirty="0" smtClean="0"/>
              <a:t>Techniques pour détruire les spores (p. ex. tavelure)</a:t>
            </a:r>
            <a:endParaRPr lang="fr-CH" dirty="0"/>
          </a:p>
        </p:txBody>
      </p:sp>
      <p:sp>
        <p:nvSpPr>
          <p:cNvPr id="4" name="Inhaltsplatzhalter 3"/>
          <p:cNvSpPr>
            <a:spLocks noGrp="1"/>
          </p:cNvSpPr>
          <p:nvPr>
            <p:ph idx="14"/>
          </p:nvPr>
        </p:nvSpPr>
        <p:spPr/>
        <p:txBody>
          <a:bodyPr/>
          <a:lstStyle/>
          <a:p>
            <a:r>
              <a:rPr lang="de-CH" dirty="0" err="1" smtClean="0"/>
              <a:t>Photos</a:t>
            </a:r>
            <a:r>
              <a:rPr lang="de-CH" dirty="0" smtClean="0"/>
              <a:t> : A. Häseli, FiBL</a:t>
            </a:r>
            <a:endParaRPr lang="de-CH" dirty="0"/>
          </a:p>
        </p:txBody>
      </p:sp>
      <p:sp>
        <p:nvSpPr>
          <p:cNvPr id="10" name="Fußzeilenplatzhalter 9"/>
          <p:cNvSpPr>
            <a:spLocks noGrp="1"/>
          </p:cNvSpPr>
          <p:nvPr>
            <p:ph type="ftr" sz="quarter" idx="3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93</a:t>
            </a:fld>
            <a:endParaRPr lang="fr-CH" altLang="de-DE" dirty="0"/>
          </a:p>
        </p:txBody>
      </p:sp>
      <p:pic>
        <p:nvPicPr>
          <p:cNvPr id="6" name="Inhaltsplatzhalter 5"/>
          <p:cNvPicPr>
            <a:picLocks noGrp="1" noChangeAspect="1"/>
          </p:cNvPicPr>
          <p:nvPr>
            <p:ph sz="quarter" idx="30"/>
          </p:nvPr>
        </p:nvPicPr>
        <p:blipFill rotWithShape="1">
          <a:blip r:embed="rId2">
            <a:extLst>
              <a:ext uri="{28A0092B-C50C-407E-A947-70E740481C1C}">
                <a14:useLocalDpi xmlns:a14="http://schemas.microsoft.com/office/drawing/2010/main" val="0"/>
              </a:ext>
            </a:extLst>
          </a:blip>
          <a:srcRect r="2530"/>
          <a:stretch/>
        </p:blipFill>
        <p:spPr>
          <a:xfrm>
            <a:off x="693706" y="1553083"/>
            <a:ext cx="1224000" cy="938784"/>
          </a:xfrm>
        </p:spPr>
      </p:pic>
      <p:pic>
        <p:nvPicPr>
          <p:cNvPr id="8" name="Inhaltsplatzhalter 7"/>
          <p:cNvPicPr>
            <a:picLocks noGrp="1" noChangeAspect="1"/>
          </p:cNvPicPr>
          <p:nvPr>
            <p:ph sz="quarter" idx="31"/>
          </p:nvPr>
        </p:nvPicPr>
        <p:blipFill rotWithShape="1">
          <a:blip r:embed="rId3" cstate="screen">
            <a:extLst>
              <a:ext uri="{28A0092B-C50C-407E-A947-70E740481C1C}">
                <a14:useLocalDpi xmlns:a14="http://schemas.microsoft.com/office/drawing/2010/main" val="0"/>
              </a:ext>
            </a:extLst>
          </a:blip>
          <a:srcRect l="1" r="1691"/>
          <a:stretch/>
        </p:blipFill>
        <p:spPr>
          <a:xfrm>
            <a:off x="694800" y="2703513"/>
            <a:ext cx="1224000" cy="941387"/>
          </a:xfrm>
        </p:spPr>
      </p:pic>
      <p:pic>
        <p:nvPicPr>
          <p:cNvPr id="16" name="Inhaltsplatzhalter 15"/>
          <p:cNvPicPr>
            <a:picLocks noGrp="1" noChangeAspect="1"/>
          </p:cNvPicPr>
          <p:nvPr>
            <p:ph sz="quarter" idx="32"/>
          </p:nvPr>
        </p:nvPicPr>
        <p:blipFill rotWithShape="1">
          <a:blip r:embed="rId4" cstate="screen">
            <a:extLst>
              <a:ext uri="{28A0092B-C50C-407E-A947-70E740481C1C}">
                <a14:useLocalDpi xmlns:a14="http://schemas.microsoft.com/office/drawing/2010/main" val="0"/>
              </a:ext>
            </a:extLst>
          </a:blip>
          <a:srcRect l="1" r="1239"/>
          <a:stretch/>
        </p:blipFill>
        <p:spPr>
          <a:xfrm>
            <a:off x="693706" y="3882656"/>
            <a:ext cx="1224000" cy="939800"/>
          </a:xfrm>
        </p:spPr>
      </p:pic>
      <p:pic>
        <p:nvPicPr>
          <p:cNvPr id="18" name="Inhaltsplatzhalter 17"/>
          <p:cNvPicPr>
            <a:picLocks noGrp="1" noChangeAspect="1"/>
          </p:cNvPicPr>
          <p:nvPr>
            <p:ph sz="quarter" idx="33"/>
          </p:nvPr>
        </p:nvPicPr>
        <p:blipFill rotWithShape="1">
          <a:blip r:embed="rId5" cstate="screen">
            <a:extLst>
              <a:ext uri="{28A0092B-C50C-407E-A947-70E740481C1C}">
                <a14:useLocalDpi xmlns:a14="http://schemas.microsoft.com/office/drawing/2010/main" val="0"/>
              </a:ext>
            </a:extLst>
          </a:blip>
          <a:srcRect r="1840"/>
          <a:stretch/>
        </p:blipFill>
        <p:spPr>
          <a:xfrm>
            <a:off x="693706" y="5292356"/>
            <a:ext cx="1224000" cy="938784"/>
          </a:xfrm>
        </p:spPr>
      </p:pic>
    </p:spTree>
    <p:extLst>
      <p:ext uri="{BB962C8B-B14F-4D97-AF65-F5344CB8AC3E}">
        <p14:creationId xmlns:p14="http://schemas.microsoft.com/office/powerpoint/2010/main" val="14413240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normAutofit/>
          </a:bodyPr>
          <a:lstStyle/>
          <a:p>
            <a:r>
              <a:rPr lang="fr-CH" dirty="0" smtClean="0"/>
              <a:t>Comment RIMpro surveille le cycles des spores</a:t>
            </a:r>
            <a:endParaRPr lang="fr-CH" dirty="0"/>
          </a:p>
        </p:txBody>
      </p:sp>
      <p:sp>
        <p:nvSpPr>
          <p:cNvPr id="16" name="Inhaltsplatzhalter 15"/>
          <p:cNvSpPr>
            <a:spLocks noGrp="1"/>
          </p:cNvSpPr>
          <p:nvPr>
            <p:ph idx="14"/>
          </p:nvPr>
        </p:nvSpPr>
        <p:spPr/>
        <p:txBody>
          <a:bodyPr/>
          <a:lstStyle/>
          <a:p>
            <a:r>
              <a:rPr lang="fr-CH" dirty="0" smtClean="0"/>
              <a:t>Illustration : Représentation du modèle RIMpro selon </a:t>
            </a:r>
            <a:r>
              <a:rPr lang="fr-CH" dirty="0" err="1" smtClean="0"/>
              <a:t>Trapman</a:t>
            </a:r>
            <a:endParaRPr lang="fr-CH" dirty="0"/>
          </a:p>
        </p:txBody>
      </p:sp>
      <p:sp>
        <p:nvSpPr>
          <p:cNvPr id="17" name="Inhaltsplatzhalter 16"/>
          <p:cNvSpPr>
            <a:spLocks noGrp="1"/>
          </p:cNvSpPr>
          <p:nvPr>
            <p:ph sz="quarter" idx="17"/>
          </p:nvPr>
        </p:nvSpPr>
        <p:spPr>
          <a:xfrm>
            <a:off x="611560" y="1571396"/>
            <a:ext cx="7886700" cy="4377883"/>
          </a:xfrm>
        </p:spPr>
        <p:txBody>
          <a:bodyPr/>
          <a:lstStyle/>
          <a:p>
            <a:endParaRPr lang="fr-CH" dirty="0"/>
          </a:p>
        </p:txBody>
      </p:sp>
      <p:sp>
        <p:nvSpPr>
          <p:cNvPr id="10" name="Fußzeilenplatzhalter 9"/>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94</a:t>
            </a:fld>
            <a:endParaRPr lang="fr-CH" altLang="de-DE" dirty="0"/>
          </a:p>
        </p:txBody>
      </p:sp>
      <p:sp>
        <p:nvSpPr>
          <p:cNvPr id="21" name="Oval 5"/>
          <p:cNvSpPr>
            <a:spLocks noChangeArrowheads="1"/>
          </p:cNvSpPr>
          <p:nvPr/>
        </p:nvSpPr>
        <p:spPr bwMode="auto">
          <a:xfrm>
            <a:off x="5724128" y="5265791"/>
            <a:ext cx="2552464" cy="7550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dirty="0" smtClean="0">
                <a:solidFill>
                  <a:schemeClr val="tx1"/>
                </a:solidFill>
                <a:latin typeface="+mn-lt"/>
              </a:rPr>
              <a:t>Spores infectieuses</a:t>
            </a:r>
          </a:p>
          <a:p>
            <a:pPr algn="ctr"/>
            <a:r>
              <a:rPr lang="fr-CH" sz="1600" dirty="0" smtClean="0">
                <a:solidFill>
                  <a:schemeClr val="tx1"/>
                </a:solidFill>
                <a:latin typeface="+mn-lt"/>
              </a:rPr>
              <a:t>= RIM</a:t>
            </a:r>
            <a:endParaRPr lang="fr-CH" sz="1600" dirty="0">
              <a:solidFill>
                <a:schemeClr val="tx1"/>
              </a:solidFill>
              <a:latin typeface="+mn-lt"/>
            </a:endParaRPr>
          </a:p>
        </p:txBody>
      </p:sp>
      <p:sp>
        <p:nvSpPr>
          <p:cNvPr id="24" name="AutoShape 8"/>
          <p:cNvSpPr>
            <a:spLocks noChangeArrowheads="1"/>
          </p:cNvSpPr>
          <p:nvPr/>
        </p:nvSpPr>
        <p:spPr bwMode="auto">
          <a:xfrm>
            <a:off x="6718244" y="4875182"/>
            <a:ext cx="564232" cy="326509"/>
          </a:xfrm>
          <a:prstGeom prst="downArrow">
            <a:avLst>
              <a:gd name="adj1" fmla="val 50000"/>
              <a:gd name="adj2" fmla="val 25000"/>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600" dirty="0">
              <a:solidFill>
                <a:schemeClr val="tx1"/>
              </a:solidFill>
              <a:latin typeface="+mn-lt"/>
            </a:endParaRPr>
          </a:p>
        </p:txBody>
      </p:sp>
      <p:sp>
        <p:nvSpPr>
          <p:cNvPr id="25" name="Rectangle 9"/>
          <p:cNvSpPr>
            <a:spLocks noChangeArrowheads="1"/>
          </p:cNvSpPr>
          <p:nvPr/>
        </p:nvSpPr>
        <p:spPr bwMode="auto">
          <a:xfrm>
            <a:off x="711648" y="2154560"/>
            <a:ext cx="1915616"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b="1" dirty="0" smtClean="0">
                <a:solidFill>
                  <a:schemeClr val="tx1"/>
                </a:solidFill>
                <a:latin typeface="+mn-lt"/>
              </a:rPr>
              <a:t>Température</a:t>
            </a:r>
          </a:p>
          <a:p>
            <a:pPr algn="ctr"/>
            <a:r>
              <a:rPr lang="fr-CH" sz="1600" b="1" dirty="0" smtClean="0">
                <a:solidFill>
                  <a:schemeClr val="tx1"/>
                </a:solidFill>
                <a:latin typeface="+mn-lt"/>
              </a:rPr>
              <a:t>Humidité feuilles</a:t>
            </a:r>
            <a:endParaRPr lang="fr-CH" sz="1600" b="1" dirty="0">
              <a:solidFill>
                <a:schemeClr val="tx1"/>
              </a:solidFill>
              <a:latin typeface="+mn-lt"/>
            </a:endParaRPr>
          </a:p>
        </p:txBody>
      </p:sp>
      <p:sp>
        <p:nvSpPr>
          <p:cNvPr id="26" name="Rectangle 10"/>
          <p:cNvSpPr>
            <a:spLocks noChangeArrowheads="1"/>
          </p:cNvSpPr>
          <p:nvPr/>
        </p:nvSpPr>
        <p:spPr bwMode="auto">
          <a:xfrm>
            <a:off x="712168" y="3124944"/>
            <a:ext cx="1915616"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dirty="0" smtClean="0">
                <a:solidFill>
                  <a:schemeClr val="tx1"/>
                </a:solidFill>
                <a:latin typeface="+mn-lt"/>
              </a:rPr>
              <a:t>Pluie</a:t>
            </a:r>
          </a:p>
          <a:p>
            <a:pPr algn="ctr"/>
            <a:r>
              <a:rPr lang="fr-CH" sz="1600" dirty="0" smtClean="0">
                <a:solidFill>
                  <a:schemeClr val="tx1"/>
                </a:solidFill>
                <a:latin typeface="+mn-lt"/>
              </a:rPr>
              <a:t>Lumière</a:t>
            </a:r>
          </a:p>
          <a:p>
            <a:pPr algn="ctr"/>
            <a:r>
              <a:rPr lang="fr-CH" sz="1600" b="1" dirty="0">
                <a:solidFill>
                  <a:schemeClr val="tx1"/>
                </a:solidFill>
              </a:rPr>
              <a:t>Température</a:t>
            </a:r>
          </a:p>
          <a:p>
            <a:pPr algn="ctr"/>
            <a:r>
              <a:rPr lang="fr-CH" sz="1600" b="1" dirty="0">
                <a:solidFill>
                  <a:schemeClr val="tx1"/>
                </a:solidFill>
              </a:rPr>
              <a:t>Humidité feuilles</a:t>
            </a:r>
          </a:p>
        </p:txBody>
      </p:sp>
      <p:sp>
        <p:nvSpPr>
          <p:cNvPr id="27" name="Rectangle 11"/>
          <p:cNvSpPr>
            <a:spLocks noChangeArrowheads="1"/>
          </p:cNvSpPr>
          <p:nvPr/>
        </p:nvSpPr>
        <p:spPr bwMode="auto">
          <a:xfrm>
            <a:off x="712168" y="4797152"/>
            <a:ext cx="1915616"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b="1" dirty="0">
                <a:solidFill>
                  <a:schemeClr val="tx1"/>
                </a:solidFill>
              </a:rPr>
              <a:t>Température</a:t>
            </a:r>
          </a:p>
          <a:p>
            <a:pPr algn="ctr"/>
            <a:r>
              <a:rPr lang="fr-CH" sz="1600" b="1" dirty="0">
                <a:solidFill>
                  <a:schemeClr val="tx1"/>
                </a:solidFill>
              </a:rPr>
              <a:t>Humidité feuilles</a:t>
            </a:r>
          </a:p>
        </p:txBody>
      </p:sp>
      <p:sp>
        <p:nvSpPr>
          <p:cNvPr id="28" name="AutoShape 12"/>
          <p:cNvSpPr>
            <a:spLocks noChangeArrowheads="1"/>
          </p:cNvSpPr>
          <p:nvPr/>
        </p:nvSpPr>
        <p:spPr bwMode="auto">
          <a:xfrm>
            <a:off x="3100630" y="2480320"/>
            <a:ext cx="2286000" cy="228600"/>
          </a:xfrm>
          <a:prstGeom prst="rightArrow">
            <a:avLst>
              <a:gd name="adj1" fmla="val 50000"/>
              <a:gd name="adj2" fmla="val 250000"/>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600" dirty="0">
              <a:solidFill>
                <a:schemeClr val="tx1"/>
              </a:solidFill>
              <a:latin typeface="+mn-lt"/>
            </a:endParaRPr>
          </a:p>
        </p:txBody>
      </p:sp>
      <p:sp>
        <p:nvSpPr>
          <p:cNvPr id="30" name="Text Box 14"/>
          <p:cNvSpPr txBox="1">
            <a:spLocks noChangeArrowheads="1"/>
          </p:cNvSpPr>
          <p:nvPr/>
        </p:nvSpPr>
        <p:spPr bwMode="auto">
          <a:xfrm>
            <a:off x="3100630" y="2099320"/>
            <a:ext cx="13596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CH" sz="1600" dirty="0" smtClean="0">
                <a:latin typeface="+mn-lt"/>
              </a:rPr>
              <a:t>Mûrissement</a:t>
            </a:r>
            <a:endParaRPr lang="fr-CH" sz="1600" dirty="0">
              <a:latin typeface="+mn-lt"/>
            </a:endParaRPr>
          </a:p>
        </p:txBody>
      </p:sp>
      <p:sp>
        <p:nvSpPr>
          <p:cNvPr id="31" name="Text Box 15"/>
          <p:cNvSpPr txBox="1">
            <a:spLocks noChangeArrowheads="1"/>
          </p:cNvSpPr>
          <p:nvPr/>
        </p:nvSpPr>
        <p:spPr bwMode="auto">
          <a:xfrm>
            <a:off x="3123602" y="3429000"/>
            <a:ext cx="14636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CH" sz="1600" dirty="0" smtClean="0">
                <a:latin typeface="+mn-lt"/>
              </a:rPr>
              <a:t>Expulsion</a:t>
            </a:r>
            <a:endParaRPr lang="fr-CH" sz="1600" dirty="0">
              <a:latin typeface="+mn-lt"/>
            </a:endParaRPr>
          </a:p>
        </p:txBody>
      </p:sp>
      <p:sp>
        <p:nvSpPr>
          <p:cNvPr id="32" name="Text Box 16"/>
          <p:cNvSpPr txBox="1">
            <a:spLocks noChangeArrowheads="1"/>
          </p:cNvSpPr>
          <p:nvPr/>
        </p:nvSpPr>
        <p:spPr bwMode="auto">
          <a:xfrm>
            <a:off x="3123602" y="4725144"/>
            <a:ext cx="13019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CH" sz="1600" dirty="0" smtClean="0">
                <a:latin typeface="+mn-lt"/>
              </a:rPr>
              <a:t>Germination</a:t>
            </a:r>
            <a:endParaRPr lang="fr-CH" sz="1600" dirty="0">
              <a:latin typeface="+mn-lt"/>
            </a:endParaRPr>
          </a:p>
        </p:txBody>
      </p:sp>
      <p:sp>
        <p:nvSpPr>
          <p:cNvPr id="33" name="AutoShape 17"/>
          <p:cNvSpPr>
            <a:spLocks noChangeArrowheads="1"/>
          </p:cNvSpPr>
          <p:nvPr/>
        </p:nvSpPr>
        <p:spPr bwMode="auto">
          <a:xfrm>
            <a:off x="3123602" y="3808014"/>
            <a:ext cx="2286000" cy="228600"/>
          </a:xfrm>
          <a:prstGeom prst="rightArrow">
            <a:avLst>
              <a:gd name="adj1" fmla="val 50000"/>
              <a:gd name="adj2" fmla="val 250000"/>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600" dirty="0">
              <a:solidFill>
                <a:schemeClr val="tx1"/>
              </a:solidFill>
              <a:latin typeface="+mn-lt"/>
            </a:endParaRPr>
          </a:p>
        </p:txBody>
      </p:sp>
      <p:sp>
        <p:nvSpPr>
          <p:cNvPr id="34" name="AutoShape 18"/>
          <p:cNvSpPr>
            <a:spLocks noChangeArrowheads="1"/>
          </p:cNvSpPr>
          <p:nvPr/>
        </p:nvSpPr>
        <p:spPr bwMode="auto">
          <a:xfrm>
            <a:off x="3100630" y="5109555"/>
            <a:ext cx="2286000" cy="228600"/>
          </a:xfrm>
          <a:prstGeom prst="rightArrow">
            <a:avLst>
              <a:gd name="adj1" fmla="val 50000"/>
              <a:gd name="adj2" fmla="val 250000"/>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600" dirty="0">
              <a:solidFill>
                <a:schemeClr val="tx1"/>
              </a:solidFill>
              <a:latin typeface="+mn-lt"/>
            </a:endParaRPr>
          </a:p>
        </p:txBody>
      </p:sp>
      <p:sp>
        <p:nvSpPr>
          <p:cNvPr id="36" name="Oval 5"/>
          <p:cNvSpPr>
            <a:spLocks noChangeArrowheads="1"/>
          </p:cNvSpPr>
          <p:nvPr/>
        </p:nvSpPr>
        <p:spPr bwMode="auto">
          <a:xfrm>
            <a:off x="5724128" y="4048206"/>
            <a:ext cx="2552464" cy="7550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dirty="0" smtClean="0">
                <a:solidFill>
                  <a:schemeClr val="tx1"/>
                </a:solidFill>
              </a:rPr>
              <a:t>Spores expulsées</a:t>
            </a:r>
            <a:endParaRPr lang="fr-CH" sz="1600" dirty="0">
              <a:solidFill>
                <a:schemeClr val="tx1"/>
              </a:solidFill>
            </a:endParaRPr>
          </a:p>
        </p:txBody>
      </p:sp>
      <p:sp>
        <p:nvSpPr>
          <p:cNvPr id="37" name="Oval 5"/>
          <p:cNvSpPr>
            <a:spLocks noChangeArrowheads="1"/>
          </p:cNvSpPr>
          <p:nvPr/>
        </p:nvSpPr>
        <p:spPr bwMode="auto">
          <a:xfrm>
            <a:off x="5733944" y="2808421"/>
            <a:ext cx="2552464" cy="7550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dirty="0" smtClean="0">
                <a:solidFill>
                  <a:schemeClr val="tx1"/>
                </a:solidFill>
              </a:rPr>
              <a:t>Spores mûres</a:t>
            </a:r>
            <a:endParaRPr lang="fr-CH" sz="1600" dirty="0">
              <a:solidFill>
                <a:schemeClr val="tx1"/>
              </a:solidFill>
            </a:endParaRPr>
          </a:p>
        </p:txBody>
      </p:sp>
      <p:sp>
        <p:nvSpPr>
          <p:cNvPr id="38" name="Oval 5"/>
          <p:cNvSpPr>
            <a:spLocks noChangeArrowheads="1"/>
          </p:cNvSpPr>
          <p:nvPr/>
        </p:nvSpPr>
        <p:spPr bwMode="auto">
          <a:xfrm>
            <a:off x="5733944" y="1594039"/>
            <a:ext cx="2552464" cy="7550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CH" sz="1600" dirty="0" smtClean="0">
                <a:solidFill>
                  <a:schemeClr val="tx1"/>
                </a:solidFill>
              </a:rPr>
              <a:t>Potentiel</a:t>
            </a:r>
            <a:endParaRPr lang="fr-CH" sz="1600" dirty="0">
              <a:solidFill>
                <a:schemeClr val="tx1"/>
              </a:solidFill>
            </a:endParaRPr>
          </a:p>
        </p:txBody>
      </p:sp>
      <p:sp>
        <p:nvSpPr>
          <p:cNvPr id="39" name="AutoShape 8"/>
          <p:cNvSpPr>
            <a:spLocks noChangeArrowheads="1"/>
          </p:cNvSpPr>
          <p:nvPr/>
        </p:nvSpPr>
        <p:spPr bwMode="auto">
          <a:xfrm>
            <a:off x="6728060" y="3657069"/>
            <a:ext cx="564232" cy="326509"/>
          </a:xfrm>
          <a:prstGeom prst="downArrow">
            <a:avLst>
              <a:gd name="adj1" fmla="val 50000"/>
              <a:gd name="adj2" fmla="val 25000"/>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600" dirty="0">
              <a:solidFill>
                <a:schemeClr val="tx1"/>
              </a:solidFill>
              <a:latin typeface="+mn-lt"/>
            </a:endParaRPr>
          </a:p>
        </p:txBody>
      </p:sp>
      <p:sp>
        <p:nvSpPr>
          <p:cNvPr id="40" name="AutoShape 8"/>
          <p:cNvSpPr>
            <a:spLocks noChangeArrowheads="1"/>
          </p:cNvSpPr>
          <p:nvPr/>
        </p:nvSpPr>
        <p:spPr bwMode="auto">
          <a:xfrm>
            <a:off x="6718244" y="2410708"/>
            <a:ext cx="564232" cy="326509"/>
          </a:xfrm>
          <a:prstGeom prst="downArrow">
            <a:avLst>
              <a:gd name="adj1" fmla="val 50000"/>
              <a:gd name="adj2" fmla="val 25000"/>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600" dirty="0">
              <a:solidFill>
                <a:schemeClr val="tx1"/>
              </a:solidFill>
              <a:latin typeface="+mn-lt"/>
            </a:endParaRPr>
          </a:p>
        </p:txBody>
      </p:sp>
    </p:spTree>
    <p:extLst>
      <p:ext uri="{BB962C8B-B14F-4D97-AF65-F5344CB8AC3E}">
        <p14:creationId xmlns:p14="http://schemas.microsoft.com/office/powerpoint/2010/main" val="10834342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normAutofit/>
          </a:bodyPr>
          <a:lstStyle/>
          <a:p>
            <a:r>
              <a:rPr lang="fr-CH" dirty="0" smtClean="0"/>
              <a:t>Moment et méthode de traitement contre la tavelure</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graphicFrame>
        <p:nvGraphicFramePr>
          <p:cNvPr id="17" name="Inhaltsplatzhalter 16"/>
          <p:cNvGraphicFramePr>
            <a:graphicFrameLocks noGrp="1"/>
          </p:cNvGraphicFramePr>
          <p:nvPr>
            <p:ph sz="quarter" idx="17"/>
            <p:extLst>
              <p:ext uri="{D42A27DB-BD31-4B8C-83A1-F6EECF244321}">
                <p14:modId xmlns:p14="http://schemas.microsoft.com/office/powerpoint/2010/main" val="4152438022"/>
              </p:ext>
            </p:extLst>
          </p:nvPr>
        </p:nvGraphicFramePr>
        <p:xfrm>
          <a:off x="628650" y="1571625"/>
          <a:ext cx="7886702" cy="3840480"/>
        </p:xfrm>
        <a:graphic>
          <a:graphicData uri="http://schemas.openxmlformats.org/drawingml/2006/table">
            <a:tbl>
              <a:tblPr firstRow="1" bandRow="1">
                <a:tableStyleId>{93296810-A885-4BE3-A3E7-6D5BEEA58F35}</a:tableStyleId>
              </a:tblPr>
              <a:tblGrid>
                <a:gridCol w="2071142"/>
                <a:gridCol w="1453890"/>
                <a:gridCol w="1453890"/>
                <a:gridCol w="1453890"/>
                <a:gridCol w="1453890"/>
              </a:tblGrid>
              <a:tr h="370840">
                <a:tc gridSpan="3">
                  <a:txBody>
                    <a:bodyPr/>
                    <a:lstStyle/>
                    <a:p>
                      <a:r>
                        <a:rPr lang="fr-CH" sz="1800" noProof="0" dirty="0" smtClean="0"/>
                        <a:t>Printemps</a:t>
                      </a:r>
                      <a:endParaRPr lang="fr-CH" sz="1800" noProof="0" dirty="0"/>
                    </a:p>
                  </a:txBody>
                  <a:tcP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e-CH"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CH"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800" noProof="0" dirty="0" smtClean="0"/>
                        <a:t>Été</a:t>
                      </a:r>
                      <a:endParaRPr lang="fr-CH" sz="1800" noProof="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fr-CH" sz="1800" noProof="0" dirty="0" smtClean="0"/>
                        <a:t>Automne</a:t>
                      </a:r>
                    </a:p>
                    <a:p>
                      <a:endParaRPr lang="fr-CH" sz="1800" noProof="0" dirty="0"/>
                    </a:p>
                  </a:txBody>
                  <a:tcP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800" noProof="0" dirty="0" smtClean="0"/>
                        <a:t>Débourrement</a:t>
                      </a:r>
                    </a:p>
                    <a:p>
                      <a:endParaRPr lang="fr-CH" sz="1800" noProof="0" dirty="0"/>
                    </a:p>
                  </a:txBody>
                  <a:tcP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800" noProof="0" dirty="0" smtClean="0"/>
                        <a:t>Floraison</a:t>
                      </a:r>
                      <a:endParaRPr lang="fr-CH" sz="1800" noProof="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800" noProof="0" dirty="0" smtClean="0"/>
                        <a:t>Post-floraison</a:t>
                      </a:r>
                      <a:endParaRPr lang="fr-CH" sz="1800" noProof="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800" noProof="0" dirty="0" smtClean="0"/>
                        <a:t>Développe-ment fruits</a:t>
                      </a:r>
                      <a:endParaRPr lang="fr-CH" sz="1800" noProof="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800" noProof="0" dirty="0" smtClean="0"/>
                        <a:t>Récolte</a:t>
                      </a:r>
                      <a:endParaRPr lang="fr-CH" sz="1800" noProof="0" dirty="0"/>
                    </a:p>
                  </a:txBody>
                  <a:tcP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a:p>
                  </a:txBody>
                  <a:tcP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de-CH" sz="1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de-CH" sz="1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de-CH" sz="18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de-CH" sz="1800" dirty="0"/>
                    </a:p>
                  </a:txBody>
                  <a:tcP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95</a:t>
            </a:fld>
            <a:endParaRPr lang="fr-CH" altLang="de-DE" dirty="0"/>
          </a:p>
        </p:txBody>
      </p:sp>
      <p:sp>
        <p:nvSpPr>
          <p:cNvPr id="26" name="Rechteck 25"/>
          <p:cNvSpPr/>
          <p:nvPr/>
        </p:nvSpPr>
        <p:spPr>
          <a:xfrm>
            <a:off x="998611" y="3729659"/>
            <a:ext cx="1368869" cy="1067493"/>
          </a:xfrm>
          <a:prstGeom prst="rect">
            <a:avLst/>
          </a:prstGeom>
          <a:gradFill flip="none" rotWithShape="1">
            <a:gsLst>
              <a:gs pos="0">
                <a:srgbClr val="FFFF00"/>
              </a:gs>
              <a:gs pos="63000">
                <a:srgbClr val="00FFFF">
                  <a:shade val="67500"/>
                  <a:satMod val="115000"/>
                </a:srgbClr>
              </a:gs>
              <a:gs pos="100000">
                <a:srgbClr val="00FF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Cuivre</a:t>
            </a:r>
          </a:p>
          <a:p>
            <a:pPr algn="ctr"/>
            <a:r>
              <a:rPr lang="fr-CH" sz="1800" b="1" dirty="0" smtClean="0">
                <a:solidFill>
                  <a:schemeClr val="tx1"/>
                </a:solidFill>
              </a:rPr>
              <a:t>+ </a:t>
            </a:r>
          </a:p>
          <a:p>
            <a:pPr algn="ctr"/>
            <a:r>
              <a:rPr lang="fr-CH" sz="1800" b="1" dirty="0" smtClean="0">
                <a:solidFill>
                  <a:schemeClr val="tx1"/>
                </a:solidFill>
              </a:rPr>
              <a:t>Soufre</a:t>
            </a:r>
            <a:endParaRPr lang="fr-CH" sz="1800" b="1" dirty="0">
              <a:solidFill>
                <a:schemeClr val="tx1"/>
              </a:solidFill>
            </a:endParaRPr>
          </a:p>
        </p:txBody>
      </p:sp>
      <p:sp>
        <p:nvSpPr>
          <p:cNvPr id="27" name="Rechteck 26"/>
          <p:cNvSpPr/>
          <p:nvPr/>
        </p:nvSpPr>
        <p:spPr>
          <a:xfrm>
            <a:off x="2459564" y="3729660"/>
            <a:ext cx="4560708" cy="1067492"/>
          </a:xfrm>
          <a:prstGeom prst="rect">
            <a:avLst/>
          </a:prstGeom>
          <a:gradFill flip="none" rotWithShape="1">
            <a:gsLst>
              <a:gs pos="2000">
                <a:srgbClr val="FFFF00"/>
              </a:gs>
              <a:gs pos="52000">
                <a:schemeClr val="bg2">
                  <a:lumMod val="50000"/>
                  <a:shade val="67500"/>
                  <a:satMod val="115000"/>
                </a:schemeClr>
              </a:gs>
              <a:gs pos="100000">
                <a:schemeClr val="bg2">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Argile* ou</a:t>
            </a:r>
          </a:p>
          <a:p>
            <a:pPr algn="ctr"/>
            <a:r>
              <a:rPr lang="fr-CH" sz="1800" b="1" dirty="0" smtClean="0">
                <a:solidFill>
                  <a:schemeClr val="tx1"/>
                </a:solidFill>
              </a:rPr>
              <a:t>Bicarbonate de potassium** </a:t>
            </a:r>
            <a:br>
              <a:rPr lang="fr-CH" sz="1800" b="1" dirty="0" smtClean="0">
                <a:solidFill>
                  <a:schemeClr val="tx1"/>
                </a:solidFill>
              </a:rPr>
            </a:br>
            <a:r>
              <a:rPr lang="fr-CH" sz="1800" b="1" dirty="0" smtClean="0">
                <a:solidFill>
                  <a:schemeClr val="tx1"/>
                </a:solidFill>
              </a:rPr>
              <a:t>en combinaison avec du soufre</a:t>
            </a:r>
            <a:endParaRPr lang="fr-CH" sz="1800" b="1" dirty="0">
              <a:solidFill>
                <a:schemeClr val="tx1"/>
              </a:solidFill>
            </a:endParaRPr>
          </a:p>
        </p:txBody>
      </p:sp>
      <p:sp>
        <p:nvSpPr>
          <p:cNvPr id="29" name="Rechteck 28"/>
          <p:cNvSpPr/>
          <p:nvPr/>
        </p:nvSpPr>
        <p:spPr>
          <a:xfrm>
            <a:off x="1475656" y="3111564"/>
            <a:ext cx="4289199" cy="49465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dirty="0" smtClean="0">
                <a:solidFill>
                  <a:schemeClr val="tx1"/>
                </a:solidFill>
              </a:rPr>
              <a:t>Vol des ascospores</a:t>
            </a:r>
            <a:endParaRPr lang="fr-CH" sz="1800" b="1" dirty="0">
              <a:solidFill>
                <a:schemeClr val="tx1"/>
              </a:solidFill>
            </a:endParaRPr>
          </a:p>
        </p:txBody>
      </p:sp>
      <p:sp>
        <p:nvSpPr>
          <p:cNvPr id="5" name="Textfeld 4"/>
          <p:cNvSpPr txBox="1"/>
          <p:nvPr/>
        </p:nvSpPr>
        <p:spPr>
          <a:xfrm>
            <a:off x="628650" y="5457971"/>
            <a:ext cx="7111702" cy="523220"/>
          </a:xfrm>
          <a:prstGeom prst="rect">
            <a:avLst/>
          </a:prstGeom>
          <a:noFill/>
        </p:spPr>
        <p:txBody>
          <a:bodyPr wrap="square" rtlCol="0">
            <a:spAutoFit/>
          </a:bodyPr>
          <a:lstStyle/>
          <a:p>
            <a:r>
              <a:rPr lang="fr-CH" sz="1400" dirty="0" smtClean="0">
                <a:solidFill>
                  <a:schemeClr val="tx1"/>
                </a:solidFill>
              </a:rPr>
              <a:t>*  L’argile régule aussi  Marssonina et les maladies du stockage</a:t>
            </a:r>
            <a:br>
              <a:rPr lang="fr-CH" sz="1400" dirty="0" smtClean="0">
                <a:solidFill>
                  <a:schemeClr val="tx1"/>
                </a:solidFill>
              </a:rPr>
            </a:br>
            <a:r>
              <a:rPr lang="fr-CH" sz="1400" dirty="0" smtClean="0">
                <a:solidFill>
                  <a:schemeClr val="tx1"/>
                </a:solidFill>
              </a:rPr>
              <a:t>** Le bicarbonate de potassium régule aussi la maladie de la suie</a:t>
            </a:r>
            <a:endParaRPr lang="fr-CH" sz="1400" dirty="0">
              <a:solidFill>
                <a:schemeClr val="tx1"/>
              </a:solidFill>
            </a:endParaRPr>
          </a:p>
        </p:txBody>
      </p:sp>
    </p:spTree>
    <p:extLst>
      <p:ext uri="{BB962C8B-B14F-4D97-AF65-F5344CB8AC3E}">
        <p14:creationId xmlns:p14="http://schemas.microsoft.com/office/powerpoint/2010/main" val="29530826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normAutofit/>
          </a:bodyPr>
          <a:lstStyle/>
          <a:p>
            <a:r>
              <a:rPr lang="fr-CH" dirty="0" smtClean="0"/>
              <a:t>Prévisions tavelure informatisées avec RIMpro</a:t>
            </a:r>
            <a:endParaRPr lang="fr-CH" dirty="0"/>
          </a:p>
        </p:txBody>
      </p:sp>
      <p:sp>
        <p:nvSpPr>
          <p:cNvPr id="4" name="Inhaltsplatzhalter 3"/>
          <p:cNvSpPr>
            <a:spLocks noGrp="1"/>
          </p:cNvSpPr>
          <p:nvPr>
            <p:ph idx="14"/>
          </p:nvPr>
        </p:nvSpPr>
        <p:spPr/>
        <p:txBody>
          <a:bodyPr/>
          <a:lstStyle/>
          <a:p>
            <a:r>
              <a:rPr lang="fr-CH" dirty="0" smtClean="0"/>
              <a:t>Illustrations : RIMpro, </a:t>
            </a:r>
            <a:r>
              <a:rPr lang="fr-CH" dirty="0" err="1" smtClean="0"/>
              <a:t>Agrometeo</a:t>
            </a:r>
            <a:r>
              <a:rPr lang="fr-CH" dirty="0" smtClean="0"/>
              <a:t>, FiBL</a:t>
            </a:r>
            <a:endParaRPr lang="fr-CH" dirty="0"/>
          </a:p>
        </p:txBody>
      </p:sp>
      <p:sp>
        <p:nvSpPr>
          <p:cNvPr id="5" name="Inhaltsplatzhalter 4"/>
          <p:cNvSpPr>
            <a:spLocks noGrp="1"/>
          </p:cNvSpPr>
          <p:nvPr>
            <p:ph sz="quarter" idx="17"/>
          </p:nvPr>
        </p:nvSpPr>
        <p:spPr/>
        <p:txBody>
          <a:bodyPr/>
          <a:lstStyle/>
          <a:p>
            <a:r>
              <a:rPr lang="fr-CH" dirty="0" smtClean="0"/>
              <a:t>Le modèle prévisionnel </a:t>
            </a:r>
            <a:r>
              <a:rPr lang="fr-CH" b="1" dirty="0" smtClean="0"/>
              <a:t>RIMpro</a:t>
            </a:r>
            <a:r>
              <a:rPr lang="fr-CH" dirty="0" smtClean="0"/>
              <a:t> utilise les données météorologiques de sites de référence pour calculer les risques d’infection par la tavelure</a:t>
            </a:r>
          </a:p>
          <a:p>
            <a:pPr lvl="1"/>
            <a:r>
              <a:rPr lang="fr-CH" dirty="0" smtClean="0"/>
              <a:t>Les graphiques de RIMpro permettent de voir les périodes d’infection possibles et d’optimaliser les techniques de traitement</a:t>
            </a:r>
            <a:endParaRPr lang="fr-CH" dirty="0"/>
          </a:p>
        </p:txBody>
      </p:sp>
      <p:pic>
        <p:nvPicPr>
          <p:cNvPr id="9" name="Inhaltsplatzhalter 8"/>
          <p:cNvPicPr>
            <a:picLocks noGrp="1" noChangeAspect="1"/>
          </p:cNvPicPr>
          <p:nvPr>
            <p:ph sz="quarter" idx="25"/>
          </p:nvPr>
        </p:nvPicPr>
        <p:blipFill>
          <a:blip r:embed="rId2"/>
          <a:stretch>
            <a:fillRect/>
          </a:stretch>
        </p:blipFill>
        <p:spPr>
          <a:xfrm>
            <a:off x="6469015" y="4419766"/>
            <a:ext cx="1941682" cy="1313490"/>
          </a:xfrm>
          <a:prstGeom prst="rect">
            <a:avLst/>
          </a:prstGeom>
        </p:spPr>
      </p:pic>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96</a:t>
            </a:fld>
            <a:endParaRPr lang="fr-CH" altLang="de-DE" dirty="0"/>
          </a:p>
        </p:txBody>
      </p:sp>
      <p:sp>
        <p:nvSpPr>
          <p:cNvPr id="6" name="Inhaltsplatzhalter 5"/>
          <p:cNvSpPr>
            <a:spLocks noGrp="1"/>
          </p:cNvSpPr>
          <p:nvPr>
            <p:ph sz="quarter" idx="24"/>
          </p:nvPr>
        </p:nvSpPr>
        <p:spPr/>
        <p:txBody>
          <a:bodyPr/>
          <a:lstStyle/>
          <a:p>
            <a:endParaRPr lang="de-CH" dirty="0"/>
          </a:p>
        </p:txBody>
      </p:sp>
      <p:pic>
        <p:nvPicPr>
          <p:cNvPr id="13"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3568" y="2824131"/>
            <a:ext cx="5397439" cy="34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p:nvSpPr>
        <p:spPr>
          <a:xfrm>
            <a:off x="972820" y="2822513"/>
            <a:ext cx="1405767" cy="42599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itchFamily="34" charset="0"/>
              </a:rPr>
              <a:t>Expulsion des ascospores</a:t>
            </a:r>
            <a:endParaRPr lang="fr-CH" sz="1400" dirty="0">
              <a:solidFill>
                <a:schemeClr val="tx1"/>
              </a:solidFill>
              <a:latin typeface="Arial" pitchFamily="34" charset="0"/>
            </a:endParaRPr>
          </a:p>
        </p:txBody>
      </p:sp>
      <p:cxnSp>
        <p:nvCxnSpPr>
          <p:cNvPr id="16" name="Gerade Verbindung mit Pfeil 15"/>
          <p:cNvCxnSpPr>
            <a:stCxn id="15" idx="2"/>
          </p:cNvCxnSpPr>
          <p:nvPr/>
        </p:nvCxnSpPr>
        <p:spPr>
          <a:xfrm>
            <a:off x="1675704" y="3248508"/>
            <a:ext cx="808064" cy="1162298"/>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4924115" y="2820230"/>
            <a:ext cx="1424079" cy="42827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itchFamily="34" charset="0"/>
              </a:rPr>
              <a:t>Risque d’infection</a:t>
            </a:r>
            <a:endParaRPr lang="fr-CH" sz="1400" dirty="0">
              <a:solidFill>
                <a:schemeClr val="tx1"/>
              </a:solidFill>
              <a:latin typeface="Arial" pitchFamily="34" charset="0"/>
            </a:endParaRPr>
          </a:p>
        </p:txBody>
      </p:sp>
      <p:cxnSp>
        <p:nvCxnSpPr>
          <p:cNvPr id="18" name="Gerade Verbindung mit Pfeil 17"/>
          <p:cNvCxnSpPr>
            <a:stCxn id="17" idx="2"/>
          </p:cNvCxnSpPr>
          <p:nvPr/>
        </p:nvCxnSpPr>
        <p:spPr>
          <a:xfrm flipH="1">
            <a:off x="4139953" y="3248507"/>
            <a:ext cx="1496202" cy="384038"/>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4932040" y="4688302"/>
            <a:ext cx="1424079" cy="43851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itchFamily="34" charset="0"/>
              </a:rPr>
              <a:t>Ascospores </a:t>
            </a:r>
            <a:br>
              <a:rPr lang="fr-CH" sz="1400" dirty="0" smtClean="0">
                <a:solidFill>
                  <a:schemeClr val="tx1"/>
                </a:solidFill>
                <a:latin typeface="Arial" pitchFamily="34" charset="0"/>
              </a:rPr>
            </a:br>
            <a:r>
              <a:rPr lang="fr-CH" sz="1400" dirty="0" smtClean="0">
                <a:solidFill>
                  <a:schemeClr val="tx1"/>
                </a:solidFill>
                <a:latin typeface="Arial" pitchFamily="34" charset="0"/>
              </a:rPr>
              <a:t>à maturité</a:t>
            </a:r>
            <a:endParaRPr lang="fr-CH" sz="1400" dirty="0">
              <a:solidFill>
                <a:schemeClr val="tx1"/>
              </a:solidFill>
              <a:latin typeface="Arial" pitchFamily="34" charset="0"/>
            </a:endParaRPr>
          </a:p>
        </p:txBody>
      </p:sp>
      <p:cxnSp>
        <p:nvCxnSpPr>
          <p:cNvPr id="20" name="Gerade Verbindung mit Pfeil 19"/>
          <p:cNvCxnSpPr>
            <a:stCxn id="19" idx="1"/>
          </p:cNvCxnSpPr>
          <p:nvPr/>
        </p:nvCxnSpPr>
        <p:spPr>
          <a:xfrm flipH="1">
            <a:off x="3635898" y="4907562"/>
            <a:ext cx="1296142" cy="617114"/>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987421" y="5889126"/>
            <a:ext cx="1391166" cy="42011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itchFamily="34" charset="0"/>
              </a:rPr>
              <a:t>Ascospores immatures</a:t>
            </a:r>
            <a:endParaRPr lang="fr-CH" sz="1400" dirty="0">
              <a:solidFill>
                <a:schemeClr val="tx1"/>
              </a:solidFill>
              <a:latin typeface="Arial" pitchFamily="34" charset="0"/>
            </a:endParaRPr>
          </a:p>
        </p:txBody>
      </p:sp>
      <p:cxnSp>
        <p:nvCxnSpPr>
          <p:cNvPr id="22" name="Gerade Verbindung mit Pfeil 21"/>
          <p:cNvCxnSpPr>
            <a:stCxn id="21" idx="0"/>
          </p:cNvCxnSpPr>
          <p:nvPr/>
        </p:nvCxnSpPr>
        <p:spPr>
          <a:xfrm flipV="1">
            <a:off x="1683004" y="5470470"/>
            <a:ext cx="695584" cy="418656"/>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4932040" y="5304805"/>
            <a:ext cx="1424079" cy="40606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itchFamily="34" charset="0"/>
              </a:rPr>
              <a:t>Pluie et </a:t>
            </a:r>
            <a:r>
              <a:rPr lang="fr-CH" sz="1400" dirty="0" err="1" smtClean="0">
                <a:solidFill>
                  <a:schemeClr val="tx1"/>
                </a:solidFill>
                <a:latin typeface="Arial" pitchFamily="34" charset="0"/>
              </a:rPr>
              <a:t>humi-dité</a:t>
            </a:r>
            <a:r>
              <a:rPr lang="fr-CH" sz="1400" dirty="0" smtClean="0">
                <a:solidFill>
                  <a:schemeClr val="tx1"/>
                </a:solidFill>
                <a:latin typeface="Arial" pitchFamily="34" charset="0"/>
              </a:rPr>
              <a:t> des feuilles</a:t>
            </a:r>
            <a:endParaRPr lang="fr-CH" sz="1400" dirty="0">
              <a:solidFill>
                <a:schemeClr val="tx1"/>
              </a:solidFill>
              <a:latin typeface="Arial" pitchFamily="34" charset="0"/>
            </a:endParaRPr>
          </a:p>
        </p:txBody>
      </p:sp>
      <p:cxnSp>
        <p:nvCxnSpPr>
          <p:cNvPr id="24" name="Gerade Verbindung mit Pfeil 23"/>
          <p:cNvCxnSpPr>
            <a:stCxn id="23" idx="1"/>
          </p:cNvCxnSpPr>
          <p:nvPr/>
        </p:nvCxnSpPr>
        <p:spPr>
          <a:xfrm flipH="1">
            <a:off x="4283970" y="5507838"/>
            <a:ext cx="648070" cy="331026"/>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4029108" y="3175526"/>
            <a:ext cx="110844" cy="2053674"/>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0" name="Rechteck 39"/>
          <p:cNvSpPr/>
          <p:nvPr/>
        </p:nvSpPr>
        <p:spPr>
          <a:xfrm>
            <a:off x="4932040" y="3442677"/>
            <a:ext cx="1424079" cy="42827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itchFamily="34" charset="0"/>
              </a:rPr>
              <a:t>Fenêtre de germination</a:t>
            </a:r>
            <a:endParaRPr lang="fr-CH" sz="1400" dirty="0">
              <a:solidFill>
                <a:schemeClr val="tx1"/>
              </a:solidFill>
              <a:latin typeface="Arial" pitchFamily="34" charset="0"/>
            </a:endParaRPr>
          </a:p>
        </p:txBody>
      </p:sp>
      <p:cxnSp>
        <p:nvCxnSpPr>
          <p:cNvPr id="41" name="Gerade Verbindung mit Pfeil 40"/>
          <p:cNvCxnSpPr>
            <a:stCxn id="40" idx="2"/>
          </p:cNvCxnSpPr>
          <p:nvPr/>
        </p:nvCxnSpPr>
        <p:spPr>
          <a:xfrm flipH="1">
            <a:off x="4147878" y="3870954"/>
            <a:ext cx="1496202" cy="365799"/>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94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3" grpId="0" animBg="1"/>
      <p:bldP spid="4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lstStyle/>
          <a:p>
            <a:r>
              <a:rPr lang="fr-CH" dirty="0" smtClean="0"/>
              <a:t>Déroulement de l’infection (RIMpro)</a:t>
            </a:r>
            <a:endParaRPr lang="fr-CH" dirty="0"/>
          </a:p>
        </p:txBody>
      </p:sp>
      <p:sp>
        <p:nvSpPr>
          <p:cNvPr id="4" name="Inhaltsplatzhalter 3"/>
          <p:cNvSpPr>
            <a:spLocks noGrp="1"/>
          </p:cNvSpPr>
          <p:nvPr>
            <p:ph idx="14"/>
          </p:nvPr>
        </p:nvSpPr>
        <p:spPr/>
        <p:txBody>
          <a:bodyPr/>
          <a:lstStyle/>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97</a:t>
            </a:fld>
            <a:endParaRPr lang="fr-CH" altLang="de-DE" dirty="0"/>
          </a:p>
        </p:txBody>
      </p:sp>
      <p:sp>
        <p:nvSpPr>
          <p:cNvPr id="5" name="Inhaltsplatzhalter 4"/>
          <p:cNvSpPr>
            <a:spLocks noGrp="1"/>
          </p:cNvSpPr>
          <p:nvPr>
            <p:ph sz="quarter" idx="17"/>
          </p:nvPr>
        </p:nvSpPr>
        <p:spPr/>
        <p:txBody>
          <a:bodyPr/>
          <a:lstStyle/>
          <a:p>
            <a:endParaRPr lang="de-CH" dirty="0"/>
          </a:p>
        </p:txBody>
      </p:sp>
      <p:pic>
        <p:nvPicPr>
          <p:cNvPr id="13" name="Grafik 12"/>
          <p:cNvPicPr>
            <a:picLocks noChangeAspect="1"/>
          </p:cNvPicPr>
          <p:nvPr/>
        </p:nvPicPr>
        <p:blipFill>
          <a:blip r:embed="rId2"/>
          <a:stretch>
            <a:fillRect/>
          </a:stretch>
        </p:blipFill>
        <p:spPr>
          <a:xfrm>
            <a:off x="628650" y="1553450"/>
            <a:ext cx="7553325" cy="4476750"/>
          </a:xfrm>
          <a:prstGeom prst="rect">
            <a:avLst/>
          </a:prstGeom>
        </p:spPr>
      </p:pic>
      <p:sp>
        <p:nvSpPr>
          <p:cNvPr id="12" name="Rechteck 11"/>
          <p:cNvSpPr/>
          <p:nvPr/>
        </p:nvSpPr>
        <p:spPr>
          <a:xfrm>
            <a:off x="2411760" y="1628800"/>
            <a:ext cx="1080120" cy="3946326"/>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Keimungs-fenster</a:t>
            </a:r>
            <a:endParaRPr lang="de-CH" sz="1400" dirty="0">
              <a:solidFill>
                <a:schemeClr val="tx1"/>
              </a:solidFill>
            </a:endParaRPr>
          </a:p>
        </p:txBody>
      </p:sp>
      <p:pic>
        <p:nvPicPr>
          <p:cNvPr id="7" name="Grafik 6"/>
          <p:cNvPicPr>
            <a:picLocks noChangeAspect="1"/>
          </p:cNvPicPr>
          <p:nvPr/>
        </p:nvPicPr>
        <p:blipFill>
          <a:blip r:embed="rId3"/>
          <a:stretch>
            <a:fillRect/>
          </a:stretch>
        </p:blipFill>
        <p:spPr>
          <a:xfrm>
            <a:off x="5876724" y="2032359"/>
            <a:ext cx="2143078" cy="1383567"/>
          </a:xfrm>
          <a:prstGeom prst="rect">
            <a:avLst/>
          </a:prstGeom>
        </p:spPr>
      </p:pic>
      <p:cxnSp>
        <p:nvCxnSpPr>
          <p:cNvPr id="14" name="Gerade Verbindung mit Pfeil 13"/>
          <p:cNvCxnSpPr>
            <a:stCxn id="12" idx="3"/>
          </p:cNvCxnSpPr>
          <p:nvPr/>
        </p:nvCxnSpPr>
        <p:spPr>
          <a:xfrm flipV="1">
            <a:off x="3491880" y="2636912"/>
            <a:ext cx="3672408" cy="965051"/>
          </a:xfrm>
          <a:prstGeom prst="straightConnector1">
            <a:avLst/>
          </a:prstGeom>
          <a:ln w="19050" cmpd="sng">
            <a:solidFill>
              <a:schemeClr val="tx1"/>
            </a:solidFill>
            <a:headEnd type="diamond"/>
            <a:tailEnd type="triangle" w="lg" len="lg"/>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7173366" y="1999634"/>
            <a:ext cx="72008" cy="1498054"/>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chemeClr val="tx1"/>
              </a:solidFill>
            </a:endParaRPr>
          </a:p>
        </p:txBody>
      </p:sp>
      <p:sp>
        <p:nvSpPr>
          <p:cNvPr id="18" name="Rechteck 17"/>
          <p:cNvSpPr/>
          <p:nvPr/>
        </p:nvSpPr>
        <p:spPr>
          <a:xfrm>
            <a:off x="1356630" y="1553450"/>
            <a:ext cx="676017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ZoneTexte 7"/>
          <p:cNvSpPr txBox="1"/>
          <p:nvPr/>
        </p:nvSpPr>
        <p:spPr>
          <a:xfrm>
            <a:off x="2484000" y="3299382"/>
            <a:ext cx="972000" cy="492443"/>
          </a:xfrm>
          <a:prstGeom prst="rect">
            <a:avLst/>
          </a:prstGeom>
          <a:solidFill>
            <a:schemeClr val="bg1"/>
          </a:solidFill>
        </p:spPr>
        <p:txBody>
          <a:bodyPr wrap="square" lIns="0" rIns="0" rtlCol="0">
            <a:spAutoFit/>
          </a:bodyPr>
          <a:lstStyle/>
          <a:p>
            <a:pPr algn="ctr"/>
            <a:r>
              <a:rPr lang="fr-CH" sz="1300" dirty="0" smtClean="0">
                <a:solidFill>
                  <a:schemeClr val="tx1"/>
                </a:solidFill>
              </a:rPr>
              <a:t>Fenêtre de </a:t>
            </a:r>
            <a:r>
              <a:rPr lang="fr-CH" sz="1300" spc="-20" dirty="0" smtClean="0">
                <a:solidFill>
                  <a:schemeClr val="tx1"/>
                </a:solidFill>
              </a:rPr>
              <a:t>germination</a:t>
            </a:r>
            <a:endParaRPr lang="fr-CH" sz="1300" spc="-20" dirty="0">
              <a:solidFill>
                <a:schemeClr val="tx1"/>
              </a:solidFill>
            </a:endParaRPr>
          </a:p>
        </p:txBody>
      </p:sp>
      <p:sp>
        <p:nvSpPr>
          <p:cNvPr id="15" name="ZoneTexte 14"/>
          <p:cNvSpPr txBox="1"/>
          <p:nvPr/>
        </p:nvSpPr>
        <p:spPr>
          <a:xfrm>
            <a:off x="5161468" y="3564000"/>
            <a:ext cx="2826000" cy="660181"/>
          </a:xfrm>
          <a:prstGeom prst="rect">
            <a:avLst/>
          </a:prstGeom>
          <a:solidFill>
            <a:schemeClr val="bg1"/>
          </a:solidFill>
        </p:spPr>
        <p:txBody>
          <a:bodyPr wrap="square" lIns="0" tIns="0" rIns="0" bIns="0" rtlCol="0">
            <a:spAutoFit/>
          </a:bodyPr>
          <a:lstStyle/>
          <a:p>
            <a:pPr>
              <a:lnSpc>
                <a:spcPct val="110000"/>
              </a:lnSpc>
            </a:pPr>
            <a:r>
              <a:rPr lang="fr-CH" sz="1300" b="1" dirty="0" smtClean="0">
                <a:solidFill>
                  <a:schemeClr val="tx1"/>
                </a:solidFill>
              </a:rPr>
              <a:t>RIMpro : Ascospores expulsées</a:t>
            </a:r>
          </a:p>
          <a:p>
            <a:pPr>
              <a:lnSpc>
                <a:spcPct val="110000"/>
              </a:lnSpc>
            </a:pPr>
            <a:r>
              <a:rPr lang="fr-CH" sz="1300" b="1" dirty="0">
                <a:solidFill>
                  <a:schemeClr val="tx1"/>
                </a:solidFill>
              </a:rPr>
              <a:t>RIMpro </a:t>
            </a:r>
            <a:r>
              <a:rPr lang="fr-CH" sz="1300" b="1" dirty="0" smtClean="0">
                <a:solidFill>
                  <a:schemeClr val="tx1"/>
                </a:solidFill>
              </a:rPr>
              <a:t>: Ascospores qui germent</a:t>
            </a:r>
          </a:p>
          <a:p>
            <a:pPr>
              <a:lnSpc>
                <a:spcPct val="110000"/>
              </a:lnSpc>
            </a:pPr>
            <a:r>
              <a:rPr lang="fr-CH" sz="1300" b="1" dirty="0">
                <a:solidFill>
                  <a:schemeClr val="tx1"/>
                </a:solidFill>
              </a:rPr>
              <a:t>RIMpro </a:t>
            </a:r>
            <a:r>
              <a:rPr lang="fr-CH" sz="1300" b="1" dirty="0" smtClean="0">
                <a:solidFill>
                  <a:schemeClr val="tx1"/>
                </a:solidFill>
              </a:rPr>
              <a:t>: Infections primaires</a:t>
            </a:r>
            <a:endParaRPr lang="fr-CH" sz="1300" b="1" spc="-20" dirty="0">
              <a:solidFill>
                <a:schemeClr val="tx1"/>
              </a:solidFill>
            </a:endParaRPr>
          </a:p>
        </p:txBody>
      </p:sp>
      <p:sp>
        <p:nvSpPr>
          <p:cNvPr id="16" name="ZoneTexte 15"/>
          <p:cNvSpPr txBox="1"/>
          <p:nvPr/>
        </p:nvSpPr>
        <p:spPr>
          <a:xfrm>
            <a:off x="1187624" y="5800238"/>
            <a:ext cx="6929176" cy="270843"/>
          </a:xfrm>
          <a:prstGeom prst="rect">
            <a:avLst/>
          </a:prstGeom>
          <a:solidFill>
            <a:schemeClr val="bg1"/>
          </a:solidFill>
        </p:spPr>
        <p:txBody>
          <a:bodyPr wrap="square" lIns="0" tIns="0" rIns="0" bIns="0" rtlCol="0">
            <a:spAutoFit/>
          </a:bodyPr>
          <a:lstStyle/>
          <a:p>
            <a:pPr>
              <a:lnSpc>
                <a:spcPct val="110000"/>
              </a:lnSpc>
            </a:pPr>
            <a:r>
              <a:rPr lang="fr-CH" sz="1300" b="1" dirty="0" smtClean="0">
                <a:solidFill>
                  <a:schemeClr val="tx1"/>
                </a:solidFill>
              </a:rPr>
              <a:t>14 mai                                    15 mai          </a:t>
            </a:r>
            <a:r>
              <a:rPr lang="fr-CH" sz="1600" b="1" dirty="0" smtClean="0">
                <a:solidFill>
                  <a:schemeClr val="tx1"/>
                </a:solidFill>
              </a:rPr>
              <a:t>HEURE</a:t>
            </a:r>
            <a:r>
              <a:rPr lang="fr-CH" sz="1300" b="1" dirty="0" smtClean="0">
                <a:solidFill>
                  <a:schemeClr val="tx1"/>
                </a:solidFill>
              </a:rPr>
              <a:t>        16 mai                                    17 mai</a:t>
            </a:r>
            <a:endParaRPr lang="fr-CH" sz="1300" b="1" spc="-20" dirty="0">
              <a:solidFill>
                <a:schemeClr val="tx1"/>
              </a:solidFill>
            </a:endParaRPr>
          </a:p>
        </p:txBody>
      </p:sp>
      <p:sp>
        <p:nvSpPr>
          <p:cNvPr id="19" name="ZoneTexte 18"/>
          <p:cNvSpPr txBox="1"/>
          <p:nvPr/>
        </p:nvSpPr>
        <p:spPr>
          <a:xfrm rot="16200000">
            <a:off x="170184" y="3453970"/>
            <a:ext cx="1143976" cy="220060"/>
          </a:xfrm>
          <a:prstGeom prst="rect">
            <a:avLst/>
          </a:prstGeom>
          <a:solidFill>
            <a:schemeClr val="bg1"/>
          </a:solidFill>
        </p:spPr>
        <p:txBody>
          <a:bodyPr wrap="square" lIns="0" tIns="0" rIns="0" bIns="0" rtlCol="0">
            <a:spAutoFit/>
          </a:bodyPr>
          <a:lstStyle/>
          <a:p>
            <a:pPr>
              <a:lnSpc>
                <a:spcPct val="110000"/>
              </a:lnSpc>
            </a:pPr>
            <a:r>
              <a:rPr lang="fr-CH" sz="1300" b="1" dirty="0" smtClean="0">
                <a:solidFill>
                  <a:schemeClr val="tx1"/>
                </a:solidFill>
              </a:rPr>
              <a:t>Pourcentage</a:t>
            </a:r>
            <a:endParaRPr lang="fr-CH" sz="1300" b="1" spc="-20" dirty="0">
              <a:solidFill>
                <a:schemeClr val="tx1"/>
              </a:solidFill>
            </a:endParaRPr>
          </a:p>
        </p:txBody>
      </p:sp>
    </p:spTree>
    <p:extLst>
      <p:ext uri="{BB962C8B-B14F-4D97-AF65-F5344CB8AC3E}">
        <p14:creationId xmlns:p14="http://schemas.microsoft.com/office/powerpoint/2010/main" val="33914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végétale : Protection phytosanitaire</a:t>
            </a:r>
            <a:endParaRPr lang="de-CH" dirty="0"/>
          </a:p>
        </p:txBody>
      </p:sp>
      <p:sp>
        <p:nvSpPr>
          <p:cNvPr id="3" name="Inhaltsplatzhalter 2"/>
          <p:cNvSpPr>
            <a:spLocks noGrp="1"/>
          </p:cNvSpPr>
          <p:nvPr>
            <p:ph idx="12"/>
          </p:nvPr>
        </p:nvSpPr>
        <p:spPr/>
        <p:txBody>
          <a:bodyPr>
            <a:normAutofit/>
          </a:bodyPr>
          <a:lstStyle/>
          <a:p>
            <a:r>
              <a:rPr lang="fr-CH" dirty="0" smtClean="0"/>
              <a:t>Stratégie pour la lutte directe contre la tavelure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2800083386"/>
              </p:ext>
            </p:extLst>
          </p:nvPr>
        </p:nvGraphicFramePr>
        <p:xfrm>
          <a:off x="628650" y="1571625"/>
          <a:ext cx="7886700" cy="4734560"/>
        </p:xfrm>
        <a:graphic>
          <a:graphicData uri="http://schemas.openxmlformats.org/drawingml/2006/table">
            <a:tbl>
              <a:tblPr firstRow="1" bandRow="1">
                <a:tableStyleId>{2D5ABB26-0587-4C30-8999-92F81FD0307C}</a:tableStyleId>
              </a:tblPr>
              <a:tblGrid>
                <a:gridCol w="7886700"/>
              </a:tblGrid>
              <a:tr h="370840">
                <a:tc>
                  <a:txBody>
                    <a:bodyPr/>
                    <a:lstStyle/>
                    <a:p>
                      <a:pPr marL="0" lvl="1" indent="0">
                        <a:lnSpc>
                          <a:spcPct val="90000"/>
                        </a:lnSpc>
                        <a:buFont typeface="Arial" panose="020B0604020202020204" pitchFamily="34" charset="0"/>
                        <a:buNone/>
                      </a:pPr>
                      <a:r>
                        <a:rPr lang="fr-CH" sz="1900" noProof="0" dirty="0" smtClean="0">
                          <a:cs typeface="ＭＳ Ｐゴシック" charset="-128"/>
                        </a:rPr>
                        <a:t>Consulter le service de prévisions RIMpro</a:t>
                      </a:r>
                    </a:p>
                  </a:txBody>
                  <a:tcPr>
                    <a:lnB w="12700" cap="flat" cmpd="sng" algn="ctr">
                      <a:solidFill>
                        <a:schemeClr val="tx1"/>
                      </a:solidFill>
                      <a:prstDash val="solid"/>
                      <a:round/>
                      <a:headEnd type="none" w="med" len="med"/>
                      <a:tailEnd type="none" w="med" len="med"/>
                    </a:lnB>
                  </a:tcPr>
                </a:tc>
              </a:tr>
              <a:tr h="370840">
                <a:tc>
                  <a:txBody>
                    <a:bodyPr/>
                    <a:lstStyle/>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CH" sz="1900" b="1" baseline="0" noProof="0" dirty="0" smtClean="0">
                          <a:cs typeface="ＭＳ Ｐゴシック" charset="-128"/>
                        </a:rPr>
                        <a:t>Il est absolument nécessaire d’empêcher les attaques précoces de tavelure car c’est impossible de corriger après-coup</a:t>
                      </a:r>
                    </a:p>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CH" sz="1900" b="0" baseline="0" noProof="0" dirty="0" smtClean="0">
                          <a:cs typeface="ＭＳ Ｐゴシック" charset="-128"/>
                        </a:rPr>
                        <a:t>La principale période de risque d’infection va du débourrement jusqu’à environ fin mai (phase des ascospores)</a:t>
                      </a:r>
                      <a:endParaRPr lang="fr-CH" sz="1900" b="1" noProof="0" dirty="0" smtClean="0">
                        <a:cs typeface="ＭＳ Ｐゴシック"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CH" sz="1900" noProof="0" dirty="0" smtClean="0">
                          <a:cs typeface="ＭＳ Ｐゴシック" charset="-128"/>
                        </a:rPr>
                        <a:t>Appliquer une couche</a:t>
                      </a:r>
                      <a:r>
                        <a:rPr lang="fr-CH" sz="1900" baseline="0" noProof="0" dirty="0" smtClean="0">
                          <a:cs typeface="ＭＳ Ｐゴシック" charset="-128"/>
                        </a:rPr>
                        <a:t> protectrice AVANT l’infection parce que les produits bio ne peuvent pas lutter contre les spores qui ont pénétré</a:t>
                      </a:r>
                      <a:endParaRPr lang="fr-CH" sz="1900" noProof="0" dirty="0" smtClean="0">
                        <a:cs typeface="ＭＳ Ｐゴシック"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CH" sz="1900" spc="-10" noProof="0" dirty="0" smtClean="0">
                          <a:cs typeface="ＭＳ Ｐゴシック" charset="-128"/>
                        </a:rPr>
                        <a:t>Renouveler la couche protectrice</a:t>
                      </a:r>
                      <a:r>
                        <a:rPr lang="fr-CH" sz="1900" spc="-10" baseline="0" noProof="0" dirty="0" smtClean="0">
                          <a:cs typeface="ＭＳ Ｐゴシック" charset="-128"/>
                        </a:rPr>
                        <a:t> après les grosses pluies (&gt; 15-20 mm)</a:t>
                      </a:r>
                      <a:endParaRPr lang="fr-CH" sz="1900" spc="-10" noProof="0" dirty="0" smtClean="0">
                        <a:cs typeface="ＭＳ Ｐゴシック"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CH" sz="2000" noProof="0" dirty="0" smtClean="0">
                          <a:cs typeface="ＭＳ Ｐゴシック" charset="-128"/>
                        </a:rPr>
                        <a:t>Traiter  moins souvent si le temps est sec, si les variétés sont peu sensibles et à partir du mois de juin (du moins si l’attaque est</a:t>
                      </a:r>
                      <a:r>
                        <a:rPr lang="fr-CH" sz="2000" baseline="0" noProof="0" dirty="0" smtClean="0">
                          <a:cs typeface="ＭＳ Ｐゴシック" charset="-128"/>
                        </a:rPr>
                        <a:t> faible)</a:t>
                      </a:r>
                      <a:endParaRPr lang="fr-CH" sz="2000" noProof="0" dirty="0" smtClean="0">
                        <a:cs typeface="ＭＳ Ｐゴシック"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CH" sz="1900" noProof="0" dirty="0" smtClean="0">
                          <a:cs typeface="ＭＳ Ｐゴシック" charset="-128"/>
                        </a:rPr>
                        <a:t>Traiter tous les 6 à 8 jours en cas de forte croissance foliaire</a:t>
                      </a:r>
                      <a:r>
                        <a:rPr lang="fr-CH" sz="1900" baseline="0" noProof="0" dirty="0" smtClean="0">
                          <a:cs typeface="ＭＳ Ｐゴシック" charset="-128"/>
                        </a:rPr>
                        <a:t> et de temps humide</a:t>
                      </a:r>
                      <a:endParaRPr lang="fr-CH" sz="2000" noProof="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lvl="1" indent="0">
                        <a:lnSpc>
                          <a:spcPct val="90000"/>
                        </a:lnSpc>
                        <a:buFont typeface="Arial" panose="020B0604020202020204" pitchFamily="34" charset="0"/>
                        <a:buNone/>
                      </a:pPr>
                      <a:r>
                        <a:rPr lang="fr-CH" sz="1900" noProof="0" dirty="0" smtClean="0">
                          <a:cs typeface="ＭＳ Ｐゴシック" charset="-128"/>
                        </a:rPr>
                        <a:t>Traiter sur feuillage humide peut être justifié (pendant la fenêtre de </a:t>
                      </a:r>
                      <a:r>
                        <a:rPr lang="fr-CH" sz="1900" noProof="0" dirty="0" err="1" smtClean="0">
                          <a:cs typeface="ＭＳ Ｐゴシック" charset="-128"/>
                        </a:rPr>
                        <a:t>ger-mination</a:t>
                      </a:r>
                      <a:r>
                        <a:rPr lang="fr-CH" sz="1900" noProof="0" dirty="0" smtClean="0">
                          <a:cs typeface="ＭＳ Ｐゴシック" charset="-128"/>
                        </a:rPr>
                        <a:t>) en cas de forte pression infectieuse et de pluies incessantes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900" noProof="0" dirty="0" smtClean="0">
                          <a:cs typeface="ＭＳ Ｐゴシック" charset="-128"/>
                        </a:rPr>
                        <a:t>Pendant le vol des ascospores, traiter aussi les variétés résistantes</a:t>
                      </a:r>
                    </a:p>
                  </a:txBody>
                  <a:tcPr>
                    <a:lnT w="12700" cap="flat" cmpd="sng" algn="ctr">
                      <a:solidFill>
                        <a:schemeClr val="tx1"/>
                      </a:solidFill>
                      <a:prstDash val="solid"/>
                      <a:round/>
                      <a:headEnd type="none" w="med" len="med"/>
                      <a:tailEnd type="none" w="med" len="med"/>
                    </a:lnT>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7) Production végétale</a:t>
            </a:r>
            <a:r>
              <a:rPr lang="fr-CH" altLang="de-DE" dirty="0"/>
              <a:t>   </a:t>
            </a:r>
            <a:r>
              <a:rPr lang="fr-CH" altLang="de-DE" sz="80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7.</a:t>
            </a:r>
            <a:fld id="{575D1617-7AF4-4382-BA05-712756A4C3F1}" type="slidenum">
              <a:rPr lang="fr-CH" altLang="de-DE"/>
              <a:pPr/>
              <a:t>98</a:t>
            </a:fld>
            <a:endParaRPr lang="fr-CH" altLang="de-DE" dirty="0"/>
          </a:p>
        </p:txBody>
      </p:sp>
    </p:spTree>
    <p:extLst>
      <p:ext uri="{BB962C8B-B14F-4D97-AF65-F5344CB8AC3E}">
        <p14:creationId xmlns:p14="http://schemas.microsoft.com/office/powerpoint/2010/main" val="1701530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9277</Words>
  <Application>Microsoft Office PowerPoint</Application>
  <PresentationFormat>Bildschirmpräsentation (4:3)</PresentationFormat>
  <Paragraphs>1824</Paragraphs>
  <Slides>105</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105</vt:i4>
      </vt:variant>
    </vt:vector>
  </HeadingPairs>
  <TitlesOfParts>
    <vt:vector size="115" baseType="lpstr">
      <vt:lpstr>ＭＳ Ｐゴシック</vt:lpstr>
      <vt:lpstr>Arial</vt:lpstr>
      <vt:lpstr>Arial Black</vt:lpstr>
      <vt:lpstr>Frutiger LT Std 57 Cn</vt:lpstr>
      <vt:lpstr>Osaka</vt:lpstr>
      <vt:lpstr>Symbol</vt:lpstr>
      <vt:lpstr>Times New Roman</vt:lpstr>
      <vt:lpstr>Wingdings</vt:lpstr>
      <vt:lpstr>Wingdings 2</vt:lpstr>
      <vt:lpstr>1_Master_mit_Untertitel</vt:lpstr>
      <vt:lpstr>Production végétale</vt:lpstr>
      <vt:lpstr>Production végétale</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Fertilité du sol</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Fertilisation</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Travail du sol</vt:lpstr>
      <vt:lpstr>Production végétale : Rotation culturale</vt:lpstr>
      <vt:lpstr>Production végétale : Rotation culturale</vt:lpstr>
      <vt:lpstr>Production végétale : Rotation culturale</vt:lpstr>
      <vt:lpstr>Production végétale : Rotation culturale</vt:lpstr>
      <vt:lpstr>Production végétale : Rotation culturale</vt:lpstr>
      <vt:lpstr>Production végétale : Rotation culturale</vt:lpstr>
      <vt:lpstr>Production végétale : Rotation culturale</vt:lpstr>
      <vt:lpstr>Production végétale : Rotation culturale</vt:lpstr>
      <vt:lpstr>Production végétale : Rotation culturale</vt:lpstr>
      <vt:lpstr>Production végétale : Rotation culturale</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Régulation des adventices</vt:lpstr>
      <vt:lpstr>Production végétale : Semences, variétés, sélection</vt:lpstr>
      <vt:lpstr>Production végétale : Semences, variétés, sélection</vt:lpstr>
      <vt:lpstr>Production végétale : Semences, variétés, sélection</vt:lpstr>
      <vt:lpstr>Production végétale : Semences, variétés, sélection</vt:lpstr>
      <vt:lpstr>Production végétale : Semences, variétés, sélection</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Protection phytosanitaire</vt:lpstr>
      <vt:lpstr>Production végétale : Biodiversité</vt:lpstr>
      <vt:lpstr>Production végétale : Biodiversité</vt:lpstr>
      <vt:lpstr>Production végétale : Biodiversité</vt:lpstr>
      <vt:lpstr>Production végétale : Biodiversité</vt:lpstr>
      <vt:lpstr>Production végétale : Biodiversité</vt:lpstr>
      <vt:lpstr>Production végétale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végétale</dc:title>
  <dc:creator>FiBL;Bio Suisse</dc:creator>
  <cp:keywords>Formation</cp:keywords>
  <cp:lastModifiedBy>Huber Kathrin</cp:lastModifiedBy>
  <cp:revision>942</cp:revision>
  <cp:lastPrinted>2016-07-30T12:36:26Z</cp:lastPrinted>
  <dcterms:created xsi:type="dcterms:W3CDTF">2015-10-30T12:57:15Z</dcterms:created>
  <dcterms:modified xsi:type="dcterms:W3CDTF">2017-04-12T12:50:18Z</dcterms:modified>
</cp:coreProperties>
</file>