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376" r:id="rId1"/>
  </p:sldMasterIdLst>
  <p:notesMasterIdLst>
    <p:notesMasterId r:id="rId43"/>
  </p:notesMasterIdLst>
  <p:handoutMasterIdLst>
    <p:handoutMasterId r:id="rId44"/>
  </p:handoutMasterIdLst>
  <p:sldIdLst>
    <p:sldId id="259" r:id="rId2"/>
    <p:sldId id="428" r:id="rId3"/>
    <p:sldId id="528" r:id="rId4"/>
    <p:sldId id="544" r:id="rId5"/>
    <p:sldId id="480" r:id="rId6"/>
    <p:sldId id="483" r:id="rId7"/>
    <p:sldId id="446" r:id="rId8"/>
    <p:sldId id="526" r:id="rId9"/>
    <p:sldId id="513" r:id="rId10"/>
    <p:sldId id="497" r:id="rId11"/>
    <p:sldId id="523" r:id="rId12"/>
    <p:sldId id="524" r:id="rId13"/>
    <p:sldId id="457" r:id="rId14"/>
    <p:sldId id="450" r:id="rId15"/>
    <p:sldId id="549" r:id="rId16"/>
    <p:sldId id="469" r:id="rId17"/>
    <p:sldId id="550" r:id="rId18"/>
    <p:sldId id="435" r:id="rId19"/>
    <p:sldId id="477" r:id="rId20"/>
    <p:sldId id="488" r:id="rId21"/>
    <p:sldId id="496" r:id="rId22"/>
    <p:sldId id="521" r:id="rId23"/>
    <p:sldId id="506" r:id="rId24"/>
    <p:sldId id="491" r:id="rId25"/>
    <p:sldId id="494" r:id="rId26"/>
    <p:sldId id="546" r:id="rId27"/>
    <p:sldId id="529" r:id="rId28"/>
    <p:sldId id="502" r:id="rId29"/>
    <p:sldId id="525" r:id="rId30"/>
    <p:sldId id="503" r:id="rId31"/>
    <p:sldId id="510" r:id="rId32"/>
    <p:sldId id="514" r:id="rId33"/>
    <p:sldId id="535" r:id="rId34"/>
    <p:sldId id="536" r:id="rId35"/>
    <p:sldId id="518" r:id="rId36"/>
    <p:sldId id="537" r:id="rId37"/>
    <p:sldId id="534" r:id="rId38"/>
    <p:sldId id="533" r:id="rId39"/>
    <p:sldId id="515" r:id="rId40"/>
    <p:sldId id="538" r:id="rId41"/>
    <p:sldId id="548" r:id="rId42"/>
  </p:sldIdLst>
  <p:sldSz cx="9144000" cy="6858000" type="screen4x3"/>
  <p:notesSz cx="6797675" cy="9928225"/>
  <p:defaultTextStyle>
    <a:defPPr>
      <a:defRPr lang="de-DE"/>
    </a:defPPr>
    <a:lvl1pPr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5pPr>
    <a:lvl6pPr marL="2286000" algn="l" defTabSz="914400" rtl="0" eaLnBrk="1" latinLnBrk="0" hangingPunct="1">
      <a:defRPr sz="4400" kern="1200">
        <a:solidFill>
          <a:schemeClr val="tx2"/>
        </a:solidFill>
        <a:latin typeface="Arial" panose="020B0604020202020204" pitchFamily="34" charset="0"/>
        <a:ea typeface="+mn-ea"/>
        <a:cs typeface="+mn-cs"/>
      </a:defRPr>
    </a:lvl6pPr>
    <a:lvl7pPr marL="2743200" algn="l" defTabSz="914400" rtl="0" eaLnBrk="1" latinLnBrk="0" hangingPunct="1">
      <a:defRPr sz="4400" kern="1200">
        <a:solidFill>
          <a:schemeClr val="tx2"/>
        </a:solidFill>
        <a:latin typeface="Arial" panose="020B0604020202020204" pitchFamily="34" charset="0"/>
        <a:ea typeface="+mn-ea"/>
        <a:cs typeface="+mn-cs"/>
      </a:defRPr>
    </a:lvl7pPr>
    <a:lvl8pPr marL="3200400" algn="l" defTabSz="914400" rtl="0" eaLnBrk="1" latinLnBrk="0" hangingPunct="1">
      <a:defRPr sz="4400" kern="1200">
        <a:solidFill>
          <a:schemeClr val="tx2"/>
        </a:solidFill>
        <a:latin typeface="Arial" panose="020B0604020202020204" pitchFamily="34" charset="0"/>
        <a:ea typeface="+mn-ea"/>
        <a:cs typeface="+mn-cs"/>
      </a:defRPr>
    </a:lvl8pPr>
    <a:lvl9pPr marL="3657600" algn="l" defTabSz="914400" rtl="0" eaLnBrk="1" latinLnBrk="0" hangingPunct="1">
      <a:defRPr sz="4400" kern="1200">
        <a:solidFill>
          <a:schemeClr val="tx2"/>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Standardabschnitt" id="{67CCC3E2-171A-4DE4-8AF7-6FAAFF18E83E}">
          <p14:sldIdLst>
            <p14:sldId id="259"/>
            <p14:sldId id="428"/>
            <p14:sldId id="528"/>
            <p14:sldId id="544"/>
            <p14:sldId id="480"/>
            <p14:sldId id="483"/>
          </p14:sldIdLst>
        </p14:section>
        <p14:section name="erfolgreiche Umstellung" id="{4A8FA4D3-EB97-4EF5-BB8E-7CE758EFA880}">
          <p14:sldIdLst>
            <p14:sldId id="446"/>
            <p14:sldId id="526"/>
            <p14:sldId id="513"/>
            <p14:sldId id="497"/>
            <p14:sldId id="523"/>
            <p14:sldId id="524"/>
            <p14:sldId id="457"/>
            <p14:sldId id="450"/>
            <p14:sldId id="549"/>
            <p14:sldId id="469"/>
            <p14:sldId id="550"/>
            <p14:sldId id="435"/>
            <p14:sldId id="477"/>
            <p14:sldId id="488"/>
            <p14:sldId id="496"/>
            <p14:sldId id="521"/>
            <p14:sldId id="506"/>
            <p14:sldId id="491"/>
            <p14:sldId id="494"/>
            <p14:sldId id="546"/>
            <p14:sldId id="529"/>
            <p14:sldId id="502"/>
            <p14:sldId id="525"/>
            <p14:sldId id="503"/>
            <p14:sldId id="510"/>
          </p14:sldIdLst>
        </p14:section>
        <p14:section name="wie Bio Herausforderungen anpackt" id="{7AE981E3-59FC-435E-A4CF-A813E473B4F3}">
          <p14:sldIdLst>
            <p14:sldId id="514"/>
            <p14:sldId id="535"/>
            <p14:sldId id="536"/>
            <p14:sldId id="518"/>
            <p14:sldId id="537"/>
            <p14:sldId id="534"/>
            <p14:sldId id="533"/>
            <p14:sldId id="515"/>
            <p14:sldId id="538"/>
            <p14:sldId id="548"/>
          </p14:sldIdLst>
        </p14:section>
      </p14:sectionLst>
    </p:ext>
    <p:ext uri="{EFAFB233-063F-42B5-8137-9DF3F51BA10A}">
      <p15:sldGuideLst xmlns:p15="http://schemas.microsoft.com/office/powerpoint/2012/main">
        <p15:guide id="1" orient="horz" pos="2024" userDrawn="1">
          <p15:clr>
            <a:srgbClr val="A4A3A4"/>
          </p15:clr>
        </p15:guide>
        <p15:guide id="2" pos="2880" userDrawn="1">
          <p15:clr>
            <a:srgbClr val="A4A3A4"/>
          </p15:clr>
        </p15:guide>
        <p15:guide id="3" userDrawn="1">
          <p15:clr>
            <a:srgbClr val="A4A3A4"/>
          </p15:clr>
        </p15:guide>
        <p15:guide id="4" orient="horz" pos="981" userDrawn="1">
          <p15:clr>
            <a:srgbClr val="A4A3A4"/>
          </p15:clr>
        </p15:guide>
        <p15:guide id="5" pos="5375" userDrawn="1">
          <p15:clr>
            <a:srgbClr val="A4A3A4"/>
          </p15:clr>
        </p15:guide>
        <p15:guide id="6" pos="385" userDrawn="1">
          <p15:clr>
            <a:srgbClr val="A4A3A4"/>
          </p15:clr>
        </p15:guide>
        <p15:guide id="7" orient="horz" pos="179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ber Kathrin" initials="HK" lastIdx="7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177"/>
    <a:srgbClr val="39977A"/>
    <a:srgbClr val="E45259"/>
    <a:srgbClr val="F1A5A9"/>
    <a:srgbClr val="6BC7AB"/>
    <a:srgbClr val="CB2028"/>
    <a:srgbClr val="FAA252"/>
    <a:srgbClr val="FBCF8F"/>
    <a:srgbClr val="72C8AD"/>
    <a:srgbClr val="80CEB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AF606853-7671-496A-8E4F-DF71F8EC918B}" styleName="Dunkle Formatvorlage 1 - Akz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20" autoAdjust="0"/>
  </p:normalViewPr>
  <p:slideViewPr>
    <p:cSldViewPr>
      <p:cViewPr varScale="1">
        <p:scale>
          <a:sx n="116" d="100"/>
          <a:sy n="116" d="100"/>
        </p:scale>
        <p:origin x="1500" y="108"/>
      </p:cViewPr>
      <p:guideLst>
        <p:guide orient="horz" pos="2024"/>
        <p:guide pos="2880"/>
        <p:guide/>
        <p:guide orient="horz" pos="981"/>
        <p:guide pos="5375"/>
        <p:guide pos="385"/>
        <p:guide orient="horz" pos="1797"/>
      </p:guideLst>
    </p:cSldViewPr>
  </p:slideViewPr>
  <p:outlineViewPr>
    <p:cViewPr>
      <p:scale>
        <a:sx n="33" d="100"/>
        <a:sy n="33" d="100"/>
      </p:scale>
      <p:origin x="0" y="-13028"/>
    </p:cViewPr>
  </p:outlineViewPr>
  <p:notesTextViewPr>
    <p:cViewPr>
      <p:scale>
        <a:sx n="100" d="100"/>
        <a:sy n="100" d="100"/>
      </p:scale>
      <p:origin x="0" y="0"/>
    </p:cViewPr>
  </p:notesTextViewPr>
  <p:sorterViewPr>
    <p:cViewPr varScale="1">
      <p:scale>
        <a:sx n="1" d="1"/>
        <a:sy n="1" d="1"/>
      </p:scale>
      <p:origin x="0" y="-12828"/>
    </p:cViewPr>
  </p:sorterViewPr>
  <p:notesViewPr>
    <p:cSldViewPr>
      <p:cViewPr varScale="1">
        <p:scale>
          <a:sx n="70" d="100"/>
          <a:sy n="70" d="100"/>
        </p:scale>
        <p:origin x="233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1026"/>
          <p:cNvSpPr>
            <a:spLocks noGrp="1" noChangeArrowheads="1"/>
          </p:cNvSpPr>
          <p:nvPr>
            <p:ph type="hdr" sz="quarter"/>
          </p:nvPr>
        </p:nvSpPr>
        <p:spPr bwMode="auto">
          <a:xfrm>
            <a:off x="0" y="1"/>
            <a:ext cx="2945862" cy="49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t" anchorCtr="0" compatLnSpc="1">
            <a:prstTxWarp prst="textNoShape">
              <a:avLst/>
            </a:prstTxWarp>
          </a:bodyPr>
          <a:lstStyle>
            <a:lvl1pPr defTabSz="955830" eaLnBrk="1" hangingPunct="1">
              <a:defRPr sz="1300"/>
            </a:lvl1pPr>
          </a:lstStyle>
          <a:p>
            <a:pPr>
              <a:defRPr/>
            </a:pPr>
            <a:endParaRPr lang="de-DE" altLang="de-DE" dirty="0"/>
          </a:p>
        </p:txBody>
      </p:sp>
      <p:sp>
        <p:nvSpPr>
          <p:cNvPr id="30723" name="Rectangle 1027"/>
          <p:cNvSpPr>
            <a:spLocks noGrp="1" noChangeArrowheads="1"/>
          </p:cNvSpPr>
          <p:nvPr>
            <p:ph type="dt" sz="quarter" idx="1"/>
          </p:nvPr>
        </p:nvSpPr>
        <p:spPr bwMode="auto">
          <a:xfrm>
            <a:off x="3851814" y="1"/>
            <a:ext cx="2945862" cy="49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t" anchorCtr="0" compatLnSpc="1">
            <a:prstTxWarp prst="textNoShape">
              <a:avLst/>
            </a:prstTxWarp>
          </a:bodyPr>
          <a:lstStyle>
            <a:lvl1pPr algn="r" defTabSz="955830" eaLnBrk="1" hangingPunct="1">
              <a:defRPr sz="1300"/>
            </a:lvl1pPr>
          </a:lstStyle>
          <a:p>
            <a:pPr>
              <a:defRPr/>
            </a:pPr>
            <a:endParaRPr lang="de-DE" altLang="de-DE" dirty="0"/>
          </a:p>
        </p:txBody>
      </p:sp>
      <p:sp>
        <p:nvSpPr>
          <p:cNvPr id="30724" name="Rectangle 1028"/>
          <p:cNvSpPr>
            <a:spLocks noGrp="1" noChangeArrowheads="1"/>
          </p:cNvSpPr>
          <p:nvPr>
            <p:ph type="ftr" sz="quarter" idx="2"/>
          </p:nvPr>
        </p:nvSpPr>
        <p:spPr bwMode="auto">
          <a:xfrm>
            <a:off x="0" y="9432353"/>
            <a:ext cx="2945862" cy="49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b" anchorCtr="0" compatLnSpc="1">
            <a:prstTxWarp prst="textNoShape">
              <a:avLst/>
            </a:prstTxWarp>
          </a:bodyPr>
          <a:lstStyle>
            <a:lvl1pPr defTabSz="955830" eaLnBrk="1" hangingPunct="1">
              <a:defRPr sz="1300"/>
            </a:lvl1pPr>
          </a:lstStyle>
          <a:p>
            <a:pPr>
              <a:defRPr/>
            </a:pPr>
            <a:endParaRPr lang="de-DE" altLang="de-DE" dirty="0"/>
          </a:p>
        </p:txBody>
      </p:sp>
      <p:sp>
        <p:nvSpPr>
          <p:cNvPr id="30725" name="Rectangle 1029"/>
          <p:cNvSpPr>
            <a:spLocks noGrp="1" noChangeArrowheads="1"/>
          </p:cNvSpPr>
          <p:nvPr>
            <p:ph type="sldNum" sz="quarter" idx="3"/>
          </p:nvPr>
        </p:nvSpPr>
        <p:spPr bwMode="auto">
          <a:xfrm>
            <a:off x="3851814" y="9432353"/>
            <a:ext cx="2945862" cy="49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b" anchorCtr="0" compatLnSpc="1">
            <a:prstTxWarp prst="textNoShape">
              <a:avLst/>
            </a:prstTxWarp>
          </a:bodyPr>
          <a:lstStyle>
            <a:lvl1pPr algn="r" defTabSz="955830" eaLnBrk="1" hangingPunct="1">
              <a:defRPr sz="1300"/>
            </a:lvl1pPr>
          </a:lstStyle>
          <a:p>
            <a:pPr>
              <a:defRPr/>
            </a:pPr>
            <a:fld id="{21A7DBD2-68D8-41AC-A7CF-37C4A296F163}" type="slidenum">
              <a:rPr lang="de-DE" altLang="de-DE"/>
              <a:pPr>
                <a:defRPr/>
              </a:pPr>
              <a:t>‹Nr.›</a:t>
            </a:fld>
            <a:endParaRPr lang="de-DE" altLang="de-DE" dirty="0"/>
          </a:p>
        </p:txBody>
      </p:sp>
    </p:spTree>
    <p:extLst>
      <p:ext uri="{BB962C8B-B14F-4D97-AF65-F5344CB8AC3E}">
        <p14:creationId xmlns:p14="http://schemas.microsoft.com/office/powerpoint/2010/main" val="3599559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1"/>
            <a:ext cx="2945862" cy="49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t" anchorCtr="0" compatLnSpc="1">
            <a:prstTxWarp prst="textNoShape">
              <a:avLst/>
            </a:prstTxWarp>
          </a:bodyPr>
          <a:lstStyle>
            <a:lvl1pPr defTabSz="955830" eaLnBrk="1" hangingPunct="1">
              <a:defRPr sz="1300">
                <a:solidFill>
                  <a:schemeClr val="tx1"/>
                </a:solidFill>
                <a:latin typeface="Times New Roman" panose="02020603050405020304" pitchFamily="18" charset="0"/>
              </a:defRPr>
            </a:lvl1pPr>
          </a:lstStyle>
          <a:p>
            <a:pPr>
              <a:defRPr/>
            </a:pPr>
            <a:endParaRPr lang="de-DE" altLang="de-DE" dirty="0"/>
          </a:p>
        </p:txBody>
      </p:sp>
      <p:sp>
        <p:nvSpPr>
          <p:cNvPr id="11267" name="Rectangle 3"/>
          <p:cNvSpPr>
            <a:spLocks noGrp="1" noChangeArrowheads="1"/>
          </p:cNvSpPr>
          <p:nvPr>
            <p:ph type="dt" idx="1"/>
          </p:nvPr>
        </p:nvSpPr>
        <p:spPr bwMode="auto">
          <a:xfrm>
            <a:off x="3851814" y="1"/>
            <a:ext cx="2945862" cy="49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t" anchorCtr="0" compatLnSpc="1">
            <a:prstTxWarp prst="textNoShape">
              <a:avLst/>
            </a:prstTxWarp>
          </a:bodyPr>
          <a:lstStyle>
            <a:lvl1pPr algn="r" defTabSz="955830" eaLnBrk="1" hangingPunct="1">
              <a:defRPr sz="1300">
                <a:solidFill>
                  <a:schemeClr val="tx1"/>
                </a:solidFill>
                <a:latin typeface="Times New Roman" panose="02020603050405020304" pitchFamily="18" charset="0"/>
              </a:defRPr>
            </a:lvl1pPr>
          </a:lstStyle>
          <a:p>
            <a:pPr>
              <a:defRPr/>
            </a:pPr>
            <a:endParaRPr lang="de-DE" altLang="de-DE" dirty="0"/>
          </a:p>
        </p:txBody>
      </p:sp>
      <p:sp>
        <p:nvSpPr>
          <p:cNvPr id="5124" name="Rectangle 4"/>
          <p:cNvSpPr>
            <a:spLocks noGrp="1" noRot="1" noChangeAspect="1" noChangeArrowheads="1" noTextEdit="1"/>
          </p:cNvSpPr>
          <p:nvPr>
            <p:ph type="sldImg" idx="2"/>
          </p:nvPr>
        </p:nvSpPr>
        <p:spPr bwMode="auto">
          <a:xfrm>
            <a:off x="919163" y="746125"/>
            <a:ext cx="4959350" cy="3721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905952" y="4715406"/>
            <a:ext cx="4985772" cy="4467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t" anchorCtr="0" compatLnSpc="1">
            <a:prstTxWarp prst="textNoShape">
              <a:avLst/>
            </a:prstTxWarp>
          </a:bodyPr>
          <a:lstStyle/>
          <a:p>
            <a:pPr lvl="0"/>
            <a:r>
              <a:rPr lang="de-DE" altLang="de-DE" noProof="0" smtClean="0"/>
              <a:t>Klicken Sie, um die Formate des Vorlagentextes zu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11270" name="Rectangle 6"/>
          <p:cNvSpPr>
            <a:spLocks noGrp="1" noChangeArrowheads="1"/>
          </p:cNvSpPr>
          <p:nvPr>
            <p:ph type="ftr" sz="quarter" idx="4"/>
          </p:nvPr>
        </p:nvSpPr>
        <p:spPr bwMode="auto">
          <a:xfrm>
            <a:off x="0" y="9432353"/>
            <a:ext cx="2945862" cy="49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b" anchorCtr="0" compatLnSpc="1">
            <a:prstTxWarp prst="textNoShape">
              <a:avLst/>
            </a:prstTxWarp>
          </a:bodyPr>
          <a:lstStyle>
            <a:lvl1pPr defTabSz="955830" eaLnBrk="1" hangingPunct="1">
              <a:defRPr sz="1300">
                <a:solidFill>
                  <a:schemeClr val="tx1"/>
                </a:solidFill>
                <a:latin typeface="Times New Roman" panose="02020603050405020304" pitchFamily="18" charset="0"/>
              </a:defRPr>
            </a:lvl1pPr>
          </a:lstStyle>
          <a:p>
            <a:pPr>
              <a:defRPr/>
            </a:pPr>
            <a:endParaRPr lang="de-DE" altLang="de-DE" dirty="0"/>
          </a:p>
        </p:txBody>
      </p:sp>
      <p:sp>
        <p:nvSpPr>
          <p:cNvPr id="11271" name="Rectangle 7"/>
          <p:cNvSpPr>
            <a:spLocks noGrp="1" noChangeArrowheads="1"/>
          </p:cNvSpPr>
          <p:nvPr>
            <p:ph type="sldNum" sz="quarter" idx="5"/>
          </p:nvPr>
        </p:nvSpPr>
        <p:spPr bwMode="auto">
          <a:xfrm>
            <a:off x="3851814" y="9432353"/>
            <a:ext cx="2945862" cy="49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b" anchorCtr="0" compatLnSpc="1">
            <a:prstTxWarp prst="textNoShape">
              <a:avLst/>
            </a:prstTxWarp>
          </a:bodyPr>
          <a:lstStyle>
            <a:lvl1pPr algn="r" defTabSz="955830" eaLnBrk="1" hangingPunct="1">
              <a:defRPr sz="1300">
                <a:solidFill>
                  <a:schemeClr val="tx1"/>
                </a:solidFill>
                <a:latin typeface="Times New Roman" panose="02020603050405020304" pitchFamily="18" charset="0"/>
              </a:defRPr>
            </a:lvl1pPr>
          </a:lstStyle>
          <a:p>
            <a:pPr>
              <a:defRPr/>
            </a:pPr>
            <a:fld id="{8828FD76-841E-4B90-8416-B30FFE899599}" type="slidenum">
              <a:rPr lang="de-DE" altLang="de-DE"/>
              <a:pPr>
                <a:defRPr/>
              </a:pPr>
              <a:t>‹Nr.›</a:t>
            </a:fld>
            <a:endParaRPr lang="de-DE" altLang="de-DE" dirty="0"/>
          </a:p>
        </p:txBody>
      </p:sp>
    </p:spTree>
    <p:extLst>
      <p:ext uri="{BB962C8B-B14F-4D97-AF65-F5344CB8AC3E}">
        <p14:creationId xmlns:p14="http://schemas.microsoft.com/office/powerpoint/2010/main" val="17861715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1_Titelfolie">
    <p:bg>
      <p:bgPr>
        <a:solidFill>
          <a:schemeClr val="bg2"/>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7004323" y="6142310"/>
            <a:ext cx="80803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4"/>
          <p:cNvGrpSpPr>
            <a:grpSpLocks noChangeAspect="1"/>
          </p:cNvGrpSpPr>
          <p:nvPr userDrawn="1"/>
        </p:nvGrpSpPr>
        <p:grpSpPr bwMode="auto">
          <a:xfrm>
            <a:off x="7994651" y="6135627"/>
            <a:ext cx="631890" cy="509350"/>
            <a:chOff x="5036" y="3856"/>
            <a:chExt cx="428" cy="345"/>
          </a:xfrm>
        </p:grpSpPr>
        <p:sp>
          <p:nvSpPr>
            <p:cNvPr id="9" name="Rectangle 5"/>
            <p:cNvSpPr>
              <a:spLocks noChangeArrowheads="1"/>
            </p:cNvSpPr>
            <p:nvPr userDrawn="1"/>
          </p:nvSpPr>
          <p:spPr bwMode="auto">
            <a:xfrm>
              <a:off x="5036" y="3856"/>
              <a:ext cx="42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dirty="0" smtClean="0"/>
            </a:p>
          </p:txBody>
        </p:sp>
        <p:sp>
          <p:nvSpPr>
            <p:cNvPr id="10" name="Freeform 6"/>
            <p:cNvSpPr>
              <a:spLocks/>
            </p:cNvSpPr>
            <p:nvPr userDrawn="1"/>
          </p:nvSpPr>
          <p:spPr bwMode="auto">
            <a:xfrm>
              <a:off x="5147" y="3882"/>
              <a:ext cx="204" cy="204"/>
            </a:xfrm>
            <a:custGeom>
              <a:avLst/>
              <a:gdLst>
                <a:gd name="T0" fmla="*/ 0 w 1632"/>
                <a:gd name="T1" fmla="*/ 0 h 1631"/>
                <a:gd name="T2" fmla="*/ 0 w 1632"/>
                <a:gd name="T3" fmla="*/ 0 h 1631"/>
                <a:gd name="T4" fmla="*/ 0 w 1632"/>
                <a:gd name="T5" fmla="*/ 0 h 1631"/>
                <a:gd name="T6" fmla="*/ 0 w 1632"/>
                <a:gd name="T7" fmla="*/ 0 h 1631"/>
                <a:gd name="T8" fmla="*/ 0 w 1632"/>
                <a:gd name="T9" fmla="*/ 0 h 1631"/>
                <a:gd name="T10" fmla="*/ 0 w 1632"/>
                <a:gd name="T11" fmla="*/ 0 h 1631"/>
                <a:gd name="T12" fmla="*/ 0 w 1632"/>
                <a:gd name="T13" fmla="*/ 0 h 1631"/>
                <a:gd name="T14" fmla="*/ 0 w 1632"/>
                <a:gd name="T15" fmla="*/ 0 h 1631"/>
                <a:gd name="T16" fmla="*/ 0 w 1632"/>
                <a:gd name="T17" fmla="*/ 0 h 1631"/>
                <a:gd name="T18" fmla="*/ 0 w 1632"/>
                <a:gd name="T19" fmla="*/ 0 h 1631"/>
                <a:gd name="T20" fmla="*/ 0 w 1632"/>
                <a:gd name="T21" fmla="*/ 0 h 1631"/>
                <a:gd name="T22" fmla="*/ 0 w 1632"/>
                <a:gd name="T23" fmla="*/ 0 h 1631"/>
                <a:gd name="T24" fmla="*/ 0 w 1632"/>
                <a:gd name="T25" fmla="*/ 0 h 1631"/>
                <a:gd name="T26" fmla="*/ 0 w 1632"/>
                <a:gd name="T27" fmla="*/ 0 h 1631"/>
                <a:gd name="T28" fmla="*/ 0 w 1632"/>
                <a:gd name="T29" fmla="*/ 0 h 1631"/>
                <a:gd name="T30" fmla="*/ 0 w 1632"/>
                <a:gd name="T31" fmla="*/ 0 h 1631"/>
                <a:gd name="T32" fmla="*/ 0 w 1632"/>
                <a:gd name="T33" fmla="*/ 0 h 1631"/>
                <a:gd name="T34" fmla="*/ 0 w 1632"/>
                <a:gd name="T35" fmla="*/ 0 h 1631"/>
                <a:gd name="T36" fmla="*/ 0 w 1632"/>
                <a:gd name="T37" fmla="*/ 0 h 1631"/>
                <a:gd name="T38" fmla="*/ 0 w 1632"/>
                <a:gd name="T39" fmla="*/ 0 h 1631"/>
                <a:gd name="T40" fmla="*/ 0 w 1632"/>
                <a:gd name="T41" fmla="*/ 0 h 1631"/>
                <a:gd name="T42" fmla="*/ 0 w 1632"/>
                <a:gd name="T43" fmla="*/ 0 h 1631"/>
                <a:gd name="T44" fmla="*/ 0 w 1632"/>
                <a:gd name="T45" fmla="*/ 0 h 1631"/>
                <a:gd name="T46" fmla="*/ 0 w 1632"/>
                <a:gd name="T47" fmla="*/ 0 h 1631"/>
                <a:gd name="T48" fmla="*/ 0 w 1632"/>
                <a:gd name="T49" fmla="*/ 0 h 1631"/>
                <a:gd name="T50" fmla="*/ 0 w 1632"/>
                <a:gd name="T51" fmla="*/ 0 h 1631"/>
                <a:gd name="T52" fmla="*/ 0 w 1632"/>
                <a:gd name="T53" fmla="*/ 0 h 1631"/>
                <a:gd name="T54" fmla="*/ 0 w 1632"/>
                <a:gd name="T55" fmla="*/ 0 h 1631"/>
                <a:gd name="T56" fmla="*/ 0 w 1632"/>
                <a:gd name="T57" fmla="*/ 0 h 1631"/>
                <a:gd name="T58" fmla="*/ 0 w 1632"/>
                <a:gd name="T59" fmla="*/ 0 h 1631"/>
                <a:gd name="T60" fmla="*/ 0 w 1632"/>
                <a:gd name="T61" fmla="*/ 0 h 1631"/>
                <a:gd name="T62" fmla="*/ 0 w 1632"/>
                <a:gd name="T63" fmla="*/ 0 h 1631"/>
                <a:gd name="T64" fmla="*/ 0 w 1632"/>
                <a:gd name="T65" fmla="*/ 0 h 1631"/>
                <a:gd name="T66" fmla="*/ 0 w 1632"/>
                <a:gd name="T67" fmla="*/ 0 h 1631"/>
                <a:gd name="T68" fmla="*/ 0 w 1632"/>
                <a:gd name="T69" fmla="*/ 0 h 1631"/>
                <a:gd name="T70" fmla="*/ 0 w 1632"/>
                <a:gd name="T71" fmla="*/ 0 h 1631"/>
                <a:gd name="T72" fmla="*/ 0 w 1632"/>
                <a:gd name="T73" fmla="*/ 0 h 1631"/>
                <a:gd name="T74" fmla="*/ 0 w 1632"/>
                <a:gd name="T75" fmla="*/ 0 h 16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32" h="1631">
                  <a:moveTo>
                    <a:pt x="816" y="0"/>
                  </a:moveTo>
                  <a:lnTo>
                    <a:pt x="887" y="3"/>
                  </a:lnTo>
                  <a:lnTo>
                    <a:pt x="955" y="11"/>
                  </a:lnTo>
                  <a:lnTo>
                    <a:pt x="1023" y="26"/>
                  </a:lnTo>
                  <a:lnTo>
                    <a:pt x="1087" y="45"/>
                  </a:lnTo>
                  <a:lnTo>
                    <a:pt x="1149" y="70"/>
                  </a:lnTo>
                  <a:lnTo>
                    <a:pt x="1208" y="99"/>
                  </a:lnTo>
                  <a:lnTo>
                    <a:pt x="1266" y="135"/>
                  </a:lnTo>
                  <a:lnTo>
                    <a:pt x="1319" y="173"/>
                  </a:lnTo>
                  <a:lnTo>
                    <a:pt x="1369" y="216"/>
                  </a:lnTo>
                  <a:lnTo>
                    <a:pt x="1416" y="262"/>
                  </a:lnTo>
                  <a:lnTo>
                    <a:pt x="1459" y="312"/>
                  </a:lnTo>
                  <a:lnTo>
                    <a:pt x="1497" y="366"/>
                  </a:lnTo>
                  <a:lnTo>
                    <a:pt x="1531" y="423"/>
                  </a:lnTo>
                  <a:lnTo>
                    <a:pt x="1561" y="482"/>
                  </a:lnTo>
                  <a:lnTo>
                    <a:pt x="1586" y="545"/>
                  </a:lnTo>
                  <a:lnTo>
                    <a:pt x="1606" y="609"/>
                  </a:lnTo>
                  <a:lnTo>
                    <a:pt x="1620" y="676"/>
                  </a:lnTo>
                  <a:lnTo>
                    <a:pt x="1629" y="745"/>
                  </a:lnTo>
                  <a:lnTo>
                    <a:pt x="1632" y="816"/>
                  </a:lnTo>
                  <a:lnTo>
                    <a:pt x="1629" y="886"/>
                  </a:lnTo>
                  <a:lnTo>
                    <a:pt x="1620" y="955"/>
                  </a:lnTo>
                  <a:lnTo>
                    <a:pt x="1606" y="1021"/>
                  </a:lnTo>
                  <a:lnTo>
                    <a:pt x="1586" y="1086"/>
                  </a:lnTo>
                  <a:lnTo>
                    <a:pt x="1561" y="1149"/>
                  </a:lnTo>
                  <a:lnTo>
                    <a:pt x="1531" y="1208"/>
                  </a:lnTo>
                  <a:lnTo>
                    <a:pt x="1497" y="1265"/>
                  </a:lnTo>
                  <a:lnTo>
                    <a:pt x="1459" y="1318"/>
                  </a:lnTo>
                  <a:lnTo>
                    <a:pt x="1416" y="1369"/>
                  </a:lnTo>
                  <a:lnTo>
                    <a:pt x="1369" y="1416"/>
                  </a:lnTo>
                  <a:lnTo>
                    <a:pt x="1319" y="1458"/>
                  </a:lnTo>
                  <a:lnTo>
                    <a:pt x="1266" y="1496"/>
                  </a:lnTo>
                  <a:lnTo>
                    <a:pt x="1208" y="1531"/>
                  </a:lnTo>
                  <a:lnTo>
                    <a:pt x="1149" y="1561"/>
                  </a:lnTo>
                  <a:lnTo>
                    <a:pt x="1087" y="1586"/>
                  </a:lnTo>
                  <a:lnTo>
                    <a:pt x="1023" y="1605"/>
                  </a:lnTo>
                  <a:lnTo>
                    <a:pt x="955" y="1619"/>
                  </a:lnTo>
                  <a:lnTo>
                    <a:pt x="887" y="1628"/>
                  </a:lnTo>
                  <a:lnTo>
                    <a:pt x="816" y="1631"/>
                  </a:lnTo>
                  <a:lnTo>
                    <a:pt x="746" y="1628"/>
                  </a:lnTo>
                  <a:lnTo>
                    <a:pt x="677" y="1619"/>
                  </a:lnTo>
                  <a:lnTo>
                    <a:pt x="611" y="1605"/>
                  </a:lnTo>
                  <a:lnTo>
                    <a:pt x="545" y="1586"/>
                  </a:lnTo>
                  <a:lnTo>
                    <a:pt x="483" y="1561"/>
                  </a:lnTo>
                  <a:lnTo>
                    <a:pt x="424" y="1531"/>
                  </a:lnTo>
                  <a:lnTo>
                    <a:pt x="367" y="1496"/>
                  </a:lnTo>
                  <a:lnTo>
                    <a:pt x="314" y="1458"/>
                  </a:lnTo>
                  <a:lnTo>
                    <a:pt x="263" y="1416"/>
                  </a:lnTo>
                  <a:lnTo>
                    <a:pt x="216" y="1369"/>
                  </a:lnTo>
                  <a:lnTo>
                    <a:pt x="174" y="1318"/>
                  </a:lnTo>
                  <a:lnTo>
                    <a:pt x="135" y="1265"/>
                  </a:lnTo>
                  <a:lnTo>
                    <a:pt x="101" y="1208"/>
                  </a:lnTo>
                  <a:lnTo>
                    <a:pt x="71" y="1149"/>
                  </a:lnTo>
                  <a:lnTo>
                    <a:pt x="46" y="1086"/>
                  </a:lnTo>
                  <a:lnTo>
                    <a:pt x="26" y="1021"/>
                  </a:lnTo>
                  <a:lnTo>
                    <a:pt x="12" y="955"/>
                  </a:lnTo>
                  <a:lnTo>
                    <a:pt x="3" y="886"/>
                  </a:lnTo>
                  <a:lnTo>
                    <a:pt x="0" y="816"/>
                  </a:lnTo>
                  <a:lnTo>
                    <a:pt x="3" y="745"/>
                  </a:lnTo>
                  <a:lnTo>
                    <a:pt x="12" y="676"/>
                  </a:lnTo>
                  <a:lnTo>
                    <a:pt x="26" y="609"/>
                  </a:lnTo>
                  <a:lnTo>
                    <a:pt x="46" y="545"/>
                  </a:lnTo>
                  <a:lnTo>
                    <a:pt x="71" y="482"/>
                  </a:lnTo>
                  <a:lnTo>
                    <a:pt x="101" y="423"/>
                  </a:lnTo>
                  <a:lnTo>
                    <a:pt x="135" y="366"/>
                  </a:lnTo>
                  <a:lnTo>
                    <a:pt x="174" y="312"/>
                  </a:lnTo>
                  <a:lnTo>
                    <a:pt x="216" y="262"/>
                  </a:lnTo>
                  <a:lnTo>
                    <a:pt x="263" y="216"/>
                  </a:lnTo>
                  <a:lnTo>
                    <a:pt x="314" y="173"/>
                  </a:lnTo>
                  <a:lnTo>
                    <a:pt x="367" y="135"/>
                  </a:lnTo>
                  <a:lnTo>
                    <a:pt x="424" y="99"/>
                  </a:lnTo>
                  <a:lnTo>
                    <a:pt x="483" y="70"/>
                  </a:lnTo>
                  <a:lnTo>
                    <a:pt x="545" y="45"/>
                  </a:lnTo>
                  <a:lnTo>
                    <a:pt x="611" y="26"/>
                  </a:lnTo>
                  <a:lnTo>
                    <a:pt x="677" y="11"/>
                  </a:lnTo>
                  <a:lnTo>
                    <a:pt x="746" y="3"/>
                  </a:lnTo>
                  <a:lnTo>
                    <a:pt x="816" y="0"/>
                  </a:lnTo>
                  <a:close/>
                </a:path>
              </a:pathLst>
            </a:custGeom>
            <a:solidFill>
              <a:srgbClr val="67AF5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1" name="Freeform 7"/>
            <p:cNvSpPr>
              <a:spLocks/>
            </p:cNvSpPr>
            <p:nvPr userDrawn="1"/>
          </p:nvSpPr>
          <p:spPr bwMode="auto">
            <a:xfrm>
              <a:off x="5172" y="3895"/>
              <a:ext cx="151" cy="182"/>
            </a:xfrm>
            <a:custGeom>
              <a:avLst/>
              <a:gdLst>
                <a:gd name="T0" fmla="*/ 0 w 1210"/>
                <a:gd name="T1" fmla="*/ 0 h 1461"/>
                <a:gd name="T2" fmla="*/ 0 w 1210"/>
                <a:gd name="T3" fmla="*/ 0 h 1461"/>
                <a:gd name="T4" fmla="*/ 0 w 1210"/>
                <a:gd name="T5" fmla="*/ 0 h 1461"/>
                <a:gd name="T6" fmla="*/ 0 w 1210"/>
                <a:gd name="T7" fmla="*/ 0 h 1461"/>
                <a:gd name="T8" fmla="*/ 0 w 1210"/>
                <a:gd name="T9" fmla="*/ 0 h 1461"/>
                <a:gd name="T10" fmla="*/ 0 w 1210"/>
                <a:gd name="T11" fmla="*/ 0 h 1461"/>
                <a:gd name="T12" fmla="*/ 0 w 1210"/>
                <a:gd name="T13" fmla="*/ 0 h 1461"/>
                <a:gd name="T14" fmla="*/ 0 w 1210"/>
                <a:gd name="T15" fmla="*/ 0 h 1461"/>
                <a:gd name="T16" fmla="*/ 0 w 1210"/>
                <a:gd name="T17" fmla="*/ 0 h 1461"/>
                <a:gd name="T18" fmla="*/ 0 w 1210"/>
                <a:gd name="T19" fmla="*/ 0 h 1461"/>
                <a:gd name="T20" fmla="*/ 0 w 1210"/>
                <a:gd name="T21" fmla="*/ 0 h 1461"/>
                <a:gd name="T22" fmla="*/ 0 w 1210"/>
                <a:gd name="T23" fmla="*/ 0 h 1461"/>
                <a:gd name="T24" fmla="*/ 0 w 1210"/>
                <a:gd name="T25" fmla="*/ 0 h 1461"/>
                <a:gd name="T26" fmla="*/ 0 w 1210"/>
                <a:gd name="T27" fmla="*/ 0 h 1461"/>
                <a:gd name="T28" fmla="*/ 0 w 1210"/>
                <a:gd name="T29" fmla="*/ 0 h 1461"/>
                <a:gd name="T30" fmla="*/ 0 w 1210"/>
                <a:gd name="T31" fmla="*/ 0 h 1461"/>
                <a:gd name="T32" fmla="*/ 0 w 1210"/>
                <a:gd name="T33" fmla="*/ 0 h 1461"/>
                <a:gd name="T34" fmla="*/ 0 w 1210"/>
                <a:gd name="T35" fmla="*/ 0 h 1461"/>
                <a:gd name="T36" fmla="*/ 0 w 1210"/>
                <a:gd name="T37" fmla="*/ 0 h 1461"/>
                <a:gd name="T38" fmla="*/ 0 w 1210"/>
                <a:gd name="T39" fmla="*/ 0 h 1461"/>
                <a:gd name="T40" fmla="*/ 0 w 1210"/>
                <a:gd name="T41" fmla="*/ 0 h 1461"/>
                <a:gd name="T42" fmla="*/ 0 w 1210"/>
                <a:gd name="T43" fmla="*/ 0 h 1461"/>
                <a:gd name="T44" fmla="*/ 0 w 1210"/>
                <a:gd name="T45" fmla="*/ 0 h 1461"/>
                <a:gd name="T46" fmla="*/ 0 w 1210"/>
                <a:gd name="T47" fmla="*/ 0 h 1461"/>
                <a:gd name="T48" fmla="*/ 0 w 1210"/>
                <a:gd name="T49" fmla="*/ 0 h 1461"/>
                <a:gd name="T50" fmla="*/ 0 w 1210"/>
                <a:gd name="T51" fmla="*/ 0 h 1461"/>
                <a:gd name="T52" fmla="*/ 0 w 1210"/>
                <a:gd name="T53" fmla="*/ 0 h 1461"/>
                <a:gd name="T54" fmla="*/ 0 w 1210"/>
                <a:gd name="T55" fmla="*/ 0 h 1461"/>
                <a:gd name="T56" fmla="*/ 0 w 1210"/>
                <a:gd name="T57" fmla="*/ 0 h 1461"/>
                <a:gd name="T58" fmla="*/ 0 w 1210"/>
                <a:gd name="T59" fmla="*/ 0 h 1461"/>
                <a:gd name="T60" fmla="*/ 0 w 1210"/>
                <a:gd name="T61" fmla="*/ 0 h 1461"/>
                <a:gd name="T62" fmla="*/ 0 w 1210"/>
                <a:gd name="T63" fmla="*/ 0 h 1461"/>
                <a:gd name="T64" fmla="*/ 0 w 1210"/>
                <a:gd name="T65" fmla="*/ 0 h 1461"/>
                <a:gd name="T66" fmla="*/ 0 w 1210"/>
                <a:gd name="T67" fmla="*/ 0 h 1461"/>
                <a:gd name="T68" fmla="*/ 0 w 1210"/>
                <a:gd name="T69" fmla="*/ 0 h 1461"/>
                <a:gd name="T70" fmla="*/ 0 w 1210"/>
                <a:gd name="T71" fmla="*/ 0 h 1461"/>
                <a:gd name="T72" fmla="*/ 0 w 1210"/>
                <a:gd name="T73" fmla="*/ 0 h 1461"/>
                <a:gd name="T74" fmla="*/ 0 w 1210"/>
                <a:gd name="T75" fmla="*/ 0 h 1461"/>
                <a:gd name="T76" fmla="*/ 0 w 1210"/>
                <a:gd name="T77" fmla="*/ 0 h 1461"/>
                <a:gd name="T78" fmla="*/ 0 w 1210"/>
                <a:gd name="T79" fmla="*/ 0 h 1461"/>
                <a:gd name="T80" fmla="*/ 0 w 1210"/>
                <a:gd name="T81" fmla="*/ 0 h 1461"/>
                <a:gd name="T82" fmla="*/ 0 w 1210"/>
                <a:gd name="T83" fmla="*/ 0 h 1461"/>
                <a:gd name="T84" fmla="*/ 0 w 1210"/>
                <a:gd name="T85" fmla="*/ 0 h 1461"/>
                <a:gd name="T86" fmla="*/ 0 w 1210"/>
                <a:gd name="T87" fmla="*/ 0 h 1461"/>
                <a:gd name="T88" fmla="*/ 0 w 1210"/>
                <a:gd name="T89" fmla="*/ 0 h 1461"/>
                <a:gd name="T90" fmla="*/ 0 w 1210"/>
                <a:gd name="T91" fmla="*/ 0 h 1461"/>
                <a:gd name="T92" fmla="*/ 0 w 1210"/>
                <a:gd name="T93" fmla="*/ 0 h 1461"/>
                <a:gd name="T94" fmla="*/ 0 w 1210"/>
                <a:gd name="T95" fmla="*/ 0 h 1461"/>
                <a:gd name="T96" fmla="*/ 0 w 1210"/>
                <a:gd name="T97" fmla="*/ 0 h 1461"/>
                <a:gd name="T98" fmla="*/ 0 w 1210"/>
                <a:gd name="T99" fmla="*/ 0 h 1461"/>
                <a:gd name="T100" fmla="*/ 0 w 1210"/>
                <a:gd name="T101" fmla="*/ 0 h 1461"/>
                <a:gd name="T102" fmla="*/ 0 w 1210"/>
                <a:gd name="T103" fmla="*/ 0 h 1461"/>
                <a:gd name="T104" fmla="*/ 0 w 1210"/>
                <a:gd name="T105" fmla="*/ 0 h 14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10" h="1461">
                  <a:moveTo>
                    <a:pt x="629" y="0"/>
                  </a:moveTo>
                  <a:lnTo>
                    <a:pt x="635" y="2"/>
                  </a:lnTo>
                  <a:lnTo>
                    <a:pt x="645" y="8"/>
                  </a:lnTo>
                  <a:lnTo>
                    <a:pt x="659" y="17"/>
                  </a:lnTo>
                  <a:lnTo>
                    <a:pt x="675" y="28"/>
                  </a:lnTo>
                  <a:lnTo>
                    <a:pt x="694" y="43"/>
                  </a:lnTo>
                  <a:lnTo>
                    <a:pt x="716" y="62"/>
                  </a:lnTo>
                  <a:lnTo>
                    <a:pt x="739" y="82"/>
                  </a:lnTo>
                  <a:lnTo>
                    <a:pt x="762" y="106"/>
                  </a:lnTo>
                  <a:lnTo>
                    <a:pt x="788" y="132"/>
                  </a:lnTo>
                  <a:lnTo>
                    <a:pt x="813" y="162"/>
                  </a:lnTo>
                  <a:lnTo>
                    <a:pt x="839" y="194"/>
                  </a:lnTo>
                  <a:lnTo>
                    <a:pt x="865" y="229"/>
                  </a:lnTo>
                  <a:lnTo>
                    <a:pt x="889" y="266"/>
                  </a:lnTo>
                  <a:lnTo>
                    <a:pt x="913" y="307"/>
                  </a:lnTo>
                  <a:lnTo>
                    <a:pt x="935" y="349"/>
                  </a:lnTo>
                  <a:lnTo>
                    <a:pt x="954" y="395"/>
                  </a:lnTo>
                  <a:lnTo>
                    <a:pt x="972" y="443"/>
                  </a:lnTo>
                  <a:lnTo>
                    <a:pt x="987" y="492"/>
                  </a:lnTo>
                  <a:lnTo>
                    <a:pt x="997" y="544"/>
                  </a:lnTo>
                  <a:lnTo>
                    <a:pt x="1005" y="598"/>
                  </a:lnTo>
                  <a:lnTo>
                    <a:pt x="1008" y="655"/>
                  </a:lnTo>
                  <a:lnTo>
                    <a:pt x="1007" y="715"/>
                  </a:lnTo>
                  <a:lnTo>
                    <a:pt x="1001" y="775"/>
                  </a:lnTo>
                  <a:lnTo>
                    <a:pt x="990" y="838"/>
                  </a:lnTo>
                  <a:lnTo>
                    <a:pt x="973" y="903"/>
                  </a:lnTo>
                  <a:lnTo>
                    <a:pt x="981" y="889"/>
                  </a:lnTo>
                  <a:lnTo>
                    <a:pt x="991" y="869"/>
                  </a:lnTo>
                  <a:lnTo>
                    <a:pt x="1001" y="845"/>
                  </a:lnTo>
                  <a:lnTo>
                    <a:pt x="1012" y="817"/>
                  </a:lnTo>
                  <a:lnTo>
                    <a:pt x="1022" y="785"/>
                  </a:lnTo>
                  <a:lnTo>
                    <a:pt x="1032" y="750"/>
                  </a:lnTo>
                  <a:lnTo>
                    <a:pt x="1042" y="711"/>
                  </a:lnTo>
                  <a:lnTo>
                    <a:pt x="1050" y="671"/>
                  </a:lnTo>
                  <a:lnTo>
                    <a:pt x="1056" y="629"/>
                  </a:lnTo>
                  <a:lnTo>
                    <a:pt x="1060" y="586"/>
                  </a:lnTo>
                  <a:lnTo>
                    <a:pt x="1061" y="541"/>
                  </a:lnTo>
                  <a:lnTo>
                    <a:pt x="1059" y="497"/>
                  </a:lnTo>
                  <a:lnTo>
                    <a:pt x="1053" y="453"/>
                  </a:lnTo>
                  <a:lnTo>
                    <a:pt x="1044" y="408"/>
                  </a:lnTo>
                  <a:lnTo>
                    <a:pt x="1042" y="397"/>
                  </a:lnTo>
                  <a:lnTo>
                    <a:pt x="1042" y="390"/>
                  </a:lnTo>
                  <a:lnTo>
                    <a:pt x="1044" y="385"/>
                  </a:lnTo>
                  <a:lnTo>
                    <a:pt x="1047" y="385"/>
                  </a:lnTo>
                  <a:lnTo>
                    <a:pt x="1051" y="388"/>
                  </a:lnTo>
                  <a:lnTo>
                    <a:pt x="1056" y="392"/>
                  </a:lnTo>
                  <a:lnTo>
                    <a:pt x="1060" y="398"/>
                  </a:lnTo>
                  <a:lnTo>
                    <a:pt x="1089" y="442"/>
                  </a:lnTo>
                  <a:lnTo>
                    <a:pt x="1115" y="486"/>
                  </a:lnTo>
                  <a:lnTo>
                    <a:pt x="1138" y="533"/>
                  </a:lnTo>
                  <a:lnTo>
                    <a:pt x="1158" y="581"/>
                  </a:lnTo>
                  <a:lnTo>
                    <a:pt x="1174" y="628"/>
                  </a:lnTo>
                  <a:lnTo>
                    <a:pt x="1188" y="678"/>
                  </a:lnTo>
                  <a:lnTo>
                    <a:pt x="1198" y="728"/>
                  </a:lnTo>
                  <a:lnTo>
                    <a:pt x="1206" y="778"/>
                  </a:lnTo>
                  <a:lnTo>
                    <a:pt x="1209" y="828"/>
                  </a:lnTo>
                  <a:lnTo>
                    <a:pt x="1210" y="877"/>
                  </a:lnTo>
                  <a:lnTo>
                    <a:pt x="1207" y="926"/>
                  </a:lnTo>
                  <a:lnTo>
                    <a:pt x="1200" y="975"/>
                  </a:lnTo>
                  <a:lnTo>
                    <a:pt x="1191" y="1023"/>
                  </a:lnTo>
                  <a:lnTo>
                    <a:pt x="1179" y="1070"/>
                  </a:lnTo>
                  <a:lnTo>
                    <a:pt x="1163" y="1114"/>
                  </a:lnTo>
                  <a:lnTo>
                    <a:pt x="1144" y="1158"/>
                  </a:lnTo>
                  <a:lnTo>
                    <a:pt x="1123" y="1198"/>
                  </a:lnTo>
                  <a:lnTo>
                    <a:pt x="1097" y="1238"/>
                  </a:lnTo>
                  <a:lnTo>
                    <a:pt x="1069" y="1275"/>
                  </a:lnTo>
                  <a:lnTo>
                    <a:pt x="1036" y="1309"/>
                  </a:lnTo>
                  <a:lnTo>
                    <a:pt x="1001" y="1340"/>
                  </a:lnTo>
                  <a:lnTo>
                    <a:pt x="963" y="1368"/>
                  </a:lnTo>
                  <a:lnTo>
                    <a:pt x="920" y="1393"/>
                  </a:lnTo>
                  <a:lnTo>
                    <a:pt x="876" y="1415"/>
                  </a:lnTo>
                  <a:lnTo>
                    <a:pt x="827" y="1433"/>
                  </a:lnTo>
                  <a:lnTo>
                    <a:pt x="776" y="1446"/>
                  </a:lnTo>
                  <a:lnTo>
                    <a:pt x="721" y="1456"/>
                  </a:lnTo>
                  <a:lnTo>
                    <a:pt x="662" y="1461"/>
                  </a:lnTo>
                  <a:lnTo>
                    <a:pt x="597" y="1461"/>
                  </a:lnTo>
                  <a:lnTo>
                    <a:pt x="536" y="1457"/>
                  </a:lnTo>
                  <a:lnTo>
                    <a:pt x="478" y="1448"/>
                  </a:lnTo>
                  <a:lnTo>
                    <a:pt x="423" y="1435"/>
                  </a:lnTo>
                  <a:lnTo>
                    <a:pt x="371" y="1418"/>
                  </a:lnTo>
                  <a:lnTo>
                    <a:pt x="323" y="1398"/>
                  </a:lnTo>
                  <a:lnTo>
                    <a:pt x="279" y="1374"/>
                  </a:lnTo>
                  <a:lnTo>
                    <a:pt x="237" y="1346"/>
                  </a:lnTo>
                  <a:lnTo>
                    <a:pt x="199" y="1316"/>
                  </a:lnTo>
                  <a:lnTo>
                    <a:pt x="165" y="1282"/>
                  </a:lnTo>
                  <a:lnTo>
                    <a:pt x="133" y="1247"/>
                  </a:lnTo>
                  <a:lnTo>
                    <a:pt x="105" y="1209"/>
                  </a:lnTo>
                  <a:lnTo>
                    <a:pt x="81" y="1168"/>
                  </a:lnTo>
                  <a:lnTo>
                    <a:pt x="59" y="1127"/>
                  </a:lnTo>
                  <a:lnTo>
                    <a:pt x="41" y="1082"/>
                  </a:lnTo>
                  <a:lnTo>
                    <a:pt x="26" y="1037"/>
                  </a:lnTo>
                  <a:lnTo>
                    <a:pt x="14" y="991"/>
                  </a:lnTo>
                  <a:lnTo>
                    <a:pt x="6" y="944"/>
                  </a:lnTo>
                  <a:lnTo>
                    <a:pt x="1" y="896"/>
                  </a:lnTo>
                  <a:lnTo>
                    <a:pt x="0" y="847"/>
                  </a:lnTo>
                  <a:lnTo>
                    <a:pt x="1" y="799"/>
                  </a:lnTo>
                  <a:lnTo>
                    <a:pt x="6" y="751"/>
                  </a:lnTo>
                  <a:lnTo>
                    <a:pt x="14" y="702"/>
                  </a:lnTo>
                  <a:lnTo>
                    <a:pt x="26" y="654"/>
                  </a:lnTo>
                  <a:lnTo>
                    <a:pt x="40" y="608"/>
                  </a:lnTo>
                  <a:lnTo>
                    <a:pt x="46" y="594"/>
                  </a:lnTo>
                  <a:lnTo>
                    <a:pt x="53" y="587"/>
                  </a:lnTo>
                  <a:lnTo>
                    <a:pt x="59" y="585"/>
                  </a:lnTo>
                  <a:lnTo>
                    <a:pt x="64" y="586"/>
                  </a:lnTo>
                  <a:lnTo>
                    <a:pt x="69" y="591"/>
                  </a:lnTo>
                  <a:lnTo>
                    <a:pt x="72" y="596"/>
                  </a:lnTo>
                  <a:lnTo>
                    <a:pt x="74" y="603"/>
                  </a:lnTo>
                  <a:lnTo>
                    <a:pt x="85" y="663"/>
                  </a:lnTo>
                  <a:lnTo>
                    <a:pt x="99" y="717"/>
                  </a:lnTo>
                  <a:lnTo>
                    <a:pt x="115" y="767"/>
                  </a:lnTo>
                  <a:lnTo>
                    <a:pt x="133" y="814"/>
                  </a:lnTo>
                  <a:lnTo>
                    <a:pt x="154" y="857"/>
                  </a:lnTo>
                  <a:lnTo>
                    <a:pt x="175" y="896"/>
                  </a:lnTo>
                  <a:lnTo>
                    <a:pt x="198" y="931"/>
                  </a:lnTo>
                  <a:lnTo>
                    <a:pt x="221" y="965"/>
                  </a:lnTo>
                  <a:lnTo>
                    <a:pt x="245" y="993"/>
                  </a:lnTo>
                  <a:lnTo>
                    <a:pt x="267" y="1019"/>
                  </a:lnTo>
                  <a:lnTo>
                    <a:pt x="289" y="1041"/>
                  </a:lnTo>
                  <a:lnTo>
                    <a:pt x="311" y="1060"/>
                  </a:lnTo>
                  <a:lnTo>
                    <a:pt x="331" y="1077"/>
                  </a:lnTo>
                  <a:lnTo>
                    <a:pt x="348" y="1090"/>
                  </a:lnTo>
                  <a:lnTo>
                    <a:pt x="364" y="1102"/>
                  </a:lnTo>
                  <a:lnTo>
                    <a:pt x="376" y="1110"/>
                  </a:lnTo>
                  <a:lnTo>
                    <a:pt x="386" y="1116"/>
                  </a:lnTo>
                  <a:lnTo>
                    <a:pt x="392" y="1119"/>
                  </a:lnTo>
                  <a:lnTo>
                    <a:pt x="394" y="1120"/>
                  </a:lnTo>
                  <a:lnTo>
                    <a:pt x="356" y="1057"/>
                  </a:lnTo>
                  <a:lnTo>
                    <a:pt x="323" y="996"/>
                  </a:lnTo>
                  <a:lnTo>
                    <a:pt x="297" y="936"/>
                  </a:lnTo>
                  <a:lnTo>
                    <a:pt x="277" y="876"/>
                  </a:lnTo>
                  <a:lnTo>
                    <a:pt x="260" y="820"/>
                  </a:lnTo>
                  <a:lnTo>
                    <a:pt x="249" y="765"/>
                  </a:lnTo>
                  <a:lnTo>
                    <a:pt x="242" y="711"/>
                  </a:lnTo>
                  <a:lnTo>
                    <a:pt x="239" y="661"/>
                  </a:lnTo>
                  <a:lnTo>
                    <a:pt x="240" y="611"/>
                  </a:lnTo>
                  <a:lnTo>
                    <a:pt x="246" y="563"/>
                  </a:lnTo>
                  <a:lnTo>
                    <a:pt x="253" y="516"/>
                  </a:lnTo>
                  <a:lnTo>
                    <a:pt x="264" y="472"/>
                  </a:lnTo>
                  <a:lnTo>
                    <a:pt x="278" y="430"/>
                  </a:lnTo>
                  <a:lnTo>
                    <a:pt x="293" y="389"/>
                  </a:lnTo>
                  <a:lnTo>
                    <a:pt x="311" y="350"/>
                  </a:lnTo>
                  <a:lnTo>
                    <a:pt x="331" y="314"/>
                  </a:lnTo>
                  <a:lnTo>
                    <a:pt x="351" y="279"/>
                  </a:lnTo>
                  <a:lnTo>
                    <a:pt x="374" y="245"/>
                  </a:lnTo>
                  <a:lnTo>
                    <a:pt x="397" y="215"/>
                  </a:lnTo>
                  <a:lnTo>
                    <a:pt x="420" y="186"/>
                  </a:lnTo>
                  <a:lnTo>
                    <a:pt x="444" y="159"/>
                  </a:lnTo>
                  <a:lnTo>
                    <a:pt x="467" y="134"/>
                  </a:lnTo>
                  <a:lnTo>
                    <a:pt x="489" y="111"/>
                  </a:lnTo>
                  <a:lnTo>
                    <a:pt x="512" y="91"/>
                  </a:lnTo>
                  <a:lnTo>
                    <a:pt x="533" y="72"/>
                  </a:lnTo>
                  <a:lnTo>
                    <a:pt x="553" y="55"/>
                  </a:lnTo>
                  <a:lnTo>
                    <a:pt x="570" y="41"/>
                  </a:lnTo>
                  <a:lnTo>
                    <a:pt x="587" y="28"/>
                  </a:lnTo>
                  <a:lnTo>
                    <a:pt x="601" y="19"/>
                  </a:lnTo>
                  <a:lnTo>
                    <a:pt x="612" y="11"/>
                  </a:lnTo>
                  <a:lnTo>
                    <a:pt x="621" y="5"/>
                  </a:lnTo>
                  <a:lnTo>
                    <a:pt x="625" y="1"/>
                  </a:lnTo>
                  <a:lnTo>
                    <a:pt x="629" y="0"/>
                  </a:lnTo>
                  <a:close/>
                </a:path>
              </a:pathLst>
            </a:custGeom>
            <a:solidFill>
              <a:srgbClr val="FFFFFF"/>
            </a:solidFill>
            <a:ln w="0">
              <a:noFill/>
              <a:prstDash val="solid"/>
              <a:round/>
              <a:headEnd/>
              <a:tailEnd/>
            </a:ln>
          </p:spPr>
          <p:txBody>
            <a:bodyPr/>
            <a:lstStyle/>
            <a:p>
              <a:endParaRPr lang="de-CH" dirty="0"/>
            </a:p>
          </p:txBody>
        </p:sp>
        <p:sp>
          <p:nvSpPr>
            <p:cNvPr id="13" name="Freeform 8"/>
            <p:cNvSpPr>
              <a:spLocks noEditPoints="1"/>
            </p:cNvSpPr>
            <p:nvPr userDrawn="1"/>
          </p:nvSpPr>
          <p:spPr bwMode="auto">
            <a:xfrm>
              <a:off x="5036" y="4137"/>
              <a:ext cx="55" cy="63"/>
            </a:xfrm>
            <a:custGeom>
              <a:avLst/>
              <a:gdLst>
                <a:gd name="T0" fmla="*/ 0 w 442"/>
                <a:gd name="T1" fmla="*/ 0 h 501"/>
                <a:gd name="T2" fmla="*/ 0 w 442"/>
                <a:gd name="T3" fmla="*/ 0 h 501"/>
                <a:gd name="T4" fmla="*/ 0 w 442"/>
                <a:gd name="T5" fmla="*/ 0 h 501"/>
                <a:gd name="T6" fmla="*/ 0 w 442"/>
                <a:gd name="T7" fmla="*/ 0 h 501"/>
                <a:gd name="T8" fmla="*/ 0 w 442"/>
                <a:gd name="T9" fmla="*/ 0 h 501"/>
                <a:gd name="T10" fmla="*/ 0 w 442"/>
                <a:gd name="T11" fmla="*/ 0 h 501"/>
                <a:gd name="T12" fmla="*/ 0 w 442"/>
                <a:gd name="T13" fmla="*/ 0 h 501"/>
                <a:gd name="T14" fmla="*/ 0 w 442"/>
                <a:gd name="T15" fmla="*/ 0 h 501"/>
                <a:gd name="T16" fmla="*/ 0 w 442"/>
                <a:gd name="T17" fmla="*/ 0 h 501"/>
                <a:gd name="T18" fmla="*/ 0 w 442"/>
                <a:gd name="T19" fmla="*/ 0 h 501"/>
                <a:gd name="T20" fmla="*/ 0 w 442"/>
                <a:gd name="T21" fmla="*/ 0 h 501"/>
                <a:gd name="T22" fmla="*/ 0 w 442"/>
                <a:gd name="T23" fmla="*/ 0 h 501"/>
                <a:gd name="T24" fmla="*/ 0 w 442"/>
                <a:gd name="T25" fmla="*/ 0 h 501"/>
                <a:gd name="T26" fmla="*/ 0 w 442"/>
                <a:gd name="T27" fmla="*/ 0 h 501"/>
                <a:gd name="T28" fmla="*/ 0 w 442"/>
                <a:gd name="T29" fmla="*/ 0 h 501"/>
                <a:gd name="T30" fmla="*/ 0 w 442"/>
                <a:gd name="T31" fmla="*/ 0 h 501"/>
                <a:gd name="T32" fmla="*/ 0 w 442"/>
                <a:gd name="T33" fmla="*/ 0 h 501"/>
                <a:gd name="T34" fmla="*/ 0 w 442"/>
                <a:gd name="T35" fmla="*/ 0 h 501"/>
                <a:gd name="T36" fmla="*/ 0 w 442"/>
                <a:gd name="T37" fmla="*/ 0 h 501"/>
                <a:gd name="T38" fmla="*/ 0 w 442"/>
                <a:gd name="T39" fmla="*/ 0 h 501"/>
                <a:gd name="T40" fmla="*/ 0 w 442"/>
                <a:gd name="T41" fmla="*/ 0 h 501"/>
                <a:gd name="T42" fmla="*/ 0 w 442"/>
                <a:gd name="T43" fmla="*/ 0 h 501"/>
                <a:gd name="T44" fmla="*/ 0 w 442"/>
                <a:gd name="T45" fmla="*/ 0 h 501"/>
                <a:gd name="T46" fmla="*/ 0 w 442"/>
                <a:gd name="T47" fmla="*/ 0 h 501"/>
                <a:gd name="T48" fmla="*/ 0 w 442"/>
                <a:gd name="T49" fmla="*/ 0 h 501"/>
                <a:gd name="T50" fmla="*/ 0 w 442"/>
                <a:gd name="T51" fmla="*/ 0 h 501"/>
                <a:gd name="T52" fmla="*/ 0 w 442"/>
                <a:gd name="T53" fmla="*/ 0 h 501"/>
                <a:gd name="T54" fmla="*/ 0 w 442"/>
                <a:gd name="T55" fmla="*/ 0 h 501"/>
                <a:gd name="T56" fmla="*/ 0 w 442"/>
                <a:gd name="T57" fmla="*/ 0 h 501"/>
                <a:gd name="T58" fmla="*/ 0 w 442"/>
                <a:gd name="T59" fmla="*/ 0 h 501"/>
                <a:gd name="T60" fmla="*/ 0 w 442"/>
                <a:gd name="T61" fmla="*/ 0 h 501"/>
                <a:gd name="T62" fmla="*/ 0 w 442"/>
                <a:gd name="T63" fmla="*/ 0 h 501"/>
                <a:gd name="T64" fmla="*/ 0 w 442"/>
                <a:gd name="T65" fmla="*/ 0 h 501"/>
                <a:gd name="T66" fmla="*/ 0 w 442"/>
                <a:gd name="T67" fmla="*/ 0 h 501"/>
                <a:gd name="T68" fmla="*/ 0 w 442"/>
                <a:gd name="T69" fmla="*/ 0 h 501"/>
                <a:gd name="T70" fmla="*/ 0 w 442"/>
                <a:gd name="T71" fmla="*/ 0 h 501"/>
                <a:gd name="T72" fmla="*/ 0 w 442"/>
                <a:gd name="T73" fmla="*/ 0 h 501"/>
                <a:gd name="T74" fmla="*/ 0 w 442"/>
                <a:gd name="T75" fmla="*/ 0 h 501"/>
                <a:gd name="T76" fmla="*/ 0 w 442"/>
                <a:gd name="T77" fmla="*/ 0 h 501"/>
                <a:gd name="T78" fmla="*/ 0 w 442"/>
                <a:gd name="T79" fmla="*/ 0 h 501"/>
                <a:gd name="T80" fmla="*/ 0 w 442"/>
                <a:gd name="T81" fmla="*/ 0 h 5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42" h="501">
                  <a:moveTo>
                    <a:pt x="130" y="288"/>
                  </a:moveTo>
                  <a:lnTo>
                    <a:pt x="130" y="403"/>
                  </a:lnTo>
                  <a:lnTo>
                    <a:pt x="227" y="403"/>
                  </a:lnTo>
                  <a:lnTo>
                    <a:pt x="242" y="402"/>
                  </a:lnTo>
                  <a:lnTo>
                    <a:pt x="256" y="401"/>
                  </a:lnTo>
                  <a:lnTo>
                    <a:pt x="270" y="398"/>
                  </a:lnTo>
                  <a:lnTo>
                    <a:pt x="282" y="393"/>
                  </a:lnTo>
                  <a:lnTo>
                    <a:pt x="293" y="385"/>
                  </a:lnTo>
                  <a:lnTo>
                    <a:pt x="300" y="376"/>
                  </a:lnTo>
                  <a:lnTo>
                    <a:pt x="305" y="363"/>
                  </a:lnTo>
                  <a:lnTo>
                    <a:pt x="306" y="346"/>
                  </a:lnTo>
                  <a:lnTo>
                    <a:pt x="305" y="330"/>
                  </a:lnTo>
                  <a:lnTo>
                    <a:pt x="301" y="317"/>
                  </a:lnTo>
                  <a:lnTo>
                    <a:pt x="294" y="308"/>
                  </a:lnTo>
                  <a:lnTo>
                    <a:pt x="285" y="300"/>
                  </a:lnTo>
                  <a:lnTo>
                    <a:pt x="275" y="295"/>
                  </a:lnTo>
                  <a:lnTo>
                    <a:pt x="263" y="291"/>
                  </a:lnTo>
                  <a:lnTo>
                    <a:pt x="250" y="289"/>
                  </a:lnTo>
                  <a:lnTo>
                    <a:pt x="237" y="288"/>
                  </a:lnTo>
                  <a:lnTo>
                    <a:pt x="222" y="288"/>
                  </a:lnTo>
                  <a:lnTo>
                    <a:pt x="130" y="288"/>
                  </a:lnTo>
                  <a:close/>
                  <a:moveTo>
                    <a:pt x="130" y="98"/>
                  </a:moveTo>
                  <a:lnTo>
                    <a:pt x="130" y="195"/>
                  </a:lnTo>
                  <a:lnTo>
                    <a:pt x="207" y="195"/>
                  </a:lnTo>
                  <a:lnTo>
                    <a:pt x="220" y="194"/>
                  </a:lnTo>
                  <a:lnTo>
                    <a:pt x="233" y="193"/>
                  </a:lnTo>
                  <a:lnTo>
                    <a:pt x="247" y="191"/>
                  </a:lnTo>
                  <a:lnTo>
                    <a:pt x="258" y="187"/>
                  </a:lnTo>
                  <a:lnTo>
                    <a:pt x="268" y="181"/>
                  </a:lnTo>
                  <a:lnTo>
                    <a:pt x="276" y="173"/>
                  </a:lnTo>
                  <a:lnTo>
                    <a:pt x="280" y="160"/>
                  </a:lnTo>
                  <a:lnTo>
                    <a:pt x="282" y="145"/>
                  </a:lnTo>
                  <a:lnTo>
                    <a:pt x="280" y="129"/>
                  </a:lnTo>
                  <a:lnTo>
                    <a:pt x="275" y="118"/>
                  </a:lnTo>
                  <a:lnTo>
                    <a:pt x="267" y="109"/>
                  </a:lnTo>
                  <a:lnTo>
                    <a:pt x="256" y="103"/>
                  </a:lnTo>
                  <a:lnTo>
                    <a:pt x="244" y="100"/>
                  </a:lnTo>
                  <a:lnTo>
                    <a:pt x="230" y="98"/>
                  </a:lnTo>
                  <a:lnTo>
                    <a:pt x="216" y="98"/>
                  </a:lnTo>
                  <a:lnTo>
                    <a:pt x="130" y="98"/>
                  </a:lnTo>
                  <a:close/>
                  <a:moveTo>
                    <a:pt x="0" y="0"/>
                  </a:moveTo>
                  <a:lnTo>
                    <a:pt x="205" y="0"/>
                  </a:lnTo>
                  <a:lnTo>
                    <a:pt x="226" y="0"/>
                  </a:lnTo>
                  <a:lnTo>
                    <a:pt x="249" y="1"/>
                  </a:lnTo>
                  <a:lnTo>
                    <a:pt x="272" y="2"/>
                  </a:lnTo>
                  <a:lnTo>
                    <a:pt x="294" y="5"/>
                  </a:lnTo>
                  <a:lnTo>
                    <a:pt x="315" y="11"/>
                  </a:lnTo>
                  <a:lnTo>
                    <a:pt x="336" y="18"/>
                  </a:lnTo>
                  <a:lnTo>
                    <a:pt x="356" y="27"/>
                  </a:lnTo>
                  <a:lnTo>
                    <a:pt x="374" y="41"/>
                  </a:lnTo>
                  <a:lnTo>
                    <a:pt x="389" y="57"/>
                  </a:lnTo>
                  <a:lnTo>
                    <a:pt x="400" y="73"/>
                  </a:lnTo>
                  <a:lnTo>
                    <a:pt x="407" y="92"/>
                  </a:lnTo>
                  <a:lnTo>
                    <a:pt x="411" y="111"/>
                  </a:lnTo>
                  <a:lnTo>
                    <a:pt x="413" y="131"/>
                  </a:lnTo>
                  <a:lnTo>
                    <a:pt x="411" y="154"/>
                  </a:lnTo>
                  <a:lnTo>
                    <a:pt x="404" y="176"/>
                  </a:lnTo>
                  <a:lnTo>
                    <a:pt x="393" y="193"/>
                  </a:lnTo>
                  <a:lnTo>
                    <a:pt x="379" y="209"/>
                  </a:lnTo>
                  <a:lnTo>
                    <a:pt x="360" y="221"/>
                  </a:lnTo>
                  <a:lnTo>
                    <a:pt x="338" y="231"/>
                  </a:lnTo>
                  <a:lnTo>
                    <a:pt x="363" y="239"/>
                  </a:lnTo>
                  <a:lnTo>
                    <a:pt x="386" y="249"/>
                  </a:lnTo>
                  <a:lnTo>
                    <a:pt x="405" y="264"/>
                  </a:lnTo>
                  <a:lnTo>
                    <a:pt x="420" y="282"/>
                  </a:lnTo>
                  <a:lnTo>
                    <a:pt x="432" y="302"/>
                  </a:lnTo>
                  <a:lnTo>
                    <a:pt x="439" y="326"/>
                  </a:lnTo>
                  <a:lnTo>
                    <a:pt x="442" y="352"/>
                  </a:lnTo>
                  <a:lnTo>
                    <a:pt x="440" y="377"/>
                  </a:lnTo>
                  <a:lnTo>
                    <a:pt x="433" y="401"/>
                  </a:lnTo>
                  <a:lnTo>
                    <a:pt x="422" y="423"/>
                  </a:lnTo>
                  <a:lnTo>
                    <a:pt x="409" y="442"/>
                  </a:lnTo>
                  <a:lnTo>
                    <a:pt x="391" y="459"/>
                  </a:lnTo>
                  <a:lnTo>
                    <a:pt x="370" y="473"/>
                  </a:lnTo>
                  <a:lnTo>
                    <a:pt x="346" y="484"/>
                  </a:lnTo>
                  <a:lnTo>
                    <a:pt x="319" y="491"/>
                  </a:lnTo>
                  <a:lnTo>
                    <a:pt x="291" y="496"/>
                  </a:lnTo>
                  <a:lnTo>
                    <a:pt x="262" y="500"/>
                  </a:lnTo>
                  <a:lnTo>
                    <a:pt x="233" y="501"/>
                  </a:lnTo>
                  <a:lnTo>
                    <a:pt x="205" y="501"/>
                  </a:lnTo>
                  <a:lnTo>
                    <a:pt x="0" y="501"/>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4" name="Rectangle 9"/>
            <p:cNvSpPr>
              <a:spLocks noChangeArrowheads="1"/>
            </p:cNvSpPr>
            <p:nvPr userDrawn="1"/>
          </p:nvSpPr>
          <p:spPr bwMode="auto">
            <a:xfrm>
              <a:off x="5101" y="4137"/>
              <a:ext cx="17" cy="63"/>
            </a:xfrm>
            <a:prstGeom prst="rect">
              <a:avLst/>
            </a:prstGeom>
            <a:solidFill>
              <a:srgbClr val="68B153"/>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dirty="0" smtClean="0"/>
            </a:p>
          </p:txBody>
        </p:sp>
        <p:sp>
          <p:nvSpPr>
            <p:cNvPr id="15" name="Freeform 10"/>
            <p:cNvSpPr>
              <a:spLocks noEditPoints="1"/>
            </p:cNvSpPr>
            <p:nvPr userDrawn="1"/>
          </p:nvSpPr>
          <p:spPr bwMode="auto">
            <a:xfrm>
              <a:off x="5128" y="4136"/>
              <a:ext cx="64" cy="65"/>
            </a:xfrm>
            <a:custGeom>
              <a:avLst/>
              <a:gdLst>
                <a:gd name="T0" fmla="*/ 0 w 506"/>
                <a:gd name="T1" fmla="*/ 0 h 523"/>
                <a:gd name="T2" fmla="*/ 0 w 506"/>
                <a:gd name="T3" fmla="*/ 0 h 523"/>
                <a:gd name="T4" fmla="*/ 0 w 506"/>
                <a:gd name="T5" fmla="*/ 0 h 523"/>
                <a:gd name="T6" fmla="*/ 0 w 506"/>
                <a:gd name="T7" fmla="*/ 0 h 523"/>
                <a:gd name="T8" fmla="*/ 0 w 506"/>
                <a:gd name="T9" fmla="*/ 0 h 523"/>
                <a:gd name="T10" fmla="*/ 0 w 506"/>
                <a:gd name="T11" fmla="*/ 0 h 523"/>
                <a:gd name="T12" fmla="*/ 0 w 506"/>
                <a:gd name="T13" fmla="*/ 0 h 523"/>
                <a:gd name="T14" fmla="*/ 0 w 506"/>
                <a:gd name="T15" fmla="*/ 0 h 523"/>
                <a:gd name="T16" fmla="*/ 0 w 506"/>
                <a:gd name="T17" fmla="*/ 0 h 523"/>
                <a:gd name="T18" fmla="*/ 0 w 506"/>
                <a:gd name="T19" fmla="*/ 0 h 523"/>
                <a:gd name="T20" fmla="*/ 0 w 506"/>
                <a:gd name="T21" fmla="*/ 0 h 523"/>
                <a:gd name="T22" fmla="*/ 0 w 506"/>
                <a:gd name="T23" fmla="*/ 0 h 523"/>
                <a:gd name="T24" fmla="*/ 0 w 506"/>
                <a:gd name="T25" fmla="*/ 0 h 523"/>
                <a:gd name="T26" fmla="*/ 0 w 506"/>
                <a:gd name="T27" fmla="*/ 0 h 523"/>
                <a:gd name="T28" fmla="*/ 0 w 506"/>
                <a:gd name="T29" fmla="*/ 0 h 523"/>
                <a:gd name="T30" fmla="*/ 0 w 506"/>
                <a:gd name="T31" fmla="*/ 0 h 523"/>
                <a:gd name="T32" fmla="*/ 0 w 506"/>
                <a:gd name="T33" fmla="*/ 0 h 523"/>
                <a:gd name="T34" fmla="*/ 0 w 506"/>
                <a:gd name="T35" fmla="*/ 0 h 523"/>
                <a:gd name="T36" fmla="*/ 0 w 506"/>
                <a:gd name="T37" fmla="*/ 0 h 523"/>
                <a:gd name="T38" fmla="*/ 0 w 506"/>
                <a:gd name="T39" fmla="*/ 0 h 523"/>
                <a:gd name="T40" fmla="*/ 0 w 506"/>
                <a:gd name="T41" fmla="*/ 0 h 523"/>
                <a:gd name="T42" fmla="*/ 0 w 506"/>
                <a:gd name="T43" fmla="*/ 0 h 523"/>
                <a:gd name="T44" fmla="*/ 0 w 506"/>
                <a:gd name="T45" fmla="*/ 0 h 523"/>
                <a:gd name="T46" fmla="*/ 0 w 506"/>
                <a:gd name="T47" fmla="*/ 0 h 523"/>
                <a:gd name="T48" fmla="*/ 0 w 506"/>
                <a:gd name="T49" fmla="*/ 0 h 523"/>
                <a:gd name="T50" fmla="*/ 0 w 506"/>
                <a:gd name="T51" fmla="*/ 0 h 523"/>
                <a:gd name="T52" fmla="*/ 0 w 506"/>
                <a:gd name="T53" fmla="*/ 0 h 523"/>
                <a:gd name="T54" fmla="*/ 0 w 506"/>
                <a:gd name="T55" fmla="*/ 0 h 523"/>
                <a:gd name="T56" fmla="*/ 0 w 506"/>
                <a:gd name="T57" fmla="*/ 0 h 523"/>
                <a:gd name="T58" fmla="*/ 0 w 506"/>
                <a:gd name="T59" fmla="*/ 0 h 523"/>
                <a:gd name="T60" fmla="*/ 0 w 506"/>
                <a:gd name="T61" fmla="*/ 0 h 523"/>
                <a:gd name="T62" fmla="*/ 0 w 506"/>
                <a:gd name="T63" fmla="*/ 0 h 523"/>
                <a:gd name="T64" fmla="*/ 0 w 506"/>
                <a:gd name="T65" fmla="*/ 0 h 523"/>
                <a:gd name="T66" fmla="*/ 0 w 506"/>
                <a:gd name="T67" fmla="*/ 0 h 523"/>
                <a:gd name="T68" fmla="*/ 0 w 506"/>
                <a:gd name="T69" fmla="*/ 0 h 523"/>
                <a:gd name="T70" fmla="*/ 0 w 506"/>
                <a:gd name="T71" fmla="*/ 0 h 523"/>
                <a:gd name="T72" fmla="*/ 0 w 506"/>
                <a:gd name="T73" fmla="*/ 0 h 523"/>
                <a:gd name="T74" fmla="*/ 0 w 506"/>
                <a:gd name="T75" fmla="*/ 0 h 523"/>
                <a:gd name="T76" fmla="*/ 0 w 506"/>
                <a:gd name="T77" fmla="*/ 0 h 523"/>
                <a:gd name="T78" fmla="*/ 0 w 506"/>
                <a:gd name="T79" fmla="*/ 0 h 523"/>
                <a:gd name="T80" fmla="*/ 0 w 506"/>
                <a:gd name="T81" fmla="*/ 0 h 523"/>
                <a:gd name="T82" fmla="*/ 0 w 506"/>
                <a:gd name="T83" fmla="*/ 0 h 523"/>
                <a:gd name="T84" fmla="*/ 0 w 506"/>
                <a:gd name="T85" fmla="*/ 0 h 523"/>
                <a:gd name="T86" fmla="*/ 0 w 506"/>
                <a:gd name="T87" fmla="*/ 0 h 523"/>
                <a:gd name="T88" fmla="*/ 0 w 506"/>
                <a:gd name="T89" fmla="*/ 0 h 523"/>
                <a:gd name="T90" fmla="*/ 0 w 506"/>
                <a:gd name="T91" fmla="*/ 0 h 5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06" h="523">
                  <a:moveTo>
                    <a:pt x="252" y="103"/>
                  </a:moveTo>
                  <a:lnTo>
                    <a:pt x="230" y="105"/>
                  </a:lnTo>
                  <a:lnTo>
                    <a:pt x="211" y="111"/>
                  </a:lnTo>
                  <a:lnTo>
                    <a:pt x="193" y="120"/>
                  </a:lnTo>
                  <a:lnTo>
                    <a:pt x="179" y="132"/>
                  </a:lnTo>
                  <a:lnTo>
                    <a:pt x="167" y="146"/>
                  </a:lnTo>
                  <a:lnTo>
                    <a:pt x="158" y="163"/>
                  </a:lnTo>
                  <a:lnTo>
                    <a:pt x="149" y="182"/>
                  </a:lnTo>
                  <a:lnTo>
                    <a:pt x="144" y="201"/>
                  </a:lnTo>
                  <a:lnTo>
                    <a:pt x="140" y="221"/>
                  </a:lnTo>
                  <a:lnTo>
                    <a:pt x="138" y="242"/>
                  </a:lnTo>
                  <a:lnTo>
                    <a:pt x="138" y="261"/>
                  </a:lnTo>
                  <a:lnTo>
                    <a:pt x="138" y="282"/>
                  </a:lnTo>
                  <a:lnTo>
                    <a:pt x="140" y="303"/>
                  </a:lnTo>
                  <a:lnTo>
                    <a:pt x="144" y="323"/>
                  </a:lnTo>
                  <a:lnTo>
                    <a:pt x="149" y="342"/>
                  </a:lnTo>
                  <a:lnTo>
                    <a:pt x="158" y="360"/>
                  </a:lnTo>
                  <a:lnTo>
                    <a:pt x="167" y="377"/>
                  </a:lnTo>
                  <a:lnTo>
                    <a:pt x="179" y="391"/>
                  </a:lnTo>
                  <a:lnTo>
                    <a:pt x="194" y="404"/>
                  </a:lnTo>
                  <a:lnTo>
                    <a:pt x="211" y="412"/>
                  </a:lnTo>
                  <a:lnTo>
                    <a:pt x="230" y="418"/>
                  </a:lnTo>
                  <a:lnTo>
                    <a:pt x="254" y="420"/>
                  </a:lnTo>
                  <a:lnTo>
                    <a:pt x="276" y="418"/>
                  </a:lnTo>
                  <a:lnTo>
                    <a:pt x="296" y="412"/>
                  </a:lnTo>
                  <a:lnTo>
                    <a:pt x="312" y="404"/>
                  </a:lnTo>
                  <a:lnTo>
                    <a:pt x="327" y="391"/>
                  </a:lnTo>
                  <a:lnTo>
                    <a:pt x="338" y="378"/>
                  </a:lnTo>
                  <a:lnTo>
                    <a:pt x="349" y="361"/>
                  </a:lnTo>
                  <a:lnTo>
                    <a:pt x="356" y="343"/>
                  </a:lnTo>
                  <a:lnTo>
                    <a:pt x="362" y="324"/>
                  </a:lnTo>
                  <a:lnTo>
                    <a:pt x="365" y="304"/>
                  </a:lnTo>
                  <a:lnTo>
                    <a:pt x="367" y="284"/>
                  </a:lnTo>
                  <a:lnTo>
                    <a:pt x="368" y="264"/>
                  </a:lnTo>
                  <a:lnTo>
                    <a:pt x="368" y="243"/>
                  </a:lnTo>
                  <a:lnTo>
                    <a:pt x="366" y="222"/>
                  </a:lnTo>
                  <a:lnTo>
                    <a:pt x="362" y="201"/>
                  </a:lnTo>
                  <a:lnTo>
                    <a:pt x="357" y="182"/>
                  </a:lnTo>
                  <a:lnTo>
                    <a:pt x="350" y="163"/>
                  </a:lnTo>
                  <a:lnTo>
                    <a:pt x="339" y="146"/>
                  </a:lnTo>
                  <a:lnTo>
                    <a:pt x="328" y="132"/>
                  </a:lnTo>
                  <a:lnTo>
                    <a:pt x="313" y="119"/>
                  </a:lnTo>
                  <a:lnTo>
                    <a:pt x="296" y="111"/>
                  </a:lnTo>
                  <a:lnTo>
                    <a:pt x="276" y="105"/>
                  </a:lnTo>
                  <a:lnTo>
                    <a:pt x="252" y="103"/>
                  </a:lnTo>
                  <a:close/>
                  <a:moveTo>
                    <a:pt x="254" y="0"/>
                  </a:moveTo>
                  <a:lnTo>
                    <a:pt x="292" y="2"/>
                  </a:lnTo>
                  <a:lnTo>
                    <a:pt x="327" y="9"/>
                  </a:lnTo>
                  <a:lnTo>
                    <a:pt x="359" y="20"/>
                  </a:lnTo>
                  <a:lnTo>
                    <a:pt x="389" y="34"/>
                  </a:lnTo>
                  <a:lnTo>
                    <a:pt x="415" y="52"/>
                  </a:lnTo>
                  <a:lnTo>
                    <a:pt x="439" y="74"/>
                  </a:lnTo>
                  <a:lnTo>
                    <a:pt x="459" y="98"/>
                  </a:lnTo>
                  <a:lnTo>
                    <a:pt x="475" y="125"/>
                  </a:lnTo>
                  <a:lnTo>
                    <a:pt x="489" y="157"/>
                  </a:lnTo>
                  <a:lnTo>
                    <a:pt x="499" y="189"/>
                  </a:lnTo>
                  <a:lnTo>
                    <a:pt x="504" y="224"/>
                  </a:lnTo>
                  <a:lnTo>
                    <a:pt x="506" y="261"/>
                  </a:lnTo>
                  <a:lnTo>
                    <a:pt x="504" y="302"/>
                  </a:lnTo>
                  <a:lnTo>
                    <a:pt x="497" y="340"/>
                  </a:lnTo>
                  <a:lnTo>
                    <a:pt x="486" y="376"/>
                  </a:lnTo>
                  <a:lnTo>
                    <a:pt x="470" y="408"/>
                  </a:lnTo>
                  <a:lnTo>
                    <a:pt x="450" y="437"/>
                  </a:lnTo>
                  <a:lnTo>
                    <a:pt x="425" y="462"/>
                  </a:lnTo>
                  <a:lnTo>
                    <a:pt x="398" y="483"/>
                  </a:lnTo>
                  <a:lnTo>
                    <a:pt x="367" y="500"/>
                  </a:lnTo>
                  <a:lnTo>
                    <a:pt x="332" y="513"/>
                  </a:lnTo>
                  <a:lnTo>
                    <a:pt x="294" y="520"/>
                  </a:lnTo>
                  <a:lnTo>
                    <a:pt x="253" y="523"/>
                  </a:lnTo>
                  <a:lnTo>
                    <a:pt x="212" y="520"/>
                  </a:lnTo>
                  <a:lnTo>
                    <a:pt x="174" y="513"/>
                  </a:lnTo>
                  <a:lnTo>
                    <a:pt x="139" y="500"/>
                  </a:lnTo>
                  <a:lnTo>
                    <a:pt x="108" y="483"/>
                  </a:lnTo>
                  <a:lnTo>
                    <a:pt x="81" y="462"/>
                  </a:lnTo>
                  <a:lnTo>
                    <a:pt x="57" y="437"/>
                  </a:lnTo>
                  <a:lnTo>
                    <a:pt x="37" y="408"/>
                  </a:lnTo>
                  <a:lnTo>
                    <a:pt x="21" y="376"/>
                  </a:lnTo>
                  <a:lnTo>
                    <a:pt x="9" y="340"/>
                  </a:lnTo>
                  <a:lnTo>
                    <a:pt x="2" y="302"/>
                  </a:lnTo>
                  <a:lnTo>
                    <a:pt x="0" y="261"/>
                  </a:lnTo>
                  <a:lnTo>
                    <a:pt x="2" y="224"/>
                  </a:lnTo>
                  <a:lnTo>
                    <a:pt x="8" y="189"/>
                  </a:lnTo>
                  <a:lnTo>
                    <a:pt x="18" y="156"/>
                  </a:lnTo>
                  <a:lnTo>
                    <a:pt x="31" y="124"/>
                  </a:lnTo>
                  <a:lnTo>
                    <a:pt x="48" y="97"/>
                  </a:lnTo>
                  <a:lnTo>
                    <a:pt x="68" y="73"/>
                  </a:lnTo>
                  <a:lnTo>
                    <a:pt x="91" y="52"/>
                  </a:lnTo>
                  <a:lnTo>
                    <a:pt x="118" y="33"/>
                  </a:lnTo>
                  <a:lnTo>
                    <a:pt x="147" y="19"/>
                  </a:lnTo>
                  <a:lnTo>
                    <a:pt x="181" y="8"/>
                  </a:lnTo>
                  <a:lnTo>
                    <a:pt x="216" y="2"/>
                  </a:lnTo>
                  <a:lnTo>
                    <a:pt x="254"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6" name="Freeform 11"/>
            <p:cNvSpPr>
              <a:spLocks/>
            </p:cNvSpPr>
            <p:nvPr userDrawn="1"/>
          </p:nvSpPr>
          <p:spPr bwMode="auto">
            <a:xfrm>
              <a:off x="5199" y="4136"/>
              <a:ext cx="40"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1" y="0"/>
                  </a:moveTo>
                  <a:lnTo>
                    <a:pt x="183" y="1"/>
                  </a:lnTo>
                  <a:lnTo>
                    <a:pt x="206" y="6"/>
                  </a:lnTo>
                  <a:lnTo>
                    <a:pt x="227" y="12"/>
                  </a:lnTo>
                  <a:lnTo>
                    <a:pt x="246" y="23"/>
                  </a:lnTo>
                  <a:lnTo>
                    <a:pt x="262" y="36"/>
                  </a:lnTo>
                  <a:lnTo>
                    <a:pt x="277" y="52"/>
                  </a:lnTo>
                  <a:lnTo>
                    <a:pt x="288" y="72"/>
                  </a:lnTo>
                  <a:lnTo>
                    <a:pt x="296" y="93"/>
                  </a:lnTo>
                  <a:lnTo>
                    <a:pt x="300" y="112"/>
                  </a:lnTo>
                  <a:lnTo>
                    <a:pt x="302" y="132"/>
                  </a:lnTo>
                  <a:lnTo>
                    <a:pt x="260" y="132"/>
                  </a:lnTo>
                  <a:lnTo>
                    <a:pt x="258" y="116"/>
                  </a:lnTo>
                  <a:lnTo>
                    <a:pt x="254" y="102"/>
                  </a:lnTo>
                  <a:lnTo>
                    <a:pt x="249" y="88"/>
                  </a:lnTo>
                  <a:lnTo>
                    <a:pt x="238" y="72"/>
                  </a:lnTo>
                  <a:lnTo>
                    <a:pt x="225" y="59"/>
                  </a:lnTo>
                  <a:lnTo>
                    <a:pt x="210" y="50"/>
                  </a:lnTo>
                  <a:lnTo>
                    <a:pt x="194" y="44"/>
                  </a:lnTo>
                  <a:lnTo>
                    <a:pt x="176" y="39"/>
                  </a:lnTo>
                  <a:lnTo>
                    <a:pt x="157" y="38"/>
                  </a:lnTo>
                  <a:lnTo>
                    <a:pt x="139" y="39"/>
                  </a:lnTo>
                  <a:lnTo>
                    <a:pt x="121" y="44"/>
                  </a:lnTo>
                  <a:lnTo>
                    <a:pt x="104" y="51"/>
                  </a:lnTo>
                  <a:lnTo>
                    <a:pt x="90" y="60"/>
                  </a:lnTo>
                  <a:lnTo>
                    <a:pt x="77" y="72"/>
                  </a:lnTo>
                  <a:lnTo>
                    <a:pt x="68" y="86"/>
                  </a:lnTo>
                  <a:lnTo>
                    <a:pt x="62" y="103"/>
                  </a:lnTo>
                  <a:lnTo>
                    <a:pt x="60" y="121"/>
                  </a:lnTo>
                  <a:lnTo>
                    <a:pt x="62" y="139"/>
                  </a:lnTo>
                  <a:lnTo>
                    <a:pt x="69" y="155"/>
                  </a:lnTo>
                  <a:lnTo>
                    <a:pt x="79" y="168"/>
                  </a:lnTo>
                  <a:lnTo>
                    <a:pt x="92" y="180"/>
                  </a:lnTo>
                  <a:lnTo>
                    <a:pt x="109" y="191"/>
                  </a:lnTo>
                  <a:lnTo>
                    <a:pt x="126" y="200"/>
                  </a:lnTo>
                  <a:lnTo>
                    <a:pt x="146" y="210"/>
                  </a:lnTo>
                  <a:lnTo>
                    <a:pt x="167" y="219"/>
                  </a:lnTo>
                  <a:lnTo>
                    <a:pt x="189" y="229"/>
                  </a:lnTo>
                  <a:lnTo>
                    <a:pt x="209" y="239"/>
                  </a:lnTo>
                  <a:lnTo>
                    <a:pt x="230" y="250"/>
                  </a:lnTo>
                  <a:lnTo>
                    <a:pt x="250" y="262"/>
                  </a:lnTo>
                  <a:lnTo>
                    <a:pt x="268" y="275"/>
                  </a:lnTo>
                  <a:lnTo>
                    <a:pt x="284" y="291"/>
                  </a:lnTo>
                  <a:lnTo>
                    <a:pt x="298" y="308"/>
                  </a:lnTo>
                  <a:lnTo>
                    <a:pt x="308" y="328"/>
                  </a:lnTo>
                  <a:lnTo>
                    <a:pt x="314" y="352"/>
                  </a:lnTo>
                  <a:lnTo>
                    <a:pt x="316" y="378"/>
                  </a:lnTo>
                  <a:lnTo>
                    <a:pt x="314" y="404"/>
                  </a:lnTo>
                  <a:lnTo>
                    <a:pt x="308" y="427"/>
                  </a:lnTo>
                  <a:lnTo>
                    <a:pt x="298" y="447"/>
                  </a:lnTo>
                  <a:lnTo>
                    <a:pt x="285" y="466"/>
                  </a:lnTo>
                  <a:lnTo>
                    <a:pt x="268" y="482"/>
                  </a:lnTo>
                  <a:lnTo>
                    <a:pt x="250" y="494"/>
                  </a:lnTo>
                  <a:lnTo>
                    <a:pt x="229" y="504"/>
                  </a:lnTo>
                  <a:lnTo>
                    <a:pt x="206" y="512"/>
                  </a:lnTo>
                  <a:lnTo>
                    <a:pt x="182" y="516"/>
                  </a:lnTo>
                  <a:lnTo>
                    <a:pt x="157" y="517"/>
                  </a:lnTo>
                  <a:lnTo>
                    <a:pt x="130" y="516"/>
                  </a:lnTo>
                  <a:lnTo>
                    <a:pt x="104" y="511"/>
                  </a:lnTo>
                  <a:lnTo>
                    <a:pt x="81" y="501"/>
                  </a:lnTo>
                  <a:lnTo>
                    <a:pt x="60" y="489"/>
                  </a:lnTo>
                  <a:lnTo>
                    <a:pt x="40" y="472"/>
                  </a:lnTo>
                  <a:lnTo>
                    <a:pt x="25" y="453"/>
                  </a:lnTo>
                  <a:lnTo>
                    <a:pt x="12" y="428"/>
                  </a:lnTo>
                  <a:lnTo>
                    <a:pt x="5" y="406"/>
                  </a:lnTo>
                  <a:lnTo>
                    <a:pt x="2" y="384"/>
                  </a:lnTo>
                  <a:lnTo>
                    <a:pt x="0" y="362"/>
                  </a:lnTo>
                  <a:lnTo>
                    <a:pt x="42" y="362"/>
                  </a:lnTo>
                  <a:lnTo>
                    <a:pt x="45" y="387"/>
                  </a:lnTo>
                  <a:lnTo>
                    <a:pt x="52" y="410"/>
                  </a:lnTo>
                  <a:lnTo>
                    <a:pt x="61" y="430"/>
                  </a:lnTo>
                  <a:lnTo>
                    <a:pt x="74" y="446"/>
                  </a:lnTo>
                  <a:lnTo>
                    <a:pt x="91" y="460"/>
                  </a:lnTo>
                  <a:lnTo>
                    <a:pt x="112" y="470"/>
                  </a:lnTo>
                  <a:lnTo>
                    <a:pt x="135" y="476"/>
                  </a:lnTo>
                  <a:lnTo>
                    <a:pt x="159" y="478"/>
                  </a:lnTo>
                  <a:lnTo>
                    <a:pt x="181" y="477"/>
                  </a:lnTo>
                  <a:lnTo>
                    <a:pt x="202" y="472"/>
                  </a:lnTo>
                  <a:lnTo>
                    <a:pt x="221" y="464"/>
                  </a:lnTo>
                  <a:lnTo>
                    <a:pt x="237" y="453"/>
                  </a:lnTo>
                  <a:lnTo>
                    <a:pt x="252" y="439"/>
                  </a:lnTo>
                  <a:lnTo>
                    <a:pt x="262" y="422"/>
                  </a:lnTo>
                  <a:lnTo>
                    <a:pt x="269" y="403"/>
                  </a:lnTo>
                  <a:lnTo>
                    <a:pt x="272" y="380"/>
                  </a:lnTo>
                  <a:lnTo>
                    <a:pt x="269" y="362"/>
                  </a:lnTo>
                  <a:lnTo>
                    <a:pt x="265" y="346"/>
                  </a:lnTo>
                  <a:lnTo>
                    <a:pt x="257" y="331"/>
                  </a:lnTo>
                  <a:lnTo>
                    <a:pt x="246" y="318"/>
                  </a:lnTo>
                  <a:lnTo>
                    <a:pt x="232" y="306"/>
                  </a:lnTo>
                  <a:lnTo>
                    <a:pt x="211" y="292"/>
                  </a:lnTo>
                  <a:lnTo>
                    <a:pt x="187" y="279"/>
                  </a:lnTo>
                  <a:lnTo>
                    <a:pt x="164" y="268"/>
                  </a:lnTo>
                  <a:lnTo>
                    <a:pt x="139" y="256"/>
                  </a:lnTo>
                  <a:lnTo>
                    <a:pt x="115" y="246"/>
                  </a:lnTo>
                  <a:lnTo>
                    <a:pt x="90" y="234"/>
                  </a:lnTo>
                  <a:lnTo>
                    <a:pt x="66" y="219"/>
                  </a:lnTo>
                  <a:lnTo>
                    <a:pt x="48" y="204"/>
                  </a:lnTo>
                  <a:lnTo>
                    <a:pt x="35" y="187"/>
                  </a:lnTo>
                  <a:lnTo>
                    <a:pt x="25" y="168"/>
                  </a:lnTo>
                  <a:lnTo>
                    <a:pt x="18" y="146"/>
                  </a:lnTo>
                  <a:lnTo>
                    <a:pt x="16" y="123"/>
                  </a:lnTo>
                  <a:lnTo>
                    <a:pt x="18" y="99"/>
                  </a:lnTo>
                  <a:lnTo>
                    <a:pt x="26" y="76"/>
                  </a:lnTo>
                  <a:lnTo>
                    <a:pt x="37" y="56"/>
                  </a:lnTo>
                  <a:lnTo>
                    <a:pt x="53" y="39"/>
                  </a:lnTo>
                  <a:lnTo>
                    <a:pt x="70" y="25"/>
                  </a:lnTo>
                  <a:lnTo>
                    <a:pt x="90" y="15"/>
                  </a:lnTo>
                  <a:lnTo>
                    <a:pt x="113" y="6"/>
                  </a:lnTo>
                  <a:lnTo>
                    <a:pt x="137" y="2"/>
                  </a:lnTo>
                  <a:lnTo>
                    <a:pt x="161"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7" name="Freeform 12"/>
            <p:cNvSpPr>
              <a:spLocks/>
            </p:cNvSpPr>
            <p:nvPr userDrawn="1"/>
          </p:nvSpPr>
          <p:spPr bwMode="auto">
            <a:xfrm>
              <a:off x="5250" y="4137"/>
              <a:ext cx="43" cy="64"/>
            </a:xfrm>
            <a:custGeom>
              <a:avLst/>
              <a:gdLst>
                <a:gd name="T0" fmla="*/ 0 w 340"/>
                <a:gd name="T1" fmla="*/ 0 h 509"/>
                <a:gd name="T2" fmla="*/ 0 w 340"/>
                <a:gd name="T3" fmla="*/ 0 h 509"/>
                <a:gd name="T4" fmla="*/ 0 w 340"/>
                <a:gd name="T5" fmla="*/ 0 h 509"/>
                <a:gd name="T6" fmla="*/ 0 w 340"/>
                <a:gd name="T7" fmla="*/ 0 h 509"/>
                <a:gd name="T8" fmla="*/ 0 w 340"/>
                <a:gd name="T9" fmla="*/ 0 h 509"/>
                <a:gd name="T10" fmla="*/ 0 w 340"/>
                <a:gd name="T11" fmla="*/ 0 h 509"/>
                <a:gd name="T12" fmla="*/ 0 w 340"/>
                <a:gd name="T13" fmla="*/ 0 h 509"/>
                <a:gd name="T14" fmla="*/ 0 w 340"/>
                <a:gd name="T15" fmla="*/ 0 h 509"/>
                <a:gd name="T16" fmla="*/ 0 w 340"/>
                <a:gd name="T17" fmla="*/ 0 h 509"/>
                <a:gd name="T18" fmla="*/ 0 w 340"/>
                <a:gd name="T19" fmla="*/ 0 h 509"/>
                <a:gd name="T20" fmla="*/ 0 w 340"/>
                <a:gd name="T21" fmla="*/ 0 h 509"/>
                <a:gd name="T22" fmla="*/ 0 w 340"/>
                <a:gd name="T23" fmla="*/ 0 h 509"/>
                <a:gd name="T24" fmla="*/ 0 w 340"/>
                <a:gd name="T25" fmla="*/ 0 h 509"/>
                <a:gd name="T26" fmla="*/ 0 w 340"/>
                <a:gd name="T27" fmla="*/ 0 h 509"/>
                <a:gd name="T28" fmla="*/ 0 w 340"/>
                <a:gd name="T29" fmla="*/ 0 h 509"/>
                <a:gd name="T30" fmla="*/ 0 w 340"/>
                <a:gd name="T31" fmla="*/ 0 h 509"/>
                <a:gd name="T32" fmla="*/ 0 w 340"/>
                <a:gd name="T33" fmla="*/ 0 h 509"/>
                <a:gd name="T34" fmla="*/ 0 w 340"/>
                <a:gd name="T35" fmla="*/ 0 h 509"/>
                <a:gd name="T36" fmla="*/ 0 w 340"/>
                <a:gd name="T37" fmla="*/ 0 h 509"/>
                <a:gd name="T38" fmla="*/ 0 w 340"/>
                <a:gd name="T39" fmla="*/ 0 h 509"/>
                <a:gd name="T40" fmla="*/ 0 w 340"/>
                <a:gd name="T41" fmla="*/ 0 h 509"/>
                <a:gd name="T42" fmla="*/ 0 w 340"/>
                <a:gd name="T43" fmla="*/ 0 h 509"/>
                <a:gd name="T44" fmla="*/ 0 w 340"/>
                <a:gd name="T45" fmla="*/ 0 h 509"/>
                <a:gd name="T46" fmla="*/ 0 w 340"/>
                <a:gd name="T47" fmla="*/ 0 h 509"/>
                <a:gd name="T48" fmla="*/ 0 w 340"/>
                <a:gd name="T49" fmla="*/ 0 h 509"/>
                <a:gd name="T50" fmla="*/ 0 w 340"/>
                <a:gd name="T51" fmla="*/ 0 h 509"/>
                <a:gd name="T52" fmla="*/ 0 w 340"/>
                <a:gd name="T53" fmla="*/ 0 h 509"/>
                <a:gd name="T54" fmla="*/ 0 w 340"/>
                <a:gd name="T55" fmla="*/ 0 h 509"/>
                <a:gd name="T56" fmla="*/ 0 w 340"/>
                <a:gd name="T57" fmla="*/ 0 h 509"/>
                <a:gd name="T58" fmla="*/ 0 w 340"/>
                <a:gd name="T59" fmla="*/ 0 h 509"/>
                <a:gd name="T60" fmla="*/ 0 w 340"/>
                <a:gd name="T61" fmla="*/ 0 h 509"/>
                <a:gd name="T62" fmla="*/ 0 w 340"/>
                <a:gd name="T63" fmla="*/ 0 h 509"/>
                <a:gd name="T64" fmla="*/ 0 w 340"/>
                <a:gd name="T65" fmla="*/ 0 h 509"/>
                <a:gd name="T66" fmla="*/ 0 w 340"/>
                <a:gd name="T67" fmla="*/ 0 h 509"/>
                <a:gd name="T68" fmla="*/ 0 w 340"/>
                <a:gd name="T69" fmla="*/ 0 h 509"/>
                <a:gd name="T70" fmla="*/ 0 w 340"/>
                <a:gd name="T71" fmla="*/ 0 h 509"/>
                <a:gd name="T72" fmla="*/ 0 w 340"/>
                <a:gd name="T73" fmla="*/ 0 h 509"/>
                <a:gd name="T74" fmla="*/ 0 w 340"/>
                <a:gd name="T75" fmla="*/ 0 h 509"/>
                <a:gd name="T76" fmla="*/ 0 w 340"/>
                <a:gd name="T77" fmla="*/ 0 h 509"/>
                <a:gd name="T78" fmla="*/ 0 w 340"/>
                <a:gd name="T79" fmla="*/ 0 h 509"/>
                <a:gd name="T80" fmla="*/ 0 w 340"/>
                <a:gd name="T81" fmla="*/ 0 h 509"/>
                <a:gd name="T82" fmla="*/ 0 w 340"/>
                <a:gd name="T83" fmla="*/ 0 h 509"/>
                <a:gd name="T84" fmla="*/ 0 w 340"/>
                <a:gd name="T85" fmla="*/ 0 h 509"/>
                <a:gd name="T86" fmla="*/ 0 w 340"/>
                <a:gd name="T87" fmla="*/ 0 h 509"/>
                <a:gd name="T88" fmla="*/ 0 w 340"/>
                <a:gd name="T89" fmla="*/ 0 h 509"/>
                <a:gd name="T90" fmla="*/ 0 w 340"/>
                <a:gd name="T91" fmla="*/ 0 h 509"/>
                <a:gd name="T92" fmla="*/ 0 w 340"/>
                <a:gd name="T93" fmla="*/ 0 h 509"/>
                <a:gd name="T94" fmla="*/ 0 w 340"/>
                <a:gd name="T95" fmla="*/ 0 h 509"/>
                <a:gd name="T96" fmla="*/ 0 w 340"/>
                <a:gd name="T97" fmla="*/ 0 h 509"/>
                <a:gd name="T98" fmla="*/ 0 w 340"/>
                <a:gd name="T99" fmla="*/ 0 h 509"/>
                <a:gd name="T100" fmla="*/ 0 w 340"/>
                <a:gd name="T101" fmla="*/ 0 h 509"/>
                <a:gd name="T102" fmla="*/ 0 w 340"/>
                <a:gd name="T103" fmla="*/ 0 h 509"/>
                <a:gd name="T104" fmla="*/ 0 w 340"/>
                <a:gd name="T105" fmla="*/ 0 h 5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0" h="509">
                  <a:moveTo>
                    <a:pt x="0" y="0"/>
                  </a:moveTo>
                  <a:lnTo>
                    <a:pt x="42" y="0"/>
                  </a:lnTo>
                  <a:lnTo>
                    <a:pt x="42" y="168"/>
                  </a:lnTo>
                  <a:lnTo>
                    <a:pt x="41" y="336"/>
                  </a:lnTo>
                  <a:lnTo>
                    <a:pt x="42" y="357"/>
                  </a:lnTo>
                  <a:lnTo>
                    <a:pt x="44" y="378"/>
                  </a:lnTo>
                  <a:lnTo>
                    <a:pt x="49" y="399"/>
                  </a:lnTo>
                  <a:lnTo>
                    <a:pt x="59" y="419"/>
                  </a:lnTo>
                  <a:lnTo>
                    <a:pt x="71" y="436"/>
                  </a:lnTo>
                  <a:lnTo>
                    <a:pt x="88" y="450"/>
                  </a:lnTo>
                  <a:lnTo>
                    <a:pt x="107" y="459"/>
                  </a:lnTo>
                  <a:lnTo>
                    <a:pt x="126" y="466"/>
                  </a:lnTo>
                  <a:lnTo>
                    <a:pt x="148" y="469"/>
                  </a:lnTo>
                  <a:lnTo>
                    <a:pt x="170" y="470"/>
                  </a:lnTo>
                  <a:lnTo>
                    <a:pt x="195" y="468"/>
                  </a:lnTo>
                  <a:lnTo>
                    <a:pt x="221" y="463"/>
                  </a:lnTo>
                  <a:lnTo>
                    <a:pt x="245" y="453"/>
                  </a:lnTo>
                  <a:lnTo>
                    <a:pt x="262" y="441"/>
                  </a:lnTo>
                  <a:lnTo>
                    <a:pt x="275" y="428"/>
                  </a:lnTo>
                  <a:lnTo>
                    <a:pt x="284" y="413"/>
                  </a:lnTo>
                  <a:lnTo>
                    <a:pt x="290" y="397"/>
                  </a:lnTo>
                  <a:lnTo>
                    <a:pt x="294" y="378"/>
                  </a:lnTo>
                  <a:lnTo>
                    <a:pt x="296" y="360"/>
                  </a:lnTo>
                  <a:lnTo>
                    <a:pt x="296" y="341"/>
                  </a:lnTo>
                  <a:lnTo>
                    <a:pt x="296" y="322"/>
                  </a:lnTo>
                  <a:lnTo>
                    <a:pt x="296" y="303"/>
                  </a:lnTo>
                  <a:lnTo>
                    <a:pt x="296" y="0"/>
                  </a:lnTo>
                  <a:lnTo>
                    <a:pt x="340" y="0"/>
                  </a:lnTo>
                  <a:lnTo>
                    <a:pt x="340" y="343"/>
                  </a:lnTo>
                  <a:lnTo>
                    <a:pt x="339" y="365"/>
                  </a:lnTo>
                  <a:lnTo>
                    <a:pt x="337" y="387"/>
                  </a:lnTo>
                  <a:lnTo>
                    <a:pt x="330" y="414"/>
                  </a:lnTo>
                  <a:lnTo>
                    <a:pt x="319" y="437"/>
                  </a:lnTo>
                  <a:lnTo>
                    <a:pt x="305" y="457"/>
                  </a:lnTo>
                  <a:lnTo>
                    <a:pt x="288" y="474"/>
                  </a:lnTo>
                  <a:lnTo>
                    <a:pt x="267" y="486"/>
                  </a:lnTo>
                  <a:lnTo>
                    <a:pt x="246" y="496"/>
                  </a:lnTo>
                  <a:lnTo>
                    <a:pt x="222" y="504"/>
                  </a:lnTo>
                  <a:lnTo>
                    <a:pt x="196" y="508"/>
                  </a:lnTo>
                  <a:lnTo>
                    <a:pt x="170" y="509"/>
                  </a:lnTo>
                  <a:lnTo>
                    <a:pt x="147" y="508"/>
                  </a:lnTo>
                  <a:lnTo>
                    <a:pt x="124" y="505"/>
                  </a:lnTo>
                  <a:lnTo>
                    <a:pt x="102" y="500"/>
                  </a:lnTo>
                  <a:lnTo>
                    <a:pt x="82" y="491"/>
                  </a:lnTo>
                  <a:lnTo>
                    <a:pt x="62" y="481"/>
                  </a:lnTo>
                  <a:lnTo>
                    <a:pt x="44" y="467"/>
                  </a:lnTo>
                  <a:lnTo>
                    <a:pt x="29" y="452"/>
                  </a:lnTo>
                  <a:lnTo>
                    <a:pt x="16" y="433"/>
                  </a:lnTo>
                  <a:lnTo>
                    <a:pt x="7" y="410"/>
                  </a:lnTo>
                  <a:lnTo>
                    <a:pt x="3" y="388"/>
                  </a:lnTo>
                  <a:lnTo>
                    <a:pt x="0" y="367"/>
                  </a:lnTo>
                  <a:lnTo>
                    <a:pt x="0" y="344"/>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8" name="Rectangle 13"/>
            <p:cNvSpPr>
              <a:spLocks noChangeArrowheads="1"/>
            </p:cNvSpPr>
            <p:nvPr userDrawn="1"/>
          </p:nvSpPr>
          <p:spPr bwMode="auto">
            <a:xfrm>
              <a:off x="5309" y="4137"/>
              <a:ext cx="6" cy="63"/>
            </a:xfrm>
            <a:prstGeom prst="rect">
              <a:avLst/>
            </a:prstGeom>
            <a:solidFill>
              <a:srgbClr val="68B153"/>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dirty="0" smtClean="0"/>
            </a:p>
          </p:txBody>
        </p:sp>
        <p:sp>
          <p:nvSpPr>
            <p:cNvPr id="19" name="Freeform 14"/>
            <p:cNvSpPr>
              <a:spLocks/>
            </p:cNvSpPr>
            <p:nvPr userDrawn="1"/>
          </p:nvSpPr>
          <p:spPr bwMode="auto">
            <a:xfrm>
              <a:off x="5329" y="4136"/>
              <a:ext cx="40"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0" y="0"/>
                  </a:moveTo>
                  <a:lnTo>
                    <a:pt x="183" y="1"/>
                  </a:lnTo>
                  <a:lnTo>
                    <a:pt x="205" y="6"/>
                  </a:lnTo>
                  <a:lnTo>
                    <a:pt x="226" y="12"/>
                  </a:lnTo>
                  <a:lnTo>
                    <a:pt x="244" y="23"/>
                  </a:lnTo>
                  <a:lnTo>
                    <a:pt x="262" y="36"/>
                  </a:lnTo>
                  <a:lnTo>
                    <a:pt x="276" y="52"/>
                  </a:lnTo>
                  <a:lnTo>
                    <a:pt x="288" y="72"/>
                  </a:lnTo>
                  <a:lnTo>
                    <a:pt x="296" y="93"/>
                  </a:lnTo>
                  <a:lnTo>
                    <a:pt x="300" y="112"/>
                  </a:lnTo>
                  <a:lnTo>
                    <a:pt x="301" y="132"/>
                  </a:lnTo>
                  <a:lnTo>
                    <a:pt x="259" y="132"/>
                  </a:lnTo>
                  <a:lnTo>
                    <a:pt x="257" y="116"/>
                  </a:lnTo>
                  <a:lnTo>
                    <a:pt x="254" y="102"/>
                  </a:lnTo>
                  <a:lnTo>
                    <a:pt x="248" y="88"/>
                  </a:lnTo>
                  <a:lnTo>
                    <a:pt x="237" y="72"/>
                  </a:lnTo>
                  <a:lnTo>
                    <a:pt x="225" y="59"/>
                  </a:lnTo>
                  <a:lnTo>
                    <a:pt x="209" y="50"/>
                  </a:lnTo>
                  <a:lnTo>
                    <a:pt x="193" y="44"/>
                  </a:lnTo>
                  <a:lnTo>
                    <a:pt x="175" y="39"/>
                  </a:lnTo>
                  <a:lnTo>
                    <a:pt x="156" y="38"/>
                  </a:lnTo>
                  <a:lnTo>
                    <a:pt x="139" y="39"/>
                  </a:lnTo>
                  <a:lnTo>
                    <a:pt x="121" y="44"/>
                  </a:lnTo>
                  <a:lnTo>
                    <a:pt x="104" y="51"/>
                  </a:lnTo>
                  <a:lnTo>
                    <a:pt x="90" y="60"/>
                  </a:lnTo>
                  <a:lnTo>
                    <a:pt x="77" y="72"/>
                  </a:lnTo>
                  <a:lnTo>
                    <a:pt x="68" y="86"/>
                  </a:lnTo>
                  <a:lnTo>
                    <a:pt x="62" y="103"/>
                  </a:lnTo>
                  <a:lnTo>
                    <a:pt x="60" y="121"/>
                  </a:lnTo>
                  <a:lnTo>
                    <a:pt x="62" y="139"/>
                  </a:lnTo>
                  <a:lnTo>
                    <a:pt x="68" y="155"/>
                  </a:lnTo>
                  <a:lnTo>
                    <a:pt x="78" y="168"/>
                  </a:lnTo>
                  <a:lnTo>
                    <a:pt x="92" y="180"/>
                  </a:lnTo>
                  <a:lnTo>
                    <a:pt x="107" y="191"/>
                  </a:lnTo>
                  <a:lnTo>
                    <a:pt x="126" y="200"/>
                  </a:lnTo>
                  <a:lnTo>
                    <a:pt x="146" y="210"/>
                  </a:lnTo>
                  <a:lnTo>
                    <a:pt x="167" y="219"/>
                  </a:lnTo>
                  <a:lnTo>
                    <a:pt x="187" y="229"/>
                  </a:lnTo>
                  <a:lnTo>
                    <a:pt x="209" y="239"/>
                  </a:lnTo>
                  <a:lnTo>
                    <a:pt x="230" y="250"/>
                  </a:lnTo>
                  <a:lnTo>
                    <a:pt x="250" y="262"/>
                  </a:lnTo>
                  <a:lnTo>
                    <a:pt x="267" y="275"/>
                  </a:lnTo>
                  <a:lnTo>
                    <a:pt x="284" y="291"/>
                  </a:lnTo>
                  <a:lnTo>
                    <a:pt x="296" y="308"/>
                  </a:lnTo>
                  <a:lnTo>
                    <a:pt x="307" y="328"/>
                  </a:lnTo>
                  <a:lnTo>
                    <a:pt x="314" y="352"/>
                  </a:lnTo>
                  <a:lnTo>
                    <a:pt x="316" y="378"/>
                  </a:lnTo>
                  <a:lnTo>
                    <a:pt x="314" y="404"/>
                  </a:lnTo>
                  <a:lnTo>
                    <a:pt x="308" y="427"/>
                  </a:lnTo>
                  <a:lnTo>
                    <a:pt x="297" y="447"/>
                  </a:lnTo>
                  <a:lnTo>
                    <a:pt x="284" y="466"/>
                  </a:lnTo>
                  <a:lnTo>
                    <a:pt x="268" y="482"/>
                  </a:lnTo>
                  <a:lnTo>
                    <a:pt x="250" y="494"/>
                  </a:lnTo>
                  <a:lnTo>
                    <a:pt x="229" y="504"/>
                  </a:lnTo>
                  <a:lnTo>
                    <a:pt x="206" y="512"/>
                  </a:lnTo>
                  <a:lnTo>
                    <a:pt x="182" y="516"/>
                  </a:lnTo>
                  <a:lnTo>
                    <a:pt x="157" y="517"/>
                  </a:lnTo>
                  <a:lnTo>
                    <a:pt x="130" y="516"/>
                  </a:lnTo>
                  <a:lnTo>
                    <a:pt x="104" y="511"/>
                  </a:lnTo>
                  <a:lnTo>
                    <a:pt x="81" y="501"/>
                  </a:lnTo>
                  <a:lnTo>
                    <a:pt x="59" y="489"/>
                  </a:lnTo>
                  <a:lnTo>
                    <a:pt x="40" y="472"/>
                  </a:lnTo>
                  <a:lnTo>
                    <a:pt x="23" y="453"/>
                  </a:lnTo>
                  <a:lnTo>
                    <a:pt x="11" y="428"/>
                  </a:lnTo>
                  <a:lnTo>
                    <a:pt x="5" y="406"/>
                  </a:lnTo>
                  <a:lnTo>
                    <a:pt x="1" y="384"/>
                  </a:lnTo>
                  <a:lnTo>
                    <a:pt x="0" y="362"/>
                  </a:lnTo>
                  <a:lnTo>
                    <a:pt x="42" y="362"/>
                  </a:lnTo>
                  <a:lnTo>
                    <a:pt x="44" y="387"/>
                  </a:lnTo>
                  <a:lnTo>
                    <a:pt x="50" y="410"/>
                  </a:lnTo>
                  <a:lnTo>
                    <a:pt x="61" y="430"/>
                  </a:lnTo>
                  <a:lnTo>
                    <a:pt x="74" y="446"/>
                  </a:lnTo>
                  <a:lnTo>
                    <a:pt x="91" y="460"/>
                  </a:lnTo>
                  <a:lnTo>
                    <a:pt x="111" y="470"/>
                  </a:lnTo>
                  <a:lnTo>
                    <a:pt x="133" y="476"/>
                  </a:lnTo>
                  <a:lnTo>
                    <a:pt x="159" y="478"/>
                  </a:lnTo>
                  <a:lnTo>
                    <a:pt x="181" y="477"/>
                  </a:lnTo>
                  <a:lnTo>
                    <a:pt x="201" y="472"/>
                  </a:lnTo>
                  <a:lnTo>
                    <a:pt x="221" y="464"/>
                  </a:lnTo>
                  <a:lnTo>
                    <a:pt x="237" y="453"/>
                  </a:lnTo>
                  <a:lnTo>
                    <a:pt x="251" y="439"/>
                  </a:lnTo>
                  <a:lnTo>
                    <a:pt x="262" y="422"/>
                  </a:lnTo>
                  <a:lnTo>
                    <a:pt x="268" y="403"/>
                  </a:lnTo>
                  <a:lnTo>
                    <a:pt x="271" y="380"/>
                  </a:lnTo>
                  <a:lnTo>
                    <a:pt x="269" y="362"/>
                  </a:lnTo>
                  <a:lnTo>
                    <a:pt x="264" y="346"/>
                  </a:lnTo>
                  <a:lnTo>
                    <a:pt x="256" y="331"/>
                  </a:lnTo>
                  <a:lnTo>
                    <a:pt x="246" y="318"/>
                  </a:lnTo>
                  <a:lnTo>
                    <a:pt x="232" y="306"/>
                  </a:lnTo>
                  <a:lnTo>
                    <a:pt x="210" y="292"/>
                  </a:lnTo>
                  <a:lnTo>
                    <a:pt x="187" y="279"/>
                  </a:lnTo>
                  <a:lnTo>
                    <a:pt x="163" y="268"/>
                  </a:lnTo>
                  <a:lnTo>
                    <a:pt x="138" y="256"/>
                  </a:lnTo>
                  <a:lnTo>
                    <a:pt x="115" y="246"/>
                  </a:lnTo>
                  <a:lnTo>
                    <a:pt x="90" y="234"/>
                  </a:lnTo>
                  <a:lnTo>
                    <a:pt x="65" y="219"/>
                  </a:lnTo>
                  <a:lnTo>
                    <a:pt x="47" y="204"/>
                  </a:lnTo>
                  <a:lnTo>
                    <a:pt x="34" y="187"/>
                  </a:lnTo>
                  <a:lnTo>
                    <a:pt x="23" y="168"/>
                  </a:lnTo>
                  <a:lnTo>
                    <a:pt x="17" y="146"/>
                  </a:lnTo>
                  <a:lnTo>
                    <a:pt x="15" y="123"/>
                  </a:lnTo>
                  <a:lnTo>
                    <a:pt x="18" y="99"/>
                  </a:lnTo>
                  <a:lnTo>
                    <a:pt x="26" y="76"/>
                  </a:lnTo>
                  <a:lnTo>
                    <a:pt x="37" y="56"/>
                  </a:lnTo>
                  <a:lnTo>
                    <a:pt x="51" y="39"/>
                  </a:lnTo>
                  <a:lnTo>
                    <a:pt x="69" y="25"/>
                  </a:lnTo>
                  <a:lnTo>
                    <a:pt x="90" y="15"/>
                  </a:lnTo>
                  <a:lnTo>
                    <a:pt x="112" y="6"/>
                  </a:lnTo>
                  <a:lnTo>
                    <a:pt x="136" y="2"/>
                  </a:lnTo>
                  <a:lnTo>
                    <a:pt x="16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20" name="Freeform 15"/>
            <p:cNvSpPr>
              <a:spLocks/>
            </p:cNvSpPr>
            <p:nvPr userDrawn="1"/>
          </p:nvSpPr>
          <p:spPr bwMode="auto">
            <a:xfrm>
              <a:off x="5378" y="4136"/>
              <a:ext cx="39"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1" y="0"/>
                  </a:moveTo>
                  <a:lnTo>
                    <a:pt x="184" y="1"/>
                  </a:lnTo>
                  <a:lnTo>
                    <a:pt x="206" y="6"/>
                  </a:lnTo>
                  <a:lnTo>
                    <a:pt x="227" y="12"/>
                  </a:lnTo>
                  <a:lnTo>
                    <a:pt x="246" y="23"/>
                  </a:lnTo>
                  <a:lnTo>
                    <a:pt x="262" y="36"/>
                  </a:lnTo>
                  <a:lnTo>
                    <a:pt x="277" y="52"/>
                  </a:lnTo>
                  <a:lnTo>
                    <a:pt x="288" y="72"/>
                  </a:lnTo>
                  <a:lnTo>
                    <a:pt x="297" y="93"/>
                  </a:lnTo>
                  <a:lnTo>
                    <a:pt x="300" y="112"/>
                  </a:lnTo>
                  <a:lnTo>
                    <a:pt x="302" y="132"/>
                  </a:lnTo>
                  <a:lnTo>
                    <a:pt x="260" y="132"/>
                  </a:lnTo>
                  <a:lnTo>
                    <a:pt x="258" y="116"/>
                  </a:lnTo>
                  <a:lnTo>
                    <a:pt x="254" y="102"/>
                  </a:lnTo>
                  <a:lnTo>
                    <a:pt x="249" y="88"/>
                  </a:lnTo>
                  <a:lnTo>
                    <a:pt x="239" y="72"/>
                  </a:lnTo>
                  <a:lnTo>
                    <a:pt x="225" y="59"/>
                  </a:lnTo>
                  <a:lnTo>
                    <a:pt x="211" y="50"/>
                  </a:lnTo>
                  <a:lnTo>
                    <a:pt x="194" y="44"/>
                  </a:lnTo>
                  <a:lnTo>
                    <a:pt x="175" y="39"/>
                  </a:lnTo>
                  <a:lnTo>
                    <a:pt x="158" y="38"/>
                  </a:lnTo>
                  <a:lnTo>
                    <a:pt x="139" y="39"/>
                  </a:lnTo>
                  <a:lnTo>
                    <a:pt x="121" y="44"/>
                  </a:lnTo>
                  <a:lnTo>
                    <a:pt x="105" y="51"/>
                  </a:lnTo>
                  <a:lnTo>
                    <a:pt x="90" y="60"/>
                  </a:lnTo>
                  <a:lnTo>
                    <a:pt x="78" y="72"/>
                  </a:lnTo>
                  <a:lnTo>
                    <a:pt x="68" y="86"/>
                  </a:lnTo>
                  <a:lnTo>
                    <a:pt x="62" y="103"/>
                  </a:lnTo>
                  <a:lnTo>
                    <a:pt x="60" y="121"/>
                  </a:lnTo>
                  <a:lnTo>
                    <a:pt x="62" y="139"/>
                  </a:lnTo>
                  <a:lnTo>
                    <a:pt x="69" y="155"/>
                  </a:lnTo>
                  <a:lnTo>
                    <a:pt x="79" y="168"/>
                  </a:lnTo>
                  <a:lnTo>
                    <a:pt x="92" y="180"/>
                  </a:lnTo>
                  <a:lnTo>
                    <a:pt x="109" y="191"/>
                  </a:lnTo>
                  <a:lnTo>
                    <a:pt x="126" y="200"/>
                  </a:lnTo>
                  <a:lnTo>
                    <a:pt x="146" y="210"/>
                  </a:lnTo>
                  <a:lnTo>
                    <a:pt x="167" y="219"/>
                  </a:lnTo>
                  <a:lnTo>
                    <a:pt x="189" y="229"/>
                  </a:lnTo>
                  <a:lnTo>
                    <a:pt x="209" y="239"/>
                  </a:lnTo>
                  <a:lnTo>
                    <a:pt x="230" y="250"/>
                  </a:lnTo>
                  <a:lnTo>
                    <a:pt x="250" y="262"/>
                  </a:lnTo>
                  <a:lnTo>
                    <a:pt x="269" y="275"/>
                  </a:lnTo>
                  <a:lnTo>
                    <a:pt x="284" y="291"/>
                  </a:lnTo>
                  <a:lnTo>
                    <a:pt x="298" y="308"/>
                  </a:lnTo>
                  <a:lnTo>
                    <a:pt x="308" y="328"/>
                  </a:lnTo>
                  <a:lnTo>
                    <a:pt x="314" y="352"/>
                  </a:lnTo>
                  <a:lnTo>
                    <a:pt x="316" y="378"/>
                  </a:lnTo>
                  <a:lnTo>
                    <a:pt x="314" y="404"/>
                  </a:lnTo>
                  <a:lnTo>
                    <a:pt x="308" y="427"/>
                  </a:lnTo>
                  <a:lnTo>
                    <a:pt x="298" y="447"/>
                  </a:lnTo>
                  <a:lnTo>
                    <a:pt x="285" y="466"/>
                  </a:lnTo>
                  <a:lnTo>
                    <a:pt x="269" y="482"/>
                  </a:lnTo>
                  <a:lnTo>
                    <a:pt x="250" y="494"/>
                  </a:lnTo>
                  <a:lnTo>
                    <a:pt x="229" y="504"/>
                  </a:lnTo>
                  <a:lnTo>
                    <a:pt x="206" y="512"/>
                  </a:lnTo>
                  <a:lnTo>
                    <a:pt x="183" y="516"/>
                  </a:lnTo>
                  <a:lnTo>
                    <a:pt x="158" y="517"/>
                  </a:lnTo>
                  <a:lnTo>
                    <a:pt x="131" y="516"/>
                  </a:lnTo>
                  <a:lnTo>
                    <a:pt x="105" y="511"/>
                  </a:lnTo>
                  <a:lnTo>
                    <a:pt x="81" y="501"/>
                  </a:lnTo>
                  <a:lnTo>
                    <a:pt x="60" y="489"/>
                  </a:lnTo>
                  <a:lnTo>
                    <a:pt x="40" y="472"/>
                  </a:lnTo>
                  <a:lnTo>
                    <a:pt x="25" y="453"/>
                  </a:lnTo>
                  <a:lnTo>
                    <a:pt x="12" y="428"/>
                  </a:lnTo>
                  <a:lnTo>
                    <a:pt x="5" y="406"/>
                  </a:lnTo>
                  <a:lnTo>
                    <a:pt x="2" y="384"/>
                  </a:lnTo>
                  <a:lnTo>
                    <a:pt x="0" y="362"/>
                  </a:lnTo>
                  <a:lnTo>
                    <a:pt x="42" y="362"/>
                  </a:lnTo>
                  <a:lnTo>
                    <a:pt x="46" y="387"/>
                  </a:lnTo>
                  <a:lnTo>
                    <a:pt x="52" y="410"/>
                  </a:lnTo>
                  <a:lnTo>
                    <a:pt x="61" y="430"/>
                  </a:lnTo>
                  <a:lnTo>
                    <a:pt x="75" y="446"/>
                  </a:lnTo>
                  <a:lnTo>
                    <a:pt x="91" y="460"/>
                  </a:lnTo>
                  <a:lnTo>
                    <a:pt x="112" y="470"/>
                  </a:lnTo>
                  <a:lnTo>
                    <a:pt x="135" y="476"/>
                  </a:lnTo>
                  <a:lnTo>
                    <a:pt x="160" y="478"/>
                  </a:lnTo>
                  <a:lnTo>
                    <a:pt x="181" y="477"/>
                  </a:lnTo>
                  <a:lnTo>
                    <a:pt x="202" y="472"/>
                  </a:lnTo>
                  <a:lnTo>
                    <a:pt x="221" y="464"/>
                  </a:lnTo>
                  <a:lnTo>
                    <a:pt x="238" y="453"/>
                  </a:lnTo>
                  <a:lnTo>
                    <a:pt x="252" y="439"/>
                  </a:lnTo>
                  <a:lnTo>
                    <a:pt x="262" y="422"/>
                  </a:lnTo>
                  <a:lnTo>
                    <a:pt x="270" y="403"/>
                  </a:lnTo>
                  <a:lnTo>
                    <a:pt x="272" y="380"/>
                  </a:lnTo>
                  <a:lnTo>
                    <a:pt x="270" y="362"/>
                  </a:lnTo>
                  <a:lnTo>
                    <a:pt x="266" y="346"/>
                  </a:lnTo>
                  <a:lnTo>
                    <a:pt x="257" y="331"/>
                  </a:lnTo>
                  <a:lnTo>
                    <a:pt x="246" y="318"/>
                  </a:lnTo>
                  <a:lnTo>
                    <a:pt x="232" y="306"/>
                  </a:lnTo>
                  <a:lnTo>
                    <a:pt x="212" y="292"/>
                  </a:lnTo>
                  <a:lnTo>
                    <a:pt x="188" y="279"/>
                  </a:lnTo>
                  <a:lnTo>
                    <a:pt x="164" y="268"/>
                  </a:lnTo>
                  <a:lnTo>
                    <a:pt x="139" y="256"/>
                  </a:lnTo>
                  <a:lnTo>
                    <a:pt x="115" y="246"/>
                  </a:lnTo>
                  <a:lnTo>
                    <a:pt x="90" y="234"/>
                  </a:lnTo>
                  <a:lnTo>
                    <a:pt x="66" y="219"/>
                  </a:lnTo>
                  <a:lnTo>
                    <a:pt x="49" y="204"/>
                  </a:lnTo>
                  <a:lnTo>
                    <a:pt x="34" y="187"/>
                  </a:lnTo>
                  <a:lnTo>
                    <a:pt x="25" y="168"/>
                  </a:lnTo>
                  <a:lnTo>
                    <a:pt x="19" y="146"/>
                  </a:lnTo>
                  <a:lnTo>
                    <a:pt x="16" y="123"/>
                  </a:lnTo>
                  <a:lnTo>
                    <a:pt x="19" y="99"/>
                  </a:lnTo>
                  <a:lnTo>
                    <a:pt x="26" y="76"/>
                  </a:lnTo>
                  <a:lnTo>
                    <a:pt x="37" y="56"/>
                  </a:lnTo>
                  <a:lnTo>
                    <a:pt x="52" y="39"/>
                  </a:lnTo>
                  <a:lnTo>
                    <a:pt x="70" y="25"/>
                  </a:lnTo>
                  <a:lnTo>
                    <a:pt x="90" y="15"/>
                  </a:lnTo>
                  <a:lnTo>
                    <a:pt x="113" y="6"/>
                  </a:lnTo>
                  <a:lnTo>
                    <a:pt x="137" y="2"/>
                  </a:lnTo>
                  <a:lnTo>
                    <a:pt x="161"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21" name="Freeform 16"/>
            <p:cNvSpPr>
              <a:spLocks/>
            </p:cNvSpPr>
            <p:nvPr userDrawn="1"/>
          </p:nvSpPr>
          <p:spPr bwMode="auto">
            <a:xfrm>
              <a:off x="5430" y="4137"/>
              <a:ext cx="33" cy="63"/>
            </a:xfrm>
            <a:custGeom>
              <a:avLst/>
              <a:gdLst>
                <a:gd name="T0" fmla="*/ 0 w 266"/>
                <a:gd name="T1" fmla="*/ 0 h 501"/>
                <a:gd name="T2" fmla="*/ 0 w 266"/>
                <a:gd name="T3" fmla="*/ 0 h 501"/>
                <a:gd name="T4" fmla="*/ 0 w 266"/>
                <a:gd name="T5" fmla="*/ 0 h 501"/>
                <a:gd name="T6" fmla="*/ 0 w 266"/>
                <a:gd name="T7" fmla="*/ 0 h 501"/>
                <a:gd name="T8" fmla="*/ 0 w 266"/>
                <a:gd name="T9" fmla="*/ 0 h 501"/>
                <a:gd name="T10" fmla="*/ 0 w 266"/>
                <a:gd name="T11" fmla="*/ 0 h 501"/>
                <a:gd name="T12" fmla="*/ 0 w 266"/>
                <a:gd name="T13" fmla="*/ 0 h 501"/>
                <a:gd name="T14" fmla="*/ 0 w 266"/>
                <a:gd name="T15" fmla="*/ 0 h 501"/>
                <a:gd name="T16" fmla="*/ 0 w 266"/>
                <a:gd name="T17" fmla="*/ 0 h 501"/>
                <a:gd name="T18" fmla="*/ 0 w 266"/>
                <a:gd name="T19" fmla="*/ 0 h 501"/>
                <a:gd name="T20" fmla="*/ 0 w 266"/>
                <a:gd name="T21" fmla="*/ 0 h 501"/>
                <a:gd name="T22" fmla="*/ 0 w 266"/>
                <a:gd name="T23" fmla="*/ 0 h 501"/>
                <a:gd name="T24" fmla="*/ 0 w 266"/>
                <a:gd name="T25" fmla="*/ 0 h 5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6" h="501">
                  <a:moveTo>
                    <a:pt x="0" y="0"/>
                  </a:moveTo>
                  <a:lnTo>
                    <a:pt x="263" y="0"/>
                  </a:lnTo>
                  <a:lnTo>
                    <a:pt x="263" y="38"/>
                  </a:lnTo>
                  <a:lnTo>
                    <a:pt x="43" y="38"/>
                  </a:lnTo>
                  <a:lnTo>
                    <a:pt x="43" y="222"/>
                  </a:lnTo>
                  <a:lnTo>
                    <a:pt x="248" y="222"/>
                  </a:lnTo>
                  <a:lnTo>
                    <a:pt x="248" y="261"/>
                  </a:lnTo>
                  <a:lnTo>
                    <a:pt x="43" y="261"/>
                  </a:lnTo>
                  <a:lnTo>
                    <a:pt x="43" y="463"/>
                  </a:lnTo>
                  <a:lnTo>
                    <a:pt x="266" y="463"/>
                  </a:lnTo>
                  <a:lnTo>
                    <a:pt x="266" y="501"/>
                  </a:lnTo>
                  <a:lnTo>
                    <a:pt x="0" y="501"/>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22" name="Freeform 17"/>
            <p:cNvSpPr>
              <a:spLocks/>
            </p:cNvSpPr>
            <p:nvPr userDrawn="1"/>
          </p:nvSpPr>
          <p:spPr bwMode="auto">
            <a:xfrm>
              <a:off x="5361" y="3893"/>
              <a:ext cx="44" cy="74"/>
            </a:xfrm>
            <a:custGeom>
              <a:avLst/>
              <a:gdLst>
                <a:gd name="T0" fmla="*/ 0 w 351"/>
                <a:gd name="T1" fmla="*/ 0 h 584"/>
                <a:gd name="T2" fmla="*/ 0 w 351"/>
                <a:gd name="T3" fmla="*/ 0 h 584"/>
                <a:gd name="T4" fmla="*/ 0 w 351"/>
                <a:gd name="T5" fmla="*/ 0 h 584"/>
                <a:gd name="T6" fmla="*/ 0 w 351"/>
                <a:gd name="T7" fmla="*/ 0 h 584"/>
                <a:gd name="T8" fmla="*/ 0 w 351"/>
                <a:gd name="T9" fmla="*/ 0 h 584"/>
                <a:gd name="T10" fmla="*/ 0 w 351"/>
                <a:gd name="T11" fmla="*/ 0 h 584"/>
                <a:gd name="T12" fmla="*/ 0 w 351"/>
                <a:gd name="T13" fmla="*/ 0 h 584"/>
                <a:gd name="T14" fmla="*/ 0 w 351"/>
                <a:gd name="T15" fmla="*/ 0 h 584"/>
                <a:gd name="T16" fmla="*/ 0 w 351"/>
                <a:gd name="T17" fmla="*/ 0 h 584"/>
                <a:gd name="T18" fmla="*/ 0 w 351"/>
                <a:gd name="T19" fmla="*/ 0 h 584"/>
                <a:gd name="T20" fmla="*/ 0 w 351"/>
                <a:gd name="T21" fmla="*/ 0 h 584"/>
                <a:gd name="T22" fmla="*/ 0 w 351"/>
                <a:gd name="T23" fmla="*/ 0 h 584"/>
                <a:gd name="T24" fmla="*/ 0 w 351"/>
                <a:gd name="T25" fmla="*/ 0 h 584"/>
                <a:gd name="T26" fmla="*/ 0 w 351"/>
                <a:gd name="T27" fmla="*/ 0 h 584"/>
                <a:gd name="T28" fmla="*/ 0 w 351"/>
                <a:gd name="T29" fmla="*/ 0 h 584"/>
                <a:gd name="T30" fmla="*/ 0 w 351"/>
                <a:gd name="T31" fmla="*/ 0 h 584"/>
                <a:gd name="T32" fmla="*/ 0 w 351"/>
                <a:gd name="T33" fmla="*/ 0 h 584"/>
                <a:gd name="T34" fmla="*/ 0 w 351"/>
                <a:gd name="T35" fmla="*/ 0 h 584"/>
                <a:gd name="T36" fmla="*/ 0 w 351"/>
                <a:gd name="T37" fmla="*/ 0 h 584"/>
                <a:gd name="T38" fmla="*/ 0 w 351"/>
                <a:gd name="T39" fmla="*/ 0 h 584"/>
                <a:gd name="T40" fmla="*/ 0 w 351"/>
                <a:gd name="T41" fmla="*/ 0 h 584"/>
                <a:gd name="T42" fmla="*/ 0 w 351"/>
                <a:gd name="T43" fmla="*/ 0 h 584"/>
                <a:gd name="T44" fmla="*/ 0 w 351"/>
                <a:gd name="T45" fmla="*/ 0 h 584"/>
                <a:gd name="T46" fmla="*/ 0 w 351"/>
                <a:gd name="T47" fmla="*/ 0 h 584"/>
                <a:gd name="T48" fmla="*/ 0 w 351"/>
                <a:gd name="T49" fmla="*/ 0 h 584"/>
                <a:gd name="T50" fmla="*/ 0 w 351"/>
                <a:gd name="T51" fmla="*/ 0 h 584"/>
                <a:gd name="T52" fmla="*/ 0 w 351"/>
                <a:gd name="T53" fmla="*/ 0 h 584"/>
                <a:gd name="T54" fmla="*/ 0 w 351"/>
                <a:gd name="T55" fmla="*/ 0 h 584"/>
                <a:gd name="T56" fmla="*/ 0 w 351"/>
                <a:gd name="T57" fmla="*/ 0 h 584"/>
                <a:gd name="T58" fmla="*/ 0 w 351"/>
                <a:gd name="T59" fmla="*/ 0 h 584"/>
                <a:gd name="T60" fmla="*/ 0 w 351"/>
                <a:gd name="T61" fmla="*/ 0 h 584"/>
                <a:gd name="T62" fmla="*/ 0 w 351"/>
                <a:gd name="T63" fmla="*/ 0 h 584"/>
                <a:gd name="T64" fmla="*/ 0 w 351"/>
                <a:gd name="T65" fmla="*/ 0 h 584"/>
                <a:gd name="T66" fmla="*/ 0 w 351"/>
                <a:gd name="T67" fmla="*/ 0 h 584"/>
                <a:gd name="T68" fmla="*/ 0 w 351"/>
                <a:gd name="T69" fmla="*/ 0 h 584"/>
                <a:gd name="T70" fmla="*/ 0 w 351"/>
                <a:gd name="T71" fmla="*/ 0 h 584"/>
                <a:gd name="T72" fmla="*/ 0 w 351"/>
                <a:gd name="T73" fmla="*/ 0 h 584"/>
                <a:gd name="T74" fmla="*/ 0 w 351"/>
                <a:gd name="T75" fmla="*/ 0 h 584"/>
                <a:gd name="T76" fmla="*/ 0 w 351"/>
                <a:gd name="T77" fmla="*/ 0 h 584"/>
                <a:gd name="T78" fmla="*/ 0 w 351"/>
                <a:gd name="T79" fmla="*/ 0 h 584"/>
                <a:gd name="T80" fmla="*/ 0 w 351"/>
                <a:gd name="T81" fmla="*/ 0 h 584"/>
                <a:gd name="T82" fmla="*/ 0 w 351"/>
                <a:gd name="T83" fmla="*/ 0 h 584"/>
                <a:gd name="T84" fmla="*/ 0 w 351"/>
                <a:gd name="T85" fmla="*/ 0 h 584"/>
                <a:gd name="T86" fmla="*/ 0 w 351"/>
                <a:gd name="T87" fmla="*/ 0 h 584"/>
                <a:gd name="T88" fmla="*/ 0 w 351"/>
                <a:gd name="T89" fmla="*/ 0 h 584"/>
                <a:gd name="T90" fmla="*/ 0 w 351"/>
                <a:gd name="T91" fmla="*/ 0 h 584"/>
                <a:gd name="T92" fmla="*/ 0 w 351"/>
                <a:gd name="T93" fmla="*/ 0 h 584"/>
                <a:gd name="T94" fmla="*/ 0 w 351"/>
                <a:gd name="T95" fmla="*/ 0 h 584"/>
                <a:gd name="T96" fmla="*/ 0 w 351"/>
                <a:gd name="T97" fmla="*/ 0 h 584"/>
                <a:gd name="T98" fmla="*/ 0 w 351"/>
                <a:gd name="T99" fmla="*/ 0 h 584"/>
                <a:gd name="T100" fmla="*/ 0 w 351"/>
                <a:gd name="T101" fmla="*/ 0 h 584"/>
                <a:gd name="T102" fmla="*/ 0 w 351"/>
                <a:gd name="T103" fmla="*/ 0 h 584"/>
                <a:gd name="T104" fmla="*/ 0 w 351"/>
                <a:gd name="T105" fmla="*/ 0 h 584"/>
                <a:gd name="T106" fmla="*/ 0 w 351"/>
                <a:gd name="T107" fmla="*/ 0 h 584"/>
                <a:gd name="T108" fmla="*/ 0 w 351"/>
                <a:gd name="T109" fmla="*/ 0 h 584"/>
                <a:gd name="T110" fmla="*/ 0 w 351"/>
                <a:gd name="T111" fmla="*/ 0 h 584"/>
                <a:gd name="T112" fmla="*/ 0 w 351"/>
                <a:gd name="T113" fmla="*/ 0 h 584"/>
                <a:gd name="T114" fmla="*/ 0 w 351"/>
                <a:gd name="T115" fmla="*/ 0 h 584"/>
                <a:gd name="T116" fmla="*/ 0 w 351"/>
                <a:gd name="T117" fmla="*/ 0 h 584"/>
                <a:gd name="T118" fmla="*/ 0 w 351"/>
                <a:gd name="T119" fmla="*/ 0 h 584"/>
                <a:gd name="T120" fmla="*/ 0 w 351"/>
                <a:gd name="T121" fmla="*/ 0 h 584"/>
                <a:gd name="T122" fmla="*/ 0 w 351"/>
                <a:gd name="T123" fmla="*/ 0 h 5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51" h="584">
                  <a:moveTo>
                    <a:pt x="216" y="0"/>
                  </a:moveTo>
                  <a:lnTo>
                    <a:pt x="221" y="26"/>
                  </a:lnTo>
                  <a:lnTo>
                    <a:pt x="226" y="54"/>
                  </a:lnTo>
                  <a:lnTo>
                    <a:pt x="231" y="86"/>
                  </a:lnTo>
                  <a:lnTo>
                    <a:pt x="238" y="120"/>
                  </a:lnTo>
                  <a:lnTo>
                    <a:pt x="242" y="157"/>
                  </a:lnTo>
                  <a:lnTo>
                    <a:pt x="277" y="123"/>
                  </a:lnTo>
                  <a:lnTo>
                    <a:pt x="309" y="91"/>
                  </a:lnTo>
                  <a:lnTo>
                    <a:pt x="338" y="59"/>
                  </a:lnTo>
                  <a:lnTo>
                    <a:pt x="342" y="93"/>
                  </a:lnTo>
                  <a:lnTo>
                    <a:pt x="344" y="123"/>
                  </a:lnTo>
                  <a:lnTo>
                    <a:pt x="346" y="150"/>
                  </a:lnTo>
                  <a:lnTo>
                    <a:pt x="349" y="175"/>
                  </a:lnTo>
                  <a:lnTo>
                    <a:pt x="349" y="200"/>
                  </a:lnTo>
                  <a:lnTo>
                    <a:pt x="350" y="226"/>
                  </a:lnTo>
                  <a:lnTo>
                    <a:pt x="351" y="255"/>
                  </a:lnTo>
                  <a:lnTo>
                    <a:pt x="342" y="265"/>
                  </a:lnTo>
                  <a:lnTo>
                    <a:pt x="329" y="276"/>
                  </a:lnTo>
                  <a:lnTo>
                    <a:pt x="310" y="291"/>
                  </a:lnTo>
                  <a:lnTo>
                    <a:pt x="287" y="307"/>
                  </a:lnTo>
                  <a:lnTo>
                    <a:pt x="259" y="326"/>
                  </a:lnTo>
                  <a:lnTo>
                    <a:pt x="261" y="372"/>
                  </a:lnTo>
                  <a:lnTo>
                    <a:pt x="262" y="414"/>
                  </a:lnTo>
                  <a:lnTo>
                    <a:pt x="262" y="455"/>
                  </a:lnTo>
                  <a:lnTo>
                    <a:pt x="258" y="494"/>
                  </a:lnTo>
                  <a:lnTo>
                    <a:pt x="241" y="511"/>
                  </a:lnTo>
                  <a:lnTo>
                    <a:pt x="221" y="527"/>
                  </a:lnTo>
                  <a:lnTo>
                    <a:pt x="201" y="542"/>
                  </a:lnTo>
                  <a:lnTo>
                    <a:pt x="183" y="554"/>
                  </a:lnTo>
                  <a:lnTo>
                    <a:pt x="165" y="565"/>
                  </a:lnTo>
                  <a:lnTo>
                    <a:pt x="149" y="574"/>
                  </a:lnTo>
                  <a:lnTo>
                    <a:pt x="138" y="580"/>
                  </a:lnTo>
                  <a:lnTo>
                    <a:pt x="132" y="584"/>
                  </a:lnTo>
                  <a:lnTo>
                    <a:pt x="133" y="532"/>
                  </a:lnTo>
                  <a:lnTo>
                    <a:pt x="132" y="476"/>
                  </a:lnTo>
                  <a:lnTo>
                    <a:pt x="131" y="417"/>
                  </a:lnTo>
                  <a:lnTo>
                    <a:pt x="110" y="431"/>
                  </a:lnTo>
                  <a:lnTo>
                    <a:pt x="89" y="444"/>
                  </a:lnTo>
                  <a:lnTo>
                    <a:pt x="70" y="457"/>
                  </a:lnTo>
                  <a:lnTo>
                    <a:pt x="54" y="467"/>
                  </a:lnTo>
                  <a:lnTo>
                    <a:pt x="38" y="477"/>
                  </a:lnTo>
                  <a:lnTo>
                    <a:pt x="27" y="485"/>
                  </a:lnTo>
                  <a:lnTo>
                    <a:pt x="17" y="491"/>
                  </a:lnTo>
                  <a:lnTo>
                    <a:pt x="12" y="494"/>
                  </a:lnTo>
                  <a:lnTo>
                    <a:pt x="10" y="461"/>
                  </a:lnTo>
                  <a:lnTo>
                    <a:pt x="8" y="431"/>
                  </a:lnTo>
                  <a:lnTo>
                    <a:pt x="5" y="401"/>
                  </a:lnTo>
                  <a:lnTo>
                    <a:pt x="3" y="368"/>
                  </a:lnTo>
                  <a:lnTo>
                    <a:pt x="0" y="332"/>
                  </a:lnTo>
                  <a:lnTo>
                    <a:pt x="59" y="294"/>
                  </a:lnTo>
                  <a:lnTo>
                    <a:pt x="120" y="250"/>
                  </a:lnTo>
                  <a:lnTo>
                    <a:pt x="117" y="211"/>
                  </a:lnTo>
                  <a:lnTo>
                    <a:pt x="113" y="175"/>
                  </a:lnTo>
                  <a:lnTo>
                    <a:pt x="109" y="143"/>
                  </a:lnTo>
                  <a:lnTo>
                    <a:pt x="104" y="114"/>
                  </a:lnTo>
                  <a:lnTo>
                    <a:pt x="120" y="98"/>
                  </a:lnTo>
                  <a:lnTo>
                    <a:pt x="136" y="83"/>
                  </a:lnTo>
                  <a:lnTo>
                    <a:pt x="149" y="68"/>
                  </a:lnTo>
                  <a:lnTo>
                    <a:pt x="164" y="54"/>
                  </a:lnTo>
                  <a:lnTo>
                    <a:pt x="179" y="38"/>
                  </a:lnTo>
                  <a:lnTo>
                    <a:pt x="196" y="21"/>
                  </a:lnTo>
                  <a:lnTo>
                    <a:pt x="216" y="0"/>
                  </a:lnTo>
                  <a:close/>
                </a:path>
              </a:pathLst>
            </a:custGeom>
            <a:solidFill>
              <a:srgbClr val="FFFFFF"/>
            </a:solidFill>
            <a:ln w="0">
              <a:solidFill>
                <a:srgbClr val="FFFFFF"/>
              </a:solidFill>
              <a:prstDash val="solid"/>
              <a:round/>
              <a:headEnd/>
              <a:tailEnd/>
            </a:ln>
          </p:spPr>
          <p:txBody>
            <a:bodyPr/>
            <a:lstStyle/>
            <a:p>
              <a:endParaRPr lang="de-CH" dirty="0"/>
            </a:p>
          </p:txBody>
        </p:sp>
        <p:sp>
          <p:nvSpPr>
            <p:cNvPr id="23" name="Freeform 18"/>
            <p:cNvSpPr>
              <a:spLocks/>
            </p:cNvSpPr>
            <p:nvPr userDrawn="1"/>
          </p:nvSpPr>
          <p:spPr bwMode="auto">
            <a:xfrm>
              <a:off x="5126" y="4032"/>
              <a:ext cx="156" cy="76"/>
            </a:xfrm>
            <a:custGeom>
              <a:avLst/>
              <a:gdLst>
                <a:gd name="T0" fmla="*/ 0 w 1255"/>
                <a:gd name="T1" fmla="*/ 0 h 607"/>
                <a:gd name="T2" fmla="*/ 0 w 1255"/>
                <a:gd name="T3" fmla="*/ 0 h 607"/>
                <a:gd name="T4" fmla="*/ 0 w 1255"/>
                <a:gd name="T5" fmla="*/ 0 h 607"/>
                <a:gd name="T6" fmla="*/ 0 w 1255"/>
                <a:gd name="T7" fmla="*/ 0 h 607"/>
                <a:gd name="T8" fmla="*/ 0 w 1255"/>
                <a:gd name="T9" fmla="*/ 0 h 607"/>
                <a:gd name="T10" fmla="*/ 0 w 1255"/>
                <a:gd name="T11" fmla="*/ 0 h 607"/>
                <a:gd name="T12" fmla="*/ 0 w 1255"/>
                <a:gd name="T13" fmla="*/ 0 h 607"/>
                <a:gd name="T14" fmla="*/ 0 w 1255"/>
                <a:gd name="T15" fmla="*/ 0 h 607"/>
                <a:gd name="T16" fmla="*/ 0 w 1255"/>
                <a:gd name="T17" fmla="*/ 0 h 607"/>
                <a:gd name="T18" fmla="*/ 0 w 1255"/>
                <a:gd name="T19" fmla="*/ 0 h 607"/>
                <a:gd name="T20" fmla="*/ 0 w 1255"/>
                <a:gd name="T21" fmla="*/ 0 h 607"/>
                <a:gd name="T22" fmla="*/ 0 w 1255"/>
                <a:gd name="T23" fmla="*/ 0 h 607"/>
                <a:gd name="T24" fmla="*/ 0 w 1255"/>
                <a:gd name="T25" fmla="*/ 0 h 607"/>
                <a:gd name="T26" fmla="*/ 0 w 1255"/>
                <a:gd name="T27" fmla="*/ 0 h 607"/>
                <a:gd name="T28" fmla="*/ 0 w 1255"/>
                <a:gd name="T29" fmla="*/ 0 h 607"/>
                <a:gd name="T30" fmla="*/ 0 w 1255"/>
                <a:gd name="T31" fmla="*/ 0 h 607"/>
                <a:gd name="T32" fmla="*/ 0 w 1255"/>
                <a:gd name="T33" fmla="*/ 0 h 607"/>
                <a:gd name="T34" fmla="*/ 0 w 1255"/>
                <a:gd name="T35" fmla="*/ 0 h 607"/>
                <a:gd name="T36" fmla="*/ 0 w 1255"/>
                <a:gd name="T37" fmla="*/ 0 h 607"/>
                <a:gd name="T38" fmla="*/ 0 w 1255"/>
                <a:gd name="T39" fmla="*/ 0 h 607"/>
                <a:gd name="T40" fmla="*/ 0 w 1255"/>
                <a:gd name="T41" fmla="*/ 0 h 607"/>
                <a:gd name="T42" fmla="*/ 0 w 1255"/>
                <a:gd name="T43" fmla="*/ 0 h 607"/>
                <a:gd name="T44" fmla="*/ 0 w 1255"/>
                <a:gd name="T45" fmla="*/ 0 h 607"/>
                <a:gd name="T46" fmla="*/ 0 w 1255"/>
                <a:gd name="T47" fmla="*/ 0 h 607"/>
                <a:gd name="T48" fmla="*/ 0 w 1255"/>
                <a:gd name="T49" fmla="*/ 0 h 607"/>
                <a:gd name="T50" fmla="*/ 0 w 1255"/>
                <a:gd name="T51" fmla="*/ 0 h 607"/>
                <a:gd name="T52" fmla="*/ 0 w 1255"/>
                <a:gd name="T53" fmla="*/ 0 h 607"/>
                <a:gd name="T54" fmla="*/ 0 w 1255"/>
                <a:gd name="T55" fmla="*/ 0 h 607"/>
                <a:gd name="T56" fmla="*/ 0 w 1255"/>
                <a:gd name="T57" fmla="*/ 0 h 607"/>
                <a:gd name="T58" fmla="*/ 0 w 1255"/>
                <a:gd name="T59" fmla="*/ 0 h 607"/>
                <a:gd name="T60" fmla="*/ 0 w 1255"/>
                <a:gd name="T61" fmla="*/ 0 h 607"/>
                <a:gd name="T62" fmla="*/ 0 w 1255"/>
                <a:gd name="T63" fmla="*/ 0 h 607"/>
                <a:gd name="T64" fmla="*/ 0 w 1255"/>
                <a:gd name="T65" fmla="*/ 0 h 607"/>
                <a:gd name="T66" fmla="*/ 0 w 1255"/>
                <a:gd name="T67" fmla="*/ 0 h 607"/>
                <a:gd name="T68" fmla="*/ 0 w 1255"/>
                <a:gd name="T69" fmla="*/ 0 h 607"/>
                <a:gd name="T70" fmla="*/ 0 w 1255"/>
                <a:gd name="T71" fmla="*/ 0 h 607"/>
                <a:gd name="T72" fmla="*/ 0 w 1255"/>
                <a:gd name="T73" fmla="*/ 0 h 607"/>
                <a:gd name="T74" fmla="*/ 0 w 1255"/>
                <a:gd name="T75" fmla="*/ 0 h 607"/>
                <a:gd name="T76" fmla="*/ 0 w 1255"/>
                <a:gd name="T77" fmla="*/ 0 h 607"/>
                <a:gd name="T78" fmla="*/ 0 w 1255"/>
                <a:gd name="T79" fmla="*/ 0 h 607"/>
                <a:gd name="T80" fmla="*/ 0 w 1255"/>
                <a:gd name="T81" fmla="*/ 0 h 607"/>
                <a:gd name="T82" fmla="*/ 0 w 1255"/>
                <a:gd name="T83" fmla="*/ 0 h 607"/>
                <a:gd name="T84" fmla="*/ 0 w 1255"/>
                <a:gd name="T85" fmla="*/ 0 h 607"/>
                <a:gd name="T86" fmla="*/ 0 w 1255"/>
                <a:gd name="T87" fmla="*/ 0 h 607"/>
                <a:gd name="T88" fmla="*/ 0 w 1255"/>
                <a:gd name="T89" fmla="*/ 0 h 607"/>
                <a:gd name="T90" fmla="*/ 0 w 1255"/>
                <a:gd name="T91" fmla="*/ 0 h 607"/>
                <a:gd name="T92" fmla="*/ 0 w 1255"/>
                <a:gd name="T93" fmla="*/ 0 h 607"/>
                <a:gd name="T94" fmla="*/ 0 w 1255"/>
                <a:gd name="T95" fmla="*/ 0 h 607"/>
                <a:gd name="T96" fmla="*/ 0 w 1255"/>
                <a:gd name="T97" fmla="*/ 0 h 607"/>
                <a:gd name="T98" fmla="*/ 0 w 1255"/>
                <a:gd name="T99" fmla="*/ 0 h 607"/>
                <a:gd name="T100" fmla="*/ 0 w 1255"/>
                <a:gd name="T101" fmla="*/ 0 h 607"/>
                <a:gd name="T102" fmla="*/ 0 w 1255"/>
                <a:gd name="T103" fmla="*/ 0 h 607"/>
                <a:gd name="T104" fmla="*/ 0 w 1255"/>
                <a:gd name="T105" fmla="*/ 0 h 607"/>
                <a:gd name="T106" fmla="*/ 0 w 1255"/>
                <a:gd name="T107" fmla="*/ 0 h 607"/>
                <a:gd name="T108" fmla="*/ 0 w 1255"/>
                <a:gd name="T109" fmla="*/ 0 h 607"/>
                <a:gd name="T110" fmla="*/ 0 w 1255"/>
                <a:gd name="T111" fmla="*/ 0 h 607"/>
                <a:gd name="T112" fmla="*/ 0 w 1255"/>
                <a:gd name="T113" fmla="*/ 0 h 6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55" h="607">
                  <a:moveTo>
                    <a:pt x="200" y="0"/>
                  </a:moveTo>
                  <a:lnTo>
                    <a:pt x="226" y="61"/>
                  </a:lnTo>
                  <a:lnTo>
                    <a:pt x="257" y="117"/>
                  </a:lnTo>
                  <a:lnTo>
                    <a:pt x="290" y="171"/>
                  </a:lnTo>
                  <a:lnTo>
                    <a:pt x="326" y="221"/>
                  </a:lnTo>
                  <a:lnTo>
                    <a:pt x="367" y="266"/>
                  </a:lnTo>
                  <a:lnTo>
                    <a:pt x="409" y="309"/>
                  </a:lnTo>
                  <a:lnTo>
                    <a:pt x="456" y="347"/>
                  </a:lnTo>
                  <a:lnTo>
                    <a:pt x="505" y="384"/>
                  </a:lnTo>
                  <a:lnTo>
                    <a:pt x="556" y="416"/>
                  </a:lnTo>
                  <a:lnTo>
                    <a:pt x="610" y="444"/>
                  </a:lnTo>
                  <a:lnTo>
                    <a:pt x="667" y="470"/>
                  </a:lnTo>
                  <a:lnTo>
                    <a:pt x="726" y="492"/>
                  </a:lnTo>
                  <a:lnTo>
                    <a:pt x="786" y="511"/>
                  </a:lnTo>
                  <a:lnTo>
                    <a:pt x="849" y="527"/>
                  </a:lnTo>
                  <a:lnTo>
                    <a:pt x="914" y="539"/>
                  </a:lnTo>
                  <a:lnTo>
                    <a:pt x="979" y="549"/>
                  </a:lnTo>
                  <a:lnTo>
                    <a:pt x="1046" y="555"/>
                  </a:lnTo>
                  <a:lnTo>
                    <a:pt x="1115" y="559"/>
                  </a:lnTo>
                  <a:lnTo>
                    <a:pt x="1184" y="559"/>
                  </a:lnTo>
                  <a:lnTo>
                    <a:pt x="1255" y="557"/>
                  </a:lnTo>
                  <a:lnTo>
                    <a:pt x="1209" y="573"/>
                  </a:lnTo>
                  <a:lnTo>
                    <a:pt x="1160" y="585"/>
                  </a:lnTo>
                  <a:lnTo>
                    <a:pt x="1106" y="594"/>
                  </a:lnTo>
                  <a:lnTo>
                    <a:pt x="1048" y="601"/>
                  </a:lnTo>
                  <a:lnTo>
                    <a:pt x="988" y="605"/>
                  </a:lnTo>
                  <a:lnTo>
                    <a:pt x="926" y="607"/>
                  </a:lnTo>
                  <a:lnTo>
                    <a:pt x="862" y="606"/>
                  </a:lnTo>
                  <a:lnTo>
                    <a:pt x="796" y="603"/>
                  </a:lnTo>
                  <a:lnTo>
                    <a:pt x="731" y="598"/>
                  </a:lnTo>
                  <a:lnTo>
                    <a:pt x="664" y="590"/>
                  </a:lnTo>
                  <a:lnTo>
                    <a:pt x="599" y="581"/>
                  </a:lnTo>
                  <a:lnTo>
                    <a:pt x="534" y="570"/>
                  </a:lnTo>
                  <a:lnTo>
                    <a:pt x="470" y="556"/>
                  </a:lnTo>
                  <a:lnTo>
                    <a:pt x="410" y="541"/>
                  </a:lnTo>
                  <a:lnTo>
                    <a:pt x="352" y="525"/>
                  </a:lnTo>
                  <a:lnTo>
                    <a:pt x="297" y="507"/>
                  </a:lnTo>
                  <a:lnTo>
                    <a:pt x="245" y="488"/>
                  </a:lnTo>
                  <a:lnTo>
                    <a:pt x="198" y="468"/>
                  </a:lnTo>
                  <a:lnTo>
                    <a:pt x="162" y="449"/>
                  </a:lnTo>
                  <a:lnTo>
                    <a:pt x="129" y="428"/>
                  </a:lnTo>
                  <a:lnTo>
                    <a:pt x="99" y="407"/>
                  </a:lnTo>
                  <a:lnTo>
                    <a:pt x="73" y="384"/>
                  </a:lnTo>
                  <a:lnTo>
                    <a:pt x="50" y="360"/>
                  </a:lnTo>
                  <a:lnTo>
                    <a:pt x="31" y="335"/>
                  </a:lnTo>
                  <a:lnTo>
                    <a:pt x="17" y="309"/>
                  </a:lnTo>
                  <a:lnTo>
                    <a:pt x="6" y="283"/>
                  </a:lnTo>
                  <a:lnTo>
                    <a:pt x="1" y="255"/>
                  </a:lnTo>
                  <a:lnTo>
                    <a:pt x="0" y="228"/>
                  </a:lnTo>
                  <a:lnTo>
                    <a:pt x="5" y="199"/>
                  </a:lnTo>
                  <a:lnTo>
                    <a:pt x="15" y="171"/>
                  </a:lnTo>
                  <a:lnTo>
                    <a:pt x="30" y="142"/>
                  </a:lnTo>
                  <a:lnTo>
                    <a:pt x="52" y="113"/>
                  </a:lnTo>
                  <a:lnTo>
                    <a:pt x="79" y="85"/>
                  </a:lnTo>
                  <a:lnTo>
                    <a:pt x="113" y="56"/>
                  </a:lnTo>
                  <a:lnTo>
                    <a:pt x="154" y="28"/>
                  </a:lnTo>
                  <a:lnTo>
                    <a:pt x="200" y="0"/>
                  </a:lnTo>
                  <a:close/>
                </a:path>
              </a:pathLst>
            </a:custGeom>
            <a:solidFill>
              <a:srgbClr val="CB202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24" name="Freeform 19"/>
            <p:cNvSpPr>
              <a:spLocks/>
            </p:cNvSpPr>
            <p:nvPr userDrawn="1"/>
          </p:nvSpPr>
          <p:spPr bwMode="auto">
            <a:xfrm>
              <a:off x="5338" y="3857"/>
              <a:ext cx="67" cy="149"/>
            </a:xfrm>
            <a:custGeom>
              <a:avLst/>
              <a:gdLst>
                <a:gd name="T0" fmla="*/ 0 w 533"/>
                <a:gd name="T1" fmla="*/ 0 h 1192"/>
                <a:gd name="T2" fmla="*/ 0 w 533"/>
                <a:gd name="T3" fmla="*/ 0 h 1192"/>
                <a:gd name="T4" fmla="*/ 0 w 533"/>
                <a:gd name="T5" fmla="*/ 0 h 1192"/>
                <a:gd name="T6" fmla="*/ 0 w 533"/>
                <a:gd name="T7" fmla="*/ 0 h 1192"/>
                <a:gd name="T8" fmla="*/ 0 w 533"/>
                <a:gd name="T9" fmla="*/ 0 h 1192"/>
                <a:gd name="T10" fmla="*/ 0 w 533"/>
                <a:gd name="T11" fmla="*/ 0 h 1192"/>
                <a:gd name="T12" fmla="*/ 0 w 533"/>
                <a:gd name="T13" fmla="*/ 0 h 1192"/>
                <a:gd name="T14" fmla="*/ 0 w 533"/>
                <a:gd name="T15" fmla="*/ 0 h 1192"/>
                <a:gd name="T16" fmla="*/ 0 w 533"/>
                <a:gd name="T17" fmla="*/ 0 h 1192"/>
                <a:gd name="T18" fmla="*/ 0 w 533"/>
                <a:gd name="T19" fmla="*/ 0 h 1192"/>
                <a:gd name="T20" fmla="*/ 0 w 533"/>
                <a:gd name="T21" fmla="*/ 0 h 1192"/>
                <a:gd name="T22" fmla="*/ 0 w 533"/>
                <a:gd name="T23" fmla="*/ 0 h 1192"/>
                <a:gd name="T24" fmla="*/ 0 w 533"/>
                <a:gd name="T25" fmla="*/ 0 h 1192"/>
                <a:gd name="T26" fmla="*/ 0 w 533"/>
                <a:gd name="T27" fmla="*/ 0 h 1192"/>
                <a:gd name="T28" fmla="*/ 0 w 533"/>
                <a:gd name="T29" fmla="*/ 0 h 1192"/>
                <a:gd name="T30" fmla="*/ 0 w 533"/>
                <a:gd name="T31" fmla="*/ 0 h 1192"/>
                <a:gd name="T32" fmla="*/ 0 w 533"/>
                <a:gd name="T33" fmla="*/ 0 h 1192"/>
                <a:gd name="T34" fmla="*/ 0 w 533"/>
                <a:gd name="T35" fmla="*/ 0 h 1192"/>
                <a:gd name="T36" fmla="*/ 0 w 533"/>
                <a:gd name="T37" fmla="*/ 0 h 1192"/>
                <a:gd name="T38" fmla="*/ 0 w 533"/>
                <a:gd name="T39" fmla="*/ 0 h 1192"/>
                <a:gd name="T40" fmla="*/ 0 w 533"/>
                <a:gd name="T41" fmla="*/ 0 h 1192"/>
                <a:gd name="T42" fmla="*/ 0 w 533"/>
                <a:gd name="T43" fmla="*/ 0 h 1192"/>
                <a:gd name="T44" fmla="*/ 0 w 533"/>
                <a:gd name="T45" fmla="*/ 0 h 1192"/>
                <a:gd name="T46" fmla="*/ 0 w 533"/>
                <a:gd name="T47" fmla="*/ 0 h 1192"/>
                <a:gd name="T48" fmla="*/ 0 w 533"/>
                <a:gd name="T49" fmla="*/ 0 h 1192"/>
                <a:gd name="T50" fmla="*/ 0 w 533"/>
                <a:gd name="T51" fmla="*/ 0 h 1192"/>
                <a:gd name="T52" fmla="*/ 0 w 533"/>
                <a:gd name="T53" fmla="*/ 0 h 1192"/>
                <a:gd name="T54" fmla="*/ 0 w 533"/>
                <a:gd name="T55" fmla="*/ 0 h 1192"/>
                <a:gd name="T56" fmla="*/ 0 w 533"/>
                <a:gd name="T57" fmla="*/ 0 h 1192"/>
                <a:gd name="T58" fmla="*/ 0 w 533"/>
                <a:gd name="T59" fmla="*/ 0 h 1192"/>
                <a:gd name="T60" fmla="*/ 0 w 533"/>
                <a:gd name="T61" fmla="*/ 0 h 1192"/>
                <a:gd name="T62" fmla="*/ 0 w 533"/>
                <a:gd name="T63" fmla="*/ 0 h 1192"/>
                <a:gd name="T64" fmla="*/ 0 w 533"/>
                <a:gd name="T65" fmla="*/ 0 h 1192"/>
                <a:gd name="T66" fmla="*/ 0 w 533"/>
                <a:gd name="T67" fmla="*/ 0 h 1192"/>
                <a:gd name="T68" fmla="*/ 0 w 533"/>
                <a:gd name="T69" fmla="*/ 0 h 1192"/>
                <a:gd name="T70" fmla="*/ 0 w 533"/>
                <a:gd name="T71" fmla="*/ 0 h 1192"/>
                <a:gd name="T72" fmla="*/ 0 w 533"/>
                <a:gd name="T73" fmla="*/ 0 h 1192"/>
                <a:gd name="T74" fmla="*/ 0 w 533"/>
                <a:gd name="T75" fmla="*/ 0 h 1192"/>
                <a:gd name="T76" fmla="*/ 0 w 533"/>
                <a:gd name="T77" fmla="*/ 0 h 1192"/>
                <a:gd name="T78" fmla="*/ 0 w 533"/>
                <a:gd name="T79" fmla="*/ 0 h 1192"/>
                <a:gd name="T80" fmla="*/ 0 w 533"/>
                <a:gd name="T81" fmla="*/ 0 h 1192"/>
                <a:gd name="T82" fmla="*/ 0 w 533"/>
                <a:gd name="T83" fmla="*/ 0 h 1192"/>
                <a:gd name="T84" fmla="*/ 0 w 533"/>
                <a:gd name="T85" fmla="*/ 0 h 1192"/>
                <a:gd name="T86" fmla="*/ 0 w 533"/>
                <a:gd name="T87" fmla="*/ 0 h 1192"/>
                <a:gd name="T88" fmla="*/ 0 w 533"/>
                <a:gd name="T89" fmla="*/ 0 h 1192"/>
                <a:gd name="T90" fmla="*/ 0 w 533"/>
                <a:gd name="T91" fmla="*/ 0 h 1192"/>
                <a:gd name="T92" fmla="*/ 0 w 533"/>
                <a:gd name="T93" fmla="*/ 0 h 1192"/>
                <a:gd name="T94" fmla="*/ 0 w 533"/>
                <a:gd name="T95" fmla="*/ 0 h 1192"/>
                <a:gd name="T96" fmla="*/ 0 w 533"/>
                <a:gd name="T97" fmla="*/ 0 h 1192"/>
                <a:gd name="T98" fmla="*/ 0 w 533"/>
                <a:gd name="T99" fmla="*/ 0 h 1192"/>
                <a:gd name="T100" fmla="*/ 0 w 533"/>
                <a:gd name="T101" fmla="*/ 0 h 1192"/>
                <a:gd name="T102" fmla="*/ 0 w 533"/>
                <a:gd name="T103" fmla="*/ 0 h 1192"/>
                <a:gd name="T104" fmla="*/ 0 w 533"/>
                <a:gd name="T105" fmla="*/ 0 h 1192"/>
                <a:gd name="T106" fmla="*/ 0 w 533"/>
                <a:gd name="T107" fmla="*/ 0 h 1192"/>
                <a:gd name="T108" fmla="*/ 0 w 533"/>
                <a:gd name="T109" fmla="*/ 0 h 1192"/>
                <a:gd name="T110" fmla="*/ 0 w 533"/>
                <a:gd name="T111" fmla="*/ 0 h 1192"/>
                <a:gd name="T112" fmla="*/ 0 w 533"/>
                <a:gd name="T113" fmla="*/ 0 h 1192"/>
                <a:gd name="T114" fmla="*/ 0 w 533"/>
                <a:gd name="T115" fmla="*/ 0 h 1192"/>
                <a:gd name="T116" fmla="*/ 0 w 533"/>
                <a:gd name="T117" fmla="*/ 0 h 1192"/>
                <a:gd name="T118" fmla="*/ 0 w 533"/>
                <a:gd name="T119" fmla="*/ 0 h 11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33" h="1192">
                  <a:moveTo>
                    <a:pt x="443" y="0"/>
                  </a:moveTo>
                  <a:lnTo>
                    <a:pt x="450" y="19"/>
                  </a:lnTo>
                  <a:lnTo>
                    <a:pt x="451" y="21"/>
                  </a:lnTo>
                  <a:lnTo>
                    <a:pt x="454" y="30"/>
                  </a:lnTo>
                  <a:lnTo>
                    <a:pt x="458" y="44"/>
                  </a:lnTo>
                  <a:lnTo>
                    <a:pt x="464" y="63"/>
                  </a:lnTo>
                  <a:lnTo>
                    <a:pt x="470" y="86"/>
                  </a:lnTo>
                  <a:lnTo>
                    <a:pt x="478" y="114"/>
                  </a:lnTo>
                  <a:lnTo>
                    <a:pt x="485" y="147"/>
                  </a:lnTo>
                  <a:lnTo>
                    <a:pt x="493" y="183"/>
                  </a:lnTo>
                  <a:lnTo>
                    <a:pt x="502" y="222"/>
                  </a:lnTo>
                  <a:lnTo>
                    <a:pt x="509" y="266"/>
                  </a:lnTo>
                  <a:lnTo>
                    <a:pt x="516" y="313"/>
                  </a:lnTo>
                  <a:lnTo>
                    <a:pt x="522" y="361"/>
                  </a:lnTo>
                  <a:lnTo>
                    <a:pt x="491" y="394"/>
                  </a:lnTo>
                  <a:lnTo>
                    <a:pt x="457" y="427"/>
                  </a:lnTo>
                  <a:lnTo>
                    <a:pt x="421" y="460"/>
                  </a:lnTo>
                  <a:lnTo>
                    <a:pt x="414" y="414"/>
                  </a:lnTo>
                  <a:lnTo>
                    <a:pt x="407" y="373"/>
                  </a:lnTo>
                  <a:lnTo>
                    <a:pt x="401" y="335"/>
                  </a:lnTo>
                  <a:lnTo>
                    <a:pt x="395" y="303"/>
                  </a:lnTo>
                  <a:lnTo>
                    <a:pt x="377" y="323"/>
                  </a:lnTo>
                  <a:lnTo>
                    <a:pt x="361" y="340"/>
                  </a:lnTo>
                  <a:lnTo>
                    <a:pt x="347" y="354"/>
                  </a:lnTo>
                  <a:lnTo>
                    <a:pt x="334" y="368"/>
                  </a:lnTo>
                  <a:lnTo>
                    <a:pt x="321" y="381"/>
                  </a:lnTo>
                  <a:lnTo>
                    <a:pt x="306" y="395"/>
                  </a:lnTo>
                  <a:lnTo>
                    <a:pt x="292" y="410"/>
                  </a:lnTo>
                  <a:lnTo>
                    <a:pt x="298" y="452"/>
                  </a:lnTo>
                  <a:lnTo>
                    <a:pt x="303" y="498"/>
                  </a:lnTo>
                  <a:lnTo>
                    <a:pt x="308" y="549"/>
                  </a:lnTo>
                  <a:lnTo>
                    <a:pt x="268" y="579"/>
                  </a:lnTo>
                  <a:lnTo>
                    <a:pt x="229" y="607"/>
                  </a:lnTo>
                  <a:lnTo>
                    <a:pt x="191" y="632"/>
                  </a:lnTo>
                  <a:lnTo>
                    <a:pt x="193" y="660"/>
                  </a:lnTo>
                  <a:lnTo>
                    <a:pt x="195" y="684"/>
                  </a:lnTo>
                  <a:lnTo>
                    <a:pt x="196" y="705"/>
                  </a:lnTo>
                  <a:lnTo>
                    <a:pt x="198" y="725"/>
                  </a:lnTo>
                  <a:lnTo>
                    <a:pt x="199" y="748"/>
                  </a:lnTo>
                  <a:lnTo>
                    <a:pt x="202" y="772"/>
                  </a:lnTo>
                  <a:lnTo>
                    <a:pt x="208" y="769"/>
                  </a:lnTo>
                  <a:lnTo>
                    <a:pt x="218" y="762"/>
                  </a:lnTo>
                  <a:lnTo>
                    <a:pt x="233" y="753"/>
                  </a:lnTo>
                  <a:lnTo>
                    <a:pt x="250" y="741"/>
                  </a:lnTo>
                  <a:lnTo>
                    <a:pt x="271" y="729"/>
                  </a:lnTo>
                  <a:lnTo>
                    <a:pt x="294" y="713"/>
                  </a:lnTo>
                  <a:lnTo>
                    <a:pt x="319" y="698"/>
                  </a:lnTo>
                  <a:lnTo>
                    <a:pt x="321" y="757"/>
                  </a:lnTo>
                  <a:lnTo>
                    <a:pt x="321" y="814"/>
                  </a:lnTo>
                  <a:lnTo>
                    <a:pt x="321" y="866"/>
                  </a:lnTo>
                  <a:lnTo>
                    <a:pt x="327" y="862"/>
                  </a:lnTo>
                  <a:lnTo>
                    <a:pt x="338" y="857"/>
                  </a:lnTo>
                  <a:lnTo>
                    <a:pt x="350" y="848"/>
                  </a:lnTo>
                  <a:lnTo>
                    <a:pt x="366" y="839"/>
                  </a:lnTo>
                  <a:lnTo>
                    <a:pt x="382" y="826"/>
                  </a:lnTo>
                  <a:lnTo>
                    <a:pt x="400" y="813"/>
                  </a:lnTo>
                  <a:lnTo>
                    <a:pt x="417" y="798"/>
                  </a:lnTo>
                  <a:lnTo>
                    <a:pt x="434" y="782"/>
                  </a:lnTo>
                  <a:lnTo>
                    <a:pt x="437" y="744"/>
                  </a:lnTo>
                  <a:lnTo>
                    <a:pt x="438" y="704"/>
                  </a:lnTo>
                  <a:lnTo>
                    <a:pt x="437" y="662"/>
                  </a:lnTo>
                  <a:lnTo>
                    <a:pt x="435" y="619"/>
                  </a:lnTo>
                  <a:lnTo>
                    <a:pt x="458" y="603"/>
                  </a:lnTo>
                  <a:lnTo>
                    <a:pt x="478" y="589"/>
                  </a:lnTo>
                  <a:lnTo>
                    <a:pt x="496" y="574"/>
                  </a:lnTo>
                  <a:lnTo>
                    <a:pt x="512" y="562"/>
                  </a:lnTo>
                  <a:lnTo>
                    <a:pt x="523" y="551"/>
                  </a:lnTo>
                  <a:lnTo>
                    <a:pt x="533" y="543"/>
                  </a:lnTo>
                  <a:lnTo>
                    <a:pt x="533" y="553"/>
                  </a:lnTo>
                  <a:lnTo>
                    <a:pt x="531" y="623"/>
                  </a:lnTo>
                  <a:lnTo>
                    <a:pt x="526" y="695"/>
                  </a:lnTo>
                  <a:lnTo>
                    <a:pt x="518" y="767"/>
                  </a:lnTo>
                  <a:lnTo>
                    <a:pt x="505" y="841"/>
                  </a:lnTo>
                  <a:lnTo>
                    <a:pt x="505" y="842"/>
                  </a:lnTo>
                  <a:lnTo>
                    <a:pt x="492" y="885"/>
                  </a:lnTo>
                  <a:lnTo>
                    <a:pt x="478" y="923"/>
                  </a:lnTo>
                  <a:lnTo>
                    <a:pt x="462" y="955"/>
                  </a:lnTo>
                  <a:lnTo>
                    <a:pt x="444" y="984"/>
                  </a:lnTo>
                  <a:lnTo>
                    <a:pt x="425" y="1009"/>
                  </a:lnTo>
                  <a:lnTo>
                    <a:pt x="404" y="1031"/>
                  </a:lnTo>
                  <a:lnTo>
                    <a:pt x="377" y="1055"/>
                  </a:lnTo>
                  <a:lnTo>
                    <a:pt x="347" y="1077"/>
                  </a:lnTo>
                  <a:lnTo>
                    <a:pt x="314" y="1096"/>
                  </a:lnTo>
                  <a:lnTo>
                    <a:pt x="277" y="1117"/>
                  </a:lnTo>
                  <a:lnTo>
                    <a:pt x="239" y="1140"/>
                  </a:lnTo>
                  <a:lnTo>
                    <a:pt x="189" y="1167"/>
                  </a:lnTo>
                  <a:lnTo>
                    <a:pt x="141" y="1192"/>
                  </a:lnTo>
                  <a:lnTo>
                    <a:pt x="151" y="1136"/>
                  </a:lnTo>
                  <a:lnTo>
                    <a:pt x="156" y="1079"/>
                  </a:lnTo>
                  <a:lnTo>
                    <a:pt x="158" y="1021"/>
                  </a:lnTo>
                  <a:lnTo>
                    <a:pt x="156" y="951"/>
                  </a:lnTo>
                  <a:lnTo>
                    <a:pt x="148" y="884"/>
                  </a:lnTo>
                  <a:lnTo>
                    <a:pt x="134" y="818"/>
                  </a:lnTo>
                  <a:lnTo>
                    <a:pt x="116" y="754"/>
                  </a:lnTo>
                  <a:lnTo>
                    <a:pt x="94" y="693"/>
                  </a:lnTo>
                  <a:lnTo>
                    <a:pt x="67" y="632"/>
                  </a:lnTo>
                  <a:lnTo>
                    <a:pt x="35" y="575"/>
                  </a:lnTo>
                  <a:lnTo>
                    <a:pt x="0" y="520"/>
                  </a:lnTo>
                  <a:lnTo>
                    <a:pt x="42" y="489"/>
                  </a:lnTo>
                  <a:lnTo>
                    <a:pt x="81" y="456"/>
                  </a:lnTo>
                  <a:lnTo>
                    <a:pt x="119" y="421"/>
                  </a:lnTo>
                  <a:lnTo>
                    <a:pt x="155" y="384"/>
                  </a:lnTo>
                  <a:lnTo>
                    <a:pt x="189" y="348"/>
                  </a:lnTo>
                  <a:lnTo>
                    <a:pt x="222" y="312"/>
                  </a:lnTo>
                  <a:lnTo>
                    <a:pt x="252" y="275"/>
                  </a:lnTo>
                  <a:lnTo>
                    <a:pt x="281" y="240"/>
                  </a:lnTo>
                  <a:lnTo>
                    <a:pt x="307" y="206"/>
                  </a:lnTo>
                  <a:lnTo>
                    <a:pt x="332" y="173"/>
                  </a:lnTo>
                  <a:lnTo>
                    <a:pt x="354" y="141"/>
                  </a:lnTo>
                  <a:lnTo>
                    <a:pt x="374" y="113"/>
                  </a:lnTo>
                  <a:lnTo>
                    <a:pt x="390" y="87"/>
                  </a:lnTo>
                  <a:lnTo>
                    <a:pt x="405" y="66"/>
                  </a:lnTo>
                  <a:lnTo>
                    <a:pt x="416" y="47"/>
                  </a:lnTo>
                  <a:lnTo>
                    <a:pt x="426" y="32"/>
                  </a:lnTo>
                  <a:lnTo>
                    <a:pt x="429" y="27"/>
                  </a:lnTo>
                  <a:lnTo>
                    <a:pt x="431" y="23"/>
                  </a:lnTo>
                  <a:lnTo>
                    <a:pt x="433" y="20"/>
                  </a:lnTo>
                  <a:lnTo>
                    <a:pt x="434" y="18"/>
                  </a:lnTo>
                  <a:lnTo>
                    <a:pt x="434" y="17"/>
                  </a:lnTo>
                  <a:lnTo>
                    <a:pt x="443" y="0"/>
                  </a:lnTo>
                  <a:close/>
                </a:path>
              </a:pathLst>
            </a:custGeom>
            <a:solidFill>
              <a:srgbClr val="CB202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grpSp>
      <p:sp>
        <p:nvSpPr>
          <p:cNvPr id="13314" name="Rectangle 1026"/>
          <p:cNvSpPr>
            <a:spLocks noGrp="1" noChangeArrowheads="1"/>
          </p:cNvSpPr>
          <p:nvPr>
            <p:ph type="ctrTitle"/>
          </p:nvPr>
        </p:nvSpPr>
        <p:spPr>
          <a:xfrm>
            <a:off x="467544" y="758286"/>
            <a:ext cx="8136904" cy="688984"/>
          </a:xfrm>
        </p:spPr>
        <p:txBody>
          <a:bodyPr/>
          <a:lstStyle>
            <a:lvl1pPr algn="l">
              <a:defRPr sz="4400" b="1" baseline="0">
                <a:solidFill>
                  <a:srgbClr val="009973"/>
                </a:solidFill>
              </a:defRPr>
            </a:lvl1pPr>
          </a:lstStyle>
          <a:p>
            <a:pPr lvl="0"/>
            <a:r>
              <a:rPr lang="de-DE" altLang="de-DE" noProof="0" smtClean="0"/>
              <a:t>Titelmasterformat durch Klicken bearbeiten</a:t>
            </a:r>
            <a:endParaRPr lang="de-DE" altLang="de-DE" noProof="0" dirty="0" smtClean="0"/>
          </a:p>
        </p:txBody>
      </p:sp>
      <p:sp>
        <p:nvSpPr>
          <p:cNvPr id="13315" name="Rectangle 1027"/>
          <p:cNvSpPr>
            <a:spLocks noGrp="1" noChangeArrowheads="1"/>
          </p:cNvSpPr>
          <p:nvPr>
            <p:ph type="subTitle" idx="1"/>
          </p:nvPr>
        </p:nvSpPr>
        <p:spPr bwMode="auto">
          <a:xfrm>
            <a:off x="467544" y="1556792"/>
            <a:ext cx="8136904" cy="7599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a:buFontTx/>
              <a:buNone/>
              <a:defRPr sz="2600" b="0" baseline="0">
                <a:solidFill>
                  <a:srgbClr val="009973"/>
                </a:solidFill>
              </a:defRPr>
            </a:lvl1pPr>
          </a:lstStyle>
          <a:p>
            <a:r>
              <a:rPr lang="de-DE" altLang="de-DE" smtClean="0"/>
              <a:t>Formatvorlage des Untertitelmasters durch Klicken bearbeiten</a:t>
            </a:r>
            <a:endParaRPr lang="de-CH" altLang="de-DE" dirty="0" smtClean="0"/>
          </a:p>
        </p:txBody>
      </p:sp>
      <p:sp>
        <p:nvSpPr>
          <p:cNvPr id="3" name="Bildplatzhalter 2"/>
          <p:cNvSpPr>
            <a:spLocks noGrp="1"/>
          </p:cNvSpPr>
          <p:nvPr>
            <p:ph type="pic" sz="quarter" idx="10"/>
          </p:nvPr>
        </p:nvSpPr>
        <p:spPr>
          <a:xfrm>
            <a:off x="0" y="2636912"/>
            <a:ext cx="9144000" cy="2761654"/>
          </a:xfrm>
          <a:prstGeom prst="rect">
            <a:avLst/>
          </a:prstGeom>
        </p:spPr>
        <p:txBody>
          <a:bodyPr rtlCol="0">
            <a:normAutofit/>
          </a:bodyPr>
          <a:lstStyle>
            <a:lvl1pPr marL="0" indent="0">
              <a:buNone/>
              <a:defRPr/>
            </a:lvl1pPr>
          </a:lstStyle>
          <a:p>
            <a:pPr lvl="0"/>
            <a:r>
              <a:rPr lang="de-DE" noProof="0" dirty="0" smtClean="0"/>
              <a:t>Bild durch Klicken auf Symbol hinzufügen</a:t>
            </a:r>
            <a:endParaRPr lang="de-CH" noProof="0" dirty="0" smtClean="0"/>
          </a:p>
        </p:txBody>
      </p:sp>
      <p:sp>
        <p:nvSpPr>
          <p:cNvPr id="25" name="Textfeld 24"/>
          <p:cNvSpPr txBox="1"/>
          <p:nvPr userDrawn="1"/>
        </p:nvSpPr>
        <p:spPr>
          <a:xfrm>
            <a:off x="630000" y="6531984"/>
            <a:ext cx="2143150" cy="230832"/>
          </a:xfrm>
          <a:prstGeom prst="rect">
            <a:avLst/>
          </a:prstGeom>
          <a:noFill/>
        </p:spPr>
        <p:txBody>
          <a:bodyPr wrap="square" lIns="90000" rIns="90000" rtlCol="0" anchor="ctr" anchorCtr="0">
            <a:spAutoFit/>
          </a:bodyPr>
          <a:lstStyle/>
          <a:p>
            <a:pPr algn="l"/>
            <a:r>
              <a:rPr lang="de-CH" sz="900" dirty="0" smtClean="0">
                <a:solidFill>
                  <a:schemeClr val="tx1">
                    <a:lumMod val="50000"/>
                    <a:lumOff val="50000"/>
                  </a:schemeClr>
                </a:solidFill>
              </a:rPr>
              <a:t>© 2016</a:t>
            </a:r>
            <a:r>
              <a:rPr lang="de-CH" sz="900" baseline="0" dirty="0" smtClean="0">
                <a:solidFill>
                  <a:schemeClr val="tx1">
                    <a:lumMod val="50000"/>
                    <a:lumOff val="50000"/>
                  </a:schemeClr>
                </a:solidFill>
              </a:rPr>
              <a:t>  </a:t>
            </a:r>
            <a:r>
              <a:rPr lang="de-DE" sz="900" dirty="0" smtClean="0">
                <a:solidFill>
                  <a:schemeClr val="tx1">
                    <a:lumMod val="50000"/>
                    <a:lumOff val="50000"/>
                  </a:schemeClr>
                </a:solidFill>
              </a:rPr>
              <a:t>FiBL,</a:t>
            </a:r>
            <a:r>
              <a:rPr lang="de-DE" sz="900" baseline="0" dirty="0" smtClean="0">
                <a:solidFill>
                  <a:schemeClr val="tx1">
                    <a:lumMod val="50000"/>
                    <a:lumOff val="50000"/>
                  </a:schemeClr>
                </a:solidFill>
              </a:rPr>
              <a:t> Bio Suisse</a:t>
            </a:r>
            <a:endParaRPr lang="de-CH" sz="900" dirty="0">
              <a:solidFill>
                <a:schemeClr val="tx1">
                  <a:lumMod val="50000"/>
                  <a:lumOff val="50000"/>
                </a:schemeClr>
              </a:solidFill>
            </a:endParaRPr>
          </a:p>
        </p:txBody>
      </p:sp>
    </p:spTree>
    <p:extLst>
      <p:ext uri="{BB962C8B-B14F-4D97-AF65-F5344CB8AC3E}">
        <p14:creationId xmlns:p14="http://schemas.microsoft.com/office/powerpoint/2010/main" val="28110097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0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12775" y="1540636"/>
            <a:ext cx="7908925" cy="1663481"/>
          </a:xfrm>
        </p:spPr>
        <p:txBody>
          <a:bodyPr/>
          <a:lstStyle>
            <a:lvl2pPr marL="360000" indent="-288000">
              <a:defRPr/>
            </a:lvl2pPr>
          </a:lstStyle>
          <a:p>
            <a:pPr lvl="0"/>
            <a:r>
              <a:rPr lang="de-DE" smtClean="0"/>
              <a:t>Textmasterformat bearbeiten</a:t>
            </a:r>
          </a:p>
          <a:p>
            <a:pPr lvl="1"/>
            <a:r>
              <a:rPr lang="de-DE" smtClean="0"/>
              <a:t>Zweite Ebene</a:t>
            </a:r>
          </a:p>
        </p:txBody>
      </p:sp>
      <p:sp>
        <p:nvSpPr>
          <p:cNvPr id="9" name="Inhaltsplatzhalter 3"/>
          <p:cNvSpPr>
            <a:spLocks noGrp="1"/>
          </p:cNvSpPr>
          <p:nvPr>
            <p:ph sz="quarter" idx="23"/>
          </p:nvPr>
        </p:nvSpPr>
        <p:spPr>
          <a:xfrm>
            <a:off x="628650" y="3286304"/>
            <a:ext cx="7904192" cy="2759919"/>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6</a:t>
            </a:r>
            <a:r>
              <a:rPr lang="de-DE" altLang="de-DE" dirty="0" smtClean="0"/>
              <a:t>. Umstellung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6.</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3238062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353396"/>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2953031"/>
            <a:ext cx="5184978" cy="3084549"/>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25"/>
          </p:nvPr>
        </p:nvSpPr>
        <p:spPr>
          <a:xfrm>
            <a:off x="5868144" y="2961674"/>
            <a:ext cx="2655952" cy="3084549"/>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6</a:t>
            </a:r>
            <a:r>
              <a:rPr lang="de-DE" altLang="de-DE" dirty="0" smtClean="0"/>
              <a:t>. Umstellung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6.</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1968854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353396"/>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2953031"/>
            <a:ext cx="3888834" cy="3084549"/>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25"/>
          </p:nvPr>
        </p:nvSpPr>
        <p:spPr>
          <a:xfrm>
            <a:off x="4572000" y="2961674"/>
            <a:ext cx="3952096" cy="3084549"/>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6</a:t>
            </a:r>
            <a:r>
              <a:rPr lang="de-DE" altLang="de-DE" dirty="0" smtClean="0"/>
              <a:t>. Umstellung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6.</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4178529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201874"/>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3279777"/>
            <a:ext cx="3888834" cy="2759449"/>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4" name="Inhaltsplatzhalter 3"/>
          <p:cNvSpPr>
            <a:spLocks noGrp="1"/>
          </p:cNvSpPr>
          <p:nvPr>
            <p:ph sz="quarter" idx="25"/>
          </p:nvPr>
        </p:nvSpPr>
        <p:spPr>
          <a:xfrm>
            <a:off x="4572000" y="3308733"/>
            <a:ext cx="3952096" cy="2737489"/>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27"/>
          </p:nvPr>
        </p:nvSpPr>
        <p:spPr>
          <a:xfrm>
            <a:off x="598517" y="2818796"/>
            <a:ext cx="3901476" cy="394180"/>
          </a:xfrm>
        </p:spPr>
        <p:txBody>
          <a:bodyPr/>
          <a:lstStyle>
            <a:lvl2pPr marL="360000" indent="-288000">
              <a:defRPr/>
            </a:lvl2pPr>
          </a:lstStyle>
          <a:p>
            <a:pPr lvl="0"/>
            <a:r>
              <a:rPr lang="de-DE" dirty="0" smtClean="0"/>
              <a:t>Textmasterformat bearbeiten</a:t>
            </a:r>
          </a:p>
        </p:txBody>
      </p:sp>
      <p:sp>
        <p:nvSpPr>
          <p:cNvPr id="12" name="Inhaltsplatzhalter 3"/>
          <p:cNvSpPr>
            <a:spLocks noGrp="1"/>
          </p:cNvSpPr>
          <p:nvPr>
            <p:ph sz="quarter" idx="28"/>
          </p:nvPr>
        </p:nvSpPr>
        <p:spPr>
          <a:xfrm>
            <a:off x="4572000" y="2833274"/>
            <a:ext cx="3943350" cy="394180"/>
          </a:xfrm>
        </p:spPr>
        <p:txBody>
          <a:bodyPr/>
          <a:lstStyle>
            <a:lvl2pPr marL="360000" indent="-288000">
              <a:defRPr/>
            </a:lvl2pPr>
          </a:lstStyle>
          <a:p>
            <a:pPr lvl="0"/>
            <a:r>
              <a:rPr lang="de-DE" dirty="0" smtClean="0"/>
              <a:t>Textmasterformat bearbeiten</a:t>
            </a:r>
          </a:p>
        </p:txBody>
      </p:sp>
      <p:sp>
        <p:nvSpPr>
          <p:cNvPr id="3" name="Fußzeilenplatzhalter 2"/>
          <p:cNvSpPr>
            <a:spLocks noGrp="1"/>
          </p:cNvSpPr>
          <p:nvPr>
            <p:ph type="ftr" sz="quarter" idx="29"/>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6</a:t>
            </a:r>
            <a:r>
              <a:rPr lang="de-DE" altLang="de-DE" dirty="0" smtClean="0"/>
              <a:t>. Umstellung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6.</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77777361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740070"/>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3356992"/>
            <a:ext cx="3888834" cy="2679874"/>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4" name="Inhaltsplatzhalter 3"/>
          <p:cNvSpPr>
            <a:spLocks noGrp="1"/>
          </p:cNvSpPr>
          <p:nvPr>
            <p:ph sz="quarter" idx="25"/>
          </p:nvPr>
        </p:nvSpPr>
        <p:spPr>
          <a:xfrm>
            <a:off x="4572000" y="3356992"/>
            <a:ext cx="3952096" cy="2689231"/>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6</a:t>
            </a:r>
            <a:r>
              <a:rPr lang="de-DE" altLang="de-DE" dirty="0" smtClean="0"/>
              <a:t>. Umstellung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6.</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77027688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1543199"/>
            <a:ext cx="1711102" cy="1454150"/>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9904" y="1543199"/>
            <a:ext cx="6112336" cy="1454150"/>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15142" y="3091201"/>
            <a:ext cx="7908954" cy="2955021"/>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6</a:t>
            </a:r>
            <a:r>
              <a:rPr lang="de-DE" altLang="de-DE" dirty="0" smtClean="0"/>
              <a:t>. Umstellung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6.</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7442924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7">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4351113"/>
            <a:ext cx="1711102" cy="1695109"/>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5142" y="4351113"/>
            <a:ext cx="6112336" cy="1695109"/>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06396" y="1562417"/>
            <a:ext cx="7908954" cy="2714062"/>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6</a:t>
            </a:r>
            <a:r>
              <a:rPr lang="de-DE" altLang="de-DE" dirty="0" smtClean="0"/>
              <a:t>. Umstellung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6.</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6765145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8">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1543199"/>
            <a:ext cx="1711102" cy="1093713"/>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9904" y="1543199"/>
            <a:ext cx="6112336" cy="1093713"/>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15142" y="2708919"/>
            <a:ext cx="7908954" cy="3337303"/>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6</a:t>
            </a:r>
            <a:r>
              <a:rPr lang="de-DE" altLang="de-DE" dirty="0" smtClean="0"/>
              <a:t>. Umstellung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6.</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5000938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9">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4711104"/>
            <a:ext cx="1711102" cy="1335119"/>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8473" y="4718780"/>
            <a:ext cx="6112336" cy="1335119"/>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21896" y="1528136"/>
            <a:ext cx="7908954" cy="3096344"/>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6</a:t>
            </a:r>
            <a:r>
              <a:rPr lang="de-DE" altLang="de-DE" dirty="0" smtClean="0"/>
              <a:t>. Umstellung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6.</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294415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4" name="Inhaltsplatzhalter 3"/>
          <p:cNvSpPr>
            <a:spLocks noGrp="1"/>
          </p:cNvSpPr>
          <p:nvPr>
            <p:ph sz="quarter" idx="17"/>
          </p:nvPr>
        </p:nvSpPr>
        <p:spPr>
          <a:xfrm>
            <a:off x="612775" y="1543199"/>
            <a:ext cx="3896338" cy="4079538"/>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Textplatzhalter 7"/>
          <p:cNvSpPr>
            <a:spLocks noGrp="1"/>
          </p:cNvSpPr>
          <p:nvPr>
            <p:ph type="body" sz="quarter" idx="38"/>
          </p:nvPr>
        </p:nvSpPr>
        <p:spPr>
          <a:xfrm>
            <a:off x="621896" y="5678722"/>
            <a:ext cx="3887217" cy="342566"/>
          </a:xfrm>
        </p:spPr>
        <p:txBody>
          <a:bodyPr/>
          <a:lstStyle>
            <a:lvl1pPr>
              <a:defRPr sz="1600"/>
            </a:lvl1pPr>
            <a:lvl2pPr marL="342900" indent="0">
              <a:buNone/>
              <a:defRPr sz="1800"/>
            </a:lvl2pPr>
          </a:lstStyle>
          <a:p>
            <a:pPr lvl="0"/>
            <a:r>
              <a:rPr lang="de-DE" smtClean="0"/>
              <a:t>Textmasterformat bearbeiten</a:t>
            </a:r>
          </a:p>
        </p:txBody>
      </p:sp>
      <p:sp>
        <p:nvSpPr>
          <p:cNvPr id="25" name="Textplatzhalter 7"/>
          <p:cNvSpPr>
            <a:spLocks noGrp="1"/>
          </p:cNvSpPr>
          <p:nvPr>
            <p:ph type="body" sz="quarter" idx="42"/>
          </p:nvPr>
        </p:nvSpPr>
        <p:spPr>
          <a:xfrm>
            <a:off x="4637254" y="5678722"/>
            <a:ext cx="3887217" cy="342566"/>
          </a:xfrm>
        </p:spPr>
        <p:txBody>
          <a:bodyPr/>
          <a:lstStyle>
            <a:lvl1pPr>
              <a:defRPr sz="1600"/>
            </a:lvl1pPr>
            <a:lvl2pPr marL="342900" indent="0">
              <a:buNone/>
              <a:defRPr sz="1800"/>
            </a:lvl2pPr>
          </a:lstStyle>
          <a:p>
            <a:pPr lvl="0"/>
            <a:r>
              <a:rPr lang="de-DE" smtClean="0"/>
              <a:t>Textmasterformat bearbeiten</a:t>
            </a:r>
          </a:p>
        </p:txBody>
      </p:sp>
      <p:sp>
        <p:nvSpPr>
          <p:cNvPr id="15" name="Inhaltsplatzhalter 3"/>
          <p:cNvSpPr>
            <a:spLocks noGrp="1"/>
          </p:cNvSpPr>
          <p:nvPr>
            <p:ph sz="quarter" idx="45"/>
          </p:nvPr>
        </p:nvSpPr>
        <p:spPr>
          <a:xfrm>
            <a:off x="4619012" y="1543199"/>
            <a:ext cx="3896338" cy="4079538"/>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4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6</a:t>
            </a:r>
            <a:r>
              <a:rPr lang="de-DE" altLang="de-DE" dirty="0" smtClean="0"/>
              <a:t>. Umstellung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6.</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4829751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4" name="Inhaltsplatzhalter 3"/>
          <p:cNvSpPr>
            <a:spLocks noGrp="1"/>
          </p:cNvSpPr>
          <p:nvPr>
            <p:ph sz="quarter" idx="17"/>
          </p:nvPr>
        </p:nvSpPr>
        <p:spPr>
          <a:xfrm>
            <a:off x="628650" y="1571397"/>
            <a:ext cx="7886700" cy="447482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5" name="Fußzeilenplatzhalter 4"/>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6</a:t>
            </a:r>
            <a:r>
              <a:rPr lang="de-DE" altLang="de-DE" dirty="0" smtClean="0"/>
              <a:t>. </a:t>
            </a:r>
            <a:r>
              <a:rPr lang="de-DE" altLang="de-DE" dirty="0" err="1" smtClean="0"/>
              <a:t>Reconversion</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6.</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063101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4" name="Inhaltsplatzhalter 3"/>
          <p:cNvSpPr>
            <a:spLocks noGrp="1"/>
          </p:cNvSpPr>
          <p:nvPr>
            <p:ph sz="quarter" idx="17"/>
          </p:nvPr>
        </p:nvSpPr>
        <p:spPr>
          <a:xfrm>
            <a:off x="612775" y="1543199"/>
            <a:ext cx="3896338" cy="4503024"/>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45"/>
          </p:nvPr>
        </p:nvSpPr>
        <p:spPr>
          <a:xfrm>
            <a:off x="4619012" y="1543199"/>
            <a:ext cx="3896338" cy="4503024"/>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4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6</a:t>
            </a:r>
            <a:r>
              <a:rPr lang="de-DE" altLang="de-DE" dirty="0" smtClean="0"/>
              <a:t>. Umstellung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6.</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2127014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22" name="Textplatzhalter 7"/>
          <p:cNvSpPr>
            <a:spLocks noGrp="1"/>
          </p:cNvSpPr>
          <p:nvPr>
            <p:ph type="body" sz="quarter" idx="31"/>
          </p:nvPr>
        </p:nvSpPr>
        <p:spPr>
          <a:xfrm>
            <a:off x="612775" y="3302458"/>
            <a:ext cx="3887217" cy="342566"/>
          </a:xfrm>
        </p:spPr>
        <p:txBody>
          <a:bodyPr/>
          <a:lstStyle>
            <a:lvl1pPr algn="l">
              <a:defRPr sz="1600"/>
            </a:lvl1pPr>
            <a:lvl2pPr marL="342900" indent="0">
              <a:buNone/>
              <a:defRPr sz="1800"/>
            </a:lvl2pPr>
          </a:lstStyle>
          <a:p>
            <a:pPr lvl="0"/>
            <a:r>
              <a:rPr lang="de-DE" dirty="0" smtClean="0"/>
              <a:t>Textmasterformat bearbeiten</a:t>
            </a:r>
          </a:p>
        </p:txBody>
      </p:sp>
      <p:sp>
        <p:nvSpPr>
          <p:cNvPr id="14" name="Inhaltsplatzhalter 3"/>
          <p:cNvSpPr>
            <a:spLocks noGrp="1"/>
          </p:cNvSpPr>
          <p:nvPr>
            <p:ph sz="quarter" idx="17"/>
          </p:nvPr>
        </p:nvSpPr>
        <p:spPr>
          <a:xfrm>
            <a:off x="612775" y="1543199"/>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Textplatzhalter 7"/>
          <p:cNvSpPr>
            <a:spLocks noGrp="1"/>
          </p:cNvSpPr>
          <p:nvPr>
            <p:ph type="body" sz="quarter" idx="38"/>
          </p:nvPr>
        </p:nvSpPr>
        <p:spPr>
          <a:xfrm>
            <a:off x="621896" y="5480417"/>
            <a:ext cx="3887217" cy="342566"/>
          </a:xfrm>
        </p:spPr>
        <p:txBody>
          <a:bodyPr/>
          <a:lstStyle>
            <a:lvl1pPr>
              <a:defRPr sz="1600"/>
            </a:lvl1pPr>
            <a:lvl2pPr marL="342900" indent="0">
              <a:buNone/>
              <a:defRPr sz="1800"/>
            </a:lvl2pPr>
          </a:lstStyle>
          <a:p>
            <a:pPr lvl="0"/>
            <a:r>
              <a:rPr lang="de-DE" smtClean="0"/>
              <a:t>Textmasterformat bearbeiten</a:t>
            </a:r>
          </a:p>
        </p:txBody>
      </p:sp>
      <p:sp>
        <p:nvSpPr>
          <p:cNvPr id="19" name="Inhaltsplatzhalter 3"/>
          <p:cNvSpPr>
            <a:spLocks noGrp="1"/>
          </p:cNvSpPr>
          <p:nvPr>
            <p:ph sz="quarter" idx="39"/>
          </p:nvPr>
        </p:nvSpPr>
        <p:spPr>
          <a:xfrm>
            <a:off x="621896" y="3721158"/>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Textplatzhalter 7"/>
          <p:cNvSpPr>
            <a:spLocks noGrp="1"/>
          </p:cNvSpPr>
          <p:nvPr>
            <p:ph type="body" sz="quarter" idx="40"/>
          </p:nvPr>
        </p:nvSpPr>
        <p:spPr>
          <a:xfrm>
            <a:off x="4628133" y="3302458"/>
            <a:ext cx="3887217" cy="342566"/>
          </a:xfrm>
        </p:spPr>
        <p:txBody>
          <a:bodyPr/>
          <a:lstStyle>
            <a:lvl1pPr>
              <a:defRPr sz="1600"/>
            </a:lvl1pPr>
            <a:lvl2pPr marL="342900" indent="0">
              <a:buNone/>
              <a:defRPr sz="1800"/>
            </a:lvl2pPr>
          </a:lstStyle>
          <a:p>
            <a:pPr lvl="0"/>
            <a:r>
              <a:rPr lang="de-DE" smtClean="0"/>
              <a:t>Textmasterformat bearbeiten</a:t>
            </a:r>
          </a:p>
        </p:txBody>
      </p:sp>
      <p:sp>
        <p:nvSpPr>
          <p:cNvPr id="21" name="Inhaltsplatzhalter 3"/>
          <p:cNvSpPr>
            <a:spLocks noGrp="1"/>
          </p:cNvSpPr>
          <p:nvPr>
            <p:ph sz="quarter" idx="41"/>
          </p:nvPr>
        </p:nvSpPr>
        <p:spPr>
          <a:xfrm>
            <a:off x="4628133" y="1543199"/>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25" name="Textplatzhalter 7"/>
          <p:cNvSpPr>
            <a:spLocks noGrp="1"/>
          </p:cNvSpPr>
          <p:nvPr>
            <p:ph type="body" sz="quarter" idx="42"/>
          </p:nvPr>
        </p:nvSpPr>
        <p:spPr>
          <a:xfrm>
            <a:off x="4637254" y="5480417"/>
            <a:ext cx="3887217" cy="342566"/>
          </a:xfrm>
        </p:spPr>
        <p:txBody>
          <a:bodyPr/>
          <a:lstStyle>
            <a:lvl1pPr>
              <a:defRPr sz="1600"/>
            </a:lvl1pPr>
            <a:lvl2pPr marL="342900" indent="0">
              <a:buNone/>
              <a:defRPr sz="1800"/>
            </a:lvl2pPr>
          </a:lstStyle>
          <a:p>
            <a:pPr lvl="0"/>
            <a:r>
              <a:rPr lang="de-DE" smtClean="0"/>
              <a:t>Textmasterformat bearbeiten</a:t>
            </a:r>
          </a:p>
        </p:txBody>
      </p:sp>
      <p:sp>
        <p:nvSpPr>
          <p:cNvPr id="26" name="Inhaltsplatzhalter 3"/>
          <p:cNvSpPr>
            <a:spLocks noGrp="1"/>
          </p:cNvSpPr>
          <p:nvPr>
            <p:ph sz="quarter" idx="43"/>
          </p:nvPr>
        </p:nvSpPr>
        <p:spPr>
          <a:xfrm>
            <a:off x="4637254" y="3721158"/>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4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6</a:t>
            </a:r>
            <a:r>
              <a:rPr lang="de-DE" altLang="de-DE" dirty="0" smtClean="0"/>
              <a:t>. Umstellung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6.</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09370707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22" name="Textplatzhalter 7"/>
          <p:cNvSpPr>
            <a:spLocks noGrp="1"/>
          </p:cNvSpPr>
          <p:nvPr>
            <p:ph type="body" sz="quarter" idx="31"/>
          </p:nvPr>
        </p:nvSpPr>
        <p:spPr>
          <a:xfrm>
            <a:off x="612774" y="1543199"/>
            <a:ext cx="3887217" cy="342566"/>
          </a:xfrm>
        </p:spPr>
        <p:txBody>
          <a:bodyPr/>
          <a:lstStyle>
            <a:lvl1pPr algn="l">
              <a:defRPr sz="1600"/>
            </a:lvl1pPr>
            <a:lvl2pPr marL="342900" indent="0">
              <a:buNone/>
              <a:defRPr sz="1800"/>
            </a:lvl2pPr>
          </a:lstStyle>
          <a:p>
            <a:pPr lvl="0"/>
            <a:r>
              <a:rPr lang="de-DE" dirty="0" smtClean="0"/>
              <a:t>Textmasterformat bearbeiten</a:t>
            </a:r>
          </a:p>
        </p:txBody>
      </p:sp>
      <p:sp>
        <p:nvSpPr>
          <p:cNvPr id="14" name="Inhaltsplatzhalter 3"/>
          <p:cNvSpPr>
            <a:spLocks noGrp="1"/>
          </p:cNvSpPr>
          <p:nvPr>
            <p:ph sz="quarter" idx="17"/>
          </p:nvPr>
        </p:nvSpPr>
        <p:spPr>
          <a:xfrm>
            <a:off x="612774" y="1977128"/>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4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6</a:t>
            </a:r>
            <a:r>
              <a:rPr lang="de-DE" altLang="de-DE" dirty="0" smtClean="0"/>
              <a:t>. Umstellung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6.</a:t>
            </a:r>
            <a:fld id="{575D1617-7AF4-4382-BA05-712756A4C3F1}" type="slidenum">
              <a:rPr lang="de-DE" altLang="de-DE" smtClean="0"/>
              <a:pPr/>
              <a:t>‹Nr.›</a:t>
            </a:fld>
            <a:endParaRPr lang="de-DE" altLang="de-DE" dirty="0" smtClean="0"/>
          </a:p>
        </p:txBody>
      </p:sp>
      <p:sp>
        <p:nvSpPr>
          <p:cNvPr id="15" name="Textplatzhalter 7"/>
          <p:cNvSpPr>
            <a:spLocks noGrp="1"/>
          </p:cNvSpPr>
          <p:nvPr>
            <p:ph type="body" sz="quarter" idx="45"/>
          </p:nvPr>
        </p:nvSpPr>
        <p:spPr>
          <a:xfrm>
            <a:off x="612774" y="3718732"/>
            <a:ext cx="3887217" cy="342566"/>
          </a:xfrm>
        </p:spPr>
        <p:txBody>
          <a:bodyPr/>
          <a:lstStyle>
            <a:lvl1pPr algn="l">
              <a:defRPr sz="1600"/>
            </a:lvl1pPr>
            <a:lvl2pPr marL="342900" indent="0">
              <a:buNone/>
              <a:defRPr sz="1800"/>
            </a:lvl2pPr>
          </a:lstStyle>
          <a:p>
            <a:pPr lvl="0"/>
            <a:r>
              <a:rPr lang="de-DE" dirty="0" smtClean="0"/>
              <a:t>Textmasterformat bearbeiten</a:t>
            </a:r>
          </a:p>
        </p:txBody>
      </p:sp>
      <p:sp>
        <p:nvSpPr>
          <p:cNvPr id="16" name="Inhaltsplatzhalter 3"/>
          <p:cNvSpPr>
            <a:spLocks noGrp="1"/>
          </p:cNvSpPr>
          <p:nvPr>
            <p:ph sz="quarter" idx="46"/>
          </p:nvPr>
        </p:nvSpPr>
        <p:spPr>
          <a:xfrm>
            <a:off x="612774" y="4152661"/>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Textplatzhalter 7"/>
          <p:cNvSpPr>
            <a:spLocks noGrp="1"/>
          </p:cNvSpPr>
          <p:nvPr>
            <p:ph type="body" sz="quarter" idx="47"/>
          </p:nvPr>
        </p:nvSpPr>
        <p:spPr>
          <a:xfrm>
            <a:off x="4628133" y="1543199"/>
            <a:ext cx="3887217" cy="342566"/>
          </a:xfrm>
        </p:spPr>
        <p:txBody>
          <a:bodyPr/>
          <a:lstStyle>
            <a:lvl1pPr algn="l">
              <a:defRPr sz="1600"/>
            </a:lvl1pPr>
            <a:lvl2pPr marL="342900" indent="0">
              <a:buNone/>
              <a:defRPr sz="1800"/>
            </a:lvl2pPr>
          </a:lstStyle>
          <a:p>
            <a:pPr lvl="0"/>
            <a:r>
              <a:rPr lang="de-DE" dirty="0" smtClean="0"/>
              <a:t>Textmasterformat bearbeiten</a:t>
            </a:r>
          </a:p>
        </p:txBody>
      </p:sp>
      <p:sp>
        <p:nvSpPr>
          <p:cNvPr id="23" name="Inhaltsplatzhalter 3"/>
          <p:cNvSpPr>
            <a:spLocks noGrp="1"/>
          </p:cNvSpPr>
          <p:nvPr>
            <p:ph sz="quarter" idx="48"/>
          </p:nvPr>
        </p:nvSpPr>
        <p:spPr>
          <a:xfrm>
            <a:off x="4628133" y="1977128"/>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24" name="Textplatzhalter 7"/>
          <p:cNvSpPr>
            <a:spLocks noGrp="1"/>
          </p:cNvSpPr>
          <p:nvPr>
            <p:ph type="body" sz="quarter" idx="49"/>
          </p:nvPr>
        </p:nvSpPr>
        <p:spPr>
          <a:xfrm>
            <a:off x="4628133" y="3718732"/>
            <a:ext cx="3887217" cy="342566"/>
          </a:xfrm>
        </p:spPr>
        <p:txBody>
          <a:bodyPr/>
          <a:lstStyle>
            <a:lvl1pPr algn="l">
              <a:defRPr sz="1600"/>
            </a:lvl1pPr>
            <a:lvl2pPr marL="342900" indent="0">
              <a:buNone/>
              <a:defRPr sz="1800"/>
            </a:lvl2pPr>
          </a:lstStyle>
          <a:p>
            <a:pPr lvl="0"/>
            <a:r>
              <a:rPr lang="de-DE" dirty="0" smtClean="0"/>
              <a:t>Textmasterformat bearbeiten</a:t>
            </a:r>
          </a:p>
        </p:txBody>
      </p:sp>
      <p:sp>
        <p:nvSpPr>
          <p:cNvPr id="27" name="Inhaltsplatzhalter 3"/>
          <p:cNvSpPr>
            <a:spLocks noGrp="1"/>
          </p:cNvSpPr>
          <p:nvPr>
            <p:ph sz="quarter" idx="50"/>
          </p:nvPr>
        </p:nvSpPr>
        <p:spPr>
          <a:xfrm>
            <a:off x="4628133" y="4152661"/>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66451482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39"/>
          </p:nvPr>
        </p:nvSpPr>
        <p:spPr>
          <a:xfrm>
            <a:off x="621896" y="3721158"/>
            <a:ext cx="3887217" cy="208410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21" name="Inhaltsplatzhalter 3"/>
          <p:cNvSpPr>
            <a:spLocks noGrp="1"/>
          </p:cNvSpPr>
          <p:nvPr>
            <p:ph sz="quarter" idx="41"/>
          </p:nvPr>
        </p:nvSpPr>
        <p:spPr>
          <a:xfrm>
            <a:off x="4628133" y="1543199"/>
            <a:ext cx="3887217" cy="2084106"/>
          </a:xfrm>
        </p:spPr>
        <p:txBody>
          <a:bodyPr/>
          <a:lstStyle>
            <a:lvl2pPr marL="360000" indent="-288000">
              <a:defRPr/>
            </a:lvl2pPr>
          </a:lstStyle>
          <a:p>
            <a:pPr lvl="0"/>
            <a:r>
              <a:rPr lang="de-DE" smtClean="0"/>
              <a:t>Textmasterformat bearbeiten</a:t>
            </a:r>
          </a:p>
          <a:p>
            <a:pPr lvl="1"/>
            <a:r>
              <a:rPr lang="de-DE" smtClean="0"/>
              <a:t>Zweite Ebene</a:t>
            </a:r>
          </a:p>
        </p:txBody>
      </p:sp>
      <p:sp>
        <p:nvSpPr>
          <p:cNvPr id="26" name="Inhaltsplatzhalter 3"/>
          <p:cNvSpPr>
            <a:spLocks noGrp="1"/>
          </p:cNvSpPr>
          <p:nvPr>
            <p:ph sz="quarter" idx="43"/>
          </p:nvPr>
        </p:nvSpPr>
        <p:spPr>
          <a:xfrm>
            <a:off x="4637254" y="3721158"/>
            <a:ext cx="3887217" cy="2084106"/>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45"/>
          </p:nvPr>
        </p:nvSpPr>
        <p:spPr>
          <a:xfrm>
            <a:off x="611560" y="1543199"/>
            <a:ext cx="3887217" cy="208410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4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6</a:t>
            </a:r>
            <a:r>
              <a:rPr lang="de-DE" altLang="de-DE" dirty="0" smtClean="0"/>
              <a:t>. Umstellung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6.</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17517916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22" name="Textplatzhalter 7"/>
          <p:cNvSpPr>
            <a:spLocks noGrp="1"/>
          </p:cNvSpPr>
          <p:nvPr>
            <p:ph type="body" sz="quarter" idx="31"/>
          </p:nvPr>
        </p:nvSpPr>
        <p:spPr>
          <a:xfrm>
            <a:off x="612775" y="3102407"/>
            <a:ext cx="2519065" cy="533636"/>
          </a:xfrm>
        </p:spPr>
        <p:txBody>
          <a:bodyPr/>
          <a:lstStyle>
            <a:lvl1pPr>
              <a:defRPr sz="1600"/>
            </a:lvl1pPr>
            <a:lvl2pPr marL="342900" indent="0">
              <a:buNone/>
              <a:defRPr sz="1800"/>
            </a:lvl2pPr>
          </a:lstStyle>
          <a:p>
            <a:pPr lvl="0"/>
            <a:r>
              <a:rPr lang="de-DE" smtClean="0"/>
              <a:t>Textmasterformat bearbeiten</a:t>
            </a:r>
          </a:p>
        </p:txBody>
      </p:sp>
      <p:sp>
        <p:nvSpPr>
          <p:cNvPr id="37" name="Textplatzhalter 7"/>
          <p:cNvSpPr>
            <a:spLocks noGrp="1"/>
          </p:cNvSpPr>
          <p:nvPr>
            <p:ph type="body" sz="quarter" idx="46"/>
          </p:nvPr>
        </p:nvSpPr>
        <p:spPr>
          <a:xfrm>
            <a:off x="3300908" y="3102407"/>
            <a:ext cx="2519065" cy="533636"/>
          </a:xfrm>
        </p:spPr>
        <p:txBody>
          <a:bodyPr/>
          <a:lstStyle>
            <a:lvl1pPr>
              <a:defRPr sz="1600"/>
            </a:lvl1pPr>
            <a:lvl2pPr marL="342900" indent="0">
              <a:buNone/>
              <a:defRPr sz="1800"/>
            </a:lvl2pPr>
          </a:lstStyle>
          <a:p>
            <a:pPr lvl="0"/>
            <a:r>
              <a:rPr lang="de-DE" smtClean="0"/>
              <a:t>Textmasterformat bearbeiten</a:t>
            </a:r>
          </a:p>
        </p:txBody>
      </p:sp>
      <p:sp>
        <p:nvSpPr>
          <p:cNvPr id="39" name="Textplatzhalter 7"/>
          <p:cNvSpPr>
            <a:spLocks noGrp="1"/>
          </p:cNvSpPr>
          <p:nvPr>
            <p:ph type="body" sz="quarter" idx="48"/>
          </p:nvPr>
        </p:nvSpPr>
        <p:spPr>
          <a:xfrm>
            <a:off x="5989041" y="3102407"/>
            <a:ext cx="2519065" cy="533636"/>
          </a:xfrm>
        </p:spPr>
        <p:txBody>
          <a:bodyPr/>
          <a:lstStyle>
            <a:lvl1pPr>
              <a:defRPr sz="1600"/>
            </a:lvl1pPr>
            <a:lvl2pPr marL="342900" indent="0">
              <a:buNone/>
              <a:defRPr sz="1800"/>
            </a:lvl2pPr>
          </a:lstStyle>
          <a:p>
            <a:pPr lvl="0"/>
            <a:r>
              <a:rPr lang="de-DE" smtClean="0"/>
              <a:t>Textmasterformat bearbeiten</a:t>
            </a:r>
          </a:p>
        </p:txBody>
      </p:sp>
      <p:sp>
        <p:nvSpPr>
          <p:cNvPr id="41" name="Textplatzhalter 7"/>
          <p:cNvSpPr>
            <a:spLocks noGrp="1"/>
          </p:cNvSpPr>
          <p:nvPr>
            <p:ph type="body" sz="quarter" idx="50"/>
          </p:nvPr>
        </p:nvSpPr>
        <p:spPr>
          <a:xfrm>
            <a:off x="612775" y="5244946"/>
            <a:ext cx="2519065" cy="533636"/>
          </a:xfrm>
        </p:spPr>
        <p:txBody>
          <a:bodyPr/>
          <a:lstStyle>
            <a:lvl1pPr>
              <a:defRPr sz="1600"/>
            </a:lvl1pPr>
            <a:lvl2pPr marL="342900" indent="0">
              <a:buNone/>
              <a:defRPr sz="1800"/>
            </a:lvl2pPr>
          </a:lstStyle>
          <a:p>
            <a:pPr lvl="0"/>
            <a:r>
              <a:rPr lang="de-DE" smtClean="0"/>
              <a:t>Textmasterformat bearbeiten</a:t>
            </a:r>
          </a:p>
        </p:txBody>
      </p:sp>
      <p:sp>
        <p:nvSpPr>
          <p:cNvPr id="43" name="Textplatzhalter 7"/>
          <p:cNvSpPr>
            <a:spLocks noGrp="1"/>
          </p:cNvSpPr>
          <p:nvPr>
            <p:ph type="body" sz="quarter" idx="52"/>
          </p:nvPr>
        </p:nvSpPr>
        <p:spPr>
          <a:xfrm>
            <a:off x="3300908" y="5244946"/>
            <a:ext cx="2519065" cy="533636"/>
          </a:xfrm>
        </p:spPr>
        <p:txBody>
          <a:bodyPr/>
          <a:lstStyle>
            <a:lvl1pPr>
              <a:defRPr sz="1600"/>
            </a:lvl1pPr>
            <a:lvl2pPr marL="342900" indent="0">
              <a:buNone/>
              <a:defRPr sz="1800"/>
            </a:lvl2pPr>
          </a:lstStyle>
          <a:p>
            <a:pPr lvl="0"/>
            <a:r>
              <a:rPr lang="de-DE" smtClean="0"/>
              <a:t>Textmasterformat bearbeiten</a:t>
            </a:r>
          </a:p>
        </p:txBody>
      </p:sp>
      <p:sp>
        <p:nvSpPr>
          <p:cNvPr id="45" name="Textplatzhalter 7"/>
          <p:cNvSpPr>
            <a:spLocks noGrp="1"/>
          </p:cNvSpPr>
          <p:nvPr>
            <p:ph type="body" sz="quarter" idx="54"/>
          </p:nvPr>
        </p:nvSpPr>
        <p:spPr>
          <a:xfrm>
            <a:off x="5989041" y="5244946"/>
            <a:ext cx="2519065" cy="533636"/>
          </a:xfrm>
        </p:spPr>
        <p:txBody>
          <a:bodyPr/>
          <a:lstStyle>
            <a:lvl1pPr>
              <a:defRPr sz="1600"/>
            </a:lvl1pPr>
            <a:lvl2pPr marL="342900" indent="0">
              <a:buNone/>
              <a:defRPr sz="1800"/>
            </a:lvl2pPr>
          </a:lstStyle>
          <a:p>
            <a:pPr lvl="0"/>
            <a:r>
              <a:rPr lang="de-DE" smtClean="0"/>
              <a:t>Textmasterformat bearbeiten</a:t>
            </a:r>
          </a:p>
        </p:txBody>
      </p:sp>
      <p:sp>
        <p:nvSpPr>
          <p:cNvPr id="18" name="Inhaltsplatzhalter 3"/>
          <p:cNvSpPr>
            <a:spLocks noGrp="1"/>
          </p:cNvSpPr>
          <p:nvPr>
            <p:ph sz="quarter" idx="17"/>
          </p:nvPr>
        </p:nvSpPr>
        <p:spPr>
          <a:xfrm>
            <a:off x="612775" y="1543199"/>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7"/>
          </p:nvPr>
        </p:nvSpPr>
        <p:spPr>
          <a:xfrm>
            <a:off x="3313030" y="1543199"/>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58"/>
          </p:nvPr>
        </p:nvSpPr>
        <p:spPr>
          <a:xfrm>
            <a:off x="5989041" y="1543199"/>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59"/>
          </p:nvPr>
        </p:nvSpPr>
        <p:spPr>
          <a:xfrm>
            <a:off x="612774" y="3701920"/>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3" name="Inhaltsplatzhalter 3"/>
          <p:cNvSpPr>
            <a:spLocks noGrp="1"/>
          </p:cNvSpPr>
          <p:nvPr>
            <p:ph sz="quarter" idx="60"/>
          </p:nvPr>
        </p:nvSpPr>
        <p:spPr>
          <a:xfrm>
            <a:off x="3300908" y="3710885"/>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4" name="Inhaltsplatzhalter 3"/>
          <p:cNvSpPr>
            <a:spLocks noGrp="1"/>
          </p:cNvSpPr>
          <p:nvPr>
            <p:ph sz="quarter" idx="61"/>
          </p:nvPr>
        </p:nvSpPr>
        <p:spPr>
          <a:xfrm>
            <a:off x="5989041" y="3716585"/>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6</a:t>
            </a:r>
            <a:r>
              <a:rPr lang="de-DE" altLang="de-DE" dirty="0" smtClean="0"/>
              <a:t>. Umstellung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6.</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05440219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1" name="Inhaltsplatzhalter 3"/>
          <p:cNvSpPr>
            <a:spLocks noGrp="1"/>
          </p:cNvSpPr>
          <p:nvPr>
            <p:ph sz="quarter" idx="17"/>
          </p:nvPr>
        </p:nvSpPr>
        <p:spPr>
          <a:xfrm>
            <a:off x="612775" y="1543199"/>
            <a:ext cx="2591073" cy="2100450"/>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54"/>
          </p:nvPr>
        </p:nvSpPr>
        <p:spPr>
          <a:xfrm>
            <a:off x="3275856" y="3746943"/>
            <a:ext cx="5239493" cy="2055104"/>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55"/>
          </p:nvPr>
        </p:nvSpPr>
        <p:spPr>
          <a:xfrm>
            <a:off x="3275856" y="1543199"/>
            <a:ext cx="5239493" cy="2106674"/>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56"/>
          </p:nvPr>
        </p:nvSpPr>
        <p:spPr>
          <a:xfrm>
            <a:off x="621896" y="3740719"/>
            <a:ext cx="2581952" cy="2061328"/>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57"/>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6</a:t>
            </a:r>
            <a:r>
              <a:rPr lang="de-DE" altLang="de-DE" dirty="0" smtClean="0"/>
              <a:t>. Umstellung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6.</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61171299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2" name="Inhaltsplatzhalter 3"/>
          <p:cNvSpPr>
            <a:spLocks noGrp="1"/>
          </p:cNvSpPr>
          <p:nvPr>
            <p:ph sz="quarter" idx="17"/>
          </p:nvPr>
        </p:nvSpPr>
        <p:spPr>
          <a:xfrm>
            <a:off x="2893699" y="1543199"/>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53"/>
          </p:nvPr>
        </p:nvSpPr>
        <p:spPr>
          <a:xfrm>
            <a:off x="615142" y="1543198"/>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54"/>
          </p:nvPr>
        </p:nvSpPr>
        <p:spPr>
          <a:xfrm>
            <a:off x="2900453" y="2984189"/>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55"/>
          </p:nvPr>
        </p:nvSpPr>
        <p:spPr>
          <a:xfrm>
            <a:off x="615142" y="2984188"/>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56"/>
          </p:nvPr>
        </p:nvSpPr>
        <p:spPr>
          <a:xfrm>
            <a:off x="2900453" y="4425180"/>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7"/>
          </p:nvPr>
        </p:nvSpPr>
        <p:spPr>
          <a:xfrm>
            <a:off x="621896" y="4425179"/>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5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6</a:t>
            </a:r>
            <a:r>
              <a:rPr lang="de-DE" altLang="de-DE" dirty="0" smtClean="0"/>
              <a:t>. Umstellung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6.</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75446851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7" name="Inhaltsplatzhalter 3"/>
          <p:cNvSpPr>
            <a:spLocks noGrp="1"/>
          </p:cNvSpPr>
          <p:nvPr>
            <p:ph sz="quarter" idx="57"/>
          </p:nvPr>
        </p:nvSpPr>
        <p:spPr>
          <a:xfrm>
            <a:off x="4657271" y="4534181"/>
            <a:ext cx="3871588" cy="1512042"/>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58"/>
          </p:nvPr>
        </p:nvSpPr>
        <p:spPr>
          <a:xfrm>
            <a:off x="4644008" y="1543198"/>
            <a:ext cx="3884850" cy="2893912"/>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9"/>
          </p:nvPr>
        </p:nvSpPr>
        <p:spPr>
          <a:xfrm>
            <a:off x="641913" y="4534181"/>
            <a:ext cx="3871588" cy="1512042"/>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28650" y="1543198"/>
            <a:ext cx="3884850" cy="2893912"/>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1"/>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6</a:t>
            </a:r>
            <a:r>
              <a:rPr lang="de-DE" altLang="de-DE" dirty="0" smtClean="0"/>
              <a:t>. Umstellung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6.</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70611629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1543198"/>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2925221"/>
            <a:ext cx="3884850" cy="3121002"/>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1"/>
          </p:nvPr>
        </p:nvSpPr>
        <p:spPr>
          <a:xfrm>
            <a:off x="4638594" y="1543198"/>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62"/>
          </p:nvPr>
        </p:nvSpPr>
        <p:spPr>
          <a:xfrm>
            <a:off x="4638594" y="2925221"/>
            <a:ext cx="3884850" cy="3121002"/>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3"/>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6</a:t>
            </a:r>
            <a:r>
              <a:rPr lang="de-DE" altLang="de-DE" dirty="0" smtClean="0"/>
              <a:t>. Umstellung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6.</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5331214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1543199"/>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2284848"/>
            <a:ext cx="3884850" cy="3745351"/>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1"/>
          </p:nvPr>
        </p:nvSpPr>
        <p:spPr>
          <a:xfrm>
            <a:off x="4638594" y="1543198"/>
            <a:ext cx="3871588" cy="661667"/>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62"/>
          </p:nvPr>
        </p:nvSpPr>
        <p:spPr>
          <a:xfrm>
            <a:off x="4638594" y="2284848"/>
            <a:ext cx="3884850" cy="3745351"/>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3"/>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6</a:t>
            </a:r>
            <a:r>
              <a:rPr lang="de-DE" altLang="de-DE" dirty="0" smtClean="0"/>
              <a:t>. Umstellung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6.</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7720577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01">
    <p:spTree>
      <p:nvGrpSpPr>
        <p:cNvPr id="1" name=""/>
        <p:cNvGrpSpPr/>
        <p:nvPr/>
      </p:nvGrpSpPr>
      <p:grpSpPr>
        <a:xfrm>
          <a:off x="0" y="0"/>
          <a:ext cx="0" cy="0"/>
          <a:chOff x="0" y="0"/>
          <a:chExt cx="0" cy="0"/>
        </a:xfrm>
      </p:grpSpPr>
      <p:sp>
        <p:nvSpPr>
          <p:cNvPr id="5" name="Fußzeilenplatzhalter 4"/>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6</a:t>
            </a:r>
            <a:r>
              <a:rPr lang="de-DE" altLang="de-DE" dirty="0" smtClean="0"/>
              <a:t>. </a:t>
            </a:r>
            <a:r>
              <a:rPr lang="de-DE" altLang="de-DE" dirty="0" err="1" smtClean="0"/>
              <a:t>Reconversion</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6.</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62300308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2551310"/>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3284983"/>
            <a:ext cx="3884850" cy="2741732"/>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3"/>
          </p:nvPr>
        </p:nvSpPr>
        <p:spPr>
          <a:xfrm>
            <a:off x="615142" y="1547567"/>
            <a:ext cx="7900208" cy="923757"/>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64"/>
          </p:nvPr>
        </p:nvSpPr>
        <p:spPr>
          <a:xfrm>
            <a:off x="4643762" y="2570818"/>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65"/>
          </p:nvPr>
        </p:nvSpPr>
        <p:spPr>
          <a:xfrm>
            <a:off x="4643762" y="3304491"/>
            <a:ext cx="3884850" cy="2741732"/>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6</a:t>
            </a:r>
            <a:r>
              <a:rPr lang="de-DE" altLang="de-DE" dirty="0" smtClean="0"/>
              <a:t>. Umstellung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6.</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36061185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59"/>
          </p:nvPr>
        </p:nvSpPr>
        <p:spPr>
          <a:xfrm>
            <a:off x="605204" y="1575298"/>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79"/>
          </p:nvPr>
        </p:nvSpPr>
        <p:spPr>
          <a:xfrm>
            <a:off x="3296960" y="1575297"/>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80"/>
          </p:nvPr>
        </p:nvSpPr>
        <p:spPr>
          <a:xfrm>
            <a:off x="5988716" y="1587372"/>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81"/>
          </p:nvPr>
        </p:nvSpPr>
        <p:spPr>
          <a:xfrm>
            <a:off x="605204" y="3003491"/>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82"/>
          </p:nvPr>
        </p:nvSpPr>
        <p:spPr>
          <a:xfrm>
            <a:off x="3296960" y="3003490"/>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83"/>
          </p:nvPr>
        </p:nvSpPr>
        <p:spPr>
          <a:xfrm>
            <a:off x="5988716" y="3015565"/>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84"/>
          </p:nvPr>
        </p:nvSpPr>
        <p:spPr>
          <a:xfrm>
            <a:off x="605204" y="4439230"/>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2" name="Inhaltsplatzhalter 3"/>
          <p:cNvSpPr>
            <a:spLocks noGrp="1"/>
          </p:cNvSpPr>
          <p:nvPr>
            <p:ph sz="quarter" idx="85"/>
          </p:nvPr>
        </p:nvSpPr>
        <p:spPr>
          <a:xfrm>
            <a:off x="3296960" y="4439229"/>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3" name="Inhaltsplatzhalter 3"/>
          <p:cNvSpPr>
            <a:spLocks noGrp="1"/>
          </p:cNvSpPr>
          <p:nvPr>
            <p:ph sz="quarter" idx="86"/>
          </p:nvPr>
        </p:nvSpPr>
        <p:spPr>
          <a:xfrm>
            <a:off x="5988716" y="4451304"/>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87"/>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6</a:t>
            </a:r>
            <a:r>
              <a:rPr lang="de-DE" altLang="de-DE" dirty="0" smtClean="0"/>
              <a:t>. Umstellung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6.</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76088317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2967996"/>
            <a:ext cx="7893454" cy="3078227"/>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85"/>
          </p:nvPr>
        </p:nvSpPr>
        <p:spPr>
          <a:xfrm>
            <a:off x="628650" y="1555274"/>
            <a:ext cx="3871342"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86"/>
          </p:nvPr>
        </p:nvSpPr>
        <p:spPr>
          <a:xfrm>
            <a:off x="4644008" y="1555274"/>
            <a:ext cx="3871342"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87"/>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6</a:t>
            </a:r>
            <a:r>
              <a:rPr lang="de-DE" altLang="de-DE" dirty="0" smtClean="0"/>
              <a:t>. Umstellung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6.</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84341543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2967996"/>
            <a:ext cx="7893454" cy="3078227"/>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81"/>
          </p:nvPr>
        </p:nvSpPr>
        <p:spPr>
          <a:xfrm>
            <a:off x="620556" y="1543200"/>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82"/>
          </p:nvPr>
        </p:nvSpPr>
        <p:spPr>
          <a:xfrm>
            <a:off x="3312312" y="1543199"/>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84"/>
          </p:nvPr>
        </p:nvSpPr>
        <p:spPr>
          <a:xfrm>
            <a:off x="5988716" y="1556792"/>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85"/>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6</a:t>
            </a:r>
            <a:r>
              <a:rPr lang="de-DE" altLang="de-DE" dirty="0" smtClean="0"/>
              <a:t>. Umstellung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6.</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97162372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11560" y="2996952"/>
            <a:ext cx="7893454" cy="3049271"/>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86"/>
          </p:nvPr>
        </p:nvSpPr>
        <p:spPr>
          <a:xfrm>
            <a:off x="620556" y="154320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87"/>
          </p:nvPr>
        </p:nvSpPr>
        <p:spPr>
          <a:xfrm>
            <a:off x="2601103" y="1543199"/>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88"/>
          </p:nvPr>
        </p:nvSpPr>
        <p:spPr>
          <a:xfrm>
            <a:off x="4599583" y="155084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89"/>
          </p:nvPr>
        </p:nvSpPr>
        <p:spPr>
          <a:xfrm>
            <a:off x="6580130" y="155084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90"/>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6</a:t>
            </a:r>
            <a:r>
              <a:rPr lang="de-DE" altLang="de-DE" dirty="0" smtClean="0"/>
              <a:t>. Umstellung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6.</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99400380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4" name="Inhaltsplatzhalter 3"/>
          <p:cNvSpPr>
            <a:spLocks noGrp="1"/>
          </p:cNvSpPr>
          <p:nvPr>
            <p:ph sz="quarter" idx="29"/>
          </p:nvPr>
        </p:nvSpPr>
        <p:spPr>
          <a:xfrm>
            <a:off x="2195736" y="1546225"/>
            <a:ext cx="6319614" cy="4254500"/>
          </a:xfrm>
        </p:spPr>
        <p:txBody>
          <a:bodyPr/>
          <a:lstStyle/>
          <a:p>
            <a:pPr lvl="0"/>
            <a:r>
              <a:rPr lang="de-DE" smtClean="0"/>
              <a:t>Textmasterformat bearbeiten</a:t>
            </a:r>
          </a:p>
          <a:p>
            <a:pPr lvl="1"/>
            <a:r>
              <a:rPr lang="de-DE" smtClean="0"/>
              <a:t>Zweite Ebene</a:t>
            </a:r>
          </a:p>
        </p:txBody>
      </p:sp>
      <p:sp>
        <p:nvSpPr>
          <p:cNvPr id="12" name="Inhaltsplatzhalter 11"/>
          <p:cNvSpPr>
            <a:spLocks noGrp="1"/>
          </p:cNvSpPr>
          <p:nvPr>
            <p:ph sz="quarter" idx="30"/>
          </p:nvPr>
        </p:nvSpPr>
        <p:spPr>
          <a:xfrm>
            <a:off x="606600" y="1552121"/>
            <a:ext cx="1430337" cy="940775"/>
          </a:xfrm>
        </p:spPr>
        <p:txBody>
          <a:bodyPr/>
          <a:lstStyle>
            <a:lvl1pPr>
              <a:defRPr sz="1600"/>
            </a:lvl1pPr>
          </a:lstStyle>
          <a:p>
            <a:pPr lvl="0"/>
            <a:r>
              <a:rPr lang="de-DE" smtClean="0"/>
              <a:t>Textmasterformat bearbeiten</a:t>
            </a:r>
          </a:p>
        </p:txBody>
      </p:sp>
      <p:sp>
        <p:nvSpPr>
          <p:cNvPr id="23" name="Inhaltsplatzhalter 11"/>
          <p:cNvSpPr>
            <a:spLocks noGrp="1"/>
          </p:cNvSpPr>
          <p:nvPr>
            <p:ph sz="quarter" idx="31"/>
          </p:nvPr>
        </p:nvSpPr>
        <p:spPr>
          <a:xfrm>
            <a:off x="606598" y="2650844"/>
            <a:ext cx="1430337" cy="940775"/>
          </a:xfrm>
        </p:spPr>
        <p:txBody>
          <a:bodyPr/>
          <a:lstStyle>
            <a:lvl1pPr>
              <a:defRPr sz="1600"/>
            </a:lvl1pPr>
          </a:lstStyle>
          <a:p>
            <a:pPr lvl="0"/>
            <a:r>
              <a:rPr lang="de-DE" smtClean="0"/>
              <a:t>Textmasterformat bearbeiten</a:t>
            </a:r>
          </a:p>
        </p:txBody>
      </p:sp>
      <p:sp>
        <p:nvSpPr>
          <p:cNvPr id="24" name="Inhaltsplatzhalter 11"/>
          <p:cNvSpPr>
            <a:spLocks noGrp="1"/>
          </p:cNvSpPr>
          <p:nvPr>
            <p:ph sz="quarter" idx="32"/>
          </p:nvPr>
        </p:nvSpPr>
        <p:spPr>
          <a:xfrm>
            <a:off x="606598" y="3761227"/>
            <a:ext cx="1430337" cy="940775"/>
          </a:xfrm>
        </p:spPr>
        <p:txBody>
          <a:bodyPr/>
          <a:lstStyle>
            <a:lvl1pPr>
              <a:defRPr sz="1600"/>
            </a:lvl1pPr>
          </a:lstStyle>
          <a:p>
            <a:pPr lvl="0"/>
            <a:r>
              <a:rPr lang="de-DE" smtClean="0"/>
              <a:t>Textmasterformat bearbeiten</a:t>
            </a:r>
          </a:p>
        </p:txBody>
      </p:sp>
      <p:sp>
        <p:nvSpPr>
          <p:cNvPr id="25" name="Inhaltsplatzhalter 11"/>
          <p:cNvSpPr>
            <a:spLocks noGrp="1"/>
          </p:cNvSpPr>
          <p:nvPr>
            <p:ph sz="quarter" idx="33"/>
          </p:nvPr>
        </p:nvSpPr>
        <p:spPr>
          <a:xfrm>
            <a:off x="621896" y="4859950"/>
            <a:ext cx="1430337" cy="940775"/>
          </a:xfrm>
        </p:spPr>
        <p:txBody>
          <a:bodyPr/>
          <a:lstStyle>
            <a:lvl1pPr>
              <a:defRPr sz="1600"/>
            </a:lvl1pPr>
          </a:lstStyle>
          <a:p>
            <a:pPr lvl="0"/>
            <a:r>
              <a:rPr lang="de-DE" smtClean="0"/>
              <a:t>Textmasterformat bearbeiten</a:t>
            </a:r>
          </a:p>
        </p:txBody>
      </p:sp>
      <p:sp>
        <p:nvSpPr>
          <p:cNvPr id="3" name="Fußzeilenplatzhalter 2"/>
          <p:cNvSpPr>
            <a:spLocks noGrp="1"/>
          </p:cNvSpPr>
          <p:nvPr>
            <p:ph type="ftr" sz="quarter" idx="3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6</a:t>
            </a:r>
            <a:r>
              <a:rPr lang="de-DE" altLang="de-DE" dirty="0" smtClean="0"/>
              <a:t>. Umstellung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6.</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71802047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04_1Tabelle">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5" name="Tabellenplatzhalter 4"/>
          <p:cNvSpPr>
            <a:spLocks noGrp="1"/>
          </p:cNvSpPr>
          <p:nvPr>
            <p:ph type="tbl" sz="quarter" idx="18"/>
          </p:nvPr>
        </p:nvSpPr>
        <p:spPr>
          <a:xfrm>
            <a:off x="611560" y="1534629"/>
            <a:ext cx="7893454" cy="4511593"/>
          </a:xfrm>
        </p:spPr>
        <p:txBody>
          <a:bodyPr/>
          <a:lstStyle/>
          <a:p>
            <a:pPr lvl="0"/>
            <a:r>
              <a:rPr lang="de-DE" noProof="0" dirty="0" smtClean="0"/>
              <a:t>Tabelle durch Klicken auf Symbol hinzufügen</a:t>
            </a:r>
            <a:endParaRPr lang="de-CH" noProof="0" dirty="0"/>
          </a:p>
        </p:txBody>
      </p:sp>
      <p:sp>
        <p:nvSpPr>
          <p:cNvPr id="3" name="Fußzeilenplatzhalter 2"/>
          <p:cNvSpPr>
            <a:spLocks noGrp="1"/>
          </p:cNvSpPr>
          <p:nvPr>
            <p:ph type="ftr" sz="quarter" idx="19"/>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6</a:t>
            </a:r>
            <a:r>
              <a:rPr lang="de-DE" altLang="de-DE" dirty="0" smtClean="0"/>
              <a:t>. Umstellung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6.</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9768585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lang="de-DE" sz="900" kern="1200" spc="40" baseline="0" dirty="0" smtClean="0">
                <a:solidFill>
                  <a:schemeClr val="tx1"/>
                </a:solidFill>
                <a:latin typeface="+mn-lt"/>
                <a:ea typeface="+mn-ea"/>
                <a:cs typeface="+mn-cs"/>
              </a:defRPr>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45740" y="1543199"/>
            <a:ext cx="4934372" cy="4503024"/>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1" name="Inhaltsplatzhalter 3"/>
          <p:cNvSpPr>
            <a:spLocks noGrp="1"/>
          </p:cNvSpPr>
          <p:nvPr>
            <p:ph sz="quarter" idx="21"/>
          </p:nvPr>
        </p:nvSpPr>
        <p:spPr>
          <a:xfrm>
            <a:off x="5652120" y="1543199"/>
            <a:ext cx="2863230" cy="4503024"/>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2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6</a:t>
            </a:r>
            <a:r>
              <a:rPr lang="de-DE" altLang="de-DE" dirty="0" smtClean="0"/>
              <a:t>. Umstellung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6.</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5011115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0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lang="de-DE" sz="900" kern="1200" spc="40" baseline="0" dirty="0" smtClean="0">
                <a:solidFill>
                  <a:schemeClr val="tx1"/>
                </a:solidFill>
                <a:latin typeface="+mn-lt"/>
                <a:ea typeface="+mn-ea"/>
                <a:cs typeface="+mn-cs"/>
              </a:defRPr>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45740" y="1988839"/>
            <a:ext cx="4934372" cy="4057383"/>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1" name="Inhaltsplatzhalter 3"/>
          <p:cNvSpPr>
            <a:spLocks noGrp="1"/>
          </p:cNvSpPr>
          <p:nvPr>
            <p:ph sz="quarter" idx="21"/>
          </p:nvPr>
        </p:nvSpPr>
        <p:spPr>
          <a:xfrm>
            <a:off x="5652120" y="1988839"/>
            <a:ext cx="2863230" cy="4057384"/>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2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6</a:t>
            </a:r>
            <a:r>
              <a:rPr lang="de-DE" altLang="de-DE" dirty="0" smtClean="0"/>
              <a:t>. Umstellung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6.</a:t>
            </a:r>
            <a:fld id="{575D1617-7AF4-4382-BA05-712756A4C3F1}" type="slidenum">
              <a:rPr lang="de-DE" altLang="de-DE" smtClean="0"/>
              <a:pPr/>
              <a:t>‹Nr.›</a:t>
            </a:fld>
            <a:endParaRPr lang="de-DE" altLang="de-DE" dirty="0" smtClean="0"/>
          </a:p>
        </p:txBody>
      </p:sp>
      <p:sp>
        <p:nvSpPr>
          <p:cNvPr id="12" name="Inhaltsplatzhalter 3"/>
          <p:cNvSpPr>
            <a:spLocks noGrp="1"/>
          </p:cNvSpPr>
          <p:nvPr>
            <p:ph sz="quarter" idx="23"/>
          </p:nvPr>
        </p:nvSpPr>
        <p:spPr>
          <a:xfrm>
            <a:off x="651744" y="1533897"/>
            <a:ext cx="4934372" cy="375599"/>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3" name="Inhaltsplatzhalter 3"/>
          <p:cNvSpPr>
            <a:spLocks noGrp="1"/>
          </p:cNvSpPr>
          <p:nvPr>
            <p:ph sz="quarter" idx="24"/>
          </p:nvPr>
        </p:nvSpPr>
        <p:spPr>
          <a:xfrm>
            <a:off x="5642738" y="1533897"/>
            <a:ext cx="2863230" cy="375599"/>
          </a:xfrm>
        </p:spPr>
        <p:txBody>
          <a:bodyPr/>
          <a:lstStyle>
            <a:lvl2pPr marL="360000" indent="-288000">
              <a:defRPr/>
            </a:lvl2pPr>
          </a:lstStyle>
          <a:p>
            <a:pPr lvl="0"/>
            <a:r>
              <a:rPr lang="de-DE" dirty="0" smtClean="0"/>
              <a:t>Textmasterformat bearbeiten</a:t>
            </a:r>
          </a:p>
          <a:p>
            <a:pPr lvl="1"/>
            <a:r>
              <a:rPr lang="de-DE" dirty="0" smtClean="0"/>
              <a:t>Zweite Ebene</a:t>
            </a:r>
          </a:p>
        </p:txBody>
      </p:sp>
    </p:spTree>
    <p:extLst>
      <p:ext uri="{BB962C8B-B14F-4D97-AF65-F5344CB8AC3E}">
        <p14:creationId xmlns:p14="http://schemas.microsoft.com/office/powerpoint/2010/main" val="19080839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3">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23969"/>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28248" y="1540637"/>
            <a:ext cx="7904192" cy="2879285"/>
          </a:xfrm>
        </p:spPr>
        <p:txBody>
          <a:bodyPr/>
          <a:lstStyle>
            <a:lvl2pPr marL="360000" indent="-288000">
              <a:defRPr/>
            </a:lvl2pPr>
          </a:lstStyle>
          <a:p>
            <a:pPr lvl="0"/>
            <a:r>
              <a:rPr lang="de-DE" smtClean="0"/>
              <a:t>Textmasterformat bearbeiten</a:t>
            </a:r>
          </a:p>
          <a:p>
            <a:pPr lvl="1"/>
            <a:r>
              <a:rPr lang="de-DE" smtClean="0"/>
              <a:t>Zweite Ebene</a:t>
            </a:r>
          </a:p>
        </p:txBody>
      </p:sp>
      <p:sp>
        <p:nvSpPr>
          <p:cNvPr id="9" name="Inhaltsplatzhalter 3"/>
          <p:cNvSpPr>
            <a:spLocks noGrp="1"/>
          </p:cNvSpPr>
          <p:nvPr>
            <p:ph sz="quarter" idx="23"/>
          </p:nvPr>
        </p:nvSpPr>
        <p:spPr>
          <a:xfrm>
            <a:off x="628248" y="4509120"/>
            <a:ext cx="7904192" cy="1537103"/>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6</a:t>
            </a:r>
            <a:r>
              <a:rPr lang="de-DE" altLang="de-DE" dirty="0" smtClean="0"/>
              <a:t>. Umstellung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6.</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8985231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03">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23969"/>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28248" y="1540637"/>
            <a:ext cx="7904192" cy="756607"/>
          </a:xfrm>
        </p:spPr>
        <p:txBody>
          <a:bodyPr/>
          <a:lstStyle>
            <a:lvl2pPr marL="360000" indent="-288000">
              <a:defRPr/>
            </a:lvl2pPr>
          </a:lstStyle>
          <a:p>
            <a:pPr lvl="0"/>
            <a:r>
              <a:rPr lang="de-DE" smtClean="0"/>
              <a:t>Textmasterformat bearbeiten</a:t>
            </a:r>
          </a:p>
          <a:p>
            <a:pPr lvl="1"/>
            <a:r>
              <a:rPr lang="de-DE" smtClean="0"/>
              <a:t>Zweite Ebene</a:t>
            </a:r>
          </a:p>
        </p:txBody>
      </p:sp>
      <p:sp>
        <p:nvSpPr>
          <p:cNvPr id="9" name="Inhaltsplatzhalter 3"/>
          <p:cNvSpPr>
            <a:spLocks noGrp="1"/>
          </p:cNvSpPr>
          <p:nvPr>
            <p:ph sz="quarter" idx="23"/>
          </p:nvPr>
        </p:nvSpPr>
        <p:spPr>
          <a:xfrm>
            <a:off x="628248" y="4120124"/>
            <a:ext cx="7904192" cy="1926099"/>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6</a:t>
            </a:r>
            <a:r>
              <a:rPr lang="de-DE" altLang="de-DE" dirty="0" smtClean="0"/>
              <a:t>. Umstellung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6.</a:t>
            </a:r>
            <a:fld id="{575D1617-7AF4-4382-BA05-712756A4C3F1}" type="slidenum">
              <a:rPr lang="de-DE" altLang="de-DE" smtClean="0"/>
              <a:pPr/>
              <a:t>‹Nr.›</a:t>
            </a:fld>
            <a:endParaRPr lang="de-DE" altLang="de-DE" dirty="0" smtClean="0"/>
          </a:p>
        </p:txBody>
      </p:sp>
      <p:sp>
        <p:nvSpPr>
          <p:cNvPr id="11" name="Inhaltsplatzhalter 3"/>
          <p:cNvSpPr>
            <a:spLocks noGrp="1"/>
          </p:cNvSpPr>
          <p:nvPr>
            <p:ph sz="quarter" idx="25"/>
          </p:nvPr>
        </p:nvSpPr>
        <p:spPr>
          <a:xfrm>
            <a:off x="628248" y="2348880"/>
            <a:ext cx="7904192" cy="1719608"/>
          </a:xfrm>
        </p:spPr>
        <p:txBody>
          <a:bodyPr/>
          <a:lstStyle>
            <a:lvl2pPr marL="360000" indent="-288000">
              <a:defRPr/>
            </a:lvl2pPr>
          </a:lstStyle>
          <a:p>
            <a:pPr lvl="0"/>
            <a:r>
              <a:rPr lang="de-DE" dirty="0" smtClean="0"/>
              <a:t>Textmasterformat bearbeiten</a:t>
            </a:r>
          </a:p>
          <a:p>
            <a:pPr lvl="1"/>
            <a:r>
              <a:rPr lang="de-DE" dirty="0" smtClean="0"/>
              <a:t>Zweite Ebene</a:t>
            </a:r>
          </a:p>
        </p:txBody>
      </p:sp>
    </p:spTree>
    <p:extLst>
      <p:ext uri="{BB962C8B-B14F-4D97-AF65-F5344CB8AC3E}">
        <p14:creationId xmlns:p14="http://schemas.microsoft.com/office/powerpoint/2010/main" val="38868634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03">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23969"/>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28248" y="1540637"/>
            <a:ext cx="7904192" cy="1126166"/>
          </a:xfrm>
        </p:spPr>
        <p:txBody>
          <a:bodyPr/>
          <a:lstStyle>
            <a:lvl2pPr marL="360000" indent="-288000">
              <a:defRPr/>
            </a:lvl2pPr>
          </a:lstStyle>
          <a:p>
            <a:pPr lvl="0"/>
            <a:r>
              <a:rPr lang="de-DE" smtClean="0"/>
              <a:t>Textmasterformat bearbeiten</a:t>
            </a:r>
          </a:p>
          <a:p>
            <a:pPr lvl="1"/>
            <a:r>
              <a:rPr lang="de-DE" smtClean="0"/>
              <a:t>Zweite Ebene</a:t>
            </a:r>
          </a:p>
        </p:txBody>
      </p:sp>
      <p:sp>
        <p:nvSpPr>
          <p:cNvPr id="9" name="Inhaltsplatzhalter 3"/>
          <p:cNvSpPr>
            <a:spLocks noGrp="1"/>
          </p:cNvSpPr>
          <p:nvPr>
            <p:ph sz="quarter" idx="23"/>
          </p:nvPr>
        </p:nvSpPr>
        <p:spPr>
          <a:xfrm>
            <a:off x="628248" y="4487813"/>
            <a:ext cx="7904192" cy="155841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6</a:t>
            </a:r>
            <a:r>
              <a:rPr lang="de-DE" altLang="de-DE" dirty="0" smtClean="0"/>
              <a:t>. Umstellung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6.</a:t>
            </a:r>
            <a:fld id="{575D1617-7AF4-4382-BA05-712756A4C3F1}" type="slidenum">
              <a:rPr lang="de-DE" altLang="de-DE" smtClean="0"/>
              <a:pPr/>
              <a:t>‹Nr.›</a:t>
            </a:fld>
            <a:endParaRPr lang="de-DE" altLang="de-DE" dirty="0" smtClean="0"/>
          </a:p>
        </p:txBody>
      </p:sp>
      <p:sp>
        <p:nvSpPr>
          <p:cNvPr id="11" name="Inhaltsplatzhalter 3"/>
          <p:cNvSpPr>
            <a:spLocks noGrp="1"/>
          </p:cNvSpPr>
          <p:nvPr>
            <p:ph sz="quarter" idx="25"/>
          </p:nvPr>
        </p:nvSpPr>
        <p:spPr>
          <a:xfrm>
            <a:off x="628248" y="2717504"/>
            <a:ext cx="7904192" cy="1719608"/>
          </a:xfrm>
        </p:spPr>
        <p:txBody>
          <a:bodyPr/>
          <a:lstStyle>
            <a:lvl2pPr marL="360000" indent="-288000">
              <a:defRPr/>
            </a:lvl2pPr>
          </a:lstStyle>
          <a:p>
            <a:pPr lvl="0"/>
            <a:r>
              <a:rPr lang="de-DE" dirty="0" smtClean="0"/>
              <a:t>Textmasterformat bearbeiten</a:t>
            </a:r>
          </a:p>
          <a:p>
            <a:pPr lvl="1"/>
            <a:r>
              <a:rPr lang="de-DE" dirty="0" smtClean="0"/>
              <a:t>Zweite Ebene</a:t>
            </a:r>
          </a:p>
        </p:txBody>
      </p:sp>
    </p:spTree>
    <p:extLst>
      <p:ext uri="{BB962C8B-B14F-4D97-AF65-F5344CB8AC3E}">
        <p14:creationId xmlns:p14="http://schemas.microsoft.com/office/powerpoint/2010/main" val="317851107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12775" y="1540637"/>
            <a:ext cx="7908925" cy="1314825"/>
          </a:xfrm>
        </p:spPr>
        <p:txBody>
          <a:bodyPr/>
          <a:lstStyle>
            <a:lvl2pPr marL="360000" indent="-288000">
              <a:defRPr/>
            </a:lvl2pPr>
          </a:lstStyle>
          <a:p>
            <a:pPr lvl="0"/>
            <a:r>
              <a:rPr lang="de-DE" smtClean="0"/>
              <a:t>Textmasterformat bearbeiten</a:t>
            </a:r>
          </a:p>
          <a:p>
            <a:pPr lvl="1"/>
            <a:r>
              <a:rPr lang="de-DE" smtClean="0"/>
              <a:t>Zweite Ebene</a:t>
            </a:r>
          </a:p>
        </p:txBody>
      </p:sp>
      <p:sp>
        <p:nvSpPr>
          <p:cNvPr id="9" name="Inhaltsplatzhalter 3"/>
          <p:cNvSpPr>
            <a:spLocks noGrp="1"/>
          </p:cNvSpPr>
          <p:nvPr>
            <p:ph sz="quarter" idx="23"/>
          </p:nvPr>
        </p:nvSpPr>
        <p:spPr>
          <a:xfrm>
            <a:off x="628650" y="2937647"/>
            <a:ext cx="7904192" cy="3108576"/>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6</a:t>
            </a:r>
            <a:r>
              <a:rPr lang="de-DE" altLang="de-DE" dirty="0" smtClean="0"/>
              <a:t>. Umstellung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6.</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3543344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628650" y="365125"/>
            <a:ext cx="7886700" cy="4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dirty="0" smtClean="0"/>
              <a:t>Titelmasterformat durch Klicken bearbeiten</a:t>
            </a:r>
            <a:endParaRPr lang="de-CH" altLang="de-DE" dirty="0" smtClean="0"/>
          </a:p>
        </p:txBody>
      </p:sp>
      <p:sp>
        <p:nvSpPr>
          <p:cNvPr id="1027" name="Textplatzhalter 2"/>
          <p:cNvSpPr>
            <a:spLocks noGrp="1"/>
          </p:cNvSpPr>
          <p:nvPr>
            <p:ph type="body" idx="1"/>
          </p:nvPr>
        </p:nvSpPr>
        <p:spPr bwMode="auto">
          <a:xfrm>
            <a:off x="628650" y="1825625"/>
            <a:ext cx="7886700" cy="397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smtClean="0"/>
              <a:t>Textmasterformat bearbeiten</a:t>
            </a:r>
          </a:p>
          <a:p>
            <a:pPr lvl="1"/>
            <a:r>
              <a:rPr lang="de-DE" altLang="de-DE" dirty="0" smtClean="0"/>
              <a:t>Zweite Ebene</a:t>
            </a:r>
          </a:p>
        </p:txBody>
      </p:sp>
      <p:sp>
        <p:nvSpPr>
          <p:cNvPr id="1030" name="Line 10"/>
          <p:cNvSpPr>
            <a:spLocks noChangeShapeType="1"/>
          </p:cNvSpPr>
          <p:nvPr userDrawn="1"/>
        </p:nvSpPr>
        <p:spPr bwMode="auto">
          <a:xfrm>
            <a:off x="179388" y="6408000"/>
            <a:ext cx="8820150" cy="0"/>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6" name="Fußzeilenplatzhalter 5"/>
          <p:cNvSpPr>
            <a:spLocks noGrp="1"/>
          </p:cNvSpPr>
          <p:nvPr>
            <p:ph type="ftr" sz="quarter" idx="3"/>
          </p:nvPr>
        </p:nvSpPr>
        <p:spPr>
          <a:xfrm>
            <a:off x="629540" y="6437313"/>
            <a:ext cx="6318723" cy="42068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6</a:t>
            </a:r>
            <a:r>
              <a:rPr lang="de-DE" altLang="de-DE" dirty="0" smtClean="0"/>
              <a:t>. </a:t>
            </a:r>
            <a:r>
              <a:rPr lang="de-DE" altLang="de-DE" dirty="0" err="1" smtClean="0"/>
              <a:t>Reconversion</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6.</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757150722"/>
      </p:ext>
    </p:extLst>
  </p:cSld>
  <p:clrMap bg1="lt1" tx1="dk1" bg2="lt2" tx2="dk2" accent1="accent1" accent2="accent2" accent3="accent3" accent4="accent4" accent5="accent5" accent6="accent6" hlink="hlink" folHlink="folHlink"/>
  <p:sldLayoutIdLst>
    <p:sldLayoutId id="2147484377" r:id="rId1"/>
    <p:sldLayoutId id="2147484378" r:id="rId2"/>
    <p:sldLayoutId id="2147484419" r:id="rId3"/>
    <p:sldLayoutId id="2147484379" r:id="rId4"/>
    <p:sldLayoutId id="2147484414" r:id="rId5"/>
    <p:sldLayoutId id="2147484380" r:id="rId6"/>
    <p:sldLayoutId id="2147484415" r:id="rId7"/>
    <p:sldLayoutId id="2147484417" r:id="rId8"/>
    <p:sldLayoutId id="2147484381" r:id="rId9"/>
    <p:sldLayoutId id="2147484418" r:id="rId10"/>
    <p:sldLayoutId id="2147484382" r:id="rId11"/>
    <p:sldLayoutId id="2147484405" r:id="rId12"/>
    <p:sldLayoutId id="2147484406" r:id="rId13"/>
    <p:sldLayoutId id="2147484407" r:id="rId14"/>
    <p:sldLayoutId id="2147484383" r:id="rId15"/>
    <p:sldLayoutId id="2147484399" r:id="rId16"/>
    <p:sldLayoutId id="2147484397" r:id="rId17"/>
    <p:sldLayoutId id="2147484398" r:id="rId18"/>
    <p:sldLayoutId id="2147484385" r:id="rId19"/>
    <p:sldLayoutId id="2147484411" r:id="rId20"/>
    <p:sldLayoutId id="2147484410" r:id="rId21"/>
    <p:sldLayoutId id="2147484416" r:id="rId22"/>
    <p:sldLayoutId id="2147484409" r:id="rId23"/>
    <p:sldLayoutId id="2147484386" r:id="rId24"/>
    <p:sldLayoutId id="2147484387" r:id="rId25"/>
    <p:sldLayoutId id="2147484388" r:id="rId26"/>
    <p:sldLayoutId id="2147484389" r:id="rId27"/>
    <p:sldLayoutId id="2147484402" r:id="rId28"/>
    <p:sldLayoutId id="2147484403" r:id="rId29"/>
    <p:sldLayoutId id="2147484404" r:id="rId30"/>
    <p:sldLayoutId id="2147484390" r:id="rId31"/>
    <p:sldLayoutId id="2147484400" r:id="rId32"/>
    <p:sldLayoutId id="2147484391" r:id="rId33"/>
    <p:sldLayoutId id="2147484401" r:id="rId34"/>
    <p:sldLayoutId id="2147484394" r:id="rId35"/>
    <p:sldLayoutId id="2147484395" r:id="rId36"/>
  </p:sldLayoutIdLst>
  <p:timing>
    <p:tnLst>
      <p:par>
        <p:cTn id="1" dur="indefinite" restart="never" nodeType="tmRoot"/>
      </p:par>
    </p:tnLst>
  </p:timing>
  <p:hf hdr="0" dt="0"/>
  <p:txStyles>
    <p:titleStyle>
      <a:lvl1pPr algn="l" defTabSz="685800" rtl="0" eaLnBrk="1" fontAlgn="base" hangingPunct="1">
        <a:lnSpc>
          <a:spcPct val="90000"/>
        </a:lnSpc>
        <a:spcBef>
          <a:spcPct val="0"/>
        </a:spcBef>
        <a:spcAft>
          <a:spcPct val="0"/>
        </a:spcAft>
        <a:defRPr sz="2600" b="1" kern="1200">
          <a:solidFill>
            <a:srgbClr val="39977A"/>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9pPr>
    </p:titleStyle>
    <p:bodyStyle>
      <a:lvl1pPr algn="l" defTabSz="685800" rtl="0" eaLnBrk="1" fontAlgn="base" hangingPunct="1">
        <a:lnSpc>
          <a:spcPct val="90000"/>
        </a:lnSpc>
        <a:spcBef>
          <a:spcPts val="750"/>
        </a:spcBef>
        <a:spcAft>
          <a:spcPct val="0"/>
        </a:spcAft>
        <a:buFont typeface="Arial" panose="020B0604020202020204" pitchFamily="34" charset="0"/>
        <a:defRPr kern="1200" spc="40">
          <a:solidFill>
            <a:schemeClr val="tx1"/>
          </a:solidFill>
          <a:latin typeface="+mn-lt"/>
          <a:ea typeface="+mn-ea"/>
          <a:cs typeface="+mn-cs"/>
        </a:defRPr>
      </a:lvl1pPr>
      <a:lvl2pPr marL="628650" indent="-285750" algn="l" defTabSz="685800" rtl="0" eaLnBrk="1" fontAlgn="base" hangingPunct="1">
        <a:lnSpc>
          <a:spcPct val="100000"/>
        </a:lnSpc>
        <a:spcBef>
          <a:spcPts val="375"/>
        </a:spcBef>
        <a:spcAft>
          <a:spcPct val="0"/>
        </a:spcAft>
        <a:buClr>
          <a:srgbClr val="39977A"/>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34.xml"/><Relationship Id="rId5" Type="http://schemas.openxmlformats.org/officeDocument/2006/relationships/image" Target="../media/image16.tiff"/><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fibl.org/fr/suisse/site-ch.html" TargetMode="External"/><Relationship Id="rId2" Type="http://schemas.openxmlformats.org/officeDocument/2006/relationships/hyperlink" Target="http://www.bioactualites.ch/fr/renseignements/adresses-formation-et-conseil/al-services-cantonaux-conseil.html" TargetMode="External"/><Relationship Id="rId1" Type="http://schemas.openxmlformats.org/officeDocument/2006/relationships/slideLayout" Target="../slideLayouts/slideLayout25.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18" Type="http://schemas.openxmlformats.org/officeDocument/2006/relationships/image" Target="../media/image35.gif"/><Relationship Id="rId3" Type="http://schemas.openxmlformats.org/officeDocument/2006/relationships/image" Target="../media/image20.png"/><Relationship Id="rId21" Type="http://schemas.openxmlformats.org/officeDocument/2006/relationships/image" Target="../media/image38.jpg"/><Relationship Id="rId7" Type="http://schemas.openxmlformats.org/officeDocument/2006/relationships/image" Target="../media/image24.png"/><Relationship Id="rId12" Type="http://schemas.openxmlformats.org/officeDocument/2006/relationships/image" Target="../media/image29.jpeg"/><Relationship Id="rId17" Type="http://schemas.openxmlformats.org/officeDocument/2006/relationships/image" Target="../media/image34.jpeg"/><Relationship Id="rId2" Type="http://schemas.openxmlformats.org/officeDocument/2006/relationships/image" Target="../media/image19.jpeg"/><Relationship Id="rId16" Type="http://schemas.openxmlformats.org/officeDocument/2006/relationships/image" Target="../media/image33.png"/><Relationship Id="rId20"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image" Target="../media/image22.jpeg"/><Relationship Id="rId15" Type="http://schemas.openxmlformats.org/officeDocument/2006/relationships/image" Target="../media/image32.gif"/><Relationship Id="rId10" Type="http://schemas.openxmlformats.org/officeDocument/2006/relationships/image" Target="../media/image27.jpeg"/><Relationship Id="rId19" Type="http://schemas.openxmlformats.org/officeDocument/2006/relationships/image" Target="../media/image36.png"/><Relationship Id="rId4" Type="http://schemas.openxmlformats.org/officeDocument/2006/relationships/image" Target="../media/image21.jpg"/><Relationship Id="rId9" Type="http://schemas.openxmlformats.org/officeDocument/2006/relationships/image" Target="../media/image26.jpeg"/><Relationship Id="rId14" Type="http://schemas.openxmlformats.org/officeDocument/2006/relationships/image" Target="../media/image31.jpeg"/><Relationship Id="rId22" Type="http://schemas.openxmlformats.org/officeDocument/2006/relationships/image" Target="../media/image39.gif"/></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www.bioaktuell.ch/fr/renseignements/adresses-formation-et-conseil.html" TargetMode="External"/><Relationship Id="rId13" Type="http://schemas.openxmlformats.org/officeDocument/2006/relationships/hyperlink" Target="http://www.bioactualites.ch/fr/actualites/reconversion/test-rapide.html" TargetMode="External"/><Relationship Id="rId3" Type="http://schemas.openxmlformats.org/officeDocument/2006/relationships/hyperlink" Target="http://www.bio-suisse.ch/de/umstellung.php" TargetMode="External"/><Relationship Id="rId7" Type="http://schemas.openxmlformats.org/officeDocument/2006/relationships/hyperlink" Target="http://www.bioaktuell.ch/fr/actualites/reconversion/documents.html" TargetMode="External"/><Relationship Id="rId12" Type="http://schemas.openxmlformats.org/officeDocument/2006/relationships/hyperlink" Target="http://www.bio-test-agro.ch/fr/prestations-de-services/examen-de-reconversion-en-bio/" TargetMode="External"/><Relationship Id="rId2" Type="http://schemas.openxmlformats.org/officeDocument/2006/relationships/hyperlink" Target="http://www.bio-suisse.ch/fr/sereconvertieraubio.php" TargetMode="External"/><Relationship Id="rId1" Type="http://schemas.openxmlformats.org/officeDocument/2006/relationships/slideLayout" Target="../slideLayouts/slideLayout2.xml"/><Relationship Id="rId6" Type="http://schemas.openxmlformats.org/officeDocument/2006/relationships/hyperlink" Target="https://shop.fibl.org/de/artikel/c/allg-grundlagen/p/1445-arguments.html" TargetMode="External"/><Relationship Id="rId11" Type="http://schemas.openxmlformats.org/officeDocument/2006/relationships/hyperlink" Target="http://www.bio-inspecta.ch/htm/biobetriebscheck.htm?sprache=f" TargetMode="External"/><Relationship Id="rId5" Type="http://schemas.openxmlformats.org/officeDocument/2006/relationships/hyperlink" Target="https://shop.fibl.org/de/artikel/c/allg-grundlagen/p/1441-arguments.html" TargetMode="External"/><Relationship Id="rId10" Type="http://schemas.openxmlformats.org/officeDocument/2006/relationships/hyperlink" Target="http://www.bioaktuell.ch/fr/les-directives-bio.html" TargetMode="External"/><Relationship Id="rId4" Type="http://schemas.openxmlformats.org/officeDocument/2006/relationships/hyperlink" Target="http://www.bioaktuell.ch/fr/actualites/reconversion.html" TargetMode="External"/><Relationship Id="rId9" Type="http://schemas.openxmlformats.org/officeDocument/2006/relationships/hyperlink" Target="https://shop.fibl.org/de/artikel/c/richtlinien/p/1386-exigences-agriculture-bio.html"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hyperlink" Target="http://www.bio-suisse.ch/fr/septbonnesraisonsdesereconvertirlagriculturebiologique.php#5" TargetMode="External"/><Relationship Id="rId3" Type="http://schemas.openxmlformats.org/officeDocument/2006/relationships/hyperlink" Target="http://www.bio-suisse.ch/fr/septbonnesraisonsdesereconvertirlagriculturebiologique.php#3" TargetMode="External"/><Relationship Id="rId7" Type="http://schemas.openxmlformats.org/officeDocument/2006/relationships/hyperlink" Target="http://www.bio-suisse.ch/fr/septbonnesraisonsdesereconvertirlagriculturebiologique.php#1" TargetMode="External"/><Relationship Id="rId2" Type="http://schemas.openxmlformats.org/officeDocument/2006/relationships/hyperlink" Target="http://www.bio-suisse.ch/fr/septbonnesraisonsdesereconvertirlagriculturebiologique.php#2" TargetMode="External"/><Relationship Id="rId1" Type="http://schemas.openxmlformats.org/officeDocument/2006/relationships/slideLayout" Target="../slideLayouts/slideLayout11.xml"/><Relationship Id="rId6" Type="http://schemas.openxmlformats.org/officeDocument/2006/relationships/hyperlink" Target="http://www.bio-suisse.ch/fr/septbonnesraisonsdesereconvertirlagriculturebiologique.php#4" TargetMode="External"/><Relationship Id="rId5" Type="http://schemas.openxmlformats.org/officeDocument/2006/relationships/hyperlink" Target="http://www.bio-suisse.ch/fr/septbonnesraisonsdesereconvertirlagriculturebiologique.php#7" TargetMode="External"/><Relationship Id="rId4" Type="http://schemas.openxmlformats.org/officeDocument/2006/relationships/hyperlink" Target="http://www.bio-suisse.ch/fr/septbonnesraisonsdesereconvertirlagriculturebiologique.php#6" TargetMode="External"/><Relationship Id="rId9"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hyperlink" Target="http://www.fibl.org/" TargetMode="External"/><Relationship Id="rId2" Type="http://schemas.openxmlformats.org/officeDocument/2006/relationships/hyperlink" Target="mailto:info.suisse@fibl.org" TargetMode="External"/><Relationship Id="rId1" Type="http://schemas.openxmlformats.org/officeDocument/2006/relationships/slideLayout" Target="../slideLayouts/slideLayout20.xml"/><Relationship Id="rId6" Type="http://schemas.openxmlformats.org/officeDocument/2006/relationships/hyperlink" Target="http://www.shop.fibl.org/" TargetMode="External"/><Relationship Id="rId5" Type="http://schemas.openxmlformats.org/officeDocument/2006/relationships/hyperlink" Target="http://www.bio-suisse.ch/" TargetMode="External"/><Relationship Id="rId4" Type="http://schemas.openxmlformats.org/officeDocument/2006/relationships/hyperlink" Target="mailto:bio@bio-suisse.ch"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bioactualites.ch/" TargetMode="External"/><Relationship Id="rId7" Type="http://schemas.openxmlformats.org/officeDocument/2006/relationships/image" Target="../media/image8.jpg"/><Relationship Id="rId2" Type="http://schemas.openxmlformats.org/officeDocument/2006/relationships/hyperlink" Target="http://www.fibl.org/fr/page-accueil.html" TargetMode="External"/><Relationship Id="rId1" Type="http://schemas.openxmlformats.org/officeDocument/2006/relationships/slideLayout" Target="../slideLayouts/slideLayout3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hyperlink" Target="http://www.bio-suisse.ch/"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ctrTitle"/>
          </p:nvPr>
        </p:nvSpPr>
        <p:spPr/>
        <p:txBody>
          <a:bodyPr/>
          <a:lstStyle/>
          <a:p>
            <a:r>
              <a:rPr lang="fr-CH" altLang="de-DE" dirty="0" smtClean="0"/>
              <a:t>Reconversion</a:t>
            </a:r>
          </a:p>
        </p:txBody>
      </p:sp>
      <p:sp>
        <p:nvSpPr>
          <p:cNvPr id="3" name="Untertitel 2"/>
          <p:cNvSpPr>
            <a:spLocks noGrp="1"/>
          </p:cNvSpPr>
          <p:nvPr>
            <p:ph type="subTitle" idx="1"/>
          </p:nvPr>
        </p:nvSpPr>
        <p:spPr/>
        <p:txBody>
          <a:bodyPr/>
          <a:lstStyle/>
          <a:p>
            <a:pPr>
              <a:defRPr/>
            </a:pPr>
            <a:r>
              <a:rPr lang="fr-CH" dirty="0" smtClean="0"/>
              <a:t>Collection de transparents</a:t>
            </a:r>
            <a:endParaRPr lang="fr-CH" dirty="0"/>
          </a:p>
        </p:txBody>
      </p:sp>
      <p:pic>
        <p:nvPicPr>
          <p:cNvPr id="6" name="Bildplatzhalter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4" r="14"/>
          <a:stretch>
            <a:fillRect/>
          </a:stretch>
        </p:blip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Réussir son démarrage en agriculture biologique</a:t>
            </a:r>
            <a:endParaRPr lang="de-CH" dirty="0"/>
          </a:p>
        </p:txBody>
      </p:sp>
      <p:sp>
        <p:nvSpPr>
          <p:cNvPr id="3" name="Inhaltsplatzhalter 2"/>
          <p:cNvSpPr>
            <a:spLocks noGrp="1"/>
          </p:cNvSpPr>
          <p:nvPr>
            <p:ph idx="12"/>
          </p:nvPr>
        </p:nvSpPr>
        <p:spPr/>
        <p:txBody>
          <a:bodyPr/>
          <a:lstStyle/>
          <a:p>
            <a:r>
              <a:rPr lang="de-CH" dirty="0" smtClean="0"/>
              <a:t>Check </a:t>
            </a:r>
            <a:r>
              <a:rPr lang="de-CH" dirty="0" err="1" smtClean="0"/>
              <a:t>d’entreprise</a:t>
            </a:r>
            <a:r>
              <a:rPr lang="de-CH" dirty="0" smtClean="0"/>
              <a:t> bio-</a:t>
            </a:r>
            <a:r>
              <a:rPr lang="de-CH" dirty="0" err="1" smtClean="0"/>
              <a:t>reconversion</a:t>
            </a:r>
            <a:endParaRPr lang="de-CH" dirty="0"/>
          </a:p>
          <a:p>
            <a:endParaRPr lang="de-CH" dirty="0"/>
          </a:p>
        </p:txBody>
      </p:sp>
      <p:sp>
        <p:nvSpPr>
          <p:cNvPr id="10" name="Inhaltsplatzhalter 9"/>
          <p:cNvSpPr>
            <a:spLocks noGrp="1"/>
          </p:cNvSpPr>
          <p:nvPr>
            <p:ph idx="14"/>
          </p:nvPr>
        </p:nvSpPr>
        <p:spPr>
          <a:xfrm>
            <a:off x="628650" y="6102208"/>
            <a:ext cx="7886700" cy="279120"/>
          </a:xfrm>
        </p:spPr>
        <p:txBody>
          <a:bodyPr/>
          <a:lstStyle/>
          <a:p>
            <a:r>
              <a:rPr lang="de-CH" dirty="0" err="1" smtClean="0"/>
              <a:t>Illustrations</a:t>
            </a:r>
            <a:r>
              <a:rPr lang="de-CH" dirty="0" smtClean="0"/>
              <a:t> : bio.inspecta et Bio Test Agro</a:t>
            </a:r>
            <a:endParaRPr lang="de-CH" dirty="0"/>
          </a:p>
        </p:txBody>
      </p:sp>
      <p:sp>
        <p:nvSpPr>
          <p:cNvPr id="7" name="Fußzeilenplatzhalter 6"/>
          <p:cNvSpPr>
            <a:spLocks noGrp="1"/>
          </p:cNvSpPr>
          <p:nvPr>
            <p:ph type="ftr" sz="quarter" idx="46"/>
          </p:nvPr>
        </p:nvSpPr>
        <p:spPr/>
        <p:txBody>
          <a:bodyPr/>
          <a:lstStyle/>
          <a:p>
            <a:r>
              <a:rPr lang="de-CH" dirty="0">
                <a:solidFill>
                  <a:schemeClr val="tx1">
                    <a:lumMod val="50000"/>
                    <a:lumOff val="50000"/>
                  </a:schemeClr>
                </a:solidFill>
              </a:rPr>
              <a:t>© </a:t>
            </a:r>
            <a:r>
              <a:rPr lang="de-DE" altLang="de-DE" dirty="0"/>
              <a:t>2016 </a:t>
            </a:r>
            <a:r>
              <a:rPr lang="de-DE" dirty="0">
                <a:solidFill>
                  <a:schemeClr val="tx1">
                    <a:lumMod val="50000"/>
                    <a:lumOff val="50000"/>
                  </a:schemeClr>
                </a:solidFill>
              </a:rPr>
              <a:t>FiBL, Bio Suisse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Collection de </a:t>
            </a:r>
            <a:r>
              <a:rPr lang="de-DE" altLang="de-DE" dirty="0" err="1"/>
              <a:t>transparents</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sym typeface="Wingdings 2" panose="05020102010507070707" pitchFamily="18" charset="2"/>
              </a:rPr>
              <a:t>6</a:t>
            </a:r>
            <a:r>
              <a:rPr lang="de-DE" altLang="de-DE" dirty="0"/>
              <a:t>. </a:t>
            </a:r>
            <a:r>
              <a:rPr lang="de-DE" altLang="de-DE" dirty="0" err="1"/>
              <a:t>Reconversion</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Transparent 6.</a:t>
            </a:r>
            <a:fld id="{575D1617-7AF4-4382-BA05-712756A4C3F1}" type="slidenum">
              <a:rPr lang="de-DE" altLang="de-DE"/>
              <a:pPr/>
              <a:t>9</a:t>
            </a:fld>
            <a:endParaRPr lang="de-DE" altLang="de-DE" dirty="0"/>
          </a:p>
        </p:txBody>
      </p:sp>
      <p:pic>
        <p:nvPicPr>
          <p:cNvPr id="5" name="Espace réservé du contenu 4"/>
          <p:cNvPicPr>
            <a:picLocks noGrp="1" noChangeAspect="1"/>
          </p:cNvPicPr>
          <p:nvPr>
            <p:ph sz="quarter" idx="17"/>
          </p:nvPr>
        </p:nvPicPr>
        <p:blipFill>
          <a:blip r:embed="rId2"/>
          <a:stretch>
            <a:fillRect/>
          </a:stretch>
        </p:blipFill>
        <p:spPr>
          <a:xfrm>
            <a:off x="700623" y="1628800"/>
            <a:ext cx="3895725" cy="2633890"/>
          </a:xfrm>
          <a:prstGeom prst="rect">
            <a:avLst/>
          </a:prstGeom>
        </p:spPr>
      </p:pic>
      <p:pic>
        <p:nvPicPr>
          <p:cNvPr id="13" name="Espace réservé du contenu 12"/>
          <p:cNvPicPr>
            <a:picLocks noGrp="1" noChangeAspect="1"/>
          </p:cNvPicPr>
          <p:nvPr>
            <p:ph sz="quarter" idx="45"/>
          </p:nvPr>
        </p:nvPicPr>
        <p:blipFill>
          <a:blip r:embed="rId3"/>
          <a:stretch>
            <a:fillRect/>
          </a:stretch>
        </p:blipFill>
        <p:spPr>
          <a:xfrm>
            <a:off x="5021750" y="1543050"/>
            <a:ext cx="3091475" cy="4503738"/>
          </a:xfrm>
          <a:prstGeom prst="rect">
            <a:avLst/>
          </a:prstGeom>
        </p:spPr>
      </p:pic>
    </p:spTree>
    <p:extLst>
      <p:ext uri="{BB962C8B-B14F-4D97-AF65-F5344CB8AC3E}">
        <p14:creationId xmlns:p14="http://schemas.microsoft.com/office/powerpoint/2010/main" val="2096386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Tester l’agriculture biologique</a:t>
            </a:r>
            <a:endParaRPr lang="fr-CH" dirty="0"/>
          </a:p>
        </p:txBody>
      </p:sp>
      <p:sp>
        <p:nvSpPr>
          <p:cNvPr id="3" name="Inhaltsplatzhalter 2"/>
          <p:cNvSpPr>
            <a:spLocks noGrp="1"/>
          </p:cNvSpPr>
          <p:nvPr>
            <p:ph idx="12"/>
          </p:nvPr>
        </p:nvSpPr>
        <p:spPr/>
        <p:txBody>
          <a:bodyPr>
            <a:normAutofit fontScale="92500"/>
          </a:bodyPr>
          <a:lstStyle/>
          <a:p>
            <a:r>
              <a:rPr lang="fr-CH" dirty="0" smtClean="0"/>
              <a:t>Équilibre global du domaine agricole et production animale</a:t>
            </a:r>
            <a:endParaRPr lang="fr-CH" dirty="0"/>
          </a:p>
        </p:txBody>
      </p:sp>
      <p:sp>
        <p:nvSpPr>
          <p:cNvPr id="4" name="Inhaltsplatzhalter 3"/>
          <p:cNvSpPr>
            <a:spLocks noGrp="1"/>
          </p:cNvSpPr>
          <p:nvPr>
            <p:ph idx="14"/>
          </p:nvPr>
        </p:nvSpPr>
        <p:spPr/>
        <p:txBody>
          <a:bodyPr/>
          <a:lstStyle/>
          <a:p>
            <a:endParaRPr lang="de-CH" dirty="0"/>
          </a:p>
        </p:txBody>
      </p:sp>
      <p:graphicFrame>
        <p:nvGraphicFramePr>
          <p:cNvPr id="14" name="Inhaltsplatzhalter 13"/>
          <p:cNvGraphicFramePr>
            <a:graphicFrameLocks noGrp="1"/>
          </p:cNvGraphicFramePr>
          <p:nvPr>
            <p:ph sz="quarter" idx="83"/>
            <p:extLst>
              <p:ext uri="{D42A27DB-BD31-4B8C-83A1-F6EECF244321}">
                <p14:modId xmlns:p14="http://schemas.microsoft.com/office/powerpoint/2010/main" val="3201292070"/>
              </p:ext>
            </p:extLst>
          </p:nvPr>
        </p:nvGraphicFramePr>
        <p:xfrm>
          <a:off x="609880" y="2968625"/>
          <a:ext cx="7922560" cy="3144520"/>
        </p:xfrm>
        <a:graphic>
          <a:graphicData uri="http://schemas.openxmlformats.org/drawingml/2006/table">
            <a:tbl>
              <a:tblPr firstRow="1" bandRow="1">
                <a:tableStyleId>{00A15C55-8517-42AA-B614-E9B94910E393}</a:tableStyleId>
              </a:tblPr>
              <a:tblGrid>
                <a:gridCol w="3961280"/>
                <a:gridCol w="3961280"/>
              </a:tblGrid>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solidFill>
                            <a:schemeClr val="tx1"/>
                          </a:solidFill>
                        </a:rPr>
                        <a:t>Équilibre global du domaine agricole</a:t>
                      </a:r>
                    </a:p>
                  </a:txBody>
                  <a:tcPr>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solidFill>
                            <a:schemeClr val="tx1"/>
                          </a:solidFill>
                        </a:rPr>
                        <a:t>Mesures en productions animale</a:t>
                      </a:r>
                    </a:p>
                  </a:txBody>
                  <a:tcPr>
                    <a:lnL w="381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2">
                        <a:lumMod val="75000"/>
                      </a:schemeClr>
                    </a:solidFill>
                  </a:tcPr>
                </a:tc>
              </a:tr>
              <a:tr h="370840">
                <a:tc>
                  <a:txBody>
                    <a:bodyPr/>
                    <a:lstStyle/>
                    <a:p>
                      <a:pPr marL="285750" lvl="0" indent="-285750">
                        <a:buFont typeface="Arial" panose="020B0604020202020204" pitchFamily="34" charset="0"/>
                        <a:buChar char="›"/>
                      </a:pPr>
                      <a:r>
                        <a:rPr lang="fr-CH" sz="1600" noProof="0" dirty="0" smtClean="0"/>
                        <a:t>Adapter son cheptel à sa propre base fourragère</a:t>
                      </a:r>
                    </a:p>
                    <a:p>
                      <a:pPr marL="285750" lvl="0" indent="-285750">
                        <a:buFont typeface="Arial" panose="020B0604020202020204" pitchFamily="34" charset="0"/>
                        <a:buChar char="›"/>
                      </a:pPr>
                      <a:r>
                        <a:rPr lang="fr-CH" sz="1600" noProof="0" dirty="0" smtClean="0"/>
                        <a:t>Diminuer les cultures de maïs (zones marginales) au bénéfice des mélanges pluriannuels graminées-légumineuses</a:t>
                      </a:r>
                    </a:p>
                    <a:p>
                      <a:pPr marL="285750" lvl="0" indent="-285750">
                        <a:buFont typeface="Arial" panose="020B0604020202020204" pitchFamily="34" charset="0"/>
                        <a:buChar char="›"/>
                      </a:pPr>
                      <a:r>
                        <a:rPr lang="fr-CH" sz="1600" noProof="0" dirty="0" smtClean="0"/>
                        <a:t>Optimaliser la qualité fourragère des populations prairiales</a:t>
                      </a:r>
                    </a:p>
                    <a:p>
                      <a:pPr marL="285750" lvl="0" indent="-285750">
                        <a:buFont typeface="Arial" panose="020B0604020202020204" pitchFamily="34" charset="0"/>
                        <a:buChar char="›"/>
                      </a:pPr>
                      <a:r>
                        <a:rPr lang="fr-CH" sz="1600" noProof="0" dirty="0" smtClean="0"/>
                        <a:t>Diminuer </a:t>
                      </a:r>
                      <a:r>
                        <a:rPr lang="fr-CH" sz="1600" baseline="0" noProof="0" dirty="0" smtClean="0"/>
                        <a:t>les achats de fourrages et les quantités de concentrés</a:t>
                      </a:r>
                      <a:endParaRPr lang="fr-CH" sz="1600" noProof="0" dirty="0" smtClean="0"/>
                    </a:p>
                    <a:p>
                      <a:pPr marL="285750" lvl="0" indent="-285750">
                        <a:buFont typeface="Arial" panose="020B0604020202020204" pitchFamily="34" charset="0"/>
                        <a:buChar char="›"/>
                      </a:pPr>
                      <a:r>
                        <a:rPr lang="fr-CH" sz="1600" noProof="0" dirty="0" smtClean="0"/>
                        <a:t>Renoncer aux engrais azotés minéraux</a:t>
                      </a:r>
                    </a:p>
                  </a:txBody>
                  <a:tcP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2">
                        <a:lumMod val="90000"/>
                      </a:schemeClr>
                    </a:solidFill>
                  </a:tcPr>
                </a:tc>
                <a:tc>
                  <a:txBody>
                    <a:bodyPr/>
                    <a:lstStyle/>
                    <a:p>
                      <a:pPr marL="285750" lvl="0" indent="-285750">
                        <a:buFont typeface="Arial" panose="020B0604020202020204" pitchFamily="34" charset="0"/>
                        <a:buChar char="›"/>
                      </a:pPr>
                      <a:r>
                        <a:rPr lang="fr-CH" sz="1600" noProof="0" dirty="0" smtClean="0"/>
                        <a:t>Intensifier la fréquence des sorties au parcours et au pâturage (SRPA)</a:t>
                      </a:r>
                    </a:p>
                    <a:p>
                      <a:pPr marL="285750" lvl="0" indent="-285750">
                        <a:buFont typeface="Arial" panose="020B0604020202020204" pitchFamily="34" charset="0"/>
                        <a:buChar char="›"/>
                      </a:pPr>
                      <a:r>
                        <a:rPr lang="fr-CH" sz="1600" noProof="0" dirty="0" smtClean="0"/>
                        <a:t>Enlever les dresse-vaches électrocutants</a:t>
                      </a:r>
                    </a:p>
                    <a:p>
                      <a:pPr marL="285750" lvl="0" indent="-285750">
                        <a:buFont typeface="Arial" panose="020B0604020202020204" pitchFamily="34" charset="0"/>
                        <a:buChar char="›"/>
                      </a:pPr>
                      <a:r>
                        <a:rPr lang="fr-CH" sz="1600" noProof="0" dirty="0" smtClean="0"/>
                        <a:t>Renoncer</a:t>
                      </a:r>
                      <a:r>
                        <a:rPr lang="fr-CH" sz="1600" baseline="0" noProof="0" dirty="0" smtClean="0"/>
                        <a:t> à utiliser des aliments médicamenteux</a:t>
                      </a:r>
                      <a:endParaRPr lang="fr-CH" sz="1600" noProof="0" dirty="0" smtClean="0"/>
                    </a:p>
                    <a:p>
                      <a:pPr marL="285750" lvl="0" indent="-285750">
                        <a:buFont typeface="Arial" panose="020B0604020202020204" pitchFamily="34" charset="0"/>
                        <a:buChar char="›"/>
                      </a:pPr>
                      <a:r>
                        <a:rPr lang="fr-CH" sz="1600" noProof="0" dirty="0" smtClean="0"/>
                        <a:t>Utiliser des tubes de tarissement avec des antibiotiques seulement après analyse bactériologique du lait</a:t>
                      </a:r>
                      <a:endParaRPr lang="fr-CH" sz="1600" noProof="0" dirty="0"/>
                    </a:p>
                  </a:txBody>
                  <a:tcP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2">
                        <a:lumMod val="90000"/>
                      </a:schemeClr>
                    </a:solidFill>
                  </a:tcPr>
                </a:tc>
              </a:tr>
            </a:tbl>
          </a:graphicData>
        </a:graphic>
      </p:graphicFrame>
      <p:sp>
        <p:nvSpPr>
          <p:cNvPr id="8" name="Fußzeilenplatzhalter 7"/>
          <p:cNvSpPr>
            <a:spLocks noGrp="1"/>
          </p:cNvSpPr>
          <p:nvPr>
            <p:ph type="ftr" sz="quarter" idx="90"/>
          </p:nvPr>
        </p:nvSpPr>
        <p:spPr/>
        <p:txBody>
          <a:bodyPr/>
          <a:lstStyle/>
          <a:p>
            <a:r>
              <a:rPr lang="de-CH" dirty="0">
                <a:solidFill>
                  <a:schemeClr val="tx1">
                    <a:lumMod val="50000"/>
                    <a:lumOff val="50000"/>
                  </a:schemeClr>
                </a:solidFill>
              </a:rPr>
              <a:t>© </a:t>
            </a:r>
            <a:r>
              <a:rPr lang="de-DE" altLang="de-DE" dirty="0"/>
              <a:t>2016 </a:t>
            </a:r>
            <a:r>
              <a:rPr lang="de-DE" dirty="0">
                <a:solidFill>
                  <a:schemeClr val="tx1">
                    <a:lumMod val="50000"/>
                    <a:lumOff val="50000"/>
                  </a:schemeClr>
                </a:solidFill>
              </a:rPr>
              <a:t>FiBL, Bio Suisse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Collection de </a:t>
            </a:r>
            <a:r>
              <a:rPr lang="de-DE" altLang="de-DE" dirty="0" err="1"/>
              <a:t>transparents</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sym typeface="Wingdings 2" panose="05020102010507070707" pitchFamily="18" charset="2"/>
              </a:rPr>
              <a:t>6</a:t>
            </a:r>
            <a:r>
              <a:rPr lang="de-DE" altLang="de-DE" dirty="0"/>
              <a:t>. </a:t>
            </a:r>
            <a:r>
              <a:rPr lang="de-DE" altLang="de-DE" dirty="0" err="1"/>
              <a:t>Reconversion</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Transparent 6.</a:t>
            </a:r>
            <a:fld id="{575D1617-7AF4-4382-BA05-712756A4C3F1}" type="slidenum">
              <a:rPr lang="de-DE" altLang="de-DE"/>
              <a:pPr/>
              <a:t>10</a:t>
            </a:fld>
            <a:endParaRPr lang="de-DE" altLang="de-DE" dirty="0"/>
          </a:p>
        </p:txBody>
      </p:sp>
      <p:pic>
        <p:nvPicPr>
          <p:cNvPr id="6" name="Inhaltsplatzhalter 5"/>
          <p:cNvPicPr>
            <a:picLocks noGrp="1" noChangeAspect="1"/>
          </p:cNvPicPr>
          <p:nvPr>
            <p:ph sz="quarter" idx="86"/>
          </p:nvPr>
        </p:nvPicPr>
        <p:blipFill>
          <a:blip r:embed="rId2">
            <a:extLst>
              <a:ext uri="{28A0092B-C50C-407E-A947-70E740481C1C}">
                <a14:useLocalDpi xmlns:a14="http://schemas.microsoft.com/office/drawing/2010/main" val="0"/>
              </a:ext>
            </a:extLst>
          </a:blip>
          <a:stretch>
            <a:fillRect/>
          </a:stretch>
        </p:blipFill>
        <p:spPr>
          <a:xfrm>
            <a:off x="620713" y="1581547"/>
            <a:ext cx="1935162" cy="1259680"/>
          </a:xfrm>
        </p:spPr>
      </p:pic>
      <p:pic>
        <p:nvPicPr>
          <p:cNvPr id="9" name="Inhaltsplatzhalter 8"/>
          <p:cNvPicPr>
            <a:picLocks noGrp="1" noChangeAspect="1"/>
          </p:cNvPicPr>
          <p:nvPr>
            <p:ph sz="quarter" idx="87"/>
          </p:nvPr>
        </p:nvPicPr>
        <p:blipFill>
          <a:blip r:embed="rId3">
            <a:extLst>
              <a:ext uri="{28A0092B-C50C-407E-A947-70E740481C1C}">
                <a14:useLocalDpi xmlns:a14="http://schemas.microsoft.com/office/drawing/2010/main" val="0"/>
              </a:ext>
            </a:extLst>
          </a:blip>
          <a:stretch>
            <a:fillRect/>
          </a:stretch>
        </p:blipFill>
        <p:spPr>
          <a:xfrm>
            <a:off x="2611628" y="1580451"/>
            <a:ext cx="1914144" cy="1261872"/>
          </a:xfrm>
        </p:spPr>
      </p:pic>
      <p:pic>
        <p:nvPicPr>
          <p:cNvPr id="11" name="Inhaltsplatzhalter 10"/>
          <p:cNvPicPr>
            <a:picLocks noGrp="1" noChangeAspect="1"/>
          </p:cNvPicPr>
          <p:nvPr>
            <p:ph sz="quarter" idx="88"/>
          </p:nvPr>
        </p:nvPicPr>
        <p:blipFill>
          <a:blip r:embed="rId4">
            <a:extLst>
              <a:ext uri="{28A0092B-C50C-407E-A947-70E740481C1C}">
                <a14:useLocalDpi xmlns:a14="http://schemas.microsoft.com/office/drawing/2010/main" val="0"/>
              </a:ext>
            </a:extLst>
          </a:blip>
          <a:stretch>
            <a:fillRect/>
          </a:stretch>
        </p:blipFill>
        <p:spPr>
          <a:xfrm>
            <a:off x="4618641" y="1588389"/>
            <a:ext cx="1895856" cy="1261872"/>
          </a:xfrm>
        </p:spPr>
      </p:pic>
      <p:pic>
        <p:nvPicPr>
          <p:cNvPr id="13" name="Inhaltsplatzhalter 12"/>
          <p:cNvPicPr>
            <a:picLocks noGrp="1" noChangeAspect="1"/>
          </p:cNvPicPr>
          <p:nvPr>
            <p:ph sz="quarter" idx="89"/>
          </p:nvPr>
        </p:nvPicPr>
        <p:blipFill>
          <a:blip r:embed="rId5" cstate="screen">
            <a:extLst>
              <a:ext uri="{28A0092B-C50C-407E-A947-70E740481C1C}">
                <a14:useLocalDpi xmlns:a14="http://schemas.microsoft.com/office/drawing/2010/main" val="0"/>
              </a:ext>
            </a:extLst>
          </a:blip>
          <a:stretch>
            <a:fillRect/>
          </a:stretch>
        </p:blipFill>
        <p:spPr>
          <a:xfrm>
            <a:off x="6580188" y="1599235"/>
            <a:ext cx="1935162" cy="1240181"/>
          </a:xfrm>
        </p:spPr>
      </p:pic>
    </p:spTree>
    <p:extLst>
      <p:ext uri="{BB962C8B-B14F-4D97-AF65-F5344CB8AC3E}">
        <p14:creationId xmlns:p14="http://schemas.microsoft.com/office/powerpoint/2010/main" val="2878398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Tester l’agriculture biologique</a:t>
            </a:r>
            <a:endParaRPr lang="fr-CH" dirty="0"/>
          </a:p>
        </p:txBody>
      </p:sp>
      <p:sp>
        <p:nvSpPr>
          <p:cNvPr id="3" name="Inhaltsplatzhalter 2"/>
          <p:cNvSpPr>
            <a:spLocks noGrp="1"/>
          </p:cNvSpPr>
          <p:nvPr>
            <p:ph idx="12"/>
          </p:nvPr>
        </p:nvSpPr>
        <p:spPr/>
        <p:txBody>
          <a:bodyPr/>
          <a:lstStyle/>
          <a:p>
            <a:r>
              <a:rPr lang="fr-CH" dirty="0" smtClean="0"/>
              <a:t>Mesures adéquates pour la production végétale</a:t>
            </a:r>
            <a:endParaRPr lang="fr-CH" dirty="0"/>
          </a:p>
        </p:txBody>
      </p:sp>
      <p:sp>
        <p:nvSpPr>
          <p:cNvPr id="4" name="Inhaltsplatzhalter 3"/>
          <p:cNvSpPr>
            <a:spLocks noGrp="1"/>
          </p:cNvSpPr>
          <p:nvPr>
            <p:ph idx="14"/>
          </p:nvPr>
        </p:nvSpPr>
        <p:spPr/>
        <p:txBody>
          <a:bodyPr/>
          <a:lstStyle/>
          <a:p>
            <a:endParaRPr lang="de-CH" dirty="0"/>
          </a:p>
        </p:txBody>
      </p:sp>
      <p:graphicFrame>
        <p:nvGraphicFramePr>
          <p:cNvPr id="6" name="Inhaltsplatzhalter 5"/>
          <p:cNvGraphicFramePr>
            <a:graphicFrameLocks noGrp="1"/>
          </p:cNvGraphicFramePr>
          <p:nvPr>
            <p:ph sz="quarter" idx="17"/>
            <p:extLst>
              <p:ext uri="{D42A27DB-BD31-4B8C-83A1-F6EECF244321}">
                <p14:modId xmlns:p14="http://schemas.microsoft.com/office/powerpoint/2010/main" val="4274939164"/>
              </p:ext>
            </p:extLst>
          </p:nvPr>
        </p:nvGraphicFramePr>
        <p:xfrm>
          <a:off x="628650" y="1571625"/>
          <a:ext cx="7886700" cy="4572000"/>
        </p:xfrm>
        <a:graphic>
          <a:graphicData uri="http://schemas.openxmlformats.org/drawingml/2006/table">
            <a:tbl>
              <a:tblPr firstRow="1" bandRow="1">
                <a:tableStyleId>{00A15C55-8517-42AA-B614-E9B94910E393}</a:tableStyleId>
              </a:tblPr>
              <a:tblGrid>
                <a:gridCol w="3943350"/>
                <a:gridCol w="3943350"/>
              </a:tblGrid>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solidFill>
                            <a:schemeClr val="tx1"/>
                          </a:solidFill>
                        </a:rPr>
                        <a:t>Mesures pour les grandes cultures </a:t>
                      </a:r>
                      <a:br>
                        <a:rPr lang="fr-CH" sz="1600" noProof="0" dirty="0" smtClean="0">
                          <a:solidFill>
                            <a:schemeClr val="tx1"/>
                          </a:solidFill>
                        </a:rPr>
                      </a:br>
                      <a:r>
                        <a:rPr lang="fr-CH" sz="1600" noProof="0" dirty="0" smtClean="0">
                          <a:solidFill>
                            <a:schemeClr val="tx1"/>
                          </a:solidFill>
                        </a:rPr>
                        <a:t>et les cultures maraîchères</a:t>
                      </a:r>
                    </a:p>
                  </a:txBody>
                  <a:tcPr>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solidFill>
                            <a:schemeClr val="tx1"/>
                          </a:solidFill>
                        </a:rPr>
                        <a:t>Mesures pour l’arboriculture fruitière</a:t>
                      </a:r>
                    </a:p>
                  </a:txBody>
                  <a:tcPr>
                    <a:lnL w="381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2">
                        <a:lumMod val="75000"/>
                      </a:schemeClr>
                    </a:solidFill>
                  </a:tcPr>
                </a:tc>
              </a:tr>
              <a:tr h="370840">
                <a:tc>
                  <a:txBody>
                    <a:bodyPr/>
                    <a:lstStyle/>
                    <a:p>
                      <a:pPr marL="285750" lvl="0" indent="-285750">
                        <a:buFont typeface="Arial" panose="020B0604020202020204" pitchFamily="34" charset="0"/>
                        <a:buChar char="›"/>
                      </a:pPr>
                      <a:r>
                        <a:rPr lang="fr-CH" sz="1600" noProof="0" dirty="0" smtClean="0"/>
                        <a:t>Rotations culturales diversifiées avec prairies temporaires de deux ans (surtout dans les grandes cultures)</a:t>
                      </a:r>
                    </a:p>
                    <a:p>
                      <a:pPr marL="285750" lvl="0" indent="-285750">
                        <a:buFont typeface="Arial" panose="020B0604020202020204" pitchFamily="34" charset="0"/>
                        <a:buChar char="›"/>
                      </a:pPr>
                      <a:r>
                        <a:rPr lang="fr-CH" sz="1600" noProof="0" dirty="0" smtClean="0"/>
                        <a:t>Respecter les intervalles</a:t>
                      </a:r>
                      <a:r>
                        <a:rPr lang="fr-CH" sz="1600" baseline="0" noProof="0" dirty="0" smtClean="0"/>
                        <a:t> de culture</a:t>
                      </a:r>
                      <a:endParaRPr lang="fr-CH" sz="1600" noProof="0" dirty="0" smtClean="0"/>
                    </a:p>
                    <a:p>
                      <a:pPr marL="285750" lvl="0" indent="-285750">
                        <a:buFont typeface="Arial" panose="020B0604020202020204" pitchFamily="34" charset="0"/>
                        <a:buChar char="›"/>
                      </a:pPr>
                      <a:r>
                        <a:rPr lang="fr-CH" sz="1600" noProof="0" dirty="0" smtClean="0"/>
                        <a:t>Régulation mécanique des mauvaises herbes : p. ex. herse étrille dans les céréales, sarcleuses dans le maïs, sarcleuse à doigts dans les légumes, prélevée, désherbage thermique</a:t>
                      </a:r>
                    </a:p>
                    <a:p>
                      <a:pPr marL="285750" lvl="0" indent="-285750">
                        <a:buFont typeface="Arial" panose="020B0604020202020204" pitchFamily="34" charset="0"/>
                        <a:buChar char="›"/>
                      </a:pPr>
                      <a:r>
                        <a:rPr lang="fr-CH" sz="1600" noProof="0" dirty="0" smtClean="0"/>
                        <a:t>Cultures intercalaires et engrais verts</a:t>
                      </a:r>
                    </a:p>
                    <a:p>
                      <a:pPr marL="285750" lvl="0" indent="-285750">
                        <a:buFont typeface="Arial" panose="020B0604020202020204" pitchFamily="34" charset="0"/>
                        <a:buChar char="›"/>
                      </a:pPr>
                      <a:r>
                        <a:rPr lang="fr-CH" sz="1600" noProof="0" dirty="0" smtClean="0"/>
                        <a:t>Produits phytosanitaires de la Liste des intrants du FiBL</a:t>
                      </a:r>
                    </a:p>
                    <a:p>
                      <a:pPr marL="285750" lvl="0" indent="-285750">
                        <a:buFont typeface="Arial" panose="020B0604020202020204" pitchFamily="34" charset="0"/>
                        <a:buChar char="›"/>
                      </a:pPr>
                      <a:r>
                        <a:rPr lang="fr-CH" sz="1600" noProof="0" dirty="0" smtClean="0"/>
                        <a:t>Essais en bandes avec des engrais organiques du commerce (surtout dans les cultures de légumes)</a:t>
                      </a:r>
                      <a:endParaRPr lang="fr-CH" sz="1600" noProof="0" dirty="0"/>
                    </a:p>
                  </a:txBody>
                  <a:tcP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2">
                        <a:lumMod val="90000"/>
                      </a:schemeClr>
                    </a:solidFill>
                  </a:tcPr>
                </a:tc>
                <a:tc>
                  <a:txBody>
                    <a:bodyPr/>
                    <a:lstStyle/>
                    <a:p>
                      <a:pPr marL="285750" lvl="0" indent="-285750">
                        <a:buFont typeface="Arial" panose="020B0604020202020204" pitchFamily="34" charset="0"/>
                        <a:buChar char="›"/>
                      </a:pPr>
                      <a:r>
                        <a:rPr lang="fr-CH" sz="1600" noProof="0" dirty="0" smtClean="0"/>
                        <a:t>Mesures phytosanitaires</a:t>
                      </a:r>
                      <a:r>
                        <a:rPr lang="fr-CH" sz="1600" baseline="0" noProof="0" dirty="0" smtClean="0"/>
                        <a:t> préventives</a:t>
                      </a:r>
                      <a:endParaRPr lang="fr-CH" sz="1600" noProof="0" dirty="0" smtClean="0"/>
                    </a:p>
                    <a:p>
                      <a:pPr marL="285750" lvl="0" indent="-285750">
                        <a:buFont typeface="Arial" panose="020B0604020202020204" pitchFamily="34" charset="0"/>
                        <a:buChar char="›"/>
                      </a:pPr>
                      <a:r>
                        <a:rPr lang="fr-CH" sz="1600" noProof="0" dirty="0" smtClean="0"/>
                        <a:t>Expérimenter</a:t>
                      </a:r>
                      <a:r>
                        <a:rPr lang="fr-CH" sz="1600" baseline="0" noProof="0" dirty="0" smtClean="0"/>
                        <a:t> des variétés robustes et résistantes</a:t>
                      </a:r>
                      <a:endParaRPr lang="fr-CH" sz="1600" noProof="0" dirty="0" smtClean="0"/>
                    </a:p>
                    <a:p>
                      <a:pPr marL="285750" lvl="0" indent="-285750">
                        <a:buFont typeface="Arial" panose="020B0604020202020204" pitchFamily="34" charset="0"/>
                        <a:buChar char="›"/>
                      </a:pPr>
                      <a:r>
                        <a:rPr lang="fr-CH" sz="1600" noProof="0" dirty="0" smtClean="0"/>
                        <a:t>Fumure bioconforme</a:t>
                      </a:r>
                    </a:p>
                    <a:p>
                      <a:pPr marL="285750" lvl="0" indent="-285750">
                        <a:buFont typeface="Arial" panose="020B0604020202020204" pitchFamily="34" charset="0"/>
                        <a:buChar char="›"/>
                      </a:pPr>
                      <a:r>
                        <a:rPr lang="fr-CH" sz="1600" noProof="0" dirty="0" smtClean="0"/>
                        <a:t>Entretien</a:t>
                      </a:r>
                      <a:r>
                        <a:rPr lang="fr-CH" sz="1600" baseline="0" noProof="0" dirty="0" smtClean="0"/>
                        <a:t> des rangées d’arbres : sarcler ou couvrir</a:t>
                      </a:r>
                    </a:p>
                    <a:p>
                      <a:pPr marL="285750" lvl="0" indent="-285750">
                        <a:buFont typeface="Arial" panose="020B0604020202020204" pitchFamily="34" charset="0"/>
                        <a:buChar char="›"/>
                      </a:pPr>
                      <a:r>
                        <a:rPr lang="fr-CH" sz="1600" baseline="0" noProof="0" dirty="0" smtClean="0"/>
                        <a:t>Éclaircissage des fruits : éclaircisseuse à fil de nylon rotatif ou expériences avec des produits autorisés en bio</a:t>
                      </a:r>
                    </a:p>
                    <a:p>
                      <a:pPr marL="285750" lvl="0" indent="-285750">
                        <a:buFont typeface="Arial" panose="020B0604020202020204" pitchFamily="34" charset="0"/>
                        <a:buChar char="›"/>
                      </a:pPr>
                      <a:r>
                        <a:rPr lang="fr-CH" sz="1600" baseline="0" noProof="0" dirty="0" smtClean="0"/>
                        <a:t>Produits phytosanitaires autorisés en bio : p. ex. le neem contre les pucerons, le savon contre l’araignée rouge, les techniques de confusion sexuelle contre les différentes espèces de tordeuses</a:t>
                      </a:r>
                      <a:endParaRPr lang="fr-CH" sz="1600" noProof="0" dirty="0" smtClean="0"/>
                    </a:p>
                  </a:txBody>
                  <a:tcP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2">
                        <a:lumMod val="90000"/>
                      </a:schemeClr>
                    </a:solidFill>
                  </a:tcPr>
                </a:tc>
              </a:tr>
            </a:tbl>
          </a:graphicData>
        </a:graphic>
      </p:graphicFrame>
      <p:sp>
        <p:nvSpPr>
          <p:cNvPr id="8" name="Fußzeilenplatzhalter 7"/>
          <p:cNvSpPr>
            <a:spLocks noGrp="1"/>
          </p:cNvSpPr>
          <p:nvPr>
            <p:ph type="ftr" sz="quarter" idx="18"/>
          </p:nvPr>
        </p:nvSpPr>
        <p:spPr/>
        <p:txBody>
          <a:bodyPr/>
          <a:lstStyle/>
          <a:p>
            <a:r>
              <a:rPr lang="de-CH" dirty="0">
                <a:solidFill>
                  <a:schemeClr val="tx1">
                    <a:lumMod val="50000"/>
                    <a:lumOff val="50000"/>
                  </a:schemeClr>
                </a:solidFill>
              </a:rPr>
              <a:t>© </a:t>
            </a:r>
            <a:r>
              <a:rPr lang="de-DE" altLang="de-DE" dirty="0"/>
              <a:t>2016 </a:t>
            </a:r>
            <a:r>
              <a:rPr lang="de-DE" dirty="0">
                <a:solidFill>
                  <a:schemeClr val="tx1">
                    <a:lumMod val="50000"/>
                    <a:lumOff val="50000"/>
                  </a:schemeClr>
                </a:solidFill>
              </a:rPr>
              <a:t>FiBL, Bio Suisse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Collection de </a:t>
            </a:r>
            <a:r>
              <a:rPr lang="de-DE" altLang="de-DE" dirty="0" err="1"/>
              <a:t>transparents</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sym typeface="Wingdings 2" panose="05020102010507070707" pitchFamily="18" charset="2"/>
              </a:rPr>
              <a:t>6</a:t>
            </a:r>
            <a:r>
              <a:rPr lang="de-DE" altLang="de-DE" dirty="0"/>
              <a:t>. </a:t>
            </a:r>
            <a:r>
              <a:rPr lang="de-DE" altLang="de-DE" dirty="0" err="1"/>
              <a:t>Reconversion</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Transparent 6.</a:t>
            </a:r>
            <a:fld id="{575D1617-7AF4-4382-BA05-712756A4C3F1}" type="slidenum">
              <a:rPr lang="de-DE" altLang="de-DE"/>
              <a:pPr/>
              <a:t>11</a:t>
            </a:fld>
            <a:endParaRPr lang="de-DE" altLang="de-DE" dirty="0"/>
          </a:p>
        </p:txBody>
      </p:sp>
    </p:spTree>
    <p:extLst>
      <p:ext uri="{BB962C8B-B14F-4D97-AF65-F5344CB8AC3E}">
        <p14:creationId xmlns:p14="http://schemas.microsoft.com/office/powerpoint/2010/main" val="1879678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Réussir son démarrage en agriculture biologique</a:t>
            </a:r>
            <a:endParaRPr lang="de-CH" dirty="0"/>
          </a:p>
        </p:txBody>
      </p:sp>
      <p:sp>
        <p:nvSpPr>
          <p:cNvPr id="3" name="Inhaltsplatzhalter 2"/>
          <p:cNvSpPr>
            <a:spLocks noGrp="1"/>
          </p:cNvSpPr>
          <p:nvPr>
            <p:ph idx="12"/>
          </p:nvPr>
        </p:nvSpPr>
        <p:spPr/>
        <p:txBody>
          <a:bodyPr/>
          <a:lstStyle/>
          <a:p>
            <a:r>
              <a:rPr lang="fr-CH" dirty="0" smtClean="0"/>
              <a:t>Experts pour les conseils pour la reconversion</a:t>
            </a:r>
            <a:endParaRPr lang="fr-CH" dirty="0"/>
          </a:p>
        </p:txBody>
      </p:sp>
      <p:sp>
        <p:nvSpPr>
          <p:cNvPr id="9" name="Inhaltsplatzhalter 8"/>
          <p:cNvSpPr>
            <a:spLocks noGrp="1"/>
          </p:cNvSpPr>
          <p:nvPr>
            <p:ph idx="14"/>
          </p:nvPr>
        </p:nvSpPr>
        <p:spPr/>
        <p:txBody>
          <a:bodyPr/>
          <a:lstStyle/>
          <a:p>
            <a:pPr lvl="1"/>
            <a:endParaRPr lang="de-CH" dirty="0" smtClean="0"/>
          </a:p>
          <a:p>
            <a:endParaRPr lang="de-CH" dirty="0"/>
          </a:p>
        </p:txBody>
      </p:sp>
      <p:sp>
        <p:nvSpPr>
          <p:cNvPr id="4" name="Inhaltsplatzhalter 3"/>
          <p:cNvSpPr>
            <a:spLocks noGrp="1"/>
          </p:cNvSpPr>
          <p:nvPr>
            <p:ph sz="quarter" idx="17"/>
          </p:nvPr>
        </p:nvSpPr>
        <p:spPr>
          <a:xfrm>
            <a:off x="621896" y="1829442"/>
            <a:ext cx="2591073" cy="2100450"/>
          </a:xfrm>
        </p:spPr>
        <p:txBody>
          <a:bodyPr/>
          <a:lstStyle/>
          <a:p>
            <a:r>
              <a:rPr lang="fr-CH" dirty="0" smtClean="0">
                <a:hlinkClick r:id="rId2"/>
              </a:rPr>
              <a:t>Services cantonaux de conseils bio (adresses)</a:t>
            </a:r>
            <a:endParaRPr lang="fr-CH" dirty="0" smtClean="0"/>
          </a:p>
          <a:p>
            <a:endParaRPr lang="fr-CH" dirty="0"/>
          </a:p>
        </p:txBody>
      </p:sp>
      <p:sp>
        <p:nvSpPr>
          <p:cNvPr id="10" name="Inhaltsplatzhalter 9"/>
          <p:cNvSpPr>
            <a:spLocks noGrp="1"/>
          </p:cNvSpPr>
          <p:nvPr>
            <p:ph sz="quarter" idx="56"/>
          </p:nvPr>
        </p:nvSpPr>
        <p:spPr>
          <a:xfrm>
            <a:off x="621896" y="4038389"/>
            <a:ext cx="2581952" cy="2061328"/>
          </a:xfrm>
        </p:spPr>
        <p:txBody>
          <a:bodyPr/>
          <a:lstStyle/>
          <a:p>
            <a:r>
              <a:rPr lang="fr-CH" dirty="0" smtClean="0">
                <a:hlinkClick r:id="rId3"/>
              </a:rPr>
              <a:t>Institut de recherche de l’agriculture biologique (FiBL) à Frick</a:t>
            </a:r>
            <a:endParaRPr lang="fr-CH" dirty="0" smtClean="0"/>
          </a:p>
          <a:p>
            <a:endParaRPr lang="fr-CH" dirty="0"/>
          </a:p>
        </p:txBody>
      </p:sp>
      <p:sp>
        <p:nvSpPr>
          <p:cNvPr id="7" name="Fußzeilenplatzhalter 6"/>
          <p:cNvSpPr>
            <a:spLocks noGrp="1"/>
          </p:cNvSpPr>
          <p:nvPr>
            <p:ph type="ftr" sz="quarter" idx="57"/>
          </p:nvPr>
        </p:nvSpPr>
        <p:spPr/>
        <p:txBody>
          <a:bodyPr/>
          <a:lstStyle/>
          <a:p>
            <a:r>
              <a:rPr lang="de-CH" dirty="0">
                <a:solidFill>
                  <a:schemeClr val="tx1">
                    <a:lumMod val="50000"/>
                    <a:lumOff val="50000"/>
                  </a:schemeClr>
                </a:solidFill>
              </a:rPr>
              <a:t>© </a:t>
            </a:r>
            <a:r>
              <a:rPr lang="de-DE" altLang="de-DE" dirty="0"/>
              <a:t>2016 </a:t>
            </a:r>
            <a:r>
              <a:rPr lang="de-DE" dirty="0">
                <a:solidFill>
                  <a:schemeClr val="tx1">
                    <a:lumMod val="50000"/>
                    <a:lumOff val="50000"/>
                  </a:schemeClr>
                </a:solidFill>
              </a:rPr>
              <a:t>FiBL, Bio Suisse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Collection de </a:t>
            </a:r>
            <a:r>
              <a:rPr lang="de-DE" altLang="de-DE" dirty="0" err="1"/>
              <a:t>transparents</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sym typeface="Wingdings 2" panose="05020102010507070707" pitchFamily="18" charset="2"/>
              </a:rPr>
              <a:t>6</a:t>
            </a:r>
            <a:r>
              <a:rPr lang="de-DE" altLang="de-DE" dirty="0"/>
              <a:t>. </a:t>
            </a:r>
            <a:r>
              <a:rPr lang="de-DE" altLang="de-DE" dirty="0" err="1"/>
              <a:t>Reconversion</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Transparent 6.</a:t>
            </a:r>
            <a:fld id="{575D1617-7AF4-4382-BA05-712756A4C3F1}" type="slidenum">
              <a:rPr lang="de-DE" altLang="de-DE"/>
              <a:pPr/>
              <a:t>12</a:t>
            </a:fld>
            <a:endParaRPr lang="de-DE" altLang="de-DE" dirty="0"/>
          </a:p>
        </p:txBody>
      </p:sp>
      <p:pic>
        <p:nvPicPr>
          <p:cNvPr id="13" name="Espace réservé du contenu 12"/>
          <p:cNvPicPr>
            <a:picLocks noGrp="1" noChangeAspect="1"/>
          </p:cNvPicPr>
          <p:nvPr>
            <p:ph sz="quarter" idx="54"/>
          </p:nvPr>
        </p:nvPicPr>
        <p:blipFill>
          <a:blip r:embed="rId4"/>
          <a:stretch>
            <a:fillRect/>
          </a:stretch>
        </p:blipFill>
        <p:spPr>
          <a:xfrm>
            <a:off x="3243936" y="3973677"/>
            <a:ext cx="5271414" cy="1140506"/>
          </a:xfrm>
          <a:prstGeom prst="rect">
            <a:avLst/>
          </a:prstGeom>
          <a:noFill/>
          <a:ln>
            <a:noFill/>
          </a:ln>
          <a:effectLst>
            <a:outerShdw blurRad="165100" dir="2700000" sx="102000" sy="102000" algn="tl" rotWithShape="0">
              <a:prstClr val="black">
                <a:alpha val="30000"/>
              </a:prstClr>
            </a:outerShdw>
          </a:effectLst>
        </p:spPr>
      </p:pic>
      <p:pic>
        <p:nvPicPr>
          <p:cNvPr id="8" name="Inhaltsplatzhalter 7"/>
          <p:cNvPicPr>
            <a:picLocks noGrp="1" noChangeAspect="1"/>
          </p:cNvPicPr>
          <p:nvPr>
            <p:ph sz="quarter" idx="55"/>
          </p:nvPr>
        </p:nvPicPr>
        <p:blipFill>
          <a:blip r:embed="rId5"/>
          <a:stretch>
            <a:fillRect/>
          </a:stretch>
        </p:blipFill>
        <p:spPr>
          <a:xfrm>
            <a:off x="3276600" y="1889633"/>
            <a:ext cx="5238750" cy="1413446"/>
          </a:xfrm>
          <a:prstGeom prst="rect">
            <a:avLst/>
          </a:prstGeom>
          <a:noFill/>
          <a:ln>
            <a:noFill/>
          </a:ln>
          <a:effectLst>
            <a:outerShdw blurRad="165100" dir="2700000" sx="102000" sy="102000" algn="tl" rotWithShape="0">
              <a:prstClr val="black">
                <a:alpha val="30000"/>
              </a:prstClr>
            </a:outerShdw>
          </a:effectLst>
        </p:spPr>
      </p:pic>
    </p:spTree>
    <p:extLst>
      <p:ext uri="{BB962C8B-B14F-4D97-AF65-F5344CB8AC3E}">
        <p14:creationId xmlns:p14="http://schemas.microsoft.com/office/powerpoint/2010/main" val="1048745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Réussir son démarrage en agriculture biologique</a:t>
            </a:r>
            <a:endParaRPr lang="de-CH" dirty="0"/>
          </a:p>
        </p:txBody>
      </p:sp>
      <p:sp>
        <p:nvSpPr>
          <p:cNvPr id="3" name="Inhaltsplatzhalter 2"/>
          <p:cNvSpPr>
            <a:spLocks noGrp="1"/>
          </p:cNvSpPr>
          <p:nvPr>
            <p:ph idx="12"/>
          </p:nvPr>
        </p:nvSpPr>
        <p:spPr/>
        <p:txBody>
          <a:bodyPr/>
          <a:lstStyle/>
          <a:p>
            <a:r>
              <a:rPr lang="fr-CH" dirty="0" smtClean="0"/>
              <a:t>Comparaison entre entretien de conseil et analyse</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b="1" dirty="0" smtClean="0"/>
              <a:t>Entretien de conseil</a:t>
            </a:r>
            <a:endParaRPr lang="fr-CH" dirty="0" smtClean="0"/>
          </a:p>
          <a:p>
            <a:r>
              <a:rPr lang="fr-CH" dirty="0" smtClean="0"/>
              <a:t>Si une reconversion est prévue, </a:t>
            </a:r>
            <a:br>
              <a:rPr lang="fr-CH" dirty="0" smtClean="0"/>
            </a:br>
            <a:r>
              <a:rPr lang="fr-CH" dirty="0" smtClean="0"/>
              <a:t>il faut toujours :</a:t>
            </a:r>
          </a:p>
          <a:p>
            <a:endParaRPr lang="fr-CH" dirty="0" smtClean="0"/>
          </a:p>
          <a:p>
            <a:pPr lvl="1"/>
            <a:r>
              <a:rPr lang="fr-CH" dirty="0" smtClean="0"/>
              <a:t>Clarifier les changements nécessaires</a:t>
            </a:r>
          </a:p>
          <a:p>
            <a:pPr lvl="1"/>
            <a:r>
              <a:rPr lang="fr-CH" dirty="0" smtClean="0"/>
              <a:t>Se préparer au contrôle</a:t>
            </a:r>
          </a:p>
          <a:p>
            <a:pPr lvl="1"/>
            <a:r>
              <a:rPr lang="fr-CH" dirty="0" smtClean="0"/>
              <a:t>Discuter des possibilités de développement et des questions </a:t>
            </a:r>
            <a:br>
              <a:rPr lang="fr-CH" dirty="0" smtClean="0"/>
            </a:br>
            <a:r>
              <a:rPr lang="fr-CH" dirty="0" smtClean="0"/>
              <a:t>de commercialisation</a:t>
            </a:r>
            <a:endParaRPr lang="fr-CH" dirty="0"/>
          </a:p>
        </p:txBody>
      </p:sp>
      <p:sp>
        <p:nvSpPr>
          <p:cNvPr id="6" name="Inhaltsplatzhalter 5"/>
          <p:cNvSpPr>
            <a:spLocks noGrp="1"/>
          </p:cNvSpPr>
          <p:nvPr>
            <p:ph sz="quarter" idx="45"/>
          </p:nvPr>
        </p:nvSpPr>
        <p:spPr/>
        <p:txBody>
          <a:bodyPr/>
          <a:lstStyle/>
          <a:p>
            <a:r>
              <a:rPr lang="fr-CH" b="1" dirty="0" smtClean="0"/>
              <a:t>Analyse de l’entreprise</a:t>
            </a:r>
            <a:endParaRPr lang="fr-CH" dirty="0" smtClean="0"/>
          </a:p>
          <a:p>
            <a:r>
              <a:rPr lang="fr-CH" dirty="0" smtClean="0"/>
              <a:t>Concept individuellement </a:t>
            </a:r>
            <a:br>
              <a:rPr lang="fr-CH" dirty="0" smtClean="0"/>
            </a:br>
            <a:r>
              <a:rPr lang="fr-CH" dirty="0" smtClean="0"/>
              <a:t>taillé sur mesure</a:t>
            </a:r>
          </a:p>
          <a:p>
            <a:endParaRPr lang="fr-CH" dirty="0" smtClean="0"/>
          </a:p>
          <a:p>
            <a:pPr lvl="1"/>
            <a:r>
              <a:rPr lang="fr-CH" dirty="0" smtClean="0"/>
              <a:t>Confronter les points forts et faibles de l’entreprise agricole</a:t>
            </a:r>
          </a:p>
          <a:p>
            <a:pPr lvl="1"/>
            <a:r>
              <a:rPr lang="fr-CH" dirty="0" smtClean="0"/>
              <a:t>Prévoir les changements de branches de production</a:t>
            </a:r>
          </a:p>
          <a:p>
            <a:pPr lvl="1"/>
            <a:r>
              <a:rPr lang="fr-CH" dirty="0" smtClean="0"/>
              <a:t>Prévoir les grosses modifications des bâtiments</a:t>
            </a:r>
          </a:p>
          <a:p>
            <a:pPr lvl="1"/>
            <a:r>
              <a:rPr lang="fr-CH" dirty="0" smtClean="0"/>
              <a:t>Recenser les future charges de travail</a:t>
            </a:r>
            <a:endParaRPr lang="fr-CH" dirty="0"/>
          </a:p>
        </p:txBody>
      </p:sp>
      <p:sp>
        <p:nvSpPr>
          <p:cNvPr id="7" name="Fußzeilenplatzhalter 6"/>
          <p:cNvSpPr>
            <a:spLocks noGrp="1"/>
          </p:cNvSpPr>
          <p:nvPr>
            <p:ph type="ftr" sz="quarter" idx="46"/>
          </p:nvPr>
        </p:nvSpPr>
        <p:spPr/>
        <p:txBody>
          <a:bodyPr/>
          <a:lstStyle/>
          <a:p>
            <a:r>
              <a:rPr lang="de-CH" dirty="0">
                <a:solidFill>
                  <a:schemeClr val="tx1">
                    <a:lumMod val="50000"/>
                    <a:lumOff val="50000"/>
                  </a:schemeClr>
                </a:solidFill>
              </a:rPr>
              <a:t>© </a:t>
            </a:r>
            <a:r>
              <a:rPr lang="de-DE" altLang="de-DE" dirty="0"/>
              <a:t>2016 </a:t>
            </a:r>
            <a:r>
              <a:rPr lang="de-DE" dirty="0">
                <a:solidFill>
                  <a:schemeClr val="tx1">
                    <a:lumMod val="50000"/>
                    <a:lumOff val="50000"/>
                  </a:schemeClr>
                </a:solidFill>
              </a:rPr>
              <a:t>FiBL, Bio Suisse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Collection de </a:t>
            </a:r>
            <a:r>
              <a:rPr lang="de-DE" altLang="de-DE" dirty="0" err="1"/>
              <a:t>transparents</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sym typeface="Wingdings 2" panose="05020102010507070707" pitchFamily="18" charset="2"/>
              </a:rPr>
              <a:t>6</a:t>
            </a:r>
            <a:r>
              <a:rPr lang="de-DE" altLang="de-DE" dirty="0"/>
              <a:t>. </a:t>
            </a:r>
            <a:r>
              <a:rPr lang="de-DE" altLang="de-DE" dirty="0" err="1"/>
              <a:t>Reconversion</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Transparent 6.</a:t>
            </a:r>
            <a:fld id="{575D1617-7AF4-4382-BA05-712756A4C3F1}" type="slidenum">
              <a:rPr lang="de-DE" altLang="de-DE"/>
              <a:pPr/>
              <a:t>13</a:t>
            </a:fld>
            <a:endParaRPr lang="de-DE" altLang="de-DE" dirty="0"/>
          </a:p>
        </p:txBody>
      </p:sp>
    </p:spTree>
    <p:extLst>
      <p:ext uri="{BB962C8B-B14F-4D97-AF65-F5344CB8AC3E}">
        <p14:creationId xmlns:p14="http://schemas.microsoft.com/office/powerpoint/2010/main" val="2174755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Réussir son démarrage en agriculture biologique</a:t>
            </a:r>
            <a:endParaRPr lang="de-CH" dirty="0"/>
          </a:p>
        </p:txBody>
      </p:sp>
      <p:sp>
        <p:nvSpPr>
          <p:cNvPr id="3" name="Inhaltsplatzhalter 2"/>
          <p:cNvSpPr>
            <a:spLocks noGrp="1"/>
          </p:cNvSpPr>
          <p:nvPr>
            <p:ph idx="12"/>
          </p:nvPr>
        </p:nvSpPr>
        <p:spPr/>
        <p:txBody>
          <a:bodyPr>
            <a:normAutofit/>
          </a:bodyPr>
          <a:lstStyle/>
          <a:p>
            <a:r>
              <a:rPr lang="fr-CH" dirty="0" smtClean="0"/>
              <a:t>Cours de reconversion obligatoire de deux jours</a:t>
            </a:r>
            <a:endParaRPr lang="fr-CH" dirty="0"/>
          </a:p>
        </p:txBody>
      </p:sp>
      <p:sp>
        <p:nvSpPr>
          <p:cNvPr id="5" name="Inhaltsplatzhalter 4"/>
          <p:cNvSpPr>
            <a:spLocks noGrp="1"/>
          </p:cNvSpPr>
          <p:nvPr>
            <p:ph sz="quarter" idx="23"/>
          </p:nvPr>
        </p:nvSpPr>
        <p:spPr>
          <a:xfrm>
            <a:off x="628650" y="3719299"/>
            <a:ext cx="7904192" cy="2326923"/>
          </a:xfrm>
        </p:spPr>
        <p:txBody>
          <a:bodyPr/>
          <a:lstStyle/>
          <a:p>
            <a:pPr indent="-360000"/>
            <a:r>
              <a:rPr lang="fr-CH" dirty="0" smtClean="0"/>
              <a:t>Le cours d’introduction n’a pas besoin d’être suivi si :</a:t>
            </a:r>
          </a:p>
          <a:p>
            <a:pPr lvl="1" indent="-360000"/>
            <a:r>
              <a:rPr lang="fr-CH" dirty="0" smtClean="0"/>
              <a:t>Pratique professionnelle dans une ferme bio</a:t>
            </a:r>
          </a:p>
          <a:p>
            <a:pPr lvl="1" indent="-360000"/>
            <a:r>
              <a:rPr lang="fr-CH" dirty="0" smtClean="0"/>
              <a:t>Spécialisation en agriculture biologique pendant la formation de base</a:t>
            </a:r>
          </a:p>
          <a:p>
            <a:pPr lvl="1" indent="-360000"/>
            <a:endParaRPr lang="fr-CH" dirty="0" smtClean="0"/>
          </a:p>
          <a:p>
            <a:pPr indent="-360000"/>
            <a:r>
              <a:rPr lang="fr-CH" spc="20" dirty="0" smtClean="0"/>
              <a:t>Cours de formation continue (pour tous ceux qui veulent en savoir plus) :</a:t>
            </a:r>
          </a:p>
          <a:p>
            <a:pPr lvl="1" indent="-360000"/>
            <a:r>
              <a:rPr lang="fr-CH" dirty="0" smtClean="0"/>
              <a:t>Cours d’introduction de deux jours avec programme élargi jusqu’à 6 jours</a:t>
            </a:r>
          </a:p>
          <a:p>
            <a:pPr lvl="1" indent="-360000"/>
            <a:r>
              <a:rPr lang="fr-CH" dirty="0" smtClean="0"/>
              <a:t>Cours de perfectionnement en bio, cours spécialisés, séminaires et congrès</a:t>
            </a:r>
          </a:p>
          <a:p>
            <a:pPr lvl="1" indent="-360000"/>
            <a:r>
              <a:rPr lang="fr-CH" dirty="0" smtClean="0"/>
              <a:t>Organisateurs : le FiBL et les services cantonaux de vulgarisation bio</a:t>
            </a:r>
            <a:endParaRPr lang="fr-CH" dirty="0"/>
          </a:p>
        </p:txBody>
      </p:sp>
      <p:sp>
        <p:nvSpPr>
          <p:cNvPr id="6" name="Fußzeilenplatzhalter 5"/>
          <p:cNvSpPr>
            <a:spLocks noGrp="1"/>
          </p:cNvSpPr>
          <p:nvPr>
            <p:ph type="ftr" sz="quarter" idx="24"/>
          </p:nvPr>
        </p:nvSpPr>
        <p:spPr/>
        <p:txBody>
          <a:bodyPr/>
          <a:lstStyle/>
          <a:p>
            <a:r>
              <a:rPr lang="de-CH" dirty="0">
                <a:solidFill>
                  <a:schemeClr val="tx1">
                    <a:lumMod val="50000"/>
                    <a:lumOff val="50000"/>
                  </a:schemeClr>
                </a:solidFill>
              </a:rPr>
              <a:t>© </a:t>
            </a:r>
            <a:r>
              <a:rPr lang="de-DE" altLang="de-DE" dirty="0"/>
              <a:t>2016 </a:t>
            </a:r>
            <a:r>
              <a:rPr lang="de-DE" dirty="0">
                <a:solidFill>
                  <a:schemeClr val="tx1">
                    <a:lumMod val="50000"/>
                    <a:lumOff val="50000"/>
                  </a:schemeClr>
                </a:solidFill>
              </a:rPr>
              <a:t>FiBL, Bio Suisse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Collection de </a:t>
            </a:r>
            <a:r>
              <a:rPr lang="de-DE" altLang="de-DE" dirty="0" err="1"/>
              <a:t>transparents</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sym typeface="Wingdings 2" panose="05020102010507070707" pitchFamily="18" charset="2"/>
              </a:rPr>
              <a:t>6</a:t>
            </a:r>
            <a:r>
              <a:rPr lang="de-DE" altLang="de-DE" dirty="0"/>
              <a:t>. </a:t>
            </a:r>
            <a:r>
              <a:rPr lang="de-DE" altLang="de-DE" dirty="0" err="1"/>
              <a:t>Reconversion</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Transparent 6.</a:t>
            </a:r>
            <a:fld id="{575D1617-7AF4-4382-BA05-712756A4C3F1}" type="slidenum">
              <a:rPr lang="de-DE" altLang="de-DE"/>
              <a:pPr/>
              <a:t>14</a:t>
            </a:fld>
            <a:endParaRPr lang="de-DE" altLang="de-DE" dirty="0"/>
          </a:p>
        </p:txBody>
      </p:sp>
      <p:sp>
        <p:nvSpPr>
          <p:cNvPr id="7" name="Inhaltsplatzhalter 6"/>
          <p:cNvSpPr>
            <a:spLocks noGrp="1"/>
          </p:cNvSpPr>
          <p:nvPr>
            <p:ph idx="14"/>
          </p:nvPr>
        </p:nvSpPr>
        <p:spPr/>
        <p:txBody>
          <a:bodyPr/>
          <a:lstStyle/>
          <a:p>
            <a:endParaRPr lang="fr-CH" dirty="0"/>
          </a:p>
        </p:txBody>
      </p:sp>
      <p:graphicFrame>
        <p:nvGraphicFramePr>
          <p:cNvPr id="10" name="Inhaltsplatzhalter 8"/>
          <p:cNvGraphicFramePr>
            <a:graphicFrameLocks noGrp="1"/>
          </p:cNvGraphicFramePr>
          <p:nvPr>
            <p:ph sz="quarter" idx="17"/>
            <p:extLst>
              <p:ext uri="{D42A27DB-BD31-4B8C-83A1-F6EECF244321}">
                <p14:modId xmlns:p14="http://schemas.microsoft.com/office/powerpoint/2010/main" val="1333072790"/>
              </p:ext>
            </p:extLst>
          </p:nvPr>
        </p:nvGraphicFramePr>
        <p:xfrm>
          <a:off x="612775" y="1539875"/>
          <a:ext cx="7991673" cy="2123440"/>
        </p:xfrm>
        <a:graphic>
          <a:graphicData uri="http://schemas.openxmlformats.org/drawingml/2006/table">
            <a:tbl>
              <a:tblPr bandRow="1">
                <a:tableStyleId>{00A15C55-8517-42AA-B614-E9B94910E393}</a:tableStyleId>
              </a:tblPr>
              <a:tblGrid>
                <a:gridCol w="1166232"/>
                <a:gridCol w="6825441"/>
              </a:tblGrid>
              <a:tr h="370840">
                <a:tc>
                  <a:txBody>
                    <a:bodyPr/>
                    <a:lstStyle/>
                    <a:p>
                      <a:r>
                        <a:rPr lang="fr-CH" sz="1800" noProof="0" dirty="0" smtClean="0">
                          <a:solidFill>
                            <a:schemeClr val="tx1"/>
                          </a:solidFill>
                        </a:rPr>
                        <a:t>Quoi</a:t>
                      </a:r>
                      <a:endParaRPr lang="fr-CH" sz="1800" noProof="0" dirty="0">
                        <a:solidFill>
                          <a:schemeClr val="tx1"/>
                        </a:solidFill>
                      </a:endParaRPr>
                    </a:p>
                  </a:txBody>
                  <a:tcPr marL="91238" marR="91238">
                    <a:solidFill>
                      <a:schemeClr val="bg2">
                        <a:lumMod val="90000"/>
                      </a:schemeClr>
                    </a:solidFill>
                  </a:tcPr>
                </a:tc>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fr-CH" sz="1800" noProof="0" dirty="0" smtClean="0">
                          <a:solidFill>
                            <a:schemeClr val="tx1"/>
                          </a:solidFill>
                        </a:rPr>
                        <a:t>Cours d’introduction d’au minimum deux jours</a:t>
                      </a:r>
                    </a:p>
                  </a:txBody>
                  <a:tcPr marL="91238" marR="91238">
                    <a:solidFill>
                      <a:schemeClr val="bg2">
                        <a:lumMod val="90000"/>
                      </a:schemeClr>
                    </a:solidFill>
                  </a:tcPr>
                </a:tc>
              </a:tr>
              <a:tr h="370840">
                <a:tc>
                  <a:txBody>
                    <a:bodyPr/>
                    <a:lstStyle/>
                    <a:p>
                      <a:r>
                        <a:rPr lang="fr-CH" sz="1800" noProof="0" dirty="0" smtClean="0"/>
                        <a:t>Qui</a:t>
                      </a:r>
                      <a:endParaRPr lang="fr-CH" sz="1800" noProof="0" dirty="0"/>
                    </a:p>
                  </a:txBody>
                  <a:tcPr marL="91238" marR="91238">
                    <a:solidFill>
                      <a:schemeClr val="bg2">
                        <a:lumMod val="90000"/>
                      </a:schemeClr>
                    </a:solidFill>
                  </a:tcPr>
                </a:tc>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fr-CH" sz="1800" noProof="0" dirty="0" smtClean="0"/>
                        <a:t>Personnes qui reconvertissent leur domaine</a:t>
                      </a:r>
                      <a:r>
                        <a:rPr lang="fr-CH" sz="1800" baseline="0" noProof="0" dirty="0" smtClean="0"/>
                        <a:t> agricole ou qui veulent gérer pour la première fois une ferme Bourgeon</a:t>
                      </a:r>
                      <a:endParaRPr lang="fr-CH" sz="1800" noProof="0" dirty="0" smtClean="0"/>
                    </a:p>
                  </a:txBody>
                  <a:tcPr marL="91238" marR="91238">
                    <a:solidFill>
                      <a:schemeClr val="bg2">
                        <a:lumMod val="90000"/>
                      </a:schemeClr>
                    </a:solidFill>
                  </a:tcPr>
                </a:tc>
              </a:tr>
              <a:tr h="370840">
                <a:tc>
                  <a:txBody>
                    <a:bodyPr/>
                    <a:lstStyle/>
                    <a:p>
                      <a:r>
                        <a:rPr lang="fr-CH" sz="1800" noProof="0" dirty="0" smtClean="0"/>
                        <a:t>Pourquoi</a:t>
                      </a:r>
                      <a:endParaRPr lang="fr-CH" sz="1800" noProof="0" dirty="0"/>
                    </a:p>
                  </a:txBody>
                  <a:tcPr marL="91238" marR="91238">
                    <a:solidFill>
                      <a:schemeClr val="bg2">
                        <a:lumMod val="90000"/>
                      </a:schemeClr>
                    </a:solidFill>
                  </a:tcPr>
                </a:tc>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fr-CH" sz="1800" noProof="0" dirty="0" smtClean="0"/>
                        <a:t>Reconnaissance Bourgeon (attestation)</a:t>
                      </a:r>
                    </a:p>
                  </a:txBody>
                  <a:tcPr marL="91238" marR="91238">
                    <a:solidFill>
                      <a:schemeClr val="bg2">
                        <a:lumMod val="90000"/>
                      </a:schemeClr>
                    </a:solidFill>
                  </a:tcPr>
                </a:tc>
              </a:tr>
              <a:tr h="370840">
                <a:tc>
                  <a:txBody>
                    <a:bodyPr/>
                    <a:lstStyle/>
                    <a:p>
                      <a:r>
                        <a:rPr lang="fr-CH" sz="1800" noProof="0" dirty="0" smtClean="0"/>
                        <a:t>Quand</a:t>
                      </a:r>
                      <a:endParaRPr lang="fr-CH" sz="1800" noProof="0" dirty="0"/>
                    </a:p>
                  </a:txBody>
                  <a:tcPr marL="91238" marR="91238">
                    <a:solidFill>
                      <a:schemeClr val="bg2">
                        <a:lumMod val="90000"/>
                      </a:schemeClr>
                    </a:solidFill>
                  </a:tcPr>
                </a:tc>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fr-CH" sz="1800" spc="-10" baseline="0" noProof="0" dirty="0" smtClean="0"/>
                        <a:t>Le plus tôt possible mais au plus tard d’ici la fin de la reconversion</a:t>
                      </a:r>
                    </a:p>
                  </a:txBody>
                  <a:tcPr marL="91238" marR="91238">
                    <a:solidFill>
                      <a:schemeClr val="bg2">
                        <a:lumMod val="90000"/>
                      </a:schemeClr>
                    </a:solidFill>
                  </a:tcPr>
                </a:tc>
              </a:tr>
              <a:tr h="370840">
                <a:tc>
                  <a:txBody>
                    <a:bodyPr/>
                    <a:lstStyle/>
                    <a:p>
                      <a:r>
                        <a:rPr lang="fr-CH" sz="1800" noProof="0" dirty="0" smtClean="0"/>
                        <a:t>Où</a:t>
                      </a:r>
                      <a:endParaRPr lang="fr-CH" sz="1800" noProof="0" dirty="0"/>
                    </a:p>
                  </a:txBody>
                  <a:tcPr marL="91238" marR="91238">
                    <a:solidFill>
                      <a:schemeClr val="bg2">
                        <a:lumMod val="90000"/>
                      </a:schemeClr>
                    </a:solidFill>
                  </a:tcPr>
                </a:tc>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fr-CH" sz="1800" noProof="0" dirty="0" smtClean="0"/>
                        <a:t>Dans</a:t>
                      </a:r>
                      <a:r>
                        <a:rPr lang="fr-CH" sz="1800" baseline="0" noProof="0" dirty="0" smtClean="0"/>
                        <a:t> un centre de formation agricole</a:t>
                      </a:r>
                      <a:endParaRPr lang="fr-CH" sz="1800" noProof="0" dirty="0" smtClean="0"/>
                    </a:p>
                  </a:txBody>
                  <a:tcPr marL="91238" marR="91238">
                    <a:solidFill>
                      <a:schemeClr val="bg2">
                        <a:lumMod val="90000"/>
                      </a:schemeClr>
                    </a:solidFill>
                  </a:tcPr>
                </a:tc>
              </a:tr>
            </a:tbl>
          </a:graphicData>
        </a:graphic>
      </p:graphicFrame>
    </p:spTree>
    <p:extLst>
      <p:ext uri="{BB962C8B-B14F-4D97-AF65-F5344CB8AC3E}">
        <p14:creationId xmlns:p14="http://schemas.microsoft.com/office/powerpoint/2010/main" val="429405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Réussir son démarrage en agriculture biologique</a:t>
            </a:r>
            <a:endParaRPr lang="de-CH" dirty="0"/>
          </a:p>
        </p:txBody>
      </p:sp>
      <p:sp>
        <p:nvSpPr>
          <p:cNvPr id="3" name="Inhaltsplatzhalter 2"/>
          <p:cNvSpPr>
            <a:spLocks noGrp="1"/>
          </p:cNvSpPr>
          <p:nvPr>
            <p:ph idx="12"/>
          </p:nvPr>
        </p:nvSpPr>
        <p:spPr/>
        <p:txBody>
          <a:bodyPr>
            <a:normAutofit/>
          </a:bodyPr>
          <a:lstStyle/>
          <a:p>
            <a:r>
              <a:rPr lang="fr-CH" dirty="0" smtClean="0"/>
              <a:t>Formation de base avec spécialisation en A.B.</a:t>
            </a:r>
            <a:endParaRPr lang="fr-CH" dirty="0"/>
          </a:p>
        </p:txBody>
      </p:sp>
      <p:sp>
        <p:nvSpPr>
          <p:cNvPr id="8" name="Inhaltsplatzhalter 7"/>
          <p:cNvSpPr>
            <a:spLocks noGrp="1"/>
          </p:cNvSpPr>
          <p:nvPr>
            <p:ph idx="14"/>
          </p:nvPr>
        </p:nvSpPr>
        <p:spPr/>
        <p:txBody>
          <a:bodyPr/>
          <a:lstStyle/>
          <a:p>
            <a:endParaRPr lang="de-CH" dirty="0"/>
          </a:p>
        </p:txBody>
      </p:sp>
      <p:sp>
        <p:nvSpPr>
          <p:cNvPr id="9" name="Inhaltsplatzhalter 8"/>
          <p:cNvSpPr>
            <a:spLocks noGrp="1"/>
          </p:cNvSpPr>
          <p:nvPr>
            <p:ph sz="quarter" idx="17"/>
          </p:nvPr>
        </p:nvSpPr>
        <p:spPr/>
        <p:txBody>
          <a:bodyPr/>
          <a:lstStyle/>
          <a:p>
            <a:r>
              <a:rPr lang="fr-CH" dirty="0" smtClean="0"/>
              <a:t>Formation</a:t>
            </a:r>
            <a:r>
              <a:rPr lang="fr-CH" dirty="0" smtClean="0">
                <a:solidFill>
                  <a:srgbClr val="7030A0"/>
                </a:solidFill>
              </a:rPr>
              <a:t> </a:t>
            </a:r>
            <a:r>
              <a:rPr lang="fr-CH" dirty="0" smtClean="0"/>
              <a:t>pour les futurs jeunes agriculteurs Bourgeon </a:t>
            </a:r>
          </a:p>
          <a:p>
            <a:pPr lvl="1">
              <a:lnSpc>
                <a:spcPct val="90000"/>
              </a:lnSpc>
            </a:pPr>
            <a:r>
              <a:rPr lang="fr-CH" b="1" dirty="0" smtClean="0"/>
              <a:t>Spécialisation en agriculture biologique </a:t>
            </a:r>
            <a:r>
              <a:rPr lang="fr-CH" dirty="0" smtClean="0"/>
              <a:t>pendant la formation de base</a:t>
            </a:r>
          </a:p>
          <a:p>
            <a:pPr lvl="1">
              <a:lnSpc>
                <a:spcPct val="90000"/>
              </a:lnSpc>
            </a:pPr>
            <a:r>
              <a:rPr lang="fr-CH" dirty="0" smtClean="0"/>
              <a:t>et/ou : apprentissage agricole dans une ferme bio</a:t>
            </a:r>
          </a:p>
          <a:p>
            <a:pPr lvl="1">
              <a:lnSpc>
                <a:spcPct val="90000"/>
              </a:lnSpc>
            </a:pPr>
            <a:r>
              <a:rPr lang="fr-CH" dirty="0" smtClean="0"/>
              <a:t>ou : pratique professionnelle dans une ferme bio pendant au minimum une période de végétation</a:t>
            </a:r>
            <a:endParaRPr lang="fr-CH" dirty="0"/>
          </a:p>
        </p:txBody>
      </p:sp>
      <p:graphicFrame>
        <p:nvGraphicFramePr>
          <p:cNvPr id="11" name="Inhaltsplatzhalter 10"/>
          <p:cNvGraphicFramePr>
            <a:graphicFrameLocks noGrp="1"/>
          </p:cNvGraphicFramePr>
          <p:nvPr>
            <p:ph sz="quarter" idx="23"/>
            <p:extLst>
              <p:ext uri="{D42A27DB-BD31-4B8C-83A1-F6EECF244321}">
                <p14:modId xmlns:p14="http://schemas.microsoft.com/office/powerpoint/2010/main" val="1401853207"/>
              </p:ext>
            </p:extLst>
          </p:nvPr>
        </p:nvGraphicFramePr>
        <p:xfrm>
          <a:off x="628650" y="2936875"/>
          <a:ext cx="7904164" cy="3037840"/>
        </p:xfrm>
        <a:graphic>
          <a:graphicData uri="http://schemas.openxmlformats.org/drawingml/2006/table">
            <a:tbl>
              <a:tblPr firstRow="1" bandRow="1">
                <a:tableStyleId>{00A15C55-8517-42AA-B614-E9B94910E393}</a:tableStyleId>
              </a:tblPr>
              <a:tblGrid>
                <a:gridCol w="2719214"/>
                <a:gridCol w="5184950"/>
              </a:tblGrid>
              <a:tr h="370840">
                <a:tc>
                  <a:txBody>
                    <a:bodyPr/>
                    <a:lstStyle/>
                    <a:p>
                      <a:r>
                        <a:rPr lang="fr-CH" sz="1600" noProof="0" dirty="0" smtClean="0">
                          <a:solidFill>
                            <a:schemeClr val="tx1"/>
                          </a:solidFill>
                        </a:rPr>
                        <a:t>Type de formation bio</a:t>
                      </a:r>
                      <a:endParaRPr lang="fr-CH" sz="1600" noProof="0" dirty="0">
                        <a:solidFill>
                          <a:schemeClr val="tx1"/>
                        </a:solidFill>
                      </a:endParaRPr>
                    </a:p>
                  </a:txBody>
                  <a:tcPr>
                    <a:solidFill>
                      <a:schemeClr val="bg2">
                        <a:lumMod val="75000"/>
                      </a:schemeClr>
                    </a:solidFill>
                  </a:tcPr>
                </a:tc>
                <a:tc>
                  <a:txBody>
                    <a:bodyPr/>
                    <a:lstStyle/>
                    <a:p>
                      <a:r>
                        <a:rPr lang="fr-CH" sz="1600" noProof="0" dirty="0" smtClean="0">
                          <a:solidFill>
                            <a:schemeClr val="tx1"/>
                          </a:solidFill>
                        </a:rPr>
                        <a:t>Écoles / Institutions</a:t>
                      </a:r>
                      <a:endParaRPr lang="fr-CH" sz="1600" noProof="0" dirty="0">
                        <a:solidFill>
                          <a:schemeClr val="tx1"/>
                        </a:solidFill>
                      </a:endParaRPr>
                    </a:p>
                  </a:txBody>
                  <a:tcPr>
                    <a:solidFill>
                      <a:schemeClr val="bg2">
                        <a:lumMod val="75000"/>
                      </a:schemeClr>
                    </a:solidFill>
                  </a:tcPr>
                </a:tc>
              </a:tr>
              <a:tr h="370840">
                <a:tc>
                  <a:txBody>
                    <a:bodyPr/>
                    <a:lstStyle/>
                    <a:p>
                      <a:r>
                        <a:rPr lang="fr-CH" sz="1600" noProof="0" dirty="0" smtClean="0"/>
                        <a:t>Classes avec </a:t>
                      </a:r>
                      <a:r>
                        <a:rPr lang="fr-CH" sz="1600" b="1" noProof="0" dirty="0" smtClean="0"/>
                        <a:t>spécialisation en agriculture biologique </a:t>
                      </a:r>
                    </a:p>
                  </a:txBody>
                  <a:tcPr>
                    <a:solidFill>
                      <a:schemeClr val="bg2">
                        <a:lumMod val="9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solidFill>
                            <a:schemeClr val="tx1"/>
                          </a:solidFill>
                        </a:rPr>
                        <a:t>Agrilogie Grange-Verney VD, Fondation Rurale Interjurassienne JU, </a:t>
                      </a:r>
                      <a:r>
                        <a:rPr lang="fr-CH" sz="1600" strike="noStrike" baseline="0" noProof="0" dirty="0" smtClean="0">
                          <a:solidFill>
                            <a:schemeClr val="tx1"/>
                          </a:solidFill>
                        </a:rPr>
                        <a:t>Grangeneuve FR, </a:t>
                      </a:r>
                      <a:r>
                        <a:rPr lang="fr-CH" sz="1600" strike="noStrike" baseline="0" noProof="0" dirty="0" err="1" smtClean="0">
                          <a:solidFill>
                            <a:schemeClr val="tx1"/>
                          </a:solidFill>
                        </a:rPr>
                        <a:t>CPLN</a:t>
                      </a:r>
                      <a:r>
                        <a:rPr lang="fr-CH" sz="1600" strike="noStrike" baseline="0" noProof="0" dirty="0" smtClean="0">
                          <a:solidFill>
                            <a:schemeClr val="tx1"/>
                          </a:solidFill>
                        </a:rPr>
                        <a:t> NE,</a:t>
                      </a:r>
                    </a:p>
                    <a:p>
                      <a:pPr marL="0" marR="0" indent="0" algn="l" defTabSz="685800" rtl="0" eaLnBrk="1" fontAlgn="auto" latinLnBrk="0" hangingPunct="1">
                        <a:lnSpc>
                          <a:spcPct val="100000"/>
                        </a:lnSpc>
                        <a:spcBef>
                          <a:spcPts val="0"/>
                        </a:spcBef>
                        <a:spcAft>
                          <a:spcPts val="0"/>
                        </a:spcAft>
                        <a:buClrTx/>
                        <a:buSzTx/>
                        <a:buFontTx/>
                        <a:buNone/>
                        <a:tabLst/>
                        <a:defRPr/>
                      </a:pPr>
                      <a:endParaRPr lang="fr-CH" sz="1600" noProof="0" dirty="0" smtClean="0">
                        <a:solidFill>
                          <a:schemeClr val="tx1"/>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err="1" smtClean="0">
                          <a:solidFill>
                            <a:schemeClr val="tx1"/>
                          </a:solidFill>
                        </a:rPr>
                        <a:t>LZ</a:t>
                      </a:r>
                      <a:r>
                        <a:rPr lang="fr-CH" sz="1600" noProof="0" dirty="0" smtClean="0">
                          <a:solidFill>
                            <a:schemeClr val="tx1"/>
                          </a:solidFill>
                        </a:rPr>
                        <a:t> Liebegg AG, BBZ </a:t>
                      </a:r>
                      <a:r>
                        <a:rPr lang="fr-CH" sz="1600" noProof="0" dirty="0" err="1" smtClean="0">
                          <a:solidFill>
                            <a:schemeClr val="tx1"/>
                          </a:solidFill>
                        </a:rPr>
                        <a:t>Hohenrain</a:t>
                      </a:r>
                      <a:r>
                        <a:rPr lang="fr-CH" sz="1600" noProof="0" dirty="0" smtClean="0">
                          <a:solidFill>
                            <a:schemeClr val="tx1"/>
                          </a:solidFill>
                        </a:rPr>
                        <a:t>/Schüpfheim</a:t>
                      </a:r>
                      <a:r>
                        <a:rPr lang="fr-CH" sz="1600" baseline="0" noProof="0" dirty="0" smtClean="0">
                          <a:solidFill>
                            <a:schemeClr val="tx1"/>
                          </a:solidFill>
                        </a:rPr>
                        <a:t> LU, </a:t>
                      </a:r>
                      <a:br>
                        <a:rPr lang="fr-CH" sz="1600" baseline="0" noProof="0" dirty="0" smtClean="0">
                          <a:solidFill>
                            <a:schemeClr val="tx1"/>
                          </a:solidFill>
                        </a:rPr>
                      </a:br>
                      <a:r>
                        <a:rPr lang="fr-CH" sz="1600" baseline="0" noProof="0" dirty="0" err="1" smtClean="0">
                          <a:solidFill>
                            <a:schemeClr val="tx1"/>
                          </a:solidFill>
                        </a:rPr>
                        <a:t>bzb</a:t>
                      </a:r>
                      <a:r>
                        <a:rPr lang="fr-CH" sz="1600" baseline="0" noProof="0" dirty="0" smtClean="0">
                          <a:solidFill>
                            <a:schemeClr val="tx1"/>
                          </a:solidFill>
                        </a:rPr>
                        <a:t> </a:t>
                      </a:r>
                      <a:r>
                        <a:rPr lang="fr-CH" sz="1600" baseline="0" noProof="0" dirty="0" err="1" smtClean="0">
                          <a:solidFill>
                            <a:schemeClr val="tx1"/>
                          </a:solidFill>
                        </a:rPr>
                        <a:t>Rheinhof</a:t>
                      </a:r>
                      <a:r>
                        <a:rPr lang="fr-CH" sz="1600" baseline="0" noProof="0" dirty="0" smtClean="0">
                          <a:solidFill>
                            <a:schemeClr val="tx1"/>
                          </a:solidFill>
                        </a:rPr>
                        <a:t> SG, BBZ Arenenberg TG, </a:t>
                      </a:r>
                      <a:r>
                        <a:rPr lang="fr-CH" sz="1600" noProof="0" dirty="0" smtClean="0">
                          <a:solidFill>
                            <a:schemeClr val="tx1"/>
                          </a:solidFill>
                        </a:rPr>
                        <a:t>Landw. Zentrum Ebenrain BL</a:t>
                      </a:r>
                    </a:p>
                  </a:txBody>
                  <a:tcPr>
                    <a:solidFill>
                      <a:schemeClr val="bg2">
                        <a:lumMod val="90000"/>
                      </a:schemeClr>
                    </a:solidFill>
                  </a:tcPr>
                </a:tc>
              </a:tr>
              <a:tr h="370840">
                <a:tc>
                  <a:txBody>
                    <a:bodyPr/>
                    <a:lstStyle/>
                    <a:p>
                      <a:r>
                        <a:rPr lang="fr-CH" sz="1600" noProof="0" dirty="0" smtClean="0"/>
                        <a:t>Classes bio séparées</a:t>
                      </a:r>
                      <a:endParaRPr lang="fr-CH" sz="1600" i="1" baseline="0" noProof="0" dirty="0" smtClean="0"/>
                    </a:p>
                  </a:txBody>
                  <a:tcPr>
                    <a:solidFill>
                      <a:schemeClr val="bg2">
                        <a:lumMod val="90000"/>
                      </a:schemeClr>
                    </a:solidFill>
                  </a:tcPr>
                </a:tc>
                <a:tc>
                  <a:txBody>
                    <a:bodyPr/>
                    <a:lstStyle/>
                    <a:p>
                      <a:r>
                        <a:rPr lang="fr-CH" sz="1600" noProof="0" dirty="0" smtClean="0"/>
                        <a:t>Plantahof GR, Strickhof Lindau ZH </a:t>
                      </a:r>
                      <a:endParaRPr lang="fr-CH" sz="1600" noProof="0" dirty="0"/>
                    </a:p>
                  </a:txBody>
                  <a:tcPr>
                    <a:solidFill>
                      <a:schemeClr val="bg2">
                        <a:lumMod val="90000"/>
                      </a:schemeClr>
                    </a:solidFill>
                  </a:tcPr>
                </a:tc>
              </a:tr>
              <a:tr h="370840">
                <a:tc>
                  <a:txBody>
                    <a:bodyPr/>
                    <a:lstStyle/>
                    <a:p>
                      <a:r>
                        <a:rPr lang="fr-CH" sz="1600" noProof="0" dirty="0" smtClean="0"/>
                        <a:t>École bio</a:t>
                      </a:r>
                      <a:endParaRPr lang="fr-CH" sz="1600" i="1" noProof="0" dirty="0"/>
                    </a:p>
                  </a:txBody>
                  <a:tcPr>
                    <a:solidFill>
                      <a:schemeClr val="bg2">
                        <a:lumMod val="90000"/>
                      </a:schemeClr>
                    </a:solidFill>
                  </a:tcPr>
                </a:tc>
                <a:tc>
                  <a:txBody>
                    <a:bodyPr/>
                    <a:lstStyle/>
                    <a:p>
                      <a:r>
                        <a:rPr lang="fr-CH" sz="1600" noProof="0" dirty="0" smtClean="0"/>
                        <a:t>Inforama Rütti BE (Bioschwand)</a:t>
                      </a:r>
                      <a:endParaRPr lang="fr-CH" sz="1600" noProof="0" dirty="0"/>
                    </a:p>
                  </a:txBody>
                  <a:tcPr>
                    <a:solidFill>
                      <a:schemeClr val="bg2">
                        <a:lumMod val="90000"/>
                      </a:schemeClr>
                    </a:solidFill>
                  </a:tcPr>
                </a:tc>
              </a:tr>
              <a:tr h="370840">
                <a:tc>
                  <a:txBody>
                    <a:bodyPr/>
                    <a:lstStyle/>
                    <a:p>
                      <a:r>
                        <a:rPr lang="fr-CH" sz="1600" noProof="0" dirty="0" smtClean="0"/>
                        <a:t>Formation biodynamique</a:t>
                      </a:r>
                      <a:endParaRPr lang="fr-CH" sz="1600" i="1" noProof="0" dirty="0"/>
                    </a:p>
                  </a:txBody>
                  <a:tcPr>
                    <a:solidFill>
                      <a:schemeClr val="bg2">
                        <a:lumMod val="90000"/>
                      </a:schemeClr>
                    </a:solidFill>
                  </a:tcPr>
                </a:tc>
                <a:tc>
                  <a:txBody>
                    <a:bodyPr/>
                    <a:lstStyle/>
                    <a:p>
                      <a:r>
                        <a:rPr lang="fr-CH" sz="1600" noProof="0" dirty="0" err="1" smtClean="0"/>
                        <a:t>Biodynamische</a:t>
                      </a:r>
                      <a:r>
                        <a:rPr lang="fr-CH" sz="1600" noProof="0" dirty="0" smtClean="0"/>
                        <a:t> </a:t>
                      </a:r>
                      <a:r>
                        <a:rPr lang="fr-CH" sz="1600" noProof="0" dirty="0" err="1" smtClean="0"/>
                        <a:t>Ausbildung</a:t>
                      </a:r>
                      <a:r>
                        <a:rPr lang="fr-CH" sz="1600" noProof="0" dirty="0" smtClean="0"/>
                        <a:t> Schweiz Rheinau ZH</a:t>
                      </a:r>
                      <a:endParaRPr lang="fr-CH" sz="1600" noProof="0" dirty="0"/>
                    </a:p>
                  </a:txBody>
                  <a:tcPr>
                    <a:solidFill>
                      <a:schemeClr val="bg2">
                        <a:lumMod val="90000"/>
                      </a:schemeClr>
                    </a:solidFill>
                  </a:tcPr>
                </a:tc>
              </a:tr>
            </a:tbl>
          </a:graphicData>
        </a:graphic>
      </p:graphicFrame>
      <p:sp>
        <p:nvSpPr>
          <p:cNvPr id="6" name="Fußzeilenplatzhalter 5"/>
          <p:cNvSpPr>
            <a:spLocks noGrp="1"/>
          </p:cNvSpPr>
          <p:nvPr>
            <p:ph type="ftr" sz="quarter" idx="24"/>
          </p:nvPr>
        </p:nvSpPr>
        <p:spPr/>
        <p:txBody>
          <a:bodyPr/>
          <a:lstStyle/>
          <a:p>
            <a:r>
              <a:rPr lang="de-CH" dirty="0">
                <a:solidFill>
                  <a:schemeClr val="tx1">
                    <a:lumMod val="50000"/>
                    <a:lumOff val="50000"/>
                  </a:schemeClr>
                </a:solidFill>
              </a:rPr>
              <a:t>© </a:t>
            </a:r>
            <a:r>
              <a:rPr lang="de-DE" altLang="de-DE" dirty="0"/>
              <a:t>2016 </a:t>
            </a:r>
            <a:r>
              <a:rPr lang="de-DE" dirty="0">
                <a:solidFill>
                  <a:schemeClr val="tx1">
                    <a:lumMod val="50000"/>
                    <a:lumOff val="50000"/>
                  </a:schemeClr>
                </a:solidFill>
              </a:rPr>
              <a:t>FiBL, Bio Suisse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Collection de </a:t>
            </a:r>
            <a:r>
              <a:rPr lang="de-DE" altLang="de-DE" dirty="0" err="1"/>
              <a:t>transparents</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sym typeface="Wingdings 2" panose="05020102010507070707" pitchFamily="18" charset="2"/>
              </a:rPr>
              <a:t>6</a:t>
            </a:r>
            <a:r>
              <a:rPr lang="de-DE" altLang="de-DE" dirty="0"/>
              <a:t>. </a:t>
            </a:r>
            <a:r>
              <a:rPr lang="de-DE" altLang="de-DE" dirty="0" err="1"/>
              <a:t>Reconversion</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Transparent 6.</a:t>
            </a:r>
            <a:fld id="{575D1617-7AF4-4382-BA05-712756A4C3F1}" type="slidenum">
              <a:rPr lang="de-DE" altLang="de-DE"/>
              <a:pPr/>
              <a:t>15</a:t>
            </a:fld>
            <a:endParaRPr lang="de-DE" altLang="de-DE" dirty="0"/>
          </a:p>
        </p:txBody>
      </p:sp>
    </p:spTree>
    <p:extLst>
      <p:ext uri="{BB962C8B-B14F-4D97-AF65-F5344CB8AC3E}">
        <p14:creationId xmlns:p14="http://schemas.microsoft.com/office/powerpoint/2010/main" val="3893131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Réussir son démarrage en agriculture biologique</a:t>
            </a:r>
            <a:endParaRPr lang="de-CH" dirty="0"/>
          </a:p>
        </p:txBody>
      </p:sp>
      <p:sp>
        <p:nvSpPr>
          <p:cNvPr id="3" name="Inhaltsplatzhalter 2"/>
          <p:cNvSpPr>
            <a:spLocks noGrp="1"/>
          </p:cNvSpPr>
          <p:nvPr>
            <p:ph idx="12"/>
          </p:nvPr>
        </p:nvSpPr>
        <p:spPr/>
        <p:txBody>
          <a:bodyPr/>
          <a:lstStyle/>
          <a:p>
            <a:r>
              <a:rPr lang="fr-CH" dirty="0" smtClean="0"/>
              <a:t>Écoles professionnelles avec spécialisation en A.B.</a:t>
            </a:r>
            <a:endParaRPr lang="fr-CH" dirty="0"/>
          </a:p>
        </p:txBody>
      </p:sp>
      <p:sp>
        <p:nvSpPr>
          <p:cNvPr id="5" name="Inhaltsplatzhalter 4"/>
          <p:cNvSpPr>
            <a:spLocks noGrp="1"/>
          </p:cNvSpPr>
          <p:nvPr>
            <p:ph idx="14"/>
          </p:nvPr>
        </p:nvSpPr>
        <p:spPr/>
        <p:txBody>
          <a:bodyPr/>
          <a:lstStyle/>
          <a:p>
            <a:endParaRPr lang="de-CH" dirty="0"/>
          </a:p>
        </p:txBody>
      </p:sp>
      <p:sp>
        <p:nvSpPr>
          <p:cNvPr id="6" name="Fußzeilenplatzhalter 5"/>
          <p:cNvSpPr>
            <a:spLocks noGrp="1"/>
          </p:cNvSpPr>
          <p:nvPr>
            <p:ph type="ftr" sz="quarter" idx="18"/>
          </p:nvPr>
        </p:nvSpPr>
        <p:spPr/>
        <p:txBody>
          <a:bodyPr/>
          <a:lstStyle/>
          <a:p>
            <a:r>
              <a:rPr lang="de-CH" dirty="0">
                <a:solidFill>
                  <a:schemeClr val="tx1">
                    <a:lumMod val="50000"/>
                    <a:lumOff val="50000"/>
                  </a:schemeClr>
                </a:solidFill>
              </a:rPr>
              <a:t>© </a:t>
            </a:r>
            <a:r>
              <a:rPr lang="de-DE" altLang="de-DE" dirty="0"/>
              <a:t>2016 </a:t>
            </a:r>
            <a:r>
              <a:rPr lang="de-DE" dirty="0">
                <a:solidFill>
                  <a:schemeClr val="tx1">
                    <a:lumMod val="50000"/>
                    <a:lumOff val="50000"/>
                  </a:schemeClr>
                </a:solidFill>
              </a:rPr>
              <a:t>FiBL, Bio Suisse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Collection de </a:t>
            </a:r>
            <a:r>
              <a:rPr lang="de-DE" altLang="de-DE" dirty="0" err="1"/>
              <a:t>transparents</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sym typeface="Wingdings 2" panose="05020102010507070707" pitchFamily="18" charset="2"/>
              </a:rPr>
              <a:t>6</a:t>
            </a:r>
            <a:r>
              <a:rPr lang="de-DE" altLang="de-DE" dirty="0"/>
              <a:t>. </a:t>
            </a:r>
            <a:r>
              <a:rPr lang="de-DE" altLang="de-DE" dirty="0" err="1"/>
              <a:t>Reconversion</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Transparent 6.</a:t>
            </a:r>
            <a:fld id="{575D1617-7AF4-4382-BA05-712756A4C3F1}" type="slidenum">
              <a:rPr lang="de-DE" altLang="de-DE"/>
              <a:pPr/>
              <a:t>16</a:t>
            </a:fld>
            <a:endParaRPr lang="de-DE" altLang="de-DE" dirty="0"/>
          </a:p>
        </p:txBody>
      </p:sp>
      <p:pic>
        <p:nvPicPr>
          <p:cNvPr id="12" name="Inhaltsplatzhalter 7"/>
          <p:cNvPicPr>
            <a:picLocks noGrp="1" noChangeAspect="1"/>
          </p:cNvPicPr>
          <p:nvPr>
            <p:ph sz="quarter" idx="17"/>
          </p:nvPr>
        </p:nvPicPr>
        <p:blipFill>
          <a:blip r:embed="rId2" cstate="screen">
            <a:extLst>
              <a:ext uri="{28A0092B-C50C-407E-A947-70E740481C1C}">
                <a14:useLocalDpi xmlns:a14="http://schemas.microsoft.com/office/drawing/2010/main" val="0"/>
              </a:ext>
            </a:extLst>
          </a:blip>
          <a:stretch>
            <a:fillRect/>
          </a:stretch>
        </p:blipFill>
        <p:spPr>
          <a:xfrm>
            <a:off x="971600" y="1469553"/>
            <a:ext cx="7344816" cy="4911775"/>
          </a:xfrm>
        </p:spPr>
      </p:pic>
      <p:sp>
        <p:nvSpPr>
          <p:cNvPr id="10" name="Ellipse 9"/>
          <p:cNvSpPr/>
          <p:nvPr/>
        </p:nvSpPr>
        <p:spPr>
          <a:xfrm>
            <a:off x="643058" y="2792997"/>
            <a:ext cx="2418952" cy="1786203"/>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nvGrpSpPr>
          <p:cNvPr id="24" name="Gruppieren 23"/>
          <p:cNvGrpSpPr/>
          <p:nvPr/>
        </p:nvGrpSpPr>
        <p:grpSpPr>
          <a:xfrm>
            <a:off x="861269" y="3182186"/>
            <a:ext cx="1982539" cy="999410"/>
            <a:chOff x="611560" y="2525539"/>
            <a:chExt cx="2270750" cy="1235907"/>
          </a:xfrm>
        </p:grpSpPr>
        <p:pic>
          <p:nvPicPr>
            <p:cNvPr id="25" name="Grafik 2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02310" y="2525539"/>
              <a:ext cx="1080000" cy="589655"/>
            </a:xfrm>
            <a:prstGeom prst="rect">
              <a:avLst/>
            </a:prstGeom>
            <a:effectLst>
              <a:outerShdw sx="1000" sy="1000" algn="ctr" rotWithShape="0">
                <a:srgbClr val="000000"/>
              </a:outerShdw>
            </a:effectLst>
          </p:spPr>
        </p:pic>
        <p:pic>
          <p:nvPicPr>
            <p:cNvPr id="26" name="Grafik 2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11560" y="2563615"/>
              <a:ext cx="1080000" cy="321702"/>
            </a:xfrm>
            <a:prstGeom prst="rect">
              <a:avLst/>
            </a:prstGeom>
          </p:spPr>
        </p:pic>
        <p:pic>
          <p:nvPicPr>
            <p:cNvPr id="27" name="Grafik 2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11560" y="2996952"/>
              <a:ext cx="1080000" cy="764494"/>
            </a:xfrm>
            <a:prstGeom prst="rect">
              <a:avLst/>
            </a:prstGeom>
          </p:spPr>
        </p:pic>
      </p:grpSp>
      <p:pic>
        <p:nvPicPr>
          <p:cNvPr id="42" name="Grafik 41"/>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907704" y="3857511"/>
            <a:ext cx="1037215" cy="199464"/>
          </a:xfrm>
          <a:prstGeom prst="rect">
            <a:avLst/>
          </a:prstGeom>
        </p:spPr>
      </p:pic>
      <p:sp>
        <p:nvSpPr>
          <p:cNvPr id="47" name="Ellipse 46"/>
          <p:cNvSpPr/>
          <p:nvPr/>
        </p:nvSpPr>
        <p:spPr>
          <a:xfrm>
            <a:off x="1457166" y="4654159"/>
            <a:ext cx="5304934" cy="925824"/>
          </a:xfrm>
          <a:prstGeom prst="ellipse">
            <a:avLst/>
          </a:prstGeom>
          <a:solidFill>
            <a:schemeClr val="bg1"/>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43" name="Grafik 4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5896" y="4977232"/>
            <a:ext cx="1080000" cy="540000"/>
          </a:xfrm>
          <a:prstGeom prst="rect">
            <a:avLst/>
          </a:prstGeom>
        </p:spPr>
      </p:pic>
      <p:pic>
        <p:nvPicPr>
          <p:cNvPr id="44" name="Grafik 43"/>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5148184" y="4984477"/>
            <a:ext cx="1080000" cy="316731"/>
          </a:xfrm>
          <a:prstGeom prst="rect">
            <a:avLst/>
          </a:prstGeom>
        </p:spPr>
      </p:pic>
      <p:pic>
        <p:nvPicPr>
          <p:cNvPr id="45" name="Grafik 44"/>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2051840" y="4912092"/>
            <a:ext cx="1080000" cy="461124"/>
          </a:xfrm>
          <a:prstGeom prst="rect">
            <a:avLst/>
          </a:prstGeom>
        </p:spPr>
      </p:pic>
      <p:sp>
        <p:nvSpPr>
          <p:cNvPr id="46" name="Textfeld 45"/>
          <p:cNvSpPr txBox="1"/>
          <p:nvPr/>
        </p:nvSpPr>
        <p:spPr>
          <a:xfrm>
            <a:off x="2483768" y="4694898"/>
            <a:ext cx="3424089" cy="276999"/>
          </a:xfrm>
          <a:prstGeom prst="rect">
            <a:avLst/>
          </a:prstGeom>
          <a:noFill/>
        </p:spPr>
        <p:txBody>
          <a:bodyPr wrap="square" rtlCol="0">
            <a:spAutoFit/>
          </a:bodyPr>
          <a:lstStyle/>
          <a:p>
            <a:r>
              <a:rPr lang="fr-CH" sz="1200" dirty="0" smtClean="0"/>
              <a:t>Pas de spécialisation en agriculture biologique </a:t>
            </a:r>
            <a:endParaRPr lang="fr-CH" sz="1200" dirty="0"/>
          </a:p>
        </p:txBody>
      </p:sp>
      <p:sp>
        <p:nvSpPr>
          <p:cNvPr id="48" name="Ellipse 47"/>
          <p:cNvSpPr/>
          <p:nvPr/>
        </p:nvSpPr>
        <p:spPr>
          <a:xfrm>
            <a:off x="5907858" y="1929946"/>
            <a:ext cx="1976510" cy="1283030"/>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35" name="Grafik 34"/>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6303191" y="2792997"/>
            <a:ext cx="1260000" cy="203955"/>
          </a:xfrm>
          <a:prstGeom prst="rect">
            <a:avLst/>
          </a:prstGeom>
        </p:spPr>
      </p:pic>
      <p:pic>
        <p:nvPicPr>
          <p:cNvPr id="36" name="Grafik 35"/>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6297107" y="2076641"/>
            <a:ext cx="1080000" cy="488263"/>
          </a:xfrm>
          <a:prstGeom prst="rect">
            <a:avLst/>
          </a:prstGeom>
        </p:spPr>
      </p:pic>
      <p:sp>
        <p:nvSpPr>
          <p:cNvPr id="49" name="Ellipse 48"/>
          <p:cNvSpPr/>
          <p:nvPr/>
        </p:nvSpPr>
        <p:spPr>
          <a:xfrm>
            <a:off x="4460123" y="2077537"/>
            <a:ext cx="1336013" cy="631383"/>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34" name="Grafik 33"/>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4644008" y="2226007"/>
            <a:ext cx="896115" cy="282984"/>
          </a:xfrm>
          <a:prstGeom prst="rect">
            <a:avLst/>
          </a:prstGeom>
        </p:spPr>
      </p:pic>
      <p:sp>
        <p:nvSpPr>
          <p:cNvPr id="50" name="Ellipse 49"/>
          <p:cNvSpPr/>
          <p:nvPr/>
        </p:nvSpPr>
        <p:spPr>
          <a:xfrm>
            <a:off x="4401874" y="2859303"/>
            <a:ext cx="2117525" cy="15406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nvGrpSpPr>
          <p:cNvPr id="51" name="Gruppieren 50"/>
          <p:cNvGrpSpPr/>
          <p:nvPr/>
        </p:nvGrpSpPr>
        <p:grpSpPr>
          <a:xfrm>
            <a:off x="4492438" y="3077668"/>
            <a:ext cx="1807754" cy="1071412"/>
            <a:chOff x="4538786" y="2420504"/>
            <a:chExt cx="1807754" cy="1071412"/>
          </a:xfrm>
        </p:grpSpPr>
        <p:pic>
          <p:nvPicPr>
            <p:cNvPr id="38" name="Grafik 37"/>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4754810" y="3239685"/>
              <a:ext cx="1476474" cy="252231"/>
            </a:xfrm>
            <a:prstGeom prst="rect">
              <a:avLst/>
            </a:prstGeom>
          </p:spPr>
        </p:pic>
        <p:pic>
          <p:nvPicPr>
            <p:cNvPr id="39" name="Grafik 38"/>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4682962" y="2689052"/>
              <a:ext cx="1440000" cy="226800"/>
            </a:xfrm>
            <a:prstGeom prst="rect">
              <a:avLst/>
            </a:prstGeom>
          </p:spPr>
        </p:pic>
        <p:pic>
          <p:nvPicPr>
            <p:cNvPr id="40" name="Grafik 39"/>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4538786" y="2987860"/>
              <a:ext cx="1807754" cy="195840"/>
            </a:xfrm>
            <a:prstGeom prst="rect">
              <a:avLst/>
            </a:prstGeom>
          </p:spPr>
        </p:pic>
        <p:pic>
          <p:nvPicPr>
            <p:cNvPr id="41" name="Grafik 40"/>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4793396" y="2420504"/>
              <a:ext cx="1401574" cy="207316"/>
            </a:xfrm>
            <a:prstGeom prst="rect">
              <a:avLst/>
            </a:prstGeom>
          </p:spPr>
        </p:pic>
      </p:grpSp>
      <p:sp>
        <p:nvSpPr>
          <p:cNvPr id="52" name="Ellipse 51"/>
          <p:cNvSpPr/>
          <p:nvPr/>
        </p:nvSpPr>
        <p:spPr>
          <a:xfrm>
            <a:off x="6400800" y="3768856"/>
            <a:ext cx="1555576" cy="708876"/>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37" name="Grafik 36"/>
          <p:cNvPicPr>
            <a:picLocks noChangeAspect="1"/>
          </p:cNvPicPr>
          <p:nvPr/>
        </p:nvPicPr>
        <p:blipFill>
          <a:blip r:embed="rId17" cstate="screen">
            <a:extLst>
              <a:ext uri="{28A0092B-C50C-407E-A947-70E740481C1C}">
                <a14:useLocalDpi xmlns:a14="http://schemas.microsoft.com/office/drawing/2010/main" val="0"/>
              </a:ext>
            </a:extLst>
          </a:blip>
          <a:stretch>
            <a:fillRect/>
          </a:stretch>
        </p:blipFill>
        <p:spPr>
          <a:xfrm>
            <a:off x="6554538" y="3944593"/>
            <a:ext cx="1260000" cy="366490"/>
          </a:xfrm>
          <a:prstGeom prst="rect">
            <a:avLst/>
          </a:prstGeom>
        </p:spPr>
      </p:pic>
      <p:sp>
        <p:nvSpPr>
          <p:cNvPr id="53" name="Ellipse 52"/>
          <p:cNvSpPr/>
          <p:nvPr/>
        </p:nvSpPr>
        <p:spPr>
          <a:xfrm>
            <a:off x="3089286" y="3240151"/>
            <a:ext cx="1297722" cy="1330554"/>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nvGrpSpPr>
          <p:cNvPr id="28" name="Gruppieren 27"/>
          <p:cNvGrpSpPr/>
          <p:nvPr/>
        </p:nvGrpSpPr>
        <p:grpSpPr>
          <a:xfrm>
            <a:off x="3193898" y="3580417"/>
            <a:ext cx="1089950" cy="767676"/>
            <a:chOff x="2987824" y="2497898"/>
            <a:chExt cx="1089950" cy="767676"/>
          </a:xfrm>
        </p:grpSpPr>
        <p:pic>
          <p:nvPicPr>
            <p:cNvPr id="29" name="Picture 2" descr="http://www.inforama.vol.be.ch/inforama_vol/de/index.assetref/dam/assets/inforama_vol/subsite/logo-home_inforama_290x113px_rand.gif"/>
            <p:cNvPicPr>
              <a:picLocks noChangeAspect="1" noChangeArrowheads="1"/>
            </p:cNvPicPr>
            <p:nvPr/>
          </p:nvPicPr>
          <p:blipFill>
            <a:blip r:embed="rId18" cstate="screen">
              <a:extLst>
                <a:ext uri="{28A0092B-C50C-407E-A947-70E740481C1C}">
                  <a14:useLocalDpi xmlns:a14="http://schemas.microsoft.com/office/drawing/2010/main" val="0"/>
                </a:ext>
              </a:extLst>
            </a:blip>
            <a:srcRect/>
            <a:stretch>
              <a:fillRect/>
            </a:stretch>
          </p:blipFill>
          <p:spPr bwMode="auto">
            <a:xfrm>
              <a:off x="2987824" y="2781436"/>
              <a:ext cx="1080000" cy="484138"/>
            </a:xfrm>
            <a:prstGeom prst="rect">
              <a:avLst/>
            </a:prstGeom>
            <a:noFill/>
            <a:extLst>
              <a:ext uri="{909E8E84-426E-40DD-AFC4-6F175D3DCCD1}">
                <a14:hiddenFill xmlns:a14="http://schemas.microsoft.com/office/drawing/2010/main">
                  <a:solidFill>
                    <a:srgbClr val="FFFFFF"/>
                  </a:solidFill>
                </a14:hiddenFill>
              </a:ext>
            </a:extLst>
          </p:spPr>
        </p:pic>
        <p:pic>
          <p:nvPicPr>
            <p:cNvPr id="30" name="Grafik 29"/>
            <p:cNvPicPr>
              <a:picLocks noChangeAspect="1"/>
            </p:cNvPicPr>
            <p:nvPr/>
          </p:nvPicPr>
          <p:blipFill>
            <a:blip r:embed="rId19" cstate="screen">
              <a:extLst>
                <a:ext uri="{28A0092B-C50C-407E-A947-70E740481C1C}">
                  <a14:useLocalDpi xmlns:a14="http://schemas.microsoft.com/office/drawing/2010/main" val="0"/>
                </a:ext>
              </a:extLst>
            </a:blip>
            <a:stretch>
              <a:fillRect/>
            </a:stretch>
          </p:blipFill>
          <p:spPr>
            <a:xfrm>
              <a:off x="2997774" y="2497898"/>
              <a:ext cx="1080000" cy="298454"/>
            </a:xfrm>
            <a:prstGeom prst="rect">
              <a:avLst/>
            </a:prstGeom>
          </p:spPr>
        </p:pic>
      </p:grpSp>
      <p:sp>
        <p:nvSpPr>
          <p:cNvPr id="54" name="Ellipse 53"/>
          <p:cNvSpPr/>
          <p:nvPr/>
        </p:nvSpPr>
        <p:spPr>
          <a:xfrm>
            <a:off x="2232267" y="1568847"/>
            <a:ext cx="2117525" cy="1446504"/>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31" name="Grafik 30"/>
          <p:cNvPicPr>
            <a:picLocks noChangeAspect="1"/>
          </p:cNvPicPr>
          <p:nvPr/>
        </p:nvPicPr>
        <p:blipFill>
          <a:blip r:embed="rId20" cstate="screen">
            <a:extLst>
              <a:ext uri="{28A0092B-C50C-407E-A947-70E740481C1C}">
                <a14:useLocalDpi xmlns:a14="http://schemas.microsoft.com/office/drawing/2010/main" val="0"/>
              </a:ext>
            </a:extLst>
          </a:blip>
          <a:stretch>
            <a:fillRect/>
          </a:stretch>
        </p:blipFill>
        <p:spPr>
          <a:xfrm>
            <a:off x="2771800" y="1779093"/>
            <a:ext cx="1080000" cy="211200"/>
          </a:xfrm>
          <a:prstGeom prst="rect">
            <a:avLst/>
          </a:prstGeom>
        </p:spPr>
      </p:pic>
      <p:pic>
        <p:nvPicPr>
          <p:cNvPr id="32" name="Grafik 3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771920" y="2411530"/>
            <a:ext cx="1080000" cy="437355"/>
          </a:xfrm>
          <a:prstGeom prst="rect">
            <a:avLst/>
          </a:prstGeom>
        </p:spPr>
      </p:pic>
      <p:pic>
        <p:nvPicPr>
          <p:cNvPr id="33" name="Grafik 3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771800" y="2126904"/>
            <a:ext cx="1080000" cy="256634"/>
          </a:xfrm>
          <a:prstGeom prst="rect">
            <a:avLst/>
          </a:prstGeom>
        </p:spPr>
      </p:pic>
    </p:spTree>
    <p:extLst>
      <p:ext uri="{BB962C8B-B14F-4D97-AF65-F5344CB8AC3E}">
        <p14:creationId xmlns:p14="http://schemas.microsoft.com/office/powerpoint/2010/main" val="3131529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26"/>
          <p:cNvSpPr/>
          <p:nvPr/>
        </p:nvSpPr>
        <p:spPr>
          <a:xfrm>
            <a:off x="2808000" y="1487722"/>
            <a:ext cx="3816000" cy="476137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r>
              <a:rPr lang="fr-CH" sz="1600" b="1" dirty="0" smtClean="0">
                <a:solidFill>
                  <a:schemeClr val="tx1"/>
                </a:solidFill>
              </a:rPr>
              <a:t>Reconversion</a:t>
            </a:r>
          </a:p>
          <a:p>
            <a:endParaRPr lang="fr-CH" sz="1600" dirty="0" smtClean="0">
              <a:solidFill>
                <a:schemeClr val="tx1"/>
              </a:solidFill>
            </a:endParaRPr>
          </a:p>
          <a:p>
            <a:r>
              <a:rPr lang="fr-CH" sz="1400" dirty="0" smtClean="0">
                <a:solidFill>
                  <a:schemeClr val="tx1"/>
                </a:solidFill>
              </a:rPr>
              <a:t>Début : </a:t>
            </a:r>
            <a:r>
              <a:rPr lang="fr-CH" sz="1400" b="1" dirty="0" smtClean="0">
                <a:solidFill>
                  <a:schemeClr val="tx1"/>
                </a:solidFill>
              </a:rPr>
              <a:t>1</a:t>
            </a:r>
            <a:r>
              <a:rPr lang="fr-CH" sz="1400" b="1" baseline="30000" dirty="0" smtClean="0">
                <a:solidFill>
                  <a:schemeClr val="tx1"/>
                </a:solidFill>
              </a:rPr>
              <a:t>er</a:t>
            </a:r>
            <a:r>
              <a:rPr lang="fr-CH" sz="1400" b="1" dirty="0" smtClean="0">
                <a:solidFill>
                  <a:schemeClr val="tx1"/>
                </a:solidFill>
              </a:rPr>
              <a:t> janvier</a:t>
            </a:r>
            <a:r>
              <a:rPr lang="fr-CH" sz="1400" dirty="0" smtClean="0">
                <a:solidFill>
                  <a:schemeClr val="tx1"/>
                </a:solidFill>
              </a:rPr>
              <a:t>, durée : 2 ans</a:t>
            </a:r>
          </a:p>
        </p:txBody>
      </p:sp>
      <p:sp>
        <p:nvSpPr>
          <p:cNvPr id="41" name="Rechteck 40"/>
          <p:cNvSpPr/>
          <p:nvPr/>
        </p:nvSpPr>
        <p:spPr>
          <a:xfrm>
            <a:off x="621240" y="1487722"/>
            <a:ext cx="1944000" cy="476137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r>
              <a:rPr lang="fr-CH" sz="1600" b="1" dirty="0" smtClean="0">
                <a:solidFill>
                  <a:schemeClr val="tx1"/>
                </a:solidFill>
              </a:rPr>
              <a:t>Préparation</a:t>
            </a:r>
            <a:endParaRPr lang="fr-CH" sz="1600" dirty="0" smtClean="0">
              <a:solidFill>
                <a:schemeClr val="tx1"/>
              </a:solidFill>
            </a:endParaRPr>
          </a:p>
        </p:txBody>
      </p:sp>
      <p:sp>
        <p:nvSpPr>
          <p:cNvPr id="32" name="Rechteck 31"/>
          <p:cNvSpPr/>
          <p:nvPr/>
        </p:nvSpPr>
        <p:spPr>
          <a:xfrm>
            <a:off x="6903862" y="1508749"/>
            <a:ext cx="1628578" cy="476546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r>
              <a:rPr lang="fr-CH" sz="1600" b="1" dirty="0" smtClean="0">
                <a:solidFill>
                  <a:schemeClr val="tx1"/>
                </a:solidFill>
              </a:rPr>
              <a:t>Producteur </a:t>
            </a:r>
            <a:r>
              <a:rPr lang="fr-CH" sz="1600" b="1" spc="-20" dirty="0" smtClean="0">
                <a:solidFill>
                  <a:schemeClr val="tx1"/>
                </a:solidFill>
              </a:rPr>
              <a:t>Bourgeon</a:t>
            </a:r>
            <a:endParaRPr lang="fr-CH" sz="1600" spc="-20" dirty="0" smtClean="0">
              <a:solidFill>
                <a:schemeClr val="tx1"/>
              </a:solidFill>
            </a:endParaRPr>
          </a:p>
        </p:txBody>
      </p:sp>
      <p:sp>
        <p:nvSpPr>
          <p:cNvPr id="2" name="Titel 1"/>
          <p:cNvSpPr>
            <a:spLocks noGrp="1"/>
          </p:cNvSpPr>
          <p:nvPr>
            <p:ph type="title"/>
          </p:nvPr>
        </p:nvSpPr>
        <p:spPr/>
        <p:txBody>
          <a:bodyPr/>
          <a:lstStyle/>
          <a:p>
            <a:r>
              <a:rPr lang="fr-CH" dirty="0"/>
              <a:t>Réussir son démarrage en agriculture biologique</a:t>
            </a:r>
            <a:endParaRPr lang="de-CH" dirty="0"/>
          </a:p>
        </p:txBody>
      </p:sp>
      <p:sp>
        <p:nvSpPr>
          <p:cNvPr id="3" name="Inhaltsplatzhalter 2"/>
          <p:cNvSpPr>
            <a:spLocks noGrp="1"/>
          </p:cNvSpPr>
          <p:nvPr>
            <p:ph idx="12"/>
          </p:nvPr>
        </p:nvSpPr>
        <p:spPr/>
        <p:txBody>
          <a:bodyPr>
            <a:normAutofit fontScale="92500"/>
          </a:bodyPr>
          <a:lstStyle/>
          <a:p>
            <a:r>
              <a:rPr lang="fr-CH" dirty="0" smtClean="0"/>
              <a:t>Comment devenir producteur Bourgeon ? Vue d’ensemble</a:t>
            </a:r>
            <a:endParaRPr lang="fr-CH" dirty="0"/>
          </a:p>
        </p:txBody>
      </p:sp>
      <p:sp>
        <p:nvSpPr>
          <p:cNvPr id="4" name="Inhaltsplatzhalter 3"/>
          <p:cNvSpPr>
            <a:spLocks noGrp="1"/>
          </p:cNvSpPr>
          <p:nvPr>
            <p:ph idx="14"/>
          </p:nvPr>
        </p:nvSpPr>
        <p:spPr/>
        <p:txBody>
          <a:bodyPr/>
          <a:lstStyle/>
          <a:p>
            <a:endParaRPr lang="de-CH" dirty="0"/>
          </a:p>
        </p:txBody>
      </p:sp>
      <p:pic>
        <p:nvPicPr>
          <p:cNvPr id="34" name="Inhaltsplatzhalter 33"/>
          <p:cNvPicPr>
            <a:picLocks noGrp="1" noChangeAspect="1"/>
          </p:cNvPicPr>
          <p:nvPr>
            <p:ph sz="quarter" idx="17"/>
          </p:nvPr>
        </p:nvPicPr>
        <p:blipFill>
          <a:blip r:embed="rId2"/>
          <a:stretch>
            <a:fillRect/>
          </a:stretch>
        </p:blipFill>
        <p:spPr>
          <a:xfrm>
            <a:off x="7938762" y="1926733"/>
            <a:ext cx="576588" cy="468000"/>
          </a:xfrm>
          <a:prstGeom prst="rect">
            <a:avLst/>
          </a:prstGeom>
        </p:spPr>
      </p:pic>
      <p:sp>
        <p:nvSpPr>
          <p:cNvPr id="6" name="Fußzeilenplatzhalter 5"/>
          <p:cNvSpPr>
            <a:spLocks noGrp="1"/>
          </p:cNvSpPr>
          <p:nvPr>
            <p:ph type="ftr" sz="quarter" idx="18"/>
          </p:nvPr>
        </p:nvSpPr>
        <p:spPr/>
        <p:txBody>
          <a:bodyPr/>
          <a:lstStyle/>
          <a:p>
            <a:r>
              <a:rPr lang="de-CH" dirty="0">
                <a:solidFill>
                  <a:schemeClr val="tx1">
                    <a:lumMod val="50000"/>
                    <a:lumOff val="50000"/>
                  </a:schemeClr>
                </a:solidFill>
              </a:rPr>
              <a:t>© </a:t>
            </a:r>
            <a:r>
              <a:rPr lang="de-DE" altLang="de-DE" dirty="0"/>
              <a:t>2016 </a:t>
            </a:r>
            <a:r>
              <a:rPr lang="de-DE" dirty="0">
                <a:solidFill>
                  <a:schemeClr val="tx1">
                    <a:lumMod val="50000"/>
                    <a:lumOff val="50000"/>
                  </a:schemeClr>
                </a:solidFill>
              </a:rPr>
              <a:t>FiBL, Bio Suisse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Collection de </a:t>
            </a:r>
            <a:r>
              <a:rPr lang="de-DE" altLang="de-DE" dirty="0" err="1"/>
              <a:t>transparents</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sym typeface="Wingdings 2" panose="05020102010507070707" pitchFamily="18" charset="2"/>
              </a:rPr>
              <a:t>6</a:t>
            </a:r>
            <a:r>
              <a:rPr lang="de-DE" altLang="de-DE" dirty="0"/>
              <a:t>. </a:t>
            </a:r>
            <a:r>
              <a:rPr lang="de-DE" altLang="de-DE" dirty="0" err="1"/>
              <a:t>Reconversion</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Transparent 6.</a:t>
            </a:r>
            <a:fld id="{575D1617-7AF4-4382-BA05-712756A4C3F1}" type="slidenum">
              <a:rPr lang="de-DE" altLang="de-DE"/>
              <a:pPr/>
              <a:t>17</a:t>
            </a:fld>
            <a:endParaRPr lang="de-DE" altLang="de-DE" dirty="0"/>
          </a:p>
        </p:txBody>
      </p:sp>
      <p:sp>
        <p:nvSpPr>
          <p:cNvPr id="7" name="Rechteck 6"/>
          <p:cNvSpPr/>
          <p:nvPr/>
        </p:nvSpPr>
        <p:spPr>
          <a:xfrm>
            <a:off x="2880000" y="4403903"/>
            <a:ext cx="1800000" cy="621997"/>
          </a:xfrm>
          <a:prstGeom prst="rect">
            <a:avLst/>
          </a:prstGeom>
          <a:solidFill>
            <a:srgbClr val="72C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400" dirty="0" smtClean="0">
                <a:solidFill>
                  <a:schemeClr val="tx1"/>
                </a:solidFill>
              </a:rPr>
              <a:t>Premier contrôle et certification</a:t>
            </a:r>
            <a:endParaRPr lang="fr-CH" sz="1400" dirty="0">
              <a:solidFill>
                <a:schemeClr val="tx1"/>
              </a:solidFill>
            </a:endParaRPr>
          </a:p>
        </p:txBody>
      </p:sp>
      <p:sp>
        <p:nvSpPr>
          <p:cNvPr id="9" name="Rechteck 8"/>
          <p:cNvSpPr/>
          <p:nvPr/>
        </p:nvSpPr>
        <p:spPr>
          <a:xfrm>
            <a:off x="2880000" y="2495742"/>
            <a:ext cx="3672000" cy="8403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400" dirty="0" smtClean="0">
                <a:solidFill>
                  <a:schemeClr val="tx1"/>
                </a:solidFill>
              </a:rPr>
              <a:t>Signature du contrat de production Bourgeon avec engagement à respecter le Cahier des charges de Bio Suisse </a:t>
            </a:r>
            <a:endParaRPr lang="fr-CH" sz="1400" dirty="0">
              <a:solidFill>
                <a:schemeClr val="tx1"/>
              </a:solidFill>
            </a:endParaRPr>
          </a:p>
        </p:txBody>
      </p:sp>
      <p:sp>
        <p:nvSpPr>
          <p:cNvPr id="12" name="Rechteck 11"/>
          <p:cNvSpPr/>
          <p:nvPr/>
        </p:nvSpPr>
        <p:spPr>
          <a:xfrm>
            <a:off x="6996039" y="5095668"/>
            <a:ext cx="1440824" cy="623569"/>
          </a:xfrm>
          <a:prstGeom prst="rect">
            <a:avLst/>
          </a:prstGeom>
          <a:solidFill>
            <a:srgbClr val="00B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400" dirty="0" smtClean="0">
                <a:solidFill>
                  <a:schemeClr val="tx1"/>
                </a:solidFill>
              </a:rPr>
              <a:t>«</a:t>
            </a:r>
            <a:r>
              <a:rPr lang="fr-CH" sz="1400" spc="-50" dirty="0" err="1" smtClean="0">
                <a:solidFill>
                  <a:schemeClr val="tx1"/>
                </a:solidFill>
              </a:rPr>
              <a:t>Reconnaissan-ce</a:t>
            </a:r>
            <a:r>
              <a:rPr lang="fr-CH" sz="1400" dirty="0" smtClean="0">
                <a:solidFill>
                  <a:schemeClr val="tx1"/>
                </a:solidFill>
              </a:rPr>
              <a:t> Bourgeon»</a:t>
            </a:r>
            <a:endParaRPr lang="fr-CH" sz="1400" dirty="0">
              <a:solidFill>
                <a:schemeClr val="tx1"/>
              </a:solidFill>
            </a:endParaRPr>
          </a:p>
        </p:txBody>
      </p:sp>
      <p:sp>
        <p:nvSpPr>
          <p:cNvPr id="13" name="Rechteck 12"/>
          <p:cNvSpPr/>
          <p:nvPr/>
        </p:nvSpPr>
        <p:spPr>
          <a:xfrm>
            <a:off x="2880000" y="5095667"/>
            <a:ext cx="3672000" cy="610527"/>
          </a:xfrm>
          <a:prstGeom prst="rect">
            <a:avLst/>
          </a:prstGeom>
          <a:solidFill>
            <a:srgbClr val="72C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400" dirty="0" smtClean="0">
                <a:solidFill>
                  <a:schemeClr val="tx1"/>
                </a:solidFill>
              </a:rPr>
              <a:t>«Reconnaissance Bourgeon </a:t>
            </a:r>
            <a:br>
              <a:rPr lang="fr-CH" sz="1400" dirty="0" smtClean="0">
                <a:solidFill>
                  <a:schemeClr val="tx1"/>
                </a:solidFill>
              </a:rPr>
            </a:br>
            <a:r>
              <a:rPr lang="fr-CH" sz="1400" dirty="0" smtClean="0">
                <a:solidFill>
                  <a:schemeClr val="tx1"/>
                </a:solidFill>
              </a:rPr>
              <a:t>pour les producteurs en reconversion»</a:t>
            </a:r>
            <a:endParaRPr lang="fr-CH" sz="1400" dirty="0">
              <a:solidFill>
                <a:schemeClr val="tx1"/>
              </a:solidFill>
            </a:endParaRPr>
          </a:p>
        </p:txBody>
      </p:sp>
      <p:sp>
        <p:nvSpPr>
          <p:cNvPr id="14" name="Rechteck 13"/>
          <p:cNvSpPr/>
          <p:nvPr/>
        </p:nvSpPr>
        <p:spPr>
          <a:xfrm>
            <a:off x="684000" y="4548954"/>
            <a:ext cx="1800000" cy="614157"/>
          </a:xfrm>
          <a:prstGeom prst="rect">
            <a:avLst/>
          </a:prstGeom>
          <a:solidFill>
            <a:srgbClr val="FCD6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400" dirty="0" smtClean="0">
                <a:solidFill>
                  <a:schemeClr val="tx1"/>
                </a:solidFill>
              </a:rPr>
              <a:t>Semis </a:t>
            </a:r>
            <a:r>
              <a:rPr lang="fr-CH" sz="1400" dirty="0">
                <a:solidFill>
                  <a:schemeClr val="tx1"/>
                </a:solidFill>
              </a:rPr>
              <a:t>(bio)</a:t>
            </a:r>
          </a:p>
          <a:p>
            <a:r>
              <a:rPr lang="fr-CH" sz="1400" dirty="0" smtClean="0">
                <a:solidFill>
                  <a:schemeClr val="tx1"/>
                </a:solidFill>
              </a:rPr>
              <a:t>des cultures d’automne</a:t>
            </a:r>
            <a:endParaRPr lang="fr-CH" sz="1400" dirty="0">
              <a:solidFill>
                <a:schemeClr val="tx1"/>
              </a:solidFill>
            </a:endParaRPr>
          </a:p>
        </p:txBody>
      </p:sp>
      <p:sp>
        <p:nvSpPr>
          <p:cNvPr id="15" name="Rechteck 14"/>
          <p:cNvSpPr/>
          <p:nvPr/>
        </p:nvSpPr>
        <p:spPr>
          <a:xfrm>
            <a:off x="6996039" y="4404521"/>
            <a:ext cx="1440824" cy="622304"/>
          </a:xfrm>
          <a:prstGeom prst="rect">
            <a:avLst/>
          </a:prstGeom>
          <a:solidFill>
            <a:srgbClr val="00B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400" dirty="0" smtClean="0">
                <a:solidFill>
                  <a:schemeClr val="tx1"/>
                </a:solidFill>
              </a:rPr>
              <a:t>Contrôle et certification</a:t>
            </a:r>
            <a:endParaRPr lang="fr-CH" sz="1400" dirty="0">
              <a:solidFill>
                <a:schemeClr val="tx1"/>
              </a:solidFill>
            </a:endParaRPr>
          </a:p>
        </p:txBody>
      </p:sp>
      <p:sp>
        <p:nvSpPr>
          <p:cNvPr id="16" name="Rechteck 15"/>
          <p:cNvSpPr/>
          <p:nvPr/>
        </p:nvSpPr>
        <p:spPr>
          <a:xfrm>
            <a:off x="2880000" y="5771315"/>
            <a:ext cx="3672000" cy="397739"/>
          </a:xfrm>
          <a:prstGeom prst="rect">
            <a:avLst/>
          </a:prstGeom>
          <a:solidFill>
            <a:srgbClr val="72C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400" dirty="0" smtClean="0">
                <a:solidFill>
                  <a:schemeClr val="tx1"/>
                </a:solidFill>
              </a:rPr>
              <a:t>«Certificat bio</a:t>
            </a:r>
            <a:br>
              <a:rPr lang="fr-CH" sz="1400" dirty="0" smtClean="0">
                <a:solidFill>
                  <a:schemeClr val="tx1"/>
                </a:solidFill>
              </a:rPr>
            </a:br>
            <a:r>
              <a:rPr lang="fr-CH" sz="1400" dirty="0" smtClean="0">
                <a:solidFill>
                  <a:schemeClr val="tx1"/>
                </a:solidFill>
              </a:rPr>
              <a:t>pour </a:t>
            </a:r>
            <a:r>
              <a:rPr lang="fr-CH" sz="1400" dirty="0">
                <a:solidFill>
                  <a:schemeClr val="tx1"/>
                </a:solidFill>
              </a:rPr>
              <a:t>les producteurs en reconversion»</a:t>
            </a:r>
          </a:p>
        </p:txBody>
      </p:sp>
      <p:sp>
        <p:nvSpPr>
          <p:cNvPr id="17" name="Rechteck 16"/>
          <p:cNvSpPr/>
          <p:nvPr/>
        </p:nvSpPr>
        <p:spPr>
          <a:xfrm>
            <a:off x="6996039" y="5771315"/>
            <a:ext cx="1440824" cy="425268"/>
          </a:xfrm>
          <a:prstGeom prst="rect">
            <a:avLst/>
          </a:prstGeom>
          <a:solidFill>
            <a:srgbClr val="00B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400" dirty="0" smtClean="0">
                <a:solidFill>
                  <a:schemeClr val="tx1"/>
                </a:solidFill>
              </a:rPr>
              <a:t>«Certificat bio»</a:t>
            </a:r>
            <a:endParaRPr lang="fr-CH" sz="1400" dirty="0">
              <a:solidFill>
                <a:schemeClr val="tx1"/>
              </a:solidFill>
            </a:endParaRPr>
          </a:p>
        </p:txBody>
      </p:sp>
      <p:sp>
        <p:nvSpPr>
          <p:cNvPr id="18" name="Rechteck 17"/>
          <p:cNvSpPr/>
          <p:nvPr/>
        </p:nvSpPr>
        <p:spPr>
          <a:xfrm>
            <a:off x="2880000" y="3393418"/>
            <a:ext cx="3672000" cy="417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400" dirty="0" smtClean="0">
                <a:solidFill>
                  <a:schemeClr val="tx1"/>
                </a:solidFill>
              </a:rPr>
              <a:t>Cours de reconversion ou formation bio</a:t>
            </a:r>
            <a:endParaRPr lang="fr-CH" sz="1400" dirty="0">
              <a:solidFill>
                <a:schemeClr val="tx1"/>
              </a:solidFill>
            </a:endParaRPr>
          </a:p>
        </p:txBody>
      </p:sp>
      <p:sp>
        <p:nvSpPr>
          <p:cNvPr id="28" name="Rechteck 27"/>
          <p:cNvSpPr/>
          <p:nvPr/>
        </p:nvSpPr>
        <p:spPr>
          <a:xfrm>
            <a:off x="684000" y="5275889"/>
            <a:ext cx="1800000" cy="893424"/>
          </a:xfrm>
          <a:prstGeom prst="rect">
            <a:avLst/>
          </a:prstGeom>
          <a:solidFill>
            <a:srgbClr val="FCD6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400" b="1" dirty="0" smtClean="0">
                <a:solidFill>
                  <a:schemeClr val="tx1"/>
                </a:solidFill>
              </a:rPr>
              <a:t>Jusqu’au 30 nov. : </a:t>
            </a:r>
            <a:r>
              <a:rPr lang="fr-CH" sz="1400" dirty="0" smtClean="0">
                <a:solidFill>
                  <a:schemeClr val="tx1"/>
                </a:solidFill>
              </a:rPr>
              <a:t>Annonce comme membre de Bio Suisse </a:t>
            </a:r>
            <a:endParaRPr lang="fr-CH" sz="1400" dirty="0">
              <a:solidFill>
                <a:schemeClr val="tx1"/>
              </a:solidFill>
            </a:endParaRPr>
          </a:p>
        </p:txBody>
      </p:sp>
      <p:sp>
        <p:nvSpPr>
          <p:cNvPr id="29" name="Rechteck 28"/>
          <p:cNvSpPr/>
          <p:nvPr/>
        </p:nvSpPr>
        <p:spPr>
          <a:xfrm>
            <a:off x="2880000" y="3876207"/>
            <a:ext cx="3672000" cy="41944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400" dirty="0" smtClean="0">
                <a:solidFill>
                  <a:schemeClr val="tx1"/>
                </a:solidFill>
              </a:rPr>
              <a:t>Contrat avec l’organisme de contrôle et de certification</a:t>
            </a:r>
            <a:endParaRPr lang="fr-CH" sz="1400" dirty="0">
              <a:solidFill>
                <a:schemeClr val="tx1"/>
              </a:solidFill>
            </a:endParaRPr>
          </a:p>
        </p:txBody>
      </p:sp>
      <p:sp>
        <p:nvSpPr>
          <p:cNvPr id="30" name="Rechteck 29"/>
          <p:cNvSpPr/>
          <p:nvPr/>
        </p:nvSpPr>
        <p:spPr>
          <a:xfrm>
            <a:off x="684000" y="2495742"/>
            <a:ext cx="1800000" cy="1993385"/>
          </a:xfrm>
          <a:prstGeom prst="rect">
            <a:avLst/>
          </a:prstGeom>
          <a:solidFill>
            <a:srgbClr val="FCD6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400" b="1" dirty="0" smtClean="0">
                <a:solidFill>
                  <a:schemeClr val="tx1"/>
                </a:solidFill>
              </a:rPr>
              <a:t>Jusqu’au 31 août : </a:t>
            </a:r>
          </a:p>
          <a:p>
            <a:r>
              <a:rPr lang="fr-CH" sz="1400" dirty="0" smtClean="0">
                <a:solidFill>
                  <a:schemeClr val="tx1"/>
                </a:solidFill>
              </a:rPr>
              <a:t>Annonce au service cantonal de l’agriculture, PD</a:t>
            </a:r>
          </a:p>
          <a:p>
            <a:endParaRPr lang="fr-CH" sz="1400" dirty="0">
              <a:solidFill>
                <a:schemeClr val="tx1"/>
              </a:solidFill>
            </a:endParaRPr>
          </a:p>
          <a:p>
            <a:r>
              <a:rPr lang="fr-CH" sz="1400" dirty="0" smtClean="0">
                <a:solidFill>
                  <a:schemeClr val="tx1"/>
                </a:solidFill>
              </a:rPr>
              <a:t>Annonce à l’organisme de contrôle et de certification</a:t>
            </a:r>
            <a:endParaRPr lang="fr-CH" sz="1400" dirty="0">
              <a:solidFill>
                <a:schemeClr val="tx1"/>
              </a:solidFill>
            </a:endParaRPr>
          </a:p>
        </p:txBody>
      </p:sp>
      <p:sp>
        <p:nvSpPr>
          <p:cNvPr id="31" name="Rechteck 30"/>
          <p:cNvSpPr/>
          <p:nvPr/>
        </p:nvSpPr>
        <p:spPr>
          <a:xfrm>
            <a:off x="4752000" y="4399036"/>
            <a:ext cx="1800000" cy="621997"/>
          </a:xfrm>
          <a:prstGeom prst="rect">
            <a:avLst/>
          </a:prstGeom>
          <a:solidFill>
            <a:srgbClr val="72C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400" dirty="0" smtClean="0">
                <a:solidFill>
                  <a:schemeClr val="tx1"/>
                </a:solidFill>
              </a:rPr>
              <a:t>Deuxième contrôle et certification</a:t>
            </a:r>
            <a:endParaRPr lang="fr-CH" sz="1400" dirty="0">
              <a:solidFill>
                <a:schemeClr val="tx1"/>
              </a:solidFill>
            </a:endParaRPr>
          </a:p>
        </p:txBody>
      </p:sp>
      <p:pic>
        <p:nvPicPr>
          <p:cNvPr id="35" name="Grafik 34"/>
          <p:cNvPicPr>
            <a:picLocks noChangeAspect="1"/>
          </p:cNvPicPr>
          <p:nvPr/>
        </p:nvPicPr>
        <p:blipFill>
          <a:blip r:embed="rId3"/>
          <a:stretch>
            <a:fillRect/>
          </a:stretch>
        </p:blipFill>
        <p:spPr>
          <a:xfrm>
            <a:off x="5913152" y="1944000"/>
            <a:ext cx="627777" cy="468000"/>
          </a:xfrm>
          <a:prstGeom prst="rect">
            <a:avLst/>
          </a:prstGeom>
        </p:spPr>
      </p:pic>
      <p:sp>
        <p:nvSpPr>
          <p:cNvPr id="42" name="Pfeil nach rechts 41"/>
          <p:cNvSpPr/>
          <p:nvPr/>
        </p:nvSpPr>
        <p:spPr>
          <a:xfrm>
            <a:off x="2592000" y="1602000"/>
            <a:ext cx="216000" cy="252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44" name="Rechteck 43"/>
          <p:cNvSpPr/>
          <p:nvPr/>
        </p:nvSpPr>
        <p:spPr>
          <a:xfrm>
            <a:off x="684000" y="2020759"/>
            <a:ext cx="1800000" cy="415674"/>
          </a:xfrm>
          <a:prstGeom prst="rect">
            <a:avLst/>
          </a:prstGeom>
          <a:solidFill>
            <a:srgbClr val="FCD6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600" dirty="0" smtClean="0">
                <a:solidFill>
                  <a:schemeClr val="tx1"/>
                </a:solidFill>
              </a:rPr>
              <a:t>Conseil bio</a:t>
            </a:r>
            <a:endParaRPr lang="fr-CH" sz="1600" dirty="0">
              <a:solidFill>
                <a:schemeClr val="tx1"/>
              </a:solidFill>
            </a:endParaRPr>
          </a:p>
        </p:txBody>
      </p:sp>
      <p:sp>
        <p:nvSpPr>
          <p:cNvPr id="33" name="Pfeil nach rechts 32"/>
          <p:cNvSpPr/>
          <p:nvPr/>
        </p:nvSpPr>
        <p:spPr>
          <a:xfrm>
            <a:off x="6660232" y="1596219"/>
            <a:ext cx="216000" cy="252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3207311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Réussir son démarrage en agriculture biologique</a:t>
            </a:r>
            <a:endParaRPr lang="de-CH" dirty="0"/>
          </a:p>
        </p:txBody>
      </p:sp>
      <p:sp>
        <p:nvSpPr>
          <p:cNvPr id="3" name="Inhaltsplatzhalter 2"/>
          <p:cNvSpPr>
            <a:spLocks noGrp="1"/>
          </p:cNvSpPr>
          <p:nvPr>
            <p:ph idx="12"/>
          </p:nvPr>
        </p:nvSpPr>
        <p:spPr/>
        <p:txBody>
          <a:bodyPr/>
          <a:lstStyle/>
          <a:p>
            <a:r>
              <a:rPr lang="de-CH" dirty="0" smtClean="0"/>
              <a:t>Check-list</a:t>
            </a:r>
            <a:endParaRPr lang="de-CH" dirty="0"/>
          </a:p>
        </p:txBody>
      </p:sp>
      <p:sp>
        <p:nvSpPr>
          <p:cNvPr id="5" name="Inhaltsplatzhalter 4"/>
          <p:cNvSpPr>
            <a:spLocks noGrp="1"/>
          </p:cNvSpPr>
          <p:nvPr>
            <p:ph idx="14"/>
          </p:nvPr>
        </p:nvSpPr>
        <p:spPr/>
        <p:txBody>
          <a:bodyPr/>
          <a:lstStyle/>
          <a:p>
            <a:endParaRPr lang="de-CH" dirty="0" smtClean="0"/>
          </a:p>
          <a:p>
            <a:endParaRPr lang="de-CH" dirty="0"/>
          </a:p>
        </p:txBody>
      </p:sp>
      <p:graphicFrame>
        <p:nvGraphicFramePr>
          <p:cNvPr id="7" name="Inhaltsplatzhalter 6"/>
          <p:cNvGraphicFramePr>
            <a:graphicFrameLocks noGrp="1"/>
          </p:cNvGraphicFramePr>
          <p:nvPr>
            <p:ph sz="quarter" idx="17"/>
            <p:extLst>
              <p:ext uri="{D42A27DB-BD31-4B8C-83A1-F6EECF244321}">
                <p14:modId xmlns:p14="http://schemas.microsoft.com/office/powerpoint/2010/main" val="2114530281"/>
              </p:ext>
            </p:extLst>
          </p:nvPr>
        </p:nvGraphicFramePr>
        <p:xfrm>
          <a:off x="628650" y="1571625"/>
          <a:ext cx="7886700" cy="4541520"/>
        </p:xfrm>
        <a:graphic>
          <a:graphicData uri="http://schemas.openxmlformats.org/drawingml/2006/table">
            <a:tbl>
              <a:tblPr firstRow="1" bandRow="1">
                <a:tableStyleId>{2D5ABB26-0587-4C30-8999-92F81FD0307C}</a:tableStyleId>
              </a:tblPr>
              <a:tblGrid>
                <a:gridCol w="342950"/>
                <a:gridCol w="3600400"/>
                <a:gridCol w="360040"/>
                <a:gridCol w="3583310"/>
              </a:tblGrid>
              <a:tr h="370840">
                <a:tc>
                  <a:txBody>
                    <a:bodyPr/>
                    <a:lstStyle/>
                    <a:p>
                      <a:r>
                        <a:rPr lang="de-CH" sz="1600" dirty="0" smtClean="0">
                          <a:sym typeface="Wingdings" panose="05000000000000000000" pitchFamily="2" charset="2"/>
                        </a:rPr>
                        <a:t></a:t>
                      </a:r>
                      <a:endParaRPr lang="de-CH" sz="1600" dirty="0"/>
                    </a:p>
                  </a:txBody>
                  <a:tcPr>
                    <a:lnR w="3175"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Discussion dans la famille</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sym typeface="Wingdings" panose="05000000000000000000" pitchFamily="2" charset="2"/>
                        </a:rPr>
                        <a:t></a:t>
                      </a:r>
                      <a:endParaRPr lang="fr-CH" sz="1600" noProof="0" dirty="0" smtClean="0"/>
                    </a:p>
                  </a:txBody>
                  <a:tcP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Rassembler</a:t>
                      </a:r>
                      <a:r>
                        <a:rPr lang="fr-CH" sz="1600" baseline="0" noProof="0" dirty="0" smtClean="0"/>
                        <a:t> informations générales</a:t>
                      </a:r>
                      <a:endParaRPr lang="fr-CH" sz="1600" noProof="0" dirty="0" smtClean="0"/>
                    </a:p>
                  </a:txBody>
                  <a:tcPr>
                    <a:lnL w="3175" cap="flat" cmpd="sng" algn="ctr">
                      <a:noFill/>
                      <a:prstDash val="solid"/>
                      <a:round/>
                      <a:headEnd type="none" w="med" len="med"/>
                      <a:tailEnd type="none" w="med" len="med"/>
                    </a:lnL>
                    <a:lnB w="3175" cap="flat" cmpd="sng" algn="ctr">
                      <a:solidFill>
                        <a:schemeClr val="tx1"/>
                      </a:solidFill>
                      <a:prstDash val="solid"/>
                      <a:round/>
                      <a:headEnd type="none" w="med" len="med"/>
                      <a:tailEnd type="none" w="med" len="med"/>
                    </a:lnB>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600" dirty="0" smtClean="0">
                          <a:sym typeface="Wingdings" panose="05000000000000000000" pitchFamily="2" charset="2"/>
                        </a:rPr>
                        <a:t></a:t>
                      </a:r>
                      <a:endParaRPr lang="de-CH" sz="1600" dirty="0" smtClean="0"/>
                    </a:p>
                  </a:txBody>
                  <a:tcPr>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Convenir un</a:t>
                      </a:r>
                      <a:r>
                        <a:rPr lang="fr-CH" sz="1600" baseline="0" noProof="0" dirty="0" smtClean="0"/>
                        <a:t> entretien de conseil</a:t>
                      </a:r>
                      <a:endParaRPr lang="fr-CH" sz="1600" noProof="0" dirty="0" smtClean="0"/>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sym typeface="Wingdings" panose="05000000000000000000" pitchFamily="2" charset="2"/>
                        </a:rPr>
                        <a:t></a:t>
                      </a:r>
                      <a:endParaRPr lang="fr-CH" sz="1600" noProof="0" dirty="0" smtClean="0"/>
                    </a:p>
                  </a:txBody>
                  <a:tcP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S’informer sur les</a:t>
                      </a:r>
                      <a:r>
                        <a:rPr lang="fr-CH" sz="1600" baseline="0" noProof="0" dirty="0" smtClean="0"/>
                        <a:t> directives bio</a:t>
                      </a:r>
                      <a:endParaRPr lang="fr-CH" sz="1600" noProof="0" dirty="0" smtClean="0"/>
                    </a:p>
                  </a:txBody>
                  <a:tcPr>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600" dirty="0" smtClean="0">
                          <a:sym typeface="Wingdings" panose="05000000000000000000" pitchFamily="2" charset="2"/>
                        </a:rPr>
                        <a:t></a:t>
                      </a:r>
                      <a:endParaRPr lang="de-CH" sz="1600" dirty="0" smtClean="0"/>
                    </a:p>
                  </a:txBody>
                  <a:tcPr>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Annonce à Bio Suisse</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sym typeface="Wingdings" panose="05000000000000000000" pitchFamily="2" charset="2"/>
                        </a:rPr>
                        <a:t></a:t>
                      </a:r>
                      <a:endParaRPr lang="fr-CH" sz="1600" noProof="0" dirty="0" smtClean="0"/>
                    </a:p>
                  </a:txBody>
                  <a:tcP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Clarifier les investissements</a:t>
                      </a:r>
                    </a:p>
                  </a:txBody>
                  <a:tcPr>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600" dirty="0" smtClean="0">
                          <a:sym typeface="Wingdings" panose="05000000000000000000" pitchFamily="2" charset="2"/>
                        </a:rPr>
                        <a:t></a:t>
                      </a:r>
                      <a:endParaRPr lang="de-CH" sz="1600" dirty="0" smtClean="0"/>
                    </a:p>
                  </a:txBody>
                  <a:tcPr>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Annonce au canton (PD Bio)</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sym typeface="Wingdings" panose="05000000000000000000" pitchFamily="2" charset="2"/>
                        </a:rPr>
                        <a:t></a:t>
                      </a:r>
                      <a:endParaRPr lang="fr-CH" sz="1600" noProof="0" dirty="0" smtClean="0"/>
                    </a:p>
                  </a:txBody>
                  <a:tcP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Identifier les éventuels points faibles</a:t>
                      </a:r>
                    </a:p>
                  </a:txBody>
                  <a:tcPr>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600" dirty="0" smtClean="0">
                          <a:sym typeface="Wingdings" panose="05000000000000000000" pitchFamily="2" charset="2"/>
                        </a:rPr>
                        <a:t></a:t>
                      </a:r>
                      <a:endParaRPr lang="de-CH" sz="1600" dirty="0" smtClean="0"/>
                    </a:p>
                  </a:txBody>
                  <a:tcPr>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Annonce à l’organisme de contrôle et de certification</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sym typeface="Wingdings" panose="05000000000000000000" pitchFamily="2" charset="2"/>
                        </a:rPr>
                        <a:t></a:t>
                      </a:r>
                      <a:endParaRPr lang="fr-CH" sz="1600" noProof="0" dirty="0" smtClean="0"/>
                    </a:p>
                  </a:txBody>
                  <a:tcP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Amasser de l’expérience dans la régulation mécanique des adventices</a:t>
                      </a:r>
                    </a:p>
                  </a:txBody>
                  <a:tcPr>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600" dirty="0" smtClean="0">
                          <a:sym typeface="Wingdings" panose="05000000000000000000" pitchFamily="2" charset="2"/>
                        </a:rPr>
                        <a:t></a:t>
                      </a:r>
                      <a:endParaRPr lang="de-CH" sz="1600" dirty="0" smtClean="0"/>
                    </a:p>
                  </a:txBody>
                  <a:tcPr>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Clarifier les questions de commercialisation</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sym typeface="Wingdings" panose="05000000000000000000" pitchFamily="2" charset="2"/>
                        </a:rPr>
                        <a:t></a:t>
                      </a:r>
                      <a:endParaRPr lang="fr-CH" sz="1600" noProof="0" dirty="0" smtClean="0"/>
                    </a:p>
                  </a:txBody>
                  <a:tcP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S’informer au sujet des produits phytosanitaires autorisés</a:t>
                      </a:r>
                    </a:p>
                  </a:txBody>
                  <a:tcPr>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600" dirty="0" smtClean="0">
                          <a:sym typeface="Wingdings" panose="05000000000000000000" pitchFamily="2" charset="2"/>
                        </a:rPr>
                        <a:t></a:t>
                      </a:r>
                      <a:endParaRPr lang="de-CH" sz="1600" dirty="0" smtClean="0"/>
                    </a:p>
                  </a:txBody>
                  <a:tcPr>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Discussions dans le milieu</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sym typeface="Wingdings" panose="05000000000000000000" pitchFamily="2" charset="2"/>
                        </a:rPr>
                        <a:t></a:t>
                      </a:r>
                      <a:endParaRPr lang="fr-CH" sz="1600" noProof="0" dirty="0" smtClean="0"/>
                    </a:p>
                  </a:txBody>
                  <a:tcP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Vérifier l’adaptation de l’infrastructure</a:t>
                      </a:r>
                    </a:p>
                  </a:txBody>
                  <a:tcPr>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600" dirty="0" smtClean="0">
                          <a:sym typeface="Wingdings" panose="05000000000000000000" pitchFamily="2" charset="2"/>
                        </a:rPr>
                        <a:t></a:t>
                      </a:r>
                      <a:endParaRPr lang="de-CH" sz="1600" dirty="0" smtClean="0"/>
                    </a:p>
                  </a:txBody>
                  <a:tcPr>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Clarifier les besoins en main-d’œuvre</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sym typeface="Wingdings" panose="05000000000000000000" pitchFamily="2" charset="2"/>
                        </a:rPr>
                        <a:t></a:t>
                      </a:r>
                      <a:endParaRPr lang="fr-CH" sz="1600" noProof="0" dirty="0" smtClean="0"/>
                    </a:p>
                  </a:txBody>
                  <a:tcP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Clarifier modifications affouragement</a:t>
                      </a:r>
                    </a:p>
                  </a:txBody>
                  <a:tcPr>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600" dirty="0" smtClean="0">
                          <a:sym typeface="Wingdings" panose="05000000000000000000" pitchFamily="2" charset="2"/>
                        </a:rPr>
                        <a:t></a:t>
                      </a:r>
                      <a:endParaRPr lang="de-CH" sz="1600" dirty="0" smtClean="0"/>
                    </a:p>
                  </a:txBody>
                  <a:tcPr>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Impliquer les éventuelles entreprises</a:t>
                      </a:r>
                      <a:r>
                        <a:rPr lang="fr-CH" sz="1600" baseline="0" noProof="0" dirty="0" smtClean="0"/>
                        <a:t> partenaires</a:t>
                      </a:r>
                      <a:endParaRPr lang="fr-CH" sz="1600" noProof="0" dirty="0" smtClean="0"/>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sym typeface="Wingdings" panose="05000000000000000000" pitchFamily="2" charset="2"/>
                        </a:rPr>
                        <a:t></a:t>
                      </a:r>
                      <a:endParaRPr lang="fr-CH" sz="1600" noProof="0" dirty="0" smtClean="0"/>
                    </a:p>
                  </a:txBody>
                  <a:tcP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Clarifier les modifications dans les conditions de vie des animaux</a:t>
                      </a:r>
                    </a:p>
                  </a:txBody>
                  <a:tcPr>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600" dirty="0" smtClean="0">
                          <a:sym typeface="Wingdings" panose="05000000000000000000" pitchFamily="2" charset="2"/>
                        </a:rPr>
                        <a:t></a:t>
                      </a:r>
                      <a:endParaRPr lang="de-CH" sz="1600" dirty="0" smtClean="0"/>
                    </a:p>
                  </a:txBody>
                  <a:tcPr>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Contacter et informer</a:t>
                      </a:r>
                      <a:r>
                        <a:rPr lang="fr-CH" sz="1600" baseline="0" noProof="0" dirty="0" smtClean="0"/>
                        <a:t> </a:t>
                      </a:r>
                      <a:br>
                        <a:rPr lang="fr-CH" sz="1600" baseline="0" noProof="0" dirty="0" smtClean="0"/>
                      </a:br>
                      <a:r>
                        <a:rPr lang="fr-CH" sz="1600" baseline="0" noProof="0" dirty="0" smtClean="0"/>
                        <a:t>les fournisseurs et les acheteurs</a:t>
                      </a:r>
                      <a:endParaRPr lang="fr-CH" sz="1600" noProof="0" dirty="0" smtClean="0"/>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sym typeface="Wingdings" panose="05000000000000000000" pitchFamily="2" charset="2"/>
                        </a:rPr>
                        <a:t></a:t>
                      </a:r>
                      <a:endParaRPr lang="fr-CH" sz="1600" noProof="0" dirty="0" smtClean="0"/>
                    </a:p>
                  </a:txBody>
                  <a:tcP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Vérifier la situation de la base actuelle de la fertilisation</a:t>
                      </a:r>
                    </a:p>
                  </a:txBody>
                  <a:tcPr>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tcPr>
                </a:tc>
              </a:tr>
            </a:tbl>
          </a:graphicData>
        </a:graphic>
      </p:graphicFrame>
      <p:sp>
        <p:nvSpPr>
          <p:cNvPr id="6" name="Fußzeilenplatzhalter 5"/>
          <p:cNvSpPr>
            <a:spLocks noGrp="1"/>
          </p:cNvSpPr>
          <p:nvPr>
            <p:ph type="ftr" sz="quarter" idx="18"/>
          </p:nvPr>
        </p:nvSpPr>
        <p:spPr/>
        <p:txBody>
          <a:bodyPr/>
          <a:lstStyle/>
          <a:p>
            <a:r>
              <a:rPr lang="de-CH" dirty="0">
                <a:solidFill>
                  <a:schemeClr val="tx1">
                    <a:lumMod val="50000"/>
                    <a:lumOff val="50000"/>
                  </a:schemeClr>
                </a:solidFill>
              </a:rPr>
              <a:t>© </a:t>
            </a:r>
            <a:r>
              <a:rPr lang="de-DE" altLang="de-DE" dirty="0"/>
              <a:t>2016 </a:t>
            </a:r>
            <a:r>
              <a:rPr lang="de-DE" dirty="0">
                <a:solidFill>
                  <a:schemeClr val="tx1">
                    <a:lumMod val="50000"/>
                    <a:lumOff val="50000"/>
                  </a:schemeClr>
                </a:solidFill>
              </a:rPr>
              <a:t>FiBL, Bio Suisse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Collection de </a:t>
            </a:r>
            <a:r>
              <a:rPr lang="de-DE" altLang="de-DE" dirty="0" err="1"/>
              <a:t>transparents</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sym typeface="Wingdings 2" panose="05020102010507070707" pitchFamily="18" charset="2"/>
              </a:rPr>
              <a:t>6</a:t>
            </a:r>
            <a:r>
              <a:rPr lang="de-DE" altLang="de-DE" dirty="0"/>
              <a:t>. </a:t>
            </a:r>
            <a:r>
              <a:rPr lang="de-DE" altLang="de-DE" dirty="0" err="1"/>
              <a:t>Reconversion</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Transparent 6.</a:t>
            </a:r>
            <a:fld id="{575D1617-7AF4-4382-BA05-712756A4C3F1}" type="slidenum">
              <a:rPr lang="de-DE" altLang="de-DE"/>
              <a:pPr/>
              <a:t>18</a:t>
            </a:fld>
            <a:endParaRPr lang="de-DE" altLang="de-DE" dirty="0"/>
          </a:p>
        </p:txBody>
      </p:sp>
    </p:spTree>
    <p:extLst>
      <p:ext uri="{BB962C8B-B14F-4D97-AF65-F5344CB8AC3E}">
        <p14:creationId xmlns:p14="http://schemas.microsoft.com/office/powerpoint/2010/main" val="345866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Reconversion</a:t>
            </a:r>
            <a:endParaRPr lang="fr-CH" dirty="0"/>
          </a:p>
        </p:txBody>
      </p:sp>
      <p:sp>
        <p:nvSpPr>
          <p:cNvPr id="3" name="Inhaltsplatzhalter 2"/>
          <p:cNvSpPr>
            <a:spLocks noGrp="1"/>
          </p:cNvSpPr>
          <p:nvPr>
            <p:ph idx="12"/>
          </p:nvPr>
        </p:nvSpPr>
        <p:spPr/>
        <p:txBody>
          <a:bodyPr/>
          <a:lstStyle/>
          <a:p>
            <a:r>
              <a:rPr lang="fr-CH" dirty="0" smtClean="0"/>
              <a:t>Liens</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dirty="0" smtClean="0">
                <a:hlinkClick r:id="rId2"/>
              </a:rPr>
              <a:t>Se reconvertir au bio (Bio Suisse)</a:t>
            </a:r>
            <a:endParaRPr lang="fr-CH" dirty="0" smtClean="0">
              <a:hlinkClick r:id="rId3"/>
            </a:endParaRPr>
          </a:p>
          <a:p>
            <a:r>
              <a:rPr lang="fr-CH" dirty="0" smtClean="0">
                <a:hlinkClick r:id="rId4"/>
              </a:rPr>
              <a:t>Reconversion à l’agriculture biologique (bioactualites.ch)</a:t>
            </a:r>
            <a:endParaRPr lang="fr-CH" dirty="0" smtClean="0"/>
          </a:p>
          <a:p>
            <a:r>
              <a:rPr lang="fr-CH" dirty="0" smtClean="0">
                <a:hlinkClick r:id="rId5"/>
              </a:rPr>
              <a:t>100 arguments en faveur de l’agriculture biologique, FiBL 2015</a:t>
            </a:r>
          </a:p>
          <a:p>
            <a:r>
              <a:rPr lang="fr-CH" dirty="0">
                <a:hlinkClick r:id="rId6"/>
              </a:rPr>
              <a:t>A</a:t>
            </a:r>
            <a:r>
              <a:rPr lang="fr-CH" dirty="0" smtClean="0">
                <a:hlinkClick r:id="rId6"/>
              </a:rPr>
              <a:t>rguments pour l’agriculture biologique (dépliant), FiBL 2015</a:t>
            </a:r>
            <a:endParaRPr lang="fr-CH" dirty="0" smtClean="0"/>
          </a:p>
          <a:p>
            <a:r>
              <a:rPr lang="fr-CH" dirty="0" smtClean="0">
                <a:hlinkClick r:id="rId7"/>
              </a:rPr>
              <a:t>Documents pour la reconversion, bioactualites.ch</a:t>
            </a:r>
            <a:endParaRPr lang="fr-CH" dirty="0" smtClean="0"/>
          </a:p>
          <a:p>
            <a:r>
              <a:rPr lang="fr-CH" dirty="0" smtClean="0">
                <a:hlinkClick r:id="rId8"/>
              </a:rPr>
              <a:t>Adresses : Conseil et formation</a:t>
            </a:r>
            <a:endParaRPr lang="fr-CH" dirty="0" smtClean="0"/>
          </a:p>
          <a:p>
            <a:r>
              <a:rPr lang="fr-CH" dirty="0">
                <a:hlinkClick r:id="rId9"/>
              </a:rPr>
              <a:t>Version abrégée des exigences </a:t>
            </a:r>
            <a:r>
              <a:rPr lang="fr-CH" dirty="0" smtClean="0">
                <a:hlinkClick r:id="rId9"/>
              </a:rPr>
              <a:t>bio, FiBL</a:t>
            </a:r>
            <a:endParaRPr lang="fr-CH" dirty="0" smtClean="0"/>
          </a:p>
          <a:p>
            <a:r>
              <a:rPr lang="fr-CH" dirty="0" smtClean="0">
                <a:hlinkClick r:id="rId10"/>
              </a:rPr>
              <a:t>La réglementation bio</a:t>
            </a:r>
            <a:endParaRPr lang="fr-CH" dirty="0" smtClean="0"/>
          </a:p>
          <a:p>
            <a:r>
              <a:rPr lang="fr-CH" dirty="0">
                <a:hlinkClick r:id="rId11"/>
              </a:rPr>
              <a:t>Check d'entreprise </a:t>
            </a:r>
            <a:r>
              <a:rPr lang="fr-CH" dirty="0" smtClean="0">
                <a:hlinkClick r:id="rId11"/>
              </a:rPr>
              <a:t>Bio (bio.inspecta)</a:t>
            </a:r>
            <a:endParaRPr lang="fr-CH" dirty="0" smtClean="0"/>
          </a:p>
          <a:p>
            <a:r>
              <a:rPr lang="fr-CH" dirty="0">
                <a:hlinkClick r:id="rId12"/>
              </a:rPr>
              <a:t>Examen de reconversion en bio (Bio Test </a:t>
            </a:r>
            <a:r>
              <a:rPr lang="fr-CH" dirty="0" smtClean="0">
                <a:hlinkClick r:id="rId12"/>
              </a:rPr>
              <a:t>Agro)</a:t>
            </a:r>
            <a:endParaRPr lang="fr-CH" dirty="0" smtClean="0"/>
          </a:p>
          <a:p>
            <a:r>
              <a:rPr lang="fr-CH" dirty="0">
                <a:hlinkClick r:id="rId13"/>
              </a:rPr>
              <a:t>Test rapide : Où se situe mon exploitation par rapport au </a:t>
            </a:r>
            <a:r>
              <a:rPr lang="fr-CH" dirty="0" smtClean="0">
                <a:hlinkClick r:id="rId13"/>
              </a:rPr>
              <a:t>bio ?</a:t>
            </a:r>
            <a:endParaRPr lang="fr-CH" dirty="0" smtClean="0"/>
          </a:p>
        </p:txBody>
      </p:sp>
      <p:sp>
        <p:nvSpPr>
          <p:cNvPr id="6" name="Fußzeilenplatzhalter 5"/>
          <p:cNvSpPr>
            <a:spLocks noGrp="1"/>
          </p:cNvSpPr>
          <p:nvPr>
            <p:ph type="ftr" sz="quarter" idx="18"/>
          </p:nvPr>
        </p:nvSpPr>
        <p:spPr/>
        <p:txBody>
          <a:bodyPr/>
          <a:lstStyle/>
          <a:p>
            <a:r>
              <a:rPr lang="de-CH" dirty="0">
                <a:solidFill>
                  <a:schemeClr val="tx1">
                    <a:lumMod val="50000"/>
                    <a:lumOff val="50000"/>
                  </a:schemeClr>
                </a:solidFill>
              </a:rPr>
              <a:t>© </a:t>
            </a:r>
            <a:r>
              <a:rPr lang="de-DE" altLang="de-DE" dirty="0"/>
              <a:t>2016 </a:t>
            </a:r>
            <a:r>
              <a:rPr lang="de-DE" dirty="0">
                <a:solidFill>
                  <a:schemeClr val="tx1">
                    <a:lumMod val="50000"/>
                    <a:lumOff val="50000"/>
                  </a:schemeClr>
                </a:solidFill>
              </a:rPr>
              <a:t>FiBL, Bio Suisse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Collection de </a:t>
            </a:r>
            <a:r>
              <a:rPr lang="de-DE" altLang="de-DE" dirty="0" err="1"/>
              <a:t>transparents</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sym typeface="Wingdings 2" panose="05020102010507070707" pitchFamily="18" charset="2"/>
              </a:rPr>
              <a:t>6</a:t>
            </a:r>
            <a:r>
              <a:rPr lang="de-DE" altLang="de-DE" dirty="0"/>
              <a:t>. </a:t>
            </a:r>
            <a:r>
              <a:rPr lang="de-DE" altLang="de-DE" dirty="0" err="1"/>
              <a:t>Reconversion</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Transparent 6.</a:t>
            </a:r>
            <a:fld id="{575D1617-7AF4-4382-BA05-712756A4C3F1}" type="slidenum">
              <a:rPr lang="de-DE" altLang="de-DE"/>
              <a:pPr/>
              <a:t>1</a:t>
            </a:fld>
            <a:endParaRPr lang="de-DE" altLang="de-DE" dirty="0"/>
          </a:p>
        </p:txBody>
      </p:sp>
    </p:spTree>
    <p:extLst>
      <p:ext uri="{BB962C8B-B14F-4D97-AF65-F5344CB8AC3E}">
        <p14:creationId xmlns:p14="http://schemas.microsoft.com/office/powerpoint/2010/main" val="26454945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La reconversion au Bourgeon</a:t>
            </a:r>
            <a:endParaRPr lang="fr-CH" dirty="0"/>
          </a:p>
        </p:txBody>
      </p:sp>
      <p:sp>
        <p:nvSpPr>
          <p:cNvPr id="3" name="Inhaltsplatzhalter 2"/>
          <p:cNvSpPr>
            <a:spLocks noGrp="1"/>
          </p:cNvSpPr>
          <p:nvPr>
            <p:ph idx="12"/>
          </p:nvPr>
        </p:nvSpPr>
        <p:spPr/>
        <p:txBody>
          <a:bodyPr>
            <a:normAutofit fontScale="92500"/>
          </a:bodyPr>
          <a:lstStyle/>
          <a:p>
            <a:r>
              <a:rPr lang="fr-CH" dirty="0" smtClean="0"/>
              <a:t>Reconnaissance Bourgeon après contrôle et certification</a:t>
            </a:r>
            <a:endParaRPr lang="fr-CH" dirty="0"/>
          </a:p>
        </p:txBody>
      </p:sp>
      <p:sp>
        <p:nvSpPr>
          <p:cNvPr id="4" name="Inhaltsplatzhalter 3"/>
          <p:cNvSpPr>
            <a:spLocks noGrp="1"/>
          </p:cNvSpPr>
          <p:nvPr>
            <p:ph idx="14"/>
          </p:nvPr>
        </p:nvSpPr>
        <p:spPr>
          <a:xfrm>
            <a:off x="628650" y="6087581"/>
            <a:ext cx="7471742" cy="293747"/>
          </a:xfrm>
        </p:spPr>
        <p:txBody>
          <a:bodyPr/>
          <a:lstStyle/>
          <a:p>
            <a:r>
              <a:rPr lang="de-CH" dirty="0" smtClean="0"/>
              <a:t>Illustration : FiBL</a:t>
            </a:r>
            <a:endParaRPr lang="de-CH" dirty="0"/>
          </a:p>
        </p:txBody>
      </p:sp>
      <p:sp>
        <p:nvSpPr>
          <p:cNvPr id="5" name="Inhaltsplatzhalter 4"/>
          <p:cNvSpPr>
            <a:spLocks noGrp="1"/>
          </p:cNvSpPr>
          <p:nvPr>
            <p:ph sz="quarter" idx="17"/>
          </p:nvPr>
        </p:nvSpPr>
        <p:spPr>
          <a:xfrm>
            <a:off x="612775" y="1540637"/>
            <a:ext cx="7908925" cy="1022721"/>
          </a:xfrm>
        </p:spPr>
        <p:txBody>
          <a:bodyPr/>
          <a:lstStyle/>
          <a:p>
            <a:r>
              <a:rPr lang="fr-CH" spc="-10" dirty="0" smtClean="0"/>
              <a:t>Contrôle annuel : Bases pour la certification et la reconnaissance par le label</a:t>
            </a:r>
          </a:p>
          <a:p>
            <a:r>
              <a:rPr lang="fr-CH" spc="0" dirty="0" smtClean="0"/>
              <a:t>Avantages du Bourgeon : </a:t>
            </a:r>
            <a:r>
              <a:rPr lang="fr-CH" b="1" spc="0" dirty="0" smtClean="0"/>
              <a:t>Marque forte en mains paysannes</a:t>
            </a:r>
            <a:endParaRPr lang="fr-CH" spc="0" dirty="0"/>
          </a:p>
        </p:txBody>
      </p:sp>
      <p:sp>
        <p:nvSpPr>
          <p:cNvPr id="7" name="Fußzeilenplatzhalter 6"/>
          <p:cNvSpPr>
            <a:spLocks noGrp="1"/>
          </p:cNvSpPr>
          <p:nvPr>
            <p:ph type="ftr" sz="quarter" idx="24"/>
          </p:nvPr>
        </p:nvSpPr>
        <p:spPr/>
        <p:txBody>
          <a:bodyPr/>
          <a:lstStyle/>
          <a:p>
            <a:r>
              <a:rPr lang="de-CH" dirty="0">
                <a:solidFill>
                  <a:schemeClr val="tx1">
                    <a:lumMod val="50000"/>
                    <a:lumOff val="50000"/>
                  </a:schemeClr>
                </a:solidFill>
              </a:rPr>
              <a:t>© </a:t>
            </a:r>
            <a:r>
              <a:rPr lang="de-DE" altLang="de-DE" dirty="0"/>
              <a:t>2016 </a:t>
            </a:r>
            <a:r>
              <a:rPr lang="de-DE" dirty="0">
                <a:solidFill>
                  <a:schemeClr val="tx1">
                    <a:lumMod val="50000"/>
                    <a:lumOff val="50000"/>
                  </a:schemeClr>
                </a:solidFill>
              </a:rPr>
              <a:t>FiBL, Bio Suisse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Collection de </a:t>
            </a:r>
            <a:r>
              <a:rPr lang="de-DE" altLang="de-DE" dirty="0" err="1"/>
              <a:t>transparents</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sym typeface="Wingdings 2" panose="05020102010507070707" pitchFamily="18" charset="2"/>
              </a:rPr>
              <a:t>6</a:t>
            </a:r>
            <a:r>
              <a:rPr lang="de-DE" altLang="de-DE" dirty="0"/>
              <a:t>. </a:t>
            </a:r>
            <a:r>
              <a:rPr lang="de-DE" altLang="de-DE" dirty="0" err="1"/>
              <a:t>Reconversion</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Transparent 6.</a:t>
            </a:r>
            <a:fld id="{575D1617-7AF4-4382-BA05-712756A4C3F1}" type="slidenum">
              <a:rPr lang="de-DE" altLang="de-DE"/>
              <a:pPr/>
              <a:t>19</a:t>
            </a:fld>
            <a:endParaRPr lang="de-DE" altLang="de-DE" dirty="0"/>
          </a:p>
        </p:txBody>
      </p:sp>
      <p:sp>
        <p:nvSpPr>
          <p:cNvPr id="9" name="Rechteck 8"/>
          <p:cNvSpPr/>
          <p:nvPr/>
        </p:nvSpPr>
        <p:spPr>
          <a:xfrm>
            <a:off x="683568" y="3462665"/>
            <a:ext cx="1944216" cy="58425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dirty="0" smtClean="0">
                <a:solidFill>
                  <a:schemeClr val="tx1"/>
                </a:solidFill>
              </a:rPr>
              <a:t>Certification</a:t>
            </a:r>
            <a:endParaRPr lang="fr-CH" sz="1800" dirty="0">
              <a:solidFill>
                <a:schemeClr val="tx1"/>
              </a:solidFill>
            </a:endParaRPr>
          </a:p>
        </p:txBody>
      </p:sp>
      <p:sp>
        <p:nvSpPr>
          <p:cNvPr id="11" name="Rechteck 10"/>
          <p:cNvSpPr/>
          <p:nvPr/>
        </p:nvSpPr>
        <p:spPr>
          <a:xfrm>
            <a:off x="6156176" y="3928791"/>
            <a:ext cx="1944216" cy="584255"/>
          </a:xfrm>
          <a:prstGeom prst="rect">
            <a:avLst/>
          </a:prstGeom>
          <a:solidFill>
            <a:srgbClr val="FBC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dirty="0" smtClean="0">
                <a:solidFill>
                  <a:schemeClr val="tx1"/>
                </a:solidFill>
              </a:rPr>
              <a:t>Confiance des consommateurs</a:t>
            </a:r>
            <a:endParaRPr lang="fr-CH" sz="1800" dirty="0">
              <a:solidFill>
                <a:schemeClr val="tx1"/>
              </a:solidFill>
            </a:endParaRPr>
          </a:p>
        </p:txBody>
      </p:sp>
      <p:sp>
        <p:nvSpPr>
          <p:cNvPr id="12" name="Rechteck 11"/>
          <p:cNvSpPr/>
          <p:nvPr/>
        </p:nvSpPr>
        <p:spPr>
          <a:xfrm>
            <a:off x="6145999" y="3284984"/>
            <a:ext cx="1944216" cy="584255"/>
          </a:xfrm>
          <a:prstGeom prst="rect">
            <a:avLst/>
          </a:prstGeom>
          <a:solidFill>
            <a:srgbClr val="FBC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dirty="0" smtClean="0">
                <a:solidFill>
                  <a:schemeClr val="tx1"/>
                </a:solidFill>
              </a:rPr>
              <a:t>Confiance des autorités</a:t>
            </a:r>
            <a:endParaRPr lang="fr-CH" sz="1800" dirty="0">
              <a:solidFill>
                <a:schemeClr val="tx1"/>
              </a:solidFill>
            </a:endParaRPr>
          </a:p>
        </p:txBody>
      </p:sp>
      <p:sp>
        <p:nvSpPr>
          <p:cNvPr id="15" name="Rechteck 14"/>
          <p:cNvSpPr/>
          <p:nvPr/>
        </p:nvSpPr>
        <p:spPr>
          <a:xfrm>
            <a:off x="693744" y="2640798"/>
            <a:ext cx="1944216" cy="58425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dirty="0" smtClean="0">
                <a:solidFill>
                  <a:schemeClr val="tx1"/>
                </a:solidFill>
              </a:rPr>
              <a:t>Contrôle</a:t>
            </a:r>
            <a:endParaRPr lang="fr-CH" sz="1800" dirty="0">
              <a:solidFill>
                <a:schemeClr val="tx1"/>
              </a:solidFill>
            </a:endParaRPr>
          </a:p>
        </p:txBody>
      </p:sp>
      <p:sp>
        <p:nvSpPr>
          <p:cNvPr id="16" name="Rechteck 15"/>
          <p:cNvSpPr/>
          <p:nvPr/>
        </p:nvSpPr>
        <p:spPr>
          <a:xfrm>
            <a:off x="683568" y="4279315"/>
            <a:ext cx="1954392" cy="176534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H" sz="1800" dirty="0" smtClean="0">
                <a:solidFill>
                  <a:schemeClr val="tx1"/>
                </a:solidFill>
              </a:rPr>
              <a:t>Reconnaissance de la ferme</a:t>
            </a:r>
            <a:br>
              <a:rPr lang="fr-CH" sz="1800" dirty="0" smtClean="0">
                <a:solidFill>
                  <a:schemeClr val="tx1"/>
                </a:solidFill>
              </a:rPr>
            </a:br>
            <a:r>
              <a:rPr lang="fr-CH" sz="1800" dirty="0" smtClean="0">
                <a:solidFill>
                  <a:schemeClr val="tx1"/>
                </a:solidFill>
              </a:rPr>
              <a:t>par le Bourgeon</a:t>
            </a:r>
          </a:p>
        </p:txBody>
      </p:sp>
      <p:pic>
        <p:nvPicPr>
          <p:cNvPr id="17" name="Inhaltsplatzhalter 16"/>
          <p:cNvPicPr>
            <a:picLocks noGrp="1" noChangeAspect="1"/>
          </p:cNvPicPr>
          <p:nvPr>
            <p:ph sz="quarter" idx="23"/>
          </p:nvPr>
        </p:nvPicPr>
        <p:blipFill>
          <a:blip r:embed="rId2"/>
          <a:stretch>
            <a:fillRect/>
          </a:stretch>
        </p:blipFill>
        <p:spPr>
          <a:xfrm>
            <a:off x="1300724" y="5239186"/>
            <a:ext cx="720080" cy="585773"/>
          </a:xfrm>
          <a:prstGeom prst="rect">
            <a:avLst/>
          </a:prstGeom>
        </p:spPr>
      </p:pic>
      <p:sp>
        <p:nvSpPr>
          <p:cNvPr id="19" name="Rechteck 18"/>
          <p:cNvSpPr/>
          <p:nvPr/>
        </p:nvSpPr>
        <p:spPr>
          <a:xfrm>
            <a:off x="6156176" y="4575916"/>
            <a:ext cx="1944216" cy="588141"/>
          </a:xfrm>
          <a:prstGeom prst="rect">
            <a:avLst/>
          </a:prstGeom>
          <a:solidFill>
            <a:srgbClr val="FBC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dirty="0" smtClean="0">
                <a:solidFill>
                  <a:schemeClr val="tx1"/>
                </a:solidFill>
              </a:rPr>
              <a:t>Participation aux décisions</a:t>
            </a:r>
            <a:endParaRPr lang="fr-CH" sz="1800" dirty="0">
              <a:solidFill>
                <a:schemeClr val="tx1"/>
              </a:solidFill>
            </a:endParaRPr>
          </a:p>
        </p:txBody>
      </p:sp>
      <p:sp>
        <p:nvSpPr>
          <p:cNvPr id="20" name="Rechteck 19"/>
          <p:cNvSpPr/>
          <p:nvPr/>
        </p:nvSpPr>
        <p:spPr>
          <a:xfrm>
            <a:off x="6156176" y="5224984"/>
            <a:ext cx="1944216" cy="588141"/>
          </a:xfrm>
          <a:prstGeom prst="rect">
            <a:avLst/>
          </a:prstGeom>
          <a:solidFill>
            <a:srgbClr val="FBC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dirty="0" smtClean="0">
                <a:solidFill>
                  <a:schemeClr val="tx1"/>
                </a:solidFill>
              </a:rPr>
              <a:t>Identité</a:t>
            </a:r>
            <a:endParaRPr lang="fr-CH" sz="1800" dirty="0">
              <a:solidFill>
                <a:schemeClr val="tx1"/>
              </a:solidFill>
            </a:endParaRPr>
          </a:p>
        </p:txBody>
      </p:sp>
      <p:cxnSp>
        <p:nvCxnSpPr>
          <p:cNvPr id="22" name="Gerade Verbindung mit Pfeil 21"/>
          <p:cNvCxnSpPr>
            <a:stCxn id="15" idx="2"/>
            <a:endCxn id="9" idx="0"/>
          </p:cNvCxnSpPr>
          <p:nvPr/>
        </p:nvCxnSpPr>
        <p:spPr>
          <a:xfrm flipH="1">
            <a:off x="1655676" y="3225053"/>
            <a:ext cx="10176" cy="237612"/>
          </a:xfrm>
          <a:prstGeom prst="straightConnector1">
            <a:avLst/>
          </a:prstGeom>
          <a:ln w="38100">
            <a:solidFill>
              <a:schemeClr val="bg1">
                <a:lumMod val="65000"/>
              </a:schemeClr>
            </a:solidFill>
            <a:headEnd w="sm"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a:stCxn id="9" idx="2"/>
            <a:endCxn id="16" idx="0"/>
          </p:cNvCxnSpPr>
          <p:nvPr/>
        </p:nvCxnSpPr>
        <p:spPr>
          <a:xfrm>
            <a:off x="1655676" y="4046920"/>
            <a:ext cx="5088" cy="232395"/>
          </a:xfrm>
          <a:prstGeom prst="straightConnector1">
            <a:avLst/>
          </a:prstGeom>
          <a:ln w="38100">
            <a:solidFill>
              <a:schemeClr val="bg1">
                <a:lumMod val="65000"/>
              </a:schemeClr>
            </a:solidFill>
            <a:headEnd w="sm"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a:stCxn id="16" idx="3"/>
            <a:endCxn id="12" idx="1"/>
          </p:cNvCxnSpPr>
          <p:nvPr/>
        </p:nvCxnSpPr>
        <p:spPr>
          <a:xfrm flipV="1">
            <a:off x="2637960" y="3577112"/>
            <a:ext cx="3508039" cy="1584877"/>
          </a:xfrm>
          <a:prstGeom prst="straightConnector1">
            <a:avLst/>
          </a:prstGeom>
          <a:ln w="38100">
            <a:solidFill>
              <a:schemeClr val="bg1">
                <a:lumMod val="65000"/>
              </a:schemeClr>
            </a:solidFill>
            <a:headEnd w="sm"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a:stCxn id="16" idx="3"/>
            <a:endCxn id="11" idx="1"/>
          </p:cNvCxnSpPr>
          <p:nvPr/>
        </p:nvCxnSpPr>
        <p:spPr>
          <a:xfrm flipV="1">
            <a:off x="2637960" y="4220919"/>
            <a:ext cx="3518216" cy="941070"/>
          </a:xfrm>
          <a:prstGeom prst="straightConnector1">
            <a:avLst/>
          </a:prstGeom>
          <a:ln w="38100">
            <a:solidFill>
              <a:schemeClr val="bg1">
                <a:lumMod val="65000"/>
              </a:schemeClr>
            </a:solidFill>
            <a:headEnd w="sm"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a:stCxn id="16" idx="3"/>
            <a:endCxn id="19" idx="1"/>
          </p:cNvCxnSpPr>
          <p:nvPr/>
        </p:nvCxnSpPr>
        <p:spPr>
          <a:xfrm flipV="1">
            <a:off x="2637960" y="4869987"/>
            <a:ext cx="3518216" cy="292002"/>
          </a:xfrm>
          <a:prstGeom prst="straightConnector1">
            <a:avLst/>
          </a:prstGeom>
          <a:ln w="38100">
            <a:solidFill>
              <a:schemeClr val="bg1">
                <a:lumMod val="65000"/>
              </a:schemeClr>
            </a:solidFill>
            <a:headEnd w="sm"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a:stCxn id="16" idx="3"/>
            <a:endCxn id="20" idx="1"/>
          </p:cNvCxnSpPr>
          <p:nvPr/>
        </p:nvCxnSpPr>
        <p:spPr>
          <a:xfrm>
            <a:off x="2637960" y="5161989"/>
            <a:ext cx="3518216" cy="357066"/>
          </a:xfrm>
          <a:prstGeom prst="straightConnector1">
            <a:avLst/>
          </a:prstGeom>
          <a:ln w="38100">
            <a:solidFill>
              <a:schemeClr val="bg1">
                <a:lumMod val="65000"/>
              </a:schemeClr>
            </a:solidFill>
            <a:headEnd w="sm"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a:stCxn id="16" idx="3"/>
            <a:endCxn id="18" idx="1"/>
          </p:cNvCxnSpPr>
          <p:nvPr/>
        </p:nvCxnSpPr>
        <p:spPr>
          <a:xfrm flipV="1">
            <a:off x="2637960" y="3592678"/>
            <a:ext cx="1257789" cy="1569311"/>
          </a:xfrm>
          <a:prstGeom prst="straightConnector1">
            <a:avLst/>
          </a:prstGeom>
          <a:ln w="38100">
            <a:solidFill>
              <a:schemeClr val="bg1">
                <a:lumMod val="65000"/>
              </a:schemeClr>
            </a:solidFill>
            <a:headEnd w="sm"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Gerade Verbindung mit Pfeil 78"/>
          <p:cNvCxnSpPr>
            <a:stCxn id="16" idx="3"/>
            <a:endCxn id="65" idx="1"/>
          </p:cNvCxnSpPr>
          <p:nvPr/>
        </p:nvCxnSpPr>
        <p:spPr>
          <a:xfrm flipV="1">
            <a:off x="2637960" y="2930983"/>
            <a:ext cx="1257789" cy="2231006"/>
          </a:xfrm>
          <a:prstGeom prst="straightConnector1">
            <a:avLst/>
          </a:prstGeom>
          <a:ln w="38100">
            <a:solidFill>
              <a:schemeClr val="bg1">
                <a:lumMod val="65000"/>
              </a:schemeClr>
            </a:solidFill>
            <a:headEnd w="sm"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chteck 17"/>
          <p:cNvSpPr/>
          <p:nvPr/>
        </p:nvSpPr>
        <p:spPr>
          <a:xfrm>
            <a:off x="3895749" y="3298607"/>
            <a:ext cx="1944216" cy="588141"/>
          </a:xfrm>
          <a:prstGeom prst="rect">
            <a:avLst/>
          </a:prstGeom>
          <a:solidFill>
            <a:srgbClr val="FBC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dirty="0" smtClean="0">
                <a:solidFill>
                  <a:schemeClr val="tx1"/>
                </a:solidFill>
              </a:rPr>
              <a:t>Meilleurs prix</a:t>
            </a:r>
            <a:endParaRPr lang="fr-CH" sz="1800" dirty="0">
              <a:solidFill>
                <a:schemeClr val="tx1"/>
              </a:solidFill>
            </a:endParaRPr>
          </a:p>
        </p:txBody>
      </p:sp>
      <p:sp>
        <p:nvSpPr>
          <p:cNvPr id="65" name="Rechteck 64"/>
          <p:cNvSpPr/>
          <p:nvPr/>
        </p:nvSpPr>
        <p:spPr>
          <a:xfrm>
            <a:off x="3895749" y="2636912"/>
            <a:ext cx="1944216" cy="588141"/>
          </a:xfrm>
          <a:prstGeom prst="rect">
            <a:avLst/>
          </a:prstGeom>
          <a:solidFill>
            <a:srgbClr val="FBC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spc="-70" dirty="0" smtClean="0">
                <a:solidFill>
                  <a:schemeClr val="tx1"/>
                </a:solidFill>
              </a:rPr>
              <a:t>Commercialisation</a:t>
            </a:r>
            <a:r>
              <a:rPr lang="fr-CH" sz="1800" dirty="0" smtClean="0">
                <a:solidFill>
                  <a:schemeClr val="tx1"/>
                </a:solidFill>
              </a:rPr>
              <a:t> plus simple</a:t>
            </a:r>
            <a:endParaRPr lang="fr-CH" sz="1800" dirty="0">
              <a:solidFill>
                <a:schemeClr val="tx1"/>
              </a:solidFill>
            </a:endParaRPr>
          </a:p>
        </p:txBody>
      </p:sp>
    </p:spTree>
    <p:extLst>
      <p:ext uri="{BB962C8B-B14F-4D97-AF65-F5344CB8AC3E}">
        <p14:creationId xmlns:p14="http://schemas.microsoft.com/office/powerpoint/2010/main" val="7303198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La reconversion au Bourgeon</a:t>
            </a:r>
            <a:endParaRPr lang="de-CH" dirty="0"/>
          </a:p>
        </p:txBody>
      </p:sp>
      <p:sp>
        <p:nvSpPr>
          <p:cNvPr id="3" name="Inhaltsplatzhalter 2"/>
          <p:cNvSpPr>
            <a:spLocks noGrp="1"/>
          </p:cNvSpPr>
          <p:nvPr>
            <p:ph idx="12"/>
          </p:nvPr>
        </p:nvSpPr>
        <p:spPr/>
        <p:txBody>
          <a:bodyPr/>
          <a:lstStyle/>
          <a:p>
            <a:r>
              <a:rPr lang="fr-CH" dirty="0" smtClean="0"/>
              <a:t>Points importants pour le premier contrôle</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a:xfrm>
            <a:off x="611560" y="1550121"/>
            <a:ext cx="7904192" cy="726751"/>
          </a:xfrm>
        </p:spPr>
        <p:txBody>
          <a:bodyPr/>
          <a:lstStyle/>
          <a:p>
            <a:r>
              <a:rPr lang="fr-CH" dirty="0" smtClean="0"/>
              <a:t>Le premier contrôle est plus détaillé que les contrôles annuels suivants</a:t>
            </a:r>
          </a:p>
        </p:txBody>
      </p:sp>
      <p:sp>
        <p:nvSpPr>
          <p:cNvPr id="6" name="Inhaltsplatzhalter 5"/>
          <p:cNvSpPr>
            <a:spLocks noGrp="1"/>
          </p:cNvSpPr>
          <p:nvPr>
            <p:ph sz="quarter" idx="24"/>
          </p:nvPr>
        </p:nvSpPr>
        <p:spPr>
          <a:xfrm>
            <a:off x="611158" y="2492896"/>
            <a:ext cx="5184978" cy="2879285"/>
          </a:xfrm>
        </p:spPr>
        <p:txBody>
          <a:bodyPr/>
          <a:lstStyle/>
          <a:p>
            <a:pPr lvl="1"/>
            <a:r>
              <a:rPr lang="fr-CH" dirty="0" smtClean="0"/>
              <a:t>Attestation de protection des eaux reçue ? </a:t>
            </a:r>
            <a:br>
              <a:rPr lang="fr-CH" dirty="0" smtClean="0"/>
            </a:br>
            <a:r>
              <a:rPr lang="fr-CH" dirty="0" smtClean="0"/>
              <a:t>(du canton)</a:t>
            </a:r>
          </a:p>
          <a:p>
            <a:pPr lvl="1"/>
            <a:r>
              <a:rPr lang="fr-CH" dirty="0"/>
              <a:t>Attestation de protection </a:t>
            </a:r>
            <a:r>
              <a:rPr lang="fr-CH" dirty="0" smtClean="0"/>
              <a:t>des animaux reçue </a:t>
            </a:r>
            <a:r>
              <a:rPr lang="fr-CH" dirty="0"/>
              <a:t>? (du canton)</a:t>
            </a:r>
          </a:p>
          <a:p>
            <a:pPr lvl="1"/>
            <a:r>
              <a:rPr lang="fr-CH" dirty="0" smtClean="0"/>
              <a:t>Enlevé les intrants interdits dans toute la ferme ?</a:t>
            </a:r>
          </a:p>
          <a:p>
            <a:pPr lvl="1"/>
            <a:r>
              <a:rPr lang="fr-CH" dirty="0" smtClean="0"/>
              <a:t>Attestation formation obligatoire à disposition ?</a:t>
            </a:r>
          </a:p>
          <a:p>
            <a:pPr lvl="1"/>
            <a:r>
              <a:rPr lang="fr-CH" dirty="0" smtClean="0"/>
              <a:t>Documents de contrôle remplis ?</a:t>
            </a:r>
          </a:p>
          <a:p>
            <a:pPr lvl="1"/>
            <a:r>
              <a:rPr lang="fr-CH" dirty="0" smtClean="0"/>
              <a:t>Plan du domaine et registre des parcelles </a:t>
            </a:r>
            <a:br>
              <a:rPr lang="fr-CH" dirty="0" smtClean="0"/>
            </a:br>
            <a:r>
              <a:rPr lang="fr-CH" dirty="0" smtClean="0"/>
              <a:t>à disposition ?</a:t>
            </a:r>
          </a:p>
          <a:p>
            <a:pPr lvl="1"/>
            <a:r>
              <a:rPr lang="fr-CH" dirty="0" smtClean="0"/>
              <a:t>Tous les journaux et registres à jour ?</a:t>
            </a:r>
          </a:p>
          <a:p>
            <a:pPr lvl="1"/>
            <a:r>
              <a:rPr lang="fr-CH" dirty="0" smtClean="0"/>
              <a:t>Contrat de contrôle et de certification signé ?</a:t>
            </a:r>
            <a:endParaRPr lang="fr-CH" dirty="0"/>
          </a:p>
        </p:txBody>
      </p:sp>
      <p:sp>
        <p:nvSpPr>
          <p:cNvPr id="8" name="Fußzeilenplatzhalter 7"/>
          <p:cNvSpPr>
            <a:spLocks noGrp="1"/>
          </p:cNvSpPr>
          <p:nvPr>
            <p:ph type="ftr" sz="quarter" idx="26"/>
          </p:nvPr>
        </p:nvSpPr>
        <p:spPr/>
        <p:txBody>
          <a:bodyPr/>
          <a:lstStyle/>
          <a:p>
            <a:r>
              <a:rPr lang="de-CH" dirty="0">
                <a:solidFill>
                  <a:schemeClr val="tx1">
                    <a:lumMod val="50000"/>
                    <a:lumOff val="50000"/>
                  </a:schemeClr>
                </a:solidFill>
              </a:rPr>
              <a:t>© </a:t>
            </a:r>
            <a:r>
              <a:rPr lang="de-DE" altLang="de-DE" dirty="0"/>
              <a:t>2016 </a:t>
            </a:r>
            <a:r>
              <a:rPr lang="de-DE" dirty="0">
                <a:solidFill>
                  <a:schemeClr val="tx1">
                    <a:lumMod val="50000"/>
                    <a:lumOff val="50000"/>
                  </a:schemeClr>
                </a:solidFill>
              </a:rPr>
              <a:t>FiBL, Bio Suisse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Collection de </a:t>
            </a:r>
            <a:r>
              <a:rPr lang="de-DE" altLang="de-DE" dirty="0" err="1"/>
              <a:t>transparents</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sym typeface="Wingdings 2" panose="05020102010507070707" pitchFamily="18" charset="2"/>
              </a:rPr>
              <a:t>6</a:t>
            </a:r>
            <a:r>
              <a:rPr lang="de-DE" altLang="de-DE" dirty="0"/>
              <a:t>. </a:t>
            </a:r>
            <a:r>
              <a:rPr lang="de-DE" altLang="de-DE" dirty="0" err="1"/>
              <a:t>Reconversion</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Transparent 6.</a:t>
            </a:r>
            <a:fld id="{575D1617-7AF4-4382-BA05-712756A4C3F1}" type="slidenum">
              <a:rPr lang="de-DE" altLang="de-DE"/>
              <a:pPr/>
              <a:t>20</a:t>
            </a:fld>
            <a:endParaRPr lang="de-DE" altLang="de-DE" dirty="0"/>
          </a:p>
        </p:txBody>
      </p:sp>
      <p:pic>
        <p:nvPicPr>
          <p:cNvPr id="11" name="Inhaltsplatzhalter 10"/>
          <p:cNvPicPr>
            <a:picLocks noGrp="1" noChangeAspect="1"/>
          </p:cNvPicPr>
          <p:nvPr>
            <p:ph sz="quarter" idx="25"/>
          </p:nvPr>
        </p:nvPicPr>
        <p:blipFill>
          <a:blip r:embed="rId2"/>
          <a:stretch>
            <a:fillRect/>
          </a:stretch>
        </p:blipFill>
        <p:spPr>
          <a:xfrm>
            <a:off x="5940152" y="2351773"/>
            <a:ext cx="2376264" cy="3385422"/>
          </a:xfrm>
          <a:prstGeom prst="rect">
            <a:avLst/>
          </a:prstGeom>
          <a:noFill/>
          <a:ln>
            <a:noFill/>
          </a:ln>
          <a:effectLst>
            <a:outerShdw blurRad="165100" dir="2700000" sx="102000" sy="102000" algn="tl" rotWithShape="0">
              <a:prstClr val="black">
                <a:alpha val="30000"/>
              </a:prstClr>
            </a:outerShdw>
          </a:effectLst>
        </p:spPr>
      </p:pic>
    </p:spTree>
    <p:extLst>
      <p:ext uri="{BB962C8B-B14F-4D97-AF65-F5344CB8AC3E}">
        <p14:creationId xmlns:p14="http://schemas.microsoft.com/office/powerpoint/2010/main" val="24160179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Gerade Verbindung mit Pfeil 51"/>
          <p:cNvCxnSpPr>
            <a:endCxn id="8" idx="1"/>
          </p:cNvCxnSpPr>
          <p:nvPr/>
        </p:nvCxnSpPr>
        <p:spPr>
          <a:xfrm flipV="1">
            <a:off x="3849486" y="3180101"/>
            <a:ext cx="1154562" cy="11560"/>
          </a:xfrm>
          <a:prstGeom prst="straightConnector1">
            <a:avLst/>
          </a:prstGeom>
          <a:ln w="50800">
            <a:solidFill>
              <a:schemeClr val="bg1">
                <a:lumMod val="65000"/>
              </a:schemeClr>
            </a:solidFill>
            <a:headEnd type="none"/>
            <a:tailEnd type="triangle" w="sm" len="med"/>
          </a:ln>
        </p:spPr>
        <p:style>
          <a:lnRef idx="1">
            <a:schemeClr val="accent1"/>
          </a:lnRef>
          <a:fillRef idx="0">
            <a:schemeClr val="accent1"/>
          </a:fillRef>
          <a:effectRef idx="0">
            <a:schemeClr val="accent1"/>
          </a:effectRef>
          <a:fontRef idx="minor">
            <a:schemeClr val="tx1"/>
          </a:fontRef>
        </p:style>
      </p:cxnSp>
      <p:cxnSp>
        <p:nvCxnSpPr>
          <p:cNvPr id="55" name="Gerade Verbindung mit Pfeil 54"/>
          <p:cNvCxnSpPr>
            <a:endCxn id="20" idx="1"/>
          </p:cNvCxnSpPr>
          <p:nvPr/>
        </p:nvCxnSpPr>
        <p:spPr>
          <a:xfrm flipV="1">
            <a:off x="4186273" y="3643925"/>
            <a:ext cx="3410063" cy="27310"/>
          </a:xfrm>
          <a:prstGeom prst="straightConnector1">
            <a:avLst/>
          </a:prstGeom>
          <a:ln w="50800">
            <a:solidFill>
              <a:schemeClr val="bg1">
                <a:lumMod val="65000"/>
              </a:schemeClr>
            </a:solidFill>
            <a:headEnd type="none"/>
            <a:tailEnd type="triangle" w="sm" len="med"/>
          </a:ln>
        </p:spPr>
        <p:style>
          <a:lnRef idx="1">
            <a:schemeClr val="accent1"/>
          </a:lnRef>
          <a:fillRef idx="0">
            <a:schemeClr val="accent1"/>
          </a:fillRef>
          <a:effectRef idx="0">
            <a:schemeClr val="accent1"/>
          </a:effectRef>
          <a:fontRef idx="minor">
            <a:schemeClr val="tx1"/>
          </a:fontRef>
        </p:style>
      </p:cxnSp>
      <p:cxnSp>
        <p:nvCxnSpPr>
          <p:cNvPr id="58" name="Gerade Verbindung mit Pfeil 57"/>
          <p:cNvCxnSpPr>
            <a:endCxn id="21" idx="1"/>
          </p:cNvCxnSpPr>
          <p:nvPr/>
        </p:nvCxnSpPr>
        <p:spPr>
          <a:xfrm>
            <a:off x="3849486" y="4100747"/>
            <a:ext cx="1802634" cy="429"/>
          </a:xfrm>
          <a:prstGeom prst="straightConnector1">
            <a:avLst/>
          </a:prstGeom>
          <a:ln w="50800">
            <a:solidFill>
              <a:schemeClr val="bg1">
                <a:lumMod val="65000"/>
              </a:schemeClr>
            </a:solidFill>
            <a:headEnd type="none"/>
            <a:tailEnd type="triangle" w="sm" len="med"/>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fr-CH" dirty="0" smtClean="0"/>
              <a:t>La reconversion au Bourgeon</a:t>
            </a:r>
            <a:endParaRPr lang="fr-CH" dirty="0"/>
          </a:p>
        </p:txBody>
      </p:sp>
      <p:sp>
        <p:nvSpPr>
          <p:cNvPr id="3" name="Inhaltsplatzhalter 2"/>
          <p:cNvSpPr>
            <a:spLocks noGrp="1"/>
          </p:cNvSpPr>
          <p:nvPr>
            <p:ph idx="12"/>
          </p:nvPr>
        </p:nvSpPr>
        <p:spPr/>
        <p:txBody>
          <a:bodyPr>
            <a:normAutofit/>
          </a:bodyPr>
          <a:lstStyle/>
          <a:p>
            <a:r>
              <a:rPr lang="fr-CH" dirty="0" smtClean="0"/>
              <a:t>Suivre les principes de la transparence du marché</a:t>
            </a:r>
            <a:endParaRPr lang="fr-CH" dirty="0"/>
          </a:p>
        </p:txBody>
      </p:sp>
      <p:sp>
        <p:nvSpPr>
          <p:cNvPr id="4" name="Inhaltsplatzhalter 3"/>
          <p:cNvSpPr>
            <a:spLocks noGrp="1"/>
          </p:cNvSpPr>
          <p:nvPr>
            <p:ph idx="14"/>
          </p:nvPr>
        </p:nvSpPr>
        <p:spPr/>
        <p:txBody>
          <a:bodyPr/>
          <a:lstStyle/>
          <a:p>
            <a:r>
              <a:rPr lang="de-CH" dirty="0" smtClean="0"/>
              <a:t>Illustration : FiBL</a:t>
            </a:r>
            <a:endParaRPr lang="de-CH" dirty="0"/>
          </a:p>
        </p:txBody>
      </p:sp>
      <p:sp>
        <p:nvSpPr>
          <p:cNvPr id="5" name="Inhaltsplatzhalter 4"/>
          <p:cNvSpPr>
            <a:spLocks noGrp="1"/>
          </p:cNvSpPr>
          <p:nvPr>
            <p:ph sz="quarter" idx="17"/>
          </p:nvPr>
        </p:nvSpPr>
        <p:spPr>
          <a:xfrm>
            <a:off x="628650" y="1571396"/>
            <a:ext cx="7886700" cy="4476603"/>
          </a:xfrm>
        </p:spPr>
        <p:txBody>
          <a:bodyPr/>
          <a:lstStyle/>
          <a:p>
            <a:endParaRPr lang="fr-CH" dirty="0"/>
          </a:p>
        </p:txBody>
      </p:sp>
      <p:sp>
        <p:nvSpPr>
          <p:cNvPr id="6" name="Fußzeilenplatzhalter 5"/>
          <p:cNvSpPr>
            <a:spLocks noGrp="1"/>
          </p:cNvSpPr>
          <p:nvPr>
            <p:ph type="ftr" sz="quarter" idx="18"/>
          </p:nvPr>
        </p:nvSpPr>
        <p:spPr/>
        <p:txBody>
          <a:bodyPr/>
          <a:lstStyle/>
          <a:p>
            <a:r>
              <a:rPr lang="de-CH" dirty="0">
                <a:solidFill>
                  <a:schemeClr val="tx1">
                    <a:lumMod val="50000"/>
                    <a:lumOff val="50000"/>
                  </a:schemeClr>
                </a:solidFill>
              </a:rPr>
              <a:t>© </a:t>
            </a:r>
            <a:r>
              <a:rPr lang="de-DE" altLang="de-DE" dirty="0"/>
              <a:t>2016 </a:t>
            </a:r>
            <a:r>
              <a:rPr lang="de-DE" dirty="0">
                <a:solidFill>
                  <a:schemeClr val="tx1">
                    <a:lumMod val="50000"/>
                    <a:lumOff val="50000"/>
                  </a:schemeClr>
                </a:solidFill>
              </a:rPr>
              <a:t>FiBL, Bio Suisse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Collection de </a:t>
            </a:r>
            <a:r>
              <a:rPr lang="de-DE" altLang="de-DE" dirty="0" err="1"/>
              <a:t>transparents</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sym typeface="Wingdings 2" panose="05020102010507070707" pitchFamily="18" charset="2"/>
              </a:rPr>
              <a:t>6</a:t>
            </a:r>
            <a:r>
              <a:rPr lang="de-DE" altLang="de-DE" dirty="0"/>
              <a:t>. </a:t>
            </a:r>
            <a:r>
              <a:rPr lang="de-DE" altLang="de-DE" dirty="0" err="1"/>
              <a:t>Reconversion</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Transparent 6.</a:t>
            </a:r>
            <a:fld id="{575D1617-7AF4-4382-BA05-712756A4C3F1}" type="slidenum">
              <a:rPr lang="de-DE" altLang="de-DE"/>
              <a:pPr/>
              <a:t>21</a:t>
            </a:fld>
            <a:endParaRPr lang="de-DE" altLang="de-DE" dirty="0"/>
          </a:p>
        </p:txBody>
      </p:sp>
      <p:sp>
        <p:nvSpPr>
          <p:cNvPr id="7" name="Rechteck 6"/>
          <p:cNvSpPr/>
          <p:nvPr/>
        </p:nvSpPr>
        <p:spPr>
          <a:xfrm>
            <a:off x="2451327" y="1556792"/>
            <a:ext cx="1590930" cy="8992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b="1" dirty="0" smtClean="0">
                <a:solidFill>
                  <a:schemeClr val="tx1"/>
                </a:solidFill>
              </a:rPr>
              <a:t>Bio Suisse </a:t>
            </a:r>
            <a:endParaRPr lang="fr-CH" sz="1800" b="1" dirty="0">
              <a:solidFill>
                <a:schemeClr val="tx1"/>
              </a:solidFill>
            </a:endParaRPr>
          </a:p>
        </p:txBody>
      </p:sp>
      <p:sp>
        <p:nvSpPr>
          <p:cNvPr id="8" name="Rechteck 7"/>
          <p:cNvSpPr/>
          <p:nvPr/>
        </p:nvSpPr>
        <p:spPr>
          <a:xfrm>
            <a:off x="5004048" y="2987663"/>
            <a:ext cx="3511302" cy="384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dirty="0" smtClean="0">
                <a:solidFill>
                  <a:schemeClr val="tx1"/>
                </a:solidFill>
              </a:rPr>
              <a:t>une forte position de négociation</a:t>
            </a:r>
            <a:endParaRPr lang="fr-CH" sz="1800" dirty="0">
              <a:solidFill>
                <a:schemeClr val="tx1"/>
              </a:solidFill>
            </a:endParaRPr>
          </a:p>
        </p:txBody>
      </p:sp>
      <p:sp>
        <p:nvSpPr>
          <p:cNvPr id="9" name="Ellipse 8"/>
          <p:cNvSpPr/>
          <p:nvPr/>
        </p:nvSpPr>
        <p:spPr>
          <a:xfrm>
            <a:off x="2149229" y="2959129"/>
            <a:ext cx="2195126" cy="14059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H" sz="1800" b="1" dirty="0" smtClean="0">
                <a:solidFill>
                  <a:schemeClr val="tx1"/>
                </a:solidFill>
              </a:rPr>
              <a:t>Transparence du marché bio</a:t>
            </a:r>
            <a:endParaRPr lang="fr-CH" sz="1800" b="1" dirty="0">
              <a:solidFill>
                <a:schemeClr val="tx1"/>
              </a:solidFill>
            </a:endParaRPr>
          </a:p>
        </p:txBody>
      </p:sp>
      <p:cxnSp>
        <p:nvCxnSpPr>
          <p:cNvPr id="13" name="Gerade Verbindung mit Pfeil 12"/>
          <p:cNvCxnSpPr>
            <a:stCxn id="7" idx="2"/>
            <a:endCxn id="9" idx="0"/>
          </p:cNvCxnSpPr>
          <p:nvPr/>
        </p:nvCxnSpPr>
        <p:spPr>
          <a:xfrm>
            <a:off x="3246792" y="2456012"/>
            <a:ext cx="0" cy="503117"/>
          </a:xfrm>
          <a:prstGeom prst="straightConnector1">
            <a:avLst/>
          </a:prstGeom>
          <a:ln w="50800">
            <a:solidFill>
              <a:schemeClr val="bg1">
                <a:lumMod val="65000"/>
              </a:schemeClr>
            </a:solidFill>
            <a:headEnd type="none"/>
            <a:tailEnd type="triangle" w="sm" len="med"/>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1201504" y="2566205"/>
            <a:ext cx="2146360" cy="307777"/>
          </a:xfrm>
          <a:prstGeom prst="rect">
            <a:avLst/>
          </a:prstGeom>
          <a:noFill/>
        </p:spPr>
        <p:txBody>
          <a:bodyPr wrap="square" rtlCol="0">
            <a:spAutoFit/>
          </a:bodyPr>
          <a:lstStyle/>
          <a:p>
            <a:pPr algn="ctr"/>
            <a:r>
              <a:rPr lang="fr-CH" sz="1400" dirty="0" smtClean="0">
                <a:solidFill>
                  <a:schemeClr val="tx1"/>
                </a:solidFill>
              </a:rPr>
              <a:t>s’efforcent d’obtenir la</a:t>
            </a:r>
            <a:endParaRPr lang="fr-CH" sz="1400" dirty="0">
              <a:solidFill>
                <a:schemeClr val="tx1"/>
              </a:solidFill>
            </a:endParaRPr>
          </a:p>
        </p:txBody>
      </p:sp>
      <p:sp>
        <p:nvSpPr>
          <p:cNvPr id="20" name="Rechteck 19"/>
          <p:cNvSpPr/>
          <p:nvPr/>
        </p:nvSpPr>
        <p:spPr>
          <a:xfrm>
            <a:off x="7596336" y="3444477"/>
            <a:ext cx="919014" cy="3988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dirty="0" smtClean="0">
                <a:solidFill>
                  <a:schemeClr val="tx1"/>
                </a:solidFill>
              </a:rPr>
              <a:t>l’offre</a:t>
            </a:r>
            <a:endParaRPr lang="fr-CH" sz="1800" dirty="0">
              <a:solidFill>
                <a:schemeClr val="tx1"/>
              </a:solidFill>
            </a:endParaRPr>
          </a:p>
        </p:txBody>
      </p:sp>
      <p:sp>
        <p:nvSpPr>
          <p:cNvPr id="21" name="Rechteck 20"/>
          <p:cNvSpPr/>
          <p:nvPr/>
        </p:nvSpPr>
        <p:spPr>
          <a:xfrm>
            <a:off x="5652120" y="3909256"/>
            <a:ext cx="2870647" cy="383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dirty="0" smtClean="0">
                <a:solidFill>
                  <a:schemeClr val="tx1"/>
                </a:solidFill>
              </a:rPr>
              <a:t>la confiance du commerce</a:t>
            </a:r>
            <a:endParaRPr lang="fr-CH" sz="1800" dirty="0">
              <a:solidFill>
                <a:schemeClr val="tx1"/>
              </a:solidFill>
            </a:endParaRPr>
          </a:p>
        </p:txBody>
      </p:sp>
      <p:sp>
        <p:nvSpPr>
          <p:cNvPr id="22" name="Textfeld 21"/>
          <p:cNvSpPr txBox="1"/>
          <p:nvPr/>
        </p:nvSpPr>
        <p:spPr>
          <a:xfrm>
            <a:off x="4234348" y="3951702"/>
            <a:ext cx="684000" cy="307777"/>
          </a:xfrm>
          <a:prstGeom prst="rect">
            <a:avLst/>
          </a:prstGeom>
          <a:solidFill>
            <a:schemeClr val="bg1"/>
          </a:solidFill>
        </p:spPr>
        <p:txBody>
          <a:bodyPr wrap="square" lIns="36000" rIns="0" rtlCol="0">
            <a:spAutoFit/>
          </a:bodyPr>
          <a:lstStyle/>
          <a:p>
            <a:r>
              <a:rPr lang="fr-CH" sz="1400" dirty="0" smtClean="0">
                <a:solidFill>
                  <a:schemeClr val="tx1"/>
                </a:solidFill>
              </a:rPr>
              <a:t>gagne</a:t>
            </a:r>
            <a:endParaRPr lang="fr-CH" sz="1400" dirty="0">
              <a:solidFill>
                <a:schemeClr val="tx1"/>
              </a:solidFill>
            </a:endParaRPr>
          </a:p>
        </p:txBody>
      </p:sp>
      <p:sp>
        <p:nvSpPr>
          <p:cNvPr id="23" name="Textfeld 22"/>
          <p:cNvSpPr txBox="1"/>
          <p:nvPr/>
        </p:nvSpPr>
        <p:spPr>
          <a:xfrm>
            <a:off x="4214340" y="3033573"/>
            <a:ext cx="594000" cy="307777"/>
          </a:xfrm>
          <a:prstGeom prst="rect">
            <a:avLst/>
          </a:prstGeom>
          <a:solidFill>
            <a:schemeClr val="bg1"/>
          </a:solidFill>
        </p:spPr>
        <p:txBody>
          <a:bodyPr wrap="square" lIns="36000" rIns="0" rtlCol="0">
            <a:spAutoFit/>
          </a:bodyPr>
          <a:lstStyle/>
          <a:p>
            <a:r>
              <a:rPr lang="fr-CH" sz="1400" dirty="0" smtClean="0">
                <a:solidFill>
                  <a:schemeClr val="tx1"/>
                </a:solidFill>
              </a:rPr>
              <a:t>assure</a:t>
            </a:r>
            <a:endParaRPr lang="fr-CH" sz="1400" dirty="0">
              <a:solidFill>
                <a:schemeClr val="tx1"/>
              </a:solidFill>
            </a:endParaRPr>
          </a:p>
        </p:txBody>
      </p:sp>
      <p:sp>
        <p:nvSpPr>
          <p:cNvPr id="24" name="Textfeld 23"/>
          <p:cNvSpPr txBox="1"/>
          <p:nvPr/>
        </p:nvSpPr>
        <p:spPr>
          <a:xfrm>
            <a:off x="4438289" y="3531431"/>
            <a:ext cx="740103" cy="307777"/>
          </a:xfrm>
          <a:prstGeom prst="rect">
            <a:avLst/>
          </a:prstGeom>
          <a:solidFill>
            <a:schemeClr val="bg1"/>
          </a:solidFill>
        </p:spPr>
        <p:txBody>
          <a:bodyPr wrap="square" lIns="36000" rIns="0" rtlCol="0">
            <a:spAutoFit/>
          </a:bodyPr>
          <a:lstStyle/>
          <a:p>
            <a:r>
              <a:rPr lang="fr-CH" sz="1400" dirty="0" smtClean="0">
                <a:solidFill>
                  <a:schemeClr val="tx1"/>
                </a:solidFill>
              </a:rPr>
              <a:t>recense</a:t>
            </a:r>
            <a:endParaRPr lang="fr-CH" sz="1400" dirty="0">
              <a:solidFill>
                <a:schemeClr val="tx1"/>
              </a:solidFill>
            </a:endParaRPr>
          </a:p>
        </p:txBody>
      </p:sp>
      <p:sp>
        <p:nvSpPr>
          <p:cNvPr id="36" name="Sechseck 35"/>
          <p:cNvSpPr/>
          <p:nvPr/>
        </p:nvSpPr>
        <p:spPr>
          <a:xfrm>
            <a:off x="628650" y="1558501"/>
            <a:ext cx="1711102" cy="924651"/>
          </a:xfrm>
          <a:prstGeom prst="hexag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dirty="0" smtClean="0">
                <a:solidFill>
                  <a:schemeClr val="tx1"/>
                </a:solidFill>
              </a:rPr>
              <a:t>Ferme Bourgeon</a:t>
            </a:r>
            <a:endParaRPr lang="fr-CH" sz="1800" dirty="0">
              <a:solidFill>
                <a:schemeClr val="tx1"/>
              </a:solidFill>
            </a:endParaRPr>
          </a:p>
        </p:txBody>
      </p:sp>
      <p:sp>
        <p:nvSpPr>
          <p:cNvPr id="37" name="Sechseck 36"/>
          <p:cNvSpPr/>
          <p:nvPr/>
        </p:nvSpPr>
        <p:spPr>
          <a:xfrm>
            <a:off x="4186273" y="1568791"/>
            <a:ext cx="3482071" cy="410299"/>
          </a:xfrm>
          <a:prstGeom prst="hexag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dirty="0" smtClean="0">
                <a:solidFill>
                  <a:schemeClr val="tx1"/>
                </a:solidFill>
              </a:rPr>
              <a:t>Organisations membres</a:t>
            </a:r>
            <a:endParaRPr lang="fr-CH" sz="1800" dirty="0">
              <a:solidFill>
                <a:schemeClr val="tx1"/>
              </a:solidFill>
            </a:endParaRPr>
          </a:p>
        </p:txBody>
      </p:sp>
      <p:sp>
        <p:nvSpPr>
          <p:cNvPr id="42" name="Sechseck 41"/>
          <p:cNvSpPr/>
          <p:nvPr/>
        </p:nvSpPr>
        <p:spPr>
          <a:xfrm>
            <a:off x="4186272" y="2045713"/>
            <a:ext cx="3482071" cy="410299"/>
          </a:xfrm>
          <a:prstGeom prst="hexag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dirty="0" smtClean="0">
                <a:solidFill>
                  <a:schemeClr val="tx1"/>
                </a:solidFill>
              </a:rPr>
              <a:t>Groupes spécialisés</a:t>
            </a:r>
            <a:endParaRPr lang="fr-CH" sz="1800" dirty="0">
              <a:solidFill>
                <a:schemeClr val="tx1"/>
              </a:solidFill>
            </a:endParaRPr>
          </a:p>
        </p:txBody>
      </p:sp>
      <p:sp>
        <p:nvSpPr>
          <p:cNvPr id="64" name="Pfeil nach rechts 63"/>
          <p:cNvSpPr/>
          <p:nvPr/>
        </p:nvSpPr>
        <p:spPr>
          <a:xfrm>
            <a:off x="643527" y="4769011"/>
            <a:ext cx="6769225" cy="719328"/>
          </a:xfrm>
          <a:prstGeom prst="rightArrow">
            <a:avLst>
              <a:gd name="adj1" fmla="val 54849"/>
              <a:gd name="adj2" fmla="val 50000"/>
            </a:avLst>
          </a:prstGeom>
          <a:solidFill>
            <a:srgbClr val="FAA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800" dirty="0" smtClean="0">
                <a:solidFill>
                  <a:schemeClr val="tx1"/>
                </a:solidFill>
              </a:rPr>
              <a:t>Prix à la production équitables (négociations ventes et prix)</a:t>
            </a:r>
            <a:endParaRPr lang="fr-CH" sz="1800" dirty="0">
              <a:solidFill>
                <a:schemeClr val="tx1"/>
              </a:solidFill>
            </a:endParaRPr>
          </a:p>
        </p:txBody>
      </p:sp>
      <p:sp>
        <p:nvSpPr>
          <p:cNvPr id="65" name="Pfeil nach rechts 64"/>
          <p:cNvSpPr/>
          <p:nvPr/>
        </p:nvSpPr>
        <p:spPr>
          <a:xfrm>
            <a:off x="643528" y="5373968"/>
            <a:ext cx="7260464" cy="719328"/>
          </a:xfrm>
          <a:prstGeom prst="rightArrow">
            <a:avLst>
              <a:gd name="adj1" fmla="val 54849"/>
              <a:gd name="adj2" fmla="val 50000"/>
            </a:avLst>
          </a:prstGeom>
          <a:solidFill>
            <a:srgbClr val="FAA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800" dirty="0" smtClean="0">
                <a:solidFill>
                  <a:schemeClr val="tx1"/>
                </a:solidFill>
              </a:rPr>
              <a:t>Partenariats entre la production, la transformation et le commerce</a:t>
            </a:r>
            <a:endParaRPr lang="fr-CH" sz="1800" dirty="0">
              <a:solidFill>
                <a:schemeClr val="tx1"/>
              </a:solidFill>
            </a:endParaRPr>
          </a:p>
        </p:txBody>
      </p:sp>
    </p:spTree>
    <p:extLst>
      <p:ext uri="{BB962C8B-B14F-4D97-AF65-F5344CB8AC3E}">
        <p14:creationId xmlns:p14="http://schemas.microsoft.com/office/powerpoint/2010/main" val="674422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La reconversion au Bourgeon</a:t>
            </a:r>
            <a:endParaRPr lang="de-CH" dirty="0"/>
          </a:p>
        </p:txBody>
      </p:sp>
      <p:sp>
        <p:nvSpPr>
          <p:cNvPr id="3" name="Inhaltsplatzhalter 2"/>
          <p:cNvSpPr>
            <a:spLocks noGrp="1"/>
          </p:cNvSpPr>
          <p:nvPr>
            <p:ph idx="12"/>
          </p:nvPr>
        </p:nvSpPr>
        <p:spPr/>
        <p:txBody>
          <a:bodyPr/>
          <a:lstStyle/>
          <a:p>
            <a:r>
              <a:rPr lang="fr-CH" dirty="0" smtClean="0"/>
              <a:t>Les délais les plus importants</a:t>
            </a:r>
            <a:endParaRPr lang="fr-CH" dirty="0"/>
          </a:p>
        </p:txBody>
      </p:sp>
      <p:sp>
        <p:nvSpPr>
          <p:cNvPr id="4" name="Inhaltsplatzhalter 3"/>
          <p:cNvSpPr>
            <a:spLocks noGrp="1"/>
          </p:cNvSpPr>
          <p:nvPr>
            <p:ph idx="14"/>
          </p:nvPr>
        </p:nvSpPr>
        <p:spPr/>
        <p:txBody>
          <a:bodyPr/>
          <a:lstStyle/>
          <a:p>
            <a:r>
              <a:rPr lang="de-CH" dirty="0" smtClean="0"/>
              <a:t>Illustration : FiBL</a:t>
            </a:r>
            <a:endParaRPr lang="de-CH" dirty="0"/>
          </a:p>
        </p:txBody>
      </p:sp>
      <p:pic>
        <p:nvPicPr>
          <p:cNvPr id="8" name="Inhaltsplatzhalter 7"/>
          <p:cNvPicPr>
            <a:picLocks noGrp="1" noChangeAspect="1"/>
          </p:cNvPicPr>
          <p:nvPr>
            <p:ph sz="quarter" idx="17"/>
          </p:nvPr>
        </p:nvPicPr>
        <p:blipFill>
          <a:blip r:embed="rId2"/>
          <a:stretch>
            <a:fillRect/>
          </a:stretch>
        </p:blipFill>
        <p:spPr>
          <a:xfrm>
            <a:off x="628650" y="1952716"/>
            <a:ext cx="7904163" cy="2054042"/>
          </a:xfrm>
          <a:prstGeom prst="rect">
            <a:avLst/>
          </a:prstGeom>
        </p:spPr>
      </p:pic>
      <p:sp>
        <p:nvSpPr>
          <p:cNvPr id="6" name="Inhaltsplatzhalter 5"/>
          <p:cNvSpPr>
            <a:spLocks noGrp="1"/>
          </p:cNvSpPr>
          <p:nvPr>
            <p:ph sz="quarter" idx="23"/>
          </p:nvPr>
        </p:nvSpPr>
        <p:spPr>
          <a:xfrm>
            <a:off x="628248" y="4062744"/>
            <a:ext cx="7904192" cy="1983480"/>
          </a:xfrm>
        </p:spPr>
        <p:txBody>
          <a:bodyPr/>
          <a:lstStyle/>
          <a:p>
            <a:r>
              <a:rPr lang="fr-CH" dirty="0" smtClean="0"/>
              <a:t>Délais clairs pour la commercialisation des produits </a:t>
            </a:r>
            <a:br>
              <a:rPr lang="fr-CH" dirty="0" smtClean="0"/>
            </a:br>
            <a:r>
              <a:rPr lang="fr-CH" dirty="0" smtClean="0"/>
              <a:t>pendant la période de reconversion</a:t>
            </a:r>
          </a:p>
          <a:p>
            <a:pPr lvl="1"/>
            <a:r>
              <a:rPr lang="fr-CH" dirty="0" smtClean="0"/>
              <a:t>Produits végétaux et animaux : </a:t>
            </a:r>
            <a:br>
              <a:rPr lang="fr-CH" dirty="0" smtClean="0"/>
            </a:br>
            <a:r>
              <a:rPr lang="fr-CH" dirty="0" smtClean="0"/>
              <a:t>Déclaration au plus tôt 4 mois après le début de la reconversion et seulement après obtention de la certification comme marchandise de reconversion</a:t>
            </a:r>
          </a:p>
          <a:p>
            <a:pPr lvl="1"/>
            <a:r>
              <a:rPr lang="fr-CH" dirty="0" smtClean="0"/>
              <a:t>Cultures semées avant la reconversion : </a:t>
            </a:r>
            <a:br>
              <a:rPr lang="fr-CH" dirty="0" smtClean="0"/>
            </a:br>
            <a:r>
              <a:rPr lang="fr-CH" dirty="0" smtClean="0"/>
              <a:t>Tout doit être conforme au bio dès le semis</a:t>
            </a:r>
            <a:endParaRPr lang="fr-CH" dirty="0"/>
          </a:p>
        </p:txBody>
      </p:sp>
      <p:sp>
        <p:nvSpPr>
          <p:cNvPr id="7" name="Fußzeilenplatzhalter 6"/>
          <p:cNvSpPr>
            <a:spLocks noGrp="1"/>
          </p:cNvSpPr>
          <p:nvPr>
            <p:ph type="ftr" sz="quarter" idx="24"/>
          </p:nvPr>
        </p:nvSpPr>
        <p:spPr/>
        <p:txBody>
          <a:bodyPr/>
          <a:lstStyle/>
          <a:p>
            <a:r>
              <a:rPr lang="de-CH" dirty="0">
                <a:solidFill>
                  <a:schemeClr val="tx1">
                    <a:lumMod val="50000"/>
                    <a:lumOff val="50000"/>
                  </a:schemeClr>
                </a:solidFill>
              </a:rPr>
              <a:t>© </a:t>
            </a:r>
            <a:r>
              <a:rPr lang="de-DE" altLang="de-DE" dirty="0"/>
              <a:t>2016 </a:t>
            </a:r>
            <a:r>
              <a:rPr lang="de-DE" dirty="0">
                <a:solidFill>
                  <a:schemeClr val="tx1">
                    <a:lumMod val="50000"/>
                    <a:lumOff val="50000"/>
                  </a:schemeClr>
                </a:solidFill>
              </a:rPr>
              <a:t>FiBL, Bio Suisse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Collection de </a:t>
            </a:r>
            <a:r>
              <a:rPr lang="de-DE" altLang="de-DE" dirty="0" err="1"/>
              <a:t>transparents</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sym typeface="Wingdings 2" panose="05020102010507070707" pitchFamily="18" charset="2"/>
              </a:rPr>
              <a:t>6</a:t>
            </a:r>
            <a:r>
              <a:rPr lang="de-DE" altLang="de-DE" dirty="0"/>
              <a:t>. </a:t>
            </a:r>
            <a:r>
              <a:rPr lang="de-DE" altLang="de-DE" dirty="0" err="1"/>
              <a:t>Reconversion</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Transparent 6.</a:t>
            </a:r>
            <a:fld id="{575D1617-7AF4-4382-BA05-712756A4C3F1}" type="slidenum">
              <a:rPr lang="de-DE" altLang="de-DE"/>
              <a:pPr/>
              <a:t>22</a:t>
            </a:fld>
            <a:endParaRPr lang="de-DE" altLang="de-DE" dirty="0"/>
          </a:p>
        </p:txBody>
      </p:sp>
      <p:sp>
        <p:nvSpPr>
          <p:cNvPr id="5" name="ZoneTexte 4"/>
          <p:cNvSpPr txBox="1"/>
          <p:nvPr/>
        </p:nvSpPr>
        <p:spPr>
          <a:xfrm>
            <a:off x="755576" y="2285272"/>
            <a:ext cx="1152128" cy="380480"/>
          </a:xfrm>
          <a:prstGeom prst="rect">
            <a:avLst/>
          </a:prstGeom>
          <a:solidFill>
            <a:schemeClr val="bg1"/>
          </a:solidFill>
        </p:spPr>
        <p:txBody>
          <a:bodyPr wrap="square" lIns="36000" tIns="36000" rIns="36000" bIns="36000" rtlCol="0">
            <a:spAutoFit/>
          </a:bodyPr>
          <a:lstStyle/>
          <a:p>
            <a:r>
              <a:rPr lang="fr-CH" sz="1000" dirty="0" smtClean="0"/>
              <a:t>Agriculture biologique</a:t>
            </a:r>
            <a:endParaRPr lang="fr-CH" sz="1000" dirty="0"/>
          </a:p>
        </p:txBody>
      </p:sp>
      <p:sp>
        <p:nvSpPr>
          <p:cNvPr id="9" name="ZoneTexte 8"/>
          <p:cNvSpPr txBox="1"/>
          <p:nvPr/>
        </p:nvSpPr>
        <p:spPr>
          <a:xfrm>
            <a:off x="2195736" y="2258326"/>
            <a:ext cx="1440160" cy="534368"/>
          </a:xfrm>
          <a:prstGeom prst="rect">
            <a:avLst/>
          </a:prstGeom>
          <a:solidFill>
            <a:schemeClr val="bg1"/>
          </a:solidFill>
        </p:spPr>
        <p:txBody>
          <a:bodyPr wrap="square" lIns="36000" tIns="36000" rIns="36000" bIns="36000" rtlCol="0">
            <a:spAutoFit/>
          </a:bodyPr>
          <a:lstStyle/>
          <a:p>
            <a:r>
              <a:rPr lang="fr-CH" sz="1000" dirty="0" smtClean="0"/>
              <a:t>Cultures hivernantes pour la vente : dès le semis</a:t>
            </a:r>
            <a:endParaRPr lang="fr-CH" sz="1000" dirty="0"/>
          </a:p>
        </p:txBody>
      </p:sp>
      <p:sp>
        <p:nvSpPr>
          <p:cNvPr id="10" name="ZoneTexte 9"/>
          <p:cNvSpPr txBox="1"/>
          <p:nvPr/>
        </p:nvSpPr>
        <p:spPr>
          <a:xfrm>
            <a:off x="3751857" y="2287425"/>
            <a:ext cx="1152128" cy="380480"/>
          </a:xfrm>
          <a:prstGeom prst="rect">
            <a:avLst/>
          </a:prstGeom>
          <a:solidFill>
            <a:schemeClr val="bg1"/>
          </a:solidFill>
        </p:spPr>
        <p:txBody>
          <a:bodyPr wrap="square" lIns="36000" tIns="36000" rIns="36000" bIns="36000" rtlCol="0">
            <a:spAutoFit/>
          </a:bodyPr>
          <a:lstStyle/>
          <a:p>
            <a:r>
              <a:rPr lang="fr-CH" sz="1000" dirty="0" smtClean="0"/>
              <a:t>Sur l’ensemble du domaine</a:t>
            </a:r>
            <a:endParaRPr lang="fr-CH" sz="1000" dirty="0"/>
          </a:p>
        </p:txBody>
      </p:sp>
      <p:sp>
        <p:nvSpPr>
          <p:cNvPr id="11" name="ZoneTexte 10"/>
          <p:cNvSpPr txBox="1"/>
          <p:nvPr/>
        </p:nvSpPr>
        <p:spPr>
          <a:xfrm>
            <a:off x="5019946" y="2285272"/>
            <a:ext cx="1152128" cy="380480"/>
          </a:xfrm>
          <a:prstGeom prst="rect">
            <a:avLst/>
          </a:prstGeom>
          <a:solidFill>
            <a:schemeClr val="bg1"/>
          </a:solidFill>
        </p:spPr>
        <p:txBody>
          <a:bodyPr wrap="square" lIns="36000" tIns="36000" rIns="36000" bIns="36000" rtlCol="0">
            <a:spAutoFit/>
          </a:bodyPr>
          <a:lstStyle/>
          <a:p>
            <a:r>
              <a:rPr lang="fr-CH" sz="1000" dirty="0" smtClean="0"/>
              <a:t>Sur l’ensemble du domaine</a:t>
            </a:r>
            <a:endParaRPr lang="fr-CH" sz="1000" dirty="0"/>
          </a:p>
        </p:txBody>
      </p:sp>
      <p:sp>
        <p:nvSpPr>
          <p:cNvPr id="12" name="ZoneTexte 11"/>
          <p:cNvSpPr txBox="1"/>
          <p:nvPr/>
        </p:nvSpPr>
        <p:spPr>
          <a:xfrm>
            <a:off x="6200315" y="2285272"/>
            <a:ext cx="1152128" cy="380480"/>
          </a:xfrm>
          <a:prstGeom prst="rect">
            <a:avLst/>
          </a:prstGeom>
          <a:solidFill>
            <a:schemeClr val="bg1"/>
          </a:solidFill>
        </p:spPr>
        <p:txBody>
          <a:bodyPr wrap="square" lIns="36000" tIns="36000" rIns="36000" bIns="36000" rtlCol="0">
            <a:spAutoFit/>
          </a:bodyPr>
          <a:lstStyle/>
          <a:p>
            <a:r>
              <a:rPr lang="fr-CH" sz="1000" dirty="0" smtClean="0"/>
              <a:t>Sur l’ensemble du domaine</a:t>
            </a:r>
            <a:endParaRPr lang="fr-CH" sz="1000" dirty="0"/>
          </a:p>
        </p:txBody>
      </p:sp>
      <p:sp>
        <p:nvSpPr>
          <p:cNvPr id="13" name="ZoneTexte 12"/>
          <p:cNvSpPr txBox="1"/>
          <p:nvPr/>
        </p:nvSpPr>
        <p:spPr>
          <a:xfrm>
            <a:off x="3788901" y="1789861"/>
            <a:ext cx="999123" cy="380480"/>
          </a:xfrm>
          <a:prstGeom prst="rect">
            <a:avLst/>
          </a:prstGeom>
          <a:solidFill>
            <a:schemeClr val="bg1"/>
          </a:solidFill>
        </p:spPr>
        <p:txBody>
          <a:bodyPr wrap="square" lIns="36000" tIns="36000" rIns="36000" bIns="36000" rtlCol="0">
            <a:spAutoFit/>
          </a:bodyPr>
          <a:lstStyle/>
          <a:p>
            <a:r>
              <a:rPr lang="fr-CH" sz="1000" dirty="0" smtClean="0"/>
              <a:t>1</a:t>
            </a:r>
            <a:r>
              <a:rPr lang="fr-CH" sz="1000" baseline="30000" dirty="0" smtClean="0"/>
              <a:t>ère</a:t>
            </a:r>
            <a:r>
              <a:rPr lang="fr-CH" sz="1000" dirty="0" smtClean="0"/>
              <a:t> année de reconversion</a:t>
            </a:r>
            <a:endParaRPr lang="fr-CH" sz="1000" dirty="0"/>
          </a:p>
        </p:txBody>
      </p:sp>
      <p:sp>
        <p:nvSpPr>
          <p:cNvPr id="14" name="ZoneTexte 13"/>
          <p:cNvSpPr txBox="1"/>
          <p:nvPr/>
        </p:nvSpPr>
        <p:spPr>
          <a:xfrm>
            <a:off x="5096448" y="1823365"/>
            <a:ext cx="999123" cy="380480"/>
          </a:xfrm>
          <a:prstGeom prst="rect">
            <a:avLst/>
          </a:prstGeom>
          <a:solidFill>
            <a:schemeClr val="bg1"/>
          </a:solidFill>
        </p:spPr>
        <p:txBody>
          <a:bodyPr wrap="square" lIns="36000" tIns="36000" rIns="36000" bIns="36000" rtlCol="0">
            <a:spAutoFit/>
          </a:bodyPr>
          <a:lstStyle/>
          <a:p>
            <a:r>
              <a:rPr lang="fr-CH" sz="1000" dirty="0" smtClean="0"/>
              <a:t>2</a:t>
            </a:r>
            <a:r>
              <a:rPr lang="fr-CH" sz="1000" baseline="30000" dirty="0" smtClean="0"/>
              <a:t>ème</a:t>
            </a:r>
            <a:r>
              <a:rPr lang="fr-CH" sz="1000" dirty="0" smtClean="0"/>
              <a:t> année de reconversion</a:t>
            </a:r>
            <a:endParaRPr lang="fr-CH" sz="1000" dirty="0"/>
          </a:p>
        </p:txBody>
      </p:sp>
      <p:sp>
        <p:nvSpPr>
          <p:cNvPr id="15" name="ZoneTexte 14"/>
          <p:cNvSpPr txBox="1"/>
          <p:nvPr/>
        </p:nvSpPr>
        <p:spPr>
          <a:xfrm>
            <a:off x="6276817" y="1958645"/>
            <a:ext cx="999123" cy="226591"/>
          </a:xfrm>
          <a:prstGeom prst="rect">
            <a:avLst/>
          </a:prstGeom>
          <a:solidFill>
            <a:schemeClr val="bg1"/>
          </a:solidFill>
        </p:spPr>
        <p:txBody>
          <a:bodyPr wrap="square" lIns="36000" tIns="36000" rIns="36000" bIns="36000" rtlCol="0">
            <a:spAutoFit/>
          </a:bodyPr>
          <a:lstStyle/>
          <a:p>
            <a:r>
              <a:rPr lang="fr-CH" sz="1000" dirty="0" smtClean="0"/>
              <a:t>1</a:t>
            </a:r>
            <a:r>
              <a:rPr lang="fr-CH" sz="1000" baseline="30000" dirty="0" smtClean="0"/>
              <a:t>ère</a:t>
            </a:r>
            <a:r>
              <a:rPr lang="fr-CH" sz="1000" dirty="0" smtClean="0"/>
              <a:t> année bio</a:t>
            </a:r>
            <a:endParaRPr lang="fr-CH" sz="1000" dirty="0"/>
          </a:p>
        </p:txBody>
      </p:sp>
      <p:sp>
        <p:nvSpPr>
          <p:cNvPr id="16" name="ZoneTexte 15"/>
          <p:cNvSpPr txBox="1"/>
          <p:nvPr/>
        </p:nvSpPr>
        <p:spPr>
          <a:xfrm>
            <a:off x="783718" y="2778158"/>
            <a:ext cx="847408" cy="380480"/>
          </a:xfrm>
          <a:prstGeom prst="rect">
            <a:avLst/>
          </a:prstGeom>
          <a:solidFill>
            <a:schemeClr val="bg1"/>
          </a:solidFill>
        </p:spPr>
        <p:txBody>
          <a:bodyPr wrap="square" lIns="36000" tIns="36000" rIns="36000" bIns="36000" rtlCol="0">
            <a:spAutoFit/>
          </a:bodyPr>
          <a:lstStyle/>
          <a:p>
            <a:r>
              <a:rPr lang="fr-CH" sz="1000" dirty="0" smtClean="0"/>
              <a:t>Contrôle et certification</a:t>
            </a:r>
            <a:endParaRPr lang="fr-CH" sz="1000" dirty="0"/>
          </a:p>
        </p:txBody>
      </p:sp>
      <p:sp>
        <p:nvSpPr>
          <p:cNvPr id="17" name="ZoneTexte 16"/>
          <p:cNvSpPr txBox="1"/>
          <p:nvPr/>
        </p:nvSpPr>
        <p:spPr>
          <a:xfrm>
            <a:off x="643136" y="3254333"/>
            <a:ext cx="1264568" cy="226591"/>
          </a:xfrm>
          <a:prstGeom prst="rect">
            <a:avLst/>
          </a:prstGeom>
          <a:solidFill>
            <a:schemeClr val="bg1"/>
          </a:solidFill>
        </p:spPr>
        <p:txBody>
          <a:bodyPr wrap="square" lIns="36000" tIns="36000" rIns="36000" bIns="36000" rtlCol="0">
            <a:spAutoFit/>
          </a:bodyPr>
          <a:lstStyle/>
          <a:p>
            <a:r>
              <a:rPr lang="fr-CH" sz="1000" dirty="0" smtClean="0"/>
              <a:t>Commercialisation</a:t>
            </a:r>
            <a:endParaRPr lang="fr-CH" sz="1000" dirty="0"/>
          </a:p>
        </p:txBody>
      </p:sp>
      <p:sp>
        <p:nvSpPr>
          <p:cNvPr id="18" name="ZoneTexte 17"/>
          <p:cNvSpPr txBox="1"/>
          <p:nvPr/>
        </p:nvSpPr>
        <p:spPr>
          <a:xfrm>
            <a:off x="2283532" y="3310460"/>
            <a:ext cx="1264568" cy="226591"/>
          </a:xfrm>
          <a:prstGeom prst="rect">
            <a:avLst/>
          </a:prstGeom>
          <a:solidFill>
            <a:schemeClr val="bg1"/>
          </a:solidFill>
        </p:spPr>
        <p:txBody>
          <a:bodyPr wrap="square" lIns="36000" tIns="36000" rIns="36000" bIns="36000" rtlCol="0">
            <a:spAutoFit/>
          </a:bodyPr>
          <a:lstStyle/>
          <a:p>
            <a:r>
              <a:rPr lang="fr-CH" sz="1000" dirty="0" smtClean="0"/>
              <a:t>Conventionnelle</a:t>
            </a:r>
            <a:endParaRPr lang="fr-CH" sz="1000" dirty="0"/>
          </a:p>
        </p:txBody>
      </p:sp>
      <p:sp>
        <p:nvSpPr>
          <p:cNvPr id="19" name="ZoneTexte 18"/>
          <p:cNvSpPr txBox="1"/>
          <p:nvPr/>
        </p:nvSpPr>
        <p:spPr>
          <a:xfrm>
            <a:off x="3909499" y="3252836"/>
            <a:ext cx="1040160" cy="380480"/>
          </a:xfrm>
          <a:prstGeom prst="rect">
            <a:avLst/>
          </a:prstGeom>
          <a:solidFill>
            <a:schemeClr val="bg1"/>
          </a:solidFill>
        </p:spPr>
        <p:txBody>
          <a:bodyPr wrap="square" lIns="36000" tIns="36000" rIns="36000" bIns="36000" rtlCol="0">
            <a:spAutoFit/>
          </a:bodyPr>
          <a:lstStyle/>
          <a:p>
            <a:r>
              <a:rPr lang="fr-CH" sz="1000" dirty="0" smtClean="0"/>
              <a:t>Comme produit de reconversion</a:t>
            </a:r>
            <a:endParaRPr lang="fr-CH" sz="1000" dirty="0"/>
          </a:p>
        </p:txBody>
      </p:sp>
      <p:sp>
        <p:nvSpPr>
          <p:cNvPr id="20" name="ZoneTexte 19"/>
          <p:cNvSpPr txBox="1"/>
          <p:nvPr/>
        </p:nvSpPr>
        <p:spPr>
          <a:xfrm>
            <a:off x="5029815" y="3266674"/>
            <a:ext cx="1040160" cy="380480"/>
          </a:xfrm>
          <a:prstGeom prst="rect">
            <a:avLst/>
          </a:prstGeom>
          <a:solidFill>
            <a:schemeClr val="bg1"/>
          </a:solidFill>
        </p:spPr>
        <p:txBody>
          <a:bodyPr wrap="square" lIns="36000" tIns="36000" rIns="36000" bIns="36000" rtlCol="0">
            <a:spAutoFit/>
          </a:bodyPr>
          <a:lstStyle/>
          <a:p>
            <a:r>
              <a:rPr lang="fr-CH" sz="1000" dirty="0" smtClean="0"/>
              <a:t>Comme produit de reconversion</a:t>
            </a:r>
            <a:endParaRPr lang="fr-CH" sz="1000" dirty="0"/>
          </a:p>
        </p:txBody>
      </p:sp>
      <p:sp>
        <p:nvSpPr>
          <p:cNvPr id="21" name="ZoneTexte 20"/>
          <p:cNvSpPr txBox="1"/>
          <p:nvPr/>
        </p:nvSpPr>
        <p:spPr>
          <a:xfrm>
            <a:off x="6221156" y="3266674"/>
            <a:ext cx="1040160" cy="380480"/>
          </a:xfrm>
          <a:prstGeom prst="rect">
            <a:avLst/>
          </a:prstGeom>
          <a:solidFill>
            <a:schemeClr val="bg1"/>
          </a:solidFill>
        </p:spPr>
        <p:txBody>
          <a:bodyPr wrap="square" lIns="36000" tIns="36000" rIns="36000" bIns="36000" rtlCol="0">
            <a:spAutoFit/>
          </a:bodyPr>
          <a:lstStyle/>
          <a:p>
            <a:r>
              <a:rPr lang="fr-CH" sz="1000" dirty="0" smtClean="0"/>
              <a:t>Comme produit bio</a:t>
            </a:r>
            <a:endParaRPr lang="fr-CH" sz="1000" dirty="0"/>
          </a:p>
        </p:txBody>
      </p:sp>
      <p:sp>
        <p:nvSpPr>
          <p:cNvPr id="22" name="ZoneTexte 21"/>
          <p:cNvSpPr txBox="1"/>
          <p:nvPr/>
        </p:nvSpPr>
        <p:spPr>
          <a:xfrm>
            <a:off x="3814485" y="2778158"/>
            <a:ext cx="829523" cy="380480"/>
          </a:xfrm>
          <a:prstGeom prst="rect">
            <a:avLst/>
          </a:prstGeom>
          <a:solidFill>
            <a:schemeClr val="bg1"/>
          </a:solidFill>
        </p:spPr>
        <p:txBody>
          <a:bodyPr wrap="square" lIns="36000" tIns="36000" rIns="36000" bIns="36000" rtlCol="0">
            <a:spAutoFit/>
          </a:bodyPr>
          <a:lstStyle/>
          <a:p>
            <a:r>
              <a:rPr lang="fr-CH" sz="1000" dirty="0" smtClean="0"/>
              <a:t>De février à octobre</a:t>
            </a:r>
            <a:endParaRPr lang="fr-CH" sz="1000" dirty="0"/>
          </a:p>
        </p:txBody>
      </p:sp>
      <p:sp>
        <p:nvSpPr>
          <p:cNvPr id="23" name="ZoneTexte 22"/>
          <p:cNvSpPr txBox="1"/>
          <p:nvPr/>
        </p:nvSpPr>
        <p:spPr>
          <a:xfrm>
            <a:off x="4924915" y="2768173"/>
            <a:ext cx="1015237" cy="380480"/>
          </a:xfrm>
          <a:prstGeom prst="rect">
            <a:avLst/>
          </a:prstGeom>
          <a:solidFill>
            <a:schemeClr val="bg1"/>
          </a:solidFill>
        </p:spPr>
        <p:txBody>
          <a:bodyPr wrap="square" lIns="36000" tIns="36000" rIns="36000" bIns="36000" rtlCol="0">
            <a:spAutoFit/>
          </a:bodyPr>
          <a:lstStyle/>
          <a:p>
            <a:r>
              <a:rPr lang="fr-CH" sz="1000" dirty="0" smtClean="0"/>
              <a:t>De novembre à octobre</a:t>
            </a:r>
            <a:endParaRPr lang="fr-CH" sz="1000" dirty="0"/>
          </a:p>
        </p:txBody>
      </p:sp>
      <p:sp>
        <p:nvSpPr>
          <p:cNvPr id="24" name="ZoneTexte 23"/>
          <p:cNvSpPr txBox="1"/>
          <p:nvPr/>
        </p:nvSpPr>
        <p:spPr>
          <a:xfrm>
            <a:off x="6088186" y="2778158"/>
            <a:ext cx="1015237" cy="380480"/>
          </a:xfrm>
          <a:prstGeom prst="rect">
            <a:avLst/>
          </a:prstGeom>
          <a:solidFill>
            <a:schemeClr val="bg1"/>
          </a:solidFill>
        </p:spPr>
        <p:txBody>
          <a:bodyPr wrap="square" lIns="36000" tIns="36000" rIns="36000" bIns="36000" rtlCol="0">
            <a:spAutoFit/>
          </a:bodyPr>
          <a:lstStyle/>
          <a:p>
            <a:r>
              <a:rPr lang="fr-CH" sz="1000" dirty="0" smtClean="0"/>
              <a:t>De novembre à octobre</a:t>
            </a:r>
            <a:endParaRPr lang="fr-CH" sz="1000" dirty="0"/>
          </a:p>
        </p:txBody>
      </p:sp>
    </p:spTree>
    <p:extLst>
      <p:ext uri="{BB962C8B-B14F-4D97-AF65-F5344CB8AC3E}">
        <p14:creationId xmlns:p14="http://schemas.microsoft.com/office/powerpoint/2010/main" val="32165868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Règles spéciales pendant la reconversion</a:t>
            </a:r>
            <a:endParaRPr lang="fr-CH" dirty="0"/>
          </a:p>
        </p:txBody>
      </p:sp>
      <p:sp>
        <p:nvSpPr>
          <p:cNvPr id="3" name="Inhaltsplatzhalter 2"/>
          <p:cNvSpPr>
            <a:spLocks noGrp="1"/>
          </p:cNvSpPr>
          <p:nvPr>
            <p:ph idx="12"/>
          </p:nvPr>
        </p:nvSpPr>
        <p:spPr/>
        <p:txBody>
          <a:bodyPr/>
          <a:lstStyle/>
          <a:p>
            <a:r>
              <a:rPr lang="fr-CH" dirty="0" smtClean="0"/>
              <a:t>Commercialisation des produits végétaux</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pPr>
              <a:buClr>
                <a:schemeClr val="accent1"/>
              </a:buClr>
            </a:pPr>
            <a:r>
              <a:rPr lang="fr-CH" altLang="de-DE" dirty="0" smtClean="0"/>
              <a:t>Comme produit conventionnel</a:t>
            </a:r>
          </a:p>
          <a:p>
            <a:pPr lvl="1">
              <a:buClr>
                <a:schemeClr val="accent1"/>
              </a:buClr>
            </a:pPr>
            <a:r>
              <a:rPr lang="fr-CH" altLang="de-DE" dirty="0" smtClean="0"/>
              <a:t>Si la culture n’est pas conforme au bio depuis le semis</a:t>
            </a:r>
          </a:p>
          <a:p>
            <a:pPr lvl="1">
              <a:buClr>
                <a:schemeClr val="accent1"/>
              </a:buClr>
            </a:pPr>
            <a:r>
              <a:rPr lang="fr-CH" altLang="de-DE" dirty="0" smtClean="0"/>
              <a:t>Si la ferme n’a pas été annoncée pour l’agriculture biologique dès le semis</a:t>
            </a:r>
          </a:p>
          <a:p>
            <a:pPr lvl="1">
              <a:buClr>
                <a:schemeClr val="accent1"/>
              </a:buClr>
            </a:pPr>
            <a:r>
              <a:rPr lang="fr-CH" altLang="de-DE" dirty="0" smtClean="0"/>
              <a:t>Si le certificat n’est pas encore disponible</a:t>
            </a:r>
          </a:p>
          <a:p>
            <a:pPr lvl="1">
              <a:buClr>
                <a:schemeClr val="accent1"/>
              </a:buClr>
            </a:pPr>
            <a:endParaRPr lang="fr-CH" altLang="de-DE" dirty="0" smtClean="0"/>
          </a:p>
          <a:p>
            <a:pPr>
              <a:buClr>
                <a:schemeClr val="accent1"/>
              </a:buClr>
            </a:pPr>
            <a:r>
              <a:rPr lang="fr-CH" altLang="de-DE" dirty="0" smtClean="0"/>
              <a:t>Comme produit de reconversion (semis avant la reconversion)</a:t>
            </a:r>
          </a:p>
          <a:p>
            <a:pPr lvl="1">
              <a:buClr>
                <a:schemeClr val="accent1"/>
              </a:buClr>
            </a:pPr>
            <a:r>
              <a:rPr lang="fr-CH" altLang="de-DE" dirty="0" smtClean="0"/>
              <a:t>Si l’attestation écrite que la culture est conforme au bio dès le semis est disponible</a:t>
            </a:r>
          </a:p>
          <a:p>
            <a:pPr lvl="1">
              <a:buClr>
                <a:schemeClr val="accent1"/>
              </a:buClr>
            </a:pPr>
            <a:r>
              <a:rPr lang="fr-CH" altLang="de-DE" dirty="0" smtClean="0"/>
              <a:t>Si </a:t>
            </a:r>
            <a:r>
              <a:rPr lang="fr-CH" altLang="de-DE" dirty="0"/>
              <a:t>la ferme </a:t>
            </a:r>
            <a:r>
              <a:rPr lang="fr-CH" altLang="de-DE" dirty="0" smtClean="0"/>
              <a:t>a été </a:t>
            </a:r>
            <a:r>
              <a:rPr lang="fr-CH" altLang="de-DE" dirty="0"/>
              <a:t>annoncée pour l’agriculture biologique </a:t>
            </a:r>
            <a:r>
              <a:rPr lang="fr-CH" altLang="de-DE" dirty="0" smtClean="0"/>
              <a:t>avant le semis</a:t>
            </a:r>
          </a:p>
          <a:p>
            <a:pPr lvl="1">
              <a:buClr>
                <a:schemeClr val="accent1"/>
              </a:buClr>
            </a:pPr>
            <a:r>
              <a:rPr lang="fr-CH" altLang="de-DE" dirty="0" smtClean="0"/>
              <a:t>Après le 1</a:t>
            </a:r>
            <a:r>
              <a:rPr lang="fr-CH" altLang="de-DE" baseline="30000" dirty="0" smtClean="0"/>
              <a:t>er</a:t>
            </a:r>
            <a:r>
              <a:rPr lang="fr-CH" altLang="de-DE" dirty="0" smtClean="0"/>
              <a:t> mai</a:t>
            </a:r>
          </a:p>
          <a:p>
            <a:pPr lvl="1">
              <a:buClr>
                <a:schemeClr val="accent1"/>
              </a:buClr>
            </a:pPr>
            <a:r>
              <a:rPr lang="fr-CH" altLang="de-DE" dirty="0" smtClean="0"/>
              <a:t>Après la réussite de la certification</a:t>
            </a:r>
          </a:p>
          <a:p>
            <a:pPr lvl="1">
              <a:buClr>
                <a:schemeClr val="accent1"/>
              </a:buClr>
            </a:pPr>
            <a:endParaRPr lang="fr-CH" altLang="de-DE" dirty="0" smtClean="0"/>
          </a:p>
          <a:p>
            <a:pPr>
              <a:buClr>
                <a:schemeClr val="accent1"/>
              </a:buClr>
            </a:pPr>
            <a:r>
              <a:rPr lang="fr-CH" altLang="de-DE" dirty="0"/>
              <a:t>Comme produit de reconversion (semis </a:t>
            </a:r>
            <a:r>
              <a:rPr lang="fr-CH" altLang="de-DE" dirty="0" smtClean="0"/>
              <a:t>pendant la </a:t>
            </a:r>
            <a:r>
              <a:rPr lang="fr-CH" altLang="de-DE" dirty="0"/>
              <a:t>reconversion)</a:t>
            </a:r>
          </a:p>
          <a:p>
            <a:pPr lvl="1">
              <a:buClr>
                <a:schemeClr val="accent1"/>
              </a:buClr>
            </a:pPr>
            <a:r>
              <a:rPr lang="fr-CH" altLang="de-DE" dirty="0"/>
              <a:t>Après le 1</a:t>
            </a:r>
            <a:r>
              <a:rPr lang="fr-CH" altLang="de-DE" baseline="30000" dirty="0"/>
              <a:t>er</a:t>
            </a:r>
            <a:r>
              <a:rPr lang="fr-CH" altLang="de-DE" dirty="0"/>
              <a:t> mai</a:t>
            </a:r>
          </a:p>
          <a:p>
            <a:pPr lvl="1">
              <a:buClr>
                <a:schemeClr val="accent1"/>
              </a:buClr>
            </a:pPr>
            <a:r>
              <a:rPr lang="fr-CH" altLang="de-DE" dirty="0"/>
              <a:t>Après la réussite de la </a:t>
            </a:r>
            <a:r>
              <a:rPr lang="fr-CH" altLang="de-DE" dirty="0" smtClean="0"/>
              <a:t>certification</a:t>
            </a:r>
          </a:p>
          <a:p>
            <a:pPr indent="-288000">
              <a:buClr>
                <a:schemeClr val="accent1"/>
              </a:buClr>
            </a:pPr>
            <a:endParaRPr lang="fr-CH" altLang="de-DE" dirty="0" smtClean="0"/>
          </a:p>
          <a:p>
            <a:endParaRPr lang="fr-CH" dirty="0"/>
          </a:p>
        </p:txBody>
      </p:sp>
      <p:sp>
        <p:nvSpPr>
          <p:cNvPr id="6" name="Fußzeilenplatzhalter 5"/>
          <p:cNvSpPr>
            <a:spLocks noGrp="1"/>
          </p:cNvSpPr>
          <p:nvPr>
            <p:ph type="ftr" sz="quarter" idx="18"/>
          </p:nvPr>
        </p:nvSpPr>
        <p:spPr/>
        <p:txBody>
          <a:bodyPr/>
          <a:lstStyle/>
          <a:p>
            <a:r>
              <a:rPr lang="de-CH" dirty="0">
                <a:solidFill>
                  <a:schemeClr val="tx1">
                    <a:lumMod val="50000"/>
                    <a:lumOff val="50000"/>
                  </a:schemeClr>
                </a:solidFill>
              </a:rPr>
              <a:t>© </a:t>
            </a:r>
            <a:r>
              <a:rPr lang="de-DE" altLang="de-DE" dirty="0"/>
              <a:t>2016 </a:t>
            </a:r>
            <a:r>
              <a:rPr lang="de-DE" dirty="0">
                <a:solidFill>
                  <a:schemeClr val="tx1">
                    <a:lumMod val="50000"/>
                    <a:lumOff val="50000"/>
                  </a:schemeClr>
                </a:solidFill>
              </a:rPr>
              <a:t>FiBL, Bio Suisse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Collection de </a:t>
            </a:r>
            <a:r>
              <a:rPr lang="de-DE" altLang="de-DE" dirty="0" err="1"/>
              <a:t>transparents</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sym typeface="Wingdings 2" panose="05020102010507070707" pitchFamily="18" charset="2"/>
              </a:rPr>
              <a:t>6</a:t>
            </a:r>
            <a:r>
              <a:rPr lang="de-DE" altLang="de-DE" dirty="0"/>
              <a:t>. </a:t>
            </a:r>
            <a:r>
              <a:rPr lang="de-DE" altLang="de-DE" dirty="0" err="1"/>
              <a:t>Reconversion</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Transparent 6.</a:t>
            </a:r>
            <a:fld id="{575D1617-7AF4-4382-BA05-712756A4C3F1}" type="slidenum">
              <a:rPr lang="de-DE" altLang="de-DE"/>
              <a:pPr/>
              <a:t>23</a:t>
            </a:fld>
            <a:endParaRPr lang="de-DE" altLang="de-DE" dirty="0"/>
          </a:p>
        </p:txBody>
      </p:sp>
    </p:spTree>
    <p:extLst>
      <p:ext uri="{BB962C8B-B14F-4D97-AF65-F5344CB8AC3E}">
        <p14:creationId xmlns:p14="http://schemas.microsoft.com/office/powerpoint/2010/main" val="32325714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Règles spéciales pendant la reconversion</a:t>
            </a:r>
          </a:p>
        </p:txBody>
      </p:sp>
      <p:sp>
        <p:nvSpPr>
          <p:cNvPr id="3" name="Inhaltsplatzhalter 2"/>
          <p:cNvSpPr>
            <a:spLocks noGrp="1"/>
          </p:cNvSpPr>
          <p:nvPr>
            <p:ph idx="12"/>
          </p:nvPr>
        </p:nvSpPr>
        <p:spPr/>
        <p:txBody>
          <a:bodyPr>
            <a:normAutofit/>
          </a:bodyPr>
          <a:lstStyle/>
          <a:p>
            <a:pPr>
              <a:buClr>
                <a:schemeClr val="accent1"/>
              </a:buClr>
            </a:pPr>
            <a:r>
              <a:rPr lang="fr-CH" altLang="de-DE" dirty="0" smtClean="0"/>
              <a:t>Déclaration de ses propres fourrages (pour la vente)</a:t>
            </a:r>
            <a:endParaRPr lang="fr-CH" altLang="de-DE" dirty="0"/>
          </a:p>
        </p:txBody>
      </p:sp>
      <p:sp>
        <p:nvSpPr>
          <p:cNvPr id="9" name="Inhaltsplatzhalter 8"/>
          <p:cNvSpPr>
            <a:spLocks noGrp="1"/>
          </p:cNvSpPr>
          <p:nvPr>
            <p:ph idx="14"/>
          </p:nvPr>
        </p:nvSpPr>
        <p:spPr/>
        <p:txBody>
          <a:bodyPr/>
          <a:lstStyle/>
          <a:p>
            <a:endParaRPr lang="de-CH" dirty="0"/>
          </a:p>
          <a:p>
            <a:endParaRPr lang="de-CH" dirty="0"/>
          </a:p>
        </p:txBody>
      </p:sp>
      <p:sp>
        <p:nvSpPr>
          <p:cNvPr id="10" name="Inhaltsplatzhalter 9"/>
          <p:cNvSpPr>
            <a:spLocks noGrp="1"/>
          </p:cNvSpPr>
          <p:nvPr>
            <p:ph sz="quarter" idx="23"/>
          </p:nvPr>
        </p:nvSpPr>
        <p:spPr/>
        <p:txBody>
          <a:bodyPr/>
          <a:lstStyle/>
          <a:p>
            <a:pPr>
              <a:spcBef>
                <a:spcPct val="25000"/>
              </a:spcBef>
              <a:buClr>
                <a:schemeClr val="accent1"/>
              </a:buClr>
            </a:pPr>
            <a:r>
              <a:rPr lang="fr-CH" altLang="de-DE" dirty="0" smtClean="0"/>
              <a:t>Comme fourrages conventionnels</a:t>
            </a:r>
          </a:p>
          <a:p>
            <a:pPr lvl="1">
              <a:spcBef>
                <a:spcPct val="25000"/>
              </a:spcBef>
              <a:buClr>
                <a:schemeClr val="accent1"/>
              </a:buClr>
            </a:pPr>
            <a:r>
              <a:rPr lang="fr-CH" altLang="de-DE" spc="0" dirty="0" smtClean="0"/>
              <a:t>Concentrés récoltés avant la reconversion (les concentrés récoltés sur le </a:t>
            </a:r>
            <a:r>
              <a:rPr lang="fr-CH" altLang="de-DE" spc="0" dirty="0" err="1" smtClean="0"/>
              <a:t>domai-ne</a:t>
            </a:r>
            <a:r>
              <a:rPr lang="fr-CH" altLang="de-DE" spc="0" dirty="0" smtClean="0"/>
              <a:t> avant la reconversion peuvent être utilisés, les concentrés conventionnels achetés ne doivent plus être dans la ferme à partir du début de la reconversion</a:t>
            </a:r>
          </a:p>
          <a:p>
            <a:pPr lvl="1">
              <a:spcBef>
                <a:spcPct val="25000"/>
              </a:spcBef>
              <a:buClr>
                <a:schemeClr val="accent1"/>
              </a:buClr>
            </a:pPr>
            <a:r>
              <a:rPr lang="fr-CH" altLang="de-DE" spc="0" dirty="0" smtClean="0"/>
              <a:t>Fourrages grossiers ou concentrés vendus avant 1</a:t>
            </a:r>
            <a:r>
              <a:rPr lang="fr-CH" altLang="de-DE" spc="0" baseline="30000" dirty="0" smtClean="0"/>
              <a:t>er</a:t>
            </a:r>
            <a:r>
              <a:rPr lang="fr-CH" altLang="de-DE" spc="0" dirty="0" smtClean="0"/>
              <a:t> mai 1</a:t>
            </a:r>
            <a:r>
              <a:rPr lang="fr-CH" altLang="de-DE" spc="0" baseline="30000" dirty="0" smtClean="0"/>
              <a:t>ère</a:t>
            </a:r>
            <a:r>
              <a:rPr lang="fr-CH" altLang="de-DE" spc="0" dirty="0" smtClean="0"/>
              <a:t> année reconversion</a:t>
            </a:r>
          </a:p>
          <a:p>
            <a:pPr lvl="1">
              <a:spcBef>
                <a:spcPct val="25000"/>
              </a:spcBef>
              <a:buClr>
                <a:schemeClr val="accent1"/>
              </a:buClr>
            </a:pPr>
            <a:endParaRPr lang="fr-CH" altLang="de-DE" dirty="0" smtClean="0"/>
          </a:p>
          <a:p>
            <a:pPr>
              <a:spcBef>
                <a:spcPct val="25000"/>
              </a:spcBef>
              <a:buClr>
                <a:schemeClr val="accent1"/>
              </a:buClr>
            </a:pPr>
            <a:r>
              <a:rPr lang="fr-CH" altLang="de-DE" dirty="0" smtClean="0"/>
              <a:t>Comme fourrages de reconversion</a:t>
            </a:r>
          </a:p>
          <a:p>
            <a:pPr lvl="1">
              <a:spcBef>
                <a:spcPct val="25000"/>
              </a:spcBef>
              <a:buClr>
                <a:schemeClr val="accent1"/>
              </a:buClr>
            </a:pPr>
            <a:r>
              <a:rPr lang="fr-CH" altLang="de-DE" spc="-50" dirty="0" smtClean="0"/>
              <a:t>Fourrages grossiers pour ses propres besoins (même si récoltés avant la reconversion</a:t>
            </a:r>
          </a:p>
          <a:p>
            <a:pPr lvl="1">
              <a:spcBef>
                <a:spcPct val="25000"/>
              </a:spcBef>
              <a:buClr>
                <a:schemeClr val="accent1"/>
              </a:buClr>
            </a:pPr>
            <a:r>
              <a:rPr lang="fr-CH" altLang="de-DE" spc="0" dirty="0" smtClean="0"/>
              <a:t>Concentrés récoltés pendant la reconversion</a:t>
            </a:r>
          </a:p>
          <a:p>
            <a:pPr lvl="1">
              <a:spcBef>
                <a:spcPct val="25000"/>
              </a:spcBef>
              <a:buClr>
                <a:schemeClr val="accent1"/>
              </a:buClr>
            </a:pPr>
            <a:r>
              <a:rPr lang="fr-CH" altLang="de-DE" spc="0" dirty="0" smtClean="0"/>
              <a:t>Fourrages grossiers récoltés et commercialisés pendant la reconversion</a:t>
            </a:r>
            <a:endParaRPr lang="fr-CH" spc="0" dirty="0"/>
          </a:p>
        </p:txBody>
      </p:sp>
      <p:sp>
        <p:nvSpPr>
          <p:cNvPr id="6" name="Fußzeilenplatzhalter 5"/>
          <p:cNvSpPr>
            <a:spLocks noGrp="1"/>
          </p:cNvSpPr>
          <p:nvPr>
            <p:ph type="ftr" sz="quarter" idx="24"/>
          </p:nvPr>
        </p:nvSpPr>
        <p:spPr/>
        <p:txBody>
          <a:bodyPr/>
          <a:lstStyle/>
          <a:p>
            <a:r>
              <a:rPr lang="de-CH" dirty="0">
                <a:solidFill>
                  <a:schemeClr val="tx1">
                    <a:lumMod val="50000"/>
                    <a:lumOff val="50000"/>
                  </a:schemeClr>
                </a:solidFill>
              </a:rPr>
              <a:t>© </a:t>
            </a:r>
            <a:r>
              <a:rPr lang="de-DE" altLang="de-DE" dirty="0"/>
              <a:t>2016 </a:t>
            </a:r>
            <a:r>
              <a:rPr lang="de-DE" dirty="0">
                <a:solidFill>
                  <a:schemeClr val="tx1">
                    <a:lumMod val="50000"/>
                    <a:lumOff val="50000"/>
                  </a:schemeClr>
                </a:solidFill>
              </a:rPr>
              <a:t>FiBL, Bio Suisse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Collection de </a:t>
            </a:r>
            <a:r>
              <a:rPr lang="de-DE" altLang="de-DE" dirty="0" err="1"/>
              <a:t>transparents</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sym typeface="Wingdings 2" panose="05020102010507070707" pitchFamily="18" charset="2"/>
              </a:rPr>
              <a:t>6</a:t>
            </a:r>
            <a:r>
              <a:rPr lang="de-DE" altLang="de-DE" dirty="0"/>
              <a:t>. </a:t>
            </a:r>
            <a:r>
              <a:rPr lang="de-DE" altLang="de-DE" dirty="0" err="1"/>
              <a:t>Reconversion</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Transparent 6.</a:t>
            </a:r>
            <a:fld id="{575D1617-7AF4-4382-BA05-712756A4C3F1}" type="slidenum">
              <a:rPr lang="de-DE" altLang="de-DE"/>
              <a:pPr/>
              <a:t>24</a:t>
            </a:fld>
            <a:endParaRPr lang="de-DE" altLang="de-DE" dirty="0"/>
          </a:p>
        </p:txBody>
      </p:sp>
      <p:pic>
        <p:nvPicPr>
          <p:cNvPr id="5" name="Inhaltsplatzhalter 4"/>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13981" y="1542669"/>
            <a:ext cx="7906512" cy="1658112"/>
          </a:xfrm>
        </p:spPr>
      </p:pic>
    </p:spTree>
    <p:extLst>
      <p:ext uri="{BB962C8B-B14F-4D97-AF65-F5344CB8AC3E}">
        <p14:creationId xmlns:p14="http://schemas.microsoft.com/office/powerpoint/2010/main" val="17158906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Réflexions économiques pour la reconversion</a:t>
            </a:r>
            <a:endParaRPr lang="fr-CH" dirty="0"/>
          </a:p>
        </p:txBody>
      </p:sp>
      <p:sp>
        <p:nvSpPr>
          <p:cNvPr id="3" name="Inhaltsplatzhalter 2"/>
          <p:cNvSpPr>
            <a:spLocks noGrp="1"/>
          </p:cNvSpPr>
          <p:nvPr>
            <p:ph idx="12"/>
          </p:nvPr>
        </p:nvSpPr>
        <p:spPr/>
        <p:txBody>
          <a:bodyPr/>
          <a:lstStyle/>
          <a:p>
            <a:r>
              <a:rPr lang="fr-CH" dirty="0" smtClean="0"/>
              <a:t>Changements dans l’économie d’entreprise</a:t>
            </a:r>
            <a:endParaRPr lang="fr-CH" dirty="0"/>
          </a:p>
        </p:txBody>
      </p:sp>
      <p:sp>
        <p:nvSpPr>
          <p:cNvPr id="5" name="Inhaltsplatzhalter 4"/>
          <p:cNvSpPr>
            <a:spLocks noGrp="1"/>
          </p:cNvSpPr>
          <p:nvPr>
            <p:ph idx="14"/>
          </p:nvPr>
        </p:nvSpPr>
        <p:spPr/>
        <p:txBody>
          <a:bodyPr/>
          <a:lstStyle/>
          <a:p>
            <a:endParaRPr lang="de-CH" dirty="0"/>
          </a:p>
        </p:txBody>
      </p:sp>
      <p:sp>
        <p:nvSpPr>
          <p:cNvPr id="8" name="Inhaltsplatzhalter 7"/>
          <p:cNvSpPr>
            <a:spLocks noGrp="1"/>
          </p:cNvSpPr>
          <p:nvPr>
            <p:ph sz="quarter" idx="17"/>
          </p:nvPr>
        </p:nvSpPr>
        <p:spPr/>
        <p:txBody>
          <a:bodyPr/>
          <a:lstStyle/>
          <a:p>
            <a:r>
              <a:rPr lang="fr-CH" dirty="0" smtClean="0"/>
              <a:t>L’expérience montre qu’il faut 3 à 5 ans jusqu’à ce que le revenu se stabilise après le début de la reconversion</a:t>
            </a:r>
          </a:p>
          <a:p>
            <a:r>
              <a:rPr lang="fr-CH" dirty="0" smtClean="0"/>
              <a:t>Évaluer </a:t>
            </a:r>
            <a:r>
              <a:rPr lang="fr-CH" dirty="0"/>
              <a:t>réalistement les coûts de production, les rendements potentiels et les </a:t>
            </a:r>
            <a:r>
              <a:rPr lang="fr-CH" dirty="0" smtClean="0"/>
              <a:t>prix est très important pour assurer la pérennité de la ferme</a:t>
            </a:r>
          </a:p>
          <a:p>
            <a:endParaRPr lang="fr-CH" dirty="0" smtClean="0"/>
          </a:p>
          <a:p>
            <a:r>
              <a:rPr lang="fr-CH" dirty="0" smtClean="0"/>
              <a:t>Déplacement des coûts dus à la reconversion</a:t>
            </a:r>
          </a:p>
          <a:p>
            <a:pPr lvl="1"/>
            <a:r>
              <a:rPr lang="fr-CH" dirty="0" smtClean="0"/>
              <a:t>des coûts variables (engrais, produits phytosanitaires)</a:t>
            </a:r>
          </a:p>
          <a:p>
            <a:pPr lvl="1"/>
            <a:r>
              <a:rPr lang="fr-CH" dirty="0" smtClean="0"/>
              <a:t>vers les coûts fixes (stockage des engrais de ferme, coûts de main-d’œuvre)</a:t>
            </a:r>
          </a:p>
          <a:p>
            <a:pPr lvl="1"/>
            <a:endParaRPr lang="fr-CH" dirty="0" smtClean="0"/>
          </a:p>
          <a:p>
            <a:r>
              <a:rPr lang="fr-CH" dirty="0" smtClean="0"/>
              <a:t>Budget comparatif global de la rentabilité au lieu d’une simple comparaison des marges brutes</a:t>
            </a:r>
          </a:p>
          <a:p>
            <a:pPr lvl="1"/>
            <a:r>
              <a:rPr lang="fr-CH" dirty="0" smtClean="0"/>
              <a:t>Investissement, coûts de production, paiements directs, prix de vente</a:t>
            </a:r>
            <a:endParaRPr lang="fr-CH" dirty="0"/>
          </a:p>
        </p:txBody>
      </p:sp>
      <p:sp>
        <p:nvSpPr>
          <p:cNvPr id="6" name="Fußzeilenplatzhalter 5"/>
          <p:cNvSpPr>
            <a:spLocks noGrp="1"/>
          </p:cNvSpPr>
          <p:nvPr>
            <p:ph type="ftr" sz="quarter" idx="18"/>
          </p:nvPr>
        </p:nvSpPr>
        <p:spPr/>
        <p:txBody>
          <a:bodyPr/>
          <a:lstStyle/>
          <a:p>
            <a:r>
              <a:rPr lang="de-CH" dirty="0">
                <a:solidFill>
                  <a:schemeClr val="tx1">
                    <a:lumMod val="50000"/>
                    <a:lumOff val="50000"/>
                  </a:schemeClr>
                </a:solidFill>
              </a:rPr>
              <a:t>© </a:t>
            </a:r>
            <a:r>
              <a:rPr lang="de-DE" altLang="de-DE" dirty="0"/>
              <a:t>2016 </a:t>
            </a:r>
            <a:r>
              <a:rPr lang="de-DE" dirty="0">
                <a:solidFill>
                  <a:schemeClr val="tx1">
                    <a:lumMod val="50000"/>
                    <a:lumOff val="50000"/>
                  </a:schemeClr>
                </a:solidFill>
              </a:rPr>
              <a:t>FiBL, Bio Suisse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Collection de </a:t>
            </a:r>
            <a:r>
              <a:rPr lang="de-DE" altLang="de-DE" dirty="0" err="1"/>
              <a:t>transparents</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sym typeface="Wingdings 2" panose="05020102010507070707" pitchFamily="18" charset="2"/>
              </a:rPr>
              <a:t>6</a:t>
            </a:r>
            <a:r>
              <a:rPr lang="de-DE" altLang="de-DE" dirty="0"/>
              <a:t>. </a:t>
            </a:r>
            <a:r>
              <a:rPr lang="de-DE" altLang="de-DE" dirty="0" err="1"/>
              <a:t>Reconversion</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Transparent 6.</a:t>
            </a:r>
            <a:fld id="{575D1617-7AF4-4382-BA05-712756A4C3F1}" type="slidenum">
              <a:rPr lang="de-DE" altLang="de-DE"/>
              <a:pPr/>
              <a:t>25</a:t>
            </a:fld>
            <a:endParaRPr lang="de-DE" altLang="de-DE" dirty="0"/>
          </a:p>
        </p:txBody>
      </p:sp>
    </p:spTree>
    <p:extLst>
      <p:ext uri="{BB962C8B-B14F-4D97-AF65-F5344CB8AC3E}">
        <p14:creationId xmlns:p14="http://schemas.microsoft.com/office/powerpoint/2010/main" val="17424734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Réflexions économiques pour la reconversion</a:t>
            </a:r>
            <a:endParaRPr lang="de-CH" dirty="0"/>
          </a:p>
        </p:txBody>
      </p:sp>
      <p:sp>
        <p:nvSpPr>
          <p:cNvPr id="3" name="Inhaltsplatzhalter 2"/>
          <p:cNvSpPr>
            <a:spLocks noGrp="1"/>
          </p:cNvSpPr>
          <p:nvPr>
            <p:ph idx="12"/>
          </p:nvPr>
        </p:nvSpPr>
        <p:spPr/>
        <p:txBody>
          <a:bodyPr>
            <a:normAutofit/>
          </a:bodyPr>
          <a:lstStyle/>
          <a:p>
            <a:r>
              <a:rPr lang="fr-CH" dirty="0" smtClean="0"/>
              <a:t>Évolution du revenu comme ferme Bourgeon</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spc="0" dirty="0" smtClean="0"/>
              <a:t>Les chiffres économiques peuvent inciter un chef d’exploitation à se lancer dans le bio, mais la réussite dépend essentiellement de la motivation et du fait que toute sa famille soutient la décision de la reconversion</a:t>
            </a:r>
          </a:p>
          <a:p>
            <a:r>
              <a:rPr lang="fr-CH" dirty="0" smtClean="0"/>
              <a:t>S’attendre à des changements dans la structure des coûts</a:t>
            </a:r>
            <a:endParaRPr lang="fr-CH" dirty="0"/>
          </a:p>
        </p:txBody>
      </p:sp>
      <p:sp>
        <p:nvSpPr>
          <p:cNvPr id="7" name="Fußzeilenplatzhalter 6"/>
          <p:cNvSpPr>
            <a:spLocks noGrp="1"/>
          </p:cNvSpPr>
          <p:nvPr>
            <p:ph type="ftr" sz="quarter" idx="24"/>
          </p:nvPr>
        </p:nvSpPr>
        <p:spPr/>
        <p:txBody>
          <a:bodyPr/>
          <a:lstStyle/>
          <a:p>
            <a:r>
              <a:rPr lang="de-CH" dirty="0">
                <a:solidFill>
                  <a:schemeClr val="tx1">
                    <a:lumMod val="50000"/>
                    <a:lumOff val="50000"/>
                  </a:schemeClr>
                </a:solidFill>
              </a:rPr>
              <a:t>© </a:t>
            </a:r>
            <a:r>
              <a:rPr lang="de-DE" altLang="de-DE" dirty="0"/>
              <a:t>2016 </a:t>
            </a:r>
            <a:r>
              <a:rPr lang="de-DE" dirty="0">
                <a:solidFill>
                  <a:schemeClr val="tx1">
                    <a:lumMod val="50000"/>
                    <a:lumOff val="50000"/>
                  </a:schemeClr>
                </a:solidFill>
              </a:rPr>
              <a:t>FiBL, Bio Suisse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Collection de </a:t>
            </a:r>
            <a:r>
              <a:rPr lang="de-DE" altLang="de-DE" dirty="0" err="1"/>
              <a:t>transparents</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sym typeface="Wingdings 2" panose="05020102010507070707" pitchFamily="18" charset="2"/>
              </a:rPr>
              <a:t>6</a:t>
            </a:r>
            <a:r>
              <a:rPr lang="de-DE" altLang="de-DE" dirty="0"/>
              <a:t>. </a:t>
            </a:r>
            <a:r>
              <a:rPr lang="de-DE" altLang="de-DE" dirty="0" err="1"/>
              <a:t>Reconversion</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Transparent 6.</a:t>
            </a:r>
            <a:fld id="{575D1617-7AF4-4382-BA05-712756A4C3F1}" type="slidenum">
              <a:rPr lang="de-DE" altLang="de-DE"/>
              <a:pPr/>
              <a:t>26</a:t>
            </a:fld>
            <a:endParaRPr lang="de-DE" altLang="de-DE" dirty="0"/>
          </a:p>
        </p:txBody>
      </p:sp>
      <p:graphicFrame>
        <p:nvGraphicFramePr>
          <p:cNvPr id="9" name="Inhaltsplatzhalter 8"/>
          <p:cNvGraphicFramePr>
            <a:graphicFrameLocks noGrp="1"/>
          </p:cNvGraphicFramePr>
          <p:nvPr>
            <p:ph sz="quarter" idx="23"/>
            <p:extLst>
              <p:ext uri="{D42A27DB-BD31-4B8C-83A1-F6EECF244321}">
                <p14:modId xmlns:p14="http://schemas.microsoft.com/office/powerpoint/2010/main" val="3296802623"/>
              </p:ext>
            </p:extLst>
          </p:nvPr>
        </p:nvGraphicFramePr>
        <p:xfrm>
          <a:off x="628650" y="2936875"/>
          <a:ext cx="7904164" cy="3245862"/>
        </p:xfrm>
        <a:graphic>
          <a:graphicData uri="http://schemas.openxmlformats.org/drawingml/2006/table">
            <a:tbl>
              <a:tblPr firstRow="1" bandRow="1">
                <a:tableStyleId>{93296810-A885-4BE3-A3E7-6D5BEEA58F35}</a:tableStyleId>
              </a:tblPr>
              <a:tblGrid>
                <a:gridCol w="3952082"/>
                <a:gridCol w="3952082"/>
              </a:tblGrid>
              <a:tr h="342771">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solidFill>
                            <a:schemeClr val="tx1"/>
                          </a:solidFill>
                        </a:rPr>
                        <a:t>Influences négatives</a:t>
                      </a:r>
                    </a:p>
                  </a:txBody>
                  <a:tcPr>
                    <a:solidFill>
                      <a:srgbClr val="E97177"/>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solidFill>
                            <a:schemeClr val="tx1"/>
                          </a:solidFill>
                        </a:rPr>
                        <a:t>Influences positives</a:t>
                      </a:r>
                    </a:p>
                  </a:txBody>
                  <a:tcPr>
                    <a:solidFill>
                      <a:srgbClr val="39977A"/>
                    </a:solidFill>
                  </a:tcPr>
                </a:tc>
              </a:tr>
              <a:tr h="34277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Diminutions des rendements</a:t>
                      </a:r>
                    </a:p>
                  </a:txBody>
                  <a:tcPr>
                    <a:solidFill>
                      <a:srgbClr val="F1A5A9"/>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Prix agricoles plus élevés</a:t>
                      </a:r>
                    </a:p>
                  </a:txBody>
                  <a:tcPr>
                    <a:solidFill>
                      <a:srgbClr val="6BC7AB"/>
                    </a:solidFill>
                  </a:tcPr>
                </a:tc>
              </a:tr>
              <a:tr h="342771">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Diminution de la productivité des bêtes (et év. diminution du cheptel)</a:t>
                      </a:r>
                    </a:p>
                  </a:txBody>
                  <a:tcPr>
                    <a:solidFill>
                      <a:srgbClr val="F1A5A9"/>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Paiements directs plus élevés</a:t>
                      </a:r>
                      <a:endParaRPr lang="fr-CH" sz="1600" baseline="0" noProof="0" dirty="0" smtClean="0"/>
                    </a:p>
                    <a:p>
                      <a:pPr marL="0" marR="0" indent="0" algn="l" defTabSz="685800" rtl="0" eaLnBrk="1" fontAlgn="auto" latinLnBrk="0" hangingPunct="1">
                        <a:lnSpc>
                          <a:spcPct val="100000"/>
                        </a:lnSpc>
                        <a:spcBef>
                          <a:spcPts val="0"/>
                        </a:spcBef>
                        <a:spcAft>
                          <a:spcPts val="0"/>
                        </a:spcAft>
                        <a:buClrTx/>
                        <a:buSzTx/>
                        <a:buFontTx/>
                        <a:buNone/>
                        <a:tabLst/>
                        <a:defRPr/>
                      </a:pPr>
                      <a:endParaRPr lang="fr-CH" sz="1600" noProof="0" dirty="0" smtClean="0"/>
                    </a:p>
                  </a:txBody>
                  <a:tcPr>
                    <a:solidFill>
                      <a:srgbClr val="6BC7AB"/>
                    </a:solidFill>
                  </a:tcPr>
                </a:tc>
              </a:tr>
              <a:tr h="34277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Augmentation des prix des</a:t>
                      </a:r>
                      <a:r>
                        <a:rPr lang="fr-CH" sz="1600" baseline="0" noProof="0" dirty="0" smtClean="0"/>
                        <a:t> aliments fourragers</a:t>
                      </a:r>
                      <a:endParaRPr lang="fr-CH" sz="1600" noProof="0" dirty="0" smtClean="0"/>
                    </a:p>
                  </a:txBody>
                  <a:tcPr>
                    <a:solidFill>
                      <a:srgbClr val="F1A5A9"/>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CH" sz="1600" baseline="0" noProof="0" dirty="0" smtClean="0"/>
                        <a:t>Diminution des coûts pour les produits phytosanitaires et les engrais</a:t>
                      </a:r>
                    </a:p>
                  </a:txBody>
                  <a:tcPr>
                    <a:solidFill>
                      <a:srgbClr val="6BC7AB"/>
                    </a:solidFill>
                  </a:tcPr>
                </a:tc>
              </a:tr>
              <a:tr h="34277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Augmentation de la charge de travail (coût de la main-d’œuvre)</a:t>
                      </a:r>
                    </a:p>
                  </a:txBody>
                  <a:tcPr>
                    <a:solidFill>
                      <a:srgbClr val="F1A5A9"/>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CH" sz="1600" baseline="0" noProof="0" dirty="0" smtClean="0"/>
                        <a:t>Év. meilleure mise en valeur grâce à la vente directe, la transformation fermière</a:t>
                      </a:r>
                      <a:endParaRPr lang="fr-CH" sz="1600" noProof="0" dirty="0" smtClean="0"/>
                    </a:p>
                  </a:txBody>
                  <a:tcPr>
                    <a:solidFill>
                      <a:srgbClr val="6BC7AB"/>
                    </a:solidFill>
                  </a:tcPr>
                </a:tc>
              </a:tr>
              <a:tr h="51107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Év. pertes de surfaces de cultures commerciales (à cause de</a:t>
                      </a:r>
                      <a:r>
                        <a:rPr lang="fr-CH" sz="1600" baseline="0" noProof="0" dirty="0" smtClean="0"/>
                        <a:t> la nécessaire augmentation des surfaces fourragères</a:t>
                      </a:r>
                      <a:r>
                        <a:rPr lang="fr-CH" sz="1600" noProof="0" dirty="0" smtClean="0"/>
                        <a:t>)</a:t>
                      </a:r>
                    </a:p>
                  </a:txBody>
                  <a:tcPr>
                    <a:solidFill>
                      <a:srgbClr val="F1A5A9"/>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CH" sz="1600" baseline="0" noProof="0" dirty="0" smtClean="0"/>
                        <a:t>Év. développement de cultures spéciales</a:t>
                      </a:r>
                      <a:endParaRPr lang="fr-CH" sz="1600" noProof="0" dirty="0" smtClean="0"/>
                    </a:p>
                  </a:txBody>
                  <a:tcPr>
                    <a:solidFill>
                      <a:srgbClr val="6BC7AB"/>
                    </a:solidFill>
                  </a:tcPr>
                </a:tc>
              </a:tr>
            </a:tbl>
          </a:graphicData>
        </a:graphic>
      </p:graphicFrame>
    </p:spTree>
    <p:extLst>
      <p:ext uri="{BB962C8B-B14F-4D97-AF65-F5344CB8AC3E}">
        <p14:creationId xmlns:p14="http://schemas.microsoft.com/office/powerpoint/2010/main" val="17472095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Réflexions économiques pour la reconversion</a:t>
            </a:r>
            <a:endParaRPr lang="de-CH" dirty="0"/>
          </a:p>
        </p:txBody>
      </p:sp>
      <p:sp>
        <p:nvSpPr>
          <p:cNvPr id="3" name="Inhaltsplatzhalter 2"/>
          <p:cNvSpPr>
            <a:spLocks noGrp="1"/>
          </p:cNvSpPr>
          <p:nvPr>
            <p:ph idx="12"/>
          </p:nvPr>
        </p:nvSpPr>
        <p:spPr/>
        <p:txBody>
          <a:bodyPr/>
          <a:lstStyle/>
          <a:p>
            <a:r>
              <a:rPr lang="fr-CH" dirty="0" smtClean="0"/>
              <a:t>La commercialisation pendant la reconversion</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dirty="0" smtClean="0"/>
              <a:t>La commercialisation des produits de reconversion est difficile</a:t>
            </a:r>
          </a:p>
          <a:p>
            <a:pPr lvl="1"/>
            <a:r>
              <a:rPr lang="fr-CH" dirty="0" smtClean="0"/>
              <a:t>Il y a peu d’acheteurs qui acceptent les produits de reconversion</a:t>
            </a:r>
          </a:p>
          <a:p>
            <a:pPr lvl="1"/>
            <a:endParaRPr lang="fr-CH" dirty="0" smtClean="0"/>
          </a:p>
          <a:p>
            <a:r>
              <a:rPr lang="fr-CH" dirty="0" smtClean="0"/>
              <a:t>Contacts avec le commerce déjà avant le début de la reconversion</a:t>
            </a:r>
          </a:p>
          <a:p>
            <a:pPr lvl="1"/>
            <a:r>
              <a:rPr lang="fr-CH" dirty="0" smtClean="0"/>
              <a:t>Le marché bio offre actuellement de nombreuses possibilité différentes</a:t>
            </a:r>
          </a:p>
          <a:p>
            <a:pPr lvl="1"/>
            <a:r>
              <a:rPr lang="fr-CH" dirty="0" smtClean="0"/>
              <a:t>Vérifier avec la coordination du marché à Bio Suisse</a:t>
            </a:r>
          </a:p>
          <a:p>
            <a:pPr lvl="1"/>
            <a:endParaRPr lang="fr-CH" dirty="0" smtClean="0"/>
          </a:p>
          <a:p>
            <a:r>
              <a:rPr lang="fr-CH" spc="30" dirty="0" smtClean="0"/>
              <a:t>Points importants pour la commercialisation des produits de reconversion</a:t>
            </a:r>
          </a:p>
          <a:p>
            <a:pPr lvl="1"/>
            <a:r>
              <a:rPr lang="fr-CH" dirty="0" smtClean="0"/>
              <a:t>Meilleurs </a:t>
            </a:r>
            <a:r>
              <a:rPr lang="fr-CH" dirty="0"/>
              <a:t>prix pour les produits de reconversion via </a:t>
            </a:r>
            <a:r>
              <a:rPr lang="fr-CH" dirty="0" smtClean="0"/>
              <a:t>la vente directe</a:t>
            </a:r>
          </a:p>
          <a:p>
            <a:pPr lvl="1"/>
            <a:r>
              <a:rPr lang="fr-CH" spc="-20" dirty="0" smtClean="0"/>
              <a:t>Meilleurs prix (dans le commerce) pour les produits de reconversion très demandés</a:t>
            </a:r>
          </a:p>
          <a:p>
            <a:pPr lvl="1"/>
            <a:r>
              <a:rPr lang="fr-CH" dirty="0"/>
              <a:t>Maintenir les revenus des produits animaux</a:t>
            </a:r>
          </a:p>
          <a:p>
            <a:pPr lvl="1"/>
            <a:r>
              <a:rPr lang="fr-CH" dirty="0" smtClean="0"/>
              <a:t>Étudier la commercialisation commune avec d’autres producteurs de la région </a:t>
            </a:r>
          </a:p>
          <a:p>
            <a:pPr lvl="1"/>
            <a:r>
              <a:rPr lang="fr-CH" dirty="0" smtClean="0"/>
              <a:t>Livrer à des entreprises de restauration, à des magasins bio, </a:t>
            </a:r>
            <a:br>
              <a:rPr lang="fr-CH" dirty="0" smtClean="0"/>
            </a:br>
            <a:r>
              <a:rPr lang="fr-CH" dirty="0" smtClean="0"/>
              <a:t>à des marchés régionaux</a:t>
            </a:r>
            <a:endParaRPr lang="fr-CH" dirty="0"/>
          </a:p>
        </p:txBody>
      </p:sp>
      <p:sp>
        <p:nvSpPr>
          <p:cNvPr id="6" name="Fußzeilenplatzhalter 5"/>
          <p:cNvSpPr>
            <a:spLocks noGrp="1"/>
          </p:cNvSpPr>
          <p:nvPr>
            <p:ph type="ftr" sz="quarter" idx="18"/>
          </p:nvPr>
        </p:nvSpPr>
        <p:spPr/>
        <p:txBody>
          <a:bodyPr/>
          <a:lstStyle/>
          <a:p>
            <a:r>
              <a:rPr lang="de-CH" dirty="0">
                <a:solidFill>
                  <a:schemeClr val="tx1">
                    <a:lumMod val="50000"/>
                    <a:lumOff val="50000"/>
                  </a:schemeClr>
                </a:solidFill>
              </a:rPr>
              <a:t>© </a:t>
            </a:r>
            <a:r>
              <a:rPr lang="de-DE" altLang="de-DE" dirty="0"/>
              <a:t>2016 </a:t>
            </a:r>
            <a:r>
              <a:rPr lang="de-DE" dirty="0">
                <a:solidFill>
                  <a:schemeClr val="tx1">
                    <a:lumMod val="50000"/>
                    <a:lumOff val="50000"/>
                  </a:schemeClr>
                </a:solidFill>
              </a:rPr>
              <a:t>FiBL, Bio Suisse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Collection de </a:t>
            </a:r>
            <a:r>
              <a:rPr lang="de-DE" altLang="de-DE" dirty="0" err="1"/>
              <a:t>transparents</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sym typeface="Wingdings 2" panose="05020102010507070707" pitchFamily="18" charset="2"/>
              </a:rPr>
              <a:t>6</a:t>
            </a:r>
            <a:r>
              <a:rPr lang="de-DE" altLang="de-DE" dirty="0"/>
              <a:t>. </a:t>
            </a:r>
            <a:r>
              <a:rPr lang="de-DE" altLang="de-DE" dirty="0" err="1"/>
              <a:t>Reconversion</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Transparent 6.</a:t>
            </a:r>
            <a:fld id="{575D1617-7AF4-4382-BA05-712756A4C3F1}" type="slidenum">
              <a:rPr lang="de-DE" altLang="de-DE"/>
              <a:pPr/>
              <a:t>27</a:t>
            </a:fld>
            <a:endParaRPr lang="de-DE" altLang="de-DE" dirty="0"/>
          </a:p>
        </p:txBody>
      </p:sp>
    </p:spTree>
    <p:extLst>
      <p:ext uri="{BB962C8B-B14F-4D97-AF65-F5344CB8AC3E}">
        <p14:creationId xmlns:p14="http://schemas.microsoft.com/office/powerpoint/2010/main" val="25502423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Réflexions économiques pour la reconversion</a:t>
            </a:r>
            <a:endParaRPr lang="de-CH" dirty="0"/>
          </a:p>
        </p:txBody>
      </p:sp>
      <p:sp>
        <p:nvSpPr>
          <p:cNvPr id="3" name="Inhaltsplatzhalter 2"/>
          <p:cNvSpPr>
            <a:spLocks noGrp="1"/>
          </p:cNvSpPr>
          <p:nvPr>
            <p:ph idx="12"/>
          </p:nvPr>
        </p:nvSpPr>
        <p:spPr/>
        <p:txBody>
          <a:bodyPr>
            <a:normAutofit/>
          </a:bodyPr>
          <a:lstStyle/>
          <a:p>
            <a:r>
              <a:rPr lang="fr-CH" dirty="0" smtClean="0"/>
              <a:t>Investissements typiques des reconversion bio</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pPr marL="0" lvl="1" indent="0">
              <a:lnSpc>
                <a:spcPct val="90000"/>
              </a:lnSpc>
              <a:spcBef>
                <a:spcPts val="750"/>
              </a:spcBef>
              <a:buClrTx/>
              <a:buNone/>
            </a:pPr>
            <a:r>
              <a:rPr lang="fr-CH" sz="1800" dirty="0" smtClean="0"/>
              <a:t>La reconversion implique en général des investissements : </a:t>
            </a:r>
            <a:br>
              <a:rPr lang="fr-CH" sz="1800" dirty="0" smtClean="0"/>
            </a:br>
            <a:r>
              <a:rPr lang="fr-CH" sz="1800" dirty="0" smtClean="0"/>
              <a:t>Plus ils sont élevés plus les risques financiers et le travail de planification sont importants</a:t>
            </a:r>
            <a:endParaRPr lang="fr-CH" dirty="0"/>
          </a:p>
        </p:txBody>
      </p:sp>
      <p:sp>
        <p:nvSpPr>
          <p:cNvPr id="7" name="Fußzeilenplatzhalter 6"/>
          <p:cNvSpPr>
            <a:spLocks noGrp="1"/>
          </p:cNvSpPr>
          <p:nvPr>
            <p:ph type="ftr" sz="quarter" idx="24"/>
          </p:nvPr>
        </p:nvSpPr>
        <p:spPr/>
        <p:txBody>
          <a:bodyPr/>
          <a:lstStyle/>
          <a:p>
            <a:r>
              <a:rPr lang="de-CH" dirty="0">
                <a:solidFill>
                  <a:schemeClr val="tx1">
                    <a:lumMod val="50000"/>
                    <a:lumOff val="50000"/>
                  </a:schemeClr>
                </a:solidFill>
              </a:rPr>
              <a:t>© </a:t>
            </a:r>
            <a:r>
              <a:rPr lang="de-DE" altLang="de-DE" dirty="0"/>
              <a:t>2016 </a:t>
            </a:r>
            <a:r>
              <a:rPr lang="de-DE" dirty="0">
                <a:solidFill>
                  <a:schemeClr val="tx1">
                    <a:lumMod val="50000"/>
                    <a:lumOff val="50000"/>
                  </a:schemeClr>
                </a:solidFill>
              </a:rPr>
              <a:t>FiBL, Bio Suisse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Collection de </a:t>
            </a:r>
            <a:r>
              <a:rPr lang="de-DE" altLang="de-DE" dirty="0" err="1"/>
              <a:t>transparents</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sym typeface="Wingdings 2" panose="05020102010507070707" pitchFamily="18" charset="2"/>
              </a:rPr>
              <a:t>6</a:t>
            </a:r>
            <a:r>
              <a:rPr lang="de-DE" altLang="de-DE" dirty="0"/>
              <a:t>. </a:t>
            </a:r>
            <a:r>
              <a:rPr lang="de-DE" altLang="de-DE" dirty="0" err="1"/>
              <a:t>Reconversion</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Transparent 6.</a:t>
            </a:r>
            <a:fld id="{575D1617-7AF4-4382-BA05-712756A4C3F1}" type="slidenum">
              <a:rPr lang="de-DE" altLang="de-DE"/>
              <a:pPr/>
              <a:t>28</a:t>
            </a:fld>
            <a:endParaRPr lang="de-DE" altLang="de-DE" dirty="0"/>
          </a:p>
        </p:txBody>
      </p:sp>
      <p:graphicFrame>
        <p:nvGraphicFramePr>
          <p:cNvPr id="9" name="Inhaltsplatzhalter 27"/>
          <p:cNvGraphicFramePr>
            <a:graphicFrameLocks noGrp="1"/>
          </p:cNvGraphicFramePr>
          <p:nvPr>
            <p:ph sz="quarter" idx="25"/>
            <p:extLst>
              <p:ext uri="{D42A27DB-BD31-4B8C-83A1-F6EECF244321}">
                <p14:modId xmlns:p14="http://schemas.microsoft.com/office/powerpoint/2010/main" val="3443907277"/>
              </p:ext>
            </p:extLst>
          </p:nvPr>
        </p:nvGraphicFramePr>
        <p:xfrm>
          <a:off x="628650" y="2496501"/>
          <a:ext cx="7886700" cy="1899920"/>
        </p:xfrm>
        <a:graphic>
          <a:graphicData uri="http://schemas.openxmlformats.org/drawingml/2006/table">
            <a:tbl>
              <a:tblPr firstRow="1" bandRow="1">
                <a:tableStyleId>{00A15C55-8517-42AA-B614-E9B94910E393}</a:tableStyleId>
              </a:tblPr>
              <a:tblGrid>
                <a:gridCol w="2143150"/>
                <a:gridCol w="5743550"/>
              </a:tblGrid>
              <a:tr h="370840">
                <a:tc>
                  <a:txBody>
                    <a:bodyPr/>
                    <a:lstStyle/>
                    <a:p>
                      <a:r>
                        <a:rPr lang="fr-CH" sz="1600" noProof="0" dirty="0" smtClean="0">
                          <a:solidFill>
                            <a:schemeClr val="tx1"/>
                          </a:solidFill>
                        </a:rPr>
                        <a:t>Secteurs</a:t>
                      </a:r>
                      <a:endParaRPr lang="fr-CH" sz="1600" noProof="0" dirty="0">
                        <a:solidFill>
                          <a:schemeClr val="tx1"/>
                        </a:solidFill>
                      </a:endParaRPr>
                    </a:p>
                  </a:txBody>
                  <a:tcPr>
                    <a:solidFill>
                      <a:schemeClr val="bg2">
                        <a:lumMod val="75000"/>
                      </a:schemeClr>
                    </a:solidFill>
                  </a:tcPr>
                </a:tc>
                <a:tc>
                  <a:txBody>
                    <a:bodyPr/>
                    <a:lstStyle/>
                    <a:p>
                      <a:r>
                        <a:rPr lang="fr-CH" sz="1600" noProof="0" dirty="0" smtClean="0">
                          <a:solidFill>
                            <a:schemeClr val="tx1"/>
                          </a:solidFill>
                        </a:rPr>
                        <a:t>Investissement</a:t>
                      </a:r>
                      <a:r>
                        <a:rPr lang="fr-CH" sz="1600" baseline="0" noProof="0" dirty="0" smtClean="0">
                          <a:solidFill>
                            <a:schemeClr val="tx1"/>
                          </a:solidFill>
                        </a:rPr>
                        <a:t> dans les infrastructures</a:t>
                      </a:r>
                      <a:endParaRPr lang="fr-CH" sz="1600" noProof="0" dirty="0">
                        <a:solidFill>
                          <a:schemeClr val="tx1"/>
                        </a:solidFill>
                      </a:endParaRPr>
                    </a:p>
                  </a:txBody>
                  <a:tcPr>
                    <a:solidFill>
                      <a:schemeClr val="bg2">
                        <a:lumMod val="75000"/>
                      </a:schemeClr>
                    </a:solidFill>
                  </a:tcPr>
                </a:tc>
              </a:tr>
              <a:tr h="370840">
                <a:tc>
                  <a:txBody>
                    <a:bodyPr/>
                    <a:lstStyle/>
                    <a:p>
                      <a:r>
                        <a:rPr lang="fr-CH" sz="1600" noProof="0" dirty="0" smtClean="0"/>
                        <a:t>Production animale</a:t>
                      </a:r>
                      <a:endParaRPr lang="fr-CH" sz="1600" noProof="0" dirty="0"/>
                    </a:p>
                  </a:txBody>
                  <a:tcPr>
                    <a:solidFill>
                      <a:schemeClr val="bg2">
                        <a:lumMod val="90000"/>
                      </a:schemeClr>
                    </a:solidFill>
                  </a:tcPr>
                </a:tc>
                <a:tc>
                  <a:txBody>
                    <a:bodyPr/>
                    <a:lstStyle/>
                    <a:p>
                      <a:r>
                        <a:rPr lang="fr-CH" sz="1600" noProof="0" dirty="0" smtClean="0"/>
                        <a:t>Transformations et constructions de stabulations et de parcours (SRPA)</a:t>
                      </a:r>
                      <a:endParaRPr lang="fr-CH" sz="1600" noProof="0" dirty="0"/>
                    </a:p>
                  </a:txBody>
                  <a:tcPr>
                    <a:solidFill>
                      <a:schemeClr val="bg2">
                        <a:lumMod val="90000"/>
                      </a:schemeClr>
                    </a:solidFill>
                  </a:tcPr>
                </a:tc>
              </a:tr>
              <a:tr h="370840">
                <a:tc>
                  <a:txBody>
                    <a:bodyPr/>
                    <a:lstStyle/>
                    <a:p>
                      <a:r>
                        <a:rPr lang="fr-CH" sz="1600" noProof="0" dirty="0" smtClean="0"/>
                        <a:t>Ramassage du lait</a:t>
                      </a:r>
                      <a:endParaRPr lang="fr-CH" sz="1600" noProof="0" dirty="0"/>
                    </a:p>
                  </a:txBody>
                  <a:tcPr>
                    <a:solidFill>
                      <a:schemeClr val="bg2">
                        <a:lumMod val="90000"/>
                      </a:schemeClr>
                    </a:solidFill>
                  </a:tcPr>
                </a:tc>
                <a:tc>
                  <a:txBody>
                    <a:bodyPr/>
                    <a:lstStyle/>
                    <a:p>
                      <a:r>
                        <a:rPr lang="fr-CH" sz="1600" noProof="0" dirty="0" smtClean="0"/>
                        <a:t>Chambre</a:t>
                      </a:r>
                      <a:r>
                        <a:rPr lang="fr-CH" sz="1600" baseline="0" noProof="0" dirty="0" smtClean="0"/>
                        <a:t> à lait avec tank à lait réfrigéré</a:t>
                      </a:r>
                      <a:endParaRPr lang="fr-CH" sz="1600" noProof="0" dirty="0"/>
                    </a:p>
                  </a:txBody>
                  <a:tcPr>
                    <a:solidFill>
                      <a:schemeClr val="bg2">
                        <a:lumMod val="90000"/>
                      </a:schemeClr>
                    </a:solidFill>
                  </a:tcPr>
                </a:tc>
              </a:tr>
              <a:tr h="370840">
                <a:tc>
                  <a:txBody>
                    <a:bodyPr/>
                    <a:lstStyle/>
                    <a:p>
                      <a:r>
                        <a:rPr lang="fr-CH" sz="1600" noProof="0" dirty="0" smtClean="0"/>
                        <a:t>Vente directe</a:t>
                      </a:r>
                      <a:endParaRPr lang="fr-CH" sz="1600" noProof="0" dirty="0"/>
                    </a:p>
                  </a:txBody>
                  <a:tcPr>
                    <a:solidFill>
                      <a:schemeClr val="bg2">
                        <a:lumMod val="90000"/>
                      </a:schemeClr>
                    </a:solidFill>
                  </a:tcPr>
                </a:tc>
                <a:tc>
                  <a:txBody>
                    <a:bodyPr/>
                    <a:lstStyle/>
                    <a:p>
                      <a:r>
                        <a:rPr lang="fr-CH" sz="1600" noProof="0" dirty="0" smtClean="0"/>
                        <a:t>Installations pour la préparation, la transformation, </a:t>
                      </a:r>
                      <a:br>
                        <a:rPr lang="fr-CH" sz="1600" noProof="0" dirty="0" smtClean="0"/>
                      </a:br>
                      <a:r>
                        <a:rPr lang="fr-CH" sz="1600" noProof="0" dirty="0" smtClean="0"/>
                        <a:t>le stockage et la vente</a:t>
                      </a:r>
                      <a:endParaRPr lang="fr-CH" sz="1600" noProof="0" dirty="0"/>
                    </a:p>
                  </a:txBody>
                  <a:tcPr>
                    <a:solidFill>
                      <a:schemeClr val="bg2">
                        <a:lumMod val="90000"/>
                      </a:schemeClr>
                    </a:solidFill>
                  </a:tcPr>
                </a:tc>
              </a:tr>
            </a:tbl>
          </a:graphicData>
        </a:graphic>
      </p:graphicFrame>
      <p:graphicFrame>
        <p:nvGraphicFramePr>
          <p:cNvPr id="10" name="Inhaltsplatzhalter 28"/>
          <p:cNvGraphicFramePr>
            <a:graphicFrameLocks noGrp="1"/>
          </p:cNvGraphicFramePr>
          <p:nvPr>
            <p:ph sz="quarter" idx="23"/>
            <p:extLst>
              <p:ext uri="{D42A27DB-BD31-4B8C-83A1-F6EECF244321}">
                <p14:modId xmlns:p14="http://schemas.microsoft.com/office/powerpoint/2010/main" val="2047992878"/>
              </p:ext>
            </p:extLst>
          </p:nvPr>
        </p:nvGraphicFramePr>
        <p:xfrm>
          <a:off x="628276" y="4609031"/>
          <a:ext cx="7904164" cy="1529080"/>
        </p:xfrm>
        <a:graphic>
          <a:graphicData uri="http://schemas.openxmlformats.org/drawingml/2006/table">
            <a:tbl>
              <a:tblPr firstRow="1" bandRow="1">
                <a:tableStyleId>{00A15C55-8517-42AA-B614-E9B94910E393}</a:tableStyleId>
              </a:tblPr>
              <a:tblGrid>
                <a:gridCol w="2143150"/>
                <a:gridCol w="5761014"/>
              </a:tblGrid>
              <a:tr h="370840">
                <a:tc>
                  <a:txBody>
                    <a:bodyPr/>
                    <a:lstStyle/>
                    <a:p>
                      <a:r>
                        <a:rPr lang="fr-CH" sz="1600" noProof="0" dirty="0" smtClean="0">
                          <a:solidFill>
                            <a:schemeClr val="tx1"/>
                          </a:solidFill>
                        </a:rPr>
                        <a:t>Secteurs</a:t>
                      </a:r>
                      <a:endParaRPr lang="fr-CH" sz="1600" noProof="0" dirty="0">
                        <a:solidFill>
                          <a:schemeClr val="tx1"/>
                        </a:solidFill>
                      </a:endParaRPr>
                    </a:p>
                  </a:txBody>
                  <a:tcPr>
                    <a:solidFill>
                      <a:schemeClr val="bg2">
                        <a:lumMod val="75000"/>
                      </a:schemeClr>
                    </a:solidFill>
                  </a:tcPr>
                </a:tc>
                <a:tc>
                  <a:txBody>
                    <a:bodyPr/>
                    <a:lstStyle/>
                    <a:p>
                      <a:r>
                        <a:rPr lang="fr-CH" sz="1600" noProof="0" dirty="0" smtClean="0">
                          <a:solidFill>
                            <a:schemeClr val="tx1"/>
                          </a:solidFill>
                        </a:rPr>
                        <a:t>Investissement</a:t>
                      </a:r>
                      <a:r>
                        <a:rPr lang="fr-CH" sz="1600" baseline="0" noProof="0" dirty="0" smtClean="0">
                          <a:solidFill>
                            <a:schemeClr val="tx1"/>
                          </a:solidFill>
                        </a:rPr>
                        <a:t> dans les structures de production</a:t>
                      </a:r>
                      <a:endParaRPr lang="fr-CH" sz="1600" noProof="0" dirty="0">
                        <a:solidFill>
                          <a:schemeClr val="tx1"/>
                        </a:solidFill>
                      </a:endParaRPr>
                    </a:p>
                  </a:txBody>
                  <a:tcPr>
                    <a:solidFill>
                      <a:schemeClr val="bg2">
                        <a:lumMod val="75000"/>
                      </a:schemeClr>
                    </a:solidFill>
                  </a:tcPr>
                </a:tc>
              </a:tr>
              <a:tr h="370840">
                <a:tc>
                  <a:txBody>
                    <a:bodyPr/>
                    <a:lstStyle/>
                    <a:p>
                      <a:r>
                        <a:rPr lang="fr-CH" sz="1600" noProof="0" dirty="0" smtClean="0"/>
                        <a:t>Régulation des mauvaises herbes</a:t>
                      </a:r>
                      <a:endParaRPr lang="fr-CH" sz="1600" noProof="0" dirty="0"/>
                    </a:p>
                  </a:txBody>
                  <a:tcPr>
                    <a:solidFill>
                      <a:schemeClr val="bg2">
                        <a:lumMod val="90000"/>
                      </a:schemeClr>
                    </a:solidFill>
                  </a:tcPr>
                </a:tc>
                <a:tc>
                  <a:txBody>
                    <a:bodyPr/>
                    <a:lstStyle/>
                    <a:p>
                      <a:r>
                        <a:rPr lang="fr-CH" sz="1600" noProof="0" dirty="0" smtClean="0"/>
                        <a:t>Machines mécaniques ou thermiques</a:t>
                      </a:r>
                      <a:endParaRPr lang="fr-CH" sz="1600" noProof="0" dirty="0"/>
                    </a:p>
                  </a:txBody>
                  <a:tcPr>
                    <a:solidFill>
                      <a:schemeClr val="bg2">
                        <a:lumMod val="90000"/>
                      </a:schemeClr>
                    </a:solidFill>
                  </a:tcPr>
                </a:tc>
              </a:tr>
              <a:tr h="370840">
                <a:tc>
                  <a:txBody>
                    <a:bodyPr/>
                    <a:lstStyle/>
                    <a:p>
                      <a:r>
                        <a:rPr lang="fr-CH" sz="1600" noProof="0" dirty="0" smtClean="0"/>
                        <a:t>Épandage des engrais de ferme</a:t>
                      </a:r>
                      <a:endParaRPr lang="fr-CH" sz="1600" noProof="0" dirty="0"/>
                    </a:p>
                  </a:txBody>
                  <a:tcPr>
                    <a:solidFill>
                      <a:schemeClr val="bg2">
                        <a:lumMod val="90000"/>
                      </a:schemeClr>
                    </a:solidFill>
                  </a:tcPr>
                </a:tc>
                <a:tc>
                  <a:txBody>
                    <a:bodyPr/>
                    <a:lstStyle/>
                    <a:p>
                      <a:r>
                        <a:rPr lang="fr-CH" sz="1600" noProof="0" dirty="0" smtClean="0"/>
                        <a:t>Systèmes</a:t>
                      </a:r>
                      <a:r>
                        <a:rPr lang="fr-CH" sz="1600" baseline="0" noProof="0" dirty="0" smtClean="0"/>
                        <a:t> d’épandage à tuyaux souples, épandeuse à fumier, stockage et préparation des engrais de ferme</a:t>
                      </a:r>
                      <a:endParaRPr lang="fr-CH" sz="1600" noProof="0" dirty="0"/>
                    </a:p>
                  </a:txBody>
                  <a:tcPr>
                    <a:solidFill>
                      <a:schemeClr val="bg2">
                        <a:lumMod val="90000"/>
                      </a:schemeClr>
                    </a:solidFill>
                  </a:tcPr>
                </a:tc>
              </a:tr>
            </a:tbl>
          </a:graphicData>
        </a:graphic>
      </p:graphicFrame>
    </p:spTree>
    <p:extLst>
      <p:ext uri="{BB962C8B-B14F-4D97-AF65-F5344CB8AC3E}">
        <p14:creationId xmlns:p14="http://schemas.microsoft.com/office/powerpoint/2010/main" val="754118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Arguments pour l’agriculture biologique</a:t>
            </a:r>
            <a:endParaRPr lang="fr-CH" dirty="0"/>
          </a:p>
        </p:txBody>
      </p:sp>
      <p:sp>
        <p:nvSpPr>
          <p:cNvPr id="3" name="Inhaltsplatzhalter 2"/>
          <p:cNvSpPr>
            <a:spLocks noGrp="1"/>
          </p:cNvSpPr>
          <p:nvPr>
            <p:ph idx="12"/>
          </p:nvPr>
        </p:nvSpPr>
        <p:spPr/>
        <p:txBody>
          <a:bodyPr>
            <a:normAutofit/>
          </a:bodyPr>
          <a:lstStyle/>
          <a:p>
            <a:r>
              <a:rPr lang="fr-CH" dirty="0" smtClean="0"/>
              <a:t>7 bonnes raisons pour se reconvertir</a:t>
            </a:r>
            <a:endParaRPr lang="fr-CH" dirty="0"/>
          </a:p>
        </p:txBody>
      </p:sp>
      <p:sp>
        <p:nvSpPr>
          <p:cNvPr id="4" name="Inhaltsplatzhalter 3"/>
          <p:cNvSpPr>
            <a:spLocks noGrp="1"/>
          </p:cNvSpPr>
          <p:nvPr>
            <p:ph idx="14"/>
          </p:nvPr>
        </p:nvSpPr>
        <p:spPr>
          <a:xfrm>
            <a:off x="628650" y="6102208"/>
            <a:ext cx="7886700" cy="279120"/>
          </a:xfrm>
        </p:spPr>
        <p:txBody>
          <a:bodyPr/>
          <a:lstStyle/>
          <a:p>
            <a:r>
              <a:rPr lang="de-CH" dirty="0" smtClean="0"/>
              <a:t>Dessin : Beat Sigel</a:t>
            </a:r>
            <a:endParaRPr lang="de-CH" dirty="0"/>
          </a:p>
        </p:txBody>
      </p:sp>
      <p:sp>
        <p:nvSpPr>
          <p:cNvPr id="9" name="Inhaltsplatzhalter 8"/>
          <p:cNvSpPr>
            <a:spLocks noGrp="1"/>
          </p:cNvSpPr>
          <p:nvPr>
            <p:ph sz="quarter" idx="17"/>
          </p:nvPr>
        </p:nvSpPr>
        <p:spPr/>
        <p:txBody>
          <a:bodyPr/>
          <a:lstStyle/>
          <a:p>
            <a:r>
              <a:rPr lang="fr-CH" dirty="0" smtClean="0">
                <a:hlinkClick r:id="rId2"/>
              </a:rPr>
              <a:t>Le bio développe de bonnes perspectives économiques</a:t>
            </a:r>
            <a:endParaRPr lang="fr-CH" dirty="0" smtClean="0"/>
          </a:p>
          <a:p>
            <a:r>
              <a:rPr lang="fr-CH" dirty="0" smtClean="0">
                <a:hlinkClick r:id="rId3"/>
              </a:rPr>
              <a:t>Le bio correspond à une </a:t>
            </a:r>
            <a:r>
              <a:rPr lang="fr-CH" dirty="0" err="1" smtClean="0">
                <a:hlinkClick r:id="rId3"/>
              </a:rPr>
              <a:t>tendence</a:t>
            </a:r>
            <a:r>
              <a:rPr lang="fr-CH" dirty="0" smtClean="0">
                <a:hlinkClick r:id="rId3"/>
              </a:rPr>
              <a:t> à long terme</a:t>
            </a:r>
            <a:endParaRPr lang="fr-CH" dirty="0" smtClean="0"/>
          </a:p>
          <a:p>
            <a:r>
              <a:rPr lang="fr-CH" dirty="0" smtClean="0">
                <a:hlinkClick r:id="rId4"/>
              </a:rPr>
              <a:t>Le bio est soutenu par la vulgarisation, la recherche et la politique</a:t>
            </a:r>
            <a:endParaRPr lang="fr-CH" dirty="0" smtClean="0"/>
          </a:p>
          <a:p>
            <a:r>
              <a:rPr lang="fr-CH" dirty="0" smtClean="0">
                <a:hlinkClick r:id="rId5"/>
              </a:rPr>
              <a:t>Le bio ménage l'environnement - maintenant et pour demain</a:t>
            </a:r>
            <a:endParaRPr lang="fr-CH" dirty="0" smtClean="0"/>
          </a:p>
          <a:p>
            <a:endParaRPr lang="fr-CH" dirty="0"/>
          </a:p>
        </p:txBody>
      </p:sp>
      <p:sp>
        <p:nvSpPr>
          <p:cNvPr id="10" name="Inhaltsplatzhalter 9"/>
          <p:cNvSpPr>
            <a:spLocks noGrp="1"/>
          </p:cNvSpPr>
          <p:nvPr>
            <p:ph sz="quarter" idx="24"/>
          </p:nvPr>
        </p:nvSpPr>
        <p:spPr/>
        <p:txBody>
          <a:bodyPr/>
          <a:lstStyle/>
          <a:p>
            <a:r>
              <a:rPr lang="fr-CH" dirty="0" smtClean="0">
                <a:hlinkClick r:id="rId6"/>
              </a:rPr>
              <a:t>Le bio exige un vrai professionnalisme</a:t>
            </a:r>
            <a:endParaRPr lang="fr-CH" dirty="0" smtClean="0"/>
          </a:p>
          <a:p>
            <a:r>
              <a:rPr lang="fr-CH" dirty="0">
                <a:hlinkClick r:id="rId7"/>
              </a:rPr>
              <a:t>Le bio fournit de meilleurs revenus</a:t>
            </a:r>
            <a:endParaRPr lang="fr-CH" dirty="0"/>
          </a:p>
          <a:p>
            <a:r>
              <a:rPr lang="fr-CH" dirty="0" smtClean="0">
                <a:hlinkClick r:id="rId8"/>
              </a:rPr>
              <a:t>Le bio est bien organisé</a:t>
            </a:r>
            <a:endParaRPr lang="fr-CH" dirty="0" smtClean="0"/>
          </a:p>
          <a:p>
            <a:endParaRPr lang="fr-CH" dirty="0"/>
          </a:p>
        </p:txBody>
      </p:sp>
      <p:sp>
        <p:nvSpPr>
          <p:cNvPr id="7" name="Fußzeilenplatzhalter 6"/>
          <p:cNvSpPr>
            <a:spLocks noGrp="1"/>
          </p:cNvSpPr>
          <p:nvPr>
            <p:ph type="ftr" sz="quarter" idx="26"/>
          </p:nvPr>
        </p:nvSpPr>
        <p:spPr/>
        <p:txBody>
          <a:bodyPr/>
          <a:lstStyle/>
          <a:p>
            <a:r>
              <a:rPr lang="de-CH" dirty="0">
                <a:solidFill>
                  <a:schemeClr val="tx1">
                    <a:lumMod val="50000"/>
                    <a:lumOff val="50000"/>
                  </a:schemeClr>
                </a:solidFill>
              </a:rPr>
              <a:t>© </a:t>
            </a:r>
            <a:r>
              <a:rPr lang="de-DE" altLang="de-DE" dirty="0"/>
              <a:t>2016 </a:t>
            </a:r>
            <a:r>
              <a:rPr lang="de-DE" dirty="0">
                <a:solidFill>
                  <a:schemeClr val="tx1">
                    <a:lumMod val="50000"/>
                    <a:lumOff val="50000"/>
                  </a:schemeClr>
                </a:solidFill>
              </a:rPr>
              <a:t>FiBL, Bio Suisse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Collection de </a:t>
            </a:r>
            <a:r>
              <a:rPr lang="de-DE" altLang="de-DE" dirty="0" err="1"/>
              <a:t>transparents</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sym typeface="Wingdings 2" panose="05020102010507070707" pitchFamily="18" charset="2"/>
              </a:rPr>
              <a:t>6</a:t>
            </a:r>
            <a:r>
              <a:rPr lang="de-DE" altLang="de-DE" dirty="0"/>
              <a:t>. </a:t>
            </a:r>
            <a:r>
              <a:rPr lang="de-DE" altLang="de-DE" dirty="0" err="1"/>
              <a:t>Reconversion</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Transparent 6.</a:t>
            </a:r>
            <a:fld id="{575D1617-7AF4-4382-BA05-712756A4C3F1}" type="slidenum">
              <a:rPr lang="de-DE" altLang="de-DE"/>
              <a:pPr/>
              <a:t>2</a:t>
            </a:fld>
            <a:endParaRPr lang="de-DE" altLang="de-DE" dirty="0"/>
          </a:p>
        </p:txBody>
      </p:sp>
      <p:pic>
        <p:nvPicPr>
          <p:cNvPr id="12" name="Inhaltsplatzhalter 13"/>
          <p:cNvPicPr>
            <a:picLocks noGrp="1" noChangeAspect="1"/>
          </p:cNvPicPr>
          <p:nvPr>
            <p:ph sz="quarter" idx="25"/>
          </p:nvPr>
        </p:nvPicPr>
        <p:blipFill>
          <a:blip r:embed="rId9"/>
          <a:stretch>
            <a:fillRect/>
          </a:stretch>
        </p:blipFill>
        <p:spPr>
          <a:xfrm>
            <a:off x="4644008" y="3315134"/>
            <a:ext cx="3880867" cy="2752891"/>
          </a:xfrm>
          <a:prstGeom prst="rect">
            <a:avLst/>
          </a:prstGeom>
        </p:spPr>
      </p:pic>
    </p:spTree>
    <p:extLst>
      <p:ext uri="{BB962C8B-B14F-4D97-AF65-F5344CB8AC3E}">
        <p14:creationId xmlns:p14="http://schemas.microsoft.com/office/powerpoint/2010/main" val="31076365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p:txBody>
          <a:bodyPr/>
          <a:lstStyle/>
          <a:p>
            <a:r>
              <a:rPr lang="fr-CH" dirty="0"/>
              <a:t>Réflexions économiques pour la reconversion</a:t>
            </a:r>
            <a:endParaRPr lang="de-CH" dirty="0"/>
          </a:p>
        </p:txBody>
      </p:sp>
      <p:sp>
        <p:nvSpPr>
          <p:cNvPr id="15" name="Inhaltsplatzhalter 14"/>
          <p:cNvSpPr>
            <a:spLocks noGrp="1"/>
          </p:cNvSpPr>
          <p:nvPr>
            <p:ph idx="12"/>
          </p:nvPr>
        </p:nvSpPr>
        <p:spPr/>
        <p:txBody>
          <a:bodyPr/>
          <a:lstStyle/>
          <a:p>
            <a:r>
              <a:rPr lang="fr-CH" dirty="0" smtClean="0"/>
              <a:t>Coûts et contributions</a:t>
            </a:r>
            <a:endParaRPr lang="fr-CH" dirty="0"/>
          </a:p>
        </p:txBody>
      </p:sp>
      <p:sp>
        <p:nvSpPr>
          <p:cNvPr id="16" name="Inhaltsplatzhalter 15"/>
          <p:cNvSpPr>
            <a:spLocks noGrp="1"/>
          </p:cNvSpPr>
          <p:nvPr>
            <p:ph idx="14"/>
          </p:nvPr>
        </p:nvSpPr>
        <p:spPr>
          <a:xfrm>
            <a:off x="628650" y="6102208"/>
            <a:ext cx="7886700" cy="279120"/>
          </a:xfrm>
        </p:spPr>
        <p:txBody>
          <a:bodyPr/>
          <a:lstStyle/>
          <a:p>
            <a:r>
              <a:rPr lang="de-CH" dirty="0" smtClean="0"/>
              <a:t>Source : bioactualites.ch</a:t>
            </a:r>
            <a:endParaRPr lang="de-CH" dirty="0"/>
          </a:p>
        </p:txBody>
      </p:sp>
      <p:sp>
        <p:nvSpPr>
          <p:cNvPr id="18" name="Textplatzhalter 17"/>
          <p:cNvSpPr>
            <a:spLocks noGrp="1"/>
          </p:cNvSpPr>
          <p:nvPr>
            <p:ph type="body" sz="quarter" idx="31"/>
          </p:nvPr>
        </p:nvSpPr>
        <p:spPr/>
        <p:txBody>
          <a:bodyPr/>
          <a:lstStyle/>
          <a:p>
            <a:r>
              <a:rPr lang="fr-CH" b="1" dirty="0" smtClean="0"/>
              <a:t>Coûts uniques</a:t>
            </a:r>
            <a:endParaRPr lang="fr-CH" b="1" dirty="0"/>
          </a:p>
        </p:txBody>
      </p:sp>
      <p:graphicFrame>
        <p:nvGraphicFramePr>
          <p:cNvPr id="25" name="Inhaltsplatzhalter 24"/>
          <p:cNvGraphicFramePr>
            <a:graphicFrameLocks noGrp="1"/>
          </p:cNvGraphicFramePr>
          <p:nvPr>
            <p:ph sz="quarter" idx="17"/>
            <p:extLst>
              <p:ext uri="{D42A27DB-BD31-4B8C-83A1-F6EECF244321}">
                <p14:modId xmlns:p14="http://schemas.microsoft.com/office/powerpoint/2010/main" val="3213713736"/>
              </p:ext>
            </p:extLst>
          </p:nvPr>
        </p:nvGraphicFramePr>
        <p:xfrm>
          <a:off x="612775" y="1976438"/>
          <a:ext cx="3887788" cy="1112520"/>
        </p:xfrm>
        <a:graphic>
          <a:graphicData uri="http://schemas.openxmlformats.org/drawingml/2006/table">
            <a:tbl>
              <a:tblPr firstRow="1" bandRow="1">
                <a:tableStyleId>{93296810-A885-4BE3-A3E7-6D5BEEA58F35}</a:tableStyleId>
              </a:tblPr>
              <a:tblGrid>
                <a:gridCol w="2447057"/>
                <a:gridCol w="1440731"/>
              </a:tblGrid>
              <a:tr h="370840">
                <a:tc>
                  <a:txBody>
                    <a:bodyPr/>
                    <a:lstStyle/>
                    <a:p>
                      <a:r>
                        <a:rPr lang="fr-CH" sz="1400" b="0" noProof="0" dirty="0" smtClean="0">
                          <a:solidFill>
                            <a:schemeClr val="tx1"/>
                          </a:solidFill>
                        </a:rPr>
                        <a:t>Conseil pour la reconversion</a:t>
                      </a:r>
                      <a:endParaRPr lang="fr-CH" sz="1400" b="0" noProof="0" dirty="0">
                        <a:solidFill>
                          <a:schemeClr val="tx1"/>
                        </a:solidFill>
                      </a:endParaRPr>
                    </a:p>
                  </a:txBody>
                  <a:tcPr>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lang="de-CH" sz="1400" b="0" dirty="0" smtClean="0">
                          <a:solidFill>
                            <a:schemeClr val="tx1"/>
                          </a:solidFill>
                        </a:rPr>
                        <a:t>200-2500 Fr.</a:t>
                      </a:r>
                      <a:endParaRPr lang="de-CH" sz="1400" b="0" dirty="0">
                        <a:solidFill>
                          <a:schemeClr val="tx1"/>
                        </a:solidFill>
                      </a:endParaRPr>
                    </a:p>
                  </a:txBody>
                  <a:tcPr>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solidFill>
                      <a:schemeClr val="accent6">
                        <a:lumMod val="20000"/>
                        <a:lumOff val="80000"/>
                      </a:schemeClr>
                    </a:solidFill>
                  </a:tcPr>
                </a:tc>
              </a:tr>
              <a:tr h="370840">
                <a:tc>
                  <a:txBody>
                    <a:bodyPr/>
                    <a:lstStyle/>
                    <a:p>
                      <a:r>
                        <a:rPr lang="fr-CH" sz="1400" b="0" noProof="0" dirty="0" smtClean="0">
                          <a:solidFill>
                            <a:schemeClr val="tx1"/>
                          </a:solidFill>
                        </a:rPr>
                        <a:t>Cours reconversion (2 à 6 j.)</a:t>
                      </a:r>
                      <a:endParaRPr lang="fr-CH" sz="1400" b="0" noProof="0" dirty="0">
                        <a:solidFill>
                          <a:schemeClr val="tx1"/>
                        </a:solidFill>
                      </a:endParaRPr>
                    </a:p>
                  </a:txBody>
                  <a:tcP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r>
                        <a:rPr lang="de-CH" sz="1400" b="0" dirty="0" smtClean="0">
                          <a:solidFill>
                            <a:schemeClr val="tx1"/>
                          </a:solidFill>
                        </a:rPr>
                        <a:t>120-360 Fr.</a:t>
                      </a:r>
                      <a:endParaRPr lang="de-CH" sz="1400" b="0" dirty="0">
                        <a:solidFill>
                          <a:schemeClr val="tx1"/>
                        </a:solidFill>
                      </a:endParaRPr>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r>
                        <a:rPr lang="fr-CH" sz="1400" b="0" noProof="0" dirty="0" smtClean="0">
                          <a:solidFill>
                            <a:schemeClr val="tx1"/>
                          </a:solidFill>
                        </a:rPr>
                        <a:t>Investissements</a:t>
                      </a:r>
                      <a:endParaRPr lang="fr-CH" sz="1400" b="0" noProof="0" dirty="0">
                        <a:solidFill>
                          <a:schemeClr val="tx1"/>
                        </a:solidFill>
                      </a:endParaRPr>
                    </a:p>
                  </a:txBody>
                  <a:tcP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algn="r"/>
                      <a:r>
                        <a:rPr lang="de-CH" sz="1400" b="0" dirty="0" smtClean="0">
                          <a:solidFill>
                            <a:schemeClr val="tx1"/>
                          </a:solidFill>
                        </a:rPr>
                        <a:t>0-100’000 Fr. </a:t>
                      </a:r>
                      <a:endParaRPr lang="de-CH" sz="1400" b="0" dirty="0">
                        <a:solidFill>
                          <a:schemeClr val="tx1"/>
                        </a:solidFill>
                      </a:endParaRPr>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r>
            </a:tbl>
          </a:graphicData>
        </a:graphic>
      </p:graphicFrame>
      <p:sp>
        <p:nvSpPr>
          <p:cNvPr id="13" name="Fußzeilenplatzhalter 12"/>
          <p:cNvSpPr>
            <a:spLocks noGrp="1"/>
          </p:cNvSpPr>
          <p:nvPr>
            <p:ph type="ftr" sz="quarter" idx="44"/>
          </p:nvPr>
        </p:nvSpPr>
        <p:spPr/>
        <p:txBody>
          <a:bodyPr/>
          <a:lstStyle/>
          <a:p>
            <a:r>
              <a:rPr lang="de-CH" dirty="0">
                <a:solidFill>
                  <a:schemeClr val="tx1">
                    <a:lumMod val="50000"/>
                    <a:lumOff val="50000"/>
                  </a:schemeClr>
                </a:solidFill>
              </a:rPr>
              <a:t>© </a:t>
            </a:r>
            <a:r>
              <a:rPr lang="de-DE" altLang="de-DE" dirty="0"/>
              <a:t>2016 </a:t>
            </a:r>
            <a:r>
              <a:rPr lang="de-DE" dirty="0">
                <a:solidFill>
                  <a:schemeClr val="tx1">
                    <a:lumMod val="50000"/>
                    <a:lumOff val="50000"/>
                  </a:schemeClr>
                </a:solidFill>
              </a:rPr>
              <a:t>FiBL, Bio Suisse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Collection de </a:t>
            </a:r>
            <a:r>
              <a:rPr lang="de-DE" altLang="de-DE" dirty="0" err="1"/>
              <a:t>transparents</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sym typeface="Wingdings 2" panose="05020102010507070707" pitchFamily="18" charset="2"/>
              </a:rPr>
              <a:t>6</a:t>
            </a:r>
            <a:r>
              <a:rPr lang="de-DE" altLang="de-DE" dirty="0"/>
              <a:t>. </a:t>
            </a:r>
            <a:r>
              <a:rPr lang="de-DE" altLang="de-DE" dirty="0" err="1"/>
              <a:t>Reconversion</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Transparent 6.</a:t>
            </a:r>
            <a:fld id="{575D1617-7AF4-4382-BA05-712756A4C3F1}" type="slidenum">
              <a:rPr lang="de-DE" altLang="de-DE"/>
              <a:pPr/>
              <a:t>29</a:t>
            </a:fld>
            <a:endParaRPr lang="de-DE" altLang="de-DE" dirty="0"/>
          </a:p>
        </p:txBody>
      </p:sp>
      <p:sp>
        <p:nvSpPr>
          <p:cNvPr id="19" name="Textplatzhalter 18"/>
          <p:cNvSpPr>
            <a:spLocks noGrp="1"/>
          </p:cNvSpPr>
          <p:nvPr>
            <p:ph type="body" sz="quarter" idx="45"/>
          </p:nvPr>
        </p:nvSpPr>
        <p:spPr>
          <a:xfrm>
            <a:off x="612774" y="4005064"/>
            <a:ext cx="3887217" cy="342566"/>
          </a:xfrm>
        </p:spPr>
        <p:txBody>
          <a:bodyPr/>
          <a:lstStyle/>
          <a:p>
            <a:r>
              <a:rPr lang="fr-CH" b="1" dirty="0" smtClean="0"/>
              <a:t>Coûts annuels spécifiquement bio</a:t>
            </a:r>
            <a:endParaRPr lang="fr-CH" b="1" dirty="0"/>
          </a:p>
        </p:txBody>
      </p:sp>
      <p:graphicFrame>
        <p:nvGraphicFramePr>
          <p:cNvPr id="26" name="Inhaltsplatzhalter 25"/>
          <p:cNvGraphicFramePr>
            <a:graphicFrameLocks noGrp="1"/>
          </p:cNvGraphicFramePr>
          <p:nvPr>
            <p:ph sz="quarter" idx="46"/>
            <p:extLst>
              <p:ext uri="{D42A27DB-BD31-4B8C-83A1-F6EECF244321}">
                <p14:modId xmlns:p14="http://schemas.microsoft.com/office/powerpoint/2010/main" val="1638261088"/>
              </p:ext>
            </p:extLst>
          </p:nvPr>
        </p:nvGraphicFramePr>
        <p:xfrm>
          <a:off x="612775" y="4439232"/>
          <a:ext cx="3887788" cy="1483360"/>
        </p:xfrm>
        <a:graphic>
          <a:graphicData uri="http://schemas.openxmlformats.org/drawingml/2006/table">
            <a:tbl>
              <a:tblPr firstRow="1" bandRow="1">
                <a:tableStyleId>{93296810-A885-4BE3-A3E7-6D5BEEA58F35}</a:tableStyleId>
              </a:tblPr>
              <a:tblGrid>
                <a:gridCol w="2447057"/>
                <a:gridCol w="1440731"/>
              </a:tblGrid>
              <a:tr h="370840">
                <a:tc>
                  <a:txBody>
                    <a:bodyPr/>
                    <a:lstStyle/>
                    <a:p>
                      <a:pPr marL="0" algn="l" defTabSz="685800" rtl="0" eaLnBrk="1" latinLnBrk="0" hangingPunct="1"/>
                      <a:r>
                        <a:rPr lang="fr-CH" sz="1400" b="0" kern="1200" noProof="0" dirty="0" smtClean="0">
                          <a:solidFill>
                            <a:schemeClr val="tx1"/>
                          </a:solidFill>
                          <a:latin typeface="+mn-lt"/>
                          <a:ea typeface="+mn-ea"/>
                          <a:cs typeface="+mn-cs"/>
                        </a:rPr>
                        <a:t>Cotisation de base à BS</a:t>
                      </a:r>
                      <a:endParaRPr lang="fr-CH" sz="1400" b="0" kern="1200" noProof="0" dirty="0">
                        <a:solidFill>
                          <a:schemeClr val="tx1"/>
                        </a:solidFill>
                        <a:latin typeface="+mn-lt"/>
                        <a:ea typeface="+mn-ea"/>
                        <a:cs typeface="+mn-cs"/>
                      </a:endParaRPr>
                    </a:p>
                  </a:txBody>
                  <a:tcPr>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r" defTabSz="685800" rtl="0" eaLnBrk="1" latinLnBrk="0" hangingPunct="1"/>
                      <a:r>
                        <a:rPr lang="de-CH" sz="1400" b="0" kern="1200" dirty="0" smtClean="0">
                          <a:solidFill>
                            <a:schemeClr val="tx1"/>
                          </a:solidFill>
                          <a:latin typeface="+mn-lt"/>
                          <a:ea typeface="+mn-ea"/>
                          <a:cs typeface="+mn-cs"/>
                        </a:rPr>
                        <a:t>env. 100 Fr.</a:t>
                      </a:r>
                      <a:endParaRPr lang="de-CH" sz="1400" b="0" kern="1200" dirty="0">
                        <a:solidFill>
                          <a:schemeClr val="tx1"/>
                        </a:solidFill>
                        <a:latin typeface="+mn-lt"/>
                        <a:ea typeface="+mn-ea"/>
                        <a:cs typeface="+mn-cs"/>
                      </a:endParaRPr>
                    </a:p>
                  </a:txBody>
                  <a:tcPr>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solidFill>
                      <a:schemeClr val="accent6">
                        <a:lumMod val="20000"/>
                        <a:lumOff val="80000"/>
                      </a:schemeClr>
                    </a:solidFill>
                  </a:tcPr>
                </a:tc>
              </a:tr>
              <a:tr h="370840">
                <a:tc>
                  <a:txBody>
                    <a:bodyPr/>
                    <a:lstStyle/>
                    <a:p>
                      <a:pPr marL="0" algn="l" defTabSz="685800" rtl="0" eaLnBrk="1" latinLnBrk="0" hangingPunct="1"/>
                      <a:r>
                        <a:rPr lang="fr-CH" sz="1400" b="0" kern="1200" noProof="0" dirty="0" smtClean="0">
                          <a:solidFill>
                            <a:schemeClr val="tx1"/>
                          </a:solidFill>
                          <a:latin typeface="+mn-lt"/>
                          <a:ea typeface="+mn-ea"/>
                          <a:cs typeface="+mn-cs"/>
                        </a:rPr>
                        <a:t>Contribution variable</a:t>
                      </a:r>
                      <a:r>
                        <a:rPr lang="fr-CH" sz="1400" b="0" kern="1200" baseline="0" noProof="0" dirty="0" smtClean="0">
                          <a:solidFill>
                            <a:schemeClr val="tx1"/>
                          </a:solidFill>
                          <a:latin typeface="+mn-lt"/>
                          <a:ea typeface="+mn-ea"/>
                          <a:cs typeface="+mn-cs"/>
                        </a:rPr>
                        <a:t> à BS</a:t>
                      </a:r>
                      <a:endParaRPr lang="fr-CH" sz="1400" b="0" kern="1200" noProof="0" dirty="0">
                        <a:solidFill>
                          <a:schemeClr val="tx1"/>
                        </a:solidFill>
                        <a:latin typeface="+mn-lt"/>
                        <a:ea typeface="+mn-ea"/>
                        <a:cs typeface="+mn-cs"/>
                      </a:endParaRPr>
                    </a:p>
                  </a:txBody>
                  <a:tcP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r" defTabSz="685800" rtl="0" eaLnBrk="1" fontAlgn="auto" latinLnBrk="0" hangingPunct="1">
                        <a:lnSpc>
                          <a:spcPct val="100000"/>
                        </a:lnSpc>
                        <a:spcBef>
                          <a:spcPts val="0"/>
                        </a:spcBef>
                        <a:spcAft>
                          <a:spcPts val="0"/>
                        </a:spcAft>
                        <a:buClrTx/>
                        <a:buSzTx/>
                        <a:buFontTx/>
                        <a:buNone/>
                        <a:tabLst/>
                        <a:defRPr/>
                      </a:pPr>
                      <a:r>
                        <a:rPr lang="de-CH" sz="1400" b="0" kern="1200" spc="-20" baseline="0" dirty="0" smtClean="0">
                          <a:solidFill>
                            <a:schemeClr val="tx1"/>
                          </a:solidFill>
                          <a:latin typeface="+mn-lt"/>
                          <a:ea typeface="+mn-ea"/>
                          <a:cs typeface="+mn-cs"/>
                        </a:rPr>
                        <a:t>env. 100-400 Fr.</a:t>
                      </a:r>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pPr marL="0" algn="l" defTabSz="685800" rtl="0" eaLnBrk="1" latinLnBrk="0" hangingPunct="1"/>
                      <a:r>
                        <a:rPr lang="fr-CH" sz="1400" b="0" kern="1200" noProof="0" dirty="0" smtClean="0">
                          <a:solidFill>
                            <a:schemeClr val="tx1"/>
                          </a:solidFill>
                          <a:latin typeface="+mn-lt"/>
                          <a:ea typeface="+mn-ea"/>
                          <a:cs typeface="+mn-cs"/>
                        </a:rPr>
                        <a:t>Cotisation </a:t>
                      </a:r>
                      <a:r>
                        <a:rPr lang="fr-CH" sz="1400" b="0" kern="1200" noProof="0" dirty="0" err="1" smtClean="0">
                          <a:solidFill>
                            <a:schemeClr val="tx1"/>
                          </a:solidFill>
                          <a:latin typeface="+mn-lt"/>
                          <a:ea typeface="+mn-ea"/>
                          <a:cs typeface="+mn-cs"/>
                        </a:rPr>
                        <a:t>assoc</a:t>
                      </a:r>
                      <a:r>
                        <a:rPr lang="fr-CH" sz="1400" b="0" kern="1200" noProof="0" dirty="0" smtClean="0">
                          <a:solidFill>
                            <a:schemeClr val="tx1"/>
                          </a:solidFill>
                          <a:latin typeface="+mn-lt"/>
                          <a:ea typeface="+mn-ea"/>
                          <a:cs typeface="+mn-cs"/>
                        </a:rPr>
                        <a:t>. bio cant.</a:t>
                      </a:r>
                      <a:endParaRPr lang="fr-CH" sz="1400" b="0" kern="1200" noProof="0" dirty="0">
                        <a:solidFill>
                          <a:schemeClr val="tx1"/>
                        </a:solidFill>
                        <a:latin typeface="+mn-lt"/>
                        <a:ea typeface="+mn-ea"/>
                        <a:cs typeface="+mn-cs"/>
                      </a:endParaRPr>
                    </a:p>
                  </a:txBody>
                  <a:tcP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r" defTabSz="685800" rtl="0" eaLnBrk="1" fontAlgn="auto" latinLnBrk="0" hangingPunct="1">
                        <a:lnSpc>
                          <a:spcPct val="100000"/>
                        </a:lnSpc>
                        <a:spcBef>
                          <a:spcPts val="0"/>
                        </a:spcBef>
                        <a:spcAft>
                          <a:spcPts val="0"/>
                        </a:spcAft>
                        <a:buClrTx/>
                        <a:buSzTx/>
                        <a:buFontTx/>
                        <a:buNone/>
                        <a:tabLst/>
                        <a:defRPr/>
                      </a:pPr>
                      <a:r>
                        <a:rPr lang="de-CH" sz="1400" b="0" kern="1200" dirty="0" smtClean="0">
                          <a:solidFill>
                            <a:schemeClr val="tx1"/>
                          </a:solidFill>
                          <a:latin typeface="+mn-lt"/>
                          <a:ea typeface="+mn-ea"/>
                          <a:cs typeface="+mn-cs"/>
                        </a:rPr>
                        <a:t>env. 30-100 Fr.</a:t>
                      </a:r>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pPr marL="0" algn="l" defTabSz="685800" rtl="0" eaLnBrk="1" latinLnBrk="0" hangingPunct="1"/>
                      <a:r>
                        <a:rPr lang="fr-CH" sz="1400" b="0" kern="1200" noProof="0" dirty="0" smtClean="0">
                          <a:solidFill>
                            <a:schemeClr val="tx1"/>
                          </a:solidFill>
                          <a:latin typeface="+mn-lt"/>
                          <a:ea typeface="+mn-ea"/>
                          <a:cs typeface="+mn-cs"/>
                        </a:rPr>
                        <a:t>Contrôle</a:t>
                      </a:r>
                      <a:r>
                        <a:rPr lang="fr-CH" sz="1400" b="0" kern="1200" baseline="0" noProof="0" dirty="0" smtClean="0">
                          <a:solidFill>
                            <a:schemeClr val="tx1"/>
                          </a:solidFill>
                          <a:latin typeface="+mn-lt"/>
                          <a:ea typeface="+mn-ea"/>
                          <a:cs typeface="+mn-cs"/>
                        </a:rPr>
                        <a:t> bio</a:t>
                      </a:r>
                      <a:endParaRPr lang="fr-CH" sz="1400" b="0" kern="1200" noProof="0" dirty="0">
                        <a:solidFill>
                          <a:schemeClr val="tx1"/>
                        </a:solidFill>
                        <a:latin typeface="+mn-lt"/>
                        <a:ea typeface="+mn-ea"/>
                        <a:cs typeface="+mn-cs"/>
                      </a:endParaRPr>
                    </a:p>
                  </a:txBody>
                  <a:tcP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marL="0" marR="0" indent="0" algn="r" defTabSz="685800" rtl="0" eaLnBrk="1" fontAlgn="auto" latinLnBrk="0" hangingPunct="1">
                        <a:lnSpc>
                          <a:spcPct val="100000"/>
                        </a:lnSpc>
                        <a:spcBef>
                          <a:spcPts val="0"/>
                        </a:spcBef>
                        <a:spcAft>
                          <a:spcPts val="0"/>
                        </a:spcAft>
                        <a:buClrTx/>
                        <a:buSzTx/>
                        <a:buFontTx/>
                        <a:buNone/>
                        <a:tabLst/>
                        <a:defRPr/>
                      </a:pPr>
                      <a:r>
                        <a:rPr lang="de-CH" sz="1400" b="0" kern="1200" spc="-20" baseline="0" dirty="0" smtClean="0">
                          <a:solidFill>
                            <a:schemeClr val="tx1"/>
                          </a:solidFill>
                          <a:latin typeface="+mn-lt"/>
                          <a:ea typeface="+mn-ea"/>
                          <a:cs typeface="+mn-cs"/>
                        </a:rPr>
                        <a:t>env. 300-600 Fr.</a:t>
                      </a:r>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r>
            </a:tbl>
          </a:graphicData>
        </a:graphic>
      </p:graphicFrame>
      <p:sp>
        <p:nvSpPr>
          <p:cNvPr id="21" name="Textplatzhalter 20"/>
          <p:cNvSpPr>
            <a:spLocks noGrp="1"/>
          </p:cNvSpPr>
          <p:nvPr>
            <p:ph type="body" sz="quarter" idx="47"/>
          </p:nvPr>
        </p:nvSpPr>
        <p:spPr/>
        <p:txBody>
          <a:bodyPr/>
          <a:lstStyle/>
          <a:p>
            <a:r>
              <a:rPr lang="fr-CH" b="1" dirty="0" smtClean="0"/>
              <a:t>Paiements directs bio </a:t>
            </a:r>
            <a:r>
              <a:rPr lang="fr-CH" dirty="0" smtClean="0"/>
              <a:t>(par ha)</a:t>
            </a:r>
            <a:endParaRPr lang="fr-CH" dirty="0"/>
          </a:p>
        </p:txBody>
      </p:sp>
      <p:graphicFrame>
        <p:nvGraphicFramePr>
          <p:cNvPr id="27" name="Inhaltsplatzhalter 26"/>
          <p:cNvGraphicFramePr>
            <a:graphicFrameLocks noGrp="1"/>
          </p:cNvGraphicFramePr>
          <p:nvPr>
            <p:ph sz="quarter" idx="48"/>
            <p:extLst>
              <p:ext uri="{D42A27DB-BD31-4B8C-83A1-F6EECF244321}">
                <p14:modId xmlns:p14="http://schemas.microsoft.com/office/powerpoint/2010/main" val="2602520707"/>
              </p:ext>
            </p:extLst>
          </p:nvPr>
        </p:nvGraphicFramePr>
        <p:xfrm>
          <a:off x="4627563" y="1976438"/>
          <a:ext cx="3887788" cy="1112520"/>
        </p:xfrm>
        <a:graphic>
          <a:graphicData uri="http://schemas.openxmlformats.org/drawingml/2006/table">
            <a:tbl>
              <a:tblPr firstRow="1" bandRow="1">
                <a:tableStyleId>{93296810-A885-4BE3-A3E7-6D5BEEA58F35}</a:tableStyleId>
              </a:tblPr>
              <a:tblGrid>
                <a:gridCol w="2464717"/>
                <a:gridCol w="1423071"/>
              </a:tblGrid>
              <a:tr h="370840">
                <a:tc>
                  <a:txBody>
                    <a:bodyPr/>
                    <a:lstStyle/>
                    <a:p>
                      <a:r>
                        <a:rPr lang="fr-CH" b="0" noProof="0" dirty="0" smtClean="0">
                          <a:solidFill>
                            <a:schemeClr val="tx1"/>
                          </a:solidFill>
                        </a:rPr>
                        <a:t>Cultures spéciales</a:t>
                      </a:r>
                      <a:endParaRPr lang="fr-CH" b="0" noProof="0" dirty="0">
                        <a:solidFill>
                          <a:schemeClr val="tx1"/>
                        </a:solidFill>
                      </a:endParaRPr>
                    </a:p>
                  </a:txBody>
                  <a:tcPr>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r" defTabSz="685800" rtl="0" eaLnBrk="1" fontAlgn="auto" latinLnBrk="0" hangingPunct="1">
                        <a:lnSpc>
                          <a:spcPct val="100000"/>
                        </a:lnSpc>
                        <a:spcBef>
                          <a:spcPts val="0"/>
                        </a:spcBef>
                        <a:spcAft>
                          <a:spcPts val="0"/>
                        </a:spcAft>
                        <a:buClrTx/>
                        <a:buSzTx/>
                        <a:buFontTx/>
                        <a:buNone/>
                        <a:tabLst/>
                        <a:defRPr/>
                      </a:pPr>
                      <a:r>
                        <a:rPr lang="de-CH" b="0" dirty="0" smtClean="0">
                          <a:solidFill>
                            <a:schemeClr val="tx1"/>
                          </a:solidFill>
                        </a:rPr>
                        <a:t>1600 Fr.</a:t>
                      </a:r>
                      <a:endParaRPr lang="de-CH" b="0" dirty="0">
                        <a:solidFill>
                          <a:schemeClr val="tx1"/>
                        </a:solidFill>
                      </a:endParaRPr>
                    </a:p>
                  </a:txBody>
                  <a:tcPr>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solidFill>
                      <a:schemeClr val="accent6">
                        <a:lumMod val="20000"/>
                        <a:lumOff val="80000"/>
                      </a:schemeClr>
                    </a:solidFill>
                  </a:tcPr>
                </a:tc>
              </a:tr>
              <a:tr h="370840">
                <a:tc>
                  <a:txBody>
                    <a:bodyPr/>
                    <a:lstStyle/>
                    <a:p>
                      <a:r>
                        <a:rPr lang="fr-CH" b="0" noProof="0" dirty="0" smtClean="0">
                          <a:solidFill>
                            <a:schemeClr val="tx1"/>
                          </a:solidFill>
                        </a:rPr>
                        <a:t>Autres terres ouvertes</a:t>
                      </a:r>
                      <a:endParaRPr lang="fr-CH" b="0" noProof="0" dirty="0">
                        <a:solidFill>
                          <a:schemeClr val="tx1"/>
                        </a:solidFill>
                      </a:endParaRPr>
                    </a:p>
                  </a:txBody>
                  <a:tcP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r>
                        <a:rPr lang="de-CH" b="0" dirty="0" smtClean="0">
                          <a:solidFill>
                            <a:schemeClr val="tx1"/>
                          </a:solidFill>
                        </a:rPr>
                        <a:t>1200 Fr. </a:t>
                      </a:r>
                      <a:endParaRPr lang="de-CH" b="0" dirty="0">
                        <a:solidFill>
                          <a:schemeClr val="tx1"/>
                        </a:solidFill>
                      </a:endParaRPr>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r>
                        <a:rPr lang="fr-CH" b="0" noProof="0" dirty="0" smtClean="0">
                          <a:solidFill>
                            <a:schemeClr val="tx1"/>
                          </a:solidFill>
                        </a:rPr>
                        <a:t>Autres SAU</a:t>
                      </a:r>
                      <a:endParaRPr lang="fr-CH" b="0" noProof="0" dirty="0">
                        <a:solidFill>
                          <a:schemeClr val="tx1"/>
                        </a:solidFill>
                      </a:endParaRPr>
                    </a:p>
                  </a:txBody>
                  <a:tcP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algn="r"/>
                      <a:r>
                        <a:rPr lang="de-CH" b="0" dirty="0" smtClean="0">
                          <a:solidFill>
                            <a:schemeClr val="tx1"/>
                          </a:solidFill>
                        </a:rPr>
                        <a:t>200 Fr.</a:t>
                      </a:r>
                      <a:endParaRPr lang="de-CH" b="0" dirty="0">
                        <a:solidFill>
                          <a:schemeClr val="tx1"/>
                        </a:solidFill>
                      </a:endParaRPr>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r>
            </a:tbl>
          </a:graphicData>
        </a:graphic>
      </p:graphicFrame>
      <p:sp>
        <p:nvSpPr>
          <p:cNvPr id="23" name="Textplatzhalter 22"/>
          <p:cNvSpPr>
            <a:spLocks noGrp="1"/>
          </p:cNvSpPr>
          <p:nvPr>
            <p:ph type="body" sz="quarter" idx="49"/>
          </p:nvPr>
        </p:nvSpPr>
        <p:spPr>
          <a:xfrm>
            <a:off x="4628133" y="4005064"/>
            <a:ext cx="3887217" cy="342566"/>
          </a:xfrm>
        </p:spPr>
        <p:txBody>
          <a:bodyPr/>
          <a:lstStyle/>
          <a:p>
            <a:r>
              <a:rPr lang="fr-CH" b="1" dirty="0" smtClean="0"/>
              <a:t>Contributions cantonales </a:t>
            </a:r>
            <a:br>
              <a:rPr lang="fr-CH" b="1" dirty="0" smtClean="0"/>
            </a:br>
            <a:r>
              <a:rPr lang="fr-CH" b="1" dirty="0" smtClean="0"/>
              <a:t>à la reconversion</a:t>
            </a:r>
            <a:endParaRPr lang="fr-CH" b="1" dirty="0"/>
          </a:p>
        </p:txBody>
      </p:sp>
      <p:graphicFrame>
        <p:nvGraphicFramePr>
          <p:cNvPr id="29" name="Inhaltsplatzhalter 28"/>
          <p:cNvGraphicFramePr>
            <a:graphicFrameLocks noGrp="1"/>
          </p:cNvGraphicFramePr>
          <p:nvPr>
            <p:ph sz="quarter" idx="50"/>
            <p:extLst>
              <p:ext uri="{D42A27DB-BD31-4B8C-83A1-F6EECF244321}">
                <p14:modId xmlns:p14="http://schemas.microsoft.com/office/powerpoint/2010/main" val="4213140555"/>
              </p:ext>
            </p:extLst>
          </p:nvPr>
        </p:nvGraphicFramePr>
        <p:xfrm>
          <a:off x="4627563" y="4687214"/>
          <a:ext cx="3887788" cy="708660"/>
        </p:xfrm>
        <a:graphic>
          <a:graphicData uri="http://schemas.openxmlformats.org/drawingml/2006/table">
            <a:tbl>
              <a:tblPr firstRow="1" bandRow="1">
                <a:tableStyleId>{93296810-A885-4BE3-A3E7-6D5BEEA58F35}</a:tableStyleId>
              </a:tblPr>
              <a:tblGrid>
                <a:gridCol w="3887788"/>
              </a:tblGrid>
              <a:tr h="370840">
                <a:tc>
                  <a:txBody>
                    <a:bodyPr/>
                    <a:lstStyle/>
                    <a:p>
                      <a:r>
                        <a:rPr lang="fr-CH" b="0" noProof="0" dirty="0" smtClean="0">
                          <a:solidFill>
                            <a:schemeClr val="tx1"/>
                          </a:solidFill>
                        </a:rPr>
                        <a:t>Quelques cantons offrent pour la reconversion</a:t>
                      </a:r>
                      <a:r>
                        <a:rPr lang="fr-CH" b="0" baseline="0" noProof="0" dirty="0" smtClean="0">
                          <a:solidFill>
                            <a:schemeClr val="tx1"/>
                          </a:solidFill>
                        </a:rPr>
                        <a:t> des contributions de base et à la surface liées à certaines conditions</a:t>
                      </a:r>
                      <a:r>
                        <a:rPr lang="fr-CH" b="0" noProof="0" dirty="0" smtClean="0">
                          <a:solidFill>
                            <a:schemeClr val="tx1"/>
                          </a:solidFill>
                        </a:rPr>
                        <a:t>.</a:t>
                      </a:r>
                      <a:endParaRPr lang="fr-CH" b="0" noProof="0" dirty="0">
                        <a:solidFill>
                          <a:schemeClr val="tx1"/>
                        </a:solidFill>
                      </a:endParaRPr>
                    </a:p>
                  </a:txBody>
                  <a:tcPr>
                    <a:lnB w="3175" cap="flat" cmpd="sng" algn="ctr">
                      <a:solidFill>
                        <a:schemeClr val="tx1"/>
                      </a:solidFill>
                      <a:prstDash val="solid"/>
                      <a:round/>
                      <a:headEnd type="none" w="med" len="med"/>
                      <a:tailEnd type="none" w="med" len="med"/>
                    </a:lnB>
                  </a:tcPr>
                </a:tc>
              </a:tr>
            </a:tbl>
          </a:graphicData>
        </a:graphic>
      </p:graphicFrame>
      <p:sp>
        <p:nvSpPr>
          <p:cNvPr id="28" name="Textfeld 27"/>
          <p:cNvSpPr txBox="1"/>
          <p:nvPr/>
        </p:nvSpPr>
        <p:spPr>
          <a:xfrm>
            <a:off x="4627563" y="3179631"/>
            <a:ext cx="3887787" cy="461665"/>
          </a:xfrm>
          <a:prstGeom prst="rect">
            <a:avLst/>
          </a:prstGeom>
          <a:noFill/>
        </p:spPr>
        <p:txBody>
          <a:bodyPr wrap="square" rtlCol="0">
            <a:spAutoFit/>
          </a:bodyPr>
          <a:lstStyle/>
          <a:p>
            <a:r>
              <a:rPr lang="fr-CH" sz="1200" dirty="0" smtClean="0">
                <a:solidFill>
                  <a:schemeClr val="tx1"/>
                </a:solidFill>
              </a:rPr>
              <a:t>Les autres paiements directs sont les mêmes que pour les PER. (Extenso est reconnu pour les fermes bio.)</a:t>
            </a:r>
            <a:endParaRPr lang="fr-CH" sz="1200" dirty="0">
              <a:solidFill>
                <a:schemeClr val="tx1"/>
              </a:solidFill>
            </a:endParaRPr>
          </a:p>
        </p:txBody>
      </p:sp>
    </p:spTree>
    <p:extLst>
      <p:ext uri="{BB962C8B-B14F-4D97-AF65-F5344CB8AC3E}">
        <p14:creationId xmlns:p14="http://schemas.microsoft.com/office/powerpoint/2010/main" val="40678523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Réflexions au sujet de la charge en travail</a:t>
            </a:r>
            <a:endParaRPr lang="fr-CH" dirty="0"/>
          </a:p>
        </p:txBody>
      </p:sp>
      <p:sp>
        <p:nvSpPr>
          <p:cNvPr id="3" name="Inhaltsplatzhalter 2"/>
          <p:cNvSpPr>
            <a:spLocks noGrp="1"/>
          </p:cNvSpPr>
          <p:nvPr>
            <p:ph idx="12"/>
          </p:nvPr>
        </p:nvSpPr>
        <p:spPr/>
        <p:txBody>
          <a:bodyPr>
            <a:normAutofit/>
          </a:bodyPr>
          <a:lstStyle/>
          <a:p>
            <a:r>
              <a:rPr lang="fr-CH" dirty="0" smtClean="0"/>
              <a:t>Plus de travail en bio donc prix plus élevés – mérité ?</a:t>
            </a:r>
            <a:endParaRPr lang="fr-CH" dirty="0"/>
          </a:p>
        </p:txBody>
      </p:sp>
      <p:sp>
        <p:nvSpPr>
          <p:cNvPr id="4" name="Inhaltsplatzhalter 3"/>
          <p:cNvSpPr>
            <a:spLocks noGrp="1"/>
          </p:cNvSpPr>
          <p:nvPr>
            <p:ph idx="14"/>
          </p:nvPr>
        </p:nvSpPr>
        <p:spPr>
          <a:xfrm>
            <a:off x="628650" y="6102208"/>
            <a:ext cx="7886700" cy="279120"/>
          </a:xfrm>
        </p:spPr>
        <p:txBody>
          <a:bodyPr/>
          <a:lstStyle/>
          <a:p>
            <a:endParaRPr lang="de-CH" dirty="0">
              <a:solidFill>
                <a:srgbClr val="FF0000"/>
              </a:solidFill>
            </a:endParaRPr>
          </a:p>
        </p:txBody>
      </p:sp>
      <p:sp>
        <p:nvSpPr>
          <p:cNvPr id="5" name="Inhaltsplatzhalter 4"/>
          <p:cNvSpPr>
            <a:spLocks noGrp="1"/>
          </p:cNvSpPr>
          <p:nvPr>
            <p:ph sz="quarter" idx="17"/>
          </p:nvPr>
        </p:nvSpPr>
        <p:spPr/>
        <p:txBody>
          <a:bodyPr/>
          <a:lstStyle/>
          <a:p>
            <a:r>
              <a:rPr lang="fr-CH" dirty="0" smtClean="0"/>
              <a:t>L’agriculture biologique donne normalement davantage de travail que la production conventionnelle</a:t>
            </a:r>
          </a:p>
          <a:p>
            <a:r>
              <a:rPr lang="fr-CH" dirty="0" smtClean="0"/>
              <a:t>C’est pourquoi les prix bio doivent être plus élevés</a:t>
            </a:r>
            <a:endParaRPr lang="fr-CH" dirty="0"/>
          </a:p>
        </p:txBody>
      </p:sp>
      <p:sp>
        <p:nvSpPr>
          <p:cNvPr id="6" name="Inhaltsplatzhalter 5"/>
          <p:cNvSpPr>
            <a:spLocks noGrp="1"/>
          </p:cNvSpPr>
          <p:nvPr>
            <p:ph sz="quarter" idx="24"/>
          </p:nvPr>
        </p:nvSpPr>
        <p:spPr/>
        <p:txBody>
          <a:bodyPr/>
          <a:lstStyle/>
          <a:p>
            <a:r>
              <a:rPr lang="fr-CH" dirty="0" smtClean="0"/>
              <a:t>Davantage de travail pour</a:t>
            </a:r>
          </a:p>
          <a:p>
            <a:pPr lvl="1"/>
            <a:r>
              <a:rPr lang="fr-CH" dirty="0" smtClean="0"/>
              <a:t>Fertilisation et préparation des engrais de ferme</a:t>
            </a:r>
          </a:p>
          <a:p>
            <a:pPr lvl="1"/>
            <a:r>
              <a:rPr lang="fr-CH" dirty="0" smtClean="0"/>
              <a:t>Régulation des mauvaises herbes</a:t>
            </a:r>
          </a:p>
          <a:p>
            <a:pPr lvl="1"/>
            <a:r>
              <a:rPr lang="fr-CH" dirty="0" smtClean="0"/>
              <a:t>Parcours et pâturages pour les animaux</a:t>
            </a:r>
          </a:p>
          <a:p>
            <a:pPr lvl="1"/>
            <a:r>
              <a:rPr lang="fr-CH" dirty="0" smtClean="0"/>
              <a:t>Protection phytosanitaire des cultures spéciales</a:t>
            </a:r>
          </a:p>
          <a:p>
            <a:pPr lvl="1"/>
            <a:r>
              <a:rPr lang="fr-CH" spc="0" dirty="0" smtClean="0"/>
              <a:t>Commercialisation (si davantage de vente directe)</a:t>
            </a:r>
          </a:p>
          <a:p>
            <a:pPr lvl="1"/>
            <a:endParaRPr lang="fr-CH" dirty="0" smtClean="0"/>
          </a:p>
          <a:p>
            <a:r>
              <a:rPr lang="fr-CH" dirty="0" smtClean="0"/>
              <a:t> Moins de travail pour</a:t>
            </a:r>
          </a:p>
          <a:p>
            <a:pPr lvl="1"/>
            <a:r>
              <a:rPr lang="fr-CH" dirty="0" smtClean="0"/>
              <a:t>Affouragement (év. baisse de productivité)</a:t>
            </a:r>
          </a:p>
          <a:p>
            <a:pPr lvl="1"/>
            <a:r>
              <a:rPr lang="fr-CH" dirty="0" smtClean="0"/>
              <a:t>Protection phytosanitaire des grandes cultures</a:t>
            </a:r>
            <a:endParaRPr lang="fr-CH" dirty="0"/>
          </a:p>
        </p:txBody>
      </p:sp>
      <p:sp>
        <p:nvSpPr>
          <p:cNvPr id="8" name="Fußzeilenplatzhalter 7"/>
          <p:cNvSpPr>
            <a:spLocks noGrp="1"/>
          </p:cNvSpPr>
          <p:nvPr>
            <p:ph type="ftr" sz="quarter" idx="26"/>
          </p:nvPr>
        </p:nvSpPr>
        <p:spPr/>
        <p:txBody>
          <a:bodyPr/>
          <a:lstStyle/>
          <a:p>
            <a:r>
              <a:rPr lang="de-CH" dirty="0">
                <a:solidFill>
                  <a:schemeClr val="tx1">
                    <a:lumMod val="50000"/>
                    <a:lumOff val="50000"/>
                  </a:schemeClr>
                </a:solidFill>
              </a:rPr>
              <a:t>© </a:t>
            </a:r>
            <a:r>
              <a:rPr lang="de-DE" altLang="de-DE" dirty="0"/>
              <a:t>2016 </a:t>
            </a:r>
            <a:r>
              <a:rPr lang="de-DE" dirty="0">
                <a:solidFill>
                  <a:schemeClr val="tx1">
                    <a:lumMod val="50000"/>
                    <a:lumOff val="50000"/>
                  </a:schemeClr>
                </a:solidFill>
              </a:rPr>
              <a:t>FiBL, Bio Suisse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Collection de </a:t>
            </a:r>
            <a:r>
              <a:rPr lang="de-DE" altLang="de-DE" dirty="0" err="1"/>
              <a:t>transparents</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sym typeface="Wingdings 2" panose="05020102010507070707" pitchFamily="18" charset="2"/>
              </a:rPr>
              <a:t>6</a:t>
            </a:r>
            <a:r>
              <a:rPr lang="de-DE" altLang="de-DE" dirty="0"/>
              <a:t>. </a:t>
            </a:r>
            <a:r>
              <a:rPr lang="de-DE" altLang="de-DE" dirty="0" err="1"/>
              <a:t>Reconversion</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Transparent 6.</a:t>
            </a:r>
            <a:fld id="{575D1617-7AF4-4382-BA05-712756A4C3F1}" type="slidenum">
              <a:rPr lang="de-DE" altLang="de-DE"/>
              <a:pPr/>
              <a:t>30</a:t>
            </a:fld>
            <a:endParaRPr lang="de-DE" altLang="de-DE" dirty="0"/>
          </a:p>
        </p:txBody>
      </p:sp>
    </p:spTree>
    <p:extLst>
      <p:ext uri="{BB962C8B-B14F-4D97-AF65-F5344CB8AC3E}">
        <p14:creationId xmlns:p14="http://schemas.microsoft.com/office/powerpoint/2010/main" val="11752128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Comment le bio s’attaque aux défis</a:t>
            </a:r>
            <a:endParaRPr lang="fr-CH" dirty="0"/>
          </a:p>
        </p:txBody>
      </p:sp>
      <p:sp>
        <p:nvSpPr>
          <p:cNvPr id="3" name="Inhaltsplatzhalter 2"/>
          <p:cNvSpPr>
            <a:spLocks noGrp="1"/>
          </p:cNvSpPr>
          <p:nvPr>
            <p:ph idx="12"/>
          </p:nvPr>
        </p:nvSpPr>
        <p:spPr/>
        <p:txBody>
          <a:bodyPr/>
          <a:lstStyle/>
          <a:p>
            <a:r>
              <a:rPr lang="fr-CH" dirty="0" smtClean="0"/>
              <a:t>Fermes herbagères</a:t>
            </a:r>
            <a:endParaRPr lang="fr-CH" dirty="0"/>
          </a:p>
        </p:txBody>
      </p:sp>
      <p:sp>
        <p:nvSpPr>
          <p:cNvPr id="10" name="Inhaltsplatzhalter 9"/>
          <p:cNvSpPr>
            <a:spLocks noGrp="1"/>
          </p:cNvSpPr>
          <p:nvPr>
            <p:ph idx="14"/>
          </p:nvPr>
        </p:nvSpPr>
        <p:spPr/>
        <p:txBody>
          <a:bodyPr/>
          <a:lstStyle/>
          <a:p>
            <a:endParaRPr lang="de-CH" dirty="0"/>
          </a:p>
        </p:txBody>
      </p:sp>
      <p:sp>
        <p:nvSpPr>
          <p:cNvPr id="6" name="Fußzeilenplatzhalter 5"/>
          <p:cNvSpPr>
            <a:spLocks noGrp="1"/>
          </p:cNvSpPr>
          <p:nvPr>
            <p:ph type="ftr" sz="quarter" idx="24"/>
          </p:nvPr>
        </p:nvSpPr>
        <p:spPr/>
        <p:txBody>
          <a:bodyPr/>
          <a:lstStyle/>
          <a:p>
            <a:r>
              <a:rPr lang="de-CH" dirty="0">
                <a:solidFill>
                  <a:schemeClr val="tx1">
                    <a:lumMod val="50000"/>
                    <a:lumOff val="50000"/>
                  </a:schemeClr>
                </a:solidFill>
              </a:rPr>
              <a:t>© </a:t>
            </a:r>
            <a:r>
              <a:rPr lang="de-DE" altLang="de-DE" dirty="0"/>
              <a:t>2016 </a:t>
            </a:r>
            <a:r>
              <a:rPr lang="de-DE" dirty="0">
                <a:solidFill>
                  <a:schemeClr val="tx1">
                    <a:lumMod val="50000"/>
                    <a:lumOff val="50000"/>
                  </a:schemeClr>
                </a:solidFill>
              </a:rPr>
              <a:t>FiBL, Bio Suisse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Collection de </a:t>
            </a:r>
            <a:r>
              <a:rPr lang="de-DE" altLang="de-DE" dirty="0" err="1"/>
              <a:t>transparents</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sym typeface="Wingdings 2" panose="05020102010507070707" pitchFamily="18" charset="2"/>
              </a:rPr>
              <a:t>6</a:t>
            </a:r>
            <a:r>
              <a:rPr lang="de-DE" altLang="de-DE" dirty="0"/>
              <a:t>. </a:t>
            </a:r>
            <a:r>
              <a:rPr lang="de-DE" altLang="de-DE" dirty="0" err="1"/>
              <a:t>Reconversion</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Transparent 6.</a:t>
            </a:r>
            <a:fld id="{575D1617-7AF4-4382-BA05-712756A4C3F1}" type="slidenum">
              <a:rPr lang="de-DE" altLang="de-DE"/>
              <a:pPr/>
              <a:t>31</a:t>
            </a:fld>
            <a:endParaRPr lang="de-DE" altLang="de-DE" dirty="0"/>
          </a:p>
        </p:txBody>
      </p:sp>
      <p:graphicFrame>
        <p:nvGraphicFramePr>
          <p:cNvPr id="15" name="Inhaltsplatzhalter 6"/>
          <p:cNvGraphicFramePr>
            <a:graphicFrameLocks noGrp="1"/>
          </p:cNvGraphicFramePr>
          <p:nvPr>
            <p:ph sz="quarter" idx="23"/>
            <p:extLst>
              <p:ext uri="{D42A27DB-BD31-4B8C-83A1-F6EECF244321}">
                <p14:modId xmlns:p14="http://schemas.microsoft.com/office/powerpoint/2010/main" val="330604317"/>
              </p:ext>
            </p:extLst>
          </p:nvPr>
        </p:nvGraphicFramePr>
        <p:xfrm>
          <a:off x="628650" y="3286125"/>
          <a:ext cx="7886700" cy="2992120"/>
        </p:xfrm>
        <a:graphic>
          <a:graphicData uri="http://schemas.openxmlformats.org/drawingml/2006/table">
            <a:tbl>
              <a:tblPr firstRow="1" bandRow="1">
                <a:tableStyleId>{93296810-A885-4BE3-A3E7-6D5BEEA58F35}</a:tableStyleId>
              </a:tblPr>
              <a:tblGrid>
                <a:gridCol w="1855118"/>
                <a:gridCol w="6031582"/>
              </a:tblGrid>
              <a:tr h="370840">
                <a:tc>
                  <a:txBody>
                    <a:bodyPr/>
                    <a:lstStyle/>
                    <a:p>
                      <a:r>
                        <a:rPr lang="fr-CH" sz="1600" noProof="0" dirty="0" smtClean="0">
                          <a:solidFill>
                            <a:schemeClr val="tx1"/>
                          </a:solidFill>
                        </a:rPr>
                        <a:t>Difficultés</a:t>
                      </a:r>
                      <a:endParaRPr lang="fr-CH" sz="1600" noProof="0" dirty="0">
                        <a:solidFill>
                          <a:schemeClr val="tx1"/>
                        </a:solidFill>
                      </a:endParaRPr>
                    </a:p>
                  </a:txBody>
                  <a:tcPr>
                    <a:solidFill>
                      <a:srgbClr val="E97177"/>
                    </a:solidFill>
                  </a:tcPr>
                </a:tc>
                <a:tc>
                  <a:txBody>
                    <a:bodyPr/>
                    <a:lstStyle/>
                    <a:p>
                      <a:r>
                        <a:rPr lang="fr-CH" sz="1600" noProof="0" dirty="0" smtClean="0">
                          <a:solidFill>
                            <a:schemeClr val="tx1"/>
                          </a:solidFill>
                        </a:rPr>
                        <a:t>Approches</a:t>
                      </a:r>
                      <a:endParaRPr lang="fr-CH" sz="1600" noProof="0" dirty="0">
                        <a:solidFill>
                          <a:schemeClr val="tx1"/>
                        </a:solidFill>
                      </a:endParaRPr>
                    </a:p>
                  </a:txBody>
                  <a:tcPr>
                    <a:solidFill>
                      <a:srgbClr val="39977A"/>
                    </a:solidFill>
                  </a:tcPr>
                </a:tc>
              </a:tr>
              <a:tr h="370840">
                <a:tc>
                  <a:txBody>
                    <a:bodyPr/>
                    <a:lstStyle/>
                    <a:p>
                      <a:r>
                        <a:rPr lang="fr-CH" sz="1600" noProof="0" dirty="0" smtClean="0"/>
                        <a:t>Base fourragère de la ferme insuffisante</a:t>
                      </a:r>
                      <a:endParaRPr lang="fr-CH" sz="1600" noProof="0" dirty="0"/>
                    </a:p>
                  </a:txBody>
                  <a:tcPr>
                    <a:solidFill>
                      <a:srgbClr val="F1A5A9"/>
                    </a:solidFill>
                  </a:tcPr>
                </a:tc>
                <a:tc>
                  <a:txBody>
                    <a:bodyPr/>
                    <a:lstStyle/>
                    <a:p>
                      <a:pPr marL="285750" lvl="0" indent="-285750">
                        <a:buFont typeface="Arial" panose="020B0604020202020204" pitchFamily="34" charset="0"/>
                        <a:buChar char="›"/>
                      </a:pPr>
                      <a:r>
                        <a:rPr lang="fr-CH" sz="1600" noProof="0" dirty="0" smtClean="0"/>
                        <a:t>Diminuer le cheptel</a:t>
                      </a:r>
                    </a:p>
                    <a:p>
                      <a:pPr marL="285750" lvl="0" indent="-285750">
                        <a:buFont typeface="Arial" panose="020B0604020202020204" pitchFamily="34" charset="0"/>
                        <a:buChar char="›"/>
                      </a:pPr>
                      <a:r>
                        <a:rPr lang="fr-CH" sz="1600" baseline="0" noProof="0" dirty="0" smtClean="0"/>
                        <a:t>Clarifier les rendements et la qualité des prairies</a:t>
                      </a:r>
                    </a:p>
                    <a:p>
                      <a:pPr marL="285750" lvl="0" indent="-285750">
                        <a:buFont typeface="Arial" panose="020B0604020202020204" pitchFamily="34" charset="0"/>
                        <a:buChar char="›"/>
                      </a:pPr>
                      <a:r>
                        <a:rPr lang="fr-CH" sz="1600" baseline="0" noProof="0" dirty="0" smtClean="0"/>
                        <a:t>Extensifier les surfaces difficiles à fertiliser</a:t>
                      </a:r>
                    </a:p>
                    <a:p>
                      <a:pPr marL="285750" lvl="0" indent="-285750">
                        <a:buFont typeface="Arial" panose="020B0604020202020204" pitchFamily="34" charset="0"/>
                        <a:buChar char="›"/>
                      </a:pPr>
                      <a:r>
                        <a:rPr lang="fr-CH" sz="1600" baseline="0" noProof="0" dirty="0" smtClean="0"/>
                        <a:t>Engrais de ferme -&gt; surfaces à fort potentiel de rendement</a:t>
                      </a:r>
                    </a:p>
                  </a:txBody>
                  <a:tcPr>
                    <a:solidFill>
                      <a:srgbClr val="6BC7AB"/>
                    </a:solidFill>
                  </a:tcPr>
                </a:tc>
              </a:tr>
              <a:tr h="370840">
                <a:tc>
                  <a:txBody>
                    <a:bodyPr/>
                    <a:lstStyle/>
                    <a:p>
                      <a:r>
                        <a:rPr lang="fr-CH" sz="1600" noProof="0" dirty="0" smtClean="0"/>
                        <a:t>Invasions de rumex</a:t>
                      </a:r>
                      <a:endParaRPr lang="fr-CH" sz="1600" noProof="0" dirty="0"/>
                    </a:p>
                  </a:txBody>
                  <a:tcPr>
                    <a:solidFill>
                      <a:srgbClr val="F1A5A9"/>
                    </a:solidFill>
                  </a:tcPr>
                </a:tc>
                <a:tc>
                  <a:txBody>
                    <a:bodyPr/>
                    <a:lstStyle/>
                    <a:p>
                      <a:pPr marL="285750" lvl="0" indent="-285750">
                        <a:buFont typeface="Arial" panose="020B0604020202020204" pitchFamily="34" charset="0"/>
                        <a:buChar char="›"/>
                      </a:pPr>
                      <a:r>
                        <a:rPr lang="fr-CH" sz="1600" noProof="0" dirty="0" smtClean="0"/>
                        <a:t>Adapter l’utilisation aux conditions locales</a:t>
                      </a:r>
                    </a:p>
                    <a:p>
                      <a:pPr marL="285750" lvl="0" indent="-285750">
                        <a:buFont typeface="Arial" panose="020B0604020202020204" pitchFamily="34" charset="0"/>
                        <a:buChar char="›"/>
                      </a:pPr>
                      <a:r>
                        <a:rPr lang="fr-CH" sz="1600" noProof="0" dirty="0" smtClean="0"/>
                        <a:t>Adapter la</a:t>
                      </a:r>
                      <a:r>
                        <a:rPr lang="fr-CH" sz="1600" baseline="0" noProof="0" dirty="0" smtClean="0"/>
                        <a:t> fumure et l’utilisation</a:t>
                      </a:r>
                      <a:endParaRPr lang="fr-CH" sz="1600" noProof="0" dirty="0" smtClean="0"/>
                    </a:p>
                    <a:p>
                      <a:pPr marL="285750" lvl="0" indent="-285750">
                        <a:buFont typeface="Arial" panose="020B0604020202020204" pitchFamily="34" charset="0"/>
                        <a:buChar char="›"/>
                      </a:pPr>
                      <a:r>
                        <a:rPr lang="fr-CH" sz="1600" noProof="0" dirty="0" smtClean="0"/>
                        <a:t>Pâturage intensif répété pendant les stades juvéniles</a:t>
                      </a:r>
                    </a:p>
                    <a:p>
                      <a:pPr marL="285750" lvl="0" indent="-285750">
                        <a:buFont typeface="Arial" panose="020B0604020202020204" pitchFamily="34" charset="0"/>
                        <a:buChar char="›"/>
                      </a:pPr>
                      <a:r>
                        <a:rPr lang="fr-CH" sz="1600" baseline="0" noProof="0" dirty="0" smtClean="0"/>
                        <a:t>Éviter que les rumex se ressèment</a:t>
                      </a:r>
                    </a:p>
                    <a:p>
                      <a:pPr marL="285750" lvl="0" indent="-285750">
                        <a:buFont typeface="Arial" panose="020B0604020202020204" pitchFamily="34" charset="0"/>
                        <a:buChar char="›"/>
                      </a:pPr>
                      <a:r>
                        <a:rPr lang="fr-CH" sz="1600" baseline="0" noProof="0" dirty="0" smtClean="0"/>
                        <a:t>Arracher les rumex (si leur densité est faible)</a:t>
                      </a:r>
                    </a:p>
                    <a:p>
                      <a:pPr marL="285750" lvl="0" indent="-285750">
                        <a:buFont typeface="Arial" panose="020B0604020202020204" pitchFamily="34" charset="0"/>
                        <a:buChar char="›"/>
                      </a:pPr>
                      <a:r>
                        <a:rPr lang="fr-CH" sz="1600" baseline="0" noProof="0" dirty="0" smtClean="0"/>
                        <a:t>Sursemis ou ressemis</a:t>
                      </a:r>
                      <a:endParaRPr lang="fr-CH" sz="1600" noProof="0" dirty="0" smtClean="0"/>
                    </a:p>
                  </a:txBody>
                  <a:tcPr>
                    <a:solidFill>
                      <a:srgbClr val="6BC7AB"/>
                    </a:solidFill>
                  </a:tcPr>
                </a:tc>
              </a:tr>
            </a:tbl>
          </a:graphicData>
        </a:graphic>
      </p:graphicFrame>
      <p:pic>
        <p:nvPicPr>
          <p:cNvPr id="5" name="Inhaltsplatzhalter 4"/>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17029" y="1545717"/>
            <a:ext cx="7900416" cy="1652016"/>
          </a:xfrm>
        </p:spPr>
      </p:pic>
    </p:spTree>
    <p:extLst>
      <p:ext uri="{BB962C8B-B14F-4D97-AF65-F5344CB8AC3E}">
        <p14:creationId xmlns:p14="http://schemas.microsoft.com/office/powerpoint/2010/main" val="16653049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Comment le bio s’attaque aux défis</a:t>
            </a:r>
            <a:endParaRPr lang="de-CH" dirty="0"/>
          </a:p>
        </p:txBody>
      </p:sp>
      <p:sp>
        <p:nvSpPr>
          <p:cNvPr id="3" name="Inhaltsplatzhalter 2"/>
          <p:cNvSpPr>
            <a:spLocks noGrp="1"/>
          </p:cNvSpPr>
          <p:nvPr>
            <p:ph idx="12"/>
          </p:nvPr>
        </p:nvSpPr>
        <p:spPr/>
        <p:txBody>
          <a:bodyPr/>
          <a:lstStyle/>
          <a:p>
            <a:r>
              <a:rPr lang="fr-CH" dirty="0"/>
              <a:t>Fermes </a:t>
            </a:r>
            <a:r>
              <a:rPr lang="fr-CH" dirty="0" smtClean="0"/>
              <a:t>polyvalentes – production animale 1</a:t>
            </a:r>
            <a:endParaRPr lang="fr-CH" dirty="0"/>
          </a:p>
        </p:txBody>
      </p:sp>
      <p:sp>
        <p:nvSpPr>
          <p:cNvPr id="5" name="Inhaltsplatzhalter 4"/>
          <p:cNvSpPr>
            <a:spLocks noGrp="1"/>
          </p:cNvSpPr>
          <p:nvPr>
            <p:ph idx="14"/>
          </p:nvPr>
        </p:nvSpPr>
        <p:spPr/>
        <p:txBody>
          <a:bodyPr/>
          <a:lstStyle/>
          <a:p>
            <a:endParaRPr lang="de-CH" dirty="0"/>
          </a:p>
        </p:txBody>
      </p:sp>
      <p:sp>
        <p:nvSpPr>
          <p:cNvPr id="6" name="Fußzeilenplatzhalter 5"/>
          <p:cNvSpPr>
            <a:spLocks noGrp="1"/>
          </p:cNvSpPr>
          <p:nvPr>
            <p:ph type="ftr" sz="quarter" idx="24"/>
          </p:nvPr>
        </p:nvSpPr>
        <p:spPr/>
        <p:txBody>
          <a:bodyPr/>
          <a:lstStyle/>
          <a:p>
            <a:r>
              <a:rPr lang="de-CH" dirty="0">
                <a:solidFill>
                  <a:schemeClr val="tx1">
                    <a:lumMod val="50000"/>
                    <a:lumOff val="50000"/>
                  </a:schemeClr>
                </a:solidFill>
              </a:rPr>
              <a:t>© </a:t>
            </a:r>
            <a:r>
              <a:rPr lang="de-DE" altLang="de-DE" dirty="0"/>
              <a:t>2016 </a:t>
            </a:r>
            <a:r>
              <a:rPr lang="de-DE" dirty="0">
                <a:solidFill>
                  <a:schemeClr val="tx1">
                    <a:lumMod val="50000"/>
                    <a:lumOff val="50000"/>
                  </a:schemeClr>
                </a:solidFill>
              </a:rPr>
              <a:t>FiBL, Bio Suisse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Collection de </a:t>
            </a:r>
            <a:r>
              <a:rPr lang="de-DE" altLang="de-DE" dirty="0" err="1"/>
              <a:t>transparents</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sym typeface="Wingdings 2" panose="05020102010507070707" pitchFamily="18" charset="2"/>
              </a:rPr>
              <a:t>6</a:t>
            </a:r>
            <a:r>
              <a:rPr lang="de-DE" altLang="de-DE" dirty="0"/>
              <a:t>. </a:t>
            </a:r>
            <a:r>
              <a:rPr lang="de-DE" altLang="de-DE" dirty="0" err="1"/>
              <a:t>Reconversion</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Transparent 6.</a:t>
            </a:r>
            <a:fld id="{575D1617-7AF4-4382-BA05-712756A4C3F1}" type="slidenum">
              <a:rPr lang="de-DE" altLang="de-DE"/>
              <a:pPr/>
              <a:t>32</a:t>
            </a:fld>
            <a:endParaRPr lang="de-DE" altLang="de-DE" dirty="0"/>
          </a:p>
        </p:txBody>
      </p:sp>
      <p:graphicFrame>
        <p:nvGraphicFramePr>
          <p:cNvPr id="12" name="Inhaltsplatzhalter 6"/>
          <p:cNvGraphicFramePr>
            <a:graphicFrameLocks noGrp="1"/>
          </p:cNvGraphicFramePr>
          <p:nvPr>
            <p:ph sz="quarter" idx="23"/>
            <p:extLst>
              <p:ext uri="{D42A27DB-BD31-4B8C-83A1-F6EECF244321}">
                <p14:modId xmlns:p14="http://schemas.microsoft.com/office/powerpoint/2010/main" val="665512882"/>
              </p:ext>
            </p:extLst>
          </p:nvPr>
        </p:nvGraphicFramePr>
        <p:xfrm>
          <a:off x="628650" y="3286125"/>
          <a:ext cx="7886700" cy="2595880"/>
        </p:xfrm>
        <a:graphic>
          <a:graphicData uri="http://schemas.openxmlformats.org/drawingml/2006/table">
            <a:tbl>
              <a:tblPr firstRow="1" bandRow="1">
                <a:tableStyleId>{93296810-A885-4BE3-A3E7-6D5BEEA58F35}</a:tableStyleId>
              </a:tblPr>
              <a:tblGrid>
                <a:gridCol w="1855118"/>
                <a:gridCol w="6031582"/>
              </a:tblGrid>
              <a:tr h="370840">
                <a:tc>
                  <a:txBody>
                    <a:bodyPr/>
                    <a:lstStyle/>
                    <a:p>
                      <a:r>
                        <a:rPr lang="fr-CH" sz="1600" noProof="0" dirty="0" smtClean="0">
                          <a:solidFill>
                            <a:schemeClr val="tx1"/>
                          </a:solidFill>
                        </a:rPr>
                        <a:t>Difficultés</a:t>
                      </a:r>
                      <a:endParaRPr lang="fr-CH" sz="1600" noProof="0" dirty="0">
                        <a:solidFill>
                          <a:schemeClr val="tx1"/>
                        </a:solidFill>
                      </a:endParaRPr>
                    </a:p>
                  </a:txBody>
                  <a:tcPr>
                    <a:solidFill>
                      <a:srgbClr val="E97177"/>
                    </a:solidFill>
                  </a:tcPr>
                </a:tc>
                <a:tc>
                  <a:txBody>
                    <a:bodyPr/>
                    <a:lstStyle/>
                    <a:p>
                      <a:r>
                        <a:rPr lang="fr-CH" sz="1600" noProof="0" dirty="0" smtClean="0">
                          <a:solidFill>
                            <a:schemeClr val="tx1"/>
                          </a:solidFill>
                        </a:rPr>
                        <a:t>Approches</a:t>
                      </a:r>
                      <a:endParaRPr lang="fr-CH" sz="1600" noProof="0" dirty="0">
                        <a:solidFill>
                          <a:schemeClr val="tx1"/>
                        </a:solidFill>
                      </a:endParaRPr>
                    </a:p>
                  </a:txBody>
                  <a:tcPr>
                    <a:solidFill>
                      <a:srgbClr val="39977A"/>
                    </a:solidFill>
                  </a:tcPr>
                </a:tc>
              </a:tr>
              <a:tr h="370840">
                <a:tc>
                  <a:txBody>
                    <a:bodyPr/>
                    <a:lstStyle/>
                    <a:p>
                      <a:pPr marL="0" algn="l" defTabSz="685800" rtl="0" eaLnBrk="1" latinLnBrk="0" hangingPunct="1"/>
                      <a:r>
                        <a:rPr lang="fr-CH" sz="1600" kern="1200" noProof="0" dirty="0" smtClean="0">
                          <a:solidFill>
                            <a:schemeClr val="dk1"/>
                          </a:solidFill>
                          <a:latin typeface="+mn-lt"/>
                          <a:ea typeface="+mn-ea"/>
                          <a:cs typeface="+mn-cs"/>
                        </a:rPr>
                        <a:t>Parcours difficile en hiver</a:t>
                      </a:r>
                      <a:endParaRPr lang="fr-CH" sz="1600" kern="1200" noProof="0" dirty="0">
                        <a:solidFill>
                          <a:schemeClr val="dk1"/>
                        </a:solidFill>
                        <a:latin typeface="+mn-lt"/>
                        <a:ea typeface="+mn-ea"/>
                        <a:cs typeface="+mn-cs"/>
                      </a:endParaRPr>
                    </a:p>
                  </a:txBody>
                  <a:tcPr>
                    <a:solidFill>
                      <a:srgbClr val="F1A5A9"/>
                    </a:solidFill>
                  </a:tcPr>
                </a:tc>
                <a:tc>
                  <a:txBody>
                    <a:bodyPr/>
                    <a:lstStyle/>
                    <a:p>
                      <a:pPr marL="285750" lvl="0" indent="-285750">
                        <a:buFont typeface="Arial" panose="020B0604020202020204" pitchFamily="34" charset="0"/>
                        <a:buChar char="›"/>
                      </a:pPr>
                      <a:r>
                        <a:rPr lang="fr-CH" sz="1600" baseline="0" noProof="0" dirty="0" smtClean="0"/>
                        <a:t>Suivre la tendance vers les stabulations libres</a:t>
                      </a:r>
                    </a:p>
                  </a:txBody>
                  <a:tcPr>
                    <a:solidFill>
                      <a:srgbClr val="6BC7AB"/>
                    </a:solidFill>
                  </a:tcPr>
                </a:tc>
              </a:tr>
              <a:tr h="370840">
                <a:tc>
                  <a:txBody>
                    <a:bodyPr/>
                    <a:lstStyle/>
                    <a:p>
                      <a:pPr marL="0" algn="l" defTabSz="685800" rtl="0" eaLnBrk="1" latinLnBrk="0" hangingPunct="1"/>
                      <a:r>
                        <a:rPr lang="fr-CH" sz="1600" kern="1200" noProof="0" dirty="0" smtClean="0">
                          <a:solidFill>
                            <a:schemeClr val="dk1"/>
                          </a:solidFill>
                          <a:latin typeface="+mn-lt"/>
                          <a:ea typeface="+mn-ea"/>
                          <a:cs typeface="+mn-cs"/>
                        </a:rPr>
                        <a:t>Pas de pâturages près de la ferme</a:t>
                      </a:r>
                      <a:endParaRPr lang="fr-CH" sz="1600" kern="1200" noProof="0" dirty="0">
                        <a:solidFill>
                          <a:schemeClr val="dk1"/>
                        </a:solidFill>
                        <a:latin typeface="+mn-lt"/>
                        <a:ea typeface="+mn-ea"/>
                        <a:cs typeface="+mn-cs"/>
                      </a:endParaRPr>
                    </a:p>
                  </a:txBody>
                  <a:tcPr>
                    <a:solidFill>
                      <a:srgbClr val="F1A5A9"/>
                    </a:solidFill>
                  </a:tcPr>
                </a:tc>
                <a:tc>
                  <a:txBody>
                    <a:bodyPr/>
                    <a:lstStyle/>
                    <a:p>
                      <a:pPr marL="285750" lvl="0" indent="-285750">
                        <a:buFont typeface="Arial" panose="020B0604020202020204" pitchFamily="34" charset="0"/>
                        <a:buChar char="›"/>
                      </a:pPr>
                      <a:r>
                        <a:rPr lang="fr-CH" sz="1600" baseline="0" noProof="0" dirty="0" smtClean="0"/>
                        <a:t>Échanges de surfaces pour pâturer près de la ferme</a:t>
                      </a:r>
                    </a:p>
                    <a:p>
                      <a:pPr marL="285750" lvl="0" indent="-285750">
                        <a:buFont typeface="Arial" panose="020B0604020202020204" pitchFamily="34" charset="0"/>
                        <a:buChar char="›"/>
                      </a:pPr>
                      <a:r>
                        <a:rPr lang="fr-CH" sz="1600" baseline="0" noProof="0" dirty="0" smtClean="0"/>
                        <a:t>Possibilités de collaboration interentreprises</a:t>
                      </a:r>
                    </a:p>
                  </a:txBody>
                  <a:tcPr>
                    <a:solidFill>
                      <a:srgbClr val="6BC7AB"/>
                    </a:solidFill>
                  </a:tcPr>
                </a:tc>
              </a:tr>
              <a:tr h="370840">
                <a:tc>
                  <a:txBody>
                    <a:bodyPr/>
                    <a:lstStyle/>
                    <a:p>
                      <a:pPr marL="0" algn="l" defTabSz="685800" rtl="0" eaLnBrk="1" latinLnBrk="0" hangingPunct="1"/>
                      <a:r>
                        <a:rPr lang="fr-CH" sz="1600" kern="1200" noProof="0" dirty="0" smtClean="0">
                          <a:solidFill>
                            <a:schemeClr val="dk1"/>
                          </a:solidFill>
                          <a:latin typeface="+mn-lt"/>
                          <a:ea typeface="+mn-ea"/>
                          <a:cs typeface="+mn-cs"/>
                        </a:rPr>
                        <a:t>Remontes</a:t>
                      </a:r>
                      <a:r>
                        <a:rPr lang="fr-CH" sz="1600" kern="1200" baseline="0" noProof="0" dirty="0" smtClean="0">
                          <a:solidFill>
                            <a:schemeClr val="dk1"/>
                          </a:solidFill>
                          <a:latin typeface="+mn-lt"/>
                          <a:ea typeface="+mn-ea"/>
                          <a:cs typeface="+mn-cs"/>
                        </a:rPr>
                        <a:t> laitières d’exploitations conventionnelles</a:t>
                      </a:r>
                      <a:endParaRPr lang="fr-CH" sz="1600" kern="1200" noProof="0" dirty="0">
                        <a:solidFill>
                          <a:schemeClr val="dk1"/>
                        </a:solidFill>
                        <a:latin typeface="+mn-lt"/>
                        <a:ea typeface="+mn-ea"/>
                        <a:cs typeface="+mn-cs"/>
                      </a:endParaRPr>
                    </a:p>
                  </a:txBody>
                  <a:tcPr>
                    <a:solidFill>
                      <a:srgbClr val="F1A5A9"/>
                    </a:solidFill>
                  </a:tcPr>
                </a:tc>
                <a:tc>
                  <a:txBody>
                    <a:bodyPr/>
                    <a:lstStyle/>
                    <a:p>
                      <a:pPr marL="285750" lvl="0" indent="-285750">
                        <a:buFont typeface="Arial" panose="020B0604020202020204" pitchFamily="34" charset="0"/>
                        <a:buChar char="›"/>
                      </a:pPr>
                      <a:r>
                        <a:rPr lang="fr-CH" sz="1600" baseline="0" noProof="0" dirty="0" smtClean="0"/>
                        <a:t>Contrats d’élevage avec une ferme bio</a:t>
                      </a:r>
                    </a:p>
                    <a:p>
                      <a:pPr marL="285750" lvl="0" indent="-285750">
                        <a:buFont typeface="Arial" panose="020B0604020202020204" pitchFamily="34" charset="0"/>
                        <a:buChar char="›"/>
                      </a:pPr>
                      <a:r>
                        <a:rPr lang="fr-CH" sz="1600" baseline="0" noProof="0" dirty="0" smtClean="0"/>
                        <a:t>Reconvertir aussi l’exploitation partenaire</a:t>
                      </a:r>
                    </a:p>
                    <a:p>
                      <a:pPr marL="285750" lvl="0" indent="-285750">
                        <a:buFont typeface="Arial" panose="020B0604020202020204" pitchFamily="34" charset="0"/>
                        <a:buChar char="›"/>
                      </a:pPr>
                      <a:r>
                        <a:rPr lang="fr-CH" sz="1600" baseline="0" noProof="0" dirty="0" smtClean="0"/>
                        <a:t>Acheter les génisses seulement à des fermes bio</a:t>
                      </a:r>
                    </a:p>
                  </a:txBody>
                  <a:tcPr>
                    <a:solidFill>
                      <a:srgbClr val="6BC7AB"/>
                    </a:solidFill>
                  </a:tcPr>
                </a:tc>
              </a:tr>
            </a:tbl>
          </a:graphicData>
        </a:graphic>
      </p:graphicFrame>
      <p:pic>
        <p:nvPicPr>
          <p:cNvPr id="7" name="Inhaltsplatzhalter 6"/>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26173" y="1542669"/>
            <a:ext cx="7882128" cy="1658112"/>
          </a:xfrm>
        </p:spPr>
      </p:pic>
    </p:spTree>
    <p:extLst>
      <p:ext uri="{BB962C8B-B14F-4D97-AF65-F5344CB8AC3E}">
        <p14:creationId xmlns:p14="http://schemas.microsoft.com/office/powerpoint/2010/main" val="32100295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Comment le bio s’attaque aux défis</a:t>
            </a:r>
            <a:endParaRPr lang="de-CH" dirty="0"/>
          </a:p>
        </p:txBody>
      </p:sp>
      <p:sp>
        <p:nvSpPr>
          <p:cNvPr id="3" name="Inhaltsplatzhalter 2"/>
          <p:cNvSpPr>
            <a:spLocks noGrp="1"/>
          </p:cNvSpPr>
          <p:nvPr>
            <p:ph idx="12"/>
          </p:nvPr>
        </p:nvSpPr>
        <p:spPr/>
        <p:txBody>
          <a:bodyPr>
            <a:normAutofit/>
          </a:bodyPr>
          <a:lstStyle/>
          <a:p>
            <a:r>
              <a:rPr lang="fr-CH" dirty="0"/>
              <a:t>Fermes </a:t>
            </a:r>
            <a:r>
              <a:rPr lang="fr-CH" dirty="0" smtClean="0"/>
              <a:t>polyvalentes </a:t>
            </a:r>
            <a:r>
              <a:rPr lang="fr-CH" dirty="0"/>
              <a:t>– production animale </a:t>
            </a:r>
            <a:r>
              <a:rPr lang="fr-CH" dirty="0" smtClean="0"/>
              <a:t>2</a:t>
            </a:r>
            <a:endParaRPr lang="fr-CH" dirty="0"/>
          </a:p>
        </p:txBody>
      </p:sp>
      <p:sp>
        <p:nvSpPr>
          <p:cNvPr id="5" name="Inhaltsplatzhalter 4"/>
          <p:cNvSpPr>
            <a:spLocks noGrp="1"/>
          </p:cNvSpPr>
          <p:nvPr>
            <p:ph idx="14"/>
          </p:nvPr>
        </p:nvSpPr>
        <p:spPr/>
        <p:txBody>
          <a:bodyPr/>
          <a:lstStyle/>
          <a:p>
            <a:endParaRPr lang="de-CH" dirty="0"/>
          </a:p>
        </p:txBody>
      </p:sp>
      <p:sp>
        <p:nvSpPr>
          <p:cNvPr id="6" name="Fußzeilenplatzhalter 5"/>
          <p:cNvSpPr>
            <a:spLocks noGrp="1"/>
          </p:cNvSpPr>
          <p:nvPr>
            <p:ph type="ftr" sz="quarter" idx="24"/>
          </p:nvPr>
        </p:nvSpPr>
        <p:spPr/>
        <p:txBody>
          <a:bodyPr/>
          <a:lstStyle/>
          <a:p>
            <a:r>
              <a:rPr lang="de-CH" dirty="0">
                <a:solidFill>
                  <a:schemeClr val="tx1">
                    <a:lumMod val="50000"/>
                    <a:lumOff val="50000"/>
                  </a:schemeClr>
                </a:solidFill>
              </a:rPr>
              <a:t>© </a:t>
            </a:r>
            <a:r>
              <a:rPr lang="de-DE" altLang="de-DE" dirty="0"/>
              <a:t>2016 </a:t>
            </a:r>
            <a:r>
              <a:rPr lang="de-DE" dirty="0">
                <a:solidFill>
                  <a:schemeClr val="tx1">
                    <a:lumMod val="50000"/>
                    <a:lumOff val="50000"/>
                  </a:schemeClr>
                </a:solidFill>
              </a:rPr>
              <a:t>FiBL, Bio Suisse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Collection de </a:t>
            </a:r>
            <a:r>
              <a:rPr lang="de-DE" altLang="de-DE" dirty="0" err="1"/>
              <a:t>transparents</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sym typeface="Wingdings 2" panose="05020102010507070707" pitchFamily="18" charset="2"/>
              </a:rPr>
              <a:t>6</a:t>
            </a:r>
            <a:r>
              <a:rPr lang="de-DE" altLang="de-DE" dirty="0"/>
              <a:t>. </a:t>
            </a:r>
            <a:r>
              <a:rPr lang="de-DE" altLang="de-DE" dirty="0" err="1"/>
              <a:t>Reconversion</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Transparent 6.</a:t>
            </a:r>
            <a:fld id="{575D1617-7AF4-4382-BA05-712756A4C3F1}" type="slidenum">
              <a:rPr lang="de-DE" altLang="de-DE"/>
              <a:pPr/>
              <a:t>33</a:t>
            </a:fld>
            <a:endParaRPr lang="de-DE" altLang="de-DE" dirty="0"/>
          </a:p>
        </p:txBody>
      </p:sp>
      <p:graphicFrame>
        <p:nvGraphicFramePr>
          <p:cNvPr id="13" name="Inhaltsplatzhalter 6"/>
          <p:cNvGraphicFramePr>
            <a:graphicFrameLocks noGrp="1"/>
          </p:cNvGraphicFramePr>
          <p:nvPr>
            <p:ph sz="quarter" idx="23"/>
            <p:extLst>
              <p:ext uri="{D42A27DB-BD31-4B8C-83A1-F6EECF244321}">
                <p14:modId xmlns:p14="http://schemas.microsoft.com/office/powerpoint/2010/main" val="2879491862"/>
              </p:ext>
            </p:extLst>
          </p:nvPr>
        </p:nvGraphicFramePr>
        <p:xfrm>
          <a:off x="628650" y="3286125"/>
          <a:ext cx="7886700" cy="2413000"/>
        </p:xfrm>
        <a:graphic>
          <a:graphicData uri="http://schemas.openxmlformats.org/drawingml/2006/table">
            <a:tbl>
              <a:tblPr firstRow="1" bandRow="1">
                <a:tableStyleId>{93296810-A885-4BE3-A3E7-6D5BEEA58F35}</a:tableStyleId>
              </a:tblPr>
              <a:tblGrid>
                <a:gridCol w="1855118"/>
                <a:gridCol w="6031582"/>
              </a:tblGrid>
              <a:tr h="370840">
                <a:tc>
                  <a:txBody>
                    <a:bodyPr/>
                    <a:lstStyle/>
                    <a:p>
                      <a:r>
                        <a:rPr lang="fr-CH" sz="1600" noProof="0" dirty="0" smtClean="0">
                          <a:solidFill>
                            <a:schemeClr val="tx1"/>
                          </a:solidFill>
                        </a:rPr>
                        <a:t>Difficultés</a:t>
                      </a:r>
                      <a:endParaRPr lang="fr-CH" sz="1600" noProof="0" dirty="0">
                        <a:solidFill>
                          <a:schemeClr val="tx1"/>
                        </a:solidFill>
                      </a:endParaRPr>
                    </a:p>
                  </a:txBody>
                  <a:tcPr>
                    <a:solidFill>
                      <a:srgbClr val="E97177"/>
                    </a:solidFill>
                  </a:tcPr>
                </a:tc>
                <a:tc>
                  <a:txBody>
                    <a:bodyPr/>
                    <a:lstStyle/>
                    <a:p>
                      <a:r>
                        <a:rPr lang="fr-CH" sz="1600" noProof="0" dirty="0" smtClean="0">
                          <a:solidFill>
                            <a:schemeClr val="tx1"/>
                          </a:solidFill>
                        </a:rPr>
                        <a:t>Approches</a:t>
                      </a:r>
                      <a:endParaRPr lang="fr-CH" sz="1600" noProof="0" dirty="0">
                        <a:solidFill>
                          <a:schemeClr val="tx1"/>
                        </a:solidFill>
                      </a:endParaRPr>
                    </a:p>
                  </a:txBody>
                  <a:tcPr>
                    <a:solidFill>
                      <a:srgbClr val="39977A"/>
                    </a:solidFill>
                  </a:tcPr>
                </a:tc>
              </a:tr>
              <a:tr h="370840">
                <a:tc>
                  <a:txBody>
                    <a:bodyPr/>
                    <a:lstStyle/>
                    <a:p>
                      <a:pPr marL="0" algn="l" defTabSz="685800" rtl="0" eaLnBrk="1" latinLnBrk="0" hangingPunct="1"/>
                      <a:r>
                        <a:rPr lang="fr-CH" sz="1600" kern="1200" noProof="0" dirty="0" smtClean="0">
                          <a:solidFill>
                            <a:schemeClr val="dk1"/>
                          </a:solidFill>
                          <a:latin typeface="+mn-lt"/>
                          <a:ea typeface="+mn-ea"/>
                          <a:cs typeface="+mn-cs"/>
                        </a:rPr>
                        <a:t>Problèmes avec la santé des mamelles, grandes quantités d’antibiotiques pour le bétail laitier</a:t>
                      </a:r>
                      <a:endParaRPr lang="fr-CH" sz="1600" kern="1200" noProof="0" dirty="0">
                        <a:solidFill>
                          <a:schemeClr val="dk1"/>
                        </a:solidFill>
                        <a:latin typeface="+mn-lt"/>
                        <a:ea typeface="+mn-ea"/>
                        <a:cs typeface="+mn-cs"/>
                      </a:endParaRPr>
                    </a:p>
                  </a:txBody>
                  <a:tcPr>
                    <a:solidFill>
                      <a:srgbClr val="F1A5A9"/>
                    </a:solidFill>
                  </a:tcPr>
                </a:tc>
                <a:tc>
                  <a:txBody>
                    <a:bodyPr/>
                    <a:lstStyle/>
                    <a:p>
                      <a:pPr marL="285750" lvl="0" indent="-285750">
                        <a:buFont typeface="Arial" panose="020B0604020202020204" pitchFamily="34" charset="0"/>
                        <a:buChar char="›"/>
                      </a:pPr>
                      <a:r>
                        <a:rPr lang="fr-CH" sz="1600" noProof="0" dirty="0" smtClean="0"/>
                        <a:t>1) Analyse du milieu, 2) Assainissement du troupeau</a:t>
                      </a:r>
                    </a:p>
                    <a:p>
                      <a:pPr marL="285750" lvl="0" indent="-285750">
                        <a:buFont typeface="Arial" panose="020B0604020202020204" pitchFamily="34" charset="0"/>
                        <a:buChar char="›"/>
                      </a:pPr>
                      <a:r>
                        <a:rPr lang="fr-CH" sz="1600" baseline="0" noProof="0" dirty="0" smtClean="0"/>
                        <a:t>Vérification des conditions-cadres (rendement laitier, méthodes d’affouragement, qualité des fourrages de base, hygiène de stabulation)</a:t>
                      </a:r>
                    </a:p>
                    <a:p>
                      <a:pPr marL="285750" lvl="0" indent="-285750">
                        <a:buFont typeface="Arial" panose="020B0604020202020204" pitchFamily="34" charset="0"/>
                        <a:buChar char="›"/>
                      </a:pPr>
                      <a:r>
                        <a:rPr lang="fr-CH" sz="1600" baseline="0" noProof="0" dirty="0" smtClean="0"/>
                        <a:t>Contrôle régulier de l’installation de traite</a:t>
                      </a:r>
                    </a:p>
                    <a:p>
                      <a:pPr marL="285750" lvl="0" indent="-285750">
                        <a:buFont typeface="Arial" panose="020B0604020202020204" pitchFamily="34" charset="0"/>
                        <a:buChar char="›"/>
                      </a:pPr>
                      <a:r>
                        <a:rPr lang="fr-CH" sz="1600" baseline="0" noProof="0" dirty="0" smtClean="0"/>
                        <a:t>Traite soigneuse (hygiène, personnel)</a:t>
                      </a:r>
                    </a:p>
                    <a:p>
                      <a:pPr marL="285750" lvl="0" indent="-285750">
                        <a:buFont typeface="Arial" panose="020B0604020202020204" pitchFamily="34" charset="0"/>
                        <a:buChar char="›"/>
                      </a:pPr>
                      <a:r>
                        <a:rPr lang="fr-CH" sz="1600" baseline="0" noProof="0" dirty="0" smtClean="0"/>
                        <a:t>Buts d’élevage adaptés</a:t>
                      </a:r>
                    </a:p>
                    <a:p>
                      <a:pPr marL="285750" lvl="0" indent="-285750">
                        <a:buFont typeface="Arial" panose="020B0604020202020204" pitchFamily="34" charset="0"/>
                        <a:buChar char="›"/>
                      </a:pPr>
                      <a:r>
                        <a:rPr lang="fr-CH" sz="1600" baseline="0" noProof="0" dirty="0" smtClean="0"/>
                        <a:t>Médecine complémentaire</a:t>
                      </a:r>
                      <a:endParaRPr lang="fr-CH" sz="1600" noProof="0" dirty="0" smtClean="0"/>
                    </a:p>
                  </a:txBody>
                  <a:tcPr>
                    <a:solidFill>
                      <a:srgbClr val="6BC7AB"/>
                    </a:solidFill>
                  </a:tcPr>
                </a:tc>
              </a:tr>
            </a:tbl>
          </a:graphicData>
        </a:graphic>
      </p:graphicFrame>
      <p:pic>
        <p:nvPicPr>
          <p:cNvPr id="7" name="Inhaltsplatzhalter 6"/>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26173" y="1542669"/>
            <a:ext cx="7882128" cy="1658112"/>
          </a:xfrm>
        </p:spPr>
      </p:pic>
    </p:spTree>
    <p:extLst>
      <p:ext uri="{BB962C8B-B14F-4D97-AF65-F5344CB8AC3E}">
        <p14:creationId xmlns:p14="http://schemas.microsoft.com/office/powerpoint/2010/main" val="40647796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Comment le bio s’attaque aux défis</a:t>
            </a:r>
            <a:endParaRPr lang="de-CH" dirty="0"/>
          </a:p>
        </p:txBody>
      </p:sp>
      <p:sp>
        <p:nvSpPr>
          <p:cNvPr id="3" name="Inhaltsplatzhalter 2"/>
          <p:cNvSpPr>
            <a:spLocks noGrp="1"/>
          </p:cNvSpPr>
          <p:nvPr>
            <p:ph idx="12"/>
          </p:nvPr>
        </p:nvSpPr>
        <p:spPr/>
        <p:txBody>
          <a:bodyPr/>
          <a:lstStyle/>
          <a:p>
            <a:r>
              <a:rPr lang="fr-CH" dirty="0"/>
              <a:t>Fermes </a:t>
            </a:r>
            <a:r>
              <a:rPr lang="fr-CH" dirty="0" smtClean="0"/>
              <a:t>polyvalentes – grandes cultures 1</a:t>
            </a:r>
            <a:endParaRPr lang="de-CH" dirty="0"/>
          </a:p>
        </p:txBody>
      </p:sp>
      <p:sp>
        <p:nvSpPr>
          <p:cNvPr id="5" name="Inhaltsplatzhalter 4"/>
          <p:cNvSpPr>
            <a:spLocks noGrp="1"/>
          </p:cNvSpPr>
          <p:nvPr>
            <p:ph idx="14"/>
          </p:nvPr>
        </p:nvSpPr>
        <p:spPr/>
        <p:txBody>
          <a:bodyPr/>
          <a:lstStyle/>
          <a:p>
            <a:endParaRPr lang="de-CH" dirty="0"/>
          </a:p>
        </p:txBody>
      </p:sp>
      <p:sp>
        <p:nvSpPr>
          <p:cNvPr id="6" name="Fußzeilenplatzhalter 5"/>
          <p:cNvSpPr>
            <a:spLocks noGrp="1"/>
          </p:cNvSpPr>
          <p:nvPr>
            <p:ph type="ftr" sz="quarter" idx="24"/>
          </p:nvPr>
        </p:nvSpPr>
        <p:spPr/>
        <p:txBody>
          <a:bodyPr/>
          <a:lstStyle/>
          <a:p>
            <a:r>
              <a:rPr lang="de-CH" dirty="0">
                <a:solidFill>
                  <a:schemeClr val="tx1">
                    <a:lumMod val="50000"/>
                    <a:lumOff val="50000"/>
                  </a:schemeClr>
                </a:solidFill>
              </a:rPr>
              <a:t>© </a:t>
            </a:r>
            <a:r>
              <a:rPr lang="de-DE" altLang="de-DE" dirty="0"/>
              <a:t>2016 </a:t>
            </a:r>
            <a:r>
              <a:rPr lang="de-DE" dirty="0">
                <a:solidFill>
                  <a:schemeClr val="tx1">
                    <a:lumMod val="50000"/>
                    <a:lumOff val="50000"/>
                  </a:schemeClr>
                </a:solidFill>
              </a:rPr>
              <a:t>FiBL, Bio Suisse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Collection de </a:t>
            </a:r>
            <a:r>
              <a:rPr lang="de-DE" altLang="de-DE" dirty="0" err="1"/>
              <a:t>transparents</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sym typeface="Wingdings 2" panose="05020102010507070707" pitchFamily="18" charset="2"/>
              </a:rPr>
              <a:t>6</a:t>
            </a:r>
            <a:r>
              <a:rPr lang="de-DE" altLang="de-DE" dirty="0"/>
              <a:t>. </a:t>
            </a:r>
            <a:r>
              <a:rPr lang="de-DE" altLang="de-DE" dirty="0" err="1"/>
              <a:t>Reconversion</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Transparent 6.</a:t>
            </a:r>
            <a:fld id="{575D1617-7AF4-4382-BA05-712756A4C3F1}" type="slidenum">
              <a:rPr lang="de-DE" altLang="de-DE"/>
              <a:pPr/>
              <a:t>34</a:t>
            </a:fld>
            <a:endParaRPr lang="de-DE" altLang="de-DE" dirty="0"/>
          </a:p>
        </p:txBody>
      </p:sp>
      <p:graphicFrame>
        <p:nvGraphicFramePr>
          <p:cNvPr id="12" name="Inhaltsplatzhalter 6"/>
          <p:cNvGraphicFramePr>
            <a:graphicFrameLocks noGrp="1"/>
          </p:cNvGraphicFramePr>
          <p:nvPr>
            <p:ph sz="quarter" idx="23"/>
            <p:extLst>
              <p:ext uri="{D42A27DB-BD31-4B8C-83A1-F6EECF244321}">
                <p14:modId xmlns:p14="http://schemas.microsoft.com/office/powerpoint/2010/main" val="2705308241"/>
              </p:ext>
            </p:extLst>
          </p:nvPr>
        </p:nvGraphicFramePr>
        <p:xfrm>
          <a:off x="628650" y="3286125"/>
          <a:ext cx="7886700" cy="2656840"/>
        </p:xfrm>
        <a:graphic>
          <a:graphicData uri="http://schemas.openxmlformats.org/drawingml/2006/table">
            <a:tbl>
              <a:tblPr firstRow="1" bandRow="1">
                <a:tableStyleId>{93296810-A885-4BE3-A3E7-6D5BEEA58F35}</a:tableStyleId>
              </a:tblPr>
              <a:tblGrid>
                <a:gridCol w="1855118"/>
                <a:gridCol w="6031582"/>
              </a:tblGrid>
              <a:tr h="370840">
                <a:tc>
                  <a:txBody>
                    <a:bodyPr/>
                    <a:lstStyle/>
                    <a:p>
                      <a:r>
                        <a:rPr lang="fr-CH" sz="1600" noProof="0" dirty="0" smtClean="0">
                          <a:solidFill>
                            <a:schemeClr val="tx1"/>
                          </a:solidFill>
                        </a:rPr>
                        <a:t>Difficultés</a:t>
                      </a:r>
                      <a:endParaRPr lang="fr-CH" sz="1600" noProof="0" dirty="0">
                        <a:solidFill>
                          <a:schemeClr val="tx1"/>
                        </a:solidFill>
                      </a:endParaRPr>
                    </a:p>
                  </a:txBody>
                  <a:tcPr>
                    <a:solidFill>
                      <a:srgbClr val="E97177"/>
                    </a:solidFill>
                  </a:tcPr>
                </a:tc>
                <a:tc>
                  <a:txBody>
                    <a:bodyPr/>
                    <a:lstStyle/>
                    <a:p>
                      <a:r>
                        <a:rPr lang="fr-CH" sz="1600" noProof="0" dirty="0" smtClean="0">
                          <a:solidFill>
                            <a:schemeClr val="tx1"/>
                          </a:solidFill>
                        </a:rPr>
                        <a:t>Approches</a:t>
                      </a:r>
                      <a:endParaRPr lang="fr-CH" sz="1600" noProof="0" dirty="0">
                        <a:solidFill>
                          <a:schemeClr val="tx1"/>
                        </a:solidFill>
                      </a:endParaRPr>
                    </a:p>
                  </a:txBody>
                  <a:tcPr>
                    <a:solidFill>
                      <a:srgbClr val="39977A"/>
                    </a:solidFill>
                  </a:tcPr>
                </a:tc>
              </a:tr>
              <a:tr h="370840">
                <a:tc>
                  <a:txBody>
                    <a:bodyPr/>
                    <a:lstStyle/>
                    <a:p>
                      <a:r>
                        <a:rPr lang="fr-CH" sz="1600" noProof="0" dirty="0" smtClean="0"/>
                        <a:t>Forte pression des mauvaises herbes</a:t>
                      </a:r>
                      <a:endParaRPr lang="fr-CH" sz="1600" noProof="0" dirty="0"/>
                    </a:p>
                  </a:txBody>
                  <a:tcPr>
                    <a:solidFill>
                      <a:srgbClr val="F1A5A9"/>
                    </a:solidFill>
                  </a:tcPr>
                </a:tc>
                <a:tc>
                  <a:txBody>
                    <a:bodyPr/>
                    <a:lstStyle/>
                    <a:p>
                      <a:pPr marL="285750" lvl="0" indent="-285750">
                        <a:buFont typeface="Arial" panose="020B0604020202020204" pitchFamily="34" charset="0"/>
                        <a:buChar char="›"/>
                      </a:pPr>
                      <a:r>
                        <a:rPr lang="fr-CH" sz="1600" baseline="0" noProof="0" dirty="0" smtClean="0"/>
                        <a:t>Sarcler et/ou étriller précocement</a:t>
                      </a:r>
                    </a:p>
                    <a:p>
                      <a:pPr marL="285750" lvl="0" indent="-285750">
                        <a:buFont typeface="Arial" panose="020B0604020202020204" pitchFamily="34" charset="0"/>
                        <a:buChar char="›"/>
                      </a:pPr>
                      <a:r>
                        <a:rPr lang="fr-CH" sz="1600" baseline="0" noProof="0" dirty="0" smtClean="0"/>
                        <a:t>Rotation culturale</a:t>
                      </a:r>
                    </a:p>
                    <a:p>
                      <a:pPr marL="285750" lvl="0" indent="-285750">
                        <a:buFont typeface="Arial" panose="020B0604020202020204" pitchFamily="34" charset="0"/>
                        <a:buChar char="›"/>
                      </a:pPr>
                      <a:r>
                        <a:rPr lang="fr-CH" sz="1600" baseline="0" noProof="0" dirty="0" smtClean="0"/>
                        <a:t>Faux-semis</a:t>
                      </a:r>
                    </a:p>
                    <a:p>
                      <a:pPr marL="285750" lvl="0" indent="-285750">
                        <a:buFont typeface="Arial" panose="020B0604020202020204" pitchFamily="34" charset="0"/>
                        <a:buChar char="›"/>
                      </a:pPr>
                      <a:r>
                        <a:rPr lang="fr-CH" sz="1600" baseline="0" noProof="0" dirty="0" smtClean="0"/>
                        <a:t>Bonne fertilisation pour un bon développement juvénile</a:t>
                      </a:r>
                    </a:p>
                    <a:p>
                      <a:pPr marL="285750" lvl="0" indent="-285750">
                        <a:buFont typeface="Arial" panose="020B0604020202020204" pitchFamily="34" charset="0"/>
                        <a:buChar char="›"/>
                      </a:pPr>
                      <a:r>
                        <a:rPr lang="fr-CH" sz="1600" baseline="0" noProof="0" dirty="0" smtClean="0"/>
                        <a:t>Cultures sensibles pas sur parcelles menacées</a:t>
                      </a:r>
                    </a:p>
                    <a:p>
                      <a:pPr marL="285750" lvl="0" indent="-285750">
                        <a:buFont typeface="Arial" panose="020B0604020202020204" pitchFamily="34" charset="0"/>
                        <a:buChar char="›"/>
                      </a:pPr>
                      <a:r>
                        <a:rPr lang="fr-CH" sz="1600" baseline="0" noProof="0" dirty="0" smtClean="0"/>
                        <a:t>Ne pas renoncer totalement au labour</a:t>
                      </a:r>
                    </a:p>
                    <a:p>
                      <a:pPr marL="285750" lvl="0" indent="-285750">
                        <a:buFont typeface="Arial" panose="020B0604020202020204" pitchFamily="34" charset="0"/>
                        <a:buChar char="›"/>
                      </a:pPr>
                      <a:r>
                        <a:rPr lang="fr-CH" sz="1600" baseline="0" noProof="0" dirty="0" smtClean="0"/>
                        <a:t>Travail du sol adapté aux conditions météorologiques</a:t>
                      </a:r>
                    </a:p>
                    <a:p>
                      <a:pPr marL="285750" lvl="0" indent="-285750">
                        <a:buFont typeface="Arial" panose="020B0604020202020204" pitchFamily="34" charset="0"/>
                        <a:buChar char="›"/>
                      </a:pPr>
                      <a:r>
                        <a:rPr lang="fr-CH" sz="1600" baseline="0" noProof="0" dirty="0" smtClean="0"/>
                        <a:t>Sortir de l’assolement les zones marginales </a:t>
                      </a:r>
                      <a:br>
                        <a:rPr lang="fr-CH" sz="1600" baseline="0" noProof="0" dirty="0" smtClean="0"/>
                      </a:br>
                      <a:r>
                        <a:rPr lang="fr-CH" sz="1600" baseline="0" noProof="0" dirty="0" smtClean="0"/>
                        <a:t>pour les grandes cultures</a:t>
                      </a:r>
                    </a:p>
                  </a:txBody>
                  <a:tcPr>
                    <a:solidFill>
                      <a:srgbClr val="6BC7AB"/>
                    </a:solidFill>
                  </a:tcPr>
                </a:tc>
              </a:tr>
            </a:tbl>
          </a:graphicData>
        </a:graphic>
      </p:graphicFrame>
      <p:pic>
        <p:nvPicPr>
          <p:cNvPr id="7" name="Inhaltsplatzhalter 6"/>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26173" y="1542669"/>
            <a:ext cx="7882128" cy="1658112"/>
          </a:xfrm>
        </p:spPr>
      </p:pic>
    </p:spTree>
    <p:extLst>
      <p:ext uri="{BB962C8B-B14F-4D97-AF65-F5344CB8AC3E}">
        <p14:creationId xmlns:p14="http://schemas.microsoft.com/office/powerpoint/2010/main" val="2224777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Comment le bio s’attaque aux défis</a:t>
            </a:r>
            <a:endParaRPr lang="de-CH" dirty="0"/>
          </a:p>
        </p:txBody>
      </p:sp>
      <p:sp>
        <p:nvSpPr>
          <p:cNvPr id="3" name="Inhaltsplatzhalter 2"/>
          <p:cNvSpPr>
            <a:spLocks noGrp="1"/>
          </p:cNvSpPr>
          <p:nvPr>
            <p:ph idx="12"/>
          </p:nvPr>
        </p:nvSpPr>
        <p:spPr/>
        <p:txBody>
          <a:bodyPr/>
          <a:lstStyle/>
          <a:p>
            <a:r>
              <a:rPr lang="fr-CH" dirty="0"/>
              <a:t>Fermes polyvalentes – grandes cultures </a:t>
            </a:r>
            <a:r>
              <a:rPr lang="fr-CH" dirty="0" smtClean="0"/>
              <a:t>2</a:t>
            </a:r>
            <a:endParaRPr lang="de-CH" dirty="0"/>
          </a:p>
        </p:txBody>
      </p:sp>
      <p:sp>
        <p:nvSpPr>
          <p:cNvPr id="5" name="Inhaltsplatzhalter 4"/>
          <p:cNvSpPr>
            <a:spLocks noGrp="1"/>
          </p:cNvSpPr>
          <p:nvPr>
            <p:ph idx="14"/>
          </p:nvPr>
        </p:nvSpPr>
        <p:spPr/>
        <p:txBody>
          <a:bodyPr/>
          <a:lstStyle/>
          <a:p>
            <a:endParaRPr lang="de-CH" dirty="0"/>
          </a:p>
        </p:txBody>
      </p:sp>
      <p:sp>
        <p:nvSpPr>
          <p:cNvPr id="6" name="Fußzeilenplatzhalter 5"/>
          <p:cNvSpPr>
            <a:spLocks noGrp="1"/>
          </p:cNvSpPr>
          <p:nvPr>
            <p:ph type="ftr" sz="quarter" idx="24"/>
          </p:nvPr>
        </p:nvSpPr>
        <p:spPr/>
        <p:txBody>
          <a:bodyPr/>
          <a:lstStyle/>
          <a:p>
            <a:r>
              <a:rPr lang="de-CH" dirty="0">
                <a:solidFill>
                  <a:schemeClr val="tx1">
                    <a:lumMod val="50000"/>
                    <a:lumOff val="50000"/>
                  </a:schemeClr>
                </a:solidFill>
              </a:rPr>
              <a:t>© </a:t>
            </a:r>
            <a:r>
              <a:rPr lang="de-DE" altLang="de-DE" dirty="0"/>
              <a:t>2016 </a:t>
            </a:r>
            <a:r>
              <a:rPr lang="de-DE" dirty="0">
                <a:solidFill>
                  <a:schemeClr val="tx1">
                    <a:lumMod val="50000"/>
                    <a:lumOff val="50000"/>
                  </a:schemeClr>
                </a:solidFill>
              </a:rPr>
              <a:t>FiBL, Bio Suisse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Collection de </a:t>
            </a:r>
            <a:r>
              <a:rPr lang="de-DE" altLang="de-DE" dirty="0" err="1"/>
              <a:t>transparents</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sym typeface="Wingdings 2" panose="05020102010507070707" pitchFamily="18" charset="2"/>
              </a:rPr>
              <a:t>6</a:t>
            </a:r>
            <a:r>
              <a:rPr lang="de-DE" altLang="de-DE" dirty="0"/>
              <a:t>. </a:t>
            </a:r>
            <a:r>
              <a:rPr lang="de-DE" altLang="de-DE" dirty="0" err="1"/>
              <a:t>Reconversion</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Transparent 6.</a:t>
            </a:r>
            <a:fld id="{575D1617-7AF4-4382-BA05-712756A4C3F1}" type="slidenum">
              <a:rPr lang="de-DE" altLang="de-DE"/>
              <a:pPr/>
              <a:t>35</a:t>
            </a:fld>
            <a:endParaRPr lang="de-DE" altLang="de-DE" dirty="0"/>
          </a:p>
        </p:txBody>
      </p:sp>
      <p:graphicFrame>
        <p:nvGraphicFramePr>
          <p:cNvPr id="12" name="Inhaltsplatzhalter 6"/>
          <p:cNvGraphicFramePr>
            <a:graphicFrameLocks noGrp="1"/>
          </p:cNvGraphicFramePr>
          <p:nvPr>
            <p:ph sz="quarter" idx="23"/>
            <p:extLst>
              <p:ext uri="{D42A27DB-BD31-4B8C-83A1-F6EECF244321}">
                <p14:modId xmlns:p14="http://schemas.microsoft.com/office/powerpoint/2010/main" val="553351777"/>
              </p:ext>
            </p:extLst>
          </p:nvPr>
        </p:nvGraphicFramePr>
        <p:xfrm>
          <a:off x="628650" y="3286125"/>
          <a:ext cx="7886700" cy="2169160"/>
        </p:xfrm>
        <a:graphic>
          <a:graphicData uri="http://schemas.openxmlformats.org/drawingml/2006/table">
            <a:tbl>
              <a:tblPr firstRow="1" bandRow="1">
                <a:tableStyleId>{93296810-A885-4BE3-A3E7-6D5BEEA58F35}</a:tableStyleId>
              </a:tblPr>
              <a:tblGrid>
                <a:gridCol w="1855118"/>
                <a:gridCol w="6031582"/>
              </a:tblGrid>
              <a:tr h="370840">
                <a:tc>
                  <a:txBody>
                    <a:bodyPr/>
                    <a:lstStyle/>
                    <a:p>
                      <a:r>
                        <a:rPr lang="fr-CH" sz="1600" noProof="0" dirty="0" smtClean="0">
                          <a:solidFill>
                            <a:schemeClr val="tx1"/>
                          </a:solidFill>
                        </a:rPr>
                        <a:t>Difficultés</a:t>
                      </a:r>
                      <a:endParaRPr lang="fr-CH" sz="1600" noProof="0" dirty="0">
                        <a:solidFill>
                          <a:schemeClr val="tx1"/>
                        </a:solidFill>
                      </a:endParaRPr>
                    </a:p>
                  </a:txBody>
                  <a:tcPr>
                    <a:solidFill>
                      <a:srgbClr val="E97177"/>
                    </a:solidFill>
                  </a:tcPr>
                </a:tc>
                <a:tc>
                  <a:txBody>
                    <a:bodyPr/>
                    <a:lstStyle/>
                    <a:p>
                      <a:r>
                        <a:rPr lang="fr-CH" sz="1600" noProof="0" dirty="0" smtClean="0">
                          <a:solidFill>
                            <a:schemeClr val="tx1"/>
                          </a:solidFill>
                        </a:rPr>
                        <a:t>Approches</a:t>
                      </a:r>
                      <a:endParaRPr lang="fr-CH" sz="1600" noProof="0" dirty="0">
                        <a:solidFill>
                          <a:schemeClr val="tx1"/>
                        </a:solidFill>
                      </a:endParaRPr>
                    </a:p>
                  </a:txBody>
                  <a:tcPr>
                    <a:solidFill>
                      <a:srgbClr val="39977A"/>
                    </a:solidFill>
                  </a:tcPr>
                </a:tc>
              </a:tr>
              <a:tr h="370840">
                <a:tc>
                  <a:txBody>
                    <a:bodyPr/>
                    <a:lstStyle/>
                    <a:p>
                      <a:r>
                        <a:rPr lang="fr-CH" sz="1600" noProof="0" dirty="0" smtClean="0"/>
                        <a:t>Problèmes avec des maladies</a:t>
                      </a:r>
                      <a:endParaRPr lang="fr-CH" sz="1600" noProof="0" dirty="0"/>
                    </a:p>
                  </a:txBody>
                  <a:tcPr>
                    <a:solidFill>
                      <a:srgbClr val="F1A5A9"/>
                    </a:solidFill>
                  </a:tcPr>
                </a:tc>
                <a:tc>
                  <a:txBody>
                    <a:bodyPr/>
                    <a:lstStyle/>
                    <a:p>
                      <a:pPr marL="285750" lvl="0" indent="-285750">
                        <a:buFont typeface="Arial" panose="020B0604020202020204" pitchFamily="34" charset="0"/>
                        <a:buChar char="›"/>
                      </a:pPr>
                      <a:r>
                        <a:rPr lang="fr-CH" sz="1600" baseline="0" noProof="0" dirty="0" smtClean="0"/>
                        <a:t>Intervalles entre les cultures</a:t>
                      </a:r>
                    </a:p>
                    <a:p>
                      <a:pPr marL="285750" lvl="0" indent="-285750">
                        <a:buFont typeface="Arial" panose="020B0604020202020204" pitchFamily="34" charset="0"/>
                        <a:buChar char="›"/>
                      </a:pPr>
                      <a:r>
                        <a:rPr lang="fr-CH" sz="1600" baseline="0" noProof="0" dirty="0" smtClean="0"/>
                        <a:t>Retarder les semis, favoriser une levée rapide</a:t>
                      </a:r>
                    </a:p>
                    <a:p>
                      <a:pPr marL="285750" lvl="0" indent="-285750">
                        <a:buFont typeface="Arial" panose="020B0604020202020204" pitchFamily="34" charset="0"/>
                        <a:buChar char="›"/>
                      </a:pPr>
                      <a:r>
                        <a:rPr lang="fr-CH" sz="1600" baseline="0" noProof="0" dirty="0" smtClean="0"/>
                        <a:t>Peuplements pas trop denses</a:t>
                      </a:r>
                    </a:p>
                    <a:p>
                      <a:pPr marL="285750" lvl="0" indent="-285750">
                        <a:buFont typeface="Arial" panose="020B0604020202020204" pitchFamily="34" charset="0"/>
                        <a:buChar char="›"/>
                      </a:pPr>
                      <a:r>
                        <a:rPr lang="fr-CH" sz="1600" baseline="0" noProof="0" dirty="0" smtClean="0"/>
                        <a:t>Variétés tolérantes</a:t>
                      </a:r>
                    </a:p>
                    <a:p>
                      <a:pPr marL="285750" lvl="0" indent="-285750">
                        <a:buFont typeface="Arial" panose="020B0604020202020204" pitchFamily="34" charset="0"/>
                        <a:buChar char="›"/>
                      </a:pPr>
                      <a:r>
                        <a:rPr lang="fr-CH" sz="1600" baseline="0" noProof="0" dirty="0" smtClean="0"/>
                        <a:t>Vérifier le choix des sites</a:t>
                      </a:r>
                    </a:p>
                    <a:p>
                      <a:pPr marL="285750" lvl="0" indent="-285750">
                        <a:buFont typeface="Arial" panose="020B0604020202020204" pitchFamily="34" charset="0"/>
                        <a:buChar char="›"/>
                      </a:pPr>
                      <a:r>
                        <a:rPr lang="fr-CH" sz="1600" baseline="0" noProof="0" dirty="0" smtClean="0"/>
                        <a:t>Contrôler régulièrement les cultures</a:t>
                      </a:r>
                    </a:p>
                    <a:p>
                      <a:pPr marL="285750" lvl="0" indent="-285750">
                        <a:buFont typeface="Arial" panose="020B0604020202020204" pitchFamily="34" charset="0"/>
                        <a:buChar char="›"/>
                      </a:pPr>
                      <a:r>
                        <a:rPr lang="fr-CH" sz="1600" baseline="0" noProof="0" dirty="0" smtClean="0"/>
                        <a:t>Vérifier la stratégie phytosanitaire</a:t>
                      </a:r>
                    </a:p>
                  </a:txBody>
                  <a:tcPr>
                    <a:solidFill>
                      <a:srgbClr val="6BC7AB"/>
                    </a:solidFill>
                  </a:tcPr>
                </a:tc>
              </a:tr>
            </a:tbl>
          </a:graphicData>
        </a:graphic>
      </p:graphicFrame>
      <p:pic>
        <p:nvPicPr>
          <p:cNvPr id="7" name="Inhaltsplatzhalter 6"/>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26173" y="1542669"/>
            <a:ext cx="7882128" cy="1658112"/>
          </a:xfrm>
        </p:spPr>
      </p:pic>
    </p:spTree>
    <p:extLst>
      <p:ext uri="{BB962C8B-B14F-4D97-AF65-F5344CB8AC3E}">
        <p14:creationId xmlns:p14="http://schemas.microsoft.com/office/powerpoint/2010/main" val="14514650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Comment le bio s’attaque aux défis</a:t>
            </a:r>
            <a:endParaRPr lang="de-CH" dirty="0"/>
          </a:p>
        </p:txBody>
      </p:sp>
      <p:sp>
        <p:nvSpPr>
          <p:cNvPr id="3" name="Inhaltsplatzhalter 2"/>
          <p:cNvSpPr>
            <a:spLocks noGrp="1"/>
          </p:cNvSpPr>
          <p:nvPr>
            <p:ph idx="12"/>
          </p:nvPr>
        </p:nvSpPr>
        <p:spPr/>
        <p:txBody>
          <a:bodyPr/>
          <a:lstStyle/>
          <a:p>
            <a:r>
              <a:rPr lang="fr-CH" dirty="0" smtClean="0"/>
              <a:t>Fermes maraîchères</a:t>
            </a:r>
            <a:endParaRPr lang="fr-CH" dirty="0"/>
          </a:p>
        </p:txBody>
      </p:sp>
      <p:sp>
        <p:nvSpPr>
          <p:cNvPr id="5" name="Inhaltsplatzhalter 4"/>
          <p:cNvSpPr>
            <a:spLocks noGrp="1"/>
          </p:cNvSpPr>
          <p:nvPr>
            <p:ph idx="14"/>
          </p:nvPr>
        </p:nvSpPr>
        <p:spPr/>
        <p:txBody>
          <a:bodyPr/>
          <a:lstStyle/>
          <a:p>
            <a:endParaRPr lang="de-CH" dirty="0"/>
          </a:p>
        </p:txBody>
      </p:sp>
      <p:sp>
        <p:nvSpPr>
          <p:cNvPr id="6" name="Fußzeilenplatzhalter 5"/>
          <p:cNvSpPr>
            <a:spLocks noGrp="1"/>
          </p:cNvSpPr>
          <p:nvPr>
            <p:ph type="ftr" sz="quarter" idx="24"/>
          </p:nvPr>
        </p:nvSpPr>
        <p:spPr/>
        <p:txBody>
          <a:bodyPr/>
          <a:lstStyle/>
          <a:p>
            <a:r>
              <a:rPr lang="de-CH" dirty="0">
                <a:solidFill>
                  <a:schemeClr val="tx1">
                    <a:lumMod val="50000"/>
                    <a:lumOff val="50000"/>
                  </a:schemeClr>
                </a:solidFill>
              </a:rPr>
              <a:t>© </a:t>
            </a:r>
            <a:r>
              <a:rPr lang="de-DE" altLang="de-DE" dirty="0"/>
              <a:t>2016 </a:t>
            </a:r>
            <a:r>
              <a:rPr lang="de-DE" dirty="0">
                <a:solidFill>
                  <a:schemeClr val="tx1">
                    <a:lumMod val="50000"/>
                    <a:lumOff val="50000"/>
                  </a:schemeClr>
                </a:solidFill>
              </a:rPr>
              <a:t>FiBL, Bio Suisse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Collection de </a:t>
            </a:r>
            <a:r>
              <a:rPr lang="de-DE" altLang="de-DE" dirty="0" err="1"/>
              <a:t>transparents</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sym typeface="Wingdings 2" panose="05020102010507070707" pitchFamily="18" charset="2"/>
              </a:rPr>
              <a:t>6</a:t>
            </a:r>
            <a:r>
              <a:rPr lang="de-DE" altLang="de-DE" dirty="0"/>
              <a:t>. </a:t>
            </a:r>
            <a:r>
              <a:rPr lang="de-DE" altLang="de-DE" dirty="0" err="1"/>
              <a:t>Reconversion</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Transparent 6.</a:t>
            </a:r>
            <a:fld id="{575D1617-7AF4-4382-BA05-712756A4C3F1}" type="slidenum">
              <a:rPr lang="de-DE" altLang="de-DE"/>
              <a:pPr/>
              <a:t>36</a:t>
            </a:fld>
            <a:endParaRPr lang="de-DE" altLang="de-DE" dirty="0"/>
          </a:p>
        </p:txBody>
      </p:sp>
      <p:sp>
        <p:nvSpPr>
          <p:cNvPr id="15" name="Rechteck 14"/>
          <p:cNvSpPr/>
          <p:nvPr/>
        </p:nvSpPr>
        <p:spPr>
          <a:xfrm>
            <a:off x="628650" y="3212976"/>
            <a:ext cx="7886700" cy="7200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dirty="0"/>
          </a:p>
        </p:txBody>
      </p:sp>
      <p:graphicFrame>
        <p:nvGraphicFramePr>
          <p:cNvPr id="12" name="Inhaltsplatzhalter 6"/>
          <p:cNvGraphicFramePr>
            <a:graphicFrameLocks noGrp="1"/>
          </p:cNvGraphicFramePr>
          <p:nvPr>
            <p:ph sz="quarter" idx="23"/>
            <p:extLst>
              <p:ext uri="{D42A27DB-BD31-4B8C-83A1-F6EECF244321}">
                <p14:modId xmlns:p14="http://schemas.microsoft.com/office/powerpoint/2010/main" val="4185337845"/>
              </p:ext>
            </p:extLst>
          </p:nvPr>
        </p:nvGraphicFramePr>
        <p:xfrm>
          <a:off x="628650" y="3286125"/>
          <a:ext cx="7886700" cy="2413000"/>
        </p:xfrm>
        <a:graphic>
          <a:graphicData uri="http://schemas.openxmlformats.org/drawingml/2006/table">
            <a:tbl>
              <a:tblPr firstRow="1" bandRow="1">
                <a:tableStyleId>{93296810-A885-4BE3-A3E7-6D5BEEA58F35}</a:tableStyleId>
              </a:tblPr>
              <a:tblGrid>
                <a:gridCol w="1855119"/>
                <a:gridCol w="6031581"/>
              </a:tblGrid>
              <a:tr h="370840">
                <a:tc>
                  <a:txBody>
                    <a:bodyPr/>
                    <a:lstStyle/>
                    <a:p>
                      <a:r>
                        <a:rPr lang="fr-CH" sz="1600" noProof="0" dirty="0" smtClean="0">
                          <a:solidFill>
                            <a:schemeClr val="tx1"/>
                          </a:solidFill>
                        </a:rPr>
                        <a:t>Difficultés</a:t>
                      </a:r>
                      <a:endParaRPr lang="fr-CH" sz="1600" noProof="0" dirty="0">
                        <a:solidFill>
                          <a:schemeClr val="tx1"/>
                        </a:solidFill>
                      </a:endParaRPr>
                    </a:p>
                  </a:txBody>
                  <a:tcPr>
                    <a:solidFill>
                      <a:srgbClr val="E97177"/>
                    </a:solidFill>
                  </a:tcPr>
                </a:tc>
                <a:tc>
                  <a:txBody>
                    <a:bodyPr/>
                    <a:lstStyle/>
                    <a:p>
                      <a:r>
                        <a:rPr lang="fr-CH" sz="1600" noProof="0" dirty="0" smtClean="0">
                          <a:solidFill>
                            <a:schemeClr val="tx1"/>
                          </a:solidFill>
                        </a:rPr>
                        <a:t>Approches</a:t>
                      </a:r>
                      <a:endParaRPr lang="fr-CH" sz="1600" noProof="0" dirty="0">
                        <a:solidFill>
                          <a:schemeClr val="tx1"/>
                        </a:solidFill>
                      </a:endParaRPr>
                    </a:p>
                  </a:txBody>
                  <a:tcPr>
                    <a:solidFill>
                      <a:srgbClr val="39977A"/>
                    </a:solidFill>
                  </a:tcPr>
                </a:tc>
              </a:tr>
              <a:tr h="370840">
                <a:tc>
                  <a:txBody>
                    <a:bodyPr/>
                    <a:lstStyle/>
                    <a:p>
                      <a:r>
                        <a:rPr lang="fr-CH" sz="1600" noProof="0" dirty="0" smtClean="0"/>
                        <a:t>Protection phytosanitaire</a:t>
                      </a:r>
                      <a:endParaRPr lang="fr-CH" sz="1600" noProof="0" dirty="0"/>
                    </a:p>
                  </a:txBody>
                  <a:tcPr>
                    <a:solidFill>
                      <a:srgbClr val="F1A5A9"/>
                    </a:solidFill>
                  </a:tcPr>
                </a:tc>
                <a:tc>
                  <a:txBody>
                    <a:bodyPr/>
                    <a:lstStyle/>
                    <a:p>
                      <a:pPr marL="285750" lvl="0" indent="-285750">
                        <a:buFont typeface="Arial" panose="020B0604020202020204" pitchFamily="34" charset="0"/>
                        <a:buChar char="›"/>
                      </a:pPr>
                      <a:r>
                        <a:rPr lang="fr-CH" sz="1600" noProof="0" dirty="0" smtClean="0"/>
                        <a:t>Contrôler régulièrement les cultures pendant </a:t>
                      </a:r>
                      <a:br>
                        <a:rPr lang="fr-CH" sz="1600" noProof="0" dirty="0" smtClean="0"/>
                      </a:br>
                      <a:r>
                        <a:rPr lang="fr-CH" sz="1600" noProof="0" dirty="0" smtClean="0"/>
                        <a:t>la</a:t>
                      </a:r>
                      <a:r>
                        <a:rPr lang="fr-CH" sz="1600" baseline="0" noProof="0" dirty="0" smtClean="0"/>
                        <a:t> période de végétation</a:t>
                      </a:r>
                      <a:endParaRPr lang="fr-CH" sz="1600" noProof="0" dirty="0" smtClean="0"/>
                    </a:p>
                    <a:p>
                      <a:pPr marL="285750" lvl="0" indent="-285750">
                        <a:buFont typeface="Arial" panose="020B0604020202020204" pitchFamily="34" charset="0"/>
                        <a:buChar char="›"/>
                      </a:pPr>
                      <a:r>
                        <a:rPr lang="fr-CH" sz="1600" noProof="0" dirty="0" smtClean="0"/>
                        <a:t>Surfaces écologiques pour favoriser les auxiliaires</a:t>
                      </a:r>
                    </a:p>
                    <a:p>
                      <a:pPr marL="285750" lvl="0" indent="-285750">
                        <a:buFont typeface="Arial" panose="020B0604020202020204" pitchFamily="34" charset="0"/>
                        <a:buChar char="›"/>
                      </a:pPr>
                      <a:r>
                        <a:rPr lang="fr-CH" sz="1600" baseline="0" noProof="0" dirty="0" smtClean="0"/>
                        <a:t>Choix des produits et des moments pour les traitements</a:t>
                      </a:r>
                    </a:p>
                    <a:p>
                      <a:pPr marL="285750" lvl="0" indent="-285750">
                        <a:buFont typeface="Arial" panose="020B0604020202020204" pitchFamily="34" charset="0"/>
                        <a:buChar char="›"/>
                      </a:pPr>
                      <a:r>
                        <a:rPr lang="fr-CH" sz="1600" baseline="0" noProof="0" dirty="0" smtClean="0"/>
                        <a:t>Systématiser les variétés tolérantes</a:t>
                      </a:r>
                    </a:p>
                    <a:p>
                      <a:pPr marL="285750" lvl="0" indent="-285750">
                        <a:buFont typeface="Arial" panose="020B0604020202020204" pitchFamily="34" charset="0"/>
                        <a:buChar char="›"/>
                      </a:pPr>
                      <a:r>
                        <a:rPr lang="fr-CH" sz="1600" baseline="0" noProof="0" dirty="0" smtClean="0"/>
                        <a:t>Favoriser une croissance rapide des cultures</a:t>
                      </a:r>
                    </a:p>
                    <a:p>
                      <a:pPr marL="285750" lvl="0" indent="-285750">
                        <a:buFont typeface="Arial" panose="020B0604020202020204" pitchFamily="34" charset="0"/>
                        <a:buChar char="›"/>
                      </a:pPr>
                      <a:r>
                        <a:rPr lang="fr-CH" sz="1600" baseline="0" noProof="0" dirty="0" smtClean="0"/>
                        <a:t>Peuplements bien aérés</a:t>
                      </a:r>
                    </a:p>
                    <a:p>
                      <a:pPr marL="285750" lvl="0" indent="-285750">
                        <a:buFont typeface="Arial" panose="020B0604020202020204" pitchFamily="34" charset="0"/>
                        <a:buChar char="›"/>
                      </a:pPr>
                      <a:r>
                        <a:rPr lang="fr-CH" sz="1600" baseline="0" noProof="0" dirty="0" smtClean="0"/>
                        <a:t>Filets de protection des cultures contre les ravageurs</a:t>
                      </a:r>
                    </a:p>
                  </a:txBody>
                  <a:tcPr>
                    <a:solidFill>
                      <a:srgbClr val="6BC7AB"/>
                    </a:solidFill>
                  </a:tcPr>
                </a:tc>
              </a:tr>
            </a:tbl>
          </a:graphicData>
        </a:graphic>
      </p:graphicFrame>
      <p:pic>
        <p:nvPicPr>
          <p:cNvPr id="7" name="Inhaltsplatzhalter 6"/>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24329" y="1539875"/>
            <a:ext cx="7885816" cy="1663700"/>
          </a:xfrm>
        </p:spPr>
      </p:pic>
    </p:spTree>
    <p:extLst>
      <p:ext uri="{BB962C8B-B14F-4D97-AF65-F5344CB8AC3E}">
        <p14:creationId xmlns:p14="http://schemas.microsoft.com/office/powerpoint/2010/main" val="30768053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Comment le bio s’attaque aux défis</a:t>
            </a:r>
            <a:endParaRPr lang="de-CH" dirty="0"/>
          </a:p>
        </p:txBody>
      </p:sp>
      <p:sp>
        <p:nvSpPr>
          <p:cNvPr id="3" name="Inhaltsplatzhalter 2"/>
          <p:cNvSpPr>
            <a:spLocks noGrp="1"/>
          </p:cNvSpPr>
          <p:nvPr>
            <p:ph idx="12"/>
          </p:nvPr>
        </p:nvSpPr>
        <p:spPr/>
        <p:txBody>
          <a:bodyPr/>
          <a:lstStyle/>
          <a:p>
            <a:r>
              <a:rPr lang="fr-CH" dirty="0" smtClean="0"/>
              <a:t>Fermes maraîchères</a:t>
            </a:r>
            <a:endParaRPr lang="fr-CH" dirty="0"/>
          </a:p>
        </p:txBody>
      </p:sp>
      <p:sp>
        <p:nvSpPr>
          <p:cNvPr id="16" name="Inhaltsplatzhalter 15"/>
          <p:cNvSpPr>
            <a:spLocks noGrp="1"/>
          </p:cNvSpPr>
          <p:nvPr>
            <p:ph idx="14"/>
          </p:nvPr>
        </p:nvSpPr>
        <p:spPr/>
        <p:txBody>
          <a:bodyPr/>
          <a:lstStyle/>
          <a:p>
            <a:endParaRPr lang="de-CH" dirty="0"/>
          </a:p>
        </p:txBody>
      </p:sp>
      <p:sp>
        <p:nvSpPr>
          <p:cNvPr id="6" name="Fußzeilenplatzhalter 5"/>
          <p:cNvSpPr>
            <a:spLocks noGrp="1"/>
          </p:cNvSpPr>
          <p:nvPr>
            <p:ph type="ftr" sz="quarter" idx="24"/>
          </p:nvPr>
        </p:nvSpPr>
        <p:spPr/>
        <p:txBody>
          <a:bodyPr/>
          <a:lstStyle/>
          <a:p>
            <a:r>
              <a:rPr lang="de-CH" dirty="0">
                <a:solidFill>
                  <a:schemeClr val="tx1">
                    <a:lumMod val="50000"/>
                    <a:lumOff val="50000"/>
                  </a:schemeClr>
                </a:solidFill>
              </a:rPr>
              <a:t>© </a:t>
            </a:r>
            <a:r>
              <a:rPr lang="de-DE" altLang="de-DE" dirty="0"/>
              <a:t>2016 </a:t>
            </a:r>
            <a:r>
              <a:rPr lang="de-DE" dirty="0">
                <a:solidFill>
                  <a:schemeClr val="tx1">
                    <a:lumMod val="50000"/>
                    <a:lumOff val="50000"/>
                  </a:schemeClr>
                </a:solidFill>
              </a:rPr>
              <a:t>FiBL, Bio Suisse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Collection de </a:t>
            </a:r>
            <a:r>
              <a:rPr lang="de-DE" altLang="de-DE" dirty="0" err="1"/>
              <a:t>transparents</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sym typeface="Wingdings 2" panose="05020102010507070707" pitchFamily="18" charset="2"/>
              </a:rPr>
              <a:t>6</a:t>
            </a:r>
            <a:r>
              <a:rPr lang="de-DE" altLang="de-DE" dirty="0"/>
              <a:t>. </a:t>
            </a:r>
            <a:r>
              <a:rPr lang="de-DE" altLang="de-DE" dirty="0" err="1"/>
              <a:t>Reconversion</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Transparent 6.</a:t>
            </a:r>
            <a:fld id="{575D1617-7AF4-4382-BA05-712756A4C3F1}" type="slidenum">
              <a:rPr lang="de-DE" altLang="de-DE"/>
              <a:pPr/>
              <a:t>37</a:t>
            </a:fld>
            <a:endParaRPr lang="de-DE" altLang="de-DE" dirty="0"/>
          </a:p>
        </p:txBody>
      </p:sp>
      <p:graphicFrame>
        <p:nvGraphicFramePr>
          <p:cNvPr id="19" name="Inhaltsplatzhalter 6"/>
          <p:cNvGraphicFramePr>
            <a:graphicFrameLocks noGrp="1"/>
          </p:cNvGraphicFramePr>
          <p:nvPr>
            <p:ph sz="quarter" idx="23"/>
            <p:extLst>
              <p:ext uri="{D42A27DB-BD31-4B8C-83A1-F6EECF244321}">
                <p14:modId xmlns:p14="http://schemas.microsoft.com/office/powerpoint/2010/main" val="447035306"/>
              </p:ext>
            </p:extLst>
          </p:nvPr>
        </p:nvGraphicFramePr>
        <p:xfrm>
          <a:off x="628650" y="3286125"/>
          <a:ext cx="7886700" cy="2169160"/>
        </p:xfrm>
        <a:graphic>
          <a:graphicData uri="http://schemas.openxmlformats.org/drawingml/2006/table">
            <a:tbl>
              <a:tblPr firstRow="1" bandRow="1">
                <a:tableStyleId>{93296810-A885-4BE3-A3E7-6D5BEEA58F35}</a:tableStyleId>
              </a:tblPr>
              <a:tblGrid>
                <a:gridCol w="1855118"/>
                <a:gridCol w="6031582"/>
              </a:tblGrid>
              <a:tr h="370840">
                <a:tc>
                  <a:txBody>
                    <a:bodyPr/>
                    <a:lstStyle/>
                    <a:p>
                      <a:r>
                        <a:rPr lang="fr-CH" sz="1600" noProof="0" dirty="0" smtClean="0">
                          <a:solidFill>
                            <a:schemeClr val="tx1"/>
                          </a:solidFill>
                        </a:rPr>
                        <a:t>Difficultés</a:t>
                      </a:r>
                      <a:endParaRPr lang="fr-CH" sz="1600" noProof="0" dirty="0">
                        <a:solidFill>
                          <a:schemeClr val="tx1"/>
                        </a:solidFill>
                      </a:endParaRPr>
                    </a:p>
                  </a:txBody>
                  <a:tcPr>
                    <a:solidFill>
                      <a:srgbClr val="E97177"/>
                    </a:solidFill>
                  </a:tcPr>
                </a:tc>
                <a:tc>
                  <a:txBody>
                    <a:bodyPr/>
                    <a:lstStyle/>
                    <a:p>
                      <a:r>
                        <a:rPr lang="fr-CH" sz="1600" noProof="0" dirty="0" smtClean="0">
                          <a:solidFill>
                            <a:schemeClr val="tx1"/>
                          </a:solidFill>
                        </a:rPr>
                        <a:t>Approches</a:t>
                      </a:r>
                      <a:endParaRPr lang="fr-CH" sz="1600" noProof="0" dirty="0">
                        <a:solidFill>
                          <a:schemeClr val="tx1"/>
                        </a:solidFill>
                      </a:endParaRPr>
                    </a:p>
                  </a:txBody>
                  <a:tcPr>
                    <a:solidFill>
                      <a:srgbClr val="39977A"/>
                    </a:solidFill>
                  </a:tcPr>
                </a:tc>
              </a:tr>
              <a:tr h="370840">
                <a:tc>
                  <a:txBody>
                    <a:bodyPr/>
                    <a:lstStyle/>
                    <a:p>
                      <a:r>
                        <a:rPr lang="fr-CH" sz="1600" noProof="0" dirty="0" smtClean="0"/>
                        <a:t>Manque de </a:t>
                      </a:r>
                      <a:br>
                        <a:rPr lang="fr-CH" sz="1600" noProof="0" dirty="0" smtClean="0"/>
                      </a:br>
                      <a:r>
                        <a:rPr lang="fr-CH" sz="1600" noProof="0" dirty="0" smtClean="0"/>
                        <a:t>main-d’œuvre</a:t>
                      </a:r>
                      <a:endParaRPr lang="fr-CH" sz="1600" noProof="0" dirty="0"/>
                    </a:p>
                  </a:txBody>
                  <a:tcPr>
                    <a:solidFill>
                      <a:srgbClr val="F1A5A9"/>
                    </a:solidFill>
                  </a:tcPr>
                </a:tc>
                <a:tc>
                  <a:txBody>
                    <a:bodyPr/>
                    <a:lstStyle/>
                    <a:p>
                      <a:pPr marL="285750" lvl="0" indent="-285750">
                        <a:buFont typeface="Arial" panose="020B0604020202020204" pitchFamily="34" charset="0"/>
                        <a:buChar char="›"/>
                      </a:pPr>
                      <a:r>
                        <a:rPr lang="fr-CH" sz="1600" noProof="0" dirty="0" smtClean="0"/>
                        <a:t>Utiliser des procédés thermiques (brûlage) et des sarcleuses modernes (p. ex. sarcleuse à doigts)</a:t>
                      </a:r>
                    </a:p>
                    <a:p>
                      <a:pPr marL="285750" lvl="0" indent="-285750">
                        <a:buFont typeface="Arial" panose="020B0604020202020204" pitchFamily="34" charset="0"/>
                        <a:buChar char="›"/>
                      </a:pPr>
                      <a:r>
                        <a:rPr lang="fr-CH" sz="1600" baseline="0" noProof="0" dirty="0" smtClean="0"/>
                        <a:t>Faux-semis</a:t>
                      </a:r>
                    </a:p>
                    <a:p>
                      <a:pPr marL="285750" lvl="0" indent="-285750">
                        <a:buFont typeface="Arial" panose="020B0604020202020204" pitchFamily="34" charset="0"/>
                        <a:buChar char="›"/>
                      </a:pPr>
                      <a:r>
                        <a:rPr lang="fr-CH" sz="1600" baseline="0" noProof="0" dirty="0" smtClean="0"/>
                        <a:t>Couvrir le sol avec du plastique, un mulch ou de la végétation </a:t>
                      </a:r>
                    </a:p>
                    <a:p>
                      <a:pPr marL="285750" lvl="0" indent="-285750">
                        <a:buFont typeface="Arial" panose="020B0604020202020204" pitchFamily="34" charset="0"/>
                        <a:buChar char="›"/>
                      </a:pPr>
                      <a:r>
                        <a:rPr lang="fr-CH" sz="1600" baseline="0" noProof="0" dirty="0" smtClean="0"/>
                        <a:t>Vérifier les systèmes de production</a:t>
                      </a:r>
                    </a:p>
                    <a:p>
                      <a:pPr marL="285750" lvl="0" indent="-285750">
                        <a:buFont typeface="Arial" panose="020B0604020202020204" pitchFamily="34" charset="0"/>
                        <a:buChar char="›"/>
                      </a:pPr>
                      <a:r>
                        <a:rPr lang="fr-CH" sz="1600" baseline="0" noProof="0" dirty="0" smtClean="0"/>
                        <a:t>Diminuer la proportion des cultures intensives en travail</a:t>
                      </a:r>
                    </a:p>
                    <a:p>
                      <a:pPr marL="285750" lvl="0" indent="-285750">
                        <a:buFont typeface="Arial" panose="020B0604020202020204" pitchFamily="34" charset="0"/>
                        <a:buChar char="›"/>
                      </a:pPr>
                      <a:r>
                        <a:rPr lang="fr-CH" sz="1600" baseline="0" noProof="0" dirty="0" smtClean="0"/>
                        <a:t>Diminuer la production de légumes frais</a:t>
                      </a:r>
                      <a:endParaRPr lang="fr-CH" sz="1600" noProof="0" dirty="0" smtClean="0"/>
                    </a:p>
                  </a:txBody>
                  <a:tcPr>
                    <a:solidFill>
                      <a:srgbClr val="6BC7AB"/>
                    </a:solidFill>
                  </a:tcPr>
                </a:tc>
              </a:tr>
            </a:tbl>
          </a:graphicData>
        </a:graphic>
      </p:graphicFrame>
      <p:pic>
        <p:nvPicPr>
          <p:cNvPr id="5" name="Inhaltsplatzhalter 4"/>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24329" y="1539875"/>
            <a:ext cx="7885816" cy="1663700"/>
          </a:xfrm>
        </p:spPr>
      </p:pic>
    </p:spTree>
    <p:extLst>
      <p:ext uri="{BB962C8B-B14F-4D97-AF65-F5344CB8AC3E}">
        <p14:creationId xmlns:p14="http://schemas.microsoft.com/office/powerpoint/2010/main" val="21465408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Comment le bio s’attaque aux défis</a:t>
            </a:r>
            <a:endParaRPr lang="de-CH" dirty="0"/>
          </a:p>
        </p:txBody>
      </p:sp>
      <p:sp>
        <p:nvSpPr>
          <p:cNvPr id="3" name="Inhaltsplatzhalter 2"/>
          <p:cNvSpPr>
            <a:spLocks noGrp="1"/>
          </p:cNvSpPr>
          <p:nvPr>
            <p:ph idx="12"/>
          </p:nvPr>
        </p:nvSpPr>
        <p:spPr/>
        <p:txBody>
          <a:bodyPr/>
          <a:lstStyle/>
          <a:p>
            <a:r>
              <a:rPr lang="fr-CH" dirty="0" smtClean="0"/>
              <a:t>Fermes arboricoles et viticoles 1</a:t>
            </a:r>
            <a:endParaRPr lang="fr-CH" dirty="0"/>
          </a:p>
        </p:txBody>
      </p:sp>
      <p:sp>
        <p:nvSpPr>
          <p:cNvPr id="5" name="Inhaltsplatzhalter 4"/>
          <p:cNvSpPr>
            <a:spLocks noGrp="1"/>
          </p:cNvSpPr>
          <p:nvPr>
            <p:ph idx="14"/>
          </p:nvPr>
        </p:nvSpPr>
        <p:spPr/>
        <p:txBody>
          <a:bodyPr/>
          <a:lstStyle/>
          <a:p>
            <a:endParaRPr lang="de-CH" dirty="0"/>
          </a:p>
        </p:txBody>
      </p:sp>
      <p:sp>
        <p:nvSpPr>
          <p:cNvPr id="6" name="Fußzeilenplatzhalter 5"/>
          <p:cNvSpPr>
            <a:spLocks noGrp="1"/>
          </p:cNvSpPr>
          <p:nvPr>
            <p:ph type="ftr" sz="quarter" idx="24"/>
          </p:nvPr>
        </p:nvSpPr>
        <p:spPr/>
        <p:txBody>
          <a:bodyPr/>
          <a:lstStyle/>
          <a:p>
            <a:r>
              <a:rPr lang="de-CH" dirty="0">
                <a:solidFill>
                  <a:schemeClr val="tx1">
                    <a:lumMod val="50000"/>
                    <a:lumOff val="50000"/>
                  </a:schemeClr>
                </a:solidFill>
              </a:rPr>
              <a:t>© </a:t>
            </a:r>
            <a:r>
              <a:rPr lang="de-DE" altLang="de-DE" dirty="0"/>
              <a:t>2016 </a:t>
            </a:r>
            <a:r>
              <a:rPr lang="de-DE" dirty="0">
                <a:solidFill>
                  <a:schemeClr val="tx1">
                    <a:lumMod val="50000"/>
                    <a:lumOff val="50000"/>
                  </a:schemeClr>
                </a:solidFill>
              </a:rPr>
              <a:t>FiBL, Bio Suisse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Collection de </a:t>
            </a:r>
            <a:r>
              <a:rPr lang="de-DE" altLang="de-DE" dirty="0" err="1"/>
              <a:t>transparents</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sym typeface="Wingdings 2" panose="05020102010507070707" pitchFamily="18" charset="2"/>
              </a:rPr>
              <a:t>6</a:t>
            </a:r>
            <a:r>
              <a:rPr lang="de-DE" altLang="de-DE" dirty="0"/>
              <a:t>. </a:t>
            </a:r>
            <a:r>
              <a:rPr lang="de-DE" altLang="de-DE" dirty="0" err="1"/>
              <a:t>Reconversion</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Transparent 6.</a:t>
            </a:r>
            <a:fld id="{575D1617-7AF4-4382-BA05-712756A4C3F1}" type="slidenum">
              <a:rPr lang="de-DE" altLang="de-DE"/>
              <a:pPr/>
              <a:t>38</a:t>
            </a:fld>
            <a:endParaRPr lang="de-DE" altLang="de-DE" dirty="0"/>
          </a:p>
        </p:txBody>
      </p:sp>
      <p:graphicFrame>
        <p:nvGraphicFramePr>
          <p:cNvPr id="12" name="Inhaltsplatzhalter 6"/>
          <p:cNvGraphicFramePr>
            <a:graphicFrameLocks noGrp="1"/>
          </p:cNvGraphicFramePr>
          <p:nvPr>
            <p:ph sz="quarter" idx="23"/>
            <p:extLst>
              <p:ext uri="{D42A27DB-BD31-4B8C-83A1-F6EECF244321}">
                <p14:modId xmlns:p14="http://schemas.microsoft.com/office/powerpoint/2010/main" val="630679953"/>
              </p:ext>
            </p:extLst>
          </p:nvPr>
        </p:nvGraphicFramePr>
        <p:xfrm>
          <a:off x="628650" y="3286125"/>
          <a:ext cx="7886700" cy="2413000"/>
        </p:xfrm>
        <a:graphic>
          <a:graphicData uri="http://schemas.openxmlformats.org/drawingml/2006/table">
            <a:tbl>
              <a:tblPr firstRow="1" bandRow="1">
                <a:tableStyleId>{93296810-A885-4BE3-A3E7-6D5BEEA58F35}</a:tableStyleId>
              </a:tblPr>
              <a:tblGrid>
                <a:gridCol w="1855118"/>
                <a:gridCol w="6031582"/>
              </a:tblGrid>
              <a:tr h="370840">
                <a:tc>
                  <a:txBody>
                    <a:bodyPr/>
                    <a:lstStyle/>
                    <a:p>
                      <a:r>
                        <a:rPr lang="fr-CH" sz="1600" noProof="0" dirty="0" smtClean="0">
                          <a:solidFill>
                            <a:schemeClr val="tx1"/>
                          </a:solidFill>
                        </a:rPr>
                        <a:t>Difficultés</a:t>
                      </a:r>
                      <a:endParaRPr lang="fr-CH" sz="1600" noProof="0" dirty="0">
                        <a:solidFill>
                          <a:schemeClr val="tx1"/>
                        </a:solidFill>
                      </a:endParaRPr>
                    </a:p>
                  </a:txBody>
                  <a:tcPr>
                    <a:solidFill>
                      <a:srgbClr val="E97177"/>
                    </a:solidFill>
                  </a:tcPr>
                </a:tc>
                <a:tc>
                  <a:txBody>
                    <a:bodyPr/>
                    <a:lstStyle/>
                    <a:p>
                      <a:r>
                        <a:rPr lang="fr-CH" sz="1600" noProof="0" dirty="0" smtClean="0">
                          <a:solidFill>
                            <a:schemeClr val="tx1"/>
                          </a:solidFill>
                        </a:rPr>
                        <a:t>Approches</a:t>
                      </a:r>
                      <a:endParaRPr lang="fr-CH" sz="1600" noProof="0" dirty="0">
                        <a:solidFill>
                          <a:schemeClr val="tx1"/>
                        </a:solidFill>
                      </a:endParaRPr>
                    </a:p>
                  </a:txBody>
                  <a:tcPr>
                    <a:solidFill>
                      <a:srgbClr val="39977A"/>
                    </a:solidFill>
                  </a:tcPr>
                </a:tc>
              </a:tr>
              <a:tr h="370840">
                <a:tc>
                  <a:txBody>
                    <a:bodyPr/>
                    <a:lstStyle/>
                    <a:p>
                      <a:r>
                        <a:rPr lang="fr-CH" sz="1600" noProof="0" dirty="0" smtClean="0"/>
                        <a:t>Protection phytosanitaire</a:t>
                      </a:r>
                      <a:endParaRPr lang="fr-CH" sz="1600" noProof="0" dirty="0"/>
                    </a:p>
                  </a:txBody>
                  <a:tcPr>
                    <a:solidFill>
                      <a:srgbClr val="F1A5A9"/>
                    </a:solidFill>
                  </a:tcPr>
                </a:tc>
                <a:tc>
                  <a:txBody>
                    <a:bodyPr/>
                    <a:lstStyle/>
                    <a:p>
                      <a:pPr marL="285750" lvl="0" indent="-285750">
                        <a:buFont typeface="Arial" panose="020B0604020202020204" pitchFamily="34" charset="0"/>
                        <a:buChar char="›"/>
                      </a:pPr>
                      <a:r>
                        <a:rPr lang="fr-CH" sz="1600" noProof="0" dirty="0" smtClean="0"/>
                        <a:t>Mesures techniques préventives</a:t>
                      </a:r>
                    </a:p>
                    <a:p>
                      <a:pPr marL="285750" lvl="0" indent="-285750">
                        <a:buFont typeface="Arial" panose="020B0604020202020204" pitchFamily="34" charset="0"/>
                        <a:buChar char="›"/>
                      </a:pPr>
                      <a:r>
                        <a:rPr lang="fr-CH" sz="1600" noProof="0" dirty="0" smtClean="0"/>
                        <a:t>Contrôler régulièrement les cultures pendant </a:t>
                      </a:r>
                      <a:br>
                        <a:rPr lang="fr-CH" sz="1600" noProof="0" dirty="0" smtClean="0"/>
                      </a:br>
                      <a:r>
                        <a:rPr lang="fr-CH" sz="1600" noProof="0" dirty="0" smtClean="0"/>
                        <a:t>la</a:t>
                      </a:r>
                      <a:r>
                        <a:rPr lang="fr-CH" sz="1600" baseline="0" noProof="0" dirty="0" smtClean="0"/>
                        <a:t> période de végétation</a:t>
                      </a:r>
                      <a:endParaRPr lang="fr-CH" sz="1600" noProof="0" dirty="0" smtClean="0"/>
                    </a:p>
                    <a:p>
                      <a:pPr marL="285750" lvl="0" indent="-285750">
                        <a:buFont typeface="Arial" panose="020B0604020202020204" pitchFamily="34" charset="0"/>
                        <a:buChar char="›"/>
                      </a:pPr>
                      <a:r>
                        <a:rPr lang="fr-CH" sz="1600" noProof="0" dirty="0" smtClean="0"/>
                        <a:t>Surfaces écologiques pour favoriser les auxiliaires</a:t>
                      </a:r>
                    </a:p>
                    <a:p>
                      <a:pPr marL="285750" lvl="0" indent="-285750">
                        <a:buFont typeface="Arial" panose="020B0604020202020204" pitchFamily="34" charset="0"/>
                        <a:buChar char="›"/>
                      </a:pPr>
                      <a:r>
                        <a:rPr lang="fr-CH" sz="1600" baseline="0" noProof="0" dirty="0" smtClean="0"/>
                        <a:t>Choix des produits et des moments pour les traitements</a:t>
                      </a:r>
                    </a:p>
                    <a:p>
                      <a:pPr marL="285750" lvl="0" indent="-285750">
                        <a:buFont typeface="Arial" panose="020B0604020202020204" pitchFamily="34" charset="0"/>
                        <a:buChar char="›"/>
                      </a:pPr>
                      <a:r>
                        <a:rPr lang="fr-CH" sz="1600" baseline="0" noProof="0" dirty="0" smtClean="0"/>
                        <a:t>Aération (effeuilles, choix des emplacements)</a:t>
                      </a:r>
                    </a:p>
                    <a:p>
                      <a:pPr marL="285750" lvl="0" indent="-285750">
                        <a:buFont typeface="Arial" panose="020B0604020202020204" pitchFamily="34" charset="0"/>
                        <a:buChar char="›"/>
                      </a:pPr>
                      <a:r>
                        <a:rPr lang="fr-CH" sz="1600" baseline="0" noProof="0" dirty="0" smtClean="0"/>
                        <a:t>Mesures d’hygiène</a:t>
                      </a:r>
                    </a:p>
                    <a:p>
                      <a:pPr marL="285750" lvl="0" indent="-285750">
                        <a:buFont typeface="Arial" panose="020B0604020202020204" pitchFamily="34" charset="0"/>
                        <a:buChar char="›"/>
                      </a:pPr>
                      <a:r>
                        <a:rPr lang="fr-CH" sz="1600" baseline="0" noProof="0" dirty="0" smtClean="0"/>
                        <a:t>Variétés et cépages résistants aux maladies cryptogamiques</a:t>
                      </a:r>
                      <a:endParaRPr lang="fr-CH" sz="1600" noProof="0" dirty="0"/>
                    </a:p>
                  </a:txBody>
                  <a:tcPr>
                    <a:solidFill>
                      <a:srgbClr val="6BC7AB"/>
                    </a:solidFill>
                  </a:tcPr>
                </a:tc>
              </a:tr>
            </a:tbl>
          </a:graphicData>
        </a:graphic>
      </p:graphicFrame>
      <p:pic>
        <p:nvPicPr>
          <p:cNvPr id="7" name="Inhaltsplatzhalter 6"/>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23125" y="1542669"/>
            <a:ext cx="7888224" cy="1658112"/>
          </a:xfrm>
        </p:spPr>
      </p:pic>
    </p:spTree>
    <p:extLst>
      <p:ext uri="{BB962C8B-B14F-4D97-AF65-F5344CB8AC3E}">
        <p14:creationId xmlns:p14="http://schemas.microsoft.com/office/powerpoint/2010/main" val="4199952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fr-CH" dirty="0" smtClean="0"/>
              <a:t>Pour que la reconversion réussisse</a:t>
            </a:r>
            <a:endParaRPr lang="fr-CH" dirty="0"/>
          </a:p>
        </p:txBody>
      </p:sp>
      <p:sp>
        <p:nvSpPr>
          <p:cNvPr id="10" name="Inhaltsplatzhalter 9"/>
          <p:cNvSpPr>
            <a:spLocks noGrp="1"/>
          </p:cNvSpPr>
          <p:nvPr>
            <p:ph idx="12"/>
          </p:nvPr>
        </p:nvSpPr>
        <p:spPr/>
        <p:txBody>
          <a:bodyPr>
            <a:normAutofit/>
          </a:bodyPr>
          <a:lstStyle/>
          <a:p>
            <a:r>
              <a:rPr lang="fr-CH" dirty="0" smtClean="0"/>
              <a:t>Conditions personnelles et familiales</a:t>
            </a:r>
            <a:endParaRPr lang="fr-CH" dirty="0"/>
          </a:p>
        </p:txBody>
      </p:sp>
      <p:sp>
        <p:nvSpPr>
          <p:cNvPr id="14" name="Inhaltsplatzhalter 13"/>
          <p:cNvSpPr>
            <a:spLocks noGrp="1"/>
          </p:cNvSpPr>
          <p:nvPr>
            <p:ph idx="14"/>
          </p:nvPr>
        </p:nvSpPr>
        <p:spPr/>
        <p:txBody>
          <a:bodyPr/>
          <a:lstStyle/>
          <a:p>
            <a:endParaRPr lang="de-CH" dirty="0" smtClean="0"/>
          </a:p>
          <a:p>
            <a:endParaRPr lang="de-CH" dirty="0" smtClean="0"/>
          </a:p>
          <a:p>
            <a:endParaRPr lang="de-CH" dirty="0"/>
          </a:p>
        </p:txBody>
      </p:sp>
      <p:sp>
        <p:nvSpPr>
          <p:cNvPr id="4" name="Inhaltsplatzhalter 3"/>
          <p:cNvSpPr>
            <a:spLocks noGrp="1"/>
          </p:cNvSpPr>
          <p:nvPr>
            <p:ph sz="quarter" idx="23"/>
          </p:nvPr>
        </p:nvSpPr>
        <p:spPr/>
        <p:txBody>
          <a:bodyPr/>
          <a:lstStyle/>
          <a:p>
            <a:endParaRPr lang="fr-CH" dirty="0" smtClean="0"/>
          </a:p>
          <a:p>
            <a:r>
              <a:rPr lang="fr-CH" dirty="0" smtClean="0"/>
              <a:t>Une préparation soigneuse soulage, diminue les risques et</a:t>
            </a:r>
            <a:br>
              <a:rPr lang="fr-CH" dirty="0" smtClean="0"/>
            </a:br>
            <a:r>
              <a:rPr lang="fr-CH" dirty="0" smtClean="0"/>
              <a:t>crée de la place pour l’innovation</a:t>
            </a:r>
          </a:p>
          <a:p>
            <a:pPr lvl="1"/>
            <a:r>
              <a:rPr lang="fr-CH" dirty="0" smtClean="0"/>
              <a:t>Formation agricole sérieuse</a:t>
            </a:r>
          </a:p>
          <a:p>
            <a:pPr lvl="1"/>
            <a:r>
              <a:rPr lang="fr-CH" dirty="0" smtClean="0"/>
              <a:t>Motivation pour une gestion durable</a:t>
            </a:r>
            <a:endParaRPr lang="fr-CH" dirty="0"/>
          </a:p>
          <a:p>
            <a:pPr lvl="1"/>
            <a:r>
              <a:rPr lang="fr-CH" dirty="0" smtClean="0"/>
              <a:t>Être prêt à réorienter l’entreprise agricoles</a:t>
            </a:r>
          </a:p>
          <a:p>
            <a:pPr lvl="1"/>
            <a:r>
              <a:rPr lang="fr-CH" dirty="0" smtClean="0"/>
              <a:t>Être prêt à suivre des formations continues</a:t>
            </a:r>
          </a:p>
          <a:p>
            <a:pPr lvl="1"/>
            <a:r>
              <a:rPr lang="fr-CH" dirty="0" smtClean="0"/>
              <a:t>Aimer les défis</a:t>
            </a:r>
          </a:p>
          <a:p>
            <a:pPr lvl="1"/>
            <a:r>
              <a:rPr lang="fr-CH" dirty="0" smtClean="0"/>
              <a:t>Avoir du doigté et le don de l’observation</a:t>
            </a:r>
            <a:endParaRPr lang="fr-CH" dirty="0"/>
          </a:p>
        </p:txBody>
      </p:sp>
      <p:sp>
        <p:nvSpPr>
          <p:cNvPr id="8" name="Fußzeilenplatzhalter 7"/>
          <p:cNvSpPr>
            <a:spLocks noGrp="1"/>
          </p:cNvSpPr>
          <p:nvPr>
            <p:ph type="ftr" sz="quarter" idx="24"/>
          </p:nvPr>
        </p:nvSpPr>
        <p:spPr/>
        <p:txBody>
          <a:bodyPr/>
          <a:lstStyle/>
          <a:p>
            <a:r>
              <a:rPr lang="de-CH" dirty="0">
                <a:solidFill>
                  <a:schemeClr val="tx1">
                    <a:lumMod val="50000"/>
                    <a:lumOff val="50000"/>
                  </a:schemeClr>
                </a:solidFill>
              </a:rPr>
              <a:t>© </a:t>
            </a:r>
            <a:r>
              <a:rPr lang="de-DE" altLang="de-DE" dirty="0"/>
              <a:t>2016 </a:t>
            </a:r>
            <a:r>
              <a:rPr lang="de-DE" dirty="0">
                <a:solidFill>
                  <a:schemeClr val="tx1">
                    <a:lumMod val="50000"/>
                    <a:lumOff val="50000"/>
                  </a:schemeClr>
                </a:solidFill>
              </a:rPr>
              <a:t>FiBL, Bio Suisse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Collection de </a:t>
            </a:r>
            <a:r>
              <a:rPr lang="de-DE" altLang="de-DE" dirty="0" err="1"/>
              <a:t>transparents</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sym typeface="Wingdings 2" panose="05020102010507070707" pitchFamily="18" charset="2"/>
              </a:rPr>
              <a:t>6</a:t>
            </a:r>
            <a:r>
              <a:rPr lang="de-DE" altLang="de-DE" dirty="0"/>
              <a:t>. </a:t>
            </a:r>
            <a:r>
              <a:rPr lang="de-DE" altLang="de-DE" dirty="0" err="1"/>
              <a:t>Reconversion</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Transparent 6.</a:t>
            </a:r>
            <a:fld id="{575D1617-7AF4-4382-BA05-712756A4C3F1}" type="slidenum">
              <a:rPr lang="de-DE" altLang="de-DE"/>
              <a:pPr/>
              <a:t>3</a:t>
            </a:fld>
            <a:endParaRPr lang="de-DE" altLang="de-DE" dirty="0"/>
          </a:p>
        </p:txBody>
      </p:sp>
      <p:pic>
        <p:nvPicPr>
          <p:cNvPr id="3" name="Inhaltsplatzhalter 2"/>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13639" y="1548693"/>
            <a:ext cx="7907197" cy="1646063"/>
          </a:xfrm>
        </p:spPr>
      </p:pic>
    </p:spTree>
    <p:extLst>
      <p:ext uri="{BB962C8B-B14F-4D97-AF65-F5344CB8AC3E}">
        <p14:creationId xmlns:p14="http://schemas.microsoft.com/office/powerpoint/2010/main" val="2016846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Comment le bio s’attaque aux défis</a:t>
            </a:r>
            <a:endParaRPr lang="de-CH" dirty="0"/>
          </a:p>
        </p:txBody>
      </p:sp>
      <p:sp>
        <p:nvSpPr>
          <p:cNvPr id="3" name="Inhaltsplatzhalter 2"/>
          <p:cNvSpPr>
            <a:spLocks noGrp="1"/>
          </p:cNvSpPr>
          <p:nvPr>
            <p:ph idx="12"/>
          </p:nvPr>
        </p:nvSpPr>
        <p:spPr/>
        <p:txBody>
          <a:bodyPr/>
          <a:lstStyle/>
          <a:p>
            <a:r>
              <a:rPr lang="fr-CH" dirty="0"/>
              <a:t>Fermes arboricoles et viticoles </a:t>
            </a:r>
            <a:r>
              <a:rPr lang="fr-CH" dirty="0" smtClean="0"/>
              <a:t>2</a:t>
            </a:r>
            <a:endParaRPr lang="de-CH" dirty="0"/>
          </a:p>
        </p:txBody>
      </p:sp>
      <p:sp>
        <p:nvSpPr>
          <p:cNvPr id="5" name="Inhaltsplatzhalter 4"/>
          <p:cNvSpPr>
            <a:spLocks noGrp="1"/>
          </p:cNvSpPr>
          <p:nvPr>
            <p:ph idx="14"/>
          </p:nvPr>
        </p:nvSpPr>
        <p:spPr/>
        <p:txBody>
          <a:bodyPr/>
          <a:lstStyle/>
          <a:p>
            <a:endParaRPr lang="de-CH" dirty="0"/>
          </a:p>
        </p:txBody>
      </p:sp>
      <p:sp>
        <p:nvSpPr>
          <p:cNvPr id="6" name="Fußzeilenplatzhalter 5"/>
          <p:cNvSpPr>
            <a:spLocks noGrp="1"/>
          </p:cNvSpPr>
          <p:nvPr>
            <p:ph type="ftr" sz="quarter" idx="24"/>
          </p:nvPr>
        </p:nvSpPr>
        <p:spPr/>
        <p:txBody>
          <a:bodyPr/>
          <a:lstStyle/>
          <a:p>
            <a:r>
              <a:rPr lang="de-CH" dirty="0">
                <a:solidFill>
                  <a:schemeClr val="tx1">
                    <a:lumMod val="50000"/>
                    <a:lumOff val="50000"/>
                  </a:schemeClr>
                </a:solidFill>
              </a:rPr>
              <a:t>© </a:t>
            </a:r>
            <a:r>
              <a:rPr lang="de-DE" altLang="de-DE" dirty="0"/>
              <a:t>2016 </a:t>
            </a:r>
            <a:r>
              <a:rPr lang="de-DE" dirty="0">
                <a:solidFill>
                  <a:schemeClr val="tx1">
                    <a:lumMod val="50000"/>
                    <a:lumOff val="50000"/>
                  </a:schemeClr>
                </a:solidFill>
              </a:rPr>
              <a:t>FiBL, Bio Suisse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Collection de </a:t>
            </a:r>
            <a:r>
              <a:rPr lang="de-DE" altLang="de-DE" dirty="0" err="1"/>
              <a:t>transparents</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sym typeface="Wingdings 2" panose="05020102010507070707" pitchFamily="18" charset="2"/>
              </a:rPr>
              <a:t>6</a:t>
            </a:r>
            <a:r>
              <a:rPr lang="de-DE" altLang="de-DE" dirty="0"/>
              <a:t>. </a:t>
            </a:r>
            <a:r>
              <a:rPr lang="de-DE" altLang="de-DE" dirty="0" err="1"/>
              <a:t>Reconversion</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Transparent 6.</a:t>
            </a:r>
            <a:fld id="{575D1617-7AF4-4382-BA05-712756A4C3F1}" type="slidenum">
              <a:rPr lang="de-DE" altLang="de-DE"/>
              <a:pPr/>
              <a:t>39</a:t>
            </a:fld>
            <a:endParaRPr lang="de-DE" altLang="de-DE" dirty="0"/>
          </a:p>
        </p:txBody>
      </p:sp>
      <p:graphicFrame>
        <p:nvGraphicFramePr>
          <p:cNvPr id="12" name="Inhaltsplatzhalter 6"/>
          <p:cNvGraphicFramePr>
            <a:graphicFrameLocks noGrp="1"/>
          </p:cNvGraphicFramePr>
          <p:nvPr>
            <p:ph sz="quarter" idx="23"/>
            <p:extLst>
              <p:ext uri="{D42A27DB-BD31-4B8C-83A1-F6EECF244321}">
                <p14:modId xmlns:p14="http://schemas.microsoft.com/office/powerpoint/2010/main" val="3184660980"/>
              </p:ext>
            </p:extLst>
          </p:nvPr>
        </p:nvGraphicFramePr>
        <p:xfrm>
          <a:off x="628650" y="3286125"/>
          <a:ext cx="7886700" cy="2352040"/>
        </p:xfrm>
        <a:graphic>
          <a:graphicData uri="http://schemas.openxmlformats.org/drawingml/2006/table">
            <a:tbl>
              <a:tblPr firstRow="1" bandRow="1">
                <a:tableStyleId>{93296810-A885-4BE3-A3E7-6D5BEEA58F35}</a:tableStyleId>
              </a:tblPr>
              <a:tblGrid>
                <a:gridCol w="1855118"/>
                <a:gridCol w="6031582"/>
              </a:tblGrid>
              <a:tr h="370840">
                <a:tc>
                  <a:txBody>
                    <a:bodyPr/>
                    <a:lstStyle/>
                    <a:p>
                      <a:r>
                        <a:rPr lang="fr-CH" sz="1600" noProof="0" dirty="0" smtClean="0">
                          <a:solidFill>
                            <a:schemeClr val="tx1"/>
                          </a:solidFill>
                        </a:rPr>
                        <a:t>Difficultés</a:t>
                      </a:r>
                      <a:endParaRPr lang="fr-CH" sz="1600" noProof="0" dirty="0">
                        <a:solidFill>
                          <a:schemeClr val="tx1"/>
                        </a:solidFill>
                      </a:endParaRPr>
                    </a:p>
                  </a:txBody>
                  <a:tcPr>
                    <a:solidFill>
                      <a:srgbClr val="E97177"/>
                    </a:solidFill>
                  </a:tcPr>
                </a:tc>
                <a:tc>
                  <a:txBody>
                    <a:bodyPr/>
                    <a:lstStyle/>
                    <a:p>
                      <a:r>
                        <a:rPr lang="fr-CH" sz="1600" noProof="0" dirty="0" smtClean="0">
                          <a:solidFill>
                            <a:schemeClr val="tx1"/>
                          </a:solidFill>
                        </a:rPr>
                        <a:t>Approches</a:t>
                      </a:r>
                      <a:endParaRPr lang="fr-CH" sz="1600" noProof="0" dirty="0">
                        <a:solidFill>
                          <a:schemeClr val="tx1"/>
                        </a:solidFill>
                      </a:endParaRPr>
                    </a:p>
                  </a:txBody>
                  <a:tcPr>
                    <a:solidFill>
                      <a:srgbClr val="39977A"/>
                    </a:solidFill>
                  </a:tcPr>
                </a:tc>
              </a:tr>
              <a:tr h="370840">
                <a:tc>
                  <a:txBody>
                    <a:bodyPr/>
                    <a:lstStyle/>
                    <a:p>
                      <a:r>
                        <a:rPr lang="fr-CH" sz="1600" noProof="0" dirty="0" smtClean="0"/>
                        <a:t>Rendements irréguliers</a:t>
                      </a:r>
                      <a:endParaRPr lang="fr-CH" sz="1600" noProof="0" dirty="0"/>
                    </a:p>
                  </a:txBody>
                  <a:tcPr>
                    <a:solidFill>
                      <a:srgbClr val="F1A5A9"/>
                    </a:solidFill>
                  </a:tcPr>
                </a:tc>
                <a:tc>
                  <a:txBody>
                    <a:bodyPr/>
                    <a:lstStyle/>
                    <a:p>
                      <a:pPr marL="285750" lvl="0" indent="-285750">
                        <a:buFont typeface="Arial" panose="020B0604020202020204" pitchFamily="34" charset="0"/>
                        <a:buChar char="›"/>
                      </a:pPr>
                      <a:r>
                        <a:rPr lang="fr-CH" sz="1600" noProof="0" dirty="0" smtClean="0"/>
                        <a:t>Renoncer aux variétés sensibles à l’alternance</a:t>
                      </a:r>
                      <a:endParaRPr lang="fr-CH" sz="1600" noProof="0" dirty="0"/>
                    </a:p>
                  </a:txBody>
                  <a:tcPr>
                    <a:solidFill>
                      <a:srgbClr val="6BC7AB"/>
                    </a:solidFill>
                  </a:tcPr>
                </a:tc>
              </a:tr>
              <a:tr h="370840">
                <a:tc>
                  <a:txBody>
                    <a:bodyPr/>
                    <a:lstStyle/>
                    <a:p>
                      <a:r>
                        <a:rPr lang="fr-CH" sz="1600" noProof="0" dirty="0" smtClean="0"/>
                        <a:t>Manque de </a:t>
                      </a:r>
                      <a:br>
                        <a:rPr lang="fr-CH" sz="1600" noProof="0" dirty="0" smtClean="0"/>
                      </a:br>
                      <a:r>
                        <a:rPr lang="fr-CH" sz="1600" noProof="0" dirty="0" smtClean="0"/>
                        <a:t>main-d’œuvre</a:t>
                      </a:r>
                      <a:endParaRPr lang="fr-CH" sz="1600" noProof="0" dirty="0"/>
                    </a:p>
                  </a:txBody>
                  <a:tcPr>
                    <a:solidFill>
                      <a:srgbClr val="F1A5A9"/>
                    </a:solidFill>
                  </a:tcPr>
                </a:tc>
                <a:tc>
                  <a:txBody>
                    <a:bodyPr/>
                    <a:lstStyle/>
                    <a:p>
                      <a:pPr marL="285750" lvl="0" indent="-285750">
                        <a:buFont typeface="Arial" panose="020B0604020202020204" pitchFamily="34" charset="0"/>
                        <a:buChar char="›"/>
                      </a:pPr>
                      <a:r>
                        <a:rPr lang="fr-CH" sz="1600" noProof="0" dirty="0" smtClean="0"/>
                        <a:t>Optimiser la taille et l’éclaircissage</a:t>
                      </a:r>
                    </a:p>
                    <a:p>
                      <a:pPr marL="285750" lvl="0" indent="-285750">
                        <a:buFont typeface="Arial" panose="020B0604020202020204" pitchFamily="34" charset="0"/>
                        <a:buChar char="›"/>
                      </a:pPr>
                      <a:r>
                        <a:rPr lang="fr-CH" sz="1600" noProof="0" dirty="0" smtClean="0"/>
                        <a:t>Diminuer les cultures intensives en travail</a:t>
                      </a:r>
                    </a:p>
                    <a:p>
                      <a:pPr marL="285750" lvl="0" indent="-285750">
                        <a:buFont typeface="Arial" panose="020B0604020202020204" pitchFamily="34" charset="0"/>
                        <a:buChar char="›"/>
                      </a:pPr>
                      <a:r>
                        <a:rPr lang="fr-CH" sz="1600" noProof="0" dirty="0" smtClean="0"/>
                        <a:t>Généraliser</a:t>
                      </a:r>
                      <a:r>
                        <a:rPr lang="fr-CH" sz="1600" baseline="0" noProof="0" dirty="0" smtClean="0"/>
                        <a:t> les variétés tolérantes</a:t>
                      </a:r>
                      <a:endParaRPr lang="fr-CH" sz="1600" noProof="0" dirty="0"/>
                    </a:p>
                  </a:txBody>
                  <a:tcPr>
                    <a:solidFill>
                      <a:srgbClr val="6BC7AB"/>
                    </a:solidFill>
                  </a:tcPr>
                </a:tc>
              </a:tr>
              <a:tr h="370840">
                <a:tc>
                  <a:txBody>
                    <a:bodyPr/>
                    <a:lstStyle/>
                    <a:p>
                      <a:r>
                        <a:rPr lang="fr-CH" sz="1600" noProof="0" dirty="0" smtClean="0"/>
                        <a:t>Concurrence des adventices</a:t>
                      </a:r>
                      <a:endParaRPr lang="fr-CH" sz="1600" noProof="0" dirty="0"/>
                    </a:p>
                  </a:txBody>
                  <a:tcPr>
                    <a:solidFill>
                      <a:srgbClr val="F1A5A9"/>
                    </a:solidFill>
                  </a:tcPr>
                </a:tc>
                <a:tc>
                  <a:txBody>
                    <a:bodyPr/>
                    <a:lstStyle/>
                    <a:p>
                      <a:pPr marL="285750" lvl="0" indent="-285750">
                        <a:buFont typeface="Arial" panose="020B0604020202020204" pitchFamily="34" charset="0"/>
                        <a:buChar char="›"/>
                      </a:pPr>
                      <a:r>
                        <a:rPr lang="fr-CH" sz="1600" noProof="0" dirty="0" smtClean="0"/>
                        <a:t>Entretien du sol avec des sarclages, des matériaux de couverture ou un mulch plastique</a:t>
                      </a:r>
                      <a:endParaRPr lang="fr-CH" sz="1600" noProof="0" dirty="0"/>
                    </a:p>
                  </a:txBody>
                  <a:tcPr>
                    <a:solidFill>
                      <a:srgbClr val="6BC7AB"/>
                    </a:solidFill>
                  </a:tcPr>
                </a:tc>
              </a:tr>
            </a:tbl>
          </a:graphicData>
        </a:graphic>
      </p:graphicFrame>
      <p:pic>
        <p:nvPicPr>
          <p:cNvPr id="7" name="Inhaltsplatzhalter 6"/>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23125" y="1542669"/>
            <a:ext cx="7888224" cy="1658112"/>
          </a:xfrm>
        </p:spPr>
      </p:pic>
    </p:spTree>
    <p:extLst>
      <p:ext uri="{BB962C8B-B14F-4D97-AF65-F5344CB8AC3E}">
        <p14:creationId xmlns:p14="http://schemas.microsoft.com/office/powerpoint/2010/main" val="7314727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Reconversion</a:t>
            </a:r>
            <a:endParaRPr lang="fr-CH" dirty="0"/>
          </a:p>
        </p:txBody>
      </p:sp>
      <p:sp>
        <p:nvSpPr>
          <p:cNvPr id="3" name="Inhaltsplatzhalter 2"/>
          <p:cNvSpPr>
            <a:spLocks noGrp="1"/>
          </p:cNvSpPr>
          <p:nvPr>
            <p:ph idx="12"/>
          </p:nvPr>
        </p:nvSpPr>
        <p:spPr/>
        <p:txBody>
          <a:bodyPr/>
          <a:lstStyle/>
          <a:p>
            <a:r>
              <a:rPr lang="fr-CH" dirty="0"/>
              <a:t>Impressum, commandes et droits </a:t>
            </a:r>
            <a:r>
              <a:rPr lang="fr-CH" dirty="0" smtClean="0"/>
              <a:t>d’utilisation</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pPr>
              <a:lnSpc>
                <a:spcPct val="100000"/>
              </a:lnSpc>
              <a:spcBef>
                <a:spcPts val="0"/>
              </a:spcBef>
            </a:pPr>
            <a:r>
              <a:rPr lang="fr-CH" sz="1200" b="1" dirty="0"/>
              <a:t>Éditeurs :</a:t>
            </a:r>
          </a:p>
          <a:p>
            <a:pPr>
              <a:lnSpc>
                <a:spcPct val="100000"/>
              </a:lnSpc>
              <a:spcBef>
                <a:spcPts val="0"/>
              </a:spcBef>
            </a:pPr>
            <a:r>
              <a:rPr lang="fr-CH" sz="1200" dirty="0"/>
              <a:t>Institut de recherche de l’agriculture biologique (FiBL), Ackerstrasse 113, Postfach 219, </a:t>
            </a:r>
            <a:br>
              <a:rPr lang="fr-CH" sz="1200" dirty="0"/>
            </a:br>
            <a:r>
              <a:rPr lang="fr-CH" sz="1200" dirty="0"/>
              <a:t>CH-5070 Frick, tél. +41 (0)62 865 72 72</a:t>
            </a:r>
            <a:br>
              <a:rPr lang="fr-CH" sz="1200" dirty="0"/>
            </a:br>
            <a:r>
              <a:rPr lang="fr-CH" sz="1200" dirty="0">
                <a:hlinkClick r:id="rId2"/>
              </a:rPr>
              <a:t>info.suisse@fibl.org</a:t>
            </a:r>
            <a:r>
              <a:rPr lang="fr-CH" sz="1200" dirty="0"/>
              <a:t>, </a:t>
            </a:r>
            <a:r>
              <a:rPr lang="fr-CH" sz="1200" dirty="0">
                <a:hlinkClick r:id="rId3"/>
              </a:rPr>
              <a:t>www.fibl.org </a:t>
            </a:r>
            <a:endParaRPr lang="fr-CH" sz="1200" b="1" dirty="0"/>
          </a:p>
          <a:p>
            <a:r>
              <a:rPr lang="fr-CH" sz="1200" dirty="0"/>
              <a:t>Bio Suisse </a:t>
            </a:r>
            <a:br>
              <a:rPr lang="fr-CH" sz="1200" dirty="0"/>
            </a:br>
            <a:r>
              <a:rPr lang="fr-CH" sz="1200" dirty="0"/>
              <a:t>Peter Merian-Strasse 34 </a:t>
            </a:r>
            <a:br>
              <a:rPr lang="fr-CH" sz="1200" dirty="0"/>
            </a:br>
            <a:r>
              <a:rPr lang="fr-CH" sz="1200" dirty="0"/>
              <a:t>CH-4052 Bâle, tél. +41 (0)61 204 66 66 </a:t>
            </a:r>
            <a:br>
              <a:rPr lang="fr-CH" sz="1200" dirty="0"/>
            </a:br>
            <a:r>
              <a:rPr lang="fr-CH" sz="1200" dirty="0">
                <a:hlinkClick r:id="rId4"/>
              </a:rPr>
              <a:t>bio@bio-suisse.ch</a:t>
            </a:r>
            <a:r>
              <a:rPr lang="fr-CH" sz="1200" dirty="0"/>
              <a:t>, </a:t>
            </a:r>
            <a:r>
              <a:rPr lang="fr-CH" sz="1200" dirty="0">
                <a:hlinkClick r:id="rId5"/>
              </a:rPr>
              <a:t>www.bio-suisse.ch</a:t>
            </a:r>
            <a:r>
              <a:rPr lang="fr-CH" sz="1200" dirty="0"/>
              <a:t> </a:t>
            </a:r>
          </a:p>
          <a:p>
            <a:pPr>
              <a:lnSpc>
                <a:spcPct val="100000"/>
              </a:lnSpc>
              <a:spcBef>
                <a:spcPts val="700"/>
              </a:spcBef>
            </a:pPr>
            <a:r>
              <a:rPr lang="fr-CH" sz="1200" b="1" dirty="0"/>
              <a:t>Collaboration et vérification : </a:t>
            </a:r>
            <a:r>
              <a:rPr lang="de-CH" sz="1200" dirty="0" smtClean="0">
                <a:solidFill>
                  <a:srgbClr val="000000"/>
                </a:solidFill>
              </a:rPr>
              <a:t>Hansueli </a:t>
            </a:r>
            <a:r>
              <a:rPr lang="de-CH" sz="1200" dirty="0">
                <a:solidFill>
                  <a:srgbClr val="000000"/>
                </a:solidFill>
              </a:rPr>
              <a:t>Dierauer, Urs Guyer (Bio Suisse), </a:t>
            </a:r>
            <a:r>
              <a:rPr lang="de-CH" sz="1200" dirty="0" smtClean="0">
                <a:solidFill>
                  <a:srgbClr val="000000"/>
                </a:solidFill>
              </a:rPr>
              <a:t/>
            </a:r>
            <a:br>
              <a:rPr lang="de-CH" sz="1200" dirty="0" smtClean="0">
                <a:solidFill>
                  <a:srgbClr val="000000"/>
                </a:solidFill>
              </a:rPr>
            </a:br>
            <a:r>
              <a:rPr lang="de-CH" sz="1200" dirty="0" smtClean="0">
                <a:solidFill>
                  <a:srgbClr val="000000"/>
                </a:solidFill>
              </a:rPr>
              <a:t>Matthias </a:t>
            </a:r>
            <a:r>
              <a:rPr lang="de-CH" sz="1200" dirty="0">
                <a:solidFill>
                  <a:srgbClr val="000000"/>
                </a:solidFill>
              </a:rPr>
              <a:t>Klaiss, Robert Obrist, </a:t>
            </a:r>
            <a:r>
              <a:rPr lang="de-CH" sz="1200" dirty="0" smtClean="0">
                <a:solidFill>
                  <a:srgbClr val="000000"/>
                </a:solidFill>
              </a:rPr>
              <a:t/>
            </a:r>
            <a:br>
              <a:rPr lang="de-CH" sz="1200" dirty="0" smtClean="0">
                <a:solidFill>
                  <a:srgbClr val="000000"/>
                </a:solidFill>
              </a:rPr>
            </a:br>
            <a:r>
              <a:rPr lang="de-CH" sz="1200" dirty="0" smtClean="0">
                <a:solidFill>
                  <a:srgbClr val="000000"/>
                </a:solidFill>
              </a:rPr>
              <a:t>Pascal </a:t>
            </a:r>
            <a:r>
              <a:rPr lang="de-CH" sz="1200" dirty="0">
                <a:solidFill>
                  <a:srgbClr val="000000"/>
                </a:solidFill>
              </a:rPr>
              <a:t>Olivier </a:t>
            </a:r>
            <a:r>
              <a:rPr lang="de-CH" sz="1200" dirty="0" smtClean="0">
                <a:solidFill>
                  <a:srgbClr val="000000"/>
                </a:solidFill>
              </a:rPr>
              <a:t>(</a:t>
            </a:r>
            <a:r>
              <a:rPr lang="de-CH" sz="1200" dirty="0">
                <a:solidFill>
                  <a:srgbClr val="000000"/>
                </a:solidFill>
              </a:rPr>
              <a:t>Bio Suisse), </a:t>
            </a:r>
            <a:r>
              <a:rPr lang="de-CH" sz="1200" dirty="0"/>
              <a:t>Jakob Rohrer (BBZ Arenenberg), </a:t>
            </a:r>
            <a:r>
              <a:rPr lang="de-CH" sz="1200" dirty="0" smtClean="0">
                <a:solidFill>
                  <a:srgbClr val="000000"/>
                </a:solidFill>
              </a:rPr>
              <a:t>Res </a:t>
            </a:r>
            <a:r>
              <a:rPr lang="de-CH" sz="1200" dirty="0">
                <a:solidFill>
                  <a:srgbClr val="000000"/>
                </a:solidFill>
              </a:rPr>
              <a:t>Schmutz, Gilles </a:t>
            </a:r>
            <a:r>
              <a:rPr lang="de-CH" sz="1200" dirty="0" smtClean="0">
                <a:solidFill>
                  <a:srgbClr val="000000"/>
                </a:solidFill>
              </a:rPr>
              <a:t>Weidmann</a:t>
            </a:r>
            <a:endParaRPr lang="de-CH" sz="1200" b="1" dirty="0">
              <a:solidFill>
                <a:srgbClr val="000000"/>
              </a:solidFill>
            </a:endParaRPr>
          </a:p>
          <a:p>
            <a:pPr>
              <a:lnSpc>
                <a:spcPct val="100000"/>
              </a:lnSpc>
              <a:spcBef>
                <a:spcPts val="700"/>
              </a:spcBef>
            </a:pPr>
            <a:r>
              <a:rPr lang="fr-CH" sz="1200" b="1" dirty="0"/>
              <a:t>Rédaction et mise en page :</a:t>
            </a:r>
            <a:r>
              <a:rPr lang="fr-CH" sz="1200" dirty="0"/>
              <a:t> Simone Bissig,</a:t>
            </a:r>
            <a:br>
              <a:rPr lang="fr-CH" sz="1200" dirty="0"/>
            </a:br>
            <a:r>
              <a:rPr lang="fr-CH" sz="1200" dirty="0"/>
              <a:t>Kathrin Huber (v. française : aussi Manuel Perret)</a:t>
            </a:r>
            <a:endParaRPr lang="fr-CH" sz="1200" b="1" dirty="0"/>
          </a:p>
          <a:p>
            <a:pPr>
              <a:lnSpc>
                <a:spcPct val="100000"/>
              </a:lnSpc>
              <a:spcBef>
                <a:spcPts val="700"/>
              </a:spcBef>
            </a:pPr>
            <a:r>
              <a:rPr lang="fr-CH" sz="1200" b="1" dirty="0"/>
              <a:t>Traduction :</a:t>
            </a:r>
            <a:r>
              <a:rPr lang="fr-CH" sz="1200" dirty="0"/>
              <a:t> Manuel Perret</a:t>
            </a:r>
            <a:endParaRPr lang="fr-CH" sz="1200" b="1" dirty="0"/>
          </a:p>
          <a:p>
            <a:pPr>
              <a:lnSpc>
                <a:spcPct val="100000"/>
              </a:lnSpc>
              <a:spcBef>
                <a:spcPts val="700"/>
              </a:spcBef>
            </a:pPr>
            <a:r>
              <a:rPr lang="fr-CH" sz="1200" b="1" dirty="0"/>
              <a:t>Illustrations : </a:t>
            </a:r>
            <a:r>
              <a:rPr lang="fr-CH" sz="1200" dirty="0"/>
              <a:t>FiBL (sauf autres mentions)</a:t>
            </a:r>
          </a:p>
          <a:p>
            <a:pPr>
              <a:lnSpc>
                <a:spcPct val="100000"/>
              </a:lnSpc>
              <a:spcBef>
                <a:spcPts val="700"/>
              </a:spcBef>
            </a:pPr>
            <a:r>
              <a:rPr lang="fr-CH" sz="1200" b="1" dirty="0"/>
              <a:t>Commande et téléchargement gratuit : </a:t>
            </a:r>
            <a:r>
              <a:rPr lang="fr-CH" sz="1200" dirty="0">
                <a:hlinkClick r:id="rId6"/>
              </a:rPr>
              <a:t>www.shop.fibl.org </a:t>
            </a:r>
            <a:r>
              <a:rPr lang="fr-CH" sz="1200" dirty="0"/>
              <a:t> (Collection de transparents sur l’agriculture biologique)</a:t>
            </a:r>
            <a:endParaRPr lang="fr-CH" sz="1200" b="1" dirty="0"/>
          </a:p>
        </p:txBody>
      </p:sp>
      <p:sp>
        <p:nvSpPr>
          <p:cNvPr id="6" name="Inhaltsplatzhalter 5"/>
          <p:cNvSpPr>
            <a:spLocks noGrp="1"/>
          </p:cNvSpPr>
          <p:nvPr>
            <p:ph sz="quarter" idx="45"/>
          </p:nvPr>
        </p:nvSpPr>
        <p:spPr/>
        <p:txBody>
          <a:bodyPr/>
          <a:lstStyle/>
          <a:p>
            <a:r>
              <a:rPr lang="fr-CH" sz="1200" b="1" dirty="0"/>
              <a:t>Responsabilité : </a:t>
            </a:r>
          </a:p>
          <a:p>
            <a:pPr>
              <a:lnSpc>
                <a:spcPct val="100000"/>
              </a:lnSpc>
              <a:spcBef>
                <a:spcPts val="0"/>
              </a:spcBef>
            </a:pPr>
            <a:r>
              <a:rPr lang="fr-CH" sz="1200" dirty="0"/>
              <a:t>Les contenus de cette collection de transparents ont été réalisés et vérifiés avec le plus grand soin. Il n’est cependant pas possible d’exclure totalement toute erreur. Nous n’assumons donc aucune forme de responsabilité que ce soit pour d'éventuelles inexactitudes. </a:t>
            </a:r>
          </a:p>
          <a:p>
            <a:r>
              <a:rPr lang="fr-CH" sz="1200" b="1" dirty="0"/>
              <a:t>Droits d’utilisation :</a:t>
            </a:r>
          </a:p>
          <a:p>
            <a:pPr>
              <a:lnSpc>
                <a:spcPct val="100000"/>
              </a:lnSpc>
              <a:spcBef>
                <a:spcPts val="0"/>
              </a:spcBef>
            </a:pPr>
            <a:r>
              <a:rPr lang="fr-CH" sz="1200" dirty="0"/>
              <a:t>Cette collection de transparents est conçue pour l’enseignement et la formation. Ses différentes parties peuvent être utilisées, diffusées et modifiées à condition de mentionner les sources des textes et des illustrations. Les mentions de droits d'auteur de toute sorte qui sont contenues dans les documents téléchargés doivent être conservés et reproduits. Les éditeurs n’assument aucune responsabilité pour les contenus des liens externes.</a:t>
            </a:r>
          </a:p>
          <a:p>
            <a:r>
              <a:rPr lang="fr-CH" sz="1200" b="1" dirty="0"/>
              <a:t>2</a:t>
            </a:r>
            <a:r>
              <a:rPr lang="fr-CH" sz="1200" b="1" baseline="30000" dirty="0"/>
              <a:t>ème</a:t>
            </a:r>
            <a:r>
              <a:rPr lang="fr-CH" sz="1200" b="1" dirty="0"/>
              <a:t> édition, 2016</a:t>
            </a:r>
          </a:p>
          <a:p>
            <a:pPr>
              <a:lnSpc>
                <a:spcPct val="100000"/>
              </a:lnSpc>
              <a:spcBef>
                <a:spcPts val="0"/>
              </a:spcBef>
            </a:pPr>
            <a:r>
              <a:rPr lang="fr-CH" sz="1200" dirty="0"/>
              <a:t>1</a:t>
            </a:r>
            <a:r>
              <a:rPr lang="fr-CH" sz="1200" baseline="30000" dirty="0"/>
              <a:t>ère</a:t>
            </a:r>
            <a:r>
              <a:rPr lang="fr-CH" sz="1200" dirty="0"/>
              <a:t> édition 2004, rédaction Res Schmutz</a:t>
            </a:r>
          </a:p>
          <a:p>
            <a:pPr>
              <a:lnSpc>
                <a:spcPct val="100000"/>
              </a:lnSpc>
              <a:spcBef>
                <a:spcPts val="700"/>
              </a:spcBef>
            </a:pPr>
            <a:r>
              <a:rPr lang="fr-CH" sz="1200" dirty="0"/>
              <a:t>Cette collection de transparents a été cofinancée par la Coop avec un don fait à l’occasion des 20 ans de Coop Naturaplan</a:t>
            </a:r>
            <a:r>
              <a:rPr lang="fr-CH" sz="1200" dirty="0" smtClean="0"/>
              <a:t>.</a:t>
            </a:r>
            <a:endParaRPr lang="fr-CH" sz="1200" dirty="0"/>
          </a:p>
        </p:txBody>
      </p:sp>
      <p:sp>
        <p:nvSpPr>
          <p:cNvPr id="7" name="Fußzeilenplatzhalter 6"/>
          <p:cNvSpPr>
            <a:spLocks noGrp="1"/>
          </p:cNvSpPr>
          <p:nvPr>
            <p:ph type="ftr" sz="quarter" idx="46"/>
          </p:nvPr>
        </p:nvSpPr>
        <p:spPr/>
        <p:txBody>
          <a:bodyPr/>
          <a:lstStyle/>
          <a:p>
            <a:r>
              <a:rPr lang="de-CH" dirty="0">
                <a:solidFill>
                  <a:schemeClr val="tx1">
                    <a:lumMod val="50000"/>
                    <a:lumOff val="50000"/>
                  </a:schemeClr>
                </a:solidFill>
              </a:rPr>
              <a:t>© </a:t>
            </a:r>
            <a:r>
              <a:rPr lang="de-DE" altLang="de-DE" dirty="0"/>
              <a:t>2016 </a:t>
            </a:r>
            <a:r>
              <a:rPr lang="de-DE" dirty="0">
                <a:solidFill>
                  <a:schemeClr val="tx1">
                    <a:lumMod val="50000"/>
                    <a:lumOff val="50000"/>
                  </a:schemeClr>
                </a:solidFill>
              </a:rPr>
              <a:t>FiBL, Bio Suisse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Collection de </a:t>
            </a:r>
            <a:r>
              <a:rPr lang="de-DE" altLang="de-DE" dirty="0" err="1"/>
              <a:t>transparents</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sym typeface="Wingdings 2" panose="05020102010507070707" pitchFamily="18" charset="2"/>
              </a:rPr>
              <a:t>6</a:t>
            </a:r>
            <a:r>
              <a:rPr lang="de-DE" altLang="de-DE" dirty="0"/>
              <a:t>. </a:t>
            </a:r>
            <a:r>
              <a:rPr lang="de-DE" altLang="de-DE" dirty="0" err="1"/>
              <a:t>Reconversion</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Transparent 6.</a:t>
            </a:r>
            <a:fld id="{575D1617-7AF4-4382-BA05-712756A4C3F1}" type="slidenum">
              <a:rPr lang="de-DE" altLang="de-DE"/>
              <a:pPr/>
              <a:t>40</a:t>
            </a:fld>
            <a:endParaRPr lang="de-DE" altLang="de-DE" dirty="0"/>
          </a:p>
        </p:txBody>
      </p:sp>
    </p:spTree>
    <p:extLst>
      <p:ext uri="{BB962C8B-B14F-4D97-AF65-F5344CB8AC3E}">
        <p14:creationId xmlns:p14="http://schemas.microsoft.com/office/powerpoint/2010/main" val="1184631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Pour que la reconversion réussisse</a:t>
            </a:r>
            <a:endParaRPr lang="de-CH" dirty="0"/>
          </a:p>
        </p:txBody>
      </p:sp>
      <p:sp>
        <p:nvSpPr>
          <p:cNvPr id="3" name="Inhaltsplatzhalter 2"/>
          <p:cNvSpPr>
            <a:spLocks noGrp="1"/>
          </p:cNvSpPr>
          <p:nvPr>
            <p:ph idx="12"/>
          </p:nvPr>
        </p:nvSpPr>
        <p:spPr/>
        <p:txBody>
          <a:bodyPr/>
          <a:lstStyle/>
          <a:p>
            <a:r>
              <a:rPr lang="fr-CH" dirty="0" smtClean="0"/>
              <a:t>Une décision familiale</a:t>
            </a:r>
            <a:endParaRPr lang="fr-CH" dirty="0"/>
          </a:p>
        </p:txBody>
      </p:sp>
      <p:sp>
        <p:nvSpPr>
          <p:cNvPr id="7" name="Inhaltsplatzhalter 6"/>
          <p:cNvSpPr>
            <a:spLocks noGrp="1"/>
          </p:cNvSpPr>
          <p:nvPr>
            <p:ph idx="14"/>
          </p:nvPr>
        </p:nvSpPr>
        <p:spPr/>
        <p:txBody>
          <a:bodyPr/>
          <a:lstStyle/>
          <a:p>
            <a:endParaRPr lang="de-CH" dirty="0"/>
          </a:p>
        </p:txBody>
      </p:sp>
      <p:sp>
        <p:nvSpPr>
          <p:cNvPr id="8" name="Inhaltsplatzhalter 7"/>
          <p:cNvSpPr>
            <a:spLocks noGrp="1"/>
          </p:cNvSpPr>
          <p:nvPr>
            <p:ph sz="quarter" idx="17"/>
          </p:nvPr>
        </p:nvSpPr>
        <p:spPr/>
        <p:txBody>
          <a:bodyPr/>
          <a:lstStyle/>
          <a:p>
            <a:r>
              <a:rPr lang="fr-CH" dirty="0" smtClean="0"/>
              <a:t>Modifications de l’environnement social provoquées par la reconversion</a:t>
            </a:r>
          </a:p>
          <a:p>
            <a:pPr lvl="1"/>
            <a:r>
              <a:rPr lang="fr-CH" dirty="0" smtClean="0"/>
              <a:t>Ceux qui se reconvertissent au bio ne plus considérés comme bizarres</a:t>
            </a:r>
          </a:p>
          <a:p>
            <a:pPr lvl="1"/>
            <a:r>
              <a:rPr lang="fr-CH" dirty="0" smtClean="0"/>
              <a:t>Toutes les nouvelles stratégies font jaser le voisinage</a:t>
            </a:r>
          </a:p>
          <a:p>
            <a:pPr lvl="1"/>
            <a:r>
              <a:rPr lang="fr-CH" dirty="0" smtClean="0"/>
              <a:t>Nouveaux contacts et nouvelles idées</a:t>
            </a:r>
            <a:endParaRPr lang="fr-CH" dirty="0"/>
          </a:p>
        </p:txBody>
      </p:sp>
      <p:sp>
        <p:nvSpPr>
          <p:cNvPr id="9" name="Inhaltsplatzhalter 8"/>
          <p:cNvSpPr>
            <a:spLocks noGrp="1"/>
          </p:cNvSpPr>
          <p:nvPr>
            <p:ph sz="quarter" idx="24"/>
          </p:nvPr>
        </p:nvSpPr>
        <p:spPr>
          <a:xfrm>
            <a:off x="611157" y="2953031"/>
            <a:ext cx="6553131" cy="3084549"/>
          </a:xfrm>
        </p:spPr>
        <p:txBody>
          <a:bodyPr/>
          <a:lstStyle/>
          <a:p>
            <a:r>
              <a:rPr lang="fr-CH" dirty="0" smtClean="0"/>
              <a:t>La reconversion nécessite du courage</a:t>
            </a:r>
          </a:p>
          <a:p>
            <a:pPr lvl="1"/>
            <a:r>
              <a:rPr lang="fr-CH" dirty="0" smtClean="0"/>
              <a:t>Beaucoup de nouveautés humaines et techniques</a:t>
            </a:r>
          </a:p>
          <a:p>
            <a:pPr lvl="1"/>
            <a:r>
              <a:rPr lang="fr-CH" dirty="0" smtClean="0"/>
              <a:t>Les résistances viennent souvent de l’ancienne génération</a:t>
            </a:r>
          </a:p>
          <a:p>
            <a:pPr lvl="1"/>
            <a:endParaRPr lang="fr-CH" dirty="0" smtClean="0"/>
          </a:p>
          <a:p>
            <a:pPr indent="-288000"/>
            <a:r>
              <a:rPr lang="fr-CH" dirty="0" smtClean="0"/>
              <a:t>Rôles et travail de la paysanne</a:t>
            </a:r>
          </a:p>
          <a:p>
            <a:pPr lvl="1"/>
            <a:r>
              <a:rPr lang="fr-CH" dirty="0" smtClean="0"/>
              <a:t>Implication active dans la vie de l’entreprise agricole</a:t>
            </a:r>
          </a:p>
          <a:p>
            <a:pPr lvl="1"/>
            <a:r>
              <a:rPr lang="fr-CH" dirty="0" smtClean="0"/>
              <a:t>Contribution au succès de l’entreprise</a:t>
            </a:r>
          </a:p>
          <a:p>
            <a:pPr lvl="1"/>
            <a:r>
              <a:rPr lang="fr-CH" dirty="0" smtClean="0"/>
              <a:t>L’impulsion de la reconversion vient assez souvent de la femme (autre angle de vue ; travail en dehors de la ferme)</a:t>
            </a:r>
          </a:p>
          <a:p>
            <a:pPr lvl="1"/>
            <a:r>
              <a:rPr lang="fr-CH" dirty="0" smtClean="0"/>
              <a:t>Grand intérêt pour les modules de formation continue</a:t>
            </a:r>
            <a:endParaRPr lang="fr-CH" dirty="0"/>
          </a:p>
        </p:txBody>
      </p:sp>
      <p:sp>
        <p:nvSpPr>
          <p:cNvPr id="6" name="Fußzeilenplatzhalter 5"/>
          <p:cNvSpPr>
            <a:spLocks noGrp="1"/>
          </p:cNvSpPr>
          <p:nvPr>
            <p:ph type="ftr" sz="quarter" idx="26"/>
          </p:nvPr>
        </p:nvSpPr>
        <p:spPr/>
        <p:txBody>
          <a:bodyPr/>
          <a:lstStyle/>
          <a:p>
            <a:r>
              <a:rPr lang="de-CH" dirty="0">
                <a:solidFill>
                  <a:schemeClr val="tx1">
                    <a:lumMod val="50000"/>
                    <a:lumOff val="50000"/>
                  </a:schemeClr>
                </a:solidFill>
              </a:rPr>
              <a:t>© </a:t>
            </a:r>
            <a:r>
              <a:rPr lang="de-DE" altLang="de-DE" dirty="0"/>
              <a:t>2016 </a:t>
            </a:r>
            <a:r>
              <a:rPr lang="de-DE" dirty="0">
                <a:solidFill>
                  <a:schemeClr val="tx1">
                    <a:lumMod val="50000"/>
                    <a:lumOff val="50000"/>
                  </a:schemeClr>
                </a:solidFill>
              </a:rPr>
              <a:t>FiBL, Bio Suisse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Collection de </a:t>
            </a:r>
            <a:r>
              <a:rPr lang="de-DE" altLang="de-DE" dirty="0" err="1"/>
              <a:t>transparents</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sym typeface="Wingdings 2" panose="05020102010507070707" pitchFamily="18" charset="2"/>
              </a:rPr>
              <a:t>6</a:t>
            </a:r>
            <a:r>
              <a:rPr lang="de-DE" altLang="de-DE" dirty="0"/>
              <a:t>. </a:t>
            </a:r>
            <a:r>
              <a:rPr lang="de-DE" altLang="de-DE" dirty="0" err="1"/>
              <a:t>Reconversion</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Transparent 6.</a:t>
            </a:r>
            <a:fld id="{575D1617-7AF4-4382-BA05-712756A4C3F1}" type="slidenum">
              <a:rPr lang="de-DE" altLang="de-DE"/>
              <a:pPr/>
              <a:t>4</a:t>
            </a:fld>
            <a:endParaRPr lang="de-DE" altLang="de-DE" dirty="0"/>
          </a:p>
        </p:txBody>
      </p:sp>
    </p:spTree>
    <p:extLst>
      <p:ext uri="{BB962C8B-B14F-4D97-AF65-F5344CB8AC3E}">
        <p14:creationId xmlns:p14="http://schemas.microsoft.com/office/powerpoint/2010/main" val="408051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fr-CH" dirty="0"/>
              <a:t>Pour que la reconversion réussisse</a:t>
            </a:r>
            <a:endParaRPr lang="de-CH" dirty="0"/>
          </a:p>
        </p:txBody>
      </p:sp>
      <p:sp>
        <p:nvSpPr>
          <p:cNvPr id="8" name="Inhaltsplatzhalter 7"/>
          <p:cNvSpPr>
            <a:spLocks noGrp="1"/>
          </p:cNvSpPr>
          <p:nvPr>
            <p:ph idx="12"/>
          </p:nvPr>
        </p:nvSpPr>
        <p:spPr/>
        <p:txBody>
          <a:bodyPr/>
          <a:lstStyle/>
          <a:p>
            <a:r>
              <a:rPr lang="fr-CH" dirty="0" smtClean="0"/>
              <a:t>Aspect entrepreneuriaux</a:t>
            </a:r>
            <a:endParaRPr lang="fr-CH" dirty="0"/>
          </a:p>
        </p:txBody>
      </p:sp>
      <p:sp>
        <p:nvSpPr>
          <p:cNvPr id="10" name="Inhaltsplatzhalter 9"/>
          <p:cNvSpPr>
            <a:spLocks noGrp="1"/>
          </p:cNvSpPr>
          <p:nvPr>
            <p:ph idx="14"/>
          </p:nvPr>
        </p:nvSpPr>
        <p:spPr/>
        <p:txBody>
          <a:bodyPr/>
          <a:lstStyle/>
          <a:p>
            <a:pPr lvl="1"/>
            <a:endParaRPr lang="de-CH" dirty="0"/>
          </a:p>
          <a:p>
            <a:endParaRPr lang="de-CH" dirty="0"/>
          </a:p>
          <a:p>
            <a:endParaRPr lang="de-CH" dirty="0"/>
          </a:p>
        </p:txBody>
      </p:sp>
      <p:sp>
        <p:nvSpPr>
          <p:cNvPr id="4" name="Inhaltsplatzhalter 3"/>
          <p:cNvSpPr>
            <a:spLocks noGrp="1"/>
          </p:cNvSpPr>
          <p:nvPr>
            <p:ph sz="quarter" idx="23"/>
          </p:nvPr>
        </p:nvSpPr>
        <p:spPr/>
        <p:txBody>
          <a:bodyPr/>
          <a:lstStyle/>
          <a:p>
            <a:r>
              <a:rPr lang="fr-CH" dirty="0" smtClean="0"/>
              <a:t>Plus les pratiques agricoles </a:t>
            </a:r>
            <a:r>
              <a:rPr lang="fr-CH" dirty="0"/>
              <a:t>actuelles </a:t>
            </a:r>
            <a:r>
              <a:rPr lang="fr-CH" dirty="0" smtClean="0"/>
              <a:t>sont proches de l’agriculture biologique plus la reconversion est facile. Facteurs importants :</a:t>
            </a:r>
          </a:p>
          <a:p>
            <a:pPr lvl="1"/>
            <a:r>
              <a:rPr lang="fr-CH" dirty="0"/>
              <a:t>Grandeur du domaine, remaniement parcellaire, capacité de stockage </a:t>
            </a:r>
            <a:r>
              <a:rPr lang="fr-CH" dirty="0" smtClean="0"/>
              <a:t/>
            </a:r>
            <a:br>
              <a:rPr lang="fr-CH" dirty="0" smtClean="0"/>
            </a:br>
            <a:r>
              <a:rPr lang="fr-CH" dirty="0" smtClean="0"/>
              <a:t>des </a:t>
            </a:r>
            <a:r>
              <a:rPr lang="fr-CH" dirty="0"/>
              <a:t>engrais de ferme, propriété ou location, état des bâtiments, </a:t>
            </a:r>
            <a:r>
              <a:rPr lang="fr-CH" dirty="0" smtClean="0"/>
              <a:t/>
            </a:r>
            <a:br>
              <a:rPr lang="fr-CH" dirty="0" smtClean="0"/>
            </a:br>
            <a:r>
              <a:rPr lang="fr-CH" dirty="0" smtClean="0"/>
              <a:t>situation </a:t>
            </a:r>
            <a:r>
              <a:rPr lang="fr-CH" dirty="0"/>
              <a:t>financière</a:t>
            </a:r>
          </a:p>
          <a:p>
            <a:pPr indent="-288000"/>
            <a:r>
              <a:rPr lang="fr-CH" dirty="0" smtClean="0"/>
              <a:t>Conditions favorables</a:t>
            </a:r>
          </a:p>
          <a:p>
            <a:pPr lvl="1"/>
            <a:r>
              <a:rPr lang="fr-CH" dirty="0" smtClean="0"/>
              <a:t>Pratiques agricoles adaptées aux conditions locales</a:t>
            </a:r>
          </a:p>
          <a:p>
            <a:pPr lvl="1"/>
            <a:r>
              <a:rPr lang="fr-CH" dirty="0" smtClean="0"/>
              <a:t>Charge en bétail moyenne</a:t>
            </a:r>
          </a:p>
          <a:p>
            <a:pPr lvl="1"/>
            <a:r>
              <a:rPr lang="fr-CH" dirty="0" smtClean="0"/>
              <a:t>Surfaces des pâturages proches de la ferme</a:t>
            </a:r>
            <a:endParaRPr lang="fr-CH" dirty="0"/>
          </a:p>
          <a:p>
            <a:pPr lvl="1"/>
            <a:r>
              <a:rPr lang="fr-CH" dirty="0" smtClean="0"/>
              <a:t>Proximité des acheteurs</a:t>
            </a:r>
          </a:p>
        </p:txBody>
      </p:sp>
      <p:sp>
        <p:nvSpPr>
          <p:cNvPr id="6" name="Fußzeilenplatzhalter 5"/>
          <p:cNvSpPr>
            <a:spLocks noGrp="1"/>
          </p:cNvSpPr>
          <p:nvPr>
            <p:ph type="ftr" sz="quarter" idx="24"/>
          </p:nvPr>
        </p:nvSpPr>
        <p:spPr/>
        <p:txBody>
          <a:bodyPr/>
          <a:lstStyle/>
          <a:p>
            <a:r>
              <a:rPr lang="de-CH" dirty="0">
                <a:solidFill>
                  <a:schemeClr val="tx1">
                    <a:lumMod val="50000"/>
                    <a:lumOff val="50000"/>
                  </a:schemeClr>
                </a:solidFill>
              </a:rPr>
              <a:t>© </a:t>
            </a:r>
            <a:r>
              <a:rPr lang="de-DE" altLang="de-DE" dirty="0"/>
              <a:t>2016 </a:t>
            </a:r>
            <a:r>
              <a:rPr lang="de-DE" dirty="0">
                <a:solidFill>
                  <a:schemeClr val="tx1">
                    <a:lumMod val="50000"/>
                    <a:lumOff val="50000"/>
                  </a:schemeClr>
                </a:solidFill>
              </a:rPr>
              <a:t>FiBL, Bio Suisse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Collection de </a:t>
            </a:r>
            <a:r>
              <a:rPr lang="de-DE" altLang="de-DE" dirty="0" err="1"/>
              <a:t>transparents</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sym typeface="Wingdings 2" panose="05020102010507070707" pitchFamily="18" charset="2"/>
              </a:rPr>
              <a:t>6</a:t>
            </a:r>
            <a:r>
              <a:rPr lang="de-DE" altLang="de-DE" dirty="0"/>
              <a:t>. </a:t>
            </a:r>
            <a:r>
              <a:rPr lang="de-DE" altLang="de-DE" dirty="0" err="1"/>
              <a:t>Reconversion</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Transparent 6.</a:t>
            </a:r>
            <a:fld id="{575D1617-7AF4-4382-BA05-712756A4C3F1}" type="slidenum">
              <a:rPr lang="de-DE" altLang="de-DE"/>
              <a:pPr/>
              <a:t>5</a:t>
            </a:fld>
            <a:endParaRPr lang="de-DE" altLang="de-DE" dirty="0"/>
          </a:p>
        </p:txBody>
      </p:sp>
      <p:pic>
        <p:nvPicPr>
          <p:cNvPr id="3" name="Inhaltsplatzhalter 2"/>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16687" y="1548693"/>
            <a:ext cx="7901101" cy="1646063"/>
          </a:xfrm>
        </p:spPr>
      </p:pic>
    </p:spTree>
    <p:extLst>
      <p:ext uri="{BB962C8B-B14F-4D97-AF65-F5344CB8AC3E}">
        <p14:creationId xmlns:p14="http://schemas.microsoft.com/office/powerpoint/2010/main" val="905994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Réussir son démarrage en agriculture biologique</a:t>
            </a:r>
            <a:endParaRPr lang="fr-CH" dirty="0"/>
          </a:p>
        </p:txBody>
      </p:sp>
      <p:sp>
        <p:nvSpPr>
          <p:cNvPr id="3" name="Inhaltsplatzhalter 2"/>
          <p:cNvSpPr>
            <a:spLocks noGrp="1"/>
          </p:cNvSpPr>
          <p:nvPr>
            <p:ph idx="12"/>
          </p:nvPr>
        </p:nvSpPr>
        <p:spPr/>
        <p:txBody>
          <a:bodyPr>
            <a:normAutofit fontScale="85000" lnSpcReduction="10000"/>
          </a:bodyPr>
          <a:lstStyle/>
          <a:p>
            <a:r>
              <a:rPr lang="fr-CH" dirty="0" smtClean="0"/>
              <a:t>Repenser la stratégie de la ferme, clarifier la commercialisation</a:t>
            </a:r>
            <a:endParaRPr lang="fr-CH" dirty="0"/>
          </a:p>
        </p:txBody>
      </p:sp>
      <p:sp>
        <p:nvSpPr>
          <p:cNvPr id="5" name="Inhaltsplatzhalter 4"/>
          <p:cNvSpPr>
            <a:spLocks noGrp="1"/>
          </p:cNvSpPr>
          <p:nvPr>
            <p:ph idx="14"/>
          </p:nvPr>
        </p:nvSpPr>
        <p:spPr/>
        <p:txBody>
          <a:bodyPr/>
          <a:lstStyle/>
          <a:p>
            <a:pPr lvl="0" defTabSz="914400">
              <a:lnSpc>
                <a:spcPct val="100000"/>
              </a:lnSpc>
              <a:spcBef>
                <a:spcPct val="20000"/>
              </a:spcBef>
            </a:pPr>
            <a:endParaRPr lang="de-DE" altLang="de-DE" dirty="0">
              <a:solidFill>
                <a:srgbClr val="008E69"/>
              </a:solidFill>
              <a:latin typeface="Arial" panose="020B0604020202020204" pitchFamily="34" charset="0"/>
            </a:endParaRPr>
          </a:p>
          <a:p>
            <a:endParaRPr lang="de-CH" dirty="0"/>
          </a:p>
        </p:txBody>
      </p:sp>
      <p:graphicFrame>
        <p:nvGraphicFramePr>
          <p:cNvPr id="12" name="Inhaltsplatzhalter 11"/>
          <p:cNvGraphicFramePr>
            <a:graphicFrameLocks noGrp="1"/>
          </p:cNvGraphicFramePr>
          <p:nvPr>
            <p:ph sz="quarter" idx="83"/>
            <p:extLst>
              <p:ext uri="{D42A27DB-BD31-4B8C-83A1-F6EECF244321}">
                <p14:modId xmlns:p14="http://schemas.microsoft.com/office/powerpoint/2010/main" val="714106116"/>
              </p:ext>
            </p:extLst>
          </p:nvPr>
        </p:nvGraphicFramePr>
        <p:xfrm>
          <a:off x="622300" y="2968625"/>
          <a:ext cx="7893052" cy="3114040"/>
        </p:xfrm>
        <a:graphic>
          <a:graphicData uri="http://schemas.openxmlformats.org/drawingml/2006/table">
            <a:tbl>
              <a:tblPr firstRow="1" bandRow="1">
                <a:tableStyleId>{00A15C55-8517-42AA-B614-E9B94910E393}</a:tableStyleId>
              </a:tblPr>
              <a:tblGrid>
                <a:gridCol w="1973263"/>
                <a:gridCol w="1973263"/>
                <a:gridCol w="1973263"/>
                <a:gridCol w="1973263"/>
              </a:tblGrid>
              <a:tr h="370840">
                <a:tc>
                  <a:txBody>
                    <a:bodyPr/>
                    <a:lstStyle/>
                    <a:p>
                      <a:pPr marL="0" indent="0">
                        <a:buNone/>
                      </a:pPr>
                      <a:r>
                        <a:rPr lang="fr-CH" sz="1400" noProof="0" dirty="0" smtClean="0">
                          <a:solidFill>
                            <a:schemeClr val="tx1"/>
                          </a:solidFill>
                        </a:rPr>
                        <a:t>1</a:t>
                      </a:r>
                      <a:r>
                        <a:rPr lang="fr-CH" sz="1400" baseline="30000" noProof="0" dirty="0" smtClean="0">
                          <a:solidFill>
                            <a:schemeClr val="tx1"/>
                          </a:solidFill>
                        </a:rPr>
                        <a:t>ère</a:t>
                      </a:r>
                      <a:r>
                        <a:rPr lang="fr-CH" sz="1400" baseline="0" noProof="0" dirty="0" smtClean="0">
                          <a:solidFill>
                            <a:schemeClr val="tx1"/>
                          </a:solidFill>
                        </a:rPr>
                        <a:t> étape</a:t>
                      </a:r>
                      <a:endParaRPr lang="fr-CH" sz="1400" b="0" noProof="0" dirty="0">
                        <a:solidFill>
                          <a:schemeClr val="tx1"/>
                        </a:solidFill>
                      </a:endParaRPr>
                    </a:p>
                  </a:txBody>
                  <a:tcPr>
                    <a:lnR w="38100" cap="flat" cmpd="sng" algn="ctr">
                      <a:solidFill>
                        <a:schemeClr val="bg1"/>
                      </a:solidFill>
                      <a:prstDash val="solid"/>
                      <a:round/>
                      <a:headEnd type="none" w="med" len="med"/>
                      <a:tailEnd type="none" w="med" len="med"/>
                    </a:lnR>
                    <a:solidFill>
                      <a:schemeClr val="bg2">
                        <a:lumMod val="75000"/>
                      </a:schemeClr>
                    </a:solidFill>
                  </a:tcPr>
                </a:tc>
                <a:tc>
                  <a:txBody>
                    <a:bodyPr/>
                    <a:lstStyle/>
                    <a:p>
                      <a:r>
                        <a:rPr lang="fr-CH" sz="1400" noProof="0" dirty="0" smtClean="0">
                          <a:solidFill>
                            <a:schemeClr val="tx1"/>
                          </a:solidFill>
                        </a:rPr>
                        <a:t>2</a:t>
                      </a:r>
                      <a:r>
                        <a:rPr lang="fr-CH" sz="1400" baseline="30000" noProof="0" dirty="0" smtClean="0">
                          <a:solidFill>
                            <a:schemeClr val="tx1"/>
                          </a:solidFill>
                        </a:rPr>
                        <a:t>ème</a:t>
                      </a:r>
                      <a:r>
                        <a:rPr lang="fr-CH" sz="1400" noProof="0" dirty="0" smtClean="0">
                          <a:solidFill>
                            <a:schemeClr val="tx1"/>
                          </a:solidFill>
                        </a:rPr>
                        <a:t> étape</a:t>
                      </a:r>
                      <a:endParaRPr lang="fr-CH" sz="1400" b="0" noProof="0" dirty="0">
                        <a:solidFill>
                          <a:schemeClr val="tx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75000"/>
                      </a:schemeClr>
                    </a:solidFill>
                  </a:tcPr>
                </a:tc>
                <a:tc>
                  <a:txBody>
                    <a:bodyPr/>
                    <a:lstStyle/>
                    <a:p>
                      <a:r>
                        <a:rPr lang="fr-CH" sz="1400" noProof="0" dirty="0" smtClean="0">
                          <a:solidFill>
                            <a:schemeClr val="tx1"/>
                          </a:solidFill>
                        </a:rPr>
                        <a:t>3</a:t>
                      </a:r>
                      <a:r>
                        <a:rPr lang="fr-CH" sz="1400" baseline="30000" noProof="0" dirty="0" smtClean="0">
                          <a:solidFill>
                            <a:schemeClr val="tx1"/>
                          </a:solidFill>
                        </a:rPr>
                        <a:t>ème</a:t>
                      </a:r>
                      <a:r>
                        <a:rPr lang="fr-CH" sz="1400" noProof="0" dirty="0" smtClean="0">
                          <a:solidFill>
                            <a:schemeClr val="tx1"/>
                          </a:solidFill>
                        </a:rPr>
                        <a:t> étape</a:t>
                      </a:r>
                      <a:endParaRPr lang="fr-CH" sz="1400" b="0" noProof="0" dirty="0">
                        <a:solidFill>
                          <a:schemeClr val="tx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75000"/>
                      </a:schemeClr>
                    </a:solidFill>
                  </a:tcPr>
                </a:tc>
                <a:tc>
                  <a:txBody>
                    <a:bodyPr/>
                    <a:lstStyle/>
                    <a:p>
                      <a:r>
                        <a:rPr lang="fr-CH" sz="1400" noProof="0" dirty="0" smtClean="0">
                          <a:solidFill>
                            <a:schemeClr val="tx1"/>
                          </a:solidFill>
                        </a:rPr>
                        <a:t>4</a:t>
                      </a:r>
                      <a:r>
                        <a:rPr lang="fr-CH" sz="1400" baseline="30000" noProof="0" dirty="0" smtClean="0">
                          <a:solidFill>
                            <a:schemeClr val="tx1"/>
                          </a:solidFill>
                        </a:rPr>
                        <a:t>ème</a:t>
                      </a:r>
                      <a:r>
                        <a:rPr lang="fr-CH" sz="1400" noProof="0" dirty="0" smtClean="0">
                          <a:solidFill>
                            <a:schemeClr val="tx1"/>
                          </a:solidFill>
                        </a:rPr>
                        <a:t> étape</a:t>
                      </a:r>
                      <a:endParaRPr lang="fr-CH" sz="1400" b="0" noProof="0" dirty="0">
                        <a:solidFill>
                          <a:schemeClr val="tx1"/>
                        </a:solidFill>
                      </a:endParaRPr>
                    </a:p>
                  </a:txBody>
                  <a:tcPr>
                    <a:lnL w="38100" cap="flat" cmpd="sng" algn="ctr">
                      <a:solidFill>
                        <a:schemeClr val="bg1"/>
                      </a:solidFill>
                      <a:prstDash val="solid"/>
                      <a:round/>
                      <a:headEnd type="none" w="med" len="med"/>
                      <a:tailEnd type="none" w="med" len="med"/>
                    </a:lnL>
                    <a:solidFill>
                      <a:schemeClr val="bg2">
                        <a:lumMod val="75000"/>
                      </a:schemeClr>
                    </a:solidFill>
                  </a:tcPr>
                </a:tc>
              </a:tr>
              <a:tr h="370840">
                <a:tc>
                  <a:txBody>
                    <a:bodyPr/>
                    <a:lstStyle/>
                    <a:p>
                      <a:r>
                        <a:rPr lang="fr-CH" sz="1400" b="1" noProof="0" dirty="0" smtClean="0"/>
                        <a:t>Clarifications au sein de la famille</a:t>
                      </a:r>
                      <a:endParaRPr lang="fr-CH" sz="1400" b="1" noProof="0" dirty="0"/>
                    </a:p>
                  </a:txBody>
                  <a:tcPr>
                    <a:lnR w="38100" cap="flat" cmpd="sng" algn="ctr">
                      <a:solidFill>
                        <a:schemeClr val="bg1"/>
                      </a:solidFill>
                      <a:prstDash val="solid"/>
                      <a:round/>
                      <a:headEnd type="none" w="med" len="med"/>
                      <a:tailEnd type="none" w="med" len="med"/>
                    </a:lnR>
                    <a:solidFill>
                      <a:schemeClr val="bg2">
                        <a:lumMod val="75000"/>
                        <a:alpha val="80000"/>
                      </a:schemeClr>
                    </a:solidFill>
                  </a:tcPr>
                </a:tc>
                <a:tc>
                  <a:txBody>
                    <a:bodyPr/>
                    <a:lstStyle/>
                    <a:p>
                      <a:r>
                        <a:rPr lang="fr-CH" sz="1400" b="1" spc="-30" baseline="0" noProof="0" dirty="0" smtClean="0"/>
                        <a:t>Amasser des </a:t>
                      </a:r>
                      <a:r>
                        <a:rPr lang="fr-CH" sz="1400" b="1" spc="-30" baseline="0" noProof="0" dirty="0" err="1" smtClean="0"/>
                        <a:t>con-naissances</a:t>
                      </a:r>
                      <a:r>
                        <a:rPr lang="fr-CH" sz="1400" b="1" spc="-30" baseline="0" noProof="0" dirty="0" smtClean="0"/>
                        <a:t> sur le bio</a:t>
                      </a:r>
                      <a:endParaRPr lang="fr-CH" sz="1400" b="1" spc="-30" baseline="0" noProof="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75000"/>
                        <a:alpha val="80000"/>
                      </a:schemeClr>
                    </a:solidFill>
                  </a:tcPr>
                </a:tc>
                <a:tc>
                  <a:txBody>
                    <a:bodyPr/>
                    <a:lstStyle/>
                    <a:p>
                      <a:r>
                        <a:rPr lang="fr-CH" sz="1400" b="1" noProof="0" dirty="0" smtClean="0"/>
                        <a:t>Essayer l’agriculture biologique </a:t>
                      </a:r>
                      <a:endParaRPr lang="fr-CH" sz="1400" b="1" noProof="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75000"/>
                        <a:alpha val="80000"/>
                      </a:schemeClr>
                    </a:solidFill>
                  </a:tcPr>
                </a:tc>
                <a:tc>
                  <a:txBody>
                    <a:bodyPr/>
                    <a:lstStyle/>
                    <a:p>
                      <a:r>
                        <a:rPr lang="fr-CH" sz="1400" b="1" noProof="0" dirty="0" smtClean="0"/>
                        <a:t>Demander un </a:t>
                      </a:r>
                      <a:r>
                        <a:rPr lang="fr-CH" sz="1400" b="1" noProof="0" dirty="0" err="1" smtClean="0"/>
                        <a:t>con-seil</a:t>
                      </a:r>
                      <a:r>
                        <a:rPr lang="fr-CH" sz="1400" b="1" noProof="0" dirty="0" smtClean="0"/>
                        <a:t> de reconversion</a:t>
                      </a:r>
                      <a:endParaRPr lang="fr-CH" sz="1400" b="1" noProof="0" dirty="0"/>
                    </a:p>
                  </a:txBody>
                  <a:tcPr>
                    <a:lnL w="38100" cap="flat" cmpd="sng" algn="ctr">
                      <a:solidFill>
                        <a:schemeClr val="bg1"/>
                      </a:solidFill>
                      <a:prstDash val="solid"/>
                      <a:round/>
                      <a:headEnd type="none" w="med" len="med"/>
                      <a:tailEnd type="none" w="med" len="med"/>
                    </a:lnL>
                    <a:solidFill>
                      <a:schemeClr val="bg2">
                        <a:lumMod val="75000"/>
                        <a:alpha val="80000"/>
                      </a:schemeClr>
                    </a:solidFill>
                  </a:tcPr>
                </a:tc>
              </a:tr>
              <a:tr h="370840">
                <a:tc>
                  <a:txBody>
                    <a:bodyPr/>
                    <a:lstStyle/>
                    <a:p>
                      <a:r>
                        <a:rPr lang="fr-CH" sz="1400" noProof="0" dirty="0" smtClean="0"/>
                        <a:t>Qu’est-ce qui nous attire dans le bio ?</a:t>
                      </a:r>
                    </a:p>
                    <a:p>
                      <a:endParaRPr lang="fr-CH" sz="1400" noProof="0" dirty="0" smtClean="0"/>
                    </a:p>
                    <a:p>
                      <a:r>
                        <a:rPr lang="fr-CH" sz="1400" noProof="0" dirty="0" smtClean="0"/>
                        <a:t>Les idéaux personnels sont importants</a:t>
                      </a:r>
                    </a:p>
                    <a:p>
                      <a:endParaRPr lang="fr-CH" sz="1400" noProof="0" dirty="0" smtClean="0"/>
                    </a:p>
                    <a:p>
                      <a:r>
                        <a:rPr lang="fr-CH" sz="1400" noProof="0" dirty="0" smtClean="0"/>
                        <a:t>Quel est l’avantage du bio pour nous et pour la ferme ?</a:t>
                      </a:r>
                      <a:endParaRPr lang="fr-CH" sz="1400" noProof="0" dirty="0"/>
                    </a:p>
                  </a:txBody>
                  <a:tcPr>
                    <a:lnR w="38100" cap="flat" cmpd="sng" algn="ctr">
                      <a:solidFill>
                        <a:schemeClr val="bg1"/>
                      </a:solidFill>
                      <a:prstDash val="solid"/>
                      <a:round/>
                      <a:headEnd type="none" w="med" len="med"/>
                      <a:tailEnd type="none" w="med" len="med"/>
                    </a:lnR>
                    <a:solidFill>
                      <a:schemeClr val="bg2">
                        <a:lumMod val="90000"/>
                      </a:schemeClr>
                    </a:solidFill>
                  </a:tcPr>
                </a:tc>
                <a:tc>
                  <a:txBody>
                    <a:bodyPr/>
                    <a:lstStyle/>
                    <a:p>
                      <a:r>
                        <a:rPr lang="fr-CH" sz="1400" noProof="0" dirty="0" smtClean="0"/>
                        <a:t>Formations continues et visites de fermes</a:t>
                      </a:r>
                    </a:p>
                    <a:p>
                      <a:endParaRPr lang="fr-CH" sz="1400" noProof="0" dirty="0" smtClean="0"/>
                    </a:p>
                    <a:p>
                      <a:r>
                        <a:rPr lang="fr-CH" sz="1400" noProof="0" dirty="0" smtClean="0"/>
                        <a:t>Les principales adresses internet :</a:t>
                      </a:r>
                      <a:endParaRPr lang="fr-CH" sz="1400" baseline="0" noProof="0" dirty="0" smtClean="0"/>
                    </a:p>
                    <a:p>
                      <a:r>
                        <a:rPr lang="fr-CH" sz="1400" baseline="0" noProof="0" dirty="0" smtClean="0">
                          <a:hlinkClick r:id="rId2"/>
                        </a:rPr>
                        <a:t>www.fibl.org</a:t>
                      </a:r>
                      <a:r>
                        <a:rPr lang="fr-CH" sz="1400" baseline="0" noProof="0" dirty="0" smtClean="0"/>
                        <a:t> </a:t>
                      </a:r>
                    </a:p>
                    <a:p>
                      <a:r>
                        <a:rPr lang="fr-CH" sz="1400" baseline="0" noProof="0" dirty="0" smtClean="0">
                          <a:hlinkClick r:id="rId3"/>
                        </a:rPr>
                        <a:t>www.bioactualites.ch</a:t>
                      </a:r>
                      <a:r>
                        <a:rPr lang="fr-CH" sz="1400" baseline="0" noProof="0" dirty="0" smtClean="0"/>
                        <a:t> </a:t>
                      </a:r>
                    </a:p>
                    <a:p>
                      <a:r>
                        <a:rPr lang="fr-CH" sz="1400" baseline="0" noProof="0" dirty="0" smtClean="0">
                          <a:hlinkClick r:id="rId4"/>
                        </a:rPr>
                        <a:t>www.bio-suisse.ch</a:t>
                      </a:r>
                      <a:r>
                        <a:rPr lang="fr-CH" sz="1400" baseline="0" noProof="0" dirty="0" smtClean="0"/>
                        <a:t>  </a:t>
                      </a:r>
                    </a:p>
                    <a:p>
                      <a:endParaRPr lang="fr-CH" sz="1400" baseline="0" noProof="0" dirty="0" smtClean="0"/>
                    </a:p>
                    <a:p>
                      <a:r>
                        <a:rPr lang="fr-CH" sz="1200" baseline="0" noProof="0" dirty="0" smtClean="0"/>
                        <a:t>Voir liens sur slide 6.1</a:t>
                      </a:r>
                      <a:endParaRPr lang="fr-CH" sz="1200" noProof="0" dirty="0" smtClean="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90000"/>
                      </a:schemeClr>
                    </a:solidFill>
                  </a:tcPr>
                </a:tc>
                <a:tc>
                  <a:txBody>
                    <a:bodyPr/>
                    <a:lstStyle/>
                    <a:p>
                      <a:r>
                        <a:rPr lang="fr-CH" sz="1400" noProof="0" dirty="0" smtClean="0"/>
                        <a:t>Faire</a:t>
                      </a:r>
                      <a:r>
                        <a:rPr lang="fr-CH" sz="1400" baseline="0" noProof="0" dirty="0" smtClean="0"/>
                        <a:t> des essais conformes aux directives de Bio Suisse pour la production végétale et animale</a:t>
                      </a:r>
                      <a:endParaRPr lang="fr-CH" sz="1400" noProof="0" dirty="0" smtClean="0"/>
                    </a:p>
                    <a:p>
                      <a:endParaRPr lang="fr-CH" sz="1400" baseline="0" noProof="0" dirty="0" smtClean="0"/>
                    </a:p>
                    <a:p>
                      <a:r>
                        <a:rPr lang="fr-CH" sz="1400" baseline="0" noProof="0" dirty="0" smtClean="0"/>
                        <a:t>Trouver des collègues pour des échanges sur les techniques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90000"/>
                      </a:schemeClr>
                    </a:solidFill>
                  </a:tcPr>
                </a:tc>
                <a:tc>
                  <a:txBody>
                    <a:bodyPr/>
                    <a:lstStyle/>
                    <a:p>
                      <a:r>
                        <a:rPr lang="fr-CH" sz="1400" noProof="0" dirty="0" smtClean="0"/>
                        <a:t>Vulgarisation</a:t>
                      </a:r>
                      <a:r>
                        <a:rPr lang="fr-CH" sz="1400" baseline="0" noProof="0" dirty="0" smtClean="0"/>
                        <a:t> bio cantonale ou du FiBL (cultures spéciales, affouragement, régulation adventices</a:t>
                      </a:r>
                      <a:r>
                        <a:rPr lang="fr-CH" sz="1400" noProof="0" dirty="0" smtClean="0"/>
                        <a:t>)</a:t>
                      </a:r>
                    </a:p>
                    <a:p>
                      <a:endParaRPr lang="fr-CH" sz="1400" baseline="0" noProof="0" dirty="0" smtClean="0"/>
                    </a:p>
                    <a:p>
                      <a:r>
                        <a:rPr lang="fr-CH" sz="1400" baseline="0" noProof="0" dirty="0" smtClean="0"/>
                        <a:t>Définir la stratégie de l’entreprise agricole, clarifier la commercialisation</a:t>
                      </a:r>
                      <a:endParaRPr lang="fr-CH" sz="1400" noProof="0" dirty="0" smtClean="0"/>
                    </a:p>
                  </a:txBody>
                  <a:tcPr>
                    <a:lnL w="38100" cap="flat" cmpd="sng" algn="ctr">
                      <a:solidFill>
                        <a:schemeClr val="bg1"/>
                      </a:solidFill>
                      <a:prstDash val="solid"/>
                      <a:round/>
                      <a:headEnd type="none" w="med" len="med"/>
                      <a:tailEnd type="none" w="med" len="med"/>
                    </a:lnL>
                    <a:solidFill>
                      <a:schemeClr val="bg2">
                        <a:lumMod val="90000"/>
                      </a:schemeClr>
                    </a:solidFill>
                  </a:tcPr>
                </a:tc>
              </a:tr>
            </a:tbl>
          </a:graphicData>
        </a:graphic>
      </p:graphicFrame>
      <p:sp>
        <p:nvSpPr>
          <p:cNvPr id="6" name="Fußzeilenplatzhalter 5"/>
          <p:cNvSpPr>
            <a:spLocks noGrp="1"/>
          </p:cNvSpPr>
          <p:nvPr>
            <p:ph type="ftr" sz="quarter" idx="90"/>
          </p:nvPr>
        </p:nvSpPr>
        <p:spPr/>
        <p:txBody>
          <a:bodyPr/>
          <a:lstStyle/>
          <a:p>
            <a:r>
              <a:rPr lang="de-CH" dirty="0">
                <a:solidFill>
                  <a:schemeClr val="tx1">
                    <a:lumMod val="50000"/>
                    <a:lumOff val="50000"/>
                  </a:schemeClr>
                </a:solidFill>
              </a:rPr>
              <a:t>© </a:t>
            </a:r>
            <a:r>
              <a:rPr lang="de-DE" altLang="de-DE" dirty="0"/>
              <a:t>2016 </a:t>
            </a:r>
            <a:r>
              <a:rPr lang="de-DE" dirty="0">
                <a:solidFill>
                  <a:schemeClr val="tx1">
                    <a:lumMod val="50000"/>
                    <a:lumOff val="50000"/>
                  </a:schemeClr>
                </a:solidFill>
              </a:rPr>
              <a:t>FiBL, Bio Suisse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Collection de </a:t>
            </a:r>
            <a:r>
              <a:rPr lang="de-DE" altLang="de-DE" dirty="0" err="1"/>
              <a:t>transparents</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sym typeface="Wingdings 2" panose="05020102010507070707" pitchFamily="18" charset="2"/>
              </a:rPr>
              <a:t>6</a:t>
            </a:r>
            <a:r>
              <a:rPr lang="de-DE" altLang="de-DE" dirty="0"/>
              <a:t>. </a:t>
            </a:r>
            <a:r>
              <a:rPr lang="de-DE" altLang="de-DE" dirty="0" err="1"/>
              <a:t>Reconversion</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Transparent 6.</a:t>
            </a:r>
            <a:fld id="{575D1617-7AF4-4382-BA05-712756A4C3F1}" type="slidenum">
              <a:rPr lang="de-DE" altLang="de-DE"/>
              <a:pPr/>
              <a:t>6</a:t>
            </a:fld>
            <a:endParaRPr lang="de-DE" altLang="de-DE" dirty="0"/>
          </a:p>
        </p:txBody>
      </p:sp>
      <p:pic>
        <p:nvPicPr>
          <p:cNvPr id="7" name="Inhaltsplatzhalter 6"/>
          <p:cNvPicPr>
            <a:picLocks noGrp="1" noChangeAspect="1"/>
          </p:cNvPicPr>
          <p:nvPr>
            <p:ph sz="quarter" idx="86"/>
          </p:nvPr>
        </p:nvPicPr>
        <p:blipFill>
          <a:blip r:embed="rId5">
            <a:extLst>
              <a:ext uri="{28A0092B-C50C-407E-A947-70E740481C1C}">
                <a14:useLocalDpi xmlns:a14="http://schemas.microsoft.com/office/drawing/2010/main" val="0"/>
              </a:ext>
            </a:extLst>
          </a:blip>
          <a:stretch>
            <a:fillRect/>
          </a:stretch>
        </p:blipFill>
        <p:spPr>
          <a:xfrm>
            <a:off x="622078" y="1568259"/>
            <a:ext cx="1932432" cy="1286256"/>
          </a:xfrm>
        </p:spPr>
      </p:pic>
      <p:pic>
        <p:nvPicPr>
          <p:cNvPr id="9" name="Inhaltsplatzhalter 8"/>
          <p:cNvPicPr>
            <a:picLocks noGrp="1" noChangeAspect="1"/>
          </p:cNvPicPr>
          <p:nvPr>
            <p:ph sz="quarter" idx="87"/>
          </p:nvPr>
        </p:nvPicPr>
        <p:blipFill>
          <a:blip r:embed="rId6">
            <a:extLst>
              <a:ext uri="{28A0092B-C50C-407E-A947-70E740481C1C}">
                <a14:useLocalDpi xmlns:a14="http://schemas.microsoft.com/office/drawing/2010/main" val="0"/>
              </a:ext>
            </a:extLst>
          </a:blip>
          <a:stretch>
            <a:fillRect/>
          </a:stretch>
        </p:blipFill>
        <p:spPr>
          <a:xfrm>
            <a:off x="2602484" y="1568259"/>
            <a:ext cx="1932432" cy="1286256"/>
          </a:xfrm>
        </p:spPr>
      </p:pic>
      <p:pic>
        <p:nvPicPr>
          <p:cNvPr id="11" name="Inhaltsplatzhalter 10"/>
          <p:cNvPicPr>
            <a:picLocks noGrp="1" noChangeAspect="1"/>
          </p:cNvPicPr>
          <p:nvPr>
            <p:ph sz="quarter" idx="88"/>
          </p:nvPr>
        </p:nvPicPr>
        <p:blipFill>
          <a:blip r:embed="rId7">
            <a:extLst>
              <a:ext uri="{28A0092B-C50C-407E-A947-70E740481C1C}">
                <a14:useLocalDpi xmlns:a14="http://schemas.microsoft.com/office/drawing/2010/main" val="0"/>
              </a:ext>
            </a:extLst>
          </a:blip>
          <a:stretch>
            <a:fillRect/>
          </a:stretch>
        </p:blipFill>
        <p:spPr>
          <a:xfrm>
            <a:off x="4598988" y="1580357"/>
            <a:ext cx="1935162" cy="1277937"/>
          </a:xfrm>
        </p:spPr>
      </p:pic>
      <p:pic>
        <p:nvPicPr>
          <p:cNvPr id="18" name="Inhaltsplatzhalter 17"/>
          <p:cNvPicPr>
            <a:picLocks noGrp="1" noChangeAspect="1"/>
          </p:cNvPicPr>
          <p:nvPr>
            <p:ph sz="quarter" idx="89"/>
          </p:nvPr>
        </p:nvPicPr>
        <p:blipFill>
          <a:blip r:embed="rId8">
            <a:extLst>
              <a:ext uri="{28A0092B-C50C-407E-A947-70E740481C1C}">
                <a14:useLocalDpi xmlns:a14="http://schemas.microsoft.com/office/drawing/2010/main" val="0"/>
              </a:ext>
            </a:extLst>
          </a:blip>
          <a:stretch>
            <a:fillRect/>
          </a:stretch>
        </p:blipFill>
        <p:spPr>
          <a:xfrm>
            <a:off x="6584517" y="1576142"/>
            <a:ext cx="1926503" cy="1286367"/>
          </a:xfrm>
        </p:spPr>
      </p:pic>
    </p:spTree>
    <p:extLst>
      <p:ext uri="{BB962C8B-B14F-4D97-AF65-F5344CB8AC3E}">
        <p14:creationId xmlns:p14="http://schemas.microsoft.com/office/powerpoint/2010/main" val="4980702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Réussir son démarrage en agriculture biologique</a:t>
            </a:r>
          </a:p>
        </p:txBody>
      </p:sp>
      <p:sp>
        <p:nvSpPr>
          <p:cNvPr id="3" name="Inhaltsplatzhalter 2"/>
          <p:cNvSpPr>
            <a:spLocks noGrp="1"/>
          </p:cNvSpPr>
          <p:nvPr>
            <p:ph idx="12"/>
          </p:nvPr>
        </p:nvSpPr>
        <p:spPr/>
        <p:txBody>
          <a:bodyPr/>
          <a:lstStyle/>
          <a:p>
            <a:r>
              <a:rPr lang="fr-CH" dirty="0" smtClean="0"/>
              <a:t>Les questions les plus importantes</a:t>
            </a:r>
            <a:endParaRPr lang="fr-CH" dirty="0"/>
          </a:p>
        </p:txBody>
      </p:sp>
      <p:sp>
        <p:nvSpPr>
          <p:cNvPr id="5" name="Inhaltsplatzhalter 4"/>
          <p:cNvSpPr>
            <a:spLocks noGrp="1"/>
          </p:cNvSpPr>
          <p:nvPr>
            <p:ph idx="14"/>
          </p:nvPr>
        </p:nvSpPr>
        <p:spPr/>
        <p:txBody>
          <a:bodyPr/>
          <a:lstStyle/>
          <a:p>
            <a:endParaRPr lang="de-CH" dirty="0" smtClean="0"/>
          </a:p>
          <a:p>
            <a:endParaRPr lang="de-CH" dirty="0"/>
          </a:p>
        </p:txBody>
      </p:sp>
      <p:sp>
        <p:nvSpPr>
          <p:cNvPr id="19" name="Inhaltsplatzhalter 18"/>
          <p:cNvSpPr>
            <a:spLocks noGrp="1"/>
          </p:cNvSpPr>
          <p:nvPr>
            <p:ph sz="quarter" idx="23"/>
          </p:nvPr>
        </p:nvSpPr>
        <p:spPr/>
        <p:txBody>
          <a:bodyPr/>
          <a:lstStyle/>
          <a:p>
            <a:pPr lvl="1"/>
            <a:endParaRPr lang="fr-CH" dirty="0" smtClean="0"/>
          </a:p>
          <a:p>
            <a:pPr lvl="1"/>
            <a:r>
              <a:rPr lang="fr-CH" dirty="0" smtClean="0"/>
              <a:t>Quels </a:t>
            </a:r>
            <a:r>
              <a:rPr lang="fr-CH" b="1" dirty="0" smtClean="0"/>
              <a:t>délais</a:t>
            </a:r>
            <a:r>
              <a:rPr lang="fr-CH" dirty="0" smtClean="0"/>
              <a:t> dois-je respecter ?</a:t>
            </a:r>
          </a:p>
          <a:p>
            <a:pPr lvl="1"/>
            <a:r>
              <a:rPr lang="fr-CH" dirty="0" smtClean="0"/>
              <a:t>Quels </a:t>
            </a:r>
            <a:r>
              <a:rPr lang="fr-CH" b="1" dirty="0" smtClean="0"/>
              <a:t>changements</a:t>
            </a:r>
            <a:r>
              <a:rPr lang="fr-CH" dirty="0" smtClean="0"/>
              <a:t> sont nécessaires dans ma ferme ?</a:t>
            </a:r>
          </a:p>
          <a:p>
            <a:pPr lvl="1"/>
            <a:r>
              <a:rPr lang="fr-CH" dirty="0" smtClean="0"/>
              <a:t>Quelles </a:t>
            </a:r>
            <a:r>
              <a:rPr lang="fr-CH" b="1" dirty="0" smtClean="0"/>
              <a:t>difficultés</a:t>
            </a:r>
            <a:r>
              <a:rPr lang="fr-CH" dirty="0" smtClean="0"/>
              <a:t> peuvent se présenter ?</a:t>
            </a:r>
          </a:p>
          <a:p>
            <a:pPr lvl="1"/>
            <a:r>
              <a:rPr lang="fr-CH" dirty="0" smtClean="0"/>
              <a:t>Quelles </a:t>
            </a:r>
            <a:r>
              <a:rPr lang="fr-CH" b="1" dirty="0" smtClean="0"/>
              <a:t>préparations</a:t>
            </a:r>
            <a:r>
              <a:rPr lang="fr-CH" dirty="0" smtClean="0"/>
              <a:t> dois-je faire en vue de la reconversion ?</a:t>
            </a:r>
          </a:p>
          <a:p>
            <a:pPr lvl="1"/>
            <a:r>
              <a:rPr lang="fr-CH" dirty="0" smtClean="0"/>
              <a:t>Quelles </a:t>
            </a:r>
            <a:r>
              <a:rPr lang="fr-CH" b="1" dirty="0" smtClean="0"/>
              <a:t>conséquences économiques </a:t>
            </a:r>
            <a:r>
              <a:rPr lang="fr-CH" dirty="0" smtClean="0"/>
              <a:t>aura la reconversion ?</a:t>
            </a:r>
          </a:p>
          <a:p>
            <a:pPr lvl="1"/>
            <a:r>
              <a:rPr lang="fr-CH" dirty="0" smtClean="0"/>
              <a:t>Quels </a:t>
            </a:r>
            <a:r>
              <a:rPr lang="fr-CH" b="1" dirty="0" smtClean="0"/>
              <a:t>soutiens financiers et techniques </a:t>
            </a:r>
            <a:r>
              <a:rPr lang="fr-CH" dirty="0" smtClean="0"/>
              <a:t>puis-je recevoir ?</a:t>
            </a:r>
          </a:p>
          <a:p>
            <a:pPr lvl="1"/>
            <a:r>
              <a:rPr lang="fr-CH" dirty="0" smtClean="0"/>
              <a:t>Quels </a:t>
            </a:r>
            <a:r>
              <a:rPr lang="fr-CH" b="1" dirty="0" smtClean="0"/>
              <a:t>acheteurs</a:t>
            </a:r>
            <a:r>
              <a:rPr lang="fr-CH" dirty="0" smtClean="0"/>
              <a:t> entrent en ligne de compte pour mes produits ?</a:t>
            </a:r>
          </a:p>
          <a:p>
            <a:pPr lvl="1"/>
            <a:r>
              <a:rPr lang="fr-CH" dirty="0" smtClean="0"/>
              <a:t>Quels </a:t>
            </a:r>
            <a:r>
              <a:rPr lang="fr-CH" b="1" dirty="0" smtClean="0"/>
              <a:t>travaux et coûts supplémentaires </a:t>
            </a:r>
            <a:r>
              <a:rPr lang="fr-CH" dirty="0" smtClean="0"/>
              <a:t>faut-il prévoir ?</a:t>
            </a:r>
            <a:endParaRPr lang="fr-CH" dirty="0"/>
          </a:p>
        </p:txBody>
      </p:sp>
      <p:sp>
        <p:nvSpPr>
          <p:cNvPr id="6" name="Fußzeilenplatzhalter 5"/>
          <p:cNvSpPr>
            <a:spLocks noGrp="1"/>
          </p:cNvSpPr>
          <p:nvPr>
            <p:ph type="ftr" sz="quarter" idx="24"/>
          </p:nvPr>
        </p:nvSpPr>
        <p:spPr/>
        <p:txBody>
          <a:bodyPr/>
          <a:lstStyle/>
          <a:p>
            <a:r>
              <a:rPr lang="de-CH" dirty="0">
                <a:solidFill>
                  <a:schemeClr val="tx1">
                    <a:lumMod val="50000"/>
                    <a:lumOff val="50000"/>
                  </a:schemeClr>
                </a:solidFill>
              </a:rPr>
              <a:t>© </a:t>
            </a:r>
            <a:r>
              <a:rPr lang="de-DE" altLang="de-DE" dirty="0"/>
              <a:t>2016 </a:t>
            </a:r>
            <a:r>
              <a:rPr lang="de-DE" dirty="0">
                <a:solidFill>
                  <a:schemeClr val="tx1">
                    <a:lumMod val="50000"/>
                    <a:lumOff val="50000"/>
                  </a:schemeClr>
                </a:solidFill>
              </a:rPr>
              <a:t>FiBL, Bio Suisse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Collection de </a:t>
            </a:r>
            <a:r>
              <a:rPr lang="de-DE" altLang="de-DE" dirty="0" err="1"/>
              <a:t>transparents</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sym typeface="Wingdings 2" panose="05020102010507070707" pitchFamily="18" charset="2"/>
              </a:rPr>
              <a:t>6</a:t>
            </a:r>
            <a:r>
              <a:rPr lang="de-DE" altLang="de-DE" dirty="0"/>
              <a:t>. </a:t>
            </a:r>
            <a:r>
              <a:rPr lang="de-DE" altLang="de-DE" dirty="0" err="1"/>
              <a:t>Reconversion</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Transparent 6.</a:t>
            </a:r>
            <a:fld id="{575D1617-7AF4-4382-BA05-712756A4C3F1}" type="slidenum">
              <a:rPr lang="de-DE" altLang="de-DE"/>
              <a:pPr/>
              <a:t>7</a:t>
            </a:fld>
            <a:endParaRPr lang="de-DE" altLang="de-DE" dirty="0"/>
          </a:p>
        </p:txBody>
      </p:sp>
      <p:pic>
        <p:nvPicPr>
          <p:cNvPr id="7" name="Inhaltsplatzhalter 6"/>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26173" y="1542669"/>
            <a:ext cx="7882128" cy="1658112"/>
          </a:xfrm>
        </p:spPr>
      </p:pic>
    </p:spTree>
    <p:extLst>
      <p:ext uri="{BB962C8B-B14F-4D97-AF65-F5344CB8AC3E}">
        <p14:creationId xmlns:p14="http://schemas.microsoft.com/office/powerpoint/2010/main" val="463292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Réussir son démarrage en agriculture biologique</a:t>
            </a:r>
            <a:endParaRPr lang="de-CH" dirty="0"/>
          </a:p>
        </p:txBody>
      </p:sp>
      <p:sp>
        <p:nvSpPr>
          <p:cNvPr id="3" name="Inhaltsplatzhalter 2"/>
          <p:cNvSpPr>
            <a:spLocks noGrp="1"/>
          </p:cNvSpPr>
          <p:nvPr>
            <p:ph idx="12"/>
          </p:nvPr>
        </p:nvSpPr>
        <p:spPr/>
        <p:txBody>
          <a:bodyPr/>
          <a:lstStyle/>
          <a:p>
            <a:r>
              <a:rPr lang="fr-CH" dirty="0" smtClean="0"/>
              <a:t>Les principales conditions pour la reconversion</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pPr lvl="1"/>
            <a:r>
              <a:rPr lang="fr-CH" dirty="0" smtClean="0"/>
              <a:t>Production agricole actuelle selon les PER</a:t>
            </a:r>
          </a:p>
          <a:p>
            <a:pPr lvl="1"/>
            <a:r>
              <a:rPr lang="fr-CH" dirty="0" smtClean="0"/>
              <a:t>Prescriptions de protection des eaux et des animaux</a:t>
            </a:r>
          </a:p>
          <a:p>
            <a:pPr lvl="1"/>
            <a:r>
              <a:rPr lang="fr-CH" dirty="0" smtClean="0"/>
              <a:t>Gestion des engrais de ferme</a:t>
            </a:r>
          </a:p>
          <a:p>
            <a:pPr lvl="1"/>
            <a:r>
              <a:rPr lang="fr-CH" dirty="0" smtClean="0"/>
              <a:t>Programme SRPA</a:t>
            </a:r>
          </a:p>
          <a:p>
            <a:pPr lvl="1"/>
            <a:r>
              <a:rPr lang="fr-CH" dirty="0" smtClean="0"/>
              <a:t>Minimum 7 % de surfaces de promotion de la biodiversité («surfaces écologiques»)</a:t>
            </a:r>
          </a:p>
          <a:p>
            <a:pPr lvl="1"/>
            <a:r>
              <a:rPr lang="fr-CH" dirty="0" smtClean="0"/>
              <a:t>Production fourragère différenciée</a:t>
            </a:r>
          </a:p>
          <a:p>
            <a:pPr lvl="1"/>
            <a:r>
              <a:rPr lang="fr-CH" dirty="0" smtClean="0"/>
              <a:t>Production de fourrages suffisante</a:t>
            </a:r>
          </a:p>
          <a:p>
            <a:pPr lvl="1"/>
            <a:r>
              <a:rPr lang="fr-CH" dirty="0" smtClean="0"/>
              <a:t>Être prêt à utiliser des races et des types d’animaux adaptés aux conditions locales (surtout pour la production laitière)</a:t>
            </a:r>
          </a:p>
          <a:p>
            <a:pPr lvl="1"/>
            <a:r>
              <a:rPr lang="fr-CH" dirty="0" smtClean="0"/>
              <a:t>Être prêt à une augmentation des risques agricoles</a:t>
            </a:r>
          </a:p>
          <a:p>
            <a:pPr lvl="1"/>
            <a:r>
              <a:rPr lang="fr-CH" dirty="0" smtClean="0"/>
              <a:t>Production agricole adaptée aux conditions locales</a:t>
            </a:r>
          </a:p>
          <a:p>
            <a:pPr lvl="1"/>
            <a:r>
              <a:rPr lang="fr-CH" dirty="0" smtClean="0"/>
              <a:t>Forte proportion de variétés résistantes ou tolérantes (surtout légumes)</a:t>
            </a:r>
          </a:p>
          <a:p>
            <a:pPr lvl="1"/>
            <a:r>
              <a:rPr lang="fr-CH" dirty="0" smtClean="0"/>
              <a:t>Adventices et rumex sous contrôle</a:t>
            </a:r>
          </a:p>
          <a:p>
            <a:pPr lvl="1"/>
            <a:r>
              <a:rPr lang="fr-CH" dirty="0" smtClean="0"/>
              <a:t>Suffisamment de main-d’œuvre</a:t>
            </a:r>
          </a:p>
        </p:txBody>
      </p:sp>
      <p:sp>
        <p:nvSpPr>
          <p:cNvPr id="6" name="Fußzeilenplatzhalter 5"/>
          <p:cNvSpPr>
            <a:spLocks noGrp="1"/>
          </p:cNvSpPr>
          <p:nvPr>
            <p:ph type="ftr" sz="quarter" idx="18"/>
          </p:nvPr>
        </p:nvSpPr>
        <p:spPr/>
        <p:txBody>
          <a:bodyPr/>
          <a:lstStyle/>
          <a:p>
            <a:r>
              <a:rPr lang="de-CH" dirty="0">
                <a:solidFill>
                  <a:schemeClr val="tx1">
                    <a:lumMod val="50000"/>
                    <a:lumOff val="50000"/>
                  </a:schemeClr>
                </a:solidFill>
              </a:rPr>
              <a:t>© </a:t>
            </a:r>
            <a:r>
              <a:rPr lang="de-DE" altLang="de-DE" dirty="0"/>
              <a:t>2016 </a:t>
            </a:r>
            <a:r>
              <a:rPr lang="de-DE" dirty="0">
                <a:solidFill>
                  <a:schemeClr val="tx1">
                    <a:lumMod val="50000"/>
                    <a:lumOff val="50000"/>
                  </a:schemeClr>
                </a:solidFill>
              </a:rPr>
              <a:t>FiBL, Bio Suisse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Collection de </a:t>
            </a:r>
            <a:r>
              <a:rPr lang="de-DE" altLang="de-DE" dirty="0" err="1"/>
              <a:t>transparents</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sym typeface="Wingdings 2" panose="05020102010507070707" pitchFamily="18" charset="2"/>
              </a:rPr>
              <a:t>6</a:t>
            </a:r>
            <a:r>
              <a:rPr lang="de-DE" altLang="de-DE" dirty="0"/>
              <a:t>. </a:t>
            </a:r>
            <a:r>
              <a:rPr lang="de-DE" altLang="de-DE" dirty="0" err="1"/>
              <a:t>Reconversion</a:t>
            </a:r>
            <a:r>
              <a:rPr lang="de-DE" altLang="de-DE" dirty="0"/>
              <a:t>   </a:t>
            </a:r>
            <a:r>
              <a:rPr lang="de-DE" altLang="de-DE" sz="1050" dirty="0">
                <a:solidFill>
                  <a:srgbClr val="008C7F"/>
                </a:solidFill>
                <a:latin typeface="Arial Black" panose="020B0A04020102020204" pitchFamily="34" charset="0"/>
                <a:sym typeface="Wingdings 2" panose="05020102010507070707" pitchFamily="18" charset="2"/>
              </a:rPr>
              <a:t>•</a:t>
            </a:r>
            <a:r>
              <a:rPr lang="de-DE" altLang="de-DE" dirty="0">
                <a:solidFill>
                  <a:srgbClr val="008C7F"/>
                </a:solidFill>
                <a:sym typeface="Wingdings 2" panose="05020102010507070707" pitchFamily="18" charset="2"/>
              </a:rPr>
              <a:t>  </a:t>
            </a:r>
            <a:r>
              <a:rPr lang="de-DE" altLang="de-DE" dirty="0"/>
              <a:t> Transparent 6.</a:t>
            </a:r>
            <a:fld id="{575D1617-7AF4-4382-BA05-712756A4C3F1}" type="slidenum">
              <a:rPr lang="de-DE" altLang="de-DE"/>
              <a:pPr/>
              <a:t>8</a:t>
            </a:fld>
            <a:endParaRPr lang="de-DE" altLang="de-DE" dirty="0"/>
          </a:p>
        </p:txBody>
      </p:sp>
    </p:spTree>
    <p:extLst>
      <p:ext uri="{BB962C8B-B14F-4D97-AF65-F5344CB8AC3E}">
        <p14:creationId xmlns:p14="http://schemas.microsoft.com/office/powerpoint/2010/main" val="380027543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aster_mit_Untertitel">
  <a:themeElements>
    <a:clrScheme name="FiBL Foliensammlung 2016">
      <a:dk1>
        <a:srgbClr val="000000"/>
      </a:dk1>
      <a:lt1>
        <a:srgbClr val="FFFFFF"/>
      </a:lt1>
      <a:dk2>
        <a:srgbClr val="595959"/>
      </a:dk2>
      <a:lt2>
        <a:srgbClr val="FEF3E2"/>
      </a:lt2>
      <a:accent1>
        <a:srgbClr val="00CC99"/>
      </a:accent1>
      <a:accent2>
        <a:srgbClr val="99D828"/>
      </a:accent2>
      <a:accent3>
        <a:srgbClr val="FFC000"/>
      </a:accent3>
      <a:accent4>
        <a:srgbClr val="CF7E07"/>
      </a:accent4>
      <a:accent5>
        <a:srgbClr val="AAE2CA"/>
      </a:accent5>
      <a:accent6>
        <a:srgbClr val="CBCBCB"/>
      </a:accent6>
      <a:hlink>
        <a:srgbClr val="595959"/>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_Foliensammlung_151028" id="{38AB1D90-FD1F-43E6-9866-2E2C379E25E5}" vid="{AF837B14-252C-43F2-B6C2-002867F9D82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Master_Foliensammlung_151028</Template>
  <TotalTime>0</TotalTime>
  <Words>4010</Words>
  <Application>Microsoft Office PowerPoint</Application>
  <PresentationFormat>Bildschirmpräsentation (4:3)</PresentationFormat>
  <Paragraphs>637</Paragraphs>
  <Slides>41</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41</vt:i4>
      </vt:variant>
    </vt:vector>
  </HeadingPairs>
  <TitlesOfParts>
    <vt:vector size="47" baseType="lpstr">
      <vt:lpstr>Arial</vt:lpstr>
      <vt:lpstr>Arial Black</vt:lpstr>
      <vt:lpstr>Times New Roman</vt:lpstr>
      <vt:lpstr>Wingdings</vt:lpstr>
      <vt:lpstr>Wingdings 2</vt:lpstr>
      <vt:lpstr>1_Master_mit_Untertitel</vt:lpstr>
      <vt:lpstr>Reconversion</vt:lpstr>
      <vt:lpstr>Reconversion</vt:lpstr>
      <vt:lpstr>Arguments pour l’agriculture biologique</vt:lpstr>
      <vt:lpstr>Pour que la reconversion réussisse</vt:lpstr>
      <vt:lpstr>Pour que la reconversion réussisse</vt:lpstr>
      <vt:lpstr>Pour que la reconversion réussisse</vt:lpstr>
      <vt:lpstr>Réussir son démarrage en agriculture biologique</vt:lpstr>
      <vt:lpstr>Réussir son démarrage en agriculture biologique</vt:lpstr>
      <vt:lpstr>Réussir son démarrage en agriculture biologique</vt:lpstr>
      <vt:lpstr>Réussir son démarrage en agriculture biologique</vt:lpstr>
      <vt:lpstr>Tester l’agriculture biologique</vt:lpstr>
      <vt:lpstr>Tester l’agriculture biologique</vt:lpstr>
      <vt:lpstr>Réussir son démarrage en agriculture biologique</vt:lpstr>
      <vt:lpstr>Réussir son démarrage en agriculture biologique</vt:lpstr>
      <vt:lpstr>Réussir son démarrage en agriculture biologique</vt:lpstr>
      <vt:lpstr>Réussir son démarrage en agriculture biologique</vt:lpstr>
      <vt:lpstr>Réussir son démarrage en agriculture biologique</vt:lpstr>
      <vt:lpstr>Réussir son démarrage en agriculture biologique</vt:lpstr>
      <vt:lpstr>Réussir son démarrage en agriculture biologique</vt:lpstr>
      <vt:lpstr>La reconversion au Bourgeon</vt:lpstr>
      <vt:lpstr>La reconversion au Bourgeon</vt:lpstr>
      <vt:lpstr>La reconversion au Bourgeon</vt:lpstr>
      <vt:lpstr>La reconversion au Bourgeon</vt:lpstr>
      <vt:lpstr>Règles spéciales pendant la reconversion</vt:lpstr>
      <vt:lpstr>Règles spéciales pendant la reconversion</vt:lpstr>
      <vt:lpstr>Réflexions économiques pour la reconversion</vt:lpstr>
      <vt:lpstr>Réflexions économiques pour la reconversion</vt:lpstr>
      <vt:lpstr>Réflexions économiques pour la reconversion</vt:lpstr>
      <vt:lpstr>Réflexions économiques pour la reconversion</vt:lpstr>
      <vt:lpstr>Réflexions économiques pour la reconversion</vt:lpstr>
      <vt:lpstr>Réflexions au sujet de la charge en travail</vt:lpstr>
      <vt:lpstr>Comment le bio s’attaque aux défis</vt:lpstr>
      <vt:lpstr>Comment le bio s’attaque aux défis</vt:lpstr>
      <vt:lpstr>Comment le bio s’attaque aux défis</vt:lpstr>
      <vt:lpstr>Comment le bio s’attaque aux défis</vt:lpstr>
      <vt:lpstr>Comment le bio s’attaque aux défis</vt:lpstr>
      <vt:lpstr>Comment le bio s’attaque aux défis</vt:lpstr>
      <vt:lpstr>Comment le bio s’attaque aux défis</vt:lpstr>
      <vt:lpstr>Comment le bio s’attaque aux défis</vt:lpstr>
      <vt:lpstr>Comment le bio s’attaque aux défis</vt:lpstr>
      <vt:lpstr>Reconversion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Reconversion - Collection de transparents</dc:title>
  <dc:creator>FiBL;Bio Suisse</dc:creator>
  <cp:keywords>Formation</cp:keywords>
  <cp:lastModifiedBy>Jasmin</cp:lastModifiedBy>
  <cp:revision>561</cp:revision>
  <cp:lastPrinted>2016-07-27T08:19:45Z</cp:lastPrinted>
  <dcterms:created xsi:type="dcterms:W3CDTF">2015-10-30T12:57:15Z</dcterms:created>
  <dcterms:modified xsi:type="dcterms:W3CDTF">2017-05-02T11:17:14Z</dcterms:modified>
</cp:coreProperties>
</file>