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376" r:id="rId1"/>
  </p:sldMasterIdLst>
  <p:notesMasterIdLst>
    <p:notesMasterId r:id="rId29"/>
  </p:notesMasterIdLst>
  <p:handoutMasterIdLst>
    <p:handoutMasterId r:id="rId30"/>
  </p:handoutMasterIdLst>
  <p:sldIdLst>
    <p:sldId id="256" r:id="rId2"/>
    <p:sldId id="308" r:id="rId3"/>
    <p:sldId id="309" r:id="rId4"/>
    <p:sldId id="310" r:id="rId5"/>
    <p:sldId id="311" r:id="rId6"/>
    <p:sldId id="312" r:id="rId7"/>
    <p:sldId id="313" r:id="rId8"/>
    <p:sldId id="314" r:id="rId9"/>
    <p:sldId id="315" r:id="rId10"/>
    <p:sldId id="289" r:id="rId11"/>
    <p:sldId id="316" r:id="rId12"/>
    <p:sldId id="317" r:id="rId13"/>
    <p:sldId id="318" r:id="rId14"/>
    <p:sldId id="319" r:id="rId15"/>
    <p:sldId id="320" r:id="rId16"/>
    <p:sldId id="321" r:id="rId17"/>
    <p:sldId id="322" r:id="rId18"/>
    <p:sldId id="323" r:id="rId19"/>
    <p:sldId id="324" r:id="rId20"/>
    <p:sldId id="299" r:id="rId21"/>
    <p:sldId id="325" r:id="rId22"/>
    <p:sldId id="326" r:id="rId23"/>
    <p:sldId id="327" r:id="rId24"/>
    <p:sldId id="328" r:id="rId25"/>
    <p:sldId id="329" r:id="rId26"/>
    <p:sldId id="306" r:id="rId27"/>
    <p:sldId id="307" r:id="rId28"/>
  </p:sldIdLst>
  <p:sldSz cx="9144000" cy="6858000" type="screen4x3"/>
  <p:notesSz cx="7099300" cy="10234613"/>
  <p:defaultTextStyle>
    <a:defPPr>
      <a:defRPr lang="de-DE"/>
    </a:defPPr>
    <a:lvl1pPr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ber Kathrin" initials="HK" lastIdx="67" clrIdx="0">
    <p:extLst/>
  </p:cmAuthor>
  <p:cmAuthor id="2" name="Bissig Simone" initials="BS" lastIdx="23" clrIdx="1">
    <p:extLst/>
  </p:cmAuthor>
  <p:cmAuthor id="3" name="Schmutz Res" initials="RS" lastIdx="15" clrIdx="2"/>
  <p:cmAuthor id="4" name="Klaiss Matthias" initials="KM" lastIdx="2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7F"/>
    <a:srgbClr val="39977A"/>
    <a:srgbClr val="CB2028"/>
    <a:srgbClr val="FEF3E2"/>
    <a:srgbClr val="68B153"/>
    <a:srgbClr val="67AF54"/>
    <a:srgbClr val="FF0000"/>
    <a:srgbClr val="009973"/>
    <a:srgbClr val="4AAE8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50" autoAdjust="0"/>
    <p:restoredTop sz="95474" autoAdjust="0"/>
  </p:normalViewPr>
  <p:slideViewPr>
    <p:cSldViewPr>
      <p:cViewPr varScale="1">
        <p:scale>
          <a:sx n="70" d="100"/>
          <a:sy n="70" d="100"/>
        </p:scale>
        <p:origin x="1136"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0" d="100"/>
          <a:sy n="70" d="100"/>
        </p:scale>
        <p:origin x="233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de-DE" altLang="de-DE" dirty="0"/>
          </a:p>
        </p:txBody>
      </p:sp>
      <p:sp>
        <p:nvSpPr>
          <p:cNvPr id="30723" name="Rectangle 1027"/>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de-DE" altLang="de-DE" dirty="0"/>
          </a:p>
        </p:txBody>
      </p:sp>
      <p:sp>
        <p:nvSpPr>
          <p:cNvPr id="30724" name="Rectangle 1028"/>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de-DE" altLang="de-DE" dirty="0"/>
          </a:p>
        </p:txBody>
      </p:sp>
      <p:sp>
        <p:nvSpPr>
          <p:cNvPr id="30725" name="Rectangle 1029"/>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21A7DBD2-68D8-41AC-A7CF-37C4A296F163}" type="slidenum">
              <a:rPr lang="de-DE" altLang="de-DE"/>
              <a:pPr>
                <a:defRPr/>
              </a:pPr>
              <a:t>‹Nr.›</a:t>
            </a:fld>
            <a:endParaRPr lang="de-DE" altLang="de-DE" dirty="0"/>
          </a:p>
        </p:txBody>
      </p:sp>
    </p:spTree>
    <p:extLst>
      <p:ext uri="{BB962C8B-B14F-4D97-AF65-F5344CB8AC3E}">
        <p14:creationId xmlns:p14="http://schemas.microsoft.com/office/powerpoint/2010/main" val="3599559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11267"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512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1270"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11271"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solidFill>
                  <a:schemeClr val="tx1"/>
                </a:solidFill>
                <a:latin typeface="Times New Roman" panose="02020603050405020304" pitchFamily="18" charset="0"/>
              </a:defRPr>
            </a:lvl1pPr>
          </a:lstStyle>
          <a:p>
            <a:pPr>
              <a:defRPr/>
            </a:pPr>
            <a:fld id="{8828FD76-841E-4B90-8416-B30FFE899599}" type="slidenum">
              <a:rPr lang="de-DE" altLang="de-DE"/>
              <a:pPr>
                <a:defRPr/>
              </a:pPr>
              <a:t>‹Nr.›</a:t>
            </a:fld>
            <a:endParaRPr lang="de-DE" altLang="de-DE" dirty="0"/>
          </a:p>
        </p:txBody>
      </p:sp>
    </p:spTree>
    <p:extLst>
      <p:ext uri="{BB962C8B-B14F-4D97-AF65-F5344CB8AC3E}">
        <p14:creationId xmlns:p14="http://schemas.microsoft.com/office/powerpoint/2010/main" val="1786171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15</a:t>
            </a:fld>
            <a:endParaRPr lang="de-DE" altLang="de-DE" dirty="0"/>
          </a:p>
        </p:txBody>
      </p:sp>
    </p:spTree>
    <p:extLst>
      <p:ext uri="{BB962C8B-B14F-4D97-AF65-F5344CB8AC3E}">
        <p14:creationId xmlns:p14="http://schemas.microsoft.com/office/powerpoint/2010/main" val="371921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20</a:t>
            </a:fld>
            <a:endParaRPr lang="de-DE" altLang="de-DE" dirty="0"/>
          </a:p>
        </p:txBody>
      </p:sp>
    </p:spTree>
    <p:extLst>
      <p:ext uri="{BB962C8B-B14F-4D97-AF65-F5344CB8AC3E}">
        <p14:creationId xmlns:p14="http://schemas.microsoft.com/office/powerpoint/2010/main" val="963377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elfolie">
    <p:bg>
      <p:bgPr>
        <a:solidFill>
          <a:schemeClr val="bg2"/>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7004323" y="6142310"/>
            <a:ext cx="8080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noChangeAspect="1"/>
          </p:cNvGrpSpPr>
          <p:nvPr userDrawn="1"/>
        </p:nvGrpSpPr>
        <p:grpSpPr bwMode="auto">
          <a:xfrm>
            <a:off x="7994651" y="6135627"/>
            <a:ext cx="631890" cy="509350"/>
            <a:chOff x="5036" y="3856"/>
            <a:chExt cx="428" cy="345"/>
          </a:xfrm>
        </p:grpSpPr>
        <p:sp>
          <p:nvSpPr>
            <p:cNvPr id="9" name="Rectangle 5"/>
            <p:cNvSpPr>
              <a:spLocks noChangeArrowheads="1"/>
            </p:cNvSpPr>
            <p:nvPr userDrawn="1"/>
          </p:nvSpPr>
          <p:spPr bwMode="auto">
            <a:xfrm>
              <a:off x="5036" y="3856"/>
              <a:ext cx="42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0" name="Freeform 6"/>
            <p:cNvSpPr>
              <a:spLocks/>
            </p:cNvSpPr>
            <p:nvPr userDrawn="1"/>
          </p:nvSpPr>
          <p:spPr bwMode="auto">
            <a:xfrm>
              <a:off x="5147" y="3882"/>
              <a:ext cx="204" cy="204"/>
            </a:xfrm>
            <a:custGeom>
              <a:avLst/>
              <a:gdLst>
                <a:gd name="T0" fmla="*/ 0 w 1632"/>
                <a:gd name="T1" fmla="*/ 0 h 1631"/>
                <a:gd name="T2" fmla="*/ 0 w 1632"/>
                <a:gd name="T3" fmla="*/ 0 h 1631"/>
                <a:gd name="T4" fmla="*/ 0 w 1632"/>
                <a:gd name="T5" fmla="*/ 0 h 1631"/>
                <a:gd name="T6" fmla="*/ 0 w 1632"/>
                <a:gd name="T7" fmla="*/ 0 h 1631"/>
                <a:gd name="T8" fmla="*/ 0 w 1632"/>
                <a:gd name="T9" fmla="*/ 0 h 1631"/>
                <a:gd name="T10" fmla="*/ 0 w 1632"/>
                <a:gd name="T11" fmla="*/ 0 h 1631"/>
                <a:gd name="T12" fmla="*/ 0 w 1632"/>
                <a:gd name="T13" fmla="*/ 0 h 1631"/>
                <a:gd name="T14" fmla="*/ 0 w 1632"/>
                <a:gd name="T15" fmla="*/ 0 h 1631"/>
                <a:gd name="T16" fmla="*/ 0 w 1632"/>
                <a:gd name="T17" fmla="*/ 0 h 1631"/>
                <a:gd name="T18" fmla="*/ 0 w 1632"/>
                <a:gd name="T19" fmla="*/ 0 h 1631"/>
                <a:gd name="T20" fmla="*/ 0 w 1632"/>
                <a:gd name="T21" fmla="*/ 0 h 1631"/>
                <a:gd name="T22" fmla="*/ 0 w 1632"/>
                <a:gd name="T23" fmla="*/ 0 h 1631"/>
                <a:gd name="T24" fmla="*/ 0 w 1632"/>
                <a:gd name="T25" fmla="*/ 0 h 1631"/>
                <a:gd name="T26" fmla="*/ 0 w 1632"/>
                <a:gd name="T27" fmla="*/ 0 h 1631"/>
                <a:gd name="T28" fmla="*/ 0 w 1632"/>
                <a:gd name="T29" fmla="*/ 0 h 1631"/>
                <a:gd name="T30" fmla="*/ 0 w 1632"/>
                <a:gd name="T31" fmla="*/ 0 h 1631"/>
                <a:gd name="T32" fmla="*/ 0 w 1632"/>
                <a:gd name="T33" fmla="*/ 0 h 1631"/>
                <a:gd name="T34" fmla="*/ 0 w 1632"/>
                <a:gd name="T35" fmla="*/ 0 h 1631"/>
                <a:gd name="T36" fmla="*/ 0 w 1632"/>
                <a:gd name="T37" fmla="*/ 0 h 1631"/>
                <a:gd name="T38" fmla="*/ 0 w 1632"/>
                <a:gd name="T39" fmla="*/ 0 h 1631"/>
                <a:gd name="T40" fmla="*/ 0 w 1632"/>
                <a:gd name="T41" fmla="*/ 0 h 1631"/>
                <a:gd name="T42" fmla="*/ 0 w 1632"/>
                <a:gd name="T43" fmla="*/ 0 h 1631"/>
                <a:gd name="T44" fmla="*/ 0 w 1632"/>
                <a:gd name="T45" fmla="*/ 0 h 1631"/>
                <a:gd name="T46" fmla="*/ 0 w 1632"/>
                <a:gd name="T47" fmla="*/ 0 h 1631"/>
                <a:gd name="T48" fmla="*/ 0 w 1632"/>
                <a:gd name="T49" fmla="*/ 0 h 1631"/>
                <a:gd name="T50" fmla="*/ 0 w 1632"/>
                <a:gd name="T51" fmla="*/ 0 h 1631"/>
                <a:gd name="T52" fmla="*/ 0 w 1632"/>
                <a:gd name="T53" fmla="*/ 0 h 1631"/>
                <a:gd name="T54" fmla="*/ 0 w 1632"/>
                <a:gd name="T55" fmla="*/ 0 h 1631"/>
                <a:gd name="T56" fmla="*/ 0 w 1632"/>
                <a:gd name="T57" fmla="*/ 0 h 1631"/>
                <a:gd name="T58" fmla="*/ 0 w 1632"/>
                <a:gd name="T59" fmla="*/ 0 h 1631"/>
                <a:gd name="T60" fmla="*/ 0 w 1632"/>
                <a:gd name="T61" fmla="*/ 0 h 1631"/>
                <a:gd name="T62" fmla="*/ 0 w 1632"/>
                <a:gd name="T63" fmla="*/ 0 h 1631"/>
                <a:gd name="T64" fmla="*/ 0 w 1632"/>
                <a:gd name="T65" fmla="*/ 0 h 1631"/>
                <a:gd name="T66" fmla="*/ 0 w 1632"/>
                <a:gd name="T67" fmla="*/ 0 h 1631"/>
                <a:gd name="T68" fmla="*/ 0 w 1632"/>
                <a:gd name="T69" fmla="*/ 0 h 1631"/>
                <a:gd name="T70" fmla="*/ 0 w 1632"/>
                <a:gd name="T71" fmla="*/ 0 h 1631"/>
                <a:gd name="T72" fmla="*/ 0 w 1632"/>
                <a:gd name="T73" fmla="*/ 0 h 1631"/>
                <a:gd name="T74" fmla="*/ 0 w 1632"/>
                <a:gd name="T75" fmla="*/ 0 h 1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32" h="1631">
                  <a:moveTo>
                    <a:pt x="816" y="0"/>
                  </a:moveTo>
                  <a:lnTo>
                    <a:pt x="887" y="3"/>
                  </a:lnTo>
                  <a:lnTo>
                    <a:pt x="955" y="11"/>
                  </a:lnTo>
                  <a:lnTo>
                    <a:pt x="1023" y="26"/>
                  </a:lnTo>
                  <a:lnTo>
                    <a:pt x="1087" y="45"/>
                  </a:lnTo>
                  <a:lnTo>
                    <a:pt x="1149" y="70"/>
                  </a:lnTo>
                  <a:lnTo>
                    <a:pt x="1208" y="99"/>
                  </a:lnTo>
                  <a:lnTo>
                    <a:pt x="1266" y="135"/>
                  </a:lnTo>
                  <a:lnTo>
                    <a:pt x="1319" y="173"/>
                  </a:lnTo>
                  <a:lnTo>
                    <a:pt x="1369" y="216"/>
                  </a:lnTo>
                  <a:lnTo>
                    <a:pt x="1416" y="262"/>
                  </a:lnTo>
                  <a:lnTo>
                    <a:pt x="1459" y="312"/>
                  </a:lnTo>
                  <a:lnTo>
                    <a:pt x="1497" y="366"/>
                  </a:lnTo>
                  <a:lnTo>
                    <a:pt x="1531" y="423"/>
                  </a:lnTo>
                  <a:lnTo>
                    <a:pt x="1561" y="482"/>
                  </a:lnTo>
                  <a:lnTo>
                    <a:pt x="1586" y="545"/>
                  </a:lnTo>
                  <a:lnTo>
                    <a:pt x="1606" y="609"/>
                  </a:lnTo>
                  <a:lnTo>
                    <a:pt x="1620" y="676"/>
                  </a:lnTo>
                  <a:lnTo>
                    <a:pt x="1629" y="745"/>
                  </a:lnTo>
                  <a:lnTo>
                    <a:pt x="1632" y="816"/>
                  </a:lnTo>
                  <a:lnTo>
                    <a:pt x="1629" y="886"/>
                  </a:lnTo>
                  <a:lnTo>
                    <a:pt x="1620" y="955"/>
                  </a:lnTo>
                  <a:lnTo>
                    <a:pt x="1606" y="1021"/>
                  </a:lnTo>
                  <a:lnTo>
                    <a:pt x="1586" y="1086"/>
                  </a:lnTo>
                  <a:lnTo>
                    <a:pt x="1561" y="1149"/>
                  </a:lnTo>
                  <a:lnTo>
                    <a:pt x="1531" y="1208"/>
                  </a:lnTo>
                  <a:lnTo>
                    <a:pt x="1497" y="1265"/>
                  </a:lnTo>
                  <a:lnTo>
                    <a:pt x="1459" y="1318"/>
                  </a:lnTo>
                  <a:lnTo>
                    <a:pt x="1416" y="1369"/>
                  </a:lnTo>
                  <a:lnTo>
                    <a:pt x="1369" y="1416"/>
                  </a:lnTo>
                  <a:lnTo>
                    <a:pt x="1319" y="1458"/>
                  </a:lnTo>
                  <a:lnTo>
                    <a:pt x="1266" y="1496"/>
                  </a:lnTo>
                  <a:lnTo>
                    <a:pt x="1208" y="1531"/>
                  </a:lnTo>
                  <a:lnTo>
                    <a:pt x="1149" y="1561"/>
                  </a:lnTo>
                  <a:lnTo>
                    <a:pt x="1087" y="1586"/>
                  </a:lnTo>
                  <a:lnTo>
                    <a:pt x="1023" y="1605"/>
                  </a:lnTo>
                  <a:lnTo>
                    <a:pt x="955" y="1619"/>
                  </a:lnTo>
                  <a:lnTo>
                    <a:pt x="887" y="1628"/>
                  </a:lnTo>
                  <a:lnTo>
                    <a:pt x="816" y="1631"/>
                  </a:lnTo>
                  <a:lnTo>
                    <a:pt x="746" y="1628"/>
                  </a:lnTo>
                  <a:lnTo>
                    <a:pt x="677" y="1619"/>
                  </a:lnTo>
                  <a:lnTo>
                    <a:pt x="611" y="1605"/>
                  </a:lnTo>
                  <a:lnTo>
                    <a:pt x="545" y="1586"/>
                  </a:lnTo>
                  <a:lnTo>
                    <a:pt x="483" y="1561"/>
                  </a:lnTo>
                  <a:lnTo>
                    <a:pt x="424" y="1531"/>
                  </a:lnTo>
                  <a:lnTo>
                    <a:pt x="367" y="1496"/>
                  </a:lnTo>
                  <a:lnTo>
                    <a:pt x="314" y="1458"/>
                  </a:lnTo>
                  <a:lnTo>
                    <a:pt x="263" y="1416"/>
                  </a:lnTo>
                  <a:lnTo>
                    <a:pt x="216" y="1369"/>
                  </a:lnTo>
                  <a:lnTo>
                    <a:pt x="174" y="1318"/>
                  </a:lnTo>
                  <a:lnTo>
                    <a:pt x="135" y="1265"/>
                  </a:lnTo>
                  <a:lnTo>
                    <a:pt x="101" y="1208"/>
                  </a:lnTo>
                  <a:lnTo>
                    <a:pt x="71" y="1149"/>
                  </a:lnTo>
                  <a:lnTo>
                    <a:pt x="46" y="1086"/>
                  </a:lnTo>
                  <a:lnTo>
                    <a:pt x="26" y="1021"/>
                  </a:lnTo>
                  <a:lnTo>
                    <a:pt x="12" y="955"/>
                  </a:lnTo>
                  <a:lnTo>
                    <a:pt x="3" y="886"/>
                  </a:lnTo>
                  <a:lnTo>
                    <a:pt x="0" y="816"/>
                  </a:lnTo>
                  <a:lnTo>
                    <a:pt x="3" y="745"/>
                  </a:lnTo>
                  <a:lnTo>
                    <a:pt x="12" y="676"/>
                  </a:lnTo>
                  <a:lnTo>
                    <a:pt x="26" y="609"/>
                  </a:lnTo>
                  <a:lnTo>
                    <a:pt x="46" y="545"/>
                  </a:lnTo>
                  <a:lnTo>
                    <a:pt x="71" y="482"/>
                  </a:lnTo>
                  <a:lnTo>
                    <a:pt x="101" y="423"/>
                  </a:lnTo>
                  <a:lnTo>
                    <a:pt x="135" y="366"/>
                  </a:lnTo>
                  <a:lnTo>
                    <a:pt x="174" y="312"/>
                  </a:lnTo>
                  <a:lnTo>
                    <a:pt x="216" y="262"/>
                  </a:lnTo>
                  <a:lnTo>
                    <a:pt x="263" y="216"/>
                  </a:lnTo>
                  <a:lnTo>
                    <a:pt x="314" y="173"/>
                  </a:lnTo>
                  <a:lnTo>
                    <a:pt x="367" y="135"/>
                  </a:lnTo>
                  <a:lnTo>
                    <a:pt x="424" y="99"/>
                  </a:lnTo>
                  <a:lnTo>
                    <a:pt x="483" y="70"/>
                  </a:lnTo>
                  <a:lnTo>
                    <a:pt x="545" y="45"/>
                  </a:lnTo>
                  <a:lnTo>
                    <a:pt x="611" y="26"/>
                  </a:lnTo>
                  <a:lnTo>
                    <a:pt x="677" y="11"/>
                  </a:lnTo>
                  <a:lnTo>
                    <a:pt x="746" y="3"/>
                  </a:lnTo>
                  <a:lnTo>
                    <a:pt x="816" y="0"/>
                  </a:lnTo>
                  <a:close/>
                </a:path>
              </a:pathLst>
            </a:custGeom>
            <a:solidFill>
              <a:srgbClr val="67AF5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1" name="Freeform 7"/>
            <p:cNvSpPr>
              <a:spLocks/>
            </p:cNvSpPr>
            <p:nvPr userDrawn="1"/>
          </p:nvSpPr>
          <p:spPr bwMode="auto">
            <a:xfrm>
              <a:off x="5172" y="3895"/>
              <a:ext cx="151" cy="182"/>
            </a:xfrm>
            <a:custGeom>
              <a:avLst/>
              <a:gdLst>
                <a:gd name="T0" fmla="*/ 0 w 1210"/>
                <a:gd name="T1" fmla="*/ 0 h 1461"/>
                <a:gd name="T2" fmla="*/ 0 w 1210"/>
                <a:gd name="T3" fmla="*/ 0 h 1461"/>
                <a:gd name="T4" fmla="*/ 0 w 1210"/>
                <a:gd name="T5" fmla="*/ 0 h 1461"/>
                <a:gd name="T6" fmla="*/ 0 w 1210"/>
                <a:gd name="T7" fmla="*/ 0 h 1461"/>
                <a:gd name="T8" fmla="*/ 0 w 1210"/>
                <a:gd name="T9" fmla="*/ 0 h 1461"/>
                <a:gd name="T10" fmla="*/ 0 w 1210"/>
                <a:gd name="T11" fmla="*/ 0 h 1461"/>
                <a:gd name="T12" fmla="*/ 0 w 1210"/>
                <a:gd name="T13" fmla="*/ 0 h 1461"/>
                <a:gd name="T14" fmla="*/ 0 w 1210"/>
                <a:gd name="T15" fmla="*/ 0 h 1461"/>
                <a:gd name="T16" fmla="*/ 0 w 1210"/>
                <a:gd name="T17" fmla="*/ 0 h 1461"/>
                <a:gd name="T18" fmla="*/ 0 w 1210"/>
                <a:gd name="T19" fmla="*/ 0 h 1461"/>
                <a:gd name="T20" fmla="*/ 0 w 1210"/>
                <a:gd name="T21" fmla="*/ 0 h 1461"/>
                <a:gd name="T22" fmla="*/ 0 w 1210"/>
                <a:gd name="T23" fmla="*/ 0 h 1461"/>
                <a:gd name="T24" fmla="*/ 0 w 1210"/>
                <a:gd name="T25" fmla="*/ 0 h 1461"/>
                <a:gd name="T26" fmla="*/ 0 w 1210"/>
                <a:gd name="T27" fmla="*/ 0 h 1461"/>
                <a:gd name="T28" fmla="*/ 0 w 1210"/>
                <a:gd name="T29" fmla="*/ 0 h 1461"/>
                <a:gd name="T30" fmla="*/ 0 w 1210"/>
                <a:gd name="T31" fmla="*/ 0 h 1461"/>
                <a:gd name="T32" fmla="*/ 0 w 1210"/>
                <a:gd name="T33" fmla="*/ 0 h 1461"/>
                <a:gd name="T34" fmla="*/ 0 w 1210"/>
                <a:gd name="T35" fmla="*/ 0 h 1461"/>
                <a:gd name="T36" fmla="*/ 0 w 1210"/>
                <a:gd name="T37" fmla="*/ 0 h 1461"/>
                <a:gd name="T38" fmla="*/ 0 w 1210"/>
                <a:gd name="T39" fmla="*/ 0 h 1461"/>
                <a:gd name="T40" fmla="*/ 0 w 1210"/>
                <a:gd name="T41" fmla="*/ 0 h 1461"/>
                <a:gd name="T42" fmla="*/ 0 w 1210"/>
                <a:gd name="T43" fmla="*/ 0 h 1461"/>
                <a:gd name="T44" fmla="*/ 0 w 1210"/>
                <a:gd name="T45" fmla="*/ 0 h 1461"/>
                <a:gd name="T46" fmla="*/ 0 w 1210"/>
                <a:gd name="T47" fmla="*/ 0 h 1461"/>
                <a:gd name="T48" fmla="*/ 0 w 1210"/>
                <a:gd name="T49" fmla="*/ 0 h 1461"/>
                <a:gd name="T50" fmla="*/ 0 w 1210"/>
                <a:gd name="T51" fmla="*/ 0 h 1461"/>
                <a:gd name="T52" fmla="*/ 0 w 1210"/>
                <a:gd name="T53" fmla="*/ 0 h 1461"/>
                <a:gd name="T54" fmla="*/ 0 w 1210"/>
                <a:gd name="T55" fmla="*/ 0 h 1461"/>
                <a:gd name="T56" fmla="*/ 0 w 1210"/>
                <a:gd name="T57" fmla="*/ 0 h 1461"/>
                <a:gd name="T58" fmla="*/ 0 w 1210"/>
                <a:gd name="T59" fmla="*/ 0 h 1461"/>
                <a:gd name="T60" fmla="*/ 0 w 1210"/>
                <a:gd name="T61" fmla="*/ 0 h 1461"/>
                <a:gd name="T62" fmla="*/ 0 w 1210"/>
                <a:gd name="T63" fmla="*/ 0 h 1461"/>
                <a:gd name="T64" fmla="*/ 0 w 1210"/>
                <a:gd name="T65" fmla="*/ 0 h 1461"/>
                <a:gd name="T66" fmla="*/ 0 w 1210"/>
                <a:gd name="T67" fmla="*/ 0 h 1461"/>
                <a:gd name="T68" fmla="*/ 0 w 1210"/>
                <a:gd name="T69" fmla="*/ 0 h 1461"/>
                <a:gd name="T70" fmla="*/ 0 w 1210"/>
                <a:gd name="T71" fmla="*/ 0 h 1461"/>
                <a:gd name="T72" fmla="*/ 0 w 1210"/>
                <a:gd name="T73" fmla="*/ 0 h 1461"/>
                <a:gd name="T74" fmla="*/ 0 w 1210"/>
                <a:gd name="T75" fmla="*/ 0 h 1461"/>
                <a:gd name="T76" fmla="*/ 0 w 1210"/>
                <a:gd name="T77" fmla="*/ 0 h 1461"/>
                <a:gd name="T78" fmla="*/ 0 w 1210"/>
                <a:gd name="T79" fmla="*/ 0 h 1461"/>
                <a:gd name="T80" fmla="*/ 0 w 1210"/>
                <a:gd name="T81" fmla="*/ 0 h 1461"/>
                <a:gd name="T82" fmla="*/ 0 w 1210"/>
                <a:gd name="T83" fmla="*/ 0 h 1461"/>
                <a:gd name="T84" fmla="*/ 0 w 1210"/>
                <a:gd name="T85" fmla="*/ 0 h 1461"/>
                <a:gd name="T86" fmla="*/ 0 w 1210"/>
                <a:gd name="T87" fmla="*/ 0 h 1461"/>
                <a:gd name="T88" fmla="*/ 0 w 1210"/>
                <a:gd name="T89" fmla="*/ 0 h 1461"/>
                <a:gd name="T90" fmla="*/ 0 w 1210"/>
                <a:gd name="T91" fmla="*/ 0 h 1461"/>
                <a:gd name="T92" fmla="*/ 0 w 1210"/>
                <a:gd name="T93" fmla="*/ 0 h 1461"/>
                <a:gd name="T94" fmla="*/ 0 w 1210"/>
                <a:gd name="T95" fmla="*/ 0 h 1461"/>
                <a:gd name="T96" fmla="*/ 0 w 1210"/>
                <a:gd name="T97" fmla="*/ 0 h 1461"/>
                <a:gd name="T98" fmla="*/ 0 w 1210"/>
                <a:gd name="T99" fmla="*/ 0 h 1461"/>
                <a:gd name="T100" fmla="*/ 0 w 1210"/>
                <a:gd name="T101" fmla="*/ 0 h 1461"/>
                <a:gd name="T102" fmla="*/ 0 w 1210"/>
                <a:gd name="T103" fmla="*/ 0 h 1461"/>
                <a:gd name="T104" fmla="*/ 0 w 1210"/>
                <a:gd name="T105" fmla="*/ 0 h 1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0" h="1461">
                  <a:moveTo>
                    <a:pt x="629" y="0"/>
                  </a:moveTo>
                  <a:lnTo>
                    <a:pt x="635" y="2"/>
                  </a:lnTo>
                  <a:lnTo>
                    <a:pt x="645" y="8"/>
                  </a:lnTo>
                  <a:lnTo>
                    <a:pt x="659" y="17"/>
                  </a:lnTo>
                  <a:lnTo>
                    <a:pt x="675" y="28"/>
                  </a:lnTo>
                  <a:lnTo>
                    <a:pt x="694" y="43"/>
                  </a:lnTo>
                  <a:lnTo>
                    <a:pt x="716" y="62"/>
                  </a:lnTo>
                  <a:lnTo>
                    <a:pt x="739" y="82"/>
                  </a:lnTo>
                  <a:lnTo>
                    <a:pt x="762" y="106"/>
                  </a:lnTo>
                  <a:lnTo>
                    <a:pt x="788" y="132"/>
                  </a:lnTo>
                  <a:lnTo>
                    <a:pt x="813" y="162"/>
                  </a:lnTo>
                  <a:lnTo>
                    <a:pt x="839" y="194"/>
                  </a:lnTo>
                  <a:lnTo>
                    <a:pt x="865" y="229"/>
                  </a:lnTo>
                  <a:lnTo>
                    <a:pt x="889" y="266"/>
                  </a:lnTo>
                  <a:lnTo>
                    <a:pt x="913" y="307"/>
                  </a:lnTo>
                  <a:lnTo>
                    <a:pt x="935" y="349"/>
                  </a:lnTo>
                  <a:lnTo>
                    <a:pt x="954" y="395"/>
                  </a:lnTo>
                  <a:lnTo>
                    <a:pt x="972" y="443"/>
                  </a:lnTo>
                  <a:lnTo>
                    <a:pt x="987" y="492"/>
                  </a:lnTo>
                  <a:lnTo>
                    <a:pt x="997" y="544"/>
                  </a:lnTo>
                  <a:lnTo>
                    <a:pt x="1005" y="598"/>
                  </a:lnTo>
                  <a:lnTo>
                    <a:pt x="1008" y="655"/>
                  </a:lnTo>
                  <a:lnTo>
                    <a:pt x="1007" y="715"/>
                  </a:lnTo>
                  <a:lnTo>
                    <a:pt x="1001" y="775"/>
                  </a:lnTo>
                  <a:lnTo>
                    <a:pt x="990" y="838"/>
                  </a:lnTo>
                  <a:lnTo>
                    <a:pt x="973" y="903"/>
                  </a:lnTo>
                  <a:lnTo>
                    <a:pt x="981" y="889"/>
                  </a:lnTo>
                  <a:lnTo>
                    <a:pt x="991" y="869"/>
                  </a:lnTo>
                  <a:lnTo>
                    <a:pt x="1001" y="845"/>
                  </a:lnTo>
                  <a:lnTo>
                    <a:pt x="1012" y="817"/>
                  </a:lnTo>
                  <a:lnTo>
                    <a:pt x="1022" y="785"/>
                  </a:lnTo>
                  <a:lnTo>
                    <a:pt x="1032" y="750"/>
                  </a:lnTo>
                  <a:lnTo>
                    <a:pt x="1042" y="711"/>
                  </a:lnTo>
                  <a:lnTo>
                    <a:pt x="1050" y="671"/>
                  </a:lnTo>
                  <a:lnTo>
                    <a:pt x="1056" y="629"/>
                  </a:lnTo>
                  <a:lnTo>
                    <a:pt x="1060" y="586"/>
                  </a:lnTo>
                  <a:lnTo>
                    <a:pt x="1061" y="541"/>
                  </a:lnTo>
                  <a:lnTo>
                    <a:pt x="1059" y="497"/>
                  </a:lnTo>
                  <a:lnTo>
                    <a:pt x="1053" y="453"/>
                  </a:lnTo>
                  <a:lnTo>
                    <a:pt x="1044" y="408"/>
                  </a:lnTo>
                  <a:lnTo>
                    <a:pt x="1042" y="397"/>
                  </a:lnTo>
                  <a:lnTo>
                    <a:pt x="1042" y="390"/>
                  </a:lnTo>
                  <a:lnTo>
                    <a:pt x="1044" y="385"/>
                  </a:lnTo>
                  <a:lnTo>
                    <a:pt x="1047" y="385"/>
                  </a:lnTo>
                  <a:lnTo>
                    <a:pt x="1051" y="388"/>
                  </a:lnTo>
                  <a:lnTo>
                    <a:pt x="1056" y="392"/>
                  </a:lnTo>
                  <a:lnTo>
                    <a:pt x="1060" y="398"/>
                  </a:lnTo>
                  <a:lnTo>
                    <a:pt x="1089" y="442"/>
                  </a:lnTo>
                  <a:lnTo>
                    <a:pt x="1115" y="486"/>
                  </a:lnTo>
                  <a:lnTo>
                    <a:pt x="1138" y="533"/>
                  </a:lnTo>
                  <a:lnTo>
                    <a:pt x="1158" y="581"/>
                  </a:lnTo>
                  <a:lnTo>
                    <a:pt x="1174" y="628"/>
                  </a:lnTo>
                  <a:lnTo>
                    <a:pt x="1188" y="678"/>
                  </a:lnTo>
                  <a:lnTo>
                    <a:pt x="1198" y="728"/>
                  </a:lnTo>
                  <a:lnTo>
                    <a:pt x="1206" y="778"/>
                  </a:lnTo>
                  <a:lnTo>
                    <a:pt x="1209" y="828"/>
                  </a:lnTo>
                  <a:lnTo>
                    <a:pt x="1210" y="877"/>
                  </a:lnTo>
                  <a:lnTo>
                    <a:pt x="1207" y="926"/>
                  </a:lnTo>
                  <a:lnTo>
                    <a:pt x="1200" y="975"/>
                  </a:lnTo>
                  <a:lnTo>
                    <a:pt x="1191" y="1023"/>
                  </a:lnTo>
                  <a:lnTo>
                    <a:pt x="1179" y="1070"/>
                  </a:lnTo>
                  <a:lnTo>
                    <a:pt x="1163" y="1114"/>
                  </a:lnTo>
                  <a:lnTo>
                    <a:pt x="1144" y="1158"/>
                  </a:lnTo>
                  <a:lnTo>
                    <a:pt x="1123" y="1198"/>
                  </a:lnTo>
                  <a:lnTo>
                    <a:pt x="1097" y="1238"/>
                  </a:lnTo>
                  <a:lnTo>
                    <a:pt x="1069" y="1275"/>
                  </a:lnTo>
                  <a:lnTo>
                    <a:pt x="1036" y="1309"/>
                  </a:lnTo>
                  <a:lnTo>
                    <a:pt x="1001" y="1340"/>
                  </a:lnTo>
                  <a:lnTo>
                    <a:pt x="963" y="1368"/>
                  </a:lnTo>
                  <a:lnTo>
                    <a:pt x="920" y="1393"/>
                  </a:lnTo>
                  <a:lnTo>
                    <a:pt x="876" y="1415"/>
                  </a:lnTo>
                  <a:lnTo>
                    <a:pt x="827" y="1433"/>
                  </a:lnTo>
                  <a:lnTo>
                    <a:pt x="776" y="1446"/>
                  </a:lnTo>
                  <a:lnTo>
                    <a:pt x="721" y="1456"/>
                  </a:lnTo>
                  <a:lnTo>
                    <a:pt x="662" y="1461"/>
                  </a:lnTo>
                  <a:lnTo>
                    <a:pt x="597" y="1461"/>
                  </a:lnTo>
                  <a:lnTo>
                    <a:pt x="536" y="1457"/>
                  </a:lnTo>
                  <a:lnTo>
                    <a:pt x="478" y="1448"/>
                  </a:lnTo>
                  <a:lnTo>
                    <a:pt x="423" y="1435"/>
                  </a:lnTo>
                  <a:lnTo>
                    <a:pt x="371" y="1418"/>
                  </a:lnTo>
                  <a:lnTo>
                    <a:pt x="323" y="1398"/>
                  </a:lnTo>
                  <a:lnTo>
                    <a:pt x="279" y="1374"/>
                  </a:lnTo>
                  <a:lnTo>
                    <a:pt x="237" y="1346"/>
                  </a:lnTo>
                  <a:lnTo>
                    <a:pt x="199" y="1316"/>
                  </a:lnTo>
                  <a:lnTo>
                    <a:pt x="165" y="1282"/>
                  </a:lnTo>
                  <a:lnTo>
                    <a:pt x="133" y="1247"/>
                  </a:lnTo>
                  <a:lnTo>
                    <a:pt x="105" y="1209"/>
                  </a:lnTo>
                  <a:lnTo>
                    <a:pt x="81" y="1168"/>
                  </a:lnTo>
                  <a:lnTo>
                    <a:pt x="59" y="1127"/>
                  </a:lnTo>
                  <a:lnTo>
                    <a:pt x="41" y="1082"/>
                  </a:lnTo>
                  <a:lnTo>
                    <a:pt x="26" y="1037"/>
                  </a:lnTo>
                  <a:lnTo>
                    <a:pt x="14" y="991"/>
                  </a:lnTo>
                  <a:lnTo>
                    <a:pt x="6" y="944"/>
                  </a:lnTo>
                  <a:lnTo>
                    <a:pt x="1" y="896"/>
                  </a:lnTo>
                  <a:lnTo>
                    <a:pt x="0" y="847"/>
                  </a:lnTo>
                  <a:lnTo>
                    <a:pt x="1" y="799"/>
                  </a:lnTo>
                  <a:lnTo>
                    <a:pt x="6" y="751"/>
                  </a:lnTo>
                  <a:lnTo>
                    <a:pt x="14" y="702"/>
                  </a:lnTo>
                  <a:lnTo>
                    <a:pt x="26" y="654"/>
                  </a:lnTo>
                  <a:lnTo>
                    <a:pt x="40" y="608"/>
                  </a:lnTo>
                  <a:lnTo>
                    <a:pt x="46" y="594"/>
                  </a:lnTo>
                  <a:lnTo>
                    <a:pt x="53" y="587"/>
                  </a:lnTo>
                  <a:lnTo>
                    <a:pt x="59" y="585"/>
                  </a:lnTo>
                  <a:lnTo>
                    <a:pt x="64" y="586"/>
                  </a:lnTo>
                  <a:lnTo>
                    <a:pt x="69" y="591"/>
                  </a:lnTo>
                  <a:lnTo>
                    <a:pt x="72" y="596"/>
                  </a:lnTo>
                  <a:lnTo>
                    <a:pt x="74" y="603"/>
                  </a:lnTo>
                  <a:lnTo>
                    <a:pt x="85" y="663"/>
                  </a:lnTo>
                  <a:lnTo>
                    <a:pt x="99" y="717"/>
                  </a:lnTo>
                  <a:lnTo>
                    <a:pt x="115" y="767"/>
                  </a:lnTo>
                  <a:lnTo>
                    <a:pt x="133" y="814"/>
                  </a:lnTo>
                  <a:lnTo>
                    <a:pt x="154" y="857"/>
                  </a:lnTo>
                  <a:lnTo>
                    <a:pt x="175" y="896"/>
                  </a:lnTo>
                  <a:lnTo>
                    <a:pt x="198" y="931"/>
                  </a:lnTo>
                  <a:lnTo>
                    <a:pt x="221" y="965"/>
                  </a:lnTo>
                  <a:lnTo>
                    <a:pt x="245" y="993"/>
                  </a:lnTo>
                  <a:lnTo>
                    <a:pt x="267" y="1019"/>
                  </a:lnTo>
                  <a:lnTo>
                    <a:pt x="289" y="1041"/>
                  </a:lnTo>
                  <a:lnTo>
                    <a:pt x="311" y="1060"/>
                  </a:lnTo>
                  <a:lnTo>
                    <a:pt x="331" y="1077"/>
                  </a:lnTo>
                  <a:lnTo>
                    <a:pt x="348" y="1090"/>
                  </a:lnTo>
                  <a:lnTo>
                    <a:pt x="364" y="1102"/>
                  </a:lnTo>
                  <a:lnTo>
                    <a:pt x="376" y="1110"/>
                  </a:lnTo>
                  <a:lnTo>
                    <a:pt x="386" y="1116"/>
                  </a:lnTo>
                  <a:lnTo>
                    <a:pt x="392" y="1119"/>
                  </a:lnTo>
                  <a:lnTo>
                    <a:pt x="394" y="1120"/>
                  </a:lnTo>
                  <a:lnTo>
                    <a:pt x="356" y="1057"/>
                  </a:lnTo>
                  <a:lnTo>
                    <a:pt x="323" y="996"/>
                  </a:lnTo>
                  <a:lnTo>
                    <a:pt x="297" y="936"/>
                  </a:lnTo>
                  <a:lnTo>
                    <a:pt x="277" y="876"/>
                  </a:lnTo>
                  <a:lnTo>
                    <a:pt x="260" y="820"/>
                  </a:lnTo>
                  <a:lnTo>
                    <a:pt x="249" y="765"/>
                  </a:lnTo>
                  <a:lnTo>
                    <a:pt x="242" y="711"/>
                  </a:lnTo>
                  <a:lnTo>
                    <a:pt x="239" y="661"/>
                  </a:lnTo>
                  <a:lnTo>
                    <a:pt x="240" y="611"/>
                  </a:lnTo>
                  <a:lnTo>
                    <a:pt x="246" y="563"/>
                  </a:lnTo>
                  <a:lnTo>
                    <a:pt x="253" y="516"/>
                  </a:lnTo>
                  <a:lnTo>
                    <a:pt x="264" y="472"/>
                  </a:lnTo>
                  <a:lnTo>
                    <a:pt x="278" y="430"/>
                  </a:lnTo>
                  <a:lnTo>
                    <a:pt x="293" y="389"/>
                  </a:lnTo>
                  <a:lnTo>
                    <a:pt x="311" y="350"/>
                  </a:lnTo>
                  <a:lnTo>
                    <a:pt x="331" y="314"/>
                  </a:lnTo>
                  <a:lnTo>
                    <a:pt x="351" y="279"/>
                  </a:lnTo>
                  <a:lnTo>
                    <a:pt x="374" y="245"/>
                  </a:lnTo>
                  <a:lnTo>
                    <a:pt x="397" y="215"/>
                  </a:lnTo>
                  <a:lnTo>
                    <a:pt x="420" y="186"/>
                  </a:lnTo>
                  <a:lnTo>
                    <a:pt x="444" y="159"/>
                  </a:lnTo>
                  <a:lnTo>
                    <a:pt x="467" y="134"/>
                  </a:lnTo>
                  <a:lnTo>
                    <a:pt x="489" y="111"/>
                  </a:lnTo>
                  <a:lnTo>
                    <a:pt x="512" y="91"/>
                  </a:lnTo>
                  <a:lnTo>
                    <a:pt x="533" y="72"/>
                  </a:lnTo>
                  <a:lnTo>
                    <a:pt x="553" y="55"/>
                  </a:lnTo>
                  <a:lnTo>
                    <a:pt x="570" y="41"/>
                  </a:lnTo>
                  <a:lnTo>
                    <a:pt x="587" y="28"/>
                  </a:lnTo>
                  <a:lnTo>
                    <a:pt x="601" y="19"/>
                  </a:lnTo>
                  <a:lnTo>
                    <a:pt x="612" y="11"/>
                  </a:lnTo>
                  <a:lnTo>
                    <a:pt x="621" y="5"/>
                  </a:lnTo>
                  <a:lnTo>
                    <a:pt x="625" y="1"/>
                  </a:lnTo>
                  <a:lnTo>
                    <a:pt x="629" y="0"/>
                  </a:lnTo>
                  <a:close/>
                </a:path>
              </a:pathLst>
            </a:custGeom>
            <a:solidFill>
              <a:srgbClr val="FFFFFF"/>
            </a:solidFill>
            <a:ln w="0">
              <a:noFill/>
              <a:prstDash val="solid"/>
              <a:round/>
              <a:headEnd/>
              <a:tailEnd/>
            </a:ln>
          </p:spPr>
          <p:txBody>
            <a:bodyPr/>
            <a:lstStyle/>
            <a:p>
              <a:endParaRPr lang="de-CH" dirty="0"/>
            </a:p>
          </p:txBody>
        </p:sp>
        <p:sp>
          <p:nvSpPr>
            <p:cNvPr id="13" name="Freeform 8"/>
            <p:cNvSpPr>
              <a:spLocks noEditPoints="1"/>
            </p:cNvSpPr>
            <p:nvPr userDrawn="1"/>
          </p:nvSpPr>
          <p:spPr bwMode="auto">
            <a:xfrm>
              <a:off x="5036" y="4137"/>
              <a:ext cx="55" cy="63"/>
            </a:xfrm>
            <a:custGeom>
              <a:avLst/>
              <a:gdLst>
                <a:gd name="T0" fmla="*/ 0 w 442"/>
                <a:gd name="T1" fmla="*/ 0 h 501"/>
                <a:gd name="T2" fmla="*/ 0 w 442"/>
                <a:gd name="T3" fmla="*/ 0 h 501"/>
                <a:gd name="T4" fmla="*/ 0 w 442"/>
                <a:gd name="T5" fmla="*/ 0 h 501"/>
                <a:gd name="T6" fmla="*/ 0 w 442"/>
                <a:gd name="T7" fmla="*/ 0 h 501"/>
                <a:gd name="T8" fmla="*/ 0 w 442"/>
                <a:gd name="T9" fmla="*/ 0 h 501"/>
                <a:gd name="T10" fmla="*/ 0 w 442"/>
                <a:gd name="T11" fmla="*/ 0 h 501"/>
                <a:gd name="T12" fmla="*/ 0 w 442"/>
                <a:gd name="T13" fmla="*/ 0 h 501"/>
                <a:gd name="T14" fmla="*/ 0 w 442"/>
                <a:gd name="T15" fmla="*/ 0 h 501"/>
                <a:gd name="T16" fmla="*/ 0 w 442"/>
                <a:gd name="T17" fmla="*/ 0 h 501"/>
                <a:gd name="T18" fmla="*/ 0 w 442"/>
                <a:gd name="T19" fmla="*/ 0 h 501"/>
                <a:gd name="T20" fmla="*/ 0 w 442"/>
                <a:gd name="T21" fmla="*/ 0 h 501"/>
                <a:gd name="T22" fmla="*/ 0 w 442"/>
                <a:gd name="T23" fmla="*/ 0 h 501"/>
                <a:gd name="T24" fmla="*/ 0 w 442"/>
                <a:gd name="T25" fmla="*/ 0 h 501"/>
                <a:gd name="T26" fmla="*/ 0 w 442"/>
                <a:gd name="T27" fmla="*/ 0 h 501"/>
                <a:gd name="T28" fmla="*/ 0 w 442"/>
                <a:gd name="T29" fmla="*/ 0 h 501"/>
                <a:gd name="T30" fmla="*/ 0 w 442"/>
                <a:gd name="T31" fmla="*/ 0 h 501"/>
                <a:gd name="T32" fmla="*/ 0 w 442"/>
                <a:gd name="T33" fmla="*/ 0 h 501"/>
                <a:gd name="T34" fmla="*/ 0 w 442"/>
                <a:gd name="T35" fmla="*/ 0 h 501"/>
                <a:gd name="T36" fmla="*/ 0 w 442"/>
                <a:gd name="T37" fmla="*/ 0 h 501"/>
                <a:gd name="T38" fmla="*/ 0 w 442"/>
                <a:gd name="T39" fmla="*/ 0 h 501"/>
                <a:gd name="T40" fmla="*/ 0 w 442"/>
                <a:gd name="T41" fmla="*/ 0 h 501"/>
                <a:gd name="T42" fmla="*/ 0 w 442"/>
                <a:gd name="T43" fmla="*/ 0 h 501"/>
                <a:gd name="T44" fmla="*/ 0 w 442"/>
                <a:gd name="T45" fmla="*/ 0 h 501"/>
                <a:gd name="T46" fmla="*/ 0 w 442"/>
                <a:gd name="T47" fmla="*/ 0 h 501"/>
                <a:gd name="T48" fmla="*/ 0 w 442"/>
                <a:gd name="T49" fmla="*/ 0 h 501"/>
                <a:gd name="T50" fmla="*/ 0 w 442"/>
                <a:gd name="T51" fmla="*/ 0 h 501"/>
                <a:gd name="T52" fmla="*/ 0 w 442"/>
                <a:gd name="T53" fmla="*/ 0 h 501"/>
                <a:gd name="T54" fmla="*/ 0 w 442"/>
                <a:gd name="T55" fmla="*/ 0 h 501"/>
                <a:gd name="T56" fmla="*/ 0 w 442"/>
                <a:gd name="T57" fmla="*/ 0 h 501"/>
                <a:gd name="T58" fmla="*/ 0 w 442"/>
                <a:gd name="T59" fmla="*/ 0 h 501"/>
                <a:gd name="T60" fmla="*/ 0 w 442"/>
                <a:gd name="T61" fmla="*/ 0 h 501"/>
                <a:gd name="T62" fmla="*/ 0 w 442"/>
                <a:gd name="T63" fmla="*/ 0 h 501"/>
                <a:gd name="T64" fmla="*/ 0 w 442"/>
                <a:gd name="T65" fmla="*/ 0 h 501"/>
                <a:gd name="T66" fmla="*/ 0 w 442"/>
                <a:gd name="T67" fmla="*/ 0 h 501"/>
                <a:gd name="T68" fmla="*/ 0 w 442"/>
                <a:gd name="T69" fmla="*/ 0 h 501"/>
                <a:gd name="T70" fmla="*/ 0 w 442"/>
                <a:gd name="T71" fmla="*/ 0 h 501"/>
                <a:gd name="T72" fmla="*/ 0 w 442"/>
                <a:gd name="T73" fmla="*/ 0 h 501"/>
                <a:gd name="T74" fmla="*/ 0 w 442"/>
                <a:gd name="T75" fmla="*/ 0 h 501"/>
                <a:gd name="T76" fmla="*/ 0 w 442"/>
                <a:gd name="T77" fmla="*/ 0 h 501"/>
                <a:gd name="T78" fmla="*/ 0 w 442"/>
                <a:gd name="T79" fmla="*/ 0 h 501"/>
                <a:gd name="T80" fmla="*/ 0 w 442"/>
                <a:gd name="T81" fmla="*/ 0 h 5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2" h="501">
                  <a:moveTo>
                    <a:pt x="130" y="288"/>
                  </a:moveTo>
                  <a:lnTo>
                    <a:pt x="130" y="403"/>
                  </a:lnTo>
                  <a:lnTo>
                    <a:pt x="227" y="403"/>
                  </a:lnTo>
                  <a:lnTo>
                    <a:pt x="242" y="402"/>
                  </a:lnTo>
                  <a:lnTo>
                    <a:pt x="256" y="401"/>
                  </a:lnTo>
                  <a:lnTo>
                    <a:pt x="270" y="398"/>
                  </a:lnTo>
                  <a:lnTo>
                    <a:pt x="282" y="393"/>
                  </a:lnTo>
                  <a:lnTo>
                    <a:pt x="293" y="385"/>
                  </a:lnTo>
                  <a:lnTo>
                    <a:pt x="300" y="376"/>
                  </a:lnTo>
                  <a:lnTo>
                    <a:pt x="305" y="363"/>
                  </a:lnTo>
                  <a:lnTo>
                    <a:pt x="306" y="346"/>
                  </a:lnTo>
                  <a:lnTo>
                    <a:pt x="305" y="330"/>
                  </a:lnTo>
                  <a:lnTo>
                    <a:pt x="301" y="317"/>
                  </a:lnTo>
                  <a:lnTo>
                    <a:pt x="294" y="308"/>
                  </a:lnTo>
                  <a:lnTo>
                    <a:pt x="285" y="300"/>
                  </a:lnTo>
                  <a:lnTo>
                    <a:pt x="275" y="295"/>
                  </a:lnTo>
                  <a:lnTo>
                    <a:pt x="263" y="291"/>
                  </a:lnTo>
                  <a:lnTo>
                    <a:pt x="250" y="289"/>
                  </a:lnTo>
                  <a:lnTo>
                    <a:pt x="237" y="288"/>
                  </a:lnTo>
                  <a:lnTo>
                    <a:pt x="222" y="288"/>
                  </a:lnTo>
                  <a:lnTo>
                    <a:pt x="130" y="288"/>
                  </a:lnTo>
                  <a:close/>
                  <a:moveTo>
                    <a:pt x="130" y="98"/>
                  </a:moveTo>
                  <a:lnTo>
                    <a:pt x="130" y="195"/>
                  </a:lnTo>
                  <a:lnTo>
                    <a:pt x="207" y="195"/>
                  </a:lnTo>
                  <a:lnTo>
                    <a:pt x="220" y="194"/>
                  </a:lnTo>
                  <a:lnTo>
                    <a:pt x="233" y="193"/>
                  </a:lnTo>
                  <a:lnTo>
                    <a:pt x="247" y="191"/>
                  </a:lnTo>
                  <a:lnTo>
                    <a:pt x="258" y="187"/>
                  </a:lnTo>
                  <a:lnTo>
                    <a:pt x="268" y="181"/>
                  </a:lnTo>
                  <a:lnTo>
                    <a:pt x="276" y="173"/>
                  </a:lnTo>
                  <a:lnTo>
                    <a:pt x="280" y="160"/>
                  </a:lnTo>
                  <a:lnTo>
                    <a:pt x="282" y="145"/>
                  </a:lnTo>
                  <a:lnTo>
                    <a:pt x="280" y="129"/>
                  </a:lnTo>
                  <a:lnTo>
                    <a:pt x="275" y="118"/>
                  </a:lnTo>
                  <a:lnTo>
                    <a:pt x="267" y="109"/>
                  </a:lnTo>
                  <a:lnTo>
                    <a:pt x="256" y="103"/>
                  </a:lnTo>
                  <a:lnTo>
                    <a:pt x="244" y="100"/>
                  </a:lnTo>
                  <a:lnTo>
                    <a:pt x="230" y="98"/>
                  </a:lnTo>
                  <a:lnTo>
                    <a:pt x="216" y="98"/>
                  </a:lnTo>
                  <a:lnTo>
                    <a:pt x="130" y="98"/>
                  </a:lnTo>
                  <a:close/>
                  <a:moveTo>
                    <a:pt x="0" y="0"/>
                  </a:moveTo>
                  <a:lnTo>
                    <a:pt x="205" y="0"/>
                  </a:lnTo>
                  <a:lnTo>
                    <a:pt x="226" y="0"/>
                  </a:lnTo>
                  <a:lnTo>
                    <a:pt x="249" y="1"/>
                  </a:lnTo>
                  <a:lnTo>
                    <a:pt x="272" y="2"/>
                  </a:lnTo>
                  <a:lnTo>
                    <a:pt x="294" y="5"/>
                  </a:lnTo>
                  <a:lnTo>
                    <a:pt x="315" y="11"/>
                  </a:lnTo>
                  <a:lnTo>
                    <a:pt x="336" y="18"/>
                  </a:lnTo>
                  <a:lnTo>
                    <a:pt x="356" y="27"/>
                  </a:lnTo>
                  <a:lnTo>
                    <a:pt x="374" y="41"/>
                  </a:lnTo>
                  <a:lnTo>
                    <a:pt x="389" y="57"/>
                  </a:lnTo>
                  <a:lnTo>
                    <a:pt x="400" y="73"/>
                  </a:lnTo>
                  <a:lnTo>
                    <a:pt x="407" y="92"/>
                  </a:lnTo>
                  <a:lnTo>
                    <a:pt x="411" y="111"/>
                  </a:lnTo>
                  <a:lnTo>
                    <a:pt x="413" y="131"/>
                  </a:lnTo>
                  <a:lnTo>
                    <a:pt x="411" y="154"/>
                  </a:lnTo>
                  <a:lnTo>
                    <a:pt x="404" y="176"/>
                  </a:lnTo>
                  <a:lnTo>
                    <a:pt x="393" y="193"/>
                  </a:lnTo>
                  <a:lnTo>
                    <a:pt x="379" y="209"/>
                  </a:lnTo>
                  <a:lnTo>
                    <a:pt x="360" y="221"/>
                  </a:lnTo>
                  <a:lnTo>
                    <a:pt x="338" y="231"/>
                  </a:lnTo>
                  <a:lnTo>
                    <a:pt x="363" y="239"/>
                  </a:lnTo>
                  <a:lnTo>
                    <a:pt x="386" y="249"/>
                  </a:lnTo>
                  <a:lnTo>
                    <a:pt x="405" y="264"/>
                  </a:lnTo>
                  <a:lnTo>
                    <a:pt x="420" y="282"/>
                  </a:lnTo>
                  <a:lnTo>
                    <a:pt x="432" y="302"/>
                  </a:lnTo>
                  <a:lnTo>
                    <a:pt x="439" y="326"/>
                  </a:lnTo>
                  <a:lnTo>
                    <a:pt x="442" y="352"/>
                  </a:lnTo>
                  <a:lnTo>
                    <a:pt x="440" y="377"/>
                  </a:lnTo>
                  <a:lnTo>
                    <a:pt x="433" y="401"/>
                  </a:lnTo>
                  <a:lnTo>
                    <a:pt x="422" y="423"/>
                  </a:lnTo>
                  <a:lnTo>
                    <a:pt x="409" y="442"/>
                  </a:lnTo>
                  <a:lnTo>
                    <a:pt x="391" y="459"/>
                  </a:lnTo>
                  <a:lnTo>
                    <a:pt x="370" y="473"/>
                  </a:lnTo>
                  <a:lnTo>
                    <a:pt x="346" y="484"/>
                  </a:lnTo>
                  <a:lnTo>
                    <a:pt x="319" y="491"/>
                  </a:lnTo>
                  <a:lnTo>
                    <a:pt x="291" y="496"/>
                  </a:lnTo>
                  <a:lnTo>
                    <a:pt x="262" y="500"/>
                  </a:lnTo>
                  <a:lnTo>
                    <a:pt x="233" y="501"/>
                  </a:lnTo>
                  <a:lnTo>
                    <a:pt x="205"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4" name="Rectangle 9"/>
            <p:cNvSpPr>
              <a:spLocks noChangeArrowheads="1"/>
            </p:cNvSpPr>
            <p:nvPr userDrawn="1"/>
          </p:nvSpPr>
          <p:spPr bwMode="auto">
            <a:xfrm>
              <a:off x="5101" y="4137"/>
              <a:ext cx="17"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5" name="Freeform 10"/>
            <p:cNvSpPr>
              <a:spLocks noEditPoints="1"/>
            </p:cNvSpPr>
            <p:nvPr userDrawn="1"/>
          </p:nvSpPr>
          <p:spPr bwMode="auto">
            <a:xfrm>
              <a:off x="5128" y="4136"/>
              <a:ext cx="64" cy="65"/>
            </a:xfrm>
            <a:custGeom>
              <a:avLst/>
              <a:gdLst>
                <a:gd name="T0" fmla="*/ 0 w 506"/>
                <a:gd name="T1" fmla="*/ 0 h 523"/>
                <a:gd name="T2" fmla="*/ 0 w 506"/>
                <a:gd name="T3" fmla="*/ 0 h 523"/>
                <a:gd name="T4" fmla="*/ 0 w 506"/>
                <a:gd name="T5" fmla="*/ 0 h 523"/>
                <a:gd name="T6" fmla="*/ 0 w 506"/>
                <a:gd name="T7" fmla="*/ 0 h 523"/>
                <a:gd name="T8" fmla="*/ 0 w 506"/>
                <a:gd name="T9" fmla="*/ 0 h 523"/>
                <a:gd name="T10" fmla="*/ 0 w 506"/>
                <a:gd name="T11" fmla="*/ 0 h 523"/>
                <a:gd name="T12" fmla="*/ 0 w 506"/>
                <a:gd name="T13" fmla="*/ 0 h 523"/>
                <a:gd name="T14" fmla="*/ 0 w 506"/>
                <a:gd name="T15" fmla="*/ 0 h 523"/>
                <a:gd name="T16" fmla="*/ 0 w 506"/>
                <a:gd name="T17" fmla="*/ 0 h 523"/>
                <a:gd name="T18" fmla="*/ 0 w 506"/>
                <a:gd name="T19" fmla="*/ 0 h 523"/>
                <a:gd name="T20" fmla="*/ 0 w 506"/>
                <a:gd name="T21" fmla="*/ 0 h 523"/>
                <a:gd name="T22" fmla="*/ 0 w 506"/>
                <a:gd name="T23" fmla="*/ 0 h 523"/>
                <a:gd name="T24" fmla="*/ 0 w 506"/>
                <a:gd name="T25" fmla="*/ 0 h 523"/>
                <a:gd name="T26" fmla="*/ 0 w 506"/>
                <a:gd name="T27" fmla="*/ 0 h 523"/>
                <a:gd name="T28" fmla="*/ 0 w 506"/>
                <a:gd name="T29" fmla="*/ 0 h 523"/>
                <a:gd name="T30" fmla="*/ 0 w 506"/>
                <a:gd name="T31" fmla="*/ 0 h 523"/>
                <a:gd name="T32" fmla="*/ 0 w 506"/>
                <a:gd name="T33" fmla="*/ 0 h 523"/>
                <a:gd name="T34" fmla="*/ 0 w 506"/>
                <a:gd name="T35" fmla="*/ 0 h 523"/>
                <a:gd name="T36" fmla="*/ 0 w 506"/>
                <a:gd name="T37" fmla="*/ 0 h 523"/>
                <a:gd name="T38" fmla="*/ 0 w 506"/>
                <a:gd name="T39" fmla="*/ 0 h 523"/>
                <a:gd name="T40" fmla="*/ 0 w 506"/>
                <a:gd name="T41" fmla="*/ 0 h 523"/>
                <a:gd name="T42" fmla="*/ 0 w 506"/>
                <a:gd name="T43" fmla="*/ 0 h 523"/>
                <a:gd name="T44" fmla="*/ 0 w 506"/>
                <a:gd name="T45" fmla="*/ 0 h 523"/>
                <a:gd name="T46" fmla="*/ 0 w 506"/>
                <a:gd name="T47" fmla="*/ 0 h 523"/>
                <a:gd name="T48" fmla="*/ 0 w 506"/>
                <a:gd name="T49" fmla="*/ 0 h 523"/>
                <a:gd name="T50" fmla="*/ 0 w 506"/>
                <a:gd name="T51" fmla="*/ 0 h 523"/>
                <a:gd name="T52" fmla="*/ 0 w 506"/>
                <a:gd name="T53" fmla="*/ 0 h 523"/>
                <a:gd name="T54" fmla="*/ 0 w 506"/>
                <a:gd name="T55" fmla="*/ 0 h 523"/>
                <a:gd name="T56" fmla="*/ 0 w 506"/>
                <a:gd name="T57" fmla="*/ 0 h 523"/>
                <a:gd name="T58" fmla="*/ 0 w 506"/>
                <a:gd name="T59" fmla="*/ 0 h 523"/>
                <a:gd name="T60" fmla="*/ 0 w 506"/>
                <a:gd name="T61" fmla="*/ 0 h 523"/>
                <a:gd name="T62" fmla="*/ 0 w 506"/>
                <a:gd name="T63" fmla="*/ 0 h 523"/>
                <a:gd name="T64" fmla="*/ 0 w 506"/>
                <a:gd name="T65" fmla="*/ 0 h 523"/>
                <a:gd name="T66" fmla="*/ 0 w 506"/>
                <a:gd name="T67" fmla="*/ 0 h 523"/>
                <a:gd name="T68" fmla="*/ 0 w 506"/>
                <a:gd name="T69" fmla="*/ 0 h 523"/>
                <a:gd name="T70" fmla="*/ 0 w 506"/>
                <a:gd name="T71" fmla="*/ 0 h 523"/>
                <a:gd name="T72" fmla="*/ 0 w 506"/>
                <a:gd name="T73" fmla="*/ 0 h 523"/>
                <a:gd name="T74" fmla="*/ 0 w 506"/>
                <a:gd name="T75" fmla="*/ 0 h 523"/>
                <a:gd name="T76" fmla="*/ 0 w 506"/>
                <a:gd name="T77" fmla="*/ 0 h 523"/>
                <a:gd name="T78" fmla="*/ 0 w 506"/>
                <a:gd name="T79" fmla="*/ 0 h 523"/>
                <a:gd name="T80" fmla="*/ 0 w 506"/>
                <a:gd name="T81" fmla="*/ 0 h 523"/>
                <a:gd name="T82" fmla="*/ 0 w 506"/>
                <a:gd name="T83" fmla="*/ 0 h 523"/>
                <a:gd name="T84" fmla="*/ 0 w 506"/>
                <a:gd name="T85" fmla="*/ 0 h 523"/>
                <a:gd name="T86" fmla="*/ 0 w 506"/>
                <a:gd name="T87" fmla="*/ 0 h 523"/>
                <a:gd name="T88" fmla="*/ 0 w 506"/>
                <a:gd name="T89" fmla="*/ 0 h 523"/>
                <a:gd name="T90" fmla="*/ 0 w 506"/>
                <a:gd name="T91" fmla="*/ 0 h 5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6" h="523">
                  <a:moveTo>
                    <a:pt x="252" y="103"/>
                  </a:moveTo>
                  <a:lnTo>
                    <a:pt x="230" y="105"/>
                  </a:lnTo>
                  <a:lnTo>
                    <a:pt x="211" y="111"/>
                  </a:lnTo>
                  <a:lnTo>
                    <a:pt x="193" y="120"/>
                  </a:lnTo>
                  <a:lnTo>
                    <a:pt x="179" y="132"/>
                  </a:lnTo>
                  <a:lnTo>
                    <a:pt x="167" y="146"/>
                  </a:lnTo>
                  <a:lnTo>
                    <a:pt x="158" y="163"/>
                  </a:lnTo>
                  <a:lnTo>
                    <a:pt x="149" y="182"/>
                  </a:lnTo>
                  <a:lnTo>
                    <a:pt x="144" y="201"/>
                  </a:lnTo>
                  <a:lnTo>
                    <a:pt x="140" y="221"/>
                  </a:lnTo>
                  <a:lnTo>
                    <a:pt x="138" y="242"/>
                  </a:lnTo>
                  <a:lnTo>
                    <a:pt x="138" y="261"/>
                  </a:lnTo>
                  <a:lnTo>
                    <a:pt x="138" y="282"/>
                  </a:lnTo>
                  <a:lnTo>
                    <a:pt x="140" y="303"/>
                  </a:lnTo>
                  <a:lnTo>
                    <a:pt x="144" y="323"/>
                  </a:lnTo>
                  <a:lnTo>
                    <a:pt x="149" y="342"/>
                  </a:lnTo>
                  <a:lnTo>
                    <a:pt x="158" y="360"/>
                  </a:lnTo>
                  <a:lnTo>
                    <a:pt x="167" y="377"/>
                  </a:lnTo>
                  <a:lnTo>
                    <a:pt x="179" y="391"/>
                  </a:lnTo>
                  <a:lnTo>
                    <a:pt x="194" y="404"/>
                  </a:lnTo>
                  <a:lnTo>
                    <a:pt x="211" y="412"/>
                  </a:lnTo>
                  <a:lnTo>
                    <a:pt x="230" y="418"/>
                  </a:lnTo>
                  <a:lnTo>
                    <a:pt x="254" y="420"/>
                  </a:lnTo>
                  <a:lnTo>
                    <a:pt x="276" y="418"/>
                  </a:lnTo>
                  <a:lnTo>
                    <a:pt x="296" y="412"/>
                  </a:lnTo>
                  <a:lnTo>
                    <a:pt x="312" y="404"/>
                  </a:lnTo>
                  <a:lnTo>
                    <a:pt x="327" y="391"/>
                  </a:lnTo>
                  <a:lnTo>
                    <a:pt x="338" y="378"/>
                  </a:lnTo>
                  <a:lnTo>
                    <a:pt x="349" y="361"/>
                  </a:lnTo>
                  <a:lnTo>
                    <a:pt x="356" y="343"/>
                  </a:lnTo>
                  <a:lnTo>
                    <a:pt x="362" y="324"/>
                  </a:lnTo>
                  <a:lnTo>
                    <a:pt x="365" y="304"/>
                  </a:lnTo>
                  <a:lnTo>
                    <a:pt x="367" y="284"/>
                  </a:lnTo>
                  <a:lnTo>
                    <a:pt x="368" y="264"/>
                  </a:lnTo>
                  <a:lnTo>
                    <a:pt x="368" y="243"/>
                  </a:lnTo>
                  <a:lnTo>
                    <a:pt x="366" y="222"/>
                  </a:lnTo>
                  <a:lnTo>
                    <a:pt x="362" y="201"/>
                  </a:lnTo>
                  <a:lnTo>
                    <a:pt x="357" y="182"/>
                  </a:lnTo>
                  <a:lnTo>
                    <a:pt x="350" y="163"/>
                  </a:lnTo>
                  <a:lnTo>
                    <a:pt x="339" y="146"/>
                  </a:lnTo>
                  <a:lnTo>
                    <a:pt x="328" y="132"/>
                  </a:lnTo>
                  <a:lnTo>
                    <a:pt x="313" y="119"/>
                  </a:lnTo>
                  <a:lnTo>
                    <a:pt x="296" y="111"/>
                  </a:lnTo>
                  <a:lnTo>
                    <a:pt x="276" y="105"/>
                  </a:lnTo>
                  <a:lnTo>
                    <a:pt x="252" y="103"/>
                  </a:lnTo>
                  <a:close/>
                  <a:moveTo>
                    <a:pt x="254" y="0"/>
                  </a:moveTo>
                  <a:lnTo>
                    <a:pt x="292" y="2"/>
                  </a:lnTo>
                  <a:lnTo>
                    <a:pt x="327" y="9"/>
                  </a:lnTo>
                  <a:lnTo>
                    <a:pt x="359" y="20"/>
                  </a:lnTo>
                  <a:lnTo>
                    <a:pt x="389" y="34"/>
                  </a:lnTo>
                  <a:lnTo>
                    <a:pt x="415" y="52"/>
                  </a:lnTo>
                  <a:lnTo>
                    <a:pt x="439" y="74"/>
                  </a:lnTo>
                  <a:lnTo>
                    <a:pt x="459" y="98"/>
                  </a:lnTo>
                  <a:lnTo>
                    <a:pt x="475" y="125"/>
                  </a:lnTo>
                  <a:lnTo>
                    <a:pt x="489" y="157"/>
                  </a:lnTo>
                  <a:lnTo>
                    <a:pt x="499" y="189"/>
                  </a:lnTo>
                  <a:lnTo>
                    <a:pt x="504" y="224"/>
                  </a:lnTo>
                  <a:lnTo>
                    <a:pt x="506" y="261"/>
                  </a:lnTo>
                  <a:lnTo>
                    <a:pt x="504" y="302"/>
                  </a:lnTo>
                  <a:lnTo>
                    <a:pt x="497" y="340"/>
                  </a:lnTo>
                  <a:lnTo>
                    <a:pt x="486" y="376"/>
                  </a:lnTo>
                  <a:lnTo>
                    <a:pt x="470" y="408"/>
                  </a:lnTo>
                  <a:lnTo>
                    <a:pt x="450" y="437"/>
                  </a:lnTo>
                  <a:lnTo>
                    <a:pt x="425" y="462"/>
                  </a:lnTo>
                  <a:lnTo>
                    <a:pt x="398" y="483"/>
                  </a:lnTo>
                  <a:lnTo>
                    <a:pt x="367" y="500"/>
                  </a:lnTo>
                  <a:lnTo>
                    <a:pt x="332" y="513"/>
                  </a:lnTo>
                  <a:lnTo>
                    <a:pt x="294" y="520"/>
                  </a:lnTo>
                  <a:lnTo>
                    <a:pt x="253" y="523"/>
                  </a:lnTo>
                  <a:lnTo>
                    <a:pt x="212" y="520"/>
                  </a:lnTo>
                  <a:lnTo>
                    <a:pt x="174" y="513"/>
                  </a:lnTo>
                  <a:lnTo>
                    <a:pt x="139" y="500"/>
                  </a:lnTo>
                  <a:lnTo>
                    <a:pt x="108" y="483"/>
                  </a:lnTo>
                  <a:lnTo>
                    <a:pt x="81" y="462"/>
                  </a:lnTo>
                  <a:lnTo>
                    <a:pt x="57" y="437"/>
                  </a:lnTo>
                  <a:lnTo>
                    <a:pt x="37" y="408"/>
                  </a:lnTo>
                  <a:lnTo>
                    <a:pt x="21" y="376"/>
                  </a:lnTo>
                  <a:lnTo>
                    <a:pt x="9" y="340"/>
                  </a:lnTo>
                  <a:lnTo>
                    <a:pt x="2" y="302"/>
                  </a:lnTo>
                  <a:lnTo>
                    <a:pt x="0" y="261"/>
                  </a:lnTo>
                  <a:lnTo>
                    <a:pt x="2" y="224"/>
                  </a:lnTo>
                  <a:lnTo>
                    <a:pt x="8" y="189"/>
                  </a:lnTo>
                  <a:lnTo>
                    <a:pt x="18" y="156"/>
                  </a:lnTo>
                  <a:lnTo>
                    <a:pt x="31" y="124"/>
                  </a:lnTo>
                  <a:lnTo>
                    <a:pt x="48" y="97"/>
                  </a:lnTo>
                  <a:lnTo>
                    <a:pt x="68" y="73"/>
                  </a:lnTo>
                  <a:lnTo>
                    <a:pt x="91" y="52"/>
                  </a:lnTo>
                  <a:lnTo>
                    <a:pt x="118" y="33"/>
                  </a:lnTo>
                  <a:lnTo>
                    <a:pt x="147" y="19"/>
                  </a:lnTo>
                  <a:lnTo>
                    <a:pt x="181" y="8"/>
                  </a:lnTo>
                  <a:lnTo>
                    <a:pt x="216" y="2"/>
                  </a:lnTo>
                  <a:lnTo>
                    <a:pt x="254"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6" name="Freeform 11"/>
            <p:cNvSpPr>
              <a:spLocks/>
            </p:cNvSpPr>
            <p:nvPr userDrawn="1"/>
          </p:nvSpPr>
          <p:spPr bwMode="auto">
            <a:xfrm>
              <a:off x="519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3" y="1"/>
                  </a:lnTo>
                  <a:lnTo>
                    <a:pt x="206" y="6"/>
                  </a:lnTo>
                  <a:lnTo>
                    <a:pt x="227" y="12"/>
                  </a:lnTo>
                  <a:lnTo>
                    <a:pt x="246" y="23"/>
                  </a:lnTo>
                  <a:lnTo>
                    <a:pt x="262" y="36"/>
                  </a:lnTo>
                  <a:lnTo>
                    <a:pt x="277" y="52"/>
                  </a:lnTo>
                  <a:lnTo>
                    <a:pt x="288" y="72"/>
                  </a:lnTo>
                  <a:lnTo>
                    <a:pt x="296" y="93"/>
                  </a:lnTo>
                  <a:lnTo>
                    <a:pt x="300" y="112"/>
                  </a:lnTo>
                  <a:lnTo>
                    <a:pt x="302" y="132"/>
                  </a:lnTo>
                  <a:lnTo>
                    <a:pt x="260" y="132"/>
                  </a:lnTo>
                  <a:lnTo>
                    <a:pt x="258" y="116"/>
                  </a:lnTo>
                  <a:lnTo>
                    <a:pt x="254" y="102"/>
                  </a:lnTo>
                  <a:lnTo>
                    <a:pt x="249" y="88"/>
                  </a:lnTo>
                  <a:lnTo>
                    <a:pt x="238" y="72"/>
                  </a:lnTo>
                  <a:lnTo>
                    <a:pt x="225" y="59"/>
                  </a:lnTo>
                  <a:lnTo>
                    <a:pt x="210" y="50"/>
                  </a:lnTo>
                  <a:lnTo>
                    <a:pt x="194" y="44"/>
                  </a:lnTo>
                  <a:lnTo>
                    <a:pt x="176" y="39"/>
                  </a:lnTo>
                  <a:lnTo>
                    <a:pt x="157" y="38"/>
                  </a:lnTo>
                  <a:lnTo>
                    <a:pt x="139" y="39"/>
                  </a:lnTo>
                  <a:lnTo>
                    <a:pt x="121" y="44"/>
                  </a:lnTo>
                  <a:lnTo>
                    <a:pt x="104" y="51"/>
                  </a:lnTo>
                  <a:lnTo>
                    <a:pt x="90" y="60"/>
                  </a:lnTo>
                  <a:lnTo>
                    <a:pt x="77"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8" y="275"/>
                  </a:lnTo>
                  <a:lnTo>
                    <a:pt x="284" y="291"/>
                  </a:lnTo>
                  <a:lnTo>
                    <a:pt x="298" y="308"/>
                  </a:lnTo>
                  <a:lnTo>
                    <a:pt x="308" y="328"/>
                  </a:lnTo>
                  <a:lnTo>
                    <a:pt x="314" y="352"/>
                  </a:lnTo>
                  <a:lnTo>
                    <a:pt x="316" y="378"/>
                  </a:lnTo>
                  <a:lnTo>
                    <a:pt x="314" y="404"/>
                  </a:lnTo>
                  <a:lnTo>
                    <a:pt x="308" y="427"/>
                  </a:lnTo>
                  <a:lnTo>
                    <a:pt x="298" y="447"/>
                  </a:lnTo>
                  <a:lnTo>
                    <a:pt x="285" y="466"/>
                  </a:lnTo>
                  <a:lnTo>
                    <a:pt x="268" y="482"/>
                  </a:lnTo>
                  <a:lnTo>
                    <a:pt x="250" y="494"/>
                  </a:lnTo>
                  <a:lnTo>
                    <a:pt x="229" y="504"/>
                  </a:lnTo>
                  <a:lnTo>
                    <a:pt x="206" y="512"/>
                  </a:lnTo>
                  <a:lnTo>
                    <a:pt x="182" y="516"/>
                  </a:lnTo>
                  <a:lnTo>
                    <a:pt x="157" y="517"/>
                  </a:lnTo>
                  <a:lnTo>
                    <a:pt x="130" y="516"/>
                  </a:lnTo>
                  <a:lnTo>
                    <a:pt x="104" y="511"/>
                  </a:lnTo>
                  <a:lnTo>
                    <a:pt x="81" y="501"/>
                  </a:lnTo>
                  <a:lnTo>
                    <a:pt x="60" y="489"/>
                  </a:lnTo>
                  <a:lnTo>
                    <a:pt x="40" y="472"/>
                  </a:lnTo>
                  <a:lnTo>
                    <a:pt x="25" y="453"/>
                  </a:lnTo>
                  <a:lnTo>
                    <a:pt x="12" y="428"/>
                  </a:lnTo>
                  <a:lnTo>
                    <a:pt x="5" y="406"/>
                  </a:lnTo>
                  <a:lnTo>
                    <a:pt x="2" y="384"/>
                  </a:lnTo>
                  <a:lnTo>
                    <a:pt x="0" y="362"/>
                  </a:lnTo>
                  <a:lnTo>
                    <a:pt x="42" y="362"/>
                  </a:lnTo>
                  <a:lnTo>
                    <a:pt x="45" y="387"/>
                  </a:lnTo>
                  <a:lnTo>
                    <a:pt x="52" y="410"/>
                  </a:lnTo>
                  <a:lnTo>
                    <a:pt x="61" y="430"/>
                  </a:lnTo>
                  <a:lnTo>
                    <a:pt x="74" y="446"/>
                  </a:lnTo>
                  <a:lnTo>
                    <a:pt x="91" y="460"/>
                  </a:lnTo>
                  <a:lnTo>
                    <a:pt x="112" y="470"/>
                  </a:lnTo>
                  <a:lnTo>
                    <a:pt x="135" y="476"/>
                  </a:lnTo>
                  <a:lnTo>
                    <a:pt x="159" y="478"/>
                  </a:lnTo>
                  <a:lnTo>
                    <a:pt x="181" y="477"/>
                  </a:lnTo>
                  <a:lnTo>
                    <a:pt x="202" y="472"/>
                  </a:lnTo>
                  <a:lnTo>
                    <a:pt x="221" y="464"/>
                  </a:lnTo>
                  <a:lnTo>
                    <a:pt x="237" y="453"/>
                  </a:lnTo>
                  <a:lnTo>
                    <a:pt x="252" y="439"/>
                  </a:lnTo>
                  <a:lnTo>
                    <a:pt x="262" y="422"/>
                  </a:lnTo>
                  <a:lnTo>
                    <a:pt x="269" y="403"/>
                  </a:lnTo>
                  <a:lnTo>
                    <a:pt x="272" y="380"/>
                  </a:lnTo>
                  <a:lnTo>
                    <a:pt x="269" y="362"/>
                  </a:lnTo>
                  <a:lnTo>
                    <a:pt x="265" y="346"/>
                  </a:lnTo>
                  <a:lnTo>
                    <a:pt x="257" y="331"/>
                  </a:lnTo>
                  <a:lnTo>
                    <a:pt x="246" y="318"/>
                  </a:lnTo>
                  <a:lnTo>
                    <a:pt x="232" y="306"/>
                  </a:lnTo>
                  <a:lnTo>
                    <a:pt x="211" y="292"/>
                  </a:lnTo>
                  <a:lnTo>
                    <a:pt x="187" y="279"/>
                  </a:lnTo>
                  <a:lnTo>
                    <a:pt x="164" y="268"/>
                  </a:lnTo>
                  <a:lnTo>
                    <a:pt x="139" y="256"/>
                  </a:lnTo>
                  <a:lnTo>
                    <a:pt x="115" y="246"/>
                  </a:lnTo>
                  <a:lnTo>
                    <a:pt x="90" y="234"/>
                  </a:lnTo>
                  <a:lnTo>
                    <a:pt x="66" y="219"/>
                  </a:lnTo>
                  <a:lnTo>
                    <a:pt x="48" y="204"/>
                  </a:lnTo>
                  <a:lnTo>
                    <a:pt x="35" y="187"/>
                  </a:lnTo>
                  <a:lnTo>
                    <a:pt x="25" y="168"/>
                  </a:lnTo>
                  <a:lnTo>
                    <a:pt x="18" y="146"/>
                  </a:lnTo>
                  <a:lnTo>
                    <a:pt x="16" y="123"/>
                  </a:lnTo>
                  <a:lnTo>
                    <a:pt x="18" y="99"/>
                  </a:lnTo>
                  <a:lnTo>
                    <a:pt x="26" y="76"/>
                  </a:lnTo>
                  <a:lnTo>
                    <a:pt x="37" y="56"/>
                  </a:lnTo>
                  <a:lnTo>
                    <a:pt x="53"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7" name="Freeform 12"/>
            <p:cNvSpPr>
              <a:spLocks/>
            </p:cNvSpPr>
            <p:nvPr userDrawn="1"/>
          </p:nvSpPr>
          <p:spPr bwMode="auto">
            <a:xfrm>
              <a:off x="5250" y="4137"/>
              <a:ext cx="43" cy="64"/>
            </a:xfrm>
            <a:custGeom>
              <a:avLst/>
              <a:gdLst>
                <a:gd name="T0" fmla="*/ 0 w 340"/>
                <a:gd name="T1" fmla="*/ 0 h 509"/>
                <a:gd name="T2" fmla="*/ 0 w 340"/>
                <a:gd name="T3" fmla="*/ 0 h 509"/>
                <a:gd name="T4" fmla="*/ 0 w 340"/>
                <a:gd name="T5" fmla="*/ 0 h 509"/>
                <a:gd name="T6" fmla="*/ 0 w 340"/>
                <a:gd name="T7" fmla="*/ 0 h 509"/>
                <a:gd name="T8" fmla="*/ 0 w 340"/>
                <a:gd name="T9" fmla="*/ 0 h 509"/>
                <a:gd name="T10" fmla="*/ 0 w 340"/>
                <a:gd name="T11" fmla="*/ 0 h 509"/>
                <a:gd name="T12" fmla="*/ 0 w 340"/>
                <a:gd name="T13" fmla="*/ 0 h 509"/>
                <a:gd name="T14" fmla="*/ 0 w 340"/>
                <a:gd name="T15" fmla="*/ 0 h 509"/>
                <a:gd name="T16" fmla="*/ 0 w 340"/>
                <a:gd name="T17" fmla="*/ 0 h 509"/>
                <a:gd name="T18" fmla="*/ 0 w 340"/>
                <a:gd name="T19" fmla="*/ 0 h 509"/>
                <a:gd name="T20" fmla="*/ 0 w 340"/>
                <a:gd name="T21" fmla="*/ 0 h 509"/>
                <a:gd name="T22" fmla="*/ 0 w 340"/>
                <a:gd name="T23" fmla="*/ 0 h 509"/>
                <a:gd name="T24" fmla="*/ 0 w 340"/>
                <a:gd name="T25" fmla="*/ 0 h 509"/>
                <a:gd name="T26" fmla="*/ 0 w 340"/>
                <a:gd name="T27" fmla="*/ 0 h 509"/>
                <a:gd name="T28" fmla="*/ 0 w 340"/>
                <a:gd name="T29" fmla="*/ 0 h 509"/>
                <a:gd name="T30" fmla="*/ 0 w 340"/>
                <a:gd name="T31" fmla="*/ 0 h 509"/>
                <a:gd name="T32" fmla="*/ 0 w 340"/>
                <a:gd name="T33" fmla="*/ 0 h 509"/>
                <a:gd name="T34" fmla="*/ 0 w 340"/>
                <a:gd name="T35" fmla="*/ 0 h 509"/>
                <a:gd name="T36" fmla="*/ 0 w 340"/>
                <a:gd name="T37" fmla="*/ 0 h 509"/>
                <a:gd name="T38" fmla="*/ 0 w 340"/>
                <a:gd name="T39" fmla="*/ 0 h 509"/>
                <a:gd name="T40" fmla="*/ 0 w 340"/>
                <a:gd name="T41" fmla="*/ 0 h 509"/>
                <a:gd name="T42" fmla="*/ 0 w 340"/>
                <a:gd name="T43" fmla="*/ 0 h 509"/>
                <a:gd name="T44" fmla="*/ 0 w 340"/>
                <a:gd name="T45" fmla="*/ 0 h 509"/>
                <a:gd name="T46" fmla="*/ 0 w 340"/>
                <a:gd name="T47" fmla="*/ 0 h 509"/>
                <a:gd name="T48" fmla="*/ 0 w 340"/>
                <a:gd name="T49" fmla="*/ 0 h 509"/>
                <a:gd name="T50" fmla="*/ 0 w 340"/>
                <a:gd name="T51" fmla="*/ 0 h 509"/>
                <a:gd name="T52" fmla="*/ 0 w 340"/>
                <a:gd name="T53" fmla="*/ 0 h 509"/>
                <a:gd name="T54" fmla="*/ 0 w 340"/>
                <a:gd name="T55" fmla="*/ 0 h 509"/>
                <a:gd name="T56" fmla="*/ 0 w 340"/>
                <a:gd name="T57" fmla="*/ 0 h 509"/>
                <a:gd name="T58" fmla="*/ 0 w 340"/>
                <a:gd name="T59" fmla="*/ 0 h 509"/>
                <a:gd name="T60" fmla="*/ 0 w 340"/>
                <a:gd name="T61" fmla="*/ 0 h 509"/>
                <a:gd name="T62" fmla="*/ 0 w 340"/>
                <a:gd name="T63" fmla="*/ 0 h 509"/>
                <a:gd name="T64" fmla="*/ 0 w 340"/>
                <a:gd name="T65" fmla="*/ 0 h 509"/>
                <a:gd name="T66" fmla="*/ 0 w 340"/>
                <a:gd name="T67" fmla="*/ 0 h 509"/>
                <a:gd name="T68" fmla="*/ 0 w 340"/>
                <a:gd name="T69" fmla="*/ 0 h 509"/>
                <a:gd name="T70" fmla="*/ 0 w 340"/>
                <a:gd name="T71" fmla="*/ 0 h 509"/>
                <a:gd name="T72" fmla="*/ 0 w 340"/>
                <a:gd name="T73" fmla="*/ 0 h 509"/>
                <a:gd name="T74" fmla="*/ 0 w 340"/>
                <a:gd name="T75" fmla="*/ 0 h 509"/>
                <a:gd name="T76" fmla="*/ 0 w 340"/>
                <a:gd name="T77" fmla="*/ 0 h 509"/>
                <a:gd name="T78" fmla="*/ 0 w 340"/>
                <a:gd name="T79" fmla="*/ 0 h 509"/>
                <a:gd name="T80" fmla="*/ 0 w 340"/>
                <a:gd name="T81" fmla="*/ 0 h 509"/>
                <a:gd name="T82" fmla="*/ 0 w 340"/>
                <a:gd name="T83" fmla="*/ 0 h 509"/>
                <a:gd name="T84" fmla="*/ 0 w 340"/>
                <a:gd name="T85" fmla="*/ 0 h 509"/>
                <a:gd name="T86" fmla="*/ 0 w 340"/>
                <a:gd name="T87" fmla="*/ 0 h 509"/>
                <a:gd name="T88" fmla="*/ 0 w 340"/>
                <a:gd name="T89" fmla="*/ 0 h 509"/>
                <a:gd name="T90" fmla="*/ 0 w 340"/>
                <a:gd name="T91" fmla="*/ 0 h 509"/>
                <a:gd name="T92" fmla="*/ 0 w 340"/>
                <a:gd name="T93" fmla="*/ 0 h 509"/>
                <a:gd name="T94" fmla="*/ 0 w 340"/>
                <a:gd name="T95" fmla="*/ 0 h 509"/>
                <a:gd name="T96" fmla="*/ 0 w 340"/>
                <a:gd name="T97" fmla="*/ 0 h 509"/>
                <a:gd name="T98" fmla="*/ 0 w 340"/>
                <a:gd name="T99" fmla="*/ 0 h 509"/>
                <a:gd name="T100" fmla="*/ 0 w 340"/>
                <a:gd name="T101" fmla="*/ 0 h 509"/>
                <a:gd name="T102" fmla="*/ 0 w 340"/>
                <a:gd name="T103" fmla="*/ 0 h 509"/>
                <a:gd name="T104" fmla="*/ 0 w 340"/>
                <a:gd name="T105" fmla="*/ 0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0" h="509">
                  <a:moveTo>
                    <a:pt x="0" y="0"/>
                  </a:moveTo>
                  <a:lnTo>
                    <a:pt x="42" y="0"/>
                  </a:lnTo>
                  <a:lnTo>
                    <a:pt x="42" y="168"/>
                  </a:lnTo>
                  <a:lnTo>
                    <a:pt x="41" y="336"/>
                  </a:lnTo>
                  <a:lnTo>
                    <a:pt x="42" y="357"/>
                  </a:lnTo>
                  <a:lnTo>
                    <a:pt x="44" y="378"/>
                  </a:lnTo>
                  <a:lnTo>
                    <a:pt x="49" y="399"/>
                  </a:lnTo>
                  <a:lnTo>
                    <a:pt x="59" y="419"/>
                  </a:lnTo>
                  <a:lnTo>
                    <a:pt x="71" y="436"/>
                  </a:lnTo>
                  <a:lnTo>
                    <a:pt x="88" y="450"/>
                  </a:lnTo>
                  <a:lnTo>
                    <a:pt x="107" y="459"/>
                  </a:lnTo>
                  <a:lnTo>
                    <a:pt x="126" y="466"/>
                  </a:lnTo>
                  <a:lnTo>
                    <a:pt x="148" y="469"/>
                  </a:lnTo>
                  <a:lnTo>
                    <a:pt x="170" y="470"/>
                  </a:lnTo>
                  <a:lnTo>
                    <a:pt x="195" y="468"/>
                  </a:lnTo>
                  <a:lnTo>
                    <a:pt x="221" y="463"/>
                  </a:lnTo>
                  <a:lnTo>
                    <a:pt x="245" y="453"/>
                  </a:lnTo>
                  <a:lnTo>
                    <a:pt x="262" y="441"/>
                  </a:lnTo>
                  <a:lnTo>
                    <a:pt x="275" y="428"/>
                  </a:lnTo>
                  <a:lnTo>
                    <a:pt x="284" y="413"/>
                  </a:lnTo>
                  <a:lnTo>
                    <a:pt x="290" y="397"/>
                  </a:lnTo>
                  <a:lnTo>
                    <a:pt x="294" y="378"/>
                  </a:lnTo>
                  <a:lnTo>
                    <a:pt x="296" y="360"/>
                  </a:lnTo>
                  <a:lnTo>
                    <a:pt x="296" y="341"/>
                  </a:lnTo>
                  <a:lnTo>
                    <a:pt x="296" y="322"/>
                  </a:lnTo>
                  <a:lnTo>
                    <a:pt x="296" y="303"/>
                  </a:lnTo>
                  <a:lnTo>
                    <a:pt x="296" y="0"/>
                  </a:lnTo>
                  <a:lnTo>
                    <a:pt x="340" y="0"/>
                  </a:lnTo>
                  <a:lnTo>
                    <a:pt x="340" y="343"/>
                  </a:lnTo>
                  <a:lnTo>
                    <a:pt x="339" y="365"/>
                  </a:lnTo>
                  <a:lnTo>
                    <a:pt x="337" y="387"/>
                  </a:lnTo>
                  <a:lnTo>
                    <a:pt x="330" y="414"/>
                  </a:lnTo>
                  <a:lnTo>
                    <a:pt x="319" y="437"/>
                  </a:lnTo>
                  <a:lnTo>
                    <a:pt x="305" y="457"/>
                  </a:lnTo>
                  <a:lnTo>
                    <a:pt x="288" y="474"/>
                  </a:lnTo>
                  <a:lnTo>
                    <a:pt x="267" y="486"/>
                  </a:lnTo>
                  <a:lnTo>
                    <a:pt x="246" y="496"/>
                  </a:lnTo>
                  <a:lnTo>
                    <a:pt x="222" y="504"/>
                  </a:lnTo>
                  <a:lnTo>
                    <a:pt x="196" y="508"/>
                  </a:lnTo>
                  <a:lnTo>
                    <a:pt x="170" y="509"/>
                  </a:lnTo>
                  <a:lnTo>
                    <a:pt x="147" y="508"/>
                  </a:lnTo>
                  <a:lnTo>
                    <a:pt x="124" y="505"/>
                  </a:lnTo>
                  <a:lnTo>
                    <a:pt x="102" y="500"/>
                  </a:lnTo>
                  <a:lnTo>
                    <a:pt x="82" y="491"/>
                  </a:lnTo>
                  <a:lnTo>
                    <a:pt x="62" y="481"/>
                  </a:lnTo>
                  <a:lnTo>
                    <a:pt x="44" y="467"/>
                  </a:lnTo>
                  <a:lnTo>
                    <a:pt x="29" y="452"/>
                  </a:lnTo>
                  <a:lnTo>
                    <a:pt x="16" y="433"/>
                  </a:lnTo>
                  <a:lnTo>
                    <a:pt x="7" y="410"/>
                  </a:lnTo>
                  <a:lnTo>
                    <a:pt x="3" y="388"/>
                  </a:lnTo>
                  <a:lnTo>
                    <a:pt x="0" y="367"/>
                  </a:lnTo>
                  <a:lnTo>
                    <a:pt x="0" y="344"/>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8" name="Rectangle 13"/>
            <p:cNvSpPr>
              <a:spLocks noChangeArrowheads="1"/>
            </p:cNvSpPr>
            <p:nvPr userDrawn="1"/>
          </p:nvSpPr>
          <p:spPr bwMode="auto">
            <a:xfrm>
              <a:off x="5309" y="4137"/>
              <a:ext cx="6"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9" name="Freeform 14"/>
            <p:cNvSpPr>
              <a:spLocks/>
            </p:cNvSpPr>
            <p:nvPr userDrawn="1"/>
          </p:nvSpPr>
          <p:spPr bwMode="auto">
            <a:xfrm>
              <a:off x="532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0" y="0"/>
                  </a:moveTo>
                  <a:lnTo>
                    <a:pt x="183" y="1"/>
                  </a:lnTo>
                  <a:lnTo>
                    <a:pt x="205" y="6"/>
                  </a:lnTo>
                  <a:lnTo>
                    <a:pt x="226" y="12"/>
                  </a:lnTo>
                  <a:lnTo>
                    <a:pt x="244" y="23"/>
                  </a:lnTo>
                  <a:lnTo>
                    <a:pt x="262" y="36"/>
                  </a:lnTo>
                  <a:lnTo>
                    <a:pt x="276" y="52"/>
                  </a:lnTo>
                  <a:lnTo>
                    <a:pt x="288" y="72"/>
                  </a:lnTo>
                  <a:lnTo>
                    <a:pt x="296" y="93"/>
                  </a:lnTo>
                  <a:lnTo>
                    <a:pt x="300" y="112"/>
                  </a:lnTo>
                  <a:lnTo>
                    <a:pt x="301" y="132"/>
                  </a:lnTo>
                  <a:lnTo>
                    <a:pt x="259" y="132"/>
                  </a:lnTo>
                  <a:lnTo>
                    <a:pt x="257" y="116"/>
                  </a:lnTo>
                  <a:lnTo>
                    <a:pt x="254" y="102"/>
                  </a:lnTo>
                  <a:lnTo>
                    <a:pt x="248" y="88"/>
                  </a:lnTo>
                  <a:lnTo>
                    <a:pt x="237" y="72"/>
                  </a:lnTo>
                  <a:lnTo>
                    <a:pt x="225" y="59"/>
                  </a:lnTo>
                  <a:lnTo>
                    <a:pt x="209" y="50"/>
                  </a:lnTo>
                  <a:lnTo>
                    <a:pt x="193" y="44"/>
                  </a:lnTo>
                  <a:lnTo>
                    <a:pt x="175" y="39"/>
                  </a:lnTo>
                  <a:lnTo>
                    <a:pt x="156" y="38"/>
                  </a:lnTo>
                  <a:lnTo>
                    <a:pt x="139" y="39"/>
                  </a:lnTo>
                  <a:lnTo>
                    <a:pt x="121" y="44"/>
                  </a:lnTo>
                  <a:lnTo>
                    <a:pt x="104" y="51"/>
                  </a:lnTo>
                  <a:lnTo>
                    <a:pt x="90" y="60"/>
                  </a:lnTo>
                  <a:lnTo>
                    <a:pt x="77" y="72"/>
                  </a:lnTo>
                  <a:lnTo>
                    <a:pt x="68" y="86"/>
                  </a:lnTo>
                  <a:lnTo>
                    <a:pt x="62" y="103"/>
                  </a:lnTo>
                  <a:lnTo>
                    <a:pt x="60" y="121"/>
                  </a:lnTo>
                  <a:lnTo>
                    <a:pt x="62" y="139"/>
                  </a:lnTo>
                  <a:lnTo>
                    <a:pt x="68" y="155"/>
                  </a:lnTo>
                  <a:lnTo>
                    <a:pt x="78" y="168"/>
                  </a:lnTo>
                  <a:lnTo>
                    <a:pt x="92" y="180"/>
                  </a:lnTo>
                  <a:lnTo>
                    <a:pt x="107" y="191"/>
                  </a:lnTo>
                  <a:lnTo>
                    <a:pt x="126" y="200"/>
                  </a:lnTo>
                  <a:lnTo>
                    <a:pt x="146" y="210"/>
                  </a:lnTo>
                  <a:lnTo>
                    <a:pt x="167" y="219"/>
                  </a:lnTo>
                  <a:lnTo>
                    <a:pt x="187" y="229"/>
                  </a:lnTo>
                  <a:lnTo>
                    <a:pt x="209" y="239"/>
                  </a:lnTo>
                  <a:lnTo>
                    <a:pt x="230" y="250"/>
                  </a:lnTo>
                  <a:lnTo>
                    <a:pt x="250" y="262"/>
                  </a:lnTo>
                  <a:lnTo>
                    <a:pt x="267" y="275"/>
                  </a:lnTo>
                  <a:lnTo>
                    <a:pt x="284" y="291"/>
                  </a:lnTo>
                  <a:lnTo>
                    <a:pt x="296" y="308"/>
                  </a:lnTo>
                  <a:lnTo>
                    <a:pt x="307" y="328"/>
                  </a:lnTo>
                  <a:lnTo>
                    <a:pt x="314" y="352"/>
                  </a:lnTo>
                  <a:lnTo>
                    <a:pt x="316" y="378"/>
                  </a:lnTo>
                  <a:lnTo>
                    <a:pt x="314" y="404"/>
                  </a:lnTo>
                  <a:lnTo>
                    <a:pt x="308" y="427"/>
                  </a:lnTo>
                  <a:lnTo>
                    <a:pt x="297" y="447"/>
                  </a:lnTo>
                  <a:lnTo>
                    <a:pt x="284" y="466"/>
                  </a:lnTo>
                  <a:lnTo>
                    <a:pt x="268" y="482"/>
                  </a:lnTo>
                  <a:lnTo>
                    <a:pt x="250" y="494"/>
                  </a:lnTo>
                  <a:lnTo>
                    <a:pt x="229" y="504"/>
                  </a:lnTo>
                  <a:lnTo>
                    <a:pt x="206" y="512"/>
                  </a:lnTo>
                  <a:lnTo>
                    <a:pt x="182" y="516"/>
                  </a:lnTo>
                  <a:lnTo>
                    <a:pt x="157" y="517"/>
                  </a:lnTo>
                  <a:lnTo>
                    <a:pt x="130" y="516"/>
                  </a:lnTo>
                  <a:lnTo>
                    <a:pt x="104" y="511"/>
                  </a:lnTo>
                  <a:lnTo>
                    <a:pt x="81" y="501"/>
                  </a:lnTo>
                  <a:lnTo>
                    <a:pt x="59" y="489"/>
                  </a:lnTo>
                  <a:lnTo>
                    <a:pt x="40" y="472"/>
                  </a:lnTo>
                  <a:lnTo>
                    <a:pt x="23" y="453"/>
                  </a:lnTo>
                  <a:lnTo>
                    <a:pt x="11" y="428"/>
                  </a:lnTo>
                  <a:lnTo>
                    <a:pt x="5" y="406"/>
                  </a:lnTo>
                  <a:lnTo>
                    <a:pt x="1" y="384"/>
                  </a:lnTo>
                  <a:lnTo>
                    <a:pt x="0" y="362"/>
                  </a:lnTo>
                  <a:lnTo>
                    <a:pt x="42" y="362"/>
                  </a:lnTo>
                  <a:lnTo>
                    <a:pt x="44" y="387"/>
                  </a:lnTo>
                  <a:lnTo>
                    <a:pt x="50" y="410"/>
                  </a:lnTo>
                  <a:lnTo>
                    <a:pt x="61" y="430"/>
                  </a:lnTo>
                  <a:lnTo>
                    <a:pt x="74" y="446"/>
                  </a:lnTo>
                  <a:lnTo>
                    <a:pt x="91" y="460"/>
                  </a:lnTo>
                  <a:lnTo>
                    <a:pt x="111" y="470"/>
                  </a:lnTo>
                  <a:lnTo>
                    <a:pt x="133" y="476"/>
                  </a:lnTo>
                  <a:lnTo>
                    <a:pt x="159" y="478"/>
                  </a:lnTo>
                  <a:lnTo>
                    <a:pt x="181" y="477"/>
                  </a:lnTo>
                  <a:lnTo>
                    <a:pt x="201" y="472"/>
                  </a:lnTo>
                  <a:lnTo>
                    <a:pt x="221" y="464"/>
                  </a:lnTo>
                  <a:lnTo>
                    <a:pt x="237" y="453"/>
                  </a:lnTo>
                  <a:lnTo>
                    <a:pt x="251" y="439"/>
                  </a:lnTo>
                  <a:lnTo>
                    <a:pt x="262" y="422"/>
                  </a:lnTo>
                  <a:lnTo>
                    <a:pt x="268" y="403"/>
                  </a:lnTo>
                  <a:lnTo>
                    <a:pt x="271" y="380"/>
                  </a:lnTo>
                  <a:lnTo>
                    <a:pt x="269" y="362"/>
                  </a:lnTo>
                  <a:lnTo>
                    <a:pt x="264" y="346"/>
                  </a:lnTo>
                  <a:lnTo>
                    <a:pt x="256" y="331"/>
                  </a:lnTo>
                  <a:lnTo>
                    <a:pt x="246" y="318"/>
                  </a:lnTo>
                  <a:lnTo>
                    <a:pt x="232" y="306"/>
                  </a:lnTo>
                  <a:lnTo>
                    <a:pt x="210" y="292"/>
                  </a:lnTo>
                  <a:lnTo>
                    <a:pt x="187" y="279"/>
                  </a:lnTo>
                  <a:lnTo>
                    <a:pt x="163" y="268"/>
                  </a:lnTo>
                  <a:lnTo>
                    <a:pt x="138" y="256"/>
                  </a:lnTo>
                  <a:lnTo>
                    <a:pt x="115" y="246"/>
                  </a:lnTo>
                  <a:lnTo>
                    <a:pt x="90" y="234"/>
                  </a:lnTo>
                  <a:lnTo>
                    <a:pt x="65" y="219"/>
                  </a:lnTo>
                  <a:lnTo>
                    <a:pt x="47" y="204"/>
                  </a:lnTo>
                  <a:lnTo>
                    <a:pt x="34" y="187"/>
                  </a:lnTo>
                  <a:lnTo>
                    <a:pt x="23" y="168"/>
                  </a:lnTo>
                  <a:lnTo>
                    <a:pt x="17" y="146"/>
                  </a:lnTo>
                  <a:lnTo>
                    <a:pt x="15" y="123"/>
                  </a:lnTo>
                  <a:lnTo>
                    <a:pt x="18" y="99"/>
                  </a:lnTo>
                  <a:lnTo>
                    <a:pt x="26" y="76"/>
                  </a:lnTo>
                  <a:lnTo>
                    <a:pt x="37" y="56"/>
                  </a:lnTo>
                  <a:lnTo>
                    <a:pt x="51" y="39"/>
                  </a:lnTo>
                  <a:lnTo>
                    <a:pt x="69" y="25"/>
                  </a:lnTo>
                  <a:lnTo>
                    <a:pt x="90" y="15"/>
                  </a:lnTo>
                  <a:lnTo>
                    <a:pt x="112" y="6"/>
                  </a:lnTo>
                  <a:lnTo>
                    <a:pt x="136" y="2"/>
                  </a:lnTo>
                  <a:lnTo>
                    <a:pt x="16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0" name="Freeform 15"/>
            <p:cNvSpPr>
              <a:spLocks/>
            </p:cNvSpPr>
            <p:nvPr userDrawn="1"/>
          </p:nvSpPr>
          <p:spPr bwMode="auto">
            <a:xfrm>
              <a:off x="5378" y="4136"/>
              <a:ext cx="39"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4" y="1"/>
                  </a:lnTo>
                  <a:lnTo>
                    <a:pt x="206" y="6"/>
                  </a:lnTo>
                  <a:lnTo>
                    <a:pt x="227" y="12"/>
                  </a:lnTo>
                  <a:lnTo>
                    <a:pt x="246" y="23"/>
                  </a:lnTo>
                  <a:lnTo>
                    <a:pt x="262" y="36"/>
                  </a:lnTo>
                  <a:lnTo>
                    <a:pt x="277" y="52"/>
                  </a:lnTo>
                  <a:lnTo>
                    <a:pt x="288" y="72"/>
                  </a:lnTo>
                  <a:lnTo>
                    <a:pt x="297" y="93"/>
                  </a:lnTo>
                  <a:lnTo>
                    <a:pt x="300" y="112"/>
                  </a:lnTo>
                  <a:lnTo>
                    <a:pt x="302" y="132"/>
                  </a:lnTo>
                  <a:lnTo>
                    <a:pt x="260" y="132"/>
                  </a:lnTo>
                  <a:lnTo>
                    <a:pt x="258" y="116"/>
                  </a:lnTo>
                  <a:lnTo>
                    <a:pt x="254" y="102"/>
                  </a:lnTo>
                  <a:lnTo>
                    <a:pt x="249" y="88"/>
                  </a:lnTo>
                  <a:lnTo>
                    <a:pt x="239" y="72"/>
                  </a:lnTo>
                  <a:lnTo>
                    <a:pt x="225" y="59"/>
                  </a:lnTo>
                  <a:lnTo>
                    <a:pt x="211" y="50"/>
                  </a:lnTo>
                  <a:lnTo>
                    <a:pt x="194" y="44"/>
                  </a:lnTo>
                  <a:lnTo>
                    <a:pt x="175" y="39"/>
                  </a:lnTo>
                  <a:lnTo>
                    <a:pt x="158" y="38"/>
                  </a:lnTo>
                  <a:lnTo>
                    <a:pt x="139" y="39"/>
                  </a:lnTo>
                  <a:lnTo>
                    <a:pt x="121" y="44"/>
                  </a:lnTo>
                  <a:lnTo>
                    <a:pt x="105" y="51"/>
                  </a:lnTo>
                  <a:lnTo>
                    <a:pt x="90" y="60"/>
                  </a:lnTo>
                  <a:lnTo>
                    <a:pt x="78"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9" y="275"/>
                  </a:lnTo>
                  <a:lnTo>
                    <a:pt x="284" y="291"/>
                  </a:lnTo>
                  <a:lnTo>
                    <a:pt x="298" y="308"/>
                  </a:lnTo>
                  <a:lnTo>
                    <a:pt x="308" y="328"/>
                  </a:lnTo>
                  <a:lnTo>
                    <a:pt x="314" y="352"/>
                  </a:lnTo>
                  <a:lnTo>
                    <a:pt x="316" y="378"/>
                  </a:lnTo>
                  <a:lnTo>
                    <a:pt x="314" y="404"/>
                  </a:lnTo>
                  <a:lnTo>
                    <a:pt x="308" y="427"/>
                  </a:lnTo>
                  <a:lnTo>
                    <a:pt x="298" y="447"/>
                  </a:lnTo>
                  <a:lnTo>
                    <a:pt x="285" y="466"/>
                  </a:lnTo>
                  <a:lnTo>
                    <a:pt x="269" y="482"/>
                  </a:lnTo>
                  <a:lnTo>
                    <a:pt x="250" y="494"/>
                  </a:lnTo>
                  <a:lnTo>
                    <a:pt x="229" y="504"/>
                  </a:lnTo>
                  <a:lnTo>
                    <a:pt x="206" y="512"/>
                  </a:lnTo>
                  <a:lnTo>
                    <a:pt x="183" y="516"/>
                  </a:lnTo>
                  <a:lnTo>
                    <a:pt x="158" y="517"/>
                  </a:lnTo>
                  <a:lnTo>
                    <a:pt x="131" y="516"/>
                  </a:lnTo>
                  <a:lnTo>
                    <a:pt x="105" y="511"/>
                  </a:lnTo>
                  <a:lnTo>
                    <a:pt x="81" y="501"/>
                  </a:lnTo>
                  <a:lnTo>
                    <a:pt x="60" y="489"/>
                  </a:lnTo>
                  <a:lnTo>
                    <a:pt x="40" y="472"/>
                  </a:lnTo>
                  <a:lnTo>
                    <a:pt x="25" y="453"/>
                  </a:lnTo>
                  <a:lnTo>
                    <a:pt x="12" y="428"/>
                  </a:lnTo>
                  <a:lnTo>
                    <a:pt x="5" y="406"/>
                  </a:lnTo>
                  <a:lnTo>
                    <a:pt x="2" y="384"/>
                  </a:lnTo>
                  <a:lnTo>
                    <a:pt x="0" y="362"/>
                  </a:lnTo>
                  <a:lnTo>
                    <a:pt x="42" y="362"/>
                  </a:lnTo>
                  <a:lnTo>
                    <a:pt x="46" y="387"/>
                  </a:lnTo>
                  <a:lnTo>
                    <a:pt x="52" y="410"/>
                  </a:lnTo>
                  <a:lnTo>
                    <a:pt x="61" y="430"/>
                  </a:lnTo>
                  <a:lnTo>
                    <a:pt x="75" y="446"/>
                  </a:lnTo>
                  <a:lnTo>
                    <a:pt x="91" y="460"/>
                  </a:lnTo>
                  <a:lnTo>
                    <a:pt x="112" y="470"/>
                  </a:lnTo>
                  <a:lnTo>
                    <a:pt x="135" y="476"/>
                  </a:lnTo>
                  <a:lnTo>
                    <a:pt x="160" y="478"/>
                  </a:lnTo>
                  <a:lnTo>
                    <a:pt x="181" y="477"/>
                  </a:lnTo>
                  <a:lnTo>
                    <a:pt x="202" y="472"/>
                  </a:lnTo>
                  <a:lnTo>
                    <a:pt x="221" y="464"/>
                  </a:lnTo>
                  <a:lnTo>
                    <a:pt x="238" y="453"/>
                  </a:lnTo>
                  <a:lnTo>
                    <a:pt x="252" y="439"/>
                  </a:lnTo>
                  <a:lnTo>
                    <a:pt x="262" y="422"/>
                  </a:lnTo>
                  <a:lnTo>
                    <a:pt x="270" y="403"/>
                  </a:lnTo>
                  <a:lnTo>
                    <a:pt x="272" y="380"/>
                  </a:lnTo>
                  <a:lnTo>
                    <a:pt x="270" y="362"/>
                  </a:lnTo>
                  <a:lnTo>
                    <a:pt x="266" y="346"/>
                  </a:lnTo>
                  <a:lnTo>
                    <a:pt x="257" y="331"/>
                  </a:lnTo>
                  <a:lnTo>
                    <a:pt x="246" y="318"/>
                  </a:lnTo>
                  <a:lnTo>
                    <a:pt x="232" y="306"/>
                  </a:lnTo>
                  <a:lnTo>
                    <a:pt x="212" y="292"/>
                  </a:lnTo>
                  <a:lnTo>
                    <a:pt x="188" y="279"/>
                  </a:lnTo>
                  <a:lnTo>
                    <a:pt x="164" y="268"/>
                  </a:lnTo>
                  <a:lnTo>
                    <a:pt x="139" y="256"/>
                  </a:lnTo>
                  <a:lnTo>
                    <a:pt x="115" y="246"/>
                  </a:lnTo>
                  <a:lnTo>
                    <a:pt x="90" y="234"/>
                  </a:lnTo>
                  <a:lnTo>
                    <a:pt x="66" y="219"/>
                  </a:lnTo>
                  <a:lnTo>
                    <a:pt x="49" y="204"/>
                  </a:lnTo>
                  <a:lnTo>
                    <a:pt x="34" y="187"/>
                  </a:lnTo>
                  <a:lnTo>
                    <a:pt x="25" y="168"/>
                  </a:lnTo>
                  <a:lnTo>
                    <a:pt x="19" y="146"/>
                  </a:lnTo>
                  <a:lnTo>
                    <a:pt x="16" y="123"/>
                  </a:lnTo>
                  <a:lnTo>
                    <a:pt x="19" y="99"/>
                  </a:lnTo>
                  <a:lnTo>
                    <a:pt x="26" y="76"/>
                  </a:lnTo>
                  <a:lnTo>
                    <a:pt x="37" y="56"/>
                  </a:lnTo>
                  <a:lnTo>
                    <a:pt x="52"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1" name="Freeform 16"/>
            <p:cNvSpPr>
              <a:spLocks/>
            </p:cNvSpPr>
            <p:nvPr userDrawn="1"/>
          </p:nvSpPr>
          <p:spPr bwMode="auto">
            <a:xfrm>
              <a:off x="5430" y="4137"/>
              <a:ext cx="33" cy="63"/>
            </a:xfrm>
            <a:custGeom>
              <a:avLst/>
              <a:gdLst>
                <a:gd name="T0" fmla="*/ 0 w 266"/>
                <a:gd name="T1" fmla="*/ 0 h 501"/>
                <a:gd name="T2" fmla="*/ 0 w 266"/>
                <a:gd name="T3" fmla="*/ 0 h 501"/>
                <a:gd name="T4" fmla="*/ 0 w 266"/>
                <a:gd name="T5" fmla="*/ 0 h 501"/>
                <a:gd name="T6" fmla="*/ 0 w 266"/>
                <a:gd name="T7" fmla="*/ 0 h 501"/>
                <a:gd name="T8" fmla="*/ 0 w 266"/>
                <a:gd name="T9" fmla="*/ 0 h 501"/>
                <a:gd name="T10" fmla="*/ 0 w 266"/>
                <a:gd name="T11" fmla="*/ 0 h 501"/>
                <a:gd name="T12" fmla="*/ 0 w 266"/>
                <a:gd name="T13" fmla="*/ 0 h 501"/>
                <a:gd name="T14" fmla="*/ 0 w 266"/>
                <a:gd name="T15" fmla="*/ 0 h 501"/>
                <a:gd name="T16" fmla="*/ 0 w 266"/>
                <a:gd name="T17" fmla="*/ 0 h 501"/>
                <a:gd name="T18" fmla="*/ 0 w 266"/>
                <a:gd name="T19" fmla="*/ 0 h 501"/>
                <a:gd name="T20" fmla="*/ 0 w 266"/>
                <a:gd name="T21" fmla="*/ 0 h 501"/>
                <a:gd name="T22" fmla="*/ 0 w 266"/>
                <a:gd name="T23" fmla="*/ 0 h 501"/>
                <a:gd name="T24" fmla="*/ 0 w 266"/>
                <a:gd name="T25" fmla="*/ 0 h 5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 h="501">
                  <a:moveTo>
                    <a:pt x="0" y="0"/>
                  </a:moveTo>
                  <a:lnTo>
                    <a:pt x="263" y="0"/>
                  </a:lnTo>
                  <a:lnTo>
                    <a:pt x="263" y="38"/>
                  </a:lnTo>
                  <a:lnTo>
                    <a:pt x="43" y="38"/>
                  </a:lnTo>
                  <a:lnTo>
                    <a:pt x="43" y="222"/>
                  </a:lnTo>
                  <a:lnTo>
                    <a:pt x="248" y="222"/>
                  </a:lnTo>
                  <a:lnTo>
                    <a:pt x="248" y="261"/>
                  </a:lnTo>
                  <a:lnTo>
                    <a:pt x="43" y="261"/>
                  </a:lnTo>
                  <a:lnTo>
                    <a:pt x="43" y="463"/>
                  </a:lnTo>
                  <a:lnTo>
                    <a:pt x="266" y="463"/>
                  </a:lnTo>
                  <a:lnTo>
                    <a:pt x="266"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2" name="Freeform 17"/>
            <p:cNvSpPr>
              <a:spLocks/>
            </p:cNvSpPr>
            <p:nvPr userDrawn="1"/>
          </p:nvSpPr>
          <p:spPr bwMode="auto">
            <a:xfrm>
              <a:off x="5361" y="3893"/>
              <a:ext cx="44" cy="74"/>
            </a:xfrm>
            <a:custGeom>
              <a:avLst/>
              <a:gdLst>
                <a:gd name="T0" fmla="*/ 0 w 351"/>
                <a:gd name="T1" fmla="*/ 0 h 584"/>
                <a:gd name="T2" fmla="*/ 0 w 351"/>
                <a:gd name="T3" fmla="*/ 0 h 584"/>
                <a:gd name="T4" fmla="*/ 0 w 351"/>
                <a:gd name="T5" fmla="*/ 0 h 584"/>
                <a:gd name="T6" fmla="*/ 0 w 351"/>
                <a:gd name="T7" fmla="*/ 0 h 584"/>
                <a:gd name="T8" fmla="*/ 0 w 351"/>
                <a:gd name="T9" fmla="*/ 0 h 584"/>
                <a:gd name="T10" fmla="*/ 0 w 351"/>
                <a:gd name="T11" fmla="*/ 0 h 584"/>
                <a:gd name="T12" fmla="*/ 0 w 351"/>
                <a:gd name="T13" fmla="*/ 0 h 584"/>
                <a:gd name="T14" fmla="*/ 0 w 351"/>
                <a:gd name="T15" fmla="*/ 0 h 584"/>
                <a:gd name="T16" fmla="*/ 0 w 351"/>
                <a:gd name="T17" fmla="*/ 0 h 584"/>
                <a:gd name="T18" fmla="*/ 0 w 351"/>
                <a:gd name="T19" fmla="*/ 0 h 584"/>
                <a:gd name="T20" fmla="*/ 0 w 351"/>
                <a:gd name="T21" fmla="*/ 0 h 584"/>
                <a:gd name="T22" fmla="*/ 0 w 351"/>
                <a:gd name="T23" fmla="*/ 0 h 584"/>
                <a:gd name="T24" fmla="*/ 0 w 351"/>
                <a:gd name="T25" fmla="*/ 0 h 584"/>
                <a:gd name="T26" fmla="*/ 0 w 351"/>
                <a:gd name="T27" fmla="*/ 0 h 584"/>
                <a:gd name="T28" fmla="*/ 0 w 351"/>
                <a:gd name="T29" fmla="*/ 0 h 584"/>
                <a:gd name="T30" fmla="*/ 0 w 351"/>
                <a:gd name="T31" fmla="*/ 0 h 584"/>
                <a:gd name="T32" fmla="*/ 0 w 351"/>
                <a:gd name="T33" fmla="*/ 0 h 584"/>
                <a:gd name="T34" fmla="*/ 0 w 351"/>
                <a:gd name="T35" fmla="*/ 0 h 584"/>
                <a:gd name="T36" fmla="*/ 0 w 351"/>
                <a:gd name="T37" fmla="*/ 0 h 584"/>
                <a:gd name="T38" fmla="*/ 0 w 351"/>
                <a:gd name="T39" fmla="*/ 0 h 584"/>
                <a:gd name="T40" fmla="*/ 0 w 351"/>
                <a:gd name="T41" fmla="*/ 0 h 584"/>
                <a:gd name="T42" fmla="*/ 0 w 351"/>
                <a:gd name="T43" fmla="*/ 0 h 584"/>
                <a:gd name="T44" fmla="*/ 0 w 351"/>
                <a:gd name="T45" fmla="*/ 0 h 584"/>
                <a:gd name="T46" fmla="*/ 0 w 351"/>
                <a:gd name="T47" fmla="*/ 0 h 584"/>
                <a:gd name="T48" fmla="*/ 0 w 351"/>
                <a:gd name="T49" fmla="*/ 0 h 584"/>
                <a:gd name="T50" fmla="*/ 0 w 351"/>
                <a:gd name="T51" fmla="*/ 0 h 584"/>
                <a:gd name="T52" fmla="*/ 0 w 351"/>
                <a:gd name="T53" fmla="*/ 0 h 584"/>
                <a:gd name="T54" fmla="*/ 0 w 351"/>
                <a:gd name="T55" fmla="*/ 0 h 584"/>
                <a:gd name="T56" fmla="*/ 0 w 351"/>
                <a:gd name="T57" fmla="*/ 0 h 584"/>
                <a:gd name="T58" fmla="*/ 0 w 351"/>
                <a:gd name="T59" fmla="*/ 0 h 584"/>
                <a:gd name="T60" fmla="*/ 0 w 351"/>
                <a:gd name="T61" fmla="*/ 0 h 584"/>
                <a:gd name="T62" fmla="*/ 0 w 351"/>
                <a:gd name="T63" fmla="*/ 0 h 584"/>
                <a:gd name="T64" fmla="*/ 0 w 351"/>
                <a:gd name="T65" fmla="*/ 0 h 584"/>
                <a:gd name="T66" fmla="*/ 0 w 351"/>
                <a:gd name="T67" fmla="*/ 0 h 584"/>
                <a:gd name="T68" fmla="*/ 0 w 351"/>
                <a:gd name="T69" fmla="*/ 0 h 584"/>
                <a:gd name="T70" fmla="*/ 0 w 351"/>
                <a:gd name="T71" fmla="*/ 0 h 584"/>
                <a:gd name="T72" fmla="*/ 0 w 351"/>
                <a:gd name="T73" fmla="*/ 0 h 584"/>
                <a:gd name="T74" fmla="*/ 0 w 351"/>
                <a:gd name="T75" fmla="*/ 0 h 584"/>
                <a:gd name="T76" fmla="*/ 0 w 351"/>
                <a:gd name="T77" fmla="*/ 0 h 584"/>
                <a:gd name="T78" fmla="*/ 0 w 351"/>
                <a:gd name="T79" fmla="*/ 0 h 584"/>
                <a:gd name="T80" fmla="*/ 0 w 351"/>
                <a:gd name="T81" fmla="*/ 0 h 584"/>
                <a:gd name="T82" fmla="*/ 0 w 351"/>
                <a:gd name="T83" fmla="*/ 0 h 584"/>
                <a:gd name="T84" fmla="*/ 0 w 351"/>
                <a:gd name="T85" fmla="*/ 0 h 584"/>
                <a:gd name="T86" fmla="*/ 0 w 351"/>
                <a:gd name="T87" fmla="*/ 0 h 584"/>
                <a:gd name="T88" fmla="*/ 0 w 351"/>
                <a:gd name="T89" fmla="*/ 0 h 584"/>
                <a:gd name="T90" fmla="*/ 0 w 351"/>
                <a:gd name="T91" fmla="*/ 0 h 584"/>
                <a:gd name="T92" fmla="*/ 0 w 351"/>
                <a:gd name="T93" fmla="*/ 0 h 584"/>
                <a:gd name="T94" fmla="*/ 0 w 351"/>
                <a:gd name="T95" fmla="*/ 0 h 584"/>
                <a:gd name="T96" fmla="*/ 0 w 351"/>
                <a:gd name="T97" fmla="*/ 0 h 584"/>
                <a:gd name="T98" fmla="*/ 0 w 351"/>
                <a:gd name="T99" fmla="*/ 0 h 584"/>
                <a:gd name="T100" fmla="*/ 0 w 351"/>
                <a:gd name="T101" fmla="*/ 0 h 584"/>
                <a:gd name="T102" fmla="*/ 0 w 351"/>
                <a:gd name="T103" fmla="*/ 0 h 584"/>
                <a:gd name="T104" fmla="*/ 0 w 351"/>
                <a:gd name="T105" fmla="*/ 0 h 584"/>
                <a:gd name="T106" fmla="*/ 0 w 351"/>
                <a:gd name="T107" fmla="*/ 0 h 584"/>
                <a:gd name="T108" fmla="*/ 0 w 351"/>
                <a:gd name="T109" fmla="*/ 0 h 584"/>
                <a:gd name="T110" fmla="*/ 0 w 351"/>
                <a:gd name="T111" fmla="*/ 0 h 584"/>
                <a:gd name="T112" fmla="*/ 0 w 351"/>
                <a:gd name="T113" fmla="*/ 0 h 584"/>
                <a:gd name="T114" fmla="*/ 0 w 351"/>
                <a:gd name="T115" fmla="*/ 0 h 584"/>
                <a:gd name="T116" fmla="*/ 0 w 351"/>
                <a:gd name="T117" fmla="*/ 0 h 584"/>
                <a:gd name="T118" fmla="*/ 0 w 351"/>
                <a:gd name="T119" fmla="*/ 0 h 584"/>
                <a:gd name="T120" fmla="*/ 0 w 351"/>
                <a:gd name="T121" fmla="*/ 0 h 584"/>
                <a:gd name="T122" fmla="*/ 0 w 351"/>
                <a:gd name="T123" fmla="*/ 0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1" h="584">
                  <a:moveTo>
                    <a:pt x="216" y="0"/>
                  </a:moveTo>
                  <a:lnTo>
                    <a:pt x="221" y="26"/>
                  </a:lnTo>
                  <a:lnTo>
                    <a:pt x="226" y="54"/>
                  </a:lnTo>
                  <a:lnTo>
                    <a:pt x="231" y="86"/>
                  </a:lnTo>
                  <a:lnTo>
                    <a:pt x="238" y="120"/>
                  </a:lnTo>
                  <a:lnTo>
                    <a:pt x="242" y="157"/>
                  </a:lnTo>
                  <a:lnTo>
                    <a:pt x="277" y="123"/>
                  </a:lnTo>
                  <a:lnTo>
                    <a:pt x="309" y="91"/>
                  </a:lnTo>
                  <a:lnTo>
                    <a:pt x="338" y="59"/>
                  </a:lnTo>
                  <a:lnTo>
                    <a:pt x="342" y="93"/>
                  </a:lnTo>
                  <a:lnTo>
                    <a:pt x="344" y="123"/>
                  </a:lnTo>
                  <a:lnTo>
                    <a:pt x="346" y="150"/>
                  </a:lnTo>
                  <a:lnTo>
                    <a:pt x="349" y="175"/>
                  </a:lnTo>
                  <a:lnTo>
                    <a:pt x="349" y="200"/>
                  </a:lnTo>
                  <a:lnTo>
                    <a:pt x="350" y="226"/>
                  </a:lnTo>
                  <a:lnTo>
                    <a:pt x="351" y="255"/>
                  </a:lnTo>
                  <a:lnTo>
                    <a:pt x="342" y="265"/>
                  </a:lnTo>
                  <a:lnTo>
                    <a:pt x="329" y="276"/>
                  </a:lnTo>
                  <a:lnTo>
                    <a:pt x="310" y="291"/>
                  </a:lnTo>
                  <a:lnTo>
                    <a:pt x="287" y="307"/>
                  </a:lnTo>
                  <a:lnTo>
                    <a:pt x="259" y="326"/>
                  </a:lnTo>
                  <a:lnTo>
                    <a:pt x="261" y="372"/>
                  </a:lnTo>
                  <a:lnTo>
                    <a:pt x="262" y="414"/>
                  </a:lnTo>
                  <a:lnTo>
                    <a:pt x="262" y="455"/>
                  </a:lnTo>
                  <a:lnTo>
                    <a:pt x="258" y="494"/>
                  </a:lnTo>
                  <a:lnTo>
                    <a:pt x="241" y="511"/>
                  </a:lnTo>
                  <a:lnTo>
                    <a:pt x="221" y="527"/>
                  </a:lnTo>
                  <a:lnTo>
                    <a:pt x="201" y="542"/>
                  </a:lnTo>
                  <a:lnTo>
                    <a:pt x="183" y="554"/>
                  </a:lnTo>
                  <a:lnTo>
                    <a:pt x="165" y="565"/>
                  </a:lnTo>
                  <a:lnTo>
                    <a:pt x="149" y="574"/>
                  </a:lnTo>
                  <a:lnTo>
                    <a:pt x="138" y="580"/>
                  </a:lnTo>
                  <a:lnTo>
                    <a:pt x="132" y="584"/>
                  </a:lnTo>
                  <a:lnTo>
                    <a:pt x="133" y="532"/>
                  </a:lnTo>
                  <a:lnTo>
                    <a:pt x="132" y="476"/>
                  </a:lnTo>
                  <a:lnTo>
                    <a:pt x="131" y="417"/>
                  </a:lnTo>
                  <a:lnTo>
                    <a:pt x="110" y="431"/>
                  </a:lnTo>
                  <a:lnTo>
                    <a:pt x="89" y="444"/>
                  </a:lnTo>
                  <a:lnTo>
                    <a:pt x="70" y="457"/>
                  </a:lnTo>
                  <a:lnTo>
                    <a:pt x="54" y="467"/>
                  </a:lnTo>
                  <a:lnTo>
                    <a:pt x="38" y="477"/>
                  </a:lnTo>
                  <a:lnTo>
                    <a:pt x="27" y="485"/>
                  </a:lnTo>
                  <a:lnTo>
                    <a:pt x="17" y="491"/>
                  </a:lnTo>
                  <a:lnTo>
                    <a:pt x="12" y="494"/>
                  </a:lnTo>
                  <a:lnTo>
                    <a:pt x="10" y="461"/>
                  </a:lnTo>
                  <a:lnTo>
                    <a:pt x="8" y="431"/>
                  </a:lnTo>
                  <a:lnTo>
                    <a:pt x="5" y="401"/>
                  </a:lnTo>
                  <a:lnTo>
                    <a:pt x="3" y="368"/>
                  </a:lnTo>
                  <a:lnTo>
                    <a:pt x="0" y="332"/>
                  </a:lnTo>
                  <a:lnTo>
                    <a:pt x="59" y="294"/>
                  </a:lnTo>
                  <a:lnTo>
                    <a:pt x="120" y="250"/>
                  </a:lnTo>
                  <a:lnTo>
                    <a:pt x="117" y="211"/>
                  </a:lnTo>
                  <a:lnTo>
                    <a:pt x="113" y="175"/>
                  </a:lnTo>
                  <a:lnTo>
                    <a:pt x="109" y="143"/>
                  </a:lnTo>
                  <a:lnTo>
                    <a:pt x="104" y="114"/>
                  </a:lnTo>
                  <a:lnTo>
                    <a:pt x="120" y="98"/>
                  </a:lnTo>
                  <a:lnTo>
                    <a:pt x="136" y="83"/>
                  </a:lnTo>
                  <a:lnTo>
                    <a:pt x="149" y="68"/>
                  </a:lnTo>
                  <a:lnTo>
                    <a:pt x="164" y="54"/>
                  </a:lnTo>
                  <a:lnTo>
                    <a:pt x="179" y="38"/>
                  </a:lnTo>
                  <a:lnTo>
                    <a:pt x="196" y="21"/>
                  </a:lnTo>
                  <a:lnTo>
                    <a:pt x="216" y="0"/>
                  </a:lnTo>
                  <a:close/>
                </a:path>
              </a:pathLst>
            </a:custGeom>
            <a:solidFill>
              <a:srgbClr val="FFFFFF"/>
            </a:solidFill>
            <a:ln w="0">
              <a:solidFill>
                <a:srgbClr val="FFFFFF"/>
              </a:solidFill>
              <a:prstDash val="solid"/>
              <a:round/>
              <a:headEnd/>
              <a:tailEnd/>
            </a:ln>
          </p:spPr>
          <p:txBody>
            <a:bodyPr/>
            <a:lstStyle/>
            <a:p>
              <a:endParaRPr lang="de-CH" dirty="0"/>
            </a:p>
          </p:txBody>
        </p:sp>
        <p:sp>
          <p:nvSpPr>
            <p:cNvPr id="23" name="Freeform 18"/>
            <p:cNvSpPr>
              <a:spLocks/>
            </p:cNvSpPr>
            <p:nvPr userDrawn="1"/>
          </p:nvSpPr>
          <p:spPr bwMode="auto">
            <a:xfrm>
              <a:off x="5126" y="4032"/>
              <a:ext cx="156" cy="76"/>
            </a:xfrm>
            <a:custGeom>
              <a:avLst/>
              <a:gdLst>
                <a:gd name="T0" fmla="*/ 0 w 1255"/>
                <a:gd name="T1" fmla="*/ 0 h 607"/>
                <a:gd name="T2" fmla="*/ 0 w 1255"/>
                <a:gd name="T3" fmla="*/ 0 h 607"/>
                <a:gd name="T4" fmla="*/ 0 w 1255"/>
                <a:gd name="T5" fmla="*/ 0 h 607"/>
                <a:gd name="T6" fmla="*/ 0 w 1255"/>
                <a:gd name="T7" fmla="*/ 0 h 607"/>
                <a:gd name="T8" fmla="*/ 0 w 1255"/>
                <a:gd name="T9" fmla="*/ 0 h 607"/>
                <a:gd name="T10" fmla="*/ 0 w 1255"/>
                <a:gd name="T11" fmla="*/ 0 h 607"/>
                <a:gd name="T12" fmla="*/ 0 w 1255"/>
                <a:gd name="T13" fmla="*/ 0 h 607"/>
                <a:gd name="T14" fmla="*/ 0 w 1255"/>
                <a:gd name="T15" fmla="*/ 0 h 607"/>
                <a:gd name="T16" fmla="*/ 0 w 1255"/>
                <a:gd name="T17" fmla="*/ 0 h 607"/>
                <a:gd name="T18" fmla="*/ 0 w 1255"/>
                <a:gd name="T19" fmla="*/ 0 h 607"/>
                <a:gd name="T20" fmla="*/ 0 w 1255"/>
                <a:gd name="T21" fmla="*/ 0 h 607"/>
                <a:gd name="T22" fmla="*/ 0 w 1255"/>
                <a:gd name="T23" fmla="*/ 0 h 607"/>
                <a:gd name="T24" fmla="*/ 0 w 1255"/>
                <a:gd name="T25" fmla="*/ 0 h 607"/>
                <a:gd name="T26" fmla="*/ 0 w 1255"/>
                <a:gd name="T27" fmla="*/ 0 h 607"/>
                <a:gd name="T28" fmla="*/ 0 w 1255"/>
                <a:gd name="T29" fmla="*/ 0 h 607"/>
                <a:gd name="T30" fmla="*/ 0 w 1255"/>
                <a:gd name="T31" fmla="*/ 0 h 607"/>
                <a:gd name="T32" fmla="*/ 0 w 1255"/>
                <a:gd name="T33" fmla="*/ 0 h 607"/>
                <a:gd name="T34" fmla="*/ 0 w 1255"/>
                <a:gd name="T35" fmla="*/ 0 h 607"/>
                <a:gd name="T36" fmla="*/ 0 w 1255"/>
                <a:gd name="T37" fmla="*/ 0 h 607"/>
                <a:gd name="T38" fmla="*/ 0 w 1255"/>
                <a:gd name="T39" fmla="*/ 0 h 607"/>
                <a:gd name="T40" fmla="*/ 0 w 1255"/>
                <a:gd name="T41" fmla="*/ 0 h 607"/>
                <a:gd name="T42" fmla="*/ 0 w 1255"/>
                <a:gd name="T43" fmla="*/ 0 h 607"/>
                <a:gd name="T44" fmla="*/ 0 w 1255"/>
                <a:gd name="T45" fmla="*/ 0 h 607"/>
                <a:gd name="T46" fmla="*/ 0 w 1255"/>
                <a:gd name="T47" fmla="*/ 0 h 607"/>
                <a:gd name="T48" fmla="*/ 0 w 1255"/>
                <a:gd name="T49" fmla="*/ 0 h 607"/>
                <a:gd name="T50" fmla="*/ 0 w 1255"/>
                <a:gd name="T51" fmla="*/ 0 h 607"/>
                <a:gd name="T52" fmla="*/ 0 w 1255"/>
                <a:gd name="T53" fmla="*/ 0 h 607"/>
                <a:gd name="T54" fmla="*/ 0 w 1255"/>
                <a:gd name="T55" fmla="*/ 0 h 607"/>
                <a:gd name="T56" fmla="*/ 0 w 1255"/>
                <a:gd name="T57" fmla="*/ 0 h 607"/>
                <a:gd name="T58" fmla="*/ 0 w 1255"/>
                <a:gd name="T59" fmla="*/ 0 h 607"/>
                <a:gd name="T60" fmla="*/ 0 w 1255"/>
                <a:gd name="T61" fmla="*/ 0 h 607"/>
                <a:gd name="T62" fmla="*/ 0 w 1255"/>
                <a:gd name="T63" fmla="*/ 0 h 607"/>
                <a:gd name="T64" fmla="*/ 0 w 1255"/>
                <a:gd name="T65" fmla="*/ 0 h 607"/>
                <a:gd name="T66" fmla="*/ 0 w 1255"/>
                <a:gd name="T67" fmla="*/ 0 h 607"/>
                <a:gd name="T68" fmla="*/ 0 w 1255"/>
                <a:gd name="T69" fmla="*/ 0 h 607"/>
                <a:gd name="T70" fmla="*/ 0 w 1255"/>
                <a:gd name="T71" fmla="*/ 0 h 607"/>
                <a:gd name="T72" fmla="*/ 0 w 1255"/>
                <a:gd name="T73" fmla="*/ 0 h 607"/>
                <a:gd name="T74" fmla="*/ 0 w 1255"/>
                <a:gd name="T75" fmla="*/ 0 h 607"/>
                <a:gd name="T76" fmla="*/ 0 w 1255"/>
                <a:gd name="T77" fmla="*/ 0 h 607"/>
                <a:gd name="T78" fmla="*/ 0 w 1255"/>
                <a:gd name="T79" fmla="*/ 0 h 607"/>
                <a:gd name="T80" fmla="*/ 0 w 1255"/>
                <a:gd name="T81" fmla="*/ 0 h 607"/>
                <a:gd name="T82" fmla="*/ 0 w 1255"/>
                <a:gd name="T83" fmla="*/ 0 h 607"/>
                <a:gd name="T84" fmla="*/ 0 w 1255"/>
                <a:gd name="T85" fmla="*/ 0 h 607"/>
                <a:gd name="T86" fmla="*/ 0 w 1255"/>
                <a:gd name="T87" fmla="*/ 0 h 607"/>
                <a:gd name="T88" fmla="*/ 0 w 1255"/>
                <a:gd name="T89" fmla="*/ 0 h 607"/>
                <a:gd name="T90" fmla="*/ 0 w 1255"/>
                <a:gd name="T91" fmla="*/ 0 h 607"/>
                <a:gd name="T92" fmla="*/ 0 w 1255"/>
                <a:gd name="T93" fmla="*/ 0 h 607"/>
                <a:gd name="T94" fmla="*/ 0 w 1255"/>
                <a:gd name="T95" fmla="*/ 0 h 607"/>
                <a:gd name="T96" fmla="*/ 0 w 1255"/>
                <a:gd name="T97" fmla="*/ 0 h 607"/>
                <a:gd name="T98" fmla="*/ 0 w 1255"/>
                <a:gd name="T99" fmla="*/ 0 h 607"/>
                <a:gd name="T100" fmla="*/ 0 w 1255"/>
                <a:gd name="T101" fmla="*/ 0 h 607"/>
                <a:gd name="T102" fmla="*/ 0 w 1255"/>
                <a:gd name="T103" fmla="*/ 0 h 607"/>
                <a:gd name="T104" fmla="*/ 0 w 1255"/>
                <a:gd name="T105" fmla="*/ 0 h 607"/>
                <a:gd name="T106" fmla="*/ 0 w 1255"/>
                <a:gd name="T107" fmla="*/ 0 h 607"/>
                <a:gd name="T108" fmla="*/ 0 w 1255"/>
                <a:gd name="T109" fmla="*/ 0 h 607"/>
                <a:gd name="T110" fmla="*/ 0 w 1255"/>
                <a:gd name="T111" fmla="*/ 0 h 607"/>
                <a:gd name="T112" fmla="*/ 0 w 1255"/>
                <a:gd name="T113" fmla="*/ 0 h 6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55" h="607">
                  <a:moveTo>
                    <a:pt x="200" y="0"/>
                  </a:moveTo>
                  <a:lnTo>
                    <a:pt x="226" y="61"/>
                  </a:lnTo>
                  <a:lnTo>
                    <a:pt x="257" y="117"/>
                  </a:lnTo>
                  <a:lnTo>
                    <a:pt x="290" y="171"/>
                  </a:lnTo>
                  <a:lnTo>
                    <a:pt x="326" y="221"/>
                  </a:lnTo>
                  <a:lnTo>
                    <a:pt x="367" y="266"/>
                  </a:lnTo>
                  <a:lnTo>
                    <a:pt x="409" y="309"/>
                  </a:lnTo>
                  <a:lnTo>
                    <a:pt x="456" y="347"/>
                  </a:lnTo>
                  <a:lnTo>
                    <a:pt x="505" y="384"/>
                  </a:lnTo>
                  <a:lnTo>
                    <a:pt x="556" y="416"/>
                  </a:lnTo>
                  <a:lnTo>
                    <a:pt x="610" y="444"/>
                  </a:lnTo>
                  <a:lnTo>
                    <a:pt x="667" y="470"/>
                  </a:lnTo>
                  <a:lnTo>
                    <a:pt x="726" y="492"/>
                  </a:lnTo>
                  <a:lnTo>
                    <a:pt x="786" y="511"/>
                  </a:lnTo>
                  <a:lnTo>
                    <a:pt x="849" y="527"/>
                  </a:lnTo>
                  <a:lnTo>
                    <a:pt x="914" y="539"/>
                  </a:lnTo>
                  <a:lnTo>
                    <a:pt x="979" y="549"/>
                  </a:lnTo>
                  <a:lnTo>
                    <a:pt x="1046" y="555"/>
                  </a:lnTo>
                  <a:lnTo>
                    <a:pt x="1115" y="559"/>
                  </a:lnTo>
                  <a:lnTo>
                    <a:pt x="1184" y="559"/>
                  </a:lnTo>
                  <a:lnTo>
                    <a:pt x="1255" y="557"/>
                  </a:lnTo>
                  <a:lnTo>
                    <a:pt x="1209" y="573"/>
                  </a:lnTo>
                  <a:lnTo>
                    <a:pt x="1160" y="585"/>
                  </a:lnTo>
                  <a:lnTo>
                    <a:pt x="1106" y="594"/>
                  </a:lnTo>
                  <a:lnTo>
                    <a:pt x="1048" y="601"/>
                  </a:lnTo>
                  <a:lnTo>
                    <a:pt x="988" y="605"/>
                  </a:lnTo>
                  <a:lnTo>
                    <a:pt x="926" y="607"/>
                  </a:lnTo>
                  <a:lnTo>
                    <a:pt x="862" y="606"/>
                  </a:lnTo>
                  <a:lnTo>
                    <a:pt x="796" y="603"/>
                  </a:lnTo>
                  <a:lnTo>
                    <a:pt x="731" y="598"/>
                  </a:lnTo>
                  <a:lnTo>
                    <a:pt x="664" y="590"/>
                  </a:lnTo>
                  <a:lnTo>
                    <a:pt x="599" y="581"/>
                  </a:lnTo>
                  <a:lnTo>
                    <a:pt x="534" y="570"/>
                  </a:lnTo>
                  <a:lnTo>
                    <a:pt x="470" y="556"/>
                  </a:lnTo>
                  <a:lnTo>
                    <a:pt x="410" y="541"/>
                  </a:lnTo>
                  <a:lnTo>
                    <a:pt x="352" y="525"/>
                  </a:lnTo>
                  <a:lnTo>
                    <a:pt x="297" y="507"/>
                  </a:lnTo>
                  <a:lnTo>
                    <a:pt x="245" y="488"/>
                  </a:lnTo>
                  <a:lnTo>
                    <a:pt x="198" y="468"/>
                  </a:lnTo>
                  <a:lnTo>
                    <a:pt x="162" y="449"/>
                  </a:lnTo>
                  <a:lnTo>
                    <a:pt x="129" y="428"/>
                  </a:lnTo>
                  <a:lnTo>
                    <a:pt x="99" y="407"/>
                  </a:lnTo>
                  <a:lnTo>
                    <a:pt x="73" y="384"/>
                  </a:lnTo>
                  <a:lnTo>
                    <a:pt x="50" y="360"/>
                  </a:lnTo>
                  <a:lnTo>
                    <a:pt x="31" y="335"/>
                  </a:lnTo>
                  <a:lnTo>
                    <a:pt x="17" y="309"/>
                  </a:lnTo>
                  <a:lnTo>
                    <a:pt x="6" y="283"/>
                  </a:lnTo>
                  <a:lnTo>
                    <a:pt x="1" y="255"/>
                  </a:lnTo>
                  <a:lnTo>
                    <a:pt x="0" y="228"/>
                  </a:lnTo>
                  <a:lnTo>
                    <a:pt x="5" y="199"/>
                  </a:lnTo>
                  <a:lnTo>
                    <a:pt x="15" y="171"/>
                  </a:lnTo>
                  <a:lnTo>
                    <a:pt x="30" y="142"/>
                  </a:lnTo>
                  <a:lnTo>
                    <a:pt x="52" y="113"/>
                  </a:lnTo>
                  <a:lnTo>
                    <a:pt x="79" y="85"/>
                  </a:lnTo>
                  <a:lnTo>
                    <a:pt x="113" y="56"/>
                  </a:lnTo>
                  <a:lnTo>
                    <a:pt x="154" y="28"/>
                  </a:lnTo>
                  <a:lnTo>
                    <a:pt x="200"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4" name="Freeform 19"/>
            <p:cNvSpPr>
              <a:spLocks/>
            </p:cNvSpPr>
            <p:nvPr userDrawn="1"/>
          </p:nvSpPr>
          <p:spPr bwMode="auto">
            <a:xfrm>
              <a:off x="5338" y="3857"/>
              <a:ext cx="67" cy="149"/>
            </a:xfrm>
            <a:custGeom>
              <a:avLst/>
              <a:gdLst>
                <a:gd name="T0" fmla="*/ 0 w 533"/>
                <a:gd name="T1" fmla="*/ 0 h 1192"/>
                <a:gd name="T2" fmla="*/ 0 w 533"/>
                <a:gd name="T3" fmla="*/ 0 h 1192"/>
                <a:gd name="T4" fmla="*/ 0 w 533"/>
                <a:gd name="T5" fmla="*/ 0 h 1192"/>
                <a:gd name="T6" fmla="*/ 0 w 533"/>
                <a:gd name="T7" fmla="*/ 0 h 1192"/>
                <a:gd name="T8" fmla="*/ 0 w 533"/>
                <a:gd name="T9" fmla="*/ 0 h 1192"/>
                <a:gd name="T10" fmla="*/ 0 w 533"/>
                <a:gd name="T11" fmla="*/ 0 h 1192"/>
                <a:gd name="T12" fmla="*/ 0 w 533"/>
                <a:gd name="T13" fmla="*/ 0 h 1192"/>
                <a:gd name="T14" fmla="*/ 0 w 533"/>
                <a:gd name="T15" fmla="*/ 0 h 1192"/>
                <a:gd name="T16" fmla="*/ 0 w 533"/>
                <a:gd name="T17" fmla="*/ 0 h 1192"/>
                <a:gd name="T18" fmla="*/ 0 w 533"/>
                <a:gd name="T19" fmla="*/ 0 h 1192"/>
                <a:gd name="T20" fmla="*/ 0 w 533"/>
                <a:gd name="T21" fmla="*/ 0 h 1192"/>
                <a:gd name="T22" fmla="*/ 0 w 533"/>
                <a:gd name="T23" fmla="*/ 0 h 1192"/>
                <a:gd name="T24" fmla="*/ 0 w 533"/>
                <a:gd name="T25" fmla="*/ 0 h 1192"/>
                <a:gd name="T26" fmla="*/ 0 w 533"/>
                <a:gd name="T27" fmla="*/ 0 h 1192"/>
                <a:gd name="T28" fmla="*/ 0 w 533"/>
                <a:gd name="T29" fmla="*/ 0 h 1192"/>
                <a:gd name="T30" fmla="*/ 0 w 533"/>
                <a:gd name="T31" fmla="*/ 0 h 1192"/>
                <a:gd name="T32" fmla="*/ 0 w 533"/>
                <a:gd name="T33" fmla="*/ 0 h 1192"/>
                <a:gd name="T34" fmla="*/ 0 w 533"/>
                <a:gd name="T35" fmla="*/ 0 h 1192"/>
                <a:gd name="T36" fmla="*/ 0 w 533"/>
                <a:gd name="T37" fmla="*/ 0 h 1192"/>
                <a:gd name="T38" fmla="*/ 0 w 533"/>
                <a:gd name="T39" fmla="*/ 0 h 1192"/>
                <a:gd name="T40" fmla="*/ 0 w 533"/>
                <a:gd name="T41" fmla="*/ 0 h 1192"/>
                <a:gd name="T42" fmla="*/ 0 w 533"/>
                <a:gd name="T43" fmla="*/ 0 h 1192"/>
                <a:gd name="T44" fmla="*/ 0 w 533"/>
                <a:gd name="T45" fmla="*/ 0 h 1192"/>
                <a:gd name="T46" fmla="*/ 0 w 533"/>
                <a:gd name="T47" fmla="*/ 0 h 1192"/>
                <a:gd name="T48" fmla="*/ 0 w 533"/>
                <a:gd name="T49" fmla="*/ 0 h 1192"/>
                <a:gd name="T50" fmla="*/ 0 w 533"/>
                <a:gd name="T51" fmla="*/ 0 h 1192"/>
                <a:gd name="T52" fmla="*/ 0 w 533"/>
                <a:gd name="T53" fmla="*/ 0 h 1192"/>
                <a:gd name="T54" fmla="*/ 0 w 533"/>
                <a:gd name="T55" fmla="*/ 0 h 1192"/>
                <a:gd name="T56" fmla="*/ 0 w 533"/>
                <a:gd name="T57" fmla="*/ 0 h 1192"/>
                <a:gd name="T58" fmla="*/ 0 w 533"/>
                <a:gd name="T59" fmla="*/ 0 h 1192"/>
                <a:gd name="T60" fmla="*/ 0 w 533"/>
                <a:gd name="T61" fmla="*/ 0 h 1192"/>
                <a:gd name="T62" fmla="*/ 0 w 533"/>
                <a:gd name="T63" fmla="*/ 0 h 1192"/>
                <a:gd name="T64" fmla="*/ 0 w 533"/>
                <a:gd name="T65" fmla="*/ 0 h 1192"/>
                <a:gd name="T66" fmla="*/ 0 w 533"/>
                <a:gd name="T67" fmla="*/ 0 h 1192"/>
                <a:gd name="T68" fmla="*/ 0 w 533"/>
                <a:gd name="T69" fmla="*/ 0 h 1192"/>
                <a:gd name="T70" fmla="*/ 0 w 533"/>
                <a:gd name="T71" fmla="*/ 0 h 1192"/>
                <a:gd name="T72" fmla="*/ 0 w 533"/>
                <a:gd name="T73" fmla="*/ 0 h 1192"/>
                <a:gd name="T74" fmla="*/ 0 w 533"/>
                <a:gd name="T75" fmla="*/ 0 h 1192"/>
                <a:gd name="T76" fmla="*/ 0 w 533"/>
                <a:gd name="T77" fmla="*/ 0 h 1192"/>
                <a:gd name="T78" fmla="*/ 0 w 533"/>
                <a:gd name="T79" fmla="*/ 0 h 1192"/>
                <a:gd name="T80" fmla="*/ 0 w 533"/>
                <a:gd name="T81" fmla="*/ 0 h 1192"/>
                <a:gd name="T82" fmla="*/ 0 w 533"/>
                <a:gd name="T83" fmla="*/ 0 h 1192"/>
                <a:gd name="T84" fmla="*/ 0 w 533"/>
                <a:gd name="T85" fmla="*/ 0 h 1192"/>
                <a:gd name="T86" fmla="*/ 0 w 533"/>
                <a:gd name="T87" fmla="*/ 0 h 1192"/>
                <a:gd name="T88" fmla="*/ 0 w 533"/>
                <a:gd name="T89" fmla="*/ 0 h 1192"/>
                <a:gd name="T90" fmla="*/ 0 w 533"/>
                <a:gd name="T91" fmla="*/ 0 h 1192"/>
                <a:gd name="T92" fmla="*/ 0 w 533"/>
                <a:gd name="T93" fmla="*/ 0 h 1192"/>
                <a:gd name="T94" fmla="*/ 0 w 533"/>
                <a:gd name="T95" fmla="*/ 0 h 1192"/>
                <a:gd name="T96" fmla="*/ 0 w 533"/>
                <a:gd name="T97" fmla="*/ 0 h 1192"/>
                <a:gd name="T98" fmla="*/ 0 w 533"/>
                <a:gd name="T99" fmla="*/ 0 h 1192"/>
                <a:gd name="T100" fmla="*/ 0 w 533"/>
                <a:gd name="T101" fmla="*/ 0 h 1192"/>
                <a:gd name="T102" fmla="*/ 0 w 533"/>
                <a:gd name="T103" fmla="*/ 0 h 1192"/>
                <a:gd name="T104" fmla="*/ 0 w 533"/>
                <a:gd name="T105" fmla="*/ 0 h 1192"/>
                <a:gd name="T106" fmla="*/ 0 w 533"/>
                <a:gd name="T107" fmla="*/ 0 h 1192"/>
                <a:gd name="T108" fmla="*/ 0 w 533"/>
                <a:gd name="T109" fmla="*/ 0 h 1192"/>
                <a:gd name="T110" fmla="*/ 0 w 533"/>
                <a:gd name="T111" fmla="*/ 0 h 1192"/>
                <a:gd name="T112" fmla="*/ 0 w 533"/>
                <a:gd name="T113" fmla="*/ 0 h 1192"/>
                <a:gd name="T114" fmla="*/ 0 w 533"/>
                <a:gd name="T115" fmla="*/ 0 h 1192"/>
                <a:gd name="T116" fmla="*/ 0 w 533"/>
                <a:gd name="T117" fmla="*/ 0 h 1192"/>
                <a:gd name="T118" fmla="*/ 0 w 533"/>
                <a:gd name="T119" fmla="*/ 0 h 1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3" h="1192">
                  <a:moveTo>
                    <a:pt x="443" y="0"/>
                  </a:moveTo>
                  <a:lnTo>
                    <a:pt x="450" y="19"/>
                  </a:lnTo>
                  <a:lnTo>
                    <a:pt x="451" y="21"/>
                  </a:lnTo>
                  <a:lnTo>
                    <a:pt x="454" y="30"/>
                  </a:lnTo>
                  <a:lnTo>
                    <a:pt x="458" y="44"/>
                  </a:lnTo>
                  <a:lnTo>
                    <a:pt x="464" y="63"/>
                  </a:lnTo>
                  <a:lnTo>
                    <a:pt x="470" y="86"/>
                  </a:lnTo>
                  <a:lnTo>
                    <a:pt x="478" y="114"/>
                  </a:lnTo>
                  <a:lnTo>
                    <a:pt x="485" y="147"/>
                  </a:lnTo>
                  <a:lnTo>
                    <a:pt x="493" y="183"/>
                  </a:lnTo>
                  <a:lnTo>
                    <a:pt x="502" y="222"/>
                  </a:lnTo>
                  <a:lnTo>
                    <a:pt x="509" y="266"/>
                  </a:lnTo>
                  <a:lnTo>
                    <a:pt x="516" y="313"/>
                  </a:lnTo>
                  <a:lnTo>
                    <a:pt x="522" y="361"/>
                  </a:lnTo>
                  <a:lnTo>
                    <a:pt x="491" y="394"/>
                  </a:lnTo>
                  <a:lnTo>
                    <a:pt x="457" y="427"/>
                  </a:lnTo>
                  <a:lnTo>
                    <a:pt x="421" y="460"/>
                  </a:lnTo>
                  <a:lnTo>
                    <a:pt x="414" y="414"/>
                  </a:lnTo>
                  <a:lnTo>
                    <a:pt x="407" y="373"/>
                  </a:lnTo>
                  <a:lnTo>
                    <a:pt x="401" y="335"/>
                  </a:lnTo>
                  <a:lnTo>
                    <a:pt x="395" y="303"/>
                  </a:lnTo>
                  <a:lnTo>
                    <a:pt x="377" y="323"/>
                  </a:lnTo>
                  <a:lnTo>
                    <a:pt x="361" y="340"/>
                  </a:lnTo>
                  <a:lnTo>
                    <a:pt x="347" y="354"/>
                  </a:lnTo>
                  <a:lnTo>
                    <a:pt x="334" y="368"/>
                  </a:lnTo>
                  <a:lnTo>
                    <a:pt x="321" y="381"/>
                  </a:lnTo>
                  <a:lnTo>
                    <a:pt x="306" y="395"/>
                  </a:lnTo>
                  <a:lnTo>
                    <a:pt x="292" y="410"/>
                  </a:lnTo>
                  <a:lnTo>
                    <a:pt x="298" y="452"/>
                  </a:lnTo>
                  <a:lnTo>
                    <a:pt x="303" y="498"/>
                  </a:lnTo>
                  <a:lnTo>
                    <a:pt x="308" y="549"/>
                  </a:lnTo>
                  <a:lnTo>
                    <a:pt x="268" y="579"/>
                  </a:lnTo>
                  <a:lnTo>
                    <a:pt x="229" y="607"/>
                  </a:lnTo>
                  <a:lnTo>
                    <a:pt x="191" y="632"/>
                  </a:lnTo>
                  <a:lnTo>
                    <a:pt x="193" y="660"/>
                  </a:lnTo>
                  <a:lnTo>
                    <a:pt x="195" y="684"/>
                  </a:lnTo>
                  <a:lnTo>
                    <a:pt x="196" y="705"/>
                  </a:lnTo>
                  <a:lnTo>
                    <a:pt x="198" y="725"/>
                  </a:lnTo>
                  <a:lnTo>
                    <a:pt x="199" y="748"/>
                  </a:lnTo>
                  <a:lnTo>
                    <a:pt x="202" y="772"/>
                  </a:lnTo>
                  <a:lnTo>
                    <a:pt x="208" y="769"/>
                  </a:lnTo>
                  <a:lnTo>
                    <a:pt x="218" y="762"/>
                  </a:lnTo>
                  <a:lnTo>
                    <a:pt x="233" y="753"/>
                  </a:lnTo>
                  <a:lnTo>
                    <a:pt x="250" y="741"/>
                  </a:lnTo>
                  <a:lnTo>
                    <a:pt x="271" y="729"/>
                  </a:lnTo>
                  <a:lnTo>
                    <a:pt x="294" y="713"/>
                  </a:lnTo>
                  <a:lnTo>
                    <a:pt x="319" y="698"/>
                  </a:lnTo>
                  <a:lnTo>
                    <a:pt x="321" y="757"/>
                  </a:lnTo>
                  <a:lnTo>
                    <a:pt x="321" y="814"/>
                  </a:lnTo>
                  <a:lnTo>
                    <a:pt x="321" y="866"/>
                  </a:lnTo>
                  <a:lnTo>
                    <a:pt x="327" y="862"/>
                  </a:lnTo>
                  <a:lnTo>
                    <a:pt x="338" y="857"/>
                  </a:lnTo>
                  <a:lnTo>
                    <a:pt x="350" y="848"/>
                  </a:lnTo>
                  <a:lnTo>
                    <a:pt x="366" y="839"/>
                  </a:lnTo>
                  <a:lnTo>
                    <a:pt x="382" y="826"/>
                  </a:lnTo>
                  <a:lnTo>
                    <a:pt x="400" y="813"/>
                  </a:lnTo>
                  <a:lnTo>
                    <a:pt x="417" y="798"/>
                  </a:lnTo>
                  <a:lnTo>
                    <a:pt x="434" y="782"/>
                  </a:lnTo>
                  <a:lnTo>
                    <a:pt x="437" y="744"/>
                  </a:lnTo>
                  <a:lnTo>
                    <a:pt x="438" y="704"/>
                  </a:lnTo>
                  <a:lnTo>
                    <a:pt x="437" y="662"/>
                  </a:lnTo>
                  <a:lnTo>
                    <a:pt x="435" y="619"/>
                  </a:lnTo>
                  <a:lnTo>
                    <a:pt x="458" y="603"/>
                  </a:lnTo>
                  <a:lnTo>
                    <a:pt x="478" y="589"/>
                  </a:lnTo>
                  <a:lnTo>
                    <a:pt x="496" y="574"/>
                  </a:lnTo>
                  <a:lnTo>
                    <a:pt x="512" y="562"/>
                  </a:lnTo>
                  <a:lnTo>
                    <a:pt x="523" y="551"/>
                  </a:lnTo>
                  <a:lnTo>
                    <a:pt x="533" y="543"/>
                  </a:lnTo>
                  <a:lnTo>
                    <a:pt x="533" y="553"/>
                  </a:lnTo>
                  <a:lnTo>
                    <a:pt x="531" y="623"/>
                  </a:lnTo>
                  <a:lnTo>
                    <a:pt x="526" y="695"/>
                  </a:lnTo>
                  <a:lnTo>
                    <a:pt x="518" y="767"/>
                  </a:lnTo>
                  <a:lnTo>
                    <a:pt x="505" y="841"/>
                  </a:lnTo>
                  <a:lnTo>
                    <a:pt x="505" y="842"/>
                  </a:lnTo>
                  <a:lnTo>
                    <a:pt x="492" y="885"/>
                  </a:lnTo>
                  <a:lnTo>
                    <a:pt x="478" y="923"/>
                  </a:lnTo>
                  <a:lnTo>
                    <a:pt x="462" y="955"/>
                  </a:lnTo>
                  <a:lnTo>
                    <a:pt x="444" y="984"/>
                  </a:lnTo>
                  <a:lnTo>
                    <a:pt x="425" y="1009"/>
                  </a:lnTo>
                  <a:lnTo>
                    <a:pt x="404" y="1031"/>
                  </a:lnTo>
                  <a:lnTo>
                    <a:pt x="377" y="1055"/>
                  </a:lnTo>
                  <a:lnTo>
                    <a:pt x="347" y="1077"/>
                  </a:lnTo>
                  <a:lnTo>
                    <a:pt x="314" y="1096"/>
                  </a:lnTo>
                  <a:lnTo>
                    <a:pt x="277" y="1117"/>
                  </a:lnTo>
                  <a:lnTo>
                    <a:pt x="239" y="1140"/>
                  </a:lnTo>
                  <a:lnTo>
                    <a:pt x="189" y="1167"/>
                  </a:lnTo>
                  <a:lnTo>
                    <a:pt x="141" y="1192"/>
                  </a:lnTo>
                  <a:lnTo>
                    <a:pt x="151" y="1136"/>
                  </a:lnTo>
                  <a:lnTo>
                    <a:pt x="156" y="1079"/>
                  </a:lnTo>
                  <a:lnTo>
                    <a:pt x="158" y="1021"/>
                  </a:lnTo>
                  <a:lnTo>
                    <a:pt x="156" y="951"/>
                  </a:lnTo>
                  <a:lnTo>
                    <a:pt x="148" y="884"/>
                  </a:lnTo>
                  <a:lnTo>
                    <a:pt x="134" y="818"/>
                  </a:lnTo>
                  <a:lnTo>
                    <a:pt x="116" y="754"/>
                  </a:lnTo>
                  <a:lnTo>
                    <a:pt x="94" y="693"/>
                  </a:lnTo>
                  <a:lnTo>
                    <a:pt x="67" y="632"/>
                  </a:lnTo>
                  <a:lnTo>
                    <a:pt x="35" y="575"/>
                  </a:lnTo>
                  <a:lnTo>
                    <a:pt x="0" y="520"/>
                  </a:lnTo>
                  <a:lnTo>
                    <a:pt x="42" y="489"/>
                  </a:lnTo>
                  <a:lnTo>
                    <a:pt x="81" y="456"/>
                  </a:lnTo>
                  <a:lnTo>
                    <a:pt x="119" y="421"/>
                  </a:lnTo>
                  <a:lnTo>
                    <a:pt x="155" y="384"/>
                  </a:lnTo>
                  <a:lnTo>
                    <a:pt x="189" y="348"/>
                  </a:lnTo>
                  <a:lnTo>
                    <a:pt x="222" y="312"/>
                  </a:lnTo>
                  <a:lnTo>
                    <a:pt x="252" y="275"/>
                  </a:lnTo>
                  <a:lnTo>
                    <a:pt x="281" y="240"/>
                  </a:lnTo>
                  <a:lnTo>
                    <a:pt x="307" y="206"/>
                  </a:lnTo>
                  <a:lnTo>
                    <a:pt x="332" y="173"/>
                  </a:lnTo>
                  <a:lnTo>
                    <a:pt x="354" y="141"/>
                  </a:lnTo>
                  <a:lnTo>
                    <a:pt x="374" y="113"/>
                  </a:lnTo>
                  <a:lnTo>
                    <a:pt x="390" y="87"/>
                  </a:lnTo>
                  <a:lnTo>
                    <a:pt x="405" y="66"/>
                  </a:lnTo>
                  <a:lnTo>
                    <a:pt x="416" y="47"/>
                  </a:lnTo>
                  <a:lnTo>
                    <a:pt x="426" y="32"/>
                  </a:lnTo>
                  <a:lnTo>
                    <a:pt x="429" y="27"/>
                  </a:lnTo>
                  <a:lnTo>
                    <a:pt x="431" y="23"/>
                  </a:lnTo>
                  <a:lnTo>
                    <a:pt x="433" y="20"/>
                  </a:lnTo>
                  <a:lnTo>
                    <a:pt x="434" y="18"/>
                  </a:lnTo>
                  <a:lnTo>
                    <a:pt x="434" y="17"/>
                  </a:lnTo>
                  <a:lnTo>
                    <a:pt x="443"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grpSp>
      <p:sp>
        <p:nvSpPr>
          <p:cNvPr id="13314" name="Rectangle 1026"/>
          <p:cNvSpPr>
            <a:spLocks noGrp="1" noChangeArrowheads="1"/>
          </p:cNvSpPr>
          <p:nvPr>
            <p:ph type="ctrTitle"/>
          </p:nvPr>
        </p:nvSpPr>
        <p:spPr>
          <a:xfrm>
            <a:off x="467544" y="758286"/>
            <a:ext cx="8136904" cy="688984"/>
          </a:xfrm>
        </p:spPr>
        <p:txBody>
          <a:bodyPr/>
          <a:lstStyle>
            <a:lvl1pPr algn="l">
              <a:defRPr sz="4400" b="1" baseline="0">
                <a:solidFill>
                  <a:srgbClr val="009973"/>
                </a:solidFill>
              </a:defRPr>
            </a:lvl1pPr>
          </a:lstStyle>
          <a:p>
            <a:pPr lvl="0"/>
            <a:r>
              <a:rPr lang="de-DE" altLang="de-DE" noProof="0" smtClean="0"/>
              <a:t>Titelmasterformat durch Klicken bearbeiten</a:t>
            </a:r>
            <a:endParaRPr lang="de-DE" altLang="de-DE" noProof="0" dirty="0" smtClean="0"/>
          </a:p>
        </p:txBody>
      </p:sp>
      <p:sp>
        <p:nvSpPr>
          <p:cNvPr id="13315" name="Rectangle 1027"/>
          <p:cNvSpPr>
            <a:spLocks noGrp="1" noChangeArrowheads="1"/>
          </p:cNvSpPr>
          <p:nvPr>
            <p:ph type="subTitle" idx="1"/>
          </p:nvPr>
        </p:nvSpPr>
        <p:spPr bwMode="auto">
          <a:xfrm>
            <a:off x="467544" y="1556792"/>
            <a:ext cx="8136904" cy="7599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a:buFontTx/>
              <a:buNone/>
              <a:defRPr sz="2600" b="0" baseline="0">
                <a:solidFill>
                  <a:srgbClr val="009973"/>
                </a:solidFill>
              </a:defRPr>
            </a:lvl1pPr>
          </a:lstStyle>
          <a:p>
            <a:r>
              <a:rPr lang="de-DE" altLang="de-DE" smtClean="0"/>
              <a:t>Formatvorlage des Untertitelmasters durch Klicken bearbeiten</a:t>
            </a:r>
            <a:endParaRPr lang="de-CH" altLang="de-DE" dirty="0" smtClean="0"/>
          </a:p>
        </p:txBody>
      </p:sp>
      <p:sp>
        <p:nvSpPr>
          <p:cNvPr id="3" name="Bildplatzhalter 2"/>
          <p:cNvSpPr>
            <a:spLocks noGrp="1"/>
          </p:cNvSpPr>
          <p:nvPr>
            <p:ph type="pic" sz="quarter" idx="10"/>
          </p:nvPr>
        </p:nvSpPr>
        <p:spPr>
          <a:xfrm>
            <a:off x="0" y="2636912"/>
            <a:ext cx="9144000" cy="2761654"/>
          </a:xfrm>
          <a:prstGeom prst="rect">
            <a:avLst/>
          </a:prstGeom>
        </p:spPr>
        <p:txBody>
          <a:bodyPr rtlCol="0">
            <a:normAutofit/>
          </a:bodyPr>
          <a:lstStyle>
            <a:lvl1pPr marL="0" indent="0">
              <a:buNone/>
              <a:defRPr/>
            </a:lvl1pPr>
          </a:lstStyle>
          <a:p>
            <a:pPr lvl="0"/>
            <a:r>
              <a:rPr lang="de-DE" noProof="0" dirty="0" smtClean="0"/>
              <a:t>Bild durch Klicken auf Symbol hinzufügen</a:t>
            </a:r>
            <a:endParaRPr lang="de-CH" noProof="0" dirty="0" smtClean="0"/>
          </a:p>
        </p:txBody>
      </p:sp>
      <p:sp>
        <p:nvSpPr>
          <p:cNvPr id="25" name="Textfeld 24"/>
          <p:cNvSpPr txBox="1"/>
          <p:nvPr userDrawn="1"/>
        </p:nvSpPr>
        <p:spPr>
          <a:xfrm>
            <a:off x="630000" y="6531984"/>
            <a:ext cx="2143150" cy="230832"/>
          </a:xfrm>
          <a:prstGeom prst="rect">
            <a:avLst/>
          </a:prstGeom>
          <a:noFill/>
        </p:spPr>
        <p:txBody>
          <a:bodyPr wrap="square" lIns="90000" rIns="90000" rtlCol="0" anchor="ctr" anchorCtr="0">
            <a:spAutoFit/>
          </a:bodyPr>
          <a:lstStyle/>
          <a:p>
            <a:pPr algn="l"/>
            <a:r>
              <a:rPr lang="de-CH" sz="900" dirty="0" smtClean="0">
                <a:solidFill>
                  <a:schemeClr val="tx1">
                    <a:lumMod val="50000"/>
                    <a:lumOff val="50000"/>
                  </a:schemeClr>
                </a:solidFill>
              </a:rPr>
              <a:t>© 2016</a:t>
            </a:r>
            <a:r>
              <a:rPr lang="de-CH" sz="900" baseline="0" dirty="0" smtClean="0">
                <a:solidFill>
                  <a:schemeClr val="tx1">
                    <a:lumMod val="50000"/>
                    <a:lumOff val="50000"/>
                  </a:schemeClr>
                </a:solidFill>
              </a:rPr>
              <a:t>  </a:t>
            </a:r>
            <a:r>
              <a:rPr lang="de-DE" sz="900" dirty="0" smtClean="0">
                <a:solidFill>
                  <a:schemeClr val="tx1">
                    <a:lumMod val="50000"/>
                    <a:lumOff val="50000"/>
                  </a:schemeClr>
                </a:solidFill>
              </a:rPr>
              <a:t>FiBL,</a:t>
            </a:r>
            <a:r>
              <a:rPr lang="de-DE" sz="900" baseline="0" dirty="0" smtClean="0">
                <a:solidFill>
                  <a:schemeClr val="tx1">
                    <a:lumMod val="50000"/>
                    <a:lumOff val="50000"/>
                  </a:schemeClr>
                </a:solidFill>
              </a:rPr>
              <a:t> Bio Suisse</a:t>
            </a:r>
            <a:endParaRPr lang="de-CH" sz="900" dirty="0">
              <a:solidFill>
                <a:schemeClr val="tx1">
                  <a:lumMod val="50000"/>
                  <a:lumOff val="50000"/>
                </a:schemeClr>
              </a:solidFill>
            </a:endParaRPr>
          </a:p>
        </p:txBody>
      </p:sp>
    </p:spTree>
    <p:extLst>
      <p:ext uri="{BB962C8B-B14F-4D97-AF65-F5344CB8AC3E}">
        <p14:creationId xmlns:p14="http://schemas.microsoft.com/office/powerpoint/2010/main" val="2811009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74007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356992"/>
            <a:ext cx="3888834" cy="24753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56992"/>
            <a:ext cx="3952096" cy="2483967"/>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702768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3091202"/>
            <a:ext cx="7908954" cy="271406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44292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351114"/>
            <a:ext cx="1711102"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5142" y="4351114"/>
            <a:ext cx="6112336"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06396" y="1562417"/>
            <a:ext cx="7908954" cy="271406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676514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2708920"/>
            <a:ext cx="7908954" cy="309634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500093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711104"/>
            <a:ext cx="1711102"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8473" y="4718780"/>
            <a:ext cx="6112336"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21896" y="1528136"/>
            <a:ext cx="7908954" cy="309634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944150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3861084"/>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25" name="Textplatzhalter 7"/>
          <p:cNvSpPr>
            <a:spLocks noGrp="1"/>
          </p:cNvSpPr>
          <p:nvPr>
            <p:ph type="body" sz="quarter" idx="42"/>
          </p:nvPr>
        </p:nvSpPr>
        <p:spPr>
          <a:xfrm>
            <a:off x="4637254"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15" name="Inhaltsplatzhalter 3"/>
          <p:cNvSpPr>
            <a:spLocks noGrp="1"/>
          </p:cNvSpPr>
          <p:nvPr>
            <p:ph sz="quarter" idx="45"/>
          </p:nvPr>
        </p:nvSpPr>
        <p:spPr>
          <a:xfrm>
            <a:off x="4619012" y="1543199"/>
            <a:ext cx="3896338" cy="386108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4829751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4279784"/>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4619012" y="1543199"/>
            <a:ext cx="3896338" cy="427978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12701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4" name="Inhaltsplatzhalter 3"/>
          <p:cNvSpPr>
            <a:spLocks noGrp="1"/>
          </p:cNvSpPr>
          <p:nvPr>
            <p:ph sz="quarter" idx="17"/>
          </p:nvPr>
        </p:nvSpPr>
        <p:spPr>
          <a:xfrm>
            <a:off x="612775" y="1313538"/>
            <a:ext cx="3896338" cy="4864699"/>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4619012" y="1313538"/>
            <a:ext cx="3896338" cy="4864699"/>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1284702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302458"/>
            <a:ext cx="3887217" cy="342566"/>
          </a:xfrm>
        </p:spPr>
        <p:txBody>
          <a:bodyPr/>
          <a:lstStyle>
            <a:lvl1pPr algn="l">
              <a:defRPr sz="1600"/>
            </a:lvl1pPr>
            <a:lvl2pPr marL="342900" indent="0">
              <a:buNone/>
              <a:defRPr sz="18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19" name="Inhaltsplatzhalter 3"/>
          <p:cNvSpPr>
            <a:spLocks noGrp="1"/>
          </p:cNvSpPr>
          <p:nvPr>
            <p:ph sz="quarter" idx="39"/>
          </p:nvPr>
        </p:nvSpPr>
        <p:spPr>
          <a:xfrm>
            <a:off x="621896"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Textplatzhalter 7"/>
          <p:cNvSpPr>
            <a:spLocks noGrp="1"/>
          </p:cNvSpPr>
          <p:nvPr>
            <p:ph type="body" sz="quarter" idx="40"/>
          </p:nvPr>
        </p:nvSpPr>
        <p:spPr>
          <a:xfrm>
            <a:off x="4628133" y="3302458"/>
            <a:ext cx="3887217" cy="342566"/>
          </a:xfrm>
        </p:spPr>
        <p:txBody>
          <a:bodyPr/>
          <a:lstStyle>
            <a:lvl1pPr>
              <a:defRPr sz="1600"/>
            </a:lvl1pPr>
            <a:lvl2pPr marL="342900" indent="0">
              <a:buNone/>
              <a:defRPr sz="1800"/>
            </a:lvl2pPr>
          </a:lstStyle>
          <a:p>
            <a:pPr lvl="0"/>
            <a:r>
              <a:rPr lang="de-DE" smtClean="0"/>
              <a:t>Textmasterformat bearbeiten</a:t>
            </a:r>
          </a:p>
        </p:txBody>
      </p:sp>
      <p:sp>
        <p:nvSpPr>
          <p:cNvPr id="21" name="Inhaltsplatzhalter 3"/>
          <p:cNvSpPr>
            <a:spLocks noGrp="1"/>
          </p:cNvSpPr>
          <p:nvPr>
            <p:ph sz="quarter" idx="41"/>
          </p:nvPr>
        </p:nvSpPr>
        <p:spPr>
          <a:xfrm>
            <a:off x="4628133"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5" name="Textplatzhalter 7"/>
          <p:cNvSpPr>
            <a:spLocks noGrp="1"/>
          </p:cNvSpPr>
          <p:nvPr>
            <p:ph type="body" sz="quarter" idx="42"/>
          </p:nvPr>
        </p:nvSpPr>
        <p:spPr>
          <a:xfrm>
            <a:off x="4637254"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26" name="Inhaltsplatzhalter 3"/>
          <p:cNvSpPr>
            <a:spLocks noGrp="1"/>
          </p:cNvSpPr>
          <p:nvPr>
            <p:ph sz="quarter" idx="43"/>
          </p:nvPr>
        </p:nvSpPr>
        <p:spPr>
          <a:xfrm>
            <a:off x="4637254"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4"/>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937070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39"/>
          </p:nvPr>
        </p:nvSpPr>
        <p:spPr>
          <a:xfrm>
            <a:off x="621896" y="3721158"/>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1" name="Inhaltsplatzhalter 3"/>
          <p:cNvSpPr>
            <a:spLocks noGrp="1"/>
          </p:cNvSpPr>
          <p:nvPr>
            <p:ph sz="quarter" idx="41"/>
          </p:nvPr>
        </p:nvSpPr>
        <p:spPr>
          <a:xfrm>
            <a:off x="4628133" y="1543199"/>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26" name="Inhaltsplatzhalter 3"/>
          <p:cNvSpPr>
            <a:spLocks noGrp="1"/>
          </p:cNvSpPr>
          <p:nvPr>
            <p:ph sz="quarter" idx="43"/>
          </p:nvPr>
        </p:nvSpPr>
        <p:spPr>
          <a:xfrm>
            <a:off x="4637254" y="3721158"/>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611560" y="1543199"/>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751791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17"/>
          </p:nvPr>
        </p:nvSpPr>
        <p:spPr>
          <a:xfrm>
            <a:off x="628650" y="1571397"/>
            <a:ext cx="7886700" cy="447482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18"/>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63101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7" name="Textplatzhalter 7"/>
          <p:cNvSpPr>
            <a:spLocks noGrp="1"/>
          </p:cNvSpPr>
          <p:nvPr>
            <p:ph type="body" sz="quarter" idx="46"/>
          </p:nvPr>
        </p:nvSpPr>
        <p:spPr>
          <a:xfrm>
            <a:off x="3300908"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9" name="Textplatzhalter 7"/>
          <p:cNvSpPr>
            <a:spLocks noGrp="1"/>
          </p:cNvSpPr>
          <p:nvPr>
            <p:ph type="body" sz="quarter" idx="48"/>
          </p:nvPr>
        </p:nvSpPr>
        <p:spPr>
          <a:xfrm>
            <a:off x="5989041"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41" name="Textplatzhalter 7"/>
          <p:cNvSpPr>
            <a:spLocks noGrp="1"/>
          </p:cNvSpPr>
          <p:nvPr>
            <p:ph type="body" sz="quarter" idx="50"/>
          </p:nvPr>
        </p:nvSpPr>
        <p:spPr>
          <a:xfrm>
            <a:off x="612775"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3" name="Textplatzhalter 7"/>
          <p:cNvSpPr>
            <a:spLocks noGrp="1"/>
          </p:cNvSpPr>
          <p:nvPr>
            <p:ph type="body" sz="quarter" idx="52"/>
          </p:nvPr>
        </p:nvSpPr>
        <p:spPr>
          <a:xfrm>
            <a:off x="3300908"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5" name="Textplatzhalter 7"/>
          <p:cNvSpPr>
            <a:spLocks noGrp="1"/>
          </p:cNvSpPr>
          <p:nvPr>
            <p:ph type="body" sz="quarter" idx="54"/>
          </p:nvPr>
        </p:nvSpPr>
        <p:spPr>
          <a:xfrm>
            <a:off x="5989041"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18" name="Inhaltsplatzhalter 3"/>
          <p:cNvSpPr>
            <a:spLocks noGrp="1"/>
          </p:cNvSpPr>
          <p:nvPr>
            <p:ph sz="quarter" idx="17"/>
          </p:nvPr>
        </p:nvSpPr>
        <p:spPr>
          <a:xfrm>
            <a:off x="612775"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3313030"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58"/>
          </p:nvPr>
        </p:nvSpPr>
        <p:spPr>
          <a:xfrm>
            <a:off x="5989041"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59"/>
          </p:nvPr>
        </p:nvSpPr>
        <p:spPr>
          <a:xfrm>
            <a:off x="612774" y="3701920"/>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60"/>
          </p:nvPr>
        </p:nvSpPr>
        <p:spPr>
          <a:xfrm>
            <a:off x="3300908" y="37108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4" name="Inhaltsplatzhalter 3"/>
          <p:cNvSpPr>
            <a:spLocks noGrp="1"/>
          </p:cNvSpPr>
          <p:nvPr>
            <p:ph sz="quarter" idx="61"/>
          </p:nvPr>
        </p:nvSpPr>
        <p:spPr>
          <a:xfrm>
            <a:off x="5989041" y="37165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0544021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1" name="Inhaltsplatzhalter 3"/>
          <p:cNvSpPr>
            <a:spLocks noGrp="1"/>
          </p:cNvSpPr>
          <p:nvPr>
            <p:ph sz="quarter" idx="17"/>
          </p:nvPr>
        </p:nvSpPr>
        <p:spPr>
          <a:xfrm>
            <a:off x="612775" y="1543199"/>
            <a:ext cx="2591073" cy="210045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4"/>
          </p:nvPr>
        </p:nvSpPr>
        <p:spPr>
          <a:xfrm>
            <a:off x="3275856" y="3746943"/>
            <a:ext cx="5239493" cy="2055104"/>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5"/>
          </p:nvPr>
        </p:nvSpPr>
        <p:spPr>
          <a:xfrm>
            <a:off x="3275856" y="1543199"/>
            <a:ext cx="5239493" cy="2106674"/>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6"/>
          </p:nvPr>
        </p:nvSpPr>
        <p:spPr>
          <a:xfrm>
            <a:off x="621896" y="3740719"/>
            <a:ext cx="2581952" cy="2061328"/>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57"/>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61171299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2" name="Inhaltsplatzhalter 3"/>
          <p:cNvSpPr>
            <a:spLocks noGrp="1"/>
          </p:cNvSpPr>
          <p:nvPr>
            <p:ph sz="quarter" idx="17"/>
          </p:nvPr>
        </p:nvSpPr>
        <p:spPr>
          <a:xfrm>
            <a:off x="2893699" y="154319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3"/>
          </p:nvPr>
        </p:nvSpPr>
        <p:spPr>
          <a:xfrm>
            <a:off x="615142" y="154319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4"/>
          </p:nvPr>
        </p:nvSpPr>
        <p:spPr>
          <a:xfrm>
            <a:off x="2900453" y="298418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5"/>
          </p:nvPr>
        </p:nvSpPr>
        <p:spPr>
          <a:xfrm>
            <a:off x="615142" y="298418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6"/>
          </p:nvPr>
        </p:nvSpPr>
        <p:spPr>
          <a:xfrm>
            <a:off x="2900453" y="4425180"/>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621896" y="4425179"/>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8"/>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446851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7" name="Inhaltsplatzhalter 3"/>
          <p:cNvSpPr>
            <a:spLocks noGrp="1"/>
          </p:cNvSpPr>
          <p:nvPr>
            <p:ph sz="quarter" idx="57"/>
          </p:nvPr>
        </p:nvSpPr>
        <p:spPr>
          <a:xfrm>
            <a:off x="4657271" y="4534181"/>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8"/>
          </p:nvPr>
        </p:nvSpPr>
        <p:spPr>
          <a:xfrm>
            <a:off x="4644008"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9"/>
          </p:nvPr>
        </p:nvSpPr>
        <p:spPr>
          <a:xfrm>
            <a:off x="641913" y="4534181"/>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28650"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1"/>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0611629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925221"/>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925221"/>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533121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9"/>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284849"/>
            <a:ext cx="3884850" cy="3534284"/>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661667"/>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284849"/>
            <a:ext cx="3884850" cy="353428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20577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2551310"/>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3284983"/>
            <a:ext cx="3884850" cy="2534149"/>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3"/>
          </p:nvPr>
        </p:nvSpPr>
        <p:spPr>
          <a:xfrm>
            <a:off x="615142" y="1547567"/>
            <a:ext cx="7900208" cy="92375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64"/>
          </p:nvPr>
        </p:nvSpPr>
        <p:spPr>
          <a:xfrm>
            <a:off x="4643762" y="2570818"/>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65"/>
          </p:nvPr>
        </p:nvSpPr>
        <p:spPr>
          <a:xfrm>
            <a:off x="4643762" y="3304491"/>
            <a:ext cx="3884850" cy="2534149"/>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66"/>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606118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59"/>
          </p:nvPr>
        </p:nvSpPr>
        <p:spPr>
          <a:xfrm>
            <a:off x="605204" y="1575298"/>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79"/>
          </p:nvPr>
        </p:nvSpPr>
        <p:spPr>
          <a:xfrm>
            <a:off x="3296960" y="1575297"/>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0"/>
          </p:nvPr>
        </p:nvSpPr>
        <p:spPr>
          <a:xfrm>
            <a:off x="5988716" y="158737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1"/>
          </p:nvPr>
        </p:nvSpPr>
        <p:spPr>
          <a:xfrm>
            <a:off x="605204" y="3003491"/>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2"/>
          </p:nvPr>
        </p:nvSpPr>
        <p:spPr>
          <a:xfrm>
            <a:off x="3296960" y="300349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3"/>
          </p:nvPr>
        </p:nvSpPr>
        <p:spPr>
          <a:xfrm>
            <a:off x="5988716" y="3015565"/>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4"/>
          </p:nvPr>
        </p:nvSpPr>
        <p:spPr>
          <a:xfrm>
            <a:off x="605204" y="443923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2" name="Inhaltsplatzhalter 3"/>
          <p:cNvSpPr>
            <a:spLocks noGrp="1"/>
          </p:cNvSpPr>
          <p:nvPr>
            <p:ph sz="quarter" idx="85"/>
          </p:nvPr>
        </p:nvSpPr>
        <p:spPr>
          <a:xfrm>
            <a:off x="3296960" y="443922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86"/>
          </p:nvPr>
        </p:nvSpPr>
        <p:spPr>
          <a:xfrm>
            <a:off x="5988716" y="4451304"/>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6088317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1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2842489"/>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85"/>
          </p:nvPr>
        </p:nvSpPr>
        <p:spPr>
          <a:xfrm>
            <a:off x="628650"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4644008"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84341543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2842489"/>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81"/>
          </p:nvPr>
        </p:nvSpPr>
        <p:spPr>
          <a:xfrm>
            <a:off x="620556" y="154320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2"/>
          </p:nvPr>
        </p:nvSpPr>
        <p:spPr>
          <a:xfrm>
            <a:off x="3312312" y="154319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4"/>
          </p:nvPr>
        </p:nvSpPr>
        <p:spPr>
          <a:xfrm>
            <a:off x="5988716" y="155679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5"/>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9716237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dirty="0" smtClean="0"/>
              <a:t>Titelmasterformat durch Klicken bearbeiten</a:t>
            </a:r>
            <a:endParaRPr lang="de-CH" dirty="0"/>
          </a:p>
        </p:txBody>
      </p:sp>
      <p:sp>
        <p:nvSpPr>
          <p:cNvPr id="4" name="Inhaltsplatzhalter 3"/>
          <p:cNvSpPr>
            <a:spLocks noGrp="1"/>
          </p:cNvSpPr>
          <p:nvPr>
            <p:ph sz="quarter" idx="17"/>
          </p:nvPr>
        </p:nvSpPr>
        <p:spPr>
          <a:xfrm>
            <a:off x="645740" y="1313538"/>
            <a:ext cx="7886700" cy="486469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18"/>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56456139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2842489"/>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620556" y="154320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7"/>
          </p:nvPr>
        </p:nvSpPr>
        <p:spPr>
          <a:xfrm>
            <a:off x="2601103" y="1543199"/>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8"/>
          </p:nvPr>
        </p:nvSpPr>
        <p:spPr>
          <a:xfrm>
            <a:off x="4599583"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9"/>
          </p:nvPr>
        </p:nvSpPr>
        <p:spPr>
          <a:xfrm>
            <a:off x="6580130"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90"/>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99400380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29"/>
          </p:nvPr>
        </p:nvSpPr>
        <p:spPr>
          <a:xfrm>
            <a:off x="2195736" y="1546225"/>
            <a:ext cx="6319614" cy="4254500"/>
          </a:xfrm>
        </p:spPr>
        <p:txBody>
          <a:bodyPr/>
          <a:lstStyle/>
          <a:p>
            <a:pPr lvl="0"/>
            <a:r>
              <a:rPr lang="de-DE" smtClean="0"/>
              <a:t>Textmasterformat bearbeiten</a:t>
            </a:r>
          </a:p>
          <a:p>
            <a:pPr lvl="1"/>
            <a:r>
              <a:rPr lang="de-DE" smtClean="0"/>
              <a:t>Zweite Ebene</a:t>
            </a:r>
          </a:p>
        </p:txBody>
      </p:sp>
      <p:sp>
        <p:nvSpPr>
          <p:cNvPr id="12" name="Inhaltsplatzhalter 11"/>
          <p:cNvSpPr>
            <a:spLocks noGrp="1"/>
          </p:cNvSpPr>
          <p:nvPr>
            <p:ph sz="quarter" idx="30"/>
          </p:nvPr>
        </p:nvSpPr>
        <p:spPr>
          <a:xfrm>
            <a:off x="606600" y="1552121"/>
            <a:ext cx="1430337" cy="940775"/>
          </a:xfrm>
        </p:spPr>
        <p:txBody>
          <a:bodyPr/>
          <a:lstStyle>
            <a:lvl1pPr>
              <a:defRPr sz="1600"/>
            </a:lvl1pPr>
          </a:lstStyle>
          <a:p>
            <a:pPr lvl="0"/>
            <a:r>
              <a:rPr lang="de-DE" smtClean="0"/>
              <a:t>Textmasterformat bearbeiten</a:t>
            </a:r>
          </a:p>
        </p:txBody>
      </p:sp>
      <p:sp>
        <p:nvSpPr>
          <p:cNvPr id="23" name="Inhaltsplatzhalter 11"/>
          <p:cNvSpPr>
            <a:spLocks noGrp="1"/>
          </p:cNvSpPr>
          <p:nvPr>
            <p:ph sz="quarter" idx="31"/>
          </p:nvPr>
        </p:nvSpPr>
        <p:spPr>
          <a:xfrm>
            <a:off x="606598" y="2650844"/>
            <a:ext cx="1430337" cy="940775"/>
          </a:xfrm>
        </p:spPr>
        <p:txBody>
          <a:bodyPr/>
          <a:lstStyle>
            <a:lvl1pPr>
              <a:defRPr sz="1600"/>
            </a:lvl1pPr>
          </a:lstStyle>
          <a:p>
            <a:pPr lvl="0"/>
            <a:r>
              <a:rPr lang="de-DE" smtClean="0"/>
              <a:t>Textmasterformat bearbeiten</a:t>
            </a:r>
          </a:p>
        </p:txBody>
      </p:sp>
      <p:sp>
        <p:nvSpPr>
          <p:cNvPr id="24" name="Inhaltsplatzhalter 11"/>
          <p:cNvSpPr>
            <a:spLocks noGrp="1"/>
          </p:cNvSpPr>
          <p:nvPr>
            <p:ph sz="quarter" idx="32"/>
          </p:nvPr>
        </p:nvSpPr>
        <p:spPr>
          <a:xfrm>
            <a:off x="606598" y="3761227"/>
            <a:ext cx="1430337" cy="940775"/>
          </a:xfrm>
        </p:spPr>
        <p:txBody>
          <a:bodyPr/>
          <a:lstStyle>
            <a:lvl1pPr>
              <a:defRPr sz="1600"/>
            </a:lvl1pPr>
          </a:lstStyle>
          <a:p>
            <a:pPr lvl="0"/>
            <a:r>
              <a:rPr lang="de-DE" smtClean="0"/>
              <a:t>Textmasterformat bearbeiten</a:t>
            </a:r>
          </a:p>
        </p:txBody>
      </p:sp>
      <p:sp>
        <p:nvSpPr>
          <p:cNvPr id="25" name="Inhaltsplatzhalter 11"/>
          <p:cNvSpPr>
            <a:spLocks noGrp="1"/>
          </p:cNvSpPr>
          <p:nvPr>
            <p:ph sz="quarter" idx="33"/>
          </p:nvPr>
        </p:nvSpPr>
        <p:spPr>
          <a:xfrm>
            <a:off x="621896" y="4859950"/>
            <a:ext cx="1430337" cy="940775"/>
          </a:xfrm>
        </p:spPr>
        <p:txBody>
          <a:bodyPr/>
          <a:lstStyle>
            <a:lvl1pPr>
              <a:defRPr sz="1600"/>
            </a:lvl1pPr>
          </a:lstStyle>
          <a:p>
            <a:pPr lvl="0"/>
            <a:r>
              <a:rPr lang="de-DE" smtClean="0"/>
              <a:t>Textmasterformat bearbeiten</a:t>
            </a:r>
          </a:p>
        </p:txBody>
      </p:sp>
      <p:sp>
        <p:nvSpPr>
          <p:cNvPr id="3" name="Fußzeilenplatzhalter 2"/>
          <p:cNvSpPr>
            <a:spLocks noGrp="1"/>
          </p:cNvSpPr>
          <p:nvPr>
            <p:ph type="ftr" sz="quarter" idx="34"/>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1802047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4_1Tabelle">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5" name="Tabellenplatzhalter 4"/>
          <p:cNvSpPr>
            <a:spLocks noGrp="1"/>
          </p:cNvSpPr>
          <p:nvPr>
            <p:ph type="tbl" sz="quarter" idx="18"/>
          </p:nvPr>
        </p:nvSpPr>
        <p:spPr>
          <a:xfrm>
            <a:off x="611560" y="1534630"/>
            <a:ext cx="7893454" cy="4273402"/>
          </a:xfrm>
        </p:spPr>
        <p:txBody>
          <a:bodyPr/>
          <a:lstStyle/>
          <a:p>
            <a:pPr lvl="0"/>
            <a:r>
              <a:rPr lang="de-DE" noProof="0" dirty="0" smtClean="0"/>
              <a:t>Tabelle durch Klicken auf Symbol hinzufügen</a:t>
            </a:r>
            <a:endParaRPr lang="de-CH" noProof="0" dirty="0"/>
          </a:p>
        </p:txBody>
      </p:sp>
      <p:sp>
        <p:nvSpPr>
          <p:cNvPr id="3" name="Fußzeilenplatzhalter 2"/>
          <p:cNvSpPr>
            <a:spLocks noGrp="1"/>
          </p:cNvSpPr>
          <p:nvPr>
            <p:ph type="ftr" sz="quarter" idx="19"/>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976858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lang="de-DE" sz="12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4934372" cy="427657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5652120" y="1543199"/>
            <a:ext cx="2863230" cy="427657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2"/>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501111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23969"/>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248" y="1540637"/>
            <a:ext cx="7904192"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248" y="4509120"/>
            <a:ext cx="7904192" cy="1338361"/>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8985231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131482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2937647"/>
            <a:ext cx="7904192"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543344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1"/>
            <a:ext cx="5184978"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5868144" y="2961674"/>
            <a:ext cx="2655952"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968854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1"/>
            <a:ext cx="3888834"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4572000" y="2961674"/>
            <a:ext cx="3952096"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4178529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5899117"/>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201874"/>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279777"/>
            <a:ext cx="3888834" cy="255253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08734"/>
            <a:ext cx="3952096" cy="2532226"/>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27"/>
          </p:nvPr>
        </p:nvSpPr>
        <p:spPr>
          <a:xfrm>
            <a:off x="598517" y="2818796"/>
            <a:ext cx="3901476" cy="394180"/>
          </a:xfrm>
        </p:spPr>
        <p:txBody>
          <a:bodyPr/>
          <a:lstStyle>
            <a:lvl2pPr marL="360000" indent="-288000">
              <a:defRPr/>
            </a:lvl2pPr>
          </a:lstStyle>
          <a:p>
            <a:pPr lvl="0"/>
            <a:r>
              <a:rPr lang="de-DE" dirty="0" smtClean="0"/>
              <a:t>Textmasterformat bearbeiten</a:t>
            </a:r>
          </a:p>
        </p:txBody>
      </p:sp>
      <p:sp>
        <p:nvSpPr>
          <p:cNvPr id="12" name="Inhaltsplatzhalter 3"/>
          <p:cNvSpPr>
            <a:spLocks noGrp="1"/>
          </p:cNvSpPr>
          <p:nvPr>
            <p:ph sz="quarter" idx="28"/>
          </p:nvPr>
        </p:nvSpPr>
        <p:spPr>
          <a:xfrm>
            <a:off x="4572000" y="2833274"/>
            <a:ext cx="3943350" cy="394180"/>
          </a:xfrm>
        </p:spPr>
        <p:txBody>
          <a:bodyPr/>
          <a:lstStyle>
            <a:lvl2pPr marL="360000" indent="-288000">
              <a:defRPr/>
            </a:lvl2pPr>
          </a:lstStyle>
          <a:p>
            <a:pPr lvl="0"/>
            <a:r>
              <a:rPr lang="de-DE" dirty="0" smtClean="0"/>
              <a:t>Textmasterformat bearbeiten</a:t>
            </a:r>
          </a:p>
        </p:txBody>
      </p:sp>
      <p:sp>
        <p:nvSpPr>
          <p:cNvPr id="3" name="Fußzeilenplatzhalter 2"/>
          <p:cNvSpPr>
            <a:spLocks noGrp="1"/>
          </p:cNvSpPr>
          <p:nvPr>
            <p:ph type="ftr" sz="quarter" idx="29"/>
          </p:nvPr>
        </p:nvSpPr>
        <p:spPr/>
        <p:txBody>
          <a:body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77736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8650" y="365125"/>
            <a:ext cx="7886700" cy="4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endParaRPr lang="de-CH" altLang="de-DE" dirty="0" smtClean="0"/>
          </a:p>
        </p:txBody>
      </p:sp>
      <p:sp>
        <p:nvSpPr>
          <p:cNvPr id="1027" name="Textplatzhalter 2"/>
          <p:cNvSpPr>
            <a:spLocks noGrp="1"/>
          </p:cNvSpPr>
          <p:nvPr>
            <p:ph type="body" idx="1"/>
          </p:nvPr>
        </p:nvSpPr>
        <p:spPr bwMode="auto">
          <a:xfrm>
            <a:off x="628650" y="1825625"/>
            <a:ext cx="78867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Textmasterformat bearbeiten</a:t>
            </a:r>
          </a:p>
          <a:p>
            <a:pPr lvl="1"/>
            <a:r>
              <a:rPr lang="de-DE" altLang="de-DE" dirty="0" smtClean="0"/>
              <a:t>Zweite Ebene</a:t>
            </a:r>
          </a:p>
        </p:txBody>
      </p:sp>
      <p:sp>
        <p:nvSpPr>
          <p:cNvPr id="1030" name="Line 10"/>
          <p:cNvSpPr>
            <a:spLocks noChangeShapeType="1"/>
          </p:cNvSpPr>
          <p:nvPr userDrawn="1"/>
        </p:nvSpPr>
        <p:spPr bwMode="auto">
          <a:xfrm>
            <a:off x="179388" y="6408000"/>
            <a:ext cx="8820150" cy="0"/>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6" name="Fußzeilenplatzhalter 5"/>
          <p:cNvSpPr>
            <a:spLocks noGrp="1"/>
          </p:cNvSpPr>
          <p:nvPr>
            <p:ph type="ftr" sz="quarter" idx="3"/>
          </p:nvPr>
        </p:nvSpPr>
        <p:spPr>
          <a:xfrm>
            <a:off x="629540" y="6437313"/>
            <a:ext cx="6318723" cy="42068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CH" dirty="0" smtClean="0">
                <a:solidFill>
                  <a:schemeClr val="tx1">
                    <a:lumMod val="50000"/>
                    <a:lumOff val="50000"/>
                  </a:schemeClr>
                </a:solidFill>
              </a:rPr>
              <a:t>© 2016 FiBL, Bio Suisse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Foliensammlung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4. Produktionsstatistik   </a:t>
            </a:r>
            <a:r>
              <a:rPr lang="de-CH" sz="1050" b="1" dirty="0" smtClean="0">
                <a:solidFill>
                  <a:srgbClr val="008C7F"/>
                </a:solidFill>
                <a:latin typeface="Arial Black" panose="020B0A04020102020204" pitchFamily="34" charset="0"/>
              </a:rPr>
              <a:t>•</a:t>
            </a:r>
            <a:r>
              <a:rPr lang="de-CH" dirty="0" smtClean="0">
                <a:solidFill>
                  <a:schemeClr val="tx1">
                    <a:lumMod val="50000"/>
                    <a:lumOff val="50000"/>
                  </a:schemeClr>
                </a:solidFill>
              </a:rPr>
              <a:t>   Folie 4.</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715072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413" r:id="rId3"/>
    <p:sldLayoutId id="2147484379" r:id="rId4"/>
    <p:sldLayoutId id="2147484380" r:id="rId5"/>
    <p:sldLayoutId id="2147484381" r:id="rId6"/>
    <p:sldLayoutId id="2147484382" r:id="rId7"/>
    <p:sldLayoutId id="2147484405" r:id="rId8"/>
    <p:sldLayoutId id="2147484406" r:id="rId9"/>
    <p:sldLayoutId id="2147484407" r:id="rId10"/>
    <p:sldLayoutId id="2147484383" r:id="rId11"/>
    <p:sldLayoutId id="2147484399" r:id="rId12"/>
    <p:sldLayoutId id="2147484397" r:id="rId13"/>
    <p:sldLayoutId id="2147484398" r:id="rId14"/>
    <p:sldLayoutId id="2147484385" r:id="rId15"/>
    <p:sldLayoutId id="2147484411" r:id="rId16"/>
    <p:sldLayoutId id="2147484414" r:id="rId17"/>
    <p:sldLayoutId id="2147484410" r:id="rId18"/>
    <p:sldLayoutId id="2147484409" r:id="rId19"/>
    <p:sldLayoutId id="2147484386" r:id="rId20"/>
    <p:sldLayoutId id="2147484387" r:id="rId21"/>
    <p:sldLayoutId id="2147484388" r:id="rId22"/>
    <p:sldLayoutId id="2147484389" r:id="rId23"/>
    <p:sldLayoutId id="2147484402" r:id="rId24"/>
    <p:sldLayoutId id="2147484403" r:id="rId25"/>
    <p:sldLayoutId id="2147484404" r:id="rId26"/>
    <p:sldLayoutId id="2147484390" r:id="rId27"/>
    <p:sldLayoutId id="2147484400" r:id="rId28"/>
    <p:sldLayoutId id="2147484391" r:id="rId29"/>
    <p:sldLayoutId id="2147484401" r:id="rId30"/>
    <p:sldLayoutId id="2147484394" r:id="rId31"/>
    <p:sldLayoutId id="2147484395" r:id="rId32"/>
  </p:sldLayoutIdLst>
  <p:timing>
    <p:tnLst>
      <p:par>
        <p:cTn id="1" dur="indefinite" restart="never" nodeType="tmRoot"/>
      </p:par>
    </p:tnLst>
  </p:timing>
  <p:hf hdr="0" dt="0"/>
  <p:txStyles>
    <p:titleStyle>
      <a:lvl1pPr algn="l" defTabSz="685800" rtl="0" eaLnBrk="1" fontAlgn="base" hangingPunct="1">
        <a:lnSpc>
          <a:spcPct val="90000"/>
        </a:lnSpc>
        <a:spcBef>
          <a:spcPct val="0"/>
        </a:spcBef>
        <a:spcAft>
          <a:spcPct val="0"/>
        </a:spcAft>
        <a:defRPr sz="2600" b="1" kern="1200">
          <a:solidFill>
            <a:srgbClr val="39977A"/>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9pPr>
    </p:titleStyle>
    <p:body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agrarforschungschweiz.ch/artikel/2014_09_2002.pdf" TargetMode="External"/><Relationship Id="rId2" Type="http://schemas.openxmlformats.org/officeDocument/2006/relationships/hyperlink" Target="https://shop.fibl.org/fileadmin/documents/shop/3503-organic-world-2017.pdf" TargetMode="External"/><Relationship Id="rId1" Type="http://schemas.openxmlformats.org/officeDocument/2006/relationships/slideLayout" Target="../slideLayouts/slideLayout2.xml"/><Relationship Id="rId6" Type="http://schemas.openxmlformats.org/officeDocument/2006/relationships/hyperlink" Target="http://www.bioactualites.ch/marche-bio-reboume/marche-bio.html" TargetMode="External"/><Relationship Id="rId5" Type="http://schemas.openxmlformats.org/officeDocument/2006/relationships/hyperlink" Target="http://www.bio-suisse.ch/fr/bioinzahlen.php" TargetMode="External"/><Relationship Id="rId4" Type="http://schemas.openxmlformats.org/officeDocument/2006/relationships/hyperlink" Target="http://www.organic-world.net/statistics/statistics-data-tables.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fibl.org/"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16.xml"/><Relationship Id="rId6" Type="http://schemas.openxmlformats.org/officeDocument/2006/relationships/hyperlink" Target="http://www.shop.fibl.org/" TargetMode="External"/><Relationship Id="rId5" Type="http://schemas.openxmlformats.org/officeDocument/2006/relationships/hyperlink" Target="http://www.bio-suisse.ch/" TargetMode="External"/><Relationship Id="rId4" Type="http://schemas.openxmlformats.org/officeDocument/2006/relationships/hyperlink" Target="mailto:bio@bio-suisse.ch"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p:txBody>
          <a:bodyPr/>
          <a:lstStyle/>
          <a:p>
            <a:r>
              <a:rPr lang="fr-CH" altLang="de-DE" dirty="0" smtClean="0"/>
              <a:t>Statistiques de production</a:t>
            </a:r>
          </a:p>
        </p:txBody>
      </p:sp>
      <p:sp>
        <p:nvSpPr>
          <p:cNvPr id="3" name="Untertitel 2"/>
          <p:cNvSpPr>
            <a:spLocks noGrp="1"/>
          </p:cNvSpPr>
          <p:nvPr>
            <p:ph type="subTitle" idx="1"/>
          </p:nvPr>
        </p:nvSpPr>
        <p:spPr/>
        <p:txBody>
          <a:bodyPr/>
          <a:lstStyle/>
          <a:p>
            <a:pPr>
              <a:defRPr/>
            </a:pPr>
            <a:r>
              <a:rPr lang="fr-CH" dirty="0" smtClean="0"/>
              <a:t>Collection de transparents</a:t>
            </a:r>
            <a:endParaRPr lang="fr-CH" dirty="0"/>
          </a:p>
        </p:txBody>
      </p:sp>
      <p:pic>
        <p:nvPicPr>
          <p:cNvPr id="5" name="Bildplatzhalt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972" r="5972"/>
          <a:stretch>
            <a:fillRect/>
          </a:stretch>
        </p:blipFill>
        <p:spPr/>
      </p:pic>
    </p:spTree>
    <p:extLst>
      <p:ext uri="{BB962C8B-B14F-4D97-AF65-F5344CB8AC3E}">
        <p14:creationId xmlns:p14="http://schemas.microsoft.com/office/powerpoint/2010/main" val="247815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Utilisation du sol en Suisse</a:t>
            </a:r>
            <a:endParaRPr lang="fr-CH" dirty="0"/>
          </a:p>
        </p:txBody>
      </p:sp>
      <p:sp>
        <p:nvSpPr>
          <p:cNvPr id="5" name="Fußzeilenplatzhalter 4"/>
          <p:cNvSpPr>
            <a:spLocks noGrp="1"/>
          </p:cNvSpPr>
          <p:nvPr>
            <p:ph type="ftr" sz="quarter" idx="46"/>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9</a:t>
            </a:fld>
            <a:endParaRPr lang="fr-CH" altLang="de-DE" dirty="0"/>
          </a:p>
        </p:txBody>
      </p:sp>
      <p:pic>
        <p:nvPicPr>
          <p:cNvPr id="4" name="Inhaltsplatzhalter 3"/>
          <p:cNvPicPr>
            <a:picLocks noGrp="1" noChangeAspect="1"/>
          </p:cNvPicPr>
          <p:nvPr>
            <p:ph sz="quarter" idx="17"/>
          </p:nvPr>
        </p:nvPicPr>
        <p:blipFill>
          <a:blip r:embed="rId2" cstate="screen">
            <a:extLst>
              <a:ext uri="{28A0092B-C50C-407E-A947-70E740481C1C}">
                <a14:useLocalDpi xmlns:a14="http://schemas.microsoft.com/office/drawing/2010/main" val="0"/>
              </a:ext>
            </a:extLst>
          </a:blip>
          <a:stretch>
            <a:fillRect/>
          </a:stretch>
        </p:blipFill>
        <p:spPr>
          <a:xfrm>
            <a:off x="615142" y="1312863"/>
            <a:ext cx="3884850" cy="5050306"/>
          </a:xfrm>
        </p:spPr>
      </p:pic>
      <p:pic>
        <p:nvPicPr>
          <p:cNvPr id="9" name="Inhaltsplatzhalter 8"/>
          <p:cNvPicPr>
            <a:picLocks noGrp="1" noChangeAspect="1"/>
          </p:cNvPicPr>
          <p:nvPr>
            <p:ph sz="quarter" idx="45"/>
          </p:nvPr>
        </p:nvPicPr>
        <p:blipFill>
          <a:blip r:embed="rId3" cstate="screen">
            <a:extLst>
              <a:ext uri="{28A0092B-C50C-407E-A947-70E740481C1C}">
                <a14:useLocalDpi xmlns:a14="http://schemas.microsoft.com/office/drawing/2010/main" val="0"/>
              </a:ext>
            </a:extLst>
          </a:blip>
          <a:stretch>
            <a:fillRect/>
          </a:stretch>
        </p:blipFill>
        <p:spPr>
          <a:xfrm>
            <a:off x="4644008" y="1312862"/>
            <a:ext cx="3871342" cy="5032747"/>
          </a:xfrm>
        </p:spPr>
      </p:pic>
      <p:sp>
        <p:nvSpPr>
          <p:cNvPr id="6" name="ZoneTexte 5"/>
          <p:cNvSpPr txBox="1"/>
          <p:nvPr/>
        </p:nvSpPr>
        <p:spPr>
          <a:xfrm>
            <a:off x="615142" y="931036"/>
            <a:ext cx="3384376" cy="1015663"/>
          </a:xfrm>
          <a:prstGeom prst="rect">
            <a:avLst/>
          </a:prstGeom>
          <a:solidFill>
            <a:schemeClr val="bg1"/>
          </a:solidFill>
        </p:spPr>
        <p:txBody>
          <a:bodyPr wrap="square" rtlCol="0">
            <a:spAutoFit/>
          </a:bodyPr>
          <a:lstStyle/>
          <a:p>
            <a:r>
              <a:rPr lang="fr-CH" sz="2000" b="1" dirty="0" smtClean="0">
                <a:solidFill>
                  <a:schemeClr val="tx1"/>
                </a:solidFill>
              </a:rPr>
              <a:t>Utilisation du sol par la production </a:t>
            </a:r>
            <a:r>
              <a:rPr lang="fr-CH" sz="2000" b="1" dirty="0" err="1" smtClean="0">
                <a:solidFill>
                  <a:schemeClr val="tx1"/>
                </a:solidFill>
              </a:rPr>
              <a:t>convention-nelle</a:t>
            </a:r>
            <a:r>
              <a:rPr lang="fr-CH" sz="2000" b="1" dirty="0" smtClean="0">
                <a:solidFill>
                  <a:schemeClr val="tx1"/>
                </a:solidFill>
              </a:rPr>
              <a:t> en Suisse en 2014</a:t>
            </a:r>
            <a:endParaRPr lang="fr-CH" sz="2000" b="1" dirty="0">
              <a:solidFill>
                <a:schemeClr val="tx1"/>
              </a:solidFill>
            </a:endParaRPr>
          </a:p>
        </p:txBody>
      </p:sp>
      <p:sp>
        <p:nvSpPr>
          <p:cNvPr id="7" name="ZoneTexte 6"/>
          <p:cNvSpPr txBox="1"/>
          <p:nvPr/>
        </p:nvSpPr>
        <p:spPr>
          <a:xfrm>
            <a:off x="4644008" y="956323"/>
            <a:ext cx="3384376" cy="1015663"/>
          </a:xfrm>
          <a:prstGeom prst="rect">
            <a:avLst/>
          </a:prstGeom>
          <a:solidFill>
            <a:schemeClr val="bg1"/>
          </a:solidFill>
        </p:spPr>
        <p:txBody>
          <a:bodyPr wrap="square" rtlCol="0">
            <a:spAutoFit/>
          </a:bodyPr>
          <a:lstStyle/>
          <a:p>
            <a:r>
              <a:rPr lang="fr-CH" sz="2000" b="1" dirty="0" smtClean="0">
                <a:solidFill>
                  <a:schemeClr val="tx1"/>
                </a:solidFill>
              </a:rPr>
              <a:t>Utilisation du sol par la production biologique </a:t>
            </a:r>
            <a:br>
              <a:rPr lang="fr-CH" sz="2000" b="1" dirty="0" smtClean="0">
                <a:solidFill>
                  <a:schemeClr val="tx1"/>
                </a:solidFill>
              </a:rPr>
            </a:br>
            <a:r>
              <a:rPr lang="fr-CH" sz="2000" b="1" dirty="0" smtClean="0">
                <a:solidFill>
                  <a:schemeClr val="tx1"/>
                </a:solidFill>
              </a:rPr>
              <a:t>en Suisse en 2014</a:t>
            </a:r>
            <a:endParaRPr lang="fr-CH" sz="2000" b="1" dirty="0">
              <a:solidFill>
                <a:schemeClr val="tx1"/>
              </a:solidFill>
            </a:endParaRPr>
          </a:p>
        </p:txBody>
      </p:sp>
      <p:sp>
        <p:nvSpPr>
          <p:cNvPr id="10" name="ZoneTexte 9"/>
          <p:cNvSpPr txBox="1"/>
          <p:nvPr/>
        </p:nvSpPr>
        <p:spPr>
          <a:xfrm>
            <a:off x="1543631" y="5181003"/>
            <a:ext cx="2458524" cy="1169551"/>
          </a:xfrm>
          <a:prstGeom prst="rect">
            <a:avLst/>
          </a:prstGeom>
          <a:solidFill>
            <a:schemeClr val="bg1"/>
          </a:solidFill>
        </p:spPr>
        <p:txBody>
          <a:bodyPr wrap="square" rtlCol="0">
            <a:spAutoFit/>
          </a:bodyPr>
          <a:lstStyle/>
          <a:p>
            <a:pPr>
              <a:spcAft>
                <a:spcPts val="300"/>
              </a:spcAft>
            </a:pPr>
            <a:r>
              <a:rPr lang="fr-CH" sz="1200" dirty="0" smtClean="0">
                <a:solidFill>
                  <a:schemeClr val="tx1"/>
                </a:solidFill>
              </a:rPr>
              <a:t>Prairies permanentes</a:t>
            </a:r>
          </a:p>
          <a:p>
            <a:pPr>
              <a:spcAft>
                <a:spcPts val="300"/>
              </a:spcAft>
            </a:pPr>
            <a:r>
              <a:rPr lang="fr-CH" sz="1200" dirty="0" smtClean="0">
                <a:solidFill>
                  <a:schemeClr val="tx1"/>
                </a:solidFill>
              </a:rPr>
              <a:t>Prairies temporaires</a:t>
            </a:r>
          </a:p>
          <a:p>
            <a:pPr>
              <a:spcAft>
                <a:spcPts val="300"/>
              </a:spcAft>
            </a:pPr>
            <a:r>
              <a:rPr lang="fr-CH" sz="1200" dirty="0" smtClean="0">
                <a:solidFill>
                  <a:schemeClr val="tx1"/>
                </a:solidFill>
              </a:rPr>
              <a:t>Terres ouvertes</a:t>
            </a:r>
          </a:p>
          <a:p>
            <a:pPr>
              <a:spcAft>
                <a:spcPts val="300"/>
              </a:spcAft>
            </a:pPr>
            <a:r>
              <a:rPr lang="fr-CH" sz="1200" dirty="0" smtClean="0">
                <a:solidFill>
                  <a:schemeClr val="tx1"/>
                </a:solidFill>
              </a:rPr>
              <a:t>Cultures pérennes</a:t>
            </a:r>
          </a:p>
          <a:p>
            <a:pPr>
              <a:spcAft>
                <a:spcPts val="300"/>
              </a:spcAft>
            </a:pPr>
            <a:r>
              <a:rPr lang="fr-CH" sz="1200" dirty="0" smtClean="0">
                <a:solidFill>
                  <a:schemeClr val="tx1"/>
                </a:solidFill>
              </a:rPr>
              <a:t>Autres SAU</a:t>
            </a:r>
            <a:endParaRPr lang="fr-CH" sz="1200" dirty="0">
              <a:solidFill>
                <a:schemeClr val="tx1"/>
              </a:solidFill>
            </a:endParaRPr>
          </a:p>
        </p:txBody>
      </p:sp>
      <p:sp>
        <p:nvSpPr>
          <p:cNvPr id="11" name="ZoneTexte 10"/>
          <p:cNvSpPr txBox="1"/>
          <p:nvPr/>
        </p:nvSpPr>
        <p:spPr>
          <a:xfrm>
            <a:off x="5590455" y="5168488"/>
            <a:ext cx="2458524" cy="1169551"/>
          </a:xfrm>
          <a:prstGeom prst="rect">
            <a:avLst/>
          </a:prstGeom>
          <a:solidFill>
            <a:schemeClr val="bg1"/>
          </a:solidFill>
        </p:spPr>
        <p:txBody>
          <a:bodyPr wrap="square" rtlCol="0">
            <a:spAutoFit/>
          </a:bodyPr>
          <a:lstStyle/>
          <a:p>
            <a:pPr>
              <a:spcAft>
                <a:spcPts val="300"/>
              </a:spcAft>
            </a:pPr>
            <a:r>
              <a:rPr lang="fr-CH" sz="1200" dirty="0" smtClean="0">
                <a:solidFill>
                  <a:schemeClr val="tx1"/>
                </a:solidFill>
              </a:rPr>
              <a:t>Prairies permanentes</a:t>
            </a:r>
          </a:p>
          <a:p>
            <a:pPr>
              <a:spcAft>
                <a:spcPts val="300"/>
              </a:spcAft>
            </a:pPr>
            <a:r>
              <a:rPr lang="fr-CH" sz="1200" dirty="0" smtClean="0">
                <a:solidFill>
                  <a:schemeClr val="tx1"/>
                </a:solidFill>
              </a:rPr>
              <a:t>Prairies temporaires</a:t>
            </a:r>
          </a:p>
          <a:p>
            <a:pPr>
              <a:spcAft>
                <a:spcPts val="300"/>
              </a:spcAft>
            </a:pPr>
            <a:r>
              <a:rPr lang="fr-CH" sz="1200" dirty="0" smtClean="0">
                <a:solidFill>
                  <a:schemeClr val="tx1"/>
                </a:solidFill>
              </a:rPr>
              <a:t>Terres ouvertes</a:t>
            </a:r>
          </a:p>
          <a:p>
            <a:pPr>
              <a:spcAft>
                <a:spcPts val="300"/>
              </a:spcAft>
            </a:pPr>
            <a:r>
              <a:rPr lang="fr-CH" sz="1200" dirty="0" smtClean="0">
                <a:solidFill>
                  <a:schemeClr val="tx1"/>
                </a:solidFill>
              </a:rPr>
              <a:t>Cultures pérennes</a:t>
            </a:r>
          </a:p>
          <a:p>
            <a:pPr>
              <a:spcAft>
                <a:spcPts val="300"/>
              </a:spcAft>
            </a:pPr>
            <a:r>
              <a:rPr lang="fr-CH" sz="1200" dirty="0" smtClean="0">
                <a:solidFill>
                  <a:schemeClr val="tx1"/>
                </a:solidFill>
              </a:rPr>
              <a:t>Autres SAU</a:t>
            </a:r>
            <a:endParaRPr lang="fr-CH" sz="1200" dirty="0">
              <a:solidFill>
                <a:schemeClr val="tx1"/>
              </a:solidFill>
            </a:endParaRPr>
          </a:p>
        </p:txBody>
      </p:sp>
      <p:sp>
        <p:nvSpPr>
          <p:cNvPr id="8" name="ZoneTexte 7"/>
          <p:cNvSpPr txBox="1"/>
          <p:nvPr/>
        </p:nvSpPr>
        <p:spPr>
          <a:xfrm>
            <a:off x="7452320" y="6058167"/>
            <a:ext cx="1149641" cy="276999"/>
          </a:xfrm>
          <a:prstGeom prst="rect">
            <a:avLst/>
          </a:prstGeom>
          <a:solidFill>
            <a:schemeClr val="bg1"/>
          </a:solidFill>
        </p:spPr>
        <p:txBody>
          <a:bodyPr wrap="square" rtlCol="0">
            <a:spAutoFit/>
          </a:bodyPr>
          <a:lstStyle/>
          <a:p>
            <a:pPr algn="r"/>
            <a:r>
              <a:rPr lang="fr-CH" sz="1200" dirty="0" smtClean="0">
                <a:solidFill>
                  <a:schemeClr val="tx1"/>
                </a:solidFill>
              </a:rPr>
              <a:t>Source : OFS</a:t>
            </a:r>
            <a:endParaRPr lang="fr-CH" sz="1200" dirty="0">
              <a:solidFill>
                <a:schemeClr val="tx1"/>
              </a:solidFill>
            </a:endParaRPr>
          </a:p>
        </p:txBody>
      </p:sp>
    </p:spTree>
    <p:extLst>
      <p:ext uri="{BB962C8B-B14F-4D97-AF65-F5344CB8AC3E}">
        <p14:creationId xmlns:p14="http://schemas.microsoft.com/office/powerpoint/2010/main" val="1162854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Utilisation des terres ouvertes en Suisse</a:t>
            </a:r>
            <a:endParaRPr lang="fr-CH" dirty="0"/>
          </a:p>
        </p:txBody>
      </p:sp>
      <p:sp>
        <p:nvSpPr>
          <p:cNvPr id="5" name="Fußzeilenplatzhalter 4"/>
          <p:cNvSpPr>
            <a:spLocks noGrp="1"/>
          </p:cNvSpPr>
          <p:nvPr>
            <p:ph type="ftr" sz="quarter" idx="46"/>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10</a:t>
            </a:fld>
            <a:endParaRPr lang="fr-CH" altLang="de-DE" dirty="0"/>
          </a:p>
        </p:txBody>
      </p:sp>
      <p:pic>
        <p:nvPicPr>
          <p:cNvPr id="9" name="Inhaltsplatzhalter 8"/>
          <p:cNvPicPr>
            <a:picLocks noGrp="1" noChangeAspect="1"/>
          </p:cNvPicPr>
          <p:nvPr>
            <p:ph sz="quarter" idx="17"/>
          </p:nvPr>
        </p:nvPicPr>
        <p:blipFill>
          <a:blip r:embed="rId2" cstate="screen">
            <a:extLst>
              <a:ext uri="{28A0092B-C50C-407E-A947-70E740481C1C}">
                <a14:useLocalDpi xmlns:a14="http://schemas.microsoft.com/office/drawing/2010/main" val="0"/>
              </a:ext>
            </a:extLst>
          </a:blip>
          <a:stretch>
            <a:fillRect/>
          </a:stretch>
        </p:blipFill>
        <p:spPr>
          <a:xfrm>
            <a:off x="615142" y="1312862"/>
            <a:ext cx="3884849" cy="4977463"/>
          </a:xfrm>
        </p:spPr>
      </p:pic>
      <p:pic>
        <p:nvPicPr>
          <p:cNvPr id="13" name="Inhaltsplatzhalter 12"/>
          <p:cNvPicPr>
            <a:picLocks noGrp="1" noChangeAspect="1"/>
          </p:cNvPicPr>
          <p:nvPr>
            <p:ph sz="quarter" idx="45"/>
          </p:nvPr>
        </p:nvPicPr>
        <p:blipFill>
          <a:blip r:embed="rId3">
            <a:extLst>
              <a:ext uri="{28A0092B-C50C-407E-A947-70E740481C1C}">
                <a14:useLocalDpi xmlns:a14="http://schemas.microsoft.com/office/drawing/2010/main" val="0"/>
              </a:ext>
            </a:extLst>
          </a:blip>
          <a:stretch>
            <a:fillRect/>
          </a:stretch>
        </p:blipFill>
        <p:spPr>
          <a:xfrm>
            <a:off x="4622820" y="1312863"/>
            <a:ext cx="3892529" cy="4987303"/>
          </a:xfrm>
        </p:spPr>
      </p:pic>
      <p:sp>
        <p:nvSpPr>
          <p:cNvPr id="6" name="ZoneTexte 5"/>
          <p:cNvSpPr txBox="1"/>
          <p:nvPr/>
        </p:nvSpPr>
        <p:spPr>
          <a:xfrm>
            <a:off x="629540" y="1017357"/>
            <a:ext cx="3384376" cy="1015663"/>
          </a:xfrm>
          <a:prstGeom prst="rect">
            <a:avLst/>
          </a:prstGeom>
          <a:solidFill>
            <a:schemeClr val="bg1"/>
          </a:solidFill>
        </p:spPr>
        <p:txBody>
          <a:bodyPr wrap="square" rtlCol="0">
            <a:spAutoFit/>
          </a:bodyPr>
          <a:lstStyle/>
          <a:p>
            <a:r>
              <a:rPr lang="fr-CH" sz="2000" b="1" dirty="0" smtClean="0">
                <a:solidFill>
                  <a:schemeClr val="tx1"/>
                </a:solidFill>
              </a:rPr>
              <a:t>Utilisation des terres </a:t>
            </a:r>
            <a:r>
              <a:rPr lang="fr-CH" sz="2000" b="1" dirty="0" err="1" smtClean="0">
                <a:solidFill>
                  <a:schemeClr val="tx1"/>
                </a:solidFill>
              </a:rPr>
              <a:t>ou-vertes</a:t>
            </a:r>
            <a:r>
              <a:rPr lang="fr-CH" sz="2000" b="1" dirty="0" smtClean="0">
                <a:solidFill>
                  <a:schemeClr val="tx1"/>
                </a:solidFill>
              </a:rPr>
              <a:t> en conventionnel en Suisse en 2014</a:t>
            </a:r>
            <a:endParaRPr lang="fr-CH" sz="2000" b="1" dirty="0">
              <a:solidFill>
                <a:schemeClr val="tx1"/>
              </a:solidFill>
            </a:endParaRPr>
          </a:p>
        </p:txBody>
      </p:sp>
      <p:sp>
        <p:nvSpPr>
          <p:cNvPr id="8" name="ZoneTexte 7"/>
          <p:cNvSpPr txBox="1"/>
          <p:nvPr/>
        </p:nvSpPr>
        <p:spPr>
          <a:xfrm>
            <a:off x="4660475" y="1017357"/>
            <a:ext cx="3384376" cy="1015663"/>
          </a:xfrm>
          <a:prstGeom prst="rect">
            <a:avLst/>
          </a:prstGeom>
          <a:solidFill>
            <a:schemeClr val="bg1"/>
          </a:solidFill>
        </p:spPr>
        <p:txBody>
          <a:bodyPr wrap="square" rtlCol="0">
            <a:spAutoFit/>
          </a:bodyPr>
          <a:lstStyle/>
          <a:p>
            <a:r>
              <a:rPr lang="fr-CH" sz="2000" b="1" dirty="0" smtClean="0">
                <a:solidFill>
                  <a:schemeClr val="tx1"/>
                </a:solidFill>
              </a:rPr>
              <a:t>Utilisation des terres </a:t>
            </a:r>
            <a:br>
              <a:rPr lang="fr-CH" sz="2000" b="1" dirty="0" smtClean="0">
                <a:solidFill>
                  <a:schemeClr val="tx1"/>
                </a:solidFill>
              </a:rPr>
            </a:br>
            <a:r>
              <a:rPr lang="fr-CH" sz="2000" b="1" dirty="0" smtClean="0">
                <a:solidFill>
                  <a:schemeClr val="tx1"/>
                </a:solidFill>
              </a:rPr>
              <a:t>ouvertes en bio</a:t>
            </a:r>
            <a:br>
              <a:rPr lang="fr-CH" sz="2000" b="1" dirty="0" smtClean="0">
                <a:solidFill>
                  <a:schemeClr val="tx1"/>
                </a:solidFill>
              </a:rPr>
            </a:br>
            <a:r>
              <a:rPr lang="fr-CH" sz="2000" b="1" dirty="0" smtClean="0">
                <a:solidFill>
                  <a:schemeClr val="tx1"/>
                </a:solidFill>
              </a:rPr>
              <a:t>en Suisse en 2014</a:t>
            </a:r>
            <a:endParaRPr lang="fr-CH" sz="2000" b="1" dirty="0">
              <a:solidFill>
                <a:schemeClr val="tx1"/>
              </a:solidFill>
            </a:endParaRPr>
          </a:p>
        </p:txBody>
      </p:sp>
      <p:sp>
        <p:nvSpPr>
          <p:cNvPr id="10" name="ZoneTexte 9"/>
          <p:cNvSpPr txBox="1"/>
          <p:nvPr/>
        </p:nvSpPr>
        <p:spPr>
          <a:xfrm>
            <a:off x="936000" y="4725144"/>
            <a:ext cx="2458524" cy="1282402"/>
          </a:xfrm>
          <a:prstGeom prst="rect">
            <a:avLst/>
          </a:prstGeom>
          <a:solidFill>
            <a:schemeClr val="bg1"/>
          </a:solidFill>
        </p:spPr>
        <p:txBody>
          <a:bodyPr wrap="square" tIns="0" rtlCol="0">
            <a:spAutoFit/>
          </a:bodyPr>
          <a:lstStyle/>
          <a:p>
            <a:pPr>
              <a:spcAft>
                <a:spcPts val="200"/>
              </a:spcAft>
            </a:pPr>
            <a:r>
              <a:rPr lang="fr-CH" sz="1200" dirty="0" smtClean="0">
                <a:solidFill>
                  <a:schemeClr val="tx1"/>
                </a:solidFill>
              </a:rPr>
              <a:t>Céréales</a:t>
            </a:r>
          </a:p>
          <a:p>
            <a:pPr>
              <a:spcAft>
                <a:spcPts val="200"/>
              </a:spcAft>
            </a:pPr>
            <a:r>
              <a:rPr lang="fr-CH" sz="1200" dirty="0" smtClean="0">
                <a:solidFill>
                  <a:schemeClr val="tx1"/>
                </a:solidFill>
              </a:rPr>
              <a:t>Légumes pleine terre</a:t>
            </a:r>
          </a:p>
          <a:p>
            <a:pPr>
              <a:spcAft>
                <a:spcPts val="200"/>
              </a:spcAft>
            </a:pPr>
            <a:r>
              <a:rPr lang="fr-CH" sz="1200" dirty="0" smtClean="0">
                <a:solidFill>
                  <a:schemeClr val="tx1"/>
                </a:solidFill>
              </a:rPr>
              <a:t>Maïs silo et en vert</a:t>
            </a:r>
          </a:p>
          <a:p>
            <a:pPr>
              <a:spcAft>
                <a:spcPts val="200"/>
              </a:spcAft>
            </a:pPr>
            <a:r>
              <a:rPr lang="fr-CH" sz="1200" dirty="0" smtClean="0">
                <a:solidFill>
                  <a:schemeClr val="tx1"/>
                </a:solidFill>
              </a:rPr>
              <a:t>Légumineuses</a:t>
            </a:r>
          </a:p>
          <a:p>
            <a:pPr>
              <a:spcAft>
                <a:spcPts val="200"/>
              </a:spcAft>
            </a:pPr>
            <a:r>
              <a:rPr lang="fr-CH" sz="1200" dirty="0" smtClean="0">
                <a:solidFill>
                  <a:schemeClr val="tx1"/>
                </a:solidFill>
              </a:rPr>
              <a:t>Pommes de terres</a:t>
            </a:r>
          </a:p>
          <a:p>
            <a:pPr>
              <a:spcAft>
                <a:spcPts val="200"/>
              </a:spcAft>
            </a:pPr>
            <a:r>
              <a:rPr lang="fr-CH" sz="1200" dirty="0" smtClean="0">
                <a:solidFill>
                  <a:schemeClr val="tx1"/>
                </a:solidFill>
              </a:rPr>
              <a:t>Autres terres ouvertes</a:t>
            </a:r>
            <a:endParaRPr lang="fr-CH" sz="1200" dirty="0">
              <a:solidFill>
                <a:schemeClr val="tx1"/>
              </a:solidFill>
            </a:endParaRPr>
          </a:p>
        </p:txBody>
      </p:sp>
      <p:sp>
        <p:nvSpPr>
          <p:cNvPr id="11" name="ZoneTexte 10"/>
          <p:cNvSpPr txBox="1"/>
          <p:nvPr/>
        </p:nvSpPr>
        <p:spPr>
          <a:xfrm>
            <a:off x="5220072" y="4752000"/>
            <a:ext cx="2458524" cy="1282402"/>
          </a:xfrm>
          <a:prstGeom prst="rect">
            <a:avLst/>
          </a:prstGeom>
          <a:solidFill>
            <a:schemeClr val="bg1"/>
          </a:solidFill>
        </p:spPr>
        <p:txBody>
          <a:bodyPr wrap="square" tIns="0" rtlCol="0">
            <a:spAutoFit/>
          </a:bodyPr>
          <a:lstStyle/>
          <a:p>
            <a:pPr>
              <a:spcAft>
                <a:spcPts val="200"/>
              </a:spcAft>
            </a:pPr>
            <a:r>
              <a:rPr lang="fr-CH" sz="1200" dirty="0" smtClean="0">
                <a:solidFill>
                  <a:schemeClr val="tx1"/>
                </a:solidFill>
              </a:rPr>
              <a:t>Céréales</a:t>
            </a:r>
          </a:p>
          <a:p>
            <a:pPr>
              <a:spcAft>
                <a:spcPts val="200"/>
              </a:spcAft>
            </a:pPr>
            <a:r>
              <a:rPr lang="fr-CH" sz="1200" dirty="0" smtClean="0">
                <a:solidFill>
                  <a:schemeClr val="tx1"/>
                </a:solidFill>
              </a:rPr>
              <a:t>Légumes pleine terre</a:t>
            </a:r>
          </a:p>
          <a:p>
            <a:pPr>
              <a:spcAft>
                <a:spcPts val="200"/>
              </a:spcAft>
            </a:pPr>
            <a:r>
              <a:rPr lang="fr-CH" sz="1200" dirty="0" smtClean="0">
                <a:solidFill>
                  <a:schemeClr val="tx1"/>
                </a:solidFill>
              </a:rPr>
              <a:t>Maïs silo et en vert</a:t>
            </a:r>
          </a:p>
          <a:p>
            <a:pPr>
              <a:spcAft>
                <a:spcPts val="200"/>
              </a:spcAft>
            </a:pPr>
            <a:r>
              <a:rPr lang="fr-CH" sz="1200" dirty="0" smtClean="0">
                <a:solidFill>
                  <a:schemeClr val="tx1"/>
                </a:solidFill>
              </a:rPr>
              <a:t>Légumineuses</a:t>
            </a:r>
          </a:p>
          <a:p>
            <a:pPr>
              <a:spcAft>
                <a:spcPts val="200"/>
              </a:spcAft>
            </a:pPr>
            <a:r>
              <a:rPr lang="fr-CH" sz="1200" dirty="0" smtClean="0">
                <a:solidFill>
                  <a:schemeClr val="tx1"/>
                </a:solidFill>
              </a:rPr>
              <a:t>Pommes de terres</a:t>
            </a:r>
          </a:p>
          <a:p>
            <a:pPr>
              <a:spcAft>
                <a:spcPts val="200"/>
              </a:spcAft>
            </a:pPr>
            <a:r>
              <a:rPr lang="fr-CH" sz="1200" dirty="0" smtClean="0">
                <a:solidFill>
                  <a:schemeClr val="tx1"/>
                </a:solidFill>
              </a:rPr>
              <a:t>Autres terres ouvertes</a:t>
            </a:r>
            <a:endParaRPr lang="fr-CH" sz="1200" dirty="0">
              <a:solidFill>
                <a:schemeClr val="tx1"/>
              </a:solidFill>
            </a:endParaRPr>
          </a:p>
        </p:txBody>
      </p:sp>
      <p:sp>
        <p:nvSpPr>
          <p:cNvPr id="12" name="ZoneTexte 11"/>
          <p:cNvSpPr txBox="1"/>
          <p:nvPr/>
        </p:nvSpPr>
        <p:spPr>
          <a:xfrm>
            <a:off x="1405232" y="6045964"/>
            <a:ext cx="3156173" cy="276999"/>
          </a:xfrm>
          <a:prstGeom prst="rect">
            <a:avLst/>
          </a:prstGeom>
          <a:solidFill>
            <a:schemeClr val="bg1"/>
          </a:solidFill>
        </p:spPr>
        <p:txBody>
          <a:bodyPr wrap="square" rtlCol="0">
            <a:spAutoFit/>
          </a:bodyPr>
          <a:lstStyle/>
          <a:p>
            <a:pPr algn="r"/>
            <a:r>
              <a:rPr lang="fr-CH" sz="1200" dirty="0" smtClean="0">
                <a:solidFill>
                  <a:schemeClr val="tx1"/>
                </a:solidFill>
              </a:rPr>
              <a:t>Source : OFS, au total 260’000 hectares</a:t>
            </a:r>
            <a:endParaRPr lang="fr-CH" sz="1200" dirty="0">
              <a:solidFill>
                <a:schemeClr val="tx1"/>
              </a:solidFill>
            </a:endParaRPr>
          </a:p>
        </p:txBody>
      </p:sp>
      <p:sp>
        <p:nvSpPr>
          <p:cNvPr id="14" name="ZoneTexte 13"/>
          <p:cNvSpPr txBox="1"/>
          <p:nvPr/>
        </p:nvSpPr>
        <p:spPr>
          <a:xfrm>
            <a:off x="5482005" y="6024730"/>
            <a:ext cx="3156173" cy="276999"/>
          </a:xfrm>
          <a:prstGeom prst="rect">
            <a:avLst/>
          </a:prstGeom>
          <a:solidFill>
            <a:schemeClr val="bg1"/>
          </a:solidFill>
        </p:spPr>
        <p:txBody>
          <a:bodyPr wrap="square" rtlCol="0">
            <a:spAutoFit/>
          </a:bodyPr>
          <a:lstStyle/>
          <a:p>
            <a:pPr algn="r"/>
            <a:r>
              <a:rPr lang="fr-CH" sz="1200" dirty="0" smtClean="0">
                <a:solidFill>
                  <a:schemeClr val="tx1"/>
                </a:solidFill>
              </a:rPr>
              <a:t>Source : OFS, au total 13’500 hectares</a:t>
            </a:r>
            <a:endParaRPr lang="fr-CH" sz="1200" dirty="0">
              <a:solidFill>
                <a:schemeClr val="tx1"/>
              </a:solidFill>
            </a:endParaRPr>
          </a:p>
        </p:txBody>
      </p:sp>
    </p:spTree>
    <p:extLst>
      <p:ext uri="{BB962C8B-B14F-4D97-AF65-F5344CB8AC3E}">
        <p14:creationId xmlns:p14="http://schemas.microsoft.com/office/powerpoint/2010/main" val="3087788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8349346" cy="474206"/>
          </a:xfrm>
        </p:spPr>
        <p:txBody>
          <a:bodyPr/>
          <a:lstStyle/>
          <a:p>
            <a:r>
              <a:rPr lang="fr-CH" dirty="0" smtClean="0"/>
              <a:t>Évolution des cultures et des groupes de cultures</a:t>
            </a:r>
            <a:endParaRPr lang="fr-CH" dirty="0"/>
          </a:p>
        </p:txBody>
      </p:sp>
      <p:sp>
        <p:nvSpPr>
          <p:cNvPr id="4" name="Fußzeilenplatzhalter 3"/>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11</a:t>
            </a:fld>
            <a:endParaRPr lang="fr-CH" altLang="de-DE" dirty="0"/>
          </a:p>
        </p:txBody>
      </p:sp>
      <p:pic>
        <p:nvPicPr>
          <p:cNvPr id="6" name="Inhaltsplatzhalter 5"/>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64900" y="1270519"/>
            <a:ext cx="7885810" cy="5078169"/>
          </a:xfrm>
        </p:spPr>
      </p:pic>
      <p:sp>
        <p:nvSpPr>
          <p:cNvPr id="5" name="ZoneTexte 4"/>
          <p:cNvSpPr txBox="1"/>
          <p:nvPr/>
        </p:nvSpPr>
        <p:spPr>
          <a:xfrm>
            <a:off x="7452320" y="6058167"/>
            <a:ext cx="1149641" cy="276999"/>
          </a:xfrm>
          <a:prstGeom prst="rect">
            <a:avLst/>
          </a:prstGeom>
          <a:solidFill>
            <a:schemeClr val="bg1"/>
          </a:solidFill>
        </p:spPr>
        <p:txBody>
          <a:bodyPr wrap="square" rtlCol="0">
            <a:spAutoFit/>
          </a:bodyPr>
          <a:lstStyle/>
          <a:p>
            <a:pPr algn="r"/>
            <a:r>
              <a:rPr lang="fr-CH" sz="1200" dirty="0" smtClean="0">
                <a:solidFill>
                  <a:schemeClr val="tx1"/>
                </a:solidFill>
              </a:rPr>
              <a:t>Source : OFS</a:t>
            </a:r>
            <a:endParaRPr lang="fr-CH" sz="1200" dirty="0">
              <a:solidFill>
                <a:schemeClr val="tx1"/>
              </a:solidFill>
            </a:endParaRPr>
          </a:p>
        </p:txBody>
      </p:sp>
      <p:sp>
        <p:nvSpPr>
          <p:cNvPr id="7" name="ZoneTexte 6"/>
          <p:cNvSpPr txBox="1"/>
          <p:nvPr/>
        </p:nvSpPr>
        <p:spPr>
          <a:xfrm>
            <a:off x="597696" y="1200402"/>
            <a:ext cx="6854623" cy="707886"/>
          </a:xfrm>
          <a:prstGeom prst="rect">
            <a:avLst/>
          </a:prstGeom>
          <a:solidFill>
            <a:schemeClr val="bg1"/>
          </a:solidFill>
        </p:spPr>
        <p:txBody>
          <a:bodyPr wrap="square" rtlCol="0">
            <a:spAutoFit/>
          </a:bodyPr>
          <a:lstStyle/>
          <a:p>
            <a:r>
              <a:rPr lang="fr-CH" sz="2000" b="1" dirty="0" smtClean="0">
                <a:solidFill>
                  <a:schemeClr val="tx1"/>
                </a:solidFill>
              </a:rPr>
              <a:t>Évolution des principales sortes de cultures en agriculture biologique en Suisse entre 1996 et 2014</a:t>
            </a:r>
            <a:endParaRPr lang="fr-CH" sz="2000" b="1" dirty="0">
              <a:solidFill>
                <a:schemeClr val="tx1"/>
              </a:solidFill>
            </a:endParaRPr>
          </a:p>
        </p:txBody>
      </p:sp>
      <p:sp>
        <p:nvSpPr>
          <p:cNvPr id="8" name="ZoneTexte 7"/>
          <p:cNvSpPr txBox="1"/>
          <p:nvPr/>
        </p:nvSpPr>
        <p:spPr>
          <a:xfrm rot="16200000">
            <a:off x="-1080000" y="3826481"/>
            <a:ext cx="3856523" cy="245058"/>
          </a:xfrm>
          <a:prstGeom prst="rect">
            <a:avLst/>
          </a:prstGeom>
          <a:solidFill>
            <a:schemeClr val="bg1"/>
          </a:solidFill>
        </p:spPr>
        <p:txBody>
          <a:bodyPr wrap="square" lIns="0" tIns="36000" rIns="0" bIns="36000" rtlCol="0">
            <a:spAutoFit/>
          </a:bodyPr>
          <a:lstStyle/>
          <a:p>
            <a:pPr algn="ctr">
              <a:lnSpc>
                <a:spcPct val="80000"/>
              </a:lnSpc>
            </a:pPr>
            <a:r>
              <a:rPr lang="fr-CH" sz="1400" b="1" dirty="0" smtClean="0">
                <a:solidFill>
                  <a:schemeClr val="tx1"/>
                </a:solidFill>
              </a:rPr>
              <a:t>Hectares</a:t>
            </a:r>
            <a:endParaRPr lang="fr-CH" sz="1400" b="1" dirty="0">
              <a:solidFill>
                <a:schemeClr val="tx1"/>
              </a:solidFill>
            </a:endParaRPr>
          </a:p>
        </p:txBody>
      </p:sp>
      <p:sp>
        <p:nvSpPr>
          <p:cNvPr id="9" name="ZoneTexte 8"/>
          <p:cNvSpPr txBox="1"/>
          <p:nvPr/>
        </p:nvSpPr>
        <p:spPr>
          <a:xfrm>
            <a:off x="1907704" y="5676861"/>
            <a:ext cx="6876360" cy="441146"/>
          </a:xfrm>
          <a:prstGeom prst="rect">
            <a:avLst/>
          </a:prstGeom>
          <a:solidFill>
            <a:schemeClr val="bg1"/>
          </a:solidFill>
        </p:spPr>
        <p:txBody>
          <a:bodyPr wrap="square" tIns="0" rtlCol="0">
            <a:spAutoFit/>
          </a:bodyPr>
          <a:lstStyle/>
          <a:p>
            <a:pPr>
              <a:spcAft>
                <a:spcPts val="200"/>
              </a:spcAft>
            </a:pPr>
            <a:r>
              <a:rPr lang="fr-CH" sz="1200" dirty="0" smtClean="0">
                <a:solidFill>
                  <a:schemeClr val="tx1"/>
                </a:solidFill>
              </a:rPr>
              <a:t>Céréales                Légumes            Maïs silo             Légumineuses     Pommes de terres</a:t>
            </a:r>
          </a:p>
          <a:p>
            <a:pPr>
              <a:spcAft>
                <a:spcPts val="200"/>
              </a:spcAft>
            </a:pPr>
            <a:r>
              <a:rPr lang="fr-CH" sz="1200" dirty="0" smtClean="0">
                <a:solidFill>
                  <a:schemeClr val="tx1"/>
                </a:solidFill>
              </a:rPr>
              <a:t>                              </a:t>
            </a:r>
            <a:r>
              <a:rPr lang="fr-CH" sz="1200" dirty="0">
                <a:solidFill>
                  <a:schemeClr val="tx1"/>
                </a:solidFill>
              </a:rPr>
              <a:t>pleine </a:t>
            </a:r>
            <a:r>
              <a:rPr lang="fr-CH" sz="1200" dirty="0" smtClean="0">
                <a:solidFill>
                  <a:schemeClr val="tx1"/>
                </a:solidFill>
              </a:rPr>
              <a:t>terre          et </a:t>
            </a:r>
            <a:r>
              <a:rPr lang="fr-CH" sz="1200" dirty="0">
                <a:solidFill>
                  <a:schemeClr val="tx1"/>
                </a:solidFill>
              </a:rPr>
              <a:t>en vert </a:t>
            </a:r>
          </a:p>
        </p:txBody>
      </p:sp>
    </p:spTree>
    <p:extLst>
      <p:ext uri="{BB962C8B-B14F-4D97-AF65-F5344CB8AC3E}">
        <p14:creationId xmlns:p14="http://schemas.microsoft.com/office/powerpoint/2010/main" val="1076127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Évolution du marché bio en Suisse</a:t>
            </a:r>
            <a:endParaRPr lang="fr-CH" dirty="0"/>
          </a:p>
        </p:txBody>
      </p:sp>
      <p:sp>
        <p:nvSpPr>
          <p:cNvPr id="4" name="Fußzeilenplatzhalter 3"/>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12</a:t>
            </a:fld>
            <a:endParaRPr lang="fr-CH" altLang="de-DE" dirty="0"/>
          </a:p>
        </p:txBody>
      </p:sp>
      <p:pic>
        <p:nvPicPr>
          <p:cNvPr id="6" name="Inhaltsplatzhalter 5"/>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26334" y="1312863"/>
            <a:ext cx="7889015" cy="5068465"/>
          </a:xfrm>
        </p:spPr>
      </p:pic>
      <p:sp>
        <p:nvSpPr>
          <p:cNvPr id="5" name="ZoneTexte 4"/>
          <p:cNvSpPr txBox="1"/>
          <p:nvPr/>
        </p:nvSpPr>
        <p:spPr>
          <a:xfrm>
            <a:off x="597697" y="1218423"/>
            <a:ext cx="7917652" cy="400110"/>
          </a:xfrm>
          <a:prstGeom prst="rect">
            <a:avLst/>
          </a:prstGeom>
          <a:solidFill>
            <a:schemeClr val="bg1"/>
          </a:solidFill>
        </p:spPr>
        <p:txBody>
          <a:bodyPr wrap="square" rtlCol="0">
            <a:spAutoFit/>
          </a:bodyPr>
          <a:lstStyle/>
          <a:p>
            <a:r>
              <a:rPr lang="fr-CH" sz="2000" b="1" dirty="0" smtClean="0">
                <a:solidFill>
                  <a:schemeClr val="tx1"/>
                </a:solidFill>
              </a:rPr>
              <a:t>Évolution du marché bio en Suisse entre 1995 et 2014</a:t>
            </a:r>
            <a:endParaRPr lang="fr-CH" sz="2000" b="1" dirty="0">
              <a:solidFill>
                <a:schemeClr val="tx1"/>
              </a:solidFill>
            </a:endParaRPr>
          </a:p>
        </p:txBody>
      </p:sp>
      <p:sp>
        <p:nvSpPr>
          <p:cNvPr id="7" name="ZoneTexte 6"/>
          <p:cNvSpPr txBox="1"/>
          <p:nvPr/>
        </p:nvSpPr>
        <p:spPr>
          <a:xfrm rot="16200000">
            <a:off x="-1065128" y="3791224"/>
            <a:ext cx="3856523" cy="417413"/>
          </a:xfrm>
          <a:prstGeom prst="rect">
            <a:avLst/>
          </a:prstGeom>
          <a:solidFill>
            <a:schemeClr val="bg1"/>
          </a:solidFill>
        </p:spPr>
        <p:txBody>
          <a:bodyPr wrap="square" lIns="0" tIns="36000" rIns="0" bIns="36000" rtlCol="0">
            <a:spAutoFit/>
          </a:bodyPr>
          <a:lstStyle/>
          <a:p>
            <a:pPr algn="ctr">
              <a:lnSpc>
                <a:spcPct val="80000"/>
              </a:lnSpc>
            </a:pPr>
            <a:r>
              <a:rPr lang="fr-CH" sz="1400" b="1" dirty="0" smtClean="0">
                <a:solidFill>
                  <a:schemeClr val="tx1"/>
                </a:solidFill>
              </a:rPr>
              <a:t>Chiffre d’affaire du commerce de détail </a:t>
            </a:r>
            <a:br>
              <a:rPr lang="fr-CH" sz="1400" b="1" dirty="0" smtClean="0">
                <a:solidFill>
                  <a:schemeClr val="tx1"/>
                </a:solidFill>
              </a:rPr>
            </a:br>
            <a:r>
              <a:rPr lang="fr-CH" sz="1400" b="1" dirty="0" smtClean="0">
                <a:solidFill>
                  <a:schemeClr val="tx1"/>
                </a:solidFill>
              </a:rPr>
              <a:t>en millions de francs suisses</a:t>
            </a:r>
            <a:endParaRPr lang="fr-CH" sz="1400" b="1" dirty="0">
              <a:solidFill>
                <a:schemeClr val="tx1"/>
              </a:solidFill>
            </a:endParaRPr>
          </a:p>
        </p:txBody>
      </p:sp>
      <p:sp>
        <p:nvSpPr>
          <p:cNvPr id="8" name="ZoneTexte 7"/>
          <p:cNvSpPr txBox="1"/>
          <p:nvPr/>
        </p:nvSpPr>
        <p:spPr>
          <a:xfrm>
            <a:off x="7452320" y="6058167"/>
            <a:ext cx="1149641" cy="276999"/>
          </a:xfrm>
          <a:prstGeom prst="rect">
            <a:avLst/>
          </a:prstGeom>
          <a:solidFill>
            <a:schemeClr val="bg1"/>
          </a:solidFill>
        </p:spPr>
        <p:txBody>
          <a:bodyPr wrap="square" rtlCol="0">
            <a:spAutoFit/>
          </a:bodyPr>
          <a:lstStyle/>
          <a:p>
            <a:pPr algn="r"/>
            <a:r>
              <a:rPr lang="fr-CH" sz="1200" dirty="0" smtClean="0">
                <a:solidFill>
                  <a:schemeClr val="tx1"/>
                </a:solidFill>
              </a:rPr>
              <a:t>Source : OFS</a:t>
            </a:r>
            <a:endParaRPr lang="fr-CH" sz="1200" dirty="0">
              <a:solidFill>
                <a:schemeClr val="tx1"/>
              </a:solidFill>
            </a:endParaRPr>
          </a:p>
        </p:txBody>
      </p:sp>
    </p:spTree>
    <p:extLst>
      <p:ext uri="{BB962C8B-B14F-4D97-AF65-F5344CB8AC3E}">
        <p14:creationId xmlns:p14="http://schemas.microsoft.com/office/powerpoint/2010/main" val="519977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Évolution </a:t>
            </a:r>
            <a:r>
              <a:rPr lang="fr-CH" dirty="0" smtClean="0"/>
              <a:t>de la part du </a:t>
            </a:r>
            <a:r>
              <a:rPr lang="fr-CH" dirty="0"/>
              <a:t>marché bio en Suisse</a:t>
            </a:r>
            <a:endParaRPr lang="de-CH" dirty="0"/>
          </a:p>
        </p:txBody>
      </p:sp>
      <p:sp>
        <p:nvSpPr>
          <p:cNvPr id="4" name="Fußzeilenplatzhalter 3"/>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13</a:t>
            </a:fld>
            <a:endParaRPr lang="fr-CH" altLang="de-DE" dirty="0"/>
          </a:p>
        </p:txBody>
      </p:sp>
      <p:pic>
        <p:nvPicPr>
          <p:cNvPr id="8" name="Inhaltsplatzhalter 7"/>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29540" y="1312863"/>
            <a:ext cx="7885810" cy="5058593"/>
          </a:xfrm>
        </p:spPr>
      </p:pic>
      <p:sp>
        <p:nvSpPr>
          <p:cNvPr id="5" name="ZoneTexte 4"/>
          <p:cNvSpPr txBox="1"/>
          <p:nvPr/>
        </p:nvSpPr>
        <p:spPr>
          <a:xfrm>
            <a:off x="597697" y="1218423"/>
            <a:ext cx="7917652" cy="707886"/>
          </a:xfrm>
          <a:prstGeom prst="rect">
            <a:avLst/>
          </a:prstGeom>
          <a:solidFill>
            <a:schemeClr val="bg1"/>
          </a:solidFill>
        </p:spPr>
        <p:txBody>
          <a:bodyPr wrap="square" rtlCol="0">
            <a:spAutoFit/>
          </a:bodyPr>
          <a:lstStyle/>
          <a:p>
            <a:r>
              <a:rPr lang="fr-CH" sz="2000" b="1" dirty="0" smtClean="0">
                <a:solidFill>
                  <a:schemeClr val="tx1"/>
                </a:solidFill>
              </a:rPr>
              <a:t>Évolution de la proportion du marché bio en Suisse </a:t>
            </a:r>
            <a:br>
              <a:rPr lang="fr-CH" sz="2000" b="1" dirty="0" smtClean="0">
                <a:solidFill>
                  <a:schemeClr val="tx1"/>
                </a:solidFill>
              </a:rPr>
            </a:br>
            <a:r>
              <a:rPr lang="fr-CH" sz="2000" b="1" dirty="0" smtClean="0">
                <a:solidFill>
                  <a:schemeClr val="tx1"/>
                </a:solidFill>
              </a:rPr>
              <a:t>entre 2004 et 2014</a:t>
            </a:r>
            <a:endParaRPr lang="fr-CH" sz="2000" b="1" dirty="0">
              <a:solidFill>
                <a:schemeClr val="tx1"/>
              </a:solidFill>
            </a:endParaRPr>
          </a:p>
        </p:txBody>
      </p:sp>
      <p:sp>
        <p:nvSpPr>
          <p:cNvPr id="6" name="ZoneTexte 5"/>
          <p:cNvSpPr txBox="1"/>
          <p:nvPr/>
        </p:nvSpPr>
        <p:spPr>
          <a:xfrm rot="16200000">
            <a:off x="-1176192" y="3869709"/>
            <a:ext cx="3856523" cy="245058"/>
          </a:xfrm>
          <a:prstGeom prst="rect">
            <a:avLst/>
          </a:prstGeom>
          <a:solidFill>
            <a:schemeClr val="bg1"/>
          </a:solidFill>
        </p:spPr>
        <p:txBody>
          <a:bodyPr wrap="square" lIns="0" tIns="36000" rIns="0" bIns="36000" rtlCol="0">
            <a:spAutoFit/>
          </a:bodyPr>
          <a:lstStyle/>
          <a:p>
            <a:pPr algn="ctr">
              <a:lnSpc>
                <a:spcPct val="80000"/>
              </a:lnSpc>
            </a:pPr>
            <a:r>
              <a:rPr lang="fr-CH" sz="1400" b="1" dirty="0" smtClean="0">
                <a:solidFill>
                  <a:schemeClr val="tx1"/>
                </a:solidFill>
              </a:rPr>
              <a:t>Proportion bio en %</a:t>
            </a:r>
            <a:endParaRPr lang="fr-CH" sz="1400" b="1" dirty="0">
              <a:solidFill>
                <a:schemeClr val="tx1"/>
              </a:solidFill>
            </a:endParaRPr>
          </a:p>
        </p:txBody>
      </p:sp>
      <p:sp>
        <p:nvSpPr>
          <p:cNvPr id="7" name="ZoneTexte 6"/>
          <p:cNvSpPr txBox="1"/>
          <p:nvPr/>
        </p:nvSpPr>
        <p:spPr>
          <a:xfrm>
            <a:off x="7452320" y="6058167"/>
            <a:ext cx="1149641" cy="276999"/>
          </a:xfrm>
          <a:prstGeom prst="rect">
            <a:avLst/>
          </a:prstGeom>
          <a:solidFill>
            <a:schemeClr val="bg1"/>
          </a:solidFill>
        </p:spPr>
        <p:txBody>
          <a:bodyPr wrap="square" rtlCol="0">
            <a:spAutoFit/>
          </a:bodyPr>
          <a:lstStyle/>
          <a:p>
            <a:pPr algn="r"/>
            <a:r>
              <a:rPr lang="fr-CH" sz="1200" dirty="0" smtClean="0">
                <a:solidFill>
                  <a:schemeClr val="tx1"/>
                </a:solidFill>
              </a:rPr>
              <a:t>Source : OFS</a:t>
            </a:r>
            <a:endParaRPr lang="fr-CH" sz="1200" dirty="0">
              <a:solidFill>
                <a:schemeClr val="tx1"/>
              </a:solidFill>
            </a:endParaRPr>
          </a:p>
        </p:txBody>
      </p:sp>
    </p:spTree>
    <p:extLst>
      <p:ext uri="{BB962C8B-B14F-4D97-AF65-F5344CB8AC3E}">
        <p14:creationId xmlns:p14="http://schemas.microsoft.com/office/powerpoint/2010/main" val="1745963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8277338" cy="474206"/>
          </a:xfrm>
        </p:spPr>
        <p:txBody>
          <a:bodyPr/>
          <a:lstStyle/>
          <a:p>
            <a:r>
              <a:rPr lang="fr-CH" spc="-40" dirty="0" smtClean="0"/>
              <a:t>Chiffres d’affaires bio en Suisse selon les créneaux</a:t>
            </a:r>
            <a:endParaRPr lang="fr-CH" spc="-40" dirty="0"/>
          </a:p>
        </p:txBody>
      </p:sp>
      <p:sp>
        <p:nvSpPr>
          <p:cNvPr id="4" name="Fußzeilenplatzhalter 3"/>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14</a:t>
            </a:fld>
            <a:endParaRPr lang="fr-CH" altLang="de-DE" dirty="0"/>
          </a:p>
        </p:txBody>
      </p:sp>
      <p:pic>
        <p:nvPicPr>
          <p:cNvPr id="6" name="Inhaltsplatzhalter 5"/>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29540" y="1312863"/>
            <a:ext cx="7885810" cy="5058593"/>
          </a:xfrm>
        </p:spPr>
      </p:pic>
      <p:sp>
        <p:nvSpPr>
          <p:cNvPr id="5" name="ZoneTexte 4"/>
          <p:cNvSpPr txBox="1"/>
          <p:nvPr/>
        </p:nvSpPr>
        <p:spPr>
          <a:xfrm>
            <a:off x="597697" y="1218423"/>
            <a:ext cx="7917652" cy="707886"/>
          </a:xfrm>
          <a:prstGeom prst="rect">
            <a:avLst/>
          </a:prstGeom>
          <a:solidFill>
            <a:schemeClr val="bg1"/>
          </a:solidFill>
        </p:spPr>
        <p:txBody>
          <a:bodyPr wrap="square" rtlCol="0">
            <a:spAutoFit/>
          </a:bodyPr>
          <a:lstStyle/>
          <a:p>
            <a:r>
              <a:rPr lang="fr-CH" sz="2000" b="1" dirty="0" smtClean="0">
                <a:solidFill>
                  <a:schemeClr val="tx1"/>
                </a:solidFill>
              </a:rPr>
              <a:t>Chiffre d’affaire bio en Suisse selon les canaux de distribution en 2014</a:t>
            </a:r>
            <a:endParaRPr lang="fr-CH" sz="2000" b="1" dirty="0">
              <a:solidFill>
                <a:schemeClr val="tx1"/>
              </a:solidFill>
            </a:endParaRPr>
          </a:p>
        </p:txBody>
      </p:sp>
      <p:sp>
        <p:nvSpPr>
          <p:cNvPr id="7" name="ZoneTexte 6"/>
          <p:cNvSpPr txBox="1"/>
          <p:nvPr/>
        </p:nvSpPr>
        <p:spPr>
          <a:xfrm rot="16200000">
            <a:off x="-1149959" y="3869709"/>
            <a:ext cx="3856523" cy="245058"/>
          </a:xfrm>
          <a:prstGeom prst="rect">
            <a:avLst/>
          </a:prstGeom>
          <a:solidFill>
            <a:schemeClr val="bg1"/>
          </a:solidFill>
        </p:spPr>
        <p:txBody>
          <a:bodyPr wrap="square" lIns="0" tIns="36000" rIns="0" bIns="36000" rtlCol="0">
            <a:spAutoFit/>
          </a:bodyPr>
          <a:lstStyle/>
          <a:p>
            <a:pPr algn="ctr">
              <a:lnSpc>
                <a:spcPct val="80000"/>
              </a:lnSpc>
            </a:pPr>
            <a:r>
              <a:rPr lang="fr-CH" sz="1400" b="1" dirty="0" smtClean="0">
                <a:solidFill>
                  <a:schemeClr val="tx1"/>
                </a:solidFill>
              </a:rPr>
              <a:t>Chiffre d’affaire en millions de francs suisses</a:t>
            </a:r>
            <a:endParaRPr lang="fr-CH" sz="1400" b="1" dirty="0">
              <a:solidFill>
                <a:schemeClr val="tx1"/>
              </a:solidFill>
            </a:endParaRPr>
          </a:p>
        </p:txBody>
      </p:sp>
      <p:sp>
        <p:nvSpPr>
          <p:cNvPr id="8" name="ZoneTexte 7"/>
          <p:cNvSpPr txBox="1"/>
          <p:nvPr/>
        </p:nvSpPr>
        <p:spPr>
          <a:xfrm>
            <a:off x="6660232" y="6058167"/>
            <a:ext cx="1941729" cy="276999"/>
          </a:xfrm>
          <a:prstGeom prst="rect">
            <a:avLst/>
          </a:prstGeom>
          <a:solidFill>
            <a:schemeClr val="bg1"/>
          </a:solidFill>
        </p:spPr>
        <p:txBody>
          <a:bodyPr wrap="square" rtlCol="0">
            <a:spAutoFit/>
          </a:bodyPr>
          <a:lstStyle/>
          <a:p>
            <a:pPr algn="r"/>
            <a:r>
              <a:rPr lang="fr-CH" sz="1200" dirty="0" smtClean="0">
                <a:solidFill>
                  <a:schemeClr val="tx1"/>
                </a:solidFill>
              </a:rPr>
              <a:t>Source : Bio Suisse 2015</a:t>
            </a:r>
            <a:endParaRPr lang="fr-CH" sz="1200" dirty="0">
              <a:solidFill>
                <a:schemeClr val="tx1"/>
              </a:solidFill>
            </a:endParaRPr>
          </a:p>
        </p:txBody>
      </p:sp>
      <p:sp>
        <p:nvSpPr>
          <p:cNvPr id="9" name="ZoneTexte 8"/>
          <p:cNvSpPr txBox="1"/>
          <p:nvPr/>
        </p:nvSpPr>
        <p:spPr>
          <a:xfrm>
            <a:off x="6840000" y="2305400"/>
            <a:ext cx="2016224" cy="1456809"/>
          </a:xfrm>
          <a:prstGeom prst="rect">
            <a:avLst/>
          </a:prstGeom>
          <a:solidFill>
            <a:schemeClr val="bg1"/>
          </a:solidFill>
        </p:spPr>
        <p:txBody>
          <a:bodyPr wrap="square" tIns="0" rtlCol="0">
            <a:spAutoFit/>
          </a:bodyPr>
          <a:lstStyle/>
          <a:p>
            <a:pPr>
              <a:spcAft>
                <a:spcPts val="450"/>
              </a:spcAft>
            </a:pPr>
            <a:r>
              <a:rPr lang="fr-CH" sz="1500" dirty="0" smtClean="0">
                <a:solidFill>
                  <a:schemeClr val="tx1"/>
                </a:solidFill>
              </a:rPr>
              <a:t>Coop</a:t>
            </a:r>
          </a:p>
          <a:p>
            <a:pPr>
              <a:spcAft>
                <a:spcPts val="450"/>
              </a:spcAft>
            </a:pPr>
            <a:r>
              <a:rPr lang="fr-CH" sz="1500" dirty="0" smtClean="0">
                <a:solidFill>
                  <a:schemeClr val="tx1"/>
                </a:solidFill>
              </a:rPr>
              <a:t>Migros</a:t>
            </a:r>
          </a:p>
          <a:p>
            <a:pPr>
              <a:spcAft>
                <a:spcPts val="450"/>
              </a:spcAft>
            </a:pPr>
            <a:r>
              <a:rPr lang="fr-CH" sz="1500" dirty="0" smtClean="0">
                <a:solidFill>
                  <a:schemeClr val="tx1"/>
                </a:solidFill>
              </a:rPr>
              <a:t>Commerce spécialisé</a:t>
            </a:r>
          </a:p>
          <a:p>
            <a:pPr>
              <a:spcAft>
                <a:spcPts val="450"/>
              </a:spcAft>
            </a:pPr>
            <a:r>
              <a:rPr lang="fr-CH" sz="1500" dirty="0" smtClean="0">
                <a:solidFill>
                  <a:schemeClr val="tx1"/>
                </a:solidFill>
              </a:rPr>
              <a:t>Vente directe</a:t>
            </a:r>
          </a:p>
          <a:p>
            <a:pPr>
              <a:spcAft>
                <a:spcPts val="450"/>
              </a:spcAft>
            </a:pPr>
            <a:r>
              <a:rPr lang="fr-CH" sz="1500" dirty="0" smtClean="0">
                <a:solidFill>
                  <a:schemeClr val="tx1"/>
                </a:solidFill>
              </a:rPr>
              <a:t>Autres</a:t>
            </a:r>
            <a:endParaRPr lang="fr-CH" sz="1500" dirty="0">
              <a:solidFill>
                <a:schemeClr val="tx1"/>
              </a:solidFill>
            </a:endParaRPr>
          </a:p>
        </p:txBody>
      </p:sp>
    </p:spTree>
    <p:extLst>
      <p:ext uri="{BB962C8B-B14F-4D97-AF65-F5344CB8AC3E}">
        <p14:creationId xmlns:p14="http://schemas.microsoft.com/office/powerpoint/2010/main" val="1709664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Parts de marché de certains produits bio</a:t>
            </a:r>
            <a:endParaRPr lang="fr-CH" dirty="0"/>
          </a:p>
        </p:txBody>
      </p:sp>
      <p:sp>
        <p:nvSpPr>
          <p:cNvPr id="4" name="Fußzeilenplatzhalter 3"/>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15</a:t>
            </a:fld>
            <a:endParaRPr lang="fr-CH" altLang="de-DE" dirty="0"/>
          </a:p>
        </p:txBody>
      </p:sp>
      <p:pic>
        <p:nvPicPr>
          <p:cNvPr id="6" name="Inhaltsplatzhalt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629540" y="1312863"/>
            <a:ext cx="7885810" cy="5066406"/>
          </a:xfrm>
        </p:spPr>
      </p:pic>
      <p:sp>
        <p:nvSpPr>
          <p:cNvPr id="5" name="ZoneTexte 4"/>
          <p:cNvSpPr txBox="1"/>
          <p:nvPr/>
        </p:nvSpPr>
        <p:spPr>
          <a:xfrm>
            <a:off x="597697" y="1218423"/>
            <a:ext cx="7917652" cy="400110"/>
          </a:xfrm>
          <a:prstGeom prst="rect">
            <a:avLst/>
          </a:prstGeom>
          <a:solidFill>
            <a:schemeClr val="bg1"/>
          </a:solidFill>
        </p:spPr>
        <p:txBody>
          <a:bodyPr wrap="square" rtlCol="0">
            <a:spAutoFit/>
          </a:bodyPr>
          <a:lstStyle/>
          <a:p>
            <a:r>
              <a:rPr lang="fr-CH" sz="2000" b="1" dirty="0" smtClean="0">
                <a:solidFill>
                  <a:schemeClr val="tx1"/>
                </a:solidFill>
              </a:rPr>
              <a:t>Proportion de bio pour une sélection de produits en 2014</a:t>
            </a:r>
            <a:endParaRPr lang="fr-CH" sz="2000" b="1" dirty="0">
              <a:solidFill>
                <a:schemeClr val="tx1"/>
              </a:solidFill>
            </a:endParaRPr>
          </a:p>
        </p:txBody>
      </p:sp>
      <p:sp>
        <p:nvSpPr>
          <p:cNvPr id="7" name="ZoneTexte 6"/>
          <p:cNvSpPr txBox="1"/>
          <p:nvPr/>
        </p:nvSpPr>
        <p:spPr>
          <a:xfrm>
            <a:off x="6660232" y="6058167"/>
            <a:ext cx="1941729" cy="276999"/>
          </a:xfrm>
          <a:prstGeom prst="rect">
            <a:avLst/>
          </a:prstGeom>
          <a:solidFill>
            <a:schemeClr val="bg1"/>
          </a:solidFill>
        </p:spPr>
        <p:txBody>
          <a:bodyPr wrap="square" rtlCol="0">
            <a:spAutoFit/>
          </a:bodyPr>
          <a:lstStyle/>
          <a:p>
            <a:pPr algn="r"/>
            <a:r>
              <a:rPr lang="fr-CH" sz="1200" dirty="0" smtClean="0">
                <a:solidFill>
                  <a:schemeClr val="tx1"/>
                </a:solidFill>
              </a:rPr>
              <a:t>Source : Bio Suisse 2015</a:t>
            </a:r>
            <a:endParaRPr lang="fr-CH" sz="1200" dirty="0">
              <a:solidFill>
                <a:schemeClr val="tx1"/>
              </a:solidFill>
            </a:endParaRPr>
          </a:p>
        </p:txBody>
      </p:sp>
      <p:sp>
        <p:nvSpPr>
          <p:cNvPr id="8" name="ZoneTexte 7"/>
          <p:cNvSpPr txBox="1"/>
          <p:nvPr/>
        </p:nvSpPr>
        <p:spPr>
          <a:xfrm>
            <a:off x="971600" y="1997624"/>
            <a:ext cx="2016224" cy="3470181"/>
          </a:xfrm>
          <a:prstGeom prst="rect">
            <a:avLst/>
          </a:prstGeom>
          <a:solidFill>
            <a:schemeClr val="bg1"/>
          </a:solidFill>
        </p:spPr>
        <p:txBody>
          <a:bodyPr wrap="square" tIns="0" rtlCol="0">
            <a:spAutoFit/>
          </a:bodyPr>
          <a:lstStyle/>
          <a:p>
            <a:pPr algn="r">
              <a:spcAft>
                <a:spcPts val="1020"/>
              </a:spcAft>
            </a:pPr>
            <a:r>
              <a:rPr lang="fr-CH" sz="1400" dirty="0" smtClean="0">
                <a:solidFill>
                  <a:schemeClr val="tx1"/>
                </a:solidFill>
              </a:rPr>
              <a:t>Œufs</a:t>
            </a:r>
          </a:p>
          <a:p>
            <a:pPr algn="r">
              <a:spcAft>
                <a:spcPts val="1020"/>
              </a:spcAft>
            </a:pPr>
            <a:r>
              <a:rPr lang="fr-CH" sz="1400" dirty="0" smtClean="0">
                <a:solidFill>
                  <a:schemeClr val="tx1"/>
                </a:solidFill>
              </a:rPr>
              <a:t>Pain</a:t>
            </a:r>
          </a:p>
          <a:p>
            <a:pPr algn="r">
              <a:spcAft>
                <a:spcPts val="1020"/>
              </a:spcAft>
            </a:pPr>
            <a:r>
              <a:rPr lang="fr-CH" sz="1400" dirty="0" smtClean="0">
                <a:solidFill>
                  <a:schemeClr val="tx1"/>
                </a:solidFill>
              </a:rPr>
              <a:t>Légumes</a:t>
            </a:r>
          </a:p>
          <a:p>
            <a:pPr algn="r">
              <a:spcAft>
                <a:spcPts val="1020"/>
              </a:spcAft>
            </a:pPr>
            <a:r>
              <a:rPr lang="fr-CH" sz="1400" dirty="0" smtClean="0">
                <a:solidFill>
                  <a:schemeClr val="tx1"/>
                </a:solidFill>
              </a:rPr>
              <a:t>Produits laitiers</a:t>
            </a:r>
          </a:p>
          <a:p>
            <a:pPr algn="r">
              <a:spcAft>
                <a:spcPts val="1020"/>
              </a:spcAft>
            </a:pPr>
            <a:r>
              <a:rPr lang="fr-CH" sz="1400" dirty="0" smtClean="0">
                <a:solidFill>
                  <a:schemeClr val="tx1"/>
                </a:solidFill>
              </a:rPr>
              <a:t>Convenience, frais</a:t>
            </a:r>
          </a:p>
          <a:p>
            <a:pPr algn="r">
              <a:spcAft>
                <a:spcPts val="1020"/>
              </a:spcAft>
            </a:pPr>
            <a:r>
              <a:rPr lang="fr-CH" sz="1400" dirty="0" smtClean="0">
                <a:solidFill>
                  <a:schemeClr val="tx1"/>
                </a:solidFill>
              </a:rPr>
              <a:t>Fruits</a:t>
            </a:r>
          </a:p>
          <a:p>
            <a:pPr algn="r">
              <a:spcAft>
                <a:spcPts val="1020"/>
              </a:spcAft>
            </a:pPr>
            <a:r>
              <a:rPr lang="fr-CH" sz="1400" dirty="0" smtClean="0">
                <a:solidFill>
                  <a:schemeClr val="tx1"/>
                </a:solidFill>
              </a:rPr>
              <a:t>Fromages</a:t>
            </a:r>
          </a:p>
          <a:p>
            <a:pPr algn="r">
              <a:spcAft>
                <a:spcPts val="1020"/>
              </a:spcAft>
            </a:pPr>
            <a:r>
              <a:rPr lang="fr-CH" sz="1400" dirty="0" smtClean="0">
                <a:solidFill>
                  <a:schemeClr val="tx1"/>
                </a:solidFill>
              </a:rPr>
              <a:t>Viande et poisson</a:t>
            </a:r>
          </a:p>
          <a:p>
            <a:pPr algn="r">
              <a:spcAft>
                <a:spcPts val="1020"/>
              </a:spcAft>
            </a:pPr>
            <a:r>
              <a:rPr lang="fr-CH" sz="1400" dirty="0" smtClean="0">
                <a:solidFill>
                  <a:schemeClr val="tx1"/>
                </a:solidFill>
              </a:rPr>
              <a:t>Surgelés</a:t>
            </a:r>
          </a:p>
          <a:p>
            <a:pPr algn="r">
              <a:spcAft>
                <a:spcPts val="1020"/>
              </a:spcAft>
            </a:pPr>
            <a:r>
              <a:rPr lang="fr-CH" sz="1400" dirty="0" smtClean="0">
                <a:solidFill>
                  <a:schemeClr val="tx1"/>
                </a:solidFill>
              </a:rPr>
              <a:t>Boissons</a:t>
            </a:r>
            <a:endParaRPr lang="fr-CH" sz="1400" dirty="0">
              <a:solidFill>
                <a:schemeClr val="tx1"/>
              </a:solidFill>
            </a:endParaRPr>
          </a:p>
        </p:txBody>
      </p:sp>
      <p:sp>
        <p:nvSpPr>
          <p:cNvPr id="9" name="ZoneTexte 8"/>
          <p:cNvSpPr txBox="1"/>
          <p:nvPr/>
        </p:nvSpPr>
        <p:spPr>
          <a:xfrm>
            <a:off x="2987824" y="5768981"/>
            <a:ext cx="4968552" cy="172355"/>
          </a:xfrm>
          <a:prstGeom prst="rect">
            <a:avLst/>
          </a:prstGeom>
          <a:solidFill>
            <a:schemeClr val="bg1"/>
          </a:solidFill>
        </p:spPr>
        <p:txBody>
          <a:bodyPr wrap="square" lIns="0" tIns="0" rIns="0" bIns="0" rtlCol="0">
            <a:spAutoFit/>
          </a:bodyPr>
          <a:lstStyle/>
          <a:p>
            <a:pPr>
              <a:lnSpc>
                <a:spcPct val="80000"/>
              </a:lnSpc>
            </a:pPr>
            <a:r>
              <a:rPr lang="fr-CH" sz="1400" b="1" dirty="0" smtClean="0">
                <a:solidFill>
                  <a:schemeClr val="tx1"/>
                </a:solidFill>
              </a:rPr>
              <a:t>Proportions en % par rapport à l’ensemble du marché</a:t>
            </a:r>
            <a:endParaRPr lang="fr-CH" sz="1400" b="1" dirty="0">
              <a:solidFill>
                <a:schemeClr val="tx1"/>
              </a:solidFill>
            </a:endParaRPr>
          </a:p>
        </p:txBody>
      </p:sp>
    </p:spTree>
    <p:extLst>
      <p:ext uri="{BB962C8B-B14F-4D97-AF65-F5344CB8AC3E}">
        <p14:creationId xmlns:p14="http://schemas.microsoft.com/office/powerpoint/2010/main" val="4147726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Motifs pour la consommation de produits bio</a:t>
            </a:r>
            <a:endParaRPr lang="fr-CH" dirty="0"/>
          </a:p>
        </p:txBody>
      </p:sp>
      <p:sp>
        <p:nvSpPr>
          <p:cNvPr id="4" name="Fußzeilenplatzhalter 3"/>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16</a:t>
            </a:fld>
            <a:endParaRPr lang="fr-CH" altLang="de-DE" dirty="0"/>
          </a:p>
        </p:txBody>
      </p:sp>
      <p:pic>
        <p:nvPicPr>
          <p:cNvPr id="6" name="Inhaltsplatzhalter 5"/>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29540" y="1312863"/>
            <a:ext cx="7885810" cy="5078169"/>
          </a:xfrm>
        </p:spPr>
      </p:pic>
      <p:sp>
        <p:nvSpPr>
          <p:cNvPr id="5" name="ZoneTexte 4"/>
          <p:cNvSpPr txBox="1"/>
          <p:nvPr/>
        </p:nvSpPr>
        <p:spPr>
          <a:xfrm>
            <a:off x="597697" y="1218423"/>
            <a:ext cx="7917652" cy="707886"/>
          </a:xfrm>
          <a:prstGeom prst="rect">
            <a:avLst/>
          </a:prstGeom>
          <a:solidFill>
            <a:schemeClr val="bg1"/>
          </a:solidFill>
        </p:spPr>
        <p:txBody>
          <a:bodyPr wrap="square" rtlCol="0">
            <a:spAutoFit/>
          </a:bodyPr>
          <a:lstStyle/>
          <a:p>
            <a:r>
              <a:rPr lang="fr-CH" sz="2000" b="1" dirty="0" smtClean="0">
                <a:solidFill>
                  <a:schemeClr val="tx1"/>
                </a:solidFill>
              </a:rPr>
              <a:t>Motifs de consommation de denrées alimentaires biologiques, par sous-groupes, 2011</a:t>
            </a:r>
            <a:endParaRPr lang="fr-CH" sz="2000" b="1" dirty="0">
              <a:solidFill>
                <a:schemeClr val="tx1"/>
              </a:solidFill>
            </a:endParaRPr>
          </a:p>
        </p:txBody>
      </p:sp>
      <p:sp>
        <p:nvSpPr>
          <p:cNvPr id="7" name="ZoneTexte 6"/>
          <p:cNvSpPr txBox="1"/>
          <p:nvPr/>
        </p:nvSpPr>
        <p:spPr>
          <a:xfrm>
            <a:off x="6660232" y="6058167"/>
            <a:ext cx="1941729" cy="276999"/>
          </a:xfrm>
          <a:prstGeom prst="rect">
            <a:avLst/>
          </a:prstGeom>
          <a:solidFill>
            <a:schemeClr val="bg1"/>
          </a:solidFill>
        </p:spPr>
        <p:txBody>
          <a:bodyPr wrap="square" rtlCol="0">
            <a:spAutoFit/>
          </a:bodyPr>
          <a:lstStyle/>
          <a:p>
            <a:pPr algn="r"/>
            <a:r>
              <a:rPr lang="fr-CH" sz="1200" dirty="0" smtClean="0">
                <a:solidFill>
                  <a:schemeClr val="tx1"/>
                </a:solidFill>
              </a:rPr>
              <a:t>Source : OFS 2012</a:t>
            </a:r>
            <a:endParaRPr lang="fr-CH" sz="1200" dirty="0">
              <a:solidFill>
                <a:schemeClr val="tx1"/>
              </a:solidFill>
            </a:endParaRPr>
          </a:p>
        </p:txBody>
      </p:sp>
      <p:sp>
        <p:nvSpPr>
          <p:cNvPr id="8" name="ZoneTexte 7"/>
          <p:cNvSpPr txBox="1"/>
          <p:nvPr/>
        </p:nvSpPr>
        <p:spPr>
          <a:xfrm>
            <a:off x="1224000" y="2278693"/>
            <a:ext cx="3024336" cy="2703304"/>
          </a:xfrm>
          <a:prstGeom prst="rect">
            <a:avLst/>
          </a:prstGeom>
          <a:solidFill>
            <a:schemeClr val="bg1"/>
          </a:solidFill>
        </p:spPr>
        <p:txBody>
          <a:bodyPr wrap="square" tIns="0" rtlCol="0">
            <a:spAutoFit/>
          </a:bodyPr>
          <a:lstStyle/>
          <a:p>
            <a:pPr algn="r">
              <a:spcAft>
                <a:spcPts val="700"/>
              </a:spcAft>
            </a:pPr>
            <a:r>
              <a:rPr lang="fr-CH" sz="1400" dirty="0" smtClean="0">
                <a:solidFill>
                  <a:schemeClr val="tx1"/>
                </a:solidFill>
              </a:rPr>
              <a:t>Santé</a:t>
            </a:r>
          </a:p>
          <a:p>
            <a:pPr algn="r">
              <a:spcAft>
                <a:spcPts val="700"/>
              </a:spcAft>
            </a:pPr>
            <a:r>
              <a:rPr lang="fr-CH" sz="1400" dirty="0" smtClean="0">
                <a:solidFill>
                  <a:schemeClr val="tx1"/>
                </a:solidFill>
              </a:rPr>
              <a:t>Protection de l’environnement</a:t>
            </a:r>
          </a:p>
          <a:p>
            <a:pPr algn="r">
              <a:spcAft>
                <a:spcPts val="700"/>
              </a:spcAft>
            </a:pPr>
            <a:r>
              <a:rPr lang="fr-CH" sz="1400" dirty="0" smtClean="0">
                <a:solidFill>
                  <a:schemeClr val="tx1"/>
                </a:solidFill>
              </a:rPr>
              <a:t>Autre raison</a:t>
            </a:r>
          </a:p>
          <a:p>
            <a:pPr algn="r">
              <a:spcAft>
                <a:spcPts val="700"/>
              </a:spcAft>
            </a:pPr>
            <a:r>
              <a:rPr lang="fr-CH" sz="1400" dirty="0" smtClean="0">
                <a:solidFill>
                  <a:schemeClr val="tx1"/>
                </a:solidFill>
              </a:rPr>
              <a:t>Qualité</a:t>
            </a:r>
          </a:p>
          <a:p>
            <a:pPr algn="r">
              <a:spcAft>
                <a:spcPts val="700"/>
              </a:spcAft>
            </a:pPr>
            <a:r>
              <a:rPr lang="fr-CH" sz="1400" dirty="0" smtClean="0">
                <a:solidFill>
                  <a:schemeClr val="tx1"/>
                </a:solidFill>
              </a:rPr>
              <a:t>Soutien produits régionaux, …</a:t>
            </a:r>
          </a:p>
          <a:p>
            <a:pPr algn="r">
              <a:spcAft>
                <a:spcPts val="700"/>
              </a:spcAft>
            </a:pPr>
            <a:r>
              <a:rPr lang="fr-CH" sz="1400" dirty="0" smtClean="0">
                <a:solidFill>
                  <a:schemeClr val="tx1"/>
                </a:solidFill>
              </a:rPr>
              <a:t>Goût</a:t>
            </a:r>
          </a:p>
          <a:p>
            <a:pPr algn="r">
              <a:spcAft>
                <a:spcPts val="700"/>
              </a:spcAft>
            </a:pPr>
            <a:r>
              <a:rPr lang="fr-CH" sz="1400" dirty="0" smtClean="0">
                <a:solidFill>
                  <a:schemeClr val="tx1"/>
                </a:solidFill>
              </a:rPr>
              <a:t>Pas d’autre offre</a:t>
            </a:r>
          </a:p>
          <a:p>
            <a:pPr algn="r">
              <a:spcAft>
                <a:spcPts val="700"/>
              </a:spcAft>
            </a:pPr>
            <a:r>
              <a:rPr lang="fr-CH" sz="1400" dirty="0" smtClean="0">
                <a:solidFill>
                  <a:schemeClr val="tx1"/>
                </a:solidFill>
              </a:rPr>
              <a:t>Conditions de vie des animaux</a:t>
            </a:r>
          </a:p>
          <a:p>
            <a:pPr algn="r">
              <a:spcAft>
                <a:spcPts val="700"/>
              </a:spcAft>
            </a:pPr>
            <a:r>
              <a:rPr lang="fr-CH" sz="1400" dirty="0" smtClean="0">
                <a:solidFill>
                  <a:schemeClr val="tx1"/>
                </a:solidFill>
              </a:rPr>
              <a:t>Actions</a:t>
            </a:r>
            <a:endParaRPr lang="fr-CH" sz="1400" dirty="0">
              <a:solidFill>
                <a:schemeClr val="tx1"/>
              </a:solidFill>
            </a:endParaRPr>
          </a:p>
        </p:txBody>
      </p:sp>
      <p:sp>
        <p:nvSpPr>
          <p:cNvPr id="9" name="ZoneTexte 8"/>
          <p:cNvSpPr txBox="1"/>
          <p:nvPr/>
        </p:nvSpPr>
        <p:spPr>
          <a:xfrm>
            <a:off x="2555776" y="5430607"/>
            <a:ext cx="5832648" cy="430887"/>
          </a:xfrm>
          <a:prstGeom prst="rect">
            <a:avLst/>
          </a:prstGeom>
          <a:solidFill>
            <a:schemeClr val="bg1"/>
          </a:solidFill>
        </p:spPr>
        <p:txBody>
          <a:bodyPr wrap="square" lIns="0" tIns="0" rIns="0" bIns="0" rtlCol="0">
            <a:spAutoFit/>
          </a:bodyPr>
          <a:lstStyle/>
          <a:p>
            <a:r>
              <a:rPr lang="fr-CH" sz="1400" dirty="0" smtClean="0">
                <a:solidFill>
                  <a:schemeClr val="tx1"/>
                </a:solidFill>
              </a:rPr>
              <a:t>En pourcents des personnes qui consomment des denrées alimentaires de production biologique, plusieurs réponses possibles</a:t>
            </a:r>
            <a:endParaRPr lang="fr-CH" sz="1400" dirty="0">
              <a:solidFill>
                <a:schemeClr val="tx1"/>
              </a:solidFill>
            </a:endParaRPr>
          </a:p>
        </p:txBody>
      </p:sp>
    </p:spTree>
    <p:extLst>
      <p:ext uri="{BB962C8B-B14F-4D97-AF65-F5344CB8AC3E}">
        <p14:creationId xmlns:p14="http://schemas.microsoft.com/office/powerpoint/2010/main" val="1600559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Motifs </a:t>
            </a:r>
            <a:r>
              <a:rPr lang="fr-CH" dirty="0" smtClean="0"/>
              <a:t>contre la </a:t>
            </a:r>
            <a:r>
              <a:rPr lang="fr-CH" dirty="0"/>
              <a:t>consommation de produits bio</a:t>
            </a:r>
            <a:endParaRPr lang="de-CH" dirty="0"/>
          </a:p>
        </p:txBody>
      </p:sp>
      <p:sp>
        <p:nvSpPr>
          <p:cNvPr id="4" name="Fußzeilenplatzhalter 3"/>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17</a:t>
            </a:fld>
            <a:endParaRPr lang="fr-CH" altLang="de-DE" dirty="0"/>
          </a:p>
        </p:txBody>
      </p:sp>
      <p:pic>
        <p:nvPicPr>
          <p:cNvPr id="6" name="Inhaltsplatzhalter 5"/>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29540" y="1312863"/>
            <a:ext cx="7885810" cy="5078169"/>
          </a:xfrm>
        </p:spPr>
      </p:pic>
      <p:sp>
        <p:nvSpPr>
          <p:cNvPr id="5" name="ZoneTexte 4"/>
          <p:cNvSpPr txBox="1"/>
          <p:nvPr/>
        </p:nvSpPr>
        <p:spPr>
          <a:xfrm>
            <a:off x="597698" y="1318003"/>
            <a:ext cx="7917652" cy="1015663"/>
          </a:xfrm>
          <a:prstGeom prst="rect">
            <a:avLst/>
          </a:prstGeom>
          <a:solidFill>
            <a:schemeClr val="bg1"/>
          </a:solidFill>
        </p:spPr>
        <p:txBody>
          <a:bodyPr wrap="square" rtlCol="0">
            <a:spAutoFit/>
          </a:bodyPr>
          <a:lstStyle/>
          <a:p>
            <a:r>
              <a:rPr lang="fr-CH" sz="2000" b="1" dirty="0" smtClean="0">
                <a:solidFill>
                  <a:schemeClr val="tx1"/>
                </a:solidFill>
              </a:rPr>
              <a:t>Motifs de refus de consommer des denrées alimentaires biologiques, par sous-groupes, 2011</a:t>
            </a:r>
          </a:p>
          <a:p>
            <a:endParaRPr lang="fr-CH" sz="2000" b="1" dirty="0">
              <a:solidFill>
                <a:schemeClr val="tx1"/>
              </a:solidFill>
            </a:endParaRPr>
          </a:p>
        </p:txBody>
      </p:sp>
      <p:sp>
        <p:nvSpPr>
          <p:cNvPr id="7" name="ZoneTexte 6"/>
          <p:cNvSpPr txBox="1"/>
          <p:nvPr/>
        </p:nvSpPr>
        <p:spPr>
          <a:xfrm>
            <a:off x="6660232" y="6058167"/>
            <a:ext cx="1941729" cy="276999"/>
          </a:xfrm>
          <a:prstGeom prst="rect">
            <a:avLst/>
          </a:prstGeom>
          <a:solidFill>
            <a:schemeClr val="bg1"/>
          </a:solidFill>
        </p:spPr>
        <p:txBody>
          <a:bodyPr wrap="square" rtlCol="0">
            <a:spAutoFit/>
          </a:bodyPr>
          <a:lstStyle/>
          <a:p>
            <a:pPr algn="r"/>
            <a:r>
              <a:rPr lang="fr-CH" sz="1200" dirty="0" smtClean="0">
                <a:solidFill>
                  <a:schemeClr val="tx1"/>
                </a:solidFill>
              </a:rPr>
              <a:t>Source : OFS 2012</a:t>
            </a:r>
            <a:endParaRPr lang="fr-CH" sz="1200" dirty="0">
              <a:solidFill>
                <a:schemeClr val="tx1"/>
              </a:solidFill>
            </a:endParaRPr>
          </a:p>
        </p:txBody>
      </p:sp>
      <p:sp>
        <p:nvSpPr>
          <p:cNvPr id="8" name="ZoneTexte 7"/>
          <p:cNvSpPr txBox="1"/>
          <p:nvPr/>
        </p:nvSpPr>
        <p:spPr>
          <a:xfrm>
            <a:off x="251520" y="2407706"/>
            <a:ext cx="3024336" cy="2546851"/>
          </a:xfrm>
          <a:prstGeom prst="rect">
            <a:avLst/>
          </a:prstGeom>
          <a:solidFill>
            <a:schemeClr val="bg1"/>
          </a:solidFill>
        </p:spPr>
        <p:txBody>
          <a:bodyPr wrap="square" tIns="0" rtlCol="0">
            <a:spAutoFit/>
          </a:bodyPr>
          <a:lstStyle/>
          <a:p>
            <a:pPr algn="r">
              <a:spcAft>
                <a:spcPts val="300"/>
              </a:spcAft>
            </a:pPr>
            <a:r>
              <a:rPr lang="fr-CH" sz="1400" dirty="0" smtClean="0">
                <a:solidFill>
                  <a:schemeClr val="tx1"/>
                </a:solidFill>
              </a:rPr>
              <a:t>Prix</a:t>
            </a:r>
          </a:p>
          <a:p>
            <a:pPr algn="r">
              <a:spcAft>
                <a:spcPts val="300"/>
              </a:spcAft>
            </a:pPr>
            <a:r>
              <a:rPr lang="fr-CH" sz="1400" dirty="0" smtClean="0">
                <a:solidFill>
                  <a:schemeClr val="tx1"/>
                </a:solidFill>
              </a:rPr>
              <a:t>Manque de produits</a:t>
            </a:r>
          </a:p>
          <a:p>
            <a:pPr algn="r">
              <a:spcAft>
                <a:spcPts val="300"/>
              </a:spcAft>
            </a:pPr>
            <a:r>
              <a:rPr lang="fr-CH" sz="1400" dirty="0" smtClean="0">
                <a:solidFill>
                  <a:schemeClr val="tx1"/>
                </a:solidFill>
              </a:rPr>
              <a:t>Autre raison</a:t>
            </a:r>
          </a:p>
          <a:p>
            <a:pPr algn="r">
              <a:spcAft>
                <a:spcPts val="300"/>
              </a:spcAft>
            </a:pPr>
            <a:r>
              <a:rPr lang="fr-CH" sz="1400" dirty="0" smtClean="0">
                <a:solidFill>
                  <a:schemeClr val="tx1"/>
                </a:solidFill>
              </a:rPr>
              <a:t>Pas de différence</a:t>
            </a:r>
          </a:p>
          <a:p>
            <a:pPr algn="r">
              <a:spcAft>
                <a:spcPts val="300"/>
              </a:spcAft>
            </a:pPr>
            <a:r>
              <a:rPr lang="fr-CH" sz="1400" dirty="0" smtClean="0">
                <a:solidFill>
                  <a:schemeClr val="tx1"/>
                </a:solidFill>
              </a:rPr>
              <a:t>Inattention</a:t>
            </a:r>
          </a:p>
          <a:p>
            <a:pPr algn="r">
              <a:spcAft>
                <a:spcPts val="300"/>
              </a:spcAft>
            </a:pPr>
            <a:r>
              <a:rPr lang="fr-CH" sz="1400" dirty="0" smtClean="0">
                <a:solidFill>
                  <a:schemeClr val="tx1"/>
                </a:solidFill>
              </a:rPr>
              <a:t>Mauvaise qualité / apparence</a:t>
            </a:r>
          </a:p>
          <a:p>
            <a:pPr algn="r">
              <a:spcAft>
                <a:spcPts val="300"/>
              </a:spcAft>
            </a:pPr>
            <a:r>
              <a:rPr lang="fr-CH" sz="1400" dirty="0" smtClean="0">
                <a:solidFill>
                  <a:schemeClr val="tx1"/>
                </a:solidFill>
              </a:rPr>
              <a:t>C’est seulement du marketing</a:t>
            </a:r>
          </a:p>
          <a:p>
            <a:pPr algn="r">
              <a:spcAft>
                <a:spcPts val="300"/>
              </a:spcAft>
            </a:pPr>
            <a:r>
              <a:rPr lang="fr-CH" sz="1400" dirty="0" smtClean="0">
                <a:solidFill>
                  <a:schemeClr val="tx1"/>
                </a:solidFill>
              </a:rPr>
              <a:t>Même valeur</a:t>
            </a:r>
          </a:p>
          <a:p>
            <a:pPr algn="r">
              <a:spcAft>
                <a:spcPts val="300"/>
              </a:spcAft>
            </a:pPr>
            <a:r>
              <a:rPr lang="fr-CH" sz="1400" dirty="0" smtClean="0">
                <a:solidFill>
                  <a:schemeClr val="tx1"/>
                </a:solidFill>
              </a:rPr>
              <a:t>Pas de sens</a:t>
            </a:r>
          </a:p>
          <a:p>
            <a:pPr algn="r">
              <a:spcAft>
                <a:spcPts val="300"/>
              </a:spcAft>
            </a:pPr>
            <a:r>
              <a:rPr lang="fr-CH" sz="1400" dirty="0" smtClean="0">
                <a:solidFill>
                  <a:schemeClr val="tx1"/>
                </a:solidFill>
              </a:rPr>
              <a:t>Provenance</a:t>
            </a:r>
            <a:endParaRPr lang="fr-CH" sz="1400" dirty="0">
              <a:solidFill>
                <a:schemeClr val="tx1"/>
              </a:solidFill>
            </a:endParaRPr>
          </a:p>
        </p:txBody>
      </p:sp>
      <p:sp>
        <p:nvSpPr>
          <p:cNvPr id="9" name="ZoneTexte 8"/>
          <p:cNvSpPr txBox="1"/>
          <p:nvPr/>
        </p:nvSpPr>
        <p:spPr>
          <a:xfrm>
            <a:off x="2555776" y="5430607"/>
            <a:ext cx="5959574" cy="430887"/>
          </a:xfrm>
          <a:prstGeom prst="rect">
            <a:avLst/>
          </a:prstGeom>
          <a:solidFill>
            <a:schemeClr val="bg1"/>
          </a:solidFill>
        </p:spPr>
        <p:txBody>
          <a:bodyPr wrap="square" lIns="0" tIns="0" rIns="0" bIns="0" rtlCol="0">
            <a:spAutoFit/>
          </a:bodyPr>
          <a:lstStyle/>
          <a:p>
            <a:r>
              <a:rPr lang="fr-CH" sz="1400" dirty="0" smtClean="0">
                <a:solidFill>
                  <a:schemeClr val="tx1"/>
                </a:solidFill>
              </a:rPr>
              <a:t>En pourcents des personnes qui ne consomment pas de denrées alimentaires de production biologique, plusieurs réponses possibles</a:t>
            </a:r>
            <a:endParaRPr lang="fr-CH" sz="1400" dirty="0">
              <a:solidFill>
                <a:schemeClr val="tx1"/>
              </a:solidFill>
            </a:endParaRPr>
          </a:p>
        </p:txBody>
      </p:sp>
    </p:spTree>
    <p:extLst>
      <p:ext uri="{BB962C8B-B14F-4D97-AF65-F5344CB8AC3E}">
        <p14:creationId xmlns:p14="http://schemas.microsoft.com/office/powerpoint/2010/main" val="889654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Évolution de la part bio </a:t>
            </a:r>
            <a:br>
              <a:rPr lang="fr-CH" dirty="0" smtClean="0"/>
            </a:br>
            <a:r>
              <a:rPr lang="fr-CH" dirty="0" smtClean="0"/>
              <a:t>de la surface agricole européenne</a:t>
            </a:r>
            <a:endParaRPr lang="fr-CH" dirty="0"/>
          </a:p>
        </p:txBody>
      </p:sp>
      <p:sp>
        <p:nvSpPr>
          <p:cNvPr id="4" name="Fußzeilenplatzhalter 3"/>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18</a:t>
            </a:fld>
            <a:endParaRPr lang="fr-CH" altLang="de-DE" dirty="0"/>
          </a:p>
        </p:txBody>
      </p:sp>
      <p:pic>
        <p:nvPicPr>
          <p:cNvPr id="10" name="Inhaltsplatzhalter 9"/>
          <p:cNvPicPr>
            <a:picLocks noGrp="1" noChangeAspect="1"/>
          </p:cNvPicPr>
          <p:nvPr>
            <p:ph sz="quarter" idx="17"/>
          </p:nvPr>
        </p:nvPicPr>
        <p:blipFill>
          <a:blip r:embed="rId2" cstate="screen">
            <a:extLst>
              <a:ext uri="{28A0092B-C50C-407E-A947-70E740481C1C}">
                <a14:useLocalDpi xmlns:a14="http://schemas.microsoft.com/office/drawing/2010/main" val="0"/>
              </a:ext>
            </a:extLst>
          </a:blip>
          <a:stretch>
            <a:fillRect/>
          </a:stretch>
        </p:blipFill>
        <p:spPr>
          <a:xfrm>
            <a:off x="612841" y="1196752"/>
            <a:ext cx="7885810" cy="4914636"/>
          </a:xfrm>
        </p:spPr>
      </p:pic>
      <p:sp>
        <p:nvSpPr>
          <p:cNvPr id="11" name="ZoneTexte 10"/>
          <p:cNvSpPr txBox="1"/>
          <p:nvPr/>
        </p:nvSpPr>
        <p:spPr>
          <a:xfrm>
            <a:off x="629540" y="1170340"/>
            <a:ext cx="6854623" cy="707886"/>
          </a:xfrm>
          <a:prstGeom prst="rect">
            <a:avLst/>
          </a:prstGeom>
          <a:solidFill>
            <a:schemeClr val="bg1"/>
          </a:solidFill>
        </p:spPr>
        <p:txBody>
          <a:bodyPr wrap="square" rtlCol="0">
            <a:spAutoFit/>
          </a:bodyPr>
          <a:lstStyle/>
          <a:p>
            <a:r>
              <a:rPr lang="fr-CH" sz="2000" b="1" dirty="0" smtClean="0">
                <a:solidFill>
                  <a:schemeClr val="tx1"/>
                </a:solidFill>
              </a:rPr>
              <a:t>Évolution des proportions bio dans la surface agricole d’une sélection de pays européens entre 1994 et 2014</a:t>
            </a:r>
            <a:endParaRPr lang="fr-CH" sz="2000" b="1" dirty="0">
              <a:solidFill>
                <a:schemeClr val="tx1"/>
              </a:solidFill>
            </a:endParaRPr>
          </a:p>
        </p:txBody>
      </p:sp>
      <p:sp>
        <p:nvSpPr>
          <p:cNvPr id="12" name="ZoneTexte 11"/>
          <p:cNvSpPr txBox="1"/>
          <p:nvPr/>
        </p:nvSpPr>
        <p:spPr>
          <a:xfrm rot="16200000">
            <a:off x="-884630" y="3375697"/>
            <a:ext cx="3240000" cy="245058"/>
          </a:xfrm>
          <a:prstGeom prst="rect">
            <a:avLst/>
          </a:prstGeom>
          <a:solidFill>
            <a:schemeClr val="bg1"/>
          </a:solidFill>
        </p:spPr>
        <p:txBody>
          <a:bodyPr wrap="square" lIns="0" tIns="36000" rIns="0" bIns="36000" rtlCol="0">
            <a:spAutoFit/>
          </a:bodyPr>
          <a:lstStyle/>
          <a:p>
            <a:pPr algn="ctr">
              <a:lnSpc>
                <a:spcPct val="80000"/>
              </a:lnSpc>
            </a:pPr>
            <a:r>
              <a:rPr lang="fr-CH" sz="1400" b="1" dirty="0" smtClean="0">
                <a:solidFill>
                  <a:schemeClr val="tx1"/>
                </a:solidFill>
              </a:rPr>
              <a:t>Proportion de la surface agricole</a:t>
            </a:r>
            <a:endParaRPr lang="fr-CH" sz="1400" b="1" dirty="0">
              <a:solidFill>
                <a:schemeClr val="tx1"/>
              </a:solidFill>
            </a:endParaRPr>
          </a:p>
        </p:txBody>
      </p:sp>
      <p:sp>
        <p:nvSpPr>
          <p:cNvPr id="13" name="ZoneTexte 12"/>
          <p:cNvSpPr txBox="1"/>
          <p:nvPr/>
        </p:nvSpPr>
        <p:spPr>
          <a:xfrm>
            <a:off x="848844" y="4786786"/>
            <a:ext cx="7432804" cy="1426749"/>
          </a:xfrm>
          <a:prstGeom prst="rect">
            <a:avLst/>
          </a:prstGeom>
          <a:solidFill>
            <a:schemeClr val="bg1"/>
          </a:solidFill>
        </p:spPr>
        <p:txBody>
          <a:bodyPr vert="vert270" wrap="square" tIns="0" rtlCol="0">
            <a:spAutoFit/>
          </a:bodyPr>
          <a:lstStyle/>
          <a:p>
            <a:pPr algn="r">
              <a:spcAft>
                <a:spcPts val="1800"/>
              </a:spcAft>
            </a:pPr>
            <a:endParaRPr lang="fr-CH" sz="1200" dirty="0" smtClean="0">
              <a:solidFill>
                <a:schemeClr val="tx1"/>
              </a:solidFill>
            </a:endParaRPr>
          </a:p>
          <a:p>
            <a:pPr algn="r">
              <a:spcAft>
                <a:spcPts val="1800"/>
              </a:spcAft>
            </a:pPr>
            <a:endParaRPr lang="fr-CH" sz="1200" dirty="0">
              <a:solidFill>
                <a:schemeClr val="tx1"/>
              </a:solidFill>
            </a:endParaRPr>
          </a:p>
          <a:p>
            <a:pPr algn="r">
              <a:spcAft>
                <a:spcPts val="1800"/>
              </a:spcAft>
            </a:pPr>
            <a:r>
              <a:rPr lang="fr-CH" sz="1200" dirty="0" smtClean="0">
                <a:solidFill>
                  <a:schemeClr val="tx1"/>
                </a:solidFill>
              </a:rPr>
              <a:t>Liechtenstein</a:t>
            </a:r>
          </a:p>
          <a:p>
            <a:pPr algn="r">
              <a:spcAft>
                <a:spcPts val="1800"/>
              </a:spcAft>
            </a:pPr>
            <a:r>
              <a:rPr lang="fr-CH" sz="1200" dirty="0" smtClean="0">
                <a:solidFill>
                  <a:schemeClr val="tx1"/>
                </a:solidFill>
              </a:rPr>
              <a:t>Autriche</a:t>
            </a:r>
          </a:p>
          <a:p>
            <a:pPr algn="r">
              <a:spcAft>
                <a:spcPts val="1800"/>
              </a:spcAft>
            </a:pPr>
            <a:r>
              <a:rPr lang="fr-CH" sz="1200" dirty="0" smtClean="0">
                <a:solidFill>
                  <a:schemeClr val="tx1"/>
                </a:solidFill>
              </a:rPr>
              <a:t>Suède</a:t>
            </a:r>
          </a:p>
          <a:p>
            <a:pPr algn="r">
              <a:spcAft>
                <a:spcPts val="1800"/>
              </a:spcAft>
            </a:pPr>
            <a:r>
              <a:rPr lang="fr-CH" sz="1200" dirty="0" smtClean="0">
                <a:solidFill>
                  <a:schemeClr val="tx1"/>
                </a:solidFill>
              </a:rPr>
              <a:t>Estonie</a:t>
            </a:r>
          </a:p>
          <a:p>
            <a:pPr algn="r">
              <a:spcAft>
                <a:spcPts val="1800"/>
              </a:spcAft>
            </a:pPr>
            <a:r>
              <a:rPr lang="fr-CH" sz="1200" dirty="0" smtClean="0">
                <a:solidFill>
                  <a:schemeClr val="tx1"/>
                </a:solidFill>
              </a:rPr>
              <a:t>Suisse</a:t>
            </a:r>
          </a:p>
          <a:p>
            <a:pPr algn="r">
              <a:spcAft>
                <a:spcPts val="1800"/>
              </a:spcAft>
            </a:pPr>
            <a:r>
              <a:rPr lang="fr-CH" sz="1200" dirty="0" smtClean="0">
                <a:solidFill>
                  <a:schemeClr val="tx1"/>
                </a:solidFill>
              </a:rPr>
              <a:t>Lettonie</a:t>
            </a:r>
          </a:p>
          <a:p>
            <a:pPr algn="r">
              <a:spcAft>
                <a:spcPts val="1800"/>
              </a:spcAft>
            </a:pPr>
            <a:r>
              <a:rPr lang="fr-CH" sz="1200" dirty="0" smtClean="0">
                <a:solidFill>
                  <a:schemeClr val="tx1"/>
                </a:solidFill>
              </a:rPr>
              <a:t>Tchéquie</a:t>
            </a:r>
          </a:p>
          <a:p>
            <a:pPr algn="r">
              <a:spcAft>
                <a:spcPts val="1800"/>
              </a:spcAft>
            </a:pPr>
            <a:r>
              <a:rPr lang="fr-CH" sz="1200" dirty="0" smtClean="0">
                <a:solidFill>
                  <a:schemeClr val="tx1"/>
                </a:solidFill>
              </a:rPr>
              <a:t>Italie</a:t>
            </a:r>
          </a:p>
          <a:p>
            <a:pPr algn="r">
              <a:spcAft>
                <a:spcPts val="1800"/>
              </a:spcAft>
            </a:pPr>
            <a:r>
              <a:rPr lang="fr-CH" sz="1200" dirty="0" smtClean="0">
                <a:solidFill>
                  <a:schemeClr val="tx1"/>
                </a:solidFill>
              </a:rPr>
              <a:t>Slovaquie</a:t>
            </a:r>
          </a:p>
          <a:p>
            <a:pPr algn="r">
              <a:spcAft>
                <a:spcPts val="1800"/>
              </a:spcAft>
            </a:pPr>
            <a:r>
              <a:rPr lang="fr-CH" sz="1200" dirty="0" smtClean="0">
                <a:solidFill>
                  <a:schemeClr val="tx1"/>
                </a:solidFill>
              </a:rPr>
              <a:t>Finlande</a:t>
            </a:r>
          </a:p>
          <a:p>
            <a:pPr algn="r">
              <a:spcAft>
                <a:spcPts val="1800"/>
              </a:spcAft>
            </a:pPr>
            <a:r>
              <a:rPr lang="fr-CH" sz="1200" dirty="0" smtClean="0">
                <a:solidFill>
                  <a:schemeClr val="tx1"/>
                </a:solidFill>
              </a:rPr>
              <a:t>Slovénie</a:t>
            </a:r>
          </a:p>
          <a:p>
            <a:pPr algn="r">
              <a:spcAft>
                <a:spcPts val="1800"/>
              </a:spcAft>
            </a:pPr>
            <a:r>
              <a:rPr lang="fr-CH" sz="1200" dirty="0" smtClean="0">
                <a:solidFill>
                  <a:schemeClr val="tx1"/>
                </a:solidFill>
              </a:rPr>
              <a:t>Portugal</a:t>
            </a:r>
          </a:p>
          <a:p>
            <a:pPr algn="r">
              <a:spcAft>
                <a:spcPts val="1800"/>
              </a:spcAft>
            </a:pPr>
            <a:r>
              <a:rPr lang="fr-CH" sz="1200" dirty="0" smtClean="0">
                <a:solidFill>
                  <a:schemeClr val="tx1"/>
                </a:solidFill>
              </a:rPr>
              <a:t>Espagne</a:t>
            </a:r>
          </a:p>
          <a:p>
            <a:pPr algn="r">
              <a:spcAft>
                <a:spcPts val="1800"/>
              </a:spcAft>
            </a:pPr>
            <a:r>
              <a:rPr lang="fr-CH" sz="1200" dirty="0" smtClean="0">
                <a:solidFill>
                  <a:schemeClr val="tx1"/>
                </a:solidFill>
              </a:rPr>
              <a:t>Allemagne</a:t>
            </a:r>
          </a:p>
          <a:p>
            <a:pPr algn="r">
              <a:spcAft>
                <a:spcPts val="1800"/>
              </a:spcAft>
            </a:pPr>
            <a:r>
              <a:rPr lang="fr-CH" sz="1200" dirty="0" smtClean="0">
                <a:solidFill>
                  <a:schemeClr val="tx1"/>
                </a:solidFill>
              </a:rPr>
              <a:t>Danemark</a:t>
            </a:r>
          </a:p>
          <a:p>
            <a:pPr algn="r">
              <a:spcAft>
                <a:spcPts val="1800"/>
              </a:spcAft>
            </a:pPr>
            <a:endParaRPr lang="fr-CH" sz="1200" dirty="0">
              <a:solidFill>
                <a:schemeClr val="tx1"/>
              </a:solidFill>
            </a:endParaRPr>
          </a:p>
        </p:txBody>
      </p:sp>
      <p:sp>
        <p:nvSpPr>
          <p:cNvPr id="9" name="ZoneTexte 8"/>
          <p:cNvSpPr txBox="1"/>
          <p:nvPr/>
        </p:nvSpPr>
        <p:spPr>
          <a:xfrm>
            <a:off x="3235968" y="5834389"/>
            <a:ext cx="5254097" cy="276999"/>
          </a:xfrm>
          <a:prstGeom prst="rect">
            <a:avLst/>
          </a:prstGeom>
          <a:solidFill>
            <a:schemeClr val="bg1"/>
          </a:solidFill>
        </p:spPr>
        <p:txBody>
          <a:bodyPr wrap="square" rtlCol="0">
            <a:spAutoFit/>
          </a:bodyPr>
          <a:lstStyle/>
          <a:p>
            <a:pPr algn="r"/>
            <a:r>
              <a:rPr lang="fr-CH" sz="1200" dirty="0" smtClean="0">
                <a:solidFill>
                  <a:schemeClr val="tx1"/>
                </a:solidFill>
              </a:rPr>
              <a:t>Source : FiBL, données basées sur les sources nationales d’information</a:t>
            </a:r>
            <a:endParaRPr lang="fr-CH" sz="1200" dirty="0">
              <a:solidFill>
                <a:schemeClr val="tx1"/>
              </a:solidFill>
            </a:endParaRPr>
          </a:p>
        </p:txBody>
      </p:sp>
    </p:spTree>
    <p:extLst>
      <p:ext uri="{BB962C8B-B14F-4D97-AF65-F5344CB8AC3E}">
        <p14:creationId xmlns:p14="http://schemas.microsoft.com/office/powerpoint/2010/main" val="1260600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Statistiques de production</a:t>
            </a:r>
            <a:endParaRPr lang="fr-CH" dirty="0"/>
          </a:p>
        </p:txBody>
      </p:sp>
      <p:sp>
        <p:nvSpPr>
          <p:cNvPr id="3" name="Inhaltsplatzhalter 2"/>
          <p:cNvSpPr>
            <a:spLocks noGrp="1"/>
          </p:cNvSpPr>
          <p:nvPr>
            <p:ph idx="12"/>
          </p:nvPr>
        </p:nvSpPr>
        <p:spPr/>
        <p:txBody>
          <a:bodyPr/>
          <a:lstStyle/>
          <a:p>
            <a:r>
              <a:rPr lang="fr-CH" dirty="0" smtClean="0"/>
              <a:t>Liens</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hlinkClick r:id="rId2"/>
              </a:rPr>
              <a:t>The world of organic agriculture, </a:t>
            </a:r>
            <a:r>
              <a:rPr lang="fr-CH" dirty="0" err="1" smtClean="0">
                <a:hlinkClick r:id="rId2"/>
              </a:rPr>
              <a:t>statistics</a:t>
            </a:r>
            <a:r>
              <a:rPr lang="fr-CH" dirty="0" smtClean="0">
                <a:hlinkClick r:id="rId2"/>
              </a:rPr>
              <a:t> &amp; </a:t>
            </a:r>
            <a:r>
              <a:rPr lang="fr-CH" dirty="0" err="1" smtClean="0">
                <a:hlinkClick r:id="rId2"/>
              </a:rPr>
              <a:t>ermerging</a:t>
            </a:r>
            <a:r>
              <a:rPr lang="fr-CH" dirty="0" smtClean="0">
                <a:hlinkClick r:id="rId2"/>
              </a:rPr>
              <a:t> trends (</a:t>
            </a:r>
            <a:r>
              <a:rPr lang="fr-CH" dirty="0" err="1" smtClean="0">
                <a:hlinkClick r:id="rId2"/>
              </a:rPr>
              <a:t>fibl</a:t>
            </a:r>
            <a:r>
              <a:rPr lang="fr-CH" dirty="0" smtClean="0">
                <a:hlinkClick r:id="rId2"/>
              </a:rPr>
              <a:t>, </a:t>
            </a:r>
            <a:r>
              <a:rPr lang="fr-CH" dirty="0" err="1" smtClean="0">
                <a:hlinkClick r:id="rId2"/>
              </a:rPr>
              <a:t>ifoam</a:t>
            </a:r>
            <a:r>
              <a:rPr lang="fr-CH" dirty="0" smtClean="0">
                <a:hlinkClick r:id="rId2"/>
              </a:rPr>
              <a:t>, 2017)</a:t>
            </a:r>
            <a:endParaRPr lang="fr-CH" dirty="0" smtClean="0">
              <a:hlinkClick r:id="rId3"/>
            </a:endParaRPr>
          </a:p>
          <a:p>
            <a:r>
              <a:rPr lang="de-CH" dirty="0">
                <a:hlinkClick r:id="rId4"/>
              </a:rPr>
              <a:t>Global </a:t>
            </a:r>
            <a:r>
              <a:rPr lang="de-CH" dirty="0" err="1">
                <a:hlinkClick r:id="rId4"/>
              </a:rPr>
              <a:t>organic</a:t>
            </a:r>
            <a:r>
              <a:rPr lang="de-CH" dirty="0">
                <a:hlinkClick r:id="rId4"/>
              </a:rPr>
              <a:t> </a:t>
            </a:r>
            <a:r>
              <a:rPr lang="de-CH" dirty="0" err="1">
                <a:hlinkClick r:id="rId4"/>
              </a:rPr>
              <a:t>farming</a:t>
            </a:r>
            <a:r>
              <a:rPr lang="de-CH" dirty="0">
                <a:hlinkClick r:id="rId4"/>
              </a:rPr>
              <a:t> </a:t>
            </a:r>
            <a:r>
              <a:rPr lang="de-CH" dirty="0" err="1">
                <a:hlinkClick r:id="rId4"/>
              </a:rPr>
              <a:t>statistics</a:t>
            </a:r>
            <a:r>
              <a:rPr lang="de-CH" dirty="0">
                <a:hlinkClick r:id="rId4"/>
              </a:rPr>
              <a:t> </a:t>
            </a:r>
            <a:r>
              <a:rPr lang="de-CH" dirty="0" err="1">
                <a:hlinkClick r:id="rId4"/>
              </a:rPr>
              <a:t>and</a:t>
            </a:r>
            <a:r>
              <a:rPr lang="de-CH" dirty="0">
                <a:hlinkClick r:id="rId4"/>
              </a:rPr>
              <a:t> </a:t>
            </a:r>
            <a:r>
              <a:rPr lang="de-CH" dirty="0" err="1">
                <a:hlinkClick r:id="rId4"/>
              </a:rPr>
              <a:t>news</a:t>
            </a:r>
            <a:r>
              <a:rPr lang="de-CH" dirty="0">
                <a:hlinkClick r:id="rId4"/>
              </a:rPr>
              <a:t> (</a:t>
            </a:r>
            <a:r>
              <a:rPr lang="de-CH" dirty="0" err="1">
                <a:hlinkClick r:id="rId4"/>
              </a:rPr>
              <a:t>interactiv</a:t>
            </a:r>
            <a:r>
              <a:rPr lang="de-CH" dirty="0">
                <a:hlinkClick r:id="rId4"/>
              </a:rPr>
              <a:t> </a:t>
            </a:r>
            <a:r>
              <a:rPr lang="de-CH" dirty="0" err="1">
                <a:hlinkClick r:id="rId4"/>
              </a:rPr>
              <a:t>data</a:t>
            </a:r>
            <a:r>
              <a:rPr lang="de-CH" dirty="0">
                <a:hlinkClick r:id="rId4"/>
              </a:rPr>
              <a:t> </a:t>
            </a:r>
            <a:r>
              <a:rPr lang="de-CH" dirty="0" err="1">
                <a:hlinkClick r:id="rId4"/>
              </a:rPr>
              <a:t>table</a:t>
            </a:r>
            <a:r>
              <a:rPr lang="de-CH" dirty="0">
                <a:hlinkClick r:id="rId4"/>
              </a:rPr>
              <a:t>, </a:t>
            </a:r>
            <a:r>
              <a:rPr lang="de-CH" dirty="0" err="1">
                <a:hlinkClick r:id="rId4"/>
              </a:rPr>
              <a:t>FiBL</a:t>
            </a:r>
            <a:r>
              <a:rPr lang="de-CH" dirty="0" smtClean="0">
                <a:hlinkClick r:id="rId4"/>
              </a:rPr>
              <a:t>)</a:t>
            </a:r>
            <a:endParaRPr lang="fr-CH" dirty="0" smtClean="0">
              <a:hlinkClick r:id="rId5"/>
            </a:endParaRPr>
          </a:p>
          <a:p>
            <a:r>
              <a:rPr lang="fr-CH" dirty="0" smtClean="0">
                <a:hlinkClick r:id="rId5"/>
              </a:rPr>
              <a:t>Le bio en chiffres : Statistiques agricoles et commerciales (Bio Suisse)</a:t>
            </a:r>
            <a:endParaRPr lang="fr-CH" dirty="0"/>
          </a:p>
          <a:p>
            <a:r>
              <a:rPr lang="fr-CH" dirty="0">
                <a:hlinkClick r:id="rId6"/>
              </a:rPr>
              <a:t>Le marché bio (informations sur </a:t>
            </a:r>
            <a:r>
              <a:rPr lang="fr-CH" dirty="0" smtClean="0">
                <a:hlinkClick r:id="rId6"/>
              </a:rPr>
              <a:t>www.bioactualites.ch)</a:t>
            </a:r>
            <a:endParaRPr lang="fr-CH" dirty="0">
              <a:hlinkClick r:id="rId5"/>
            </a:endParaRPr>
          </a:p>
          <a:p>
            <a:endParaRPr lang="fr-CH" dirty="0" smtClean="0"/>
          </a:p>
        </p:txBody>
      </p:sp>
      <p:sp>
        <p:nvSpPr>
          <p:cNvPr id="6" name="Fußzeilenplatzhalter 5"/>
          <p:cNvSpPr>
            <a:spLocks noGrp="1"/>
          </p:cNvSpPr>
          <p:nvPr>
            <p:ph type="ftr" sz="quarter" idx="18"/>
          </p:nvPr>
        </p:nvSpPr>
        <p:spPr/>
        <p:txBody>
          <a:bodyPr/>
          <a:lstStyle/>
          <a:p>
            <a:r>
              <a:rPr lang="fr-CH" dirty="0" smtClean="0">
                <a:solidFill>
                  <a:schemeClr val="tx1">
                    <a:lumMod val="50000"/>
                    <a:lumOff val="50000"/>
                  </a:schemeClr>
                </a:solidFill>
              </a:rPr>
              <a:t>© 2016 FiBL, Bio Suisse   </a:t>
            </a:r>
            <a:r>
              <a:rPr lang="fr-CH" sz="1050" b="1" dirty="0" smtClean="0">
                <a:solidFill>
                  <a:srgbClr val="008C7F"/>
                </a:solidFill>
                <a:latin typeface="Arial Black" panose="020B0A04020102020204" pitchFamily="34" charset="0"/>
              </a:rPr>
              <a:t>•</a:t>
            </a:r>
            <a:r>
              <a:rPr lang="fr-CH" dirty="0" smtClean="0">
                <a:solidFill>
                  <a:schemeClr val="tx1">
                    <a:lumMod val="50000"/>
                    <a:lumOff val="50000"/>
                  </a:schemeClr>
                </a:solidFill>
              </a:rPr>
              <a:t> </a:t>
            </a:r>
            <a:r>
              <a:rPr lang="fr-CH" altLang="de-DE" dirty="0" smtClean="0"/>
              <a:t>Collection de transparents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4. Statistiques de production</a:t>
            </a:r>
            <a:r>
              <a:rPr lang="fr-CH" altLang="de-DE" dirty="0" smtClean="0"/>
              <a:t>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a:t>
            </a:r>
            <a:r>
              <a:rPr lang="fr-CH" dirty="0" smtClean="0">
                <a:solidFill>
                  <a:schemeClr val="tx1">
                    <a:lumMod val="50000"/>
                    <a:lumOff val="50000"/>
                  </a:schemeClr>
                </a:solidFill>
              </a:rPr>
              <a:t>4.</a:t>
            </a:r>
            <a:fld id="{575D1617-7AF4-4382-BA05-712756A4C3F1}" type="slidenum">
              <a:rPr lang="fr-CH" altLang="de-DE" smtClean="0"/>
              <a:pPr/>
              <a:t>1</a:t>
            </a:fld>
            <a:endParaRPr lang="fr-CH" altLang="de-DE" dirty="0" smtClean="0"/>
          </a:p>
        </p:txBody>
      </p:sp>
    </p:spTree>
    <p:extLst>
      <p:ext uri="{BB962C8B-B14F-4D97-AF65-F5344CB8AC3E}">
        <p14:creationId xmlns:p14="http://schemas.microsoft.com/office/powerpoint/2010/main" val="2675722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28682" y="1680680"/>
            <a:ext cx="6291072" cy="4450080"/>
          </a:xfrm>
        </p:spPr>
      </p:pic>
      <p:sp>
        <p:nvSpPr>
          <p:cNvPr id="2" name="Titel 1"/>
          <p:cNvSpPr>
            <a:spLocks noGrp="1"/>
          </p:cNvSpPr>
          <p:nvPr>
            <p:ph type="title"/>
          </p:nvPr>
        </p:nvSpPr>
        <p:spPr/>
        <p:txBody>
          <a:bodyPr/>
          <a:lstStyle/>
          <a:p>
            <a:r>
              <a:rPr lang="fr-CH" dirty="0" smtClean="0"/>
              <a:t>L’agriculture biologique sur les continents</a:t>
            </a:r>
            <a:endParaRPr lang="fr-CH" dirty="0"/>
          </a:p>
        </p:txBody>
      </p:sp>
      <p:sp>
        <p:nvSpPr>
          <p:cNvPr id="3" name="Inhaltsplatzhalter 2"/>
          <p:cNvSpPr>
            <a:spLocks noGrp="1"/>
          </p:cNvSpPr>
          <p:nvPr>
            <p:ph idx="12"/>
          </p:nvPr>
        </p:nvSpPr>
        <p:spPr/>
        <p:txBody>
          <a:bodyPr/>
          <a:lstStyle/>
          <a:p>
            <a:endParaRPr lang="de-CH" dirty="0"/>
          </a:p>
        </p:txBody>
      </p:sp>
      <p:sp>
        <p:nvSpPr>
          <p:cNvPr id="4" name="Inhaltsplatzhalter 3"/>
          <p:cNvSpPr>
            <a:spLocks noGrp="1"/>
          </p:cNvSpPr>
          <p:nvPr>
            <p:ph idx="14"/>
          </p:nvPr>
        </p:nvSpPr>
        <p:spPr/>
        <p:txBody>
          <a:bodyPr/>
          <a:lstStyle/>
          <a:p>
            <a:r>
              <a:rPr lang="fr-CH" altLang="de-DE" dirty="0" smtClean="0"/>
              <a:t>Source : Recensement FiBL-IFOAM 2015 </a:t>
            </a:r>
            <a:endParaRPr lang="fr-CH" altLang="de-DE"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19</a:t>
            </a:fld>
            <a:endParaRPr lang="fr-CH" altLang="de-DE" dirty="0"/>
          </a:p>
        </p:txBody>
      </p:sp>
      <p:graphicFrame>
        <p:nvGraphicFramePr>
          <p:cNvPr id="8" name="Inhaltsplatzhalter 3"/>
          <p:cNvGraphicFramePr>
            <a:graphicFrameLocks/>
          </p:cNvGraphicFramePr>
          <p:nvPr>
            <p:extLst>
              <p:ext uri="{D42A27DB-BD31-4B8C-83A1-F6EECF244321}">
                <p14:modId xmlns:p14="http://schemas.microsoft.com/office/powerpoint/2010/main" val="2447847676"/>
              </p:ext>
            </p:extLst>
          </p:nvPr>
        </p:nvGraphicFramePr>
        <p:xfrm>
          <a:off x="5652120" y="1791594"/>
          <a:ext cx="3024336" cy="741680"/>
        </p:xfrm>
        <a:graphic>
          <a:graphicData uri="http://schemas.openxmlformats.org/drawingml/2006/table">
            <a:tbl>
              <a:tblPr firstRow="1" bandRow="1">
                <a:tableStyleId>{93296810-A885-4BE3-A3E7-6D5BEEA58F35}</a:tableStyleId>
              </a:tblPr>
              <a:tblGrid>
                <a:gridCol w="285242"/>
                <a:gridCol w="2739094"/>
              </a:tblGrid>
              <a:tr h="370840">
                <a:tc>
                  <a:txBody>
                    <a:bodyPr/>
                    <a:lstStyle/>
                    <a:p>
                      <a:endParaRPr lang="de-CH" dirty="0"/>
                    </a:p>
                  </a:txBody>
                  <a:tcPr>
                    <a:lnB w="76200" cap="flat" cmpd="sng" algn="ctr">
                      <a:solidFill>
                        <a:schemeClr val="bg1"/>
                      </a:solidFill>
                      <a:prstDash val="solid"/>
                      <a:round/>
                      <a:headEnd type="none" w="med" len="med"/>
                      <a:tailEnd type="none" w="med" len="med"/>
                    </a:lnB>
                    <a:solidFill>
                      <a:srgbClr val="76BE86"/>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b="0" kern="0" spc="10" baseline="0" noProof="0" dirty="0" smtClean="0">
                          <a:solidFill>
                            <a:schemeClr val="tx1"/>
                          </a:solidFill>
                          <a:latin typeface="+mn-lt"/>
                        </a:rPr>
                        <a:t>Surface agricole</a:t>
                      </a:r>
                    </a:p>
                  </a:txBody>
                  <a:tcPr anchor="ctr">
                    <a:noFill/>
                  </a:tcPr>
                </a:tc>
              </a:tr>
              <a:tr h="370840">
                <a:tc>
                  <a:txBody>
                    <a:bodyPr/>
                    <a:lstStyle/>
                    <a:p>
                      <a:endParaRPr lang="de-CH" dirty="0"/>
                    </a:p>
                  </a:txBody>
                  <a:tcPr>
                    <a:lnT w="76200" cap="flat" cmpd="sng" algn="ctr">
                      <a:solidFill>
                        <a:schemeClr val="bg1"/>
                      </a:solidFill>
                      <a:prstDash val="solid"/>
                      <a:round/>
                      <a:headEnd type="none" w="med" len="med"/>
                      <a:tailEnd type="none" w="med" len="med"/>
                    </a:lnT>
                    <a:solidFill>
                      <a:srgbClr val="D28E79"/>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b="0" kern="0" spc="10" baseline="0" noProof="0" dirty="0" smtClean="0">
                          <a:solidFill>
                            <a:schemeClr val="tx1"/>
                          </a:solidFill>
                          <a:latin typeface="+mn-lt"/>
                        </a:rPr>
                        <a:t>Cueillette plantes sauvages</a:t>
                      </a:r>
                    </a:p>
                  </a:txBody>
                  <a:tcPr anchor="ctr">
                    <a:noFill/>
                  </a:tcPr>
                </a:tc>
              </a:tr>
            </a:tbl>
          </a:graphicData>
        </a:graphic>
      </p:graphicFrame>
    </p:spTree>
    <p:extLst>
      <p:ext uri="{BB962C8B-B14F-4D97-AF65-F5344CB8AC3E}">
        <p14:creationId xmlns:p14="http://schemas.microsoft.com/office/powerpoint/2010/main" val="520279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8205330" cy="474206"/>
          </a:xfrm>
        </p:spPr>
        <p:txBody>
          <a:bodyPr/>
          <a:lstStyle/>
          <a:p>
            <a:r>
              <a:rPr lang="fr-CH" dirty="0" smtClean="0"/>
              <a:t>Évolution de la surface agricole bio dans le monde</a:t>
            </a:r>
            <a:endParaRPr lang="fr-CH" dirty="0"/>
          </a:p>
        </p:txBody>
      </p:sp>
      <p:sp>
        <p:nvSpPr>
          <p:cNvPr id="4" name="Fußzeilenplatzhalter 3"/>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20</a:t>
            </a:fld>
            <a:endParaRPr lang="fr-CH" altLang="de-DE" dirty="0"/>
          </a:p>
        </p:txBody>
      </p:sp>
      <p:pic>
        <p:nvPicPr>
          <p:cNvPr id="6" name="Inhaltsplatzhalt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629539" y="1312863"/>
            <a:ext cx="7885811" cy="5078170"/>
          </a:xfrm>
        </p:spPr>
      </p:pic>
      <p:sp>
        <p:nvSpPr>
          <p:cNvPr id="5" name="ZoneTexte 4"/>
          <p:cNvSpPr txBox="1"/>
          <p:nvPr/>
        </p:nvSpPr>
        <p:spPr>
          <a:xfrm>
            <a:off x="580997" y="1232142"/>
            <a:ext cx="7934353" cy="400110"/>
          </a:xfrm>
          <a:prstGeom prst="rect">
            <a:avLst/>
          </a:prstGeom>
          <a:solidFill>
            <a:schemeClr val="bg1"/>
          </a:solidFill>
        </p:spPr>
        <p:txBody>
          <a:bodyPr wrap="square" rtlCol="0">
            <a:spAutoFit/>
          </a:bodyPr>
          <a:lstStyle/>
          <a:p>
            <a:r>
              <a:rPr lang="fr-CH" sz="2000" b="1" dirty="0" smtClean="0">
                <a:solidFill>
                  <a:schemeClr val="tx1"/>
                </a:solidFill>
              </a:rPr>
              <a:t>Croissance de la surface agricole biologique entre 1999 et 2013</a:t>
            </a:r>
            <a:endParaRPr lang="fr-CH" sz="2000" b="1" dirty="0">
              <a:solidFill>
                <a:schemeClr val="tx1"/>
              </a:solidFill>
            </a:endParaRPr>
          </a:p>
        </p:txBody>
      </p:sp>
      <p:sp>
        <p:nvSpPr>
          <p:cNvPr id="7" name="ZoneTexte 6"/>
          <p:cNvSpPr txBox="1"/>
          <p:nvPr/>
        </p:nvSpPr>
        <p:spPr>
          <a:xfrm rot="16200000">
            <a:off x="-884630" y="3375697"/>
            <a:ext cx="3240000" cy="245058"/>
          </a:xfrm>
          <a:prstGeom prst="rect">
            <a:avLst/>
          </a:prstGeom>
          <a:solidFill>
            <a:schemeClr val="bg1"/>
          </a:solidFill>
        </p:spPr>
        <p:txBody>
          <a:bodyPr wrap="square" lIns="0" tIns="36000" rIns="0" bIns="36000" rtlCol="0">
            <a:spAutoFit/>
          </a:bodyPr>
          <a:lstStyle/>
          <a:p>
            <a:pPr algn="ctr">
              <a:lnSpc>
                <a:spcPct val="80000"/>
              </a:lnSpc>
            </a:pPr>
            <a:r>
              <a:rPr lang="fr-CH" sz="1400" b="1" dirty="0" smtClean="0">
                <a:solidFill>
                  <a:schemeClr val="tx1"/>
                </a:solidFill>
              </a:rPr>
              <a:t>Millions d’hectares</a:t>
            </a:r>
            <a:endParaRPr lang="fr-CH" sz="1400" b="1" dirty="0">
              <a:solidFill>
                <a:schemeClr val="tx1"/>
              </a:solidFill>
            </a:endParaRPr>
          </a:p>
        </p:txBody>
      </p:sp>
      <p:sp>
        <p:nvSpPr>
          <p:cNvPr id="8" name="ZoneTexte 7"/>
          <p:cNvSpPr txBox="1"/>
          <p:nvPr/>
        </p:nvSpPr>
        <p:spPr>
          <a:xfrm>
            <a:off x="3566375" y="6114034"/>
            <a:ext cx="5254097" cy="276999"/>
          </a:xfrm>
          <a:prstGeom prst="rect">
            <a:avLst/>
          </a:prstGeom>
          <a:solidFill>
            <a:schemeClr val="bg1"/>
          </a:solidFill>
        </p:spPr>
        <p:txBody>
          <a:bodyPr wrap="square" rtlCol="0">
            <a:spAutoFit/>
          </a:bodyPr>
          <a:lstStyle/>
          <a:p>
            <a:pPr algn="r"/>
            <a:r>
              <a:rPr lang="fr-CH" altLang="de-DE" sz="1200" dirty="0">
                <a:solidFill>
                  <a:schemeClr val="tx1"/>
                </a:solidFill>
              </a:rPr>
              <a:t>Source : </a:t>
            </a:r>
            <a:r>
              <a:rPr lang="fr-CH" altLang="de-DE" sz="1200" dirty="0" smtClean="0">
                <a:solidFill>
                  <a:schemeClr val="tx1"/>
                </a:solidFill>
              </a:rPr>
              <a:t>Recensements FiBL-IFOAM-SÖL 2000-2015 </a:t>
            </a:r>
            <a:endParaRPr lang="fr-CH" altLang="de-DE" sz="1200" dirty="0">
              <a:solidFill>
                <a:schemeClr val="tx1"/>
              </a:solidFill>
            </a:endParaRPr>
          </a:p>
        </p:txBody>
      </p:sp>
    </p:spTree>
    <p:extLst>
      <p:ext uri="{BB962C8B-B14F-4D97-AF65-F5344CB8AC3E}">
        <p14:creationId xmlns:p14="http://schemas.microsoft.com/office/powerpoint/2010/main" val="3040212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Les 10 pays qui ont la plus grande surface bio</a:t>
            </a:r>
            <a:endParaRPr lang="fr-CH" dirty="0"/>
          </a:p>
        </p:txBody>
      </p:sp>
      <p:sp>
        <p:nvSpPr>
          <p:cNvPr id="4" name="Fußzeilenplatzhalter 3"/>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21</a:t>
            </a:fld>
            <a:endParaRPr lang="fr-CH" altLang="de-DE" dirty="0"/>
          </a:p>
        </p:txBody>
      </p:sp>
      <p:pic>
        <p:nvPicPr>
          <p:cNvPr id="6" name="Inhaltsplatzhalter 5"/>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29540" y="1312863"/>
            <a:ext cx="7885810" cy="5066406"/>
          </a:xfrm>
        </p:spPr>
      </p:pic>
      <p:sp>
        <p:nvSpPr>
          <p:cNvPr id="7" name="ZoneTexte 6"/>
          <p:cNvSpPr txBox="1"/>
          <p:nvPr/>
        </p:nvSpPr>
        <p:spPr>
          <a:xfrm>
            <a:off x="597697" y="1218423"/>
            <a:ext cx="7917652" cy="400110"/>
          </a:xfrm>
          <a:prstGeom prst="rect">
            <a:avLst/>
          </a:prstGeom>
          <a:solidFill>
            <a:schemeClr val="bg1"/>
          </a:solidFill>
        </p:spPr>
        <p:txBody>
          <a:bodyPr wrap="square" rtlCol="0">
            <a:spAutoFit/>
          </a:bodyPr>
          <a:lstStyle/>
          <a:p>
            <a:r>
              <a:rPr lang="fr-CH" sz="2000" b="1" dirty="0" smtClean="0">
                <a:solidFill>
                  <a:schemeClr val="tx1"/>
                </a:solidFill>
              </a:rPr>
              <a:t>Les pays qui avaient les plus grandes surfaces bio en 2013</a:t>
            </a:r>
            <a:endParaRPr lang="fr-CH" sz="2000" b="1" dirty="0">
              <a:solidFill>
                <a:schemeClr val="tx1"/>
              </a:solidFill>
            </a:endParaRPr>
          </a:p>
        </p:txBody>
      </p:sp>
      <p:sp>
        <p:nvSpPr>
          <p:cNvPr id="8" name="ZoneTexte 7"/>
          <p:cNvSpPr txBox="1"/>
          <p:nvPr/>
        </p:nvSpPr>
        <p:spPr>
          <a:xfrm>
            <a:off x="251520" y="1993582"/>
            <a:ext cx="2016224" cy="3585597"/>
          </a:xfrm>
          <a:prstGeom prst="rect">
            <a:avLst/>
          </a:prstGeom>
          <a:solidFill>
            <a:schemeClr val="bg1"/>
          </a:solidFill>
        </p:spPr>
        <p:txBody>
          <a:bodyPr wrap="square" tIns="0" rtlCol="0">
            <a:spAutoFit/>
          </a:bodyPr>
          <a:lstStyle/>
          <a:p>
            <a:pPr algn="r">
              <a:spcAft>
                <a:spcPts val="1100"/>
              </a:spcAft>
            </a:pPr>
            <a:r>
              <a:rPr lang="fr-CH" sz="1400" dirty="0" smtClean="0">
                <a:solidFill>
                  <a:schemeClr val="tx1"/>
                </a:solidFill>
              </a:rPr>
              <a:t>Australie</a:t>
            </a:r>
          </a:p>
          <a:p>
            <a:pPr algn="r">
              <a:spcAft>
                <a:spcPts val="1100"/>
              </a:spcAft>
            </a:pPr>
            <a:r>
              <a:rPr lang="fr-CH" sz="1400" dirty="0" smtClean="0">
                <a:solidFill>
                  <a:schemeClr val="tx1"/>
                </a:solidFill>
              </a:rPr>
              <a:t>Argentine</a:t>
            </a:r>
          </a:p>
          <a:p>
            <a:pPr algn="r">
              <a:spcAft>
                <a:spcPts val="1100"/>
              </a:spcAft>
            </a:pPr>
            <a:r>
              <a:rPr lang="fr-CH" sz="1400" dirty="0" smtClean="0">
                <a:solidFill>
                  <a:schemeClr val="tx1"/>
                </a:solidFill>
              </a:rPr>
              <a:t>USA (2011)</a:t>
            </a:r>
          </a:p>
          <a:p>
            <a:pPr algn="r">
              <a:spcAft>
                <a:spcPts val="1100"/>
              </a:spcAft>
            </a:pPr>
            <a:r>
              <a:rPr lang="fr-CH" sz="1400" dirty="0" smtClean="0">
                <a:solidFill>
                  <a:schemeClr val="tx1"/>
                </a:solidFill>
              </a:rPr>
              <a:t>Chine</a:t>
            </a:r>
          </a:p>
          <a:p>
            <a:pPr algn="r">
              <a:spcAft>
                <a:spcPts val="1100"/>
              </a:spcAft>
            </a:pPr>
            <a:r>
              <a:rPr lang="fr-CH" sz="1400" dirty="0" smtClean="0">
                <a:solidFill>
                  <a:schemeClr val="tx1"/>
                </a:solidFill>
              </a:rPr>
              <a:t>Espagne</a:t>
            </a:r>
          </a:p>
          <a:p>
            <a:pPr algn="r">
              <a:spcAft>
                <a:spcPts val="1100"/>
              </a:spcAft>
            </a:pPr>
            <a:r>
              <a:rPr lang="fr-CH" sz="1400" dirty="0" smtClean="0">
                <a:solidFill>
                  <a:schemeClr val="tx1"/>
                </a:solidFill>
              </a:rPr>
              <a:t>Italie</a:t>
            </a:r>
          </a:p>
          <a:p>
            <a:pPr algn="r">
              <a:spcAft>
                <a:spcPts val="1100"/>
              </a:spcAft>
            </a:pPr>
            <a:r>
              <a:rPr lang="fr-CH" sz="1400" dirty="0" smtClean="0">
                <a:solidFill>
                  <a:schemeClr val="tx1"/>
                </a:solidFill>
              </a:rPr>
              <a:t>France</a:t>
            </a:r>
          </a:p>
          <a:p>
            <a:pPr algn="r">
              <a:spcAft>
                <a:spcPts val="1100"/>
              </a:spcAft>
            </a:pPr>
            <a:r>
              <a:rPr lang="fr-CH" sz="1400" dirty="0" smtClean="0">
                <a:solidFill>
                  <a:schemeClr val="tx1"/>
                </a:solidFill>
              </a:rPr>
              <a:t>Allemagne</a:t>
            </a:r>
          </a:p>
          <a:p>
            <a:pPr algn="r">
              <a:spcAft>
                <a:spcPts val="1100"/>
              </a:spcAft>
            </a:pPr>
            <a:r>
              <a:rPr lang="fr-CH" sz="1400" dirty="0" smtClean="0">
                <a:solidFill>
                  <a:schemeClr val="tx1"/>
                </a:solidFill>
              </a:rPr>
              <a:t>Uruguay (2006)</a:t>
            </a:r>
          </a:p>
          <a:p>
            <a:pPr algn="r">
              <a:spcAft>
                <a:spcPts val="1100"/>
              </a:spcAft>
            </a:pPr>
            <a:r>
              <a:rPr lang="fr-CH" sz="1400" dirty="0" smtClean="0">
                <a:solidFill>
                  <a:schemeClr val="tx1"/>
                </a:solidFill>
              </a:rPr>
              <a:t>Canada</a:t>
            </a:r>
            <a:endParaRPr lang="fr-CH" sz="1400" dirty="0">
              <a:solidFill>
                <a:schemeClr val="tx1"/>
              </a:solidFill>
            </a:endParaRPr>
          </a:p>
        </p:txBody>
      </p:sp>
      <p:sp>
        <p:nvSpPr>
          <p:cNvPr id="9" name="ZoneTexte 8"/>
          <p:cNvSpPr txBox="1"/>
          <p:nvPr/>
        </p:nvSpPr>
        <p:spPr>
          <a:xfrm>
            <a:off x="2555776" y="5877272"/>
            <a:ext cx="4968552" cy="172355"/>
          </a:xfrm>
          <a:prstGeom prst="rect">
            <a:avLst/>
          </a:prstGeom>
          <a:solidFill>
            <a:schemeClr val="bg1"/>
          </a:solidFill>
        </p:spPr>
        <p:txBody>
          <a:bodyPr wrap="square" lIns="0" tIns="0" rIns="0" bIns="0" rtlCol="0">
            <a:spAutoFit/>
          </a:bodyPr>
          <a:lstStyle/>
          <a:p>
            <a:pPr algn="ctr">
              <a:lnSpc>
                <a:spcPct val="80000"/>
              </a:lnSpc>
            </a:pPr>
            <a:r>
              <a:rPr lang="fr-CH" sz="1400" b="1" dirty="0" smtClean="0">
                <a:solidFill>
                  <a:schemeClr val="tx1"/>
                </a:solidFill>
              </a:rPr>
              <a:t>Millions d’hectares</a:t>
            </a:r>
            <a:endParaRPr lang="fr-CH" sz="1400" b="1" dirty="0">
              <a:solidFill>
                <a:schemeClr val="tx1"/>
              </a:solidFill>
            </a:endParaRPr>
          </a:p>
        </p:txBody>
      </p:sp>
      <p:sp>
        <p:nvSpPr>
          <p:cNvPr id="11" name="Inhaltsplatzhalter 3"/>
          <p:cNvSpPr txBox="1">
            <a:spLocks/>
          </p:cNvSpPr>
          <p:nvPr/>
        </p:nvSpPr>
        <p:spPr>
          <a:xfrm>
            <a:off x="628650" y="6102208"/>
            <a:ext cx="7886700" cy="279120"/>
          </a:xfrm>
          <a:prstGeom prst="rect">
            <a:avLst/>
          </a:prstGeom>
          <a:solidFill>
            <a:schemeClr val="bg1"/>
          </a:solidFill>
        </p:spPr>
        <p:txBody>
          <a:bodyPr/>
          <a:lst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fr-CH" altLang="de-DE" sz="1200" dirty="0" smtClean="0"/>
              <a:t>Source : Recensement FiBL-IFOAM 2015 </a:t>
            </a:r>
            <a:endParaRPr lang="fr-CH" altLang="de-DE" sz="1200" dirty="0"/>
          </a:p>
        </p:txBody>
      </p:sp>
    </p:spTree>
    <p:extLst>
      <p:ext uri="{BB962C8B-B14F-4D97-AF65-F5344CB8AC3E}">
        <p14:creationId xmlns:p14="http://schemas.microsoft.com/office/powerpoint/2010/main" val="2733793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89306" cy="474206"/>
          </a:xfrm>
        </p:spPr>
        <p:txBody>
          <a:bodyPr/>
          <a:lstStyle/>
          <a:p>
            <a:r>
              <a:rPr lang="fr-CH" dirty="0" smtClean="0"/>
              <a:t>Les pays qui ont la plus grande proportion de bio</a:t>
            </a:r>
            <a:endParaRPr lang="fr-CH" dirty="0"/>
          </a:p>
        </p:txBody>
      </p:sp>
      <p:sp>
        <p:nvSpPr>
          <p:cNvPr id="4" name="Fußzeilenplatzhalter 3"/>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22</a:t>
            </a:fld>
            <a:endParaRPr lang="fr-CH" altLang="de-DE" dirty="0"/>
          </a:p>
        </p:txBody>
      </p:sp>
      <p:pic>
        <p:nvPicPr>
          <p:cNvPr id="6" name="Inhaltsplatzhalter 5"/>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29540" y="1312863"/>
            <a:ext cx="7885810" cy="5066406"/>
          </a:xfrm>
        </p:spPr>
      </p:pic>
      <p:sp>
        <p:nvSpPr>
          <p:cNvPr id="5" name="ZoneTexte 4"/>
          <p:cNvSpPr txBox="1"/>
          <p:nvPr/>
        </p:nvSpPr>
        <p:spPr>
          <a:xfrm>
            <a:off x="597696" y="1218423"/>
            <a:ext cx="8150767" cy="400110"/>
          </a:xfrm>
          <a:prstGeom prst="rect">
            <a:avLst/>
          </a:prstGeom>
          <a:solidFill>
            <a:schemeClr val="bg1"/>
          </a:solidFill>
        </p:spPr>
        <p:txBody>
          <a:bodyPr wrap="square" rtlCol="0">
            <a:spAutoFit/>
          </a:bodyPr>
          <a:lstStyle/>
          <a:p>
            <a:r>
              <a:rPr lang="fr-CH" sz="2000" b="1" dirty="0" smtClean="0">
                <a:solidFill>
                  <a:schemeClr val="tx1"/>
                </a:solidFill>
              </a:rPr>
              <a:t>Les pays qui avaient les plus grandes proportions de bio en 2013</a:t>
            </a:r>
            <a:endParaRPr lang="fr-CH" sz="2000" b="1" dirty="0">
              <a:solidFill>
                <a:schemeClr val="tx1"/>
              </a:solidFill>
            </a:endParaRPr>
          </a:p>
        </p:txBody>
      </p:sp>
      <p:sp>
        <p:nvSpPr>
          <p:cNvPr id="7" name="ZoneTexte 6"/>
          <p:cNvSpPr txBox="1"/>
          <p:nvPr/>
        </p:nvSpPr>
        <p:spPr>
          <a:xfrm>
            <a:off x="597696" y="2005264"/>
            <a:ext cx="2664296" cy="3441968"/>
          </a:xfrm>
          <a:prstGeom prst="rect">
            <a:avLst/>
          </a:prstGeom>
          <a:solidFill>
            <a:schemeClr val="bg1"/>
          </a:solidFill>
        </p:spPr>
        <p:txBody>
          <a:bodyPr wrap="square" tIns="0" rtlCol="0">
            <a:spAutoFit/>
          </a:bodyPr>
          <a:lstStyle/>
          <a:p>
            <a:pPr algn="r">
              <a:spcAft>
                <a:spcPts val="800"/>
              </a:spcAft>
            </a:pPr>
            <a:r>
              <a:rPr lang="fr-CH" sz="1400" dirty="0" smtClean="0">
                <a:solidFill>
                  <a:schemeClr val="tx1"/>
                </a:solidFill>
              </a:rPr>
              <a:t>Îles Falkland (Malouines)</a:t>
            </a:r>
          </a:p>
          <a:p>
            <a:pPr algn="r">
              <a:spcAft>
                <a:spcPts val="800"/>
              </a:spcAft>
            </a:pPr>
            <a:r>
              <a:rPr lang="fr-CH" sz="1400" dirty="0" smtClean="0">
                <a:solidFill>
                  <a:schemeClr val="tx1"/>
                </a:solidFill>
              </a:rPr>
              <a:t>Liechtenstein</a:t>
            </a:r>
          </a:p>
          <a:p>
            <a:pPr algn="r">
              <a:spcAft>
                <a:spcPts val="800"/>
              </a:spcAft>
            </a:pPr>
            <a:r>
              <a:rPr lang="fr-CH" sz="1400" dirty="0" smtClean="0">
                <a:solidFill>
                  <a:schemeClr val="tx1"/>
                </a:solidFill>
              </a:rPr>
              <a:t>Autriche</a:t>
            </a:r>
          </a:p>
          <a:p>
            <a:pPr algn="r">
              <a:spcAft>
                <a:spcPts val="800"/>
              </a:spcAft>
            </a:pPr>
            <a:r>
              <a:rPr lang="fr-CH" sz="1400" dirty="0" smtClean="0">
                <a:solidFill>
                  <a:schemeClr val="tx1"/>
                </a:solidFill>
              </a:rPr>
              <a:t>Suède</a:t>
            </a:r>
          </a:p>
          <a:p>
            <a:pPr algn="r">
              <a:spcAft>
                <a:spcPts val="800"/>
              </a:spcAft>
            </a:pPr>
            <a:r>
              <a:rPr lang="fr-CH" sz="1400" dirty="0" smtClean="0">
                <a:solidFill>
                  <a:schemeClr val="tx1"/>
                </a:solidFill>
              </a:rPr>
              <a:t>Estonie</a:t>
            </a:r>
          </a:p>
          <a:p>
            <a:pPr algn="r">
              <a:spcAft>
                <a:spcPts val="800"/>
              </a:spcAft>
            </a:pPr>
            <a:r>
              <a:rPr lang="fr-CH" sz="1400" dirty="0" smtClean="0">
                <a:solidFill>
                  <a:schemeClr val="tx1"/>
                </a:solidFill>
              </a:rPr>
              <a:t>Suisse</a:t>
            </a:r>
          </a:p>
          <a:p>
            <a:pPr algn="r">
              <a:spcAft>
                <a:spcPts val="800"/>
              </a:spcAft>
            </a:pPr>
            <a:r>
              <a:rPr lang="fr-CH" sz="1400" dirty="0" smtClean="0">
                <a:solidFill>
                  <a:schemeClr val="tx1"/>
                </a:solidFill>
              </a:rPr>
              <a:t>Guyane française (France)</a:t>
            </a:r>
          </a:p>
          <a:p>
            <a:pPr algn="r">
              <a:spcAft>
                <a:spcPts val="800"/>
              </a:spcAft>
            </a:pPr>
            <a:r>
              <a:rPr lang="fr-CH" sz="1400" dirty="0" smtClean="0">
                <a:solidFill>
                  <a:schemeClr val="tx1"/>
                </a:solidFill>
              </a:rPr>
              <a:t>Samoa (2012)</a:t>
            </a:r>
          </a:p>
          <a:p>
            <a:pPr algn="r">
              <a:spcAft>
                <a:spcPts val="800"/>
              </a:spcAft>
            </a:pPr>
            <a:r>
              <a:rPr lang="fr-CH" sz="1400" dirty="0" smtClean="0">
                <a:solidFill>
                  <a:schemeClr val="tx1"/>
                </a:solidFill>
              </a:rPr>
              <a:t>Tchéquie</a:t>
            </a:r>
          </a:p>
          <a:p>
            <a:pPr algn="r">
              <a:spcAft>
                <a:spcPts val="800"/>
              </a:spcAft>
            </a:pPr>
            <a:r>
              <a:rPr lang="fr-CH" sz="1400" dirty="0" smtClean="0">
                <a:solidFill>
                  <a:schemeClr val="tx1"/>
                </a:solidFill>
              </a:rPr>
              <a:t>Lettonie</a:t>
            </a:r>
          </a:p>
          <a:p>
            <a:pPr algn="r">
              <a:spcAft>
                <a:spcPts val="800"/>
              </a:spcAft>
            </a:pPr>
            <a:r>
              <a:rPr lang="fr-CH" sz="1400" dirty="0" smtClean="0">
                <a:solidFill>
                  <a:schemeClr val="tx1"/>
                </a:solidFill>
              </a:rPr>
              <a:t>Italie</a:t>
            </a:r>
            <a:endParaRPr lang="fr-CH" sz="1400" dirty="0">
              <a:solidFill>
                <a:schemeClr val="tx1"/>
              </a:solidFill>
            </a:endParaRPr>
          </a:p>
        </p:txBody>
      </p:sp>
      <p:sp>
        <p:nvSpPr>
          <p:cNvPr id="8" name="ZoneTexte 7"/>
          <p:cNvSpPr txBox="1"/>
          <p:nvPr/>
        </p:nvSpPr>
        <p:spPr>
          <a:xfrm>
            <a:off x="2627784" y="5775274"/>
            <a:ext cx="4968552" cy="172355"/>
          </a:xfrm>
          <a:prstGeom prst="rect">
            <a:avLst/>
          </a:prstGeom>
          <a:solidFill>
            <a:schemeClr val="bg1"/>
          </a:solidFill>
        </p:spPr>
        <p:txBody>
          <a:bodyPr wrap="square" lIns="0" tIns="0" rIns="0" bIns="0" rtlCol="0">
            <a:spAutoFit/>
          </a:bodyPr>
          <a:lstStyle/>
          <a:p>
            <a:pPr algn="ctr">
              <a:lnSpc>
                <a:spcPct val="80000"/>
              </a:lnSpc>
            </a:pPr>
            <a:r>
              <a:rPr lang="fr-CH" sz="1400" b="1" dirty="0" smtClean="0">
                <a:solidFill>
                  <a:schemeClr val="tx1"/>
                </a:solidFill>
              </a:rPr>
              <a:t>Proportion en pourcents de la surface agricole</a:t>
            </a:r>
            <a:endParaRPr lang="fr-CH" sz="1400" b="1" dirty="0">
              <a:solidFill>
                <a:schemeClr val="tx1"/>
              </a:solidFill>
            </a:endParaRPr>
          </a:p>
        </p:txBody>
      </p:sp>
      <p:sp>
        <p:nvSpPr>
          <p:cNvPr id="9" name="Inhaltsplatzhalter 3"/>
          <p:cNvSpPr txBox="1">
            <a:spLocks/>
          </p:cNvSpPr>
          <p:nvPr/>
        </p:nvSpPr>
        <p:spPr>
          <a:xfrm>
            <a:off x="628650" y="6102208"/>
            <a:ext cx="7886700" cy="279120"/>
          </a:xfrm>
          <a:prstGeom prst="rect">
            <a:avLst/>
          </a:prstGeom>
          <a:solidFill>
            <a:schemeClr val="bg1"/>
          </a:solidFill>
        </p:spPr>
        <p:txBody>
          <a:bodyPr/>
          <a:lst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fr-CH" altLang="de-DE" sz="1200" dirty="0" smtClean="0"/>
              <a:t>Source : Recensement FiBL-IFOAM 2015 </a:t>
            </a:r>
            <a:endParaRPr lang="fr-CH" altLang="de-DE" sz="1200" dirty="0"/>
          </a:p>
        </p:txBody>
      </p:sp>
    </p:spTree>
    <p:extLst>
      <p:ext uri="{BB962C8B-B14F-4D97-AF65-F5344CB8AC3E}">
        <p14:creationId xmlns:p14="http://schemas.microsoft.com/office/powerpoint/2010/main" val="1313354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smtClean="0"/>
              <a:t>Le marché bio dans le monde</a:t>
            </a:r>
            <a:endParaRPr lang="fr-CH" dirty="0"/>
          </a:p>
        </p:txBody>
      </p:sp>
      <p:sp>
        <p:nvSpPr>
          <p:cNvPr id="4" name="Fußzeilenplatzhalter 3"/>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23</a:t>
            </a:fld>
            <a:endParaRPr lang="fr-CH" altLang="de-DE" dirty="0"/>
          </a:p>
        </p:txBody>
      </p:sp>
      <p:pic>
        <p:nvPicPr>
          <p:cNvPr id="6" name="Inhaltsplatzhalter 5"/>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29540" y="1312864"/>
            <a:ext cx="7885810" cy="5066406"/>
          </a:xfrm>
        </p:spPr>
      </p:pic>
      <p:sp>
        <p:nvSpPr>
          <p:cNvPr id="5" name="ZoneTexte 4"/>
          <p:cNvSpPr txBox="1"/>
          <p:nvPr/>
        </p:nvSpPr>
        <p:spPr>
          <a:xfrm>
            <a:off x="597696" y="1218423"/>
            <a:ext cx="8150767" cy="707886"/>
          </a:xfrm>
          <a:prstGeom prst="rect">
            <a:avLst/>
          </a:prstGeom>
          <a:solidFill>
            <a:schemeClr val="bg1"/>
          </a:solidFill>
        </p:spPr>
        <p:txBody>
          <a:bodyPr wrap="square" rtlCol="0">
            <a:spAutoFit/>
          </a:bodyPr>
          <a:lstStyle/>
          <a:p>
            <a:r>
              <a:rPr lang="fr-CH" sz="2000" b="1" dirty="0" smtClean="0">
                <a:solidFill>
                  <a:schemeClr val="tx1"/>
                </a:solidFill>
              </a:rPr>
              <a:t>Le marché mondial des produits </a:t>
            </a:r>
            <a:r>
              <a:rPr lang="fr-CH" sz="2000" b="1" smtClean="0">
                <a:solidFill>
                  <a:schemeClr val="tx1"/>
                </a:solidFill>
              </a:rPr>
              <a:t>bio </a:t>
            </a:r>
            <a:br>
              <a:rPr lang="fr-CH" sz="2000" b="1" smtClean="0">
                <a:solidFill>
                  <a:schemeClr val="tx1"/>
                </a:solidFill>
              </a:rPr>
            </a:br>
            <a:r>
              <a:rPr lang="fr-CH" sz="2000" b="1" smtClean="0">
                <a:solidFill>
                  <a:schemeClr val="tx1"/>
                </a:solidFill>
              </a:rPr>
              <a:t>selon </a:t>
            </a:r>
            <a:r>
              <a:rPr lang="fr-CH" sz="2000" b="1" dirty="0" smtClean="0">
                <a:solidFill>
                  <a:schemeClr val="tx1"/>
                </a:solidFill>
              </a:rPr>
              <a:t>les marchés intérieurs en 2013</a:t>
            </a:r>
            <a:endParaRPr lang="fr-CH" sz="2000" b="1" dirty="0">
              <a:solidFill>
                <a:schemeClr val="tx1"/>
              </a:solidFill>
            </a:endParaRPr>
          </a:p>
        </p:txBody>
      </p:sp>
      <p:sp>
        <p:nvSpPr>
          <p:cNvPr id="7" name="Inhaltsplatzhalter 3"/>
          <p:cNvSpPr txBox="1">
            <a:spLocks/>
          </p:cNvSpPr>
          <p:nvPr/>
        </p:nvSpPr>
        <p:spPr>
          <a:xfrm>
            <a:off x="628650" y="6102208"/>
            <a:ext cx="7886700" cy="279120"/>
          </a:xfrm>
          <a:prstGeom prst="rect">
            <a:avLst/>
          </a:prstGeom>
          <a:solidFill>
            <a:schemeClr val="bg1"/>
          </a:solidFill>
        </p:spPr>
        <p:txBody>
          <a:bodyPr/>
          <a:lst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fr-CH" altLang="de-DE" sz="1200" dirty="0" smtClean="0"/>
              <a:t>Source : Recensement FiBL-AMI 2015 </a:t>
            </a:r>
            <a:endParaRPr lang="fr-CH" altLang="de-DE" sz="1200" dirty="0"/>
          </a:p>
        </p:txBody>
      </p:sp>
      <p:sp>
        <p:nvSpPr>
          <p:cNvPr id="8" name="ZoneTexte 7"/>
          <p:cNvSpPr txBox="1"/>
          <p:nvPr/>
        </p:nvSpPr>
        <p:spPr>
          <a:xfrm>
            <a:off x="2843808" y="2166900"/>
            <a:ext cx="1382605" cy="276999"/>
          </a:xfrm>
          <a:prstGeom prst="rect">
            <a:avLst/>
          </a:prstGeom>
          <a:solidFill>
            <a:schemeClr val="bg1"/>
          </a:solidFill>
        </p:spPr>
        <p:txBody>
          <a:bodyPr wrap="square" tIns="0" rtlCol="0">
            <a:spAutoFit/>
          </a:bodyPr>
          <a:lstStyle/>
          <a:p>
            <a:pPr>
              <a:spcAft>
                <a:spcPts val="800"/>
              </a:spcAft>
            </a:pPr>
            <a:r>
              <a:rPr lang="fr-CH" sz="1500" dirty="0" smtClean="0">
                <a:solidFill>
                  <a:schemeClr val="tx1"/>
                </a:solidFill>
              </a:rPr>
              <a:t>Japon, 2 %</a:t>
            </a:r>
            <a:endParaRPr lang="fr-CH" sz="1500" dirty="0">
              <a:solidFill>
                <a:schemeClr val="tx1"/>
              </a:solidFill>
            </a:endParaRPr>
          </a:p>
        </p:txBody>
      </p:sp>
      <p:sp>
        <p:nvSpPr>
          <p:cNvPr id="9" name="ZoneTexte 8"/>
          <p:cNvSpPr txBox="1"/>
          <p:nvPr/>
        </p:nvSpPr>
        <p:spPr>
          <a:xfrm>
            <a:off x="3788901" y="2527615"/>
            <a:ext cx="1382605" cy="276999"/>
          </a:xfrm>
          <a:prstGeom prst="rect">
            <a:avLst/>
          </a:prstGeom>
          <a:solidFill>
            <a:schemeClr val="bg1"/>
          </a:solidFill>
        </p:spPr>
        <p:txBody>
          <a:bodyPr wrap="square" tIns="0" rtlCol="0">
            <a:spAutoFit/>
          </a:bodyPr>
          <a:lstStyle/>
          <a:p>
            <a:pPr>
              <a:spcAft>
                <a:spcPts val="800"/>
              </a:spcAft>
            </a:pPr>
            <a:r>
              <a:rPr lang="fr-CH" sz="1500" dirty="0" smtClean="0">
                <a:solidFill>
                  <a:schemeClr val="tx1"/>
                </a:solidFill>
              </a:rPr>
              <a:t>Autres, 4 %</a:t>
            </a:r>
            <a:endParaRPr lang="fr-CH" sz="1500" dirty="0">
              <a:solidFill>
                <a:schemeClr val="tx1"/>
              </a:solidFill>
            </a:endParaRPr>
          </a:p>
        </p:txBody>
      </p:sp>
      <p:sp>
        <p:nvSpPr>
          <p:cNvPr id="10" name="ZoneTexte 9"/>
          <p:cNvSpPr txBox="1"/>
          <p:nvPr/>
        </p:nvSpPr>
        <p:spPr>
          <a:xfrm>
            <a:off x="5292080" y="4220642"/>
            <a:ext cx="1382605" cy="276999"/>
          </a:xfrm>
          <a:prstGeom prst="rect">
            <a:avLst/>
          </a:prstGeom>
          <a:solidFill>
            <a:schemeClr val="bg1"/>
          </a:solidFill>
        </p:spPr>
        <p:txBody>
          <a:bodyPr wrap="square" tIns="0" rtlCol="0">
            <a:spAutoFit/>
          </a:bodyPr>
          <a:lstStyle/>
          <a:p>
            <a:pPr>
              <a:spcAft>
                <a:spcPts val="800"/>
              </a:spcAft>
            </a:pPr>
            <a:r>
              <a:rPr lang="fr-CH" sz="1500" dirty="0" smtClean="0">
                <a:solidFill>
                  <a:schemeClr val="tx1"/>
                </a:solidFill>
              </a:rPr>
              <a:t>USA, 43 %</a:t>
            </a:r>
            <a:endParaRPr lang="fr-CH" sz="1500" dirty="0">
              <a:solidFill>
                <a:schemeClr val="tx1"/>
              </a:solidFill>
            </a:endParaRPr>
          </a:p>
        </p:txBody>
      </p:sp>
      <p:sp>
        <p:nvSpPr>
          <p:cNvPr id="11" name="ZoneTexte 10"/>
          <p:cNvSpPr txBox="1"/>
          <p:nvPr/>
        </p:nvSpPr>
        <p:spPr>
          <a:xfrm>
            <a:off x="971600" y="5015231"/>
            <a:ext cx="1382605" cy="276999"/>
          </a:xfrm>
          <a:prstGeom prst="rect">
            <a:avLst/>
          </a:prstGeom>
          <a:solidFill>
            <a:schemeClr val="bg1"/>
          </a:solidFill>
        </p:spPr>
        <p:txBody>
          <a:bodyPr wrap="square" tIns="0" rtlCol="0">
            <a:spAutoFit/>
          </a:bodyPr>
          <a:lstStyle/>
          <a:p>
            <a:pPr algn="r">
              <a:spcAft>
                <a:spcPts val="800"/>
              </a:spcAft>
            </a:pPr>
            <a:r>
              <a:rPr lang="fr-CH" sz="1500" dirty="0" smtClean="0">
                <a:solidFill>
                  <a:schemeClr val="tx1"/>
                </a:solidFill>
              </a:rPr>
              <a:t>UE, 40 %</a:t>
            </a:r>
            <a:endParaRPr lang="fr-CH" sz="1500" dirty="0">
              <a:solidFill>
                <a:schemeClr val="tx1"/>
              </a:solidFill>
            </a:endParaRPr>
          </a:p>
        </p:txBody>
      </p:sp>
      <p:sp>
        <p:nvSpPr>
          <p:cNvPr id="12" name="ZoneTexte 11"/>
          <p:cNvSpPr txBox="1"/>
          <p:nvPr/>
        </p:nvSpPr>
        <p:spPr>
          <a:xfrm>
            <a:off x="1187624" y="3392376"/>
            <a:ext cx="1382605" cy="276999"/>
          </a:xfrm>
          <a:prstGeom prst="rect">
            <a:avLst/>
          </a:prstGeom>
          <a:solidFill>
            <a:schemeClr val="bg1"/>
          </a:solidFill>
        </p:spPr>
        <p:txBody>
          <a:bodyPr wrap="square" tIns="0" rtlCol="0">
            <a:spAutoFit/>
          </a:bodyPr>
          <a:lstStyle/>
          <a:p>
            <a:pPr algn="r">
              <a:spcAft>
                <a:spcPts val="800"/>
              </a:spcAft>
            </a:pPr>
            <a:r>
              <a:rPr lang="fr-CH" sz="1500" dirty="0" smtClean="0">
                <a:solidFill>
                  <a:schemeClr val="tx1"/>
                </a:solidFill>
              </a:rPr>
              <a:t>Chine, 4 %</a:t>
            </a:r>
            <a:endParaRPr lang="fr-CH" sz="1500" dirty="0">
              <a:solidFill>
                <a:schemeClr val="tx1"/>
              </a:solidFill>
            </a:endParaRPr>
          </a:p>
        </p:txBody>
      </p:sp>
      <p:sp>
        <p:nvSpPr>
          <p:cNvPr id="13" name="ZoneTexte 12"/>
          <p:cNvSpPr txBox="1"/>
          <p:nvPr/>
        </p:nvSpPr>
        <p:spPr>
          <a:xfrm>
            <a:off x="944972" y="4964510"/>
            <a:ext cx="1382605" cy="276999"/>
          </a:xfrm>
          <a:prstGeom prst="rect">
            <a:avLst/>
          </a:prstGeom>
          <a:solidFill>
            <a:schemeClr val="bg1"/>
          </a:solidFill>
        </p:spPr>
        <p:txBody>
          <a:bodyPr wrap="square" tIns="0" rtlCol="0">
            <a:spAutoFit/>
          </a:bodyPr>
          <a:lstStyle/>
          <a:p>
            <a:pPr algn="r">
              <a:spcAft>
                <a:spcPts val="800"/>
              </a:spcAft>
            </a:pPr>
            <a:r>
              <a:rPr lang="fr-CH" sz="1500" dirty="0" smtClean="0">
                <a:solidFill>
                  <a:schemeClr val="tx1"/>
                </a:solidFill>
              </a:rPr>
              <a:t>UE, 40 %</a:t>
            </a:r>
            <a:endParaRPr lang="fr-CH" sz="1500" dirty="0">
              <a:solidFill>
                <a:schemeClr val="tx1"/>
              </a:solidFill>
            </a:endParaRPr>
          </a:p>
        </p:txBody>
      </p:sp>
      <p:sp>
        <p:nvSpPr>
          <p:cNvPr id="14" name="ZoneTexte 13"/>
          <p:cNvSpPr txBox="1"/>
          <p:nvPr/>
        </p:nvSpPr>
        <p:spPr>
          <a:xfrm>
            <a:off x="1461203" y="3133665"/>
            <a:ext cx="1382605" cy="276999"/>
          </a:xfrm>
          <a:prstGeom prst="rect">
            <a:avLst/>
          </a:prstGeom>
          <a:solidFill>
            <a:schemeClr val="bg1"/>
          </a:solidFill>
        </p:spPr>
        <p:txBody>
          <a:bodyPr wrap="square" tIns="0" rtlCol="0">
            <a:spAutoFit/>
          </a:bodyPr>
          <a:lstStyle/>
          <a:p>
            <a:pPr algn="r">
              <a:spcAft>
                <a:spcPts val="800"/>
              </a:spcAft>
            </a:pPr>
            <a:r>
              <a:rPr lang="fr-CH" sz="1500" dirty="0" smtClean="0">
                <a:solidFill>
                  <a:schemeClr val="tx1"/>
                </a:solidFill>
              </a:rPr>
              <a:t>Canada, 4 %</a:t>
            </a:r>
            <a:endParaRPr lang="fr-CH" sz="1500" dirty="0">
              <a:solidFill>
                <a:schemeClr val="tx1"/>
              </a:solidFill>
            </a:endParaRPr>
          </a:p>
        </p:txBody>
      </p:sp>
      <p:sp>
        <p:nvSpPr>
          <p:cNvPr id="15" name="ZoneTexte 14"/>
          <p:cNvSpPr txBox="1"/>
          <p:nvPr/>
        </p:nvSpPr>
        <p:spPr>
          <a:xfrm>
            <a:off x="1636275" y="2510009"/>
            <a:ext cx="1382605" cy="276999"/>
          </a:xfrm>
          <a:prstGeom prst="rect">
            <a:avLst/>
          </a:prstGeom>
          <a:solidFill>
            <a:schemeClr val="bg1"/>
          </a:solidFill>
        </p:spPr>
        <p:txBody>
          <a:bodyPr wrap="square" tIns="0" rtlCol="0">
            <a:spAutoFit/>
          </a:bodyPr>
          <a:lstStyle/>
          <a:p>
            <a:pPr algn="r">
              <a:spcAft>
                <a:spcPts val="800"/>
              </a:spcAft>
            </a:pPr>
            <a:r>
              <a:rPr lang="fr-CH" sz="1500" dirty="0" smtClean="0">
                <a:solidFill>
                  <a:schemeClr val="tx1"/>
                </a:solidFill>
              </a:rPr>
              <a:t>Suisse, 3 %</a:t>
            </a:r>
            <a:endParaRPr lang="fr-CH" sz="1500" dirty="0">
              <a:solidFill>
                <a:schemeClr val="tx1"/>
              </a:solidFill>
            </a:endParaRPr>
          </a:p>
        </p:txBody>
      </p:sp>
    </p:spTree>
    <p:extLst>
      <p:ext uri="{BB962C8B-B14F-4D97-AF65-F5344CB8AC3E}">
        <p14:creationId xmlns:p14="http://schemas.microsoft.com/office/powerpoint/2010/main" val="920295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ltLang="de-DE" dirty="0" smtClean="0"/>
              <a:t>Les marchés bio dans le monde</a:t>
            </a:r>
            <a:endParaRPr lang="fr-CH" dirty="0"/>
          </a:p>
        </p:txBody>
      </p:sp>
      <p:sp>
        <p:nvSpPr>
          <p:cNvPr id="4" name="Fußzeilenplatzhalter 3"/>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24</a:t>
            </a:fld>
            <a:endParaRPr lang="fr-CH" altLang="de-DE" dirty="0"/>
          </a:p>
        </p:txBody>
      </p:sp>
      <p:pic>
        <p:nvPicPr>
          <p:cNvPr id="6" name="Inhaltsplatzhalter 5"/>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29540" y="1312863"/>
            <a:ext cx="7921005" cy="5068465"/>
          </a:xfrm>
        </p:spPr>
      </p:pic>
      <p:sp>
        <p:nvSpPr>
          <p:cNvPr id="5" name="Inhaltsplatzhalter 3"/>
          <p:cNvSpPr txBox="1">
            <a:spLocks/>
          </p:cNvSpPr>
          <p:nvPr/>
        </p:nvSpPr>
        <p:spPr>
          <a:xfrm>
            <a:off x="628650" y="6102208"/>
            <a:ext cx="7886700" cy="279120"/>
          </a:xfrm>
          <a:prstGeom prst="rect">
            <a:avLst/>
          </a:prstGeom>
          <a:solidFill>
            <a:schemeClr val="bg1"/>
          </a:solidFill>
        </p:spPr>
        <p:txBody>
          <a:bodyPr/>
          <a:lst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fr-CH" altLang="de-DE" sz="1200" dirty="0" smtClean="0"/>
              <a:t>Source : Recensement FiBL-AMI 2015 </a:t>
            </a:r>
            <a:endParaRPr lang="fr-CH" altLang="de-DE" sz="1200" dirty="0"/>
          </a:p>
        </p:txBody>
      </p:sp>
      <p:sp>
        <p:nvSpPr>
          <p:cNvPr id="7" name="ZoneTexte 6"/>
          <p:cNvSpPr txBox="1"/>
          <p:nvPr/>
        </p:nvSpPr>
        <p:spPr>
          <a:xfrm>
            <a:off x="597696" y="1218423"/>
            <a:ext cx="8150767" cy="400110"/>
          </a:xfrm>
          <a:prstGeom prst="rect">
            <a:avLst/>
          </a:prstGeom>
          <a:solidFill>
            <a:schemeClr val="bg1"/>
          </a:solidFill>
        </p:spPr>
        <p:txBody>
          <a:bodyPr wrap="square" rtlCol="0">
            <a:spAutoFit/>
          </a:bodyPr>
          <a:lstStyle/>
          <a:p>
            <a:r>
              <a:rPr lang="fr-CH" sz="2000" b="1" dirty="0" smtClean="0">
                <a:solidFill>
                  <a:schemeClr val="tx1"/>
                </a:solidFill>
              </a:rPr>
              <a:t>Les dix plus grands marchés bio du monde en 2013</a:t>
            </a:r>
            <a:endParaRPr lang="fr-CH" sz="2000" b="1" dirty="0">
              <a:solidFill>
                <a:schemeClr val="tx1"/>
              </a:solidFill>
            </a:endParaRPr>
          </a:p>
        </p:txBody>
      </p:sp>
      <p:sp>
        <p:nvSpPr>
          <p:cNvPr id="8" name="ZoneTexte 7"/>
          <p:cNvSpPr txBox="1"/>
          <p:nvPr/>
        </p:nvSpPr>
        <p:spPr>
          <a:xfrm>
            <a:off x="179512" y="2134937"/>
            <a:ext cx="2664296" cy="3123932"/>
          </a:xfrm>
          <a:prstGeom prst="rect">
            <a:avLst/>
          </a:prstGeom>
          <a:solidFill>
            <a:schemeClr val="bg1"/>
          </a:solidFill>
        </p:spPr>
        <p:txBody>
          <a:bodyPr wrap="square" tIns="0" rtlCol="0">
            <a:spAutoFit/>
          </a:bodyPr>
          <a:lstStyle/>
          <a:p>
            <a:pPr algn="r">
              <a:spcAft>
                <a:spcPts val="800"/>
              </a:spcAft>
            </a:pPr>
            <a:r>
              <a:rPr lang="fr-CH" sz="1400" dirty="0" smtClean="0">
                <a:solidFill>
                  <a:schemeClr val="tx1"/>
                </a:solidFill>
              </a:rPr>
              <a:t>USA</a:t>
            </a:r>
          </a:p>
          <a:p>
            <a:pPr algn="r">
              <a:spcAft>
                <a:spcPts val="800"/>
              </a:spcAft>
            </a:pPr>
            <a:r>
              <a:rPr lang="fr-CH" sz="1400" dirty="0" smtClean="0">
                <a:solidFill>
                  <a:schemeClr val="tx1"/>
                </a:solidFill>
              </a:rPr>
              <a:t>Allemagne</a:t>
            </a:r>
          </a:p>
          <a:p>
            <a:pPr algn="r">
              <a:spcAft>
                <a:spcPts val="800"/>
              </a:spcAft>
            </a:pPr>
            <a:r>
              <a:rPr lang="fr-CH" sz="1400" dirty="0" smtClean="0">
                <a:solidFill>
                  <a:schemeClr val="tx1"/>
                </a:solidFill>
              </a:rPr>
              <a:t>France</a:t>
            </a:r>
          </a:p>
          <a:p>
            <a:pPr algn="r">
              <a:spcAft>
                <a:spcPts val="800"/>
              </a:spcAft>
            </a:pPr>
            <a:r>
              <a:rPr lang="fr-CH" sz="1400" dirty="0" smtClean="0">
                <a:solidFill>
                  <a:schemeClr val="tx1"/>
                </a:solidFill>
              </a:rPr>
              <a:t>Chine</a:t>
            </a:r>
          </a:p>
          <a:p>
            <a:pPr algn="r">
              <a:spcAft>
                <a:spcPts val="800"/>
              </a:spcAft>
            </a:pPr>
            <a:r>
              <a:rPr lang="fr-CH" sz="1400" dirty="0" smtClean="0">
                <a:solidFill>
                  <a:schemeClr val="tx1"/>
                </a:solidFill>
              </a:rPr>
              <a:t>Canada</a:t>
            </a:r>
          </a:p>
          <a:p>
            <a:pPr algn="r">
              <a:spcAft>
                <a:spcPts val="800"/>
              </a:spcAft>
            </a:pPr>
            <a:r>
              <a:rPr lang="fr-CH" sz="1400" dirty="0" smtClean="0">
                <a:solidFill>
                  <a:schemeClr val="tx1"/>
                </a:solidFill>
              </a:rPr>
              <a:t>Royaume Uni</a:t>
            </a:r>
          </a:p>
          <a:p>
            <a:pPr algn="r">
              <a:spcAft>
                <a:spcPts val="800"/>
              </a:spcAft>
            </a:pPr>
            <a:r>
              <a:rPr lang="fr-CH" sz="1400" dirty="0" smtClean="0">
                <a:solidFill>
                  <a:schemeClr val="tx1"/>
                </a:solidFill>
              </a:rPr>
              <a:t>Italie</a:t>
            </a:r>
          </a:p>
          <a:p>
            <a:pPr algn="r">
              <a:spcAft>
                <a:spcPts val="800"/>
              </a:spcAft>
            </a:pPr>
            <a:r>
              <a:rPr lang="fr-CH" sz="1400" dirty="0" smtClean="0">
                <a:solidFill>
                  <a:schemeClr val="tx1"/>
                </a:solidFill>
              </a:rPr>
              <a:t>Suisse</a:t>
            </a:r>
          </a:p>
          <a:p>
            <a:pPr algn="r">
              <a:spcAft>
                <a:spcPts val="800"/>
              </a:spcAft>
            </a:pPr>
            <a:r>
              <a:rPr lang="fr-CH" sz="1400" dirty="0" smtClean="0">
                <a:solidFill>
                  <a:schemeClr val="tx1"/>
                </a:solidFill>
              </a:rPr>
              <a:t>Autriche</a:t>
            </a:r>
          </a:p>
          <a:p>
            <a:pPr algn="r">
              <a:spcAft>
                <a:spcPts val="800"/>
              </a:spcAft>
            </a:pPr>
            <a:r>
              <a:rPr lang="fr-CH" sz="1400" dirty="0" smtClean="0">
                <a:solidFill>
                  <a:schemeClr val="tx1"/>
                </a:solidFill>
              </a:rPr>
              <a:t>Suède</a:t>
            </a:r>
            <a:endParaRPr lang="fr-CH" sz="1400" dirty="0">
              <a:solidFill>
                <a:schemeClr val="tx1"/>
              </a:solidFill>
            </a:endParaRPr>
          </a:p>
        </p:txBody>
      </p:sp>
      <p:sp>
        <p:nvSpPr>
          <p:cNvPr id="9" name="ZoneTexte 8"/>
          <p:cNvSpPr txBox="1"/>
          <p:nvPr/>
        </p:nvSpPr>
        <p:spPr>
          <a:xfrm>
            <a:off x="2627784" y="5775274"/>
            <a:ext cx="4968552" cy="172355"/>
          </a:xfrm>
          <a:prstGeom prst="rect">
            <a:avLst/>
          </a:prstGeom>
          <a:solidFill>
            <a:schemeClr val="bg1"/>
          </a:solidFill>
        </p:spPr>
        <p:txBody>
          <a:bodyPr wrap="square" lIns="0" tIns="0" rIns="0" bIns="0" rtlCol="0">
            <a:spAutoFit/>
          </a:bodyPr>
          <a:lstStyle/>
          <a:p>
            <a:pPr algn="ctr">
              <a:lnSpc>
                <a:spcPct val="80000"/>
              </a:lnSpc>
            </a:pPr>
            <a:r>
              <a:rPr lang="fr-CH" sz="1400" b="1" dirty="0" smtClean="0">
                <a:solidFill>
                  <a:schemeClr val="tx1"/>
                </a:solidFill>
              </a:rPr>
              <a:t>Ventes du commerce de détail en millions d’euros</a:t>
            </a:r>
            <a:endParaRPr lang="fr-CH" sz="1400" b="1" dirty="0">
              <a:solidFill>
                <a:schemeClr val="tx1"/>
              </a:solidFill>
            </a:endParaRPr>
          </a:p>
        </p:txBody>
      </p:sp>
    </p:spTree>
    <p:extLst>
      <p:ext uri="{BB962C8B-B14F-4D97-AF65-F5344CB8AC3E}">
        <p14:creationId xmlns:p14="http://schemas.microsoft.com/office/powerpoint/2010/main" val="3624525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Bibliographie et sources</a:t>
            </a:r>
            <a:endParaRPr lang="fr-CH" dirty="0"/>
          </a:p>
        </p:txBody>
      </p:sp>
      <p:sp>
        <p:nvSpPr>
          <p:cNvPr id="3" name="Inhaltsplatzhalter 2"/>
          <p:cNvSpPr>
            <a:spLocks noGrp="1"/>
          </p:cNvSpPr>
          <p:nvPr>
            <p:ph idx="12"/>
          </p:nvPr>
        </p:nvSpPr>
        <p:spPr/>
        <p:txBody>
          <a:bodyPr/>
          <a:lstStyle/>
          <a:p>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lvl="1"/>
            <a:r>
              <a:rPr lang="fr-CH" sz="1400" dirty="0" smtClean="0"/>
              <a:t>OFS – Office fédéral de la statistique (2012) </a:t>
            </a:r>
            <a:r>
              <a:rPr lang="fr-CH" sz="1400" dirty="0"/>
              <a:t>: Perception de la qualité de </a:t>
            </a:r>
            <a:r>
              <a:rPr lang="fr-CH" sz="1400" dirty="0" smtClean="0"/>
              <a:t>l’environnement et </a:t>
            </a:r>
            <a:r>
              <a:rPr lang="fr-CH" sz="1400" dirty="0"/>
              <a:t>comportements </a:t>
            </a:r>
            <a:r>
              <a:rPr lang="fr-CH" sz="1400" dirty="0" smtClean="0"/>
              <a:t>environnementaux. Résultats </a:t>
            </a:r>
            <a:r>
              <a:rPr lang="fr-CH" sz="1400" dirty="0"/>
              <a:t>de l’enquête Omnibus </a:t>
            </a:r>
            <a:r>
              <a:rPr lang="fr-CH" sz="1400" dirty="0" smtClean="0"/>
              <a:t>2011. </a:t>
            </a:r>
            <a:r>
              <a:rPr lang="fr-CH" sz="1400" dirty="0"/>
              <a:t>Office fédéral de la </a:t>
            </a:r>
            <a:r>
              <a:rPr lang="fr-CH" sz="1400" dirty="0" smtClean="0"/>
              <a:t>statistique, Neuchâtel, téléchargeable depuis : http://www.metas.ch/dam/images/metas/fachbereiche/Wahrnehmung_von_Umweltqualitat_f_web.pdf</a:t>
            </a:r>
          </a:p>
          <a:p>
            <a:pPr lvl="1"/>
            <a:r>
              <a:rPr lang="fr-CH" sz="1400" dirty="0"/>
              <a:t>OFS – Office fédéral de la statistique (</a:t>
            </a:r>
            <a:r>
              <a:rPr lang="fr-CH" sz="1400" dirty="0" smtClean="0"/>
              <a:t>2015</a:t>
            </a:r>
            <a:r>
              <a:rPr lang="fr-CH" sz="1400" dirty="0"/>
              <a:t>) : STAT-TAB: la banque de données statistiques </a:t>
            </a:r>
            <a:r>
              <a:rPr lang="fr-CH" sz="1400" dirty="0" smtClean="0"/>
              <a:t>interactive. </a:t>
            </a:r>
            <a:r>
              <a:rPr lang="fr-CH" sz="1400" dirty="0"/>
              <a:t>Office fédéral de la statistique, Neuchâtel, téléchargeable </a:t>
            </a:r>
            <a:r>
              <a:rPr lang="fr-CH" sz="1400" dirty="0" smtClean="0"/>
              <a:t>depuis: </a:t>
            </a:r>
            <a:r>
              <a:rPr lang="fr-CH" sz="1400" dirty="0"/>
              <a:t>https://www.pxweb.bfs.admin.ch/default.aspx?px_language=fr</a:t>
            </a:r>
            <a:endParaRPr lang="fr-CH" sz="1400" dirty="0" smtClean="0"/>
          </a:p>
          <a:p>
            <a:pPr lvl="1"/>
            <a:r>
              <a:rPr lang="fr-CH" sz="1400" dirty="0" smtClean="0"/>
              <a:t>Recensement FiBL-IFOAM de l’agriculture biologique dans le monde : Voir : Willer, H. et Lernoud, J. (éd.) (2015): The World of Organic Agriculture. Statistics and Emerging Trends. FiBL, Frick und IFOAM – Organics International, Bonn. Téléchargeable depuis : http://www.organic-world.net/yearbook/yearbook2015.htm</a:t>
            </a:r>
          </a:p>
          <a:p>
            <a:pPr lvl="1"/>
            <a:r>
              <a:rPr lang="fr-CH" sz="1400" dirty="0"/>
              <a:t>Recensement </a:t>
            </a:r>
            <a:r>
              <a:rPr lang="fr-CH" sz="1400" dirty="0" smtClean="0"/>
              <a:t>FiBL-AMI du marché bio dans </a:t>
            </a:r>
            <a:r>
              <a:rPr lang="fr-CH" sz="1400" dirty="0"/>
              <a:t>le monde : Voir : Willer</a:t>
            </a:r>
            <a:r>
              <a:rPr lang="fr-CH" sz="1400" dirty="0" smtClean="0"/>
              <a:t>, H. et Lernoud, J. (éd.) (2015): The World of Organic Agriculture. Statistics and Emerging Trends. FiBL, Frick und IFOAM – Organics International, Bonn</a:t>
            </a:r>
            <a:r>
              <a:rPr lang="fr-CH" sz="1400" dirty="0"/>
              <a:t>. Téléchargeable depuis : http</a:t>
            </a:r>
            <a:r>
              <a:rPr lang="fr-CH" sz="1400" dirty="0" smtClean="0"/>
              <a:t>://www.organic-world.net/yearbook/yearbook2015.htm</a:t>
            </a:r>
          </a:p>
          <a:p>
            <a:pPr lvl="1"/>
            <a:r>
              <a:rPr lang="fr-CH" sz="1400" dirty="0" smtClean="0"/>
              <a:t>Bio Suisse (2015) : Agriculture biologique et marché bio. Bio Suisse, Bâle. </a:t>
            </a:r>
            <a:r>
              <a:rPr lang="fr-CH" sz="1400" dirty="0"/>
              <a:t>Téléchargeable depuis : http://</a:t>
            </a:r>
            <a:r>
              <a:rPr lang="fr-CH" sz="1400" dirty="0" smtClean="0"/>
              <a:t>www.bio-suisse.ch/fr/bioinzahlen.php</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25</a:t>
            </a:fld>
            <a:endParaRPr lang="fr-CH" altLang="de-DE" dirty="0"/>
          </a:p>
        </p:txBody>
      </p:sp>
    </p:spTree>
    <p:extLst>
      <p:ext uri="{BB962C8B-B14F-4D97-AF65-F5344CB8AC3E}">
        <p14:creationId xmlns:p14="http://schemas.microsoft.com/office/powerpoint/2010/main" val="2496225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Statistiques de production</a:t>
            </a:r>
            <a:endParaRPr lang="fr-CH" dirty="0"/>
          </a:p>
        </p:txBody>
      </p:sp>
      <p:sp>
        <p:nvSpPr>
          <p:cNvPr id="3" name="Inhaltsplatzhalter 2"/>
          <p:cNvSpPr>
            <a:spLocks noGrp="1"/>
          </p:cNvSpPr>
          <p:nvPr>
            <p:ph idx="12"/>
          </p:nvPr>
        </p:nvSpPr>
        <p:spPr/>
        <p:txBody>
          <a:bodyPr/>
          <a:lstStyle/>
          <a:p>
            <a:r>
              <a:rPr lang="fr-CH" dirty="0"/>
              <a:t>Impressum, commandes et droits d’utilisation</a:t>
            </a:r>
          </a:p>
        </p:txBody>
      </p:sp>
      <p:sp>
        <p:nvSpPr>
          <p:cNvPr id="5" name="Inhaltsplatzhalter 4"/>
          <p:cNvSpPr>
            <a:spLocks noGrp="1"/>
          </p:cNvSpPr>
          <p:nvPr>
            <p:ph sz="quarter" idx="17"/>
          </p:nvPr>
        </p:nvSpPr>
        <p:spPr>
          <a:xfrm>
            <a:off x="612775" y="1543198"/>
            <a:ext cx="3896338" cy="4766121"/>
          </a:xfrm>
        </p:spPr>
        <p:txBody>
          <a:bodyPr/>
          <a:lstStyle/>
          <a:p>
            <a:pPr>
              <a:lnSpc>
                <a:spcPct val="100000"/>
              </a:lnSpc>
              <a:spcBef>
                <a:spcPts val="0"/>
              </a:spcBef>
            </a:pPr>
            <a:r>
              <a:rPr lang="fr-CH" sz="1200" b="1" dirty="0"/>
              <a:t>Éditeurs :</a:t>
            </a:r>
          </a:p>
          <a:p>
            <a:pPr>
              <a:lnSpc>
                <a:spcPct val="100000"/>
              </a:lnSpc>
              <a:spcBef>
                <a:spcPts val="0"/>
              </a:spcBef>
            </a:pPr>
            <a:r>
              <a:rPr lang="fr-CH" sz="1200" dirty="0"/>
              <a:t>Institut de recherche de l’agriculture biologique (FiBL), Ackerstrasse 113, Postfach 219, </a:t>
            </a:r>
            <a:br>
              <a:rPr lang="fr-CH" sz="1200" dirty="0"/>
            </a:br>
            <a:r>
              <a:rPr lang="fr-CH" sz="1200" dirty="0"/>
              <a:t>CH-5070 Frick, tél. +41 (0)62 865 72 72</a:t>
            </a:r>
            <a:br>
              <a:rPr lang="fr-CH" sz="1200" dirty="0"/>
            </a:br>
            <a:r>
              <a:rPr lang="fr-CH" sz="1200" dirty="0">
                <a:hlinkClick r:id="rId2"/>
              </a:rPr>
              <a:t>info.suisse@fibl.org</a:t>
            </a:r>
            <a:r>
              <a:rPr lang="fr-CH" sz="1200" dirty="0"/>
              <a:t>, </a:t>
            </a:r>
            <a:r>
              <a:rPr lang="fr-CH" sz="1200" dirty="0">
                <a:hlinkClick r:id="rId3"/>
              </a:rPr>
              <a:t>www.fibl.org </a:t>
            </a:r>
            <a:endParaRPr lang="fr-CH" sz="1200" b="1" dirty="0"/>
          </a:p>
          <a:p>
            <a:r>
              <a:rPr lang="fr-CH" sz="1200" dirty="0"/>
              <a:t>Bio Suisse </a:t>
            </a:r>
            <a:br>
              <a:rPr lang="fr-CH" sz="1200" dirty="0"/>
            </a:br>
            <a:r>
              <a:rPr lang="fr-CH" sz="1200" dirty="0"/>
              <a:t>Peter Merian-Strasse 34 </a:t>
            </a:r>
            <a:br>
              <a:rPr lang="fr-CH" sz="1200" dirty="0"/>
            </a:br>
            <a:r>
              <a:rPr lang="fr-CH" sz="1200" dirty="0"/>
              <a:t>CH-4052 Bâle, tél. +41 (0)61 204 66 66 </a:t>
            </a:r>
            <a:br>
              <a:rPr lang="fr-CH" sz="1200" dirty="0"/>
            </a:br>
            <a:r>
              <a:rPr lang="fr-CH" sz="1200" dirty="0">
                <a:hlinkClick r:id="rId4"/>
              </a:rPr>
              <a:t>bio@bio-suisse.ch</a:t>
            </a:r>
            <a:r>
              <a:rPr lang="fr-CH" sz="1200" dirty="0"/>
              <a:t>, </a:t>
            </a:r>
            <a:r>
              <a:rPr lang="fr-CH" sz="1200" dirty="0">
                <a:hlinkClick r:id="rId5"/>
              </a:rPr>
              <a:t>www.bio-suisse.ch</a:t>
            </a:r>
            <a:r>
              <a:rPr lang="fr-CH" sz="1200" dirty="0"/>
              <a:t> </a:t>
            </a:r>
          </a:p>
          <a:p>
            <a:pPr lvl="0">
              <a:lnSpc>
                <a:spcPct val="100000"/>
              </a:lnSpc>
              <a:spcBef>
                <a:spcPts val="700"/>
              </a:spcBef>
            </a:pPr>
            <a:r>
              <a:rPr lang="fr-CH" sz="1200" b="1" dirty="0"/>
              <a:t>Collaboration et vérification : </a:t>
            </a:r>
            <a:r>
              <a:rPr lang="fr-CH" sz="1200" dirty="0" smtClean="0"/>
              <a:t>Hansueli Dierauer, Urs Guyer (Bio Suisse), </a:t>
            </a:r>
            <a:br>
              <a:rPr lang="fr-CH" sz="1200" dirty="0" smtClean="0"/>
            </a:br>
            <a:r>
              <a:rPr lang="fr-CH" sz="1200" dirty="0" smtClean="0"/>
              <a:t>Andi Häseli, Robert Obrist, Pascal Olivier </a:t>
            </a:r>
            <a:br>
              <a:rPr lang="fr-CH" sz="1200" dirty="0" smtClean="0"/>
            </a:br>
            <a:r>
              <a:rPr lang="fr-CH" sz="1200" dirty="0" smtClean="0"/>
              <a:t>(Bio Suisse)</a:t>
            </a:r>
            <a:endParaRPr lang="fr-CH" sz="1200" b="1" dirty="0" smtClean="0"/>
          </a:p>
          <a:p>
            <a:pPr>
              <a:lnSpc>
                <a:spcPct val="100000"/>
              </a:lnSpc>
              <a:spcBef>
                <a:spcPts val="700"/>
              </a:spcBef>
            </a:pPr>
            <a:r>
              <a:rPr lang="fr-CH" sz="1200" b="1" dirty="0"/>
              <a:t>Rédaction et mise en page :</a:t>
            </a:r>
            <a:r>
              <a:rPr lang="fr-CH" sz="1200" dirty="0" smtClean="0"/>
              <a:t> Simone Bissig, </a:t>
            </a:r>
          </a:p>
          <a:p>
            <a:pPr>
              <a:lnSpc>
                <a:spcPct val="100000"/>
              </a:lnSpc>
              <a:spcBef>
                <a:spcPts val="700"/>
              </a:spcBef>
            </a:pPr>
            <a:r>
              <a:rPr lang="fr-CH" sz="1200" dirty="0" smtClean="0"/>
              <a:t>Kathrin Huber, Helga Willer</a:t>
            </a:r>
            <a:r>
              <a:rPr lang="fr-CH" sz="1200" dirty="0">
                <a:solidFill>
                  <a:srgbClr val="000000"/>
                </a:solidFill>
              </a:rPr>
              <a:t/>
            </a:r>
            <a:br>
              <a:rPr lang="fr-CH" sz="1200" dirty="0">
                <a:solidFill>
                  <a:srgbClr val="000000"/>
                </a:solidFill>
              </a:rPr>
            </a:br>
            <a:r>
              <a:rPr lang="fr-CH" sz="1200" dirty="0"/>
              <a:t>(v. française : aussi Manuel Perret</a:t>
            </a:r>
            <a:r>
              <a:rPr lang="fr-CH" sz="1200" dirty="0" smtClean="0"/>
              <a:t>)</a:t>
            </a:r>
            <a:endParaRPr lang="fr-CH" sz="1200" b="1" dirty="0"/>
          </a:p>
          <a:p>
            <a:pPr>
              <a:lnSpc>
                <a:spcPct val="100000"/>
              </a:lnSpc>
              <a:spcBef>
                <a:spcPts val="700"/>
              </a:spcBef>
            </a:pPr>
            <a:r>
              <a:rPr lang="fr-CH" sz="1200" b="1" dirty="0"/>
              <a:t>Traduction :</a:t>
            </a:r>
            <a:r>
              <a:rPr lang="fr-CH" sz="1200" dirty="0"/>
              <a:t> Manuel Perret</a:t>
            </a:r>
          </a:p>
          <a:p>
            <a:pPr>
              <a:lnSpc>
                <a:spcPct val="100000"/>
              </a:lnSpc>
              <a:spcBef>
                <a:spcPts val="0"/>
              </a:spcBef>
            </a:pPr>
            <a:endParaRPr lang="fr-CH" sz="1200" b="1" dirty="0" smtClean="0"/>
          </a:p>
          <a:p>
            <a:pPr lvl="0">
              <a:lnSpc>
                <a:spcPct val="100000"/>
              </a:lnSpc>
              <a:spcBef>
                <a:spcPts val="0"/>
              </a:spcBef>
            </a:pPr>
            <a:r>
              <a:rPr lang="fr-CH" sz="1200" b="1" dirty="0" smtClean="0"/>
              <a:t>Graphiques : </a:t>
            </a:r>
            <a:r>
              <a:rPr lang="fr-CH" sz="1200" dirty="0" smtClean="0"/>
              <a:t>FiBL</a:t>
            </a:r>
            <a:endParaRPr lang="fr-CH" sz="1200" dirty="0">
              <a:solidFill>
                <a:srgbClr val="000000"/>
              </a:solidFill>
            </a:endParaRPr>
          </a:p>
          <a:p>
            <a:pPr>
              <a:lnSpc>
                <a:spcPct val="100000"/>
              </a:lnSpc>
              <a:spcBef>
                <a:spcPts val="700"/>
              </a:spcBef>
            </a:pPr>
            <a:r>
              <a:rPr lang="fr-CH" sz="1200" b="1" dirty="0"/>
              <a:t>Commande et téléchargement gratuit : </a:t>
            </a:r>
            <a:r>
              <a:rPr lang="fr-CH" sz="1200" dirty="0">
                <a:hlinkClick r:id="rId6"/>
              </a:rPr>
              <a:t>www.shop.fibl.org </a:t>
            </a:r>
            <a:r>
              <a:rPr lang="fr-CH" sz="1200" dirty="0"/>
              <a:t> (Collection de transparents sur l’agriculture biologique</a:t>
            </a:r>
            <a:r>
              <a:rPr lang="fr-CH" sz="1200" dirty="0" smtClean="0"/>
              <a:t>)</a:t>
            </a:r>
            <a:endParaRPr lang="fr-CH" sz="1200" b="1" dirty="0"/>
          </a:p>
        </p:txBody>
      </p:sp>
      <p:sp>
        <p:nvSpPr>
          <p:cNvPr id="6" name="Inhaltsplatzhalter 5"/>
          <p:cNvSpPr>
            <a:spLocks noGrp="1"/>
          </p:cNvSpPr>
          <p:nvPr>
            <p:ph sz="quarter" idx="45"/>
          </p:nvPr>
        </p:nvSpPr>
        <p:spPr>
          <a:xfrm>
            <a:off x="4619012" y="1543199"/>
            <a:ext cx="3896338" cy="4766120"/>
          </a:xfrm>
        </p:spPr>
        <p:txBody>
          <a:bodyPr/>
          <a:lstStyle/>
          <a:p>
            <a:r>
              <a:rPr lang="fr-CH" sz="1200" b="1" dirty="0"/>
              <a:t>Responsabilité : </a:t>
            </a:r>
          </a:p>
          <a:p>
            <a:pPr>
              <a:lnSpc>
                <a:spcPct val="100000"/>
              </a:lnSpc>
              <a:spcBef>
                <a:spcPts val="0"/>
              </a:spcBef>
            </a:pPr>
            <a:r>
              <a:rPr lang="fr-CH" sz="1200" dirty="0"/>
              <a:t>Les contenus de cette collection de transparents ont été réalisés et vérifiés avec le plus grand soin. Il n’est cependant pas possible d’exclure totalement toute erreur. Nous n’assumons donc aucune forme de responsabilité que ce soit pour d'éventuelles inexactitudes. </a:t>
            </a:r>
          </a:p>
          <a:p>
            <a:r>
              <a:rPr lang="fr-CH" sz="1200" b="1" dirty="0"/>
              <a:t>Droits d’utilisation :</a:t>
            </a:r>
          </a:p>
          <a:p>
            <a:pPr>
              <a:lnSpc>
                <a:spcPct val="100000"/>
              </a:lnSpc>
              <a:spcBef>
                <a:spcPts val="0"/>
              </a:spcBef>
            </a:pPr>
            <a:r>
              <a:rPr lang="fr-CH" sz="1200" dirty="0"/>
              <a:t>Cette collection de transparents est conçue pour l’enseignement et la formation. Ses différentes parties peuvent être utilisées, diffusées et modifiées à condition de mentionner les sources des textes et des illustrations. Les mentions de droits d'auteur de toute sorte qui sont contenues dans les documents téléchargés doivent être conservés et reproduits. Les éditeurs n’assument aucune responsabilité pour les contenus des liens externes.</a:t>
            </a:r>
          </a:p>
          <a:p>
            <a:r>
              <a:rPr lang="fr-CH" sz="1200" b="1" dirty="0"/>
              <a:t>2</a:t>
            </a:r>
            <a:r>
              <a:rPr lang="fr-CH" sz="1200" b="1" baseline="30000" dirty="0"/>
              <a:t>ème</a:t>
            </a:r>
            <a:r>
              <a:rPr lang="fr-CH" sz="1200" b="1" dirty="0"/>
              <a:t> édition, 2016</a:t>
            </a:r>
          </a:p>
          <a:p>
            <a:pPr>
              <a:lnSpc>
                <a:spcPct val="100000"/>
              </a:lnSpc>
              <a:spcBef>
                <a:spcPts val="0"/>
              </a:spcBef>
            </a:pPr>
            <a:r>
              <a:rPr lang="fr-CH" sz="1200" dirty="0"/>
              <a:t>1</a:t>
            </a:r>
            <a:r>
              <a:rPr lang="fr-CH" sz="1200" baseline="30000" dirty="0"/>
              <a:t>ère</a:t>
            </a:r>
            <a:r>
              <a:rPr lang="fr-CH" sz="1200" dirty="0"/>
              <a:t> édition 2004, rédaction Res Schmutz</a:t>
            </a:r>
          </a:p>
          <a:p>
            <a:pPr>
              <a:lnSpc>
                <a:spcPct val="100000"/>
              </a:lnSpc>
              <a:spcBef>
                <a:spcPts val="700"/>
              </a:spcBef>
            </a:pPr>
            <a:r>
              <a:rPr lang="fr-CH" sz="1200" dirty="0"/>
              <a:t>Cette collection de transparents a été cofinancée par la Coop avec un don fait à l’occasion des 20 ans de Coop Naturaplan</a:t>
            </a:r>
          </a:p>
        </p:txBody>
      </p:sp>
      <p:sp>
        <p:nvSpPr>
          <p:cNvPr id="7" name="Fußzeilenplatzhalter 6"/>
          <p:cNvSpPr>
            <a:spLocks noGrp="1"/>
          </p:cNvSpPr>
          <p:nvPr>
            <p:ph type="ftr" sz="quarter" idx="46"/>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26</a:t>
            </a:fld>
            <a:endParaRPr lang="fr-CH" altLang="de-DE" dirty="0"/>
          </a:p>
        </p:txBody>
      </p:sp>
    </p:spTree>
    <p:extLst>
      <p:ext uri="{BB962C8B-B14F-4D97-AF65-F5344CB8AC3E}">
        <p14:creationId xmlns:p14="http://schemas.microsoft.com/office/powerpoint/2010/main" val="549419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8277338" cy="474206"/>
          </a:xfrm>
        </p:spPr>
        <p:txBody>
          <a:bodyPr/>
          <a:lstStyle/>
          <a:p>
            <a:r>
              <a:rPr lang="fr-CH" dirty="0" smtClean="0"/>
              <a:t>Évolution du nombre de producteurs bio en Suisse</a:t>
            </a:r>
            <a:endParaRPr lang="fr-CH" dirty="0"/>
          </a:p>
        </p:txBody>
      </p:sp>
      <p:sp>
        <p:nvSpPr>
          <p:cNvPr id="5" name="Fußzeilenplatzhalter 4"/>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2</a:t>
            </a:fld>
            <a:endParaRPr lang="fr-CH" altLang="de-DE" dirty="0"/>
          </a:p>
        </p:txBody>
      </p:sp>
      <p:pic>
        <p:nvPicPr>
          <p:cNvPr id="7" name="Inhaltsplatzhalter 6"/>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56924" y="1268760"/>
            <a:ext cx="7885810" cy="5066406"/>
          </a:xfrm>
        </p:spPr>
      </p:pic>
      <p:sp>
        <p:nvSpPr>
          <p:cNvPr id="3" name="ZoneTexte 2"/>
          <p:cNvSpPr txBox="1"/>
          <p:nvPr/>
        </p:nvSpPr>
        <p:spPr>
          <a:xfrm>
            <a:off x="597697" y="1268760"/>
            <a:ext cx="7686876" cy="400110"/>
          </a:xfrm>
          <a:prstGeom prst="rect">
            <a:avLst/>
          </a:prstGeom>
          <a:solidFill>
            <a:schemeClr val="bg1"/>
          </a:solidFill>
        </p:spPr>
        <p:txBody>
          <a:bodyPr wrap="square" rtlCol="0">
            <a:spAutoFit/>
          </a:bodyPr>
          <a:lstStyle/>
          <a:p>
            <a:r>
              <a:rPr lang="fr-CH" sz="2000" b="1" dirty="0" smtClean="0">
                <a:solidFill>
                  <a:schemeClr val="tx1"/>
                </a:solidFill>
              </a:rPr>
              <a:t>Évolution du nombre de fermes bio en Suisse de 1980 à 2014</a:t>
            </a:r>
            <a:endParaRPr lang="fr-CH" sz="2000" b="1" dirty="0">
              <a:solidFill>
                <a:schemeClr val="tx1"/>
              </a:solidFill>
            </a:endParaRPr>
          </a:p>
        </p:txBody>
      </p:sp>
      <p:sp>
        <p:nvSpPr>
          <p:cNvPr id="4" name="ZoneTexte 3"/>
          <p:cNvSpPr txBox="1"/>
          <p:nvPr/>
        </p:nvSpPr>
        <p:spPr>
          <a:xfrm>
            <a:off x="4750430" y="6058167"/>
            <a:ext cx="3851531" cy="276999"/>
          </a:xfrm>
          <a:prstGeom prst="rect">
            <a:avLst/>
          </a:prstGeom>
          <a:solidFill>
            <a:schemeClr val="bg1"/>
          </a:solidFill>
        </p:spPr>
        <p:txBody>
          <a:bodyPr wrap="square" rtlCol="0">
            <a:spAutoFit/>
          </a:bodyPr>
          <a:lstStyle/>
          <a:p>
            <a:pPr algn="r"/>
            <a:r>
              <a:rPr lang="fr-CH" sz="1200" dirty="0" smtClean="0">
                <a:solidFill>
                  <a:schemeClr val="tx1"/>
                </a:solidFill>
              </a:rPr>
              <a:t>Source : FiBL (jusqu’à 1996) et OFS (à partir de 1997)</a:t>
            </a:r>
            <a:endParaRPr lang="fr-CH" sz="1200" dirty="0">
              <a:solidFill>
                <a:schemeClr val="tx1"/>
              </a:solidFill>
            </a:endParaRPr>
          </a:p>
        </p:txBody>
      </p:sp>
    </p:spTree>
    <p:extLst>
      <p:ext uri="{BB962C8B-B14F-4D97-AF65-F5344CB8AC3E}">
        <p14:creationId xmlns:p14="http://schemas.microsoft.com/office/powerpoint/2010/main" val="3735627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Les fermes bio dans les cantons</a:t>
            </a:r>
            <a:endParaRPr lang="fr-CH" dirty="0"/>
          </a:p>
        </p:txBody>
      </p:sp>
      <p:sp>
        <p:nvSpPr>
          <p:cNvPr id="4" name="Fußzeilenplatzhalter 3"/>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3</a:t>
            </a:fld>
            <a:endParaRPr lang="fr-CH" altLang="de-DE" dirty="0"/>
          </a:p>
        </p:txBody>
      </p:sp>
      <p:pic>
        <p:nvPicPr>
          <p:cNvPr id="6" name="Inhaltsplatzhalter 5"/>
          <p:cNvPicPr>
            <a:picLocks noGrp="1" noChangeAspect="1"/>
          </p:cNvPicPr>
          <p:nvPr>
            <p:ph sz="quarter" idx="17"/>
          </p:nvPr>
        </p:nvPicPr>
        <p:blipFill>
          <a:blip r:embed="rId2" cstate="screen">
            <a:extLst>
              <a:ext uri="{28A0092B-C50C-407E-A947-70E740481C1C}">
                <a14:useLocalDpi xmlns:a14="http://schemas.microsoft.com/office/drawing/2010/main" val="0"/>
              </a:ext>
            </a:extLst>
          </a:blip>
          <a:stretch>
            <a:fillRect/>
          </a:stretch>
        </p:blipFill>
        <p:spPr>
          <a:xfrm>
            <a:off x="720287" y="1312863"/>
            <a:ext cx="7795063" cy="5019731"/>
          </a:xfrm>
        </p:spPr>
      </p:pic>
      <p:sp>
        <p:nvSpPr>
          <p:cNvPr id="5" name="ZoneTexte 4"/>
          <p:cNvSpPr txBox="1"/>
          <p:nvPr/>
        </p:nvSpPr>
        <p:spPr>
          <a:xfrm>
            <a:off x="597697" y="1200402"/>
            <a:ext cx="7686876" cy="400110"/>
          </a:xfrm>
          <a:prstGeom prst="rect">
            <a:avLst/>
          </a:prstGeom>
          <a:solidFill>
            <a:schemeClr val="bg1"/>
          </a:solidFill>
        </p:spPr>
        <p:txBody>
          <a:bodyPr wrap="square" rtlCol="0">
            <a:spAutoFit/>
          </a:bodyPr>
          <a:lstStyle/>
          <a:p>
            <a:r>
              <a:rPr lang="fr-CH" sz="2000" b="1" dirty="0" smtClean="0">
                <a:solidFill>
                  <a:schemeClr val="tx1"/>
                </a:solidFill>
              </a:rPr>
              <a:t>Nombre de fermes bio dans les cantons en 2014</a:t>
            </a:r>
            <a:endParaRPr lang="fr-CH" sz="2000" b="1" dirty="0">
              <a:solidFill>
                <a:schemeClr val="tx1"/>
              </a:solidFill>
            </a:endParaRPr>
          </a:p>
        </p:txBody>
      </p:sp>
      <p:sp>
        <p:nvSpPr>
          <p:cNvPr id="7" name="ZoneTexte 6"/>
          <p:cNvSpPr txBox="1"/>
          <p:nvPr/>
        </p:nvSpPr>
        <p:spPr>
          <a:xfrm>
            <a:off x="4750430" y="6058167"/>
            <a:ext cx="3764920" cy="276999"/>
          </a:xfrm>
          <a:prstGeom prst="rect">
            <a:avLst/>
          </a:prstGeom>
          <a:solidFill>
            <a:schemeClr val="bg1"/>
          </a:solidFill>
        </p:spPr>
        <p:txBody>
          <a:bodyPr wrap="square" rtlCol="0">
            <a:spAutoFit/>
          </a:bodyPr>
          <a:lstStyle/>
          <a:p>
            <a:pPr algn="r"/>
            <a:r>
              <a:rPr lang="fr-CH" sz="1200" dirty="0" smtClean="0">
                <a:solidFill>
                  <a:schemeClr val="tx1"/>
                </a:solidFill>
              </a:rPr>
              <a:t>Source : OFS</a:t>
            </a:r>
            <a:endParaRPr lang="fr-CH" sz="1200" dirty="0">
              <a:solidFill>
                <a:schemeClr val="tx1"/>
              </a:solidFill>
            </a:endParaRPr>
          </a:p>
        </p:txBody>
      </p:sp>
    </p:spTree>
    <p:extLst>
      <p:ext uri="{BB962C8B-B14F-4D97-AF65-F5344CB8AC3E}">
        <p14:creationId xmlns:p14="http://schemas.microsoft.com/office/powerpoint/2010/main" val="1635676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Les fermes </a:t>
            </a:r>
            <a:r>
              <a:rPr lang="fr-CH" dirty="0"/>
              <a:t>bio dans les cantons</a:t>
            </a:r>
            <a:endParaRPr lang="de-CH" dirty="0"/>
          </a:p>
        </p:txBody>
      </p:sp>
      <p:sp>
        <p:nvSpPr>
          <p:cNvPr id="4" name="Fußzeilenplatzhalter 3"/>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4</a:t>
            </a:fld>
            <a:endParaRPr lang="fr-CH" altLang="de-DE" dirty="0"/>
          </a:p>
        </p:txBody>
      </p:sp>
      <p:pic>
        <p:nvPicPr>
          <p:cNvPr id="6" name="Inhaltsplatzhalter 5"/>
          <p:cNvPicPr>
            <a:picLocks noGrp="1" noChangeAspect="1"/>
          </p:cNvPicPr>
          <p:nvPr>
            <p:ph sz="quarter" idx="17"/>
          </p:nvPr>
        </p:nvPicPr>
        <p:blipFill>
          <a:blip r:embed="rId2" cstate="screen">
            <a:extLst>
              <a:ext uri="{28A0092B-C50C-407E-A947-70E740481C1C}">
                <a14:useLocalDpi xmlns:a14="http://schemas.microsoft.com/office/drawing/2010/main" val="0"/>
              </a:ext>
            </a:extLst>
          </a:blip>
          <a:stretch>
            <a:fillRect/>
          </a:stretch>
        </p:blipFill>
        <p:spPr>
          <a:xfrm>
            <a:off x="711304" y="1312863"/>
            <a:ext cx="7804046" cy="5013875"/>
          </a:xfrm>
        </p:spPr>
      </p:pic>
      <p:sp>
        <p:nvSpPr>
          <p:cNvPr id="5" name="ZoneTexte 4"/>
          <p:cNvSpPr txBox="1"/>
          <p:nvPr/>
        </p:nvSpPr>
        <p:spPr>
          <a:xfrm>
            <a:off x="597697" y="1200402"/>
            <a:ext cx="7686876" cy="400110"/>
          </a:xfrm>
          <a:prstGeom prst="rect">
            <a:avLst/>
          </a:prstGeom>
          <a:solidFill>
            <a:schemeClr val="bg1"/>
          </a:solidFill>
        </p:spPr>
        <p:txBody>
          <a:bodyPr wrap="square" rtlCol="0">
            <a:spAutoFit/>
          </a:bodyPr>
          <a:lstStyle/>
          <a:p>
            <a:r>
              <a:rPr lang="fr-CH" sz="2000" b="1" dirty="0" smtClean="0">
                <a:solidFill>
                  <a:schemeClr val="tx1"/>
                </a:solidFill>
              </a:rPr>
              <a:t>Proportions de fermes bio dans les cantons en 2014</a:t>
            </a:r>
            <a:endParaRPr lang="fr-CH" sz="2000" b="1" dirty="0">
              <a:solidFill>
                <a:schemeClr val="tx1"/>
              </a:solidFill>
            </a:endParaRPr>
          </a:p>
        </p:txBody>
      </p:sp>
      <p:sp>
        <p:nvSpPr>
          <p:cNvPr id="7" name="ZoneTexte 6"/>
          <p:cNvSpPr txBox="1"/>
          <p:nvPr/>
        </p:nvSpPr>
        <p:spPr>
          <a:xfrm>
            <a:off x="7236296" y="6058167"/>
            <a:ext cx="1279054" cy="276999"/>
          </a:xfrm>
          <a:prstGeom prst="rect">
            <a:avLst/>
          </a:prstGeom>
          <a:solidFill>
            <a:schemeClr val="bg1"/>
          </a:solidFill>
        </p:spPr>
        <p:txBody>
          <a:bodyPr wrap="square" rtlCol="0">
            <a:spAutoFit/>
          </a:bodyPr>
          <a:lstStyle/>
          <a:p>
            <a:pPr algn="r"/>
            <a:r>
              <a:rPr lang="fr-CH" sz="1200" dirty="0" smtClean="0">
                <a:solidFill>
                  <a:schemeClr val="tx1"/>
                </a:solidFill>
              </a:rPr>
              <a:t>Source : OFS</a:t>
            </a:r>
            <a:endParaRPr lang="fr-CH" sz="1200" dirty="0">
              <a:solidFill>
                <a:schemeClr val="tx1"/>
              </a:solidFill>
            </a:endParaRPr>
          </a:p>
        </p:txBody>
      </p:sp>
      <p:sp>
        <p:nvSpPr>
          <p:cNvPr id="8" name="ZoneTexte 7"/>
          <p:cNvSpPr txBox="1"/>
          <p:nvPr/>
        </p:nvSpPr>
        <p:spPr>
          <a:xfrm>
            <a:off x="3253286" y="5952549"/>
            <a:ext cx="3838994" cy="344710"/>
          </a:xfrm>
          <a:prstGeom prst="rect">
            <a:avLst/>
          </a:prstGeom>
          <a:solidFill>
            <a:schemeClr val="bg1"/>
          </a:solidFill>
        </p:spPr>
        <p:txBody>
          <a:bodyPr wrap="square" lIns="0" tIns="0" rIns="0" bIns="0" rtlCol="0">
            <a:spAutoFit/>
          </a:bodyPr>
          <a:lstStyle/>
          <a:p>
            <a:pPr>
              <a:lnSpc>
                <a:spcPct val="80000"/>
              </a:lnSpc>
            </a:pPr>
            <a:r>
              <a:rPr lang="fr-CH" sz="1400" b="1" dirty="0" smtClean="0">
                <a:solidFill>
                  <a:schemeClr val="tx1"/>
                </a:solidFill>
              </a:rPr>
              <a:t>Proportions de fermes bio en % </a:t>
            </a:r>
            <a:br>
              <a:rPr lang="fr-CH" sz="1400" b="1" dirty="0" smtClean="0">
                <a:solidFill>
                  <a:schemeClr val="tx1"/>
                </a:solidFill>
              </a:rPr>
            </a:br>
            <a:r>
              <a:rPr lang="fr-CH" sz="1400" b="1" dirty="0" smtClean="0">
                <a:solidFill>
                  <a:schemeClr val="tx1"/>
                </a:solidFill>
              </a:rPr>
              <a:t>par rapport à l’ensemble des exploitations</a:t>
            </a:r>
            <a:endParaRPr lang="fr-CH" sz="1400" b="1" dirty="0">
              <a:solidFill>
                <a:schemeClr val="tx1"/>
              </a:solidFill>
            </a:endParaRPr>
          </a:p>
        </p:txBody>
      </p:sp>
    </p:spTree>
    <p:extLst>
      <p:ext uri="{BB962C8B-B14F-4D97-AF65-F5344CB8AC3E}">
        <p14:creationId xmlns:p14="http://schemas.microsoft.com/office/powerpoint/2010/main" val="574245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fr-CH" altLang="de-DE" dirty="0" smtClean="0"/>
              <a:t>Proportions de surface agricole cultivée en bio</a:t>
            </a:r>
            <a:endParaRPr lang="fr-CH" dirty="0"/>
          </a:p>
        </p:txBody>
      </p:sp>
      <p:sp>
        <p:nvSpPr>
          <p:cNvPr id="6" name="Inhaltsplatzhalter 5"/>
          <p:cNvSpPr>
            <a:spLocks noGrp="1"/>
          </p:cNvSpPr>
          <p:nvPr>
            <p:ph idx="12"/>
          </p:nvPr>
        </p:nvSpPr>
        <p:spPr/>
        <p:txBody>
          <a:bodyPr/>
          <a:lstStyle/>
          <a:p>
            <a:endParaRPr lang="fr-CH" dirty="0"/>
          </a:p>
        </p:txBody>
      </p:sp>
      <p:sp>
        <p:nvSpPr>
          <p:cNvPr id="7" name="Inhaltsplatzhalter 6"/>
          <p:cNvSpPr>
            <a:spLocks noGrp="1"/>
          </p:cNvSpPr>
          <p:nvPr>
            <p:ph idx="14"/>
          </p:nvPr>
        </p:nvSpPr>
        <p:spPr/>
        <p:txBody>
          <a:bodyPr/>
          <a:lstStyle/>
          <a:p>
            <a:r>
              <a:rPr lang="fr-CH" dirty="0" smtClean="0"/>
              <a:t>Source : OFS / Graphique : FiBL </a:t>
            </a:r>
            <a:endParaRPr lang="fr-CH" dirty="0"/>
          </a:p>
        </p:txBody>
      </p:sp>
      <p:sp>
        <p:nvSpPr>
          <p:cNvPr id="4" name="Fußzeilenplatzhalter 3"/>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5</a:t>
            </a:fld>
            <a:endParaRPr lang="fr-CH" altLang="de-DE" dirty="0"/>
          </a:p>
        </p:txBody>
      </p:sp>
      <p:pic>
        <p:nvPicPr>
          <p:cNvPr id="3" name="Inhaltsplatzhalter 2"/>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755576" y="1987051"/>
            <a:ext cx="6584251" cy="4115157"/>
          </a:xfrm>
        </p:spPr>
      </p:pic>
      <p:sp>
        <p:nvSpPr>
          <p:cNvPr id="10" name="Textfeld 9"/>
          <p:cNvSpPr txBox="1"/>
          <p:nvPr/>
        </p:nvSpPr>
        <p:spPr>
          <a:xfrm>
            <a:off x="609204" y="1313538"/>
            <a:ext cx="4826892" cy="923330"/>
          </a:xfrm>
          <a:prstGeom prst="rect">
            <a:avLst/>
          </a:prstGeom>
          <a:noFill/>
        </p:spPr>
        <p:txBody>
          <a:bodyPr wrap="square" rtlCol="0">
            <a:spAutoFit/>
          </a:bodyPr>
          <a:lstStyle/>
          <a:p>
            <a:r>
              <a:rPr lang="fr-CH" sz="1800" b="1" dirty="0" smtClean="0">
                <a:solidFill>
                  <a:schemeClr val="tx1"/>
                </a:solidFill>
                <a:latin typeface="+mn-lt"/>
              </a:rPr>
              <a:t>Proportions des cultures biologiques en Suisse par rapport à l’ensemble de la surface agricole utile en 2014</a:t>
            </a:r>
            <a:endParaRPr lang="fr-CH" dirty="0"/>
          </a:p>
        </p:txBody>
      </p:sp>
    </p:spTree>
    <p:extLst>
      <p:ext uri="{BB962C8B-B14F-4D97-AF65-F5344CB8AC3E}">
        <p14:creationId xmlns:p14="http://schemas.microsoft.com/office/powerpoint/2010/main" val="1261614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Classement des fermes bio selon leur grandeur</a:t>
            </a:r>
            <a:endParaRPr lang="fr-CH" dirty="0"/>
          </a:p>
        </p:txBody>
      </p:sp>
      <p:sp>
        <p:nvSpPr>
          <p:cNvPr id="4" name="Fußzeilenplatzhalter 3"/>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6</a:t>
            </a:fld>
            <a:endParaRPr lang="fr-CH" altLang="de-DE" dirty="0"/>
          </a:p>
        </p:txBody>
      </p:sp>
      <p:pic>
        <p:nvPicPr>
          <p:cNvPr id="6" name="Inhaltsplatzhalter 5"/>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15142" y="1312863"/>
            <a:ext cx="7900208" cy="5075656"/>
          </a:xfrm>
        </p:spPr>
      </p:pic>
      <p:sp>
        <p:nvSpPr>
          <p:cNvPr id="5" name="ZoneTexte 4"/>
          <p:cNvSpPr txBox="1"/>
          <p:nvPr/>
        </p:nvSpPr>
        <p:spPr>
          <a:xfrm>
            <a:off x="597697" y="1200402"/>
            <a:ext cx="5126431" cy="707886"/>
          </a:xfrm>
          <a:prstGeom prst="rect">
            <a:avLst/>
          </a:prstGeom>
          <a:solidFill>
            <a:schemeClr val="bg1"/>
          </a:solidFill>
        </p:spPr>
        <p:txBody>
          <a:bodyPr wrap="square" rtlCol="0">
            <a:spAutoFit/>
          </a:bodyPr>
          <a:lstStyle/>
          <a:p>
            <a:r>
              <a:rPr lang="fr-CH" sz="2000" b="1" dirty="0" smtClean="0">
                <a:solidFill>
                  <a:schemeClr val="tx1"/>
                </a:solidFill>
              </a:rPr>
              <a:t>Évolution des fermes bio en Suisse d’après leur grandeur entre 1996 et 2014</a:t>
            </a:r>
            <a:endParaRPr lang="fr-CH" sz="2000" b="1" dirty="0">
              <a:solidFill>
                <a:schemeClr val="tx1"/>
              </a:solidFill>
            </a:endParaRPr>
          </a:p>
        </p:txBody>
      </p:sp>
      <p:sp>
        <p:nvSpPr>
          <p:cNvPr id="7" name="ZoneTexte 6"/>
          <p:cNvSpPr txBox="1"/>
          <p:nvPr/>
        </p:nvSpPr>
        <p:spPr>
          <a:xfrm>
            <a:off x="7236296" y="6058167"/>
            <a:ext cx="1279054" cy="276999"/>
          </a:xfrm>
          <a:prstGeom prst="rect">
            <a:avLst/>
          </a:prstGeom>
          <a:solidFill>
            <a:schemeClr val="bg1"/>
          </a:solidFill>
        </p:spPr>
        <p:txBody>
          <a:bodyPr wrap="square" rtlCol="0">
            <a:spAutoFit/>
          </a:bodyPr>
          <a:lstStyle/>
          <a:p>
            <a:pPr algn="r"/>
            <a:r>
              <a:rPr lang="fr-CH" sz="1200" dirty="0" smtClean="0">
                <a:solidFill>
                  <a:schemeClr val="tx1"/>
                </a:solidFill>
              </a:rPr>
              <a:t>Source : OFS</a:t>
            </a:r>
            <a:endParaRPr lang="fr-CH" sz="1200" dirty="0">
              <a:solidFill>
                <a:schemeClr val="tx1"/>
              </a:solidFill>
            </a:endParaRPr>
          </a:p>
        </p:txBody>
      </p:sp>
      <p:sp>
        <p:nvSpPr>
          <p:cNvPr id="8" name="ZoneTexte 7"/>
          <p:cNvSpPr txBox="1"/>
          <p:nvPr/>
        </p:nvSpPr>
        <p:spPr>
          <a:xfrm rot="16200000">
            <a:off x="-342459" y="3896944"/>
            <a:ext cx="2160000" cy="216000"/>
          </a:xfrm>
          <a:prstGeom prst="rect">
            <a:avLst/>
          </a:prstGeom>
          <a:solidFill>
            <a:schemeClr val="bg1"/>
          </a:solidFill>
        </p:spPr>
        <p:txBody>
          <a:bodyPr wrap="square" lIns="0" tIns="36000" rIns="0" bIns="36000" rtlCol="0">
            <a:noAutofit/>
          </a:bodyPr>
          <a:lstStyle/>
          <a:p>
            <a:pPr>
              <a:lnSpc>
                <a:spcPct val="80000"/>
              </a:lnSpc>
            </a:pPr>
            <a:r>
              <a:rPr lang="fr-CH" sz="1400" b="1" dirty="0" smtClean="0">
                <a:solidFill>
                  <a:schemeClr val="tx1"/>
                </a:solidFill>
              </a:rPr>
              <a:t>Nombre de fermes bio</a:t>
            </a:r>
            <a:endParaRPr lang="fr-CH" sz="1400" b="1" dirty="0">
              <a:solidFill>
                <a:schemeClr val="tx1"/>
              </a:solidFill>
            </a:endParaRPr>
          </a:p>
        </p:txBody>
      </p:sp>
    </p:spTree>
    <p:extLst>
      <p:ext uri="{BB962C8B-B14F-4D97-AF65-F5344CB8AC3E}">
        <p14:creationId xmlns:p14="http://schemas.microsoft.com/office/powerpoint/2010/main" val="3166394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Évolution de la surface cultivée en bio</a:t>
            </a:r>
            <a:endParaRPr lang="fr-CH" dirty="0"/>
          </a:p>
        </p:txBody>
      </p:sp>
      <p:sp>
        <p:nvSpPr>
          <p:cNvPr id="4" name="Fußzeilenplatzhalter 3"/>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7</a:t>
            </a:fld>
            <a:endParaRPr lang="fr-CH" altLang="de-DE" dirty="0"/>
          </a:p>
        </p:txBody>
      </p:sp>
      <p:pic>
        <p:nvPicPr>
          <p:cNvPr id="6" name="Inhaltsplatzhalter 5"/>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14150" y="1312863"/>
            <a:ext cx="7901200" cy="5068465"/>
          </a:xfrm>
        </p:spPr>
      </p:pic>
      <p:sp>
        <p:nvSpPr>
          <p:cNvPr id="5" name="ZoneTexte 4"/>
          <p:cNvSpPr txBox="1"/>
          <p:nvPr/>
        </p:nvSpPr>
        <p:spPr>
          <a:xfrm>
            <a:off x="599452" y="1256201"/>
            <a:ext cx="7214663" cy="400110"/>
          </a:xfrm>
          <a:prstGeom prst="rect">
            <a:avLst/>
          </a:prstGeom>
          <a:solidFill>
            <a:schemeClr val="bg1"/>
          </a:solidFill>
        </p:spPr>
        <p:txBody>
          <a:bodyPr wrap="square" rtlCol="0">
            <a:spAutoFit/>
          </a:bodyPr>
          <a:lstStyle/>
          <a:p>
            <a:r>
              <a:rPr lang="fr-CH" sz="2000" b="1" dirty="0" smtClean="0">
                <a:solidFill>
                  <a:schemeClr val="tx1"/>
                </a:solidFill>
              </a:rPr>
              <a:t>Évolution de la surface bio en Suisse entre 1980 et 2014</a:t>
            </a:r>
            <a:endParaRPr lang="fr-CH" sz="2000" b="1" dirty="0">
              <a:solidFill>
                <a:schemeClr val="tx1"/>
              </a:solidFill>
            </a:endParaRPr>
          </a:p>
        </p:txBody>
      </p:sp>
      <p:sp>
        <p:nvSpPr>
          <p:cNvPr id="7" name="ZoneTexte 6"/>
          <p:cNvSpPr txBox="1"/>
          <p:nvPr/>
        </p:nvSpPr>
        <p:spPr>
          <a:xfrm rot="16200000">
            <a:off x="-342459" y="3896944"/>
            <a:ext cx="2160000" cy="216000"/>
          </a:xfrm>
          <a:prstGeom prst="rect">
            <a:avLst/>
          </a:prstGeom>
          <a:solidFill>
            <a:schemeClr val="bg1"/>
          </a:solidFill>
        </p:spPr>
        <p:txBody>
          <a:bodyPr wrap="square" lIns="0" tIns="36000" rIns="0" bIns="36000" rtlCol="0">
            <a:noAutofit/>
          </a:bodyPr>
          <a:lstStyle/>
          <a:p>
            <a:pPr>
              <a:lnSpc>
                <a:spcPct val="80000"/>
              </a:lnSpc>
            </a:pPr>
            <a:r>
              <a:rPr lang="fr-CH" sz="1400" b="1" dirty="0" smtClean="0">
                <a:solidFill>
                  <a:schemeClr val="tx1"/>
                </a:solidFill>
              </a:rPr>
              <a:t>Surface en hectares</a:t>
            </a:r>
            <a:endParaRPr lang="fr-CH" sz="1400" b="1" dirty="0">
              <a:solidFill>
                <a:schemeClr val="tx1"/>
              </a:solidFill>
            </a:endParaRPr>
          </a:p>
        </p:txBody>
      </p:sp>
      <p:sp>
        <p:nvSpPr>
          <p:cNvPr id="8" name="ZoneTexte 7"/>
          <p:cNvSpPr txBox="1"/>
          <p:nvPr/>
        </p:nvSpPr>
        <p:spPr>
          <a:xfrm>
            <a:off x="4750430" y="6058167"/>
            <a:ext cx="3851531" cy="276999"/>
          </a:xfrm>
          <a:prstGeom prst="rect">
            <a:avLst/>
          </a:prstGeom>
          <a:solidFill>
            <a:schemeClr val="bg1"/>
          </a:solidFill>
        </p:spPr>
        <p:txBody>
          <a:bodyPr wrap="square" rtlCol="0">
            <a:spAutoFit/>
          </a:bodyPr>
          <a:lstStyle/>
          <a:p>
            <a:pPr algn="r"/>
            <a:r>
              <a:rPr lang="fr-CH" sz="1200" dirty="0" smtClean="0">
                <a:solidFill>
                  <a:schemeClr val="tx1"/>
                </a:solidFill>
              </a:rPr>
              <a:t>Source : FiBL (jusqu’à 1996) et OFS (à partir de 1997)</a:t>
            </a:r>
            <a:endParaRPr lang="fr-CH" sz="1200" dirty="0">
              <a:solidFill>
                <a:schemeClr val="tx1"/>
              </a:solidFill>
            </a:endParaRPr>
          </a:p>
        </p:txBody>
      </p:sp>
    </p:spTree>
    <p:extLst>
      <p:ext uri="{BB962C8B-B14F-4D97-AF65-F5344CB8AC3E}">
        <p14:creationId xmlns:p14="http://schemas.microsoft.com/office/powerpoint/2010/main" val="160519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Évolution de la proportion bio dans </a:t>
            </a:r>
            <a:br>
              <a:rPr lang="fr-CH" dirty="0" smtClean="0"/>
            </a:br>
            <a:r>
              <a:rPr lang="fr-CH" dirty="0" smtClean="0"/>
              <a:t>la surface agricole utile de la Suisse</a:t>
            </a:r>
            <a:endParaRPr lang="fr-CH" dirty="0"/>
          </a:p>
        </p:txBody>
      </p:sp>
      <p:sp>
        <p:nvSpPr>
          <p:cNvPr id="4" name="Fußzeilenplatzhalter 3"/>
          <p:cNvSpPr>
            <a:spLocks noGrp="1"/>
          </p:cNvSpPr>
          <p:nvPr>
            <p:ph type="ftr" sz="quarter" idx="18"/>
          </p:nvPr>
        </p:nvSpPr>
        <p:spPr/>
        <p:txBody>
          <a:bodyPr/>
          <a:lstStyle/>
          <a:p>
            <a:r>
              <a:rPr lang="fr-CH" dirty="0">
                <a:solidFill>
                  <a:schemeClr val="tx1">
                    <a:lumMod val="50000"/>
                    <a:lumOff val="50000"/>
                  </a:schemeClr>
                </a:solidFill>
              </a:rPr>
              <a:t>© 2016 FiBL, Bio Suisse   </a:t>
            </a:r>
            <a:r>
              <a:rPr lang="fr-CH" sz="1050" b="1" dirty="0">
                <a:solidFill>
                  <a:srgbClr val="008C7F"/>
                </a:solidFill>
                <a:latin typeface="Arial Black" panose="020B0A04020102020204" pitchFamily="34" charset="0"/>
              </a:rPr>
              <a:t>•</a:t>
            </a:r>
            <a:r>
              <a:rPr lang="fr-CH" dirty="0">
                <a:solidFill>
                  <a:schemeClr val="tx1">
                    <a:lumMod val="50000"/>
                    <a:lumOff val="50000"/>
                  </a:schemeClr>
                </a:solidFill>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4. Statistiques de production</a:t>
            </a:r>
            <a:r>
              <a:rPr lang="fr-CH" altLang="de-DE" dirty="0"/>
              <a:t>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a:t>
            </a:r>
            <a:r>
              <a:rPr lang="fr-CH" dirty="0">
                <a:solidFill>
                  <a:schemeClr val="tx1">
                    <a:lumMod val="50000"/>
                    <a:lumOff val="50000"/>
                  </a:schemeClr>
                </a:solidFill>
              </a:rPr>
              <a:t>4.</a:t>
            </a:r>
            <a:fld id="{575D1617-7AF4-4382-BA05-712756A4C3F1}" type="slidenum">
              <a:rPr lang="fr-CH" altLang="de-DE"/>
              <a:pPr/>
              <a:t>8</a:t>
            </a:fld>
            <a:endParaRPr lang="fr-CH" altLang="de-DE" dirty="0"/>
          </a:p>
        </p:txBody>
      </p:sp>
      <p:pic>
        <p:nvPicPr>
          <p:cNvPr id="6" name="Inhaltsplatzhalter 5"/>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29540" y="1312863"/>
            <a:ext cx="7885810" cy="5058593"/>
          </a:xfrm>
        </p:spPr>
      </p:pic>
      <p:sp>
        <p:nvSpPr>
          <p:cNvPr id="5" name="ZoneTexte 4"/>
          <p:cNvSpPr txBox="1"/>
          <p:nvPr/>
        </p:nvSpPr>
        <p:spPr>
          <a:xfrm>
            <a:off x="4750430" y="6058167"/>
            <a:ext cx="3851531" cy="276999"/>
          </a:xfrm>
          <a:prstGeom prst="rect">
            <a:avLst/>
          </a:prstGeom>
          <a:solidFill>
            <a:schemeClr val="bg1"/>
          </a:solidFill>
        </p:spPr>
        <p:txBody>
          <a:bodyPr wrap="square" rtlCol="0">
            <a:spAutoFit/>
          </a:bodyPr>
          <a:lstStyle/>
          <a:p>
            <a:pPr algn="r"/>
            <a:r>
              <a:rPr lang="fr-CH" sz="1200" dirty="0" smtClean="0">
                <a:solidFill>
                  <a:schemeClr val="tx1"/>
                </a:solidFill>
              </a:rPr>
              <a:t>Source : FiBL (jusqu’à 1999) et OFS (à partir de 2000)</a:t>
            </a:r>
            <a:endParaRPr lang="fr-CH" sz="1200" dirty="0">
              <a:solidFill>
                <a:schemeClr val="tx1"/>
              </a:solidFill>
            </a:endParaRPr>
          </a:p>
        </p:txBody>
      </p:sp>
      <p:sp>
        <p:nvSpPr>
          <p:cNvPr id="7" name="ZoneTexte 6"/>
          <p:cNvSpPr txBox="1"/>
          <p:nvPr/>
        </p:nvSpPr>
        <p:spPr>
          <a:xfrm>
            <a:off x="597697" y="1200402"/>
            <a:ext cx="6350566" cy="707886"/>
          </a:xfrm>
          <a:prstGeom prst="rect">
            <a:avLst/>
          </a:prstGeom>
          <a:solidFill>
            <a:schemeClr val="bg1"/>
          </a:solidFill>
        </p:spPr>
        <p:txBody>
          <a:bodyPr wrap="square" rtlCol="0">
            <a:spAutoFit/>
          </a:bodyPr>
          <a:lstStyle/>
          <a:p>
            <a:r>
              <a:rPr lang="fr-CH" sz="2000" b="1" dirty="0" smtClean="0">
                <a:solidFill>
                  <a:schemeClr val="tx1"/>
                </a:solidFill>
              </a:rPr>
              <a:t>Évolution de la proportion bio dans la surface agricole utile en Suisse entre 1994 et 2014</a:t>
            </a:r>
            <a:endParaRPr lang="fr-CH" sz="2000" b="1" dirty="0">
              <a:solidFill>
                <a:schemeClr val="tx1"/>
              </a:solidFill>
            </a:endParaRPr>
          </a:p>
        </p:txBody>
      </p:sp>
      <p:sp>
        <p:nvSpPr>
          <p:cNvPr id="8" name="ZoneTexte 7"/>
          <p:cNvSpPr txBox="1"/>
          <p:nvPr/>
        </p:nvSpPr>
        <p:spPr>
          <a:xfrm rot="16200000">
            <a:off x="-1206963" y="3826481"/>
            <a:ext cx="3856523" cy="245058"/>
          </a:xfrm>
          <a:prstGeom prst="rect">
            <a:avLst/>
          </a:prstGeom>
          <a:solidFill>
            <a:schemeClr val="bg1"/>
          </a:solidFill>
        </p:spPr>
        <p:txBody>
          <a:bodyPr wrap="square" lIns="0" tIns="36000" rIns="0" bIns="36000" rtlCol="0">
            <a:spAutoFit/>
          </a:bodyPr>
          <a:lstStyle/>
          <a:p>
            <a:pPr algn="ctr">
              <a:lnSpc>
                <a:spcPct val="80000"/>
              </a:lnSpc>
            </a:pPr>
            <a:r>
              <a:rPr lang="fr-CH" sz="1400" b="1" dirty="0" smtClean="0">
                <a:solidFill>
                  <a:schemeClr val="tx1"/>
                </a:solidFill>
              </a:rPr>
              <a:t>Proportion bio de la surface agricole utile</a:t>
            </a:r>
            <a:endParaRPr lang="fr-CH" sz="1400" b="1" dirty="0">
              <a:solidFill>
                <a:schemeClr val="tx1"/>
              </a:solidFill>
            </a:endParaRPr>
          </a:p>
        </p:txBody>
      </p:sp>
    </p:spTree>
    <p:extLst>
      <p:ext uri="{BB962C8B-B14F-4D97-AF65-F5344CB8AC3E}">
        <p14:creationId xmlns:p14="http://schemas.microsoft.com/office/powerpoint/2010/main" val="2399265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ster_mit_Untertitel">
  <a:themeElements>
    <a:clrScheme name="FiBL Foliensammlung 2016">
      <a:dk1>
        <a:srgbClr val="000000"/>
      </a:dk1>
      <a:lt1>
        <a:srgbClr val="FFFFFF"/>
      </a:lt1>
      <a:dk2>
        <a:srgbClr val="595959"/>
      </a:dk2>
      <a:lt2>
        <a:srgbClr val="FEF3E2"/>
      </a:lt2>
      <a:accent1>
        <a:srgbClr val="00CC99"/>
      </a:accent1>
      <a:accent2>
        <a:srgbClr val="99D828"/>
      </a:accent2>
      <a:accent3>
        <a:srgbClr val="FFC000"/>
      </a:accent3>
      <a:accent4>
        <a:srgbClr val="CF7E07"/>
      </a:accent4>
      <a:accent5>
        <a:srgbClr val="AAE2CA"/>
      </a:accent5>
      <a:accent6>
        <a:srgbClr val="CBCBCB"/>
      </a:accent6>
      <a:hlink>
        <a:srgbClr val="595959"/>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Foliensammlung_151028" id="{38AB1D90-FD1F-43E6-9866-2E2C379E25E5}" vid="{AF837B14-252C-43F2-B6C2-002867F9D8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Master_Foliensammlung_151028</Template>
  <TotalTime>0</TotalTime>
  <Words>1854</Words>
  <Application>Microsoft Office PowerPoint</Application>
  <PresentationFormat>Bildschirmpräsentation (4:3)</PresentationFormat>
  <Paragraphs>264</Paragraphs>
  <Slides>27</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Arial Black</vt:lpstr>
      <vt:lpstr>Times New Roman</vt:lpstr>
      <vt:lpstr>Wingdings 2</vt:lpstr>
      <vt:lpstr>1_Master_mit_Untertitel</vt:lpstr>
      <vt:lpstr>Statistiques de production</vt:lpstr>
      <vt:lpstr>Statistiques de production</vt:lpstr>
      <vt:lpstr>Évolution du nombre de producteurs bio en Suisse</vt:lpstr>
      <vt:lpstr>Les fermes bio dans les cantons</vt:lpstr>
      <vt:lpstr>Les fermes bio dans les cantons</vt:lpstr>
      <vt:lpstr>Proportions de surface agricole cultivée en bio</vt:lpstr>
      <vt:lpstr>Classement des fermes bio selon leur grandeur</vt:lpstr>
      <vt:lpstr>Évolution de la surface cultivée en bio</vt:lpstr>
      <vt:lpstr>Évolution de la proportion bio dans  la surface agricole utile de la Suisse</vt:lpstr>
      <vt:lpstr>Utilisation du sol en Suisse</vt:lpstr>
      <vt:lpstr>Utilisation des terres ouvertes en Suisse</vt:lpstr>
      <vt:lpstr>Évolution des cultures et des groupes de cultures</vt:lpstr>
      <vt:lpstr>Évolution du marché bio en Suisse</vt:lpstr>
      <vt:lpstr>Évolution de la part du marché bio en Suisse</vt:lpstr>
      <vt:lpstr>Chiffres d’affaires bio en Suisse selon les créneaux</vt:lpstr>
      <vt:lpstr>Parts de marché de certains produits bio</vt:lpstr>
      <vt:lpstr>Motifs pour la consommation de produits bio</vt:lpstr>
      <vt:lpstr>Motifs contre la consommation de produits bio</vt:lpstr>
      <vt:lpstr>Évolution de la part bio  de la surface agricole européenne</vt:lpstr>
      <vt:lpstr>L’agriculture biologique sur les continents</vt:lpstr>
      <vt:lpstr>Évolution de la surface agricole bio dans le monde</vt:lpstr>
      <vt:lpstr>Les 10 pays qui ont la plus grande surface bio</vt:lpstr>
      <vt:lpstr>Les pays qui ont la plus grande proportion de bio</vt:lpstr>
      <vt:lpstr>Le marché bio dans le monde</vt:lpstr>
      <vt:lpstr>Les marchés bio dans le monde</vt:lpstr>
      <vt:lpstr>Bibliographie et sources</vt:lpstr>
      <vt:lpstr>Statistiques de production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Statistiques de production</dc:title>
  <dc:creator>FiBL;Bio Suisse</dc:creator>
  <cp:keywords>Formation</cp:keywords>
  <dc:description/>
  <cp:lastModifiedBy>Huber Kathrin</cp:lastModifiedBy>
  <cp:revision>346</cp:revision>
  <cp:lastPrinted>2016-10-21T10:08:31Z</cp:lastPrinted>
  <dcterms:created xsi:type="dcterms:W3CDTF">2015-10-30T12:57:15Z</dcterms:created>
  <dcterms:modified xsi:type="dcterms:W3CDTF">2017-04-12T12:48:40Z</dcterms:modified>
</cp:coreProperties>
</file>