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76" r:id="rId1"/>
  </p:sldMasterIdLst>
  <p:notesMasterIdLst>
    <p:notesMasterId r:id="rId53"/>
  </p:notesMasterIdLst>
  <p:handoutMasterIdLst>
    <p:handoutMasterId r:id="rId54"/>
  </p:handoutMasterIdLst>
  <p:sldIdLst>
    <p:sldId id="499" r:id="rId2"/>
    <p:sldId id="517" r:id="rId3"/>
    <p:sldId id="401" r:id="rId4"/>
    <p:sldId id="493" r:id="rId5"/>
    <p:sldId id="494" r:id="rId6"/>
    <p:sldId id="495" r:id="rId7"/>
    <p:sldId id="496" r:id="rId8"/>
    <p:sldId id="497" r:id="rId9"/>
    <p:sldId id="498" r:id="rId10"/>
    <p:sldId id="433" r:id="rId11"/>
    <p:sldId id="434" r:id="rId12"/>
    <p:sldId id="500" r:id="rId13"/>
    <p:sldId id="501" r:id="rId14"/>
    <p:sldId id="514" r:id="rId15"/>
    <p:sldId id="476" r:id="rId16"/>
    <p:sldId id="503" r:id="rId17"/>
    <p:sldId id="504" r:id="rId18"/>
    <p:sldId id="405" r:id="rId19"/>
    <p:sldId id="505" r:id="rId20"/>
    <p:sldId id="506" r:id="rId21"/>
    <p:sldId id="507" r:id="rId22"/>
    <p:sldId id="472" r:id="rId23"/>
    <p:sldId id="473" r:id="rId24"/>
    <p:sldId id="486" r:id="rId25"/>
    <p:sldId id="447" r:id="rId26"/>
    <p:sldId id="510" r:id="rId27"/>
    <p:sldId id="465" r:id="rId28"/>
    <p:sldId id="448" r:id="rId29"/>
    <p:sldId id="474" r:id="rId30"/>
    <p:sldId id="511" r:id="rId31"/>
    <p:sldId id="489" r:id="rId32"/>
    <p:sldId id="487" r:id="rId33"/>
    <p:sldId id="492" r:id="rId34"/>
    <p:sldId id="508" r:id="rId35"/>
    <p:sldId id="491" r:id="rId36"/>
    <p:sldId id="479" r:id="rId37"/>
    <p:sldId id="480" r:id="rId38"/>
    <p:sldId id="443" r:id="rId39"/>
    <p:sldId id="444" r:id="rId40"/>
    <p:sldId id="467" r:id="rId41"/>
    <p:sldId id="518" r:id="rId42"/>
    <p:sldId id="471" r:id="rId43"/>
    <p:sldId id="452" r:id="rId44"/>
    <p:sldId id="453" r:id="rId45"/>
    <p:sldId id="468" r:id="rId46"/>
    <p:sldId id="516" r:id="rId47"/>
    <p:sldId id="451" r:id="rId48"/>
    <p:sldId id="478" r:id="rId49"/>
    <p:sldId id="477" r:id="rId50"/>
    <p:sldId id="482" r:id="rId51"/>
    <p:sldId id="450" r:id="rId52"/>
  </p:sldIdLst>
  <p:sldSz cx="9144000" cy="6858000" type="screen4x3"/>
  <p:notesSz cx="6797675" cy="9928225"/>
  <p:defaultTextStyle>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67CCC3E2-171A-4DE4-8AF7-6FAAFF18E83E}">
          <p14:sldIdLst>
            <p14:sldId id="499"/>
            <p14:sldId id="517"/>
            <p14:sldId id="401"/>
          </p14:sldIdLst>
        </p14:section>
        <p14:section name="Grundsätze" id="{DB05DC5F-D767-4959-B507-A832DADD7C38}">
          <p14:sldIdLst>
            <p14:sldId id="493"/>
            <p14:sldId id="494"/>
            <p14:sldId id="495"/>
            <p14:sldId id="496"/>
            <p14:sldId id="497"/>
            <p14:sldId id="498"/>
            <p14:sldId id="433"/>
            <p14:sldId id="434"/>
            <p14:sldId id="500"/>
          </p14:sldIdLst>
        </p14:section>
        <p14:section name="Nachhaltigkeitsdefinition" id="{58E14162-CB07-4120-AF33-C95F0591DC6D}">
          <p14:sldIdLst>
            <p14:sldId id="501"/>
            <p14:sldId id="514"/>
            <p14:sldId id="476"/>
            <p14:sldId id="503"/>
            <p14:sldId id="504"/>
            <p14:sldId id="405"/>
          </p14:sldIdLst>
        </p14:section>
        <p14:section name="Nachhaltigkeitsbewertung" id="{A2D1451D-463C-400D-8E15-28E581D1E85F}">
          <p14:sldIdLst>
            <p14:sldId id="505"/>
            <p14:sldId id="506"/>
            <p14:sldId id="507"/>
            <p14:sldId id="472"/>
            <p14:sldId id="473"/>
            <p14:sldId id="486"/>
            <p14:sldId id="447"/>
            <p14:sldId id="510"/>
            <p14:sldId id="465"/>
            <p14:sldId id="448"/>
            <p14:sldId id="474"/>
            <p14:sldId id="511"/>
            <p14:sldId id="489"/>
            <p14:sldId id="487"/>
            <p14:sldId id="492"/>
            <p14:sldId id="508"/>
            <p14:sldId id="491"/>
          </p14:sldIdLst>
        </p14:section>
        <p14:section name="Nachhaltigkeit des Biolandbaus" id="{795255C7-C2AB-4B39-876F-2A505418402A}">
          <p14:sldIdLst>
            <p14:sldId id="479"/>
            <p14:sldId id="480"/>
            <p14:sldId id="443"/>
            <p14:sldId id="444"/>
            <p14:sldId id="467"/>
            <p14:sldId id="518"/>
            <p14:sldId id="471"/>
            <p14:sldId id="452"/>
            <p14:sldId id="453"/>
            <p14:sldId id="468"/>
            <p14:sldId id="516"/>
            <p14:sldId id="451"/>
            <p14:sldId id="478"/>
            <p14:sldId id="477"/>
            <p14:sldId id="482"/>
          </p14:sldIdLst>
        </p14:section>
        <p14:section name="Impressum" id="{208B2191-297F-49FD-A12C-AADF3C08501C}">
          <p14:sldIdLst>
            <p14:sldId id="4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 Kathrin" initials="HK" lastIdx="93" clrIdx="0">
    <p:extLst/>
  </p:cmAuthor>
  <p:cmAuthor id="2" name="Bissig Simone" initials="BS" lastIdx="1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593"/>
    <a:srgbClr val="BAD2CA"/>
    <a:srgbClr val="B3D9CB"/>
    <a:srgbClr val="A3DC3C"/>
    <a:srgbClr val="9BF682"/>
    <a:srgbClr val="30AF0D"/>
    <a:srgbClr val="FCB260"/>
    <a:srgbClr val="FB8605"/>
    <a:srgbClr val="518FDB"/>
    <a:srgbClr val="00956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38" autoAdjust="0"/>
    <p:restoredTop sz="95474" autoAdjust="0"/>
  </p:normalViewPr>
  <p:slideViewPr>
    <p:cSldViewPr>
      <p:cViewPr varScale="1">
        <p:scale>
          <a:sx n="70" d="100"/>
          <a:sy n="70" d="100"/>
        </p:scale>
        <p:origin x="692" y="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7044"/>
    </p:cViewPr>
  </p:sorterViewPr>
  <p:notesViewPr>
    <p:cSldViewPr>
      <p:cViewPr varScale="1">
        <p:scale>
          <a:sx n="60" d="100"/>
          <a:sy n="60" d="100"/>
        </p:scale>
        <p:origin x="334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A1C85B-512A-484E-B179-B24144F19AC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CH"/>
        </a:p>
      </dgm:t>
    </dgm:pt>
    <dgm:pt modelId="{509E875A-A97B-4798-B73D-D526FB457812}">
      <dgm:prSet phldrT="[Text]" custT="1"/>
      <dgm:spPr>
        <a:solidFill>
          <a:schemeClr val="accent3">
            <a:lumMod val="40000"/>
            <a:lumOff val="60000"/>
          </a:schemeClr>
        </a:solidFill>
        <a:ln cap="sq">
          <a:noFill/>
          <a:round/>
        </a:ln>
        <a:effectLst/>
      </dgm:spPr>
      <dgm:t>
        <a:bodyPr/>
        <a:lstStyle/>
        <a:p>
          <a:r>
            <a:rPr lang="fr-CH" altLang="de-DE" sz="1400" b="1" noProof="0" dirty="0" smtClean="0">
              <a:solidFill>
                <a:schemeClr val="tx1"/>
              </a:solidFill>
            </a:rPr>
            <a:t>Aliments fourragers</a:t>
          </a:r>
          <a:br>
            <a:rPr lang="fr-CH" altLang="de-DE" sz="1400" b="1" noProof="0" dirty="0" smtClean="0">
              <a:solidFill>
                <a:schemeClr val="tx1"/>
              </a:solidFill>
            </a:rPr>
          </a:br>
          <a:r>
            <a:rPr lang="fr-CH" altLang="de-DE" sz="1400" b="1" noProof="0" dirty="0" smtClean="0">
              <a:solidFill>
                <a:schemeClr val="tx1"/>
              </a:solidFill>
            </a:rPr>
            <a:t>de la ferme</a:t>
          </a:r>
          <a:endParaRPr lang="fr-CH" sz="1400" b="1" noProof="0" dirty="0">
            <a:solidFill>
              <a:schemeClr val="tx1"/>
            </a:solidFill>
          </a:endParaRPr>
        </a:p>
      </dgm:t>
    </dgm:pt>
    <dgm:pt modelId="{BE045A2D-7A99-4F83-B347-CBCC9270B6A6}" type="parTrans" cxnId="{8AF29E5E-78A8-4CBE-91B1-CF52F8AC3F56}">
      <dgm:prSet/>
      <dgm:spPr/>
      <dgm:t>
        <a:bodyPr/>
        <a:lstStyle/>
        <a:p>
          <a:endParaRPr lang="de-CH"/>
        </a:p>
      </dgm:t>
    </dgm:pt>
    <dgm:pt modelId="{4100C470-8781-47B0-98B6-B9F10677DC66}" type="sibTrans" cxnId="{8AF29E5E-78A8-4CBE-91B1-CF52F8AC3F56}">
      <dgm:prSet/>
      <dgm:spPr>
        <a:ln w="76200">
          <a:solidFill>
            <a:schemeClr val="tx1">
              <a:lumMod val="50000"/>
              <a:lumOff val="50000"/>
            </a:schemeClr>
          </a:solidFill>
          <a:tailEnd type="triangle"/>
        </a:ln>
      </dgm:spPr>
      <dgm:t>
        <a:bodyPr/>
        <a:lstStyle/>
        <a:p>
          <a:endParaRPr lang="de-CH"/>
        </a:p>
      </dgm:t>
    </dgm:pt>
    <dgm:pt modelId="{9B349E51-FA73-43CF-B4BE-2A8C3C547A84}">
      <dgm:prSet phldrT="[Text]" custT="1"/>
      <dgm:spPr>
        <a:solidFill>
          <a:schemeClr val="accent3">
            <a:lumMod val="40000"/>
            <a:lumOff val="60000"/>
          </a:schemeClr>
        </a:solidFill>
        <a:ln cap="sq">
          <a:noFill/>
          <a:round/>
        </a:ln>
        <a:effectLst/>
      </dgm:spPr>
      <dgm:t>
        <a:bodyPr/>
        <a:lstStyle/>
        <a:p>
          <a:r>
            <a:rPr lang="fr-CH" altLang="de-DE" sz="1400" b="1" noProof="0" dirty="0" smtClean="0">
              <a:solidFill>
                <a:schemeClr val="tx1"/>
              </a:solidFill>
            </a:rPr>
            <a:t>Engrais organiques</a:t>
          </a:r>
          <a:br>
            <a:rPr lang="fr-CH" altLang="de-DE" sz="1400" b="1" noProof="0" dirty="0" smtClean="0">
              <a:solidFill>
                <a:schemeClr val="tx1"/>
              </a:solidFill>
            </a:rPr>
          </a:br>
          <a:r>
            <a:rPr lang="fr-CH" altLang="de-DE" sz="1400" b="1" noProof="0" dirty="0" smtClean="0">
              <a:solidFill>
                <a:schemeClr val="tx1"/>
              </a:solidFill>
            </a:rPr>
            <a:t>de la ferme</a:t>
          </a:r>
          <a:endParaRPr lang="fr-CH" sz="1400" b="1" noProof="0" dirty="0">
            <a:solidFill>
              <a:schemeClr val="tx1"/>
            </a:solidFill>
          </a:endParaRPr>
        </a:p>
      </dgm:t>
    </dgm:pt>
    <dgm:pt modelId="{51BBE95A-9F63-43C1-8983-7CACDE87C023}" type="parTrans" cxnId="{C11FD222-810D-4222-B2C1-3A629D9BC132}">
      <dgm:prSet/>
      <dgm:spPr/>
      <dgm:t>
        <a:bodyPr/>
        <a:lstStyle/>
        <a:p>
          <a:endParaRPr lang="de-CH"/>
        </a:p>
      </dgm:t>
    </dgm:pt>
    <dgm:pt modelId="{40D604D0-67E2-4F0B-888D-946268558ADC}" type="sibTrans" cxnId="{C11FD222-810D-4222-B2C1-3A629D9BC132}">
      <dgm:prSet/>
      <dgm:spPr>
        <a:ln w="76200">
          <a:solidFill>
            <a:schemeClr val="tx1">
              <a:lumMod val="50000"/>
              <a:lumOff val="50000"/>
            </a:schemeClr>
          </a:solidFill>
          <a:tailEnd type="triangle"/>
        </a:ln>
      </dgm:spPr>
      <dgm:t>
        <a:bodyPr/>
        <a:lstStyle/>
        <a:p>
          <a:endParaRPr lang="de-CH"/>
        </a:p>
      </dgm:t>
    </dgm:pt>
    <dgm:pt modelId="{F6F73B23-2C23-4A9E-9F9F-A64573627735}">
      <dgm:prSet phldrT="[Text]" custT="1"/>
      <dgm:spPr>
        <a:solidFill>
          <a:schemeClr val="accent3">
            <a:lumMod val="40000"/>
            <a:lumOff val="60000"/>
          </a:schemeClr>
        </a:solidFill>
        <a:ln cap="sq">
          <a:noFill/>
          <a:round/>
        </a:ln>
        <a:effectLst/>
      </dgm:spPr>
      <dgm:t>
        <a:bodyPr/>
        <a:lstStyle/>
        <a:p>
          <a:r>
            <a:rPr lang="fr-CH" sz="1400" b="1" noProof="0" dirty="0" smtClean="0">
              <a:solidFill>
                <a:schemeClr val="tx1"/>
              </a:solidFill>
            </a:rPr>
            <a:t>Amélioration de la fertilité du sol</a:t>
          </a:r>
          <a:endParaRPr lang="fr-CH" sz="1400" b="1" noProof="0" dirty="0">
            <a:solidFill>
              <a:schemeClr val="tx1"/>
            </a:solidFill>
          </a:endParaRPr>
        </a:p>
      </dgm:t>
    </dgm:pt>
    <dgm:pt modelId="{09A297AE-F01D-4D6F-8F4F-28DBB1FE6672}" type="parTrans" cxnId="{CDFECD17-B755-471B-9BDE-C19D05A2EC63}">
      <dgm:prSet/>
      <dgm:spPr/>
      <dgm:t>
        <a:bodyPr/>
        <a:lstStyle/>
        <a:p>
          <a:endParaRPr lang="de-CH"/>
        </a:p>
      </dgm:t>
    </dgm:pt>
    <dgm:pt modelId="{C612E226-765A-48FC-8D71-7C03650A0B87}" type="sibTrans" cxnId="{CDFECD17-B755-471B-9BDE-C19D05A2EC63}">
      <dgm:prSet/>
      <dgm:spPr>
        <a:ln w="76200">
          <a:solidFill>
            <a:schemeClr val="tx1">
              <a:lumMod val="50000"/>
              <a:lumOff val="50000"/>
            </a:schemeClr>
          </a:solidFill>
          <a:tailEnd type="triangle"/>
        </a:ln>
      </dgm:spPr>
      <dgm:t>
        <a:bodyPr/>
        <a:lstStyle/>
        <a:p>
          <a:endParaRPr lang="de-CH"/>
        </a:p>
      </dgm:t>
    </dgm:pt>
    <dgm:pt modelId="{B26B6DEB-9D2F-41D4-B79A-D21FCE77E3C6}">
      <dgm:prSet phldrT="[Text]" custT="1"/>
      <dgm:spPr>
        <a:solidFill>
          <a:schemeClr val="accent3">
            <a:lumMod val="40000"/>
            <a:lumOff val="60000"/>
          </a:schemeClr>
        </a:solidFill>
        <a:ln cap="sq">
          <a:noFill/>
          <a:round/>
        </a:ln>
        <a:effectLst/>
      </dgm:spPr>
      <dgm:t>
        <a:bodyPr/>
        <a:lstStyle/>
        <a:p>
          <a:r>
            <a:rPr lang="fr-CH" altLang="de-DE" sz="1400" b="1" noProof="0" dirty="0" smtClean="0">
              <a:solidFill>
                <a:schemeClr val="tx1"/>
              </a:solidFill>
            </a:rPr>
            <a:t>Protection phytosanitaire sans chimie</a:t>
          </a:r>
          <a:endParaRPr lang="fr-CH" sz="1400" b="1" noProof="0" dirty="0">
            <a:solidFill>
              <a:schemeClr val="tx1"/>
            </a:solidFill>
          </a:endParaRPr>
        </a:p>
      </dgm:t>
    </dgm:pt>
    <dgm:pt modelId="{AB33B796-9399-4453-B214-30B84A39C3D5}" type="parTrans" cxnId="{1EC13EF0-8016-4BD5-892F-DDE6E3E42BD5}">
      <dgm:prSet/>
      <dgm:spPr/>
      <dgm:t>
        <a:bodyPr/>
        <a:lstStyle/>
        <a:p>
          <a:endParaRPr lang="de-CH"/>
        </a:p>
      </dgm:t>
    </dgm:pt>
    <dgm:pt modelId="{CE4286BA-A442-4FF2-B6AF-891EEFCCBB27}" type="sibTrans" cxnId="{1EC13EF0-8016-4BD5-892F-DDE6E3E42BD5}">
      <dgm:prSet/>
      <dgm:spPr>
        <a:ln w="76200">
          <a:solidFill>
            <a:schemeClr val="tx1">
              <a:lumMod val="50000"/>
              <a:lumOff val="50000"/>
            </a:schemeClr>
          </a:solidFill>
          <a:tailEnd type="triangle"/>
        </a:ln>
      </dgm:spPr>
      <dgm:t>
        <a:bodyPr/>
        <a:lstStyle/>
        <a:p>
          <a:endParaRPr lang="de-CH"/>
        </a:p>
      </dgm:t>
    </dgm:pt>
    <dgm:pt modelId="{BA8CD368-4F1E-4074-8AAE-01F1677D5A23}" type="pres">
      <dgm:prSet presAssocID="{B6A1C85B-512A-484E-B179-B24144F19ACD}" presName="cycle" presStyleCnt="0">
        <dgm:presLayoutVars>
          <dgm:dir/>
          <dgm:resizeHandles val="exact"/>
        </dgm:presLayoutVars>
      </dgm:prSet>
      <dgm:spPr/>
      <dgm:t>
        <a:bodyPr/>
        <a:lstStyle/>
        <a:p>
          <a:endParaRPr lang="de-CH"/>
        </a:p>
      </dgm:t>
    </dgm:pt>
    <dgm:pt modelId="{F9C3B54F-9ECE-44A3-BEF7-AF923927C493}" type="pres">
      <dgm:prSet presAssocID="{509E875A-A97B-4798-B73D-D526FB457812}" presName="node" presStyleLbl="node1" presStyleIdx="0" presStyleCnt="4" custScaleX="111623" custScaleY="71553">
        <dgm:presLayoutVars>
          <dgm:bulletEnabled val="1"/>
        </dgm:presLayoutVars>
      </dgm:prSet>
      <dgm:spPr/>
      <dgm:t>
        <a:bodyPr/>
        <a:lstStyle/>
        <a:p>
          <a:endParaRPr lang="de-CH"/>
        </a:p>
      </dgm:t>
    </dgm:pt>
    <dgm:pt modelId="{2BB15710-BCDC-4565-A9DB-7A1D40B72A8A}" type="pres">
      <dgm:prSet presAssocID="{509E875A-A97B-4798-B73D-D526FB457812}" presName="spNode" presStyleCnt="0"/>
      <dgm:spPr/>
    </dgm:pt>
    <dgm:pt modelId="{F2B6E579-27F0-4A63-811D-F348381D85AB}" type="pres">
      <dgm:prSet presAssocID="{4100C470-8781-47B0-98B6-B9F10677DC66}" presName="sibTrans" presStyleLbl="sibTrans1D1" presStyleIdx="0" presStyleCnt="4"/>
      <dgm:spPr/>
      <dgm:t>
        <a:bodyPr/>
        <a:lstStyle/>
        <a:p>
          <a:endParaRPr lang="de-CH"/>
        </a:p>
      </dgm:t>
    </dgm:pt>
    <dgm:pt modelId="{111F6B68-9587-42BF-AF67-BE377EC9B08A}" type="pres">
      <dgm:prSet presAssocID="{9B349E51-FA73-43CF-B4BE-2A8C3C547A84}" presName="node" presStyleLbl="node1" presStyleIdx="1" presStyleCnt="4" custScaleX="111623" custScaleY="71553" custRadScaleRad="112537">
        <dgm:presLayoutVars>
          <dgm:bulletEnabled val="1"/>
        </dgm:presLayoutVars>
      </dgm:prSet>
      <dgm:spPr/>
      <dgm:t>
        <a:bodyPr/>
        <a:lstStyle/>
        <a:p>
          <a:endParaRPr lang="de-CH"/>
        </a:p>
      </dgm:t>
    </dgm:pt>
    <dgm:pt modelId="{7E686329-3C2F-4167-91A2-427297C6995E}" type="pres">
      <dgm:prSet presAssocID="{9B349E51-FA73-43CF-B4BE-2A8C3C547A84}" presName="spNode" presStyleCnt="0"/>
      <dgm:spPr/>
    </dgm:pt>
    <dgm:pt modelId="{AF6591C5-1351-499E-8407-9540FE8CB0DE}" type="pres">
      <dgm:prSet presAssocID="{40D604D0-67E2-4F0B-888D-946268558ADC}" presName="sibTrans" presStyleLbl="sibTrans1D1" presStyleIdx="1" presStyleCnt="4"/>
      <dgm:spPr/>
      <dgm:t>
        <a:bodyPr/>
        <a:lstStyle/>
        <a:p>
          <a:endParaRPr lang="de-CH"/>
        </a:p>
      </dgm:t>
    </dgm:pt>
    <dgm:pt modelId="{D573BEAF-0FC2-40CF-910F-1F1A09275B14}" type="pres">
      <dgm:prSet presAssocID="{F6F73B23-2C23-4A9E-9F9F-A64573627735}" presName="node" presStyleLbl="node1" presStyleIdx="2" presStyleCnt="4" custScaleX="111623" custScaleY="71553">
        <dgm:presLayoutVars>
          <dgm:bulletEnabled val="1"/>
        </dgm:presLayoutVars>
      </dgm:prSet>
      <dgm:spPr/>
      <dgm:t>
        <a:bodyPr/>
        <a:lstStyle/>
        <a:p>
          <a:endParaRPr lang="de-CH"/>
        </a:p>
      </dgm:t>
    </dgm:pt>
    <dgm:pt modelId="{DBF6E6AB-122B-41DD-AEFA-C88ADA95DC04}" type="pres">
      <dgm:prSet presAssocID="{F6F73B23-2C23-4A9E-9F9F-A64573627735}" presName="spNode" presStyleCnt="0"/>
      <dgm:spPr/>
    </dgm:pt>
    <dgm:pt modelId="{8A51617A-A581-432D-8912-2A5EB4A69B17}" type="pres">
      <dgm:prSet presAssocID="{C612E226-765A-48FC-8D71-7C03650A0B87}" presName="sibTrans" presStyleLbl="sibTrans1D1" presStyleIdx="2" presStyleCnt="4"/>
      <dgm:spPr/>
      <dgm:t>
        <a:bodyPr/>
        <a:lstStyle/>
        <a:p>
          <a:endParaRPr lang="de-CH"/>
        </a:p>
      </dgm:t>
    </dgm:pt>
    <dgm:pt modelId="{4AD16A2E-438D-43F1-9456-31B628755AA0}" type="pres">
      <dgm:prSet presAssocID="{B26B6DEB-9D2F-41D4-B79A-D21FCE77E3C6}" presName="node" presStyleLbl="node1" presStyleIdx="3" presStyleCnt="4" custScaleX="111623" custScaleY="71553" custRadScaleRad="112571">
        <dgm:presLayoutVars>
          <dgm:bulletEnabled val="1"/>
        </dgm:presLayoutVars>
      </dgm:prSet>
      <dgm:spPr/>
      <dgm:t>
        <a:bodyPr/>
        <a:lstStyle/>
        <a:p>
          <a:endParaRPr lang="de-CH"/>
        </a:p>
      </dgm:t>
    </dgm:pt>
    <dgm:pt modelId="{B9DFC15E-79C7-487E-850C-43F509DFE6D4}" type="pres">
      <dgm:prSet presAssocID="{B26B6DEB-9D2F-41D4-B79A-D21FCE77E3C6}" presName="spNode" presStyleCnt="0"/>
      <dgm:spPr/>
    </dgm:pt>
    <dgm:pt modelId="{C10DF9CE-CD50-431A-9AA0-4FD0883861C4}" type="pres">
      <dgm:prSet presAssocID="{CE4286BA-A442-4FF2-B6AF-891EEFCCBB27}" presName="sibTrans" presStyleLbl="sibTrans1D1" presStyleIdx="3" presStyleCnt="4"/>
      <dgm:spPr/>
      <dgm:t>
        <a:bodyPr/>
        <a:lstStyle/>
        <a:p>
          <a:endParaRPr lang="de-CH"/>
        </a:p>
      </dgm:t>
    </dgm:pt>
  </dgm:ptLst>
  <dgm:cxnLst>
    <dgm:cxn modelId="{D03313A5-0E34-4E0F-BCC4-FAEA75DC59BE}" type="presOf" srcId="{9B349E51-FA73-43CF-B4BE-2A8C3C547A84}" destId="{111F6B68-9587-42BF-AF67-BE377EC9B08A}" srcOrd="0" destOrd="0" presId="urn:microsoft.com/office/officeart/2005/8/layout/cycle5"/>
    <dgm:cxn modelId="{C11FD222-810D-4222-B2C1-3A629D9BC132}" srcId="{B6A1C85B-512A-484E-B179-B24144F19ACD}" destId="{9B349E51-FA73-43CF-B4BE-2A8C3C547A84}" srcOrd="1" destOrd="0" parTransId="{51BBE95A-9F63-43C1-8983-7CACDE87C023}" sibTransId="{40D604D0-67E2-4F0B-888D-946268558ADC}"/>
    <dgm:cxn modelId="{AA3E6DFF-04CA-40A2-AE36-9AFDC8F7E5F0}" type="presOf" srcId="{4100C470-8781-47B0-98B6-B9F10677DC66}" destId="{F2B6E579-27F0-4A63-811D-F348381D85AB}" srcOrd="0" destOrd="0" presId="urn:microsoft.com/office/officeart/2005/8/layout/cycle5"/>
    <dgm:cxn modelId="{1908BD76-F373-4171-8887-24A44184492B}" type="presOf" srcId="{C612E226-765A-48FC-8D71-7C03650A0B87}" destId="{8A51617A-A581-432D-8912-2A5EB4A69B17}" srcOrd="0" destOrd="0" presId="urn:microsoft.com/office/officeart/2005/8/layout/cycle5"/>
    <dgm:cxn modelId="{1EC13EF0-8016-4BD5-892F-DDE6E3E42BD5}" srcId="{B6A1C85B-512A-484E-B179-B24144F19ACD}" destId="{B26B6DEB-9D2F-41D4-B79A-D21FCE77E3C6}" srcOrd="3" destOrd="0" parTransId="{AB33B796-9399-4453-B214-30B84A39C3D5}" sibTransId="{CE4286BA-A442-4FF2-B6AF-891EEFCCBB27}"/>
    <dgm:cxn modelId="{6A56766F-520D-4CF5-BBE2-2B1EFCA69EC5}" type="presOf" srcId="{40D604D0-67E2-4F0B-888D-946268558ADC}" destId="{AF6591C5-1351-499E-8407-9540FE8CB0DE}" srcOrd="0" destOrd="0" presId="urn:microsoft.com/office/officeart/2005/8/layout/cycle5"/>
    <dgm:cxn modelId="{7C4FF4BF-F257-459B-B60A-E6A33F27C5A5}" type="presOf" srcId="{B6A1C85B-512A-484E-B179-B24144F19ACD}" destId="{BA8CD368-4F1E-4074-8AAE-01F1677D5A23}" srcOrd="0" destOrd="0" presId="urn:microsoft.com/office/officeart/2005/8/layout/cycle5"/>
    <dgm:cxn modelId="{CDFECD17-B755-471B-9BDE-C19D05A2EC63}" srcId="{B6A1C85B-512A-484E-B179-B24144F19ACD}" destId="{F6F73B23-2C23-4A9E-9F9F-A64573627735}" srcOrd="2" destOrd="0" parTransId="{09A297AE-F01D-4D6F-8F4F-28DBB1FE6672}" sibTransId="{C612E226-765A-48FC-8D71-7C03650A0B87}"/>
    <dgm:cxn modelId="{0B0C93B8-8133-43B6-AAEA-ABA9DF1998E2}" type="presOf" srcId="{CE4286BA-A442-4FF2-B6AF-891EEFCCBB27}" destId="{C10DF9CE-CD50-431A-9AA0-4FD0883861C4}" srcOrd="0" destOrd="0" presId="urn:microsoft.com/office/officeart/2005/8/layout/cycle5"/>
    <dgm:cxn modelId="{8AF29E5E-78A8-4CBE-91B1-CF52F8AC3F56}" srcId="{B6A1C85B-512A-484E-B179-B24144F19ACD}" destId="{509E875A-A97B-4798-B73D-D526FB457812}" srcOrd="0" destOrd="0" parTransId="{BE045A2D-7A99-4F83-B347-CBCC9270B6A6}" sibTransId="{4100C470-8781-47B0-98B6-B9F10677DC66}"/>
    <dgm:cxn modelId="{FAC70B34-67CF-4994-AFEC-1A2E9A37428A}" type="presOf" srcId="{F6F73B23-2C23-4A9E-9F9F-A64573627735}" destId="{D573BEAF-0FC2-40CF-910F-1F1A09275B14}" srcOrd="0" destOrd="0" presId="urn:microsoft.com/office/officeart/2005/8/layout/cycle5"/>
    <dgm:cxn modelId="{E941458A-93CA-4B2C-8C73-E86C1D5A8DFE}" type="presOf" srcId="{B26B6DEB-9D2F-41D4-B79A-D21FCE77E3C6}" destId="{4AD16A2E-438D-43F1-9456-31B628755AA0}" srcOrd="0" destOrd="0" presId="urn:microsoft.com/office/officeart/2005/8/layout/cycle5"/>
    <dgm:cxn modelId="{397CEC55-6C2E-4BF9-A97B-0E95F61A4FEB}" type="presOf" srcId="{509E875A-A97B-4798-B73D-D526FB457812}" destId="{F9C3B54F-9ECE-44A3-BEF7-AF923927C493}" srcOrd="0" destOrd="0" presId="urn:microsoft.com/office/officeart/2005/8/layout/cycle5"/>
    <dgm:cxn modelId="{F27D42A8-6C90-4BFF-BE3F-52187F1133AE}" type="presParOf" srcId="{BA8CD368-4F1E-4074-8AAE-01F1677D5A23}" destId="{F9C3B54F-9ECE-44A3-BEF7-AF923927C493}" srcOrd="0" destOrd="0" presId="urn:microsoft.com/office/officeart/2005/8/layout/cycle5"/>
    <dgm:cxn modelId="{C0A4ADD8-38E5-4F63-B3A1-F18050112641}" type="presParOf" srcId="{BA8CD368-4F1E-4074-8AAE-01F1677D5A23}" destId="{2BB15710-BCDC-4565-A9DB-7A1D40B72A8A}" srcOrd="1" destOrd="0" presId="urn:microsoft.com/office/officeart/2005/8/layout/cycle5"/>
    <dgm:cxn modelId="{18D9AD2C-012E-45E7-B115-D0165ED5DE7A}" type="presParOf" srcId="{BA8CD368-4F1E-4074-8AAE-01F1677D5A23}" destId="{F2B6E579-27F0-4A63-811D-F348381D85AB}" srcOrd="2" destOrd="0" presId="urn:microsoft.com/office/officeart/2005/8/layout/cycle5"/>
    <dgm:cxn modelId="{F96FBB18-44BE-47EE-BBC2-39A125B129CE}" type="presParOf" srcId="{BA8CD368-4F1E-4074-8AAE-01F1677D5A23}" destId="{111F6B68-9587-42BF-AF67-BE377EC9B08A}" srcOrd="3" destOrd="0" presId="urn:microsoft.com/office/officeart/2005/8/layout/cycle5"/>
    <dgm:cxn modelId="{A2AF820F-1147-4708-AEE2-FF670F414C29}" type="presParOf" srcId="{BA8CD368-4F1E-4074-8AAE-01F1677D5A23}" destId="{7E686329-3C2F-4167-91A2-427297C6995E}" srcOrd="4" destOrd="0" presId="urn:microsoft.com/office/officeart/2005/8/layout/cycle5"/>
    <dgm:cxn modelId="{9B021DD5-E6BD-456A-A7EB-9067F5720C82}" type="presParOf" srcId="{BA8CD368-4F1E-4074-8AAE-01F1677D5A23}" destId="{AF6591C5-1351-499E-8407-9540FE8CB0DE}" srcOrd="5" destOrd="0" presId="urn:microsoft.com/office/officeart/2005/8/layout/cycle5"/>
    <dgm:cxn modelId="{37DFD9D5-CBD6-4946-B6F0-4EFEAE88F1A5}" type="presParOf" srcId="{BA8CD368-4F1E-4074-8AAE-01F1677D5A23}" destId="{D573BEAF-0FC2-40CF-910F-1F1A09275B14}" srcOrd="6" destOrd="0" presId="urn:microsoft.com/office/officeart/2005/8/layout/cycle5"/>
    <dgm:cxn modelId="{2B3AE401-23AE-496E-83F0-98B0062A35E8}" type="presParOf" srcId="{BA8CD368-4F1E-4074-8AAE-01F1677D5A23}" destId="{DBF6E6AB-122B-41DD-AEFA-C88ADA95DC04}" srcOrd="7" destOrd="0" presId="urn:microsoft.com/office/officeart/2005/8/layout/cycle5"/>
    <dgm:cxn modelId="{AB447553-4B32-4548-82BB-DD502AE85237}" type="presParOf" srcId="{BA8CD368-4F1E-4074-8AAE-01F1677D5A23}" destId="{8A51617A-A581-432D-8912-2A5EB4A69B17}" srcOrd="8" destOrd="0" presId="urn:microsoft.com/office/officeart/2005/8/layout/cycle5"/>
    <dgm:cxn modelId="{012A36B5-DE3D-4021-8005-DEB753593CCB}" type="presParOf" srcId="{BA8CD368-4F1E-4074-8AAE-01F1677D5A23}" destId="{4AD16A2E-438D-43F1-9456-31B628755AA0}" srcOrd="9" destOrd="0" presId="urn:microsoft.com/office/officeart/2005/8/layout/cycle5"/>
    <dgm:cxn modelId="{44DF7E8A-C0E0-4942-8C49-8BAF45C2109C}" type="presParOf" srcId="{BA8CD368-4F1E-4074-8AAE-01F1677D5A23}" destId="{B9DFC15E-79C7-487E-850C-43F509DFE6D4}" srcOrd="10" destOrd="0" presId="urn:microsoft.com/office/officeart/2005/8/layout/cycle5"/>
    <dgm:cxn modelId="{D36E47A5-751A-4874-90A6-5ABA3B2A89EF}" type="presParOf" srcId="{BA8CD368-4F1E-4074-8AAE-01F1677D5A23}" destId="{C10DF9CE-CD50-431A-9AA0-4FD0883861C4}"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55A0F6-D63A-4F83-98F5-2A6C7403DEA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de-CH"/>
        </a:p>
      </dgm:t>
    </dgm:pt>
    <dgm:pt modelId="{EC1883CC-8C4B-4A77-A096-E677DF33114A}">
      <dgm:prSet phldrT="[Text]" custT="1"/>
      <dgm:spPr>
        <a:solidFill>
          <a:srgbClr val="66952E"/>
        </a:solidFill>
        <a:ln>
          <a:noFill/>
        </a:ln>
      </dgm:spPr>
      <dgm:t>
        <a:bodyPr/>
        <a:lstStyle/>
        <a:p>
          <a:r>
            <a:rPr lang="fr-CH" sz="1800" b="1" noProof="0" dirty="0" smtClean="0">
              <a:solidFill>
                <a:schemeClr val="bg1"/>
              </a:solidFill>
            </a:rPr>
            <a:t>Écologie</a:t>
          </a:r>
          <a:endParaRPr lang="fr-CH" sz="1800" b="1" noProof="0" dirty="0">
            <a:solidFill>
              <a:schemeClr val="bg1"/>
            </a:solidFill>
          </a:endParaRPr>
        </a:p>
      </dgm:t>
    </dgm:pt>
    <dgm:pt modelId="{00D3D35D-4B8B-4D92-9A85-6D69ED527006}" type="parTrans" cxnId="{550A4BA7-F30B-4DD8-BF9D-548BA6A85149}">
      <dgm:prSet/>
      <dgm:spPr/>
      <dgm:t>
        <a:bodyPr/>
        <a:lstStyle/>
        <a:p>
          <a:endParaRPr lang="de-CH" sz="1800"/>
        </a:p>
      </dgm:t>
    </dgm:pt>
    <dgm:pt modelId="{91D67996-D22B-4E22-A150-791875E8E570}" type="sibTrans" cxnId="{550A4BA7-F30B-4DD8-BF9D-548BA6A85149}">
      <dgm:prSet/>
      <dgm:spPr/>
      <dgm:t>
        <a:bodyPr/>
        <a:lstStyle/>
        <a:p>
          <a:endParaRPr lang="de-CH" sz="1800"/>
        </a:p>
      </dgm:t>
    </dgm:pt>
    <dgm:pt modelId="{FFF4548F-D54E-494C-B552-C91FD44CDC7F}">
      <dgm:prSet phldrT="[Text]" custT="1"/>
      <dgm:spPr>
        <a:solidFill>
          <a:srgbClr val="66952E">
            <a:alpha val="60000"/>
          </a:srgbClr>
        </a:solidFill>
        <a:ln>
          <a:noFill/>
        </a:ln>
      </dgm:spPr>
      <dgm:t>
        <a:bodyPr/>
        <a:lstStyle/>
        <a:p>
          <a:pPr>
            <a:lnSpc>
              <a:spcPts val="2300"/>
            </a:lnSpc>
          </a:pPr>
          <a:r>
            <a:rPr lang="fr-CH" sz="1600" noProof="0" dirty="0" smtClean="0">
              <a:solidFill>
                <a:schemeClr val="bg1"/>
              </a:solidFill>
            </a:rPr>
            <a:t>Protection de la nature</a:t>
          </a:r>
          <a:endParaRPr lang="fr-CH" sz="1600" noProof="0" dirty="0">
            <a:solidFill>
              <a:schemeClr val="bg1"/>
            </a:solidFill>
          </a:endParaRPr>
        </a:p>
      </dgm:t>
    </dgm:pt>
    <dgm:pt modelId="{5925BD81-A4B7-4CF6-957E-D1A7A6140CF3}" type="parTrans" cxnId="{FCCF0C90-3135-447D-8EEA-E2309324601A}">
      <dgm:prSet/>
      <dgm:spPr/>
      <dgm:t>
        <a:bodyPr/>
        <a:lstStyle/>
        <a:p>
          <a:endParaRPr lang="de-CH" sz="1800"/>
        </a:p>
      </dgm:t>
    </dgm:pt>
    <dgm:pt modelId="{45614120-5B4B-45BE-B1F4-46BB9A37654C}" type="sibTrans" cxnId="{FCCF0C90-3135-447D-8EEA-E2309324601A}">
      <dgm:prSet/>
      <dgm:spPr/>
      <dgm:t>
        <a:bodyPr/>
        <a:lstStyle/>
        <a:p>
          <a:endParaRPr lang="de-CH" sz="1800"/>
        </a:p>
      </dgm:t>
    </dgm:pt>
    <dgm:pt modelId="{4A8AC2D8-1A3D-466D-94CD-136C0CD653D0}">
      <dgm:prSet phldrT="[Text]" custT="1"/>
      <dgm:spPr>
        <a:solidFill>
          <a:srgbClr val="66952E">
            <a:alpha val="60000"/>
          </a:srgbClr>
        </a:solidFill>
        <a:ln>
          <a:noFill/>
        </a:ln>
      </dgm:spPr>
      <dgm:t>
        <a:bodyPr/>
        <a:lstStyle/>
        <a:p>
          <a:pPr>
            <a:lnSpc>
              <a:spcPts val="2300"/>
            </a:lnSpc>
          </a:pPr>
          <a:r>
            <a:rPr lang="fr-CH" sz="1600" noProof="0" dirty="0" smtClean="0">
              <a:solidFill>
                <a:schemeClr val="bg1"/>
              </a:solidFill>
            </a:rPr>
            <a:t>Bien-être des animaux</a:t>
          </a:r>
          <a:endParaRPr lang="fr-CH" sz="1600" noProof="0" dirty="0">
            <a:solidFill>
              <a:schemeClr val="bg1"/>
            </a:solidFill>
          </a:endParaRPr>
        </a:p>
      </dgm:t>
    </dgm:pt>
    <dgm:pt modelId="{CF3926CB-721F-42DF-899C-1BCCCBA310C9}" type="parTrans" cxnId="{4392A51E-CF2E-44DA-94EF-B2014731AEF9}">
      <dgm:prSet/>
      <dgm:spPr/>
      <dgm:t>
        <a:bodyPr/>
        <a:lstStyle/>
        <a:p>
          <a:endParaRPr lang="de-CH" sz="1800"/>
        </a:p>
      </dgm:t>
    </dgm:pt>
    <dgm:pt modelId="{69E9FAA6-2177-4769-ACB3-3F60C4635F7F}" type="sibTrans" cxnId="{4392A51E-CF2E-44DA-94EF-B2014731AEF9}">
      <dgm:prSet/>
      <dgm:spPr/>
      <dgm:t>
        <a:bodyPr/>
        <a:lstStyle/>
        <a:p>
          <a:endParaRPr lang="de-CH" sz="1800"/>
        </a:p>
      </dgm:t>
    </dgm:pt>
    <dgm:pt modelId="{CFB871F4-28B0-4263-A1F3-5182E50A4899}">
      <dgm:prSet phldrT="[Text]" custT="1"/>
      <dgm:spPr>
        <a:solidFill>
          <a:srgbClr val="9E005E"/>
        </a:solidFill>
        <a:ln>
          <a:noFill/>
        </a:ln>
      </dgm:spPr>
      <dgm:t>
        <a:bodyPr/>
        <a:lstStyle/>
        <a:p>
          <a:r>
            <a:rPr lang="fr-CH" sz="1800" b="1" noProof="0" dirty="0" smtClean="0">
              <a:solidFill>
                <a:schemeClr val="bg1"/>
              </a:solidFill>
            </a:rPr>
            <a:t>Économie</a:t>
          </a:r>
          <a:endParaRPr lang="fr-CH" sz="1800" b="1" noProof="0" dirty="0">
            <a:solidFill>
              <a:schemeClr val="bg1"/>
            </a:solidFill>
          </a:endParaRPr>
        </a:p>
      </dgm:t>
    </dgm:pt>
    <dgm:pt modelId="{813D0414-711A-4400-AFE7-D094BC0AA528}" type="parTrans" cxnId="{898B6B98-DD56-4670-B401-D8FEB1983716}">
      <dgm:prSet/>
      <dgm:spPr/>
      <dgm:t>
        <a:bodyPr/>
        <a:lstStyle/>
        <a:p>
          <a:endParaRPr lang="de-CH" sz="1800"/>
        </a:p>
      </dgm:t>
    </dgm:pt>
    <dgm:pt modelId="{D43FE50F-AD2F-436D-95C3-E6ACE96202F2}" type="sibTrans" cxnId="{898B6B98-DD56-4670-B401-D8FEB1983716}">
      <dgm:prSet/>
      <dgm:spPr/>
      <dgm:t>
        <a:bodyPr/>
        <a:lstStyle/>
        <a:p>
          <a:endParaRPr lang="de-CH" sz="1800"/>
        </a:p>
      </dgm:t>
    </dgm:pt>
    <dgm:pt modelId="{FBDE9BC7-D462-47DF-8030-5E05ED610F09}">
      <dgm:prSet phldrT="[Text]" custT="1"/>
      <dgm:spPr>
        <a:solidFill>
          <a:srgbClr val="CA6C18"/>
        </a:solidFill>
        <a:ln>
          <a:noFill/>
        </a:ln>
      </dgm:spPr>
      <dgm:t>
        <a:bodyPr/>
        <a:lstStyle/>
        <a:p>
          <a:r>
            <a:rPr lang="fr-CH" sz="1800" b="1" noProof="0" dirty="0" smtClean="0">
              <a:solidFill>
                <a:schemeClr val="bg1"/>
              </a:solidFill>
            </a:rPr>
            <a:t>Social</a:t>
          </a:r>
          <a:endParaRPr lang="fr-CH" sz="1800" b="1" noProof="0" dirty="0">
            <a:solidFill>
              <a:schemeClr val="bg1"/>
            </a:solidFill>
          </a:endParaRPr>
        </a:p>
      </dgm:t>
    </dgm:pt>
    <dgm:pt modelId="{06CD6D93-5CA3-4049-BE1C-394C351C55CA}" type="parTrans" cxnId="{0087D1BD-8DEE-412D-B227-0E430689FA7A}">
      <dgm:prSet/>
      <dgm:spPr/>
      <dgm:t>
        <a:bodyPr/>
        <a:lstStyle/>
        <a:p>
          <a:endParaRPr lang="de-CH" sz="1800"/>
        </a:p>
      </dgm:t>
    </dgm:pt>
    <dgm:pt modelId="{95FEB100-0F43-4E3D-8D2E-AF587CEBDE96}" type="sibTrans" cxnId="{0087D1BD-8DEE-412D-B227-0E430689FA7A}">
      <dgm:prSet/>
      <dgm:spPr/>
      <dgm:t>
        <a:bodyPr/>
        <a:lstStyle/>
        <a:p>
          <a:endParaRPr lang="de-CH" sz="1800"/>
        </a:p>
      </dgm:t>
    </dgm:pt>
    <dgm:pt modelId="{962BEC92-CF61-4A40-89FB-26DDAA00A992}">
      <dgm:prSet phldrT="[Text]" custT="1"/>
      <dgm:spPr>
        <a:solidFill>
          <a:srgbClr val="CA6C18">
            <a:alpha val="60000"/>
          </a:srgbClr>
        </a:solidFill>
        <a:ln>
          <a:noFill/>
        </a:ln>
      </dgm:spPr>
      <dgm:t>
        <a:bodyPr/>
        <a:lstStyle/>
        <a:p>
          <a:pPr>
            <a:lnSpc>
              <a:spcPts val="2300"/>
            </a:lnSpc>
          </a:pPr>
          <a:r>
            <a:rPr lang="fr-CH" sz="1600" noProof="0" dirty="0" smtClean="0">
              <a:solidFill>
                <a:schemeClr val="bg1"/>
              </a:solidFill>
            </a:rPr>
            <a:t>Places de travail</a:t>
          </a:r>
          <a:endParaRPr lang="fr-CH" sz="1600" noProof="0" dirty="0">
            <a:solidFill>
              <a:schemeClr val="bg1"/>
            </a:solidFill>
          </a:endParaRPr>
        </a:p>
      </dgm:t>
    </dgm:pt>
    <dgm:pt modelId="{E5549EEE-7501-4B8A-A9CC-1A76355D2A78}" type="parTrans" cxnId="{E78F4E59-E28A-43ED-A365-679100B279F0}">
      <dgm:prSet/>
      <dgm:spPr/>
      <dgm:t>
        <a:bodyPr/>
        <a:lstStyle/>
        <a:p>
          <a:endParaRPr lang="de-CH" sz="1800"/>
        </a:p>
      </dgm:t>
    </dgm:pt>
    <dgm:pt modelId="{D0B6B7F7-E98C-4770-9CEF-A2353EA87C31}" type="sibTrans" cxnId="{E78F4E59-E28A-43ED-A365-679100B279F0}">
      <dgm:prSet/>
      <dgm:spPr/>
      <dgm:t>
        <a:bodyPr/>
        <a:lstStyle/>
        <a:p>
          <a:endParaRPr lang="de-CH" sz="1800"/>
        </a:p>
      </dgm:t>
    </dgm:pt>
    <dgm:pt modelId="{38878021-E331-42FD-AD0C-5274B53720ED}">
      <dgm:prSet phldrT="[Text]" custT="1"/>
      <dgm:spPr>
        <a:solidFill>
          <a:srgbClr val="66952E">
            <a:alpha val="60000"/>
          </a:srgbClr>
        </a:solidFill>
        <a:ln>
          <a:noFill/>
        </a:ln>
      </dgm:spPr>
      <dgm:t>
        <a:bodyPr/>
        <a:lstStyle/>
        <a:p>
          <a:pPr>
            <a:lnSpc>
              <a:spcPts val="2300"/>
            </a:lnSpc>
          </a:pPr>
          <a:r>
            <a:rPr lang="fr-CH" sz="1600" noProof="0" dirty="0" smtClean="0">
              <a:solidFill>
                <a:schemeClr val="bg1"/>
              </a:solidFill>
            </a:rPr>
            <a:t>Entretien du paysage</a:t>
          </a:r>
          <a:endParaRPr lang="fr-CH" sz="1600" noProof="0" dirty="0">
            <a:solidFill>
              <a:schemeClr val="bg1"/>
            </a:solidFill>
          </a:endParaRPr>
        </a:p>
      </dgm:t>
    </dgm:pt>
    <dgm:pt modelId="{2C08F10D-D9FB-475C-A569-37A6310C8D5D}" type="parTrans" cxnId="{69141950-1193-48D3-8A05-EE3A4ED49EF7}">
      <dgm:prSet/>
      <dgm:spPr/>
      <dgm:t>
        <a:bodyPr/>
        <a:lstStyle/>
        <a:p>
          <a:endParaRPr lang="de-CH"/>
        </a:p>
      </dgm:t>
    </dgm:pt>
    <dgm:pt modelId="{C6706AB7-36FD-4F07-B6F1-12125C9A5A8F}" type="sibTrans" cxnId="{69141950-1193-48D3-8A05-EE3A4ED49EF7}">
      <dgm:prSet/>
      <dgm:spPr/>
      <dgm:t>
        <a:bodyPr/>
        <a:lstStyle/>
        <a:p>
          <a:endParaRPr lang="de-CH"/>
        </a:p>
      </dgm:t>
    </dgm:pt>
    <dgm:pt modelId="{59540185-9D31-4628-90D2-1822AF30DD86}">
      <dgm:prSet phldrT="[Text]" custT="1"/>
      <dgm:spPr>
        <a:solidFill>
          <a:srgbClr val="66952E">
            <a:alpha val="60000"/>
          </a:srgbClr>
        </a:solidFill>
        <a:ln>
          <a:noFill/>
        </a:ln>
      </dgm:spPr>
      <dgm:t>
        <a:bodyPr/>
        <a:lstStyle/>
        <a:p>
          <a:pPr>
            <a:lnSpc>
              <a:spcPts val="2300"/>
            </a:lnSpc>
          </a:pPr>
          <a:r>
            <a:rPr lang="fr-CH" sz="1600" noProof="0" dirty="0" smtClean="0">
              <a:solidFill>
                <a:schemeClr val="bg1"/>
              </a:solidFill>
            </a:rPr>
            <a:t>Biodiversité</a:t>
          </a:r>
          <a:endParaRPr lang="fr-CH" sz="1600" noProof="0" dirty="0">
            <a:solidFill>
              <a:schemeClr val="bg1"/>
            </a:solidFill>
          </a:endParaRPr>
        </a:p>
      </dgm:t>
    </dgm:pt>
    <dgm:pt modelId="{72FB9BA0-EA23-4800-882D-5983AEFB2ACB}" type="parTrans" cxnId="{079B3E24-8136-46D5-9EE0-50F2D6DC60E3}">
      <dgm:prSet/>
      <dgm:spPr/>
      <dgm:t>
        <a:bodyPr/>
        <a:lstStyle/>
        <a:p>
          <a:endParaRPr lang="de-CH"/>
        </a:p>
      </dgm:t>
    </dgm:pt>
    <dgm:pt modelId="{E3C5ED19-5052-4803-B446-6F5DF1F03510}" type="sibTrans" cxnId="{079B3E24-8136-46D5-9EE0-50F2D6DC60E3}">
      <dgm:prSet/>
      <dgm:spPr/>
      <dgm:t>
        <a:bodyPr/>
        <a:lstStyle/>
        <a:p>
          <a:endParaRPr lang="de-CH"/>
        </a:p>
      </dgm:t>
    </dgm:pt>
    <dgm:pt modelId="{292B473F-52B6-43E3-A902-317FA42760D0}">
      <dgm:prSet phldrT="[Text]" custT="1"/>
      <dgm:spPr>
        <a:solidFill>
          <a:srgbClr val="66952E">
            <a:alpha val="60000"/>
          </a:srgbClr>
        </a:solidFill>
        <a:ln>
          <a:noFill/>
        </a:ln>
      </dgm:spPr>
      <dgm:t>
        <a:bodyPr/>
        <a:lstStyle/>
        <a:p>
          <a:pPr>
            <a:lnSpc>
              <a:spcPts val="2300"/>
            </a:lnSpc>
          </a:pPr>
          <a:r>
            <a:rPr lang="fr-CH" sz="1600" noProof="0" dirty="0" smtClean="0">
              <a:solidFill>
                <a:schemeClr val="bg1"/>
              </a:solidFill>
            </a:rPr>
            <a:t>Préservation du paysage cultivé</a:t>
          </a:r>
          <a:endParaRPr lang="fr-CH" sz="1600" noProof="0" dirty="0">
            <a:solidFill>
              <a:schemeClr val="bg1"/>
            </a:solidFill>
          </a:endParaRPr>
        </a:p>
      </dgm:t>
    </dgm:pt>
    <dgm:pt modelId="{2956A3CF-7299-4375-9F20-520CB7C98E26}" type="parTrans" cxnId="{9ED20890-D6C0-4A03-8B2E-F1938E502986}">
      <dgm:prSet/>
      <dgm:spPr/>
      <dgm:t>
        <a:bodyPr/>
        <a:lstStyle/>
        <a:p>
          <a:endParaRPr lang="de-CH"/>
        </a:p>
      </dgm:t>
    </dgm:pt>
    <dgm:pt modelId="{8A66473A-C685-4AF6-966A-8702E91AA724}" type="sibTrans" cxnId="{9ED20890-D6C0-4A03-8B2E-F1938E502986}">
      <dgm:prSet/>
      <dgm:spPr/>
      <dgm:t>
        <a:bodyPr/>
        <a:lstStyle/>
        <a:p>
          <a:endParaRPr lang="de-CH"/>
        </a:p>
      </dgm:t>
    </dgm:pt>
    <dgm:pt modelId="{DCB39D65-1C67-498F-8CA2-7E31704CBAFA}">
      <dgm:prSet phldrT="[Text]" custT="1"/>
      <dgm:spPr>
        <a:solidFill>
          <a:srgbClr val="CA6C18">
            <a:alpha val="60000"/>
          </a:srgbClr>
        </a:solidFill>
        <a:ln>
          <a:noFill/>
        </a:ln>
      </dgm:spPr>
      <dgm:t>
        <a:bodyPr/>
        <a:lstStyle/>
        <a:p>
          <a:pPr>
            <a:lnSpc>
              <a:spcPts val="2300"/>
            </a:lnSpc>
          </a:pPr>
          <a:r>
            <a:rPr lang="fr-CH" sz="1600" noProof="0" dirty="0" smtClean="0">
              <a:solidFill>
                <a:schemeClr val="bg1"/>
              </a:solidFill>
            </a:rPr>
            <a:t>Tradition</a:t>
          </a:r>
          <a:endParaRPr lang="fr-CH" sz="1600" noProof="0" dirty="0">
            <a:solidFill>
              <a:schemeClr val="bg1"/>
            </a:solidFill>
          </a:endParaRPr>
        </a:p>
      </dgm:t>
    </dgm:pt>
    <dgm:pt modelId="{0D2B4060-4938-44A7-B07E-2488E4B25AF5}" type="parTrans" cxnId="{9C9CB150-910D-4F7D-8722-559DAE3F86A4}">
      <dgm:prSet/>
      <dgm:spPr/>
      <dgm:t>
        <a:bodyPr/>
        <a:lstStyle/>
        <a:p>
          <a:endParaRPr lang="de-CH"/>
        </a:p>
      </dgm:t>
    </dgm:pt>
    <dgm:pt modelId="{DA035135-2D5F-496B-B19A-1B4749FFC8D8}" type="sibTrans" cxnId="{9C9CB150-910D-4F7D-8722-559DAE3F86A4}">
      <dgm:prSet/>
      <dgm:spPr/>
      <dgm:t>
        <a:bodyPr/>
        <a:lstStyle/>
        <a:p>
          <a:endParaRPr lang="de-CH"/>
        </a:p>
      </dgm:t>
    </dgm:pt>
    <dgm:pt modelId="{D1439435-0799-48C1-B3CD-CBA75DF5DD61}">
      <dgm:prSet phldrT="[Text]" custT="1"/>
      <dgm:spPr>
        <a:solidFill>
          <a:srgbClr val="9E005E">
            <a:alpha val="55000"/>
          </a:srgbClr>
        </a:solidFill>
        <a:ln>
          <a:noFill/>
        </a:ln>
      </dgm:spPr>
      <dgm:t>
        <a:bodyPr/>
        <a:lstStyle/>
        <a:p>
          <a:pPr>
            <a:lnSpc>
              <a:spcPts val="2300"/>
            </a:lnSpc>
          </a:pPr>
          <a:r>
            <a:rPr lang="fr-CH" sz="1600" noProof="0" dirty="0" smtClean="0">
              <a:solidFill>
                <a:schemeClr val="bg1"/>
              </a:solidFill>
            </a:rPr>
            <a:t>Rentabilité</a:t>
          </a:r>
          <a:endParaRPr lang="fr-CH" sz="1600" noProof="0" dirty="0">
            <a:solidFill>
              <a:schemeClr val="bg1"/>
            </a:solidFill>
          </a:endParaRPr>
        </a:p>
      </dgm:t>
    </dgm:pt>
    <dgm:pt modelId="{C64C9736-F42A-48E6-9442-2CA778DF85BA}" type="parTrans" cxnId="{F06D13E4-6FA2-49BB-870B-FA65CACA6435}">
      <dgm:prSet/>
      <dgm:spPr/>
      <dgm:t>
        <a:bodyPr/>
        <a:lstStyle/>
        <a:p>
          <a:endParaRPr lang="fr-CH"/>
        </a:p>
      </dgm:t>
    </dgm:pt>
    <dgm:pt modelId="{8844357B-5764-4B7D-8E6D-12F2E2063959}" type="sibTrans" cxnId="{F06D13E4-6FA2-49BB-870B-FA65CACA6435}">
      <dgm:prSet/>
      <dgm:spPr/>
      <dgm:t>
        <a:bodyPr/>
        <a:lstStyle/>
        <a:p>
          <a:endParaRPr lang="fr-CH"/>
        </a:p>
      </dgm:t>
    </dgm:pt>
    <dgm:pt modelId="{CB6E16DC-BBA4-4A54-9110-2BC9C3B06509}">
      <dgm:prSet phldrT="[Text]" custT="1"/>
      <dgm:spPr>
        <a:solidFill>
          <a:srgbClr val="9E005E">
            <a:alpha val="55000"/>
          </a:srgbClr>
        </a:solidFill>
        <a:ln>
          <a:noFill/>
        </a:ln>
      </dgm:spPr>
      <dgm:t>
        <a:bodyPr/>
        <a:lstStyle/>
        <a:p>
          <a:pPr>
            <a:lnSpc>
              <a:spcPts val="2300"/>
            </a:lnSpc>
          </a:pPr>
          <a:r>
            <a:rPr lang="fr-CH" sz="1600" noProof="0" dirty="0" smtClean="0">
              <a:solidFill>
                <a:schemeClr val="bg1"/>
              </a:solidFill>
            </a:rPr>
            <a:t>Production de denrées alimentaires</a:t>
          </a:r>
          <a:endParaRPr lang="fr-CH" sz="1600" noProof="0" dirty="0">
            <a:solidFill>
              <a:schemeClr val="bg1"/>
            </a:solidFill>
          </a:endParaRPr>
        </a:p>
      </dgm:t>
    </dgm:pt>
    <dgm:pt modelId="{62E67E51-E2FF-4E42-A116-FA3582189492}" type="parTrans" cxnId="{580AF505-ABB9-43B3-B447-26584734610B}">
      <dgm:prSet/>
      <dgm:spPr/>
      <dgm:t>
        <a:bodyPr/>
        <a:lstStyle/>
        <a:p>
          <a:endParaRPr lang="fr-CH"/>
        </a:p>
      </dgm:t>
    </dgm:pt>
    <dgm:pt modelId="{294608F1-1BD8-4F70-85A9-05C34F4ED13A}" type="sibTrans" cxnId="{580AF505-ABB9-43B3-B447-26584734610B}">
      <dgm:prSet/>
      <dgm:spPr/>
      <dgm:t>
        <a:bodyPr/>
        <a:lstStyle/>
        <a:p>
          <a:endParaRPr lang="fr-CH"/>
        </a:p>
      </dgm:t>
    </dgm:pt>
    <dgm:pt modelId="{5CFE6F3C-95F4-44BD-9719-67F2EBCE3E16}">
      <dgm:prSet phldrT="[Text]" custT="1"/>
      <dgm:spPr>
        <a:solidFill>
          <a:srgbClr val="9E005E">
            <a:alpha val="55000"/>
          </a:srgbClr>
        </a:solidFill>
        <a:ln>
          <a:noFill/>
        </a:ln>
      </dgm:spPr>
      <dgm:t>
        <a:bodyPr/>
        <a:lstStyle/>
        <a:p>
          <a:pPr>
            <a:lnSpc>
              <a:spcPts val="2300"/>
            </a:lnSpc>
          </a:pPr>
          <a:r>
            <a:rPr lang="fr-CH" sz="1600" noProof="0" dirty="0" smtClean="0">
              <a:solidFill>
                <a:schemeClr val="bg1"/>
              </a:solidFill>
            </a:rPr>
            <a:t>Production d’énergie</a:t>
          </a:r>
          <a:endParaRPr lang="fr-CH" sz="1600" noProof="0" dirty="0">
            <a:solidFill>
              <a:schemeClr val="bg1"/>
            </a:solidFill>
          </a:endParaRPr>
        </a:p>
      </dgm:t>
    </dgm:pt>
    <dgm:pt modelId="{3EBD4627-1843-4EF4-A66B-ED8BD4C3D625}" type="parTrans" cxnId="{6D1FC723-984B-48E5-A33F-6C0E545382CA}">
      <dgm:prSet/>
      <dgm:spPr/>
      <dgm:t>
        <a:bodyPr/>
        <a:lstStyle/>
        <a:p>
          <a:endParaRPr lang="fr-CH"/>
        </a:p>
      </dgm:t>
    </dgm:pt>
    <dgm:pt modelId="{4583C0E8-6E10-4A13-9873-5E20A9A7F4AD}" type="sibTrans" cxnId="{6D1FC723-984B-48E5-A33F-6C0E545382CA}">
      <dgm:prSet/>
      <dgm:spPr/>
      <dgm:t>
        <a:bodyPr/>
        <a:lstStyle/>
        <a:p>
          <a:endParaRPr lang="fr-CH"/>
        </a:p>
      </dgm:t>
    </dgm:pt>
    <dgm:pt modelId="{82C92873-1381-4D17-9415-3802CF60289D}">
      <dgm:prSet phldrT="[Text]" custT="1"/>
      <dgm:spPr>
        <a:solidFill>
          <a:srgbClr val="9E005E">
            <a:alpha val="55000"/>
          </a:srgbClr>
        </a:solidFill>
        <a:ln>
          <a:noFill/>
        </a:ln>
      </dgm:spPr>
      <dgm:t>
        <a:bodyPr/>
        <a:lstStyle/>
        <a:p>
          <a:pPr>
            <a:lnSpc>
              <a:spcPts val="2300"/>
            </a:lnSpc>
          </a:pPr>
          <a:r>
            <a:rPr lang="fr-CH" sz="1600" noProof="0" dirty="0" smtClean="0">
              <a:solidFill>
                <a:schemeClr val="bg1"/>
              </a:solidFill>
            </a:rPr>
            <a:t>Investissements</a:t>
          </a:r>
          <a:endParaRPr lang="fr-CH" sz="1600" noProof="0" dirty="0">
            <a:solidFill>
              <a:schemeClr val="bg1"/>
            </a:solidFill>
          </a:endParaRPr>
        </a:p>
      </dgm:t>
    </dgm:pt>
    <dgm:pt modelId="{3A276D7C-390E-45CC-A8A5-75C0429D8C57}" type="parTrans" cxnId="{C9F3E418-BF37-42B5-82C6-B703BA538FFE}">
      <dgm:prSet/>
      <dgm:spPr/>
      <dgm:t>
        <a:bodyPr/>
        <a:lstStyle/>
        <a:p>
          <a:endParaRPr lang="fr-CH"/>
        </a:p>
      </dgm:t>
    </dgm:pt>
    <dgm:pt modelId="{9BFE641C-DB88-469A-B1C8-490E5811D451}" type="sibTrans" cxnId="{C9F3E418-BF37-42B5-82C6-B703BA538FFE}">
      <dgm:prSet/>
      <dgm:spPr/>
      <dgm:t>
        <a:bodyPr/>
        <a:lstStyle/>
        <a:p>
          <a:endParaRPr lang="fr-CH"/>
        </a:p>
      </dgm:t>
    </dgm:pt>
    <dgm:pt modelId="{B9FD7648-BC0C-449C-8F7C-76B40E3A8036}">
      <dgm:prSet phldrT="[Text]" custT="1"/>
      <dgm:spPr>
        <a:solidFill>
          <a:srgbClr val="CA6C18">
            <a:alpha val="60000"/>
          </a:srgbClr>
        </a:solidFill>
        <a:ln>
          <a:noFill/>
        </a:ln>
      </dgm:spPr>
      <dgm:t>
        <a:bodyPr/>
        <a:lstStyle/>
        <a:p>
          <a:pPr>
            <a:lnSpc>
              <a:spcPts val="2300"/>
            </a:lnSpc>
          </a:pPr>
          <a:r>
            <a:rPr lang="fr-CH" sz="1600" noProof="0" dirty="0" smtClean="0">
              <a:solidFill>
                <a:schemeClr val="bg1"/>
              </a:solidFill>
            </a:rPr>
            <a:t>Famille</a:t>
          </a:r>
          <a:endParaRPr lang="fr-CH" sz="1600" noProof="0" dirty="0">
            <a:solidFill>
              <a:schemeClr val="bg1"/>
            </a:solidFill>
          </a:endParaRPr>
        </a:p>
      </dgm:t>
    </dgm:pt>
    <dgm:pt modelId="{09F40674-9F7F-409B-B70A-4B130BFD928B}" type="parTrans" cxnId="{B8DC4644-EDB9-416D-8ACE-3FB9F5F8BE3D}">
      <dgm:prSet/>
      <dgm:spPr/>
      <dgm:t>
        <a:bodyPr/>
        <a:lstStyle/>
        <a:p>
          <a:endParaRPr lang="fr-CH"/>
        </a:p>
      </dgm:t>
    </dgm:pt>
    <dgm:pt modelId="{DE4666B1-65F0-45FB-8581-D8DD0448A8BD}" type="sibTrans" cxnId="{B8DC4644-EDB9-416D-8ACE-3FB9F5F8BE3D}">
      <dgm:prSet/>
      <dgm:spPr/>
      <dgm:t>
        <a:bodyPr/>
        <a:lstStyle/>
        <a:p>
          <a:endParaRPr lang="fr-CH"/>
        </a:p>
      </dgm:t>
    </dgm:pt>
    <dgm:pt modelId="{50BDDFA8-8361-436C-AEFF-17D9DACB25BA}">
      <dgm:prSet phldrT="[Text]" custT="1"/>
      <dgm:spPr>
        <a:solidFill>
          <a:srgbClr val="CA6C18">
            <a:alpha val="60000"/>
          </a:srgbClr>
        </a:solidFill>
        <a:ln>
          <a:noFill/>
        </a:ln>
      </dgm:spPr>
      <dgm:t>
        <a:bodyPr/>
        <a:lstStyle/>
        <a:p>
          <a:pPr>
            <a:lnSpc>
              <a:spcPts val="2300"/>
            </a:lnSpc>
          </a:pPr>
          <a:r>
            <a:rPr lang="fr-CH" sz="1600" noProof="0" dirty="0" smtClean="0">
              <a:solidFill>
                <a:schemeClr val="bg1"/>
              </a:solidFill>
            </a:rPr>
            <a:t>Formation continue</a:t>
          </a:r>
          <a:endParaRPr lang="fr-CH" sz="1600" noProof="0" dirty="0">
            <a:solidFill>
              <a:schemeClr val="bg1"/>
            </a:solidFill>
          </a:endParaRPr>
        </a:p>
      </dgm:t>
    </dgm:pt>
    <dgm:pt modelId="{94ED4BBB-D729-43BF-8B9B-4F760FCE5182}" type="parTrans" cxnId="{DAB70427-9CA7-4794-BC7B-ED346117BDF8}">
      <dgm:prSet/>
      <dgm:spPr/>
      <dgm:t>
        <a:bodyPr/>
        <a:lstStyle/>
        <a:p>
          <a:endParaRPr lang="fr-CH"/>
        </a:p>
      </dgm:t>
    </dgm:pt>
    <dgm:pt modelId="{582B9C4C-DED2-4E61-939E-5E8AEBC637FC}" type="sibTrans" cxnId="{DAB70427-9CA7-4794-BC7B-ED346117BDF8}">
      <dgm:prSet/>
      <dgm:spPr/>
      <dgm:t>
        <a:bodyPr/>
        <a:lstStyle/>
        <a:p>
          <a:endParaRPr lang="fr-CH"/>
        </a:p>
      </dgm:t>
    </dgm:pt>
    <dgm:pt modelId="{371B9AB0-ADC8-4ED7-9902-3AA8B4628E53}">
      <dgm:prSet phldrT="[Text]" custT="1"/>
      <dgm:spPr>
        <a:solidFill>
          <a:srgbClr val="CA6C18">
            <a:alpha val="60000"/>
          </a:srgbClr>
        </a:solidFill>
        <a:ln>
          <a:noFill/>
        </a:ln>
      </dgm:spPr>
      <dgm:t>
        <a:bodyPr/>
        <a:lstStyle/>
        <a:p>
          <a:pPr>
            <a:lnSpc>
              <a:spcPts val="2300"/>
            </a:lnSpc>
          </a:pPr>
          <a:r>
            <a:rPr lang="fr-CH" sz="1600" noProof="0" dirty="0" smtClean="0">
              <a:solidFill>
                <a:schemeClr val="bg1"/>
              </a:solidFill>
            </a:rPr>
            <a:t>Engagement social</a:t>
          </a:r>
          <a:endParaRPr lang="fr-CH" sz="1600" noProof="0" dirty="0">
            <a:solidFill>
              <a:schemeClr val="bg1"/>
            </a:solidFill>
          </a:endParaRPr>
        </a:p>
      </dgm:t>
    </dgm:pt>
    <dgm:pt modelId="{11A70D84-70B5-4F8E-908A-8D8EEF2938FF}" type="parTrans" cxnId="{3C79C219-8737-4DDA-A920-223D192F999A}">
      <dgm:prSet/>
      <dgm:spPr/>
      <dgm:t>
        <a:bodyPr/>
        <a:lstStyle/>
        <a:p>
          <a:endParaRPr lang="fr-CH"/>
        </a:p>
      </dgm:t>
    </dgm:pt>
    <dgm:pt modelId="{BC71983F-7965-4F7F-A627-257971095C03}" type="sibTrans" cxnId="{3C79C219-8737-4DDA-A920-223D192F999A}">
      <dgm:prSet/>
      <dgm:spPr/>
      <dgm:t>
        <a:bodyPr/>
        <a:lstStyle/>
        <a:p>
          <a:endParaRPr lang="fr-CH"/>
        </a:p>
      </dgm:t>
    </dgm:pt>
    <dgm:pt modelId="{5070E736-160F-4318-93F9-610B473BBDB5}">
      <dgm:prSet phldrT="[Text]" custT="1"/>
      <dgm:spPr>
        <a:solidFill>
          <a:srgbClr val="CA6C18">
            <a:alpha val="60000"/>
          </a:srgbClr>
        </a:solidFill>
        <a:ln>
          <a:noFill/>
        </a:ln>
      </dgm:spPr>
      <dgm:t>
        <a:bodyPr/>
        <a:lstStyle/>
        <a:p>
          <a:pPr>
            <a:lnSpc>
              <a:spcPts val="2300"/>
            </a:lnSpc>
          </a:pPr>
          <a:r>
            <a:rPr lang="fr-CH" sz="1600" noProof="0" dirty="0" smtClean="0">
              <a:solidFill>
                <a:schemeClr val="bg1"/>
              </a:solidFill>
            </a:rPr>
            <a:t>Acceptation régionale</a:t>
          </a:r>
          <a:endParaRPr lang="fr-CH" sz="1600" noProof="0" dirty="0">
            <a:solidFill>
              <a:schemeClr val="bg1"/>
            </a:solidFill>
          </a:endParaRPr>
        </a:p>
      </dgm:t>
    </dgm:pt>
    <dgm:pt modelId="{6FDCA7AB-937D-4945-9641-D467F1155355}" type="parTrans" cxnId="{86ADC7D9-143E-4DE3-BE71-7058186193ED}">
      <dgm:prSet/>
      <dgm:spPr/>
      <dgm:t>
        <a:bodyPr/>
        <a:lstStyle/>
        <a:p>
          <a:endParaRPr lang="fr-CH"/>
        </a:p>
      </dgm:t>
    </dgm:pt>
    <dgm:pt modelId="{A0F1612E-31F8-4A17-8A97-D90064091F85}" type="sibTrans" cxnId="{86ADC7D9-143E-4DE3-BE71-7058186193ED}">
      <dgm:prSet/>
      <dgm:spPr/>
      <dgm:t>
        <a:bodyPr/>
        <a:lstStyle/>
        <a:p>
          <a:endParaRPr lang="fr-CH"/>
        </a:p>
      </dgm:t>
    </dgm:pt>
    <dgm:pt modelId="{97BCEADF-1548-4948-984E-112462A9C911}">
      <dgm:prSet phldrT="[Text]" custT="1"/>
      <dgm:spPr>
        <a:solidFill>
          <a:srgbClr val="CA6C18">
            <a:alpha val="60000"/>
          </a:srgbClr>
        </a:solidFill>
        <a:ln>
          <a:noFill/>
        </a:ln>
      </dgm:spPr>
      <dgm:t>
        <a:bodyPr/>
        <a:lstStyle/>
        <a:p>
          <a:pPr>
            <a:lnSpc>
              <a:spcPts val="2300"/>
            </a:lnSpc>
          </a:pPr>
          <a:r>
            <a:rPr lang="fr-CH" sz="1600" noProof="0" dirty="0" smtClean="0">
              <a:solidFill>
                <a:schemeClr val="bg1"/>
              </a:solidFill>
            </a:rPr>
            <a:t>Espaces ruraux</a:t>
          </a:r>
          <a:endParaRPr lang="fr-CH" sz="1600" noProof="0" dirty="0">
            <a:solidFill>
              <a:schemeClr val="bg1"/>
            </a:solidFill>
          </a:endParaRPr>
        </a:p>
      </dgm:t>
    </dgm:pt>
    <dgm:pt modelId="{D0C94A0F-4156-44F2-A06C-58770F4DE44B}" type="parTrans" cxnId="{89B6C0FB-CED0-4645-BE17-F641FEF08381}">
      <dgm:prSet/>
      <dgm:spPr/>
      <dgm:t>
        <a:bodyPr/>
        <a:lstStyle/>
        <a:p>
          <a:endParaRPr lang="fr-CH"/>
        </a:p>
      </dgm:t>
    </dgm:pt>
    <dgm:pt modelId="{7D08117D-683A-4827-B800-0D635A9A55BB}" type="sibTrans" cxnId="{89B6C0FB-CED0-4645-BE17-F641FEF08381}">
      <dgm:prSet/>
      <dgm:spPr/>
      <dgm:t>
        <a:bodyPr/>
        <a:lstStyle/>
        <a:p>
          <a:endParaRPr lang="fr-CH"/>
        </a:p>
      </dgm:t>
    </dgm:pt>
    <dgm:pt modelId="{3C5A216E-841F-4F1B-9933-65FC020DD061}">
      <dgm:prSet phldrT="[Text]" custT="1"/>
      <dgm:spPr>
        <a:solidFill>
          <a:srgbClr val="66952E">
            <a:alpha val="60000"/>
          </a:srgbClr>
        </a:solidFill>
        <a:ln>
          <a:noFill/>
        </a:ln>
      </dgm:spPr>
      <dgm:t>
        <a:bodyPr/>
        <a:lstStyle/>
        <a:p>
          <a:pPr>
            <a:lnSpc>
              <a:spcPts val="2300"/>
            </a:lnSpc>
          </a:pPr>
          <a:r>
            <a:rPr lang="fr-CH" sz="1600" noProof="0" dirty="0" smtClean="0">
              <a:solidFill>
                <a:schemeClr val="bg1"/>
              </a:solidFill>
            </a:rPr>
            <a:t>Protection de l’eau, de l’air et des sols</a:t>
          </a:r>
          <a:endParaRPr lang="fr-CH" sz="1600" noProof="0" dirty="0">
            <a:solidFill>
              <a:schemeClr val="bg1"/>
            </a:solidFill>
          </a:endParaRPr>
        </a:p>
      </dgm:t>
    </dgm:pt>
    <dgm:pt modelId="{04F127F9-795E-408C-9531-5AD6D9A8CF9A}" type="parTrans" cxnId="{C677736A-DCA2-4CD1-889A-5A4C7DFC2775}">
      <dgm:prSet/>
      <dgm:spPr/>
      <dgm:t>
        <a:bodyPr/>
        <a:lstStyle/>
        <a:p>
          <a:endParaRPr lang="fr-CH"/>
        </a:p>
      </dgm:t>
    </dgm:pt>
    <dgm:pt modelId="{AA9A2D3A-A717-44EB-AE16-9773C6299381}" type="sibTrans" cxnId="{C677736A-DCA2-4CD1-889A-5A4C7DFC2775}">
      <dgm:prSet/>
      <dgm:spPr/>
      <dgm:t>
        <a:bodyPr/>
        <a:lstStyle/>
        <a:p>
          <a:endParaRPr lang="fr-CH"/>
        </a:p>
      </dgm:t>
    </dgm:pt>
    <dgm:pt modelId="{EEB621EE-E60A-4D01-B838-1E09768E528C}" type="pres">
      <dgm:prSet presAssocID="{3455A0F6-D63A-4F83-98F5-2A6C7403DEA5}" presName="Name0" presStyleCnt="0">
        <dgm:presLayoutVars>
          <dgm:dir/>
          <dgm:animLvl val="lvl"/>
          <dgm:resizeHandles val="exact"/>
        </dgm:presLayoutVars>
      </dgm:prSet>
      <dgm:spPr/>
      <dgm:t>
        <a:bodyPr/>
        <a:lstStyle/>
        <a:p>
          <a:endParaRPr lang="de-CH"/>
        </a:p>
      </dgm:t>
    </dgm:pt>
    <dgm:pt modelId="{933A56A5-80E8-4052-ABC8-8289A57B6DA1}" type="pres">
      <dgm:prSet presAssocID="{EC1883CC-8C4B-4A77-A096-E677DF33114A}" presName="composite" presStyleCnt="0"/>
      <dgm:spPr/>
    </dgm:pt>
    <dgm:pt modelId="{71EBABDF-28B8-426E-8AD1-6E1ABD9E7C38}" type="pres">
      <dgm:prSet presAssocID="{EC1883CC-8C4B-4A77-A096-E677DF33114A}" presName="parTx" presStyleLbl="alignNode1" presStyleIdx="0" presStyleCnt="3" custLinFactX="100000" custLinFactNeighborX="122821">
        <dgm:presLayoutVars>
          <dgm:chMax val="0"/>
          <dgm:chPref val="0"/>
          <dgm:bulletEnabled val="1"/>
        </dgm:presLayoutVars>
      </dgm:prSet>
      <dgm:spPr/>
      <dgm:t>
        <a:bodyPr/>
        <a:lstStyle/>
        <a:p>
          <a:endParaRPr lang="de-CH"/>
        </a:p>
      </dgm:t>
    </dgm:pt>
    <dgm:pt modelId="{452BF0E7-AA2B-4E62-AFDE-62F3551288E6}" type="pres">
      <dgm:prSet presAssocID="{EC1883CC-8C4B-4A77-A096-E677DF33114A}" presName="desTx" presStyleLbl="alignAccFollowNode1" presStyleIdx="0" presStyleCnt="3" custLinFactX="100000" custLinFactNeighborX="122821">
        <dgm:presLayoutVars>
          <dgm:bulletEnabled val="1"/>
        </dgm:presLayoutVars>
      </dgm:prSet>
      <dgm:spPr/>
      <dgm:t>
        <a:bodyPr/>
        <a:lstStyle/>
        <a:p>
          <a:endParaRPr lang="de-CH"/>
        </a:p>
      </dgm:t>
    </dgm:pt>
    <dgm:pt modelId="{398D8C47-544F-475A-B858-B3EC78E29FD1}" type="pres">
      <dgm:prSet presAssocID="{91D67996-D22B-4E22-A150-791875E8E570}" presName="space" presStyleCnt="0"/>
      <dgm:spPr/>
    </dgm:pt>
    <dgm:pt modelId="{1E9FCEF3-E6BE-47F4-BA4F-1A9A244CCFF3}" type="pres">
      <dgm:prSet presAssocID="{CFB871F4-28B0-4263-A1F3-5182E50A4899}" presName="composite" presStyleCnt="0"/>
      <dgm:spPr/>
    </dgm:pt>
    <dgm:pt modelId="{C4FBE79C-0FB6-4E59-8310-EF2D1BD4DDBC}" type="pres">
      <dgm:prSet presAssocID="{CFB871F4-28B0-4263-A1F3-5182E50A4899}" presName="parTx" presStyleLbl="alignNode1" presStyleIdx="1" presStyleCnt="3" custLinFactX="-11817" custLinFactNeighborX="-100000">
        <dgm:presLayoutVars>
          <dgm:chMax val="0"/>
          <dgm:chPref val="0"/>
          <dgm:bulletEnabled val="1"/>
        </dgm:presLayoutVars>
      </dgm:prSet>
      <dgm:spPr/>
      <dgm:t>
        <a:bodyPr/>
        <a:lstStyle/>
        <a:p>
          <a:endParaRPr lang="de-CH"/>
        </a:p>
      </dgm:t>
    </dgm:pt>
    <dgm:pt modelId="{A3392313-4244-42B9-A4D9-29ACEE9815F1}" type="pres">
      <dgm:prSet presAssocID="{CFB871F4-28B0-4263-A1F3-5182E50A4899}" presName="desTx" presStyleLbl="alignAccFollowNode1" presStyleIdx="1" presStyleCnt="3" custLinFactX="-11817" custLinFactNeighborX="-100000">
        <dgm:presLayoutVars>
          <dgm:bulletEnabled val="1"/>
        </dgm:presLayoutVars>
      </dgm:prSet>
      <dgm:spPr/>
      <dgm:t>
        <a:bodyPr/>
        <a:lstStyle/>
        <a:p>
          <a:endParaRPr lang="de-CH"/>
        </a:p>
      </dgm:t>
    </dgm:pt>
    <dgm:pt modelId="{2FCF5B6E-2291-43B7-A846-A4ABA1901CA0}" type="pres">
      <dgm:prSet presAssocID="{D43FE50F-AD2F-436D-95C3-E6ACE96202F2}" presName="space" presStyleCnt="0"/>
      <dgm:spPr/>
    </dgm:pt>
    <dgm:pt modelId="{D702D79A-DD8D-47B0-BAE8-184D57F36295}" type="pres">
      <dgm:prSet presAssocID="{FBDE9BC7-D462-47DF-8030-5E05ED610F09}" presName="composite" presStyleCnt="0"/>
      <dgm:spPr/>
    </dgm:pt>
    <dgm:pt modelId="{B938C545-0E0A-4F68-B91A-D84A92E085DC}" type="pres">
      <dgm:prSet presAssocID="{FBDE9BC7-D462-47DF-8030-5E05ED610F09}" presName="parTx" presStyleLbl="alignNode1" presStyleIdx="2" presStyleCnt="3" custLinFactX="-16054" custLinFactNeighborX="-100000">
        <dgm:presLayoutVars>
          <dgm:chMax val="0"/>
          <dgm:chPref val="0"/>
          <dgm:bulletEnabled val="1"/>
        </dgm:presLayoutVars>
      </dgm:prSet>
      <dgm:spPr/>
      <dgm:t>
        <a:bodyPr/>
        <a:lstStyle/>
        <a:p>
          <a:endParaRPr lang="de-CH"/>
        </a:p>
      </dgm:t>
    </dgm:pt>
    <dgm:pt modelId="{058471DD-8E75-4A76-9593-89691204CD9A}" type="pres">
      <dgm:prSet presAssocID="{FBDE9BC7-D462-47DF-8030-5E05ED610F09}" presName="desTx" presStyleLbl="alignAccFollowNode1" presStyleIdx="2" presStyleCnt="3" custLinFactX="-16054" custLinFactNeighborX="-100000">
        <dgm:presLayoutVars>
          <dgm:bulletEnabled val="1"/>
        </dgm:presLayoutVars>
      </dgm:prSet>
      <dgm:spPr/>
      <dgm:t>
        <a:bodyPr/>
        <a:lstStyle/>
        <a:p>
          <a:endParaRPr lang="de-CH"/>
        </a:p>
      </dgm:t>
    </dgm:pt>
  </dgm:ptLst>
  <dgm:cxnLst>
    <dgm:cxn modelId="{1AAF1957-CCBB-4E49-9081-8D757FC41118}" type="presOf" srcId="{371B9AB0-ADC8-4ED7-9902-3AA8B4628E53}" destId="{058471DD-8E75-4A76-9593-89691204CD9A}" srcOrd="0" destOrd="4" presId="urn:microsoft.com/office/officeart/2005/8/layout/hList1"/>
    <dgm:cxn modelId="{DBD1350F-055B-4DCF-9E05-4C815BD29037}" type="presOf" srcId="{3C5A216E-841F-4F1B-9933-65FC020DD061}" destId="{452BF0E7-AA2B-4E62-AFDE-62F3551288E6}" srcOrd="0" destOrd="4" presId="urn:microsoft.com/office/officeart/2005/8/layout/hList1"/>
    <dgm:cxn modelId="{96590152-55B5-46A3-82E7-F3160455B442}" type="presOf" srcId="{4A8AC2D8-1A3D-466D-94CD-136C0CD653D0}" destId="{452BF0E7-AA2B-4E62-AFDE-62F3551288E6}" srcOrd="0" destOrd="5" presId="urn:microsoft.com/office/officeart/2005/8/layout/hList1"/>
    <dgm:cxn modelId="{86D411AF-04EC-454A-88D7-1FC32F81DD8E}" type="presOf" srcId="{DCB39D65-1C67-498F-8CA2-7E31704CBAFA}" destId="{058471DD-8E75-4A76-9593-89691204CD9A}" srcOrd="0" destOrd="3" presId="urn:microsoft.com/office/officeart/2005/8/layout/hList1"/>
    <dgm:cxn modelId="{1D123FB8-482A-4DC4-97B2-32EE37E64D1E}" type="presOf" srcId="{38878021-E331-42FD-AD0C-5274B53720ED}" destId="{452BF0E7-AA2B-4E62-AFDE-62F3551288E6}" srcOrd="0" destOrd="1" presId="urn:microsoft.com/office/officeart/2005/8/layout/hList1"/>
    <dgm:cxn modelId="{DA4962BF-2CD8-421F-BFEF-B6FBF7ED7FAA}" type="presOf" srcId="{5CFE6F3C-95F4-44BD-9719-67F2EBCE3E16}" destId="{A3392313-4244-42B9-A4D9-29ACEE9815F1}" srcOrd="0" destOrd="2" presId="urn:microsoft.com/office/officeart/2005/8/layout/hList1"/>
    <dgm:cxn modelId="{E78F4E59-E28A-43ED-A365-679100B279F0}" srcId="{FBDE9BC7-D462-47DF-8030-5E05ED610F09}" destId="{962BEC92-CF61-4A40-89FB-26DDAA00A992}" srcOrd="0" destOrd="0" parTransId="{E5549EEE-7501-4B8A-A9CC-1A76355D2A78}" sibTransId="{D0B6B7F7-E98C-4770-9CEF-A2353EA87C31}"/>
    <dgm:cxn modelId="{4392A51E-CF2E-44DA-94EF-B2014731AEF9}" srcId="{EC1883CC-8C4B-4A77-A096-E677DF33114A}" destId="{4A8AC2D8-1A3D-466D-94CD-136C0CD653D0}" srcOrd="5" destOrd="0" parTransId="{CF3926CB-721F-42DF-899C-1BCCCBA310C9}" sibTransId="{69E9FAA6-2177-4769-ACB3-3F60C4635F7F}"/>
    <dgm:cxn modelId="{A851D458-1760-478A-820F-055A4256D6AA}" type="presOf" srcId="{962BEC92-CF61-4A40-89FB-26DDAA00A992}" destId="{058471DD-8E75-4A76-9593-89691204CD9A}" srcOrd="0" destOrd="0" presId="urn:microsoft.com/office/officeart/2005/8/layout/hList1"/>
    <dgm:cxn modelId="{079B3E24-8136-46D5-9EE0-50F2D6DC60E3}" srcId="{EC1883CC-8C4B-4A77-A096-E677DF33114A}" destId="{59540185-9D31-4628-90D2-1822AF30DD86}" srcOrd="2" destOrd="0" parTransId="{72FB9BA0-EA23-4800-882D-5983AEFB2ACB}" sibTransId="{E3C5ED19-5052-4803-B446-6F5DF1F03510}"/>
    <dgm:cxn modelId="{9C9CB150-910D-4F7D-8722-559DAE3F86A4}" srcId="{FBDE9BC7-D462-47DF-8030-5E05ED610F09}" destId="{DCB39D65-1C67-498F-8CA2-7E31704CBAFA}" srcOrd="3" destOrd="0" parTransId="{0D2B4060-4938-44A7-B07E-2488E4B25AF5}" sibTransId="{DA035135-2D5F-496B-B19A-1B4749FFC8D8}"/>
    <dgm:cxn modelId="{86ADC7D9-143E-4DE3-BE71-7058186193ED}" srcId="{FBDE9BC7-D462-47DF-8030-5E05ED610F09}" destId="{5070E736-160F-4318-93F9-610B473BBDB5}" srcOrd="5" destOrd="0" parTransId="{6FDCA7AB-937D-4945-9641-D467F1155355}" sibTransId="{A0F1612E-31F8-4A17-8A97-D90064091F85}"/>
    <dgm:cxn modelId="{6D1FC723-984B-48E5-A33F-6C0E545382CA}" srcId="{CFB871F4-28B0-4263-A1F3-5182E50A4899}" destId="{5CFE6F3C-95F4-44BD-9719-67F2EBCE3E16}" srcOrd="2" destOrd="0" parTransId="{3EBD4627-1843-4EF4-A66B-ED8BD4C3D625}" sibTransId="{4583C0E8-6E10-4A13-9873-5E20A9A7F4AD}"/>
    <dgm:cxn modelId="{F06D13E4-6FA2-49BB-870B-FA65CACA6435}" srcId="{CFB871F4-28B0-4263-A1F3-5182E50A4899}" destId="{D1439435-0799-48C1-B3CD-CBA75DF5DD61}" srcOrd="0" destOrd="0" parTransId="{C64C9736-F42A-48E6-9442-2CA778DF85BA}" sibTransId="{8844357B-5764-4B7D-8E6D-12F2E2063959}"/>
    <dgm:cxn modelId="{62B7F3AD-276C-47C7-B7B9-E862F7D6768D}" type="presOf" srcId="{D1439435-0799-48C1-B3CD-CBA75DF5DD61}" destId="{A3392313-4244-42B9-A4D9-29ACEE9815F1}" srcOrd="0" destOrd="0" presId="urn:microsoft.com/office/officeart/2005/8/layout/hList1"/>
    <dgm:cxn modelId="{2178D86F-C1E6-480B-B75C-7372CEBDB900}" type="presOf" srcId="{3455A0F6-D63A-4F83-98F5-2A6C7403DEA5}" destId="{EEB621EE-E60A-4D01-B838-1E09768E528C}" srcOrd="0" destOrd="0" presId="urn:microsoft.com/office/officeart/2005/8/layout/hList1"/>
    <dgm:cxn modelId="{F65BD410-30D8-4C7D-BB5D-0AC4338E5EEA}" type="presOf" srcId="{FFF4548F-D54E-494C-B552-C91FD44CDC7F}" destId="{452BF0E7-AA2B-4E62-AFDE-62F3551288E6}" srcOrd="0" destOrd="0" presId="urn:microsoft.com/office/officeart/2005/8/layout/hList1"/>
    <dgm:cxn modelId="{89B6C0FB-CED0-4645-BE17-F641FEF08381}" srcId="{FBDE9BC7-D462-47DF-8030-5E05ED610F09}" destId="{97BCEADF-1548-4948-984E-112462A9C911}" srcOrd="6" destOrd="0" parTransId="{D0C94A0F-4156-44F2-A06C-58770F4DE44B}" sibTransId="{7D08117D-683A-4827-B800-0D635A9A55BB}"/>
    <dgm:cxn modelId="{2907E9B4-BA78-440D-92C8-CE934B8B0AFB}" type="presOf" srcId="{82C92873-1381-4D17-9415-3802CF60289D}" destId="{A3392313-4244-42B9-A4D9-29ACEE9815F1}" srcOrd="0" destOrd="3" presId="urn:microsoft.com/office/officeart/2005/8/layout/hList1"/>
    <dgm:cxn modelId="{2649F73B-4A1B-4E5A-A771-323E692C69D7}" type="presOf" srcId="{97BCEADF-1548-4948-984E-112462A9C911}" destId="{058471DD-8E75-4A76-9593-89691204CD9A}" srcOrd="0" destOrd="6" presId="urn:microsoft.com/office/officeart/2005/8/layout/hList1"/>
    <dgm:cxn modelId="{B4CD4C3D-D20C-4390-ABE1-15143C9EEA5F}" type="presOf" srcId="{EC1883CC-8C4B-4A77-A096-E677DF33114A}" destId="{71EBABDF-28B8-426E-8AD1-6E1ABD9E7C38}" srcOrd="0" destOrd="0" presId="urn:microsoft.com/office/officeart/2005/8/layout/hList1"/>
    <dgm:cxn modelId="{1E989AF2-652C-4D3E-9BBD-7EA62932823F}" type="presOf" srcId="{292B473F-52B6-43E3-A902-317FA42760D0}" destId="{452BF0E7-AA2B-4E62-AFDE-62F3551288E6}" srcOrd="0" destOrd="3" presId="urn:microsoft.com/office/officeart/2005/8/layout/hList1"/>
    <dgm:cxn modelId="{550A4BA7-F30B-4DD8-BF9D-548BA6A85149}" srcId="{3455A0F6-D63A-4F83-98F5-2A6C7403DEA5}" destId="{EC1883CC-8C4B-4A77-A096-E677DF33114A}" srcOrd="0" destOrd="0" parTransId="{00D3D35D-4B8B-4D92-9A85-6D69ED527006}" sibTransId="{91D67996-D22B-4E22-A150-791875E8E570}"/>
    <dgm:cxn modelId="{61428287-DD72-48CD-9F48-B2AD812D9D88}" type="presOf" srcId="{59540185-9D31-4628-90D2-1822AF30DD86}" destId="{452BF0E7-AA2B-4E62-AFDE-62F3551288E6}" srcOrd="0" destOrd="2" presId="urn:microsoft.com/office/officeart/2005/8/layout/hList1"/>
    <dgm:cxn modelId="{3F63D476-CCB0-463B-8773-F8333B623925}" type="presOf" srcId="{5070E736-160F-4318-93F9-610B473BBDB5}" destId="{058471DD-8E75-4A76-9593-89691204CD9A}" srcOrd="0" destOrd="5" presId="urn:microsoft.com/office/officeart/2005/8/layout/hList1"/>
    <dgm:cxn modelId="{898B6B98-DD56-4670-B401-D8FEB1983716}" srcId="{3455A0F6-D63A-4F83-98F5-2A6C7403DEA5}" destId="{CFB871F4-28B0-4263-A1F3-5182E50A4899}" srcOrd="1" destOrd="0" parTransId="{813D0414-711A-4400-AFE7-D094BC0AA528}" sibTransId="{D43FE50F-AD2F-436D-95C3-E6ACE96202F2}"/>
    <dgm:cxn modelId="{580AF505-ABB9-43B3-B447-26584734610B}" srcId="{CFB871F4-28B0-4263-A1F3-5182E50A4899}" destId="{CB6E16DC-BBA4-4A54-9110-2BC9C3B06509}" srcOrd="1" destOrd="0" parTransId="{62E67E51-E2FF-4E42-A116-FA3582189492}" sibTransId="{294608F1-1BD8-4F70-85A9-05C34F4ED13A}"/>
    <dgm:cxn modelId="{BCD68190-A97A-4CFF-A3E3-4AD652EDF51C}" type="presOf" srcId="{B9FD7648-BC0C-449C-8F7C-76B40E3A8036}" destId="{058471DD-8E75-4A76-9593-89691204CD9A}" srcOrd="0" destOrd="1" presId="urn:microsoft.com/office/officeart/2005/8/layout/hList1"/>
    <dgm:cxn modelId="{617CA562-8CB5-4960-B61E-F02F9A13406A}" type="presOf" srcId="{50BDDFA8-8361-436C-AEFF-17D9DACB25BA}" destId="{058471DD-8E75-4A76-9593-89691204CD9A}" srcOrd="0" destOrd="2" presId="urn:microsoft.com/office/officeart/2005/8/layout/hList1"/>
    <dgm:cxn modelId="{DAB70427-9CA7-4794-BC7B-ED346117BDF8}" srcId="{FBDE9BC7-D462-47DF-8030-5E05ED610F09}" destId="{50BDDFA8-8361-436C-AEFF-17D9DACB25BA}" srcOrd="2" destOrd="0" parTransId="{94ED4BBB-D729-43BF-8B9B-4F760FCE5182}" sibTransId="{582B9C4C-DED2-4E61-939E-5E8AEBC637FC}"/>
    <dgm:cxn modelId="{9ED20890-D6C0-4A03-8B2E-F1938E502986}" srcId="{EC1883CC-8C4B-4A77-A096-E677DF33114A}" destId="{292B473F-52B6-43E3-A902-317FA42760D0}" srcOrd="3" destOrd="0" parTransId="{2956A3CF-7299-4375-9F20-520CB7C98E26}" sibTransId="{8A66473A-C685-4AF6-966A-8702E91AA724}"/>
    <dgm:cxn modelId="{5508EF5D-74AA-411A-8670-6E716C6A7A0E}" type="presOf" srcId="{CFB871F4-28B0-4263-A1F3-5182E50A4899}" destId="{C4FBE79C-0FB6-4E59-8310-EF2D1BD4DDBC}" srcOrd="0" destOrd="0" presId="urn:microsoft.com/office/officeart/2005/8/layout/hList1"/>
    <dgm:cxn modelId="{1201ED6F-9811-4DF2-8BD1-4C6BC02F8F31}" type="presOf" srcId="{FBDE9BC7-D462-47DF-8030-5E05ED610F09}" destId="{B938C545-0E0A-4F68-B91A-D84A92E085DC}" srcOrd="0" destOrd="0" presId="urn:microsoft.com/office/officeart/2005/8/layout/hList1"/>
    <dgm:cxn modelId="{64E01E26-4C1E-4D81-B1A0-E86DEA7BC4F0}" type="presOf" srcId="{CB6E16DC-BBA4-4A54-9110-2BC9C3B06509}" destId="{A3392313-4244-42B9-A4D9-29ACEE9815F1}" srcOrd="0" destOrd="1" presId="urn:microsoft.com/office/officeart/2005/8/layout/hList1"/>
    <dgm:cxn modelId="{69141950-1193-48D3-8A05-EE3A4ED49EF7}" srcId="{EC1883CC-8C4B-4A77-A096-E677DF33114A}" destId="{38878021-E331-42FD-AD0C-5274B53720ED}" srcOrd="1" destOrd="0" parTransId="{2C08F10D-D9FB-475C-A569-37A6310C8D5D}" sibTransId="{C6706AB7-36FD-4F07-B6F1-12125C9A5A8F}"/>
    <dgm:cxn modelId="{C9F3E418-BF37-42B5-82C6-B703BA538FFE}" srcId="{CFB871F4-28B0-4263-A1F3-5182E50A4899}" destId="{82C92873-1381-4D17-9415-3802CF60289D}" srcOrd="3" destOrd="0" parTransId="{3A276D7C-390E-45CC-A8A5-75C0429D8C57}" sibTransId="{9BFE641C-DB88-469A-B1C8-490E5811D451}"/>
    <dgm:cxn modelId="{FCCF0C90-3135-447D-8EEA-E2309324601A}" srcId="{EC1883CC-8C4B-4A77-A096-E677DF33114A}" destId="{FFF4548F-D54E-494C-B552-C91FD44CDC7F}" srcOrd="0" destOrd="0" parTransId="{5925BD81-A4B7-4CF6-957E-D1A7A6140CF3}" sibTransId="{45614120-5B4B-45BE-B1F4-46BB9A37654C}"/>
    <dgm:cxn modelId="{C677736A-DCA2-4CD1-889A-5A4C7DFC2775}" srcId="{EC1883CC-8C4B-4A77-A096-E677DF33114A}" destId="{3C5A216E-841F-4F1B-9933-65FC020DD061}" srcOrd="4" destOrd="0" parTransId="{04F127F9-795E-408C-9531-5AD6D9A8CF9A}" sibTransId="{AA9A2D3A-A717-44EB-AE16-9773C6299381}"/>
    <dgm:cxn modelId="{0087D1BD-8DEE-412D-B227-0E430689FA7A}" srcId="{3455A0F6-D63A-4F83-98F5-2A6C7403DEA5}" destId="{FBDE9BC7-D462-47DF-8030-5E05ED610F09}" srcOrd="2" destOrd="0" parTransId="{06CD6D93-5CA3-4049-BE1C-394C351C55CA}" sibTransId="{95FEB100-0F43-4E3D-8D2E-AF587CEBDE96}"/>
    <dgm:cxn modelId="{B8DC4644-EDB9-416D-8ACE-3FB9F5F8BE3D}" srcId="{FBDE9BC7-D462-47DF-8030-5E05ED610F09}" destId="{B9FD7648-BC0C-449C-8F7C-76B40E3A8036}" srcOrd="1" destOrd="0" parTransId="{09F40674-9F7F-409B-B70A-4B130BFD928B}" sibTransId="{DE4666B1-65F0-45FB-8581-D8DD0448A8BD}"/>
    <dgm:cxn modelId="{3C79C219-8737-4DDA-A920-223D192F999A}" srcId="{FBDE9BC7-D462-47DF-8030-5E05ED610F09}" destId="{371B9AB0-ADC8-4ED7-9902-3AA8B4628E53}" srcOrd="4" destOrd="0" parTransId="{11A70D84-70B5-4F8E-908A-8D8EEF2938FF}" sibTransId="{BC71983F-7965-4F7F-A627-257971095C03}"/>
    <dgm:cxn modelId="{FCF9043A-63ED-4E1B-898D-C0F7C58BDC92}" type="presParOf" srcId="{EEB621EE-E60A-4D01-B838-1E09768E528C}" destId="{933A56A5-80E8-4052-ABC8-8289A57B6DA1}" srcOrd="0" destOrd="0" presId="urn:microsoft.com/office/officeart/2005/8/layout/hList1"/>
    <dgm:cxn modelId="{BEF14338-26CC-4573-8A8E-1A347713C604}" type="presParOf" srcId="{933A56A5-80E8-4052-ABC8-8289A57B6DA1}" destId="{71EBABDF-28B8-426E-8AD1-6E1ABD9E7C38}" srcOrd="0" destOrd="0" presId="urn:microsoft.com/office/officeart/2005/8/layout/hList1"/>
    <dgm:cxn modelId="{F2051BC9-8B65-42E4-8B99-E251863623C2}" type="presParOf" srcId="{933A56A5-80E8-4052-ABC8-8289A57B6DA1}" destId="{452BF0E7-AA2B-4E62-AFDE-62F3551288E6}" srcOrd="1" destOrd="0" presId="urn:microsoft.com/office/officeart/2005/8/layout/hList1"/>
    <dgm:cxn modelId="{8605E243-02ED-46AF-871E-FDB59E0A3310}" type="presParOf" srcId="{EEB621EE-E60A-4D01-B838-1E09768E528C}" destId="{398D8C47-544F-475A-B858-B3EC78E29FD1}" srcOrd="1" destOrd="0" presId="urn:microsoft.com/office/officeart/2005/8/layout/hList1"/>
    <dgm:cxn modelId="{78EE7755-55F2-4B88-A1D3-18A2B57B2E4B}" type="presParOf" srcId="{EEB621EE-E60A-4D01-B838-1E09768E528C}" destId="{1E9FCEF3-E6BE-47F4-BA4F-1A9A244CCFF3}" srcOrd="2" destOrd="0" presId="urn:microsoft.com/office/officeart/2005/8/layout/hList1"/>
    <dgm:cxn modelId="{44805420-404D-4B63-86EE-5313E47BC970}" type="presParOf" srcId="{1E9FCEF3-E6BE-47F4-BA4F-1A9A244CCFF3}" destId="{C4FBE79C-0FB6-4E59-8310-EF2D1BD4DDBC}" srcOrd="0" destOrd="0" presId="urn:microsoft.com/office/officeart/2005/8/layout/hList1"/>
    <dgm:cxn modelId="{19187BC7-ED49-462B-80A7-CF065F1FB9B4}" type="presParOf" srcId="{1E9FCEF3-E6BE-47F4-BA4F-1A9A244CCFF3}" destId="{A3392313-4244-42B9-A4D9-29ACEE9815F1}" srcOrd="1" destOrd="0" presId="urn:microsoft.com/office/officeart/2005/8/layout/hList1"/>
    <dgm:cxn modelId="{95ECEA0D-C96B-4DF9-A5E7-237FD4C86168}" type="presParOf" srcId="{EEB621EE-E60A-4D01-B838-1E09768E528C}" destId="{2FCF5B6E-2291-43B7-A846-A4ABA1901CA0}" srcOrd="3" destOrd="0" presId="urn:microsoft.com/office/officeart/2005/8/layout/hList1"/>
    <dgm:cxn modelId="{74A9D120-5BB0-4B88-A5A8-F18D6FAD2330}" type="presParOf" srcId="{EEB621EE-E60A-4D01-B838-1E09768E528C}" destId="{D702D79A-DD8D-47B0-BAE8-184D57F36295}" srcOrd="4" destOrd="0" presId="urn:microsoft.com/office/officeart/2005/8/layout/hList1"/>
    <dgm:cxn modelId="{7FDD9C3D-6BC1-4411-B641-E089A463E8FE}" type="presParOf" srcId="{D702D79A-DD8D-47B0-BAE8-184D57F36295}" destId="{B938C545-0E0A-4F68-B91A-D84A92E085DC}" srcOrd="0" destOrd="0" presId="urn:microsoft.com/office/officeart/2005/8/layout/hList1"/>
    <dgm:cxn modelId="{836762F4-6445-413A-A08B-D33CA4366CB8}" type="presParOf" srcId="{D702D79A-DD8D-47B0-BAE8-184D57F36295}" destId="{058471DD-8E75-4A76-9593-89691204CD9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D71271-1C02-49F7-B4A2-781A2833DE7E}" type="doc">
      <dgm:prSet loTypeId="urn:microsoft.com/office/officeart/2005/8/layout/gear1" loCatId="cycle" qsTypeId="urn:microsoft.com/office/officeart/2005/8/quickstyle/simple1" qsCatId="simple" csTypeId="urn:microsoft.com/office/officeart/2005/8/colors/colorful2" csCatId="colorful" phldr="1"/>
      <dgm:spPr/>
    </dgm:pt>
    <dgm:pt modelId="{27330FB3-66EA-4CEE-A5BF-6C5AB8770E0A}">
      <dgm:prSet phldrT="[Text]" custT="1"/>
      <dgm:spPr>
        <a:solidFill>
          <a:srgbClr val="006991"/>
        </a:solidFill>
      </dgm:spPr>
      <dgm:t>
        <a:bodyPr/>
        <a:lstStyle/>
        <a:p>
          <a:r>
            <a:rPr lang="fr-CH" sz="2400" b="1" noProof="0" dirty="0" err="1" smtClean="0">
              <a:solidFill>
                <a:schemeClr val="bg1"/>
              </a:solidFill>
            </a:rPr>
            <a:t>Pré-voyance</a:t>
          </a:r>
          <a:endParaRPr lang="fr-CH" sz="2400" b="1" noProof="0" dirty="0">
            <a:solidFill>
              <a:schemeClr val="bg1"/>
            </a:solidFill>
          </a:endParaRPr>
        </a:p>
      </dgm:t>
    </dgm:pt>
    <dgm:pt modelId="{D819F53E-F3F7-4608-930F-DE0E77429C43}" type="parTrans" cxnId="{A36C1B3D-3430-4151-A10A-8A7D0BA936F2}">
      <dgm:prSet/>
      <dgm:spPr/>
      <dgm:t>
        <a:bodyPr/>
        <a:lstStyle/>
        <a:p>
          <a:endParaRPr lang="de-CH"/>
        </a:p>
      </dgm:t>
    </dgm:pt>
    <dgm:pt modelId="{69A17941-C6AE-4E17-A711-9E08AC44090A}" type="sibTrans" cxnId="{A36C1B3D-3430-4151-A10A-8A7D0BA936F2}">
      <dgm:prSet/>
      <dgm:spPr>
        <a:solidFill>
          <a:srgbClr val="003F58"/>
        </a:solidFill>
      </dgm:spPr>
      <dgm:t>
        <a:bodyPr lIns="108000"/>
        <a:lstStyle/>
        <a:p>
          <a:endParaRPr lang="de-CH"/>
        </a:p>
      </dgm:t>
    </dgm:pt>
    <dgm:pt modelId="{815FBE0A-A698-40FA-828F-025612BE068C}">
      <dgm:prSet phldrT="[Text]" custT="1"/>
      <dgm:spPr>
        <a:solidFill>
          <a:srgbClr val="9E005E"/>
        </a:solidFill>
      </dgm:spPr>
      <dgm:t>
        <a:bodyPr/>
        <a:lstStyle/>
        <a:p>
          <a:r>
            <a:rPr lang="fr-CH" sz="1600" b="1" noProof="0" dirty="0" smtClean="0">
              <a:solidFill>
                <a:schemeClr val="bg1"/>
              </a:solidFill>
            </a:rPr>
            <a:t>Économie</a:t>
          </a:r>
          <a:endParaRPr lang="fr-CH" sz="1600" b="1" noProof="0" dirty="0">
            <a:solidFill>
              <a:schemeClr val="bg1"/>
            </a:solidFill>
          </a:endParaRPr>
        </a:p>
      </dgm:t>
    </dgm:pt>
    <dgm:pt modelId="{D48B84D4-AA51-4262-978B-EDB7A1EEBAF9}" type="parTrans" cxnId="{5C8E07FC-73EC-40EB-8B1E-F9821C3939A0}">
      <dgm:prSet/>
      <dgm:spPr/>
      <dgm:t>
        <a:bodyPr/>
        <a:lstStyle/>
        <a:p>
          <a:endParaRPr lang="de-CH"/>
        </a:p>
      </dgm:t>
    </dgm:pt>
    <dgm:pt modelId="{5ABCE5A4-0308-40E3-9AEB-3102E5E192B0}" type="sibTrans" cxnId="{5C8E07FC-73EC-40EB-8B1E-F9821C3939A0}">
      <dgm:prSet/>
      <dgm:spPr>
        <a:solidFill>
          <a:srgbClr val="760046"/>
        </a:solidFill>
      </dgm:spPr>
      <dgm:t>
        <a:bodyPr/>
        <a:lstStyle/>
        <a:p>
          <a:endParaRPr lang="de-CH"/>
        </a:p>
      </dgm:t>
    </dgm:pt>
    <dgm:pt modelId="{C5BF0500-8200-4422-8329-E7D8CF50B2F8}">
      <dgm:prSet phldrT="[Text]"/>
      <dgm:spPr>
        <a:solidFill>
          <a:srgbClr val="CA6C18"/>
        </a:solidFill>
      </dgm:spPr>
      <dgm:t>
        <a:bodyPr/>
        <a:lstStyle/>
        <a:p>
          <a:r>
            <a:rPr lang="fr-CH" b="1" noProof="0" dirty="0" smtClean="0">
              <a:solidFill>
                <a:schemeClr val="bg1"/>
              </a:solidFill>
            </a:rPr>
            <a:t>Social</a:t>
          </a:r>
          <a:endParaRPr lang="fr-CH" b="1" noProof="0" dirty="0">
            <a:solidFill>
              <a:schemeClr val="bg1"/>
            </a:solidFill>
          </a:endParaRPr>
        </a:p>
      </dgm:t>
    </dgm:pt>
    <dgm:pt modelId="{84CED4F2-C7C9-485B-B6D5-3DD01C87463B}" type="parTrans" cxnId="{C563152D-4DE0-4989-B784-ABF9CB5E8340}">
      <dgm:prSet/>
      <dgm:spPr/>
      <dgm:t>
        <a:bodyPr/>
        <a:lstStyle/>
        <a:p>
          <a:endParaRPr lang="de-CH"/>
        </a:p>
      </dgm:t>
    </dgm:pt>
    <dgm:pt modelId="{526F4447-44B8-4D7F-AEA1-C17AAF0ABF7C}" type="sibTrans" cxnId="{C563152D-4DE0-4989-B784-ABF9CB5E8340}">
      <dgm:prSet/>
      <dgm:spPr>
        <a:solidFill>
          <a:srgbClr val="884202"/>
        </a:solidFill>
      </dgm:spPr>
      <dgm:t>
        <a:bodyPr/>
        <a:lstStyle/>
        <a:p>
          <a:endParaRPr lang="de-CH"/>
        </a:p>
      </dgm:t>
    </dgm:pt>
    <dgm:pt modelId="{5A8CE6EB-40DE-486F-81A7-9612CCDD1410}" type="pres">
      <dgm:prSet presAssocID="{8AD71271-1C02-49F7-B4A2-781A2833DE7E}" presName="composite" presStyleCnt="0">
        <dgm:presLayoutVars>
          <dgm:chMax val="3"/>
          <dgm:animLvl val="lvl"/>
          <dgm:resizeHandles val="exact"/>
        </dgm:presLayoutVars>
      </dgm:prSet>
      <dgm:spPr/>
    </dgm:pt>
    <dgm:pt modelId="{75DC8BD4-A179-4F33-9FED-C90F5768034E}" type="pres">
      <dgm:prSet presAssocID="{27330FB3-66EA-4CEE-A5BF-6C5AB8770E0A}" presName="gear1" presStyleLbl="node1" presStyleIdx="0" presStyleCnt="3" custAng="19190297" custScaleX="122969" custScaleY="119916" custLinFactNeighborX="9569" custLinFactNeighborY="-601">
        <dgm:presLayoutVars>
          <dgm:chMax val="1"/>
          <dgm:bulletEnabled val="1"/>
        </dgm:presLayoutVars>
      </dgm:prSet>
      <dgm:spPr/>
      <dgm:t>
        <a:bodyPr/>
        <a:lstStyle/>
        <a:p>
          <a:endParaRPr lang="de-CH"/>
        </a:p>
      </dgm:t>
    </dgm:pt>
    <dgm:pt modelId="{9F7B15A5-D057-4F1B-812B-74B47385B00B}" type="pres">
      <dgm:prSet presAssocID="{27330FB3-66EA-4CEE-A5BF-6C5AB8770E0A}" presName="gear1srcNode" presStyleLbl="node1" presStyleIdx="0" presStyleCnt="3"/>
      <dgm:spPr/>
      <dgm:t>
        <a:bodyPr/>
        <a:lstStyle/>
        <a:p>
          <a:endParaRPr lang="de-CH"/>
        </a:p>
      </dgm:t>
    </dgm:pt>
    <dgm:pt modelId="{C5A178E6-E13A-4D0B-8E5F-D7B09E51A2D6}" type="pres">
      <dgm:prSet presAssocID="{27330FB3-66EA-4CEE-A5BF-6C5AB8770E0A}" presName="gear1dstNode" presStyleLbl="node1" presStyleIdx="0" presStyleCnt="3"/>
      <dgm:spPr/>
      <dgm:t>
        <a:bodyPr/>
        <a:lstStyle/>
        <a:p>
          <a:endParaRPr lang="de-CH"/>
        </a:p>
      </dgm:t>
    </dgm:pt>
    <dgm:pt modelId="{A7D84521-B210-43BF-9BA7-0403D69B95DB}" type="pres">
      <dgm:prSet presAssocID="{815FBE0A-A698-40FA-828F-025612BE068C}" presName="gear2" presStyleLbl="node1" presStyleIdx="1" presStyleCnt="3" custAng="510623" custScaleX="136900" custScaleY="133662" custLinFactNeighborX="-16901" custLinFactNeighborY="-22725">
        <dgm:presLayoutVars>
          <dgm:chMax val="1"/>
          <dgm:bulletEnabled val="1"/>
        </dgm:presLayoutVars>
      </dgm:prSet>
      <dgm:spPr/>
      <dgm:t>
        <a:bodyPr/>
        <a:lstStyle/>
        <a:p>
          <a:endParaRPr lang="de-CH"/>
        </a:p>
      </dgm:t>
    </dgm:pt>
    <dgm:pt modelId="{4306042F-DB70-4DA5-953C-3DF0F5A8BBC3}" type="pres">
      <dgm:prSet presAssocID="{815FBE0A-A698-40FA-828F-025612BE068C}" presName="gear2srcNode" presStyleLbl="node1" presStyleIdx="1" presStyleCnt="3"/>
      <dgm:spPr/>
      <dgm:t>
        <a:bodyPr/>
        <a:lstStyle/>
        <a:p>
          <a:endParaRPr lang="de-CH"/>
        </a:p>
      </dgm:t>
    </dgm:pt>
    <dgm:pt modelId="{F6083D49-93E5-4BBD-B0C5-F065F001CEE7}" type="pres">
      <dgm:prSet presAssocID="{815FBE0A-A698-40FA-828F-025612BE068C}" presName="gear2dstNode" presStyleLbl="node1" presStyleIdx="1" presStyleCnt="3"/>
      <dgm:spPr/>
      <dgm:t>
        <a:bodyPr/>
        <a:lstStyle/>
        <a:p>
          <a:endParaRPr lang="de-CH"/>
        </a:p>
      </dgm:t>
    </dgm:pt>
    <dgm:pt modelId="{3F40424F-C142-49B1-873B-B8EF0E74DCC3}" type="pres">
      <dgm:prSet presAssocID="{C5BF0500-8200-4422-8329-E7D8CF50B2F8}" presName="gear3" presStyleLbl="node1" presStyleIdx="2" presStyleCnt="3" custAng="21105144" custLinFactNeighborX="44595" custLinFactNeighborY="-1579"/>
      <dgm:spPr/>
      <dgm:t>
        <a:bodyPr/>
        <a:lstStyle/>
        <a:p>
          <a:endParaRPr lang="de-CH"/>
        </a:p>
      </dgm:t>
    </dgm:pt>
    <dgm:pt modelId="{E32F96CA-DE63-44C3-A6B4-69799C9B0364}" type="pres">
      <dgm:prSet presAssocID="{C5BF0500-8200-4422-8329-E7D8CF50B2F8}" presName="gear3tx" presStyleLbl="node1" presStyleIdx="2" presStyleCnt="3">
        <dgm:presLayoutVars>
          <dgm:chMax val="1"/>
          <dgm:bulletEnabled val="1"/>
        </dgm:presLayoutVars>
      </dgm:prSet>
      <dgm:spPr/>
      <dgm:t>
        <a:bodyPr/>
        <a:lstStyle/>
        <a:p>
          <a:endParaRPr lang="de-CH"/>
        </a:p>
      </dgm:t>
    </dgm:pt>
    <dgm:pt modelId="{DCCFFF01-47F7-4B05-9D30-C026E0471B2F}" type="pres">
      <dgm:prSet presAssocID="{C5BF0500-8200-4422-8329-E7D8CF50B2F8}" presName="gear3srcNode" presStyleLbl="node1" presStyleIdx="2" presStyleCnt="3"/>
      <dgm:spPr/>
      <dgm:t>
        <a:bodyPr/>
        <a:lstStyle/>
        <a:p>
          <a:endParaRPr lang="de-CH"/>
        </a:p>
      </dgm:t>
    </dgm:pt>
    <dgm:pt modelId="{595662D1-B810-4581-8C3A-DB070BCF5796}" type="pres">
      <dgm:prSet presAssocID="{C5BF0500-8200-4422-8329-E7D8CF50B2F8}" presName="gear3dstNode" presStyleLbl="node1" presStyleIdx="2" presStyleCnt="3"/>
      <dgm:spPr/>
      <dgm:t>
        <a:bodyPr/>
        <a:lstStyle/>
        <a:p>
          <a:endParaRPr lang="de-CH"/>
        </a:p>
      </dgm:t>
    </dgm:pt>
    <dgm:pt modelId="{43FACF12-4B17-4D1E-A9DB-2320AA56F8E9}" type="pres">
      <dgm:prSet presAssocID="{69A17941-C6AE-4E17-A711-9E08AC44090A}" presName="connector1" presStyleLbl="sibTrans2D1" presStyleIdx="0" presStyleCnt="3" custAng="11378719" custFlipHor="1" custScaleX="57530" custScaleY="66567" custLinFactNeighborX="929" custLinFactNeighborY="-619"/>
      <dgm:spPr/>
      <dgm:t>
        <a:bodyPr/>
        <a:lstStyle/>
        <a:p>
          <a:endParaRPr lang="de-CH"/>
        </a:p>
      </dgm:t>
    </dgm:pt>
    <dgm:pt modelId="{D9ADA326-14E1-4B45-803E-6BE765EA3717}" type="pres">
      <dgm:prSet presAssocID="{5ABCE5A4-0308-40E3-9AEB-3102E5E192B0}" presName="connector2" presStyleLbl="sibTrans2D1" presStyleIdx="1" presStyleCnt="3" custAng="12827812" custFlipHor="1" custScaleX="117147" custLinFactNeighborX="-5374" custLinFactNeighborY="4163"/>
      <dgm:spPr/>
      <dgm:t>
        <a:bodyPr/>
        <a:lstStyle/>
        <a:p>
          <a:endParaRPr lang="de-CH"/>
        </a:p>
      </dgm:t>
    </dgm:pt>
    <dgm:pt modelId="{F89F4AF2-CE98-44F1-9AAD-3B11E2044AFB}" type="pres">
      <dgm:prSet presAssocID="{526F4447-44B8-4D7F-AEA1-C17AAF0ABF7C}" presName="connector3" presStyleLbl="sibTrans2D1" presStyleIdx="2" presStyleCnt="3" custLinFactNeighborX="34875" custLinFactNeighborY="-178"/>
      <dgm:spPr/>
      <dgm:t>
        <a:bodyPr/>
        <a:lstStyle/>
        <a:p>
          <a:endParaRPr lang="de-CH"/>
        </a:p>
      </dgm:t>
    </dgm:pt>
  </dgm:ptLst>
  <dgm:cxnLst>
    <dgm:cxn modelId="{B45A9558-966F-431F-B79F-F2B0BB30A9E9}" type="presOf" srcId="{C5BF0500-8200-4422-8329-E7D8CF50B2F8}" destId="{E32F96CA-DE63-44C3-A6B4-69799C9B0364}" srcOrd="1" destOrd="0" presId="urn:microsoft.com/office/officeart/2005/8/layout/gear1"/>
    <dgm:cxn modelId="{3D26200D-6774-4909-8F3E-97420A3E30A0}" type="presOf" srcId="{526F4447-44B8-4D7F-AEA1-C17AAF0ABF7C}" destId="{F89F4AF2-CE98-44F1-9AAD-3B11E2044AFB}" srcOrd="0" destOrd="0" presId="urn:microsoft.com/office/officeart/2005/8/layout/gear1"/>
    <dgm:cxn modelId="{AA833C8F-869D-4C23-B663-4EB947E31A39}" type="presOf" srcId="{27330FB3-66EA-4CEE-A5BF-6C5AB8770E0A}" destId="{9F7B15A5-D057-4F1B-812B-74B47385B00B}" srcOrd="1" destOrd="0" presId="urn:microsoft.com/office/officeart/2005/8/layout/gear1"/>
    <dgm:cxn modelId="{3BF1B081-0E76-42C6-A989-CF961D28CA5A}" type="presOf" srcId="{815FBE0A-A698-40FA-828F-025612BE068C}" destId="{4306042F-DB70-4DA5-953C-3DF0F5A8BBC3}" srcOrd="1" destOrd="0" presId="urn:microsoft.com/office/officeart/2005/8/layout/gear1"/>
    <dgm:cxn modelId="{8B1927F9-2E2D-4E66-BE9E-42269F8CC33A}" type="presOf" srcId="{C5BF0500-8200-4422-8329-E7D8CF50B2F8}" destId="{3F40424F-C142-49B1-873B-B8EF0E74DCC3}" srcOrd="0" destOrd="0" presId="urn:microsoft.com/office/officeart/2005/8/layout/gear1"/>
    <dgm:cxn modelId="{52D781A0-E407-47AE-B2DC-D26196E86C14}" type="presOf" srcId="{69A17941-C6AE-4E17-A711-9E08AC44090A}" destId="{43FACF12-4B17-4D1E-A9DB-2320AA56F8E9}" srcOrd="0" destOrd="0" presId="urn:microsoft.com/office/officeart/2005/8/layout/gear1"/>
    <dgm:cxn modelId="{CDD226D1-6B25-4E63-97B4-E76A6B150907}" type="presOf" srcId="{27330FB3-66EA-4CEE-A5BF-6C5AB8770E0A}" destId="{C5A178E6-E13A-4D0B-8E5F-D7B09E51A2D6}" srcOrd="2" destOrd="0" presId="urn:microsoft.com/office/officeart/2005/8/layout/gear1"/>
    <dgm:cxn modelId="{C72BEE6F-F506-4AC0-BF89-856D427D1EE6}" type="presOf" srcId="{815FBE0A-A698-40FA-828F-025612BE068C}" destId="{F6083D49-93E5-4BBD-B0C5-F065F001CEE7}" srcOrd="2" destOrd="0" presId="urn:microsoft.com/office/officeart/2005/8/layout/gear1"/>
    <dgm:cxn modelId="{4B842D65-2213-4232-A6D4-0F64FA1203BF}" type="presOf" srcId="{C5BF0500-8200-4422-8329-E7D8CF50B2F8}" destId="{595662D1-B810-4581-8C3A-DB070BCF5796}" srcOrd="3" destOrd="0" presId="urn:microsoft.com/office/officeart/2005/8/layout/gear1"/>
    <dgm:cxn modelId="{C563152D-4DE0-4989-B784-ABF9CB5E8340}" srcId="{8AD71271-1C02-49F7-B4A2-781A2833DE7E}" destId="{C5BF0500-8200-4422-8329-E7D8CF50B2F8}" srcOrd="2" destOrd="0" parTransId="{84CED4F2-C7C9-485B-B6D5-3DD01C87463B}" sibTransId="{526F4447-44B8-4D7F-AEA1-C17AAF0ABF7C}"/>
    <dgm:cxn modelId="{5C8E07FC-73EC-40EB-8B1E-F9821C3939A0}" srcId="{8AD71271-1C02-49F7-B4A2-781A2833DE7E}" destId="{815FBE0A-A698-40FA-828F-025612BE068C}" srcOrd="1" destOrd="0" parTransId="{D48B84D4-AA51-4262-978B-EDB7A1EEBAF9}" sibTransId="{5ABCE5A4-0308-40E3-9AEB-3102E5E192B0}"/>
    <dgm:cxn modelId="{A5FDDD30-EB2C-4E21-8ADC-D94DEC79B975}" type="presOf" srcId="{815FBE0A-A698-40FA-828F-025612BE068C}" destId="{A7D84521-B210-43BF-9BA7-0403D69B95DB}" srcOrd="0" destOrd="0" presId="urn:microsoft.com/office/officeart/2005/8/layout/gear1"/>
    <dgm:cxn modelId="{6BDB8FAA-8346-4956-B3B3-8E3AF01B16D4}" type="presOf" srcId="{5ABCE5A4-0308-40E3-9AEB-3102E5E192B0}" destId="{D9ADA326-14E1-4B45-803E-6BE765EA3717}" srcOrd="0" destOrd="0" presId="urn:microsoft.com/office/officeart/2005/8/layout/gear1"/>
    <dgm:cxn modelId="{F07D7BEE-F455-4A24-B3AD-CE64235C8161}" type="presOf" srcId="{8AD71271-1C02-49F7-B4A2-781A2833DE7E}" destId="{5A8CE6EB-40DE-486F-81A7-9612CCDD1410}" srcOrd="0" destOrd="0" presId="urn:microsoft.com/office/officeart/2005/8/layout/gear1"/>
    <dgm:cxn modelId="{3E4621E8-409F-4EB7-BACC-C0B9AE8B179B}" type="presOf" srcId="{27330FB3-66EA-4CEE-A5BF-6C5AB8770E0A}" destId="{75DC8BD4-A179-4F33-9FED-C90F5768034E}" srcOrd="0" destOrd="0" presId="urn:microsoft.com/office/officeart/2005/8/layout/gear1"/>
    <dgm:cxn modelId="{B41AFD9F-B4D1-4CE9-839E-137C2D0C885C}" type="presOf" srcId="{C5BF0500-8200-4422-8329-E7D8CF50B2F8}" destId="{DCCFFF01-47F7-4B05-9D30-C026E0471B2F}" srcOrd="2" destOrd="0" presId="urn:microsoft.com/office/officeart/2005/8/layout/gear1"/>
    <dgm:cxn modelId="{A36C1B3D-3430-4151-A10A-8A7D0BA936F2}" srcId="{8AD71271-1C02-49F7-B4A2-781A2833DE7E}" destId="{27330FB3-66EA-4CEE-A5BF-6C5AB8770E0A}" srcOrd="0" destOrd="0" parTransId="{D819F53E-F3F7-4608-930F-DE0E77429C43}" sibTransId="{69A17941-C6AE-4E17-A711-9E08AC44090A}"/>
    <dgm:cxn modelId="{E72CFBAA-7E4E-4BF9-89E8-79801F71AD71}" type="presParOf" srcId="{5A8CE6EB-40DE-486F-81A7-9612CCDD1410}" destId="{75DC8BD4-A179-4F33-9FED-C90F5768034E}" srcOrd="0" destOrd="0" presId="urn:microsoft.com/office/officeart/2005/8/layout/gear1"/>
    <dgm:cxn modelId="{9A71E51B-BD0C-4F05-90BE-CF079B4D452D}" type="presParOf" srcId="{5A8CE6EB-40DE-486F-81A7-9612CCDD1410}" destId="{9F7B15A5-D057-4F1B-812B-74B47385B00B}" srcOrd="1" destOrd="0" presId="urn:microsoft.com/office/officeart/2005/8/layout/gear1"/>
    <dgm:cxn modelId="{6BFFB6E1-3D4E-4463-AF3A-D05E37924B97}" type="presParOf" srcId="{5A8CE6EB-40DE-486F-81A7-9612CCDD1410}" destId="{C5A178E6-E13A-4D0B-8E5F-D7B09E51A2D6}" srcOrd="2" destOrd="0" presId="urn:microsoft.com/office/officeart/2005/8/layout/gear1"/>
    <dgm:cxn modelId="{715F199F-9075-4A9D-8819-0CC2A4CBCF37}" type="presParOf" srcId="{5A8CE6EB-40DE-486F-81A7-9612CCDD1410}" destId="{A7D84521-B210-43BF-9BA7-0403D69B95DB}" srcOrd="3" destOrd="0" presId="urn:microsoft.com/office/officeart/2005/8/layout/gear1"/>
    <dgm:cxn modelId="{D5F86600-8D73-4D76-BFED-39DDB2CD5E56}" type="presParOf" srcId="{5A8CE6EB-40DE-486F-81A7-9612CCDD1410}" destId="{4306042F-DB70-4DA5-953C-3DF0F5A8BBC3}" srcOrd="4" destOrd="0" presId="urn:microsoft.com/office/officeart/2005/8/layout/gear1"/>
    <dgm:cxn modelId="{BF4F6DD9-247F-4012-BD3D-CCA546A66767}" type="presParOf" srcId="{5A8CE6EB-40DE-486F-81A7-9612CCDD1410}" destId="{F6083D49-93E5-4BBD-B0C5-F065F001CEE7}" srcOrd="5" destOrd="0" presId="urn:microsoft.com/office/officeart/2005/8/layout/gear1"/>
    <dgm:cxn modelId="{395E42B9-FF3F-49A5-8B50-6629B02731B1}" type="presParOf" srcId="{5A8CE6EB-40DE-486F-81A7-9612CCDD1410}" destId="{3F40424F-C142-49B1-873B-B8EF0E74DCC3}" srcOrd="6" destOrd="0" presId="urn:microsoft.com/office/officeart/2005/8/layout/gear1"/>
    <dgm:cxn modelId="{06C4C962-11B7-4F01-9543-57290AB24AC2}" type="presParOf" srcId="{5A8CE6EB-40DE-486F-81A7-9612CCDD1410}" destId="{E32F96CA-DE63-44C3-A6B4-69799C9B0364}" srcOrd="7" destOrd="0" presId="urn:microsoft.com/office/officeart/2005/8/layout/gear1"/>
    <dgm:cxn modelId="{E78DB398-A07E-4B08-9964-16E2FE28C01D}" type="presParOf" srcId="{5A8CE6EB-40DE-486F-81A7-9612CCDD1410}" destId="{DCCFFF01-47F7-4B05-9D30-C026E0471B2F}" srcOrd="8" destOrd="0" presId="urn:microsoft.com/office/officeart/2005/8/layout/gear1"/>
    <dgm:cxn modelId="{50825434-73E4-4098-B7F3-619439B205BE}" type="presParOf" srcId="{5A8CE6EB-40DE-486F-81A7-9612CCDD1410}" destId="{595662D1-B810-4581-8C3A-DB070BCF5796}" srcOrd="9" destOrd="0" presId="urn:microsoft.com/office/officeart/2005/8/layout/gear1"/>
    <dgm:cxn modelId="{F9B1E7FF-551A-4497-BD07-FE0602D2800F}" type="presParOf" srcId="{5A8CE6EB-40DE-486F-81A7-9612CCDD1410}" destId="{43FACF12-4B17-4D1E-A9DB-2320AA56F8E9}" srcOrd="10" destOrd="0" presId="urn:microsoft.com/office/officeart/2005/8/layout/gear1"/>
    <dgm:cxn modelId="{368EF506-D2CA-48C3-8450-687DF99DDFF6}" type="presParOf" srcId="{5A8CE6EB-40DE-486F-81A7-9612CCDD1410}" destId="{D9ADA326-14E1-4B45-803E-6BE765EA3717}" srcOrd="11" destOrd="0" presId="urn:microsoft.com/office/officeart/2005/8/layout/gear1"/>
    <dgm:cxn modelId="{57421FB0-3462-4E11-9855-ADF756E242EF}" type="presParOf" srcId="{5A8CE6EB-40DE-486F-81A7-9612CCDD1410}" destId="{F89F4AF2-CE98-44F1-9AAD-3B11E2044AF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6E2F4D-8100-48C7-B6E6-450F2F2D6200}" type="doc">
      <dgm:prSet loTypeId="urn:microsoft.com/office/officeart/2005/8/layout/gear1" loCatId="cycle" qsTypeId="urn:microsoft.com/office/officeart/2005/8/quickstyle/simple1" qsCatId="simple" csTypeId="urn:microsoft.com/office/officeart/2005/8/colors/accent1_2" csCatId="accent1" phldr="1"/>
      <dgm:spPr/>
    </dgm:pt>
    <dgm:pt modelId="{32A84D94-8B3F-4B0B-ADDD-CC2E3243CF65}">
      <dgm:prSet phldrT="[Text]"/>
      <dgm:spPr>
        <a:solidFill>
          <a:srgbClr val="66952E"/>
        </a:solidFill>
      </dgm:spPr>
      <dgm:t>
        <a:bodyPr/>
        <a:lstStyle/>
        <a:p>
          <a:r>
            <a:rPr lang="fr-CH" b="1" noProof="0" dirty="0" smtClean="0">
              <a:solidFill>
                <a:schemeClr val="bg1"/>
              </a:solidFill>
            </a:rPr>
            <a:t>Écologie</a:t>
          </a:r>
          <a:endParaRPr lang="fr-CH" b="1" noProof="0" dirty="0">
            <a:solidFill>
              <a:schemeClr val="bg1"/>
            </a:solidFill>
          </a:endParaRPr>
        </a:p>
      </dgm:t>
    </dgm:pt>
    <dgm:pt modelId="{DEEE1CF2-F792-4631-B844-C028F7A02D3F}" type="parTrans" cxnId="{DE3D1CD4-811E-445C-9C7B-A84B23603F12}">
      <dgm:prSet/>
      <dgm:spPr/>
      <dgm:t>
        <a:bodyPr/>
        <a:lstStyle/>
        <a:p>
          <a:endParaRPr lang="de-CH"/>
        </a:p>
      </dgm:t>
    </dgm:pt>
    <dgm:pt modelId="{8156FD5E-41EA-4948-9501-85CEC653B430}" type="sibTrans" cxnId="{DE3D1CD4-811E-445C-9C7B-A84B23603F12}">
      <dgm:prSet/>
      <dgm:spPr>
        <a:solidFill>
          <a:srgbClr val="4D7022"/>
        </a:solidFill>
      </dgm:spPr>
      <dgm:t>
        <a:bodyPr/>
        <a:lstStyle/>
        <a:p>
          <a:endParaRPr lang="de-CH"/>
        </a:p>
      </dgm:t>
    </dgm:pt>
    <dgm:pt modelId="{5FC71052-001C-486E-B0D0-DB48AE010903}" type="pres">
      <dgm:prSet presAssocID="{5A6E2F4D-8100-48C7-B6E6-450F2F2D6200}" presName="composite" presStyleCnt="0">
        <dgm:presLayoutVars>
          <dgm:chMax val="3"/>
          <dgm:animLvl val="lvl"/>
          <dgm:resizeHandles val="exact"/>
        </dgm:presLayoutVars>
      </dgm:prSet>
      <dgm:spPr/>
    </dgm:pt>
    <dgm:pt modelId="{94894BF7-8B55-4007-AEE4-72F472440FC0}" type="pres">
      <dgm:prSet presAssocID="{32A84D94-8B3F-4B0B-ADDD-CC2E3243CF65}" presName="gear1" presStyleLbl="node1" presStyleIdx="0" presStyleCnt="1" custAng="617665" custScaleX="114861" custScaleY="108943" custLinFactNeighborX="-52302" custLinFactNeighborY="-15886">
        <dgm:presLayoutVars>
          <dgm:chMax val="1"/>
          <dgm:bulletEnabled val="1"/>
        </dgm:presLayoutVars>
      </dgm:prSet>
      <dgm:spPr/>
      <dgm:t>
        <a:bodyPr/>
        <a:lstStyle/>
        <a:p>
          <a:endParaRPr lang="de-CH"/>
        </a:p>
      </dgm:t>
    </dgm:pt>
    <dgm:pt modelId="{42616A83-A6F9-4075-8100-4C53B7A67F00}" type="pres">
      <dgm:prSet presAssocID="{32A84D94-8B3F-4B0B-ADDD-CC2E3243CF65}" presName="gear1srcNode" presStyleLbl="node1" presStyleIdx="0" presStyleCnt="1"/>
      <dgm:spPr/>
      <dgm:t>
        <a:bodyPr/>
        <a:lstStyle/>
        <a:p>
          <a:endParaRPr lang="de-CH"/>
        </a:p>
      </dgm:t>
    </dgm:pt>
    <dgm:pt modelId="{9C78F4C3-FFA6-4D74-A573-83CD4D897B7F}" type="pres">
      <dgm:prSet presAssocID="{32A84D94-8B3F-4B0B-ADDD-CC2E3243CF65}" presName="gear1dstNode" presStyleLbl="node1" presStyleIdx="0" presStyleCnt="1"/>
      <dgm:spPr/>
      <dgm:t>
        <a:bodyPr/>
        <a:lstStyle/>
        <a:p>
          <a:endParaRPr lang="de-CH"/>
        </a:p>
      </dgm:t>
    </dgm:pt>
    <dgm:pt modelId="{A1A2472E-D644-4936-8BC0-782F175B67FC}" type="pres">
      <dgm:prSet presAssocID="{8156FD5E-41EA-4948-9501-85CEC653B430}" presName="connector1" presStyleLbl="sibTrans2D1" presStyleIdx="0" presStyleCnt="1" custAng="2675047" custScaleX="117102" custScaleY="112153" custLinFactNeighborX="-39826" custLinFactNeighborY="-5686"/>
      <dgm:spPr/>
      <dgm:t>
        <a:bodyPr/>
        <a:lstStyle/>
        <a:p>
          <a:endParaRPr lang="de-CH"/>
        </a:p>
      </dgm:t>
    </dgm:pt>
  </dgm:ptLst>
  <dgm:cxnLst>
    <dgm:cxn modelId="{F149979D-B453-4183-8D2C-DD97E720D830}" type="presOf" srcId="{32A84D94-8B3F-4B0B-ADDD-CC2E3243CF65}" destId="{9C78F4C3-FFA6-4D74-A573-83CD4D897B7F}" srcOrd="2" destOrd="0" presId="urn:microsoft.com/office/officeart/2005/8/layout/gear1"/>
    <dgm:cxn modelId="{4DF6A50A-8529-4DC9-BFB9-6DD22F7B21CB}" type="presOf" srcId="{8156FD5E-41EA-4948-9501-85CEC653B430}" destId="{A1A2472E-D644-4936-8BC0-782F175B67FC}" srcOrd="0" destOrd="0" presId="urn:microsoft.com/office/officeart/2005/8/layout/gear1"/>
    <dgm:cxn modelId="{AFE162A7-8A53-4B7B-8F97-7417471AAF99}" type="presOf" srcId="{5A6E2F4D-8100-48C7-B6E6-450F2F2D6200}" destId="{5FC71052-001C-486E-B0D0-DB48AE010903}" srcOrd="0" destOrd="0" presId="urn:microsoft.com/office/officeart/2005/8/layout/gear1"/>
    <dgm:cxn modelId="{DE3D1CD4-811E-445C-9C7B-A84B23603F12}" srcId="{5A6E2F4D-8100-48C7-B6E6-450F2F2D6200}" destId="{32A84D94-8B3F-4B0B-ADDD-CC2E3243CF65}" srcOrd="0" destOrd="0" parTransId="{DEEE1CF2-F792-4631-B844-C028F7A02D3F}" sibTransId="{8156FD5E-41EA-4948-9501-85CEC653B430}"/>
    <dgm:cxn modelId="{62B48B46-F8B3-4151-B68E-37F4234AD8FC}" type="presOf" srcId="{32A84D94-8B3F-4B0B-ADDD-CC2E3243CF65}" destId="{94894BF7-8B55-4007-AEE4-72F472440FC0}" srcOrd="0" destOrd="0" presId="urn:microsoft.com/office/officeart/2005/8/layout/gear1"/>
    <dgm:cxn modelId="{6F6D9846-1AFE-4E73-8153-718842647EE0}" type="presOf" srcId="{32A84D94-8B3F-4B0B-ADDD-CC2E3243CF65}" destId="{42616A83-A6F9-4075-8100-4C53B7A67F00}" srcOrd="1" destOrd="0" presId="urn:microsoft.com/office/officeart/2005/8/layout/gear1"/>
    <dgm:cxn modelId="{F8C997C7-AC68-43A6-834D-B943DD548CD7}" type="presParOf" srcId="{5FC71052-001C-486E-B0D0-DB48AE010903}" destId="{94894BF7-8B55-4007-AEE4-72F472440FC0}" srcOrd="0" destOrd="0" presId="urn:microsoft.com/office/officeart/2005/8/layout/gear1"/>
    <dgm:cxn modelId="{F2D308C0-6249-4DCC-8875-F87D253AFCDD}" type="presParOf" srcId="{5FC71052-001C-486E-B0D0-DB48AE010903}" destId="{42616A83-A6F9-4075-8100-4C53B7A67F00}" srcOrd="1" destOrd="0" presId="urn:microsoft.com/office/officeart/2005/8/layout/gear1"/>
    <dgm:cxn modelId="{0D2BF2AA-1785-479E-B805-2E67A0B80386}" type="presParOf" srcId="{5FC71052-001C-486E-B0D0-DB48AE010903}" destId="{9C78F4C3-FFA6-4D74-A573-83CD4D897B7F}" srcOrd="2" destOrd="0" presId="urn:microsoft.com/office/officeart/2005/8/layout/gear1"/>
    <dgm:cxn modelId="{53F95778-43FB-42CB-8358-39262F4F5EAF}" type="presParOf" srcId="{5FC71052-001C-486E-B0D0-DB48AE010903}" destId="{A1A2472E-D644-4936-8BC0-782F175B67FC}" srcOrd="3" destOrd="0" presId="urn:microsoft.com/office/officeart/2005/8/layout/gear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24F83-5079-479A-A155-95407B51B570}"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de-CH"/>
        </a:p>
      </dgm:t>
    </dgm:pt>
    <dgm:pt modelId="{BF83410F-398D-4653-BE05-6692FC9B14C6}">
      <dgm:prSet phldrT="[Text]" custT="1"/>
      <dgm:spPr>
        <a:solidFill>
          <a:schemeClr val="bg2">
            <a:lumMod val="75000"/>
          </a:schemeClr>
        </a:solidFill>
      </dgm:spPr>
      <dgm:t>
        <a:bodyPr/>
        <a:lstStyle/>
        <a:p>
          <a:r>
            <a:rPr lang="fr-CH" sz="1800" b="1" spc="10" baseline="0" noProof="0" dirty="0" smtClean="0"/>
            <a:t>Changement climatique</a:t>
          </a:r>
          <a:endParaRPr lang="fr-CH" sz="1800" b="1" spc="10" baseline="0" noProof="0" dirty="0"/>
        </a:p>
      </dgm:t>
    </dgm:pt>
    <dgm:pt modelId="{53DB30F1-4A1D-4D37-A84B-1646B35DAC7D}" type="parTrans" cxnId="{51D45B12-76E9-4F99-9EB5-B5ABC22C6E06}">
      <dgm:prSet/>
      <dgm:spPr/>
      <dgm:t>
        <a:bodyPr/>
        <a:lstStyle/>
        <a:p>
          <a:endParaRPr lang="de-CH"/>
        </a:p>
      </dgm:t>
    </dgm:pt>
    <dgm:pt modelId="{B70D107D-D40F-46EE-BC8C-159686C4A797}" type="sibTrans" cxnId="{51D45B12-76E9-4F99-9EB5-B5ABC22C6E06}">
      <dgm:prSet/>
      <dgm:spPr/>
      <dgm:t>
        <a:bodyPr/>
        <a:lstStyle/>
        <a:p>
          <a:endParaRPr lang="de-CH"/>
        </a:p>
      </dgm:t>
    </dgm:pt>
    <dgm:pt modelId="{EC3E319A-3280-4D8A-9C41-8FBAE7BA0ABE}">
      <dgm:prSet phldrT="[Text]" custT="1"/>
      <dgm:spPr>
        <a:solidFill>
          <a:schemeClr val="accent5">
            <a:lumMod val="60000"/>
            <a:lumOff val="40000"/>
            <a:alpha val="75000"/>
          </a:schemeClr>
        </a:solidFill>
      </dgm:spPr>
      <dgm:t>
        <a:bodyPr/>
        <a:lstStyle/>
        <a:p>
          <a:r>
            <a:rPr lang="fr-CH" sz="1400" b="0" spc="10" baseline="0" noProof="0" dirty="0" smtClean="0"/>
            <a:t>Concernée</a:t>
          </a:r>
          <a:endParaRPr lang="fr-CH" sz="1400" b="0" spc="10" baseline="0" noProof="0" dirty="0"/>
        </a:p>
      </dgm:t>
    </dgm:pt>
    <dgm:pt modelId="{038BB99A-ED07-4AAB-92ED-FC2FD10786D4}" type="parTrans" cxnId="{8CF8CF91-B29B-467E-AB9E-0AB4C85273FD}">
      <dgm:prSet/>
      <dgm:spPr/>
      <dgm:t>
        <a:bodyPr/>
        <a:lstStyle/>
        <a:p>
          <a:endParaRPr lang="de-CH"/>
        </a:p>
      </dgm:t>
    </dgm:pt>
    <dgm:pt modelId="{1D51C041-2CBD-4C1C-9404-3D5499A80BE5}" type="sibTrans" cxnId="{8CF8CF91-B29B-467E-AB9E-0AB4C85273FD}">
      <dgm:prSet/>
      <dgm:spPr/>
      <dgm:t>
        <a:bodyPr/>
        <a:lstStyle/>
        <a:p>
          <a:endParaRPr lang="de-CH"/>
        </a:p>
      </dgm:t>
    </dgm:pt>
    <dgm:pt modelId="{80935D98-F98E-4BE1-A51D-C9D589FA0317}">
      <dgm:prSet phldrT="[Text]" custT="1"/>
      <dgm:spPr>
        <a:solidFill>
          <a:srgbClr val="C00000">
            <a:alpha val="24000"/>
          </a:srgbClr>
        </a:solidFill>
      </dgm:spPr>
      <dgm:t>
        <a:bodyPr/>
        <a:lstStyle/>
        <a:p>
          <a:r>
            <a:rPr lang="fr-CH" sz="1400" b="0" spc="10" baseline="0" noProof="0" dirty="0" smtClean="0"/>
            <a:t>Pollueuse</a:t>
          </a:r>
          <a:endParaRPr lang="fr-CH" sz="1400" b="0" spc="10" baseline="0" noProof="0" dirty="0"/>
        </a:p>
      </dgm:t>
    </dgm:pt>
    <dgm:pt modelId="{9A787EF1-EABB-4A81-9819-97F2F941F6E2}" type="parTrans" cxnId="{D2ED78AE-7D43-423B-880F-1BEDAE0AAF32}">
      <dgm:prSet/>
      <dgm:spPr/>
      <dgm:t>
        <a:bodyPr/>
        <a:lstStyle/>
        <a:p>
          <a:endParaRPr lang="de-CH"/>
        </a:p>
      </dgm:t>
    </dgm:pt>
    <dgm:pt modelId="{E96BC314-8729-40F8-8D81-47CB0F548E52}" type="sibTrans" cxnId="{D2ED78AE-7D43-423B-880F-1BEDAE0AAF32}">
      <dgm:prSet/>
      <dgm:spPr/>
      <dgm:t>
        <a:bodyPr/>
        <a:lstStyle/>
        <a:p>
          <a:endParaRPr lang="de-CH"/>
        </a:p>
      </dgm:t>
    </dgm:pt>
    <dgm:pt modelId="{B9C3CF19-B1BA-405F-A43E-EE77A748CBD2}">
      <dgm:prSet phldrT="[Text]" custT="1"/>
      <dgm:spPr>
        <a:solidFill>
          <a:schemeClr val="accent2">
            <a:lumMod val="60000"/>
            <a:lumOff val="40000"/>
            <a:alpha val="75000"/>
          </a:schemeClr>
        </a:solidFill>
      </dgm:spPr>
      <dgm:t>
        <a:bodyPr/>
        <a:lstStyle/>
        <a:p>
          <a:r>
            <a:rPr lang="fr-CH" sz="1400" b="0" spc="10" baseline="0" noProof="0" dirty="0" smtClean="0"/>
            <a:t>Protectrice du </a:t>
          </a:r>
          <a:r>
            <a:rPr lang="fr-CH" sz="1400" b="0" spc="10" baseline="0" noProof="0" dirty="0" err="1" smtClean="0"/>
            <a:t>clima</a:t>
          </a:r>
          <a:endParaRPr lang="fr-CH" sz="1400" b="0" spc="10" baseline="0" noProof="0" dirty="0"/>
        </a:p>
      </dgm:t>
    </dgm:pt>
    <dgm:pt modelId="{07E352DA-B447-407E-BBB9-47E6FBCFB6A9}" type="parTrans" cxnId="{341B227B-90E5-4123-8BDC-8EA39FB4AD53}">
      <dgm:prSet/>
      <dgm:spPr/>
      <dgm:t>
        <a:bodyPr/>
        <a:lstStyle/>
        <a:p>
          <a:endParaRPr lang="de-CH"/>
        </a:p>
      </dgm:t>
    </dgm:pt>
    <dgm:pt modelId="{CE7AA312-C864-4015-AC78-C146CD884A51}" type="sibTrans" cxnId="{341B227B-90E5-4123-8BDC-8EA39FB4AD53}">
      <dgm:prSet/>
      <dgm:spPr/>
      <dgm:t>
        <a:bodyPr/>
        <a:lstStyle/>
        <a:p>
          <a:endParaRPr lang="de-CH"/>
        </a:p>
      </dgm:t>
    </dgm:pt>
    <dgm:pt modelId="{25453E87-8BD2-4E00-AD21-3B42CF0E4D8A}" type="pres">
      <dgm:prSet presAssocID="{E8024F83-5079-479A-A155-95407B51B570}" presName="composite" presStyleCnt="0">
        <dgm:presLayoutVars>
          <dgm:chMax val="1"/>
          <dgm:dir/>
          <dgm:resizeHandles val="exact"/>
        </dgm:presLayoutVars>
      </dgm:prSet>
      <dgm:spPr/>
      <dgm:t>
        <a:bodyPr/>
        <a:lstStyle/>
        <a:p>
          <a:endParaRPr lang="de-CH"/>
        </a:p>
      </dgm:t>
    </dgm:pt>
    <dgm:pt modelId="{88C34A43-1C60-4E83-962F-0EB578151D41}" type="pres">
      <dgm:prSet presAssocID="{E8024F83-5079-479A-A155-95407B51B570}" presName="radial" presStyleCnt="0">
        <dgm:presLayoutVars>
          <dgm:animLvl val="ctr"/>
        </dgm:presLayoutVars>
      </dgm:prSet>
      <dgm:spPr/>
    </dgm:pt>
    <dgm:pt modelId="{0EA53413-73A5-4F22-8D08-96FFA060731C}" type="pres">
      <dgm:prSet presAssocID="{BF83410F-398D-4653-BE05-6692FC9B14C6}" presName="centerShape" presStyleLbl="vennNode1" presStyleIdx="0" presStyleCnt="4" custScaleX="113391" custScaleY="90993" custLinFactNeighborY="-9170"/>
      <dgm:spPr>
        <a:prstGeom prst="triangle">
          <a:avLst/>
        </a:prstGeom>
      </dgm:spPr>
      <dgm:t>
        <a:bodyPr/>
        <a:lstStyle/>
        <a:p>
          <a:endParaRPr lang="de-CH"/>
        </a:p>
      </dgm:t>
    </dgm:pt>
    <dgm:pt modelId="{274446F8-2ACE-4606-9DE2-80AF91D0206C}" type="pres">
      <dgm:prSet presAssocID="{EC3E319A-3280-4D8A-9C41-8FBAE7BA0ABE}" presName="node" presStyleLbl="vennNode1" presStyleIdx="1" presStyleCnt="4" custScaleX="114093" custScaleY="114093" custRadScaleRad="115014">
        <dgm:presLayoutVars>
          <dgm:bulletEnabled val="1"/>
        </dgm:presLayoutVars>
      </dgm:prSet>
      <dgm:spPr/>
      <dgm:t>
        <a:bodyPr/>
        <a:lstStyle/>
        <a:p>
          <a:endParaRPr lang="de-CH"/>
        </a:p>
      </dgm:t>
    </dgm:pt>
    <dgm:pt modelId="{4605ABA5-0CE6-4EC1-8570-9929A20B47CB}" type="pres">
      <dgm:prSet presAssocID="{80935D98-F98E-4BE1-A51D-C9D589FA0317}" presName="node" presStyleLbl="vennNode1" presStyleIdx="2" presStyleCnt="4" custScaleX="114093" custScaleY="114093" custRadScaleRad="127048" custRadScaleInc="-1231">
        <dgm:presLayoutVars>
          <dgm:bulletEnabled val="1"/>
        </dgm:presLayoutVars>
      </dgm:prSet>
      <dgm:spPr/>
      <dgm:t>
        <a:bodyPr/>
        <a:lstStyle/>
        <a:p>
          <a:endParaRPr lang="de-CH"/>
        </a:p>
      </dgm:t>
    </dgm:pt>
    <dgm:pt modelId="{A1C01F09-FBC7-4277-93A5-0C8DBC495EB9}" type="pres">
      <dgm:prSet presAssocID="{B9C3CF19-B1BA-405F-A43E-EE77A748CBD2}" presName="node" presStyleLbl="vennNode1" presStyleIdx="3" presStyleCnt="4" custScaleX="114093" custScaleY="114093" custRadScaleRad="127918" custRadScaleInc="1407">
        <dgm:presLayoutVars>
          <dgm:bulletEnabled val="1"/>
        </dgm:presLayoutVars>
      </dgm:prSet>
      <dgm:spPr/>
      <dgm:t>
        <a:bodyPr/>
        <a:lstStyle/>
        <a:p>
          <a:endParaRPr lang="de-CH"/>
        </a:p>
      </dgm:t>
    </dgm:pt>
  </dgm:ptLst>
  <dgm:cxnLst>
    <dgm:cxn modelId="{D2ED78AE-7D43-423B-880F-1BEDAE0AAF32}" srcId="{BF83410F-398D-4653-BE05-6692FC9B14C6}" destId="{80935D98-F98E-4BE1-A51D-C9D589FA0317}" srcOrd="1" destOrd="0" parTransId="{9A787EF1-EABB-4A81-9819-97F2F941F6E2}" sibTransId="{E96BC314-8729-40F8-8D81-47CB0F548E52}"/>
    <dgm:cxn modelId="{338DBDD4-1255-4575-9C3E-4FE20B99EE77}" type="presOf" srcId="{E8024F83-5079-479A-A155-95407B51B570}" destId="{25453E87-8BD2-4E00-AD21-3B42CF0E4D8A}" srcOrd="0" destOrd="0" presId="urn:microsoft.com/office/officeart/2005/8/layout/radial3"/>
    <dgm:cxn modelId="{341B227B-90E5-4123-8BDC-8EA39FB4AD53}" srcId="{BF83410F-398D-4653-BE05-6692FC9B14C6}" destId="{B9C3CF19-B1BA-405F-A43E-EE77A748CBD2}" srcOrd="2" destOrd="0" parTransId="{07E352DA-B447-407E-BBB9-47E6FBCFB6A9}" sibTransId="{CE7AA312-C864-4015-AC78-C146CD884A51}"/>
    <dgm:cxn modelId="{42718444-BFAB-4726-8C97-19B968B7471D}" type="presOf" srcId="{EC3E319A-3280-4D8A-9C41-8FBAE7BA0ABE}" destId="{274446F8-2ACE-4606-9DE2-80AF91D0206C}" srcOrd="0" destOrd="0" presId="urn:microsoft.com/office/officeart/2005/8/layout/radial3"/>
    <dgm:cxn modelId="{5E416EA3-1416-4B03-9A6C-345362D85332}" type="presOf" srcId="{B9C3CF19-B1BA-405F-A43E-EE77A748CBD2}" destId="{A1C01F09-FBC7-4277-93A5-0C8DBC495EB9}" srcOrd="0" destOrd="0" presId="urn:microsoft.com/office/officeart/2005/8/layout/radial3"/>
    <dgm:cxn modelId="{51D45B12-76E9-4F99-9EB5-B5ABC22C6E06}" srcId="{E8024F83-5079-479A-A155-95407B51B570}" destId="{BF83410F-398D-4653-BE05-6692FC9B14C6}" srcOrd="0" destOrd="0" parTransId="{53DB30F1-4A1D-4D37-A84B-1646B35DAC7D}" sibTransId="{B70D107D-D40F-46EE-BC8C-159686C4A797}"/>
    <dgm:cxn modelId="{8CF8CF91-B29B-467E-AB9E-0AB4C85273FD}" srcId="{BF83410F-398D-4653-BE05-6692FC9B14C6}" destId="{EC3E319A-3280-4D8A-9C41-8FBAE7BA0ABE}" srcOrd="0" destOrd="0" parTransId="{038BB99A-ED07-4AAB-92ED-FC2FD10786D4}" sibTransId="{1D51C041-2CBD-4C1C-9404-3D5499A80BE5}"/>
    <dgm:cxn modelId="{7CED8864-8175-4124-979E-5E9C2AA6FC1B}" type="presOf" srcId="{BF83410F-398D-4653-BE05-6692FC9B14C6}" destId="{0EA53413-73A5-4F22-8D08-96FFA060731C}" srcOrd="0" destOrd="0" presId="urn:microsoft.com/office/officeart/2005/8/layout/radial3"/>
    <dgm:cxn modelId="{AA1ADFDF-5551-48D7-93AA-F7C06C66454F}" type="presOf" srcId="{80935D98-F98E-4BE1-A51D-C9D589FA0317}" destId="{4605ABA5-0CE6-4EC1-8570-9929A20B47CB}" srcOrd="0" destOrd="0" presId="urn:microsoft.com/office/officeart/2005/8/layout/radial3"/>
    <dgm:cxn modelId="{44A7CB60-E2C9-44F2-9CC8-C4FCE4A91E43}" type="presParOf" srcId="{25453E87-8BD2-4E00-AD21-3B42CF0E4D8A}" destId="{88C34A43-1C60-4E83-962F-0EB578151D41}" srcOrd="0" destOrd="0" presId="urn:microsoft.com/office/officeart/2005/8/layout/radial3"/>
    <dgm:cxn modelId="{F14F0446-C73E-469A-AF6F-E4C9601CF41B}" type="presParOf" srcId="{88C34A43-1C60-4E83-962F-0EB578151D41}" destId="{0EA53413-73A5-4F22-8D08-96FFA060731C}" srcOrd="0" destOrd="0" presId="urn:microsoft.com/office/officeart/2005/8/layout/radial3"/>
    <dgm:cxn modelId="{42264A70-20C2-44C0-9441-1CC9DC508314}" type="presParOf" srcId="{88C34A43-1C60-4E83-962F-0EB578151D41}" destId="{274446F8-2ACE-4606-9DE2-80AF91D0206C}" srcOrd="1" destOrd="0" presId="urn:microsoft.com/office/officeart/2005/8/layout/radial3"/>
    <dgm:cxn modelId="{351C240B-7B8D-4468-9749-2DB44E958326}" type="presParOf" srcId="{88C34A43-1C60-4E83-962F-0EB578151D41}" destId="{4605ABA5-0CE6-4EC1-8570-9929A20B47CB}" srcOrd="2" destOrd="0" presId="urn:microsoft.com/office/officeart/2005/8/layout/radial3"/>
    <dgm:cxn modelId="{3AA0322B-E725-4A33-8B7B-95F7B6C2A900}" type="presParOf" srcId="{88C34A43-1C60-4E83-962F-0EB578151D41}" destId="{A1C01F09-FBC7-4277-93A5-0C8DBC495EB9}"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024F83-5079-479A-A155-95407B51B570}"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de-CH"/>
        </a:p>
      </dgm:t>
    </dgm:pt>
    <dgm:pt modelId="{BF83410F-398D-4653-BE05-6692FC9B14C6}">
      <dgm:prSet phldrT="[Text]" custT="1"/>
      <dgm:spPr>
        <a:solidFill>
          <a:schemeClr val="bg2">
            <a:lumMod val="75000"/>
          </a:schemeClr>
        </a:solidFill>
      </dgm:spPr>
      <dgm:t>
        <a:bodyPr/>
        <a:lstStyle/>
        <a:p>
          <a:r>
            <a:rPr lang="fr-CH" sz="1800" b="1" spc="10" baseline="0" noProof="0" dirty="0" err="1" smtClean="0"/>
            <a:t>Change-ment</a:t>
          </a:r>
          <a:r>
            <a:rPr lang="fr-CH" sz="1800" b="1" spc="10" baseline="0" noProof="0" dirty="0" smtClean="0"/>
            <a:t> climatique</a:t>
          </a:r>
          <a:endParaRPr lang="fr-CH" sz="1800" b="1" spc="10" baseline="0" noProof="0" dirty="0"/>
        </a:p>
      </dgm:t>
    </dgm:pt>
    <dgm:pt modelId="{53DB30F1-4A1D-4D37-A84B-1646B35DAC7D}" type="parTrans" cxnId="{51D45B12-76E9-4F99-9EB5-B5ABC22C6E06}">
      <dgm:prSet/>
      <dgm:spPr/>
      <dgm:t>
        <a:bodyPr/>
        <a:lstStyle/>
        <a:p>
          <a:endParaRPr lang="de-CH"/>
        </a:p>
      </dgm:t>
    </dgm:pt>
    <dgm:pt modelId="{B70D107D-D40F-46EE-BC8C-159686C4A797}" type="sibTrans" cxnId="{51D45B12-76E9-4F99-9EB5-B5ABC22C6E06}">
      <dgm:prSet/>
      <dgm:spPr/>
      <dgm:t>
        <a:bodyPr/>
        <a:lstStyle/>
        <a:p>
          <a:endParaRPr lang="de-CH"/>
        </a:p>
      </dgm:t>
    </dgm:pt>
    <dgm:pt modelId="{EC3E319A-3280-4D8A-9C41-8FBAE7BA0ABE}">
      <dgm:prSet phldrT="[Text]" custT="1"/>
      <dgm:spPr>
        <a:solidFill>
          <a:schemeClr val="accent5">
            <a:lumMod val="60000"/>
            <a:lumOff val="40000"/>
            <a:alpha val="75000"/>
          </a:schemeClr>
        </a:solidFill>
      </dgm:spPr>
      <dgm:t>
        <a:bodyPr/>
        <a:lstStyle/>
        <a:p>
          <a:r>
            <a:rPr lang="fr-CH" sz="1400" b="0" spc="10" baseline="0" noProof="0" dirty="0" smtClean="0"/>
            <a:t>Concernée</a:t>
          </a:r>
          <a:endParaRPr lang="fr-CH" sz="1400" b="0" spc="10" baseline="0" noProof="0" dirty="0"/>
        </a:p>
      </dgm:t>
    </dgm:pt>
    <dgm:pt modelId="{038BB99A-ED07-4AAB-92ED-FC2FD10786D4}" type="parTrans" cxnId="{8CF8CF91-B29B-467E-AB9E-0AB4C85273FD}">
      <dgm:prSet/>
      <dgm:spPr/>
      <dgm:t>
        <a:bodyPr/>
        <a:lstStyle/>
        <a:p>
          <a:endParaRPr lang="de-CH"/>
        </a:p>
      </dgm:t>
    </dgm:pt>
    <dgm:pt modelId="{1D51C041-2CBD-4C1C-9404-3D5499A80BE5}" type="sibTrans" cxnId="{8CF8CF91-B29B-467E-AB9E-0AB4C85273FD}">
      <dgm:prSet/>
      <dgm:spPr/>
      <dgm:t>
        <a:bodyPr/>
        <a:lstStyle/>
        <a:p>
          <a:endParaRPr lang="de-CH"/>
        </a:p>
      </dgm:t>
    </dgm:pt>
    <dgm:pt modelId="{80935D98-F98E-4BE1-A51D-C9D589FA0317}">
      <dgm:prSet phldrT="[Text]" custT="1"/>
      <dgm:spPr>
        <a:solidFill>
          <a:srgbClr val="C00000">
            <a:alpha val="24000"/>
          </a:srgbClr>
        </a:solidFill>
      </dgm:spPr>
      <dgm:t>
        <a:bodyPr/>
        <a:lstStyle/>
        <a:p>
          <a:r>
            <a:rPr lang="fr-CH" sz="1400" b="0" spc="10" baseline="0" noProof="0" dirty="0" smtClean="0"/>
            <a:t>Pollueuse</a:t>
          </a:r>
          <a:endParaRPr lang="fr-CH" sz="1400" b="0" spc="10" baseline="0" noProof="0" dirty="0"/>
        </a:p>
      </dgm:t>
    </dgm:pt>
    <dgm:pt modelId="{9A787EF1-EABB-4A81-9819-97F2F941F6E2}" type="parTrans" cxnId="{D2ED78AE-7D43-423B-880F-1BEDAE0AAF32}">
      <dgm:prSet/>
      <dgm:spPr/>
      <dgm:t>
        <a:bodyPr/>
        <a:lstStyle/>
        <a:p>
          <a:endParaRPr lang="de-CH"/>
        </a:p>
      </dgm:t>
    </dgm:pt>
    <dgm:pt modelId="{E96BC314-8729-40F8-8D81-47CB0F548E52}" type="sibTrans" cxnId="{D2ED78AE-7D43-423B-880F-1BEDAE0AAF32}">
      <dgm:prSet/>
      <dgm:spPr/>
      <dgm:t>
        <a:bodyPr/>
        <a:lstStyle/>
        <a:p>
          <a:endParaRPr lang="de-CH"/>
        </a:p>
      </dgm:t>
    </dgm:pt>
    <dgm:pt modelId="{B9C3CF19-B1BA-405F-A43E-EE77A748CBD2}">
      <dgm:prSet phldrT="[Text]" custT="1"/>
      <dgm:spPr>
        <a:solidFill>
          <a:schemeClr val="accent2">
            <a:lumMod val="60000"/>
            <a:lumOff val="40000"/>
            <a:alpha val="75000"/>
          </a:schemeClr>
        </a:solidFill>
      </dgm:spPr>
      <dgm:t>
        <a:bodyPr/>
        <a:lstStyle/>
        <a:p>
          <a:r>
            <a:rPr lang="fr-CH" sz="1400" b="0" spc="10" baseline="0" noProof="0" dirty="0" smtClean="0"/>
            <a:t>Protectrice du </a:t>
          </a:r>
          <a:r>
            <a:rPr lang="fr-CH" sz="1400" b="0" spc="10" baseline="0" noProof="0" dirty="0" err="1" smtClean="0"/>
            <a:t>clima</a:t>
          </a:r>
          <a:endParaRPr lang="fr-CH" sz="1400" b="0" spc="10" baseline="0" noProof="0" dirty="0"/>
        </a:p>
      </dgm:t>
    </dgm:pt>
    <dgm:pt modelId="{07E352DA-B447-407E-BBB9-47E6FBCFB6A9}" type="parTrans" cxnId="{341B227B-90E5-4123-8BDC-8EA39FB4AD53}">
      <dgm:prSet/>
      <dgm:spPr/>
      <dgm:t>
        <a:bodyPr/>
        <a:lstStyle/>
        <a:p>
          <a:endParaRPr lang="de-CH"/>
        </a:p>
      </dgm:t>
    </dgm:pt>
    <dgm:pt modelId="{CE7AA312-C864-4015-AC78-C146CD884A51}" type="sibTrans" cxnId="{341B227B-90E5-4123-8BDC-8EA39FB4AD53}">
      <dgm:prSet/>
      <dgm:spPr/>
      <dgm:t>
        <a:bodyPr/>
        <a:lstStyle/>
        <a:p>
          <a:endParaRPr lang="de-CH"/>
        </a:p>
      </dgm:t>
    </dgm:pt>
    <dgm:pt modelId="{25453E87-8BD2-4E00-AD21-3B42CF0E4D8A}" type="pres">
      <dgm:prSet presAssocID="{E8024F83-5079-479A-A155-95407B51B570}" presName="composite" presStyleCnt="0">
        <dgm:presLayoutVars>
          <dgm:chMax val="1"/>
          <dgm:dir/>
          <dgm:resizeHandles val="exact"/>
        </dgm:presLayoutVars>
      </dgm:prSet>
      <dgm:spPr/>
      <dgm:t>
        <a:bodyPr/>
        <a:lstStyle/>
        <a:p>
          <a:endParaRPr lang="de-CH"/>
        </a:p>
      </dgm:t>
    </dgm:pt>
    <dgm:pt modelId="{88C34A43-1C60-4E83-962F-0EB578151D41}" type="pres">
      <dgm:prSet presAssocID="{E8024F83-5079-479A-A155-95407B51B570}" presName="radial" presStyleCnt="0">
        <dgm:presLayoutVars>
          <dgm:animLvl val="ctr"/>
        </dgm:presLayoutVars>
      </dgm:prSet>
      <dgm:spPr/>
    </dgm:pt>
    <dgm:pt modelId="{0EA53413-73A5-4F22-8D08-96FFA060731C}" type="pres">
      <dgm:prSet presAssocID="{BF83410F-398D-4653-BE05-6692FC9B14C6}" presName="centerShape" presStyleLbl="vennNode1" presStyleIdx="0" presStyleCnt="4" custScaleX="113391" custScaleY="90993" custLinFactNeighborY="-9170"/>
      <dgm:spPr>
        <a:prstGeom prst="triangle">
          <a:avLst/>
        </a:prstGeom>
      </dgm:spPr>
      <dgm:t>
        <a:bodyPr/>
        <a:lstStyle/>
        <a:p>
          <a:endParaRPr lang="de-CH"/>
        </a:p>
      </dgm:t>
    </dgm:pt>
    <dgm:pt modelId="{274446F8-2ACE-4606-9DE2-80AF91D0206C}" type="pres">
      <dgm:prSet presAssocID="{EC3E319A-3280-4D8A-9C41-8FBAE7BA0ABE}" presName="node" presStyleLbl="vennNode1" presStyleIdx="1" presStyleCnt="4" custScaleX="114093" custScaleY="114093" custRadScaleRad="115014">
        <dgm:presLayoutVars>
          <dgm:bulletEnabled val="1"/>
        </dgm:presLayoutVars>
      </dgm:prSet>
      <dgm:spPr/>
      <dgm:t>
        <a:bodyPr/>
        <a:lstStyle/>
        <a:p>
          <a:endParaRPr lang="de-CH"/>
        </a:p>
      </dgm:t>
    </dgm:pt>
    <dgm:pt modelId="{4605ABA5-0CE6-4EC1-8570-9929A20B47CB}" type="pres">
      <dgm:prSet presAssocID="{80935D98-F98E-4BE1-A51D-C9D589FA0317}" presName="node" presStyleLbl="vennNode1" presStyleIdx="2" presStyleCnt="4" custScaleX="114093" custScaleY="114093" custRadScaleRad="127048" custRadScaleInc="-1231">
        <dgm:presLayoutVars>
          <dgm:bulletEnabled val="1"/>
        </dgm:presLayoutVars>
      </dgm:prSet>
      <dgm:spPr/>
      <dgm:t>
        <a:bodyPr/>
        <a:lstStyle/>
        <a:p>
          <a:endParaRPr lang="de-CH"/>
        </a:p>
      </dgm:t>
    </dgm:pt>
    <dgm:pt modelId="{A1C01F09-FBC7-4277-93A5-0C8DBC495EB9}" type="pres">
      <dgm:prSet presAssocID="{B9C3CF19-B1BA-405F-A43E-EE77A748CBD2}" presName="node" presStyleLbl="vennNode1" presStyleIdx="3" presStyleCnt="4" custScaleX="114093" custScaleY="114093" custRadScaleRad="127918" custRadScaleInc="1407">
        <dgm:presLayoutVars>
          <dgm:bulletEnabled val="1"/>
        </dgm:presLayoutVars>
      </dgm:prSet>
      <dgm:spPr/>
      <dgm:t>
        <a:bodyPr/>
        <a:lstStyle/>
        <a:p>
          <a:endParaRPr lang="de-CH"/>
        </a:p>
      </dgm:t>
    </dgm:pt>
  </dgm:ptLst>
  <dgm:cxnLst>
    <dgm:cxn modelId="{341B227B-90E5-4123-8BDC-8EA39FB4AD53}" srcId="{BF83410F-398D-4653-BE05-6692FC9B14C6}" destId="{B9C3CF19-B1BA-405F-A43E-EE77A748CBD2}" srcOrd="2" destOrd="0" parTransId="{07E352DA-B447-407E-BBB9-47E6FBCFB6A9}" sibTransId="{CE7AA312-C864-4015-AC78-C146CD884A51}"/>
    <dgm:cxn modelId="{067A661F-68AC-447B-A136-E354410400AF}" type="presOf" srcId="{80935D98-F98E-4BE1-A51D-C9D589FA0317}" destId="{4605ABA5-0CE6-4EC1-8570-9929A20B47CB}" srcOrd="0" destOrd="0" presId="urn:microsoft.com/office/officeart/2005/8/layout/radial3"/>
    <dgm:cxn modelId="{D41C6CB5-3923-423A-AC12-5108E0E14D28}" type="presOf" srcId="{B9C3CF19-B1BA-405F-A43E-EE77A748CBD2}" destId="{A1C01F09-FBC7-4277-93A5-0C8DBC495EB9}" srcOrd="0" destOrd="0" presId="urn:microsoft.com/office/officeart/2005/8/layout/radial3"/>
    <dgm:cxn modelId="{D2ED78AE-7D43-423B-880F-1BEDAE0AAF32}" srcId="{BF83410F-398D-4653-BE05-6692FC9B14C6}" destId="{80935D98-F98E-4BE1-A51D-C9D589FA0317}" srcOrd="1" destOrd="0" parTransId="{9A787EF1-EABB-4A81-9819-97F2F941F6E2}" sibTransId="{E96BC314-8729-40F8-8D81-47CB0F548E52}"/>
    <dgm:cxn modelId="{8CF8CF91-B29B-467E-AB9E-0AB4C85273FD}" srcId="{BF83410F-398D-4653-BE05-6692FC9B14C6}" destId="{EC3E319A-3280-4D8A-9C41-8FBAE7BA0ABE}" srcOrd="0" destOrd="0" parTransId="{038BB99A-ED07-4AAB-92ED-FC2FD10786D4}" sibTransId="{1D51C041-2CBD-4C1C-9404-3D5499A80BE5}"/>
    <dgm:cxn modelId="{51D45B12-76E9-4F99-9EB5-B5ABC22C6E06}" srcId="{E8024F83-5079-479A-A155-95407B51B570}" destId="{BF83410F-398D-4653-BE05-6692FC9B14C6}" srcOrd="0" destOrd="0" parTransId="{53DB30F1-4A1D-4D37-A84B-1646B35DAC7D}" sibTransId="{B70D107D-D40F-46EE-BC8C-159686C4A797}"/>
    <dgm:cxn modelId="{1D98A477-8543-47C0-A08F-4A02E4CEC19A}" type="presOf" srcId="{EC3E319A-3280-4D8A-9C41-8FBAE7BA0ABE}" destId="{274446F8-2ACE-4606-9DE2-80AF91D0206C}" srcOrd="0" destOrd="0" presId="urn:microsoft.com/office/officeart/2005/8/layout/radial3"/>
    <dgm:cxn modelId="{85EAE71B-80EC-4ABB-97FF-FA6B0048ACE7}" type="presOf" srcId="{E8024F83-5079-479A-A155-95407B51B570}" destId="{25453E87-8BD2-4E00-AD21-3B42CF0E4D8A}" srcOrd="0" destOrd="0" presId="urn:microsoft.com/office/officeart/2005/8/layout/radial3"/>
    <dgm:cxn modelId="{E63D2650-3C71-4274-A935-C220C20305C6}" type="presOf" srcId="{BF83410F-398D-4653-BE05-6692FC9B14C6}" destId="{0EA53413-73A5-4F22-8D08-96FFA060731C}" srcOrd="0" destOrd="0" presId="urn:microsoft.com/office/officeart/2005/8/layout/radial3"/>
    <dgm:cxn modelId="{D6DD078A-AF39-47FB-B1BB-CBB98CF30074}" type="presParOf" srcId="{25453E87-8BD2-4E00-AD21-3B42CF0E4D8A}" destId="{88C34A43-1C60-4E83-962F-0EB578151D41}" srcOrd="0" destOrd="0" presId="urn:microsoft.com/office/officeart/2005/8/layout/radial3"/>
    <dgm:cxn modelId="{2D815F5D-7B52-4335-824C-4E59C5DF2B1E}" type="presParOf" srcId="{88C34A43-1C60-4E83-962F-0EB578151D41}" destId="{0EA53413-73A5-4F22-8D08-96FFA060731C}" srcOrd="0" destOrd="0" presId="urn:microsoft.com/office/officeart/2005/8/layout/radial3"/>
    <dgm:cxn modelId="{ED6078F2-92CE-4076-86AD-918583736F82}" type="presParOf" srcId="{88C34A43-1C60-4E83-962F-0EB578151D41}" destId="{274446F8-2ACE-4606-9DE2-80AF91D0206C}" srcOrd="1" destOrd="0" presId="urn:microsoft.com/office/officeart/2005/8/layout/radial3"/>
    <dgm:cxn modelId="{70F82A1B-C6FC-40D9-B47D-3FAFCEDE69B5}" type="presParOf" srcId="{88C34A43-1C60-4E83-962F-0EB578151D41}" destId="{4605ABA5-0CE6-4EC1-8570-9929A20B47CB}" srcOrd="2" destOrd="0" presId="urn:microsoft.com/office/officeart/2005/8/layout/radial3"/>
    <dgm:cxn modelId="{B3A957B9-7AFF-4320-9286-F32AEB14FAA5}" type="presParOf" srcId="{88C34A43-1C60-4E83-962F-0EB578151D41}" destId="{A1C01F09-FBC7-4277-93A5-0C8DBC495EB9}"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1"/>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defTabSz="955830" eaLnBrk="1" hangingPunct="1">
              <a:defRPr sz="1300"/>
            </a:lvl1pPr>
          </a:lstStyle>
          <a:p>
            <a:pPr>
              <a:defRPr/>
            </a:pPr>
            <a:endParaRPr lang="de-DE" altLang="de-DE"/>
          </a:p>
        </p:txBody>
      </p:sp>
      <p:sp>
        <p:nvSpPr>
          <p:cNvPr id="30723" name="Rectangle 1027"/>
          <p:cNvSpPr>
            <a:spLocks noGrp="1" noChangeArrowheads="1"/>
          </p:cNvSpPr>
          <p:nvPr>
            <p:ph type="dt" sz="quarter" idx="1"/>
          </p:nvPr>
        </p:nvSpPr>
        <p:spPr bwMode="auto">
          <a:xfrm>
            <a:off x="3851814" y="1"/>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algn="r" defTabSz="955830" eaLnBrk="1" hangingPunct="1">
              <a:defRPr sz="1300"/>
            </a:lvl1pPr>
          </a:lstStyle>
          <a:p>
            <a:pPr>
              <a:defRPr/>
            </a:pPr>
            <a:endParaRPr lang="de-DE" altLang="de-DE"/>
          </a:p>
        </p:txBody>
      </p:sp>
      <p:sp>
        <p:nvSpPr>
          <p:cNvPr id="30724" name="Rectangle 1028"/>
          <p:cNvSpPr>
            <a:spLocks noGrp="1" noChangeArrowheads="1"/>
          </p:cNvSpPr>
          <p:nvPr>
            <p:ph type="ftr" sz="quarter" idx="2"/>
          </p:nvPr>
        </p:nvSpPr>
        <p:spPr bwMode="auto">
          <a:xfrm>
            <a:off x="0" y="9432353"/>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defTabSz="955830" eaLnBrk="1" hangingPunct="1">
              <a:defRPr sz="1300"/>
            </a:lvl1pPr>
          </a:lstStyle>
          <a:p>
            <a:pPr>
              <a:defRPr/>
            </a:pPr>
            <a:endParaRPr lang="de-DE" altLang="de-DE"/>
          </a:p>
        </p:txBody>
      </p:sp>
      <p:sp>
        <p:nvSpPr>
          <p:cNvPr id="30725" name="Rectangle 1029"/>
          <p:cNvSpPr>
            <a:spLocks noGrp="1" noChangeArrowheads="1"/>
          </p:cNvSpPr>
          <p:nvPr>
            <p:ph type="sldNum" sz="quarter" idx="3"/>
          </p:nvPr>
        </p:nvSpPr>
        <p:spPr bwMode="auto">
          <a:xfrm>
            <a:off x="3851814" y="9432353"/>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algn="r" defTabSz="955830" eaLnBrk="1" hangingPunct="1">
              <a:defRPr sz="1300"/>
            </a:lvl1pPr>
          </a:lstStyle>
          <a:p>
            <a:pPr>
              <a:defRPr/>
            </a:pPr>
            <a:fld id="{21A7DBD2-68D8-41AC-A7CF-37C4A296F163}" type="slidenum">
              <a:rPr lang="de-DE" altLang="de-DE"/>
              <a:pPr>
                <a:defRPr/>
              </a:pPr>
              <a:t>‹Nr.›</a:t>
            </a:fld>
            <a:endParaRPr lang="de-DE" altLang="de-DE"/>
          </a:p>
        </p:txBody>
      </p:sp>
    </p:spTree>
    <p:extLst>
      <p:ext uri="{BB962C8B-B14F-4D97-AF65-F5344CB8AC3E}">
        <p14:creationId xmlns:p14="http://schemas.microsoft.com/office/powerpoint/2010/main" val="359955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defTabSz="955830" eaLnBrk="1" hangingPunct="1">
              <a:defRPr sz="1300">
                <a:solidFill>
                  <a:schemeClr val="tx1"/>
                </a:solidFill>
                <a:latin typeface="Times New Roman" panose="02020603050405020304" pitchFamily="18" charset="0"/>
              </a:defRPr>
            </a:lvl1pPr>
          </a:lstStyle>
          <a:p>
            <a:pPr>
              <a:defRPr/>
            </a:pPr>
            <a:endParaRPr lang="de-DE" altLang="de-DE"/>
          </a:p>
        </p:txBody>
      </p:sp>
      <p:sp>
        <p:nvSpPr>
          <p:cNvPr id="11267" name="Rectangle 3"/>
          <p:cNvSpPr>
            <a:spLocks noGrp="1" noChangeArrowheads="1"/>
          </p:cNvSpPr>
          <p:nvPr>
            <p:ph type="dt" idx="1"/>
          </p:nvPr>
        </p:nvSpPr>
        <p:spPr bwMode="auto">
          <a:xfrm>
            <a:off x="3851814" y="1"/>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algn="r" defTabSz="955830" eaLnBrk="1" hangingPunct="1">
              <a:defRPr sz="1300">
                <a:solidFill>
                  <a:schemeClr val="tx1"/>
                </a:solidFill>
                <a:latin typeface="Times New Roman" panose="02020603050405020304" pitchFamily="18" charset="0"/>
              </a:defRPr>
            </a:lvl1pPr>
          </a:lstStyle>
          <a:p>
            <a:pPr>
              <a:defRPr/>
            </a:pPr>
            <a:endParaRPr lang="de-DE" altLang="de-DE"/>
          </a:p>
        </p:txBody>
      </p:sp>
      <p:sp>
        <p:nvSpPr>
          <p:cNvPr id="5124"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05952" y="4715406"/>
            <a:ext cx="4985772" cy="446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1270" name="Rectangle 6"/>
          <p:cNvSpPr>
            <a:spLocks noGrp="1" noChangeArrowheads="1"/>
          </p:cNvSpPr>
          <p:nvPr>
            <p:ph type="ftr" sz="quarter" idx="4"/>
          </p:nvPr>
        </p:nvSpPr>
        <p:spPr bwMode="auto">
          <a:xfrm>
            <a:off x="0" y="9432353"/>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defTabSz="955830" eaLnBrk="1" hangingPunct="1">
              <a:defRPr sz="1300">
                <a:solidFill>
                  <a:schemeClr val="tx1"/>
                </a:solidFill>
                <a:latin typeface="Times New Roman" panose="02020603050405020304" pitchFamily="18" charset="0"/>
              </a:defRPr>
            </a:lvl1pPr>
          </a:lstStyle>
          <a:p>
            <a:pPr>
              <a:defRPr/>
            </a:pPr>
            <a:endParaRPr lang="de-DE" altLang="de-DE"/>
          </a:p>
        </p:txBody>
      </p:sp>
      <p:sp>
        <p:nvSpPr>
          <p:cNvPr id="11271" name="Rectangle 7"/>
          <p:cNvSpPr>
            <a:spLocks noGrp="1" noChangeArrowheads="1"/>
          </p:cNvSpPr>
          <p:nvPr>
            <p:ph type="sldNum" sz="quarter" idx="5"/>
          </p:nvPr>
        </p:nvSpPr>
        <p:spPr bwMode="auto">
          <a:xfrm>
            <a:off x="3851814" y="9432353"/>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algn="r" defTabSz="955830" eaLnBrk="1" hangingPunct="1">
              <a:defRPr sz="1300">
                <a:solidFill>
                  <a:schemeClr val="tx1"/>
                </a:solidFill>
                <a:latin typeface="Times New Roman" panose="02020603050405020304" pitchFamily="18" charset="0"/>
              </a:defRPr>
            </a:lvl1pPr>
          </a:lstStyle>
          <a:p>
            <a:pPr>
              <a:defRPr/>
            </a:pPr>
            <a:fld id="{8828FD76-841E-4B90-8416-B30FFE899599}" type="slidenum">
              <a:rPr lang="de-DE" altLang="de-DE"/>
              <a:pPr>
                <a:defRPr/>
              </a:pPr>
              <a:t>‹Nr.›</a:t>
            </a:fld>
            <a:endParaRPr lang="de-DE" altLang="de-DE"/>
          </a:p>
        </p:txBody>
      </p:sp>
    </p:spTree>
    <p:extLst>
      <p:ext uri="{BB962C8B-B14F-4D97-AF65-F5344CB8AC3E}">
        <p14:creationId xmlns:p14="http://schemas.microsoft.com/office/powerpoint/2010/main" val="178617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6125"/>
            <a:ext cx="4959350" cy="372110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5</a:t>
            </a:fld>
            <a:endParaRPr lang="de-DE" altLang="de-DE" dirty="0"/>
          </a:p>
        </p:txBody>
      </p:sp>
    </p:spTree>
    <p:extLst>
      <p:ext uri="{BB962C8B-B14F-4D97-AF65-F5344CB8AC3E}">
        <p14:creationId xmlns:p14="http://schemas.microsoft.com/office/powerpoint/2010/main" val="323803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6125"/>
            <a:ext cx="4959350" cy="372110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12</a:t>
            </a:fld>
            <a:endParaRPr lang="de-DE" altLang="de-DE" dirty="0"/>
          </a:p>
        </p:txBody>
      </p:sp>
    </p:spTree>
    <p:extLst>
      <p:ext uri="{BB962C8B-B14F-4D97-AF65-F5344CB8AC3E}">
        <p14:creationId xmlns:p14="http://schemas.microsoft.com/office/powerpoint/2010/main" val="2604717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folie">
    <p:bg>
      <p:bgPr>
        <a:solidFill>
          <a:schemeClr val="bg2"/>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004323" y="6142310"/>
            <a:ext cx="8080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userDrawn="1"/>
        </p:nvGrpSpPr>
        <p:grpSpPr bwMode="auto">
          <a:xfrm>
            <a:off x="7994651" y="6135627"/>
            <a:ext cx="631890" cy="509350"/>
            <a:chOff x="5036" y="3856"/>
            <a:chExt cx="428" cy="345"/>
          </a:xfrm>
        </p:grpSpPr>
        <p:sp>
          <p:nvSpPr>
            <p:cNvPr id="9" name="Rectangle 5"/>
            <p:cNvSpPr>
              <a:spLocks noChangeArrowheads="1"/>
            </p:cNvSpPr>
            <p:nvPr userDrawn="1"/>
          </p:nvSpPr>
          <p:spPr bwMode="auto">
            <a:xfrm>
              <a:off x="5036" y="3856"/>
              <a:ext cx="4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smtClean="0"/>
            </a:p>
          </p:txBody>
        </p:sp>
        <p:sp>
          <p:nvSpPr>
            <p:cNvPr id="10" name="Freeform 6"/>
            <p:cNvSpPr>
              <a:spLocks/>
            </p:cNvSpPr>
            <p:nvPr userDrawn="1"/>
          </p:nvSpPr>
          <p:spPr bwMode="auto">
            <a:xfrm>
              <a:off x="5147" y="3882"/>
              <a:ext cx="204" cy="204"/>
            </a:xfrm>
            <a:custGeom>
              <a:avLst/>
              <a:gdLst>
                <a:gd name="T0" fmla="*/ 0 w 1632"/>
                <a:gd name="T1" fmla="*/ 0 h 1631"/>
                <a:gd name="T2" fmla="*/ 0 w 1632"/>
                <a:gd name="T3" fmla="*/ 0 h 1631"/>
                <a:gd name="T4" fmla="*/ 0 w 1632"/>
                <a:gd name="T5" fmla="*/ 0 h 1631"/>
                <a:gd name="T6" fmla="*/ 0 w 1632"/>
                <a:gd name="T7" fmla="*/ 0 h 1631"/>
                <a:gd name="T8" fmla="*/ 0 w 1632"/>
                <a:gd name="T9" fmla="*/ 0 h 1631"/>
                <a:gd name="T10" fmla="*/ 0 w 1632"/>
                <a:gd name="T11" fmla="*/ 0 h 1631"/>
                <a:gd name="T12" fmla="*/ 0 w 1632"/>
                <a:gd name="T13" fmla="*/ 0 h 1631"/>
                <a:gd name="T14" fmla="*/ 0 w 1632"/>
                <a:gd name="T15" fmla="*/ 0 h 1631"/>
                <a:gd name="T16" fmla="*/ 0 w 1632"/>
                <a:gd name="T17" fmla="*/ 0 h 1631"/>
                <a:gd name="T18" fmla="*/ 0 w 1632"/>
                <a:gd name="T19" fmla="*/ 0 h 1631"/>
                <a:gd name="T20" fmla="*/ 0 w 1632"/>
                <a:gd name="T21" fmla="*/ 0 h 1631"/>
                <a:gd name="T22" fmla="*/ 0 w 1632"/>
                <a:gd name="T23" fmla="*/ 0 h 1631"/>
                <a:gd name="T24" fmla="*/ 0 w 1632"/>
                <a:gd name="T25" fmla="*/ 0 h 1631"/>
                <a:gd name="T26" fmla="*/ 0 w 1632"/>
                <a:gd name="T27" fmla="*/ 0 h 1631"/>
                <a:gd name="T28" fmla="*/ 0 w 1632"/>
                <a:gd name="T29" fmla="*/ 0 h 1631"/>
                <a:gd name="T30" fmla="*/ 0 w 1632"/>
                <a:gd name="T31" fmla="*/ 0 h 1631"/>
                <a:gd name="T32" fmla="*/ 0 w 1632"/>
                <a:gd name="T33" fmla="*/ 0 h 1631"/>
                <a:gd name="T34" fmla="*/ 0 w 1632"/>
                <a:gd name="T35" fmla="*/ 0 h 1631"/>
                <a:gd name="T36" fmla="*/ 0 w 1632"/>
                <a:gd name="T37" fmla="*/ 0 h 1631"/>
                <a:gd name="T38" fmla="*/ 0 w 1632"/>
                <a:gd name="T39" fmla="*/ 0 h 1631"/>
                <a:gd name="T40" fmla="*/ 0 w 1632"/>
                <a:gd name="T41" fmla="*/ 0 h 1631"/>
                <a:gd name="T42" fmla="*/ 0 w 1632"/>
                <a:gd name="T43" fmla="*/ 0 h 1631"/>
                <a:gd name="T44" fmla="*/ 0 w 1632"/>
                <a:gd name="T45" fmla="*/ 0 h 1631"/>
                <a:gd name="T46" fmla="*/ 0 w 1632"/>
                <a:gd name="T47" fmla="*/ 0 h 1631"/>
                <a:gd name="T48" fmla="*/ 0 w 1632"/>
                <a:gd name="T49" fmla="*/ 0 h 1631"/>
                <a:gd name="T50" fmla="*/ 0 w 1632"/>
                <a:gd name="T51" fmla="*/ 0 h 1631"/>
                <a:gd name="T52" fmla="*/ 0 w 1632"/>
                <a:gd name="T53" fmla="*/ 0 h 1631"/>
                <a:gd name="T54" fmla="*/ 0 w 1632"/>
                <a:gd name="T55" fmla="*/ 0 h 1631"/>
                <a:gd name="T56" fmla="*/ 0 w 1632"/>
                <a:gd name="T57" fmla="*/ 0 h 1631"/>
                <a:gd name="T58" fmla="*/ 0 w 1632"/>
                <a:gd name="T59" fmla="*/ 0 h 1631"/>
                <a:gd name="T60" fmla="*/ 0 w 1632"/>
                <a:gd name="T61" fmla="*/ 0 h 1631"/>
                <a:gd name="T62" fmla="*/ 0 w 1632"/>
                <a:gd name="T63" fmla="*/ 0 h 1631"/>
                <a:gd name="T64" fmla="*/ 0 w 1632"/>
                <a:gd name="T65" fmla="*/ 0 h 1631"/>
                <a:gd name="T66" fmla="*/ 0 w 1632"/>
                <a:gd name="T67" fmla="*/ 0 h 1631"/>
                <a:gd name="T68" fmla="*/ 0 w 1632"/>
                <a:gd name="T69" fmla="*/ 0 h 1631"/>
                <a:gd name="T70" fmla="*/ 0 w 1632"/>
                <a:gd name="T71" fmla="*/ 0 h 1631"/>
                <a:gd name="T72" fmla="*/ 0 w 1632"/>
                <a:gd name="T73" fmla="*/ 0 h 1631"/>
                <a:gd name="T74" fmla="*/ 0 w 1632"/>
                <a:gd name="T75" fmla="*/ 0 h 1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2" h="1631">
                  <a:moveTo>
                    <a:pt x="816" y="0"/>
                  </a:moveTo>
                  <a:lnTo>
                    <a:pt x="887" y="3"/>
                  </a:lnTo>
                  <a:lnTo>
                    <a:pt x="955" y="11"/>
                  </a:lnTo>
                  <a:lnTo>
                    <a:pt x="1023" y="26"/>
                  </a:lnTo>
                  <a:lnTo>
                    <a:pt x="1087" y="45"/>
                  </a:lnTo>
                  <a:lnTo>
                    <a:pt x="1149" y="70"/>
                  </a:lnTo>
                  <a:lnTo>
                    <a:pt x="1208" y="99"/>
                  </a:lnTo>
                  <a:lnTo>
                    <a:pt x="1266" y="135"/>
                  </a:lnTo>
                  <a:lnTo>
                    <a:pt x="1319" y="173"/>
                  </a:lnTo>
                  <a:lnTo>
                    <a:pt x="1369" y="216"/>
                  </a:lnTo>
                  <a:lnTo>
                    <a:pt x="1416" y="262"/>
                  </a:lnTo>
                  <a:lnTo>
                    <a:pt x="1459" y="312"/>
                  </a:lnTo>
                  <a:lnTo>
                    <a:pt x="1497" y="366"/>
                  </a:lnTo>
                  <a:lnTo>
                    <a:pt x="1531" y="423"/>
                  </a:lnTo>
                  <a:lnTo>
                    <a:pt x="1561" y="482"/>
                  </a:lnTo>
                  <a:lnTo>
                    <a:pt x="1586" y="545"/>
                  </a:lnTo>
                  <a:lnTo>
                    <a:pt x="1606" y="609"/>
                  </a:lnTo>
                  <a:lnTo>
                    <a:pt x="1620" y="676"/>
                  </a:lnTo>
                  <a:lnTo>
                    <a:pt x="1629" y="745"/>
                  </a:lnTo>
                  <a:lnTo>
                    <a:pt x="1632" y="816"/>
                  </a:lnTo>
                  <a:lnTo>
                    <a:pt x="1629" y="886"/>
                  </a:lnTo>
                  <a:lnTo>
                    <a:pt x="1620" y="955"/>
                  </a:lnTo>
                  <a:lnTo>
                    <a:pt x="1606" y="1021"/>
                  </a:lnTo>
                  <a:lnTo>
                    <a:pt x="1586" y="1086"/>
                  </a:lnTo>
                  <a:lnTo>
                    <a:pt x="1561" y="1149"/>
                  </a:lnTo>
                  <a:lnTo>
                    <a:pt x="1531" y="1208"/>
                  </a:lnTo>
                  <a:lnTo>
                    <a:pt x="1497" y="1265"/>
                  </a:lnTo>
                  <a:lnTo>
                    <a:pt x="1459" y="1318"/>
                  </a:lnTo>
                  <a:lnTo>
                    <a:pt x="1416" y="1369"/>
                  </a:lnTo>
                  <a:lnTo>
                    <a:pt x="1369" y="1416"/>
                  </a:lnTo>
                  <a:lnTo>
                    <a:pt x="1319" y="1458"/>
                  </a:lnTo>
                  <a:lnTo>
                    <a:pt x="1266" y="1496"/>
                  </a:lnTo>
                  <a:lnTo>
                    <a:pt x="1208" y="1531"/>
                  </a:lnTo>
                  <a:lnTo>
                    <a:pt x="1149" y="1561"/>
                  </a:lnTo>
                  <a:lnTo>
                    <a:pt x="1087" y="1586"/>
                  </a:lnTo>
                  <a:lnTo>
                    <a:pt x="1023" y="1605"/>
                  </a:lnTo>
                  <a:lnTo>
                    <a:pt x="955" y="1619"/>
                  </a:lnTo>
                  <a:lnTo>
                    <a:pt x="887" y="1628"/>
                  </a:lnTo>
                  <a:lnTo>
                    <a:pt x="816" y="1631"/>
                  </a:lnTo>
                  <a:lnTo>
                    <a:pt x="746" y="1628"/>
                  </a:lnTo>
                  <a:lnTo>
                    <a:pt x="677" y="1619"/>
                  </a:lnTo>
                  <a:lnTo>
                    <a:pt x="611" y="1605"/>
                  </a:lnTo>
                  <a:lnTo>
                    <a:pt x="545" y="1586"/>
                  </a:lnTo>
                  <a:lnTo>
                    <a:pt x="483" y="1561"/>
                  </a:lnTo>
                  <a:lnTo>
                    <a:pt x="424" y="1531"/>
                  </a:lnTo>
                  <a:lnTo>
                    <a:pt x="367" y="1496"/>
                  </a:lnTo>
                  <a:lnTo>
                    <a:pt x="314" y="1458"/>
                  </a:lnTo>
                  <a:lnTo>
                    <a:pt x="263" y="1416"/>
                  </a:lnTo>
                  <a:lnTo>
                    <a:pt x="216" y="1369"/>
                  </a:lnTo>
                  <a:lnTo>
                    <a:pt x="174" y="1318"/>
                  </a:lnTo>
                  <a:lnTo>
                    <a:pt x="135" y="1265"/>
                  </a:lnTo>
                  <a:lnTo>
                    <a:pt x="101" y="1208"/>
                  </a:lnTo>
                  <a:lnTo>
                    <a:pt x="71" y="1149"/>
                  </a:lnTo>
                  <a:lnTo>
                    <a:pt x="46" y="1086"/>
                  </a:lnTo>
                  <a:lnTo>
                    <a:pt x="26" y="1021"/>
                  </a:lnTo>
                  <a:lnTo>
                    <a:pt x="12" y="955"/>
                  </a:lnTo>
                  <a:lnTo>
                    <a:pt x="3" y="886"/>
                  </a:lnTo>
                  <a:lnTo>
                    <a:pt x="0" y="816"/>
                  </a:lnTo>
                  <a:lnTo>
                    <a:pt x="3" y="745"/>
                  </a:lnTo>
                  <a:lnTo>
                    <a:pt x="12" y="676"/>
                  </a:lnTo>
                  <a:lnTo>
                    <a:pt x="26" y="609"/>
                  </a:lnTo>
                  <a:lnTo>
                    <a:pt x="46" y="545"/>
                  </a:lnTo>
                  <a:lnTo>
                    <a:pt x="71" y="482"/>
                  </a:lnTo>
                  <a:lnTo>
                    <a:pt x="101" y="423"/>
                  </a:lnTo>
                  <a:lnTo>
                    <a:pt x="135" y="366"/>
                  </a:lnTo>
                  <a:lnTo>
                    <a:pt x="174" y="312"/>
                  </a:lnTo>
                  <a:lnTo>
                    <a:pt x="216" y="262"/>
                  </a:lnTo>
                  <a:lnTo>
                    <a:pt x="263" y="216"/>
                  </a:lnTo>
                  <a:lnTo>
                    <a:pt x="314" y="173"/>
                  </a:lnTo>
                  <a:lnTo>
                    <a:pt x="367" y="135"/>
                  </a:lnTo>
                  <a:lnTo>
                    <a:pt x="424" y="99"/>
                  </a:lnTo>
                  <a:lnTo>
                    <a:pt x="483" y="70"/>
                  </a:lnTo>
                  <a:lnTo>
                    <a:pt x="545" y="45"/>
                  </a:lnTo>
                  <a:lnTo>
                    <a:pt x="611" y="26"/>
                  </a:lnTo>
                  <a:lnTo>
                    <a:pt x="677" y="11"/>
                  </a:lnTo>
                  <a:lnTo>
                    <a:pt x="746" y="3"/>
                  </a:lnTo>
                  <a:lnTo>
                    <a:pt x="816" y="0"/>
                  </a:lnTo>
                  <a:close/>
                </a:path>
              </a:pathLst>
            </a:custGeom>
            <a:solidFill>
              <a:srgbClr val="67AF5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1" name="Freeform 7"/>
            <p:cNvSpPr>
              <a:spLocks/>
            </p:cNvSpPr>
            <p:nvPr userDrawn="1"/>
          </p:nvSpPr>
          <p:spPr bwMode="auto">
            <a:xfrm>
              <a:off x="5172" y="3895"/>
              <a:ext cx="151" cy="182"/>
            </a:xfrm>
            <a:custGeom>
              <a:avLst/>
              <a:gdLst>
                <a:gd name="T0" fmla="*/ 0 w 1210"/>
                <a:gd name="T1" fmla="*/ 0 h 1461"/>
                <a:gd name="T2" fmla="*/ 0 w 1210"/>
                <a:gd name="T3" fmla="*/ 0 h 1461"/>
                <a:gd name="T4" fmla="*/ 0 w 1210"/>
                <a:gd name="T5" fmla="*/ 0 h 1461"/>
                <a:gd name="T6" fmla="*/ 0 w 1210"/>
                <a:gd name="T7" fmla="*/ 0 h 1461"/>
                <a:gd name="T8" fmla="*/ 0 w 1210"/>
                <a:gd name="T9" fmla="*/ 0 h 1461"/>
                <a:gd name="T10" fmla="*/ 0 w 1210"/>
                <a:gd name="T11" fmla="*/ 0 h 1461"/>
                <a:gd name="T12" fmla="*/ 0 w 1210"/>
                <a:gd name="T13" fmla="*/ 0 h 1461"/>
                <a:gd name="T14" fmla="*/ 0 w 1210"/>
                <a:gd name="T15" fmla="*/ 0 h 1461"/>
                <a:gd name="T16" fmla="*/ 0 w 1210"/>
                <a:gd name="T17" fmla="*/ 0 h 1461"/>
                <a:gd name="T18" fmla="*/ 0 w 1210"/>
                <a:gd name="T19" fmla="*/ 0 h 1461"/>
                <a:gd name="T20" fmla="*/ 0 w 1210"/>
                <a:gd name="T21" fmla="*/ 0 h 1461"/>
                <a:gd name="T22" fmla="*/ 0 w 1210"/>
                <a:gd name="T23" fmla="*/ 0 h 1461"/>
                <a:gd name="T24" fmla="*/ 0 w 1210"/>
                <a:gd name="T25" fmla="*/ 0 h 1461"/>
                <a:gd name="T26" fmla="*/ 0 w 1210"/>
                <a:gd name="T27" fmla="*/ 0 h 1461"/>
                <a:gd name="T28" fmla="*/ 0 w 1210"/>
                <a:gd name="T29" fmla="*/ 0 h 1461"/>
                <a:gd name="T30" fmla="*/ 0 w 1210"/>
                <a:gd name="T31" fmla="*/ 0 h 1461"/>
                <a:gd name="T32" fmla="*/ 0 w 1210"/>
                <a:gd name="T33" fmla="*/ 0 h 1461"/>
                <a:gd name="T34" fmla="*/ 0 w 1210"/>
                <a:gd name="T35" fmla="*/ 0 h 1461"/>
                <a:gd name="T36" fmla="*/ 0 w 1210"/>
                <a:gd name="T37" fmla="*/ 0 h 1461"/>
                <a:gd name="T38" fmla="*/ 0 w 1210"/>
                <a:gd name="T39" fmla="*/ 0 h 1461"/>
                <a:gd name="T40" fmla="*/ 0 w 1210"/>
                <a:gd name="T41" fmla="*/ 0 h 1461"/>
                <a:gd name="T42" fmla="*/ 0 w 1210"/>
                <a:gd name="T43" fmla="*/ 0 h 1461"/>
                <a:gd name="T44" fmla="*/ 0 w 1210"/>
                <a:gd name="T45" fmla="*/ 0 h 1461"/>
                <a:gd name="T46" fmla="*/ 0 w 1210"/>
                <a:gd name="T47" fmla="*/ 0 h 1461"/>
                <a:gd name="T48" fmla="*/ 0 w 1210"/>
                <a:gd name="T49" fmla="*/ 0 h 1461"/>
                <a:gd name="T50" fmla="*/ 0 w 1210"/>
                <a:gd name="T51" fmla="*/ 0 h 1461"/>
                <a:gd name="T52" fmla="*/ 0 w 1210"/>
                <a:gd name="T53" fmla="*/ 0 h 1461"/>
                <a:gd name="T54" fmla="*/ 0 w 1210"/>
                <a:gd name="T55" fmla="*/ 0 h 1461"/>
                <a:gd name="T56" fmla="*/ 0 w 1210"/>
                <a:gd name="T57" fmla="*/ 0 h 1461"/>
                <a:gd name="T58" fmla="*/ 0 w 1210"/>
                <a:gd name="T59" fmla="*/ 0 h 1461"/>
                <a:gd name="T60" fmla="*/ 0 w 1210"/>
                <a:gd name="T61" fmla="*/ 0 h 1461"/>
                <a:gd name="T62" fmla="*/ 0 w 1210"/>
                <a:gd name="T63" fmla="*/ 0 h 1461"/>
                <a:gd name="T64" fmla="*/ 0 w 1210"/>
                <a:gd name="T65" fmla="*/ 0 h 1461"/>
                <a:gd name="T66" fmla="*/ 0 w 1210"/>
                <a:gd name="T67" fmla="*/ 0 h 1461"/>
                <a:gd name="T68" fmla="*/ 0 w 1210"/>
                <a:gd name="T69" fmla="*/ 0 h 1461"/>
                <a:gd name="T70" fmla="*/ 0 w 1210"/>
                <a:gd name="T71" fmla="*/ 0 h 1461"/>
                <a:gd name="T72" fmla="*/ 0 w 1210"/>
                <a:gd name="T73" fmla="*/ 0 h 1461"/>
                <a:gd name="T74" fmla="*/ 0 w 1210"/>
                <a:gd name="T75" fmla="*/ 0 h 1461"/>
                <a:gd name="T76" fmla="*/ 0 w 1210"/>
                <a:gd name="T77" fmla="*/ 0 h 1461"/>
                <a:gd name="T78" fmla="*/ 0 w 1210"/>
                <a:gd name="T79" fmla="*/ 0 h 1461"/>
                <a:gd name="T80" fmla="*/ 0 w 1210"/>
                <a:gd name="T81" fmla="*/ 0 h 1461"/>
                <a:gd name="T82" fmla="*/ 0 w 1210"/>
                <a:gd name="T83" fmla="*/ 0 h 1461"/>
                <a:gd name="T84" fmla="*/ 0 w 1210"/>
                <a:gd name="T85" fmla="*/ 0 h 1461"/>
                <a:gd name="T86" fmla="*/ 0 w 1210"/>
                <a:gd name="T87" fmla="*/ 0 h 1461"/>
                <a:gd name="T88" fmla="*/ 0 w 1210"/>
                <a:gd name="T89" fmla="*/ 0 h 1461"/>
                <a:gd name="T90" fmla="*/ 0 w 1210"/>
                <a:gd name="T91" fmla="*/ 0 h 1461"/>
                <a:gd name="T92" fmla="*/ 0 w 1210"/>
                <a:gd name="T93" fmla="*/ 0 h 1461"/>
                <a:gd name="T94" fmla="*/ 0 w 1210"/>
                <a:gd name="T95" fmla="*/ 0 h 1461"/>
                <a:gd name="T96" fmla="*/ 0 w 1210"/>
                <a:gd name="T97" fmla="*/ 0 h 1461"/>
                <a:gd name="T98" fmla="*/ 0 w 1210"/>
                <a:gd name="T99" fmla="*/ 0 h 1461"/>
                <a:gd name="T100" fmla="*/ 0 w 1210"/>
                <a:gd name="T101" fmla="*/ 0 h 1461"/>
                <a:gd name="T102" fmla="*/ 0 w 1210"/>
                <a:gd name="T103" fmla="*/ 0 h 1461"/>
                <a:gd name="T104" fmla="*/ 0 w 1210"/>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0" h="1461">
                  <a:moveTo>
                    <a:pt x="629" y="0"/>
                  </a:moveTo>
                  <a:lnTo>
                    <a:pt x="635" y="2"/>
                  </a:lnTo>
                  <a:lnTo>
                    <a:pt x="645" y="8"/>
                  </a:lnTo>
                  <a:lnTo>
                    <a:pt x="659" y="17"/>
                  </a:lnTo>
                  <a:lnTo>
                    <a:pt x="675" y="28"/>
                  </a:lnTo>
                  <a:lnTo>
                    <a:pt x="694" y="43"/>
                  </a:lnTo>
                  <a:lnTo>
                    <a:pt x="716" y="62"/>
                  </a:lnTo>
                  <a:lnTo>
                    <a:pt x="739" y="82"/>
                  </a:lnTo>
                  <a:lnTo>
                    <a:pt x="762" y="106"/>
                  </a:lnTo>
                  <a:lnTo>
                    <a:pt x="788" y="132"/>
                  </a:lnTo>
                  <a:lnTo>
                    <a:pt x="813" y="162"/>
                  </a:lnTo>
                  <a:lnTo>
                    <a:pt x="839" y="194"/>
                  </a:lnTo>
                  <a:lnTo>
                    <a:pt x="865" y="229"/>
                  </a:lnTo>
                  <a:lnTo>
                    <a:pt x="889" y="266"/>
                  </a:lnTo>
                  <a:lnTo>
                    <a:pt x="913" y="307"/>
                  </a:lnTo>
                  <a:lnTo>
                    <a:pt x="935" y="349"/>
                  </a:lnTo>
                  <a:lnTo>
                    <a:pt x="954" y="395"/>
                  </a:lnTo>
                  <a:lnTo>
                    <a:pt x="972" y="443"/>
                  </a:lnTo>
                  <a:lnTo>
                    <a:pt x="987" y="492"/>
                  </a:lnTo>
                  <a:lnTo>
                    <a:pt x="997" y="544"/>
                  </a:lnTo>
                  <a:lnTo>
                    <a:pt x="1005" y="598"/>
                  </a:lnTo>
                  <a:lnTo>
                    <a:pt x="1008" y="655"/>
                  </a:lnTo>
                  <a:lnTo>
                    <a:pt x="1007" y="715"/>
                  </a:lnTo>
                  <a:lnTo>
                    <a:pt x="1001" y="775"/>
                  </a:lnTo>
                  <a:lnTo>
                    <a:pt x="990" y="838"/>
                  </a:lnTo>
                  <a:lnTo>
                    <a:pt x="973" y="903"/>
                  </a:lnTo>
                  <a:lnTo>
                    <a:pt x="981" y="889"/>
                  </a:lnTo>
                  <a:lnTo>
                    <a:pt x="991" y="869"/>
                  </a:lnTo>
                  <a:lnTo>
                    <a:pt x="1001" y="845"/>
                  </a:lnTo>
                  <a:lnTo>
                    <a:pt x="1012" y="817"/>
                  </a:lnTo>
                  <a:lnTo>
                    <a:pt x="1022" y="785"/>
                  </a:lnTo>
                  <a:lnTo>
                    <a:pt x="1032" y="750"/>
                  </a:lnTo>
                  <a:lnTo>
                    <a:pt x="1042" y="711"/>
                  </a:lnTo>
                  <a:lnTo>
                    <a:pt x="1050" y="671"/>
                  </a:lnTo>
                  <a:lnTo>
                    <a:pt x="1056" y="629"/>
                  </a:lnTo>
                  <a:lnTo>
                    <a:pt x="1060" y="586"/>
                  </a:lnTo>
                  <a:lnTo>
                    <a:pt x="1061" y="541"/>
                  </a:lnTo>
                  <a:lnTo>
                    <a:pt x="1059" y="497"/>
                  </a:lnTo>
                  <a:lnTo>
                    <a:pt x="1053" y="453"/>
                  </a:lnTo>
                  <a:lnTo>
                    <a:pt x="1044" y="408"/>
                  </a:lnTo>
                  <a:lnTo>
                    <a:pt x="1042" y="397"/>
                  </a:lnTo>
                  <a:lnTo>
                    <a:pt x="1042" y="390"/>
                  </a:lnTo>
                  <a:lnTo>
                    <a:pt x="1044" y="385"/>
                  </a:lnTo>
                  <a:lnTo>
                    <a:pt x="1047" y="385"/>
                  </a:lnTo>
                  <a:lnTo>
                    <a:pt x="1051" y="388"/>
                  </a:lnTo>
                  <a:lnTo>
                    <a:pt x="1056" y="392"/>
                  </a:lnTo>
                  <a:lnTo>
                    <a:pt x="1060" y="398"/>
                  </a:lnTo>
                  <a:lnTo>
                    <a:pt x="1089" y="442"/>
                  </a:lnTo>
                  <a:lnTo>
                    <a:pt x="1115" y="486"/>
                  </a:lnTo>
                  <a:lnTo>
                    <a:pt x="1138" y="533"/>
                  </a:lnTo>
                  <a:lnTo>
                    <a:pt x="1158" y="581"/>
                  </a:lnTo>
                  <a:lnTo>
                    <a:pt x="1174" y="628"/>
                  </a:lnTo>
                  <a:lnTo>
                    <a:pt x="1188" y="678"/>
                  </a:lnTo>
                  <a:lnTo>
                    <a:pt x="1198" y="728"/>
                  </a:lnTo>
                  <a:lnTo>
                    <a:pt x="1206" y="778"/>
                  </a:lnTo>
                  <a:lnTo>
                    <a:pt x="1209" y="828"/>
                  </a:lnTo>
                  <a:lnTo>
                    <a:pt x="1210" y="877"/>
                  </a:lnTo>
                  <a:lnTo>
                    <a:pt x="1207" y="926"/>
                  </a:lnTo>
                  <a:lnTo>
                    <a:pt x="1200" y="975"/>
                  </a:lnTo>
                  <a:lnTo>
                    <a:pt x="1191" y="1023"/>
                  </a:lnTo>
                  <a:lnTo>
                    <a:pt x="1179" y="1070"/>
                  </a:lnTo>
                  <a:lnTo>
                    <a:pt x="1163" y="1114"/>
                  </a:lnTo>
                  <a:lnTo>
                    <a:pt x="1144" y="1158"/>
                  </a:lnTo>
                  <a:lnTo>
                    <a:pt x="1123" y="1198"/>
                  </a:lnTo>
                  <a:lnTo>
                    <a:pt x="1097" y="1238"/>
                  </a:lnTo>
                  <a:lnTo>
                    <a:pt x="1069" y="1275"/>
                  </a:lnTo>
                  <a:lnTo>
                    <a:pt x="1036" y="1309"/>
                  </a:lnTo>
                  <a:lnTo>
                    <a:pt x="1001" y="1340"/>
                  </a:lnTo>
                  <a:lnTo>
                    <a:pt x="963" y="1368"/>
                  </a:lnTo>
                  <a:lnTo>
                    <a:pt x="920" y="1393"/>
                  </a:lnTo>
                  <a:lnTo>
                    <a:pt x="876" y="1415"/>
                  </a:lnTo>
                  <a:lnTo>
                    <a:pt x="827" y="1433"/>
                  </a:lnTo>
                  <a:lnTo>
                    <a:pt x="776" y="1446"/>
                  </a:lnTo>
                  <a:lnTo>
                    <a:pt x="721" y="1456"/>
                  </a:lnTo>
                  <a:lnTo>
                    <a:pt x="662" y="1461"/>
                  </a:lnTo>
                  <a:lnTo>
                    <a:pt x="597" y="1461"/>
                  </a:lnTo>
                  <a:lnTo>
                    <a:pt x="536" y="1457"/>
                  </a:lnTo>
                  <a:lnTo>
                    <a:pt x="478" y="1448"/>
                  </a:lnTo>
                  <a:lnTo>
                    <a:pt x="423" y="1435"/>
                  </a:lnTo>
                  <a:lnTo>
                    <a:pt x="371" y="1418"/>
                  </a:lnTo>
                  <a:lnTo>
                    <a:pt x="323" y="1398"/>
                  </a:lnTo>
                  <a:lnTo>
                    <a:pt x="279" y="1374"/>
                  </a:lnTo>
                  <a:lnTo>
                    <a:pt x="237" y="1346"/>
                  </a:lnTo>
                  <a:lnTo>
                    <a:pt x="199" y="1316"/>
                  </a:lnTo>
                  <a:lnTo>
                    <a:pt x="165" y="1282"/>
                  </a:lnTo>
                  <a:lnTo>
                    <a:pt x="133" y="1247"/>
                  </a:lnTo>
                  <a:lnTo>
                    <a:pt x="105" y="1209"/>
                  </a:lnTo>
                  <a:lnTo>
                    <a:pt x="81" y="1168"/>
                  </a:lnTo>
                  <a:lnTo>
                    <a:pt x="59" y="1127"/>
                  </a:lnTo>
                  <a:lnTo>
                    <a:pt x="41" y="1082"/>
                  </a:lnTo>
                  <a:lnTo>
                    <a:pt x="26" y="1037"/>
                  </a:lnTo>
                  <a:lnTo>
                    <a:pt x="14" y="991"/>
                  </a:lnTo>
                  <a:lnTo>
                    <a:pt x="6" y="944"/>
                  </a:lnTo>
                  <a:lnTo>
                    <a:pt x="1" y="896"/>
                  </a:lnTo>
                  <a:lnTo>
                    <a:pt x="0" y="847"/>
                  </a:lnTo>
                  <a:lnTo>
                    <a:pt x="1" y="799"/>
                  </a:lnTo>
                  <a:lnTo>
                    <a:pt x="6" y="751"/>
                  </a:lnTo>
                  <a:lnTo>
                    <a:pt x="14" y="702"/>
                  </a:lnTo>
                  <a:lnTo>
                    <a:pt x="26" y="654"/>
                  </a:lnTo>
                  <a:lnTo>
                    <a:pt x="40" y="608"/>
                  </a:lnTo>
                  <a:lnTo>
                    <a:pt x="46" y="594"/>
                  </a:lnTo>
                  <a:lnTo>
                    <a:pt x="53" y="587"/>
                  </a:lnTo>
                  <a:lnTo>
                    <a:pt x="59" y="585"/>
                  </a:lnTo>
                  <a:lnTo>
                    <a:pt x="64" y="586"/>
                  </a:lnTo>
                  <a:lnTo>
                    <a:pt x="69" y="591"/>
                  </a:lnTo>
                  <a:lnTo>
                    <a:pt x="72" y="596"/>
                  </a:lnTo>
                  <a:lnTo>
                    <a:pt x="74" y="603"/>
                  </a:lnTo>
                  <a:lnTo>
                    <a:pt x="85" y="663"/>
                  </a:lnTo>
                  <a:lnTo>
                    <a:pt x="99" y="717"/>
                  </a:lnTo>
                  <a:lnTo>
                    <a:pt x="115" y="767"/>
                  </a:lnTo>
                  <a:lnTo>
                    <a:pt x="133" y="814"/>
                  </a:lnTo>
                  <a:lnTo>
                    <a:pt x="154" y="857"/>
                  </a:lnTo>
                  <a:lnTo>
                    <a:pt x="175" y="896"/>
                  </a:lnTo>
                  <a:lnTo>
                    <a:pt x="198" y="931"/>
                  </a:lnTo>
                  <a:lnTo>
                    <a:pt x="221" y="965"/>
                  </a:lnTo>
                  <a:lnTo>
                    <a:pt x="245" y="993"/>
                  </a:lnTo>
                  <a:lnTo>
                    <a:pt x="267" y="1019"/>
                  </a:lnTo>
                  <a:lnTo>
                    <a:pt x="289" y="1041"/>
                  </a:lnTo>
                  <a:lnTo>
                    <a:pt x="311" y="1060"/>
                  </a:lnTo>
                  <a:lnTo>
                    <a:pt x="331" y="1077"/>
                  </a:lnTo>
                  <a:lnTo>
                    <a:pt x="348" y="1090"/>
                  </a:lnTo>
                  <a:lnTo>
                    <a:pt x="364" y="1102"/>
                  </a:lnTo>
                  <a:lnTo>
                    <a:pt x="376" y="1110"/>
                  </a:lnTo>
                  <a:lnTo>
                    <a:pt x="386" y="1116"/>
                  </a:lnTo>
                  <a:lnTo>
                    <a:pt x="392" y="1119"/>
                  </a:lnTo>
                  <a:lnTo>
                    <a:pt x="394" y="1120"/>
                  </a:lnTo>
                  <a:lnTo>
                    <a:pt x="356" y="1057"/>
                  </a:lnTo>
                  <a:lnTo>
                    <a:pt x="323" y="996"/>
                  </a:lnTo>
                  <a:lnTo>
                    <a:pt x="297" y="936"/>
                  </a:lnTo>
                  <a:lnTo>
                    <a:pt x="277" y="876"/>
                  </a:lnTo>
                  <a:lnTo>
                    <a:pt x="260" y="820"/>
                  </a:lnTo>
                  <a:lnTo>
                    <a:pt x="249" y="765"/>
                  </a:lnTo>
                  <a:lnTo>
                    <a:pt x="242" y="711"/>
                  </a:lnTo>
                  <a:lnTo>
                    <a:pt x="239" y="661"/>
                  </a:lnTo>
                  <a:lnTo>
                    <a:pt x="240" y="611"/>
                  </a:lnTo>
                  <a:lnTo>
                    <a:pt x="246" y="563"/>
                  </a:lnTo>
                  <a:lnTo>
                    <a:pt x="253" y="516"/>
                  </a:lnTo>
                  <a:lnTo>
                    <a:pt x="264" y="472"/>
                  </a:lnTo>
                  <a:lnTo>
                    <a:pt x="278" y="430"/>
                  </a:lnTo>
                  <a:lnTo>
                    <a:pt x="293" y="389"/>
                  </a:lnTo>
                  <a:lnTo>
                    <a:pt x="311" y="350"/>
                  </a:lnTo>
                  <a:lnTo>
                    <a:pt x="331" y="314"/>
                  </a:lnTo>
                  <a:lnTo>
                    <a:pt x="351" y="279"/>
                  </a:lnTo>
                  <a:lnTo>
                    <a:pt x="374" y="245"/>
                  </a:lnTo>
                  <a:lnTo>
                    <a:pt x="397" y="215"/>
                  </a:lnTo>
                  <a:lnTo>
                    <a:pt x="420" y="186"/>
                  </a:lnTo>
                  <a:lnTo>
                    <a:pt x="444" y="159"/>
                  </a:lnTo>
                  <a:lnTo>
                    <a:pt x="467" y="134"/>
                  </a:lnTo>
                  <a:lnTo>
                    <a:pt x="489" y="111"/>
                  </a:lnTo>
                  <a:lnTo>
                    <a:pt x="512" y="91"/>
                  </a:lnTo>
                  <a:lnTo>
                    <a:pt x="533" y="72"/>
                  </a:lnTo>
                  <a:lnTo>
                    <a:pt x="553" y="55"/>
                  </a:lnTo>
                  <a:lnTo>
                    <a:pt x="570" y="41"/>
                  </a:lnTo>
                  <a:lnTo>
                    <a:pt x="587" y="28"/>
                  </a:lnTo>
                  <a:lnTo>
                    <a:pt x="601" y="19"/>
                  </a:lnTo>
                  <a:lnTo>
                    <a:pt x="612" y="11"/>
                  </a:lnTo>
                  <a:lnTo>
                    <a:pt x="621" y="5"/>
                  </a:lnTo>
                  <a:lnTo>
                    <a:pt x="625" y="1"/>
                  </a:lnTo>
                  <a:lnTo>
                    <a:pt x="629" y="0"/>
                  </a:lnTo>
                  <a:close/>
                </a:path>
              </a:pathLst>
            </a:custGeom>
            <a:solidFill>
              <a:srgbClr val="FFFFFF"/>
            </a:solidFill>
            <a:ln w="0">
              <a:noFill/>
              <a:prstDash val="solid"/>
              <a:round/>
              <a:headEnd/>
              <a:tailEnd/>
            </a:ln>
          </p:spPr>
          <p:txBody>
            <a:bodyPr/>
            <a:lstStyle/>
            <a:p>
              <a:endParaRPr lang="de-CH"/>
            </a:p>
          </p:txBody>
        </p:sp>
        <p:sp>
          <p:nvSpPr>
            <p:cNvPr id="13" name="Freeform 8"/>
            <p:cNvSpPr>
              <a:spLocks noEditPoints="1"/>
            </p:cNvSpPr>
            <p:nvPr userDrawn="1"/>
          </p:nvSpPr>
          <p:spPr bwMode="auto">
            <a:xfrm>
              <a:off x="5036" y="4137"/>
              <a:ext cx="55" cy="63"/>
            </a:xfrm>
            <a:custGeom>
              <a:avLst/>
              <a:gdLst>
                <a:gd name="T0" fmla="*/ 0 w 442"/>
                <a:gd name="T1" fmla="*/ 0 h 501"/>
                <a:gd name="T2" fmla="*/ 0 w 442"/>
                <a:gd name="T3" fmla="*/ 0 h 501"/>
                <a:gd name="T4" fmla="*/ 0 w 442"/>
                <a:gd name="T5" fmla="*/ 0 h 501"/>
                <a:gd name="T6" fmla="*/ 0 w 442"/>
                <a:gd name="T7" fmla="*/ 0 h 501"/>
                <a:gd name="T8" fmla="*/ 0 w 442"/>
                <a:gd name="T9" fmla="*/ 0 h 501"/>
                <a:gd name="T10" fmla="*/ 0 w 442"/>
                <a:gd name="T11" fmla="*/ 0 h 501"/>
                <a:gd name="T12" fmla="*/ 0 w 442"/>
                <a:gd name="T13" fmla="*/ 0 h 501"/>
                <a:gd name="T14" fmla="*/ 0 w 442"/>
                <a:gd name="T15" fmla="*/ 0 h 501"/>
                <a:gd name="T16" fmla="*/ 0 w 442"/>
                <a:gd name="T17" fmla="*/ 0 h 501"/>
                <a:gd name="T18" fmla="*/ 0 w 442"/>
                <a:gd name="T19" fmla="*/ 0 h 501"/>
                <a:gd name="T20" fmla="*/ 0 w 442"/>
                <a:gd name="T21" fmla="*/ 0 h 501"/>
                <a:gd name="T22" fmla="*/ 0 w 442"/>
                <a:gd name="T23" fmla="*/ 0 h 501"/>
                <a:gd name="T24" fmla="*/ 0 w 442"/>
                <a:gd name="T25" fmla="*/ 0 h 501"/>
                <a:gd name="T26" fmla="*/ 0 w 442"/>
                <a:gd name="T27" fmla="*/ 0 h 501"/>
                <a:gd name="T28" fmla="*/ 0 w 442"/>
                <a:gd name="T29" fmla="*/ 0 h 501"/>
                <a:gd name="T30" fmla="*/ 0 w 442"/>
                <a:gd name="T31" fmla="*/ 0 h 501"/>
                <a:gd name="T32" fmla="*/ 0 w 442"/>
                <a:gd name="T33" fmla="*/ 0 h 501"/>
                <a:gd name="T34" fmla="*/ 0 w 442"/>
                <a:gd name="T35" fmla="*/ 0 h 501"/>
                <a:gd name="T36" fmla="*/ 0 w 442"/>
                <a:gd name="T37" fmla="*/ 0 h 501"/>
                <a:gd name="T38" fmla="*/ 0 w 442"/>
                <a:gd name="T39" fmla="*/ 0 h 501"/>
                <a:gd name="T40" fmla="*/ 0 w 442"/>
                <a:gd name="T41" fmla="*/ 0 h 501"/>
                <a:gd name="T42" fmla="*/ 0 w 442"/>
                <a:gd name="T43" fmla="*/ 0 h 501"/>
                <a:gd name="T44" fmla="*/ 0 w 442"/>
                <a:gd name="T45" fmla="*/ 0 h 501"/>
                <a:gd name="T46" fmla="*/ 0 w 442"/>
                <a:gd name="T47" fmla="*/ 0 h 501"/>
                <a:gd name="T48" fmla="*/ 0 w 442"/>
                <a:gd name="T49" fmla="*/ 0 h 501"/>
                <a:gd name="T50" fmla="*/ 0 w 442"/>
                <a:gd name="T51" fmla="*/ 0 h 501"/>
                <a:gd name="T52" fmla="*/ 0 w 442"/>
                <a:gd name="T53" fmla="*/ 0 h 501"/>
                <a:gd name="T54" fmla="*/ 0 w 442"/>
                <a:gd name="T55" fmla="*/ 0 h 501"/>
                <a:gd name="T56" fmla="*/ 0 w 442"/>
                <a:gd name="T57" fmla="*/ 0 h 501"/>
                <a:gd name="T58" fmla="*/ 0 w 442"/>
                <a:gd name="T59" fmla="*/ 0 h 501"/>
                <a:gd name="T60" fmla="*/ 0 w 442"/>
                <a:gd name="T61" fmla="*/ 0 h 501"/>
                <a:gd name="T62" fmla="*/ 0 w 442"/>
                <a:gd name="T63" fmla="*/ 0 h 501"/>
                <a:gd name="T64" fmla="*/ 0 w 442"/>
                <a:gd name="T65" fmla="*/ 0 h 501"/>
                <a:gd name="T66" fmla="*/ 0 w 442"/>
                <a:gd name="T67" fmla="*/ 0 h 501"/>
                <a:gd name="T68" fmla="*/ 0 w 442"/>
                <a:gd name="T69" fmla="*/ 0 h 501"/>
                <a:gd name="T70" fmla="*/ 0 w 442"/>
                <a:gd name="T71" fmla="*/ 0 h 501"/>
                <a:gd name="T72" fmla="*/ 0 w 442"/>
                <a:gd name="T73" fmla="*/ 0 h 501"/>
                <a:gd name="T74" fmla="*/ 0 w 442"/>
                <a:gd name="T75" fmla="*/ 0 h 501"/>
                <a:gd name="T76" fmla="*/ 0 w 442"/>
                <a:gd name="T77" fmla="*/ 0 h 501"/>
                <a:gd name="T78" fmla="*/ 0 w 442"/>
                <a:gd name="T79" fmla="*/ 0 h 501"/>
                <a:gd name="T80" fmla="*/ 0 w 442"/>
                <a:gd name="T81" fmla="*/ 0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501">
                  <a:moveTo>
                    <a:pt x="130" y="288"/>
                  </a:moveTo>
                  <a:lnTo>
                    <a:pt x="130" y="403"/>
                  </a:lnTo>
                  <a:lnTo>
                    <a:pt x="227" y="403"/>
                  </a:lnTo>
                  <a:lnTo>
                    <a:pt x="242" y="402"/>
                  </a:lnTo>
                  <a:lnTo>
                    <a:pt x="256" y="401"/>
                  </a:lnTo>
                  <a:lnTo>
                    <a:pt x="270" y="398"/>
                  </a:lnTo>
                  <a:lnTo>
                    <a:pt x="282" y="393"/>
                  </a:lnTo>
                  <a:lnTo>
                    <a:pt x="293" y="385"/>
                  </a:lnTo>
                  <a:lnTo>
                    <a:pt x="300" y="376"/>
                  </a:lnTo>
                  <a:lnTo>
                    <a:pt x="305" y="363"/>
                  </a:lnTo>
                  <a:lnTo>
                    <a:pt x="306" y="346"/>
                  </a:lnTo>
                  <a:lnTo>
                    <a:pt x="305" y="330"/>
                  </a:lnTo>
                  <a:lnTo>
                    <a:pt x="301" y="317"/>
                  </a:lnTo>
                  <a:lnTo>
                    <a:pt x="294" y="308"/>
                  </a:lnTo>
                  <a:lnTo>
                    <a:pt x="285" y="300"/>
                  </a:lnTo>
                  <a:lnTo>
                    <a:pt x="275" y="295"/>
                  </a:lnTo>
                  <a:lnTo>
                    <a:pt x="263" y="291"/>
                  </a:lnTo>
                  <a:lnTo>
                    <a:pt x="250" y="289"/>
                  </a:lnTo>
                  <a:lnTo>
                    <a:pt x="237" y="288"/>
                  </a:lnTo>
                  <a:lnTo>
                    <a:pt x="222" y="288"/>
                  </a:lnTo>
                  <a:lnTo>
                    <a:pt x="130" y="288"/>
                  </a:lnTo>
                  <a:close/>
                  <a:moveTo>
                    <a:pt x="130" y="98"/>
                  </a:moveTo>
                  <a:lnTo>
                    <a:pt x="130" y="195"/>
                  </a:lnTo>
                  <a:lnTo>
                    <a:pt x="207" y="195"/>
                  </a:lnTo>
                  <a:lnTo>
                    <a:pt x="220" y="194"/>
                  </a:lnTo>
                  <a:lnTo>
                    <a:pt x="233" y="193"/>
                  </a:lnTo>
                  <a:lnTo>
                    <a:pt x="247" y="191"/>
                  </a:lnTo>
                  <a:lnTo>
                    <a:pt x="258" y="187"/>
                  </a:lnTo>
                  <a:lnTo>
                    <a:pt x="268" y="181"/>
                  </a:lnTo>
                  <a:lnTo>
                    <a:pt x="276" y="173"/>
                  </a:lnTo>
                  <a:lnTo>
                    <a:pt x="280" y="160"/>
                  </a:lnTo>
                  <a:lnTo>
                    <a:pt x="282" y="145"/>
                  </a:lnTo>
                  <a:lnTo>
                    <a:pt x="280" y="129"/>
                  </a:lnTo>
                  <a:lnTo>
                    <a:pt x="275" y="118"/>
                  </a:lnTo>
                  <a:lnTo>
                    <a:pt x="267" y="109"/>
                  </a:lnTo>
                  <a:lnTo>
                    <a:pt x="256" y="103"/>
                  </a:lnTo>
                  <a:lnTo>
                    <a:pt x="244" y="100"/>
                  </a:lnTo>
                  <a:lnTo>
                    <a:pt x="230" y="98"/>
                  </a:lnTo>
                  <a:lnTo>
                    <a:pt x="216" y="98"/>
                  </a:lnTo>
                  <a:lnTo>
                    <a:pt x="130" y="98"/>
                  </a:lnTo>
                  <a:close/>
                  <a:moveTo>
                    <a:pt x="0" y="0"/>
                  </a:moveTo>
                  <a:lnTo>
                    <a:pt x="205" y="0"/>
                  </a:lnTo>
                  <a:lnTo>
                    <a:pt x="226" y="0"/>
                  </a:lnTo>
                  <a:lnTo>
                    <a:pt x="249" y="1"/>
                  </a:lnTo>
                  <a:lnTo>
                    <a:pt x="272" y="2"/>
                  </a:lnTo>
                  <a:lnTo>
                    <a:pt x="294" y="5"/>
                  </a:lnTo>
                  <a:lnTo>
                    <a:pt x="315" y="11"/>
                  </a:lnTo>
                  <a:lnTo>
                    <a:pt x="336" y="18"/>
                  </a:lnTo>
                  <a:lnTo>
                    <a:pt x="356" y="27"/>
                  </a:lnTo>
                  <a:lnTo>
                    <a:pt x="374" y="41"/>
                  </a:lnTo>
                  <a:lnTo>
                    <a:pt x="389" y="57"/>
                  </a:lnTo>
                  <a:lnTo>
                    <a:pt x="400" y="73"/>
                  </a:lnTo>
                  <a:lnTo>
                    <a:pt x="407" y="92"/>
                  </a:lnTo>
                  <a:lnTo>
                    <a:pt x="411" y="111"/>
                  </a:lnTo>
                  <a:lnTo>
                    <a:pt x="413" y="131"/>
                  </a:lnTo>
                  <a:lnTo>
                    <a:pt x="411" y="154"/>
                  </a:lnTo>
                  <a:lnTo>
                    <a:pt x="404" y="176"/>
                  </a:lnTo>
                  <a:lnTo>
                    <a:pt x="393" y="193"/>
                  </a:lnTo>
                  <a:lnTo>
                    <a:pt x="379" y="209"/>
                  </a:lnTo>
                  <a:lnTo>
                    <a:pt x="360" y="221"/>
                  </a:lnTo>
                  <a:lnTo>
                    <a:pt x="338" y="231"/>
                  </a:lnTo>
                  <a:lnTo>
                    <a:pt x="363" y="239"/>
                  </a:lnTo>
                  <a:lnTo>
                    <a:pt x="386" y="249"/>
                  </a:lnTo>
                  <a:lnTo>
                    <a:pt x="405" y="264"/>
                  </a:lnTo>
                  <a:lnTo>
                    <a:pt x="420" y="282"/>
                  </a:lnTo>
                  <a:lnTo>
                    <a:pt x="432" y="302"/>
                  </a:lnTo>
                  <a:lnTo>
                    <a:pt x="439" y="326"/>
                  </a:lnTo>
                  <a:lnTo>
                    <a:pt x="442" y="352"/>
                  </a:lnTo>
                  <a:lnTo>
                    <a:pt x="440" y="377"/>
                  </a:lnTo>
                  <a:lnTo>
                    <a:pt x="433" y="401"/>
                  </a:lnTo>
                  <a:lnTo>
                    <a:pt x="422" y="423"/>
                  </a:lnTo>
                  <a:lnTo>
                    <a:pt x="409" y="442"/>
                  </a:lnTo>
                  <a:lnTo>
                    <a:pt x="391" y="459"/>
                  </a:lnTo>
                  <a:lnTo>
                    <a:pt x="370" y="473"/>
                  </a:lnTo>
                  <a:lnTo>
                    <a:pt x="346" y="484"/>
                  </a:lnTo>
                  <a:lnTo>
                    <a:pt x="319" y="491"/>
                  </a:lnTo>
                  <a:lnTo>
                    <a:pt x="291" y="496"/>
                  </a:lnTo>
                  <a:lnTo>
                    <a:pt x="262" y="500"/>
                  </a:lnTo>
                  <a:lnTo>
                    <a:pt x="233" y="501"/>
                  </a:lnTo>
                  <a:lnTo>
                    <a:pt x="205"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4" name="Rectangle 9"/>
            <p:cNvSpPr>
              <a:spLocks noChangeArrowheads="1"/>
            </p:cNvSpPr>
            <p:nvPr userDrawn="1"/>
          </p:nvSpPr>
          <p:spPr bwMode="auto">
            <a:xfrm>
              <a:off x="5101" y="4137"/>
              <a:ext cx="17"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smtClean="0"/>
            </a:p>
          </p:txBody>
        </p:sp>
        <p:sp>
          <p:nvSpPr>
            <p:cNvPr id="15" name="Freeform 10"/>
            <p:cNvSpPr>
              <a:spLocks noEditPoints="1"/>
            </p:cNvSpPr>
            <p:nvPr userDrawn="1"/>
          </p:nvSpPr>
          <p:spPr bwMode="auto">
            <a:xfrm>
              <a:off x="5128" y="4136"/>
              <a:ext cx="64" cy="65"/>
            </a:xfrm>
            <a:custGeom>
              <a:avLst/>
              <a:gdLst>
                <a:gd name="T0" fmla="*/ 0 w 506"/>
                <a:gd name="T1" fmla="*/ 0 h 523"/>
                <a:gd name="T2" fmla="*/ 0 w 506"/>
                <a:gd name="T3" fmla="*/ 0 h 523"/>
                <a:gd name="T4" fmla="*/ 0 w 506"/>
                <a:gd name="T5" fmla="*/ 0 h 523"/>
                <a:gd name="T6" fmla="*/ 0 w 506"/>
                <a:gd name="T7" fmla="*/ 0 h 523"/>
                <a:gd name="T8" fmla="*/ 0 w 506"/>
                <a:gd name="T9" fmla="*/ 0 h 523"/>
                <a:gd name="T10" fmla="*/ 0 w 506"/>
                <a:gd name="T11" fmla="*/ 0 h 523"/>
                <a:gd name="T12" fmla="*/ 0 w 506"/>
                <a:gd name="T13" fmla="*/ 0 h 523"/>
                <a:gd name="T14" fmla="*/ 0 w 506"/>
                <a:gd name="T15" fmla="*/ 0 h 523"/>
                <a:gd name="T16" fmla="*/ 0 w 506"/>
                <a:gd name="T17" fmla="*/ 0 h 523"/>
                <a:gd name="T18" fmla="*/ 0 w 506"/>
                <a:gd name="T19" fmla="*/ 0 h 523"/>
                <a:gd name="T20" fmla="*/ 0 w 506"/>
                <a:gd name="T21" fmla="*/ 0 h 523"/>
                <a:gd name="T22" fmla="*/ 0 w 506"/>
                <a:gd name="T23" fmla="*/ 0 h 523"/>
                <a:gd name="T24" fmla="*/ 0 w 506"/>
                <a:gd name="T25" fmla="*/ 0 h 523"/>
                <a:gd name="T26" fmla="*/ 0 w 506"/>
                <a:gd name="T27" fmla="*/ 0 h 523"/>
                <a:gd name="T28" fmla="*/ 0 w 506"/>
                <a:gd name="T29" fmla="*/ 0 h 523"/>
                <a:gd name="T30" fmla="*/ 0 w 506"/>
                <a:gd name="T31" fmla="*/ 0 h 523"/>
                <a:gd name="T32" fmla="*/ 0 w 506"/>
                <a:gd name="T33" fmla="*/ 0 h 523"/>
                <a:gd name="T34" fmla="*/ 0 w 506"/>
                <a:gd name="T35" fmla="*/ 0 h 523"/>
                <a:gd name="T36" fmla="*/ 0 w 506"/>
                <a:gd name="T37" fmla="*/ 0 h 523"/>
                <a:gd name="T38" fmla="*/ 0 w 506"/>
                <a:gd name="T39" fmla="*/ 0 h 523"/>
                <a:gd name="T40" fmla="*/ 0 w 506"/>
                <a:gd name="T41" fmla="*/ 0 h 523"/>
                <a:gd name="T42" fmla="*/ 0 w 506"/>
                <a:gd name="T43" fmla="*/ 0 h 523"/>
                <a:gd name="T44" fmla="*/ 0 w 506"/>
                <a:gd name="T45" fmla="*/ 0 h 523"/>
                <a:gd name="T46" fmla="*/ 0 w 506"/>
                <a:gd name="T47" fmla="*/ 0 h 523"/>
                <a:gd name="T48" fmla="*/ 0 w 506"/>
                <a:gd name="T49" fmla="*/ 0 h 523"/>
                <a:gd name="T50" fmla="*/ 0 w 506"/>
                <a:gd name="T51" fmla="*/ 0 h 523"/>
                <a:gd name="T52" fmla="*/ 0 w 506"/>
                <a:gd name="T53" fmla="*/ 0 h 523"/>
                <a:gd name="T54" fmla="*/ 0 w 506"/>
                <a:gd name="T55" fmla="*/ 0 h 523"/>
                <a:gd name="T56" fmla="*/ 0 w 506"/>
                <a:gd name="T57" fmla="*/ 0 h 523"/>
                <a:gd name="T58" fmla="*/ 0 w 506"/>
                <a:gd name="T59" fmla="*/ 0 h 523"/>
                <a:gd name="T60" fmla="*/ 0 w 506"/>
                <a:gd name="T61" fmla="*/ 0 h 523"/>
                <a:gd name="T62" fmla="*/ 0 w 506"/>
                <a:gd name="T63" fmla="*/ 0 h 523"/>
                <a:gd name="T64" fmla="*/ 0 w 506"/>
                <a:gd name="T65" fmla="*/ 0 h 523"/>
                <a:gd name="T66" fmla="*/ 0 w 506"/>
                <a:gd name="T67" fmla="*/ 0 h 523"/>
                <a:gd name="T68" fmla="*/ 0 w 506"/>
                <a:gd name="T69" fmla="*/ 0 h 523"/>
                <a:gd name="T70" fmla="*/ 0 w 506"/>
                <a:gd name="T71" fmla="*/ 0 h 523"/>
                <a:gd name="T72" fmla="*/ 0 w 506"/>
                <a:gd name="T73" fmla="*/ 0 h 523"/>
                <a:gd name="T74" fmla="*/ 0 w 506"/>
                <a:gd name="T75" fmla="*/ 0 h 523"/>
                <a:gd name="T76" fmla="*/ 0 w 506"/>
                <a:gd name="T77" fmla="*/ 0 h 523"/>
                <a:gd name="T78" fmla="*/ 0 w 506"/>
                <a:gd name="T79" fmla="*/ 0 h 523"/>
                <a:gd name="T80" fmla="*/ 0 w 506"/>
                <a:gd name="T81" fmla="*/ 0 h 523"/>
                <a:gd name="T82" fmla="*/ 0 w 506"/>
                <a:gd name="T83" fmla="*/ 0 h 523"/>
                <a:gd name="T84" fmla="*/ 0 w 506"/>
                <a:gd name="T85" fmla="*/ 0 h 523"/>
                <a:gd name="T86" fmla="*/ 0 w 506"/>
                <a:gd name="T87" fmla="*/ 0 h 523"/>
                <a:gd name="T88" fmla="*/ 0 w 506"/>
                <a:gd name="T89" fmla="*/ 0 h 523"/>
                <a:gd name="T90" fmla="*/ 0 w 506"/>
                <a:gd name="T91" fmla="*/ 0 h 5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6" h="523">
                  <a:moveTo>
                    <a:pt x="252" y="103"/>
                  </a:moveTo>
                  <a:lnTo>
                    <a:pt x="230" y="105"/>
                  </a:lnTo>
                  <a:lnTo>
                    <a:pt x="211" y="111"/>
                  </a:lnTo>
                  <a:lnTo>
                    <a:pt x="193" y="120"/>
                  </a:lnTo>
                  <a:lnTo>
                    <a:pt x="179" y="132"/>
                  </a:lnTo>
                  <a:lnTo>
                    <a:pt x="167" y="146"/>
                  </a:lnTo>
                  <a:lnTo>
                    <a:pt x="158" y="163"/>
                  </a:lnTo>
                  <a:lnTo>
                    <a:pt x="149" y="182"/>
                  </a:lnTo>
                  <a:lnTo>
                    <a:pt x="144" y="201"/>
                  </a:lnTo>
                  <a:lnTo>
                    <a:pt x="140" y="221"/>
                  </a:lnTo>
                  <a:lnTo>
                    <a:pt x="138" y="242"/>
                  </a:lnTo>
                  <a:lnTo>
                    <a:pt x="138" y="261"/>
                  </a:lnTo>
                  <a:lnTo>
                    <a:pt x="138" y="282"/>
                  </a:lnTo>
                  <a:lnTo>
                    <a:pt x="140" y="303"/>
                  </a:lnTo>
                  <a:lnTo>
                    <a:pt x="144" y="323"/>
                  </a:lnTo>
                  <a:lnTo>
                    <a:pt x="149" y="342"/>
                  </a:lnTo>
                  <a:lnTo>
                    <a:pt x="158" y="360"/>
                  </a:lnTo>
                  <a:lnTo>
                    <a:pt x="167" y="377"/>
                  </a:lnTo>
                  <a:lnTo>
                    <a:pt x="179" y="391"/>
                  </a:lnTo>
                  <a:lnTo>
                    <a:pt x="194" y="404"/>
                  </a:lnTo>
                  <a:lnTo>
                    <a:pt x="211" y="412"/>
                  </a:lnTo>
                  <a:lnTo>
                    <a:pt x="230" y="418"/>
                  </a:lnTo>
                  <a:lnTo>
                    <a:pt x="254" y="420"/>
                  </a:lnTo>
                  <a:lnTo>
                    <a:pt x="276" y="418"/>
                  </a:lnTo>
                  <a:lnTo>
                    <a:pt x="296" y="412"/>
                  </a:lnTo>
                  <a:lnTo>
                    <a:pt x="312" y="404"/>
                  </a:lnTo>
                  <a:lnTo>
                    <a:pt x="327" y="391"/>
                  </a:lnTo>
                  <a:lnTo>
                    <a:pt x="338" y="378"/>
                  </a:lnTo>
                  <a:lnTo>
                    <a:pt x="349" y="361"/>
                  </a:lnTo>
                  <a:lnTo>
                    <a:pt x="356" y="343"/>
                  </a:lnTo>
                  <a:lnTo>
                    <a:pt x="362" y="324"/>
                  </a:lnTo>
                  <a:lnTo>
                    <a:pt x="365" y="304"/>
                  </a:lnTo>
                  <a:lnTo>
                    <a:pt x="367" y="284"/>
                  </a:lnTo>
                  <a:lnTo>
                    <a:pt x="368" y="264"/>
                  </a:lnTo>
                  <a:lnTo>
                    <a:pt x="368" y="243"/>
                  </a:lnTo>
                  <a:lnTo>
                    <a:pt x="366" y="222"/>
                  </a:lnTo>
                  <a:lnTo>
                    <a:pt x="362" y="201"/>
                  </a:lnTo>
                  <a:lnTo>
                    <a:pt x="357" y="182"/>
                  </a:lnTo>
                  <a:lnTo>
                    <a:pt x="350" y="163"/>
                  </a:lnTo>
                  <a:lnTo>
                    <a:pt x="339" y="146"/>
                  </a:lnTo>
                  <a:lnTo>
                    <a:pt x="328" y="132"/>
                  </a:lnTo>
                  <a:lnTo>
                    <a:pt x="313" y="119"/>
                  </a:lnTo>
                  <a:lnTo>
                    <a:pt x="296" y="111"/>
                  </a:lnTo>
                  <a:lnTo>
                    <a:pt x="276" y="105"/>
                  </a:lnTo>
                  <a:lnTo>
                    <a:pt x="252" y="103"/>
                  </a:lnTo>
                  <a:close/>
                  <a:moveTo>
                    <a:pt x="254" y="0"/>
                  </a:moveTo>
                  <a:lnTo>
                    <a:pt x="292" y="2"/>
                  </a:lnTo>
                  <a:lnTo>
                    <a:pt x="327" y="9"/>
                  </a:lnTo>
                  <a:lnTo>
                    <a:pt x="359" y="20"/>
                  </a:lnTo>
                  <a:lnTo>
                    <a:pt x="389" y="34"/>
                  </a:lnTo>
                  <a:lnTo>
                    <a:pt x="415" y="52"/>
                  </a:lnTo>
                  <a:lnTo>
                    <a:pt x="439" y="74"/>
                  </a:lnTo>
                  <a:lnTo>
                    <a:pt x="459" y="98"/>
                  </a:lnTo>
                  <a:lnTo>
                    <a:pt x="475" y="125"/>
                  </a:lnTo>
                  <a:lnTo>
                    <a:pt x="489" y="157"/>
                  </a:lnTo>
                  <a:lnTo>
                    <a:pt x="499" y="189"/>
                  </a:lnTo>
                  <a:lnTo>
                    <a:pt x="504" y="224"/>
                  </a:lnTo>
                  <a:lnTo>
                    <a:pt x="506" y="261"/>
                  </a:lnTo>
                  <a:lnTo>
                    <a:pt x="504" y="302"/>
                  </a:lnTo>
                  <a:lnTo>
                    <a:pt x="497" y="340"/>
                  </a:lnTo>
                  <a:lnTo>
                    <a:pt x="486" y="376"/>
                  </a:lnTo>
                  <a:lnTo>
                    <a:pt x="470" y="408"/>
                  </a:lnTo>
                  <a:lnTo>
                    <a:pt x="450" y="437"/>
                  </a:lnTo>
                  <a:lnTo>
                    <a:pt x="425" y="462"/>
                  </a:lnTo>
                  <a:lnTo>
                    <a:pt x="398" y="483"/>
                  </a:lnTo>
                  <a:lnTo>
                    <a:pt x="367" y="500"/>
                  </a:lnTo>
                  <a:lnTo>
                    <a:pt x="332" y="513"/>
                  </a:lnTo>
                  <a:lnTo>
                    <a:pt x="294" y="520"/>
                  </a:lnTo>
                  <a:lnTo>
                    <a:pt x="253" y="523"/>
                  </a:lnTo>
                  <a:lnTo>
                    <a:pt x="212" y="520"/>
                  </a:lnTo>
                  <a:lnTo>
                    <a:pt x="174" y="513"/>
                  </a:lnTo>
                  <a:lnTo>
                    <a:pt x="139" y="500"/>
                  </a:lnTo>
                  <a:lnTo>
                    <a:pt x="108" y="483"/>
                  </a:lnTo>
                  <a:lnTo>
                    <a:pt x="81" y="462"/>
                  </a:lnTo>
                  <a:lnTo>
                    <a:pt x="57" y="437"/>
                  </a:lnTo>
                  <a:lnTo>
                    <a:pt x="37" y="408"/>
                  </a:lnTo>
                  <a:lnTo>
                    <a:pt x="21" y="376"/>
                  </a:lnTo>
                  <a:lnTo>
                    <a:pt x="9" y="340"/>
                  </a:lnTo>
                  <a:lnTo>
                    <a:pt x="2" y="302"/>
                  </a:lnTo>
                  <a:lnTo>
                    <a:pt x="0" y="261"/>
                  </a:lnTo>
                  <a:lnTo>
                    <a:pt x="2" y="224"/>
                  </a:lnTo>
                  <a:lnTo>
                    <a:pt x="8" y="189"/>
                  </a:lnTo>
                  <a:lnTo>
                    <a:pt x="18" y="156"/>
                  </a:lnTo>
                  <a:lnTo>
                    <a:pt x="31" y="124"/>
                  </a:lnTo>
                  <a:lnTo>
                    <a:pt x="48" y="97"/>
                  </a:lnTo>
                  <a:lnTo>
                    <a:pt x="68" y="73"/>
                  </a:lnTo>
                  <a:lnTo>
                    <a:pt x="91" y="52"/>
                  </a:lnTo>
                  <a:lnTo>
                    <a:pt x="118" y="33"/>
                  </a:lnTo>
                  <a:lnTo>
                    <a:pt x="147" y="19"/>
                  </a:lnTo>
                  <a:lnTo>
                    <a:pt x="181" y="8"/>
                  </a:lnTo>
                  <a:lnTo>
                    <a:pt x="216" y="2"/>
                  </a:lnTo>
                  <a:lnTo>
                    <a:pt x="254"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6" name="Freeform 11"/>
            <p:cNvSpPr>
              <a:spLocks/>
            </p:cNvSpPr>
            <p:nvPr userDrawn="1"/>
          </p:nvSpPr>
          <p:spPr bwMode="auto">
            <a:xfrm>
              <a:off x="519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3" y="1"/>
                  </a:lnTo>
                  <a:lnTo>
                    <a:pt x="206" y="6"/>
                  </a:lnTo>
                  <a:lnTo>
                    <a:pt x="227" y="12"/>
                  </a:lnTo>
                  <a:lnTo>
                    <a:pt x="246" y="23"/>
                  </a:lnTo>
                  <a:lnTo>
                    <a:pt x="262" y="36"/>
                  </a:lnTo>
                  <a:lnTo>
                    <a:pt x="277" y="52"/>
                  </a:lnTo>
                  <a:lnTo>
                    <a:pt x="288" y="72"/>
                  </a:lnTo>
                  <a:lnTo>
                    <a:pt x="296" y="93"/>
                  </a:lnTo>
                  <a:lnTo>
                    <a:pt x="300" y="112"/>
                  </a:lnTo>
                  <a:lnTo>
                    <a:pt x="302" y="132"/>
                  </a:lnTo>
                  <a:lnTo>
                    <a:pt x="260" y="132"/>
                  </a:lnTo>
                  <a:lnTo>
                    <a:pt x="258" y="116"/>
                  </a:lnTo>
                  <a:lnTo>
                    <a:pt x="254" y="102"/>
                  </a:lnTo>
                  <a:lnTo>
                    <a:pt x="249" y="88"/>
                  </a:lnTo>
                  <a:lnTo>
                    <a:pt x="238" y="72"/>
                  </a:lnTo>
                  <a:lnTo>
                    <a:pt x="225" y="59"/>
                  </a:lnTo>
                  <a:lnTo>
                    <a:pt x="210" y="50"/>
                  </a:lnTo>
                  <a:lnTo>
                    <a:pt x="194" y="44"/>
                  </a:lnTo>
                  <a:lnTo>
                    <a:pt x="176" y="39"/>
                  </a:lnTo>
                  <a:lnTo>
                    <a:pt x="157" y="38"/>
                  </a:lnTo>
                  <a:lnTo>
                    <a:pt x="139" y="39"/>
                  </a:lnTo>
                  <a:lnTo>
                    <a:pt x="121" y="44"/>
                  </a:lnTo>
                  <a:lnTo>
                    <a:pt x="104" y="51"/>
                  </a:lnTo>
                  <a:lnTo>
                    <a:pt x="90" y="60"/>
                  </a:lnTo>
                  <a:lnTo>
                    <a:pt x="77"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8" y="275"/>
                  </a:lnTo>
                  <a:lnTo>
                    <a:pt x="284" y="291"/>
                  </a:lnTo>
                  <a:lnTo>
                    <a:pt x="298" y="308"/>
                  </a:lnTo>
                  <a:lnTo>
                    <a:pt x="308" y="328"/>
                  </a:lnTo>
                  <a:lnTo>
                    <a:pt x="314" y="352"/>
                  </a:lnTo>
                  <a:lnTo>
                    <a:pt x="316" y="378"/>
                  </a:lnTo>
                  <a:lnTo>
                    <a:pt x="314" y="404"/>
                  </a:lnTo>
                  <a:lnTo>
                    <a:pt x="308" y="427"/>
                  </a:lnTo>
                  <a:lnTo>
                    <a:pt x="298" y="447"/>
                  </a:lnTo>
                  <a:lnTo>
                    <a:pt x="285" y="466"/>
                  </a:lnTo>
                  <a:lnTo>
                    <a:pt x="268" y="482"/>
                  </a:lnTo>
                  <a:lnTo>
                    <a:pt x="250" y="494"/>
                  </a:lnTo>
                  <a:lnTo>
                    <a:pt x="229" y="504"/>
                  </a:lnTo>
                  <a:lnTo>
                    <a:pt x="206" y="512"/>
                  </a:lnTo>
                  <a:lnTo>
                    <a:pt x="182" y="516"/>
                  </a:lnTo>
                  <a:lnTo>
                    <a:pt x="157" y="517"/>
                  </a:lnTo>
                  <a:lnTo>
                    <a:pt x="130" y="516"/>
                  </a:lnTo>
                  <a:lnTo>
                    <a:pt x="104" y="511"/>
                  </a:lnTo>
                  <a:lnTo>
                    <a:pt x="81" y="501"/>
                  </a:lnTo>
                  <a:lnTo>
                    <a:pt x="60" y="489"/>
                  </a:lnTo>
                  <a:lnTo>
                    <a:pt x="40" y="472"/>
                  </a:lnTo>
                  <a:lnTo>
                    <a:pt x="25" y="453"/>
                  </a:lnTo>
                  <a:lnTo>
                    <a:pt x="12" y="428"/>
                  </a:lnTo>
                  <a:lnTo>
                    <a:pt x="5" y="406"/>
                  </a:lnTo>
                  <a:lnTo>
                    <a:pt x="2" y="384"/>
                  </a:lnTo>
                  <a:lnTo>
                    <a:pt x="0" y="362"/>
                  </a:lnTo>
                  <a:lnTo>
                    <a:pt x="42" y="362"/>
                  </a:lnTo>
                  <a:lnTo>
                    <a:pt x="45" y="387"/>
                  </a:lnTo>
                  <a:lnTo>
                    <a:pt x="52" y="410"/>
                  </a:lnTo>
                  <a:lnTo>
                    <a:pt x="61" y="430"/>
                  </a:lnTo>
                  <a:lnTo>
                    <a:pt x="74" y="446"/>
                  </a:lnTo>
                  <a:lnTo>
                    <a:pt x="91" y="460"/>
                  </a:lnTo>
                  <a:lnTo>
                    <a:pt x="112" y="470"/>
                  </a:lnTo>
                  <a:lnTo>
                    <a:pt x="135" y="476"/>
                  </a:lnTo>
                  <a:lnTo>
                    <a:pt x="159" y="478"/>
                  </a:lnTo>
                  <a:lnTo>
                    <a:pt x="181" y="477"/>
                  </a:lnTo>
                  <a:lnTo>
                    <a:pt x="202" y="472"/>
                  </a:lnTo>
                  <a:lnTo>
                    <a:pt x="221" y="464"/>
                  </a:lnTo>
                  <a:lnTo>
                    <a:pt x="237" y="453"/>
                  </a:lnTo>
                  <a:lnTo>
                    <a:pt x="252" y="439"/>
                  </a:lnTo>
                  <a:lnTo>
                    <a:pt x="262" y="422"/>
                  </a:lnTo>
                  <a:lnTo>
                    <a:pt x="269" y="403"/>
                  </a:lnTo>
                  <a:lnTo>
                    <a:pt x="272" y="380"/>
                  </a:lnTo>
                  <a:lnTo>
                    <a:pt x="269" y="362"/>
                  </a:lnTo>
                  <a:lnTo>
                    <a:pt x="265" y="346"/>
                  </a:lnTo>
                  <a:lnTo>
                    <a:pt x="257" y="331"/>
                  </a:lnTo>
                  <a:lnTo>
                    <a:pt x="246" y="318"/>
                  </a:lnTo>
                  <a:lnTo>
                    <a:pt x="232" y="306"/>
                  </a:lnTo>
                  <a:lnTo>
                    <a:pt x="211" y="292"/>
                  </a:lnTo>
                  <a:lnTo>
                    <a:pt x="187" y="279"/>
                  </a:lnTo>
                  <a:lnTo>
                    <a:pt x="164" y="268"/>
                  </a:lnTo>
                  <a:lnTo>
                    <a:pt x="139" y="256"/>
                  </a:lnTo>
                  <a:lnTo>
                    <a:pt x="115" y="246"/>
                  </a:lnTo>
                  <a:lnTo>
                    <a:pt x="90" y="234"/>
                  </a:lnTo>
                  <a:lnTo>
                    <a:pt x="66" y="219"/>
                  </a:lnTo>
                  <a:lnTo>
                    <a:pt x="48" y="204"/>
                  </a:lnTo>
                  <a:lnTo>
                    <a:pt x="35" y="187"/>
                  </a:lnTo>
                  <a:lnTo>
                    <a:pt x="25" y="168"/>
                  </a:lnTo>
                  <a:lnTo>
                    <a:pt x="18" y="146"/>
                  </a:lnTo>
                  <a:lnTo>
                    <a:pt x="16" y="123"/>
                  </a:lnTo>
                  <a:lnTo>
                    <a:pt x="18" y="99"/>
                  </a:lnTo>
                  <a:lnTo>
                    <a:pt x="26" y="76"/>
                  </a:lnTo>
                  <a:lnTo>
                    <a:pt x="37" y="56"/>
                  </a:lnTo>
                  <a:lnTo>
                    <a:pt x="53"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7" name="Freeform 12"/>
            <p:cNvSpPr>
              <a:spLocks/>
            </p:cNvSpPr>
            <p:nvPr userDrawn="1"/>
          </p:nvSpPr>
          <p:spPr bwMode="auto">
            <a:xfrm>
              <a:off x="5250" y="4137"/>
              <a:ext cx="43" cy="64"/>
            </a:xfrm>
            <a:custGeom>
              <a:avLst/>
              <a:gdLst>
                <a:gd name="T0" fmla="*/ 0 w 340"/>
                <a:gd name="T1" fmla="*/ 0 h 509"/>
                <a:gd name="T2" fmla="*/ 0 w 340"/>
                <a:gd name="T3" fmla="*/ 0 h 509"/>
                <a:gd name="T4" fmla="*/ 0 w 340"/>
                <a:gd name="T5" fmla="*/ 0 h 509"/>
                <a:gd name="T6" fmla="*/ 0 w 340"/>
                <a:gd name="T7" fmla="*/ 0 h 509"/>
                <a:gd name="T8" fmla="*/ 0 w 340"/>
                <a:gd name="T9" fmla="*/ 0 h 509"/>
                <a:gd name="T10" fmla="*/ 0 w 340"/>
                <a:gd name="T11" fmla="*/ 0 h 509"/>
                <a:gd name="T12" fmla="*/ 0 w 340"/>
                <a:gd name="T13" fmla="*/ 0 h 509"/>
                <a:gd name="T14" fmla="*/ 0 w 340"/>
                <a:gd name="T15" fmla="*/ 0 h 509"/>
                <a:gd name="T16" fmla="*/ 0 w 340"/>
                <a:gd name="T17" fmla="*/ 0 h 509"/>
                <a:gd name="T18" fmla="*/ 0 w 340"/>
                <a:gd name="T19" fmla="*/ 0 h 509"/>
                <a:gd name="T20" fmla="*/ 0 w 340"/>
                <a:gd name="T21" fmla="*/ 0 h 509"/>
                <a:gd name="T22" fmla="*/ 0 w 340"/>
                <a:gd name="T23" fmla="*/ 0 h 509"/>
                <a:gd name="T24" fmla="*/ 0 w 340"/>
                <a:gd name="T25" fmla="*/ 0 h 509"/>
                <a:gd name="T26" fmla="*/ 0 w 340"/>
                <a:gd name="T27" fmla="*/ 0 h 509"/>
                <a:gd name="T28" fmla="*/ 0 w 340"/>
                <a:gd name="T29" fmla="*/ 0 h 509"/>
                <a:gd name="T30" fmla="*/ 0 w 340"/>
                <a:gd name="T31" fmla="*/ 0 h 509"/>
                <a:gd name="T32" fmla="*/ 0 w 340"/>
                <a:gd name="T33" fmla="*/ 0 h 509"/>
                <a:gd name="T34" fmla="*/ 0 w 340"/>
                <a:gd name="T35" fmla="*/ 0 h 509"/>
                <a:gd name="T36" fmla="*/ 0 w 340"/>
                <a:gd name="T37" fmla="*/ 0 h 509"/>
                <a:gd name="T38" fmla="*/ 0 w 340"/>
                <a:gd name="T39" fmla="*/ 0 h 509"/>
                <a:gd name="T40" fmla="*/ 0 w 340"/>
                <a:gd name="T41" fmla="*/ 0 h 509"/>
                <a:gd name="T42" fmla="*/ 0 w 340"/>
                <a:gd name="T43" fmla="*/ 0 h 509"/>
                <a:gd name="T44" fmla="*/ 0 w 340"/>
                <a:gd name="T45" fmla="*/ 0 h 509"/>
                <a:gd name="T46" fmla="*/ 0 w 340"/>
                <a:gd name="T47" fmla="*/ 0 h 509"/>
                <a:gd name="T48" fmla="*/ 0 w 340"/>
                <a:gd name="T49" fmla="*/ 0 h 509"/>
                <a:gd name="T50" fmla="*/ 0 w 340"/>
                <a:gd name="T51" fmla="*/ 0 h 509"/>
                <a:gd name="T52" fmla="*/ 0 w 340"/>
                <a:gd name="T53" fmla="*/ 0 h 509"/>
                <a:gd name="T54" fmla="*/ 0 w 340"/>
                <a:gd name="T55" fmla="*/ 0 h 509"/>
                <a:gd name="T56" fmla="*/ 0 w 340"/>
                <a:gd name="T57" fmla="*/ 0 h 509"/>
                <a:gd name="T58" fmla="*/ 0 w 340"/>
                <a:gd name="T59" fmla="*/ 0 h 509"/>
                <a:gd name="T60" fmla="*/ 0 w 340"/>
                <a:gd name="T61" fmla="*/ 0 h 509"/>
                <a:gd name="T62" fmla="*/ 0 w 340"/>
                <a:gd name="T63" fmla="*/ 0 h 509"/>
                <a:gd name="T64" fmla="*/ 0 w 340"/>
                <a:gd name="T65" fmla="*/ 0 h 509"/>
                <a:gd name="T66" fmla="*/ 0 w 340"/>
                <a:gd name="T67" fmla="*/ 0 h 509"/>
                <a:gd name="T68" fmla="*/ 0 w 340"/>
                <a:gd name="T69" fmla="*/ 0 h 509"/>
                <a:gd name="T70" fmla="*/ 0 w 340"/>
                <a:gd name="T71" fmla="*/ 0 h 509"/>
                <a:gd name="T72" fmla="*/ 0 w 340"/>
                <a:gd name="T73" fmla="*/ 0 h 509"/>
                <a:gd name="T74" fmla="*/ 0 w 340"/>
                <a:gd name="T75" fmla="*/ 0 h 509"/>
                <a:gd name="T76" fmla="*/ 0 w 340"/>
                <a:gd name="T77" fmla="*/ 0 h 509"/>
                <a:gd name="T78" fmla="*/ 0 w 340"/>
                <a:gd name="T79" fmla="*/ 0 h 509"/>
                <a:gd name="T80" fmla="*/ 0 w 340"/>
                <a:gd name="T81" fmla="*/ 0 h 509"/>
                <a:gd name="T82" fmla="*/ 0 w 340"/>
                <a:gd name="T83" fmla="*/ 0 h 509"/>
                <a:gd name="T84" fmla="*/ 0 w 340"/>
                <a:gd name="T85" fmla="*/ 0 h 509"/>
                <a:gd name="T86" fmla="*/ 0 w 340"/>
                <a:gd name="T87" fmla="*/ 0 h 509"/>
                <a:gd name="T88" fmla="*/ 0 w 340"/>
                <a:gd name="T89" fmla="*/ 0 h 509"/>
                <a:gd name="T90" fmla="*/ 0 w 340"/>
                <a:gd name="T91" fmla="*/ 0 h 509"/>
                <a:gd name="T92" fmla="*/ 0 w 340"/>
                <a:gd name="T93" fmla="*/ 0 h 509"/>
                <a:gd name="T94" fmla="*/ 0 w 340"/>
                <a:gd name="T95" fmla="*/ 0 h 509"/>
                <a:gd name="T96" fmla="*/ 0 w 340"/>
                <a:gd name="T97" fmla="*/ 0 h 509"/>
                <a:gd name="T98" fmla="*/ 0 w 340"/>
                <a:gd name="T99" fmla="*/ 0 h 509"/>
                <a:gd name="T100" fmla="*/ 0 w 340"/>
                <a:gd name="T101" fmla="*/ 0 h 509"/>
                <a:gd name="T102" fmla="*/ 0 w 340"/>
                <a:gd name="T103" fmla="*/ 0 h 509"/>
                <a:gd name="T104" fmla="*/ 0 w 340"/>
                <a:gd name="T105" fmla="*/ 0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 h="509">
                  <a:moveTo>
                    <a:pt x="0" y="0"/>
                  </a:moveTo>
                  <a:lnTo>
                    <a:pt x="42" y="0"/>
                  </a:lnTo>
                  <a:lnTo>
                    <a:pt x="42" y="168"/>
                  </a:lnTo>
                  <a:lnTo>
                    <a:pt x="41" y="336"/>
                  </a:lnTo>
                  <a:lnTo>
                    <a:pt x="42" y="357"/>
                  </a:lnTo>
                  <a:lnTo>
                    <a:pt x="44" y="378"/>
                  </a:lnTo>
                  <a:lnTo>
                    <a:pt x="49" y="399"/>
                  </a:lnTo>
                  <a:lnTo>
                    <a:pt x="59" y="419"/>
                  </a:lnTo>
                  <a:lnTo>
                    <a:pt x="71" y="436"/>
                  </a:lnTo>
                  <a:lnTo>
                    <a:pt x="88" y="450"/>
                  </a:lnTo>
                  <a:lnTo>
                    <a:pt x="107" y="459"/>
                  </a:lnTo>
                  <a:lnTo>
                    <a:pt x="126" y="466"/>
                  </a:lnTo>
                  <a:lnTo>
                    <a:pt x="148" y="469"/>
                  </a:lnTo>
                  <a:lnTo>
                    <a:pt x="170" y="470"/>
                  </a:lnTo>
                  <a:lnTo>
                    <a:pt x="195" y="468"/>
                  </a:lnTo>
                  <a:lnTo>
                    <a:pt x="221" y="463"/>
                  </a:lnTo>
                  <a:lnTo>
                    <a:pt x="245" y="453"/>
                  </a:lnTo>
                  <a:lnTo>
                    <a:pt x="262" y="441"/>
                  </a:lnTo>
                  <a:lnTo>
                    <a:pt x="275" y="428"/>
                  </a:lnTo>
                  <a:lnTo>
                    <a:pt x="284" y="413"/>
                  </a:lnTo>
                  <a:lnTo>
                    <a:pt x="290" y="397"/>
                  </a:lnTo>
                  <a:lnTo>
                    <a:pt x="294" y="378"/>
                  </a:lnTo>
                  <a:lnTo>
                    <a:pt x="296" y="360"/>
                  </a:lnTo>
                  <a:lnTo>
                    <a:pt x="296" y="341"/>
                  </a:lnTo>
                  <a:lnTo>
                    <a:pt x="296" y="322"/>
                  </a:lnTo>
                  <a:lnTo>
                    <a:pt x="296" y="303"/>
                  </a:lnTo>
                  <a:lnTo>
                    <a:pt x="296" y="0"/>
                  </a:lnTo>
                  <a:lnTo>
                    <a:pt x="340" y="0"/>
                  </a:lnTo>
                  <a:lnTo>
                    <a:pt x="340" y="343"/>
                  </a:lnTo>
                  <a:lnTo>
                    <a:pt x="339" y="365"/>
                  </a:lnTo>
                  <a:lnTo>
                    <a:pt x="337" y="387"/>
                  </a:lnTo>
                  <a:lnTo>
                    <a:pt x="330" y="414"/>
                  </a:lnTo>
                  <a:lnTo>
                    <a:pt x="319" y="437"/>
                  </a:lnTo>
                  <a:lnTo>
                    <a:pt x="305" y="457"/>
                  </a:lnTo>
                  <a:lnTo>
                    <a:pt x="288" y="474"/>
                  </a:lnTo>
                  <a:lnTo>
                    <a:pt x="267" y="486"/>
                  </a:lnTo>
                  <a:lnTo>
                    <a:pt x="246" y="496"/>
                  </a:lnTo>
                  <a:lnTo>
                    <a:pt x="222" y="504"/>
                  </a:lnTo>
                  <a:lnTo>
                    <a:pt x="196" y="508"/>
                  </a:lnTo>
                  <a:lnTo>
                    <a:pt x="170" y="509"/>
                  </a:lnTo>
                  <a:lnTo>
                    <a:pt x="147" y="508"/>
                  </a:lnTo>
                  <a:lnTo>
                    <a:pt x="124" y="505"/>
                  </a:lnTo>
                  <a:lnTo>
                    <a:pt x="102" y="500"/>
                  </a:lnTo>
                  <a:lnTo>
                    <a:pt x="82" y="491"/>
                  </a:lnTo>
                  <a:lnTo>
                    <a:pt x="62" y="481"/>
                  </a:lnTo>
                  <a:lnTo>
                    <a:pt x="44" y="467"/>
                  </a:lnTo>
                  <a:lnTo>
                    <a:pt x="29" y="452"/>
                  </a:lnTo>
                  <a:lnTo>
                    <a:pt x="16" y="433"/>
                  </a:lnTo>
                  <a:lnTo>
                    <a:pt x="7" y="410"/>
                  </a:lnTo>
                  <a:lnTo>
                    <a:pt x="3" y="388"/>
                  </a:lnTo>
                  <a:lnTo>
                    <a:pt x="0" y="367"/>
                  </a:lnTo>
                  <a:lnTo>
                    <a:pt x="0" y="344"/>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8" name="Rectangle 13"/>
            <p:cNvSpPr>
              <a:spLocks noChangeArrowheads="1"/>
            </p:cNvSpPr>
            <p:nvPr userDrawn="1"/>
          </p:nvSpPr>
          <p:spPr bwMode="auto">
            <a:xfrm>
              <a:off x="5309" y="4137"/>
              <a:ext cx="6"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smtClean="0"/>
            </a:p>
          </p:txBody>
        </p:sp>
        <p:sp>
          <p:nvSpPr>
            <p:cNvPr id="19" name="Freeform 14"/>
            <p:cNvSpPr>
              <a:spLocks/>
            </p:cNvSpPr>
            <p:nvPr userDrawn="1"/>
          </p:nvSpPr>
          <p:spPr bwMode="auto">
            <a:xfrm>
              <a:off x="532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0" y="0"/>
                  </a:moveTo>
                  <a:lnTo>
                    <a:pt x="183" y="1"/>
                  </a:lnTo>
                  <a:lnTo>
                    <a:pt x="205" y="6"/>
                  </a:lnTo>
                  <a:lnTo>
                    <a:pt x="226" y="12"/>
                  </a:lnTo>
                  <a:lnTo>
                    <a:pt x="244" y="23"/>
                  </a:lnTo>
                  <a:lnTo>
                    <a:pt x="262" y="36"/>
                  </a:lnTo>
                  <a:lnTo>
                    <a:pt x="276" y="52"/>
                  </a:lnTo>
                  <a:lnTo>
                    <a:pt x="288" y="72"/>
                  </a:lnTo>
                  <a:lnTo>
                    <a:pt x="296" y="93"/>
                  </a:lnTo>
                  <a:lnTo>
                    <a:pt x="300" y="112"/>
                  </a:lnTo>
                  <a:lnTo>
                    <a:pt x="301" y="132"/>
                  </a:lnTo>
                  <a:lnTo>
                    <a:pt x="259" y="132"/>
                  </a:lnTo>
                  <a:lnTo>
                    <a:pt x="257" y="116"/>
                  </a:lnTo>
                  <a:lnTo>
                    <a:pt x="254" y="102"/>
                  </a:lnTo>
                  <a:lnTo>
                    <a:pt x="248" y="88"/>
                  </a:lnTo>
                  <a:lnTo>
                    <a:pt x="237" y="72"/>
                  </a:lnTo>
                  <a:lnTo>
                    <a:pt x="225" y="59"/>
                  </a:lnTo>
                  <a:lnTo>
                    <a:pt x="209" y="50"/>
                  </a:lnTo>
                  <a:lnTo>
                    <a:pt x="193" y="44"/>
                  </a:lnTo>
                  <a:lnTo>
                    <a:pt x="175" y="39"/>
                  </a:lnTo>
                  <a:lnTo>
                    <a:pt x="156" y="38"/>
                  </a:lnTo>
                  <a:lnTo>
                    <a:pt x="139" y="39"/>
                  </a:lnTo>
                  <a:lnTo>
                    <a:pt x="121" y="44"/>
                  </a:lnTo>
                  <a:lnTo>
                    <a:pt x="104" y="51"/>
                  </a:lnTo>
                  <a:lnTo>
                    <a:pt x="90" y="60"/>
                  </a:lnTo>
                  <a:lnTo>
                    <a:pt x="77" y="72"/>
                  </a:lnTo>
                  <a:lnTo>
                    <a:pt x="68" y="86"/>
                  </a:lnTo>
                  <a:lnTo>
                    <a:pt x="62" y="103"/>
                  </a:lnTo>
                  <a:lnTo>
                    <a:pt x="60" y="121"/>
                  </a:lnTo>
                  <a:lnTo>
                    <a:pt x="62" y="139"/>
                  </a:lnTo>
                  <a:lnTo>
                    <a:pt x="68" y="155"/>
                  </a:lnTo>
                  <a:lnTo>
                    <a:pt x="78" y="168"/>
                  </a:lnTo>
                  <a:lnTo>
                    <a:pt x="92" y="180"/>
                  </a:lnTo>
                  <a:lnTo>
                    <a:pt x="107" y="191"/>
                  </a:lnTo>
                  <a:lnTo>
                    <a:pt x="126" y="200"/>
                  </a:lnTo>
                  <a:lnTo>
                    <a:pt x="146" y="210"/>
                  </a:lnTo>
                  <a:lnTo>
                    <a:pt x="167" y="219"/>
                  </a:lnTo>
                  <a:lnTo>
                    <a:pt x="187" y="229"/>
                  </a:lnTo>
                  <a:lnTo>
                    <a:pt x="209" y="239"/>
                  </a:lnTo>
                  <a:lnTo>
                    <a:pt x="230" y="250"/>
                  </a:lnTo>
                  <a:lnTo>
                    <a:pt x="250" y="262"/>
                  </a:lnTo>
                  <a:lnTo>
                    <a:pt x="267" y="275"/>
                  </a:lnTo>
                  <a:lnTo>
                    <a:pt x="284" y="291"/>
                  </a:lnTo>
                  <a:lnTo>
                    <a:pt x="296" y="308"/>
                  </a:lnTo>
                  <a:lnTo>
                    <a:pt x="307" y="328"/>
                  </a:lnTo>
                  <a:lnTo>
                    <a:pt x="314" y="352"/>
                  </a:lnTo>
                  <a:lnTo>
                    <a:pt x="316" y="378"/>
                  </a:lnTo>
                  <a:lnTo>
                    <a:pt x="314" y="404"/>
                  </a:lnTo>
                  <a:lnTo>
                    <a:pt x="308" y="427"/>
                  </a:lnTo>
                  <a:lnTo>
                    <a:pt x="297" y="447"/>
                  </a:lnTo>
                  <a:lnTo>
                    <a:pt x="284" y="466"/>
                  </a:lnTo>
                  <a:lnTo>
                    <a:pt x="268" y="482"/>
                  </a:lnTo>
                  <a:lnTo>
                    <a:pt x="250" y="494"/>
                  </a:lnTo>
                  <a:lnTo>
                    <a:pt x="229" y="504"/>
                  </a:lnTo>
                  <a:lnTo>
                    <a:pt x="206" y="512"/>
                  </a:lnTo>
                  <a:lnTo>
                    <a:pt x="182" y="516"/>
                  </a:lnTo>
                  <a:lnTo>
                    <a:pt x="157" y="517"/>
                  </a:lnTo>
                  <a:lnTo>
                    <a:pt x="130" y="516"/>
                  </a:lnTo>
                  <a:lnTo>
                    <a:pt x="104" y="511"/>
                  </a:lnTo>
                  <a:lnTo>
                    <a:pt x="81" y="501"/>
                  </a:lnTo>
                  <a:lnTo>
                    <a:pt x="59" y="489"/>
                  </a:lnTo>
                  <a:lnTo>
                    <a:pt x="40" y="472"/>
                  </a:lnTo>
                  <a:lnTo>
                    <a:pt x="23" y="453"/>
                  </a:lnTo>
                  <a:lnTo>
                    <a:pt x="11" y="428"/>
                  </a:lnTo>
                  <a:lnTo>
                    <a:pt x="5" y="406"/>
                  </a:lnTo>
                  <a:lnTo>
                    <a:pt x="1" y="384"/>
                  </a:lnTo>
                  <a:lnTo>
                    <a:pt x="0" y="362"/>
                  </a:lnTo>
                  <a:lnTo>
                    <a:pt x="42" y="362"/>
                  </a:lnTo>
                  <a:lnTo>
                    <a:pt x="44" y="387"/>
                  </a:lnTo>
                  <a:lnTo>
                    <a:pt x="50" y="410"/>
                  </a:lnTo>
                  <a:lnTo>
                    <a:pt x="61" y="430"/>
                  </a:lnTo>
                  <a:lnTo>
                    <a:pt x="74" y="446"/>
                  </a:lnTo>
                  <a:lnTo>
                    <a:pt x="91" y="460"/>
                  </a:lnTo>
                  <a:lnTo>
                    <a:pt x="111" y="470"/>
                  </a:lnTo>
                  <a:lnTo>
                    <a:pt x="133" y="476"/>
                  </a:lnTo>
                  <a:lnTo>
                    <a:pt x="159" y="478"/>
                  </a:lnTo>
                  <a:lnTo>
                    <a:pt x="181" y="477"/>
                  </a:lnTo>
                  <a:lnTo>
                    <a:pt x="201" y="472"/>
                  </a:lnTo>
                  <a:lnTo>
                    <a:pt x="221" y="464"/>
                  </a:lnTo>
                  <a:lnTo>
                    <a:pt x="237" y="453"/>
                  </a:lnTo>
                  <a:lnTo>
                    <a:pt x="251" y="439"/>
                  </a:lnTo>
                  <a:lnTo>
                    <a:pt x="262" y="422"/>
                  </a:lnTo>
                  <a:lnTo>
                    <a:pt x="268" y="403"/>
                  </a:lnTo>
                  <a:lnTo>
                    <a:pt x="271" y="380"/>
                  </a:lnTo>
                  <a:lnTo>
                    <a:pt x="269" y="362"/>
                  </a:lnTo>
                  <a:lnTo>
                    <a:pt x="264" y="346"/>
                  </a:lnTo>
                  <a:lnTo>
                    <a:pt x="256" y="331"/>
                  </a:lnTo>
                  <a:lnTo>
                    <a:pt x="246" y="318"/>
                  </a:lnTo>
                  <a:lnTo>
                    <a:pt x="232" y="306"/>
                  </a:lnTo>
                  <a:lnTo>
                    <a:pt x="210" y="292"/>
                  </a:lnTo>
                  <a:lnTo>
                    <a:pt x="187" y="279"/>
                  </a:lnTo>
                  <a:lnTo>
                    <a:pt x="163" y="268"/>
                  </a:lnTo>
                  <a:lnTo>
                    <a:pt x="138" y="256"/>
                  </a:lnTo>
                  <a:lnTo>
                    <a:pt x="115" y="246"/>
                  </a:lnTo>
                  <a:lnTo>
                    <a:pt x="90" y="234"/>
                  </a:lnTo>
                  <a:lnTo>
                    <a:pt x="65" y="219"/>
                  </a:lnTo>
                  <a:lnTo>
                    <a:pt x="47" y="204"/>
                  </a:lnTo>
                  <a:lnTo>
                    <a:pt x="34" y="187"/>
                  </a:lnTo>
                  <a:lnTo>
                    <a:pt x="23" y="168"/>
                  </a:lnTo>
                  <a:lnTo>
                    <a:pt x="17" y="146"/>
                  </a:lnTo>
                  <a:lnTo>
                    <a:pt x="15" y="123"/>
                  </a:lnTo>
                  <a:lnTo>
                    <a:pt x="18" y="99"/>
                  </a:lnTo>
                  <a:lnTo>
                    <a:pt x="26" y="76"/>
                  </a:lnTo>
                  <a:lnTo>
                    <a:pt x="37" y="56"/>
                  </a:lnTo>
                  <a:lnTo>
                    <a:pt x="51" y="39"/>
                  </a:lnTo>
                  <a:lnTo>
                    <a:pt x="69" y="25"/>
                  </a:lnTo>
                  <a:lnTo>
                    <a:pt x="90" y="15"/>
                  </a:lnTo>
                  <a:lnTo>
                    <a:pt x="112" y="6"/>
                  </a:lnTo>
                  <a:lnTo>
                    <a:pt x="136" y="2"/>
                  </a:lnTo>
                  <a:lnTo>
                    <a:pt x="16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0" name="Freeform 15"/>
            <p:cNvSpPr>
              <a:spLocks/>
            </p:cNvSpPr>
            <p:nvPr userDrawn="1"/>
          </p:nvSpPr>
          <p:spPr bwMode="auto">
            <a:xfrm>
              <a:off x="5378" y="4136"/>
              <a:ext cx="39"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4" y="1"/>
                  </a:lnTo>
                  <a:lnTo>
                    <a:pt x="206" y="6"/>
                  </a:lnTo>
                  <a:lnTo>
                    <a:pt x="227" y="12"/>
                  </a:lnTo>
                  <a:lnTo>
                    <a:pt x="246" y="23"/>
                  </a:lnTo>
                  <a:lnTo>
                    <a:pt x="262" y="36"/>
                  </a:lnTo>
                  <a:lnTo>
                    <a:pt x="277" y="52"/>
                  </a:lnTo>
                  <a:lnTo>
                    <a:pt x="288" y="72"/>
                  </a:lnTo>
                  <a:lnTo>
                    <a:pt x="297" y="93"/>
                  </a:lnTo>
                  <a:lnTo>
                    <a:pt x="300" y="112"/>
                  </a:lnTo>
                  <a:lnTo>
                    <a:pt x="302" y="132"/>
                  </a:lnTo>
                  <a:lnTo>
                    <a:pt x="260" y="132"/>
                  </a:lnTo>
                  <a:lnTo>
                    <a:pt x="258" y="116"/>
                  </a:lnTo>
                  <a:lnTo>
                    <a:pt x="254" y="102"/>
                  </a:lnTo>
                  <a:lnTo>
                    <a:pt x="249" y="88"/>
                  </a:lnTo>
                  <a:lnTo>
                    <a:pt x="239" y="72"/>
                  </a:lnTo>
                  <a:lnTo>
                    <a:pt x="225" y="59"/>
                  </a:lnTo>
                  <a:lnTo>
                    <a:pt x="211" y="50"/>
                  </a:lnTo>
                  <a:lnTo>
                    <a:pt x="194" y="44"/>
                  </a:lnTo>
                  <a:lnTo>
                    <a:pt x="175" y="39"/>
                  </a:lnTo>
                  <a:lnTo>
                    <a:pt x="158" y="38"/>
                  </a:lnTo>
                  <a:lnTo>
                    <a:pt x="139" y="39"/>
                  </a:lnTo>
                  <a:lnTo>
                    <a:pt x="121" y="44"/>
                  </a:lnTo>
                  <a:lnTo>
                    <a:pt x="105" y="51"/>
                  </a:lnTo>
                  <a:lnTo>
                    <a:pt x="90" y="60"/>
                  </a:lnTo>
                  <a:lnTo>
                    <a:pt x="78"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9" y="275"/>
                  </a:lnTo>
                  <a:lnTo>
                    <a:pt x="284" y="291"/>
                  </a:lnTo>
                  <a:lnTo>
                    <a:pt x="298" y="308"/>
                  </a:lnTo>
                  <a:lnTo>
                    <a:pt x="308" y="328"/>
                  </a:lnTo>
                  <a:lnTo>
                    <a:pt x="314" y="352"/>
                  </a:lnTo>
                  <a:lnTo>
                    <a:pt x="316" y="378"/>
                  </a:lnTo>
                  <a:lnTo>
                    <a:pt x="314" y="404"/>
                  </a:lnTo>
                  <a:lnTo>
                    <a:pt x="308" y="427"/>
                  </a:lnTo>
                  <a:lnTo>
                    <a:pt x="298" y="447"/>
                  </a:lnTo>
                  <a:lnTo>
                    <a:pt x="285" y="466"/>
                  </a:lnTo>
                  <a:lnTo>
                    <a:pt x="269" y="482"/>
                  </a:lnTo>
                  <a:lnTo>
                    <a:pt x="250" y="494"/>
                  </a:lnTo>
                  <a:lnTo>
                    <a:pt x="229" y="504"/>
                  </a:lnTo>
                  <a:lnTo>
                    <a:pt x="206" y="512"/>
                  </a:lnTo>
                  <a:lnTo>
                    <a:pt x="183" y="516"/>
                  </a:lnTo>
                  <a:lnTo>
                    <a:pt x="158" y="517"/>
                  </a:lnTo>
                  <a:lnTo>
                    <a:pt x="131" y="516"/>
                  </a:lnTo>
                  <a:lnTo>
                    <a:pt x="105" y="511"/>
                  </a:lnTo>
                  <a:lnTo>
                    <a:pt x="81" y="501"/>
                  </a:lnTo>
                  <a:lnTo>
                    <a:pt x="60" y="489"/>
                  </a:lnTo>
                  <a:lnTo>
                    <a:pt x="40" y="472"/>
                  </a:lnTo>
                  <a:lnTo>
                    <a:pt x="25" y="453"/>
                  </a:lnTo>
                  <a:lnTo>
                    <a:pt x="12" y="428"/>
                  </a:lnTo>
                  <a:lnTo>
                    <a:pt x="5" y="406"/>
                  </a:lnTo>
                  <a:lnTo>
                    <a:pt x="2" y="384"/>
                  </a:lnTo>
                  <a:lnTo>
                    <a:pt x="0" y="362"/>
                  </a:lnTo>
                  <a:lnTo>
                    <a:pt x="42" y="362"/>
                  </a:lnTo>
                  <a:lnTo>
                    <a:pt x="46" y="387"/>
                  </a:lnTo>
                  <a:lnTo>
                    <a:pt x="52" y="410"/>
                  </a:lnTo>
                  <a:lnTo>
                    <a:pt x="61" y="430"/>
                  </a:lnTo>
                  <a:lnTo>
                    <a:pt x="75" y="446"/>
                  </a:lnTo>
                  <a:lnTo>
                    <a:pt x="91" y="460"/>
                  </a:lnTo>
                  <a:lnTo>
                    <a:pt x="112" y="470"/>
                  </a:lnTo>
                  <a:lnTo>
                    <a:pt x="135" y="476"/>
                  </a:lnTo>
                  <a:lnTo>
                    <a:pt x="160" y="478"/>
                  </a:lnTo>
                  <a:lnTo>
                    <a:pt x="181" y="477"/>
                  </a:lnTo>
                  <a:lnTo>
                    <a:pt x="202" y="472"/>
                  </a:lnTo>
                  <a:lnTo>
                    <a:pt x="221" y="464"/>
                  </a:lnTo>
                  <a:lnTo>
                    <a:pt x="238" y="453"/>
                  </a:lnTo>
                  <a:lnTo>
                    <a:pt x="252" y="439"/>
                  </a:lnTo>
                  <a:lnTo>
                    <a:pt x="262" y="422"/>
                  </a:lnTo>
                  <a:lnTo>
                    <a:pt x="270" y="403"/>
                  </a:lnTo>
                  <a:lnTo>
                    <a:pt x="272" y="380"/>
                  </a:lnTo>
                  <a:lnTo>
                    <a:pt x="270" y="362"/>
                  </a:lnTo>
                  <a:lnTo>
                    <a:pt x="266" y="346"/>
                  </a:lnTo>
                  <a:lnTo>
                    <a:pt x="257" y="331"/>
                  </a:lnTo>
                  <a:lnTo>
                    <a:pt x="246" y="318"/>
                  </a:lnTo>
                  <a:lnTo>
                    <a:pt x="232" y="306"/>
                  </a:lnTo>
                  <a:lnTo>
                    <a:pt x="212" y="292"/>
                  </a:lnTo>
                  <a:lnTo>
                    <a:pt x="188" y="279"/>
                  </a:lnTo>
                  <a:lnTo>
                    <a:pt x="164" y="268"/>
                  </a:lnTo>
                  <a:lnTo>
                    <a:pt x="139" y="256"/>
                  </a:lnTo>
                  <a:lnTo>
                    <a:pt x="115" y="246"/>
                  </a:lnTo>
                  <a:lnTo>
                    <a:pt x="90" y="234"/>
                  </a:lnTo>
                  <a:lnTo>
                    <a:pt x="66" y="219"/>
                  </a:lnTo>
                  <a:lnTo>
                    <a:pt x="49" y="204"/>
                  </a:lnTo>
                  <a:lnTo>
                    <a:pt x="34" y="187"/>
                  </a:lnTo>
                  <a:lnTo>
                    <a:pt x="25" y="168"/>
                  </a:lnTo>
                  <a:lnTo>
                    <a:pt x="19" y="146"/>
                  </a:lnTo>
                  <a:lnTo>
                    <a:pt x="16" y="123"/>
                  </a:lnTo>
                  <a:lnTo>
                    <a:pt x="19" y="99"/>
                  </a:lnTo>
                  <a:lnTo>
                    <a:pt x="26" y="76"/>
                  </a:lnTo>
                  <a:lnTo>
                    <a:pt x="37" y="56"/>
                  </a:lnTo>
                  <a:lnTo>
                    <a:pt x="52"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1" name="Freeform 16"/>
            <p:cNvSpPr>
              <a:spLocks/>
            </p:cNvSpPr>
            <p:nvPr userDrawn="1"/>
          </p:nvSpPr>
          <p:spPr bwMode="auto">
            <a:xfrm>
              <a:off x="5430" y="4137"/>
              <a:ext cx="33" cy="63"/>
            </a:xfrm>
            <a:custGeom>
              <a:avLst/>
              <a:gdLst>
                <a:gd name="T0" fmla="*/ 0 w 266"/>
                <a:gd name="T1" fmla="*/ 0 h 501"/>
                <a:gd name="T2" fmla="*/ 0 w 266"/>
                <a:gd name="T3" fmla="*/ 0 h 501"/>
                <a:gd name="T4" fmla="*/ 0 w 266"/>
                <a:gd name="T5" fmla="*/ 0 h 501"/>
                <a:gd name="T6" fmla="*/ 0 w 266"/>
                <a:gd name="T7" fmla="*/ 0 h 501"/>
                <a:gd name="T8" fmla="*/ 0 w 266"/>
                <a:gd name="T9" fmla="*/ 0 h 501"/>
                <a:gd name="T10" fmla="*/ 0 w 266"/>
                <a:gd name="T11" fmla="*/ 0 h 501"/>
                <a:gd name="T12" fmla="*/ 0 w 266"/>
                <a:gd name="T13" fmla="*/ 0 h 501"/>
                <a:gd name="T14" fmla="*/ 0 w 266"/>
                <a:gd name="T15" fmla="*/ 0 h 501"/>
                <a:gd name="T16" fmla="*/ 0 w 266"/>
                <a:gd name="T17" fmla="*/ 0 h 501"/>
                <a:gd name="T18" fmla="*/ 0 w 266"/>
                <a:gd name="T19" fmla="*/ 0 h 501"/>
                <a:gd name="T20" fmla="*/ 0 w 266"/>
                <a:gd name="T21" fmla="*/ 0 h 501"/>
                <a:gd name="T22" fmla="*/ 0 w 266"/>
                <a:gd name="T23" fmla="*/ 0 h 501"/>
                <a:gd name="T24" fmla="*/ 0 w 266"/>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 h="501">
                  <a:moveTo>
                    <a:pt x="0" y="0"/>
                  </a:moveTo>
                  <a:lnTo>
                    <a:pt x="263" y="0"/>
                  </a:lnTo>
                  <a:lnTo>
                    <a:pt x="263" y="38"/>
                  </a:lnTo>
                  <a:lnTo>
                    <a:pt x="43" y="38"/>
                  </a:lnTo>
                  <a:lnTo>
                    <a:pt x="43" y="222"/>
                  </a:lnTo>
                  <a:lnTo>
                    <a:pt x="248" y="222"/>
                  </a:lnTo>
                  <a:lnTo>
                    <a:pt x="248" y="261"/>
                  </a:lnTo>
                  <a:lnTo>
                    <a:pt x="43" y="261"/>
                  </a:lnTo>
                  <a:lnTo>
                    <a:pt x="43" y="463"/>
                  </a:lnTo>
                  <a:lnTo>
                    <a:pt x="266" y="463"/>
                  </a:lnTo>
                  <a:lnTo>
                    <a:pt x="266"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2" name="Freeform 17"/>
            <p:cNvSpPr>
              <a:spLocks/>
            </p:cNvSpPr>
            <p:nvPr userDrawn="1"/>
          </p:nvSpPr>
          <p:spPr bwMode="auto">
            <a:xfrm>
              <a:off x="5361" y="3893"/>
              <a:ext cx="44" cy="74"/>
            </a:xfrm>
            <a:custGeom>
              <a:avLst/>
              <a:gdLst>
                <a:gd name="T0" fmla="*/ 0 w 351"/>
                <a:gd name="T1" fmla="*/ 0 h 584"/>
                <a:gd name="T2" fmla="*/ 0 w 351"/>
                <a:gd name="T3" fmla="*/ 0 h 584"/>
                <a:gd name="T4" fmla="*/ 0 w 351"/>
                <a:gd name="T5" fmla="*/ 0 h 584"/>
                <a:gd name="T6" fmla="*/ 0 w 351"/>
                <a:gd name="T7" fmla="*/ 0 h 584"/>
                <a:gd name="T8" fmla="*/ 0 w 351"/>
                <a:gd name="T9" fmla="*/ 0 h 584"/>
                <a:gd name="T10" fmla="*/ 0 w 351"/>
                <a:gd name="T11" fmla="*/ 0 h 584"/>
                <a:gd name="T12" fmla="*/ 0 w 351"/>
                <a:gd name="T13" fmla="*/ 0 h 584"/>
                <a:gd name="T14" fmla="*/ 0 w 351"/>
                <a:gd name="T15" fmla="*/ 0 h 584"/>
                <a:gd name="T16" fmla="*/ 0 w 351"/>
                <a:gd name="T17" fmla="*/ 0 h 584"/>
                <a:gd name="T18" fmla="*/ 0 w 351"/>
                <a:gd name="T19" fmla="*/ 0 h 584"/>
                <a:gd name="T20" fmla="*/ 0 w 351"/>
                <a:gd name="T21" fmla="*/ 0 h 584"/>
                <a:gd name="T22" fmla="*/ 0 w 351"/>
                <a:gd name="T23" fmla="*/ 0 h 584"/>
                <a:gd name="T24" fmla="*/ 0 w 351"/>
                <a:gd name="T25" fmla="*/ 0 h 584"/>
                <a:gd name="T26" fmla="*/ 0 w 351"/>
                <a:gd name="T27" fmla="*/ 0 h 584"/>
                <a:gd name="T28" fmla="*/ 0 w 351"/>
                <a:gd name="T29" fmla="*/ 0 h 584"/>
                <a:gd name="T30" fmla="*/ 0 w 351"/>
                <a:gd name="T31" fmla="*/ 0 h 584"/>
                <a:gd name="T32" fmla="*/ 0 w 351"/>
                <a:gd name="T33" fmla="*/ 0 h 584"/>
                <a:gd name="T34" fmla="*/ 0 w 351"/>
                <a:gd name="T35" fmla="*/ 0 h 584"/>
                <a:gd name="T36" fmla="*/ 0 w 351"/>
                <a:gd name="T37" fmla="*/ 0 h 584"/>
                <a:gd name="T38" fmla="*/ 0 w 351"/>
                <a:gd name="T39" fmla="*/ 0 h 584"/>
                <a:gd name="T40" fmla="*/ 0 w 351"/>
                <a:gd name="T41" fmla="*/ 0 h 584"/>
                <a:gd name="T42" fmla="*/ 0 w 351"/>
                <a:gd name="T43" fmla="*/ 0 h 584"/>
                <a:gd name="T44" fmla="*/ 0 w 351"/>
                <a:gd name="T45" fmla="*/ 0 h 584"/>
                <a:gd name="T46" fmla="*/ 0 w 351"/>
                <a:gd name="T47" fmla="*/ 0 h 584"/>
                <a:gd name="T48" fmla="*/ 0 w 351"/>
                <a:gd name="T49" fmla="*/ 0 h 584"/>
                <a:gd name="T50" fmla="*/ 0 w 351"/>
                <a:gd name="T51" fmla="*/ 0 h 584"/>
                <a:gd name="T52" fmla="*/ 0 w 351"/>
                <a:gd name="T53" fmla="*/ 0 h 584"/>
                <a:gd name="T54" fmla="*/ 0 w 351"/>
                <a:gd name="T55" fmla="*/ 0 h 584"/>
                <a:gd name="T56" fmla="*/ 0 w 351"/>
                <a:gd name="T57" fmla="*/ 0 h 584"/>
                <a:gd name="T58" fmla="*/ 0 w 351"/>
                <a:gd name="T59" fmla="*/ 0 h 584"/>
                <a:gd name="T60" fmla="*/ 0 w 351"/>
                <a:gd name="T61" fmla="*/ 0 h 584"/>
                <a:gd name="T62" fmla="*/ 0 w 351"/>
                <a:gd name="T63" fmla="*/ 0 h 584"/>
                <a:gd name="T64" fmla="*/ 0 w 351"/>
                <a:gd name="T65" fmla="*/ 0 h 584"/>
                <a:gd name="T66" fmla="*/ 0 w 351"/>
                <a:gd name="T67" fmla="*/ 0 h 584"/>
                <a:gd name="T68" fmla="*/ 0 w 351"/>
                <a:gd name="T69" fmla="*/ 0 h 584"/>
                <a:gd name="T70" fmla="*/ 0 w 351"/>
                <a:gd name="T71" fmla="*/ 0 h 584"/>
                <a:gd name="T72" fmla="*/ 0 w 351"/>
                <a:gd name="T73" fmla="*/ 0 h 584"/>
                <a:gd name="T74" fmla="*/ 0 w 351"/>
                <a:gd name="T75" fmla="*/ 0 h 584"/>
                <a:gd name="T76" fmla="*/ 0 w 351"/>
                <a:gd name="T77" fmla="*/ 0 h 584"/>
                <a:gd name="T78" fmla="*/ 0 w 351"/>
                <a:gd name="T79" fmla="*/ 0 h 584"/>
                <a:gd name="T80" fmla="*/ 0 w 351"/>
                <a:gd name="T81" fmla="*/ 0 h 584"/>
                <a:gd name="T82" fmla="*/ 0 w 351"/>
                <a:gd name="T83" fmla="*/ 0 h 584"/>
                <a:gd name="T84" fmla="*/ 0 w 351"/>
                <a:gd name="T85" fmla="*/ 0 h 584"/>
                <a:gd name="T86" fmla="*/ 0 w 351"/>
                <a:gd name="T87" fmla="*/ 0 h 584"/>
                <a:gd name="T88" fmla="*/ 0 w 351"/>
                <a:gd name="T89" fmla="*/ 0 h 584"/>
                <a:gd name="T90" fmla="*/ 0 w 351"/>
                <a:gd name="T91" fmla="*/ 0 h 584"/>
                <a:gd name="T92" fmla="*/ 0 w 351"/>
                <a:gd name="T93" fmla="*/ 0 h 584"/>
                <a:gd name="T94" fmla="*/ 0 w 351"/>
                <a:gd name="T95" fmla="*/ 0 h 584"/>
                <a:gd name="T96" fmla="*/ 0 w 351"/>
                <a:gd name="T97" fmla="*/ 0 h 584"/>
                <a:gd name="T98" fmla="*/ 0 w 351"/>
                <a:gd name="T99" fmla="*/ 0 h 584"/>
                <a:gd name="T100" fmla="*/ 0 w 351"/>
                <a:gd name="T101" fmla="*/ 0 h 584"/>
                <a:gd name="T102" fmla="*/ 0 w 351"/>
                <a:gd name="T103" fmla="*/ 0 h 584"/>
                <a:gd name="T104" fmla="*/ 0 w 351"/>
                <a:gd name="T105" fmla="*/ 0 h 584"/>
                <a:gd name="T106" fmla="*/ 0 w 351"/>
                <a:gd name="T107" fmla="*/ 0 h 584"/>
                <a:gd name="T108" fmla="*/ 0 w 351"/>
                <a:gd name="T109" fmla="*/ 0 h 584"/>
                <a:gd name="T110" fmla="*/ 0 w 351"/>
                <a:gd name="T111" fmla="*/ 0 h 584"/>
                <a:gd name="T112" fmla="*/ 0 w 351"/>
                <a:gd name="T113" fmla="*/ 0 h 584"/>
                <a:gd name="T114" fmla="*/ 0 w 351"/>
                <a:gd name="T115" fmla="*/ 0 h 584"/>
                <a:gd name="T116" fmla="*/ 0 w 351"/>
                <a:gd name="T117" fmla="*/ 0 h 584"/>
                <a:gd name="T118" fmla="*/ 0 w 351"/>
                <a:gd name="T119" fmla="*/ 0 h 584"/>
                <a:gd name="T120" fmla="*/ 0 w 351"/>
                <a:gd name="T121" fmla="*/ 0 h 584"/>
                <a:gd name="T122" fmla="*/ 0 w 351"/>
                <a:gd name="T123" fmla="*/ 0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584">
                  <a:moveTo>
                    <a:pt x="216" y="0"/>
                  </a:moveTo>
                  <a:lnTo>
                    <a:pt x="221" y="26"/>
                  </a:lnTo>
                  <a:lnTo>
                    <a:pt x="226" y="54"/>
                  </a:lnTo>
                  <a:lnTo>
                    <a:pt x="231" y="86"/>
                  </a:lnTo>
                  <a:lnTo>
                    <a:pt x="238" y="120"/>
                  </a:lnTo>
                  <a:lnTo>
                    <a:pt x="242" y="157"/>
                  </a:lnTo>
                  <a:lnTo>
                    <a:pt x="277" y="123"/>
                  </a:lnTo>
                  <a:lnTo>
                    <a:pt x="309" y="91"/>
                  </a:lnTo>
                  <a:lnTo>
                    <a:pt x="338" y="59"/>
                  </a:lnTo>
                  <a:lnTo>
                    <a:pt x="342" y="93"/>
                  </a:lnTo>
                  <a:lnTo>
                    <a:pt x="344" y="123"/>
                  </a:lnTo>
                  <a:lnTo>
                    <a:pt x="346" y="150"/>
                  </a:lnTo>
                  <a:lnTo>
                    <a:pt x="349" y="175"/>
                  </a:lnTo>
                  <a:lnTo>
                    <a:pt x="349" y="200"/>
                  </a:lnTo>
                  <a:lnTo>
                    <a:pt x="350" y="226"/>
                  </a:lnTo>
                  <a:lnTo>
                    <a:pt x="351" y="255"/>
                  </a:lnTo>
                  <a:lnTo>
                    <a:pt x="342" y="265"/>
                  </a:lnTo>
                  <a:lnTo>
                    <a:pt x="329" y="276"/>
                  </a:lnTo>
                  <a:lnTo>
                    <a:pt x="310" y="291"/>
                  </a:lnTo>
                  <a:lnTo>
                    <a:pt x="287" y="307"/>
                  </a:lnTo>
                  <a:lnTo>
                    <a:pt x="259" y="326"/>
                  </a:lnTo>
                  <a:lnTo>
                    <a:pt x="261" y="372"/>
                  </a:lnTo>
                  <a:lnTo>
                    <a:pt x="262" y="414"/>
                  </a:lnTo>
                  <a:lnTo>
                    <a:pt x="262" y="455"/>
                  </a:lnTo>
                  <a:lnTo>
                    <a:pt x="258" y="494"/>
                  </a:lnTo>
                  <a:lnTo>
                    <a:pt x="241" y="511"/>
                  </a:lnTo>
                  <a:lnTo>
                    <a:pt x="221" y="527"/>
                  </a:lnTo>
                  <a:lnTo>
                    <a:pt x="201" y="542"/>
                  </a:lnTo>
                  <a:lnTo>
                    <a:pt x="183" y="554"/>
                  </a:lnTo>
                  <a:lnTo>
                    <a:pt x="165" y="565"/>
                  </a:lnTo>
                  <a:lnTo>
                    <a:pt x="149" y="574"/>
                  </a:lnTo>
                  <a:lnTo>
                    <a:pt x="138" y="580"/>
                  </a:lnTo>
                  <a:lnTo>
                    <a:pt x="132" y="584"/>
                  </a:lnTo>
                  <a:lnTo>
                    <a:pt x="133" y="532"/>
                  </a:lnTo>
                  <a:lnTo>
                    <a:pt x="132" y="476"/>
                  </a:lnTo>
                  <a:lnTo>
                    <a:pt x="131" y="417"/>
                  </a:lnTo>
                  <a:lnTo>
                    <a:pt x="110" y="431"/>
                  </a:lnTo>
                  <a:lnTo>
                    <a:pt x="89" y="444"/>
                  </a:lnTo>
                  <a:lnTo>
                    <a:pt x="70" y="457"/>
                  </a:lnTo>
                  <a:lnTo>
                    <a:pt x="54" y="467"/>
                  </a:lnTo>
                  <a:lnTo>
                    <a:pt x="38" y="477"/>
                  </a:lnTo>
                  <a:lnTo>
                    <a:pt x="27" y="485"/>
                  </a:lnTo>
                  <a:lnTo>
                    <a:pt x="17" y="491"/>
                  </a:lnTo>
                  <a:lnTo>
                    <a:pt x="12" y="494"/>
                  </a:lnTo>
                  <a:lnTo>
                    <a:pt x="10" y="461"/>
                  </a:lnTo>
                  <a:lnTo>
                    <a:pt x="8" y="431"/>
                  </a:lnTo>
                  <a:lnTo>
                    <a:pt x="5" y="401"/>
                  </a:lnTo>
                  <a:lnTo>
                    <a:pt x="3" y="368"/>
                  </a:lnTo>
                  <a:lnTo>
                    <a:pt x="0" y="332"/>
                  </a:lnTo>
                  <a:lnTo>
                    <a:pt x="59" y="294"/>
                  </a:lnTo>
                  <a:lnTo>
                    <a:pt x="120" y="250"/>
                  </a:lnTo>
                  <a:lnTo>
                    <a:pt x="117" y="211"/>
                  </a:lnTo>
                  <a:lnTo>
                    <a:pt x="113" y="175"/>
                  </a:lnTo>
                  <a:lnTo>
                    <a:pt x="109" y="143"/>
                  </a:lnTo>
                  <a:lnTo>
                    <a:pt x="104" y="114"/>
                  </a:lnTo>
                  <a:lnTo>
                    <a:pt x="120" y="98"/>
                  </a:lnTo>
                  <a:lnTo>
                    <a:pt x="136" y="83"/>
                  </a:lnTo>
                  <a:lnTo>
                    <a:pt x="149" y="68"/>
                  </a:lnTo>
                  <a:lnTo>
                    <a:pt x="164" y="54"/>
                  </a:lnTo>
                  <a:lnTo>
                    <a:pt x="179" y="38"/>
                  </a:lnTo>
                  <a:lnTo>
                    <a:pt x="196" y="21"/>
                  </a:lnTo>
                  <a:lnTo>
                    <a:pt x="216" y="0"/>
                  </a:lnTo>
                  <a:close/>
                </a:path>
              </a:pathLst>
            </a:custGeom>
            <a:solidFill>
              <a:srgbClr val="FFFFFF"/>
            </a:solidFill>
            <a:ln w="0">
              <a:solidFill>
                <a:srgbClr val="FFFFFF"/>
              </a:solidFill>
              <a:prstDash val="solid"/>
              <a:round/>
              <a:headEnd/>
              <a:tailEnd/>
            </a:ln>
          </p:spPr>
          <p:txBody>
            <a:bodyPr/>
            <a:lstStyle/>
            <a:p>
              <a:endParaRPr lang="de-CH"/>
            </a:p>
          </p:txBody>
        </p:sp>
        <p:sp>
          <p:nvSpPr>
            <p:cNvPr id="23" name="Freeform 18"/>
            <p:cNvSpPr>
              <a:spLocks/>
            </p:cNvSpPr>
            <p:nvPr userDrawn="1"/>
          </p:nvSpPr>
          <p:spPr bwMode="auto">
            <a:xfrm>
              <a:off x="5126" y="4032"/>
              <a:ext cx="156" cy="76"/>
            </a:xfrm>
            <a:custGeom>
              <a:avLst/>
              <a:gdLst>
                <a:gd name="T0" fmla="*/ 0 w 1255"/>
                <a:gd name="T1" fmla="*/ 0 h 607"/>
                <a:gd name="T2" fmla="*/ 0 w 1255"/>
                <a:gd name="T3" fmla="*/ 0 h 607"/>
                <a:gd name="T4" fmla="*/ 0 w 1255"/>
                <a:gd name="T5" fmla="*/ 0 h 607"/>
                <a:gd name="T6" fmla="*/ 0 w 1255"/>
                <a:gd name="T7" fmla="*/ 0 h 607"/>
                <a:gd name="T8" fmla="*/ 0 w 1255"/>
                <a:gd name="T9" fmla="*/ 0 h 607"/>
                <a:gd name="T10" fmla="*/ 0 w 1255"/>
                <a:gd name="T11" fmla="*/ 0 h 607"/>
                <a:gd name="T12" fmla="*/ 0 w 1255"/>
                <a:gd name="T13" fmla="*/ 0 h 607"/>
                <a:gd name="T14" fmla="*/ 0 w 1255"/>
                <a:gd name="T15" fmla="*/ 0 h 607"/>
                <a:gd name="T16" fmla="*/ 0 w 1255"/>
                <a:gd name="T17" fmla="*/ 0 h 607"/>
                <a:gd name="T18" fmla="*/ 0 w 1255"/>
                <a:gd name="T19" fmla="*/ 0 h 607"/>
                <a:gd name="T20" fmla="*/ 0 w 1255"/>
                <a:gd name="T21" fmla="*/ 0 h 607"/>
                <a:gd name="T22" fmla="*/ 0 w 1255"/>
                <a:gd name="T23" fmla="*/ 0 h 607"/>
                <a:gd name="T24" fmla="*/ 0 w 1255"/>
                <a:gd name="T25" fmla="*/ 0 h 607"/>
                <a:gd name="T26" fmla="*/ 0 w 1255"/>
                <a:gd name="T27" fmla="*/ 0 h 607"/>
                <a:gd name="T28" fmla="*/ 0 w 1255"/>
                <a:gd name="T29" fmla="*/ 0 h 607"/>
                <a:gd name="T30" fmla="*/ 0 w 1255"/>
                <a:gd name="T31" fmla="*/ 0 h 607"/>
                <a:gd name="T32" fmla="*/ 0 w 1255"/>
                <a:gd name="T33" fmla="*/ 0 h 607"/>
                <a:gd name="T34" fmla="*/ 0 w 1255"/>
                <a:gd name="T35" fmla="*/ 0 h 607"/>
                <a:gd name="T36" fmla="*/ 0 w 1255"/>
                <a:gd name="T37" fmla="*/ 0 h 607"/>
                <a:gd name="T38" fmla="*/ 0 w 1255"/>
                <a:gd name="T39" fmla="*/ 0 h 607"/>
                <a:gd name="T40" fmla="*/ 0 w 1255"/>
                <a:gd name="T41" fmla="*/ 0 h 607"/>
                <a:gd name="T42" fmla="*/ 0 w 1255"/>
                <a:gd name="T43" fmla="*/ 0 h 607"/>
                <a:gd name="T44" fmla="*/ 0 w 1255"/>
                <a:gd name="T45" fmla="*/ 0 h 607"/>
                <a:gd name="T46" fmla="*/ 0 w 1255"/>
                <a:gd name="T47" fmla="*/ 0 h 607"/>
                <a:gd name="T48" fmla="*/ 0 w 1255"/>
                <a:gd name="T49" fmla="*/ 0 h 607"/>
                <a:gd name="T50" fmla="*/ 0 w 1255"/>
                <a:gd name="T51" fmla="*/ 0 h 607"/>
                <a:gd name="T52" fmla="*/ 0 w 1255"/>
                <a:gd name="T53" fmla="*/ 0 h 607"/>
                <a:gd name="T54" fmla="*/ 0 w 1255"/>
                <a:gd name="T55" fmla="*/ 0 h 607"/>
                <a:gd name="T56" fmla="*/ 0 w 1255"/>
                <a:gd name="T57" fmla="*/ 0 h 607"/>
                <a:gd name="T58" fmla="*/ 0 w 1255"/>
                <a:gd name="T59" fmla="*/ 0 h 607"/>
                <a:gd name="T60" fmla="*/ 0 w 1255"/>
                <a:gd name="T61" fmla="*/ 0 h 607"/>
                <a:gd name="T62" fmla="*/ 0 w 1255"/>
                <a:gd name="T63" fmla="*/ 0 h 607"/>
                <a:gd name="T64" fmla="*/ 0 w 1255"/>
                <a:gd name="T65" fmla="*/ 0 h 607"/>
                <a:gd name="T66" fmla="*/ 0 w 1255"/>
                <a:gd name="T67" fmla="*/ 0 h 607"/>
                <a:gd name="T68" fmla="*/ 0 w 1255"/>
                <a:gd name="T69" fmla="*/ 0 h 607"/>
                <a:gd name="T70" fmla="*/ 0 w 1255"/>
                <a:gd name="T71" fmla="*/ 0 h 607"/>
                <a:gd name="T72" fmla="*/ 0 w 1255"/>
                <a:gd name="T73" fmla="*/ 0 h 607"/>
                <a:gd name="T74" fmla="*/ 0 w 1255"/>
                <a:gd name="T75" fmla="*/ 0 h 607"/>
                <a:gd name="T76" fmla="*/ 0 w 1255"/>
                <a:gd name="T77" fmla="*/ 0 h 607"/>
                <a:gd name="T78" fmla="*/ 0 w 1255"/>
                <a:gd name="T79" fmla="*/ 0 h 607"/>
                <a:gd name="T80" fmla="*/ 0 w 1255"/>
                <a:gd name="T81" fmla="*/ 0 h 607"/>
                <a:gd name="T82" fmla="*/ 0 w 1255"/>
                <a:gd name="T83" fmla="*/ 0 h 607"/>
                <a:gd name="T84" fmla="*/ 0 w 1255"/>
                <a:gd name="T85" fmla="*/ 0 h 607"/>
                <a:gd name="T86" fmla="*/ 0 w 1255"/>
                <a:gd name="T87" fmla="*/ 0 h 607"/>
                <a:gd name="T88" fmla="*/ 0 w 1255"/>
                <a:gd name="T89" fmla="*/ 0 h 607"/>
                <a:gd name="T90" fmla="*/ 0 w 1255"/>
                <a:gd name="T91" fmla="*/ 0 h 607"/>
                <a:gd name="T92" fmla="*/ 0 w 1255"/>
                <a:gd name="T93" fmla="*/ 0 h 607"/>
                <a:gd name="T94" fmla="*/ 0 w 1255"/>
                <a:gd name="T95" fmla="*/ 0 h 607"/>
                <a:gd name="T96" fmla="*/ 0 w 1255"/>
                <a:gd name="T97" fmla="*/ 0 h 607"/>
                <a:gd name="T98" fmla="*/ 0 w 1255"/>
                <a:gd name="T99" fmla="*/ 0 h 607"/>
                <a:gd name="T100" fmla="*/ 0 w 1255"/>
                <a:gd name="T101" fmla="*/ 0 h 607"/>
                <a:gd name="T102" fmla="*/ 0 w 1255"/>
                <a:gd name="T103" fmla="*/ 0 h 607"/>
                <a:gd name="T104" fmla="*/ 0 w 1255"/>
                <a:gd name="T105" fmla="*/ 0 h 607"/>
                <a:gd name="T106" fmla="*/ 0 w 1255"/>
                <a:gd name="T107" fmla="*/ 0 h 607"/>
                <a:gd name="T108" fmla="*/ 0 w 1255"/>
                <a:gd name="T109" fmla="*/ 0 h 607"/>
                <a:gd name="T110" fmla="*/ 0 w 1255"/>
                <a:gd name="T111" fmla="*/ 0 h 607"/>
                <a:gd name="T112" fmla="*/ 0 w 1255"/>
                <a:gd name="T113" fmla="*/ 0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5" h="607">
                  <a:moveTo>
                    <a:pt x="200" y="0"/>
                  </a:moveTo>
                  <a:lnTo>
                    <a:pt x="226" y="61"/>
                  </a:lnTo>
                  <a:lnTo>
                    <a:pt x="257" y="117"/>
                  </a:lnTo>
                  <a:lnTo>
                    <a:pt x="290" y="171"/>
                  </a:lnTo>
                  <a:lnTo>
                    <a:pt x="326" y="221"/>
                  </a:lnTo>
                  <a:lnTo>
                    <a:pt x="367" y="266"/>
                  </a:lnTo>
                  <a:lnTo>
                    <a:pt x="409" y="309"/>
                  </a:lnTo>
                  <a:lnTo>
                    <a:pt x="456" y="347"/>
                  </a:lnTo>
                  <a:lnTo>
                    <a:pt x="505" y="384"/>
                  </a:lnTo>
                  <a:lnTo>
                    <a:pt x="556" y="416"/>
                  </a:lnTo>
                  <a:lnTo>
                    <a:pt x="610" y="444"/>
                  </a:lnTo>
                  <a:lnTo>
                    <a:pt x="667" y="470"/>
                  </a:lnTo>
                  <a:lnTo>
                    <a:pt x="726" y="492"/>
                  </a:lnTo>
                  <a:lnTo>
                    <a:pt x="786" y="511"/>
                  </a:lnTo>
                  <a:lnTo>
                    <a:pt x="849" y="527"/>
                  </a:lnTo>
                  <a:lnTo>
                    <a:pt x="914" y="539"/>
                  </a:lnTo>
                  <a:lnTo>
                    <a:pt x="979" y="549"/>
                  </a:lnTo>
                  <a:lnTo>
                    <a:pt x="1046" y="555"/>
                  </a:lnTo>
                  <a:lnTo>
                    <a:pt x="1115" y="559"/>
                  </a:lnTo>
                  <a:lnTo>
                    <a:pt x="1184" y="559"/>
                  </a:lnTo>
                  <a:lnTo>
                    <a:pt x="1255" y="557"/>
                  </a:lnTo>
                  <a:lnTo>
                    <a:pt x="1209" y="573"/>
                  </a:lnTo>
                  <a:lnTo>
                    <a:pt x="1160" y="585"/>
                  </a:lnTo>
                  <a:lnTo>
                    <a:pt x="1106" y="594"/>
                  </a:lnTo>
                  <a:lnTo>
                    <a:pt x="1048" y="601"/>
                  </a:lnTo>
                  <a:lnTo>
                    <a:pt x="988" y="605"/>
                  </a:lnTo>
                  <a:lnTo>
                    <a:pt x="926" y="607"/>
                  </a:lnTo>
                  <a:lnTo>
                    <a:pt x="862" y="606"/>
                  </a:lnTo>
                  <a:lnTo>
                    <a:pt x="796" y="603"/>
                  </a:lnTo>
                  <a:lnTo>
                    <a:pt x="731" y="598"/>
                  </a:lnTo>
                  <a:lnTo>
                    <a:pt x="664" y="590"/>
                  </a:lnTo>
                  <a:lnTo>
                    <a:pt x="599" y="581"/>
                  </a:lnTo>
                  <a:lnTo>
                    <a:pt x="534" y="570"/>
                  </a:lnTo>
                  <a:lnTo>
                    <a:pt x="470" y="556"/>
                  </a:lnTo>
                  <a:lnTo>
                    <a:pt x="410" y="541"/>
                  </a:lnTo>
                  <a:lnTo>
                    <a:pt x="352" y="525"/>
                  </a:lnTo>
                  <a:lnTo>
                    <a:pt x="297" y="507"/>
                  </a:lnTo>
                  <a:lnTo>
                    <a:pt x="245" y="488"/>
                  </a:lnTo>
                  <a:lnTo>
                    <a:pt x="198" y="468"/>
                  </a:lnTo>
                  <a:lnTo>
                    <a:pt x="162" y="449"/>
                  </a:lnTo>
                  <a:lnTo>
                    <a:pt x="129" y="428"/>
                  </a:lnTo>
                  <a:lnTo>
                    <a:pt x="99" y="407"/>
                  </a:lnTo>
                  <a:lnTo>
                    <a:pt x="73" y="384"/>
                  </a:lnTo>
                  <a:lnTo>
                    <a:pt x="50" y="360"/>
                  </a:lnTo>
                  <a:lnTo>
                    <a:pt x="31" y="335"/>
                  </a:lnTo>
                  <a:lnTo>
                    <a:pt x="17" y="309"/>
                  </a:lnTo>
                  <a:lnTo>
                    <a:pt x="6" y="283"/>
                  </a:lnTo>
                  <a:lnTo>
                    <a:pt x="1" y="255"/>
                  </a:lnTo>
                  <a:lnTo>
                    <a:pt x="0" y="228"/>
                  </a:lnTo>
                  <a:lnTo>
                    <a:pt x="5" y="199"/>
                  </a:lnTo>
                  <a:lnTo>
                    <a:pt x="15" y="171"/>
                  </a:lnTo>
                  <a:lnTo>
                    <a:pt x="30" y="142"/>
                  </a:lnTo>
                  <a:lnTo>
                    <a:pt x="52" y="113"/>
                  </a:lnTo>
                  <a:lnTo>
                    <a:pt x="79" y="85"/>
                  </a:lnTo>
                  <a:lnTo>
                    <a:pt x="113" y="56"/>
                  </a:lnTo>
                  <a:lnTo>
                    <a:pt x="154" y="28"/>
                  </a:lnTo>
                  <a:lnTo>
                    <a:pt x="200"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4" name="Freeform 19"/>
            <p:cNvSpPr>
              <a:spLocks/>
            </p:cNvSpPr>
            <p:nvPr userDrawn="1"/>
          </p:nvSpPr>
          <p:spPr bwMode="auto">
            <a:xfrm>
              <a:off x="5338" y="3857"/>
              <a:ext cx="67" cy="149"/>
            </a:xfrm>
            <a:custGeom>
              <a:avLst/>
              <a:gdLst>
                <a:gd name="T0" fmla="*/ 0 w 533"/>
                <a:gd name="T1" fmla="*/ 0 h 1192"/>
                <a:gd name="T2" fmla="*/ 0 w 533"/>
                <a:gd name="T3" fmla="*/ 0 h 1192"/>
                <a:gd name="T4" fmla="*/ 0 w 533"/>
                <a:gd name="T5" fmla="*/ 0 h 1192"/>
                <a:gd name="T6" fmla="*/ 0 w 533"/>
                <a:gd name="T7" fmla="*/ 0 h 1192"/>
                <a:gd name="T8" fmla="*/ 0 w 533"/>
                <a:gd name="T9" fmla="*/ 0 h 1192"/>
                <a:gd name="T10" fmla="*/ 0 w 533"/>
                <a:gd name="T11" fmla="*/ 0 h 1192"/>
                <a:gd name="T12" fmla="*/ 0 w 533"/>
                <a:gd name="T13" fmla="*/ 0 h 1192"/>
                <a:gd name="T14" fmla="*/ 0 w 533"/>
                <a:gd name="T15" fmla="*/ 0 h 1192"/>
                <a:gd name="T16" fmla="*/ 0 w 533"/>
                <a:gd name="T17" fmla="*/ 0 h 1192"/>
                <a:gd name="T18" fmla="*/ 0 w 533"/>
                <a:gd name="T19" fmla="*/ 0 h 1192"/>
                <a:gd name="T20" fmla="*/ 0 w 533"/>
                <a:gd name="T21" fmla="*/ 0 h 1192"/>
                <a:gd name="T22" fmla="*/ 0 w 533"/>
                <a:gd name="T23" fmla="*/ 0 h 1192"/>
                <a:gd name="T24" fmla="*/ 0 w 533"/>
                <a:gd name="T25" fmla="*/ 0 h 1192"/>
                <a:gd name="T26" fmla="*/ 0 w 533"/>
                <a:gd name="T27" fmla="*/ 0 h 1192"/>
                <a:gd name="T28" fmla="*/ 0 w 533"/>
                <a:gd name="T29" fmla="*/ 0 h 1192"/>
                <a:gd name="T30" fmla="*/ 0 w 533"/>
                <a:gd name="T31" fmla="*/ 0 h 1192"/>
                <a:gd name="T32" fmla="*/ 0 w 533"/>
                <a:gd name="T33" fmla="*/ 0 h 1192"/>
                <a:gd name="T34" fmla="*/ 0 w 533"/>
                <a:gd name="T35" fmla="*/ 0 h 1192"/>
                <a:gd name="T36" fmla="*/ 0 w 533"/>
                <a:gd name="T37" fmla="*/ 0 h 1192"/>
                <a:gd name="T38" fmla="*/ 0 w 533"/>
                <a:gd name="T39" fmla="*/ 0 h 1192"/>
                <a:gd name="T40" fmla="*/ 0 w 533"/>
                <a:gd name="T41" fmla="*/ 0 h 1192"/>
                <a:gd name="T42" fmla="*/ 0 w 533"/>
                <a:gd name="T43" fmla="*/ 0 h 1192"/>
                <a:gd name="T44" fmla="*/ 0 w 533"/>
                <a:gd name="T45" fmla="*/ 0 h 1192"/>
                <a:gd name="T46" fmla="*/ 0 w 533"/>
                <a:gd name="T47" fmla="*/ 0 h 1192"/>
                <a:gd name="T48" fmla="*/ 0 w 533"/>
                <a:gd name="T49" fmla="*/ 0 h 1192"/>
                <a:gd name="T50" fmla="*/ 0 w 533"/>
                <a:gd name="T51" fmla="*/ 0 h 1192"/>
                <a:gd name="T52" fmla="*/ 0 w 533"/>
                <a:gd name="T53" fmla="*/ 0 h 1192"/>
                <a:gd name="T54" fmla="*/ 0 w 533"/>
                <a:gd name="T55" fmla="*/ 0 h 1192"/>
                <a:gd name="T56" fmla="*/ 0 w 533"/>
                <a:gd name="T57" fmla="*/ 0 h 1192"/>
                <a:gd name="T58" fmla="*/ 0 w 533"/>
                <a:gd name="T59" fmla="*/ 0 h 1192"/>
                <a:gd name="T60" fmla="*/ 0 w 533"/>
                <a:gd name="T61" fmla="*/ 0 h 1192"/>
                <a:gd name="T62" fmla="*/ 0 w 533"/>
                <a:gd name="T63" fmla="*/ 0 h 1192"/>
                <a:gd name="T64" fmla="*/ 0 w 533"/>
                <a:gd name="T65" fmla="*/ 0 h 1192"/>
                <a:gd name="T66" fmla="*/ 0 w 533"/>
                <a:gd name="T67" fmla="*/ 0 h 1192"/>
                <a:gd name="T68" fmla="*/ 0 w 533"/>
                <a:gd name="T69" fmla="*/ 0 h 1192"/>
                <a:gd name="T70" fmla="*/ 0 w 533"/>
                <a:gd name="T71" fmla="*/ 0 h 1192"/>
                <a:gd name="T72" fmla="*/ 0 w 533"/>
                <a:gd name="T73" fmla="*/ 0 h 1192"/>
                <a:gd name="T74" fmla="*/ 0 w 533"/>
                <a:gd name="T75" fmla="*/ 0 h 1192"/>
                <a:gd name="T76" fmla="*/ 0 w 533"/>
                <a:gd name="T77" fmla="*/ 0 h 1192"/>
                <a:gd name="T78" fmla="*/ 0 w 533"/>
                <a:gd name="T79" fmla="*/ 0 h 1192"/>
                <a:gd name="T80" fmla="*/ 0 w 533"/>
                <a:gd name="T81" fmla="*/ 0 h 1192"/>
                <a:gd name="T82" fmla="*/ 0 w 533"/>
                <a:gd name="T83" fmla="*/ 0 h 1192"/>
                <a:gd name="T84" fmla="*/ 0 w 533"/>
                <a:gd name="T85" fmla="*/ 0 h 1192"/>
                <a:gd name="T86" fmla="*/ 0 w 533"/>
                <a:gd name="T87" fmla="*/ 0 h 1192"/>
                <a:gd name="T88" fmla="*/ 0 w 533"/>
                <a:gd name="T89" fmla="*/ 0 h 1192"/>
                <a:gd name="T90" fmla="*/ 0 w 533"/>
                <a:gd name="T91" fmla="*/ 0 h 1192"/>
                <a:gd name="T92" fmla="*/ 0 w 533"/>
                <a:gd name="T93" fmla="*/ 0 h 1192"/>
                <a:gd name="T94" fmla="*/ 0 w 533"/>
                <a:gd name="T95" fmla="*/ 0 h 1192"/>
                <a:gd name="T96" fmla="*/ 0 w 533"/>
                <a:gd name="T97" fmla="*/ 0 h 1192"/>
                <a:gd name="T98" fmla="*/ 0 w 533"/>
                <a:gd name="T99" fmla="*/ 0 h 1192"/>
                <a:gd name="T100" fmla="*/ 0 w 533"/>
                <a:gd name="T101" fmla="*/ 0 h 1192"/>
                <a:gd name="T102" fmla="*/ 0 w 533"/>
                <a:gd name="T103" fmla="*/ 0 h 1192"/>
                <a:gd name="T104" fmla="*/ 0 w 533"/>
                <a:gd name="T105" fmla="*/ 0 h 1192"/>
                <a:gd name="T106" fmla="*/ 0 w 533"/>
                <a:gd name="T107" fmla="*/ 0 h 1192"/>
                <a:gd name="T108" fmla="*/ 0 w 533"/>
                <a:gd name="T109" fmla="*/ 0 h 1192"/>
                <a:gd name="T110" fmla="*/ 0 w 533"/>
                <a:gd name="T111" fmla="*/ 0 h 1192"/>
                <a:gd name="T112" fmla="*/ 0 w 533"/>
                <a:gd name="T113" fmla="*/ 0 h 1192"/>
                <a:gd name="T114" fmla="*/ 0 w 533"/>
                <a:gd name="T115" fmla="*/ 0 h 1192"/>
                <a:gd name="T116" fmla="*/ 0 w 533"/>
                <a:gd name="T117" fmla="*/ 0 h 1192"/>
                <a:gd name="T118" fmla="*/ 0 w 533"/>
                <a:gd name="T119" fmla="*/ 0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3" h="1192">
                  <a:moveTo>
                    <a:pt x="443" y="0"/>
                  </a:moveTo>
                  <a:lnTo>
                    <a:pt x="450" y="19"/>
                  </a:lnTo>
                  <a:lnTo>
                    <a:pt x="451" y="21"/>
                  </a:lnTo>
                  <a:lnTo>
                    <a:pt x="454" y="30"/>
                  </a:lnTo>
                  <a:lnTo>
                    <a:pt x="458" y="44"/>
                  </a:lnTo>
                  <a:lnTo>
                    <a:pt x="464" y="63"/>
                  </a:lnTo>
                  <a:lnTo>
                    <a:pt x="470" y="86"/>
                  </a:lnTo>
                  <a:lnTo>
                    <a:pt x="478" y="114"/>
                  </a:lnTo>
                  <a:lnTo>
                    <a:pt x="485" y="147"/>
                  </a:lnTo>
                  <a:lnTo>
                    <a:pt x="493" y="183"/>
                  </a:lnTo>
                  <a:lnTo>
                    <a:pt x="502" y="222"/>
                  </a:lnTo>
                  <a:lnTo>
                    <a:pt x="509" y="266"/>
                  </a:lnTo>
                  <a:lnTo>
                    <a:pt x="516" y="313"/>
                  </a:lnTo>
                  <a:lnTo>
                    <a:pt x="522" y="361"/>
                  </a:lnTo>
                  <a:lnTo>
                    <a:pt x="491" y="394"/>
                  </a:lnTo>
                  <a:lnTo>
                    <a:pt x="457" y="427"/>
                  </a:lnTo>
                  <a:lnTo>
                    <a:pt x="421" y="460"/>
                  </a:lnTo>
                  <a:lnTo>
                    <a:pt x="414" y="414"/>
                  </a:lnTo>
                  <a:lnTo>
                    <a:pt x="407" y="373"/>
                  </a:lnTo>
                  <a:lnTo>
                    <a:pt x="401" y="335"/>
                  </a:lnTo>
                  <a:lnTo>
                    <a:pt x="395" y="303"/>
                  </a:lnTo>
                  <a:lnTo>
                    <a:pt x="377" y="323"/>
                  </a:lnTo>
                  <a:lnTo>
                    <a:pt x="361" y="340"/>
                  </a:lnTo>
                  <a:lnTo>
                    <a:pt x="347" y="354"/>
                  </a:lnTo>
                  <a:lnTo>
                    <a:pt x="334" y="368"/>
                  </a:lnTo>
                  <a:lnTo>
                    <a:pt x="321" y="381"/>
                  </a:lnTo>
                  <a:lnTo>
                    <a:pt x="306" y="395"/>
                  </a:lnTo>
                  <a:lnTo>
                    <a:pt x="292" y="410"/>
                  </a:lnTo>
                  <a:lnTo>
                    <a:pt x="298" y="452"/>
                  </a:lnTo>
                  <a:lnTo>
                    <a:pt x="303" y="498"/>
                  </a:lnTo>
                  <a:lnTo>
                    <a:pt x="308" y="549"/>
                  </a:lnTo>
                  <a:lnTo>
                    <a:pt x="268" y="579"/>
                  </a:lnTo>
                  <a:lnTo>
                    <a:pt x="229" y="607"/>
                  </a:lnTo>
                  <a:lnTo>
                    <a:pt x="191" y="632"/>
                  </a:lnTo>
                  <a:lnTo>
                    <a:pt x="193" y="660"/>
                  </a:lnTo>
                  <a:lnTo>
                    <a:pt x="195" y="684"/>
                  </a:lnTo>
                  <a:lnTo>
                    <a:pt x="196" y="705"/>
                  </a:lnTo>
                  <a:lnTo>
                    <a:pt x="198" y="725"/>
                  </a:lnTo>
                  <a:lnTo>
                    <a:pt x="199" y="748"/>
                  </a:lnTo>
                  <a:lnTo>
                    <a:pt x="202" y="772"/>
                  </a:lnTo>
                  <a:lnTo>
                    <a:pt x="208" y="769"/>
                  </a:lnTo>
                  <a:lnTo>
                    <a:pt x="218" y="762"/>
                  </a:lnTo>
                  <a:lnTo>
                    <a:pt x="233" y="753"/>
                  </a:lnTo>
                  <a:lnTo>
                    <a:pt x="250" y="741"/>
                  </a:lnTo>
                  <a:lnTo>
                    <a:pt x="271" y="729"/>
                  </a:lnTo>
                  <a:lnTo>
                    <a:pt x="294" y="713"/>
                  </a:lnTo>
                  <a:lnTo>
                    <a:pt x="319" y="698"/>
                  </a:lnTo>
                  <a:lnTo>
                    <a:pt x="321" y="757"/>
                  </a:lnTo>
                  <a:lnTo>
                    <a:pt x="321" y="814"/>
                  </a:lnTo>
                  <a:lnTo>
                    <a:pt x="321" y="866"/>
                  </a:lnTo>
                  <a:lnTo>
                    <a:pt x="327" y="862"/>
                  </a:lnTo>
                  <a:lnTo>
                    <a:pt x="338" y="857"/>
                  </a:lnTo>
                  <a:lnTo>
                    <a:pt x="350" y="848"/>
                  </a:lnTo>
                  <a:lnTo>
                    <a:pt x="366" y="839"/>
                  </a:lnTo>
                  <a:lnTo>
                    <a:pt x="382" y="826"/>
                  </a:lnTo>
                  <a:lnTo>
                    <a:pt x="400" y="813"/>
                  </a:lnTo>
                  <a:lnTo>
                    <a:pt x="417" y="798"/>
                  </a:lnTo>
                  <a:lnTo>
                    <a:pt x="434" y="782"/>
                  </a:lnTo>
                  <a:lnTo>
                    <a:pt x="437" y="744"/>
                  </a:lnTo>
                  <a:lnTo>
                    <a:pt x="438" y="704"/>
                  </a:lnTo>
                  <a:lnTo>
                    <a:pt x="437" y="662"/>
                  </a:lnTo>
                  <a:lnTo>
                    <a:pt x="435" y="619"/>
                  </a:lnTo>
                  <a:lnTo>
                    <a:pt x="458" y="603"/>
                  </a:lnTo>
                  <a:lnTo>
                    <a:pt x="478" y="589"/>
                  </a:lnTo>
                  <a:lnTo>
                    <a:pt x="496" y="574"/>
                  </a:lnTo>
                  <a:lnTo>
                    <a:pt x="512" y="562"/>
                  </a:lnTo>
                  <a:lnTo>
                    <a:pt x="523" y="551"/>
                  </a:lnTo>
                  <a:lnTo>
                    <a:pt x="533" y="543"/>
                  </a:lnTo>
                  <a:lnTo>
                    <a:pt x="533" y="553"/>
                  </a:lnTo>
                  <a:lnTo>
                    <a:pt x="531" y="623"/>
                  </a:lnTo>
                  <a:lnTo>
                    <a:pt x="526" y="695"/>
                  </a:lnTo>
                  <a:lnTo>
                    <a:pt x="518" y="767"/>
                  </a:lnTo>
                  <a:lnTo>
                    <a:pt x="505" y="841"/>
                  </a:lnTo>
                  <a:lnTo>
                    <a:pt x="505" y="842"/>
                  </a:lnTo>
                  <a:lnTo>
                    <a:pt x="492" y="885"/>
                  </a:lnTo>
                  <a:lnTo>
                    <a:pt x="478" y="923"/>
                  </a:lnTo>
                  <a:lnTo>
                    <a:pt x="462" y="955"/>
                  </a:lnTo>
                  <a:lnTo>
                    <a:pt x="444" y="984"/>
                  </a:lnTo>
                  <a:lnTo>
                    <a:pt x="425" y="1009"/>
                  </a:lnTo>
                  <a:lnTo>
                    <a:pt x="404" y="1031"/>
                  </a:lnTo>
                  <a:lnTo>
                    <a:pt x="377" y="1055"/>
                  </a:lnTo>
                  <a:lnTo>
                    <a:pt x="347" y="1077"/>
                  </a:lnTo>
                  <a:lnTo>
                    <a:pt x="314" y="1096"/>
                  </a:lnTo>
                  <a:lnTo>
                    <a:pt x="277" y="1117"/>
                  </a:lnTo>
                  <a:lnTo>
                    <a:pt x="239" y="1140"/>
                  </a:lnTo>
                  <a:lnTo>
                    <a:pt x="189" y="1167"/>
                  </a:lnTo>
                  <a:lnTo>
                    <a:pt x="141" y="1192"/>
                  </a:lnTo>
                  <a:lnTo>
                    <a:pt x="151" y="1136"/>
                  </a:lnTo>
                  <a:lnTo>
                    <a:pt x="156" y="1079"/>
                  </a:lnTo>
                  <a:lnTo>
                    <a:pt x="158" y="1021"/>
                  </a:lnTo>
                  <a:lnTo>
                    <a:pt x="156" y="951"/>
                  </a:lnTo>
                  <a:lnTo>
                    <a:pt x="148" y="884"/>
                  </a:lnTo>
                  <a:lnTo>
                    <a:pt x="134" y="818"/>
                  </a:lnTo>
                  <a:lnTo>
                    <a:pt x="116" y="754"/>
                  </a:lnTo>
                  <a:lnTo>
                    <a:pt x="94" y="693"/>
                  </a:lnTo>
                  <a:lnTo>
                    <a:pt x="67" y="632"/>
                  </a:lnTo>
                  <a:lnTo>
                    <a:pt x="35" y="575"/>
                  </a:lnTo>
                  <a:lnTo>
                    <a:pt x="0" y="520"/>
                  </a:lnTo>
                  <a:lnTo>
                    <a:pt x="42" y="489"/>
                  </a:lnTo>
                  <a:lnTo>
                    <a:pt x="81" y="456"/>
                  </a:lnTo>
                  <a:lnTo>
                    <a:pt x="119" y="421"/>
                  </a:lnTo>
                  <a:lnTo>
                    <a:pt x="155" y="384"/>
                  </a:lnTo>
                  <a:lnTo>
                    <a:pt x="189" y="348"/>
                  </a:lnTo>
                  <a:lnTo>
                    <a:pt x="222" y="312"/>
                  </a:lnTo>
                  <a:lnTo>
                    <a:pt x="252" y="275"/>
                  </a:lnTo>
                  <a:lnTo>
                    <a:pt x="281" y="240"/>
                  </a:lnTo>
                  <a:lnTo>
                    <a:pt x="307" y="206"/>
                  </a:lnTo>
                  <a:lnTo>
                    <a:pt x="332" y="173"/>
                  </a:lnTo>
                  <a:lnTo>
                    <a:pt x="354" y="141"/>
                  </a:lnTo>
                  <a:lnTo>
                    <a:pt x="374" y="113"/>
                  </a:lnTo>
                  <a:lnTo>
                    <a:pt x="390" y="87"/>
                  </a:lnTo>
                  <a:lnTo>
                    <a:pt x="405" y="66"/>
                  </a:lnTo>
                  <a:lnTo>
                    <a:pt x="416" y="47"/>
                  </a:lnTo>
                  <a:lnTo>
                    <a:pt x="426" y="32"/>
                  </a:lnTo>
                  <a:lnTo>
                    <a:pt x="429" y="27"/>
                  </a:lnTo>
                  <a:lnTo>
                    <a:pt x="431" y="23"/>
                  </a:lnTo>
                  <a:lnTo>
                    <a:pt x="433" y="20"/>
                  </a:lnTo>
                  <a:lnTo>
                    <a:pt x="434" y="18"/>
                  </a:lnTo>
                  <a:lnTo>
                    <a:pt x="434" y="17"/>
                  </a:lnTo>
                  <a:lnTo>
                    <a:pt x="443"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grpSp>
      <p:sp>
        <p:nvSpPr>
          <p:cNvPr id="13314" name="Rectangle 1026"/>
          <p:cNvSpPr>
            <a:spLocks noGrp="1" noChangeArrowheads="1"/>
          </p:cNvSpPr>
          <p:nvPr>
            <p:ph type="ctrTitle"/>
          </p:nvPr>
        </p:nvSpPr>
        <p:spPr>
          <a:xfrm>
            <a:off x="467544" y="758286"/>
            <a:ext cx="8136904" cy="688984"/>
          </a:xfrm>
        </p:spPr>
        <p:txBody>
          <a:bodyPr/>
          <a:lstStyle>
            <a:lvl1pPr algn="l">
              <a:defRPr sz="4400" b="1" baseline="0">
                <a:solidFill>
                  <a:srgbClr val="009973"/>
                </a:solidFill>
              </a:defRPr>
            </a:lvl1pPr>
          </a:lstStyle>
          <a:p>
            <a:pPr lvl="0"/>
            <a:r>
              <a:rPr lang="de-DE" altLang="de-DE" noProof="0" smtClean="0"/>
              <a:t>Titelmasterformat durch Klicken bearbeiten</a:t>
            </a:r>
            <a:endParaRPr lang="de-DE" altLang="de-DE" noProof="0" dirty="0" smtClean="0"/>
          </a:p>
        </p:txBody>
      </p:sp>
      <p:sp>
        <p:nvSpPr>
          <p:cNvPr id="13315" name="Rectangle 1027"/>
          <p:cNvSpPr>
            <a:spLocks noGrp="1" noChangeArrowheads="1"/>
          </p:cNvSpPr>
          <p:nvPr>
            <p:ph type="subTitle" idx="1"/>
          </p:nvPr>
        </p:nvSpPr>
        <p:spPr bwMode="auto">
          <a:xfrm>
            <a:off x="467544" y="1556792"/>
            <a:ext cx="8136904" cy="759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a:buFontTx/>
              <a:buNone/>
              <a:defRPr sz="2600" b="0" baseline="0">
                <a:solidFill>
                  <a:srgbClr val="009973"/>
                </a:solidFill>
              </a:defRPr>
            </a:lvl1pPr>
          </a:lstStyle>
          <a:p>
            <a:r>
              <a:rPr lang="de-DE" altLang="de-DE" smtClean="0"/>
              <a:t>Formatvorlage des Untertitelmasters durch Klicken bearbeiten</a:t>
            </a:r>
            <a:endParaRPr lang="de-CH" altLang="de-DE" dirty="0" smtClean="0"/>
          </a:p>
        </p:txBody>
      </p:sp>
      <p:sp>
        <p:nvSpPr>
          <p:cNvPr id="3" name="Bildplatzhalter 2"/>
          <p:cNvSpPr>
            <a:spLocks noGrp="1"/>
          </p:cNvSpPr>
          <p:nvPr>
            <p:ph type="pic" sz="quarter" idx="10"/>
          </p:nvPr>
        </p:nvSpPr>
        <p:spPr>
          <a:xfrm>
            <a:off x="0" y="2636912"/>
            <a:ext cx="9144000" cy="2761654"/>
          </a:xfrm>
          <a:prstGeom prst="rect">
            <a:avLst/>
          </a:prstGeom>
        </p:spPr>
        <p:txBody>
          <a:bodyPr rtlCol="0">
            <a:normAutofit/>
          </a:bodyPr>
          <a:lstStyle>
            <a:lvl1pPr marL="0" indent="0">
              <a:buNone/>
              <a:defRPr/>
            </a:lvl1pPr>
          </a:lstStyle>
          <a:p>
            <a:pPr lvl="0"/>
            <a:r>
              <a:rPr lang="de-DE" noProof="0" smtClean="0"/>
              <a:t>Bild durch Klicken auf Symbol hinzufügen</a:t>
            </a:r>
            <a:endParaRPr lang="de-CH" noProof="0" dirty="0" smtClean="0"/>
          </a:p>
        </p:txBody>
      </p:sp>
      <p:sp>
        <p:nvSpPr>
          <p:cNvPr id="25" name="Textfeld 24"/>
          <p:cNvSpPr txBox="1"/>
          <p:nvPr userDrawn="1"/>
        </p:nvSpPr>
        <p:spPr>
          <a:xfrm>
            <a:off x="630000" y="6531984"/>
            <a:ext cx="2143150" cy="230832"/>
          </a:xfrm>
          <a:prstGeom prst="rect">
            <a:avLst/>
          </a:prstGeom>
          <a:noFill/>
        </p:spPr>
        <p:txBody>
          <a:bodyPr wrap="square" lIns="90000" rIns="90000" rtlCol="0" anchor="ctr" anchorCtr="0">
            <a:spAutoFit/>
          </a:bodyPr>
          <a:lstStyle/>
          <a:p>
            <a:pPr algn="l"/>
            <a:r>
              <a:rPr lang="de-CH" sz="900" dirty="0" smtClean="0">
                <a:solidFill>
                  <a:schemeClr val="tx1">
                    <a:lumMod val="50000"/>
                    <a:lumOff val="50000"/>
                  </a:schemeClr>
                </a:solidFill>
              </a:rPr>
              <a:t>© 2016</a:t>
            </a:r>
            <a:r>
              <a:rPr lang="de-CH" sz="900" baseline="0" dirty="0" smtClean="0">
                <a:solidFill>
                  <a:schemeClr val="tx1">
                    <a:lumMod val="50000"/>
                    <a:lumOff val="50000"/>
                  </a:schemeClr>
                </a:solidFill>
              </a:rPr>
              <a:t>  </a:t>
            </a:r>
            <a:r>
              <a:rPr lang="de-DE" sz="900" dirty="0" err="1" smtClean="0">
                <a:solidFill>
                  <a:schemeClr val="tx1">
                    <a:lumMod val="50000"/>
                    <a:lumOff val="50000"/>
                  </a:schemeClr>
                </a:solidFill>
              </a:rPr>
              <a:t>FiBL</a:t>
            </a:r>
            <a:r>
              <a:rPr lang="de-DE" sz="900" dirty="0" smtClean="0">
                <a:solidFill>
                  <a:schemeClr val="tx1">
                    <a:lumMod val="50000"/>
                    <a:lumOff val="50000"/>
                  </a:schemeClr>
                </a:solidFill>
              </a:rPr>
              <a:t>,</a:t>
            </a:r>
            <a:r>
              <a:rPr lang="de-DE" sz="900" baseline="0" dirty="0" smtClean="0">
                <a:solidFill>
                  <a:schemeClr val="tx1">
                    <a:lumMod val="50000"/>
                    <a:lumOff val="50000"/>
                  </a:schemeClr>
                </a:solidFill>
              </a:rPr>
              <a:t> Bio Suisse</a:t>
            </a:r>
            <a:endParaRPr lang="de-CH" sz="900" dirty="0">
              <a:solidFill>
                <a:schemeClr val="tx1">
                  <a:lumMod val="50000"/>
                  <a:lumOff val="50000"/>
                </a:schemeClr>
              </a:solidFill>
            </a:endParaRPr>
          </a:p>
        </p:txBody>
      </p:sp>
    </p:spTree>
    <p:extLst>
      <p:ext uri="{BB962C8B-B14F-4D97-AF65-F5344CB8AC3E}">
        <p14:creationId xmlns:p14="http://schemas.microsoft.com/office/powerpoint/2010/main" val="28110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39159" y="5151464"/>
            <a:ext cx="7908925" cy="894759"/>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43892" y="1527978"/>
            <a:ext cx="7904192" cy="354006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0136050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5184978" cy="30682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5868144" y="2961674"/>
            <a:ext cx="2655952" cy="3068257"/>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968854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3888834" cy="3093192"/>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4572000" y="2961674"/>
            <a:ext cx="3952096" cy="309319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4178529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2018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279777"/>
            <a:ext cx="3888834" cy="275944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08733"/>
            <a:ext cx="3952096" cy="273748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27"/>
          </p:nvPr>
        </p:nvSpPr>
        <p:spPr>
          <a:xfrm>
            <a:off x="598517" y="2818796"/>
            <a:ext cx="3901476" cy="394180"/>
          </a:xfrm>
        </p:spPr>
        <p:txBody>
          <a:bodyPr/>
          <a:lstStyle>
            <a:lvl2pPr marL="360000" indent="-288000">
              <a:defRPr/>
            </a:lvl2pPr>
          </a:lstStyle>
          <a:p>
            <a:pPr lvl="0"/>
            <a:r>
              <a:rPr lang="de-DE" dirty="0" smtClean="0"/>
              <a:t>Textmasterformat bearbeiten</a:t>
            </a:r>
          </a:p>
        </p:txBody>
      </p:sp>
      <p:sp>
        <p:nvSpPr>
          <p:cNvPr id="12" name="Inhaltsplatzhalter 3"/>
          <p:cNvSpPr>
            <a:spLocks noGrp="1"/>
          </p:cNvSpPr>
          <p:nvPr>
            <p:ph sz="quarter" idx="28"/>
          </p:nvPr>
        </p:nvSpPr>
        <p:spPr>
          <a:xfrm>
            <a:off x="4572000" y="2833274"/>
            <a:ext cx="3943350" cy="394180"/>
          </a:xfrm>
        </p:spPr>
        <p:txBody>
          <a:bodyPr/>
          <a:lstStyle>
            <a:lvl2pPr marL="360000" indent="-288000">
              <a:defRPr/>
            </a:lvl2pPr>
          </a:lstStyle>
          <a:p>
            <a:pPr lvl="0"/>
            <a:r>
              <a:rPr lang="de-DE" dirty="0" smtClean="0"/>
              <a:t>Textmasterformat bearbeiten</a:t>
            </a:r>
          </a:p>
        </p:txBody>
      </p:sp>
      <p:sp>
        <p:nvSpPr>
          <p:cNvPr id="3" name="Fußzeilenplatzhalter 2"/>
          <p:cNvSpPr>
            <a:spLocks noGrp="1"/>
          </p:cNvSpPr>
          <p:nvPr>
            <p:ph type="ftr" sz="quarter" idx="29"/>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77736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74007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356992"/>
            <a:ext cx="3888834" cy="267987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56992"/>
            <a:ext cx="3952096" cy="2689231"/>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702768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3091201"/>
            <a:ext cx="7908954" cy="2955021"/>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44292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351113"/>
            <a:ext cx="1711102"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5142" y="4351113"/>
            <a:ext cx="6112336"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06396" y="1562417"/>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676514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19"/>
            <a:ext cx="7908954" cy="3337303"/>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500093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711104"/>
            <a:ext cx="1711102" cy="1327443"/>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60"/>
          </p:nvPr>
        </p:nvSpPr>
        <p:spPr>
          <a:xfrm>
            <a:off x="618473" y="4718780"/>
            <a:ext cx="6112336" cy="132744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94415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565806"/>
          </a:xfrm>
        </p:spPr>
        <p:txBody>
          <a:bodyPr/>
          <a:lstStyle>
            <a:lvl1pPr>
              <a:defRPr sz="1600"/>
            </a:lvl1pPr>
            <a:lvl2pPr marL="342900" indent="0">
              <a:buNone/>
              <a:defRPr sz="1800"/>
            </a:lvl2pPr>
          </a:lstStyle>
          <a:p>
            <a:pPr lvl="0"/>
            <a:r>
              <a:rPr lang="de-DE" smtClean="0"/>
              <a:t>Textmasterformat bearbeiten</a:t>
            </a:r>
          </a:p>
        </p:txBody>
      </p:sp>
      <p:sp>
        <p:nvSpPr>
          <p:cNvPr id="25" name="Textplatzhalter 7"/>
          <p:cNvSpPr>
            <a:spLocks noGrp="1"/>
          </p:cNvSpPr>
          <p:nvPr>
            <p:ph type="body" sz="quarter" idx="42"/>
          </p:nvPr>
        </p:nvSpPr>
        <p:spPr>
          <a:xfrm>
            <a:off x="4637254" y="5480417"/>
            <a:ext cx="3887217" cy="565806"/>
          </a:xfrm>
        </p:spPr>
        <p:txBody>
          <a:bodyPr/>
          <a:lstStyle>
            <a:lvl1pPr>
              <a:defRPr sz="1600"/>
            </a:lvl1pPr>
            <a:lvl2pPr marL="342900" indent="0">
              <a:buNone/>
              <a:defRPr sz="1800"/>
            </a:lvl2pPr>
          </a:lstStyle>
          <a:p>
            <a:pPr lvl="0"/>
            <a:r>
              <a:rPr lang="de-DE" smtClean="0"/>
              <a:t>Textmasterformat bearbeiten</a:t>
            </a:r>
          </a:p>
        </p:txBody>
      </p:sp>
      <p:sp>
        <p:nvSpPr>
          <p:cNvPr id="15" name="Inhaltsplatzhalter 3"/>
          <p:cNvSpPr>
            <a:spLocks noGrp="1"/>
          </p:cNvSpPr>
          <p:nvPr>
            <p:ph sz="quarter" idx="45"/>
          </p:nvPr>
        </p:nvSpPr>
        <p:spPr>
          <a:xfrm>
            <a:off x="4619012"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4829751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17"/>
          </p:nvPr>
        </p:nvSpPr>
        <p:spPr>
          <a:xfrm>
            <a:off x="628650" y="1571397"/>
            <a:ext cx="7886700" cy="447482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fr-CH" noProof="0" dirty="0" smtClean="0">
                <a:solidFill>
                  <a:schemeClr val="tx1">
                    <a:lumMod val="50000"/>
                    <a:lumOff val="50000"/>
                  </a:schemeClr>
                </a:solidFill>
              </a:rPr>
              <a:t>© </a:t>
            </a:r>
            <a:r>
              <a:rPr lang="fr-CH" altLang="de-DE" noProof="0" dirty="0" smtClean="0"/>
              <a:t>2016 </a:t>
            </a:r>
            <a:r>
              <a:rPr lang="fr-CH" noProof="0" dirty="0" smtClean="0">
                <a:solidFill>
                  <a:schemeClr val="tx1">
                    <a:lumMod val="50000"/>
                    <a:lumOff val="50000"/>
                  </a:schemeClr>
                </a:solidFill>
              </a:rPr>
              <a:t>FiBL, Bio Suisse   </a:t>
            </a:r>
            <a:r>
              <a:rPr lang="fr-CH" altLang="de-DE" sz="1050" noProof="0" dirty="0" smtClean="0">
                <a:solidFill>
                  <a:srgbClr val="008C7F"/>
                </a:solidFill>
                <a:latin typeface="Arial Black" panose="020B0A04020102020204" pitchFamily="34" charset="0"/>
                <a:sym typeface="Wingdings 2" panose="05020102010507070707" pitchFamily="18" charset="2"/>
              </a:rPr>
              <a:t>•</a:t>
            </a:r>
            <a:r>
              <a:rPr lang="fr-CH" altLang="de-DE" noProof="0" dirty="0" smtClean="0">
                <a:solidFill>
                  <a:srgbClr val="008C7F"/>
                </a:solidFill>
                <a:sym typeface="Wingdings 2" panose="05020102010507070707" pitchFamily="18" charset="2"/>
              </a:rPr>
              <a:t>  </a:t>
            </a:r>
            <a:r>
              <a:rPr lang="fr-CH" altLang="de-DE" noProof="0" dirty="0" smtClean="0"/>
              <a:t> Collection de transparents   </a:t>
            </a:r>
            <a:r>
              <a:rPr lang="fr-CH" altLang="de-DE" sz="1050" noProof="0" dirty="0" smtClean="0">
                <a:solidFill>
                  <a:srgbClr val="008C7F"/>
                </a:solidFill>
                <a:latin typeface="Arial Black" panose="020B0A04020102020204" pitchFamily="34" charset="0"/>
                <a:sym typeface="Wingdings 2" panose="05020102010507070707" pitchFamily="18" charset="2"/>
              </a:rPr>
              <a:t>•</a:t>
            </a:r>
            <a:r>
              <a:rPr lang="fr-CH" altLang="de-DE" noProof="0" dirty="0" smtClean="0">
                <a:solidFill>
                  <a:srgbClr val="008C7F"/>
                </a:solidFill>
                <a:sym typeface="Wingdings 2" panose="05020102010507070707" pitchFamily="18" charset="2"/>
              </a:rPr>
              <a:t>   </a:t>
            </a:r>
            <a:r>
              <a:rPr lang="fr-CH" altLang="de-DE" noProof="0" dirty="0" smtClean="0">
                <a:sym typeface="Wingdings 2" panose="05020102010507070707" pitchFamily="18" charset="2"/>
              </a:rPr>
              <a:t>2</a:t>
            </a:r>
            <a:r>
              <a:rPr lang="fr-CH" altLang="de-DE" noProof="0" dirty="0" smtClean="0"/>
              <a:t>) Principes – Durabilité   </a:t>
            </a:r>
            <a:r>
              <a:rPr lang="fr-CH" altLang="de-DE" sz="1050" noProof="0" dirty="0" smtClean="0">
                <a:solidFill>
                  <a:srgbClr val="008C7F"/>
                </a:solidFill>
                <a:latin typeface="Arial Black" panose="020B0A04020102020204" pitchFamily="34" charset="0"/>
                <a:sym typeface="Wingdings 2" panose="05020102010507070707" pitchFamily="18" charset="2"/>
              </a:rPr>
              <a:t>•</a:t>
            </a:r>
            <a:r>
              <a:rPr lang="fr-CH" altLang="de-DE" noProof="0" dirty="0" smtClean="0">
                <a:solidFill>
                  <a:srgbClr val="008C7F"/>
                </a:solidFill>
                <a:sym typeface="Wingdings 2" panose="05020102010507070707" pitchFamily="18" charset="2"/>
              </a:rPr>
              <a:t>  </a:t>
            </a:r>
            <a:r>
              <a:rPr lang="fr-CH" altLang="de-DE" noProof="0" dirty="0" smtClean="0"/>
              <a:t> Transparent 2.</a:t>
            </a:r>
            <a:fld id="{575D1617-7AF4-4382-BA05-712756A4C3F1}" type="slidenum">
              <a:rPr lang="fr-CH" altLang="de-DE" noProof="0" smtClean="0"/>
              <a:pPr/>
              <a:t>‹Nr.›</a:t>
            </a:fld>
            <a:endParaRPr lang="fr-CH" altLang="de-DE" noProof="0" dirty="0" smtClean="0"/>
          </a:p>
        </p:txBody>
      </p:sp>
    </p:spTree>
    <p:extLst>
      <p:ext uri="{BB962C8B-B14F-4D97-AF65-F5344CB8AC3E}">
        <p14:creationId xmlns:p14="http://schemas.microsoft.com/office/powerpoint/2010/main" val="30631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12701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302458"/>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9" name="Inhaltsplatzhalter 3"/>
          <p:cNvSpPr>
            <a:spLocks noGrp="1"/>
          </p:cNvSpPr>
          <p:nvPr>
            <p:ph sz="quarter" idx="39"/>
          </p:nvPr>
        </p:nvSpPr>
        <p:spPr>
          <a:xfrm>
            <a:off x="621896"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Textplatzhalter 7"/>
          <p:cNvSpPr>
            <a:spLocks noGrp="1"/>
          </p:cNvSpPr>
          <p:nvPr>
            <p:ph type="body" sz="quarter" idx="40"/>
          </p:nvPr>
        </p:nvSpPr>
        <p:spPr>
          <a:xfrm>
            <a:off x="4628133" y="3302458"/>
            <a:ext cx="3887217" cy="342566"/>
          </a:xfrm>
        </p:spPr>
        <p:txBody>
          <a:bodyPr/>
          <a:lstStyle>
            <a:lvl1pPr>
              <a:defRPr sz="1600"/>
            </a:lvl1pPr>
            <a:lvl2pPr marL="342900" indent="0">
              <a:buNone/>
              <a:defRPr sz="1800"/>
            </a:lvl2pPr>
          </a:lstStyle>
          <a:p>
            <a:pPr lvl="0"/>
            <a:r>
              <a:rPr lang="de-DE" smtClean="0"/>
              <a:t>Textmasterformat bearbeiten</a:t>
            </a:r>
          </a:p>
        </p:txBody>
      </p:sp>
      <p:sp>
        <p:nvSpPr>
          <p:cNvPr id="21" name="Inhaltsplatzhalter 3"/>
          <p:cNvSpPr>
            <a:spLocks noGrp="1"/>
          </p:cNvSpPr>
          <p:nvPr>
            <p:ph sz="quarter" idx="41"/>
          </p:nvPr>
        </p:nvSpPr>
        <p:spPr>
          <a:xfrm>
            <a:off x="4628133"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6" name="Inhaltsplatzhalter 3"/>
          <p:cNvSpPr>
            <a:spLocks noGrp="1"/>
          </p:cNvSpPr>
          <p:nvPr>
            <p:ph sz="quarter" idx="43"/>
          </p:nvPr>
        </p:nvSpPr>
        <p:spPr>
          <a:xfrm>
            <a:off x="4637254"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4"/>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937070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39"/>
          </p:nvPr>
        </p:nvSpPr>
        <p:spPr>
          <a:xfrm>
            <a:off x="621896" y="3721158"/>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41"/>
          </p:nvPr>
        </p:nvSpPr>
        <p:spPr>
          <a:xfrm>
            <a:off x="4628133" y="1543199"/>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4637254" y="3721158"/>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611560" y="1543199"/>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6"/>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7517916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7" name="Textplatzhalter 7"/>
          <p:cNvSpPr>
            <a:spLocks noGrp="1"/>
          </p:cNvSpPr>
          <p:nvPr>
            <p:ph type="body" sz="quarter" idx="46"/>
          </p:nvPr>
        </p:nvSpPr>
        <p:spPr>
          <a:xfrm>
            <a:off x="3300908"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9" name="Textplatzhalter 7"/>
          <p:cNvSpPr>
            <a:spLocks noGrp="1"/>
          </p:cNvSpPr>
          <p:nvPr>
            <p:ph type="body" sz="quarter" idx="48"/>
          </p:nvPr>
        </p:nvSpPr>
        <p:spPr>
          <a:xfrm>
            <a:off x="5989041"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41" name="Textplatzhalter 7"/>
          <p:cNvSpPr>
            <a:spLocks noGrp="1"/>
          </p:cNvSpPr>
          <p:nvPr>
            <p:ph type="body" sz="quarter" idx="50"/>
          </p:nvPr>
        </p:nvSpPr>
        <p:spPr>
          <a:xfrm>
            <a:off x="612775"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3" name="Textplatzhalter 7"/>
          <p:cNvSpPr>
            <a:spLocks noGrp="1"/>
          </p:cNvSpPr>
          <p:nvPr>
            <p:ph type="body" sz="quarter" idx="52"/>
          </p:nvPr>
        </p:nvSpPr>
        <p:spPr>
          <a:xfrm>
            <a:off x="3300908"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5" name="Textplatzhalter 7"/>
          <p:cNvSpPr>
            <a:spLocks noGrp="1"/>
          </p:cNvSpPr>
          <p:nvPr>
            <p:ph type="body" sz="quarter" idx="54"/>
          </p:nvPr>
        </p:nvSpPr>
        <p:spPr>
          <a:xfrm>
            <a:off x="5989041"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18" name="Inhaltsplatzhalter 3"/>
          <p:cNvSpPr>
            <a:spLocks noGrp="1"/>
          </p:cNvSpPr>
          <p:nvPr>
            <p:ph sz="quarter" idx="17"/>
          </p:nvPr>
        </p:nvSpPr>
        <p:spPr>
          <a:xfrm>
            <a:off x="612775"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3313030"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58"/>
          </p:nvPr>
        </p:nvSpPr>
        <p:spPr>
          <a:xfrm>
            <a:off x="5989041"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59"/>
          </p:nvPr>
        </p:nvSpPr>
        <p:spPr>
          <a:xfrm>
            <a:off x="612774" y="3701920"/>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60"/>
          </p:nvPr>
        </p:nvSpPr>
        <p:spPr>
          <a:xfrm>
            <a:off x="3300908" y="37108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Inhaltsplatzhalter 3"/>
          <p:cNvSpPr>
            <a:spLocks noGrp="1"/>
          </p:cNvSpPr>
          <p:nvPr>
            <p:ph sz="quarter" idx="61"/>
          </p:nvPr>
        </p:nvSpPr>
        <p:spPr>
          <a:xfrm>
            <a:off x="5989041" y="37165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0544021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17"/>
          </p:nvPr>
        </p:nvSpPr>
        <p:spPr>
          <a:xfrm>
            <a:off x="612775" y="1543199"/>
            <a:ext cx="2591073" cy="210045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4"/>
          </p:nvPr>
        </p:nvSpPr>
        <p:spPr>
          <a:xfrm>
            <a:off x="3275856" y="3746943"/>
            <a:ext cx="5239493" cy="2055104"/>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5"/>
          </p:nvPr>
        </p:nvSpPr>
        <p:spPr>
          <a:xfrm>
            <a:off x="3275856" y="1543199"/>
            <a:ext cx="5239493" cy="2106674"/>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6"/>
          </p:nvPr>
        </p:nvSpPr>
        <p:spPr>
          <a:xfrm>
            <a:off x="621896" y="3740719"/>
            <a:ext cx="2581952" cy="2061328"/>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7"/>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61171299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2893699" y="154319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3"/>
          </p:nvPr>
        </p:nvSpPr>
        <p:spPr>
          <a:xfrm>
            <a:off x="615142" y="154319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80"/>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8"/>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446851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8"/>
          </p:nvPr>
        </p:nvSpPr>
        <p:spPr>
          <a:xfrm>
            <a:off x="4644008"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3"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28650"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1"/>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061162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925221"/>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925221"/>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533121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284849"/>
            <a:ext cx="3884850" cy="3761374"/>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284849"/>
            <a:ext cx="3884850" cy="376137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2057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2551310"/>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3284983"/>
            <a:ext cx="3884850" cy="2741732"/>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3"/>
          </p:nvPr>
        </p:nvSpPr>
        <p:spPr>
          <a:xfrm>
            <a:off x="615142" y="1547567"/>
            <a:ext cx="7900208" cy="9237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4"/>
          </p:nvPr>
        </p:nvSpPr>
        <p:spPr>
          <a:xfrm>
            <a:off x="4643762" y="2570818"/>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5"/>
          </p:nvPr>
        </p:nvSpPr>
        <p:spPr>
          <a:xfrm>
            <a:off x="4643762" y="3304491"/>
            <a:ext cx="3884850" cy="274173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6"/>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606118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4934372"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543199"/>
            <a:ext cx="2863230"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fr-CH" altLang="de-DE" dirty="0" smtClean="0"/>
              <a:t>Collection de transparents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2</a:t>
            </a:r>
            <a:r>
              <a:rPr lang="fr-CH" altLang="de-DE" dirty="0" smtClean="0"/>
              <a:t>) Principes – Durabilité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a:t>
            </a:r>
            <a:r>
              <a:rPr lang="de-DE" altLang="de-DE" dirty="0" smtClean="0"/>
              <a:t>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5011115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59"/>
          </p:nvPr>
        </p:nvSpPr>
        <p:spPr>
          <a:xfrm>
            <a:off x="605204" y="1575298"/>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79"/>
          </p:nvPr>
        </p:nvSpPr>
        <p:spPr>
          <a:xfrm>
            <a:off x="3296960" y="157529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0"/>
          </p:nvPr>
        </p:nvSpPr>
        <p:spPr>
          <a:xfrm>
            <a:off x="5988716" y="158737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1"/>
          </p:nvPr>
        </p:nvSpPr>
        <p:spPr>
          <a:xfrm>
            <a:off x="605204" y="3003491"/>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2"/>
          </p:nvPr>
        </p:nvSpPr>
        <p:spPr>
          <a:xfrm>
            <a:off x="3296960" y="300349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3"/>
          </p:nvPr>
        </p:nvSpPr>
        <p:spPr>
          <a:xfrm>
            <a:off x="5988716" y="3015565"/>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4"/>
          </p:nvPr>
        </p:nvSpPr>
        <p:spPr>
          <a:xfrm>
            <a:off x="605204" y="443923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2" name="Inhaltsplatzhalter 3"/>
          <p:cNvSpPr>
            <a:spLocks noGrp="1"/>
          </p:cNvSpPr>
          <p:nvPr>
            <p:ph sz="quarter" idx="85"/>
          </p:nvPr>
        </p:nvSpPr>
        <p:spPr>
          <a:xfrm>
            <a:off x="3296960" y="443922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86"/>
          </p:nvPr>
        </p:nvSpPr>
        <p:spPr>
          <a:xfrm>
            <a:off x="5988716" y="4451304"/>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6088317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842489"/>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85"/>
          </p:nvPr>
        </p:nvSpPr>
        <p:spPr>
          <a:xfrm>
            <a:off x="628650"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4644008"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8434154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842489"/>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81"/>
          </p:nvPr>
        </p:nvSpPr>
        <p:spPr>
          <a:xfrm>
            <a:off x="620556" y="154320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2"/>
          </p:nvPr>
        </p:nvSpPr>
        <p:spPr>
          <a:xfrm>
            <a:off x="3312312" y="154319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4"/>
          </p:nvPr>
        </p:nvSpPr>
        <p:spPr>
          <a:xfrm>
            <a:off x="5988716" y="155679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5"/>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97162372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90"/>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9940038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29"/>
          </p:nvPr>
        </p:nvSpPr>
        <p:spPr>
          <a:xfrm>
            <a:off x="2195736" y="1546225"/>
            <a:ext cx="6319614" cy="4254500"/>
          </a:xfrm>
        </p:spPr>
        <p:txBody>
          <a:bodyPr/>
          <a:lstStyle/>
          <a:p>
            <a:pPr lvl="0"/>
            <a:r>
              <a:rPr lang="de-DE" smtClean="0"/>
              <a:t>Textmasterformat bearbeiten</a:t>
            </a:r>
          </a:p>
          <a:p>
            <a:pPr lvl="1"/>
            <a:r>
              <a:rPr lang="de-DE" smtClean="0"/>
              <a:t>Zweite Ebene</a:t>
            </a:r>
          </a:p>
        </p:txBody>
      </p:sp>
      <p:sp>
        <p:nvSpPr>
          <p:cNvPr id="12" name="Inhaltsplatzhalter 11"/>
          <p:cNvSpPr>
            <a:spLocks noGrp="1"/>
          </p:cNvSpPr>
          <p:nvPr>
            <p:ph sz="quarter" idx="30"/>
          </p:nvPr>
        </p:nvSpPr>
        <p:spPr>
          <a:xfrm>
            <a:off x="606600" y="1552121"/>
            <a:ext cx="1430337" cy="940775"/>
          </a:xfrm>
        </p:spPr>
        <p:txBody>
          <a:bodyPr/>
          <a:lstStyle>
            <a:lvl1pPr>
              <a:defRPr sz="1600"/>
            </a:lvl1pPr>
          </a:lstStyle>
          <a:p>
            <a:pPr lvl="0"/>
            <a:r>
              <a:rPr lang="de-DE" smtClean="0"/>
              <a:t>Textmasterformat bearbeiten</a:t>
            </a:r>
          </a:p>
        </p:txBody>
      </p:sp>
      <p:sp>
        <p:nvSpPr>
          <p:cNvPr id="23" name="Inhaltsplatzhalter 11"/>
          <p:cNvSpPr>
            <a:spLocks noGrp="1"/>
          </p:cNvSpPr>
          <p:nvPr>
            <p:ph sz="quarter" idx="31"/>
          </p:nvPr>
        </p:nvSpPr>
        <p:spPr>
          <a:xfrm>
            <a:off x="606598" y="2650844"/>
            <a:ext cx="1430337" cy="940775"/>
          </a:xfrm>
        </p:spPr>
        <p:txBody>
          <a:bodyPr/>
          <a:lstStyle>
            <a:lvl1pPr>
              <a:defRPr sz="1600"/>
            </a:lvl1pPr>
          </a:lstStyle>
          <a:p>
            <a:pPr lvl="0"/>
            <a:r>
              <a:rPr lang="de-DE" smtClean="0"/>
              <a:t>Textmasterformat bearbeiten</a:t>
            </a:r>
          </a:p>
        </p:txBody>
      </p:sp>
      <p:sp>
        <p:nvSpPr>
          <p:cNvPr id="24" name="Inhaltsplatzhalter 11"/>
          <p:cNvSpPr>
            <a:spLocks noGrp="1"/>
          </p:cNvSpPr>
          <p:nvPr>
            <p:ph sz="quarter" idx="32"/>
          </p:nvPr>
        </p:nvSpPr>
        <p:spPr>
          <a:xfrm>
            <a:off x="606598" y="3761227"/>
            <a:ext cx="1430337" cy="940775"/>
          </a:xfrm>
        </p:spPr>
        <p:txBody>
          <a:bodyPr/>
          <a:lstStyle>
            <a:lvl1pPr>
              <a:defRPr sz="1600"/>
            </a:lvl1pPr>
          </a:lstStyle>
          <a:p>
            <a:pPr lvl="0"/>
            <a:r>
              <a:rPr lang="de-DE" smtClean="0"/>
              <a:t>Textmasterformat bearbeiten</a:t>
            </a:r>
          </a:p>
        </p:txBody>
      </p:sp>
      <p:sp>
        <p:nvSpPr>
          <p:cNvPr id="25" name="Inhaltsplatzhalter 11"/>
          <p:cNvSpPr>
            <a:spLocks noGrp="1"/>
          </p:cNvSpPr>
          <p:nvPr>
            <p:ph sz="quarter" idx="33"/>
          </p:nvPr>
        </p:nvSpPr>
        <p:spPr>
          <a:xfrm>
            <a:off x="621896" y="4859950"/>
            <a:ext cx="1430337" cy="940775"/>
          </a:xfrm>
        </p:spPr>
        <p:txBody>
          <a:bodyPr/>
          <a:lstStyle>
            <a:lvl1pPr>
              <a:defRPr sz="1600"/>
            </a:lvl1pPr>
          </a:lstStyle>
          <a:p>
            <a:pPr lvl="0"/>
            <a:r>
              <a:rPr lang="de-DE" smtClean="0"/>
              <a:t>Textmasterformat bearbeiten</a:t>
            </a:r>
          </a:p>
        </p:txBody>
      </p:sp>
      <p:sp>
        <p:nvSpPr>
          <p:cNvPr id="3" name="Fußzeilenplatzhalter 2"/>
          <p:cNvSpPr>
            <a:spLocks noGrp="1"/>
          </p:cNvSpPr>
          <p:nvPr>
            <p:ph type="ftr" sz="quarter" idx="34"/>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1802047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4_1Tabelle">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5" name="Tabellenplatzhalter 4"/>
          <p:cNvSpPr>
            <a:spLocks noGrp="1"/>
          </p:cNvSpPr>
          <p:nvPr>
            <p:ph type="tbl" sz="quarter" idx="18"/>
          </p:nvPr>
        </p:nvSpPr>
        <p:spPr>
          <a:xfrm>
            <a:off x="611560" y="1534629"/>
            <a:ext cx="7893454" cy="4511593"/>
          </a:xfrm>
        </p:spPr>
        <p:txBody>
          <a:bodyPr/>
          <a:lstStyle/>
          <a:p>
            <a:pPr lvl="0"/>
            <a:r>
              <a:rPr lang="de-DE" noProof="0" smtClean="0"/>
              <a:t>Tabelle durch Klicken auf Symbol hinzufügen</a:t>
            </a:r>
            <a:endParaRPr lang="de-CH" noProof="0"/>
          </a:p>
        </p:txBody>
      </p:sp>
      <p:sp>
        <p:nvSpPr>
          <p:cNvPr id="3" name="Fußzeilenplatzhalter 2"/>
          <p:cNvSpPr>
            <a:spLocks noGrp="1"/>
          </p:cNvSpPr>
          <p:nvPr>
            <p:ph type="ftr" sz="quarter" idx="19"/>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97685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4502324"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292080" y="1543199"/>
            <a:ext cx="3223270" cy="4503024"/>
          </a:xfrm>
        </p:spPr>
        <p:txBody>
          <a:bodyPr/>
          <a:lstStyle>
            <a:lvl1pPr>
              <a:defRPr sz="1600"/>
            </a:lvl1pPr>
            <a:lvl2pPr marL="360000" indent="-288000">
              <a:defRPr sz="1400"/>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fr-CH" altLang="de-DE" dirty="0" smtClean="0"/>
              <a:t>Collection de transparents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2</a:t>
            </a:r>
            <a:r>
              <a:rPr lang="fr-CH" altLang="de-DE" dirty="0" smtClean="0"/>
              <a:t>) Principes – Durabilité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a:t>
            </a:r>
            <a:r>
              <a:rPr lang="de-DE" altLang="de-DE" dirty="0" smtClean="0"/>
              <a:t>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4766821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5798468"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6516216" y="1543199"/>
            <a:ext cx="1999134" cy="4503024"/>
          </a:xfrm>
        </p:spPr>
        <p:txBody>
          <a:bodyPr/>
          <a:lstStyle>
            <a:lvl1pPr>
              <a:defRPr sz="1600"/>
            </a:lvl1pPr>
            <a:lvl2pPr marL="360000" indent="-288000">
              <a:defRPr/>
            </a:lvl2pPr>
          </a:lstStyle>
          <a:p>
            <a:pPr lvl="0"/>
            <a:r>
              <a:rPr lang="de-DE" dirty="0" smtClean="0"/>
              <a:t>Textmasterformat bearbeiten</a:t>
            </a:r>
          </a:p>
        </p:txBody>
      </p:sp>
      <p:sp>
        <p:nvSpPr>
          <p:cNvPr id="3" name="Fußzeilenplatzhalter 2"/>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fr-CH" altLang="de-DE" dirty="0" smtClean="0"/>
              <a:t>Collection de transparents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2</a:t>
            </a:r>
            <a:r>
              <a:rPr lang="fr-CH" altLang="de-DE" dirty="0" smtClean="0"/>
              <a:t>) Principes – Durabilité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a:t>
            </a:r>
            <a:r>
              <a:rPr lang="de-DE" altLang="de-DE" dirty="0" smtClean="0"/>
              <a:t>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112616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20"/>
            <a:ext cx="7904192" cy="1537103"/>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fr-CH" altLang="de-DE" dirty="0" smtClean="0"/>
              <a:t>Collection de transparents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2</a:t>
            </a:r>
            <a:r>
              <a:rPr lang="fr-CH" altLang="de-DE" dirty="0" smtClean="0"/>
              <a:t>) Principes – Durabilité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a:t>
            </a:r>
            <a:r>
              <a:rPr lang="de-DE" altLang="de-DE" dirty="0" smtClean="0"/>
              <a:t>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8985231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131482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937647"/>
            <a:ext cx="7904192" cy="310857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fr-CH" altLang="de-DE" dirty="0" smtClean="0"/>
              <a:t>Collection de transparents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2</a:t>
            </a:r>
            <a:r>
              <a:rPr lang="fr-CH" altLang="de-DE" dirty="0" smtClean="0"/>
              <a:t>) Principes – Durabilité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a:t>
            </a:r>
            <a:r>
              <a:rPr lang="de-DE" altLang="de-DE" dirty="0" smtClean="0"/>
              <a:t>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543344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664227"/>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276873"/>
            <a:ext cx="7904192" cy="376935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2</a:t>
            </a:r>
            <a:r>
              <a:rPr lang="de-DE" altLang="de-DE" smtClean="0"/>
              <a:t>. Grundsätze – Nachhaltigkeit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1781688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37619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1985428"/>
            <a:ext cx="7904192" cy="406079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2</a:t>
            </a:r>
            <a:r>
              <a:rPr lang="de-DE" altLang="de-DE" dirty="0" smtClean="0"/>
              <a:t>. Grundsätze – Nachhaltigkeit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2.</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8969158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5125"/>
            <a:ext cx="7886700" cy="4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endParaRPr lang="de-CH" altLang="de-DE" dirty="0" smtClean="0"/>
          </a:p>
        </p:txBody>
      </p:sp>
      <p:sp>
        <p:nvSpPr>
          <p:cNvPr id="1027" name="Textplatzhalter 2"/>
          <p:cNvSpPr>
            <a:spLocks noGrp="1"/>
          </p:cNvSpPr>
          <p:nvPr>
            <p:ph type="body" idx="1"/>
          </p:nvPr>
        </p:nvSpPr>
        <p:spPr bwMode="auto">
          <a:xfrm>
            <a:off x="628650" y="1825625"/>
            <a:ext cx="78867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p:txBody>
      </p:sp>
      <p:sp>
        <p:nvSpPr>
          <p:cNvPr id="1030" name="Line 10"/>
          <p:cNvSpPr>
            <a:spLocks noChangeShapeType="1"/>
          </p:cNvSpPr>
          <p:nvPr userDrawn="1"/>
        </p:nvSpPr>
        <p:spPr bwMode="auto">
          <a:xfrm>
            <a:off x="179388" y="6408000"/>
            <a:ext cx="8820150"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6" name="Fußzeilenplatzhalter 5"/>
          <p:cNvSpPr>
            <a:spLocks noGrp="1"/>
          </p:cNvSpPr>
          <p:nvPr>
            <p:ph type="ftr" sz="quarter" idx="3"/>
          </p:nvPr>
        </p:nvSpPr>
        <p:spPr>
          <a:xfrm>
            <a:off x="629540" y="6437313"/>
            <a:ext cx="6318723" cy="42068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2)</a:t>
            </a:r>
            <a:r>
              <a:rPr lang="fr-CH" altLang="de-DE" dirty="0" smtClean="0"/>
              <a:t> Principes – Durabilité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2.</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75715072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437" r:id="rId4"/>
    <p:sldLayoutId id="2147484434" r:id="rId5"/>
    <p:sldLayoutId id="2147484380" r:id="rId6"/>
    <p:sldLayoutId id="2147484381" r:id="rId7"/>
    <p:sldLayoutId id="2147484435" r:id="rId8"/>
    <p:sldLayoutId id="2147484438" r:id="rId9"/>
    <p:sldLayoutId id="2147484436" r:id="rId10"/>
    <p:sldLayoutId id="2147484382" r:id="rId11"/>
    <p:sldLayoutId id="2147484405" r:id="rId12"/>
    <p:sldLayoutId id="2147484406" r:id="rId13"/>
    <p:sldLayoutId id="2147484407" r:id="rId14"/>
    <p:sldLayoutId id="2147484383" r:id="rId15"/>
    <p:sldLayoutId id="2147484399" r:id="rId16"/>
    <p:sldLayoutId id="2147484397" r:id="rId17"/>
    <p:sldLayoutId id="2147484398" r:id="rId18"/>
    <p:sldLayoutId id="2147484385" r:id="rId19"/>
    <p:sldLayoutId id="2147484411" r:id="rId20"/>
    <p:sldLayoutId id="2147484410" r:id="rId21"/>
    <p:sldLayoutId id="2147484409" r:id="rId22"/>
    <p:sldLayoutId id="2147484386" r:id="rId23"/>
    <p:sldLayoutId id="2147484387" r:id="rId24"/>
    <p:sldLayoutId id="2147484388" r:id="rId25"/>
    <p:sldLayoutId id="2147484389" r:id="rId26"/>
    <p:sldLayoutId id="2147484402" r:id="rId27"/>
    <p:sldLayoutId id="2147484403" r:id="rId28"/>
    <p:sldLayoutId id="2147484404" r:id="rId29"/>
    <p:sldLayoutId id="2147484390" r:id="rId30"/>
    <p:sldLayoutId id="2147484400" r:id="rId31"/>
    <p:sldLayoutId id="2147484391" r:id="rId32"/>
    <p:sldLayoutId id="2147484401" r:id="rId33"/>
    <p:sldLayoutId id="2147484394" r:id="rId34"/>
    <p:sldLayoutId id="2147484395" r:id="rId35"/>
  </p:sldLayoutIdLst>
  <p:timing>
    <p:tnLst>
      <p:par>
        <p:cTn id="1" dur="indefinite" restart="never" nodeType="tmRoot"/>
      </p:par>
    </p:tnLst>
  </p:timing>
  <p:hf hdr="0" dt="0"/>
  <p:txStyles>
    <p:titleStyle>
      <a:lvl1pPr algn="l" defTabSz="685800" rtl="0" eaLnBrk="1" fontAlgn="base" hangingPunct="1">
        <a:lnSpc>
          <a:spcPct val="90000"/>
        </a:lnSpc>
        <a:spcBef>
          <a:spcPct val="0"/>
        </a:spcBef>
        <a:spcAft>
          <a:spcPct val="0"/>
        </a:spcAft>
        <a:defRPr sz="2600" b="1" kern="1200">
          <a:solidFill>
            <a:srgbClr val="39977A"/>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orgprints.org/15397/" TargetMode="External"/><Relationship Id="rId3" Type="http://schemas.openxmlformats.org/officeDocument/2006/relationships/hyperlink" Target="http://www.bio-suisse.ch/media/Konsumenten/Publikationen/bio_suisse_infobroschuere_nachhaltigkeit_a6_d_web.pdf" TargetMode="External"/><Relationship Id="rId7" Type="http://schemas.openxmlformats.org/officeDocument/2006/relationships/hyperlink" Target="https://www.giz.de/fachexpertise/downloads/giz2015-de-was-ist-nachhal-landw.pdf" TargetMode="External"/><Relationship Id="rId2" Type="http://schemas.openxmlformats.org/officeDocument/2006/relationships/hyperlink" Target="http://www.bioactualites.ch/actualites/films.html" TargetMode="External"/><Relationship Id="rId1" Type="http://schemas.openxmlformats.org/officeDocument/2006/relationships/slideLayout" Target="../slideLayouts/slideLayout2.xml"/><Relationship Id="rId6" Type="http://schemas.openxmlformats.org/officeDocument/2006/relationships/hyperlink" Target="http://www.bio-suisse.ch/fr/producteurs/durabilite/" TargetMode="External"/><Relationship Id="rId5" Type="http://schemas.openxmlformats.org/officeDocument/2006/relationships/hyperlink" Target="https://shop.fibl.org/de/artikel/c/klima/p/1579-climat.html" TargetMode="External"/><Relationship Id="rId10" Type="http://schemas.openxmlformats.org/officeDocument/2006/relationships/hyperlink" Target="https://www.sustainable-food-systems.com/smart-methode/" TargetMode="External"/><Relationship Id="rId4" Type="http://schemas.openxmlformats.org/officeDocument/2006/relationships/hyperlink" Target="https://shop.fibl.org/de/artikel/c/qualitaet/p/1415-qualite-produits.html" TargetMode="External"/><Relationship Id="rId9" Type="http://schemas.openxmlformats.org/officeDocument/2006/relationships/hyperlink" Target="http://www.sustainable-food-system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fao.org/organicag/oa-faq/oa-faq6/en/" TargetMode="External"/><Relationship Id="rId7" Type="http://schemas.openxmlformats.org/officeDocument/2006/relationships/hyperlink" Target="http://infohub.ifoam.bio/sites/default/files/page/files/misconceptions_compiled.pdf" TargetMode="External"/><Relationship Id="rId2" Type="http://schemas.openxmlformats.org/officeDocument/2006/relationships/hyperlink" Target="http://www.fao.org/nr/sustainability/sustainability-assessments-safa/en/" TargetMode="External"/><Relationship Id="rId1" Type="http://schemas.openxmlformats.org/officeDocument/2006/relationships/slideLayout" Target="../slideLayouts/slideLayout2.xml"/><Relationship Id="rId6" Type="http://schemas.openxmlformats.org/officeDocument/2006/relationships/hyperlink" Target="http://www.fao.org/3/a-i4170e.pdf" TargetMode="External"/><Relationship Id="rId5" Type="http://schemas.openxmlformats.org/officeDocument/2006/relationships/hyperlink" Target="http://thecosa.org/wp-content/uploads/2014/01/The-COSA-Measuring-Sustainability-Report.pdf" TargetMode="External"/><Relationship Id="rId4" Type="http://schemas.openxmlformats.org/officeDocument/2006/relationships/hyperlink" Target="http://orgprints.org/13414/3/niggli-etal-2008-itc-climate-change.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Microsoft_Excel_97-2003-Arbeitsblatt1.xls"/></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5.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5.xml"/><Relationship Id="rId4" Type="http://schemas.openxmlformats.org/officeDocument/2006/relationships/image" Target="../media/image3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20.xml"/><Relationship Id="rId6" Type="http://schemas.openxmlformats.org/officeDocument/2006/relationships/hyperlink" Target="http://www.shop.fibl.org/" TargetMode="External"/><Relationship Id="rId5" Type="http://schemas.openxmlformats.org/officeDocument/2006/relationships/hyperlink" Target="http://www.bio-suisse.ch/" TargetMode="External"/><Relationship Id="rId4" Type="http://schemas.openxmlformats.org/officeDocument/2006/relationships/hyperlink" Target="mailto:bio@bio-suisse.ch"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p:txBody>
          <a:bodyPr/>
          <a:lstStyle/>
          <a:p>
            <a:r>
              <a:rPr lang="fr-CH" altLang="de-DE" dirty="0" smtClean="0"/>
              <a:t>Principes et durabilité</a:t>
            </a:r>
          </a:p>
        </p:txBody>
      </p:sp>
      <p:sp>
        <p:nvSpPr>
          <p:cNvPr id="3" name="Untertitel 2"/>
          <p:cNvSpPr>
            <a:spLocks noGrp="1"/>
          </p:cNvSpPr>
          <p:nvPr>
            <p:ph type="subTitle" idx="1"/>
          </p:nvPr>
        </p:nvSpPr>
        <p:spPr/>
        <p:txBody>
          <a:bodyPr/>
          <a:lstStyle/>
          <a:p>
            <a:pPr>
              <a:defRPr/>
            </a:pPr>
            <a:r>
              <a:rPr lang="fr-CH" dirty="0" smtClean="0"/>
              <a:t>Collection de transparents</a:t>
            </a:r>
            <a:endParaRPr lang="fr-CH" dirty="0"/>
          </a:p>
        </p:txBody>
      </p:sp>
      <p:pic>
        <p:nvPicPr>
          <p:cNvPr id="4" name="Bildplatzhalt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66" r="566"/>
          <a:stretch>
            <a:fillRect/>
          </a:stretch>
        </p:blipFill>
        <p:spPr/>
      </p:pic>
    </p:spTree>
    <p:extLst>
      <p:ext uri="{BB962C8B-B14F-4D97-AF65-F5344CB8AC3E}">
        <p14:creationId xmlns:p14="http://schemas.microsoft.com/office/powerpoint/2010/main" val="1545441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Principes</a:t>
            </a:r>
            <a:endParaRPr lang="fr-CH" dirty="0"/>
          </a:p>
        </p:txBody>
      </p:sp>
      <p:sp>
        <p:nvSpPr>
          <p:cNvPr id="3" name="Inhaltsplatzhalter 2"/>
          <p:cNvSpPr>
            <a:spLocks noGrp="1"/>
          </p:cNvSpPr>
          <p:nvPr>
            <p:ph idx="12"/>
          </p:nvPr>
        </p:nvSpPr>
        <p:spPr/>
        <p:txBody>
          <a:bodyPr/>
          <a:lstStyle/>
          <a:p>
            <a:r>
              <a:rPr lang="fr-CH" dirty="0" smtClean="0"/>
              <a:t>Ce que vise l’agriculture biologique </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indent="-288000">
              <a:spcBef>
                <a:spcPct val="50000"/>
              </a:spcBef>
            </a:pPr>
            <a:r>
              <a:rPr lang="fr-CH" altLang="de-DE" dirty="0" smtClean="0"/>
              <a:t>Utilisation respectueuse des ressources</a:t>
            </a:r>
          </a:p>
          <a:p>
            <a:pPr indent="-288000">
              <a:spcBef>
                <a:spcPct val="50000"/>
              </a:spcBef>
            </a:pPr>
            <a:r>
              <a:rPr lang="fr-CH" altLang="de-DE" dirty="0" smtClean="0"/>
              <a:t>Cycles agricoles aussi fermés que possible</a:t>
            </a:r>
          </a:p>
          <a:p>
            <a:pPr indent="-288000">
              <a:spcBef>
                <a:spcPct val="50000"/>
              </a:spcBef>
            </a:pPr>
            <a:r>
              <a:rPr lang="fr-CH" altLang="de-DE" dirty="0" smtClean="0"/>
              <a:t>Préservation et amélioration de la fertilité des sols</a:t>
            </a:r>
          </a:p>
          <a:p>
            <a:pPr indent="-288000">
              <a:spcBef>
                <a:spcPct val="50000"/>
              </a:spcBef>
            </a:pPr>
            <a:r>
              <a:rPr lang="fr-CH" altLang="de-DE" dirty="0" smtClean="0"/>
              <a:t>Grande diversité d’habitats</a:t>
            </a:r>
          </a:p>
          <a:p>
            <a:pPr indent="-288000">
              <a:spcBef>
                <a:spcPct val="50000"/>
              </a:spcBef>
            </a:pPr>
            <a:r>
              <a:rPr lang="fr-CH" altLang="de-DE" dirty="0" smtClean="0"/>
              <a:t>Protection phytosanitaire préventive plutôt que directe</a:t>
            </a:r>
          </a:p>
          <a:p>
            <a:pPr indent="-288000">
              <a:spcBef>
                <a:spcPct val="50000"/>
              </a:spcBef>
            </a:pPr>
            <a:r>
              <a:rPr lang="fr-CH" altLang="de-DE" dirty="0" smtClean="0"/>
              <a:t>Production animale respectueuse, parcours</a:t>
            </a:r>
          </a:p>
          <a:p>
            <a:pPr indent="-288000">
              <a:spcBef>
                <a:spcPct val="50000"/>
              </a:spcBef>
            </a:pPr>
            <a:r>
              <a:rPr lang="fr-CH" altLang="de-DE" dirty="0" smtClean="0"/>
              <a:t>Animaux sains et robustes</a:t>
            </a:r>
          </a:p>
          <a:p>
            <a:pPr indent="-288000">
              <a:spcBef>
                <a:spcPct val="50000"/>
              </a:spcBef>
            </a:pPr>
            <a:r>
              <a:rPr lang="fr-CH" altLang="de-DE" dirty="0" smtClean="0"/>
              <a:t>Denrées alimentaires de haute qualité</a:t>
            </a:r>
          </a:p>
          <a:p>
            <a:pPr indent="-288000">
              <a:spcBef>
                <a:spcPct val="50000"/>
              </a:spcBef>
            </a:pPr>
            <a:r>
              <a:rPr lang="fr-CH" altLang="de-DE" dirty="0" smtClean="0"/>
              <a:t>Forte acceptation par la population non agricole</a:t>
            </a:r>
          </a:p>
          <a:p>
            <a:pPr indent="-288000">
              <a:spcBef>
                <a:spcPct val="50000"/>
              </a:spcBef>
            </a:pPr>
            <a:r>
              <a:rPr lang="fr-CH" altLang="de-DE" dirty="0" smtClean="0"/>
              <a:t>Respect de la vie</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9</a:t>
            </a:fld>
            <a:endParaRPr lang="fr-CH" altLang="de-DE" dirty="0"/>
          </a:p>
        </p:txBody>
      </p:sp>
    </p:spTree>
    <p:extLst>
      <p:ext uri="{BB962C8B-B14F-4D97-AF65-F5344CB8AC3E}">
        <p14:creationId xmlns:p14="http://schemas.microsoft.com/office/powerpoint/2010/main" val="3923681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Principes</a:t>
            </a:r>
            <a:endParaRPr lang="fr-CH" dirty="0"/>
          </a:p>
        </p:txBody>
      </p:sp>
      <p:sp>
        <p:nvSpPr>
          <p:cNvPr id="3" name="Inhaltsplatzhalter 2"/>
          <p:cNvSpPr>
            <a:spLocks noGrp="1"/>
          </p:cNvSpPr>
          <p:nvPr>
            <p:ph idx="12"/>
          </p:nvPr>
        </p:nvSpPr>
        <p:spPr/>
        <p:txBody>
          <a:bodyPr/>
          <a:lstStyle/>
          <a:p>
            <a:r>
              <a:rPr lang="fr-CH" dirty="0" smtClean="0"/>
              <a:t>Ce à quoi renonce l’agriculture biologique </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indent="-288000">
              <a:spcBef>
                <a:spcPct val="50000"/>
              </a:spcBef>
            </a:pPr>
            <a:r>
              <a:rPr lang="fr-CH" altLang="de-DE" dirty="0" smtClean="0"/>
              <a:t>Techniques de production intensives et hauts niveaux d’intrants</a:t>
            </a:r>
          </a:p>
          <a:p>
            <a:pPr indent="-288000">
              <a:spcBef>
                <a:spcPct val="50000"/>
              </a:spcBef>
            </a:pPr>
            <a:r>
              <a:rPr lang="fr-CH" altLang="de-DE" dirty="0" smtClean="0"/>
              <a:t>Spécialisation à outrance des entreprises agricoles</a:t>
            </a:r>
          </a:p>
          <a:p>
            <a:pPr indent="-288000">
              <a:spcBef>
                <a:spcPct val="50000"/>
              </a:spcBef>
            </a:pPr>
            <a:r>
              <a:rPr lang="fr-CH" altLang="de-DE" dirty="0" smtClean="0"/>
              <a:t>Toute forme d’herbicides</a:t>
            </a:r>
          </a:p>
          <a:p>
            <a:pPr indent="-288000">
              <a:spcBef>
                <a:spcPct val="50000"/>
              </a:spcBef>
            </a:pPr>
            <a:r>
              <a:rPr lang="fr-CH" altLang="de-DE" dirty="0" smtClean="0"/>
              <a:t>Produits phytosanitaires produits par synthèse chimique</a:t>
            </a:r>
          </a:p>
          <a:p>
            <a:pPr indent="-288000">
              <a:spcBef>
                <a:spcPct val="50000"/>
              </a:spcBef>
            </a:pPr>
            <a:r>
              <a:rPr lang="fr-CH" altLang="de-DE" dirty="0" smtClean="0"/>
              <a:t>Engrais azotés minéraux</a:t>
            </a:r>
          </a:p>
          <a:p>
            <a:pPr indent="-288000">
              <a:spcBef>
                <a:spcPct val="50000"/>
              </a:spcBef>
            </a:pPr>
            <a:r>
              <a:rPr lang="fr-CH" altLang="de-DE" dirty="0" smtClean="0"/>
              <a:t>Engrais P, K, Mg et oligoéléments fortement solubles</a:t>
            </a:r>
          </a:p>
          <a:p>
            <a:pPr indent="-288000">
              <a:spcBef>
                <a:spcPct val="50000"/>
              </a:spcBef>
            </a:pPr>
            <a:r>
              <a:rPr lang="fr-CH" altLang="de-DE" dirty="0" smtClean="0"/>
              <a:t>Régulateurs de croissance pour les plantes (hormones)</a:t>
            </a:r>
          </a:p>
          <a:p>
            <a:pPr indent="-288000">
              <a:spcBef>
                <a:spcPct val="50000"/>
              </a:spcBef>
            </a:pPr>
            <a:r>
              <a:rPr lang="fr-CH" altLang="de-DE" dirty="0" smtClean="0"/>
              <a:t>Microorganismes, plantes et animaux génétiquement manipulés</a:t>
            </a:r>
          </a:p>
          <a:p>
            <a:pPr indent="-288000">
              <a:spcBef>
                <a:spcPct val="50000"/>
              </a:spcBef>
            </a:pPr>
            <a:r>
              <a:rPr lang="fr-CH" altLang="de-DE" dirty="0" smtClean="0"/>
              <a:t>Utilisation routinière de médicaments vétérinaires</a:t>
            </a:r>
          </a:p>
          <a:p>
            <a:pPr indent="-288000">
              <a:spcBef>
                <a:spcPct val="50000"/>
              </a:spcBef>
            </a:pPr>
            <a:r>
              <a:rPr lang="fr-CH" altLang="de-DE" dirty="0" smtClean="0"/>
              <a:t>Stimulateurs de croissance antimicrobiens</a:t>
            </a:r>
          </a:p>
          <a:p>
            <a:pPr indent="-288000">
              <a:spcBef>
                <a:spcPct val="50000"/>
              </a:spcBef>
            </a:pPr>
            <a:r>
              <a:rPr lang="fr-CH" altLang="de-DE" dirty="0" smtClean="0"/>
              <a:t>Performances maximales en production végétale et animale</a:t>
            </a:r>
            <a:endParaRPr lang="fr-CH" altLang="de-DE"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10</a:t>
            </a:fld>
            <a:endParaRPr lang="fr-CH" altLang="de-DE" dirty="0"/>
          </a:p>
        </p:txBody>
      </p:sp>
    </p:spTree>
    <p:extLst>
      <p:ext uri="{BB962C8B-B14F-4D97-AF65-F5344CB8AC3E}">
        <p14:creationId xmlns:p14="http://schemas.microsoft.com/office/powerpoint/2010/main" val="2974563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Principes</a:t>
            </a:r>
            <a:endParaRPr lang="fr-CH" dirty="0"/>
          </a:p>
        </p:txBody>
      </p:sp>
      <p:sp>
        <p:nvSpPr>
          <p:cNvPr id="3" name="Inhaltsplatzhalter 2"/>
          <p:cNvSpPr>
            <a:spLocks noGrp="1"/>
          </p:cNvSpPr>
          <p:nvPr>
            <p:ph idx="12"/>
          </p:nvPr>
        </p:nvSpPr>
        <p:spPr/>
        <p:txBody>
          <a:bodyPr>
            <a:noAutofit/>
          </a:bodyPr>
          <a:lstStyle/>
          <a:p>
            <a:r>
              <a:rPr lang="fr-CH" spc="-10" dirty="0" smtClean="0"/>
              <a:t>Les quatre principes de base de l’agriculture bio (IFOAM)  </a:t>
            </a:r>
            <a:endParaRPr lang="fr-CH" spc="-10" dirty="0"/>
          </a:p>
        </p:txBody>
      </p:sp>
      <p:sp>
        <p:nvSpPr>
          <p:cNvPr id="4" name="Inhaltsplatzhalter 3"/>
          <p:cNvSpPr>
            <a:spLocks noGrp="1"/>
          </p:cNvSpPr>
          <p:nvPr>
            <p:ph idx="14"/>
          </p:nvPr>
        </p:nvSpPr>
        <p:spPr/>
        <p:txBody>
          <a:bodyPr/>
          <a:lstStyle/>
          <a:p>
            <a:r>
              <a:rPr lang="de-CH" dirty="0" smtClean="0"/>
              <a:t>Source : IFOAM (</a:t>
            </a:r>
            <a:r>
              <a:rPr lang="fr-CH" dirty="0"/>
              <a:t>Fédération internationale des mouvements d’agriculture biologique</a:t>
            </a:r>
            <a:r>
              <a:rPr lang="de-CH" dirty="0" smtClean="0"/>
              <a:t>) </a:t>
            </a:r>
            <a:endParaRPr lang="de-CH"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4217960597"/>
              </p:ext>
            </p:extLst>
          </p:nvPr>
        </p:nvGraphicFramePr>
        <p:xfrm>
          <a:off x="628650" y="1571625"/>
          <a:ext cx="7886700" cy="3889920"/>
        </p:xfrm>
        <a:graphic>
          <a:graphicData uri="http://schemas.openxmlformats.org/drawingml/2006/table">
            <a:tbl>
              <a:tblPr firstRow="1" bandRow="1">
                <a:tableStyleId>{2D5ABB26-0587-4C30-8999-92F81FD0307C}</a:tableStyleId>
              </a:tblPr>
              <a:tblGrid>
                <a:gridCol w="1999134"/>
                <a:gridCol w="5887566"/>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1" noProof="0" dirty="0" smtClean="0"/>
                        <a:t>Le principe de santé</a:t>
                      </a:r>
                    </a:p>
                  </a:txBody>
                  <a:tcPr marL="180000" marR="180000" marT="90000" marB="90000">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altLang="de-DE" sz="1600" noProof="0" dirty="0" smtClean="0"/>
                        <a:t>L’agriculture biologique devrait soutenir et améliorer la santé des sols, des plantes, des animaux, des hommes et de la planète comme étant une et indivisible.  </a:t>
                      </a:r>
                    </a:p>
                  </a:txBody>
                  <a:tcPr marL="180000" marR="180000" marT="90000" marB="90000">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1" noProof="0" dirty="0" smtClean="0"/>
                        <a:t>Le principe d’écologie</a:t>
                      </a:r>
                    </a:p>
                  </a:txBody>
                  <a:tcPr marL="180000" marR="180000" marT="90000" marB="90000">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685800" rtl="0" eaLnBrk="1" fontAlgn="auto" latinLnBrk="0" hangingPunct="1">
                        <a:lnSpc>
                          <a:spcPct val="100000"/>
                        </a:lnSpc>
                        <a:spcBef>
                          <a:spcPct val="0"/>
                        </a:spcBef>
                        <a:spcAft>
                          <a:spcPts val="0"/>
                        </a:spcAft>
                        <a:buClrTx/>
                        <a:buSzTx/>
                        <a:buFontTx/>
                        <a:buNone/>
                        <a:tabLst/>
                        <a:defRPr/>
                      </a:pPr>
                      <a:r>
                        <a:rPr lang="fr-CH" altLang="de-DE" sz="1600" noProof="0" dirty="0" smtClean="0"/>
                        <a:t>L’agriculture biologique devrait être basée sur les cycles et les systèmes écologiques vivants, s’accorder avec eux, les imiter et les aider à se maintenir.</a:t>
                      </a:r>
                    </a:p>
                  </a:txBody>
                  <a:tcPr marL="180000" marR="180000" marT="90000" marB="90000">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1" noProof="0" dirty="0" smtClean="0"/>
                        <a:t>Le principe d’équité</a:t>
                      </a:r>
                      <a:endParaRPr lang="fr-CH" sz="1600" b="1" noProof="0" dirty="0"/>
                    </a:p>
                  </a:txBody>
                  <a:tcPr marL="180000" marR="180000" marT="90000" marB="90000">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altLang="de-DE" sz="1600" noProof="0" dirty="0" smtClean="0"/>
                        <a:t>L’agriculture biologique devrait se construire sur des relations qui assurent l’équité par rapport à l’environnement commun et aux opportunités de la vie.</a:t>
                      </a:r>
                      <a:endParaRPr lang="fr-CH" sz="1600" noProof="0" dirty="0" smtClean="0"/>
                    </a:p>
                  </a:txBody>
                  <a:tcPr marL="180000" marR="180000" marT="90000" marB="90000">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1" noProof="0" dirty="0" smtClean="0"/>
                        <a:t>Le principe de précaution</a:t>
                      </a:r>
                      <a:endParaRPr lang="fr-CH" sz="1600" b="1" noProof="0" dirty="0"/>
                    </a:p>
                  </a:txBody>
                  <a:tcPr marL="180000" marR="180000" marT="90000" marB="90000">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altLang="de-DE" sz="1600" noProof="0" dirty="0" smtClean="0"/>
                        <a:t>L’agriculture biologique devrait être conduite de manière prudente et responsable afin de protéger la santé et le bien-être des générations actuelles et futures ainsi que l’environnement.</a:t>
                      </a:r>
                    </a:p>
                  </a:txBody>
                  <a:tcPr marL="180000" marR="180000" marT="90000" marB="90000">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11</a:t>
            </a:fld>
            <a:endParaRPr lang="fr-CH" altLang="de-DE" dirty="0"/>
          </a:p>
        </p:txBody>
      </p:sp>
    </p:spTree>
    <p:extLst>
      <p:ext uri="{BB962C8B-B14F-4D97-AF65-F5344CB8AC3E}">
        <p14:creationId xmlns:p14="http://schemas.microsoft.com/office/powerpoint/2010/main" val="3248228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1192" y="365126"/>
            <a:ext cx="7900208" cy="474206"/>
          </a:xfrm>
        </p:spPr>
        <p:txBody>
          <a:bodyPr/>
          <a:lstStyle/>
          <a:p>
            <a:r>
              <a:rPr lang="fr-CH" dirty="0" smtClean="0"/>
              <a:t>Durabilité</a:t>
            </a:r>
            <a:endParaRPr lang="fr-CH" dirty="0"/>
          </a:p>
        </p:txBody>
      </p:sp>
      <p:sp>
        <p:nvSpPr>
          <p:cNvPr id="3" name="Inhaltsplatzhalter 2"/>
          <p:cNvSpPr>
            <a:spLocks noGrp="1"/>
          </p:cNvSpPr>
          <p:nvPr>
            <p:ph idx="12"/>
          </p:nvPr>
        </p:nvSpPr>
        <p:spPr>
          <a:xfrm>
            <a:off x="587946" y="839332"/>
            <a:ext cx="7893454" cy="444791"/>
          </a:xfrm>
        </p:spPr>
        <p:txBody>
          <a:bodyPr>
            <a:normAutofit/>
          </a:bodyPr>
          <a:lstStyle/>
          <a:p>
            <a:r>
              <a:rPr lang="fr-CH" dirty="0" smtClean="0"/>
              <a:t>But : Une agriculture biologique durable</a:t>
            </a:r>
            <a:endParaRPr lang="fr-CH" dirty="0"/>
          </a:p>
        </p:txBody>
      </p:sp>
      <p:sp>
        <p:nvSpPr>
          <p:cNvPr id="4" name="Inhaltsplatzhalter 3"/>
          <p:cNvSpPr>
            <a:spLocks noGrp="1"/>
          </p:cNvSpPr>
          <p:nvPr>
            <p:ph idx="14"/>
          </p:nvPr>
        </p:nvSpPr>
        <p:spPr>
          <a:xfrm>
            <a:off x="628650" y="6102208"/>
            <a:ext cx="7886700" cy="279120"/>
          </a:xfrm>
        </p:spPr>
        <p:txBody>
          <a:bodyPr/>
          <a:lstStyle/>
          <a:p>
            <a:r>
              <a:rPr lang="fr-CH" dirty="0" smtClean="0"/>
              <a:t>Illustration : FiBL; d’après Altieri, 1994</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12</a:t>
            </a:fld>
            <a:endParaRPr lang="fr-CH" altLang="de-DE" dirty="0"/>
          </a:p>
        </p:txBody>
      </p:sp>
      <p:sp>
        <p:nvSpPr>
          <p:cNvPr id="10" name="Ellipse 9"/>
          <p:cNvSpPr/>
          <p:nvPr/>
        </p:nvSpPr>
        <p:spPr>
          <a:xfrm>
            <a:off x="3563888" y="1872000"/>
            <a:ext cx="2232248" cy="2232248"/>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 name="Ellipse 11"/>
          <p:cNvSpPr/>
          <p:nvPr/>
        </p:nvSpPr>
        <p:spPr>
          <a:xfrm>
            <a:off x="2915816" y="2852936"/>
            <a:ext cx="2232248" cy="2232248"/>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Ellipse 12"/>
          <p:cNvSpPr/>
          <p:nvPr/>
        </p:nvSpPr>
        <p:spPr>
          <a:xfrm>
            <a:off x="4220505" y="2852936"/>
            <a:ext cx="2232248" cy="2232248"/>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Textfeld 13"/>
          <p:cNvSpPr txBox="1"/>
          <p:nvPr/>
        </p:nvSpPr>
        <p:spPr>
          <a:xfrm>
            <a:off x="3905926" y="3274266"/>
            <a:ext cx="1548172" cy="523220"/>
          </a:xfrm>
          <a:prstGeom prst="rect">
            <a:avLst/>
          </a:prstGeom>
          <a:noFill/>
        </p:spPr>
        <p:txBody>
          <a:bodyPr wrap="square" rtlCol="0">
            <a:spAutoFit/>
          </a:bodyPr>
          <a:lstStyle/>
          <a:p>
            <a:pPr algn="ctr"/>
            <a:r>
              <a:rPr lang="fr-CH" sz="1400" b="1" dirty="0" smtClean="0">
                <a:solidFill>
                  <a:schemeClr val="tx1"/>
                </a:solidFill>
              </a:rPr>
              <a:t>Agriculture biologique</a:t>
            </a:r>
            <a:endParaRPr lang="fr-CH" sz="1400" b="1" dirty="0">
              <a:solidFill>
                <a:schemeClr val="tx1"/>
              </a:solidFill>
            </a:endParaRPr>
          </a:p>
        </p:txBody>
      </p:sp>
      <p:sp>
        <p:nvSpPr>
          <p:cNvPr id="17" name="Textfeld 16"/>
          <p:cNvSpPr txBox="1"/>
          <p:nvPr/>
        </p:nvSpPr>
        <p:spPr>
          <a:xfrm>
            <a:off x="3935853" y="2319263"/>
            <a:ext cx="1548172" cy="523220"/>
          </a:xfrm>
          <a:prstGeom prst="rect">
            <a:avLst/>
          </a:prstGeom>
          <a:noFill/>
        </p:spPr>
        <p:txBody>
          <a:bodyPr wrap="square" rtlCol="0">
            <a:spAutoFit/>
          </a:bodyPr>
          <a:lstStyle/>
          <a:p>
            <a:pPr algn="ctr"/>
            <a:r>
              <a:rPr lang="fr-CH" sz="1400" dirty="0" smtClean="0">
                <a:solidFill>
                  <a:schemeClr val="tx1"/>
                </a:solidFill>
              </a:rPr>
              <a:t>Buts économiques</a:t>
            </a:r>
            <a:endParaRPr lang="fr-CH" sz="1400" dirty="0">
              <a:solidFill>
                <a:schemeClr val="tx1"/>
              </a:solidFill>
            </a:endParaRPr>
          </a:p>
        </p:txBody>
      </p:sp>
      <p:sp>
        <p:nvSpPr>
          <p:cNvPr id="18" name="Textfeld 17"/>
          <p:cNvSpPr txBox="1"/>
          <p:nvPr/>
        </p:nvSpPr>
        <p:spPr>
          <a:xfrm>
            <a:off x="5222126" y="3861048"/>
            <a:ext cx="1548172" cy="523220"/>
          </a:xfrm>
          <a:prstGeom prst="rect">
            <a:avLst/>
          </a:prstGeom>
          <a:noFill/>
        </p:spPr>
        <p:txBody>
          <a:bodyPr wrap="square" rtlCol="0">
            <a:spAutoFit/>
          </a:bodyPr>
          <a:lstStyle/>
          <a:p>
            <a:r>
              <a:rPr lang="fr-CH" sz="1400" dirty="0" smtClean="0">
                <a:solidFill>
                  <a:schemeClr val="tx1"/>
                </a:solidFill>
              </a:rPr>
              <a:t>Buts</a:t>
            </a:r>
          </a:p>
          <a:p>
            <a:r>
              <a:rPr lang="fr-CH" sz="1400" dirty="0" smtClean="0">
                <a:solidFill>
                  <a:schemeClr val="tx1"/>
                </a:solidFill>
              </a:rPr>
              <a:t>écologiques</a:t>
            </a:r>
            <a:endParaRPr lang="fr-CH" sz="1400" dirty="0">
              <a:solidFill>
                <a:schemeClr val="tx1"/>
              </a:solidFill>
            </a:endParaRPr>
          </a:p>
        </p:txBody>
      </p:sp>
      <p:sp>
        <p:nvSpPr>
          <p:cNvPr id="19" name="Textfeld 18"/>
          <p:cNvSpPr txBox="1"/>
          <p:nvPr/>
        </p:nvSpPr>
        <p:spPr>
          <a:xfrm>
            <a:off x="2521826" y="3861048"/>
            <a:ext cx="1548172" cy="523220"/>
          </a:xfrm>
          <a:prstGeom prst="rect">
            <a:avLst/>
          </a:prstGeom>
          <a:noFill/>
        </p:spPr>
        <p:txBody>
          <a:bodyPr wrap="square" rtlCol="0">
            <a:spAutoFit/>
          </a:bodyPr>
          <a:lstStyle/>
          <a:p>
            <a:pPr algn="r"/>
            <a:r>
              <a:rPr lang="fr-CH" sz="1400" dirty="0" smtClean="0">
                <a:solidFill>
                  <a:schemeClr val="tx1"/>
                </a:solidFill>
              </a:rPr>
              <a:t>Buts</a:t>
            </a:r>
          </a:p>
          <a:p>
            <a:pPr algn="r"/>
            <a:r>
              <a:rPr lang="fr-CH" sz="1400" dirty="0" smtClean="0">
                <a:solidFill>
                  <a:schemeClr val="tx1"/>
                </a:solidFill>
              </a:rPr>
              <a:t>sociaux</a:t>
            </a:r>
            <a:endParaRPr lang="fr-CH" sz="1400" dirty="0">
              <a:solidFill>
                <a:schemeClr val="tx1"/>
              </a:solidFill>
            </a:endParaRPr>
          </a:p>
        </p:txBody>
      </p:sp>
      <p:sp>
        <p:nvSpPr>
          <p:cNvPr id="21" name="Textfeld 20"/>
          <p:cNvSpPr txBox="1"/>
          <p:nvPr/>
        </p:nvSpPr>
        <p:spPr>
          <a:xfrm>
            <a:off x="567582" y="1548164"/>
            <a:ext cx="3078342" cy="1938992"/>
          </a:xfrm>
          <a:prstGeom prst="rect">
            <a:avLst/>
          </a:prstGeom>
          <a:noFill/>
        </p:spPr>
        <p:txBody>
          <a:bodyPr wrap="square" rtlCol="0">
            <a:spAutoFit/>
          </a:bodyPr>
          <a:lstStyle/>
          <a:p>
            <a:pPr marL="171450" indent="-171450">
              <a:buFontTx/>
              <a:buChar char="-"/>
            </a:pPr>
            <a:r>
              <a:rPr lang="fr-CH" sz="1200" dirty="0" smtClean="0">
                <a:solidFill>
                  <a:schemeClr val="tx1"/>
                </a:solidFill>
              </a:rPr>
              <a:t>Performances économiques</a:t>
            </a:r>
          </a:p>
          <a:p>
            <a:pPr marL="171450" indent="-171450">
              <a:buFontTx/>
              <a:buChar char="-"/>
            </a:pPr>
            <a:r>
              <a:rPr lang="fr-CH" sz="1200" dirty="0" smtClean="0">
                <a:solidFill>
                  <a:schemeClr val="tx1"/>
                </a:solidFill>
              </a:rPr>
              <a:t>Basée sur les ressources locales</a:t>
            </a:r>
          </a:p>
          <a:p>
            <a:pPr marL="171450" indent="-171450">
              <a:buFontTx/>
              <a:buChar char="-"/>
            </a:pPr>
            <a:r>
              <a:rPr lang="fr-CH" sz="1200" dirty="0" smtClean="0">
                <a:solidFill>
                  <a:schemeClr val="tx1"/>
                </a:solidFill>
              </a:rPr>
              <a:t>Sécurité à long terme des rendements</a:t>
            </a:r>
          </a:p>
          <a:p>
            <a:pPr marL="171450" indent="-171450">
              <a:buFontTx/>
              <a:buChar char="-"/>
            </a:pPr>
            <a:r>
              <a:rPr lang="fr-CH" sz="1200" dirty="0">
                <a:solidFill>
                  <a:schemeClr val="tx1"/>
                </a:solidFill>
              </a:rPr>
              <a:t>Orientation d’après le marché</a:t>
            </a:r>
            <a:endParaRPr lang="de-CH" sz="1200" dirty="0">
              <a:solidFill>
                <a:schemeClr val="tx1"/>
              </a:solidFill>
            </a:endParaRPr>
          </a:p>
          <a:p>
            <a:pPr marL="171450" indent="-171450">
              <a:buFontTx/>
              <a:buChar char="-"/>
            </a:pPr>
            <a:r>
              <a:rPr lang="fr-CH" sz="1200" dirty="0">
                <a:solidFill>
                  <a:schemeClr val="tx1"/>
                </a:solidFill>
              </a:rPr>
              <a:t>Augmenter la création de valeur</a:t>
            </a:r>
            <a:endParaRPr lang="de-CH" sz="1200" dirty="0">
              <a:solidFill>
                <a:schemeClr val="tx1"/>
              </a:solidFill>
            </a:endParaRPr>
          </a:p>
          <a:p>
            <a:pPr marL="171450" indent="-171450">
              <a:buFontTx/>
              <a:buChar char="-"/>
            </a:pPr>
            <a:r>
              <a:rPr lang="fr-CH" sz="1200" dirty="0">
                <a:solidFill>
                  <a:schemeClr val="tx1"/>
                </a:solidFill>
              </a:rPr>
              <a:t>Partenariats équitables</a:t>
            </a:r>
            <a:endParaRPr lang="de-CH" sz="1200" dirty="0">
              <a:solidFill>
                <a:schemeClr val="tx1"/>
              </a:solidFill>
            </a:endParaRPr>
          </a:p>
          <a:p>
            <a:pPr marL="171450" indent="-171450">
              <a:buFontTx/>
              <a:buChar char="-"/>
            </a:pPr>
            <a:r>
              <a:rPr lang="fr-CH" sz="1200" dirty="0">
                <a:solidFill>
                  <a:schemeClr val="tx1"/>
                </a:solidFill>
              </a:rPr>
              <a:t>Utilisation des ressources : efficiente et locale</a:t>
            </a:r>
            <a:endParaRPr lang="de-CH" sz="1200" dirty="0">
              <a:solidFill>
                <a:schemeClr val="tx1"/>
              </a:solidFill>
            </a:endParaRPr>
          </a:p>
          <a:p>
            <a:pPr marL="171450" indent="-171450">
              <a:buFontTx/>
              <a:buChar char="-"/>
            </a:pPr>
            <a:r>
              <a:rPr lang="fr-CH" sz="1200" dirty="0">
                <a:solidFill>
                  <a:schemeClr val="tx1"/>
                </a:solidFill>
              </a:rPr>
              <a:t>Ne jamais cesser d’investir</a:t>
            </a:r>
            <a:endParaRPr lang="de-CH" sz="1200" dirty="0">
              <a:solidFill>
                <a:schemeClr val="tx1"/>
              </a:solidFill>
            </a:endParaRPr>
          </a:p>
          <a:p>
            <a:pPr marL="171450" indent="-171450">
              <a:buFontTx/>
              <a:buChar char="-"/>
            </a:pPr>
            <a:endParaRPr lang="fr-CH" sz="1200" dirty="0">
              <a:solidFill>
                <a:schemeClr val="tx1"/>
              </a:solidFill>
            </a:endParaRPr>
          </a:p>
        </p:txBody>
      </p:sp>
      <p:sp>
        <p:nvSpPr>
          <p:cNvPr id="22" name="Textfeld 21"/>
          <p:cNvSpPr txBox="1"/>
          <p:nvPr/>
        </p:nvSpPr>
        <p:spPr>
          <a:xfrm>
            <a:off x="6451131" y="4310807"/>
            <a:ext cx="2502682" cy="1569660"/>
          </a:xfrm>
          <a:prstGeom prst="rect">
            <a:avLst/>
          </a:prstGeom>
          <a:noFill/>
        </p:spPr>
        <p:txBody>
          <a:bodyPr wrap="square" rtlCol="0">
            <a:spAutoFit/>
          </a:bodyPr>
          <a:lstStyle/>
          <a:p>
            <a:pPr marL="171450" indent="-171450">
              <a:buFontTx/>
              <a:buChar char="-"/>
            </a:pPr>
            <a:r>
              <a:rPr lang="fr-CH" sz="1200" dirty="0">
                <a:solidFill>
                  <a:schemeClr val="tx1"/>
                </a:solidFill>
              </a:rPr>
              <a:t>Biodiversité</a:t>
            </a:r>
          </a:p>
          <a:p>
            <a:pPr marL="171450" indent="-171450">
              <a:buFontTx/>
              <a:buChar char="-"/>
            </a:pPr>
            <a:r>
              <a:rPr lang="fr-CH" sz="1200" dirty="0" smtClean="0">
                <a:solidFill>
                  <a:schemeClr val="tx1"/>
                </a:solidFill>
              </a:rPr>
              <a:t>Écosystèmes fonctionnels</a:t>
            </a:r>
          </a:p>
          <a:p>
            <a:pPr marL="171450" indent="-171450">
              <a:buFontTx/>
              <a:buChar char="-"/>
            </a:pPr>
            <a:r>
              <a:rPr lang="fr-CH" sz="1200" dirty="0" smtClean="0">
                <a:solidFill>
                  <a:schemeClr val="tx1"/>
                </a:solidFill>
              </a:rPr>
              <a:t>Stabilité </a:t>
            </a:r>
            <a:endParaRPr lang="fr-CH" sz="1200" dirty="0">
              <a:solidFill>
                <a:schemeClr val="tx1"/>
              </a:solidFill>
            </a:endParaRPr>
          </a:p>
          <a:p>
            <a:pPr marL="171450" indent="-171450">
              <a:buFontTx/>
              <a:buChar char="-"/>
            </a:pPr>
            <a:r>
              <a:rPr lang="fr-CH" sz="1200" dirty="0">
                <a:solidFill>
                  <a:schemeClr val="tx1"/>
                </a:solidFill>
              </a:rPr>
              <a:t>Résilience</a:t>
            </a:r>
            <a:endParaRPr lang="de-CH" sz="1200" dirty="0">
              <a:solidFill>
                <a:schemeClr val="tx1"/>
              </a:solidFill>
            </a:endParaRPr>
          </a:p>
          <a:p>
            <a:pPr marL="171450" indent="-171450">
              <a:buFontTx/>
              <a:buChar char="-"/>
            </a:pPr>
            <a:r>
              <a:rPr lang="fr-CH" sz="1200" dirty="0">
                <a:solidFill>
                  <a:schemeClr val="tx1"/>
                </a:solidFill>
              </a:rPr>
              <a:t>Efficience (ressources etc.)</a:t>
            </a:r>
            <a:endParaRPr lang="de-CH" sz="1200" dirty="0">
              <a:solidFill>
                <a:schemeClr val="tx1"/>
              </a:solidFill>
            </a:endParaRPr>
          </a:p>
          <a:p>
            <a:pPr marL="171450" indent="-171450">
              <a:buFontTx/>
              <a:buChar char="-"/>
            </a:pPr>
            <a:r>
              <a:rPr lang="fr-CH" sz="1200" dirty="0">
                <a:solidFill>
                  <a:schemeClr val="tx1"/>
                </a:solidFill>
              </a:rPr>
              <a:t>Bien-être des animaux</a:t>
            </a:r>
            <a:endParaRPr lang="de-CH" sz="1200" dirty="0">
              <a:solidFill>
                <a:schemeClr val="tx1"/>
              </a:solidFill>
            </a:endParaRPr>
          </a:p>
          <a:p>
            <a:pPr marL="171450" indent="-171450">
              <a:buFontTx/>
              <a:buChar char="-"/>
            </a:pPr>
            <a:r>
              <a:rPr lang="fr-CH" sz="1200" dirty="0">
                <a:solidFill>
                  <a:schemeClr val="tx1"/>
                </a:solidFill>
              </a:rPr>
              <a:t>Nature et paysage</a:t>
            </a:r>
            <a:endParaRPr lang="de-CH" sz="1200" dirty="0">
              <a:solidFill>
                <a:schemeClr val="tx1"/>
              </a:solidFill>
            </a:endParaRPr>
          </a:p>
          <a:p>
            <a:endParaRPr lang="fr-CH" sz="1200" dirty="0">
              <a:solidFill>
                <a:schemeClr val="tx1"/>
              </a:solidFill>
            </a:endParaRPr>
          </a:p>
        </p:txBody>
      </p:sp>
      <p:sp>
        <p:nvSpPr>
          <p:cNvPr id="23" name="Textfeld 22"/>
          <p:cNvSpPr txBox="1"/>
          <p:nvPr/>
        </p:nvSpPr>
        <p:spPr>
          <a:xfrm>
            <a:off x="692093" y="4915326"/>
            <a:ext cx="3178720" cy="1015663"/>
          </a:xfrm>
          <a:prstGeom prst="rect">
            <a:avLst/>
          </a:prstGeom>
          <a:noFill/>
        </p:spPr>
        <p:txBody>
          <a:bodyPr wrap="square" rtlCol="0">
            <a:spAutoFit/>
          </a:bodyPr>
          <a:lstStyle/>
          <a:p>
            <a:pPr marL="171450" indent="-171450">
              <a:buFontTx/>
              <a:buChar char="-"/>
            </a:pPr>
            <a:r>
              <a:rPr lang="fr-CH" sz="1200" dirty="0" smtClean="0">
                <a:solidFill>
                  <a:schemeClr val="tx1"/>
                </a:solidFill>
              </a:rPr>
              <a:t>Conditions de travail satisfaisantes</a:t>
            </a:r>
          </a:p>
          <a:p>
            <a:pPr marL="171450" indent="-171450">
              <a:buFontTx/>
              <a:buChar char="-"/>
            </a:pPr>
            <a:r>
              <a:rPr lang="fr-CH" sz="1200" dirty="0" smtClean="0">
                <a:solidFill>
                  <a:schemeClr val="tx1"/>
                </a:solidFill>
              </a:rPr>
              <a:t>Sécurité de l’approvisionnement en denrées alimentaires</a:t>
            </a:r>
          </a:p>
          <a:p>
            <a:pPr marL="171450" indent="-171450">
              <a:buFontTx/>
              <a:buChar char="-"/>
            </a:pPr>
            <a:r>
              <a:rPr lang="fr-CH" sz="1200" dirty="0" smtClean="0">
                <a:solidFill>
                  <a:schemeClr val="tx1"/>
                </a:solidFill>
              </a:rPr>
              <a:t>Satisfaction des besoins locaux</a:t>
            </a:r>
          </a:p>
          <a:p>
            <a:pPr marL="171450" indent="-171450">
              <a:buFontTx/>
              <a:buChar char="-"/>
            </a:pPr>
            <a:r>
              <a:rPr lang="fr-CH" sz="1200" dirty="0" smtClean="0">
                <a:solidFill>
                  <a:schemeClr val="tx1"/>
                </a:solidFill>
              </a:rPr>
              <a:t>Maintien des entreprises familiales</a:t>
            </a:r>
          </a:p>
        </p:txBody>
      </p:sp>
      <p:cxnSp>
        <p:nvCxnSpPr>
          <p:cNvPr id="27" name="Gerader Verbinder 26"/>
          <p:cNvCxnSpPr/>
          <p:nvPr/>
        </p:nvCxnSpPr>
        <p:spPr>
          <a:xfrm>
            <a:off x="3198683" y="2217638"/>
            <a:ext cx="504056" cy="2452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6444208" y="3981617"/>
            <a:ext cx="504056" cy="2452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flipV="1">
            <a:off x="2483768" y="4646311"/>
            <a:ext cx="648072" cy="230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200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Durabilité</a:t>
            </a:r>
            <a:endParaRPr lang="fr-CH" dirty="0"/>
          </a:p>
        </p:txBody>
      </p:sp>
      <p:sp>
        <p:nvSpPr>
          <p:cNvPr id="3" name="Inhaltsplatzhalter 2"/>
          <p:cNvSpPr>
            <a:spLocks noGrp="1"/>
          </p:cNvSpPr>
          <p:nvPr>
            <p:ph idx="12"/>
          </p:nvPr>
        </p:nvSpPr>
        <p:spPr/>
        <p:txBody>
          <a:bodyPr>
            <a:normAutofit/>
          </a:bodyPr>
          <a:lstStyle/>
          <a:p>
            <a:r>
              <a:rPr lang="fr-CH" dirty="0" smtClean="0"/>
              <a:t>Agriculture durable – Un processus d’apprentissage</a:t>
            </a:r>
            <a:endParaRPr lang="fr-CH" dirty="0"/>
          </a:p>
        </p:txBody>
      </p:sp>
      <p:sp>
        <p:nvSpPr>
          <p:cNvPr id="4" name="Inhaltsplatzhalter 3"/>
          <p:cNvSpPr>
            <a:spLocks noGrp="1"/>
          </p:cNvSpPr>
          <p:nvPr>
            <p:ph idx="14"/>
          </p:nvPr>
        </p:nvSpPr>
        <p:spPr>
          <a:xfrm>
            <a:off x="628650" y="6102208"/>
            <a:ext cx="7886700" cy="279120"/>
          </a:xfrm>
        </p:spPr>
        <p:txBody>
          <a:bodyPr/>
          <a:lstStyle/>
          <a:p>
            <a:r>
              <a:rPr lang="fr-CH" dirty="0" smtClean="0"/>
              <a:t>Illustration : FiBL, d’après la théorie de Jules N. Pretty</a:t>
            </a:r>
            <a:endParaRPr lang="fr-CH" dirty="0"/>
          </a:p>
        </p:txBody>
      </p:sp>
      <p:sp>
        <p:nvSpPr>
          <p:cNvPr id="5" name="Inhaltsplatzhalter 4"/>
          <p:cNvSpPr>
            <a:spLocks noGrp="1"/>
          </p:cNvSpPr>
          <p:nvPr>
            <p:ph sz="quarter" idx="17"/>
          </p:nvPr>
        </p:nvSpPr>
        <p:spPr>
          <a:xfrm>
            <a:off x="605099" y="1566026"/>
            <a:ext cx="7886700" cy="4248150"/>
          </a:xfrm>
        </p:spPr>
        <p:txBody>
          <a:bodyPr/>
          <a:lstStyle/>
          <a:p>
            <a:r>
              <a:rPr lang="fr-CH" sz="1600" b="1" dirty="0" smtClean="0"/>
              <a:t>Input </a:t>
            </a:r>
          </a:p>
          <a:p>
            <a:pPr>
              <a:lnSpc>
                <a:spcPts val="1600"/>
              </a:lnSpc>
              <a:spcBef>
                <a:spcPts val="0"/>
              </a:spcBef>
            </a:pPr>
            <a:r>
              <a:rPr lang="fr-CH" sz="1200" dirty="0" smtClean="0"/>
              <a:t>Utilisation intrants externes</a:t>
            </a:r>
          </a:p>
          <a:p>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13</a:t>
            </a:fld>
            <a:endParaRPr lang="fr-CH" altLang="de-DE" dirty="0"/>
          </a:p>
        </p:txBody>
      </p:sp>
      <p:sp>
        <p:nvSpPr>
          <p:cNvPr id="11" name="Textfeld 10"/>
          <p:cNvSpPr txBox="1"/>
          <p:nvPr/>
        </p:nvSpPr>
        <p:spPr>
          <a:xfrm>
            <a:off x="971599" y="3429000"/>
            <a:ext cx="1944217" cy="369332"/>
          </a:xfrm>
          <a:prstGeom prst="rect">
            <a:avLst/>
          </a:prstGeom>
          <a:noFill/>
        </p:spPr>
        <p:txBody>
          <a:bodyPr wrap="square" rtlCol="0">
            <a:spAutoFit/>
          </a:bodyPr>
          <a:lstStyle/>
          <a:p>
            <a:r>
              <a:rPr lang="fr-CH" sz="1800" b="1" dirty="0" smtClean="0">
                <a:solidFill>
                  <a:schemeClr val="bg2">
                    <a:lumMod val="50000"/>
                  </a:schemeClr>
                </a:solidFill>
              </a:rPr>
              <a:t>Diminution</a:t>
            </a:r>
            <a:endParaRPr lang="fr-CH" sz="1800" b="1" dirty="0">
              <a:solidFill>
                <a:schemeClr val="bg2">
                  <a:lumMod val="50000"/>
                </a:schemeClr>
              </a:solidFill>
            </a:endParaRPr>
          </a:p>
        </p:txBody>
      </p:sp>
      <p:sp>
        <p:nvSpPr>
          <p:cNvPr id="12" name="Rechteck 11"/>
          <p:cNvSpPr/>
          <p:nvPr/>
        </p:nvSpPr>
        <p:spPr>
          <a:xfrm>
            <a:off x="2771800" y="1758329"/>
            <a:ext cx="5760000" cy="15603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r>
              <a:rPr lang="fr-CH" sz="1600" b="1" dirty="0" smtClean="0">
                <a:solidFill>
                  <a:schemeClr val="tx1"/>
                </a:solidFill>
              </a:rPr>
              <a:t>Système agricole</a:t>
            </a:r>
            <a:endParaRPr lang="fr-CH" sz="1600" b="1" dirty="0">
              <a:solidFill>
                <a:schemeClr val="tx1"/>
              </a:solidFill>
            </a:endParaRPr>
          </a:p>
        </p:txBody>
      </p:sp>
      <p:sp>
        <p:nvSpPr>
          <p:cNvPr id="13" name="Rechteck 12"/>
          <p:cNvSpPr/>
          <p:nvPr/>
        </p:nvSpPr>
        <p:spPr>
          <a:xfrm>
            <a:off x="2771800" y="3965745"/>
            <a:ext cx="5743550" cy="18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r>
              <a:rPr lang="fr-CH" sz="1600" b="1" dirty="0" smtClean="0">
                <a:solidFill>
                  <a:schemeClr val="tx1"/>
                </a:solidFill>
              </a:rPr>
              <a:t>Système agricole durable</a:t>
            </a:r>
            <a:endParaRPr lang="fr-CH" sz="1200" dirty="0" smtClean="0">
              <a:solidFill>
                <a:schemeClr val="tx1"/>
              </a:solidFill>
            </a:endParaRPr>
          </a:p>
          <a:p>
            <a:pPr lvl="1"/>
            <a:endParaRPr lang="fr-CH" sz="1600" b="1" dirty="0">
              <a:solidFill>
                <a:schemeClr val="tx1"/>
              </a:solidFill>
            </a:endParaRPr>
          </a:p>
        </p:txBody>
      </p:sp>
      <p:sp>
        <p:nvSpPr>
          <p:cNvPr id="18" name="Textfeld 17"/>
          <p:cNvSpPr txBox="1"/>
          <p:nvPr/>
        </p:nvSpPr>
        <p:spPr>
          <a:xfrm>
            <a:off x="4887372" y="3429000"/>
            <a:ext cx="1787669" cy="369332"/>
          </a:xfrm>
          <a:prstGeom prst="rect">
            <a:avLst/>
          </a:prstGeom>
          <a:noFill/>
        </p:spPr>
        <p:txBody>
          <a:bodyPr wrap="none" rtlCol="0">
            <a:spAutoFit/>
          </a:bodyPr>
          <a:lstStyle/>
          <a:p>
            <a:r>
              <a:rPr lang="fr-CH" sz="1800" b="1" dirty="0" smtClean="0">
                <a:solidFill>
                  <a:schemeClr val="bg2">
                    <a:lumMod val="50000"/>
                  </a:schemeClr>
                </a:solidFill>
              </a:rPr>
              <a:t>Optimalisation</a:t>
            </a:r>
            <a:endParaRPr lang="fr-CH" sz="1800" b="1" dirty="0">
              <a:solidFill>
                <a:schemeClr val="bg2">
                  <a:lumMod val="50000"/>
                </a:schemeClr>
              </a:solidFill>
            </a:endParaRPr>
          </a:p>
        </p:txBody>
      </p:sp>
      <p:sp>
        <p:nvSpPr>
          <p:cNvPr id="20" name="Rechteck 19"/>
          <p:cNvSpPr/>
          <p:nvPr/>
        </p:nvSpPr>
        <p:spPr>
          <a:xfrm>
            <a:off x="3065074" y="2317180"/>
            <a:ext cx="1938974" cy="720080"/>
          </a:xfrm>
          <a:prstGeom prst="rect">
            <a:avLst/>
          </a:prstGeom>
          <a:solidFill>
            <a:schemeClr val="accent5">
              <a:lumMod val="40000"/>
              <a:lumOff val="60000"/>
            </a:schemeClr>
          </a:solidFill>
          <a:ln>
            <a:noFill/>
          </a:ln>
          <a:effectLst>
            <a:softEdge rad="0"/>
          </a:effectLst>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Ressources internes </a:t>
            </a:r>
            <a:br>
              <a:rPr lang="fr-CH" sz="1400" dirty="0" smtClean="0">
                <a:solidFill>
                  <a:schemeClr val="tx1"/>
                </a:solidFill>
              </a:rPr>
            </a:br>
            <a:r>
              <a:rPr lang="fr-CH" sz="1200" dirty="0" smtClean="0">
                <a:solidFill>
                  <a:schemeClr val="tx1"/>
                </a:solidFill>
              </a:rPr>
              <a:t>biophysiques et humaines</a:t>
            </a:r>
            <a:endParaRPr lang="fr-CH" sz="1200" dirty="0">
              <a:solidFill>
                <a:schemeClr val="tx1"/>
              </a:solidFill>
            </a:endParaRPr>
          </a:p>
        </p:txBody>
      </p:sp>
      <p:sp>
        <p:nvSpPr>
          <p:cNvPr id="33" name="Rechteck 32"/>
          <p:cNvSpPr/>
          <p:nvPr/>
        </p:nvSpPr>
        <p:spPr>
          <a:xfrm>
            <a:off x="5312776" y="4548168"/>
            <a:ext cx="3088644" cy="74238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r>
              <a:rPr lang="fr-CH" sz="1400" dirty="0" smtClean="0">
                <a:solidFill>
                  <a:schemeClr val="tx1"/>
                </a:solidFill>
              </a:rPr>
              <a:t>Utilisation intégrée de la technologie </a:t>
            </a:r>
            <a:br>
              <a:rPr lang="fr-CH" sz="1400" dirty="0" smtClean="0">
                <a:solidFill>
                  <a:schemeClr val="tx1"/>
                </a:solidFill>
              </a:rPr>
            </a:br>
            <a:r>
              <a:rPr lang="fr-CH" sz="1200" dirty="0" smtClean="0">
                <a:solidFill>
                  <a:schemeClr val="tx1"/>
                </a:solidFill>
              </a:rPr>
              <a:t>cycles de l’eau, du sol et des éléments nutritifs, protection phytosanitaire</a:t>
            </a:r>
            <a:endParaRPr lang="fr-CH" sz="1200" dirty="0">
              <a:solidFill>
                <a:schemeClr val="tx1"/>
              </a:solidFill>
            </a:endParaRPr>
          </a:p>
        </p:txBody>
      </p:sp>
      <p:sp>
        <p:nvSpPr>
          <p:cNvPr id="34" name="Rechteck 33"/>
          <p:cNvSpPr/>
          <p:nvPr/>
        </p:nvSpPr>
        <p:spPr>
          <a:xfrm>
            <a:off x="5297322" y="2317211"/>
            <a:ext cx="3013788" cy="7200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Utilisation de la technologie</a:t>
            </a:r>
          </a:p>
          <a:p>
            <a:pPr algn="ctr"/>
            <a:endParaRPr lang="fr-CH" sz="1400" dirty="0">
              <a:solidFill>
                <a:schemeClr val="tx1"/>
              </a:solidFill>
            </a:endParaRPr>
          </a:p>
        </p:txBody>
      </p:sp>
      <p:sp>
        <p:nvSpPr>
          <p:cNvPr id="41" name="Nach links gekrümmter Pfeil 40"/>
          <p:cNvSpPr/>
          <p:nvPr/>
        </p:nvSpPr>
        <p:spPr>
          <a:xfrm rot="16200000" flipV="1">
            <a:off x="6890797" y="3817270"/>
            <a:ext cx="330957" cy="1368152"/>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cxnSp>
        <p:nvCxnSpPr>
          <p:cNvPr id="17" name="Gerade Verbindung mit Pfeil 16"/>
          <p:cNvCxnSpPr/>
          <p:nvPr/>
        </p:nvCxnSpPr>
        <p:spPr>
          <a:xfrm>
            <a:off x="4356000" y="3429000"/>
            <a:ext cx="0" cy="432000"/>
          </a:xfrm>
          <a:prstGeom prst="straightConnector1">
            <a:avLst/>
          </a:prstGeom>
          <a:ln w="730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576000" y="2672840"/>
            <a:ext cx="2084650" cy="0"/>
          </a:xfrm>
          <a:prstGeom prst="line">
            <a:avLst/>
          </a:prstGeom>
          <a:ln w="508000">
            <a:tailEnd type="triangle" w="sm" len="sm"/>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612000" y="4982336"/>
            <a:ext cx="1605349" cy="30840"/>
          </a:xfrm>
          <a:prstGeom prst="line">
            <a:avLst/>
          </a:prstGeom>
          <a:ln w="254000">
            <a:tailEnd type="triangle" w="sm" len="sm"/>
          </a:ln>
        </p:spPr>
        <p:style>
          <a:lnRef idx="1">
            <a:schemeClr val="accent1"/>
          </a:lnRef>
          <a:fillRef idx="0">
            <a:schemeClr val="accent1"/>
          </a:fillRef>
          <a:effectRef idx="0">
            <a:schemeClr val="accent1"/>
          </a:effectRef>
          <a:fontRef idx="minor">
            <a:schemeClr val="tx1"/>
          </a:fontRef>
        </p:style>
      </p:cxnSp>
      <p:sp>
        <p:nvSpPr>
          <p:cNvPr id="37" name="Nach links gekrümmter Pfeil 36"/>
          <p:cNvSpPr/>
          <p:nvPr/>
        </p:nvSpPr>
        <p:spPr>
          <a:xfrm rot="5400000" flipV="1">
            <a:off x="6898903" y="4718555"/>
            <a:ext cx="314747" cy="1368154"/>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cxnSp>
        <p:nvCxnSpPr>
          <p:cNvPr id="32" name="Gerader Verbinder 31"/>
          <p:cNvCxnSpPr/>
          <p:nvPr/>
        </p:nvCxnSpPr>
        <p:spPr>
          <a:xfrm>
            <a:off x="2771800" y="1758329"/>
            <a:ext cx="0" cy="1560393"/>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a:off x="2771800" y="3965745"/>
            <a:ext cx="0" cy="187200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7056275" y="3429000"/>
            <a:ext cx="0" cy="432000"/>
          </a:xfrm>
          <a:prstGeom prst="straightConnector1">
            <a:avLst/>
          </a:prstGeom>
          <a:ln w="730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755576" y="3429000"/>
            <a:ext cx="0" cy="432000"/>
          </a:xfrm>
          <a:prstGeom prst="straightConnector1">
            <a:avLst/>
          </a:prstGeom>
          <a:ln w="730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5724128" y="5528265"/>
            <a:ext cx="2677292" cy="276999"/>
          </a:xfrm>
          <a:prstGeom prst="rect">
            <a:avLst/>
          </a:prstGeom>
          <a:noFill/>
        </p:spPr>
        <p:txBody>
          <a:bodyPr wrap="square" rtlCol="0">
            <a:spAutoFit/>
          </a:bodyPr>
          <a:lstStyle/>
          <a:p>
            <a:pPr algn="ctr"/>
            <a:r>
              <a:rPr lang="fr-CH" sz="1200" dirty="0" smtClean="0">
                <a:solidFill>
                  <a:srgbClr val="000000"/>
                </a:solidFill>
                <a:latin typeface="Arial" panose="020B0604020202020204"/>
              </a:rPr>
              <a:t>Déchets = Moyens de production</a:t>
            </a:r>
            <a:endParaRPr lang="fr-CH" dirty="0"/>
          </a:p>
        </p:txBody>
      </p:sp>
      <p:sp>
        <p:nvSpPr>
          <p:cNvPr id="25" name="Rechteck 24"/>
          <p:cNvSpPr/>
          <p:nvPr/>
        </p:nvSpPr>
        <p:spPr>
          <a:xfrm>
            <a:off x="3080529" y="4548168"/>
            <a:ext cx="1923519" cy="742386"/>
          </a:xfrm>
          <a:prstGeom prst="rect">
            <a:avLst/>
          </a:prstGeom>
          <a:solidFill>
            <a:schemeClr val="accent5">
              <a:lumMod val="40000"/>
              <a:lumOff val="60000"/>
            </a:schemeClr>
          </a:solidFill>
          <a:ln>
            <a:noFill/>
          </a:ln>
          <a:effectLst>
            <a:softEdge rad="0"/>
          </a:effectLst>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r>
              <a:rPr lang="fr-CH" sz="1400" dirty="0">
                <a:solidFill>
                  <a:schemeClr val="tx1"/>
                </a:solidFill>
              </a:rPr>
              <a:t>Ressources internes</a:t>
            </a:r>
            <a:endParaRPr lang="fr-CH" sz="1200" dirty="0">
              <a:solidFill>
                <a:schemeClr val="tx1"/>
              </a:solidFill>
            </a:endParaRPr>
          </a:p>
        </p:txBody>
      </p:sp>
    </p:spTree>
    <p:extLst>
      <p:ext uri="{BB962C8B-B14F-4D97-AF65-F5344CB8AC3E}">
        <p14:creationId xmlns:p14="http://schemas.microsoft.com/office/powerpoint/2010/main" val="286737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Durabilité</a:t>
            </a:r>
            <a:endParaRPr lang="fr-CH" dirty="0"/>
          </a:p>
        </p:txBody>
      </p:sp>
      <p:sp>
        <p:nvSpPr>
          <p:cNvPr id="3" name="Inhaltsplatzhalter 2"/>
          <p:cNvSpPr>
            <a:spLocks noGrp="1"/>
          </p:cNvSpPr>
          <p:nvPr>
            <p:ph idx="12"/>
          </p:nvPr>
        </p:nvSpPr>
        <p:spPr/>
        <p:txBody>
          <a:bodyPr/>
          <a:lstStyle/>
          <a:p>
            <a:r>
              <a:rPr lang="fr-CH" dirty="0"/>
              <a:t>Agriculture durable – Un processus d’apprentissage</a:t>
            </a:r>
          </a:p>
        </p:txBody>
      </p:sp>
      <p:sp>
        <p:nvSpPr>
          <p:cNvPr id="4" name="Inhaltsplatzhalter 3"/>
          <p:cNvSpPr>
            <a:spLocks noGrp="1"/>
          </p:cNvSpPr>
          <p:nvPr>
            <p:ph idx="14"/>
          </p:nvPr>
        </p:nvSpPr>
        <p:spPr>
          <a:xfrm>
            <a:off x="628650" y="6102208"/>
            <a:ext cx="7886700" cy="279120"/>
          </a:xfrm>
        </p:spPr>
        <p:txBody>
          <a:bodyPr/>
          <a:lstStyle/>
          <a:p>
            <a:r>
              <a:rPr lang="de-CH" dirty="0" smtClean="0"/>
              <a:t>Source : Jules N. Pretty</a:t>
            </a:r>
            <a:endParaRPr lang="de-CH" dirty="0"/>
          </a:p>
        </p:txBody>
      </p:sp>
      <p:sp>
        <p:nvSpPr>
          <p:cNvPr id="5" name="Inhaltsplatzhalter 4"/>
          <p:cNvSpPr>
            <a:spLocks noGrp="1"/>
          </p:cNvSpPr>
          <p:nvPr>
            <p:ph sz="quarter" idx="17"/>
          </p:nvPr>
        </p:nvSpPr>
        <p:spPr/>
        <p:txBody>
          <a:bodyPr/>
          <a:lstStyle/>
          <a:p>
            <a:r>
              <a:rPr lang="fr-CH" dirty="0" smtClean="0"/>
              <a:t>Explications pour le graphique du transparent précédent</a:t>
            </a:r>
          </a:p>
          <a:p>
            <a:pPr lvl="1"/>
            <a:endParaRPr lang="fr-CH" dirty="0" smtClean="0"/>
          </a:p>
          <a:p>
            <a:r>
              <a:rPr lang="fr-CH" dirty="0" smtClean="0"/>
              <a:t>Processus dur la voie vers une agriculture durable</a:t>
            </a:r>
          </a:p>
          <a:p>
            <a:pPr lvl="1"/>
            <a:r>
              <a:rPr lang="fr-CH" dirty="0" smtClean="0"/>
              <a:t>Meilleure utilisation des ressources internes disponibles</a:t>
            </a:r>
            <a:br>
              <a:rPr lang="fr-CH" dirty="0" smtClean="0"/>
            </a:br>
            <a:r>
              <a:rPr lang="fr-CH" dirty="0" smtClean="0"/>
              <a:t>(biophysiques et humaines)</a:t>
            </a:r>
          </a:p>
          <a:p>
            <a:pPr lvl="1"/>
            <a:r>
              <a:rPr lang="fr-CH" dirty="0" smtClean="0"/>
              <a:t>Diminution progressive de l’utilisation des intrants</a:t>
            </a:r>
          </a:p>
          <a:p>
            <a:pPr lvl="1"/>
            <a:r>
              <a:rPr lang="fr-CH" dirty="0" smtClean="0"/>
              <a:t>Utilisation intégrée d’un large assortiment de technologies pour la protection phytosanitaire et pour les cycles des éléments nutritifs, de la foresterie, des sols et de l’eau</a:t>
            </a:r>
          </a:p>
          <a:p>
            <a:pPr lvl="1"/>
            <a:r>
              <a:rPr lang="fr-CH" dirty="0" smtClean="0"/>
              <a:t>Les sous-produits et les déchets d’une branche de production ou d’une entreprise deviennent des moyens de production pour les autres</a:t>
            </a:r>
          </a:p>
          <a:p>
            <a:pPr lvl="1"/>
            <a:endParaRPr lang="fr-CH" dirty="0" smtClean="0"/>
          </a:p>
          <a:p>
            <a:r>
              <a:rPr lang="fr-CH" dirty="0" smtClean="0"/>
              <a:t>But de l’agriculture durable</a:t>
            </a:r>
          </a:p>
          <a:p>
            <a:pPr lvl="1"/>
            <a:r>
              <a:rPr lang="fr-CH" dirty="0" smtClean="0"/>
              <a:t>Persistance des améliorations réalisées puisque les dépendances à l’égard des systèmes externes sont réduites à une dimension raisonnable</a:t>
            </a:r>
          </a:p>
          <a:p>
            <a:pPr lvl="1"/>
            <a:r>
              <a:rPr lang="fr-CH" dirty="0" smtClean="0"/>
              <a:t>Diminution des conséquences négatives pour l’environnement</a:t>
            </a: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14</a:t>
            </a:fld>
            <a:endParaRPr lang="fr-CH" altLang="de-DE" dirty="0"/>
          </a:p>
        </p:txBody>
      </p:sp>
    </p:spTree>
    <p:extLst>
      <p:ext uri="{BB962C8B-B14F-4D97-AF65-F5344CB8AC3E}">
        <p14:creationId xmlns:p14="http://schemas.microsoft.com/office/powerpoint/2010/main" val="2051604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Durabilité</a:t>
            </a:r>
            <a:endParaRPr lang="fr-CH" dirty="0"/>
          </a:p>
        </p:txBody>
      </p:sp>
      <p:sp>
        <p:nvSpPr>
          <p:cNvPr id="3" name="Inhaltsplatzhalter 2"/>
          <p:cNvSpPr>
            <a:spLocks noGrp="1"/>
          </p:cNvSpPr>
          <p:nvPr>
            <p:ph idx="12"/>
          </p:nvPr>
        </p:nvSpPr>
        <p:spPr/>
        <p:txBody>
          <a:bodyPr/>
          <a:lstStyle/>
          <a:p>
            <a:r>
              <a:rPr lang="fr-CH" dirty="0" smtClean="0"/>
              <a:t>Les éléments de l’agriculture durable</a:t>
            </a:r>
            <a:endParaRPr lang="fr-CH" dirty="0"/>
          </a:p>
        </p:txBody>
      </p:sp>
      <p:sp>
        <p:nvSpPr>
          <p:cNvPr id="4" name="Inhaltsplatzhalter 3"/>
          <p:cNvSpPr>
            <a:spLocks noGrp="1"/>
          </p:cNvSpPr>
          <p:nvPr>
            <p:ph idx="14"/>
          </p:nvPr>
        </p:nvSpPr>
        <p:spPr>
          <a:xfrm>
            <a:off x="628650" y="6102208"/>
            <a:ext cx="7886700" cy="279120"/>
          </a:xfrm>
        </p:spPr>
        <p:txBody>
          <a:bodyPr/>
          <a:lstStyle/>
          <a:p>
            <a:r>
              <a:rPr lang="fr-CH" dirty="0" smtClean="0"/>
              <a:t>Illustration : FiBL, modifié d’après </a:t>
            </a:r>
            <a:r>
              <a:rPr lang="fr-CH" dirty="0" err="1" smtClean="0"/>
              <a:t>DLG</a:t>
            </a:r>
            <a:r>
              <a:rPr lang="fr-CH" dirty="0" smtClean="0"/>
              <a:t>, 2013</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15</a:t>
            </a:fld>
            <a:endParaRPr lang="fr-CH" altLang="de-DE" dirty="0"/>
          </a:p>
        </p:txBody>
      </p:sp>
      <p:graphicFrame>
        <p:nvGraphicFramePr>
          <p:cNvPr id="10" name="Inhaltsplatzhalter 9"/>
          <p:cNvGraphicFramePr>
            <a:graphicFrameLocks noGrp="1"/>
          </p:cNvGraphicFramePr>
          <p:nvPr>
            <p:ph sz="quarter" idx="17"/>
            <p:extLst>
              <p:ext uri="{D42A27DB-BD31-4B8C-83A1-F6EECF244321}">
                <p14:modId xmlns:p14="http://schemas.microsoft.com/office/powerpoint/2010/main" val="2785173956"/>
              </p:ext>
            </p:extLst>
          </p:nvPr>
        </p:nvGraphicFramePr>
        <p:xfrm>
          <a:off x="628650" y="1571625"/>
          <a:ext cx="7886700"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025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feil nach rechts 18"/>
          <p:cNvSpPr/>
          <p:nvPr/>
        </p:nvSpPr>
        <p:spPr>
          <a:xfrm>
            <a:off x="631017" y="5077495"/>
            <a:ext cx="7325359" cy="1094392"/>
          </a:xfrm>
          <a:prstGeom prst="rightArrow">
            <a:avLst/>
          </a:prstGeom>
          <a:solidFill>
            <a:srgbClr val="0069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p:txBody>
          <a:bodyPr/>
          <a:lstStyle/>
          <a:p>
            <a:r>
              <a:rPr lang="fr-CH" dirty="0" smtClean="0"/>
              <a:t>Durabilité</a:t>
            </a:r>
            <a:endParaRPr lang="fr-CH" dirty="0"/>
          </a:p>
        </p:txBody>
      </p:sp>
      <p:sp>
        <p:nvSpPr>
          <p:cNvPr id="3" name="Inhaltsplatzhalter 2"/>
          <p:cNvSpPr>
            <a:spLocks noGrp="1"/>
          </p:cNvSpPr>
          <p:nvPr>
            <p:ph idx="12"/>
          </p:nvPr>
        </p:nvSpPr>
        <p:spPr/>
        <p:txBody>
          <a:bodyPr/>
          <a:lstStyle/>
          <a:p>
            <a:r>
              <a:rPr lang="fr-CH" dirty="0" smtClean="0"/>
              <a:t>Résistance d’un système sur une longue durée</a:t>
            </a:r>
            <a:endParaRPr lang="fr-CH" dirty="0"/>
          </a:p>
        </p:txBody>
      </p:sp>
      <p:sp>
        <p:nvSpPr>
          <p:cNvPr id="12" name="Inhaltsplatzhalter 11"/>
          <p:cNvSpPr>
            <a:spLocks noGrp="1"/>
          </p:cNvSpPr>
          <p:nvPr>
            <p:ph idx="14"/>
          </p:nvPr>
        </p:nvSpPr>
        <p:spPr>
          <a:xfrm>
            <a:off x="628650" y="6102208"/>
            <a:ext cx="7886700" cy="279120"/>
          </a:xfrm>
        </p:spPr>
        <p:txBody>
          <a:bodyPr/>
          <a:lstStyle/>
          <a:p>
            <a:r>
              <a:rPr lang="de-CH" dirty="0" smtClean="0"/>
              <a:t>Illustration : FiBL</a:t>
            </a:r>
            <a:endParaRPr lang="de-CH" dirty="0"/>
          </a:p>
        </p:txBody>
      </p:sp>
      <p:graphicFrame>
        <p:nvGraphicFramePr>
          <p:cNvPr id="17" name="Inhaltsplatzhalter 16"/>
          <p:cNvGraphicFramePr>
            <a:graphicFrameLocks noGrp="1"/>
          </p:cNvGraphicFramePr>
          <p:nvPr>
            <p:ph sz="quarter" idx="17"/>
            <p:extLst>
              <p:ext uri="{D42A27DB-BD31-4B8C-83A1-F6EECF244321}">
                <p14:modId xmlns:p14="http://schemas.microsoft.com/office/powerpoint/2010/main" val="1607911771"/>
              </p:ext>
            </p:extLst>
          </p:nvPr>
        </p:nvGraphicFramePr>
        <p:xfrm>
          <a:off x="612775" y="1543050"/>
          <a:ext cx="3895725" cy="386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platzhalter 13"/>
          <p:cNvSpPr>
            <a:spLocks noGrp="1"/>
          </p:cNvSpPr>
          <p:nvPr>
            <p:ph type="body" sz="quarter" idx="38"/>
          </p:nvPr>
        </p:nvSpPr>
        <p:spPr>
          <a:xfrm>
            <a:off x="621895" y="5480417"/>
            <a:ext cx="6326367" cy="342566"/>
          </a:xfrm>
        </p:spPr>
        <p:txBody>
          <a:bodyPr/>
          <a:lstStyle/>
          <a:p>
            <a:pPr algn="r"/>
            <a:r>
              <a:rPr lang="fr-CH" b="1" dirty="0" smtClean="0">
                <a:solidFill>
                  <a:schemeClr val="bg1"/>
                </a:solidFill>
              </a:rPr>
              <a:t>Durabilité </a:t>
            </a:r>
            <a:r>
              <a:rPr lang="fr-CH" b="1" dirty="0">
                <a:solidFill>
                  <a:schemeClr val="bg1"/>
                </a:solidFill>
              </a:rPr>
              <a:t>= Résistance d’un système sur une longue durée</a:t>
            </a:r>
          </a:p>
          <a:p>
            <a:pPr algn="r"/>
            <a:endParaRPr lang="fr-CH" b="1" dirty="0" smtClean="0">
              <a:solidFill>
                <a:schemeClr val="bg1"/>
              </a:solidFill>
            </a:endParaRPr>
          </a:p>
          <a:p>
            <a:pPr algn="r"/>
            <a:endParaRPr lang="fr-CH" b="1" dirty="0">
              <a:solidFill>
                <a:schemeClr val="bg1"/>
              </a:solidFill>
            </a:endParaRPr>
          </a:p>
        </p:txBody>
      </p:sp>
      <p:graphicFrame>
        <p:nvGraphicFramePr>
          <p:cNvPr id="18" name="Inhaltsplatzhalter 17"/>
          <p:cNvGraphicFramePr>
            <a:graphicFrameLocks noGrp="1"/>
          </p:cNvGraphicFramePr>
          <p:nvPr>
            <p:ph sz="quarter" idx="45"/>
            <p:extLst>
              <p:ext uri="{D42A27DB-BD31-4B8C-83A1-F6EECF244321}">
                <p14:modId xmlns:p14="http://schemas.microsoft.com/office/powerpoint/2010/main" val="3146512308"/>
              </p:ext>
            </p:extLst>
          </p:nvPr>
        </p:nvGraphicFramePr>
        <p:xfrm>
          <a:off x="4619625" y="1543050"/>
          <a:ext cx="3895725" cy="386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ußzeilenplatzhalter 5"/>
          <p:cNvSpPr>
            <a:spLocks noGrp="1"/>
          </p:cNvSpPr>
          <p:nvPr>
            <p:ph type="ftr" sz="quarter" idx="4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16</a:t>
            </a:fld>
            <a:endParaRPr lang="fr-CH" altLang="de-DE" dirty="0"/>
          </a:p>
        </p:txBody>
      </p:sp>
    </p:spTree>
    <p:extLst>
      <p:ext uri="{BB962C8B-B14F-4D97-AF65-F5344CB8AC3E}">
        <p14:creationId xmlns:p14="http://schemas.microsoft.com/office/powerpoint/2010/main" val="1292910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Durabilité</a:t>
            </a:r>
            <a:endParaRPr lang="fr-CH" dirty="0"/>
          </a:p>
        </p:txBody>
      </p:sp>
      <p:sp>
        <p:nvSpPr>
          <p:cNvPr id="3" name="Inhaltsplatzhalter 2"/>
          <p:cNvSpPr>
            <a:spLocks noGrp="1"/>
          </p:cNvSpPr>
          <p:nvPr>
            <p:ph idx="12"/>
          </p:nvPr>
        </p:nvSpPr>
        <p:spPr/>
        <p:txBody>
          <a:bodyPr/>
          <a:lstStyle/>
          <a:p>
            <a:r>
              <a:rPr lang="fr-CH" dirty="0" smtClean="0"/>
              <a:t>Optimaliser la durabilité en permanence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Il n’y a pas de définition exacte de la durabilité agricole</a:t>
            </a:r>
          </a:p>
          <a:p>
            <a:r>
              <a:rPr lang="fr-CH" dirty="0" smtClean="0"/>
              <a:t>Les conditions qui caractérisent les différentes régions et les différents systèmes agricoles sont beaucoup trop différentes</a:t>
            </a:r>
          </a:p>
          <a:p>
            <a:endParaRPr lang="fr-CH" dirty="0" smtClean="0"/>
          </a:p>
          <a:p>
            <a:r>
              <a:rPr lang="fr-CH" dirty="0" smtClean="0"/>
              <a:t>C’est l’agriculture biologique qui offre les meilleures conditions pour le développement durable, mais les processus de la durabilité doivent être optimalisés en permanence</a:t>
            </a:r>
          </a:p>
          <a:p>
            <a:endParaRPr lang="fr-CH" dirty="0" smtClean="0"/>
          </a:p>
          <a:p>
            <a:r>
              <a:rPr lang="fr-CH" dirty="0" smtClean="0"/>
              <a:t>Concerne toutes les positions dans la filière de création de valeur ajoutée pour les produits de l’agriculture</a:t>
            </a:r>
          </a:p>
          <a:p>
            <a:pPr lvl="1"/>
            <a:r>
              <a:rPr lang="fr-CH" dirty="0" smtClean="0"/>
              <a:t>Production</a:t>
            </a:r>
          </a:p>
          <a:p>
            <a:pPr lvl="1"/>
            <a:r>
              <a:rPr lang="fr-CH" dirty="0" smtClean="0"/>
              <a:t>Transformation</a:t>
            </a:r>
          </a:p>
          <a:p>
            <a:pPr lvl="1"/>
            <a:r>
              <a:rPr lang="fr-CH" dirty="0" smtClean="0"/>
              <a:t>Commerce</a:t>
            </a:r>
          </a:p>
          <a:p>
            <a:pPr lvl="1"/>
            <a:r>
              <a:rPr lang="fr-CH" dirty="0" smtClean="0"/>
              <a:t>Consommation</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17</a:t>
            </a:fld>
            <a:endParaRPr lang="fr-CH" altLang="de-DE" dirty="0"/>
          </a:p>
        </p:txBody>
      </p:sp>
    </p:spTree>
    <p:extLst>
      <p:ext uri="{BB962C8B-B14F-4D97-AF65-F5344CB8AC3E}">
        <p14:creationId xmlns:p14="http://schemas.microsoft.com/office/powerpoint/2010/main" val="2733614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Évaluation de la durabilité</a:t>
            </a:r>
            <a:endParaRPr lang="fr-CH" dirty="0"/>
          </a:p>
        </p:txBody>
      </p:sp>
      <p:sp>
        <p:nvSpPr>
          <p:cNvPr id="3" name="Inhaltsplatzhalter 2"/>
          <p:cNvSpPr>
            <a:spLocks noGrp="1"/>
          </p:cNvSpPr>
          <p:nvPr>
            <p:ph idx="12"/>
          </p:nvPr>
        </p:nvSpPr>
        <p:spPr/>
        <p:txBody>
          <a:bodyPr>
            <a:normAutofit/>
          </a:bodyPr>
          <a:lstStyle/>
          <a:p>
            <a:r>
              <a:rPr lang="fr-CH" dirty="0" smtClean="0"/>
              <a:t>Méthodes adaptées à différents secteurs</a:t>
            </a:r>
            <a:endParaRPr lang="fr-CH" dirty="0"/>
          </a:p>
        </p:txBody>
      </p:sp>
      <p:sp>
        <p:nvSpPr>
          <p:cNvPr id="4" name="Inhaltsplatzhalter 3"/>
          <p:cNvSpPr>
            <a:spLocks noGrp="1"/>
          </p:cNvSpPr>
          <p:nvPr>
            <p:ph idx="14"/>
          </p:nvPr>
        </p:nvSpPr>
        <p:spPr>
          <a:xfrm>
            <a:off x="634360" y="6102208"/>
            <a:ext cx="7886700" cy="279120"/>
          </a:xfrm>
        </p:spPr>
        <p:txBody>
          <a:bodyPr/>
          <a:lstStyle/>
          <a:p>
            <a:r>
              <a:rPr lang="de-CH" dirty="0" smtClean="0"/>
              <a:t>Source : SFS</a:t>
            </a:r>
            <a:endParaRPr lang="de-CH" dirty="0"/>
          </a:p>
        </p:txBody>
      </p:sp>
      <p:sp>
        <p:nvSpPr>
          <p:cNvPr id="5" name="Inhaltsplatzhalter 4"/>
          <p:cNvSpPr>
            <a:spLocks noGrp="1"/>
          </p:cNvSpPr>
          <p:nvPr>
            <p:ph sz="quarter" idx="17"/>
          </p:nvPr>
        </p:nvSpPr>
        <p:spPr/>
        <p:txBody>
          <a:bodyPr/>
          <a:lstStyle/>
          <a:p>
            <a:endParaRPr lang="fr-CH" dirty="0"/>
          </a:p>
        </p:txBody>
      </p:sp>
      <p:sp>
        <p:nvSpPr>
          <p:cNvPr id="6" name="Inhaltsplatzhalter 5"/>
          <p:cNvSpPr>
            <a:spLocks noGrp="1"/>
          </p:cNvSpPr>
          <p:nvPr>
            <p:ph sz="quarter" idx="21"/>
          </p:nvPr>
        </p:nvSpPr>
        <p:spPr/>
        <p:txBody>
          <a:bodyPr/>
          <a:lstStyle/>
          <a:p>
            <a:r>
              <a:rPr lang="fr-CH" dirty="0" smtClean="0"/>
              <a:t>Le choix de la méthode adéquate s’oriente entre autres d’après le niveau (level) d’évaluation et le but principal de l’évaluation de la durabilité</a:t>
            </a:r>
            <a:endParaRPr lang="fr-CH" dirty="0"/>
          </a:p>
        </p:txBody>
      </p:sp>
      <p:sp>
        <p:nvSpPr>
          <p:cNvPr id="7" name="Fußzeilenplatzhalter 6"/>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18</a:t>
            </a:fld>
            <a:endParaRPr lang="fr-CH" altLang="de-DE" dirty="0"/>
          </a:p>
        </p:txBody>
      </p:sp>
      <p:sp>
        <p:nvSpPr>
          <p:cNvPr id="9" name="Zylinder 8"/>
          <p:cNvSpPr/>
          <p:nvPr/>
        </p:nvSpPr>
        <p:spPr>
          <a:xfrm>
            <a:off x="805687" y="2708920"/>
            <a:ext cx="1188000" cy="2476210"/>
          </a:xfrm>
          <a:prstGeom prst="can">
            <a:avLst/>
          </a:prstGeom>
          <a:gradFill rotWithShape="1">
            <a:gsLst>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p:spPr>
        <p:txBody>
          <a:bodyPr anchor="ctr"/>
          <a:lstStyle/>
          <a:p>
            <a:pPr algn="ctr" fontAlgn="auto">
              <a:spcBef>
                <a:spcPts val="0"/>
              </a:spcBef>
              <a:spcAft>
                <a:spcPts val="0"/>
              </a:spcAft>
              <a:defRPr/>
            </a:pPr>
            <a:r>
              <a:rPr lang="fr-CH" sz="1400" b="0" kern="0" dirty="0" smtClean="0">
                <a:solidFill>
                  <a:sysClr val="window" lastClr="FFFFFF"/>
                </a:solidFill>
                <a:latin typeface="+mj-lt"/>
                <a:ea typeface="+mn-ea"/>
                <a:cs typeface="+mn-cs"/>
              </a:rPr>
              <a:t>Life cycle </a:t>
            </a:r>
            <a:r>
              <a:rPr lang="fr-CH" sz="1400" b="0" kern="0" dirty="0" err="1" smtClean="0">
                <a:solidFill>
                  <a:sysClr val="window" lastClr="FFFFFF"/>
                </a:solidFill>
                <a:latin typeface="+mj-lt"/>
                <a:ea typeface="+mn-ea"/>
                <a:cs typeface="+mn-cs"/>
              </a:rPr>
              <a:t>assess-ment</a:t>
            </a:r>
            <a:r>
              <a:rPr lang="fr-CH" sz="1400" b="0" kern="0" dirty="0" smtClean="0">
                <a:solidFill>
                  <a:sysClr val="window" lastClr="FFFFFF"/>
                </a:solidFill>
                <a:latin typeface="+mj-lt"/>
                <a:ea typeface="+mn-ea"/>
                <a:cs typeface="+mn-cs"/>
              </a:rPr>
              <a:t>/</a:t>
            </a:r>
            <a:br>
              <a:rPr lang="fr-CH" sz="1400" b="0" kern="0" dirty="0" smtClean="0">
                <a:solidFill>
                  <a:sysClr val="window" lastClr="FFFFFF"/>
                </a:solidFill>
                <a:latin typeface="+mj-lt"/>
                <a:ea typeface="+mn-ea"/>
                <a:cs typeface="+mn-cs"/>
              </a:rPr>
            </a:br>
            <a:r>
              <a:rPr lang="fr-CH" sz="1400" b="0" kern="0" dirty="0" smtClean="0">
                <a:solidFill>
                  <a:sysClr val="window" lastClr="FFFFFF"/>
                </a:solidFill>
                <a:latin typeface="+mj-lt"/>
                <a:ea typeface="+mn-ea"/>
                <a:cs typeface="+mn-cs"/>
              </a:rPr>
              <a:t>Bilans écologiques</a:t>
            </a:r>
            <a:endParaRPr lang="fr-CH" sz="1400" b="0" kern="0" dirty="0">
              <a:solidFill>
                <a:sysClr val="window" lastClr="FFFFFF"/>
              </a:solidFill>
              <a:latin typeface="+mj-lt"/>
              <a:ea typeface="+mn-ea"/>
              <a:cs typeface="+mn-cs"/>
            </a:endParaRPr>
          </a:p>
        </p:txBody>
      </p:sp>
      <p:sp>
        <p:nvSpPr>
          <p:cNvPr id="10" name="Zylinder 9"/>
          <p:cNvSpPr/>
          <p:nvPr/>
        </p:nvSpPr>
        <p:spPr>
          <a:xfrm>
            <a:off x="2195736" y="2708920"/>
            <a:ext cx="1188000" cy="2476209"/>
          </a:xfrm>
          <a:prstGeom prst="can">
            <a:avLst/>
          </a:prstGeom>
          <a:gradFill rotWithShape="1">
            <a:gsLst>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p:spPr>
        <p:txBody>
          <a:bodyPr anchor="ctr"/>
          <a:lstStyle/>
          <a:p>
            <a:pPr algn="ctr" fontAlgn="auto">
              <a:spcBef>
                <a:spcPts val="0"/>
              </a:spcBef>
              <a:spcAft>
                <a:spcPts val="0"/>
              </a:spcAft>
              <a:defRPr/>
            </a:pPr>
            <a:r>
              <a:rPr lang="fr-CH" sz="1400" b="1" kern="0" dirty="0" smtClean="0">
                <a:solidFill>
                  <a:sysClr val="window" lastClr="FFFFFF"/>
                </a:solidFill>
                <a:latin typeface="+mj-lt"/>
                <a:cs typeface="+mn-cs"/>
              </a:rPr>
              <a:t>RISE</a:t>
            </a:r>
            <a:r>
              <a:rPr lang="fr-CH" sz="1400" b="0" kern="0" dirty="0" smtClean="0">
                <a:solidFill>
                  <a:sysClr val="window" lastClr="FFFFFF"/>
                </a:solidFill>
                <a:latin typeface="+mj-lt"/>
                <a:cs typeface="+mn-cs"/>
              </a:rPr>
              <a:t> </a:t>
            </a:r>
            <a:r>
              <a:rPr lang="fr-CH" sz="1400" b="0" kern="0" dirty="0" err="1" smtClean="0">
                <a:solidFill>
                  <a:sysClr val="window" lastClr="FFFFFF"/>
                </a:solidFill>
                <a:latin typeface="+mj-lt"/>
                <a:cs typeface="+mn-cs"/>
              </a:rPr>
              <a:t>Response-inducing</a:t>
            </a:r>
            <a:r>
              <a:rPr lang="fr-CH" sz="1400" b="0" kern="0" dirty="0" smtClean="0">
                <a:solidFill>
                  <a:sysClr val="window" lastClr="FFFFFF"/>
                </a:solidFill>
                <a:latin typeface="+mj-lt"/>
                <a:cs typeface="+mn-cs"/>
              </a:rPr>
              <a:t> </a:t>
            </a:r>
            <a:r>
              <a:rPr lang="fr-CH" sz="1400" b="0" kern="0" dirty="0" err="1" smtClean="0">
                <a:solidFill>
                  <a:sysClr val="window" lastClr="FFFFFF"/>
                </a:solidFill>
                <a:latin typeface="+mj-lt"/>
                <a:cs typeface="+mn-cs"/>
              </a:rPr>
              <a:t>sustain-ability</a:t>
            </a:r>
            <a:r>
              <a:rPr lang="fr-CH" sz="1400" b="0" kern="0" dirty="0" smtClean="0">
                <a:solidFill>
                  <a:sysClr val="window" lastClr="FFFFFF"/>
                </a:solidFill>
                <a:latin typeface="+mj-lt"/>
                <a:cs typeface="+mn-cs"/>
              </a:rPr>
              <a:t> </a:t>
            </a:r>
            <a:r>
              <a:rPr lang="fr-CH" sz="1400" b="0" kern="0" dirty="0" err="1" smtClean="0">
                <a:solidFill>
                  <a:sysClr val="window" lastClr="FFFFFF"/>
                </a:solidFill>
                <a:latin typeface="+mj-lt"/>
                <a:cs typeface="+mn-cs"/>
              </a:rPr>
              <a:t>evaluation</a:t>
            </a:r>
            <a:endParaRPr lang="fr-CH" sz="1400" b="0" kern="0" dirty="0" smtClean="0">
              <a:solidFill>
                <a:sysClr val="window" lastClr="FFFFFF"/>
              </a:solidFill>
              <a:latin typeface="+mj-lt"/>
              <a:cs typeface="+mn-cs"/>
            </a:endParaRPr>
          </a:p>
          <a:p>
            <a:pPr algn="ctr" fontAlgn="auto">
              <a:spcBef>
                <a:spcPts val="0"/>
              </a:spcBef>
              <a:spcAft>
                <a:spcPts val="0"/>
              </a:spcAft>
              <a:defRPr/>
            </a:pPr>
            <a:endParaRPr lang="fr-CH" sz="1400" b="0" kern="0" dirty="0">
              <a:solidFill>
                <a:sysClr val="window" lastClr="FFFFFF"/>
              </a:solidFill>
              <a:latin typeface="+mj-lt"/>
              <a:cs typeface="+mn-cs"/>
            </a:endParaRPr>
          </a:p>
        </p:txBody>
      </p:sp>
      <p:sp>
        <p:nvSpPr>
          <p:cNvPr id="11" name="Zylinder 10"/>
          <p:cNvSpPr/>
          <p:nvPr/>
        </p:nvSpPr>
        <p:spPr>
          <a:xfrm>
            <a:off x="3585785" y="2708920"/>
            <a:ext cx="1188000" cy="2476209"/>
          </a:xfrm>
          <a:prstGeom prst="can">
            <a:avLst/>
          </a:prstGeom>
          <a:gradFill rotWithShape="1">
            <a:gsLst>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p:spPr>
        <p:txBody>
          <a:bodyPr anchor="ctr"/>
          <a:lstStyle/>
          <a:p>
            <a:pPr algn="ctr" fontAlgn="auto">
              <a:spcBef>
                <a:spcPts val="0"/>
              </a:spcBef>
              <a:spcAft>
                <a:spcPts val="0"/>
              </a:spcAft>
              <a:defRPr/>
            </a:pPr>
            <a:r>
              <a:rPr lang="fr-CH" sz="1400" b="1" kern="0" dirty="0" smtClean="0">
                <a:solidFill>
                  <a:sysClr val="window" lastClr="FFFFFF"/>
                </a:solidFill>
                <a:latin typeface="+mj-lt"/>
                <a:ea typeface="+mn-ea"/>
                <a:cs typeface="+mn-cs"/>
              </a:rPr>
              <a:t>SMART</a:t>
            </a:r>
            <a:r>
              <a:rPr lang="fr-CH" sz="1400" b="0" kern="0" dirty="0" smtClean="0">
                <a:solidFill>
                  <a:sysClr val="window" lastClr="FFFFFF"/>
                </a:solidFill>
                <a:latin typeface="+mj-lt"/>
                <a:ea typeface="+mn-ea"/>
                <a:cs typeface="+mn-cs"/>
              </a:rPr>
              <a:t> </a:t>
            </a:r>
            <a:r>
              <a:rPr lang="fr-CH" sz="1400" b="0" kern="0" dirty="0" err="1" smtClean="0">
                <a:solidFill>
                  <a:sysClr val="window" lastClr="FFFFFF"/>
                </a:solidFill>
                <a:latin typeface="+mj-lt"/>
                <a:ea typeface="+mn-ea"/>
                <a:cs typeface="+mn-cs"/>
              </a:rPr>
              <a:t>Sustain-ability</a:t>
            </a:r>
            <a:r>
              <a:rPr lang="fr-CH" sz="1400" b="0" kern="0" dirty="0" smtClean="0">
                <a:solidFill>
                  <a:sysClr val="window" lastClr="FFFFFF"/>
                </a:solidFill>
                <a:latin typeface="+mj-lt"/>
                <a:ea typeface="+mn-ea"/>
                <a:cs typeface="+mn-cs"/>
              </a:rPr>
              <a:t> Monitoring and </a:t>
            </a:r>
            <a:r>
              <a:rPr lang="fr-CH" sz="1400" b="0" kern="0" dirty="0" err="1" smtClean="0">
                <a:solidFill>
                  <a:sysClr val="window" lastClr="FFFFFF"/>
                </a:solidFill>
                <a:latin typeface="+mj-lt"/>
                <a:ea typeface="+mn-ea"/>
                <a:cs typeface="+mn-cs"/>
              </a:rPr>
              <a:t>assessment</a:t>
            </a:r>
            <a:r>
              <a:rPr lang="fr-CH" sz="1400" b="0" kern="0" dirty="0" smtClean="0">
                <a:solidFill>
                  <a:sysClr val="window" lastClr="FFFFFF"/>
                </a:solidFill>
                <a:latin typeface="+mj-lt"/>
                <a:ea typeface="+mn-ea"/>
                <a:cs typeface="+mn-cs"/>
              </a:rPr>
              <a:t> routine</a:t>
            </a:r>
            <a:endParaRPr lang="fr-CH" sz="1400" b="0" kern="0" dirty="0">
              <a:solidFill>
                <a:sysClr val="window" lastClr="FFFFFF"/>
              </a:solidFill>
              <a:latin typeface="+mj-lt"/>
              <a:ea typeface="+mn-ea"/>
              <a:cs typeface="+mn-cs"/>
            </a:endParaRPr>
          </a:p>
        </p:txBody>
      </p:sp>
      <p:sp>
        <p:nvSpPr>
          <p:cNvPr id="12" name="Zylinder 11"/>
          <p:cNvSpPr/>
          <p:nvPr/>
        </p:nvSpPr>
        <p:spPr>
          <a:xfrm>
            <a:off x="4975835" y="2708920"/>
            <a:ext cx="1188000" cy="2477329"/>
          </a:xfrm>
          <a:prstGeom prst="can">
            <a:avLst/>
          </a:prstGeom>
          <a:gradFill rotWithShape="1">
            <a:gsLst>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p:spPr>
        <p:txBody>
          <a:bodyPr anchor="ctr"/>
          <a:lstStyle/>
          <a:p>
            <a:pPr algn="ctr" fontAlgn="auto">
              <a:spcBef>
                <a:spcPts val="0"/>
              </a:spcBef>
              <a:spcAft>
                <a:spcPts val="0"/>
              </a:spcAft>
              <a:defRPr/>
            </a:pPr>
            <a:r>
              <a:rPr lang="fr-CH" sz="1400" b="1" kern="0" dirty="0" smtClean="0">
                <a:solidFill>
                  <a:sysClr val="window" lastClr="FFFFFF"/>
                </a:solidFill>
                <a:latin typeface="+mj-lt"/>
              </a:rPr>
              <a:t>(SOL-m., FARMIS) </a:t>
            </a:r>
          </a:p>
          <a:p>
            <a:pPr algn="ctr" fontAlgn="auto">
              <a:spcBef>
                <a:spcPts val="0"/>
              </a:spcBef>
              <a:spcAft>
                <a:spcPts val="0"/>
              </a:spcAft>
              <a:defRPr/>
            </a:pPr>
            <a:r>
              <a:rPr lang="fr-CH" sz="1400" kern="0" dirty="0" err="1" smtClean="0">
                <a:solidFill>
                  <a:sysClr val="window" lastClr="FFFFFF"/>
                </a:solidFill>
                <a:latin typeface="+mj-lt"/>
              </a:rPr>
              <a:t>Sector</a:t>
            </a:r>
            <a:r>
              <a:rPr lang="fr-CH" sz="1400" kern="0" dirty="0" smtClean="0">
                <a:solidFill>
                  <a:sysClr val="window" lastClr="FFFFFF"/>
                </a:solidFill>
                <a:latin typeface="+mj-lt"/>
              </a:rPr>
              <a:t>-level </a:t>
            </a:r>
            <a:r>
              <a:rPr lang="fr-CH" sz="1400" kern="0" dirty="0" err="1" smtClean="0">
                <a:solidFill>
                  <a:sysClr val="window" lastClr="FFFFFF"/>
                </a:solidFill>
                <a:latin typeface="+mj-lt"/>
              </a:rPr>
              <a:t>modelling</a:t>
            </a:r>
            <a:endParaRPr lang="fr-CH" sz="1400" kern="0" dirty="0" smtClean="0">
              <a:solidFill>
                <a:sysClr val="window" lastClr="FFFFFF"/>
              </a:solidFill>
              <a:latin typeface="+mj-lt"/>
            </a:endParaRPr>
          </a:p>
          <a:p>
            <a:pPr algn="ctr" fontAlgn="auto">
              <a:spcBef>
                <a:spcPts val="0"/>
              </a:spcBef>
              <a:spcAft>
                <a:spcPts val="0"/>
              </a:spcAft>
              <a:defRPr/>
            </a:pPr>
            <a:endParaRPr lang="fr-CH" sz="1400" b="1" kern="0" dirty="0" smtClean="0">
              <a:solidFill>
                <a:sysClr val="window" lastClr="FFFFFF"/>
              </a:solidFill>
              <a:latin typeface="+mj-lt"/>
            </a:endParaRPr>
          </a:p>
          <a:p>
            <a:pPr algn="ctr" fontAlgn="auto">
              <a:spcBef>
                <a:spcPts val="0"/>
              </a:spcBef>
              <a:spcAft>
                <a:spcPts val="0"/>
              </a:spcAft>
              <a:defRPr/>
            </a:pPr>
            <a:endParaRPr lang="fr-CH" sz="1400" b="1" kern="0" dirty="0" smtClean="0">
              <a:solidFill>
                <a:sysClr val="window" lastClr="FFFFFF"/>
              </a:solidFill>
              <a:latin typeface="+mj-lt"/>
            </a:endParaRPr>
          </a:p>
          <a:p>
            <a:pPr algn="ctr" fontAlgn="auto">
              <a:spcBef>
                <a:spcPts val="0"/>
              </a:spcBef>
              <a:spcAft>
                <a:spcPts val="0"/>
              </a:spcAft>
              <a:defRPr/>
            </a:pPr>
            <a:endParaRPr lang="fr-CH" sz="1400" b="1" kern="0" dirty="0">
              <a:solidFill>
                <a:sysClr val="window" lastClr="FFFFFF"/>
              </a:solidFill>
              <a:latin typeface="+mj-lt"/>
            </a:endParaRPr>
          </a:p>
        </p:txBody>
      </p:sp>
      <p:sp>
        <p:nvSpPr>
          <p:cNvPr id="13" name="Flussdiagramm: Auszug 12"/>
          <p:cNvSpPr/>
          <p:nvPr/>
        </p:nvSpPr>
        <p:spPr>
          <a:xfrm>
            <a:off x="755650" y="1543199"/>
            <a:ext cx="5408185" cy="997030"/>
          </a:xfrm>
          <a:prstGeom prst="flowChartExtract">
            <a:avLst/>
          </a:prstGeom>
          <a:gradFill rotWithShape="1">
            <a:gsLst>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p:spPr>
        <p:txBody>
          <a:bodyPr anchor="ctr"/>
          <a:lstStyle/>
          <a:p>
            <a:pPr algn="ctr" fontAlgn="auto">
              <a:spcBef>
                <a:spcPts val="0"/>
              </a:spcBef>
              <a:spcAft>
                <a:spcPts val="0"/>
              </a:spcAft>
              <a:defRPr/>
            </a:pPr>
            <a:r>
              <a:rPr lang="fr-CH" sz="1800" b="0" kern="0" dirty="0" err="1" smtClean="0">
                <a:solidFill>
                  <a:sysClr val="window" lastClr="FFFFFF"/>
                </a:solidFill>
                <a:latin typeface="Calibri"/>
                <a:ea typeface="+mn-ea"/>
                <a:cs typeface="+mn-cs"/>
              </a:rPr>
              <a:t>Toolbox</a:t>
            </a:r>
            <a:endParaRPr lang="fr-CH" sz="1800" b="0" kern="0" dirty="0" smtClean="0">
              <a:solidFill>
                <a:sysClr val="window" lastClr="FFFFFF"/>
              </a:solidFill>
              <a:latin typeface="Calibri"/>
              <a:ea typeface="+mn-ea"/>
              <a:cs typeface="+mn-cs"/>
            </a:endParaRPr>
          </a:p>
          <a:p>
            <a:pPr algn="ctr" fontAlgn="auto">
              <a:spcBef>
                <a:spcPts val="0"/>
              </a:spcBef>
              <a:spcAft>
                <a:spcPts val="0"/>
              </a:spcAft>
              <a:defRPr/>
            </a:pPr>
            <a:r>
              <a:rPr lang="fr-CH" sz="1800" b="0" kern="0" dirty="0" err="1" smtClean="0">
                <a:solidFill>
                  <a:sysClr val="window" lastClr="FFFFFF"/>
                </a:solidFill>
                <a:latin typeface="Calibri"/>
                <a:ea typeface="+mn-ea"/>
                <a:cs typeface="+mn-cs"/>
              </a:rPr>
              <a:t>Sustainablity</a:t>
            </a:r>
            <a:r>
              <a:rPr lang="fr-CH" sz="1800" b="0" kern="0" dirty="0" smtClean="0">
                <a:solidFill>
                  <a:sysClr val="window" lastClr="FFFFFF"/>
                </a:solidFill>
                <a:latin typeface="Calibri"/>
                <a:ea typeface="+mn-ea"/>
                <a:cs typeface="+mn-cs"/>
              </a:rPr>
              <a:t> </a:t>
            </a:r>
            <a:r>
              <a:rPr lang="fr-CH" sz="1800" b="0" kern="0" dirty="0" err="1" smtClean="0">
                <a:solidFill>
                  <a:sysClr val="window" lastClr="FFFFFF"/>
                </a:solidFill>
                <a:latin typeface="Calibri"/>
                <a:ea typeface="+mn-ea"/>
                <a:cs typeface="+mn-cs"/>
              </a:rPr>
              <a:t>assessment</a:t>
            </a:r>
            <a:endParaRPr lang="fr-CH" sz="1800" b="0" kern="0" dirty="0" smtClean="0">
              <a:solidFill>
                <a:sysClr val="window" lastClr="FFFFFF"/>
              </a:solidFill>
              <a:latin typeface="Calibri"/>
              <a:ea typeface="+mn-ea"/>
              <a:cs typeface="+mn-cs"/>
            </a:endParaRPr>
          </a:p>
          <a:p>
            <a:pPr algn="ctr" fontAlgn="auto">
              <a:spcBef>
                <a:spcPts val="0"/>
              </a:spcBef>
              <a:spcAft>
                <a:spcPts val="0"/>
              </a:spcAft>
              <a:defRPr/>
            </a:pPr>
            <a:endParaRPr lang="fr-CH" sz="2800" b="0" kern="0" dirty="0">
              <a:solidFill>
                <a:sysClr val="window" lastClr="FFFFFF"/>
              </a:solidFill>
              <a:latin typeface="Calibri"/>
              <a:ea typeface="+mn-ea"/>
              <a:cs typeface="+mn-cs"/>
            </a:endParaRPr>
          </a:p>
        </p:txBody>
      </p:sp>
      <p:sp>
        <p:nvSpPr>
          <p:cNvPr id="14" name="Rechteck 13"/>
          <p:cNvSpPr/>
          <p:nvPr/>
        </p:nvSpPr>
        <p:spPr>
          <a:xfrm>
            <a:off x="805687" y="5298894"/>
            <a:ext cx="1188000" cy="518567"/>
          </a:xfrm>
          <a:prstGeom prst="rect">
            <a:avLst/>
          </a:prstGeom>
          <a:gradFill>
            <a:gsLst>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p:spPr>
        <p:txBody>
          <a:bodyPr anchor="ctr"/>
          <a:lstStyle/>
          <a:p>
            <a:pPr algn="ctr" fontAlgn="auto">
              <a:spcBef>
                <a:spcPts val="0"/>
              </a:spcBef>
              <a:spcAft>
                <a:spcPts val="0"/>
              </a:spcAft>
              <a:defRPr/>
            </a:pPr>
            <a:r>
              <a:rPr lang="fr-CH" sz="1400" b="1" kern="0" dirty="0" smtClean="0">
                <a:solidFill>
                  <a:sysClr val="window" lastClr="FFFFFF"/>
                </a:solidFill>
                <a:latin typeface="+mj-lt"/>
                <a:cs typeface="+mn-cs"/>
              </a:rPr>
              <a:t>Product level</a:t>
            </a:r>
            <a:endParaRPr lang="fr-CH" sz="1400" b="1" kern="0" dirty="0">
              <a:solidFill>
                <a:sysClr val="window" lastClr="FFFFFF"/>
              </a:solidFill>
              <a:latin typeface="+mj-lt"/>
              <a:cs typeface="+mn-cs"/>
            </a:endParaRPr>
          </a:p>
        </p:txBody>
      </p:sp>
      <p:sp>
        <p:nvSpPr>
          <p:cNvPr id="15" name="Rechteck 14"/>
          <p:cNvSpPr/>
          <p:nvPr/>
        </p:nvSpPr>
        <p:spPr>
          <a:xfrm>
            <a:off x="2195736" y="5301207"/>
            <a:ext cx="2578049" cy="518567"/>
          </a:xfrm>
          <a:prstGeom prst="rect">
            <a:avLst/>
          </a:prstGeom>
          <a:gradFill>
            <a:gsLst>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p:spPr>
        <p:txBody>
          <a:bodyPr anchor="ctr"/>
          <a:lstStyle/>
          <a:p>
            <a:pPr algn="ctr" fontAlgn="auto">
              <a:spcBef>
                <a:spcPts val="0"/>
              </a:spcBef>
              <a:spcAft>
                <a:spcPts val="0"/>
              </a:spcAft>
              <a:defRPr/>
            </a:pPr>
            <a:r>
              <a:rPr lang="fr-CH" sz="1400" b="1" kern="0" dirty="0" smtClean="0">
                <a:solidFill>
                  <a:sysClr val="window" lastClr="FFFFFF"/>
                </a:solidFill>
                <a:latin typeface="+mj-lt"/>
                <a:ea typeface="+mn-ea"/>
                <a:cs typeface="+mn-cs"/>
              </a:rPr>
              <a:t>Farm or </a:t>
            </a:r>
            <a:br>
              <a:rPr lang="fr-CH" sz="1400" b="1" kern="0" dirty="0" smtClean="0">
                <a:solidFill>
                  <a:sysClr val="window" lastClr="FFFFFF"/>
                </a:solidFill>
                <a:latin typeface="+mj-lt"/>
                <a:ea typeface="+mn-ea"/>
                <a:cs typeface="+mn-cs"/>
              </a:rPr>
            </a:br>
            <a:r>
              <a:rPr lang="fr-CH" sz="1400" b="1" kern="0" dirty="0" err="1" smtClean="0">
                <a:solidFill>
                  <a:sysClr val="window" lastClr="FFFFFF"/>
                </a:solidFill>
                <a:latin typeface="+mj-lt"/>
                <a:ea typeface="+mn-ea"/>
                <a:cs typeface="+mn-cs"/>
              </a:rPr>
              <a:t>company</a:t>
            </a:r>
            <a:r>
              <a:rPr lang="fr-CH" sz="1400" b="1" kern="0" dirty="0" smtClean="0">
                <a:solidFill>
                  <a:sysClr val="window" lastClr="FFFFFF"/>
                </a:solidFill>
                <a:latin typeface="+mj-lt"/>
                <a:ea typeface="+mn-ea"/>
                <a:cs typeface="+mn-cs"/>
              </a:rPr>
              <a:t> level</a:t>
            </a:r>
            <a:endParaRPr lang="fr-CH" sz="1400" b="1" kern="0" dirty="0">
              <a:solidFill>
                <a:sysClr val="window" lastClr="FFFFFF"/>
              </a:solidFill>
              <a:latin typeface="+mj-lt"/>
              <a:ea typeface="+mn-ea"/>
              <a:cs typeface="+mn-cs"/>
            </a:endParaRPr>
          </a:p>
        </p:txBody>
      </p:sp>
      <p:sp>
        <p:nvSpPr>
          <p:cNvPr id="16" name="Rechteck 15"/>
          <p:cNvSpPr/>
          <p:nvPr/>
        </p:nvSpPr>
        <p:spPr>
          <a:xfrm>
            <a:off x="4985423" y="5298893"/>
            <a:ext cx="1188000" cy="518568"/>
          </a:xfrm>
          <a:prstGeom prst="rect">
            <a:avLst/>
          </a:prstGeom>
          <a:gradFill>
            <a:gsLst>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p:spPr>
        <p:txBody>
          <a:bodyPr anchor="ctr"/>
          <a:lstStyle/>
          <a:p>
            <a:pPr algn="ctr" fontAlgn="auto">
              <a:spcBef>
                <a:spcPts val="0"/>
              </a:spcBef>
              <a:spcAft>
                <a:spcPts val="0"/>
              </a:spcAft>
              <a:defRPr/>
            </a:pPr>
            <a:r>
              <a:rPr lang="fr-CH" sz="1400" b="1" kern="0" dirty="0" err="1" smtClean="0">
                <a:solidFill>
                  <a:sysClr val="window" lastClr="FFFFFF"/>
                </a:solidFill>
                <a:latin typeface="+mj-lt"/>
                <a:ea typeface="+mn-ea"/>
                <a:cs typeface="+mn-cs"/>
              </a:rPr>
              <a:t>Sector</a:t>
            </a:r>
            <a:r>
              <a:rPr lang="fr-CH" sz="1400" b="1" kern="0" dirty="0" smtClean="0">
                <a:solidFill>
                  <a:sysClr val="window" lastClr="FFFFFF"/>
                </a:solidFill>
                <a:latin typeface="+mj-lt"/>
                <a:ea typeface="+mn-ea"/>
                <a:cs typeface="+mn-cs"/>
              </a:rPr>
              <a:t> level</a:t>
            </a:r>
            <a:endParaRPr lang="fr-CH" sz="1400" b="1" kern="0" dirty="0">
              <a:solidFill>
                <a:sysClr val="window" lastClr="FFFFFF"/>
              </a:solidFill>
              <a:latin typeface="+mj-lt"/>
              <a:ea typeface="+mn-ea"/>
              <a:cs typeface="+mn-cs"/>
            </a:endParaRPr>
          </a:p>
        </p:txBody>
      </p:sp>
    </p:spTree>
    <p:extLst>
      <p:ext uri="{BB962C8B-B14F-4D97-AF65-F5344CB8AC3E}">
        <p14:creationId xmlns:p14="http://schemas.microsoft.com/office/powerpoint/2010/main" val="4092585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Principes &amp; durabilité</a:t>
            </a:r>
            <a:endParaRPr lang="de-CH" dirty="0"/>
          </a:p>
        </p:txBody>
      </p:sp>
      <p:sp>
        <p:nvSpPr>
          <p:cNvPr id="3" name="Inhaltsplatzhalter 2"/>
          <p:cNvSpPr>
            <a:spLocks noGrp="1"/>
          </p:cNvSpPr>
          <p:nvPr>
            <p:ph idx="12"/>
          </p:nvPr>
        </p:nvSpPr>
        <p:spPr/>
        <p:txBody>
          <a:bodyPr/>
          <a:lstStyle/>
          <a:p>
            <a:r>
              <a:rPr lang="de-CH" dirty="0" smtClean="0"/>
              <a:t>Liens (</a:t>
            </a:r>
            <a:r>
              <a:rPr lang="de-CH" dirty="0" err="1" smtClean="0"/>
              <a:t>français</a:t>
            </a:r>
            <a:r>
              <a:rPr lang="de-CH" dirty="0" smtClean="0"/>
              <a:t> &amp; </a:t>
            </a:r>
            <a:r>
              <a:rPr lang="de-CH" dirty="0" err="1" smtClean="0"/>
              <a:t>allemand</a:t>
            </a:r>
            <a:r>
              <a:rPr lang="de-CH" dirty="0" smtClean="0"/>
              <a:t>) </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hlinkClick r:id="rId2"/>
              </a:rPr>
              <a:t>Films </a:t>
            </a:r>
            <a:r>
              <a:rPr lang="de-CH" dirty="0">
                <a:hlinkClick r:id="rId2"/>
              </a:rPr>
              <a:t>du </a:t>
            </a:r>
            <a:r>
              <a:rPr lang="de-CH" dirty="0" err="1" smtClean="0">
                <a:hlinkClick r:id="rId2"/>
              </a:rPr>
              <a:t>FiBL</a:t>
            </a:r>
            <a:r>
              <a:rPr lang="de-CH" dirty="0" smtClean="0">
                <a:hlinkClick r:id="rId2"/>
              </a:rPr>
              <a:t> (en </a:t>
            </a:r>
            <a:r>
              <a:rPr lang="de-CH" dirty="0" err="1" smtClean="0">
                <a:hlinkClick r:id="rId2"/>
              </a:rPr>
              <a:t>français</a:t>
            </a:r>
            <a:r>
              <a:rPr lang="de-CH" dirty="0" smtClean="0">
                <a:hlinkClick r:id="rId2"/>
              </a:rPr>
              <a:t>) </a:t>
            </a:r>
          </a:p>
          <a:p>
            <a:r>
              <a:rPr lang="de-CH" dirty="0" smtClean="0">
                <a:hlinkClick r:id="rId2"/>
              </a:rPr>
              <a:t>«Les </a:t>
            </a:r>
            <a:r>
              <a:rPr lang="de-CH" dirty="0" err="1" smtClean="0">
                <a:hlinkClick r:id="rId2"/>
              </a:rPr>
              <a:t>moissons</a:t>
            </a:r>
            <a:r>
              <a:rPr lang="de-CH" dirty="0" smtClean="0">
                <a:hlinkClick r:id="rId2"/>
              </a:rPr>
              <a:t> du </a:t>
            </a:r>
            <a:r>
              <a:rPr lang="de-CH" dirty="0" err="1" smtClean="0">
                <a:hlinkClick r:id="rId2"/>
              </a:rPr>
              <a:t>futur</a:t>
            </a:r>
            <a:r>
              <a:rPr lang="de-CH" dirty="0" smtClean="0">
                <a:hlinkClick r:id="rId2"/>
              </a:rPr>
              <a:t>», film </a:t>
            </a:r>
            <a:r>
              <a:rPr lang="de-CH" dirty="0">
                <a:hlinkClick r:id="rId2"/>
              </a:rPr>
              <a:t>de Marie-Monique Robin </a:t>
            </a:r>
            <a:endParaRPr lang="de-CH" dirty="0" smtClean="0"/>
          </a:p>
          <a:p>
            <a:r>
              <a:rPr lang="de-CH" dirty="0" smtClean="0">
                <a:hlinkClick r:id="rId2"/>
              </a:rPr>
              <a:t>«</a:t>
            </a:r>
            <a:r>
              <a:rPr lang="de-CH" dirty="0" err="1" smtClean="0">
                <a:hlinkClick r:id="rId2"/>
              </a:rPr>
              <a:t>Agriculteurs</a:t>
            </a:r>
            <a:r>
              <a:rPr lang="de-CH" dirty="0" smtClean="0">
                <a:hlinkClick r:id="rId2"/>
              </a:rPr>
              <a:t> </a:t>
            </a:r>
            <a:r>
              <a:rPr lang="de-CH" dirty="0" err="1">
                <a:hlinkClick r:id="rId2"/>
              </a:rPr>
              <a:t>malgré</a:t>
            </a:r>
            <a:r>
              <a:rPr lang="de-CH" dirty="0">
                <a:hlinkClick r:id="rId2"/>
              </a:rPr>
              <a:t> </a:t>
            </a:r>
            <a:r>
              <a:rPr lang="de-CH" dirty="0" err="1" smtClean="0">
                <a:hlinkClick r:id="rId2"/>
              </a:rPr>
              <a:t>tout</a:t>
            </a:r>
            <a:r>
              <a:rPr lang="de-CH" dirty="0" smtClean="0">
                <a:hlinkClick r:id="rId2"/>
              </a:rPr>
              <a:t>», film du </a:t>
            </a:r>
            <a:r>
              <a:rPr lang="fr-FR" dirty="0" smtClean="0">
                <a:hlinkClick r:id="rId2"/>
              </a:rPr>
              <a:t>projet </a:t>
            </a:r>
            <a:r>
              <a:rPr lang="fr-FR" dirty="0">
                <a:hlinkClick r:id="rId2"/>
              </a:rPr>
              <a:t>« Vaud 2030, quelle agriculture pour quel territoire ? </a:t>
            </a:r>
            <a:r>
              <a:rPr lang="fr-FR" dirty="0" smtClean="0">
                <a:hlinkClick r:id="rId2"/>
              </a:rPr>
              <a:t>», 2012</a:t>
            </a:r>
            <a:r>
              <a:rPr lang="de-CH" dirty="0" smtClean="0">
                <a:hlinkClick r:id="rId2"/>
              </a:rPr>
              <a:t> </a:t>
            </a:r>
            <a:endParaRPr lang="de-CH" dirty="0" smtClean="0">
              <a:hlinkClick r:id="rId3"/>
            </a:endParaRPr>
          </a:p>
          <a:p>
            <a:r>
              <a:rPr lang="fr-FR" dirty="0">
                <a:hlinkClick r:id="rId4"/>
              </a:rPr>
              <a:t>Durabilité et qualité des aliments biologiques, </a:t>
            </a:r>
            <a:r>
              <a:rPr lang="fr-FR" dirty="0" err="1">
                <a:hlinkClick r:id="rId4"/>
              </a:rPr>
              <a:t>FiBL</a:t>
            </a:r>
            <a:r>
              <a:rPr lang="fr-FR" dirty="0">
                <a:hlinkClick r:id="rId4"/>
              </a:rPr>
              <a:t> 2015</a:t>
            </a:r>
            <a:endParaRPr lang="de-CH" dirty="0"/>
          </a:p>
          <a:p>
            <a:r>
              <a:rPr lang="fr-FR" dirty="0">
                <a:hlinkClick r:id="rId5"/>
              </a:rPr>
              <a:t>Comment les fermes bio protègent le climat, </a:t>
            </a:r>
            <a:r>
              <a:rPr lang="fr-FR" dirty="0" smtClean="0">
                <a:hlinkClick r:id="rId5"/>
              </a:rPr>
              <a:t>2013</a:t>
            </a:r>
            <a:r>
              <a:rPr lang="fr-FR" dirty="0" smtClean="0"/>
              <a:t> </a:t>
            </a:r>
          </a:p>
          <a:p>
            <a:r>
              <a:rPr lang="fr-FR" dirty="0" smtClean="0">
                <a:hlinkClick r:id="rId6"/>
              </a:rPr>
              <a:t>Développement durable, Bio Suisse</a:t>
            </a:r>
            <a:endParaRPr lang="de-CH" dirty="0"/>
          </a:p>
          <a:p>
            <a:r>
              <a:rPr lang="de-CH" dirty="0" err="1" smtClean="0">
                <a:hlinkClick r:id="rId6"/>
              </a:rPr>
              <a:t>Informations</a:t>
            </a:r>
            <a:r>
              <a:rPr lang="de-CH" dirty="0" smtClean="0">
                <a:hlinkClick r:id="rId6"/>
              </a:rPr>
              <a:t> </a:t>
            </a:r>
            <a:r>
              <a:rPr lang="de-CH" dirty="0" err="1" smtClean="0">
                <a:hlinkClick r:id="rId6"/>
              </a:rPr>
              <a:t>durabilité</a:t>
            </a:r>
            <a:r>
              <a:rPr lang="de-CH" dirty="0" smtClean="0">
                <a:hlinkClick r:id="rId6"/>
              </a:rPr>
              <a:t>, Bio Suisse </a:t>
            </a:r>
            <a:endParaRPr lang="de-CH" dirty="0" smtClean="0"/>
          </a:p>
          <a:p>
            <a:r>
              <a:rPr lang="de-CH" dirty="0" smtClean="0">
                <a:hlinkClick r:id="rId7"/>
              </a:rPr>
              <a:t>Was ist nachhaltige Landwirtschaft? GIZ 2015</a:t>
            </a:r>
            <a:endParaRPr lang="de-CH" dirty="0" smtClean="0"/>
          </a:p>
          <a:p>
            <a:r>
              <a:rPr lang="de-CH" dirty="0" smtClean="0">
                <a:hlinkClick r:id="rId8"/>
              </a:rPr>
              <a:t>Gesellschaftliche </a:t>
            </a:r>
            <a:r>
              <a:rPr lang="de-CH" dirty="0">
                <a:hlinkClick r:id="rId8"/>
              </a:rPr>
              <a:t>Leistungen der biologischen Landwirtschaft, FiBL 2009</a:t>
            </a:r>
          </a:p>
          <a:p>
            <a:r>
              <a:rPr lang="de-CH" smtClean="0">
                <a:hlinkClick r:id="rId9"/>
              </a:rPr>
              <a:t>SFS </a:t>
            </a:r>
            <a:r>
              <a:rPr lang="de-CH" dirty="0" smtClean="0">
                <a:hlinkClick r:id="rId9"/>
              </a:rPr>
              <a:t>– sustainable food systems </a:t>
            </a:r>
            <a:endParaRPr lang="de-CH" dirty="0" smtClean="0"/>
          </a:p>
          <a:p>
            <a:r>
              <a:rPr lang="de-CH" dirty="0" smtClean="0">
                <a:hlinkClick r:id="rId10"/>
              </a:rPr>
              <a:t>SMART – Paradigmenwechsel </a:t>
            </a:r>
            <a:r>
              <a:rPr lang="de-CH" dirty="0">
                <a:hlinkClick r:id="rId10"/>
              </a:rPr>
              <a:t>in der </a:t>
            </a:r>
            <a:r>
              <a:rPr lang="de-CH" dirty="0" smtClean="0">
                <a:hlinkClick r:id="rId10"/>
              </a:rPr>
              <a:t>Nachhaltigkeitsbewertung </a:t>
            </a:r>
            <a:endParaRPr lang="de-CH" dirty="0" smtClean="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1</a:t>
            </a:fld>
            <a:endParaRPr lang="fr-CH" altLang="de-DE" dirty="0"/>
          </a:p>
        </p:txBody>
      </p:sp>
    </p:spTree>
    <p:extLst>
      <p:ext uri="{BB962C8B-B14F-4D97-AF65-F5344CB8AC3E}">
        <p14:creationId xmlns:p14="http://schemas.microsoft.com/office/powerpoint/2010/main" val="965807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Évaluation de la durabilité</a:t>
            </a:r>
            <a:endParaRPr lang="fr-CH" dirty="0"/>
          </a:p>
        </p:txBody>
      </p:sp>
      <p:sp>
        <p:nvSpPr>
          <p:cNvPr id="3" name="Inhaltsplatzhalter 2"/>
          <p:cNvSpPr>
            <a:spLocks noGrp="1"/>
          </p:cNvSpPr>
          <p:nvPr>
            <p:ph idx="12"/>
          </p:nvPr>
        </p:nvSpPr>
        <p:spPr/>
        <p:txBody>
          <a:bodyPr/>
          <a:lstStyle/>
          <a:p>
            <a:r>
              <a:rPr lang="fr-CH" dirty="0" smtClean="0"/>
              <a:t>Différentes approches</a:t>
            </a:r>
            <a:endParaRPr lang="fr-CH" dirty="0"/>
          </a:p>
        </p:txBody>
      </p:sp>
      <p:sp>
        <p:nvSpPr>
          <p:cNvPr id="4" name="Inhaltsplatzhalter 3"/>
          <p:cNvSpPr>
            <a:spLocks noGrp="1"/>
          </p:cNvSpPr>
          <p:nvPr>
            <p:ph idx="14"/>
          </p:nvPr>
        </p:nvSpPr>
        <p:spPr>
          <a:xfrm>
            <a:off x="628650" y="6102208"/>
            <a:ext cx="7886700" cy="279120"/>
          </a:xfrm>
        </p:spPr>
        <p:txBody>
          <a:bodyPr/>
          <a:lstStyle/>
          <a:p>
            <a:r>
              <a:rPr lang="de-CH" dirty="0" smtClean="0"/>
              <a:t>Source : Schader et al., 2014</a:t>
            </a:r>
            <a:endParaRPr lang="de-CH" dirty="0"/>
          </a:p>
        </p:txBody>
      </p:sp>
      <p:graphicFrame>
        <p:nvGraphicFramePr>
          <p:cNvPr id="8" name="Inhaltsplatzhalter 7"/>
          <p:cNvGraphicFramePr>
            <a:graphicFrameLocks noGrp="1"/>
          </p:cNvGraphicFramePr>
          <p:nvPr>
            <p:ph sz="quarter" idx="17"/>
            <p:extLst>
              <p:ext uri="{D42A27DB-BD31-4B8C-83A1-F6EECF244321}">
                <p14:modId xmlns:p14="http://schemas.microsoft.com/office/powerpoint/2010/main" val="3183349750"/>
              </p:ext>
            </p:extLst>
          </p:nvPr>
        </p:nvGraphicFramePr>
        <p:xfrm>
          <a:off x="628650" y="1571625"/>
          <a:ext cx="7886700" cy="4561840"/>
        </p:xfrm>
        <a:graphic>
          <a:graphicData uri="http://schemas.openxmlformats.org/drawingml/2006/table">
            <a:tbl>
              <a:tblPr firstRow="1" bandRow="1">
                <a:tableStyleId>{F5AB1C69-6EDB-4FF4-983F-18BD219EF322}</a:tableStyleId>
              </a:tblPr>
              <a:tblGrid>
                <a:gridCol w="2071142"/>
                <a:gridCol w="5815558"/>
              </a:tblGrid>
              <a:tr h="370840">
                <a:tc>
                  <a:txBody>
                    <a:bodyPr/>
                    <a:lstStyle/>
                    <a:p>
                      <a:r>
                        <a:rPr lang="fr-CH" sz="1600" b="1" noProof="0" dirty="0" smtClean="0">
                          <a:solidFill>
                            <a:schemeClr val="tx1"/>
                          </a:solidFill>
                        </a:rPr>
                        <a:t>Caractéristiques</a:t>
                      </a:r>
                      <a:endParaRPr lang="fr-CH" sz="1600" b="1" noProof="0" dirty="0">
                        <a:solidFill>
                          <a:schemeClr val="tx1"/>
                        </a:solidFill>
                      </a:endParaRPr>
                    </a:p>
                  </a:txBody>
                  <a:tcPr>
                    <a:solidFill>
                      <a:schemeClr val="bg2">
                        <a:lumMod val="75000"/>
                      </a:schemeClr>
                    </a:solidFill>
                  </a:tcPr>
                </a:tc>
                <a:tc>
                  <a:txBody>
                    <a:bodyPr/>
                    <a:lstStyle/>
                    <a:p>
                      <a:r>
                        <a:rPr lang="fr-CH" sz="1600" b="1" noProof="0" dirty="0" smtClean="0">
                          <a:solidFill>
                            <a:schemeClr val="tx1"/>
                          </a:solidFill>
                        </a:rPr>
                        <a:t>Domaines d’application</a:t>
                      </a:r>
                      <a:endParaRPr lang="fr-CH" sz="1600" b="1" noProof="0" dirty="0">
                        <a:solidFill>
                          <a:schemeClr val="tx1"/>
                        </a:solidFill>
                      </a:endParaRPr>
                    </a:p>
                  </a:txBody>
                  <a:tcPr>
                    <a:solidFill>
                      <a:schemeClr val="bg2">
                        <a:lumMod val="75000"/>
                      </a:schemeClr>
                    </a:solidFill>
                  </a:tcPr>
                </a:tc>
              </a:tr>
              <a:tr h="370840">
                <a:tc>
                  <a:txBody>
                    <a:bodyPr/>
                    <a:lstStyle/>
                    <a:p>
                      <a:r>
                        <a:rPr lang="fr-CH" sz="1600" noProof="0" dirty="0" smtClean="0"/>
                        <a:t>But principal</a:t>
                      </a:r>
                      <a:endParaRPr lang="fr-CH" sz="1600" noProof="0" dirty="0"/>
                    </a:p>
                  </a:txBody>
                  <a:tcPr>
                    <a:solidFill>
                      <a:schemeClr val="bg2">
                        <a:lumMod val="90000"/>
                      </a:schemeClr>
                    </a:solidFill>
                  </a:tcPr>
                </a:tc>
                <a:tc>
                  <a:txBody>
                    <a:bodyPr/>
                    <a:lstStyle/>
                    <a:p>
                      <a:r>
                        <a:rPr lang="fr-CH" sz="1600" noProof="0" dirty="0" smtClean="0"/>
                        <a:t>Recherche, vulgarisation, évaluation des fournisseurs, certification,</a:t>
                      </a:r>
                      <a:r>
                        <a:rPr lang="fr-CH" sz="1600" baseline="0" noProof="0" dirty="0" smtClean="0"/>
                        <a:t> comparaisons d’entreprises, monitoring, </a:t>
                      </a:r>
                      <a:br>
                        <a:rPr lang="fr-CH" sz="1600" baseline="0" noProof="0" dirty="0" smtClean="0"/>
                      </a:br>
                      <a:r>
                        <a:rPr lang="fr-CH" sz="1600" baseline="0" noProof="0" dirty="0" smtClean="0"/>
                        <a:t>conseil aux politiques</a:t>
                      </a:r>
                      <a:endParaRPr lang="fr-CH" sz="1600" noProof="0" dirty="0"/>
                    </a:p>
                  </a:txBody>
                  <a:tcPr>
                    <a:solidFill>
                      <a:schemeClr val="bg2">
                        <a:lumMod val="90000"/>
                      </a:schemeClr>
                    </a:solidFill>
                  </a:tcPr>
                </a:tc>
              </a:tr>
              <a:tr h="370840">
                <a:tc>
                  <a:txBody>
                    <a:bodyPr/>
                    <a:lstStyle/>
                    <a:p>
                      <a:r>
                        <a:rPr lang="fr-CH" sz="1600" noProof="0" dirty="0" smtClean="0"/>
                        <a:t>Niveau d’évaluation</a:t>
                      </a:r>
                      <a:endParaRPr lang="fr-CH" sz="1600" noProof="0" dirty="0"/>
                    </a:p>
                  </a:txBody>
                  <a:tcPr>
                    <a:solidFill>
                      <a:schemeClr val="bg2"/>
                    </a:solidFill>
                  </a:tcPr>
                </a:tc>
                <a:tc>
                  <a:txBody>
                    <a:bodyPr/>
                    <a:lstStyle/>
                    <a:p>
                      <a:r>
                        <a:rPr lang="fr-CH" sz="1600" noProof="0" dirty="0" smtClean="0"/>
                        <a:t>Entreprise, produit, filière de valorisation, secteur agricole</a:t>
                      </a:r>
                      <a:endParaRPr lang="fr-CH" sz="1600" noProof="0" dirty="0"/>
                    </a:p>
                  </a:txBody>
                  <a:tcPr>
                    <a:solidFill>
                      <a:schemeClr val="bg2"/>
                    </a:solidFill>
                  </a:tcPr>
                </a:tc>
              </a:tr>
              <a:tr h="370840">
                <a:tc>
                  <a:txBody>
                    <a:bodyPr/>
                    <a:lstStyle/>
                    <a:p>
                      <a:r>
                        <a:rPr lang="fr-CH" sz="1600" noProof="0" dirty="0" smtClean="0"/>
                        <a:t>Aspect durabilité</a:t>
                      </a:r>
                      <a:endParaRPr lang="fr-CH" sz="1600" noProof="0" dirty="0"/>
                    </a:p>
                  </a:txBody>
                  <a:tcPr>
                    <a:solidFill>
                      <a:schemeClr val="bg2">
                        <a:lumMod val="90000"/>
                      </a:schemeClr>
                    </a:solidFill>
                  </a:tcPr>
                </a:tc>
                <a:tc>
                  <a:txBody>
                    <a:bodyPr/>
                    <a:lstStyle/>
                    <a:p>
                      <a:r>
                        <a:rPr lang="fr-CH" sz="1600" noProof="0" dirty="0" smtClean="0"/>
                        <a:t>Écologie, social, économie</a:t>
                      </a:r>
                      <a:endParaRPr lang="fr-CH" sz="1600" noProof="0" dirty="0"/>
                    </a:p>
                  </a:txBody>
                  <a:tcPr>
                    <a:solidFill>
                      <a:schemeClr val="bg2">
                        <a:lumMod val="90000"/>
                      </a:schemeClr>
                    </a:solidFill>
                  </a:tcPr>
                </a:tc>
              </a:tr>
              <a:tr h="370840">
                <a:tc>
                  <a:txBody>
                    <a:bodyPr/>
                    <a:lstStyle/>
                    <a:p>
                      <a:r>
                        <a:rPr lang="fr-CH" sz="1600" noProof="0" dirty="0" smtClean="0"/>
                        <a:t>Aire géographique</a:t>
                      </a:r>
                      <a:endParaRPr lang="fr-CH" sz="1600" noProof="0" dirty="0"/>
                    </a:p>
                  </a:txBody>
                  <a:tcPr>
                    <a:solidFill>
                      <a:schemeClr val="bg2"/>
                    </a:solidFill>
                  </a:tcPr>
                </a:tc>
                <a:tc>
                  <a:txBody>
                    <a:bodyPr/>
                    <a:lstStyle/>
                    <a:p>
                      <a:r>
                        <a:rPr lang="fr-CH" sz="1600" noProof="0" dirty="0" smtClean="0"/>
                        <a:t>Monde, pays, région</a:t>
                      </a:r>
                      <a:endParaRPr lang="fr-CH" sz="1600" noProof="0" dirty="0"/>
                    </a:p>
                  </a:txBody>
                  <a:tcPr>
                    <a:solidFill>
                      <a:schemeClr val="bg2"/>
                    </a:solidFill>
                  </a:tcPr>
                </a:tc>
              </a:tr>
              <a:tr h="370840">
                <a:tc>
                  <a:txBody>
                    <a:bodyPr/>
                    <a:lstStyle/>
                    <a:p>
                      <a:r>
                        <a:rPr lang="fr-CH" sz="1600" noProof="0" dirty="0" smtClean="0"/>
                        <a:t>Secteur</a:t>
                      </a:r>
                      <a:endParaRPr lang="fr-CH" sz="1600" noProof="0" dirty="0"/>
                    </a:p>
                  </a:txBody>
                  <a:tcPr>
                    <a:solidFill>
                      <a:schemeClr val="bg2">
                        <a:lumMod val="90000"/>
                      </a:schemeClr>
                    </a:solidFill>
                  </a:tcPr>
                </a:tc>
                <a:tc>
                  <a:txBody>
                    <a:bodyPr/>
                    <a:lstStyle/>
                    <a:p>
                      <a:r>
                        <a:rPr lang="fr-CH" sz="1600" noProof="0" dirty="0" smtClean="0"/>
                        <a:t>Utilisable pour tous les produits agricoles, </a:t>
                      </a:r>
                      <a:br>
                        <a:rPr lang="fr-CH" sz="1600" noProof="0" dirty="0" smtClean="0"/>
                      </a:br>
                      <a:r>
                        <a:rPr lang="fr-CH" sz="1600" noProof="0" dirty="0" smtClean="0"/>
                        <a:t>denrées alimentaires ou types d’exploitations</a:t>
                      </a:r>
                    </a:p>
                    <a:p>
                      <a:r>
                        <a:rPr lang="fr-CH" sz="1600" noProof="0" dirty="0" smtClean="0"/>
                        <a:t>Utilisable pour des produits ou des types d’exploitations spécifiques</a:t>
                      </a:r>
                      <a:endParaRPr lang="fr-CH" sz="1600" noProof="0" dirty="0"/>
                    </a:p>
                  </a:txBody>
                  <a:tcPr>
                    <a:solidFill>
                      <a:schemeClr val="bg2">
                        <a:lumMod val="90000"/>
                      </a:schemeClr>
                    </a:solidFill>
                  </a:tcPr>
                </a:tc>
              </a:tr>
              <a:tr h="370840">
                <a:tc>
                  <a:txBody>
                    <a:bodyPr/>
                    <a:lstStyle/>
                    <a:p>
                      <a:r>
                        <a:rPr lang="fr-CH" sz="1600" noProof="0" dirty="0" smtClean="0">
                          <a:solidFill>
                            <a:schemeClr val="tx1"/>
                          </a:solidFill>
                        </a:rPr>
                        <a:t>Perspectives de la</a:t>
                      </a:r>
                      <a:r>
                        <a:rPr lang="fr-CH" sz="1600" baseline="0" noProof="0" dirty="0" smtClean="0">
                          <a:solidFill>
                            <a:schemeClr val="tx1"/>
                          </a:solidFill>
                        </a:rPr>
                        <a:t> </a:t>
                      </a:r>
                      <a:r>
                        <a:rPr lang="fr-CH" sz="1600" noProof="0" dirty="0" smtClean="0">
                          <a:solidFill>
                            <a:schemeClr val="tx1"/>
                          </a:solidFill>
                        </a:rPr>
                        <a:t>durabilité</a:t>
                      </a:r>
                      <a:endParaRPr lang="fr-CH" sz="1600" noProof="0" dirty="0">
                        <a:solidFill>
                          <a:schemeClr val="tx1"/>
                        </a:solidFill>
                      </a:endParaRPr>
                    </a:p>
                  </a:txBody>
                  <a:tcPr>
                    <a:solidFill>
                      <a:schemeClr val="bg2"/>
                    </a:solidFill>
                  </a:tcPr>
                </a:tc>
                <a:tc>
                  <a:txBody>
                    <a:bodyPr/>
                    <a:lstStyle/>
                    <a:p>
                      <a:r>
                        <a:rPr lang="fr-CH" sz="1600" kern="1200" noProof="0" dirty="0" smtClean="0">
                          <a:effectLst/>
                        </a:rPr>
                        <a:t>Perspective agricole et économique</a:t>
                      </a:r>
                    </a:p>
                    <a:p>
                      <a:r>
                        <a:rPr lang="fr-CH" sz="1200" kern="1200" spc="-10" noProof="0" dirty="0" smtClean="0">
                          <a:effectLst/>
                        </a:rPr>
                        <a:t>Est-ce que l’entreprise est économiquement</a:t>
                      </a:r>
                      <a:r>
                        <a:rPr lang="fr-CH" sz="1200" kern="1200" spc="-10" baseline="0" noProof="0" dirty="0" smtClean="0">
                          <a:effectLst/>
                        </a:rPr>
                        <a:t> saine avec un développement robuste ?</a:t>
                      </a:r>
                      <a:r>
                        <a:rPr lang="fr-CH" sz="1200" kern="1200" spc="-10" noProof="0" dirty="0" smtClean="0">
                          <a:effectLst/>
                        </a:rPr>
                        <a:t> </a:t>
                      </a:r>
                    </a:p>
                    <a:p>
                      <a:r>
                        <a:rPr lang="fr-CH" sz="1600" kern="1200" noProof="0" dirty="0" smtClean="0">
                          <a:effectLst/>
                        </a:rPr>
                        <a:t>Perspective sociétale</a:t>
                      </a:r>
                    </a:p>
                    <a:p>
                      <a:r>
                        <a:rPr lang="fr-CH" sz="1200" kern="1200" noProof="0" dirty="0" smtClean="0">
                          <a:effectLst/>
                        </a:rPr>
                        <a:t>Est-ce que l’entreprise contribue à un développement durable</a:t>
                      </a:r>
                      <a:r>
                        <a:rPr lang="fr-CH" sz="1200" kern="1200" baseline="0" noProof="0" dirty="0" smtClean="0">
                          <a:effectLst/>
                        </a:rPr>
                        <a:t> de la société ?</a:t>
                      </a:r>
                      <a:r>
                        <a:rPr lang="fr-CH" sz="1600" kern="1200" noProof="0" dirty="0" smtClean="0">
                          <a:effectLst/>
                        </a:rPr>
                        <a:t/>
                      </a:r>
                      <a:br>
                        <a:rPr lang="fr-CH" sz="1600" kern="1200" noProof="0" dirty="0" smtClean="0">
                          <a:effectLst/>
                        </a:rPr>
                      </a:br>
                      <a:r>
                        <a:rPr lang="fr-CH" sz="1600" kern="1200" noProof="0" dirty="0" smtClean="0">
                          <a:effectLst/>
                        </a:rPr>
                        <a:t>Perspective mixte</a:t>
                      </a:r>
                      <a:endParaRPr lang="fr-CH" sz="1600" noProof="0" dirty="0"/>
                    </a:p>
                  </a:txBody>
                  <a:tcPr>
                    <a:solidFill>
                      <a:schemeClr val="bg2"/>
                    </a:solidFill>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19</a:t>
            </a:fld>
            <a:endParaRPr lang="fr-CH" altLang="de-DE" dirty="0"/>
          </a:p>
        </p:txBody>
      </p:sp>
    </p:spTree>
    <p:extLst>
      <p:ext uri="{BB962C8B-B14F-4D97-AF65-F5344CB8AC3E}">
        <p14:creationId xmlns:p14="http://schemas.microsoft.com/office/powerpoint/2010/main" val="1397851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Évaluation de la durabilité	 </a:t>
            </a:r>
            <a:endParaRPr lang="fr-CH" dirty="0"/>
          </a:p>
        </p:txBody>
      </p:sp>
      <p:sp>
        <p:nvSpPr>
          <p:cNvPr id="3" name="Inhaltsplatzhalter 2"/>
          <p:cNvSpPr>
            <a:spLocks noGrp="1"/>
          </p:cNvSpPr>
          <p:nvPr>
            <p:ph idx="12"/>
          </p:nvPr>
        </p:nvSpPr>
        <p:spPr/>
        <p:txBody>
          <a:bodyPr>
            <a:normAutofit/>
          </a:bodyPr>
          <a:lstStyle/>
          <a:p>
            <a:r>
              <a:rPr lang="fr-CH" dirty="0" smtClean="0"/>
              <a:t>Conditions pour de bonnes évaluations de la durabilité</a:t>
            </a:r>
            <a:endParaRPr lang="fr-CH" dirty="0"/>
          </a:p>
        </p:txBody>
      </p:sp>
      <p:sp>
        <p:nvSpPr>
          <p:cNvPr id="7" name="Inhaltsplatzhalter 6"/>
          <p:cNvSpPr>
            <a:spLocks noGrp="1"/>
          </p:cNvSpPr>
          <p:nvPr>
            <p:ph idx="14"/>
          </p:nvPr>
        </p:nvSpPr>
        <p:spPr>
          <a:xfrm>
            <a:off x="640587" y="6102208"/>
            <a:ext cx="7886700" cy="279120"/>
          </a:xfrm>
        </p:spPr>
        <p:txBody>
          <a:bodyPr/>
          <a:lstStyle/>
          <a:p>
            <a:r>
              <a:rPr lang="de-CH" dirty="0" smtClean="0"/>
              <a:t>Source : SFS</a:t>
            </a:r>
            <a:endParaRPr lang="de-CH" dirty="0"/>
          </a:p>
        </p:txBody>
      </p:sp>
      <p:sp>
        <p:nvSpPr>
          <p:cNvPr id="8" name="Inhaltsplatzhalter 7"/>
          <p:cNvSpPr>
            <a:spLocks noGrp="1"/>
          </p:cNvSpPr>
          <p:nvPr>
            <p:ph sz="quarter" idx="17"/>
          </p:nvPr>
        </p:nvSpPr>
        <p:spPr/>
        <p:txBody>
          <a:bodyPr/>
          <a:lstStyle/>
          <a:p>
            <a:endParaRPr lang="fr-CH" dirty="0" smtClean="0"/>
          </a:p>
          <a:p>
            <a:r>
              <a:rPr lang="fr-CH" dirty="0" smtClean="0"/>
              <a:t>Évaluation globale des filières complètes </a:t>
            </a:r>
            <a:br>
              <a:rPr lang="fr-CH" dirty="0" smtClean="0"/>
            </a:br>
            <a:r>
              <a:rPr lang="fr-CH" dirty="0" smtClean="0"/>
              <a:t>de création valeur ajoutée</a:t>
            </a:r>
            <a:endParaRPr lang="fr-CH" dirty="0"/>
          </a:p>
        </p:txBody>
      </p:sp>
      <p:sp>
        <p:nvSpPr>
          <p:cNvPr id="10" name="Inhaltsplatzhalter 9"/>
          <p:cNvSpPr>
            <a:spLocks noGrp="1"/>
          </p:cNvSpPr>
          <p:nvPr>
            <p:ph sz="quarter" idx="54"/>
          </p:nvPr>
        </p:nvSpPr>
        <p:spPr/>
        <p:txBody>
          <a:bodyPr/>
          <a:lstStyle/>
          <a:p>
            <a:endParaRPr lang="fr-CH" dirty="0" smtClean="0"/>
          </a:p>
          <a:p>
            <a:r>
              <a:rPr lang="fr-CH" dirty="0" smtClean="0"/>
              <a:t>Sets d’indicateurs détaillés </a:t>
            </a:r>
            <a:br>
              <a:rPr lang="fr-CH" dirty="0" smtClean="0"/>
            </a:br>
            <a:r>
              <a:rPr lang="fr-CH" dirty="0" smtClean="0"/>
              <a:t>scientifiquement reconnus et adaptables</a:t>
            </a:r>
            <a:endParaRPr lang="fr-CH" dirty="0"/>
          </a:p>
        </p:txBody>
      </p:sp>
      <p:sp>
        <p:nvSpPr>
          <p:cNvPr id="12" name="Inhaltsplatzhalter 11"/>
          <p:cNvSpPr>
            <a:spLocks noGrp="1"/>
          </p:cNvSpPr>
          <p:nvPr>
            <p:ph sz="quarter" idx="56"/>
          </p:nvPr>
        </p:nvSpPr>
        <p:spPr/>
        <p:txBody>
          <a:bodyPr/>
          <a:lstStyle/>
          <a:p>
            <a:endParaRPr lang="fr-CH" sz="2400" dirty="0" smtClean="0"/>
          </a:p>
          <a:p>
            <a:r>
              <a:rPr lang="fr-CH" dirty="0" smtClean="0"/>
              <a:t>Résultats et rapports de durabilité comparables </a:t>
            </a:r>
            <a:endParaRPr lang="fr-CH" dirty="0"/>
          </a:p>
        </p:txBody>
      </p:sp>
      <p:sp>
        <p:nvSpPr>
          <p:cNvPr id="6" name="Fußzeilenplatzhalter 5"/>
          <p:cNvSpPr>
            <a:spLocks noGrp="1"/>
          </p:cNvSpPr>
          <p:nvPr>
            <p:ph type="ftr" sz="quarter" idx="5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20</a:t>
            </a:fld>
            <a:endParaRPr lang="fr-CH" altLang="de-DE" dirty="0"/>
          </a:p>
        </p:txBody>
      </p:sp>
      <p:pic>
        <p:nvPicPr>
          <p:cNvPr id="14" name="Picture 13" descr="C:\Users\moritz.teriete\AppData\Local\Temp\share.png"/>
          <p:cNvPicPr>
            <a:picLocks noGrp="1" noChangeAspect="1" noChangeArrowheads="1"/>
          </p:cNvPicPr>
          <p:nvPr>
            <p:ph sz="quarter" idx="57"/>
          </p:nvPr>
        </p:nvPicPr>
        <p:blipFill>
          <a:blip r:embed="rId2">
            <a:extLst>
              <a:ext uri="{28A0092B-C50C-407E-A947-70E740481C1C}">
                <a14:useLocalDpi xmlns:a14="http://schemas.microsoft.com/office/drawing/2010/main" val="0"/>
              </a:ext>
            </a:extLst>
          </a:blip>
          <a:srcRect/>
          <a:stretch>
            <a:fillRect/>
          </a:stretch>
        </p:blipFill>
        <p:spPr bwMode="auto">
          <a:xfrm>
            <a:off x="971600" y="4494435"/>
            <a:ext cx="1296143" cy="12961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Grp="1" noChangeAspect="1" noChangeArrowheads="1"/>
          </p:cNvPicPr>
          <p:nvPr>
            <p:ph sz="quarter" idx="55"/>
          </p:nvPr>
        </p:nvPicPr>
        <p:blipFill>
          <a:blip r:embed="rId3">
            <a:extLst>
              <a:ext uri="{28A0092B-C50C-407E-A947-70E740481C1C}">
                <a14:useLocalDpi xmlns:a14="http://schemas.microsoft.com/office/drawing/2010/main" val="0"/>
              </a:ext>
            </a:extLst>
          </a:blip>
          <a:srcRect/>
          <a:stretch>
            <a:fillRect/>
          </a:stretch>
        </p:blipFill>
        <p:spPr bwMode="auto">
          <a:xfrm>
            <a:off x="1150235" y="3068960"/>
            <a:ext cx="1166399" cy="116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Grp="1" noChangeAspect="1" noChangeArrowheads="1"/>
          </p:cNvPicPr>
          <p:nvPr>
            <p:ph sz="quarter" idx="53"/>
          </p:nvPr>
        </p:nvPicPr>
        <p:blipFill>
          <a:blip r:embed="rId4">
            <a:extLst>
              <a:ext uri="{28A0092B-C50C-407E-A947-70E740481C1C}">
                <a14:useLocalDpi xmlns:a14="http://schemas.microsoft.com/office/drawing/2010/main" val="0"/>
              </a:ext>
            </a:extLst>
          </a:blip>
          <a:srcRect/>
          <a:stretch>
            <a:fillRect/>
          </a:stretch>
        </p:blipFill>
        <p:spPr bwMode="auto">
          <a:xfrm>
            <a:off x="1187625" y="1741112"/>
            <a:ext cx="1008112" cy="102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094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Évaluation de la durabilité</a:t>
            </a:r>
            <a:endParaRPr lang="fr-CH" dirty="0"/>
          </a:p>
        </p:txBody>
      </p:sp>
      <p:sp>
        <p:nvSpPr>
          <p:cNvPr id="3" name="Inhaltsplatzhalter 2"/>
          <p:cNvSpPr>
            <a:spLocks noGrp="1"/>
          </p:cNvSpPr>
          <p:nvPr>
            <p:ph idx="12"/>
          </p:nvPr>
        </p:nvSpPr>
        <p:spPr>
          <a:xfrm>
            <a:off x="621896" y="839332"/>
            <a:ext cx="8198576" cy="444791"/>
          </a:xfrm>
        </p:spPr>
        <p:txBody>
          <a:bodyPr>
            <a:normAutofit/>
          </a:bodyPr>
          <a:lstStyle/>
          <a:p>
            <a:r>
              <a:rPr lang="fr-CH" dirty="0" smtClean="0"/>
              <a:t>SAFA – Lignes directrices internationalement reconnues</a:t>
            </a:r>
            <a:endParaRPr lang="fr-CH" dirty="0"/>
          </a:p>
        </p:txBody>
      </p:sp>
      <p:sp>
        <p:nvSpPr>
          <p:cNvPr id="9" name="Inhaltsplatzhalter 8"/>
          <p:cNvSpPr>
            <a:spLocks noGrp="1"/>
          </p:cNvSpPr>
          <p:nvPr>
            <p:ph idx="14"/>
          </p:nvPr>
        </p:nvSpPr>
        <p:spPr>
          <a:xfrm>
            <a:off x="628650" y="6102208"/>
            <a:ext cx="7886700" cy="279120"/>
          </a:xfrm>
        </p:spPr>
        <p:txBody>
          <a:bodyPr/>
          <a:lstStyle/>
          <a:p>
            <a:r>
              <a:rPr lang="de-CH" dirty="0" smtClean="0"/>
              <a:t>Source : FAO</a:t>
            </a:r>
            <a:endParaRPr lang="de-CH" dirty="0"/>
          </a:p>
        </p:txBody>
      </p:sp>
      <p:sp>
        <p:nvSpPr>
          <p:cNvPr id="11" name="Inhaltsplatzhalter 10"/>
          <p:cNvSpPr>
            <a:spLocks noGrp="1"/>
          </p:cNvSpPr>
          <p:nvPr>
            <p:ph sz="quarter" idx="21"/>
          </p:nvPr>
        </p:nvSpPr>
        <p:spPr>
          <a:xfrm>
            <a:off x="6516216" y="1543199"/>
            <a:ext cx="2088232" cy="4276576"/>
          </a:xfrm>
        </p:spPr>
        <p:txBody>
          <a:bodyPr/>
          <a:lstStyle/>
          <a:p>
            <a:r>
              <a:rPr lang="fr-CH" sz="1400" b="1" dirty="0" smtClean="0"/>
              <a:t>SAFA</a:t>
            </a:r>
            <a:r>
              <a:rPr lang="fr-CH" sz="1400" dirty="0" smtClean="0"/>
              <a:t> signifie :</a:t>
            </a:r>
          </a:p>
          <a:p>
            <a:r>
              <a:rPr lang="fr-CH" sz="1400" b="1" dirty="0" smtClean="0"/>
              <a:t>S</a:t>
            </a:r>
            <a:r>
              <a:rPr lang="fr-CH" sz="1400" dirty="0" smtClean="0"/>
              <a:t>ustainability </a:t>
            </a:r>
            <a:r>
              <a:rPr lang="fr-CH" sz="1400" b="1" dirty="0" smtClean="0"/>
              <a:t>A</a:t>
            </a:r>
            <a:r>
              <a:rPr lang="fr-CH" sz="1400" dirty="0" smtClean="0"/>
              <a:t>ssessment of </a:t>
            </a:r>
            <a:br>
              <a:rPr lang="fr-CH" sz="1400" dirty="0" smtClean="0"/>
            </a:br>
            <a:r>
              <a:rPr lang="fr-CH" sz="1400" b="1" dirty="0" smtClean="0"/>
              <a:t>F</a:t>
            </a:r>
            <a:r>
              <a:rPr lang="fr-CH" sz="1400" dirty="0" smtClean="0"/>
              <a:t>ood and </a:t>
            </a:r>
            <a:br>
              <a:rPr lang="fr-CH" sz="1400" dirty="0" smtClean="0"/>
            </a:br>
            <a:r>
              <a:rPr lang="fr-CH" sz="1400" b="1" dirty="0" smtClean="0"/>
              <a:t>A</a:t>
            </a:r>
            <a:r>
              <a:rPr lang="fr-CH" sz="1400" dirty="0" smtClean="0"/>
              <a:t>griculture Systems</a:t>
            </a:r>
          </a:p>
          <a:p>
            <a:r>
              <a:rPr lang="fr-CH" sz="1400" dirty="0" smtClean="0"/>
              <a:t>Ces lignes directrices internationalement reconnues forment le premier cadre mondial utilisant un langage uniformisé pour réaliser des évaluations de durabilité standardisées, transparentes et comparables dans le secteur agricole et agroalimentaire.</a:t>
            </a:r>
          </a:p>
        </p:txBody>
      </p:sp>
      <p:sp>
        <p:nvSpPr>
          <p:cNvPr id="6" name="Fußzeilenplatzhalter 5"/>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21</a:t>
            </a:fld>
            <a:endParaRPr lang="fr-CH" altLang="de-DE" dirty="0"/>
          </a:p>
        </p:txBody>
      </p:sp>
      <p:pic>
        <p:nvPicPr>
          <p:cNvPr id="12" name="Inhaltsplatzhalter 11"/>
          <p:cNvPicPr>
            <a:picLocks noGrp="1" noChangeAspect="1"/>
          </p:cNvPicPr>
          <p:nvPr>
            <p:ph sz="quarter" idx="17"/>
          </p:nvPr>
        </p:nvPicPr>
        <p:blipFill>
          <a:blip r:embed="rId2"/>
          <a:stretch>
            <a:fillRect/>
          </a:stretch>
        </p:blipFill>
        <p:spPr>
          <a:xfrm>
            <a:off x="646113" y="1551216"/>
            <a:ext cx="5797550" cy="4260392"/>
          </a:xfrm>
          <a:prstGeom prst="rect">
            <a:avLst/>
          </a:prstGeom>
        </p:spPr>
      </p:pic>
    </p:spTree>
    <p:extLst>
      <p:ext uri="{BB962C8B-B14F-4D97-AF65-F5344CB8AC3E}">
        <p14:creationId xmlns:p14="http://schemas.microsoft.com/office/powerpoint/2010/main" val="282311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Évaluation de la durabilité</a:t>
            </a:r>
            <a:endParaRPr lang="fr-CH" dirty="0"/>
          </a:p>
        </p:txBody>
      </p:sp>
      <p:sp>
        <p:nvSpPr>
          <p:cNvPr id="3" name="Inhaltsplatzhalter 2"/>
          <p:cNvSpPr>
            <a:spLocks noGrp="1"/>
          </p:cNvSpPr>
          <p:nvPr>
            <p:ph idx="12"/>
          </p:nvPr>
        </p:nvSpPr>
        <p:spPr/>
        <p:txBody>
          <a:bodyPr>
            <a:normAutofit/>
          </a:bodyPr>
          <a:lstStyle/>
          <a:p>
            <a:r>
              <a:rPr lang="fr-CH" spc="-50" dirty="0" smtClean="0"/>
              <a:t>SAFA – Transparence dans l’agriculture et l’agroalimentaire</a:t>
            </a:r>
            <a:endParaRPr lang="fr-CH" spc="-50" dirty="0"/>
          </a:p>
        </p:txBody>
      </p:sp>
      <p:sp>
        <p:nvSpPr>
          <p:cNvPr id="13" name="Inhaltsplatzhalter 12"/>
          <p:cNvSpPr>
            <a:spLocks noGrp="1"/>
          </p:cNvSpPr>
          <p:nvPr>
            <p:ph idx="14"/>
          </p:nvPr>
        </p:nvSpPr>
        <p:spPr>
          <a:xfrm>
            <a:off x="628650" y="6102208"/>
            <a:ext cx="7886700" cy="279120"/>
          </a:xfrm>
        </p:spPr>
        <p:txBody>
          <a:bodyPr/>
          <a:lstStyle/>
          <a:p>
            <a:r>
              <a:rPr lang="de-CH" dirty="0" smtClean="0"/>
              <a:t>Source : FAO 2013</a:t>
            </a:r>
            <a:endParaRPr lang="de-CH" dirty="0"/>
          </a:p>
        </p:txBody>
      </p:sp>
      <p:sp>
        <p:nvSpPr>
          <p:cNvPr id="15" name="Inhaltsplatzhalter 14"/>
          <p:cNvSpPr>
            <a:spLocks noGrp="1"/>
          </p:cNvSpPr>
          <p:nvPr>
            <p:ph sz="quarter" idx="21"/>
          </p:nvPr>
        </p:nvSpPr>
        <p:spPr/>
        <p:txBody>
          <a:bodyPr/>
          <a:lstStyle/>
          <a:p>
            <a:r>
              <a:rPr lang="fr-CH" dirty="0" smtClean="0"/>
              <a:t>Ces lignes directrices définissent quatre dimensions de la durabilité :</a:t>
            </a:r>
          </a:p>
          <a:p>
            <a:r>
              <a:rPr lang="fr-CH" b="1" dirty="0" smtClean="0"/>
              <a:t>Intégrité écologique</a:t>
            </a:r>
          </a:p>
          <a:p>
            <a:r>
              <a:rPr lang="fr-CH" b="1" dirty="0" smtClean="0"/>
              <a:t>Résilience économique</a:t>
            </a:r>
          </a:p>
          <a:p>
            <a:r>
              <a:rPr lang="fr-CH" b="1" dirty="0" smtClean="0"/>
              <a:t>Bien-être social</a:t>
            </a:r>
          </a:p>
          <a:p>
            <a:r>
              <a:rPr lang="fr-CH" b="1" dirty="0" smtClean="0"/>
              <a:t>Bonne gestion de l’entreprise</a:t>
            </a:r>
          </a:p>
          <a:p>
            <a:endParaRPr lang="fr-CH" dirty="0" smtClean="0"/>
          </a:p>
          <a:p>
            <a:r>
              <a:rPr lang="fr-CH" dirty="0" smtClean="0"/>
              <a:t>Qui se divisent à leur tour en </a:t>
            </a:r>
            <a:br>
              <a:rPr lang="fr-CH" dirty="0" smtClean="0"/>
            </a:br>
            <a:r>
              <a:rPr lang="fr-CH" dirty="0" smtClean="0"/>
              <a:t>21 thèmes et au total </a:t>
            </a:r>
            <a:br>
              <a:rPr lang="fr-CH" dirty="0" smtClean="0"/>
            </a:br>
            <a:r>
              <a:rPr lang="fr-CH" dirty="0" smtClean="0"/>
              <a:t>58 sous-thèmes. </a:t>
            </a:r>
          </a:p>
          <a:p>
            <a:r>
              <a:rPr lang="fr-CH" dirty="0" smtClean="0"/>
              <a:t>Des objectifs concrets sont formulés pour chacun de ces sous-thèmes pour permettre d’évaluer les prestations de durabilité.</a:t>
            </a:r>
          </a:p>
          <a:p>
            <a:endParaRPr lang="fr-CH" dirty="0"/>
          </a:p>
        </p:txBody>
      </p:sp>
      <p:sp>
        <p:nvSpPr>
          <p:cNvPr id="6" name="Fußzeilenplatzhalter 5"/>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22</a:t>
            </a:fld>
            <a:endParaRPr lang="fr-CH" altLang="de-DE" dirty="0"/>
          </a:p>
        </p:txBody>
      </p:sp>
      <p:pic>
        <p:nvPicPr>
          <p:cNvPr id="16" name="Inhaltsplatzhalter 10"/>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757813" y="1543050"/>
            <a:ext cx="4063498" cy="4276725"/>
          </a:xfrm>
          <a:prstGeom prst="rect">
            <a:avLst/>
          </a:prstGeom>
        </p:spPr>
      </p:pic>
    </p:spTree>
    <p:extLst>
      <p:ext uri="{BB962C8B-B14F-4D97-AF65-F5344CB8AC3E}">
        <p14:creationId xmlns:p14="http://schemas.microsoft.com/office/powerpoint/2010/main" val="246372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Évaluation de la durabilité</a:t>
            </a:r>
            <a:endParaRPr lang="fr-CH" dirty="0"/>
          </a:p>
        </p:txBody>
      </p:sp>
      <p:sp>
        <p:nvSpPr>
          <p:cNvPr id="3" name="Inhaltsplatzhalter 2"/>
          <p:cNvSpPr>
            <a:spLocks noGrp="1"/>
          </p:cNvSpPr>
          <p:nvPr>
            <p:ph idx="12"/>
          </p:nvPr>
        </p:nvSpPr>
        <p:spPr/>
        <p:txBody>
          <a:bodyPr>
            <a:normAutofit/>
          </a:bodyPr>
          <a:lstStyle/>
          <a:p>
            <a:r>
              <a:rPr lang="fr-CH" dirty="0" smtClean="0"/>
              <a:t>SAFA – Définition de critères mondialement reconnus</a:t>
            </a:r>
            <a:endParaRPr lang="fr-CH" dirty="0"/>
          </a:p>
        </p:txBody>
      </p:sp>
      <p:sp>
        <p:nvSpPr>
          <p:cNvPr id="13" name="Inhaltsplatzhalter 12"/>
          <p:cNvSpPr>
            <a:spLocks noGrp="1"/>
          </p:cNvSpPr>
          <p:nvPr>
            <p:ph idx="14"/>
          </p:nvPr>
        </p:nvSpPr>
        <p:spPr>
          <a:xfrm>
            <a:off x="628650" y="6102208"/>
            <a:ext cx="7886700" cy="279120"/>
          </a:xfrm>
        </p:spPr>
        <p:txBody>
          <a:bodyPr/>
          <a:lstStyle/>
          <a:p>
            <a:r>
              <a:rPr lang="de-CH" dirty="0" smtClean="0"/>
              <a:t>Source : FAO 2013</a:t>
            </a:r>
            <a:endParaRPr lang="de-CH" dirty="0"/>
          </a:p>
        </p:txBody>
      </p:sp>
      <p:pic>
        <p:nvPicPr>
          <p:cNvPr id="9" name="Inhaltsplatzhalter 8"/>
          <p:cNvPicPr>
            <a:picLocks noGrp="1" noChangeAspect="1"/>
          </p:cNvPicPr>
          <p:nvPr>
            <p:ph sz="quarter" idx="59"/>
          </p:nvPr>
        </p:nvPicPr>
        <p:blipFill>
          <a:blip r:embed="rId2"/>
          <a:stretch>
            <a:fillRect/>
          </a:stretch>
        </p:blipFill>
        <p:spPr>
          <a:xfrm>
            <a:off x="1324245" y="1574800"/>
            <a:ext cx="3823820" cy="4695700"/>
          </a:xfrm>
          <a:prstGeom prst="rect">
            <a:avLst/>
          </a:prstGeom>
        </p:spPr>
      </p:pic>
      <p:sp>
        <p:nvSpPr>
          <p:cNvPr id="15" name="Inhaltsplatzhalter 14"/>
          <p:cNvSpPr>
            <a:spLocks noGrp="1"/>
          </p:cNvSpPr>
          <p:nvPr>
            <p:ph sz="quarter" idx="79"/>
          </p:nvPr>
        </p:nvSpPr>
        <p:spPr/>
        <p:txBody>
          <a:bodyPr/>
          <a:lstStyle/>
          <a:p>
            <a:endParaRPr lang="de-CH" dirty="0"/>
          </a:p>
        </p:txBody>
      </p:sp>
      <p:sp>
        <p:nvSpPr>
          <p:cNvPr id="10" name="Inhaltsplatzhalter 9"/>
          <p:cNvSpPr>
            <a:spLocks noGrp="1"/>
          </p:cNvSpPr>
          <p:nvPr>
            <p:ph sz="quarter" idx="80"/>
          </p:nvPr>
        </p:nvSpPr>
        <p:spPr/>
        <p:txBody>
          <a:bodyPr/>
          <a:lstStyle/>
          <a:p>
            <a:r>
              <a:rPr lang="fr-CH" sz="1600" dirty="0" smtClean="0"/>
              <a:t>  4 dimensions </a:t>
            </a:r>
          </a:p>
          <a:p>
            <a:r>
              <a:rPr lang="fr-CH" sz="1600" dirty="0" smtClean="0"/>
              <a:t>21 thèmes</a:t>
            </a:r>
          </a:p>
          <a:p>
            <a:r>
              <a:rPr lang="fr-CH" sz="1600" dirty="0" smtClean="0"/>
              <a:t>58 sous-thèmes </a:t>
            </a:r>
            <a:br>
              <a:rPr lang="fr-CH" sz="1600" dirty="0" smtClean="0"/>
            </a:br>
            <a:r>
              <a:rPr lang="fr-CH" sz="1600" dirty="0" smtClean="0"/>
              <a:t>avec des objectifs </a:t>
            </a:r>
            <a:br>
              <a:rPr lang="fr-CH" sz="1600" dirty="0" smtClean="0"/>
            </a:br>
            <a:r>
              <a:rPr lang="fr-CH" sz="1600" dirty="0" smtClean="0"/>
              <a:t>de durabilité</a:t>
            </a:r>
            <a:endParaRPr lang="fr-CH" dirty="0"/>
          </a:p>
        </p:txBody>
      </p:sp>
      <p:sp>
        <p:nvSpPr>
          <p:cNvPr id="11" name="Inhaltsplatzhalter 10"/>
          <p:cNvSpPr>
            <a:spLocks noGrp="1"/>
          </p:cNvSpPr>
          <p:nvPr>
            <p:ph sz="quarter" idx="81"/>
          </p:nvPr>
        </p:nvSpPr>
        <p:spPr/>
        <p:txBody>
          <a:bodyPr/>
          <a:lstStyle/>
          <a:p>
            <a:endParaRPr lang="de-CH" dirty="0"/>
          </a:p>
        </p:txBody>
      </p:sp>
      <p:sp>
        <p:nvSpPr>
          <p:cNvPr id="12" name="Inhaltsplatzhalter 11"/>
          <p:cNvSpPr>
            <a:spLocks noGrp="1"/>
          </p:cNvSpPr>
          <p:nvPr>
            <p:ph sz="quarter" idx="82"/>
          </p:nvPr>
        </p:nvSpPr>
        <p:spPr/>
        <p:txBody>
          <a:bodyPr/>
          <a:lstStyle/>
          <a:p>
            <a:endParaRPr lang="de-CH" dirty="0"/>
          </a:p>
        </p:txBody>
      </p:sp>
      <p:sp>
        <p:nvSpPr>
          <p:cNvPr id="17" name="Inhaltsplatzhalter 16"/>
          <p:cNvSpPr>
            <a:spLocks noGrp="1"/>
          </p:cNvSpPr>
          <p:nvPr>
            <p:ph sz="quarter" idx="84"/>
          </p:nvPr>
        </p:nvSpPr>
        <p:spPr/>
        <p:txBody>
          <a:bodyPr/>
          <a:lstStyle/>
          <a:p>
            <a:endParaRPr lang="de-CH" dirty="0"/>
          </a:p>
        </p:txBody>
      </p:sp>
      <p:sp>
        <p:nvSpPr>
          <p:cNvPr id="18" name="Inhaltsplatzhalter 17"/>
          <p:cNvSpPr>
            <a:spLocks noGrp="1"/>
          </p:cNvSpPr>
          <p:nvPr>
            <p:ph sz="quarter" idx="85"/>
          </p:nvPr>
        </p:nvSpPr>
        <p:spPr/>
        <p:txBody>
          <a:bodyPr/>
          <a:lstStyle/>
          <a:p>
            <a:endParaRPr lang="de-CH" dirty="0"/>
          </a:p>
        </p:txBody>
      </p:sp>
      <p:sp>
        <p:nvSpPr>
          <p:cNvPr id="6" name="Fußzeilenplatzhalter 5"/>
          <p:cNvSpPr>
            <a:spLocks noGrp="1"/>
          </p:cNvSpPr>
          <p:nvPr>
            <p:ph type="ftr" sz="quarter" idx="87"/>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23</a:t>
            </a:fld>
            <a:endParaRPr lang="fr-CH" altLang="de-DE" dirty="0"/>
          </a:p>
        </p:txBody>
      </p:sp>
      <p:pic>
        <p:nvPicPr>
          <p:cNvPr id="20" name="Picture 4" descr="http://www.fao.org/typo3temp/pics/ce815ecbe2.jpg"/>
          <p:cNvPicPr>
            <a:picLocks noGrp="1" noChangeAspect="1" noChangeArrowheads="1"/>
          </p:cNvPicPr>
          <p:nvPr>
            <p:ph sz="quarter" idx="83"/>
          </p:nvPr>
        </p:nvPicPr>
        <p:blipFill>
          <a:blip r:embed="rId3" cstate="screen">
            <a:extLst>
              <a:ext uri="{28A0092B-C50C-407E-A947-70E740481C1C}">
                <a14:useLocalDpi xmlns:a14="http://schemas.microsoft.com/office/drawing/2010/main" val="0"/>
              </a:ext>
            </a:extLst>
          </a:blip>
          <a:srcRect/>
          <a:stretch>
            <a:fillRect/>
          </a:stretch>
        </p:blipFill>
        <p:spPr bwMode="auto">
          <a:xfrm>
            <a:off x="6767972" y="3289356"/>
            <a:ext cx="967455" cy="13350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http://data.fao.org/bootlife-theme/images/FAO-logo-en.png"/>
          <p:cNvPicPr>
            <a:picLocks noGrp="1" noChangeAspect="1" noChangeArrowheads="1"/>
          </p:cNvPicPr>
          <p:nvPr>
            <p:ph sz="quarter" idx="86"/>
          </p:nvPr>
        </p:nvPicPr>
        <p:blipFill>
          <a:blip r:embed="rId4" cstate="print">
            <a:extLst>
              <a:ext uri="{28A0092B-C50C-407E-A947-70E740481C1C}">
                <a14:useLocalDpi xmlns:a14="http://schemas.microsoft.com/office/drawing/2010/main" val="0"/>
              </a:ext>
            </a:extLst>
          </a:blip>
          <a:srcRect/>
          <a:stretch>
            <a:fillRect/>
          </a:stretch>
        </p:blipFill>
        <p:spPr bwMode="auto">
          <a:xfrm>
            <a:off x="5988050" y="4883520"/>
            <a:ext cx="2527300" cy="47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71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Évaluation de la durabilité</a:t>
            </a:r>
            <a:endParaRPr lang="fr-CH" dirty="0"/>
          </a:p>
        </p:txBody>
      </p:sp>
      <p:sp>
        <p:nvSpPr>
          <p:cNvPr id="3" name="Inhaltsplatzhalter 2"/>
          <p:cNvSpPr>
            <a:spLocks noGrp="1"/>
          </p:cNvSpPr>
          <p:nvPr>
            <p:ph idx="12"/>
          </p:nvPr>
        </p:nvSpPr>
        <p:spPr/>
        <p:txBody>
          <a:bodyPr>
            <a:noAutofit/>
          </a:bodyPr>
          <a:lstStyle/>
          <a:p>
            <a:r>
              <a:rPr lang="fr-CH" dirty="0" smtClean="0"/>
              <a:t>RISE – Instrument de conseil axé sur les mesures</a:t>
            </a:r>
            <a:endParaRPr lang="fr-CH" dirty="0"/>
          </a:p>
        </p:txBody>
      </p:sp>
      <p:sp>
        <p:nvSpPr>
          <p:cNvPr id="4" name="Inhaltsplatzhalter 3"/>
          <p:cNvSpPr>
            <a:spLocks noGrp="1"/>
          </p:cNvSpPr>
          <p:nvPr>
            <p:ph idx="14"/>
          </p:nvPr>
        </p:nvSpPr>
        <p:spPr>
          <a:xfrm>
            <a:off x="628650" y="6102208"/>
            <a:ext cx="7886700" cy="279120"/>
          </a:xfrm>
        </p:spPr>
        <p:txBody>
          <a:bodyPr/>
          <a:lstStyle/>
          <a:p>
            <a:r>
              <a:rPr lang="de-CH" dirty="0" smtClean="0"/>
              <a:t>Source : HAFL</a:t>
            </a:r>
            <a:endParaRPr lang="de-CH" dirty="0"/>
          </a:p>
        </p:txBody>
      </p:sp>
      <p:sp>
        <p:nvSpPr>
          <p:cNvPr id="7" name="Inhaltsplatzhalter 6"/>
          <p:cNvSpPr>
            <a:spLocks noGrp="1"/>
          </p:cNvSpPr>
          <p:nvPr>
            <p:ph sz="quarter" idx="61"/>
          </p:nvPr>
        </p:nvSpPr>
        <p:spPr>
          <a:xfrm>
            <a:off x="615142" y="3138275"/>
            <a:ext cx="7908954" cy="2955021"/>
          </a:xfrm>
        </p:spPr>
        <p:txBody>
          <a:bodyPr/>
          <a:lstStyle/>
          <a:p>
            <a:r>
              <a:rPr lang="fr-CH" dirty="0" smtClean="0"/>
              <a:t>But</a:t>
            </a:r>
          </a:p>
          <a:p>
            <a:r>
              <a:rPr lang="fr-CH" sz="1600" dirty="0" smtClean="0"/>
              <a:t>Contribuer au niveau mondial à l’amélioration de la durabilité </a:t>
            </a:r>
            <a:br>
              <a:rPr lang="fr-CH" sz="1600" dirty="0" smtClean="0"/>
            </a:br>
            <a:r>
              <a:rPr lang="fr-CH" sz="1600" dirty="0" smtClean="0"/>
              <a:t>de la production agricole</a:t>
            </a:r>
          </a:p>
          <a:p>
            <a:pPr lvl="1"/>
            <a:endParaRPr lang="fr-CH" dirty="0" smtClean="0"/>
          </a:p>
          <a:p>
            <a:r>
              <a:rPr lang="fr-CH" dirty="0" smtClean="0"/>
              <a:t>Utilisation</a:t>
            </a:r>
          </a:p>
          <a:p>
            <a:r>
              <a:rPr lang="fr-CH" sz="1600" dirty="0" smtClean="0"/>
              <a:t>Domaines agricoles en Suisse et dans le monde entier</a:t>
            </a:r>
          </a:p>
          <a:p>
            <a:pPr lvl="1"/>
            <a:endParaRPr lang="fr-CH" dirty="0" smtClean="0"/>
          </a:p>
          <a:p>
            <a:r>
              <a:rPr lang="fr-CH" dirty="0" smtClean="0"/>
              <a:t>But</a:t>
            </a:r>
          </a:p>
          <a:p>
            <a:pPr lvl="1"/>
            <a:r>
              <a:rPr lang="fr-CH" dirty="0" smtClean="0"/>
              <a:t>Développer les capacités</a:t>
            </a:r>
          </a:p>
          <a:p>
            <a:pPr lvl="1"/>
            <a:r>
              <a:rPr lang="fr-CH" dirty="0" smtClean="0"/>
              <a:t>Identifier les points forts, les points faibles et les interactions</a:t>
            </a:r>
          </a:p>
        </p:txBody>
      </p:sp>
      <p:sp>
        <p:nvSpPr>
          <p:cNvPr id="8" name="Fußzeilenplatzhalter 7"/>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24</a:t>
            </a:fld>
            <a:endParaRPr lang="fr-CH" altLang="de-DE" dirty="0"/>
          </a:p>
        </p:txBody>
      </p:sp>
      <p:pic>
        <p:nvPicPr>
          <p:cNvPr id="9" name="Picture 8"/>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tretch>
            <a:fillRect/>
          </a:stretch>
        </p:blipFill>
        <p:spPr bwMode="auto">
          <a:xfrm>
            <a:off x="6444208" y="1514007"/>
            <a:ext cx="2331444" cy="116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5"/>
          <p:cNvSpPr>
            <a:spLocks noGrp="1"/>
          </p:cNvSpPr>
          <p:nvPr>
            <p:ph sz="quarter" idx="60"/>
          </p:nvPr>
        </p:nvSpPr>
        <p:spPr>
          <a:xfrm>
            <a:off x="619904" y="1543199"/>
            <a:ext cx="6184344" cy="1454150"/>
          </a:xfrm>
        </p:spPr>
        <p:txBody>
          <a:bodyPr/>
          <a:lstStyle/>
          <a:p>
            <a:r>
              <a:rPr lang="fr-CH" dirty="0" smtClean="0"/>
              <a:t>RISE = Analyse volontaire axée sur les mesures conçues pour la production agricole au niveau des exploitations</a:t>
            </a:r>
          </a:p>
          <a:p>
            <a:r>
              <a:rPr lang="fr-CH" dirty="0" smtClean="0"/>
              <a:t>RISE ne sert pas à la certification</a:t>
            </a:r>
          </a:p>
          <a:p>
            <a:r>
              <a:rPr lang="fr-CH" dirty="0" smtClean="0"/>
              <a:t>Instrument de conseil développé par la HAFL</a:t>
            </a:r>
          </a:p>
        </p:txBody>
      </p:sp>
    </p:spTree>
    <p:extLst>
      <p:ext uri="{BB962C8B-B14F-4D97-AF65-F5344CB8AC3E}">
        <p14:creationId xmlns:p14="http://schemas.microsoft.com/office/powerpoint/2010/main" val="3309925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screen">
            <a:extLst>
              <a:ext uri="{28A0092B-C50C-407E-A947-70E740481C1C}">
                <a14:useLocalDpi xmlns:a14="http://schemas.microsoft.com/office/drawing/2010/main" val="0"/>
              </a:ext>
            </a:extLst>
          </a:blip>
          <a:srcRect l="7072" r="15145"/>
          <a:stretch/>
        </p:blipFill>
        <p:spPr>
          <a:xfrm>
            <a:off x="-256762" y="1333060"/>
            <a:ext cx="6517767" cy="4787436"/>
          </a:xfrm>
          <a:prstGeom prst="rect">
            <a:avLst/>
          </a:prstGeom>
        </p:spPr>
      </p:pic>
      <p:sp>
        <p:nvSpPr>
          <p:cNvPr id="2" name="Titel 1"/>
          <p:cNvSpPr>
            <a:spLocks noGrp="1"/>
          </p:cNvSpPr>
          <p:nvPr>
            <p:ph type="title"/>
          </p:nvPr>
        </p:nvSpPr>
        <p:spPr/>
        <p:txBody>
          <a:bodyPr/>
          <a:lstStyle/>
          <a:p>
            <a:r>
              <a:rPr lang="fr-CH" dirty="0" smtClean="0"/>
              <a:t>Évaluation de la durabilité</a:t>
            </a:r>
            <a:endParaRPr lang="fr-CH" dirty="0"/>
          </a:p>
        </p:txBody>
      </p:sp>
      <p:sp>
        <p:nvSpPr>
          <p:cNvPr id="3" name="Inhaltsplatzhalter 2"/>
          <p:cNvSpPr>
            <a:spLocks noGrp="1"/>
          </p:cNvSpPr>
          <p:nvPr>
            <p:ph idx="12"/>
          </p:nvPr>
        </p:nvSpPr>
        <p:spPr/>
        <p:txBody>
          <a:bodyPr>
            <a:noAutofit/>
          </a:bodyPr>
          <a:lstStyle/>
          <a:p>
            <a:r>
              <a:rPr lang="fr-CH" dirty="0" smtClean="0"/>
              <a:t>RISE – Représentation visuelle de 10 thèmes</a:t>
            </a:r>
            <a:endParaRPr lang="fr-CH" dirty="0"/>
          </a:p>
        </p:txBody>
      </p:sp>
      <p:sp>
        <p:nvSpPr>
          <p:cNvPr id="9" name="Inhaltsplatzhalter 8"/>
          <p:cNvSpPr>
            <a:spLocks noGrp="1"/>
          </p:cNvSpPr>
          <p:nvPr>
            <p:ph idx="14"/>
          </p:nvPr>
        </p:nvSpPr>
        <p:spPr>
          <a:xfrm>
            <a:off x="628650" y="6102208"/>
            <a:ext cx="7886700" cy="279120"/>
          </a:xfrm>
        </p:spPr>
        <p:txBody>
          <a:bodyPr/>
          <a:lstStyle/>
          <a:p>
            <a:r>
              <a:rPr lang="de-CH" dirty="0" smtClean="0"/>
              <a:t>Source : HAFL</a:t>
            </a:r>
            <a:endParaRPr lang="de-CH" dirty="0"/>
          </a:p>
        </p:txBody>
      </p:sp>
      <p:sp>
        <p:nvSpPr>
          <p:cNvPr id="8" name="Fußzeilenplatzhalter 7"/>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25</a:t>
            </a:fld>
            <a:endParaRPr lang="fr-CH" altLang="de-DE" dirty="0"/>
          </a:p>
        </p:txBody>
      </p:sp>
      <p:sp>
        <p:nvSpPr>
          <p:cNvPr id="19" name="Textfeld 18"/>
          <p:cNvSpPr txBox="1"/>
          <p:nvPr/>
        </p:nvSpPr>
        <p:spPr>
          <a:xfrm>
            <a:off x="6422261" y="1894540"/>
            <a:ext cx="2219179" cy="584775"/>
          </a:xfrm>
          <a:prstGeom prst="rect">
            <a:avLst/>
          </a:prstGeom>
          <a:noFill/>
        </p:spPr>
        <p:txBody>
          <a:bodyPr wrap="square" rtlCol="0">
            <a:spAutoFit/>
          </a:bodyPr>
          <a:lstStyle/>
          <a:p>
            <a:r>
              <a:rPr lang="fr-CH" sz="1600" dirty="0" smtClean="0">
                <a:solidFill>
                  <a:schemeClr val="tx1"/>
                </a:solidFill>
              </a:rPr>
              <a:t>10 Thèmes</a:t>
            </a:r>
          </a:p>
          <a:p>
            <a:r>
              <a:rPr lang="fr-CH" sz="1600" dirty="0" smtClean="0">
                <a:solidFill>
                  <a:schemeClr val="tx1"/>
                </a:solidFill>
              </a:rPr>
              <a:t>50 Indicateurs (points</a:t>
            </a:r>
            <a:r>
              <a:rPr lang="fr-CH" sz="1400" dirty="0" smtClean="0">
                <a:solidFill>
                  <a:schemeClr val="tx1"/>
                </a:solidFill>
              </a:rPr>
              <a:t>)</a:t>
            </a:r>
            <a:endParaRPr lang="fr-CH" sz="1400" dirty="0">
              <a:solidFill>
                <a:schemeClr val="tx1"/>
              </a:solidFill>
            </a:endParaRPr>
          </a:p>
        </p:txBody>
      </p:sp>
      <p:pic>
        <p:nvPicPr>
          <p:cNvPr id="6" name="Inhaltsplatzhalter 5"/>
          <p:cNvPicPr>
            <a:picLocks noGrp="1" noChangeAspect="1"/>
          </p:cNvPicPr>
          <p:nvPr>
            <p:ph sz="quarter" idx="17"/>
          </p:nvPr>
        </p:nvPicPr>
        <p:blipFill rotWithShape="1">
          <a:blip r:embed="rId3"/>
          <a:srcRect l="-1" t="1235" r="80021" b="-1235"/>
          <a:stretch/>
        </p:blipFill>
        <p:spPr>
          <a:xfrm>
            <a:off x="6730305" y="2815154"/>
            <a:ext cx="432000" cy="1228725"/>
          </a:xfrm>
          <a:prstGeom prst="rect">
            <a:avLst/>
          </a:prstGeom>
        </p:spPr>
      </p:pic>
      <p:sp>
        <p:nvSpPr>
          <p:cNvPr id="5" name="Textfeld 4"/>
          <p:cNvSpPr txBox="1"/>
          <p:nvPr/>
        </p:nvSpPr>
        <p:spPr>
          <a:xfrm>
            <a:off x="7162305" y="2763843"/>
            <a:ext cx="1586159" cy="1200329"/>
          </a:xfrm>
          <a:prstGeom prst="rect">
            <a:avLst/>
          </a:prstGeom>
          <a:noFill/>
        </p:spPr>
        <p:txBody>
          <a:bodyPr wrap="square" rtlCol="0">
            <a:spAutoFit/>
          </a:bodyPr>
          <a:lstStyle/>
          <a:p>
            <a:pPr>
              <a:lnSpc>
                <a:spcPct val="150000"/>
              </a:lnSpc>
            </a:pPr>
            <a:r>
              <a:rPr lang="fr-CH" sz="1200" spc="10" dirty="0" smtClean="0">
                <a:solidFill>
                  <a:schemeClr val="tx1"/>
                </a:solidFill>
              </a:rPr>
              <a:t>Zone positive</a:t>
            </a:r>
          </a:p>
          <a:p>
            <a:pPr>
              <a:lnSpc>
                <a:spcPct val="150000"/>
              </a:lnSpc>
            </a:pPr>
            <a:r>
              <a:rPr lang="fr-CH" sz="1200" spc="10" dirty="0" smtClean="0">
                <a:solidFill>
                  <a:schemeClr val="tx1"/>
                </a:solidFill>
              </a:rPr>
              <a:t>Zone à vérifier</a:t>
            </a:r>
          </a:p>
          <a:p>
            <a:pPr>
              <a:lnSpc>
                <a:spcPct val="150000"/>
              </a:lnSpc>
            </a:pPr>
            <a:r>
              <a:rPr lang="fr-CH" sz="1200" spc="10" dirty="0" smtClean="0">
                <a:solidFill>
                  <a:schemeClr val="tx1"/>
                </a:solidFill>
              </a:rPr>
              <a:t>Zone problématique</a:t>
            </a:r>
          </a:p>
          <a:p>
            <a:pPr>
              <a:lnSpc>
                <a:spcPct val="150000"/>
              </a:lnSpc>
            </a:pPr>
            <a:r>
              <a:rPr lang="fr-CH" sz="1200" spc="10" dirty="0" smtClean="0">
                <a:solidFill>
                  <a:schemeClr val="tx1"/>
                </a:solidFill>
              </a:rPr>
              <a:t>Degré de durabilité</a:t>
            </a:r>
          </a:p>
        </p:txBody>
      </p:sp>
      <p:sp>
        <p:nvSpPr>
          <p:cNvPr id="4" name="ZoneTexte 3"/>
          <p:cNvSpPr txBox="1"/>
          <p:nvPr/>
        </p:nvSpPr>
        <p:spPr>
          <a:xfrm>
            <a:off x="2572866" y="1911855"/>
            <a:ext cx="1800200" cy="276999"/>
          </a:xfrm>
          <a:prstGeom prst="rect">
            <a:avLst/>
          </a:prstGeom>
          <a:solidFill>
            <a:schemeClr val="bg1"/>
          </a:solidFill>
        </p:spPr>
        <p:txBody>
          <a:bodyPr wrap="square" rtlCol="0">
            <a:spAutoFit/>
          </a:bodyPr>
          <a:lstStyle/>
          <a:p>
            <a:r>
              <a:rPr lang="fr-CH" sz="1200" b="1" dirty="0" smtClean="0"/>
              <a:t>Utilisation du sol (56)</a:t>
            </a:r>
            <a:endParaRPr lang="fr-CH" sz="1200" b="1" dirty="0"/>
          </a:p>
        </p:txBody>
      </p:sp>
      <p:sp>
        <p:nvSpPr>
          <p:cNvPr id="11" name="ZoneTexte 10"/>
          <p:cNvSpPr txBox="1"/>
          <p:nvPr/>
        </p:nvSpPr>
        <p:spPr>
          <a:xfrm>
            <a:off x="4457373" y="2159002"/>
            <a:ext cx="1800200" cy="461665"/>
          </a:xfrm>
          <a:prstGeom prst="rect">
            <a:avLst/>
          </a:prstGeom>
          <a:solidFill>
            <a:schemeClr val="bg1"/>
          </a:solidFill>
        </p:spPr>
        <p:txBody>
          <a:bodyPr wrap="square" rtlCol="0">
            <a:spAutoFit/>
          </a:bodyPr>
          <a:lstStyle/>
          <a:p>
            <a:r>
              <a:rPr lang="fr-CH" sz="1200" b="1" dirty="0" smtClean="0"/>
              <a:t>Production </a:t>
            </a:r>
            <a:br>
              <a:rPr lang="fr-CH" sz="1200" b="1" dirty="0" smtClean="0"/>
            </a:br>
            <a:r>
              <a:rPr lang="fr-CH" sz="1200" b="1" dirty="0" smtClean="0"/>
              <a:t>animale (97)</a:t>
            </a:r>
            <a:endParaRPr lang="fr-CH" sz="1200" b="1" dirty="0"/>
          </a:p>
        </p:txBody>
      </p:sp>
      <p:sp>
        <p:nvSpPr>
          <p:cNvPr id="12" name="ZoneTexte 11"/>
          <p:cNvSpPr txBox="1"/>
          <p:nvPr/>
        </p:nvSpPr>
        <p:spPr>
          <a:xfrm>
            <a:off x="4890756" y="2931201"/>
            <a:ext cx="1800200" cy="646331"/>
          </a:xfrm>
          <a:prstGeom prst="rect">
            <a:avLst/>
          </a:prstGeom>
          <a:solidFill>
            <a:schemeClr val="bg1"/>
          </a:solidFill>
        </p:spPr>
        <p:txBody>
          <a:bodyPr wrap="square" rtlCol="0">
            <a:spAutoFit/>
          </a:bodyPr>
          <a:lstStyle/>
          <a:p>
            <a:r>
              <a:rPr lang="fr-CH" sz="1200" b="1" dirty="0" smtClean="0"/>
              <a:t>Utilisation matériaux et protection de l’environnement (68)</a:t>
            </a:r>
            <a:endParaRPr lang="fr-CH" sz="1200" b="1" dirty="0"/>
          </a:p>
        </p:txBody>
      </p:sp>
      <p:sp>
        <p:nvSpPr>
          <p:cNvPr id="13" name="ZoneTexte 12"/>
          <p:cNvSpPr txBox="1"/>
          <p:nvPr/>
        </p:nvSpPr>
        <p:spPr>
          <a:xfrm>
            <a:off x="4949130" y="4130782"/>
            <a:ext cx="2055523" cy="276999"/>
          </a:xfrm>
          <a:prstGeom prst="rect">
            <a:avLst/>
          </a:prstGeom>
          <a:solidFill>
            <a:schemeClr val="bg1"/>
          </a:solidFill>
        </p:spPr>
        <p:txBody>
          <a:bodyPr wrap="square" rtlCol="0">
            <a:spAutoFit/>
          </a:bodyPr>
          <a:lstStyle/>
          <a:p>
            <a:r>
              <a:rPr lang="fr-CH" sz="1200" b="1" dirty="0" smtClean="0"/>
              <a:t>Consommation d’eau (75)</a:t>
            </a:r>
            <a:endParaRPr lang="fr-CH" sz="1200" b="1" dirty="0"/>
          </a:p>
        </p:txBody>
      </p:sp>
      <p:sp>
        <p:nvSpPr>
          <p:cNvPr id="14" name="ZoneTexte 13"/>
          <p:cNvSpPr txBox="1"/>
          <p:nvPr/>
        </p:nvSpPr>
        <p:spPr>
          <a:xfrm>
            <a:off x="4413504" y="4950073"/>
            <a:ext cx="2055523" cy="276999"/>
          </a:xfrm>
          <a:prstGeom prst="rect">
            <a:avLst/>
          </a:prstGeom>
          <a:solidFill>
            <a:schemeClr val="bg1"/>
          </a:solidFill>
        </p:spPr>
        <p:txBody>
          <a:bodyPr wrap="square" rtlCol="0">
            <a:spAutoFit/>
          </a:bodyPr>
          <a:lstStyle/>
          <a:p>
            <a:r>
              <a:rPr lang="fr-CH" sz="1200" b="1" dirty="0" smtClean="0"/>
              <a:t>Énergie et climat (33)</a:t>
            </a:r>
            <a:endParaRPr lang="fr-CH" sz="1200" b="1" dirty="0"/>
          </a:p>
        </p:txBody>
      </p:sp>
      <p:sp>
        <p:nvSpPr>
          <p:cNvPr id="15" name="ZoneTexte 14"/>
          <p:cNvSpPr txBox="1"/>
          <p:nvPr/>
        </p:nvSpPr>
        <p:spPr>
          <a:xfrm>
            <a:off x="2842028" y="5307033"/>
            <a:ext cx="2055523" cy="276999"/>
          </a:xfrm>
          <a:prstGeom prst="rect">
            <a:avLst/>
          </a:prstGeom>
          <a:solidFill>
            <a:schemeClr val="bg1"/>
          </a:solidFill>
        </p:spPr>
        <p:txBody>
          <a:bodyPr wrap="square" rtlCol="0">
            <a:spAutoFit/>
          </a:bodyPr>
          <a:lstStyle/>
          <a:p>
            <a:r>
              <a:rPr lang="fr-CH" sz="1200" b="1" dirty="0" smtClean="0"/>
              <a:t>Biodiversité (45)</a:t>
            </a:r>
            <a:endParaRPr lang="fr-CH" sz="1200" b="1" dirty="0"/>
          </a:p>
        </p:txBody>
      </p:sp>
      <p:sp>
        <p:nvSpPr>
          <p:cNvPr id="16" name="ZoneTexte 15"/>
          <p:cNvSpPr txBox="1"/>
          <p:nvPr/>
        </p:nvSpPr>
        <p:spPr>
          <a:xfrm>
            <a:off x="517343" y="4950072"/>
            <a:ext cx="2055523" cy="276999"/>
          </a:xfrm>
          <a:prstGeom prst="rect">
            <a:avLst/>
          </a:prstGeom>
          <a:solidFill>
            <a:schemeClr val="bg1"/>
          </a:solidFill>
        </p:spPr>
        <p:txBody>
          <a:bodyPr wrap="square" rtlCol="0">
            <a:spAutoFit/>
          </a:bodyPr>
          <a:lstStyle/>
          <a:p>
            <a:r>
              <a:rPr lang="fr-CH" sz="1200" b="1" dirty="0" smtClean="0"/>
              <a:t>Conditions de travail (86)</a:t>
            </a:r>
            <a:endParaRPr lang="fr-CH" sz="1200" b="1" dirty="0"/>
          </a:p>
        </p:txBody>
      </p:sp>
      <p:sp>
        <p:nvSpPr>
          <p:cNvPr id="17" name="ZoneTexte 16"/>
          <p:cNvSpPr txBox="1"/>
          <p:nvPr/>
        </p:nvSpPr>
        <p:spPr>
          <a:xfrm>
            <a:off x="412626" y="4097005"/>
            <a:ext cx="1589426" cy="276999"/>
          </a:xfrm>
          <a:prstGeom prst="rect">
            <a:avLst/>
          </a:prstGeom>
          <a:solidFill>
            <a:schemeClr val="bg1"/>
          </a:solidFill>
        </p:spPr>
        <p:txBody>
          <a:bodyPr wrap="square" rtlCol="0">
            <a:spAutoFit/>
          </a:bodyPr>
          <a:lstStyle/>
          <a:p>
            <a:r>
              <a:rPr lang="fr-CH" sz="1200" b="1" dirty="0" smtClean="0"/>
              <a:t>Qualité de vie (58)</a:t>
            </a:r>
            <a:endParaRPr lang="fr-CH" sz="1200" b="1" dirty="0"/>
          </a:p>
        </p:txBody>
      </p:sp>
      <p:sp>
        <p:nvSpPr>
          <p:cNvPr id="18" name="ZoneTexte 17"/>
          <p:cNvSpPr txBox="1"/>
          <p:nvPr/>
        </p:nvSpPr>
        <p:spPr>
          <a:xfrm>
            <a:off x="517343" y="3109934"/>
            <a:ext cx="1478285" cy="276999"/>
          </a:xfrm>
          <a:prstGeom prst="rect">
            <a:avLst/>
          </a:prstGeom>
          <a:solidFill>
            <a:schemeClr val="bg1"/>
          </a:solidFill>
        </p:spPr>
        <p:txBody>
          <a:bodyPr wrap="square" rtlCol="0">
            <a:spAutoFit/>
          </a:bodyPr>
          <a:lstStyle/>
          <a:p>
            <a:r>
              <a:rPr lang="fr-CH" sz="1200" b="1" dirty="0" smtClean="0"/>
              <a:t>   Rentabilité (65)</a:t>
            </a:r>
            <a:endParaRPr lang="fr-CH" sz="1200" b="1" dirty="0"/>
          </a:p>
        </p:txBody>
      </p:sp>
      <p:sp>
        <p:nvSpPr>
          <p:cNvPr id="20" name="ZoneTexte 19"/>
          <p:cNvSpPr txBox="1"/>
          <p:nvPr/>
        </p:nvSpPr>
        <p:spPr>
          <a:xfrm>
            <a:off x="1043608" y="2234797"/>
            <a:ext cx="1364570" cy="461665"/>
          </a:xfrm>
          <a:prstGeom prst="rect">
            <a:avLst/>
          </a:prstGeom>
          <a:solidFill>
            <a:schemeClr val="bg1"/>
          </a:solidFill>
        </p:spPr>
        <p:txBody>
          <a:bodyPr wrap="square" rtlCol="0">
            <a:spAutoFit/>
          </a:bodyPr>
          <a:lstStyle/>
          <a:p>
            <a:r>
              <a:rPr lang="fr-CH" sz="1200" b="1" dirty="0" smtClean="0"/>
              <a:t>Gestion de l’entreprise (80)</a:t>
            </a:r>
            <a:endParaRPr lang="fr-CH" sz="1200" b="1" dirty="0"/>
          </a:p>
        </p:txBody>
      </p:sp>
    </p:spTree>
    <p:extLst>
      <p:ext uri="{BB962C8B-B14F-4D97-AF65-F5344CB8AC3E}">
        <p14:creationId xmlns:p14="http://schemas.microsoft.com/office/powerpoint/2010/main" val="298454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Évaluation de la durabilité</a:t>
            </a:r>
            <a:endParaRPr lang="fr-CH" dirty="0"/>
          </a:p>
        </p:txBody>
      </p:sp>
      <p:sp>
        <p:nvSpPr>
          <p:cNvPr id="3" name="Inhaltsplatzhalter 2"/>
          <p:cNvSpPr>
            <a:spLocks noGrp="1"/>
          </p:cNvSpPr>
          <p:nvPr>
            <p:ph idx="12"/>
          </p:nvPr>
        </p:nvSpPr>
        <p:spPr/>
        <p:txBody>
          <a:bodyPr>
            <a:noAutofit/>
          </a:bodyPr>
          <a:lstStyle/>
          <a:p>
            <a:r>
              <a:rPr lang="fr-CH" dirty="0" smtClean="0"/>
              <a:t>RISE – Recensement de paramètres mous et durs</a:t>
            </a:r>
            <a:endParaRPr lang="fr-CH" dirty="0"/>
          </a:p>
        </p:txBody>
      </p:sp>
      <p:sp>
        <p:nvSpPr>
          <p:cNvPr id="8" name="Fußzeilenplatzhalter 7"/>
          <p:cNvSpPr>
            <a:spLocks noGrp="1"/>
          </p:cNvSpPr>
          <p:nvPr>
            <p:ph type="ftr" sz="quarter" idx="4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26</a:t>
            </a:fld>
            <a:endParaRPr lang="fr-CH" altLang="de-DE"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1356440684"/>
              </p:ext>
            </p:extLst>
          </p:nvPr>
        </p:nvGraphicFramePr>
        <p:xfrm>
          <a:off x="612775" y="1543050"/>
          <a:ext cx="3895725" cy="4659210"/>
        </p:xfrm>
        <a:graphic>
          <a:graphicData uri="http://schemas.openxmlformats.org/drawingml/2006/table">
            <a:tbl>
              <a:tblPr firstRow="1" bandRow="1">
                <a:tableStyleId>{F5AB1C69-6EDB-4FF4-983F-18BD219EF322}</a:tableStyleId>
              </a:tblPr>
              <a:tblGrid>
                <a:gridCol w="286817"/>
                <a:gridCol w="1224136"/>
                <a:gridCol w="2384772"/>
              </a:tblGrid>
              <a:tr h="312000">
                <a:tc gridSpan="2">
                  <a:txBody>
                    <a:bodyPr/>
                    <a:lstStyle/>
                    <a:p>
                      <a:r>
                        <a:rPr lang="fr-CH" sz="1200" noProof="0" dirty="0" smtClean="0">
                          <a:solidFill>
                            <a:schemeClr val="tx1"/>
                          </a:solidFill>
                        </a:rPr>
                        <a:t>Indicateurs</a:t>
                      </a:r>
                      <a:endParaRPr lang="fr-CH" sz="1200" noProof="0" dirty="0">
                        <a:solidFill>
                          <a:schemeClr val="tx1"/>
                        </a:solidFill>
                      </a:endParaRPr>
                    </a:p>
                  </a:txBody>
                  <a:tcPr>
                    <a:solidFill>
                      <a:schemeClr val="bg2">
                        <a:lumMod val="75000"/>
                      </a:schemeClr>
                    </a:solidFill>
                  </a:tcPr>
                </a:tc>
                <a:tc hMerge="1">
                  <a:txBody>
                    <a:bodyPr/>
                    <a:lstStyle/>
                    <a:p>
                      <a:endParaRPr lang="de-CH" sz="1200" dirty="0">
                        <a:solidFill>
                          <a:schemeClr val="tx1"/>
                        </a:solidFill>
                      </a:endParaRPr>
                    </a:p>
                  </a:txBody>
                  <a:tcPr/>
                </a:tc>
                <a:tc>
                  <a:txBody>
                    <a:bodyPr/>
                    <a:lstStyle/>
                    <a:p>
                      <a:r>
                        <a:rPr lang="fr-CH" sz="1200" noProof="0" dirty="0" smtClean="0">
                          <a:solidFill>
                            <a:schemeClr val="tx1"/>
                          </a:solidFill>
                        </a:rPr>
                        <a:t>Paramètres</a:t>
                      </a:r>
                      <a:endParaRPr lang="fr-CH" sz="1200" noProof="0" dirty="0">
                        <a:solidFill>
                          <a:schemeClr val="tx1"/>
                        </a:solidFill>
                      </a:endParaRPr>
                    </a:p>
                  </a:txBody>
                  <a:tcPr>
                    <a:solidFill>
                      <a:schemeClr val="bg2">
                        <a:lumMod val="75000"/>
                      </a:schemeClr>
                    </a:solidFill>
                  </a:tcPr>
                </a:tc>
              </a:tr>
              <a:tr h="312000">
                <a:tc rowSpan="2">
                  <a:txBody>
                    <a:bodyPr/>
                    <a:lstStyle/>
                    <a:p>
                      <a:pPr algn="ctr"/>
                      <a:r>
                        <a:rPr lang="fr-CH" sz="1100" noProof="0" dirty="0" smtClean="0"/>
                        <a:t>AGRONOMIE</a:t>
                      </a:r>
                      <a:endParaRPr lang="fr-CH" sz="1100" b="1" noProof="0" dirty="0">
                        <a:solidFill>
                          <a:schemeClr val="tx1"/>
                        </a:solidFill>
                      </a:endParaRPr>
                    </a:p>
                  </a:txBody>
                  <a:tcPr vert="vert270" anchor="ctr">
                    <a:solidFill>
                      <a:schemeClr val="bg2">
                        <a:lumMod val="75000"/>
                      </a:schemeClr>
                    </a:solidFill>
                  </a:tcPr>
                </a:tc>
                <a:tc>
                  <a:txBody>
                    <a:bodyPr/>
                    <a:lstStyle/>
                    <a:p>
                      <a:r>
                        <a:rPr lang="fr-CH" sz="1100" noProof="0" dirty="0" smtClean="0"/>
                        <a:t>Cycles des éléments nutritifs</a:t>
                      </a:r>
                      <a:endParaRPr lang="fr-CH" sz="1100" noProof="0" dirty="0">
                        <a:solidFill>
                          <a:schemeClr val="tx1"/>
                        </a:solidFill>
                      </a:endParaRPr>
                    </a:p>
                  </a:txBody>
                  <a:tcPr>
                    <a:solidFill>
                      <a:schemeClr val="bg2">
                        <a:lumMod val="90000"/>
                      </a:schemeClr>
                    </a:solidFill>
                  </a:tcPr>
                </a:tc>
                <a:tc>
                  <a:txBody>
                    <a:bodyPr/>
                    <a:lstStyle/>
                    <a:p>
                      <a:pPr>
                        <a:lnSpc>
                          <a:spcPct val="95000"/>
                        </a:lnSpc>
                      </a:pPr>
                      <a:r>
                        <a:rPr lang="fr-CH" sz="1100" noProof="0" dirty="0" smtClean="0"/>
                        <a:t>Bilan N</a:t>
                      </a:r>
                    </a:p>
                    <a:p>
                      <a:pPr>
                        <a:lnSpc>
                          <a:spcPct val="95000"/>
                        </a:lnSpc>
                      </a:pPr>
                      <a:r>
                        <a:rPr lang="fr-CH" sz="1100" noProof="0" dirty="0" smtClean="0"/>
                        <a:t>Bilan P</a:t>
                      </a:r>
                    </a:p>
                    <a:p>
                      <a:pPr>
                        <a:lnSpc>
                          <a:spcPct val="95000"/>
                        </a:lnSpc>
                      </a:pPr>
                      <a:r>
                        <a:rPr lang="fr-CH" sz="1100" noProof="0" dirty="0" smtClean="0"/>
                        <a:t>Taux d’autoapprovisionnement</a:t>
                      </a:r>
                    </a:p>
                    <a:p>
                      <a:pPr>
                        <a:lnSpc>
                          <a:spcPct val="95000"/>
                        </a:lnSpc>
                      </a:pPr>
                      <a:r>
                        <a:rPr lang="fr-CH" sz="1100" noProof="0" dirty="0" smtClean="0"/>
                        <a:t>Émissions d’ammoniac</a:t>
                      </a:r>
                    </a:p>
                    <a:p>
                      <a:pPr>
                        <a:lnSpc>
                          <a:spcPct val="95000"/>
                        </a:lnSpc>
                      </a:pPr>
                      <a:r>
                        <a:rPr lang="fr-CH" sz="1100" noProof="0" dirty="0" smtClean="0"/>
                        <a:t>Gestion des déchets</a:t>
                      </a:r>
                      <a:endParaRPr lang="fr-CH" sz="1100" noProof="0" dirty="0" smtClean="0">
                        <a:solidFill>
                          <a:schemeClr val="tx1"/>
                        </a:solidFill>
                      </a:endParaRPr>
                    </a:p>
                  </a:txBody>
                  <a:tcPr>
                    <a:solidFill>
                      <a:schemeClr val="bg2">
                        <a:lumMod val="90000"/>
                      </a:schemeClr>
                    </a:solidFill>
                  </a:tcPr>
                </a:tc>
              </a:tr>
              <a:tr h="312000">
                <a:tc vMerge="1">
                  <a:txBody>
                    <a:bodyPr/>
                    <a:lstStyle/>
                    <a:p>
                      <a:endParaRPr lang="de-CH" sz="1100" dirty="0">
                        <a:solidFill>
                          <a:schemeClr val="tx1"/>
                        </a:solidFill>
                      </a:endParaRPr>
                    </a:p>
                  </a:txBody>
                  <a:tcPr vert="vert270"/>
                </a:tc>
                <a:tc>
                  <a:txBody>
                    <a:bodyPr/>
                    <a:lstStyle/>
                    <a:p>
                      <a:r>
                        <a:rPr lang="fr-CH" sz="1100" noProof="0" dirty="0" smtClean="0"/>
                        <a:t>Production animale</a:t>
                      </a:r>
                      <a:endParaRPr lang="fr-CH" sz="1100" noProof="0" dirty="0">
                        <a:solidFill>
                          <a:schemeClr val="tx1"/>
                        </a:solidFill>
                      </a:endParaRPr>
                    </a:p>
                  </a:txBody>
                  <a:tcPr>
                    <a:solidFill>
                      <a:schemeClr val="bg2"/>
                    </a:solidFill>
                  </a:tcPr>
                </a:tc>
                <a:tc>
                  <a:txBody>
                    <a:bodyPr/>
                    <a:lstStyle/>
                    <a:p>
                      <a:pPr>
                        <a:lnSpc>
                          <a:spcPct val="95000"/>
                        </a:lnSpc>
                      </a:pPr>
                      <a:r>
                        <a:rPr lang="fr-CH" sz="1100" noProof="0" dirty="0" smtClean="0"/>
                        <a:t>Gestion des</a:t>
                      </a:r>
                      <a:r>
                        <a:rPr lang="fr-CH" sz="1100" baseline="0" noProof="0" dirty="0" smtClean="0"/>
                        <a:t> troupeaux</a:t>
                      </a:r>
                    </a:p>
                    <a:p>
                      <a:pPr>
                        <a:lnSpc>
                          <a:spcPct val="95000"/>
                        </a:lnSpc>
                      </a:pPr>
                      <a:r>
                        <a:rPr lang="fr-CH" sz="1100" baseline="0" noProof="0" dirty="0" smtClean="0"/>
                        <a:t>Productivité production animale</a:t>
                      </a:r>
                    </a:p>
                    <a:p>
                      <a:pPr>
                        <a:lnSpc>
                          <a:spcPct val="95000"/>
                        </a:lnSpc>
                      </a:pPr>
                      <a:r>
                        <a:rPr lang="fr-CH" sz="1100" baseline="0" noProof="0" dirty="0" smtClean="0"/>
                        <a:t>Passibilité d’exprimer les comportements spécifiques</a:t>
                      </a:r>
                    </a:p>
                    <a:p>
                      <a:pPr>
                        <a:lnSpc>
                          <a:spcPct val="95000"/>
                        </a:lnSpc>
                      </a:pPr>
                      <a:r>
                        <a:rPr lang="fr-CH" sz="1100" baseline="0" noProof="0" dirty="0" smtClean="0"/>
                        <a:t>Conditions de vie</a:t>
                      </a:r>
                    </a:p>
                    <a:p>
                      <a:pPr>
                        <a:lnSpc>
                          <a:spcPct val="95000"/>
                        </a:lnSpc>
                      </a:pPr>
                      <a:r>
                        <a:rPr lang="fr-CH" sz="1100" baseline="0" noProof="0" dirty="0" smtClean="0"/>
                        <a:t>Santé des animaux</a:t>
                      </a:r>
                      <a:endParaRPr lang="fr-CH" sz="1100" noProof="0" dirty="0">
                        <a:solidFill>
                          <a:schemeClr val="tx1"/>
                        </a:solidFill>
                      </a:endParaRPr>
                    </a:p>
                  </a:txBody>
                  <a:tcPr>
                    <a:solidFill>
                      <a:schemeClr val="bg2"/>
                    </a:solidFill>
                  </a:tcPr>
                </a:tc>
              </a:tr>
              <a:tr h="312000">
                <a:tc rowSpan="2">
                  <a:txBody>
                    <a:bodyPr/>
                    <a:lstStyle/>
                    <a:p>
                      <a:pPr algn="ctr"/>
                      <a:r>
                        <a:rPr lang="fr-CH" sz="1100" noProof="0" dirty="0" smtClean="0"/>
                        <a:t>ÉCONOMIE </a:t>
                      </a:r>
                      <a:endParaRPr lang="fr-CH" sz="1100" b="1" noProof="0" dirty="0">
                        <a:solidFill>
                          <a:schemeClr val="tx1"/>
                        </a:solidFill>
                      </a:endParaRPr>
                    </a:p>
                  </a:txBody>
                  <a:tcPr vert="vert270" anchor="ctr">
                    <a:solidFill>
                      <a:schemeClr val="bg2">
                        <a:lumMod val="75000"/>
                      </a:schemeClr>
                    </a:solidFill>
                  </a:tcPr>
                </a:tc>
                <a:tc>
                  <a:txBody>
                    <a:bodyPr/>
                    <a:lstStyle/>
                    <a:p>
                      <a:r>
                        <a:rPr lang="fr-CH" sz="1100" noProof="0" dirty="0" smtClean="0"/>
                        <a:t>Viabilité</a:t>
                      </a:r>
                      <a:r>
                        <a:rPr lang="fr-CH" sz="1100" baseline="0" noProof="0" dirty="0" smtClean="0"/>
                        <a:t> économique</a:t>
                      </a:r>
                      <a:endParaRPr lang="fr-CH" sz="1100" noProof="0" dirty="0">
                        <a:solidFill>
                          <a:schemeClr val="tx1"/>
                        </a:solidFill>
                      </a:endParaRPr>
                    </a:p>
                  </a:txBody>
                  <a:tcPr>
                    <a:solidFill>
                      <a:schemeClr val="bg2">
                        <a:lumMod val="90000"/>
                      </a:schemeClr>
                    </a:solidFill>
                  </a:tcPr>
                </a:tc>
                <a:tc>
                  <a:txBody>
                    <a:bodyPr/>
                    <a:lstStyle/>
                    <a:p>
                      <a:pPr>
                        <a:lnSpc>
                          <a:spcPct val="95000"/>
                        </a:lnSpc>
                      </a:pPr>
                      <a:r>
                        <a:rPr lang="fr-CH" sz="1100" noProof="0" dirty="0" smtClean="0"/>
                        <a:t>Réserves de liquidités</a:t>
                      </a:r>
                    </a:p>
                    <a:p>
                      <a:pPr>
                        <a:lnSpc>
                          <a:spcPct val="95000"/>
                        </a:lnSpc>
                      </a:pPr>
                      <a:r>
                        <a:rPr lang="fr-CH" sz="1100" noProof="0" dirty="0" smtClean="0"/>
                        <a:t>Facteur d’endettement</a:t>
                      </a:r>
                    </a:p>
                    <a:p>
                      <a:pPr>
                        <a:lnSpc>
                          <a:spcPct val="95000"/>
                        </a:lnSpc>
                      </a:pPr>
                      <a:r>
                        <a:rPr lang="fr-CH" sz="1100" noProof="0" dirty="0" smtClean="0"/>
                        <a:t>Vulnérabilité économique</a:t>
                      </a:r>
                    </a:p>
                    <a:p>
                      <a:pPr>
                        <a:lnSpc>
                          <a:spcPct val="95000"/>
                        </a:lnSpc>
                      </a:pPr>
                      <a:r>
                        <a:rPr lang="fr-CH" sz="1100" noProof="0" dirty="0" smtClean="0"/>
                        <a:t>Assurance existence du ménage</a:t>
                      </a:r>
                    </a:p>
                    <a:p>
                      <a:pPr>
                        <a:lnSpc>
                          <a:spcPct val="95000"/>
                        </a:lnSpc>
                      </a:pPr>
                      <a:r>
                        <a:rPr lang="fr-CH" sz="1100" noProof="0" dirty="0" smtClean="0"/>
                        <a:t>Rapport cash-flow / chiffre affaires</a:t>
                      </a:r>
                    </a:p>
                    <a:p>
                      <a:pPr>
                        <a:lnSpc>
                          <a:spcPct val="95000"/>
                        </a:lnSpc>
                      </a:pPr>
                      <a:r>
                        <a:rPr lang="fr-CH" sz="1100" noProof="0" dirty="0" smtClean="0"/>
                        <a:t>Épuisement limite service capital</a:t>
                      </a:r>
                      <a:endParaRPr lang="fr-CH" sz="1100" noProof="0" dirty="0">
                        <a:solidFill>
                          <a:schemeClr val="tx1"/>
                        </a:solidFill>
                      </a:endParaRPr>
                    </a:p>
                  </a:txBody>
                  <a:tcPr>
                    <a:solidFill>
                      <a:schemeClr val="bg2">
                        <a:lumMod val="90000"/>
                      </a:schemeClr>
                    </a:solidFill>
                  </a:tcPr>
                </a:tc>
              </a:tr>
              <a:tr h="312000">
                <a:tc vMerge="1">
                  <a:txBody>
                    <a:bodyPr/>
                    <a:lstStyle/>
                    <a:p>
                      <a:endParaRPr lang="de-CH" sz="1100" dirty="0">
                        <a:solidFill>
                          <a:schemeClr val="tx1"/>
                        </a:solidFill>
                      </a:endParaRPr>
                    </a:p>
                  </a:txBody>
                  <a:tcPr vert="vert270"/>
                </a:tc>
                <a:tc>
                  <a:txBody>
                    <a:bodyPr/>
                    <a:lstStyle/>
                    <a:p>
                      <a:r>
                        <a:rPr lang="fr-CH" sz="1100" noProof="0" dirty="0" smtClean="0"/>
                        <a:t>Gestion de l’entreprise</a:t>
                      </a:r>
                      <a:endParaRPr lang="fr-CH" sz="1100" noProof="0" dirty="0">
                        <a:solidFill>
                          <a:schemeClr val="tx1"/>
                        </a:solidFill>
                      </a:endParaRPr>
                    </a:p>
                  </a:txBody>
                  <a:tcPr>
                    <a:solidFill>
                      <a:schemeClr val="bg2"/>
                    </a:solidFill>
                  </a:tcPr>
                </a:tc>
                <a:tc>
                  <a:txBody>
                    <a:bodyPr/>
                    <a:lstStyle/>
                    <a:p>
                      <a:pPr>
                        <a:lnSpc>
                          <a:spcPct val="95000"/>
                        </a:lnSpc>
                      </a:pPr>
                      <a:r>
                        <a:rPr lang="fr-CH" sz="1100" noProof="0" dirty="0" smtClean="0"/>
                        <a:t>Stratégie d’entreprise</a:t>
                      </a:r>
                    </a:p>
                    <a:p>
                      <a:pPr>
                        <a:lnSpc>
                          <a:spcPct val="95000"/>
                        </a:lnSpc>
                      </a:pPr>
                      <a:r>
                        <a:rPr lang="fr-CH" sz="1100" noProof="0" dirty="0" smtClean="0"/>
                        <a:t>Planification de</a:t>
                      </a:r>
                      <a:r>
                        <a:rPr lang="fr-CH" sz="1100" baseline="0" noProof="0" dirty="0" smtClean="0"/>
                        <a:t> l’entreprise</a:t>
                      </a:r>
                    </a:p>
                    <a:p>
                      <a:pPr>
                        <a:lnSpc>
                          <a:spcPct val="95000"/>
                        </a:lnSpc>
                      </a:pPr>
                      <a:r>
                        <a:rPr lang="fr-CH" sz="1100" baseline="0" noProof="0" dirty="0" smtClean="0"/>
                        <a:t>Stabilité de l’approvisionnement et des rendements</a:t>
                      </a:r>
                    </a:p>
                    <a:p>
                      <a:pPr>
                        <a:lnSpc>
                          <a:spcPct val="95000"/>
                        </a:lnSpc>
                      </a:pPr>
                      <a:r>
                        <a:rPr lang="fr-CH" sz="1100" baseline="0" noProof="0" dirty="0" smtClean="0"/>
                        <a:t>Instruments de planification</a:t>
                      </a:r>
                    </a:p>
                    <a:p>
                      <a:pPr>
                        <a:lnSpc>
                          <a:spcPct val="95000"/>
                        </a:lnSpc>
                      </a:pPr>
                      <a:r>
                        <a:rPr lang="fr-CH" sz="1100" baseline="0" noProof="0" dirty="0" smtClean="0"/>
                        <a:t>Documentation</a:t>
                      </a:r>
                    </a:p>
                    <a:p>
                      <a:pPr>
                        <a:lnSpc>
                          <a:spcPct val="95000"/>
                        </a:lnSpc>
                      </a:pPr>
                      <a:r>
                        <a:rPr lang="fr-CH" sz="1100" baseline="0" noProof="0" dirty="0" smtClean="0"/>
                        <a:t>Gestion de la qualité</a:t>
                      </a:r>
                    </a:p>
                    <a:p>
                      <a:pPr>
                        <a:lnSpc>
                          <a:spcPct val="95000"/>
                        </a:lnSpc>
                      </a:pPr>
                      <a:r>
                        <a:rPr lang="fr-CH" sz="1100" baseline="0" noProof="0" dirty="0" smtClean="0"/>
                        <a:t>Coopération entrepreneuriale</a:t>
                      </a:r>
                      <a:endParaRPr lang="fr-CH" sz="1100" noProof="0" dirty="0">
                        <a:solidFill>
                          <a:schemeClr val="tx1"/>
                        </a:solidFill>
                      </a:endParaRPr>
                    </a:p>
                  </a:txBody>
                  <a:tcPr>
                    <a:solidFill>
                      <a:schemeClr val="bg2"/>
                    </a:solidFill>
                  </a:tcPr>
                </a:tc>
              </a:tr>
            </a:tbl>
          </a:graphicData>
        </a:graphic>
      </p:graphicFrame>
      <p:graphicFrame>
        <p:nvGraphicFramePr>
          <p:cNvPr id="12" name="Inhaltsplatzhalter 6"/>
          <p:cNvGraphicFramePr>
            <a:graphicFrameLocks noGrp="1"/>
          </p:cNvGraphicFramePr>
          <p:nvPr>
            <p:ph sz="quarter" idx="45"/>
            <p:extLst>
              <p:ext uri="{D42A27DB-BD31-4B8C-83A1-F6EECF244321}">
                <p14:modId xmlns:p14="http://schemas.microsoft.com/office/powerpoint/2010/main" val="3904444269"/>
              </p:ext>
            </p:extLst>
          </p:nvPr>
        </p:nvGraphicFramePr>
        <p:xfrm>
          <a:off x="4619625" y="1543050"/>
          <a:ext cx="3895725" cy="4654560"/>
        </p:xfrm>
        <a:graphic>
          <a:graphicData uri="http://schemas.openxmlformats.org/drawingml/2006/table">
            <a:tbl>
              <a:tblPr firstRow="1" bandRow="1">
                <a:tableStyleId>{F5AB1C69-6EDB-4FF4-983F-18BD219EF322}</a:tableStyleId>
              </a:tblPr>
              <a:tblGrid>
                <a:gridCol w="286817"/>
                <a:gridCol w="1512168"/>
                <a:gridCol w="2096740"/>
              </a:tblGrid>
              <a:tr h="312000">
                <a:tc gridSpan="2">
                  <a:txBody>
                    <a:bodyPr/>
                    <a:lstStyle/>
                    <a:p>
                      <a:r>
                        <a:rPr lang="fr-CH" sz="1200" noProof="0" dirty="0" smtClean="0">
                          <a:solidFill>
                            <a:schemeClr val="tx1"/>
                          </a:solidFill>
                        </a:rPr>
                        <a:t>Indicateurs</a:t>
                      </a:r>
                      <a:endParaRPr lang="fr-CH" sz="1200" noProof="0" dirty="0">
                        <a:solidFill>
                          <a:schemeClr val="tx1"/>
                        </a:solidFill>
                      </a:endParaRPr>
                    </a:p>
                  </a:txBody>
                  <a:tcPr>
                    <a:solidFill>
                      <a:schemeClr val="bg2">
                        <a:lumMod val="75000"/>
                      </a:schemeClr>
                    </a:solidFill>
                  </a:tcPr>
                </a:tc>
                <a:tc hMerge="1">
                  <a:txBody>
                    <a:bodyPr/>
                    <a:lstStyle/>
                    <a:p>
                      <a:endParaRPr lang="de-CH" sz="1200" dirty="0">
                        <a:solidFill>
                          <a:schemeClr val="tx1"/>
                        </a:solidFill>
                      </a:endParaRPr>
                    </a:p>
                  </a:txBody>
                  <a:tcPr/>
                </a:tc>
                <a:tc>
                  <a:txBody>
                    <a:bodyPr/>
                    <a:lstStyle/>
                    <a:p>
                      <a:r>
                        <a:rPr lang="fr-CH" sz="1200" noProof="0" dirty="0" smtClean="0">
                          <a:solidFill>
                            <a:schemeClr val="tx1"/>
                          </a:solidFill>
                        </a:rPr>
                        <a:t>Paramètres</a:t>
                      </a:r>
                      <a:endParaRPr lang="fr-CH" sz="1200" noProof="0" dirty="0">
                        <a:solidFill>
                          <a:schemeClr val="tx1"/>
                        </a:solidFill>
                      </a:endParaRPr>
                    </a:p>
                  </a:txBody>
                  <a:tcPr>
                    <a:solidFill>
                      <a:schemeClr val="bg2">
                        <a:lumMod val="75000"/>
                      </a:schemeClr>
                    </a:solidFill>
                  </a:tcPr>
                </a:tc>
              </a:tr>
              <a:tr h="312000">
                <a:tc rowSpan="2">
                  <a:txBody>
                    <a:bodyPr/>
                    <a:lstStyle/>
                    <a:p>
                      <a:pPr algn="ctr"/>
                      <a:r>
                        <a:rPr lang="fr-CH" sz="1100" noProof="0" dirty="0" smtClean="0"/>
                        <a:t>SOCIAL</a:t>
                      </a:r>
                      <a:endParaRPr lang="fr-CH" sz="1100" b="1" noProof="0" dirty="0">
                        <a:solidFill>
                          <a:schemeClr val="tx1"/>
                        </a:solidFill>
                      </a:endParaRPr>
                    </a:p>
                  </a:txBody>
                  <a:tcPr vert="vert270" anchor="ctr">
                    <a:solidFill>
                      <a:schemeClr val="bg2">
                        <a:lumMod val="75000"/>
                      </a:schemeClr>
                    </a:solidFill>
                  </a:tcPr>
                </a:tc>
                <a:tc>
                  <a:txBody>
                    <a:bodyPr/>
                    <a:lstStyle/>
                    <a:p>
                      <a:r>
                        <a:rPr lang="fr-CH" sz="1100" noProof="0" dirty="0" smtClean="0"/>
                        <a:t>Conditions de travail</a:t>
                      </a:r>
                      <a:endParaRPr lang="fr-CH" sz="1100" noProof="0" dirty="0">
                        <a:solidFill>
                          <a:schemeClr val="tx1"/>
                        </a:solidFill>
                      </a:endParaRPr>
                    </a:p>
                  </a:txBody>
                  <a:tcPr>
                    <a:solidFill>
                      <a:schemeClr val="bg2">
                        <a:lumMod val="90000"/>
                      </a:schemeClr>
                    </a:solidFill>
                  </a:tcPr>
                </a:tc>
                <a:tc>
                  <a:txBody>
                    <a:bodyPr/>
                    <a:lstStyle/>
                    <a:p>
                      <a:r>
                        <a:rPr lang="fr-CH" sz="1100" noProof="0" dirty="0" smtClean="0"/>
                        <a:t>Gestion du personnel</a:t>
                      </a:r>
                    </a:p>
                    <a:p>
                      <a:r>
                        <a:rPr lang="fr-CH" sz="1100" noProof="0" dirty="0" smtClean="0"/>
                        <a:t>Temps de travail</a:t>
                      </a:r>
                    </a:p>
                    <a:p>
                      <a:r>
                        <a:rPr lang="fr-CH" sz="1100" noProof="0" dirty="0" smtClean="0"/>
                        <a:t>Sécurité du travail</a:t>
                      </a:r>
                    </a:p>
                    <a:p>
                      <a:r>
                        <a:rPr lang="fr-CH" sz="1100" noProof="0" dirty="0" smtClean="0"/>
                        <a:t>Niveau de salaire et de revenu</a:t>
                      </a:r>
                      <a:endParaRPr lang="fr-CH" sz="1100" noProof="0" dirty="0" smtClean="0">
                        <a:solidFill>
                          <a:schemeClr val="tx1"/>
                        </a:solidFill>
                      </a:endParaRPr>
                    </a:p>
                  </a:txBody>
                  <a:tcPr>
                    <a:solidFill>
                      <a:schemeClr val="bg2">
                        <a:lumMod val="90000"/>
                      </a:schemeClr>
                    </a:solidFill>
                  </a:tcPr>
                </a:tc>
              </a:tr>
              <a:tr h="312000">
                <a:tc vMerge="1">
                  <a:txBody>
                    <a:bodyPr/>
                    <a:lstStyle/>
                    <a:p>
                      <a:endParaRPr lang="de-CH" sz="1100" b="1" dirty="0">
                        <a:solidFill>
                          <a:schemeClr val="tx1"/>
                        </a:solidFill>
                      </a:endParaRPr>
                    </a:p>
                  </a:txBody>
                  <a:tcPr vert="vert270"/>
                </a:tc>
                <a:tc>
                  <a:txBody>
                    <a:bodyPr/>
                    <a:lstStyle/>
                    <a:p>
                      <a:r>
                        <a:rPr lang="fr-CH" sz="1100" noProof="0" dirty="0" smtClean="0"/>
                        <a:t>Qualité de vie</a:t>
                      </a:r>
                      <a:endParaRPr lang="fr-CH" sz="1100" noProof="0" dirty="0">
                        <a:solidFill>
                          <a:schemeClr val="tx1"/>
                        </a:solidFill>
                      </a:endParaRPr>
                    </a:p>
                  </a:txBody>
                  <a:tcPr>
                    <a:solidFill>
                      <a:schemeClr val="bg2"/>
                    </a:solidFill>
                  </a:tcPr>
                </a:tc>
                <a:tc>
                  <a:txBody>
                    <a:bodyPr/>
                    <a:lstStyle/>
                    <a:p>
                      <a:r>
                        <a:rPr lang="fr-CH" sz="1100" noProof="0" dirty="0" smtClean="0"/>
                        <a:t>Profession et formation</a:t>
                      </a:r>
                    </a:p>
                    <a:p>
                      <a:r>
                        <a:rPr lang="fr-CH" sz="1100" noProof="0" dirty="0" smtClean="0"/>
                        <a:t>Situation financière</a:t>
                      </a:r>
                    </a:p>
                    <a:p>
                      <a:r>
                        <a:rPr lang="fr-CH" sz="1100" noProof="0" dirty="0" smtClean="0"/>
                        <a:t>Relations sociales</a:t>
                      </a:r>
                    </a:p>
                    <a:p>
                      <a:r>
                        <a:rPr lang="fr-CH" sz="1100" noProof="0" dirty="0" smtClean="0"/>
                        <a:t>Liberté, valeurs</a:t>
                      </a:r>
                      <a:r>
                        <a:rPr lang="fr-CH" sz="1100" baseline="0" noProof="0" dirty="0" smtClean="0"/>
                        <a:t> et santé personnelles</a:t>
                      </a:r>
                      <a:endParaRPr lang="fr-CH" sz="1100" noProof="0" dirty="0">
                        <a:solidFill>
                          <a:schemeClr val="tx1"/>
                        </a:solidFill>
                      </a:endParaRPr>
                    </a:p>
                  </a:txBody>
                  <a:tcPr>
                    <a:solidFill>
                      <a:schemeClr val="bg2"/>
                    </a:solidFill>
                  </a:tcPr>
                </a:tc>
              </a:tr>
              <a:tr h="312000">
                <a:tc rowSpan="4">
                  <a:txBody>
                    <a:bodyPr/>
                    <a:lstStyle/>
                    <a:p>
                      <a:pPr algn="ctr"/>
                      <a:r>
                        <a:rPr lang="fr-CH" sz="1100" noProof="0" dirty="0" smtClean="0"/>
                        <a:t>ÉCOLOGIE</a:t>
                      </a:r>
                      <a:endParaRPr lang="fr-CH" sz="1100" b="1" noProof="0" dirty="0">
                        <a:solidFill>
                          <a:schemeClr val="tx1"/>
                        </a:solidFill>
                      </a:endParaRPr>
                    </a:p>
                  </a:txBody>
                  <a:tcPr vert="vert270" anchor="ctr">
                    <a:solidFill>
                      <a:schemeClr val="bg2">
                        <a:lumMod val="75000"/>
                      </a:schemeClr>
                    </a:solidFill>
                  </a:tcPr>
                </a:tc>
                <a:tc>
                  <a:txBody>
                    <a:bodyPr/>
                    <a:lstStyle/>
                    <a:p>
                      <a:r>
                        <a:rPr lang="fr-CH" sz="1100" noProof="0" dirty="0" smtClean="0"/>
                        <a:t>Biodiversité et protection phytosanitaire</a:t>
                      </a:r>
                      <a:endParaRPr lang="fr-CH" sz="1100" noProof="0" dirty="0">
                        <a:solidFill>
                          <a:schemeClr val="tx1"/>
                        </a:solidFill>
                      </a:endParaRPr>
                    </a:p>
                  </a:txBody>
                  <a:tcPr>
                    <a:solidFill>
                      <a:schemeClr val="bg2">
                        <a:lumMod val="90000"/>
                      </a:schemeClr>
                    </a:solidFill>
                  </a:tcPr>
                </a:tc>
                <a:tc>
                  <a:txBody>
                    <a:bodyPr/>
                    <a:lstStyle/>
                    <a:p>
                      <a:r>
                        <a:rPr lang="fr-CH" sz="1100" noProof="0" dirty="0" smtClean="0"/>
                        <a:t>Gestion de la protection phytosanitaire</a:t>
                      </a:r>
                    </a:p>
                    <a:p>
                      <a:r>
                        <a:rPr lang="fr-CH" sz="1100" noProof="0" dirty="0" smtClean="0"/>
                        <a:t>Surfaces écologiques</a:t>
                      </a:r>
                    </a:p>
                    <a:p>
                      <a:r>
                        <a:rPr lang="fr-CH" sz="1100" noProof="0" dirty="0" smtClean="0"/>
                        <a:t>Intensité production agricole</a:t>
                      </a:r>
                    </a:p>
                    <a:p>
                      <a:r>
                        <a:rPr lang="fr-CH" sz="1100" noProof="0" dirty="0" smtClean="0"/>
                        <a:t>Qualité du paysage</a:t>
                      </a:r>
                    </a:p>
                    <a:p>
                      <a:r>
                        <a:rPr lang="fr-CH" sz="1100" noProof="0" dirty="0" smtClean="0"/>
                        <a:t>Diversité production agricole</a:t>
                      </a:r>
                      <a:endParaRPr lang="fr-CH" sz="1100" noProof="0" dirty="0">
                        <a:solidFill>
                          <a:schemeClr val="tx1"/>
                        </a:solidFill>
                      </a:endParaRPr>
                    </a:p>
                  </a:txBody>
                  <a:tcPr>
                    <a:solidFill>
                      <a:schemeClr val="bg2">
                        <a:lumMod val="90000"/>
                      </a:schemeClr>
                    </a:solidFill>
                  </a:tcPr>
                </a:tc>
              </a:tr>
              <a:tr h="312000">
                <a:tc vMerge="1">
                  <a:txBody>
                    <a:bodyPr/>
                    <a:lstStyle/>
                    <a:p>
                      <a:endParaRPr lang="de-CH" sz="1100" b="1" dirty="0">
                        <a:solidFill>
                          <a:schemeClr val="tx1"/>
                        </a:solidFill>
                      </a:endParaRPr>
                    </a:p>
                  </a:txBody>
                  <a:tcPr vert="vert27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100" noProof="0" dirty="0" smtClean="0"/>
                        <a:t>Consommation d’eau</a:t>
                      </a:r>
                      <a:endParaRPr lang="fr-CH" sz="1100" noProof="0" dirty="0" smtClean="0">
                        <a:solidFill>
                          <a:schemeClr val="tx1"/>
                        </a:solidFill>
                      </a:endParaRPr>
                    </a:p>
                  </a:txBody>
                  <a:tcPr>
                    <a:solidFill>
                      <a:schemeClr val="bg2"/>
                    </a:solidFill>
                  </a:tcPr>
                </a:tc>
                <a:tc>
                  <a:txBody>
                    <a:bodyPr/>
                    <a:lstStyle/>
                    <a:p>
                      <a:r>
                        <a:rPr lang="fr-CH" sz="1100" noProof="0" dirty="0" smtClean="0"/>
                        <a:t>Gestion de l’eau</a:t>
                      </a:r>
                    </a:p>
                    <a:p>
                      <a:r>
                        <a:rPr lang="fr-CH" sz="1100" noProof="0" dirty="0" smtClean="0"/>
                        <a:t>Approvisionnement en eau</a:t>
                      </a:r>
                    </a:p>
                    <a:p>
                      <a:r>
                        <a:rPr lang="fr-CH" sz="1100" noProof="0" dirty="0" smtClean="0"/>
                        <a:t>Intensité consommation d’eau</a:t>
                      </a:r>
                    </a:p>
                    <a:p>
                      <a:r>
                        <a:rPr lang="fr-CH" sz="1100" noProof="0" dirty="0" smtClean="0"/>
                        <a:t>Risques pour la qualité de l’eau</a:t>
                      </a:r>
                      <a:endParaRPr lang="fr-CH" sz="1100" noProof="0" dirty="0">
                        <a:solidFill>
                          <a:schemeClr val="tx1"/>
                        </a:solidFill>
                      </a:endParaRPr>
                    </a:p>
                  </a:txBody>
                  <a:tcPr>
                    <a:solidFill>
                      <a:schemeClr val="bg2"/>
                    </a:solidFill>
                  </a:tcPr>
                </a:tc>
              </a:tr>
              <a:tr h="312000">
                <a:tc vMerge="1">
                  <a:txBody>
                    <a:bodyPr/>
                    <a:lstStyle/>
                    <a:p>
                      <a:endParaRPr lang="de-CH" sz="1100" b="1" dirty="0">
                        <a:solidFill>
                          <a:schemeClr val="tx1"/>
                        </a:solidFill>
                      </a:endParaRPr>
                    </a:p>
                  </a:txBody>
                  <a:tcPr vert="vert27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100" noProof="0" dirty="0" smtClean="0"/>
                        <a:t>Utilisation du sol</a:t>
                      </a:r>
                      <a:endParaRPr lang="fr-CH" sz="1100" noProof="0" dirty="0" smtClean="0">
                        <a:solidFill>
                          <a:schemeClr val="tx1"/>
                        </a:solidFill>
                      </a:endParaRPr>
                    </a:p>
                  </a:txBody>
                  <a:tcPr>
                    <a:solidFill>
                      <a:schemeClr val="bg2">
                        <a:lumMod val="90000"/>
                      </a:schemeClr>
                    </a:solidFill>
                  </a:tcPr>
                </a:tc>
                <a:tc>
                  <a:txBody>
                    <a:bodyPr/>
                    <a:lstStyle/>
                    <a:p>
                      <a:r>
                        <a:rPr lang="fr-CH" sz="1100" noProof="0" dirty="0" smtClean="0"/>
                        <a:t>…</a:t>
                      </a:r>
                      <a:endParaRPr lang="fr-CH" sz="1100" noProof="0" dirty="0">
                        <a:solidFill>
                          <a:schemeClr val="tx1"/>
                        </a:solidFill>
                      </a:endParaRPr>
                    </a:p>
                  </a:txBody>
                  <a:tcPr>
                    <a:solidFill>
                      <a:schemeClr val="bg2">
                        <a:lumMod val="90000"/>
                      </a:schemeClr>
                    </a:solidFill>
                  </a:tcPr>
                </a:tc>
              </a:tr>
              <a:tr h="312000">
                <a:tc vMerge="1">
                  <a:txBody>
                    <a:bodyPr/>
                    <a:lstStyle/>
                    <a:p>
                      <a:endParaRPr lang="de-CH" sz="1100" b="1" dirty="0">
                        <a:solidFill>
                          <a:schemeClr val="tx1"/>
                        </a:solidFill>
                      </a:endParaRPr>
                    </a:p>
                  </a:txBody>
                  <a:tcPr vert="vert270"/>
                </a:tc>
                <a:tc>
                  <a:txBody>
                    <a:bodyPr/>
                    <a:lstStyle/>
                    <a:p>
                      <a:r>
                        <a:rPr lang="fr-CH" sz="1100" noProof="0" dirty="0" smtClean="0"/>
                        <a:t>Énergie et climat</a:t>
                      </a:r>
                      <a:endParaRPr lang="fr-CH" sz="1100" noProof="0" dirty="0">
                        <a:solidFill>
                          <a:schemeClr val="tx1"/>
                        </a:solidFill>
                      </a:endParaRPr>
                    </a:p>
                  </a:txBody>
                  <a:tcPr>
                    <a:solidFill>
                      <a:schemeClr val="bg2"/>
                    </a:solidFill>
                  </a:tcPr>
                </a:tc>
                <a:tc>
                  <a:txBody>
                    <a:bodyPr/>
                    <a:lstStyle/>
                    <a:p>
                      <a:r>
                        <a:rPr lang="fr-CH" sz="1100" noProof="0" dirty="0" smtClean="0"/>
                        <a:t>…</a:t>
                      </a:r>
                      <a:endParaRPr lang="fr-CH" sz="1100" noProof="0" dirty="0" smtClean="0">
                        <a:solidFill>
                          <a:schemeClr val="tx1"/>
                        </a:solidFill>
                      </a:endParaRPr>
                    </a:p>
                  </a:txBody>
                  <a:tcPr>
                    <a:solidFill>
                      <a:schemeClr val="bg2"/>
                    </a:solidFill>
                  </a:tcPr>
                </a:tc>
              </a:tr>
            </a:tbl>
          </a:graphicData>
        </a:graphic>
      </p:graphicFrame>
      <p:sp>
        <p:nvSpPr>
          <p:cNvPr id="15" name="Inhaltsplatzhalter 14"/>
          <p:cNvSpPr>
            <a:spLocks noGrp="1"/>
          </p:cNvSpPr>
          <p:nvPr>
            <p:ph idx="14"/>
          </p:nvPr>
        </p:nvSpPr>
        <p:spPr>
          <a:xfrm>
            <a:off x="644681" y="6190438"/>
            <a:ext cx="7886700" cy="279120"/>
          </a:xfrm>
        </p:spPr>
        <p:txBody>
          <a:bodyPr/>
          <a:lstStyle/>
          <a:p>
            <a:r>
              <a:rPr lang="de-CH" dirty="0" smtClean="0"/>
              <a:t>Source : HAFL, 2014</a:t>
            </a:r>
            <a:endParaRPr lang="de-CH" dirty="0"/>
          </a:p>
        </p:txBody>
      </p:sp>
    </p:spTree>
    <p:extLst>
      <p:ext uri="{BB962C8B-B14F-4D97-AF65-F5344CB8AC3E}">
        <p14:creationId xmlns:p14="http://schemas.microsoft.com/office/powerpoint/2010/main" val="3984585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p:cNvSpPr txBox="1"/>
          <p:nvPr/>
        </p:nvSpPr>
        <p:spPr>
          <a:xfrm>
            <a:off x="775798" y="3068960"/>
            <a:ext cx="5452386" cy="1908215"/>
          </a:xfrm>
          <a:prstGeom prst="rect">
            <a:avLst/>
          </a:prstGeom>
          <a:solidFill>
            <a:schemeClr val="bg2"/>
          </a:solidFill>
          <a:ln w="25400">
            <a:solidFill>
              <a:schemeClr val="bg2">
                <a:lumMod val="90000"/>
              </a:schemeClr>
            </a:solidFill>
          </a:ln>
        </p:spPr>
        <p:txBody>
          <a:bodyPr wrap="square" rtlCol="0">
            <a:spAutoFit/>
          </a:bodyPr>
          <a:lstStyle/>
          <a:p>
            <a:r>
              <a:rPr lang="fr-CH" sz="1400" dirty="0" smtClean="0">
                <a:solidFill>
                  <a:schemeClr val="tx1"/>
                </a:solidFill>
                <a:latin typeface="+mj-lt"/>
              </a:rPr>
              <a:t>Zone d’influence indirecte</a:t>
            </a:r>
          </a:p>
          <a:p>
            <a:endParaRPr lang="fr-CH" sz="1400" dirty="0" smtClean="0">
              <a:solidFill>
                <a:schemeClr val="tx1"/>
              </a:solidFill>
              <a:latin typeface="+mj-lt"/>
            </a:endParaRPr>
          </a:p>
          <a:p>
            <a:endParaRPr lang="fr-CH" sz="1800" dirty="0" smtClean="0">
              <a:solidFill>
                <a:schemeClr val="tx1"/>
              </a:solidFill>
              <a:latin typeface="+mj-lt"/>
            </a:endParaRPr>
          </a:p>
          <a:p>
            <a:endParaRPr lang="fr-CH" sz="1800" dirty="0" smtClean="0">
              <a:solidFill>
                <a:schemeClr val="tx1"/>
              </a:solidFill>
              <a:latin typeface="+mj-lt"/>
            </a:endParaRPr>
          </a:p>
          <a:p>
            <a:endParaRPr lang="fr-CH" sz="1800" dirty="0" smtClean="0">
              <a:solidFill>
                <a:schemeClr val="tx1"/>
              </a:solidFill>
              <a:latin typeface="+mj-lt"/>
            </a:endParaRPr>
          </a:p>
          <a:p>
            <a:endParaRPr lang="fr-CH" sz="1800" dirty="0" smtClean="0">
              <a:solidFill>
                <a:schemeClr val="tx1"/>
              </a:solidFill>
              <a:latin typeface="+mj-lt"/>
            </a:endParaRPr>
          </a:p>
          <a:p>
            <a:endParaRPr lang="fr-CH" sz="1800" dirty="0" smtClean="0">
              <a:solidFill>
                <a:schemeClr val="tx1"/>
              </a:solidFill>
              <a:latin typeface="+mj-lt"/>
            </a:endParaRPr>
          </a:p>
        </p:txBody>
      </p:sp>
      <p:sp>
        <p:nvSpPr>
          <p:cNvPr id="27" name="Textfeld 26"/>
          <p:cNvSpPr txBox="1"/>
          <p:nvPr/>
        </p:nvSpPr>
        <p:spPr>
          <a:xfrm>
            <a:off x="3466152" y="3273951"/>
            <a:ext cx="2690354" cy="1631216"/>
          </a:xfrm>
          <a:prstGeom prst="rect">
            <a:avLst/>
          </a:prstGeom>
          <a:solidFill>
            <a:schemeClr val="bg2">
              <a:lumMod val="50000"/>
            </a:schemeClr>
          </a:solidFill>
          <a:ln w="22225">
            <a:noFill/>
          </a:ln>
        </p:spPr>
        <p:txBody>
          <a:bodyPr wrap="square" rtlCol="0">
            <a:spAutoFit/>
          </a:bodyPr>
          <a:lstStyle/>
          <a:p>
            <a:pPr algn="ctr"/>
            <a:r>
              <a:rPr lang="fr-CH" sz="1400" dirty="0" smtClean="0">
                <a:solidFill>
                  <a:schemeClr val="tx1"/>
                </a:solidFill>
                <a:latin typeface="+mj-lt"/>
              </a:rPr>
              <a:t>Zone d’influence directe</a:t>
            </a:r>
          </a:p>
          <a:p>
            <a:endParaRPr lang="fr-CH" sz="1400" dirty="0" smtClean="0">
              <a:solidFill>
                <a:schemeClr val="tx1"/>
              </a:solidFill>
              <a:latin typeface="+mj-lt"/>
            </a:endParaRPr>
          </a:p>
          <a:p>
            <a:endParaRPr lang="fr-CH" sz="1800" dirty="0" smtClean="0">
              <a:solidFill>
                <a:schemeClr val="tx1"/>
              </a:solidFill>
              <a:latin typeface="+mj-lt"/>
            </a:endParaRPr>
          </a:p>
          <a:p>
            <a:endParaRPr lang="fr-CH" sz="1800" dirty="0" smtClean="0">
              <a:solidFill>
                <a:schemeClr val="tx1"/>
              </a:solidFill>
              <a:latin typeface="+mj-lt"/>
            </a:endParaRPr>
          </a:p>
          <a:p>
            <a:endParaRPr lang="fr-CH" sz="1800" dirty="0" smtClean="0">
              <a:solidFill>
                <a:schemeClr val="tx1"/>
              </a:solidFill>
              <a:latin typeface="+mj-lt"/>
            </a:endParaRPr>
          </a:p>
          <a:p>
            <a:endParaRPr lang="fr-CH" sz="1800" dirty="0">
              <a:solidFill>
                <a:schemeClr val="tx1"/>
              </a:solidFill>
              <a:latin typeface="+mj-lt"/>
            </a:endParaRPr>
          </a:p>
        </p:txBody>
      </p:sp>
      <p:sp>
        <p:nvSpPr>
          <p:cNvPr id="2" name="Titel 1"/>
          <p:cNvSpPr>
            <a:spLocks noGrp="1"/>
          </p:cNvSpPr>
          <p:nvPr>
            <p:ph type="title"/>
          </p:nvPr>
        </p:nvSpPr>
        <p:spPr/>
        <p:txBody>
          <a:bodyPr/>
          <a:lstStyle/>
          <a:p>
            <a:r>
              <a:rPr lang="fr-CH" dirty="0" smtClean="0"/>
              <a:t>Évaluation de la durabilité</a:t>
            </a:r>
            <a:endParaRPr lang="fr-CH" dirty="0"/>
          </a:p>
        </p:txBody>
      </p:sp>
      <p:sp>
        <p:nvSpPr>
          <p:cNvPr id="3" name="Inhaltsplatzhalter 2"/>
          <p:cNvSpPr>
            <a:spLocks noGrp="1"/>
          </p:cNvSpPr>
          <p:nvPr>
            <p:ph idx="12"/>
          </p:nvPr>
        </p:nvSpPr>
        <p:spPr/>
        <p:txBody>
          <a:bodyPr/>
          <a:lstStyle/>
          <a:p>
            <a:r>
              <a:rPr lang="fr-CH" dirty="0" smtClean="0"/>
              <a:t>SMART – Un instrument d’analyse novateur</a:t>
            </a:r>
            <a:endParaRPr lang="fr-CH" dirty="0"/>
          </a:p>
        </p:txBody>
      </p:sp>
      <p:sp>
        <p:nvSpPr>
          <p:cNvPr id="4" name="Inhaltsplatzhalter 3"/>
          <p:cNvSpPr>
            <a:spLocks noGrp="1"/>
          </p:cNvSpPr>
          <p:nvPr>
            <p:ph idx="14"/>
          </p:nvPr>
        </p:nvSpPr>
        <p:spPr>
          <a:xfrm>
            <a:off x="655599" y="6102208"/>
            <a:ext cx="7886700" cy="279120"/>
          </a:xfrm>
        </p:spPr>
        <p:txBody>
          <a:bodyPr/>
          <a:lstStyle/>
          <a:p>
            <a:r>
              <a:rPr lang="fr-CH" dirty="0" smtClean="0"/>
              <a:t>Source : SFS, modifié par le FiBL 2015</a:t>
            </a:r>
            <a:endParaRPr lang="fr-CH" dirty="0"/>
          </a:p>
        </p:txBody>
      </p:sp>
      <p:sp>
        <p:nvSpPr>
          <p:cNvPr id="6" name="Inhaltsplatzhalter 5"/>
          <p:cNvSpPr>
            <a:spLocks noGrp="1"/>
          </p:cNvSpPr>
          <p:nvPr>
            <p:ph sz="quarter" idx="60"/>
          </p:nvPr>
        </p:nvSpPr>
        <p:spPr>
          <a:xfrm>
            <a:off x="619904" y="1543199"/>
            <a:ext cx="5608280" cy="1454150"/>
          </a:xfrm>
        </p:spPr>
        <p:txBody>
          <a:bodyPr/>
          <a:lstStyle/>
          <a:p>
            <a:r>
              <a:rPr lang="fr-CH" sz="1600" dirty="0" smtClean="0"/>
              <a:t>SMART signifie «</a:t>
            </a:r>
            <a:r>
              <a:rPr lang="fr-CH" sz="1600" b="1" dirty="0" smtClean="0"/>
              <a:t>S</a:t>
            </a:r>
            <a:r>
              <a:rPr lang="fr-CH" sz="1600" dirty="0" smtClean="0"/>
              <a:t>ustainability </a:t>
            </a:r>
            <a:r>
              <a:rPr lang="fr-CH" sz="1600" b="1" dirty="0" smtClean="0"/>
              <a:t>M</a:t>
            </a:r>
            <a:r>
              <a:rPr lang="fr-CH" sz="1600" dirty="0" smtClean="0"/>
              <a:t>onitoring and </a:t>
            </a:r>
            <a:r>
              <a:rPr lang="fr-CH" sz="1600" b="1" dirty="0" smtClean="0"/>
              <a:t>A</a:t>
            </a:r>
            <a:r>
              <a:rPr lang="fr-CH" sz="1600" dirty="0" smtClean="0"/>
              <a:t>ssessment </a:t>
            </a:r>
            <a:r>
              <a:rPr lang="fr-CH" sz="1600" b="1" dirty="0" err="1" smtClean="0"/>
              <a:t>R</a:t>
            </a:r>
            <a:r>
              <a:rPr lang="fr-CH" sz="1600" dirty="0" err="1" smtClean="0"/>
              <a:t>ou</a:t>
            </a:r>
            <a:r>
              <a:rPr lang="fr-CH" sz="1600" b="1" dirty="0" err="1" smtClean="0"/>
              <a:t>T</a:t>
            </a:r>
            <a:r>
              <a:rPr lang="fr-CH" sz="1600" dirty="0" err="1" smtClean="0"/>
              <a:t>ine</a:t>
            </a:r>
            <a:r>
              <a:rPr lang="fr-CH" sz="1600" dirty="0" smtClean="0"/>
              <a:t>»</a:t>
            </a:r>
          </a:p>
          <a:p>
            <a:r>
              <a:rPr lang="fr-CH" sz="1600" dirty="0" smtClean="0"/>
              <a:t>SMART a été développé au FiBL pour recenser et évaluer la durabilité de sociétés et d’entreprises de l’agriculture et de l’agroalimentaire</a:t>
            </a:r>
            <a:endParaRPr lang="fr-CH" sz="1600" dirty="0"/>
          </a:p>
        </p:txBody>
      </p:sp>
      <p:sp>
        <p:nvSpPr>
          <p:cNvPr id="8" name="Fußzeilenplatzhalter 7"/>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27</a:t>
            </a:fld>
            <a:endParaRPr lang="fr-CH" altLang="de-DE" dirty="0"/>
          </a:p>
        </p:txBody>
      </p:sp>
      <p:pic>
        <p:nvPicPr>
          <p:cNvPr id="9" name="Inhaltsplatzhalter 11"/>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826250" y="1412776"/>
            <a:ext cx="1666875" cy="1428750"/>
          </a:xfrm>
        </p:spPr>
      </p:pic>
      <p:grpSp>
        <p:nvGrpSpPr>
          <p:cNvPr id="24" name="Gruppieren 23"/>
          <p:cNvGrpSpPr/>
          <p:nvPr/>
        </p:nvGrpSpPr>
        <p:grpSpPr>
          <a:xfrm>
            <a:off x="899592" y="3753619"/>
            <a:ext cx="7130224" cy="889806"/>
            <a:chOff x="669302" y="3073449"/>
            <a:chExt cx="7130224" cy="1091615"/>
          </a:xfrm>
        </p:grpSpPr>
        <p:sp>
          <p:nvSpPr>
            <p:cNvPr id="15" name="Freihandform 14"/>
            <p:cNvSpPr/>
            <p:nvPr/>
          </p:nvSpPr>
          <p:spPr>
            <a:xfrm>
              <a:off x="669302" y="3075314"/>
              <a:ext cx="1440000" cy="1080000"/>
            </a:xfrm>
            <a:custGeom>
              <a:avLst/>
              <a:gdLst>
                <a:gd name="connsiteX0" fmla="*/ 0 w 1853562"/>
                <a:gd name="connsiteY0" fmla="*/ 169664 h 1696640"/>
                <a:gd name="connsiteX1" fmla="*/ 169664 w 1853562"/>
                <a:gd name="connsiteY1" fmla="*/ 0 h 1696640"/>
                <a:gd name="connsiteX2" fmla="*/ 1683898 w 1853562"/>
                <a:gd name="connsiteY2" fmla="*/ 0 h 1696640"/>
                <a:gd name="connsiteX3" fmla="*/ 1853562 w 1853562"/>
                <a:gd name="connsiteY3" fmla="*/ 169664 h 1696640"/>
                <a:gd name="connsiteX4" fmla="*/ 1853562 w 1853562"/>
                <a:gd name="connsiteY4" fmla="*/ 1526976 h 1696640"/>
                <a:gd name="connsiteX5" fmla="*/ 1683898 w 1853562"/>
                <a:gd name="connsiteY5" fmla="*/ 1696640 h 1696640"/>
                <a:gd name="connsiteX6" fmla="*/ 169664 w 1853562"/>
                <a:gd name="connsiteY6" fmla="*/ 1696640 h 1696640"/>
                <a:gd name="connsiteX7" fmla="*/ 0 w 1853562"/>
                <a:gd name="connsiteY7" fmla="*/ 1526976 h 1696640"/>
                <a:gd name="connsiteX8" fmla="*/ 0 w 1853562"/>
                <a:gd name="connsiteY8" fmla="*/ 169664 h 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562" h="1696640">
                  <a:moveTo>
                    <a:pt x="0" y="169664"/>
                  </a:moveTo>
                  <a:cubicBezTo>
                    <a:pt x="0" y="75961"/>
                    <a:pt x="75961" y="0"/>
                    <a:pt x="169664" y="0"/>
                  </a:cubicBezTo>
                  <a:lnTo>
                    <a:pt x="1683898" y="0"/>
                  </a:lnTo>
                  <a:cubicBezTo>
                    <a:pt x="1777601" y="0"/>
                    <a:pt x="1853562" y="75961"/>
                    <a:pt x="1853562" y="169664"/>
                  </a:cubicBezTo>
                  <a:lnTo>
                    <a:pt x="1853562" y="1526976"/>
                  </a:lnTo>
                  <a:cubicBezTo>
                    <a:pt x="1853562" y="1620679"/>
                    <a:pt x="1777601" y="1696640"/>
                    <a:pt x="1683898" y="1696640"/>
                  </a:cubicBezTo>
                  <a:lnTo>
                    <a:pt x="169664" y="1696640"/>
                  </a:lnTo>
                  <a:cubicBezTo>
                    <a:pt x="75961" y="1696640"/>
                    <a:pt x="0" y="1620679"/>
                    <a:pt x="0" y="1526976"/>
                  </a:cubicBezTo>
                  <a:lnTo>
                    <a:pt x="0" y="169664"/>
                  </a:lnTo>
                  <a:close/>
                </a:path>
              </a:pathLst>
            </a:custGeom>
            <a:solidFill>
              <a:schemeClr val="tx2">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75423" rIns="0" bIns="175423" numCol="1" spcCol="1270" anchor="ctr" anchorCtr="0">
              <a:noAutofit/>
            </a:bodyPr>
            <a:lstStyle/>
            <a:p>
              <a:pPr marL="0" lvl="1" algn="ctr" defTabSz="1155700">
                <a:lnSpc>
                  <a:spcPct val="90000"/>
                </a:lnSpc>
                <a:spcBef>
                  <a:spcPct val="0"/>
                </a:spcBef>
                <a:spcAft>
                  <a:spcPct val="15000"/>
                </a:spcAft>
              </a:pPr>
              <a:r>
                <a:rPr lang="fr-CH" sz="1400" kern="1200" dirty="0" smtClean="0">
                  <a:solidFill>
                    <a:schemeClr val="tx1"/>
                  </a:solidFill>
                </a:rPr>
                <a:t>Producteur primaire</a:t>
              </a:r>
              <a:endParaRPr lang="fr-CH" sz="1400" kern="1200" dirty="0">
                <a:solidFill>
                  <a:schemeClr val="tx1"/>
                </a:solidFill>
              </a:endParaRPr>
            </a:p>
          </p:txBody>
        </p:sp>
        <p:sp>
          <p:nvSpPr>
            <p:cNvPr id="16" name="Freihandform 15"/>
            <p:cNvSpPr/>
            <p:nvPr/>
          </p:nvSpPr>
          <p:spPr>
            <a:xfrm>
              <a:off x="2195619" y="3485406"/>
              <a:ext cx="233926" cy="279315"/>
            </a:xfrm>
            <a:custGeom>
              <a:avLst/>
              <a:gdLst>
                <a:gd name="connsiteX0" fmla="*/ 0 w 357037"/>
                <a:gd name="connsiteY0" fmla="*/ 89077 h 445385"/>
                <a:gd name="connsiteX1" fmla="*/ 178519 w 357037"/>
                <a:gd name="connsiteY1" fmla="*/ 89077 h 445385"/>
                <a:gd name="connsiteX2" fmla="*/ 178519 w 357037"/>
                <a:gd name="connsiteY2" fmla="*/ 0 h 445385"/>
                <a:gd name="connsiteX3" fmla="*/ 357037 w 357037"/>
                <a:gd name="connsiteY3" fmla="*/ 222693 h 445385"/>
                <a:gd name="connsiteX4" fmla="*/ 178519 w 357037"/>
                <a:gd name="connsiteY4" fmla="*/ 445385 h 445385"/>
                <a:gd name="connsiteX5" fmla="*/ 178519 w 357037"/>
                <a:gd name="connsiteY5" fmla="*/ 356308 h 445385"/>
                <a:gd name="connsiteX6" fmla="*/ 0 w 357037"/>
                <a:gd name="connsiteY6" fmla="*/ 356308 h 445385"/>
                <a:gd name="connsiteX7" fmla="*/ 0 w 357037"/>
                <a:gd name="connsiteY7" fmla="*/ 89077 h 44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37" h="445385">
                  <a:moveTo>
                    <a:pt x="0" y="89077"/>
                  </a:moveTo>
                  <a:lnTo>
                    <a:pt x="178519" y="89077"/>
                  </a:lnTo>
                  <a:lnTo>
                    <a:pt x="178519" y="0"/>
                  </a:lnTo>
                  <a:lnTo>
                    <a:pt x="357037" y="222693"/>
                  </a:lnTo>
                  <a:lnTo>
                    <a:pt x="178519" y="445385"/>
                  </a:lnTo>
                  <a:lnTo>
                    <a:pt x="178519" y="356308"/>
                  </a:lnTo>
                  <a:lnTo>
                    <a:pt x="0" y="356308"/>
                  </a:lnTo>
                  <a:lnTo>
                    <a:pt x="0" y="89077"/>
                  </a:lnTo>
                  <a:close/>
                </a:path>
              </a:pathLst>
            </a:custGeom>
            <a:solidFill>
              <a:schemeClr val="tx2">
                <a:lumMod val="20000"/>
                <a:lumOff val="80000"/>
              </a:schemeClr>
            </a:solidFill>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9077" rIns="107111" bIns="89077" numCol="1" spcCol="1270" anchor="ctr" anchorCtr="0">
              <a:noAutofit/>
            </a:bodyPr>
            <a:lstStyle/>
            <a:p>
              <a:pPr lvl="0" algn="ctr" defTabSz="889000">
                <a:lnSpc>
                  <a:spcPct val="90000"/>
                </a:lnSpc>
                <a:spcBef>
                  <a:spcPct val="0"/>
                </a:spcBef>
                <a:spcAft>
                  <a:spcPct val="35000"/>
                </a:spcAft>
              </a:pPr>
              <a:endParaRPr lang="fr-CH" sz="1400" kern="1200" dirty="0">
                <a:solidFill>
                  <a:schemeClr val="tx1"/>
                </a:solidFill>
              </a:endParaRPr>
            </a:p>
          </p:txBody>
        </p:sp>
        <p:sp>
          <p:nvSpPr>
            <p:cNvPr id="18" name="Freihandform 17"/>
            <p:cNvSpPr/>
            <p:nvPr/>
          </p:nvSpPr>
          <p:spPr>
            <a:xfrm>
              <a:off x="2515862" y="3085064"/>
              <a:ext cx="1440000" cy="1080000"/>
            </a:xfrm>
            <a:custGeom>
              <a:avLst/>
              <a:gdLst>
                <a:gd name="connsiteX0" fmla="*/ 0 w 1853562"/>
                <a:gd name="connsiteY0" fmla="*/ 169664 h 1696640"/>
                <a:gd name="connsiteX1" fmla="*/ 169664 w 1853562"/>
                <a:gd name="connsiteY1" fmla="*/ 0 h 1696640"/>
                <a:gd name="connsiteX2" fmla="*/ 1683898 w 1853562"/>
                <a:gd name="connsiteY2" fmla="*/ 0 h 1696640"/>
                <a:gd name="connsiteX3" fmla="*/ 1853562 w 1853562"/>
                <a:gd name="connsiteY3" fmla="*/ 169664 h 1696640"/>
                <a:gd name="connsiteX4" fmla="*/ 1853562 w 1853562"/>
                <a:gd name="connsiteY4" fmla="*/ 1526976 h 1696640"/>
                <a:gd name="connsiteX5" fmla="*/ 1683898 w 1853562"/>
                <a:gd name="connsiteY5" fmla="*/ 1696640 h 1696640"/>
                <a:gd name="connsiteX6" fmla="*/ 169664 w 1853562"/>
                <a:gd name="connsiteY6" fmla="*/ 1696640 h 1696640"/>
                <a:gd name="connsiteX7" fmla="*/ 0 w 1853562"/>
                <a:gd name="connsiteY7" fmla="*/ 1526976 h 1696640"/>
                <a:gd name="connsiteX8" fmla="*/ 0 w 1853562"/>
                <a:gd name="connsiteY8" fmla="*/ 169664 h 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562" h="1696640">
                  <a:moveTo>
                    <a:pt x="0" y="169664"/>
                  </a:moveTo>
                  <a:cubicBezTo>
                    <a:pt x="0" y="75961"/>
                    <a:pt x="75961" y="0"/>
                    <a:pt x="169664" y="0"/>
                  </a:cubicBezTo>
                  <a:lnTo>
                    <a:pt x="1683898" y="0"/>
                  </a:lnTo>
                  <a:cubicBezTo>
                    <a:pt x="1777601" y="0"/>
                    <a:pt x="1853562" y="75961"/>
                    <a:pt x="1853562" y="169664"/>
                  </a:cubicBezTo>
                  <a:lnTo>
                    <a:pt x="1853562" y="1526976"/>
                  </a:lnTo>
                  <a:cubicBezTo>
                    <a:pt x="1853562" y="1620679"/>
                    <a:pt x="1777601" y="1696640"/>
                    <a:pt x="1683898" y="1696640"/>
                  </a:cubicBezTo>
                  <a:lnTo>
                    <a:pt x="169664" y="1696640"/>
                  </a:lnTo>
                  <a:cubicBezTo>
                    <a:pt x="75961" y="1696640"/>
                    <a:pt x="0" y="1620679"/>
                    <a:pt x="0" y="1526976"/>
                  </a:cubicBezTo>
                  <a:lnTo>
                    <a:pt x="0" y="169664"/>
                  </a:lnTo>
                  <a:close/>
                </a:path>
              </a:pathLst>
            </a:custGeom>
            <a:solidFill>
              <a:schemeClr val="tx2">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75423" rIns="0" bIns="175423" numCol="1" spcCol="1270" anchor="ctr" anchorCtr="0">
              <a:noAutofit/>
            </a:bodyPr>
            <a:lstStyle/>
            <a:p>
              <a:pPr marL="0" lvl="1" algn="ctr" defTabSz="1155700">
                <a:lnSpc>
                  <a:spcPct val="90000"/>
                </a:lnSpc>
                <a:spcAft>
                  <a:spcPct val="15000"/>
                </a:spcAft>
              </a:pPr>
              <a:r>
                <a:rPr lang="fr-CH" sz="1400" dirty="0" smtClean="0">
                  <a:solidFill>
                    <a:schemeClr val="tx1"/>
                  </a:solidFill>
                </a:rPr>
                <a:t>Intermédiaires</a:t>
              </a:r>
              <a:br>
                <a:rPr lang="fr-CH" sz="1400" dirty="0" smtClean="0">
                  <a:solidFill>
                    <a:schemeClr val="tx1"/>
                  </a:solidFill>
                </a:rPr>
              </a:br>
              <a:r>
                <a:rPr lang="fr-CH" sz="1400" dirty="0" smtClean="0">
                  <a:solidFill>
                    <a:schemeClr val="tx1"/>
                  </a:solidFill>
                </a:rPr>
                <a:t>et </a:t>
              </a:r>
              <a:br>
                <a:rPr lang="fr-CH" sz="1400" dirty="0" smtClean="0">
                  <a:solidFill>
                    <a:schemeClr val="tx1"/>
                  </a:solidFill>
                </a:rPr>
              </a:br>
              <a:r>
                <a:rPr lang="fr-CH" sz="1400" dirty="0" smtClean="0">
                  <a:solidFill>
                    <a:schemeClr val="tx1"/>
                  </a:solidFill>
                </a:rPr>
                <a:t>fournisseurs</a:t>
              </a:r>
              <a:endParaRPr lang="fr-CH" sz="1400" dirty="0">
                <a:solidFill>
                  <a:schemeClr val="tx1"/>
                </a:solidFill>
              </a:endParaRPr>
            </a:p>
          </p:txBody>
        </p:sp>
        <p:sp>
          <p:nvSpPr>
            <p:cNvPr id="19" name="Freihandform 18"/>
            <p:cNvSpPr/>
            <p:nvPr/>
          </p:nvSpPr>
          <p:spPr>
            <a:xfrm>
              <a:off x="4079815" y="3477415"/>
              <a:ext cx="233926" cy="279315"/>
            </a:xfrm>
            <a:custGeom>
              <a:avLst/>
              <a:gdLst>
                <a:gd name="connsiteX0" fmla="*/ 0 w 357037"/>
                <a:gd name="connsiteY0" fmla="*/ 89077 h 445385"/>
                <a:gd name="connsiteX1" fmla="*/ 178519 w 357037"/>
                <a:gd name="connsiteY1" fmla="*/ 89077 h 445385"/>
                <a:gd name="connsiteX2" fmla="*/ 178519 w 357037"/>
                <a:gd name="connsiteY2" fmla="*/ 0 h 445385"/>
                <a:gd name="connsiteX3" fmla="*/ 357037 w 357037"/>
                <a:gd name="connsiteY3" fmla="*/ 222693 h 445385"/>
                <a:gd name="connsiteX4" fmla="*/ 178519 w 357037"/>
                <a:gd name="connsiteY4" fmla="*/ 445385 h 445385"/>
                <a:gd name="connsiteX5" fmla="*/ 178519 w 357037"/>
                <a:gd name="connsiteY5" fmla="*/ 356308 h 445385"/>
                <a:gd name="connsiteX6" fmla="*/ 0 w 357037"/>
                <a:gd name="connsiteY6" fmla="*/ 356308 h 445385"/>
                <a:gd name="connsiteX7" fmla="*/ 0 w 357037"/>
                <a:gd name="connsiteY7" fmla="*/ 89077 h 44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37" h="445385">
                  <a:moveTo>
                    <a:pt x="0" y="89077"/>
                  </a:moveTo>
                  <a:lnTo>
                    <a:pt x="178519" y="89077"/>
                  </a:lnTo>
                  <a:lnTo>
                    <a:pt x="178519" y="0"/>
                  </a:lnTo>
                  <a:lnTo>
                    <a:pt x="357037" y="222693"/>
                  </a:lnTo>
                  <a:lnTo>
                    <a:pt x="178519" y="445385"/>
                  </a:lnTo>
                  <a:lnTo>
                    <a:pt x="178519" y="356308"/>
                  </a:lnTo>
                  <a:lnTo>
                    <a:pt x="0" y="356308"/>
                  </a:lnTo>
                  <a:lnTo>
                    <a:pt x="0" y="89077"/>
                  </a:lnTo>
                  <a:close/>
                </a:path>
              </a:pathLst>
            </a:custGeom>
            <a:solidFill>
              <a:schemeClr val="tx2">
                <a:lumMod val="20000"/>
                <a:lumOff val="80000"/>
              </a:schemeClr>
            </a:solidFill>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9077" rIns="107111" bIns="89077" numCol="1" spcCol="1270" anchor="ctr" anchorCtr="0">
              <a:noAutofit/>
            </a:bodyPr>
            <a:lstStyle/>
            <a:p>
              <a:pPr lvl="0" algn="ctr" defTabSz="889000">
                <a:lnSpc>
                  <a:spcPct val="90000"/>
                </a:lnSpc>
                <a:spcBef>
                  <a:spcPct val="0"/>
                </a:spcBef>
                <a:spcAft>
                  <a:spcPct val="35000"/>
                </a:spcAft>
              </a:pPr>
              <a:endParaRPr lang="fr-CH" sz="1400" kern="1200" dirty="0">
                <a:solidFill>
                  <a:schemeClr val="tx1"/>
                </a:solidFill>
              </a:endParaRPr>
            </a:p>
          </p:txBody>
        </p:sp>
        <p:sp>
          <p:nvSpPr>
            <p:cNvPr id="21" name="Freihandform 20"/>
            <p:cNvSpPr/>
            <p:nvPr/>
          </p:nvSpPr>
          <p:spPr>
            <a:xfrm>
              <a:off x="4437694" y="3078337"/>
              <a:ext cx="1440000" cy="1080000"/>
            </a:xfrm>
            <a:custGeom>
              <a:avLst/>
              <a:gdLst>
                <a:gd name="connsiteX0" fmla="*/ 0 w 1853562"/>
                <a:gd name="connsiteY0" fmla="*/ 169664 h 1696640"/>
                <a:gd name="connsiteX1" fmla="*/ 169664 w 1853562"/>
                <a:gd name="connsiteY1" fmla="*/ 0 h 1696640"/>
                <a:gd name="connsiteX2" fmla="*/ 1683898 w 1853562"/>
                <a:gd name="connsiteY2" fmla="*/ 0 h 1696640"/>
                <a:gd name="connsiteX3" fmla="*/ 1853562 w 1853562"/>
                <a:gd name="connsiteY3" fmla="*/ 169664 h 1696640"/>
                <a:gd name="connsiteX4" fmla="*/ 1853562 w 1853562"/>
                <a:gd name="connsiteY4" fmla="*/ 1526976 h 1696640"/>
                <a:gd name="connsiteX5" fmla="*/ 1683898 w 1853562"/>
                <a:gd name="connsiteY5" fmla="*/ 1696640 h 1696640"/>
                <a:gd name="connsiteX6" fmla="*/ 169664 w 1853562"/>
                <a:gd name="connsiteY6" fmla="*/ 1696640 h 1696640"/>
                <a:gd name="connsiteX7" fmla="*/ 0 w 1853562"/>
                <a:gd name="connsiteY7" fmla="*/ 1526976 h 1696640"/>
                <a:gd name="connsiteX8" fmla="*/ 0 w 1853562"/>
                <a:gd name="connsiteY8" fmla="*/ 169664 h 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562" h="1696640">
                  <a:moveTo>
                    <a:pt x="0" y="169664"/>
                  </a:moveTo>
                  <a:cubicBezTo>
                    <a:pt x="0" y="75961"/>
                    <a:pt x="75961" y="0"/>
                    <a:pt x="169664" y="0"/>
                  </a:cubicBezTo>
                  <a:lnTo>
                    <a:pt x="1683898" y="0"/>
                  </a:lnTo>
                  <a:cubicBezTo>
                    <a:pt x="1777601" y="0"/>
                    <a:pt x="1853562" y="75961"/>
                    <a:pt x="1853562" y="169664"/>
                  </a:cubicBezTo>
                  <a:lnTo>
                    <a:pt x="1853562" y="1526976"/>
                  </a:lnTo>
                  <a:cubicBezTo>
                    <a:pt x="1853562" y="1620679"/>
                    <a:pt x="1777601" y="1696640"/>
                    <a:pt x="1683898" y="1696640"/>
                  </a:cubicBezTo>
                  <a:lnTo>
                    <a:pt x="169664" y="1696640"/>
                  </a:lnTo>
                  <a:cubicBezTo>
                    <a:pt x="75961" y="1696640"/>
                    <a:pt x="0" y="1620679"/>
                    <a:pt x="0" y="1526976"/>
                  </a:cubicBezTo>
                  <a:lnTo>
                    <a:pt x="0" y="169664"/>
                  </a:lnTo>
                  <a:close/>
                </a:path>
              </a:pathLst>
            </a:custGeom>
            <a:solidFill>
              <a:schemeClr val="tx2">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75423" rIns="0" bIns="175423" numCol="1" spcCol="1270" anchor="ctr" anchorCtr="0">
              <a:noAutofit/>
            </a:bodyPr>
            <a:lstStyle/>
            <a:p>
              <a:pPr marL="0" lvl="1" algn="ctr" defTabSz="1155700">
                <a:lnSpc>
                  <a:spcPct val="90000"/>
                </a:lnSpc>
                <a:spcAft>
                  <a:spcPct val="15000"/>
                </a:spcAft>
              </a:pPr>
              <a:r>
                <a:rPr lang="fr-CH" sz="1400" dirty="0" smtClean="0">
                  <a:solidFill>
                    <a:schemeClr val="tx1"/>
                  </a:solidFill>
                </a:rPr>
                <a:t>Entreprises</a:t>
              </a:r>
              <a:endParaRPr lang="fr-CH" sz="1400" dirty="0">
                <a:solidFill>
                  <a:schemeClr val="tx1"/>
                </a:solidFill>
              </a:endParaRPr>
            </a:p>
          </p:txBody>
        </p:sp>
        <p:sp>
          <p:nvSpPr>
            <p:cNvPr id="22" name="Freihandform 21"/>
            <p:cNvSpPr/>
            <p:nvPr/>
          </p:nvSpPr>
          <p:spPr>
            <a:xfrm>
              <a:off x="6001647" y="3472527"/>
              <a:ext cx="233926" cy="279315"/>
            </a:xfrm>
            <a:custGeom>
              <a:avLst/>
              <a:gdLst>
                <a:gd name="connsiteX0" fmla="*/ 0 w 357037"/>
                <a:gd name="connsiteY0" fmla="*/ 89077 h 445385"/>
                <a:gd name="connsiteX1" fmla="*/ 178519 w 357037"/>
                <a:gd name="connsiteY1" fmla="*/ 89077 h 445385"/>
                <a:gd name="connsiteX2" fmla="*/ 178519 w 357037"/>
                <a:gd name="connsiteY2" fmla="*/ 0 h 445385"/>
                <a:gd name="connsiteX3" fmla="*/ 357037 w 357037"/>
                <a:gd name="connsiteY3" fmla="*/ 222693 h 445385"/>
                <a:gd name="connsiteX4" fmla="*/ 178519 w 357037"/>
                <a:gd name="connsiteY4" fmla="*/ 445385 h 445385"/>
                <a:gd name="connsiteX5" fmla="*/ 178519 w 357037"/>
                <a:gd name="connsiteY5" fmla="*/ 356308 h 445385"/>
                <a:gd name="connsiteX6" fmla="*/ 0 w 357037"/>
                <a:gd name="connsiteY6" fmla="*/ 356308 h 445385"/>
                <a:gd name="connsiteX7" fmla="*/ 0 w 357037"/>
                <a:gd name="connsiteY7" fmla="*/ 89077 h 44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37" h="445385">
                  <a:moveTo>
                    <a:pt x="0" y="89077"/>
                  </a:moveTo>
                  <a:lnTo>
                    <a:pt x="178519" y="89077"/>
                  </a:lnTo>
                  <a:lnTo>
                    <a:pt x="178519" y="0"/>
                  </a:lnTo>
                  <a:lnTo>
                    <a:pt x="357037" y="222693"/>
                  </a:lnTo>
                  <a:lnTo>
                    <a:pt x="178519" y="445385"/>
                  </a:lnTo>
                  <a:lnTo>
                    <a:pt x="178519" y="356308"/>
                  </a:lnTo>
                  <a:lnTo>
                    <a:pt x="0" y="356308"/>
                  </a:lnTo>
                  <a:lnTo>
                    <a:pt x="0" y="89077"/>
                  </a:lnTo>
                  <a:close/>
                </a:path>
              </a:pathLst>
            </a:custGeom>
            <a:solidFill>
              <a:schemeClr val="tx2">
                <a:lumMod val="20000"/>
                <a:lumOff val="80000"/>
              </a:schemeClr>
            </a:solidFill>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9077" rIns="107111" bIns="89077" numCol="1" spcCol="1270" anchor="ctr" anchorCtr="0">
              <a:noAutofit/>
            </a:bodyPr>
            <a:lstStyle/>
            <a:p>
              <a:pPr lvl="0" algn="ctr" defTabSz="889000">
                <a:lnSpc>
                  <a:spcPct val="90000"/>
                </a:lnSpc>
                <a:spcBef>
                  <a:spcPct val="0"/>
                </a:spcBef>
                <a:spcAft>
                  <a:spcPct val="35000"/>
                </a:spcAft>
              </a:pPr>
              <a:endParaRPr lang="fr-CH" sz="1400" kern="1200" dirty="0">
                <a:solidFill>
                  <a:schemeClr val="tx1"/>
                </a:solidFill>
              </a:endParaRPr>
            </a:p>
          </p:txBody>
        </p:sp>
        <p:sp>
          <p:nvSpPr>
            <p:cNvPr id="23" name="Freihandform 22"/>
            <p:cNvSpPr/>
            <p:nvPr/>
          </p:nvSpPr>
          <p:spPr>
            <a:xfrm>
              <a:off x="6359526" y="3073449"/>
              <a:ext cx="1440000" cy="1080000"/>
            </a:xfrm>
            <a:custGeom>
              <a:avLst/>
              <a:gdLst>
                <a:gd name="connsiteX0" fmla="*/ 0 w 1853562"/>
                <a:gd name="connsiteY0" fmla="*/ 169664 h 1696640"/>
                <a:gd name="connsiteX1" fmla="*/ 169664 w 1853562"/>
                <a:gd name="connsiteY1" fmla="*/ 0 h 1696640"/>
                <a:gd name="connsiteX2" fmla="*/ 1683898 w 1853562"/>
                <a:gd name="connsiteY2" fmla="*/ 0 h 1696640"/>
                <a:gd name="connsiteX3" fmla="*/ 1853562 w 1853562"/>
                <a:gd name="connsiteY3" fmla="*/ 169664 h 1696640"/>
                <a:gd name="connsiteX4" fmla="*/ 1853562 w 1853562"/>
                <a:gd name="connsiteY4" fmla="*/ 1526976 h 1696640"/>
                <a:gd name="connsiteX5" fmla="*/ 1683898 w 1853562"/>
                <a:gd name="connsiteY5" fmla="*/ 1696640 h 1696640"/>
                <a:gd name="connsiteX6" fmla="*/ 169664 w 1853562"/>
                <a:gd name="connsiteY6" fmla="*/ 1696640 h 1696640"/>
                <a:gd name="connsiteX7" fmla="*/ 0 w 1853562"/>
                <a:gd name="connsiteY7" fmla="*/ 1526976 h 1696640"/>
                <a:gd name="connsiteX8" fmla="*/ 0 w 1853562"/>
                <a:gd name="connsiteY8" fmla="*/ 169664 h 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562" h="1696640">
                  <a:moveTo>
                    <a:pt x="0" y="169664"/>
                  </a:moveTo>
                  <a:cubicBezTo>
                    <a:pt x="0" y="75961"/>
                    <a:pt x="75961" y="0"/>
                    <a:pt x="169664" y="0"/>
                  </a:cubicBezTo>
                  <a:lnTo>
                    <a:pt x="1683898" y="0"/>
                  </a:lnTo>
                  <a:cubicBezTo>
                    <a:pt x="1777601" y="0"/>
                    <a:pt x="1853562" y="75961"/>
                    <a:pt x="1853562" y="169664"/>
                  </a:cubicBezTo>
                  <a:lnTo>
                    <a:pt x="1853562" y="1526976"/>
                  </a:lnTo>
                  <a:cubicBezTo>
                    <a:pt x="1853562" y="1620679"/>
                    <a:pt x="1777601" y="1696640"/>
                    <a:pt x="1683898" y="1696640"/>
                  </a:cubicBezTo>
                  <a:lnTo>
                    <a:pt x="169664" y="1696640"/>
                  </a:lnTo>
                  <a:cubicBezTo>
                    <a:pt x="75961" y="1696640"/>
                    <a:pt x="0" y="1620679"/>
                    <a:pt x="0" y="1526976"/>
                  </a:cubicBezTo>
                  <a:lnTo>
                    <a:pt x="0" y="169664"/>
                  </a:lnTo>
                  <a:close/>
                </a:path>
              </a:pathLst>
            </a:custGeom>
            <a:solidFill>
              <a:schemeClr val="tx2">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75423" rIns="0" bIns="175423" numCol="1" spcCol="1270" anchor="ctr" anchorCtr="0">
              <a:noAutofit/>
            </a:bodyPr>
            <a:lstStyle/>
            <a:p>
              <a:pPr marL="0" lvl="1" algn="ctr" defTabSz="1155700">
                <a:lnSpc>
                  <a:spcPct val="90000"/>
                </a:lnSpc>
                <a:spcAft>
                  <a:spcPct val="15000"/>
                </a:spcAft>
              </a:pPr>
              <a:r>
                <a:rPr lang="fr-CH" sz="1400" dirty="0" smtClean="0">
                  <a:solidFill>
                    <a:schemeClr val="tx1"/>
                  </a:solidFill>
                </a:rPr>
                <a:t>Commerce</a:t>
              </a:r>
              <a:br>
                <a:rPr lang="fr-CH" sz="1400" dirty="0" smtClean="0">
                  <a:solidFill>
                    <a:schemeClr val="tx1"/>
                  </a:solidFill>
                </a:rPr>
              </a:br>
              <a:r>
                <a:rPr lang="fr-CH" sz="1400" dirty="0" smtClean="0">
                  <a:solidFill>
                    <a:schemeClr val="tx1"/>
                  </a:solidFill>
                </a:rPr>
                <a:t>de gros Commerce</a:t>
              </a:r>
              <a:br>
                <a:rPr lang="fr-CH" sz="1400" dirty="0" smtClean="0">
                  <a:solidFill>
                    <a:schemeClr val="tx1"/>
                  </a:solidFill>
                </a:rPr>
              </a:br>
              <a:r>
                <a:rPr lang="fr-CH" sz="1400" dirty="0" smtClean="0">
                  <a:solidFill>
                    <a:schemeClr val="tx1"/>
                  </a:solidFill>
                </a:rPr>
                <a:t>de détail</a:t>
              </a:r>
              <a:endParaRPr lang="fr-CH" sz="1400" dirty="0">
                <a:solidFill>
                  <a:schemeClr val="tx1"/>
                </a:solidFill>
              </a:endParaRPr>
            </a:p>
          </p:txBody>
        </p:sp>
      </p:grpSp>
      <p:sp>
        <p:nvSpPr>
          <p:cNvPr id="11" name="Legende mit Pfeil nach oben 10"/>
          <p:cNvSpPr/>
          <p:nvPr/>
        </p:nvSpPr>
        <p:spPr bwMode="auto">
          <a:xfrm>
            <a:off x="2746151" y="4792233"/>
            <a:ext cx="5283665" cy="977610"/>
          </a:xfrm>
          <a:prstGeom prst="upArrowCallout">
            <a:avLst/>
          </a:prstGeom>
          <a:solidFill>
            <a:schemeClr val="accent2">
              <a:lumMod val="75000"/>
            </a:schemeClr>
          </a:solidFill>
          <a:ln>
            <a:headEnd type="none" w="sm" len="sm"/>
            <a:tailEnd type="none" w="sm" len="sm"/>
          </a:ln>
          <a:effec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fr-CH" sz="1600" b="1" dirty="0" smtClean="0">
                <a:solidFill>
                  <a:schemeClr val="bg1"/>
                </a:solidFill>
              </a:rPr>
              <a:t>SMART</a:t>
            </a:r>
            <a:r>
              <a:rPr lang="fr-CH" sz="1600" b="0" dirty="0" smtClean="0">
                <a:solidFill>
                  <a:schemeClr val="bg1"/>
                </a:solidFill>
              </a:rPr>
              <a:t> </a:t>
            </a:r>
            <a:br>
              <a:rPr lang="fr-CH" sz="1600" b="0" dirty="0" smtClean="0">
                <a:solidFill>
                  <a:schemeClr val="bg1"/>
                </a:solidFill>
              </a:rPr>
            </a:br>
            <a:r>
              <a:rPr lang="fr-CH" sz="1600" b="0" dirty="0" smtClean="0">
                <a:solidFill>
                  <a:schemeClr val="bg1"/>
                </a:solidFill>
              </a:rPr>
              <a:t>Instrument pour les sociétés</a:t>
            </a:r>
            <a:endParaRPr lang="fr-CH" sz="1600" b="0" dirty="0">
              <a:solidFill>
                <a:schemeClr val="bg1"/>
              </a:solidFill>
            </a:endParaRPr>
          </a:p>
        </p:txBody>
      </p:sp>
      <p:sp>
        <p:nvSpPr>
          <p:cNvPr id="12" name="Legende mit Pfeil nach oben 11"/>
          <p:cNvSpPr/>
          <p:nvPr/>
        </p:nvSpPr>
        <p:spPr bwMode="auto">
          <a:xfrm>
            <a:off x="899592" y="4792232"/>
            <a:ext cx="1440000" cy="1589095"/>
          </a:xfrm>
          <a:prstGeom prst="upArrowCallout">
            <a:avLst>
              <a:gd name="adj1" fmla="val 23186"/>
              <a:gd name="adj2" fmla="val 24093"/>
              <a:gd name="adj3" fmla="val 17616"/>
              <a:gd name="adj4" fmla="val 78632"/>
            </a:avLst>
          </a:prstGeom>
          <a:solidFill>
            <a:schemeClr val="accent1">
              <a:lumMod val="75000"/>
            </a:schemeClr>
          </a:solidFill>
          <a:ln>
            <a:headEnd type="none" w="sm" len="sm"/>
            <a:tailEnd type="none" w="sm" len="sm"/>
          </a:ln>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CH" sz="1600" b="1" i="0" u="none" strike="noStrike" cap="none" normalizeH="0" baseline="0" dirty="0" smtClean="0">
                <a:ln>
                  <a:noFill/>
                </a:ln>
                <a:solidFill>
                  <a:schemeClr val="bg1"/>
                </a:solidFill>
                <a:effectLst/>
                <a:latin typeface="Arial" charset="0"/>
              </a:rPr>
              <a:t>SMART</a:t>
            </a:r>
            <a:r>
              <a:rPr lang="fr-CH" sz="1600" dirty="0">
                <a:solidFill>
                  <a:schemeClr val="bg1"/>
                </a:solidFill>
                <a:latin typeface="Arial" charset="0"/>
              </a:rPr>
              <a:t/>
            </a:r>
            <a:br>
              <a:rPr lang="fr-CH" sz="1600" dirty="0">
                <a:solidFill>
                  <a:schemeClr val="bg1"/>
                </a:solidFill>
                <a:latin typeface="Arial" charset="0"/>
              </a:rPr>
            </a:br>
            <a:r>
              <a:rPr kumimoji="0" lang="fr-CH" sz="1600" b="0" i="0" u="none" strike="noStrike" cap="none" normalizeH="0" baseline="0" dirty="0" smtClean="0">
                <a:ln>
                  <a:noFill/>
                </a:ln>
                <a:solidFill>
                  <a:schemeClr val="bg1"/>
                </a:solidFill>
                <a:effectLst/>
                <a:latin typeface="Arial" charset="0"/>
              </a:rPr>
              <a:t>Instrument pour les domaines agricoles</a:t>
            </a:r>
            <a:endParaRPr kumimoji="0" lang="fr-CH" sz="16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872795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fr-CH" dirty="0" smtClean="0"/>
              <a:t>Évaluation de la durabilité</a:t>
            </a:r>
            <a:endParaRPr lang="fr-CH" dirty="0"/>
          </a:p>
        </p:txBody>
      </p:sp>
      <p:sp>
        <p:nvSpPr>
          <p:cNvPr id="8" name="Inhaltsplatzhalter 7"/>
          <p:cNvSpPr>
            <a:spLocks noGrp="1"/>
          </p:cNvSpPr>
          <p:nvPr>
            <p:ph idx="12"/>
          </p:nvPr>
        </p:nvSpPr>
        <p:spPr/>
        <p:txBody>
          <a:bodyPr>
            <a:normAutofit/>
          </a:bodyPr>
          <a:lstStyle/>
          <a:p>
            <a:r>
              <a:rPr lang="fr-CH" dirty="0" smtClean="0"/>
              <a:t>SMART – Crédible, transparent, comparable</a:t>
            </a:r>
            <a:endParaRPr lang="fr-CH" dirty="0"/>
          </a:p>
        </p:txBody>
      </p:sp>
      <p:sp>
        <p:nvSpPr>
          <p:cNvPr id="9" name="Inhaltsplatzhalter 8"/>
          <p:cNvSpPr>
            <a:spLocks noGrp="1"/>
          </p:cNvSpPr>
          <p:nvPr>
            <p:ph idx="14"/>
          </p:nvPr>
        </p:nvSpPr>
        <p:spPr>
          <a:xfrm>
            <a:off x="628650" y="6102208"/>
            <a:ext cx="7886700" cy="279120"/>
          </a:xfrm>
        </p:spPr>
        <p:txBody>
          <a:bodyPr/>
          <a:lstStyle/>
          <a:p>
            <a:r>
              <a:rPr lang="de-CH" dirty="0" smtClean="0"/>
              <a:t>Source : SFS</a:t>
            </a:r>
            <a:endParaRPr lang="de-CH" dirty="0"/>
          </a:p>
        </p:txBody>
      </p:sp>
      <p:sp>
        <p:nvSpPr>
          <p:cNvPr id="11" name="Inhaltsplatzhalter 10"/>
          <p:cNvSpPr>
            <a:spLocks noGrp="1"/>
          </p:cNvSpPr>
          <p:nvPr>
            <p:ph sz="quarter" idx="21"/>
          </p:nvPr>
        </p:nvSpPr>
        <p:spPr>
          <a:xfrm>
            <a:off x="6012160" y="1758329"/>
            <a:ext cx="2503190" cy="4276576"/>
          </a:xfrm>
        </p:spPr>
        <p:txBody>
          <a:bodyPr/>
          <a:lstStyle/>
          <a:p>
            <a:r>
              <a:rPr lang="fr-CH" sz="1600" dirty="0" smtClean="0"/>
              <a:t>SMART est basé sur les lignes directrices internationales SAFA</a:t>
            </a:r>
          </a:p>
          <a:p>
            <a:r>
              <a:rPr lang="fr-CH" sz="1600" dirty="0" smtClean="0"/>
              <a:t>SMART comprend essentiellement : </a:t>
            </a:r>
            <a:br>
              <a:rPr lang="fr-CH" sz="1600" dirty="0" smtClean="0"/>
            </a:br>
            <a:endParaRPr lang="fr-CH" sz="1600" dirty="0" smtClean="0"/>
          </a:p>
          <a:p>
            <a:r>
              <a:rPr lang="fr-CH" sz="1600" b="1" dirty="0" smtClean="0"/>
              <a:t>une banque de données très efficace</a:t>
            </a:r>
          </a:p>
          <a:p>
            <a:r>
              <a:rPr lang="fr-CH" sz="1600" b="1" dirty="0" smtClean="0"/>
              <a:t>une méthodologie d’évaluation scientifiquement reconnue</a:t>
            </a:r>
            <a:endParaRPr lang="fr-CH" sz="1600" dirty="0" smtClean="0"/>
          </a:p>
          <a:p>
            <a:r>
              <a:rPr lang="fr-CH" sz="1600" b="1" dirty="0" smtClean="0"/>
              <a:t>un set d’indicateurs détaillés</a:t>
            </a:r>
            <a:r>
              <a:rPr lang="fr-CH" sz="1600" dirty="0" smtClean="0"/>
              <a:t> </a:t>
            </a:r>
            <a:br>
              <a:rPr lang="fr-CH" sz="1600" dirty="0" smtClean="0"/>
            </a:br>
            <a:r>
              <a:rPr lang="fr-CH" sz="1600" dirty="0" smtClean="0"/>
              <a:t>(composé </a:t>
            </a:r>
            <a:br>
              <a:rPr lang="fr-CH" sz="1600" dirty="0" smtClean="0"/>
            </a:br>
            <a:r>
              <a:rPr lang="fr-CH" sz="1600" dirty="0" smtClean="0"/>
              <a:t>spécifiquement </a:t>
            </a:r>
            <a:br>
              <a:rPr lang="fr-CH" sz="1600" dirty="0" smtClean="0"/>
            </a:br>
            <a:r>
              <a:rPr lang="fr-CH" sz="1600" dirty="0" smtClean="0"/>
              <a:t>pour ce contexte)</a:t>
            </a:r>
            <a:endParaRPr lang="fr-CH" sz="1600" dirty="0"/>
          </a:p>
        </p:txBody>
      </p:sp>
      <p:sp>
        <p:nvSpPr>
          <p:cNvPr id="6" name="Fußzeilenplatzhalter 5"/>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28</a:t>
            </a:fld>
            <a:endParaRPr lang="fr-CH" altLang="de-DE" dirty="0"/>
          </a:p>
        </p:txBody>
      </p:sp>
      <p:pic>
        <p:nvPicPr>
          <p:cNvPr id="3" name="Inhaltsplatzhalter 2"/>
          <p:cNvPicPr>
            <a:picLocks noGrp="1" noChangeAspect="1"/>
          </p:cNvPicPr>
          <p:nvPr>
            <p:ph sz="quarter" idx="17"/>
          </p:nvPr>
        </p:nvPicPr>
        <p:blipFill rotWithShape="1">
          <a:blip r:embed="rId2">
            <a:extLst>
              <a:ext uri="{28A0092B-C50C-407E-A947-70E740481C1C}">
                <a14:useLocalDpi xmlns:a14="http://schemas.microsoft.com/office/drawing/2010/main" val="0"/>
              </a:ext>
            </a:extLst>
          </a:blip>
          <a:srcRect l="933" t="11812" r="9056" b="14749"/>
          <a:stretch/>
        </p:blipFill>
        <p:spPr>
          <a:xfrm>
            <a:off x="451498" y="1635981"/>
            <a:ext cx="5200622" cy="3911278"/>
          </a:xfrm>
        </p:spPr>
      </p:pic>
      <p:sp>
        <p:nvSpPr>
          <p:cNvPr id="5" name="ZoneTexte 4"/>
          <p:cNvSpPr txBox="1"/>
          <p:nvPr/>
        </p:nvSpPr>
        <p:spPr>
          <a:xfrm>
            <a:off x="2699792" y="1975170"/>
            <a:ext cx="1152128" cy="211203"/>
          </a:xfrm>
          <a:prstGeom prst="rect">
            <a:avLst/>
          </a:prstGeom>
          <a:solidFill>
            <a:schemeClr val="bg1"/>
          </a:solidFill>
        </p:spPr>
        <p:txBody>
          <a:bodyPr wrap="square" lIns="36000" tIns="36000" rIns="36000" bIns="36000" rtlCol="0" anchor="ctr" anchorCtr="1">
            <a:spAutoFit/>
          </a:bodyPr>
          <a:lstStyle/>
          <a:p>
            <a:pPr algn="ctr"/>
            <a:r>
              <a:rPr lang="fr-CH" sz="900" dirty="0" smtClean="0">
                <a:solidFill>
                  <a:schemeClr val="tx1"/>
                </a:solidFill>
              </a:rPr>
              <a:t>Éthique d’entreprise</a:t>
            </a:r>
            <a:endParaRPr lang="fr-CH" sz="900" dirty="0">
              <a:solidFill>
                <a:schemeClr val="tx1"/>
              </a:solidFill>
            </a:endParaRPr>
          </a:p>
        </p:txBody>
      </p:sp>
      <p:sp>
        <p:nvSpPr>
          <p:cNvPr id="12" name="ZoneTexte 11"/>
          <p:cNvSpPr txBox="1"/>
          <p:nvPr/>
        </p:nvSpPr>
        <p:spPr>
          <a:xfrm>
            <a:off x="3727492" y="2155570"/>
            <a:ext cx="705321" cy="138499"/>
          </a:xfrm>
          <a:prstGeom prst="rect">
            <a:avLst/>
          </a:prstGeom>
          <a:solidFill>
            <a:schemeClr val="bg1"/>
          </a:solidFill>
          <a:effectLst/>
        </p:spPr>
        <p:txBody>
          <a:bodyPr wrap="none" lIns="0" tIns="0" rIns="0" bIns="0" rtlCol="0" anchor="b" anchorCtr="0">
            <a:spAutoFit/>
          </a:bodyPr>
          <a:lstStyle/>
          <a:p>
            <a:r>
              <a:rPr lang="fr-CH" sz="900" dirty="0" smtClean="0">
                <a:solidFill>
                  <a:schemeClr val="tx1"/>
                </a:solidFill>
              </a:rPr>
              <a:t>Comptabilité  </a:t>
            </a:r>
          </a:p>
        </p:txBody>
      </p:sp>
      <p:sp>
        <p:nvSpPr>
          <p:cNvPr id="14" name="ZoneTexte 13"/>
          <p:cNvSpPr txBox="1"/>
          <p:nvPr/>
        </p:nvSpPr>
        <p:spPr>
          <a:xfrm>
            <a:off x="4115418" y="2357514"/>
            <a:ext cx="634789" cy="138499"/>
          </a:xfrm>
          <a:prstGeom prst="rect">
            <a:avLst/>
          </a:prstGeom>
          <a:solidFill>
            <a:schemeClr val="bg1"/>
          </a:solidFill>
          <a:effectLst/>
        </p:spPr>
        <p:txBody>
          <a:bodyPr wrap="none" lIns="0" tIns="0" rIns="0" bIns="0" rtlCol="0" anchor="b" anchorCtr="0">
            <a:spAutoFit/>
          </a:bodyPr>
          <a:lstStyle/>
          <a:p>
            <a:r>
              <a:rPr lang="fr-CH" sz="900" dirty="0" smtClean="0">
                <a:solidFill>
                  <a:schemeClr val="tx1"/>
                </a:solidFill>
              </a:rPr>
              <a:t>Participation</a:t>
            </a:r>
          </a:p>
        </p:txBody>
      </p:sp>
      <p:sp>
        <p:nvSpPr>
          <p:cNvPr id="15" name="ZoneTexte 14"/>
          <p:cNvSpPr txBox="1"/>
          <p:nvPr/>
        </p:nvSpPr>
        <p:spPr>
          <a:xfrm>
            <a:off x="4439224" y="2671246"/>
            <a:ext cx="974626" cy="138499"/>
          </a:xfrm>
          <a:prstGeom prst="rect">
            <a:avLst/>
          </a:prstGeom>
          <a:solidFill>
            <a:schemeClr val="bg1"/>
          </a:solidFill>
          <a:effectLst/>
        </p:spPr>
        <p:txBody>
          <a:bodyPr wrap="none" lIns="0" tIns="0" rIns="0" bIns="0" rtlCol="0" anchor="b" anchorCtr="0">
            <a:spAutoFit/>
          </a:bodyPr>
          <a:lstStyle/>
          <a:p>
            <a:r>
              <a:rPr lang="fr-CH" sz="900" dirty="0" smtClean="0">
                <a:solidFill>
                  <a:schemeClr val="tx1"/>
                </a:solidFill>
              </a:rPr>
              <a:t>État de droit           </a:t>
            </a:r>
          </a:p>
        </p:txBody>
      </p:sp>
      <p:sp>
        <p:nvSpPr>
          <p:cNvPr id="16" name="ZoneTexte 15"/>
          <p:cNvSpPr txBox="1"/>
          <p:nvPr/>
        </p:nvSpPr>
        <p:spPr>
          <a:xfrm>
            <a:off x="4641857" y="3023103"/>
            <a:ext cx="801501" cy="276999"/>
          </a:xfrm>
          <a:prstGeom prst="rect">
            <a:avLst/>
          </a:prstGeom>
          <a:solidFill>
            <a:schemeClr val="bg1"/>
          </a:solidFill>
          <a:effectLst/>
        </p:spPr>
        <p:txBody>
          <a:bodyPr wrap="none" lIns="0" tIns="0" rIns="0" bIns="0" rtlCol="0" anchor="b" anchorCtr="0">
            <a:spAutoFit/>
          </a:bodyPr>
          <a:lstStyle/>
          <a:p>
            <a:r>
              <a:rPr lang="fr-CH" sz="900" dirty="0" smtClean="0">
                <a:solidFill>
                  <a:schemeClr val="tx1"/>
                </a:solidFill>
              </a:rPr>
              <a:t>Gestion globale</a:t>
            </a:r>
          </a:p>
          <a:p>
            <a:endParaRPr lang="fr-CH" sz="900" dirty="0" smtClean="0">
              <a:solidFill>
                <a:schemeClr val="tx1"/>
              </a:solidFill>
            </a:endParaRPr>
          </a:p>
        </p:txBody>
      </p:sp>
      <p:sp>
        <p:nvSpPr>
          <p:cNvPr id="17" name="ZoneTexte 16"/>
          <p:cNvSpPr txBox="1"/>
          <p:nvPr/>
        </p:nvSpPr>
        <p:spPr>
          <a:xfrm>
            <a:off x="4757273" y="3485417"/>
            <a:ext cx="621965" cy="138499"/>
          </a:xfrm>
          <a:prstGeom prst="rect">
            <a:avLst/>
          </a:prstGeom>
          <a:solidFill>
            <a:schemeClr val="bg1"/>
          </a:solidFill>
          <a:effectLst/>
        </p:spPr>
        <p:txBody>
          <a:bodyPr wrap="none" lIns="0" tIns="0" rIns="0" bIns="0" rtlCol="0" anchor="b" anchorCtr="0">
            <a:spAutoFit/>
          </a:bodyPr>
          <a:lstStyle/>
          <a:p>
            <a:r>
              <a:rPr lang="fr-CH" sz="900" dirty="0" smtClean="0">
                <a:solidFill>
                  <a:schemeClr val="tx1"/>
                </a:solidFill>
              </a:rPr>
              <a:t>Atmosphère</a:t>
            </a:r>
          </a:p>
        </p:txBody>
      </p:sp>
      <p:sp>
        <p:nvSpPr>
          <p:cNvPr id="18" name="ZoneTexte 17"/>
          <p:cNvSpPr txBox="1"/>
          <p:nvPr/>
        </p:nvSpPr>
        <p:spPr>
          <a:xfrm>
            <a:off x="4711919" y="3930443"/>
            <a:ext cx="429605" cy="138499"/>
          </a:xfrm>
          <a:prstGeom prst="rect">
            <a:avLst/>
          </a:prstGeom>
          <a:solidFill>
            <a:schemeClr val="bg1"/>
          </a:solidFill>
          <a:effectLst/>
        </p:spPr>
        <p:txBody>
          <a:bodyPr wrap="none" lIns="0" tIns="0" rIns="0" bIns="0" rtlCol="0" anchor="b" anchorCtr="0">
            <a:spAutoFit/>
          </a:bodyPr>
          <a:lstStyle/>
          <a:p>
            <a:r>
              <a:rPr lang="fr-CH" sz="900" dirty="0" smtClean="0">
                <a:solidFill>
                  <a:schemeClr val="tx1"/>
                </a:solidFill>
              </a:rPr>
              <a:t>Eau       </a:t>
            </a:r>
          </a:p>
        </p:txBody>
      </p:sp>
      <p:sp>
        <p:nvSpPr>
          <p:cNvPr id="19" name="ZoneTexte 18"/>
          <p:cNvSpPr txBox="1"/>
          <p:nvPr/>
        </p:nvSpPr>
        <p:spPr>
          <a:xfrm>
            <a:off x="4569056" y="4354431"/>
            <a:ext cx="487313" cy="138499"/>
          </a:xfrm>
          <a:prstGeom prst="rect">
            <a:avLst/>
          </a:prstGeom>
          <a:solidFill>
            <a:schemeClr val="bg1"/>
          </a:solidFill>
          <a:effectLst/>
        </p:spPr>
        <p:txBody>
          <a:bodyPr wrap="none" lIns="0" tIns="0" rIns="0" bIns="0" rtlCol="0" anchor="b" anchorCtr="0">
            <a:spAutoFit/>
          </a:bodyPr>
          <a:lstStyle/>
          <a:p>
            <a:r>
              <a:rPr lang="fr-CH" sz="900" dirty="0" smtClean="0">
                <a:solidFill>
                  <a:schemeClr val="tx1"/>
                </a:solidFill>
              </a:rPr>
              <a:t>Sol          </a:t>
            </a:r>
          </a:p>
        </p:txBody>
      </p:sp>
      <p:sp>
        <p:nvSpPr>
          <p:cNvPr id="20" name="ZoneTexte 19"/>
          <p:cNvSpPr txBox="1"/>
          <p:nvPr/>
        </p:nvSpPr>
        <p:spPr>
          <a:xfrm>
            <a:off x="4273841" y="4687224"/>
            <a:ext cx="660437" cy="138499"/>
          </a:xfrm>
          <a:prstGeom prst="rect">
            <a:avLst/>
          </a:prstGeom>
          <a:solidFill>
            <a:schemeClr val="bg1"/>
          </a:solidFill>
          <a:effectLst/>
        </p:spPr>
        <p:txBody>
          <a:bodyPr wrap="none" lIns="0" tIns="0" rIns="0" bIns="0" rtlCol="0" anchor="b" anchorCtr="0">
            <a:spAutoFit/>
          </a:bodyPr>
          <a:lstStyle/>
          <a:p>
            <a:r>
              <a:rPr lang="fr-CH" sz="900" dirty="0" smtClean="0">
                <a:solidFill>
                  <a:schemeClr val="tx1"/>
                </a:solidFill>
              </a:rPr>
              <a:t>Biodiversité  </a:t>
            </a:r>
          </a:p>
        </p:txBody>
      </p:sp>
      <p:sp>
        <p:nvSpPr>
          <p:cNvPr id="21" name="ZoneTexte 20"/>
          <p:cNvSpPr txBox="1"/>
          <p:nvPr/>
        </p:nvSpPr>
        <p:spPr>
          <a:xfrm>
            <a:off x="3913439" y="4948719"/>
            <a:ext cx="1051570" cy="138499"/>
          </a:xfrm>
          <a:prstGeom prst="rect">
            <a:avLst/>
          </a:prstGeom>
          <a:solidFill>
            <a:schemeClr val="bg1"/>
          </a:solidFill>
          <a:effectLst/>
        </p:spPr>
        <p:txBody>
          <a:bodyPr wrap="none" lIns="0" tIns="0" rIns="0" bIns="0" rtlCol="0" anchor="b" anchorCtr="0">
            <a:spAutoFit/>
          </a:bodyPr>
          <a:lstStyle/>
          <a:p>
            <a:r>
              <a:rPr lang="fr-CH" sz="900" dirty="0" smtClean="0">
                <a:solidFill>
                  <a:schemeClr val="tx1"/>
                </a:solidFill>
              </a:rPr>
              <a:t>Matériaux et énergie</a:t>
            </a:r>
          </a:p>
        </p:txBody>
      </p:sp>
      <p:sp>
        <p:nvSpPr>
          <p:cNvPr id="22" name="ZoneTexte 21"/>
          <p:cNvSpPr txBox="1"/>
          <p:nvPr/>
        </p:nvSpPr>
        <p:spPr>
          <a:xfrm>
            <a:off x="3487694" y="5087218"/>
            <a:ext cx="1154163" cy="138499"/>
          </a:xfrm>
          <a:prstGeom prst="rect">
            <a:avLst/>
          </a:prstGeom>
          <a:solidFill>
            <a:schemeClr val="bg1"/>
          </a:solidFill>
          <a:effectLst/>
        </p:spPr>
        <p:txBody>
          <a:bodyPr wrap="none" lIns="0" tIns="0" rIns="0" bIns="0" rtlCol="0" anchor="b" anchorCtr="0">
            <a:spAutoFit/>
          </a:bodyPr>
          <a:lstStyle/>
          <a:p>
            <a:pPr algn="ctr"/>
            <a:r>
              <a:rPr lang="fr-CH" sz="900" dirty="0" smtClean="0">
                <a:solidFill>
                  <a:schemeClr val="tx1"/>
                </a:solidFill>
              </a:rPr>
              <a:t>Bien-être des animaux</a:t>
            </a:r>
          </a:p>
        </p:txBody>
      </p:sp>
      <p:sp>
        <p:nvSpPr>
          <p:cNvPr id="23" name="ZoneTexte 22"/>
          <p:cNvSpPr txBox="1"/>
          <p:nvPr/>
        </p:nvSpPr>
        <p:spPr>
          <a:xfrm>
            <a:off x="2251006" y="5087218"/>
            <a:ext cx="827150" cy="138499"/>
          </a:xfrm>
          <a:prstGeom prst="rect">
            <a:avLst/>
          </a:prstGeom>
          <a:solidFill>
            <a:schemeClr val="bg1"/>
          </a:solidFill>
          <a:effectLst/>
        </p:spPr>
        <p:txBody>
          <a:bodyPr wrap="none" lIns="0" tIns="0" rIns="0" bIns="0" rtlCol="0" anchor="b" anchorCtr="0">
            <a:spAutoFit/>
          </a:bodyPr>
          <a:lstStyle/>
          <a:p>
            <a:r>
              <a:rPr lang="fr-CH" sz="900" dirty="0" smtClean="0">
                <a:solidFill>
                  <a:schemeClr val="tx1"/>
                </a:solidFill>
              </a:rPr>
              <a:t>Investissements</a:t>
            </a:r>
          </a:p>
        </p:txBody>
      </p:sp>
      <p:sp>
        <p:nvSpPr>
          <p:cNvPr id="24" name="ZoneTexte 23"/>
          <p:cNvSpPr txBox="1"/>
          <p:nvPr/>
        </p:nvSpPr>
        <p:spPr>
          <a:xfrm>
            <a:off x="1911890" y="4948718"/>
            <a:ext cx="730969" cy="138499"/>
          </a:xfrm>
          <a:prstGeom prst="rect">
            <a:avLst/>
          </a:prstGeom>
          <a:solidFill>
            <a:schemeClr val="bg1"/>
          </a:solidFill>
          <a:effectLst/>
        </p:spPr>
        <p:txBody>
          <a:bodyPr wrap="none" lIns="0" tIns="0" rIns="0" bIns="0" rtlCol="0" anchor="b" anchorCtr="0">
            <a:spAutoFit/>
          </a:bodyPr>
          <a:lstStyle/>
          <a:p>
            <a:r>
              <a:rPr lang="fr-CH" sz="900" dirty="0" smtClean="0">
                <a:solidFill>
                  <a:schemeClr val="tx1"/>
                </a:solidFill>
              </a:rPr>
              <a:t>   Vulnérabilité</a:t>
            </a:r>
          </a:p>
        </p:txBody>
      </p:sp>
      <p:sp>
        <p:nvSpPr>
          <p:cNvPr id="25" name="ZoneTexte 24"/>
          <p:cNvSpPr txBox="1"/>
          <p:nvPr/>
        </p:nvSpPr>
        <p:spPr>
          <a:xfrm>
            <a:off x="1058867" y="4661748"/>
            <a:ext cx="1205832" cy="276999"/>
          </a:xfrm>
          <a:prstGeom prst="rect">
            <a:avLst/>
          </a:prstGeom>
          <a:solidFill>
            <a:schemeClr val="bg1"/>
          </a:solidFill>
          <a:effectLst/>
        </p:spPr>
        <p:txBody>
          <a:bodyPr wrap="square" lIns="0" tIns="0" rIns="0" bIns="0" rtlCol="0" anchor="b" anchorCtr="0">
            <a:spAutoFit/>
          </a:bodyPr>
          <a:lstStyle/>
          <a:p>
            <a:pPr algn="r"/>
            <a:r>
              <a:rPr lang="fr-CH" sz="900" dirty="0" smtClean="0">
                <a:solidFill>
                  <a:schemeClr val="tx1"/>
                </a:solidFill>
              </a:rPr>
              <a:t>   Informations sur les </a:t>
            </a:r>
          </a:p>
          <a:p>
            <a:pPr algn="r"/>
            <a:r>
              <a:rPr lang="fr-CH" sz="900" dirty="0" smtClean="0">
                <a:solidFill>
                  <a:schemeClr val="tx1"/>
                </a:solidFill>
              </a:rPr>
              <a:t>produits et la qualité</a:t>
            </a:r>
          </a:p>
        </p:txBody>
      </p:sp>
      <p:sp>
        <p:nvSpPr>
          <p:cNvPr id="26" name="ZoneTexte 25"/>
          <p:cNvSpPr txBox="1"/>
          <p:nvPr/>
        </p:nvSpPr>
        <p:spPr>
          <a:xfrm>
            <a:off x="899592" y="4358019"/>
            <a:ext cx="1115690" cy="138499"/>
          </a:xfrm>
          <a:prstGeom prst="rect">
            <a:avLst/>
          </a:prstGeom>
          <a:solidFill>
            <a:schemeClr val="bg1"/>
          </a:solidFill>
          <a:effectLst/>
        </p:spPr>
        <p:txBody>
          <a:bodyPr wrap="none" lIns="0" tIns="0" rIns="0" bIns="0" rtlCol="0" anchor="b" anchorCtr="0">
            <a:spAutoFit/>
          </a:bodyPr>
          <a:lstStyle/>
          <a:p>
            <a:r>
              <a:rPr lang="fr-CH" sz="900" dirty="0" smtClean="0">
                <a:solidFill>
                  <a:schemeClr val="tx1"/>
                </a:solidFill>
              </a:rPr>
              <a:t>   Économie régionale</a:t>
            </a:r>
          </a:p>
        </p:txBody>
      </p:sp>
      <p:sp>
        <p:nvSpPr>
          <p:cNvPr id="27" name="ZoneTexte 26"/>
          <p:cNvSpPr txBox="1"/>
          <p:nvPr/>
        </p:nvSpPr>
        <p:spPr>
          <a:xfrm>
            <a:off x="1046137" y="3849381"/>
            <a:ext cx="795089" cy="276999"/>
          </a:xfrm>
          <a:prstGeom prst="rect">
            <a:avLst/>
          </a:prstGeom>
          <a:solidFill>
            <a:schemeClr val="bg1"/>
          </a:solidFill>
          <a:effectLst/>
        </p:spPr>
        <p:txBody>
          <a:bodyPr wrap="none" lIns="0" tIns="0" rIns="0" bIns="0" rtlCol="0" anchor="b" anchorCtr="0">
            <a:spAutoFit/>
          </a:bodyPr>
          <a:lstStyle/>
          <a:p>
            <a:pPr algn="ctr"/>
            <a:r>
              <a:rPr lang="fr-CH" sz="900" dirty="0" smtClean="0">
                <a:solidFill>
                  <a:schemeClr val="tx1"/>
                </a:solidFill>
              </a:rPr>
              <a:t>   Niveau de vie</a:t>
            </a:r>
          </a:p>
          <a:p>
            <a:pPr algn="ctr"/>
            <a:r>
              <a:rPr lang="fr-CH" sz="900" dirty="0" smtClean="0">
                <a:solidFill>
                  <a:schemeClr val="tx1"/>
                </a:solidFill>
              </a:rPr>
              <a:t>convenable</a:t>
            </a:r>
          </a:p>
        </p:txBody>
      </p:sp>
      <p:sp>
        <p:nvSpPr>
          <p:cNvPr id="28" name="ZoneTexte 27"/>
          <p:cNvSpPr txBox="1"/>
          <p:nvPr/>
        </p:nvSpPr>
        <p:spPr>
          <a:xfrm>
            <a:off x="621896" y="3388491"/>
            <a:ext cx="1231106" cy="276999"/>
          </a:xfrm>
          <a:prstGeom prst="rect">
            <a:avLst/>
          </a:prstGeom>
          <a:solidFill>
            <a:schemeClr val="bg1"/>
          </a:solidFill>
          <a:effectLst/>
        </p:spPr>
        <p:txBody>
          <a:bodyPr wrap="none" lIns="0" tIns="0" rIns="0" bIns="0" rtlCol="0" anchor="b" anchorCtr="0">
            <a:spAutoFit/>
          </a:bodyPr>
          <a:lstStyle/>
          <a:p>
            <a:pPr algn="ctr"/>
            <a:r>
              <a:rPr lang="fr-CH" sz="900" dirty="0" smtClean="0">
                <a:solidFill>
                  <a:schemeClr val="tx1"/>
                </a:solidFill>
              </a:rPr>
              <a:t>Pratiques commerciales</a:t>
            </a:r>
          </a:p>
          <a:p>
            <a:pPr algn="ctr"/>
            <a:r>
              <a:rPr lang="fr-CH" sz="900" dirty="0" smtClean="0">
                <a:solidFill>
                  <a:schemeClr val="tx1"/>
                </a:solidFill>
              </a:rPr>
              <a:t>équitables</a:t>
            </a:r>
          </a:p>
        </p:txBody>
      </p:sp>
      <p:sp>
        <p:nvSpPr>
          <p:cNvPr id="29" name="ZoneTexte 28"/>
          <p:cNvSpPr txBox="1"/>
          <p:nvPr/>
        </p:nvSpPr>
        <p:spPr>
          <a:xfrm>
            <a:off x="893035" y="3049951"/>
            <a:ext cx="1045159" cy="138499"/>
          </a:xfrm>
          <a:prstGeom prst="rect">
            <a:avLst/>
          </a:prstGeom>
          <a:solidFill>
            <a:schemeClr val="bg1"/>
          </a:solidFill>
          <a:effectLst/>
        </p:spPr>
        <p:txBody>
          <a:bodyPr wrap="none" lIns="0" tIns="0" rIns="0" bIns="0" rtlCol="0" anchor="b" anchorCtr="0">
            <a:spAutoFit/>
          </a:bodyPr>
          <a:lstStyle/>
          <a:p>
            <a:pPr algn="ctr"/>
            <a:r>
              <a:rPr lang="fr-CH" sz="900" dirty="0" smtClean="0">
                <a:solidFill>
                  <a:schemeClr val="tx1"/>
                </a:solidFill>
              </a:rPr>
              <a:t>Droits des employés</a:t>
            </a:r>
          </a:p>
        </p:txBody>
      </p:sp>
      <p:sp>
        <p:nvSpPr>
          <p:cNvPr id="30" name="ZoneTexte 29"/>
          <p:cNvSpPr txBox="1"/>
          <p:nvPr/>
        </p:nvSpPr>
        <p:spPr>
          <a:xfrm>
            <a:off x="1107007" y="2664606"/>
            <a:ext cx="1013099" cy="138499"/>
          </a:xfrm>
          <a:prstGeom prst="rect">
            <a:avLst/>
          </a:prstGeom>
          <a:solidFill>
            <a:schemeClr val="bg1"/>
          </a:solidFill>
          <a:effectLst/>
        </p:spPr>
        <p:txBody>
          <a:bodyPr wrap="none" lIns="0" tIns="0" rIns="0" bIns="0" rtlCol="0" anchor="b" anchorCtr="0">
            <a:spAutoFit/>
          </a:bodyPr>
          <a:lstStyle/>
          <a:p>
            <a:pPr algn="ctr"/>
            <a:r>
              <a:rPr lang="fr-CH" sz="900" dirty="0" smtClean="0">
                <a:solidFill>
                  <a:schemeClr val="tx1"/>
                </a:solidFill>
              </a:rPr>
              <a:t>    Égalité des droits</a:t>
            </a:r>
          </a:p>
        </p:txBody>
      </p:sp>
      <p:sp>
        <p:nvSpPr>
          <p:cNvPr id="31" name="ZoneTexte 30"/>
          <p:cNvSpPr txBox="1"/>
          <p:nvPr/>
        </p:nvSpPr>
        <p:spPr>
          <a:xfrm>
            <a:off x="1080385" y="2358827"/>
            <a:ext cx="1378583" cy="138499"/>
          </a:xfrm>
          <a:prstGeom prst="rect">
            <a:avLst/>
          </a:prstGeom>
          <a:solidFill>
            <a:schemeClr val="bg1"/>
          </a:solidFill>
          <a:effectLst/>
        </p:spPr>
        <p:txBody>
          <a:bodyPr wrap="none" lIns="0" tIns="0" rIns="0" bIns="0" rtlCol="0" anchor="b" anchorCtr="0">
            <a:spAutoFit/>
          </a:bodyPr>
          <a:lstStyle/>
          <a:p>
            <a:pPr algn="ctr"/>
            <a:r>
              <a:rPr lang="fr-CH" sz="900" dirty="0" smtClean="0">
                <a:solidFill>
                  <a:schemeClr val="tx1"/>
                </a:solidFill>
              </a:rPr>
              <a:t>               Sécurité et santé</a:t>
            </a:r>
          </a:p>
        </p:txBody>
      </p:sp>
      <p:sp>
        <p:nvSpPr>
          <p:cNvPr id="32" name="ZoneTexte 31"/>
          <p:cNvSpPr txBox="1"/>
          <p:nvPr/>
        </p:nvSpPr>
        <p:spPr>
          <a:xfrm>
            <a:off x="1938194" y="2168825"/>
            <a:ext cx="942567" cy="138499"/>
          </a:xfrm>
          <a:prstGeom prst="rect">
            <a:avLst/>
          </a:prstGeom>
          <a:solidFill>
            <a:schemeClr val="bg1"/>
          </a:solidFill>
          <a:effectLst/>
        </p:spPr>
        <p:txBody>
          <a:bodyPr wrap="none" lIns="0" tIns="0" rIns="0" bIns="0" rtlCol="0" anchor="b" anchorCtr="0">
            <a:spAutoFit/>
          </a:bodyPr>
          <a:lstStyle/>
          <a:p>
            <a:pPr algn="ctr"/>
            <a:r>
              <a:rPr lang="fr-CH" sz="900" dirty="0" smtClean="0">
                <a:solidFill>
                  <a:schemeClr val="tx1"/>
                </a:solidFill>
              </a:rPr>
              <a:t>Diversité culturelle</a:t>
            </a:r>
          </a:p>
        </p:txBody>
      </p:sp>
    </p:spTree>
    <p:extLst>
      <p:ext uri="{BB962C8B-B14F-4D97-AF65-F5344CB8AC3E}">
        <p14:creationId xmlns:p14="http://schemas.microsoft.com/office/powerpoint/2010/main" val="4152428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Principes &amp; durabilité</a:t>
            </a:r>
            <a:endParaRPr lang="de-CH" dirty="0"/>
          </a:p>
        </p:txBody>
      </p:sp>
      <p:sp>
        <p:nvSpPr>
          <p:cNvPr id="3" name="Inhaltsplatzhalter 2"/>
          <p:cNvSpPr>
            <a:spLocks noGrp="1"/>
          </p:cNvSpPr>
          <p:nvPr>
            <p:ph idx="12"/>
          </p:nvPr>
        </p:nvSpPr>
        <p:spPr/>
        <p:txBody>
          <a:bodyPr/>
          <a:lstStyle/>
          <a:p>
            <a:r>
              <a:rPr lang="de-CH" dirty="0" smtClean="0"/>
              <a:t>Liens (</a:t>
            </a:r>
            <a:r>
              <a:rPr lang="de-CH" dirty="0" err="1" smtClean="0"/>
              <a:t>anglais</a:t>
            </a:r>
            <a:r>
              <a:rPr lang="de-CH" dirty="0" smtClean="0"/>
              <a:t>)</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hlinkClick r:id="rId2"/>
              </a:rPr>
              <a:t>SAFA – sustainability assessment of food and agriculture systems, FAO</a:t>
            </a:r>
            <a:endParaRPr lang="de-CH" dirty="0" smtClean="0"/>
          </a:p>
          <a:p>
            <a:r>
              <a:rPr lang="de-CH" dirty="0" smtClean="0">
                <a:hlinkClick r:id="rId3"/>
              </a:rPr>
              <a:t>FAQ Organic Agriculture, FAO</a:t>
            </a:r>
            <a:endParaRPr lang="de-CH" dirty="0" smtClean="0"/>
          </a:p>
          <a:p>
            <a:r>
              <a:rPr lang="de-CH" dirty="0" err="1" smtClean="0">
                <a:hlinkClick r:id="rId4"/>
              </a:rPr>
              <a:t>Organic</a:t>
            </a:r>
            <a:r>
              <a:rPr lang="de-CH" dirty="0" smtClean="0">
                <a:hlinkClick r:id="rId4"/>
              </a:rPr>
              <a:t> </a:t>
            </a:r>
            <a:r>
              <a:rPr lang="de-CH" dirty="0" err="1" smtClean="0">
                <a:hlinkClick r:id="rId4"/>
              </a:rPr>
              <a:t>Farming</a:t>
            </a:r>
            <a:r>
              <a:rPr lang="de-CH" dirty="0" smtClean="0">
                <a:hlinkClick r:id="rId4"/>
              </a:rPr>
              <a:t> and Climate Change, </a:t>
            </a:r>
            <a:r>
              <a:rPr lang="de-CH" dirty="0" err="1" smtClean="0">
                <a:hlinkClick r:id="rId4"/>
              </a:rPr>
              <a:t>FiBL</a:t>
            </a:r>
            <a:r>
              <a:rPr lang="de-CH" dirty="0" smtClean="0">
                <a:hlinkClick r:id="rId4"/>
              </a:rPr>
              <a:t> &amp; International </a:t>
            </a:r>
            <a:r>
              <a:rPr lang="de-CH" smtClean="0">
                <a:hlinkClick r:id="rId4"/>
              </a:rPr>
              <a:t>Trade Center, </a:t>
            </a:r>
            <a:r>
              <a:rPr lang="de-CH" dirty="0" smtClean="0">
                <a:hlinkClick r:id="rId4"/>
              </a:rPr>
              <a:t>2007</a:t>
            </a:r>
            <a:endParaRPr lang="de-CH" dirty="0" smtClean="0">
              <a:hlinkClick r:id="rId5"/>
            </a:endParaRPr>
          </a:p>
          <a:p>
            <a:r>
              <a:rPr lang="de-CH" dirty="0" err="1" smtClean="0">
                <a:hlinkClick r:id="rId6"/>
              </a:rPr>
              <a:t>Measuring</a:t>
            </a:r>
            <a:r>
              <a:rPr lang="de-CH" dirty="0" smtClean="0">
                <a:hlinkClick r:id="rId6"/>
              </a:rPr>
              <a:t> Sustainability in Cotton Farming Systems, FAO, ICAC, 2015</a:t>
            </a:r>
            <a:endParaRPr lang="de-CH" dirty="0" smtClean="0"/>
          </a:p>
          <a:p>
            <a:r>
              <a:rPr lang="de-CH" dirty="0" smtClean="0">
                <a:hlinkClick r:id="rId7"/>
              </a:rPr>
              <a:t>Criticisms </a:t>
            </a:r>
            <a:r>
              <a:rPr lang="de-CH" dirty="0">
                <a:hlinkClick r:id="rId7"/>
              </a:rPr>
              <a:t>and Frequent </a:t>
            </a:r>
            <a:r>
              <a:rPr lang="de-CH" dirty="0" smtClean="0">
                <a:hlinkClick r:id="rId7"/>
              </a:rPr>
              <a:t>Misconceptions </a:t>
            </a:r>
            <a:r>
              <a:rPr lang="de-CH" dirty="0">
                <a:hlinkClick r:id="rId7"/>
              </a:rPr>
              <a:t>about Organic </a:t>
            </a:r>
            <a:r>
              <a:rPr lang="de-CH" dirty="0" smtClean="0">
                <a:hlinkClick r:id="rId7"/>
              </a:rPr>
              <a:t>Agriculture, </a:t>
            </a:r>
            <a:br>
              <a:rPr lang="de-CH" dirty="0" smtClean="0">
                <a:hlinkClick r:id="rId7"/>
              </a:rPr>
            </a:br>
            <a:r>
              <a:rPr lang="de-CH" dirty="0" smtClean="0">
                <a:hlinkClick r:id="rId7"/>
              </a:rPr>
              <a:t>IFOAM 2008</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2</a:t>
            </a:fld>
            <a:endParaRPr lang="fr-CH" altLang="de-DE" dirty="0"/>
          </a:p>
        </p:txBody>
      </p:sp>
    </p:spTree>
    <p:extLst>
      <p:ext uri="{BB962C8B-B14F-4D97-AF65-F5344CB8AC3E}">
        <p14:creationId xmlns:p14="http://schemas.microsoft.com/office/powerpoint/2010/main" val="3099070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10.0.0.100\vol_data_daten\BilderAlfoeldi\Bildarchiv\DiverseBildsammlungen\SchaubilderCoopNaturaplanBroschüre_def\Bilder_fuerFolien\JPG_FuerPPT_verkleinert\Bauernhof.jpg"/>
          <p:cNvPicPr>
            <a:picLocks noChangeAspect="1" noChangeArrowheads="1"/>
          </p:cNvPicPr>
          <p:nvPr/>
        </p:nvPicPr>
        <p:blipFill rotWithShape="1">
          <a:blip r:embed="rId2">
            <a:extLst>
              <a:ext uri="{28A0092B-C50C-407E-A947-70E740481C1C}">
                <a14:useLocalDpi xmlns:a14="http://schemas.microsoft.com/office/drawing/2010/main" val="0"/>
              </a:ext>
            </a:extLst>
          </a:blip>
          <a:srcRect l="3" t="4781" r="191" b="8191"/>
          <a:stretch/>
        </p:blipFill>
        <p:spPr bwMode="auto">
          <a:xfrm>
            <a:off x="755575" y="1545556"/>
            <a:ext cx="6912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6"/>
          <p:cNvSpPr>
            <a:spLocks noGrp="1"/>
          </p:cNvSpPr>
          <p:nvPr>
            <p:ph type="title"/>
          </p:nvPr>
        </p:nvSpPr>
        <p:spPr/>
        <p:txBody>
          <a:bodyPr/>
          <a:lstStyle/>
          <a:p>
            <a:r>
              <a:rPr lang="fr-CH" dirty="0" smtClean="0"/>
              <a:t>Évaluation de la durabilité</a:t>
            </a:r>
            <a:endParaRPr lang="fr-CH" dirty="0"/>
          </a:p>
        </p:txBody>
      </p:sp>
      <p:sp>
        <p:nvSpPr>
          <p:cNvPr id="8" name="Inhaltsplatzhalter 7"/>
          <p:cNvSpPr>
            <a:spLocks noGrp="1"/>
          </p:cNvSpPr>
          <p:nvPr>
            <p:ph idx="12"/>
          </p:nvPr>
        </p:nvSpPr>
        <p:spPr/>
        <p:txBody>
          <a:bodyPr>
            <a:normAutofit fontScale="92500"/>
          </a:bodyPr>
          <a:lstStyle/>
          <a:p>
            <a:r>
              <a:rPr lang="fr-CH" dirty="0" smtClean="0"/>
              <a:t>SMART – Processus d’évaluation des entreprises agricoles</a:t>
            </a:r>
            <a:endParaRPr lang="fr-CH" dirty="0"/>
          </a:p>
        </p:txBody>
      </p:sp>
      <p:sp>
        <p:nvSpPr>
          <p:cNvPr id="50" name="Inhaltsplatzhalter 49"/>
          <p:cNvSpPr>
            <a:spLocks noGrp="1"/>
          </p:cNvSpPr>
          <p:nvPr>
            <p:ph idx="14"/>
          </p:nvPr>
        </p:nvSpPr>
        <p:spPr>
          <a:xfrm>
            <a:off x="628650" y="6102208"/>
            <a:ext cx="7886700" cy="279120"/>
          </a:xfrm>
        </p:spPr>
        <p:txBody>
          <a:bodyPr/>
          <a:lstStyle/>
          <a:p>
            <a:r>
              <a:rPr lang="de-CH" dirty="0" smtClean="0"/>
              <a:t>Source : SFS</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29</a:t>
            </a:fld>
            <a:endParaRPr lang="fr-CH" altLang="de-DE" dirty="0"/>
          </a:p>
        </p:txBody>
      </p:sp>
      <p:sp>
        <p:nvSpPr>
          <p:cNvPr id="9" name="Textfeld 9"/>
          <p:cNvSpPr txBox="1">
            <a:spLocks noChangeArrowheads="1"/>
          </p:cNvSpPr>
          <p:nvPr/>
        </p:nvSpPr>
        <p:spPr bwMode="auto">
          <a:xfrm>
            <a:off x="827584" y="1665766"/>
            <a:ext cx="1935592" cy="338554"/>
          </a:xfrm>
          <a:prstGeom prst="rect">
            <a:avLst/>
          </a:prstGeom>
          <a:solidFill>
            <a:schemeClr val="bg1"/>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fr-CH" altLang="de-DE" sz="1600" dirty="0" smtClean="0"/>
              <a:t>Introduction</a:t>
            </a:r>
            <a:endParaRPr lang="fr-CH" altLang="de-DE" sz="1600" dirty="0"/>
          </a:p>
        </p:txBody>
      </p:sp>
      <p:sp>
        <p:nvSpPr>
          <p:cNvPr id="10" name="Textfeld 9"/>
          <p:cNvSpPr txBox="1">
            <a:spLocks noChangeArrowheads="1"/>
          </p:cNvSpPr>
          <p:nvPr/>
        </p:nvSpPr>
        <p:spPr bwMode="auto">
          <a:xfrm>
            <a:off x="818960" y="2720112"/>
            <a:ext cx="1944216" cy="584775"/>
          </a:xfrm>
          <a:prstGeom prst="rect">
            <a:avLst/>
          </a:prstGeom>
          <a:solidFill>
            <a:schemeClr val="bg1"/>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fr-CH" altLang="de-DE" sz="1600" dirty="0" smtClean="0"/>
              <a:t>Visite de l’entreprise</a:t>
            </a:r>
            <a:endParaRPr lang="fr-CH" altLang="de-DE" sz="1600" dirty="0"/>
          </a:p>
        </p:txBody>
      </p:sp>
      <p:sp>
        <p:nvSpPr>
          <p:cNvPr id="11" name="Textfeld 10"/>
          <p:cNvSpPr txBox="1">
            <a:spLocks noChangeArrowheads="1"/>
          </p:cNvSpPr>
          <p:nvPr/>
        </p:nvSpPr>
        <p:spPr bwMode="auto">
          <a:xfrm>
            <a:off x="3150301" y="2720112"/>
            <a:ext cx="1944216" cy="584775"/>
          </a:xfrm>
          <a:prstGeom prst="rect">
            <a:avLst/>
          </a:prstGeom>
          <a:solidFill>
            <a:schemeClr val="bg1"/>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fr-CH" altLang="de-DE" sz="1600" dirty="0" smtClean="0"/>
              <a:t>Surfaces de l’entreprise</a:t>
            </a:r>
            <a:endParaRPr lang="fr-CH" altLang="de-DE" sz="1600" dirty="0"/>
          </a:p>
        </p:txBody>
      </p:sp>
      <p:sp>
        <p:nvSpPr>
          <p:cNvPr id="12" name="Textfeld 11"/>
          <p:cNvSpPr txBox="1">
            <a:spLocks noChangeArrowheads="1"/>
          </p:cNvSpPr>
          <p:nvPr/>
        </p:nvSpPr>
        <p:spPr bwMode="auto">
          <a:xfrm>
            <a:off x="5456638" y="2843222"/>
            <a:ext cx="2139698" cy="338554"/>
          </a:xfrm>
          <a:prstGeom prst="rect">
            <a:avLst/>
          </a:prstGeom>
          <a:solidFill>
            <a:schemeClr val="bg1"/>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lvl="0" algn="ctr"/>
            <a:r>
              <a:rPr lang="fr-CH" sz="1600" dirty="0" smtClean="0">
                <a:latin typeface="Arial"/>
              </a:rPr>
              <a:t>Production végétale</a:t>
            </a:r>
            <a:endParaRPr lang="fr-CH" sz="1600" dirty="0">
              <a:latin typeface="Arial"/>
            </a:endParaRPr>
          </a:p>
        </p:txBody>
      </p:sp>
      <p:sp>
        <p:nvSpPr>
          <p:cNvPr id="13" name="Textfeld 12"/>
          <p:cNvSpPr txBox="1">
            <a:spLocks noChangeArrowheads="1"/>
          </p:cNvSpPr>
          <p:nvPr/>
        </p:nvSpPr>
        <p:spPr bwMode="auto">
          <a:xfrm>
            <a:off x="5471532" y="4081648"/>
            <a:ext cx="2124803" cy="338554"/>
          </a:xfrm>
          <a:prstGeom prst="rect">
            <a:avLst/>
          </a:prstGeom>
          <a:solidFill>
            <a:schemeClr val="bg1"/>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lvl="0" algn="ctr"/>
            <a:r>
              <a:rPr lang="fr-CH" sz="1600" dirty="0" smtClean="0">
                <a:latin typeface="Arial"/>
              </a:rPr>
              <a:t>Production animale</a:t>
            </a:r>
            <a:endParaRPr lang="fr-CH" sz="1600" dirty="0">
              <a:latin typeface="Arial"/>
            </a:endParaRPr>
          </a:p>
        </p:txBody>
      </p:sp>
      <p:sp>
        <p:nvSpPr>
          <p:cNvPr id="14" name="Textfeld 13"/>
          <p:cNvSpPr txBox="1">
            <a:spLocks noChangeArrowheads="1"/>
          </p:cNvSpPr>
          <p:nvPr/>
        </p:nvSpPr>
        <p:spPr bwMode="auto">
          <a:xfrm>
            <a:off x="5461149" y="5250686"/>
            <a:ext cx="2135186" cy="338554"/>
          </a:xfrm>
          <a:prstGeom prst="rect">
            <a:avLst/>
          </a:prstGeom>
          <a:solidFill>
            <a:schemeClr val="bg1"/>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lvl="0" algn="ctr"/>
            <a:r>
              <a:rPr lang="fr-CH" sz="1600" dirty="0" smtClean="0">
                <a:latin typeface="Arial"/>
              </a:rPr>
              <a:t>Gestion</a:t>
            </a:r>
            <a:endParaRPr lang="fr-CH" sz="1600" dirty="0">
              <a:latin typeface="Arial"/>
            </a:endParaRPr>
          </a:p>
        </p:txBody>
      </p:sp>
      <p:sp>
        <p:nvSpPr>
          <p:cNvPr id="15" name="Textfeld 14"/>
          <p:cNvSpPr txBox="1">
            <a:spLocks noChangeArrowheads="1"/>
          </p:cNvSpPr>
          <p:nvPr/>
        </p:nvSpPr>
        <p:spPr bwMode="auto">
          <a:xfrm>
            <a:off x="3125297" y="5250686"/>
            <a:ext cx="1935592" cy="338554"/>
          </a:xfrm>
          <a:prstGeom prst="rect">
            <a:avLst/>
          </a:prstGeom>
          <a:solidFill>
            <a:schemeClr val="bg1"/>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lvl="0" algn="ctr"/>
            <a:r>
              <a:rPr lang="fr-CH" sz="1600" dirty="0" smtClean="0">
                <a:latin typeface="Arial"/>
              </a:rPr>
              <a:t>Employés</a:t>
            </a:r>
            <a:endParaRPr lang="fr-CH" sz="1600" dirty="0">
              <a:latin typeface="Arial"/>
            </a:endParaRPr>
          </a:p>
        </p:txBody>
      </p:sp>
      <p:sp>
        <p:nvSpPr>
          <p:cNvPr id="16" name="Textfeld 15"/>
          <p:cNvSpPr txBox="1">
            <a:spLocks noChangeArrowheads="1"/>
          </p:cNvSpPr>
          <p:nvPr/>
        </p:nvSpPr>
        <p:spPr bwMode="auto">
          <a:xfrm>
            <a:off x="827584" y="5250686"/>
            <a:ext cx="1944216" cy="338554"/>
          </a:xfrm>
          <a:prstGeom prst="rect">
            <a:avLst/>
          </a:prstGeom>
          <a:solidFill>
            <a:schemeClr val="bg1"/>
          </a:solidFill>
          <a:ln>
            <a:noFill/>
          </a:ln>
          <a:extLst/>
        </p:spPr>
        <p:txBody>
          <a:bodyPr wrap="square" anchor="t"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fr-CH" sz="1600" dirty="0" smtClean="0">
                <a:latin typeface="Arial"/>
              </a:rPr>
              <a:t>Rentabilité</a:t>
            </a:r>
            <a:endParaRPr lang="fr-CH" sz="1600" dirty="0">
              <a:latin typeface="Arial"/>
            </a:endParaRPr>
          </a:p>
        </p:txBody>
      </p:sp>
      <p:cxnSp>
        <p:nvCxnSpPr>
          <p:cNvPr id="3" name="Gerade Verbindung mit Pfeil 2"/>
          <p:cNvCxnSpPr/>
          <p:nvPr/>
        </p:nvCxnSpPr>
        <p:spPr>
          <a:xfrm>
            <a:off x="1691680" y="2072112"/>
            <a:ext cx="0" cy="648000"/>
          </a:xfrm>
          <a:prstGeom prst="straightConnector1">
            <a:avLst/>
          </a:prstGeom>
          <a:ln w="88900">
            <a:solidFill>
              <a:schemeClr val="bg2">
                <a:lumMod val="75000"/>
              </a:schemeClr>
            </a:solidFill>
            <a:tailEnd type="triangle"/>
          </a:ln>
          <a:effectLst>
            <a:outerShdw blurRad="50800" dist="25400" dir="5400000" sx="115000" sy="115000" algn="ctr" rotWithShape="0">
              <a:schemeClr val="tx1">
                <a:lumMod val="65000"/>
                <a:lumOff val="35000"/>
                <a:alpha val="17000"/>
              </a:schemeClr>
            </a:outerShdw>
          </a:effectLst>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rot="16200000">
            <a:off x="3096000" y="2999400"/>
            <a:ext cx="0" cy="27592"/>
          </a:xfrm>
          <a:prstGeom prst="straightConnector1">
            <a:avLst/>
          </a:prstGeom>
          <a:ln w="88900">
            <a:solidFill>
              <a:schemeClr val="bg2">
                <a:lumMod val="75000"/>
              </a:schemeClr>
            </a:solidFill>
            <a:tailEnd type="triangle"/>
          </a:ln>
          <a:effectLst>
            <a:outerShdw blurRad="50800" dist="25400" dir="5400000" sx="115000" sy="115000" algn="ctr" rotWithShape="0">
              <a:schemeClr val="tx1">
                <a:lumMod val="65000"/>
                <a:lumOff val="35000"/>
                <a:alpha val="17000"/>
              </a:schemeClr>
            </a:outerShdw>
          </a:effectLst>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rot="16200000">
            <a:off x="5436000" y="2999400"/>
            <a:ext cx="0" cy="27592"/>
          </a:xfrm>
          <a:prstGeom prst="straightConnector1">
            <a:avLst/>
          </a:prstGeom>
          <a:ln w="88900">
            <a:solidFill>
              <a:schemeClr val="bg2">
                <a:lumMod val="75000"/>
              </a:schemeClr>
            </a:solidFill>
            <a:tailEnd type="triangle"/>
          </a:ln>
          <a:effectLst>
            <a:outerShdw blurRad="50800" dist="25400" dir="5400000" sx="115000" sy="115000" algn="ctr" rotWithShape="0">
              <a:schemeClr val="tx1">
                <a:lumMod val="65000"/>
                <a:lumOff val="35000"/>
                <a:alpha val="17000"/>
              </a:schemeClr>
            </a:outerShdw>
          </a:effectLst>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a:off x="6480000" y="3332328"/>
            <a:ext cx="0" cy="648000"/>
          </a:xfrm>
          <a:prstGeom prst="straightConnector1">
            <a:avLst/>
          </a:prstGeom>
          <a:ln w="88900">
            <a:solidFill>
              <a:schemeClr val="bg2">
                <a:lumMod val="75000"/>
              </a:schemeClr>
            </a:solidFill>
            <a:tailEnd type="triangle"/>
          </a:ln>
          <a:effectLst>
            <a:outerShdw blurRad="50800" dist="25400" dir="5400000" sx="115000" sy="115000" algn="ctr" rotWithShape="0">
              <a:schemeClr val="tx1">
                <a:lumMod val="65000"/>
                <a:lumOff val="35000"/>
                <a:alpha val="17000"/>
              </a:schemeClr>
            </a:outerShdw>
          </a:effectLst>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6480000" y="4509120"/>
            <a:ext cx="0" cy="648000"/>
          </a:xfrm>
          <a:prstGeom prst="straightConnector1">
            <a:avLst/>
          </a:prstGeom>
          <a:ln w="88900">
            <a:solidFill>
              <a:schemeClr val="bg2">
                <a:lumMod val="75000"/>
              </a:schemeClr>
            </a:solidFill>
            <a:tailEnd type="triangle"/>
          </a:ln>
          <a:effectLst>
            <a:outerShdw blurRad="50800" dist="25400" dir="5400000" sx="115000" sy="115000" algn="ctr" rotWithShape="0">
              <a:schemeClr val="tx1">
                <a:lumMod val="65000"/>
                <a:lumOff val="35000"/>
                <a:alpha val="17000"/>
              </a:schemeClr>
            </a:outerShdw>
          </a:effectLst>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rot="5400000">
            <a:off x="5148000" y="5411400"/>
            <a:ext cx="0" cy="27592"/>
          </a:xfrm>
          <a:prstGeom prst="straightConnector1">
            <a:avLst/>
          </a:prstGeom>
          <a:ln w="88900">
            <a:solidFill>
              <a:schemeClr val="bg2">
                <a:lumMod val="75000"/>
              </a:schemeClr>
            </a:solidFill>
            <a:tailEnd type="triangle"/>
          </a:ln>
          <a:effectLst>
            <a:outerShdw blurRad="50800" dist="25400" dir="5400000" sx="115000" sy="115000" algn="ctr" rotWithShape="0">
              <a:schemeClr val="tx1">
                <a:lumMod val="65000"/>
                <a:lumOff val="35000"/>
                <a:alpha val="17000"/>
              </a:schemeClr>
            </a:outerShdw>
          </a:effectLst>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rot="5400000">
            <a:off x="2785596" y="5411400"/>
            <a:ext cx="0" cy="27592"/>
          </a:xfrm>
          <a:prstGeom prst="straightConnector1">
            <a:avLst/>
          </a:prstGeom>
          <a:ln w="88900">
            <a:solidFill>
              <a:schemeClr val="bg2">
                <a:lumMod val="75000"/>
              </a:schemeClr>
            </a:solidFill>
            <a:tailEnd type="triangle"/>
          </a:ln>
          <a:effectLst>
            <a:outerShdw blurRad="50800" dist="25400" dir="5400000" sx="115000" sy="115000" algn="ctr" rotWithShape="0">
              <a:schemeClr val="tx1">
                <a:lumMod val="65000"/>
                <a:lumOff val="35000"/>
                <a:alpha val="17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86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fr-CH" dirty="0" smtClean="0"/>
              <a:t>Évaluation de la durabilité</a:t>
            </a:r>
            <a:endParaRPr lang="fr-CH" dirty="0"/>
          </a:p>
        </p:txBody>
      </p:sp>
      <p:sp>
        <p:nvSpPr>
          <p:cNvPr id="8" name="Inhaltsplatzhalter 7"/>
          <p:cNvSpPr>
            <a:spLocks noGrp="1"/>
          </p:cNvSpPr>
          <p:nvPr>
            <p:ph idx="12"/>
          </p:nvPr>
        </p:nvSpPr>
        <p:spPr/>
        <p:txBody>
          <a:bodyPr>
            <a:normAutofit/>
          </a:bodyPr>
          <a:lstStyle/>
          <a:p>
            <a:r>
              <a:rPr lang="fr-CH" spc="-10" dirty="0" smtClean="0"/>
              <a:t>SMART – Déroulement d’une évaluation de la durabilité</a:t>
            </a:r>
            <a:endParaRPr lang="fr-CH" spc="-10" dirty="0"/>
          </a:p>
        </p:txBody>
      </p:sp>
      <p:sp>
        <p:nvSpPr>
          <p:cNvPr id="50" name="Inhaltsplatzhalter 49"/>
          <p:cNvSpPr>
            <a:spLocks noGrp="1"/>
          </p:cNvSpPr>
          <p:nvPr>
            <p:ph idx="14"/>
          </p:nvPr>
        </p:nvSpPr>
        <p:spPr>
          <a:xfrm>
            <a:off x="628650" y="6102208"/>
            <a:ext cx="7886700" cy="279120"/>
          </a:xfrm>
        </p:spPr>
        <p:txBody>
          <a:bodyPr/>
          <a:lstStyle/>
          <a:p>
            <a:r>
              <a:rPr lang="de-CH" dirty="0" smtClean="0"/>
              <a:t>Source : SFS</a:t>
            </a:r>
            <a:endParaRPr lang="de-CH" dirty="0"/>
          </a:p>
        </p:txBody>
      </p:sp>
      <p:sp>
        <p:nvSpPr>
          <p:cNvPr id="51" name="Inhaltsplatzhalter 50"/>
          <p:cNvSpPr>
            <a:spLocks noGrp="1"/>
          </p:cNvSpPr>
          <p:nvPr>
            <p:ph sz="quarter" idx="17"/>
          </p:nvPr>
        </p:nvSpPr>
        <p:spPr>
          <a:xfrm>
            <a:off x="639159" y="5324383"/>
            <a:ext cx="7908925" cy="664227"/>
          </a:xfrm>
        </p:spPr>
        <p:txBody>
          <a:bodyPr/>
          <a:lstStyle/>
          <a:p>
            <a:r>
              <a:rPr lang="fr-CH" dirty="0" smtClean="0"/>
              <a:t>SMART est une méthode d’évaluation de la durabilité. </a:t>
            </a:r>
          </a:p>
          <a:p>
            <a:r>
              <a:rPr lang="fr-CH" dirty="0" smtClean="0"/>
              <a:t>SMART n’est ni un label ni une norme.</a:t>
            </a:r>
            <a:endParaRPr lang="fr-CH" dirty="0"/>
          </a:p>
        </p:txBody>
      </p:sp>
      <p:sp>
        <p:nvSpPr>
          <p:cNvPr id="6" name="Fußzeilenplatzhalter 5"/>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30</a:t>
            </a:fld>
            <a:endParaRPr lang="fr-CH" altLang="de-DE" dirty="0"/>
          </a:p>
        </p:txBody>
      </p:sp>
      <p:pic>
        <p:nvPicPr>
          <p:cNvPr id="33"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057068" y="2202614"/>
            <a:ext cx="1971316" cy="181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Grafik 3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5576" y="1785450"/>
            <a:ext cx="1987985" cy="2728222"/>
          </a:xfrm>
          <a:prstGeom prst="rect">
            <a:avLst/>
          </a:prstGeom>
        </p:spPr>
      </p:pic>
      <p:grpSp>
        <p:nvGrpSpPr>
          <p:cNvPr id="2" name="Gruppieren 1"/>
          <p:cNvGrpSpPr/>
          <p:nvPr/>
        </p:nvGrpSpPr>
        <p:grpSpPr>
          <a:xfrm>
            <a:off x="3701920" y="2492896"/>
            <a:ext cx="1952344" cy="2232247"/>
            <a:chOff x="3701920" y="2780928"/>
            <a:chExt cx="1952344" cy="2232247"/>
          </a:xfrm>
        </p:grpSpPr>
        <p:sp>
          <p:nvSpPr>
            <p:cNvPr id="3" name="Ellipse 2"/>
            <p:cNvSpPr/>
            <p:nvPr/>
          </p:nvSpPr>
          <p:spPr>
            <a:xfrm>
              <a:off x="3775830" y="2872569"/>
              <a:ext cx="1798946" cy="624750"/>
            </a:xfrm>
            <a:prstGeom prst="ellipse">
              <a:avLst/>
            </a:prstGeom>
            <a:solidFill>
              <a:schemeClr val="bg1">
                <a:alpha val="40000"/>
              </a:schemeClr>
            </a:solidFill>
          </p:spPr>
          <p:style>
            <a:lnRef idx="0">
              <a:schemeClr val="accent5">
                <a:hueOff val="0"/>
                <a:satOff val="0"/>
                <a:lumOff val="0"/>
                <a:alphaOff val="0"/>
              </a:schemeClr>
            </a:lnRef>
            <a:fillRef idx="1">
              <a:scrgbClr r="0" g="0" b="0"/>
            </a:fillRef>
            <a:effectRef idx="0">
              <a:schemeClr val="accent5">
                <a:tint val="50000"/>
                <a:alpha val="40000"/>
                <a:hueOff val="0"/>
                <a:satOff val="0"/>
                <a:lumOff val="0"/>
                <a:alphaOff val="0"/>
              </a:schemeClr>
            </a:effectRef>
            <a:fontRef idx="minor">
              <a:schemeClr val="lt1">
                <a:hueOff val="0"/>
                <a:satOff val="0"/>
                <a:lumOff val="0"/>
                <a:alphaOff val="0"/>
              </a:schemeClr>
            </a:fontRef>
          </p:style>
        </p:sp>
        <p:sp>
          <p:nvSpPr>
            <p:cNvPr id="4" name="Pfeil nach unten 3"/>
            <p:cNvSpPr/>
            <p:nvPr/>
          </p:nvSpPr>
          <p:spPr>
            <a:xfrm>
              <a:off x="4503776" y="4530603"/>
              <a:ext cx="348632" cy="388552"/>
            </a:xfrm>
            <a:prstGeom prst="downArrow">
              <a:avLst/>
            </a:prstGeom>
            <a:solidFill>
              <a:schemeClr val="tx1">
                <a:lumMod val="50000"/>
                <a:lumOff val="50000"/>
              </a:schemeClr>
            </a:solidFill>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5" name="Freihandform 4"/>
            <p:cNvSpPr/>
            <p:nvPr/>
          </p:nvSpPr>
          <p:spPr>
            <a:xfrm>
              <a:off x="3744849" y="4594816"/>
              <a:ext cx="1866486" cy="418359"/>
            </a:xfrm>
            <a:custGeom>
              <a:avLst/>
              <a:gdLst>
                <a:gd name="connsiteX0" fmla="*/ 0 w 1866486"/>
                <a:gd name="connsiteY0" fmla="*/ 0 h 418359"/>
                <a:gd name="connsiteX1" fmla="*/ 1866486 w 1866486"/>
                <a:gd name="connsiteY1" fmla="*/ 0 h 418359"/>
                <a:gd name="connsiteX2" fmla="*/ 1866486 w 1866486"/>
                <a:gd name="connsiteY2" fmla="*/ 418359 h 418359"/>
                <a:gd name="connsiteX3" fmla="*/ 0 w 1866486"/>
                <a:gd name="connsiteY3" fmla="*/ 418359 h 418359"/>
                <a:gd name="connsiteX4" fmla="*/ 0 w 1866486"/>
                <a:gd name="connsiteY4" fmla="*/ 0 h 418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486" h="418359">
                  <a:moveTo>
                    <a:pt x="0" y="0"/>
                  </a:moveTo>
                  <a:lnTo>
                    <a:pt x="1866486" y="0"/>
                  </a:lnTo>
                  <a:lnTo>
                    <a:pt x="1866486" y="418359"/>
                  </a:lnTo>
                  <a:lnTo>
                    <a:pt x="0" y="418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de-CH" sz="2000" b="1" kern="1200" dirty="0"/>
            </a:p>
          </p:txBody>
        </p:sp>
        <p:sp>
          <p:nvSpPr>
            <p:cNvPr id="9" name="Freihandform 8"/>
            <p:cNvSpPr/>
            <p:nvPr/>
          </p:nvSpPr>
          <p:spPr>
            <a:xfrm>
              <a:off x="4446916" y="3227693"/>
              <a:ext cx="627539" cy="627539"/>
            </a:xfrm>
            <a:custGeom>
              <a:avLst/>
              <a:gdLst>
                <a:gd name="connsiteX0" fmla="*/ 0 w 627539"/>
                <a:gd name="connsiteY0" fmla="*/ 313770 h 627539"/>
                <a:gd name="connsiteX1" fmla="*/ 313770 w 627539"/>
                <a:gd name="connsiteY1" fmla="*/ 0 h 627539"/>
                <a:gd name="connsiteX2" fmla="*/ 627540 w 627539"/>
                <a:gd name="connsiteY2" fmla="*/ 313770 h 627539"/>
                <a:gd name="connsiteX3" fmla="*/ 313770 w 627539"/>
                <a:gd name="connsiteY3" fmla="*/ 627540 h 627539"/>
                <a:gd name="connsiteX4" fmla="*/ 0 w 627539"/>
                <a:gd name="connsiteY4" fmla="*/ 313770 h 6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39" h="627539">
                  <a:moveTo>
                    <a:pt x="0" y="313770"/>
                  </a:moveTo>
                  <a:cubicBezTo>
                    <a:pt x="0" y="140480"/>
                    <a:pt x="140480" y="0"/>
                    <a:pt x="313770" y="0"/>
                  </a:cubicBezTo>
                  <a:cubicBezTo>
                    <a:pt x="487060" y="0"/>
                    <a:pt x="627540" y="140480"/>
                    <a:pt x="627540" y="313770"/>
                  </a:cubicBezTo>
                  <a:cubicBezTo>
                    <a:pt x="627540" y="487060"/>
                    <a:pt x="487060" y="627540"/>
                    <a:pt x="313770" y="627540"/>
                  </a:cubicBezTo>
                  <a:cubicBezTo>
                    <a:pt x="140480" y="627540"/>
                    <a:pt x="0" y="487060"/>
                    <a:pt x="0" y="313770"/>
                  </a:cubicBezTo>
                  <a:close/>
                </a:path>
              </a:pathLst>
            </a:custGeom>
            <a:solidFill>
              <a:srgbClr val="BBE32B"/>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02061" tIns="102061" rIns="102061" bIns="102061" numCol="1" spcCol="1270" anchor="ctr" anchorCtr="0">
              <a:noAutofit/>
            </a:bodyPr>
            <a:lstStyle/>
            <a:p>
              <a:pPr lvl="0" algn="ctr" defTabSz="355600">
                <a:lnSpc>
                  <a:spcPct val="90000"/>
                </a:lnSpc>
                <a:spcBef>
                  <a:spcPct val="0"/>
                </a:spcBef>
                <a:spcAft>
                  <a:spcPct val="35000"/>
                </a:spcAft>
              </a:pPr>
              <a:r>
                <a:rPr lang="de-DE" sz="800" kern="1200" dirty="0" smtClean="0"/>
                <a:t>Management</a:t>
              </a:r>
              <a:endParaRPr lang="de-CH" sz="800" kern="1200" dirty="0"/>
            </a:p>
          </p:txBody>
        </p:sp>
        <p:sp>
          <p:nvSpPr>
            <p:cNvPr id="12" name="Form 11"/>
            <p:cNvSpPr/>
            <p:nvPr/>
          </p:nvSpPr>
          <p:spPr>
            <a:xfrm>
              <a:off x="3701920" y="2989480"/>
              <a:ext cx="1952344" cy="1561875"/>
            </a:xfrm>
            <a:prstGeom prst="funnel">
              <a:avLst/>
            </a:prstGeom>
            <a:solidFill>
              <a:schemeClr val="bg2">
                <a:lumMod val="90000"/>
                <a:alpha val="80000"/>
              </a:schemeClr>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sp>
        <p:sp>
          <p:nvSpPr>
            <p:cNvPr id="11" name="Freihandform 10"/>
            <p:cNvSpPr/>
            <p:nvPr/>
          </p:nvSpPr>
          <p:spPr>
            <a:xfrm>
              <a:off x="4577850" y="2780928"/>
              <a:ext cx="716461" cy="653186"/>
            </a:xfrm>
            <a:custGeom>
              <a:avLst/>
              <a:gdLst>
                <a:gd name="connsiteX0" fmla="*/ 0 w 716461"/>
                <a:gd name="connsiteY0" fmla="*/ 326593 h 653186"/>
                <a:gd name="connsiteX1" fmla="*/ 358231 w 716461"/>
                <a:gd name="connsiteY1" fmla="*/ 0 h 653186"/>
                <a:gd name="connsiteX2" fmla="*/ 716462 w 716461"/>
                <a:gd name="connsiteY2" fmla="*/ 326593 h 653186"/>
                <a:gd name="connsiteX3" fmla="*/ 358231 w 716461"/>
                <a:gd name="connsiteY3" fmla="*/ 653186 h 653186"/>
                <a:gd name="connsiteX4" fmla="*/ 0 w 716461"/>
                <a:gd name="connsiteY4" fmla="*/ 326593 h 65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461" h="653186">
                  <a:moveTo>
                    <a:pt x="0" y="326593"/>
                  </a:moveTo>
                  <a:cubicBezTo>
                    <a:pt x="0" y="146221"/>
                    <a:pt x="160385" y="0"/>
                    <a:pt x="358231" y="0"/>
                  </a:cubicBezTo>
                  <a:cubicBezTo>
                    <a:pt x="556077" y="0"/>
                    <a:pt x="716462" y="146221"/>
                    <a:pt x="716462" y="326593"/>
                  </a:cubicBezTo>
                  <a:cubicBezTo>
                    <a:pt x="716462" y="506965"/>
                    <a:pt x="556077" y="653186"/>
                    <a:pt x="358231" y="653186"/>
                  </a:cubicBezTo>
                  <a:cubicBezTo>
                    <a:pt x="160385" y="653186"/>
                    <a:pt x="0" y="506965"/>
                    <a:pt x="0" y="326593"/>
                  </a:cubicBezTo>
                  <a:close/>
                </a:path>
              </a:pathLst>
            </a:custGeom>
            <a:solidFill>
              <a:srgbClr val="ECD60F"/>
            </a:solidFill>
          </p:spPr>
          <p:style>
            <a:lnRef idx="2">
              <a:schemeClr val="lt1">
                <a:hueOff val="0"/>
                <a:satOff val="0"/>
                <a:lumOff val="0"/>
                <a:alphaOff val="0"/>
              </a:schemeClr>
            </a:lnRef>
            <a:fillRef idx="1">
              <a:scrgbClr r="0" g="0" b="0"/>
            </a:fillRef>
            <a:effectRef idx="0">
              <a:schemeClr val="accent5">
                <a:hueOff val="-9257164"/>
                <a:satOff val="-49122"/>
                <a:lumOff val="1961"/>
                <a:alphaOff val="0"/>
              </a:schemeClr>
            </a:effectRef>
            <a:fontRef idx="minor">
              <a:schemeClr val="lt1"/>
            </a:fontRef>
          </p:style>
          <p:txBody>
            <a:bodyPr spcFirstLastPara="0" vert="horz" wrap="square" lIns="115083" tIns="105817" rIns="115083" bIns="105817" numCol="1" spcCol="1270" anchor="ctr" anchorCtr="0">
              <a:noAutofit/>
            </a:bodyPr>
            <a:lstStyle/>
            <a:p>
              <a:pPr lvl="0" algn="ctr" defTabSz="355600">
                <a:lnSpc>
                  <a:spcPct val="90000"/>
                </a:lnSpc>
                <a:spcBef>
                  <a:spcPct val="0"/>
                </a:spcBef>
                <a:spcAft>
                  <a:spcPct val="35000"/>
                </a:spcAft>
              </a:pPr>
              <a:r>
                <a:rPr lang="de-CH" sz="800" kern="1200" dirty="0" smtClean="0"/>
                <a:t>Mitarbeiter</a:t>
              </a:r>
              <a:endParaRPr lang="de-CH" sz="500" kern="1200" dirty="0"/>
            </a:p>
          </p:txBody>
        </p:sp>
        <p:sp>
          <p:nvSpPr>
            <p:cNvPr id="10" name="Freihandform 9"/>
            <p:cNvSpPr/>
            <p:nvPr/>
          </p:nvSpPr>
          <p:spPr>
            <a:xfrm>
              <a:off x="3980827" y="2945477"/>
              <a:ext cx="627539" cy="627539"/>
            </a:xfrm>
            <a:custGeom>
              <a:avLst/>
              <a:gdLst>
                <a:gd name="connsiteX0" fmla="*/ 0 w 627539"/>
                <a:gd name="connsiteY0" fmla="*/ 313770 h 627539"/>
                <a:gd name="connsiteX1" fmla="*/ 313770 w 627539"/>
                <a:gd name="connsiteY1" fmla="*/ 0 h 627539"/>
                <a:gd name="connsiteX2" fmla="*/ 627540 w 627539"/>
                <a:gd name="connsiteY2" fmla="*/ 313770 h 627539"/>
                <a:gd name="connsiteX3" fmla="*/ 313770 w 627539"/>
                <a:gd name="connsiteY3" fmla="*/ 627540 h 627539"/>
                <a:gd name="connsiteX4" fmla="*/ 0 w 627539"/>
                <a:gd name="connsiteY4" fmla="*/ 313770 h 6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39" h="627539">
                  <a:moveTo>
                    <a:pt x="0" y="313770"/>
                  </a:moveTo>
                  <a:cubicBezTo>
                    <a:pt x="0" y="140480"/>
                    <a:pt x="140480" y="0"/>
                    <a:pt x="313770" y="0"/>
                  </a:cubicBezTo>
                  <a:cubicBezTo>
                    <a:pt x="487060" y="0"/>
                    <a:pt x="627540" y="140480"/>
                    <a:pt x="627540" y="313770"/>
                  </a:cubicBezTo>
                  <a:cubicBezTo>
                    <a:pt x="627540" y="487060"/>
                    <a:pt x="487060" y="627540"/>
                    <a:pt x="313770" y="627540"/>
                  </a:cubicBezTo>
                  <a:cubicBezTo>
                    <a:pt x="140480" y="627540"/>
                    <a:pt x="0" y="487060"/>
                    <a:pt x="0" y="313770"/>
                  </a:cubicBezTo>
                  <a:close/>
                </a:path>
              </a:pathLst>
            </a:custGeom>
            <a:solidFill>
              <a:srgbClr val="7ECA8B"/>
            </a:solidFill>
          </p:spPr>
          <p:style>
            <a:lnRef idx="2">
              <a:schemeClr val="lt1">
                <a:hueOff val="0"/>
                <a:satOff val="0"/>
                <a:lumOff val="0"/>
                <a:alphaOff val="0"/>
              </a:schemeClr>
            </a:lnRef>
            <a:fillRef idx="1">
              <a:scrgbClr r="0" g="0" b="0"/>
            </a:fillRef>
            <a:effectRef idx="0">
              <a:schemeClr val="accent5">
                <a:hueOff val="-4628582"/>
                <a:satOff val="-24561"/>
                <a:lumOff val="980"/>
                <a:alphaOff val="0"/>
              </a:schemeClr>
            </a:effectRef>
            <a:fontRef idx="minor">
              <a:schemeClr val="lt1"/>
            </a:fontRef>
          </p:style>
          <p:txBody>
            <a:bodyPr spcFirstLastPara="0" vert="horz" wrap="square" lIns="102061" tIns="102061" rIns="102061" bIns="102061" numCol="1" spcCol="1270" anchor="ctr" anchorCtr="0">
              <a:noAutofit/>
            </a:bodyPr>
            <a:lstStyle/>
            <a:p>
              <a:pPr lvl="0" algn="ctr" defTabSz="355600">
                <a:lnSpc>
                  <a:spcPct val="90000"/>
                </a:lnSpc>
                <a:spcBef>
                  <a:spcPct val="0"/>
                </a:spcBef>
                <a:spcAft>
                  <a:spcPct val="35000"/>
                </a:spcAft>
              </a:pPr>
              <a:r>
                <a:rPr lang="de-DE" sz="800" kern="1200" dirty="0" smtClean="0"/>
                <a:t>Betriebs-flächen</a:t>
              </a:r>
              <a:endParaRPr lang="de-CH" sz="800" kern="1200" dirty="0"/>
            </a:p>
          </p:txBody>
        </p:sp>
      </p:grpSp>
      <p:grpSp>
        <p:nvGrpSpPr>
          <p:cNvPr id="40" name="Gruppieren 45"/>
          <p:cNvGrpSpPr/>
          <p:nvPr/>
        </p:nvGrpSpPr>
        <p:grpSpPr>
          <a:xfrm>
            <a:off x="3683925" y="1700808"/>
            <a:ext cx="1920371" cy="1058881"/>
            <a:chOff x="3402052" y="1608342"/>
            <a:chExt cx="2538100" cy="1469427"/>
          </a:xfrm>
        </p:grpSpPr>
        <p:sp>
          <p:nvSpPr>
            <p:cNvPr id="41" name="Ellipse 40"/>
            <p:cNvSpPr/>
            <p:nvPr/>
          </p:nvSpPr>
          <p:spPr bwMode="auto">
            <a:xfrm>
              <a:off x="4625912" y="1608342"/>
              <a:ext cx="810183" cy="821355"/>
            </a:xfrm>
            <a:prstGeom prst="ellipse">
              <a:avLst/>
            </a:prstGeom>
            <a:solidFill>
              <a:srgbClr val="8BD949"/>
            </a:solidFill>
            <a:ln w="2222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1"/>
                </a:solidFill>
                <a:effectLst/>
                <a:latin typeface="Arial" charset="0"/>
              </a:endParaRPr>
            </a:p>
          </p:txBody>
        </p:sp>
        <p:sp>
          <p:nvSpPr>
            <p:cNvPr id="42" name="Ellipse 41"/>
            <p:cNvSpPr/>
            <p:nvPr/>
          </p:nvSpPr>
          <p:spPr bwMode="auto">
            <a:xfrm>
              <a:off x="5076056" y="2155139"/>
              <a:ext cx="810183" cy="821355"/>
            </a:xfrm>
            <a:prstGeom prst="ellipse">
              <a:avLst/>
            </a:prstGeom>
            <a:solidFill>
              <a:srgbClr val="74D064"/>
            </a:solidFill>
            <a:ln w="2222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1"/>
                </a:solidFill>
                <a:effectLst/>
                <a:latin typeface="Arial" charset="0"/>
              </a:endParaRPr>
            </a:p>
          </p:txBody>
        </p:sp>
        <p:sp>
          <p:nvSpPr>
            <p:cNvPr id="43" name="Textfeld 42"/>
            <p:cNvSpPr txBox="1"/>
            <p:nvPr/>
          </p:nvSpPr>
          <p:spPr>
            <a:xfrm>
              <a:off x="5027871" y="2292929"/>
              <a:ext cx="912281" cy="469817"/>
            </a:xfrm>
            <a:prstGeom prst="rect">
              <a:avLst/>
            </a:prstGeom>
            <a:noFill/>
          </p:spPr>
          <p:txBody>
            <a:bodyPr wrap="square" rtlCol="0">
              <a:spAutoFit/>
            </a:bodyPr>
            <a:lstStyle/>
            <a:p>
              <a:pPr algn="ctr"/>
              <a:r>
                <a:rPr lang="de-CH" sz="800" dirty="0" smtClean="0">
                  <a:solidFill>
                    <a:schemeClr val="bg1"/>
                  </a:solidFill>
                </a:rPr>
                <a:t>Pflanzen-produktion</a:t>
              </a:r>
              <a:endParaRPr lang="de-CH" sz="800" dirty="0">
                <a:solidFill>
                  <a:schemeClr val="bg1"/>
                </a:solidFill>
              </a:endParaRPr>
            </a:p>
          </p:txBody>
        </p:sp>
        <p:sp>
          <p:nvSpPr>
            <p:cNvPr id="45" name="Ellipse 44"/>
            <p:cNvSpPr/>
            <p:nvPr/>
          </p:nvSpPr>
          <p:spPr bwMode="auto">
            <a:xfrm>
              <a:off x="3473784" y="2011123"/>
              <a:ext cx="810183" cy="821355"/>
            </a:xfrm>
            <a:prstGeom prst="ellipse">
              <a:avLst/>
            </a:prstGeom>
            <a:solidFill>
              <a:srgbClr val="E78600"/>
            </a:solidFill>
            <a:ln w="2222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1"/>
                </a:solidFill>
                <a:effectLst/>
                <a:latin typeface="Arial" charset="0"/>
              </a:endParaRPr>
            </a:p>
          </p:txBody>
        </p:sp>
        <p:sp>
          <p:nvSpPr>
            <p:cNvPr id="46" name="Textfeld 45"/>
            <p:cNvSpPr txBox="1"/>
            <p:nvPr/>
          </p:nvSpPr>
          <p:spPr>
            <a:xfrm>
              <a:off x="3402052" y="2215367"/>
              <a:ext cx="931804" cy="469817"/>
            </a:xfrm>
            <a:prstGeom prst="rect">
              <a:avLst/>
            </a:prstGeom>
            <a:noFill/>
          </p:spPr>
          <p:txBody>
            <a:bodyPr wrap="square" rtlCol="0">
              <a:spAutoFit/>
            </a:bodyPr>
            <a:lstStyle/>
            <a:p>
              <a:pPr algn="ctr"/>
              <a:r>
                <a:rPr lang="de-CH" sz="800" dirty="0" smtClean="0">
                  <a:solidFill>
                    <a:schemeClr val="bg1"/>
                  </a:solidFill>
                </a:rPr>
                <a:t>Wirtschaft-lichkeit</a:t>
              </a:r>
              <a:endParaRPr lang="de-CH" sz="800" dirty="0">
                <a:solidFill>
                  <a:schemeClr val="bg1"/>
                </a:solidFill>
              </a:endParaRPr>
            </a:p>
          </p:txBody>
        </p:sp>
        <p:sp>
          <p:nvSpPr>
            <p:cNvPr id="47" name="Textfeld 46"/>
            <p:cNvSpPr txBox="1"/>
            <p:nvPr/>
          </p:nvSpPr>
          <p:spPr>
            <a:xfrm>
              <a:off x="4673599" y="1808195"/>
              <a:ext cx="714808" cy="469817"/>
            </a:xfrm>
            <a:prstGeom prst="rect">
              <a:avLst/>
            </a:prstGeom>
            <a:noFill/>
          </p:spPr>
          <p:txBody>
            <a:bodyPr wrap="square" rtlCol="0">
              <a:spAutoFit/>
            </a:bodyPr>
            <a:lstStyle/>
            <a:p>
              <a:pPr algn="ctr"/>
              <a:r>
                <a:rPr lang="de-CH" sz="800" dirty="0" smtClean="0">
                  <a:solidFill>
                    <a:schemeClr val="bg1"/>
                  </a:solidFill>
                </a:rPr>
                <a:t>Tier-haltung</a:t>
              </a:r>
              <a:endParaRPr lang="de-CH" sz="800" dirty="0">
                <a:solidFill>
                  <a:schemeClr val="bg1"/>
                </a:solidFill>
              </a:endParaRPr>
            </a:p>
          </p:txBody>
        </p:sp>
        <p:sp>
          <p:nvSpPr>
            <p:cNvPr id="48" name="Ellipse 47"/>
            <p:cNvSpPr/>
            <p:nvPr/>
          </p:nvSpPr>
          <p:spPr bwMode="auto">
            <a:xfrm>
              <a:off x="4121856" y="2256414"/>
              <a:ext cx="810183" cy="821355"/>
            </a:xfrm>
            <a:prstGeom prst="ellipse">
              <a:avLst/>
            </a:prstGeom>
            <a:solidFill>
              <a:srgbClr val="95C7AE"/>
            </a:solidFill>
            <a:ln w="2222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1"/>
                </a:solidFill>
                <a:effectLst/>
                <a:latin typeface="Arial" charset="0"/>
              </a:endParaRPr>
            </a:p>
          </p:txBody>
        </p:sp>
        <p:sp>
          <p:nvSpPr>
            <p:cNvPr id="49" name="Textfeld 48"/>
            <p:cNvSpPr txBox="1"/>
            <p:nvPr/>
          </p:nvSpPr>
          <p:spPr>
            <a:xfrm>
              <a:off x="4119199" y="2407756"/>
              <a:ext cx="841758" cy="469817"/>
            </a:xfrm>
            <a:prstGeom prst="rect">
              <a:avLst/>
            </a:prstGeom>
            <a:noFill/>
          </p:spPr>
          <p:txBody>
            <a:bodyPr wrap="square" rtlCol="0">
              <a:spAutoFit/>
            </a:bodyPr>
            <a:lstStyle/>
            <a:p>
              <a:pPr algn="ctr"/>
              <a:r>
                <a:rPr lang="de-CH" sz="800" dirty="0" smtClean="0">
                  <a:solidFill>
                    <a:schemeClr val="bg1"/>
                  </a:solidFill>
                </a:rPr>
                <a:t>Betriebs-rundgang</a:t>
              </a:r>
              <a:endParaRPr lang="de-CH" sz="800" dirty="0">
                <a:solidFill>
                  <a:schemeClr val="bg1"/>
                </a:solidFill>
              </a:endParaRPr>
            </a:p>
          </p:txBody>
        </p:sp>
      </p:grpSp>
      <p:pic>
        <p:nvPicPr>
          <p:cNvPr id="38" name="Grafik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82493" y="4010912"/>
            <a:ext cx="1945891" cy="457185"/>
          </a:xfrm>
          <a:prstGeom prst="rect">
            <a:avLst/>
          </a:prstGeom>
        </p:spPr>
      </p:pic>
      <p:sp>
        <p:nvSpPr>
          <p:cNvPr id="53" name="Textfeld 52"/>
          <p:cNvSpPr txBox="1"/>
          <p:nvPr/>
        </p:nvSpPr>
        <p:spPr>
          <a:xfrm>
            <a:off x="755576" y="4685557"/>
            <a:ext cx="2946343" cy="369332"/>
          </a:xfrm>
          <a:prstGeom prst="rect">
            <a:avLst/>
          </a:prstGeom>
          <a:noFill/>
        </p:spPr>
        <p:txBody>
          <a:bodyPr wrap="square" lIns="0" rtlCol="0">
            <a:spAutoFit/>
          </a:bodyPr>
          <a:lstStyle/>
          <a:p>
            <a:pPr algn="ctr"/>
            <a:r>
              <a:rPr lang="fr-CH" sz="1800" b="1" dirty="0" smtClean="0">
                <a:solidFill>
                  <a:schemeClr val="tx1"/>
                </a:solidFill>
              </a:rPr>
              <a:t>1) Recensement données</a:t>
            </a:r>
            <a:endParaRPr lang="fr-CH" sz="1800" b="1" dirty="0">
              <a:solidFill>
                <a:schemeClr val="tx1"/>
              </a:solidFill>
            </a:endParaRPr>
          </a:p>
        </p:txBody>
      </p:sp>
      <p:sp>
        <p:nvSpPr>
          <p:cNvPr id="55" name="Textfeld 54"/>
          <p:cNvSpPr txBox="1"/>
          <p:nvPr/>
        </p:nvSpPr>
        <p:spPr>
          <a:xfrm>
            <a:off x="3551817" y="4685557"/>
            <a:ext cx="2252551" cy="369332"/>
          </a:xfrm>
          <a:prstGeom prst="rect">
            <a:avLst/>
          </a:prstGeom>
          <a:noFill/>
        </p:spPr>
        <p:txBody>
          <a:bodyPr wrap="square" rtlCol="0">
            <a:spAutoFit/>
          </a:bodyPr>
          <a:lstStyle/>
          <a:p>
            <a:pPr algn="ctr"/>
            <a:r>
              <a:rPr lang="fr-CH" sz="1800" b="1" dirty="0" smtClean="0">
                <a:solidFill>
                  <a:schemeClr val="tx1"/>
                </a:solidFill>
              </a:rPr>
              <a:t>2) Analyse</a:t>
            </a:r>
            <a:endParaRPr lang="fr-CH" sz="1800" b="1" dirty="0">
              <a:solidFill>
                <a:schemeClr val="tx1"/>
              </a:solidFill>
            </a:endParaRPr>
          </a:p>
        </p:txBody>
      </p:sp>
      <p:sp>
        <p:nvSpPr>
          <p:cNvPr id="56" name="Textfeld 55"/>
          <p:cNvSpPr txBox="1"/>
          <p:nvPr/>
        </p:nvSpPr>
        <p:spPr>
          <a:xfrm>
            <a:off x="5995135" y="4685557"/>
            <a:ext cx="2252551" cy="369332"/>
          </a:xfrm>
          <a:prstGeom prst="rect">
            <a:avLst/>
          </a:prstGeom>
          <a:noFill/>
        </p:spPr>
        <p:txBody>
          <a:bodyPr wrap="square" rtlCol="0">
            <a:spAutoFit/>
          </a:bodyPr>
          <a:lstStyle/>
          <a:p>
            <a:pPr algn="ctr"/>
            <a:r>
              <a:rPr lang="fr-CH" sz="1800" b="1" dirty="0" smtClean="0">
                <a:solidFill>
                  <a:schemeClr val="tx1"/>
                </a:solidFill>
              </a:rPr>
              <a:t>3) Mise en valeur</a:t>
            </a:r>
            <a:endParaRPr lang="fr-CH" sz="1800" b="1" dirty="0">
              <a:solidFill>
                <a:schemeClr val="tx1"/>
              </a:solidFill>
            </a:endParaRPr>
          </a:p>
        </p:txBody>
      </p:sp>
      <p:sp>
        <p:nvSpPr>
          <p:cNvPr id="13" name="ZoneTexte 12"/>
          <p:cNvSpPr txBox="1"/>
          <p:nvPr/>
        </p:nvSpPr>
        <p:spPr>
          <a:xfrm>
            <a:off x="1585512" y="2346491"/>
            <a:ext cx="648000" cy="369332"/>
          </a:xfrm>
          <a:prstGeom prst="rect">
            <a:avLst/>
          </a:prstGeom>
          <a:solidFill>
            <a:schemeClr val="bg1"/>
          </a:solidFill>
        </p:spPr>
        <p:txBody>
          <a:bodyPr wrap="square" lIns="0" tIns="0" rIns="0" bIns="0" rtlCol="0">
            <a:spAutoFit/>
          </a:bodyPr>
          <a:lstStyle/>
          <a:p>
            <a:pPr algn="ctr"/>
            <a:r>
              <a:rPr lang="fr-CH" sz="800" dirty="0" smtClean="0"/>
              <a:t>Introduction infos générales</a:t>
            </a:r>
            <a:endParaRPr lang="fr-CH" sz="800" dirty="0"/>
          </a:p>
        </p:txBody>
      </p:sp>
      <p:sp>
        <p:nvSpPr>
          <p:cNvPr id="31" name="ZoneTexte 30"/>
          <p:cNvSpPr txBox="1"/>
          <p:nvPr/>
        </p:nvSpPr>
        <p:spPr>
          <a:xfrm>
            <a:off x="1269872" y="3142268"/>
            <a:ext cx="682232" cy="246221"/>
          </a:xfrm>
          <a:prstGeom prst="rect">
            <a:avLst/>
          </a:prstGeom>
          <a:solidFill>
            <a:schemeClr val="bg1"/>
          </a:solidFill>
        </p:spPr>
        <p:txBody>
          <a:bodyPr wrap="square" lIns="0" tIns="0" rIns="0" bIns="0" rtlCol="0">
            <a:spAutoFit/>
          </a:bodyPr>
          <a:lstStyle/>
          <a:p>
            <a:pPr algn="ctr"/>
            <a:r>
              <a:rPr lang="fr-CH" sz="800" dirty="0" smtClean="0"/>
              <a:t>Visite du domaine</a:t>
            </a:r>
            <a:endParaRPr lang="fr-CH" sz="800" dirty="0"/>
          </a:p>
        </p:txBody>
      </p:sp>
      <p:sp>
        <p:nvSpPr>
          <p:cNvPr id="32" name="ZoneTexte 31"/>
          <p:cNvSpPr txBox="1"/>
          <p:nvPr/>
        </p:nvSpPr>
        <p:spPr>
          <a:xfrm>
            <a:off x="1546515" y="3950625"/>
            <a:ext cx="682232" cy="123111"/>
          </a:xfrm>
          <a:prstGeom prst="rect">
            <a:avLst/>
          </a:prstGeom>
          <a:solidFill>
            <a:schemeClr val="bg1"/>
          </a:solidFill>
        </p:spPr>
        <p:txBody>
          <a:bodyPr wrap="square" lIns="0" tIns="0" rIns="0" bIns="0" rtlCol="0">
            <a:spAutoFit/>
          </a:bodyPr>
          <a:lstStyle/>
          <a:p>
            <a:pPr algn="ctr"/>
            <a:r>
              <a:rPr lang="fr-CH" sz="800" dirty="0" smtClean="0"/>
              <a:t>Interview</a:t>
            </a:r>
            <a:endParaRPr lang="fr-CH" sz="800" dirty="0"/>
          </a:p>
        </p:txBody>
      </p:sp>
      <p:sp>
        <p:nvSpPr>
          <p:cNvPr id="35" name="ZoneTexte 34"/>
          <p:cNvSpPr txBox="1"/>
          <p:nvPr/>
        </p:nvSpPr>
        <p:spPr>
          <a:xfrm>
            <a:off x="3794030" y="2186208"/>
            <a:ext cx="468000" cy="246221"/>
          </a:xfrm>
          <a:prstGeom prst="rect">
            <a:avLst/>
          </a:prstGeom>
          <a:solidFill>
            <a:schemeClr val="accent4"/>
          </a:solidFill>
        </p:spPr>
        <p:txBody>
          <a:bodyPr wrap="square" lIns="0" tIns="0" rIns="0" bIns="0" rtlCol="0">
            <a:spAutoFit/>
          </a:bodyPr>
          <a:lstStyle/>
          <a:p>
            <a:pPr algn="ctr"/>
            <a:r>
              <a:rPr lang="fr-CH" sz="800" dirty="0" err="1" smtClean="0"/>
              <a:t>Renta-bilité</a:t>
            </a:r>
            <a:endParaRPr lang="fr-CH" sz="800" dirty="0"/>
          </a:p>
        </p:txBody>
      </p:sp>
      <p:sp>
        <p:nvSpPr>
          <p:cNvPr id="36" name="ZoneTexte 35"/>
          <p:cNvSpPr txBox="1"/>
          <p:nvPr/>
        </p:nvSpPr>
        <p:spPr>
          <a:xfrm>
            <a:off x="4655704" y="1878582"/>
            <a:ext cx="504000" cy="246221"/>
          </a:xfrm>
          <a:prstGeom prst="rect">
            <a:avLst/>
          </a:prstGeom>
          <a:solidFill>
            <a:srgbClr val="92D050"/>
          </a:solidFill>
        </p:spPr>
        <p:txBody>
          <a:bodyPr wrap="square" lIns="0" tIns="0" rIns="0" bIns="0" rtlCol="0">
            <a:spAutoFit/>
          </a:bodyPr>
          <a:lstStyle/>
          <a:p>
            <a:pPr algn="ctr"/>
            <a:r>
              <a:rPr lang="fr-CH" sz="800" dirty="0" smtClean="0"/>
              <a:t>Production animale</a:t>
            </a:r>
            <a:endParaRPr lang="fr-CH" sz="800" dirty="0"/>
          </a:p>
        </p:txBody>
      </p:sp>
      <p:sp>
        <p:nvSpPr>
          <p:cNvPr id="37" name="ZoneTexte 36"/>
          <p:cNvSpPr txBox="1"/>
          <p:nvPr/>
        </p:nvSpPr>
        <p:spPr>
          <a:xfrm>
            <a:off x="4302624" y="2330558"/>
            <a:ext cx="468000" cy="246221"/>
          </a:xfrm>
          <a:prstGeom prst="rect">
            <a:avLst/>
          </a:prstGeom>
          <a:solidFill>
            <a:srgbClr val="BAD2CA"/>
          </a:solidFill>
        </p:spPr>
        <p:txBody>
          <a:bodyPr wrap="square" lIns="0" tIns="0" rIns="0" bIns="0" rtlCol="0">
            <a:spAutoFit/>
          </a:bodyPr>
          <a:lstStyle/>
          <a:p>
            <a:pPr algn="ctr"/>
            <a:r>
              <a:rPr lang="fr-CH" sz="800" dirty="0" smtClean="0"/>
              <a:t>Visite du domaine</a:t>
            </a:r>
            <a:endParaRPr lang="fr-CH" sz="800" dirty="0"/>
          </a:p>
        </p:txBody>
      </p:sp>
      <p:sp>
        <p:nvSpPr>
          <p:cNvPr id="39" name="ZoneTexte 38"/>
          <p:cNvSpPr txBox="1"/>
          <p:nvPr/>
        </p:nvSpPr>
        <p:spPr>
          <a:xfrm>
            <a:off x="5029345" y="2253932"/>
            <a:ext cx="468000" cy="246221"/>
          </a:xfrm>
          <a:prstGeom prst="rect">
            <a:avLst/>
          </a:prstGeom>
          <a:solidFill>
            <a:srgbClr val="92D050"/>
          </a:solidFill>
        </p:spPr>
        <p:txBody>
          <a:bodyPr wrap="square" lIns="0" tIns="0" rIns="0" bIns="0" rtlCol="0">
            <a:spAutoFit/>
          </a:bodyPr>
          <a:lstStyle/>
          <a:p>
            <a:pPr algn="ctr"/>
            <a:r>
              <a:rPr lang="fr-CH" sz="800" spc="-20" dirty="0" smtClean="0"/>
              <a:t>Production</a:t>
            </a:r>
            <a:r>
              <a:rPr lang="fr-CH" sz="800" dirty="0" smtClean="0"/>
              <a:t> végétale</a:t>
            </a:r>
            <a:endParaRPr lang="fr-CH" sz="800" dirty="0"/>
          </a:p>
        </p:txBody>
      </p:sp>
      <p:sp>
        <p:nvSpPr>
          <p:cNvPr id="44" name="ZoneTexte 43"/>
          <p:cNvSpPr txBox="1"/>
          <p:nvPr/>
        </p:nvSpPr>
        <p:spPr>
          <a:xfrm>
            <a:off x="4067040" y="2840085"/>
            <a:ext cx="468000" cy="246221"/>
          </a:xfrm>
          <a:prstGeom prst="rect">
            <a:avLst/>
          </a:prstGeom>
          <a:solidFill>
            <a:srgbClr val="75B593"/>
          </a:solidFill>
        </p:spPr>
        <p:txBody>
          <a:bodyPr wrap="square" lIns="0" tIns="0" rIns="0" bIns="0" rtlCol="0">
            <a:spAutoFit/>
          </a:bodyPr>
          <a:lstStyle/>
          <a:p>
            <a:pPr algn="ctr"/>
            <a:r>
              <a:rPr lang="fr-CH" sz="800" dirty="0" smtClean="0"/>
              <a:t>Surfaces domaine</a:t>
            </a:r>
            <a:endParaRPr lang="fr-CH" sz="800" dirty="0"/>
          </a:p>
        </p:txBody>
      </p:sp>
      <p:sp>
        <p:nvSpPr>
          <p:cNvPr id="52" name="ZoneTexte 51"/>
          <p:cNvSpPr txBox="1"/>
          <p:nvPr/>
        </p:nvSpPr>
        <p:spPr>
          <a:xfrm>
            <a:off x="4688536" y="2767782"/>
            <a:ext cx="468000" cy="246221"/>
          </a:xfrm>
          <a:prstGeom prst="rect">
            <a:avLst/>
          </a:prstGeom>
          <a:solidFill>
            <a:schemeClr val="accent3">
              <a:lumMod val="60000"/>
              <a:lumOff val="40000"/>
            </a:schemeClr>
          </a:solidFill>
        </p:spPr>
        <p:txBody>
          <a:bodyPr wrap="square" lIns="0" tIns="0" rIns="0" bIns="0" rtlCol="0">
            <a:spAutoFit/>
          </a:bodyPr>
          <a:lstStyle/>
          <a:p>
            <a:pPr algn="ctr"/>
            <a:r>
              <a:rPr lang="fr-CH" sz="800" dirty="0" err="1" smtClean="0"/>
              <a:t>Collabo-rateurs</a:t>
            </a:r>
            <a:endParaRPr lang="fr-CH" sz="800" dirty="0"/>
          </a:p>
        </p:txBody>
      </p:sp>
      <p:sp>
        <p:nvSpPr>
          <p:cNvPr id="54" name="ZoneTexte 53"/>
          <p:cNvSpPr txBox="1"/>
          <p:nvPr/>
        </p:nvSpPr>
        <p:spPr>
          <a:xfrm>
            <a:off x="4583579" y="3159084"/>
            <a:ext cx="404663" cy="215444"/>
          </a:xfrm>
          <a:prstGeom prst="rect">
            <a:avLst/>
          </a:prstGeom>
          <a:solidFill>
            <a:srgbClr val="A3DC3C"/>
          </a:solidFill>
        </p:spPr>
        <p:txBody>
          <a:bodyPr wrap="square" lIns="0" tIns="0" rIns="0" bIns="0" rtlCol="0">
            <a:spAutoFit/>
          </a:bodyPr>
          <a:lstStyle/>
          <a:p>
            <a:pPr algn="ctr"/>
            <a:r>
              <a:rPr lang="fr-CH" sz="800" dirty="0" smtClean="0"/>
              <a:t>Gestion</a:t>
            </a:r>
          </a:p>
          <a:p>
            <a:pPr algn="ctr"/>
            <a:endParaRPr lang="fr-CH" sz="600" dirty="0"/>
          </a:p>
        </p:txBody>
      </p:sp>
    </p:spTree>
    <p:extLst>
      <p:ext uri="{BB962C8B-B14F-4D97-AF65-F5344CB8AC3E}">
        <p14:creationId xmlns:p14="http://schemas.microsoft.com/office/powerpoint/2010/main" val="1834019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035599" y="1368138"/>
            <a:ext cx="4830207" cy="4516993"/>
          </a:xfrm>
          <a:prstGeom prst="rect">
            <a:avLst/>
          </a:prstGeom>
        </p:spPr>
      </p:pic>
      <p:sp>
        <p:nvSpPr>
          <p:cNvPr id="2" name="Titel 1"/>
          <p:cNvSpPr>
            <a:spLocks noGrp="1"/>
          </p:cNvSpPr>
          <p:nvPr>
            <p:ph type="title"/>
          </p:nvPr>
        </p:nvSpPr>
        <p:spPr/>
        <p:txBody>
          <a:bodyPr/>
          <a:lstStyle/>
          <a:p>
            <a:r>
              <a:rPr lang="fr-CH" dirty="0" smtClean="0"/>
              <a:t>Évaluation de la durabilité</a:t>
            </a:r>
            <a:endParaRPr lang="fr-CH" dirty="0"/>
          </a:p>
        </p:txBody>
      </p:sp>
      <p:sp>
        <p:nvSpPr>
          <p:cNvPr id="3" name="Inhaltsplatzhalter 2"/>
          <p:cNvSpPr>
            <a:spLocks noGrp="1"/>
          </p:cNvSpPr>
          <p:nvPr>
            <p:ph idx="12"/>
          </p:nvPr>
        </p:nvSpPr>
        <p:spPr/>
        <p:txBody>
          <a:bodyPr/>
          <a:lstStyle/>
          <a:p>
            <a:r>
              <a:rPr lang="fr-CH" dirty="0" smtClean="0"/>
              <a:t>SMART – Évaluation détaillée d’une entreprise</a:t>
            </a:r>
            <a:endParaRPr lang="fr-CH" dirty="0"/>
          </a:p>
        </p:txBody>
      </p:sp>
      <p:graphicFrame>
        <p:nvGraphicFramePr>
          <p:cNvPr id="17" name="Inhaltsplatzhalter 16"/>
          <p:cNvGraphicFramePr>
            <a:graphicFrameLocks noGrp="1"/>
          </p:cNvGraphicFramePr>
          <p:nvPr>
            <p:ph sz="quarter" idx="17"/>
            <p:extLst>
              <p:ext uri="{D42A27DB-BD31-4B8C-83A1-F6EECF244321}">
                <p14:modId xmlns:p14="http://schemas.microsoft.com/office/powerpoint/2010/main" val="1541308201"/>
              </p:ext>
            </p:extLst>
          </p:nvPr>
        </p:nvGraphicFramePr>
        <p:xfrm>
          <a:off x="6081806" y="1501200"/>
          <a:ext cx="2433544" cy="4747066"/>
        </p:xfrm>
        <a:graphic>
          <a:graphicData uri="http://schemas.openxmlformats.org/drawingml/2006/table">
            <a:tbl>
              <a:tblPr bandRow="1">
                <a:tableStyleId>{93296810-A885-4BE3-A3E7-6D5BEEA58F35}</a:tableStyleId>
              </a:tblPr>
              <a:tblGrid>
                <a:gridCol w="2433544"/>
              </a:tblGrid>
              <a:tr h="9707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altLang="de-DE" sz="1020" b="1" noProof="0" dirty="0" smtClean="0">
                          <a:solidFill>
                            <a:srgbClr val="000000"/>
                          </a:solidFill>
                          <a:latin typeface="Arial" pitchFamily="34" charset="0"/>
                          <a:ea typeface="Times New Roman" pitchFamily="18" charset="0"/>
                          <a:cs typeface="Times New Roman" pitchFamily="18" charset="0"/>
                        </a:rPr>
                        <a:t>Objectifs :</a:t>
                      </a:r>
                      <a:r>
                        <a:rPr lang="fr-CH" altLang="de-DE" sz="1020" b="0" noProof="0" dirty="0" smtClean="0">
                          <a:solidFill>
                            <a:srgbClr val="000000"/>
                          </a:solidFill>
                          <a:latin typeface="Arial" pitchFamily="34" charset="0"/>
                          <a:ea typeface="Times New Roman" pitchFamily="18" charset="0"/>
                          <a:cs typeface="Times New Roman" pitchFamily="18" charset="0"/>
                        </a:rPr>
                        <a:t> Buts</a:t>
                      </a:r>
                      <a:r>
                        <a:rPr lang="fr-CH" altLang="de-DE" sz="1020" b="1" noProof="0" dirty="0" smtClean="0">
                          <a:solidFill>
                            <a:srgbClr val="000000"/>
                          </a:solidFill>
                          <a:latin typeface="Arial" pitchFamily="34" charset="0"/>
                          <a:ea typeface="Times New Roman" pitchFamily="18" charset="0"/>
                          <a:cs typeface="Times New Roman" pitchFamily="18" charset="0"/>
                        </a:rPr>
                        <a:t> </a:t>
                      </a:r>
                      <a:r>
                        <a:rPr lang="fr-CH" altLang="de-DE" sz="1020" noProof="0" dirty="0" smtClean="0">
                          <a:solidFill>
                            <a:srgbClr val="000000"/>
                          </a:solidFill>
                          <a:latin typeface="Arial" pitchFamily="34" charset="0"/>
                          <a:ea typeface="Times New Roman" pitchFamily="18" charset="0"/>
                          <a:cs typeface="Times New Roman" pitchFamily="18" charset="0"/>
                        </a:rPr>
                        <a:t>formulés dans les lignes directrices SAFA en relation avec l’entreprise concernée</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CH" altLang="de-DE" sz="1020" noProof="0" dirty="0" smtClean="0">
                        <a:solidFill>
                          <a:srgbClr val="000000"/>
                        </a:solidFill>
                        <a:latin typeface="Arial" pitchFamily="34" charset="0"/>
                        <a:ea typeface="Times New Roman" pitchFamily="18" charset="0"/>
                        <a:cs typeface="Times New Roman"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r-CH" altLang="de-DE" sz="1020" b="1" noProof="0" dirty="0" smtClean="0">
                          <a:solidFill>
                            <a:srgbClr val="000000"/>
                          </a:solidFill>
                          <a:latin typeface="Arial" pitchFamily="34" charset="0"/>
                          <a:ea typeface="Times New Roman" pitchFamily="18" charset="0"/>
                          <a:cs typeface="Times New Roman" pitchFamily="18" charset="0"/>
                        </a:rPr>
                        <a:t>Niveaux</a:t>
                      </a:r>
                      <a:r>
                        <a:rPr lang="fr-CH" altLang="de-DE" sz="1020" b="1" baseline="0" noProof="0" dirty="0" smtClean="0">
                          <a:solidFill>
                            <a:srgbClr val="000000"/>
                          </a:solidFill>
                          <a:latin typeface="Arial" pitchFamily="34" charset="0"/>
                          <a:ea typeface="Times New Roman" pitchFamily="18" charset="0"/>
                          <a:cs typeface="Times New Roman" pitchFamily="18" charset="0"/>
                        </a:rPr>
                        <a:t> :</a:t>
                      </a:r>
                      <a:r>
                        <a:rPr lang="fr-CH" altLang="de-DE" sz="1020" baseline="0" noProof="0" dirty="0" smtClean="0">
                          <a:solidFill>
                            <a:srgbClr val="000000"/>
                          </a:solidFill>
                          <a:latin typeface="Arial" pitchFamily="34" charset="0"/>
                          <a:ea typeface="Times New Roman" pitchFamily="18" charset="0"/>
                          <a:cs typeface="Times New Roman" pitchFamily="18" charset="0"/>
                        </a:rPr>
                        <a:t> Niveaux d’analyse </a:t>
                      </a:r>
                      <a:br>
                        <a:rPr lang="fr-CH" altLang="de-DE" sz="1020" baseline="0" noProof="0" dirty="0" smtClean="0">
                          <a:solidFill>
                            <a:srgbClr val="000000"/>
                          </a:solidFill>
                          <a:latin typeface="Arial" pitchFamily="34" charset="0"/>
                          <a:ea typeface="Times New Roman" pitchFamily="18" charset="0"/>
                          <a:cs typeface="Times New Roman" pitchFamily="18" charset="0"/>
                        </a:rPr>
                      </a:br>
                      <a:r>
                        <a:rPr lang="fr-CH" altLang="de-DE" sz="1020" baseline="0" noProof="0" dirty="0" smtClean="0">
                          <a:solidFill>
                            <a:srgbClr val="000000"/>
                          </a:solidFill>
                          <a:latin typeface="Arial" pitchFamily="34" charset="0"/>
                          <a:ea typeface="Times New Roman" pitchFamily="18" charset="0"/>
                          <a:cs typeface="Times New Roman" pitchFamily="18" charset="0"/>
                        </a:rPr>
                        <a:t>de la filière de valeur ajoutée</a:t>
                      </a:r>
                      <a:endParaRPr lang="fr-CH" altLang="de-DE" sz="1020" noProof="0" dirty="0" smtClean="0">
                        <a:solidFill>
                          <a:srgbClr val="000000"/>
                        </a:solidFill>
                        <a:latin typeface="Arial" pitchFamily="34" charset="0"/>
                        <a:ea typeface="Times New Roman" pitchFamily="18" charset="0"/>
                        <a:cs typeface="Times New Roman" pitchFamily="18" charset="0"/>
                      </a:endParaRPr>
                    </a:p>
                  </a:txBody>
                  <a:tcPr marL="72000" marR="72000" marT="54000" marB="54000">
                    <a:solidFill>
                      <a:schemeClr val="bg1"/>
                    </a:solidFill>
                  </a:tcPr>
                </a:tc>
              </a:tr>
              <a:tr h="8257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CH" altLang="de-DE" sz="1020" b="0" i="0" u="none" strike="noStrike" cap="none" normalizeH="0" baseline="0" noProof="0" dirty="0" smtClean="0">
                          <a:ln>
                            <a:noFill/>
                          </a:ln>
                          <a:solidFill>
                            <a:srgbClr val="000000"/>
                          </a:solidFill>
                          <a:effectLst/>
                          <a:latin typeface="Arial" pitchFamily="34" charset="0"/>
                          <a:ea typeface="Times New Roman" pitchFamily="18" charset="0"/>
                          <a:cs typeface="Times New Roman" pitchFamily="18" charset="0"/>
                        </a:rPr>
                        <a:t>La </a:t>
                      </a:r>
                      <a:r>
                        <a:rPr kumimoji="0" lang="fr-CH" altLang="de-DE" sz="1020" b="1" i="0" u="none" strike="noStrike" cap="none" normalizeH="0" baseline="0" noProof="0" dirty="0" smtClean="0">
                          <a:ln>
                            <a:noFill/>
                          </a:ln>
                          <a:solidFill>
                            <a:srgbClr val="000000"/>
                          </a:solidFill>
                          <a:effectLst/>
                          <a:latin typeface="Arial" pitchFamily="34" charset="0"/>
                          <a:ea typeface="Times New Roman" pitchFamily="18" charset="0"/>
                          <a:cs typeface="Times New Roman" pitchFamily="18" charset="0"/>
                        </a:rPr>
                        <a:t>réalisation des objectifs</a:t>
                      </a:r>
                      <a:r>
                        <a:rPr kumimoji="0" lang="fr-CH" altLang="de-DE" sz="1020" b="0" i="0" u="none" strike="noStrike" cap="none" normalizeH="0" baseline="0" noProof="0" dirty="0" smtClean="0">
                          <a:ln>
                            <a:noFill/>
                          </a:ln>
                          <a:solidFill>
                            <a:srgbClr val="000000"/>
                          </a:solidFill>
                          <a:effectLst/>
                          <a:latin typeface="Arial" pitchFamily="34" charset="0"/>
                          <a:ea typeface="Times New Roman" pitchFamily="18" charset="0"/>
                          <a:cs typeface="Times New Roman" pitchFamily="18" charset="0"/>
                        </a:rPr>
                        <a:t> est représentée aussi bien sous forme de pourcentage (0 % – 100 %) qu’avec un code de couleur qui correspond aux polygones</a:t>
                      </a:r>
                      <a:endParaRPr kumimoji="0" lang="fr-CH" altLang="de-DE" sz="1020" b="1" i="0" u="none" strike="noStrike" cap="none" normalizeH="0" baseline="0" noProof="0" dirty="0" smtClean="0">
                        <a:ln>
                          <a:noFill/>
                        </a:ln>
                        <a:solidFill>
                          <a:srgbClr val="000000"/>
                        </a:solidFill>
                        <a:effectLst/>
                        <a:latin typeface="Arial" pitchFamily="34" charset="0"/>
                        <a:ea typeface="Times New Roman" pitchFamily="18" charset="0"/>
                        <a:cs typeface="Times New Roman" pitchFamily="18" charset="0"/>
                      </a:endParaRPr>
                    </a:p>
                  </a:txBody>
                  <a:tcPr marL="72000" marR="72000" marT="54000" marB="54000">
                    <a:solidFill>
                      <a:schemeClr val="bg1"/>
                    </a:solidFill>
                  </a:tcPr>
                </a:tc>
              </a:tr>
              <a:tr h="126075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CH" altLang="de-DE" sz="1020" i="0" u="none" strike="noStrike" cap="none" normalizeH="0" baseline="0" noProof="0" dirty="0" smtClean="0">
                          <a:ln>
                            <a:noFill/>
                          </a:ln>
                          <a:solidFill>
                            <a:srgbClr val="000000"/>
                          </a:solidFill>
                          <a:effectLst/>
                          <a:latin typeface="Arial" pitchFamily="34" charset="0"/>
                          <a:ea typeface="Times New Roman" pitchFamily="18" charset="0"/>
                          <a:cs typeface="Times New Roman" pitchFamily="18" charset="0"/>
                        </a:rPr>
                        <a:t>Le </a:t>
                      </a:r>
                      <a:r>
                        <a:rPr kumimoji="0" lang="fr-CH" altLang="de-DE" sz="1020" b="1" i="0" u="none" strike="noStrike" cap="none" normalizeH="0" baseline="0" noProof="0" dirty="0" smtClean="0">
                          <a:ln>
                            <a:noFill/>
                          </a:ln>
                          <a:solidFill>
                            <a:srgbClr val="000000"/>
                          </a:solidFill>
                          <a:effectLst/>
                          <a:latin typeface="Arial" pitchFamily="34" charset="0"/>
                          <a:ea typeface="Times New Roman" pitchFamily="18" charset="0"/>
                          <a:cs typeface="Times New Roman" pitchFamily="18" charset="0"/>
                        </a:rPr>
                        <a:t>Hotspot</a:t>
                      </a:r>
                      <a:r>
                        <a:rPr kumimoji="0" lang="fr-CH" altLang="de-DE" sz="1020" i="0" u="none" strike="noStrike" cap="none" normalizeH="0" baseline="0" noProof="0" dirty="0" smtClean="0">
                          <a:ln>
                            <a:noFill/>
                          </a:ln>
                          <a:solidFill>
                            <a:srgbClr val="000000"/>
                          </a:solidFill>
                          <a:effectLst/>
                          <a:latin typeface="Arial" pitchFamily="34" charset="0"/>
                          <a:ea typeface="Times New Roman" pitchFamily="18" charset="0"/>
                          <a:cs typeface="Times New Roman" pitchFamily="18" charset="0"/>
                        </a:rPr>
                        <a:t> décrit la pondération avec laquelle les évaluations de différents niveaux sont incorporées dans l’évaluation globale. La pondération  se compose de la répartition des impacts en termes de développement durable et de l’influence d’une entreprise sur les niveaux correspondants</a:t>
                      </a:r>
                    </a:p>
                  </a:txBody>
                  <a:tcPr marL="72000" marR="72000" marT="54000" marB="54000">
                    <a:solidFill>
                      <a:schemeClr val="bg1"/>
                    </a:solidFill>
                  </a:tcPr>
                </a:tc>
              </a:tr>
              <a:tr h="5357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CH" altLang="de-DE" sz="1020" i="0" u="none" strike="noStrike" cap="none" normalizeH="0" baseline="0" noProof="0" dirty="0" smtClean="0">
                          <a:ln>
                            <a:noFill/>
                          </a:ln>
                          <a:solidFill>
                            <a:srgbClr val="000000"/>
                          </a:solidFill>
                          <a:effectLst/>
                          <a:latin typeface="Arial" pitchFamily="34" charset="0"/>
                          <a:ea typeface="Times New Roman" pitchFamily="18" charset="0"/>
                          <a:cs typeface="Times New Roman" pitchFamily="18" charset="0"/>
                        </a:rPr>
                        <a:t>Les </a:t>
                      </a:r>
                      <a:r>
                        <a:rPr kumimoji="0" lang="fr-CH" altLang="de-DE" sz="1020" b="1" i="0" u="none" strike="noStrike" cap="none" normalizeH="0" baseline="0" noProof="0" dirty="0" smtClean="0">
                          <a:ln>
                            <a:noFill/>
                          </a:ln>
                          <a:solidFill>
                            <a:srgbClr val="000000"/>
                          </a:solidFill>
                          <a:effectLst/>
                          <a:latin typeface="Arial" pitchFamily="34" charset="0"/>
                          <a:ea typeface="Times New Roman" pitchFamily="18" charset="0"/>
                          <a:cs typeface="Times New Roman" pitchFamily="18" charset="0"/>
                        </a:rPr>
                        <a:t>données</a:t>
                      </a:r>
                      <a:r>
                        <a:rPr kumimoji="0" lang="fr-CH" altLang="de-DE" sz="1020" i="0" u="none" strike="noStrike" cap="none" normalizeH="0" baseline="0" noProof="0" dirty="0" smtClean="0">
                          <a:ln>
                            <a:noFill/>
                          </a:ln>
                          <a:solidFill>
                            <a:srgbClr val="000000"/>
                          </a:solidFill>
                          <a:effectLst/>
                          <a:latin typeface="Arial" pitchFamily="34" charset="0"/>
                          <a:ea typeface="Times New Roman" pitchFamily="18" charset="0"/>
                          <a:cs typeface="Times New Roman" pitchFamily="18" charset="0"/>
                        </a:rPr>
                        <a:t> révèlent la quantité et/ou la qualité (âge, exactitude, fiabilité etc.) des données utilisées.</a:t>
                      </a:r>
                    </a:p>
                  </a:txBody>
                  <a:tcPr marL="72000" marR="72000" marT="54000" marB="54000">
                    <a:solidFill>
                      <a:schemeClr val="bg1"/>
                    </a:solidFill>
                  </a:tcPr>
                </a:tc>
              </a:tr>
              <a:tr h="5357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CH" altLang="de-DE" sz="1020" b="1" i="0" u="none" strike="noStrike" cap="none" normalizeH="0" baseline="0" noProof="0" dirty="0" smtClean="0">
                          <a:ln>
                            <a:noFill/>
                          </a:ln>
                          <a:solidFill>
                            <a:srgbClr val="000000"/>
                          </a:solidFill>
                          <a:effectLst/>
                          <a:latin typeface="Arial" pitchFamily="34" charset="0"/>
                          <a:ea typeface="Times New Roman" pitchFamily="18" charset="0"/>
                          <a:cs typeface="Times New Roman" pitchFamily="18" charset="0"/>
                        </a:rPr>
                        <a:t>Justification</a:t>
                      </a:r>
                      <a:r>
                        <a:rPr kumimoji="0" lang="fr-CH" altLang="de-DE" sz="1020" i="0" u="none" strike="noStrike" cap="none" normalizeH="0" baseline="0" noProof="0" dirty="0" smtClean="0">
                          <a:ln>
                            <a:noFill/>
                          </a:ln>
                          <a:solidFill>
                            <a:srgbClr val="000000"/>
                          </a:solidFill>
                          <a:effectLst/>
                          <a:latin typeface="Arial" pitchFamily="34" charset="0"/>
                          <a:ea typeface="Times New Roman" pitchFamily="18" charset="0"/>
                          <a:cs typeface="Times New Roman" pitchFamily="18" charset="0"/>
                        </a:rPr>
                        <a:t> détaillée des aspects positifs et négatifs qui ont exercé une influence sur la réalisation des objectifs.</a:t>
                      </a:r>
                    </a:p>
                  </a:txBody>
                  <a:tcPr marL="72000" marR="72000" marT="54000" marB="54000">
                    <a:solidFill>
                      <a:schemeClr val="bg1"/>
                    </a:solidFill>
                  </a:tcPr>
                </a:tc>
              </a:tr>
              <a:tr h="32086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CH" altLang="de-DE" sz="1020" b="0" i="0" u="none" strike="noStrike" cap="none" normalizeH="0" baseline="0" noProof="0" dirty="0" smtClean="0">
                        <a:ln>
                          <a:noFill/>
                        </a:ln>
                        <a:solidFill>
                          <a:schemeClr val="tx1"/>
                        </a:solidFill>
                        <a:effectLst/>
                        <a:latin typeface="Arial" pitchFamily="34" charset="0"/>
                        <a:cs typeface="Arial" pitchFamily="34" charset="0"/>
                      </a:endParaRPr>
                    </a:p>
                  </a:txBody>
                  <a:tcPr marL="72000" marR="72000" marT="54000" marB="54000">
                    <a:solidFill>
                      <a:schemeClr val="bg1"/>
                    </a:solidFill>
                  </a:tcPr>
                </a:tc>
              </a:tr>
            </a:tbl>
          </a:graphicData>
        </a:graphic>
      </p:graphicFrame>
      <p:sp>
        <p:nvSpPr>
          <p:cNvPr id="6" name="Fußzeilenplatzhalter 5"/>
          <p:cNvSpPr>
            <a:spLocks noGrp="1"/>
          </p:cNvSpPr>
          <p:nvPr>
            <p:ph type="ftr" sz="quarter" idx="18"/>
          </p:nvPr>
        </p:nvSpPr>
        <p:spPr>
          <a:xfrm>
            <a:off x="628650" y="6429538"/>
            <a:ext cx="6318723" cy="420687"/>
          </a:xfrm>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31</a:t>
            </a:fld>
            <a:endParaRPr lang="fr-CH" altLang="de-DE" dirty="0"/>
          </a:p>
        </p:txBody>
      </p:sp>
      <p:sp>
        <p:nvSpPr>
          <p:cNvPr id="19" name="Rechteck 18"/>
          <p:cNvSpPr/>
          <p:nvPr/>
        </p:nvSpPr>
        <p:spPr>
          <a:xfrm>
            <a:off x="755600" y="2199572"/>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A</a:t>
            </a:r>
            <a:endParaRPr lang="de-CH" sz="1600" b="1" dirty="0">
              <a:solidFill>
                <a:schemeClr val="bg1"/>
              </a:solidFill>
              <a:latin typeface="Arial" panose="020B0604020202020204"/>
            </a:endParaRPr>
          </a:p>
        </p:txBody>
      </p:sp>
      <p:sp>
        <p:nvSpPr>
          <p:cNvPr id="20" name="Rechteck 19"/>
          <p:cNvSpPr/>
          <p:nvPr/>
        </p:nvSpPr>
        <p:spPr>
          <a:xfrm>
            <a:off x="1187624" y="2982210"/>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a:solidFill>
                  <a:schemeClr val="bg1"/>
                </a:solidFill>
                <a:latin typeface="Arial" panose="020B0604020202020204"/>
              </a:rPr>
              <a:t>B</a:t>
            </a:r>
          </a:p>
        </p:txBody>
      </p:sp>
      <p:sp>
        <p:nvSpPr>
          <p:cNvPr id="23" name="Rechteck 22"/>
          <p:cNvSpPr/>
          <p:nvPr/>
        </p:nvSpPr>
        <p:spPr>
          <a:xfrm>
            <a:off x="755600" y="3213395"/>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C</a:t>
            </a:r>
            <a:endParaRPr lang="de-CH" sz="1600" b="1" dirty="0">
              <a:solidFill>
                <a:schemeClr val="bg1"/>
              </a:solidFill>
              <a:latin typeface="Arial" panose="020B0604020202020204"/>
            </a:endParaRPr>
          </a:p>
        </p:txBody>
      </p:sp>
      <p:sp>
        <p:nvSpPr>
          <p:cNvPr id="24" name="Rechteck 23"/>
          <p:cNvSpPr/>
          <p:nvPr/>
        </p:nvSpPr>
        <p:spPr>
          <a:xfrm>
            <a:off x="755600" y="3429395"/>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D</a:t>
            </a:r>
            <a:endParaRPr lang="de-CH" sz="1600" b="1" dirty="0">
              <a:solidFill>
                <a:schemeClr val="bg1"/>
              </a:solidFill>
              <a:latin typeface="Arial" panose="020B0604020202020204"/>
            </a:endParaRPr>
          </a:p>
        </p:txBody>
      </p:sp>
      <p:sp>
        <p:nvSpPr>
          <p:cNvPr id="25" name="Rechteck 24"/>
          <p:cNvSpPr/>
          <p:nvPr/>
        </p:nvSpPr>
        <p:spPr>
          <a:xfrm>
            <a:off x="1763688" y="3748830"/>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E</a:t>
            </a:r>
            <a:endParaRPr lang="de-CH" sz="1600" b="1" dirty="0">
              <a:solidFill>
                <a:schemeClr val="bg1"/>
              </a:solidFill>
              <a:latin typeface="Arial" panose="020B0604020202020204"/>
            </a:endParaRPr>
          </a:p>
        </p:txBody>
      </p:sp>
      <p:sp>
        <p:nvSpPr>
          <p:cNvPr id="26" name="Rechteck 25"/>
          <p:cNvSpPr/>
          <p:nvPr/>
        </p:nvSpPr>
        <p:spPr>
          <a:xfrm>
            <a:off x="3287539" y="4513857"/>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F</a:t>
            </a:r>
            <a:endParaRPr lang="de-CH" sz="1600" b="1" dirty="0">
              <a:solidFill>
                <a:schemeClr val="bg1"/>
              </a:solidFill>
              <a:latin typeface="Arial" panose="020B0604020202020204"/>
            </a:endParaRPr>
          </a:p>
        </p:txBody>
      </p:sp>
      <p:sp>
        <p:nvSpPr>
          <p:cNvPr id="29" name="Rechteck 28"/>
          <p:cNvSpPr/>
          <p:nvPr/>
        </p:nvSpPr>
        <p:spPr>
          <a:xfrm>
            <a:off x="5865806" y="1588640"/>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A</a:t>
            </a:r>
            <a:endParaRPr lang="de-CH" sz="1600" b="1" dirty="0">
              <a:solidFill>
                <a:schemeClr val="bg1"/>
              </a:solidFill>
              <a:latin typeface="Arial" panose="020B0604020202020204"/>
            </a:endParaRPr>
          </a:p>
        </p:txBody>
      </p:sp>
      <p:sp>
        <p:nvSpPr>
          <p:cNvPr id="32" name="Rechteck 31"/>
          <p:cNvSpPr/>
          <p:nvPr/>
        </p:nvSpPr>
        <p:spPr>
          <a:xfrm>
            <a:off x="5852742" y="2211322"/>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B</a:t>
            </a:r>
            <a:endParaRPr lang="de-CH" sz="1600" b="1" dirty="0">
              <a:solidFill>
                <a:schemeClr val="bg1"/>
              </a:solidFill>
              <a:latin typeface="Arial" panose="020B0604020202020204"/>
            </a:endParaRPr>
          </a:p>
        </p:txBody>
      </p:sp>
      <p:sp>
        <p:nvSpPr>
          <p:cNvPr id="33" name="Rechteck 32"/>
          <p:cNvSpPr/>
          <p:nvPr/>
        </p:nvSpPr>
        <p:spPr>
          <a:xfrm>
            <a:off x="5852742" y="2637404"/>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C</a:t>
            </a:r>
            <a:endParaRPr lang="de-CH" sz="1600" b="1" dirty="0">
              <a:solidFill>
                <a:schemeClr val="bg1"/>
              </a:solidFill>
              <a:latin typeface="Arial" panose="020B0604020202020204"/>
            </a:endParaRPr>
          </a:p>
        </p:txBody>
      </p:sp>
      <p:sp>
        <p:nvSpPr>
          <p:cNvPr id="34" name="Rechteck 33"/>
          <p:cNvSpPr/>
          <p:nvPr/>
        </p:nvSpPr>
        <p:spPr>
          <a:xfrm>
            <a:off x="5852742" y="3527330"/>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D</a:t>
            </a:r>
            <a:endParaRPr lang="de-CH" sz="1600" b="1" dirty="0">
              <a:solidFill>
                <a:schemeClr val="bg1"/>
              </a:solidFill>
              <a:latin typeface="Arial" panose="020B0604020202020204"/>
            </a:endParaRPr>
          </a:p>
        </p:txBody>
      </p:sp>
      <p:sp>
        <p:nvSpPr>
          <p:cNvPr id="35" name="Rechteck 34"/>
          <p:cNvSpPr/>
          <p:nvPr/>
        </p:nvSpPr>
        <p:spPr>
          <a:xfrm>
            <a:off x="5852742" y="4896749"/>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E</a:t>
            </a:r>
            <a:endParaRPr lang="de-CH" sz="1600" b="1" dirty="0">
              <a:solidFill>
                <a:schemeClr val="bg1"/>
              </a:solidFill>
              <a:latin typeface="Arial" panose="020B0604020202020204"/>
            </a:endParaRPr>
          </a:p>
        </p:txBody>
      </p:sp>
      <p:sp>
        <p:nvSpPr>
          <p:cNvPr id="36" name="Rechteck 35"/>
          <p:cNvSpPr/>
          <p:nvPr/>
        </p:nvSpPr>
        <p:spPr>
          <a:xfrm>
            <a:off x="5852742" y="5473691"/>
            <a:ext cx="216000" cy="216000"/>
          </a:xfrm>
          <a:prstGeom prst="rect">
            <a:avLst/>
          </a:prstGeom>
          <a:solidFill>
            <a:schemeClr val="bg2">
              <a:lumMod val="50000"/>
            </a:schemeClr>
          </a:solidFill>
          <a:ln w="3175">
            <a:noFill/>
          </a:ln>
          <a:effectLst/>
        </p:spPr>
        <p:txBody>
          <a:bodyPr wrap="square" anchor="ctr" anchorCtr="0">
            <a:spAutoFit/>
          </a:bodyPr>
          <a:lstStyle/>
          <a:p>
            <a:pPr lvl="0" algn="ctr" defTabSz="685800" eaLnBrk="1" fontAlgn="auto" hangingPunct="1">
              <a:spcBef>
                <a:spcPts val="0"/>
              </a:spcBef>
              <a:spcAft>
                <a:spcPts val="0"/>
              </a:spcAft>
            </a:pPr>
            <a:r>
              <a:rPr lang="de-CH" sz="1600" b="1" dirty="0" smtClean="0">
                <a:solidFill>
                  <a:schemeClr val="bg1"/>
                </a:solidFill>
                <a:latin typeface="Arial" panose="020B0604020202020204"/>
              </a:rPr>
              <a:t>F</a:t>
            </a:r>
            <a:endParaRPr lang="de-CH" sz="1600" b="1" dirty="0">
              <a:solidFill>
                <a:schemeClr val="bg1"/>
              </a:solidFill>
              <a:latin typeface="Arial" panose="020B0604020202020204"/>
            </a:endParaRPr>
          </a:p>
        </p:txBody>
      </p:sp>
      <p:sp>
        <p:nvSpPr>
          <p:cNvPr id="4" name="Inhaltsplatzhalter 3"/>
          <p:cNvSpPr>
            <a:spLocks noGrp="1"/>
          </p:cNvSpPr>
          <p:nvPr>
            <p:ph idx="14"/>
          </p:nvPr>
        </p:nvSpPr>
        <p:spPr>
          <a:xfrm>
            <a:off x="628650" y="6102208"/>
            <a:ext cx="7886700" cy="279120"/>
          </a:xfrm>
        </p:spPr>
        <p:txBody>
          <a:bodyPr/>
          <a:lstStyle/>
          <a:p>
            <a:r>
              <a:rPr lang="de-CH" dirty="0" smtClean="0"/>
              <a:t>Source : SMART, 2015</a:t>
            </a:r>
            <a:endParaRPr lang="de-CH" dirty="0"/>
          </a:p>
        </p:txBody>
      </p:sp>
    </p:spTree>
    <p:extLst>
      <p:ext uri="{BB962C8B-B14F-4D97-AF65-F5344CB8AC3E}">
        <p14:creationId xmlns:p14="http://schemas.microsoft.com/office/powerpoint/2010/main" val="3860463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Évaluation de la durabilité</a:t>
            </a:r>
            <a:endParaRPr lang="fr-CH" dirty="0"/>
          </a:p>
        </p:txBody>
      </p:sp>
      <p:sp>
        <p:nvSpPr>
          <p:cNvPr id="3" name="Inhaltsplatzhalter 2"/>
          <p:cNvSpPr>
            <a:spLocks noGrp="1"/>
          </p:cNvSpPr>
          <p:nvPr>
            <p:ph idx="12"/>
          </p:nvPr>
        </p:nvSpPr>
        <p:spPr/>
        <p:txBody>
          <a:bodyPr>
            <a:noAutofit/>
          </a:bodyPr>
          <a:lstStyle/>
          <a:p>
            <a:pPr marL="1436688" indent="-1436688"/>
            <a:r>
              <a:rPr lang="fr-CH" dirty="0" smtClean="0"/>
              <a:t>SMART – Les avantages de la méthode SMART </a:t>
            </a:r>
            <a:br>
              <a:rPr lang="fr-CH" dirty="0" smtClean="0"/>
            </a:br>
            <a:r>
              <a:rPr lang="fr-CH" dirty="0" smtClean="0"/>
              <a:t>pour les domaines agricoles (SMART-Farm)</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a:xfrm>
            <a:off x="628650" y="1844823"/>
            <a:ext cx="7886700" cy="4201399"/>
          </a:xfrm>
        </p:spPr>
        <p:txBody>
          <a:bodyPr/>
          <a:lstStyle/>
          <a:p>
            <a:r>
              <a:rPr lang="fr-CH" dirty="0" smtClean="0"/>
              <a:t>Avantages de la méthode SMART pour </a:t>
            </a:r>
            <a:r>
              <a:rPr lang="fr-CH" dirty="0"/>
              <a:t>les domaines </a:t>
            </a:r>
            <a:r>
              <a:rPr lang="fr-CH" dirty="0" smtClean="0"/>
              <a:t>agricoles</a:t>
            </a:r>
          </a:p>
          <a:p>
            <a:pPr lvl="1"/>
            <a:r>
              <a:rPr lang="fr-CH" dirty="0" smtClean="0"/>
              <a:t>SMART-Farm évalue les différentes filières d’approvisionnement dans toutes les dimensions centrales de la durabilité sur la base des plus récentes connaissances scientifiques.</a:t>
            </a:r>
          </a:p>
          <a:p>
            <a:pPr lvl="1"/>
            <a:r>
              <a:rPr lang="fr-CH" dirty="0"/>
              <a:t>SMART-Farm </a:t>
            </a:r>
            <a:r>
              <a:rPr lang="fr-CH" dirty="0" smtClean="0"/>
              <a:t>évalue des prestations réelles, pas des tendances ou des plans.</a:t>
            </a:r>
          </a:p>
          <a:p>
            <a:pPr lvl="1"/>
            <a:r>
              <a:rPr lang="fr-CH" dirty="0"/>
              <a:t>SMART-Farm </a:t>
            </a:r>
            <a:r>
              <a:rPr lang="fr-CH" dirty="0" smtClean="0"/>
              <a:t>évalue la mise en œuvre des mesures et permet donc une évaluation </a:t>
            </a:r>
            <a:r>
              <a:rPr lang="fr-CH" b="1" dirty="0" smtClean="0"/>
              <a:t>crédible, transparente </a:t>
            </a:r>
            <a:r>
              <a:rPr lang="fr-CH" dirty="0" smtClean="0"/>
              <a:t>et</a:t>
            </a:r>
            <a:r>
              <a:rPr lang="fr-CH" b="1" dirty="0" smtClean="0"/>
              <a:t> comparable </a:t>
            </a:r>
            <a:r>
              <a:rPr lang="fr-CH" dirty="0" smtClean="0"/>
              <a:t>des prestations de durabilité d’entreprises agricoles placées dans des conditions différentes.</a:t>
            </a:r>
          </a:p>
          <a:p>
            <a:pPr lvl="1"/>
            <a:r>
              <a:rPr lang="fr-CH" dirty="0" smtClean="0"/>
              <a:t>SMART-Farm identifie fiablement les risques et les hotspots dans toutes les dimensions de la durabilité. Les mesures d’amélioration sont alors faciles à définir, ce qui crée de l’espace pour les innovations.</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32</a:t>
            </a:fld>
            <a:endParaRPr lang="fr-CH" altLang="de-DE" dirty="0"/>
          </a:p>
        </p:txBody>
      </p:sp>
    </p:spTree>
    <p:extLst>
      <p:ext uri="{BB962C8B-B14F-4D97-AF65-F5344CB8AC3E}">
        <p14:creationId xmlns:p14="http://schemas.microsoft.com/office/powerpoint/2010/main" val="137470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Évaluation de la durabilité</a:t>
            </a:r>
            <a:endParaRPr lang="fr-CH" dirty="0"/>
          </a:p>
        </p:txBody>
      </p:sp>
      <p:sp>
        <p:nvSpPr>
          <p:cNvPr id="3" name="Inhaltsplatzhalter 2"/>
          <p:cNvSpPr>
            <a:spLocks noGrp="1"/>
          </p:cNvSpPr>
          <p:nvPr>
            <p:ph idx="12"/>
          </p:nvPr>
        </p:nvSpPr>
        <p:spPr/>
        <p:txBody>
          <a:bodyPr/>
          <a:lstStyle/>
          <a:p>
            <a:r>
              <a:rPr lang="fr-CH" dirty="0" smtClean="0"/>
              <a:t>Les difficultés d’une tâche de notre époque</a:t>
            </a:r>
            <a:endParaRPr lang="fr-CH" dirty="0"/>
          </a:p>
        </p:txBody>
      </p:sp>
      <p:sp>
        <p:nvSpPr>
          <p:cNvPr id="9" name="Inhaltsplatzhalter 8"/>
          <p:cNvSpPr>
            <a:spLocks noGrp="1"/>
          </p:cNvSpPr>
          <p:nvPr>
            <p:ph idx="14"/>
          </p:nvPr>
        </p:nvSpPr>
        <p:spPr>
          <a:xfrm>
            <a:off x="628650" y="6102208"/>
            <a:ext cx="7886700" cy="279120"/>
          </a:xfrm>
        </p:spPr>
        <p:txBody>
          <a:bodyPr/>
          <a:lstStyle/>
          <a:p>
            <a:r>
              <a:rPr lang="de-CH" dirty="0" smtClean="0"/>
              <a:t>Illustration : </a:t>
            </a:r>
            <a:r>
              <a:rPr lang="de-CH" dirty="0"/>
              <a:t>G.R. </a:t>
            </a:r>
            <a:r>
              <a:rPr lang="de-CH" dirty="0" smtClean="0"/>
              <a:t>Guzlas</a:t>
            </a:r>
            <a:endParaRPr lang="de-CH" dirty="0"/>
          </a:p>
        </p:txBody>
      </p:sp>
      <p:sp>
        <p:nvSpPr>
          <p:cNvPr id="11" name="Inhaltsplatzhalter 10"/>
          <p:cNvSpPr>
            <a:spLocks noGrp="1"/>
          </p:cNvSpPr>
          <p:nvPr>
            <p:ph sz="quarter" idx="21"/>
          </p:nvPr>
        </p:nvSpPr>
        <p:spPr>
          <a:xfrm>
            <a:off x="6516216" y="1518264"/>
            <a:ext cx="1999134" cy="4503024"/>
          </a:xfrm>
        </p:spPr>
        <p:txBody>
          <a:bodyPr/>
          <a:lstStyle/>
          <a:p>
            <a:r>
              <a:rPr lang="fr-CH" dirty="0" smtClean="0"/>
              <a:t>La durabilité peut être abordée de plusieurs manières et selon plusieurs aspects.</a:t>
            </a:r>
          </a:p>
          <a:p>
            <a:r>
              <a:rPr lang="fr-CH" dirty="0" smtClean="0"/>
              <a:t>Utilisés par des personnes et des instances compétentes et neutres, les instruments professionnels d’évaluation de la durabilité produisent de bons résultats et donnent de bonnes images.</a:t>
            </a:r>
            <a:endParaRPr lang="fr-CH" dirty="0"/>
          </a:p>
        </p:txBody>
      </p:sp>
      <p:sp>
        <p:nvSpPr>
          <p:cNvPr id="6" name="Fußzeilenplatzhalter 5"/>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33</a:t>
            </a:fld>
            <a:endParaRPr lang="fr-CH" altLang="de-DE" dirty="0"/>
          </a:p>
        </p:txBody>
      </p:sp>
      <p:pic>
        <p:nvPicPr>
          <p:cNvPr id="12" name="Picture 4" descr="http://emergent-culture.com/wp-content/uploads/2010/04/12-blind-men-elephant.jpg"/>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657495" y="1543051"/>
            <a:ext cx="5498681" cy="407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799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Évaluation de la durabilité</a:t>
            </a:r>
            <a:endParaRPr lang="fr-CH" dirty="0"/>
          </a:p>
        </p:txBody>
      </p:sp>
      <p:sp>
        <p:nvSpPr>
          <p:cNvPr id="3" name="Inhaltsplatzhalter 2"/>
          <p:cNvSpPr>
            <a:spLocks noGrp="1"/>
          </p:cNvSpPr>
          <p:nvPr>
            <p:ph idx="12"/>
          </p:nvPr>
        </p:nvSpPr>
        <p:spPr/>
        <p:txBody>
          <a:bodyPr/>
          <a:lstStyle/>
          <a:p>
            <a:r>
              <a:rPr lang="fr-CH" dirty="0" smtClean="0"/>
              <a:t>Résumé</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L’évaluation de la durabilité est utilisée dans des buts variables.</a:t>
            </a:r>
          </a:p>
          <a:p>
            <a:pPr>
              <a:spcBef>
                <a:spcPts val="1200"/>
              </a:spcBef>
            </a:pPr>
            <a:r>
              <a:rPr lang="fr-CH" dirty="0"/>
              <a:t>L’évaluation de la </a:t>
            </a:r>
            <a:r>
              <a:rPr lang="fr-CH" dirty="0" smtClean="0"/>
              <a:t>durabilité regroupe différents aspects.</a:t>
            </a:r>
          </a:p>
          <a:p>
            <a:pPr>
              <a:spcBef>
                <a:spcPts val="1200"/>
              </a:spcBef>
            </a:pPr>
            <a:r>
              <a:rPr lang="fr-CH" dirty="0" smtClean="0"/>
              <a:t>Il n’y a pas de solution uniformisée pour les évaluations de la durabilité.</a:t>
            </a:r>
          </a:p>
          <a:p>
            <a:pPr>
              <a:spcBef>
                <a:spcPts val="1200"/>
              </a:spcBef>
            </a:pPr>
            <a:r>
              <a:rPr lang="fr-CH" spc="-10" dirty="0" smtClean="0"/>
              <a:t>Les lignes directrices SAFA offrent un système international de référence.</a:t>
            </a:r>
          </a:p>
          <a:p>
            <a:pPr>
              <a:spcBef>
                <a:spcPts val="1200"/>
              </a:spcBef>
            </a:pPr>
            <a:r>
              <a:rPr lang="fr-CH" dirty="0" smtClean="0"/>
              <a:t>SMART met en œuvre les lignes directrices SAFA.</a:t>
            </a: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34</a:t>
            </a:fld>
            <a:endParaRPr lang="fr-CH" altLang="de-DE" dirty="0"/>
          </a:p>
        </p:txBody>
      </p:sp>
    </p:spTree>
    <p:extLst>
      <p:ext uri="{BB962C8B-B14F-4D97-AF65-F5344CB8AC3E}">
        <p14:creationId xmlns:p14="http://schemas.microsoft.com/office/powerpoint/2010/main" val="2139286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 durabilité dans l’agriculture</a:t>
            </a:r>
          </a:p>
        </p:txBody>
      </p:sp>
      <p:sp>
        <p:nvSpPr>
          <p:cNvPr id="3" name="Inhaltsplatzhalter 2"/>
          <p:cNvSpPr>
            <a:spLocks noGrp="1"/>
          </p:cNvSpPr>
          <p:nvPr>
            <p:ph idx="12"/>
          </p:nvPr>
        </p:nvSpPr>
        <p:spPr/>
        <p:txBody>
          <a:bodyPr/>
          <a:lstStyle/>
          <a:p>
            <a:r>
              <a:rPr lang="fr-CH" dirty="0" smtClean="0"/>
              <a:t>La diversité est le facteur clé</a:t>
            </a:r>
            <a:endParaRPr lang="fr-CH" dirty="0"/>
          </a:p>
        </p:txBody>
      </p:sp>
      <p:sp>
        <p:nvSpPr>
          <p:cNvPr id="4" name="Inhaltsplatzhalter 3"/>
          <p:cNvSpPr>
            <a:spLocks noGrp="1"/>
          </p:cNvSpPr>
          <p:nvPr>
            <p:ph idx="14"/>
          </p:nvPr>
        </p:nvSpPr>
        <p:spPr>
          <a:xfrm>
            <a:off x="628650" y="6102208"/>
            <a:ext cx="7886700" cy="279120"/>
          </a:xfrm>
        </p:spPr>
        <p:txBody>
          <a:bodyPr/>
          <a:lstStyle/>
          <a:p>
            <a:r>
              <a:rPr lang="de-CH" dirty="0" smtClean="0"/>
              <a:t>Source : </a:t>
            </a:r>
            <a:r>
              <a:rPr lang="de-CH" dirty="0"/>
              <a:t>NFP59, U. </a:t>
            </a:r>
            <a:r>
              <a:rPr lang="de-CH" dirty="0" smtClean="0"/>
              <a:t>Niggli</a:t>
            </a:r>
            <a:endParaRPr lang="de-CH" dirty="0"/>
          </a:p>
        </p:txBody>
      </p:sp>
      <p:sp>
        <p:nvSpPr>
          <p:cNvPr id="5" name="Inhaltsplatzhalter 4"/>
          <p:cNvSpPr>
            <a:spLocks noGrp="1"/>
          </p:cNvSpPr>
          <p:nvPr>
            <p:ph sz="quarter" idx="17"/>
          </p:nvPr>
        </p:nvSpPr>
        <p:spPr/>
        <p:txBody>
          <a:bodyPr/>
          <a:lstStyle/>
          <a:p>
            <a:r>
              <a:rPr lang="fr-CH" spc="-10" dirty="0" smtClean="0"/>
              <a:t>La mondialisation de l’agriculture et de l’agroalimentaire n’est pas durable</a:t>
            </a:r>
          </a:p>
          <a:p>
            <a:pPr lvl="1"/>
            <a:r>
              <a:rPr lang="fr-CH" dirty="0" smtClean="0"/>
              <a:t>Les États lient trop peu les paiements directs à des prestations «vertes»</a:t>
            </a:r>
          </a:p>
          <a:p>
            <a:pPr lvl="1"/>
            <a:r>
              <a:rPr lang="fr-CH" dirty="0" smtClean="0"/>
              <a:t>Les efforts internationaux d’écologisation de l’agriculture échouent</a:t>
            </a:r>
          </a:p>
          <a:p>
            <a:pPr lvl="1"/>
            <a:r>
              <a:rPr lang="fr-CH" dirty="0" smtClean="0"/>
              <a:t>60 % des prestations des écosystèmes qui sont importantes pour la survie de l’humanité sont détruites (Millennium Ecosystem Assessment)</a:t>
            </a:r>
          </a:p>
          <a:p>
            <a:pPr lvl="1"/>
            <a:r>
              <a:rPr lang="fr-CH" dirty="0" smtClean="0"/>
              <a:t>Sur le plan mondial, perte de 5 à 10 mio ha de terres agricoles par année (Pimentel et al, 1995)</a:t>
            </a:r>
          </a:p>
          <a:p>
            <a:pPr lvl="1"/>
            <a:r>
              <a:rPr lang="fr-CH" dirty="0"/>
              <a:t>Sur le plan mondial, 50 % des semences </a:t>
            </a:r>
            <a:r>
              <a:rPr lang="fr-CH" dirty="0" smtClean="0"/>
              <a:t>commerciales proviennent des quatre entreprises les plus concurrentielles (ETC, 2008)</a:t>
            </a:r>
          </a:p>
          <a:p>
            <a:pPr lvl="1"/>
            <a:endParaRPr lang="fr-CH" dirty="0" smtClean="0"/>
          </a:p>
          <a:p>
            <a:pPr indent="-288000"/>
            <a:r>
              <a:rPr lang="fr-CH" dirty="0" smtClean="0"/>
              <a:t>Quand la diversité devient un facteur clé</a:t>
            </a:r>
          </a:p>
          <a:p>
            <a:pPr lvl="1"/>
            <a:r>
              <a:rPr lang="fr-CH" dirty="0" smtClean="0"/>
              <a:t>Agriculture </a:t>
            </a:r>
          </a:p>
          <a:p>
            <a:pPr lvl="1"/>
            <a:r>
              <a:rPr lang="fr-CH" dirty="0" smtClean="0"/>
              <a:t>Petites </a:t>
            </a:r>
            <a:r>
              <a:rPr lang="fr-CH" dirty="0"/>
              <a:t>structures </a:t>
            </a:r>
            <a:r>
              <a:rPr lang="fr-CH" dirty="0" smtClean="0"/>
              <a:t>paysagères</a:t>
            </a:r>
          </a:p>
          <a:p>
            <a:pPr lvl="1"/>
            <a:r>
              <a:rPr lang="fr-CH" dirty="0" smtClean="0"/>
              <a:t>Diversité des activités des familles paysannes</a:t>
            </a:r>
          </a:p>
          <a:p>
            <a:pPr lvl="1"/>
            <a:r>
              <a:rPr lang="fr-CH" dirty="0" smtClean="0"/>
              <a:t>Diversité des espèces dans les champs et les sols</a:t>
            </a:r>
          </a:p>
          <a:p>
            <a:pPr lvl="1"/>
            <a:r>
              <a:rPr lang="fr-CH" dirty="0" smtClean="0"/>
              <a:t>Diversité génétique des plantes et animaux agricoles</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35</a:t>
            </a:fld>
            <a:endParaRPr lang="fr-CH" altLang="de-DE" dirty="0"/>
          </a:p>
        </p:txBody>
      </p:sp>
    </p:spTree>
    <p:extLst>
      <p:ext uri="{BB962C8B-B14F-4D97-AF65-F5344CB8AC3E}">
        <p14:creationId xmlns:p14="http://schemas.microsoft.com/office/powerpoint/2010/main" val="1292690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 durabilité de l’agriculture biologique</a:t>
            </a:r>
            <a:endParaRPr lang="fr-CH" dirty="0"/>
          </a:p>
        </p:txBody>
      </p:sp>
      <p:sp>
        <p:nvSpPr>
          <p:cNvPr id="3" name="Inhaltsplatzhalter 2"/>
          <p:cNvSpPr>
            <a:spLocks noGrp="1"/>
          </p:cNvSpPr>
          <p:nvPr>
            <p:ph idx="12"/>
          </p:nvPr>
        </p:nvSpPr>
        <p:spPr/>
        <p:txBody>
          <a:bodyPr/>
          <a:lstStyle/>
          <a:p>
            <a:r>
              <a:rPr lang="fr-CH" dirty="0" smtClean="0"/>
              <a:t>Les concepts de suffisance et d’efficience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Le concept de suffisance</a:t>
            </a:r>
          </a:p>
          <a:p>
            <a:pPr lvl="1"/>
            <a:r>
              <a:rPr lang="fr-CH" dirty="0" smtClean="0"/>
              <a:t>Utilisation économe des ressources limitées (eau, pétrole, phosphate)</a:t>
            </a:r>
          </a:p>
          <a:p>
            <a:pPr lvl="1"/>
            <a:r>
              <a:rPr lang="fr-CH" dirty="0" smtClean="0"/>
              <a:t>Fermeture des cycles (concept pour la fertilisation : engrais organiques, légumineuses, libération microbienne des éléments nutritifs, mycorhizes</a:t>
            </a:r>
            <a:r>
              <a:rPr lang="fr-CH" dirty="0"/>
              <a:t>, </a:t>
            </a:r>
            <a:r>
              <a:rPr lang="fr-CH" dirty="0" smtClean="0"/>
              <a:t>rhizobactéries)</a:t>
            </a:r>
          </a:p>
          <a:p>
            <a:pPr lvl="1"/>
            <a:endParaRPr lang="fr-CH" dirty="0" smtClean="0"/>
          </a:p>
          <a:p>
            <a:r>
              <a:rPr lang="fr-CH" dirty="0" smtClean="0"/>
              <a:t>Le concept de l’efficience</a:t>
            </a:r>
          </a:p>
          <a:p>
            <a:pPr lvl="1"/>
            <a:r>
              <a:rPr lang="fr-CH" dirty="0" smtClean="0"/>
              <a:t>Les bonnes pratiques de l’agriculture biologique permettraient de plus que doubler les rendements de plus de 2 millions de petits paysans d’Afrique (</a:t>
            </a:r>
            <a:r>
              <a:rPr lang="fr-CH" dirty="0" err="1" smtClean="0"/>
              <a:t>UNEP-UNCTAD</a:t>
            </a:r>
            <a:r>
              <a:rPr lang="fr-CH" dirty="0" smtClean="0"/>
              <a:t> </a:t>
            </a:r>
            <a:r>
              <a:rPr lang="fr-CH" dirty="0" err="1" smtClean="0"/>
              <a:t>CBTF</a:t>
            </a:r>
            <a:r>
              <a:rPr lang="fr-CH" dirty="0" smtClean="0"/>
              <a:t>, 2008)</a:t>
            </a:r>
          </a:p>
          <a:p>
            <a:pPr lvl="1"/>
            <a:r>
              <a:rPr lang="fr-CH" dirty="0" smtClean="0"/>
              <a:t>Les fermes bio produisent 20 % d’output (en calories) de plus par calorie investie (diesel, électricité etc.) que les exploitations conventionnelles (</a:t>
            </a:r>
            <a:r>
              <a:rPr lang="fr-CH" dirty="0" err="1" smtClean="0"/>
              <a:t>Thünenreport</a:t>
            </a:r>
            <a:r>
              <a:rPr lang="fr-CH" dirty="0" smtClean="0"/>
              <a:t>, 2015)</a:t>
            </a:r>
          </a:p>
          <a:p>
            <a:pPr lvl="1"/>
            <a:r>
              <a:rPr lang="fr-CH" dirty="0" smtClean="0"/>
              <a:t>La proportion de concentrés dans l’alimentation des ruminants est plus faible en agriculture biologique (parce que la transformation des céréales en viande est inefficiente)</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36</a:t>
            </a:fld>
            <a:endParaRPr lang="fr-CH" altLang="de-DE" dirty="0"/>
          </a:p>
        </p:txBody>
      </p:sp>
    </p:spTree>
    <p:extLst>
      <p:ext uri="{BB962C8B-B14F-4D97-AF65-F5344CB8AC3E}">
        <p14:creationId xmlns:p14="http://schemas.microsoft.com/office/powerpoint/2010/main" val="1566430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 durabilité de l’agriculture biologique</a:t>
            </a:r>
            <a:endParaRPr lang="fr-CH" dirty="0"/>
          </a:p>
        </p:txBody>
      </p:sp>
      <p:sp>
        <p:nvSpPr>
          <p:cNvPr id="3" name="Inhaltsplatzhalter 2"/>
          <p:cNvSpPr>
            <a:spLocks noGrp="1"/>
          </p:cNvSpPr>
          <p:nvPr>
            <p:ph idx="12"/>
          </p:nvPr>
        </p:nvSpPr>
        <p:spPr/>
        <p:txBody>
          <a:bodyPr>
            <a:normAutofit fontScale="85000" lnSpcReduction="10000"/>
          </a:bodyPr>
          <a:lstStyle/>
          <a:p>
            <a:r>
              <a:rPr lang="fr-CH" dirty="0" smtClean="0"/>
              <a:t>Comparaison des influences environnementales surfaciques</a:t>
            </a:r>
            <a:endParaRPr lang="fr-CH" dirty="0"/>
          </a:p>
        </p:txBody>
      </p:sp>
      <p:sp>
        <p:nvSpPr>
          <p:cNvPr id="4" name="Inhaltsplatzhalter 3"/>
          <p:cNvSpPr>
            <a:spLocks noGrp="1"/>
          </p:cNvSpPr>
          <p:nvPr>
            <p:ph idx="14"/>
          </p:nvPr>
        </p:nvSpPr>
        <p:spPr>
          <a:xfrm>
            <a:off x="6766420" y="5726640"/>
            <a:ext cx="1748930" cy="654688"/>
          </a:xfrm>
        </p:spPr>
        <p:txBody>
          <a:bodyPr/>
          <a:lstStyle/>
          <a:p>
            <a:pPr algn="l"/>
            <a:r>
              <a:rPr lang="fr-CH" dirty="0" smtClean="0"/>
              <a:t>Source : </a:t>
            </a:r>
            <a:br>
              <a:rPr lang="fr-CH" dirty="0" smtClean="0"/>
            </a:br>
            <a:r>
              <a:rPr lang="fr-CH" dirty="0" smtClean="0"/>
              <a:t>Schader et al. (2012), basé sur Stolze et al. (2000), actualisé et traduit</a:t>
            </a:r>
            <a:endParaRPr lang="de-CH" dirty="0"/>
          </a:p>
        </p:txBody>
      </p:sp>
      <p:sp>
        <p:nvSpPr>
          <p:cNvPr id="6" name="Inhaltsplatzhalter 5"/>
          <p:cNvSpPr>
            <a:spLocks noGrp="1"/>
          </p:cNvSpPr>
          <p:nvPr>
            <p:ph sz="quarter" idx="21"/>
          </p:nvPr>
        </p:nvSpPr>
        <p:spPr>
          <a:xfrm>
            <a:off x="6766420" y="1198534"/>
            <a:ext cx="1748930" cy="4276576"/>
          </a:xfrm>
        </p:spPr>
        <p:txBody>
          <a:bodyPr/>
          <a:lstStyle/>
          <a:p>
            <a:r>
              <a:rPr lang="fr-CH" sz="1400" dirty="0"/>
              <a:t>Vue d’ensemble </a:t>
            </a:r>
            <a:r>
              <a:rPr lang="fr-CH" sz="1400" dirty="0" smtClean="0"/>
              <a:t>des influences </a:t>
            </a:r>
            <a:r>
              <a:rPr lang="fr-CH" sz="1400" dirty="0" err="1" smtClean="0"/>
              <a:t>environnemen-tales</a:t>
            </a:r>
            <a:r>
              <a:rPr lang="fr-CH" sz="1400" dirty="0" smtClean="0"/>
              <a:t> surfaciques de l’agriculture biologique comparées à celles de la production conventionnelle</a:t>
            </a:r>
            <a:endParaRPr lang="fr-CH" dirty="0"/>
          </a:p>
        </p:txBody>
      </p:sp>
      <p:sp>
        <p:nvSpPr>
          <p:cNvPr id="7" name="Fußzeilenplatzhalter 6"/>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37</a:t>
            </a:fld>
            <a:endParaRPr lang="fr-CH" altLang="de-DE" dirty="0"/>
          </a:p>
        </p:txBody>
      </p:sp>
      <p:sp>
        <p:nvSpPr>
          <p:cNvPr id="5" name="Inhaltsplatzhalter 4"/>
          <p:cNvSpPr>
            <a:spLocks noGrp="1"/>
          </p:cNvSpPr>
          <p:nvPr>
            <p:ph sz="quarter" idx="17"/>
          </p:nvPr>
        </p:nvSpPr>
        <p:spPr/>
        <p:txBody>
          <a:bodyPr/>
          <a:lstStyle/>
          <a:p>
            <a:endParaRPr lang="de-CH" dirty="0"/>
          </a:p>
        </p:txBody>
      </p:sp>
      <p:graphicFrame>
        <p:nvGraphicFramePr>
          <p:cNvPr id="9" name="Objekt 8"/>
          <p:cNvGraphicFramePr>
            <a:graphicFrameLocks noChangeAspect="1"/>
          </p:cNvGraphicFramePr>
          <p:nvPr>
            <p:extLst>
              <p:ext uri="{D42A27DB-BD31-4B8C-83A1-F6EECF244321}">
                <p14:modId xmlns:p14="http://schemas.microsoft.com/office/powerpoint/2010/main" val="2980648151"/>
              </p:ext>
            </p:extLst>
          </p:nvPr>
        </p:nvGraphicFramePr>
        <p:xfrm>
          <a:off x="646113" y="1196752"/>
          <a:ext cx="5778500" cy="5184576"/>
        </p:xfrm>
        <a:graphic>
          <a:graphicData uri="http://schemas.openxmlformats.org/presentationml/2006/ole">
            <mc:AlternateContent xmlns:mc="http://schemas.openxmlformats.org/markup-compatibility/2006">
              <mc:Choice xmlns:v="urn:schemas-microsoft-com:vml" Requires="v">
                <p:oleObj spid="_x0000_s2134" name="Worksheet" r:id="rId4" imgW="7162800" imgH="5810160" progId="Excel.Sheet.8">
                  <p:embed/>
                </p:oleObj>
              </mc:Choice>
              <mc:Fallback>
                <p:oleObj name="Worksheet" r:id="rId4" imgW="7162800" imgH="5810160" progId="Excel.Sheet.8">
                  <p:embed/>
                  <p:pic>
                    <p:nvPicPr>
                      <p:cNvPr id="0" name=""/>
                      <p:cNvPicPr/>
                      <p:nvPr/>
                    </p:nvPicPr>
                    <p:blipFill>
                      <a:blip r:embed="rId5"/>
                      <a:stretch>
                        <a:fillRect/>
                      </a:stretch>
                    </p:blipFill>
                    <p:spPr>
                      <a:xfrm>
                        <a:off x="646113" y="1196752"/>
                        <a:ext cx="5778500" cy="5184576"/>
                      </a:xfrm>
                      <a:prstGeom prst="rect">
                        <a:avLst/>
                      </a:prstGeom>
                    </p:spPr>
                  </p:pic>
                </p:oleObj>
              </mc:Fallback>
            </mc:AlternateContent>
          </a:graphicData>
        </a:graphic>
      </p:graphicFrame>
    </p:spTree>
    <p:extLst>
      <p:ext uri="{BB962C8B-B14F-4D97-AF65-F5344CB8AC3E}">
        <p14:creationId xmlns:p14="http://schemas.microsoft.com/office/powerpoint/2010/main" val="1609318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 durabilité de l’agriculture biologique</a:t>
            </a:r>
            <a:endParaRPr lang="fr-CH" dirty="0"/>
          </a:p>
        </p:txBody>
      </p:sp>
      <p:sp>
        <p:nvSpPr>
          <p:cNvPr id="3" name="Inhaltsplatzhalter 2"/>
          <p:cNvSpPr>
            <a:spLocks noGrp="1"/>
          </p:cNvSpPr>
          <p:nvPr>
            <p:ph idx="12"/>
          </p:nvPr>
        </p:nvSpPr>
        <p:spPr/>
        <p:txBody>
          <a:bodyPr>
            <a:normAutofit fontScale="92500"/>
          </a:bodyPr>
          <a:lstStyle/>
          <a:p>
            <a:r>
              <a:rPr lang="fr-CH" dirty="0" smtClean="0"/>
              <a:t>Biodiversité – Comparaison des effets environnementaux</a:t>
            </a:r>
            <a:endParaRPr lang="fr-CH" dirty="0"/>
          </a:p>
        </p:txBody>
      </p:sp>
      <p:sp>
        <p:nvSpPr>
          <p:cNvPr id="4" name="Inhaltsplatzhalter 3"/>
          <p:cNvSpPr>
            <a:spLocks noGrp="1"/>
          </p:cNvSpPr>
          <p:nvPr>
            <p:ph idx="14"/>
          </p:nvPr>
        </p:nvSpPr>
        <p:spPr>
          <a:xfrm>
            <a:off x="628650" y="6102208"/>
            <a:ext cx="7886700" cy="279120"/>
          </a:xfrm>
        </p:spPr>
        <p:txBody>
          <a:bodyPr/>
          <a:lstStyle/>
          <a:p>
            <a:r>
              <a:rPr lang="de-CH" dirty="0" smtClean="0"/>
              <a:t>Source : </a:t>
            </a:r>
            <a:r>
              <a:rPr lang="de-CH" dirty="0"/>
              <a:t>Gesellschaftliche Leistungen der biologischen Landwirtschaft, </a:t>
            </a:r>
            <a:r>
              <a:rPr lang="de-CH" dirty="0" smtClean="0"/>
              <a:t>FiBL, Niggli et al. (2009)</a:t>
            </a:r>
            <a:endParaRPr lang="de-CH" dirty="0"/>
          </a:p>
          <a:p>
            <a:endParaRPr lang="de-CH" dirty="0"/>
          </a:p>
        </p:txBody>
      </p:sp>
      <p:sp>
        <p:nvSpPr>
          <p:cNvPr id="6" name="Inhaltsplatzhalter 5"/>
          <p:cNvSpPr>
            <a:spLocks noGrp="1"/>
          </p:cNvSpPr>
          <p:nvPr>
            <p:ph sz="quarter" idx="21"/>
          </p:nvPr>
        </p:nvSpPr>
        <p:spPr/>
        <p:txBody>
          <a:bodyPr/>
          <a:lstStyle/>
          <a:p>
            <a:r>
              <a:rPr lang="fr-CH" sz="1400" dirty="0" smtClean="0"/>
              <a:t>Vue d’ensemble des influences de </a:t>
            </a:r>
            <a:r>
              <a:rPr lang="fr-CH" sz="1400" b="1" dirty="0" smtClean="0"/>
              <a:t>l’agriculture biologique </a:t>
            </a:r>
            <a:r>
              <a:rPr lang="fr-CH" sz="1400" dirty="0" smtClean="0"/>
              <a:t>sur différents organismes vivants. Résultats de 76 études comparatives (Hole et al. 2005) complétés par de nouveaux résultats (à partir de 2004-2008).</a:t>
            </a:r>
          </a:p>
          <a:p>
            <a:endParaRPr lang="fr-CH" sz="1400" dirty="0"/>
          </a:p>
          <a:p>
            <a:r>
              <a:rPr lang="fr-CH" sz="1400" dirty="0" smtClean="0"/>
              <a:t>Les chiffres représentent les nombres d’études qui montrent l’effet correspondant de l’agriculture biologique.</a:t>
            </a:r>
            <a:endParaRPr lang="fr-CH" dirty="0"/>
          </a:p>
        </p:txBody>
      </p:sp>
      <p:sp>
        <p:nvSpPr>
          <p:cNvPr id="7" name="Fußzeilenplatzhalter 6"/>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38</a:t>
            </a:fld>
            <a:endParaRPr lang="fr-CH" altLang="de-DE" dirty="0"/>
          </a:p>
        </p:txBody>
      </p:sp>
      <p:graphicFrame>
        <p:nvGraphicFramePr>
          <p:cNvPr id="10" name="Inhaltsplatzhalter 9"/>
          <p:cNvGraphicFramePr>
            <a:graphicFrameLocks noGrp="1"/>
          </p:cNvGraphicFramePr>
          <p:nvPr>
            <p:ph sz="quarter" idx="17"/>
            <p:extLst>
              <p:ext uri="{D42A27DB-BD31-4B8C-83A1-F6EECF244321}">
                <p14:modId xmlns:p14="http://schemas.microsoft.com/office/powerpoint/2010/main" val="3326476559"/>
              </p:ext>
            </p:extLst>
          </p:nvPr>
        </p:nvGraphicFramePr>
        <p:xfrm>
          <a:off x="646113" y="1543050"/>
          <a:ext cx="5544000" cy="4283997"/>
        </p:xfrm>
        <a:graphic>
          <a:graphicData uri="http://schemas.openxmlformats.org/drawingml/2006/table">
            <a:tbl>
              <a:tblPr firstRow="1" bandRow="1">
                <a:tableStyleId>{F5AB1C69-6EDB-4FF4-983F-18BD219EF322}</a:tableStyleId>
              </a:tblPr>
              <a:tblGrid>
                <a:gridCol w="2520000"/>
                <a:gridCol w="1008000"/>
                <a:gridCol w="1008000"/>
                <a:gridCol w="1008000"/>
              </a:tblGrid>
              <a:tr h="508898">
                <a:tc>
                  <a:txBody>
                    <a:bodyPr/>
                    <a:lstStyle/>
                    <a:p>
                      <a:r>
                        <a:rPr lang="fr-CH" noProof="0" dirty="0" smtClean="0">
                          <a:solidFill>
                            <a:schemeClr val="tx1"/>
                          </a:solidFill>
                        </a:rPr>
                        <a:t>Organismes</a:t>
                      </a:r>
                      <a:endParaRPr lang="fr-CH" noProof="0" dirty="0">
                        <a:solidFill>
                          <a:schemeClr val="tx1"/>
                        </a:solidFill>
                      </a:endParaRPr>
                    </a:p>
                  </a:txBody>
                  <a:tcPr>
                    <a:solidFill>
                      <a:schemeClr val="bg2">
                        <a:lumMod val="75000"/>
                      </a:schemeClr>
                    </a:solidFill>
                  </a:tcPr>
                </a:tc>
                <a:tc>
                  <a:txBody>
                    <a:bodyPr/>
                    <a:lstStyle/>
                    <a:p>
                      <a:pPr algn="ctr"/>
                      <a:r>
                        <a:rPr lang="fr-CH" noProof="0" dirty="0" smtClean="0">
                          <a:solidFill>
                            <a:schemeClr val="tx1"/>
                          </a:solidFill>
                        </a:rPr>
                        <a:t>Positifs</a:t>
                      </a:r>
                      <a:endParaRPr lang="fr-CH" noProof="0" dirty="0">
                        <a:solidFill>
                          <a:schemeClr val="tx1"/>
                        </a:solidFill>
                      </a:endParaRPr>
                    </a:p>
                  </a:txBody>
                  <a:tcPr>
                    <a:solidFill>
                      <a:schemeClr val="bg2">
                        <a:lumMod val="75000"/>
                      </a:schemeClr>
                    </a:solidFill>
                  </a:tcPr>
                </a:tc>
                <a:tc>
                  <a:txBody>
                    <a:bodyPr/>
                    <a:lstStyle/>
                    <a:p>
                      <a:pPr algn="ctr"/>
                      <a:r>
                        <a:rPr lang="fr-CH" noProof="0" dirty="0" smtClean="0">
                          <a:solidFill>
                            <a:schemeClr val="tx1"/>
                          </a:solidFill>
                        </a:rPr>
                        <a:t>Pas de différence</a:t>
                      </a:r>
                      <a:endParaRPr lang="fr-CH" noProof="0" dirty="0">
                        <a:solidFill>
                          <a:schemeClr val="tx1"/>
                        </a:solidFill>
                      </a:endParaRPr>
                    </a:p>
                  </a:txBody>
                  <a:tcPr>
                    <a:solidFill>
                      <a:schemeClr val="bg2">
                        <a:lumMod val="75000"/>
                      </a:schemeClr>
                    </a:solidFill>
                  </a:tcPr>
                </a:tc>
                <a:tc>
                  <a:txBody>
                    <a:bodyPr/>
                    <a:lstStyle/>
                    <a:p>
                      <a:pPr algn="ctr"/>
                      <a:r>
                        <a:rPr lang="fr-CH" noProof="0" dirty="0" smtClean="0">
                          <a:solidFill>
                            <a:schemeClr val="tx1"/>
                          </a:solidFill>
                        </a:rPr>
                        <a:t>Négatifs</a:t>
                      </a:r>
                      <a:endParaRPr lang="fr-CH" noProof="0" dirty="0">
                        <a:solidFill>
                          <a:schemeClr val="tx1"/>
                        </a:solidFill>
                      </a:endParaRPr>
                    </a:p>
                  </a:txBody>
                  <a:tcPr>
                    <a:solidFill>
                      <a:schemeClr val="bg2">
                        <a:lumMod val="75000"/>
                      </a:schemeClr>
                    </a:solidFill>
                  </a:tcPr>
                </a:tc>
              </a:tr>
              <a:tr h="320760">
                <a:tc>
                  <a:txBody>
                    <a:bodyPr/>
                    <a:lstStyle/>
                    <a:p>
                      <a:r>
                        <a:rPr lang="fr-CH" noProof="0" dirty="0" smtClean="0"/>
                        <a:t>Plantes</a:t>
                      </a:r>
                      <a:endParaRPr lang="fr-CH" noProof="0" dirty="0">
                        <a:solidFill>
                          <a:schemeClr val="tx1"/>
                        </a:solidFill>
                      </a:endParaRPr>
                    </a:p>
                  </a:txBody>
                  <a:tcPr>
                    <a:solidFill>
                      <a:schemeClr val="bg2">
                        <a:lumMod val="90000"/>
                      </a:schemeClr>
                    </a:solidFill>
                  </a:tcPr>
                </a:tc>
                <a:tc>
                  <a:txBody>
                    <a:bodyPr/>
                    <a:lstStyle/>
                    <a:p>
                      <a:pPr algn="ctr"/>
                      <a:r>
                        <a:rPr lang="fr-CH" noProof="0" dirty="0" smtClean="0"/>
                        <a:t>16</a:t>
                      </a:r>
                      <a:endParaRPr lang="fr-CH" noProof="0" dirty="0">
                        <a:solidFill>
                          <a:schemeClr val="tx1"/>
                        </a:solidFill>
                      </a:endParaRPr>
                    </a:p>
                  </a:txBody>
                  <a:tcPr>
                    <a:solidFill>
                      <a:schemeClr val="bg2">
                        <a:lumMod val="90000"/>
                      </a:schemeClr>
                    </a:solidFill>
                  </a:tcPr>
                </a:tc>
                <a:tc>
                  <a:txBody>
                    <a:bodyPr/>
                    <a:lstStyle/>
                    <a:p>
                      <a:pPr algn="ctr"/>
                      <a:r>
                        <a:rPr lang="fr-CH" noProof="0" dirty="0" smtClean="0"/>
                        <a:t>2</a:t>
                      </a:r>
                      <a:endParaRPr lang="fr-CH" noProof="0" dirty="0">
                        <a:solidFill>
                          <a:schemeClr val="tx1"/>
                        </a:solidFill>
                      </a:endParaRPr>
                    </a:p>
                  </a:txBody>
                  <a:tcPr>
                    <a:solidFill>
                      <a:schemeClr val="bg2">
                        <a:lumMod val="90000"/>
                      </a:schemeClr>
                    </a:solidFill>
                  </a:tcPr>
                </a:tc>
                <a:tc>
                  <a:txBody>
                    <a:bodyPr/>
                    <a:lstStyle/>
                    <a:p>
                      <a:pPr algn="ctr"/>
                      <a:endParaRPr lang="fr-CH" noProof="0" dirty="0">
                        <a:solidFill>
                          <a:schemeClr val="tx1"/>
                        </a:solidFill>
                      </a:endParaRPr>
                    </a:p>
                  </a:txBody>
                  <a:tcPr>
                    <a:solidFill>
                      <a:schemeClr val="bg2">
                        <a:lumMod val="90000"/>
                      </a:schemeClr>
                    </a:solidFill>
                  </a:tcPr>
                </a:tc>
              </a:tr>
              <a:tr h="320760">
                <a:tc>
                  <a:txBody>
                    <a:bodyPr/>
                    <a:lstStyle/>
                    <a:p>
                      <a:r>
                        <a:rPr lang="fr-CH" noProof="0" dirty="0" smtClean="0"/>
                        <a:t>Oiseaux</a:t>
                      </a:r>
                      <a:endParaRPr lang="fr-CH" noProof="0" dirty="0">
                        <a:solidFill>
                          <a:schemeClr val="tx1"/>
                        </a:solidFill>
                      </a:endParaRPr>
                    </a:p>
                  </a:txBody>
                  <a:tcPr>
                    <a:solidFill>
                      <a:schemeClr val="bg2"/>
                    </a:solidFill>
                  </a:tcPr>
                </a:tc>
                <a:tc>
                  <a:txBody>
                    <a:bodyPr/>
                    <a:lstStyle/>
                    <a:p>
                      <a:pPr algn="ctr"/>
                      <a:r>
                        <a:rPr lang="fr-CH" noProof="0" dirty="0" smtClean="0"/>
                        <a:t>11</a:t>
                      </a:r>
                      <a:endParaRPr lang="fr-CH" noProof="0" dirty="0">
                        <a:solidFill>
                          <a:schemeClr val="tx1"/>
                        </a:solidFill>
                      </a:endParaRPr>
                    </a:p>
                  </a:txBody>
                  <a:tcPr>
                    <a:solidFill>
                      <a:schemeClr val="bg2"/>
                    </a:solidFill>
                  </a:tcPr>
                </a:tc>
                <a:tc>
                  <a:txBody>
                    <a:bodyPr/>
                    <a:lstStyle/>
                    <a:p>
                      <a:pPr algn="ctr"/>
                      <a:r>
                        <a:rPr lang="fr-CH" noProof="0" dirty="0" smtClean="0"/>
                        <a:t>2</a:t>
                      </a:r>
                      <a:endParaRPr lang="fr-CH" noProof="0" dirty="0">
                        <a:solidFill>
                          <a:schemeClr val="tx1"/>
                        </a:solidFill>
                      </a:endParaRPr>
                    </a:p>
                  </a:txBody>
                  <a:tcPr>
                    <a:solidFill>
                      <a:schemeClr val="bg2"/>
                    </a:solidFill>
                  </a:tcPr>
                </a:tc>
                <a:tc>
                  <a:txBody>
                    <a:bodyPr/>
                    <a:lstStyle/>
                    <a:p>
                      <a:pPr algn="ctr"/>
                      <a:endParaRPr lang="fr-CH" noProof="0" dirty="0">
                        <a:solidFill>
                          <a:schemeClr val="tx1"/>
                        </a:solidFill>
                      </a:endParaRPr>
                    </a:p>
                  </a:txBody>
                  <a:tcPr>
                    <a:solidFill>
                      <a:schemeClr val="bg2"/>
                    </a:solidFill>
                  </a:tcPr>
                </a:tc>
              </a:tr>
              <a:tr h="320760">
                <a:tc>
                  <a:txBody>
                    <a:bodyPr/>
                    <a:lstStyle/>
                    <a:p>
                      <a:r>
                        <a:rPr lang="fr-CH" noProof="0" dirty="0" smtClean="0"/>
                        <a:t>Mammifères</a:t>
                      </a:r>
                      <a:endParaRPr lang="fr-CH" noProof="0" dirty="0">
                        <a:solidFill>
                          <a:schemeClr val="tx1"/>
                        </a:solidFill>
                      </a:endParaRPr>
                    </a:p>
                  </a:txBody>
                  <a:tcPr>
                    <a:solidFill>
                      <a:schemeClr val="bg2">
                        <a:lumMod val="90000"/>
                      </a:schemeClr>
                    </a:solidFill>
                  </a:tcPr>
                </a:tc>
                <a:tc>
                  <a:txBody>
                    <a:bodyPr/>
                    <a:lstStyle/>
                    <a:p>
                      <a:pPr algn="ctr"/>
                      <a:r>
                        <a:rPr lang="fr-CH" noProof="0" dirty="0" smtClean="0"/>
                        <a:t>3</a:t>
                      </a:r>
                      <a:endParaRPr lang="fr-CH" noProof="0" dirty="0">
                        <a:solidFill>
                          <a:schemeClr val="tx1"/>
                        </a:solidFill>
                      </a:endParaRPr>
                    </a:p>
                  </a:txBody>
                  <a:tcPr>
                    <a:solidFill>
                      <a:schemeClr val="bg2">
                        <a:lumMod val="90000"/>
                      </a:schemeClr>
                    </a:solidFill>
                  </a:tcPr>
                </a:tc>
                <a:tc>
                  <a:txBody>
                    <a:bodyPr/>
                    <a:lstStyle/>
                    <a:p>
                      <a:pPr algn="ctr"/>
                      <a:endParaRPr lang="fr-CH" noProof="0" dirty="0">
                        <a:solidFill>
                          <a:schemeClr val="tx1"/>
                        </a:solidFill>
                      </a:endParaRPr>
                    </a:p>
                  </a:txBody>
                  <a:tcPr>
                    <a:solidFill>
                      <a:schemeClr val="bg2">
                        <a:lumMod val="90000"/>
                      </a:schemeClr>
                    </a:solidFill>
                  </a:tcPr>
                </a:tc>
                <a:tc>
                  <a:txBody>
                    <a:bodyPr/>
                    <a:lstStyle/>
                    <a:p>
                      <a:pPr algn="ctr"/>
                      <a:endParaRPr lang="fr-CH" noProof="0" dirty="0">
                        <a:solidFill>
                          <a:schemeClr val="tx1"/>
                        </a:solidFill>
                      </a:endParaRPr>
                    </a:p>
                  </a:txBody>
                  <a:tcPr>
                    <a:solidFill>
                      <a:schemeClr val="bg2">
                        <a:lumMod val="90000"/>
                      </a:schemeClr>
                    </a:solidFill>
                  </a:tcPr>
                </a:tc>
              </a:tr>
              <a:tr h="1341641">
                <a:tc>
                  <a:txBody>
                    <a:bodyPr/>
                    <a:lstStyle/>
                    <a:p>
                      <a:r>
                        <a:rPr lang="fr-CH" noProof="0" dirty="0" smtClean="0"/>
                        <a:t>Arthropodes</a:t>
                      </a:r>
                    </a:p>
                    <a:p>
                      <a:pPr marL="285750" indent="-285750">
                        <a:buFont typeface="Arial" panose="020B0604020202020204" pitchFamily="34" charset="0"/>
                        <a:buChar char="•"/>
                      </a:pPr>
                      <a:r>
                        <a:rPr lang="fr-CH" noProof="0" dirty="0" smtClean="0"/>
                        <a:t>Coléoptères </a:t>
                      </a:r>
                      <a:r>
                        <a:rPr lang="fr-CH" baseline="30000" noProof="0" dirty="0" smtClean="0"/>
                        <a:t>1)</a:t>
                      </a:r>
                    </a:p>
                    <a:p>
                      <a:pPr marL="285750" indent="-285750">
                        <a:buFont typeface="Arial" panose="020B0604020202020204" pitchFamily="34" charset="0"/>
                        <a:buChar char="•"/>
                      </a:pPr>
                      <a:r>
                        <a:rPr lang="fr-CH" baseline="0" noProof="0" dirty="0" smtClean="0"/>
                        <a:t>Araignées</a:t>
                      </a:r>
                    </a:p>
                    <a:p>
                      <a:pPr marL="285750" indent="-285750">
                        <a:buFont typeface="Arial" panose="020B0604020202020204" pitchFamily="34" charset="0"/>
                        <a:buChar char="•"/>
                      </a:pPr>
                      <a:r>
                        <a:rPr lang="fr-CH" baseline="0" noProof="0" dirty="0" smtClean="0"/>
                        <a:t>Papillons</a:t>
                      </a:r>
                    </a:p>
                    <a:p>
                      <a:pPr marL="285750" indent="-285750">
                        <a:buFont typeface="Arial" panose="020B0604020202020204" pitchFamily="34" charset="0"/>
                        <a:buChar char="•"/>
                      </a:pPr>
                      <a:r>
                        <a:rPr lang="fr-CH" baseline="0" noProof="0" dirty="0" smtClean="0"/>
                        <a:t>Abeilles sauvages &amp; dom.</a:t>
                      </a:r>
                    </a:p>
                    <a:p>
                      <a:pPr marL="285750" indent="-285750">
                        <a:buFont typeface="Arial" panose="020B0604020202020204" pitchFamily="34" charset="0"/>
                        <a:buChar char="•"/>
                      </a:pPr>
                      <a:r>
                        <a:rPr lang="fr-CH" baseline="0" noProof="0" dirty="0" smtClean="0"/>
                        <a:t>Autres arthropodes </a:t>
                      </a:r>
                      <a:r>
                        <a:rPr lang="fr-CH" baseline="30000" noProof="0" dirty="0" smtClean="0"/>
                        <a:t>2)</a:t>
                      </a:r>
                      <a:endParaRPr lang="fr-CH" baseline="30000" noProof="0" dirty="0" smtClean="0">
                        <a:solidFill>
                          <a:schemeClr val="tx1"/>
                        </a:solidFill>
                      </a:endParaRPr>
                    </a:p>
                  </a:txBody>
                  <a:tcPr>
                    <a:solidFill>
                      <a:schemeClr val="bg2"/>
                    </a:solidFill>
                  </a:tcPr>
                </a:tc>
                <a:tc>
                  <a:txBody>
                    <a:bodyPr/>
                    <a:lstStyle/>
                    <a:p>
                      <a:pPr algn="ctr"/>
                      <a:endParaRPr lang="fr-CH" noProof="0" dirty="0" smtClean="0"/>
                    </a:p>
                    <a:p>
                      <a:pPr algn="ctr"/>
                      <a:r>
                        <a:rPr lang="fr-CH" noProof="0" dirty="0" smtClean="0"/>
                        <a:t>15</a:t>
                      </a:r>
                    </a:p>
                    <a:p>
                      <a:pPr algn="ctr"/>
                      <a:r>
                        <a:rPr lang="fr-CH" noProof="0" dirty="0" smtClean="0"/>
                        <a:t>9</a:t>
                      </a:r>
                    </a:p>
                    <a:p>
                      <a:pPr algn="ctr"/>
                      <a:r>
                        <a:rPr lang="fr-CH" noProof="0" dirty="0" smtClean="0"/>
                        <a:t>2</a:t>
                      </a:r>
                    </a:p>
                    <a:p>
                      <a:pPr algn="ctr"/>
                      <a:r>
                        <a:rPr lang="fr-CH" noProof="0" dirty="0" smtClean="0"/>
                        <a:t>2</a:t>
                      </a:r>
                    </a:p>
                    <a:p>
                      <a:pPr algn="ctr"/>
                      <a:r>
                        <a:rPr lang="fr-CH" noProof="0" dirty="0" smtClean="0"/>
                        <a:t>8</a:t>
                      </a:r>
                      <a:endParaRPr lang="fr-CH" noProof="0" dirty="0">
                        <a:solidFill>
                          <a:schemeClr val="tx1"/>
                        </a:solidFill>
                      </a:endParaRPr>
                    </a:p>
                  </a:txBody>
                  <a:tcPr>
                    <a:solidFill>
                      <a:schemeClr val="bg2"/>
                    </a:solidFill>
                  </a:tcPr>
                </a:tc>
                <a:tc>
                  <a:txBody>
                    <a:bodyPr/>
                    <a:lstStyle/>
                    <a:p>
                      <a:pPr algn="ctr"/>
                      <a:endParaRPr lang="fr-CH" noProof="0" dirty="0" smtClean="0"/>
                    </a:p>
                    <a:p>
                      <a:pPr algn="ctr"/>
                      <a:r>
                        <a:rPr lang="fr-CH" noProof="0" dirty="0" smtClean="0"/>
                        <a:t>4</a:t>
                      </a:r>
                    </a:p>
                    <a:p>
                      <a:pPr algn="ctr"/>
                      <a:r>
                        <a:rPr lang="fr-CH" noProof="0" dirty="0" smtClean="0"/>
                        <a:t>4</a:t>
                      </a:r>
                    </a:p>
                    <a:p>
                      <a:pPr algn="ctr"/>
                      <a:r>
                        <a:rPr lang="fr-CH" noProof="0" dirty="0" smtClean="0"/>
                        <a:t>1</a:t>
                      </a:r>
                    </a:p>
                    <a:p>
                      <a:pPr algn="ctr"/>
                      <a:endParaRPr lang="fr-CH" noProof="0" dirty="0" smtClean="0"/>
                    </a:p>
                    <a:p>
                      <a:pPr algn="ctr"/>
                      <a:r>
                        <a:rPr lang="fr-CH" noProof="0" dirty="0" smtClean="0"/>
                        <a:t>3</a:t>
                      </a:r>
                      <a:endParaRPr lang="fr-CH" noProof="0" dirty="0">
                        <a:solidFill>
                          <a:schemeClr val="tx1"/>
                        </a:solidFill>
                      </a:endParaRPr>
                    </a:p>
                  </a:txBody>
                  <a:tcPr>
                    <a:solidFill>
                      <a:schemeClr val="bg2"/>
                    </a:solidFill>
                  </a:tcPr>
                </a:tc>
                <a:tc>
                  <a:txBody>
                    <a:bodyPr/>
                    <a:lstStyle/>
                    <a:p>
                      <a:pPr algn="ctr"/>
                      <a:endParaRPr lang="fr-CH" noProof="0" dirty="0" smtClean="0"/>
                    </a:p>
                    <a:p>
                      <a:pPr algn="ctr"/>
                      <a:r>
                        <a:rPr lang="fr-CH" noProof="0" dirty="0" smtClean="0"/>
                        <a:t>5</a:t>
                      </a:r>
                    </a:p>
                    <a:p>
                      <a:pPr algn="ctr"/>
                      <a:endParaRPr lang="fr-CH" noProof="0" dirty="0" smtClean="0"/>
                    </a:p>
                    <a:p>
                      <a:pPr algn="ctr"/>
                      <a:endParaRPr lang="fr-CH" noProof="0" dirty="0" smtClean="0"/>
                    </a:p>
                    <a:p>
                      <a:pPr algn="ctr"/>
                      <a:endParaRPr lang="fr-CH" noProof="0" dirty="0" smtClean="0"/>
                    </a:p>
                    <a:p>
                      <a:pPr algn="ctr"/>
                      <a:r>
                        <a:rPr lang="fr-CH" noProof="0" dirty="0" smtClean="0"/>
                        <a:t>1</a:t>
                      </a:r>
                      <a:endParaRPr lang="fr-CH" noProof="0" dirty="0">
                        <a:solidFill>
                          <a:schemeClr val="tx1"/>
                        </a:solidFill>
                      </a:endParaRPr>
                    </a:p>
                  </a:txBody>
                  <a:tcPr>
                    <a:solidFill>
                      <a:schemeClr val="bg2"/>
                    </a:solidFill>
                  </a:tcPr>
                </a:tc>
              </a:tr>
              <a:tr h="320760">
                <a:tc>
                  <a:txBody>
                    <a:bodyPr/>
                    <a:lstStyle/>
                    <a:p>
                      <a:r>
                        <a:rPr lang="fr-CH" noProof="0" dirty="0" smtClean="0"/>
                        <a:t>Microbes du sol </a:t>
                      </a:r>
                      <a:r>
                        <a:rPr lang="fr-CH" baseline="30000" noProof="0" dirty="0" smtClean="0"/>
                        <a:t>3)</a:t>
                      </a:r>
                      <a:endParaRPr lang="fr-CH" baseline="30000" noProof="0" dirty="0">
                        <a:solidFill>
                          <a:schemeClr val="tx1"/>
                        </a:solidFill>
                      </a:endParaRPr>
                    </a:p>
                  </a:txBody>
                  <a:tcPr>
                    <a:solidFill>
                      <a:schemeClr val="bg2">
                        <a:lumMod val="90000"/>
                      </a:schemeClr>
                    </a:solidFill>
                  </a:tcPr>
                </a:tc>
                <a:tc>
                  <a:txBody>
                    <a:bodyPr/>
                    <a:lstStyle/>
                    <a:p>
                      <a:pPr algn="ctr"/>
                      <a:r>
                        <a:rPr lang="fr-CH" noProof="0" dirty="0" smtClean="0"/>
                        <a:t>12</a:t>
                      </a:r>
                      <a:endParaRPr lang="fr-CH" noProof="0" dirty="0">
                        <a:solidFill>
                          <a:schemeClr val="tx1"/>
                        </a:solidFill>
                      </a:endParaRPr>
                    </a:p>
                  </a:txBody>
                  <a:tcPr>
                    <a:solidFill>
                      <a:schemeClr val="bg2">
                        <a:lumMod val="90000"/>
                      </a:schemeClr>
                    </a:solidFill>
                  </a:tcPr>
                </a:tc>
                <a:tc>
                  <a:txBody>
                    <a:bodyPr/>
                    <a:lstStyle/>
                    <a:p>
                      <a:pPr algn="ctr"/>
                      <a:r>
                        <a:rPr lang="fr-CH" noProof="0" dirty="0" smtClean="0"/>
                        <a:t>8</a:t>
                      </a:r>
                      <a:endParaRPr lang="fr-CH" noProof="0" dirty="0">
                        <a:solidFill>
                          <a:schemeClr val="tx1"/>
                        </a:solidFill>
                      </a:endParaRPr>
                    </a:p>
                  </a:txBody>
                  <a:tcPr>
                    <a:solidFill>
                      <a:schemeClr val="bg2">
                        <a:lumMod val="90000"/>
                      </a:schemeClr>
                    </a:solidFill>
                  </a:tcPr>
                </a:tc>
                <a:tc>
                  <a:txBody>
                    <a:bodyPr/>
                    <a:lstStyle/>
                    <a:p>
                      <a:pPr algn="ctr"/>
                      <a:endParaRPr lang="fr-CH" noProof="0" dirty="0">
                        <a:solidFill>
                          <a:schemeClr val="tx1"/>
                        </a:solidFill>
                      </a:endParaRPr>
                    </a:p>
                  </a:txBody>
                  <a:tcPr>
                    <a:solidFill>
                      <a:schemeClr val="bg2">
                        <a:lumMod val="90000"/>
                      </a:schemeClr>
                    </a:solidFill>
                  </a:tcPr>
                </a:tc>
              </a:tr>
              <a:tr h="320760">
                <a:tc>
                  <a:txBody>
                    <a:bodyPr/>
                    <a:lstStyle/>
                    <a:p>
                      <a:r>
                        <a:rPr lang="fr-CH" noProof="0" dirty="0" smtClean="0"/>
                        <a:t>Vers de terre</a:t>
                      </a:r>
                      <a:endParaRPr lang="fr-CH" noProof="0" dirty="0">
                        <a:solidFill>
                          <a:schemeClr val="tx1"/>
                        </a:solidFill>
                      </a:endParaRPr>
                    </a:p>
                  </a:txBody>
                  <a:tcPr>
                    <a:solidFill>
                      <a:schemeClr val="bg2"/>
                    </a:solidFill>
                  </a:tcPr>
                </a:tc>
                <a:tc>
                  <a:txBody>
                    <a:bodyPr/>
                    <a:lstStyle/>
                    <a:p>
                      <a:pPr algn="ctr"/>
                      <a:r>
                        <a:rPr lang="fr-CH" noProof="0" dirty="0" smtClean="0"/>
                        <a:t>8</a:t>
                      </a:r>
                      <a:endParaRPr lang="fr-CH" noProof="0" dirty="0">
                        <a:solidFill>
                          <a:schemeClr val="tx1"/>
                        </a:solidFill>
                      </a:endParaRPr>
                    </a:p>
                  </a:txBody>
                  <a:tcPr>
                    <a:solidFill>
                      <a:schemeClr val="bg2"/>
                    </a:solidFill>
                  </a:tcPr>
                </a:tc>
                <a:tc>
                  <a:txBody>
                    <a:bodyPr/>
                    <a:lstStyle/>
                    <a:p>
                      <a:pPr algn="ctr"/>
                      <a:r>
                        <a:rPr lang="fr-CH" noProof="0" dirty="0" smtClean="0"/>
                        <a:t>4</a:t>
                      </a:r>
                      <a:endParaRPr lang="fr-CH" noProof="0" dirty="0">
                        <a:solidFill>
                          <a:schemeClr val="tx1"/>
                        </a:solidFill>
                      </a:endParaRPr>
                    </a:p>
                  </a:txBody>
                  <a:tcPr>
                    <a:solidFill>
                      <a:schemeClr val="bg2"/>
                    </a:solidFill>
                  </a:tcPr>
                </a:tc>
                <a:tc>
                  <a:txBody>
                    <a:bodyPr/>
                    <a:lstStyle/>
                    <a:p>
                      <a:pPr algn="ctr"/>
                      <a:r>
                        <a:rPr lang="fr-CH" noProof="0" dirty="0" smtClean="0"/>
                        <a:t>2</a:t>
                      </a:r>
                      <a:endParaRPr lang="fr-CH" noProof="0" dirty="0">
                        <a:solidFill>
                          <a:schemeClr val="tx1"/>
                        </a:solidFill>
                      </a:endParaRPr>
                    </a:p>
                  </a:txBody>
                  <a:tcPr>
                    <a:solidFill>
                      <a:schemeClr val="bg2"/>
                    </a:solidFill>
                  </a:tcPr>
                </a:tc>
              </a:tr>
              <a:tr h="320760">
                <a:tc>
                  <a:txBody>
                    <a:bodyPr/>
                    <a:lstStyle/>
                    <a:p>
                      <a:r>
                        <a:rPr lang="fr-CH" noProof="0" dirty="0" smtClean="0"/>
                        <a:t>Total</a:t>
                      </a:r>
                      <a:endParaRPr lang="fr-CH" b="1" noProof="0" dirty="0">
                        <a:solidFill>
                          <a:schemeClr val="tx1"/>
                        </a:solidFill>
                      </a:endParaRPr>
                    </a:p>
                  </a:txBody>
                  <a:tcPr>
                    <a:solidFill>
                      <a:schemeClr val="bg2">
                        <a:lumMod val="90000"/>
                      </a:schemeClr>
                    </a:solidFill>
                  </a:tcPr>
                </a:tc>
                <a:tc>
                  <a:txBody>
                    <a:bodyPr/>
                    <a:lstStyle/>
                    <a:p>
                      <a:pPr algn="ctr"/>
                      <a:r>
                        <a:rPr lang="fr-CH" noProof="0" dirty="0" smtClean="0"/>
                        <a:t>86</a:t>
                      </a:r>
                      <a:endParaRPr lang="fr-CH" b="1" noProof="0" dirty="0">
                        <a:solidFill>
                          <a:schemeClr val="tx1"/>
                        </a:solidFill>
                      </a:endParaRPr>
                    </a:p>
                  </a:txBody>
                  <a:tcPr>
                    <a:solidFill>
                      <a:schemeClr val="bg2">
                        <a:lumMod val="90000"/>
                      </a:schemeClr>
                    </a:solidFill>
                  </a:tcPr>
                </a:tc>
                <a:tc>
                  <a:txBody>
                    <a:bodyPr/>
                    <a:lstStyle/>
                    <a:p>
                      <a:pPr algn="ctr"/>
                      <a:r>
                        <a:rPr lang="fr-CH" noProof="0" dirty="0" smtClean="0"/>
                        <a:t>28</a:t>
                      </a:r>
                      <a:endParaRPr lang="fr-CH" b="1" noProof="0" dirty="0">
                        <a:solidFill>
                          <a:schemeClr val="tx1"/>
                        </a:solidFill>
                      </a:endParaRPr>
                    </a:p>
                  </a:txBody>
                  <a:tcPr>
                    <a:solidFill>
                      <a:schemeClr val="bg2">
                        <a:lumMod val="90000"/>
                      </a:schemeClr>
                    </a:solidFill>
                  </a:tcPr>
                </a:tc>
                <a:tc>
                  <a:txBody>
                    <a:bodyPr/>
                    <a:lstStyle/>
                    <a:p>
                      <a:pPr algn="ctr"/>
                      <a:r>
                        <a:rPr lang="fr-CH" noProof="0" dirty="0" smtClean="0"/>
                        <a:t>8</a:t>
                      </a:r>
                      <a:endParaRPr lang="fr-CH" b="1" noProof="0" dirty="0">
                        <a:solidFill>
                          <a:schemeClr val="tx1"/>
                        </a:solidFill>
                      </a:endParaRPr>
                    </a:p>
                  </a:txBody>
                  <a:tcPr>
                    <a:solidFill>
                      <a:schemeClr val="bg2">
                        <a:lumMod val="90000"/>
                      </a:schemeClr>
                    </a:solidFill>
                  </a:tcPr>
                </a:tc>
              </a:tr>
              <a:tr h="508898">
                <a:tc gridSpan="4">
                  <a:txBody>
                    <a:bodyPr/>
                    <a:lstStyle/>
                    <a:p>
                      <a:pPr marL="0" indent="0">
                        <a:buNone/>
                      </a:pPr>
                      <a:r>
                        <a:rPr lang="fr-CH" sz="900" noProof="0" dirty="0" smtClean="0"/>
                        <a:t>1) Carabidés, bousiers, staphylinidés</a:t>
                      </a:r>
                    </a:p>
                    <a:p>
                      <a:pPr marL="0" indent="0">
                        <a:buNone/>
                      </a:pPr>
                      <a:r>
                        <a:rPr lang="fr-CH" sz="900" noProof="0" dirty="0" smtClean="0"/>
                        <a:t>2) Acariens, punaises, mille-pattes, mouches, guêpes</a:t>
                      </a:r>
                      <a:endParaRPr lang="fr-CH" sz="900" baseline="0" noProof="0" dirty="0" smtClean="0"/>
                    </a:p>
                    <a:p>
                      <a:pPr marL="0" indent="0">
                        <a:buNone/>
                      </a:pPr>
                      <a:r>
                        <a:rPr lang="fr-CH" sz="900" baseline="0" noProof="0" dirty="0" smtClean="0"/>
                        <a:t>3) Bactéries, champignons, nématodes</a:t>
                      </a:r>
                      <a:endParaRPr lang="fr-CH" sz="900" noProof="0" dirty="0" smtClean="0">
                        <a:solidFill>
                          <a:schemeClr val="tx1"/>
                        </a:solidFill>
                      </a:endParaRPr>
                    </a:p>
                  </a:txBody>
                  <a:tcPr>
                    <a:solidFill>
                      <a:schemeClr val="bg1"/>
                    </a:solidFill>
                  </a:tcPr>
                </a:tc>
                <a:tc hMerge="1">
                  <a:txBody>
                    <a:bodyPr/>
                    <a:lstStyle/>
                    <a:p>
                      <a:endParaRPr lang="de-CH"/>
                    </a:p>
                  </a:txBody>
                  <a:tcPr/>
                </a:tc>
                <a:tc hMerge="1">
                  <a:txBody>
                    <a:bodyPr/>
                    <a:lstStyle/>
                    <a:p>
                      <a:endParaRPr lang="de-CH"/>
                    </a:p>
                  </a:txBody>
                  <a:tcPr/>
                </a:tc>
                <a:tc hMerge="1">
                  <a:txBody>
                    <a:bodyPr/>
                    <a:lstStyle/>
                    <a:p>
                      <a:endParaRPr lang="de-CH" dirty="0"/>
                    </a:p>
                  </a:txBody>
                  <a:tcPr/>
                </a:tc>
              </a:tr>
            </a:tbl>
          </a:graphicData>
        </a:graphic>
      </p:graphicFrame>
    </p:spTree>
    <p:extLst>
      <p:ext uri="{BB962C8B-B14F-4D97-AF65-F5344CB8AC3E}">
        <p14:creationId xmlns:p14="http://schemas.microsoft.com/office/powerpoint/2010/main" val="580682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Principes</a:t>
            </a:r>
            <a:endParaRPr lang="fr-CH" dirty="0"/>
          </a:p>
        </p:txBody>
      </p:sp>
      <p:sp>
        <p:nvSpPr>
          <p:cNvPr id="3" name="Inhaltsplatzhalter 2"/>
          <p:cNvSpPr>
            <a:spLocks noGrp="1"/>
          </p:cNvSpPr>
          <p:nvPr>
            <p:ph idx="12"/>
          </p:nvPr>
        </p:nvSpPr>
        <p:spPr/>
        <p:txBody>
          <a:bodyPr/>
          <a:lstStyle/>
          <a:p>
            <a:r>
              <a:rPr lang="fr-CH" dirty="0" smtClean="0"/>
              <a:t>Réflexions de base de l’agriculture biologique </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3</a:t>
            </a:fld>
            <a:endParaRPr lang="fr-CH" altLang="de-DE" dirty="0"/>
          </a:p>
        </p:txBody>
      </p:sp>
      <p:pic>
        <p:nvPicPr>
          <p:cNvPr id="7" name="Picture 2" descr="\\10.0.0.100\vol_data_daten\BilderAlfoeldi\Bildarchiv\DiverseBildsammlungen\SchaubilderCoopNaturaplanBroschüre_def\Bilder_fuerFolien\JPG_FuerPPT_verkleinert\Bauernhof.jpg"/>
          <p:cNvPicPr>
            <a:picLocks noChangeAspect="1" noChangeArrowheads="1"/>
          </p:cNvPicPr>
          <p:nvPr/>
        </p:nvPicPr>
        <p:blipFill>
          <a:blip r:embed="rId2">
            <a:extLst>
              <a:ext uri="{28A0092B-C50C-407E-A947-70E740481C1C}">
                <a14:useLocalDpi xmlns:a14="http://schemas.microsoft.com/office/drawing/2010/main" val="0"/>
              </a:ext>
            </a:extLst>
          </a:blip>
          <a:srcRect t="4781"/>
          <a:stretch>
            <a:fillRect/>
          </a:stretch>
        </p:blipFill>
        <p:spPr bwMode="auto">
          <a:xfrm>
            <a:off x="628651" y="1548000"/>
            <a:ext cx="6895677" cy="463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9"/>
          <p:cNvSpPr txBox="1">
            <a:spLocks noChangeArrowheads="1"/>
          </p:cNvSpPr>
          <p:nvPr/>
        </p:nvSpPr>
        <p:spPr bwMode="auto">
          <a:xfrm>
            <a:off x="827584" y="1710001"/>
            <a:ext cx="4392488" cy="584775"/>
          </a:xfrm>
          <a:prstGeom prst="rect">
            <a:avLst/>
          </a:prstGeom>
          <a:solidFill>
            <a:schemeClr val="bg1">
              <a:alpha val="80000"/>
            </a:schemeClr>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fr-CH" altLang="de-DE" sz="1600" dirty="0" smtClean="0"/>
              <a:t>Cycle des éléments nutritifs de l’ensemble de la ferme le plus fermé possible</a:t>
            </a:r>
            <a:endParaRPr lang="fr-CH" altLang="de-DE" sz="1600" dirty="0"/>
          </a:p>
        </p:txBody>
      </p:sp>
      <p:sp>
        <p:nvSpPr>
          <p:cNvPr id="9" name="Textfeld 10"/>
          <p:cNvSpPr txBox="1">
            <a:spLocks noChangeArrowheads="1"/>
          </p:cNvSpPr>
          <p:nvPr/>
        </p:nvSpPr>
        <p:spPr bwMode="auto">
          <a:xfrm>
            <a:off x="827584" y="2374345"/>
            <a:ext cx="3240360" cy="584775"/>
          </a:xfrm>
          <a:prstGeom prst="rect">
            <a:avLst/>
          </a:prstGeom>
          <a:solidFill>
            <a:schemeClr val="bg1">
              <a:alpha val="80000"/>
            </a:schemeClr>
          </a:solid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fr-CH" altLang="de-DE" sz="1600" dirty="0" smtClean="0"/>
              <a:t>La ferme doit être entièrement </a:t>
            </a:r>
            <a:br>
              <a:rPr lang="fr-CH" altLang="de-DE" sz="1600" dirty="0" smtClean="0"/>
            </a:br>
            <a:r>
              <a:rPr lang="fr-CH" altLang="de-DE" sz="1600" dirty="0" smtClean="0"/>
              <a:t>en agriculture biologique </a:t>
            </a:r>
            <a:endParaRPr lang="fr-CH" altLang="de-DE" sz="1600" dirty="0"/>
          </a:p>
        </p:txBody>
      </p:sp>
    </p:spTree>
    <p:extLst>
      <p:ext uri="{BB962C8B-B14F-4D97-AF65-F5344CB8AC3E}">
        <p14:creationId xmlns:p14="http://schemas.microsoft.com/office/powerpoint/2010/main" val="1383084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 durabilité de l’agriculture biologique</a:t>
            </a:r>
            <a:endParaRPr lang="de-CH" dirty="0"/>
          </a:p>
        </p:txBody>
      </p:sp>
      <p:sp>
        <p:nvSpPr>
          <p:cNvPr id="3" name="Inhaltsplatzhalter 2"/>
          <p:cNvSpPr>
            <a:spLocks noGrp="1"/>
          </p:cNvSpPr>
          <p:nvPr>
            <p:ph idx="12"/>
          </p:nvPr>
        </p:nvSpPr>
        <p:spPr/>
        <p:txBody>
          <a:bodyPr>
            <a:normAutofit fontScale="77500" lnSpcReduction="20000"/>
          </a:bodyPr>
          <a:lstStyle/>
          <a:p>
            <a:r>
              <a:rPr lang="fr-CH" dirty="0" smtClean="0"/>
              <a:t>Les rôles de l’agriculture dans le contexte du changement climatique</a:t>
            </a:r>
            <a:endParaRPr lang="fr-CH" dirty="0"/>
          </a:p>
        </p:txBody>
      </p:sp>
      <p:sp>
        <p:nvSpPr>
          <p:cNvPr id="4" name="Inhaltsplatzhalter 3"/>
          <p:cNvSpPr>
            <a:spLocks noGrp="1"/>
          </p:cNvSpPr>
          <p:nvPr>
            <p:ph idx="14"/>
          </p:nvPr>
        </p:nvSpPr>
        <p:spPr>
          <a:xfrm>
            <a:off x="628650" y="6102208"/>
            <a:ext cx="7886700" cy="279120"/>
          </a:xfrm>
        </p:spPr>
        <p:txBody>
          <a:bodyPr/>
          <a:lstStyle/>
          <a:p>
            <a:r>
              <a:rPr lang="fr-CH" dirty="0" smtClean="0"/>
              <a:t>Graphique : d’après </a:t>
            </a:r>
            <a:r>
              <a:rPr lang="fr-CH" dirty="0" err="1" smtClean="0"/>
              <a:t>Flessa</a:t>
            </a:r>
            <a:r>
              <a:rPr lang="fr-CH" dirty="0" smtClean="0"/>
              <a:t> 2008, modifié par le </a:t>
            </a:r>
            <a:r>
              <a:rPr lang="fr-CH" dirty="0" err="1" smtClean="0"/>
              <a:t>FiBL</a:t>
            </a:r>
            <a:r>
              <a:rPr lang="fr-CH" dirty="0" smtClean="0"/>
              <a:t> </a:t>
            </a:r>
            <a:r>
              <a:rPr lang="fr-CH" dirty="0"/>
              <a:t>et L. </a:t>
            </a:r>
            <a:r>
              <a:rPr lang="fr-CH" dirty="0" err="1" smtClean="0"/>
              <a:t>Kilcher</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39</a:t>
            </a:fld>
            <a:endParaRPr lang="fr-CH" altLang="de-DE" dirty="0"/>
          </a:p>
        </p:txBody>
      </p:sp>
      <p:graphicFrame>
        <p:nvGraphicFramePr>
          <p:cNvPr id="8" name="Diagramm 7"/>
          <p:cNvGraphicFramePr/>
          <p:nvPr>
            <p:extLst>
              <p:ext uri="{D42A27DB-BD31-4B8C-83A1-F6EECF244321}">
                <p14:modId xmlns:p14="http://schemas.microsoft.com/office/powerpoint/2010/main" val="1972922869"/>
              </p:ext>
            </p:extLst>
          </p:nvPr>
        </p:nvGraphicFramePr>
        <p:xfrm>
          <a:off x="2310414" y="1757989"/>
          <a:ext cx="5290990" cy="4283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feld 8"/>
          <p:cNvSpPr txBox="1"/>
          <p:nvPr/>
        </p:nvSpPr>
        <p:spPr>
          <a:xfrm>
            <a:off x="1331640" y="1591347"/>
            <a:ext cx="3027904" cy="1384995"/>
          </a:xfrm>
          <a:prstGeom prst="rect">
            <a:avLst/>
          </a:prstGeom>
          <a:noFill/>
        </p:spPr>
        <p:txBody>
          <a:bodyPr wrap="square" rtlCol="0">
            <a:spAutoFit/>
          </a:bodyPr>
          <a:lstStyle/>
          <a:p>
            <a:r>
              <a:rPr lang="fr-CH" sz="1200" b="1" spc="10" dirty="0" smtClean="0">
                <a:solidFill>
                  <a:schemeClr val="tx1"/>
                </a:solidFill>
              </a:rPr>
              <a:t>Adaptation au changement climatique</a:t>
            </a:r>
          </a:p>
          <a:p>
            <a:r>
              <a:rPr lang="fr-CH" sz="1200" spc="10" dirty="0" smtClean="0">
                <a:solidFill>
                  <a:schemeClr val="tx1"/>
                </a:solidFill>
              </a:rPr>
              <a:t>Choix des cultures et des variétés</a:t>
            </a:r>
          </a:p>
          <a:p>
            <a:r>
              <a:rPr lang="fr-CH" sz="1200" spc="10" dirty="0" smtClean="0">
                <a:solidFill>
                  <a:schemeClr val="tx1"/>
                </a:solidFill>
              </a:rPr>
              <a:t>Systèmes de cultures associées</a:t>
            </a:r>
          </a:p>
          <a:p>
            <a:r>
              <a:rPr lang="fr-CH" sz="1200" spc="10" dirty="0" smtClean="0">
                <a:solidFill>
                  <a:schemeClr val="tx1"/>
                </a:solidFill>
              </a:rPr>
              <a:t>Sol végétalisé toute l’année </a:t>
            </a:r>
          </a:p>
          <a:p>
            <a:r>
              <a:rPr lang="fr-CH" sz="1200" dirty="0">
                <a:solidFill>
                  <a:schemeClr val="tx1"/>
                </a:solidFill>
              </a:rPr>
              <a:t>Augmenter la capacité de stockage de l’eau et des éléments nutritifs dans les </a:t>
            </a:r>
            <a:r>
              <a:rPr lang="fr-CH" sz="1200" dirty="0" smtClean="0">
                <a:solidFill>
                  <a:schemeClr val="tx1"/>
                </a:solidFill>
              </a:rPr>
              <a:t>sols</a:t>
            </a:r>
            <a:endParaRPr lang="de-CH" sz="1200" dirty="0">
              <a:solidFill>
                <a:schemeClr val="tx1"/>
              </a:solidFill>
            </a:endParaRPr>
          </a:p>
        </p:txBody>
      </p:sp>
      <p:sp>
        <p:nvSpPr>
          <p:cNvPr id="10" name="Textfeld 9"/>
          <p:cNvSpPr txBox="1"/>
          <p:nvPr/>
        </p:nvSpPr>
        <p:spPr>
          <a:xfrm>
            <a:off x="6034771" y="2816002"/>
            <a:ext cx="3109229" cy="1754326"/>
          </a:xfrm>
          <a:prstGeom prst="rect">
            <a:avLst/>
          </a:prstGeom>
          <a:noFill/>
        </p:spPr>
        <p:txBody>
          <a:bodyPr wrap="square" rtlCol="0">
            <a:spAutoFit/>
          </a:bodyPr>
          <a:lstStyle/>
          <a:p>
            <a:r>
              <a:rPr lang="fr-CH" sz="1200" b="1" spc="10" dirty="0" smtClean="0">
                <a:solidFill>
                  <a:schemeClr val="tx1"/>
                </a:solidFill>
              </a:rPr>
              <a:t>Émissions</a:t>
            </a:r>
          </a:p>
          <a:p>
            <a:r>
              <a:rPr lang="fr-CH" sz="1200" spc="10" dirty="0" smtClean="0">
                <a:solidFill>
                  <a:schemeClr val="tx1"/>
                </a:solidFill>
              </a:rPr>
              <a:t>N</a:t>
            </a:r>
            <a:r>
              <a:rPr lang="fr-CH" sz="1200" spc="10" baseline="-25000" dirty="0" smtClean="0">
                <a:solidFill>
                  <a:schemeClr val="tx1"/>
                </a:solidFill>
              </a:rPr>
              <a:t>2</a:t>
            </a:r>
            <a:r>
              <a:rPr lang="fr-CH" sz="1200" spc="10" dirty="0" smtClean="0">
                <a:solidFill>
                  <a:schemeClr val="tx1"/>
                </a:solidFill>
              </a:rPr>
              <a:t>O des sols agricoles</a:t>
            </a:r>
          </a:p>
          <a:p>
            <a:r>
              <a:rPr lang="fr-CH" sz="1200" spc="10" dirty="0" smtClean="0">
                <a:solidFill>
                  <a:schemeClr val="tx1"/>
                </a:solidFill>
              </a:rPr>
              <a:t>CH</a:t>
            </a:r>
            <a:r>
              <a:rPr lang="fr-CH" sz="1200" spc="10" baseline="-25000" dirty="0" smtClean="0">
                <a:solidFill>
                  <a:schemeClr val="tx1"/>
                </a:solidFill>
              </a:rPr>
              <a:t>4</a:t>
            </a:r>
            <a:r>
              <a:rPr lang="fr-CH" sz="1200" spc="10" dirty="0" smtClean="0">
                <a:solidFill>
                  <a:schemeClr val="tx1"/>
                </a:solidFill>
              </a:rPr>
              <a:t> des estomacs des ruminants</a:t>
            </a:r>
          </a:p>
          <a:p>
            <a:r>
              <a:rPr lang="fr-CH" sz="1200" spc="10" dirty="0" smtClean="0">
                <a:solidFill>
                  <a:schemeClr val="tx1"/>
                </a:solidFill>
              </a:rPr>
              <a:t>CO</a:t>
            </a:r>
            <a:r>
              <a:rPr lang="fr-CH" sz="1200" spc="10" baseline="-25000" dirty="0" smtClean="0">
                <a:solidFill>
                  <a:schemeClr val="tx1"/>
                </a:solidFill>
              </a:rPr>
              <a:t>2</a:t>
            </a:r>
            <a:r>
              <a:rPr lang="fr-CH" sz="1200" spc="10" dirty="0" smtClean="0">
                <a:solidFill>
                  <a:schemeClr val="tx1"/>
                </a:solidFill>
              </a:rPr>
              <a:t> des sols marécageux cultivés et des changements de l’utilisation des terres </a:t>
            </a:r>
          </a:p>
          <a:p>
            <a:r>
              <a:rPr lang="fr-CH" sz="1200" dirty="0">
                <a:solidFill>
                  <a:schemeClr val="tx1"/>
                </a:solidFill>
              </a:rPr>
              <a:t>Engrais à partir de pétrole (pas en bio)</a:t>
            </a:r>
            <a:endParaRPr lang="de-CH" sz="1200" dirty="0">
              <a:solidFill>
                <a:schemeClr val="tx1"/>
              </a:solidFill>
            </a:endParaRPr>
          </a:p>
          <a:p>
            <a:r>
              <a:rPr lang="fr-CH" sz="1200" dirty="0">
                <a:solidFill>
                  <a:schemeClr val="tx1"/>
                </a:solidFill>
              </a:rPr>
              <a:t>Importations et transports</a:t>
            </a:r>
            <a:endParaRPr lang="de-CH" sz="1200" dirty="0">
              <a:solidFill>
                <a:schemeClr val="tx1"/>
              </a:solidFill>
            </a:endParaRPr>
          </a:p>
          <a:p>
            <a:r>
              <a:rPr lang="fr-CH" sz="1200" dirty="0" smtClean="0">
                <a:solidFill>
                  <a:schemeClr val="tx1"/>
                </a:solidFill>
              </a:rPr>
              <a:t>Consommation </a:t>
            </a:r>
            <a:r>
              <a:rPr lang="fr-CH" sz="1200" dirty="0">
                <a:solidFill>
                  <a:schemeClr val="tx1"/>
                </a:solidFill>
              </a:rPr>
              <a:t>de carburants dans la </a:t>
            </a:r>
            <a:r>
              <a:rPr lang="fr-CH" sz="1200" dirty="0" smtClean="0">
                <a:solidFill>
                  <a:schemeClr val="tx1"/>
                </a:solidFill>
              </a:rPr>
              <a:t>ferme</a:t>
            </a:r>
            <a:endParaRPr lang="de-CH" sz="1200" dirty="0">
              <a:solidFill>
                <a:schemeClr val="tx1"/>
              </a:solidFill>
            </a:endParaRPr>
          </a:p>
        </p:txBody>
      </p:sp>
      <p:sp>
        <p:nvSpPr>
          <p:cNvPr id="11" name="Textfeld 10"/>
          <p:cNvSpPr txBox="1"/>
          <p:nvPr/>
        </p:nvSpPr>
        <p:spPr>
          <a:xfrm>
            <a:off x="357971" y="3645024"/>
            <a:ext cx="3904885" cy="1200329"/>
          </a:xfrm>
          <a:prstGeom prst="rect">
            <a:avLst/>
          </a:prstGeom>
          <a:noFill/>
        </p:spPr>
        <p:txBody>
          <a:bodyPr wrap="square" rtlCol="0">
            <a:spAutoFit/>
          </a:bodyPr>
          <a:lstStyle/>
          <a:p>
            <a:r>
              <a:rPr lang="fr-CH" sz="1200" b="1" spc="10" dirty="0" smtClean="0">
                <a:solidFill>
                  <a:schemeClr val="tx1"/>
                </a:solidFill>
              </a:rPr>
              <a:t>Protection contre le changement climatique</a:t>
            </a:r>
          </a:p>
          <a:p>
            <a:r>
              <a:rPr lang="fr-CH" sz="1200" spc="10" dirty="0" smtClean="0">
                <a:solidFill>
                  <a:schemeClr val="tx1"/>
                </a:solidFill>
              </a:rPr>
              <a:t>Amélioration supplémentaire de l’efficience de l’azote</a:t>
            </a:r>
          </a:p>
          <a:p>
            <a:r>
              <a:rPr lang="fr-CH" sz="1200" spc="10" dirty="0" smtClean="0">
                <a:solidFill>
                  <a:schemeClr val="tx1"/>
                </a:solidFill>
              </a:rPr>
              <a:t>Systèmes de production animale améliorés </a:t>
            </a:r>
          </a:p>
          <a:p>
            <a:r>
              <a:rPr lang="fr-CH" sz="1200" dirty="0">
                <a:solidFill>
                  <a:schemeClr val="tx1"/>
                </a:solidFill>
              </a:rPr>
              <a:t>Prolonger la durée d’utilisation des animaux </a:t>
            </a:r>
            <a:endParaRPr lang="de-CH" sz="1200" dirty="0">
              <a:solidFill>
                <a:schemeClr val="tx1"/>
              </a:solidFill>
            </a:endParaRPr>
          </a:p>
          <a:p>
            <a:r>
              <a:rPr lang="fr-CH" sz="1200" dirty="0" smtClean="0">
                <a:solidFill>
                  <a:schemeClr val="tx1"/>
                </a:solidFill>
              </a:rPr>
              <a:t>Fixer </a:t>
            </a:r>
            <a:r>
              <a:rPr lang="fr-CH" sz="1200" dirty="0">
                <a:solidFill>
                  <a:schemeClr val="tx1"/>
                </a:solidFill>
              </a:rPr>
              <a:t>du carbone dans le sol</a:t>
            </a:r>
            <a:endParaRPr lang="de-CH" sz="1200" dirty="0">
              <a:solidFill>
                <a:schemeClr val="tx1"/>
              </a:solidFill>
            </a:endParaRPr>
          </a:p>
          <a:p>
            <a:r>
              <a:rPr lang="fr-CH" sz="1200" dirty="0">
                <a:solidFill>
                  <a:schemeClr val="tx1"/>
                </a:solidFill>
              </a:rPr>
              <a:t>Diminuer le travail du </a:t>
            </a:r>
            <a:r>
              <a:rPr lang="fr-CH" sz="1200" dirty="0" smtClean="0">
                <a:solidFill>
                  <a:schemeClr val="tx1"/>
                </a:solidFill>
              </a:rPr>
              <a:t>sol</a:t>
            </a:r>
            <a:endParaRPr lang="de-CH" sz="1200" dirty="0">
              <a:solidFill>
                <a:schemeClr val="tx1"/>
              </a:solidFill>
            </a:endParaRPr>
          </a:p>
        </p:txBody>
      </p:sp>
    </p:spTree>
    <p:extLst>
      <p:ext uri="{BB962C8B-B14F-4D97-AF65-F5344CB8AC3E}">
        <p14:creationId xmlns:p14="http://schemas.microsoft.com/office/powerpoint/2010/main" val="3240167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 durabilité de l’agriculture biologique</a:t>
            </a:r>
            <a:endParaRPr lang="de-CH" dirty="0"/>
          </a:p>
        </p:txBody>
      </p:sp>
      <p:sp>
        <p:nvSpPr>
          <p:cNvPr id="3" name="Inhaltsplatzhalter 2"/>
          <p:cNvSpPr>
            <a:spLocks noGrp="1"/>
          </p:cNvSpPr>
          <p:nvPr>
            <p:ph idx="12"/>
          </p:nvPr>
        </p:nvSpPr>
        <p:spPr/>
        <p:txBody>
          <a:bodyPr>
            <a:normAutofit fontScale="70000" lnSpcReduction="20000"/>
          </a:bodyPr>
          <a:lstStyle/>
          <a:p>
            <a:r>
              <a:rPr lang="fr-CH" dirty="0" smtClean="0"/>
              <a:t>Le rôle de </a:t>
            </a:r>
            <a:r>
              <a:rPr lang="fr-CH" dirty="0"/>
              <a:t>la fertilité du sol </a:t>
            </a:r>
            <a:r>
              <a:rPr lang="fr-CH" dirty="0" smtClean="0"/>
              <a:t>dans le contexte du changement climatique</a:t>
            </a:r>
            <a:endParaRPr lang="fr-CH" dirty="0"/>
          </a:p>
        </p:txBody>
      </p:sp>
      <p:sp>
        <p:nvSpPr>
          <p:cNvPr id="4" name="Inhaltsplatzhalter 3"/>
          <p:cNvSpPr>
            <a:spLocks noGrp="1"/>
          </p:cNvSpPr>
          <p:nvPr>
            <p:ph idx="14"/>
          </p:nvPr>
        </p:nvSpPr>
        <p:spPr>
          <a:xfrm>
            <a:off x="628650" y="6102208"/>
            <a:ext cx="7886700" cy="279120"/>
          </a:xfrm>
        </p:spPr>
        <p:txBody>
          <a:bodyPr/>
          <a:lstStyle/>
          <a:p>
            <a:r>
              <a:rPr lang="fr-CH" dirty="0" smtClean="0"/>
              <a:t>Graphique : d’après </a:t>
            </a:r>
            <a:r>
              <a:rPr lang="fr-CH" dirty="0" err="1" smtClean="0"/>
              <a:t>Flessa</a:t>
            </a:r>
            <a:r>
              <a:rPr lang="fr-CH" dirty="0" smtClean="0"/>
              <a:t> 2008, modifié par le </a:t>
            </a:r>
            <a:r>
              <a:rPr lang="fr-CH" dirty="0" err="1" smtClean="0"/>
              <a:t>FiBL</a:t>
            </a:r>
            <a:r>
              <a:rPr lang="fr-CH" dirty="0" smtClean="0"/>
              <a:t> et L. </a:t>
            </a:r>
            <a:r>
              <a:rPr lang="fr-CH" dirty="0" err="1" smtClean="0"/>
              <a:t>Kilcher</a:t>
            </a:r>
            <a:endParaRPr lang="fr-CH" dirty="0" smtClean="0"/>
          </a:p>
          <a:p>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40</a:t>
            </a:fld>
            <a:endParaRPr lang="fr-CH" altLang="de-DE" dirty="0"/>
          </a:p>
        </p:txBody>
      </p:sp>
      <p:graphicFrame>
        <p:nvGraphicFramePr>
          <p:cNvPr id="8" name="Diagramm 7"/>
          <p:cNvGraphicFramePr/>
          <p:nvPr>
            <p:extLst>
              <p:ext uri="{D42A27DB-BD31-4B8C-83A1-F6EECF244321}">
                <p14:modId xmlns:p14="http://schemas.microsoft.com/office/powerpoint/2010/main" val="4024495217"/>
              </p:ext>
            </p:extLst>
          </p:nvPr>
        </p:nvGraphicFramePr>
        <p:xfrm>
          <a:off x="971600" y="2205268"/>
          <a:ext cx="4536504" cy="3868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feld 8"/>
          <p:cNvSpPr txBox="1"/>
          <p:nvPr/>
        </p:nvSpPr>
        <p:spPr>
          <a:xfrm>
            <a:off x="4139952" y="2843603"/>
            <a:ext cx="2306041" cy="307777"/>
          </a:xfrm>
          <a:prstGeom prst="rect">
            <a:avLst/>
          </a:prstGeom>
          <a:noFill/>
        </p:spPr>
        <p:txBody>
          <a:bodyPr wrap="square" rtlCol="0">
            <a:spAutoFit/>
          </a:bodyPr>
          <a:lstStyle/>
          <a:p>
            <a:r>
              <a:rPr lang="fr-CH" sz="1400" b="1" dirty="0">
                <a:solidFill>
                  <a:schemeClr val="tx1"/>
                </a:solidFill>
              </a:rPr>
              <a:t>davantage de résilience</a:t>
            </a:r>
            <a:endParaRPr lang="fr-CH" sz="1400" b="1" spc="10" dirty="0">
              <a:solidFill>
                <a:schemeClr val="tx1"/>
              </a:solidFill>
            </a:endParaRPr>
          </a:p>
        </p:txBody>
      </p:sp>
      <p:sp>
        <p:nvSpPr>
          <p:cNvPr id="10" name="Textfeld 9"/>
          <p:cNvSpPr txBox="1"/>
          <p:nvPr/>
        </p:nvSpPr>
        <p:spPr>
          <a:xfrm>
            <a:off x="5364088" y="4508301"/>
            <a:ext cx="1908212" cy="311767"/>
          </a:xfrm>
          <a:prstGeom prst="rect">
            <a:avLst/>
          </a:prstGeom>
          <a:noFill/>
        </p:spPr>
        <p:txBody>
          <a:bodyPr wrap="square" rtlCol="0">
            <a:spAutoFit/>
          </a:bodyPr>
          <a:lstStyle/>
          <a:p>
            <a:r>
              <a:rPr lang="fr-CH" sz="1400" b="1" dirty="0" smtClean="0">
                <a:solidFill>
                  <a:schemeClr val="tx1"/>
                </a:solidFill>
              </a:rPr>
              <a:t>moins </a:t>
            </a:r>
            <a:r>
              <a:rPr lang="fr-CH" sz="1400" b="1" dirty="0">
                <a:solidFill>
                  <a:schemeClr val="tx1"/>
                </a:solidFill>
              </a:rPr>
              <a:t>d’émissions</a:t>
            </a:r>
            <a:endParaRPr lang="fr-CH" sz="1400" b="1" spc="10" dirty="0" smtClean="0">
              <a:solidFill>
                <a:schemeClr val="tx1"/>
              </a:solidFill>
            </a:endParaRPr>
          </a:p>
        </p:txBody>
      </p:sp>
      <p:sp>
        <p:nvSpPr>
          <p:cNvPr id="11" name="Textfeld 10"/>
          <p:cNvSpPr txBox="1"/>
          <p:nvPr/>
        </p:nvSpPr>
        <p:spPr>
          <a:xfrm>
            <a:off x="632633" y="4013785"/>
            <a:ext cx="1866787" cy="307777"/>
          </a:xfrm>
          <a:prstGeom prst="rect">
            <a:avLst/>
          </a:prstGeom>
          <a:noFill/>
        </p:spPr>
        <p:txBody>
          <a:bodyPr wrap="square" rtlCol="0">
            <a:spAutoFit/>
          </a:bodyPr>
          <a:lstStyle/>
          <a:p>
            <a:r>
              <a:rPr lang="fr-CH" sz="1400" b="1" dirty="0">
                <a:solidFill>
                  <a:schemeClr val="tx1"/>
                </a:solidFill>
              </a:rPr>
              <a:t>carbone dans le </a:t>
            </a:r>
            <a:r>
              <a:rPr lang="fr-CH" sz="1400" b="1" dirty="0" smtClean="0">
                <a:solidFill>
                  <a:schemeClr val="tx1"/>
                </a:solidFill>
              </a:rPr>
              <a:t>sol</a:t>
            </a:r>
            <a:endParaRPr lang="fr-CH" sz="1400" b="1" spc="10" dirty="0">
              <a:solidFill>
                <a:schemeClr val="tx1"/>
              </a:solidFill>
            </a:endParaRPr>
          </a:p>
        </p:txBody>
      </p:sp>
      <p:sp>
        <p:nvSpPr>
          <p:cNvPr id="12" name="Textfeld 11"/>
          <p:cNvSpPr txBox="1"/>
          <p:nvPr/>
        </p:nvSpPr>
        <p:spPr>
          <a:xfrm>
            <a:off x="628650" y="1536697"/>
            <a:ext cx="7886700" cy="584775"/>
          </a:xfrm>
          <a:prstGeom prst="rect">
            <a:avLst/>
          </a:prstGeom>
          <a:noFill/>
        </p:spPr>
        <p:txBody>
          <a:bodyPr wrap="square" rtlCol="0">
            <a:spAutoFit/>
          </a:bodyPr>
          <a:lstStyle/>
          <a:p>
            <a:r>
              <a:rPr lang="fr-CH" sz="1600" dirty="0">
                <a:solidFill>
                  <a:schemeClr val="tx1"/>
                </a:solidFill>
              </a:rPr>
              <a:t>Pourquoi est-ce que les agriculteurs investissent dans la fertilité du sol ?</a:t>
            </a:r>
            <a:endParaRPr lang="de-CH" sz="1600" dirty="0">
              <a:solidFill>
                <a:schemeClr val="tx1"/>
              </a:solidFill>
            </a:endParaRPr>
          </a:p>
          <a:p>
            <a:r>
              <a:rPr lang="fr-CH" sz="1600" dirty="0">
                <a:solidFill>
                  <a:schemeClr val="tx1"/>
                </a:solidFill>
              </a:rPr>
              <a:t>Le sol est leur capital, et il est rentable à long terme. «Return on Investment</a:t>
            </a:r>
            <a:r>
              <a:rPr lang="fr-CH" sz="1600" dirty="0" smtClean="0">
                <a:solidFill>
                  <a:schemeClr val="tx1"/>
                </a:solidFill>
              </a:rPr>
              <a:t>».</a:t>
            </a:r>
            <a:endParaRPr lang="de-CH" sz="1600" dirty="0">
              <a:solidFill>
                <a:schemeClr val="tx1"/>
              </a:solidFill>
            </a:endParaRPr>
          </a:p>
        </p:txBody>
      </p:sp>
    </p:spTree>
    <p:extLst>
      <p:ext uri="{BB962C8B-B14F-4D97-AF65-F5344CB8AC3E}">
        <p14:creationId xmlns:p14="http://schemas.microsoft.com/office/powerpoint/2010/main" val="42611710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 durabilité de l’agriculture biologique</a:t>
            </a:r>
            <a:endParaRPr lang="de-CH" dirty="0"/>
          </a:p>
        </p:txBody>
      </p:sp>
      <p:sp>
        <p:nvSpPr>
          <p:cNvPr id="3" name="Inhaltsplatzhalter 2"/>
          <p:cNvSpPr>
            <a:spLocks noGrp="1"/>
          </p:cNvSpPr>
          <p:nvPr>
            <p:ph idx="12"/>
          </p:nvPr>
        </p:nvSpPr>
        <p:spPr/>
        <p:txBody>
          <a:bodyPr>
            <a:noAutofit/>
          </a:bodyPr>
          <a:lstStyle/>
          <a:p>
            <a:r>
              <a:rPr lang="fr-CH" sz="2300" spc="-40" dirty="0" smtClean="0"/>
              <a:t>But : Grandes cultures et maraîchage climatiquement neutres</a:t>
            </a:r>
            <a:endParaRPr lang="fr-CH" sz="2300" spc="-40" dirty="0"/>
          </a:p>
        </p:txBody>
      </p:sp>
      <p:sp>
        <p:nvSpPr>
          <p:cNvPr id="8" name="Inhaltsplatzhalter 7"/>
          <p:cNvSpPr>
            <a:spLocks noGrp="1"/>
          </p:cNvSpPr>
          <p:nvPr>
            <p:ph idx="14"/>
          </p:nvPr>
        </p:nvSpPr>
        <p:spPr>
          <a:xfrm>
            <a:off x="628650" y="6102208"/>
            <a:ext cx="7886700" cy="279120"/>
          </a:xfrm>
        </p:spPr>
        <p:txBody>
          <a:bodyPr/>
          <a:lstStyle/>
          <a:p>
            <a:r>
              <a:rPr lang="de-CH" dirty="0" smtClean="0"/>
              <a:t>Source : </a:t>
            </a:r>
            <a:r>
              <a:rPr lang="fr-CH" dirty="0"/>
              <a:t>Grandes cultures et cultures maraîchères climatiquement neutres</a:t>
            </a:r>
            <a:r>
              <a:rPr lang="de-CH" dirty="0" smtClean="0"/>
              <a:t>, FiBL</a:t>
            </a:r>
            <a:endParaRPr lang="de-CH" dirty="0"/>
          </a:p>
        </p:txBody>
      </p:sp>
      <p:sp>
        <p:nvSpPr>
          <p:cNvPr id="10" name="Inhaltsplatzhalter 9"/>
          <p:cNvSpPr>
            <a:spLocks noGrp="1"/>
          </p:cNvSpPr>
          <p:nvPr>
            <p:ph sz="quarter" idx="60"/>
          </p:nvPr>
        </p:nvSpPr>
        <p:spPr/>
        <p:txBody>
          <a:bodyPr/>
          <a:lstStyle/>
          <a:p>
            <a:r>
              <a:rPr lang="fr-CH" spc="-20" dirty="0" smtClean="0"/>
              <a:t>L’agriculture contribue fortement au changement climatique</a:t>
            </a:r>
          </a:p>
          <a:p>
            <a:r>
              <a:rPr lang="fr-CH" dirty="0" smtClean="0"/>
              <a:t>Travail du sol : Le labour a un impact sur le climat</a:t>
            </a:r>
          </a:p>
          <a:p>
            <a:pPr lvl="1"/>
            <a:r>
              <a:rPr lang="fr-CH" dirty="0" smtClean="0"/>
              <a:t>Consommation d’énergie ou de force</a:t>
            </a:r>
          </a:p>
          <a:p>
            <a:pPr lvl="1"/>
            <a:r>
              <a:rPr lang="fr-CH" dirty="0" smtClean="0"/>
              <a:t>Libération de gaz à effet de serre</a:t>
            </a:r>
            <a:endParaRPr lang="fr-CH" dirty="0"/>
          </a:p>
        </p:txBody>
      </p:sp>
      <p:sp>
        <p:nvSpPr>
          <p:cNvPr id="11" name="Inhaltsplatzhalter 10"/>
          <p:cNvSpPr>
            <a:spLocks noGrp="1"/>
          </p:cNvSpPr>
          <p:nvPr>
            <p:ph sz="quarter" idx="61"/>
          </p:nvPr>
        </p:nvSpPr>
        <p:spPr>
          <a:xfrm>
            <a:off x="615142" y="3068960"/>
            <a:ext cx="7908954" cy="2955021"/>
          </a:xfrm>
        </p:spPr>
        <p:txBody>
          <a:bodyPr/>
          <a:lstStyle/>
          <a:p>
            <a:r>
              <a:rPr lang="fr-CH" dirty="0" smtClean="0"/>
              <a:t>Dilemme pour l’agriculture bio à cause du bannissement des herbicides</a:t>
            </a:r>
          </a:p>
          <a:p>
            <a:pPr lvl="1"/>
            <a:r>
              <a:rPr lang="fr-CH" dirty="0" smtClean="0"/>
              <a:t>Désherbage mécanique nécessaire, souvent par le labour </a:t>
            </a:r>
          </a:p>
          <a:p>
            <a:pPr lvl="1"/>
            <a:endParaRPr lang="fr-CH" dirty="0" smtClean="0"/>
          </a:p>
          <a:p>
            <a:pPr indent="-288000"/>
            <a:r>
              <a:rPr lang="fr-CH" dirty="0" smtClean="0"/>
              <a:t>Solutions</a:t>
            </a:r>
          </a:p>
          <a:p>
            <a:pPr lvl="1"/>
            <a:r>
              <a:rPr lang="fr-CH" dirty="0" smtClean="0"/>
              <a:t>Techniques de travail réduit du sol</a:t>
            </a:r>
          </a:p>
          <a:p>
            <a:pPr lvl="1"/>
            <a:r>
              <a:rPr lang="fr-CH" dirty="0" smtClean="0"/>
              <a:t>Types de charrues différents (p. ex. photo : charrue déchaumeuse)</a:t>
            </a:r>
          </a:p>
          <a:p>
            <a:pPr lvl="1"/>
            <a:r>
              <a:rPr lang="fr-CH" dirty="0" smtClean="0"/>
              <a:t>Optimalisation des stratégies pour les engrais verts</a:t>
            </a:r>
          </a:p>
          <a:p>
            <a:pPr lvl="1"/>
            <a:r>
              <a:rPr lang="fr-CH" dirty="0" smtClean="0"/>
              <a:t>Utilisation de la séquestration </a:t>
            </a:r>
            <a:r>
              <a:rPr lang="fr-CH" dirty="0"/>
              <a:t>du CO</a:t>
            </a:r>
            <a:r>
              <a:rPr lang="fr-CH" baseline="-25000" dirty="0"/>
              <a:t>2</a:t>
            </a:r>
            <a:r>
              <a:rPr lang="fr-CH" dirty="0"/>
              <a:t> </a:t>
            </a:r>
            <a:r>
              <a:rPr lang="fr-CH" dirty="0" smtClean="0"/>
              <a:t>par la formation d’humus</a:t>
            </a:r>
          </a:p>
          <a:p>
            <a:pPr lvl="1"/>
            <a:r>
              <a:rPr lang="fr-CH" dirty="0" smtClean="0"/>
              <a:t>Precision Farming</a:t>
            </a:r>
            <a:endParaRPr lang="fr-CH" dirty="0"/>
          </a:p>
        </p:txBody>
      </p:sp>
      <p:sp>
        <p:nvSpPr>
          <p:cNvPr id="6" name="Fußzeilenplatzhalter 5"/>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41</a:t>
            </a:fld>
            <a:endParaRPr lang="fr-CH" altLang="de-DE" dirty="0"/>
          </a:p>
        </p:txBody>
      </p:sp>
      <p:pic>
        <p:nvPicPr>
          <p:cNvPr id="5" name="Inhaltsplatzhalter 4"/>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804025" y="1572806"/>
            <a:ext cx="1711325" cy="1394638"/>
          </a:xfrm>
        </p:spPr>
      </p:pic>
    </p:spTree>
    <p:extLst>
      <p:ext uri="{BB962C8B-B14F-4D97-AF65-F5344CB8AC3E}">
        <p14:creationId xmlns:p14="http://schemas.microsoft.com/office/powerpoint/2010/main" val="33923453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 durabilité de l’agriculture biologique</a:t>
            </a:r>
            <a:endParaRPr lang="de-CH" dirty="0"/>
          </a:p>
        </p:txBody>
      </p:sp>
      <p:sp>
        <p:nvSpPr>
          <p:cNvPr id="3" name="Inhaltsplatzhalter 2"/>
          <p:cNvSpPr>
            <a:spLocks noGrp="1"/>
          </p:cNvSpPr>
          <p:nvPr>
            <p:ph idx="12"/>
          </p:nvPr>
        </p:nvSpPr>
        <p:spPr/>
        <p:txBody>
          <a:bodyPr/>
          <a:lstStyle/>
          <a:p>
            <a:r>
              <a:rPr lang="fr-CH" dirty="0" smtClean="0"/>
              <a:t>Stratégie climatique de Bio Suisse </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a:xfrm>
            <a:off x="2893699" y="1484784"/>
            <a:ext cx="5621651" cy="1344399"/>
          </a:xfrm>
        </p:spPr>
        <p:txBody>
          <a:bodyPr/>
          <a:lstStyle/>
          <a:p>
            <a:r>
              <a:rPr lang="fr-CH" spc="-10" dirty="0" smtClean="0"/>
              <a:t>Favoriser la teneur en humus et en carbone des sols</a:t>
            </a:r>
          </a:p>
          <a:p>
            <a:pPr lvl="1"/>
            <a:r>
              <a:rPr lang="fr-CH" dirty="0" smtClean="0"/>
              <a:t>Engrais organiques, larges rotations culturales avec prairies pluriannuelles graminées-légumineuses, couverture du sol, travail réduit du sol</a:t>
            </a:r>
            <a:endParaRPr lang="fr-CH" dirty="0"/>
          </a:p>
        </p:txBody>
      </p:sp>
      <p:sp>
        <p:nvSpPr>
          <p:cNvPr id="7" name="Inhaltsplatzhalter 6"/>
          <p:cNvSpPr>
            <a:spLocks noGrp="1"/>
          </p:cNvSpPr>
          <p:nvPr>
            <p:ph sz="quarter" idx="54"/>
          </p:nvPr>
        </p:nvSpPr>
        <p:spPr>
          <a:xfrm>
            <a:off x="2900453" y="2925774"/>
            <a:ext cx="5621651" cy="1344399"/>
          </a:xfrm>
        </p:spPr>
        <p:txBody>
          <a:bodyPr/>
          <a:lstStyle/>
          <a:p>
            <a:r>
              <a:rPr lang="fr-CH" dirty="0" smtClean="0"/>
              <a:t>Engrais chimique et pesticides de synthèse interdits, transports d’engrais de ferme limités</a:t>
            </a:r>
          </a:p>
          <a:p>
            <a:pPr lvl="1"/>
            <a:r>
              <a:rPr lang="fr-CH" spc="-20" dirty="0" smtClean="0"/>
              <a:t>Engrais organiques de la ferme ou du commerce, </a:t>
            </a:r>
            <a:r>
              <a:rPr lang="fr-CH" spc="-20" dirty="0" err="1" smtClean="0"/>
              <a:t>régula-tion</a:t>
            </a:r>
            <a:r>
              <a:rPr lang="fr-CH" spc="-20" dirty="0" smtClean="0"/>
              <a:t> mécanique des mauvaises herbes (diminution des émissions de protoxyde d’azote et économies d’énergie)</a:t>
            </a:r>
            <a:endParaRPr lang="fr-CH" spc="-20" dirty="0"/>
          </a:p>
        </p:txBody>
      </p:sp>
      <p:sp>
        <p:nvSpPr>
          <p:cNvPr id="9" name="Inhaltsplatzhalter 8"/>
          <p:cNvSpPr>
            <a:spLocks noGrp="1"/>
          </p:cNvSpPr>
          <p:nvPr>
            <p:ph sz="quarter" idx="56"/>
          </p:nvPr>
        </p:nvSpPr>
        <p:spPr>
          <a:xfrm>
            <a:off x="2900453" y="4388857"/>
            <a:ext cx="5621651" cy="1344399"/>
          </a:xfrm>
        </p:spPr>
        <p:txBody>
          <a:bodyPr/>
          <a:lstStyle/>
          <a:p>
            <a:r>
              <a:rPr lang="fr-CH" dirty="0" smtClean="0"/>
              <a:t>Restrictions pour le chauffage des serres </a:t>
            </a:r>
          </a:p>
          <a:p>
            <a:pPr lvl="1"/>
            <a:r>
              <a:rPr lang="fr-CH" dirty="0" smtClean="0"/>
              <a:t>Limité à 5 °C en hiver (10 °C si certaines conditions architecturales sont respectées)</a:t>
            </a:r>
          </a:p>
          <a:p>
            <a:pPr lvl="1"/>
            <a:r>
              <a:rPr lang="fr-CH" dirty="0" smtClean="0"/>
              <a:t>Prescriptions pour l’isolation</a:t>
            </a:r>
            <a:endParaRPr lang="fr-CH" dirty="0"/>
          </a:p>
        </p:txBody>
      </p:sp>
      <p:sp>
        <p:nvSpPr>
          <p:cNvPr id="11" name="Fußzeilenplatzhalter 10"/>
          <p:cNvSpPr>
            <a:spLocks noGrp="1"/>
          </p:cNvSpPr>
          <p:nvPr>
            <p:ph type="ftr" sz="quarter" idx="5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42</a:t>
            </a:fld>
            <a:endParaRPr lang="fr-CH" altLang="de-DE" dirty="0"/>
          </a:p>
        </p:txBody>
      </p:sp>
      <p:pic>
        <p:nvPicPr>
          <p:cNvPr id="8" name="Inhaltsplatzhalter 7"/>
          <p:cNvPicPr>
            <a:picLocks noGrp="1" noChangeAspect="1"/>
          </p:cNvPicPr>
          <p:nvPr>
            <p:ph sz="quarter" idx="53"/>
          </p:nvPr>
        </p:nvPicPr>
        <p:blipFill>
          <a:blip r:embed="rId2">
            <a:extLst>
              <a:ext uri="{28A0092B-C50C-407E-A947-70E740481C1C}">
                <a14:useLocalDpi xmlns:a14="http://schemas.microsoft.com/office/drawing/2010/main" val="0"/>
              </a:ext>
            </a:extLst>
          </a:blip>
          <a:stretch>
            <a:fillRect/>
          </a:stretch>
        </p:blipFill>
        <p:spPr>
          <a:xfrm>
            <a:off x="715765" y="1543050"/>
            <a:ext cx="2026045" cy="1344613"/>
          </a:xfrm>
        </p:spPr>
      </p:pic>
      <p:pic>
        <p:nvPicPr>
          <p:cNvPr id="12" name="Inhaltsplatzhalter 11"/>
          <p:cNvPicPr>
            <a:picLocks noGrp="1" noChangeAspect="1"/>
          </p:cNvPicPr>
          <p:nvPr>
            <p:ph sz="quarter" idx="55"/>
          </p:nvPr>
        </p:nvPicPr>
        <p:blipFill>
          <a:blip r:embed="rId3">
            <a:extLst>
              <a:ext uri="{28A0092B-C50C-407E-A947-70E740481C1C}">
                <a14:useLocalDpi xmlns:a14="http://schemas.microsoft.com/office/drawing/2010/main" val="0"/>
              </a:ext>
            </a:extLst>
          </a:blip>
          <a:stretch>
            <a:fillRect/>
          </a:stretch>
        </p:blipFill>
        <p:spPr>
          <a:xfrm>
            <a:off x="716852" y="2986246"/>
            <a:ext cx="2023872" cy="1341120"/>
          </a:xfrm>
        </p:spPr>
      </p:pic>
      <p:pic>
        <p:nvPicPr>
          <p:cNvPr id="16" name="Inhaltsplatzhalter 15"/>
          <p:cNvPicPr>
            <a:picLocks noGrp="1" noChangeAspect="1"/>
          </p:cNvPicPr>
          <p:nvPr>
            <p:ph sz="quarter" idx="57"/>
          </p:nvPr>
        </p:nvPicPr>
        <p:blipFill>
          <a:blip r:embed="rId4">
            <a:extLst>
              <a:ext uri="{28A0092B-C50C-407E-A947-70E740481C1C}">
                <a14:useLocalDpi xmlns:a14="http://schemas.microsoft.com/office/drawing/2010/main" val="0"/>
              </a:ext>
            </a:extLst>
          </a:blip>
          <a:stretch>
            <a:fillRect/>
          </a:stretch>
        </p:blipFill>
        <p:spPr>
          <a:xfrm>
            <a:off x="724789" y="4426902"/>
            <a:ext cx="2023872" cy="1341120"/>
          </a:xfrm>
        </p:spPr>
      </p:pic>
    </p:spTree>
    <p:extLst>
      <p:ext uri="{BB962C8B-B14F-4D97-AF65-F5344CB8AC3E}">
        <p14:creationId xmlns:p14="http://schemas.microsoft.com/office/powerpoint/2010/main" val="40553646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 durabilité de l’agriculture biologique</a:t>
            </a:r>
            <a:endParaRPr lang="de-CH" dirty="0"/>
          </a:p>
        </p:txBody>
      </p:sp>
      <p:sp>
        <p:nvSpPr>
          <p:cNvPr id="3" name="Inhaltsplatzhalter 2"/>
          <p:cNvSpPr>
            <a:spLocks noGrp="1"/>
          </p:cNvSpPr>
          <p:nvPr>
            <p:ph idx="12"/>
          </p:nvPr>
        </p:nvSpPr>
        <p:spPr/>
        <p:txBody>
          <a:bodyPr/>
          <a:lstStyle/>
          <a:p>
            <a:r>
              <a:rPr lang="fr-CH" dirty="0" smtClean="0"/>
              <a:t>Stratégie climatique de Bio Suisse </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a:xfrm>
            <a:off x="2886945" y="1551852"/>
            <a:ext cx="5621651" cy="1344399"/>
          </a:xfrm>
        </p:spPr>
        <p:txBody>
          <a:bodyPr/>
          <a:lstStyle/>
          <a:p>
            <a:pPr>
              <a:lnSpc>
                <a:spcPct val="80000"/>
              </a:lnSpc>
            </a:pPr>
            <a:r>
              <a:rPr lang="fr-CH" dirty="0" smtClean="0"/>
              <a:t>Restrictions des importations et des transports </a:t>
            </a:r>
          </a:p>
          <a:p>
            <a:pPr lvl="1">
              <a:lnSpc>
                <a:spcPct val="80000"/>
              </a:lnSpc>
            </a:pPr>
            <a:r>
              <a:rPr lang="fr-CH" spc="0" dirty="0" smtClean="0"/>
              <a:t>Pas de transports aériens pour les produits Bio Suisse</a:t>
            </a:r>
          </a:p>
          <a:p>
            <a:pPr lvl="1">
              <a:lnSpc>
                <a:spcPct val="80000"/>
              </a:lnSpc>
            </a:pPr>
            <a:r>
              <a:rPr lang="fr-CH" dirty="0"/>
              <a:t>90 % de fourrages grossiers pour les ruminants, </a:t>
            </a:r>
            <a:r>
              <a:rPr lang="fr-CH" dirty="0" smtClean="0"/>
              <a:t/>
            </a:r>
            <a:br>
              <a:rPr lang="fr-CH" dirty="0" smtClean="0"/>
            </a:br>
            <a:r>
              <a:rPr lang="fr-CH" dirty="0" smtClean="0"/>
              <a:t>soja </a:t>
            </a:r>
            <a:r>
              <a:rPr lang="fr-CH" dirty="0"/>
              <a:t>européen à partir de 2019</a:t>
            </a:r>
          </a:p>
          <a:p>
            <a:pPr lvl="1">
              <a:lnSpc>
                <a:spcPct val="80000"/>
              </a:lnSpc>
            </a:pPr>
            <a:r>
              <a:rPr lang="fr-CH" dirty="0"/>
              <a:t>Produits d’outre-mer seulement si la production n’est pas possible en Suisse</a:t>
            </a:r>
          </a:p>
        </p:txBody>
      </p:sp>
      <p:sp>
        <p:nvSpPr>
          <p:cNvPr id="7" name="Inhaltsplatzhalter 6"/>
          <p:cNvSpPr>
            <a:spLocks noGrp="1"/>
          </p:cNvSpPr>
          <p:nvPr>
            <p:ph sz="quarter" idx="54"/>
          </p:nvPr>
        </p:nvSpPr>
        <p:spPr>
          <a:xfrm>
            <a:off x="2893699" y="2992842"/>
            <a:ext cx="5621651" cy="1344399"/>
          </a:xfrm>
        </p:spPr>
        <p:txBody>
          <a:bodyPr/>
          <a:lstStyle/>
          <a:p>
            <a:r>
              <a:rPr lang="fr-CH" dirty="0" smtClean="0"/>
              <a:t>Pas de produits de surfaces déforestées</a:t>
            </a:r>
          </a:p>
          <a:p>
            <a:pPr lvl="1" indent="-360000"/>
            <a:r>
              <a:rPr lang="fr-CH" dirty="0" smtClean="0"/>
              <a:t>Pas de destruction de forêts pour les produits Bio Suisse (à cause des grandes quantités de gaz à effet de serre libérées par la déforestation)</a:t>
            </a:r>
            <a:endParaRPr lang="fr-CH" dirty="0"/>
          </a:p>
        </p:txBody>
      </p:sp>
      <p:sp>
        <p:nvSpPr>
          <p:cNvPr id="9" name="Inhaltsplatzhalter 8"/>
          <p:cNvSpPr>
            <a:spLocks noGrp="1"/>
          </p:cNvSpPr>
          <p:nvPr>
            <p:ph sz="quarter" idx="56"/>
          </p:nvPr>
        </p:nvSpPr>
        <p:spPr>
          <a:xfrm>
            <a:off x="2893699" y="4433833"/>
            <a:ext cx="5621651" cy="1344399"/>
          </a:xfrm>
        </p:spPr>
        <p:txBody>
          <a:bodyPr/>
          <a:lstStyle/>
          <a:p>
            <a:r>
              <a:rPr lang="fr-CH" spc="0" dirty="0" smtClean="0"/>
              <a:t>Restrictions / interdictions de l’utilisation de la tourbe</a:t>
            </a:r>
          </a:p>
          <a:p>
            <a:pPr lvl="1"/>
            <a:r>
              <a:rPr lang="fr-CH" spc="0" dirty="0" smtClean="0"/>
              <a:t>Interdiction d’utiliser de la tourbe pour enrichir les sols (la décomposition de la tourbe libère beaucoup de CO</a:t>
            </a:r>
            <a:r>
              <a:rPr lang="fr-CH" spc="0" baseline="-25000" dirty="0" smtClean="0"/>
              <a:t>2</a:t>
            </a:r>
            <a:r>
              <a:rPr lang="fr-CH" spc="0" dirty="0" smtClean="0"/>
              <a:t>)</a:t>
            </a:r>
          </a:p>
          <a:p>
            <a:pPr lvl="1"/>
            <a:r>
              <a:rPr lang="fr-CH" dirty="0" smtClean="0"/>
              <a:t>Teneurs maximales en tourbe selon les étapes de production, le plus possible d’ersatz de la tourbe</a:t>
            </a:r>
          </a:p>
        </p:txBody>
      </p:sp>
      <p:sp>
        <p:nvSpPr>
          <p:cNvPr id="11" name="Fußzeilenplatzhalter 10"/>
          <p:cNvSpPr>
            <a:spLocks noGrp="1"/>
          </p:cNvSpPr>
          <p:nvPr>
            <p:ph type="ftr" sz="quarter" idx="5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43</a:t>
            </a:fld>
            <a:endParaRPr lang="fr-CH" altLang="de-DE" dirty="0"/>
          </a:p>
        </p:txBody>
      </p:sp>
      <p:pic>
        <p:nvPicPr>
          <p:cNvPr id="8" name="Inhaltsplatzhalter 7"/>
          <p:cNvPicPr>
            <a:picLocks noGrp="1" noChangeAspect="1"/>
          </p:cNvPicPr>
          <p:nvPr>
            <p:ph sz="quarter" idx="53"/>
          </p:nvPr>
        </p:nvPicPr>
        <p:blipFill>
          <a:blip r:embed="rId2">
            <a:extLst>
              <a:ext uri="{28A0092B-C50C-407E-A947-70E740481C1C}">
                <a14:useLocalDpi xmlns:a14="http://schemas.microsoft.com/office/drawing/2010/main" val="0"/>
              </a:ext>
            </a:extLst>
          </a:blip>
          <a:stretch>
            <a:fillRect/>
          </a:stretch>
        </p:blipFill>
        <p:spPr>
          <a:xfrm>
            <a:off x="718807" y="1543050"/>
            <a:ext cx="2019961" cy="1344613"/>
          </a:xfrm>
        </p:spPr>
      </p:pic>
      <p:pic>
        <p:nvPicPr>
          <p:cNvPr id="14" name="Inhaltsplatzhalter 13"/>
          <p:cNvPicPr>
            <a:picLocks noGrp="1" noChangeAspect="1"/>
          </p:cNvPicPr>
          <p:nvPr>
            <p:ph sz="quarter" idx="55"/>
          </p:nvPr>
        </p:nvPicPr>
        <p:blipFill>
          <a:blip r:embed="rId3">
            <a:extLst>
              <a:ext uri="{28A0092B-C50C-407E-A947-70E740481C1C}">
                <a14:useLocalDpi xmlns:a14="http://schemas.microsoft.com/office/drawing/2010/main" val="0"/>
              </a:ext>
            </a:extLst>
          </a:blip>
          <a:stretch>
            <a:fillRect/>
          </a:stretch>
        </p:blipFill>
        <p:spPr>
          <a:xfrm>
            <a:off x="719900" y="3004534"/>
            <a:ext cx="2017776" cy="1304544"/>
          </a:xfrm>
        </p:spPr>
      </p:pic>
      <p:pic>
        <p:nvPicPr>
          <p:cNvPr id="16" name="Inhaltsplatzhalter 15"/>
          <p:cNvPicPr>
            <a:picLocks noGrp="1" noChangeAspect="1"/>
          </p:cNvPicPr>
          <p:nvPr>
            <p:ph sz="quarter" idx="57"/>
          </p:nvPr>
        </p:nvPicPr>
        <p:blipFill>
          <a:blip r:embed="rId4">
            <a:extLst>
              <a:ext uri="{28A0092B-C50C-407E-A947-70E740481C1C}">
                <a14:useLocalDpi xmlns:a14="http://schemas.microsoft.com/office/drawing/2010/main" val="0"/>
              </a:ext>
            </a:extLst>
          </a:blip>
          <a:stretch>
            <a:fillRect/>
          </a:stretch>
        </p:blipFill>
        <p:spPr>
          <a:xfrm>
            <a:off x="724789" y="4437112"/>
            <a:ext cx="2023872" cy="1341120"/>
          </a:xfrm>
        </p:spPr>
      </p:pic>
    </p:spTree>
    <p:extLst>
      <p:ext uri="{BB962C8B-B14F-4D97-AF65-F5344CB8AC3E}">
        <p14:creationId xmlns:p14="http://schemas.microsoft.com/office/powerpoint/2010/main" val="34937743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 durabilité dans l’agriculture</a:t>
            </a:r>
            <a:endParaRPr lang="fr-CH" dirty="0"/>
          </a:p>
        </p:txBody>
      </p:sp>
      <p:sp>
        <p:nvSpPr>
          <p:cNvPr id="3" name="Inhaltsplatzhalter 2"/>
          <p:cNvSpPr>
            <a:spLocks noGrp="1"/>
          </p:cNvSpPr>
          <p:nvPr>
            <p:ph idx="12"/>
          </p:nvPr>
        </p:nvSpPr>
        <p:spPr/>
        <p:txBody>
          <a:bodyPr>
            <a:normAutofit/>
          </a:bodyPr>
          <a:lstStyle/>
          <a:p>
            <a:r>
              <a:rPr lang="fr-CH" dirty="0" smtClean="0"/>
              <a:t>Mesures simples de protection du climat pour tous</a:t>
            </a:r>
            <a:endParaRPr lang="fr-CH" dirty="0"/>
          </a:p>
        </p:txBody>
      </p:sp>
      <p:sp>
        <p:nvSpPr>
          <p:cNvPr id="5" name="Inhaltsplatzhalter 4"/>
          <p:cNvSpPr>
            <a:spLocks noGrp="1"/>
          </p:cNvSpPr>
          <p:nvPr>
            <p:ph idx="14"/>
          </p:nvPr>
        </p:nvSpPr>
        <p:spPr/>
        <p:txBody>
          <a:bodyPr/>
          <a:lstStyle/>
          <a:p>
            <a:pPr marL="72000" lvl="1" indent="0">
              <a:buNone/>
            </a:pPr>
            <a:endParaRPr lang="de-CH" dirty="0" smtClean="0"/>
          </a:p>
          <a:p>
            <a:pPr lvl="1"/>
            <a:endParaRPr lang="de-CH" dirty="0"/>
          </a:p>
        </p:txBody>
      </p:sp>
      <p:sp>
        <p:nvSpPr>
          <p:cNvPr id="15" name="Inhaltsplatzhalter 14"/>
          <p:cNvSpPr>
            <a:spLocks noGrp="1"/>
          </p:cNvSpPr>
          <p:nvPr>
            <p:ph sz="quarter" idx="17"/>
          </p:nvPr>
        </p:nvSpPr>
        <p:spPr/>
        <p:txBody>
          <a:bodyPr/>
          <a:lstStyle/>
          <a:p>
            <a:r>
              <a:rPr lang="fr-CH" dirty="0" smtClean="0"/>
              <a:t>Tous les domaines agricoles</a:t>
            </a:r>
          </a:p>
          <a:p>
            <a:pPr lvl="1"/>
            <a:r>
              <a:rPr lang="fr-CH" dirty="0" smtClean="0"/>
              <a:t>Compostage des engrais de ferme</a:t>
            </a:r>
          </a:p>
          <a:p>
            <a:pPr lvl="1"/>
            <a:r>
              <a:rPr lang="fr-CH" dirty="0" smtClean="0"/>
              <a:t>Énergies renouvelables</a:t>
            </a:r>
          </a:p>
          <a:p>
            <a:pPr lvl="1"/>
            <a:r>
              <a:rPr lang="fr-CH" dirty="0" smtClean="0"/>
              <a:t>Efficience des machines</a:t>
            </a:r>
          </a:p>
          <a:p>
            <a:pPr lvl="1"/>
            <a:r>
              <a:rPr lang="fr-CH" dirty="0" smtClean="0"/>
              <a:t>Isolation</a:t>
            </a:r>
          </a:p>
          <a:p>
            <a:pPr lvl="1"/>
            <a:r>
              <a:rPr lang="fr-CH" dirty="0" smtClean="0"/>
              <a:t>Économies d’énergie</a:t>
            </a:r>
          </a:p>
          <a:p>
            <a:pPr lvl="1"/>
            <a:r>
              <a:rPr lang="fr-CH" dirty="0" smtClean="0"/>
              <a:t>Installations de biogaz</a:t>
            </a:r>
          </a:p>
          <a:p>
            <a:pPr lvl="1"/>
            <a:r>
              <a:rPr lang="fr-CH" dirty="0" smtClean="0"/>
              <a:t>Foresterie</a:t>
            </a:r>
          </a:p>
          <a:p>
            <a:pPr lvl="1"/>
            <a:endParaRPr lang="fr-CH" dirty="0" smtClean="0"/>
          </a:p>
          <a:p>
            <a:pPr indent="-288000"/>
            <a:r>
              <a:rPr lang="fr-CH" dirty="0" smtClean="0"/>
              <a:t>Grandes cultures, maraîchage, arboriculture, viticulture</a:t>
            </a:r>
          </a:p>
          <a:p>
            <a:pPr lvl="1"/>
            <a:r>
              <a:rPr lang="fr-CH" dirty="0" smtClean="0"/>
              <a:t>Travail réduit du sol</a:t>
            </a:r>
          </a:p>
          <a:p>
            <a:pPr lvl="1"/>
            <a:r>
              <a:rPr lang="fr-CH" dirty="0" smtClean="0"/>
              <a:t>Choix des variétés</a:t>
            </a:r>
          </a:p>
          <a:p>
            <a:pPr lvl="1"/>
            <a:r>
              <a:rPr lang="fr-CH" dirty="0" smtClean="0"/>
              <a:t>Semis de couverture</a:t>
            </a:r>
          </a:p>
          <a:p>
            <a:pPr lvl="1"/>
            <a:r>
              <a:rPr lang="fr-CH" dirty="0" smtClean="0"/>
              <a:t>Gestion des serres</a:t>
            </a:r>
          </a:p>
          <a:p>
            <a:pPr lvl="1"/>
            <a:r>
              <a:rPr lang="fr-CH" dirty="0" smtClean="0"/>
              <a:t>Tourbe</a:t>
            </a:r>
            <a:endParaRPr lang="fr-CH" dirty="0"/>
          </a:p>
        </p:txBody>
      </p:sp>
      <p:sp>
        <p:nvSpPr>
          <p:cNvPr id="16" name="Inhaltsplatzhalter 15"/>
          <p:cNvSpPr>
            <a:spLocks noGrp="1"/>
          </p:cNvSpPr>
          <p:nvPr>
            <p:ph sz="quarter" idx="45"/>
          </p:nvPr>
        </p:nvSpPr>
        <p:spPr/>
        <p:txBody>
          <a:bodyPr/>
          <a:lstStyle/>
          <a:p>
            <a:pPr lvl="1"/>
            <a:r>
              <a:rPr lang="fr-CH" dirty="0" smtClean="0"/>
              <a:t>Recyclage</a:t>
            </a:r>
          </a:p>
          <a:p>
            <a:pPr lvl="1"/>
            <a:r>
              <a:rPr lang="fr-CH" spc="0" dirty="0" smtClean="0"/>
              <a:t>Enherbement permanent des vignes</a:t>
            </a:r>
          </a:p>
          <a:p>
            <a:pPr lvl="1"/>
            <a:r>
              <a:rPr lang="fr-CH" dirty="0" smtClean="0"/>
              <a:t>Systèmes agroforestiers modernes</a:t>
            </a:r>
          </a:p>
          <a:p>
            <a:pPr lvl="1"/>
            <a:endParaRPr lang="fr-CH" dirty="0" smtClean="0"/>
          </a:p>
          <a:p>
            <a:r>
              <a:rPr lang="fr-CH" dirty="0" smtClean="0"/>
              <a:t>Fermes avec production animale</a:t>
            </a:r>
          </a:p>
          <a:p>
            <a:pPr lvl="1"/>
            <a:r>
              <a:rPr lang="fr-CH" dirty="0" smtClean="0"/>
              <a:t>Arbres pour l’ombre</a:t>
            </a:r>
          </a:p>
          <a:p>
            <a:pPr lvl="1"/>
            <a:r>
              <a:rPr lang="fr-CH" dirty="0" smtClean="0"/>
              <a:t>Diminution des aliments concentrés</a:t>
            </a:r>
          </a:p>
          <a:p>
            <a:pPr lvl="1"/>
            <a:r>
              <a:rPr lang="fr-CH" dirty="0" smtClean="0"/>
              <a:t>Récupération de la chaleur du refroidissement du lait</a:t>
            </a:r>
          </a:p>
          <a:p>
            <a:pPr lvl="1"/>
            <a:r>
              <a:rPr lang="fr-CH" dirty="0" smtClean="0"/>
              <a:t>Faire pâturer le matin ou la nuit</a:t>
            </a:r>
          </a:p>
          <a:p>
            <a:pPr lvl="1"/>
            <a:r>
              <a:rPr lang="fr-CH" dirty="0" smtClean="0"/>
              <a:t>Engrais de ferme : Préparation, couverture, échanges, répartition, épandage</a:t>
            </a:r>
          </a:p>
          <a:p>
            <a:pPr lvl="1"/>
            <a:r>
              <a:rPr lang="fr-CH" dirty="0" smtClean="0"/>
              <a:t>Systèmes de cultures associées</a:t>
            </a:r>
          </a:p>
          <a:p>
            <a:pPr lvl="1"/>
            <a:r>
              <a:rPr lang="fr-CH" dirty="0" smtClean="0"/>
              <a:t>Herbages : Prairies permanentes</a:t>
            </a:r>
          </a:p>
          <a:p>
            <a:pPr lvl="1"/>
            <a:r>
              <a:rPr lang="fr-CH" dirty="0" smtClean="0"/>
              <a:t>Architecture</a:t>
            </a:r>
          </a:p>
          <a:p>
            <a:endParaRPr lang="fr-CH" dirty="0"/>
          </a:p>
        </p:txBody>
      </p:sp>
      <p:sp>
        <p:nvSpPr>
          <p:cNvPr id="11" name="Fußzeilenplatzhalter 10"/>
          <p:cNvSpPr>
            <a:spLocks noGrp="1"/>
          </p:cNvSpPr>
          <p:nvPr>
            <p:ph type="ftr" sz="quarter" idx="4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44</a:t>
            </a:fld>
            <a:endParaRPr lang="fr-CH" altLang="de-DE" dirty="0"/>
          </a:p>
        </p:txBody>
      </p:sp>
    </p:spTree>
    <p:extLst>
      <p:ext uri="{BB962C8B-B14F-4D97-AF65-F5344CB8AC3E}">
        <p14:creationId xmlns:p14="http://schemas.microsoft.com/office/powerpoint/2010/main" val="9105997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3430643" y="1543050"/>
            <a:ext cx="4957781" cy="4732137"/>
            <a:chOff x="688230" y="1543050"/>
            <a:chExt cx="4957781" cy="4732137"/>
          </a:xfrm>
        </p:grpSpPr>
        <p:sp>
          <p:nvSpPr>
            <p:cNvPr id="13" name="Freihandform 12"/>
            <p:cNvSpPr/>
            <p:nvPr/>
          </p:nvSpPr>
          <p:spPr>
            <a:xfrm>
              <a:off x="688230" y="1543050"/>
              <a:ext cx="3564000" cy="594000"/>
            </a:xfrm>
            <a:custGeom>
              <a:avLst/>
              <a:gdLst>
                <a:gd name="connsiteX0" fmla="*/ 0 w 3281076"/>
                <a:gd name="connsiteY0" fmla="*/ 0 h 1188002"/>
                <a:gd name="connsiteX1" fmla="*/ 2687075 w 3281076"/>
                <a:gd name="connsiteY1" fmla="*/ 0 h 1188002"/>
                <a:gd name="connsiteX2" fmla="*/ 3281076 w 3281076"/>
                <a:gd name="connsiteY2" fmla="*/ 594001 h 1188002"/>
                <a:gd name="connsiteX3" fmla="*/ 2687075 w 3281076"/>
                <a:gd name="connsiteY3" fmla="*/ 1188002 h 1188002"/>
                <a:gd name="connsiteX4" fmla="*/ 0 w 3281076"/>
                <a:gd name="connsiteY4" fmla="*/ 1188002 h 1188002"/>
                <a:gd name="connsiteX5" fmla="*/ 0 w 3281076"/>
                <a:gd name="connsiteY5" fmla="*/ 0 h 1188002"/>
                <a:gd name="connsiteX0" fmla="*/ 2687075 w 2687075"/>
                <a:gd name="connsiteY0" fmla="*/ 1188000 h 1188000"/>
                <a:gd name="connsiteX1" fmla="*/ 0 w 2687075"/>
                <a:gd name="connsiteY1" fmla="*/ 1188000 h 1188000"/>
                <a:gd name="connsiteX2" fmla="*/ 831387 w 2687075"/>
                <a:gd name="connsiteY2" fmla="*/ 656753 h 1188000"/>
                <a:gd name="connsiteX3" fmla="*/ 0 w 2687075"/>
                <a:gd name="connsiteY3" fmla="*/ 0 h 1188000"/>
                <a:gd name="connsiteX4" fmla="*/ 2687075 w 2687075"/>
                <a:gd name="connsiteY4" fmla="*/ 0 h 1188000"/>
                <a:gd name="connsiteX5" fmla="*/ 2687075 w 2687075"/>
                <a:gd name="connsiteY5" fmla="*/ 1188000 h 1188000"/>
                <a:gd name="connsiteX0" fmla="*/ 2687075 w 2687075"/>
                <a:gd name="connsiteY0" fmla="*/ 1188000 h 1188000"/>
                <a:gd name="connsiteX1" fmla="*/ 0 w 2687075"/>
                <a:gd name="connsiteY1" fmla="*/ 1188000 h 1188000"/>
                <a:gd name="connsiteX2" fmla="*/ 0 w 2687075"/>
                <a:gd name="connsiteY2" fmla="*/ 0 h 1188000"/>
                <a:gd name="connsiteX3" fmla="*/ 2687075 w 2687075"/>
                <a:gd name="connsiteY3" fmla="*/ 0 h 1188000"/>
                <a:gd name="connsiteX4" fmla="*/ 2687075 w 2687075"/>
                <a:gd name="connsiteY4" fmla="*/ 1188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075" h="1188000">
                  <a:moveTo>
                    <a:pt x="2687075" y="1188000"/>
                  </a:moveTo>
                  <a:lnTo>
                    <a:pt x="0" y="1188000"/>
                  </a:lnTo>
                  <a:lnTo>
                    <a:pt x="0" y="0"/>
                  </a:lnTo>
                  <a:lnTo>
                    <a:pt x="2687075" y="0"/>
                  </a:lnTo>
                  <a:lnTo>
                    <a:pt x="2687075" y="1188000"/>
                  </a:lnTo>
                  <a:close/>
                </a:path>
              </a:pathLst>
            </a:custGeom>
            <a:solidFill>
              <a:schemeClr val="accent2">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44000" rIns="144000" bIns="144000" numCol="1" spcCol="1270" anchor="ctr" anchorCtr="0">
              <a:noAutofit/>
            </a:bodyPr>
            <a:lstStyle/>
            <a:p>
              <a:pPr defTabSz="2533650">
                <a:lnSpc>
                  <a:spcPct val="90000"/>
                </a:lnSpc>
                <a:spcAft>
                  <a:spcPct val="35000"/>
                </a:spcAft>
              </a:pPr>
              <a:r>
                <a:rPr lang="fr-CH" sz="1100" b="1" dirty="0" smtClean="0">
                  <a:solidFill>
                    <a:schemeClr val="tx1"/>
                  </a:solidFill>
                  <a:ea typeface="Calibri" panose="020F0502020204030204" pitchFamily="34" charset="0"/>
                  <a:cs typeface="Times New Roman" panose="02020603050405020304" pitchFamily="18" charset="0"/>
                </a:rPr>
                <a:t>Capacité d’adaptation au changement climatique</a:t>
              </a:r>
              <a:r>
                <a:rPr lang="fr-CH" sz="1100" dirty="0" smtClean="0">
                  <a:solidFill>
                    <a:schemeClr val="tx1"/>
                  </a:solidFill>
                  <a:ea typeface="Calibri" panose="020F0502020204030204" pitchFamily="34" charset="0"/>
                  <a:cs typeface="Times New Roman" panose="02020603050405020304" pitchFamily="18" charset="0"/>
                </a:rPr>
                <a:t/>
              </a:r>
              <a:br>
                <a:rPr lang="fr-CH" sz="1100" dirty="0" smtClean="0">
                  <a:solidFill>
                    <a:schemeClr val="tx1"/>
                  </a:solidFill>
                  <a:ea typeface="Calibri" panose="020F0502020204030204" pitchFamily="34" charset="0"/>
                  <a:cs typeface="Times New Roman" panose="02020603050405020304" pitchFamily="18" charset="0"/>
                </a:rPr>
              </a:br>
              <a:r>
                <a:rPr lang="fr-CH" sz="1100" dirty="0" smtClean="0">
                  <a:solidFill>
                    <a:schemeClr val="tx1"/>
                  </a:solidFill>
                  <a:ea typeface="Calibri" panose="020F0502020204030204" pitchFamily="34" charset="0"/>
                  <a:cs typeface="Times New Roman" panose="02020603050405020304" pitchFamily="18" charset="0"/>
                </a:rPr>
                <a:t>(météos extrêmes imprévisibles, longues périodes de sécheresses, inondations etc.)</a:t>
              </a:r>
              <a:endParaRPr lang="fr-CH" sz="1100" dirty="0">
                <a:solidFill>
                  <a:schemeClr val="tx1"/>
                </a:solidFill>
                <a:ea typeface="Calibri" panose="020F0502020204030204" pitchFamily="34" charset="0"/>
                <a:cs typeface="Times New Roman" panose="02020603050405020304" pitchFamily="18" charset="0"/>
              </a:endParaRPr>
            </a:p>
          </p:txBody>
        </p:sp>
        <p:sp>
          <p:nvSpPr>
            <p:cNvPr id="14" name="Ellipse 13"/>
            <p:cNvSpPr/>
            <p:nvPr/>
          </p:nvSpPr>
          <p:spPr>
            <a:xfrm>
              <a:off x="4351522" y="1661066"/>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ihandform 14"/>
            <p:cNvSpPr/>
            <p:nvPr/>
          </p:nvSpPr>
          <p:spPr>
            <a:xfrm>
              <a:off x="688230" y="2231732"/>
              <a:ext cx="3564000" cy="594000"/>
            </a:xfrm>
            <a:custGeom>
              <a:avLst/>
              <a:gdLst>
                <a:gd name="connsiteX0" fmla="*/ 0 w 3281076"/>
                <a:gd name="connsiteY0" fmla="*/ 0 h 1188002"/>
                <a:gd name="connsiteX1" fmla="*/ 2687075 w 3281076"/>
                <a:gd name="connsiteY1" fmla="*/ 0 h 1188002"/>
                <a:gd name="connsiteX2" fmla="*/ 3281076 w 3281076"/>
                <a:gd name="connsiteY2" fmla="*/ 594001 h 1188002"/>
                <a:gd name="connsiteX3" fmla="*/ 2687075 w 3281076"/>
                <a:gd name="connsiteY3" fmla="*/ 1188002 h 1188002"/>
                <a:gd name="connsiteX4" fmla="*/ 0 w 3281076"/>
                <a:gd name="connsiteY4" fmla="*/ 1188002 h 1188002"/>
                <a:gd name="connsiteX5" fmla="*/ 0 w 3281076"/>
                <a:gd name="connsiteY5" fmla="*/ 0 h 1188002"/>
                <a:gd name="connsiteX0" fmla="*/ 2687075 w 2687075"/>
                <a:gd name="connsiteY0" fmla="*/ 1188000 h 1188000"/>
                <a:gd name="connsiteX1" fmla="*/ 0 w 2687075"/>
                <a:gd name="connsiteY1" fmla="*/ 1188000 h 1188000"/>
                <a:gd name="connsiteX2" fmla="*/ 0 w 2687075"/>
                <a:gd name="connsiteY2" fmla="*/ 0 h 1188000"/>
                <a:gd name="connsiteX3" fmla="*/ 2687075 w 2687075"/>
                <a:gd name="connsiteY3" fmla="*/ 0 h 1188000"/>
                <a:gd name="connsiteX4" fmla="*/ 2687075 w 2687075"/>
                <a:gd name="connsiteY4" fmla="*/ 1188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075" h="1188000">
                  <a:moveTo>
                    <a:pt x="2687075" y="1188000"/>
                  </a:moveTo>
                  <a:lnTo>
                    <a:pt x="0" y="1188000"/>
                  </a:lnTo>
                  <a:lnTo>
                    <a:pt x="0" y="0"/>
                  </a:lnTo>
                  <a:lnTo>
                    <a:pt x="2687075" y="0"/>
                  </a:lnTo>
                  <a:lnTo>
                    <a:pt x="2687075" y="1188000"/>
                  </a:lnTo>
                  <a:close/>
                </a:path>
              </a:pathLst>
            </a:custGeom>
            <a:solidFill>
              <a:schemeClr val="accent2">
                <a:alpha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44000" rIns="144000" bIns="144000" numCol="1" spcCol="1270" anchor="ctr" anchorCtr="0">
              <a:noAutofit/>
            </a:bodyPr>
            <a:lstStyle/>
            <a:p>
              <a:pPr defTabSz="2533650">
                <a:lnSpc>
                  <a:spcPct val="90000"/>
                </a:lnSpc>
                <a:spcAft>
                  <a:spcPct val="35000"/>
                </a:spcAft>
              </a:pPr>
              <a:r>
                <a:rPr lang="fr-CH" sz="1100" b="1" dirty="0" smtClean="0">
                  <a:solidFill>
                    <a:schemeClr val="tx1"/>
                  </a:solidFill>
                </a:rPr>
                <a:t>Potentiel global d’émissions de gaz à effet de serre de la production agricole</a:t>
              </a:r>
              <a:r>
                <a:rPr lang="fr-CH" sz="1100" dirty="0" smtClean="0">
                  <a:solidFill>
                    <a:schemeClr val="tx1"/>
                  </a:solidFill>
                </a:rPr>
                <a:t/>
              </a:r>
              <a:br>
                <a:rPr lang="fr-CH" sz="1100" dirty="0" smtClean="0">
                  <a:solidFill>
                    <a:schemeClr val="tx1"/>
                  </a:solidFill>
                </a:rPr>
              </a:br>
              <a:r>
                <a:rPr lang="fr-CH" sz="1100" dirty="0" smtClean="0">
                  <a:solidFill>
                    <a:schemeClr val="tx1"/>
                  </a:solidFill>
                </a:rPr>
                <a:t>(émissions en équivalents CO</a:t>
              </a:r>
              <a:r>
                <a:rPr lang="fr-CH" sz="1100" baseline="-25000" dirty="0" smtClean="0">
                  <a:solidFill>
                    <a:schemeClr val="tx1"/>
                  </a:solidFill>
                </a:rPr>
                <a:t>2</a:t>
              </a:r>
              <a:r>
                <a:rPr lang="fr-CH" sz="1100" dirty="0" smtClean="0">
                  <a:solidFill>
                    <a:schemeClr val="tx1"/>
                  </a:solidFill>
                </a:rPr>
                <a:t> par tonne)</a:t>
              </a:r>
              <a:endParaRPr lang="fr-CH" sz="1100" kern="1200" dirty="0">
                <a:solidFill>
                  <a:schemeClr val="tx1"/>
                </a:solidFill>
              </a:endParaRPr>
            </a:p>
          </p:txBody>
        </p:sp>
        <p:sp>
          <p:nvSpPr>
            <p:cNvPr id="16" name="Ellipse 15"/>
            <p:cNvSpPr/>
            <p:nvPr/>
          </p:nvSpPr>
          <p:spPr>
            <a:xfrm>
              <a:off x="4351521" y="2349749"/>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ihandform 16"/>
            <p:cNvSpPr/>
            <p:nvPr/>
          </p:nvSpPr>
          <p:spPr>
            <a:xfrm>
              <a:off x="688230" y="2920413"/>
              <a:ext cx="3564000" cy="594000"/>
            </a:xfrm>
            <a:custGeom>
              <a:avLst/>
              <a:gdLst>
                <a:gd name="connsiteX0" fmla="*/ 0 w 3281076"/>
                <a:gd name="connsiteY0" fmla="*/ 0 h 1188002"/>
                <a:gd name="connsiteX1" fmla="*/ 2687075 w 3281076"/>
                <a:gd name="connsiteY1" fmla="*/ 0 h 1188002"/>
                <a:gd name="connsiteX2" fmla="*/ 3281076 w 3281076"/>
                <a:gd name="connsiteY2" fmla="*/ 594001 h 1188002"/>
                <a:gd name="connsiteX3" fmla="*/ 2687075 w 3281076"/>
                <a:gd name="connsiteY3" fmla="*/ 1188002 h 1188002"/>
                <a:gd name="connsiteX4" fmla="*/ 0 w 3281076"/>
                <a:gd name="connsiteY4" fmla="*/ 1188002 h 1188002"/>
                <a:gd name="connsiteX5" fmla="*/ 0 w 3281076"/>
                <a:gd name="connsiteY5" fmla="*/ 0 h 1188002"/>
                <a:gd name="connsiteX0" fmla="*/ 2687075 w 2687075"/>
                <a:gd name="connsiteY0" fmla="*/ 1188000 h 1188000"/>
                <a:gd name="connsiteX1" fmla="*/ 0 w 2687075"/>
                <a:gd name="connsiteY1" fmla="*/ 1188000 h 1188000"/>
                <a:gd name="connsiteX2" fmla="*/ 0 w 2687075"/>
                <a:gd name="connsiteY2" fmla="*/ 0 h 1188000"/>
                <a:gd name="connsiteX3" fmla="*/ 2687075 w 2687075"/>
                <a:gd name="connsiteY3" fmla="*/ 0 h 1188000"/>
                <a:gd name="connsiteX4" fmla="*/ 2687075 w 2687075"/>
                <a:gd name="connsiteY4" fmla="*/ 1188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075" h="1188000">
                  <a:moveTo>
                    <a:pt x="2687075" y="1188000"/>
                  </a:moveTo>
                  <a:lnTo>
                    <a:pt x="0" y="1188000"/>
                  </a:lnTo>
                  <a:lnTo>
                    <a:pt x="0" y="0"/>
                  </a:lnTo>
                  <a:lnTo>
                    <a:pt x="2687075" y="0"/>
                  </a:lnTo>
                  <a:lnTo>
                    <a:pt x="2687075" y="1188000"/>
                  </a:lnTo>
                  <a:close/>
                </a:path>
              </a:pathLst>
            </a:custGeom>
            <a:solidFill>
              <a:srgbClr val="C00000">
                <a:alpha val="4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44000" rIns="144000" bIns="144000" numCol="1" spcCol="1270" anchor="ctr" anchorCtr="0">
              <a:noAutofit/>
            </a:bodyPr>
            <a:lstStyle/>
            <a:p>
              <a:pPr defTabSz="2533650">
                <a:lnSpc>
                  <a:spcPct val="90000"/>
                </a:lnSpc>
                <a:spcAft>
                  <a:spcPct val="35000"/>
                </a:spcAft>
              </a:pPr>
              <a:r>
                <a:rPr lang="fr-CH" sz="1100" b="1" dirty="0" smtClean="0">
                  <a:solidFill>
                    <a:schemeClr val="tx1"/>
                  </a:solidFill>
                </a:rPr>
                <a:t>Productivité</a:t>
              </a:r>
              <a:r>
                <a:rPr lang="fr-CH" sz="1100" dirty="0" smtClean="0">
                  <a:solidFill>
                    <a:schemeClr val="tx1"/>
                  </a:solidFill>
                </a:rPr>
                <a:t> </a:t>
              </a:r>
              <a:br>
                <a:rPr lang="fr-CH" sz="1100" dirty="0" smtClean="0">
                  <a:solidFill>
                    <a:schemeClr val="tx1"/>
                  </a:solidFill>
                </a:rPr>
              </a:br>
              <a:r>
                <a:rPr lang="fr-CH" sz="1100" dirty="0" smtClean="0">
                  <a:solidFill>
                    <a:schemeClr val="tx1"/>
                  </a:solidFill>
                </a:rPr>
                <a:t>(surfaces de terres cultivées nécessaires pour l’approvisionnement alimentaire mondial)</a:t>
              </a:r>
              <a:endParaRPr lang="fr-CH" sz="1100" kern="1200" dirty="0">
                <a:solidFill>
                  <a:schemeClr val="tx1"/>
                </a:solidFill>
              </a:endParaRPr>
            </a:p>
          </p:txBody>
        </p:sp>
        <p:sp>
          <p:nvSpPr>
            <p:cNvPr id="18" name="Ellipse 17"/>
            <p:cNvSpPr/>
            <p:nvPr/>
          </p:nvSpPr>
          <p:spPr>
            <a:xfrm>
              <a:off x="4351521" y="3038431"/>
              <a:ext cx="366099" cy="366099"/>
            </a:xfrm>
            <a:prstGeom prst="ellipse">
              <a:avLst/>
            </a:prstGeom>
            <a:solidFill>
              <a:srgbClr val="C00000">
                <a:alpha val="4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Ellipse 29"/>
            <p:cNvSpPr/>
            <p:nvPr/>
          </p:nvSpPr>
          <p:spPr>
            <a:xfrm>
              <a:off x="4774422" y="1664482"/>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3" name="Freihandform 52"/>
            <p:cNvSpPr/>
            <p:nvPr/>
          </p:nvSpPr>
          <p:spPr>
            <a:xfrm>
              <a:off x="688230" y="3612438"/>
              <a:ext cx="3564000" cy="594000"/>
            </a:xfrm>
            <a:custGeom>
              <a:avLst/>
              <a:gdLst>
                <a:gd name="connsiteX0" fmla="*/ 0 w 3281076"/>
                <a:gd name="connsiteY0" fmla="*/ 0 h 1188002"/>
                <a:gd name="connsiteX1" fmla="*/ 2687075 w 3281076"/>
                <a:gd name="connsiteY1" fmla="*/ 0 h 1188002"/>
                <a:gd name="connsiteX2" fmla="*/ 3281076 w 3281076"/>
                <a:gd name="connsiteY2" fmla="*/ 594001 h 1188002"/>
                <a:gd name="connsiteX3" fmla="*/ 2687075 w 3281076"/>
                <a:gd name="connsiteY3" fmla="*/ 1188002 h 1188002"/>
                <a:gd name="connsiteX4" fmla="*/ 0 w 3281076"/>
                <a:gd name="connsiteY4" fmla="*/ 1188002 h 1188002"/>
                <a:gd name="connsiteX5" fmla="*/ 0 w 3281076"/>
                <a:gd name="connsiteY5" fmla="*/ 0 h 1188002"/>
                <a:gd name="connsiteX0" fmla="*/ 2687075 w 2687075"/>
                <a:gd name="connsiteY0" fmla="*/ 1188000 h 1188000"/>
                <a:gd name="connsiteX1" fmla="*/ 0 w 2687075"/>
                <a:gd name="connsiteY1" fmla="*/ 1188000 h 1188000"/>
                <a:gd name="connsiteX2" fmla="*/ 831387 w 2687075"/>
                <a:gd name="connsiteY2" fmla="*/ 656753 h 1188000"/>
                <a:gd name="connsiteX3" fmla="*/ 0 w 2687075"/>
                <a:gd name="connsiteY3" fmla="*/ 0 h 1188000"/>
                <a:gd name="connsiteX4" fmla="*/ 2687075 w 2687075"/>
                <a:gd name="connsiteY4" fmla="*/ 0 h 1188000"/>
                <a:gd name="connsiteX5" fmla="*/ 2687075 w 2687075"/>
                <a:gd name="connsiteY5" fmla="*/ 1188000 h 1188000"/>
                <a:gd name="connsiteX0" fmla="*/ 2687075 w 2687075"/>
                <a:gd name="connsiteY0" fmla="*/ 1188000 h 1188000"/>
                <a:gd name="connsiteX1" fmla="*/ 0 w 2687075"/>
                <a:gd name="connsiteY1" fmla="*/ 1188000 h 1188000"/>
                <a:gd name="connsiteX2" fmla="*/ 0 w 2687075"/>
                <a:gd name="connsiteY2" fmla="*/ 0 h 1188000"/>
                <a:gd name="connsiteX3" fmla="*/ 2687075 w 2687075"/>
                <a:gd name="connsiteY3" fmla="*/ 0 h 1188000"/>
                <a:gd name="connsiteX4" fmla="*/ 2687075 w 2687075"/>
                <a:gd name="connsiteY4" fmla="*/ 1188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075" h="1188000">
                  <a:moveTo>
                    <a:pt x="2687075" y="1188000"/>
                  </a:moveTo>
                  <a:lnTo>
                    <a:pt x="0" y="1188000"/>
                  </a:lnTo>
                  <a:lnTo>
                    <a:pt x="0" y="0"/>
                  </a:lnTo>
                  <a:lnTo>
                    <a:pt x="2687075" y="0"/>
                  </a:lnTo>
                  <a:lnTo>
                    <a:pt x="2687075" y="1188000"/>
                  </a:lnTo>
                  <a:close/>
                </a:path>
              </a:pathLst>
            </a:custGeom>
            <a:solidFill>
              <a:schemeClr val="accent2">
                <a:alpha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44000" rIns="144000" bIns="144000" numCol="1" spcCol="1270" anchor="ctr" anchorCtr="0">
              <a:noAutofit/>
            </a:bodyPr>
            <a:lstStyle/>
            <a:p>
              <a:r>
                <a:rPr lang="fr-CH" sz="1100" b="1" dirty="0" smtClean="0">
                  <a:solidFill>
                    <a:schemeClr val="tx1"/>
                  </a:solidFill>
                </a:rPr>
                <a:t>Érosion et dégradation des sols</a:t>
              </a:r>
              <a:r>
                <a:rPr lang="fr-CH" sz="1100" dirty="0" smtClean="0">
                  <a:solidFill>
                    <a:schemeClr val="tx1"/>
                  </a:solidFill>
                </a:rPr>
                <a:t/>
              </a:r>
              <a:br>
                <a:rPr lang="fr-CH" sz="1100" dirty="0" smtClean="0">
                  <a:solidFill>
                    <a:schemeClr val="tx1"/>
                  </a:solidFill>
                </a:rPr>
              </a:br>
              <a:r>
                <a:rPr lang="fr-CH" sz="1100" dirty="0" smtClean="0">
                  <a:solidFill>
                    <a:schemeClr val="tx1"/>
                  </a:solidFill>
                </a:rPr>
                <a:t>(par les grandes cultures et l’utilisation herbagère)</a:t>
              </a:r>
              <a:endParaRPr lang="fr-CH" sz="1100" dirty="0">
                <a:solidFill>
                  <a:schemeClr val="tx1"/>
                </a:solidFill>
              </a:endParaRPr>
            </a:p>
          </p:txBody>
        </p:sp>
        <p:sp>
          <p:nvSpPr>
            <p:cNvPr id="54" name="Ellipse 53"/>
            <p:cNvSpPr/>
            <p:nvPr/>
          </p:nvSpPr>
          <p:spPr>
            <a:xfrm>
              <a:off x="4351522" y="3730454"/>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5" name="Freihandform 54"/>
            <p:cNvSpPr/>
            <p:nvPr/>
          </p:nvSpPr>
          <p:spPr>
            <a:xfrm>
              <a:off x="688230" y="4301120"/>
              <a:ext cx="3564000" cy="594000"/>
            </a:xfrm>
            <a:custGeom>
              <a:avLst/>
              <a:gdLst>
                <a:gd name="connsiteX0" fmla="*/ 0 w 3281076"/>
                <a:gd name="connsiteY0" fmla="*/ 0 h 1188002"/>
                <a:gd name="connsiteX1" fmla="*/ 2687075 w 3281076"/>
                <a:gd name="connsiteY1" fmla="*/ 0 h 1188002"/>
                <a:gd name="connsiteX2" fmla="*/ 3281076 w 3281076"/>
                <a:gd name="connsiteY2" fmla="*/ 594001 h 1188002"/>
                <a:gd name="connsiteX3" fmla="*/ 2687075 w 3281076"/>
                <a:gd name="connsiteY3" fmla="*/ 1188002 h 1188002"/>
                <a:gd name="connsiteX4" fmla="*/ 0 w 3281076"/>
                <a:gd name="connsiteY4" fmla="*/ 1188002 h 1188002"/>
                <a:gd name="connsiteX5" fmla="*/ 0 w 3281076"/>
                <a:gd name="connsiteY5" fmla="*/ 0 h 1188002"/>
                <a:gd name="connsiteX0" fmla="*/ 2687075 w 2687075"/>
                <a:gd name="connsiteY0" fmla="*/ 1188000 h 1188000"/>
                <a:gd name="connsiteX1" fmla="*/ 0 w 2687075"/>
                <a:gd name="connsiteY1" fmla="*/ 1188000 h 1188000"/>
                <a:gd name="connsiteX2" fmla="*/ 0 w 2687075"/>
                <a:gd name="connsiteY2" fmla="*/ 0 h 1188000"/>
                <a:gd name="connsiteX3" fmla="*/ 2687075 w 2687075"/>
                <a:gd name="connsiteY3" fmla="*/ 0 h 1188000"/>
                <a:gd name="connsiteX4" fmla="*/ 2687075 w 2687075"/>
                <a:gd name="connsiteY4" fmla="*/ 1188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075" h="1188000">
                  <a:moveTo>
                    <a:pt x="2687075" y="1188000"/>
                  </a:moveTo>
                  <a:lnTo>
                    <a:pt x="0" y="1188000"/>
                  </a:lnTo>
                  <a:lnTo>
                    <a:pt x="0" y="0"/>
                  </a:lnTo>
                  <a:lnTo>
                    <a:pt x="2687075" y="0"/>
                  </a:lnTo>
                  <a:lnTo>
                    <a:pt x="2687075" y="1188000"/>
                  </a:lnTo>
                  <a:close/>
                </a:path>
              </a:pathLst>
            </a:custGeom>
            <a:solidFill>
              <a:schemeClr val="accent2">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44000" rIns="144000" bIns="144000" numCol="1" spcCol="1270" anchor="ctr" anchorCtr="0">
              <a:noAutofit/>
            </a:bodyPr>
            <a:lstStyle/>
            <a:p>
              <a:r>
                <a:rPr lang="fr-CH" sz="1100" b="1" dirty="0" smtClean="0">
                  <a:solidFill>
                    <a:schemeClr val="tx1"/>
                  </a:solidFill>
                </a:rPr>
                <a:t>Séquestration de CO</a:t>
              </a:r>
              <a:r>
                <a:rPr lang="fr-CH" sz="1100" b="1" baseline="-25000" dirty="0" smtClean="0">
                  <a:solidFill>
                    <a:schemeClr val="tx1"/>
                  </a:solidFill>
                </a:rPr>
                <a:t>2</a:t>
              </a:r>
              <a:r>
                <a:rPr lang="fr-CH" sz="1100" b="1" dirty="0">
                  <a:solidFill>
                    <a:schemeClr val="tx1"/>
                  </a:solidFill>
                </a:rPr>
                <a:t> </a:t>
              </a:r>
              <a:r>
                <a:rPr lang="fr-CH" sz="1100" b="1" dirty="0" smtClean="0">
                  <a:solidFill>
                    <a:schemeClr val="tx1"/>
                  </a:solidFill>
                </a:rPr>
                <a:t>/ fixation de carbone</a:t>
              </a:r>
            </a:p>
            <a:p>
              <a:r>
                <a:rPr lang="fr-CH" sz="1100" dirty="0" smtClean="0">
                  <a:solidFill>
                    <a:schemeClr val="tx1"/>
                  </a:solidFill>
                </a:rPr>
                <a:t>(dans la teneur et les réserves en C du sol)</a:t>
              </a:r>
              <a:endParaRPr lang="fr-CH" sz="1100" dirty="0">
                <a:solidFill>
                  <a:schemeClr val="tx1"/>
                </a:solidFill>
              </a:endParaRPr>
            </a:p>
          </p:txBody>
        </p:sp>
        <p:sp>
          <p:nvSpPr>
            <p:cNvPr id="56" name="Ellipse 55"/>
            <p:cNvSpPr/>
            <p:nvPr/>
          </p:nvSpPr>
          <p:spPr>
            <a:xfrm>
              <a:off x="4351521" y="4419137"/>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7" name="Freihandform 56"/>
            <p:cNvSpPr/>
            <p:nvPr/>
          </p:nvSpPr>
          <p:spPr>
            <a:xfrm>
              <a:off x="688230" y="4989801"/>
              <a:ext cx="3564000" cy="594000"/>
            </a:xfrm>
            <a:custGeom>
              <a:avLst/>
              <a:gdLst>
                <a:gd name="connsiteX0" fmla="*/ 0 w 3281076"/>
                <a:gd name="connsiteY0" fmla="*/ 0 h 1188002"/>
                <a:gd name="connsiteX1" fmla="*/ 2687075 w 3281076"/>
                <a:gd name="connsiteY1" fmla="*/ 0 h 1188002"/>
                <a:gd name="connsiteX2" fmla="*/ 3281076 w 3281076"/>
                <a:gd name="connsiteY2" fmla="*/ 594001 h 1188002"/>
                <a:gd name="connsiteX3" fmla="*/ 2687075 w 3281076"/>
                <a:gd name="connsiteY3" fmla="*/ 1188002 h 1188002"/>
                <a:gd name="connsiteX4" fmla="*/ 0 w 3281076"/>
                <a:gd name="connsiteY4" fmla="*/ 1188002 h 1188002"/>
                <a:gd name="connsiteX5" fmla="*/ 0 w 3281076"/>
                <a:gd name="connsiteY5" fmla="*/ 0 h 1188002"/>
                <a:gd name="connsiteX0" fmla="*/ 2687075 w 2687075"/>
                <a:gd name="connsiteY0" fmla="*/ 1188000 h 1188000"/>
                <a:gd name="connsiteX1" fmla="*/ 0 w 2687075"/>
                <a:gd name="connsiteY1" fmla="*/ 1188000 h 1188000"/>
                <a:gd name="connsiteX2" fmla="*/ 0 w 2687075"/>
                <a:gd name="connsiteY2" fmla="*/ 0 h 1188000"/>
                <a:gd name="connsiteX3" fmla="*/ 2687075 w 2687075"/>
                <a:gd name="connsiteY3" fmla="*/ 0 h 1188000"/>
                <a:gd name="connsiteX4" fmla="*/ 2687075 w 2687075"/>
                <a:gd name="connsiteY4" fmla="*/ 1188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075" h="1188000">
                  <a:moveTo>
                    <a:pt x="2687075" y="1188000"/>
                  </a:moveTo>
                  <a:lnTo>
                    <a:pt x="0" y="1188000"/>
                  </a:lnTo>
                  <a:lnTo>
                    <a:pt x="0" y="0"/>
                  </a:lnTo>
                  <a:lnTo>
                    <a:pt x="2687075" y="0"/>
                  </a:lnTo>
                  <a:lnTo>
                    <a:pt x="2687075" y="1188000"/>
                  </a:lnTo>
                  <a:close/>
                </a:path>
              </a:pathLst>
            </a:custGeom>
            <a:solidFill>
              <a:schemeClr val="accent2">
                <a:alpha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44000" rIns="144000" bIns="144000" numCol="1" spcCol="1270" anchor="ctr" anchorCtr="0">
              <a:noAutofit/>
            </a:bodyPr>
            <a:lstStyle/>
            <a:p>
              <a:r>
                <a:rPr lang="fr-CH" sz="1100" b="1" dirty="0" smtClean="0">
                  <a:solidFill>
                    <a:schemeClr val="tx1"/>
                  </a:solidFill>
                </a:rPr>
                <a:t>Différentes influences écologiques</a:t>
              </a:r>
              <a:r>
                <a:rPr lang="fr-CH" sz="1100" dirty="0" smtClean="0">
                  <a:solidFill>
                    <a:schemeClr val="tx1"/>
                  </a:solidFill>
                </a:rPr>
                <a:t/>
              </a:r>
              <a:br>
                <a:rPr lang="fr-CH" sz="1100" dirty="0" smtClean="0">
                  <a:solidFill>
                    <a:schemeClr val="tx1"/>
                  </a:solidFill>
                </a:rPr>
              </a:br>
              <a:r>
                <a:rPr lang="fr-CH" sz="1100" dirty="0" smtClean="0">
                  <a:solidFill>
                    <a:schemeClr val="tx1"/>
                  </a:solidFill>
                </a:rPr>
                <a:t>(biodiversité, protection de la nature, efficience de l’utilisation de l’eau, environnement)</a:t>
              </a:r>
              <a:endParaRPr lang="fr-CH" sz="1100" dirty="0">
                <a:solidFill>
                  <a:schemeClr val="tx1"/>
                </a:solidFill>
              </a:endParaRPr>
            </a:p>
          </p:txBody>
        </p:sp>
        <p:sp>
          <p:nvSpPr>
            <p:cNvPr id="58" name="Ellipse 57"/>
            <p:cNvSpPr/>
            <p:nvPr/>
          </p:nvSpPr>
          <p:spPr>
            <a:xfrm>
              <a:off x="4351521" y="5107819"/>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9" name="Ellipse 58"/>
            <p:cNvSpPr/>
            <p:nvPr/>
          </p:nvSpPr>
          <p:spPr>
            <a:xfrm>
              <a:off x="4774422" y="3733870"/>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0" name="Ellipse 59"/>
            <p:cNvSpPr/>
            <p:nvPr/>
          </p:nvSpPr>
          <p:spPr>
            <a:xfrm>
              <a:off x="4774420" y="4422553"/>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1" name="Ellipse 60"/>
            <p:cNvSpPr/>
            <p:nvPr/>
          </p:nvSpPr>
          <p:spPr>
            <a:xfrm>
              <a:off x="4774420" y="5111236"/>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2" name="Freihandform 61"/>
            <p:cNvSpPr/>
            <p:nvPr/>
          </p:nvSpPr>
          <p:spPr>
            <a:xfrm>
              <a:off x="688230" y="5681187"/>
              <a:ext cx="3564000" cy="594000"/>
            </a:xfrm>
            <a:custGeom>
              <a:avLst/>
              <a:gdLst>
                <a:gd name="connsiteX0" fmla="*/ 0 w 3281076"/>
                <a:gd name="connsiteY0" fmla="*/ 0 h 1188002"/>
                <a:gd name="connsiteX1" fmla="*/ 2687075 w 3281076"/>
                <a:gd name="connsiteY1" fmla="*/ 0 h 1188002"/>
                <a:gd name="connsiteX2" fmla="*/ 3281076 w 3281076"/>
                <a:gd name="connsiteY2" fmla="*/ 594001 h 1188002"/>
                <a:gd name="connsiteX3" fmla="*/ 2687075 w 3281076"/>
                <a:gd name="connsiteY3" fmla="*/ 1188002 h 1188002"/>
                <a:gd name="connsiteX4" fmla="*/ 0 w 3281076"/>
                <a:gd name="connsiteY4" fmla="*/ 1188002 h 1188002"/>
                <a:gd name="connsiteX5" fmla="*/ 0 w 3281076"/>
                <a:gd name="connsiteY5" fmla="*/ 0 h 1188002"/>
                <a:gd name="connsiteX0" fmla="*/ 2687075 w 2687075"/>
                <a:gd name="connsiteY0" fmla="*/ 1188000 h 1188000"/>
                <a:gd name="connsiteX1" fmla="*/ 0 w 2687075"/>
                <a:gd name="connsiteY1" fmla="*/ 1188000 h 1188000"/>
                <a:gd name="connsiteX2" fmla="*/ 0 w 2687075"/>
                <a:gd name="connsiteY2" fmla="*/ 0 h 1188000"/>
                <a:gd name="connsiteX3" fmla="*/ 2687075 w 2687075"/>
                <a:gd name="connsiteY3" fmla="*/ 0 h 1188000"/>
                <a:gd name="connsiteX4" fmla="*/ 2687075 w 2687075"/>
                <a:gd name="connsiteY4" fmla="*/ 1188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075" h="1188000">
                  <a:moveTo>
                    <a:pt x="2687075" y="1188000"/>
                  </a:moveTo>
                  <a:lnTo>
                    <a:pt x="0" y="1188000"/>
                  </a:lnTo>
                  <a:lnTo>
                    <a:pt x="0" y="0"/>
                  </a:lnTo>
                  <a:lnTo>
                    <a:pt x="2687075" y="0"/>
                  </a:lnTo>
                  <a:lnTo>
                    <a:pt x="2687075" y="1188000"/>
                  </a:lnTo>
                  <a:close/>
                </a:path>
              </a:pathLst>
            </a:custGeom>
            <a:solidFill>
              <a:schemeClr val="accent2">
                <a:alpha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44000" rIns="144000" bIns="144000" numCol="1" spcCol="1270" anchor="ctr" anchorCtr="0">
              <a:noAutofit/>
            </a:bodyPr>
            <a:lstStyle/>
            <a:p>
              <a:r>
                <a:rPr lang="fr-CH" sz="1100" b="1" dirty="0" smtClean="0">
                  <a:solidFill>
                    <a:schemeClr val="tx1"/>
                  </a:solidFill>
                </a:rPr>
                <a:t>Potentiel futur d’amélioration du système en relation avec le réchauffement climatique</a:t>
              </a:r>
              <a:r>
                <a:rPr lang="fr-CH" sz="1100" dirty="0" smtClean="0">
                  <a:solidFill>
                    <a:schemeClr val="tx1"/>
                  </a:solidFill>
                </a:rPr>
                <a:t/>
              </a:r>
              <a:br>
                <a:rPr lang="fr-CH" sz="1100" dirty="0" smtClean="0">
                  <a:solidFill>
                    <a:schemeClr val="tx1"/>
                  </a:solidFill>
                </a:rPr>
              </a:br>
              <a:r>
                <a:rPr lang="fr-CH" sz="1100" dirty="0" smtClean="0">
                  <a:solidFill>
                    <a:schemeClr val="tx1"/>
                  </a:solidFill>
                </a:rPr>
                <a:t>(par la recherche et les transferts de connaissances)</a:t>
              </a:r>
              <a:endParaRPr lang="fr-CH" sz="1100" dirty="0">
                <a:solidFill>
                  <a:schemeClr val="tx1"/>
                </a:solidFill>
              </a:endParaRPr>
            </a:p>
          </p:txBody>
        </p:sp>
        <p:sp>
          <p:nvSpPr>
            <p:cNvPr id="63" name="Ellipse 62"/>
            <p:cNvSpPr/>
            <p:nvPr/>
          </p:nvSpPr>
          <p:spPr>
            <a:xfrm>
              <a:off x="4351521" y="5799205"/>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CH" dirty="0"/>
            </a:p>
          </p:txBody>
        </p:sp>
        <p:sp>
          <p:nvSpPr>
            <p:cNvPr id="68" name="Ellipse 67"/>
            <p:cNvSpPr/>
            <p:nvPr/>
          </p:nvSpPr>
          <p:spPr>
            <a:xfrm>
              <a:off x="5214013" y="3742048"/>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0" name="Ellipse 69"/>
            <p:cNvSpPr/>
            <p:nvPr/>
          </p:nvSpPr>
          <p:spPr>
            <a:xfrm>
              <a:off x="5214011" y="5119414"/>
              <a:ext cx="366099" cy="366099"/>
            </a:xfrm>
            <a:prstGeom prst="ellipse">
              <a:avLst/>
            </a:prstGeom>
            <a:solidFill>
              <a:schemeClr val="accent2">
                <a:alpha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6" name="Textfeld 85"/>
            <p:cNvSpPr txBox="1"/>
            <p:nvPr/>
          </p:nvSpPr>
          <p:spPr>
            <a:xfrm>
              <a:off x="4342420" y="1585000"/>
              <a:ext cx="432000" cy="523220"/>
            </a:xfrm>
            <a:prstGeom prst="rect">
              <a:avLst/>
            </a:prstGeom>
            <a:noFill/>
          </p:spPr>
          <p:txBody>
            <a:bodyPr wrap="square" rtlCol="0" anchor="ctr" anchorCtr="0">
              <a:spAutoFit/>
            </a:bodyPr>
            <a:lstStyle/>
            <a:p>
              <a:r>
                <a:rPr lang="fr-CH" sz="2800" dirty="0" smtClean="0">
                  <a:solidFill>
                    <a:schemeClr val="tx1"/>
                  </a:solidFill>
                </a:rPr>
                <a:t>+</a:t>
              </a:r>
              <a:endParaRPr lang="fr-CH" sz="2800" dirty="0">
                <a:solidFill>
                  <a:schemeClr val="tx1"/>
                </a:solidFill>
              </a:endParaRPr>
            </a:p>
          </p:txBody>
        </p:sp>
        <p:sp>
          <p:nvSpPr>
            <p:cNvPr id="87" name="Textfeld 86"/>
            <p:cNvSpPr txBox="1"/>
            <p:nvPr/>
          </p:nvSpPr>
          <p:spPr>
            <a:xfrm>
              <a:off x="4763111" y="1585000"/>
              <a:ext cx="432000" cy="523220"/>
            </a:xfrm>
            <a:prstGeom prst="rect">
              <a:avLst/>
            </a:prstGeom>
            <a:noFill/>
          </p:spPr>
          <p:txBody>
            <a:bodyPr wrap="square" rtlCol="0" anchor="ctr" anchorCtr="0">
              <a:spAutoFit/>
            </a:bodyPr>
            <a:lstStyle/>
            <a:p>
              <a:r>
                <a:rPr lang="fr-CH" sz="2800" dirty="0" smtClean="0">
                  <a:solidFill>
                    <a:schemeClr val="tx1"/>
                  </a:solidFill>
                </a:rPr>
                <a:t>+</a:t>
              </a:r>
              <a:endParaRPr lang="fr-CH" sz="2800" dirty="0">
                <a:solidFill>
                  <a:schemeClr val="tx1"/>
                </a:solidFill>
              </a:endParaRPr>
            </a:p>
          </p:txBody>
        </p:sp>
        <p:sp>
          <p:nvSpPr>
            <p:cNvPr id="88" name="Textfeld 87"/>
            <p:cNvSpPr txBox="1"/>
            <p:nvPr/>
          </p:nvSpPr>
          <p:spPr>
            <a:xfrm>
              <a:off x="4342420" y="2269518"/>
              <a:ext cx="432000" cy="523220"/>
            </a:xfrm>
            <a:prstGeom prst="rect">
              <a:avLst/>
            </a:prstGeom>
            <a:noFill/>
          </p:spPr>
          <p:txBody>
            <a:bodyPr wrap="square" rtlCol="0" anchor="ctr" anchorCtr="0">
              <a:spAutoFit/>
            </a:bodyPr>
            <a:lstStyle/>
            <a:p>
              <a:r>
                <a:rPr lang="fr-CH" sz="2800" dirty="0" smtClean="0">
                  <a:solidFill>
                    <a:schemeClr val="tx1"/>
                  </a:solidFill>
                </a:rPr>
                <a:t>+</a:t>
              </a:r>
              <a:endParaRPr lang="fr-CH" sz="2800" dirty="0">
                <a:solidFill>
                  <a:schemeClr val="tx1"/>
                </a:solidFill>
              </a:endParaRPr>
            </a:p>
          </p:txBody>
        </p:sp>
        <p:sp>
          <p:nvSpPr>
            <p:cNvPr id="89" name="Textfeld 88"/>
            <p:cNvSpPr txBox="1"/>
            <p:nvPr/>
          </p:nvSpPr>
          <p:spPr>
            <a:xfrm>
              <a:off x="4341661" y="3654486"/>
              <a:ext cx="432000" cy="523220"/>
            </a:xfrm>
            <a:prstGeom prst="rect">
              <a:avLst/>
            </a:prstGeom>
            <a:noFill/>
          </p:spPr>
          <p:txBody>
            <a:bodyPr wrap="square" rtlCol="0" anchor="ctr" anchorCtr="0">
              <a:spAutoFit/>
            </a:bodyPr>
            <a:lstStyle/>
            <a:p>
              <a:r>
                <a:rPr lang="fr-CH" sz="2800" dirty="0" smtClean="0">
                  <a:solidFill>
                    <a:schemeClr val="tx1"/>
                  </a:solidFill>
                </a:rPr>
                <a:t>+</a:t>
              </a:r>
              <a:endParaRPr lang="fr-CH" sz="2800" dirty="0">
                <a:solidFill>
                  <a:schemeClr val="tx1"/>
                </a:solidFill>
              </a:endParaRPr>
            </a:p>
          </p:txBody>
        </p:sp>
        <p:sp>
          <p:nvSpPr>
            <p:cNvPr id="90" name="Textfeld 89"/>
            <p:cNvSpPr txBox="1"/>
            <p:nvPr/>
          </p:nvSpPr>
          <p:spPr>
            <a:xfrm>
              <a:off x="4763111" y="3653311"/>
              <a:ext cx="432000" cy="523220"/>
            </a:xfrm>
            <a:prstGeom prst="rect">
              <a:avLst/>
            </a:prstGeom>
            <a:noFill/>
          </p:spPr>
          <p:txBody>
            <a:bodyPr wrap="square" rtlCol="0" anchor="ctr" anchorCtr="0">
              <a:spAutoFit/>
            </a:bodyPr>
            <a:lstStyle/>
            <a:p>
              <a:r>
                <a:rPr lang="fr-CH" sz="2800" dirty="0" smtClean="0">
                  <a:solidFill>
                    <a:schemeClr val="tx1"/>
                  </a:solidFill>
                </a:rPr>
                <a:t>+</a:t>
              </a:r>
              <a:endParaRPr lang="fr-CH" sz="2800" dirty="0">
                <a:solidFill>
                  <a:schemeClr val="tx1"/>
                </a:solidFill>
              </a:endParaRPr>
            </a:p>
          </p:txBody>
        </p:sp>
        <p:sp>
          <p:nvSpPr>
            <p:cNvPr id="91" name="Textfeld 90"/>
            <p:cNvSpPr txBox="1"/>
            <p:nvPr/>
          </p:nvSpPr>
          <p:spPr>
            <a:xfrm>
              <a:off x="5214011" y="3663487"/>
              <a:ext cx="432000" cy="523220"/>
            </a:xfrm>
            <a:prstGeom prst="rect">
              <a:avLst/>
            </a:prstGeom>
            <a:noFill/>
          </p:spPr>
          <p:txBody>
            <a:bodyPr wrap="square" rtlCol="0" anchor="ctr" anchorCtr="0">
              <a:spAutoFit/>
            </a:bodyPr>
            <a:lstStyle/>
            <a:p>
              <a:r>
                <a:rPr lang="fr-CH" sz="2800" dirty="0" smtClean="0">
                  <a:solidFill>
                    <a:schemeClr val="tx1"/>
                  </a:solidFill>
                </a:rPr>
                <a:t>+</a:t>
              </a:r>
              <a:endParaRPr lang="fr-CH" sz="2800" dirty="0">
                <a:solidFill>
                  <a:schemeClr val="tx1"/>
                </a:solidFill>
              </a:endParaRPr>
            </a:p>
          </p:txBody>
        </p:sp>
        <p:sp>
          <p:nvSpPr>
            <p:cNvPr id="92" name="Textfeld 91"/>
            <p:cNvSpPr txBox="1"/>
            <p:nvPr/>
          </p:nvSpPr>
          <p:spPr>
            <a:xfrm>
              <a:off x="4349246" y="4343168"/>
              <a:ext cx="432000" cy="523220"/>
            </a:xfrm>
            <a:prstGeom prst="rect">
              <a:avLst/>
            </a:prstGeom>
            <a:noFill/>
          </p:spPr>
          <p:txBody>
            <a:bodyPr wrap="square" rtlCol="0" anchor="ctr" anchorCtr="0">
              <a:spAutoFit/>
            </a:bodyPr>
            <a:lstStyle/>
            <a:p>
              <a:r>
                <a:rPr lang="fr-CH" sz="2800" dirty="0" smtClean="0">
                  <a:solidFill>
                    <a:schemeClr val="tx1"/>
                  </a:solidFill>
                </a:rPr>
                <a:t>+</a:t>
              </a:r>
              <a:endParaRPr lang="fr-CH" sz="2800" dirty="0">
                <a:solidFill>
                  <a:schemeClr val="tx1"/>
                </a:solidFill>
              </a:endParaRPr>
            </a:p>
          </p:txBody>
        </p:sp>
        <p:sp>
          <p:nvSpPr>
            <p:cNvPr id="93" name="Textfeld 92"/>
            <p:cNvSpPr txBox="1"/>
            <p:nvPr/>
          </p:nvSpPr>
          <p:spPr>
            <a:xfrm>
              <a:off x="4763111" y="4341993"/>
              <a:ext cx="432000" cy="523220"/>
            </a:xfrm>
            <a:prstGeom prst="rect">
              <a:avLst/>
            </a:prstGeom>
            <a:noFill/>
          </p:spPr>
          <p:txBody>
            <a:bodyPr wrap="square" rtlCol="0" anchor="ctr" anchorCtr="0">
              <a:spAutoFit/>
            </a:bodyPr>
            <a:lstStyle/>
            <a:p>
              <a:r>
                <a:rPr lang="fr-CH" sz="2800" dirty="0" smtClean="0">
                  <a:solidFill>
                    <a:schemeClr val="tx1"/>
                  </a:solidFill>
                </a:rPr>
                <a:t>+</a:t>
              </a:r>
              <a:endParaRPr lang="fr-CH" sz="2800" dirty="0">
                <a:solidFill>
                  <a:schemeClr val="tx1"/>
                </a:solidFill>
              </a:endParaRPr>
            </a:p>
          </p:txBody>
        </p:sp>
        <p:sp>
          <p:nvSpPr>
            <p:cNvPr id="94" name="Textfeld 93"/>
            <p:cNvSpPr txBox="1"/>
            <p:nvPr/>
          </p:nvSpPr>
          <p:spPr>
            <a:xfrm>
              <a:off x="4335591" y="5035543"/>
              <a:ext cx="432000" cy="523220"/>
            </a:xfrm>
            <a:prstGeom prst="rect">
              <a:avLst/>
            </a:prstGeom>
            <a:noFill/>
          </p:spPr>
          <p:txBody>
            <a:bodyPr wrap="square" rtlCol="0" anchor="ctr" anchorCtr="0">
              <a:spAutoFit/>
            </a:bodyPr>
            <a:lstStyle/>
            <a:p>
              <a:r>
                <a:rPr lang="fr-CH" sz="2800" dirty="0" smtClean="0">
                  <a:solidFill>
                    <a:schemeClr val="tx1"/>
                  </a:solidFill>
                </a:rPr>
                <a:t>+</a:t>
              </a:r>
              <a:endParaRPr lang="fr-CH" sz="2800" dirty="0">
                <a:solidFill>
                  <a:schemeClr val="tx1"/>
                </a:solidFill>
              </a:endParaRPr>
            </a:p>
          </p:txBody>
        </p:sp>
        <p:sp>
          <p:nvSpPr>
            <p:cNvPr id="95" name="Textfeld 94"/>
            <p:cNvSpPr txBox="1"/>
            <p:nvPr/>
          </p:nvSpPr>
          <p:spPr>
            <a:xfrm>
              <a:off x="4763111" y="5032675"/>
              <a:ext cx="432000" cy="523220"/>
            </a:xfrm>
            <a:prstGeom prst="rect">
              <a:avLst/>
            </a:prstGeom>
            <a:noFill/>
          </p:spPr>
          <p:txBody>
            <a:bodyPr wrap="square" rtlCol="0" anchor="ctr" anchorCtr="0">
              <a:spAutoFit/>
            </a:bodyPr>
            <a:lstStyle/>
            <a:p>
              <a:r>
                <a:rPr lang="fr-CH" sz="2800" dirty="0" smtClean="0">
                  <a:solidFill>
                    <a:schemeClr val="tx1"/>
                  </a:solidFill>
                </a:rPr>
                <a:t>+</a:t>
              </a:r>
              <a:endParaRPr lang="fr-CH" sz="2800" dirty="0">
                <a:solidFill>
                  <a:schemeClr val="tx1"/>
                </a:solidFill>
              </a:endParaRPr>
            </a:p>
          </p:txBody>
        </p:sp>
        <p:sp>
          <p:nvSpPr>
            <p:cNvPr id="96" name="Textfeld 95"/>
            <p:cNvSpPr txBox="1"/>
            <p:nvPr/>
          </p:nvSpPr>
          <p:spPr>
            <a:xfrm>
              <a:off x="5199664" y="5033584"/>
              <a:ext cx="432000" cy="523220"/>
            </a:xfrm>
            <a:prstGeom prst="rect">
              <a:avLst/>
            </a:prstGeom>
            <a:noFill/>
          </p:spPr>
          <p:txBody>
            <a:bodyPr wrap="square" rtlCol="0" anchor="ctr" anchorCtr="0">
              <a:spAutoFit/>
            </a:bodyPr>
            <a:lstStyle/>
            <a:p>
              <a:r>
                <a:rPr lang="fr-CH" sz="2800" dirty="0" smtClean="0">
                  <a:solidFill>
                    <a:schemeClr val="tx1"/>
                  </a:solidFill>
                </a:rPr>
                <a:t>+</a:t>
              </a:r>
              <a:endParaRPr lang="fr-CH" sz="2800" dirty="0">
                <a:solidFill>
                  <a:schemeClr val="tx1"/>
                </a:solidFill>
              </a:endParaRPr>
            </a:p>
          </p:txBody>
        </p:sp>
        <p:sp>
          <p:nvSpPr>
            <p:cNvPr id="98" name="Textfeld 97"/>
            <p:cNvSpPr txBox="1"/>
            <p:nvPr/>
          </p:nvSpPr>
          <p:spPr>
            <a:xfrm>
              <a:off x="4384911" y="2925745"/>
              <a:ext cx="432000" cy="523220"/>
            </a:xfrm>
            <a:prstGeom prst="rect">
              <a:avLst/>
            </a:prstGeom>
            <a:noFill/>
          </p:spPr>
          <p:txBody>
            <a:bodyPr wrap="square" rtlCol="0" anchor="ctr" anchorCtr="0">
              <a:spAutoFit/>
            </a:bodyPr>
            <a:lstStyle/>
            <a:p>
              <a:r>
                <a:rPr lang="fr-CH" sz="2800" dirty="0" smtClean="0">
                  <a:solidFill>
                    <a:schemeClr val="tx1"/>
                  </a:solidFill>
                </a:rPr>
                <a:t>-</a:t>
              </a:r>
              <a:endParaRPr lang="fr-CH" sz="2800" dirty="0">
                <a:solidFill>
                  <a:schemeClr val="tx1"/>
                </a:solidFill>
              </a:endParaRPr>
            </a:p>
          </p:txBody>
        </p:sp>
      </p:grpSp>
      <p:sp>
        <p:nvSpPr>
          <p:cNvPr id="2" name="Titel 1"/>
          <p:cNvSpPr>
            <a:spLocks noGrp="1"/>
          </p:cNvSpPr>
          <p:nvPr>
            <p:ph type="title"/>
          </p:nvPr>
        </p:nvSpPr>
        <p:spPr/>
        <p:txBody>
          <a:bodyPr/>
          <a:lstStyle/>
          <a:p>
            <a:r>
              <a:rPr lang="fr-CH" dirty="0"/>
              <a:t>La durabilité de l’agriculture biologique</a:t>
            </a:r>
            <a:endParaRPr lang="de-CH" dirty="0"/>
          </a:p>
        </p:txBody>
      </p:sp>
      <p:sp>
        <p:nvSpPr>
          <p:cNvPr id="3" name="Inhaltsplatzhalter 2"/>
          <p:cNvSpPr>
            <a:spLocks noGrp="1"/>
          </p:cNvSpPr>
          <p:nvPr>
            <p:ph idx="12"/>
          </p:nvPr>
        </p:nvSpPr>
        <p:spPr/>
        <p:txBody>
          <a:bodyPr/>
          <a:lstStyle/>
          <a:p>
            <a:r>
              <a:rPr lang="fr-CH" dirty="0" smtClean="0"/>
              <a:t>Comparaison des </a:t>
            </a:r>
            <a:r>
              <a:rPr lang="fr-CH" smtClean="0"/>
              <a:t>prestations climatiques</a:t>
            </a:r>
            <a:endParaRPr lang="fr-CH" dirty="0"/>
          </a:p>
        </p:txBody>
      </p:sp>
      <p:sp>
        <p:nvSpPr>
          <p:cNvPr id="4" name="Inhaltsplatzhalter 3"/>
          <p:cNvSpPr>
            <a:spLocks noGrp="1"/>
          </p:cNvSpPr>
          <p:nvPr>
            <p:ph idx="14"/>
          </p:nvPr>
        </p:nvSpPr>
        <p:spPr>
          <a:xfrm>
            <a:off x="713651" y="5750888"/>
            <a:ext cx="2304255" cy="655329"/>
          </a:xfrm>
        </p:spPr>
        <p:txBody>
          <a:bodyPr/>
          <a:lstStyle/>
          <a:p>
            <a:pPr algn="l"/>
            <a:r>
              <a:rPr lang="fr-CH" dirty="0" smtClean="0"/>
              <a:t>Source : Organic Farming and Climate Change (Niggli, Schmid, Fliessbach 2007) </a:t>
            </a:r>
            <a:endParaRPr lang="fr-CH" dirty="0"/>
          </a:p>
        </p:txBody>
      </p:sp>
      <p:sp>
        <p:nvSpPr>
          <p:cNvPr id="6" name="Inhaltsplatzhalter 5"/>
          <p:cNvSpPr>
            <a:spLocks noGrp="1"/>
          </p:cNvSpPr>
          <p:nvPr>
            <p:ph sz="quarter" idx="21"/>
          </p:nvPr>
        </p:nvSpPr>
        <p:spPr>
          <a:xfrm>
            <a:off x="713651" y="1543050"/>
            <a:ext cx="2447400" cy="4276576"/>
          </a:xfrm>
        </p:spPr>
        <p:txBody>
          <a:bodyPr/>
          <a:lstStyle/>
          <a:p>
            <a:r>
              <a:rPr lang="fr-CH" sz="1400" dirty="0" smtClean="0"/>
              <a:t>Prestations climatiques de l’agriculture biologique comparées à celle de la production conventionnelle.</a:t>
            </a:r>
          </a:p>
          <a:p>
            <a:endParaRPr lang="fr-CH" sz="1400" dirty="0" smtClean="0"/>
          </a:p>
          <a:p>
            <a:r>
              <a:rPr lang="fr-CH" sz="1400" dirty="0" smtClean="0"/>
              <a:t>L’agriculture biologique est</a:t>
            </a:r>
          </a:p>
          <a:p>
            <a:pPr marL="533400" indent="-533400"/>
            <a:r>
              <a:rPr lang="fr-CH" sz="1400" dirty="0" smtClean="0"/>
              <a:t>– 	un peu moins bonne</a:t>
            </a:r>
          </a:p>
          <a:p>
            <a:pPr marL="533400" indent="-533400"/>
            <a:r>
              <a:rPr lang="fr-CH" sz="1400" dirty="0" smtClean="0"/>
              <a:t>+ 	un peu meilleure</a:t>
            </a:r>
          </a:p>
          <a:p>
            <a:pPr marL="533400" indent="-533400"/>
            <a:r>
              <a:rPr lang="fr-CH" sz="1400" dirty="0" smtClean="0"/>
              <a:t>++ 	clairement meilleure</a:t>
            </a:r>
          </a:p>
          <a:p>
            <a:pPr marL="533400" indent="-533400"/>
            <a:r>
              <a:rPr lang="fr-CH" sz="1400" dirty="0" smtClean="0"/>
              <a:t>+++ 	nettement meilleure</a:t>
            </a:r>
          </a:p>
          <a:p>
            <a:endParaRPr lang="fr-CH" sz="1400" dirty="0"/>
          </a:p>
        </p:txBody>
      </p:sp>
      <p:sp>
        <p:nvSpPr>
          <p:cNvPr id="7" name="Fußzeilenplatzhalter 6"/>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45</a:t>
            </a:fld>
            <a:endParaRPr lang="fr-CH" altLang="de-DE" dirty="0"/>
          </a:p>
        </p:txBody>
      </p:sp>
      <p:sp>
        <p:nvSpPr>
          <p:cNvPr id="97" name="Textfeld 96"/>
          <p:cNvSpPr txBox="1"/>
          <p:nvPr/>
        </p:nvSpPr>
        <p:spPr>
          <a:xfrm>
            <a:off x="7084833" y="5716577"/>
            <a:ext cx="432000" cy="523220"/>
          </a:xfrm>
          <a:prstGeom prst="rect">
            <a:avLst/>
          </a:prstGeom>
          <a:noFill/>
        </p:spPr>
        <p:txBody>
          <a:bodyPr wrap="square" rtlCol="0" anchor="ctr" anchorCtr="0">
            <a:spAutoFit/>
          </a:bodyPr>
          <a:lstStyle/>
          <a:p>
            <a:r>
              <a:rPr lang="de-CH" sz="2800" dirty="0" smtClean="0">
                <a:solidFill>
                  <a:schemeClr val="tx1"/>
                </a:solidFill>
              </a:rPr>
              <a:t>+</a:t>
            </a:r>
            <a:endParaRPr lang="de-CH" sz="2800" dirty="0">
              <a:solidFill>
                <a:schemeClr val="tx1"/>
              </a:solidFill>
            </a:endParaRPr>
          </a:p>
        </p:txBody>
      </p:sp>
    </p:spTree>
    <p:extLst>
      <p:ext uri="{BB962C8B-B14F-4D97-AF65-F5344CB8AC3E}">
        <p14:creationId xmlns:p14="http://schemas.microsoft.com/office/powerpoint/2010/main" val="37599556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 durabilité de l’agriculture biologique</a:t>
            </a:r>
            <a:endParaRPr lang="fr-CH" dirty="0"/>
          </a:p>
        </p:txBody>
      </p:sp>
      <p:sp>
        <p:nvSpPr>
          <p:cNvPr id="3" name="Inhaltsplatzhalter 2"/>
          <p:cNvSpPr>
            <a:spLocks noGrp="1"/>
          </p:cNvSpPr>
          <p:nvPr>
            <p:ph idx="12"/>
          </p:nvPr>
        </p:nvSpPr>
        <p:spPr/>
        <p:txBody>
          <a:bodyPr/>
          <a:lstStyle/>
          <a:p>
            <a:r>
              <a:rPr lang="fr-CH" dirty="0" smtClean="0"/>
              <a:t>Les exigences sociales de Bio Suisse</a:t>
            </a:r>
            <a:endParaRPr lang="fr-CH" dirty="0"/>
          </a:p>
        </p:txBody>
      </p:sp>
      <p:sp>
        <p:nvSpPr>
          <p:cNvPr id="4" name="Inhaltsplatzhalter 3"/>
          <p:cNvSpPr>
            <a:spLocks noGrp="1"/>
          </p:cNvSpPr>
          <p:nvPr>
            <p:ph idx="14"/>
          </p:nvPr>
        </p:nvSpPr>
        <p:spPr>
          <a:xfrm>
            <a:off x="628650" y="6102208"/>
            <a:ext cx="7886700" cy="279120"/>
          </a:xfrm>
        </p:spPr>
        <p:txBody>
          <a:bodyPr/>
          <a:lstStyle/>
          <a:p>
            <a:r>
              <a:rPr lang="de-CH" dirty="0" smtClean="0"/>
              <a:t>Source : </a:t>
            </a:r>
            <a:r>
              <a:rPr lang="de-CH" dirty="0" err="1" smtClean="0"/>
              <a:t>Cahier</a:t>
            </a:r>
            <a:r>
              <a:rPr lang="de-CH" dirty="0" smtClean="0"/>
              <a:t> des </a:t>
            </a:r>
            <a:r>
              <a:rPr lang="de-CH" dirty="0" err="1" smtClean="0"/>
              <a:t>charges</a:t>
            </a:r>
            <a:r>
              <a:rPr lang="de-CH" dirty="0" smtClean="0"/>
              <a:t> de Bio </a:t>
            </a:r>
            <a:r>
              <a:rPr lang="de-CH" dirty="0"/>
              <a:t>Suisse </a:t>
            </a:r>
            <a:r>
              <a:rPr lang="de-CH" dirty="0" smtClean="0"/>
              <a:t>(Partie I, </a:t>
            </a:r>
            <a:r>
              <a:rPr lang="de-CH" dirty="0" err="1" smtClean="0"/>
              <a:t>chapitre</a:t>
            </a:r>
            <a:r>
              <a:rPr lang="de-CH" dirty="0" smtClean="0"/>
              <a:t> 4)</a:t>
            </a:r>
            <a:endParaRPr lang="de-CH" dirty="0"/>
          </a:p>
        </p:txBody>
      </p:sp>
      <p:sp>
        <p:nvSpPr>
          <p:cNvPr id="5" name="Inhaltsplatzhalter 4"/>
          <p:cNvSpPr>
            <a:spLocks noGrp="1"/>
          </p:cNvSpPr>
          <p:nvPr>
            <p:ph sz="quarter" idx="17"/>
          </p:nvPr>
        </p:nvSpPr>
        <p:spPr/>
        <p:txBody>
          <a:bodyPr/>
          <a:lstStyle/>
          <a:p>
            <a:r>
              <a:rPr lang="fr-CH" dirty="0" smtClean="0"/>
              <a:t>Les exigences sociales traitent des conditions de travail des collaborateurs des entreprises agricoles ou agroalimentaires</a:t>
            </a:r>
          </a:p>
          <a:p>
            <a:r>
              <a:rPr lang="fr-CH" dirty="0" smtClean="0"/>
              <a:t>Elle ne doivent pas être confondues avec les exigences du commerce équitable qui évaluent les prix, la formation des prix et la transparence dans les filières commerciales</a:t>
            </a:r>
          </a:p>
          <a:p>
            <a:r>
              <a:rPr lang="fr-CH" dirty="0" smtClean="0"/>
              <a:t>Le Cahier des charges de Bio Suisse exige la durabilité non seulement pour la production mais aussi pour le secteur social</a:t>
            </a:r>
          </a:p>
          <a:p>
            <a:r>
              <a:rPr lang="fr-CH" dirty="0" smtClean="0"/>
              <a:t>Exigences sociales</a:t>
            </a:r>
          </a:p>
          <a:p>
            <a:pPr lvl="1"/>
            <a:r>
              <a:rPr lang="fr-CH" dirty="0" smtClean="0"/>
              <a:t>Conditions d’engagement au goût du jour</a:t>
            </a:r>
          </a:p>
          <a:p>
            <a:pPr lvl="1"/>
            <a:r>
              <a:rPr lang="fr-CH" dirty="0" smtClean="0"/>
              <a:t>Devoir de </a:t>
            </a:r>
            <a:r>
              <a:rPr lang="fr-CH" dirty="0"/>
              <a:t>diligence </a:t>
            </a:r>
            <a:r>
              <a:rPr lang="fr-CH" dirty="0" smtClean="0"/>
              <a:t>médicale</a:t>
            </a:r>
          </a:p>
          <a:p>
            <a:pPr lvl="1"/>
            <a:r>
              <a:rPr lang="fr-CH" dirty="0" smtClean="0"/>
              <a:t>Sécurité du travail</a:t>
            </a:r>
          </a:p>
          <a:p>
            <a:pPr lvl="1"/>
            <a:r>
              <a:rPr lang="fr-CH" dirty="0" smtClean="0"/>
              <a:t>Droit des employés</a:t>
            </a:r>
          </a:p>
          <a:p>
            <a:pPr lvl="1"/>
            <a:endParaRPr lang="fr-CH" dirty="0" smtClean="0"/>
          </a:p>
          <a:p>
            <a:r>
              <a:rPr lang="fr-CH" dirty="0" smtClean="0"/>
              <a:t>Les entreprises Bio Suisse remplissent un plan de mesures </a:t>
            </a:r>
            <a:br>
              <a:rPr lang="fr-CH" dirty="0" smtClean="0"/>
            </a:br>
            <a:r>
              <a:rPr lang="fr-CH" dirty="0" smtClean="0"/>
              <a:t>et signent une autodéclaration</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46</a:t>
            </a:fld>
            <a:endParaRPr lang="fr-CH" altLang="de-DE" dirty="0"/>
          </a:p>
        </p:txBody>
      </p:sp>
    </p:spTree>
    <p:extLst>
      <p:ext uri="{BB962C8B-B14F-4D97-AF65-F5344CB8AC3E}">
        <p14:creationId xmlns:p14="http://schemas.microsoft.com/office/powerpoint/2010/main" val="20161763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 durabilité de l’agriculture biologique</a:t>
            </a:r>
            <a:endParaRPr lang="fr-CH" dirty="0"/>
          </a:p>
        </p:txBody>
      </p:sp>
      <p:sp>
        <p:nvSpPr>
          <p:cNvPr id="3" name="Inhaltsplatzhalter 2"/>
          <p:cNvSpPr>
            <a:spLocks noGrp="1"/>
          </p:cNvSpPr>
          <p:nvPr>
            <p:ph idx="12"/>
          </p:nvPr>
        </p:nvSpPr>
        <p:spPr/>
        <p:txBody>
          <a:bodyPr/>
          <a:lstStyle/>
          <a:p>
            <a:r>
              <a:rPr lang="fr-CH" dirty="0" smtClean="0"/>
              <a:t>Les relations commerciales équitables à Bio Suisse</a:t>
            </a:r>
            <a:endParaRPr lang="fr-CH" dirty="0"/>
          </a:p>
        </p:txBody>
      </p:sp>
      <p:sp>
        <p:nvSpPr>
          <p:cNvPr id="4" name="Inhaltsplatzhalter 3"/>
          <p:cNvSpPr>
            <a:spLocks noGrp="1"/>
          </p:cNvSpPr>
          <p:nvPr>
            <p:ph idx="14"/>
          </p:nvPr>
        </p:nvSpPr>
        <p:spPr>
          <a:xfrm>
            <a:off x="628650" y="6102208"/>
            <a:ext cx="7886700" cy="279120"/>
          </a:xfrm>
        </p:spPr>
        <p:txBody>
          <a:bodyPr/>
          <a:lstStyle/>
          <a:p>
            <a:r>
              <a:rPr lang="fr-CH" dirty="0" smtClean="0"/>
              <a:t>Source : Cahier des charges de Bio Suisse (Partie I, chapitre 5)</a:t>
            </a:r>
            <a:endParaRPr lang="fr-CH" dirty="0"/>
          </a:p>
        </p:txBody>
      </p:sp>
      <p:sp>
        <p:nvSpPr>
          <p:cNvPr id="5" name="Inhaltsplatzhalter 4"/>
          <p:cNvSpPr>
            <a:spLocks noGrp="1"/>
          </p:cNvSpPr>
          <p:nvPr>
            <p:ph sz="quarter" idx="17"/>
          </p:nvPr>
        </p:nvSpPr>
        <p:spPr/>
        <p:txBody>
          <a:bodyPr/>
          <a:lstStyle/>
          <a:p>
            <a:r>
              <a:rPr lang="fr-CH" dirty="0" smtClean="0"/>
              <a:t>Le commerce des produits Bourgeon doit suivre des principes équitables et s’orienter d’après les valeurs fondamentales suivantes :</a:t>
            </a:r>
          </a:p>
          <a:p>
            <a:pPr lvl="1"/>
            <a:r>
              <a:rPr lang="fr-CH" dirty="0" smtClean="0"/>
              <a:t>Estimation mutuelle, respect et confiance entre les partenaires commerciaux acteurs des différentes filières de création de valeur ajoutée</a:t>
            </a:r>
          </a:p>
          <a:p>
            <a:pPr lvl="1"/>
            <a:r>
              <a:rPr lang="fr-CH" dirty="0" smtClean="0"/>
              <a:t>Collaboration partenariale à long terme et responsabilité dans les négociations contractuelles</a:t>
            </a:r>
          </a:p>
          <a:p>
            <a:pPr lvl="1"/>
            <a:r>
              <a:rPr lang="fr-CH" dirty="0" smtClean="0"/>
              <a:t>Formation des prix équitable</a:t>
            </a:r>
          </a:p>
          <a:p>
            <a:pPr lvl="1"/>
            <a:r>
              <a:rPr lang="fr-CH" dirty="0" smtClean="0"/>
              <a:t>Collaboration constructive à l’</a:t>
            </a:r>
            <a:r>
              <a:rPr lang="fr-CH" dirty="0"/>
              <a:t>e</a:t>
            </a:r>
            <a:r>
              <a:rPr lang="fr-CH" dirty="0" smtClean="0"/>
              <a:t>ncouragement de l’agriculture biologique </a:t>
            </a:r>
          </a:p>
          <a:p>
            <a:pPr lvl="1"/>
            <a:endParaRPr lang="fr-CH" dirty="0" smtClean="0"/>
          </a:p>
          <a:p>
            <a:r>
              <a:rPr lang="fr-CH" dirty="0" smtClean="0"/>
              <a:t>Les producteurs et preneurs de licences Bourgeon sont tenus de respecter le Code de conduite défini par Bio Suisse </a:t>
            </a:r>
          </a:p>
          <a:p>
            <a:r>
              <a:rPr lang="fr-CH" dirty="0" smtClean="0"/>
              <a:t>Bio Suisse gère un monitoring de la mise en œuvre de ce Code de conduite, organise si nécessaire des plateformes de discussions interprofessionnelles et entretient un organe de médiation</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47</a:t>
            </a:fld>
            <a:endParaRPr lang="fr-CH" altLang="de-DE" dirty="0"/>
          </a:p>
        </p:txBody>
      </p:sp>
    </p:spTree>
    <p:extLst>
      <p:ext uri="{BB962C8B-B14F-4D97-AF65-F5344CB8AC3E}">
        <p14:creationId xmlns:p14="http://schemas.microsoft.com/office/powerpoint/2010/main" val="36865475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 durabilité de l’agriculture biologique</a:t>
            </a:r>
            <a:endParaRPr lang="fr-CH" dirty="0"/>
          </a:p>
        </p:txBody>
      </p:sp>
      <p:sp>
        <p:nvSpPr>
          <p:cNvPr id="3" name="Inhaltsplatzhalter 2"/>
          <p:cNvSpPr>
            <a:spLocks noGrp="1"/>
          </p:cNvSpPr>
          <p:nvPr>
            <p:ph idx="12"/>
          </p:nvPr>
        </p:nvSpPr>
        <p:spPr/>
        <p:txBody>
          <a:bodyPr/>
          <a:lstStyle/>
          <a:p>
            <a:r>
              <a:rPr lang="fr-CH" dirty="0" smtClean="0"/>
              <a:t>Prestations sociétales</a:t>
            </a:r>
            <a:endParaRPr lang="fr-CH" dirty="0"/>
          </a:p>
        </p:txBody>
      </p:sp>
      <p:sp>
        <p:nvSpPr>
          <p:cNvPr id="4" name="Inhaltsplatzhalter 3"/>
          <p:cNvSpPr>
            <a:spLocks noGrp="1"/>
          </p:cNvSpPr>
          <p:nvPr>
            <p:ph idx="14"/>
          </p:nvPr>
        </p:nvSpPr>
        <p:spPr>
          <a:xfrm>
            <a:off x="628650" y="6102208"/>
            <a:ext cx="7886700" cy="279120"/>
          </a:xfrm>
        </p:spPr>
        <p:txBody>
          <a:bodyPr/>
          <a:lstStyle/>
          <a:p>
            <a:r>
              <a:rPr lang="de-CH" dirty="0" smtClean="0"/>
              <a:t>Source : Gesellschaftliche Leistungen der biologischen Landwirtschaft, FiBL 2009 </a:t>
            </a:r>
            <a:endParaRPr lang="de-CH" dirty="0"/>
          </a:p>
        </p:txBody>
      </p:sp>
      <p:sp>
        <p:nvSpPr>
          <p:cNvPr id="5" name="Inhaltsplatzhalter 4"/>
          <p:cNvSpPr>
            <a:spLocks noGrp="1"/>
          </p:cNvSpPr>
          <p:nvPr>
            <p:ph sz="quarter" idx="17"/>
          </p:nvPr>
        </p:nvSpPr>
        <p:spPr/>
        <p:txBody>
          <a:bodyPr/>
          <a:lstStyle/>
          <a:p>
            <a:r>
              <a:rPr lang="fr-CH" dirty="0" smtClean="0"/>
              <a:t>Les résultats d’études scientifiques nationales et internationales sur les prestations sociétales de l’agriculture biologique en comparaison avec la production conventionnelle ou intégrée montrent qu’elle :</a:t>
            </a:r>
          </a:p>
          <a:p>
            <a:r>
              <a:rPr lang="fr-CH" dirty="0" smtClean="0"/>
              <a:t>Favorise les externalités positives :</a:t>
            </a:r>
          </a:p>
          <a:p>
            <a:pPr lvl="1"/>
            <a:r>
              <a:rPr lang="fr-CH" dirty="0" smtClean="0"/>
              <a:t>Biodiversité (habitats, génétique, espèces)</a:t>
            </a:r>
          </a:p>
          <a:p>
            <a:pPr lvl="1"/>
            <a:r>
              <a:rPr lang="fr-CH" dirty="0" smtClean="0"/>
              <a:t>Formation d’humus, protection contre l’érosion, </a:t>
            </a:r>
            <a:r>
              <a:rPr lang="fr-CH" dirty="0"/>
              <a:t>séquestration </a:t>
            </a:r>
            <a:r>
              <a:rPr lang="fr-CH" dirty="0" smtClean="0"/>
              <a:t>de CO</a:t>
            </a:r>
            <a:r>
              <a:rPr lang="fr-CH" baseline="-25000" dirty="0" smtClean="0"/>
              <a:t>2</a:t>
            </a:r>
            <a:endParaRPr lang="fr-CH" dirty="0" smtClean="0"/>
          </a:p>
          <a:p>
            <a:pPr lvl="1"/>
            <a:endParaRPr lang="fr-CH" sz="800" dirty="0" smtClean="0"/>
          </a:p>
          <a:p>
            <a:r>
              <a:rPr lang="fr-CH" dirty="0" smtClean="0"/>
              <a:t>Diminue les externalités négatives :</a:t>
            </a:r>
          </a:p>
          <a:p>
            <a:pPr lvl="1"/>
            <a:r>
              <a:rPr lang="fr-CH" dirty="0" smtClean="0"/>
              <a:t>Pertes d’éléments nutritifs et de produits phytosanitaires dans les eaux et l’environnement</a:t>
            </a:r>
          </a:p>
          <a:p>
            <a:pPr lvl="1"/>
            <a:r>
              <a:rPr lang="fr-CH" dirty="0" smtClean="0"/>
              <a:t>Consommation d’énergies non renouvelables</a:t>
            </a:r>
          </a:p>
          <a:p>
            <a:pPr lvl="1"/>
            <a:r>
              <a:rPr lang="fr-CH" dirty="0" smtClean="0"/>
              <a:t>Émissions de gaz à effet de serre (légèrement meilleure)</a:t>
            </a:r>
          </a:p>
          <a:p>
            <a:pPr lvl="1"/>
            <a:r>
              <a:rPr lang="fr-CH" dirty="0" smtClean="0"/>
              <a:t>Contaminations avec des médicaments vétérinaires</a:t>
            </a:r>
          </a:p>
          <a:p>
            <a:endParaRPr lang="fr-CH" sz="800" dirty="0" smtClean="0"/>
          </a:p>
          <a:p>
            <a:r>
              <a:rPr lang="fr-CH" dirty="0" smtClean="0"/>
              <a:t>L’agriculture biologique se distingue surtout </a:t>
            </a:r>
            <a:br>
              <a:rPr lang="fr-CH" dirty="0" smtClean="0"/>
            </a:br>
            <a:r>
              <a:rPr lang="fr-CH" dirty="0" smtClean="0"/>
              <a:t>par ses influences systémiques</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48</a:t>
            </a:fld>
            <a:endParaRPr lang="fr-CH" altLang="de-DE" dirty="0"/>
          </a:p>
        </p:txBody>
      </p:sp>
    </p:spTree>
    <p:extLst>
      <p:ext uri="{BB962C8B-B14F-4D97-AF65-F5344CB8AC3E}">
        <p14:creationId xmlns:p14="http://schemas.microsoft.com/office/powerpoint/2010/main" val="135017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Principes</a:t>
            </a:r>
            <a:endParaRPr lang="fr-CH" dirty="0"/>
          </a:p>
        </p:txBody>
      </p:sp>
      <p:sp>
        <p:nvSpPr>
          <p:cNvPr id="3" name="Inhaltsplatzhalter 2"/>
          <p:cNvSpPr>
            <a:spLocks noGrp="1"/>
          </p:cNvSpPr>
          <p:nvPr>
            <p:ph idx="12"/>
          </p:nvPr>
        </p:nvSpPr>
        <p:spPr/>
        <p:txBody>
          <a:bodyPr/>
          <a:lstStyle/>
          <a:p>
            <a:r>
              <a:rPr lang="fr-CH" dirty="0" smtClean="0"/>
              <a:t>La nutrition des plantes en agriculture biologique </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4</a:t>
            </a:fld>
            <a:endParaRPr lang="fr-CH" altLang="de-DE" dirty="0"/>
          </a:p>
        </p:txBody>
      </p:sp>
      <p:pic>
        <p:nvPicPr>
          <p:cNvPr id="10" name="Picture 2" descr="\\10.0.0.100\vol_data_daten\BilderAlfoeldi\Bildarchiv\DiverseBildsammlungen\SchaubilderCoopNaturaplanBroschüre_def\Bilder_fuerFolien\JPG_FuerPPT_verkleinert\Bauernhof.jpg"/>
          <p:cNvPicPr>
            <a:picLocks noChangeAspect="1" noChangeArrowheads="1"/>
          </p:cNvPicPr>
          <p:nvPr/>
        </p:nvPicPr>
        <p:blipFill rotWithShape="1">
          <a:blip r:embed="rId2">
            <a:extLst>
              <a:ext uri="{28A0092B-C50C-407E-A947-70E740481C1C}">
                <a14:useLocalDpi xmlns:a14="http://schemas.microsoft.com/office/drawing/2010/main" val="0"/>
              </a:ext>
            </a:extLst>
          </a:blip>
          <a:srcRect l="5870" t="4781" r="9919" b="99"/>
          <a:stretch/>
        </p:blipFill>
        <p:spPr bwMode="auto">
          <a:xfrm>
            <a:off x="630000" y="1548000"/>
            <a:ext cx="5760000" cy="46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p:cNvSpPr txBox="1">
            <a:spLocks noChangeArrowheads="1"/>
          </p:cNvSpPr>
          <p:nvPr/>
        </p:nvSpPr>
        <p:spPr bwMode="auto">
          <a:xfrm>
            <a:off x="4283968" y="2908096"/>
            <a:ext cx="1512168" cy="338554"/>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fr-CH" altLang="de-DE" sz="1600" dirty="0" smtClean="0"/>
              <a:t>Fumier, lisier</a:t>
            </a:r>
            <a:endParaRPr lang="fr-CH" altLang="de-DE" sz="1600" dirty="0"/>
          </a:p>
        </p:txBody>
      </p:sp>
      <p:sp>
        <p:nvSpPr>
          <p:cNvPr id="12" name="Textfeld 9"/>
          <p:cNvSpPr txBox="1">
            <a:spLocks noChangeArrowheads="1"/>
          </p:cNvSpPr>
          <p:nvPr/>
        </p:nvSpPr>
        <p:spPr bwMode="auto">
          <a:xfrm>
            <a:off x="899592" y="1986895"/>
            <a:ext cx="4320480" cy="338554"/>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fr-CH" altLang="de-DE" sz="1600" dirty="0" smtClean="0"/>
              <a:t>Rotation culturale et précédents adéquats</a:t>
            </a:r>
            <a:endParaRPr lang="fr-CH" altLang="de-DE" sz="1600" dirty="0"/>
          </a:p>
        </p:txBody>
      </p:sp>
      <p:sp>
        <p:nvSpPr>
          <p:cNvPr id="13" name="Textfeld 10"/>
          <p:cNvSpPr txBox="1">
            <a:spLocks noChangeArrowheads="1"/>
          </p:cNvSpPr>
          <p:nvPr/>
        </p:nvSpPr>
        <p:spPr bwMode="auto">
          <a:xfrm>
            <a:off x="1604698" y="5157192"/>
            <a:ext cx="4551477" cy="338554"/>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fr-CH" altLang="de-DE" sz="1600" dirty="0" smtClean="0"/>
              <a:t>Composts, engrais organiques du commerce</a:t>
            </a:r>
            <a:endParaRPr lang="fr-CH" altLang="de-DE" sz="1600" dirty="0"/>
          </a:p>
        </p:txBody>
      </p:sp>
      <p:sp>
        <p:nvSpPr>
          <p:cNvPr id="15" name="Textfeld 12"/>
          <p:cNvSpPr txBox="1">
            <a:spLocks noChangeArrowheads="1"/>
          </p:cNvSpPr>
          <p:nvPr/>
        </p:nvSpPr>
        <p:spPr bwMode="auto">
          <a:xfrm>
            <a:off x="6852557" y="1571397"/>
            <a:ext cx="1702909" cy="584775"/>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fr-CH" altLang="de-DE" sz="1600" dirty="0" smtClean="0"/>
              <a:t>Aucun engrais chimique</a:t>
            </a:r>
            <a:endParaRPr lang="fr-CH" altLang="de-DE" sz="1600" dirty="0"/>
          </a:p>
        </p:txBody>
      </p:sp>
      <p:pic>
        <p:nvPicPr>
          <p:cNvPr id="16" name="Inhaltsplatzhalt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075" y="2165046"/>
            <a:ext cx="1693333" cy="859536"/>
          </a:xfrm>
          <a:prstGeom prst="rect">
            <a:avLst/>
          </a:prstGeom>
        </p:spPr>
      </p:pic>
    </p:spTree>
    <p:extLst>
      <p:ext uri="{BB962C8B-B14F-4D97-AF65-F5344CB8AC3E}">
        <p14:creationId xmlns:p14="http://schemas.microsoft.com/office/powerpoint/2010/main" val="40957482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 durabilité de l’agriculture biologique</a:t>
            </a:r>
            <a:endParaRPr lang="fr-CH" dirty="0"/>
          </a:p>
        </p:txBody>
      </p:sp>
      <p:sp>
        <p:nvSpPr>
          <p:cNvPr id="3" name="Inhaltsplatzhalter 2"/>
          <p:cNvSpPr>
            <a:spLocks noGrp="1"/>
          </p:cNvSpPr>
          <p:nvPr>
            <p:ph idx="12"/>
          </p:nvPr>
        </p:nvSpPr>
        <p:spPr/>
        <p:txBody>
          <a:bodyPr/>
          <a:lstStyle/>
          <a:p>
            <a:r>
              <a:rPr lang="fr-CH" dirty="0" smtClean="0"/>
              <a:t>Résumé</a:t>
            </a:r>
            <a:endParaRPr lang="fr-CH" dirty="0"/>
          </a:p>
        </p:txBody>
      </p:sp>
      <p:sp>
        <p:nvSpPr>
          <p:cNvPr id="7" name="Inhaltsplatzhalter 6"/>
          <p:cNvSpPr>
            <a:spLocks noGrp="1"/>
          </p:cNvSpPr>
          <p:nvPr>
            <p:ph idx="14"/>
          </p:nvPr>
        </p:nvSpPr>
        <p:spPr/>
        <p:txBody>
          <a:bodyPr/>
          <a:lstStyle/>
          <a:p>
            <a:endParaRPr lang="de-CH" dirty="0"/>
          </a:p>
        </p:txBody>
      </p:sp>
      <p:sp>
        <p:nvSpPr>
          <p:cNvPr id="8" name="Inhaltsplatzhalter 7"/>
          <p:cNvSpPr>
            <a:spLocks noGrp="1"/>
          </p:cNvSpPr>
          <p:nvPr>
            <p:ph sz="quarter" idx="17"/>
          </p:nvPr>
        </p:nvSpPr>
        <p:spPr/>
        <p:txBody>
          <a:bodyPr/>
          <a:lstStyle/>
          <a:p>
            <a:r>
              <a:rPr lang="fr-CH" dirty="0" smtClean="0"/>
              <a:t>L’agriculture biologique </a:t>
            </a:r>
          </a:p>
          <a:p>
            <a:pPr lvl="1"/>
            <a:r>
              <a:rPr lang="fr-CH" dirty="0" smtClean="0"/>
              <a:t>est une approche globale et holistique pour une agriculture et </a:t>
            </a:r>
            <a:br>
              <a:rPr lang="fr-CH" dirty="0" smtClean="0"/>
            </a:br>
            <a:r>
              <a:rPr lang="fr-CH" dirty="0" smtClean="0"/>
              <a:t>une alimentation durables</a:t>
            </a:r>
            <a:endParaRPr lang="fr-CH" dirty="0"/>
          </a:p>
        </p:txBody>
      </p:sp>
      <p:sp>
        <p:nvSpPr>
          <p:cNvPr id="9" name="Inhaltsplatzhalter 8"/>
          <p:cNvSpPr>
            <a:spLocks noGrp="1"/>
          </p:cNvSpPr>
          <p:nvPr>
            <p:ph sz="quarter" idx="23"/>
          </p:nvPr>
        </p:nvSpPr>
        <p:spPr/>
        <p:txBody>
          <a:bodyPr/>
          <a:lstStyle/>
          <a:p>
            <a:r>
              <a:rPr lang="fr-CH" dirty="0" smtClean="0"/>
              <a:t>Les points forts suivants de l’agriculture biologique soutiennent </a:t>
            </a:r>
            <a:br>
              <a:rPr lang="fr-CH" dirty="0" smtClean="0"/>
            </a:br>
            <a:r>
              <a:rPr lang="fr-CH" dirty="0" smtClean="0"/>
              <a:t>des processus de durabilité</a:t>
            </a:r>
          </a:p>
          <a:p>
            <a:pPr lvl="1"/>
            <a:r>
              <a:rPr lang="fr-CH" dirty="0" smtClean="0"/>
              <a:t>Excellence écologique</a:t>
            </a:r>
          </a:p>
          <a:p>
            <a:pPr lvl="1"/>
            <a:r>
              <a:rPr lang="fr-CH" dirty="0" smtClean="0"/>
              <a:t>Grande efficience (stratégie productive de type low input)</a:t>
            </a:r>
          </a:p>
          <a:p>
            <a:pPr lvl="1"/>
            <a:r>
              <a:rPr lang="fr-CH" dirty="0" smtClean="0"/>
              <a:t>Prudence avec les risques (nouvelles technologies, «naturalité», </a:t>
            </a:r>
            <a:br>
              <a:rPr lang="fr-CH" dirty="0" smtClean="0"/>
            </a:br>
            <a:r>
              <a:rPr lang="fr-CH" dirty="0" smtClean="0"/>
              <a:t>«pas industrielle»)</a:t>
            </a:r>
          </a:p>
          <a:p>
            <a:pPr lvl="1"/>
            <a:r>
              <a:rPr lang="fr-CH" dirty="0" smtClean="0"/>
              <a:t>Prévention et évitement comme principe fondamental</a:t>
            </a:r>
          </a:p>
          <a:p>
            <a:pPr lvl="1"/>
            <a:r>
              <a:rPr lang="fr-CH" dirty="0" smtClean="0"/>
              <a:t>Préoccupation active pour les questions éthiques et sociales  </a:t>
            </a:r>
          </a:p>
          <a:p>
            <a:pPr lvl="1"/>
            <a:endParaRPr lang="fr-CH" dirty="0"/>
          </a:p>
        </p:txBody>
      </p:sp>
      <p:sp>
        <p:nvSpPr>
          <p:cNvPr id="6" name="Fußzeilenplatzhalter 5"/>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49</a:t>
            </a:fld>
            <a:endParaRPr lang="fr-CH" altLang="de-DE" dirty="0"/>
          </a:p>
        </p:txBody>
      </p:sp>
    </p:spTree>
    <p:extLst>
      <p:ext uri="{BB962C8B-B14F-4D97-AF65-F5344CB8AC3E}">
        <p14:creationId xmlns:p14="http://schemas.microsoft.com/office/powerpoint/2010/main" val="3015279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fr-CH" dirty="0" smtClean="0"/>
              <a:t>Principes et durabilité</a:t>
            </a:r>
            <a:endParaRPr lang="fr-CH" dirty="0"/>
          </a:p>
        </p:txBody>
      </p:sp>
      <p:sp>
        <p:nvSpPr>
          <p:cNvPr id="3" name="Inhaltsplatzhalter 2"/>
          <p:cNvSpPr>
            <a:spLocks noGrp="1"/>
          </p:cNvSpPr>
          <p:nvPr>
            <p:ph idx="12"/>
          </p:nvPr>
        </p:nvSpPr>
        <p:spPr/>
        <p:txBody>
          <a:bodyPr/>
          <a:lstStyle/>
          <a:p>
            <a:r>
              <a:rPr lang="fr-CH" dirty="0"/>
              <a:t>Impressum, commandes et droits d’utilisation</a:t>
            </a:r>
          </a:p>
        </p:txBody>
      </p:sp>
      <p:sp>
        <p:nvSpPr>
          <p:cNvPr id="9" name="Inhaltsplatzhalter 8"/>
          <p:cNvSpPr>
            <a:spLocks noGrp="1"/>
          </p:cNvSpPr>
          <p:nvPr>
            <p:ph sz="quarter" idx="17"/>
          </p:nvPr>
        </p:nvSpPr>
        <p:spPr/>
        <p:txBody>
          <a:bodyPr/>
          <a:lstStyle/>
          <a:p>
            <a:pPr>
              <a:lnSpc>
                <a:spcPct val="100000"/>
              </a:lnSpc>
              <a:spcBef>
                <a:spcPts val="0"/>
              </a:spcBef>
            </a:pPr>
            <a:r>
              <a:rPr lang="fr-CH" sz="1200" b="1" dirty="0"/>
              <a:t>Éditeurs :</a:t>
            </a:r>
          </a:p>
          <a:p>
            <a:pPr>
              <a:lnSpc>
                <a:spcPct val="100000"/>
              </a:lnSpc>
              <a:spcBef>
                <a:spcPts val="0"/>
              </a:spcBef>
            </a:pPr>
            <a:r>
              <a:rPr lang="fr-CH" sz="1200" dirty="0"/>
              <a:t>Institut de recherche de l’agriculture biologique (FiBL), Ackerstrasse 113, Postfach 219, </a:t>
            </a:r>
            <a:br>
              <a:rPr lang="fr-CH" sz="1200" dirty="0"/>
            </a:br>
            <a:r>
              <a:rPr lang="fr-CH" sz="1200" dirty="0"/>
              <a:t>CH-5070 </a:t>
            </a:r>
            <a:r>
              <a:rPr lang="fr-CH" sz="1200" dirty="0" smtClean="0"/>
              <a:t>Frick, tél</a:t>
            </a:r>
            <a:r>
              <a:rPr lang="fr-CH" sz="1200" dirty="0"/>
              <a:t>. +41 (0)62 865 72 72</a:t>
            </a:r>
            <a:br>
              <a:rPr lang="fr-CH" sz="1200" dirty="0"/>
            </a:br>
            <a:r>
              <a:rPr lang="fr-CH" sz="1200" dirty="0">
                <a:hlinkClick r:id="rId2"/>
              </a:rPr>
              <a:t>info.suisse@fibl.org</a:t>
            </a:r>
            <a:r>
              <a:rPr lang="fr-CH" sz="1200" dirty="0"/>
              <a:t>, </a:t>
            </a:r>
            <a:r>
              <a:rPr lang="fr-CH" sz="1200" dirty="0">
                <a:hlinkClick r:id="rId3"/>
              </a:rPr>
              <a:t>www.fibl.org </a:t>
            </a:r>
            <a:endParaRPr lang="fr-CH" sz="1200" b="1" dirty="0"/>
          </a:p>
          <a:p>
            <a:r>
              <a:rPr lang="fr-CH" sz="1200" dirty="0"/>
              <a:t>Bio Suisse </a:t>
            </a:r>
            <a:br>
              <a:rPr lang="fr-CH" sz="1200" dirty="0"/>
            </a:br>
            <a:r>
              <a:rPr lang="fr-CH" sz="1200" dirty="0"/>
              <a:t>Peter Merian-Strasse 34 </a:t>
            </a:r>
            <a:br>
              <a:rPr lang="fr-CH" sz="1200" dirty="0"/>
            </a:br>
            <a:r>
              <a:rPr lang="fr-CH" sz="1200" dirty="0"/>
              <a:t>CH-4052 </a:t>
            </a:r>
            <a:r>
              <a:rPr lang="fr-CH" sz="1200" dirty="0" smtClean="0"/>
              <a:t>Bâle, tél</a:t>
            </a:r>
            <a:r>
              <a:rPr lang="fr-CH" sz="1200" dirty="0"/>
              <a:t>. +41 (0)61 204 66 66 </a:t>
            </a:r>
            <a:br>
              <a:rPr lang="fr-CH" sz="1200" dirty="0"/>
            </a:br>
            <a:r>
              <a:rPr lang="fr-CH" sz="1200" dirty="0">
                <a:hlinkClick r:id="rId4"/>
              </a:rPr>
              <a:t>bio@bio-suisse.ch</a:t>
            </a:r>
            <a:r>
              <a:rPr lang="fr-CH" sz="1200" dirty="0"/>
              <a:t>, </a:t>
            </a:r>
            <a:r>
              <a:rPr lang="fr-CH" sz="1200" dirty="0">
                <a:hlinkClick r:id="rId5"/>
              </a:rPr>
              <a:t>www.bio-suisse.ch</a:t>
            </a:r>
            <a:r>
              <a:rPr lang="fr-CH" sz="1200" dirty="0"/>
              <a:t> </a:t>
            </a:r>
          </a:p>
          <a:p>
            <a:pPr>
              <a:lnSpc>
                <a:spcPct val="100000"/>
              </a:lnSpc>
              <a:spcBef>
                <a:spcPts val="700"/>
              </a:spcBef>
            </a:pPr>
            <a:r>
              <a:rPr lang="fr-CH" sz="1200" b="1" dirty="0"/>
              <a:t>Collaboration et vérification : </a:t>
            </a:r>
            <a:r>
              <a:rPr lang="fr-CH" sz="1200" dirty="0" smtClean="0"/>
              <a:t>Lukas </a:t>
            </a:r>
            <a:r>
              <a:rPr lang="fr-CH" sz="1200" dirty="0" err="1" smtClean="0"/>
              <a:t>Baum-gartner</a:t>
            </a:r>
            <a:r>
              <a:rPr lang="fr-CH" sz="1200" dirty="0" smtClean="0"/>
              <a:t>, Richard Bircher, Urs Guyer (Bio Suisse), Urs Niggli, Robert Obrist, Pascal Olivier (Bio Suisse), Jakob Rohrer (BBZ Arenenberg), Christian Schader, Otto Schmid</a:t>
            </a:r>
            <a:endParaRPr lang="fr-CH" sz="1200" b="1" dirty="0" smtClean="0"/>
          </a:p>
          <a:p>
            <a:pPr>
              <a:lnSpc>
                <a:spcPct val="100000"/>
              </a:lnSpc>
              <a:spcBef>
                <a:spcPts val="700"/>
              </a:spcBef>
            </a:pPr>
            <a:r>
              <a:rPr lang="fr-CH" sz="1200" b="1" dirty="0"/>
              <a:t>Rédaction et mise en page :</a:t>
            </a:r>
            <a:r>
              <a:rPr lang="fr-CH" sz="1200" dirty="0"/>
              <a:t> Simone Bissig,</a:t>
            </a:r>
            <a:br>
              <a:rPr lang="fr-CH" sz="1200" dirty="0"/>
            </a:br>
            <a:r>
              <a:rPr lang="fr-CH" sz="1200" dirty="0"/>
              <a:t>Kathrin Huber (v. française : aussi Manuel Perret)</a:t>
            </a:r>
            <a:endParaRPr lang="fr-CH" sz="1200" b="1" dirty="0"/>
          </a:p>
          <a:p>
            <a:pPr>
              <a:lnSpc>
                <a:spcPct val="100000"/>
              </a:lnSpc>
              <a:spcBef>
                <a:spcPts val="700"/>
              </a:spcBef>
            </a:pPr>
            <a:r>
              <a:rPr lang="fr-CH" sz="1200" b="1" dirty="0"/>
              <a:t>Traduction :</a:t>
            </a:r>
            <a:r>
              <a:rPr lang="fr-CH" sz="1200" dirty="0"/>
              <a:t> Manuel Perret</a:t>
            </a:r>
            <a:endParaRPr lang="fr-CH" sz="1200" b="1" dirty="0"/>
          </a:p>
          <a:p>
            <a:pPr>
              <a:lnSpc>
                <a:spcPct val="100000"/>
              </a:lnSpc>
              <a:spcBef>
                <a:spcPts val="700"/>
              </a:spcBef>
            </a:pPr>
            <a:r>
              <a:rPr lang="fr-CH" sz="1200" b="1" dirty="0"/>
              <a:t>Illustrations : </a:t>
            </a:r>
            <a:r>
              <a:rPr lang="fr-CH" sz="1200" dirty="0" smtClean="0"/>
              <a:t>2.0 : Lukas Pfiffner, 2.3-2.8 et 2.29 : Treuthardt </a:t>
            </a:r>
            <a:r>
              <a:rPr lang="fr-CH" sz="1200" dirty="0" err="1" smtClean="0"/>
              <a:t>Gann</a:t>
            </a:r>
            <a:r>
              <a:rPr lang="fr-CH" sz="1200" dirty="0" smtClean="0"/>
              <a:t>, autres photos et graphiques : FiBL (sauf autres mentions)</a:t>
            </a:r>
          </a:p>
          <a:p>
            <a:pPr>
              <a:lnSpc>
                <a:spcPct val="100000"/>
              </a:lnSpc>
              <a:spcBef>
                <a:spcPts val="700"/>
              </a:spcBef>
            </a:pPr>
            <a:r>
              <a:rPr lang="fr-CH" sz="1200" b="1" dirty="0"/>
              <a:t>Commande et téléchargement gratuit : </a:t>
            </a:r>
            <a:r>
              <a:rPr lang="fr-CH" sz="1200" dirty="0">
                <a:hlinkClick r:id="rId6"/>
              </a:rPr>
              <a:t>www.shop.fibl.org </a:t>
            </a:r>
            <a:r>
              <a:rPr lang="fr-CH" sz="1200" dirty="0"/>
              <a:t> (Collection de transparents sur l’agriculture biologique)</a:t>
            </a:r>
            <a:endParaRPr lang="fr-CH" sz="1200" b="1" dirty="0"/>
          </a:p>
          <a:p>
            <a:endParaRPr lang="fr-CH" sz="1400" dirty="0" smtClean="0"/>
          </a:p>
          <a:p>
            <a:endParaRPr lang="fr-CH" dirty="0"/>
          </a:p>
        </p:txBody>
      </p:sp>
      <p:sp>
        <p:nvSpPr>
          <p:cNvPr id="10" name="Inhaltsplatzhalter 9"/>
          <p:cNvSpPr>
            <a:spLocks noGrp="1"/>
          </p:cNvSpPr>
          <p:nvPr>
            <p:ph sz="quarter" idx="45"/>
          </p:nvPr>
        </p:nvSpPr>
        <p:spPr>
          <a:xfrm>
            <a:off x="4619012" y="1543198"/>
            <a:ext cx="3896338" cy="4694113"/>
          </a:xfrm>
        </p:spPr>
        <p:txBody>
          <a:bodyPr/>
          <a:lstStyle/>
          <a:p>
            <a:r>
              <a:rPr lang="fr-CH" sz="1200" b="1" dirty="0"/>
              <a:t>Responsabilité : </a:t>
            </a:r>
          </a:p>
          <a:p>
            <a:pPr>
              <a:lnSpc>
                <a:spcPct val="100000"/>
              </a:lnSpc>
              <a:spcBef>
                <a:spcPts val="0"/>
              </a:spcBef>
            </a:pPr>
            <a:r>
              <a:rPr lang="fr-CH" sz="1200" dirty="0"/>
              <a:t>Les contenus de cette collection de transparents ont été réalisés et vérifiés avec le plus grand soin. Il n’est cependant pas possible d’exclure totalement toute erreur. Nous n’assumons donc aucune forme de responsabilité que ce soit pour d'éventuelles inexactitudes. </a:t>
            </a:r>
          </a:p>
          <a:p>
            <a:r>
              <a:rPr lang="fr-CH" sz="1200" b="1" dirty="0"/>
              <a:t>Droits d’utilisation :</a:t>
            </a:r>
          </a:p>
          <a:p>
            <a:pPr>
              <a:lnSpc>
                <a:spcPct val="100000"/>
              </a:lnSpc>
              <a:spcBef>
                <a:spcPts val="0"/>
              </a:spcBef>
            </a:pPr>
            <a:r>
              <a:rPr lang="fr-CH" sz="1200" dirty="0"/>
              <a:t>Cette collection de transparents est conçue pour l’enseignement et la formation. Ses différentes parties peuvent être utilisées, diffusées et modifiées à condition de mentionner les sources des textes et des illustrations. Les mentions de droits d'auteur de toute sorte qui sont contenues dans les documents téléchargés doivent être conservés et reproduits. Les éditeurs n’assument aucune responsabilité pour les contenus des liens externes.</a:t>
            </a:r>
          </a:p>
          <a:p>
            <a:r>
              <a:rPr lang="fr-CH" sz="1200" b="1" dirty="0"/>
              <a:t>2</a:t>
            </a:r>
            <a:r>
              <a:rPr lang="fr-CH" sz="1200" b="1" baseline="30000" dirty="0"/>
              <a:t>ème</a:t>
            </a:r>
            <a:r>
              <a:rPr lang="fr-CH" sz="1200" b="1" dirty="0"/>
              <a:t> édition, 2016</a:t>
            </a:r>
          </a:p>
          <a:p>
            <a:pPr>
              <a:lnSpc>
                <a:spcPct val="100000"/>
              </a:lnSpc>
              <a:spcBef>
                <a:spcPts val="0"/>
              </a:spcBef>
            </a:pPr>
            <a:r>
              <a:rPr lang="fr-CH" sz="1200" dirty="0"/>
              <a:t>1</a:t>
            </a:r>
            <a:r>
              <a:rPr lang="fr-CH" sz="1200" baseline="30000" dirty="0"/>
              <a:t>ère</a:t>
            </a:r>
            <a:r>
              <a:rPr lang="fr-CH" sz="1200" dirty="0"/>
              <a:t> édition 2004, rédaction Res Schmutz</a:t>
            </a:r>
          </a:p>
          <a:p>
            <a:pPr>
              <a:lnSpc>
                <a:spcPct val="100000"/>
              </a:lnSpc>
              <a:spcBef>
                <a:spcPts val="700"/>
              </a:spcBef>
            </a:pPr>
            <a:r>
              <a:rPr lang="fr-CH" sz="1200" dirty="0"/>
              <a:t>Cette collection de transparents a été cofinancée par la Coop avec un don fait à l’occasion des 20 ans de Coop Naturaplan.</a:t>
            </a:r>
          </a:p>
        </p:txBody>
      </p:sp>
      <p:sp>
        <p:nvSpPr>
          <p:cNvPr id="6" name="Fußzeilenplatzhalter 5"/>
          <p:cNvSpPr>
            <a:spLocks noGrp="1"/>
          </p:cNvSpPr>
          <p:nvPr>
            <p:ph type="ftr" sz="quarter" idx="4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50</a:t>
            </a:fld>
            <a:endParaRPr lang="fr-CH" altLang="de-DE" dirty="0"/>
          </a:p>
        </p:txBody>
      </p:sp>
    </p:spTree>
    <p:extLst>
      <p:ext uri="{BB962C8B-B14F-4D97-AF65-F5344CB8AC3E}">
        <p14:creationId xmlns:p14="http://schemas.microsoft.com/office/powerpoint/2010/main" val="937669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Principes</a:t>
            </a:r>
            <a:endParaRPr lang="fr-CH" dirty="0"/>
          </a:p>
        </p:txBody>
      </p:sp>
      <p:sp>
        <p:nvSpPr>
          <p:cNvPr id="3" name="Inhaltsplatzhalter 2"/>
          <p:cNvSpPr>
            <a:spLocks noGrp="1"/>
          </p:cNvSpPr>
          <p:nvPr>
            <p:ph idx="12"/>
          </p:nvPr>
        </p:nvSpPr>
        <p:spPr>
          <a:xfrm>
            <a:off x="621896" y="839332"/>
            <a:ext cx="7893454" cy="444791"/>
          </a:xfrm>
        </p:spPr>
        <p:txBody>
          <a:bodyPr>
            <a:normAutofit/>
          </a:bodyPr>
          <a:lstStyle/>
          <a:p>
            <a:r>
              <a:rPr lang="fr-CH" dirty="0" smtClean="0"/>
              <a:t>Les mauvaises herbes en agriculture biologique </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5</a:t>
            </a:fld>
            <a:endParaRPr lang="fr-CH" altLang="de-DE" dirty="0"/>
          </a:p>
        </p:txBody>
      </p:sp>
      <p:pic>
        <p:nvPicPr>
          <p:cNvPr id="7" name="Picture 2" descr="\\10.0.0.100\vol_data_daten\BilderAlfoeldi\Bildarchiv\DiverseBildsammlungen\SchaubilderCoopNaturaplanBroschüre_def\Bilder_fuerFolien\JPG_FuerPPT_verkleinert\Bauernhof.jpg"/>
          <p:cNvPicPr>
            <a:picLocks noChangeAspect="1" noChangeArrowheads="1"/>
          </p:cNvPicPr>
          <p:nvPr/>
        </p:nvPicPr>
        <p:blipFill rotWithShape="1">
          <a:blip r:embed="rId3">
            <a:extLst>
              <a:ext uri="{28A0092B-C50C-407E-A947-70E740481C1C}">
                <a14:useLocalDpi xmlns:a14="http://schemas.microsoft.com/office/drawing/2010/main" val="0"/>
              </a:ext>
            </a:extLst>
          </a:blip>
          <a:srcRect l="469" t="451" r="31796" b="23768"/>
          <a:stretch/>
        </p:blipFill>
        <p:spPr bwMode="auto">
          <a:xfrm>
            <a:off x="630000" y="1548000"/>
            <a:ext cx="5760000" cy="46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12"/>
          <p:cNvSpPr txBox="1">
            <a:spLocks noChangeArrowheads="1"/>
          </p:cNvSpPr>
          <p:nvPr/>
        </p:nvSpPr>
        <p:spPr bwMode="auto">
          <a:xfrm>
            <a:off x="6811031" y="1585985"/>
            <a:ext cx="1705599" cy="584775"/>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fr-CH" altLang="de-DE" sz="1600" dirty="0" smtClean="0"/>
              <a:t>Aucun herbicide</a:t>
            </a:r>
            <a:endParaRPr lang="fr-CH" altLang="de-DE" sz="1600" dirty="0"/>
          </a:p>
        </p:txBody>
      </p:sp>
      <p:sp>
        <p:nvSpPr>
          <p:cNvPr id="11" name="Textfeld 2"/>
          <p:cNvSpPr txBox="1">
            <a:spLocks noChangeArrowheads="1"/>
          </p:cNvSpPr>
          <p:nvPr/>
        </p:nvSpPr>
        <p:spPr bwMode="auto">
          <a:xfrm>
            <a:off x="2472616" y="4320000"/>
            <a:ext cx="1753808" cy="984885"/>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fr-CH" altLang="de-DE" sz="1600" dirty="0" smtClean="0"/>
              <a:t>Lutte indirecte : </a:t>
            </a:r>
            <a:r>
              <a:rPr lang="fr-CH" altLang="de-DE" sz="1400" dirty="0" smtClean="0"/>
              <a:t>Choix des variétés </a:t>
            </a:r>
            <a:br>
              <a:rPr lang="fr-CH" altLang="de-DE" sz="1400" dirty="0" smtClean="0"/>
            </a:br>
            <a:r>
              <a:rPr lang="fr-CH" altLang="de-DE" sz="1400" dirty="0" smtClean="0"/>
              <a:t>Rotation  culturale Date de semis</a:t>
            </a:r>
            <a:endParaRPr lang="fr-CH" altLang="de-DE" sz="1400" dirty="0"/>
          </a:p>
        </p:txBody>
      </p:sp>
      <p:sp>
        <p:nvSpPr>
          <p:cNvPr id="12" name="Textfeld 2"/>
          <p:cNvSpPr txBox="1">
            <a:spLocks noChangeArrowheads="1"/>
          </p:cNvSpPr>
          <p:nvPr/>
        </p:nvSpPr>
        <p:spPr bwMode="auto">
          <a:xfrm>
            <a:off x="4226424" y="1619999"/>
            <a:ext cx="1728000" cy="523220"/>
          </a:xfrm>
          <a:prstGeom prst="rect">
            <a:avLst/>
          </a:prstGeom>
          <a:solidFill>
            <a:schemeClr val="bg1">
              <a:alpha val="80000"/>
            </a:schemeClr>
          </a:solidFill>
          <a:ln>
            <a:noFill/>
          </a:ln>
          <a:extLst/>
        </p:spPr>
        <p:txBody>
          <a:bodyPr wrap="square" r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fr-CH" altLang="de-DE" sz="1400" dirty="0" smtClean="0"/>
              <a:t>Travail du sol adéquat</a:t>
            </a:r>
            <a:endParaRPr lang="fr-CH" altLang="de-DE" sz="1400" dirty="0"/>
          </a:p>
        </p:txBody>
      </p:sp>
      <p:pic>
        <p:nvPicPr>
          <p:cNvPr id="13" name="Picture 2" descr="C:\Users\thomas.alfoeldi\Desktop\Folien_FuerRegula\Bilder\verkl\Alfoeldi_Scheibenegge-Althaus_0051.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1642" t="13144" r="-2562" b="18814"/>
          <a:stretch/>
        </p:blipFill>
        <p:spPr bwMode="auto">
          <a:xfrm>
            <a:off x="4226424" y="2141612"/>
            <a:ext cx="1774066"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thomas.alfoeldi\Desktop\Folien_FuerRegula\Bilder\verkl\Alfoeldi_MaschinenGemueseUnkrautregulierung_Juni2012 (8).jpg"/>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t="24477" b="7461"/>
          <a:stretch/>
        </p:blipFill>
        <p:spPr bwMode="auto">
          <a:xfrm>
            <a:off x="720000" y="2160000"/>
            <a:ext cx="1692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C:\Users\thomas.alfoeldi\Desktop\Folien_FuerRegula\Bilder\verkl\Alfoeldi_BioweizenmitMohn_8965.jpg"/>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t="1" b="23715"/>
          <a:stretch/>
        </p:blipFill>
        <p:spPr bwMode="auto">
          <a:xfrm>
            <a:off x="2465772" y="5292000"/>
            <a:ext cx="1760652"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2"/>
          <p:cNvSpPr txBox="1">
            <a:spLocks noChangeArrowheads="1"/>
          </p:cNvSpPr>
          <p:nvPr/>
        </p:nvSpPr>
        <p:spPr bwMode="auto">
          <a:xfrm>
            <a:off x="2473212" y="1620350"/>
            <a:ext cx="1692000" cy="846386"/>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fr-CH" altLang="de-DE" sz="1400" dirty="0" smtClean="0"/>
              <a:t/>
            </a:r>
            <a:br>
              <a:rPr lang="fr-CH" altLang="de-DE" sz="1400" dirty="0" smtClean="0"/>
            </a:br>
            <a:r>
              <a:rPr lang="fr-CH" altLang="de-DE" sz="1400" dirty="0" smtClean="0"/>
              <a:t>Travail manuel</a:t>
            </a:r>
          </a:p>
          <a:p>
            <a:pPr>
              <a:spcBef>
                <a:spcPct val="50000"/>
              </a:spcBef>
            </a:pPr>
            <a:endParaRPr lang="fr-CH" altLang="de-DE" sz="1400" dirty="0"/>
          </a:p>
        </p:txBody>
      </p:sp>
      <p:pic>
        <p:nvPicPr>
          <p:cNvPr id="17" name="Picture 4" descr="C:\Users\thomas.alfoeldi\Desktop\Folien_FuerRegula\Bilder\verkl\Alfoeldi_Handhacken.jpg"/>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l="9839" t="3257" r="19175" b="32289"/>
          <a:stretch/>
        </p:blipFill>
        <p:spPr bwMode="auto">
          <a:xfrm>
            <a:off x="2473212" y="2149275"/>
            <a:ext cx="1692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feld 2"/>
          <p:cNvSpPr txBox="1">
            <a:spLocks noChangeArrowheads="1"/>
          </p:cNvSpPr>
          <p:nvPr/>
        </p:nvSpPr>
        <p:spPr bwMode="auto">
          <a:xfrm>
            <a:off x="720000" y="1620000"/>
            <a:ext cx="1692000" cy="553998"/>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fr-CH" altLang="de-DE" sz="1600" dirty="0" smtClean="0"/>
              <a:t>Lutte directe :</a:t>
            </a:r>
            <a:r>
              <a:rPr lang="fr-CH" altLang="de-DE" sz="1400" dirty="0" smtClean="0"/>
              <a:t> </a:t>
            </a:r>
            <a:br>
              <a:rPr lang="fr-CH" altLang="de-DE" sz="1400" dirty="0" smtClean="0"/>
            </a:br>
            <a:r>
              <a:rPr lang="fr-CH" altLang="de-DE" sz="1400" dirty="0" smtClean="0"/>
              <a:t>Étrille, sarcleuse</a:t>
            </a:r>
            <a:endParaRPr lang="fr-CH" altLang="de-DE" sz="1400" dirty="0"/>
          </a:p>
        </p:txBody>
      </p:sp>
      <p:pic>
        <p:nvPicPr>
          <p:cNvPr id="19" name="Inhaltsplatzhalter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7398" y="2159184"/>
            <a:ext cx="1688592" cy="865632"/>
          </a:xfrm>
          <a:prstGeom prst="rect">
            <a:avLst/>
          </a:prstGeom>
        </p:spPr>
      </p:pic>
    </p:spTree>
    <p:extLst>
      <p:ext uri="{BB962C8B-B14F-4D97-AF65-F5344CB8AC3E}">
        <p14:creationId xmlns:p14="http://schemas.microsoft.com/office/powerpoint/2010/main" val="786474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Principes</a:t>
            </a:r>
            <a:endParaRPr lang="fr-CH" dirty="0"/>
          </a:p>
        </p:txBody>
      </p:sp>
      <p:sp>
        <p:nvSpPr>
          <p:cNvPr id="3" name="Inhaltsplatzhalter 2"/>
          <p:cNvSpPr>
            <a:spLocks noGrp="1"/>
          </p:cNvSpPr>
          <p:nvPr>
            <p:ph idx="12"/>
          </p:nvPr>
        </p:nvSpPr>
        <p:spPr/>
        <p:txBody>
          <a:bodyPr/>
          <a:lstStyle/>
          <a:p>
            <a:r>
              <a:rPr lang="fr-CH" dirty="0" smtClean="0"/>
              <a:t>La protection phytosanitaire en agriculture biologique </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6</a:t>
            </a:fld>
            <a:endParaRPr lang="fr-CH" altLang="de-DE" dirty="0"/>
          </a:p>
        </p:txBody>
      </p:sp>
      <p:pic>
        <p:nvPicPr>
          <p:cNvPr id="9" name="Picture 2" descr="\\10.0.0.100\vol_data_daten\BilderAlfoeldi\Bildarchiv\DiverseBildsammlungen\SchaubilderCoopNaturaplanBroschüre_def\Bilder_fuerFolien\JPG_FuerPPT_verkleinert\Artenvielfalt.jpg"/>
          <p:cNvPicPr>
            <a:picLocks noChangeAspect="1" noChangeArrowheads="1"/>
          </p:cNvPicPr>
          <p:nvPr/>
        </p:nvPicPr>
        <p:blipFill rotWithShape="1">
          <a:blip r:embed="rId2">
            <a:extLst>
              <a:ext uri="{28A0092B-C50C-407E-A947-70E740481C1C}">
                <a14:useLocalDpi xmlns:a14="http://schemas.microsoft.com/office/drawing/2010/main" val="0"/>
              </a:ext>
            </a:extLst>
          </a:blip>
          <a:srcRect l="20915" t="194" r="210" b="10402"/>
          <a:stretch/>
        </p:blipFill>
        <p:spPr bwMode="auto">
          <a:xfrm>
            <a:off x="630000" y="1548000"/>
            <a:ext cx="5760000" cy="46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p:cNvSpPr txBox="1">
            <a:spLocks noChangeArrowheads="1"/>
          </p:cNvSpPr>
          <p:nvPr/>
        </p:nvSpPr>
        <p:spPr bwMode="auto">
          <a:xfrm>
            <a:off x="755576" y="1680366"/>
            <a:ext cx="2664296" cy="1077218"/>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fr-CH" altLang="de-DE" sz="1600" dirty="0" smtClean="0"/>
              <a:t>Protection par :</a:t>
            </a:r>
            <a:br>
              <a:rPr lang="fr-CH" altLang="de-DE" sz="1600" dirty="0" smtClean="0"/>
            </a:br>
            <a:r>
              <a:rPr lang="fr-CH" altLang="de-DE" sz="1600" b="0" dirty="0"/>
              <a:t>Cultures </a:t>
            </a:r>
            <a:r>
              <a:rPr lang="fr-CH" altLang="de-DE" sz="1600" b="0" dirty="0" smtClean="0"/>
              <a:t>et rotations </a:t>
            </a:r>
            <a:r>
              <a:rPr lang="fr-CH" altLang="de-DE" sz="1600" b="0" dirty="0" err="1" smtClean="0"/>
              <a:t>adap-tées</a:t>
            </a:r>
            <a:r>
              <a:rPr lang="fr-CH" altLang="de-DE" sz="1600" b="0" dirty="0" smtClean="0"/>
              <a:t> aux conditions locales</a:t>
            </a:r>
            <a:br>
              <a:rPr lang="fr-CH" altLang="de-DE" sz="1600" b="0" dirty="0" smtClean="0"/>
            </a:br>
            <a:r>
              <a:rPr lang="fr-CH" altLang="de-DE" sz="1600" b="0" dirty="0" smtClean="0"/>
              <a:t>Variétés résistantes</a:t>
            </a:r>
            <a:endParaRPr lang="fr-CH" altLang="de-DE" sz="1400" dirty="0"/>
          </a:p>
        </p:txBody>
      </p:sp>
      <p:sp>
        <p:nvSpPr>
          <p:cNvPr id="12" name="Textfeld 2"/>
          <p:cNvSpPr txBox="1">
            <a:spLocks noChangeArrowheads="1"/>
          </p:cNvSpPr>
          <p:nvPr/>
        </p:nvSpPr>
        <p:spPr bwMode="auto">
          <a:xfrm>
            <a:off x="745418" y="3501499"/>
            <a:ext cx="2674453" cy="1323439"/>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fr-CH" altLang="de-DE" sz="1600" dirty="0" smtClean="0"/>
              <a:t>Favoriser les </a:t>
            </a:r>
            <a:br>
              <a:rPr lang="fr-CH" altLang="de-DE" sz="1600" dirty="0" smtClean="0"/>
            </a:br>
            <a:r>
              <a:rPr lang="fr-CH" altLang="de-DE" sz="1600" dirty="0" smtClean="0"/>
              <a:t>auxiliaires par :</a:t>
            </a:r>
            <a:br>
              <a:rPr lang="fr-CH" altLang="de-DE" sz="1600" dirty="0" smtClean="0"/>
            </a:br>
            <a:r>
              <a:rPr lang="fr-CH" altLang="de-DE" sz="1600" b="0" dirty="0" smtClean="0"/>
              <a:t>Jachères fleuries </a:t>
            </a:r>
          </a:p>
          <a:p>
            <a:r>
              <a:rPr lang="fr-CH" altLang="de-DE" sz="1600" b="0" dirty="0" smtClean="0"/>
              <a:t>Bordures de champs</a:t>
            </a:r>
            <a:br>
              <a:rPr lang="fr-CH" altLang="de-DE" sz="1600" b="0" dirty="0" smtClean="0"/>
            </a:br>
            <a:r>
              <a:rPr lang="fr-CH" altLang="de-DE" sz="1600" b="0" dirty="0" smtClean="0"/>
              <a:t>Haies</a:t>
            </a:r>
            <a:endParaRPr lang="fr-CH" altLang="de-DE" sz="1600" b="0" dirty="0"/>
          </a:p>
        </p:txBody>
      </p:sp>
      <p:sp>
        <p:nvSpPr>
          <p:cNvPr id="13" name="Textfeld 12"/>
          <p:cNvSpPr txBox="1">
            <a:spLocks noChangeArrowheads="1"/>
          </p:cNvSpPr>
          <p:nvPr/>
        </p:nvSpPr>
        <p:spPr bwMode="auto">
          <a:xfrm>
            <a:off x="6660232" y="1571397"/>
            <a:ext cx="1855118" cy="1077218"/>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fr-CH" altLang="de-DE" sz="1600" dirty="0" smtClean="0"/>
              <a:t>Aucun</a:t>
            </a:r>
            <a:br>
              <a:rPr lang="fr-CH" altLang="de-DE" sz="1600" dirty="0" smtClean="0"/>
            </a:br>
            <a:r>
              <a:rPr lang="fr-CH" altLang="de-DE" sz="1600" dirty="0" smtClean="0"/>
              <a:t>insecticide </a:t>
            </a:r>
            <a:br>
              <a:rPr lang="fr-CH" altLang="de-DE" sz="1600" dirty="0" smtClean="0"/>
            </a:br>
            <a:r>
              <a:rPr lang="fr-CH" altLang="de-DE" sz="1600" dirty="0" smtClean="0"/>
              <a:t>ni fongicide </a:t>
            </a:r>
            <a:br>
              <a:rPr lang="fr-CH" altLang="de-DE" sz="1600" dirty="0" smtClean="0"/>
            </a:br>
            <a:r>
              <a:rPr lang="fr-CH" altLang="de-DE" sz="1600" dirty="0" smtClean="0"/>
              <a:t>de synthèse</a:t>
            </a:r>
            <a:endParaRPr lang="fr-CH" altLang="de-DE" sz="1600" dirty="0"/>
          </a:p>
        </p:txBody>
      </p:sp>
      <p:sp>
        <p:nvSpPr>
          <p:cNvPr id="14" name="Textfeld 2"/>
          <p:cNvSpPr txBox="1">
            <a:spLocks noChangeArrowheads="1"/>
          </p:cNvSpPr>
          <p:nvPr/>
        </p:nvSpPr>
        <p:spPr bwMode="auto">
          <a:xfrm>
            <a:off x="755576" y="2837154"/>
            <a:ext cx="2664296" cy="584775"/>
          </a:xfrm>
          <a:prstGeom prst="rect">
            <a:avLst/>
          </a:prstGeom>
          <a:solidFill>
            <a:schemeClr val="bg1">
              <a:alpha val="80000"/>
            </a:schemeClr>
          </a:solidFill>
          <a:ln>
            <a:noFill/>
          </a:ln>
          <a:extLst/>
        </p:spPr>
        <p:txBody>
          <a:bodyPr wrap="square" anchor="t"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fr-CH" altLang="de-DE" sz="1600" b="0" dirty="0" smtClean="0"/>
              <a:t>Produits naturels selon la Liste des intrants</a:t>
            </a:r>
            <a:endParaRPr lang="fr-CH" altLang="de-DE" sz="1600" b="0" dirty="0"/>
          </a:p>
        </p:txBody>
      </p:sp>
      <p:pic>
        <p:nvPicPr>
          <p:cNvPr id="15" name="Inhaltsplatzhalt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495" y="2894836"/>
            <a:ext cx="1688592" cy="865632"/>
          </a:xfrm>
          <a:prstGeom prst="rect">
            <a:avLst/>
          </a:prstGeom>
        </p:spPr>
      </p:pic>
    </p:spTree>
    <p:extLst>
      <p:ext uri="{BB962C8B-B14F-4D97-AF65-F5344CB8AC3E}">
        <p14:creationId xmlns:p14="http://schemas.microsoft.com/office/powerpoint/2010/main" val="2740191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Principes</a:t>
            </a:r>
            <a:endParaRPr lang="fr-CH" dirty="0"/>
          </a:p>
        </p:txBody>
      </p:sp>
      <p:sp>
        <p:nvSpPr>
          <p:cNvPr id="3" name="Inhaltsplatzhalter 2"/>
          <p:cNvSpPr>
            <a:spLocks noGrp="1"/>
          </p:cNvSpPr>
          <p:nvPr>
            <p:ph idx="12"/>
          </p:nvPr>
        </p:nvSpPr>
        <p:spPr/>
        <p:txBody>
          <a:bodyPr/>
          <a:lstStyle/>
          <a:p>
            <a:r>
              <a:rPr lang="fr-CH" dirty="0" smtClean="0"/>
              <a:t>La production laitière en agriculture biologique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7</a:t>
            </a:fld>
            <a:endParaRPr lang="fr-CH" altLang="de-DE" dirty="0"/>
          </a:p>
        </p:txBody>
      </p:sp>
      <p:pic>
        <p:nvPicPr>
          <p:cNvPr id="7" name="Picture 2" descr="\\10.0.0.100\vol_data_daten\BilderAlfoeldi\Bildarchiv\DiverseBildsammlungen\SchaubilderCoopNaturaplanBroschüre_def\Bilder_fuerFolien\JPG_FuerPPT_verkleinert\Fütterung.jpg"/>
          <p:cNvPicPr>
            <a:picLocks noChangeAspect="1" noChangeArrowheads="1"/>
          </p:cNvPicPr>
          <p:nvPr/>
        </p:nvPicPr>
        <p:blipFill rotWithShape="1">
          <a:blip r:embed="rId2">
            <a:extLst>
              <a:ext uri="{28A0092B-C50C-407E-A947-70E740481C1C}">
                <a14:useLocalDpi xmlns:a14="http://schemas.microsoft.com/office/drawing/2010/main" val="0"/>
              </a:ext>
            </a:extLst>
          </a:blip>
          <a:srcRect l="423" t="385" r="13356" b="385"/>
          <a:stretch/>
        </p:blipFill>
        <p:spPr bwMode="auto">
          <a:xfrm>
            <a:off x="630000" y="1548000"/>
            <a:ext cx="5760000" cy="47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2"/>
          <p:cNvSpPr txBox="1">
            <a:spLocks noChangeArrowheads="1"/>
          </p:cNvSpPr>
          <p:nvPr/>
        </p:nvSpPr>
        <p:spPr bwMode="auto">
          <a:xfrm>
            <a:off x="755574" y="1620000"/>
            <a:ext cx="2637623" cy="1323439"/>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Aft>
                <a:spcPts val="600"/>
              </a:spcAft>
            </a:pPr>
            <a:r>
              <a:rPr lang="fr-CH" altLang="de-DE" sz="1600" dirty="0" smtClean="0"/>
              <a:t>Races robustes</a:t>
            </a:r>
            <a:br>
              <a:rPr lang="fr-CH" altLang="de-DE" sz="1600" dirty="0" smtClean="0"/>
            </a:br>
            <a:r>
              <a:rPr lang="fr-CH" altLang="de-DE" sz="1600" dirty="0" smtClean="0"/>
              <a:t>Bonne longévité</a:t>
            </a:r>
            <a:br>
              <a:rPr lang="fr-CH" altLang="de-DE" sz="1600" dirty="0" smtClean="0"/>
            </a:br>
            <a:r>
              <a:rPr lang="fr-CH" altLang="de-DE" sz="1600" dirty="0" smtClean="0"/>
              <a:t>Bonne mise en valeur des fourrages</a:t>
            </a:r>
            <a:br>
              <a:rPr lang="fr-CH" altLang="de-DE" sz="1600" dirty="0" smtClean="0"/>
            </a:br>
            <a:r>
              <a:rPr lang="fr-CH" altLang="de-DE" sz="1600" dirty="0" smtClean="0"/>
              <a:t>Max. 10 % de concentrés</a:t>
            </a:r>
            <a:endParaRPr lang="fr-CH" altLang="de-DE" sz="1600" dirty="0"/>
          </a:p>
        </p:txBody>
      </p:sp>
      <p:sp>
        <p:nvSpPr>
          <p:cNvPr id="9" name="Textfeld 2"/>
          <p:cNvSpPr txBox="1">
            <a:spLocks noChangeArrowheads="1"/>
          </p:cNvSpPr>
          <p:nvPr/>
        </p:nvSpPr>
        <p:spPr bwMode="auto">
          <a:xfrm>
            <a:off x="752119" y="2999424"/>
            <a:ext cx="2641077" cy="830997"/>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Aft>
                <a:spcPts val="600"/>
              </a:spcAft>
            </a:pPr>
            <a:r>
              <a:rPr lang="fr-CH" altLang="de-DE" sz="1600" dirty="0" smtClean="0"/>
              <a:t>Méthodes </a:t>
            </a:r>
            <a:r>
              <a:rPr lang="fr-CH" altLang="de-DE" sz="1600" dirty="0" err="1" smtClean="0"/>
              <a:t>thérapeu-tiques</a:t>
            </a:r>
            <a:r>
              <a:rPr lang="fr-CH" altLang="de-DE" sz="1600" dirty="0" smtClean="0"/>
              <a:t> alternatives :</a:t>
            </a:r>
            <a:br>
              <a:rPr lang="fr-CH" altLang="de-DE" sz="1600" dirty="0" smtClean="0"/>
            </a:br>
            <a:r>
              <a:rPr lang="fr-CH" altLang="de-DE" sz="1600" b="0" dirty="0" smtClean="0"/>
              <a:t>Homéopathie, acupuncture</a:t>
            </a:r>
            <a:endParaRPr lang="fr-CH" altLang="de-DE" sz="1600" b="0" dirty="0"/>
          </a:p>
        </p:txBody>
      </p:sp>
      <p:sp>
        <p:nvSpPr>
          <p:cNvPr id="10" name="Textfeld 12"/>
          <p:cNvSpPr txBox="1">
            <a:spLocks noChangeArrowheads="1"/>
          </p:cNvSpPr>
          <p:nvPr/>
        </p:nvSpPr>
        <p:spPr bwMode="auto">
          <a:xfrm>
            <a:off x="6660000" y="1556169"/>
            <a:ext cx="1704026" cy="2215991"/>
          </a:xfrm>
          <a:prstGeom prst="rect">
            <a:avLst/>
          </a:prstGeom>
          <a:solidFill>
            <a:schemeClr val="bg1">
              <a:alpha val="80000"/>
            </a:schemeClr>
          </a:solidFill>
          <a:ln>
            <a:noFill/>
          </a:ln>
          <a:extLst/>
        </p:spPr>
        <p:txBody>
          <a:bodyPr wrap="square" anchor="t"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Aft>
                <a:spcPts val="600"/>
              </a:spcAft>
            </a:pPr>
            <a:r>
              <a:rPr lang="fr-CH" altLang="de-DE" sz="1600" dirty="0" smtClean="0"/>
              <a:t>Pas de </a:t>
            </a:r>
            <a:r>
              <a:rPr lang="fr-CH" altLang="de-DE" sz="1600" dirty="0" err="1" smtClean="0"/>
              <a:t>trans-plantations</a:t>
            </a:r>
            <a:r>
              <a:rPr lang="fr-CH" altLang="de-DE" sz="1600" dirty="0" smtClean="0"/>
              <a:t> d’embryons</a:t>
            </a:r>
          </a:p>
          <a:p>
            <a:pPr>
              <a:spcAft>
                <a:spcPts val="600"/>
              </a:spcAft>
            </a:pPr>
            <a:r>
              <a:rPr lang="fr-CH" altLang="de-DE" sz="1600" dirty="0" smtClean="0"/>
              <a:t>Pas d’OGM</a:t>
            </a:r>
          </a:p>
          <a:p>
            <a:pPr>
              <a:spcAft>
                <a:spcPts val="600"/>
              </a:spcAft>
            </a:pPr>
            <a:r>
              <a:rPr lang="fr-CH" altLang="de-DE" sz="1600" dirty="0"/>
              <a:t>Pas </a:t>
            </a:r>
            <a:r>
              <a:rPr lang="fr-CH" altLang="de-DE" sz="1600" dirty="0" smtClean="0"/>
              <a:t>d’</a:t>
            </a:r>
            <a:r>
              <a:rPr lang="fr-CH" altLang="de-DE" sz="1600" dirty="0" err="1" smtClean="0"/>
              <a:t>interven-tions</a:t>
            </a:r>
            <a:r>
              <a:rPr lang="fr-CH" altLang="de-DE" sz="1600" dirty="0" smtClean="0"/>
              <a:t> </a:t>
            </a:r>
            <a:r>
              <a:rPr lang="fr-CH" altLang="de-DE" sz="1600" dirty="0" err="1" smtClean="0"/>
              <a:t>médica-menteuses</a:t>
            </a:r>
            <a:r>
              <a:rPr lang="fr-CH" altLang="de-DE" sz="1600" dirty="0" smtClean="0"/>
              <a:t> préventives</a:t>
            </a:r>
            <a:endParaRPr lang="fr-CH" altLang="de-DE" sz="1600" dirty="0"/>
          </a:p>
        </p:txBody>
      </p:sp>
      <p:sp>
        <p:nvSpPr>
          <p:cNvPr id="12" name="Textfeld 2"/>
          <p:cNvSpPr txBox="1">
            <a:spLocks noChangeArrowheads="1"/>
          </p:cNvSpPr>
          <p:nvPr/>
        </p:nvSpPr>
        <p:spPr bwMode="auto">
          <a:xfrm>
            <a:off x="757860" y="5252781"/>
            <a:ext cx="2635336" cy="830997"/>
          </a:xfrm>
          <a:prstGeom prst="rect">
            <a:avLst/>
          </a:prstGeom>
          <a:solidFill>
            <a:schemeClr val="bg1">
              <a:alpha val="80000"/>
            </a:schemeClr>
          </a:solidFill>
          <a:ln>
            <a:noFill/>
          </a:ln>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Aft>
                <a:spcPts val="600"/>
              </a:spcAft>
            </a:pPr>
            <a:r>
              <a:rPr lang="fr-CH" altLang="de-DE" sz="1600" dirty="0" smtClean="0"/>
              <a:t>Pâturage quotidien </a:t>
            </a:r>
            <a:r>
              <a:rPr lang="fr-CH" altLang="de-DE" sz="1600" dirty="0" err="1" smtClean="0"/>
              <a:t>pen-dant</a:t>
            </a:r>
            <a:r>
              <a:rPr lang="fr-CH" altLang="de-DE" sz="1600" dirty="0" smtClean="0"/>
              <a:t> période végétation</a:t>
            </a:r>
            <a:br>
              <a:rPr lang="fr-CH" altLang="de-DE" sz="1600" dirty="0" smtClean="0"/>
            </a:br>
            <a:r>
              <a:rPr lang="fr-CH" altLang="de-DE" sz="1600" dirty="0" smtClean="0"/>
              <a:t>Parcours en hiver</a:t>
            </a:r>
            <a:endParaRPr lang="fr-CH" altLang="de-DE" sz="1600" dirty="0"/>
          </a:p>
        </p:txBody>
      </p:sp>
    </p:spTree>
    <p:extLst>
      <p:ext uri="{BB962C8B-B14F-4D97-AF65-F5344CB8AC3E}">
        <p14:creationId xmlns:p14="http://schemas.microsoft.com/office/powerpoint/2010/main" val="754488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Principes</a:t>
            </a:r>
            <a:endParaRPr lang="fr-CH" dirty="0"/>
          </a:p>
        </p:txBody>
      </p:sp>
      <p:sp>
        <p:nvSpPr>
          <p:cNvPr id="3" name="Inhaltsplatzhalter 2"/>
          <p:cNvSpPr>
            <a:spLocks noGrp="1"/>
          </p:cNvSpPr>
          <p:nvPr>
            <p:ph idx="12"/>
          </p:nvPr>
        </p:nvSpPr>
        <p:spPr/>
        <p:txBody>
          <a:bodyPr>
            <a:noAutofit/>
          </a:bodyPr>
          <a:lstStyle/>
          <a:p>
            <a:r>
              <a:rPr lang="fr-CH" dirty="0" smtClean="0"/>
              <a:t>Une économie respectueuse des cycles </a:t>
            </a:r>
            <a:br>
              <a:rPr lang="fr-CH" dirty="0" smtClean="0"/>
            </a:br>
            <a:r>
              <a:rPr lang="fr-CH" dirty="0" smtClean="0"/>
              <a:t>pour l’homme, l’animal et l’environnement</a:t>
            </a:r>
            <a:endParaRPr lang="fr-CH" dirty="0"/>
          </a:p>
        </p:txBody>
      </p:sp>
      <p:graphicFrame>
        <p:nvGraphicFramePr>
          <p:cNvPr id="9" name="Inhaltsplatzhalter 8"/>
          <p:cNvGraphicFramePr>
            <a:graphicFrameLocks noGrp="1"/>
          </p:cNvGraphicFramePr>
          <p:nvPr>
            <p:ph idx="14"/>
            <p:extLst>
              <p:ext uri="{D42A27DB-BD31-4B8C-83A1-F6EECF244321}">
                <p14:modId xmlns:p14="http://schemas.microsoft.com/office/powerpoint/2010/main" val="366823334"/>
              </p:ext>
            </p:extLst>
          </p:nvPr>
        </p:nvGraphicFramePr>
        <p:xfrm>
          <a:off x="285700" y="1794704"/>
          <a:ext cx="7886700" cy="4333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nhaltsplatzhalter 4"/>
          <p:cNvSpPr>
            <a:spLocks noGrp="1"/>
          </p:cNvSpPr>
          <p:nvPr>
            <p:ph sz="quarter" idx="17"/>
          </p:nvPr>
        </p:nvSpPr>
        <p:spPr>
          <a:xfrm>
            <a:off x="628650" y="1758329"/>
            <a:ext cx="7886700" cy="4287894"/>
          </a:xfrm>
        </p:spPr>
        <p:txBody>
          <a:bodyPr/>
          <a:lstStyle/>
          <a:p>
            <a:r>
              <a:rPr lang="fr-CH" b="1" dirty="0" smtClean="0"/>
              <a:t>Économie </a:t>
            </a:r>
            <a:br>
              <a:rPr lang="fr-CH" b="1" dirty="0" smtClean="0"/>
            </a:br>
            <a:r>
              <a:rPr lang="fr-CH" b="1" dirty="0" smtClean="0"/>
              <a:t>selon les cycles</a:t>
            </a:r>
            <a:endParaRPr lang="fr-CH" b="1"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2</a:t>
            </a:r>
            <a:r>
              <a:rPr lang="fr-CH" altLang="de-DE" dirty="0"/>
              <a:t>) Principes – Durabilité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2.</a:t>
            </a:r>
            <a:fld id="{575D1617-7AF4-4382-BA05-712756A4C3F1}" type="slidenum">
              <a:rPr lang="fr-CH" altLang="de-DE"/>
              <a:pPr/>
              <a:t>8</a:t>
            </a:fld>
            <a:endParaRPr lang="fr-CH" altLang="de-DE" dirty="0"/>
          </a:p>
        </p:txBody>
      </p:sp>
      <p:sp>
        <p:nvSpPr>
          <p:cNvPr id="11" name="Textfeld 2"/>
          <p:cNvSpPr txBox="1">
            <a:spLocks noChangeArrowheads="1"/>
          </p:cNvSpPr>
          <p:nvPr/>
        </p:nvSpPr>
        <p:spPr bwMode="auto">
          <a:xfrm>
            <a:off x="866918" y="2520606"/>
            <a:ext cx="2159960" cy="523220"/>
          </a:xfrm>
          <a:prstGeom prst="rect">
            <a:avLst/>
          </a:prstGeom>
          <a:no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fr-CH" altLang="de-DE" sz="1400" b="0" dirty="0" smtClean="0"/>
              <a:t>Amélioration de la biodiversité</a:t>
            </a:r>
            <a:endParaRPr lang="fr-CH" altLang="de-DE" sz="1400" b="0" dirty="0"/>
          </a:p>
        </p:txBody>
      </p:sp>
      <p:sp>
        <p:nvSpPr>
          <p:cNvPr id="12" name="Textfeld 2"/>
          <p:cNvSpPr txBox="1">
            <a:spLocks noChangeArrowheads="1"/>
          </p:cNvSpPr>
          <p:nvPr/>
        </p:nvSpPr>
        <p:spPr bwMode="auto">
          <a:xfrm>
            <a:off x="5921770" y="2541166"/>
            <a:ext cx="2520000" cy="523220"/>
          </a:xfrm>
          <a:prstGeom prst="rect">
            <a:avLst/>
          </a:prstGeom>
          <a:no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fr-CH" altLang="de-DE" sz="1400" b="0" dirty="0" smtClean="0"/>
              <a:t>Production animale respectueuse liée au sol</a:t>
            </a:r>
            <a:endParaRPr lang="fr-CH" altLang="de-DE" sz="1400" b="0" dirty="0"/>
          </a:p>
        </p:txBody>
      </p:sp>
      <p:sp>
        <p:nvSpPr>
          <p:cNvPr id="14" name="Textfeld 2"/>
          <p:cNvSpPr txBox="1">
            <a:spLocks noChangeArrowheads="1"/>
          </p:cNvSpPr>
          <p:nvPr/>
        </p:nvSpPr>
        <p:spPr bwMode="auto">
          <a:xfrm>
            <a:off x="904090" y="4885130"/>
            <a:ext cx="1727976" cy="523220"/>
          </a:xfrm>
          <a:prstGeom prst="rect">
            <a:avLst/>
          </a:prstGeom>
          <a:no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fr-CH" altLang="de-DE" sz="1400" b="0" dirty="0" smtClean="0"/>
              <a:t>Produits de meilleure qualité</a:t>
            </a:r>
            <a:endParaRPr lang="fr-CH" altLang="de-DE" sz="1400" b="0" dirty="0"/>
          </a:p>
        </p:txBody>
      </p:sp>
      <p:sp>
        <p:nvSpPr>
          <p:cNvPr id="15" name="Textfeld 2"/>
          <p:cNvSpPr txBox="1">
            <a:spLocks noChangeArrowheads="1"/>
          </p:cNvSpPr>
          <p:nvPr/>
        </p:nvSpPr>
        <p:spPr bwMode="auto">
          <a:xfrm>
            <a:off x="5935506" y="5075659"/>
            <a:ext cx="2520000" cy="523220"/>
          </a:xfrm>
          <a:prstGeom prst="rect">
            <a:avLst/>
          </a:prstGeom>
          <a:noFill/>
          <a:ln>
            <a:noFill/>
          </a:ln>
          <a:extLst/>
        </p:spPr>
        <p:txBody>
          <a:bodyPr wrap="square" anchor="ctr" anchorCtr="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fr-CH" altLang="de-DE" sz="1400" b="0" dirty="0" smtClean="0"/>
              <a:t>Moins de pollution de l’environnement</a:t>
            </a:r>
            <a:endParaRPr lang="fr-CH" altLang="de-DE" sz="1400" b="0" dirty="0"/>
          </a:p>
        </p:txBody>
      </p:sp>
      <p:pic>
        <p:nvPicPr>
          <p:cNvPr id="7" name="Grafik 6"/>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118373" y="2777835"/>
            <a:ext cx="3513723" cy="2362921"/>
          </a:xfrm>
          <a:prstGeom prst="rect">
            <a:avLst/>
          </a:prstGeom>
        </p:spPr>
      </p:pic>
      <p:sp>
        <p:nvSpPr>
          <p:cNvPr id="24" name="Freihandform 23"/>
          <p:cNvSpPr/>
          <p:nvPr/>
        </p:nvSpPr>
        <p:spPr>
          <a:xfrm>
            <a:off x="5368664" y="2677190"/>
            <a:ext cx="540000" cy="144000"/>
          </a:xfrm>
          <a:custGeom>
            <a:avLst/>
            <a:gdLst>
              <a:gd name="connsiteX0" fmla="*/ 0 w 757990"/>
              <a:gd name="connsiteY0" fmla="*/ 0 h 242927"/>
              <a:gd name="connsiteX1" fmla="*/ 649705 w 757990"/>
              <a:gd name="connsiteY1" fmla="*/ 216568 h 242927"/>
              <a:gd name="connsiteX2" fmla="*/ 757990 w 757990"/>
              <a:gd name="connsiteY2" fmla="*/ 204537 h 242927"/>
            </a:gdLst>
            <a:ahLst/>
            <a:cxnLst>
              <a:cxn ang="0">
                <a:pos x="connsiteX0" y="connsiteY0"/>
              </a:cxn>
              <a:cxn ang="0">
                <a:pos x="connsiteX1" y="connsiteY1"/>
              </a:cxn>
              <a:cxn ang="0">
                <a:pos x="connsiteX2" y="connsiteY2"/>
              </a:cxn>
            </a:cxnLst>
            <a:rect l="l" t="t" r="r" b="b"/>
            <a:pathLst>
              <a:path w="757990" h="242927">
                <a:moveTo>
                  <a:pt x="0" y="0"/>
                </a:moveTo>
                <a:cubicBezTo>
                  <a:pt x="261686" y="91239"/>
                  <a:pt x="523373" y="182479"/>
                  <a:pt x="649705" y="216568"/>
                </a:cubicBezTo>
                <a:cubicBezTo>
                  <a:pt x="776037" y="250658"/>
                  <a:pt x="659732" y="256674"/>
                  <a:pt x="757990" y="204537"/>
                </a:cubicBezTo>
              </a:path>
            </a:pathLst>
          </a:custGeom>
          <a:noFill/>
          <a:ln w="50800">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7" name="Freihandform 26"/>
          <p:cNvSpPr/>
          <p:nvPr/>
        </p:nvSpPr>
        <p:spPr>
          <a:xfrm rot="3847313">
            <a:off x="5735099" y="4777465"/>
            <a:ext cx="504000" cy="180000"/>
          </a:xfrm>
          <a:custGeom>
            <a:avLst/>
            <a:gdLst>
              <a:gd name="connsiteX0" fmla="*/ 0 w 757990"/>
              <a:gd name="connsiteY0" fmla="*/ 0 h 242927"/>
              <a:gd name="connsiteX1" fmla="*/ 649705 w 757990"/>
              <a:gd name="connsiteY1" fmla="*/ 216568 h 242927"/>
              <a:gd name="connsiteX2" fmla="*/ 757990 w 757990"/>
              <a:gd name="connsiteY2" fmla="*/ 204537 h 242927"/>
            </a:gdLst>
            <a:ahLst/>
            <a:cxnLst>
              <a:cxn ang="0">
                <a:pos x="connsiteX0" y="connsiteY0"/>
              </a:cxn>
              <a:cxn ang="0">
                <a:pos x="connsiteX1" y="connsiteY1"/>
              </a:cxn>
              <a:cxn ang="0">
                <a:pos x="connsiteX2" y="connsiteY2"/>
              </a:cxn>
            </a:cxnLst>
            <a:rect l="l" t="t" r="r" b="b"/>
            <a:pathLst>
              <a:path w="757990" h="242927">
                <a:moveTo>
                  <a:pt x="0" y="0"/>
                </a:moveTo>
                <a:cubicBezTo>
                  <a:pt x="261686" y="91239"/>
                  <a:pt x="523373" y="182479"/>
                  <a:pt x="649705" y="216568"/>
                </a:cubicBezTo>
                <a:cubicBezTo>
                  <a:pt x="776037" y="250658"/>
                  <a:pt x="659732" y="256674"/>
                  <a:pt x="757990" y="204537"/>
                </a:cubicBezTo>
              </a:path>
            </a:pathLst>
          </a:custGeom>
          <a:noFill/>
          <a:ln w="50800">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9" name="Freihandform 28"/>
          <p:cNvSpPr/>
          <p:nvPr/>
        </p:nvSpPr>
        <p:spPr>
          <a:xfrm rot="10800000">
            <a:off x="2534709" y="5050756"/>
            <a:ext cx="540000" cy="180000"/>
          </a:xfrm>
          <a:custGeom>
            <a:avLst/>
            <a:gdLst>
              <a:gd name="connsiteX0" fmla="*/ 0 w 757990"/>
              <a:gd name="connsiteY0" fmla="*/ 0 h 242927"/>
              <a:gd name="connsiteX1" fmla="*/ 649705 w 757990"/>
              <a:gd name="connsiteY1" fmla="*/ 216568 h 242927"/>
              <a:gd name="connsiteX2" fmla="*/ 757990 w 757990"/>
              <a:gd name="connsiteY2" fmla="*/ 204537 h 242927"/>
            </a:gdLst>
            <a:ahLst/>
            <a:cxnLst>
              <a:cxn ang="0">
                <a:pos x="connsiteX0" y="connsiteY0"/>
              </a:cxn>
              <a:cxn ang="0">
                <a:pos x="connsiteX1" y="connsiteY1"/>
              </a:cxn>
              <a:cxn ang="0">
                <a:pos x="connsiteX2" y="connsiteY2"/>
              </a:cxn>
            </a:cxnLst>
            <a:rect l="l" t="t" r="r" b="b"/>
            <a:pathLst>
              <a:path w="757990" h="242927">
                <a:moveTo>
                  <a:pt x="0" y="0"/>
                </a:moveTo>
                <a:cubicBezTo>
                  <a:pt x="261686" y="91239"/>
                  <a:pt x="523373" y="182479"/>
                  <a:pt x="649705" y="216568"/>
                </a:cubicBezTo>
                <a:cubicBezTo>
                  <a:pt x="776037" y="250658"/>
                  <a:pt x="659732" y="256674"/>
                  <a:pt x="757990" y="204537"/>
                </a:cubicBezTo>
              </a:path>
            </a:pathLst>
          </a:custGeom>
          <a:noFill/>
          <a:ln w="50800">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0" name="Freihandform 29"/>
          <p:cNvSpPr/>
          <p:nvPr/>
        </p:nvSpPr>
        <p:spPr>
          <a:xfrm rot="14667533">
            <a:off x="2224492" y="2975473"/>
            <a:ext cx="468000" cy="180000"/>
          </a:xfrm>
          <a:custGeom>
            <a:avLst/>
            <a:gdLst>
              <a:gd name="connsiteX0" fmla="*/ 0 w 757990"/>
              <a:gd name="connsiteY0" fmla="*/ 0 h 242927"/>
              <a:gd name="connsiteX1" fmla="*/ 649705 w 757990"/>
              <a:gd name="connsiteY1" fmla="*/ 216568 h 242927"/>
              <a:gd name="connsiteX2" fmla="*/ 757990 w 757990"/>
              <a:gd name="connsiteY2" fmla="*/ 204537 h 242927"/>
            </a:gdLst>
            <a:ahLst/>
            <a:cxnLst>
              <a:cxn ang="0">
                <a:pos x="connsiteX0" y="connsiteY0"/>
              </a:cxn>
              <a:cxn ang="0">
                <a:pos x="connsiteX1" y="connsiteY1"/>
              </a:cxn>
              <a:cxn ang="0">
                <a:pos x="connsiteX2" y="connsiteY2"/>
              </a:cxn>
            </a:cxnLst>
            <a:rect l="l" t="t" r="r" b="b"/>
            <a:pathLst>
              <a:path w="757990" h="242927">
                <a:moveTo>
                  <a:pt x="0" y="0"/>
                </a:moveTo>
                <a:cubicBezTo>
                  <a:pt x="261686" y="91239"/>
                  <a:pt x="523373" y="182479"/>
                  <a:pt x="649705" y="216568"/>
                </a:cubicBezTo>
                <a:cubicBezTo>
                  <a:pt x="776037" y="250658"/>
                  <a:pt x="659732" y="256674"/>
                  <a:pt x="757990" y="204537"/>
                </a:cubicBezTo>
              </a:path>
            </a:pathLst>
          </a:custGeom>
          <a:noFill/>
          <a:ln w="50800">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945546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_mit_Untertitel">
  <a:themeElements>
    <a:clrScheme name="FiBL Foliensammlung 2016">
      <a:dk1>
        <a:srgbClr val="000000"/>
      </a:dk1>
      <a:lt1>
        <a:srgbClr val="FFFFFF"/>
      </a:lt1>
      <a:dk2>
        <a:srgbClr val="595959"/>
      </a:dk2>
      <a:lt2>
        <a:srgbClr val="FEF3E2"/>
      </a:lt2>
      <a:accent1>
        <a:srgbClr val="00CC99"/>
      </a:accent1>
      <a:accent2>
        <a:srgbClr val="99D828"/>
      </a:accent2>
      <a:accent3>
        <a:srgbClr val="FFC000"/>
      </a:accent3>
      <a:accent4>
        <a:srgbClr val="CF7E07"/>
      </a:accent4>
      <a:accent5>
        <a:srgbClr val="AAE2CA"/>
      </a:accent5>
      <a:accent6>
        <a:srgbClr val="CBCBCB"/>
      </a:accent6>
      <a:hlink>
        <a:srgbClr val="59595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Foliensammlung_151028" id="{38AB1D90-FD1F-43E6-9866-2E2C379E25E5}" vid="{AF837B14-252C-43F2-B6C2-002867F9D8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Master_Foliensammlung_151028</Template>
  <TotalTime>0</TotalTime>
  <Words>4900</Words>
  <Application>Microsoft Office PowerPoint</Application>
  <PresentationFormat>Bildschirmpräsentation (4:3)</PresentationFormat>
  <Paragraphs>832</Paragraphs>
  <Slides>51</Slides>
  <Notes>2</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51</vt:i4>
      </vt:variant>
    </vt:vector>
  </HeadingPairs>
  <TitlesOfParts>
    <vt:vector size="59" baseType="lpstr">
      <vt:lpstr>ＭＳ Ｐゴシック</vt:lpstr>
      <vt:lpstr>Arial</vt:lpstr>
      <vt:lpstr>Arial Black</vt:lpstr>
      <vt:lpstr>Calibri</vt:lpstr>
      <vt:lpstr>Times New Roman</vt:lpstr>
      <vt:lpstr>Wingdings 2</vt:lpstr>
      <vt:lpstr>1_Master_mit_Untertitel</vt:lpstr>
      <vt:lpstr>Worksheet</vt:lpstr>
      <vt:lpstr>Principes et durabilité</vt:lpstr>
      <vt:lpstr>Principes &amp; durabilité</vt:lpstr>
      <vt:lpstr>Principes &amp; durabilité</vt:lpstr>
      <vt:lpstr>Principes</vt:lpstr>
      <vt:lpstr>Principes</vt:lpstr>
      <vt:lpstr>Principes</vt:lpstr>
      <vt:lpstr>Principes</vt:lpstr>
      <vt:lpstr>Principes</vt:lpstr>
      <vt:lpstr>Principes</vt:lpstr>
      <vt:lpstr>Principes</vt:lpstr>
      <vt:lpstr>Principes</vt:lpstr>
      <vt:lpstr>Principes</vt:lpstr>
      <vt:lpstr>Durabilité</vt:lpstr>
      <vt:lpstr>Durabilité</vt:lpstr>
      <vt:lpstr>Durabilité</vt:lpstr>
      <vt:lpstr>Durabilité</vt:lpstr>
      <vt:lpstr>Durabilité</vt:lpstr>
      <vt:lpstr>Durabilité</vt:lpstr>
      <vt:lpstr>Évaluation de la durabilité</vt:lpstr>
      <vt:lpstr>Évaluation de la durabilité</vt:lpstr>
      <vt:lpstr>Évaluation de la durabilité  </vt:lpstr>
      <vt:lpstr>Évaluation de la durabilité</vt:lpstr>
      <vt:lpstr>Évaluation de la durabilité</vt:lpstr>
      <vt:lpstr>Évaluation de la durabilité</vt:lpstr>
      <vt:lpstr>Évaluation de la durabilité</vt:lpstr>
      <vt:lpstr>Évaluation de la durabilité</vt:lpstr>
      <vt:lpstr>Évaluation de la durabilité</vt:lpstr>
      <vt:lpstr>Évaluation de la durabilité</vt:lpstr>
      <vt:lpstr>Évaluation de la durabilité</vt:lpstr>
      <vt:lpstr>Évaluation de la durabilité</vt:lpstr>
      <vt:lpstr>Évaluation de la durabilité</vt:lpstr>
      <vt:lpstr>Évaluation de la durabilité</vt:lpstr>
      <vt:lpstr>Évaluation de la durabilité</vt:lpstr>
      <vt:lpstr>Évaluation de la durabilité</vt:lpstr>
      <vt:lpstr>Évaluation de la durabilité</vt:lpstr>
      <vt:lpstr>La durabilité dans l’agriculture</vt:lpstr>
      <vt:lpstr>La durabilité de l’agriculture biologique</vt:lpstr>
      <vt:lpstr>La durabilité de l’agriculture biologique</vt:lpstr>
      <vt:lpstr>La durabilité de l’agriculture biologique</vt:lpstr>
      <vt:lpstr>La durabilité de l’agriculture biologique</vt:lpstr>
      <vt:lpstr>La durabilité de l’agriculture biologique</vt:lpstr>
      <vt:lpstr>La durabilité de l’agriculture biologique</vt:lpstr>
      <vt:lpstr>La durabilité de l’agriculture biologique</vt:lpstr>
      <vt:lpstr>La durabilité de l’agriculture biologique</vt:lpstr>
      <vt:lpstr>La durabilité dans l’agriculture</vt:lpstr>
      <vt:lpstr>La durabilité de l’agriculture biologique</vt:lpstr>
      <vt:lpstr>La durabilité de l’agriculture biologique</vt:lpstr>
      <vt:lpstr>La durabilité de l’agriculture biologique</vt:lpstr>
      <vt:lpstr>La durabilité de l’agriculture biologique</vt:lpstr>
      <vt:lpstr>La durabilité de l’agriculture biologique</vt:lpstr>
      <vt:lpstr>Principes et durabilité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Principes et durabilité</dc:title>
  <dc:creator>FiBL;Bio Suisse</dc:creator>
  <cp:keywords>Formation</cp:keywords>
  <dc:description/>
  <cp:lastModifiedBy>Huber Kathrin</cp:lastModifiedBy>
  <cp:revision>658</cp:revision>
  <cp:lastPrinted>2016-07-25T09:16:19Z</cp:lastPrinted>
  <dcterms:created xsi:type="dcterms:W3CDTF">2015-10-30T12:57:15Z</dcterms:created>
  <dcterms:modified xsi:type="dcterms:W3CDTF">2017-04-12T12:49:12Z</dcterms:modified>
</cp:coreProperties>
</file>