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29"/>
  </p:notesMasterIdLst>
  <p:handoutMasterIdLst>
    <p:handoutMasterId r:id="rId30"/>
  </p:handoutMasterIdLst>
  <p:sldIdLst>
    <p:sldId id="259" r:id="rId2"/>
    <p:sldId id="399" r:id="rId3"/>
    <p:sldId id="363" r:id="rId4"/>
    <p:sldId id="364" r:id="rId5"/>
    <p:sldId id="365" r:id="rId6"/>
    <p:sldId id="366" r:id="rId7"/>
    <p:sldId id="367" r:id="rId8"/>
    <p:sldId id="398" r:id="rId9"/>
    <p:sldId id="369" r:id="rId10"/>
    <p:sldId id="370" r:id="rId11"/>
    <p:sldId id="371" r:id="rId12"/>
    <p:sldId id="372" r:id="rId13"/>
    <p:sldId id="373" r:id="rId14"/>
    <p:sldId id="374" r:id="rId15"/>
    <p:sldId id="375" r:id="rId16"/>
    <p:sldId id="377" r:id="rId17"/>
    <p:sldId id="379" r:id="rId18"/>
    <p:sldId id="380" r:id="rId19"/>
    <p:sldId id="395" r:id="rId20"/>
    <p:sldId id="397" r:id="rId21"/>
    <p:sldId id="383" r:id="rId22"/>
    <p:sldId id="384" r:id="rId23"/>
    <p:sldId id="393" r:id="rId24"/>
    <p:sldId id="396" r:id="rId25"/>
    <p:sldId id="388" r:id="rId26"/>
    <p:sldId id="390" r:id="rId27"/>
    <p:sldId id="361" r:id="rId28"/>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399"/>
            <p14:sldId id="363"/>
            <p14:sldId id="364"/>
            <p14:sldId id="365"/>
            <p14:sldId id="366"/>
            <p14:sldId id="367"/>
            <p14:sldId id="398"/>
            <p14:sldId id="369"/>
            <p14:sldId id="370"/>
            <p14:sldId id="371"/>
            <p14:sldId id="372"/>
            <p14:sldId id="373"/>
            <p14:sldId id="374"/>
            <p14:sldId id="375"/>
            <p14:sldId id="377"/>
            <p14:sldId id="379"/>
            <p14:sldId id="380"/>
            <p14:sldId id="395"/>
            <p14:sldId id="397"/>
            <p14:sldId id="383"/>
            <p14:sldId id="384"/>
            <p14:sldId id="393"/>
            <p14:sldId id="396"/>
            <p14:sldId id="388"/>
            <p14:sldId id="390"/>
            <p14:sldId id="3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7" clrIdx="0">
    <p:extLst/>
  </p:cmAuthor>
  <p:cmAuthor id="2" name="Bissig Simone" initials="BS" lastIdx="22" clrIdx="1">
    <p:extLst/>
  </p:cmAuthor>
  <p:cmAuthor id="3" name="Schmutz Res" initials="RS" lastIdx="15" clrIdx="2"/>
  <p:cmAuthor id="4" name="Klaiss Matthias" initials="KM" lastIdx="2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77A"/>
    <a:srgbClr val="CB2028"/>
    <a:srgbClr val="FEF3E2"/>
    <a:srgbClr val="68B153"/>
    <a:srgbClr val="67AF54"/>
    <a:srgbClr val="FF0000"/>
    <a:srgbClr val="009973"/>
    <a:srgbClr val="4AAE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16" autoAdjust="0"/>
    <p:restoredTop sz="95474" autoAdjust="0"/>
  </p:normalViewPr>
  <p:slideViewPr>
    <p:cSldViewPr>
      <p:cViewPr varScale="1">
        <p:scale>
          <a:sx n="70" d="100"/>
          <a:sy n="70" d="100"/>
        </p:scale>
        <p:origin x="912" y="68"/>
      </p:cViewPr>
      <p:guideLst>
        <p:guide orient="horz" pos="2160"/>
        <p:guide pos="2880"/>
      </p:guideLst>
    </p:cSldViewPr>
  </p:slideViewPr>
  <p:outlineViewPr>
    <p:cViewPr>
      <p:scale>
        <a:sx n="33" d="100"/>
        <a:sy n="33" d="100"/>
      </p:scale>
      <p:origin x="0" y="-2762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0" d="100"/>
          <a:sy n="60" d="100"/>
        </p:scale>
        <p:origin x="334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1</a:t>
            </a:fld>
            <a:endParaRPr lang="de-DE" altLang="de-DE" dirty="0"/>
          </a:p>
        </p:txBody>
      </p:sp>
    </p:spTree>
    <p:extLst>
      <p:ext uri="{BB962C8B-B14F-4D97-AF65-F5344CB8AC3E}">
        <p14:creationId xmlns:p14="http://schemas.microsoft.com/office/powerpoint/2010/main" val="78630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9</a:t>
            </a:fld>
            <a:endParaRPr lang="de-DE" altLang="de-DE" dirty="0"/>
          </a:p>
        </p:txBody>
      </p:sp>
    </p:spTree>
    <p:extLst>
      <p:ext uri="{BB962C8B-B14F-4D97-AF65-F5344CB8AC3E}">
        <p14:creationId xmlns:p14="http://schemas.microsoft.com/office/powerpoint/2010/main" val="142800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23</a:t>
            </a:fld>
            <a:endParaRPr lang="de-DE" altLang="de-DE" dirty="0"/>
          </a:p>
        </p:txBody>
      </p:sp>
    </p:spTree>
    <p:extLst>
      <p:ext uri="{BB962C8B-B14F-4D97-AF65-F5344CB8AC3E}">
        <p14:creationId xmlns:p14="http://schemas.microsoft.com/office/powerpoint/2010/main" val="211128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26</a:t>
            </a:fld>
            <a:endParaRPr lang="de-DE" altLang="de-DE" dirty="0"/>
          </a:p>
        </p:txBody>
      </p:sp>
    </p:spTree>
    <p:extLst>
      <p:ext uri="{BB962C8B-B14F-4D97-AF65-F5344CB8AC3E}">
        <p14:creationId xmlns:p14="http://schemas.microsoft.com/office/powerpoint/2010/main" val="570991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err="1" smtClean="0">
                <a:solidFill>
                  <a:schemeClr val="tx1">
                    <a:lumMod val="50000"/>
                    <a:lumOff val="50000"/>
                  </a:schemeClr>
                </a:solidFill>
              </a:rPr>
              <a:t>FiBL</a:t>
            </a:r>
            <a:r>
              <a:rPr lang="de-DE" sz="900" dirty="0" smtClean="0">
                <a:solidFill>
                  <a:schemeClr val="tx1">
                    <a:lumMod val="50000"/>
                    <a:lumOff val="50000"/>
                  </a:schemeClr>
                </a:solidFill>
              </a:rPr>
              <a:t>,</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550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64296"/>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2"/>
            <a:ext cx="7908954" cy="2930086"/>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4"/>
            <a:ext cx="1711102" cy="167017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4"/>
            <a:ext cx="6112336" cy="16701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312368"/>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1018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1018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8"/>
            <a:ext cx="3896338" cy="4054603"/>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8"/>
            <a:ext cx="3896338" cy="4054603"/>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8"/>
            <a:ext cx="3896338" cy="447808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8"/>
            <a:ext cx="3896338" cy="4478089"/>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6"/>
            <a:ext cx="7886700" cy="4449891"/>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0"/>
            <a:ext cx="3884850" cy="3096067"/>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0"/>
            <a:ext cx="3884850" cy="3096067"/>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8"/>
            <a:ext cx="3884850" cy="373643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8"/>
            <a:ext cx="3884850" cy="3736439"/>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16797"/>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16797"/>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53292"/>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53292"/>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53292"/>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8"/>
            <a:ext cx="4934372" cy="447808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478088"/>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30"/>
            <a:ext cx="7893454" cy="4486658"/>
          </a:xfrm>
        </p:spPr>
        <p:txBody>
          <a:bodyPr/>
          <a:lstStyle/>
          <a:p>
            <a:pPr lvl="0"/>
            <a:r>
              <a:rPr lang="de-DE" noProof="0" smtClean="0"/>
              <a:t>Tabelle durch Klicken auf Symbol hinzufügen</a:t>
            </a:r>
            <a:endParaRPr lang="de-CH" noProof="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12168"/>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083641"/>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2085836"/>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3708658"/>
            <a:ext cx="7904192" cy="2312630"/>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3361137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682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59614"/>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3059614"/>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59614"/>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1132"/>
            <a:ext cx="3888834" cy="275015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0159"/>
            <a:ext cx="3952096" cy="2728268"/>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 name="Textfeld 4"/>
          <p:cNvSpPr txBox="1"/>
          <p:nvPr userDrawn="1"/>
        </p:nvSpPr>
        <p:spPr>
          <a:xfrm>
            <a:off x="628650" y="6540485"/>
            <a:ext cx="7886700" cy="253916"/>
          </a:xfrm>
          <a:prstGeom prst="rect">
            <a:avLst/>
          </a:prstGeom>
          <a:noFill/>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fr-CH" sz="900" noProof="0" dirty="0" smtClean="0">
                <a:solidFill>
                  <a:schemeClr val="tx1">
                    <a:lumMod val="50000"/>
                    <a:lumOff val="50000"/>
                  </a:schemeClr>
                </a:solidFill>
              </a:rPr>
              <a:t>© </a:t>
            </a:r>
            <a:r>
              <a:rPr lang="fr-CH" altLang="de-DE" sz="900" noProof="0" dirty="0" smtClean="0"/>
              <a:t>2016 </a:t>
            </a:r>
            <a:r>
              <a:rPr lang="fr-CH" sz="900" noProof="0" dirty="0" smtClean="0">
                <a:solidFill>
                  <a:schemeClr val="tx1">
                    <a:lumMod val="50000"/>
                    <a:lumOff val="50000"/>
                  </a:schemeClr>
                </a:solidFill>
              </a:rPr>
              <a:t>FiBL, Bio Suisse   </a:t>
            </a:r>
            <a:r>
              <a:rPr lang="fr-CH" altLang="de-DE" sz="1050" noProof="0" dirty="0" smtClean="0">
                <a:solidFill>
                  <a:srgbClr val="008C7F"/>
                </a:solidFill>
                <a:latin typeface="Arial Black" panose="020B0A04020102020204" pitchFamily="34" charset="0"/>
                <a:sym typeface="Wingdings 2" panose="05020102010507070707" pitchFamily="18" charset="2"/>
              </a:rPr>
              <a:t>•</a:t>
            </a:r>
            <a:r>
              <a:rPr lang="fr-CH" altLang="de-DE" sz="900" noProof="0" dirty="0" smtClean="0">
                <a:solidFill>
                  <a:srgbClr val="008C7F"/>
                </a:solidFill>
                <a:sym typeface="Wingdings 2" panose="05020102010507070707" pitchFamily="18" charset="2"/>
              </a:rPr>
              <a:t>  </a:t>
            </a:r>
            <a:r>
              <a:rPr lang="fr-CH" altLang="de-DE" sz="900" noProof="0" dirty="0" smtClean="0"/>
              <a:t> Collection de transparents   </a:t>
            </a:r>
            <a:r>
              <a:rPr lang="fr-CH" altLang="de-DE" sz="1050" noProof="0" dirty="0" smtClean="0">
                <a:solidFill>
                  <a:srgbClr val="008C7F"/>
                </a:solidFill>
                <a:latin typeface="Arial Black" panose="020B0A04020102020204" pitchFamily="34" charset="0"/>
                <a:sym typeface="Wingdings 2" panose="05020102010507070707" pitchFamily="18" charset="2"/>
              </a:rPr>
              <a:t>•</a:t>
            </a:r>
            <a:r>
              <a:rPr lang="fr-CH" altLang="de-DE" sz="900" noProof="0" dirty="0" smtClean="0">
                <a:solidFill>
                  <a:srgbClr val="008C7F"/>
                </a:solidFill>
                <a:sym typeface="Wingdings 2" panose="05020102010507070707" pitchFamily="18" charset="2"/>
              </a:rPr>
              <a:t>   </a:t>
            </a:r>
            <a:r>
              <a:rPr lang="fr-CH" altLang="de-DE" sz="900" noProof="0" dirty="0" smtClean="0">
                <a:sym typeface="Wingdings 2" panose="05020102010507070707" pitchFamily="18" charset="2"/>
              </a:rPr>
              <a:t>1) Le développement de l’agriculture biologique </a:t>
            </a:r>
            <a:r>
              <a:rPr lang="fr-CH" altLang="de-DE" sz="900" noProof="0" dirty="0" smtClean="0"/>
              <a:t>   </a:t>
            </a:r>
            <a:r>
              <a:rPr lang="fr-CH" altLang="de-DE" sz="1050" noProof="0" dirty="0" smtClean="0">
                <a:solidFill>
                  <a:srgbClr val="008C7F"/>
                </a:solidFill>
                <a:latin typeface="Arial Black" panose="020B0A04020102020204" pitchFamily="34" charset="0"/>
                <a:sym typeface="Wingdings 2" panose="05020102010507070707" pitchFamily="18" charset="2"/>
              </a:rPr>
              <a:t>•</a:t>
            </a:r>
            <a:r>
              <a:rPr lang="fr-CH" altLang="de-DE" sz="900" noProof="0" dirty="0" smtClean="0">
                <a:solidFill>
                  <a:srgbClr val="008C7F"/>
                </a:solidFill>
                <a:sym typeface="Wingdings 2" panose="05020102010507070707" pitchFamily="18" charset="2"/>
              </a:rPr>
              <a:t>  </a:t>
            </a:r>
            <a:r>
              <a:rPr lang="fr-CH" altLang="de-DE" sz="900" noProof="0" dirty="0" smtClean="0"/>
              <a:t> Transparent 1.</a:t>
            </a:r>
            <a:fld id="{575D1617-7AF4-4382-BA05-712756A4C3F1}" type="slidenum">
              <a:rPr lang="fr-CH" altLang="de-DE" sz="900" noProof="0" smtClean="0"/>
              <a:pPr marL="0" marR="0" indent="0" algn="l" defTabSz="914400" rtl="0" eaLnBrk="0" fontAlgn="base" latinLnBrk="0" hangingPunct="0">
                <a:lnSpc>
                  <a:spcPct val="100000"/>
                </a:lnSpc>
                <a:spcBef>
                  <a:spcPct val="0"/>
                </a:spcBef>
                <a:spcAft>
                  <a:spcPct val="0"/>
                </a:spcAft>
                <a:buClrTx/>
                <a:buSzTx/>
                <a:buFontTx/>
                <a:buNone/>
                <a:tabLst/>
                <a:defRPr/>
              </a:pPr>
              <a:t>‹Nr.›</a:t>
            </a:fld>
            <a:endParaRPr lang="fr-CH" altLang="de-DE" sz="900" noProof="0"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412" r:id="rId6"/>
    <p:sldLayoutId id="2147484382" r:id="rId7"/>
    <p:sldLayoutId id="2147484405" r:id="rId8"/>
    <p:sldLayoutId id="2147484406" r:id="rId9"/>
    <p:sldLayoutId id="2147484407" r:id="rId10"/>
    <p:sldLayoutId id="2147484383" r:id="rId11"/>
    <p:sldLayoutId id="2147484399" r:id="rId12"/>
    <p:sldLayoutId id="2147484397" r:id="rId13"/>
    <p:sldLayoutId id="2147484398" r:id="rId14"/>
    <p:sldLayoutId id="2147484385" r:id="rId15"/>
    <p:sldLayoutId id="2147484411" r:id="rId16"/>
    <p:sldLayoutId id="2147484410" r:id="rId17"/>
    <p:sldLayoutId id="2147484409" r:id="rId18"/>
    <p:sldLayoutId id="2147484386" r:id="rId19"/>
    <p:sldLayoutId id="2147484387" r:id="rId20"/>
    <p:sldLayoutId id="2147484388" r:id="rId21"/>
    <p:sldLayoutId id="2147484389" r:id="rId22"/>
    <p:sldLayoutId id="2147484402" r:id="rId23"/>
    <p:sldLayoutId id="2147484403" r:id="rId24"/>
    <p:sldLayoutId id="2147484404" r:id="rId25"/>
    <p:sldLayoutId id="2147484390" r:id="rId26"/>
    <p:sldLayoutId id="2147484400" r:id="rId27"/>
    <p:sldLayoutId id="2147484391" r:id="rId28"/>
    <p:sldLayoutId id="2147484401" r:id="rId29"/>
    <p:sldLayoutId id="2147484394" r:id="rId30"/>
    <p:sldLayoutId id="2147484395" r:id="rId31"/>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8.jpe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1.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hyperlink" Target="http://www.bioaktuell.ch/de/bildung/geschichte-biolandbau.html" TargetMode="External"/><Relationship Id="rId3" Type="http://schemas.openxmlformats.org/officeDocument/2006/relationships/hyperlink" Target="http://www.bioaktuell.ch/fr/formation/bio-trois-zero.html" TargetMode="External"/><Relationship Id="rId7" Type="http://schemas.openxmlformats.org/officeDocument/2006/relationships/hyperlink" Target="http://www.bioaktuell.ch/de/aktuell/filme/historyfilm.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bio-suisse.ch/de/geschichte.php" TargetMode="External"/><Relationship Id="rId5" Type="http://schemas.openxmlformats.org/officeDocument/2006/relationships/hyperlink" Target="http://www.ifoam.bio/en/organic-landmarks/best-practice-guideline-agriculture-and-value-chains" TargetMode="External"/><Relationship Id="rId4" Type="http://schemas.openxmlformats.org/officeDocument/2006/relationships/hyperlink" Target="https://www.naturaplan.ch/fr/le-bio-en-suisse/historique/des-pionniers-visionnaires-et-courageu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suisse@fibl.org" TargetMode="External"/><Relationship Id="rId7" Type="http://schemas.openxmlformats.org/officeDocument/2006/relationships/hyperlink" Target="http://www.shop.fibl.or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www.bio-suisse.ch/" TargetMode="External"/><Relationship Id="rId5" Type="http://schemas.openxmlformats.org/officeDocument/2006/relationships/hyperlink" Target="mailto:bio@bio-suisse.ch" TargetMode="External"/><Relationship Id="rId4" Type="http://schemas.openxmlformats.org/officeDocument/2006/relationships/hyperlink" Target="http://www.fibl.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noProof="0" dirty="0" smtClean="0"/>
              <a:t>Le développement de l’agriculture biologique</a:t>
            </a:r>
          </a:p>
        </p:txBody>
      </p:sp>
      <p:sp>
        <p:nvSpPr>
          <p:cNvPr id="3" name="Untertitel 2"/>
          <p:cNvSpPr>
            <a:spLocks noGrp="1"/>
          </p:cNvSpPr>
          <p:nvPr>
            <p:ph type="subTitle" idx="1"/>
          </p:nvPr>
        </p:nvSpPr>
        <p:spPr>
          <a:xfrm>
            <a:off x="467544" y="1772816"/>
            <a:ext cx="8136904" cy="543888"/>
          </a:xfrm>
        </p:spPr>
        <p:txBody>
          <a:bodyPr/>
          <a:lstStyle/>
          <a:p>
            <a:pPr>
              <a:defRPr/>
            </a:pPr>
            <a:r>
              <a:rPr lang="fr-CH" noProof="0" dirty="0" smtClean="0"/>
              <a:t>Collection de transparents</a:t>
            </a:r>
            <a:endParaRPr lang="fr-CH" noProof="0"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349346" cy="474206"/>
          </a:xfrm>
        </p:spPr>
        <p:txBody>
          <a:bodyPr/>
          <a:lstStyle/>
          <a:p>
            <a:r>
              <a:rPr lang="fr-CH" spc="-30" dirty="0"/>
              <a:t>Étapes du développement de l’agriculture biologique</a:t>
            </a:r>
            <a:endParaRPr lang="fr-CH" noProof="0" dirty="0"/>
          </a:p>
        </p:txBody>
      </p:sp>
      <p:sp>
        <p:nvSpPr>
          <p:cNvPr id="3" name="Inhaltsplatzhalter 2"/>
          <p:cNvSpPr>
            <a:spLocks noGrp="1"/>
          </p:cNvSpPr>
          <p:nvPr>
            <p:ph idx="12"/>
          </p:nvPr>
        </p:nvSpPr>
        <p:spPr/>
        <p:txBody>
          <a:bodyPr>
            <a:normAutofit/>
          </a:bodyPr>
          <a:lstStyle/>
          <a:p>
            <a:r>
              <a:rPr lang="fr-CH" noProof="0" dirty="0" smtClean="0"/>
              <a:t>1970-2000   Ancrage politique du bio</a:t>
            </a:r>
            <a:endParaRPr lang="fr-CH" noProof="0"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290011605"/>
              </p:ext>
            </p:extLst>
          </p:nvPr>
        </p:nvGraphicFramePr>
        <p:xfrm>
          <a:off x="628650" y="1758328"/>
          <a:ext cx="7886700" cy="4562422"/>
        </p:xfrm>
        <a:graphic>
          <a:graphicData uri="http://schemas.openxmlformats.org/drawingml/2006/table">
            <a:tbl>
              <a:tblPr firstRow="1" bandRow="1">
                <a:tableStyleId>{5940675A-B579-460E-94D1-54222C63F5DA}</a:tableStyleId>
              </a:tblPr>
              <a:tblGrid>
                <a:gridCol w="1135038"/>
                <a:gridCol w="6751662"/>
              </a:tblGrid>
              <a:tr h="436608">
                <a:tc>
                  <a:txBody>
                    <a:bodyPr/>
                    <a:lstStyle/>
                    <a:p>
                      <a:pPr marL="0" algn="l" defTabSz="685800" rtl="0" eaLnBrk="1" latinLnBrk="0" hangingPunct="1"/>
                      <a:r>
                        <a:rPr lang="fr-CH" sz="1600" kern="1200" noProof="0" dirty="0" smtClean="0">
                          <a:solidFill>
                            <a:schemeClr val="tx1"/>
                          </a:solidFill>
                          <a:latin typeface="+mn-lt"/>
                          <a:ea typeface="+mn-ea"/>
                          <a:cs typeface="+mn-cs"/>
                        </a:rPr>
                        <a:t>1971</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Le Dr Hans </a:t>
                      </a:r>
                      <a:r>
                        <a:rPr lang="fr-CH" sz="1600" kern="1200" baseline="0" noProof="0" dirty="0" smtClean="0">
                          <a:solidFill>
                            <a:schemeClr val="tx1"/>
                          </a:solidFill>
                          <a:latin typeface="+mn-lt"/>
                          <a:ea typeface="+mn-ea"/>
                          <a:cs typeface="+mn-cs"/>
                        </a:rPr>
                        <a:t>Müller</a:t>
                      </a:r>
                      <a:r>
                        <a:rPr lang="fr-CH" sz="1600" kern="1200" noProof="0" dirty="0" smtClean="0">
                          <a:solidFill>
                            <a:schemeClr val="tx1"/>
                          </a:solidFill>
                          <a:latin typeface="+mn-lt"/>
                          <a:ea typeface="+mn-ea"/>
                          <a:cs typeface="+mn-cs"/>
                        </a:rPr>
                        <a:t> exige la reconnaissance légale du bio</a:t>
                      </a:r>
                    </a:p>
                  </a:txBody>
                  <a:tcPr>
                    <a:lnL w="63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fr-CH" sz="1600" kern="1200" noProof="0" dirty="0" smtClean="0">
                          <a:solidFill>
                            <a:schemeClr val="tx1"/>
                          </a:solidFill>
                          <a:latin typeface="+mn-lt"/>
                          <a:ea typeface="+mn-ea"/>
                          <a:cs typeface="+mn-cs"/>
                        </a:rPr>
                        <a:t>1973</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Création de l’Institut de recherche de l’agriculture biologique </a:t>
                      </a:r>
                      <a:r>
                        <a:rPr lang="fr-CH" sz="1600" kern="1200" baseline="0" noProof="0" dirty="0" smtClean="0">
                          <a:solidFill>
                            <a:schemeClr val="tx1"/>
                          </a:solidFill>
                          <a:latin typeface="+mn-lt"/>
                          <a:ea typeface="+mn-ea"/>
                          <a:cs typeface="+mn-cs"/>
                        </a:rPr>
                        <a:t>(FiBL)</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fr-CH" sz="1600" kern="1200" noProof="0" dirty="0" smtClean="0">
                          <a:solidFill>
                            <a:schemeClr val="tx1"/>
                          </a:solidFill>
                          <a:latin typeface="+mn-lt"/>
                          <a:ea typeface="+mn-ea"/>
                          <a:cs typeface="+mn-cs"/>
                        </a:rPr>
                        <a:t>1976</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1</a:t>
                      </a:r>
                      <a:r>
                        <a:rPr lang="fr-CH" sz="1600" kern="1200" baseline="30000" noProof="0" dirty="0" smtClean="0">
                          <a:solidFill>
                            <a:schemeClr val="tx1"/>
                          </a:solidFill>
                          <a:latin typeface="+mn-lt"/>
                          <a:ea typeface="+mn-ea"/>
                          <a:cs typeface="+mn-cs"/>
                        </a:rPr>
                        <a:t>er</a:t>
                      </a:r>
                      <a:r>
                        <a:rPr lang="fr-CH" sz="1600" kern="1200" noProof="0" dirty="0" smtClean="0">
                          <a:solidFill>
                            <a:schemeClr val="tx1"/>
                          </a:solidFill>
                          <a:latin typeface="+mn-lt"/>
                          <a:ea typeface="+mn-ea"/>
                          <a:cs typeface="+mn-cs"/>
                        </a:rPr>
                        <a:t> congrès de l’International Federation of Organic Agriculture (IFOAM) </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fr-CH" sz="1600" kern="1200" noProof="0" dirty="0" smtClean="0">
                          <a:solidFill>
                            <a:schemeClr val="tx1"/>
                          </a:solidFill>
                          <a:latin typeface="+mn-lt"/>
                          <a:ea typeface="+mn-ea"/>
                          <a:cs typeface="+mn-cs"/>
                        </a:rPr>
                        <a:t>1980</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1</a:t>
                      </a:r>
                      <a:r>
                        <a:rPr lang="fr-CH" sz="1600" kern="1200" baseline="30000" noProof="0" dirty="0" smtClean="0">
                          <a:solidFill>
                            <a:schemeClr val="tx1"/>
                          </a:solidFill>
                          <a:latin typeface="+mn-lt"/>
                          <a:ea typeface="+mn-ea"/>
                          <a:cs typeface="+mn-cs"/>
                        </a:rPr>
                        <a:t>er</a:t>
                      </a:r>
                      <a:r>
                        <a:rPr lang="fr-CH" sz="1600" kern="1200" noProof="0" dirty="0" smtClean="0">
                          <a:solidFill>
                            <a:schemeClr val="tx1"/>
                          </a:solidFill>
                          <a:latin typeface="+mn-lt"/>
                          <a:ea typeface="+mn-ea"/>
                          <a:cs typeface="+mn-cs"/>
                        </a:rPr>
                        <a:t> cahier des charges commun pour l’agriculture biologique</a:t>
                      </a:r>
                      <a:r>
                        <a:rPr lang="fr-CH" sz="1600" kern="1200" baseline="0" noProof="0" dirty="0" smtClean="0">
                          <a:solidFill>
                            <a:schemeClr val="tx1"/>
                          </a:solidFill>
                          <a:latin typeface="+mn-lt"/>
                          <a:ea typeface="+mn-ea"/>
                          <a:cs typeface="+mn-cs"/>
                        </a:rPr>
                        <a:t> en Suisse</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81827">
                <a:tc>
                  <a:txBody>
                    <a:bodyPr/>
                    <a:lstStyle/>
                    <a:p>
                      <a:pPr marL="0" algn="l" defTabSz="685800" rtl="0" eaLnBrk="1" latinLnBrk="0" hangingPunct="1"/>
                      <a:r>
                        <a:rPr lang="fr-CH" sz="1600" kern="1200" noProof="0" dirty="0" smtClean="0">
                          <a:solidFill>
                            <a:schemeClr val="tx1"/>
                          </a:solidFill>
                          <a:latin typeface="+mn-lt"/>
                          <a:ea typeface="+mn-ea"/>
                          <a:cs typeface="+mn-cs"/>
                        </a:rPr>
                        <a:t>1981</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Création de l’ASOAB (aujourd’hui :</a:t>
                      </a:r>
                      <a:r>
                        <a:rPr lang="fr-CH" sz="1600" kern="1200" baseline="0" noProof="0" dirty="0" smtClean="0">
                          <a:solidFill>
                            <a:schemeClr val="tx1"/>
                          </a:solidFill>
                          <a:latin typeface="+mn-lt"/>
                          <a:ea typeface="+mn-ea"/>
                          <a:cs typeface="+mn-cs"/>
                        </a:rPr>
                        <a:t> BIO SUISSE) </a:t>
                      </a:r>
                      <a:br>
                        <a:rPr lang="fr-CH" sz="1600" kern="1200" baseline="0" noProof="0" dirty="0" smtClean="0">
                          <a:solidFill>
                            <a:schemeClr val="tx1"/>
                          </a:solidFill>
                          <a:latin typeface="+mn-lt"/>
                          <a:ea typeface="+mn-ea"/>
                          <a:cs typeface="+mn-cs"/>
                        </a:rPr>
                      </a:br>
                      <a:r>
                        <a:rPr lang="fr-CH" sz="1600" kern="1200" noProof="0" dirty="0" smtClean="0">
                          <a:solidFill>
                            <a:schemeClr val="tx1"/>
                          </a:solidFill>
                          <a:latin typeface="+mn-lt"/>
                          <a:ea typeface="+mn-ea"/>
                          <a:cs typeface="+mn-cs"/>
                        </a:rPr>
                        <a:t>Enregistrement de la marque protégée </a:t>
                      </a:r>
                      <a:r>
                        <a:rPr lang="fr-CH" sz="1600" kern="1200" baseline="0" noProof="0" dirty="0" smtClean="0">
                          <a:solidFill>
                            <a:schemeClr val="tx1"/>
                          </a:solidFill>
                          <a:latin typeface="+mn-lt"/>
                          <a:ea typeface="+mn-ea"/>
                          <a:cs typeface="+mn-cs"/>
                        </a:rPr>
                        <a:t>«Bourgeon»</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81827">
                <a:tc>
                  <a:txBody>
                    <a:bodyPr/>
                    <a:lstStyle/>
                    <a:p>
                      <a:pPr marL="0" algn="l" defTabSz="685800" rtl="0" eaLnBrk="1" latinLnBrk="0" hangingPunct="1"/>
                      <a:r>
                        <a:rPr lang="fr-CH" sz="1600" kern="1200" noProof="0" dirty="0" smtClean="0">
                          <a:solidFill>
                            <a:schemeClr val="tx1"/>
                          </a:solidFill>
                          <a:latin typeface="+mn-lt"/>
                          <a:ea typeface="+mn-ea"/>
                          <a:cs typeface="+mn-cs"/>
                        </a:rPr>
                        <a:t>1991</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Entrée en vigueur de l’ordonnance bio de l’UE</a:t>
                      </a:r>
                      <a:br>
                        <a:rPr lang="fr-CH" sz="1600" kern="1200" noProof="0" dirty="0" smtClean="0">
                          <a:solidFill>
                            <a:schemeClr val="tx1"/>
                          </a:solidFill>
                          <a:latin typeface="+mn-lt"/>
                          <a:ea typeface="+mn-ea"/>
                          <a:cs typeface="+mn-cs"/>
                        </a:rPr>
                      </a:br>
                      <a:r>
                        <a:rPr lang="fr-CH" sz="1600" kern="1200" noProof="0" dirty="0" smtClean="0">
                          <a:solidFill>
                            <a:schemeClr val="tx1"/>
                          </a:solidFill>
                          <a:latin typeface="+mn-lt"/>
                          <a:ea typeface="+mn-ea"/>
                          <a:cs typeface="+mn-cs"/>
                        </a:rPr>
                        <a:t>(basée sur le cahier des charges de l’IFOAM et le</a:t>
                      </a:r>
                      <a:r>
                        <a:rPr lang="fr-CH" sz="1600" kern="1200" baseline="0" noProof="0" dirty="0" smtClean="0">
                          <a:solidFill>
                            <a:schemeClr val="tx1"/>
                          </a:solidFill>
                          <a:latin typeface="+mn-lt"/>
                          <a:ea typeface="+mn-ea"/>
                          <a:cs typeface="+mn-cs"/>
                        </a:rPr>
                        <a:t> Codex alimentarius)</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fr-CH" sz="1600" kern="1200" noProof="0" dirty="0" smtClean="0">
                          <a:solidFill>
                            <a:schemeClr val="tx1"/>
                          </a:solidFill>
                          <a:latin typeface="+mn-lt"/>
                          <a:ea typeface="+mn-ea"/>
                          <a:cs typeface="+mn-cs"/>
                        </a:rPr>
                        <a:t>1993</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La Confédération définit des exigences minimales pour le bio du point de vue des paiements directs</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fr-CH" sz="1600" kern="1200" noProof="0" dirty="0" smtClean="0">
                          <a:solidFill>
                            <a:schemeClr val="tx1"/>
                          </a:solidFill>
                          <a:latin typeface="+mn-lt"/>
                          <a:ea typeface="+mn-ea"/>
                          <a:cs typeface="+mn-cs"/>
                        </a:rPr>
                        <a:t>1997</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Entrée en vigueur de l’ordonnance bio CH</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6608">
                <a:tc>
                  <a:txBody>
                    <a:bodyPr/>
                    <a:lstStyle/>
                    <a:p>
                      <a:pPr marL="0" algn="l" defTabSz="685800" rtl="0" eaLnBrk="1" latinLnBrk="0" hangingPunct="1"/>
                      <a:r>
                        <a:rPr lang="fr-CH" sz="1600" kern="1200" noProof="0" dirty="0" smtClean="0">
                          <a:solidFill>
                            <a:schemeClr val="tx1"/>
                          </a:solidFill>
                          <a:latin typeface="+mn-lt"/>
                          <a:ea typeface="+mn-ea"/>
                          <a:cs typeface="+mn-cs"/>
                        </a:rPr>
                        <a:t>2000</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13</a:t>
                      </a:r>
                      <a:r>
                        <a:rPr lang="fr-CH" sz="1600" kern="1200" baseline="30000" noProof="0" dirty="0" smtClean="0">
                          <a:solidFill>
                            <a:schemeClr val="tx1"/>
                          </a:solidFill>
                          <a:latin typeface="+mn-lt"/>
                          <a:ea typeface="+mn-ea"/>
                          <a:cs typeface="+mn-cs"/>
                        </a:rPr>
                        <a:t>ème</a:t>
                      </a:r>
                      <a:r>
                        <a:rPr lang="fr-CH" sz="1600" kern="1200" noProof="0" dirty="0" smtClean="0">
                          <a:solidFill>
                            <a:schemeClr val="tx1"/>
                          </a:solidFill>
                          <a:latin typeface="+mn-lt"/>
                          <a:ea typeface="+mn-ea"/>
                          <a:cs typeface="+mn-cs"/>
                        </a:rPr>
                        <a:t> congrès scientifique de l’IFOAM,</a:t>
                      </a:r>
                      <a:r>
                        <a:rPr lang="fr-CH" sz="1600" kern="1200" baseline="0" noProof="0" dirty="0" smtClean="0">
                          <a:solidFill>
                            <a:schemeClr val="tx1"/>
                          </a:solidFill>
                          <a:latin typeface="+mn-lt"/>
                          <a:ea typeface="+mn-ea"/>
                          <a:cs typeface="+mn-cs"/>
                        </a:rPr>
                        <a:t> organisé par le FiBL</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6350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L’initiative des pionniers devient un mouvement</a:t>
            </a:r>
            <a:endParaRPr lang="fr-CH" noProof="0" dirty="0"/>
          </a:p>
        </p:txBody>
      </p:sp>
      <p:sp>
        <p:nvSpPr>
          <p:cNvPr id="3" name="Inhaltsplatzhalter 2"/>
          <p:cNvSpPr>
            <a:spLocks noGrp="1"/>
          </p:cNvSpPr>
          <p:nvPr>
            <p:ph idx="12"/>
          </p:nvPr>
        </p:nvSpPr>
        <p:spPr/>
        <p:txBody>
          <a:bodyPr>
            <a:normAutofit fontScale="92500"/>
          </a:bodyPr>
          <a:lstStyle/>
          <a:p>
            <a:r>
              <a:rPr lang="fr-CH" noProof="0" dirty="0" smtClean="0"/>
              <a:t>Institut de recherche, organisation faîtière internationale</a:t>
            </a:r>
            <a:endParaRPr lang="fr-CH" noProof="0" dirty="0"/>
          </a:p>
        </p:txBody>
      </p:sp>
      <p:sp>
        <p:nvSpPr>
          <p:cNvPr id="4" name="Inhaltsplatzhalter 3"/>
          <p:cNvSpPr>
            <a:spLocks noGrp="1"/>
          </p:cNvSpPr>
          <p:nvPr>
            <p:ph idx="14"/>
          </p:nvPr>
        </p:nvSpPr>
        <p:spPr>
          <a:xfrm>
            <a:off x="628650" y="6093296"/>
            <a:ext cx="7886700" cy="279120"/>
          </a:xfrm>
        </p:spPr>
        <p:txBody>
          <a:bodyPr/>
          <a:lstStyle/>
          <a:p>
            <a:r>
              <a:rPr lang="fr-CH" noProof="0" dirty="0" smtClean="0"/>
              <a:t>Illustrations : FiBL, IFOAM</a:t>
            </a:r>
            <a:endParaRPr lang="fr-CH" noProof="0" dirty="0"/>
          </a:p>
        </p:txBody>
      </p:sp>
      <p:sp>
        <p:nvSpPr>
          <p:cNvPr id="6" name="Inhaltsplatzhalter 5"/>
          <p:cNvSpPr>
            <a:spLocks noGrp="1"/>
          </p:cNvSpPr>
          <p:nvPr>
            <p:ph sz="quarter" idx="54"/>
          </p:nvPr>
        </p:nvSpPr>
        <p:spPr/>
        <p:txBody>
          <a:bodyPr/>
          <a:lstStyle/>
          <a:p>
            <a:endParaRPr lang="fr-CH" noProof="0" dirty="0" smtClean="0"/>
          </a:p>
          <a:p>
            <a:endParaRPr lang="fr-CH" noProof="0" dirty="0" smtClean="0"/>
          </a:p>
          <a:p>
            <a:endParaRPr lang="fr-CH" noProof="0" dirty="0"/>
          </a:p>
        </p:txBody>
      </p:sp>
      <p:sp>
        <p:nvSpPr>
          <p:cNvPr id="7" name="Inhaltsplatzhalter 6"/>
          <p:cNvSpPr>
            <a:spLocks noGrp="1"/>
          </p:cNvSpPr>
          <p:nvPr>
            <p:ph sz="quarter" idx="55"/>
          </p:nvPr>
        </p:nvSpPr>
        <p:spPr>
          <a:xfrm>
            <a:off x="3275856" y="1543198"/>
            <a:ext cx="5239493" cy="3686001"/>
          </a:xfrm>
        </p:spPr>
        <p:txBody>
          <a:bodyPr/>
          <a:lstStyle/>
          <a:p>
            <a:r>
              <a:rPr lang="fr-CH" noProof="0" dirty="0" smtClean="0"/>
              <a:t>Le FiBL, aujourd’hui un des leaders mondiaux de la recherche en agriculture biologique (créé en 1973)</a:t>
            </a:r>
          </a:p>
          <a:p>
            <a:r>
              <a:rPr lang="fr-CH" noProof="0" dirty="0" smtClean="0"/>
              <a:t>Points forts</a:t>
            </a:r>
          </a:p>
          <a:p>
            <a:pPr lvl="1"/>
            <a:r>
              <a:rPr lang="fr-CH" noProof="0" dirty="0" smtClean="0"/>
              <a:t>Recherche interdisciplinaire, innovations avec les agriculteurs et l’industrie agroalimentaire</a:t>
            </a:r>
          </a:p>
          <a:p>
            <a:pPr lvl="1"/>
            <a:r>
              <a:rPr lang="fr-CH" dirty="0" smtClean="0"/>
              <a:t>Projets </a:t>
            </a:r>
            <a:r>
              <a:rPr lang="fr-CH" dirty="0"/>
              <a:t>de recherche </a:t>
            </a:r>
            <a:r>
              <a:rPr lang="fr-CH" dirty="0" smtClean="0"/>
              <a:t>orientés </a:t>
            </a:r>
            <a:r>
              <a:rPr lang="fr-CH" dirty="0"/>
              <a:t>vers la </a:t>
            </a:r>
            <a:r>
              <a:rPr lang="fr-CH" dirty="0" smtClean="0"/>
              <a:t>recherche </a:t>
            </a:r>
            <a:r>
              <a:rPr lang="fr-CH" dirty="0"/>
              <a:t>de </a:t>
            </a:r>
            <a:r>
              <a:rPr lang="fr-CH" dirty="0" smtClean="0"/>
              <a:t>solutions</a:t>
            </a:r>
            <a:endParaRPr lang="fr-CH" noProof="0" dirty="0" smtClean="0"/>
          </a:p>
          <a:p>
            <a:endParaRPr lang="fr-CH" noProof="0" dirty="0" smtClean="0"/>
          </a:p>
          <a:p>
            <a:r>
              <a:rPr lang="fr-CH" dirty="0" smtClean="0"/>
              <a:t>L’</a:t>
            </a:r>
            <a:r>
              <a:rPr lang="fr-CH" noProof="0" dirty="0" smtClean="0"/>
              <a:t>IFOAM, organisation faîtière des organisations bio qui compte environ 800 membres de 120 pays (créée en 1972)</a:t>
            </a:r>
          </a:p>
        </p:txBody>
      </p:sp>
      <p:pic>
        <p:nvPicPr>
          <p:cNvPr id="16" name="Inhaltsplatzhalter 15"/>
          <p:cNvPicPr>
            <a:picLocks noGrp="1" noChangeAspect="1"/>
          </p:cNvPicPr>
          <p:nvPr>
            <p:ph sz="quarter" idx="56"/>
          </p:nvPr>
        </p:nvPicPr>
        <p:blipFill>
          <a:blip r:embed="rId2"/>
          <a:stretch>
            <a:fillRect/>
          </a:stretch>
        </p:blipFill>
        <p:spPr>
          <a:xfrm>
            <a:off x="899592" y="4174692"/>
            <a:ext cx="1678844" cy="740082"/>
          </a:xfrm>
          <a:prstGeom prst="rect">
            <a:avLst/>
          </a:prstGeom>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154556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30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L’initiative des pionniers devient un mouvement</a:t>
            </a:r>
            <a:endParaRPr lang="fr-CH" noProof="0" dirty="0"/>
          </a:p>
        </p:txBody>
      </p:sp>
      <p:sp>
        <p:nvSpPr>
          <p:cNvPr id="3" name="Inhaltsplatzhalter 2"/>
          <p:cNvSpPr>
            <a:spLocks noGrp="1"/>
          </p:cNvSpPr>
          <p:nvPr>
            <p:ph idx="12"/>
          </p:nvPr>
        </p:nvSpPr>
        <p:spPr/>
        <p:txBody>
          <a:bodyPr>
            <a:normAutofit fontScale="85000" lnSpcReduction="10000"/>
          </a:bodyPr>
          <a:lstStyle/>
          <a:p>
            <a:r>
              <a:rPr lang="fr-CH" noProof="0" dirty="0" smtClean="0"/>
              <a:t>Premier cahier des charges et organisation faîtière (Bio Suisse)</a:t>
            </a:r>
            <a:endParaRPr lang="fr-CH" noProof="0" dirty="0"/>
          </a:p>
        </p:txBody>
      </p:sp>
      <p:sp>
        <p:nvSpPr>
          <p:cNvPr id="4" name="Inhaltsplatzhalter 3"/>
          <p:cNvSpPr>
            <a:spLocks noGrp="1"/>
          </p:cNvSpPr>
          <p:nvPr>
            <p:ph idx="14"/>
          </p:nvPr>
        </p:nvSpPr>
        <p:spPr>
          <a:xfrm>
            <a:off x="628650" y="6076798"/>
            <a:ext cx="7886700" cy="279120"/>
          </a:xfrm>
        </p:spPr>
        <p:txBody>
          <a:bodyPr/>
          <a:lstStyle/>
          <a:p>
            <a:r>
              <a:rPr lang="fr-CH" noProof="0" dirty="0" smtClean="0"/>
              <a:t>Illustrations : Bio Suisse</a:t>
            </a:r>
            <a:endParaRPr lang="fr-CH" noProof="0" dirty="0"/>
          </a:p>
        </p:txBody>
      </p:sp>
      <p:pic>
        <p:nvPicPr>
          <p:cNvPr id="10" name="Inhaltsplatzhalter 9"/>
          <p:cNvPicPr>
            <a:picLocks noGrp="1" noChangeAspect="1"/>
          </p:cNvPicPr>
          <p:nvPr>
            <p:ph sz="quarter" idx="17"/>
          </p:nvPr>
        </p:nvPicPr>
        <p:blipFill>
          <a:blip r:embed="rId2"/>
          <a:stretch>
            <a:fillRect/>
          </a:stretch>
        </p:blipFill>
        <p:spPr>
          <a:xfrm>
            <a:off x="642593" y="1700808"/>
            <a:ext cx="2531163" cy="2100263"/>
          </a:xfrm>
          <a:prstGeom prst="rect">
            <a:avLst/>
          </a:prstGeom>
        </p:spPr>
      </p:pic>
      <p:sp>
        <p:nvSpPr>
          <p:cNvPr id="7" name="Inhaltsplatzhalter 6"/>
          <p:cNvSpPr>
            <a:spLocks noGrp="1"/>
          </p:cNvSpPr>
          <p:nvPr>
            <p:ph sz="quarter" idx="55"/>
          </p:nvPr>
        </p:nvSpPr>
        <p:spPr>
          <a:xfrm>
            <a:off x="3707905" y="1543198"/>
            <a:ext cx="4807444" cy="4374125"/>
          </a:xfrm>
        </p:spPr>
        <p:txBody>
          <a:bodyPr/>
          <a:lstStyle/>
          <a:p>
            <a:pPr>
              <a:lnSpc>
                <a:spcPct val="100000"/>
              </a:lnSpc>
            </a:pPr>
            <a:r>
              <a:rPr lang="fr-CH" noProof="0" dirty="0" smtClean="0"/>
              <a:t>Les organisations bio Demeter, Biofarm, SGBL (plus tard : Bioterra) et Progana </a:t>
            </a:r>
            <a:br>
              <a:rPr lang="fr-CH" noProof="0" dirty="0" smtClean="0"/>
            </a:br>
            <a:r>
              <a:rPr lang="fr-CH" noProof="0" dirty="0" smtClean="0"/>
              <a:t>se regroupent</a:t>
            </a:r>
          </a:p>
          <a:p>
            <a:pPr>
              <a:lnSpc>
                <a:spcPct val="100000"/>
              </a:lnSpc>
            </a:pPr>
            <a:r>
              <a:rPr lang="fr-CH" noProof="0" dirty="0" smtClean="0"/>
              <a:t>Élaboration d’un cahier des charges commun pour la protection et le contrôle de l’agriculture biologique (sous la direction du FiBL)</a:t>
            </a:r>
          </a:p>
          <a:p>
            <a:pPr>
              <a:lnSpc>
                <a:spcPct val="100000"/>
              </a:lnSpc>
            </a:pPr>
            <a:r>
              <a:rPr lang="fr-CH" dirty="0" smtClean="0"/>
              <a:t>Le premier cahier des charges bio du monde est créé en Suisse (1980)</a:t>
            </a:r>
          </a:p>
          <a:p>
            <a:pPr>
              <a:lnSpc>
                <a:spcPct val="100000"/>
              </a:lnSpc>
            </a:pPr>
            <a:r>
              <a:rPr lang="fr-CH" dirty="0" smtClean="0"/>
              <a:t>Collaboration efficace des organisations bio : Création de l’Association </a:t>
            </a:r>
            <a:r>
              <a:rPr lang="fr-CH" dirty="0"/>
              <a:t>suisse des organisations d’agriculture </a:t>
            </a:r>
            <a:r>
              <a:rPr lang="fr-CH" dirty="0" smtClean="0"/>
              <a:t>biologique, qui porte le nom de Bio Suisse depuis 1997)</a:t>
            </a:r>
            <a:endParaRPr lang="fr-CH" dirty="0"/>
          </a:p>
        </p:txBody>
      </p:sp>
      <p:pic>
        <p:nvPicPr>
          <p:cNvPr id="11" name="Inhaltsplatzhalter 10"/>
          <p:cNvPicPr>
            <a:picLocks noGrp="1" noChangeAspect="1"/>
          </p:cNvPicPr>
          <p:nvPr>
            <p:ph sz="quarter" idx="56"/>
          </p:nvPr>
        </p:nvPicPr>
        <p:blipFill>
          <a:blip r:embed="rId3"/>
          <a:stretch>
            <a:fillRect/>
          </a:stretch>
        </p:blipFill>
        <p:spPr>
          <a:xfrm>
            <a:off x="1115616" y="4036753"/>
            <a:ext cx="1872208" cy="1595254"/>
          </a:xfrm>
          <a:prstGeom prst="rect">
            <a:avLst/>
          </a:prstGeom>
        </p:spPr>
      </p:pic>
    </p:spTree>
    <p:extLst>
      <p:ext uri="{BB962C8B-B14F-4D97-AF65-F5344CB8AC3E}">
        <p14:creationId xmlns:p14="http://schemas.microsoft.com/office/powerpoint/2010/main" val="1484149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L’initiative des pionniers devient un mouvement</a:t>
            </a:r>
            <a:endParaRPr lang="fr-CH" noProof="0" dirty="0"/>
          </a:p>
        </p:txBody>
      </p:sp>
      <p:sp>
        <p:nvSpPr>
          <p:cNvPr id="3" name="Inhaltsplatzhalter 2"/>
          <p:cNvSpPr>
            <a:spLocks noGrp="1"/>
          </p:cNvSpPr>
          <p:nvPr>
            <p:ph idx="12"/>
          </p:nvPr>
        </p:nvSpPr>
        <p:spPr/>
        <p:txBody>
          <a:bodyPr>
            <a:normAutofit/>
          </a:bodyPr>
          <a:lstStyle/>
          <a:p>
            <a:r>
              <a:rPr lang="fr-CH" noProof="0" dirty="0" smtClean="0"/>
              <a:t>Certification : Qualité garantie, commerce sérieux</a:t>
            </a:r>
            <a:endParaRPr lang="fr-CH" noProof="0" dirty="0"/>
          </a:p>
        </p:txBody>
      </p:sp>
      <p:sp>
        <p:nvSpPr>
          <p:cNvPr id="4" name="Inhaltsplatzhalter 3"/>
          <p:cNvSpPr>
            <a:spLocks noGrp="1"/>
          </p:cNvSpPr>
          <p:nvPr>
            <p:ph idx="14"/>
          </p:nvPr>
        </p:nvSpPr>
        <p:spPr/>
        <p:txBody>
          <a:bodyPr/>
          <a:lstStyle/>
          <a:p>
            <a:r>
              <a:rPr lang="fr-CH" noProof="0" dirty="0" smtClean="0"/>
              <a:t>Illustrations : bio.inspecta, Bio Test Agro</a:t>
            </a:r>
            <a:endParaRPr lang="fr-CH" noProof="0" dirty="0"/>
          </a:p>
        </p:txBody>
      </p:sp>
      <p:sp>
        <p:nvSpPr>
          <p:cNvPr id="6" name="Inhaltsplatzhalter 5"/>
          <p:cNvSpPr>
            <a:spLocks noGrp="1"/>
          </p:cNvSpPr>
          <p:nvPr>
            <p:ph sz="quarter" idx="54"/>
          </p:nvPr>
        </p:nvSpPr>
        <p:spPr>
          <a:xfrm>
            <a:off x="3275856" y="3746943"/>
            <a:ext cx="5239493" cy="1573848"/>
          </a:xfrm>
        </p:spPr>
        <p:txBody>
          <a:bodyPr/>
          <a:lstStyle/>
          <a:p>
            <a:r>
              <a:rPr lang="fr-CH" noProof="0" dirty="0" smtClean="0"/>
              <a:t>Bio Test Agro AG (créée en 1998) </a:t>
            </a:r>
          </a:p>
          <a:p>
            <a:r>
              <a:rPr lang="fr-CH" noProof="0" dirty="0" smtClean="0"/>
              <a:t>But: Favoriser la réputation de l’agriculture biologique en Suisse en assurant des contrôles de haute qualité</a:t>
            </a:r>
            <a:endParaRPr lang="fr-CH" noProof="0" dirty="0"/>
          </a:p>
        </p:txBody>
      </p:sp>
      <p:sp>
        <p:nvSpPr>
          <p:cNvPr id="7" name="Inhaltsplatzhalter 6"/>
          <p:cNvSpPr>
            <a:spLocks noGrp="1"/>
          </p:cNvSpPr>
          <p:nvPr>
            <p:ph sz="quarter" idx="55"/>
          </p:nvPr>
        </p:nvSpPr>
        <p:spPr/>
        <p:txBody>
          <a:bodyPr/>
          <a:lstStyle/>
          <a:p>
            <a:r>
              <a:rPr lang="fr-CH" noProof="0" dirty="0" smtClean="0"/>
              <a:t>bio.inspecta (créée en 1998) </a:t>
            </a:r>
            <a:endParaRPr lang="fr-CH" b="1" noProof="0" dirty="0">
              <a:solidFill>
                <a:srgbClr val="FF0000"/>
              </a:solidFill>
            </a:endParaRPr>
          </a:p>
          <a:p>
            <a:r>
              <a:rPr lang="fr-CH" noProof="0" dirty="0" smtClean="0"/>
              <a:t>But: Soutenir les entreprises agricoles et agroalimentaires dans le développement durable et le renforcement de leur position sur le marché</a:t>
            </a:r>
            <a:endParaRPr lang="fr-CH" noProof="0" dirty="0"/>
          </a:p>
        </p:txBody>
      </p:sp>
      <p:pic>
        <p:nvPicPr>
          <p:cNvPr id="13" name="Inhaltsplatzhalter 12"/>
          <p:cNvPicPr>
            <a:picLocks noGrp="1" noChangeAspect="1"/>
          </p:cNvPicPr>
          <p:nvPr>
            <p:ph sz="quarter" idx="56"/>
          </p:nvPr>
        </p:nvPicPr>
        <p:blipFill>
          <a:blip r:embed="rId2"/>
          <a:stretch>
            <a:fillRect/>
          </a:stretch>
        </p:blipFill>
        <p:spPr>
          <a:xfrm>
            <a:off x="621896" y="4005064"/>
            <a:ext cx="2338153" cy="451817"/>
          </a:xfrm>
          <a:prstGeom prst="rect">
            <a:avLst/>
          </a:prstGeom>
        </p:spPr>
      </p:pic>
      <p:sp>
        <p:nvSpPr>
          <p:cNvPr id="14" name="Inhaltsplatzhalter 5"/>
          <p:cNvSpPr txBox="1">
            <a:spLocks/>
          </p:cNvSpPr>
          <p:nvPr/>
        </p:nvSpPr>
        <p:spPr bwMode="auto">
          <a:xfrm>
            <a:off x="611902" y="5320791"/>
            <a:ext cx="7992546" cy="5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90000"/>
              </a:lnSpc>
              <a:spcBef>
                <a:spcPts val="375"/>
              </a:spcBef>
              <a:spcAft>
                <a:spcPct val="0"/>
              </a:spcAft>
              <a:buClr>
                <a:srgbClr val="39977A"/>
              </a:buClr>
              <a:buFont typeface="Arial" panose="020B0604020202020204" pitchFamily="34" charset="0"/>
              <a:buChar char="›"/>
              <a:defRPr sz="1600" kern="1200" spc="3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r-CH" sz="1800" dirty="0" smtClean="0"/>
              <a:t>Contrôles et certification dans les entreprises agroalimentaires et commerciales aussi par ProCert Safety AG et IMOswiss AG</a:t>
            </a:r>
            <a:endParaRPr lang="fr-CH" sz="1800" dirty="0"/>
          </a:p>
        </p:txBody>
      </p:sp>
      <p:pic>
        <p:nvPicPr>
          <p:cNvPr id="9" name="Inhaltsplatzhalter 8"/>
          <p:cNvPicPr>
            <a:picLocks noGrp="1" noChangeAspect="1"/>
          </p:cNvPicPr>
          <p:nvPr>
            <p:ph sz="quarter" idx="17"/>
          </p:nvPr>
        </p:nvPicPr>
        <p:blipFill>
          <a:blip r:embed="rId3"/>
          <a:stretch>
            <a:fillRect/>
          </a:stretch>
        </p:blipFill>
        <p:spPr>
          <a:xfrm>
            <a:off x="755576" y="1614128"/>
            <a:ext cx="1598104" cy="1598104"/>
          </a:xfrm>
          <a:prstGeom prst="rect">
            <a:avLst/>
          </a:prstGeom>
        </p:spPr>
      </p:pic>
    </p:spTree>
    <p:extLst>
      <p:ext uri="{BB962C8B-B14F-4D97-AF65-F5344CB8AC3E}">
        <p14:creationId xmlns:p14="http://schemas.microsoft.com/office/powerpoint/2010/main" val="1389119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L’initiative des pionniers devient un mouvement</a:t>
            </a:r>
            <a:endParaRPr lang="fr-CH" noProof="0" dirty="0"/>
          </a:p>
        </p:txBody>
      </p:sp>
      <p:sp>
        <p:nvSpPr>
          <p:cNvPr id="3" name="Inhaltsplatzhalter 2"/>
          <p:cNvSpPr>
            <a:spLocks noGrp="1"/>
          </p:cNvSpPr>
          <p:nvPr>
            <p:ph idx="12"/>
          </p:nvPr>
        </p:nvSpPr>
        <p:spPr/>
        <p:txBody>
          <a:bodyPr>
            <a:normAutofit fontScale="85000" lnSpcReduction="10000"/>
          </a:bodyPr>
          <a:lstStyle/>
          <a:p>
            <a:r>
              <a:rPr lang="fr-CH" noProof="0" dirty="0" smtClean="0"/>
              <a:t>L’entrée en scène des grands distributeurs provoque un boom bio</a:t>
            </a:r>
            <a:endParaRPr lang="fr-CH" noProof="0" dirty="0"/>
          </a:p>
        </p:txBody>
      </p:sp>
      <p:sp>
        <p:nvSpPr>
          <p:cNvPr id="4" name="Inhaltsplatzhalter 3"/>
          <p:cNvSpPr>
            <a:spLocks noGrp="1"/>
          </p:cNvSpPr>
          <p:nvPr>
            <p:ph idx="14"/>
          </p:nvPr>
        </p:nvSpPr>
        <p:spPr/>
        <p:txBody>
          <a:bodyPr/>
          <a:lstStyle/>
          <a:p>
            <a:r>
              <a:rPr lang="fr-CH" noProof="0" dirty="0" smtClean="0"/>
              <a:t>Illustration : Coop, Migros</a:t>
            </a:r>
            <a:endParaRPr lang="fr-CH" noProof="0" dirty="0"/>
          </a:p>
        </p:txBody>
      </p:sp>
      <p:sp>
        <p:nvSpPr>
          <p:cNvPr id="6" name="Inhaltsplatzhalter 5"/>
          <p:cNvSpPr>
            <a:spLocks noGrp="1"/>
          </p:cNvSpPr>
          <p:nvPr>
            <p:ph sz="quarter" idx="54"/>
          </p:nvPr>
        </p:nvSpPr>
        <p:spPr>
          <a:xfrm>
            <a:off x="3275856" y="4009231"/>
            <a:ext cx="5239493" cy="1792816"/>
          </a:xfrm>
        </p:spPr>
        <p:txBody>
          <a:bodyPr/>
          <a:lstStyle/>
          <a:p>
            <a:r>
              <a:rPr lang="fr-CH" dirty="0" smtClean="0"/>
              <a:t>Entrée </a:t>
            </a:r>
            <a:r>
              <a:rPr lang="fr-CH" dirty="0"/>
              <a:t>en scène de </a:t>
            </a:r>
            <a:r>
              <a:rPr lang="fr-CH" dirty="0" smtClean="0"/>
              <a:t>la Migros (1996</a:t>
            </a:r>
            <a:r>
              <a:rPr lang="fr-CH" noProof="0" dirty="0" smtClean="0"/>
              <a:t>)</a:t>
            </a:r>
          </a:p>
          <a:p>
            <a:pPr lvl="1"/>
            <a:r>
              <a:rPr lang="fr-CH" noProof="0" dirty="0" smtClean="0"/>
              <a:t>Déclaration sans le label Bourgeon</a:t>
            </a:r>
          </a:p>
          <a:p>
            <a:pPr lvl="1"/>
            <a:r>
              <a:rPr lang="fr-CH" dirty="0" smtClean="0"/>
              <a:t>Aujourd’hui équivalence avec le cahier des charges de Bio Suisse (Bourgeon) pour les produits suisses mais commercialisation avec </a:t>
            </a:r>
            <a:br>
              <a:rPr lang="fr-CH" dirty="0" smtClean="0"/>
            </a:br>
            <a:r>
              <a:rPr lang="fr-CH" dirty="0" smtClean="0"/>
              <a:t>son propre label</a:t>
            </a:r>
            <a:endParaRPr lang="fr-CH" noProof="0" dirty="0" smtClean="0"/>
          </a:p>
        </p:txBody>
      </p:sp>
      <p:sp>
        <p:nvSpPr>
          <p:cNvPr id="7" name="Inhaltsplatzhalter 6"/>
          <p:cNvSpPr>
            <a:spLocks noGrp="1"/>
          </p:cNvSpPr>
          <p:nvPr>
            <p:ph sz="quarter" idx="55"/>
          </p:nvPr>
        </p:nvSpPr>
        <p:spPr>
          <a:xfrm>
            <a:off x="3275856" y="1745455"/>
            <a:ext cx="5239493" cy="1904417"/>
          </a:xfrm>
        </p:spPr>
        <p:txBody>
          <a:bodyPr/>
          <a:lstStyle/>
          <a:p>
            <a:r>
              <a:rPr lang="fr-CH" noProof="0" dirty="0" smtClean="0"/>
              <a:t>Entrée en scène de </a:t>
            </a:r>
            <a:r>
              <a:rPr lang="fr-CH" dirty="0" smtClean="0"/>
              <a:t>la </a:t>
            </a:r>
            <a:r>
              <a:rPr lang="fr-CH" noProof="0" dirty="0" smtClean="0"/>
              <a:t>Coop (1994</a:t>
            </a:r>
            <a:r>
              <a:rPr lang="fr-CH" dirty="0" smtClean="0"/>
              <a:t>)</a:t>
            </a:r>
            <a:endParaRPr lang="fr-CH" b="1" noProof="0" dirty="0" smtClean="0">
              <a:solidFill>
                <a:srgbClr val="FF0000"/>
              </a:solidFill>
            </a:endParaRPr>
          </a:p>
          <a:p>
            <a:pPr lvl="1"/>
            <a:r>
              <a:rPr lang="fr-CH" noProof="0" dirty="0" smtClean="0"/>
              <a:t>L’entrée en scène du détaillant Coop sur le marché bio et l’augmentation de l’intérêt des consommateurs provoquent un boom bio</a:t>
            </a:r>
          </a:p>
          <a:p>
            <a:pPr lvl="1"/>
            <a:r>
              <a:rPr lang="fr-CH" dirty="0" smtClean="0"/>
              <a:t>Parallèlement à cela, introduction des paiements directs de la Confédération aux agriculteurs bio</a:t>
            </a:r>
            <a:endParaRPr lang="fr-CH" noProof="0" dirty="0"/>
          </a:p>
        </p:txBody>
      </p:sp>
      <p:pic>
        <p:nvPicPr>
          <p:cNvPr id="15" name="Inhaltsplatzhalter 14"/>
          <p:cNvPicPr>
            <a:picLocks noGrp="1" noChangeAspect="1"/>
          </p:cNvPicPr>
          <p:nvPr>
            <p:ph sz="quarter" idx="56"/>
          </p:nvPr>
        </p:nvPicPr>
        <p:blipFill>
          <a:blip r:embed="rId2"/>
          <a:stretch>
            <a:fillRect/>
          </a:stretch>
        </p:blipFill>
        <p:spPr>
          <a:xfrm>
            <a:off x="847127" y="4009231"/>
            <a:ext cx="1524000" cy="1524000"/>
          </a:xfrm>
          <a:prstGeom prst="rect">
            <a:avLst/>
          </a:prstGeom>
        </p:spPr>
      </p:pic>
      <p:pic>
        <p:nvPicPr>
          <p:cNvPr id="16" name="Inhaltsplatzhalter 1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55576" y="1744172"/>
            <a:ext cx="1707103" cy="1547496"/>
          </a:xfrm>
        </p:spPr>
      </p:pic>
    </p:spTree>
    <p:extLst>
      <p:ext uri="{BB962C8B-B14F-4D97-AF65-F5344CB8AC3E}">
        <p14:creationId xmlns:p14="http://schemas.microsoft.com/office/powerpoint/2010/main" val="3509727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Vue d’ensemble : Jalons de l’histoire du bio</a:t>
            </a:r>
            <a:endParaRPr lang="fr-CH" noProof="0" dirty="0"/>
          </a:p>
        </p:txBody>
      </p:sp>
      <p:sp>
        <p:nvSpPr>
          <p:cNvPr id="3" name="Inhaltsplatzhalter 2"/>
          <p:cNvSpPr>
            <a:spLocks noGrp="1"/>
          </p:cNvSpPr>
          <p:nvPr>
            <p:ph idx="12"/>
          </p:nvPr>
        </p:nvSpPr>
        <p:spPr/>
        <p:txBody>
          <a:bodyPr>
            <a:normAutofit/>
          </a:bodyPr>
          <a:lstStyle/>
          <a:p>
            <a:r>
              <a:rPr lang="fr-CH" noProof="0" dirty="0" smtClean="0"/>
              <a:t>Personnes, organisations et jalons</a:t>
            </a:r>
            <a:endParaRPr lang="fr-CH" noProof="0" dirty="0"/>
          </a:p>
        </p:txBody>
      </p:sp>
      <p:sp>
        <p:nvSpPr>
          <p:cNvPr id="4" name="Inhaltsplatzhalter 3"/>
          <p:cNvSpPr>
            <a:spLocks noGrp="1"/>
          </p:cNvSpPr>
          <p:nvPr>
            <p:ph idx="14"/>
          </p:nvPr>
        </p:nvSpPr>
        <p:spPr>
          <a:xfrm>
            <a:off x="615142" y="6089867"/>
            <a:ext cx="7900208" cy="266187"/>
          </a:xfrm>
        </p:spPr>
        <p:txBody>
          <a:bodyPr/>
          <a:lstStyle/>
          <a:p>
            <a:r>
              <a:rPr lang="fr-CH" noProof="0" dirty="0" smtClean="0"/>
              <a:t>Illustration : FiBL</a:t>
            </a:r>
            <a:endParaRPr lang="fr-CH" noProof="0" dirty="0"/>
          </a:p>
        </p:txBody>
      </p:sp>
      <p:sp>
        <p:nvSpPr>
          <p:cNvPr id="8" name="Textfeld 7"/>
          <p:cNvSpPr txBox="1"/>
          <p:nvPr/>
        </p:nvSpPr>
        <p:spPr>
          <a:xfrm>
            <a:off x="521491" y="5807415"/>
            <a:ext cx="8119814" cy="261610"/>
          </a:xfrm>
          <a:prstGeom prst="rect">
            <a:avLst/>
          </a:prstGeom>
          <a:solidFill>
            <a:schemeClr val="bg1"/>
          </a:solidFill>
          <a:ln>
            <a:noFill/>
          </a:ln>
        </p:spPr>
        <p:txBody>
          <a:bodyPr wrap="square" rtlCol="0">
            <a:spAutoFit/>
          </a:bodyPr>
          <a:lstStyle/>
          <a:p>
            <a:r>
              <a:rPr lang="de-CH" sz="1100" dirty="0" smtClean="0"/>
              <a:t>1920            1930            1940            1950            1960            1970            1980            1990            2000           2010           2020</a:t>
            </a:r>
            <a:endParaRPr lang="de-CH" sz="1100" dirty="0"/>
          </a:p>
        </p:txBody>
      </p:sp>
      <p:sp>
        <p:nvSpPr>
          <p:cNvPr id="9" name="Textfeld 8"/>
          <p:cNvSpPr txBox="1"/>
          <p:nvPr/>
        </p:nvSpPr>
        <p:spPr>
          <a:xfrm>
            <a:off x="622800" y="5497487"/>
            <a:ext cx="3950104" cy="307777"/>
          </a:xfrm>
          <a:prstGeom prst="rect">
            <a:avLst/>
          </a:prstGeom>
          <a:solidFill>
            <a:schemeClr val="accent2">
              <a:lumMod val="40000"/>
              <a:lumOff val="60000"/>
            </a:schemeClr>
          </a:solidFill>
          <a:ln>
            <a:noFill/>
          </a:ln>
        </p:spPr>
        <p:txBody>
          <a:bodyPr wrap="square" rtlCol="0">
            <a:spAutoFit/>
          </a:bodyPr>
          <a:lstStyle/>
          <a:p>
            <a:pPr algn="ctr"/>
            <a:r>
              <a:rPr lang="fr-CH" sz="1400" dirty="0" smtClean="0"/>
              <a:t>Bio 1.0</a:t>
            </a:r>
            <a:endParaRPr lang="fr-CH" sz="1400" dirty="0"/>
          </a:p>
        </p:txBody>
      </p:sp>
      <p:sp>
        <p:nvSpPr>
          <p:cNvPr id="10" name="Textfeld 9"/>
          <p:cNvSpPr txBox="1"/>
          <p:nvPr/>
        </p:nvSpPr>
        <p:spPr>
          <a:xfrm>
            <a:off x="4597665" y="5497487"/>
            <a:ext cx="3145590" cy="307777"/>
          </a:xfrm>
          <a:prstGeom prst="rect">
            <a:avLst/>
          </a:prstGeom>
          <a:solidFill>
            <a:schemeClr val="accent2">
              <a:lumMod val="40000"/>
              <a:lumOff val="60000"/>
            </a:schemeClr>
          </a:solidFill>
          <a:ln>
            <a:noFill/>
          </a:ln>
        </p:spPr>
        <p:txBody>
          <a:bodyPr wrap="square" rtlCol="0">
            <a:spAutoFit/>
          </a:bodyPr>
          <a:lstStyle/>
          <a:p>
            <a:pPr algn="ctr"/>
            <a:r>
              <a:rPr lang="fr-CH" sz="1400" dirty="0" smtClean="0"/>
              <a:t>Bio 2.0</a:t>
            </a:r>
            <a:endParaRPr lang="fr-CH" sz="1400" dirty="0"/>
          </a:p>
        </p:txBody>
      </p:sp>
      <p:sp>
        <p:nvSpPr>
          <p:cNvPr id="11" name="Textfeld 10"/>
          <p:cNvSpPr txBox="1"/>
          <p:nvPr/>
        </p:nvSpPr>
        <p:spPr>
          <a:xfrm>
            <a:off x="7768920" y="5497487"/>
            <a:ext cx="749596" cy="307777"/>
          </a:xfrm>
          <a:prstGeom prst="rect">
            <a:avLst/>
          </a:prstGeom>
          <a:solidFill>
            <a:schemeClr val="accent2">
              <a:lumMod val="40000"/>
              <a:lumOff val="60000"/>
            </a:schemeClr>
          </a:solidFill>
          <a:ln>
            <a:noFill/>
          </a:ln>
        </p:spPr>
        <p:txBody>
          <a:bodyPr wrap="square" rtlCol="0">
            <a:spAutoFit/>
          </a:bodyPr>
          <a:lstStyle/>
          <a:p>
            <a:pPr algn="ctr"/>
            <a:r>
              <a:rPr lang="fr-CH" sz="1400" dirty="0" smtClean="0"/>
              <a:t>Bio 3.0</a:t>
            </a:r>
            <a:endParaRPr lang="fr-CH" sz="1400" dirty="0"/>
          </a:p>
        </p:txBody>
      </p:sp>
      <p:sp>
        <p:nvSpPr>
          <p:cNvPr id="15" name="Textfeld 14"/>
          <p:cNvSpPr txBox="1"/>
          <p:nvPr/>
        </p:nvSpPr>
        <p:spPr>
          <a:xfrm>
            <a:off x="4397177" y="4852754"/>
            <a:ext cx="1736240" cy="600164"/>
          </a:xfrm>
          <a:prstGeom prst="rect">
            <a:avLst/>
          </a:prstGeom>
          <a:solidFill>
            <a:schemeClr val="bg2">
              <a:lumMod val="90000"/>
            </a:schemeClr>
          </a:solidFill>
          <a:ln>
            <a:noFill/>
          </a:ln>
        </p:spPr>
        <p:txBody>
          <a:bodyPr wrap="square" rtlCol="0">
            <a:spAutoFit/>
          </a:bodyPr>
          <a:lstStyle/>
          <a:p>
            <a:r>
              <a:rPr lang="fr-CH" sz="1100" spc="20" dirty="0" smtClean="0"/>
              <a:t>Mutation structurelle, surproduction, </a:t>
            </a:r>
            <a:br>
              <a:rPr lang="fr-CH" sz="1100" spc="20" dirty="0" smtClean="0"/>
            </a:br>
            <a:r>
              <a:rPr lang="fr-CH" sz="1100" spc="20" dirty="0" smtClean="0"/>
              <a:t>prix élevés</a:t>
            </a:r>
          </a:p>
        </p:txBody>
      </p:sp>
      <p:sp>
        <p:nvSpPr>
          <p:cNvPr id="16" name="Textfeld 15"/>
          <p:cNvSpPr txBox="1"/>
          <p:nvPr/>
        </p:nvSpPr>
        <p:spPr>
          <a:xfrm>
            <a:off x="6833526" y="4852754"/>
            <a:ext cx="906825" cy="592470"/>
          </a:xfrm>
          <a:prstGeom prst="rect">
            <a:avLst/>
          </a:prstGeom>
          <a:solidFill>
            <a:schemeClr val="bg2">
              <a:lumMod val="90000"/>
            </a:schemeClr>
          </a:solidFill>
          <a:ln>
            <a:noFill/>
          </a:ln>
        </p:spPr>
        <p:txBody>
          <a:bodyPr wrap="square" rtlCol="0">
            <a:spAutoFit/>
          </a:bodyPr>
          <a:lstStyle/>
          <a:p>
            <a:r>
              <a:rPr lang="fr-CH" sz="1100" spc="20" dirty="0" err="1" smtClean="0"/>
              <a:t>Ecologi-sation</a:t>
            </a:r>
            <a:endParaRPr lang="fr-CH" sz="1100" spc="20" dirty="0" smtClean="0"/>
          </a:p>
          <a:p>
            <a:endParaRPr lang="fr-CH" sz="1050" spc="20" dirty="0"/>
          </a:p>
        </p:txBody>
      </p:sp>
      <p:pic>
        <p:nvPicPr>
          <p:cNvPr id="22" name="Inhaltsplatzhalter 10"/>
          <p:cNvPicPr>
            <a:picLocks noChangeAspect="1"/>
          </p:cNvPicPr>
          <p:nvPr/>
        </p:nvPicPr>
        <p:blipFill>
          <a:blip r:embed="rId2"/>
          <a:stretch>
            <a:fillRect/>
          </a:stretch>
        </p:blipFill>
        <p:spPr>
          <a:xfrm>
            <a:off x="5664780" y="3182802"/>
            <a:ext cx="563404" cy="480060"/>
          </a:xfrm>
          <a:prstGeom prst="rect">
            <a:avLst/>
          </a:prstGeom>
        </p:spPr>
      </p:pic>
      <p:pic>
        <p:nvPicPr>
          <p:cNvPr id="24" name="Inhaltsplatzhalter 12"/>
          <p:cNvPicPr>
            <a:picLocks noChangeAspect="1"/>
          </p:cNvPicPr>
          <p:nvPr/>
        </p:nvPicPr>
        <p:blipFill>
          <a:blip r:embed="rId3"/>
          <a:stretch>
            <a:fillRect/>
          </a:stretch>
        </p:blipFill>
        <p:spPr>
          <a:xfrm>
            <a:off x="6466713" y="3148758"/>
            <a:ext cx="913599" cy="176541"/>
          </a:xfrm>
          <a:prstGeom prst="rect">
            <a:avLst/>
          </a:prstGeom>
        </p:spPr>
      </p:pic>
      <p:pic>
        <p:nvPicPr>
          <p:cNvPr id="25" name="Inhaltsplatzhalter 13"/>
          <p:cNvPicPr>
            <a:picLocks noChangeAspect="1"/>
          </p:cNvPicPr>
          <p:nvPr/>
        </p:nvPicPr>
        <p:blipFill>
          <a:blip r:embed="rId4"/>
          <a:stretch>
            <a:fillRect/>
          </a:stretch>
        </p:blipFill>
        <p:spPr bwMode="auto">
          <a:xfrm>
            <a:off x="6020157" y="3724824"/>
            <a:ext cx="280035" cy="25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nhaltsplatzhalter 14"/>
          <p:cNvPicPr>
            <a:picLocks noChangeAspect="1"/>
          </p:cNvPicPr>
          <p:nvPr/>
        </p:nvPicPr>
        <p:blipFill>
          <a:blip r:embed="rId5"/>
          <a:stretch>
            <a:fillRect/>
          </a:stretch>
        </p:blipFill>
        <p:spPr>
          <a:xfrm>
            <a:off x="6344384" y="3724822"/>
            <a:ext cx="259080" cy="259080"/>
          </a:xfrm>
          <a:prstGeom prst="rect">
            <a:avLst/>
          </a:prstGeom>
        </p:spPr>
      </p:pic>
      <p:pic>
        <p:nvPicPr>
          <p:cNvPr id="27" name="Inhaltsplatzhalter 8"/>
          <p:cNvPicPr>
            <a:picLocks noChangeAspect="1"/>
          </p:cNvPicPr>
          <p:nvPr/>
        </p:nvPicPr>
        <p:blipFill>
          <a:blip r:embed="rId6"/>
          <a:stretch>
            <a:fillRect/>
          </a:stretch>
        </p:blipFill>
        <p:spPr>
          <a:xfrm>
            <a:off x="7771159" y="4869160"/>
            <a:ext cx="762098" cy="418650"/>
          </a:xfrm>
          <a:prstGeom prst="rect">
            <a:avLst/>
          </a:prstGeom>
        </p:spPr>
      </p:pic>
      <p:pic>
        <p:nvPicPr>
          <p:cNvPr id="28" name="Grafik 27"/>
          <p:cNvPicPr>
            <a:picLocks noChangeAspect="1"/>
          </p:cNvPicPr>
          <p:nvPr/>
        </p:nvPicPr>
        <p:blipFill>
          <a:blip r:embed="rId7"/>
          <a:stretch>
            <a:fillRect/>
          </a:stretch>
        </p:blipFill>
        <p:spPr>
          <a:xfrm>
            <a:off x="3077822" y="1951814"/>
            <a:ext cx="574358" cy="334328"/>
          </a:xfrm>
          <a:prstGeom prst="rect">
            <a:avLst/>
          </a:prstGeom>
        </p:spPr>
      </p:pic>
      <p:pic>
        <p:nvPicPr>
          <p:cNvPr id="29" name="Grafik 28"/>
          <p:cNvPicPr>
            <a:picLocks noChangeAspect="1"/>
          </p:cNvPicPr>
          <p:nvPr/>
        </p:nvPicPr>
        <p:blipFill>
          <a:blip r:embed="rId8"/>
          <a:stretch>
            <a:fillRect/>
          </a:stretch>
        </p:blipFill>
        <p:spPr>
          <a:xfrm>
            <a:off x="3429667" y="2215538"/>
            <a:ext cx="388049" cy="320040"/>
          </a:xfrm>
          <a:prstGeom prst="rect">
            <a:avLst/>
          </a:prstGeom>
        </p:spPr>
      </p:pic>
      <p:pic>
        <p:nvPicPr>
          <p:cNvPr id="30" name="Grafik 29"/>
          <p:cNvPicPr>
            <a:picLocks noChangeAspect="1"/>
          </p:cNvPicPr>
          <p:nvPr/>
        </p:nvPicPr>
        <p:blipFill>
          <a:blip r:embed="rId9"/>
          <a:stretch>
            <a:fillRect/>
          </a:stretch>
        </p:blipFill>
        <p:spPr>
          <a:xfrm>
            <a:off x="4644008" y="3220766"/>
            <a:ext cx="448532" cy="294704"/>
          </a:xfrm>
          <a:prstGeom prst="rect">
            <a:avLst/>
          </a:prstGeom>
        </p:spPr>
      </p:pic>
      <p:pic>
        <p:nvPicPr>
          <p:cNvPr id="31" name="Grafik 30"/>
          <p:cNvPicPr>
            <a:picLocks noChangeAspect="1"/>
          </p:cNvPicPr>
          <p:nvPr/>
        </p:nvPicPr>
        <p:blipFill>
          <a:blip r:embed="rId10"/>
          <a:stretch>
            <a:fillRect/>
          </a:stretch>
        </p:blipFill>
        <p:spPr>
          <a:xfrm>
            <a:off x="4607021" y="1941945"/>
            <a:ext cx="743955" cy="202732"/>
          </a:xfrm>
          <a:prstGeom prst="rect">
            <a:avLst/>
          </a:prstGeom>
        </p:spPr>
      </p:pic>
      <p:pic>
        <p:nvPicPr>
          <p:cNvPr id="32" name="Grafik 31"/>
          <p:cNvPicPr>
            <a:picLocks noChangeAspect="1"/>
          </p:cNvPicPr>
          <p:nvPr/>
        </p:nvPicPr>
        <p:blipFill>
          <a:blip r:embed="rId11"/>
          <a:stretch>
            <a:fillRect/>
          </a:stretch>
        </p:blipFill>
        <p:spPr>
          <a:xfrm>
            <a:off x="4067945" y="4177441"/>
            <a:ext cx="1324451" cy="195453"/>
          </a:xfrm>
          <a:prstGeom prst="rect">
            <a:avLst/>
          </a:prstGeom>
        </p:spPr>
      </p:pic>
      <p:pic>
        <p:nvPicPr>
          <p:cNvPr id="38" name="Grafik 37"/>
          <p:cNvPicPr>
            <a:picLocks noChangeAspect="1"/>
          </p:cNvPicPr>
          <p:nvPr/>
        </p:nvPicPr>
        <p:blipFill>
          <a:blip r:embed="rId12"/>
          <a:stretch>
            <a:fillRect/>
          </a:stretch>
        </p:blipFill>
        <p:spPr>
          <a:xfrm>
            <a:off x="4597665" y="2210129"/>
            <a:ext cx="509596" cy="350347"/>
          </a:xfrm>
          <a:prstGeom prst="rect">
            <a:avLst/>
          </a:prstGeom>
        </p:spPr>
      </p:pic>
      <p:pic>
        <p:nvPicPr>
          <p:cNvPr id="40" name="Grafik 39"/>
          <p:cNvPicPr>
            <a:picLocks noChangeAspect="1"/>
          </p:cNvPicPr>
          <p:nvPr/>
        </p:nvPicPr>
        <p:blipFill>
          <a:blip r:embed="rId13"/>
          <a:stretch>
            <a:fillRect/>
          </a:stretch>
        </p:blipFill>
        <p:spPr>
          <a:xfrm>
            <a:off x="3035277" y="2573064"/>
            <a:ext cx="782440" cy="287662"/>
          </a:xfrm>
          <a:prstGeom prst="rect">
            <a:avLst/>
          </a:prstGeom>
        </p:spPr>
      </p:pic>
      <p:pic>
        <p:nvPicPr>
          <p:cNvPr id="20" name="Inhaltsplatzhalter 15"/>
          <p:cNvPicPr>
            <a:picLocks noChangeAspect="1"/>
          </p:cNvPicPr>
          <p:nvPr/>
        </p:nvPicPr>
        <p:blipFill>
          <a:blip r:embed="rId14"/>
          <a:stretch>
            <a:fillRect/>
          </a:stretch>
        </p:blipFill>
        <p:spPr>
          <a:xfrm>
            <a:off x="4644009" y="4444902"/>
            <a:ext cx="708279" cy="312230"/>
          </a:xfrm>
          <a:prstGeom prst="rect">
            <a:avLst/>
          </a:prstGeom>
        </p:spPr>
      </p:pic>
      <p:pic>
        <p:nvPicPr>
          <p:cNvPr id="34" name="Grafik 33"/>
          <p:cNvPicPr>
            <a:picLocks noChangeAspect="1"/>
          </p:cNvPicPr>
          <p:nvPr/>
        </p:nvPicPr>
        <p:blipFill>
          <a:blip r:embed="rId15"/>
          <a:stretch>
            <a:fillRect/>
          </a:stretch>
        </p:blipFill>
        <p:spPr>
          <a:xfrm>
            <a:off x="5680428" y="4321311"/>
            <a:ext cx="577035" cy="383597"/>
          </a:xfrm>
          <a:prstGeom prst="rect">
            <a:avLst/>
          </a:prstGeom>
        </p:spPr>
      </p:pic>
      <p:pic>
        <p:nvPicPr>
          <p:cNvPr id="35" name="Grafik 34"/>
          <p:cNvPicPr>
            <a:picLocks noChangeAspect="1"/>
          </p:cNvPicPr>
          <p:nvPr/>
        </p:nvPicPr>
        <p:blipFill>
          <a:blip r:embed="rId16"/>
          <a:stretch>
            <a:fillRect/>
          </a:stretch>
        </p:blipFill>
        <p:spPr>
          <a:xfrm>
            <a:off x="6343841" y="4344836"/>
            <a:ext cx="1036471" cy="422020"/>
          </a:xfrm>
          <a:prstGeom prst="rect">
            <a:avLst/>
          </a:prstGeom>
        </p:spPr>
      </p:pic>
      <p:pic>
        <p:nvPicPr>
          <p:cNvPr id="23" name="Inhaltsplatzhalter 7"/>
          <p:cNvPicPr>
            <a:picLocks noChangeAspect="1"/>
          </p:cNvPicPr>
          <p:nvPr/>
        </p:nvPicPr>
        <p:blipFill>
          <a:blip r:embed="rId17"/>
          <a:stretch>
            <a:fillRect/>
          </a:stretch>
        </p:blipFill>
        <p:spPr bwMode="auto">
          <a:xfrm>
            <a:off x="6500679" y="3350963"/>
            <a:ext cx="332848" cy="3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Gerade Verbindung mit Pfeil 44"/>
          <p:cNvCxnSpPr/>
          <p:nvPr/>
        </p:nvCxnSpPr>
        <p:spPr>
          <a:xfrm>
            <a:off x="2665039" y="2095814"/>
            <a:ext cx="360000"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611560" y="3018801"/>
            <a:ext cx="7903790" cy="338554"/>
          </a:xfrm>
          <a:prstGeom prst="rect">
            <a:avLst/>
          </a:prstGeom>
          <a:noFill/>
          <a:ln>
            <a:gradFill>
              <a:gsLst>
                <a:gs pos="0">
                  <a:schemeClr val="bg1"/>
                </a:gs>
                <a:gs pos="100000">
                  <a:schemeClr val="bg1">
                    <a:lumMod val="75000"/>
                  </a:schemeClr>
                </a:gs>
              </a:gsLst>
              <a:lin ang="16200000" scaled="0"/>
            </a:gradFill>
          </a:ln>
        </p:spPr>
        <p:txBody>
          <a:bodyPr wrap="square" rtlCol="0">
            <a:spAutoFit/>
          </a:bodyPr>
          <a:lstStyle/>
          <a:p>
            <a:r>
              <a:rPr lang="fr-CH" sz="1600" dirty="0" smtClean="0">
                <a:solidFill>
                  <a:schemeClr val="tx1"/>
                </a:solidFill>
              </a:rPr>
              <a:t>Développement des marques</a:t>
            </a:r>
            <a:endParaRPr lang="fr-CH" sz="1600" dirty="0">
              <a:solidFill>
                <a:schemeClr val="tx1"/>
              </a:solidFill>
            </a:endParaRPr>
          </a:p>
        </p:txBody>
      </p:sp>
      <p:sp>
        <p:nvSpPr>
          <p:cNvPr id="46" name="Textfeld 45"/>
          <p:cNvSpPr txBox="1"/>
          <p:nvPr/>
        </p:nvSpPr>
        <p:spPr>
          <a:xfrm>
            <a:off x="629541" y="1569719"/>
            <a:ext cx="7903715" cy="338554"/>
          </a:xfrm>
          <a:prstGeom prst="rect">
            <a:avLst/>
          </a:prstGeom>
          <a:noFill/>
          <a:ln>
            <a:gradFill>
              <a:gsLst>
                <a:gs pos="0">
                  <a:schemeClr val="bg1"/>
                </a:gs>
                <a:gs pos="100000">
                  <a:schemeClr val="bg1">
                    <a:lumMod val="75000"/>
                  </a:schemeClr>
                </a:gs>
              </a:gsLst>
              <a:lin ang="16200000" scaled="0"/>
            </a:gradFill>
          </a:ln>
        </p:spPr>
        <p:txBody>
          <a:bodyPr wrap="square" rtlCol="0">
            <a:spAutoFit/>
          </a:bodyPr>
          <a:lstStyle/>
          <a:p>
            <a:r>
              <a:rPr lang="fr-CH" sz="1600" dirty="0" smtClean="0">
                <a:solidFill>
                  <a:schemeClr val="tx1"/>
                </a:solidFill>
              </a:rPr>
              <a:t>Phase pionnière</a:t>
            </a:r>
            <a:endParaRPr lang="fr-CH" sz="1600" dirty="0">
              <a:solidFill>
                <a:schemeClr val="tx1"/>
              </a:solidFill>
            </a:endParaRPr>
          </a:p>
        </p:txBody>
      </p:sp>
      <p:sp>
        <p:nvSpPr>
          <p:cNvPr id="47" name="Textfeld 46"/>
          <p:cNvSpPr txBox="1"/>
          <p:nvPr/>
        </p:nvSpPr>
        <p:spPr>
          <a:xfrm>
            <a:off x="612380" y="4005064"/>
            <a:ext cx="7920876" cy="338554"/>
          </a:xfrm>
          <a:prstGeom prst="rect">
            <a:avLst/>
          </a:prstGeom>
          <a:noFill/>
          <a:ln>
            <a:gradFill>
              <a:gsLst>
                <a:gs pos="0">
                  <a:schemeClr val="bg1"/>
                </a:gs>
                <a:gs pos="100000">
                  <a:schemeClr val="bg1">
                    <a:lumMod val="75000"/>
                  </a:schemeClr>
                </a:gs>
              </a:gsLst>
              <a:lin ang="16200000" scaled="0"/>
            </a:gradFill>
          </a:ln>
        </p:spPr>
        <p:txBody>
          <a:bodyPr wrap="square" rtlCol="0">
            <a:spAutoFit/>
          </a:bodyPr>
          <a:lstStyle/>
          <a:p>
            <a:r>
              <a:rPr lang="fr-CH" sz="1600" dirty="0" smtClean="0">
                <a:solidFill>
                  <a:schemeClr val="tx1"/>
                </a:solidFill>
              </a:rPr>
              <a:t>Régulation</a:t>
            </a:r>
            <a:endParaRPr lang="fr-CH" sz="1600" dirty="0">
              <a:solidFill>
                <a:schemeClr val="tx1"/>
              </a:solidFill>
            </a:endParaRPr>
          </a:p>
        </p:txBody>
      </p:sp>
      <p:sp>
        <p:nvSpPr>
          <p:cNvPr id="7" name="Inhaltsplatzhalter 6"/>
          <p:cNvSpPr>
            <a:spLocks noGrp="1"/>
          </p:cNvSpPr>
          <p:nvPr>
            <p:ph sz="quarter" idx="17"/>
          </p:nvPr>
        </p:nvSpPr>
        <p:spPr>
          <a:xfrm>
            <a:off x="629541" y="1942109"/>
            <a:ext cx="2305155" cy="839662"/>
          </a:xfrm>
        </p:spPr>
        <p:txBody>
          <a:bodyPr/>
          <a:lstStyle/>
          <a:p>
            <a:r>
              <a:rPr lang="fr-CH" sz="1400" dirty="0" smtClean="0">
                <a:solidFill>
                  <a:schemeClr val="tx2"/>
                </a:solidFill>
              </a:rPr>
              <a:t>Rudolf Steiner</a:t>
            </a:r>
          </a:p>
          <a:p>
            <a:r>
              <a:rPr lang="fr-CH" sz="1400" dirty="0" smtClean="0">
                <a:solidFill>
                  <a:schemeClr val="tx2"/>
                </a:solidFill>
              </a:rPr>
              <a:t>Mina Hofstetter</a:t>
            </a:r>
          </a:p>
          <a:p>
            <a:r>
              <a:rPr lang="fr-CH" sz="1400" dirty="0" smtClean="0">
                <a:solidFill>
                  <a:schemeClr val="tx2"/>
                </a:solidFill>
              </a:rPr>
              <a:t>Hans et Maria Müller</a:t>
            </a:r>
          </a:p>
          <a:p>
            <a:endParaRPr lang="fr-CH" sz="1400" dirty="0"/>
          </a:p>
        </p:txBody>
      </p:sp>
      <p:cxnSp>
        <p:nvCxnSpPr>
          <p:cNvPr id="50" name="Gerade Verbindung mit Pfeil 49"/>
          <p:cNvCxnSpPr/>
          <p:nvPr/>
        </p:nvCxnSpPr>
        <p:spPr>
          <a:xfrm>
            <a:off x="2662406" y="2401814"/>
            <a:ext cx="720000"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a:off x="2662406" y="2725814"/>
            <a:ext cx="362633"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a:off x="5146591" y="3422832"/>
            <a:ext cx="540000"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Grafik 54"/>
          <p:cNvPicPr>
            <a:picLocks noChangeAspect="1"/>
          </p:cNvPicPr>
          <p:nvPr/>
        </p:nvPicPr>
        <p:blipFill rotWithShape="1">
          <a:blip r:embed="rId18" cstate="screen">
            <a:extLst>
              <a:ext uri="{28A0092B-C50C-407E-A947-70E740481C1C}">
                <a14:useLocalDpi xmlns:a14="http://schemas.microsoft.com/office/drawing/2010/main" val="0"/>
              </a:ext>
            </a:extLst>
          </a:blip>
          <a:srcRect l="21001" t="2204" r="34534" b="17070"/>
          <a:stretch/>
        </p:blipFill>
        <p:spPr>
          <a:xfrm>
            <a:off x="7857770" y="4227830"/>
            <a:ext cx="524704" cy="539025"/>
          </a:xfrm>
          <a:prstGeom prst="rect">
            <a:avLst/>
          </a:prstGeom>
        </p:spPr>
      </p:pic>
      <p:cxnSp>
        <p:nvCxnSpPr>
          <p:cNvPr id="58" name="Gerade Verbindung mit Pfeil 57"/>
          <p:cNvCxnSpPr/>
          <p:nvPr/>
        </p:nvCxnSpPr>
        <p:spPr>
          <a:xfrm>
            <a:off x="5350976" y="2546635"/>
            <a:ext cx="482849" cy="64784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a:off x="3934781" y="2225758"/>
            <a:ext cx="1801720" cy="108109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651175" y="4845060"/>
            <a:ext cx="1845433" cy="600164"/>
          </a:xfrm>
          <a:prstGeom prst="rect">
            <a:avLst/>
          </a:prstGeom>
          <a:solidFill>
            <a:schemeClr val="bg2">
              <a:lumMod val="90000"/>
            </a:schemeClr>
          </a:solidFill>
          <a:ln>
            <a:noFill/>
          </a:ln>
        </p:spPr>
        <p:txBody>
          <a:bodyPr wrap="square" rtlCol="0">
            <a:spAutoFit/>
          </a:bodyPr>
          <a:lstStyle/>
          <a:p>
            <a:r>
              <a:rPr lang="fr-CH" sz="1100" spc="20" dirty="0" smtClean="0"/>
              <a:t>Modernisation </a:t>
            </a:r>
            <a:r>
              <a:rPr lang="fr-CH" sz="1100" spc="20" dirty="0"/>
              <a:t>de </a:t>
            </a:r>
            <a:r>
              <a:rPr lang="fr-CH" sz="1100" spc="20" dirty="0" smtClean="0"/>
              <a:t>l’</a:t>
            </a:r>
            <a:r>
              <a:rPr lang="fr-CH" sz="1100" spc="20" dirty="0" err="1" smtClean="0"/>
              <a:t>agri-culture</a:t>
            </a:r>
            <a:r>
              <a:rPr lang="fr-CH" sz="1100" spc="20" dirty="0" smtClean="0"/>
              <a:t> </a:t>
            </a:r>
            <a:r>
              <a:rPr lang="fr-CH" sz="1100" spc="20" dirty="0"/>
              <a:t>et du Mouvement pour la diététique de vie</a:t>
            </a:r>
          </a:p>
        </p:txBody>
      </p:sp>
      <p:sp>
        <p:nvSpPr>
          <p:cNvPr id="44" name="Textfeld 43"/>
          <p:cNvSpPr txBox="1"/>
          <p:nvPr/>
        </p:nvSpPr>
        <p:spPr>
          <a:xfrm>
            <a:off x="2537809" y="4845060"/>
            <a:ext cx="1818167" cy="600164"/>
          </a:xfrm>
          <a:prstGeom prst="rect">
            <a:avLst/>
          </a:prstGeom>
          <a:solidFill>
            <a:schemeClr val="bg2">
              <a:lumMod val="90000"/>
            </a:schemeClr>
          </a:solidFill>
          <a:ln>
            <a:noFill/>
          </a:ln>
        </p:spPr>
        <p:txBody>
          <a:bodyPr wrap="square" rtlCol="0">
            <a:spAutoFit/>
          </a:bodyPr>
          <a:lstStyle/>
          <a:p>
            <a:r>
              <a:rPr lang="fr-CH" sz="1100" spc="20" dirty="0" smtClean="0"/>
              <a:t>Intensification, </a:t>
            </a:r>
            <a:r>
              <a:rPr lang="fr-CH" sz="1100" spc="20" dirty="0" err="1" smtClean="0"/>
              <a:t>mécani-sation</a:t>
            </a:r>
            <a:r>
              <a:rPr lang="fr-CH" sz="1100" spc="20" dirty="0" smtClean="0"/>
              <a:t>, augmentation de la conscience écologique</a:t>
            </a:r>
            <a:endParaRPr lang="fr-CH" sz="1100" spc="20" dirty="0"/>
          </a:p>
        </p:txBody>
      </p:sp>
      <p:sp>
        <p:nvSpPr>
          <p:cNvPr id="48" name="Textfeld 47"/>
          <p:cNvSpPr txBox="1"/>
          <p:nvPr/>
        </p:nvSpPr>
        <p:spPr>
          <a:xfrm>
            <a:off x="6170460" y="4860957"/>
            <a:ext cx="626023" cy="600164"/>
          </a:xfrm>
          <a:prstGeom prst="rect">
            <a:avLst/>
          </a:prstGeom>
          <a:solidFill>
            <a:schemeClr val="bg2">
              <a:lumMod val="90000"/>
            </a:schemeClr>
          </a:solidFill>
          <a:ln>
            <a:noFill/>
          </a:ln>
        </p:spPr>
        <p:txBody>
          <a:bodyPr wrap="square" lIns="36000" rIns="36000" rtlCol="0">
            <a:spAutoFit/>
          </a:bodyPr>
          <a:lstStyle/>
          <a:p>
            <a:r>
              <a:rPr lang="fr-CH" sz="1100" spc="20" dirty="0" err="1" smtClean="0"/>
              <a:t>Réfor-me</a:t>
            </a:r>
            <a:r>
              <a:rPr lang="fr-CH" sz="1100" spc="20" dirty="0" smtClean="0"/>
              <a:t> agraire</a:t>
            </a:r>
          </a:p>
        </p:txBody>
      </p:sp>
      <p:cxnSp>
        <p:nvCxnSpPr>
          <p:cNvPr id="42" name="Gerade Verbindung mit Pfeil 49"/>
          <p:cNvCxnSpPr/>
          <p:nvPr/>
        </p:nvCxnSpPr>
        <p:spPr>
          <a:xfrm rot="10800000">
            <a:off x="5146591" y="2401814"/>
            <a:ext cx="720000"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9" name="Inhaltsplatzhalter 6"/>
          <p:cNvSpPr txBox="1">
            <a:spLocks/>
          </p:cNvSpPr>
          <p:nvPr/>
        </p:nvSpPr>
        <p:spPr bwMode="auto">
          <a:xfrm>
            <a:off x="5866591" y="2235173"/>
            <a:ext cx="2305155" cy="33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1400" dirty="0" smtClean="0">
                <a:solidFill>
                  <a:schemeClr val="tx2"/>
                </a:solidFill>
              </a:rPr>
              <a:t>Lemaire-Boucher</a:t>
            </a:r>
            <a:endParaRPr lang="fr-CH" sz="1400" dirty="0"/>
          </a:p>
        </p:txBody>
      </p:sp>
    </p:spTree>
    <p:extLst>
      <p:ext uri="{BB962C8B-B14F-4D97-AF65-F5344CB8AC3E}">
        <p14:creationId xmlns:p14="http://schemas.microsoft.com/office/powerpoint/2010/main" val="2621655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a:lstStyle/>
          <a:p>
            <a:r>
              <a:rPr lang="fr-CH" dirty="0"/>
              <a:t>Vue d’ensemble : </a:t>
            </a:r>
            <a:r>
              <a:rPr lang="fr-CH" noProof="0" dirty="0" smtClean="0"/>
              <a:t>Ancrage politique du bio</a:t>
            </a:r>
            <a:endParaRPr lang="fr-CH" noProof="0" dirty="0"/>
          </a:p>
        </p:txBody>
      </p:sp>
      <p:sp>
        <p:nvSpPr>
          <p:cNvPr id="4" name="Inhaltsplatzhalter 3"/>
          <p:cNvSpPr>
            <a:spLocks noGrp="1"/>
          </p:cNvSpPr>
          <p:nvPr>
            <p:ph idx="12"/>
          </p:nvPr>
        </p:nvSpPr>
        <p:spPr>
          <a:xfrm>
            <a:off x="621896" y="839332"/>
            <a:ext cx="8198576" cy="444791"/>
          </a:xfrm>
        </p:spPr>
        <p:txBody>
          <a:bodyPr>
            <a:normAutofit/>
          </a:bodyPr>
          <a:lstStyle/>
          <a:p>
            <a:r>
              <a:rPr lang="fr-CH" noProof="0" dirty="0" smtClean="0"/>
              <a:t>Reconnaissance des directives bio </a:t>
            </a:r>
            <a:r>
              <a:rPr lang="fr-CH" noProof="0" dirty="0" smtClean="0">
                <a:sym typeface="Wingdings" panose="05000000000000000000" pitchFamily="2" charset="2"/>
              </a:rPr>
              <a:t> Protection légale</a:t>
            </a:r>
            <a:endParaRPr lang="fr-CH" noProof="0" dirty="0"/>
          </a:p>
        </p:txBody>
      </p:sp>
      <p:sp>
        <p:nvSpPr>
          <p:cNvPr id="20" name="Inhaltsplatzhalter 19"/>
          <p:cNvSpPr>
            <a:spLocks noGrp="1"/>
          </p:cNvSpPr>
          <p:nvPr>
            <p:ph idx="14"/>
          </p:nvPr>
        </p:nvSpPr>
        <p:spPr>
          <a:xfrm>
            <a:off x="628650" y="6102208"/>
            <a:ext cx="7886700" cy="279120"/>
          </a:xfrm>
        </p:spPr>
        <p:txBody>
          <a:bodyPr/>
          <a:lstStyle/>
          <a:p>
            <a:r>
              <a:rPr lang="fr-CH" noProof="0" dirty="0" smtClean="0"/>
              <a:t>Illustration : FiBL</a:t>
            </a:r>
            <a:endParaRPr lang="fr-CH" noProof="0" dirty="0"/>
          </a:p>
        </p:txBody>
      </p:sp>
      <p:sp>
        <p:nvSpPr>
          <p:cNvPr id="23" name="Inhaltsplatzhalter 22"/>
          <p:cNvSpPr>
            <a:spLocks noGrp="1"/>
          </p:cNvSpPr>
          <p:nvPr>
            <p:ph sz="quarter" idx="80"/>
          </p:nvPr>
        </p:nvSpPr>
        <p:spPr>
          <a:xfrm>
            <a:off x="5292080" y="1587372"/>
            <a:ext cx="3223270" cy="1336165"/>
          </a:xfrm>
        </p:spPr>
        <p:txBody>
          <a:bodyPr/>
          <a:lstStyle/>
          <a:p>
            <a:r>
              <a:rPr lang="fr-CH" dirty="0" smtClean="0"/>
              <a:t>Règles de droit privé</a:t>
            </a:r>
          </a:p>
          <a:p>
            <a:pPr lvl="1"/>
            <a:r>
              <a:rPr lang="fr-CH" spc="-20" dirty="0" smtClean="0"/>
              <a:t>Les CDC privés pour les </a:t>
            </a:r>
            <a:r>
              <a:rPr lang="fr-CH" spc="-20" dirty="0" err="1" smtClean="0"/>
              <a:t>pro-duits</a:t>
            </a:r>
            <a:r>
              <a:rPr lang="fr-CH" spc="-20" dirty="0" smtClean="0"/>
              <a:t> bio suisses vont plus loin que les exigences minimales de l’ordonnance bio CH</a:t>
            </a:r>
            <a:endParaRPr lang="fr-CH" spc="-20" dirty="0"/>
          </a:p>
        </p:txBody>
      </p:sp>
      <p:sp>
        <p:nvSpPr>
          <p:cNvPr id="26" name="Inhaltsplatzhalter 25"/>
          <p:cNvSpPr>
            <a:spLocks noGrp="1"/>
          </p:cNvSpPr>
          <p:nvPr>
            <p:ph sz="quarter" idx="83"/>
          </p:nvPr>
        </p:nvSpPr>
        <p:spPr>
          <a:xfrm>
            <a:off x="5292080" y="3015565"/>
            <a:ext cx="3223270" cy="1336165"/>
          </a:xfrm>
        </p:spPr>
        <p:txBody>
          <a:bodyPr/>
          <a:lstStyle/>
          <a:p>
            <a:r>
              <a:rPr lang="fr-CH" dirty="0" smtClean="0"/>
              <a:t>Règles étatiques</a:t>
            </a:r>
          </a:p>
          <a:p>
            <a:pPr lvl="1"/>
            <a:r>
              <a:rPr lang="fr-CH" dirty="0" smtClean="0"/>
              <a:t>Les ordonnances bio UE et CH sont quasiment équivalentes</a:t>
            </a:r>
            <a:endParaRPr lang="fr-CH" dirty="0"/>
          </a:p>
        </p:txBody>
      </p:sp>
      <p:sp>
        <p:nvSpPr>
          <p:cNvPr id="29" name="Inhaltsplatzhalter 28"/>
          <p:cNvSpPr>
            <a:spLocks noGrp="1"/>
          </p:cNvSpPr>
          <p:nvPr>
            <p:ph sz="quarter" idx="86"/>
          </p:nvPr>
        </p:nvSpPr>
        <p:spPr>
          <a:xfrm>
            <a:off x="5292080" y="4451304"/>
            <a:ext cx="3223270" cy="1336165"/>
          </a:xfrm>
        </p:spPr>
        <p:txBody>
          <a:bodyPr/>
          <a:lstStyle/>
          <a:p>
            <a:r>
              <a:rPr lang="fr-CH" dirty="0"/>
              <a:t>Règles internationales</a:t>
            </a:r>
          </a:p>
          <a:p>
            <a:pPr lvl="1"/>
            <a:r>
              <a:rPr lang="fr-CH" dirty="0" smtClean="0"/>
              <a:t>Codex alimentarius : Législations alimentaires des États membres</a:t>
            </a:r>
          </a:p>
          <a:p>
            <a:pPr lvl="1"/>
            <a:r>
              <a:rPr lang="fr-CH" dirty="0" smtClean="0"/>
              <a:t>IFOAM : Cahier des charges bio interne</a:t>
            </a:r>
            <a:endParaRPr lang="fr-CH" dirty="0"/>
          </a:p>
        </p:txBody>
      </p:sp>
      <p:sp>
        <p:nvSpPr>
          <p:cNvPr id="32" name="Textfeld 31"/>
          <p:cNvSpPr txBox="1"/>
          <p:nvPr/>
        </p:nvSpPr>
        <p:spPr>
          <a:xfrm>
            <a:off x="1187624" y="1776200"/>
            <a:ext cx="3312368" cy="584775"/>
          </a:xfrm>
          <a:prstGeom prst="rect">
            <a:avLst/>
          </a:prstGeom>
          <a:solidFill>
            <a:schemeClr val="bg2">
              <a:lumMod val="90000"/>
            </a:schemeClr>
          </a:solidFill>
          <a:ln w="12700">
            <a:noFill/>
          </a:ln>
        </p:spPr>
        <p:txBody>
          <a:bodyPr wrap="square" rtlCol="0" anchor="ctr">
            <a:spAutoFit/>
          </a:bodyPr>
          <a:lstStyle/>
          <a:p>
            <a:r>
              <a:rPr lang="fr-CH" sz="1600" dirty="0" smtClean="0"/>
              <a:t>Cahiers des charges (CDC) privés</a:t>
            </a:r>
          </a:p>
          <a:p>
            <a:r>
              <a:rPr lang="fr-CH" sz="1600" dirty="0" smtClean="0"/>
              <a:t>(Demeter 1954, Bio Suisse 1980)</a:t>
            </a:r>
          </a:p>
        </p:txBody>
      </p:sp>
      <p:sp>
        <p:nvSpPr>
          <p:cNvPr id="35" name="Textfeld 34"/>
          <p:cNvSpPr txBox="1"/>
          <p:nvPr/>
        </p:nvSpPr>
        <p:spPr>
          <a:xfrm>
            <a:off x="3060048" y="4720308"/>
            <a:ext cx="1944000" cy="584775"/>
          </a:xfrm>
          <a:prstGeom prst="rect">
            <a:avLst/>
          </a:prstGeom>
          <a:solidFill>
            <a:schemeClr val="bg2">
              <a:lumMod val="90000"/>
            </a:schemeClr>
          </a:solidFill>
          <a:ln w="12700">
            <a:noFill/>
          </a:ln>
        </p:spPr>
        <p:txBody>
          <a:bodyPr wrap="square" rtlCol="0" anchor="ctr">
            <a:spAutoFit/>
          </a:bodyPr>
          <a:lstStyle/>
          <a:p>
            <a:r>
              <a:rPr lang="fr-CH" sz="1600" dirty="0" smtClean="0"/>
              <a:t>Codex alimentarius </a:t>
            </a:r>
          </a:p>
          <a:p>
            <a:r>
              <a:rPr lang="fr-CH" sz="1600" dirty="0" smtClean="0"/>
              <a:t>(FAO, OMS 1962) </a:t>
            </a:r>
            <a:endParaRPr lang="fr-CH" sz="1600" dirty="0"/>
          </a:p>
        </p:txBody>
      </p:sp>
      <p:sp>
        <p:nvSpPr>
          <p:cNvPr id="36" name="Textfeld 35"/>
          <p:cNvSpPr txBox="1"/>
          <p:nvPr/>
        </p:nvSpPr>
        <p:spPr>
          <a:xfrm>
            <a:off x="3060048" y="3248254"/>
            <a:ext cx="1944000" cy="584775"/>
          </a:xfrm>
          <a:prstGeom prst="rect">
            <a:avLst/>
          </a:prstGeom>
          <a:solidFill>
            <a:schemeClr val="bg2">
              <a:lumMod val="90000"/>
            </a:schemeClr>
          </a:solidFill>
          <a:ln w="12700">
            <a:noFill/>
          </a:ln>
        </p:spPr>
        <p:txBody>
          <a:bodyPr wrap="square" rtlCol="0" anchor="ctr">
            <a:spAutoFit/>
          </a:bodyPr>
          <a:lstStyle/>
          <a:p>
            <a:r>
              <a:rPr lang="fr-CH" sz="1600" dirty="0"/>
              <a:t>Ordonnance </a:t>
            </a:r>
            <a:r>
              <a:rPr lang="fr-CH" sz="1600" dirty="0" smtClean="0"/>
              <a:t>bio CH (1997)</a:t>
            </a:r>
            <a:endParaRPr lang="fr-CH" sz="1600" dirty="0"/>
          </a:p>
        </p:txBody>
      </p:sp>
      <p:sp>
        <p:nvSpPr>
          <p:cNvPr id="37" name="Textfeld 36"/>
          <p:cNvSpPr txBox="1"/>
          <p:nvPr/>
        </p:nvSpPr>
        <p:spPr>
          <a:xfrm>
            <a:off x="615142" y="3248254"/>
            <a:ext cx="1944000" cy="584775"/>
          </a:xfrm>
          <a:prstGeom prst="rect">
            <a:avLst/>
          </a:prstGeom>
          <a:solidFill>
            <a:schemeClr val="bg2">
              <a:lumMod val="90000"/>
            </a:schemeClr>
          </a:solidFill>
          <a:ln w="12700">
            <a:noFill/>
          </a:ln>
        </p:spPr>
        <p:txBody>
          <a:bodyPr wrap="square" rtlCol="0" anchor="ctr">
            <a:spAutoFit/>
          </a:bodyPr>
          <a:lstStyle/>
          <a:p>
            <a:r>
              <a:rPr lang="fr-CH" sz="1600" dirty="0" smtClean="0"/>
              <a:t>Ordonnance bio UE (1991)</a:t>
            </a:r>
          </a:p>
        </p:txBody>
      </p:sp>
      <p:sp>
        <p:nvSpPr>
          <p:cNvPr id="38" name="Textfeld 37"/>
          <p:cNvSpPr txBox="1"/>
          <p:nvPr/>
        </p:nvSpPr>
        <p:spPr>
          <a:xfrm>
            <a:off x="615142" y="4720307"/>
            <a:ext cx="1944000" cy="584775"/>
          </a:xfrm>
          <a:prstGeom prst="rect">
            <a:avLst/>
          </a:prstGeom>
          <a:solidFill>
            <a:schemeClr val="bg2">
              <a:lumMod val="90000"/>
            </a:schemeClr>
          </a:solidFill>
          <a:ln w="12700">
            <a:noFill/>
          </a:ln>
        </p:spPr>
        <p:txBody>
          <a:bodyPr wrap="square" rtlCol="0" anchor="ctr">
            <a:spAutoFit/>
          </a:bodyPr>
          <a:lstStyle/>
          <a:p>
            <a:r>
              <a:rPr lang="fr-CH" sz="1600" dirty="0" smtClean="0"/>
              <a:t>CDC de l’IFOAM</a:t>
            </a:r>
          </a:p>
          <a:p>
            <a:r>
              <a:rPr lang="fr-CH" sz="1600" dirty="0" smtClean="0"/>
              <a:t>(IFOAM 1980)</a:t>
            </a:r>
            <a:endParaRPr lang="fr-CH" sz="1600" dirty="0"/>
          </a:p>
        </p:txBody>
      </p:sp>
      <p:cxnSp>
        <p:nvCxnSpPr>
          <p:cNvPr id="40" name="Gerade Verbindung mit Pfeil 39"/>
          <p:cNvCxnSpPr>
            <a:stCxn id="37" idx="3"/>
            <a:endCxn id="36" idx="1"/>
          </p:cNvCxnSpPr>
          <p:nvPr/>
        </p:nvCxnSpPr>
        <p:spPr>
          <a:xfrm>
            <a:off x="2559142" y="3540642"/>
            <a:ext cx="500906" cy="0"/>
          </a:xfrm>
          <a:prstGeom prst="straightConnector1">
            <a:avLst/>
          </a:prstGeom>
          <a:ln w="50800">
            <a:solidFill>
              <a:srgbClr val="39977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2559141" y="5000027"/>
            <a:ext cx="504000" cy="0"/>
          </a:xfrm>
          <a:prstGeom prst="straightConnector1">
            <a:avLst/>
          </a:prstGeom>
          <a:ln w="50800">
            <a:solidFill>
              <a:srgbClr val="39977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flipV="1">
            <a:off x="1691680" y="3920027"/>
            <a:ext cx="0" cy="720000"/>
          </a:xfrm>
          <a:prstGeom prst="straightConnector1">
            <a:avLst/>
          </a:prstGeom>
          <a:ln w="50800">
            <a:solidFill>
              <a:srgbClr val="39977A"/>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flipV="1">
            <a:off x="3347864" y="2460642"/>
            <a:ext cx="0" cy="720000"/>
          </a:xfrm>
          <a:prstGeom prst="straightConnector1">
            <a:avLst/>
          </a:prstGeom>
          <a:ln w="50800">
            <a:solidFill>
              <a:srgbClr val="3997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4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277338" cy="474206"/>
          </a:xfrm>
        </p:spPr>
        <p:txBody>
          <a:bodyPr/>
          <a:lstStyle/>
          <a:p>
            <a:r>
              <a:rPr lang="fr-CH" spc="-20" dirty="0"/>
              <a:t>Vue d’ensemble : </a:t>
            </a:r>
            <a:r>
              <a:rPr lang="fr-CH" spc="-20" noProof="0" dirty="0" smtClean="0"/>
              <a:t>Comparaison systèmes agricoles</a:t>
            </a:r>
            <a:endParaRPr lang="fr-CH" spc="-20" noProof="0" dirty="0"/>
          </a:p>
        </p:txBody>
      </p:sp>
      <p:sp>
        <p:nvSpPr>
          <p:cNvPr id="3" name="Inhaltsplatzhalter 2"/>
          <p:cNvSpPr>
            <a:spLocks noGrp="1"/>
          </p:cNvSpPr>
          <p:nvPr>
            <p:ph idx="12"/>
          </p:nvPr>
        </p:nvSpPr>
        <p:spPr/>
        <p:txBody>
          <a:bodyPr>
            <a:normAutofit/>
          </a:bodyPr>
          <a:lstStyle/>
          <a:p>
            <a:r>
              <a:rPr lang="fr-CH" noProof="0" dirty="0" smtClean="0"/>
              <a:t>Évolution temporelle et degré d’écologisation</a:t>
            </a:r>
            <a:endParaRPr lang="fr-CH" noProof="0" dirty="0"/>
          </a:p>
        </p:txBody>
      </p:sp>
      <p:sp>
        <p:nvSpPr>
          <p:cNvPr id="4" name="Inhaltsplatzhalter 3"/>
          <p:cNvSpPr>
            <a:spLocks noGrp="1"/>
          </p:cNvSpPr>
          <p:nvPr>
            <p:ph idx="14"/>
          </p:nvPr>
        </p:nvSpPr>
        <p:spPr>
          <a:xfrm>
            <a:off x="628650" y="6107276"/>
            <a:ext cx="6648847" cy="266369"/>
          </a:xfrm>
        </p:spPr>
        <p:txBody>
          <a:bodyPr/>
          <a:lstStyle/>
          <a:p>
            <a:r>
              <a:rPr lang="fr-CH" noProof="0" dirty="0" smtClean="0"/>
              <a:t>Illustration : «Biologischer Landbau» </a:t>
            </a:r>
            <a:r>
              <a:rPr lang="fr-CH" noProof="0" dirty="0" err="1" smtClean="0"/>
              <a:t>LmZ</a:t>
            </a:r>
            <a:r>
              <a:rPr lang="fr-CH" noProof="0" dirty="0" smtClean="0"/>
              <a:t> (O. Schmid, R. Obrist)</a:t>
            </a:r>
            <a:endParaRPr lang="fr-CH" noProof="0" dirty="0"/>
          </a:p>
        </p:txBody>
      </p:sp>
      <p:pic>
        <p:nvPicPr>
          <p:cNvPr id="8" name="Inhaltsplatzhalter 7"/>
          <p:cNvPicPr>
            <a:picLocks noGrp="1" noChangeAspect="1"/>
          </p:cNvPicPr>
          <p:nvPr>
            <p:ph sz="quarter" idx="17"/>
          </p:nvPr>
        </p:nvPicPr>
        <p:blipFill>
          <a:blip r:embed="rId2"/>
          <a:stretch>
            <a:fillRect/>
          </a:stretch>
        </p:blipFill>
        <p:spPr>
          <a:xfrm>
            <a:off x="755576" y="1571625"/>
            <a:ext cx="6521921" cy="4248150"/>
          </a:xfrm>
          <a:prstGeom prst="rect">
            <a:avLst/>
          </a:prstGeom>
        </p:spPr>
      </p:pic>
      <p:sp>
        <p:nvSpPr>
          <p:cNvPr id="5" name="ZoneTexte 4"/>
          <p:cNvSpPr txBox="1"/>
          <p:nvPr/>
        </p:nvSpPr>
        <p:spPr>
          <a:xfrm>
            <a:off x="899592" y="1728000"/>
            <a:ext cx="1728192" cy="307777"/>
          </a:xfrm>
          <a:prstGeom prst="rect">
            <a:avLst/>
          </a:prstGeom>
          <a:solidFill>
            <a:schemeClr val="accent2">
              <a:lumMod val="40000"/>
              <a:lumOff val="60000"/>
            </a:schemeClr>
          </a:solidFill>
        </p:spPr>
        <p:txBody>
          <a:bodyPr wrap="square" tIns="0" bIns="0" rtlCol="0">
            <a:spAutoFit/>
          </a:bodyPr>
          <a:lstStyle/>
          <a:p>
            <a:r>
              <a:rPr lang="fr-CH" sz="1000" b="1" dirty="0" smtClean="0">
                <a:solidFill>
                  <a:schemeClr val="tx1"/>
                </a:solidFill>
              </a:rPr>
              <a:t>Utilisation d’intrants chimiques et techniques</a:t>
            </a:r>
            <a:endParaRPr lang="fr-CH" sz="1000" b="1" dirty="0">
              <a:solidFill>
                <a:schemeClr val="tx1"/>
              </a:solidFill>
            </a:endParaRPr>
          </a:p>
        </p:txBody>
      </p:sp>
      <p:sp>
        <p:nvSpPr>
          <p:cNvPr id="7" name="ZoneTexte 6"/>
          <p:cNvSpPr txBox="1"/>
          <p:nvPr/>
        </p:nvSpPr>
        <p:spPr>
          <a:xfrm>
            <a:off x="4860032" y="1727999"/>
            <a:ext cx="2232248" cy="307777"/>
          </a:xfrm>
          <a:prstGeom prst="rect">
            <a:avLst/>
          </a:prstGeom>
          <a:solidFill>
            <a:schemeClr val="accent2">
              <a:lumMod val="40000"/>
              <a:lumOff val="60000"/>
            </a:schemeClr>
          </a:solidFill>
        </p:spPr>
        <p:txBody>
          <a:bodyPr wrap="square" tIns="0" bIns="0" rtlCol="0">
            <a:spAutoFit/>
          </a:bodyPr>
          <a:lstStyle/>
          <a:p>
            <a:pPr algn="r"/>
            <a:r>
              <a:rPr lang="fr-CH" sz="1000" b="1" dirty="0" smtClean="0">
                <a:solidFill>
                  <a:schemeClr val="tx1"/>
                </a:solidFill>
              </a:rPr>
              <a:t>Degré d’écologisation</a:t>
            </a:r>
          </a:p>
          <a:p>
            <a:pPr algn="r"/>
            <a:r>
              <a:rPr lang="fr-CH" sz="1000" b="1" dirty="0" smtClean="0">
                <a:solidFill>
                  <a:schemeClr val="tx1"/>
                </a:solidFill>
              </a:rPr>
              <a:t>Durabilité des pratiques agricoles</a:t>
            </a:r>
            <a:endParaRPr lang="fr-CH" sz="1000" b="1" dirty="0">
              <a:solidFill>
                <a:schemeClr val="tx1"/>
              </a:solidFill>
            </a:endParaRPr>
          </a:p>
        </p:txBody>
      </p:sp>
      <p:sp>
        <p:nvSpPr>
          <p:cNvPr id="9" name="ZoneTexte 8"/>
          <p:cNvSpPr txBox="1"/>
          <p:nvPr/>
        </p:nvSpPr>
        <p:spPr>
          <a:xfrm>
            <a:off x="1224000" y="4823999"/>
            <a:ext cx="1080120" cy="846000"/>
          </a:xfrm>
          <a:prstGeom prst="rect">
            <a:avLst/>
          </a:prstGeom>
          <a:solidFill>
            <a:schemeClr val="accent2">
              <a:lumMod val="40000"/>
              <a:lumOff val="60000"/>
            </a:schemeClr>
          </a:solidFill>
        </p:spPr>
        <p:txBody>
          <a:bodyPr wrap="square" lIns="0" tIns="0" rIns="0" bIns="0" rtlCol="0" anchor="ctr" anchorCtr="1">
            <a:spAutoFit/>
          </a:bodyPr>
          <a:lstStyle/>
          <a:p>
            <a:pPr algn="ctr"/>
            <a:r>
              <a:rPr lang="fr-CH" sz="1000" b="1" dirty="0" smtClean="0">
                <a:solidFill>
                  <a:schemeClr val="tx1"/>
                </a:solidFill>
              </a:rPr>
              <a:t>Production conventionnelle</a:t>
            </a:r>
          </a:p>
        </p:txBody>
      </p:sp>
      <p:sp>
        <p:nvSpPr>
          <p:cNvPr id="10" name="ZoneTexte 9"/>
          <p:cNvSpPr txBox="1"/>
          <p:nvPr/>
        </p:nvSpPr>
        <p:spPr>
          <a:xfrm>
            <a:off x="2411760" y="4829160"/>
            <a:ext cx="1080120" cy="846000"/>
          </a:xfrm>
          <a:prstGeom prst="rect">
            <a:avLst/>
          </a:prstGeom>
          <a:solidFill>
            <a:schemeClr val="accent2">
              <a:lumMod val="40000"/>
              <a:lumOff val="60000"/>
            </a:schemeClr>
          </a:solidFill>
        </p:spPr>
        <p:txBody>
          <a:bodyPr wrap="square" lIns="0" tIns="0" rIns="0" bIns="0" rtlCol="0" anchor="ctr" anchorCtr="1">
            <a:spAutoFit/>
          </a:bodyPr>
          <a:lstStyle/>
          <a:p>
            <a:pPr algn="ctr"/>
            <a:r>
              <a:rPr lang="fr-CH" sz="1000" b="1" dirty="0" smtClean="0">
                <a:solidFill>
                  <a:schemeClr val="tx1"/>
                </a:solidFill>
              </a:rPr>
              <a:t>Prestations écologiques requises</a:t>
            </a:r>
          </a:p>
        </p:txBody>
      </p:sp>
      <p:sp>
        <p:nvSpPr>
          <p:cNvPr id="11" name="ZoneTexte 10"/>
          <p:cNvSpPr txBox="1"/>
          <p:nvPr/>
        </p:nvSpPr>
        <p:spPr>
          <a:xfrm>
            <a:off x="3636000" y="4829160"/>
            <a:ext cx="1080120" cy="846000"/>
          </a:xfrm>
          <a:prstGeom prst="rect">
            <a:avLst/>
          </a:prstGeom>
          <a:solidFill>
            <a:schemeClr val="accent2">
              <a:lumMod val="40000"/>
              <a:lumOff val="60000"/>
            </a:schemeClr>
          </a:solidFill>
        </p:spPr>
        <p:txBody>
          <a:bodyPr wrap="square" lIns="0" tIns="0" rIns="0" bIns="0" rtlCol="0" anchor="ctr" anchorCtr="1">
            <a:spAutoFit/>
          </a:bodyPr>
          <a:lstStyle/>
          <a:p>
            <a:pPr algn="ctr"/>
            <a:r>
              <a:rPr lang="fr-CH" sz="1000" b="1" dirty="0" smtClean="0">
                <a:solidFill>
                  <a:schemeClr val="tx1"/>
                </a:solidFill>
              </a:rPr>
              <a:t>Production intégrée labellisée</a:t>
            </a:r>
          </a:p>
        </p:txBody>
      </p:sp>
      <p:sp>
        <p:nvSpPr>
          <p:cNvPr id="12" name="ZoneTexte 11"/>
          <p:cNvSpPr txBox="1"/>
          <p:nvPr/>
        </p:nvSpPr>
        <p:spPr>
          <a:xfrm>
            <a:off x="4824000" y="4824000"/>
            <a:ext cx="1080120" cy="846000"/>
          </a:xfrm>
          <a:prstGeom prst="rect">
            <a:avLst/>
          </a:prstGeom>
          <a:solidFill>
            <a:schemeClr val="accent2">
              <a:lumMod val="40000"/>
              <a:lumOff val="60000"/>
            </a:schemeClr>
          </a:solidFill>
        </p:spPr>
        <p:txBody>
          <a:bodyPr wrap="square" lIns="0" tIns="0" rIns="0" bIns="0" rtlCol="0" anchor="ctr" anchorCtr="1">
            <a:spAutoFit/>
          </a:bodyPr>
          <a:lstStyle/>
          <a:p>
            <a:pPr algn="ctr"/>
            <a:r>
              <a:rPr lang="fr-CH" sz="1000" b="1" dirty="0" smtClean="0">
                <a:solidFill>
                  <a:schemeClr val="tx1"/>
                </a:solidFill>
              </a:rPr>
              <a:t>Agriculture écologique, Agriculture organo-biologique</a:t>
            </a:r>
          </a:p>
        </p:txBody>
      </p:sp>
      <p:sp>
        <p:nvSpPr>
          <p:cNvPr id="13" name="ZoneTexte 12"/>
          <p:cNvSpPr txBox="1"/>
          <p:nvPr/>
        </p:nvSpPr>
        <p:spPr>
          <a:xfrm>
            <a:off x="6043684" y="4823998"/>
            <a:ext cx="1080120" cy="846000"/>
          </a:xfrm>
          <a:prstGeom prst="rect">
            <a:avLst/>
          </a:prstGeom>
          <a:solidFill>
            <a:schemeClr val="accent2">
              <a:lumMod val="40000"/>
              <a:lumOff val="60000"/>
            </a:schemeClr>
          </a:solidFill>
        </p:spPr>
        <p:txBody>
          <a:bodyPr wrap="square" lIns="0" tIns="0" rIns="0" bIns="0" rtlCol="0" anchor="ctr" anchorCtr="1">
            <a:spAutoFit/>
          </a:bodyPr>
          <a:lstStyle/>
          <a:p>
            <a:pPr algn="ctr"/>
            <a:r>
              <a:rPr lang="fr-CH" sz="1000" b="1" dirty="0" smtClean="0">
                <a:solidFill>
                  <a:schemeClr val="tx1"/>
                </a:solidFill>
              </a:rPr>
              <a:t>Agriculture biodynamique</a:t>
            </a:r>
          </a:p>
        </p:txBody>
      </p:sp>
    </p:spTree>
    <p:extLst>
      <p:ext uri="{BB962C8B-B14F-4D97-AF65-F5344CB8AC3E}">
        <p14:creationId xmlns:p14="http://schemas.microsoft.com/office/powerpoint/2010/main" val="856494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Bio 3.0</a:t>
            </a:r>
            <a:endParaRPr lang="fr-CH" noProof="0" dirty="0"/>
          </a:p>
        </p:txBody>
      </p:sp>
      <p:sp>
        <p:nvSpPr>
          <p:cNvPr id="3" name="Inhaltsplatzhalter 2"/>
          <p:cNvSpPr>
            <a:spLocks noGrp="1"/>
          </p:cNvSpPr>
          <p:nvPr>
            <p:ph idx="12"/>
          </p:nvPr>
        </p:nvSpPr>
        <p:spPr/>
        <p:txBody>
          <a:bodyPr>
            <a:normAutofit/>
          </a:bodyPr>
          <a:lstStyle/>
          <a:p>
            <a:r>
              <a:rPr lang="fr-CH" dirty="0" smtClean="0"/>
              <a:t>Avec </a:t>
            </a:r>
            <a:r>
              <a:rPr lang="fr-CH" dirty="0"/>
              <a:t>le bio vers une agriculture moderne et durable</a:t>
            </a:r>
            <a:endParaRPr lang="fr-CH" noProof="0" dirty="0"/>
          </a:p>
        </p:txBody>
      </p:sp>
      <p:sp>
        <p:nvSpPr>
          <p:cNvPr id="4" name="Inhaltsplatzhalter 3"/>
          <p:cNvSpPr>
            <a:spLocks noGrp="1"/>
          </p:cNvSpPr>
          <p:nvPr>
            <p:ph idx="14"/>
          </p:nvPr>
        </p:nvSpPr>
        <p:spPr>
          <a:xfrm>
            <a:off x="628650" y="6093296"/>
            <a:ext cx="7886700" cy="279120"/>
          </a:xfrm>
        </p:spPr>
        <p:txBody>
          <a:bodyPr/>
          <a:lstStyle/>
          <a:p>
            <a:r>
              <a:rPr lang="fr-CH" noProof="0" dirty="0" smtClean="0"/>
              <a:t>Source : Document de réflexion Bio </a:t>
            </a:r>
            <a:r>
              <a:rPr lang="fr-CH" spc="0" noProof="0" dirty="0" smtClean="0"/>
              <a:t>3.0</a:t>
            </a:r>
            <a:r>
              <a:rPr lang="fr-CH" noProof="0" dirty="0" smtClean="0"/>
              <a:t> (Niggli et al., 2015)</a:t>
            </a:r>
            <a:endParaRPr lang="fr-CH" noProof="0" dirty="0"/>
          </a:p>
        </p:txBody>
      </p:sp>
      <p:sp>
        <p:nvSpPr>
          <p:cNvPr id="5" name="Inhaltsplatzhalter 4"/>
          <p:cNvSpPr>
            <a:spLocks noGrp="1"/>
          </p:cNvSpPr>
          <p:nvPr>
            <p:ph sz="quarter" idx="83"/>
          </p:nvPr>
        </p:nvSpPr>
        <p:spPr>
          <a:xfrm>
            <a:off x="621896" y="2967997"/>
            <a:ext cx="7893454" cy="2672044"/>
          </a:xfrm>
        </p:spPr>
        <p:txBody>
          <a:bodyPr/>
          <a:lstStyle/>
          <a:p>
            <a:r>
              <a:rPr lang="fr-CH" noProof="0" dirty="0" smtClean="0"/>
              <a:t>Bio / Organic </a:t>
            </a:r>
            <a:r>
              <a:rPr lang="fr-CH" spc="-50" noProof="0" dirty="0" smtClean="0"/>
              <a:t>3.0</a:t>
            </a:r>
            <a:r>
              <a:rPr lang="fr-CH" noProof="0" dirty="0" smtClean="0"/>
              <a:t> </a:t>
            </a:r>
          </a:p>
          <a:p>
            <a:pPr lvl="1"/>
            <a:r>
              <a:rPr lang="fr-CH" noProof="0" dirty="0" smtClean="0"/>
              <a:t>Est un document de réflexion pour le futur développement du mouvement bio</a:t>
            </a:r>
          </a:p>
          <a:p>
            <a:pPr lvl="1"/>
            <a:r>
              <a:rPr lang="fr-CH" dirty="0" smtClean="0"/>
              <a:t>Représente la 3</a:t>
            </a:r>
            <a:r>
              <a:rPr lang="fr-CH" baseline="30000" dirty="0" smtClean="0"/>
              <a:t>ème</a:t>
            </a:r>
            <a:r>
              <a:rPr lang="fr-CH" dirty="0" smtClean="0"/>
              <a:t> phase du mouvement bio (voir transparent suivant)</a:t>
            </a:r>
            <a:endParaRPr lang="fr-CH" noProof="0" dirty="0" smtClean="0"/>
          </a:p>
          <a:p>
            <a:pPr lvl="1"/>
            <a:endParaRPr lang="fr-CH" noProof="0" dirty="0" smtClean="0"/>
          </a:p>
          <a:p>
            <a:pPr lvl="1"/>
            <a:endParaRPr lang="fr-CH" noProof="0" dirty="0" smtClean="0"/>
          </a:p>
          <a:p>
            <a:r>
              <a:rPr lang="fr-CH" noProof="0" dirty="0" smtClean="0"/>
              <a:t>Qui</a:t>
            </a:r>
          </a:p>
          <a:p>
            <a:pPr lvl="1"/>
            <a:r>
              <a:rPr lang="fr-CH" noProof="0" dirty="0" smtClean="0"/>
              <a:t>IFOAM </a:t>
            </a:r>
          </a:p>
          <a:p>
            <a:pPr lvl="1"/>
            <a:r>
              <a:rPr lang="fr-CH" noProof="0" dirty="0" smtClean="0"/>
              <a:t>Bioland, Naturland, Bio Suisse, Bio Austria (toutes les org. &gt; 28’000 membres)</a:t>
            </a:r>
          </a:p>
          <a:p>
            <a:pPr lvl="1"/>
            <a:r>
              <a:rPr lang="fr-CH" noProof="0" dirty="0" smtClean="0"/>
              <a:t>Institut de recherche de l’agriculture biologique FiBL (D, A, CH)</a:t>
            </a:r>
          </a:p>
        </p:txBody>
      </p:sp>
      <p:sp>
        <p:nvSpPr>
          <p:cNvPr id="7" name="Inhaltsplatzhalter 6"/>
          <p:cNvSpPr>
            <a:spLocks noGrp="1"/>
          </p:cNvSpPr>
          <p:nvPr>
            <p:ph sz="quarter" idx="85"/>
          </p:nvPr>
        </p:nvSpPr>
        <p:spPr/>
        <p:txBody>
          <a:bodyPr/>
          <a:lstStyle/>
          <a:p>
            <a:r>
              <a:rPr lang="fr-CH" noProof="0" dirty="0" smtClean="0"/>
              <a:t>Buts</a:t>
            </a:r>
          </a:p>
          <a:p>
            <a:pPr lvl="1"/>
            <a:r>
              <a:rPr lang="fr-CH" noProof="0" dirty="0" smtClean="0"/>
              <a:t>Poursuite du développement </a:t>
            </a:r>
            <a:br>
              <a:rPr lang="fr-CH" noProof="0" dirty="0" smtClean="0"/>
            </a:br>
            <a:r>
              <a:rPr lang="fr-CH" noProof="0" dirty="0" smtClean="0"/>
              <a:t>de l’agriculture biologique </a:t>
            </a:r>
            <a:br>
              <a:rPr lang="fr-CH" noProof="0" dirty="0" smtClean="0"/>
            </a:br>
            <a:r>
              <a:rPr lang="fr-CH" noProof="0" dirty="0" smtClean="0"/>
              <a:t>à partir de 2015</a:t>
            </a:r>
            <a:endParaRPr lang="fr-CH" noProof="0" dirty="0"/>
          </a:p>
        </p:txBody>
      </p:sp>
      <p:pic>
        <p:nvPicPr>
          <p:cNvPr id="9" name="Inhaltsplatzhalter 8"/>
          <p:cNvPicPr>
            <a:picLocks noGrp="1" noChangeAspect="1"/>
          </p:cNvPicPr>
          <p:nvPr>
            <p:ph sz="quarter" idx="86"/>
          </p:nvPr>
        </p:nvPicPr>
        <p:blipFill>
          <a:blip r:embed="rId2"/>
          <a:stretch>
            <a:fillRect/>
          </a:stretch>
        </p:blipFill>
        <p:spPr>
          <a:xfrm>
            <a:off x="5247586" y="1555750"/>
            <a:ext cx="2663615" cy="1335088"/>
          </a:xfrm>
          <a:prstGeom prst="rect">
            <a:avLst/>
          </a:prstGeom>
        </p:spPr>
      </p:pic>
    </p:spTree>
    <p:extLst>
      <p:ext uri="{BB962C8B-B14F-4D97-AF65-F5344CB8AC3E}">
        <p14:creationId xmlns:p14="http://schemas.microsoft.com/office/powerpoint/2010/main" val="2539879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Bio 3.0</a:t>
            </a:r>
            <a:endParaRPr lang="fr-CH" noProof="0" dirty="0"/>
          </a:p>
        </p:txBody>
      </p:sp>
      <p:sp>
        <p:nvSpPr>
          <p:cNvPr id="3" name="Inhaltsplatzhalter 2"/>
          <p:cNvSpPr>
            <a:spLocks noGrp="1"/>
          </p:cNvSpPr>
          <p:nvPr>
            <p:ph idx="12"/>
          </p:nvPr>
        </p:nvSpPr>
        <p:spPr/>
        <p:txBody>
          <a:bodyPr>
            <a:normAutofit/>
          </a:bodyPr>
          <a:lstStyle/>
          <a:p>
            <a:r>
              <a:rPr lang="fr-CH" dirty="0" smtClean="0"/>
              <a:t>Phases du développement de l’agriculture biologique </a:t>
            </a:r>
            <a:endParaRPr lang="fr-CH" dirty="0"/>
          </a:p>
        </p:txBody>
      </p:sp>
      <p:sp>
        <p:nvSpPr>
          <p:cNvPr id="4" name="Inhaltsplatzhalter 3"/>
          <p:cNvSpPr>
            <a:spLocks noGrp="1"/>
          </p:cNvSpPr>
          <p:nvPr>
            <p:ph idx="14"/>
          </p:nvPr>
        </p:nvSpPr>
        <p:spPr/>
        <p:txBody>
          <a:bodyPr/>
          <a:lstStyle/>
          <a:p>
            <a:r>
              <a:rPr lang="fr-CH" dirty="0"/>
              <a:t>Source : Document de réflexion Bio </a:t>
            </a:r>
            <a:r>
              <a:rPr lang="fr-CH" spc="0" noProof="0" dirty="0" smtClean="0"/>
              <a:t>3.0</a:t>
            </a:r>
            <a:r>
              <a:rPr lang="fr-CH" noProof="0" dirty="0" smtClean="0"/>
              <a:t> (Niggli et al., 2015)</a:t>
            </a:r>
            <a:endParaRPr lang="fr-CH" noProof="0" dirty="0"/>
          </a:p>
        </p:txBody>
      </p:sp>
      <p:graphicFrame>
        <p:nvGraphicFramePr>
          <p:cNvPr id="18" name="Inhaltsplatzhalter 17"/>
          <p:cNvGraphicFramePr>
            <a:graphicFrameLocks noGrp="1"/>
          </p:cNvGraphicFramePr>
          <p:nvPr>
            <p:ph sz="quarter" idx="79"/>
            <p:extLst>
              <p:ext uri="{D42A27DB-BD31-4B8C-83A1-F6EECF244321}">
                <p14:modId xmlns:p14="http://schemas.microsoft.com/office/powerpoint/2010/main" val="2629347521"/>
              </p:ext>
            </p:extLst>
          </p:nvPr>
        </p:nvGraphicFramePr>
        <p:xfrm>
          <a:off x="605204" y="1562017"/>
          <a:ext cx="2526634" cy="4233639"/>
        </p:xfrm>
        <a:graphic>
          <a:graphicData uri="http://schemas.openxmlformats.org/drawingml/2006/table">
            <a:tbl>
              <a:tblPr firstRow="1" bandRow="1">
                <a:tableStyleId>{93296810-A885-4BE3-A3E7-6D5BEEA58F35}</a:tableStyleId>
              </a:tblPr>
              <a:tblGrid>
                <a:gridCol w="2526634"/>
              </a:tblGrid>
              <a:tr h="884043">
                <a:tc>
                  <a:txBody>
                    <a:bodyPr/>
                    <a:lstStyle/>
                    <a:p>
                      <a:pPr algn="ctr">
                        <a:lnSpc>
                          <a:spcPct val="110000"/>
                        </a:lnSpc>
                      </a:pPr>
                      <a:r>
                        <a:rPr lang="fr-CH" sz="1800" noProof="0" dirty="0" smtClean="0">
                          <a:solidFill>
                            <a:schemeClr val="tx1"/>
                          </a:solidFill>
                        </a:rPr>
                        <a:t>Bio 1.0</a:t>
                      </a:r>
                    </a:p>
                    <a:p>
                      <a:pPr algn="ctr">
                        <a:lnSpc>
                          <a:spcPct val="110000"/>
                        </a:lnSpc>
                      </a:pPr>
                      <a:r>
                        <a:rPr lang="fr-CH" sz="1200" b="0" i="1" noProof="0" dirty="0" smtClean="0">
                          <a:solidFill>
                            <a:schemeClr val="tx1"/>
                          </a:solidFill>
                          <a:latin typeface="+mn-lt"/>
                        </a:rPr>
                        <a:t>Organic</a:t>
                      </a:r>
                      <a:r>
                        <a:rPr lang="fr-CH" sz="1200" b="0" i="1" baseline="0" noProof="0" dirty="0" smtClean="0">
                          <a:solidFill>
                            <a:schemeClr val="tx1"/>
                          </a:solidFill>
                          <a:latin typeface="+mn-lt"/>
                        </a:rPr>
                        <a:t> 1.0</a:t>
                      </a:r>
                      <a:endParaRPr lang="fr-CH" sz="1200" b="0" i="1" noProof="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r>
              <a:tr h="780035">
                <a:tc>
                  <a:txBody>
                    <a:bodyPr/>
                    <a:lstStyle/>
                    <a:p>
                      <a:pPr algn="ctr"/>
                      <a:r>
                        <a:rPr lang="fr-CH" sz="1350" kern="1200" noProof="0" dirty="0" smtClean="0">
                          <a:solidFill>
                            <a:schemeClr val="dk1"/>
                          </a:solidFill>
                          <a:effectLst/>
                          <a:latin typeface="+mn-lt"/>
                          <a:ea typeface="+mn-ea"/>
                          <a:cs typeface="+mn-cs"/>
                        </a:rPr>
                        <a:t>Une idée émerge</a:t>
                      </a:r>
                      <a:endParaRPr lang="fr-CH" sz="1350" kern="1200" noProof="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657046">
                <a:tc>
                  <a:txBody>
                    <a:bodyPr/>
                    <a:lstStyle/>
                    <a:p>
                      <a:pPr algn="ctr"/>
                      <a:r>
                        <a:rPr lang="fr-CH" sz="1350" b="1" kern="1200" dirty="0" smtClean="0">
                          <a:solidFill>
                            <a:schemeClr val="dk1"/>
                          </a:solidFill>
                          <a:effectLst/>
                          <a:latin typeface="+mn-lt"/>
                          <a:ea typeface="+mn-ea"/>
                          <a:cs typeface="+mn-cs"/>
                        </a:rPr>
                        <a:t>De 1900 à 1970</a:t>
                      </a:r>
                      <a:endParaRPr lang="fr-CH" sz="1350" kern="120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1912515">
                <a:tc>
                  <a:txBody>
                    <a:bodyPr/>
                    <a:lstStyle/>
                    <a:p>
                      <a:pPr algn="ctr"/>
                      <a:r>
                        <a:rPr lang="fr-CH" sz="1350" kern="1200" dirty="0" smtClean="0">
                          <a:solidFill>
                            <a:schemeClr val="dk1"/>
                          </a:solidFill>
                          <a:effectLst/>
                          <a:latin typeface="+mn-lt"/>
                          <a:ea typeface="+mn-ea"/>
                          <a:cs typeface="+mn-cs"/>
                        </a:rPr>
                        <a:t>Retour à la nature.</a:t>
                      </a:r>
                    </a:p>
                    <a:p>
                      <a:pPr algn="ctr"/>
                      <a:r>
                        <a:rPr lang="fr-CH" sz="1350" kern="1200" dirty="0" smtClean="0">
                          <a:solidFill>
                            <a:schemeClr val="dk1"/>
                          </a:solidFill>
                          <a:effectLst/>
                          <a:latin typeface="+mn-lt"/>
                          <a:ea typeface="+mn-ea"/>
                          <a:cs typeface="+mn-cs"/>
                        </a:rPr>
                        <a:t>Réforme de la vie.</a:t>
                      </a:r>
                    </a:p>
                    <a:p>
                      <a:pPr algn="ctr"/>
                      <a:r>
                        <a:rPr lang="fr-CH" sz="1350" kern="1200" dirty="0" smtClean="0">
                          <a:solidFill>
                            <a:schemeClr val="dk1"/>
                          </a:solidFill>
                          <a:effectLst/>
                          <a:latin typeface="+mn-lt"/>
                          <a:ea typeface="+mn-ea"/>
                          <a:cs typeface="+mn-cs"/>
                        </a:rPr>
                        <a:t>Le Cours aux agriculteurs.</a:t>
                      </a:r>
                    </a:p>
                    <a:p>
                      <a:pPr algn="ctr"/>
                      <a:r>
                        <a:rPr lang="fr-CH" sz="1350" kern="1200" dirty="0" smtClean="0">
                          <a:solidFill>
                            <a:schemeClr val="dk1"/>
                          </a:solidFill>
                          <a:effectLst/>
                          <a:latin typeface="+mn-lt"/>
                          <a:ea typeface="+mn-ea"/>
                          <a:cs typeface="+mn-cs"/>
                        </a:rPr>
                        <a:t>Agriculture organo-biologique.</a:t>
                      </a:r>
                    </a:p>
                    <a:p>
                      <a:pPr algn="ctr"/>
                      <a:r>
                        <a:rPr lang="fr-CH" sz="1350" kern="1200" dirty="0" smtClean="0">
                          <a:solidFill>
                            <a:schemeClr val="dk1"/>
                          </a:solidFill>
                          <a:effectLst/>
                          <a:latin typeface="+mn-lt"/>
                          <a:ea typeface="+mn-ea"/>
                          <a:cs typeface="+mn-cs"/>
                        </a:rPr>
                        <a:t>Les limites de la croissance.</a:t>
                      </a:r>
                      <a:endParaRPr lang="fr-CH" sz="1200" spc="20" noProof="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2" name="Inhaltsplatzhalter 21"/>
          <p:cNvGraphicFramePr>
            <a:graphicFrameLocks noGrp="1"/>
          </p:cNvGraphicFramePr>
          <p:nvPr>
            <p:ph sz="quarter" idx="80"/>
            <p:extLst>
              <p:ext uri="{D42A27DB-BD31-4B8C-83A1-F6EECF244321}">
                <p14:modId xmlns:p14="http://schemas.microsoft.com/office/powerpoint/2010/main" val="2896187992"/>
              </p:ext>
            </p:extLst>
          </p:nvPr>
        </p:nvGraphicFramePr>
        <p:xfrm>
          <a:off x="5988716" y="1562017"/>
          <a:ext cx="2526634" cy="4233639"/>
        </p:xfrm>
        <a:graphic>
          <a:graphicData uri="http://schemas.openxmlformats.org/drawingml/2006/table">
            <a:tbl>
              <a:tblPr firstRow="1" bandRow="1">
                <a:tableStyleId>{93296810-A885-4BE3-A3E7-6D5BEEA58F35}</a:tableStyleId>
              </a:tblPr>
              <a:tblGrid>
                <a:gridCol w="2526634"/>
              </a:tblGrid>
              <a:tr h="884043">
                <a:tc>
                  <a:txBody>
                    <a:bodyPr/>
                    <a:lstStyle/>
                    <a:p>
                      <a:pPr algn="ctr">
                        <a:lnSpc>
                          <a:spcPct val="110000"/>
                        </a:lnSpc>
                      </a:pPr>
                      <a:r>
                        <a:rPr lang="fr-CH" sz="1800" b="1" kern="1200" noProof="0" dirty="0" smtClean="0">
                          <a:solidFill>
                            <a:schemeClr val="tx1"/>
                          </a:solidFill>
                          <a:latin typeface="+mn-lt"/>
                          <a:ea typeface="+mn-ea"/>
                          <a:cs typeface="+mn-cs"/>
                        </a:rPr>
                        <a:t>Bio 3.0</a:t>
                      </a:r>
                    </a:p>
                    <a:p>
                      <a:pPr marL="0" marR="0" indent="0" algn="ctr" defTabSz="685800" rtl="0" eaLnBrk="1" fontAlgn="auto" latinLnBrk="0" hangingPunct="1">
                        <a:lnSpc>
                          <a:spcPct val="110000"/>
                        </a:lnSpc>
                        <a:spcBef>
                          <a:spcPts val="0"/>
                        </a:spcBef>
                        <a:spcAft>
                          <a:spcPts val="0"/>
                        </a:spcAft>
                        <a:buClrTx/>
                        <a:buSzTx/>
                        <a:buFontTx/>
                        <a:buNone/>
                        <a:tabLst/>
                        <a:defRPr/>
                      </a:pPr>
                      <a:r>
                        <a:rPr lang="fr-CH" sz="1200" b="0" i="1" kern="1200" noProof="0" dirty="0" smtClean="0">
                          <a:solidFill>
                            <a:schemeClr val="tx1"/>
                          </a:solidFill>
                          <a:latin typeface="+mn-lt"/>
                          <a:ea typeface="+mn-ea"/>
                          <a:cs typeface="+mn-cs"/>
                        </a:rPr>
                        <a:t>Organic 3.0</a:t>
                      </a:r>
                    </a:p>
                    <a:p>
                      <a:pPr algn="ctr">
                        <a:lnSpc>
                          <a:spcPct val="110000"/>
                        </a:lnSpc>
                      </a:pPr>
                      <a:endParaRPr lang="fr-CH" noProof="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r>
              <a:tr h="780035">
                <a:tc>
                  <a:txBody>
                    <a:bodyPr/>
                    <a:lstStyle/>
                    <a:p>
                      <a:pPr algn="ctr"/>
                      <a:r>
                        <a:rPr lang="fr-CH" sz="1350" kern="1200" dirty="0" smtClean="0">
                          <a:solidFill>
                            <a:schemeClr val="dk1"/>
                          </a:solidFill>
                          <a:effectLst/>
                          <a:latin typeface="+mn-lt"/>
                          <a:ea typeface="+mn-ea"/>
                          <a:cs typeface="+mn-cs"/>
                        </a:rPr>
                        <a:t>Garantie d’une agriculture et d’une alimentation durables au-delà du marché de niche</a:t>
                      </a:r>
                      <a:endParaRPr lang="fr-CH" sz="1350" kern="120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657046">
                <a:tc>
                  <a:txBody>
                    <a:bodyPr/>
                    <a:lstStyle/>
                    <a:p>
                      <a:pPr algn="ctr"/>
                      <a:r>
                        <a:rPr lang="fr-CH" sz="1350" b="1" kern="1200" dirty="0" smtClean="0">
                          <a:solidFill>
                            <a:schemeClr val="dk1"/>
                          </a:solidFill>
                          <a:effectLst/>
                          <a:latin typeface="+mn-lt"/>
                          <a:ea typeface="+mn-ea"/>
                          <a:cs typeface="+mn-cs"/>
                        </a:rPr>
                        <a:t>À partir de 2015</a:t>
                      </a:r>
                      <a:endParaRPr lang="fr-CH" sz="1350" kern="120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1912515">
                <a:tc>
                  <a:txBody>
                    <a:bodyPr/>
                    <a:lstStyle/>
                    <a:p>
                      <a:pPr algn="ctr"/>
                      <a:r>
                        <a:rPr lang="fr-CH" sz="1350" kern="1200" dirty="0" smtClean="0">
                          <a:solidFill>
                            <a:schemeClr val="dk1"/>
                          </a:solidFill>
                          <a:effectLst/>
                          <a:latin typeface="+mn-lt"/>
                          <a:ea typeface="+mn-ea"/>
                          <a:cs typeface="+mn-cs"/>
                        </a:rPr>
                        <a:t>Structure d’innovation généralisée.</a:t>
                      </a:r>
                    </a:p>
                    <a:p>
                      <a:pPr algn="ctr"/>
                      <a:r>
                        <a:rPr lang="fr-CH" sz="1350" kern="1200" dirty="0" smtClean="0">
                          <a:solidFill>
                            <a:schemeClr val="dk1"/>
                          </a:solidFill>
                          <a:effectLst/>
                          <a:latin typeface="+mn-lt"/>
                          <a:ea typeface="+mn-ea"/>
                          <a:cs typeface="+mn-cs"/>
                        </a:rPr>
                        <a:t>Amélioration continuelle en direction des pratiques d’excellence.</a:t>
                      </a:r>
                    </a:p>
                    <a:p>
                      <a:pPr algn="ctr"/>
                      <a:r>
                        <a:rPr lang="fr-CH" sz="1350" kern="1200" dirty="0" smtClean="0">
                          <a:solidFill>
                            <a:schemeClr val="dk1"/>
                          </a:solidFill>
                          <a:effectLst/>
                          <a:latin typeface="+mn-lt"/>
                          <a:ea typeface="+mn-ea"/>
                          <a:cs typeface="+mn-cs"/>
                        </a:rPr>
                        <a:t>Intégrité transparente.</a:t>
                      </a:r>
                    </a:p>
                    <a:p>
                      <a:pPr algn="ctr"/>
                      <a:r>
                        <a:rPr lang="fr-CH" sz="1350" kern="1200" dirty="0" smtClean="0">
                          <a:solidFill>
                            <a:schemeClr val="dk1"/>
                          </a:solidFill>
                          <a:effectLst/>
                          <a:latin typeface="+mn-lt"/>
                          <a:ea typeface="+mn-ea"/>
                          <a:cs typeface="+mn-cs"/>
                        </a:rPr>
                        <a:t>Alliances et partenariats.</a:t>
                      </a:r>
                      <a:endParaRPr lang="fr-CH" sz="1200" spc="20" noProof="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2" name="Inhaltsplatzhalter 11"/>
          <p:cNvSpPr>
            <a:spLocks noGrp="1"/>
          </p:cNvSpPr>
          <p:nvPr>
            <p:ph sz="quarter" idx="82"/>
          </p:nvPr>
        </p:nvSpPr>
        <p:spPr/>
        <p:txBody>
          <a:bodyPr/>
          <a:lstStyle/>
          <a:p>
            <a:endParaRPr lang="de-CH" dirty="0"/>
          </a:p>
        </p:txBody>
      </p:sp>
      <p:sp>
        <p:nvSpPr>
          <p:cNvPr id="15" name="Inhaltsplatzhalter 14"/>
          <p:cNvSpPr>
            <a:spLocks noGrp="1"/>
          </p:cNvSpPr>
          <p:nvPr>
            <p:ph sz="quarter" idx="85"/>
          </p:nvPr>
        </p:nvSpPr>
        <p:spPr/>
        <p:txBody>
          <a:bodyPr/>
          <a:lstStyle/>
          <a:p>
            <a:endParaRPr lang="de-CH" dirty="0"/>
          </a:p>
        </p:txBody>
      </p:sp>
      <p:graphicFrame>
        <p:nvGraphicFramePr>
          <p:cNvPr id="21" name="Inhaltsplatzhalter 20"/>
          <p:cNvGraphicFramePr>
            <a:graphicFrameLocks noGrp="1"/>
          </p:cNvGraphicFramePr>
          <p:nvPr>
            <p:ph sz="quarter" idx="59"/>
            <p:extLst>
              <p:ext uri="{D42A27DB-BD31-4B8C-83A1-F6EECF244321}">
                <p14:modId xmlns:p14="http://schemas.microsoft.com/office/powerpoint/2010/main" val="1702664305"/>
              </p:ext>
            </p:extLst>
          </p:nvPr>
        </p:nvGraphicFramePr>
        <p:xfrm>
          <a:off x="3268348" y="1562017"/>
          <a:ext cx="2555246" cy="4264224"/>
        </p:xfrm>
        <a:graphic>
          <a:graphicData uri="http://schemas.openxmlformats.org/drawingml/2006/table">
            <a:tbl>
              <a:tblPr firstRow="1" bandRow="1">
                <a:tableStyleId>{93296810-A885-4BE3-A3E7-6D5BEEA58F35}</a:tableStyleId>
              </a:tblPr>
              <a:tblGrid>
                <a:gridCol w="2555246"/>
              </a:tblGrid>
              <a:tr h="884043">
                <a:tc>
                  <a:txBody>
                    <a:bodyPr/>
                    <a:lstStyle/>
                    <a:p>
                      <a:pPr algn="ctr">
                        <a:lnSpc>
                          <a:spcPct val="110000"/>
                        </a:lnSpc>
                      </a:pPr>
                      <a:r>
                        <a:rPr lang="fr-CH" sz="1800" b="1" kern="1200" noProof="0" dirty="0" smtClean="0">
                          <a:solidFill>
                            <a:schemeClr val="tx1"/>
                          </a:solidFill>
                          <a:latin typeface="+mn-lt"/>
                          <a:ea typeface="+mn-ea"/>
                          <a:cs typeface="+mn-cs"/>
                        </a:rPr>
                        <a:t>Bio 2.0</a:t>
                      </a:r>
                    </a:p>
                    <a:p>
                      <a:pPr marL="0" marR="0" indent="0" algn="ctr" defTabSz="685800" rtl="0" eaLnBrk="1" fontAlgn="auto" latinLnBrk="0" hangingPunct="1">
                        <a:lnSpc>
                          <a:spcPct val="110000"/>
                        </a:lnSpc>
                        <a:spcBef>
                          <a:spcPts val="0"/>
                        </a:spcBef>
                        <a:spcAft>
                          <a:spcPts val="0"/>
                        </a:spcAft>
                        <a:buClrTx/>
                        <a:buSzTx/>
                        <a:buFontTx/>
                        <a:buNone/>
                        <a:tabLst/>
                        <a:defRPr/>
                      </a:pPr>
                      <a:r>
                        <a:rPr lang="fr-CH" sz="1200" b="0" i="1" kern="1200" noProof="0" dirty="0" smtClean="0">
                          <a:solidFill>
                            <a:schemeClr val="tx1"/>
                          </a:solidFill>
                          <a:latin typeface="+mn-lt"/>
                          <a:ea typeface="+mn-ea"/>
                          <a:cs typeface="+mn-cs"/>
                        </a:rPr>
                        <a:t>Organic 2.0</a:t>
                      </a:r>
                    </a:p>
                    <a:p>
                      <a:pPr algn="ctr">
                        <a:lnSpc>
                          <a:spcPct val="110000"/>
                        </a:lnSpc>
                      </a:pPr>
                      <a:endParaRPr lang="fr-CH" noProof="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r>
              <a:tr h="780035">
                <a:tc>
                  <a:txBody>
                    <a:bodyPr/>
                    <a:lstStyle/>
                    <a:p>
                      <a:pPr algn="ctr"/>
                      <a:r>
                        <a:rPr lang="fr-CH" sz="1350" kern="1200" dirty="0" smtClean="0">
                          <a:solidFill>
                            <a:schemeClr val="dk1"/>
                          </a:solidFill>
                          <a:effectLst/>
                          <a:latin typeface="+mn-lt"/>
                          <a:ea typeface="+mn-ea"/>
                          <a:cs typeface="+mn-cs"/>
                        </a:rPr>
                        <a:t>L’idée devient une norme mondiale</a:t>
                      </a:r>
                      <a:endParaRPr lang="fr-CH" sz="1350" kern="120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657046">
                <a:tc>
                  <a:txBody>
                    <a:bodyPr/>
                    <a:lstStyle/>
                    <a:p>
                      <a:pPr algn="ctr"/>
                      <a:r>
                        <a:rPr lang="fr-CH" sz="1350" b="1" kern="1200" dirty="0" smtClean="0">
                          <a:solidFill>
                            <a:schemeClr val="dk1"/>
                          </a:solidFill>
                          <a:effectLst/>
                          <a:latin typeface="+mn-lt"/>
                          <a:ea typeface="+mn-ea"/>
                          <a:cs typeface="+mn-cs"/>
                        </a:rPr>
                        <a:t>De 1970 à 2015</a:t>
                      </a:r>
                      <a:endParaRPr lang="fr-CH" sz="1350" kern="120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solidFill>
                      <a:schemeClr val="bg1"/>
                    </a:solidFill>
                  </a:tcPr>
                </a:tc>
              </a:tr>
              <a:tr h="1912515">
                <a:tc>
                  <a:txBody>
                    <a:bodyPr/>
                    <a:lstStyle/>
                    <a:p>
                      <a:pPr algn="ctr"/>
                      <a:r>
                        <a:rPr lang="fr-CH" sz="1350" kern="1200" dirty="0" smtClean="0">
                          <a:solidFill>
                            <a:schemeClr val="dk1"/>
                          </a:solidFill>
                          <a:effectLst/>
                          <a:latin typeface="+mn-lt"/>
                          <a:ea typeface="+mn-ea"/>
                          <a:cs typeface="+mn-cs"/>
                        </a:rPr>
                        <a:t>Cahiers des charges privés.</a:t>
                      </a:r>
                    </a:p>
                    <a:p>
                      <a:pPr algn="ctr"/>
                      <a:r>
                        <a:rPr lang="fr-CH" sz="1350" kern="1200" dirty="0" smtClean="0">
                          <a:solidFill>
                            <a:schemeClr val="dk1"/>
                          </a:solidFill>
                          <a:effectLst/>
                          <a:latin typeface="+mn-lt"/>
                          <a:ea typeface="+mn-ea"/>
                          <a:cs typeface="+mn-cs"/>
                        </a:rPr>
                        <a:t>Cahier des charges de l’IFOAM.</a:t>
                      </a:r>
                    </a:p>
                    <a:p>
                      <a:pPr algn="ctr"/>
                      <a:r>
                        <a:rPr lang="fr-CH" sz="1350" kern="1200" dirty="0" smtClean="0">
                          <a:solidFill>
                            <a:schemeClr val="dk1"/>
                          </a:solidFill>
                          <a:effectLst/>
                          <a:latin typeface="+mn-lt"/>
                          <a:ea typeface="+mn-ea"/>
                          <a:cs typeface="+mn-cs"/>
                        </a:rPr>
                        <a:t>Ordonnance bio de l’UE.</a:t>
                      </a:r>
                    </a:p>
                    <a:p>
                      <a:pPr algn="ctr"/>
                      <a:r>
                        <a:rPr lang="fr-CH" sz="1350" kern="1200" dirty="0" smtClean="0">
                          <a:solidFill>
                            <a:schemeClr val="dk1"/>
                          </a:solidFill>
                          <a:effectLst/>
                          <a:latin typeface="+mn-lt"/>
                          <a:ea typeface="+mn-ea"/>
                          <a:cs typeface="+mn-cs"/>
                        </a:rPr>
                        <a:t>Codex Alimentarius, harmonisation de 80 ordonnances étatiques.</a:t>
                      </a:r>
                    </a:p>
                    <a:p>
                      <a:pPr algn="ctr"/>
                      <a:r>
                        <a:rPr lang="fr-CH" sz="1350" kern="1200" dirty="0" smtClean="0">
                          <a:solidFill>
                            <a:schemeClr val="dk1"/>
                          </a:solidFill>
                          <a:effectLst/>
                          <a:latin typeface="+mn-lt"/>
                          <a:ea typeface="+mn-ea"/>
                          <a:cs typeface="+mn-cs"/>
                        </a:rPr>
                        <a:t>Commerce mondial de produits biologiques.</a:t>
                      </a:r>
                      <a:endParaRPr lang="fr-CH" sz="1200" spc="20" noProof="0"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06614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développement de l’agriculture biologique</a:t>
            </a:r>
            <a:endParaRPr lang="fr-CH" noProof="0" dirty="0"/>
          </a:p>
        </p:txBody>
      </p:sp>
      <p:sp>
        <p:nvSpPr>
          <p:cNvPr id="3" name="Inhaltsplatzhalter 2"/>
          <p:cNvSpPr>
            <a:spLocks noGrp="1"/>
          </p:cNvSpPr>
          <p:nvPr>
            <p:ph idx="12"/>
          </p:nvPr>
        </p:nvSpPr>
        <p:spPr/>
        <p:txBody>
          <a:bodyPr/>
          <a:lstStyle/>
          <a:p>
            <a:r>
              <a:rPr lang="fr-CH" noProof="0" dirty="0" smtClean="0"/>
              <a:t>Liens</a:t>
            </a:r>
            <a:endParaRPr lang="fr-CH" noProof="0" dirty="0"/>
          </a:p>
        </p:txBody>
      </p:sp>
      <p:sp>
        <p:nvSpPr>
          <p:cNvPr id="12" name="Inhaltsplatzhalter 11"/>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a:hlinkClick r:id="rId3"/>
              </a:rPr>
              <a:t>Bio 3.0 - Avec le bio vers une agriculture moderne et durable</a:t>
            </a:r>
            <a:endParaRPr lang="fr-CH" dirty="0"/>
          </a:p>
          <a:p>
            <a:r>
              <a:rPr lang="fr-FR" dirty="0">
                <a:hlinkClick r:id="rId4"/>
              </a:rPr>
              <a:t>Des pionniers visionnaires et courageux (Coop, le bio en Suisse)</a:t>
            </a:r>
            <a:endParaRPr lang="fr-CH" dirty="0">
              <a:solidFill>
                <a:srgbClr val="FF0000"/>
              </a:solidFill>
            </a:endParaRPr>
          </a:p>
          <a:p>
            <a:r>
              <a:rPr lang="fr-CH" dirty="0" smtClean="0">
                <a:hlinkClick r:id="rId5"/>
              </a:rPr>
              <a:t>Best </a:t>
            </a:r>
            <a:r>
              <a:rPr lang="fr-CH" dirty="0">
                <a:hlinkClick r:id="rId5"/>
              </a:rPr>
              <a:t>Practice Guideline for Agriculture and Value </a:t>
            </a:r>
            <a:r>
              <a:rPr lang="fr-CH" dirty="0" err="1">
                <a:hlinkClick r:id="rId5"/>
              </a:rPr>
              <a:t>Chains</a:t>
            </a:r>
            <a:r>
              <a:rPr lang="fr-CH" dirty="0">
                <a:hlinkClick r:id="rId5"/>
              </a:rPr>
              <a:t> (IFOAM)</a:t>
            </a:r>
            <a:endParaRPr lang="fr-CH" dirty="0"/>
          </a:p>
          <a:p>
            <a:r>
              <a:rPr lang="fr-CH" dirty="0" err="1">
                <a:solidFill>
                  <a:srgbClr val="FF0000"/>
                </a:solidFill>
                <a:hlinkClick r:id="rId6"/>
              </a:rPr>
              <a:t>Geschichte</a:t>
            </a:r>
            <a:r>
              <a:rPr lang="fr-CH" dirty="0">
                <a:solidFill>
                  <a:srgbClr val="FF0000"/>
                </a:solidFill>
                <a:hlinkClick r:id="rId6"/>
              </a:rPr>
              <a:t> der Bio Suisse</a:t>
            </a:r>
            <a:endParaRPr lang="fr-CH" dirty="0">
              <a:solidFill>
                <a:srgbClr val="FF0000"/>
              </a:solidFill>
            </a:endParaRPr>
          </a:p>
          <a:p>
            <a:r>
              <a:rPr lang="fr-CH" noProof="0" dirty="0" smtClean="0">
                <a:hlinkClick r:id="rId7"/>
              </a:rPr>
              <a:t>Film «Zwischen Zorn und Zärtlichkeit» (</a:t>
            </a:r>
            <a:r>
              <a:rPr lang="fr-CH" noProof="0" dirty="0" err="1" smtClean="0">
                <a:hlinkClick r:id="rId7"/>
              </a:rPr>
              <a:t>Entstehung</a:t>
            </a:r>
            <a:r>
              <a:rPr lang="fr-CH" noProof="0" dirty="0" smtClean="0">
                <a:hlinkClick r:id="rId7"/>
              </a:rPr>
              <a:t> Biolandbau CH)</a:t>
            </a:r>
            <a:endParaRPr lang="fr-CH" noProof="0" dirty="0" smtClean="0"/>
          </a:p>
          <a:p>
            <a:r>
              <a:rPr lang="fr-CH" noProof="0" dirty="0" smtClean="0">
                <a:hlinkClick r:id="rId8"/>
              </a:rPr>
              <a:t>Film «Die FiBL-</a:t>
            </a:r>
            <a:r>
              <a:rPr lang="fr-CH" noProof="0" dirty="0" err="1" smtClean="0">
                <a:hlinkClick r:id="rId8"/>
              </a:rPr>
              <a:t>Chronik</a:t>
            </a:r>
            <a:r>
              <a:rPr lang="fr-CH" noProof="0" dirty="0" smtClean="0">
                <a:hlinkClick r:id="rId8"/>
              </a:rPr>
              <a:t>»</a:t>
            </a:r>
            <a:endParaRPr lang="fr-CH" noProof="0" dirty="0" smtClean="0"/>
          </a:p>
          <a:p>
            <a:endParaRPr lang="fr-CH" noProof="0" dirty="0"/>
          </a:p>
        </p:txBody>
      </p:sp>
    </p:spTree>
    <p:extLst>
      <p:ext uri="{BB962C8B-B14F-4D97-AF65-F5344CB8AC3E}">
        <p14:creationId xmlns:p14="http://schemas.microsoft.com/office/powerpoint/2010/main" val="575816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831626"/>
          </a:xfrm>
        </p:spPr>
        <p:txBody>
          <a:bodyPr/>
          <a:lstStyle/>
          <a:p>
            <a:r>
              <a:rPr lang="fr-CH" noProof="0" dirty="0" smtClean="0"/>
              <a:t>Bio 3.0 : </a:t>
            </a:r>
            <a:r>
              <a:rPr lang="fr-CH" b="0" dirty="0"/>
              <a:t>La concurrence entre les systèmes agricoles </a:t>
            </a:r>
            <a:r>
              <a:rPr lang="fr-CH" b="0" dirty="0" smtClean="0"/>
              <a:t>n’en </a:t>
            </a:r>
            <a:r>
              <a:rPr lang="fr-CH" b="0" dirty="0"/>
              <a:t>est qu’à ses débuts (1) </a:t>
            </a:r>
            <a:br>
              <a:rPr lang="fr-CH" b="0" dirty="0"/>
            </a:br>
            <a:endParaRPr lang="fr-CH" b="0" noProof="0" dirty="0"/>
          </a:p>
        </p:txBody>
      </p:sp>
      <p:sp>
        <p:nvSpPr>
          <p:cNvPr id="4" name="Inhaltsplatzhalter 3"/>
          <p:cNvSpPr>
            <a:spLocks noGrp="1"/>
          </p:cNvSpPr>
          <p:nvPr>
            <p:ph idx="14"/>
          </p:nvPr>
        </p:nvSpPr>
        <p:spPr/>
        <p:txBody>
          <a:bodyPr/>
          <a:lstStyle/>
          <a:p>
            <a:r>
              <a:rPr lang="fr-CH" dirty="0"/>
              <a:t>Source : Document de réflexion Bio </a:t>
            </a:r>
            <a:r>
              <a:rPr lang="fr-CH" spc="0" noProof="0" dirty="0" smtClean="0"/>
              <a:t>3.0</a:t>
            </a:r>
            <a:r>
              <a:rPr lang="fr-CH" noProof="0" dirty="0" smtClean="0"/>
              <a:t> (Niggli et al., 2015)</a:t>
            </a:r>
            <a:endParaRPr lang="fr-CH" noProof="0" dirty="0"/>
          </a:p>
        </p:txBody>
      </p:sp>
      <p:sp>
        <p:nvSpPr>
          <p:cNvPr id="5" name="Inhaltsplatzhalter 4"/>
          <p:cNvSpPr>
            <a:spLocks noGrp="1"/>
          </p:cNvSpPr>
          <p:nvPr>
            <p:ph sz="quarter" idx="17"/>
          </p:nvPr>
        </p:nvSpPr>
        <p:spPr>
          <a:xfrm>
            <a:off x="612775" y="1052736"/>
            <a:ext cx="7908925" cy="2573737"/>
          </a:xfrm>
        </p:spPr>
        <p:txBody>
          <a:bodyPr/>
          <a:lstStyle/>
          <a:p>
            <a:r>
              <a:rPr lang="fr-CH" noProof="0" dirty="0" smtClean="0"/>
              <a:t>L’agriculture doit changer parce que des attentes sociétales essentielles ne sont pas satisfaites</a:t>
            </a:r>
          </a:p>
          <a:p>
            <a:pPr lvl="1"/>
            <a:r>
              <a:rPr lang="fr-CH" noProof="0" dirty="0" smtClean="0"/>
              <a:t>Augmentation des quantités de pesticides utilisées malgré la protection phyto-sanitaire intégrée et les nouvelles techniques pour les diminuer (p. ex. OGM)</a:t>
            </a:r>
          </a:p>
          <a:p>
            <a:pPr lvl="1"/>
            <a:r>
              <a:rPr lang="fr-CH" noProof="0" dirty="0" smtClean="0"/>
              <a:t>Industrialisation de la production animale malgré les initiatives pour le bien-être des animaux</a:t>
            </a:r>
          </a:p>
          <a:p>
            <a:pPr lvl="1"/>
            <a:r>
              <a:rPr lang="fr-CH" dirty="0" smtClean="0"/>
              <a:t>Diminution de la biodiversité malgré les accords internationaux et la protection contractuelle de la nature</a:t>
            </a:r>
          </a:p>
          <a:p>
            <a:pPr lvl="1"/>
            <a:r>
              <a:rPr lang="fr-CH" noProof="0" dirty="0" smtClean="0"/>
              <a:t>Pertes de terres agricoles et de qualité des sols</a:t>
            </a:r>
            <a:endParaRPr lang="fr-CH" noProof="0" dirty="0"/>
          </a:p>
        </p:txBody>
      </p:sp>
      <p:graphicFrame>
        <p:nvGraphicFramePr>
          <p:cNvPr id="8" name="Inhaltsplatzhalter 22"/>
          <p:cNvGraphicFramePr>
            <a:graphicFrameLocks noGrp="1"/>
          </p:cNvGraphicFramePr>
          <p:nvPr>
            <p:ph sz="quarter" idx="23"/>
            <p:extLst>
              <p:ext uri="{D42A27DB-BD31-4B8C-83A1-F6EECF244321}">
                <p14:modId xmlns:p14="http://schemas.microsoft.com/office/powerpoint/2010/main" val="2306750991"/>
              </p:ext>
            </p:extLst>
          </p:nvPr>
        </p:nvGraphicFramePr>
        <p:xfrm>
          <a:off x="628650" y="3708400"/>
          <a:ext cx="7904164" cy="2249424"/>
        </p:xfrm>
        <a:graphic>
          <a:graphicData uri="http://schemas.openxmlformats.org/drawingml/2006/table">
            <a:tbl>
              <a:tblPr bandRow="1">
                <a:tableStyleId>{F5AB1C69-6EDB-4FF4-983F-18BD219EF322}</a:tableStyleId>
              </a:tblPr>
              <a:tblGrid>
                <a:gridCol w="1999134"/>
                <a:gridCol w="5905030"/>
              </a:tblGrid>
              <a:tr h="370840">
                <a:tc>
                  <a:txBody>
                    <a:bodyPr/>
                    <a:lstStyle/>
                    <a:p>
                      <a:r>
                        <a:rPr lang="fr-CH" sz="1600" noProof="0" dirty="0" smtClean="0"/>
                        <a:t>Buts de la concurrence</a:t>
                      </a:r>
                      <a:endParaRPr lang="fr-CH" sz="1600" noProof="0" dirty="0" smtClean="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spc="-20" noProof="0" dirty="0" smtClean="0"/>
                        <a:t>Durabilité, systèmes cycliques cohérents, production animale respectueuse, changement climatique, prestations systémiques, efficience ressources, urbanisation,</a:t>
                      </a:r>
                      <a:r>
                        <a:rPr lang="fr-CH" sz="1600" spc="-20" baseline="0" noProof="0" dirty="0" smtClean="0"/>
                        <a:t> attentes consommateurs etc.</a:t>
                      </a:r>
                      <a:endParaRPr lang="fr-CH" sz="1600" spc="-20" noProof="0" dirty="0" smtClean="0"/>
                    </a:p>
                  </a:txBody>
                  <a:tcPr/>
                </a:tc>
              </a:tr>
              <a:tr h="370840">
                <a:tc>
                  <a:txBody>
                    <a:bodyPr/>
                    <a:lstStyle/>
                    <a:p>
                      <a:pPr>
                        <a:lnSpc>
                          <a:spcPct val="70000"/>
                        </a:lnSpc>
                      </a:pPr>
                      <a:r>
                        <a:rPr lang="fr-CH" sz="1600" noProof="0" dirty="0" smtClean="0"/>
                        <a:t>Concepts</a:t>
                      </a:r>
                      <a:r>
                        <a:rPr lang="fr-CH" sz="1600" baseline="0" noProof="0" dirty="0" smtClean="0"/>
                        <a:t> actuels pour la recherche de solutions</a:t>
                      </a:r>
                      <a:endParaRPr lang="fr-CH" sz="1600" noProof="0" dirty="0">
                        <a:solidFill>
                          <a:schemeClr val="tx1"/>
                        </a:solidFill>
                      </a:endParaRPr>
                    </a:p>
                  </a:txBody>
                  <a:tcPr>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Adaptation aux conditions locales, aquaponie, agriculture urbaine,</a:t>
                      </a:r>
                      <a:r>
                        <a:rPr lang="fr-CH" sz="1600" baseline="0" noProof="0" dirty="0" smtClean="0"/>
                        <a:t> agriculture verticale, robotique, biotechnologies</a:t>
                      </a:r>
                      <a:endParaRPr lang="fr-CH" sz="1600" noProof="0" dirty="0" smtClean="0"/>
                    </a:p>
                  </a:txBody>
                  <a:tcPr>
                    <a:solidFill>
                      <a:schemeClr val="bg2"/>
                    </a:solidFill>
                  </a:tcPr>
                </a:tc>
              </a:tr>
              <a:tr h="370840">
                <a:tc>
                  <a:txBody>
                    <a:bodyPr/>
                    <a:lstStyle/>
                    <a:p>
                      <a:r>
                        <a:rPr lang="fr-CH" sz="1600" noProof="0" dirty="0" smtClean="0">
                          <a:solidFill>
                            <a:schemeClr val="dk1"/>
                          </a:solidFill>
                        </a:rPr>
                        <a:t>«Jury du concours»</a:t>
                      </a:r>
                      <a:endParaRPr lang="fr-CH" sz="1600" noProof="0" dirty="0">
                        <a:solidFill>
                          <a:schemeClr val="tx1"/>
                        </a:solidFill>
                      </a:endParaRPr>
                    </a:p>
                  </a:txBody>
                  <a:tcPr/>
                </a:tc>
                <a:tc>
                  <a:txBody>
                    <a:bodyPr/>
                    <a:lstStyle/>
                    <a:p>
                      <a:r>
                        <a:rPr lang="fr-CH" sz="1600" noProof="0" dirty="0" smtClean="0"/>
                        <a:t>Consommateurs</a:t>
                      </a:r>
                    </a:p>
                    <a:p>
                      <a:r>
                        <a:rPr lang="fr-CH" sz="1600" noProof="0" dirty="0" smtClean="0"/>
                        <a:t>Agriculteurs</a:t>
                      </a:r>
                    </a:p>
                    <a:p>
                      <a:r>
                        <a:rPr lang="fr-CH" sz="1600" noProof="0" dirty="0" smtClean="0"/>
                        <a:t>Science et politique</a:t>
                      </a:r>
                      <a:endParaRPr lang="fr-CH" sz="1600" noProof="0" dirty="0">
                        <a:solidFill>
                          <a:schemeClr val="tx1"/>
                        </a:solidFill>
                      </a:endParaRPr>
                    </a:p>
                  </a:txBody>
                  <a:tcPr/>
                </a:tc>
              </a:tr>
            </a:tbl>
          </a:graphicData>
        </a:graphic>
      </p:graphicFrame>
    </p:spTree>
    <p:extLst>
      <p:ext uri="{BB962C8B-B14F-4D97-AF65-F5344CB8AC3E}">
        <p14:creationId xmlns:p14="http://schemas.microsoft.com/office/powerpoint/2010/main" val="301901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fr-CH" noProof="0" dirty="0" smtClean="0"/>
              <a:t>Bio 3.0</a:t>
            </a:r>
            <a:endParaRPr lang="fr-CH" noProof="0" dirty="0"/>
          </a:p>
        </p:txBody>
      </p:sp>
      <p:sp>
        <p:nvSpPr>
          <p:cNvPr id="19" name="Inhaltsplatzhalter 18"/>
          <p:cNvSpPr>
            <a:spLocks noGrp="1"/>
          </p:cNvSpPr>
          <p:nvPr>
            <p:ph idx="14"/>
          </p:nvPr>
        </p:nvSpPr>
        <p:spPr>
          <a:xfrm>
            <a:off x="628650" y="6093296"/>
            <a:ext cx="7886700" cy="279120"/>
          </a:xfrm>
        </p:spPr>
        <p:txBody>
          <a:bodyPr/>
          <a:lstStyle/>
          <a:p>
            <a:r>
              <a:rPr lang="fr-CH" dirty="0"/>
              <a:t>Source : Document de réflexion Bio </a:t>
            </a:r>
            <a:r>
              <a:rPr lang="fr-CH" spc="0" noProof="0" dirty="0" smtClean="0"/>
              <a:t>3.0</a:t>
            </a:r>
            <a:r>
              <a:rPr lang="fr-CH" noProof="0" dirty="0" smtClean="0"/>
              <a:t> (Niggli et al., 2015)</a:t>
            </a:r>
            <a:endParaRPr lang="fr-CH" noProof="0" dirty="0"/>
          </a:p>
        </p:txBody>
      </p:sp>
      <p:sp>
        <p:nvSpPr>
          <p:cNvPr id="20" name="Inhaltsplatzhalter 19"/>
          <p:cNvSpPr>
            <a:spLocks noGrp="1"/>
          </p:cNvSpPr>
          <p:nvPr>
            <p:ph sz="quarter" idx="17"/>
          </p:nvPr>
        </p:nvSpPr>
        <p:spPr>
          <a:xfrm>
            <a:off x="628650" y="3645024"/>
            <a:ext cx="7908925" cy="2448272"/>
          </a:xfrm>
        </p:spPr>
        <p:txBody>
          <a:bodyPr/>
          <a:lstStyle/>
          <a:p>
            <a:r>
              <a:rPr lang="fr-CH" noProof="0" dirty="0" smtClean="0"/>
              <a:t>L’agriculture biologique a</a:t>
            </a:r>
          </a:p>
          <a:p>
            <a:pPr lvl="1"/>
            <a:r>
              <a:rPr lang="fr-CH" noProof="0" dirty="0" smtClean="0"/>
              <a:t>40 ans </a:t>
            </a:r>
            <a:r>
              <a:rPr lang="fr-CH" dirty="0" smtClean="0"/>
              <a:t>d’expérience et </a:t>
            </a:r>
            <a:r>
              <a:rPr lang="fr-CH" dirty="0"/>
              <a:t>d’avance </a:t>
            </a:r>
            <a:r>
              <a:rPr lang="fr-CH" dirty="0" smtClean="0"/>
              <a:t>de </a:t>
            </a:r>
            <a:r>
              <a:rPr lang="fr-CH" dirty="0"/>
              <a:t>développement</a:t>
            </a:r>
            <a:endParaRPr lang="fr-CH" noProof="0" dirty="0" smtClean="0"/>
          </a:p>
          <a:p>
            <a:pPr lvl="1"/>
            <a:r>
              <a:rPr lang="fr-CH" dirty="0" smtClean="0"/>
              <a:t>Approche systémique pour l’agriculture et l’alimentation</a:t>
            </a:r>
            <a:endParaRPr lang="fr-CH" noProof="0" dirty="0" smtClean="0"/>
          </a:p>
          <a:p>
            <a:pPr lvl="1"/>
            <a:endParaRPr lang="fr-CH" noProof="0" dirty="0" smtClean="0"/>
          </a:p>
          <a:p>
            <a:r>
              <a:rPr lang="fr-CH" noProof="0" dirty="0" smtClean="0"/>
              <a:t>L’agriculture biologique doit</a:t>
            </a:r>
          </a:p>
          <a:p>
            <a:pPr lvl="1"/>
            <a:r>
              <a:rPr lang="fr-CH" noProof="0" dirty="0" smtClean="0"/>
              <a:t>S’attaquer à ses propres points faibles</a:t>
            </a:r>
          </a:p>
          <a:p>
            <a:pPr lvl="1"/>
            <a:r>
              <a:rPr lang="fr-CH" dirty="0" smtClean="0"/>
              <a:t>Devenir la référence pour une approche systémique de l’agriculture qui fonctionne dans le monde entier</a:t>
            </a:r>
            <a:endParaRPr lang="fr-CH" noProof="0" dirty="0"/>
          </a:p>
        </p:txBody>
      </p:sp>
      <p:graphicFrame>
        <p:nvGraphicFramePr>
          <p:cNvPr id="23" name="Inhaltsplatzhalter 22"/>
          <p:cNvGraphicFramePr>
            <a:graphicFrameLocks noGrp="1"/>
          </p:cNvGraphicFramePr>
          <p:nvPr>
            <p:ph sz="quarter" idx="23"/>
            <p:extLst>
              <p:ext uri="{D42A27DB-BD31-4B8C-83A1-F6EECF244321}">
                <p14:modId xmlns:p14="http://schemas.microsoft.com/office/powerpoint/2010/main" val="327780823"/>
              </p:ext>
            </p:extLst>
          </p:nvPr>
        </p:nvGraphicFramePr>
        <p:xfrm>
          <a:off x="633411" y="1538961"/>
          <a:ext cx="7904164" cy="1889760"/>
        </p:xfrm>
        <a:graphic>
          <a:graphicData uri="http://schemas.openxmlformats.org/drawingml/2006/table">
            <a:tbl>
              <a:tblPr bandRow="1">
                <a:tableStyleId>{F5AB1C69-6EDB-4FF4-983F-18BD219EF322}</a:tableStyleId>
              </a:tblPr>
              <a:tblGrid>
                <a:gridCol w="1778349"/>
                <a:gridCol w="6125815"/>
              </a:tblGrid>
              <a:tr h="370840">
                <a:tc>
                  <a:txBody>
                    <a:bodyPr/>
                    <a:lstStyle/>
                    <a:p>
                      <a:r>
                        <a:rPr lang="fr-CH" sz="1600" noProof="0" dirty="0" smtClean="0"/>
                        <a:t>Participants</a:t>
                      </a:r>
                      <a:endParaRPr lang="fr-CH" sz="1600" noProof="0" dirty="0" smtClean="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Différents systèmes agricoles</a:t>
                      </a:r>
                    </a:p>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Agriculture</a:t>
                      </a:r>
                      <a:r>
                        <a:rPr lang="fr-CH" sz="1600" baseline="0" noProof="0" dirty="0" smtClean="0"/>
                        <a:t> biologique actuellement pas assez prise en compte</a:t>
                      </a:r>
                      <a:endParaRPr lang="fr-CH" sz="1600" noProof="0" dirty="0" smtClean="0"/>
                    </a:p>
                  </a:txBody>
                  <a:tcPr/>
                </a:tc>
              </a:tr>
              <a:tr h="370840">
                <a:tc>
                  <a:txBody>
                    <a:bodyPr/>
                    <a:lstStyle/>
                    <a:p>
                      <a:r>
                        <a:rPr lang="fr-CH" sz="1600" noProof="0" dirty="0" smtClean="0"/>
                        <a:t>Solutions venant de l’agriculture biologique</a:t>
                      </a:r>
                      <a:endParaRPr lang="fr-CH" sz="1600" noProof="0" dirty="0">
                        <a:solidFill>
                          <a:schemeClr val="tx1"/>
                        </a:solidFill>
                      </a:endParaRPr>
                    </a:p>
                  </a:txBody>
                  <a:tcPr/>
                </a:tc>
                <a:tc>
                  <a:txBody>
                    <a:bodyPr/>
                    <a:lstStyle/>
                    <a:p>
                      <a:r>
                        <a:rPr lang="fr-CH" sz="1600" noProof="0" dirty="0" smtClean="0"/>
                        <a:t>Concepts de rotations culturales adaptés aux conditions locales, cycles des matières et de l’énergie dans les entreprises, protection phytosanitaire biologique, stratégies préventives pour la santé animale, approvisionnement régional en protéines fourragères lié aux surfaces, etc.</a:t>
                      </a:r>
                      <a:endParaRPr lang="fr-CH" sz="1600" noProof="0" dirty="0"/>
                    </a:p>
                  </a:txBody>
                  <a:tcPr/>
                </a:tc>
              </a:tr>
            </a:tbl>
          </a:graphicData>
        </a:graphic>
      </p:graphicFrame>
      <p:sp>
        <p:nvSpPr>
          <p:cNvPr id="22" name="Inhaltsplatzhalter 21"/>
          <p:cNvSpPr>
            <a:spLocks noGrp="1"/>
          </p:cNvSpPr>
          <p:nvPr>
            <p:ph idx="12"/>
          </p:nvPr>
        </p:nvSpPr>
        <p:spPr>
          <a:xfrm>
            <a:off x="621896" y="839332"/>
            <a:ext cx="7893454" cy="699629"/>
          </a:xfrm>
        </p:spPr>
        <p:txBody>
          <a:bodyPr>
            <a:normAutofit lnSpcReduction="10000"/>
          </a:bodyPr>
          <a:lstStyle/>
          <a:p>
            <a:r>
              <a:rPr lang="fr-CH" dirty="0"/>
              <a:t>La concurrence entre les systèmes agricoles </a:t>
            </a:r>
            <a:br>
              <a:rPr lang="fr-CH" dirty="0"/>
            </a:br>
            <a:r>
              <a:rPr lang="fr-CH" dirty="0"/>
              <a:t>n’en est qu’à ses débuts </a:t>
            </a:r>
            <a:r>
              <a:rPr lang="fr-CH" dirty="0" smtClean="0"/>
              <a:t>(2) </a:t>
            </a:r>
            <a:endParaRPr lang="fr-CH" dirty="0"/>
          </a:p>
          <a:p>
            <a:endParaRPr lang="fr-CH" noProof="0" dirty="0"/>
          </a:p>
        </p:txBody>
      </p:sp>
    </p:spTree>
    <p:extLst>
      <p:ext uri="{BB962C8B-B14F-4D97-AF65-F5344CB8AC3E}">
        <p14:creationId xmlns:p14="http://schemas.microsoft.com/office/powerpoint/2010/main" val="2083485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Bio 3.0</a:t>
            </a:r>
            <a:endParaRPr lang="fr-CH" noProof="0" dirty="0"/>
          </a:p>
        </p:txBody>
      </p:sp>
      <p:sp>
        <p:nvSpPr>
          <p:cNvPr id="3" name="Inhaltsplatzhalter 2"/>
          <p:cNvSpPr>
            <a:spLocks noGrp="1"/>
          </p:cNvSpPr>
          <p:nvPr>
            <p:ph idx="12"/>
          </p:nvPr>
        </p:nvSpPr>
        <p:spPr/>
        <p:txBody>
          <a:bodyPr>
            <a:normAutofit/>
          </a:bodyPr>
          <a:lstStyle/>
          <a:p>
            <a:r>
              <a:rPr lang="fr-CH" noProof="0" dirty="0" smtClean="0"/>
              <a:t>Défis</a:t>
            </a:r>
            <a:endParaRPr lang="fr-CH" noProof="0" dirty="0"/>
          </a:p>
        </p:txBody>
      </p:sp>
      <p:sp>
        <p:nvSpPr>
          <p:cNvPr id="4" name="Inhaltsplatzhalter 3"/>
          <p:cNvSpPr>
            <a:spLocks noGrp="1"/>
          </p:cNvSpPr>
          <p:nvPr>
            <p:ph idx="14"/>
          </p:nvPr>
        </p:nvSpPr>
        <p:spPr>
          <a:xfrm>
            <a:off x="628650" y="6093296"/>
            <a:ext cx="7886700" cy="279120"/>
          </a:xfrm>
        </p:spPr>
        <p:txBody>
          <a:bodyPr/>
          <a:lstStyle/>
          <a:p>
            <a:r>
              <a:rPr lang="fr-CH" dirty="0"/>
              <a:t>Source : Document de réflexion Bio </a:t>
            </a:r>
            <a:r>
              <a:rPr lang="fr-CH" spc="0" noProof="0" dirty="0" smtClean="0"/>
              <a:t>3.0</a:t>
            </a:r>
            <a:r>
              <a:rPr lang="fr-CH" noProof="0" dirty="0" smtClean="0"/>
              <a:t> (Niggli et al., 2015)</a:t>
            </a:r>
            <a:endParaRPr lang="fr-CH" noProof="0" dirty="0"/>
          </a:p>
        </p:txBody>
      </p:sp>
      <p:sp>
        <p:nvSpPr>
          <p:cNvPr id="5" name="Inhaltsplatzhalter 4"/>
          <p:cNvSpPr>
            <a:spLocks noGrp="1"/>
          </p:cNvSpPr>
          <p:nvPr>
            <p:ph sz="quarter" idx="17"/>
          </p:nvPr>
        </p:nvSpPr>
        <p:spPr/>
        <p:txBody>
          <a:bodyPr/>
          <a:lstStyle/>
          <a:p>
            <a:r>
              <a:rPr lang="fr-CH" noProof="0" dirty="0" smtClean="0"/>
              <a:t>Faible croissance de la </a:t>
            </a:r>
            <a:r>
              <a:rPr lang="fr-CH" b="1" noProof="0" dirty="0" smtClean="0"/>
              <a:t>production agricole </a:t>
            </a:r>
            <a:r>
              <a:rPr lang="fr-CH" noProof="0" dirty="0" smtClean="0"/>
              <a:t>(surtout en Europe où se trouvent les marchés pour l’écoulement des produits)</a:t>
            </a:r>
          </a:p>
          <a:p>
            <a:endParaRPr lang="fr-CH" dirty="0"/>
          </a:p>
          <a:p>
            <a:r>
              <a:rPr lang="fr-CH" noProof="0" dirty="0" smtClean="0"/>
              <a:t>Potentiel inexploité ou manquant de l’agriculture biologique pour une </a:t>
            </a:r>
            <a:r>
              <a:rPr lang="fr-CH" b="1" noProof="0" dirty="0" smtClean="0"/>
              <a:t>sécurité alimentaire durable</a:t>
            </a:r>
          </a:p>
          <a:p>
            <a:endParaRPr lang="fr-CH" noProof="0" dirty="0" smtClean="0"/>
          </a:p>
          <a:p>
            <a:r>
              <a:rPr lang="fr-CH" noProof="0" dirty="0" smtClean="0"/>
              <a:t>Augmentation de la concurrence d’autres </a:t>
            </a:r>
            <a:r>
              <a:rPr lang="fr-CH" b="1" noProof="0" dirty="0" smtClean="0"/>
              <a:t>initiatives de durabilité</a:t>
            </a:r>
          </a:p>
          <a:p>
            <a:endParaRPr lang="fr-CH" noProof="0" dirty="0" smtClean="0"/>
          </a:p>
          <a:p>
            <a:r>
              <a:rPr lang="fr-CH" b="1" spc="0" noProof="0" dirty="0" smtClean="0"/>
              <a:t>Transparence et sécurité </a:t>
            </a:r>
            <a:r>
              <a:rPr lang="fr-CH" spc="0" noProof="0" dirty="0" smtClean="0"/>
              <a:t>dans les filières de création de valeur ajoutée</a:t>
            </a:r>
          </a:p>
          <a:p>
            <a:endParaRPr lang="fr-CH" b="1" noProof="0" dirty="0" smtClean="0"/>
          </a:p>
          <a:p>
            <a:r>
              <a:rPr lang="fr-CH" spc="0" noProof="0" dirty="0" smtClean="0"/>
              <a:t>Amélioration de la </a:t>
            </a:r>
            <a:r>
              <a:rPr lang="fr-CH" b="1" spc="0" noProof="0" dirty="0" smtClean="0"/>
              <a:t>communication </a:t>
            </a:r>
            <a:r>
              <a:rPr lang="fr-CH" spc="0" noProof="0" dirty="0" smtClean="0"/>
              <a:t>différenciée</a:t>
            </a:r>
            <a:r>
              <a:rPr lang="fr-CH" b="1" spc="0" noProof="0" dirty="0" smtClean="0"/>
              <a:t> avec les consommateurs</a:t>
            </a:r>
            <a:endParaRPr lang="fr-CH" spc="0" noProof="0" dirty="0"/>
          </a:p>
        </p:txBody>
      </p:sp>
    </p:spTree>
    <p:extLst>
      <p:ext uri="{BB962C8B-B14F-4D97-AF65-F5344CB8AC3E}">
        <p14:creationId xmlns:p14="http://schemas.microsoft.com/office/powerpoint/2010/main" val="496340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Bio </a:t>
            </a:r>
            <a:r>
              <a:rPr lang="fr-CH" dirty="0"/>
              <a:t>3.0 : </a:t>
            </a:r>
            <a:r>
              <a:rPr lang="fr-CH" b="0" dirty="0"/>
              <a:t>Conditions-cadres pour </a:t>
            </a:r>
            <a:r>
              <a:rPr lang="fr-CH" b="0" dirty="0" smtClean="0"/>
              <a:t>la poursuite du développement de l’agriculture biologique</a:t>
            </a:r>
            <a:endParaRPr lang="fr-CH" b="0" noProof="0" dirty="0"/>
          </a:p>
        </p:txBody>
      </p:sp>
      <p:sp>
        <p:nvSpPr>
          <p:cNvPr id="5" name="Inhaltsplatzhalter 4"/>
          <p:cNvSpPr>
            <a:spLocks noGrp="1"/>
          </p:cNvSpPr>
          <p:nvPr>
            <p:ph idx="14"/>
          </p:nvPr>
        </p:nvSpPr>
        <p:spPr/>
        <p:txBody>
          <a:bodyPr/>
          <a:lstStyle/>
          <a:p>
            <a:pPr indent="-171450"/>
            <a:r>
              <a:rPr lang="fr-CH" dirty="0"/>
              <a:t>Source : Document de réflexion Bio </a:t>
            </a:r>
            <a:r>
              <a:rPr lang="fr-CH" spc="0" noProof="0" dirty="0" smtClean="0"/>
              <a:t>3.0</a:t>
            </a:r>
            <a:r>
              <a:rPr lang="fr-CH" noProof="0" dirty="0" smtClean="0"/>
              <a:t> (Niggli et al., 2015)</a:t>
            </a:r>
          </a:p>
          <a:p>
            <a:endParaRPr lang="fr-CH" noProof="0" dirty="0"/>
          </a:p>
        </p:txBody>
      </p:sp>
      <p:sp>
        <p:nvSpPr>
          <p:cNvPr id="9" name="Inhaltsplatzhalter 8"/>
          <p:cNvSpPr>
            <a:spLocks noGrp="1"/>
          </p:cNvSpPr>
          <p:nvPr>
            <p:ph sz="quarter" idx="17"/>
          </p:nvPr>
        </p:nvSpPr>
        <p:spPr/>
        <p:txBody>
          <a:bodyPr/>
          <a:lstStyle/>
          <a:p>
            <a:endParaRPr lang="de-CH" dirty="0"/>
          </a:p>
        </p:txBody>
      </p:sp>
      <p:pic>
        <p:nvPicPr>
          <p:cNvPr id="4" name="Image 3"/>
          <p:cNvPicPr>
            <a:picLocks noChangeAspect="1"/>
          </p:cNvPicPr>
          <p:nvPr/>
        </p:nvPicPr>
        <p:blipFill>
          <a:blip r:embed="rId2"/>
          <a:stretch>
            <a:fillRect/>
          </a:stretch>
        </p:blipFill>
        <p:spPr>
          <a:xfrm>
            <a:off x="648757" y="1496373"/>
            <a:ext cx="7136854" cy="4456672"/>
          </a:xfrm>
          <a:prstGeom prst="rect">
            <a:avLst/>
          </a:prstGeom>
        </p:spPr>
      </p:pic>
    </p:spTree>
    <p:extLst>
      <p:ext uri="{BB962C8B-B14F-4D97-AF65-F5344CB8AC3E}">
        <p14:creationId xmlns:p14="http://schemas.microsoft.com/office/powerpoint/2010/main" val="842122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Bio </a:t>
            </a:r>
            <a:r>
              <a:rPr lang="fr-CH" dirty="0"/>
              <a:t>3.0 : </a:t>
            </a:r>
            <a:r>
              <a:rPr lang="fr-CH" b="0" dirty="0"/>
              <a:t>Augmentation de la productivité </a:t>
            </a:r>
            <a:r>
              <a:rPr lang="fr-CH" b="0" dirty="0" smtClean="0"/>
              <a:t>grâce à l’intensification écologique</a:t>
            </a:r>
            <a:endParaRPr lang="fr-CH" b="0" noProof="0" dirty="0"/>
          </a:p>
        </p:txBody>
      </p:sp>
      <p:sp>
        <p:nvSpPr>
          <p:cNvPr id="5" name="Inhaltsplatzhalter 4"/>
          <p:cNvSpPr>
            <a:spLocks noGrp="1"/>
          </p:cNvSpPr>
          <p:nvPr>
            <p:ph idx="14"/>
          </p:nvPr>
        </p:nvSpPr>
        <p:spPr>
          <a:xfrm>
            <a:off x="628650" y="6098953"/>
            <a:ext cx="7886700" cy="279120"/>
          </a:xfrm>
        </p:spPr>
        <p:txBody>
          <a:bodyPr/>
          <a:lstStyle/>
          <a:p>
            <a:pPr indent="-171450"/>
            <a:r>
              <a:rPr lang="fr-CH" dirty="0"/>
              <a:t>Source : Document de réflexion Bio </a:t>
            </a:r>
            <a:r>
              <a:rPr lang="fr-CH" spc="0" noProof="0" dirty="0" smtClean="0"/>
              <a:t>3.0</a:t>
            </a:r>
            <a:r>
              <a:rPr lang="fr-CH" noProof="0" dirty="0" smtClean="0"/>
              <a:t> (Niggli et al., 2015)</a:t>
            </a:r>
            <a:endParaRPr lang="fr-CH" noProof="0" dirty="0"/>
          </a:p>
        </p:txBody>
      </p:sp>
      <p:sp>
        <p:nvSpPr>
          <p:cNvPr id="9" name="Inhaltsplatzhalter 8"/>
          <p:cNvSpPr>
            <a:spLocks noGrp="1"/>
          </p:cNvSpPr>
          <p:nvPr>
            <p:ph sz="quarter" idx="21"/>
          </p:nvPr>
        </p:nvSpPr>
        <p:spPr/>
        <p:txBody>
          <a:bodyPr wrap="square"/>
          <a:lstStyle/>
          <a:p>
            <a:r>
              <a:rPr lang="fr-CH" spc="0" dirty="0" smtClean="0"/>
              <a:t>L'agriculture </a:t>
            </a:r>
            <a:r>
              <a:rPr lang="fr-CH" spc="0" dirty="0"/>
              <a:t>biologique peut </a:t>
            </a:r>
            <a:r>
              <a:rPr lang="fr-CH" spc="0" dirty="0" smtClean="0"/>
              <a:t>augmenter sa </a:t>
            </a:r>
            <a:r>
              <a:rPr lang="fr-CH" spc="0" dirty="0"/>
              <a:t>productivité </a:t>
            </a:r>
            <a:r>
              <a:rPr lang="fr-CH" spc="0" dirty="0" smtClean="0"/>
              <a:t>en </a:t>
            </a:r>
            <a:r>
              <a:rPr lang="fr-CH" spc="0" dirty="0"/>
              <a:t>améliorant encore </a:t>
            </a:r>
            <a:r>
              <a:rPr lang="fr-CH" spc="0" dirty="0" smtClean="0"/>
              <a:t>l’utilisation des </a:t>
            </a:r>
            <a:r>
              <a:rPr lang="fr-CH" spc="0" dirty="0"/>
              <a:t>cycles et des ressources </a:t>
            </a:r>
            <a:r>
              <a:rPr lang="fr-CH" spc="0" dirty="0" smtClean="0"/>
              <a:t>internes (maintenir la durabilité</a:t>
            </a:r>
            <a:r>
              <a:rPr lang="fr-CH" spc="0" noProof="0" dirty="0" smtClean="0"/>
              <a:t>).</a:t>
            </a:r>
          </a:p>
          <a:p>
            <a:endParaRPr lang="fr-CH" spc="0" noProof="0" dirty="0" smtClean="0"/>
          </a:p>
          <a:p>
            <a:r>
              <a:rPr lang="fr-CH" spc="0" dirty="0" smtClean="0"/>
              <a:t>L’agriculture </a:t>
            </a:r>
            <a:r>
              <a:rPr lang="fr-CH" spc="0" dirty="0" err="1" smtClean="0"/>
              <a:t>convention-nelle</a:t>
            </a:r>
            <a:r>
              <a:rPr lang="fr-CH" spc="0" dirty="0" smtClean="0"/>
              <a:t> </a:t>
            </a:r>
            <a:r>
              <a:rPr lang="fr-CH" spc="0" dirty="0"/>
              <a:t>ne peut devenir écologiquement plus durable que si </a:t>
            </a:r>
            <a:r>
              <a:rPr lang="fr-CH" spc="0" dirty="0" smtClean="0"/>
              <a:t>elle diminue </a:t>
            </a:r>
            <a:r>
              <a:rPr lang="fr-CH" spc="0" dirty="0"/>
              <a:t>sa dépendance dominante à l’égard des flux externes de matières et </a:t>
            </a:r>
            <a:r>
              <a:rPr lang="fr-CH" spc="0" dirty="0" smtClean="0"/>
              <a:t>d’intrants (engrais, </a:t>
            </a:r>
            <a:r>
              <a:rPr lang="fr-CH" spc="0" dirty="0"/>
              <a:t>produits </a:t>
            </a:r>
            <a:r>
              <a:rPr lang="fr-CH" spc="0" dirty="0" smtClean="0"/>
              <a:t>phytosanitaires)</a:t>
            </a:r>
            <a:endParaRPr lang="fr-CH" spc="0" noProof="0" dirty="0" smtClean="0"/>
          </a:p>
        </p:txBody>
      </p:sp>
      <p:sp>
        <p:nvSpPr>
          <p:cNvPr id="4" name="Inhaltsplatzhalter 3"/>
          <p:cNvSpPr>
            <a:spLocks noGrp="1"/>
          </p:cNvSpPr>
          <p:nvPr>
            <p:ph sz="quarter" idx="17"/>
          </p:nvPr>
        </p:nvSpPr>
        <p:spPr/>
        <p:txBody>
          <a:bodyPr/>
          <a:lstStyle/>
          <a:p>
            <a:endParaRPr lang="de-CH" dirty="0"/>
          </a:p>
        </p:txBody>
      </p:sp>
      <p:pic>
        <p:nvPicPr>
          <p:cNvPr id="6" name="Image 5"/>
          <p:cNvPicPr>
            <a:picLocks noChangeAspect="1"/>
          </p:cNvPicPr>
          <p:nvPr/>
        </p:nvPicPr>
        <p:blipFill>
          <a:blip r:embed="rId3"/>
          <a:stretch>
            <a:fillRect/>
          </a:stretch>
        </p:blipFill>
        <p:spPr>
          <a:xfrm>
            <a:off x="674412" y="1543198"/>
            <a:ext cx="4858693" cy="4406082"/>
          </a:xfrm>
          <a:prstGeom prst="rect">
            <a:avLst/>
          </a:prstGeom>
        </p:spPr>
      </p:pic>
    </p:spTree>
    <p:extLst>
      <p:ext uri="{BB962C8B-B14F-4D97-AF65-F5344CB8AC3E}">
        <p14:creationId xmlns:p14="http://schemas.microsoft.com/office/powerpoint/2010/main" val="779105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Bio 3.0 : </a:t>
            </a:r>
            <a:r>
              <a:rPr lang="fr-CH" b="0" dirty="0"/>
              <a:t>Concept dynamique de développement : Les «pratiques d’excellence</a:t>
            </a:r>
            <a:r>
              <a:rPr lang="fr-CH" b="0" dirty="0" smtClean="0"/>
              <a:t>»</a:t>
            </a:r>
            <a:endParaRPr lang="fr-CH" b="0" noProof="0" dirty="0"/>
          </a:p>
        </p:txBody>
      </p:sp>
      <p:sp>
        <p:nvSpPr>
          <p:cNvPr id="5" name="Inhaltsplatzhalter 4"/>
          <p:cNvSpPr>
            <a:spLocks noGrp="1"/>
          </p:cNvSpPr>
          <p:nvPr>
            <p:ph idx="14"/>
          </p:nvPr>
        </p:nvSpPr>
        <p:spPr>
          <a:xfrm>
            <a:off x="628650" y="6108698"/>
            <a:ext cx="7886700" cy="279120"/>
          </a:xfrm>
        </p:spPr>
        <p:txBody>
          <a:bodyPr/>
          <a:lstStyle/>
          <a:p>
            <a:r>
              <a:rPr lang="fr-CH" dirty="0"/>
              <a:t>Source : Document de réflexion Bio </a:t>
            </a:r>
            <a:r>
              <a:rPr lang="fr-CH" spc="0" noProof="0" dirty="0" smtClean="0"/>
              <a:t>3.0</a:t>
            </a:r>
            <a:r>
              <a:rPr lang="fr-CH" noProof="0" dirty="0" smtClean="0"/>
              <a:t> (Niggli et al., 2015) </a:t>
            </a:r>
            <a:endParaRPr lang="fr-CH" noProof="0" dirty="0"/>
          </a:p>
        </p:txBody>
      </p:sp>
      <p:sp>
        <p:nvSpPr>
          <p:cNvPr id="9" name="Inhaltsplatzhalter 8"/>
          <p:cNvSpPr>
            <a:spLocks noGrp="1"/>
          </p:cNvSpPr>
          <p:nvPr>
            <p:ph sz="quarter" idx="21"/>
          </p:nvPr>
        </p:nvSpPr>
        <p:spPr>
          <a:xfrm>
            <a:off x="5652120" y="1543199"/>
            <a:ext cx="3096344" cy="4276576"/>
          </a:xfrm>
        </p:spPr>
        <p:txBody>
          <a:bodyPr/>
          <a:lstStyle/>
          <a:p>
            <a:r>
              <a:rPr lang="fr-CH" b="1" noProof="0" dirty="0" smtClean="0"/>
              <a:t>Pratiques d’excellence :</a:t>
            </a:r>
            <a:r>
              <a:rPr lang="fr-CH" noProof="0" dirty="0" smtClean="0"/>
              <a:t/>
            </a:r>
            <a:br>
              <a:rPr lang="fr-CH" noProof="0" dirty="0" smtClean="0"/>
            </a:br>
            <a:r>
              <a:rPr lang="fr-CH" noProof="0" dirty="0" smtClean="0"/>
              <a:t>Prestations qui vont plus loin (directives des </a:t>
            </a:r>
            <a:r>
              <a:rPr lang="fr-CH" noProof="0" dirty="0" err="1" smtClean="0"/>
              <a:t>organi-sations</a:t>
            </a:r>
            <a:r>
              <a:rPr lang="fr-CH" noProof="0" dirty="0" smtClean="0"/>
              <a:t> bio, labels privés) </a:t>
            </a:r>
            <a:r>
              <a:rPr lang="fr-CH" noProof="0" dirty="0" smtClean="0">
                <a:solidFill>
                  <a:schemeClr val="bg1">
                    <a:lumMod val="50000"/>
                  </a:schemeClr>
                </a:solidFill>
                <a:sym typeface="Wingdings" panose="05000000000000000000" pitchFamily="2" charset="2"/>
              </a:rPr>
              <a:t/>
            </a:r>
            <a:br>
              <a:rPr lang="fr-CH" noProof="0" dirty="0" smtClean="0">
                <a:solidFill>
                  <a:schemeClr val="bg1">
                    <a:lumMod val="50000"/>
                  </a:schemeClr>
                </a:solidFill>
                <a:sym typeface="Wingdings" panose="05000000000000000000" pitchFamily="2" charset="2"/>
              </a:rPr>
            </a:br>
            <a:r>
              <a:rPr lang="fr-CH" dirty="0" smtClean="0">
                <a:solidFill>
                  <a:schemeClr val="accent1">
                    <a:lumMod val="75000"/>
                  </a:schemeClr>
                </a:solidFill>
                <a:sym typeface="Wingdings" panose="05000000000000000000" pitchFamily="2" charset="2"/>
              </a:rPr>
              <a:t>et sont importantes </a:t>
            </a:r>
            <a:r>
              <a:rPr lang="fr-CH" dirty="0">
                <a:solidFill>
                  <a:schemeClr val="accent1">
                    <a:lumMod val="75000"/>
                  </a:schemeClr>
                </a:solidFill>
                <a:sym typeface="Wingdings" panose="05000000000000000000" pitchFamily="2" charset="2"/>
              </a:rPr>
              <a:t>pour </a:t>
            </a:r>
            <a:r>
              <a:rPr lang="fr-CH" dirty="0" smtClean="0">
                <a:solidFill>
                  <a:schemeClr val="accent1">
                    <a:lumMod val="75000"/>
                  </a:schemeClr>
                </a:solidFill>
                <a:sym typeface="Wingdings" panose="05000000000000000000" pitchFamily="2" charset="2"/>
              </a:rPr>
              <a:t/>
            </a:r>
            <a:br>
              <a:rPr lang="fr-CH" dirty="0" smtClean="0">
                <a:solidFill>
                  <a:schemeClr val="accent1">
                    <a:lumMod val="75000"/>
                  </a:schemeClr>
                </a:solidFill>
                <a:sym typeface="Wingdings" panose="05000000000000000000" pitchFamily="2" charset="2"/>
              </a:rPr>
            </a:br>
            <a:r>
              <a:rPr lang="fr-CH" dirty="0" smtClean="0">
                <a:solidFill>
                  <a:schemeClr val="accent1">
                    <a:lumMod val="75000"/>
                  </a:schemeClr>
                </a:solidFill>
                <a:sym typeface="Wingdings" panose="05000000000000000000" pitchFamily="2" charset="2"/>
              </a:rPr>
              <a:t>le </a:t>
            </a:r>
            <a:r>
              <a:rPr lang="fr-CH" dirty="0">
                <a:solidFill>
                  <a:schemeClr val="accent1">
                    <a:lumMod val="75000"/>
                  </a:schemeClr>
                </a:solidFill>
                <a:sym typeface="Wingdings" panose="05000000000000000000" pitchFamily="2" charset="2"/>
              </a:rPr>
              <a:t>marketing et la communication (niche</a:t>
            </a:r>
            <a:r>
              <a:rPr lang="fr-CH" dirty="0" smtClean="0">
                <a:solidFill>
                  <a:schemeClr val="accent1">
                    <a:lumMod val="75000"/>
                  </a:schemeClr>
                </a:solidFill>
                <a:sym typeface="Wingdings" panose="05000000000000000000" pitchFamily="2" charset="2"/>
              </a:rPr>
              <a:t>)</a:t>
            </a:r>
            <a:endParaRPr lang="fr-CH" noProof="0" dirty="0" smtClean="0">
              <a:solidFill>
                <a:schemeClr val="accent1">
                  <a:lumMod val="75000"/>
                </a:schemeClr>
              </a:solidFill>
              <a:sym typeface="Wingdings" panose="05000000000000000000" pitchFamily="2" charset="2"/>
            </a:endParaRPr>
          </a:p>
          <a:p>
            <a:endParaRPr lang="fr-CH" b="1" noProof="0" dirty="0" smtClean="0"/>
          </a:p>
          <a:p>
            <a:r>
              <a:rPr lang="fr-CH" b="1" noProof="0" dirty="0" smtClean="0"/>
              <a:t>Réglementation bio étatique : </a:t>
            </a:r>
            <a:br>
              <a:rPr lang="fr-CH" b="1" noProof="0" dirty="0" smtClean="0"/>
            </a:br>
            <a:r>
              <a:rPr lang="fr-CH" noProof="0" dirty="0" smtClean="0"/>
              <a:t>Les exigences minimales définies avec exactitude pour l’agriculture </a:t>
            </a:r>
            <a:r>
              <a:rPr lang="fr-CH" noProof="0" dirty="0" err="1" smtClean="0"/>
              <a:t>biolo-gique</a:t>
            </a:r>
            <a:r>
              <a:rPr lang="fr-CH" noProof="0" dirty="0" smtClean="0"/>
              <a:t> </a:t>
            </a:r>
            <a:r>
              <a:rPr lang="fr-CH" dirty="0">
                <a:solidFill>
                  <a:schemeClr val="accent1">
                    <a:lumMod val="75000"/>
                  </a:schemeClr>
                </a:solidFill>
              </a:rPr>
              <a:t>servent de modèle pour l’ensemble de l'agriculture (stratégie d’innovation</a:t>
            </a:r>
            <a:r>
              <a:rPr lang="fr-CH" dirty="0" smtClean="0">
                <a:solidFill>
                  <a:schemeClr val="accent1">
                    <a:lumMod val="75000"/>
                  </a:schemeClr>
                </a:solidFill>
              </a:rPr>
              <a:t>)</a:t>
            </a:r>
            <a:endParaRPr lang="fr-CH" noProof="0" dirty="0"/>
          </a:p>
        </p:txBody>
      </p:sp>
      <p:sp>
        <p:nvSpPr>
          <p:cNvPr id="4" name="Espace réservé du contenu 3"/>
          <p:cNvSpPr>
            <a:spLocks noGrp="1"/>
          </p:cNvSpPr>
          <p:nvPr>
            <p:ph sz="quarter" idx="17"/>
          </p:nvPr>
        </p:nvSpPr>
        <p:spPr/>
        <p:txBody>
          <a:bodyPr/>
          <a:lstStyle/>
          <a:p>
            <a:endParaRPr lang="fr-CH"/>
          </a:p>
        </p:txBody>
      </p:sp>
      <p:pic>
        <p:nvPicPr>
          <p:cNvPr id="6" name="Image 5"/>
          <p:cNvPicPr>
            <a:picLocks noChangeAspect="1"/>
          </p:cNvPicPr>
          <p:nvPr/>
        </p:nvPicPr>
        <p:blipFill>
          <a:blip r:embed="rId2"/>
          <a:stretch>
            <a:fillRect/>
          </a:stretch>
        </p:blipFill>
        <p:spPr>
          <a:xfrm>
            <a:off x="645739" y="1543198"/>
            <a:ext cx="4954427" cy="3758010"/>
          </a:xfrm>
          <a:prstGeom prst="rect">
            <a:avLst/>
          </a:prstGeom>
        </p:spPr>
      </p:pic>
    </p:spTree>
    <p:extLst>
      <p:ext uri="{BB962C8B-B14F-4D97-AF65-F5344CB8AC3E}">
        <p14:creationId xmlns:p14="http://schemas.microsoft.com/office/powerpoint/2010/main" val="4274397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fr-CH" noProof="0" dirty="0" smtClean="0"/>
              <a:t>Bio 3.0</a:t>
            </a:r>
            <a:endParaRPr lang="fr-CH" noProof="0" dirty="0"/>
          </a:p>
        </p:txBody>
      </p:sp>
      <p:sp>
        <p:nvSpPr>
          <p:cNvPr id="11" name="Inhaltsplatzhalter 10"/>
          <p:cNvSpPr>
            <a:spLocks noGrp="1"/>
          </p:cNvSpPr>
          <p:nvPr>
            <p:ph idx="12"/>
          </p:nvPr>
        </p:nvSpPr>
        <p:spPr/>
        <p:txBody>
          <a:bodyPr>
            <a:normAutofit/>
          </a:bodyPr>
          <a:lstStyle/>
          <a:p>
            <a:r>
              <a:rPr lang="fr-CH" noProof="0" dirty="0" smtClean="0"/>
              <a:t>IFOAM Best Practice Guideline</a:t>
            </a:r>
            <a:endParaRPr lang="fr-CH" noProof="0" dirty="0"/>
          </a:p>
        </p:txBody>
      </p:sp>
      <p:sp>
        <p:nvSpPr>
          <p:cNvPr id="12" name="Inhaltsplatzhalter 11"/>
          <p:cNvSpPr>
            <a:spLocks noGrp="1"/>
          </p:cNvSpPr>
          <p:nvPr>
            <p:ph idx="14"/>
          </p:nvPr>
        </p:nvSpPr>
        <p:spPr>
          <a:xfrm>
            <a:off x="628650" y="6078918"/>
            <a:ext cx="7886700" cy="279120"/>
          </a:xfrm>
        </p:spPr>
        <p:txBody>
          <a:bodyPr/>
          <a:lstStyle/>
          <a:p>
            <a:r>
              <a:rPr lang="fr-CH" noProof="0" dirty="0" smtClean="0"/>
              <a:t>Source: IFOAM</a:t>
            </a:r>
            <a:endParaRPr lang="fr-CH" noProof="0" dirty="0"/>
          </a:p>
        </p:txBody>
      </p:sp>
      <p:sp>
        <p:nvSpPr>
          <p:cNvPr id="14" name="Inhaltsplatzhalter 13"/>
          <p:cNvSpPr>
            <a:spLocks noGrp="1"/>
          </p:cNvSpPr>
          <p:nvPr>
            <p:ph sz="quarter" idx="21"/>
          </p:nvPr>
        </p:nvSpPr>
        <p:spPr/>
        <p:txBody>
          <a:bodyPr/>
          <a:lstStyle/>
          <a:p>
            <a:r>
              <a:rPr lang="fr-CH" b="1" noProof="0" dirty="0" smtClean="0"/>
              <a:t>Aussi valable pour l’avenir : </a:t>
            </a:r>
            <a:r>
              <a:rPr lang="fr-CH" noProof="0" dirty="0" smtClean="0"/>
              <a:t>Document central pour la discussion mondiale sur la durabilité</a:t>
            </a:r>
          </a:p>
          <a:p>
            <a:r>
              <a:rPr lang="fr-CH" dirty="0" smtClean="0"/>
              <a:t>de l’agriculture et des filières de création de valeur ajoutée</a:t>
            </a:r>
          </a:p>
          <a:p>
            <a:r>
              <a:rPr lang="fr-CH" noProof="0" dirty="0" smtClean="0"/>
              <a:t>à l’intérieur et à l’extérieure du secteur bio</a:t>
            </a:r>
            <a:endParaRPr lang="fr-CH" noProof="0" dirty="0"/>
          </a:p>
        </p:txBody>
      </p:sp>
      <p:sp>
        <p:nvSpPr>
          <p:cNvPr id="2" name="Inhaltsplatzhalter 1"/>
          <p:cNvSpPr>
            <a:spLocks noGrp="1"/>
          </p:cNvSpPr>
          <p:nvPr>
            <p:ph sz="quarter" idx="17"/>
          </p:nvPr>
        </p:nvSpPr>
        <p:spPr/>
        <p:txBody>
          <a:bodyPr/>
          <a:lstStyle/>
          <a:p>
            <a:endParaRPr lang="de-CH" dirty="0"/>
          </a:p>
        </p:txBody>
      </p:sp>
      <p:pic>
        <p:nvPicPr>
          <p:cNvPr id="9" name="Inhaltsplatzhalter 14"/>
          <p:cNvPicPr>
            <a:picLocks noChangeAspect="1"/>
          </p:cNvPicPr>
          <p:nvPr/>
        </p:nvPicPr>
        <p:blipFill>
          <a:blip r:embed="rId2"/>
          <a:stretch>
            <a:fillRect/>
          </a:stretch>
        </p:blipFill>
        <p:spPr bwMode="auto">
          <a:xfrm>
            <a:off x="645740" y="1543158"/>
            <a:ext cx="4840941" cy="48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376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noProof="0" dirty="0" smtClean="0"/>
              <a:t>Développement de l’agriculture biologique </a:t>
            </a:r>
            <a:endParaRPr lang="fr-CH" noProof="0" dirty="0"/>
          </a:p>
        </p:txBody>
      </p:sp>
      <p:sp>
        <p:nvSpPr>
          <p:cNvPr id="3" name="Inhaltsplatzhalter 2"/>
          <p:cNvSpPr>
            <a:spLocks noGrp="1"/>
          </p:cNvSpPr>
          <p:nvPr>
            <p:ph idx="12"/>
          </p:nvPr>
        </p:nvSpPr>
        <p:spPr/>
        <p:txBody>
          <a:bodyPr>
            <a:normAutofit/>
          </a:bodyPr>
          <a:lstStyle/>
          <a:p>
            <a:r>
              <a:rPr lang="fr-CH" noProof="0" dirty="0" smtClean="0"/>
              <a:t>Impressum, commandes et droits d’utilisation</a:t>
            </a:r>
            <a:endParaRPr lang="fr-CH" noProof="0" dirty="0"/>
          </a:p>
        </p:txBody>
      </p:sp>
      <p:sp>
        <p:nvSpPr>
          <p:cNvPr id="5" name="Inhaltsplatzhalter 4"/>
          <p:cNvSpPr>
            <a:spLocks noGrp="1"/>
          </p:cNvSpPr>
          <p:nvPr>
            <p:ph sz="quarter" idx="17"/>
          </p:nvPr>
        </p:nvSpPr>
        <p:spPr/>
        <p:txBody>
          <a:bodyPr/>
          <a:lstStyle/>
          <a:p>
            <a:pPr>
              <a:lnSpc>
                <a:spcPct val="100000"/>
              </a:lnSpc>
              <a:spcBef>
                <a:spcPts val="0"/>
              </a:spcBef>
            </a:pPr>
            <a:r>
              <a:rPr lang="fr-CH" sz="1200" b="1" dirty="0" smtClean="0"/>
              <a:t>Éditeurs :</a:t>
            </a:r>
          </a:p>
          <a:p>
            <a:pPr>
              <a:lnSpc>
                <a:spcPct val="100000"/>
              </a:lnSpc>
              <a:spcBef>
                <a:spcPts val="0"/>
              </a:spcBef>
            </a:pPr>
            <a:r>
              <a:rPr lang="fr-CH" sz="1200" dirty="0" smtClean="0"/>
              <a:t>Institut de recherche de l’agriculture biologique (FiBL), Ackerstrasse 113, Postfach 219, </a:t>
            </a:r>
            <a:br>
              <a:rPr lang="fr-CH" sz="1200" dirty="0" smtClean="0"/>
            </a:br>
            <a:r>
              <a:rPr lang="fr-CH" sz="1200" dirty="0" smtClean="0"/>
              <a:t>CH-5070 Frick</a:t>
            </a:r>
            <a:br>
              <a:rPr lang="fr-CH" sz="1200" dirty="0" smtClean="0"/>
            </a:br>
            <a:r>
              <a:rPr lang="fr-CH" sz="1200" dirty="0" smtClean="0"/>
              <a:t>Tél. +41 (0)62 865 72 72</a:t>
            </a:r>
            <a:br>
              <a:rPr lang="fr-CH" sz="1200" dirty="0" smtClean="0"/>
            </a:br>
            <a:r>
              <a:rPr lang="fr-CH" sz="1200" dirty="0" smtClean="0">
                <a:hlinkClick r:id="rId3"/>
              </a:rPr>
              <a:t>info.suisse@fibl.org</a:t>
            </a:r>
            <a:r>
              <a:rPr lang="fr-CH" sz="1200" dirty="0" smtClean="0"/>
              <a:t>, </a:t>
            </a:r>
            <a:r>
              <a:rPr lang="fr-CH" sz="1200" dirty="0" smtClean="0">
                <a:hlinkClick r:id="rId4"/>
              </a:rPr>
              <a:t>www.fibl.org </a:t>
            </a:r>
            <a:endParaRPr lang="fr-CH" sz="1200" b="1" dirty="0" smtClean="0"/>
          </a:p>
          <a:p>
            <a:r>
              <a:rPr lang="fr-CH" sz="1200" dirty="0" smtClean="0"/>
              <a:t>Bio Suisse </a:t>
            </a:r>
            <a:br>
              <a:rPr lang="fr-CH" sz="1200" dirty="0" smtClean="0"/>
            </a:br>
            <a:r>
              <a:rPr lang="fr-CH" sz="1200" dirty="0" smtClean="0"/>
              <a:t>Peter Merian-Strasse 34 </a:t>
            </a:r>
            <a:br>
              <a:rPr lang="fr-CH" sz="1200" dirty="0" smtClean="0"/>
            </a:br>
            <a:r>
              <a:rPr lang="fr-CH" sz="1200" dirty="0" smtClean="0"/>
              <a:t>CH-4052 Bâle</a:t>
            </a:r>
            <a:br>
              <a:rPr lang="fr-CH" sz="1200" dirty="0" smtClean="0"/>
            </a:br>
            <a:r>
              <a:rPr lang="fr-CH" sz="1200" dirty="0" smtClean="0"/>
              <a:t>Tél. +41 (0)61 204 66 66 </a:t>
            </a:r>
            <a:br>
              <a:rPr lang="fr-CH" sz="1200" dirty="0" smtClean="0"/>
            </a:br>
            <a:r>
              <a:rPr lang="fr-CH" sz="1200" dirty="0" smtClean="0">
                <a:hlinkClick r:id="rId5"/>
              </a:rPr>
              <a:t>bio@bio-suisse.ch</a:t>
            </a:r>
            <a:r>
              <a:rPr lang="fr-CH" sz="1200" dirty="0" smtClean="0"/>
              <a:t>, </a:t>
            </a:r>
            <a:r>
              <a:rPr lang="fr-CH" sz="1200" dirty="0" smtClean="0">
                <a:hlinkClick r:id="rId6"/>
              </a:rPr>
              <a:t>www.bio-suisse.ch</a:t>
            </a:r>
            <a:r>
              <a:rPr lang="fr-CH" sz="1200" dirty="0" smtClean="0"/>
              <a:t> </a:t>
            </a:r>
          </a:p>
          <a:p>
            <a:pPr>
              <a:lnSpc>
                <a:spcPct val="100000"/>
              </a:lnSpc>
              <a:spcBef>
                <a:spcPts val="700"/>
              </a:spcBef>
            </a:pPr>
            <a:r>
              <a:rPr lang="fr-CH" sz="1200" b="1" dirty="0" smtClean="0"/>
              <a:t>Collaboration et vérification : </a:t>
            </a:r>
            <a:r>
              <a:rPr lang="fr-CH" sz="1200" dirty="0" smtClean="0"/>
              <a:t>Thomas Alföldi, Urs Guyer (Bio Suisse), Matthias Klaiss, Martin Koller, Urs Niggli, Robert Obrist, Pascal Olivier (Bio Suisse), Otto Schmid, Manuel Perret</a:t>
            </a:r>
            <a:endParaRPr lang="fr-CH" sz="1200" b="1" dirty="0" smtClean="0"/>
          </a:p>
          <a:p>
            <a:pPr>
              <a:lnSpc>
                <a:spcPct val="100000"/>
              </a:lnSpc>
              <a:spcBef>
                <a:spcPts val="700"/>
              </a:spcBef>
            </a:pPr>
            <a:r>
              <a:rPr lang="fr-CH" sz="1200" b="1" dirty="0" smtClean="0"/>
              <a:t>Rédaction et mise en page :</a:t>
            </a:r>
            <a:r>
              <a:rPr lang="fr-CH" sz="1200" dirty="0" smtClean="0"/>
              <a:t> Simone Bissig,</a:t>
            </a:r>
            <a:br>
              <a:rPr lang="fr-CH" sz="1200" dirty="0" smtClean="0"/>
            </a:br>
            <a:r>
              <a:rPr lang="fr-CH" sz="1200" dirty="0" smtClean="0"/>
              <a:t>Kathrin Huber (v. française : aussi Manuel Perret)</a:t>
            </a:r>
            <a:endParaRPr lang="fr-CH" sz="1200" b="1" dirty="0"/>
          </a:p>
          <a:p>
            <a:pPr>
              <a:lnSpc>
                <a:spcPct val="100000"/>
              </a:lnSpc>
              <a:spcBef>
                <a:spcPts val="700"/>
              </a:spcBef>
            </a:pPr>
            <a:r>
              <a:rPr lang="fr-CH" sz="1200" b="1" dirty="0" smtClean="0"/>
              <a:t>Traduction :</a:t>
            </a:r>
            <a:r>
              <a:rPr lang="fr-CH" sz="1200" dirty="0" smtClean="0"/>
              <a:t> Manuel Perret</a:t>
            </a:r>
            <a:endParaRPr lang="fr-CH" sz="1200" b="1" dirty="0" smtClean="0"/>
          </a:p>
          <a:p>
            <a:pPr>
              <a:lnSpc>
                <a:spcPct val="100000"/>
              </a:lnSpc>
              <a:spcBef>
                <a:spcPts val="700"/>
              </a:spcBef>
            </a:pPr>
            <a:r>
              <a:rPr lang="fr-CH" sz="1200" b="1" dirty="0" smtClean="0"/>
              <a:t>Illustrations : </a:t>
            </a:r>
            <a:r>
              <a:rPr lang="fr-CH" sz="1200" dirty="0" smtClean="0"/>
              <a:t>Sauf autres mentions, photos et graphiques du FiBL</a:t>
            </a:r>
            <a:endParaRPr lang="fr-CH" sz="1200" b="1" dirty="0" smtClean="0"/>
          </a:p>
          <a:p>
            <a:pPr>
              <a:lnSpc>
                <a:spcPct val="100000"/>
              </a:lnSpc>
              <a:spcBef>
                <a:spcPts val="700"/>
              </a:spcBef>
            </a:pPr>
            <a:r>
              <a:rPr lang="fr-CH" sz="1200" b="1" dirty="0" smtClean="0"/>
              <a:t>Commande et téléchargement gratuit : </a:t>
            </a:r>
            <a:r>
              <a:rPr lang="fr-CH" sz="1200" dirty="0" smtClean="0">
                <a:hlinkClick r:id="rId7"/>
              </a:rPr>
              <a:t>www.shop.fibl.org </a:t>
            </a:r>
            <a:r>
              <a:rPr lang="fr-CH" sz="1200" dirty="0" smtClean="0"/>
              <a:t> (Collection de transparents sur l’agriculture biologique)</a:t>
            </a:r>
            <a:endParaRPr lang="fr-CH" sz="1200" b="1" dirty="0" smtClean="0"/>
          </a:p>
        </p:txBody>
      </p:sp>
      <p:sp>
        <p:nvSpPr>
          <p:cNvPr id="7" name="Inhaltsplatzhalter 6"/>
          <p:cNvSpPr>
            <a:spLocks noGrp="1"/>
          </p:cNvSpPr>
          <p:nvPr>
            <p:ph sz="quarter" idx="45"/>
          </p:nvPr>
        </p:nvSpPr>
        <p:spPr>
          <a:xfrm>
            <a:off x="4619012" y="1543198"/>
            <a:ext cx="3896338" cy="4838129"/>
          </a:xfrm>
        </p:spPr>
        <p:txBody>
          <a:bodyPr/>
          <a:lstStyle/>
          <a:p>
            <a:r>
              <a:rPr lang="fr-CH" sz="1200" b="1" dirty="0" smtClean="0"/>
              <a:t>Responsabilité : </a:t>
            </a:r>
          </a:p>
          <a:p>
            <a:pPr>
              <a:lnSpc>
                <a:spcPct val="100000"/>
              </a:lnSpc>
              <a:spcBef>
                <a:spcPts val="0"/>
              </a:spcBef>
            </a:pPr>
            <a:r>
              <a:rPr lang="fr-CH" sz="1200" dirty="0" smtClean="0"/>
              <a:t>Les contenus de cette collection de transparents ont été </a:t>
            </a:r>
            <a:r>
              <a:rPr lang="fr-CH" sz="1200" dirty="0"/>
              <a:t>réalisés </a:t>
            </a:r>
            <a:r>
              <a:rPr lang="fr-CH" sz="1200" dirty="0" smtClean="0"/>
              <a:t>et vérifiés avec </a:t>
            </a:r>
            <a:r>
              <a:rPr lang="fr-CH" sz="1200" dirty="0"/>
              <a:t>le plus grand </a:t>
            </a:r>
            <a:r>
              <a:rPr lang="fr-CH" sz="1200" dirty="0" smtClean="0"/>
              <a:t>soin. Il n’est cependant pas possible d’exclure totalement toute erreur. Nous n’assumons donc aucune forme de responsabilité que ce soit pour d'éventuelles inexactitudes. </a:t>
            </a:r>
          </a:p>
          <a:p>
            <a:r>
              <a:rPr lang="fr-CH" sz="1200" b="1" dirty="0" smtClean="0"/>
              <a:t>Droits d’utilisation :</a:t>
            </a:r>
          </a:p>
          <a:p>
            <a:pPr>
              <a:lnSpc>
                <a:spcPct val="100000"/>
              </a:lnSpc>
              <a:spcBef>
                <a:spcPts val="0"/>
              </a:spcBef>
            </a:pPr>
            <a:r>
              <a:rPr lang="fr-CH" sz="1200" dirty="0" smtClean="0"/>
              <a:t>Cette collection de transparents est conçue pour l’enseignement et la formation. Ses différentes parties peuvent être utilisées, diffusées et modifiées à condition de mentionner les sources des textes et des illustrations. </a:t>
            </a:r>
            <a:r>
              <a:rPr lang="fr-CH" sz="1200" dirty="0"/>
              <a:t>Les mentions de droits </a:t>
            </a:r>
            <a:r>
              <a:rPr lang="fr-CH" sz="1200" dirty="0" smtClean="0"/>
              <a:t>d'auteur de toute sorte qui sont contenues dans les documents téléchargés doivent être conservés et reproduits. Les éditeurs n’assument aucune responsabilité pour les contenus des liens externes.</a:t>
            </a:r>
          </a:p>
          <a:p>
            <a:r>
              <a:rPr lang="fr-CH" sz="1200" b="1" dirty="0" smtClean="0"/>
              <a:t>2</a:t>
            </a:r>
            <a:r>
              <a:rPr lang="fr-CH" sz="1200" b="1" baseline="30000" dirty="0" smtClean="0"/>
              <a:t>ème</a:t>
            </a:r>
            <a:r>
              <a:rPr lang="fr-CH" sz="1200" b="1" dirty="0" smtClean="0"/>
              <a:t> édition, 2016</a:t>
            </a:r>
          </a:p>
          <a:p>
            <a:pPr>
              <a:lnSpc>
                <a:spcPct val="100000"/>
              </a:lnSpc>
              <a:spcBef>
                <a:spcPts val="0"/>
              </a:spcBef>
            </a:pPr>
            <a:r>
              <a:rPr lang="fr-CH" sz="1200" dirty="0" smtClean="0"/>
              <a:t>1</a:t>
            </a:r>
            <a:r>
              <a:rPr lang="fr-CH" sz="1200" baseline="30000" dirty="0" smtClean="0"/>
              <a:t>ère</a:t>
            </a:r>
            <a:r>
              <a:rPr lang="fr-CH" sz="1200" dirty="0" smtClean="0"/>
              <a:t> édition 2004, rédaction Res Schmutz</a:t>
            </a:r>
          </a:p>
          <a:p>
            <a:pPr>
              <a:lnSpc>
                <a:spcPct val="100000"/>
              </a:lnSpc>
              <a:spcBef>
                <a:spcPts val="700"/>
              </a:spcBef>
            </a:pPr>
            <a:r>
              <a:rPr lang="fr-CH" sz="1200" dirty="0"/>
              <a:t>Cette collection de </a:t>
            </a:r>
            <a:r>
              <a:rPr lang="fr-CH" sz="1200" dirty="0" smtClean="0"/>
              <a:t>transparents a été cofinancée par la Coop avec un don fait à l’occasion des 20 ans de Coop Naturaplan.</a:t>
            </a:r>
          </a:p>
        </p:txBody>
      </p:sp>
    </p:spTree>
    <p:extLst>
      <p:ext uri="{BB962C8B-B14F-4D97-AF65-F5344CB8AC3E}">
        <p14:creationId xmlns:p14="http://schemas.microsoft.com/office/powerpoint/2010/main" val="24796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421354" cy="474206"/>
          </a:xfrm>
        </p:spPr>
        <p:txBody>
          <a:bodyPr/>
          <a:lstStyle/>
          <a:p>
            <a:r>
              <a:rPr lang="fr-CH" noProof="0" dirty="0" smtClean="0"/>
              <a:t>Contexte de la naissance de l’agriculture biologique </a:t>
            </a:r>
            <a:endParaRPr lang="fr-CH" noProof="0" dirty="0"/>
          </a:p>
        </p:txBody>
      </p:sp>
      <p:sp>
        <p:nvSpPr>
          <p:cNvPr id="3" name="Inhaltsplatzhalter 2"/>
          <p:cNvSpPr>
            <a:spLocks noGrp="1"/>
          </p:cNvSpPr>
          <p:nvPr>
            <p:ph idx="12"/>
          </p:nvPr>
        </p:nvSpPr>
        <p:spPr/>
        <p:txBody>
          <a:bodyPr>
            <a:normAutofit/>
          </a:bodyPr>
          <a:lstStyle/>
          <a:p>
            <a:r>
              <a:rPr lang="fr-CH" dirty="0" smtClean="0"/>
              <a:t>Aux </a:t>
            </a:r>
            <a:r>
              <a:rPr lang="fr-CH" noProof="0" dirty="0" smtClean="0"/>
              <a:t>19</a:t>
            </a:r>
            <a:r>
              <a:rPr lang="fr-CH" baseline="30000" noProof="0" dirty="0" smtClean="0"/>
              <a:t>ème</a:t>
            </a:r>
            <a:r>
              <a:rPr lang="fr-CH" noProof="0" dirty="0" smtClean="0"/>
              <a:t> et 20</a:t>
            </a:r>
            <a:r>
              <a:rPr lang="fr-CH" baseline="30000" noProof="0" dirty="0" smtClean="0"/>
              <a:t>ème</a:t>
            </a:r>
            <a:r>
              <a:rPr lang="fr-CH" noProof="0" dirty="0" smtClean="0"/>
              <a:t> siècles</a:t>
            </a:r>
            <a:endParaRPr lang="fr-CH" noProof="0"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noProof="0" dirty="0" smtClean="0"/>
              <a:t>Forte croissance de la population à cause de l’industrialisation</a:t>
            </a:r>
          </a:p>
          <a:p>
            <a:pPr lvl="1"/>
            <a:r>
              <a:rPr lang="fr-CH" noProof="0" dirty="0" smtClean="0"/>
              <a:t>Peu de connaissances sur les processus qui se déroulent dans le sol et sur les cycles des éléments nutritifs</a:t>
            </a:r>
          </a:p>
          <a:p>
            <a:pPr lvl="1"/>
            <a:r>
              <a:rPr lang="fr-CH" noProof="0" dirty="0" smtClean="0"/>
              <a:t>Recherche de solutions techniques et scientifiques pour augmenter la productivité de l’agriculture</a:t>
            </a:r>
          </a:p>
          <a:p>
            <a:pPr lvl="1"/>
            <a:endParaRPr lang="fr-CH" noProof="0" dirty="0" smtClean="0"/>
          </a:p>
          <a:p>
            <a:r>
              <a:rPr lang="fr-CH" noProof="0" dirty="0" smtClean="0"/>
              <a:t>Découvertes capables d’augmenter la production agricole</a:t>
            </a:r>
          </a:p>
          <a:p>
            <a:pPr lvl="1">
              <a:lnSpc>
                <a:spcPct val="100000"/>
              </a:lnSpc>
            </a:pPr>
            <a:r>
              <a:rPr lang="fr-CH" spc="-10" noProof="0" dirty="0" smtClean="0"/>
              <a:t>1828 Carl Sprengel : Loi du minimum (l’élément le plus rare limite la croissance)</a:t>
            </a:r>
          </a:p>
          <a:p>
            <a:pPr lvl="1">
              <a:lnSpc>
                <a:spcPct val="100000"/>
              </a:lnSpc>
            </a:pPr>
            <a:r>
              <a:rPr lang="fr-CH" spc="-10" dirty="0"/>
              <a:t>1849 Justus von Liebig : Théorie des éléments minéraux, découverte des engrais phosphatés chimiques, nourriture pour bébés, poudre à lever, extrait de viande</a:t>
            </a:r>
          </a:p>
          <a:p>
            <a:pPr lvl="1">
              <a:lnSpc>
                <a:spcPct val="100000"/>
              </a:lnSpc>
            </a:pPr>
            <a:r>
              <a:rPr lang="fr-CH" noProof="0" dirty="0" smtClean="0"/>
              <a:t>1910 : Procédé Haber-Bosch : Fabrication de l’azote de synthèse</a:t>
            </a:r>
          </a:p>
          <a:p>
            <a:endParaRPr lang="fr-CH" noProof="0" dirty="0" smtClean="0"/>
          </a:p>
          <a:p>
            <a:r>
              <a:rPr lang="fr-CH" noProof="0" dirty="0" smtClean="0"/>
              <a:t>Une agriculture en mutation</a:t>
            </a:r>
          </a:p>
          <a:p>
            <a:pPr lvl="1">
              <a:lnSpc>
                <a:spcPct val="100000"/>
              </a:lnSpc>
            </a:pPr>
            <a:r>
              <a:rPr lang="fr-CH" noProof="0" dirty="0" smtClean="0"/>
              <a:t>Industrialisation et motorisation des domaines agricoles</a:t>
            </a:r>
          </a:p>
          <a:p>
            <a:pPr lvl="1">
              <a:lnSpc>
                <a:spcPct val="100000"/>
              </a:lnSpc>
            </a:pPr>
            <a:r>
              <a:rPr lang="fr-CH" dirty="0" smtClean="0"/>
              <a:t>Sélection végétale, engrais chimiques, régulateurs de croissance, pesticides</a:t>
            </a:r>
            <a:endParaRPr lang="fr-CH" noProof="0" dirty="0"/>
          </a:p>
        </p:txBody>
      </p:sp>
    </p:spTree>
    <p:extLst>
      <p:ext uri="{BB962C8B-B14F-4D97-AF65-F5344CB8AC3E}">
        <p14:creationId xmlns:p14="http://schemas.microsoft.com/office/powerpoint/2010/main" val="349867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421354" cy="474206"/>
          </a:xfrm>
        </p:spPr>
        <p:txBody>
          <a:bodyPr/>
          <a:lstStyle/>
          <a:p>
            <a:r>
              <a:rPr lang="fr-CH" dirty="0"/>
              <a:t>Contexte de la naissance de l’agriculture biologique </a:t>
            </a:r>
            <a:endParaRPr lang="fr-CH" noProof="0" dirty="0"/>
          </a:p>
        </p:txBody>
      </p:sp>
      <p:sp>
        <p:nvSpPr>
          <p:cNvPr id="3" name="Inhaltsplatzhalter 2"/>
          <p:cNvSpPr>
            <a:spLocks noGrp="1"/>
          </p:cNvSpPr>
          <p:nvPr>
            <p:ph idx="12"/>
          </p:nvPr>
        </p:nvSpPr>
        <p:spPr/>
        <p:txBody>
          <a:bodyPr>
            <a:normAutofit/>
          </a:bodyPr>
          <a:lstStyle/>
          <a:p>
            <a:r>
              <a:rPr lang="fr-CH" noProof="0" dirty="0" smtClean="0"/>
              <a:t>1920-1950</a:t>
            </a:r>
            <a:endParaRPr lang="fr-CH" noProof="0"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28650" y="1571397"/>
            <a:ext cx="7886700" cy="4606840"/>
          </a:xfrm>
        </p:spPr>
        <p:txBody>
          <a:bodyPr/>
          <a:lstStyle/>
          <a:p>
            <a:r>
              <a:rPr lang="fr-CH" noProof="0" dirty="0" smtClean="0"/>
              <a:t>L’agriculture biologique pour répondre aux crises</a:t>
            </a:r>
          </a:p>
          <a:p>
            <a:pPr lvl="1"/>
            <a:r>
              <a:rPr lang="fr-CH" noProof="0" dirty="0" smtClean="0"/>
              <a:t>Grande crise économique des années 1930</a:t>
            </a:r>
          </a:p>
          <a:p>
            <a:pPr lvl="1"/>
            <a:r>
              <a:rPr lang="fr-CH" noProof="0" dirty="0" smtClean="0"/>
              <a:t>Augmentation </a:t>
            </a:r>
            <a:r>
              <a:rPr lang="fr-CH" dirty="0" smtClean="0"/>
              <a:t>de la productivité dictée par la contrainte </a:t>
            </a:r>
            <a:r>
              <a:rPr lang="fr-CH" noProof="0" dirty="0" smtClean="0"/>
              <a:t>économique</a:t>
            </a:r>
          </a:p>
          <a:p>
            <a:pPr lvl="1"/>
            <a:r>
              <a:rPr lang="fr-CH" dirty="0" smtClean="0"/>
              <a:t>Endettement, dépendance</a:t>
            </a:r>
            <a:endParaRPr lang="fr-CH" noProof="0" dirty="0" smtClean="0"/>
          </a:p>
          <a:p>
            <a:pPr lvl="1"/>
            <a:r>
              <a:rPr lang="fr-CH" dirty="0" smtClean="0"/>
              <a:t>Crise écologique</a:t>
            </a:r>
            <a:r>
              <a:rPr lang="fr-CH" noProof="0" dirty="0" smtClean="0"/>
              <a:t> </a:t>
            </a:r>
          </a:p>
          <a:p>
            <a:pPr lvl="1"/>
            <a:endParaRPr lang="fr-CH" noProof="0" dirty="0" smtClean="0"/>
          </a:p>
          <a:p>
            <a:r>
              <a:rPr lang="fr-CH" dirty="0"/>
              <a:t>Mouvement pour la diététique de </a:t>
            </a:r>
            <a:r>
              <a:rPr lang="fr-CH" dirty="0" smtClean="0"/>
              <a:t>vie («</a:t>
            </a:r>
            <a:r>
              <a:rPr lang="fr-CH" noProof="0" dirty="0" smtClean="0"/>
              <a:t>retour à la nature») </a:t>
            </a:r>
          </a:p>
          <a:p>
            <a:pPr lvl="1"/>
            <a:r>
              <a:rPr lang="fr-CH" noProof="0" dirty="0" smtClean="0"/>
              <a:t>Pour les marginaux, les visionnaires et les paysans rebelles</a:t>
            </a:r>
          </a:p>
          <a:p>
            <a:pPr lvl="1"/>
            <a:endParaRPr lang="fr-CH" noProof="0" dirty="0" smtClean="0"/>
          </a:p>
          <a:p>
            <a:r>
              <a:rPr lang="fr-CH" noProof="0" dirty="0" smtClean="0"/>
              <a:t>Le système agricole développé par les pionniers bio est encore </a:t>
            </a:r>
            <a:r>
              <a:rPr lang="fr-CH" noProof="0" dirty="0" err="1" smtClean="0"/>
              <a:t>consi-déré</a:t>
            </a:r>
            <a:r>
              <a:rPr lang="fr-CH" noProof="0" dirty="0" smtClean="0"/>
              <a:t> comme un modèle pour l’agriculture et l’agroalimentaire durables</a:t>
            </a:r>
          </a:p>
          <a:p>
            <a:pPr lvl="1"/>
            <a:r>
              <a:rPr lang="fr-CH" noProof="0" dirty="0" smtClean="0"/>
              <a:t>Regroupement en organisations</a:t>
            </a:r>
          </a:p>
          <a:p>
            <a:pPr lvl="1"/>
            <a:r>
              <a:rPr lang="fr-CH" dirty="0" smtClean="0"/>
              <a:t>Basé sur des recherches scientifiques et des expériences de la pratique</a:t>
            </a:r>
            <a:endParaRPr lang="fr-CH" noProof="0" dirty="0" smtClean="0"/>
          </a:p>
          <a:p>
            <a:pPr lvl="1"/>
            <a:r>
              <a:rPr lang="fr-CH" dirty="0" smtClean="0"/>
              <a:t>Le marché s’oriente d’après les besoins des consommateurs</a:t>
            </a:r>
          </a:p>
          <a:p>
            <a:pPr lvl="1"/>
            <a:r>
              <a:rPr lang="fr-CH" noProof="0" dirty="0" smtClean="0"/>
              <a:t>Protection de l’environnement et respect des animaux</a:t>
            </a:r>
            <a:endParaRPr lang="fr-CH" noProof="0" dirty="0"/>
          </a:p>
        </p:txBody>
      </p:sp>
    </p:spTree>
    <p:extLst>
      <p:ext uri="{BB962C8B-B14F-4D97-AF65-F5344CB8AC3E}">
        <p14:creationId xmlns:p14="http://schemas.microsoft.com/office/powerpoint/2010/main" val="332890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Les pionniers dans l’histoire de l’agriculture bio</a:t>
            </a:r>
            <a:endParaRPr lang="fr-CH" dirty="0"/>
          </a:p>
        </p:txBody>
      </p:sp>
      <p:sp>
        <p:nvSpPr>
          <p:cNvPr id="3" name="Inhaltsplatzhalter 2"/>
          <p:cNvSpPr>
            <a:spLocks noGrp="1"/>
          </p:cNvSpPr>
          <p:nvPr>
            <p:ph idx="12"/>
          </p:nvPr>
        </p:nvSpPr>
        <p:spPr/>
        <p:txBody>
          <a:bodyPr>
            <a:normAutofit/>
          </a:bodyPr>
          <a:lstStyle/>
          <a:p>
            <a:r>
              <a:rPr lang="fr-CH" noProof="0" dirty="0" smtClean="0"/>
              <a:t>Dr Rudolf Steiner *1861, </a:t>
            </a:r>
            <a:r>
              <a:rPr lang="fr-CH" baseline="30000" noProof="0" dirty="0" smtClean="0">
                <a:sym typeface="Wingdings 2" panose="05020102010507070707" pitchFamily="18" charset="2"/>
              </a:rPr>
              <a:t></a:t>
            </a:r>
            <a:r>
              <a:rPr lang="fr-CH" noProof="0" dirty="0" smtClean="0"/>
              <a:t>1925</a:t>
            </a:r>
            <a:endParaRPr lang="fr-CH" noProof="0"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a:xfrm>
            <a:off x="619904" y="1543199"/>
            <a:ext cx="6112336" cy="1021705"/>
          </a:xfrm>
        </p:spPr>
        <p:txBody>
          <a:bodyPr/>
          <a:lstStyle/>
          <a:p>
            <a:r>
              <a:rPr lang="fr-CH" dirty="0" smtClean="0"/>
              <a:t>Prestations particulières</a:t>
            </a:r>
          </a:p>
          <a:p>
            <a:pPr lvl="1"/>
            <a:r>
              <a:rPr lang="fr-CH" dirty="0" smtClean="0"/>
              <a:t>Fondateur de l’agriculture biodynamique (la biodynamie)</a:t>
            </a:r>
          </a:p>
          <a:p>
            <a:pPr lvl="1"/>
            <a:r>
              <a:rPr lang="fr-CH" dirty="0" smtClean="0"/>
              <a:t>Fondateur de l’anthroposophie</a:t>
            </a:r>
            <a:endParaRPr lang="fr-CH" dirty="0"/>
          </a:p>
        </p:txBody>
      </p:sp>
      <p:sp>
        <p:nvSpPr>
          <p:cNvPr id="7" name="Inhaltsplatzhalter 6"/>
          <p:cNvSpPr>
            <a:spLocks noGrp="1"/>
          </p:cNvSpPr>
          <p:nvPr>
            <p:ph sz="quarter" idx="61"/>
          </p:nvPr>
        </p:nvSpPr>
        <p:spPr>
          <a:xfrm>
            <a:off x="615142" y="2708920"/>
            <a:ext cx="7908954" cy="3312368"/>
          </a:xfrm>
        </p:spPr>
        <p:txBody>
          <a:bodyPr/>
          <a:lstStyle/>
          <a:p>
            <a:r>
              <a:rPr lang="fr-CH" dirty="0" smtClean="0"/>
              <a:t>Sa vie et son œuvre</a:t>
            </a:r>
          </a:p>
          <a:p>
            <a:pPr lvl="1"/>
            <a:r>
              <a:rPr lang="fr-CH" altLang="de-DE" dirty="0" smtClean="0"/>
              <a:t>Études à Vienne : Mathématiques, sciences naturelles (+ cours de littérature, de philosophie et d’histoire)</a:t>
            </a:r>
          </a:p>
          <a:p>
            <a:pPr lvl="1"/>
            <a:r>
              <a:rPr lang="fr-CH" altLang="de-DE" dirty="0" smtClean="0"/>
              <a:t>Doctorat en philosophie à l’université de Rostock</a:t>
            </a:r>
          </a:p>
          <a:p>
            <a:pPr lvl="1"/>
            <a:r>
              <a:rPr lang="fr-CH" altLang="de-DE" dirty="0"/>
              <a:t>Édition </a:t>
            </a:r>
            <a:r>
              <a:rPr lang="fr-CH" altLang="de-DE" dirty="0" smtClean="0"/>
              <a:t>des œuvres de </a:t>
            </a:r>
            <a:r>
              <a:rPr lang="fr-CH" dirty="0" smtClean="0"/>
              <a:t>J. W. von Goethe sur les sciences naturelles</a:t>
            </a:r>
          </a:p>
          <a:p>
            <a:pPr lvl="1"/>
            <a:r>
              <a:rPr lang="fr-CH" altLang="de-DE" dirty="0" smtClean="0"/>
              <a:t>Développement de l’anthroposophie : Tournée de conférences à Berlin et dans toute l’Europe sur la pédagogie, l’art, la médecine, la théologie et l’agriculture (&gt; 5’000 conférences)</a:t>
            </a:r>
          </a:p>
          <a:p>
            <a:pPr lvl="1"/>
            <a:r>
              <a:rPr lang="fr-CH" altLang="de-DE" spc="-10" dirty="0"/>
              <a:t>Lancement du mouvement des écoles </a:t>
            </a:r>
            <a:r>
              <a:rPr lang="fr-CH" altLang="de-DE" spc="-10" dirty="0" smtClean="0"/>
              <a:t>Waldorf à Stuttgart (CH : écoles Steiner)</a:t>
            </a:r>
          </a:p>
          <a:p>
            <a:pPr lvl="1"/>
            <a:r>
              <a:rPr lang="fr-CH" altLang="de-DE" spc="-10" dirty="0" smtClean="0"/>
              <a:t>Cours </a:t>
            </a:r>
            <a:r>
              <a:rPr lang="fr-CH" altLang="de-DE" spc="-10" dirty="0"/>
              <a:t>aux Agriculteurs : Fondement spirituel d’une agriculture prospère </a:t>
            </a:r>
            <a:r>
              <a:rPr lang="fr-CH" altLang="de-DE" spc="-10" dirty="0" smtClean="0"/>
              <a:t>(1924)</a:t>
            </a:r>
          </a:p>
          <a:p>
            <a:pPr lvl="1"/>
            <a:r>
              <a:rPr lang="fr-CH" spc="-10" dirty="0"/>
              <a:t>Fondation de la Société </a:t>
            </a:r>
            <a:r>
              <a:rPr lang="fr-CH" spc="-10" dirty="0" smtClean="0"/>
              <a:t>anthroposophique</a:t>
            </a:r>
            <a:endParaRPr lang="fr-CH"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732240" y="933550"/>
            <a:ext cx="1711325" cy="1431179"/>
          </a:xfrm>
        </p:spPr>
      </p:pic>
    </p:spTree>
    <p:extLst>
      <p:ext uri="{BB962C8B-B14F-4D97-AF65-F5344CB8AC3E}">
        <p14:creationId xmlns:p14="http://schemas.microsoft.com/office/powerpoint/2010/main" val="44757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pionniers dans l’histoire de l’agriculture bio</a:t>
            </a:r>
            <a:endParaRPr lang="fr-CH" noProof="0" dirty="0"/>
          </a:p>
        </p:txBody>
      </p:sp>
      <p:sp>
        <p:nvSpPr>
          <p:cNvPr id="3" name="Inhaltsplatzhalter 2"/>
          <p:cNvSpPr>
            <a:spLocks noGrp="1"/>
          </p:cNvSpPr>
          <p:nvPr>
            <p:ph idx="12"/>
          </p:nvPr>
        </p:nvSpPr>
        <p:spPr/>
        <p:txBody>
          <a:bodyPr>
            <a:normAutofit/>
          </a:bodyPr>
          <a:lstStyle/>
          <a:p>
            <a:r>
              <a:rPr lang="fr-CH" noProof="0" dirty="0" smtClean="0"/>
              <a:t>Mina Hofstetter  *1883, </a:t>
            </a:r>
            <a:r>
              <a:rPr lang="fr-CH" baseline="30000" noProof="0" dirty="0" smtClean="0">
                <a:sym typeface="Wingdings 2" panose="05020102010507070707" pitchFamily="18" charset="2"/>
              </a:rPr>
              <a:t></a:t>
            </a:r>
            <a:r>
              <a:rPr lang="fr-CH" noProof="0" dirty="0" smtClean="0"/>
              <a:t>1963</a:t>
            </a:r>
            <a:endParaRPr lang="fr-CH" noProof="0"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fr-CH" noProof="0" dirty="0" smtClean="0"/>
              <a:t>Prestations particulières</a:t>
            </a:r>
          </a:p>
          <a:p>
            <a:pPr lvl="1"/>
            <a:r>
              <a:rPr lang="fr-CH" spc="-10" noProof="0" dirty="0" smtClean="0"/>
              <a:t>Expérimentations agronomiques sur son domaine sans bétail</a:t>
            </a:r>
          </a:p>
          <a:p>
            <a:pPr lvl="1"/>
            <a:r>
              <a:rPr lang="fr-CH" dirty="0" smtClean="0"/>
              <a:t>Publications, conférences, </a:t>
            </a:r>
            <a:r>
              <a:rPr lang="fr-CH" dirty="0"/>
              <a:t>cours </a:t>
            </a:r>
            <a:r>
              <a:rPr lang="fr-CH" dirty="0" smtClean="0"/>
              <a:t/>
            </a:r>
            <a:br>
              <a:rPr lang="fr-CH" dirty="0" smtClean="0"/>
            </a:br>
            <a:r>
              <a:rPr lang="fr-CH" dirty="0" smtClean="0"/>
              <a:t>(</a:t>
            </a:r>
            <a:r>
              <a:rPr lang="fr-CH" dirty="0"/>
              <a:t>Mouvement pour la diététique de </a:t>
            </a:r>
            <a:r>
              <a:rPr lang="fr-CH" dirty="0" smtClean="0"/>
              <a:t>vie</a:t>
            </a:r>
            <a:r>
              <a:rPr lang="fr-CH" noProof="0" dirty="0" smtClean="0"/>
              <a:t>)</a:t>
            </a:r>
          </a:p>
          <a:p>
            <a:pPr lvl="1"/>
            <a:r>
              <a:rPr lang="fr-CH" dirty="0" smtClean="0"/>
              <a:t>Cours d’agriculture biologique dans sa ferme</a:t>
            </a:r>
            <a:endParaRPr lang="fr-CH" noProof="0" dirty="0" smtClean="0"/>
          </a:p>
        </p:txBody>
      </p:sp>
      <p:sp>
        <p:nvSpPr>
          <p:cNvPr id="7" name="Inhaltsplatzhalter 6"/>
          <p:cNvSpPr>
            <a:spLocks noGrp="1"/>
          </p:cNvSpPr>
          <p:nvPr>
            <p:ph sz="quarter" idx="61"/>
          </p:nvPr>
        </p:nvSpPr>
        <p:spPr/>
        <p:txBody>
          <a:bodyPr/>
          <a:lstStyle/>
          <a:p>
            <a:r>
              <a:rPr lang="fr-CH" noProof="0" dirty="0" smtClean="0"/>
              <a:t>Ses idées principales</a:t>
            </a:r>
          </a:p>
          <a:p>
            <a:pPr lvl="1"/>
            <a:r>
              <a:rPr lang="fr-CH" dirty="0" smtClean="0"/>
              <a:t>Une nourriture saine a besoin de sols sains</a:t>
            </a:r>
            <a:endParaRPr lang="fr-CH" noProof="0" dirty="0" smtClean="0"/>
          </a:p>
          <a:p>
            <a:pPr lvl="1"/>
            <a:r>
              <a:rPr lang="fr-CH" dirty="0" smtClean="0"/>
              <a:t>Miser sur la qualité plutôt que sur la quantité</a:t>
            </a:r>
            <a:endParaRPr lang="fr-CH" noProof="0" dirty="0" smtClean="0"/>
          </a:p>
          <a:p>
            <a:pPr lvl="1"/>
            <a:r>
              <a:rPr lang="fr-CH" dirty="0" smtClean="0"/>
              <a:t>Travail du sol seulement en surface (car le sol est un organisme vivant</a:t>
            </a:r>
            <a:r>
              <a:rPr lang="fr-CH" noProof="0" dirty="0" smtClean="0"/>
              <a:t>)</a:t>
            </a:r>
          </a:p>
          <a:p>
            <a:pPr lvl="1"/>
            <a:r>
              <a:rPr lang="fr-CH" dirty="0" smtClean="0"/>
              <a:t>Couvrir le sol le plus souvent possible</a:t>
            </a:r>
            <a:endParaRPr lang="fr-CH" noProof="0" dirty="0" smtClean="0"/>
          </a:p>
          <a:p>
            <a:pPr lvl="1"/>
            <a:r>
              <a:rPr lang="fr-CH" dirty="0" smtClean="0"/>
              <a:t>L’engrais idéal est le compost</a:t>
            </a:r>
          </a:p>
          <a:p>
            <a:pPr lvl="1"/>
            <a:r>
              <a:rPr lang="fr-CH" noProof="0" dirty="0" smtClean="0"/>
              <a:t>La poudre de roche est un amendement de grande valeur</a:t>
            </a:r>
          </a:p>
          <a:p>
            <a:pPr lvl="1"/>
            <a:r>
              <a:rPr lang="fr-CH" dirty="0" smtClean="0"/>
              <a:t>Remplacer les jachères par des engrais verts</a:t>
            </a:r>
            <a:endParaRPr lang="fr-CH" noProof="0" dirty="0"/>
          </a:p>
        </p:txBody>
      </p:sp>
      <p:pic>
        <p:nvPicPr>
          <p:cNvPr id="10" name="Inhaltsplatzhalter 9"/>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04025" y="1554535"/>
            <a:ext cx="1711325" cy="1431179"/>
          </a:xfrm>
        </p:spPr>
      </p:pic>
    </p:spTree>
    <p:extLst>
      <p:ext uri="{BB962C8B-B14F-4D97-AF65-F5344CB8AC3E}">
        <p14:creationId xmlns:p14="http://schemas.microsoft.com/office/powerpoint/2010/main" val="765153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pionniers dans l’histoire de l’agriculture bio</a:t>
            </a:r>
            <a:endParaRPr lang="fr-CH" noProof="0" dirty="0"/>
          </a:p>
        </p:txBody>
      </p:sp>
      <p:sp>
        <p:nvSpPr>
          <p:cNvPr id="3" name="Inhaltsplatzhalter 2"/>
          <p:cNvSpPr>
            <a:spLocks noGrp="1"/>
          </p:cNvSpPr>
          <p:nvPr>
            <p:ph idx="12"/>
          </p:nvPr>
        </p:nvSpPr>
        <p:spPr/>
        <p:txBody>
          <a:bodyPr>
            <a:normAutofit fontScale="92500"/>
          </a:bodyPr>
          <a:lstStyle/>
          <a:p>
            <a:r>
              <a:rPr lang="fr-CH" noProof="0" dirty="0" smtClean="0"/>
              <a:t>Dr Hans Müller *1891, </a:t>
            </a:r>
            <a:r>
              <a:rPr lang="fr-CH" baseline="30000" noProof="0" dirty="0" smtClean="0">
                <a:sym typeface="Wingdings 2" panose="05020102010507070707" pitchFamily="18" charset="2"/>
              </a:rPr>
              <a:t></a:t>
            </a:r>
            <a:r>
              <a:rPr lang="fr-CH" noProof="0" dirty="0" smtClean="0"/>
              <a:t>1988 ; Maria Müller *1899, </a:t>
            </a:r>
            <a:r>
              <a:rPr lang="fr-CH" baseline="30000" noProof="0" dirty="0" smtClean="0">
                <a:sym typeface="Wingdings 2" panose="05020102010507070707" pitchFamily="18" charset="2"/>
              </a:rPr>
              <a:t></a:t>
            </a:r>
            <a:r>
              <a:rPr lang="fr-CH" noProof="0" dirty="0" smtClean="0"/>
              <a:t>1969</a:t>
            </a:r>
            <a:endParaRPr lang="fr-CH" noProof="0"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fr-CH" noProof="0" dirty="0" smtClean="0"/>
              <a:t>Prestations particulières</a:t>
            </a:r>
          </a:p>
          <a:p>
            <a:pPr lvl="1"/>
            <a:r>
              <a:rPr lang="fr-CH" noProof="0" dirty="0" smtClean="0"/>
              <a:t>Couple fondateur (</a:t>
            </a:r>
            <a:r>
              <a:rPr lang="fr-CH" dirty="0"/>
              <a:t>avec Hans Peter Rusch) </a:t>
            </a:r>
            <a:r>
              <a:rPr lang="fr-CH" noProof="0" dirty="0" smtClean="0"/>
              <a:t>de l’agriculture organo-biologique comme méthode à part entière</a:t>
            </a:r>
          </a:p>
          <a:p>
            <a:pPr lvl="1"/>
            <a:r>
              <a:rPr lang="fr-CH" altLang="de-DE" dirty="0" smtClean="0"/>
              <a:t>Ouverture </a:t>
            </a:r>
            <a:r>
              <a:rPr lang="fr-CH" altLang="de-DE" dirty="0"/>
              <a:t>de </a:t>
            </a:r>
            <a:r>
              <a:rPr lang="fr-CH" altLang="de-DE" dirty="0" smtClean="0"/>
              <a:t>l’école </a:t>
            </a:r>
            <a:r>
              <a:rPr lang="fr-CH" altLang="de-DE" dirty="0"/>
              <a:t>pour les mères de </a:t>
            </a:r>
            <a:r>
              <a:rPr lang="fr-CH" altLang="de-DE" dirty="0" smtClean="0"/>
              <a:t>famille et du centre de formation du </a:t>
            </a:r>
            <a:r>
              <a:rPr lang="fr-CH" altLang="de-DE" noProof="0" dirty="0" smtClean="0"/>
              <a:t>Möschberg BE</a:t>
            </a:r>
            <a:endParaRPr lang="fr-CH" noProof="0" dirty="0" smtClean="0"/>
          </a:p>
          <a:p>
            <a:pPr lvl="1"/>
            <a:endParaRPr lang="fr-CH" noProof="0" dirty="0" smtClean="0"/>
          </a:p>
          <a:p>
            <a:endParaRPr lang="fr-CH" noProof="0" dirty="0"/>
          </a:p>
        </p:txBody>
      </p:sp>
      <p:sp>
        <p:nvSpPr>
          <p:cNvPr id="7" name="Inhaltsplatzhalter 6"/>
          <p:cNvSpPr>
            <a:spLocks noGrp="1"/>
          </p:cNvSpPr>
          <p:nvPr>
            <p:ph sz="quarter" idx="61"/>
          </p:nvPr>
        </p:nvSpPr>
        <p:spPr>
          <a:xfrm>
            <a:off x="615141" y="3091201"/>
            <a:ext cx="5295369" cy="3087035"/>
          </a:xfrm>
        </p:spPr>
        <p:txBody>
          <a:bodyPr/>
          <a:lstStyle/>
          <a:p>
            <a:r>
              <a:rPr lang="fr-CH" noProof="0" dirty="0" smtClean="0"/>
              <a:t>Hans Müller</a:t>
            </a:r>
          </a:p>
          <a:p>
            <a:pPr lvl="1"/>
            <a:r>
              <a:rPr lang="fr-CH" altLang="de-DE" noProof="0" dirty="0" smtClean="0"/>
              <a:t>Création du «</a:t>
            </a:r>
            <a:r>
              <a:rPr lang="fr-CH" altLang="de-DE" dirty="0" smtClean="0"/>
              <a:t>Bund </a:t>
            </a:r>
            <a:r>
              <a:rPr lang="fr-CH" altLang="de-DE" dirty="0" err="1" smtClean="0"/>
              <a:t>abstinenter</a:t>
            </a:r>
            <a:r>
              <a:rPr lang="fr-CH" altLang="de-DE" dirty="0" smtClean="0"/>
              <a:t> Bauern und </a:t>
            </a:r>
            <a:r>
              <a:rPr lang="fr-CH" altLang="de-DE" dirty="0" err="1" smtClean="0"/>
              <a:t>Bäuerinnen</a:t>
            </a:r>
            <a:r>
              <a:rPr lang="fr-CH" altLang="de-DE" dirty="0" smtClean="0"/>
              <a:t>» (</a:t>
            </a:r>
            <a:r>
              <a:rPr lang="fr-CH" altLang="de-DE" noProof="0" dirty="0" smtClean="0"/>
              <a:t>association des paysannes et paysans abstinents : engagement pour la mise en valeur non alcoolique des fruits)</a:t>
            </a:r>
          </a:p>
          <a:p>
            <a:pPr lvl="1"/>
            <a:r>
              <a:rPr lang="fr-CH" altLang="de-DE" dirty="0" smtClean="0"/>
              <a:t>Agrarien actif au Conseil national</a:t>
            </a:r>
            <a:endParaRPr lang="fr-CH" altLang="de-DE" noProof="0" dirty="0" smtClean="0"/>
          </a:p>
          <a:p>
            <a:pPr lvl="1"/>
            <a:r>
              <a:rPr lang="fr-CH" spc="0" dirty="0" smtClean="0"/>
              <a:t>Création de la «</a:t>
            </a:r>
            <a:r>
              <a:rPr lang="fr-CH" spc="0" noProof="0" dirty="0" smtClean="0"/>
              <a:t>Schweizerische </a:t>
            </a:r>
            <a:r>
              <a:rPr lang="fr-CH" spc="0" noProof="0" dirty="0" err="1" smtClean="0"/>
              <a:t>Zentralstelle</a:t>
            </a:r>
            <a:r>
              <a:rPr lang="fr-CH" spc="0" noProof="0" dirty="0" smtClean="0"/>
              <a:t> für </a:t>
            </a:r>
            <a:r>
              <a:rPr lang="fr-CH" spc="0" noProof="0" dirty="0" err="1" smtClean="0"/>
              <a:t>Jugend</a:t>
            </a:r>
            <a:r>
              <a:rPr lang="fr-CH" spc="0" noProof="0" dirty="0" smtClean="0"/>
              <a:t>-, Kultur- und </a:t>
            </a:r>
            <a:r>
              <a:rPr lang="fr-CH" spc="0" noProof="0" dirty="0" err="1" smtClean="0"/>
              <a:t>Fürsorgearbeit</a:t>
            </a:r>
            <a:r>
              <a:rPr lang="fr-CH" spc="0" dirty="0" smtClean="0"/>
              <a:t>» (centrale suisse pour la jeunesse, la culture et l’</a:t>
            </a:r>
            <a:r>
              <a:rPr lang="fr-CH" spc="0" dirty="0" err="1" smtClean="0"/>
              <a:t>assistace</a:t>
            </a:r>
            <a:r>
              <a:rPr lang="fr-CH" spc="0" dirty="0" smtClean="0"/>
              <a:t> sociale)</a:t>
            </a:r>
          </a:p>
          <a:p>
            <a:pPr lvl="1"/>
            <a:r>
              <a:rPr lang="fr-CH" spc="-50" noProof="0" dirty="0" smtClean="0"/>
              <a:t>Création de l’«Anbau- und Verwertungsgenossenschaft AVG» en 1946 (</a:t>
            </a:r>
            <a:r>
              <a:rPr lang="fr-CH" spc="-50" noProof="0" dirty="0" err="1" smtClean="0"/>
              <a:t>aujourdh’ui</a:t>
            </a:r>
            <a:r>
              <a:rPr lang="fr-CH" spc="-50" noProof="0" dirty="0" smtClean="0"/>
              <a:t> : </a:t>
            </a:r>
            <a:r>
              <a:rPr lang="fr-CH" spc="-50" noProof="0" dirty="0" err="1" smtClean="0"/>
              <a:t>terraviva</a:t>
            </a:r>
            <a:r>
              <a:rPr lang="fr-CH" spc="-50" noProof="0" dirty="0" smtClean="0"/>
              <a:t> ag/sa)</a:t>
            </a:r>
          </a:p>
        </p:txBody>
      </p:sp>
      <p:sp>
        <p:nvSpPr>
          <p:cNvPr id="10" name="Inhaltsplatzhalter 6"/>
          <p:cNvSpPr txBox="1">
            <a:spLocks/>
          </p:cNvSpPr>
          <p:nvPr/>
        </p:nvSpPr>
        <p:spPr bwMode="auto">
          <a:xfrm>
            <a:off x="6156176" y="3091200"/>
            <a:ext cx="2604839" cy="308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10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1800" dirty="0" smtClean="0"/>
              <a:t>Maria Müller</a:t>
            </a:r>
          </a:p>
          <a:p>
            <a:pPr lvl="1"/>
            <a:r>
              <a:rPr lang="fr-CH" altLang="de-DE" dirty="0" smtClean="0"/>
              <a:t>Réalisation d’ouvrages sur l’agriculture organique et les sciences agricoles</a:t>
            </a:r>
          </a:p>
          <a:p>
            <a:pPr lvl="1"/>
            <a:r>
              <a:rPr lang="fr-CH" altLang="de-DE" dirty="0" smtClean="0"/>
              <a:t>Direction </a:t>
            </a:r>
            <a:r>
              <a:rPr lang="fr-CH" altLang="de-DE" dirty="0"/>
              <a:t>de l’école pour les mères de famille et du centre de formation du Möschberg </a:t>
            </a:r>
            <a:r>
              <a:rPr lang="fr-CH" altLang="de-DE" dirty="0" smtClean="0"/>
              <a:t>BE</a:t>
            </a:r>
            <a:endParaRPr lang="fr-CH"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308304" y="1543918"/>
            <a:ext cx="1452711" cy="1452711"/>
          </a:xfrm>
        </p:spPr>
      </p:pic>
    </p:spTree>
    <p:extLst>
      <p:ext uri="{BB962C8B-B14F-4D97-AF65-F5344CB8AC3E}">
        <p14:creationId xmlns:p14="http://schemas.microsoft.com/office/powerpoint/2010/main" val="137497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pionniers dans l’histoire de l’agriculture bio</a:t>
            </a:r>
            <a:endParaRPr lang="fr-CH" noProof="0" dirty="0"/>
          </a:p>
        </p:txBody>
      </p:sp>
      <p:sp>
        <p:nvSpPr>
          <p:cNvPr id="3" name="Inhaltsplatzhalter 2"/>
          <p:cNvSpPr>
            <a:spLocks noGrp="1"/>
          </p:cNvSpPr>
          <p:nvPr>
            <p:ph idx="12"/>
          </p:nvPr>
        </p:nvSpPr>
        <p:spPr/>
        <p:txBody>
          <a:bodyPr>
            <a:normAutofit fontScale="92500"/>
          </a:bodyPr>
          <a:lstStyle/>
          <a:p>
            <a:r>
              <a:rPr lang="fr-CH" noProof="0" dirty="0" smtClean="0"/>
              <a:t>Raoul Lemaire *1884, </a:t>
            </a:r>
            <a:r>
              <a:rPr lang="fr-CH" baseline="30000" noProof="0" dirty="0" smtClean="0">
                <a:sym typeface="Wingdings 2" panose="05020102010507070707" pitchFamily="18" charset="2"/>
              </a:rPr>
              <a:t></a:t>
            </a:r>
            <a:r>
              <a:rPr lang="fr-CH" noProof="0" dirty="0" smtClean="0"/>
              <a:t>1972 et Jean Boucher *1915, </a:t>
            </a:r>
            <a:r>
              <a:rPr lang="fr-CH" baseline="30000" noProof="0" dirty="0" smtClean="0">
                <a:sym typeface="Wingdings 2" panose="05020102010507070707" pitchFamily="18" charset="2"/>
              </a:rPr>
              <a:t></a:t>
            </a:r>
            <a:r>
              <a:rPr lang="fr-CH" noProof="0" dirty="0" smtClean="0"/>
              <a:t>2009</a:t>
            </a:r>
            <a:endParaRPr lang="fr-CH" noProof="0"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fr-CH" noProof="0" dirty="0" smtClean="0"/>
              <a:t>Prestations particulières</a:t>
            </a:r>
          </a:p>
          <a:p>
            <a:pPr lvl="1"/>
            <a:r>
              <a:rPr lang="fr-CH" noProof="0" dirty="0" smtClean="0"/>
              <a:t>Le duo </a:t>
            </a:r>
            <a:r>
              <a:rPr lang="fr-CH" dirty="0" smtClean="0"/>
              <a:t>élabore en France la </a:t>
            </a:r>
            <a:r>
              <a:rPr lang="fr-CH" dirty="0"/>
              <a:t>méthode dite </a:t>
            </a:r>
            <a:r>
              <a:rPr lang="fr-CH" i="1" dirty="0"/>
              <a:t>Lemaire-Boucher</a:t>
            </a:r>
            <a:r>
              <a:rPr lang="fr-CH" dirty="0"/>
              <a:t> basée sur l'utilisation d'une </a:t>
            </a:r>
            <a:r>
              <a:rPr lang="fr-CH" dirty="0" smtClean="0"/>
              <a:t>algue riche en calcaire et en oligoéléments, </a:t>
            </a:r>
            <a:r>
              <a:rPr lang="fr-CH" dirty="0"/>
              <a:t>le lithothamne, pour fertiliser les sols</a:t>
            </a:r>
          </a:p>
          <a:p>
            <a:pPr lvl="1"/>
            <a:r>
              <a:rPr lang="fr-CH" noProof="0" dirty="0" smtClean="0"/>
              <a:t>En Suisse, les paysans qui pratiquaient cette méthode étaient regroupés au sein de l’association Progana.</a:t>
            </a:r>
          </a:p>
        </p:txBody>
      </p:sp>
      <p:sp>
        <p:nvSpPr>
          <p:cNvPr id="7" name="Inhaltsplatzhalter 6"/>
          <p:cNvSpPr>
            <a:spLocks noGrp="1"/>
          </p:cNvSpPr>
          <p:nvPr>
            <p:ph sz="quarter" idx="61"/>
          </p:nvPr>
        </p:nvSpPr>
        <p:spPr>
          <a:xfrm>
            <a:off x="615141" y="3356992"/>
            <a:ext cx="8145874" cy="2821244"/>
          </a:xfrm>
        </p:spPr>
        <p:txBody>
          <a:bodyPr/>
          <a:lstStyle/>
          <a:p>
            <a:r>
              <a:rPr lang="fr-CH" noProof="0" dirty="0" smtClean="0"/>
              <a:t>L’agriculture biologique selon Lemaire-Boucher</a:t>
            </a:r>
          </a:p>
          <a:p>
            <a:pPr lvl="1"/>
            <a:r>
              <a:rPr lang="fr-CH" altLang="de-DE" noProof="0" dirty="0" smtClean="0"/>
              <a:t>Importance des amendements à base de lithothamne, </a:t>
            </a:r>
            <a:br>
              <a:rPr lang="fr-CH" altLang="de-DE" noProof="0" dirty="0" smtClean="0"/>
            </a:br>
            <a:r>
              <a:rPr lang="fr-CH" altLang="de-DE" noProof="0" dirty="0" smtClean="0"/>
              <a:t>un matériaux </a:t>
            </a:r>
            <a:r>
              <a:rPr lang="fr-CH" dirty="0"/>
              <a:t>riche en calcaire et en oligoéléments </a:t>
            </a:r>
            <a:r>
              <a:rPr lang="fr-CH" dirty="0" smtClean="0"/>
              <a:t/>
            </a:r>
            <a:br>
              <a:rPr lang="fr-CH" dirty="0" smtClean="0"/>
            </a:br>
            <a:r>
              <a:rPr lang="fr-CH" altLang="de-DE" noProof="0" dirty="0" smtClean="0"/>
              <a:t>constitué par les squelettes calcifiés d’une algue marine</a:t>
            </a:r>
          </a:p>
          <a:p>
            <a:pPr lvl="1"/>
            <a:r>
              <a:rPr lang="fr-CH" altLang="de-DE" dirty="0" smtClean="0"/>
              <a:t>Formation et gestion de l’humus, semis de couverture </a:t>
            </a:r>
            <a:br>
              <a:rPr lang="fr-CH" altLang="de-DE" dirty="0" smtClean="0"/>
            </a:br>
            <a:r>
              <a:rPr lang="fr-CH" altLang="de-DE" dirty="0" smtClean="0"/>
              <a:t>à base de légumineuses, compostage rapide des matières organiques, </a:t>
            </a:r>
            <a:br>
              <a:rPr lang="fr-CH" altLang="de-DE" dirty="0" smtClean="0"/>
            </a:br>
            <a:r>
              <a:rPr lang="fr-CH" altLang="de-DE" dirty="0" smtClean="0"/>
              <a:t>semis directs ou travail du sol minimal</a:t>
            </a:r>
          </a:p>
          <a:p>
            <a:pPr lvl="1"/>
            <a:r>
              <a:rPr lang="fr-CH" altLang="de-DE" noProof="0" dirty="0" smtClean="0"/>
              <a:t>Le but de tout cela était de favoriser la vie du sol au point de plus avoir besoin d’apporter de fertilisants provenant de l’extérieur</a:t>
            </a:r>
          </a:p>
          <a:p>
            <a:pPr lvl="1"/>
            <a:endParaRPr lang="fr-CH" spc="-50" noProof="0" dirty="0" smtClean="0"/>
          </a:p>
        </p:txBody>
      </p:sp>
      <p:pic>
        <p:nvPicPr>
          <p:cNvPr id="1026" name="Picture 2" descr="https://upload.wikimedia.org/wikipedia/commons/6/67/Raoul_Lemaire.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94898" y="1543199"/>
            <a:ext cx="1620452" cy="1269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an Bouche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6894898" y="2780669"/>
            <a:ext cx="1620452" cy="14541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894898" y="4234819"/>
            <a:ext cx="1800200" cy="461665"/>
          </a:xfrm>
          <a:prstGeom prst="rect">
            <a:avLst/>
          </a:prstGeom>
          <a:noFill/>
        </p:spPr>
        <p:txBody>
          <a:bodyPr wrap="square" rtlCol="0">
            <a:spAutoFit/>
          </a:bodyPr>
          <a:lstStyle/>
          <a:p>
            <a:r>
              <a:rPr lang="fr-CH" sz="1200" dirty="0" smtClean="0"/>
              <a:t>Raoul Lemaire (en haut) et Jean Boucher</a:t>
            </a:r>
            <a:endParaRPr lang="fr-CH" sz="1200" dirty="0"/>
          </a:p>
        </p:txBody>
      </p:sp>
    </p:spTree>
    <p:extLst>
      <p:ext uri="{BB962C8B-B14F-4D97-AF65-F5344CB8AC3E}">
        <p14:creationId xmlns:p14="http://schemas.microsoft.com/office/powerpoint/2010/main" val="1355502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421354" cy="474206"/>
          </a:xfrm>
        </p:spPr>
        <p:txBody>
          <a:bodyPr/>
          <a:lstStyle/>
          <a:p>
            <a:r>
              <a:rPr lang="fr-CH" spc="-30" noProof="0" dirty="0" smtClean="0"/>
              <a:t>Étapes du développement de l’agriculture biologique</a:t>
            </a:r>
            <a:endParaRPr lang="fr-CH" spc="-30" noProof="0" dirty="0"/>
          </a:p>
        </p:txBody>
      </p:sp>
      <p:sp>
        <p:nvSpPr>
          <p:cNvPr id="3" name="Inhaltsplatzhalter 2"/>
          <p:cNvSpPr>
            <a:spLocks noGrp="1"/>
          </p:cNvSpPr>
          <p:nvPr>
            <p:ph idx="12"/>
          </p:nvPr>
        </p:nvSpPr>
        <p:spPr>
          <a:xfrm>
            <a:off x="621896" y="823969"/>
            <a:ext cx="8126568" cy="444791"/>
          </a:xfrm>
        </p:spPr>
        <p:txBody>
          <a:bodyPr>
            <a:normAutofit fontScale="92500"/>
          </a:bodyPr>
          <a:lstStyle/>
          <a:p>
            <a:r>
              <a:rPr lang="fr-CH" noProof="0" dirty="0" smtClean="0"/>
              <a:t>1950 - 2000   Organisations de développement économique</a:t>
            </a:r>
            <a:endParaRPr lang="fr-CH" noProof="0" dirty="0"/>
          </a:p>
        </p:txBody>
      </p:sp>
      <p:sp>
        <p:nvSpPr>
          <p:cNvPr id="8" name="Inhaltsplatzhalter 7"/>
          <p:cNvSpPr>
            <a:spLocks noGrp="1"/>
          </p:cNvSpPr>
          <p:nvPr>
            <p:ph sz="quarter" idx="23"/>
          </p:nvPr>
        </p:nvSpPr>
        <p:spPr>
          <a:xfrm>
            <a:off x="628650" y="4949793"/>
            <a:ext cx="7904192" cy="1266353"/>
          </a:xfrm>
        </p:spPr>
        <p:txBody>
          <a:bodyPr/>
          <a:lstStyle/>
          <a:p>
            <a:r>
              <a:rPr lang="fr-CH" sz="1600" spc="10" noProof="0" dirty="0" smtClean="0"/>
              <a:t>La commercialisation des produits bio ne s’est véritablement développée qu’à partir de la protection légale de la déclaration</a:t>
            </a:r>
            <a:r>
              <a:rPr lang="fr-CH" sz="1600" spc="10" dirty="0" smtClean="0"/>
              <a:t>des produits bio</a:t>
            </a:r>
            <a:r>
              <a:rPr lang="fr-CH" sz="1600" spc="10" noProof="0" dirty="0" smtClean="0"/>
              <a:t>.</a:t>
            </a:r>
            <a:endParaRPr lang="fr-CH" noProof="0" dirty="0"/>
          </a:p>
        </p:txBody>
      </p:sp>
      <p:sp>
        <p:nvSpPr>
          <p:cNvPr id="9" name="Inhaltsplatzhalter 8"/>
          <p:cNvSpPr>
            <a:spLocks noGrp="1"/>
          </p:cNvSpPr>
          <p:nvPr>
            <p:ph idx="14"/>
          </p:nvPr>
        </p:nvSpPr>
        <p:spPr/>
        <p:txBody>
          <a:bodyPr/>
          <a:lstStyle/>
          <a:p>
            <a:endParaRPr lang="de-CH" dirty="0"/>
          </a:p>
        </p:txBody>
      </p:sp>
      <p:graphicFrame>
        <p:nvGraphicFramePr>
          <p:cNvPr id="10" name="Inhaltsplatzhalter 6"/>
          <p:cNvGraphicFramePr>
            <a:graphicFrameLocks noGrp="1"/>
          </p:cNvGraphicFramePr>
          <p:nvPr>
            <p:ph sz="quarter" idx="17"/>
            <p:extLst>
              <p:ext uri="{D42A27DB-BD31-4B8C-83A1-F6EECF244321}">
                <p14:modId xmlns:p14="http://schemas.microsoft.com/office/powerpoint/2010/main" val="3469059682"/>
              </p:ext>
            </p:extLst>
          </p:nvPr>
        </p:nvGraphicFramePr>
        <p:xfrm>
          <a:off x="628650" y="2288353"/>
          <a:ext cx="7886700" cy="2440272"/>
        </p:xfrm>
        <a:graphic>
          <a:graphicData uri="http://schemas.openxmlformats.org/drawingml/2006/table">
            <a:tbl>
              <a:tblPr firstRow="1" bandRow="1">
                <a:tableStyleId>{5940675A-B579-460E-94D1-54222C63F5DA}</a:tableStyleId>
              </a:tblPr>
              <a:tblGrid>
                <a:gridCol w="1135038"/>
                <a:gridCol w="6751662"/>
              </a:tblGrid>
              <a:tr h="438768">
                <a:tc>
                  <a:txBody>
                    <a:bodyPr/>
                    <a:lstStyle/>
                    <a:p>
                      <a:pPr marL="0" algn="l" defTabSz="685800" rtl="0" eaLnBrk="1" latinLnBrk="0" hangingPunct="1"/>
                      <a:r>
                        <a:rPr lang="fr-CH" sz="1600" kern="1200" noProof="0" dirty="0" smtClean="0">
                          <a:solidFill>
                            <a:schemeClr val="tx1"/>
                          </a:solidFill>
                          <a:latin typeface="+mn-lt"/>
                          <a:ea typeface="+mn-ea"/>
                          <a:cs typeface="+mn-cs"/>
                        </a:rPr>
                        <a:t>1946</a:t>
                      </a:r>
                    </a:p>
                  </a:txBody>
                  <a:tcP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Création d’AVG (aujourd’hui : </a:t>
                      </a:r>
                      <a:r>
                        <a:rPr lang="fr-CH" sz="1600" kern="1200" noProof="0" dirty="0" err="1" smtClean="0">
                          <a:solidFill>
                            <a:schemeClr val="tx1"/>
                          </a:solidFill>
                          <a:latin typeface="+mn-lt"/>
                          <a:ea typeface="+mn-ea"/>
                          <a:cs typeface="+mn-cs"/>
                        </a:rPr>
                        <a:t>terraviva</a:t>
                      </a:r>
                      <a:r>
                        <a:rPr lang="fr-CH" sz="1600" kern="1200" baseline="0" noProof="0" dirty="0" smtClean="0">
                          <a:solidFill>
                            <a:schemeClr val="tx1"/>
                          </a:solidFill>
                          <a:latin typeface="+mn-lt"/>
                          <a:ea typeface="+mn-ea"/>
                          <a:cs typeface="+mn-cs"/>
                        </a:rPr>
                        <a:t> ag/sa</a:t>
                      </a:r>
                      <a:r>
                        <a:rPr lang="fr-CH" sz="1600" kern="1200" noProof="0" dirty="0" smtClean="0">
                          <a:solidFill>
                            <a:schemeClr val="tx1"/>
                          </a:solidFill>
                          <a:latin typeface="+mn-lt"/>
                          <a:ea typeface="+mn-ea"/>
                          <a:cs typeface="+mn-cs"/>
                        </a:rPr>
                        <a:t>)</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8768">
                <a:tc>
                  <a:txBody>
                    <a:bodyPr/>
                    <a:lstStyle/>
                    <a:p>
                      <a:pPr marL="0" algn="l" defTabSz="685800" rtl="0" eaLnBrk="1" latinLnBrk="0" hangingPunct="1"/>
                      <a:r>
                        <a:rPr lang="fr-CH" sz="1600" kern="1200" noProof="0" dirty="0" smtClean="0">
                          <a:solidFill>
                            <a:schemeClr val="tx1"/>
                          </a:solidFill>
                          <a:latin typeface="+mn-lt"/>
                          <a:ea typeface="+mn-ea"/>
                          <a:cs typeface="+mn-cs"/>
                        </a:rPr>
                        <a:t>1947</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Création de la SGBL (aujourd’hui : Bioterra)</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87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kern="1200" noProof="0" dirty="0" smtClean="0">
                          <a:solidFill>
                            <a:schemeClr val="tx1"/>
                          </a:solidFill>
                          <a:latin typeface="+mn-lt"/>
                          <a:ea typeface="+mn-ea"/>
                          <a:cs typeface="+mn-cs"/>
                        </a:rPr>
                        <a:t>1954</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kern="1200" noProof="0" dirty="0" smtClean="0">
                          <a:solidFill>
                            <a:schemeClr val="tx1"/>
                          </a:solidFill>
                          <a:latin typeface="+mn-lt"/>
                          <a:ea typeface="+mn-ea"/>
                          <a:cs typeface="+mn-cs"/>
                        </a:rPr>
                        <a:t>Enregistrement de la marque protégée «Demeter»</a:t>
                      </a: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8768">
                <a:tc>
                  <a:txBody>
                    <a:bodyPr/>
                    <a:lstStyle/>
                    <a:p>
                      <a:pPr marL="0" algn="l" defTabSz="685800" rtl="0" eaLnBrk="1" latinLnBrk="0" hangingPunct="1"/>
                      <a:r>
                        <a:rPr lang="fr-CH" sz="1600" kern="1200" noProof="0" dirty="0" smtClean="0">
                          <a:solidFill>
                            <a:schemeClr val="tx1"/>
                          </a:solidFill>
                          <a:latin typeface="+mn-lt"/>
                          <a:ea typeface="+mn-ea"/>
                          <a:cs typeface="+mn-cs"/>
                        </a:rPr>
                        <a:t>1972</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Création de Biofarm</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85200">
                <a:tc>
                  <a:txBody>
                    <a:bodyPr/>
                    <a:lstStyle/>
                    <a:p>
                      <a:pPr marL="0" algn="l" defTabSz="685800" rtl="0" eaLnBrk="1" latinLnBrk="0" hangingPunct="1"/>
                      <a:r>
                        <a:rPr lang="fr-CH" sz="1600" kern="1200" noProof="0" dirty="0" smtClean="0">
                          <a:solidFill>
                            <a:schemeClr val="tx1"/>
                          </a:solidFill>
                          <a:latin typeface="+mn-lt"/>
                          <a:ea typeface="+mn-ea"/>
                          <a:cs typeface="+mn-cs"/>
                        </a:rPr>
                        <a:t>1981</a:t>
                      </a:r>
                      <a:endParaRPr lang="fr-CH" sz="16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r>
                        <a:rPr lang="fr-CH" sz="1600" kern="1200" noProof="0" dirty="0" smtClean="0">
                          <a:solidFill>
                            <a:schemeClr val="tx1"/>
                          </a:solidFill>
                          <a:latin typeface="+mn-lt"/>
                          <a:ea typeface="+mn-ea"/>
                          <a:cs typeface="+mn-cs"/>
                        </a:rPr>
                        <a:t>Création de l’ASOAB (aujourd’hui :</a:t>
                      </a:r>
                      <a:r>
                        <a:rPr lang="fr-CH" sz="1600" kern="1200" baseline="0" noProof="0" dirty="0" smtClean="0">
                          <a:solidFill>
                            <a:schemeClr val="tx1"/>
                          </a:solidFill>
                          <a:latin typeface="+mn-lt"/>
                          <a:ea typeface="+mn-ea"/>
                          <a:cs typeface="+mn-cs"/>
                        </a:rPr>
                        <a:t> BIO SUISSE) </a:t>
                      </a:r>
                    </a:p>
                    <a:p>
                      <a:pPr marL="0" algn="l" defTabSz="685800" rtl="0" eaLnBrk="1" latinLnBrk="0" hangingPunct="1"/>
                      <a:r>
                        <a:rPr lang="fr-CH" sz="1600" kern="1200" noProof="0" dirty="0" smtClean="0">
                          <a:solidFill>
                            <a:schemeClr val="tx1"/>
                          </a:solidFill>
                          <a:latin typeface="+mn-lt"/>
                          <a:ea typeface="+mn-ea"/>
                          <a:cs typeface="+mn-cs"/>
                        </a:rPr>
                        <a:t>Enregistrement de la marque protégée </a:t>
                      </a:r>
                      <a:r>
                        <a:rPr lang="fr-CH" sz="1600" kern="1200" baseline="0" noProof="0" dirty="0" smtClean="0">
                          <a:solidFill>
                            <a:schemeClr val="tx1"/>
                          </a:solidFill>
                          <a:latin typeface="+mn-lt"/>
                          <a:ea typeface="+mn-ea"/>
                          <a:cs typeface="+mn-cs"/>
                        </a:rPr>
                        <a:t>«Bourgeon»</a:t>
                      </a:r>
                      <a:endParaRPr lang="fr-CH" sz="16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67137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2469</Words>
  <Application>Microsoft Office PowerPoint</Application>
  <PresentationFormat>Bildschirmpräsentation (4:3)</PresentationFormat>
  <Paragraphs>330</Paragraphs>
  <Slides>27</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Arial Black</vt:lpstr>
      <vt:lpstr>Times New Roman</vt:lpstr>
      <vt:lpstr>Wingdings</vt:lpstr>
      <vt:lpstr>Wingdings 2</vt:lpstr>
      <vt:lpstr>1_Master_mit_Untertitel</vt:lpstr>
      <vt:lpstr>Le développement de l’agriculture biologique</vt:lpstr>
      <vt:lpstr>Le développement de l’agriculture biologique</vt:lpstr>
      <vt:lpstr>Contexte de la naissance de l’agriculture biologique </vt:lpstr>
      <vt:lpstr>Contexte de la naissance de l’agriculture biologique </vt:lpstr>
      <vt:lpstr>Les pionniers dans l’histoire de l’agriculture bio</vt:lpstr>
      <vt:lpstr>Les pionniers dans l’histoire de l’agriculture bio</vt:lpstr>
      <vt:lpstr>Les pionniers dans l’histoire de l’agriculture bio</vt:lpstr>
      <vt:lpstr>Les pionniers dans l’histoire de l’agriculture bio</vt:lpstr>
      <vt:lpstr>Étapes du développement de l’agriculture biologique</vt:lpstr>
      <vt:lpstr>Étapes du développement de l’agriculture biologique</vt:lpstr>
      <vt:lpstr>L’initiative des pionniers devient un mouvement</vt:lpstr>
      <vt:lpstr>L’initiative des pionniers devient un mouvement</vt:lpstr>
      <vt:lpstr>L’initiative des pionniers devient un mouvement</vt:lpstr>
      <vt:lpstr>L’initiative des pionniers devient un mouvement</vt:lpstr>
      <vt:lpstr>Vue d’ensemble : Jalons de l’histoire du bio</vt:lpstr>
      <vt:lpstr>Vue d’ensemble : Ancrage politique du bio</vt:lpstr>
      <vt:lpstr>Vue d’ensemble : Comparaison systèmes agricoles</vt:lpstr>
      <vt:lpstr>Bio 3.0</vt:lpstr>
      <vt:lpstr>Bio 3.0</vt:lpstr>
      <vt:lpstr>Bio 3.0 : La concurrence entre les systèmes agricoles n’en est qu’à ses débuts (1)  </vt:lpstr>
      <vt:lpstr>Bio 3.0</vt:lpstr>
      <vt:lpstr>Bio 3.0</vt:lpstr>
      <vt:lpstr>Bio 3.0 : Conditions-cadres pour la poursuite du développement de l’agriculture biologique</vt:lpstr>
      <vt:lpstr>Bio 3.0 : Augmentation de la productivité grâce à l’intensification écologique</vt:lpstr>
      <vt:lpstr>Bio 3.0 : Concept dynamique de développement : Les «pratiques d’excellence»</vt:lpstr>
      <vt:lpstr>Bio 3.0</vt:lpstr>
      <vt:lpstr>Développement de l’agriculture biologique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Développement agriculture biologique</dc:title>
  <dc:creator>FiBL;Bio Suisse</dc:creator>
  <cp:keywords>Formation</cp:keywords>
  <cp:lastModifiedBy>Huber Kathrin</cp:lastModifiedBy>
  <cp:revision>379</cp:revision>
  <dcterms:created xsi:type="dcterms:W3CDTF">2015-10-30T12:57:15Z</dcterms:created>
  <dcterms:modified xsi:type="dcterms:W3CDTF">2017-04-12T12:49:26Z</dcterms:modified>
</cp:coreProperties>
</file>