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notesSlides/notesSlide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3.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4376" r:id="rId1"/>
  </p:sldMasterIdLst>
  <p:notesMasterIdLst>
    <p:notesMasterId r:id="rId39"/>
  </p:notesMasterIdLst>
  <p:handoutMasterIdLst>
    <p:handoutMasterId r:id="rId40"/>
  </p:handoutMasterIdLst>
  <p:sldIdLst>
    <p:sldId id="259" r:id="rId2"/>
    <p:sldId id="422" r:id="rId3"/>
    <p:sldId id="423" r:id="rId4"/>
    <p:sldId id="424" r:id="rId5"/>
    <p:sldId id="425" r:id="rId6"/>
    <p:sldId id="426" r:id="rId7"/>
    <p:sldId id="427" r:id="rId8"/>
    <p:sldId id="428" r:id="rId9"/>
    <p:sldId id="429" r:id="rId10"/>
    <p:sldId id="430" r:id="rId11"/>
    <p:sldId id="431" r:id="rId12"/>
    <p:sldId id="432" r:id="rId13"/>
    <p:sldId id="433" r:id="rId14"/>
    <p:sldId id="434" r:id="rId15"/>
    <p:sldId id="435" r:id="rId16"/>
    <p:sldId id="436" r:id="rId17"/>
    <p:sldId id="437" r:id="rId18"/>
    <p:sldId id="438" r:id="rId19"/>
    <p:sldId id="439" r:id="rId20"/>
    <p:sldId id="440" r:id="rId21"/>
    <p:sldId id="441" r:id="rId22"/>
    <p:sldId id="449" r:id="rId23"/>
    <p:sldId id="448" r:id="rId24"/>
    <p:sldId id="447" r:id="rId25"/>
    <p:sldId id="420" r:id="rId26"/>
    <p:sldId id="442" r:id="rId27"/>
    <p:sldId id="443" r:id="rId28"/>
    <p:sldId id="446" r:id="rId29"/>
    <p:sldId id="444" r:id="rId30"/>
    <p:sldId id="445" r:id="rId31"/>
    <p:sldId id="398" r:id="rId32"/>
    <p:sldId id="407" r:id="rId33"/>
    <p:sldId id="404" r:id="rId34"/>
    <p:sldId id="419" r:id="rId35"/>
    <p:sldId id="402" r:id="rId36"/>
    <p:sldId id="403" r:id="rId37"/>
    <p:sldId id="417" r:id="rId38"/>
  </p:sldIdLst>
  <p:sldSz cx="9144000" cy="6858000" type="screen4x3"/>
  <p:notesSz cx="6799263" cy="9929813"/>
  <p:defaultTextStyle>
    <a:defPPr>
      <a:defRPr lang="de-DE"/>
    </a:defPPr>
    <a:lvl1pPr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1pPr>
    <a:lvl2pPr marL="457200"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2pPr>
    <a:lvl3pPr marL="914400"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3pPr>
    <a:lvl4pPr marL="1371600"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4pPr>
    <a:lvl5pPr marL="1828800"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5pPr>
    <a:lvl6pPr marL="2286000" algn="l" defTabSz="914400" rtl="0" eaLnBrk="1" latinLnBrk="0" hangingPunct="1">
      <a:defRPr sz="4400" kern="1200">
        <a:solidFill>
          <a:schemeClr val="tx2"/>
        </a:solidFill>
        <a:latin typeface="Arial" panose="020B0604020202020204" pitchFamily="34" charset="0"/>
        <a:ea typeface="+mn-ea"/>
        <a:cs typeface="+mn-cs"/>
      </a:defRPr>
    </a:lvl6pPr>
    <a:lvl7pPr marL="2743200" algn="l" defTabSz="914400" rtl="0" eaLnBrk="1" latinLnBrk="0" hangingPunct="1">
      <a:defRPr sz="4400" kern="1200">
        <a:solidFill>
          <a:schemeClr val="tx2"/>
        </a:solidFill>
        <a:latin typeface="Arial" panose="020B0604020202020204" pitchFamily="34" charset="0"/>
        <a:ea typeface="+mn-ea"/>
        <a:cs typeface="+mn-cs"/>
      </a:defRPr>
    </a:lvl7pPr>
    <a:lvl8pPr marL="3200400" algn="l" defTabSz="914400" rtl="0" eaLnBrk="1" latinLnBrk="0" hangingPunct="1">
      <a:defRPr sz="4400" kern="1200">
        <a:solidFill>
          <a:schemeClr val="tx2"/>
        </a:solidFill>
        <a:latin typeface="Arial" panose="020B0604020202020204" pitchFamily="34" charset="0"/>
        <a:ea typeface="+mn-ea"/>
        <a:cs typeface="+mn-cs"/>
      </a:defRPr>
    </a:lvl8pPr>
    <a:lvl9pPr marL="3657600" algn="l" defTabSz="914400" rtl="0" eaLnBrk="1" latinLnBrk="0" hangingPunct="1">
      <a:defRPr sz="4400" kern="1200">
        <a:solidFill>
          <a:schemeClr val="tx2"/>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Standardabschnitt" id="{67CCC3E2-171A-4DE4-8AF7-6FAAFF18E83E}">
          <p14:sldIdLst>
            <p14:sldId id="259"/>
            <p14:sldId id="422"/>
            <p14:sldId id="423"/>
            <p14:sldId id="424"/>
            <p14:sldId id="425"/>
            <p14:sldId id="426"/>
            <p14:sldId id="427"/>
            <p14:sldId id="428"/>
            <p14:sldId id="429"/>
            <p14:sldId id="430"/>
            <p14:sldId id="431"/>
            <p14:sldId id="432"/>
            <p14:sldId id="433"/>
            <p14:sldId id="434"/>
            <p14:sldId id="435"/>
            <p14:sldId id="436"/>
            <p14:sldId id="437"/>
            <p14:sldId id="438"/>
            <p14:sldId id="439"/>
            <p14:sldId id="440"/>
            <p14:sldId id="441"/>
            <p14:sldId id="449"/>
            <p14:sldId id="448"/>
            <p14:sldId id="447"/>
            <p14:sldId id="420"/>
            <p14:sldId id="442"/>
            <p14:sldId id="443"/>
            <p14:sldId id="446"/>
            <p14:sldId id="444"/>
            <p14:sldId id="445"/>
            <p14:sldId id="398"/>
            <p14:sldId id="407"/>
            <p14:sldId id="404"/>
            <p14:sldId id="419"/>
            <p14:sldId id="402"/>
            <p14:sldId id="403"/>
            <p14:sldId id="417"/>
          </p14:sldIdLst>
        </p14:section>
      </p14:sectionLst>
    </p:ext>
    <p:ext uri="{EFAFB233-063F-42B5-8137-9DF3F51BA10A}">
      <p15:sldGuideLst xmlns:p15="http://schemas.microsoft.com/office/powerpoint/2012/main">
        <p15:guide id="1" orient="horz" pos="3339" userDrawn="1">
          <p15:clr>
            <a:srgbClr val="A4A3A4"/>
          </p15:clr>
        </p15:guide>
        <p15:guide id="2" pos="2608" userDrawn="1">
          <p15:clr>
            <a:srgbClr val="A4A3A4"/>
          </p15:clr>
        </p15:guide>
        <p15:guide id="3" orient="horz" pos="138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ber Kathrin" initials="HK" lastIdx="68" clrIdx="0">
    <p:extLst>
      <p:ext uri="{19B8F6BF-5375-455C-9EA6-DF929625EA0E}">
        <p15:presenceInfo xmlns:p15="http://schemas.microsoft.com/office/powerpoint/2012/main" userId="S-1-5-21-1635401191-1135830115-316617838-58142" providerId="AD"/>
      </p:ext>
    </p:extLst>
  </p:cmAuthor>
  <p:cmAuthor id="2" name="Bissig Simone" initials="BS" lastIdx="7" clrIdx="1">
    <p:extLst>
      <p:ext uri="{19B8F6BF-5375-455C-9EA6-DF929625EA0E}">
        <p15:presenceInfo xmlns:p15="http://schemas.microsoft.com/office/powerpoint/2012/main" userId="S-1-5-21-1635401191-1135830115-316617838-562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AC36E"/>
    <a:srgbClr val="D6EFA9"/>
    <a:srgbClr val="77B39B"/>
    <a:srgbClr val="2D8EC9"/>
    <a:srgbClr val="7B9CDF"/>
    <a:srgbClr val="39977A"/>
    <a:srgbClr val="E53B74"/>
    <a:srgbClr val="CCEEDF"/>
    <a:srgbClr val="CB2028"/>
    <a:srgbClr val="FEF3E2"/>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296810-A885-4BE3-A3E7-6D5BEEA58F35}">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AF606853-7671-496A-8E4F-DF71F8EC918B}" styleName="Dunkle Formatvorlage 1 - Akz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093" autoAdjust="0"/>
    <p:restoredTop sz="94125" autoAdjust="0"/>
  </p:normalViewPr>
  <p:slideViewPr>
    <p:cSldViewPr>
      <p:cViewPr varScale="1">
        <p:scale>
          <a:sx n="70" d="100"/>
          <a:sy n="70" d="100"/>
        </p:scale>
        <p:origin x="892" y="68"/>
      </p:cViewPr>
      <p:guideLst>
        <p:guide orient="horz" pos="3339"/>
        <p:guide pos="2608"/>
        <p:guide orient="horz" pos="1389"/>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0"/>
    </p:cViewPr>
  </p:sorterViewPr>
  <p:notesViewPr>
    <p:cSldViewPr>
      <p:cViewPr varScale="1">
        <p:scale>
          <a:sx n="70" d="100"/>
          <a:sy n="70" d="100"/>
        </p:scale>
        <p:origin x="233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Arbeitsblat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Arbeitsblat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Arbeitsblat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Arbeitsblat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fibl.ch\FILES\BBK\Huber_Kathrin\Foliensatz\Dokumente_zur_gemeinsamen_Nutzung\FS_Kathrin\09_Markt_Konsum\Biolagebensmittel_kauf.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oleObject" Target="file:///\\fibl.ch\FILES\BBK\Huber_Kathrin\Foliensatz\Dokumente_zur_gemeinsamen_Nutzung\FS_Kathrin\09_Markt_Konsum\Abbildung_Motive.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3" Type="http://schemas.openxmlformats.org/officeDocument/2006/relationships/oleObject" Target="file:///\\fibl.ch\FILES\BBK\Huber_Kathrin\Foliensatz\Dokumente_zur_gemeinsamen_Nutzung\FS_Kathrin\09_Markt_Konsum\Abbildung_Barrieren.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de-CH" sz="1800" b="1" dirty="0">
                <a:solidFill>
                  <a:schemeClr val="tx1"/>
                </a:solidFill>
              </a:rPr>
              <a:t>Marktanteile nach Verteilern 2014 in </a:t>
            </a:r>
            <a:r>
              <a:rPr lang="de-CH" sz="1800" b="1" dirty="0" smtClean="0">
                <a:solidFill>
                  <a:schemeClr val="tx1"/>
                </a:solidFill>
              </a:rPr>
              <a:t>%</a:t>
            </a:r>
          </a:p>
        </c:rich>
      </c:tx>
      <c:layout>
        <c:manualLayout>
          <c:xMode val="edge"/>
          <c:yMode val="edge"/>
          <c:x val="8.220548518391723E-3"/>
          <c:y val="2.9895366218236174E-3"/>
        </c:manualLayout>
      </c:layout>
      <c:overlay val="0"/>
      <c:spPr>
        <a:noFill/>
        <a:ln>
          <a:noFill/>
        </a:ln>
        <a:effectLst/>
      </c:spPr>
      <c:txPr>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pieChart>
        <c:varyColors val="1"/>
        <c:ser>
          <c:idx val="0"/>
          <c:order val="0"/>
          <c:tx>
            <c:strRef>
              <c:f>Tabelle1!$B$1</c:f>
              <c:strCache>
                <c:ptCount val="1"/>
                <c:pt idx="0">
                  <c:v>Marktanteile nach Verteilern 2014 in %</c:v>
                </c:pt>
              </c:strCache>
            </c:strRef>
          </c:tx>
          <c:dPt>
            <c:idx val="0"/>
            <c:bubble3D val="0"/>
            <c:spPr>
              <a:solidFill>
                <a:schemeClr val="accent1"/>
              </a:solidFill>
              <a:ln>
                <a:noFill/>
              </a:ln>
              <a:effectLst/>
            </c:spPr>
          </c:dPt>
          <c:dPt>
            <c:idx val="1"/>
            <c:bubble3D val="0"/>
            <c:spPr>
              <a:solidFill>
                <a:schemeClr val="accent2"/>
              </a:solidFill>
              <a:ln>
                <a:noFill/>
              </a:ln>
              <a:effectLst/>
            </c:spPr>
          </c:dPt>
          <c:dPt>
            <c:idx val="2"/>
            <c:bubble3D val="0"/>
            <c:spPr>
              <a:solidFill>
                <a:schemeClr val="accent3"/>
              </a:solidFill>
              <a:ln>
                <a:noFill/>
              </a:ln>
              <a:effectLst/>
            </c:spPr>
          </c:dPt>
          <c:dPt>
            <c:idx val="3"/>
            <c:bubble3D val="0"/>
            <c:spPr>
              <a:solidFill>
                <a:schemeClr val="accent4"/>
              </a:solidFill>
              <a:ln>
                <a:noFill/>
              </a:ln>
              <a:effectLst/>
            </c:spPr>
          </c:dPt>
          <c:dPt>
            <c:idx val="4"/>
            <c:bubble3D val="0"/>
            <c:spPr>
              <a:solidFill>
                <a:schemeClr val="accent5"/>
              </a:solidFill>
              <a:ln>
                <a:noFill/>
              </a:ln>
              <a:effectLst/>
            </c:spPr>
          </c:dPt>
          <c:dPt>
            <c:idx val="5"/>
            <c:bubble3D val="0"/>
            <c:spPr>
              <a:solidFill>
                <a:schemeClr val="bg1">
                  <a:lumMod val="50000"/>
                </a:schemeClr>
              </a:solidFill>
              <a:ln>
                <a:noFill/>
              </a:ln>
              <a:effectLst/>
            </c:spPr>
          </c:dPt>
          <c:dPt>
            <c:idx val="6"/>
            <c:bubble3D val="0"/>
            <c:spPr>
              <a:solidFill>
                <a:schemeClr val="accent1">
                  <a:lumMod val="60000"/>
                </a:schemeClr>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Tabelle1!$A$2:$A$8</c:f>
              <c:strCache>
                <c:ptCount val="7"/>
                <c:pt idx="0">
                  <c:v>Coop</c:v>
                </c:pt>
                <c:pt idx="1">
                  <c:v>Migros</c:v>
                </c:pt>
                <c:pt idx="2">
                  <c:v>Bio-Fachhandel</c:v>
                </c:pt>
                <c:pt idx="3">
                  <c:v>Knospe Direktvermarkter</c:v>
                </c:pt>
                <c:pt idx="4">
                  <c:v>Übriger Detailhandel</c:v>
                </c:pt>
                <c:pt idx="5">
                  <c:v>Warenhäuser, übrige Spezialgeschäfte</c:v>
                </c:pt>
                <c:pt idx="6">
                  <c:v>Quelle: Bio Suisse</c:v>
                </c:pt>
              </c:strCache>
            </c:strRef>
          </c:cat>
          <c:val>
            <c:numRef>
              <c:f>Tabelle1!$B$2:$B$8</c:f>
              <c:numCache>
                <c:formatCode>General</c:formatCode>
                <c:ptCount val="7"/>
                <c:pt idx="0">
                  <c:v>46.5</c:v>
                </c:pt>
                <c:pt idx="1">
                  <c:v>27.5</c:v>
                </c:pt>
                <c:pt idx="2">
                  <c:v>12.6</c:v>
                </c:pt>
                <c:pt idx="3">
                  <c:v>5.4</c:v>
                </c:pt>
                <c:pt idx="4">
                  <c:v>4.5999999999999996</c:v>
                </c:pt>
                <c:pt idx="5">
                  <c:v>3.4</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6336122839717504"/>
          <c:y val="0.24514200298953662"/>
          <c:w val="0.32053571202150455"/>
          <c:h val="0.5870094040935466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dirty="0" err="1"/>
              <a:t>Anteil Bio in %</a:t>
            </a:r>
            <a:endParaRPr lang="en-US" sz="1600" dirty="0"/>
          </a:p>
        </c:rich>
      </c:tx>
      <c:layout>
        <c:manualLayout>
          <c:xMode val="edge"/>
          <c:yMode val="edge"/>
          <c:x val="5.9087437251610322E-2"/>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8.7135516681591585E-2"/>
          <c:y val="0.123796711509716"/>
          <c:w val="0.80549221110701408"/>
          <c:h val="0.72046820380636278"/>
        </c:manualLayout>
      </c:layout>
      <c:barChart>
        <c:barDir val="bar"/>
        <c:grouping val="clustered"/>
        <c:varyColors val="0"/>
        <c:ser>
          <c:idx val="1"/>
          <c:order val="1"/>
          <c:tx>
            <c:strRef>
              <c:f>Tabelle1!$C$1</c:f>
              <c:strCache>
                <c:ptCount val="1"/>
                <c:pt idx="0">
                  <c:v>Anteil Bio in %</c:v>
                </c:pt>
              </c:strCache>
            </c:strRef>
          </c:tx>
          <c:spPr>
            <a:solidFill>
              <a:schemeClr val="accent2"/>
            </a:solidFill>
            <a:ln>
              <a:noFill/>
            </a:ln>
            <a:effectLst/>
          </c:spPr>
          <c:invertIfNegative val="0"/>
          <c:dLbls>
            <c:delete val="1"/>
          </c:dLbls>
          <c:cat>
            <c:strRef>
              <c:f>Tabelle1!$A$2:$A$13</c:f>
              <c:strCache>
                <c:ptCount val="11"/>
                <c:pt idx="0">
                  <c:v>Eier Total</c:v>
                </c:pt>
                <c:pt idx="1">
                  <c:v>Frisch-Brot</c:v>
                </c:pt>
                <c:pt idx="2">
                  <c:v>Gemüse, Salat, Kartoffeln</c:v>
                </c:pt>
                <c:pt idx="3">
                  <c:v>Milchprodukte</c:v>
                </c:pt>
                <c:pt idx="4">
                  <c:v>Convenience (Frisch)</c:v>
                </c:pt>
                <c:pt idx="5">
                  <c:v>Früchte</c:v>
                </c:pt>
                <c:pt idx="6">
                  <c:v>Käse Total</c:v>
                </c:pt>
                <c:pt idx="7">
                  <c:v>Fleisch, Fisch (ohne TK)</c:v>
                </c:pt>
                <c:pt idx="8">
                  <c:v>Haltbare Convenience</c:v>
                </c:pt>
                <c:pt idx="9">
                  <c:v>Getränke Total</c:v>
                </c:pt>
                <c:pt idx="10">
                  <c:v>Süsswaren, Salzige Snacks</c:v>
                </c:pt>
              </c:strCache>
            </c:strRef>
          </c:cat>
          <c:val>
            <c:numRef>
              <c:f>Tabelle1!$C$2:$C$13</c:f>
              <c:numCache>
                <c:formatCode>0.00</c:formatCode>
                <c:ptCount val="11"/>
                <c:pt idx="0">
                  <c:v>22.7</c:v>
                </c:pt>
                <c:pt idx="1">
                  <c:v>19.8</c:v>
                </c:pt>
                <c:pt idx="2">
                  <c:v>14.6</c:v>
                </c:pt>
                <c:pt idx="3">
                  <c:v>11</c:v>
                </c:pt>
                <c:pt idx="4">
                  <c:v>10.3</c:v>
                </c:pt>
                <c:pt idx="5">
                  <c:v>10.1</c:v>
                </c:pt>
                <c:pt idx="6">
                  <c:v>6</c:v>
                </c:pt>
                <c:pt idx="7">
                  <c:v>4.8</c:v>
                </c:pt>
                <c:pt idx="8">
                  <c:v>4.4000000000000004</c:v>
                </c:pt>
                <c:pt idx="9">
                  <c:v>2.7</c:v>
                </c:pt>
                <c:pt idx="10">
                  <c:v>1.8</c:v>
                </c:pt>
              </c:numCache>
            </c:numRef>
          </c:val>
        </c:ser>
        <c:dLbls>
          <c:dLblPos val="outEnd"/>
          <c:showLegendKey val="0"/>
          <c:showVal val="1"/>
          <c:showCatName val="0"/>
          <c:showSerName val="0"/>
          <c:showPercent val="0"/>
          <c:showBubbleSize val="0"/>
        </c:dLbls>
        <c:gapWidth val="150"/>
        <c:axId val="-883500688"/>
        <c:axId val="-883510480"/>
        <c:extLst>
          <c:ext xmlns:c15="http://schemas.microsoft.com/office/drawing/2012/chart" uri="{02D57815-91ED-43cb-92C2-25804820EDAC}">
            <c15:filteredBarSeries>
              <c15:ser>
                <c:idx val="0"/>
                <c:order val="0"/>
                <c:tx>
                  <c:strRef>
                    <c:extLst>
                      <c:ext uri="{02D57815-91ED-43cb-92C2-25804820EDAC}">
                        <c15:formulaRef>
                          <c15:sqref>Tabelle1!$B$1</c15:sqref>
                        </c15:formulaRef>
                      </c:ext>
                    </c:extLst>
                    <c:strCache>
                      <c:ptCount val="1"/>
                      <c:pt idx="0">
                        <c:v>in Mio. CHF</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Tabelle1!$A$2:$A$13</c15:sqref>
                        </c15:formulaRef>
                      </c:ext>
                    </c:extLst>
                    <c:strCache>
                      <c:ptCount val="11"/>
                      <c:pt idx="0">
                        <c:v>Eier Total</c:v>
                      </c:pt>
                      <c:pt idx="1">
                        <c:v>Frisch-Brot</c:v>
                      </c:pt>
                      <c:pt idx="2">
                        <c:v>Gemüse, Salat, Kartoffeln</c:v>
                      </c:pt>
                      <c:pt idx="3">
                        <c:v>Milchprodukte</c:v>
                      </c:pt>
                      <c:pt idx="4">
                        <c:v>Convenience (Frisch)</c:v>
                      </c:pt>
                      <c:pt idx="5">
                        <c:v>Früchte</c:v>
                      </c:pt>
                      <c:pt idx="6">
                        <c:v>Käse Total</c:v>
                      </c:pt>
                      <c:pt idx="7">
                        <c:v>Fleisch, Fisch (ohne TK)</c:v>
                      </c:pt>
                      <c:pt idx="8">
                        <c:v>Haltbare Convenience</c:v>
                      </c:pt>
                      <c:pt idx="9">
                        <c:v>Getränke Total</c:v>
                      </c:pt>
                      <c:pt idx="10">
                        <c:v>Süsswaren, Salzige Snacks</c:v>
                      </c:pt>
                    </c:strCache>
                  </c:strRef>
                </c:cat>
                <c:val>
                  <c:numRef>
                    <c:extLst>
                      <c:ext uri="{02D57815-91ED-43cb-92C2-25804820EDAC}">
                        <c15:formulaRef>
                          <c15:sqref>Tabelle1!$B$2:$B$13</c15:sqref>
                        </c15:formulaRef>
                      </c:ext>
                    </c:extLst>
                    <c:numCache>
                      <c:formatCode>_(* #,##0.00_);_(* \(#,##0.00\);_(* "-"??_);_(@_)</c:formatCode>
                      <c:ptCount val="11"/>
                      <c:pt idx="0">
                        <c:v>65.8</c:v>
                      </c:pt>
                      <c:pt idx="1">
                        <c:v>172.2</c:v>
                      </c:pt>
                      <c:pt idx="2">
                        <c:v>202.7</c:v>
                      </c:pt>
                      <c:pt idx="3">
                        <c:v>205.2</c:v>
                      </c:pt>
                      <c:pt idx="4">
                        <c:v>144.19999999999999</c:v>
                      </c:pt>
                      <c:pt idx="5">
                        <c:v>139.9</c:v>
                      </c:pt>
                      <c:pt idx="6">
                        <c:v>84.7</c:v>
                      </c:pt>
                      <c:pt idx="7">
                        <c:v>213.8</c:v>
                      </c:pt>
                      <c:pt idx="8">
                        <c:v>58.2</c:v>
                      </c:pt>
                      <c:pt idx="9">
                        <c:v>81.7</c:v>
                      </c:pt>
                      <c:pt idx="10">
                        <c:v>32.6</c:v>
                      </c:pt>
                    </c:numCache>
                  </c:numRef>
                </c:val>
              </c15:ser>
            </c15:filteredBarSeries>
            <c15:filteredBarSeries>
              <c15:ser>
                <c:idx val="2"/>
                <c:order val="2"/>
                <c:tx>
                  <c:strRef>
                    <c:extLst xmlns:c15="http://schemas.microsoft.com/office/drawing/2012/chart">
                      <c:ext xmlns:c15="http://schemas.microsoft.com/office/drawing/2012/chart" uri="{02D57815-91ED-43cb-92C2-25804820EDAC}">
                        <c15:formulaRef>
                          <c15:sqref>Tabelle1!$D$1</c15:sqref>
                        </c15:formulaRef>
                      </c:ext>
                    </c:extLst>
                    <c:strCache>
                      <c:ptCount val="1"/>
                      <c:pt idx="0">
                        <c:v>Wachtum % vs. VJ</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Tabelle1!$A$2:$A$13</c15:sqref>
                        </c15:formulaRef>
                      </c:ext>
                    </c:extLst>
                    <c:strCache>
                      <c:ptCount val="11"/>
                      <c:pt idx="0">
                        <c:v>Eier Total</c:v>
                      </c:pt>
                      <c:pt idx="1">
                        <c:v>Frisch-Brot</c:v>
                      </c:pt>
                      <c:pt idx="2">
                        <c:v>Gemüse, Salat, Kartoffeln</c:v>
                      </c:pt>
                      <c:pt idx="3">
                        <c:v>Milchprodukte</c:v>
                      </c:pt>
                      <c:pt idx="4">
                        <c:v>Convenience (Frisch)</c:v>
                      </c:pt>
                      <c:pt idx="5">
                        <c:v>Früchte</c:v>
                      </c:pt>
                      <c:pt idx="6">
                        <c:v>Käse Total</c:v>
                      </c:pt>
                      <c:pt idx="7">
                        <c:v>Fleisch, Fisch (ohne TK)</c:v>
                      </c:pt>
                      <c:pt idx="8">
                        <c:v>Haltbare Convenience</c:v>
                      </c:pt>
                      <c:pt idx="9">
                        <c:v>Getränke Total</c:v>
                      </c:pt>
                      <c:pt idx="10">
                        <c:v>Süsswaren, Salzige Snacks</c:v>
                      </c:pt>
                    </c:strCache>
                  </c:strRef>
                </c:cat>
                <c:val>
                  <c:numRef>
                    <c:extLst xmlns:c15="http://schemas.microsoft.com/office/drawing/2012/chart">
                      <c:ext xmlns:c15="http://schemas.microsoft.com/office/drawing/2012/chart" uri="{02D57815-91ED-43cb-92C2-25804820EDAC}">
                        <c15:formulaRef>
                          <c15:sqref>Tabelle1!$D$2:$D$13</c15:sqref>
                        </c15:formulaRef>
                      </c:ext>
                    </c:extLst>
                    <c:numCache>
                      <c:formatCode>0.00</c:formatCode>
                      <c:ptCount val="11"/>
                      <c:pt idx="0">
                        <c:v>11.9</c:v>
                      </c:pt>
                      <c:pt idx="1">
                        <c:v>-2.8</c:v>
                      </c:pt>
                      <c:pt idx="2">
                        <c:v>7.3</c:v>
                      </c:pt>
                      <c:pt idx="3">
                        <c:v>3.3</c:v>
                      </c:pt>
                      <c:pt idx="4">
                        <c:v>8.8000000000000007</c:v>
                      </c:pt>
                      <c:pt idx="5">
                        <c:v>11.8</c:v>
                      </c:pt>
                      <c:pt idx="6">
                        <c:v>-2.8</c:v>
                      </c:pt>
                      <c:pt idx="7">
                        <c:v>5.8</c:v>
                      </c:pt>
                      <c:pt idx="8">
                        <c:v>11.7</c:v>
                      </c:pt>
                      <c:pt idx="9">
                        <c:v>3.4</c:v>
                      </c:pt>
                      <c:pt idx="10">
                        <c:v>4.8</c:v>
                      </c:pt>
                    </c:numCache>
                  </c:numRef>
                </c:val>
              </c15:ser>
            </c15:filteredBarSeries>
          </c:ext>
        </c:extLst>
      </c:barChart>
      <c:catAx>
        <c:axId val="-883500688"/>
        <c:scaling>
          <c:orientation val="minMax"/>
        </c:scaling>
        <c:delete val="1"/>
        <c:axPos val="l"/>
        <c:numFmt formatCode="General" sourceLinked="1"/>
        <c:majorTickMark val="out"/>
        <c:minorTickMark val="none"/>
        <c:tickLblPos val="nextTo"/>
        <c:crossAx val="-883510480"/>
        <c:crossesAt val="0"/>
        <c:auto val="1"/>
        <c:lblAlgn val="ctr"/>
        <c:lblOffset val="100"/>
        <c:noMultiLvlLbl val="0"/>
      </c:catAx>
      <c:valAx>
        <c:axId val="-883510480"/>
        <c:scaling>
          <c:orientation val="minMax"/>
          <c:max val="25"/>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883500688"/>
        <c:crosses val="autoZero"/>
        <c:crossBetween val="between"/>
        <c:majorUnit val="5"/>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r">
              <a:defRPr sz="1862" b="0" i="0" u="none" strike="noStrike" kern="1200" spc="0" baseline="0">
                <a:solidFill>
                  <a:schemeClr val="tx1">
                    <a:lumMod val="65000"/>
                    <a:lumOff val="35000"/>
                  </a:schemeClr>
                </a:solidFill>
                <a:latin typeface="+mn-lt"/>
                <a:ea typeface="+mn-ea"/>
                <a:cs typeface="+mn-cs"/>
              </a:defRPr>
            </a:pPr>
            <a:r>
              <a:rPr lang="de-CH" sz="1600" dirty="0" smtClean="0"/>
              <a:t>Bio-Food-Umsatz Schweiz </a:t>
            </a:r>
          </a:p>
          <a:p>
            <a:pPr algn="r">
              <a:defRPr/>
            </a:pPr>
            <a:r>
              <a:rPr lang="de-CH" sz="1600" dirty="0" smtClean="0"/>
              <a:t>in </a:t>
            </a:r>
            <a:r>
              <a:rPr lang="de-CH" sz="1600" dirty="0"/>
              <a:t>Mio. CHF</a:t>
            </a:r>
          </a:p>
        </c:rich>
      </c:tx>
      <c:layout>
        <c:manualLayout>
          <c:xMode val="edge"/>
          <c:yMode val="edge"/>
          <c:x val="0"/>
          <c:y val="0"/>
        </c:manualLayout>
      </c:layout>
      <c:overlay val="0"/>
      <c:spPr>
        <a:noFill/>
        <a:ln>
          <a:noFill/>
        </a:ln>
        <a:effectLst/>
      </c:spPr>
      <c:txPr>
        <a:bodyPr rot="0" spcFirstLastPara="1" vertOverflow="ellipsis" vert="horz" wrap="square" anchor="ctr" anchorCtr="1"/>
        <a:lstStyle/>
        <a:p>
          <a:pPr algn="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0.38802361284738024"/>
          <c:y val="0.123796711509716"/>
          <c:w val="0.14210299508315294"/>
          <c:h val="0.7197615432600073"/>
        </c:manualLayout>
      </c:layout>
      <c:barChart>
        <c:barDir val="bar"/>
        <c:grouping val="clustered"/>
        <c:varyColors val="0"/>
        <c:ser>
          <c:idx val="0"/>
          <c:order val="0"/>
          <c:tx>
            <c:strRef>
              <c:f>Tabelle1!$B$1</c:f>
              <c:strCache>
                <c:ptCount val="1"/>
                <c:pt idx="0">
                  <c:v>in Mio. CHF</c:v>
                </c:pt>
              </c:strCache>
            </c:strRef>
          </c:tx>
          <c:spPr>
            <a:solidFill>
              <a:schemeClr val="bg1"/>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r">
                  <a:defRPr sz="1197" b="0" i="0" u="none" strike="noStrike" kern="1200" baseline="0">
                    <a:solidFill>
                      <a:schemeClr val="tx1">
                        <a:lumMod val="75000"/>
                        <a:lumOff val="25000"/>
                      </a:schemeClr>
                    </a:solidFill>
                    <a:latin typeface="+mn-lt"/>
                    <a:ea typeface="+mn-ea"/>
                    <a:cs typeface="+mn-cs"/>
                  </a:defRPr>
                </a:pPr>
                <a:endParaRPr lang="de-DE"/>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Tabelle1!$A$2:$A$13</c:f>
              <c:strCache>
                <c:ptCount val="11"/>
                <c:pt idx="0">
                  <c:v>Eier Total</c:v>
                </c:pt>
                <c:pt idx="1">
                  <c:v>Frisch-Brot</c:v>
                </c:pt>
                <c:pt idx="2">
                  <c:v>Gemüse, Salat, Kartoffeln</c:v>
                </c:pt>
                <c:pt idx="3">
                  <c:v>Milchprodukte</c:v>
                </c:pt>
                <c:pt idx="4">
                  <c:v>Convenience (Frisch)</c:v>
                </c:pt>
                <c:pt idx="5">
                  <c:v>Früchte</c:v>
                </c:pt>
                <c:pt idx="6">
                  <c:v>Käse Total</c:v>
                </c:pt>
                <c:pt idx="7">
                  <c:v>Fleisch, Fisch (ohne TK)</c:v>
                </c:pt>
                <c:pt idx="8">
                  <c:v>Haltbare Convenience</c:v>
                </c:pt>
                <c:pt idx="9">
                  <c:v>Getränke Total</c:v>
                </c:pt>
                <c:pt idx="10">
                  <c:v>Süsswaren, Salzige Snacks</c:v>
                </c:pt>
              </c:strCache>
            </c:strRef>
          </c:cat>
          <c:val>
            <c:numRef>
              <c:f>Tabelle1!$B$2:$B$13</c:f>
              <c:numCache>
                <c:formatCode>_(* #,##0.00_);_(* \(#,##0.00\);_(* "-"??_);_(@_)</c:formatCode>
                <c:ptCount val="11"/>
                <c:pt idx="0">
                  <c:v>65.8</c:v>
                </c:pt>
                <c:pt idx="1">
                  <c:v>172.2</c:v>
                </c:pt>
                <c:pt idx="2">
                  <c:v>202.7</c:v>
                </c:pt>
                <c:pt idx="3">
                  <c:v>205.2</c:v>
                </c:pt>
                <c:pt idx="4">
                  <c:v>144.19999999999999</c:v>
                </c:pt>
                <c:pt idx="5">
                  <c:v>139.9</c:v>
                </c:pt>
                <c:pt idx="6">
                  <c:v>84.7</c:v>
                </c:pt>
                <c:pt idx="7">
                  <c:v>213.8</c:v>
                </c:pt>
                <c:pt idx="8">
                  <c:v>58.2</c:v>
                </c:pt>
                <c:pt idx="9">
                  <c:v>81.7</c:v>
                </c:pt>
                <c:pt idx="10">
                  <c:v>32.6</c:v>
                </c:pt>
              </c:numCache>
            </c:numRef>
          </c:val>
        </c:ser>
        <c:dLbls>
          <c:dLblPos val="outEnd"/>
          <c:showLegendKey val="0"/>
          <c:showVal val="1"/>
          <c:showCatName val="0"/>
          <c:showSerName val="0"/>
          <c:showPercent val="0"/>
          <c:showBubbleSize val="0"/>
        </c:dLbls>
        <c:gapWidth val="150"/>
        <c:axId val="-883508848"/>
        <c:axId val="-883506672"/>
        <c:extLst>
          <c:ext xmlns:c15="http://schemas.microsoft.com/office/drawing/2012/chart" uri="{02D57815-91ED-43cb-92C2-25804820EDAC}">
            <c15:filteredBarSeries>
              <c15:ser>
                <c:idx val="1"/>
                <c:order val="1"/>
                <c:tx>
                  <c:strRef>
                    <c:extLst>
                      <c:ext uri="{02D57815-91ED-43cb-92C2-25804820EDAC}">
                        <c15:formulaRef>
                          <c15:sqref>Tabelle1!$C$1</c15:sqref>
                        </c15:formulaRef>
                      </c:ext>
                    </c:extLst>
                    <c:strCache>
                      <c:ptCount val="1"/>
                      <c:pt idx="0">
                        <c:v>Anteil Bio in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Tabelle1!$A$2:$A$13</c15:sqref>
                        </c15:formulaRef>
                      </c:ext>
                    </c:extLst>
                    <c:strCache>
                      <c:ptCount val="11"/>
                      <c:pt idx="0">
                        <c:v>Eier Total</c:v>
                      </c:pt>
                      <c:pt idx="1">
                        <c:v>Frisch-Brot</c:v>
                      </c:pt>
                      <c:pt idx="2">
                        <c:v>Gemüse, Salat, Kartoffeln</c:v>
                      </c:pt>
                      <c:pt idx="3">
                        <c:v>Milchprodukte</c:v>
                      </c:pt>
                      <c:pt idx="4">
                        <c:v>Convenience (Frisch)</c:v>
                      </c:pt>
                      <c:pt idx="5">
                        <c:v>Früchte</c:v>
                      </c:pt>
                      <c:pt idx="6">
                        <c:v>Käse Total</c:v>
                      </c:pt>
                      <c:pt idx="7">
                        <c:v>Fleisch, Fisch (ohne TK)</c:v>
                      </c:pt>
                      <c:pt idx="8">
                        <c:v>Haltbare Convenience</c:v>
                      </c:pt>
                      <c:pt idx="9">
                        <c:v>Getränke Total</c:v>
                      </c:pt>
                      <c:pt idx="10">
                        <c:v>Süsswaren, Salzige Snacks</c:v>
                      </c:pt>
                    </c:strCache>
                  </c:strRef>
                </c:cat>
                <c:val>
                  <c:numRef>
                    <c:extLst>
                      <c:ext uri="{02D57815-91ED-43cb-92C2-25804820EDAC}">
                        <c15:formulaRef>
                          <c15:sqref>Tabelle1!$C$2:$C$13</c15:sqref>
                        </c15:formulaRef>
                      </c:ext>
                    </c:extLst>
                    <c:numCache>
                      <c:formatCode>0.00</c:formatCode>
                      <c:ptCount val="11"/>
                      <c:pt idx="0">
                        <c:v>22.7</c:v>
                      </c:pt>
                      <c:pt idx="1">
                        <c:v>19.8</c:v>
                      </c:pt>
                      <c:pt idx="2">
                        <c:v>14.6</c:v>
                      </c:pt>
                      <c:pt idx="3">
                        <c:v>11</c:v>
                      </c:pt>
                      <c:pt idx="4">
                        <c:v>10.3</c:v>
                      </c:pt>
                      <c:pt idx="5">
                        <c:v>10.1</c:v>
                      </c:pt>
                      <c:pt idx="6">
                        <c:v>6</c:v>
                      </c:pt>
                      <c:pt idx="7">
                        <c:v>4.8</c:v>
                      </c:pt>
                      <c:pt idx="8">
                        <c:v>4.4000000000000004</c:v>
                      </c:pt>
                      <c:pt idx="9">
                        <c:v>2.7</c:v>
                      </c:pt>
                      <c:pt idx="10">
                        <c:v>1.8</c:v>
                      </c:pt>
                    </c:numCache>
                  </c:numRef>
                </c:val>
              </c15:ser>
            </c15:filteredBarSeries>
            <c15:filteredBarSeries>
              <c15:ser>
                <c:idx val="2"/>
                <c:order val="2"/>
                <c:tx>
                  <c:strRef>
                    <c:extLst xmlns:c15="http://schemas.microsoft.com/office/drawing/2012/chart">
                      <c:ext xmlns:c15="http://schemas.microsoft.com/office/drawing/2012/chart" uri="{02D57815-91ED-43cb-92C2-25804820EDAC}">
                        <c15:formulaRef>
                          <c15:sqref>Tabelle1!$D$1</c15:sqref>
                        </c15:formulaRef>
                      </c:ext>
                    </c:extLst>
                    <c:strCache>
                      <c:ptCount val="1"/>
                      <c:pt idx="0">
                        <c:v>Wachtum % vs. VJ</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Tabelle1!$A$2:$A$13</c15:sqref>
                        </c15:formulaRef>
                      </c:ext>
                    </c:extLst>
                    <c:strCache>
                      <c:ptCount val="11"/>
                      <c:pt idx="0">
                        <c:v>Eier Total</c:v>
                      </c:pt>
                      <c:pt idx="1">
                        <c:v>Frisch-Brot</c:v>
                      </c:pt>
                      <c:pt idx="2">
                        <c:v>Gemüse, Salat, Kartoffeln</c:v>
                      </c:pt>
                      <c:pt idx="3">
                        <c:v>Milchprodukte</c:v>
                      </c:pt>
                      <c:pt idx="4">
                        <c:v>Convenience (Frisch)</c:v>
                      </c:pt>
                      <c:pt idx="5">
                        <c:v>Früchte</c:v>
                      </c:pt>
                      <c:pt idx="6">
                        <c:v>Käse Total</c:v>
                      </c:pt>
                      <c:pt idx="7">
                        <c:v>Fleisch, Fisch (ohne TK)</c:v>
                      </c:pt>
                      <c:pt idx="8">
                        <c:v>Haltbare Convenience</c:v>
                      </c:pt>
                      <c:pt idx="9">
                        <c:v>Getränke Total</c:v>
                      </c:pt>
                      <c:pt idx="10">
                        <c:v>Süsswaren, Salzige Snacks</c:v>
                      </c:pt>
                    </c:strCache>
                  </c:strRef>
                </c:cat>
                <c:val>
                  <c:numRef>
                    <c:extLst xmlns:c15="http://schemas.microsoft.com/office/drawing/2012/chart">
                      <c:ext xmlns:c15="http://schemas.microsoft.com/office/drawing/2012/chart" uri="{02D57815-91ED-43cb-92C2-25804820EDAC}">
                        <c15:formulaRef>
                          <c15:sqref>Tabelle1!$D$2:$D$13</c15:sqref>
                        </c15:formulaRef>
                      </c:ext>
                    </c:extLst>
                    <c:numCache>
                      <c:formatCode>0.00</c:formatCode>
                      <c:ptCount val="11"/>
                      <c:pt idx="0">
                        <c:v>11.9</c:v>
                      </c:pt>
                      <c:pt idx="1">
                        <c:v>-2.8</c:v>
                      </c:pt>
                      <c:pt idx="2">
                        <c:v>7.3</c:v>
                      </c:pt>
                      <c:pt idx="3">
                        <c:v>3.3</c:v>
                      </c:pt>
                      <c:pt idx="4">
                        <c:v>8.8000000000000007</c:v>
                      </c:pt>
                      <c:pt idx="5">
                        <c:v>11.8</c:v>
                      </c:pt>
                      <c:pt idx="6">
                        <c:v>-2.8</c:v>
                      </c:pt>
                      <c:pt idx="7">
                        <c:v>5.8</c:v>
                      </c:pt>
                      <c:pt idx="8">
                        <c:v>11.7</c:v>
                      </c:pt>
                      <c:pt idx="9">
                        <c:v>3.4</c:v>
                      </c:pt>
                      <c:pt idx="10">
                        <c:v>4.8</c:v>
                      </c:pt>
                    </c:numCache>
                  </c:numRef>
                </c:val>
              </c15:ser>
            </c15:filteredBarSeries>
          </c:ext>
        </c:extLst>
      </c:barChart>
      <c:catAx>
        <c:axId val="-883508848"/>
        <c:scaling>
          <c:orientation val="minMax"/>
        </c:scaling>
        <c:delete val="0"/>
        <c:axPos val="l"/>
        <c:numFmt formatCode="General" sourceLinked="1"/>
        <c:majorTickMark val="out"/>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883506672"/>
        <c:crosses val="autoZero"/>
        <c:auto val="1"/>
        <c:lblAlgn val="ctr"/>
        <c:lblOffset val="100"/>
        <c:noMultiLvlLbl val="0"/>
      </c:catAx>
      <c:valAx>
        <c:axId val="-883506672"/>
        <c:scaling>
          <c:orientation val="minMax"/>
          <c:max val="250"/>
          <c:min val="0"/>
        </c:scaling>
        <c:delete val="1"/>
        <c:axPos val="b"/>
        <c:numFmt formatCode="_(* #,##0.00_);_(* \(#,##0.00\);_(* &quot;-&quot;??_);_(@_)" sourceLinked="1"/>
        <c:majorTickMark val="out"/>
        <c:minorTickMark val="none"/>
        <c:tickLblPos val="nextTo"/>
        <c:crossAx val="-8835088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r">
              <a:defRPr sz="1862" b="0" i="0" u="none" strike="noStrike" kern="1200" spc="0" baseline="0">
                <a:solidFill>
                  <a:schemeClr val="tx1">
                    <a:lumMod val="65000"/>
                    <a:lumOff val="35000"/>
                  </a:schemeClr>
                </a:solidFill>
                <a:latin typeface="+mn-lt"/>
                <a:ea typeface="+mn-ea"/>
                <a:cs typeface="+mn-cs"/>
              </a:defRPr>
            </a:pPr>
            <a:r>
              <a:rPr lang="de-CH" sz="1600" dirty="0" smtClean="0"/>
              <a:t>Wachstum Bio in % </a:t>
            </a:r>
            <a:r>
              <a:rPr lang="de-CH" sz="1600" dirty="0"/>
              <a:t>vs. VJ</a:t>
            </a:r>
          </a:p>
        </c:rich>
      </c:tx>
      <c:layout>
        <c:manualLayout>
          <c:xMode val="edge"/>
          <c:yMode val="edge"/>
          <c:x val="2.9394882050142578E-2"/>
          <c:y val="0"/>
        </c:manualLayout>
      </c:layout>
      <c:overlay val="0"/>
      <c:spPr>
        <a:noFill/>
        <a:ln>
          <a:noFill/>
        </a:ln>
        <a:effectLst/>
      </c:spPr>
      <c:txPr>
        <a:bodyPr rot="0" spcFirstLastPara="1" vertOverflow="ellipsis" vert="horz" wrap="square" anchor="ctr" anchorCtr="1"/>
        <a:lstStyle/>
        <a:p>
          <a:pPr algn="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5.3961414308235117E-2"/>
          <c:y val="0.123796711509716"/>
          <c:w val="0.67345769837099312"/>
          <c:h val="0.7197615432600073"/>
        </c:manualLayout>
      </c:layout>
      <c:barChart>
        <c:barDir val="bar"/>
        <c:grouping val="clustered"/>
        <c:varyColors val="0"/>
        <c:ser>
          <c:idx val="2"/>
          <c:order val="2"/>
          <c:tx>
            <c:strRef>
              <c:f>Tabelle1!$D$1</c:f>
              <c:strCache>
                <c:ptCount val="1"/>
                <c:pt idx="0">
                  <c:v>Wachtum % vs. VJ</c:v>
                </c:pt>
              </c:strCache>
            </c:strRef>
          </c:tx>
          <c:spPr>
            <a:solidFill>
              <a:schemeClr val="accent3"/>
            </a:solidFill>
            <a:ln>
              <a:noFill/>
            </a:ln>
            <a:effectLst/>
          </c:spPr>
          <c:invertIfNegative val="0"/>
          <c:dPt>
            <c:idx val="1"/>
            <c:invertIfNegative val="0"/>
            <c:bubble3D val="0"/>
            <c:spPr>
              <a:solidFill>
                <a:srgbClr val="C00000"/>
              </a:solidFill>
              <a:ln>
                <a:noFill/>
              </a:ln>
              <a:effectLst/>
            </c:spPr>
          </c:dPt>
          <c:dPt>
            <c:idx val="6"/>
            <c:invertIfNegative val="0"/>
            <c:bubble3D val="0"/>
            <c:spPr>
              <a:solidFill>
                <a:srgbClr val="C00000"/>
              </a:solidFill>
              <a:ln>
                <a:noFill/>
              </a:ln>
              <a:effectLst/>
            </c:spPr>
          </c:dPt>
          <c:dLbls>
            <c:delete val="1"/>
          </c:dLbls>
          <c:cat>
            <c:strRef>
              <c:f>Tabelle1!$A$2:$A$13</c:f>
              <c:strCache>
                <c:ptCount val="11"/>
                <c:pt idx="0">
                  <c:v>Eier Total</c:v>
                </c:pt>
                <c:pt idx="1">
                  <c:v>Frisch-Brot</c:v>
                </c:pt>
                <c:pt idx="2">
                  <c:v>Gemüse, Salat, Kartoffeln</c:v>
                </c:pt>
                <c:pt idx="3">
                  <c:v>Milchprodukte</c:v>
                </c:pt>
                <c:pt idx="4">
                  <c:v>Convenience (Frisch)</c:v>
                </c:pt>
                <c:pt idx="5">
                  <c:v>Früchte</c:v>
                </c:pt>
                <c:pt idx="6">
                  <c:v>Käse Total</c:v>
                </c:pt>
                <c:pt idx="7">
                  <c:v>Fleisch, Fisch (ohne TK)</c:v>
                </c:pt>
                <c:pt idx="8">
                  <c:v>Haltbare Convenience</c:v>
                </c:pt>
                <c:pt idx="9">
                  <c:v>Getränke Total</c:v>
                </c:pt>
                <c:pt idx="10">
                  <c:v>Süsswaren, Salzige Snacks</c:v>
                </c:pt>
              </c:strCache>
            </c:strRef>
          </c:cat>
          <c:val>
            <c:numRef>
              <c:f>Tabelle1!$D$2:$D$13</c:f>
              <c:numCache>
                <c:formatCode>0.00</c:formatCode>
                <c:ptCount val="11"/>
                <c:pt idx="0">
                  <c:v>11.9</c:v>
                </c:pt>
                <c:pt idx="1">
                  <c:v>-2.8</c:v>
                </c:pt>
                <c:pt idx="2">
                  <c:v>7.3</c:v>
                </c:pt>
                <c:pt idx="3">
                  <c:v>3.3</c:v>
                </c:pt>
                <c:pt idx="4">
                  <c:v>8.8000000000000007</c:v>
                </c:pt>
                <c:pt idx="5">
                  <c:v>11.8</c:v>
                </c:pt>
                <c:pt idx="6">
                  <c:v>-2.8</c:v>
                </c:pt>
                <c:pt idx="7">
                  <c:v>5.8</c:v>
                </c:pt>
                <c:pt idx="8">
                  <c:v>11.7</c:v>
                </c:pt>
                <c:pt idx="9">
                  <c:v>3.4</c:v>
                </c:pt>
                <c:pt idx="10">
                  <c:v>4.8</c:v>
                </c:pt>
              </c:numCache>
            </c:numRef>
          </c:val>
        </c:ser>
        <c:dLbls>
          <c:dLblPos val="outEnd"/>
          <c:showLegendKey val="0"/>
          <c:showVal val="1"/>
          <c:showCatName val="0"/>
          <c:showSerName val="0"/>
          <c:showPercent val="0"/>
          <c:showBubbleSize val="0"/>
        </c:dLbls>
        <c:gapWidth val="150"/>
        <c:axId val="-883500144"/>
        <c:axId val="-883503952"/>
        <c:extLst>
          <c:ext xmlns:c15="http://schemas.microsoft.com/office/drawing/2012/chart" uri="{02D57815-91ED-43cb-92C2-25804820EDAC}">
            <c15:filteredBarSeries>
              <c15:ser>
                <c:idx val="0"/>
                <c:order val="0"/>
                <c:tx>
                  <c:strRef>
                    <c:extLst>
                      <c:ext uri="{02D57815-91ED-43cb-92C2-25804820EDAC}">
                        <c15:formulaRef>
                          <c15:sqref>Tabelle1!$B$1</c15:sqref>
                        </c15:formulaRef>
                      </c:ext>
                    </c:extLst>
                    <c:strCache>
                      <c:ptCount val="1"/>
                      <c:pt idx="0">
                        <c:v>in Mio. CHF</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Tabelle1!$A$2:$A$13</c15:sqref>
                        </c15:formulaRef>
                      </c:ext>
                    </c:extLst>
                    <c:strCache>
                      <c:ptCount val="11"/>
                      <c:pt idx="0">
                        <c:v>Eier Total</c:v>
                      </c:pt>
                      <c:pt idx="1">
                        <c:v>Frisch-Brot</c:v>
                      </c:pt>
                      <c:pt idx="2">
                        <c:v>Gemüse, Salat, Kartoffeln</c:v>
                      </c:pt>
                      <c:pt idx="3">
                        <c:v>Milchprodukte</c:v>
                      </c:pt>
                      <c:pt idx="4">
                        <c:v>Convenience (Frisch)</c:v>
                      </c:pt>
                      <c:pt idx="5">
                        <c:v>Früchte</c:v>
                      </c:pt>
                      <c:pt idx="6">
                        <c:v>Käse Total</c:v>
                      </c:pt>
                      <c:pt idx="7">
                        <c:v>Fleisch, Fisch (ohne TK)</c:v>
                      </c:pt>
                      <c:pt idx="8">
                        <c:v>Haltbare Convenience</c:v>
                      </c:pt>
                      <c:pt idx="9">
                        <c:v>Getränke Total</c:v>
                      </c:pt>
                      <c:pt idx="10">
                        <c:v>Süsswaren, Salzige Snacks</c:v>
                      </c:pt>
                    </c:strCache>
                  </c:strRef>
                </c:cat>
                <c:val>
                  <c:numRef>
                    <c:extLst>
                      <c:ext uri="{02D57815-91ED-43cb-92C2-25804820EDAC}">
                        <c15:formulaRef>
                          <c15:sqref>Tabelle1!$B$2:$B$13</c15:sqref>
                        </c15:formulaRef>
                      </c:ext>
                    </c:extLst>
                    <c:numCache>
                      <c:formatCode>_(* #,##0.00_);_(* \(#,##0.00\);_(* "-"??_);_(@_)</c:formatCode>
                      <c:ptCount val="11"/>
                      <c:pt idx="0">
                        <c:v>65.8</c:v>
                      </c:pt>
                      <c:pt idx="1">
                        <c:v>172.2</c:v>
                      </c:pt>
                      <c:pt idx="2">
                        <c:v>202.7</c:v>
                      </c:pt>
                      <c:pt idx="3">
                        <c:v>205.2</c:v>
                      </c:pt>
                      <c:pt idx="4">
                        <c:v>144.19999999999999</c:v>
                      </c:pt>
                      <c:pt idx="5">
                        <c:v>139.9</c:v>
                      </c:pt>
                      <c:pt idx="6">
                        <c:v>84.7</c:v>
                      </c:pt>
                      <c:pt idx="7">
                        <c:v>213.8</c:v>
                      </c:pt>
                      <c:pt idx="8">
                        <c:v>58.2</c:v>
                      </c:pt>
                      <c:pt idx="9">
                        <c:v>81.7</c:v>
                      </c:pt>
                      <c:pt idx="10">
                        <c:v>32.6</c:v>
                      </c:pt>
                    </c:numCache>
                  </c:numRef>
                </c:val>
              </c15:ser>
            </c15:filteredBarSeries>
            <c15:filteredBarSeries>
              <c15:ser>
                <c:idx val="1"/>
                <c:order val="1"/>
                <c:tx>
                  <c:strRef>
                    <c:extLst xmlns:c15="http://schemas.microsoft.com/office/drawing/2012/chart">
                      <c:ext xmlns:c15="http://schemas.microsoft.com/office/drawing/2012/chart" uri="{02D57815-91ED-43cb-92C2-25804820EDAC}">
                        <c15:formulaRef>
                          <c15:sqref>Tabelle1!$C$1</c15:sqref>
                        </c15:formulaRef>
                      </c:ext>
                    </c:extLst>
                    <c:strCache>
                      <c:ptCount val="1"/>
                      <c:pt idx="0">
                        <c:v>Anteil Bio in %</c:v>
                      </c:pt>
                    </c:strCache>
                  </c:strRef>
                </c:tx>
                <c:spPr>
                  <a:solidFill>
                    <a:schemeClr val="accent2"/>
                  </a:solidFill>
                  <a:ln>
                    <a:noFill/>
                  </a:ln>
                  <a:effectLst/>
                </c:spPr>
                <c:invertIfNegative val="0"/>
                <c:dLbls>
                  <c:delete val="1"/>
                </c:dLbls>
                <c:cat>
                  <c:strRef>
                    <c:extLst xmlns:c15="http://schemas.microsoft.com/office/drawing/2012/chart">
                      <c:ext xmlns:c15="http://schemas.microsoft.com/office/drawing/2012/chart" uri="{02D57815-91ED-43cb-92C2-25804820EDAC}">
                        <c15:formulaRef>
                          <c15:sqref>Tabelle1!$A$2:$A$13</c15:sqref>
                        </c15:formulaRef>
                      </c:ext>
                    </c:extLst>
                    <c:strCache>
                      <c:ptCount val="11"/>
                      <c:pt idx="0">
                        <c:v>Eier Total</c:v>
                      </c:pt>
                      <c:pt idx="1">
                        <c:v>Frisch-Brot</c:v>
                      </c:pt>
                      <c:pt idx="2">
                        <c:v>Gemüse, Salat, Kartoffeln</c:v>
                      </c:pt>
                      <c:pt idx="3">
                        <c:v>Milchprodukte</c:v>
                      </c:pt>
                      <c:pt idx="4">
                        <c:v>Convenience (Frisch)</c:v>
                      </c:pt>
                      <c:pt idx="5">
                        <c:v>Früchte</c:v>
                      </c:pt>
                      <c:pt idx="6">
                        <c:v>Käse Total</c:v>
                      </c:pt>
                      <c:pt idx="7">
                        <c:v>Fleisch, Fisch (ohne TK)</c:v>
                      </c:pt>
                      <c:pt idx="8">
                        <c:v>Haltbare Convenience</c:v>
                      </c:pt>
                      <c:pt idx="9">
                        <c:v>Getränke Total</c:v>
                      </c:pt>
                      <c:pt idx="10">
                        <c:v>Süsswaren, Salzige Snacks</c:v>
                      </c:pt>
                    </c:strCache>
                  </c:strRef>
                </c:cat>
                <c:val>
                  <c:numRef>
                    <c:extLst xmlns:c15="http://schemas.microsoft.com/office/drawing/2012/chart">
                      <c:ext xmlns:c15="http://schemas.microsoft.com/office/drawing/2012/chart" uri="{02D57815-91ED-43cb-92C2-25804820EDAC}">
                        <c15:formulaRef>
                          <c15:sqref>Tabelle1!$C$2:$C$13</c15:sqref>
                        </c15:formulaRef>
                      </c:ext>
                    </c:extLst>
                    <c:numCache>
                      <c:formatCode>0.00</c:formatCode>
                      <c:ptCount val="11"/>
                      <c:pt idx="0">
                        <c:v>22.7</c:v>
                      </c:pt>
                      <c:pt idx="1">
                        <c:v>19.8</c:v>
                      </c:pt>
                      <c:pt idx="2">
                        <c:v>14.6</c:v>
                      </c:pt>
                      <c:pt idx="3">
                        <c:v>11</c:v>
                      </c:pt>
                      <c:pt idx="4">
                        <c:v>10.3</c:v>
                      </c:pt>
                      <c:pt idx="5">
                        <c:v>10.1</c:v>
                      </c:pt>
                      <c:pt idx="6">
                        <c:v>6</c:v>
                      </c:pt>
                      <c:pt idx="7">
                        <c:v>4.8</c:v>
                      </c:pt>
                      <c:pt idx="8">
                        <c:v>4.4000000000000004</c:v>
                      </c:pt>
                      <c:pt idx="9">
                        <c:v>2.7</c:v>
                      </c:pt>
                      <c:pt idx="10">
                        <c:v>1.8</c:v>
                      </c:pt>
                    </c:numCache>
                  </c:numRef>
                </c:val>
              </c15:ser>
            </c15:filteredBarSeries>
          </c:ext>
        </c:extLst>
      </c:barChart>
      <c:catAx>
        <c:axId val="-883500144"/>
        <c:scaling>
          <c:orientation val="minMax"/>
        </c:scaling>
        <c:delete val="1"/>
        <c:axPos val="l"/>
        <c:numFmt formatCode="General" sourceLinked="1"/>
        <c:majorTickMark val="out"/>
        <c:minorTickMark val="none"/>
        <c:tickLblPos val="nextTo"/>
        <c:crossAx val="-883503952"/>
        <c:crossesAt val="0"/>
        <c:auto val="1"/>
        <c:lblAlgn val="ctr"/>
        <c:lblOffset val="100"/>
        <c:noMultiLvlLbl val="0"/>
      </c:catAx>
      <c:valAx>
        <c:axId val="-883503952"/>
        <c:scaling>
          <c:orientation val="minMax"/>
          <c:max val="15"/>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883500144"/>
        <c:crosses val="autoZero"/>
        <c:crossBetween val="between"/>
        <c:majorUnit val="5"/>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400" b="0" i="0" u="none" strike="noStrike" kern="1200" spc="0" baseline="0">
                <a:solidFill>
                  <a:srgbClr val="000000">
                    <a:lumMod val="65000"/>
                    <a:lumOff val="35000"/>
                  </a:srgbClr>
                </a:solidFill>
                <a:latin typeface="+mn-lt"/>
                <a:ea typeface="+mn-ea"/>
                <a:cs typeface="+mn-cs"/>
              </a:defRPr>
            </a:pPr>
            <a:r>
              <a:rPr lang="de-CH" sz="1800" b="1" i="0" baseline="0" dirty="0" smtClean="0">
                <a:effectLst/>
              </a:rPr>
              <a:t>Kaufintensität von Biolebensmitteln</a:t>
            </a:r>
            <a:endParaRPr lang="de-CH" sz="2400" dirty="0" smtClean="0">
              <a:effectLst/>
            </a:endParaRPr>
          </a:p>
        </c:rich>
      </c:tx>
      <c:layout>
        <c:manualLayout>
          <c:xMode val="edge"/>
          <c:yMode val="edge"/>
          <c:x val="0"/>
          <c:y val="0"/>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400" b="0" i="0" u="none" strike="noStrike" kern="1200" spc="0" baseline="0">
              <a:solidFill>
                <a:srgbClr val="000000">
                  <a:lumMod val="65000"/>
                  <a:lumOff val="35000"/>
                </a:srgbClr>
              </a:solidFill>
              <a:latin typeface="+mn-lt"/>
              <a:ea typeface="+mn-ea"/>
              <a:cs typeface="+mn-cs"/>
            </a:defRPr>
          </a:pPr>
          <a:endParaRPr lang="de-DE"/>
        </a:p>
      </c:txPr>
    </c:title>
    <c:autoTitleDeleted val="0"/>
    <c:plotArea>
      <c:layout>
        <c:manualLayout>
          <c:layoutTarget val="inner"/>
          <c:xMode val="edge"/>
          <c:yMode val="edge"/>
          <c:x val="0.26215058262644708"/>
          <c:y val="0.18923020234123319"/>
          <c:w val="0.54782532618205337"/>
          <c:h val="0.62135344477492183"/>
        </c:manualLayout>
      </c:layout>
      <c:barChart>
        <c:barDir val="bar"/>
        <c:grouping val="clustered"/>
        <c:varyColors val="0"/>
        <c:ser>
          <c:idx val="0"/>
          <c:order val="0"/>
          <c:tx>
            <c:strRef>
              <c:f>Tabelle1!$C$24</c:f>
              <c:strCache>
                <c:ptCount val="1"/>
                <c:pt idx="0">
                  <c:v>derzeitig</c:v>
                </c:pt>
              </c:strCache>
            </c:strRef>
          </c:tx>
          <c:spPr>
            <a:solidFill>
              <a:schemeClr val="accent1"/>
            </a:solidFill>
            <a:ln>
              <a:noFill/>
            </a:ln>
            <a:effectLst/>
          </c:spPr>
          <c:invertIfNegative val="0"/>
          <c:cat>
            <c:strRef>
              <c:f>Tabelle1!$B$25:$B$28</c:f>
              <c:strCache>
                <c:ptCount val="4"/>
                <c:pt idx="0">
                  <c:v>Sehr häufig / ausschliesslich</c:v>
                </c:pt>
                <c:pt idx="1">
                  <c:v>häufig / oft</c:v>
                </c:pt>
                <c:pt idx="2">
                  <c:v>gelegentlich</c:v>
                </c:pt>
                <c:pt idx="3">
                  <c:v>selten / nie</c:v>
                </c:pt>
              </c:strCache>
            </c:strRef>
          </c:cat>
          <c:val>
            <c:numRef>
              <c:f>Tabelle1!$C$25:$C$28</c:f>
              <c:numCache>
                <c:formatCode>0%</c:formatCode>
                <c:ptCount val="4"/>
                <c:pt idx="0">
                  <c:v>0.11</c:v>
                </c:pt>
                <c:pt idx="1">
                  <c:v>0.28000000000000003</c:v>
                </c:pt>
                <c:pt idx="2">
                  <c:v>0.43</c:v>
                </c:pt>
                <c:pt idx="3">
                  <c:v>0.18</c:v>
                </c:pt>
              </c:numCache>
            </c:numRef>
          </c:val>
        </c:ser>
        <c:ser>
          <c:idx val="1"/>
          <c:order val="1"/>
          <c:tx>
            <c:strRef>
              <c:f>Tabelle1!$D$24</c:f>
              <c:strCache>
                <c:ptCount val="1"/>
                <c:pt idx="0">
                  <c:v>zukünftig</c:v>
                </c:pt>
              </c:strCache>
            </c:strRef>
          </c:tx>
          <c:spPr>
            <a:solidFill>
              <a:schemeClr val="accent2"/>
            </a:solidFill>
            <a:ln>
              <a:noFill/>
            </a:ln>
            <a:effectLst/>
          </c:spPr>
          <c:invertIfNegative val="0"/>
          <c:cat>
            <c:strRef>
              <c:f>Tabelle1!$B$25:$B$28</c:f>
              <c:strCache>
                <c:ptCount val="4"/>
                <c:pt idx="0">
                  <c:v>Sehr häufig / ausschliesslich</c:v>
                </c:pt>
                <c:pt idx="1">
                  <c:v>häufig / oft</c:v>
                </c:pt>
                <c:pt idx="2">
                  <c:v>gelegentlich</c:v>
                </c:pt>
                <c:pt idx="3">
                  <c:v>selten / nie</c:v>
                </c:pt>
              </c:strCache>
            </c:strRef>
          </c:cat>
          <c:val>
            <c:numRef>
              <c:f>Tabelle1!$D$25:$D$28</c:f>
              <c:numCache>
                <c:formatCode>0%</c:formatCode>
                <c:ptCount val="4"/>
                <c:pt idx="0">
                  <c:v>0.19</c:v>
                </c:pt>
                <c:pt idx="1">
                  <c:v>0.36</c:v>
                </c:pt>
                <c:pt idx="2">
                  <c:v>0.34</c:v>
                </c:pt>
                <c:pt idx="3">
                  <c:v>0.11</c:v>
                </c:pt>
              </c:numCache>
            </c:numRef>
          </c:val>
        </c:ser>
        <c:dLbls>
          <c:showLegendKey val="0"/>
          <c:showVal val="0"/>
          <c:showCatName val="0"/>
          <c:showSerName val="0"/>
          <c:showPercent val="0"/>
          <c:showBubbleSize val="0"/>
        </c:dLbls>
        <c:gapWidth val="182"/>
        <c:axId val="-975305120"/>
        <c:axId val="-975306752"/>
      </c:barChart>
      <c:catAx>
        <c:axId val="-97530512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e-DE"/>
          </a:p>
        </c:txPr>
        <c:crossAx val="-975306752"/>
        <c:crosses val="autoZero"/>
        <c:auto val="1"/>
        <c:lblAlgn val="ctr"/>
        <c:lblOffset val="100"/>
        <c:noMultiLvlLbl val="0"/>
      </c:catAx>
      <c:valAx>
        <c:axId val="-975306752"/>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crossAx val="-975305120"/>
        <c:crosses val="autoZero"/>
        <c:crossBetween val="between"/>
      </c:valAx>
      <c:spPr>
        <a:noFill/>
        <a:ln>
          <a:noFill/>
        </a:ln>
        <a:effectLst/>
      </c:spPr>
    </c:plotArea>
    <c:legend>
      <c:legendPos val="b"/>
      <c:layout>
        <c:manualLayout>
          <c:xMode val="edge"/>
          <c:yMode val="edge"/>
          <c:x val="0.24452774924873519"/>
          <c:y val="0.85582819942421295"/>
          <c:w val="0.20820698137370511"/>
          <c:h val="5.1555887461529337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de-DE" sz="1800" b="1" dirty="0" smtClean="0">
                <a:effectLst/>
              </a:rPr>
              <a:t>Motive für den Einkauf von Biolebensmitteln</a:t>
            </a:r>
            <a:endParaRPr lang="de-CH" dirty="0">
              <a:effectLst/>
            </a:endParaRPr>
          </a:p>
        </c:rich>
      </c:tx>
      <c:layout>
        <c:manualLayout>
          <c:xMode val="edge"/>
          <c:yMode val="edge"/>
          <c:x val="7.8499245565318845E-4"/>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0.44589498776421066"/>
          <c:y val="0.11662605576025428"/>
          <c:w val="0.44711603078600687"/>
          <c:h val="0.65024761143747811"/>
        </c:manualLayout>
      </c:layout>
      <c:barChart>
        <c:barDir val="bar"/>
        <c:grouping val="stacked"/>
        <c:varyColors val="0"/>
        <c:ser>
          <c:idx val="0"/>
          <c:order val="0"/>
          <c:tx>
            <c:strRef>
              <c:f>Tabelle1!$C$7</c:f>
              <c:strCache>
                <c:ptCount val="1"/>
                <c:pt idx="0">
                  <c:v>ist mir sehr wichtig</c:v>
                </c:pt>
              </c:strCache>
            </c:strRef>
          </c:tx>
          <c:spPr>
            <a:solidFill>
              <a:schemeClr val="accent1"/>
            </a:solidFill>
            <a:ln>
              <a:noFill/>
            </a:ln>
            <a:effectLst/>
          </c:spPr>
          <c:invertIfNegative val="0"/>
          <c:cat>
            <c:strRef>
              <c:f>Tabelle1!$B$9:$B$17</c:f>
              <c:strCache>
                <c:ptCount val="9"/>
                <c:pt idx="0">
                  <c:v>Ernährung der Kinder/ während der Schwangerschaft</c:v>
                </c:pt>
                <c:pt idx="1">
                  <c:v>Schmeckt mir besser</c:v>
                </c:pt>
                <c:pt idx="2">
                  <c:v>Sind gesünder</c:v>
                </c:pt>
                <c:pt idx="3">
                  <c:v>Unterstützung und Verbesserung des Tierwohls</c:v>
                </c:pt>
                <c:pt idx="4">
                  <c:v>Unterstützung der Produzenten des Biologischen Landbaus</c:v>
                </c:pt>
                <c:pt idx="5">
                  <c:v>Beitrag zur Erhaltung/ Förderung der Biodiversität</c:v>
                </c:pt>
                <c:pt idx="6">
                  <c:v>Natürliche Produktion bzw. weniger Zusatz- und Verarbeitungshilfsstoffe</c:v>
                </c:pt>
                <c:pt idx="7">
                  <c:v>Positiver Beitrag zum Umweltschutz</c:v>
                </c:pt>
                <c:pt idx="8">
                  <c:v>Vermeidung von Pflanzenschutzmittelrückständen in Lebensmitteln</c:v>
                </c:pt>
              </c:strCache>
            </c:strRef>
          </c:cat>
          <c:val>
            <c:numRef>
              <c:f>Tabelle1!$C$9:$C$17</c:f>
              <c:numCache>
                <c:formatCode>0%</c:formatCode>
                <c:ptCount val="9"/>
                <c:pt idx="0">
                  <c:v>0.33</c:v>
                </c:pt>
                <c:pt idx="1">
                  <c:v>0.25</c:v>
                </c:pt>
                <c:pt idx="2">
                  <c:v>0.36</c:v>
                </c:pt>
                <c:pt idx="3">
                  <c:v>0.41</c:v>
                </c:pt>
                <c:pt idx="4">
                  <c:v>0.36</c:v>
                </c:pt>
                <c:pt idx="5">
                  <c:v>0.37</c:v>
                </c:pt>
                <c:pt idx="6">
                  <c:v>0.4</c:v>
                </c:pt>
                <c:pt idx="7">
                  <c:v>0.43</c:v>
                </c:pt>
                <c:pt idx="8">
                  <c:v>0.46</c:v>
                </c:pt>
              </c:numCache>
            </c:numRef>
          </c:val>
        </c:ser>
        <c:ser>
          <c:idx val="1"/>
          <c:order val="1"/>
          <c:tx>
            <c:strRef>
              <c:f>Tabelle1!$D$7</c:f>
              <c:strCache>
                <c:ptCount val="1"/>
                <c:pt idx="0">
                  <c:v>ist mir wichtig</c:v>
                </c:pt>
              </c:strCache>
            </c:strRef>
          </c:tx>
          <c:spPr>
            <a:solidFill>
              <a:schemeClr val="accent2"/>
            </a:solidFill>
            <a:ln>
              <a:noFill/>
            </a:ln>
            <a:effectLst/>
          </c:spPr>
          <c:invertIfNegative val="0"/>
          <c:cat>
            <c:strRef>
              <c:f>Tabelle1!$B$9:$B$17</c:f>
              <c:strCache>
                <c:ptCount val="9"/>
                <c:pt idx="0">
                  <c:v>Ernährung der Kinder/ während der Schwangerschaft</c:v>
                </c:pt>
                <c:pt idx="1">
                  <c:v>Schmeckt mir besser</c:v>
                </c:pt>
                <c:pt idx="2">
                  <c:v>Sind gesünder</c:v>
                </c:pt>
                <c:pt idx="3">
                  <c:v>Unterstützung und Verbesserung des Tierwohls</c:v>
                </c:pt>
                <c:pt idx="4">
                  <c:v>Unterstützung der Produzenten des Biologischen Landbaus</c:v>
                </c:pt>
                <c:pt idx="5">
                  <c:v>Beitrag zur Erhaltung/ Förderung der Biodiversität</c:v>
                </c:pt>
                <c:pt idx="6">
                  <c:v>Natürliche Produktion bzw. weniger Zusatz- und Verarbeitungshilfsstoffe</c:v>
                </c:pt>
                <c:pt idx="7">
                  <c:v>Positiver Beitrag zum Umweltschutz</c:v>
                </c:pt>
                <c:pt idx="8">
                  <c:v>Vermeidung von Pflanzenschutzmittelrückständen in Lebensmitteln</c:v>
                </c:pt>
              </c:strCache>
            </c:strRef>
          </c:cat>
          <c:val>
            <c:numRef>
              <c:f>Tabelle1!$D$9:$D$17</c:f>
              <c:numCache>
                <c:formatCode>0%</c:formatCode>
                <c:ptCount val="9"/>
                <c:pt idx="0">
                  <c:v>0.19</c:v>
                </c:pt>
                <c:pt idx="1">
                  <c:v>0.21</c:v>
                </c:pt>
                <c:pt idx="2">
                  <c:v>0.28999999999999998</c:v>
                </c:pt>
                <c:pt idx="3">
                  <c:v>0.19</c:v>
                </c:pt>
                <c:pt idx="4">
                  <c:v>0.28000000000000003</c:v>
                </c:pt>
                <c:pt idx="5">
                  <c:v>0.28000000000000003</c:v>
                </c:pt>
                <c:pt idx="6">
                  <c:v>0.28999999999999998</c:v>
                </c:pt>
                <c:pt idx="7">
                  <c:v>0.28999999999999998</c:v>
                </c:pt>
                <c:pt idx="8">
                  <c:v>0.28000000000000003</c:v>
                </c:pt>
              </c:numCache>
            </c:numRef>
          </c:val>
        </c:ser>
        <c:ser>
          <c:idx val="2"/>
          <c:order val="2"/>
          <c:tx>
            <c:strRef>
              <c:f>Tabelle1!$E$7</c:f>
              <c:strCache>
                <c:ptCount val="1"/>
                <c:pt idx="0">
                  <c:v>ist mir eher wichtig</c:v>
                </c:pt>
              </c:strCache>
            </c:strRef>
          </c:tx>
          <c:spPr>
            <a:solidFill>
              <a:schemeClr val="accent3"/>
            </a:solidFill>
            <a:ln>
              <a:noFill/>
            </a:ln>
            <a:effectLst/>
          </c:spPr>
          <c:invertIfNegative val="0"/>
          <c:cat>
            <c:strRef>
              <c:f>Tabelle1!$B$9:$B$17</c:f>
              <c:strCache>
                <c:ptCount val="9"/>
                <c:pt idx="0">
                  <c:v>Ernährung der Kinder/ während der Schwangerschaft</c:v>
                </c:pt>
                <c:pt idx="1">
                  <c:v>Schmeckt mir besser</c:v>
                </c:pt>
                <c:pt idx="2">
                  <c:v>Sind gesünder</c:v>
                </c:pt>
                <c:pt idx="3">
                  <c:v>Unterstützung und Verbesserung des Tierwohls</c:v>
                </c:pt>
                <c:pt idx="4">
                  <c:v>Unterstützung der Produzenten des Biologischen Landbaus</c:v>
                </c:pt>
                <c:pt idx="5">
                  <c:v>Beitrag zur Erhaltung/ Förderung der Biodiversität</c:v>
                </c:pt>
                <c:pt idx="6">
                  <c:v>Natürliche Produktion bzw. weniger Zusatz- und Verarbeitungshilfsstoffe</c:v>
                </c:pt>
                <c:pt idx="7">
                  <c:v>Positiver Beitrag zum Umweltschutz</c:v>
                </c:pt>
                <c:pt idx="8">
                  <c:v>Vermeidung von Pflanzenschutzmittelrückständen in Lebensmitteln</c:v>
                </c:pt>
              </c:strCache>
            </c:strRef>
          </c:cat>
          <c:val>
            <c:numRef>
              <c:f>Tabelle1!$E$9:$E$17</c:f>
              <c:numCache>
                <c:formatCode>0%</c:formatCode>
                <c:ptCount val="9"/>
                <c:pt idx="0">
                  <c:v>7.0000000000000007E-2</c:v>
                </c:pt>
                <c:pt idx="1">
                  <c:v>0.16</c:v>
                </c:pt>
                <c:pt idx="2">
                  <c:v>0.14000000000000001</c:v>
                </c:pt>
                <c:pt idx="3">
                  <c:v>0.2</c:v>
                </c:pt>
                <c:pt idx="4">
                  <c:v>0.17</c:v>
                </c:pt>
                <c:pt idx="5">
                  <c:v>0.17</c:v>
                </c:pt>
                <c:pt idx="6">
                  <c:v>0.17</c:v>
                </c:pt>
                <c:pt idx="7">
                  <c:v>0.16</c:v>
                </c:pt>
                <c:pt idx="8">
                  <c:v>0.15</c:v>
                </c:pt>
              </c:numCache>
            </c:numRef>
          </c:val>
        </c:ser>
        <c:dLbls>
          <c:showLegendKey val="0"/>
          <c:showVal val="0"/>
          <c:showCatName val="0"/>
          <c:showSerName val="0"/>
          <c:showPercent val="0"/>
          <c:showBubbleSize val="0"/>
        </c:dLbls>
        <c:gapWidth val="150"/>
        <c:overlap val="100"/>
        <c:axId val="-975305664"/>
        <c:axId val="-975318176"/>
      </c:barChart>
      <c:catAx>
        <c:axId val="-975305664"/>
        <c:scaling>
          <c:orientation val="minMax"/>
        </c:scaling>
        <c:delete val="0"/>
        <c:axPos val="l"/>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t" anchorCtr="0"/>
          <a:lstStyle/>
          <a:p>
            <a:pPr algn="r">
              <a:defRPr sz="1100" b="0" i="0" u="none" strike="noStrike" kern="1200" baseline="0">
                <a:ln>
                  <a:noFill/>
                </a:ln>
                <a:solidFill>
                  <a:schemeClr val="tx1">
                    <a:lumMod val="65000"/>
                    <a:lumOff val="35000"/>
                  </a:schemeClr>
                </a:solidFill>
                <a:latin typeface="+mn-lt"/>
                <a:ea typeface="+mn-ea"/>
                <a:cs typeface="+mn-cs"/>
              </a:defRPr>
            </a:pPr>
            <a:endParaRPr lang="de-DE"/>
          </a:p>
        </c:txPr>
        <c:crossAx val="-975318176"/>
        <c:crosses val="autoZero"/>
        <c:auto val="1"/>
        <c:lblAlgn val="ctr"/>
        <c:lblOffset val="0"/>
        <c:tickLblSkip val="1"/>
        <c:noMultiLvlLbl val="0"/>
      </c:catAx>
      <c:valAx>
        <c:axId val="-97531817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crossAx val="-975305664"/>
        <c:crosses val="autoZero"/>
        <c:crossBetween val="between"/>
      </c:valAx>
      <c:spPr>
        <a:noFill/>
        <a:ln>
          <a:noFill/>
        </a:ln>
        <a:effectLst/>
      </c:spPr>
    </c:plotArea>
    <c:legend>
      <c:legendPos val="b"/>
      <c:layout>
        <c:manualLayout>
          <c:xMode val="edge"/>
          <c:yMode val="edge"/>
          <c:x val="0.444506320767875"/>
          <c:y val="0.87166850813286822"/>
          <c:w val="0.54254935524363801"/>
          <c:h val="4.7417960214465038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r>
              <a:rPr lang="de-CH" sz="1800" b="1" dirty="0" smtClean="0"/>
              <a:t>Gründe gegen dein Einkauf von Biolebensmitteln</a:t>
            </a:r>
            <a:endParaRPr lang="de-CH" sz="1800" b="1" dirty="0"/>
          </a:p>
        </c:rich>
      </c:tx>
      <c:layout>
        <c:manualLayout>
          <c:xMode val="edge"/>
          <c:yMode val="edge"/>
          <c:x val="1.5860879708876989E-3"/>
          <c:y val="2.6101139242795677E-3"/>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0.45396274741019693"/>
          <c:y val="0.10101264199430789"/>
          <c:w val="0.44738382339888666"/>
          <c:h val="0.6793191425344165"/>
        </c:manualLayout>
      </c:layout>
      <c:barChart>
        <c:barDir val="bar"/>
        <c:grouping val="stacked"/>
        <c:varyColors val="0"/>
        <c:ser>
          <c:idx val="0"/>
          <c:order val="0"/>
          <c:tx>
            <c:strRef>
              <c:f>Tabelle1!$C$7</c:f>
              <c:strCache>
                <c:ptCount val="1"/>
                <c:pt idx="0">
                  <c:v>trifft vollkommen zu</c:v>
                </c:pt>
              </c:strCache>
            </c:strRef>
          </c:tx>
          <c:spPr>
            <a:solidFill>
              <a:schemeClr val="accent1"/>
            </a:solidFill>
            <a:ln>
              <a:noFill/>
            </a:ln>
            <a:effectLst/>
          </c:spPr>
          <c:invertIfNegative val="0"/>
          <c:cat>
            <c:strRef>
              <c:f>Tabelle1!$B$8:$B$16</c:f>
              <c:strCache>
                <c:ptCount val="9"/>
                <c:pt idx="0">
                  <c:v>Artgerechte Tierhaltung ist mir nicht wichtig, andere Aspekte sind wichtiger</c:v>
                </c:pt>
                <c:pt idx="1">
                  <c:v>Den Einsatz von Pflanzenschutzmitteln halte ich für unbedenklich</c:v>
                </c:pt>
                <c:pt idx="2">
                  <c:v>Das Erscheinungsbild/ der Geschmack von Bioprodukten ist ungenügend</c:v>
                </c:pt>
                <c:pt idx="3">
                  <c:v>Viele Bioprodukte kommen aus weit entfernten Ländern</c:v>
                </c:pt>
                <c:pt idx="4">
                  <c:v>Ich traue den Bioproduzenten nicht</c:v>
                </c:pt>
                <c:pt idx="5">
                  <c:v>Ich sehe keinen persönlichen Nutzen/ Mehrwert von Biolebensmitteln</c:v>
                </c:pt>
                <c:pt idx="6">
                  <c:v>Ich bezweifle, dass als „Bio“ gekennzeichnete Produkte tatsächlich biologisch produziert wurden</c:v>
                </c:pt>
                <c:pt idx="7">
                  <c:v>Regionalität ist mir wichtiger</c:v>
                </c:pt>
                <c:pt idx="8">
                  <c:v>Biolebensmittel sind zu teuer</c:v>
                </c:pt>
              </c:strCache>
            </c:strRef>
          </c:cat>
          <c:val>
            <c:numRef>
              <c:f>Tabelle1!$C$8:$C$16</c:f>
              <c:numCache>
                <c:formatCode>0%</c:formatCode>
                <c:ptCount val="9"/>
                <c:pt idx="0">
                  <c:v>2.7272727272727271E-2</c:v>
                </c:pt>
                <c:pt idx="1">
                  <c:v>3.6363636363636362E-2</c:v>
                </c:pt>
                <c:pt idx="2">
                  <c:v>7.3394495412844041E-2</c:v>
                </c:pt>
                <c:pt idx="3">
                  <c:v>0.22222222222222221</c:v>
                </c:pt>
                <c:pt idx="4">
                  <c:v>0.21296296296296297</c:v>
                </c:pt>
                <c:pt idx="5">
                  <c:v>0.20909090909090908</c:v>
                </c:pt>
                <c:pt idx="6">
                  <c:v>0.22935779816513763</c:v>
                </c:pt>
                <c:pt idx="7">
                  <c:v>0.28440366972477066</c:v>
                </c:pt>
                <c:pt idx="8">
                  <c:v>0.51818181818181819</c:v>
                </c:pt>
              </c:numCache>
            </c:numRef>
          </c:val>
        </c:ser>
        <c:ser>
          <c:idx val="1"/>
          <c:order val="1"/>
          <c:tx>
            <c:strRef>
              <c:f>Tabelle1!$D$7</c:f>
              <c:strCache>
                <c:ptCount val="1"/>
                <c:pt idx="0">
                  <c:v>trifft zu </c:v>
                </c:pt>
              </c:strCache>
            </c:strRef>
          </c:tx>
          <c:spPr>
            <a:solidFill>
              <a:schemeClr val="accent2"/>
            </a:solidFill>
            <a:ln>
              <a:noFill/>
            </a:ln>
            <a:effectLst/>
          </c:spPr>
          <c:invertIfNegative val="0"/>
          <c:cat>
            <c:strRef>
              <c:f>Tabelle1!$B$8:$B$16</c:f>
              <c:strCache>
                <c:ptCount val="9"/>
                <c:pt idx="0">
                  <c:v>Artgerechte Tierhaltung ist mir nicht wichtig, andere Aspekte sind wichtiger</c:v>
                </c:pt>
                <c:pt idx="1">
                  <c:v>Den Einsatz von Pflanzenschutzmitteln halte ich für unbedenklich</c:v>
                </c:pt>
                <c:pt idx="2">
                  <c:v>Das Erscheinungsbild/ der Geschmack von Bioprodukten ist ungenügend</c:v>
                </c:pt>
                <c:pt idx="3">
                  <c:v>Viele Bioprodukte kommen aus weit entfernten Ländern</c:v>
                </c:pt>
                <c:pt idx="4">
                  <c:v>Ich traue den Bioproduzenten nicht</c:v>
                </c:pt>
                <c:pt idx="5">
                  <c:v>Ich sehe keinen persönlichen Nutzen/ Mehrwert von Biolebensmitteln</c:v>
                </c:pt>
                <c:pt idx="6">
                  <c:v>Ich bezweifle, dass als „Bio“ gekennzeichnete Produkte tatsächlich biologisch produziert wurden</c:v>
                </c:pt>
                <c:pt idx="7">
                  <c:v>Regionalität ist mir wichtiger</c:v>
                </c:pt>
                <c:pt idx="8">
                  <c:v>Biolebensmittel sind zu teuer</c:v>
                </c:pt>
              </c:strCache>
            </c:strRef>
          </c:cat>
          <c:val>
            <c:numRef>
              <c:f>Tabelle1!$D$8:$D$16</c:f>
              <c:numCache>
                <c:formatCode>0%</c:formatCode>
                <c:ptCount val="9"/>
                <c:pt idx="0">
                  <c:v>5.4545454545454543E-2</c:v>
                </c:pt>
                <c:pt idx="1">
                  <c:v>4.5454545454545456E-2</c:v>
                </c:pt>
                <c:pt idx="2">
                  <c:v>0.12844036697247707</c:v>
                </c:pt>
                <c:pt idx="3">
                  <c:v>0.1111111111111111</c:v>
                </c:pt>
                <c:pt idx="4">
                  <c:v>0.1388888888888889</c:v>
                </c:pt>
                <c:pt idx="5">
                  <c:v>0.16363636363636364</c:v>
                </c:pt>
                <c:pt idx="6">
                  <c:v>0.20183486238532111</c:v>
                </c:pt>
                <c:pt idx="7">
                  <c:v>0.20183486238532111</c:v>
                </c:pt>
                <c:pt idx="8">
                  <c:v>0.26363636363636361</c:v>
                </c:pt>
              </c:numCache>
            </c:numRef>
          </c:val>
        </c:ser>
        <c:ser>
          <c:idx val="2"/>
          <c:order val="2"/>
          <c:tx>
            <c:strRef>
              <c:f>Tabelle1!$E$7</c:f>
              <c:strCache>
                <c:ptCount val="1"/>
                <c:pt idx="0">
                  <c:v>trifft eher zu</c:v>
                </c:pt>
              </c:strCache>
            </c:strRef>
          </c:tx>
          <c:spPr>
            <a:solidFill>
              <a:schemeClr val="accent3"/>
            </a:solidFill>
            <a:ln>
              <a:noFill/>
            </a:ln>
            <a:effectLst/>
          </c:spPr>
          <c:invertIfNegative val="0"/>
          <c:cat>
            <c:strRef>
              <c:f>Tabelle1!$B$8:$B$16</c:f>
              <c:strCache>
                <c:ptCount val="9"/>
                <c:pt idx="0">
                  <c:v>Artgerechte Tierhaltung ist mir nicht wichtig, andere Aspekte sind wichtiger</c:v>
                </c:pt>
                <c:pt idx="1">
                  <c:v>Den Einsatz von Pflanzenschutzmitteln halte ich für unbedenklich</c:v>
                </c:pt>
                <c:pt idx="2">
                  <c:v>Das Erscheinungsbild/ der Geschmack von Bioprodukten ist ungenügend</c:v>
                </c:pt>
                <c:pt idx="3">
                  <c:v>Viele Bioprodukte kommen aus weit entfernten Ländern</c:v>
                </c:pt>
                <c:pt idx="4">
                  <c:v>Ich traue den Bioproduzenten nicht</c:v>
                </c:pt>
                <c:pt idx="5">
                  <c:v>Ich sehe keinen persönlichen Nutzen/ Mehrwert von Biolebensmitteln</c:v>
                </c:pt>
                <c:pt idx="6">
                  <c:v>Ich bezweifle, dass als „Bio“ gekennzeichnete Produkte tatsächlich biologisch produziert wurden</c:v>
                </c:pt>
                <c:pt idx="7">
                  <c:v>Regionalität ist mir wichtiger</c:v>
                </c:pt>
                <c:pt idx="8">
                  <c:v>Biolebensmittel sind zu teuer</c:v>
                </c:pt>
              </c:strCache>
            </c:strRef>
          </c:cat>
          <c:val>
            <c:numRef>
              <c:f>Tabelle1!$E$8:$E$16</c:f>
              <c:numCache>
                <c:formatCode>0%</c:formatCode>
                <c:ptCount val="9"/>
                <c:pt idx="0">
                  <c:v>7.2727272727272724E-2</c:v>
                </c:pt>
                <c:pt idx="1">
                  <c:v>0.10909090909090909</c:v>
                </c:pt>
                <c:pt idx="2">
                  <c:v>0.11926605504587157</c:v>
                </c:pt>
                <c:pt idx="3">
                  <c:v>9.2592592592592587E-2</c:v>
                </c:pt>
                <c:pt idx="4">
                  <c:v>0.1111111111111111</c:v>
                </c:pt>
                <c:pt idx="5">
                  <c:v>0.15454545454545454</c:v>
                </c:pt>
                <c:pt idx="6">
                  <c:v>0.11009174311926606</c:v>
                </c:pt>
                <c:pt idx="7">
                  <c:v>8.2568807339449546E-2</c:v>
                </c:pt>
                <c:pt idx="8">
                  <c:v>0.1</c:v>
                </c:pt>
              </c:numCache>
            </c:numRef>
          </c:val>
        </c:ser>
        <c:dLbls>
          <c:showLegendKey val="0"/>
          <c:showVal val="0"/>
          <c:showCatName val="0"/>
          <c:showSerName val="0"/>
          <c:showPercent val="0"/>
          <c:showBubbleSize val="0"/>
        </c:dLbls>
        <c:gapWidth val="150"/>
        <c:overlap val="100"/>
        <c:axId val="-975315456"/>
        <c:axId val="-975319264"/>
      </c:barChart>
      <c:catAx>
        <c:axId val="-975315456"/>
        <c:scaling>
          <c:orientation val="minMax"/>
        </c:scaling>
        <c:delete val="0"/>
        <c:axPos val="l"/>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lgn="r">
              <a:defRPr sz="1100" b="0" i="0" u="none" strike="noStrike" kern="1200" baseline="0">
                <a:solidFill>
                  <a:schemeClr val="tx1">
                    <a:lumMod val="65000"/>
                    <a:lumOff val="35000"/>
                  </a:schemeClr>
                </a:solidFill>
                <a:latin typeface="+mn-lt"/>
                <a:ea typeface="+mn-ea"/>
                <a:cs typeface="+mn-cs"/>
              </a:defRPr>
            </a:pPr>
            <a:endParaRPr lang="de-DE"/>
          </a:p>
        </c:txPr>
        <c:crossAx val="-975319264"/>
        <c:crosses val="autoZero"/>
        <c:auto val="1"/>
        <c:lblAlgn val="ctr"/>
        <c:lblOffset val="100"/>
        <c:noMultiLvlLbl val="0"/>
      </c:catAx>
      <c:valAx>
        <c:axId val="-9753192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crossAx val="-975315456"/>
        <c:crosses val="autoZero"/>
        <c:crossBetween val="between"/>
      </c:valAx>
      <c:spPr>
        <a:noFill/>
        <a:ln>
          <a:noFill/>
        </a:ln>
        <a:effectLst/>
      </c:spPr>
    </c:plotArea>
    <c:legend>
      <c:legendPos val="b"/>
      <c:layout>
        <c:manualLayout>
          <c:xMode val="edge"/>
          <c:yMode val="edge"/>
          <c:x val="0.47221677000519868"/>
          <c:y val="0.88471907775426617"/>
          <c:w val="0.4291574422762372"/>
          <c:h val="4.7417960214465038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sz="1100"/>
      </a:pPr>
      <a:endParaRPr lang="de-D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0.80826</cdr:x>
      <cdr:y>0.93564</cdr:y>
    </cdr:from>
    <cdr:to>
      <cdr:x>1</cdr:x>
      <cdr:y>1</cdr:y>
    </cdr:to>
    <cdr:sp macro="" textlink="">
      <cdr:nvSpPr>
        <cdr:cNvPr id="2" name="Textfeld 1"/>
        <cdr:cNvSpPr txBox="1"/>
      </cdr:nvSpPr>
      <cdr:spPr>
        <a:xfrm xmlns:a="http://schemas.openxmlformats.org/drawingml/2006/main">
          <a:off x="6425304" y="4603348"/>
          <a:ext cx="1512196" cy="3131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de-CH" sz="900" dirty="0" smtClean="0">
              <a:solidFill>
                <a:schemeClr val="tx1"/>
              </a:solidFill>
            </a:rPr>
            <a:t>Quelle: </a:t>
          </a:r>
          <a:r>
            <a:rPr lang="de-CH" sz="900" dirty="0" err="1" smtClean="0">
              <a:solidFill>
                <a:schemeClr val="tx1"/>
              </a:solidFill>
            </a:rPr>
            <a:t>FiBL</a:t>
          </a:r>
          <a:r>
            <a:rPr lang="de-CH" sz="900" dirty="0" smtClean="0">
              <a:solidFill>
                <a:schemeClr val="tx1"/>
              </a:solidFill>
            </a:rPr>
            <a:t>, 2016</a:t>
          </a:r>
          <a:endParaRPr lang="de-CH" sz="900" dirty="0">
            <a:solidFill>
              <a:schemeClr val="tx1"/>
            </a:solidFill>
          </a:endParaRPr>
        </a:p>
      </cdr:txBody>
    </cdr:sp>
  </cdr:relSizeAnchor>
  <cdr:relSizeAnchor xmlns:cdr="http://schemas.openxmlformats.org/drawingml/2006/chartDrawing">
    <cdr:from>
      <cdr:x>0.49914</cdr:x>
      <cdr:y>0.8495</cdr:y>
    </cdr:from>
    <cdr:to>
      <cdr:x>0.82675</cdr:x>
      <cdr:y>0.93096</cdr:y>
    </cdr:to>
    <cdr:sp macro="" textlink="">
      <cdr:nvSpPr>
        <cdr:cNvPr id="3" name="Textfeld 1"/>
        <cdr:cNvSpPr txBox="1"/>
      </cdr:nvSpPr>
      <cdr:spPr>
        <a:xfrm xmlns:a="http://schemas.openxmlformats.org/drawingml/2006/main">
          <a:off x="3936596" y="4133395"/>
          <a:ext cx="2583743" cy="39637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ts val="1670"/>
            </a:lnSpc>
            <a:spcAft>
              <a:spcPts val="1200"/>
            </a:spcAft>
          </a:pPr>
          <a:r>
            <a:rPr lang="de-DE" dirty="0">
              <a:latin typeface="Arial" panose="020B0604020202020204" pitchFamily="34" charset="0"/>
              <a:cs typeface="Arial" panose="020B0604020202020204" pitchFamily="34" charset="0"/>
            </a:rPr>
            <a:t>n </a:t>
          </a:r>
          <a:r>
            <a:rPr lang="de-DE" dirty="0" smtClean="0">
              <a:latin typeface="Arial" panose="020B0604020202020204" pitchFamily="34" charset="0"/>
              <a:cs typeface="Arial" panose="020B0604020202020204" pitchFamily="34" charset="0"/>
            </a:rPr>
            <a:t>= 608 (Anzahl befragte Personen)</a:t>
          </a:r>
          <a:endParaRPr lang="de-DE" baseline="0" dirty="0">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0.91906</cdr:x>
      <cdr:y>0.11534</cdr:y>
    </cdr:from>
    <cdr:to>
      <cdr:x>1</cdr:x>
      <cdr:y>0.76265</cdr:y>
    </cdr:to>
    <cdr:sp macro="" textlink="">
      <cdr:nvSpPr>
        <cdr:cNvPr id="2" name="Textfeld 1"/>
        <cdr:cNvSpPr txBox="1"/>
      </cdr:nvSpPr>
      <cdr:spPr>
        <a:xfrm xmlns:a="http://schemas.openxmlformats.org/drawingml/2006/main">
          <a:off x="7248350" y="561231"/>
          <a:ext cx="638350" cy="314956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ts val="1550"/>
            </a:lnSpc>
            <a:spcBef>
              <a:spcPts val="0"/>
            </a:spcBef>
            <a:spcAft>
              <a:spcPts val="1200"/>
            </a:spcAft>
          </a:pPr>
          <a:r>
            <a:rPr lang="de-DE" sz="1000" dirty="0">
              <a:latin typeface="Arial" panose="020B0604020202020204" pitchFamily="34" charset="0"/>
              <a:cs typeface="Arial" panose="020B0604020202020204" pitchFamily="34" charset="0"/>
            </a:rPr>
            <a:t>n = 497</a:t>
          </a:r>
        </a:p>
        <a:p xmlns:a="http://schemas.openxmlformats.org/drawingml/2006/main">
          <a:pPr>
            <a:lnSpc>
              <a:spcPts val="1550"/>
            </a:lnSpc>
            <a:spcBef>
              <a:spcPts val="0"/>
            </a:spcBef>
            <a:spcAft>
              <a:spcPts val="1200"/>
            </a:spcAft>
          </a:pPr>
          <a:r>
            <a:rPr lang="de-DE" sz="1000" dirty="0">
              <a:latin typeface="Arial" panose="020B0604020202020204" pitchFamily="34" charset="0"/>
              <a:cs typeface="Arial" panose="020B0604020202020204" pitchFamily="34" charset="0"/>
            </a:rPr>
            <a:t>n</a:t>
          </a:r>
          <a:r>
            <a:rPr lang="de-DE" sz="1000" baseline="0" dirty="0">
              <a:latin typeface="Arial" panose="020B0604020202020204" pitchFamily="34" charset="0"/>
              <a:cs typeface="Arial" panose="020B0604020202020204" pitchFamily="34" charset="0"/>
            </a:rPr>
            <a:t> = 497</a:t>
          </a:r>
        </a:p>
        <a:p xmlns:a="http://schemas.openxmlformats.org/drawingml/2006/main">
          <a:pPr>
            <a:lnSpc>
              <a:spcPts val="1550"/>
            </a:lnSpc>
            <a:spcBef>
              <a:spcPts val="0"/>
            </a:spcBef>
            <a:spcAft>
              <a:spcPts val="1200"/>
            </a:spcAft>
          </a:pPr>
          <a:r>
            <a:rPr lang="de-DE" sz="1000" baseline="0" dirty="0">
              <a:latin typeface="Arial" panose="020B0604020202020204" pitchFamily="34" charset="0"/>
              <a:cs typeface="Arial" panose="020B0604020202020204" pitchFamily="34" charset="0"/>
            </a:rPr>
            <a:t>n = 494</a:t>
          </a:r>
        </a:p>
        <a:p xmlns:a="http://schemas.openxmlformats.org/drawingml/2006/main">
          <a:pPr>
            <a:lnSpc>
              <a:spcPts val="1550"/>
            </a:lnSpc>
            <a:spcBef>
              <a:spcPts val="0"/>
            </a:spcBef>
            <a:spcAft>
              <a:spcPts val="1200"/>
            </a:spcAft>
          </a:pPr>
          <a:r>
            <a:rPr lang="de-DE" sz="1000" baseline="0" dirty="0">
              <a:latin typeface="Arial" panose="020B0604020202020204" pitchFamily="34" charset="0"/>
              <a:cs typeface="Arial" panose="020B0604020202020204" pitchFamily="34" charset="0"/>
            </a:rPr>
            <a:t>n = 492</a:t>
          </a:r>
        </a:p>
        <a:p xmlns:a="http://schemas.openxmlformats.org/drawingml/2006/main">
          <a:pPr>
            <a:lnSpc>
              <a:spcPts val="1550"/>
            </a:lnSpc>
            <a:spcBef>
              <a:spcPts val="0"/>
            </a:spcBef>
            <a:spcAft>
              <a:spcPts val="1200"/>
            </a:spcAft>
          </a:pPr>
          <a:r>
            <a:rPr lang="de-DE" sz="1000" baseline="0" dirty="0">
              <a:latin typeface="Arial" panose="020B0604020202020204" pitchFamily="34" charset="0"/>
              <a:cs typeface="Arial" panose="020B0604020202020204" pitchFamily="34" charset="0"/>
            </a:rPr>
            <a:t>n = 497</a:t>
          </a:r>
        </a:p>
        <a:p xmlns:a="http://schemas.openxmlformats.org/drawingml/2006/main">
          <a:pPr>
            <a:lnSpc>
              <a:spcPts val="1550"/>
            </a:lnSpc>
            <a:spcBef>
              <a:spcPts val="0"/>
            </a:spcBef>
            <a:spcAft>
              <a:spcPts val="1200"/>
            </a:spcAft>
          </a:pPr>
          <a:r>
            <a:rPr lang="de-DE" sz="1000" baseline="0" dirty="0">
              <a:latin typeface="Arial" panose="020B0604020202020204" pitchFamily="34" charset="0"/>
              <a:cs typeface="Arial" panose="020B0604020202020204" pitchFamily="34" charset="0"/>
            </a:rPr>
            <a:t>n = 496</a:t>
          </a:r>
        </a:p>
        <a:p xmlns:a="http://schemas.openxmlformats.org/drawingml/2006/main">
          <a:pPr>
            <a:lnSpc>
              <a:spcPts val="1550"/>
            </a:lnSpc>
            <a:spcBef>
              <a:spcPts val="0"/>
            </a:spcBef>
            <a:spcAft>
              <a:spcPts val="1200"/>
            </a:spcAft>
          </a:pPr>
          <a:r>
            <a:rPr lang="de-DE" sz="1000" baseline="0" dirty="0">
              <a:latin typeface="Arial" panose="020B0604020202020204" pitchFamily="34" charset="0"/>
              <a:cs typeface="Arial" panose="020B0604020202020204" pitchFamily="34" charset="0"/>
            </a:rPr>
            <a:t>n = 494</a:t>
          </a:r>
        </a:p>
        <a:p xmlns:a="http://schemas.openxmlformats.org/drawingml/2006/main">
          <a:pPr>
            <a:lnSpc>
              <a:spcPts val="1550"/>
            </a:lnSpc>
            <a:spcBef>
              <a:spcPts val="0"/>
            </a:spcBef>
            <a:spcAft>
              <a:spcPts val="1200"/>
            </a:spcAft>
          </a:pPr>
          <a:r>
            <a:rPr lang="de-DE" sz="1000" baseline="0" dirty="0">
              <a:latin typeface="Arial" panose="020B0604020202020204" pitchFamily="34" charset="0"/>
              <a:cs typeface="Arial" panose="020B0604020202020204" pitchFamily="34" charset="0"/>
            </a:rPr>
            <a:t>n = 495</a:t>
          </a:r>
        </a:p>
        <a:p xmlns:a="http://schemas.openxmlformats.org/drawingml/2006/main">
          <a:pPr>
            <a:lnSpc>
              <a:spcPts val="1550"/>
            </a:lnSpc>
            <a:spcBef>
              <a:spcPts val="0"/>
            </a:spcBef>
            <a:spcAft>
              <a:spcPts val="1200"/>
            </a:spcAft>
          </a:pPr>
          <a:r>
            <a:rPr lang="de-DE" sz="1000" baseline="0" dirty="0">
              <a:latin typeface="Arial" panose="020B0604020202020204" pitchFamily="34" charset="0"/>
              <a:cs typeface="Arial" panose="020B0604020202020204" pitchFamily="34" charset="0"/>
            </a:rPr>
            <a:t>n = 391</a:t>
          </a:r>
        </a:p>
      </cdr:txBody>
    </cdr:sp>
  </cdr:relSizeAnchor>
  <cdr:relSizeAnchor xmlns:cdr="http://schemas.openxmlformats.org/drawingml/2006/chartDrawing">
    <cdr:from>
      <cdr:x>0.53652</cdr:x>
      <cdr:y>0.9293</cdr:y>
    </cdr:from>
    <cdr:to>
      <cdr:x>1</cdr:x>
      <cdr:y>1</cdr:y>
    </cdr:to>
    <cdr:sp macro="" textlink="">
      <cdr:nvSpPr>
        <cdr:cNvPr id="15" name="Textfeld 1"/>
        <cdr:cNvSpPr txBox="1"/>
      </cdr:nvSpPr>
      <cdr:spPr>
        <a:xfrm xmlns:a="http://schemas.openxmlformats.org/drawingml/2006/main">
          <a:off x="4231382" y="4521671"/>
          <a:ext cx="3655318" cy="34401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de-CH" sz="900" dirty="0" smtClean="0">
              <a:solidFill>
                <a:schemeClr val="tx1"/>
              </a:solidFill>
            </a:rPr>
            <a:t>Quelle: </a:t>
          </a:r>
          <a:r>
            <a:rPr lang="de-CH" sz="900" dirty="0" err="1" smtClean="0">
              <a:solidFill>
                <a:schemeClr val="tx1"/>
              </a:solidFill>
            </a:rPr>
            <a:t>FiBL</a:t>
          </a:r>
          <a:r>
            <a:rPr lang="de-CH" sz="900" dirty="0" smtClean="0">
              <a:solidFill>
                <a:schemeClr val="tx1"/>
              </a:solidFill>
            </a:rPr>
            <a:t>, 2016</a:t>
          </a:r>
          <a:endParaRPr lang="de-CH" sz="900" dirty="0">
            <a:solidFill>
              <a:schemeClr val="tx1"/>
            </a:solidFill>
          </a:endParaRPr>
        </a:p>
      </cdr:txBody>
    </cdr:sp>
  </cdr:relSizeAnchor>
  <cdr:relSizeAnchor xmlns:cdr="http://schemas.openxmlformats.org/drawingml/2006/chartDrawing">
    <cdr:from>
      <cdr:x>0.83782</cdr:x>
      <cdr:y>0.13014</cdr:y>
    </cdr:from>
    <cdr:to>
      <cdr:x>0.90173</cdr:x>
      <cdr:y>0.18934</cdr:y>
    </cdr:to>
    <cdr:sp macro="" textlink="">
      <cdr:nvSpPr>
        <cdr:cNvPr id="3" name="Textfeld 2"/>
        <cdr:cNvSpPr txBox="1"/>
      </cdr:nvSpPr>
      <cdr:spPr>
        <a:xfrm xmlns:a="http://schemas.openxmlformats.org/drawingml/2006/main">
          <a:off x="6607646" y="633239"/>
          <a:ext cx="504056"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CH" sz="1000" dirty="0" smtClean="0"/>
            <a:t>89%</a:t>
          </a:r>
          <a:endParaRPr lang="de-CH" sz="1000" dirty="0"/>
        </a:p>
      </cdr:txBody>
    </cdr:sp>
  </cdr:relSizeAnchor>
  <cdr:relSizeAnchor xmlns:cdr="http://schemas.openxmlformats.org/drawingml/2006/chartDrawing">
    <cdr:from>
      <cdr:x>0.83782</cdr:x>
      <cdr:y>0.20414</cdr:y>
    </cdr:from>
    <cdr:to>
      <cdr:x>0.90173</cdr:x>
      <cdr:y>0.26334</cdr:y>
    </cdr:to>
    <cdr:sp macro="" textlink="">
      <cdr:nvSpPr>
        <cdr:cNvPr id="16" name="Textfeld 1"/>
        <cdr:cNvSpPr txBox="1"/>
      </cdr:nvSpPr>
      <cdr:spPr>
        <a:xfrm xmlns:a="http://schemas.openxmlformats.org/drawingml/2006/main">
          <a:off x="6607646" y="993279"/>
          <a:ext cx="504056" cy="2880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CH" sz="1000" dirty="0" smtClean="0"/>
            <a:t>88%</a:t>
          </a:r>
          <a:endParaRPr lang="de-CH" sz="1000" dirty="0"/>
        </a:p>
      </cdr:txBody>
    </cdr:sp>
  </cdr:relSizeAnchor>
  <cdr:relSizeAnchor xmlns:cdr="http://schemas.openxmlformats.org/drawingml/2006/chartDrawing">
    <cdr:from>
      <cdr:x>0.83782</cdr:x>
      <cdr:y>0.27814</cdr:y>
    </cdr:from>
    <cdr:to>
      <cdr:x>0.90173</cdr:x>
      <cdr:y>0.33733</cdr:y>
    </cdr:to>
    <cdr:sp macro="" textlink="">
      <cdr:nvSpPr>
        <cdr:cNvPr id="17" name="Textfeld 1"/>
        <cdr:cNvSpPr txBox="1"/>
      </cdr:nvSpPr>
      <cdr:spPr>
        <a:xfrm xmlns:a="http://schemas.openxmlformats.org/drawingml/2006/main">
          <a:off x="6607646" y="1353319"/>
          <a:ext cx="504056" cy="2880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CH" sz="1000" dirty="0" smtClean="0"/>
            <a:t>86%</a:t>
          </a:r>
          <a:endParaRPr lang="de-CH" sz="1000" dirty="0"/>
        </a:p>
      </cdr:txBody>
    </cdr:sp>
  </cdr:relSizeAnchor>
  <cdr:relSizeAnchor xmlns:cdr="http://schemas.openxmlformats.org/drawingml/2006/chartDrawing">
    <cdr:from>
      <cdr:x>0.81956</cdr:x>
      <cdr:y>0.35213</cdr:y>
    </cdr:from>
    <cdr:to>
      <cdr:x>0.88347</cdr:x>
      <cdr:y>0.41133</cdr:y>
    </cdr:to>
    <cdr:sp macro="" textlink="">
      <cdr:nvSpPr>
        <cdr:cNvPr id="18" name="Textfeld 1"/>
        <cdr:cNvSpPr txBox="1"/>
      </cdr:nvSpPr>
      <cdr:spPr>
        <a:xfrm xmlns:a="http://schemas.openxmlformats.org/drawingml/2006/main">
          <a:off x="6463630" y="1713359"/>
          <a:ext cx="504056" cy="2880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CH" sz="1000" dirty="0" smtClean="0"/>
            <a:t>82%</a:t>
          </a:r>
          <a:endParaRPr lang="de-CH" sz="1000" dirty="0"/>
        </a:p>
      </cdr:txBody>
    </cdr:sp>
  </cdr:relSizeAnchor>
  <cdr:relSizeAnchor xmlns:cdr="http://schemas.openxmlformats.org/drawingml/2006/chartDrawing">
    <cdr:from>
      <cdr:x>0.81956</cdr:x>
      <cdr:y>0.426</cdr:y>
    </cdr:from>
    <cdr:to>
      <cdr:x>0.88347</cdr:x>
      <cdr:y>0.4852</cdr:y>
    </cdr:to>
    <cdr:sp macro="" textlink="">
      <cdr:nvSpPr>
        <cdr:cNvPr id="19" name="Textfeld 1"/>
        <cdr:cNvSpPr txBox="1"/>
      </cdr:nvSpPr>
      <cdr:spPr>
        <a:xfrm xmlns:a="http://schemas.openxmlformats.org/drawingml/2006/main">
          <a:off x="6463630" y="2072804"/>
          <a:ext cx="504056" cy="2880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CH" sz="1000" dirty="0" smtClean="0"/>
            <a:t>81%</a:t>
          </a:r>
          <a:endParaRPr lang="de-CH" sz="1000" dirty="0"/>
        </a:p>
      </cdr:txBody>
    </cdr:sp>
  </cdr:relSizeAnchor>
  <cdr:relSizeAnchor xmlns:cdr="http://schemas.openxmlformats.org/drawingml/2006/chartDrawing">
    <cdr:from>
      <cdr:x>0.8013</cdr:x>
      <cdr:y>0.49906</cdr:y>
    </cdr:from>
    <cdr:to>
      <cdr:x>0.86521</cdr:x>
      <cdr:y>0.55825</cdr:y>
    </cdr:to>
    <cdr:sp macro="" textlink="">
      <cdr:nvSpPr>
        <cdr:cNvPr id="20" name="Textfeld 1"/>
        <cdr:cNvSpPr txBox="1"/>
      </cdr:nvSpPr>
      <cdr:spPr>
        <a:xfrm xmlns:a="http://schemas.openxmlformats.org/drawingml/2006/main">
          <a:off x="6319613" y="2428260"/>
          <a:ext cx="504056" cy="2880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CH" sz="1000" dirty="0" smtClean="0"/>
            <a:t>80%</a:t>
          </a:r>
          <a:endParaRPr lang="de-CH" sz="1000" dirty="0"/>
        </a:p>
      </cdr:txBody>
    </cdr:sp>
  </cdr:relSizeAnchor>
  <cdr:relSizeAnchor xmlns:cdr="http://schemas.openxmlformats.org/drawingml/2006/chartDrawing">
    <cdr:from>
      <cdr:x>0.8013</cdr:x>
      <cdr:y>0.57412</cdr:y>
    </cdr:from>
    <cdr:to>
      <cdr:x>0.86521</cdr:x>
      <cdr:y>0.61852</cdr:y>
    </cdr:to>
    <cdr:sp macro="" textlink="">
      <cdr:nvSpPr>
        <cdr:cNvPr id="21" name="Textfeld 1"/>
        <cdr:cNvSpPr txBox="1"/>
      </cdr:nvSpPr>
      <cdr:spPr>
        <a:xfrm xmlns:a="http://schemas.openxmlformats.org/drawingml/2006/main">
          <a:off x="6319613" y="2793479"/>
          <a:ext cx="504056" cy="21602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CH" sz="1000" dirty="0" smtClean="0"/>
            <a:t>79%</a:t>
          </a:r>
          <a:endParaRPr lang="de-CH" sz="1000" dirty="0"/>
        </a:p>
      </cdr:txBody>
    </cdr:sp>
  </cdr:relSizeAnchor>
  <cdr:relSizeAnchor xmlns:cdr="http://schemas.openxmlformats.org/drawingml/2006/chartDrawing">
    <cdr:from>
      <cdr:x>0.71956</cdr:x>
      <cdr:y>0.63331</cdr:y>
    </cdr:from>
    <cdr:to>
      <cdr:x>0.78347</cdr:x>
      <cdr:y>0.69251</cdr:y>
    </cdr:to>
    <cdr:sp macro="" textlink="">
      <cdr:nvSpPr>
        <cdr:cNvPr id="22" name="Textfeld 1"/>
        <cdr:cNvSpPr txBox="1"/>
      </cdr:nvSpPr>
      <cdr:spPr>
        <a:xfrm xmlns:a="http://schemas.openxmlformats.org/drawingml/2006/main">
          <a:off x="5674941" y="3081511"/>
          <a:ext cx="504056" cy="2880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CH" sz="1000" dirty="0" smtClean="0"/>
            <a:t>62%</a:t>
          </a:r>
          <a:endParaRPr lang="de-CH" sz="1000" dirty="0"/>
        </a:p>
      </cdr:txBody>
    </cdr:sp>
  </cdr:relSizeAnchor>
  <cdr:relSizeAnchor xmlns:cdr="http://schemas.openxmlformats.org/drawingml/2006/chartDrawing">
    <cdr:from>
      <cdr:x>0.71913</cdr:x>
      <cdr:y>0.70731</cdr:y>
    </cdr:from>
    <cdr:to>
      <cdr:x>0.78304</cdr:x>
      <cdr:y>0.76651</cdr:y>
    </cdr:to>
    <cdr:sp macro="" textlink="">
      <cdr:nvSpPr>
        <cdr:cNvPr id="23" name="Textfeld 1"/>
        <cdr:cNvSpPr txBox="1"/>
      </cdr:nvSpPr>
      <cdr:spPr>
        <a:xfrm xmlns:a="http://schemas.openxmlformats.org/drawingml/2006/main">
          <a:off x="5671541" y="3441551"/>
          <a:ext cx="504056" cy="2880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CH" sz="1000" dirty="0" smtClean="0"/>
            <a:t>59%</a:t>
          </a:r>
          <a:endParaRPr lang="de-CH" sz="1000" dirty="0"/>
        </a:p>
      </cdr:txBody>
    </cdr:sp>
  </cdr:relSizeAnchor>
  <cdr:relSizeAnchor xmlns:cdr="http://schemas.openxmlformats.org/drawingml/2006/chartDrawing">
    <cdr:from>
      <cdr:x>0.04348</cdr:x>
      <cdr:y>0.8553</cdr:y>
    </cdr:from>
    <cdr:to>
      <cdr:x>0.72826</cdr:x>
      <cdr:y>0.8997</cdr:y>
    </cdr:to>
    <cdr:sp macro="" textlink="">
      <cdr:nvSpPr>
        <cdr:cNvPr id="11" name="Textfeld 10"/>
        <cdr:cNvSpPr txBox="1"/>
      </cdr:nvSpPr>
      <cdr:spPr>
        <a:xfrm xmlns:a="http://schemas.openxmlformats.org/drawingml/2006/main">
          <a:off x="342950" y="4161631"/>
          <a:ext cx="5400600"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de-CH" sz="1100" dirty="0"/>
        </a:p>
      </cdr:txBody>
    </cdr:sp>
  </cdr:relSizeAnchor>
  <cdr:relSizeAnchor xmlns:cdr="http://schemas.openxmlformats.org/drawingml/2006/chartDrawing">
    <cdr:from>
      <cdr:x>0.65522</cdr:x>
      <cdr:y>0.02655</cdr:y>
    </cdr:from>
    <cdr:to>
      <cdr:x>1</cdr:x>
      <cdr:y>0.08575</cdr:y>
    </cdr:to>
    <cdr:sp macro="" textlink="">
      <cdr:nvSpPr>
        <cdr:cNvPr id="24" name="Textfeld 23"/>
        <cdr:cNvSpPr txBox="1"/>
      </cdr:nvSpPr>
      <cdr:spPr>
        <a:xfrm xmlns:a="http://schemas.openxmlformats.org/drawingml/2006/main">
          <a:off x="5167486" y="129183"/>
          <a:ext cx="2719214"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de-CH" sz="1100" dirty="0"/>
        </a:p>
      </cdr:txBody>
    </cdr:sp>
  </cdr:relSizeAnchor>
  <cdr:relSizeAnchor xmlns:cdr="http://schemas.openxmlformats.org/drawingml/2006/chartDrawing">
    <cdr:from>
      <cdr:x>0.65522</cdr:x>
      <cdr:y>0.02655</cdr:y>
    </cdr:from>
    <cdr:to>
      <cdr:x>0.91999</cdr:x>
      <cdr:y>0.08575</cdr:y>
    </cdr:to>
    <cdr:sp macro="" textlink="">
      <cdr:nvSpPr>
        <cdr:cNvPr id="25" name="Textfeld 24"/>
        <cdr:cNvSpPr txBox="1"/>
      </cdr:nvSpPr>
      <cdr:spPr>
        <a:xfrm xmlns:a="http://schemas.openxmlformats.org/drawingml/2006/main">
          <a:off x="5167486" y="129183"/>
          <a:ext cx="2088232"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de-CH" sz="1100" dirty="0"/>
        </a:p>
      </cdr:txBody>
    </cdr:sp>
  </cdr:relSizeAnchor>
  <cdr:relSizeAnchor xmlns:cdr="http://schemas.openxmlformats.org/drawingml/2006/chartDrawing">
    <cdr:from>
      <cdr:x>0.02522</cdr:x>
      <cdr:y>0.13014</cdr:y>
    </cdr:from>
    <cdr:to>
      <cdr:x>0.4087</cdr:x>
      <cdr:y>0.79611</cdr:y>
    </cdr:to>
    <cdr:sp macro="" textlink="">
      <cdr:nvSpPr>
        <cdr:cNvPr id="26" name="Textfeld 25"/>
        <cdr:cNvSpPr txBox="1"/>
      </cdr:nvSpPr>
      <cdr:spPr>
        <a:xfrm xmlns:a="http://schemas.openxmlformats.org/drawingml/2006/main">
          <a:off x="198934" y="633239"/>
          <a:ext cx="3024336" cy="32403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de-CH"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0.91086</cdr:x>
      <cdr:y>0.10043</cdr:y>
    </cdr:from>
    <cdr:to>
      <cdr:x>1</cdr:x>
      <cdr:y>0.76639</cdr:y>
    </cdr:to>
    <cdr:sp macro="" textlink="">
      <cdr:nvSpPr>
        <cdr:cNvPr id="2" name="Textfeld 1"/>
        <cdr:cNvSpPr txBox="1"/>
      </cdr:nvSpPr>
      <cdr:spPr>
        <a:xfrm xmlns:a="http://schemas.openxmlformats.org/drawingml/2006/main">
          <a:off x="7183710" y="488678"/>
          <a:ext cx="702990" cy="324036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ts val="1670"/>
            </a:lnSpc>
            <a:spcAft>
              <a:spcPts val="1200"/>
            </a:spcAft>
          </a:pPr>
          <a:r>
            <a:rPr lang="de-DE" sz="1000" dirty="0">
              <a:latin typeface="Arial" panose="020B0604020202020204" pitchFamily="34" charset="0"/>
              <a:cs typeface="Arial" panose="020B0604020202020204" pitchFamily="34" charset="0"/>
            </a:rPr>
            <a:t>n = 110</a:t>
          </a:r>
        </a:p>
        <a:p xmlns:a="http://schemas.openxmlformats.org/drawingml/2006/main">
          <a:pPr>
            <a:lnSpc>
              <a:spcPts val="1670"/>
            </a:lnSpc>
            <a:spcAft>
              <a:spcPts val="1200"/>
            </a:spcAft>
          </a:pPr>
          <a:r>
            <a:rPr lang="de-DE" sz="1000" dirty="0">
              <a:latin typeface="Arial" panose="020B0604020202020204" pitchFamily="34" charset="0"/>
              <a:cs typeface="Arial" panose="020B0604020202020204" pitchFamily="34" charset="0"/>
            </a:rPr>
            <a:t>n</a:t>
          </a:r>
          <a:r>
            <a:rPr lang="de-DE" sz="1000" baseline="0" dirty="0">
              <a:latin typeface="Arial" panose="020B0604020202020204" pitchFamily="34" charset="0"/>
              <a:cs typeface="Arial" panose="020B0604020202020204" pitchFamily="34" charset="0"/>
            </a:rPr>
            <a:t> = 109</a:t>
          </a:r>
        </a:p>
        <a:p xmlns:a="http://schemas.openxmlformats.org/drawingml/2006/main">
          <a:pPr>
            <a:lnSpc>
              <a:spcPts val="1670"/>
            </a:lnSpc>
            <a:spcAft>
              <a:spcPts val="1200"/>
            </a:spcAft>
          </a:pPr>
          <a:r>
            <a:rPr lang="de-DE" sz="1000" baseline="0" dirty="0">
              <a:latin typeface="Arial" panose="020B0604020202020204" pitchFamily="34" charset="0"/>
              <a:cs typeface="Arial" panose="020B0604020202020204" pitchFamily="34" charset="0"/>
            </a:rPr>
            <a:t>n = 109</a:t>
          </a:r>
        </a:p>
        <a:p xmlns:a="http://schemas.openxmlformats.org/drawingml/2006/main">
          <a:pPr>
            <a:lnSpc>
              <a:spcPts val="1670"/>
            </a:lnSpc>
            <a:spcAft>
              <a:spcPts val="1200"/>
            </a:spcAft>
          </a:pPr>
          <a:r>
            <a:rPr lang="de-DE" sz="1000" baseline="0" dirty="0">
              <a:latin typeface="Arial" panose="020B0604020202020204" pitchFamily="34" charset="0"/>
              <a:cs typeface="Arial" panose="020B0604020202020204" pitchFamily="34" charset="0"/>
            </a:rPr>
            <a:t>n = 110</a:t>
          </a:r>
        </a:p>
        <a:p xmlns:a="http://schemas.openxmlformats.org/drawingml/2006/main">
          <a:pPr>
            <a:lnSpc>
              <a:spcPts val="1670"/>
            </a:lnSpc>
            <a:spcAft>
              <a:spcPts val="1200"/>
            </a:spcAft>
          </a:pPr>
          <a:r>
            <a:rPr lang="de-DE" sz="1000" baseline="0" dirty="0">
              <a:latin typeface="Arial" panose="020B0604020202020204" pitchFamily="34" charset="0"/>
              <a:cs typeface="Arial" panose="020B0604020202020204" pitchFamily="34" charset="0"/>
            </a:rPr>
            <a:t>n = 108</a:t>
          </a:r>
        </a:p>
        <a:p xmlns:a="http://schemas.openxmlformats.org/drawingml/2006/main">
          <a:pPr>
            <a:lnSpc>
              <a:spcPts val="1670"/>
            </a:lnSpc>
            <a:spcAft>
              <a:spcPts val="1200"/>
            </a:spcAft>
          </a:pPr>
          <a:r>
            <a:rPr lang="de-DE" sz="1000" baseline="0" dirty="0">
              <a:latin typeface="Arial" panose="020B0604020202020204" pitchFamily="34" charset="0"/>
              <a:cs typeface="Arial" panose="020B0604020202020204" pitchFamily="34" charset="0"/>
            </a:rPr>
            <a:t>n = 108</a:t>
          </a:r>
        </a:p>
        <a:p xmlns:a="http://schemas.openxmlformats.org/drawingml/2006/main">
          <a:pPr>
            <a:lnSpc>
              <a:spcPts val="1670"/>
            </a:lnSpc>
            <a:spcAft>
              <a:spcPts val="1200"/>
            </a:spcAft>
          </a:pPr>
          <a:r>
            <a:rPr lang="de-DE" sz="1000" baseline="0" dirty="0">
              <a:latin typeface="Arial" panose="020B0604020202020204" pitchFamily="34" charset="0"/>
              <a:cs typeface="Arial" panose="020B0604020202020204" pitchFamily="34" charset="0"/>
            </a:rPr>
            <a:t>n = 109</a:t>
          </a:r>
        </a:p>
        <a:p xmlns:a="http://schemas.openxmlformats.org/drawingml/2006/main">
          <a:pPr>
            <a:lnSpc>
              <a:spcPts val="1670"/>
            </a:lnSpc>
            <a:spcAft>
              <a:spcPts val="1200"/>
            </a:spcAft>
          </a:pPr>
          <a:r>
            <a:rPr lang="de-DE" sz="1000" baseline="0" dirty="0">
              <a:latin typeface="Arial" panose="020B0604020202020204" pitchFamily="34" charset="0"/>
              <a:cs typeface="Arial" panose="020B0604020202020204" pitchFamily="34" charset="0"/>
            </a:rPr>
            <a:t>n = </a:t>
          </a:r>
          <a:r>
            <a:rPr lang="de-DE" sz="1000" baseline="0" dirty="0" smtClean="0">
              <a:latin typeface="Arial" panose="020B0604020202020204" pitchFamily="34" charset="0"/>
              <a:cs typeface="Arial" panose="020B0604020202020204" pitchFamily="34" charset="0"/>
            </a:rPr>
            <a:t>110</a:t>
          </a:r>
        </a:p>
        <a:p xmlns:a="http://schemas.openxmlformats.org/drawingml/2006/main">
          <a:pPr>
            <a:lnSpc>
              <a:spcPts val="1670"/>
            </a:lnSpc>
            <a:spcAft>
              <a:spcPts val="1200"/>
            </a:spcAft>
          </a:pPr>
          <a:r>
            <a:rPr lang="de-DE" sz="1000" baseline="0" dirty="0" smtClean="0">
              <a:latin typeface="Arial" panose="020B0604020202020204" pitchFamily="34" charset="0"/>
              <a:cs typeface="Arial" panose="020B0604020202020204" pitchFamily="34" charset="0"/>
            </a:rPr>
            <a:t>n = </a:t>
          </a:r>
          <a:r>
            <a:rPr lang="de-DE" sz="1000" baseline="0" dirty="0">
              <a:latin typeface="Arial" panose="020B0604020202020204" pitchFamily="34" charset="0"/>
              <a:cs typeface="Arial" panose="020B0604020202020204" pitchFamily="34" charset="0"/>
            </a:rPr>
            <a:t>110</a:t>
          </a:r>
        </a:p>
      </cdr:txBody>
    </cdr:sp>
  </cdr:relSizeAnchor>
  <cdr:relSizeAnchor xmlns:cdr="http://schemas.openxmlformats.org/drawingml/2006/chartDrawing">
    <cdr:from>
      <cdr:x>0.71</cdr:x>
      <cdr:y>0.18934</cdr:y>
    </cdr:from>
    <cdr:to>
      <cdr:x>0.77126</cdr:x>
      <cdr:y>0.23336</cdr:y>
    </cdr:to>
    <cdr:sp macro="" textlink="">
      <cdr:nvSpPr>
        <cdr:cNvPr id="3" name="Textfeld 2"/>
        <cdr:cNvSpPr txBox="1"/>
      </cdr:nvSpPr>
      <cdr:spPr>
        <a:xfrm xmlns:a="http://schemas.openxmlformats.org/drawingml/2006/main">
          <a:off x="5599534" y="921271"/>
          <a:ext cx="483131" cy="2141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DE" sz="1000" b="0" dirty="0">
              <a:latin typeface="Arial" panose="020B0604020202020204" pitchFamily="34" charset="0"/>
              <a:cs typeface="Arial" panose="020B0604020202020204" pitchFamily="34" charset="0"/>
            </a:rPr>
            <a:t>57%</a:t>
          </a:r>
        </a:p>
      </cdr:txBody>
    </cdr:sp>
  </cdr:relSizeAnchor>
  <cdr:relSizeAnchor xmlns:cdr="http://schemas.openxmlformats.org/drawingml/2006/chartDrawing">
    <cdr:from>
      <cdr:x>0.84695</cdr:x>
      <cdr:y>0.12585</cdr:y>
    </cdr:from>
    <cdr:to>
      <cdr:x>0.91183</cdr:x>
      <cdr:y>0.18381</cdr:y>
    </cdr:to>
    <cdr:sp macro="" textlink="">
      <cdr:nvSpPr>
        <cdr:cNvPr id="17" name="Textfeld 1"/>
        <cdr:cNvSpPr txBox="1"/>
      </cdr:nvSpPr>
      <cdr:spPr>
        <a:xfrm xmlns:a="http://schemas.openxmlformats.org/drawingml/2006/main">
          <a:off x="6679654" y="612349"/>
          <a:ext cx="511643" cy="28199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1000" b="0" dirty="0">
              <a:latin typeface="Arial" panose="020B0604020202020204" pitchFamily="34" charset="0"/>
              <a:cs typeface="Arial" panose="020B0604020202020204" pitchFamily="34" charset="0"/>
            </a:rPr>
            <a:t>88%</a:t>
          </a:r>
        </a:p>
      </cdr:txBody>
    </cdr:sp>
  </cdr:relSizeAnchor>
  <cdr:relSizeAnchor xmlns:cdr="http://schemas.openxmlformats.org/drawingml/2006/chartDrawing">
    <cdr:from>
      <cdr:x>0.69174</cdr:x>
      <cdr:y>0.35223</cdr:y>
    </cdr:from>
    <cdr:to>
      <cdr:x>0.77262</cdr:x>
      <cdr:y>0.40586</cdr:y>
    </cdr:to>
    <cdr:sp macro="" textlink="">
      <cdr:nvSpPr>
        <cdr:cNvPr id="18" name="Textfeld 1"/>
        <cdr:cNvSpPr txBox="1"/>
      </cdr:nvSpPr>
      <cdr:spPr>
        <a:xfrm xmlns:a="http://schemas.openxmlformats.org/drawingml/2006/main">
          <a:off x="5455518" y="1713825"/>
          <a:ext cx="637868" cy="26095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1000" dirty="0">
              <a:latin typeface="Arial" panose="020B0604020202020204" pitchFamily="34" charset="0"/>
              <a:cs typeface="Arial" panose="020B0604020202020204" pitchFamily="34" charset="0"/>
            </a:rPr>
            <a:t>53%</a:t>
          </a:r>
        </a:p>
      </cdr:txBody>
    </cdr:sp>
  </cdr:relSizeAnchor>
  <cdr:relSizeAnchor xmlns:cdr="http://schemas.openxmlformats.org/drawingml/2006/chartDrawing">
    <cdr:from>
      <cdr:x>0.66435</cdr:x>
      <cdr:y>0.42613</cdr:y>
    </cdr:from>
    <cdr:to>
      <cdr:x>0.71987</cdr:x>
      <cdr:y>0.49106</cdr:y>
    </cdr:to>
    <cdr:sp macro="" textlink="">
      <cdr:nvSpPr>
        <cdr:cNvPr id="19" name="Textfeld 1"/>
        <cdr:cNvSpPr txBox="1"/>
      </cdr:nvSpPr>
      <cdr:spPr>
        <a:xfrm xmlns:a="http://schemas.openxmlformats.org/drawingml/2006/main">
          <a:off x="5239494" y="2073399"/>
          <a:ext cx="437923" cy="31593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1000" dirty="0">
              <a:latin typeface="Arial" panose="020B0604020202020204" pitchFamily="34" charset="0"/>
              <a:cs typeface="Arial" panose="020B0604020202020204" pitchFamily="34" charset="0"/>
            </a:rPr>
            <a:t>46%</a:t>
          </a:r>
        </a:p>
      </cdr:txBody>
    </cdr:sp>
  </cdr:relSizeAnchor>
  <cdr:relSizeAnchor xmlns:cdr="http://schemas.openxmlformats.org/drawingml/2006/chartDrawing">
    <cdr:from>
      <cdr:x>0.64608</cdr:x>
      <cdr:y>0.49755</cdr:y>
    </cdr:from>
    <cdr:to>
      <cdr:x>0.72068</cdr:x>
      <cdr:y>0.57155</cdr:y>
    </cdr:to>
    <cdr:sp macro="" textlink="">
      <cdr:nvSpPr>
        <cdr:cNvPr id="20" name="Textfeld 1"/>
        <cdr:cNvSpPr txBox="1"/>
      </cdr:nvSpPr>
      <cdr:spPr>
        <a:xfrm xmlns:a="http://schemas.openxmlformats.org/drawingml/2006/main">
          <a:off x="5095478" y="2420938"/>
          <a:ext cx="588322" cy="3600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1000" dirty="0">
              <a:latin typeface="Arial" panose="020B0604020202020204" pitchFamily="34" charset="0"/>
              <a:cs typeface="Arial" panose="020B0604020202020204" pitchFamily="34" charset="0"/>
            </a:rPr>
            <a:t>43%</a:t>
          </a:r>
        </a:p>
      </cdr:txBody>
    </cdr:sp>
  </cdr:relSizeAnchor>
  <cdr:relSizeAnchor xmlns:cdr="http://schemas.openxmlformats.org/drawingml/2006/chartDrawing">
    <cdr:from>
      <cdr:x>0.60043</cdr:x>
      <cdr:y>0.57412</cdr:y>
    </cdr:from>
    <cdr:to>
      <cdr:x>0.67403</cdr:x>
      <cdr:y>0.62934</cdr:y>
    </cdr:to>
    <cdr:sp macro="" textlink="">
      <cdr:nvSpPr>
        <cdr:cNvPr id="21" name="Textfeld 1"/>
        <cdr:cNvSpPr txBox="1"/>
      </cdr:nvSpPr>
      <cdr:spPr>
        <a:xfrm xmlns:a="http://schemas.openxmlformats.org/drawingml/2006/main">
          <a:off x="4735438" y="2793479"/>
          <a:ext cx="580421" cy="2687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1000" dirty="0">
              <a:latin typeface="Arial" panose="020B0604020202020204" pitchFamily="34" charset="0"/>
              <a:cs typeface="Arial" panose="020B0604020202020204" pitchFamily="34" charset="0"/>
            </a:rPr>
            <a:t>32%</a:t>
          </a:r>
        </a:p>
      </cdr:txBody>
    </cdr:sp>
  </cdr:relSizeAnchor>
  <cdr:relSizeAnchor xmlns:cdr="http://schemas.openxmlformats.org/drawingml/2006/chartDrawing">
    <cdr:from>
      <cdr:x>0.53652</cdr:x>
      <cdr:y>0.64811</cdr:y>
    </cdr:from>
    <cdr:to>
      <cdr:x>0.60367</cdr:x>
      <cdr:y>0.69774</cdr:y>
    </cdr:to>
    <cdr:sp macro="" textlink="">
      <cdr:nvSpPr>
        <cdr:cNvPr id="22" name="Textfeld 1"/>
        <cdr:cNvSpPr txBox="1"/>
      </cdr:nvSpPr>
      <cdr:spPr>
        <a:xfrm xmlns:a="http://schemas.openxmlformats.org/drawingml/2006/main">
          <a:off x="4231382" y="3153519"/>
          <a:ext cx="529611" cy="24147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1000" dirty="0">
              <a:latin typeface="Arial" panose="020B0604020202020204" pitchFamily="34" charset="0"/>
              <a:cs typeface="Arial" panose="020B0604020202020204" pitchFamily="34" charset="0"/>
            </a:rPr>
            <a:t>19%</a:t>
          </a:r>
        </a:p>
      </cdr:txBody>
    </cdr:sp>
  </cdr:relSizeAnchor>
  <cdr:relSizeAnchor xmlns:cdr="http://schemas.openxmlformats.org/drawingml/2006/chartDrawing">
    <cdr:from>
      <cdr:x>0.51826</cdr:x>
      <cdr:y>0.72211</cdr:y>
    </cdr:from>
    <cdr:to>
      <cdr:x>0.5913</cdr:x>
      <cdr:y>0.7903</cdr:y>
    </cdr:to>
    <cdr:sp macro="" textlink="">
      <cdr:nvSpPr>
        <cdr:cNvPr id="23" name="Textfeld 1"/>
        <cdr:cNvSpPr txBox="1"/>
      </cdr:nvSpPr>
      <cdr:spPr>
        <a:xfrm xmlns:a="http://schemas.openxmlformats.org/drawingml/2006/main">
          <a:off x="4087366" y="3513559"/>
          <a:ext cx="576064" cy="33180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1000" dirty="0">
              <a:latin typeface="Arial" panose="020B0604020202020204" pitchFamily="34" charset="0"/>
              <a:cs typeface="Arial" panose="020B0604020202020204" pitchFamily="34" charset="0"/>
            </a:rPr>
            <a:t>15%</a:t>
          </a:r>
        </a:p>
      </cdr:txBody>
    </cdr:sp>
  </cdr:relSizeAnchor>
  <cdr:relSizeAnchor xmlns:cdr="http://schemas.openxmlformats.org/drawingml/2006/chartDrawing">
    <cdr:from>
      <cdr:x>0.0105</cdr:x>
      <cdr:y>0.02756</cdr:y>
    </cdr:from>
    <cdr:to>
      <cdr:x>0.88331</cdr:x>
      <cdr:y>0.12402</cdr:y>
    </cdr:to>
    <cdr:sp macro="" textlink="">
      <cdr:nvSpPr>
        <cdr:cNvPr id="12" name="Textfeld 11"/>
        <cdr:cNvSpPr txBox="1"/>
      </cdr:nvSpPr>
      <cdr:spPr>
        <a:xfrm xmlns:a="http://schemas.openxmlformats.org/drawingml/2006/main">
          <a:off x="85725" y="133350"/>
          <a:ext cx="7124700" cy="4667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de-DE" sz="1100"/>
        </a:p>
      </cdr:txBody>
    </cdr:sp>
  </cdr:relSizeAnchor>
  <cdr:relSizeAnchor xmlns:cdr="http://schemas.openxmlformats.org/drawingml/2006/chartDrawing">
    <cdr:from>
      <cdr:x>0.80826</cdr:x>
      <cdr:y>0.93564</cdr:y>
    </cdr:from>
    <cdr:to>
      <cdr:x>1</cdr:x>
      <cdr:y>1</cdr:y>
    </cdr:to>
    <cdr:sp macro="" textlink="">
      <cdr:nvSpPr>
        <cdr:cNvPr id="14" name="Textfeld 1"/>
        <cdr:cNvSpPr txBox="1"/>
      </cdr:nvSpPr>
      <cdr:spPr>
        <a:xfrm xmlns:a="http://schemas.openxmlformats.org/drawingml/2006/main">
          <a:off x="6374504" y="4552548"/>
          <a:ext cx="1512196" cy="3131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de-CH" sz="900" dirty="0" smtClean="0">
              <a:solidFill>
                <a:schemeClr val="tx1"/>
              </a:solidFill>
            </a:rPr>
            <a:t>Quelle: </a:t>
          </a:r>
          <a:r>
            <a:rPr lang="de-CH" sz="900" dirty="0" err="1" smtClean="0">
              <a:solidFill>
                <a:schemeClr val="tx1"/>
              </a:solidFill>
            </a:rPr>
            <a:t>FiBL</a:t>
          </a:r>
          <a:r>
            <a:rPr lang="de-CH" sz="900" dirty="0" smtClean="0">
              <a:solidFill>
                <a:schemeClr val="tx1"/>
              </a:solidFill>
            </a:rPr>
            <a:t>, 2016</a:t>
          </a:r>
          <a:endParaRPr lang="de-CH" sz="900" dirty="0">
            <a:solidFill>
              <a:schemeClr val="tx1"/>
            </a:solidFill>
          </a:endParaRPr>
        </a:p>
      </cdr:txBody>
    </cdr:sp>
  </cdr:relSizeAnchor>
  <cdr:relSizeAnchor xmlns:cdr="http://schemas.openxmlformats.org/drawingml/2006/chartDrawing">
    <cdr:from>
      <cdr:x>0.07088</cdr:x>
      <cdr:y>0.84711</cdr:y>
    </cdr:from>
    <cdr:to>
      <cdr:x>0.45218</cdr:x>
      <cdr:y>0.97046</cdr:y>
    </cdr:to>
    <cdr:sp macro="" textlink="">
      <cdr:nvSpPr>
        <cdr:cNvPr id="15" name="Rechteck 14"/>
        <cdr:cNvSpPr/>
      </cdr:nvSpPr>
      <cdr:spPr>
        <a:xfrm xmlns:a="http://schemas.openxmlformats.org/drawingml/2006/main">
          <a:off x="558974" y="4121773"/>
          <a:ext cx="3007246" cy="600164"/>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de-DE"/>
          </a:defPPr>
          <a:lvl1pPr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1pPr>
          <a:lvl2pPr marL="457200"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2pPr>
          <a:lvl3pPr marL="914400"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3pPr>
          <a:lvl4pPr marL="1371600"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4pPr>
          <a:lvl5pPr marL="1828800"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5pPr>
          <a:lvl6pPr marL="2286000" algn="l" defTabSz="914400" rtl="0" eaLnBrk="1" latinLnBrk="0" hangingPunct="1">
            <a:defRPr sz="4400" kern="1200">
              <a:solidFill>
                <a:schemeClr val="tx2"/>
              </a:solidFill>
              <a:latin typeface="Arial" panose="020B0604020202020204" pitchFamily="34" charset="0"/>
              <a:ea typeface="+mn-ea"/>
              <a:cs typeface="+mn-cs"/>
            </a:defRPr>
          </a:lvl6pPr>
          <a:lvl7pPr marL="2743200" algn="l" defTabSz="914400" rtl="0" eaLnBrk="1" latinLnBrk="0" hangingPunct="1">
            <a:defRPr sz="4400" kern="1200">
              <a:solidFill>
                <a:schemeClr val="tx2"/>
              </a:solidFill>
              <a:latin typeface="Arial" panose="020B0604020202020204" pitchFamily="34" charset="0"/>
              <a:ea typeface="+mn-ea"/>
              <a:cs typeface="+mn-cs"/>
            </a:defRPr>
          </a:lvl7pPr>
          <a:lvl8pPr marL="3200400" algn="l" defTabSz="914400" rtl="0" eaLnBrk="1" latinLnBrk="0" hangingPunct="1">
            <a:defRPr sz="4400" kern="1200">
              <a:solidFill>
                <a:schemeClr val="tx2"/>
              </a:solidFill>
              <a:latin typeface="Arial" panose="020B0604020202020204" pitchFamily="34" charset="0"/>
              <a:ea typeface="+mn-ea"/>
              <a:cs typeface="+mn-cs"/>
            </a:defRPr>
          </a:lvl8pPr>
          <a:lvl9pPr marL="3657600" algn="l" defTabSz="914400" rtl="0" eaLnBrk="1" latinLnBrk="0" hangingPunct="1">
            <a:defRPr sz="4400" kern="1200">
              <a:solidFill>
                <a:schemeClr val="tx2"/>
              </a:solidFill>
              <a:latin typeface="Arial" panose="020B0604020202020204" pitchFamily="34" charset="0"/>
              <a:ea typeface="+mn-ea"/>
              <a:cs typeface="+mn-cs"/>
            </a:defRPr>
          </a:lvl9pPr>
        </a:lstStyle>
        <a:p xmlns:a="http://schemas.openxmlformats.org/drawingml/2006/main">
          <a:pPr algn="r"/>
          <a:r>
            <a:rPr lang="de-CH" sz="1100" dirty="0">
              <a:latin typeface="ITCFranklinGothicStd-BkCd"/>
            </a:rPr>
            <a:t>Befragt wurden alle Umfrageteilnehmenden, die zuvor angegeben hatten</a:t>
          </a:r>
          <a:r>
            <a:rPr lang="de-CH" sz="1100" dirty="0" smtClean="0">
              <a:latin typeface="ITCFranklinGothicStd-BkCd"/>
            </a:rPr>
            <a:t>, keine </a:t>
          </a:r>
          <a:r>
            <a:rPr lang="de-CH" sz="1100" dirty="0">
              <a:latin typeface="ITCFranklinGothicStd-BkCd"/>
            </a:rPr>
            <a:t>Biolebensmittel zu kaufen</a:t>
          </a:r>
          <a:r>
            <a:rPr lang="de-CH" sz="1100" dirty="0" smtClean="0">
              <a:latin typeface="ITCFranklinGothicStd-BkCd"/>
            </a:rPr>
            <a:t>.</a:t>
          </a:r>
          <a:endParaRPr lang="de-CH" sz="1100" dirty="0"/>
        </a:p>
      </cdr:txBody>
    </cdr:sp>
  </cdr:relSizeAnchor>
  <cdr:relSizeAnchor xmlns:cdr="http://schemas.openxmlformats.org/drawingml/2006/chartDrawing">
    <cdr:from>
      <cdr:x>0.70087</cdr:x>
      <cdr:y>0.26334</cdr:y>
    </cdr:from>
    <cdr:to>
      <cdr:x>0.76213</cdr:x>
      <cdr:y>0.30736</cdr:y>
    </cdr:to>
    <cdr:sp macro="" textlink="">
      <cdr:nvSpPr>
        <cdr:cNvPr id="24" name="Textfeld 1"/>
        <cdr:cNvSpPr txBox="1"/>
      </cdr:nvSpPr>
      <cdr:spPr>
        <a:xfrm xmlns:a="http://schemas.openxmlformats.org/drawingml/2006/main">
          <a:off x="5527526" y="1281311"/>
          <a:ext cx="483131" cy="21419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1000" b="0" dirty="0" smtClean="0">
              <a:latin typeface="Arial" panose="020B0604020202020204" pitchFamily="34" charset="0"/>
              <a:cs typeface="Arial" panose="020B0604020202020204" pitchFamily="34" charset="0"/>
            </a:rPr>
            <a:t>54%</a:t>
          </a:r>
          <a:endParaRPr lang="de-DE" sz="1000" b="0" dirty="0">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1026"/>
          <p:cNvSpPr>
            <a:spLocks noGrp="1" noChangeArrowheads="1"/>
          </p:cNvSpPr>
          <p:nvPr>
            <p:ph type="hdr" sz="quarter"/>
          </p:nvPr>
        </p:nvSpPr>
        <p:spPr bwMode="auto">
          <a:xfrm>
            <a:off x="0" y="0"/>
            <a:ext cx="2946550" cy="495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91" tIns="47796" rIns="95591" bIns="47796" numCol="1" anchor="t" anchorCtr="0" compatLnSpc="1">
            <a:prstTxWarp prst="textNoShape">
              <a:avLst/>
            </a:prstTxWarp>
          </a:bodyPr>
          <a:lstStyle>
            <a:lvl1pPr defTabSz="956028" eaLnBrk="1" hangingPunct="1">
              <a:defRPr sz="1300"/>
            </a:lvl1pPr>
          </a:lstStyle>
          <a:p>
            <a:pPr>
              <a:defRPr/>
            </a:pPr>
            <a:endParaRPr lang="de-DE" altLang="de-DE" dirty="0"/>
          </a:p>
        </p:txBody>
      </p:sp>
      <p:sp>
        <p:nvSpPr>
          <p:cNvPr id="30723" name="Rectangle 1027"/>
          <p:cNvSpPr>
            <a:spLocks noGrp="1" noChangeArrowheads="1"/>
          </p:cNvSpPr>
          <p:nvPr>
            <p:ph type="dt" sz="quarter" idx="1"/>
          </p:nvPr>
        </p:nvSpPr>
        <p:spPr bwMode="auto">
          <a:xfrm>
            <a:off x="3852713" y="0"/>
            <a:ext cx="2946550" cy="495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91" tIns="47796" rIns="95591" bIns="47796" numCol="1" anchor="t" anchorCtr="0" compatLnSpc="1">
            <a:prstTxWarp prst="textNoShape">
              <a:avLst/>
            </a:prstTxWarp>
          </a:bodyPr>
          <a:lstStyle>
            <a:lvl1pPr algn="r" defTabSz="956028" eaLnBrk="1" hangingPunct="1">
              <a:defRPr sz="1300"/>
            </a:lvl1pPr>
          </a:lstStyle>
          <a:p>
            <a:pPr>
              <a:defRPr/>
            </a:pPr>
            <a:endParaRPr lang="de-DE" altLang="de-DE" dirty="0"/>
          </a:p>
        </p:txBody>
      </p:sp>
      <p:sp>
        <p:nvSpPr>
          <p:cNvPr id="30724" name="Rectangle 1028"/>
          <p:cNvSpPr>
            <a:spLocks noGrp="1" noChangeArrowheads="1"/>
          </p:cNvSpPr>
          <p:nvPr>
            <p:ph type="ftr" sz="quarter" idx="2"/>
          </p:nvPr>
        </p:nvSpPr>
        <p:spPr bwMode="auto">
          <a:xfrm>
            <a:off x="0" y="9433862"/>
            <a:ext cx="2946550" cy="495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91" tIns="47796" rIns="95591" bIns="47796" numCol="1" anchor="b" anchorCtr="0" compatLnSpc="1">
            <a:prstTxWarp prst="textNoShape">
              <a:avLst/>
            </a:prstTxWarp>
          </a:bodyPr>
          <a:lstStyle>
            <a:lvl1pPr defTabSz="956028" eaLnBrk="1" hangingPunct="1">
              <a:defRPr sz="1300"/>
            </a:lvl1pPr>
          </a:lstStyle>
          <a:p>
            <a:pPr>
              <a:defRPr/>
            </a:pPr>
            <a:endParaRPr lang="de-DE" altLang="de-DE" dirty="0"/>
          </a:p>
        </p:txBody>
      </p:sp>
      <p:sp>
        <p:nvSpPr>
          <p:cNvPr id="30725" name="Rectangle 1029"/>
          <p:cNvSpPr>
            <a:spLocks noGrp="1" noChangeArrowheads="1"/>
          </p:cNvSpPr>
          <p:nvPr>
            <p:ph type="sldNum" sz="quarter" idx="3"/>
          </p:nvPr>
        </p:nvSpPr>
        <p:spPr bwMode="auto">
          <a:xfrm>
            <a:off x="3852713" y="9433862"/>
            <a:ext cx="2946550" cy="495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91" tIns="47796" rIns="95591" bIns="47796" numCol="1" anchor="b" anchorCtr="0" compatLnSpc="1">
            <a:prstTxWarp prst="textNoShape">
              <a:avLst/>
            </a:prstTxWarp>
          </a:bodyPr>
          <a:lstStyle>
            <a:lvl1pPr algn="r" defTabSz="956028" eaLnBrk="1" hangingPunct="1">
              <a:defRPr sz="1300"/>
            </a:lvl1pPr>
          </a:lstStyle>
          <a:p>
            <a:pPr>
              <a:defRPr/>
            </a:pPr>
            <a:fld id="{21A7DBD2-68D8-41AC-A7CF-37C4A296F163}" type="slidenum">
              <a:rPr lang="de-DE" altLang="de-DE"/>
              <a:pPr>
                <a:defRPr/>
              </a:pPr>
              <a:t>‹Nr.›</a:t>
            </a:fld>
            <a:endParaRPr lang="de-DE" altLang="de-DE" dirty="0"/>
          </a:p>
        </p:txBody>
      </p:sp>
    </p:spTree>
    <p:extLst>
      <p:ext uri="{BB962C8B-B14F-4D97-AF65-F5344CB8AC3E}">
        <p14:creationId xmlns:p14="http://schemas.microsoft.com/office/powerpoint/2010/main" val="3599559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46550" cy="495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91" tIns="47796" rIns="95591" bIns="47796" numCol="1" anchor="t" anchorCtr="0" compatLnSpc="1">
            <a:prstTxWarp prst="textNoShape">
              <a:avLst/>
            </a:prstTxWarp>
          </a:bodyPr>
          <a:lstStyle>
            <a:lvl1pPr defTabSz="956028" eaLnBrk="1" hangingPunct="1">
              <a:defRPr sz="1300">
                <a:solidFill>
                  <a:schemeClr val="tx1"/>
                </a:solidFill>
                <a:latin typeface="Times New Roman" panose="02020603050405020304" pitchFamily="18" charset="0"/>
              </a:defRPr>
            </a:lvl1pPr>
          </a:lstStyle>
          <a:p>
            <a:pPr>
              <a:defRPr/>
            </a:pPr>
            <a:endParaRPr lang="de-DE" altLang="de-DE" dirty="0"/>
          </a:p>
        </p:txBody>
      </p:sp>
      <p:sp>
        <p:nvSpPr>
          <p:cNvPr id="11267" name="Rectangle 3"/>
          <p:cNvSpPr>
            <a:spLocks noGrp="1" noChangeArrowheads="1"/>
          </p:cNvSpPr>
          <p:nvPr>
            <p:ph type="dt" idx="1"/>
          </p:nvPr>
        </p:nvSpPr>
        <p:spPr bwMode="auto">
          <a:xfrm>
            <a:off x="3852713" y="0"/>
            <a:ext cx="2946550" cy="495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91" tIns="47796" rIns="95591" bIns="47796" numCol="1" anchor="t" anchorCtr="0" compatLnSpc="1">
            <a:prstTxWarp prst="textNoShape">
              <a:avLst/>
            </a:prstTxWarp>
          </a:bodyPr>
          <a:lstStyle>
            <a:lvl1pPr algn="r" defTabSz="956028" eaLnBrk="1" hangingPunct="1">
              <a:defRPr sz="1300">
                <a:solidFill>
                  <a:schemeClr val="tx1"/>
                </a:solidFill>
                <a:latin typeface="Times New Roman" panose="02020603050405020304" pitchFamily="18" charset="0"/>
              </a:defRPr>
            </a:lvl1pPr>
          </a:lstStyle>
          <a:p>
            <a:pPr>
              <a:defRPr/>
            </a:pPr>
            <a:endParaRPr lang="de-DE" altLang="de-DE" dirty="0"/>
          </a:p>
        </p:txBody>
      </p:sp>
      <p:sp>
        <p:nvSpPr>
          <p:cNvPr id="5124" name="Rectangle 4"/>
          <p:cNvSpPr>
            <a:spLocks noGrp="1" noRot="1" noChangeAspect="1" noChangeArrowheads="1" noTextEdit="1"/>
          </p:cNvSpPr>
          <p:nvPr>
            <p:ph type="sldImg" idx="2"/>
          </p:nvPr>
        </p:nvSpPr>
        <p:spPr bwMode="auto">
          <a:xfrm>
            <a:off x="919163" y="746125"/>
            <a:ext cx="4960937" cy="37226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p:cNvSpPr>
            <a:spLocks noGrp="1" noChangeArrowheads="1"/>
          </p:cNvSpPr>
          <p:nvPr>
            <p:ph type="body" sz="quarter" idx="3"/>
          </p:nvPr>
        </p:nvSpPr>
        <p:spPr bwMode="auto">
          <a:xfrm>
            <a:off x="906163" y="4716160"/>
            <a:ext cx="4986937" cy="4468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91" tIns="47796" rIns="95591" bIns="47796" numCol="1" anchor="t" anchorCtr="0" compatLnSpc="1">
            <a:prstTxWarp prst="textNoShape">
              <a:avLst/>
            </a:prstTxWarp>
          </a:bodyPr>
          <a:lstStyle/>
          <a:p>
            <a:pPr lvl="0"/>
            <a:r>
              <a:rPr lang="de-DE" altLang="de-DE" noProof="0" smtClean="0"/>
              <a:t>Klicken Sie, um die Formate des Vorlagentextes zu bearbeiten</a:t>
            </a:r>
          </a:p>
          <a:p>
            <a:pPr lvl="1"/>
            <a:r>
              <a:rPr lang="de-DE" altLang="de-DE" noProof="0" smtClean="0"/>
              <a:t>Zweite Ebene</a:t>
            </a:r>
          </a:p>
          <a:p>
            <a:pPr lvl="2"/>
            <a:r>
              <a:rPr lang="de-DE" altLang="de-DE" noProof="0" smtClean="0"/>
              <a:t>Dritte Ebene</a:t>
            </a:r>
          </a:p>
          <a:p>
            <a:pPr lvl="3"/>
            <a:r>
              <a:rPr lang="de-DE" altLang="de-DE" noProof="0" smtClean="0"/>
              <a:t>Vierte Ebene</a:t>
            </a:r>
          </a:p>
          <a:p>
            <a:pPr lvl="4"/>
            <a:r>
              <a:rPr lang="de-DE" altLang="de-DE" noProof="0" smtClean="0"/>
              <a:t>Fünfte Ebene</a:t>
            </a:r>
          </a:p>
        </p:txBody>
      </p:sp>
      <p:sp>
        <p:nvSpPr>
          <p:cNvPr id="11270" name="Rectangle 6"/>
          <p:cNvSpPr>
            <a:spLocks noGrp="1" noChangeArrowheads="1"/>
          </p:cNvSpPr>
          <p:nvPr>
            <p:ph type="ftr" sz="quarter" idx="4"/>
          </p:nvPr>
        </p:nvSpPr>
        <p:spPr bwMode="auto">
          <a:xfrm>
            <a:off x="0" y="9433862"/>
            <a:ext cx="2946550" cy="495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91" tIns="47796" rIns="95591" bIns="47796" numCol="1" anchor="b" anchorCtr="0" compatLnSpc="1">
            <a:prstTxWarp prst="textNoShape">
              <a:avLst/>
            </a:prstTxWarp>
          </a:bodyPr>
          <a:lstStyle>
            <a:lvl1pPr defTabSz="956028" eaLnBrk="1" hangingPunct="1">
              <a:defRPr sz="1300">
                <a:solidFill>
                  <a:schemeClr val="tx1"/>
                </a:solidFill>
                <a:latin typeface="Times New Roman" panose="02020603050405020304" pitchFamily="18" charset="0"/>
              </a:defRPr>
            </a:lvl1pPr>
          </a:lstStyle>
          <a:p>
            <a:pPr>
              <a:defRPr/>
            </a:pPr>
            <a:endParaRPr lang="de-DE" altLang="de-DE" dirty="0"/>
          </a:p>
        </p:txBody>
      </p:sp>
      <p:sp>
        <p:nvSpPr>
          <p:cNvPr id="11271" name="Rectangle 7"/>
          <p:cNvSpPr>
            <a:spLocks noGrp="1" noChangeArrowheads="1"/>
          </p:cNvSpPr>
          <p:nvPr>
            <p:ph type="sldNum" sz="quarter" idx="5"/>
          </p:nvPr>
        </p:nvSpPr>
        <p:spPr bwMode="auto">
          <a:xfrm>
            <a:off x="3852713" y="9433862"/>
            <a:ext cx="2946550" cy="495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91" tIns="47796" rIns="95591" bIns="47796" numCol="1" anchor="b" anchorCtr="0" compatLnSpc="1">
            <a:prstTxWarp prst="textNoShape">
              <a:avLst/>
            </a:prstTxWarp>
          </a:bodyPr>
          <a:lstStyle>
            <a:lvl1pPr algn="r" defTabSz="956028" eaLnBrk="1" hangingPunct="1">
              <a:defRPr sz="1300">
                <a:solidFill>
                  <a:schemeClr val="tx1"/>
                </a:solidFill>
                <a:latin typeface="Times New Roman" panose="02020603050405020304" pitchFamily="18" charset="0"/>
              </a:defRPr>
            </a:lvl1pPr>
          </a:lstStyle>
          <a:p>
            <a:pPr>
              <a:defRPr/>
            </a:pPr>
            <a:fld id="{8828FD76-841E-4B90-8416-B30FFE899599}" type="slidenum">
              <a:rPr lang="de-DE" altLang="de-DE"/>
              <a:pPr>
                <a:defRPr/>
              </a:pPr>
              <a:t>‹Nr.›</a:t>
            </a:fld>
            <a:endParaRPr lang="de-DE" altLang="de-DE" dirty="0"/>
          </a:p>
        </p:txBody>
      </p:sp>
    </p:spTree>
    <p:extLst>
      <p:ext uri="{BB962C8B-B14F-4D97-AF65-F5344CB8AC3E}">
        <p14:creationId xmlns:p14="http://schemas.microsoft.com/office/powerpoint/2010/main" val="17861715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8828FD76-841E-4B90-8416-B30FFE899599}" type="slidenum">
              <a:rPr lang="de-DE" altLang="de-DE" smtClean="0"/>
              <a:pPr>
                <a:defRPr/>
              </a:pPr>
              <a:t>22</a:t>
            </a:fld>
            <a:endParaRPr lang="de-DE" altLang="de-DE" dirty="0"/>
          </a:p>
        </p:txBody>
      </p:sp>
    </p:spTree>
    <p:extLst>
      <p:ext uri="{BB962C8B-B14F-4D97-AF65-F5344CB8AC3E}">
        <p14:creationId xmlns:p14="http://schemas.microsoft.com/office/powerpoint/2010/main" val="2305910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8828FD76-841E-4B90-8416-B30FFE899599}" type="slidenum">
              <a:rPr lang="de-DE" altLang="de-DE" smtClean="0"/>
              <a:pPr>
                <a:defRPr/>
              </a:pPr>
              <a:t>33</a:t>
            </a:fld>
            <a:endParaRPr lang="de-DE" altLang="de-DE" dirty="0"/>
          </a:p>
        </p:txBody>
      </p:sp>
    </p:spTree>
    <p:extLst>
      <p:ext uri="{BB962C8B-B14F-4D97-AF65-F5344CB8AC3E}">
        <p14:creationId xmlns:p14="http://schemas.microsoft.com/office/powerpoint/2010/main" val="3140827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8828FD76-841E-4B90-8416-B30FFE899599}" type="slidenum">
              <a:rPr lang="de-DE" altLang="de-DE" smtClean="0"/>
              <a:pPr>
                <a:defRPr/>
              </a:pPr>
              <a:t>36</a:t>
            </a:fld>
            <a:endParaRPr lang="de-DE" altLang="de-DE" dirty="0"/>
          </a:p>
        </p:txBody>
      </p:sp>
    </p:spTree>
    <p:extLst>
      <p:ext uri="{BB962C8B-B14F-4D97-AF65-F5344CB8AC3E}">
        <p14:creationId xmlns:p14="http://schemas.microsoft.com/office/powerpoint/2010/main" val="42719497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01_Titelfolie">
    <p:bg>
      <p:bgPr>
        <a:solidFill>
          <a:schemeClr val="bg2"/>
        </a:solidFill>
        <a:effectLst/>
      </p:bgPr>
    </p:bg>
    <p:spTree>
      <p:nvGrpSpPr>
        <p:cNvPr id="1" name=""/>
        <p:cNvGrpSpPr/>
        <p:nvPr/>
      </p:nvGrpSpPr>
      <p:grpSpPr>
        <a:xfrm>
          <a:off x="0" y="0"/>
          <a:ext cx="0" cy="0"/>
          <a:chOff x="0" y="0"/>
          <a:chExt cx="0" cy="0"/>
        </a:xfrm>
      </p:grpSpPr>
      <p:pic>
        <p:nvPicPr>
          <p:cNvPr id="6" name="Picture 9"/>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7004323" y="6142310"/>
            <a:ext cx="808037"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4"/>
          <p:cNvGrpSpPr>
            <a:grpSpLocks noChangeAspect="1"/>
          </p:cNvGrpSpPr>
          <p:nvPr userDrawn="1"/>
        </p:nvGrpSpPr>
        <p:grpSpPr bwMode="auto">
          <a:xfrm>
            <a:off x="7994651" y="6135627"/>
            <a:ext cx="631890" cy="509350"/>
            <a:chOff x="5036" y="3856"/>
            <a:chExt cx="428" cy="345"/>
          </a:xfrm>
        </p:grpSpPr>
        <p:sp>
          <p:nvSpPr>
            <p:cNvPr id="9" name="Rectangle 5"/>
            <p:cNvSpPr>
              <a:spLocks noChangeArrowheads="1"/>
            </p:cNvSpPr>
            <p:nvPr userDrawn="1"/>
          </p:nvSpPr>
          <p:spPr bwMode="auto">
            <a:xfrm>
              <a:off x="5036" y="3856"/>
              <a:ext cx="428"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defRPr sz="4400">
                  <a:solidFill>
                    <a:schemeClr val="tx2"/>
                  </a:solidFill>
                  <a:latin typeface="Arial" panose="020B0604020202020204" pitchFamily="34" charset="0"/>
                </a:defRPr>
              </a:lvl1pPr>
              <a:lvl2pPr marL="742950" indent="-285750">
                <a:defRPr sz="4400">
                  <a:solidFill>
                    <a:schemeClr val="tx2"/>
                  </a:solidFill>
                  <a:latin typeface="Arial" panose="020B0604020202020204" pitchFamily="34" charset="0"/>
                </a:defRPr>
              </a:lvl2pPr>
              <a:lvl3pPr marL="1143000" indent="-228600">
                <a:defRPr sz="4400">
                  <a:solidFill>
                    <a:schemeClr val="tx2"/>
                  </a:solidFill>
                  <a:latin typeface="Arial" panose="020B0604020202020204" pitchFamily="34" charset="0"/>
                </a:defRPr>
              </a:lvl3pPr>
              <a:lvl4pPr marL="1600200" indent="-228600">
                <a:defRPr sz="4400">
                  <a:solidFill>
                    <a:schemeClr val="tx2"/>
                  </a:solidFill>
                  <a:latin typeface="Arial" panose="020B0604020202020204" pitchFamily="34" charset="0"/>
                </a:defRPr>
              </a:lvl4pPr>
              <a:lvl5pPr marL="2057400" indent="-228600">
                <a:defRPr sz="4400">
                  <a:solidFill>
                    <a:schemeClr val="tx2"/>
                  </a:solidFill>
                  <a:latin typeface="Arial" panose="020B0604020202020204" pitchFamily="34" charset="0"/>
                </a:defRPr>
              </a:lvl5pPr>
              <a:lvl6pPr marL="2514600" indent="-228600" eaLnBrk="0" fontAlgn="base" hangingPunct="0">
                <a:spcBef>
                  <a:spcPct val="0"/>
                </a:spcBef>
                <a:spcAft>
                  <a:spcPct val="0"/>
                </a:spcAft>
                <a:defRPr sz="4400">
                  <a:solidFill>
                    <a:schemeClr val="tx2"/>
                  </a:solidFill>
                  <a:latin typeface="Arial" panose="020B0604020202020204" pitchFamily="34" charset="0"/>
                </a:defRPr>
              </a:lvl6pPr>
              <a:lvl7pPr marL="2971800" indent="-228600" eaLnBrk="0" fontAlgn="base" hangingPunct="0">
                <a:spcBef>
                  <a:spcPct val="0"/>
                </a:spcBef>
                <a:spcAft>
                  <a:spcPct val="0"/>
                </a:spcAft>
                <a:defRPr sz="4400">
                  <a:solidFill>
                    <a:schemeClr val="tx2"/>
                  </a:solidFill>
                  <a:latin typeface="Arial" panose="020B0604020202020204" pitchFamily="34" charset="0"/>
                </a:defRPr>
              </a:lvl7pPr>
              <a:lvl8pPr marL="3429000" indent="-228600" eaLnBrk="0" fontAlgn="base" hangingPunct="0">
                <a:spcBef>
                  <a:spcPct val="0"/>
                </a:spcBef>
                <a:spcAft>
                  <a:spcPct val="0"/>
                </a:spcAft>
                <a:defRPr sz="4400">
                  <a:solidFill>
                    <a:schemeClr val="tx2"/>
                  </a:solidFill>
                  <a:latin typeface="Arial" panose="020B0604020202020204" pitchFamily="34" charset="0"/>
                </a:defRPr>
              </a:lvl8pPr>
              <a:lvl9pPr marL="3886200" indent="-228600" eaLnBrk="0" fontAlgn="base" hangingPunct="0">
                <a:spcBef>
                  <a:spcPct val="0"/>
                </a:spcBef>
                <a:spcAft>
                  <a:spcPct val="0"/>
                </a:spcAft>
                <a:defRPr sz="4400">
                  <a:solidFill>
                    <a:schemeClr val="tx2"/>
                  </a:solidFill>
                  <a:latin typeface="Arial" panose="020B0604020202020204" pitchFamily="34" charset="0"/>
                </a:defRPr>
              </a:lvl9pPr>
            </a:lstStyle>
            <a:p>
              <a:pPr>
                <a:defRPr/>
              </a:pPr>
              <a:endParaRPr lang="de-CH" altLang="de-DE" dirty="0" smtClean="0"/>
            </a:p>
          </p:txBody>
        </p:sp>
        <p:sp>
          <p:nvSpPr>
            <p:cNvPr id="10" name="Freeform 6"/>
            <p:cNvSpPr>
              <a:spLocks/>
            </p:cNvSpPr>
            <p:nvPr userDrawn="1"/>
          </p:nvSpPr>
          <p:spPr bwMode="auto">
            <a:xfrm>
              <a:off x="5147" y="3882"/>
              <a:ext cx="204" cy="204"/>
            </a:xfrm>
            <a:custGeom>
              <a:avLst/>
              <a:gdLst>
                <a:gd name="T0" fmla="*/ 0 w 1632"/>
                <a:gd name="T1" fmla="*/ 0 h 1631"/>
                <a:gd name="T2" fmla="*/ 0 w 1632"/>
                <a:gd name="T3" fmla="*/ 0 h 1631"/>
                <a:gd name="T4" fmla="*/ 0 w 1632"/>
                <a:gd name="T5" fmla="*/ 0 h 1631"/>
                <a:gd name="T6" fmla="*/ 0 w 1632"/>
                <a:gd name="T7" fmla="*/ 0 h 1631"/>
                <a:gd name="T8" fmla="*/ 0 w 1632"/>
                <a:gd name="T9" fmla="*/ 0 h 1631"/>
                <a:gd name="T10" fmla="*/ 0 w 1632"/>
                <a:gd name="T11" fmla="*/ 0 h 1631"/>
                <a:gd name="T12" fmla="*/ 0 w 1632"/>
                <a:gd name="T13" fmla="*/ 0 h 1631"/>
                <a:gd name="T14" fmla="*/ 0 w 1632"/>
                <a:gd name="T15" fmla="*/ 0 h 1631"/>
                <a:gd name="T16" fmla="*/ 0 w 1632"/>
                <a:gd name="T17" fmla="*/ 0 h 1631"/>
                <a:gd name="T18" fmla="*/ 0 w 1632"/>
                <a:gd name="T19" fmla="*/ 0 h 1631"/>
                <a:gd name="T20" fmla="*/ 0 w 1632"/>
                <a:gd name="T21" fmla="*/ 0 h 1631"/>
                <a:gd name="T22" fmla="*/ 0 w 1632"/>
                <a:gd name="T23" fmla="*/ 0 h 1631"/>
                <a:gd name="T24" fmla="*/ 0 w 1632"/>
                <a:gd name="T25" fmla="*/ 0 h 1631"/>
                <a:gd name="T26" fmla="*/ 0 w 1632"/>
                <a:gd name="T27" fmla="*/ 0 h 1631"/>
                <a:gd name="T28" fmla="*/ 0 w 1632"/>
                <a:gd name="T29" fmla="*/ 0 h 1631"/>
                <a:gd name="T30" fmla="*/ 0 w 1632"/>
                <a:gd name="T31" fmla="*/ 0 h 1631"/>
                <a:gd name="T32" fmla="*/ 0 w 1632"/>
                <a:gd name="T33" fmla="*/ 0 h 1631"/>
                <a:gd name="T34" fmla="*/ 0 w 1632"/>
                <a:gd name="T35" fmla="*/ 0 h 1631"/>
                <a:gd name="T36" fmla="*/ 0 w 1632"/>
                <a:gd name="T37" fmla="*/ 0 h 1631"/>
                <a:gd name="T38" fmla="*/ 0 w 1632"/>
                <a:gd name="T39" fmla="*/ 0 h 1631"/>
                <a:gd name="T40" fmla="*/ 0 w 1632"/>
                <a:gd name="T41" fmla="*/ 0 h 1631"/>
                <a:gd name="T42" fmla="*/ 0 w 1632"/>
                <a:gd name="T43" fmla="*/ 0 h 1631"/>
                <a:gd name="T44" fmla="*/ 0 w 1632"/>
                <a:gd name="T45" fmla="*/ 0 h 1631"/>
                <a:gd name="T46" fmla="*/ 0 w 1632"/>
                <a:gd name="T47" fmla="*/ 0 h 1631"/>
                <a:gd name="T48" fmla="*/ 0 w 1632"/>
                <a:gd name="T49" fmla="*/ 0 h 1631"/>
                <a:gd name="T50" fmla="*/ 0 w 1632"/>
                <a:gd name="T51" fmla="*/ 0 h 1631"/>
                <a:gd name="T52" fmla="*/ 0 w 1632"/>
                <a:gd name="T53" fmla="*/ 0 h 1631"/>
                <a:gd name="T54" fmla="*/ 0 w 1632"/>
                <a:gd name="T55" fmla="*/ 0 h 1631"/>
                <a:gd name="T56" fmla="*/ 0 w 1632"/>
                <a:gd name="T57" fmla="*/ 0 h 1631"/>
                <a:gd name="T58" fmla="*/ 0 w 1632"/>
                <a:gd name="T59" fmla="*/ 0 h 1631"/>
                <a:gd name="T60" fmla="*/ 0 w 1632"/>
                <a:gd name="T61" fmla="*/ 0 h 1631"/>
                <a:gd name="T62" fmla="*/ 0 w 1632"/>
                <a:gd name="T63" fmla="*/ 0 h 1631"/>
                <a:gd name="T64" fmla="*/ 0 w 1632"/>
                <a:gd name="T65" fmla="*/ 0 h 1631"/>
                <a:gd name="T66" fmla="*/ 0 w 1632"/>
                <a:gd name="T67" fmla="*/ 0 h 1631"/>
                <a:gd name="T68" fmla="*/ 0 w 1632"/>
                <a:gd name="T69" fmla="*/ 0 h 1631"/>
                <a:gd name="T70" fmla="*/ 0 w 1632"/>
                <a:gd name="T71" fmla="*/ 0 h 1631"/>
                <a:gd name="T72" fmla="*/ 0 w 1632"/>
                <a:gd name="T73" fmla="*/ 0 h 1631"/>
                <a:gd name="T74" fmla="*/ 0 w 1632"/>
                <a:gd name="T75" fmla="*/ 0 h 163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32" h="1631">
                  <a:moveTo>
                    <a:pt x="816" y="0"/>
                  </a:moveTo>
                  <a:lnTo>
                    <a:pt x="887" y="3"/>
                  </a:lnTo>
                  <a:lnTo>
                    <a:pt x="955" y="11"/>
                  </a:lnTo>
                  <a:lnTo>
                    <a:pt x="1023" y="26"/>
                  </a:lnTo>
                  <a:lnTo>
                    <a:pt x="1087" y="45"/>
                  </a:lnTo>
                  <a:lnTo>
                    <a:pt x="1149" y="70"/>
                  </a:lnTo>
                  <a:lnTo>
                    <a:pt x="1208" y="99"/>
                  </a:lnTo>
                  <a:lnTo>
                    <a:pt x="1266" y="135"/>
                  </a:lnTo>
                  <a:lnTo>
                    <a:pt x="1319" y="173"/>
                  </a:lnTo>
                  <a:lnTo>
                    <a:pt x="1369" y="216"/>
                  </a:lnTo>
                  <a:lnTo>
                    <a:pt x="1416" y="262"/>
                  </a:lnTo>
                  <a:lnTo>
                    <a:pt x="1459" y="312"/>
                  </a:lnTo>
                  <a:lnTo>
                    <a:pt x="1497" y="366"/>
                  </a:lnTo>
                  <a:lnTo>
                    <a:pt x="1531" y="423"/>
                  </a:lnTo>
                  <a:lnTo>
                    <a:pt x="1561" y="482"/>
                  </a:lnTo>
                  <a:lnTo>
                    <a:pt x="1586" y="545"/>
                  </a:lnTo>
                  <a:lnTo>
                    <a:pt x="1606" y="609"/>
                  </a:lnTo>
                  <a:lnTo>
                    <a:pt x="1620" y="676"/>
                  </a:lnTo>
                  <a:lnTo>
                    <a:pt x="1629" y="745"/>
                  </a:lnTo>
                  <a:lnTo>
                    <a:pt x="1632" y="816"/>
                  </a:lnTo>
                  <a:lnTo>
                    <a:pt x="1629" y="886"/>
                  </a:lnTo>
                  <a:lnTo>
                    <a:pt x="1620" y="955"/>
                  </a:lnTo>
                  <a:lnTo>
                    <a:pt x="1606" y="1021"/>
                  </a:lnTo>
                  <a:lnTo>
                    <a:pt x="1586" y="1086"/>
                  </a:lnTo>
                  <a:lnTo>
                    <a:pt x="1561" y="1149"/>
                  </a:lnTo>
                  <a:lnTo>
                    <a:pt x="1531" y="1208"/>
                  </a:lnTo>
                  <a:lnTo>
                    <a:pt x="1497" y="1265"/>
                  </a:lnTo>
                  <a:lnTo>
                    <a:pt x="1459" y="1318"/>
                  </a:lnTo>
                  <a:lnTo>
                    <a:pt x="1416" y="1369"/>
                  </a:lnTo>
                  <a:lnTo>
                    <a:pt x="1369" y="1416"/>
                  </a:lnTo>
                  <a:lnTo>
                    <a:pt x="1319" y="1458"/>
                  </a:lnTo>
                  <a:lnTo>
                    <a:pt x="1266" y="1496"/>
                  </a:lnTo>
                  <a:lnTo>
                    <a:pt x="1208" y="1531"/>
                  </a:lnTo>
                  <a:lnTo>
                    <a:pt x="1149" y="1561"/>
                  </a:lnTo>
                  <a:lnTo>
                    <a:pt x="1087" y="1586"/>
                  </a:lnTo>
                  <a:lnTo>
                    <a:pt x="1023" y="1605"/>
                  </a:lnTo>
                  <a:lnTo>
                    <a:pt x="955" y="1619"/>
                  </a:lnTo>
                  <a:lnTo>
                    <a:pt x="887" y="1628"/>
                  </a:lnTo>
                  <a:lnTo>
                    <a:pt x="816" y="1631"/>
                  </a:lnTo>
                  <a:lnTo>
                    <a:pt x="746" y="1628"/>
                  </a:lnTo>
                  <a:lnTo>
                    <a:pt x="677" y="1619"/>
                  </a:lnTo>
                  <a:lnTo>
                    <a:pt x="611" y="1605"/>
                  </a:lnTo>
                  <a:lnTo>
                    <a:pt x="545" y="1586"/>
                  </a:lnTo>
                  <a:lnTo>
                    <a:pt x="483" y="1561"/>
                  </a:lnTo>
                  <a:lnTo>
                    <a:pt x="424" y="1531"/>
                  </a:lnTo>
                  <a:lnTo>
                    <a:pt x="367" y="1496"/>
                  </a:lnTo>
                  <a:lnTo>
                    <a:pt x="314" y="1458"/>
                  </a:lnTo>
                  <a:lnTo>
                    <a:pt x="263" y="1416"/>
                  </a:lnTo>
                  <a:lnTo>
                    <a:pt x="216" y="1369"/>
                  </a:lnTo>
                  <a:lnTo>
                    <a:pt x="174" y="1318"/>
                  </a:lnTo>
                  <a:lnTo>
                    <a:pt x="135" y="1265"/>
                  </a:lnTo>
                  <a:lnTo>
                    <a:pt x="101" y="1208"/>
                  </a:lnTo>
                  <a:lnTo>
                    <a:pt x="71" y="1149"/>
                  </a:lnTo>
                  <a:lnTo>
                    <a:pt x="46" y="1086"/>
                  </a:lnTo>
                  <a:lnTo>
                    <a:pt x="26" y="1021"/>
                  </a:lnTo>
                  <a:lnTo>
                    <a:pt x="12" y="955"/>
                  </a:lnTo>
                  <a:lnTo>
                    <a:pt x="3" y="886"/>
                  </a:lnTo>
                  <a:lnTo>
                    <a:pt x="0" y="816"/>
                  </a:lnTo>
                  <a:lnTo>
                    <a:pt x="3" y="745"/>
                  </a:lnTo>
                  <a:lnTo>
                    <a:pt x="12" y="676"/>
                  </a:lnTo>
                  <a:lnTo>
                    <a:pt x="26" y="609"/>
                  </a:lnTo>
                  <a:lnTo>
                    <a:pt x="46" y="545"/>
                  </a:lnTo>
                  <a:lnTo>
                    <a:pt x="71" y="482"/>
                  </a:lnTo>
                  <a:lnTo>
                    <a:pt x="101" y="423"/>
                  </a:lnTo>
                  <a:lnTo>
                    <a:pt x="135" y="366"/>
                  </a:lnTo>
                  <a:lnTo>
                    <a:pt x="174" y="312"/>
                  </a:lnTo>
                  <a:lnTo>
                    <a:pt x="216" y="262"/>
                  </a:lnTo>
                  <a:lnTo>
                    <a:pt x="263" y="216"/>
                  </a:lnTo>
                  <a:lnTo>
                    <a:pt x="314" y="173"/>
                  </a:lnTo>
                  <a:lnTo>
                    <a:pt x="367" y="135"/>
                  </a:lnTo>
                  <a:lnTo>
                    <a:pt x="424" y="99"/>
                  </a:lnTo>
                  <a:lnTo>
                    <a:pt x="483" y="70"/>
                  </a:lnTo>
                  <a:lnTo>
                    <a:pt x="545" y="45"/>
                  </a:lnTo>
                  <a:lnTo>
                    <a:pt x="611" y="26"/>
                  </a:lnTo>
                  <a:lnTo>
                    <a:pt x="677" y="11"/>
                  </a:lnTo>
                  <a:lnTo>
                    <a:pt x="746" y="3"/>
                  </a:lnTo>
                  <a:lnTo>
                    <a:pt x="816" y="0"/>
                  </a:lnTo>
                  <a:close/>
                </a:path>
              </a:pathLst>
            </a:custGeom>
            <a:solidFill>
              <a:srgbClr val="67AF54"/>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11" name="Freeform 7"/>
            <p:cNvSpPr>
              <a:spLocks/>
            </p:cNvSpPr>
            <p:nvPr userDrawn="1"/>
          </p:nvSpPr>
          <p:spPr bwMode="auto">
            <a:xfrm>
              <a:off x="5172" y="3895"/>
              <a:ext cx="151" cy="182"/>
            </a:xfrm>
            <a:custGeom>
              <a:avLst/>
              <a:gdLst>
                <a:gd name="T0" fmla="*/ 0 w 1210"/>
                <a:gd name="T1" fmla="*/ 0 h 1461"/>
                <a:gd name="T2" fmla="*/ 0 w 1210"/>
                <a:gd name="T3" fmla="*/ 0 h 1461"/>
                <a:gd name="T4" fmla="*/ 0 w 1210"/>
                <a:gd name="T5" fmla="*/ 0 h 1461"/>
                <a:gd name="T6" fmla="*/ 0 w 1210"/>
                <a:gd name="T7" fmla="*/ 0 h 1461"/>
                <a:gd name="T8" fmla="*/ 0 w 1210"/>
                <a:gd name="T9" fmla="*/ 0 h 1461"/>
                <a:gd name="T10" fmla="*/ 0 w 1210"/>
                <a:gd name="T11" fmla="*/ 0 h 1461"/>
                <a:gd name="T12" fmla="*/ 0 w 1210"/>
                <a:gd name="T13" fmla="*/ 0 h 1461"/>
                <a:gd name="T14" fmla="*/ 0 w 1210"/>
                <a:gd name="T15" fmla="*/ 0 h 1461"/>
                <a:gd name="T16" fmla="*/ 0 w 1210"/>
                <a:gd name="T17" fmla="*/ 0 h 1461"/>
                <a:gd name="T18" fmla="*/ 0 w 1210"/>
                <a:gd name="T19" fmla="*/ 0 h 1461"/>
                <a:gd name="T20" fmla="*/ 0 w 1210"/>
                <a:gd name="T21" fmla="*/ 0 h 1461"/>
                <a:gd name="T22" fmla="*/ 0 w 1210"/>
                <a:gd name="T23" fmla="*/ 0 h 1461"/>
                <a:gd name="T24" fmla="*/ 0 w 1210"/>
                <a:gd name="T25" fmla="*/ 0 h 1461"/>
                <a:gd name="T26" fmla="*/ 0 w 1210"/>
                <a:gd name="T27" fmla="*/ 0 h 1461"/>
                <a:gd name="T28" fmla="*/ 0 w 1210"/>
                <a:gd name="T29" fmla="*/ 0 h 1461"/>
                <a:gd name="T30" fmla="*/ 0 w 1210"/>
                <a:gd name="T31" fmla="*/ 0 h 1461"/>
                <a:gd name="T32" fmla="*/ 0 w 1210"/>
                <a:gd name="T33" fmla="*/ 0 h 1461"/>
                <a:gd name="T34" fmla="*/ 0 w 1210"/>
                <a:gd name="T35" fmla="*/ 0 h 1461"/>
                <a:gd name="T36" fmla="*/ 0 w 1210"/>
                <a:gd name="T37" fmla="*/ 0 h 1461"/>
                <a:gd name="T38" fmla="*/ 0 w 1210"/>
                <a:gd name="T39" fmla="*/ 0 h 1461"/>
                <a:gd name="T40" fmla="*/ 0 w 1210"/>
                <a:gd name="T41" fmla="*/ 0 h 1461"/>
                <a:gd name="T42" fmla="*/ 0 w 1210"/>
                <a:gd name="T43" fmla="*/ 0 h 1461"/>
                <a:gd name="T44" fmla="*/ 0 w 1210"/>
                <a:gd name="T45" fmla="*/ 0 h 1461"/>
                <a:gd name="T46" fmla="*/ 0 w 1210"/>
                <a:gd name="T47" fmla="*/ 0 h 1461"/>
                <a:gd name="T48" fmla="*/ 0 w 1210"/>
                <a:gd name="T49" fmla="*/ 0 h 1461"/>
                <a:gd name="T50" fmla="*/ 0 w 1210"/>
                <a:gd name="T51" fmla="*/ 0 h 1461"/>
                <a:gd name="T52" fmla="*/ 0 w 1210"/>
                <a:gd name="T53" fmla="*/ 0 h 1461"/>
                <a:gd name="T54" fmla="*/ 0 w 1210"/>
                <a:gd name="T55" fmla="*/ 0 h 1461"/>
                <a:gd name="T56" fmla="*/ 0 w 1210"/>
                <a:gd name="T57" fmla="*/ 0 h 1461"/>
                <a:gd name="T58" fmla="*/ 0 w 1210"/>
                <a:gd name="T59" fmla="*/ 0 h 1461"/>
                <a:gd name="T60" fmla="*/ 0 w 1210"/>
                <a:gd name="T61" fmla="*/ 0 h 1461"/>
                <a:gd name="T62" fmla="*/ 0 w 1210"/>
                <a:gd name="T63" fmla="*/ 0 h 1461"/>
                <a:gd name="T64" fmla="*/ 0 w 1210"/>
                <a:gd name="T65" fmla="*/ 0 h 1461"/>
                <a:gd name="T66" fmla="*/ 0 w 1210"/>
                <a:gd name="T67" fmla="*/ 0 h 1461"/>
                <a:gd name="T68" fmla="*/ 0 w 1210"/>
                <a:gd name="T69" fmla="*/ 0 h 1461"/>
                <a:gd name="T70" fmla="*/ 0 w 1210"/>
                <a:gd name="T71" fmla="*/ 0 h 1461"/>
                <a:gd name="T72" fmla="*/ 0 w 1210"/>
                <a:gd name="T73" fmla="*/ 0 h 1461"/>
                <a:gd name="T74" fmla="*/ 0 w 1210"/>
                <a:gd name="T75" fmla="*/ 0 h 1461"/>
                <a:gd name="T76" fmla="*/ 0 w 1210"/>
                <a:gd name="T77" fmla="*/ 0 h 1461"/>
                <a:gd name="T78" fmla="*/ 0 w 1210"/>
                <a:gd name="T79" fmla="*/ 0 h 1461"/>
                <a:gd name="T80" fmla="*/ 0 w 1210"/>
                <a:gd name="T81" fmla="*/ 0 h 1461"/>
                <a:gd name="T82" fmla="*/ 0 w 1210"/>
                <a:gd name="T83" fmla="*/ 0 h 1461"/>
                <a:gd name="T84" fmla="*/ 0 w 1210"/>
                <a:gd name="T85" fmla="*/ 0 h 1461"/>
                <a:gd name="T86" fmla="*/ 0 w 1210"/>
                <a:gd name="T87" fmla="*/ 0 h 1461"/>
                <a:gd name="T88" fmla="*/ 0 w 1210"/>
                <a:gd name="T89" fmla="*/ 0 h 1461"/>
                <a:gd name="T90" fmla="*/ 0 w 1210"/>
                <a:gd name="T91" fmla="*/ 0 h 1461"/>
                <a:gd name="T92" fmla="*/ 0 w 1210"/>
                <a:gd name="T93" fmla="*/ 0 h 1461"/>
                <a:gd name="T94" fmla="*/ 0 w 1210"/>
                <a:gd name="T95" fmla="*/ 0 h 1461"/>
                <a:gd name="T96" fmla="*/ 0 w 1210"/>
                <a:gd name="T97" fmla="*/ 0 h 1461"/>
                <a:gd name="T98" fmla="*/ 0 w 1210"/>
                <a:gd name="T99" fmla="*/ 0 h 1461"/>
                <a:gd name="T100" fmla="*/ 0 w 1210"/>
                <a:gd name="T101" fmla="*/ 0 h 1461"/>
                <a:gd name="T102" fmla="*/ 0 w 1210"/>
                <a:gd name="T103" fmla="*/ 0 h 1461"/>
                <a:gd name="T104" fmla="*/ 0 w 1210"/>
                <a:gd name="T105" fmla="*/ 0 h 14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210" h="1461">
                  <a:moveTo>
                    <a:pt x="629" y="0"/>
                  </a:moveTo>
                  <a:lnTo>
                    <a:pt x="635" y="2"/>
                  </a:lnTo>
                  <a:lnTo>
                    <a:pt x="645" y="8"/>
                  </a:lnTo>
                  <a:lnTo>
                    <a:pt x="659" y="17"/>
                  </a:lnTo>
                  <a:lnTo>
                    <a:pt x="675" y="28"/>
                  </a:lnTo>
                  <a:lnTo>
                    <a:pt x="694" y="43"/>
                  </a:lnTo>
                  <a:lnTo>
                    <a:pt x="716" y="62"/>
                  </a:lnTo>
                  <a:lnTo>
                    <a:pt x="739" y="82"/>
                  </a:lnTo>
                  <a:lnTo>
                    <a:pt x="762" y="106"/>
                  </a:lnTo>
                  <a:lnTo>
                    <a:pt x="788" y="132"/>
                  </a:lnTo>
                  <a:lnTo>
                    <a:pt x="813" y="162"/>
                  </a:lnTo>
                  <a:lnTo>
                    <a:pt x="839" y="194"/>
                  </a:lnTo>
                  <a:lnTo>
                    <a:pt x="865" y="229"/>
                  </a:lnTo>
                  <a:lnTo>
                    <a:pt x="889" y="266"/>
                  </a:lnTo>
                  <a:lnTo>
                    <a:pt x="913" y="307"/>
                  </a:lnTo>
                  <a:lnTo>
                    <a:pt x="935" y="349"/>
                  </a:lnTo>
                  <a:lnTo>
                    <a:pt x="954" y="395"/>
                  </a:lnTo>
                  <a:lnTo>
                    <a:pt x="972" y="443"/>
                  </a:lnTo>
                  <a:lnTo>
                    <a:pt x="987" y="492"/>
                  </a:lnTo>
                  <a:lnTo>
                    <a:pt x="997" y="544"/>
                  </a:lnTo>
                  <a:lnTo>
                    <a:pt x="1005" y="598"/>
                  </a:lnTo>
                  <a:lnTo>
                    <a:pt x="1008" y="655"/>
                  </a:lnTo>
                  <a:lnTo>
                    <a:pt x="1007" y="715"/>
                  </a:lnTo>
                  <a:lnTo>
                    <a:pt x="1001" y="775"/>
                  </a:lnTo>
                  <a:lnTo>
                    <a:pt x="990" y="838"/>
                  </a:lnTo>
                  <a:lnTo>
                    <a:pt x="973" y="903"/>
                  </a:lnTo>
                  <a:lnTo>
                    <a:pt x="981" y="889"/>
                  </a:lnTo>
                  <a:lnTo>
                    <a:pt x="991" y="869"/>
                  </a:lnTo>
                  <a:lnTo>
                    <a:pt x="1001" y="845"/>
                  </a:lnTo>
                  <a:lnTo>
                    <a:pt x="1012" y="817"/>
                  </a:lnTo>
                  <a:lnTo>
                    <a:pt x="1022" y="785"/>
                  </a:lnTo>
                  <a:lnTo>
                    <a:pt x="1032" y="750"/>
                  </a:lnTo>
                  <a:lnTo>
                    <a:pt x="1042" y="711"/>
                  </a:lnTo>
                  <a:lnTo>
                    <a:pt x="1050" y="671"/>
                  </a:lnTo>
                  <a:lnTo>
                    <a:pt x="1056" y="629"/>
                  </a:lnTo>
                  <a:lnTo>
                    <a:pt x="1060" y="586"/>
                  </a:lnTo>
                  <a:lnTo>
                    <a:pt x="1061" y="541"/>
                  </a:lnTo>
                  <a:lnTo>
                    <a:pt x="1059" y="497"/>
                  </a:lnTo>
                  <a:lnTo>
                    <a:pt x="1053" y="453"/>
                  </a:lnTo>
                  <a:lnTo>
                    <a:pt x="1044" y="408"/>
                  </a:lnTo>
                  <a:lnTo>
                    <a:pt x="1042" y="397"/>
                  </a:lnTo>
                  <a:lnTo>
                    <a:pt x="1042" y="390"/>
                  </a:lnTo>
                  <a:lnTo>
                    <a:pt x="1044" y="385"/>
                  </a:lnTo>
                  <a:lnTo>
                    <a:pt x="1047" y="385"/>
                  </a:lnTo>
                  <a:lnTo>
                    <a:pt x="1051" y="388"/>
                  </a:lnTo>
                  <a:lnTo>
                    <a:pt x="1056" y="392"/>
                  </a:lnTo>
                  <a:lnTo>
                    <a:pt x="1060" y="398"/>
                  </a:lnTo>
                  <a:lnTo>
                    <a:pt x="1089" y="442"/>
                  </a:lnTo>
                  <a:lnTo>
                    <a:pt x="1115" y="486"/>
                  </a:lnTo>
                  <a:lnTo>
                    <a:pt x="1138" y="533"/>
                  </a:lnTo>
                  <a:lnTo>
                    <a:pt x="1158" y="581"/>
                  </a:lnTo>
                  <a:lnTo>
                    <a:pt x="1174" y="628"/>
                  </a:lnTo>
                  <a:lnTo>
                    <a:pt x="1188" y="678"/>
                  </a:lnTo>
                  <a:lnTo>
                    <a:pt x="1198" y="728"/>
                  </a:lnTo>
                  <a:lnTo>
                    <a:pt x="1206" y="778"/>
                  </a:lnTo>
                  <a:lnTo>
                    <a:pt x="1209" y="828"/>
                  </a:lnTo>
                  <a:lnTo>
                    <a:pt x="1210" y="877"/>
                  </a:lnTo>
                  <a:lnTo>
                    <a:pt x="1207" y="926"/>
                  </a:lnTo>
                  <a:lnTo>
                    <a:pt x="1200" y="975"/>
                  </a:lnTo>
                  <a:lnTo>
                    <a:pt x="1191" y="1023"/>
                  </a:lnTo>
                  <a:lnTo>
                    <a:pt x="1179" y="1070"/>
                  </a:lnTo>
                  <a:lnTo>
                    <a:pt x="1163" y="1114"/>
                  </a:lnTo>
                  <a:lnTo>
                    <a:pt x="1144" y="1158"/>
                  </a:lnTo>
                  <a:lnTo>
                    <a:pt x="1123" y="1198"/>
                  </a:lnTo>
                  <a:lnTo>
                    <a:pt x="1097" y="1238"/>
                  </a:lnTo>
                  <a:lnTo>
                    <a:pt x="1069" y="1275"/>
                  </a:lnTo>
                  <a:lnTo>
                    <a:pt x="1036" y="1309"/>
                  </a:lnTo>
                  <a:lnTo>
                    <a:pt x="1001" y="1340"/>
                  </a:lnTo>
                  <a:lnTo>
                    <a:pt x="963" y="1368"/>
                  </a:lnTo>
                  <a:lnTo>
                    <a:pt x="920" y="1393"/>
                  </a:lnTo>
                  <a:lnTo>
                    <a:pt x="876" y="1415"/>
                  </a:lnTo>
                  <a:lnTo>
                    <a:pt x="827" y="1433"/>
                  </a:lnTo>
                  <a:lnTo>
                    <a:pt x="776" y="1446"/>
                  </a:lnTo>
                  <a:lnTo>
                    <a:pt x="721" y="1456"/>
                  </a:lnTo>
                  <a:lnTo>
                    <a:pt x="662" y="1461"/>
                  </a:lnTo>
                  <a:lnTo>
                    <a:pt x="597" y="1461"/>
                  </a:lnTo>
                  <a:lnTo>
                    <a:pt x="536" y="1457"/>
                  </a:lnTo>
                  <a:lnTo>
                    <a:pt x="478" y="1448"/>
                  </a:lnTo>
                  <a:lnTo>
                    <a:pt x="423" y="1435"/>
                  </a:lnTo>
                  <a:lnTo>
                    <a:pt x="371" y="1418"/>
                  </a:lnTo>
                  <a:lnTo>
                    <a:pt x="323" y="1398"/>
                  </a:lnTo>
                  <a:lnTo>
                    <a:pt x="279" y="1374"/>
                  </a:lnTo>
                  <a:lnTo>
                    <a:pt x="237" y="1346"/>
                  </a:lnTo>
                  <a:lnTo>
                    <a:pt x="199" y="1316"/>
                  </a:lnTo>
                  <a:lnTo>
                    <a:pt x="165" y="1282"/>
                  </a:lnTo>
                  <a:lnTo>
                    <a:pt x="133" y="1247"/>
                  </a:lnTo>
                  <a:lnTo>
                    <a:pt x="105" y="1209"/>
                  </a:lnTo>
                  <a:lnTo>
                    <a:pt x="81" y="1168"/>
                  </a:lnTo>
                  <a:lnTo>
                    <a:pt x="59" y="1127"/>
                  </a:lnTo>
                  <a:lnTo>
                    <a:pt x="41" y="1082"/>
                  </a:lnTo>
                  <a:lnTo>
                    <a:pt x="26" y="1037"/>
                  </a:lnTo>
                  <a:lnTo>
                    <a:pt x="14" y="991"/>
                  </a:lnTo>
                  <a:lnTo>
                    <a:pt x="6" y="944"/>
                  </a:lnTo>
                  <a:lnTo>
                    <a:pt x="1" y="896"/>
                  </a:lnTo>
                  <a:lnTo>
                    <a:pt x="0" y="847"/>
                  </a:lnTo>
                  <a:lnTo>
                    <a:pt x="1" y="799"/>
                  </a:lnTo>
                  <a:lnTo>
                    <a:pt x="6" y="751"/>
                  </a:lnTo>
                  <a:lnTo>
                    <a:pt x="14" y="702"/>
                  </a:lnTo>
                  <a:lnTo>
                    <a:pt x="26" y="654"/>
                  </a:lnTo>
                  <a:lnTo>
                    <a:pt x="40" y="608"/>
                  </a:lnTo>
                  <a:lnTo>
                    <a:pt x="46" y="594"/>
                  </a:lnTo>
                  <a:lnTo>
                    <a:pt x="53" y="587"/>
                  </a:lnTo>
                  <a:lnTo>
                    <a:pt x="59" y="585"/>
                  </a:lnTo>
                  <a:lnTo>
                    <a:pt x="64" y="586"/>
                  </a:lnTo>
                  <a:lnTo>
                    <a:pt x="69" y="591"/>
                  </a:lnTo>
                  <a:lnTo>
                    <a:pt x="72" y="596"/>
                  </a:lnTo>
                  <a:lnTo>
                    <a:pt x="74" y="603"/>
                  </a:lnTo>
                  <a:lnTo>
                    <a:pt x="85" y="663"/>
                  </a:lnTo>
                  <a:lnTo>
                    <a:pt x="99" y="717"/>
                  </a:lnTo>
                  <a:lnTo>
                    <a:pt x="115" y="767"/>
                  </a:lnTo>
                  <a:lnTo>
                    <a:pt x="133" y="814"/>
                  </a:lnTo>
                  <a:lnTo>
                    <a:pt x="154" y="857"/>
                  </a:lnTo>
                  <a:lnTo>
                    <a:pt x="175" y="896"/>
                  </a:lnTo>
                  <a:lnTo>
                    <a:pt x="198" y="931"/>
                  </a:lnTo>
                  <a:lnTo>
                    <a:pt x="221" y="965"/>
                  </a:lnTo>
                  <a:lnTo>
                    <a:pt x="245" y="993"/>
                  </a:lnTo>
                  <a:lnTo>
                    <a:pt x="267" y="1019"/>
                  </a:lnTo>
                  <a:lnTo>
                    <a:pt x="289" y="1041"/>
                  </a:lnTo>
                  <a:lnTo>
                    <a:pt x="311" y="1060"/>
                  </a:lnTo>
                  <a:lnTo>
                    <a:pt x="331" y="1077"/>
                  </a:lnTo>
                  <a:lnTo>
                    <a:pt x="348" y="1090"/>
                  </a:lnTo>
                  <a:lnTo>
                    <a:pt x="364" y="1102"/>
                  </a:lnTo>
                  <a:lnTo>
                    <a:pt x="376" y="1110"/>
                  </a:lnTo>
                  <a:lnTo>
                    <a:pt x="386" y="1116"/>
                  </a:lnTo>
                  <a:lnTo>
                    <a:pt x="392" y="1119"/>
                  </a:lnTo>
                  <a:lnTo>
                    <a:pt x="394" y="1120"/>
                  </a:lnTo>
                  <a:lnTo>
                    <a:pt x="356" y="1057"/>
                  </a:lnTo>
                  <a:lnTo>
                    <a:pt x="323" y="996"/>
                  </a:lnTo>
                  <a:lnTo>
                    <a:pt x="297" y="936"/>
                  </a:lnTo>
                  <a:lnTo>
                    <a:pt x="277" y="876"/>
                  </a:lnTo>
                  <a:lnTo>
                    <a:pt x="260" y="820"/>
                  </a:lnTo>
                  <a:lnTo>
                    <a:pt x="249" y="765"/>
                  </a:lnTo>
                  <a:lnTo>
                    <a:pt x="242" y="711"/>
                  </a:lnTo>
                  <a:lnTo>
                    <a:pt x="239" y="661"/>
                  </a:lnTo>
                  <a:lnTo>
                    <a:pt x="240" y="611"/>
                  </a:lnTo>
                  <a:lnTo>
                    <a:pt x="246" y="563"/>
                  </a:lnTo>
                  <a:lnTo>
                    <a:pt x="253" y="516"/>
                  </a:lnTo>
                  <a:lnTo>
                    <a:pt x="264" y="472"/>
                  </a:lnTo>
                  <a:lnTo>
                    <a:pt x="278" y="430"/>
                  </a:lnTo>
                  <a:lnTo>
                    <a:pt x="293" y="389"/>
                  </a:lnTo>
                  <a:lnTo>
                    <a:pt x="311" y="350"/>
                  </a:lnTo>
                  <a:lnTo>
                    <a:pt x="331" y="314"/>
                  </a:lnTo>
                  <a:lnTo>
                    <a:pt x="351" y="279"/>
                  </a:lnTo>
                  <a:lnTo>
                    <a:pt x="374" y="245"/>
                  </a:lnTo>
                  <a:lnTo>
                    <a:pt x="397" y="215"/>
                  </a:lnTo>
                  <a:lnTo>
                    <a:pt x="420" y="186"/>
                  </a:lnTo>
                  <a:lnTo>
                    <a:pt x="444" y="159"/>
                  </a:lnTo>
                  <a:lnTo>
                    <a:pt x="467" y="134"/>
                  </a:lnTo>
                  <a:lnTo>
                    <a:pt x="489" y="111"/>
                  </a:lnTo>
                  <a:lnTo>
                    <a:pt x="512" y="91"/>
                  </a:lnTo>
                  <a:lnTo>
                    <a:pt x="533" y="72"/>
                  </a:lnTo>
                  <a:lnTo>
                    <a:pt x="553" y="55"/>
                  </a:lnTo>
                  <a:lnTo>
                    <a:pt x="570" y="41"/>
                  </a:lnTo>
                  <a:lnTo>
                    <a:pt x="587" y="28"/>
                  </a:lnTo>
                  <a:lnTo>
                    <a:pt x="601" y="19"/>
                  </a:lnTo>
                  <a:lnTo>
                    <a:pt x="612" y="11"/>
                  </a:lnTo>
                  <a:lnTo>
                    <a:pt x="621" y="5"/>
                  </a:lnTo>
                  <a:lnTo>
                    <a:pt x="625" y="1"/>
                  </a:lnTo>
                  <a:lnTo>
                    <a:pt x="629" y="0"/>
                  </a:lnTo>
                  <a:close/>
                </a:path>
              </a:pathLst>
            </a:custGeom>
            <a:solidFill>
              <a:srgbClr val="FFFFFF"/>
            </a:solidFill>
            <a:ln w="0">
              <a:noFill/>
              <a:prstDash val="solid"/>
              <a:round/>
              <a:headEnd/>
              <a:tailEnd/>
            </a:ln>
          </p:spPr>
          <p:txBody>
            <a:bodyPr/>
            <a:lstStyle/>
            <a:p>
              <a:endParaRPr lang="de-CH" dirty="0"/>
            </a:p>
          </p:txBody>
        </p:sp>
        <p:sp>
          <p:nvSpPr>
            <p:cNvPr id="13" name="Freeform 8"/>
            <p:cNvSpPr>
              <a:spLocks noEditPoints="1"/>
            </p:cNvSpPr>
            <p:nvPr userDrawn="1"/>
          </p:nvSpPr>
          <p:spPr bwMode="auto">
            <a:xfrm>
              <a:off x="5036" y="4137"/>
              <a:ext cx="55" cy="63"/>
            </a:xfrm>
            <a:custGeom>
              <a:avLst/>
              <a:gdLst>
                <a:gd name="T0" fmla="*/ 0 w 442"/>
                <a:gd name="T1" fmla="*/ 0 h 501"/>
                <a:gd name="T2" fmla="*/ 0 w 442"/>
                <a:gd name="T3" fmla="*/ 0 h 501"/>
                <a:gd name="T4" fmla="*/ 0 w 442"/>
                <a:gd name="T5" fmla="*/ 0 h 501"/>
                <a:gd name="T6" fmla="*/ 0 w 442"/>
                <a:gd name="T7" fmla="*/ 0 h 501"/>
                <a:gd name="T8" fmla="*/ 0 w 442"/>
                <a:gd name="T9" fmla="*/ 0 h 501"/>
                <a:gd name="T10" fmla="*/ 0 w 442"/>
                <a:gd name="T11" fmla="*/ 0 h 501"/>
                <a:gd name="T12" fmla="*/ 0 w 442"/>
                <a:gd name="T13" fmla="*/ 0 h 501"/>
                <a:gd name="T14" fmla="*/ 0 w 442"/>
                <a:gd name="T15" fmla="*/ 0 h 501"/>
                <a:gd name="T16" fmla="*/ 0 w 442"/>
                <a:gd name="T17" fmla="*/ 0 h 501"/>
                <a:gd name="T18" fmla="*/ 0 w 442"/>
                <a:gd name="T19" fmla="*/ 0 h 501"/>
                <a:gd name="T20" fmla="*/ 0 w 442"/>
                <a:gd name="T21" fmla="*/ 0 h 501"/>
                <a:gd name="T22" fmla="*/ 0 w 442"/>
                <a:gd name="T23" fmla="*/ 0 h 501"/>
                <a:gd name="T24" fmla="*/ 0 w 442"/>
                <a:gd name="T25" fmla="*/ 0 h 501"/>
                <a:gd name="T26" fmla="*/ 0 w 442"/>
                <a:gd name="T27" fmla="*/ 0 h 501"/>
                <a:gd name="T28" fmla="*/ 0 w 442"/>
                <a:gd name="T29" fmla="*/ 0 h 501"/>
                <a:gd name="T30" fmla="*/ 0 w 442"/>
                <a:gd name="T31" fmla="*/ 0 h 501"/>
                <a:gd name="T32" fmla="*/ 0 w 442"/>
                <a:gd name="T33" fmla="*/ 0 h 501"/>
                <a:gd name="T34" fmla="*/ 0 w 442"/>
                <a:gd name="T35" fmla="*/ 0 h 501"/>
                <a:gd name="T36" fmla="*/ 0 w 442"/>
                <a:gd name="T37" fmla="*/ 0 h 501"/>
                <a:gd name="T38" fmla="*/ 0 w 442"/>
                <a:gd name="T39" fmla="*/ 0 h 501"/>
                <a:gd name="T40" fmla="*/ 0 w 442"/>
                <a:gd name="T41" fmla="*/ 0 h 501"/>
                <a:gd name="T42" fmla="*/ 0 w 442"/>
                <a:gd name="T43" fmla="*/ 0 h 501"/>
                <a:gd name="T44" fmla="*/ 0 w 442"/>
                <a:gd name="T45" fmla="*/ 0 h 501"/>
                <a:gd name="T46" fmla="*/ 0 w 442"/>
                <a:gd name="T47" fmla="*/ 0 h 501"/>
                <a:gd name="T48" fmla="*/ 0 w 442"/>
                <a:gd name="T49" fmla="*/ 0 h 501"/>
                <a:gd name="T50" fmla="*/ 0 w 442"/>
                <a:gd name="T51" fmla="*/ 0 h 501"/>
                <a:gd name="T52" fmla="*/ 0 w 442"/>
                <a:gd name="T53" fmla="*/ 0 h 501"/>
                <a:gd name="T54" fmla="*/ 0 w 442"/>
                <a:gd name="T55" fmla="*/ 0 h 501"/>
                <a:gd name="T56" fmla="*/ 0 w 442"/>
                <a:gd name="T57" fmla="*/ 0 h 501"/>
                <a:gd name="T58" fmla="*/ 0 w 442"/>
                <a:gd name="T59" fmla="*/ 0 h 501"/>
                <a:gd name="T60" fmla="*/ 0 w 442"/>
                <a:gd name="T61" fmla="*/ 0 h 501"/>
                <a:gd name="T62" fmla="*/ 0 w 442"/>
                <a:gd name="T63" fmla="*/ 0 h 501"/>
                <a:gd name="T64" fmla="*/ 0 w 442"/>
                <a:gd name="T65" fmla="*/ 0 h 501"/>
                <a:gd name="T66" fmla="*/ 0 w 442"/>
                <a:gd name="T67" fmla="*/ 0 h 501"/>
                <a:gd name="T68" fmla="*/ 0 w 442"/>
                <a:gd name="T69" fmla="*/ 0 h 501"/>
                <a:gd name="T70" fmla="*/ 0 w 442"/>
                <a:gd name="T71" fmla="*/ 0 h 501"/>
                <a:gd name="T72" fmla="*/ 0 w 442"/>
                <a:gd name="T73" fmla="*/ 0 h 501"/>
                <a:gd name="T74" fmla="*/ 0 w 442"/>
                <a:gd name="T75" fmla="*/ 0 h 501"/>
                <a:gd name="T76" fmla="*/ 0 w 442"/>
                <a:gd name="T77" fmla="*/ 0 h 501"/>
                <a:gd name="T78" fmla="*/ 0 w 442"/>
                <a:gd name="T79" fmla="*/ 0 h 501"/>
                <a:gd name="T80" fmla="*/ 0 w 442"/>
                <a:gd name="T81" fmla="*/ 0 h 50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42" h="501">
                  <a:moveTo>
                    <a:pt x="130" y="288"/>
                  </a:moveTo>
                  <a:lnTo>
                    <a:pt x="130" y="403"/>
                  </a:lnTo>
                  <a:lnTo>
                    <a:pt x="227" y="403"/>
                  </a:lnTo>
                  <a:lnTo>
                    <a:pt x="242" y="402"/>
                  </a:lnTo>
                  <a:lnTo>
                    <a:pt x="256" y="401"/>
                  </a:lnTo>
                  <a:lnTo>
                    <a:pt x="270" y="398"/>
                  </a:lnTo>
                  <a:lnTo>
                    <a:pt x="282" y="393"/>
                  </a:lnTo>
                  <a:lnTo>
                    <a:pt x="293" y="385"/>
                  </a:lnTo>
                  <a:lnTo>
                    <a:pt x="300" y="376"/>
                  </a:lnTo>
                  <a:lnTo>
                    <a:pt x="305" y="363"/>
                  </a:lnTo>
                  <a:lnTo>
                    <a:pt x="306" y="346"/>
                  </a:lnTo>
                  <a:lnTo>
                    <a:pt x="305" y="330"/>
                  </a:lnTo>
                  <a:lnTo>
                    <a:pt x="301" y="317"/>
                  </a:lnTo>
                  <a:lnTo>
                    <a:pt x="294" y="308"/>
                  </a:lnTo>
                  <a:lnTo>
                    <a:pt x="285" y="300"/>
                  </a:lnTo>
                  <a:lnTo>
                    <a:pt x="275" y="295"/>
                  </a:lnTo>
                  <a:lnTo>
                    <a:pt x="263" y="291"/>
                  </a:lnTo>
                  <a:lnTo>
                    <a:pt x="250" y="289"/>
                  </a:lnTo>
                  <a:lnTo>
                    <a:pt x="237" y="288"/>
                  </a:lnTo>
                  <a:lnTo>
                    <a:pt x="222" y="288"/>
                  </a:lnTo>
                  <a:lnTo>
                    <a:pt x="130" y="288"/>
                  </a:lnTo>
                  <a:close/>
                  <a:moveTo>
                    <a:pt x="130" y="98"/>
                  </a:moveTo>
                  <a:lnTo>
                    <a:pt x="130" y="195"/>
                  </a:lnTo>
                  <a:lnTo>
                    <a:pt x="207" y="195"/>
                  </a:lnTo>
                  <a:lnTo>
                    <a:pt x="220" y="194"/>
                  </a:lnTo>
                  <a:lnTo>
                    <a:pt x="233" y="193"/>
                  </a:lnTo>
                  <a:lnTo>
                    <a:pt x="247" y="191"/>
                  </a:lnTo>
                  <a:lnTo>
                    <a:pt x="258" y="187"/>
                  </a:lnTo>
                  <a:lnTo>
                    <a:pt x="268" y="181"/>
                  </a:lnTo>
                  <a:lnTo>
                    <a:pt x="276" y="173"/>
                  </a:lnTo>
                  <a:lnTo>
                    <a:pt x="280" y="160"/>
                  </a:lnTo>
                  <a:lnTo>
                    <a:pt x="282" y="145"/>
                  </a:lnTo>
                  <a:lnTo>
                    <a:pt x="280" y="129"/>
                  </a:lnTo>
                  <a:lnTo>
                    <a:pt x="275" y="118"/>
                  </a:lnTo>
                  <a:lnTo>
                    <a:pt x="267" y="109"/>
                  </a:lnTo>
                  <a:lnTo>
                    <a:pt x="256" y="103"/>
                  </a:lnTo>
                  <a:lnTo>
                    <a:pt x="244" y="100"/>
                  </a:lnTo>
                  <a:lnTo>
                    <a:pt x="230" y="98"/>
                  </a:lnTo>
                  <a:lnTo>
                    <a:pt x="216" y="98"/>
                  </a:lnTo>
                  <a:lnTo>
                    <a:pt x="130" y="98"/>
                  </a:lnTo>
                  <a:close/>
                  <a:moveTo>
                    <a:pt x="0" y="0"/>
                  </a:moveTo>
                  <a:lnTo>
                    <a:pt x="205" y="0"/>
                  </a:lnTo>
                  <a:lnTo>
                    <a:pt x="226" y="0"/>
                  </a:lnTo>
                  <a:lnTo>
                    <a:pt x="249" y="1"/>
                  </a:lnTo>
                  <a:lnTo>
                    <a:pt x="272" y="2"/>
                  </a:lnTo>
                  <a:lnTo>
                    <a:pt x="294" y="5"/>
                  </a:lnTo>
                  <a:lnTo>
                    <a:pt x="315" y="11"/>
                  </a:lnTo>
                  <a:lnTo>
                    <a:pt x="336" y="18"/>
                  </a:lnTo>
                  <a:lnTo>
                    <a:pt x="356" y="27"/>
                  </a:lnTo>
                  <a:lnTo>
                    <a:pt x="374" y="41"/>
                  </a:lnTo>
                  <a:lnTo>
                    <a:pt x="389" y="57"/>
                  </a:lnTo>
                  <a:lnTo>
                    <a:pt x="400" y="73"/>
                  </a:lnTo>
                  <a:lnTo>
                    <a:pt x="407" y="92"/>
                  </a:lnTo>
                  <a:lnTo>
                    <a:pt x="411" y="111"/>
                  </a:lnTo>
                  <a:lnTo>
                    <a:pt x="413" y="131"/>
                  </a:lnTo>
                  <a:lnTo>
                    <a:pt x="411" y="154"/>
                  </a:lnTo>
                  <a:lnTo>
                    <a:pt x="404" y="176"/>
                  </a:lnTo>
                  <a:lnTo>
                    <a:pt x="393" y="193"/>
                  </a:lnTo>
                  <a:lnTo>
                    <a:pt x="379" y="209"/>
                  </a:lnTo>
                  <a:lnTo>
                    <a:pt x="360" y="221"/>
                  </a:lnTo>
                  <a:lnTo>
                    <a:pt x="338" y="231"/>
                  </a:lnTo>
                  <a:lnTo>
                    <a:pt x="363" y="239"/>
                  </a:lnTo>
                  <a:lnTo>
                    <a:pt x="386" y="249"/>
                  </a:lnTo>
                  <a:lnTo>
                    <a:pt x="405" y="264"/>
                  </a:lnTo>
                  <a:lnTo>
                    <a:pt x="420" y="282"/>
                  </a:lnTo>
                  <a:lnTo>
                    <a:pt x="432" y="302"/>
                  </a:lnTo>
                  <a:lnTo>
                    <a:pt x="439" y="326"/>
                  </a:lnTo>
                  <a:lnTo>
                    <a:pt x="442" y="352"/>
                  </a:lnTo>
                  <a:lnTo>
                    <a:pt x="440" y="377"/>
                  </a:lnTo>
                  <a:lnTo>
                    <a:pt x="433" y="401"/>
                  </a:lnTo>
                  <a:lnTo>
                    <a:pt x="422" y="423"/>
                  </a:lnTo>
                  <a:lnTo>
                    <a:pt x="409" y="442"/>
                  </a:lnTo>
                  <a:lnTo>
                    <a:pt x="391" y="459"/>
                  </a:lnTo>
                  <a:lnTo>
                    <a:pt x="370" y="473"/>
                  </a:lnTo>
                  <a:lnTo>
                    <a:pt x="346" y="484"/>
                  </a:lnTo>
                  <a:lnTo>
                    <a:pt x="319" y="491"/>
                  </a:lnTo>
                  <a:lnTo>
                    <a:pt x="291" y="496"/>
                  </a:lnTo>
                  <a:lnTo>
                    <a:pt x="262" y="500"/>
                  </a:lnTo>
                  <a:lnTo>
                    <a:pt x="233" y="501"/>
                  </a:lnTo>
                  <a:lnTo>
                    <a:pt x="205" y="501"/>
                  </a:lnTo>
                  <a:lnTo>
                    <a:pt x="0" y="501"/>
                  </a:lnTo>
                  <a:lnTo>
                    <a:pt x="0"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14" name="Rectangle 9"/>
            <p:cNvSpPr>
              <a:spLocks noChangeArrowheads="1"/>
            </p:cNvSpPr>
            <p:nvPr userDrawn="1"/>
          </p:nvSpPr>
          <p:spPr bwMode="auto">
            <a:xfrm>
              <a:off x="5101" y="4137"/>
              <a:ext cx="17" cy="63"/>
            </a:xfrm>
            <a:prstGeom prst="rect">
              <a:avLst/>
            </a:prstGeom>
            <a:solidFill>
              <a:srgbClr val="68B153"/>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sz="4400">
                  <a:solidFill>
                    <a:schemeClr val="tx2"/>
                  </a:solidFill>
                  <a:latin typeface="Arial" panose="020B0604020202020204" pitchFamily="34" charset="0"/>
                </a:defRPr>
              </a:lvl1pPr>
              <a:lvl2pPr marL="742950" indent="-285750">
                <a:defRPr sz="4400">
                  <a:solidFill>
                    <a:schemeClr val="tx2"/>
                  </a:solidFill>
                  <a:latin typeface="Arial" panose="020B0604020202020204" pitchFamily="34" charset="0"/>
                </a:defRPr>
              </a:lvl2pPr>
              <a:lvl3pPr marL="1143000" indent="-228600">
                <a:defRPr sz="4400">
                  <a:solidFill>
                    <a:schemeClr val="tx2"/>
                  </a:solidFill>
                  <a:latin typeface="Arial" panose="020B0604020202020204" pitchFamily="34" charset="0"/>
                </a:defRPr>
              </a:lvl3pPr>
              <a:lvl4pPr marL="1600200" indent="-228600">
                <a:defRPr sz="4400">
                  <a:solidFill>
                    <a:schemeClr val="tx2"/>
                  </a:solidFill>
                  <a:latin typeface="Arial" panose="020B0604020202020204" pitchFamily="34" charset="0"/>
                </a:defRPr>
              </a:lvl4pPr>
              <a:lvl5pPr marL="2057400" indent="-228600">
                <a:defRPr sz="4400">
                  <a:solidFill>
                    <a:schemeClr val="tx2"/>
                  </a:solidFill>
                  <a:latin typeface="Arial" panose="020B0604020202020204" pitchFamily="34" charset="0"/>
                </a:defRPr>
              </a:lvl5pPr>
              <a:lvl6pPr marL="2514600" indent="-228600" eaLnBrk="0" fontAlgn="base" hangingPunct="0">
                <a:spcBef>
                  <a:spcPct val="0"/>
                </a:spcBef>
                <a:spcAft>
                  <a:spcPct val="0"/>
                </a:spcAft>
                <a:defRPr sz="4400">
                  <a:solidFill>
                    <a:schemeClr val="tx2"/>
                  </a:solidFill>
                  <a:latin typeface="Arial" panose="020B0604020202020204" pitchFamily="34" charset="0"/>
                </a:defRPr>
              </a:lvl6pPr>
              <a:lvl7pPr marL="2971800" indent="-228600" eaLnBrk="0" fontAlgn="base" hangingPunct="0">
                <a:spcBef>
                  <a:spcPct val="0"/>
                </a:spcBef>
                <a:spcAft>
                  <a:spcPct val="0"/>
                </a:spcAft>
                <a:defRPr sz="4400">
                  <a:solidFill>
                    <a:schemeClr val="tx2"/>
                  </a:solidFill>
                  <a:latin typeface="Arial" panose="020B0604020202020204" pitchFamily="34" charset="0"/>
                </a:defRPr>
              </a:lvl7pPr>
              <a:lvl8pPr marL="3429000" indent="-228600" eaLnBrk="0" fontAlgn="base" hangingPunct="0">
                <a:spcBef>
                  <a:spcPct val="0"/>
                </a:spcBef>
                <a:spcAft>
                  <a:spcPct val="0"/>
                </a:spcAft>
                <a:defRPr sz="4400">
                  <a:solidFill>
                    <a:schemeClr val="tx2"/>
                  </a:solidFill>
                  <a:latin typeface="Arial" panose="020B0604020202020204" pitchFamily="34" charset="0"/>
                </a:defRPr>
              </a:lvl8pPr>
              <a:lvl9pPr marL="3886200" indent="-228600" eaLnBrk="0" fontAlgn="base" hangingPunct="0">
                <a:spcBef>
                  <a:spcPct val="0"/>
                </a:spcBef>
                <a:spcAft>
                  <a:spcPct val="0"/>
                </a:spcAft>
                <a:defRPr sz="4400">
                  <a:solidFill>
                    <a:schemeClr val="tx2"/>
                  </a:solidFill>
                  <a:latin typeface="Arial" panose="020B0604020202020204" pitchFamily="34" charset="0"/>
                </a:defRPr>
              </a:lvl9pPr>
            </a:lstStyle>
            <a:p>
              <a:pPr>
                <a:defRPr/>
              </a:pPr>
              <a:endParaRPr lang="de-CH" altLang="de-DE" dirty="0" smtClean="0"/>
            </a:p>
          </p:txBody>
        </p:sp>
        <p:sp>
          <p:nvSpPr>
            <p:cNvPr id="15" name="Freeform 10"/>
            <p:cNvSpPr>
              <a:spLocks noEditPoints="1"/>
            </p:cNvSpPr>
            <p:nvPr userDrawn="1"/>
          </p:nvSpPr>
          <p:spPr bwMode="auto">
            <a:xfrm>
              <a:off x="5128" y="4136"/>
              <a:ext cx="64" cy="65"/>
            </a:xfrm>
            <a:custGeom>
              <a:avLst/>
              <a:gdLst>
                <a:gd name="T0" fmla="*/ 0 w 506"/>
                <a:gd name="T1" fmla="*/ 0 h 523"/>
                <a:gd name="T2" fmla="*/ 0 w 506"/>
                <a:gd name="T3" fmla="*/ 0 h 523"/>
                <a:gd name="T4" fmla="*/ 0 w 506"/>
                <a:gd name="T5" fmla="*/ 0 h 523"/>
                <a:gd name="T6" fmla="*/ 0 w 506"/>
                <a:gd name="T7" fmla="*/ 0 h 523"/>
                <a:gd name="T8" fmla="*/ 0 w 506"/>
                <a:gd name="T9" fmla="*/ 0 h 523"/>
                <a:gd name="T10" fmla="*/ 0 w 506"/>
                <a:gd name="T11" fmla="*/ 0 h 523"/>
                <a:gd name="T12" fmla="*/ 0 w 506"/>
                <a:gd name="T13" fmla="*/ 0 h 523"/>
                <a:gd name="T14" fmla="*/ 0 w 506"/>
                <a:gd name="T15" fmla="*/ 0 h 523"/>
                <a:gd name="T16" fmla="*/ 0 w 506"/>
                <a:gd name="T17" fmla="*/ 0 h 523"/>
                <a:gd name="T18" fmla="*/ 0 w 506"/>
                <a:gd name="T19" fmla="*/ 0 h 523"/>
                <a:gd name="T20" fmla="*/ 0 w 506"/>
                <a:gd name="T21" fmla="*/ 0 h 523"/>
                <a:gd name="T22" fmla="*/ 0 w 506"/>
                <a:gd name="T23" fmla="*/ 0 h 523"/>
                <a:gd name="T24" fmla="*/ 0 w 506"/>
                <a:gd name="T25" fmla="*/ 0 h 523"/>
                <a:gd name="T26" fmla="*/ 0 w 506"/>
                <a:gd name="T27" fmla="*/ 0 h 523"/>
                <a:gd name="T28" fmla="*/ 0 w 506"/>
                <a:gd name="T29" fmla="*/ 0 h 523"/>
                <a:gd name="T30" fmla="*/ 0 w 506"/>
                <a:gd name="T31" fmla="*/ 0 h 523"/>
                <a:gd name="T32" fmla="*/ 0 w 506"/>
                <a:gd name="T33" fmla="*/ 0 h 523"/>
                <a:gd name="T34" fmla="*/ 0 w 506"/>
                <a:gd name="T35" fmla="*/ 0 h 523"/>
                <a:gd name="T36" fmla="*/ 0 w 506"/>
                <a:gd name="T37" fmla="*/ 0 h 523"/>
                <a:gd name="T38" fmla="*/ 0 w 506"/>
                <a:gd name="T39" fmla="*/ 0 h 523"/>
                <a:gd name="T40" fmla="*/ 0 w 506"/>
                <a:gd name="T41" fmla="*/ 0 h 523"/>
                <a:gd name="T42" fmla="*/ 0 w 506"/>
                <a:gd name="T43" fmla="*/ 0 h 523"/>
                <a:gd name="T44" fmla="*/ 0 w 506"/>
                <a:gd name="T45" fmla="*/ 0 h 523"/>
                <a:gd name="T46" fmla="*/ 0 w 506"/>
                <a:gd name="T47" fmla="*/ 0 h 523"/>
                <a:gd name="T48" fmla="*/ 0 w 506"/>
                <a:gd name="T49" fmla="*/ 0 h 523"/>
                <a:gd name="T50" fmla="*/ 0 w 506"/>
                <a:gd name="T51" fmla="*/ 0 h 523"/>
                <a:gd name="T52" fmla="*/ 0 w 506"/>
                <a:gd name="T53" fmla="*/ 0 h 523"/>
                <a:gd name="T54" fmla="*/ 0 w 506"/>
                <a:gd name="T55" fmla="*/ 0 h 523"/>
                <a:gd name="T56" fmla="*/ 0 w 506"/>
                <a:gd name="T57" fmla="*/ 0 h 523"/>
                <a:gd name="T58" fmla="*/ 0 w 506"/>
                <a:gd name="T59" fmla="*/ 0 h 523"/>
                <a:gd name="T60" fmla="*/ 0 w 506"/>
                <a:gd name="T61" fmla="*/ 0 h 523"/>
                <a:gd name="T62" fmla="*/ 0 w 506"/>
                <a:gd name="T63" fmla="*/ 0 h 523"/>
                <a:gd name="T64" fmla="*/ 0 w 506"/>
                <a:gd name="T65" fmla="*/ 0 h 523"/>
                <a:gd name="T66" fmla="*/ 0 w 506"/>
                <a:gd name="T67" fmla="*/ 0 h 523"/>
                <a:gd name="T68" fmla="*/ 0 w 506"/>
                <a:gd name="T69" fmla="*/ 0 h 523"/>
                <a:gd name="T70" fmla="*/ 0 w 506"/>
                <a:gd name="T71" fmla="*/ 0 h 523"/>
                <a:gd name="T72" fmla="*/ 0 w 506"/>
                <a:gd name="T73" fmla="*/ 0 h 523"/>
                <a:gd name="T74" fmla="*/ 0 w 506"/>
                <a:gd name="T75" fmla="*/ 0 h 523"/>
                <a:gd name="T76" fmla="*/ 0 w 506"/>
                <a:gd name="T77" fmla="*/ 0 h 523"/>
                <a:gd name="T78" fmla="*/ 0 w 506"/>
                <a:gd name="T79" fmla="*/ 0 h 523"/>
                <a:gd name="T80" fmla="*/ 0 w 506"/>
                <a:gd name="T81" fmla="*/ 0 h 523"/>
                <a:gd name="T82" fmla="*/ 0 w 506"/>
                <a:gd name="T83" fmla="*/ 0 h 523"/>
                <a:gd name="T84" fmla="*/ 0 w 506"/>
                <a:gd name="T85" fmla="*/ 0 h 523"/>
                <a:gd name="T86" fmla="*/ 0 w 506"/>
                <a:gd name="T87" fmla="*/ 0 h 523"/>
                <a:gd name="T88" fmla="*/ 0 w 506"/>
                <a:gd name="T89" fmla="*/ 0 h 523"/>
                <a:gd name="T90" fmla="*/ 0 w 506"/>
                <a:gd name="T91" fmla="*/ 0 h 52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06" h="523">
                  <a:moveTo>
                    <a:pt x="252" y="103"/>
                  </a:moveTo>
                  <a:lnTo>
                    <a:pt x="230" y="105"/>
                  </a:lnTo>
                  <a:lnTo>
                    <a:pt x="211" y="111"/>
                  </a:lnTo>
                  <a:lnTo>
                    <a:pt x="193" y="120"/>
                  </a:lnTo>
                  <a:lnTo>
                    <a:pt x="179" y="132"/>
                  </a:lnTo>
                  <a:lnTo>
                    <a:pt x="167" y="146"/>
                  </a:lnTo>
                  <a:lnTo>
                    <a:pt x="158" y="163"/>
                  </a:lnTo>
                  <a:lnTo>
                    <a:pt x="149" y="182"/>
                  </a:lnTo>
                  <a:lnTo>
                    <a:pt x="144" y="201"/>
                  </a:lnTo>
                  <a:lnTo>
                    <a:pt x="140" y="221"/>
                  </a:lnTo>
                  <a:lnTo>
                    <a:pt x="138" y="242"/>
                  </a:lnTo>
                  <a:lnTo>
                    <a:pt x="138" y="261"/>
                  </a:lnTo>
                  <a:lnTo>
                    <a:pt x="138" y="282"/>
                  </a:lnTo>
                  <a:lnTo>
                    <a:pt x="140" y="303"/>
                  </a:lnTo>
                  <a:lnTo>
                    <a:pt x="144" y="323"/>
                  </a:lnTo>
                  <a:lnTo>
                    <a:pt x="149" y="342"/>
                  </a:lnTo>
                  <a:lnTo>
                    <a:pt x="158" y="360"/>
                  </a:lnTo>
                  <a:lnTo>
                    <a:pt x="167" y="377"/>
                  </a:lnTo>
                  <a:lnTo>
                    <a:pt x="179" y="391"/>
                  </a:lnTo>
                  <a:lnTo>
                    <a:pt x="194" y="404"/>
                  </a:lnTo>
                  <a:lnTo>
                    <a:pt x="211" y="412"/>
                  </a:lnTo>
                  <a:lnTo>
                    <a:pt x="230" y="418"/>
                  </a:lnTo>
                  <a:lnTo>
                    <a:pt x="254" y="420"/>
                  </a:lnTo>
                  <a:lnTo>
                    <a:pt x="276" y="418"/>
                  </a:lnTo>
                  <a:lnTo>
                    <a:pt x="296" y="412"/>
                  </a:lnTo>
                  <a:lnTo>
                    <a:pt x="312" y="404"/>
                  </a:lnTo>
                  <a:lnTo>
                    <a:pt x="327" y="391"/>
                  </a:lnTo>
                  <a:lnTo>
                    <a:pt x="338" y="378"/>
                  </a:lnTo>
                  <a:lnTo>
                    <a:pt x="349" y="361"/>
                  </a:lnTo>
                  <a:lnTo>
                    <a:pt x="356" y="343"/>
                  </a:lnTo>
                  <a:lnTo>
                    <a:pt x="362" y="324"/>
                  </a:lnTo>
                  <a:lnTo>
                    <a:pt x="365" y="304"/>
                  </a:lnTo>
                  <a:lnTo>
                    <a:pt x="367" y="284"/>
                  </a:lnTo>
                  <a:lnTo>
                    <a:pt x="368" y="264"/>
                  </a:lnTo>
                  <a:lnTo>
                    <a:pt x="368" y="243"/>
                  </a:lnTo>
                  <a:lnTo>
                    <a:pt x="366" y="222"/>
                  </a:lnTo>
                  <a:lnTo>
                    <a:pt x="362" y="201"/>
                  </a:lnTo>
                  <a:lnTo>
                    <a:pt x="357" y="182"/>
                  </a:lnTo>
                  <a:lnTo>
                    <a:pt x="350" y="163"/>
                  </a:lnTo>
                  <a:lnTo>
                    <a:pt x="339" y="146"/>
                  </a:lnTo>
                  <a:lnTo>
                    <a:pt x="328" y="132"/>
                  </a:lnTo>
                  <a:lnTo>
                    <a:pt x="313" y="119"/>
                  </a:lnTo>
                  <a:lnTo>
                    <a:pt x="296" y="111"/>
                  </a:lnTo>
                  <a:lnTo>
                    <a:pt x="276" y="105"/>
                  </a:lnTo>
                  <a:lnTo>
                    <a:pt x="252" y="103"/>
                  </a:lnTo>
                  <a:close/>
                  <a:moveTo>
                    <a:pt x="254" y="0"/>
                  </a:moveTo>
                  <a:lnTo>
                    <a:pt x="292" y="2"/>
                  </a:lnTo>
                  <a:lnTo>
                    <a:pt x="327" y="9"/>
                  </a:lnTo>
                  <a:lnTo>
                    <a:pt x="359" y="20"/>
                  </a:lnTo>
                  <a:lnTo>
                    <a:pt x="389" y="34"/>
                  </a:lnTo>
                  <a:lnTo>
                    <a:pt x="415" y="52"/>
                  </a:lnTo>
                  <a:lnTo>
                    <a:pt x="439" y="74"/>
                  </a:lnTo>
                  <a:lnTo>
                    <a:pt x="459" y="98"/>
                  </a:lnTo>
                  <a:lnTo>
                    <a:pt x="475" y="125"/>
                  </a:lnTo>
                  <a:lnTo>
                    <a:pt x="489" y="157"/>
                  </a:lnTo>
                  <a:lnTo>
                    <a:pt x="499" y="189"/>
                  </a:lnTo>
                  <a:lnTo>
                    <a:pt x="504" y="224"/>
                  </a:lnTo>
                  <a:lnTo>
                    <a:pt x="506" y="261"/>
                  </a:lnTo>
                  <a:lnTo>
                    <a:pt x="504" y="302"/>
                  </a:lnTo>
                  <a:lnTo>
                    <a:pt x="497" y="340"/>
                  </a:lnTo>
                  <a:lnTo>
                    <a:pt x="486" y="376"/>
                  </a:lnTo>
                  <a:lnTo>
                    <a:pt x="470" y="408"/>
                  </a:lnTo>
                  <a:lnTo>
                    <a:pt x="450" y="437"/>
                  </a:lnTo>
                  <a:lnTo>
                    <a:pt x="425" y="462"/>
                  </a:lnTo>
                  <a:lnTo>
                    <a:pt x="398" y="483"/>
                  </a:lnTo>
                  <a:lnTo>
                    <a:pt x="367" y="500"/>
                  </a:lnTo>
                  <a:lnTo>
                    <a:pt x="332" y="513"/>
                  </a:lnTo>
                  <a:lnTo>
                    <a:pt x="294" y="520"/>
                  </a:lnTo>
                  <a:lnTo>
                    <a:pt x="253" y="523"/>
                  </a:lnTo>
                  <a:lnTo>
                    <a:pt x="212" y="520"/>
                  </a:lnTo>
                  <a:lnTo>
                    <a:pt x="174" y="513"/>
                  </a:lnTo>
                  <a:lnTo>
                    <a:pt x="139" y="500"/>
                  </a:lnTo>
                  <a:lnTo>
                    <a:pt x="108" y="483"/>
                  </a:lnTo>
                  <a:lnTo>
                    <a:pt x="81" y="462"/>
                  </a:lnTo>
                  <a:lnTo>
                    <a:pt x="57" y="437"/>
                  </a:lnTo>
                  <a:lnTo>
                    <a:pt x="37" y="408"/>
                  </a:lnTo>
                  <a:lnTo>
                    <a:pt x="21" y="376"/>
                  </a:lnTo>
                  <a:lnTo>
                    <a:pt x="9" y="340"/>
                  </a:lnTo>
                  <a:lnTo>
                    <a:pt x="2" y="302"/>
                  </a:lnTo>
                  <a:lnTo>
                    <a:pt x="0" y="261"/>
                  </a:lnTo>
                  <a:lnTo>
                    <a:pt x="2" y="224"/>
                  </a:lnTo>
                  <a:lnTo>
                    <a:pt x="8" y="189"/>
                  </a:lnTo>
                  <a:lnTo>
                    <a:pt x="18" y="156"/>
                  </a:lnTo>
                  <a:lnTo>
                    <a:pt x="31" y="124"/>
                  </a:lnTo>
                  <a:lnTo>
                    <a:pt x="48" y="97"/>
                  </a:lnTo>
                  <a:lnTo>
                    <a:pt x="68" y="73"/>
                  </a:lnTo>
                  <a:lnTo>
                    <a:pt x="91" y="52"/>
                  </a:lnTo>
                  <a:lnTo>
                    <a:pt x="118" y="33"/>
                  </a:lnTo>
                  <a:lnTo>
                    <a:pt x="147" y="19"/>
                  </a:lnTo>
                  <a:lnTo>
                    <a:pt x="181" y="8"/>
                  </a:lnTo>
                  <a:lnTo>
                    <a:pt x="216" y="2"/>
                  </a:lnTo>
                  <a:lnTo>
                    <a:pt x="254"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16" name="Freeform 11"/>
            <p:cNvSpPr>
              <a:spLocks/>
            </p:cNvSpPr>
            <p:nvPr userDrawn="1"/>
          </p:nvSpPr>
          <p:spPr bwMode="auto">
            <a:xfrm>
              <a:off x="5199" y="4136"/>
              <a:ext cx="40" cy="65"/>
            </a:xfrm>
            <a:custGeom>
              <a:avLst/>
              <a:gdLst>
                <a:gd name="T0" fmla="*/ 0 w 316"/>
                <a:gd name="T1" fmla="*/ 0 h 517"/>
                <a:gd name="T2" fmla="*/ 0 w 316"/>
                <a:gd name="T3" fmla="*/ 0 h 517"/>
                <a:gd name="T4" fmla="*/ 0 w 316"/>
                <a:gd name="T5" fmla="*/ 0 h 517"/>
                <a:gd name="T6" fmla="*/ 0 w 316"/>
                <a:gd name="T7" fmla="*/ 0 h 517"/>
                <a:gd name="T8" fmla="*/ 0 w 316"/>
                <a:gd name="T9" fmla="*/ 0 h 517"/>
                <a:gd name="T10" fmla="*/ 0 w 316"/>
                <a:gd name="T11" fmla="*/ 0 h 517"/>
                <a:gd name="T12" fmla="*/ 0 w 316"/>
                <a:gd name="T13" fmla="*/ 0 h 517"/>
                <a:gd name="T14" fmla="*/ 0 w 316"/>
                <a:gd name="T15" fmla="*/ 0 h 517"/>
                <a:gd name="T16" fmla="*/ 0 w 316"/>
                <a:gd name="T17" fmla="*/ 0 h 517"/>
                <a:gd name="T18" fmla="*/ 0 w 316"/>
                <a:gd name="T19" fmla="*/ 0 h 517"/>
                <a:gd name="T20" fmla="*/ 0 w 316"/>
                <a:gd name="T21" fmla="*/ 0 h 517"/>
                <a:gd name="T22" fmla="*/ 0 w 316"/>
                <a:gd name="T23" fmla="*/ 0 h 517"/>
                <a:gd name="T24" fmla="*/ 0 w 316"/>
                <a:gd name="T25" fmla="*/ 0 h 517"/>
                <a:gd name="T26" fmla="*/ 0 w 316"/>
                <a:gd name="T27" fmla="*/ 0 h 517"/>
                <a:gd name="T28" fmla="*/ 0 w 316"/>
                <a:gd name="T29" fmla="*/ 0 h 517"/>
                <a:gd name="T30" fmla="*/ 0 w 316"/>
                <a:gd name="T31" fmla="*/ 0 h 517"/>
                <a:gd name="T32" fmla="*/ 0 w 316"/>
                <a:gd name="T33" fmla="*/ 0 h 517"/>
                <a:gd name="T34" fmla="*/ 0 w 316"/>
                <a:gd name="T35" fmla="*/ 0 h 517"/>
                <a:gd name="T36" fmla="*/ 0 w 316"/>
                <a:gd name="T37" fmla="*/ 0 h 517"/>
                <a:gd name="T38" fmla="*/ 0 w 316"/>
                <a:gd name="T39" fmla="*/ 0 h 517"/>
                <a:gd name="T40" fmla="*/ 0 w 316"/>
                <a:gd name="T41" fmla="*/ 0 h 517"/>
                <a:gd name="T42" fmla="*/ 0 w 316"/>
                <a:gd name="T43" fmla="*/ 0 h 517"/>
                <a:gd name="T44" fmla="*/ 0 w 316"/>
                <a:gd name="T45" fmla="*/ 0 h 517"/>
                <a:gd name="T46" fmla="*/ 0 w 316"/>
                <a:gd name="T47" fmla="*/ 0 h 517"/>
                <a:gd name="T48" fmla="*/ 0 w 316"/>
                <a:gd name="T49" fmla="*/ 0 h 517"/>
                <a:gd name="T50" fmla="*/ 0 w 316"/>
                <a:gd name="T51" fmla="*/ 0 h 517"/>
                <a:gd name="T52" fmla="*/ 0 w 316"/>
                <a:gd name="T53" fmla="*/ 0 h 517"/>
                <a:gd name="T54" fmla="*/ 0 w 316"/>
                <a:gd name="T55" fmla="*/ 0 h 517"/>
                <a:gd name="T56" fmla="*/ 0 w 316"/>
                <a:gd name="T57" fmla="*/ 0 h 517"/>
                <a:gd name="T58" fmla="*/ 0 w 316"/>
                <a:gd name="T59" fmla="*/ 0 h 517"/>
                <a:gd name="T60" fmla="*/ 0 w 316"/>
                <a:gd name="T61" fmla="*/ 0 h 517"/>
                <a:gd name="T62" fmla="*/ 0 w 316"/>
                <a:gd name="T63" fmla="*/ 0 h 517"/>
                <a:gd name="T64" fmla="*/ 0 w 316"/>
                <a:gd name="T65" fmla="*/ 0 h 517"/>
                <a:gd name="T66" fmla="*/ 0 w 316"/>
                <a:gd name="T67" fmla="*/ 0 h 517"/>
                <a:gd name="T68" fmla="*/ 0 w 316"/>
                <a:gd name="T69" fmla="*/ 0 h 517"/>
                <a:gd name="T70" fmla="*/ 0 w 316"/>
                <a:gd name="T71" fmla="*/ 0 h 517"/>
                <a:gd name="T72" fmla="*/ 0 w 316"/>
                <a:gd name="T73" fmla="*/ 0 h 517"/>
                <a:gd name="T74" fmla="*/ 0 w 316"/>
                <a:gd name="T75" fmla="*/ 0 h 517"/>
                <a:gd name="T76" fmla="*/ 0 w 316"/>
                <a:gd name="T77" fmla="*/ 0 h 517"/>
                <a:gd name="T78" fmla="*/ 0 w 316"/>
                <a:gd name="T79" fmla="*/ 0 h 517"/>
                <a:gd name="T80" fmla="*/ 0 w 316"/>
                <a:gd name="T81" fmla="*/ 0 h 517"/>
                <a:gd name="T82" fmla="*/ 0 w 316"/>
                <a:gd name="T83" fmla="*/ 0 h 517"/>
                <a:gd name="T84" fmla="*/ 0 w 316"/>
                <a:gd name="T85" fmla="*/ 0 h 517"/>
                <a:gd name="T86" fmla="*/ 0 w 316"/>
                <a:gd name="T87" fmla="*/ 0 h 517"/>
                <a:gd name="T88" fmla="*/ 0 w 316"/>
                <a:gd name="T89" fmla="*/ 0 h 517"/>
                <a:gd name="T90" fmla="*/ 0 w 316"/>
                <a:gd name="T91" fmla="*/ 0 h 517"/>
                <a:gd name="T92" fmla="*/ 0 w 316"/>
                <a:gd name="T93" fmla="*/ 0 h 517"/>
                <a:gd name="T94" fmla="*/ 0 w 316"/>
                <a:gd name="T95" fmla="*/ 0 h 517"/>
                <a:gd name="T96" fmla="*/ 0 w 316"/>
                <a:gd name="T97" fmla="*/ 0 h 517"/>
                <a:gd name="T98" fmla="*/ 0 w 316"/>
                <a:gd name="T99" fmla="*/ 0 h 517"/>
                <a:gd name="T100" fmla="*/ 0 w 316"/>
                <a:gd name="T101" fmla="*/ 0 h 517"/>
                <a:gd name="T102" fmla="*/ 0 w 316"/>
                <a:gd name="T103" fmla="*/ 0 h 517"/>
                <a:gd name="T104" fmla="*/ 0 w 316"/>
                <a:gd name="T105" fmla="*/ 0 h 517"/>
                <a:gd name="T106" fmla="*/ 0 w 316"/>
                <a:gd name="T107" fmla="*/ 0 h 517"/>
                <a:gd name="T108" fmla="*/ 0 w 316"/>
                <a:gd name="T109" fmla="*/ 0 h 5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16" h="517">
                  <a:moveTo>
                    <a:pt x="161" y="0"/>
                  </a:moveTo>
                  <a:lnTo>
                    <a:pt x="183" y="1"/>
                  </a:lnTo>
                  <a:lnTo>
                    <a:pt x="206" y="6"/>
                  </a:lnTo>
                  <a:lnTo>
                    <a:pt x="227" y="12"/>
                  </a:lnTo>
                  <a:lnTo>
                    <a:pt x="246" y="23"/>
                  </a:lnTo>
                  <a:lnTo>
                    <a:pt x="262" y="36"/>
                  </a:lnTo>
                  <a:lnTo>
                    <a:pt x="277" y="52"/>
                  </a:lnTo>
                  <a:lnTo>
                    <a:pt x="288" y="72"/>
                  </a:lnTo>
                  <a:lnTo>
                    <a:pt x="296" y="93"/>
                  </a:lnTo>
                  <a:lnTo>
                    <a:pt x="300" y="112"/>
                  </a:lnTo>
                  <a:lnTo>
                    <a:pt x="302" y="132"/>
                  </a:lnTo>
                  <a:lnTo>
                    <a:pt x="260" y="132"/>
                  </a:lnTo>
                  <a:lnTo>
                    <a:pt x="258" y="116"/>
                  </a:lnTo>
                  <a:lnTo>
                    <a:pt x="254" y="102"/>
                  </a:lnTo>
                  <a:lnTo>
                    <a:pt x="249" y="88"/>
                  </a:lnTo>
                  <a:lnTo>
                    <a:pt x="238" y="72"/>
                  </a:lnTo>
                  <a:lnTo>
                    <a:pt x="225" y="59"/>
                  </a:lnTo>
                  <a:lnTo>
                    <a:pt x="210" y="50"/>
                  </a:lnTo>
                  <a:lnTo>
                    <a:pt x="194" y="44"/>
                  </a:lnTo>
                  <a:lnTo>
                    <a:pt x="176" y="39"/>
                  </a:lnTo>
                  <a:lnTo>
                    <a:pt x="157" y="38"/>
                  </a:lnTo>
                  <a:lnTo>
                    <a:pt x="139" y="39"/>
                  </a:lnTo>
                  <a:lnTo>
                    <a:pt x="121" y="44"/>
                  </a:lnTo>
                  <a:lnTo>
                    <a:pt x="104" y="51"/>
                  </a:lnTo>
                  <a:lnTo>
                    <a:pt x="90" y="60"/>
                  </a:lnTo>
                  <a:lnTo>
                    <a:pt x="77" y="72"/>
                  </a:lnTo>
                  <a:lnTo>
                    <a:pt x="68" y="86"/>
                  </a:lnTo>
                  <a:lnTo>
                    <a:pt x="62" y="103"/>
                  </a:lnTo>
                  <a:lnTo>
                    <a:pt x="60" y="121"/>
                  </a:lnTo>
                  <a:lnTo>
                    <a:pt x="62" y="139"/>
                  </a:lnTo>
                  <a:lnTo>
                    <a:pt x="69" y="155"/>
                  </a:lnTo>
                  <a:lnTo>
                    <a:pt x="79" y="168"/>
                  </a:lnTo>
                  <a:lnTo>
                    <a:pt x="92" y="180"/>
                  </a:lnTo>
                  <a:lnTo>
                    <a:pt x="109" y="191"/>
                  </a:lnTo>
                  <a:lnTo>
                    <a:pt x="126" y="200"/>
                  </a:lnTo>
                  <a:lnTo>
                    <a:pt x="146" y="210"/>
                  </a:lnTo>
                  <a:lnTo>
                    <a:pt x="167" y="219"/>
                  </a:lnTo>
                  <a:lnTo>
                    <a:pt x="189" y="229"/>
                  </a:lnTo>
                  <a:lnTo>
                    <a:pt x="209" y="239"/>
                  </a:lnTo>
                  <a:lnTo>
                    <a:pt x="230" y="250"/>
                  </a:lnTo>
                  <a:lnTo>
                    <a:pt x="250" y="262"/>
                  </a:lnTo>
                  <a:lnTo>
                    <a:pt x="268" y="275"/>
                  </a:lnTo>
                  <a:lnTo>
                    <a:pt x="284" y="291"/>
                  </a:lnTo>
                  <a:lnTo>
                    <a:pt x="298" y="308"/>
                  </a:lnTo>
                  <a:lnTo>
                    <a:pt x="308" y="328"/>
                  </a:lnTo>
                  <a:lnTo>
                    <a:pt x="314" y="352"/>
                  </a:lnTo>
                  <a:lnTo>
                    <a:pt x="316" y="378"/>
                  </a:lnTo>
                  <a:lnTo>
                    <a:pt x="314" y="404"/>
                  </a:lnTo>
                  <a:lnTo>
                    <a:pt x="308" y="427"/>
                  </a:lnTo>
                  <a:lnTo>
                    <a:pt x="298" y="447"/>
                  </a:lnTo>
                  <a:lnTo>
                    <a:pt x="285" y="466"/>
                  </a:lnTo>
                  <a:lnTo>
                    <a:pt x="268" y="482"/>
                  </a:lnTo>
                  <a:lnTo>
                    <a:pt x="250" y="494"/>
                  </a:lnTo>
                  <a:lnTo>
                    <a:pt x="229" y="504"/>
                  </a:lnTo>
                  <a:lnTo>
                    <a:pt x="206" y="512"/>
                  </a:lnTo>
                  <a:lnTo>
                    <a:pt x="182" y="516"/>
                  </a:lnTo>
                  <a:lnTo>
                    <a:pt x="157" y="517"/>
                  </a:lnTo>
                  <a:lnTo>
                    <a:pt x="130" y="516"/>
                  </a:lnTo>
                  <a:lnTo>
                    <a:pt x="104" y="511"/>
                  </a:lnTo>
                  <a:lnTo>
                    <a:pt x="81" y="501"/>
                  </a:lnTo>
                  <a:lnTo>
                    <a:pt x="60" y="489"/>
                  </a:lnTo>
                  <a:lnTo>
                    <a:pt x="40" y="472"/>
                  </a:lnTo>
                  <a:lnTo>
                    <a:pt x="25" y="453"/>
                  </a:lnTo>
                  <a:lnTo>
                    <a:pt x="12" y="428"/>
                  </a:lnTo>
                  <a:lnTo>
                    <a:pt x="5" y="406"/>
                  </a:lnTo>
                  <a:lnTo>
                    <a:pt x="2" y="384"/>
                  </a:lnTo>
                  <a:lnTo>
                    <a:pt x="0" y="362"/>
                  </a:lnTo>
                  <a:lnTo>
                    <a:pt x="42" y="362"/>
                  </a:lnTo>
                  <a:lnTo>
                    <a:pt x="45" y="387"/>
                  </a:lnTo>
                  <a:lnTo>
                    <a:pt x="52" y="410"/>
                  </a:lnTo>
                  <a:lnTo>
                    <a:pt x="61" y="430"/>
                  </a:lnTo>
                  <a:lnTo>
                    <a:pt x="74" y="446"/>
                  </a:lnTo>
                  <a:lnTo>
                    <a:pt x="91" y="460"/>
                  </a:lnTo>
                  <a:lnTo>
                    <a:pt x="112" y="470"/>
                  </a:lnTo>
                  <a:lnTo>
                    <a:pt x="135" y="476"/>
                  </a:lnTo>
                  <a:lnTo>
                    <a:pt x="159" y="478"/>
                  </a:lnTo>
                  <a:lnTo>
                    <a:pt x="181" y="477"/>
                  </a:lnTo>
                  <a:lnTo>
                    <a:pt x="202" y="472"/>
                  </a:lnTo>
                  <a:lnTo>
                    <a:pt x="221" y="464"/>
                  </a:lnTo>
                  <a:lnTo>
                    <a:pt x="237" y="453"/>
                  </a:lnTo>
                  <a:lnTo>
                    <a:pt x="252" y="439"/>
                  </a:lnTo>
                  <a:lnTo>
                    <a:pt x="262" y="422"/>
                  </a:lnTo>
                  <a:lnTo>
                    <a:pt x="269" y="403"/>
                  </a:lnTo>
                  <a:lnTo>
                    <a:pt x="272" y="380"/>
                  </a:lnTo>
                  <a:lnTo>
                    <a:pt x="269" y="362"/>
                  </a:lnTo>
                  <a:lnTo>
                    <a:pt x="265" y="346"/>
                  </a:lnTo>
                  <a:lnTo>
                    <a:pt x="257" y="331"/>
                  </a:lnTo>
                  <a:lnTo>
                    <a:pt x="246" y="318"/>
                  </a:lnTo>
                  <a:lnTo>
                    <a:pt x="232" y="306"/>
                  </a:lnTo>
                  <a:lnTo>
                    <a:pt x="211" y="292"/>
                  </a:lnTo>
                  <a:lnTo>
                    <a:pt x="187" y="279"/>
                  </a:lnTo>
                  <a:lnTo>
                    <a:pt x="164" y="268"/>
                  </a:lnTo>
                  <a:lnTo>
                    <a:pt x="139" y="256"/>
                  </a:lnTo>
                  <a:lnTo>
                    <a:pt x="115" y="246"/>
                  </a:lnTo>
                  <a:lnTo>
                    <a:pt x="90" y="234"/>
                  </a:lnTo>
                  <a:lnTo>
                    <a:pt x="66" y="219"/>
                  </a:lnTo>
                  <a:lnTo>
                    <a:pt x="48" y="204"/>
                  </a:lnTo>
                  <a:lnTo>
                    <a:pt x="35" y="187"/>
                  </a:lnTo>
                  <a:lnTo>
                    <a:pt x="25" y="168"/>
                  </a:lnTo>
                  <a:lnTo>
                    <a:pt x="18" y="146"/>
                  </a:lnTo>
                  <a:lnTo>
                    <a:pt x="16" y="123"/>
                  </a:lnTo>
                  <a:lnTo>
                    <a:pt x="18" y="99"/>
                  </a:lnTo>
                  <a:lnTo>
                    <a:pt x="26" y="76"/>
                  </a:lnTo>
                  <a:lnTo>
                    <a:pt x="37" y="56"/>
                  </a:lnTo>
                  <a:lnTo>
                    <a:pt x="53" y="39"/>
                  </a:lnTo>
                  <a:lnTo>
                    <a:pt x="70" y="25"/>
                  </a:lnTo>
                  <a:lnTo>
                    <a:pt x="90" y="15"/>
                  </a:lnTo>
                  <a:lnTo>
                    <a:pt x="113" y="6"/>
                  </a:lnTo>
                  <a:lnTo>
                    <a:pt x="137" y="2"/>
                  </a:lnTo>
                  <a:lnTo>
                    <a:pt x="161"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17" name="Freeform 12"/>
            <p:cNvSpPr>
              <a:spLocks/>
            </p:cNvSpPr>
            <p:nvPr userDrawn="1"/>
          </p:nvSpPr>
          <p:spPr bwMode="auto">
            <a:xfrm>
              <a:off x="5250" y="4137"/>
              <a:ext cx="43" cy="64"/>
            </a:xfrm>
            <a:custGeom>
              <a:avLst/>
              <a:gdLst>
                <a:gd name="T0" fmla="*/ 0 w 340"/>
                <a:gd name="T1" fmla="*/ 0 h 509"/>
                <a:gd name="T2" fmla="*/ 0 w 340"/>
                <a:gd name="T3" fmla="*/ 0 h 509"/>
                <a:gd name="T4" fmla="*/ 0 w 340"/>
                <a:gd name="T5" fmla="*/ 0 h 509"/>
                <a:gd name="T6" fmla="*/ 0 w 340"/>
                <a:gd name="T7" fmla="*/ 0 h 509"/>
                <a:gd name="T8" fmla="*/ 0 w 340"/>
                <a:gd name="T9" fmla="*/ 0 h 509"/>
                <a:gd name="T10" fmla="*/ 0 w 340"/>
                <a:gd name="T11" fmla="*/ 0 h 509"/>
                <a:gd name="T12" fmla="*/ 0 w 340"/>
                <a:gd name="T13" fmla="*/ 0 h 509"/>
                <a:gd name="T14" fmla="*/ 0 w 340"/>
                <a:gd name="T15" fmla="*/ 0 h 509"/>
                <a:gd name="T16" fmla="*/ 0 w 340"/>
                <a:gd name="T17" fmla="*/ 0 h 509"/>
                <a:gd name="T18" fmla="*/ 0 w 340"/>
                <a:gd name="T19" fmla="*/ 0 h 509"/>
                <a:gd name="T20" fmla="*/ 0 w 340"/>
                <a:gd name="T21" fmla="*/ 0 h 509"/>
                <a:gd name="T22" fmla="*/ 0 w 340"/>
                <a:gd name="T23" fmla="*/ 0 h 509"/>
                <a:gd name="T24" fmla="*/ 0 w 340"/>
                <a:gd name="T25" fmla="*/ 0 h 509"/>
                <a:gd name="T26" fmla="*/ 0 w 340"/>
                <a:gd name="T27" fmla="*/ 0 h 509"/>
                <a:gd name="T28" fmla="*/ 0 w 340"/>
                <a:gd name="T29" fmla="*/ 0 h 509"/>
                <a:gd name="T30" fmla="*/ 0 w 340"/>
                <a:gd name="T31" fmla="*/ 0 h 509"/>
                <a:gd name="T32" fmla="*/ 0 w 340"/>
                <a:gd name="T33" fmla="*/ 0 h 509"/>
                <a:gd name="T34" fmla="*/ 0 w 340"/>
                <a:gd name="T35" fmla="*/ 0 h 509"/>
                <a:gd name="T36" fmla="*/ 0 w 340"/>
                <a:gd name="T37" fmla="*/ 0 h 509"/>
                <a:gd name="T38" fmla="*/ 0 w 340"/>
                <a:gd name="T39" fmla="*/ 0 h 509"/>
                <a:gd name="T40" fmla="*/ 0 w 340"/>
                <a:gd name="T41" fmla="*/ 0 h 509"/>
                <a:gd name="T42" fmla="*/ 0 w 340"/>
                <a:gd name="T43" fmla="*/ 0 h 509"/>
                <a:gd name="T44" fmla="*/ 0 w 340"/>
                <a:gd name="T45" fmla="*/ 0 h 509"/>
                <a:gd name="T46" fmla="*/ 0 w 340"/>
                <a:gd name="T47" fmla="*/ 0 h 509"/>
                <a:gd name="T48" fmla="*/ 0 w 340"/>
                <a:gd name="T49" fmla="*/ 0 h 509"/>
                <a:gd name="T50" fmla="*/ 0 w 340"/>
                <a:gd name="T51" fmla="*/ 0 h 509"/>
                <a:gd name="T52" fmla="*/ 0 w 340"/>
                <a:gd name="T53" fmla="*/ 0 h 509"/>
                <a:gd name="T54" fmla="*/ 0 w 340"/>
                <a:gd name="T55" fmla="*/ 0 h 509"/>
                <a:gd name="T56" fmla="*/ 0 w 340"/>
                <a:gd name="T57" fmla="*/ 0 h 509"/>
                <a:gd name="T58" fmla="*/ 0 w 340"/>
                <a:gd name="T59" fmla="*/ 0 h 509"/>
                <a:gd name="T60" fmla="*/ 0 w 340"/>
                <a:gd name="T61" fmla="*/ 0 h 509"/>
                <a:gd name="T62" fmla="*/ 0 w 340"/>
                <a:gd name="T63" fmla="*/ 0 h 509"/>
                <a:gd name="T64" fmla="*/ 0 w 340"/>
                <a:gd name="T65" fmla="*/ 0 h 509"/>
                <a:gd name="T66" fmla="*/ 0 w 340"/>
                <a:gd name="T67" fmla="*/ 0 h 509"/>
                <a:gd name="T68" fmla="*/ 0 w 340"/>
                <a:gd name="T69" fmla="*/ 0 h 509"/>
                <a:gd name="T70" fmla="*/ 0 w 340"/>
                <a:gd name="T71" fmla="*/ 0 h 509"/>
                <a:gd name="T72" fmla="*/ 0 w 340"/>
                <a:gd name="T73" fmla="*/ 0 h 509"/>
                <a:gd name="T74" fmla="*/ 0 w 340"/>
                <a:gd name="T75" fmla="*/ 0 h 509"/>
                <a:gd name="T76" fmla="*/ 0 w 340"/>
                <a:gd name="T77" fmla="*/ 0 h 509"/>
                <a:gd name="T78" fmla="*/ 0 w 340"/>
                <a:gd name="T79" fmla="*/ 0 h 509"/>
                <a:gd name="T80" fmla="*/ 0 w 340"/>
                <a:gd name="T81" fmla="*/ 0 h 509"/>
                <a:gd name="T82" fmla="*/ 0 w 340"/>
                <a:gd name="T83" fmla="*/ 0 h 509"/>
                <a:gd name="T84" fmla="*/ 0 w 340"/>
                <a:gd name="T85" fmla="*/ 0 h 509"/>
                <a:gd name="T86" fmla="*/ 0 w 340"/>
                <a:gd name="T87" fmla="*/ 0 h 509"/>
                <a:gd name="T88" fmla="*/ 0 w 340"/>
                <a:gd name="T89" fmla="*/ 0 h 509"/>
                <a:gd name="T90" fmla="*/ 0 w 340"/>
                <a:gd name="T91" fmla="*/ 0 h 509"/>
                <a:gd name="T92" fmla="*/ 0 w 340"/>
                <a:gd name="T93" fmla="*/ 0 h 509"/>
                <a:gd name="T94" fmla="*/ 0 w 340"/>
                <a:gd name="T95" fmla="*/ 0 h 509"/>
                <a:gd name="T96" fmla="*/ 0 w 340"/>
                <a:gd name="T97" fmla="*/ 0 h 509"/>
                <a:gd name="T98" fmla="*/ 0 w 340"/>
                <a:gd name="T99" fmla="*/ 0 h 509"/>
                <a:gd name="T100" fmla="*/ 0 w 340"/>
                <a:gd name="T101" fmla="*/ 0 h 509"/>
                <a:gd name="T102" fmla="*/ 0 w 340"/>
                <a:gd name="T103" fmla="*/ 0 h 509"/>
                <a:gd name="T104" fmla="*/ 0 w 340"/>
                <a:gd name="T105" fmla="*/ 0 h 50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0" h="509">
                  <a:moveTo>
                    <a:pt x="0" y="0"/>
                  </a:moveTo>
                  <a:lnTo>
                    <a:pt x="42" y="0"/>
                  </a:lnTo>
                  <a:lnTo>
                    <a:pt x="42" y="168"/>
                  </a:lnTo>
                  <a:lnTo>
                    <a:pt x="41" y="336"/>
                  </a:lnTo>
                  <a:lnTo>
                    <a:pt x="42" y="357"/>
                  </a:lnTo>
                  <a:lnTo>
                    <a:pt x="44" y="378"/>
                  </a:lnTo>
                  <a:lnTo>
                    <a:pt x="49" y="399"/>
                  </a:lnTo>
                  <a:lnTo>
                    <a:pt x="59" y="419"/>
                  </a:lnTo>
                  <a:lnTo>
                    <a:pt x="71" y="436"/>
                  </a:lnTo>
                  <a:lnTo>
                    <a:pt x="88" y="450"/>
                  </a:lnTo>
                  <a:lnTo>
                    <a:pt x="107" y="459"/>
                  </a:lnTo>
                  <a:lnTo>
                    <a:pt x="126" y="466"/>
                  </a:lnTo>
                  <a:lnTo>
                    <a:pt x="148" y="469"/>
                  </a:lnTo>
                  <a:lnTo>
                    <a:pt x="170" y="470"/>
                  </a:lnTo>
                  <a:lnTo>
                    <a:pt x="195" y="468"/>
                  </a:lnTo>
                  <a:lnTo>
                    <a:pt x="221" y="463"/>
                  </a:lnTo>
                  <a:lnTo>
                    <a:pt x="245" y="453"/>
                  </a:lnTo>
                  <a:lnTo>
                    <a:pt x="262" y="441"/>
                  </a:lnTo>
                  <a:lnTo>
                    <a:pt x="275" y="428"/>
                  </a:lnTo>
                  <a:lnTo>
                    <a:pt x="284" y="413"/>
                  </a:lnTo>
                  <a:lnTo>
                    <a:pt x="290" y="397"/>
                  </a:lnTo>
                  <a:lnTo>
                    <a:pt x="294" y="378"/>
                  </a:lnTo>
                  <a:lnTo>
                    <a:pt x="296" y="360"/>
                  </a:lnTo>
                  <a:lnTo>
                    <a:pt x="296" y="341"/>
                  </a:lnTo>
                  <a:lnTo>
                    <a:pt x="296" y="322"/>
                  </a:lnTo>
                  <a:lnTo>
                    <a:pt x="296" y="303"/>
                  </a:lnTo>
                  <a:lnTo>
                    <a:pt x="296" y="0"/>
                  </a:lnTo>
                  <a:lnTo>
                    <a:pt x="340" y="0"/>
                  </a:lnTo>
                  <a:lnTo>
                    <a:pt x="340" y="343"/>
                  </a:lnTo>
                  <a:lnTo>
                    <a:pt x="339" y="365"/>
                  </a:lnTo>
                  <a:lnTo>
                    <a:pt x="337" y="387"/>
                  </a:lnTo>
                  <a:lnTo>
                    <a:pt x="330" y="414"/>
                  </a:lnTo>
                  <a:lnTo>
                    <a:pt x="319" y="437"/>
                  </a:lnTo>
                  <a:lnTo>
                    <a:pt x="305" y="457"/>
                  </a:lnTo>
                  <a:lnTo>
                    <a:pt x="288" y="474"/>
                  </a:lnTo>
                  <a:lnTo>
                    <a:pt x="267" y="486"/>
                  </a:lnTo>
                  <a:lnTo>
                    <a:pt x="246" y="496"/>
                  </a:lnTo>
                  <a:lnTo>
                    <a:pt x="222" y="504"/>
                  </a:lnTo>
                  <a:lnTo>
                    <a:pt x="196" y="508"/>
                  </a:lnTo>
                  <a:lnTo>
                    <a:pt x="170" y="509"/>
                  </a:lnTo>
                  <a:lnTo>
                    <a:pt x="147" y="508"/>
                  </a:lnTo>
                  <a:lnTo>
                    <a:pt x="124" y="505"/>
                  </a:lnTo>
                  <a:lnTo>
                    <a:pt x="102" y="500"/>
                  </a:lnTo>
                  <a:lnTo>
                    <a:pt x="82" y="491"/>
                  </a:lnTo>
                  <a:lnTo>
                    <a:pt x="62" y="481"/>
                  </a:lnTo>
                  <a:lnTo>
                    <a:pt x="44" y="467"/>
                  </a:lnTo>
                  <a:lnTo>
                    <a:pt x="29" y="452"/>
                  </a:lnTo>
                  <a:lnTo>
                    <a:pt x="16" y="433"/>
                  </a:lnTo>
                  <a:lnTo>
                    <a:pt x="7" y="410"/>
                  </a:lnTo>
                  <a:lnTo>
                    <a:pt x="3" y="388"/>
                  </a:lnTo>
                  <a:lnTo>
                    <a:pt x="0" y="367"/>
                  </a:lnTo>
                  <a:lnTo>
                    <a:pt x="0" y="344"/>
                  </a:lnTo>
                  <a:lnTo>
                    <a:pt x="0"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18" name="Rectangle 13"/>
            <p:cNvSpPr>
              <a:spLocks noChangeArrowheads="1"/>
            </p:cNvSpPr>
            <p:nvPr userDrawn="1"/>
          </p:nvSpPr>
          <p:spPr bwMode="auto">
            <a:xfrm>
              <a:off x="5309" y="4137"/>
              <a:ext cx="6" cy="63"/>
            </a:xfrm>
            <a:prstGeom prst="rect">
              <a:avLst/>
            </a:prstGeom>
            <a:solidFill>
              <a:srgbClr val="68B153"/>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sz="4400">
                  <a:solidFill>
                    <a:schemeClr val="tx2"/>
                  </a:solidFill>
                  <a:latin typeface="Arial" panose="020B0604020202020204" pitchFamily="34" charset="0"/>
                </a:defRPr>
              </a:lvl1pPr>
              <a:lvl2pPr marL="742950" indent="-285750">
                <a:defRPr sz="4400">
                  <a:solidFill>
                    <a:schemeClr val="tx2"/>
                  </a:solidFill>
                  <a:latin typeface="Arial" panose="020B0604020202020204" pitchFamily="34" charset="0"/>
                </a:defRPr>
              </a:lvl2pPr>
              <a:lvl3pPr marL="1143000" indent="-228600">
                <a:defRPr sz="4400">
                  <a:solidFill>
                    <a:schemeClr val="tx2"/>
                  </a:solidFill>
                  <a:latin typeface="Arial" panose="020B0604020202020204" pitchFamily="34" charset="0"/>
                </a:defRPr>
              </a:lvl3pPr>
              <a:lvl4pPr marL="1600200" indent="-228600">
                <a:defRPr sz="4400">
                  <a:solidFill>
                    <a:schemeClr val="tx2"/>
                  </a:solidFill>
                  <a:latin typeface="Arial" panose="020B0604020202020204" pitchFamily="34" charset="0"/>
                </a:defRPr>
              </a:lvl4pPr>
              <a:lvl5pPr marL="2057400" indent="-228600">
                <a:defRPr sz="4400">
                  <a:solidFill>
                    <a:schemeClr val="tx2"/>
                  </a:solidFill>
                  <a:latin typeface="Arial" panose="020B0604020202020204" pitchFamily="34" charset="0"/>
                </a:defRPr>
              </a:lvl5pPr>
              <a:lvl6pPr marL="2514600" indent="-228600" eaLnBrk="0" fontAlgn="base" hangingPunct="0">
                <a:spcBef>
                  <a:spcPct val="0"/>
                </a:spcBef>
                <a:spcAft>
                  <a:spcPct val="0"/>
                </a:spcAft>
                <a:defRPr sz="4400">
                  <a:solidFill>
                    <a:schemeClr val="tx2"/>
                  </a:solidFill>
                  <a:latin typeface="Arial" panose="020B0604020202020204" pitchFamily="34" charset="0"/>
                </a:defRPr>
              </a:lvl6pPr>
              <a:lvl7pPr marL="2971800" indent="-228600" eaLnBrk="0" fontAlgn="base" hangingPunct="0">
                <a:spcBef>
                  <a:spcPct val="0"/>
                </a:spcBef>
                <a:spcAft>
                  <a:spcPct val="0"/>
                </a:spcAft>
                <a:defRPr sz="4400">
                  <a:solidFill>
                    <a:schemeClr val="tx2"/>
                  </a:solidFill>
                  <a:latin typeface="Arial" panose="020B0604020202020204" pitchFamily="34" charset="0"/>
                </a:defRPr>
              </a:lvl7pPr>
              <a:lvl8pPr marL="3429000" indent="-228600" eaLnBrk="0" fontAlgn="base" hangingPunct="0">
                <a:spcBef>
                  <a:spcPct val="0"/>
                </a:spcBef>
                <a:spcAft>
                  <a:spcPct val="0"/>
                </a:spcAft>
                <a:defRPr sz="4400">
                  <a:solidFill>
                    <a:schemeClr val="tx2"/>
                  </a:solidFill>
                  <a:latin typeface="Arial" panose="020B0604020202020204" pitchFamily="34" charset="0"/>
                </a:defRPr>
              </a:lvl8pPr>
              <a:lvl9pPr marL="3886200" indent="-228600" eaLnBrk="0" fontAlgn="base" hangingPunct="0">
                <a:spcBef>
                  <a:spcPct val="0"/>
                </a:spcBef>
                <a:spcAft>
                  <a:spcPct val="0"/>
                </a:spcAft>
                <a:defRPr sz="4400">
                  <a:solidFill>
                    <a:schemeClr val="tx2"/>
                  </a:solidFill>
                  <a:latin typeface="Arial" panose="020B0604020202020204" pitchFamily="34" charset="0"/>
                </a:defRPr>
              </a:lvl9pPr>
            </a:lstStyle>
            <a:p>
              <a:pPr>
                <a:defRPr/>
              </a:pPr>
              <a:endParaRPr lang="de-CH" altLang="de-DE" dirty="0" smtClean="0"/>
            </a:p>
          </p:txBody>
        </p:sp>
        <p:sp>
          <p:nvSpPr>
            <p:cNvPr id="19" name="Freeform 14"/>
            <p:cNvSpPr>
              <a:spLocks/>
            </p:cNvSpPr>
            <p:nvPr userDrawn="1"/>
          </p:nvSpPr>
          <p:spPr bwMode="auto">
            <a:xfrm>
              <a:off x="5329" y="4136"/>
              <a:ext cx="40" cy="65"/>
            </a:xfrm>
            <a:custGeom>
              <a:avLst/>
              <a:gdLst>
                <a:gd name="T0" fmla="*/ 0 w 316"/>
                <a:gd name="T1" fmla="*/ 0 h 517"/>
                <a:gd name="T2" fmla="*/ 0 w 316"/>
                <a:gd name="T3" fmla="*/ 0 h 517"/>
                <a:gd name="T4" fmla="*/ 0 w 316"/>
                <a:gd name="T5" fmla="*/ 0 h 517"/>
                <a:gd name="T6" fmla="*/ 0 w 316"/>
                <a:gd name="T7" fmla="*/ 0 h 517"/>
                <a:gd name="T8" fmla="*/ 0 w 316"/>
                <a:gd name="T9" fmla="*/ 0 h 517"/>
                <a:gd name="T10" fmla="*/ 0 w 316"/>
                <a:gd name="T11" fmla="*/ 0 h 517"/>
                <a:gd name="T12" fmla="*/ 0 w 316"/>
                <a:gd name="T13" fmla="*/ 0 h 517"/>
                <a:gd name="T14" fmla="*/ 0 w 316"/>
                <a:gd name="T15" fmla="*/ 0 h 517"/>
                <a:gd name="T16" fmla="*/ 0 w 316"/>
                <a:gd name="T17" fmla="*/ 0 h 517"/>
                <a:gd name="T18" fmla="*/ 0 w 316"/>
                <a:gd name="T19" fmla="*/ 0 h 517"/>
                <a:gd name="T20" fmla="*/ 0 w 316"/>
                <a:gd name="T21" fmla="*/ 0 h 517"/>
                <a:gd name="T22" fmla="*/ 0 w 316"/>
                <a:gd name="T23" fmla="*/ 0 h 517"/>
                <a:gd name="T24" fmla="*/ 0 w 316"/>
                <a:gd name="T25" fmla="*/ 0 h 517"/>
                <a:gd name="T26" fmla="*/ 0 w 316"/>
                <a:gd name="T27" fmla="*/ 0 h 517"/>
                <a:gd name="T28" fmla="*/ 0 w 316"/>
                <a:gd name="T29" fmla="*/ 0 h 517"/>
                <a:gd name="T30" fmla="*/ 0 w 316"/>
                <a:gd name="T31" fmla="*/ 0 h 517"/>
                <a:gd name="T32" fmla="*/ 0 w 316"/>
                <a:gd name="T33" fmla="*/ 0 h 517"/>
                <a:gd name="T34" fmla="*/ 0 w 316"/>
                <a:gd name="T35" fmla="*/ 0 h 517"/>
                <a:gd name="T36" fmla="*/ 0 w 316"/>
                <a:gd name="T37" fmla="*/ 0 h 517"/>
                <a:gd name="T38" fmla="*/ 0 w 316"/>
                <a:gd name="T39" fmla="*/ 0 h 517"/>
                <a:gd name="T40" fmla="*/ 0 w 316"/>
                <a:gd name="T41" fmla="*/ 0 h 517"/>
                <a:gd name="T42" fmla="*/ 0 w 316"/>
                <a:gd name="T43" fmla="*/ 0 h 517"/>
                <a:gd name="T44" fmla="*/ 0 w 316"/>
                <a:gd name="T45" fmla="*/ 0 h 517"/>
                <a:gd name="T46" fmla="*/ 0 w 316"/>
                <a:gd name="T47" fmla="*/ 0 h 517"/>
                <a:gd name="T48" fmla="*/ 0 w 316"/>
                <a:gd name="T49" fmla="*/ 0 h 517"/>
                <a:gd name="T50" fmla="*/ 0 w 316"/>
                <a:gd name="T51" fmla="*/ 0 h 517"/>
                <a:gd name="T52" fmla="*/ 0 w 316"/>
                <a:gd name="T53" fmla="*/ 0 h 517"/>
                <a:gd name="T54" fmla="*/ 0 w 316"/>
                <a:gd name="T55" fmla="*/ 0 h 517"/>
                <a:gd name="T56" fmla="*/ 0 w 316"/>
                <a:gd name="T57" fmla="*/ 0 h 517"/>
                <a:gd name="T58" fmla="*/ 0 w 316"/>
                <a:gd name="T59" fmla="*/ 0 h 517"/>
                <a:gd name="T60" fmla="*/ 0 w 316"/>
                <a:gd name="T61" fmla="*/ 0 h 517"/>
                <a:gd name="T62" fmla="*/ 0 w 316"/>
                <a:gd name="T63" fmla="*/ 0 h 517"/>
                <a:gd name="T64" fmla="*/ 0 w 316"/>
                <a:gd name="T65" fmla="*/ 0 h 517"/>
                <a:gd name="T66" fmla="*/ 0 w 316"/>
                <a:gd name="T67" fmla="*/ 0 h 517"/>
                <a:gd name="T68" fmla="*/ 0 w 316"/>
                <a:gd name="T69" fmla="*/ 0 h 517"/>
                <a:gd name="T70" fmla="*/ 0 w 316"/>
                <a:gd name="T71" fmla="*/ 0 h 517"/>
                <a:gd name="T72" fmla="*/ 0 w 316"/>
                <a:gd name="T73" fmla="*/ 0 h 517"/>
                <a:gd name="T74" fmla="*/ 0 w 316"/>
                <a:gd name="T75" fmla="*/ 0 h 517"/>
                <a:gd name="T76" fmla="*/ 0 w 316"/>
                <a:gd name="T77" fmla="*/ 0 h 517"/>
                <a:gd name="T78" fmla="*/ 0 w 316"/>
                <a:gd name="T79" fmla="*/ 0 h 517"/>
                <a:gd name="T80" fmla="*/ 0 w 316"/>
                <a:gd name="T81" fmla="*/ 0 h 517"/>
                <a:gd name="T82" fmla="*/ 0 w 316"/>
                <a:gd name="T83" fmla="*/ 0 h 517"/>
                <a:gd name="T84" fmla="*/ 0 w 316"/>
                <a:gd name="T85" fmla="*/ 0 h 517"/>
                <a:gd name="T86" fmla="*/ 0 w 316"/>
                <a:gd name="T87" fmla="*/ 0 h 517"/>
                <a:gd name="T88" fmla="*/ 0 w 316"/>
                <a:gd name="T89" fmla="*/ 0 h 517"/>
                <a:gd name="T90" fmla="*/ 0 w 316"/>
                <a:gd name="T91" fmla="*/ 0 h 517"/>
                <a:gd name="T92" fmla="*/ 0 w 316"/>
                <a:gd name="T93" fmla="*/ 0 h 517"/>
                <a:gd name="T94" fmla="*/ 0 w 316"/>
                <a:gd name="T95" fmla="*/ 0 h 517"/>
                <a:gd name="T96" fmla="*/ 0 w 316"/>
                <a:gd name="T97" fmla="*/ 0 h 517"/>
                <a:gd name="T98" fmla="*/ 0 w 316"/>
                <a:gd name="T99" fmla="*/ 0 h 517"/>
                <a:gd name="T100" fmla="*/ 0 w 316"/>
                <a:gd name="T101" fmla="*/ 0 h 517"/>
                <a:gd name="T102" fmla="*/ 0 w 316"/>
                <a:gd name="T103" fmla="*/ 0 h 517"/>
                <a:gd name="T104" fmla="*/ 0 w 316"/>
                <a:gd name="T105" fmla="*/ 0 h 517"/>
                <a:gd name="T106" fmla="*/ 0 w 316"/>
                <a:gd name="T107" fmla="*/ 0 h 517"/>
                <a:gd name="T108" fmla="*/ 0 w 316"/>
                <a:gd name="T109" fmla="*/ 0 h 5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16" h="517">
                  <a:moveTo>
                    <a:pt x="160" y="0"/>
                  </a:moveTo>
                  <a:lnTo>
                    <a:pt x="183" y="1"/>
                  </a:lnTo>
                  <a:lnTo>
                    <a:pt x="205" y="6"/>
                  </a:lnTo>
                  <a:lnTo>
                    <a:pt x="226" y="12"/>
                  </a:lnTo>
                  <a:lnTo>
                    <a:pt x="244" y="23"/>
                  </a:lnTo>
                  <a:lnTo>
                    <a:pt x="262" y="36"/>
                  </a:lnTo>
                  <a:lnTo>
                    <a:pt x="276" y="52"/>
                  </a:lnTo>
                  <a:lnTo>
                    <a:pt x="288" y="72"/>
                  </a:lnTo>
                  <a:lnTo>
                    <a:pt x="296" y="93"/>
                  </a:lnTo>
                  <a:lnTo>
                    <a:pt x="300" y="112"/>
                  </a:lnTo>
                  <a:lnTo>
                    <a:pt x="301" y="132"/>
                  </a:lnTo>
                  <a:lnTo>
                    <a:pt x="259" y="132"/>
                  </a:lnTo>
                  <a:lnTo>
                    <a:pt x="257" y="116"/>
                  </a:lnTo>
                  <a:lnTo>
                    <a:pt x="254" y="102"/>
                  </a:lnTo>
                  <a:lnTo>
                    <a:pt x="248" y="88"/>
                  </a:lnTo>
                  <a:lnTo>
                    <a:pt x="237" y="72"/>
                  </a:lnTo>
                  <a:lnTo>
                    <a:pt x="225" y="59"/>
                  </a:lnTo>
                  <a:lnTo>
                    <a:pt x="209" y="50"/>
                  </a:lnTo>
                  <a:lnTo>
                    <a:pt x="193" y="44"/>
                  </a:lnTo>
                  <a:lnTo>
                    <a:pt x="175" y="39"/>
                  </a:lnTo>
                  <a:lnTo>
                    <a:pt x="156" y="38"/>
                  </a:lnTo>
                  <a:lnTo>
                    <a:pt x="139" y="39"/>
                  </a:lnTo>
                  <a:lnTo>
                    <a:pt x="121" y="44"/>
                  </a:lnTo>
                  <a:lnTo>
                    <a:pt x="104" y="51"/>
                  </a:lnTo>
                  <a:lnTo>
                    <a:pt x="90" y="60"/>
                  </a:lnTo>
                  <a:lnTo>
                    <a:pt x="77" y="72"/>
                  </a:lnTo>
                  <a:lnTo>
                    <a:pt x="68" y="86"/>
                  </a:lnTo>
                  <a:lnTo>
                    <a:pt x="62" y="103"/>
                  </a:lnTo>
                  <a:lnTo>
                    <a:pt x="60" y="121"/>
                  </a:lnTo>
                  <a:lnTo>
                    <a:pt x="62" y="139"/>
                  </a:lnTo>
                  <a:lnTo>
                    <a:pt x="68" y="155"/>
                  </a:lnTo>
                  <a:lnTo>
                    <a:pt x="78" y="168"/>
                  </a:lnTo>
                  <a:lnTo>
                    <a:pt x="92" y="180"/>
                  </a:lnTo>
                  <a:lnTo>
                    <a:pt x="107" y="191"/>
                  </a:lnTo>
                  <a:lnTo>
                    <a:pt x="126" y="200"/>
                  </a:lnTo>
                  <a:lnTo>
                    <a:pt x="146" y="210"/>
                  </a:lnTo>
                  <a:lnTo>
                    <a:pt x="167" y="219"/>
                  </a:lnTo>
                  <a:lnTo>
                    <a:pt x="187" y="229"/>
                  </a:lnTo>
                  <a:lnTo>
                    <a:pt x="209" y="239"/>
                  </a:lnTo>
                  <a:lnTo>
                    <a:pt x="230" y="250"/>
                  </a:lnTo>
                  <a:lnTo>
                    <a:pt x="250" y="262"/>
                  </a:lnTo>
                  <a:lnTo>
                    <a:pt x="267" y="275"/>
                  </a:lnTo>
                  <a:lnTo>
                    <a:pt x="284" y="291"/>
                  </a:lnTo>
                  <a:lnTo>
                    <a:pt x="296" y="308"/>
                  </a:lnTo>
                  <a:lnTo>
                    <a:pt x="307" y="328"/>
                  </a:lnTo>
                  <a:lnTo>
                    <a:pt x="314" y="352"/>
                  </a:lnTo>
                  <a:lnTo>
                    <a:pt x="316" y="378"/>
                  </a:lnTo>
                  <a:lnTo>
                    <a:pt x="314" y="404"/>
                  </a:lnTo>
                  <a:lnTo>
                    <a:pt x="308" y="427"/>
                  </a:lnTo>
                  <a:lnTo>
                    <a:pt x="297" y="447"/>
                  </a:lnTo>
                  <a:lnTo>
                    <a:pt x="284" y="466"/>
                  </a:lnTo>
                  <a:lnTo>
                    <a:pt x="268" y="482"/>
                  </a:lnTo>
                  <a:lnTo>
                    <a:pt x="250" y="494"/>
                  </a:lnTo>
                  <a:lnTo>
                    <a:pt x="229" y="504"/>
                  </a:lnTo>
                  <a:lnTo>
                    <a:pt x="206" y="512"/>
                  </a:lnTo>
                  <a:lnTo>
                    <a:pt x="182" y="516"/>
                  </a:lnTo>
                  <a:lnTo>
                    <a:pt x="157" y="517"/>
                  </a:lnTo>
                  <a:lnTo>
                    <a:pt x="130" y="516"/>
                  </a:lnTo>
                  <a:lnTo>
                    <a:pt x="104" y="511"/>
                  </a:lnTo>
                  <a:lnTo>
                    <a:pt x="81" y="501"/>
                  </a:lnTo>
                  <a:lnTo>
                    <a:pt x="59" y="489"/>
                  </a:lnTo>
                  <a:lnTo>
                    <a:pt x="40" y="472"/>
                  </a:lnTo>
                  <a:lnTo>
                    <a:pt x="23" y="453"/>
                  </a:lnTo>
                  <a:lnTo>
                    <a:pt x="11" y="428"/>
                  </a:lnTo>
                  <a:lnTo>
                    <a:pt x="5" y="406"/>
                  </a:lnTo>
                  <a:lnTo>
                    <a:pt x="1" y="384"/>
                  </a:lnTo>
                  <a:lnTo>
                    <a:pt x="0" y="362"/>
                  </a:lnTo>
                  <a:lnTo>
                    <a:pt x="42" y="362"/>
                  </a:lnTo>
                  <a:lnTo>
                    <a:pt x="44" y="387"/>
                  </a:lnTo>
                  <a:lnTo>
                    <a:pt x="50" y="410"/>
                  </a:lnTo>
                  <a:lnTo>
                    <a:pt x="61" y="430"/>
                  </a:lnTo>
                  <a:lnTo>
                    <a:pt x="74" y="446"/>
                  </a:lnTo>
                  <a:lnTo>
                    <a:pt x="91" y="460"/>
                  </a:lnTo>
                  <a:lnTo>
                    <a:pt x="111" y="470"/>
                  </a:lnTo>
                  <a:lnTo>
                    <a:pt x="133" y="476"/>
                  </a:lnTo>
                  <a:lnTo>
                    <a:pt x="159" y="478"/>
                  </a:lnTo>
                  <a:lnTo>
                    <a:pt x="181" y="477"/>
                  </a:lnTo>
                  <a:lnTo>
                    <a:pt x="201" y="472"/>
                  </a:lnTo>
                  <a:lnTo>
                    <a:pt x="221" y="464"/>
                  </a:lnTo>
                  <a:lnTo>
                    <a:pt x="237" y="453"/>
                  </a:lnTo>
                  <a:lnTo>
                    <a:pt x="251" y="439"/>
                  </a:lnTo>
                  <a:lnTo>
                    <a:pt x="262" y="422"/>
                  </a:lnTo>
                  <a:lnTo>
                    <a:pt x="268" y="403"/>
                  </a:lnTo>
                  <a:lnTo>
                    <a:pt x="271" y="380"/>
                  </a:lnTo>
                  <a:lnTo>
                    <a:pt x="269" y="362"/>
                  </a:lnTo>
                  <a:lnTo>
                    <a:pt x="264" y="346"/>
                  </a:lnTo>
                  <a:lnTo>
                    <a:pt x="256" y="331"/>
                  </a:lnTo>
                  <a:lnTo>
                    <a:pt x="246" y="318"/>
                  </a:lnTo>
                  <a:lnTo>
                    <a:pt x="232" y="306"/>
                  </a:lnTo>
                  <a:lnTo>
                    <a:pt x="210" y="292"/>
                  </a:lnTo>
                  <a:lnTo>
                    <a:pt x="187" y="279"/>
                  </a:lnTo>
                  <a:lnTo>
                    <a:pt x="163" y="268"/>
                  </a:lnTo>
                  <a:lnTo>
                    <a:pt x="138" y="256"/>
                  </a:lnTo>
                  <a:lnTo>
                    <a:pt x="115" y="246"/>
                  </a:lnTo>
                  <a:lnTo>
                    <a:pt x="90" y="234"/>
                  </a:lnTo>
                  <a:lnTo>
                    <a:pt x="65" y="219"/>
                  </a:lnTo>
                  <a:lnTo>
                    <a:pt x="47" y="204"/>
                  </a:lnTo>
                  <a:lnTo>
                    <a:pt x="34" y="187"/>
                  </a:lnTo>
                  <a:lnTo>
                    <a:pt x="23" y="168"/>
                  </a:lnTo>
                  <a:lnTo>
                    <a:pt x="17" y="146"/>
                  </a:lnTo>
                  <a:lnTo>
                    <a:pt x="15" y="123"/>
                  </a:lnTo>
                  <a:lnTo>
                    <a:pt x="18" y="99"/>
                  </a:lnTo>
                  <a:lnTo>
                    <a:pt x="26" y="76"/>
                  </a:lnTo>
                  <a:lnTo>
                    <a:pt x="37" y="56"/>
                  </a:lnTo>
                  <a:lnTo>
                    <a:pt x="51" y="39"/>
                  </a:lnTo>
                  <a:lnTo>
                    <a:pt x="69" y="25"/>
                  </a:lnTo>
                  <a:lnTo>
                    <a:pt x="90" y="15"/>
                  </a:lnTo>
                  <a:lnTo>
                    <a:pt x="112" y="6"/>
                  </a:lnTo>
                  <a:lnTo>
                    <a:pt x="136" y="2"/>
                  </a:lnTo>
                  <a:lnTo>
                    <a:pt x="160"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20" name="Freeform 15"/>
            <p:cNvSpPr>
              <a:spLocks/>
            </p:cNvSpPr>
            <p:nvPr userDrawn="1"/>
          </p:nvSpPr>
          <p:spPr bwMode="auto">
            <a:xfrm>
              <a:off x="5378" y="4136"/>
              <a:ext cx="39" cy="65"/>
            </a:xfrm>
            <a:custGeom>
              <a:avLst/>
              <a:gdLst>
                <a:gd name="T0" fmla="*/ 0 w 316"/>
                <a:gd name="T1" fmla="*/ 0 h 517"/>
                <a:gd name="T2" fmla="*/ 0 w 316"/>
                <a:gd name="T3" fmla="*/ 0 h 517"/>
                <a:gd name="T4" fmla="*/ 0 w 316"/>
                <a:gd name="T5" fmla="*/ 0 h 517"/>
                <a:gd name="T6" fmla="*/ 0 w 316"/>
                <a:gd name="T7" fmla="*/ 0 h 517"/>
                <a:gd name="T8" fmla="*/ 0 w 316"/>
                <a:gd name="T9" fmla="*/ 0 h 517"/>
                <a:gd name="T10" fmla="*/ 0 w 316"/>
                <a:gd name="T11" fmla="*/ 0 h 517"/>
                <a:gd name="T12" fmla="*/ 0 w 316"/>
                <a:gd name="T13" fmla="*/ 0 h 517"/>
                <a:gd name="T14" fmla="*/ 0 w 316"/>
                <a:gd name="T15" fmla="*/ 0 h 517"/>
                <a:gd name="T16" fmla="*/ 0 w 316"/>
                <a:gd name="T17" fmla="*/ 0 h 517"/>
                <a:gd name="T18" fmla="*/ 0 w 316"/>
                <a:gd name="T19" fmla="*/ 0 h 517"/>
                <a:gd name="T20" fmla="*/ 0 w 316"/>
                <a:gd name="T21" fmla="*/ 0 h 517"/>
                <a:gd name="T22" fmla="*/ 0 w 316"/>
                <a:gd name="T23" fmla="*/ 0 h 517"/>
                <a:gd name="T24" fmla="*/ 0 w 316"/>
                <a:gd name="T25" fmla="*/ 0 h 517"/>
                <a:gd name="T26" fmla="*/ 0 w 316"/>
                <a:gd name="T27" fmla="*/ 0 h 517"/>
                <a:gd name="T28" fmla="*/ 0 w 316"/>
                <a:gd name="T29" fmla="*/ 0 h 517"/>
                <a:gd name="T30" fmla="*/ 0 w 316"/>
                <a:gd name="T31" fmla="*/ 0 h 517"/>
                <a:gd name="T32" fmla="*/ 0 w 316"/>
                <a:gd name="T33" fmla="*/ 0 h 517"/>
                <a:gd name="T34" fmla="*/ 0 w 316"/>
                <a:gd name="T35" fmla="*/ 0 h 517"/>
                <a:gd name="T36" fmla="*/ 0 w 316"/>
                <a:gd name="T37" fmla="*/ 0 h 517"/>
                <a:gd name="T38" fmla="*/ 0 w 316"/>
                <a:gd name="T39" fmla="*/ 0 h 517"/>
                <a:gd name="T40" fmla="*/ 0 w 316"/>
                <a:gd name="T41" fmla="*/ 0 h 517"/>
                <a:gd name="T42" fmla="*/ 0 w 316"/>
                <a:gd name="T43" fmla="*/ 0 h 517"/>
                <a:gd name="T44" fmla="*/ 0 w 316"/>
                <a:gd name="T45" fmla="*/ 0 h 517"/>
                <a:gd name="T46" fmla="*/ 0 w 316"/>
                <a:gd name="T47" fmla="*/ 0 h 517"/>
                <a:gd name="T48" fmla="*/ 0 w 316"/>
                <a:gd name="T49" fmla="*/ 0 h 517"/>
                <a:gd name="T50" fmla="*/ 0 w 316"/>
                <a:gd name="T51" fmla="*/ 0 h 517"/>
                <a:gd name="T52" fmla="*/ 0 w 316"/>
                <a:gd name="T53" fmla="*/ 0 h 517"/>
                <a:gd name="T54" fmla="*/ 0 w 316"/>
                <a:gd name="T55" fmla="*/ 0 h 517"/>
                <a:gd name="T56" fmla="*/ 0 w 316"/>
                <a:gd name="T57" fmla="*/ 0 h 517"/>
                <a:gd name="T58" fmla="*/ 0 w 316"/>
                <a:gd name="T59" fmla="*/ 0 h 517"/>
                <a:gd name="T60" fmla="*/ 0 w 316"/>
                <a:gd name="T61" fmla="*/ 0 h 517"/>
                <a:gd name="T62" fmla="*/ 0 w 316"/>
                <a:gd name="T63" fmla="*/ 0 h 517"/>
                <a:gd name="T64" fmla="*/ 0 w 316"/>
                <a:gd name="T65" fmla="*/ 0 h 517"/>
                <a:gd name="T66" fmla="*/ 0 w 316"/>
                <a:gd name="T67" fmla="*/ 0 h 517"/>
                <a:gd name="T68" fmla="*/ 0 w 316"/>
                <a:gd name="T69" fmla="*/ 0 h 517"/>
                <a:gd name="T70" fmla="*/ 0 w 316"/>
                <a:gd name="T71" fmla="*/ 0 h 517"/>
                <a:gd name="T72" fmla="*/ 0 w 316"/>
                <a:gd name="T73" fmla="*/ 0 h 517"/>
                <a:gd name="T74" fmla="*/ 0 w 316"/>
                <a:gd name="T75" fmla="*/ 0 h 517"/>
                <a:gd name="T76" fmla="*/ 0 w 316"/>
                <a:gd name="T77" fmla="*/ 0 h 517"/>
                <a:gd name="T78" fmla="*/ 0 w 316"/>
                <a:gd name="T79" fmla="*/ 0 h 517"/>
                <a:gd name="T80" fmla="*/ 0 w 316"/>
                <a:gd name="T81" fmla="*/ 0 h 517"/>
                <a:gd name="T82" fmla="*/ 0 w 316"/>
                <a:gd name="T83" fmla="*/ 0 h 517"/>
                <a:gd name="T84" fmla="*/ 0 w 316"/>
                <a:gd name="T85" fmla="*/ 0 h 517"/>
                <a:gd name="T86" fmla="*/ 0 w 316"/>
                <a:gd name="T87" fmla="*/ 0 h 517"/>
                <a:gd name="T88" fmla="*/ 0 w 316"/>
                <a:gd name="T89" fmla="*/ 0 h 517"/>
                <a:gd name="T90" fmla="*/ 0 w 316"/>
                <a:gd name="T91" fmla="*/ 0 h 517"/>
                <a:gd name="T92" fmla="*/ 0 w 316"/>
                <a:gd name="T93" fmla="*/ 0 h 517"/>
                <a:gd name="T94" fmla="*/ 0 w 316"/>
                <a:gd name="T95" fmla="*/ 0 h 517"/>
                <a:gd name="T96" fmla="*/ 0 w 316"/>
                <a:gd name="T97" fmla="*/ 0 h 517"/>
                <a:gd name="T98" fmla="*/ 0 w 316"/>
                <a:gd name="T99" fmla="*/ 0 h 517"/>
                <a:gd name="T100" fmla="*/ 0 w 316"/>
                <a:gd name="T101" fmla="*/ 0 h 517"/>
                <a:gd name="T102" fmla="*/ 0 w 316"/>
                <a:gd name="T103" fmla="*/ 0 h 517"/>
                <a:gd name="T104" fmla="*/ 0 w 316"/>
                <a:gd name="T105" fmla="*/ 0 h 517"/>
                <a:gd name="T106" fmla="*/ 0 w 316"/>
                <a:gd name="T107" fmla="*/ 0 h 517"/>
                <a:gd name="T108" fmla="*/ 0 w 316"/>
                <a:gd name="T109" fmla="*/ 0 h 5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16" h="517">
                  <a:moveTo>
                    <a:pt x="161" y="0"/>
                  </a:moveTo>
                  <a:lnTo>
                    <a:pt x="184" y="1"/>
                  </a:lnTo>
                  <a:lnTo>
                    <a:pt x="206" y="6"/>
                  </a:lnTo>
                  <a:lnTo>
                    <a:pt x="227" y="12"/>
                  </a:lnTo>
                  <a:lnTo>
                    <a:pt x="246" y="23"/>
                  </a:lnTo>
                  <a:lnTo>
                    <a:pt x="262" y="36"/>
                  </a:lnTo>
                  <a:lnTo>
                    <a:pt x="277" y="52"/>
                  </a:lnTo>
                  <a:lnTo>
                    <a:pt x="288" y="72"/>
                  </a:lnTo>
                  <a:lnTo>
                    <a:pt x="297" y="93"/>
                  </a:lnTo>
                  <a:lnTo>
                    <a:pt x="300" y="112"/>
                  </a:lnTo>
                  <a:lnTo>
                    <a:pt x="302" y="132"/>
                  </a:lnTo>
                  <a:lnTo>
                    <a:pt x="260" y="132"/>
                  </a:lnTo>
                  <a:lnTo>
                    <a:pt x="258" y="116"/>
                  </a:lnTo>
                  <a:lnTo>
                    <a:pt x="254" y="102"/>
                  </a:lnTo>
                  <a:lnTo>
                    <a:pt x="249" y="88"/>
                  </a:lnTo>
                  <a:lnTo>
                    <a:pt x="239" y="72"/>
                  </a:lnTo>
                  <a:lnTo>
                    <a:pt x="225" y="59"/>
                  </a:lnTo>
                  <a:lnTo>
                    <a:pt x="211" y="50"/>
                  </a:lnTo>
                  <a:lnTo>
                    <a:pt x="194" y="44"/>
                  </a:lnTo>
                  <a:lnTo>
                    <a:pt x="175" y="39"/>
                  </a:lnTo>
                  <a:lnTo>
                    <a:pt x="158" y="38"/>
                  </a:lnTo>
                  <a:lnTo>
                    <a:pt x="139" y="39"/>
                  </a:lnTo>
                  <a:lnTo>
                    <a:pt x="121" y="44"/>
                  </a:lnTo>
                  <a:lnTo>
                    <a:pt x="105" y="51"/>
                  </a:lnTo>
                  <a:lnTo>
                    <a:pt x="90" y="60"/>
                  </a:lnTo>
                  <a:lnTo>
                    <a:pt x="78" y="72"/>
                  </a:lnTo>
                  <a:lnTo>
                    <a:pt x="68" y="86"/>
                  </a:lnTo>
                  <a:lnTo>
                    <a:pt x="62" y="103"/>
                  </a:lnTo>
                  <a:lnTo>
                    <a:pt x="60" y="121"/>
                  </a:lnTo>
                  <a:lnTo>
                    <a:pt x="62" y="139"/>
                  </a:lnTo>
                  <a:lnTo>
                    <a:pt x="69" y="155"/>
                  </a:lnTo>
                  <a:lnTo>
                    <a:pt x="79" y="168"/>
                  </a:lnTo>
                  <a:lnTo>
                    <a:pt x="92" y="180"/>
                  </a:lnTo>
                  <a:lnTo>
                    <a:pt x="109" y="191"/>
                  </a:lnTo>
                  <a:lnTo>
                    <a:pt x="126" y="200"/>
                  </a:lnTo>
                  <a:lnTo>
                    <a:pt x="146" y="210"/>
                  </a:lnTo>
                  <a:lnTo>
                    <a:pt x="167" y="219"/>
                  </a:lnTo>
                  <a:lnTo>
                    <a:pt x="189" y="229"/>
                  </a:lnTo>
                  <a:lnTo>
                    <a:pt x="209" y="239"/>
                  </a:lnTo>
                  <a:lnTo>
                    <a:pt x="230" y="250"/>
                  </a:lnTo>
                  <a:lnTo>
                    <a:pt x="250" y="262"/>
                  </a:lnTo>
                  <a:lnTo>
                    <a:pt x="269" y="275"/>
                  </a:lnTo>
                  <a:lnTo>
                    <a:pt x="284" y="291"/>
                  </a:lnTo>
                  <a:lnTo>
                    <a:pt x="298" y="308"/>
                  </a:lnTo>
                  <a:lnTo>
                    <a:pt x="308" y="328"/>
                  </a:lnTo>
                  <a:lnTo>
                    <a:pt x="314" y="352"/>
                  </a:lnTo>
                  <a:lnTo>
                    <a:pt x="316" y="378"/>
                  </a:lnTo>
                  <a:lnTo>
                    <a:pt x="314" y="404"/>
                  </a:lnTo>
                  <a:lnTo>
                    <a:pt x="308" y="427"/>
                  </a:lnTo>
                  <a:lnTo>
                    <a:pt x="298" y="447"/>
                  </a:lnTo>
                  <a:lnTo>
                    <a:pt x="285" y="466"/>
                  </a:lnTo>
                  <a:lnTo>
                    <a:pt x="269" y="482"/>
                  </a:lnTo>
                  <a:lnTo>
                    <a:pt x="250" y="494"/>
                  </a:lnTo>
                  <a:lnTo>
                    <a:pt x="229" y="504"/>
                  </a:lnTo>
                  <a:lnTo>
                    <a:pt x="206" y="512"/>
                  </a:lnTo>
                  <a:lnTo>
                    <a:pt x="183" y="516"/>
                  </a:lnTo>
                  <a:lnTo>
                    <a:pt x="158" y="517"/>
                  </a:lnTo>
                  <a:lnTo>
                    <a:pt x="131" y="516"/>
                  </a:lnTo>
                  <a:lnTo>
                    <a:pt x="105" y="511"/>
                  </a:lnTo>
                  <a:lnTo>
                    <a:pt x="81" y="501"/>
                  </a:lnTo>
                  <a:lnTo>
                    <a:pt x="60" y="489"/>
                  </a:lnTo>
                  <a:lnTo>
                    <a:pt x="40" y="472"/>
                  </a:lnTo>
                  <a:lnTo>
                    <a:pt x="25" y="453"/>
                  </a:lnTo>
                  <a:lnTo>
                    <a:pt x="12" y="428"/>
                  </a:lnTo>
                  <a:lnTo>
                    <a:pt x="5" y="406"/>
                  </a:lnTo>
                  <a:lnTo>
                    <a:pt x="2" y="384"/>
                  </a:lnTo>
                  <a:lnTo>
                    <a:pt x="0" y="362"/>
                  </a:lnTo>
                  <a:lnTo>
                    <a:pt x="42" y="362"/>
                  </a:lnTo>
                  <a:lnTo>
                    <a:pt x="46" y="387"/>
                  </a:lnTo>
                  <a:lnTo>
                    <a:pt x="52" y="410"/>
                  </a:lnTo>
                  <a:lnTo>
                    <a:pt x="61" y="430"/>
                  </a:lnTo>
                  <a:lnTo>
                    <a:pt x="75" y="446"/>
                  </a:lnTo>
                  <a:lnTo>
                    <a:pt x="91" y="460"/>
                  </a:lnTo>
                  <a:lnTo>
                    <a:pt x="112" y="470"/>
                  </a:lnTo>
                  <a:lnTo>
                    <a:pt x="135" y="476"/>
                  </a:lnTo>
                  <a:lnTo>
                    <a:pt x="160" y="478"/>
                  </a:lnTo>
                  <a:lnTo>
                    <a:pt x="181" y="477"/>
                  </a:lnTo>
                  <a:lnTo>
                    <a:pt x="202" y="472"/>
                  </a:lnTo>
                  <a:lnTo>
                    <a:pt x="221" y="464"/>
                  </a:lnTo>
                  <a:lnTo>
                    <a:pt x="238" y="453"/>
                  </a:lnTo>
                  <a:lnTo>
                    <a:pt x="252" y="439"/>
                  </a:lnTo>
                  <a:lnTo>
                    <a:pt x="262" y="422"/>
                  </a:lnTo>
                  <a:lnTo>
                    <a:pt x="270" y="403"/>
                  </a:lnTo>
                  <a:lnTo>
                    <a:pt x="272" y="380"/>
                  </a:lnTo>
                  <a:lnTo>
                    <a:pt x="270" y="362"/>
                  </a:lnTo>
                  <a:lnTo>
                    <a:pt x="266" y="346"/>
                  </a:lnTo>
                  <a:lnTo>
                    <a:pt x="257" y="331"/>
                  </a:lnTo>
                  <a:lnTo>
                    <a:pt x="246" y="318"/>
                  </a:lnTo>
                  <a:lnTo>
                    <a:pt x="232" y="306"/>
                  </a:lnTo>
                  <a:lnTo>
                    <a:pt x="212" y="292"/>
                  </a:lnTo>
                  <a:lnTo>
                    <a:pt x="188" y="279"/>
                  </a:lnTo>
                  <a:lnTo>
                    <a:pt x="164" y="268"/>
                  </a:lnTo>
                  <a:lnTo>
                    <a:pt x="139" y="256"/>
                  </a:lnTo>
                  <a:lnTo>
                    <a:pt x="115" y="246"/>
                  </a:lnTo>
                  <a:lnTo>
                    <a:pt x="90" y="234"/>
                  </a:lnTo>
                  <a:lnTo>
                    <a:pt x="66" y="219"/>
                  </a:lnTo>
                  <a:lnTo>
                    <a:pt x="49" y="204"/>
                  </a:lnTo>
                  <a:lnTo>
                    <a:pt x="34" y="187"/>
                  </a:lnTo>
                  <a:lnTo>
                    <a:pt x="25" y="168"/>
                  </a:lnTo>
                  <a:lnTo>
                    <a:pt x="19" y="146"/>
                  </a:lnTo>
                  <a:lnTo>
                    <a:pt x="16" y="123"/>
                  </a:lnTo>
                  <a:lnTo>
                    <a:pt x="19" y="99"/>
                  </a:lnTo>
                  <a:lnTo>
                    <a:pt x="26" y="76"/>
                  </a:lnTo>
                  <a:lnTo>
                    <a:pt x="37" y="56"/>
                  </a:lnTo>
                  <a:lnTo>
                    <a:pt x="52" y="39"/>
                  </a:lnTo>
                  <a:lnTo>
                    <a:pt x="70" y="25"/>
                  </a:lnTo>
                  <a:lnTo>
                    <a:pt x="90" y="15"/>
                  </a:lnTo>
                  <a:lnTo>
                    <a:pt x="113" y="6"/>
                  </a:lnTo>
                  <a:lnTo>
                    <a:pt x="137" y="2"/>
                  </a:lnTo>
                  <a:lnTo>
                    <a:pt x="161"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21" name="Freeform 16"/>
            <p:cNvSpPr>
              <a:spLocks/>
            </p:cNvSpPr>
            <p:nvPr userDrawn="1"/>
          </p:nvSpPr>
          <p:spPr bwMode="auto">
            <a:xfrm>
              <a:off x="5430" y="4137"/>
              <a:ext cx="33" cy="63"/>
            </a:xfrm>
            <a:custGeom>
              <a:avLst/>
              <a:gdLst>
                <a:gd name="T0" fmla="*/ 0 w 266"/>
                <a:gd name="T1" fmla="*/ 0 h 501"/>
                <a:gd name="T2" fmla="*/ 0 w 266"/>
                <a:gd name="T3" fmla="*/ 0 h 501"/>
                <a:gd name="T4" fmla="*/ 0 w 266"/>
                <a:gd name="T5" fmla="*/ 0 h 501"/>
                <a:gd name="T6" fmla="*/ 0 w 266"/>
                <a:gd name="T7" fmla="*/ 0 h 501"/>
                <a:gd name="T8" fmla="*/ 0 w 266"/>
                <a:gd name="T9" fmla="*/ 0 h 501"/>
                <a:gd name="T10" fmla="*/ 0 w 266"/>
                <a:gd name="T11" fmla="*/ 0 h 501"/>
                <a:gd name="T12" fmla="*/ 0 w 266"/>
                <a:gd name="T13" fmla="*/ 0 h 501"/>
                <a:gd name="T14" fmla="*/ 0 w 266"/>
                <a:gd name="T15" fmla="*/ 0 h 501"/>
                <a:gd name="T16" fmla="*/ 0 w 266"/>
                <a:gd name="T17" fmla="*/ 0 h 501"/>
                <a:gd name="T18" fmla="*/ 0 w 266"/>
                <a:gd name="T19" fmla="*/ 0 h 501"/>
                <a:gd name="T20" fmla="*/ 0 w 266"/>
                <a:gd name="T21" fmla="*/ 0 h 501"/>
                <a:gd name="T22" fmla="*/ 0 w 266"/>
                <a:gd name="T23" fmla="*/ 0 h 501"/>
                <a:gd name="T24" fmla="*/ 0 w 266"/>
                <a:gd name="T25" fmla="*/ 0 h 5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6" h="501">
                  <a:moveTo>
                    <a:pt x="0" y="0"/>
                  </a:moveTo>
                  <a:lnTo>
                    <a:pt x="263" y="0"/>
                  </a:lnTo>
                  <a:lnTo>
                    <a:pt x="263" y="38"/>
                  </a:lnTo>
                  <a:lnTo>
                    <a:pt x="43" y="38"/>
                  </a:lnTo>
                  <a:lnTo>
                    <a:pt x="43" y="222"/>
                  </a:lnTo>
                  <a:lnTo>
                    <a:pt x="248" y="222"/>
                  </a:lnTo>
                  <a:lnTo>
                    <a:pt x="248" y="261"/>
                  </a:lnTo>
                  <a:lnTo>
                    <a:pt x="43" y="261"/>
                  </a:lnTo>
                  <a:lnTo>
                    <a:pt x="43" y="463"/>
                  </a:lnTo>
                  <a:lnTo>
                    <a:pt x="266" y="463"/>
                  </a:lnTo>
                  <a:lnTo>
                    <a:pt x="266" y="501"/>
                  </a:lnTo>
                  <a:lnTo>
                    <a:pt x="0" y="501"/>
                  </a:lnTo>
                  <a:lnTo>
                    <a:pt x="0"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22" name="Freeform 17"/>
            <p:cNvSpPr>
              <a:spLocks/>
            </p:cNvSpPr>
            <p:nvPr userDrawn="1"/>
          </p:nvSpPr>
          <p:spPr bwMode="auto">
            <a:xfrm>
              <a:off x="5361" y="3893"/>
              <a:ext cx="44" cy="74"/>
            </a:xfrm>
            <a:custGeom>
              <a:avLst/>
              <a:gdLst>
                <a:gd name="T0" fmla="*/ 0 w 351"/>
                <a:gd name="T1" fmla="*/ 0 h 584"/>
                <a:gd name="T2" fmla="*/ 0 w 351"/>
                <a:gd name="T3" fmla="*/ 0 h 584"/>
                <a:gd name="T4" fmla="*/ 0 w 351"/>
                <a:gd name="T5" fmla="*/ 0 h 584"/>
                <a:gd name="T6" fmla="*/ 0 w 351"/>
                <a:gd name="T7" fmla="*/ 0 h 584"/>
                <a:gd name="T8" fmla="*/ 0 w 351"/>
                <a:gd name="T9" fmla="*/ 0 h 584"/>
                <a:gd name="T10" fmla="*/ 0 w 351"/>
                <a:gd name="T11" fmla="*/ 0 h 584"/>
                <a:gd name="T12" fmla="*/ 0 w 351"/>
                <a:gd name="T13" fmla="*/ 0 h 584"/>
                <a:gd name="T14" fmla="*/ 0 w 351"/>
                <a:gd name="T15" fmla="*/ 0 h 584"/>
                <a:gd name="T16" fmla="*/ 0 w 351"/>
                <a:gd name="T17" fmla="*/ 0 h 584"/>
                <a:gd name="T18" fmla="*/ 0 w 351"/>
                <a:gd name="T19" fmla="*/ 0 h 584"/>
                <a:gd name="T20" fmla="*/ 0 w 351"/>
                <a:gd name="T21" fmla="*/ 0 h 584"/>
                <a:gd name="T22" fmla="*/ 0 w 351"/>
                <a:gd name="T23" fmla="*/ 0 h 584"/>
                <a:gd name="T24" fmla="*/ 0 w 351"/>
                <a:gd name="T25" fmla="*/ 0 h 584"/>
                <a:gd name="T26" fmla="*/ 0 w 351"/>
                <a:gd name="T27" fmla="*/ 0 h 584"/>
                <a:gd name="T28" fmla="*/ 0 w 351"/>
                <a:gd name="T29" fmla="*/ 0 h 584"/>
                <a:gd name="T30" fmla="*/ 0 w 351"/>
                <a:gd name="T31" fmla="*/ 0 h 584"/>
                <a:gd name="T32" fmla="*/ 0 w 351"/>
                <a:gd name="T33" fmla="*/ 0 h 584"/>
                <a:gd name="T34" fmla="*/ 0 w 351"/>
                <a:gd name="T35" fmla="*/ 0 h 584"/>
                <a:gd name="T36" fmla="*/ 0 w 351"/>
                <a:gd name="T37" fmla="*/ 0 h 584"/>
                <a:gd name="T38" fmla="*/ 0 w 351"/>
                <a:gd name="T39" fmla="*/ 0 h 584"/>
                <a:gd name="T40" fmla="*/ 0 w 351"/>
                <a:gd name="T41" fmla="*/ 0 h 584"/>
                <a:gd name="T42" fmla="*/ 0 w 351"/>
                <a:gd name="T43" fmla="*/ 0 h 584"/>
                <a:gd name="T44" fmla="*/ 0 w 351"/>
                <a:gd name="T45" fmla="*/ 0 h 584"/>
                <a:gd name="T46" fmla="*/ 0 w 351"/>
                <a:gd name="T47" fmla="*/ 0 h 584"/>
                <a:gd name="T48" fmla="*/ 0 w 351"/>
                <a:gd name="T49" fmla="*/ 0 h 584"/>
                <a:gd name="T50" fmla="*/ 0 w 351"/>
                <a:gd name="T51" fmla="*/ 0 h 584"/>
                <a:gd name="T52" fmla="*/ 0 w 351"/>
                <a:gd name="T53" fmla="*/ 0 h 584"/>
                <a:gd name="T54" fmla="*/ 0 w 351"/>
                <a:gd name="T55" fmla="*/ 0 h 584"/>
                <a:gd name="T56" fmla="*/ 0 w 351"/>
                <a:gd name="T57" fmla="*/ 0 h 584"/>
                <a:gd name="T58" fmla="*/ 0 w 351"/>
                <a:gd name="T59" fmla="*/ 0 h 584"/>
                <a:gd name="T60" fmla="*/ 0 w 351"/>
                <a:gd name="T61" fmla="*/ 0 h 584"/>
                <a:gd name="T62" fmla="*/ 0 w 351"/>
                <a:gd name="T63" fmla="*/ 0 h 584"/>
                <a:gd name="T64" fmla="*/ 0 w 351"/>
                <a:gd name="T65" fmla="*/ 0 h 584"/>
                <a:gd name="T66" fmla="*/ 0 w 351"/>
                <a:gd name="T67" fmla="*/ 0 h 584"/>
                <a:gd name="T68" fmla="*/ 0 w 351"/>
                <a:gd name="T69" fmla="*/ 0 h 584"/>
                <a:gd name="T70" fmla="*/ 0 w 351"/>
                <a:gd name="T71" fmla="*/ 0 h 584"/>
                <a:gd name="T72" fmla="*/ 0 w 351"/>
                <a:gd name="T73" fmla="*/ 0 h 584"/>
                <a:gd name="T74" fmla="*/ 0 w 351"/>
                <a:gd name="T75" fmla="*/ 0 h 584"/>
                <a:gd name="T76" fmla="*/ 0 w 351"/>
                <a:gd name="T77" fmla="*/ 0 h 584"/>
                <a:gd name="T78" fmla="*/ 0 w 351"/>
                <a:gd name="T79" fmla="*/ 0 h 584"/>
                <a:gd name="T80" fmla="*/ 0 w 351"/>
                <a:gd name="T81" fmla="*/ 0 h 584"/>
                <a:gd name="T82" fmla="*/ 0 w 351"/>
                <a:gd name="T83" fmla="*/ 0 h 584"/>
                <a:gd name="T84" fmla="*/ 0 w 351"/>
                <a:gd name="T85" fmla="*/ 0 h 584"/>
                <a:gd name="T86" fmla="*/ 0 w 351"/>
                <a:gd name="T87" fmla="*/ 0 h 584"/>
                <a:gd name="T88" fmla="*/ 0 w 351"/>
                <a:gd name="T89" fmla="*/ 0 h 584"/>
                <a:gd name="T90" fmla="*/ 0 w 351"/>
                <a:gd name="T91" fmla="*/ 0 h 584"/>
                <a:gd name="T92" fmla="*/ 0 w 351"/>
                <a:gd name="T93" fmla="*/ 0 h 584"/>
                <a:gd name="T94" fmla="*/ 0 w 351"/>
                <a:gd name="T95" fmla="*/ 0 h 584"/>
                <a:gd name="T96" fmla="*/ 0 w 351"/>
                <a:gd name="T97" fmla="*/ 0 h 584"/>
                <a:gd name="T98" fmla="*/ 0 w 351"/>
                <a:gd name="T99" fmla="*/ 0 h 584"/>
                <a:gd name="T100" fmla="*/ 0 w 351"/>
                <a:gd name="T101" fmla="*/ 0 h 584"/>
                <a:gd name="T102" fmla="*/ 0 w 351"/>
                <a:gd name="T103" fmla="*/ 0 h 584"/>
                <a:gd name="T104" fmla="*/ 0 w 351"/>
                <a:gd name="T105" fmla="*/ 0 h 584"/>
                <a:gd name="T106" fmla="*/ 0 w 351"/>
                <a:gd name="T107" fmla="*/ 0 h 584"/>
                <a:gd name="T108" fmla="*/ 0 w 351"/>
                <a:gd name="T109" fmla="*/ 0 h 584"/>
                <a:gd name="T110" fmla="*/ 0 w 351"/>
                <a:gd name="T111" fmla="*/ 0 h 584"/>
                <a:gd name="T112" fmla="*/ 0 w 351"/>
                <a:gd name="T113" fmla="*/ 0 h 584"/>
                <a:gd name="T114" fmla="*/ 0 w 351"/>
                <a:gd name="T115" fmla="*/ 0 h 584"/>
                <a:gd name="T116" fmla="*/ 0 w 351"/>
                <a:gd name="T117" fmla="*/ 0 h 584"/>
                <a:gd name="T118" fmla="*/ 0 w 351"/>
                <a:gd name="T119" fmla="*/ 0 h 584"/>
                <a:gd name="T120" fmla="*/ 0 w 351"/>
                <a:gd name="T121" fmla="*/ 0 h 584"/>
                <a:gd name="T122" fmla="*/ 0 w 351"/>
                <a:gd name="T123" fmla="*/ 0 h 5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51" h="584">
                  <a:moveTo>
                    <a:pt x="216" y="0"/>
                  </a:moveTo>
                  <a:lnTo>
                    <a:pt x="221" y="26"/>
                  </a:lnTo>
                  <a:lnTo>
                    <a:pt x="226" y="54"/>
                  </a:lnTo>
                  <a:lnTo>
                    <a:pt x="231" y="86"/>
                  </a:lnTo>
                  <a:lnTo>
                    <a:pt x="238" y="120"/>
                  </a:lnTo>
                  <a:lnTo>
                    <a:pt x="242" y="157"/>
                  </a:lnTo>
                  <a:lnTo>
                    <a:pt x="277" y="123"/>
                  </a:lnTo>
                  <a:lnTo>
                    <a:pt x="309" y="91"/>
                  </a:lnTo>
                  <a:lnTo>
                    <a:pt x="338" y="59"/>
                  </a:lnTo>
                  <a:lnTo>
                    <a:pt x="342" y="93"/>
                  </a:lnTo>
                  <a:lnTo>
                    <a:pt x="344" y="123"/>
                  </a:lnTo>
                  <a:lnTo>
                    <a:pt x="346" y="150"/>
                  </a:lnTo>
                  <a:lnTo>
                    <a:pt x="349" y="175"/>
                  </a:lnTo>
                  <a:lnTo>
                    <a:pt x="349" y="200"/>
                  </a:lnTo>
                  <a:lnTo>
                    <a:pt x="350" y="226"/>
                  </a:lnTo>
                  <a:lnTo>
                    <a:pt x="351" y="255"/>
                  </a:lnTo>
                  <a:lnTo>
                    <a:pt x="342" y="265"/>
                  </a:lnTo>
                  <a:lnTo>
                    <a:pt x="329" y="276"/>
                  </a:lnTo>
                  <a:lnTo>
                    <a:pt x="310" y="291"/>
                  </a:lnTo>
                  <a:lnTo>
                    <a:pt x="287" y="307"/>
                  </a:lnTo>
                  <a:lnTo>
                    <a:pt x="259" y="326"/>
                  </a:lnTo>
                  <a:lnTo>
                    <a:pt x="261" y="372"/>
                  </a:lnTo>
                  <a:lnTo>
                    <a:pt x="262" y="414"/>
                  </a:lnTo>
                  <a:lnTo>
                    <a:pt x="262" y="455"/>
                  </a:lnTo>
                  <a:lnTo>
                    <a:pt x="258" y="494"/>
                  </a:lnTo>
                  <a:lnTo>
                    <a:pt x="241" y="511"/>
                  </a:lnTo>
                  <a:lnTo>
                    <a:pt x="221" y="527"/>
                  </a:lnTo>
                  <a:lnTo>
                    <a:pt x="201" y="542"/>
                  </a:lnTo>
                  <a:lnTo>
                    <a:pt x="183" y="554"/>
                  </a:lnTo>
                  <a:lnTo>
                    <a:pt x="165" y="565"/>
                  </a:lnTo>
                  <a:lnTo>
                    <a:pt x="149" y="574"/>
                  </a:lnTo>
                  <a:lnTo>
                    <a:pt x="138" y="580"/>
                  </a:lnTo>
                  <a:lnTo>
                    <a:pt x="132" y="584"/>
                  </a:lnTo>
                  <a:lnTo>
                    <a:pt x="133" y="532"/>
                  </a:lnTo>
                  <a:lnTo>
                    <a:pt x="132" y="476"/>
                  </a:lnTo>
                  <a:lnTo>
                    <a:pt x="131" y="417"/>
                  </a:lnTo>
                  <a:lnTo>
                    <a:pt x="110" y="431"/>
                  </a:lnTo>
                  <a:lnTo>
                    <a:pt x="89" y="444"/>
                  </a:lnTo>
                  <a:lnTo>
                    <a:pt x="70" y="457"/>
                  </a:lnTo>
                  <a:lnTo>
                    <a:pt x="54" y="467"/>
                  </a:lnTo>
                  <a:lnTo>
                    <a:pt x="38" y="477"/>
                  </a:lnTo>
                  <a:lnTo>
                    <a:pt x="27" y="485"/>
                  </a:lnTo>
                  <a:lnTo>
                    <a:pt x="17" y="491"/>
                  </a:lnTo>
                  <a:lnTo>
                    <a:pt x="12" y="494"/>
                  </a:lnTo>
                  <a:lnTo>
                    <a:pt x="10" y="461"/>
                  </a:lnTo>
                  <a:lnTo>
                    <a:pt x="8" y="431"/>
                  </a:lnTo>
                  <a:lnTo>
                    <a:pt x="5" y="401"/>
                  </a:lnTo>
                  <a:lnTo>
                    <a:pt x="3" y="368"/>
                  </a:lnTo>
                  <a:lnTo>
                    <a:pt x="0" y="332"/>
                  </a:lnTo>
                  <a:lnTo>
                    <a:pt x="59" y="294"/>
                  </a:lnTo>
                  <a:lnTo>
                    <a:pt x="120" y="250"/>
                  </a:lnTo>
                  <a:lnTo>
                    <a:pt x="117" y="211"/>
                  </a:lnTo>
                  <a:lnTo>
                    <a:pt x="113" y="175"/>
                  </a:lnTo>
                  <a:lnTo>
                    <a:pt x="109" y="143"/>
                  </a:lnTo>
                  <a:lnTo>
                    <a:pt x="104" y="114"/>
                  </a:lnTo>
                  <a:lnTo>
                    <a:pt x="120" y="98"/>
                  </a:lnTo>
                  <a:lnTo>
                    <a:pt x="136" y="83"/>
                  </a:lnTo>
                  <a:lnTo>
                    <a:pt x="149" y="68"/>
                  </a:lnTo>
                  <a:lnTo>
                    <a:pt x="164" y="54"/>
                  </a:lnTo>
                  <a:lnTo>
                    <a:pt x="179" y="38"/>
                  </a:lnTo>
                  <a:lnTo>
                    <a:pt x="196" y="21"/>
                  </a:lnTo>
                  <a:lnTo>
                    <a:pt x="216" y="0"/>
                  </a:lnTo>
                  <a:close/>
                </a:path>
              </a:pathLst>
            </a:custGeom>
            <a:solidFill>
              <a:srgbClr val="FFFFFF"/>
            </a:solidFill>
            <a:ln w="0">
              <a:solidFill>
                <a:srgbClr val="FFFFFF"/>
              </a:solidFill>
              <a:prstDash val="solid"/>
              <a:round/>
              <a:headEnd/>
              <a:tailEnd/>
            </a:ln>
          </p:spPr>
          <p:txBody>
            <a:bodyPr/>
            <a:lstStyle/>
            <a:p>
              <a:endParaRPr lang="de-CH" dirty="0"/>
            </a:p>
          </p:txBody>
        </p:sp>
        <p:sp>
          <p:nvSpPr>
            <p:cNvPr id="23" name="Freeform 18"/>
            <p:cNvSpPr>
              <a:spLocks/>
            </p:cNvSpPr>
            <p:nvPr userDrawn="1"/>
          </p:nvSpPr>
          <p:spPr bwMode="auto">
            <a:xfrm>
              <a:off x="5126" y="4032"/>
              <a:ext cx="156" cy="76"/>
            </a:xfrm>
            <a:custGeom>
              <a:avLst/>
              <a:gdLst>
                <a:gd name="T0" fmla="*/ 0 w 1255"/>
                <a:gd name="T1" fmla="*/ 0 h 607"/>
                <a:gd name="T2" fmla="*/ 0 w 1255"/>
                <a:gd name="T3" fmla="*/ 0 h 607"/>
                <a:gd name="T4" fmla="*/ 0 w 1255"/>
                <a:gd name="T5" fmla="*/ 0 h 607"/>
                <a:gd name="T6" fmla="*/ 0 w 1255"/>
                <a:gd name="T7" fmla="*/ 0 h 607"/>
                <a:gd name="T8" fmla="*/ 0 w 1255"/>
                <a:gd name="T9" fmla="*/ 0 h 607"/>
                <a:gd name="T10" fmla="*/ 0 w 1255"/>
                <a:gd name="T11" fmla="*/ 0 h 607"/>
                <a:gd name="T12" fmla="*/ 0 w 1255"/>
                <a:gd name="T13" fmla="*/ 0 h 607"/>
                <a:gd name="T14" fmla="*/ 0 w 1255"/>
                <a:gd name="T15" fmla="*/ 0 h 607"/>
                <a:gd name="T16" fmla="*/ 0 w 1255"/>
                <a:gd name="T17" fmla="*/ 0 h 607"/>
                <a:gd name="T18" fmla="*/ 0 w 1255"/>
                <a:gd name="T19" fmla="*/ 0 h 607"/>
                <a:gd name="T20" fmla="*/ 0 w 1255"/>
                <a:gd name="T21" fmla="*/ 0 h 607"/>
                <a:gd name="T22" fmla="*/ 0 w 1255"/>
                <a:gd name="T23" fmla="*/ 0 h 607"/>
                <a:gd name="T24" fmla="*/ 0 w 1255"/>
                <a:gd name="T25" fmla="*/ 0 h 607"/>
                <a:gd name="T26" fmla="*/ 0 w 1255"/>
                <a:gd name="T27" fmla="*/ 0 h 607"/>
                <a:gd name="T28" fmla="*/ 0 w 1255"/>
                <a:gd name="T29" fmla="*/ 0 h 607"/>
                <a:gd name="T30" fmla="*/ 0 w 1255"/>
                <a:gd name="T31" fmla="*/ 0 h 607"/>
                <a:gd name="T32" fmla="*/ 0 w 1255"/>
                <a:gd name="T33" fmla="*/ 0 h 607"/>
                <a:gd name="T34" fmla="*/ 0 w 1255"/>
                <a:gd name="T35" fmla="*/ 0 h 607"/>
                <a:gd name="T36" fmla="*/ 0 w 1255"/>
                <a:gd name="T37" fmla="*/ 0 h 607"/>
                <a:gd name="T38" fmla="*/ 0 w 1255"/>
                <a:gd name="T39" fmla="*/ 0 h 607"/>
                <a:gd name="T40" fmla="*/ 0 w 1255"/>
                <a:gd name="T41" fmla="*/ 0 h 607"/>
                <a:gd name="T42" fmla="*/ 0 w 1255"/>
                <a:gd name="T43" fmla="*/ 0 h 607"/>
                <a:gd name="T44" fmla="*/ 0 w 1255"/>
                <a:gd name="T45" fmla="*/ 0 h 607"/>
                <a:gd name="T46" fmla="*/ 0 w 1255"/>
                <a:gd name="T47" fmla="*/ 0 h 607"/>
                <a:gd name="T48" fmla="*/ 0 w 1255"/>
                <a:gd name="T49" fmla="*/ 0 h 607"/>
                <a:gd name="T50" fmla="*/ 0 w 1255"/>
                <a:gd name="T51" fmla="*/ 0 h 607"/>
                <a:gd name="T52" fmla="*/ 0 w 1255"/>
                <a:gd name="T53" fmla="*/ 0 h 607"/>
                <a:gd name="T54" fmla="*/ 0 w 1255"/>
                <a:gd name="T55" fmla="*/ 0 h 607"/>
                <a:gd name="T56" fmla="*/ 0 w 1255"/>
                <a:gd name="T57" fmla="*/ 0 h 607"/>
                <a:gd name="T58" fmla="*/ 0 w 1255"/>
                <a:gd name="T59" fmla="*/ 0 h 607"/>
                <a:gd name="T60" fmla="*/ 0 w 1255"/>
                <a:gd name="T61" fmla="*/ 0 h 607"/>
                <a:gd name="T62" fmla="*/ 0 w 1255"/>
                <a:gd name="T63" fmla="*/ 0 h 607"/>
                <a:gd name="T64" fmla="*/ 0 w 1255"/>
                <a:gd name="T65" fmla="*/ 0 h 607"/>
                <a:gd name="T66" fmla="*/ 0 w 1255"/>
                <a:gd name="T67" fmla="*/ 0 h 607"/>
                <a:gd name="T68" fmla="*/ 0 w 1255"/>
                <a:gd name="T69" fmla="*/ 0 h 607"/>
                <a:gd name="T70" fmla="*/ 0 w 1255"/>
                <a:gd name="T71" fmla="*/ 0 h 607"/>
                <a:gd name="T72" fmla="*/ 0 w 1255"/>
                <a:gd name="T73" fmla="*/ 0 h 607"/>
                <a:gd name="T74" fmla="*/ 0 w 1255"/>
                <a:gd name="T75" fmla="*/ 0 h 607"/>
                <a:gd name="T76" fmla="*/ 0 w 1255"/>
                <a:gd name="T77" fmla="*/ 0 h 607"/>
                <a:gd name="T78" fmla="*/ 0 w 1255"/>
                <a:gd name="T79" fmla="*/ 0 h 607"/>
                <a:gd name="T80" fmla="*/ 0 w 1255"/>
                <a:gd name="T81" fmla="*/ 0 h 607"/>
                <a:gd name="T82" fmla="*/ 0 w 1255"/>
                <a:gd name="T83" fmla="*/ 0 h 607"/>
                <a:gd name="T84" fmla="*/ 0 w 1255"/>
                <a:gd name="T85" fmla="*/ 0 h 607"/>
                <a:gd name="T86" fmla="*/ 0 w 1255"/>
                <a:gd name="T87" fmla="*/ 0 h 607"/>
                <a:gd name="T88" fmla="*/ 0 w 1255"/>
                <a:gd name="T89" fmla="*/ 0 h 607"/>
                <a:gd name="T90" fmla="*/ 0 w 1255"/>
                <a:gd name="T91" fmla="*/ 0 h 607"/>
                <a:gd name="T92" fmla="*/ 0 w 1255"/>
                <a:gd name="T93" fmla="*/ 0 h 607"/>
                <a:gd name="T94" fmla="*/ 0 w 1255"/>
                <a:gd name="T95" fmla="*/ 0 h 607"/>
                <a:gd name="T96" fmla="*/ 0 w 1255"/>
                <a:gd name="T97" fmla="*/ 0 h 607"/>
                <a:gd name="T98" fmla="*/ 0 w 1255"/>
                <a:gd name="T99" fmla="*/ 0 h 607"/>
                <a:gd name="T100" fmla="*/ 0 w 1255"/>
                <a:gd name="T101" fmla="*/ 0 h 607"/>
                <a:gd name="T102" fmla="*/ 0 w 1255"/>
                <a:gd name="T103" fmla="*/ 0 h 607"/>
                <a:gd name="T104" fmla="*/ 0 w 1255"/>
                <a:gd name="T105" fmla="*/ 0 h 607"/>
                <a:gd name="T106" fmla="*/ 0 w 1255"/>
                <a:gd name="T107" fmla="*/ 0 h 607"/>
                <a:gd name="T108" fmla="*/ 0 w 1255"/>
                <a:gd name="T109" fmla="*/ 0 h 607"/>
                <a:gd name="T110" fmla="*/ 0 w 1255"/>
                <a:gd name="T111" fmla="*/ 0 h 607"/>
                <a:gd name="T112" fmla="*/ 0 w 1255"/>
                <a:gd name="T113" fmla="*/ 0 h 60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255" h="607">
                  <a:moveTo>
                    <a:pt x="200" y="0"/>
                  </a:moveTo>
                  <a:lnTo>
                    <a:pt x="226" y="61"/>
                  </a:lnTo>
                  <a:lnTo>
                    <a:pt x="257" y="117"/>
                  </a:lnTo>
                  <a:lnTo>
                    <a:pt x="290" y="171"/>
                  </a:lnTo>
                  <a:lnTo>
                    <a:pt x="326" y="221"/>
                  </a:lnTo>
                  <a:lnTo>
                    <a:pt x="367" y="266"/>
                  </a:lnTo>
                  <a:lnTo>
                    <a:pt x="409" y="309"/>
                  </a:lnTo>
                  <a:lnTo>
                    <a:pt x="456" y="347"/>
                  </a:lnTo>
                  <a:lnTo>
                    <a:pt x="505" y="384"/>
                  </a:lnTo>
                  <a:lnTo>
                    <a:pt x="556" y="416"/>
                  </a:lnTo>
                  <a:lnTo>
                    <a:pt x="610" y="444"/>
                  </a:lnTo>
                  <a:lnTo>
                    <a:pt x="667" y="470"/>
                  </a:lnTo>
                  <a:lnTo>
                    <a:pt x="726" y="492"/>
                  </a:lnTo>
                  <a:lnTo>
                    <a:pt x="786" y="511"/>
                  </a:lnTo>
                  <a:lnTo>
                    <a:pt x="849" y="527"/>
                  </a:lnTo>
                  <a:lnTo>
                    <a:pt x="914" y="539"/>
                  </a:lnTo>
                  <a:lnTo>
                    <a:pt x="979" y="549"/>
                  </a:lnTo>
                  <a:lnTo>
                    <a:pt x="1046" y="555"/>
                  </a:lnTo>
                  <a:lnTo>
                    <a:pt x="1115" y="559"/>
                  </a:lnTo>
                  <a:lnTo>
                    <a:pt x="1184" y="559"/>
                  </a:lnTo>
                  <a:lnTo>
                    <a:pt x="1255" y="557"/>
                  </a:lnTo>
                  <a:lnTo>
                    <a:pt x="1209" y="573"/>
                  </a:lnTo>
                  <a:lnTo>
                    <a:pt x="1160" y="585"/>
                  </a:lnTo>
                  <a:lnTo>
                    <a:pt x="1106" y="594"/>
                  </a:lnTo>
                  <a:lnTo>
                    <a:pt x="1048" y="601"/>
                  </a:lnTo>
                  <a:lnTo>
                    <a:pt x="988" y="605"/>
                  </a:lnTo>
                  <a:lnTo>
                    <a:pt x="926" y="607"/>
                  </a:lnTo>
                  <a:lnTo>
                    <a:pt x="862" y="606"/>
                  </a:lnTo>
                  <a:lnTo>
                    <a:pt x="796" y="603"/>
                  </a:lnTo>
                  <a:lnTo>
                    <a:pt x="731" y="598"/>
                  </a:lnTo>
                  <a:lnTo>
                    <a:pt x="664" y="590"/>
                  </a:lnTo>
                  <a:lnTo>
                    <a:pt x="599" y="581"/>
                  </a:lnTo>
                  <a:lnTo>
                    <a:pt x="534" y="570"/>
                  </a:lnTo>
                  <a:lnTo>
                    <a:pt x="470" y="556"/>
                  </a:lnTo>
                  <a:lnTo>
                    <a:pt x="410" y="541"/>
                  </a:lnTo>
                  <a:lnTo>
                    <a:pt x="352" y="525"/>
                  </a:lnTo>
                  <a:lnTo>
                    <a:pt x="297" y="507"/>
                  </a:lnTo>
                  <a:lnTo>
                    <a:pt x="245" y="488"/>
                  </a:lnTo>
                  <a:lnTo>
                    <a:pt x="198" y="468"/>
                  </a:lnTo>
                  <a:lnTo>
                    <a:pt x="162" y="449"/>
                  </a:lnTo>
                  <a:lnTo>
                    <a:pt x="129" y="428"/>
                  </a:lnTo>
                  <a:lnTo>
                    <a:pt x="99" y="407"/>
                  </a:lnTo>
                  <a:lnTo>
                    <a:pt x="73" y="384"/>
                  </a:lnTo>
                  <a:lnTo>
                    <a:pt x="50" y="360"/>
                  </a:lnTo>
                  <a:lnTo>
                    <a:pt x="31" y="335"/>
                  </a:lnTo>
                  <a:lnTo>
                    <a:pt x="17" y="309"/>
                  </a:lnTo>
                  <a:lnTo>
                    <a:pt x="6" y="283"/>
                  </a:lnTo>
                  <a:lnTo>
                    <a:pt x="1" y="255"/>
                  </a:lnTo>
                  <a:lnTo>
                    <a:pt x="0" y="228"/>
                  </a:lnTo>
                  <a:lnTo>
                    <a:pt x="5" y="199"/>
                  </a:lnTo>
                  <a:lnTo>
                    <a:pt x="15" y="171"/>
                  </a:lnTo>
                  <a:lnTo>
                    <a:pt x="30" y="142"/>
                  </a:lnTo>
                  <a:lnTo>
                    <a:pt x="52" y="113"/>
                  </a:lnTo>
                  <a:lnTo>
                    <a:pt x="79" y="85"/>
                  </a:lnTo>
                  <a:lnTo>
                    <a:pt x="113" y="56"/>
                  </a:lnTo>
                  <a:lnTo>
                    <a:pt x="154" y="28"/>
                  </a:lnTo>
                  <a:lnTo>
                    <a:pt x="200" y="0"/>
                  </a:lnTo>
                  <a:close/>
                </a:path>
              </a:pathLst>
            </a:custGeom>
            <a:solidFill>
              <a:srgbClr val="CB2028"/>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24" name="Freeform 19"/>
            <p:cNvSpPr>
              <a:spLocks/>
            </p:cNvSpPr>
            <p:nvPr userDrawn="1"/>
          </p:nvSpPr>
          <p:spPr bwMode="auto">
            <a:xfrm>
              <a:off x="5338" y="3857"/>
              <a:ext cx="67" cy="149"/>
            </a:xfrm>
            <a:custGeom>
              <a:avLst/>
              <a:gdLst>
                <a:gd name="T0" fmla="*/ 0 w 533"/>
                <a:gd name="T1" fmla="*/ 0 h 1192"/>
                <a:gd name="T2" fmla="*/ 0 w 533"/>
                <a:gd name="T3" fmla="*/ 0 h 1192"/>
                <a:gd name="T4" fmla="*/ 0 w 533"/>
                <a:gd name="T5" fmla="*/ 0 h 1192"/>
                <a:gd name="T6" fmla="*/ 0 w 533"/>
                <a:gd name="T7" fmla="*/ 0 h 1192"/>
                <a:gd name="T8" fmla="*/ 0 w 533"/>
                <a:gd name="T9" fmla="*/ 0 h 1192"/>
                <a:gd name="T10" fmla="*/ 0 w 533"/>
                <a:gd name="T11" fmla="*/ 0 h 1192"/>
                <a:gd name="T12" fmla="*/ 0 w 533"/>
                <a:gd name="T13" fmla="*/ 0 h 1192"/>
                <a:gd name="T14" fmla="*/ 0 w 533"/>
                <a:gd name="T15" fmla="*/ 0 h 1192"/>
                <a:gd name="T16" fmla="*/ 0 w 533"/>
                <a:gd name="T17" fmla="*/ 0 h 1192"/>
                <a:gd name="T18" fmla="*/ 0 w 533"/>
                <a:gd name="T19" fmla="*/ 0 h 1192"/>
                <a:gd name="T20" fmla="*/ 0 w 533"/>
                <a:gd name="T21" fmla="*/ 0 h 1192"/>
                <a:gd name="T22" fmla="*/ 0 w 533"/>
                <a:gd name="T23" fmla="*/ 0 h 1192"/>
                <a:gd name="T24" fmla="*/ 0 w 533"/>
                <a:gd name="T25" fmla="*/ 0 h 1192"/>
                <a:gd name="T26" fmla="*/ 0 w 533"/>
                <a:gd name="T27" fmla="*/ 0 h 1192"/>
                <a:gd name="T28" fmla="*/ 0 w 533"/>
                <a:gd name="T29" fmla="*/ 0 h 1192"/>
                <a:gd name="T30" fmla="*/ 0 w 533"/>
                <a:gd name="T31" fmla="*/ 0 h 1192"/>
                <a:gd name="T32" fmla="*/ 0 w 533"/>
                <a:gd name="T33" fmla="*/ 0 h 1192"/>
                <a:gd name="T34" fmla="*/ 0 w 533"/>
                <a:gd name="T35" fmla="*/ 0 h 1192"/>
                <a:gd name="T36" fmla="*/ 0 w 533"/>
                <a:gd name="T37" fmla="*/ 0 h 1192"/>
                <a:gd name="T38" fmla="*/ 0 w 533"/>
                <a:gd name="T39" fmla="*/ 0 h 1192"/>
                <a:gd name="T40" fmla="*/ 0 w 533"/>
                <a:gd name="T41" fmla="*/ 0 h 1192"/>
                <a:gd name="T42" fmla="*/ 0 w 533"/>
                <a:gd name="T43" fmla="*/ 0 h 1192"/>
                <a:gd name="T44" fmla="*/ 0 w 533"/>
                <a:gd name="T45" fmla="*/ 0 h 1192"/>
                <a:gd name="T46" fmla="*/ 0 w 533"/>
                <a:gd name="T47" fmla="*/ 0 h 1192"/>
                <a:gd name="T48" fmla="*/ 0 w 533"/>
                <a:gd name="T49" fmla="*/ 0 h 1192"/>
                <a:gd name="T50" fmla="*/ 0 w 533"/>
                <a:gd name="T51" fmla="*/ 0 h 1192"/>
                <a:gd name="T52" fmla="*/ 0 w 533"/>
                <a:gd name="T53" fmla="*/ 0 h 1192"/>
                <a:gd name="T54" fmla="*/ 0 w 533"/>
                <a:gd name="T55" fmla="*/ 0 h 1192"/>
                <a:gd name="T56" fmla="*/ 0 w 533"/>
                <a:gd name="T57" fmla="*/ 0 h 1192"/>
                <a:gd name="T58" fmla="*/ 0 w 533"/>
                <a:gd name="T59" fmla="*/ 0 h 1192"/>
                <a:gd name="T60" fmla="*/ 0 w 533"/>
                <a:gd name="T61" fmla="*/ 0 h 1192"/>
                <a:gd name="T62" fmla="*/ 0 w 533"/>
                <a:gd name="T63" fmla="*/ 0 h 1192"/>
                <a:gd name="T64" fmla="*/ 0 w 533"/>
                <a:gd name="T65" fmla="*/ 0 h 1192"/>
                <a:gd name="T66" fmla="*/ 0 w 533"/>
                <a:gd name="T67" fmla="*/ 0 h 1192"/>
                <a:gd name="T68" fmla="*/ 0 w 533"/>
                <a:gd name="T69" fmla="*/ 0 h 1192"/>
                <a:gd name="T70" fmla="*/ 0 w 533"/>
                <a:gd name="T71" fmla="*/ 0 h 1192"/>
                <a:gd name="T72" fmla="*/ 0 w 533"/>
                <a:gd name="T73" fmla="*/ 0 h 1192"/>
                <a:gd name="T74" fmla="*/ 0 w 533"/>
                <a:gd name="T75" fmla="*/ 0 h 1192"/>
                <a:gd name="T76" fmla="*/ 0 w 533"/>
                <a:gd name="T77" fmla="*/ 0 h 1192"/>
                <a:gd name="T78" fmla="*/ 0 w 533"/>
                <a:gd name="T79" fmla="*/ 0 h 1192"/>
                <a:gd name="T80" fmla="*/ 0 w 533"/>
                <a:gd name="T81" fmla="*/ 0 h 1192"/>
                <a:gd name="T82" fmla="*/ 0 w 533"/>
                <a:gd name="T83" fmla="*/ 0 h 1192"/>
                <a:gd name="T84" fmla="*/ 0 w 533"/>
                <a:gd name="T85" fmla="*/ 0 h 1192"/>
                <a:gd name="T86" fmla="*/ 0 w 533"/>
                <a:gd name="T87" fmla="*/ 0 h 1192"/>
                <a:gd name="T88" fmla="*/ 0 w 533"/>
                <a:gd name="T89" fmla="*/ 0 h 1192"/>
                <a:gd name="T90" fmla="*/ 0 w 533"/>
                <a:gd name="T91" fmla="*/ 0 h 1192"/>
                <a:gd name="T92" fmla="*/ 0 w 533"/>
                <a:gd name="T93" fmla="*/ 0 h 1192"/>
                <a:gd name="T94" fmla="*/ 0 w 533"/>
                <a:gd name="T95" fmla="*/ 0 h 1192"/>
                <a:gd name="T96" fmla="*/ 0 w 533"/>
                <a:gd name="T97" fmla="*/ 0 h 1192"/>
                <a:gd name="T98" fmla="*/ 0 w 533"/>
                <a:gd name="T99" fmla="*/ 0 h 1192"/>
                <a:gd name="T100" fmla="*/ 0 w 533"/>
                <a:gd name="T101" fmla="*/ 0 h 1192"/>
                <a:gd name="T102" fmla="*/ 0 w 533"/>
                <a:gd name="T103" fmla="*/ 0 h 1192"/>
                <a:gd name="T104" fmla="*/ 0 w 533"/>
                <a:gd name="T105" fmla="*/ 0 h 1192"/>
                <a:gd name="T106" fmla="*/ 0 w 533"/>
                <a:gd name="T107" fmla="*/ 0 h 1192"/>
                <a:gd name="T108" fmla="*/ 0 w 533"/>
                <a:gd name="T109" fmla="*/ 0 h 1192"/>
                <a:gd name="T110" fmla="*/ 0 w 533"/>
                <a:gd name="T111" fmla="*/ 0 h 1192"/>
                <a:gd name="T112" fmla="*/ 0 w 533"/>
                <a:gd name="T113" fmla="*/ 0 h 1192"/>
                <a:gd name="T114" fmla="*/ 0 w 533"/>
                <a:gd name="T115" fmla="*/ 0 h 1192"/>
                <a:gd name="T116" fmla="*/ 0 w 533"/>
                <a:gd name="T117" fmla="*/ 0 h 1192"/>
                <a:gd name="T118" fmla="*/ 0 w 533"/>
                <a:gd name="T119" fmla="*/ 0 h 11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33" h="1192">
                  <a:moveTo>
                    <a:pt x="443" y="0"/>
                  </a:moveTo>
                  <a:lnTo>
                    <a:pt x="450" y="19"/>
                  </a:lnTo>
                  <a:lnTo>
                    <a:pt x="451" y="21"/>
                  </a:lnTo>
                  <a:lnTo>
                    <a:pt x="454" y="30"/>
                  </a:lnTo>
                  <a:lnTo>
                    <a:pt x="458" y="44"/>
                  </a:lnTo>
                  <a:lnTo>
                    <a:pt x="464" y="63"/>
                  </a:lnTo>
                  <a:lnTo>
                    <a:pt x="470" y="86"/>
                  </a:lnTo>
                  <a:lnTo>
                    <a:pt x="478" y="114"/>
                  </a:lnTo>
                  <a:lnTo>
                    <a:pt x="485" y="147"/>
                  </a:lnTo>
                  <a:lnTo>
                    <a:pt x="493" y="183"/>
                  </a:lnTo>
                  <a:lnTo>
                    <a:pt x="502" y="222"/>
                  </a:lnTo>
                  <a:lnTo>
                    <a:pt x="509" y="266"/>
                  </a:lnTo>
                  <a:lnTo>
                    <a:pt x="516" y="313"/>
                  </a:lnTo>
                  <a:lnTo>
                    <a:pt x="522" y="361"/>
                  </a:lnTo>
                  <a:lnTo>
                    <a:pt x="491" y="394"/>
                  </a:lnTo>
                  <a:lnTo>
                    <a:pt x="457" y="427"/>
                  </a:lnTo>
                  <a:lnTo>
                    <a:pt x="421" y="460"/>
                  </a:lnTo>
                  <a:lnTo>
                    <a:pt x="414" y="414"/>
                  </a:lnTo>
                  <a:lnTo>
                    <a:pt x="407" y="373"/>
                  </a:lnTo>
                  <a:lnTo>
                    <a:pt x="401" y="335"/>
                  </a:lnTo>
                  <a:lnTo>
                    <a:pt x="395" y="303"/>
                  </a:lnTo>
                  <a:lnTo>
                    <a:pt x="377" y="323"/>
                  </a:lnTo>
                  <a:lnTo>
                    <a:pt x="361" y="340"/>
                  </a:lnTo>
                  <a:lnTo>
                    <a:pt x="347" y="354"/>
                  </a:lnTo>
                  <a:lnTo>
                    <a:pt x="334" y="368"/>
                  </a:lnTo>
                  <a:lnTo>
                    <a:pt x="321" y="381"/>
                  </a:lnTo>
                  <a:lnTo>
                    <a:pt x="306" y="395"/>
                  </a:lnTo>
                  <a:lnTo>
                    <a:pt x="292" y="410"/>
                  </a:lnTo>
                  <a:lnTo>
                    <a:pt x="298" y="452"/>
                  </a:lnTo>
                  <a:lnTo>
                    <a:pt x="303" y="498"/>
                  </a:lnTo>
                  <a:lnTo>
                    <a:pt x="308" y="549"/>
                  </a:lnTo>
                  <a:lnTo>
                    <a:pt x="268" y="579"/>
                  </a:lnTo>
                  <a:lnTo>
                    <a:pt x="229" y="607"/>
                  </a:lnTo>
                  <a:lnTo>
                    <a:pt x="191" y="632"/>
                  </a:lnTo>
                  <a:lnTo>
                    <a:pt x="193" y="660"/>
                  </a:lnTo>
                  <a:lnTo>
                    <a:pt x="195" y="684"/>
                  </a:lnTo>
                  <a:lnTo>
                    <a:pt x="196" y="705"/>
                  </a:lnTo>
                  <a:lnTo>
                    <a:pt x="198" y="725"/>
                  </a:lnTo>
                  <a:lnTo>
                    <a:pt x="199" y="748"/>
                  </a:lnTo>
                  <a:lnTo>
                    <a:pt x="202" y="772"/>
                  </a:lnTo>
                  <a:lnTo>
                    <a:pt x="208" y="769"/>
                  </a:lnTo>
                  <a:lnTo>
                    <a:pt x="218" y="762"/>
                  </a:lnTo>
                  <a:lnTo>
                    <a:pt x="233" y="753"/>
                  </a:lnTo>
                  <a:lnTo>
                    <a:pt x="250" y="741"/>
                  </a:lnTo>
                  <a:lnTo>
                    <a:pt x="271" y="729"/>
                  </a:lnTo>
                  <a:lnTo>
                    <a:pt x="294" y="713"/>
                  </a:lnTo>
                  <a:lnTo>
                    <a:pt x="319" y="698"/>
                  </a:lnTo>
                  <a:lnTo>
                    <a:pt x="321" y="757"/>
                  </a:lnTo>
                  <a:lnTo>
                    <a:pt x="321" y="814"/>
                  </a:lnTo>
                  <a:lnTo>
                    <a:pt x="321" y="866"/>
                  </a:lnTo>
                  <a:lnTo>
                    <a:pt x="327" y="862"/>
                  </a:lnTo>
                  <a:lnTo>
                    <a:pt x="338" y="857"/>
                  </a:lnTo>
                  <a:lnTo>
                    <a:pt x="350" y="848"/>
                  </a:lnTo>
                  <a:lnTo>
                    <a:pt x="366" y="839"/>
                  </a:lnTo>
                  <a:lnTo>
                    <a:pt x="382" y="826"/>
                  </a:lnTo>
                  <a:lnTo>
                    <a:pt x="400" y="813"/>
                  </a:lnTo>
                  <a:lnTo>
                    <a:pt x="417" y="798"/>
                  </a:lnTo>
                  <a:lnTo>
                    <a:pt x="434" y="782"/>
                  </a:lnTo>
                  <a:lnTo>
                    <a:pt x="437" y="744"/>
                  </a:lnTo>
                  <a:lnTo>
                    <a:pt x="438" y="704"/>
                  </a:lnTo>
                  <a:lnTo>
                    <a:pt x="437" y="662"/>
                  </a:lnTo>
                  <a:lnTo>
                    <a:pt x="435" y="619"/>
                  </a:lnTo>
                  <a:lnTo>
                    <a:pt x="458" y="603"/>
                  </a:lnTo>
                  <a:lnTo>
                    <a:pt x="478" y="589"/>
                  </a:lnTo>
                  <a:lnTo>
                    <a:pt x="496" y="574"/>
                  </a:lnTo>
                  <a:lnTo>
                    <a:pt x="512" y="562"/>
                  </a:lnTo>
                  <a:lnTo>
                    <a:pt x="523" y="551"/>
                  </a:lnTo>
                  <a:lnTo>
                    <a:pt x="533" y="543"/>
                  </a:lnTo>
                  <a:lnTo>
                    <a:pt x="533" y="553"/>
                  </a:lnTo>
                  <a:lnTo>
                    <a:pt x="531" y="623"/>
                  </a:lnTo>
                  <a:lnTo>
                    <a:pt x="526" y="695"/>
                  </a:lnTo>
                  <a:lnTo>
                    <a:pt x="518" y="767"/>
                  </a:lnTo>
                  <a:lnTo>
                    <a:pt x="505" y="841"/>
                  </a:lnTo>
                  <a:lnTo>
                    <a:pt x="505" y="842"/>
                  </a:lnTo>
                  <a:lnTo>
                    <a:pt x="492" y="885"/>
                  </a:lnTo>
                  <a:lnTo>
                    <a:pt x="478" y="923"/>
                  </a:lnTo>
                  <a:lnTo>
                    <a:pt x="462" y="955"/>
                  </a:lnTo>
                  <a:lnTo>
                    <a:pt x="444" y="984"/>
                  </a:lnTo>
                  <a:lnTo>
                    <a:pt x="425" y="1009"/>
                  </a:lnTo>
                  <a:lnTo>
                    <a:pt x="404" y="1031"/>
                  </a:lnTo>
                  <a:lnTo>
                    <a:pt x="377" y="1055"/>
                  </a:lnTo>
                  <a:lnTo>
                    <a:pt x="347" y="1077"/>
                  </a:lnTo>
                  <a:lnTo>
                    <a:pt x="314" y="1096"/>
                  </a:lnTo>
                  <a:lnTo>
                    <a:pt x="277" y="1117"/>
                  </a:lnTo>
                  <a:lnTo>
                    <a:pt x="239" y="1140"/>
                  </a:lnTo>
                  <a:lnTo>
                    <a:pt x="189" y="1167"/>
                  </a:lnTo>
                  <a:lnTo>
                    <a:pt x="141" y="1192"/>
                  </a:lnTo>
                  <a:lnTo>
                    <a:pt x="151" y="1136"/>
                  </a:lnTo>
                  <a:lnTo>
                    <a:pt x="156" y="1079"/>
                  </a:lnTo>
                  <a:lnTo>
                    <a:pt x="158" y="1021"/>
                  </a:lnTo>
                  <a:lnTo>
                    <a:pt x="156" y="951"/>
                  </a:lnTo>
                  <a:lnTo>
                    <a:pt x="148" y="884"/>
                  </a:lnTo>
                  <a:lnTo>
                    <a:pt x="134" y="818"/>
                  </a:lnTo>
                  <a:lnTo>
                    <a:pt x="116" y="754"/>
                  </a:lnTo>
                  <a:lnTo>
                    <a:pt x="94" y="693"/>
                  </a:lnTo>
                  <a:lnTo>
                    <a:pt x="67" y="632"/>
                  </a:lnTo>
                  <a:lnTo>
                    <a:pt x="35" y="575"/>
                  </a:lnTo>
                  <a:lnTo>
                    <a:pt x="0" y="520"/>
                  </a:lnTo>
                  <a:lnTo>
                    <a:pt x="42" y="489"/>
                  </a:lnTo>
                  <a:lnTo>
                    <a:pt x="81" y="456"/>
                  </a:lnTo>
                  <a:lnTo>
                    <a:pt x="119" y="421"/>
                  </a:lnTo>
                  <a:lnTo>
                    <a:pt x="155" y="384"/>
                  </a:lnTo>
                  <a:lnTo>
                    <a:pt x="189" y="348"/>
                  </a:lnTo>
                  <a:lnTo>
                    <a:pt x="222" y="312"/>
                  </a:lnTo>
                  <a:lnTo>
                    <a:pt x="252" y="275"/>
                  </a:lnTo>
                  <a:lnTo>
                    <a:pt x="281" y="240"/>
                  </a:lnTo>
                  <a:lnTo>
                    <a:pt x="307" y="206"/>
                  </a:lnTo>
                  <a:lnTo>
                    <a:pt x="332" y="173"/>
                  </a:lnTo>
                  <a:lnTo>
                    <a:pt x="354" y="141"/>
                  </a:lnTo>
                  <a:lnTo>
                    <a:pt x="374" y="113"/>
                  </a:lnTo>
                  <a:lnTo>
                    <a:pt x="390" y="87"/>
                  </a:lnTo>
                  <a:lnTo>
                    <a:pt x="405" y="66"/>
                  </a:lnTo>
                  <a:lnTo>
                    <a:pt x="416" y="47"/>
                  </a:lnTo>
                  <a:lnTo>
                    <a:pt x="426" y="32"/>
                  </a:lnTo>
                  <a:lnTo>
                    <a:pt x="429" y="27"/>
                  </a:lnTo>
                  <a:lnTo>
                    <a:pt x="431" y="23"/>
                  </a:lnTo>
                  <a:lnTo>
                    <a:pt x="433" y="20"/>
                  </a:lnTo>
                  <a:lnTo>
                    <a:pt x="434" y="18"/>
                  </a:lnTo>
                  <a:lnTo>
                    <a:pt x="434" y="17"/>
                  </a:lnTo>
                  <a:lnTo>
                    <a:pt x="443" y="0"/>
                  </a:lnTo>
                  <a:close/>
                </a:path>
              </a:pathLst>
            </a:custGeom>
            <a:solidFill>
              <a:srgbClr val="CB2028"/>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grpSp>
      <p:sp>
        <p:nvSpPr>
          <p:cNvPr id="13314" name="Rectangle 1026"/>
          <p:cNvSpPr>
            <a:spLocks noGrp="1" noChangeArrowheads="1"/>
          </p:cNvSpPr>
          <p:nvPr>
            <p:ph type="ctrTitle"/>
          </p:nvPr>
        </p:nvSpPr>
        <p:spPr>
          <a:xfrm>
            <a:off x="467544" y="758286"/>
            <a:ext cx="8136904" cy="688984"/>
          </a:xfrm>
        </p:spPr>
        <p:txBody>
          <a:bodyPr/>
          <a:lstStyle>
            <a:lvl1pPr algn="l">
              <a:defRPr sz="4400" b="1" baseline="0">
                <a:solidFill>
                  <a:srgbClr val="009973"/>
                </a:solidFill>
              </a:defRPr>
            </a:lvl1pPr>
          </a:lstStyle>
          <a:p>
            <a:pPr lvl="0"/>
            <a:r>
              <a:rPr lang="de-DE" altLang="de-DE" noProof="0" smtClean="0"/>
              <a:t>Titelmasterformat durch Klicken bearbeiten</a:t>
            </a:r>
            <a:endParaRPr lang="de-DE" altLang="de-DE" noProof="0" dirty="0" smtClean="0"/>
          </a:p>
        </p:txBody>
      </p:sp>
      <p:sp>
        <p:nvSpPr>
          <p:cNvPr id="13315" name="Rectangle 1027"/>
          <p:cNvSpPr>
            <a:spLocks noGrp="1" noChangeArrowheads="1"/>
          </p:cNvSpPr>
          <p:nvPr>
            <p:ph type="subTitle" idx="1"/>
          </p:nvPr>
        </p:nvSpPr>
        <p:spPr bwMode="auto">
          <a:xfrm>
            <a:off x="467544" y="1556792"/>
            <a:ext cx="8136904" cy="7599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l">
              <a:buFontTx/>
              <a:buNone/>
              <a:defRPr sz="2600" b="0" baseline="0">
                <a:solidFill>
                  <a:srgbClr val="009973"/>
                </a:solidFill>
              </a:defRPr>
            </a:lvl1pPr>
          </a:lstStyle>
          <a:p>
            <a:r>
              <a:rPr lang="de-DE" altLang="de-DE" smtClean="0"/>
              <a:t>Formatvorlage des Untertitelmasters durch Klicken bearbeiten</a:t>
            </a:r>
            <a:endParaRPr lang="de-CH" altLang="de-DE" dirty="0" smtClean="0"/>
          </a:p>
        </p:txBody>
      </p:sp>
      <p:sp>
        <p:nvSpPr>
          <p:cNvPr id="3" name="Bildplatzhalter 2"/>
          <p:cNvSpPr>
            <a:spLocks noGrp="1"/>
          </p:cNvSpPr>
          <p:nvPr>
            <p:ph type="pic" sz="quarter" idx="10"/>
          </p:nvPr>
        </p:nvSpPr>
        <p:spPr>
          <a:xfrm>
            <a:off x="0" y="2636912"/>
            <a:ext cx="9144000" cy="2761654"/>
          </a:xfrm>
          <a:prstGeom prst="rect">
            <a:avLst/>
          </a:prstGeom>
        </p:spPr>
        <p:txBody>
          <a:bodyPr rtlCol="0">
            <a:normAutofit/>
          </a:bodyPr>
          <a:lstStyle>
            <a:lvl1pPr marL="0" indent="0">
              <a:buNone/>
              <a:defRPr/>
            </a:lvl1pPr>
          </a:lstStyle>
          <a:p>
            <a:pPr lvl="0"/>
            <a:r>
              <a:rPr lang="de-DE" noProof="0" dirty="0" smtClean="0"/>
              <a:t>Bild durch Klicken auf Symbol hinzufügen</a:t>
            </a:r>
            <a:endParaRPr lang="de-CH" noProof="0" dirty="0" smtClean="0"/>
          </a:p>
        </p:txBody>
      </p:sp>
      <p:sp>
        <p:nvSpPr>
          <p:cNvPr id="25" name="Textfeld 24"/>
          <p:cNvSpPr txBox="1"/>
          <p:nvPr userDrawn="1"/>
        </p:nvSpPr>
        <p:spPr>
          <a:xfrm>
            <a:off x="630000" y="6531984"/>
            <a:ext cx="2143150" cy="230832"/>
          </a:xfrm>
          <a:prstGeom prst="rect">
            <a:avLst/>
          </a:prstGeom>
          <a:noFill/>
        </p:spPr>
        <p:txBody>
          <a:bodyPr wrap="square" lIns="90000" rIns="90000" rtlCol="0" anchor="ctr" anchorCtr="0">
            <a:spAutoFit/>
          </a:bodyPr>
          <a:lstStyle/>
          <a:p>
            <a:pPr algn="l"/>
            <a:r>
              <a:rPr lang="de-CH" sz="900" dirty="0" smtClean="0">
                <a:solidFill>
                  <a:schemeClr val="tx1">
                    <a:lumMod val="50000"/>
                    <a:lumOff val="50000"/>
                  </a:schemeClr>
                </a:solidFill>
              </a:rPr>
              <a:t>© 2016</a:t>
            </a:r>
            <a:r>
              <a:rPr lang="de-CH" sz="900" baseline="0" dirty="0" smtClean="0">
                <a:solidFill>
                  <a:schemeClr val="tx1">
                    <a:lumMod val="50000"/>
                    <a:lumOff val="50000"/>
                  </a:schemeClr>
                </a:solidFill>
              </a:rPr>
              <a:t>  </a:t>
            </a:r>
            <a:r>
              <a:rPr lang="de-DE" sz="900" dirty="0" smtClean="0">
                <a:solidFill>
                  <a:schemeClr val="tx1">
                    <a:lumMod val="50000"/>
                    <a:lumOff val="50000"/>
                  </a:schemeClr>
                </a:solidFill>
              </a:rPr>
              <a:t>FiBL,</a:t>
            </a:r>
            <a:r>
              <a:rPr lang="de-DE" sz="900" baseline="0" dirty="0" smtClean="0">
                <a:solidFill>
                  <a:schemeClr val="tx1">
                    <a:lumMod val="50000"/>
                    <a:lumOff val="50000"/>
                  </a:schemeClr>
                </a:solidFill>
              </a:rPr>
              <a:t> Bio Suisse</a:t>
            </a:r>
            <a:endParaRPr lang="de-CH" sz="900" dirty="0">
              <a:solidFill>
                <a:schemeClr val="tx1">
                  <a:lumMod val="50000"/>
                  <a:lumOff val="50000"/>
                </a:schemeClr>
              </a:solidFill>
            </a:endParaRPr>
          </a:p>
        </p:txBody>
      </p:sp>
    </p:spTree>
    <p:extLst>
      <p:ext uri="{BB962C8B-B14F-4D97-AF65-F5344CB8AC3E}">
        <p14:creationId xmlns:p14="http://schemas.microsoft.com/office/powerpoint/2010/main" val="28110097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05">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11560" y="1550121"/>
            <a:ext cx="7904192" cy="1740070"/>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24"/>
          </p:nvPr>
        </p:nvSpPr>
        <p:spPr>
          <a:xfrm>
            <a:off x="611158" y="3356992"/>
            <a:ext cx="3888834" cy="2679874"/>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4" name="Inhaltsplatzhalter 3"/>
          <p:cNvSpPr>
            <a:spLocks noGrp="1"/>
          </p:cNvSpPr>
          <p:nvPr>
            <p:ph sz="quarter" idx="25"/>
          </p:nvPr>
        </p:nvSpPr>
        <p:spPr>
          <a:xfrm>
            <a:off x="4572000" y="3356992"/>
            <a:ext cx="3952096" cy="2689231"/>
          </a:xfrm>
        </p:spPr>
        <p:txBody>
          <a:bodyPr/>
          <a:lstStyle>
            <a:lvl2pPr marL="360000" indent="-288000">
              <a:defRPr/>
            </a:lvl2pPr>
          </a:lstStyle>
          <a:p>
            <a:pPr lvl="0"/>
            <a:r>
              <a:rPr lang="de-DE" smtClean="0"/>
              <a:t>Textmasterformat bearbeiten</a:t>
            </a:r>
          </a:p>
          <a:p>
            <a:pPr lvl="1"/>
            <a:r>
              <a:rPr lang="de-DE" smtClean="0"/>
              <a:t>Zweite Ebene</a:t>
            </a:r>
          </a:p>
        </p:txBody>
      </p:sp>
      <p:sp>
        <p:nvSpPr>
          <p:cNvPr id="4" name="Fußzeilenplatzhalter 3"/>
          <p:cNvSpPr>
            <a:spLocks noGrp="1"/>
          </p:cNvSpPr>
          <p:nvPr>
            <p:ph type="ftr" sz="quarter" idx="2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177027688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06">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804248" y="1543199"/>
            <a:ext cx="1711102" cy="1454150"/>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0"/>
          </p:nvPr>
        </p:nvSpPr>
        <p:spPr>
          <a:xfrm>
            <a:off x="619904" y="1543199"/>
            <a:ext cx="6112336" cy="1454150"/>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61"/>
          </p:nvPr>
        </p:nvSpPr>
        <p:spPr>
          <a:xfrm>
            <a:off x="615142" y="3091201"/>
            <a:ext cx="7908954" cy="2955021"/>
          </a:xfrm>
        </p:spPr>
        <p:txBody>
          <a:bodyPr/>
          <a:lstStyle>
            <a:lvl2pPr marL="360000" indent="-288000">
              <a:defRPr/>
            </a:lvl2pPr>
          </a:lstStyle>
          <a:p>
            <a:pPr lvl="0"/>
            <a:r>
              <a:rPr lang="de-DE" smtClean="0"/>
              <a:t>Textmasterformat bearbeiten</a:t>
            </a:r>
          </a:p>
          <a:p>
            <a:pPr lvl="1"/>
            <a:r>
              <a:rPr lang="de-DE" smtClean="0"/>
              <a:t>Zweite Ebene</a:t>
            </a:r>
          </a:p>
        </p:txBody>
      </p:sp>
      <p:sp>
        <p:nvSpPr>
          <p:cNvPr id="4" name="Fußzeilenplatzhalter 3"/>
          <p:cNvSpPr>
            <a:spLocks noGrp="1"/>
          </p:cNvSpPr>
          <p:nvPr>
            <p:ph type="ftr" sz="quarter" idx="6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17442924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07">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804248" y="4351113"/>
            <a:ext cx="1711102" cy="1695109"/>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0"/>
          </p:nvPr>
        </p:nvSpPr>
        <p:spPr>
          <a:xfrm>
            <a:off x="615142" y="4351113"/>
            <a:ext cx="6112336" cy="1695109"/>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61"/>
          </p:nvPr>
        </p:nvSpPr>
        <p:spPr>
          <a:xfrm>
            <a:off x="606396" y="1562417"/>
            <a:ext cx="7908954" cy="2714062"/>
          </a:xfrm>
        </p:spPr>
        <p:txBody>
          <a:bodyPr/>
          <a:lstStyle>
            <a:lvl2pPr marL="360000" indent="-288000">
              <a:defRPr/>
            </a:lvl2pPr>
          </a:lstStyle>
          <a:p>
            <a:pPr lvl="0"/>
            <a:r>
              <a:rPr lang="de-DE" smtClean="0"/>
              <a:t>Textmasterformat bearbeiten</a:t>
            </a:r>
          </a:p>
          <a:p>
            <a:pPr lvl="1"/>
            <a:r>
              <a:rPr lang="de-DE" smtClean="0"/>
              <a:t>Zweite Ebene</a:t>
            </a:r>
          </a:p>
        </p:txBody>
      </p:sp>
      <p:sp>
        <p:nvSpPr>
          <p:cNvPr id="4" name="Fußzeilenplatzhalter 3"/>
          <p:cNvSpPr>
            <a:spLocks noGrp="1"/>
          </p:cNvSpPr>
          <p:nvPr>
            <p:ph type="ftr" sz="quarter" idx="6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6765145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8">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804248" y="1543199"/>
            <a:ext cx="1711102" cy="1093713"/>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0"/>
          </p:nvPr>
        </p:nvSpPr>
        <p:spPr>
          <a:xfrm>
            <a:off x="619904" y="1543199"/>
            <a:ext cx="6112336" cy="1093713"/>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61"/>
          </p:nvPr>
        </p:nvSpPr>
        <p:spPr>
          <a:xfrm>
            <a:off x="615142" y="2708919"/>
            <a:ext cx="7908954" cy="3337303"/>
          </a:xfrm>
        </p:spPr>
        <p:txBody>
          <a:bodyPr/>
          <a:lstStyle>
            <a:lvl2pPr marL="360000" indent="-288000">
              <a:defRPr/>
            </a:lvl2pPr>
          </a:lstStyle>
          <a:p>
            <a:pPr lvl="0"/>
            <a:r>
              <a:rPr lang="de-DE" smtClean="0"/>
              <a:t>Textmasterformat bearbeiten</a:t>
            </a:r>
          </a:p>
          <a:p>
            <a:pPr lvl="1"/>
            <a:r>
              <a:rPr lang="de-DE" smtClean="0"/>
              <a:t>Zweite Ebene</a:t>
            </a:r>
          </a:p>
        </p:txBody>
      </p:sp>
      <p:sp>
        <p:nvSpPr>
          <p:cNvPr id="4" name="Fußzeilenplatzhalter 3"/>
          <p:cNvSpPr>
            <a:spLocks noGrp="1"/>
          </p:cNvSpPr>
          <p:nvPr>
            <p:ph type="ftr" sz="quarter" idx="6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5000938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09">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804248" y="4711104"/>
            <a:ext cx="1711102" cy="1335119"/>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0"/>
          </p:nvPr>
        </p:nvSpPr>
        <p:spPr>
          <a:xfrm>
            <a:off x="618473" y="4718780"/>
            <a:ext cx="6112336" cy="1335119"/>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61"/>
          </p:nvPr>
        </p:nvSpPr>
        <p:spPr>
          <a:xfrm>
            <a:off x="621896" y="1528136"/>
            <a:ext cx="7908954" cy="3096344"/>
          </a:xfrm>
        </p:spPr>
        <p:txBody>
          <a:bodyPr/>
          <a:lstStyle>
            <a:lvl2pPr marL="360000" indent="-288000">
              <a:defRPr/>
            </a:lvl2pPr>
          </a:lstStyle>
          <a:p>
            <a:pPr lvl="0"/>
            <a:r>
              <a:rPr lang="de-DE" smtClean="0"/>
              <a:t>Textmasterformat bearbeiten</a:t>
            </a:r>
          </a:p>
          <a:p>
            <a:pPr lvl="1"/>
            <a:r>
              <a:rPr lang="de-DE" smtClean="0"/>
              <a:t>Zweite Ebene</a:t>
            </a:r>
          </a:p>
        </p:txBody>
      </p:sp>
      <p:sp>
        <p:nvSpPr>
          <p:cNvPr id="4" name="Fußzeilenplatzhalter 3"/>
          <p:cNvSpPr>
            <a:spLocks noGrp="1"/>
          </p:cNvSpPr>
          <p:nvPr>
            <p:ph type="ftr" sz="quarter" idx="6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29441507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4" name="Inhaltsplatzhalter 3"/>
          <p:cNvSpPr>
            <a:spLocks noGrp="1"/>
          </p:cNvSpPr>
          <p:nvPr>
            <p:ph sz="quarter" idx="17"/>
          </p:nvPr>
        </p:nvSpPr>
        <p:spPr>
          <a:xfrm>
            <a:off x="612775" y="1543199"/>
            <a:ext cx="3896338" cy="4079538"/>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Textplatzhalter 7"/>
          <p:cNvSpPr>
            <a:spLocks noGrp="1"/>
          </p:cNvSpPr>
          <p:nvPr>
            <p:ph type="body" sz="quarter" idx="38"/>
          </p:nvPr>
        </p:nvSpPr>
        <p:spPr>
          <a:xfrm>
            <a:off x="621896" y="5678722"/>
            <a:ext cx="3887217" cy="342566"/>
          </a:xfrm>
        </p:spPr>
        <p:txBody>
          <a:bodyPr/>
          <a:lstStyle>
            <a:lvl1pPr>
              <a:defRPr sz="1600"/>
            </a:lvl1pPr>
            <a:lvl2pPr marL="342900" indent="0">
              <a:buNone/>
              <a:defRPr sz="1800"/>
            </a:lvl2pPr>
          </a:lstStyle>
          <a:p>
            <a:pPr lvl="0"/>
            <a:r>
              <a:rPr lang="de-DE" smtClean="0"/>
              <a:t>Textmasterformat bearbeiten</a:t>
            </a:r>
          </a:p>
        </p:txBody>
      </p:sp>
      <p:sp>
        <p:nvSpPr>
          <p:cNvPr id="25" name="Textplatzhalter 7"/>
          <p:cNvSpPr>
            <a:spLocks noGrp="1"/>
          </p:cNvSpPr>
          <p:nvPr>
            <p:ph type="body" sz="quarter" idx="42"/>
          </p:nvPr>
        </p:nvSpPr>
        <p:spPr>
          <a:xfrm>
            <a:off x="4637254" y="5678722"/>
            <a:ext cx="3887217" cy="342566"/>
          </a:xfrm>
        </p:spPr>
        <p:txBody>
          <a:bodyPr/>
          <a:lstStyle>
            <a:lvl1pPr>
              <a:defRPr sz="1600"/>
            </a:lvl1pPr>
            <a:lvl2pPr marL="342900" indent="0">
              <a:buNone/>
              <a:defRPr sz="1800"/>
            </a:lvl2pPr>
          </a:lstStyle>
          <a:p>
            <a:pPr lvl="0"/>
            <a:r>
              <a:rPr lang="de-DE" smtClean="0"/>
              <a:t>Textmasterformat bearbeiten</a:t>
            </a:r>
          </a:p>
        </p:txBody>
      </p:sp>
      <p:sp>
        <p:nvSpPr>
          <p:cNvPr id="15" name="Inhaltsplatzhalter 3"/>
          <p:cNvSpPr>
            <a:spLocks noGrp="1"/>
          </p:cNvSpPr>
          <p:nvPr>
            <p:ph sz="quarter" idx="45"/>
          </p:nvPr>
        </p:nvSpPr>
        <p:spPr>
          <a:xfrm>
            <a:off x="4619012" y="1543199"/>
            <a:ext cx="3896338" cy="4079538"/>
          </a:xfrm>
        </p:spPr>
        <p:txBody>
          <a:bodyPr/>
          <a:lstStyle>
            <a:lvl2pPr marL="360000" indent="-288000">
              <a:defRPr/>
            </a:lvl2pPr>
          </a:lstStyle>
          <a:p>
            <a:pPr lvl="0"/>
            <a:r>
              <a:rPr lang="de-DE" smtClean="0"/>
              <a:t>Textmasterformat bearbeiten</a:t>
            </a:r>
          </a:p>
          <a:p>
            <a:pPr lvl="1"/>
            <a:r>
              <a:rPr lang="de-DE" smtClean="0"/>
              <a:t>Zweite Ebene</a:t>
            </a:r>
          </a:p>
        </p:txBody>
      </p:sp>
      <p:sp>
        <p:nvSpPr>
          <p:cNvPr id="4" name="Fußzeilenplatzhalter 3"/>
          <p:cNvSpPr>
            <a:spLocks noGrp="1"/>
          </p:cNvSpPr>
          <p:nvPr>
            <p:ph type="ftr" sz="quarter" idx="4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148297514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10">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4" name="Inhaltsplatzhalter 3"/>
          <p:cNvSpPr>
            <a:spLocks noGrp="1"/>
          </p:cNvSpPr>
          <p:nvPr>
            <p:ph sz="quarter" idx="17"/>
          </p:nvPr>
        </p:nvSpPr>
        <p:spPr>
          <a:xfrm>
            <a:off x="612775" y="1543199"/>
            <a:ext cx="3896338" cy="4503024"/>
          </a:xfrm>
        </p:spPr>
        <p:txBody>
          <a:bodyPr/>
          <a:lstStyle>
            <a:lvl2pPr marL="360000" indent="-288000">
              <a:defRPr/>
            </a:lvl2pPr>
          </a:lstStyle>
          <a:p>
            <a:pPr lvl="0"/>
            <a:r>
              <a:rPr lang="de-DE" smtClean="0"/>
              <a:t>Textmasterformat bearbeiten</a:t>
            </a:r>
          </a:p>
          <a:p>
            <a:pPr lvl="1"/>
            <a:r>
              <a:rPr lang="de-DE" smtClean="0"/>
              <a:t>Zweite Ebene</a:t>
            </a:r>
          </a:p>
        </p:txBody>
      </p:sp>
      <p:sp>
        <p:nvSpPr>
          <p:cNvPr id="15" name="Inhaltsplatzhalter 3"/>
          <p:cNvSpPr>
            <a:spLocks noGrp="1"/>
          </p:cNvSpPr>
          <p:nvPr>
            <p:ph sz="quarter" idx="45"/>
          </p:nvPr>
        </p:nvSpPr>
        <p:spPr>
          <a:xfrm>
            <a:off x="4619012" y="1543199"/>
            <a:ext cx="3896338" cy="4503024"/>
          </a:xfrm>
        </p:spPr>
        <p:txBody>
          <a:bodyPr/>
          <a:lstStyle>
            <a:lvl2pPr marL="360000" indent="-288000">
              <a:defRPr/>
            </a:lvl2pPr>
          </a:lstStyle>
          <a:p>
            <a:pPr lvl="0"/>
            <a:r>
              <a:rPr lang="de-DE" smtClean="0"/>
              <a:t>Textmasterformat bearbeiten</a:t>
            </a:r>
          </a:p>
          <a:p>
            <a:pPr lvl="1"/>
            <a:r>
              <a:rPr lang="de-DE" smtClean="0"/>
              <a:t>Zweite Ebene</a:t>
            </a:r>
          </a:p>
        </p:txBody>
      </p:sp>
      <p:sp>
        <p:nvSpPr>
          <p:cNvPr id="4" name="Fußzeilenplatzhalter 3"/>
          <p:cNvSpPr>
            <a:spLocks noGrp="1"/>
          </p:cNvSpPr>
          <p:nvPr>
            <p:ph type="ftr" sz="quarter" idx="4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2127014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10">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22" name="Textplatzhalter 7"/>
          <p:cNvSpPr>
            <a:spLocks noGrp="1"/>
          </p:cNvSpPr>
          <p:nvPr>
            <p:ph type="body" sz="quarter" idx="31"/>
          </p:nvPr>
        </p:nvSpPr>
        <p:spPr>
          <a:xfrm>
            <a:off x="612775" y="3302458"/>
            <a:ext cx="3887217" cy="342566"/>
          </a:xfrm>
        </p:spPr>
        <p:txBody>
          <a:bodyPr/>
          <a:lstStyle>
            <a:lvl1pPr algn="l">
              <a:defRPr sz="1600"/>
            </a:lvl1pPr>
            <a:lvl2pPr marL="342900" indent="0">
              <a:buNone/>
              <a:defRPr sz="1800"/>
            </a:lvl2pPr>
          </a:lstStyle>
          <a:p>
            <a:pPr lvl="0"/>
            <a:r>
              <a:rPr lang="de-DE" dirty="0" smtClean="0"/>
              <a:t>Textmasterformat bearbeiten</a:t>
            </a:r>
          </a:p>
        </p:txBody>
      </p:sp>
      <p:sp>
        <p:nvSpPr>
          <p:cNvPr id="14" name="Inhaltsplatzhalter 3"/>
          <p:cNvSpPr>
            <a:spLocks noGrp="1"/>
          </p:cNvSpPr>
          <p:nvPr>
            <p:ph sz="quarter" idx="17"/>
          </p:nvPr>
        </p:nvSpPr>
        <p:spPr>
          <a:xfrm>
            <a:off x="612775" y="1543199"/>
            <a:ext cx="3887217" cy="1667896"/>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Textplatzhalter 7"/>
          <p:cNvSpPr>
            <a:spLocks noGrp="1"/>
          </p:cNvSpPr>
          <p:nvPr>
            <p:ph type="body" sz="quarter" idx="38"/>
          </p:nvPr>
        </p:nvSpPr>
        <p:spPr>
          <a:xfrm>
            <a:off x="621896" y="5480417"/>
            <a:ext cx="3887217" cy="342566"/>
          </a:xfrm>
        </p:spPr>
        <p:txBody>
          <a:bodyPr/>
          <a:lstStyle>
            <a:lvl1pPr>
              <a:defRPr sz="1600"/>
            </a:lvl1pPr>
            <a:lvl2pPr marL="342900" indent="0">
              <a:buNone/>
              <a:defRPr sz="1800"/>
            </a:lvl2pPr>
          </a:lstStyle>
          <a:p>
            <a:pPr lvl="0"/>
            <a:r>
              <a:rPr lang="de-DE" smtClean="0"/>
              <a:t>Textmasterformat bearbeiten</a:t>
            </a:r>
          </a:p>
        </p:txBody>
      </p:sp>
      <p:sp>
        <p:nvSpPr>
          <p:cNvPr id="19" name="Inhaltsplatzhalter 3"/>
          <p:cNvSpPr>
            <a:spLocks noGrp="1"/>
          </p:cNvSpPr>
          <p:nvPr>
            <p:ph sz="quarter" idx="39"/>
          </p:nvPr>
        </p:nvSpPr>
        <p:spPr>
          <a:xfrm>
            <a:off x="621896" y="3721158"/>
            <a:ext cx="3887217" cy="1667896"/>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Textplatzhalter 7"/>
          <p:cNvSpPr>
            <a:spLocks noGrp="1"/>
          </p:cNvSpPr>
          <p:nvPr>
            <p:ph type="body" sz="quarter" idx="40"/>
          </p:nvPr>
        </p:nvSpPr>
        <p:spPr>
          <a:xfrm>
            <a:off x="4628133" y="3302458"/>
            <a:ext cx="3887217" cy="342566"/>
          </a:xfrm>
        </p:spPr>
        <p:txBody>
          <a:bodyPr/>
          <a:lstStyle>
            <a:lvl1pPr>
              <a:defRPr sz="1600"/>
            </a:lvl1pPr>
            <a:lvl2pPr marL="342900" indent="0">
              <a:buNone/>
              <a:defRPr sz="1800"/>
            </a:lvl2pPr>
          </a:lstStyle>
          <a:p>
            <a:pPr lvl="0"/>
            <a:r>
              <a:rPr lang="de-DE" smtClean="0"/>
              <a:t>Textmasterformat bearbeiten</a:t>
            </a:r>
          </a:p>
        </p:txBody>
      </p:sp>
      <p:sp>
        <p:nvSpPr>
          <p:cNvPr id="21" name="Inhaltsplatzhalter 3"/>
          <p:cNvSpPr>
            <a:spLocks noGrp="1"/>
          </p:cNvSpPr>
          <p:nvPr>
            <p:ph sz="quarter" idx="41"/>
          </p:nvPr>
        </p:nvSpPr>
        <p:spPr>
          <a:xfrm>
            <a:off x="4628133" y="1543199"/>
            <a:ext cx="3887217" cy="1667896"/>
          </a:xfrm>
        </p:spPr>
        <p:txBody>
          <a:bodyPr/>
          <a:lstStyle>
            <a:lvl2pPr marL="360000" indent="-288000">
              <a:defRPr/>
            </a:lvl2pPr>
          </a:lstStyle>
          <a:p>
            <a:pPr lvl="0"/>
            <a:r>
              <a:rPr lang="de-DE" smtClean="0"/>
              <a:t>Textmasterformat bearbeiten</a:t>
            </a:r>
          </a:p>
          <a:p>
            <a:pPr lvl="1"/>
            <a:r>
              <a:rPr lang="de-DE" smtClean="0"/>
              <a:t>Zweite Ebene</a:t>
            </a:r>
          </a:p>
        </p:txBody>
      </p:sp>
      <p:sp>
        <p:nvSpPr>
          <p:cNvPr id="25" name="Textplatzhalter 7"/>
          <p:cNvSpPr>
            <a:spLocks noGrp="1"/>
          </p:cNvSpPr>
          <p:nvPr>
            <p:ph type="body" sz="quarter" idx="42"/>
          </p:nvPr>
        </p:nvSpPr>
        <p:spPr>
          <a:xfrm>
            <a:off x="4637254" y="5480417"/>
            <a:ext cx="3887217" cy="342566"/>
          </a:xfrm>
        </p:spPr>
        <p:txBody>
          <a:bodyPr/>
          <a:lstStyle>
            <a:lvl1pPr>
              <a:defRPr sz="1600"/>
            </a:lvl1pPr>
            <a:lvl2pPr marL="342900" indent="0">
              <a:buNone/>
              <a:defRPr sz="1800"/>
            </a:lvl2pPr>
          </a:lstStyle>
          <a:p>
            <a:pPr lvl="0"/>
            <a:r>
              <a:rPr lang="de-DE" smtClean="0"/>
              <a:t>Textmasterformat bearbeiten</a:t>
            </a:r>
          </a:p>
        </p:txBody>
      </p:sp>
      <p:sp>
        <p:nvSpPr>
          <p:cNvPr id="26" name="Inhaltsplatzhalter 3"/>
          <p:cNvSpPr>
            <a:spLocks noGrp="1"/>
          </p:cNvSpPr>
          <p:nvPr>
            <p:ph sz="quarter" idx="43"/>
          </p:nvPr>
        </p:nvSpPr>
        <p:spPr>
          <a:xfrm>
            <a:off x="4637254" y="3721158"/>
            <a:ext cx="3887217" cy="1667896"/>
          </a:xfrm>
        </p:spPr>
        <p:txBody>
          <a:bodyPr/>
          <a:lstStyle>
            <a:lvl2pPr marL="360000" indent="-288000">
              <a:defRPr/>
            </a:lvl2pPr>
          </a:lstStyle>
          <a:p>
            <a:pPr lvl="0"/>
            <a:r>
              <a:rPr lang="de-DE" smtClean="0"/>
              <a:t>Textmasterformat bearbeiten</a:t>
            </a:r>
          </a:p>
          <a:p>
            <a:pPr lvl="1"/>
            <a:r>
              <a:rPr lang="de-DE" smtClean="0"/>
              <a:t>Zweite Ebene</a:t>
            </a:r>
          </a:p>
        </p:txBody>
      </p:sp>
      <p:sp>
        <p:nvSpPr>
          <p:cNvPr id="4" name="Fußzeilenplatzhalter 3"/>
          <p:cNvSpPr>
            <a:spLocks noGrp="1"/>
          </p:cNvSpPr>
          <p:nvPr>
            <p:ph type="ftr" sz="quarter" idx="44"/>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09370707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10">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9" name="Inhaltsplatzhalter 3"/>
          <p:cNvSpPr>
            <a:spLocks noGrp="1"/>
          </p:cNvSpPr>
          <p:nvPr>
            <p:ph sz="quarter" idx="39"/>
          </p:nvPr>
        </p:nvSpPr>
        <p:spPr>
          <a:xfrm>
            <a:off x="621896" y="3721158"/>
            <a:ext cx="3887217" cy="2084106"/>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21" name="Inhaltsplatzhalter 3"/>
          <p:cNvSpPr>
            <a:spLocks noGrp="1"/>
          </p:cNvSpPr>
          <p:nvPr>
            <p:ph sz="quarter" idx="41"/>
          </p:nvPr>
        </p:nvSpPr>
        <p:spPr>
          <a:xfrm>
            <a:off x="4628133" y="1543199"/>
            <a:ext cx="3887217" cy="2084106"/>
          </a:xfrm>
        </p:spPr>
        <p:txBody>
          <a:bodyPr/>
          <a:lstStyle>
            <a:lvl2pPr marL="360000" indent="-288000">
              <a:defRPr/>
            </a:lvl2pPr>
          </a:lstStyle>
          <a:p>
            <a:pPr lvl="0"/>
            <a:r>
              <a:rPr lang="de-DE" smtClean="0"/>
              <a:t>Textmasterformat bearbeiten</a:t>
            </a:r>
          </a:p>
          <a:p>
            <a:pPr lvl="1"/>
            <a:r>
              <a:rPr lang="de-DE" smtClean="0"/>
              <a:t>Zweite Ebene</a:t>
            </a:r>
          </a:p>
        </p:txBody>
      </p:sp>
      <p:sp>
        <p:nvSpPr>
          <p:cNvPr id="26" name="Inhaltsplatzhalter 3"/>
          <p:cNvSpPr>
            <a:spLocks noGrp="1"/>
          </p:cNvSpPr>
          <p:nvPr>
            <p:ph sz="quarter" idx="43"/>
          </p:nvPr>
        </p:nvSpPr>
        <p:spPr>
          <a:xfrm>
            <a:off x="4637254" y="3721158"/>
            <a:ext cx="3887217" cy="2084106"/>
          </a:xfrm>
        </p:spPr>
        <p:txBody>
          <a:bodyPr/>
          <a:lstStyle>
            <a:lvl2pPr marL="360000" indent="-288000">
              <a:defRPr/>
            </a:lvl2pPr>
          </a:lstStyle>
          <a:p>
            <a:pPr lvl="0"/>
            <a:r>
              <a:rPr lang="de-DE" smtClean="0"/>
              <a:t>Textmasterformat bearbeiten</a:t>
            </a:r>
          </a:p>
          <a:p>
            <a:pPr lvl="1"/>
            <a:r>
              <a:rPr lang="de-DE" smtClean="0"/>
              <a:t>Zweite Ebene</a:t>
            </a:r>
          </a:p>
        </p:txBody>
      </p:sp>
      <p:sp>
        <p:nvSpPr>
          <p:cNvPr id="15" name="Inhaltsplatzhalter 3"/>
          <p:cNvSpPr>
            <a:spLocks noGrp="1"/>
          </p:cNvSpPr>
          <p:nvPr>
            <p:ph sz="quarter" idx="45"/>
          </p:nvPr>
        </p:nvSpPr>
        <p:spPr>
          <a:xfrm>
            <a:off x="611560" y="1543199"/>
            <a:ext cx="3887217" cy="2084106"/>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4" name="Fußzeilenplatzhalter 3"/>
          <p:cNvSpPr>
            <a:spLocks noGrp="1"/>
          </p:cNvSpPr>
          <p:nvPr>
            <p:ph type="ftr" sz="quarter" idx="4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17517916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22" name="Textplatzhalter 7"/>
          <p:cNvSpPr>
            <a:spLocks noGrp="1"/>
          </p:cNvSpPr>
          <p:nvPr>
            <p:ph type="body" sz="quarter" idx="31"/>
          </p:nvPr>
        </p:nvSpPr>
        <p:spPr>
          <a:xfrm>
            <a:off x="612775" y="3102407"/>
            <a:ext cx="2519065" cy="533636"/>
          </a:xfrm>
        </p:spPr>
        <p:txBody>
          <a:bodyPr/>
          <a:lstStyle>
            <a:lvl1pPr>
              <a:defRPr sz="1600"/>
            </a:lvl1pPr>
            <a:lvl2pPr marL="342900" indent="0">
              <a:buNone/>
              <a:defRPr sz="1800"/>
            </a:lvl2pPr>
          </a:lstStyle>
          <a:p>
            <a:pPr lvl="0"/>
            <a:r>
              <a:rPr lang="de-DE" smtClean="0"/>
              <a:t>Textmasterformat bearbeiten</a:t>
            </a:r>
          </a:p>
        </p:txBody>
      </p:sp>
      <p:sp>
        <p:nvSpPr>
          <p:cNvPr id="37" name="Textplatzhalter 7"/>
          <p:cNvSpPr>
            <a:spLocks noGrp="1"/>
          </p:cNvSpPr>
          <p:nvPr>
            <p:ph type="body" sz="quarter" idx="46"/>
          </p:nvPr>
        </p:nvSpPr>
        <p:spPr>
          <a:xfrm>
            <a:off x="3300908" y="3102407"/>
            <a:ext cx="2519065" cy="533636"/>
          </a:xfrm>
        </p:spPr>
        <p:txBody>
          <a:bodyPr/>
          <a:lstStyle>
            <a:lvl1pPr>
              <a:defRPr sz="1600"/>
            </a:lvl1pPr>
            <a:lvl2pPr marL="342900" indent="0">
              <a:buNone/>
              <a:defRPr sz="1800"/>
            </a:lvl2pPr>
          </a:lstStyle>
          <a:p>
            <a:pPr lvl="0"/>
            <a:r>
              <a:rPr lang="de-DE" smtClean="0"/>
              <a:t>Textmasterformat bearbeiten</a:t>
            </a:r>
          </a:p>
        </p:txBody>
      </p:sp>
      <p:sp>
        <p:nvSpPr>
          <p:cNvPr id="39" name="Textplatzhalter 7"/>
          <p:cNvSpPr>
            <a:spLocks noGrp="1"/>
          </p:cNvSpPr>
          <p:nvPr>
            <p:ph type="body" sz="quarter" idx="48"/>
          </p:nvPr>
        </p:nvSpPr>
        <p:spPr>
          <a:xfrm>
            <a:off x="5989041" y="3102407"/>
            <a:ext cx="2519065" cy="533636"/>
          </a:xfrm>
        </p:spPr>
        <p:txBody>
          <a:bodyPr/>
          <a:lstStyle>
            <a:lvl1pPr>
              <a:defRPr sz="1600"/>
            </a:lvl1pPr>
            <a:lvl2pPr marL="342900" indent="0">
              <a:buNone/>
              <a:defRPr sz="1800"/>
            </a:lvl2pPr>
          </a:lstStyle>
          <a:p>
            <a:pPr lvl="0"/>
            <a:r>
              <a:rPr lang="de-DE" smtClean="0"/>
              <a:t>Textmasterformat bearbeiten</a:t>
            </a:r>
          </a:p>
        </p:txBody>
      </p:sp>
      <p:sp>
        <p:nvSpPr>
          <p:cNvPr id="41" name="Textplatzhalter 7"/>
          <p:cNvSpPr>
            <a:spLocks noGrp="1"/>
          </p:cNvSpPr>
          <p:nvPr>
            <p:ph type="body" sz="quarter" idx="50"/>
          </p:nvPr>
        </p:nvSpPr>
        <p:spPr>
          <a:xfrm>
            <a:off x="612775" y="5244946"/>
            <a:ext cx="2519065" cy="533636"/>
          </a:xfrm>
        </p:spPr>
        <p:txBody>
          <a:bodyPr/>
          <a:lstStyle>
            <a:lvl1pPr>
              <a:defRPr sz="1600"/>
            </a:lvl1pPr>
            <a:lvl2pPr marL="342900" indent="0">
              <a:buNone/>
              <a:defRPr sz="1800"/>
            </a:lvl2pPr>
          </a:lstStyle>
          <a:p>
            <a:pPr lvl="0"/>
            <a:r>
              <a:rPr lang="de-DE" smtClean="0"/>
              <a:t>Textmasterformat bearbeiten</a:t>
            </a:r>
          </a:p>
        </p:txBody>
      </p:sp>
      <p:sp>
        <p:nvSpPr>
          <p:cNvPr id="43" name="Textplatzhalter 7"/>
          <p:cNvSpPr>
            <a:spLocks noGrp="1"/>
          </p:cNvSpPr>
          <p:nvPr>
            <p:ph type="body" sz="quarter" idx="52"/>
          </p:nvPr>
        </p:nvSpPr>
        <p:spPr>
          <a:xfrm>
            <a:off x="3300908" y="5244946"/>
            <a:ext cx="2519065" cy="533636"/>
          </a:xfrm>
        </p:spPr>
        <p:txBody>
          <a:bodyPr/>
          <a:lstStyle>
            <a:lvl1pPr>
              <a:defRPr sz="1600"/>
            </a:lvl1pPr>
            <a:lvl2pPr marL="342900" indent="0">
              <a:buNone/>
              <a:defRPr sz="1800"/>
            </a:lvl2pPr>
          </a:lstStyle>
          <a:p>
            <a:pPr lvl="0"/>
            <a:r>
              <a:rPr lang="de-DE" smtClean="0"/>
              <a:t>Textmasterformat bearbeiten</a:t>
            </a:r>
          </a:p>
        </p:txBody>
      </p:sp>
      <p:sp>
        <p:nvSpPr>
          <p:cNvPr id="45" name="Textplatzhalter 7"/>
          <p:cNvSpPr>
            <a:spLocks noGrp="1"/>
          </p:cNvSpPr>
          <p:nvPr>
            <p:ph type="body" sz="quarter" idx="54"/>
          </p:nvPr>
        </p:nvSpPr>
        <p:spPr>
          <a:xfrm>
            <a:off x="5989041" y="5244946"/>
            <a:ext cx="2519065" cy="533636"/>
          </a:xfrm>
        </p:spPr>
        <p:txBody>
          <a:bodyPr/>
          <a:lstStyle>
            <a:lvl1pPr>
              <a:defRPr sz="1600"/>
            </a:lvl1pPr>
            <a:lvl2pPr marL="342900" indent="0">
              <a:buNone/>
              <a:defRPr sz="1800"/>
            </a:lvl2pPr>
          </a:lstStyle>
          <a:p>
            <a:pPr lvl="0"/>
            <a:r>
              <a:rPr lang="de-DE" smtClean="0"/>
              <a:t>Textmasterformat bearbeiten</a:t>
            </a:r>
          </a:p>
        </p:txBody>
      </p:sp>
      <p:sp>
        <p:nvSpPr>
          <p:cNvPr id="18" name="Inhaltsplatzhalter 3"/>
          <p:cNvSpPr>
            <a:spLocks noGrp="1"/>
          </p:cNvSpPr>
          <p:nvPr>
            <p:ph sz="quarter" idx="17"/>
          </p:nvPr>
        </p:nvSpPr>
        <p:spPr>
          <a:xfrm>
            <a:off x="612775" y="1543199"/>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
        <p:nvSpPr>
          <p:cNvPr id="19" name="Inhaltsplatzhalter 3"/>
          <p:cNvSpPr>
            <a:spLocks noGrp="1"/>
          </p:cNvSpPr>
          <p:nvPr>
            <p:ph sz="quarter" idx="57"/>
          </p:nvPr>
        </p:nvSpPr>
        <p:spPr>
          <a:xfrm>
            <a:off x="3313030" y="1543199"/>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58"/>
          </p:nvPr>
        </p:nvSpPr>
        <p:spPr>
          <a:xfrm>
            <a:off x="5989041" y="1543199"/>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
        <p:nvSpPr>
          <p:cNvPr id="21" name="Inhaltsplatzhalter 3"/>
          <p:cNvSpPr>
            <a:spLocks noGrp="1"/>
          </p:cNvSpPr>
          <p:nvPr>
            <p:ph sz="quarter" idx="59"/>
          </p:nvPr>
        </p:nvSpPr>
        <p:spPr>
          <a:xfrm>
            <a:off x="612774" y="3701920"/>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
        <p:nvSpPr>
          <p:cNvPr id="23" name="Inhaltsplatzhalter 3"/>
          <p:cNvSpPr>
            <a:spLocks noGrp="1"/>
          </p:cNvSpPr>
          <p:nvPr>
            <p:ph sz="quarter" idx="60"/>
          </p:nvPr>
        </p:nvSpPr>
        <p:spPr>
          <a:xfrm>
            <a:off x="3300908" y="3710885"/>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
        <p:nvSpPr>
          <p:cNvPr id="24" name="Inhaltsplatzhalter 3"/>
          <p:cNvSpPr>
            <a:spLocks noGrp="1"/>
          </p:cNvSpPr>
          <p:nvPr>
            <p:ph sz="quarter" idx="61"/>
          </p:nvPr>
        </p:nvSpPr>
        <p:spPr>
          <a:xfrm>
            <a:off x="5989041" y="3716585"/>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
        <p:nvSpPr>
          <p:cNvPr id="4" name="Fußzeilenplatzhalter 3"/>
          <p:cNvSpPr>
            <a:spLocks noGrp="1"/>
          </p:cNvSpPr>
          <p:nvPr>
            <p:ph type="ftr" sz="quarter" idx="6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0544021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1">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4" name="Inhaltsplatzhalter 3"/>
          <p:cNvSpPr>
            <a:spLocks noGrp="1"/>
          </p:cNvSpPr>
          <p:nvPr>
            <p:ph sz="quarter" idx="17"/>
          </p:nvPr>
        </p:nvSpPr>
        <p:spPr>
          <a:xfrm>
            <a:off x="628650" y="1571397"/>
            <a:ext cx="7886700" cy="4474826"/>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3" name="Fußzeilenplatzhalter 2"/>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0631013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1" name="Inhaltsplatzhalter 3"/>
          <p:cNvSpPr>
            <a:spLocks noGrp="1"/>
          </p:cNvSpPr>
          <p:nvPr>
            <p:ph sz="quarter" idx="17"/>
          </p:nvPr>
        </p:nvSpPr>
        <p:spPr>
          <a:xfrm>
            <a:off x="612775" y="1543199"/>
            <a:ext cx="2591073" cy="2100450"/>
          </a:xfrm>
        </p:spPr>
        <p:txBody>
          <a:bodyPr/>
          <a:lstStyle>
            <a:lvl2pPr marL="360000" indent="-288000">
              <a:defRPr/>
            </a:lvl2pPr>
          </a:lstStyle>
          <a:p>
            <a:pPr lvl="0"/>
            <a:r>
              <a:rPr lang="de-DE" smtClean="0"/>
              <a:t>Textmasterformat bearbeiten</a:t>
            </a:r>
          </a:p>
          <a:p>
            <a:pPr lvl="1"/>
            <a:r>
              <a:rPr lang="de-DE" smtClean="0"/>
              <a:t>Zweite Ebene</a:t>
            </a:r>
          </a:p>
        </p:txBody>
      </p:sp>
      <p:sp>
        <p:nvSpPr>
          <p:cNvPr id="15" name="Inhaltsplatzhalter 3"/>
          <p:cNvSpPr>
            <a:spLocks noGrp="1"/>
          </p:cNvSpPr>
          <p:nvPr>
            <p:ph sz="quarter" idx="54"/>
          </p:nvPr>
        </p:nvSpPr>
        <p:spPr>
          <a:xfrm>
            <a:off x="3275856" y="3746943"/>
            <a:ext cx="5239493" cy="2055104"/>
          </a:xfrm>
        </p:spPr>
        <p:txBody>
          <a:bodyPr/>
          <a:lstStyle>
            <a:lvl2pPr marL="360000" indent="-288000">
              <a:defRPr/>
            </a:lvl2pPr>
          </a:lstStyle>
          <a:p>
            <a:pPr lvl="0"/>
            <a:r>
              <a:rPr lang="de-DE" smtClean="0"/>
              <a:t>Textmasterformat bearbeiten</a:t>
            </a:r>
          </a:p>
          <a:p>
            <a:pPr lvl="1"/>
            <a:r>
              <a:rPr lang="de-DE" smtClean="0"/>
              <a:t>Zweite Ebene</a:t>
            </a:r>
          </a:p>
        </p:txBody>
      </p:sp>
      <p:sp>
        <p:nvSpPr>
          <p:cNvPr id="16" name="Inhaltsplatzhalter 3"/>
          <p:cNvSpPr>
            <a:spLocks noGrp="1"/>
          </p:cNvSpPr>
          <p:nvPr>
            <p:ph sz="quarter" idx="55"/>
          </p:nvPr>
        </p:nvSpPr>
        <p:spPr>
          <a:xfrm>
            <a:off x="3275856" y="1543199"/>
            <a:ext cx="5239493" cy="2106674"/>
          </a:xfrm>
        </p:spPr>
        <p:txBody>
          <a:bodyPr/>
          <a:lstStyle>
            <a:lvl2pPr marL="360000" indent="-288000">
              <a:defRPr/>
            </a:lvl2pPr>
          </a:lstStyle>
          <a:p>
            <a:pPr lvl="0"/>
            <a:r>
              <a:rPr lang="de-DE" smtClean="0"/>
              <a:t>Textmasterformat bearbeiten</a:t>
            </a:r>
          </a:p>
          <a:p>
            <a:pPr lvl="1"/>
            <a:r>
              <a:rPr lang="de-DE" smtClean="0"/>
              <a:t>Zweite Ebene</a:t>
            </a:r>
          </a:p>
        </p:txBody>
      </p:sp>
      <p:sp>
        <p:nvSpPr>
          <p:cNvPr id="17" name="Inhaltsplatzhalter 3"/>
          <p:cNvSpPr>
            <a:spLocks noGrp="1"/>
          </p:cNvSpPr>
          <p:nvPr>
            <p:ph sz="quarter" idx="56"/>
          </p:nvPr>
        </p:nvSpPr>
        <p:spPr>
          <a:xfrm>
            <a:off x="621896" y="3740719"/>
            <a:ext cx="2581952" cy="2061328"/>
          </a:xfrm>
        </p:spPr>
        <p:txBody>
          <a:bodyPr/>
          <a:lstStyle>
            <a:lvl2pPr marL="360000" indent="-288000">
              <a:defRPr/>
            </a:lvl2pPr>
          </a:lstStyle>
          <a:p>
            <a:pPr lvl="0"/>
            <a:r>
              <a:rPr lang="de-DE" smtClean="0"/>
              <a:t>Textmasterformat bearbeiten</a:t>
            </a:r>
          </a:p>
          <a:p>
            <a:pPr lvl="1"/>
            <a:r>
              <a:rPr lang="de-DE" smtClean="0"/>
              <a:t>Zweite Ebene</a:t>
            </a:r>
          </a:p>
        </p:txBody>
      </p:sp>
      <p:sp>
        <p:nvSpPr>
          <p:cNvPr id="4" name="Fußzeilenplatzhalter 3"/>
          <p:cNvSpPr>
            <a:spLocks noGrp="1"/>
          </p:cNvSpPr>
          <p:nvPr>
            <p:ph type="ftr" sz="quarter" idx="57"/>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61171299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2" name="Inhaltsplatzhalter 3"/>
          <p:cNvSpPr>
            <a:spLocks noGrp="1"/>
          </p:cNvSpPr>
          <p:nvPr>
            <p:ph sz="quarter" idx="17"/>
          </p:nvPr>
        </p:nvSpPr>
        <p:spPr>
          <a:xfrm>
            <a:off x="2893699" y="1543199"/>
            <a:ext cx="5621651" cy="1344399"/>
          </a:xfrm>
        </p:spPr>
        <p:txBody>
          <a:bodyPr/>
          <a:lstStyle>
            <a:lvl2pPr marL="360000" indent="-288000">
              <a:defRPr/>
            </a:lvl2pPr>
          </a:lstStyle>
          <a:p>
            <a:pPr lvl="0"/>
            <a:r>
              <a:rPr lang="de-DE" smtClean="0"/>
              <a:t>Textmasterformat bearbeiten</a:t>
            </a:r>
          </a:p>
          <a:p>
            <a:pPr lvl="1"/>
            <a:r>
              <a:rPr lang="de-DE" smtClean="0"/>
              <a:t>Zweite Ebene</a:t>
            </a:r>
          </a:p>
        </p:txBody>
      </p:sp>
      <p:sp>
        <p:nvSpPr>
          <p:cNvPr id="15" name="Inhaltsplatzhalter 3"/>
          <p:cNvSpPr>
            <a:spLocks noGrp="1"/>
          </p:cNvSpPr>
          <p:nvPr>
            <p:ph sz="quarter" idx="53"/>
          </p:nvPr>
        </p:nvSpPr>
        <p:spPr>
          <a:xfrm>
            <a:off x="615142" y="1543198"/>
            <a:ext cx="2228665" cy="1344400"/>
          </a:xfrm>
        </p:spPr>
        <p:txBody>
          <a:bodyPr/>
          <a:lstStyle>
            <a:lvl2pPr marL="360000" indent="-288000">
              <a:defRPr/>
            </a:lvl2pPr>
          </a:lstStyle>
          <a:p>
            <a:pPr lvl="0"/>
            <a:r>
              <a:rPr lang="de-DE" smtClean="0"/>
              <a:t>Textmasterformat bearbeiten</a:t>
            </a:r>
          </a:p>
          <a:p>
            <a:pPr lvl="1"/>
            <a:r>
              <a:rPr lang="de-DE" smtClean="0"/>
              <a:t>Zweite Ebene</a:t>
            </a:r>
          </a:p>
        </p:txBody>
      </p:sp>
      <p:sp>
        <p:nvSpPr>
          <p:cNvPr id="16" name="Inhaltsplatzhalter 3"/>
          <p:cNvSpPr>
            <a:spLocks noGrp="1"/>
          </p:cNvSpPr>
          <p:nvPr>
            <p:ph sz="quarter" idx="54"/>
          </p:nvPr>
        </p:nvSpPr>
        <p:spPr>
          <a:xfrm>
            <a:off x="2900453" y="2984189"/>
            <a:ext cx="5621651" cy="1344399"/>
          </a:xfrm>
        </p:spPr>
        <p:txBody>
          <a:bodyPr/>
          <a:lstStyle>
            <a:lvl2pPr marL="360000" indent="-288000">
              <a:defRPr/>
            </a:lvl2pPr>
          </a:lstStyle>
          <a:p>
            <a:pPr lvl="0"/>
            <a:r>
              <a:rPr lang="de-DE" smtClean="0"/>
              <a:t>Textmasterformat bearbeiten</a:t>
            </a:r>
          </a:p>
          <a:p>
            <a:pPr lvl="1"/>
            <a:r>
              <a:rPr lang="de-DE" smtClean="0"/>
              <a:t>Zweite Ebene</a:t>
            </a:r>
          </a:p>
        </p:txBody>
      </p:sp>
      <p:sp>
        <p:nvSpPr>
          <p:cNvPr id="17" name="Inhaltsplatzhalter 3"/>
          <p:cNvSpPr>
            <a:spLocks noGrp="1"/>
          </p:cNvSpPr>
          <p:nvPr>
            <p:ph sz="quarter" idx="55"/>
          </p:nvPr>
        </p:nvSpPr>
        <p:spPr>
          <a:xfrm>
            <a:off x="615142" y="2984188"/>
            <a:ext cx="2228665" cy="1344400"/>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Inhaltsplatzhalter 3"/>
          <p:cNvSpPr>
            <a:spLocks noGrp="1"/>
          </p:cNvSpPr>
          <p:nvPr>
            <p:ph sz="quarter" idx="56"/>
          </p:nvPr>
        </p:nvSpPr>
        <p:spPr>
          <a:xfrm>
            <a:off x="2900453" y="4425180"/>
            <a:ext cx="5621651" cy="1344399"/>
          </a:xfrm>
        </p:spPr>
        <p:txBody>
          <a:bodyPr/>
          <a:lstStyle>
            <a:lvl2pPr marL="360000" indent="-288000">
              <a:defRPr/>
            </a:lvl2pPr>
          </a:lstStyle>
          <a:p>
            <a:pPr lvl="0"/>
            <a:r>
              <a:rPr lang="de-DE" smtClean="0"/>
              <a:t>Textmasterformat bearbeiten</a:t>
            </a:r>
          </a:p>
          <a:p>
            <a:pPr lvl="1"/>
            <a:r>
              <a:rPr lang="de-DE" smtClean="0"/>
              <a:t>Zweite Ebene</a:t>
            </a:r>
          </a:p>
        </p:txBody>
      </p:sp>
      <p:sp>
        <p:nvSpPr>
          <p:cNvPr id="19" name="Inhaltsplatzhalter 3"/>
          <p:cNvSpPr>
            <a:spLocks noGrp="1"/>
          </p:cNvSpPr>
          <p:nvPr>
            <p:ph sz="quarter" idx="57"/>
          </p:nvPr>
        </p:nvSpPr>
        <p:spPr>
          <a:xfrm>
            <a:off x="621896" y="4425179"/>
            <a:ext cx="2228665" cy="1344400"/>
          </a:xfrm>
        </p:spPr>
        <p:txBody>
          <a:bodyPr/>
          <a:lstStyle>
            <a:lvl2pPr marL="360000" indent="-288000">
              <a:defRPr/>
            </a:lvl2pPr>
          </a:lstStyle>
          <a:p>
            <a:pPr lvl="0"/>
            <a:r>
              <a:rPr lang="de-DE" smtClean="0"/>
              <a:t>Textmasterformat bearbeiten</a:t>
            </a:r>
          </a:p>
          <a:p>
            <a:pPr lvl="1"/>
            <a:r>
              <a:rPr lang="de-DE" smtClean="0"/>
              <a:t>Zweite Ebene</a:t>
            </a:r>
          </a:p>
        </p:txBody>
      </p:sp>
      <p:sp>
        <p:nvSpPr>
          <p:cNvPr id="4" name="Fußzeilenplatzhalter 3"/>
          <p:cNvSpPr>
            <a:spLocks noGrp="1"/>
          </p:cNvSpPr>
          <p:nvPr>
            <p:ph type="ftr" sz="quarter" idx="5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75446851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7" name="Inhaltsplatzhalter 3"/>
          <p:cNvSpPr>
            <a:spLocks noGrp="1"/>
          </p:cNvSpPr>
          <p:nvPr>
            <p:ph sz="quarter" idx="57"/>
          </p:nvPr>
        </p:nvSpPr>
        <p:spPr>
          <a:xfrm>
            <a:off x="4657271" y="4534181"/>
            <a:ext cx="3871588" cy="1512042"/>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Inhaltsplatzhalter 3"/>
          <p:cNvSpPr>
            <a:spLocks noGrp="1"/>
          </p:cNvSpPr>
          <p:nvPr>
            <p:ph sz="quarter" idx="58"/>
          </p:nvPr>
        </p:nvSpPr>
        <p:spPr>
          <a:xfrm>
            <a:off x="4644008" y="1543198"/>
            <a:ext cx="3884850" cy="2893912"/>
          </a:xfrm>
        </p:spPr>
        <p:txBody>
          <a:bodyPr/>
          <a:lstStyle>
            <a:lvl2pPr marL="360000" indent="-288000">
              <a:defRPr/>
            </a:lvl2pPr>
          </a:lstStyle>
          <a:p>
            <a:pPr lvl="0"/>
            <a:r>
              <a:rPr lang="de-DE" smtClean="0"/>
              <a:t>Textmasterformat bearbeiten</a:t>
            </a:r>
          </a:p>
          <a:p>
            <a:pPr lvl="1"/>
            <a:r>
              <a:rPr lang="de-DE" smtClean="0"/>
              <a:t>Zweite Ebene</a:t>
            </a:r>
          </a:p>
        </p:txBody>
      </p:sp>
      <p:sp>
        <p:nvSpPr>
          <p:cNvPr id="19" name="Inhaltsplatzhalter 3"/>
          <p:cNvSpPr>
            <a:spLocks noGrp="1"/>
          </p:cNvSpPr>
          <p:nvPr>
            <p:ph sz="quarter" idx="59"/>
          </p:nvPr>
        </p:nvSpPr>
        <p:spPr>
          <a:xfrm>
            <a:off x="641913" y="4534181"/>
            <a:ext cx="3871588" cy="1512042"/>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60"/>
          </p:nvPr>
        </p:nvSpPr>
        <p:spPr>
          <a:xfrm>
            <a:off x="628650" y="1543198"/>
            <a:ext cx="3884850" cy="2893912"/>
          </a:xfrm>
        </p:spPr>
        <p:txBody>
          <a:bodyPr/>
          <a:lstStyle>
            <a:lvl2pPr marL="360000" indent="-288000">
              <a:defRPr/>
            </a:lvl2pPr>
          </a:lstStyle>
          <a:p>
            <a:pPr lvl="0"/>
            <a:r>
              <a:rPr lang="de-DE" smtClean="0"/>
              <a:t>Textmasterformat bearbeiten</a:t>
            </a:r>
          </a:p>
          <a:p>
            <a:pPr lvl="1"/>
            <a:r>
              <a:rPr lang="de-DE" smtClean="0"/>
              <a:t>Zweite Ebene</a:t>
            </a:r>
          </a:p>
        </p:txBody>
      </p:sp>
      <p:sp>
        <p:nvSpPr>
          <p:cNvPr id="4" name="Fußzeilenplatzhalter 3"/>
          <p:cNvSpPr>
            <a:spLocks noGrp="1"/>
          </p:cNvSpPr>
          <p:nvPr>
            <p:ph type="ftr" sz="quarter" idx="61"/>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70611629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9" name="Inhaltsplatzhalter 3"/>
          <p:cNvSpPr>
            <a:spLocks noGrp="1"/>
          </p:cNvSpPr>
          <p:nvPr>
            <p:ph sz="quarter" idx="59"/>
          </p:nvPr>
        </p:nvSpPr>
        <p:spPr>
          <a:xfrm>
            <a:off x="615142" y="1543198"/>
            <a:ext cx="3871588" cy="1267865"/>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60"/>
          </p:nvPr>
        </p:nvSpPr>
        <p:spPr>
          <a:xfrm>
            <a:off x="615142" y="2925221"/>
            <a:ext cx="3884850" cy="3121002"/>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1"/>
          </p:nvPr>
        </p:nvSpPr>
        <p:spPr>
          <a:xfrm>
            <a:off x="4638594" y="1543198"/>
            <a:ext cx="3871588" cy="1267865"/>
          </a:xfrm>
        </p:spPr>
        <p:txBody>
          <a:bodyPr/>
          <a:lstStyle>
            <a:lvl2pPr marL="360000" indent="-288000">
              <a:defRPr/>
            </a:lvl2pPr>
          </a:lstStyle>
          <a:p>
            <a:pPr lvl="0"/>
            <a:r>
              <a:rPr lang="de-DE" smtClean="0"/>
              <a:t>Textmasterformat bearbeiten</a:t>
            </a:r>
          </a:p>
          <a:p>
            <a:pPr lvl="1"/>
            <a:r>
              <a:rPr lang="de-DE" smtClean="0"/>
              <a:t>Zweite Ebene</a:t>
            </a:r>
          </a:p>
        </p:txBody>
      </p:sp>
      <p:sp>
        <p:nvSpPr>
          <p:cNvPr id="12" name="Inhaltsplatzhalter 3"/>
          <p:cNvSpPr>
            <a:spLocks noGrp="1"/>
          </p:cNvSpPr>
          <p:nvPr>
            <p:ph sz="quarter" idx="62"/>
          </p:nvPr>
        </p:nvSpPr>
        <p:spPr>
          <a:xfrm>
            <a:off x="4638594" y="2925221"/>
            <a:ext cx="3884850" cy="3121002"/>
          </a:xfrm>
        </p:spPr>
        <p:txBody>
          <a:bodyPr/>
          <a:lstStyle>
            <a:lvl2pPr marL="360000" indent="-288000">
              <a:defRPr/>
            </a:lvl2pPr>
          </a:lstStyle>
          <a:p>
            <a:pPr lvl="0"/>
            <a:r>
              <a:rPr lang="de-DE" smtClean="0"/>
              <a:t>Textmasterformat bearbeiten</a:t>
            </a:r>
          </a:p>
          <a:p>
            <a:pPr lvl="1"/>
            <a:r>
              <a:rPr lang="de-DE" smtClean="0"/>
              <a:t>Zweite Ebene</a:t>
            </a:r>
          </a:p>
        </p:txBody>
      </p:sp>
      <p:sp>
        <p:nvSpPr>
          <p:cNvPr id="4" name="Fußzeilenplatzhalter 3"/>
          <p:cNvSpPr>
            <a:spLocks noGrp="1"/>
          </p:cNvSpPr>
          <p:nvPr>
            <p:ph type="ftr" sz="quarter" idx="63"/>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5331214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9" name="Inhaltsplatzhalter 3"/>
          <p:cNvSpPr>
            <a:spLocks noGrp="1"/>
          </p:cNvSpPr>
          <p:nvPr>
            <p:ph sz="quarter" idx="59"/>
          </p:nvPr>
        </p:nvSpPr>
        <p:spPr>
          <a:xfrm>
            <a:off x="615142" y="1543199"/>
            <a:ext cx="3871588" cy="661666"/>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60"/>
          </p:nvPr>
        </p:nvSpPr>
        <p:spPr>
          <a:xfrm>
            <a:off x="615142" y="2284849"/>
            <a:ext cx="3884850" cy="3761374"/>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1"/>
          </p:nvPr>
        </p:nvSpPr>
        <p:spPr>
          <a:xfrm>
            <a:off x="4638594" y="1543198"/>
            <a:ext cx="3871588" cy="661667"/>
          </a:xfrm>
        </p:spPr>
        <p:txBody>
          <a:bodyPr/>
          <a:lstStyle>
            <a:lvl2pPr marL="360000" indent="-288000">
              <a:defRPr/>
            </a:lvl2pPr>
          </a:lstStyle>
          <a:p>
            <a:pPr lvl="0"/>
            <a:r>
              <a:rPr lang="de-DE" smtClean="0"/>
              <a:t>Textmasterformat bearbeiten</a:t>
            </a:r>
          </a:p>
          <a:p>
            <a:pPr lvl="1"/>
            <a:r>
              <a:rPr lang="de-DE" smtClean="0"/>
              <a:t>Zweite Ebene</a:t>
            </a:r>
          </a:p>
        </p:txBody>
      </p:sp>
      <p:sp>
        <p:nvSpPr>
          <p:cNvPr id="12" name="Inhaltsplatzhalter 3"/>
          <p:cNvSpPr>
            <a:spLocks noGrp="1"/>
          </p:cNvSpPr>
          <p:nvPr>
            <p:ph sz="quarter" idx="62"/>
          </p:nvPr>
        </p:nvSpPr>
        <p:spPr>
          <a:xfrm>
            <a:off x="4638594" y="2284849"/>
            <a:ext cx="3884850" cy="3761374"/>
          </a:xfrm>
        </p:spPr>
        <p:txBody>
          <a:bodyPr/>
          <a:lstStyle>
            <a:lvl2pPr marL="360000" indent="-288000">
              <a:defRPr/>
            </a:lvl2pPr>
          </a:lstStyle>
          <a:p>
            <a:pPr lvl="0"/>
            <a:r>
              <a:rPr lang="de-DE" smtClean="0"/>
              <a:t>Textmasterformat bearbeiten</a:t>
            </a:r>
          </a:p>
          <a:p>
            <a:pPr lvl="1"/>
            <a:r>
              <a:rPr lang="de-DE" smtClean="0"/>
              <a:t>Zweite Ebene</a:t>
            </a:r>
          </a:p>
        </p:txBody>
      </p:sp>
      <p:sp>
        <p:nvSpPr>
          <p:cNvPr id="4" name="Fußzeilenplatzhalter 3"/>
          <p:cNvSpPr>
            <a:spLocks noGrp="1"/>
          </p:cNvSpPr>
          <p:nvPr>
            <p:ph type="ftr" sz="quarter" idx="63"/>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77205776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7">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9" name="Inhaltsplatzhalter 3"/>
          <p:cNvSpPr>
            <a:spLocks noGrp="1"/>
          </p:cNvSpPr>
          <p:nvPr>
            <p:ph sz="quarter" idx="59"/>
          </p:nvPr>
        </p:nvSpPr>
        <p:spPr>
          <a:xfrm>
            <a:off x="615142" y="2551310"/>
            <a:ext cx="3871588" cy="661666"/>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60"/>
          </p:nvPr>
        </p:nvSpPr>
        <p:spPr>
          <a:xfrm>
            <a:off x="615142" y="3284983"/>
            <a:ext cx="3884850" cy="2741732"/>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63"/>
          </p:nvPr>
        </p:nvSpPr>
        <p:spPr>
          <a:xfrm>
            <a:off x="615142" y="1547567"/>
            <a:ext cx="7900208" cy="923757"/>
          </a:xfrm>
        </p:spPr>
        <p:txBody>
          <a:bodyPr/>
          <a:lstStyle>
            <a:lvl2pPr marL="360000" indent="-288000">
              <a:defRPr/>
            </a:lvl2pPr>
          </a:lstStyle>
          <a:p>
            <a:pPr lvl="0"/>
            <a:r>
              <a:rPr lang="de-DE" smtClean="0"/>
              <a:t>Textmasterformat bearbeiten</a:t>
            </a:r>
          </a:p>
          <a:p>
            <a:pPr lvl="1"/>
            <a:r>
              <a:rPr lang="de-DE" smtClean="0"/>
              <a:t>Zweite Ebene</a:t>
            </a:r>
          </a:p>
        </p:txBody>
      </p:sp>
      <p:sp>
        <p:nvSpPr>
          <p:cNvPr id="14" name="Inhaltsplatzhalter 3"/>
          <p:cNvSpPr>
            <a:spLocks noGrp="1"/>
          </p:cNvSpPr>
          <p:nvPr>
            <p:ph sz="quarter" idx="64"/>
          </p:nvPr>
        </p:nvSpPr>
        <p:spPr>
          <a:xfrm>
            <a:off x="4643762" y="2570818"/>
            <a:ext cx="3871588" cy="661666"/>
          </a:xfrm>
        </p:spPr>
        <p:txBody>
          <a:bodyPr/>
          <a:lstStyle>
            <a:lvl2pPr marL="360000" indent="-288000">
              <a:defRPr/>
            </a:lvl2pPr>
          </a:lstStyle>
          <a:p>
            <a:pPr lvl="0"/>
            <a:r>
              <a:rPr lang="de-DE" smtClean="0"/>
              <a:t>Textmasterformat bearbeiten</a:t>
            </a:r>
          </a:p>
          <a:p>
            <a:pPr lvl="1"/>
            <a:r>
              <a:rPr lang="de-DE" smtClean="0"/>
              <a:t>Zweite Ebene</a:t>
            </a:r>
          </a:p>
        </p:txBody>
      </p:sp>
      <p:sp>
        <p:nvSpPr>
          <p:cNvPr id="15" name="Inhaltsplatzhalter 3"/>
          <p:cNvSpPr>
            <a:spLocks noGrp="1"/>
          </p:cNvSpPr>
          <p:nvPr>
            <p:ph sz="quarter" idx="65"/>
          </p:nvPr>
        </p:nvSpPr>
        <p:spPr>
          <a:xfrm>
            <a:off x="4643762" y="3304491"/>
            <a:ext cx="3884850" cy="2741732"/>
          </a:xfrm>
        </p:spPr>
        <p:txBody>
          <a:bodyPr/>
          <a:lstStyle>
            <a:lvl2pPr marL="360000" indent="-288000">
              <a:defRPr/>
            </a:lvl2pPr>
          </a:lstStyle>
          <a:p>
            <a:pPr lvl="0"/>
            <a:r>
              <a:rPr lang="de-DE" smtClean="0"/>
              <a:t>Textmasterformat bearbeiten</a:t>
            </a:r>
          </a:p>
          <a:p>
            <a:pPr lvl="1"/>
            <a:r>
              <a:rPr lang="de-DE" smtClean="0"/>
              <a:t>Zweite Ebene</a:t>
            </a:r>
          </a:p>
        </p:txBody>
      </p:sp>
      <p:sp>
        <p:nvSpPr>
          <p:cNvPr id="4" name="Fußzeilenplatzhalter 3"/>
          <p:cNvSpPr>
            <a:spLocks noGrp="1"/>
          </p:cNvSpPr>
          <p:nvPr>
            <p:ph type="ftr" sz="quarter" idx="6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36061185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8">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5" name="Inhaltsplatzhalter 3"/>
          <p:cNvSpPr>
            <a:spLocks noGrp="1"/>
          </p:cNvSpPr>
          <p:nvPr>
            <p:ph sz="quarter" idx="59"/>
          </p:nvPr>
        </p:nvSpPr>
        <p:spPr>
          <a:xfrm>
            <a:off x="605204" y="1575298"/>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6" name="Inhaltsplatzhalter 3"/>
          <p:cNvSpPr>
            <a:spLocks noGrp="1"/>
          </p:cNvSpPr>
          <p:nvPr>
            <p:ph sz="quarter" idx="79"/>
          </p:nvPr>
        </p:nvSpPr>
        <p:spPr>
          <a:xfrm>
            <a:off x="3296960" y="1575297"/>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7" name="Inhaltsplatzhalter 3"/>
          <p:cNvSpPr>
            <a:spLocks noGrp="1"/>
          </p:cNvSpPr>
          <p:nvPr>
            <p:ph sz="quarter" idx="80"/>
          </p:nvPr>
        </p:nvSpPr>
        <p:spPr>
          <a:xfrm>
            <a:off x="5988716" y="1587372"/>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Inhaltsplatzhalter 3"/>
          <p:cNvSpPr>
            <a:spLocks noGrp="1"/>
          </p:cNvSpPr>
          <p:nvPr>
            <p:ph sz="quarter" idx="81"/>
          </p:nvPr>
        </p:nvSpPr>
        <p:spPr>
          <a:xfrm>
            <a:off x="605204" y="3003491"/>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9" name="Inhaltsplatzhalter 3"/>
          <p:cNvSpPr>
            <a:spLocks noGrp="1"/>
          </p:cNvSpPr>
          <p:nvPr>
            <p:ph sz="quarter" idx="82"/>
          </p:nvPr>
        </p:nvSpPr>
        <p:spPr>
          <a:xfrm>
            <a:off x="3296960" y="3003490"/>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83"/>
          </p:nvPr>
        </p:nvSpPr>
        <p:spPr>
          <a:xfrm>
            <a:off x="5988716" y="3015565"/>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1" name="Inhaltsplatzhalter 3"/>
          <p:cNvSpPr>
            <a:spLocks noGrp="1"/>
          </p:cNvSpPr>
          <p:nvPr>
            <p:ph sz="quarter" idx="84"/>
          </p:nvPr>
        </p:nvSpPr>
        <p:spPr>
          <a:xfrm>
            <a:off x="605204" y="4439230"/>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2" name="Inhaltsplatzhalter 3"/>
          <p:cNvSpPr>
            <a:spLocks noGrp="1"/>
          </p:cNvSpPr>
          <p:nvPr>
            <p:ph sz="quarter" idx="85"/>
          </p:nvPr>
        </p:nvSpPr>
        <p:spPr>
          <a:xfrm>
            <a:off x="3296960" y="4439229"/>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3" name="Inhaltsplatzhalter 3"/>
          <p:cNvSpPr>
            <a:spLocks noGrp="1"/>
          </p:cNvSpPr>
          <p:nvPr>
            <p:ph sz="quarter" idx="86"/>
          </p:nvPr>
        </p:nvSpPr>
        <p:spPr>
          <a:xfrm>
            <a:off x="5988716" y="4451304"/>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4" name="Fußzeilenplatzhalter 3"/>
          <p:cNvSpPr>
            <a:spLocks noGrp="1"/>
          </p:cNvSpPr>
          <p:nvPr>
            <p:ph type="ftr" sz="quarter" idx="87"/>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76088317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5" name="Inhaltsplatzhalter 3"/>
          <p:cNvSpPr>
            <a:spLocks noGrp="1"/>
          </p:cNvSpPr>
          <p:nvPr>
            <p:ph sz="quarter" idx="83"/>
          </p:nvPr>
        </p:nvSpPr>
        <p:spPr>
          <a:xfrm>
            <a:off x="621896" y="2967996"/>
            <a:ext cx="7893454" cy="3078227"/>
          </a:xfrm>
        </p:spPr>
        <p:txBody>
          <a:bodyPr/>
          <a:lstStyle>
            <a:lvl2pPr marL="360000" indent="-288000">
              <a:defRPr/>
            </a:lvl2pPr>
          </a:lstStyle>
          <a:p>
            <a:pPr lvl="0"/>
            <a:r>
              <a:rPr lang="de-DE" smtClean="0"/>
              <a:t>Textmasterformat bearbeiten</a:t>
            </a:r>
          </a:p>
          <a:p>
            <a:pPr lvl="1"/>
            <a:r>
              <a:rPr lang="de-DE" smtClean="0"/>
              <a:t>Zweite Ebene</a:t>
            </a:r>
          </a:p>
        </p:txBody>
      </p:sp>
      <p:sp>
        <p:nvSpPr>
          <p:cNvPr id="12" name="Inhaltsplatzhalter 3"/>
          <p:cNvSpPr>
            <a:spLocks noGrp="1"/>
          </p:cNvSpPr>
          <p:nvPr>
            <p:ph sz="quarter" idx="85"/>
          </p:nvPr>
        </p:nvSpPr>
        <p:spPr>
          <a:xfrm>
            <a:off x="628650" y="1555274"/>
            <a:ext cx="3871342"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4" name="Inhaltsplatzhalter 3"/>
          <p:cNvSpPr>
            <a:spLocks noGrp="1"/>
          </p:cNvSpPr>
          <p:nvPr>
            <p:ph sz="quarter" idx="86"/>
          </p:nvPr>
        </p:nvSpPr>
        <p:spPr>
          <a:xfrm>
            <a:off x="4644008" y="1555274"/>
            <a:ext cx="3871342"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4" name="Fußzeilenplatzhalter 3"/>
          <p:cNvSpPr>
            <a:spLocks noGrp="1"/>
          </p:cNvSpPr>
          <p:nvPr>
            <p:ph type="ftr" sz="quarter" idx="87"/>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84341543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0">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5" name="Inhaltsplatzhalter 3"/>
          <p:cNvSpPr>
            <a:spLocks noGrp="1"/>
          </p:cNvSpPr>
          <p:nvPr>
            <p:ph sz="quarter" idx="83"/>
          </p:nvPr>
        </p:nvSpPr>
        <p:spPr>
          <a:xfrm>
            <a:off x="621896" y="2967996"/>
            <a:ext cx="7893454" cy="3078227"/>
          </a:xfrm>
        </p:spPr>
        <p:txBody>
          <a:bodyPr/>
          <a:lstStyle>
            <a:lvl2pPr marL="360000" indent="-288000">
              <a:defRPr/>
            </a:lvl2pPr>
          </a:lstStyle>
          <a:p>
            <a:pPr lvl="0"/>
            <a:r>
              <a:rPr lang="de-DE" smtClean="0"/>
              <a:t>Textmasterformat bearbeiten</a:t>
            </a:r>
          </a:p>
          <a:p>
            <a:pPr lvl="1"/>
            <a:r>
              <a:rPr lang="de-DE" smtClean="0"/>
              <a:t>Zweite Ebene</a:t>
            </a:r>
          </a:p>
        </p:txBody>
      </p:sp>
      <p:sp>
        <p:nvSpPr>
          <p:cNvPr id="16" name="Inhaltsplatzhalter 3"/>
          <p:cNvSpPr>
            <a:spLocks noGrp="1"/>
          </p:cNvSpPr>
          <p:nvPr>
            <p:ph sz="quarter" idx="81"/>
          </p:nvPr>
        </p:nvSpPr>
        <p:spPr>
          <a:xfrm>
            <a:off x="620556" y="1543200"/>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7" name="Inhaltsplatzhalter 3"/>
          <p:cNvSpPr>
            <a:spLocks noGrp="1"/>
          </p:cNvSpPr>
          <p:nvPr>
            <p:ph sz="quarter" idx="82"/>
          </p:nvPr>
        </p:nvSpPr>
        <p:spPr>
          <a:xfrm>
            <a:off x="3312312" y="1543199"/>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Inhaltsplatzhalter 3"/>
          <p:cNvSpPr>
            <a:spLocks noGrp="1"/>
          </p:cNvSpPr>
          <p:nvPr>
            <p:ph sz="quarter" idx="84"/>
          </p:nvPr>
        </p:nvSpPr>
        <p:spPr>
          <a:xfrm>
            <a:off x="5988716" y="1556792"/>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4" name="Fußzeilenplatzhalter 3"/>
          <p:cNvSpPr>
            <a:spLocks noGrp="1"/>
          </p:cNvSpPr>
          <p:nvPr>
            <p:ph type="ftr" sz="quarter" idx="85"/>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97162372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5" name="Inhaltsplatzhalter 3"/>
          <p:cNvSpPr>
            <a:spLocks noGrp="1"/>
          </p:cNvSpPr>
          <p:nvPr>
            <p:ph sz="quarter" idx="83"/>
          </p:nvPr>
        </p:nvSpPr>
        <p:spPr>
          <a:xfrm>
            <a:off x="621896" y="2967996"/>
            <a:ext cx="7893454" cy="3078227"/>
          </a:xfrm>
        </p:spPr>
        <p:txBody>
          <a:bodyPr/>
          <a:lstStyle>
            <a:lvl2pPr marL="360000" indent="-288000">
              <a:defRPr/>
            </a:lvl2pPr>
          </a:lstStyle>
          <a:p>
            <a:pPr lvl="0"/>
            <a:r>
              <a:rPr lang="de-DE" smtClean="0"/>
              <a:t>Textmasterformat bearbeiten</a:t>
            </a:r>
          </a:p>
          <a:p>
            <a:pPr lvl="1"/>
            <a:r>
              <a:rPr lang="de-DE" smtClean="0"/>
              <a:t>Zweite Ebene</a:t>
            </a:r>
          </a:p>
        </p:txBody>
      </p:sp>
      <p:sp>
        <p:nvSpPr>
          <p:cNvPr id="14" name="Inhaltsplatzhalter 3"/>
          <p:cNvSpPr>
            <a:spLocks noGrp="1"/>
          </p:cNvSpPr>
          <p:nvPr>
            <p:ph sz="quarter" idx="86"/>
          </p:nvPr>
        </p:nvSpPr>
        <p:spPr>
          <a:xfrm>
            <a:off x="620556" y="1543200"/>
            <a:ext cx="1935220"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9" name="Inhaltsplatzhalter 3"/>
          <p:cNvSpPr>
            <a:spLocks noGrp="1"/>
          </p:cNvSpPr>
          <p:nvPr>
            <p:ph sz="quarter" idx="87"/>
          </p:nvPr>
        </p:nvSpPr>
        <p:spPr>
          <a:xfrm>
            <a:off x="2601103" y="1543199"/>
            <a:ext cx="1935220"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88"/>
          </p:nvPr>
        </p:nvSpPr>
        <p:spPr>
          <a:xfrm>
            <a:off x="4599583" y="1550840"/>
            <a:ext cx="1935220"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1" name="Inhaltsplatzhalter 3"/>
          <p:cNvSpPr>
            <a:spLocks noGrp="1"/>
          </p:cNvSpPr>
          <p:nvPr>
            <p:ph sz="quarter" idx="89"/>
          </p:nvPr>
        </p:nvSpPr>
        <p:spPr>
          <a:xfrm>
            <a:off x="6580130" y="1550840"/>
            <a:ext cx="1935220"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4" name="Fußzeilenplatzhalter 3"/>
          <p:cNvSpPr>
            <a:spLocks noGrp="1"/>
          </p:cNvSpPr>
          <p:nvPr>
            <p:ph type="ftr" sz="quarter" idx="90"/>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9940038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2">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lang="de-DE" sz="900" kern="1200" spc="40" baseline="0" dirty="0" smtClean="0">
                <a:solidFill>
                  <a:schemeClr val="tx1"/>
                </a:solidFill>
                <a:latin typeface="+mn-lt"/>
                <a:ea typeface="+mn-ea"/>
                <a:cs typeface="+mn-cs"/>
              </a:defRPr>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8" name="Inhaltsplatzhalter 3"/>
          <p:cNvSpPr>
            <a:spLocks noGrp="1"/>
          </p:cNvSpPr>
          <p:nvPr>
            <p:ph sz="quarter" idx="17"/>
          </p:nvPr>
        </p:nvSpPr>
        <p:spPr>
          <a:xfrm>
            <a:off x="645740" y="1543199"/>
            <a:ext cx="4934372" cy="4503024"/>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1" name="Inhaltsplatzhalter 3"/>
          <p:cNvSpPr>
            <a:spLocks noGrp="1"/>
          </p:cNvSpPr>
          <p:nvPr>
            <p:ph sz="quarter" idx="21"/>
          </p:nvPr>
        </p:nvSpPr>
        <p:spPr>
          <a:xfrm>
            <a:off x="5652120" y="1543199"/>
            <a:ext cx="2863230" cy="4503024"/>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4" name="Fußzeilenplatzhalter 3"/>
          <p:cNvSpPr>
            <a:spLocks noGrp="1"/>
          </p:cNvSpPr>
          <p:nvPr>
            <p:ph type="ftr" sz="quarter" idx="2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150111155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2">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4" name="Inhaltsplatzhalter 3"/>
          <p:cNvSpPr>
            <a:spLocks noGrp="1"/>
          </p:cNvSpPr>
          <p:nvPr>
            <p:ph sz="quarter" idx="29"/>
          </p:nvPr>
        </p:nvSpPr>
        <p:spPr>
          <a:xfrm>
            <a:off x="2195736" y="1546225"/>
            <a:ext cx="6319614" cy="4254500"/>
          </a:xfrm>
        </p:spPr>
        <p:txBody>
          <a:bodyPr/>
          <a:lstStyle/>
          <a:p>
            <a:pPr lvl="0"/>
            <a:r>
              <a:rPr lang="de-DE" smtClean="0"/>
              <a:t>Textmasterformat bearbeiten</a:t>
            </a:r>
          </a:p>
          <a:p>
            <a:pPr lvl="1"/>
            <a:r>
              <a:rPr lang="de-DE" smtClean="0"/>
              <a:t>Zweite Ebene</a:t>
            </a:r>
          </a:p>
        </p:txBody>
      </p:sp>
      <p:sp>
        <p:nvSpPr>
          <p:cNvPr id="12" name="Inhaltsplatzhalter 11"/>
          <p:cNvSpPr>
            <a:spLocks noGrp="1"/>
          </p:cNvSpPr>
          <p:nvPr>
            <p:ph sz="quarter" idx="30"/>
          </p:nvPr>
        </p:nvSpPr>
        <p:spPr>
          <a:xfrm>
            <a:off x="606600" y="1552121"/>
            <a:ext cx="1430337" cy="940775"/>
          </a:xfrm>
        </p:spPr>
        <p:txBody>
          <a:bodyPr/>
          <a:lstStyle>
            <a:lvl1pPr>
              <a:defRPr sz="1600"/>
            </a:lvl1pPr>
          </a:lstStyle>
          <a:p>
            <a:pPr lvl="0"/>
            <a:r>
              <a:rPr lang="de-DE" smtClean="0"/>
              <a:t>Textmasterformat bearbeiten</a:t>
            </a:r>
          </a:p>
        </p:txBody>
      </p:sp>
      <p:sp>
        <p:nvSpPr>
          <p:cNvPr id="23" name="Inhaltsplatzhalter 11"/>
          <p:cNvSpPr>
            <a:spLocks noGrp="1"/>
          </p:cNvSpPr>
          <p:nvPr>
            <p:ph sz="quarter" idx="31"/>
          </p:nvPr>
        </p:nvSpPr>
        <p:spPr>
          <a:xfrm>
            <a:off x="606598" y="2650844"/>
            <a:ext cx="1430337" cy="940775"/>
          </a:xfrm>
        </p:spPr>
        <p:txBody>
          <a:bodyPr/>
          <a:lstStyle>
            <a:lvl1pPr>
              <a:defRPr sz="1600"/>
            </a:lvl1pPr>
          </a:lstStyle>
          <a:p>
            <a:pPr lvl="0"/>
            <a:r>
              <a:rPr lang="de-DE" smtClean="0"/>
              <a:t>Textmasterformat bearbeiten</a:t>
            </a:r>
          </a:p>
        </p:txBody>
      </p:sp>
      <p:sp>
        <p:nvSpPr>
          <p:cNvPr id="24" name="Inhaltsplatzhalter 11"/>
          <p:cNvSpPr>
            <a:spLocks noGrp="1"/>
          </p:cNvSpPr>
          <p:nvPr>
            <p:ph sz="quarter" idx="32"/>
          </p:nvPr>
        </p:nvSpPr>
        <p:spPr>
          <a:xfrm>
            <a:off x="606598" y="3761227"/>
            <a:ext cx="1430337" cy="940775"/>
          </a:xfrm>
        </p:spPr>
        <p:txBody>
          <a:bodyPr/>
          <a:lstStyle>
            <a:lvl1pPr>
              <a:defRPr sz="1600"/>
            </a:lvl1pPr>
          </a:lstStyle>
          <a:p>
            <a:pPr lvl="0"/>
            <a:r>
              <a:rPr lang="de-DE" smtClean="0"/>
              <a:t>Textmasterformat bearbeiten</a:t>
            </a:r>
          </a:p>
        </p:txBody>
      </p:sp>
      <p:sp>
        <p:nvSpPr>
          <p:cNvPr id="25" name="Inhaltsplatzhalter 11"/>
          <p:cNvSpPr>
            <a:spLocks noGrp="1"/>
          </p:cNvSpPr>
          <p:nvPr>
            <p:ph sz="quarter" idx="33"/>
          </p:nvPr>
        </p:nvSpPr>
        <p:spPr>
          <a:xfrm>
            <a:off x="621896" y="4859950"/>
            <a:ext cx="1430337" cy="940775"/>
          </a:xfrm>
        </p:spPr>
        <p:txBody>
          <a:bodyPr/>
          <a:lstStyle>
            <a:lvl1pPr>
              <a:defRPr sz="1600"/>
            </a:lvl1pPr>
          </a:lstStyle>
          <a:p>
            <a:pPr lvl="0"/>
            <a:r>
              <a:rPr lang="de-DE" smtClean="0"/>
              <a:t>Textmasterformat bearbeiten</a:t>
            </a:r>
          </a:p>
        </p:txBody>
      </p:sp>
      <p:sp>
        <p:nvSpPr>
          <p:cNvPr id="5" name="Fußzeilenplatzhalter 4"/>
          <p:cNvSpPr>
            <a:spLocks noGrp="1"/>
          </p:cNvSpPr>
          <p:nvPr>
            <p:ph type="ftr" sz="quarter" idx="34"/>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171802047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04_1Tabelle">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5" name="Tabellenplatzhalter 4"/>
          <p:cNvSpPr>
            <a:spLocks noGrp="1"/>
          </p:cNvSpPr>
          <p:nvPr>
            <p:ph type="tbl" sz="quarter" idx="18"/>
          </p:nvPr>
        </p:nvSpPr>
        <p:spPr>
          <a:xfrm>
            <a:off x="611560" y="1534629"/>
            <a:ext cx="7893454" cy="4511593"/>
          </a:xfrm>
        </p:spPr>
        <p:txBody>
          <a:bodyPr/>
          <a:lstStyle/>
          <a:p>
            <a:pPr lvl="0"/>
            <a:r>
              <a:rPr lang="de-DE" noProof="0" dirty="0" smtClean="0"/>
              <a:t>Tabelle durch Klicken auf Symbol hinzufügen</a:t>
            </a:r>
            <a:endParaRPr lang="de-CH" noProof="0" dirty="0"/>
          </a:p>
        </p:txBody>
      </p:sp>
      <p:sp>
        <p:nvSpPr>
          <p:cNvPr id="4" name="Fußzeilenplatzhalter 3"/>
          <p:cNvSpPr>
            <a:spLocks noGrp="1"/>
          </p:cNvSpPr>
          <p:nvPr>
            <p:ph type="ftr" sz="quarter" idx="19"/>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9768585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02">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lang="de-DE" sz="900" kern="1200" spc="40" baseline="0" dirty="0" smtClean="0">
                <a:solidFill>
                  <a:schemeClr val="tx1"/>
                </a:solidFill>
                <a:latin typeface="+mn-lt"/>
                <a:ea typeface="+mn-ea"/>
                <a:cs typeface="+mn-cs"/>
              </a:defRPr>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8" name="Inhaltsplatzhalter 3"/>
          <p:cNvSpPr>
            <a:spLocks noGrp="1"/>
          </p:cNvSpPr>
          <p:nvPr>
            <p:ph sz="quarter" idx="17"/>
          </p:nvPr>
        </p:nvSpPr>
        <p:spPr>
          <a:xfrm>
            <a:off x="645740" y="1543199"/>
            <a:ext cx="5798468" cy="4503024"/>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1" name="Inhaltsplatzhalter 3"/>
          <p:cNvSpPr>
            <a:spLocks noGrp="1"/>
          </p:cNvSpPr>
          <p:nvPr>
            <p:ph sz="quarter" idx="21"/>
          </p:nvPr>
        </p:nvSpPr>
        <p:spPr>
          <a:xfrm>
            <a:off x="6516216" y="1543199"/>
            <a:ext cx="1999134" cy="4503024"/>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4" name="Fußzeilenplatzhalter 3"/>
          <p:cNvSpPr>
            <a:spLocks noGrp="1"/>
          </p:cNvSpPr>
          <p:nvPr>
            <p:ph type="ftr" sz="quarter" idx="2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8503327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3">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23969"/>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8" name="Inhaltsplatzhalter 3"/>
          <p:cNvSpPr>
            <a:spLocks noGrp="1"/>
          </p:cNvSpPr>
          <p:nvPr>
            <p:ph sz="quarter" idx="17"/>
          </p:nvPr>
        </p:nvSpPr>
        <p:spPr>
          <a:xfrm>
            <a:off x="628248" y="1540637"/>
            <a:ext cx="7904192" cy="2879285"/>
          </a:xfrm>
        </p:spPr>
        <p:txBody>
          <a:bodyPr/>
          <a:lstStyle>
            <a:lvl2pPr marL="360000" indent="-288000">
              <a:defRPr/>
            </a:lvl2pPr>
          </a:lstStyle>
          <a:p>
            <a:pPr lvl="0"/>
            <a:r>
              <a:rPr lang="de-DE" smtClean="0"/>
              <a:t>Textmasterformat bearbeiten</a:t>
            </a:r>
          </a:p>
          <a:p>
            <a:pPr lvl="1"/>
            <a:r>
              <a:rPr lang="de-DE" smtClean="0"/>
              <a:t>Zweite Ebene</a:t>
            </a:r>
          </a:p>
        </p:txBody>
      </p:sp>
      <p:sp>
        <p:nvSpPr>
          <p:cNvPr id="9" name="Inhaltsplatzhalter 3"/>
          <p:cNvSpPr>
            <a:spLocks noGrp="1"/>
          </p:cNvSpPr>
          <p:nvPr>
            <p:ph sz="quarter" idx="23"/>
          </p:nvPr>
        </p:nvSpPr>
        <p:spPr>
          <a:xfrm>
            <a:off x="628248" y="4509120"/>
            <a:ext cx="7904192" cy="1537103"/>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4" name="Fußzeilenplatzhalter 3"/>
          <p:cNvSpPr>
            <a:spLocks noGrp="1"/>
          </p:cNvSpPr>
          <p:nvPr>
            <p:ph type="ftr" sz="quarter" idx="24"/>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89852314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4">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8" name="Inhaltsplatzhalter 3"/>
          <p:cNvSpPr>
            <a:spLocks noGrp="1"/>
          </p:cNvSpPr>
          <p:nvPr>
            <p:ph sz="quarter" idx="17"/>
          </p:nvPr>
        </p:nvSpPr>
        <p:spPr>
          <a:xfrm>
            <a:off x="612775" y="1540637"/>
            <a:ext cx="7908925" cy="1314825"/>
          </a:xfrm>
        </p:spPr>
        <p:txBody>
          <a:bodyPr/>
          <a:lstStyle>
            <a:lvl2pPr marL="360000" indent="-288000">
              <a:defRPr/>
            </a:lvl2pPr>
          </a:lstStyle>
          <a:p>
            <a:pPr lvl="0"/>
            <a:r>
              <a:rPr lang="de-DE" smtClean="0"/>
              <a:t>Textmasterformat bearbeiten</a:t>
            </a:r>
          </a:p>
          <a:p>
            <a:pPr lvl="1"/>
            <a:r>
              <a:rPr lang="de-DE" smtClean="0"/>
              <a:t>Zweite Ebene</a:t>
            </a:r>
          </a:p>
        </p:txBody>
      </p:sp>
      <p:sp>
        <p:nvSpPr>
          <p:cNvPr id="9" name="Inhaltsplatzhalter 3"/>
          <p:cNvSpPr>
            <a:spLocks noGrp="1"/>
          </p:cNvSpPr>
          <p:nvPr>
            <p:ph sz="quarter" idx="23"/>
          </p:nvPr>
        </p:nvSpPr>
        <p:spPr>
          <a:xfrm>
            <a:off x="628650" y="2937647"/>
            <a:ext cx="7904192" cy="3108576"/>
          </a:xfrm>
        </p:spPr>
        <p:txBody>
          <a:bodyPr/>
          <a:lstStyle>
            <a:lvl2pPr marL="360000" indent="-288000">
              <a:defRPr/>
            </a:lvl2pPr>
          </a:lstStyle>
          <a:p>
            <a:pPr lvl="0"/>
            <a:r>
              <a:rPr lang="de-DE" smtClean="0"/>
              <a:t>Textmasterformat bearbeiten</a:t>
            </a:r>
          </a:p>
          <a:p>
            <a:pPr lvl="1"/>
            <a:r>
              <a:rPr lang="de-DE" smtClean="0"/>
              <a:t>Zweite Ebene</a:t>
            </a:r>
          </a:p>
        </p:txBody>
      </p:sp>
      <p:sp>
        <p:nvSpPr>
          <p:cNvPr id="4" name="Fußzeilenplatzhalter 3"/>
          <p:cNvSpPr>
            <a:spLocks noGrp="1"/>
          </p:cNvSpPr>
          <p:nvPr>
            <p:ph type="ftr" sz="quarter" idx="24"/>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35433442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5">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11560" y="1550121"/>
            <a:ext cx="7904192" cy="1353396"/>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24"/>
          </p:nvPr>
        </p:nvSpPr>
        <p:spPr>
          <a:xfrm>
            <a:off x="611158" y="2953031"/>
            <a:ext cx="5184978" cy="3084549"/>
          </a:xfrm>
        </p:spPr>
        <p:txBody>
          <a:bodyPr/>
          <a:lstStyle>
            <a:lvl2pPr marL="360000" indent="-288000">
              <a:defRPr/>
            </a:lvl2pPr>
          </a:lstStyle>
          <a:p>
            <a:pPr lvl="0"/>
            <a:r>
              <a:rPr lang="de-DE" smtClean="0"/>
              <a:t>Textmasterformat bearbeiten</a:t>
            </a:r>
          </a:p>
          <a:p>
            <a:pPr lvl="1"/>
            <a:r>
              <a:rPr lang="de-DE" smtClean="0"/>
              <a:t>Zweite Ebene</a:t>
            </a:r>
          </a:p>
        </p:txBody>
      </p:sp>
      <p:sp>
        <p:nvSpPr>
          <p:cNvPr id="14" name="Inhaltsplatzhalter 3"/>
          <p:cNvSpPr>
            <a:spLocks noGrp="1"/>
          </p:cNvSpPr>
          <p:nvPr>
            <p:ph sz="quarter" idx="25"/>
          </p:nvPr>
        </p:nvSpPr>
        <p:spPr>
          <a:xfrm>
            <a:off x="5868144" y="2961674"/>
            <a:ext cx="2655952" cy="3084549"/>
          </a:xfrm>
        </p:spPr>
        <p:txBody>
          <a:bodyPr/>
          <a:lstStyle>
            <a:lvl2pPr marL="360000" indent="-288000">
              <a:defRPr/>
            </a:lvl2pPr>
          </a:lstStyle>
          <a:p>
            <a:pPr lvl="0"/>
            <a:r>
              <a:rPr lang="de-DE" smtClean="0"/>
              <a:t>Textmasterformat bearbeiten</a:t>
            </a:r>
          </a:p>
          <a:p>
            <a:pPr lvl="1"/>
            <a:r>
              <a:rPr lang="de-DE" smtClean="0"/>
              <a:t>Zweite Ebene</a:t>
            </a:r>
          </a:p>
        </p:txBody>
      </p:sp>
      <p:sp>
        <p:nvSpPr>
          <p:cNvPr id="4" name="Fußzeilenplatzhalter 3"/>
          <p:cNvSpPr>
            <a:spLocks noGrp="1"/>
          </p:cNvSpPr>
          <p:nvPr>
            <p:ph type="ftr" sz="quarter" idx="2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19688542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05">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11560" y="1550121"/>
            <a:ext cx="7904192" cy="1353396"/>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24"/>
          </p:nvPr>
        </p:nvSpPr>
        <p:spPr>
          <a:xfrm>
            <a:off x="611158" y="2953031"/>
            <a:ext cx="3888834" cy="3084549"/>
          </a:xfrm>
        </p:spPr>
        <p:txBody>
          <a:bodyPr/>
          <a:lstStyle>
            <a:lvl2pPr marL="360000" indent="-288000">
              <a:defRPr/>
            </a:lvl2pPr>
          </a:lstStyle>
          <a:p>
            <a:pPr lvl="0"/>
            <a:r>
              <a:rPr lang="de-DE" smtClean="0"/>
              <a:t>Textmasterformat bearbeiten</a:t>
            </a:r>
          </a:p>
          <a:p>
            <a:pPr lvl="1"/>
            <a:r>
              <a:rPr lang="de-DE" smtClean="0"/>
              <a:t>Zweite Ebene</a:t>
            </a:r>
          </a:p>
        </p:txBody>
      </p:sp>
      <p:sp>
        <p:nvSpPr>
          <p:cNvPr id="14" name="Inhaltsplatzhalter 3"/>
          <p:cNvSpPr>
            <a:spLocks noGrp="1"/>
          </p:cNvSpPr>
          <p:nvPr>
            <p:ph sz="quarter" idx="25"/>
          </p:nvPr>
        </p:nvSpPr>
        <p:spPr>
          <a:xfrm>
            <a:off x="4572000" y="2961674"/>
            <a:ext cx="3952096" cy="3084549"/>
          </a:xfrm>
        </p:spPr>
        <p:txBody>
          <a:bodyPr/>
          <a:lstStyle>
            <a:lvl2pPr marL="360000" indent="-288000">
              <a:defRPr/>
            </a:lvl2pPr>
          </a:lstStyle>
          <a:p>
            <a:pPr lvl="0"/>
            <a:r>
              <a:rPr lang="de-DE" smtClean="0"/>
              <a:t>Textmasterformat bearbeiten</a:t>
            </a:r>
          </a:p>
          <a:p>
            <a:pPr lvl="1"/>
            <a:r>
              <a:rPr lang="de-DE" smtClean="0"/>
              <a:t>Zweite Ebene</a:t>
            </a:r>
          </a:p>
        </p:txBody>
      </p:sp>
      <p:sp>
        <p:nvSpPr>
          <p:cNvPr id="4" name="Fußzeilenplatzhalter 3"/>
          <p:cNvSpPr>
            <a:spLocks noGrp="1"/>
          </p:cNvSpPr>
          <p:nvPr>
            <p:ph type="ftr" sz="quarter" idx="2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4178529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05">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11560" y="1550121"/>
            <a:ext cx="7904192" cy="1201874"/>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24"/>
          </p:nvPr>
        </p:nvSpPr>
        <p:spPr>
          <a:xfrm>
            <a:off x="611158" y="3279777"/>
            <a:ext cx="3888834" cy="2759449"/>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4" name="Inhaltsplatzhalter 3"/>
          <p:cNvSpPr>
            <a:spLocks noGrp="1"/>
          </p:cNvSpPr>
          <p:nvPr>
            <p:ph sz="quarter" idx="25"/>
          </p:nvPr>
        </p:nvSpPr>
        <p:spPr>
          <a:xfrm>
            <a:off x="4572000" y="3308733"/>
            <a:ext cx="3952096" cy="2737489"/>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27"/>
          </p:nvPr>
        </p:nvSpPr>
        <p:spPr>
          <a:xfrm>
            <a:off x="598517" y="2818796"/>
            <a:ext cx="3901476" cy="394180"/>
          </a:xfrm>
        </p:spPr>
        <p:txBody>
          <a:bodyPr/>
          <a:lstStyle>
            <a:lvl2pPr marL="360000" indent="-288000">
              <a:defRPr/>
            </a:lvl2pPr>
          </a:lstStyle>
          <a:p>
            <a:pPr lvl="0"/>
            <a:r>
              <a:rPr lang="de-DE" dirty="0" smtClean="0"/>
              <a:t>Textmasterformat bearbeiten</a:t>
            </a:r>
          </a:p>
        </p:txBody>
      </p:sp>
      <p:sp>
        <p:nvSpPr>
          <p:cNvPr id="12" name="Inhaltsplatzhalter 3"/>
          <p:cNvSpPr>
            <a:spLocks noGrp="1"/>
          </p:cNvSpPr>
          <p:nvPr>
            <p:ph sz="quarter" idx="28"/>
          </p:nvPr>
        </p:nvSpPr>
        <p:spPr>
          <a:xfrm>
            <a:off x="4572000" y="2833274"/>
            <a:ext cx="3943350" cy="394180"/>
          </a:xfrm>
        </p:spPr>
        <p:txBody>
          <a:bodyPr/>
          <a:lstStyle>
            <a:lvl2pPr marL="360000" indent="-288000">
              <a:defRPr/>
            </a:lvl2pPr>
          </a:lstStyle>
          <a:p>
            <a:pPr lvl="0"/>
            <a:r>
              <a:rPr lang="de-DE" dirty="0" smtClean="0"/>
              <a:t>Textmasterformat bearbeiten</a:t>
            </a:r>
          </a:p>
        </p:txBody>
      </p:sp>
      <p:sp>
        <p:nvSpPr>
          <p:cNvPr id="4" name="Fußzeilenplatzhalter 3"/>
          <p:cNvSpPr>
            <a:spLocks noGrp="1"/>
          </p:cNvSpPr>
          <p:nvPr>
            <p:ph type="ftr" sz="quarter" idx="29"/>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77777361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628650" y="365125"/>
            <a:ext cx="7886700" cy="47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dirty="0" smtClean="0"/>
              <a:t>Titelmasterformat durch Klicken bearbeiten</a:t>
            </a:r>
            <a:endParaRPr lang="de-CH" altLang="de-DE" dirty="0" smtClean="0"/>
          </a:p>
        </p:txBody>
      </p:sp>
      <p:sp>
        <p:nvSpPr>
          <p:cNvPr id="1027" name="Textplatzhalter 2"/>
          <p:cNvSpPr>
            <a:spLocks noGrp="1"/>
          </p:cNvSpPr>
          <p:nvPr>
            <p:ph type="body" idx="1"/>
          </p:nvPr>
        </p:nvSpPr>
        <p:spPr bwMode="auto">
          <a:xfrm>
            <a:off x="628650" y="1825625"/>
            <a:ext cx="7886700" cy="397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dirty="0" smtClean="0"/>
              <a:t>Textmasterformat bearbeiten</a:t>
            </a:r>
          </a:p>
          <a:p>
            <a:pPr lvl="1"/>
            <a:r>
              <a:rPr lang="de-DE" altLang="de-DE" dirty="0" smtClean="0"/>
              <a:t>Zweite Ebene</a:t>
            </a:r>
          </a:p>
        </p:txBody>
      </p:sp>
      <p:sp>
        <p:nvSpPr>
          <p:cNvPr id="1030" name="Line 10"/>
          <p:cNvSpPr>
            <a:spLocks noChangeShapeType="1"/>
          </p:cNvSpPr>
          <p:nvPr userDrawn="1"/>
        </p:nvSpPr>
        <p:spPr bwMode="auto">
          <a:xfrm>
            <a:off x="179388" y="6408000"/>
            <a:ext cx="8820150" cy="0"/>
          </a:xfrm>
          <a:prstGeom prst="line">
            <a:avLst/>
          </a:prstGeom>
          <a:noFill/>
          <a:ln w="63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sp>
        <p:nvSpPr>
          <p:cNvPr id="10" name="Fußzeilenplatzhalter 5"/>
          <p:cNvSpPr>
            <a:spLocks noGrp="1"/>
          </p:cNvSpPr>
          <p:nvPr>
            <p:ph type="ftr" sz="quarter" idx="3"/>
          </p:nvPr>
        </p:nvSpPr>
        <p:spPr>
          <a:xfrm>
            <a:off x="629540" y="6437313"/>
            <a:ext cx="6318723" cy="420687"/>
          </a:xfrm>
          <a:prstGeom prst="rect">
            <a:avLst/>
          </a:prstGeom>
        </p:spPr>
        <p:txBody>
          <a:bodyPr vert="horz" lIns="91440" tIns="45720" rIns="91440" bIns="45720" rtlCol="0" anchor="ctr"/>
          <a:lstStyle>
            <a:lvl1pPr algn="l">
              <a:defRPr sz="900">
                <a:solidFill>
                  <a:schemeClr val="tx1">
                    <a:tint val="75000"/>
                  </a:schemeClr>
                </a:solidFill>
              </a:defRPr>
            </a:lvl1p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757150722"/>
      </p:ext>
    </p:extLst>
  </p:cSld>
  <p:clrMap bg1="lt1" tx1="dk1" bg2="lt2" tx2="dk2" accent1="accent1" accent2="accent2" accent3="accent3" accent4="accent4" accent5="accent5" accent6="accent6" hlink="hlink" folHlink="folHlink"/>
  <p:sldLayoutIdLst>
    <p:sldLayoutId id="2147484377" r:id="rId1"/>
    <p:sldLayoutId id="2147484378" r:id="rId2"/>
    <p:sldLayoutId id="2147484379" r:id="rId3"/>
    <p:sldLayoutId id="2147484412" r:id="rId4"/>
    <p:sldLayoutId id="2147484380" r:id="rId5"/>
    <p:sldLayoutId id="2147484381" r:id="rId6"/>
    <p:sldLayoutId id="2147484382" r:id="rId7"/>
    <p:sldLayoutId id="2147484405" r:id="rId8"/>
    <p:sldLayoutId id="2147484406" r:id="rId9"/>
    <p:sldLayoutId id="2147484407" r:id="rId10"/>
    <p:sldLayoutId id="2147484383" r:id="rId11"/>
    <p:sldLayoutId id="2147484399" r:id="rId12"/>
    <p:sldLayoutId id="2147484397" r:id="rId13"/>
    <p:sldLayoutId id="2147484398" r:id="rId14"/>
    <p:sldLayoutId id="2147484385" r:id="rId15"/>
    <p:sldLayoutId id="2147484411" r:id="rId16"/>
    <p:sldLayoutId id="2147484410" r:id="rId17"/>
    <p:sldLayoutId id="2147484409" r:id="rId18"/>
    <p:sldLayoutId id="2147484386" r:id="rId19"/>
    <p:sldLayoutId id="2147484387" r:id="rId20"/>
    <p:sldLayoutId id="2147484388" r:id="rId21"/>
    <p:sldLayoutId id="2147484389" r:id="rId22"/>
    <p:sldLayoutId id="2147484402" r:id="rId23"/>
    <p:sldLayoutId id="2147484403" r:id="rId24"/>
    <p:sldLayoutId id="2147484404" r:id="rId25"/>
    <p:sldLayoutId id="2147484390" r:id="rId26"/>
    <p:sldLayoutId id="2147484400" r:id="rId27"/>
    <p:sldLayoutId id="2147484391" r:id="rId28"/>
    <p:sldLayoutId id="2147484401" r:id="rId29"/>
    <p:sldLayoutId id="2147484394" r:id="rId30"/>
    <p:sldLayoutId id="2147484395" r:id="rId31"/>
  </p:sldLayoutIdLst>
  <p:timing>
    <p:tnLst>
      <p:par>
        <p:cTn id="1" dur="indefinite" restart="never" nodeType="tmRoot"/>
      </p:par>
    </p:tnLst>
  </p:timing>
  <p:hf hdr="0" dt="0"/>
  <p:txStyles>
    <p:titleStyle>
      <a:lvl1pPr algn="l" defTabSz="685800" rtl="0" eaLnBrk="1" fontAlgn="base" hangingPunct="1">
        <a:lnSpc>
          <a:spcPct val="90000"/>
        </a:lnSpc>
        <a:spcBef>
          <a:spcPct val="0"/>
        </a:spcBef>
        <a:spcAft>
          <a:spcPct val="0"/>
        </a:spcAft>
        <a:defRPr sz="2600" b="1" kern="1200">
          <a:solidFill>
            <a:srgbClr val="39977A"/>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9pPr>
    </p:titleStyle>
    <p:bodyStyle>
      <a:lvl1pPr algn="l" defTabSz="685800" rtl="0" eaLnBrk="1" fontAlgn="base" hangingPunct="1">
        <a:lnSpc>
          <a:spcPct val="90000"/>
        </a:lnSpc>
        <a:spcBef>
          <a:spcPts val="750"/>
        </a:spcBef>
        <a:spcAft>
          <a:spcPct val="0"/>
        </a:spcAft>
        <a:buFont typeface="Arial" panose="020B0604020202020204" pitchFamily="34" charset="0"/>
        <a:defRPr kern="1200" spc="40">
          <a:solidFill>
            <a:schemeClr val="tx1"/>
          </a:solidFill>
          <a:latin typeface="+mn-lt"/>
          <a:ea typeface="+mn-ea"/>
          <a:cs typeface="+mn-cs"/>
        </a:defRPr>
      </a:lvl1pPr>
      <a:lvl2pPr marL="628650" indent="-285750" algn="l" defTabSz="685800" rtl="0" eaLnBrk="1" fontAlgn="base" hangingPunct="1">
        <a:lnSpc>
          <a:spcPct val="100000"/>
        </a:lnSpc>
        <a:spcBef>
          <a:spcPts val="375"/>
        </a:spcBef>
        <a:spcAft>
          <a:spcPct val="0"/>
        </a:spcAft>
        <a:buClr>
          <a:srgbClr val="39977A"/>
        </a:buClr>
        <a:buFont typeface="Arial" panose="020B0604020202020204" pitchFamily="34" charset="0"/>
        <a:buChar char="›"/>
        <a:defRPr sz="1600" kern="1200" spc="30" baseline="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organic-world.net/" TargetMode="Externa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organic-world.ne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organic-world.net/"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www.fibl.org/de/schweiz/entwicklung/projekte-dienstleistungen/marktentwicklung.html" TargetMode="External"/><Relationship Id="rId13" Type="http://schemas.openxmlformats.org/officeDocument/2006/relationships/hyperlink" Target="http://www.boelw.de/uploads/media/ZDF_2014_BOELW_Web.pdf" TargetMode="External"/><Relationship Id="rId3" Type="http://schemas.openxmlformats.org/officeDocument/2006/relationships/hyperlink" Target="https://shop.fibl.org/de/artikel/c/statistik/p/3503-organic-world-2017.html" TargetMode="External"/><Relationship Id="rId7" Type="http://schemas.openxmlformats.org/officeDocument/2006/relationships/hyperlink" Target="http://www.knospehof.ch/" TargetMode="External"/><Relationship Id="rId12" Type="http://schemas.openxmlformats.org/officeDocument/2006/relationships/hyperlink" Target="http://www.bioaktuell.ch/fileadmin/documents/ba/Zeitschrift/Archiv/2016/ba-d-2016-07-ar.pdf" TargetMode="External"/><Relationship Id="rId2" Type="http://schemas.openxmlformats.org/officeDocument/2006/relationships/hyperlink" Target="http://www.bioaktuell.ch/de/markt/biomarkt.html" TargetMode="External"/><Relationship Id="rId1" Type="http://schemas.openxmlformats.org/officeDocument/2006/relationships/slideLayout" Target="../slideLayouts/slideLayout2.xml"/><Relationship Id="rId6" Type="http://schemas.openxmlformats.org/officeDocument/2006/relationships/hyperlink" Target="http://www.bio-suisse.ch/de/bioinzahlen.php" TargetMode="External"/><Relationship Id="rId11" Type="http://schemas.openxmlformats.org/officeDocument/2006/relationships/hyperlink" Target="http://www.labelinfo.ch/" TargetMode="External"/><Relationship Id="rId5" Type="http://schemas.openxmlformats.org/officeDocument/2006/relationships/hyperlink" Target="http://www.organic-world.net/statistics/statistics-data-tables.html" TargetMode="External"/><Relationship Id="rId10" Type="http://schemas.openxmlformats.org/officeDocument/2006/relationships/hyperlink" Target="http://www.agrarbericht.ch/de" TargetMode="External"/><Relationship Id="rId4" Type="http://schemas.openxmlformats.org/officeDocument/2006/relationships/hyperlink" Target="http://www.agrarforschungschweiz.ch/artikel/2014_09_2002.pdf" TargetMode="External"/><Relationship Id="rId9" Type="http://schemas.openxmlformats.org/officeDocument/2006/relationships/hyperlink" Target="hhttps://www.eda.admin.ch/content/dam/eda/de/documents/publications/EuropaeischeAngelegenheiten/FS-Bilaterale_de.pdf" TargetMode="External"/><Relationship Id="rId14" Type="http://schemas.openxmlformats.org/officeDocument/2006/relationships/hyperlink" Target="https://www.gruene-bundestag.de/fileadmin/media/gruenebundestag_de/themen_az/agrar/PDF/13-05Studie_steigender_Bioimport.pdf"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hyperlink" Target="mailto:info.suisse@fibl.org" TargetMode="External"/><Relationship Id="rId7" Type="http://schemas.openxmlformats.org/officeDocument/2006/relationships/hyperlink" Target="http://www.shop.fibl.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bio-suisse.ch/" TargetMode="External"/><Relationship Id="rId5" Type="http://schemas.openxmlformats.org/officeDocument/2006/relationships/hyperlink" Target="mailto:bio@bio-suisse.ch" TargetMode="External"/><Relationship Id="rId4" Type="http://schemas.openxmlformats.org/officeDocument/2006/relationships/hyperlink" Target="http://www.fibl.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organic-world.net/"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ctrTitle"/>
          </p:nvPr>
        </p:nvSpPr>
        <p:spPr/>
        <p:txBody>
          <a:bodyPr/>
          <a:lstStyle/>
          <a:p>
            <a:r>
              <a:rPr lang="de-CH" altLang="de-DE" dirty="0" smtClean="0"/>
              <a:t>Markt und Konsum</a:t>
            </a:r>
          </a:p>
        </p:txBody>
      </p:sp>
      <p:sp>
        <p:nvSpPr>
          <p:cNvPr id="3" name="Untertitel 2"/>
          <p:cNvSpPr>
            <a:spLocks noGrp="1"/>
          </p:cNvSpPr>
          <p:nvPr>
            <p:ph type="subTitle" idx="1"/>
          </p:nvPr>
        </p:nvSpPr>
        <p:spPr/>
        <p:txBody>
          <a:bodyPr/>
          <a:lstStyle/>
          <a:p>
            <a:pPr>
              <a:defRPr/>
            </a:pPr>
            <a:r>
              <a:rPr lang="de-CH" dirty="0" smtClean="0"/>
              <a:t>Foliensammlung</a:t>
            </a:r>
            <a:endParaRPr lang="de-CH" dirty="0"/>
          </a:p>
        </p:txBody>
      </p:sp>
      <p:pic>
        <p:nvPicPr>
          <p:cNvPr id="5" name="Bildplatzhalter 4"/>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4" r="14"/>
          <a:stretch>
            <a:fillRect/>
          </a:stretch>
        </p:blip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Biomarktentwicklung international</a:t>
            </a:r>
          </a:p>
        </p:txBody>
      </p:sp>
      <p:sp>
        <p:nvSpPr>
          <p:cNvPr id="3" name="Inhaltsplatzhalter 2"/>
          <p:cNvSpPr>
            <a:spLocks noGrp="1"/>
          </p:cNvSpPr>
          <p:nvPr>
            <p:ph idx="12"/>
          </p:nvPr>
        </p:nvSpPr>
        <p:spPr/>
        <p:txBody>
          <a:bodyPr/>
          <a:lstStyle/>
          <a:p>
            <a:r>
              <a:rPr lang="de-CH" dirty="0"/>
              <a:t>Beispiele </a:t>
            </a:r>
            <a:r>
              <a:rPr lang="de-CH" dirty="0" smtClean="0"/>
              <a:t>Bioflächen 2015 </a:t>
            </a:r>
            <a:r>
              <a:rPr lang="de-CH" dirty="0"/>
              <a:t>(Bananen, Baumwolle</a:t>
            </a:r>
            <a:r>
              <a:rPr lang="de-CH" dirty="0" smtClean="0"/>
              <a:t>) </a:t>
            </a:r>
            <a:endParaRPr lang="de-CH" dirty="0"/>
          </a:p>
        </p:txBody>
      </p:sp>
      <p:sp>
        <p:nvSpPr>
          <p:cNvPr id="4" name="Inhaltsplatzhalter 3"/>
          <p:cNvSpPr>
            <a:spLocks noGrp="1"/>
          </p:cNvSpPr>
          <p:nvPr>
            <p:ph idx="14"/>
          </p:nvPr>
        </p:nvSpPr>
        <p:spPr/>
        <p:txBody>
          <a:bodyPr/>
          <a:lstStyle/>
          <a:p>
            <a:r>
              <a:rPr lang="de-CH" dirty="0" smtClean="0">
                <a:hlinkClick r:id="rId2"/>
              </a:rPr>
              <a:t>www.organic-world.net</a:t>
            </a:r>
            <a:r>
              <a:rPr lang="de-CH" dirty="0" smtClean="0"/>
              <a:t> </a:t>
            </a:r>
            <a:endParaRPr lang="de-CH" dirty="0"/>
          </a:p>
        </p:txBody>
      </p:sp>
      <p:sp>
        <p:nvSpPr>
          <p:cNvPr id="7" name="Fußzeilenplatzhalter 6"/>
          <p:cNvSpPr>
            <a:spLocks noGrp="1"/>
          </p:cNvSpPr>
          <p:nvPr>
            <p:ph type="ftr" sz="quarter" idx="4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9</a:t>
            </a:fld>
            <a:endParaRPr lang="de-DE" altLang="de-DE" dirty="0" smtClean="0"/>
          </a:p>
        </p:txBody>
      </p:sp>
      <p:sp>
        <p:nvSpPr>
          <p:cNvPr id="5" name="Inhaltsplatzhalter 4"/>
          <p:cNvSpPr>
            <a:spLocks noGrp="1"/>
          </p:cNvSpPr>
          <p:nvPr>
            <p:ph sz="quarter" idx="17"/>
          </p:nvPr>
        </p:nvSpPr>
        <p:spPr/>
        <p:txBody>
          <a:bodyPr/>
          <a:lstStyle/>
          <a:p>
            <a:endParaRPr lang="de-CH"/>
          </a:p>
        </p:txBody>
      </p:sp>
      <p:pic>
        <p:nvPicPr>
          <p:cNvPr id="10" name="Inhaltsplatzhalter 12"/>
          <p:cNvPicPr>
            <a:picLocks noChangeAspect="1"/>
          </p:cNvPicPr>
          <p:nvPr/>
        </p:nvPicPr>
        <p:blipFill>
          <a:blip r:embed="rId3"/>
          <a:stretch>
            <a:fillRect/>
          </a:stretch>
        </p:blipFill>
        <p:spPr bwMode="auto">
          <a:xfrm>
            <a:off x="612775" y="2054421"/>
            <a:ext cx="3895725" cy="3480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nhaltsplatzhalter 11"/>
          <p:cNvPicPr>
            <a:picLocks noGrp="1" noChangeAspect="1"/>
          </p:cNvPicPr>
          <p:nvPr>
            <p:ph sz="quarter" idx="45"/>
          </p:nvPr>
        </p:nvPicPr>
        <p:blipFill>
          <a:blip r:embed="rId4"/>
          <a:stretch>
            <a:fillRect/>
          </a:stretch>
        </p:blipFill>
        <p:spPr>
          <a:xfrm>
            <a:off x="4943475" y="2316832"/>
            <a:ext cx="3248025" cy="3200400"/>
          </a:xfrm>
          <a:prstGeom prst="rect">
            <a:avLst/>
          </a:prstGeom>
        </p:spPr>
      </p:pic>
    </p:spTree>
    <p:extLst>
      <p:ext uri="{BB962C8B-B14F-4D97-AF65-F5344CB8AC3E}">
        <p14:creationId xmlns:p14="http://schemas.microsoft.com/office/powerpoint/2010/main" val="5954948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Biomarktentwicklung international</a:t>
            </a:r>
          </a:p>
        </p:txBody>
      </p:sp>
      <p:sp>
        <p:nvSpPr>
          <p:cNvPr id="3" name="Inhaltsplatzhalter 2"/>
          <p:cNvSpPr>
            <a:spLocks noGrp="1"/>
          </p:cNvSpPr>
          <p:nvPr>
            <p:ph idx="12"/>
          </p:nvPr>
        </p:nvSpPr>
        <p:spPr/>
        <p:txBody>
          <a:bodyPr>
            <a:normAutofit/>
          </a:bodyPr>
          <a:lstStyle/>
          <a:p>
            <a:r>
              <a:rPr lang="de-CH" dirty="0"/>
              <a:t>Trend mit </a:t>
            </a:r>
            <a:r>
              <a:rPr lang="de-CH" dirty="0" smtClean="0"/>
              <a:t>Folgen </a:t>
            </a:r>
            <a:endParaRPr lang="de-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r>
              <a:rPr lang="de-CH" dirty="0"/>
              <a:t>Bio liegt im Trend und trifft den Nerv der Zeit</a:t>
            </a:r>
          </a:p>
          <a:p>
            <a:pPr lvl="1"/>
            <a:r>
              <a:rPr lang="de-CH" dirty="0"/>
              <a:t>Weltweiter Trend nach Biolebensmitteln</a:t>
            </a:r>
          </a:p>
          <a:p>
            <a:pPr lvl="1"/>
            <a:r>
              <a:rPr lang="de-CH" dirty="0"/>
              <a:t>Stärkster Wachstumsmarkt in der Lebensmittelherstellung</a:t>
            </a:r>
          </a:p>
          <a:p>
            <a:pPr marL="72000" lvl="1" indent="0">
              <a:buNone/>
            </a:pPr>
            <a:endParaRPr lang="de-CH" dirty="0"/>
          </a:p>
          <a:p>
            <a:pPr indent="-288000"/>
            <a:r>
              <a:rPr lang="de-CH" dirty="0"/>
              <a:t>Folgen des Wachstums</a:t>
            </a:r>
          </a:p>
          <a:p>
            <a:pPr lvl="1"/>
            <a:r>
              <a:rPr lang="de-CH" dirty="0"/>
              <a:t>Nachfrageüberschuss in Westeuropa</a:t>
            </a:r>
          </a:p>
          <a:p>
            <a:pPr lvl="1"/>
            <a:r>
              <a:rPr lang="de-CH" dirty="0"/>
              <a:t>Starker Ausbau des Biogetreideanbaus in Osteuropa</a:t>
            </a:r>
          </a:p>
          <a:p>
            <a:pPr lvl="1"/>
            <a:r>
              <a:rPr lang="de-CH" dirty="0"/>
              <a:t>Engpässe bei bestimmten Kulturen (z.B. Futter-, Brotgetreide)</a:t>
            </a:r>
          </a:p>
          <a:p>
            <a:pPr lvl="1"/>
            <a:r>
              <a:rPr lang="de-CH" dirty="0"/>
              <a:t>Importe und Transporte</a:t>
            </a:r>
          </a:p>
          <a:p>
            <a:pPr lvl="1"/>
            <a:r>
              <a:rPr lang="de-CH" dirty="0"/>
              <a:t>Preisschwankungen</a:t>
            </a:r>
          </a:p>
          <a:p>
            <a:pPr lvl="1"/>
            <a:r>
              <a:rPr lang="de-CH" dirty="0"/>
              <a:t>Erschwerte Kontrolle </a:t>
            </a:r>
          </a:p>
          <a:p>
            <a:pPr lvl="1"/>
            <a:r>
              <a:rPr lang="de-CH" dirty="0"/>
              <a:t>Verwässerung von Transparenz</a:t>
            </a:r>
          </a:p>
          <a:p>
            <a:endParaRPr lang="de-CH" dirty="0"/>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10</a:t>
            </a:fld>
            <a:endParaRPr lang="de-DE" altLang="de-DE" dirty="0" smtClean="0"/>
          </a:p>
        </p:txBody>
      </p:sp>
    </p:spTree>
    <p:extLst>
      <p:ext uri="{BB962C8B-B14F-4D97-AF65-F5344CB8AC3E}">
        <p14:creationId xmlns:p14="http://schemas.microsoft.com/office/powerpoint/2010/main" val="26247365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Biomarktentwicklung Europa</a:t>
            </a:r>
          </a:p>
        </p:txBody>
      </p:sp>
      <p:sp>
        <p:nvSpPr>
          <p:cNvPr id="3" name="Inhaltsplatzhalter 2"/>
          <p:cNvSpPr>
            <a:spLocks noGrp="1"/>
          </p:cNvSpPr>
          <p:nvPr>
            <p:ph idx="12"/>
          </p:nvPr>
        </p:nvSpPr>
        <p:spPr/>
        <p:txBody>
          <a:bodyPr/>
          <a:lstStyle/>
          <a:p>
            <a:r>
              <a:rPr lang="de-CH" dirty="0"/>
              <a:t>Anteil Biolandbau am Gesamtmarkt </a:t>
            </a:r>
            <a:r>
              <a:rPr lang="de-CH" dirty="0" smtClean="0"/>
              <a:t>2015 </a:t>
            </a:r>
            <a:endParaRPr lang="de-CH" dirty="0"/>
          </a:p>
        </p:txBody>
      </p:sp>
      <p:sp>
        <p:nvSpPr>
          <p:cNvPr id="4" name="Inhaltsplatzhalter 3"/>
          <p:cNvSpPr>
            <a:spLocks noGrp="1"/>
          </p:cNvSpPr>
          <p:nvPr>
            <p:ph idx="14"/>
          </p:nvPr>
        </p:nvSpPr>
        <p:spPr/>
        <p:txBody>
          <a:bodyPr/>
          <a:lstStyle/>
          <a:p>
            <a:r>
              <a:rPr lang="de-CH" dirty="0">
                <a:hlinkClick r:id="rId2"/>
              </a:rPr>
              <a:t>www.organic-world.net</a:t>
            </a:r>
            <a:r>
              <a:rPr lang="de-CH" dirty="0"/>
              <a:t> </a:t>
            </a:r>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11</a:t>
            </a:fld>
            <a:endParaRPr lang="de-DE" altLang="de-DE" dirty="0" smtClean="0"/>
          </a:p>
        </p:txBody>
      </p:sp>
      <p:pic>
        <p:nvPicPr>
          <p:cNvPr id="8" name="Inhaltsplatzhalter 7"/>
          <p:cNvPicPr>
            <a:picLocks noGrp="1" noChangeAspect="1"/>
          </p:cNvPicPr>
          <p:nvPr>
            <p:ph sz="quarter" idx="17"/>
          </p:nvPr>
        </p:nvPicPr>
        <p:blipFill>
          <a:blip r:embed="rId3"/>
          <a:stretch>
            <a:fillRect/>
          </a:stretch>
        </p:blipFill>
        <p:spPr>
          <a:xfrm>
            <a:off x="683512" y="1556792"/>
            <a:ext cx="6210777" cy="4475163"/>
          </a:xfrm>
          <a:prstGeom prst="rect">
            <a:avLst/>
          </a:prstGeom>
        </p:spPr>
      </p:pic>
    </p:spTree>
    <p:extLst>
      <p:ext uri="{BB962C8B-B14F-4D97-AF65-F5344CB8AC3E}">
        <p14:creationId xmlns:p14="http://schemas.microsoft.com/office/powerpoint/2010/main" val="3905872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Biomarktentwicklung Europa</a:t>
            </a:r>
          </a:p>
        </p:txBody>
      </p:sp>
      <p:sp>
        <p:nvSpPr>
          <p:cNvPr id="3" name="Inhaltsplatzhalter 2"/>
          <p:cNvSpPr>
            <a:spLocks noGrp="1"/>
          </p:cNvSpPr>
          <p:nvPr>
            <p:ph idx="12"/>
          </p:nvPr>
        </p:nvSpPr>
        <p:spPr/>
        <p:txBody>
          <a:bodyPr/>
          <a:lstStyle/>
          <a:p>
            <a:r>
              <a:rPr lang="de-CH" dirty="0"/>
              <a:t>Einzelhandelsumsatz Biolandbau </a:t>
            </a:r>
            <a:r>
              <a:rPr lang="de-CH" dirty="0" smtClean="0"/>
              <a:t>2015</a:t>
            </a:r>
            <a:endParaRPr lang="de-CH" dirty="0"/>
          </a:p>
        </p:txBody>
      </p:sp>
      <p:sp>
        <p:nvSpPr>
          <p:cNvPr id="4" name="Inhaltsplatzhalter 3"/>
          <p:cNvSpPr>
            <a:spLocks noGrp="1"/>
          </p:cNvSpPr>
          <p:nvPr>
            <p:ph idx="14"/>
          </p:nvPr>
        </p:nvSpPr>
        <p:spPr/>
        <p:txBody>
          <a:bodyPr/>
          <a:lstStyle/>
          <a:p>
            <a:r>
              <a:rPr lang="de-CH" dirty="0">
                <a:hlinkClick r:id="rId2"/>
              </a:rPr>
              <a:t>www.organic-world.net</a:t>
            </a:r>
            <a:r>
              <a:rPr lang="de-CH" dirty="0"/>
              <a:t> </a:t>
            </a:r>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12</a:t>
            </a:fld>
            <a:endParaRPr lang="de-DE" altLang="de-DE" dirty="0" smtClean="0"/>
          </a:p>
        </p:txBody>
      </p:sp>
      <p:pic>
        <p:nvPicPr>
          <p:cNvPr id="7" name="Inhaltsplatzhalter 6"/>
          <p:cNvPicPr>
            <a:picLocks noGrp="1" noChangeAspect="1"/>
          </p:cNvPicPr>
          <p:nvPr>
            <p:ph sz="quarter" idx="17"/>
          </p:nvPr>
        </p:nvPicPr>
        <p:blipFill>
          <a:blip r:embed="rId3"/>
          <a:stretch>
            <a:fillRect/>
          </a:stretch>
        </p:blipFill>
        <p:spPr>
          <a:xfrm>
            <a:off x="683568" y="1571625"/>
            <a:ext cx="6261803" cy="4475163"/>
          </a:xfrm>
          <a:prstGeom prst="rect">
            <a:avLst/>
          </a:prstGeom>
        </p:spPr>
      </p:pic>
    </p:spTree>
    <p:extLst>
      <p:ext uri="{BB962C8B-B14F-4D97-AF65-F5344CB8AC3E}">
        <p14:creationId xmlns:p14="http://schemas.microsoft.com/office/powerpoint/2010/main" val="1244989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Allgemeine Marktentwicklung international</a:t>
            </a:r>
          </a:p>
        </p:txBody>
      </p:sp>
      <p:sp>
        <p:nvSpPr>
          <p:cNvPr id="3" name="Inhaltsplatzhalter 2"/>
          <p:cNvSpPr>
            <a:spLocks noGrp="1"/>
          </p:cNvSpPr>
          <p:nvPr>
            <p:ph idx="12"/>
          </p:nvPr>
        </p:nvSpPr>
        <p:spPr/>
        <p:txBody>
          <a:bodyPr/>
          <a:lstStyle/>
          <a:p>
            <a:r>
              <a:rPr lang="de-CH" dirty="0"/>
              <a:t>Angebot, Nachfrage und </a:t>
            </a:r>
            <a:r>
              <a:rPr lang="de-CH" dirty="0" smtClean="0"/>
              <a:t>Preise </a:t>
            </a:r>
            <a:endParaRPr lang="de-CH" dirty="0"/>
          </a:p>
        </p:txBody>
      </p:sp>
      <p:sp>
        <p:nvSpPr>
          <p:cNvPr id="4" name="Inhaltsplatzhalter 3"/>
          <p:cNvSpPr>
            <a:spLocks noGrp="1"/>
          </p:cNvSpPr>
          <p:nvPr>
            <p:ph idx="14"/>
          </p:nvPr>
        </p:nvSpPr>
        <p:spPr/>
        <p:txBody>
          <a:bodyPr/>
          <a:lstStyle/>
          <a:p>
            <a:r>
              <a:rPr lang="de-CH" dirty="0"/>
              <a:t>Quelle: </a:t>
            </a:r>
            <a:r>
              <a:rPr lang="de-CH" dirty="0" smtClean="0"/>
              <a:t>BLW </a:t>
            </a:r>
            <a:endParaRPr lang="de-CH" dirty="0"/>
          </a:p>
        </p:txBody>
      </p:sp>
      <p:sp>
        <p:nvSpPr>
          <p:cNvPr id="5" name="Inhaltsplatzhalter 4"/>
          <p:cNvSpPr>
            <a:spLocks noGrp="1"/>
          </p:cNvSpPr>
          <p:nvPr>
            <p:ph sz="quarter" idx="17"/>
          </p:nvPr>
        </p:nvSpPr>
        <p:spPr/>
        <p:txBody>
          <a:bodyPr/>
          <a:lstStyle/>
          <a:p>
            <a:r>
              <a:rPr lang="de-CH" dirty="0"/>
              <a:t>Herausforderung bei Nahrungsmitteln, Futtermitteln und pflanzlichen Rohstoffen</a:t>
            </a:r>
          </a:p>
          <a:p>
            <a:pPr lvl="1"/>
            <a:r>
              <a:rPr lang="de-CH" dirty="0"/>
              <a:t>Angebot im Gleichschritt mit Bedarf an Lebensmitteln steigern</a:t>
            </a:r>
          </a:p>
          <a:p>
            <a:pPr lvl="1"/>
            <a:r>
              <a:rPr lang="de-CH" dirty="0"/>
              <a:t>Begrenzte Ressourcen (Boden, Wasser)</a:t>
            </a:r>
          </a:p>
          <a:p>
            <a:pPr lvl="1"/>
            <a:r>
              <a:rPr lang="de-CH" dirty="0"/>
              <a:t>Klimatische und pflanzenphysiologische Grenzen für die Ertragssteigerung</a:t>
            </a:r>
          </a:p>
          <a:p>
            <a:pPr lvl="1"/>
            <a:endParaRPr lang="de-CH" dirty="0"/>
          </a:p>
          <a:p>
            <a:r>
              <a:rPr lang="de-CH" dirty="0"/>
              <a:t>Preisentwicklung gemäss FAO und OECD </a:t>
            </a:r>
          </a:p>
          <a:p>
            <a:pPr lvl="1"/>
            <a:r>
              <a:rPr lang="de-CH" dirty="0"/>
              <a:t>Höhere Preisschwankungen in den letzten vier Jahren als je seit 1970</a:t>
            </a:r>
          </a:p>
          <a:p>
            <a:pPr lvl="1"/>
            <a:r>
              <a:rPr lang="de-CH" dirty="0"/>
              <a:t>FAO Nahrungsmittelpreisindex lag 2011 auf dem Höchststand seit 1990 </a:t>
            </a:r>
          </a:p>
          <a:p>
            <a:pPr lvl="1"/>
            <a:r>
              <a:rPr lang="de-CH" dirty="0"/>
              <a:t>Weltmarktpreise steigen bis 2019 für die meisten Produkte gegenüber anfangs des Jahrhunderts</a:t>
            </a:r>
          </a:p>
          <a:p>
            <a:endParaRPr lang="de-CH" dirty="0"/>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13</a:t>
            </a:fld>
            <a:endParaRPr lang="de-DE" altLang="de-DE" dirty="0" smtClean="0"/>
          </a:p>
        </p:txBody>
      </p:sp>
    </p:spTree>
    <p:extLst>
      <p:ext uri="{BB962C8B-B14F-4D97-AF65-F5344CB8AC3E}">
        <p14:creationId xmlns:p14="http://schemas.microsoft.com/office/powerpoint/2010/main" val="2494230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Allgemeine Marktentwicklung international</a:t>
            </a:r>
          </a:p>
        </p:txBody>
      </p:sp>
      <p:sp>
        <p:nvSpPr>
          <p:cNvPr id="3" name="Inhaltsplatzhalter 2"/>
          <p:cNvSpPr>
            <a:spLocks noGrp="1"/>
          </p:cNvSpPr>
          <p:nvPr>
            <p:ph idx="12"/>
          </p:nvPr>
        </p:nvSpPr>
        <p:spPr/>
        <p:txBody>
          <a:bodyPr/>
          <a:lstStyle/>
          <a:p>
            <a:r>
              <a:rPr lang="de-CH" dirty="0"/>
              <a:t>hohe Preisvolatilitäten (Preisschwankungen</a:t>
            </a:r>
            <a:r>
              <a:rPr lang="de-CH" dirty="0" smtClean="0"/>
              <a:t>) </a:t>
            </a:r>
            <a:endParaRPr lang="de-CH" dirty="0"/>
          </a:p>
        </p:txBody>
      </p:sp>
      <p:sp>
        <p:nvSpPr>
          <p:cNvPr id="4" name="Inhaltsplatzhalter 3"/>
          <p:cNvSpPr>
            <a:spLocks noGrp="1"/>
          </p:cNvSpPr>
          <p:nvPr>
            <p:ph idx="14"/>
          </p:nvPr>
        </p:nvSpPr>
        <p:spPr/>
        <p:txBody>
          <a:bodyPr/>
          <a:lstStyle/>
          <a:p>
            <a:r>
              <a:rPr lang="de-CH" dirty="0"/>
              <a:t>Quelle: BLW</a:t>
            </a:r>
          </a:p>
        </p:txBody>
      </p:sp>
      <p:sp>
        <p:nvSpPr>
          <p:cNvPr id="5" name="Inhaltsplatzhalter 4"/>
          <p:cNvSpPr>
            <a:spLocks noGrp="1"/>
          </p:cNvSpPr>
          <p:nvPr>
            <p:ph sz="quarter" idx="17"/>
          </p:nvPr>
        </p:nvSpPr>
        <p:spPr/>
        <p:txBody>
          <a:bodyPr/>
          <a:lstStyle/>
          <a:p>
            <a:r>
              <a:rPr lang="de-CH" dirty="0"/>
              <a:t>Gründe für voraussichtliche Zunahme von Preisvolatilitäten</a:t>
            </a:r>
          </a:p>
          <a:p>
            <a:pPr lvl="1"/>
            <a:r>
              <a:rPr lang="de-CH" dirty="0"/>
              <a:t>Ertragsschwankungen aufgrund des Klimawandels</a:t>
            </a:r>
          </a:p>
          <a:p>
            <a:pPr lvl="1"/>
            <a:r>
              <a:rPr lang="de-CH" dirty="0"/>
              <a:t>Tiefere Lagerbestände </a:t>
            </a:r>
          </a:p>
          <a:p>
            <a:pPr lvl="1"/>
            <a:r>
              <a:rPr lang="de-CH" dirty="0"/>
              <a:t>Nahrungsmittel von Energiemärkten beeinflusst (Biotreibstoffe)</a:t>
            </a:r>
          </a:p>
          <a:p>
            <a:pPr lvl="1"/>
            <a:r>
              <a:rPr lang="de-CH" dirty="0"/>
              <a:t>Einbindung der Agrarmärkte in die Finanzmärkte (Spekulation)</a:t>
            </a:r>
          </a:p>
          <a:p>
            <a:pPr lvl="1"/>
            <a:r>
              <a:rPr lang="de-CH" dirty="0"/>
              <a:t>Macht- oder Monopolstellungen einzelner Staaten oder Konzerne</a:t>
            </a:r>
          </a:p>
          <a:p>
            <a:pPr lvl="1"/>
            <a:endParaRPr lang="de-CH" dirty="0"/>
          </a:p>
          <a:p>
            <a:r>
              <a:rPr lang="de-CH" dirty="0"/>
              <a:t>Beiträge zu weniger volatilen internationalen Agrarmärkten </a:t>
            </a:r>
          </a:p>
          <a:p>
            <a:pPr lvl="1"/>
            <a:r>
              <a:rPr lang="de-CH" dirty="0"/>
              <a:t>Erhöhte Transparenz auf Warenterminmärkten, physischen Weltagrarmärkten</a:t>
            </a:r>
          </a:p>
          <a:p>
            <a:pPr lvl="1"/>
            <a:r>
              <a:rPr lang="de-CH" dirty="0"/>
              <a:t>Bessere Übersicht über Lagerbestände</a:t>
            </a:r>
          </a:p>
          <a:p>
            <a:pPr lvl="1"/>
            <a:r>
              <a:rPr lang="de-CH" dirty="0"/>
              <a:t>Zugang zu produktions- und marktrelevanten Informationen für alle</a:t>
            </a:r>
          </a:p>
          <a:p>
            <a:pPr lvl="1"/>
            <a:r>
              <a:rPr lang="de-CH" dirty="0"/>
              <a:t>Ausschöpfung von brachliegendem Produktionspotential (nachhaltige Intensivierung) </a:t>
            </a:r>
          </a:p>
          <a:p>
            <a:pPr lvl="1"/>
            <a:r>
              <a:rPr lang="de-CH" dirty="0"/>
              <a:t>Bekämpfung von Nachernteverlusten in Entwicklungsländern</a:t>
            </a:r>
          </a:p>
          <a:p>
            <a:pPr lvl="1"/>
            <a:r>
              <a:rPr lang="de-CH" dirty="0"/>
              <a:t>Vermeidung von Food Waste durch Konsumenten und </a:t>
            </a:r>
            <a:r>
              <a:rPr lang="de-CH" dirty="0" smtClean="0"/>
              <a:t>Verteiler</a:t>
            </a:r>
            <a:endParaRPr lang="de-CH" dirty="0"/>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14</a:t>
            </a:fld>
            <a:endParaRPr lang="de-DE" altLang="de-DE" dirty="0" smtClean="0"/>
          </a:p>
        </p:txBody>
      </p:sp>
    </p:spTree>
    <p:extLst>
      <p:ext uri="{BB962C8B-B14F-4D97-AF65-F5344CB8AC3E}">
        <p14:creationId xmlns:p14="http://schemas.microsoft.com/office/powerpoint/2010/main" val="1380104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Allgemeine Marktentwicklung Schweiz</a:t>
            </a:r>
          </a:p>
        </p:txBody>
      </p:sp>
      <p:sp>
        <p:nvSpPr>
          <p:cNvPr id="3" name="Inhaltsplatzhalter 2"/>
          <p:cNvSpPr>
            <a:spLocks noGrp="1"/>
          </p:cNvSpPr>
          <p:nvPr>
            <p:ph idx="12"/>
          </p:nvPr>
        </p:nvSpPr>
        <p:spPr/>
        <p:txBody>
          <a:bodyPr/>
          <a:lstStyle/>
          <a:p>
            <a:r>
              <a:rPr lang="de-CH" dirty="0"/>
              <a:t>Konsequenzen aus der Entwicklung des </a:t>
            </a:r>
            <a:r>
              <a:rPr lang="de-CH" dirty="0" smtClean="0"/>
              <a:t>Weltmarkts </a:t>
            </a:r>
            <a:endParaRPr lang="de-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r>
              <a:rPr lang="de-CH" dirty="0"/>
              <a:t>Verschärfung der Wettbewerbsverhältnisse im Agrar- </a:t>
            </a:r>
            <a:br>
              <a:rPr lang="de-CH" dirty="0"/>
            </a:br>
            <a:r>
              <a:rPr lang="de-CH" dirty="0"/>
              <a:t>und Lebensmittelbereich </a:t>
            </a:r>
          </a:p>
          <a:p>
            <a:pPr lvl="1"/>
            <a:r>
              <a:rPr lang="de-CH" dirty="0"/>
              <a:t>weitere Marktöffnungsschritte werden folgen</a:t>
            </a:r>
          </a:p>
          <a:p>
            <a:pPr lvl="1"/>
            <a:r>
              <a:rPr lang="de-CH" dirty="0"/>
              <a:t>Festlegung der internen Stützmassnahmen</a:t>
            </a:r>
          </a:p>
          <a:p>
            <a:endParaRPr lang="de-CH" dirty="0"/>
          </a:p>
          <a:p>
            <a:r>
              <a:rPr lang="de-CH" dirty="0"/>
              <a:t>Schweizer Produzentenpreise bleiben im internationalen Vergleich hoch</a:t>
            </a:r>
          </a:p>
          <a:p>
            <a:pPr lvl="1"/>
            <a:r>
              <a:rPr lang="de-CH" dirty="0"/>
              <a:t>Höhere Produktions- und Distributionskosten </a:t>
            </a:r>
          </a:p>
          <a:p>
            <a:pPr lvl="1"/>
            <a:r>
              <a:rPr lang="de-CH" dirty="0"/>
              <a:t>Grenzschutz</a:t>
            </a:r>
          </a:p>
          <a:p>
            <a:pPr lvl="1"/>
            <a:r>
              <a:rPr lang="de-CH" dirty="0"/>
              <a:t>Frankenstärke</a:t>
            </a:r>
          </a:p>
          <a:p>
            <a:pPr lvl="1"/>
            <a:endParaRPr lang="de-CH" dirty="0"/>
          </a:p>
          <a:p>
            <a:r>
              <a:rPr lang="de-CH" dirty="0"/>
              <a:t>Schere in der Zahlungsbereitschaft von Konsumenten wird sich öffnen</a:t>
            </a:r>
          </a:p>
          <a:p>
            <a:endParaRPr lang="de-CH" dirty="0"/>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15</a:t>
            </a:fld>
            <a:endParaRPr lang="de-DE" altLang="de-DE" dirty="0" smtClean="0"/>
          </a:p>
        </p:txBody>
      </p:sp>
    </p:spTree>
    <p:extLst>
      <p:ext uri="{BB962C8B-B14F-4D97-AF65-F5344CB8AC3E}">
        <p14:creationId xmlns:p14="http://schemas.microsoft.com/office/powerpoint/2010/main" val="807729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Allgemeine Marktentwicklung Schweiz</a:t>
            </a:r>
          </a:p>
        </p:txBody>
      </p:sp>
      <p:sp>
        <p:nvSpPr>
          <p:cNvPr id="3" name="Inhaltsplatzhalter 2"/>
          <p:cNvSpPr>
            <a:spLocks noGrp="1"/>
          </p:cNvSpPr>
          <p:nvPr>
            <p:ph idx="12"/>
          </p:nvPr>
        </p:nvSpPr>
        <p:spPr/>
        <p:txBody>
          <a:bodyPr/>
          <a:lstStyle/>
          <a:p>
            <a:r>
              <a:rPr lang="de-CH" dirty="0"/>
              <a:t>Verbesserung der </a:t>
            </a:r>
            <a:r>
              <a:rPr lang="de-CH" dirty="0" smtClean="0"/>
              <a:t>Wettbewerbsfähigkeit </a:t>
            </a:r>
            <a:endParaRPr lang="de-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r>
              <a:rPr lang="de-CH" dirty="0"/>
              <a:t>Wettbewerbsfähigkeit weiter verbessern </a:t>
            </a:r>
          </a:p>
          <a:p>
            <a:pPr lvl="1"/>
            <a:r>
              <a:rPr lang="de-CH" dirty="0"/>
              <a:t>Steigerung der Produktivität</a:t>
            </a:r>
          </a:p>
          <a:p>
            <a:pPr lvl="1"/>
            <a:r>
              <a:rPr lang="de-CH" dirty="0"/>
              <a:t>Kosten senken (in der gesamten Wertschöpfungskette)</a:t>
            </a:r>
          </a:p>
          <a:p>
            <a:pPr lvl="1"/>
            <a:r>
              <a:rPr lang="de-CH" dirty="0"/>
              <a:t>In-Wert-Setzung der hohen Schweizer Produktequalität</a:t>
            </a:r>
          </a:p>
          <a:p>
            <a:pPr lvl="1"/>
            <a:endParaRPr lang="de-CH" dirty="0"/>
          </a:p>
          <a:p>
            <a:pPr lvl="1"/>
            <a:r>
              <a:rPr lang="de-CH" dirty="0"/>
              <a:t>Nachhaltigkeit und Regionalität als starke Wertekombination</a:t>
            </a:r>
          </a:p>
          <a:p>
            <a:pPr lvl="1"/>
            <a:r>
              <a:rPr lang="de-CH" dirty="0"/>
              <a:t>Innovative Entwicklung von Premium- und Labelprodukten (z.B. Bio)</a:t>
            </a:r>
          </a:p>
          <a:p>
            <a:pPr lvl="1"/>
            <a:r>
              <a:rPr lang="de-CH" dirty="0"/>
              <a:t>Technologiefreundliche Grundstimmung</a:t>
            </a:r>
          </a:p>
          <a:p>
            <a:pPr lvl="1"/>
            <a:endParaRPr lang="de-CH" dirty="0"/>
          </a:p>
          <a:p>
            <a:r>
              <a:rPr lang="de-CH" dirty="0"/>
              <a:t>Bio liegt im Trend und trifft den Nerv der Zeit.</a:t>
            </a:r>
          </a:p>
          <a:p>
            <a:r>
              <a:rPr lang="de-CH" dirty="0"/>
              <a:t>Kann Biobranche weiterhin mit stabilen Marktbedingungen und angemessenen Wachstumsraten rechnen?</a:t>
            </a:r>
          </a:p>
          <a:p>
            <a:endParaRPr lang="de-CH" dirty="0"/>
          </a:p>
          <a:p>
            <a:endParaRPr lang="de-CH" dirty="0"/>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16</a:t>
            </a:fld>
            <a:endParaRPr lang="de-DE" altLang="de-DE" dirty="0" smtClean="0"/>
          </a:p>
        </p:txBody>
      </p:sp>
    </p:spTree>
    <p:extLst>
      <p:ext uri="{BB962C8B-B14F-4D97-AF65-F5344CB8AC3E}">
        <p14:creationId xmlns:p14="http://schemas.microsoft.com/office/powerpoint/2010/main" val="3264057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Gemeinsame Agrarpolitik der EU (GAP)</a:t>
            </a:r>
          </a:p>
        </p:txBody>
      </p:sp>
      <p:sp>
        <p:nvSpPr>
          <p:cNvPr id="3" name="Inhaltsplatzhalter 2"/>
          <p:cNvSpPr>
            <a:spLocks noGrp="1"/>
          </p:cNvSpPr>
          <p:nvPr>
            <p:ph idx="12"/>
          </p:nvPr>
        </p:nvSpPr>
        <p:spPr/>
        <p:txBody>
          <a:bodyPr/>
          <a:lstStyle/>
          <a:p>
            <a:r>
              <a:rPr lang="de-DE" dirty="0"/>
              <a:t>Entwicklung der </a:t>
            </a:r>
            <a:r>
              <a:rPr lang="de-DE" dirty="0" smtClean="0"/>
              <a:t>Marktstützung</a:t>
            </a:r>
            <a:r>
              <a:rPr lang="de-CH" dirty="0" smtClean="0"/>
              <a:t> </a:t>
            </a:r>
            <a:endParaRPr lang="de-CH" dirty="0"/>
          </a:p>
        </p:txBody>
      </p:sp>
      <p:sp>
        <p:nvSpPr>
          <p:cNvPr id="4" name="Inhaltsplatzhalter 3"/>
          <p:cNvSpPr>
            <a:spLocks noGrp="1"/>
          </p:cNvSpPr>
          <p:nvPr>
            <p:ph idx="14"/>
          </p:nvPr>
        </p:nvSpPr>
        <p:spPr/>
        <p:txBody>
          <a:bodyPr/>
          <a:lstStyle/>
          <a:p>
            <a:endParaRPr lang="de-CH" dirty="0"/>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17</a:t>
            </a:fld>
            <a:endParaRPr lang="de-DE" altLang="de-DE" dirty="0" smtClean="0"/>
          </a:p>
        </p:txBody>
      </p:sp>
      <p:graphicFrame>
        <p:nvGraphicFramePr>
          <p:cNvPr id="7" name="Inhaltsplatzhalter 7"/>
          <p:cNvGraphicFramePr>
            <a:graphicFrameLocks noGrp="1"/>
          </p:cNvGraphicFramePr>
          <p:nvPr>
            <p:ph sz="quarter" idx="17"/>
            <p:extLst>
              <p:ext uri="{D42A27DB-BD31-4B8C-83A1-F6EECF244321}">
                <p14:modId xmlns:p14="http://schemas.microsoft.com/office/powerpoint/2010/main" val="3936847464"/>
              </p:ext>
            </p:extLst>
          </p:nvPr>
        </p:nvGraphicFramePr>
        <p:xfrm>
          <a:off x="628650" y="1571625"/>
          <a:ext cx="7975797" cy="4692016"/>
        </p:xfrm>
        <a:graphic>
          <a:graphicData uri="http://schemas.openxmlformats.org/drawingml/2006/table">
            <a:tbl>
              <a:tblPr firstRow="1" bandRow="1">
                <a:tableStyleId>{F5AB1C69-6EDB-4FF4-983F-18BD219EF322}</a:tableStyleId>
              </a:tblPr>
              <a:tblGrid>
                <a:gridCol w="1075039"/>
                <a:gridCol w="655393"/>
                <a:gridCol w="2985681"/>
                <a:gridCol w="3259684"/>
              </a:tblGrid>
              <a:tr h="359752">
                <a:tc>
                  <a:txBody>
                    <a:bodyPr/>
                    <a:lstStyle/>
                    <a:p>
                      <a:r>
                        <a:rPr lang="de-CH" sz="1400" b="1" dirty="0" smtClean="0">
                          <a:solidFill>
                            <a:schemeClr val="tx1"/>
                          </a:solidFill>
                        </a:rPr>
                        <a:t>Jahr</a:t>
                      </a:r>
                      <a:endParaRPr lang="de-CH" sz="1400" b="1" dirty="0">
                        <a:solidFill>
                          <a:schemeClr val="tx1"/>
                        </a:solidFill>
                      </a:endParaRPr>
                    </a:p>
                  </a:txBody>
                  <a:tcPr>
                    <a:solidFill>
                      <a:schemeClr val="bg2">
                        <a:lumMod val="75000"/>
                      </a:schemeClr>
                    </a:solidFill>
                  </a:tcPr>
                </a:tc>
                <a:tc gridSpan="2">
                  <a:txBody>
                    <a:bodyPr/>
                    <a:lstStyle/>
                    <a:p>
                      <a:r>
                        <a:rPr lang="de-CH" sz="1400" dirty="0" smtClean="0">
                          <a:solidFill>
                            <a:schemeClr val="tx1"/>
                          </a:solidFill>
                        </a:rPr>
                        <a:t>Schweiz</a:t>
                      </a:r>
                      <a:endParaRPr lang="de-CH" sz="1400" dirty="0">
                        <a:solidFill>
                          <a:schemeClr val="tx1"/>
                        </a:solidFill>
                      </a:endParaRPr>
                    </a:p>
                  </a:txBody>
                  <a:tcPr>
                    <a:solidFill>
                      <a:schemeClr val="bg2">
                        <a:lumMod val="75000"/>
                      </a:schemeClr>
                    </a:solidFill>
                  </a:tcPr>
                </a:tc>
                <a:tc hMerge="1">
                  <a:txBody>
                    <a:bodyPr/>
                    <a:lstStyle/>
                    <a:p>
                      <a:endParaRPr lang="de-CH"/>
                    </a:p>
                  </a:txBody>
                  <a:tcPr/>
                </a:tc>
                <a:tc>
                  <a:txBody>
                    <a:bodyPr/>
                    <a:lstStyle/>
                    <a:p>
                      <a:r>
                        <a:rPr lang="de-CH" sz="1400" dirty="0" smtClean="0">
                          <a:solidFill>
                            <a:schemeClr val="tx1"/>
                          </a:solidFill>
                        </a:rPr>
                        <a:t>GAP (EU)</a:t>
                      </a:r>
                      <a:endParaRPr lang="de-CH" sz="1400" dirty="0">
                        <a:solidFill>
                          <a:schemeClr val="tx1"/>
                        </a:solidFill>
                      </a:endParaRPr>
                    </a:p>
                  </a:txBody>
                  <a:tcPr>
                    <a:solidFill>
                      <a:schemeClr val="bg2">
                        <a:lumMod val="75000"/>
                      </a:schemeClr>
                    </a:solidFill>
                  </a:tcPr>
                </a:tc>
              </a:tr>
              <a:tr h="729770">
                <a:tc>
                  <a:txBody>
                    <a:bodyPr/>
                    <a:lstStyle/>
                    <a:p>
                      <a:r>
                        <a:rPr lang="de-CH" sz="1400" b="1" dirty="0" smtClean="0"/>
                        <a:t>1960-1990</a:t>
                      </a:r>
                      <a:endParaRPr lang="de-CH" sz="1400" b="1" dirty="0">
                        <a:solidFill>
                          <a:schemeClr val="tx1"/>
                        </a:solidFill>
                      </a:endParaRPr>
                    </a:p>
                  </a:txBody>
                  <a:tcPr>
                    <a:solidFill>
                      <a:schemeClr val="bg2">
                        <a:lumMod val="90000"/>
                      </a:schemeClr>
                    </a:solidFill>
                  </a:tcPr>
                </a:tc>
                <a:tc gridSpan="2">
                  <a:txBody>
                    <a:bodyPr/>
                    <a:lstStyle/>
                    <a:p>
                      <a:r>
                        <a:rPr lang="de-CH" sz="1400" dirty="0" smtClean="0"/>
                        <a:t>Agrarreform: Preisstützungen, Versorgungssicherheit</a:t>
                      </a:r>
                      <a:r>
                        <a:rPr lang="de-CH" sz="1400" baseline="0" dirty="0" smtClean="0"/>
                        <a:t> </a:t>
                      </a:r>
                      <a:r>
                        <a:rPr lang="de-CH" sz="1400" baseline="0" dirty="0" smtClean="0">
                          <a:sym typeface="Wingdings" panose="05000000000000000000" pitchFamily="2" charset="2"/>
                        </a:rPr>
                        <a:t> Überproduktion, hohes Preisniveau, ökologische Probleme</a:t>
                      </a:r>
                      <a:endParaRPr lang="de-CH" sz="1400" dirty="0">
                        <a:solidFill>
                          <a:schemeClr val="tx1"/>
                        </a:solidFill>
                      </a:endParaRPr>
                    </a:p>
                  </a:txBody>
                  <a:tcPr>
                    <a:solidFill>
                      <a:schemeClr val="bg2">
                        <a:lumMod val="90000"/>
                      </a:schemeClr>
                    </a:solidFill>
                  </a:tcPr>
                </a:tc>
                <a:tc hMerge="1">
                  <a:txBody>
                    <a:bodyPr/>
                    <a:lstStyle/>
                    <a:p>
                      <a:endParaRPr lang="de-CH"/>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CH" sz="1400" dirty="0" smtClean="0"/>
                        <a:t>Unterstützung der Landwirte über Preisgarantien</a:t>
                      </a:r>
                      <a:r>
                        <a:rPr lang="de-CH" sz="1400" baseline="0" dirty="0" smtClean="0"/>
                        <a:t> für Erzeugnisse</a:t>
                      </a:r>
                      <a:endParaRPr lang="de-CH" sz="1400" dirty="0" smtClean="0"/>
                    </a:p>
                    <a:p>
                      <a:endParaRPr lang="de-CH" sz="1400" dirty="0">
                        <a:solidFill>
                          <a:schemeClr val="tx1"/>
                        </a:solidFill>
                      </a:endParaRPr>
                    </a:p>
                  </a:txBody>
                  <a:tcPr>
                    <a:solidFill>
                      <a:schemeClr val="bg2">
                        <a:lumMod val="90000"/>
                      </a:schemeClr>
                    </a:solidFill>
                  </a:tcPr>
                </a:tc>
              </a:tr>
              <a:tr h="766104">
                <a:tc>
                  <a:txBody>
                    <a:bodyPr/>
                    <a:lstStyle/>
                    <a:p>
                      <a:r>
                        <a:rPr lang="de-CH" sz="1400" b="1" dirty="0" smtClean="0"/>
                        <a:t>ab 1990</a:t>
                      </a:r>
                      <a:endParaRPr lang="de-CH" sz="1400" b="1" dirty="0">
                        <a:solidFill>
                          <a:schemeClr val="tx1"/>
                        </a:solidFill>
                      </a:endParaRPr>
                    </a:p>
                  </a:txBody>
                  <a:tcPr>
                    <a:solidFill>
                      <a:schemeClr val="bg2">
                        <a:lumMod val="90000"/>
                      </a:schemeClr>
                    </a:solidFill>
                  </a:tcPr>
                </a:tc>
                <a:tc gridSpan="2">
                  <a:txBody>
                    <a:bodyPr/>
                    <a:lstStyle/>
                    <a:p>
                      <a:r>
                        <a:rPr lang="de-DE" sz="1400" dirty="0" smtClean="0"/>
                        <a:t>Direktzahlungen </a:t>
                      </a:r>
                      <a:br>
                        <a:rPr lang="de-DE" sz="1400" dirty="0" smtClean="0"/>
                      </a:br>
                      <a:r>
                        <a:rPr lang="de-DE" sz="1400" dirty="0" smtClean="0"/>
                        <a:t>(Voraussetzung ÖLN, seit 1997) </a:t>
                      </a:r>
                    </a:p>
                  </a:txBody>
                  <a:tcPr>
                    <a:solidFill>
                      <a:schemeClr val="bg2">
                        <a:lumMod val="90000"/>
                      </a:schemeClr>
                    </a:solidFill>
                  </a:tcPr>
                </a:tc>
                <a:tc hMerge="1">
                  <a:txBody>
                    <a:bodyPr/>
                    <a:lstStyle/>
                    <a:p>
                      <a:endParaRPr lang="de-CH"/>
                    </a:p>
                  </a:txBody>
                  <a:tcPr/>
                </a:tc>
                <a:tc>
                  <a:txBody>
                    <a:bodyPr/>
                    <a:lstStyle/>
                    <a:p>
                      <a:r>
                        <a:rPr lang="de-CH" sz="1400" dirty="0" smtClean="0"/>
                        <a:t>Senkung Preisgarantien,</a:t>
                      </a:r>
                      <a:r>
                        <a:rPr lang="de-CH" sz="1400" baseline="0" dirty="0" smtClean="0"/>
                        <a:t> </a:t>
                      </a:r>
                      <a:r>
                        <a:rPr lang="de-DE" sz="1400" dirty="0" smtClean="0"/>
                        <a:t>produktions-unabhängige Direktbeihilfen,</a:t>
                      </a:r>
                      <a:r>
                        <a:rPr lang="de-DE" sz="1400" baseline="0" dirty="0" smtClean="0"/>
                        <a:t> 1992 </a:t>
                      </a:r>
                      <a:r>
                        <a:rPr lang="de-DE" sz="1400" dirty="0" smtClean="0"/>
                        <a:t>Einführung Agrarumweltprogramme </a:t>
                      </a:r>
                      <a:endParaRPr lang="de-CH" sz="1400" dirty="0">
                        <a:solidFill>
                          <a:schemeClr val="tx1"/>
                        </a:solidFill>
                      </a:endParaRPr>
                    </a:p>
                  </a:txBody>
                  <a:tcPr>
                    <a:solidFill>
                      <a:schemeClr val="bg2">
                        <a:lumMod val="90000"/>
                      </a:schemeClr>
                    </a:solidFill>
                  </a:tcPr>
                </a:tc>
              </a:tr>
              <a:tr h="1368319">
                <a:tc>
                  <a:txBody>
                    <a:bodyPr/>
                    <a:lstStyle/>
                    <a:p>
                      <a:r>
                        <a:rPr lang="de-CH" sz="1400" b="1" dirty="0" smtClean="0"/>
                        <a:t>ab 2000</a:t>
                      </a:r>
                      <a:endParaRPr lang="de-CH" sz="1400" b="1" dirty="0">
                        <a:solidFill>
                          <a:schemeClr val="tx1"/>
                        </a:solidFill>
                      </a:endParaRPr>
                    </a:p>
                  </a:txBody>
                  <a:tcPr>
                    <a:solidFill>
                      <a:schemeClr val="bg2">
                        <a:lumMod val="90000"/>
                      </a:schemeClr>
                    </a:solidFill>
                  </a:tcPr>
                </a:tc>
                <a:tc>
                  <a:txBody>
                    <a:bodyPr/>
                    <a:lstStyle/>
                    <a:p>
                      <a:r>
                        <a:rPr lang="de-CH" sz="1400" dirty="0" smtClean="0"/>
                        <a:t>2001</a:t>
                      </a:r>
                      <a:br>
                        <a:rPr lang="de-CH" sz="1400" dirty="0" smtClean="0"/>
                      </a:br>
                      <a:r>
                        <a:rPr lang="de-CH" sz="1400" dirty="0" smtClean="0"/>
                        <a:t>2007</a:t>
                      </a:r>
                    </a:p>
                    <a:p>
                      <a:r>
                        <a:rPr lang="de-CH" sz="1400" dirty="0" smtClean="0"/>
                        <a:t/>
                      </a:r>
                      <a:br>
                        <a:rPr lang="de-CH" sz="1400" dirty="0" smtClean="0"/>
                      </a:br>
                      <a:r>
                        <a:rPr lang="de-CH" sz="1400" dirty="0" smtClean="0"/>
                        <a:t>2009</a:t>
                      </a:r>
                      <a:endParaRPr lang="de-CH" sz="1400" dirty="0" smtClean="0">
                        <a:solidFill>
                          <a:schemeClr val="tx1"/>
                        </a:solidFill>
                      </a:endParaRPr>
                    </a:p>
                  </a:txBody>
                  <a:tcPr>
                    <a:lnR w="12700" cap="flat" cmpd="sng" algn="ctr">
                      <a:solidFill>
                        <a:schemeClr val="bg2">
                          <a:lumMod val="90000"/>
                        </a:schemeClr>
                      </a:solidFill>
                      <a:prstDash val="solid"/>
                      <a:round/>
                      <a:headEnd type="none" w="med" len="med"/>
                      <a:tailEnd type="none" w="med" len="med"/>
                    </a:lnR>
                    <a:solidFill>
                      <a:schemeClr val="bg2">
                        <a:lumMod val="90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CH" sz="1400" dirty="0" smtClean="0"/>
                        <a:t>Liberalisierung des Getreidemarktes</a:t>
                      </a:r>
                    </a:p>
                    <a:p>
                      <a:pPr marL="0" marR="0" indent="0" algn="l" defTabSz="685800" rtl="0" eaLnBrk="1" fontAlgn="auto" latinLnBrk="0" hangingPunct="1">
                        <a:lnSpc>
                          <a:spcPct val="100000"/>
                        </a:lnSpc>
                        <a:spcBef>
                          <a:spcPts val="0"/>
                        </a:spcBef>
                        <a:spcAft>
                          <a:spcPts val="0"/>
                        </a:spcAft>
                        <a:buClrTx/>
                        <a:buSzTx/>
                        <a:buFontTx/>
                        <a:buNone/>
                        <a:tabLst/>
                        <a:defRPr/>
                      </a:pPr>
                      <a:r>
                        <a:rPr lang="de-CH" sz="1400" dirty="0" smtClean="0"/>
                        <a:t>Vollständige Öffnung des</a:t>
                      </a:r>
                      <a:r>
                        <a:rPr lang="de-CH" sz="1400" baseline="0" dirty="0" smtClean="0"/>
                        <a:t> </a:t>
                      </a:r>
                      <a:r>
                        <a:rPr lang="de-CH" sz="1400" dirty="0" smtClean="0"/>
                        <a:t>Käse-marktes gegenüber der  EU</a:t>
                      </a:r>
                    </a:p>
                    <a:p>
                      <a:pPr marL="0" marR="0" indent="0" algn="l" defTabSz="685800" rtl="0" eaLnBrk="1" fontAlgn="auto" latinLnBrk="0" hangingPunct="1">
                        <a:lnSpc>
                          <a:spcPct val="100000"/>
                        </a:lnSpc>
                        <a:spcBef>
                          <a:spcPts val="0"/>
                        </a:spcBef>
                        <a:spcAft>
                          <a:spcPts val="0"/>
                        </a:spcAft>
                        <a:buClrTx/>
                        <a:buSzTx/>
                        <a:buFontTx/>
                        <a:buNone/>
                        <a:tabLst/>
                        <a:defRPr/>
                      </a:pPr>
                      <a:r>
                        <a:rPr lang="de-CH" sz="1400" dirty="0" smtClean="0"/>
                        <a:t>Aufhebung der Milchkontingentierung</a:t>
                      </a:r>
                      <a:endParaRPr lang="de-CH" sz="1400" dirty="0" smtClean="0">
                        <a:solidFill>
                          <a:schemeClr val="tx1"/>
                        </a:solidFill>
                      </a:endParaRPr>
                    </a:p>
                  </a:txBody>
                  <a:tcPr>
                    <a:lnL w="12700" cap="flat" cmpd="sng" algn="ctr">
                      <a:solidFill>
                        <a:schemeClr val="bg2">
                          <a:lumMod val="90000"/>
                        </a:schemeClr>
                      </a:solidFill>
                      <a:prstDash val="solid"/>
                      <a:round/>
                      <a:headEnd type="none" w="med" len="med"/>
                      <a:tailEnd type="none" w="med" len="med"/>
                    </a:lnL>
                    <a:solidFill>
                      <a:schemeClr val="bg2">
                        <a:lumMod val="90000"/>
                      </a:schemeClr>
                    </a:solidFill>
                  </a:tcPr>
                </a:tc>
                <a:tc>
                  <a:txBody>
                    <a:bodyPr/>
                    <a:lstStyle/>
                    <a:p>
                      <a:r>
                        <a:rPr lang="de-CH" sz="1400" dirty="0" smtClean="0"/>
                        <a:t>Cross</a:t>
                      </a:r>
                      <a:r>
                        <a:rPr lang="de-CH" sz="1400" baseline="0" dirty="0" smtClean="0"/>
                        <a:t> Compliance: Prämienzahlungen bei Einhaltung von Umweltstandards </a:t>
                      </a:r>
                      <a:endParaRPr lang="de-CH" sz="1400" dirty="0">
                        <a:solidFill>
                          <a:schemeClr val="tx1"/>
                        </a:solidFill>
                      </a:endParaRPr>
                    </a:p>
                  </a:txBody>
                  <a:tcPr>
                    <a:solidFill>
                      <a:schemeClr val="bg2">
                        <a:lumMod val="90000"/>
                      </a:schemeClr>
                    </a:solidFill>
                  </a:tcPr>
                </a:tc>
              </a:tr>
              <a:tr h="942619">
                <a:tc>
                  <a:txBody>
                    <a:bodyPr/>
                    <a:lstStyle/>
                    <a:p>
                      <a:r>
                        <a:rPr lang="de-CH" sz="1400" b="1" dirty="0" smtClean="0"/>
                        <a:t>2014</a:t>
                      </a:r>
                      <a:endParaRPr lang="de-CH" sz="1400" b="1" dirty="0">
                        <a:solidFill>
                          <a:schemeClr val="tx1"/>
                        </a:solidFill>
                      </a:endParaRPr>
                    </a:p>
                  </a:txBody>
                  <a:tcPr>
                    <a:solidFill>
                      <a:schemeClr val="bg2">
                        <a:lumMod val="90000"/>
                      </a:schemeClr>
                    </a:solidFill>
                  </a:tcPr>
                </a:tc>
                <a:tc gridSpan="2">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CH" sz="1400" dirty="0" smtClean="0"/>
                        <a:t>AP 14/17: Ökologisierung (z.B. Graslandbasierte Milch- und Fleischproduktion, höhere Biobeiträge und</a:t>
                      </a:r>
                      <a:r>
                        <a:rPr lang="de-CH" sz="1400" baseline="0" dirty="0" smtClean="0"/>
                        <a:t> </a:t>
                      </a:r>
                      <a:r>
                        <a:rPr lang="de-CH" sz="1400" dirty="0" smtClean="0"/>
                        <a:t>Ressourceneffizienzbeiträge)</a:t>
                      </a:r>
                      <a:endParaRPr lang="de-CH" sz="1400" dirty="0" smtClean="0">
                        <a:solidFill>
                          <a:schemeClr val="tx1"/>
                        </a:solidFill>
                      </a:endParaRPr>
                    </a:p>
                  </a:txBody>
                  <a:tcPr>
                    <a:solidFill>
                      <a:schemeClr val="bg2">
                        <a:lumMod val="90000"/>
                      </a:schemeClr>
                    </a:solidFill>
                  </a:tcPr>
                </a:tc>
                <a:tc hMerge="1">
                  <a:txBody>
                    <a:bodyPr/>
                    <a:lstStyle/>
                    <a:p>
                      <a:endParaRPr lang="de-CH"/>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DE" sz="1400" dirty="0" smtClean="0"/>
                        <a:t>Greening: obligatorische Anbaudiversifizierung, Dauergrünland-Erhalt und Flächennutzung im Umweltinteresse </a:t>
                      </a:r>
                      <a:endParaRPr lang="de-CH" sz="1400" dirty="0" smtClean="0"/>
                    </a:p>
                  </a:txBody>
                  <a:tcPr>
                    <a:solidFill>
                      <a:schemeClr val="bg2">
                        <a:lumMod val="90000"/>
                      </a:schemeClr>
                    </a:solidFill>
                  </a:tcPr>
                </a:tc>
              </a:tr>
              <a:tr h="516920">
                <a:tc>
                  <a:txBody>
                    <a:bodyPr/>
                    <a:lstStyle/>
                    <a:p>
                      <a:endParaRPr lang="de-CH" sz="1400" b="1" dirty="0">
                        <a:solidFill>
                          <a:schemeClr val="tx1"/>
                        </a:solidFill>
                      </a:endParaRPr>
                    </a:p>
                  </a:txBody>
                  <a:tcPr>
                    <a:solidFill>
                      <a:schemeClr val="bg2">
                        <a:lumMod val="90000"/>
                      </a:schemeClr>
                    </a:solidFill>
                  </a:tcPr>
                </a:tc>
                <a:tc gridSpan="2">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CH" sz="1400" dirty="0" smtClean="0"/>
                        <a:t>Abbau von Grenzschutz, internen Marktstützungen, Exportsubventionen</a:t>
                      </a:r>
                      <a:endParaRPr lang="de-CH" sz="1400" dirty="0" smtClean="0">
                        <a:solidFill>
                          <a:schemeClr val="tx1"/>
                        </a:solidFill>
                      </a:endParaRPr>
                    </a:p>
                  </a:txBody>
                  <a:tcPr>
                    <a:solidFill>
                      <a:schemeClr val="bg2">
                        <a:lumMod val="90000"/>
                      </a:schemeClr>
                    </a:solidFill>
                  </a:tcPr>
                </a:tc>
                <a:tc hMerge="1">
                  <a:txBody>
                    <a:bodyPr/>
                    <a:lstStyle/>
                    <a:p>
                      <a:endParaRPr lang="de-CH"/>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de-CH" sz="1400" dirty="0" smtClean="0"/>
                    </a:p>
                  </a:txBody>
                  <a:tcPr>
                    <a:solidFill>
                      <a:schemeClr val="bg2">
                        <a:lumMod val="90000"/>
                      </a:schemeClr>
                    </a:solidFill>
                  </a:tcPr>
                </a:tc>
              </a:tr>
            </a:tbl>
          </a:graphicData>
        </a:graphic>
      </p:graphicFrame>
    </p:spTree>
    <p:extLst>
      <p:ext uri="{BB962C8B-B14F-4D97-AF65-F5344CB8AC3E}">
        <p14:creationId xmlns:p14="http://schemas.microsoft.com/office/powerpoint/2010/main" val="3238117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Marktentwicklung im nationalen Umfeld</a:t>
            </a:r>
          </a:p>
        </p:txBody>
      </p:sp>
      <p:sp>
        <p:nvSpPr>
          <p:cNvPr id="3" name="Inhaltsplatzhalter 2"/>
          <p:cNvSpPr>
            <a:spLocks noGrp="1"/>
          </p:cNvSpPr>
          <p:nvPr>
            <p:ph idx="12"/>
          </p:nvPr>
        </p:nvSpPr>
        <p:spPr/>
        <p:txBody>
          <a:bodyPr/>
          <a:lstStyle/>
          <a:p>
            <a:r>
              <a:rPr lang="de-CH" dirty="0"/>
              <a:t>Handel Schweiz -</a:t>
            </a:r>
            <a:r>
              <a:rPr lang="de-CH" dirty="0" smtClean="0"/>
              <a:t> EU </a:t>
            </a:r>
            <a:endParaRPr lang="de-CH" dirty="0"/>
          </a:p>
        </p:txBody>
      </p:sp>
      <p:sp>
        <p:nvSpPr>
          <p:cNvPr id="4" name="Inhaltsplatzhalter 3"/>
          <p:cNvSpPr>
            <a:spLocks noGrp="1"/>
          </p:cNvSpPr>
          <p:nvPr>
            <p:ph idx="14"/>
          </p:nvPr>
        </p:nvSpPr>
        <p:spPr/>
        <p:txBody>
          <a:bodyPr/>
          <a:lstStyle/>
          <a:p>
            <a:r>
              <a:rPr lang="de-CH" dirty="0"/>
              <a:t>Quelle: EDA, </a:t>
            </a:r>
            <a:r>
              <a:rPr lang="de-CH" dirty="0" smtClean="0"/>
              <a:t>2015 </a:t>
            </a:r>
            <a:endParaRPr lang="de-CH" dirty="0"/>
          </a:p>
        </p:txBody>
      </p:sp>
      <p:sp>
        <p:nvSpPr>
          <p:cNvPr id="5" name="Inhaltsplatzhalter 4"/>
          <p:cNvSpPr>
            <a:spLocks noGrp="1"/>
          </p:cNvSpPr>
          <p:nvPr>
            <p:ph sz="quarter" idx="17"/>
          </p:nvPr>
        </p:nvSpPr>
        <p:spPr/>
        <p:txBody>
          <a:bodyPr/>
          <a:lstStyle/>
          <a:p>
            <a:r>
              <a:rPr lang="de-CH" dirty="0"/>
              <a:t>Zollfreier Export (und Import) erleichtert durch Umsetzung der bilateralen Abkommen mit der EU </a:t>
            </a:r>
          </a:p>
          <a:p>
            <a:pPr lvl="1"/>
            <a:r>
              <a:rPr lang="de-CH" dirty="0"/>
              <a:t>Abbau von Importkontingenten und Zoll </a:t>
            </a:r>
          </a:p>
          <a:p>
            <a:pPr marL="685800" lvl="2" indent="0">
              <a:buNone/>
            </a:pPr>
            <a:r>
              <a:rPr lang="de-CH" sz="1600" dirty="0"/>
              <a:t>z.B. Zollfreier Handel von Käse (seit 2007 vollständig liberalisiert) </a:t>
            </a:r>
          </a:p>
          <a:p>
            <a:pPr marL="685800" lvl="2" indent="0">
              <a:buNone/>
            </a:pPr>
            <a:r>
              <a:rPr lang="de-CH" sz="1600" dirty="0"/>
              <a:t>z.B. Handel von Früchte, Gemüse, Fleisch (teilweise erleichtert)</a:t>
            </a:r>
          </a:p>
          <a:p>
            <a:pPr lvl="1"/>
            <a:r>
              <a:rPr lang="de-CH" dirty="0"/>
              <a:t>Abbau von Handelshemmnissen in bestimmten Produktesegmenten (Produktevorschriften, Zulassungsbestimmungen)</a:t>
            </a:r>
          </a:p>
          <a:p>
            <a:pPr marL="685800" lvl="2" indent="0">
              <a:buNone/>
            </a:pPr>
            <a:r>
              <a:rPr lang="de-CH" sz="1600" dirty="0"/>
              <a:t>z.B. Wein und Spirituosen, Pflanzenschutz, Futtermittel, Saatgut</a:t>
            </a:r>
          </a:p>
          <a:p>
            <a:pPr marL="685800" lvl="2" indent="0">
              <a:buNone/>
            </a:pPr>
            <a:r>
              <a:rPr lang="de-CH" sz="1600" dirty="0"/>
              <a:t>z.B. Bio-Zertifikat wird in der EU anerkannt </a:t>
            </a:r>
          </a:p>
          <a:p>
            <a:pPr marL="685800" lvl="2" indent="0">
              <a:buNone/>
            </a:pPr>
            <a:endParaRPr lang="de-CH" dirty="0"/>
          </a:p>
          <a:p>
            <a:r>
              <a:rPr lang="de-CH" dirty="0"/>
              <a:t>2014: 60% der Agrarexporte in EU, 74% der Agrarimporte aus EU  </a:t>
            </a:r>
          </a:p>
          <a:p>
            <a:pPr lvl="1"/>
            <a:endParaRPr lang="de-CH" dirty="0"/>
          </a:p>
          <a:p>
            <a:r>
              <a:rPr lang="de-CH" dirty="0"/>
              <a:t>Bisher kaum Bioprodukte im Export. Gründe:</a:t>
            </a:r>
          </a:p>
          <a:p>
            <a:pPr lvl="1"/>
            <a:r>
              <a:rPr lang="de-CH" dirty="0"/>
              <a:t>Starke Binnennachfrage</a:t>
            </a:r>
          </a:p>
          <a:p>
            <a:pPr lvl="1"/>
            <a:r>
              <a:rPr lang="de-CH" dirty="0"/>
              <a:t>Hohes Schweizer </a:t>
            </a:r>
            <a:r>
              <a:rPr lang="de-CH" dirty="0" smtClean="0"/>
              <a:t>Preisniveau</a:t>
            </a:r>
            <a:endParaRPr lang="de-CH" dirty="0"/>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18</a:t>
            </a:fld>
            <a:endParaRPr lang="de-DE" altLang="de-DE" dirty="0" smtClean="0"/>
          </a:p>
        </p:txBody>
      </p:sp>
    </p:spTree>
    <p:extLst>
      <p:ext uri="{BB962C8B-B14F-4D97-AF65-F5344CB8AC3E}">
        <p14:creationId xmlns:p14="http://schemas.microsoft.com/office/powerpoint/2010/main" val="1094707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Markt und Konsum</a:t>
            </a:r>
            <a:endParaRPr lang="de-CH" dirty="0"/>
          </a:p>
        </p:txBody>
      </p:sp>
      <p:sp>
        <p:nvSpPr>
          <p:cNvPr id="3" name="Inhaltsplatzhalter 2"/>
          <p:cNvSpPr>
            <a:spLocks noGrp="1"/>
          </p:cNvSpPr>
          <p:nvPr>
            <p:ph idx="12"/>
          </p:nvPr>
        </p:nvSpPr>
        <p:spPr/>
        <p:txBody>
          <a:bodyPr/>
          <a:lstStyle/>
          <a:p>
            <a:r>
              <a:rPr lang="de-CH" dirty="0" smtClean="0"/>
              <a:t>Links</a:t>
            </a:r>
            <a:endParaRPr lang="de-CH" dirty="0"/>
          </a:p>
        </p:txBody>
      </p:sp>
      <p:sp>
        <p:nvSpPr>
          <p:cNvPr id="5" name="Inhaltsplatzhalter 4"/>
          <p:cNvSpPr>
            <a:spLocks noGrp="1"/>
          </p:cNvSpPr>
          <p:nvPr>
            <p:ph sz="quarter" idx="17"/>
          </p:nvPr>
        </p:nvSpPr>
        <p:spPr/>
        <p:txBody>
          <a:bodyPr/>
          <a:lstStyle/>
          <a:p>
            <a:r>
              <a:rPr lang="de-CH" dirty="0">
                <a:hlinkClick r:id="rId2"/>
              </a:rPr>
              <a:t>Biomarkt (Informationen in bioaktuell.ch)</a:t>
            </a:r>
            <a:endParaRPr lang="de-CH" dirty="0">
              <a:hlinkClick r:id=""/>
            </a:endParaRPr>
          </a:p>
          <a:p>
            <a:r>
              <a:rPr lang="de-CH" dirty="0">
                <a:hlinkClick r:id="rId3"/>
              </a:rPr>
              <a:t>The world of organic agriculture, statistics &amp; ermerging trends (fibl, ifoam, </a:t>
            </a:r>
            <a:r>
              <a:rPr lang="de-CH" dirty="0" smtClean="0">
                <a:hlinkClick r:id="rId3"/>
              </a:rPr>
              <a:t>2017)</a:t>
            </a:r>
            <a:endParaRPr lang="de-CH" dirty="0">
              <a:hlinkClick r:id="rId4"/>
            </a:endParaRPr>
          </a:p>
          <a:p>
            <a:r>
              <a:rPr lang="de-CH" dirty="0" smtClean="0">
                <a:hlinkClick r:id="rId5"/>
              </a:rPr>
              <a:t>Global </a:t>
            </a:r>
            <a:r>
              <a:rPr lang="de-CH" dirty="0" err="1">
                <a:hlinkClick r:id="rId5"/>
              </a:rPr>
              <a:t>organic</a:t>
            </a:r>
            <a:r>
              <a:rPr lang="de-CH" dirty="0">
                <a:hlinkClick r:id="rId5"/>
              </a:rPr>
              <a:t> </a:t>
            </a:r>
            <a:r>
              <a:rPr lang="de-CH" dirty="0" err="1">
                <a:hlinkClick r:id="rId5"/>
              </a:rPr>
              <a:t>farming</a:t>
            </a:r>
            <a:r>
              <a:rPr lang="de-CH" dirty="0">
                <a:hlinkClick r:id="rId5"/>
              </a:rPr>
              <a:t> </a:t>
            </a:r>
            <a:r>
              <a:rPr lang="de-CH" dirty="0" err="1">
                <a:hlinkClick r:id="rId5"/>
              </a:rPr>
              <a:t>statistics</a:t>
            </a:r>
            <a:r>
              <a:rPr lang="de-CH" dirty="0">
                <a:hlinkClick r:id="rId5"/>
              </a:rPr>
              <a:t> </a:t>
            </a:r>
            <a:r>
              <a:rPr lang="de-CH" dirty="0" err="1">
                <a:hlinkClick r:id="rId5"/>
              </a:rPr>
              <a:t>and</a:t>
            </a:r>
            <a:r>
              <a:rPr lang="de-CH" dirty="0">
                <a:hlinkClick r:id="rId5"/>
              </a:rPr>
              <a:t> </a:t>
            </a:r>
            <a:r>
              <a:rPr lang="de-CH" dirty="0" err="1" smtClean="0">
                <a:hlinkClick r:id="rId5"/>
              </a:rPr>
              <a:t>news</a:t>
            </a:r>
            <a:r>
              <a:rPr lang="de-CH" dirty="0" smtClean="0">
                <a:hlinkClick r:id="rId5"/>
              </a:rPr>
              <a:t> (</a:t>
            </a:r>
            <a:r>
              <a:rPr lang="de-CH" dirty="0" err="1" smtClean="0">
                <a:hlinkClick r:id="rId5"/>
              </a:rPr>
              <a:t>interactiv</a:t>
            </a:r>
            <a:r>
              <a:rPr lang="de-CH" dirty="0" smtClean="0">
                <a:hlinkClick r:id="rId5"/>
              </a:rPr>
              <a:t> </a:t>
            </a:r>
            <a:r>
              <a:rPr lang="de-CH" dirty="0" err="1">
                <a:hlinkClick r:id="rId5"/>
              </a:rPr>
              <a:t>data</a:t>
            </a:r>
            <a:r>
              <a:rPr lang="de-CH" dirty="0">
                <a:hlinkClick r:id="rId5"/>
              </a:rPr>
              <a:t> </a:t>
            </a:r>
            <a:r>
              <a:rPr lang="de-CH" dirty="0" err="1" smtClean="0">
                <a:hlinkClick r:id="rId5"/>
              </a:rPr>
              <a:t>table</a:t>
            </a:r>
            <a:r>
              <a:rPr lang="de-CH" dirty="0" smtClean="0">
                <a:hlinkClick r:id="rId5"/>
              </a:rPr>
              <a:t>, </a:t>
            </a:r>
            <a:r>
              <a:rPr lang="de-CH" dirty="0" err="1">
                <a:hlinkClick r:id="rId5"/>
              </a:rPr>
              <a:t>FiBL</a:t>
            </a:r>
            <a:r>
              <a:rPr lang="de-CH" dirty="0">
                <a:hlinkClick r:id="rId5"/>
              </a:rPr>
              <a:t>)</a:t>
            </a:r>
            <a:endParaRPr lang="de-CH" dirty="0"/>
          </a:p>
          <a:p>
            <a:r>
              <a:rPr lang="de-CH" dirty="0">
                <a:hlinkClick r:id="rId6"/>
              </a:rPr>
              <a:t>Bio in Zahlen: Landwirtschafts- und Marktzahlen (Bio Suisse)</a:t>
            </a:r>
            <a:endParaRPr lang="de-CH" dirty="0"/>
          </a:p>
          <a:p>
            <a:r>
              <a:rPr lang="de-CH" dirty="0">
                <a:hlinkClick r:id="rId7"/>
              </a:rPr>
              <a:t>Knospehof (Bio Suisse) </a:t>
            </a:r>
            <a:endParaRPr lang="de-CH" dirty="0"/>
          </a:p>
          <a:p>
            <a:r>
              <a:rPr lang="de-CH" dirty="0">
                <a:hlinkClick r:id="rId8"/>
              </a:rPr>
              <a:t>Methoden und Projekte zur Marktentwicklung am FiBL</a:t>
            </a:r>
            <a:endParaRPr lang="de-CH" dirty="0">
              <a:hlinkClick r:id="rId4"/>
            </a:endParaRPr>
          </a:p>
          <a:p>
            <a:r>
              <a:rPr lang="de-CH" dirty="0" smtClean="0">
                <a:hlinkClick r:id="rId9"/>
              </a:rPr>
              <a:t>Die Bilateralen Abkommen Schweiz </a:t>
            </a:r>
            <a:r>
              <a:rPr lang="de-CH" dirty="0">
                <a:hlinkClick r:id="rId9"/>
              </a:rPr>
              <a:t>– Europäische Union (EDA, </a:t>
            </a:r>
            <a:r>
              <a:rPr lang="de-CH" dirty="0" smtClean="0">
                <a:hlinkClick r:id="rId9"/>
              </a:rPr>
              <a:t>2016)</a:t>
            </a:r>
            <a:endParaRPr lang="de-CH" dirty="0"/>
          </a:p>
          <a:p>
            <a:r>
              <a:rPr lang="de-CH" dirty="0">
                <a:hlinkClick r:id="rId10"/>
              </a:rPr>
              <a:t>Agrarbericht 2015 (BLW)</a:t>
            </a:r>
            <a:endParaRPr lang="de-CH" dirty="0"/>
          </a:p>
          <a:p>
            <a:r>
              <a:rPr lang="de-CH" dirty="0">
                <a:hlinkClick r:id="rId11"/>
              </a:rPr>
              <a:t>Labelinfo (Pusch Schweiz</a:t>
            </a:r>
            <a:r>
              <a:rPr lang="de-CH" dirty="0" smtClean="0">
                <a:hlinkClick r:id="rId11"/>
              </a:rPr>
              <a:t>)</a:t>
            </a:r>
            <a:r>
              <a:rPr lang="de-CH" dirty="0" smtClean="0"/>
              <a:t> </a:t>
            </a:r>
          </a:p>
          <a:p>
            <a:r>
              <a:rPr lang="de-CH" dirty="0" smtClean="0">
                <a:hlinkClick r:id="rId12"/>
              </a:rPr>
              <a:t>Biobarometer Schweiz (</a:t>
            </a:r>
            <a:r>
              <a:rPr lang="de-CH" dirty="0" err="1" smtClean="0">
                <a:hlinkClick r:id="rId12"/>
              </a:rPr>
              <a:t>FiBL</a:t>
            </a:r>
            <a:r>
              <a:rPr lang="de-CH" dirty="0" smtClean="0">
                <a:hlinkClick r:id="rId12"/>
              </a:rPr>
              <a:t>)</a:t>
            </a:r>
            <a:endParaRPr lang="de-CH" dirty="0"/>
          </a:p>
          <a:p>
            <a:r>
              <a:rPr lang="de-CH" dirty="0">
                <a:hlinkClick r:id="rId13"/>
              </a:rPr>
              <a:t>Die Bio-Branche 2014 in Deutschland (BÖLW) </a:t>
            </a:r>
            <a:endParaRPr lang="de-CH" dirty="0"/>
          </a:p>
          <a:p>
            <a:r>
              <a:rPr lang="de-CH" dirty="0" smtClean="0">
                <a:hlinkClick r:id="rId14"/>
              </a:rPr>
              <a:t>Marktanteile </a:t>
            </a:r>
            <a:r>
              <a:rPr lang="de-CH" dirty="0">
                <a:hlinkClick r:id="rId14"/>
              </a:rPr>
              <a:t>im Segment Bio-Lebensmittel (IOL, Uni Bonn)</a:t>
            </a:r>
            <a:endParaRPr lang="de-CH" dirty="0"/>
          </a:p>
          <a:p>
            <a:r>
              <a:rPr lang="de-CH" dirty="0"/>
              <a:t>weitere Grafiken zu Markt/Konsum im Kapitel 4 «Produktionsstatistik</a:t>
            </a:r>
            <a:r>
              <a:rPr lang="de-CH" dirty="0" smtClean="0"/>
              <a:t>» </a:t>
            </a:r>
            <a:endParaRPr lang="de-CH" dirty="0"/>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1</a:t>
            </a:fld>
            <a:endParaRPr lang="de-DE" altLang="de-DE" dirty="0" smtClean="0"/>
          </a:p>
        </p:txBody>
      </p:sp>
    </p:spTree>
    <p:extLst>
      <p:ext uri="{BB962C8B-B14F-4D97-AF65-F5344CB8AC3E}">
        <p14:creationId xmlns:p14="http://schemas.microsoft.com/office/powerpoint/2010/main" val="38750912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Biomarktentwicklung Schweiz</a:t>
            </a:r>
          </a:p>
        </p:txBody>
      </p:sp>
      <p:sp>
        <p:nvSpPr>
          <p:cNvPr id="3" name="Inhaltsplatzhalter 2"/>
          <p:cNvSpPr>
            <a:spLocks noGrp="1"/>
          </p:cNvSpPr>
          <p:nvPr>
            <p:ph idx="12"/>
          </p:nvPr>
        </p:nvSpPr>
        <p:spPr/>
        <p:txBody>
          <a:bodyPr/>
          <a:lstStyle/>
          <a:p>
            <a:r>
              <a:rPr lang="de-CH" dirty="0"/>
              <a:t>Konsumtourismus und ausländische </a:t>
            </a:r>
            <a:r>
              <a:rPr lang="de-CH" dirty="0" smtClean="0"/>
              <a:t>Discounter </a:t>
            </a:r>
            <a:endParaRPr lang="de-CH" dirty="0"/>
          </a:p>
        </p:txBody>
      </p:sp>
      <p:sp>
        <p:nvSpPr>
          <p:cNvPr id="4" name="Inhaltsplatzhalter 3"/>
          <p:cNvSpPr>
            <a:spLocks noGrp="1"/>
          </p:cNvSpPr>
          <p:nvPr>
            <p:ph idx="14"/>
          </p:nvPr>
        </p:nvSpPr>
        <p:spPr/>
        <p:txBody>
          <a:bodyPr/>
          <a:lstStyle/>
          <a:p>
            <a:r>
              <a:rPr lang="de-CH" dirty="0"/>
              <a:t>Foodaktuell.ch (10.6.2015</a:t>
            </a:r>
            <a:r>
              <a:rPr lang="de-CH" dirty="0" smtClean="0"/>
              <a:t>) </a:t>
            </a:r>
            <a:endParaRPr lang="de-CH" dirty="0"/>
          </a:p>
        </p:txBody>
      </p:sp>
      <p:sp>
        <p:nvSpPr>
          <p:cNvPr id="5" name="Inhaltsplatzhalter 4"/>
          <p:cNvSpPr>
            <a:spLocks noGrp="1"/>
          </p:cNvSpPr>
          <p:nvPr>
            <p:ph sz="quarter" idx="17"/>
          </p:nvPr>
        </p:nvSpPr>
        <p:spPr/>
        <p:txBody>
          <a:bodyPr/>
          <a:lstStyle/>
          <a:p>
            <a:r>
              <a:rPr lang="de-CH" dirty="0" smtClean="0"/>
              <a:t>Entwicklung </a:t>
            </a:r>
            <a:r>
              <a:rPr lang="de-CH" dirty="0"/>
              <a:t>im Konsumtourismus </a:t>
            </a:r>
          </a:p>
          <a:p>
            <a:pPr lvl="1"/>
            <a:r>
              <a:rPr lang="de-CH" dirty="0"/>
              <a:t>Schweizer Konsumenten kaufen im grenznahen Ausland Schweizer Produkte mit Swissness-Label, Bio- und weitere Qualitätsprodukte </a:t>
            </a:r>
          </a:p>
          <a:p>
            <a:endParaRPr lang="de-CH" dirty="0"/>
          </a:p>
          <a:p>
            <a:r>
              <a:rPr lang="de-CH" dirty="0"/>
              <a:t>Inländische Ableger von Aldi und Lidl </a:t>
            </a:r>
            <a:r>
              <a:rPr lang="de-CH" dirty="0" smtClean="0"/>
              <a:t>wollen </a:t>
            </a:r>
            <a:r>
              <a:rPr lang="de-CH" dirty="0"/>
              <a:t>sich mit </a:t>
            </a:r>
            <a:br>
              <a:rPr lang="de-CH" dirty="0"/>
            </a:br>
            <a:r>
              <a:rPr lang="de-CH" dirty="0"/>
              <a:t>Schweizer Bioqualität zu profilieren</a:t>
            </a:r>
          </a:p>
          <a:p>
            <a:endParaRPr lang="de-CH" dirty="0"/>
          </a:p>
          <a:p>
            <a:r>
              <a:rPr lang="de-CH" dirty="0"/>
              <a:t>Bio Suisse verwehrt den beiden Discountern Vermarktung </a:t>
            </a:r>
            <a:br>
              <a:rPr lang="de-CH" dirty="0"/>
            </a:br>
            <a:r>
              <a:rPr lang="de-CH" dirty="0"/>
              <a:t>unter dem Knospe-Label</a:t>
            </a:r>
          </a:p>
          <a:p>
            <a:pPr lvl="1"/>
            <a:r>
              <a:rPr lang="de-CH" dirty="0" smtClean="0"/>
              <a:t>Bio Suisse fordert die Einhaltung ihrer Distributionspolitik, wie z.B. ein langjähriges Engagement für biologische Landwirtschaft in der Schweiz </a:t>
            </a:r>
          </a:p>
          <a:p>
            <a:endParaRPr lang="de-CH" dirty="0"/>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19</a:t>
            </a:fld>
            <a:endParaRPr lang="de-DE" altLang="de-DE" dirty="0" smtClean="0"/>
          </a:p>
        </p:txBody>
      </p:sp>
    </p:spTree>
    <p:extLst>
      <p:ext uri="{BB962C8B-B14F-4D97-AF65-F5344CB8AC3E}">
        <p14:creationId xmlns:p14="http://schemas.microsoft.com/office/powerpoint/2010/main" val="1750761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Biomarktentwicklung Schweiz</a:t>
            </a:r>
          </a:p>
        </p:txBody>
      </p:sp>
      <p:sp>
        <p:nvSpPr>
          <p:cNvPr id="3" name="Inhaltsplatzhalter 2"/>
          <p:cNvSpPr>
            <a:spLocks noGrp="1"/>
          </p:cNvSpPr>
          <p:nvPr>
            <p:ph idx="12"/>
          </p:nvPr>
        </p:nvSpPr>
        <p:spPr/>
        <p:txBody>
          <a:bodyPr/>
          <a:lstStyle/>
          <a:p>
            <a:r>
              <a:rPr lang="de-CH" dirty="0" smtClean="0"/>
              <a:t>Regionalität </a:t>
            </a:r>
            <a:endParaRPr lang="de-CH" dirty="0"/>
          </a:p>
        </p:txBody>
      </p:sp>
      <p:sp>
        <p:nvSpPr>
          <p:cNvPr id="4" name="Inhaltsplatzhalter 3"/>
          <p:cNvSpPr>
            <a:spLocks noGrp="1"/>
          </p:cNvSpPr>
          <p:nvPr>
            <p:ph idx="14"/>
          </p:nvPr>
        </p:nvSpPr>
        <p:spPr/>
        <p:txBody>
          <a:bodyPr/>
          <a:lstStyle/>
          <a:p>
            <a:r>
              <a:rPr lang="de-CH" dirty="0"/>
              <a:t>Quelle: Bio </a:t>
            </a:r>
            <a:r>
              <a:rPr lang="de-CH" dirty="0" smtClean="0"/>
              <a:t>Suisse </a:t>
            </a:r>
            <a:endParaRPr lang="de-CH" dirty="0"/>
          </a:p>
        </p:txBody>
      </p:sp>
      <p:sp>
        <p:nvSpPr>
          <p:cNvPr id="5" name="Inhaltsplatzhalter 4"/>
          <p:cNvSpPr>
            <a:spLocks noGrp="1"/>
          </p:cNvSpPr>
          <p:nvPr>
            <p:ph sz="quarter" idx="17"/>
          </p:nvPr>
        </p:nvSpPr>
        <p:spPr/>
        <p:txBody>
          <a:bodyPr/>
          <a:lstStyle/>
          <a:p>
            <a:r>
              <a:rPr lang="de-CH" dirty="0" smtClean="0"/>
              <a:t>Allgemein starker Trend </a:t>
            </a:r>
            <a:r>
              <a:rPr lang="de-CH" dirty="0"/>
              <a:t>nach </a:t>
            </a:r>
            <a:r>
              <a:rPr lang="de-CH" dirty="0" smtClean="0"/>
              <a:t>Regionalität</a:t>
            </a:r>
          </a:p>
          <a:p>
            <a:pPr lvl="1"/>
            <a:r>
              <a:rPr lang="de-CH" dirty="0"/>
              <a:t>s</a:t>
            </a:r>
            <a:r>
              <a:rPr lang="de-CH" dirty="0" smtClean="0"/>
              <a:t>chwieriger, Marktanteile für Bio zu gewinnen</a:t>
            </a:r>
            <a:endParaRPr lang="de-CH" dirty="0"/>
          </a:p>
          <a:p>
            <a:pPr lvl="1"/>
            <a:endParaRPr lang="de-CH" dirty="0"/>
          </a:p>
          <a:p>
            <a:r>
              <a:rPr lang="de-CH" dirty="0"/>
              <a:t>Bio Suisse bekennt sich klar zur Schweizer Herkunft, es werden nur Produkte importiert, die </a:t>
            </a:r>
          </a:p>
          <a:p>
            <a:pPr lvl="1"/>
            <a:r>
              <a:rPr lang="de-CH" dirty="0"/>
              <a:t>nicht in der Schweiz produziert werden können (z.B. Kaffee)</a:t>
            </a:r>
          </a:p>
          <a:p>
            <a:pPr lvl="1"/>
            <a:r>
              <a:rPr lang="de-CH" dirty="0"/>
              <a:t>Nicht in genügender Menge produziert werden (z.B. Getreide)</a:t>
            </a:r>
          </a:p>
          <a:p>
            <a:pPr lvl="1"/>
            <a:endParaRPr lang="de-CH" dirty="0"/>
          </a:p>
          <a:p>
            <a:r>
              <a:rPr lang="de-CH" dirty="0" smtClean="0"/>
              <a:t>Verarbeitung </a:t>
            </a:r>
            <a:r>
              <a:rPr lang="de-CH" dirty="0"/>
              <a:t>findet hauptsächlich in der Schweiz statt</a:t>
            </a:r>
          </a:p>
          <a:p>
            <a:pPr lvl="1"/>
            <a:endParaRPr lang="de-CH" dirty="0"/>
          </a:p>
          <a:p>
            <a:r>
              <a:rPr lang="de-CH" dirty="0"/>
              <a:t>Einhaltung von Regionalität bleibt aufgrund </a:t>
            </a:r>
            <a:r>
              <a:rPr lang="de-CH" dirty="0" smtClean="0"/>
              <a:t>der fehlenden Verfügbarkeit von Rohstoffen in der Region grosse </a:t>
            </a:r>
            <a:r>
              <a:rPr lang="de-CH" dirty="0"/>
              <a:t>Herausforderung (v.a. im Getreidesektor) </a:t>
            </a:r>
          </a:p>
          <a:p>
            <a:r>
              <a:rPr lang="de-CH" dirty="0"/>
              <a:t>Lösungen</a:t>
            </a:r>
          </a:p>
          <a:p>
            <a:pPr lvl="1"/>
            <a:r>
              <a:rPr lang="de-CH" dirty="0"/>
              <a:t>Kraftfutterlimite, grünlandbasierte Fütterung, Förderbeiträge, </a:t>
            </a:r>
            <a:r>
              <a:rPr lang="de-CH" dirty="0" smtClean="0"/>
              <a:t>Biooffensive</a:t>
            </a:r>
            <a:endParaRPr lang="de-CH" dirty="0"/>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20</a:t>
            </a:fld>
            <a:endParaRPr lang="de-DE" altLang="de-DE" dirty="0" smtClean="0"/>
          </a:p>
        </p:txBody>
      </p:sp>
    </p:spTree>
    <p:extLst>
      <p:ext uri="{BB962C8B-B14F-4D97-AF65-F5344CB8AC3E}">
        <p14:creationId xmlns:p14="http://schemas.microsoft.com/office/powerpoint/2010/main" val="11674733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Konsum von Bioprodukten</a:t>
            </a:r>
            <a:endParaRPr lang="de-CH" dirty="0"/>
          </a:p>
        </p:txBody>
      </p:sp>
      <p:sp>
        <p:nvSpPr>
          <p:cNvPr id="3" name="Inhaltsplatzhalter 2"/>
          <p:cNvSpPr>
            <a:spLocks noGrp="1"/>
          </p:cNvSpPr>
          <p:nvPr>
            <p:ph idx="12"/>
          </p:nvPr>
        </p:nvSpPr>
        <p:spPr/>
        <p:txBody>
          <a:bodyPr/>
          <a:lstStyle/>
          <a:p>
            <a:r>
              <a:rPr lang="de-CH" dirty="0" smtClean="0"/>
              <a:t>Biobarometer Schweiz 2016</a:t>
            </a:r>
            <a:endParaRPr lang="de-CH" dirty="0"/>
          </a:p>
        </p:txBody>
      </p:sp>
      <p:sp>
        <p:nvSpPr>
          <p:cNvPr id="6" name="Fußzeilenplatzhalter 5"/>
          <p:cNvSpPr>
            <a:spLocks noGrp="1"/>
          </p:cNvSpPr>
          <p:nvPr>
            <p:ph type="ftr" sz="quarter" idx="18"/>
          </p:nvPr>
        </p:nvSpPr>
        <p:spPr>
          <a:xfrm>
            <a:off x="629540" y="6437313"/>
            <a:ext cx="6318723" cy="420687"/>
          </a:xfrm>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21</a:t>
            </a:fld>
            <a:endParaRPr lang="de-DE" altLang="de-DE" dirty="0" smtClean="0"/>
          </a:p>
        </p:txBody>
      </p:sp>
      <p:graphicFrame>
        <p:nvGraphicFramePr>
          <p:cNvPr id="12" name="Inhaltsplatzhalter 11"/>
          <p:cNvGraphicFramePr>
            <a:graphicFrameLocks noGrp="1"/>
          </p:cNvGraphicFramePr>
          <p:nvPr>
            <p:ph sz="quarter" idx="17"/>
            <p:extLst>
              <p:ext uri="{D42A27DB-BD31-4B8C-83A1-F6EECF244321}">
                <p14:modId xmlns:p14="http://schemas.microsoft.com/office/powerpoint/2010/main" val="4068851636"/>
              </p:ext>
            </p:extLst>
          </p:nvPr>
        </p:nvGraphicFramePr>
        <p:xfrm>
          <a:off x="628650" y="1571625"/>
          <a:ext cx="7886700" cy="48656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696550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Konsum von Bioprodukten</a:t>
            </a:r>
            <a:endParaRPr lang="de-CH" dirty="0"/>
          </a:p>
        </p:txBody>
      </p:sp>
      <p:sp>
        <p:nvSpPr>
          <p:cNvPr id="3" name="Inhaltsplatzhalter 2"/>
          <p:cNvSpPr>
            <a:spLocks noGrp="1"/>
          </p:cNvSpPr>
          <p:nvPr>
            <p:ph idx="12"/>
          </p:nvPr>
        </p:nvSpPr>
        <p:spPr/>
        <p:txBody>
          <a:bodyPr/>
          <a:lstStyle/>
          <a:p>
            <a:r>
              <a:rPr lang="de-CH" dirty="0" smtClean="0"/>
              <a:t>Biobarometer Schweiz 2016</a:t>
            </a:r>
            <a:endParaRPr lang="de-CH" dirty="0"/>
          </a:p>
        </p:txBody>
      </p:sp>
      <p:sp>
        <p:nvSpPr>
          <p:cNvPr id="6" name="Fußzeilenplatzhalter 5"/>
          <p:cNvSpPr>
            <a:spLocks noGrp="1"/>
          </p:cNvSpPr>
          <p:nvPr>
            <p:ph type="ftr" sz="quarter" idx="18"/>
          </p:nvPr>
        </p:nvSpPr>
        <p:spPr>
          <a:xfrm>
            <a:off x="629540" y="6437313"/>
            <a:ext cx="6318723" cy="420687"/>
          </a:xfrm>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22</a:t>
            </a:fld>
            <a:endParaRPr lang="de-DE" altLang="de-DE" dirty="0" smtClean="0"/>
          </a:p>
        </p:txBody>
      </p:sp>
      <p:graphicFrame>
        <p:nvGraphicFramePr>
          <p:cNvPr id="9" name="Inhaltsplatzhalter 8"/>
          <p:cNvGraphicFramePr>
            <a:graphicFrameLocks noGrp="1"/>
          </p:cNvGraphicFramePr>
          <p:nvPr>
            <p:ph sz="quarter" idx="17"/>
            <p:extLst>
              <p:ext uri="{D42A27DB-BD31-4B8C-83A1-F6EECF244321}">
                <p14:modId xmlns:p14="http://schemas.microsoft.com/office/powerpoint/2010/main" val="291498696"/>
              </p:ext>
            </p:extLst>
          </p:nvPr>
        </p:nvGraphicFramePr>
        <p:xfrm>
          <a:off x="628650" y="1571625"/>
          <a:ext cx="7886700" cy="4865688"/>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hteck 9"/>
          <p:cNvSpPr/>
          <p:nvPr/>
        </p:nvSpPr>
        <p:spPr>
          <a:xfrm>
            <a:off x="683568" y="5801182"/>
            <a:ext cx="3456384" cy="430887"/>
          </a:xfrm>
          <a:prstGeom prst="rect">
            <a:avLst/>
          </a:prstGeom>
        </p:spPr>
        <p:txBody>
          <a:bodyPr wrap="square">
            <a:spAutoFit/>
          </a:bodyPr>
          <a:lstStyle/>
          <a:p>
            <a:pPr algn="r"/>
            <a:r>
              <a:rPr lang="de-CH" sz="1100" dirty="0">
                <a:latin typeface="ITCFranklinGothicStd-BkCd"/>
              </a:rPr>
              <a:t>Befragt wurden alle Umfrageteilnehmenden, die zuvor angegeben hatten, Biolebensmittel zu kaufen.</a:t>
            </a:r>
            <a:endParaRPr lang="de-CH" sz="1100" dirty="0"/>
          </a:p>
        </p:txBody>
      </p:sp>
    </p:spTree>
    <p:extLst>
      <p:ext uri="{BB962C8B-B14F-4D97-AF65-F5344CB8AC3E}">
        <p14:creationId xmlns:p14="http://schemas.microsoft.com/office/powerpoint/2010/main" val="22779263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Konsum von Bioprodukten</a:t>
            </a:r>
            <a:endParaRPr lang="de-CH" dirty="0"/>
          </a:p>
        </p:txBody>
      </p:sp>
      <p:sp>
        <p:nvSpPr>
          <p:cNvPr id="3" name="Inhaltsplatzhalter 2"/>
          <p:cNvSpPr>
            <a:spLocks noGrp="1"/>
          </p:cNvSpPr>
          <p:nvPr>
            <p:ph idx="12"/>
          </p:nvPr>
        </p:nvSpPr>
        <p:spPr/>
        <p:txBody>
          <a:bodyPr/>
          <a:lstStyle/>
          <a:p>
            <a:r>
              <a:rPr lang="de-CH" dirty="0" smtClean="0"/>
              <a:t>Biobarometer Schweiz 2016</a:t>
            </a:r>
            <a:endParaRPr lang="de-CH" dirty="0"/>
          </a:p>
        </p:txBody>
      </p:sp>
      <p:sp>
        <p:nvSpPr>
          <p:cNvPr id="6" name="Fußzeilenplatzhalter 5"/>
          <p:cNvSpPr>
            <a:spLocks noGrp="1"/>
          </p:cNvSpPr>
          <p:nvPr>
            <p:ph type="ftr" sz="quarter" idx="18"/>
          </p:nvPr>
        </p:nvSpPr>
        <p:spPr>
          <a:xfrm>
            <a:off x="629540" y="6437313"/>
            <a:ext cx="6318723" cy="420687"/>
          </a:xfrm>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23</a:t>
            </a:fld>
            <a:endParaRPr lang="de-DE" altLang="de-DE" dirty="0" smtClean="0"/>
          </a:p>
        </p:txBody>
      </p:sp>
      <p:graphicFrame>
        <p:nvGraphicFramePr>
          <p:cNvPr id="7" name="Inhaltsplatzhalter 6"/>
          <p:cNvGraphicFramePr>
            <a:graphicFrameLocks noGrp="1"/>
          </p:cNvGraphicFramePr>
          <p:nvPr>
            <p:ph sz="quarter" idx="17"/>
            <p:extLst>
              <p:ext uri="{D42A27DB-BD31-4B8C-83A1-F6EECF244321}">
                <p14:modId xmlns:p14="http://schemas.microsoft.com/office/powerpoint/2010/main" val="1456497809"/>
              </p:ext>
            </p:extLst>
          </p:nvPr>
        </p:nvGraphicFramePr>
        <p:xfrm>
          <a:off x="628650" y="1571625"/>
          <a:ext cx="7886700" cy="48656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911966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Marktforschung Konsumenten</a:t>
            </a:r>
          </a:p>
        </p:txBody>
      </p:sp>
      <p:sp>
        <p:nvSpPr>
          <p:cNvPr id="3" name="Inhaltsplatzhalter 2"/>
          <p:cNvSpPr>
            <a:spLocks noGrp="1"/>
          </p:cNvSpPr>
          <p:nvPr>
            <p:ph idx="12"/>
          </p:nvPr>
        </p:nvSpPr>
        <p:spPr/>
        <p:txBody>
          <a:bodyPr/>
          <a:lstStyle/>
          <a:p>
            <a:r>
              <a:rPr lang="de-CH" dirty="0"/>
              <a:t>Beeinflussung der Kaufentscheidung durch Werte</a:t>
            </a:r>
          </a:p>
          <a:p>
            <a:endParaRPr lang="de-CH" dirty="0"/>
          </a:p>
        </p:txBody>
      </p:sp>
      <p:sp>
        <p:nvSpPr>
          <p:cNvPr id="4" name="Inhaltsplatzhalter 3"/>
          <p:cNvSpPr>
            <a:spLocks noGrp="1"/>
          </p:cNvSpPr>
          <p:nvPr>
            <p:ph idx="14"/>
          </p:nvPr>
        </p:nvSpPr>
        <p:spPr/>
        <p:txBody>
          <a:bodyPr/>
          <a:lstStyle/>
          <a:p>
            <a:r>
              <a:rPr lang="de-CH" dirty="0"/>
              <a:t>GDI, 2013</a:t>
            </a:r>
          </a:p>
          <a:p>
            <a:endParaRPr lang="de-CH" dirty="0"/>
          </a:p>
        </p:txBody>
      </p:sp>
      <p:sp>
        <p:nvSpPr>
          <p:cNvPr id="5" name="Inhaltsplatzhalter 4"/>
          <p:cNvSpPr>
            <a:spLocks noGrp="1"/>
          </p:cNvSpPr>
          <p:nvPr>
            <p:ph sz="quarter" idx="17"/>
          </p:nvPr>
        </p:nvSpPr>
        <p:spPr/>
        <p:txBody>
          <a:bodyPr/>
          <a:lstStyle/>
          <a:p>
            <a:r>
              <a:rPr lang="de-CH" dirty="0"/>
              <a:t>Werte und Wünsche </a:t>
            </a:r>
          </a:p>
          <a:p>
            <a:pPr lvl="1"/>
            <a:r>
              <a:rPr lang="de-CH" dirty="0"/>
              <a:t>Auswahl und Qualität der Produkte </a:t>
            </a:r>
          </a:p>
          <a:p>
            <a:pPr lvl="1"/>
            <a:r>
              <a:rPr lang="de-CH" dirty="0"/>
              <a:t>Convenience – einfach und praktisch </a:t>
            </a:r>
          </a:p>
          <a:p>
            <a:pPr lvl="1"/>
            <a:r>
              <a:rPr lang="de-CH" dirty="0"/>
              <a:t>Gesundheit</a:t>
            </a:r>
          </a:p>
          <a:p>
            <a:pPr lvl="1"/>
            <a:r>
              <a:rPr lang="de-CH" dirty="0"/>
              <a:t>Nachhaltigkeit (Bio, Regionalität, fairer Handel, Slow Food)</a:t>
            </a:r>
          </a:p>
          <a:p>
            <a:endParaRPr lang="de-CH" dirty="0"/>
          </a:p>
          <a:p>
            <a:r>
              <a:rPr lang="de-CH" dirty="0"/>
              <a:t>Wertefelder </a:t>
            </a:r>
          </a:p>
          <a:p>
            <a:pPr lvl="1"/>
            <a:r>
              <a:rPr lang="de-CH" dirty="0"/>
              <a:t>gemütlich, gemeinschaftlich, vertraut, ursprungsnah, viel Zeit haben </a:t>
            </a:r>
          </a:p>
          <a:p>
            <a:pPr lvl="1"/>
            <a:endParaRPr lang="de-CH" dirty="0"/>
          </a:p>
          <a:p>
            <a:r>
              <a:rPr lang="de-CH" dirty="0"/>
              <a:t>Konflikte </a:t>
            </a:r>
          </a:p>
          <a:p>
            <a:pPr lvl="1"/>
            <a:r>
              <a:rPr lang="de-CH" dirty="0"/>
              <a:t>Zwischen Sehnsucht und Realität </a:t>
            </a:r>
          </a:p>
          <a:p>
            <a:pPr lvl="1"/>
            <a:endParaRPr lang="de-CH" dirty="0"/>
          </a:p>
          <a:p>
            <a:r>
              <a:rPr lang="de-CH" dirty="0"/>
              <a:t>Trend </a:t>
            </a:r>
          </a:p>
          <a:p>
            <a:pPr lvl="1"/>
            <a:r>
              <a:rPr lang="de-CH" dirty="0"/>
              <a:t>Unbeschwert einkaufen und essen </a:t>
            </a:r>
          </a:p>
          <a:p>
            <a:endParaRPr lang="de-CH" dirty="0"/>
          </a:p>
          <a:p>
            <a:endParaRPr lang="de-CH" dirty="0"/>
          </a:p>
        </p:txBody>
      </p:sp>
      <p:sp>
        <p:nvSpPr>
          <p:cNvPr id="6" name="Fußzeilenplatzhalter 5"/>
          <p:cNvSpPr>
            <a:spLocks noGrp="1"/>
          </p:cNvSpPr>
          <p:nvPr>
            <p:ph type="ftr" sz="quarter" idx="18"/>
          </p:nvPr>
        </p:nvSpPr>
        <p:spPr>
          <a:xfrm>
            <a:off x="629540" y="6437313"/>
            <a:ext cx="6318723" cy="420687"/>
          </a:xfrm>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24</a:t>
            </a:fld>
            <a:endParaRPr lang="de-DE" altLang="de-DE" dirty="0" smtClean="0"/>
          </a:p>
        </p:txBody>
      </p:sp>
    </p:spTree>
    <p:extLst>
      <p:ext uri="{BB962C8B-B14F-4D97-AF65-F5344CB8AC3E}">
        <p14:creationId xmlns:p14="http://schemas.microsoft.com/office/powerpoint/2010/main" val="5348458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Marktforschung Konsumenten</a:t>
            </a:r>
          </a:p>
        </p:txBody>
      </p:sp>
      <p:sp>
        <p:nvSpPr>
          <p:cNvPr id="3" name="Inhaltsplatzhalter 2"/>
          <p:cNvSpPr>
            <a:spLocks noGrp="1"/>
          </p:cNvSpPr>
          <p:nvPr>
            <p:ph idx="12"/>
          </p:nvPr>
        </p:nvSpPr>
        <p:spPr/>
        <p:txBody>
          <a:bodyPr/>
          <a:lstStyle/>
          <a:p>
            <a:r>
              <a:rPr lang="de-CH" dirty="0"/>
              <a:t>Übersicht </a:t>
            </a:r>
            <a:r>
              <a:rPr lang="de-CH" dirty="0" smtClean="0"/>
              <a:t>Kaufmotive </a:t>
            </a:r>
            <a:endParaRPr lang="de-CH" dirty="0"/>
          </a:p>
        </p:txBody>
      </p:sp>
      <p:sp>
        <p:nvSpPr>
          <p:cNvPr id="5" name="Inhaltsplatzhalter 4"/>
          <p:cNvSpPr>
            <a:spLocks noGrp="1"/>
          </p:cNvSpPr>
          <p:nvPr>
            <p:ph sz="quarter" idx="17"/>
          </p:nvPr>
        </p:nvSpPr>
        <p:spPr/>
        <p:txBody>
          <a:bodyPr/>
          <a:lstStyle/>
          <a:p>
            <a:r>
              <a:rPr lang="de-CH" dirty="0" smtClean="0"/>
              <a:t>Gemüse Gesamterlebnis</a:t>
            </a:r>
            <a:endParaRPr lang="de-CH" dirty="0"/>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25</a:t>
            </a:fld>
            <a:endParaRPr lang="de-DE" altLang="de-DE" dirty="0" smtClean="0"/>
          </a:p>
        </p:txBody>
      </p:sp>
      <p:pic>
        <p:nvPicPr>
          <p:cNvPr id="7" name="Grafik 6"/>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39552" y="980728"/>
            <a:ext cx="6624736" cy="4683393"/>
          </a:xfrm>
          <a:prstGeom prst="rect">
            <a:avLst/>
          </a:prstGeom>
        </p:spPr>
      </p:pic>
      <p:graphicFrame>
        <p:nvGraphicFramePr>
          <p:cNvPr id="8" name="Tabelle 7"/>
          <p:cNvGraphicFramePr>
            <a:graphicFrameLocks noGrp="1"/>
          </p:cNvGraphicFramePr>
          <p:nvPr>
            <p:extLst>
              <p:ext uri="{D42A27DB-BD31-4B8C-83A1-F6EECF244321}">
                <p14:modId xmlns:p14="http://schemas.microsoft.com/office/powerpoint/2010/main" val="2637273738"/>
              </p:ext>
            </p:extLst>
          </p:nvPr>
        </p:nvGraphicFramePr>
        <p:xfrm>
          <a:off x="827585" y="5423521"/>
          <a:ext cx="5616624" cy="822960"/>
        </p:xfrm>
        <a:graphic>
          <a:graphicData uri="http://schemas.openxmlformats.org/drawingml/2006/table">
            <a:tbl>
              <a:tblPr bandRow="1">
                <a:tableStyleId>{93296810-A885-4BE3-A3E7-6D5BEEA58F35}</a:tableStyleId>
              </a:tblPr>
              <a:tblGrid>
                <a:gridCol w="221972"/>
                <a:gridCol w="1926793"/>
                <a:gridCol w="3467859"/>
              </a:tblGrid>
              <a:tr h="234191">
                <a:tc>
                  <a:txBody>
                    <a:bodyPr/>
                    <a:lstStyle/>
                    <a:p>
                      <a:endParaRPr lang="de-CH" sz="1200" dirty="0"/>
                    </a:p>
                  </a:txBody>
                  <a:tcP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77B39B"/>
                    </a:solidFill>
                  </a:tcPr>
                </a:tc>
                <a:tc>
                  <a:txBody>
                    <a:bodyPr/>
                    <a:lstStyle/>
                    <a:p>
                      <a:r>
                        <a:rPr lang="de-CH" sz="1200" dirty="0" smtClean="0"/>
                        <a:t>Werte</a:t>
                      </a:r>
                      <a:endParaRPr lang="de-CH" sz="1200" dirty="0"/>
                    </a:p>
                  </a:txBody>
                  <a:tcPr marR="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algn="l"/>
                      <a:r>
                        <a:rPr lang="de-CH" sz="1200" dirty="0" smtClean="0"/>
                        <a:t>Dicke der Pfeile symbolisiert Häufigkeit der geäusserten kognitiven</a:t>
                      </a:r>
                      <a:r>
                        <a:rPr lang="de-CH" sz="1200" baseline="0" dirty="0" smtClean="0"/>
                        <a:t> Verbindungen zwischen Werten, Konsumkonsequenzen und Attributen</a:t>
                      </a:r>
                      <a:endParaRPr lang="de-CH" sz="1200" dirty="0"/>
                    </a:p>
                  </a:txBody>
                  <a:tcPr marR="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34191">
                <a:tc>
                  <a:txBody>
                    <a:bodyPr/>
                    <a:lstStyle/>
                    <a:p>
                      <a:endParaRPr lang="de-CH" sz="1200" dirty="0"/>
                    </a:p>
                  </a:txBody>
                  <a:tcP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6EFA9"/>
                    </a:solidFill>
                  </a:tcPr>
                </a:tc>
                <a:tc>
                  <a:txBody>
                    <a:bodyPr/>
                    <a:lstStyle/>
                    <a:p>
                      <a:r>
                        <a:rPr lang="de-CH" sz="1200" dirty="0" smtClean="0"/>
                        <a:t>Konsumkonsequenzen</a:t>
                      </a:r>
                      <a:endParaRPr lang="de-CH" sz="1200" dirty="0"/>
                    </a:p>
                  </a:txBody>
                  <a:tcPr marR="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de-CH" sz="1200" dirty="0"/>
                    </a:p>
                  </a:txBody>
                  <a:tcPr marR="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34191">
                <a:tc>
                  <a:txBody>
                    <a:bodyPr/>
                    <a:lstStyle/>
                    <a:p>
                      <a:endParaRPr lang="de-CH" sz="1200" dirty="0"/>
                    </a:p>
                  </a:txBody>
                  <a:tcP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solidFill>
                      <a:srgbClr val="FAC36E"/>
                    </a:solidFill>
                  </a:tcPr>
                </a:tc>
                <a:tc>
                  <a:txBody>
                    <a:bodyPr/>
                    <a:lstStyle/>
                    <a:p>
                      <a:r>
                        <a:rPr lang="de-CH" sz="1200" dirty="0" smtClean="0"/>
                        <a:t>Produktattribute</a:t>
                      </a:r>
                      <a:endParaRPr lang="de-CH" sz="1200" dirty="0"/>
                    </a:p>
                  </a:txBody>
                  <a:tcPr marR="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de-CH" sz="1200" dirty="0"/>
                    </a:p>
                  </a:txBody>
                  <a:tcPr marR="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9" name="Inhaltsplatzhalter 3"/>
          <p:cNvSpPr txBox="1">
            <a:spLocks/>
          </p:cNvSpPr>
          <p:nvPr/>
        </p:nvSpPr>
        <p:spPr bwMode="auto">
          <a:xfrm>
            <a:off x="6444208" y="5952153"/>
            <a:ext cx="2071141" cy="4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r" defTabSz="685800" rtl="0" eaLnBrk="1" fontAlgn="base" hangingPunct="1">
              <a:lnSpc>
                <a:spcPct val="100000"/>
              </a:lnSpc>
              <a:spcBef>
                <a:spcPts val="750"/>
              </a:spcBef>
              <a:spcAft>
                <a:spcPct val="0"/>
              </a:spcAft>
              <a:buFont typeface="Arial" panose="020B0604020202020204" pitchFamily="34" charset="0"/>
              <a:buNone/>
              <a:defRPr sz="900" kern="1200" spc="40" baseline="0">
                <a:solidFill>
                  <a:schemeClr val="tx1"/>
                </a:solidFill>
                <a:latin typeface="+mn-lt"/>
                <a:ea typeface="+mn-ea"/>
                <a:cs typeface="+mn-cs"/>
              </a:defRPr>
            </a:lvl1pPr>
            <a:lvl2pPr marL="514350" indent="-171450" algn="l" defTabSz="685800" rtl="0" eaLnBrk="1" fontAlgn="base" hangingPunct="1">
              <a:lnSpc>
                <a:spcPct val="100000"/>
              </a:lnSpc>
              <a:spcBef>
                <a:spcPts val="375"/>
              </a:spcBef>
              <a:spcAft>
                <a:spcPct val="0"/>
              </a:spcAft>
              <a:buClr>
                <a:srgbClr val="009973"/>
              </a:buClr>
              <a:buFont typeface="Arial" panose="020B0604020202020204" pitchFamily="34" charset="0"/>
              <a:buChar char="›"/>
              <a:defRPr sz="1600" kern="1200" spc="30" baseline="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CH" dirty="0" smtClean="0"/>
              <a:t>Quelle: FiBL 2004 (Sanders, Schmid, Richter)</a:t>
            </a:r>
            <a:endParaRPr lang="de-CH" dirty="0"/>
          </a:p>
        </p:txBody>
      </p:sp>
    </p:spTree>
    <p:extLst>
      <p:ext uri="{BB962C8B-B14F-4D97-AF65-F5344CB8AC3E}">
        <p14:creationId xmlns:p14="http://schemas.microsoft.com/office/powerpoint/2010/main" val="39411385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Marktforschung Konsumenten</a:t>
            </a:r>
          </a:p>
        </p:txBody>
      </p:sp>
      <p:sp>
        <p:nvSpPr>
          <p:cNvPr id="3" name="Inhaltsplatzhalter 2"/>
          <p:cNvSpPr>
            <a:spLocks noGrp="1"/>
          </p:cNvSpPr>
          <p:nvPr>
            <p:ph idx="12"/>
          </p:nvPr>
        </p:nvSpPr>
        <p:spPr/>
        <p:txBody>
          <a:bodyPr/>
          <a:lstStyle/>
          <a:p>
            <a:r>
              <a:rPr lang="de-CH" dirty="0"/>
              <a:t>Kaufmotive nach </a:t>
            </a:r>
            <a:r>
              <a:rPr lang="de-CH" dirty="0" smtClean="0"/>
              <a:t>Produktsegmenten </a:t>
            </a:r>
            <a:endParaRPr lang="de-CH" dirty="0"/>
          </a:p>
        </p:txBody>
      </p:sp>
      <p:sp>
        <p:nvSpPr>
          <p:cNvPr id="4" name="Inhaltsplatzhalter 3"/>
          <p:cNvSpPr>
            <a:spLocks noGrp="1"/>
          </p:cNvSpPr>
          <p:nvPr>
            <p:ph idx="14"/>
          </p:nvPr>
        </p:nvSpPr>
        <p:spPr/>
        <p:txBody>
          <a:bodyPr/>
          <a:lstStyle/>
          <a:p>
            <a:r>
              <a:rPr lang="de-CH" dirty="0"/>
              <a:t>Quelle: Bio </a:t>
            </a:r>
            <a:r>
              <a:rPr lang="de-CH" dirty="0" smtClean="0"/>
              <a:t>Suisse </a:t>
            </a:r>
            <a:endParaRPr lang="de-CH" dirty="0"/>
          </a:p>
        </p:txBody>
      </p:sp>
      <p:sp>
        <p:nvSpPr>
          <p:cNvPr id="5" name="Inhaltsplatzhalter 4"/>
          <p:cNvSpPr>
            <a:spLocks noGrp="1"/>
          </p:cNvSpPr>
          <p:nvPr>
            <p:ph sz="quarter" idx="17"/>
          </p:nvPr>
        </p:nvSpPr>
        <p:spPr/>
        <p:txBody>
          <a:bodyPr/>
          <a:lstStyle/>
          <a:p>
            <a:r>
              <a:rPr lang="de-CH" dirty="0"/>
              <a:t>Wichtigstes Kaufmotiv bleibt natürliche und gesunde Ernährung</a:t>
            </a:r>
          </a:p>
          <a:p>
            <a:r>
              <a:rPr lang="de-CH" dirty="0"/>
              <a:t>Nicht alle Produktegruppen werden gleich konsequent gekauft</a:t>
            </a:r>
          </a:p>
          <a:p>
            <a:r>
              <a:rPr lang="de-CH" dirty="0"/>
              <a:t>Viele Konsumenten kennen positive Umweltwirkungen nicht</a:t>
            </a:r>
          </a:p>
        </p:txBody>
      </p:sp>
      <p:sp>
        <p:nvSpPr>
          <p:cNvPr id="7" name="Fußzeilenplatzhalter 6"/>
          <p:cNvSpPr>
            <a:spLocks noGrp="1"/>
          </p:cNvSpPr>
          <p:nvPr>
            <p:ph type="ftr" sz="quarter" idx="24"/>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26</a:t>
            </a:fld>
            <a:endParaRPr lang="de-DE" altLang="de-DE" dirty="0" smtClean="0"/>
          </a:p>
        </p:txBody>
      </p:sp>
      <p:graphicFrame>
        <p:nvGraphicFramePr>
          <p:cNvPr id="8" name="Inhaltsplatzhalter 7"/>
          <p:cNvGraphicFramePr>
            <a:graphicFrameLocks noGrp="1"/>
          </p:cNvGraphicFramePr>
          <p:nvPr>
            <p:ph sz="quarter" idx="23"/>
            <p:extLst>
              <p:ext uri="{D42A27DB-BD31-4B8C-83A1-F6EECF244321}">
                <p14:modId xmlns:p14="http://schemas.microsoft.com/office/powerpoint/2010/main" val="2063680699"/>
              </p:ext>
            </p:extLst>
          </p:nvPr>
        </p:nvGraphicFramePr>
        <p:xfrm>
          <a:off x="628650" y="2936875"/>
          <a:ext cx="7904163" cy="2254254"/>
        </p:xfrm>
        <a:graphic>
          <a:graphicData uri="http://schemas.openxmlformats.org/drawingml/2006/table">
            <a:tbl>
              <a:tblPr firstRow="1" bandRow="1">
                <a:tableStyleId>{F5AB1C69-6EDB-4FF4-983F-18BD219EF322}</a:tableStyleId>
              </a:tblPr>
              <a:tblGrid>
                <a:gridCol w="2215158"/>
                <a:gridCol w="1368152"/>
                <a:gridCol w="4320853"/>
              </a:tblGrid>
              <a:tr h="426087">
                <a:tc>
                  <a:txBody>
                    <a:bodyPr/>
                    <a:lstStyle/>
                    <a:p>
                      <a:r>
                        <a:rPr lang="de-CH" sz="1600" b="1" dirty="0" smtClean="0">
                          <a:solidFill>
                            <a:schemeClr val="tx1"/>
                          </a:solidFill>
                        </a:rPr>
                        <a:t>Produktegruppe</a:t>
                      </a:r>
                      <a:endParaRPr lang="de-CH" sz="1600" b="1" dirty="0">
                        <a:solidFill>
                          <a:schemeClr val="tx1"/>
                        </a:solidFill>
                      </a:endParaRPr>
                    </a:p>
                  </a:txBody>
                  <a:tcPr>
                    <a:solidFill>
                      <a:schemeClr val="bg2">
                        <a:lumMod val="75000"/>
                      </a:schemeClr>
                    </a:solidFill>
                  </a:tcPr>
                </a:tc>
                <a:tc>
                  <a:txBody>
                    <a:bodyPr/>
                    <a:lstStyle/>
                    <a:p>
                      <a:r>
                        <a:rPr lang="de-CH" sz="1600" b="1" dirty="0" smtClean="0">
                          <a:solidFill>
                            <a:schemeClr val="tx1"/>
                          </a:solidFill>
                        </a:rPr>
                        <a:t>Marktanteil</a:t>
                      </a:r>
                      <a:endParaRPr lang="de-CH" sz="1600" b="1" dirty="0">
                        <a:solidFill>
                          <a:schemeClr val="tx1"/>
                        </a:solidFill>
                      </a:endParaRPr>
                    </a:p>
                  </a:txBody>
                  <a:tcPr>
                    <a:solidFill>
                      <a:schemeClr val="bg2">
                        <a:lumMod val="75000"/>
                      </a:schemeClr>
                    </a:solidFill>
                  </a:tcPr>
                </a:tc>
                <a:tc>
                  <a:txBody>
                    <a:bodyPr/>
                    <a:lstStyle/>
                    <a:p>
                      <a:r>
                        <a:rPr lang="de-CH" sz="1600" b="1" dirty="0" smtClean="0">
                          <a:solidFill>
                            <a:schemeClr val="tx1"/>
                          </a:solidFill>
                        </a:rPr>
                        <a:t>Hintergründe</a:t>
                      </a:r>
                      <a:endParaRPr lang="de-CH" sz="1600" b="1" dirty="0">
                        <a:solidFill>
                          <a:schemeClr val="tx1"/>
                        </a:solidFill>
                      </a:endParaRPr>
                    </a:p>
                  </a:txBody>
                  <a:tcPr>
                    <a:solidFill>
                      <a:schemeClr val="bg2">
                        <a:lumMod val="75000"/>
                      </a:schemeClr>
                    </a:solidFill>
                  </a:tcPr>
                </a:tc>
              </a:tr>
              <a:tr h="426087">
                <a:tc>
                  <a:txBody>
                    <a:bodyPr/>
                    <a:lstStyle/>
                    <a:p>
                      <a:r>
                        <a:rPr lang="de-CH" sz="1600" b="0" dirty="0" smtClean="0">
                          <a:solidFill>
                            <a:schemeClr val="tx1"/>
                          </a:solidFill>
                        </a:rPr>
                        <a:t>Frischprodukte</a:t>
                      </a:r>
                      <a:endParaRPr lang="de-CH" sz="1600" b="0" dirty="0">
                        <a:solidFill>
                          <a:schemeClr val="tx1"/>
                        </a:solidFill>
                      </a:endParaRPr>
                    </a:p>
                  </a:txBody>
                  <a:tcPr>
                    <a:solidFill>
                      <a:schemeClr val="bg2">
                        <a:lumMod val="90000"/>
                      </a:schemeClr>
                    </a:solidFill>
                  </a:tcPr>
                </a:tc>
                <a:tc>
                  <a:txBody>
                    <a:bodyPr/>
                    <a:lstStyle/>
                    <a:p>
                      <a:r>
                        <a:rPr lang="de-CH" sz="1600" b="0" dirty="0" smtClean="0">
                          <a:solidFill>
                            <a:schemeClr val="tx1"/>
                          </a:solidFill>
                        </a:rPr>
                        <a:t>hoch</a:t>
                      </a:r>
                      <a:endParaRPr lang="de-CH" sz="1600" b="0" dirty="0">
                        <a:solidFill>
                          <a:schemeClr val="tx1"/>
                        </a:solidFill>
                      </a:endParaRPr>
                    </a:p>
                  </a:txBody>
                  <a:tcPr>
                    <a:solidFill>
                      <a:schemeClr val="bg2">
                        <a:lumMod val="90000"/>
                      </a:schemeClr>
                    </a:solidFill>
                  </a:tcPr>
                </a:tc>
                <a:tc>
                  <a:txBody>
                    <a:bodyPr/>
                    <a:lstStyle/>
                    <a:p>
                      <a:r>
                        <a:rPr lang="de-CH" sz="1600" b="0" dirty="0" smtClean="0">
                          <a:solidFill>
                            <a:schemeClr val="tx1"/>
                          </a:solidFill>
                        </a:rPr>
                        <a:t>Frische, Nähe, Gesundheit </a:t>
                      </a:r>
                    </a:p>
                    <a:p>
                      <a:r>
                        <a:rPr lang="de-CH" sz="1600" b="0" dirty="0" smtClean="0">
                          <a:solidFill>
                            <a:schemeClr val="tx1"/>
                          </a:solidFill>
                        </a:rPr>
                        <a:t>(geringere</a:t>
                      </a:r>
                      <a:r>
                        <a:rPr lang="de-CH" sz="1600" b="0" baseline="0" dirty="0" smtClean="0">
                          <a:solidFill>
                            <a:schemeClr val="tx1"/>
                          </a:solidFill>
                        </a:rPr>
                        <a:t> Preissensibilität)</a:t>
                      </a:r>
                      <a:endParaRPr lang="de-CH" sz="1600" b="0" dirty="0">
                        <a:solidFill>
                          <a:schemeClr val="tx1"/>
                        </a:solidFill>
                      </a:endParaRPr>
                    </a:p>
                  </a:txBody>
                  <a:tcPr>
                    <a:solidFill>
                      <a:schemeClr val="bg2">
                        <a:lumMod val="90000"/>
                      </a:schemeClr>
                    </a:solidFill>
                  </a:tcPr>
                </a:tc>
              </a:tr>
              <a:tr h="426087">
                <a:tc>
                  <a:txBody>
                    <a:bodyPr/>
                    <a:lstStyle/>
                    <a:p>
                      <a:r>
                        <a:rPr lang="de-CH" sz="1600" b="0" dirty="0" smtClean="0">
                          <a:solidFill>
                            <a:schemeClr val="tx1"/>
                          </a:solidFill>
                        </a:rPr>
                        <a:t>Importprodukte</a:t>
                      </a:r>
                      <a:endParaRPr lang="de-CH" sz="1600" b="0" dirty="0">
                        <a:solidFill>
                          <a:schemeClr val="tx1"/>
                        </a:solidFill>
                      </a:endParaRPr>
                    </a:p>
                  </a:txBody>
                  <a:tcPr>
                    <a:solidFill>
                      <a:schemeClr val="bg2">
                        <a:lumMod val="90000"/>
                      </a:schemeClr>
                    </a:solidFill>
                  </a:tcPr>
                </a:tc>
                <a:tc>
                  <a:txBody>
                    <a:bodyPr/>
                    <a:lstStyle/>
                    <a:p>
                      <a:r>
                        <a:rPr lang="de-CH" sz="1600" b="0" dirty="0" smtClean="0">
                          <a:solidFill>
                            <a:schemeClr val="tx1"/>
                          </a:solidFill>
                        </a:rPr>
                        <a:t>mittel</a:t>
                      </a:r>
                      <a:endParaRPr lang="de-CH" sz="1600" b="0" dirty="0">
                        <a:solidFill>
                          <a:schemeClr val="tx1"/>
                        </a:solidFill>
                      </a:endParaRPr>
                    </a:p>
                  </a:txBody>
                  <a:tcPr>
                    <a:solidFill>
                      <a:schemeClr val="bg2">
                        <a:lumMod val="90000"/>
                      </a:schemeClr>
                    </a:solidFill>
                  </a:tcPr>
                </a:tc>
                <a:tc>
                  <a:txBody>
                    <a:bodyPr/>
                    <a:lstStyle/>
                    <a:p>
                      <a:r>
                        <a:rPr lang="de-CH" sz="1600" b="0" dirty="0" smtClean="0">
                          <a:solidFill>
                            <a:schemeClr val="tx1"/>
                          </a:solidFill>
                        </a:rPr>
                        <a:t>Verfügbarkeit, Fairness, Rohstoffe</a:t>
                      </a:r>
                      <a:endParaRPr lang="de-CH" sz="1600" b="0" dirty="0">
                        <a:solidFill>
                          <a:schemeClr val="tx1"/>
                        </a:solidFill>
                      </a:endParaRPr>
                    </a:p>
                  </a:txBody>
                  <a:tcPr>
                    <a:solidFill>
                      <a:schemeClr val="bg2">
                        <a:lumMod val="90000"/>
                      </a:schemeClr>
                    </a:solidFill>
                  </a:tcPr>
                </a:tc>
              </a:tr>
              <a:tr h="426087">
                <a:tc>
                  <a:txBody>
                    <a:bodyPr/>
                    <a:lstStyle/>
                    <a:p>
                      <a:r>
                        <a:rPr lang="de-CH" sz="1600" b="0" dirty="0" smtClean="0">
                          <a:solidFill>
                            <a:schemeClr val="tx1"/>
                          </a:solidFill>
                        </a:rPr>
                        <a:t>Verarbeitete Produkte</a:t>
                      </a:r>
                      <a:r>
                        <a:rPr lang="de-CH" sz="1600" b="0" baseline="0" dirty="0" smtClean="0">
                          <a:solidFill>
                            <a:schemeClr val="tx1"/>
                          </a:solidFill>
                        </a:rPr>
                        <a:t> und Getränke</a:t>
                      </a:r>
                      <a:endParaRPr lang="de-CH" sz="1600" b="0" dirty="0">
                        <a:solidFill>
                          <a:schemeClr val="tx1"/>
                        </a:solidFill>
                      </a:endParaRPr>
                    </a:p>
                  </a:txBody>
                  <a:tcPr>
                    <a:solidFill>
                      <a:schemeClr val="bg2">
                        <a:lumMod val="90000"/>
                      </a:schemeClr>
                    </a:solidFill>
                  </a:tcPr>
                </a:tc>
                <a:tc>
                  <a:txBody>
                    <a:bodyPr/>
                    <a:lstStyle/>
                    <a:p>
                      <a:r>
                        <a:rPr lang="de-CH" sz="1600" b="0" dirty="0" smtClean="0">
                          <a:solidFill>
                            <a:schemeClr val="tx1"/>
                          </a:solidFill>
                        </a:rPr>
                        <a:t>niedrig - steigend</a:t>
                      </a:r>
                      <a:endParaRPr lang="de-CH" sz="1600" b="0" dirty="0">
                        <a:solidFill>
                          <a:schemeClr val="tx1"/>
                        </a:solidFill>
                      </a:endParaRPr>
                    </a:p>
                  </a:txBody>
                  <a:tcPr>
                    <a:solidFill>
                      <a:schemeClr val="bg2">
                        <a:lumMod val="90000"/>
                      </a:schemeClr>
                    </a:solidFill>
                  </a:tcPr>
                </a:tc>
                <a:tc>
                  <a:txBody>
                    <a:bodyPr/>
                    <a:lstStyle/>
                    <a:p>
                      <a:r>
                        <a:rPr lang="de-CH" sz="1600" dirty="0" smtClean="0"/>
                        <a:t>Konsequente Biokäuferschaft</a:t>
                      </a:r>
                      <a:r>
                        <a:rPr lang="de-CH" sz="1600" baseline="0" dirty="0" smtClean="0"/>
                        <a:t> </a:t>
                      </a:r>
                      <a:br>
                        <a:rPr lang="de-CH" sz="1600" baseline="0" dirty="0" smtClean="0"/>
                      </a:br>
                      <a:r>
                        <a:rPr lang="de-CH" sz="1600" baseline="0" dirty="0" smtClean="0"/>
                        <a:t>(</a:t>
                      </a:r>
                      <a:r>
                        <a:rPr lang="de-CH" sz="1600" dirty="0" smtClean="0"/>
                        <a:t>in den letzten Jahren überdurchschnittliches Wachstum)</a:t>
                      </a:r>
                      <a:endParaRPr lang="de-CH" sz="1600" dirty="0"/>
                    </a:p>
                  </a:txBody>
                  <a:tcPr>
                    <a:solidFill>
                      <a:schemeClr val="bg2">
                        <a:lumMod val="90000"/>
                      </a:schemeClr>
                    </a:solidFill>
                  </a:tcPr>
                </a:tc>
              </a:tr>
            </a:tbl>
          </a:graphicData>
        </a:graphic>
      </p:graphicFrame>
    </p:spTree>
    <p:extLst>
      <p:ext uri="{BB962C8B-B14F-4D97-AF65-F5344CB8AC3E}">
        <p14:creationId xmlns:p14="http://schemas.microsoft.com/office/powerpoint/2010/main" val="41294778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Marktforschung Konsumenten</a:t>
            </a:r>
          </a:p>
        </p:txBody>
      </p:sp>
      <p:sp>
        <p:nvSpPr>
          <p:cNvPr id="3" name="Inhaltsplatzhalter 2"/>
          <p:cNvSpPr>
            <a:spLocks noGrp="1"/>
          </p:cNvSpPr>
          <p:nvPr>
            <p:ph idx="12"/>
          </p:nvPr>
        </p:nvSpPr>
        <p:spPr/>
        <p:txBody>
          <a:bodyPr/>
          <a:lstStyle/>
          <a:p>
            <a:r>
              <a:rPr lang="de-CH" dirty="0" smtClean="0"/>
              <a:t>Konsumentenwahrnehmungen und Präferenzen</a:t>
            </a:r>
            <a:endParaRPr lang="de-CH" dirty="0"/>
          </a:p>
        </p:txBody>
      </p:sp>
      <p:sp>
        <p:nvSpPr>
          <p:cNvPr id="4" name="Inhaltsplatzhalter 3"/>
          <p:cNvSpPr>
            <a:spLocks noGrp="1"/>
          </p:cNvSpPr>
          <p:nvPr>
            <p:ph idx="14"/>
          </p:nvPr>
        </p:nvSpPr>
        <p:spPr/>
        <p:txBody>
          <a:bodyPr/>
          <a:lstStyle/>
          <a:p>
            <a:r>
              <a:rPr lang="de-CH" dirty="0" smtClean="0"/>
              <a:t>Quelle: FiBL, H. Stolz, 2011</a:t>
            </a:r>
            <a:endParaRPr lang="de-CH" dirty="0"/>
          </a:p>
        </p:txBody>
      </p:sp>
      <p:sp>
        <p:nvSpPr>
          <p:cNvPr id="7" name="Inhaltsplatzhalter 6"/>
          <p:cNvSpPr>
            <a:spLocks noGrp="1"/>
          </p:cNvSpPr>
          <p:nvPr>
            <p:ph sz="quarter" idx="17"/>
          </p:nvPr>
        </p:nvSpPr>
        <p:spPr/>
        <p:txBody>
          <a:bodyPr/>
          <a:lstStyle/>
          <a:p>
            <a:r>
              <a:rPr lang="de-CH" dirty="0" smtClean="0"/>
              <a:t>Bioprodukte bekommen zunehmend Konkurrenz durch andere nachhaltig hergestellte Produkte, bei denen bestimmte Einzelkriterien hervor gehoben werden </a:t>
            </a:r>
          </a:p>
          <a:p>
            <a:pPr lvl="1"/>
            <a:r>
              <a:rPr lang="de-CH" dirty="0" smtClean="0"/>
              <a:t>Gerade für Gelegenheitskäufer von Bioprodukten eine interessante und oft konstengünstige Alternative zu Bioprodukten </a:t>
            </a:r>
          </a:p>
          <a:p>
            <a:pPr lvl="1"/>
            <a:endParaRPr lang="de-CH" dirty="0" smtClean="0"/>
          </a:p>
          <a:p>
            <a:r>
              <a:rPr lang="de-CH" dirty="0" smtClean="0"/>
              <a:t>Konsumentenwahrnehmung konzentriert sich auf die letzte Verarbeitungsstufe von Bioprodukten</a:t>
            </a:r>
          </a:p>
          <a:p>
            <a:pPr lvl="1"/>
            <a:r>
              <a:rPr lang="de-CH" dirty="0" smtClean="0"/>
              <a:t>Setzt der Kommunizierbarkeit des Gesamtsystems Biolandbau Grenzen </a:t>
            </a:r>
          </a:p>
          <a:p>
            <a:endParaRPr lang="de-CH" dirty="0"/>
          </a:p>
          <a:p>
            <a:r>
              <a:rPr lang="de-CH" dirty="0" smtClean="0"/>
              <a:t>Kommunikation der Zusatznutzen von Bioprodukten in Abhängigkeit des jeweiligen Produkts und der Verarbeitungsstufe</a:t>
            </a:r>
            <a:endParaRPr lang="de-CH" dirty="0"/>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27</a:t>
            </a:fld>
            <a:endParaRPr lang="de-DE" altLang="de-DE" dirty="0" smtClean="0"/>
          </a:p>
        </p:txBody>
      </p:sp>
    </p:spTree>
    <p:extLst>
      <p:ext uri="{BB962C8B-B14F-4D97-AF65-F5344CB8AC3E}">
        <p14:creationId xmlns:p14="http://schemas.microsoft.com/office/powerpoint/2010/main" val="41051325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Marktforschung Konsumenten</a:t>
            </a:r>
          </a:p>
        </p:txBody>
      </p:sp>
      <p:sp>
        <p:nvSpPr>
          <p:cNvPr id="3" name="Inhaltsplatzhalter 2"/>
          <p:cNvSpPr>
            <a:spLocks noGrp="1"/>
          </p:cNvSpPr>
          <p:nvPr>
            <p:ph idx="12"/>
          </p:nvPr>
        </p:nvSpPr>
        <p:spPr/>
        <p:txBody>
          <a:bodyPr/>
          <a:lstStyle/>
          <a:p>
            <a:r>
              <a:rPr lang="de-CH" dirty="0"/>
              <a:t>Nähe, Sicherheit und </a:t>
            </a:r>
            <a:r>
              <a:rPr lang="de-CH" dirty="0" smtClean="0"/>
              <a:t>Transparenz </a:t>
            </a:r>
            <a:endParaRPr lang="de-CH" dirty="0"/>
          </a:p>
        </p:txBody>
      </p:sp>
      <p:sp>
        <p:nvSpPr>
          <p:cNvPr id="4" name="Inhaltsplatzhalter 3"/>
          <p:cNvSpPr>
            <a:spLocks noGrp="1"/>
          </p:cNvSpPr>
          <p:nvPr>
            <p:ph idx="14"/>
          </p:nvPr>
        </p:nvSpPr>
        <p:spPr/>
        <p:txBody>
          <a:bodyPr/>
          <a:lstStyle/>
          <a:p>
            <a:r>
              <a:rPr lang="de-CH" dirty="0"/>
              <a:t>Uni Kassel,  </a:t>
            </a:r>
            <a:r>
              <a:rPr lang="de-CH" dirty="0" smtClean="0"/>
              <a:t>2014 </a:t>
            </a:r>
            <a:endParaRPr lang="de-CH" dirty="0"/>
          </a:p>
        </p:txBody>
      </p:sp>
      <p:sp>
        <p:nvSpPr>
          <p:cNvPr id="5" name="Inhaltsplatzhalter 4"/>
          <p:cNvSpPr>
            <a:spLocks noGrp="1"/>
          </p:cNvSpPr>
          <p:nvPr>
            <p:ph sz="quarter" idx="17"/>
          </p:nvPr>
        </p:nvSpPr>
        <p:spPr/>
        <p:txBody>
          <a:bodyPr/>
          <a:lstStyle/>
          <a:p>
            <a:r>
              <a:rPr lang="de-DE" dirty="0"/>
              <a:t>Verunsicherung von Konsumenten </a:t>
            </a:r>
          </a:p>
          <a:p>
            <a:pPr lvl="1"/>
            <a:r>
              <a:rPr lang="de-DE" dirty="0"/>
              <a:t>Produktions- und Verarbeitungsprozesse werden komplexer</a:t>
            </a:r>
          </a:p>
          <a:p>
            <a:pPr lvl="1"/>
            <a:r>
              <a:rPr lang="de-DE" dirty="0"/>
              <a:t>Transportentfernungen nehmen zu </a:t>
            </a:r>
          </a:p>
          <a:p>
            <a:pPr lvl="1"/>
            <a:r>
              <a:rPr lang="de-DE" dirty="0"/>
              <a:t>Grössere Produktauswahl </a:t>
            </a:r>
          </a:p>
          <a:p>
            <a:pPr lvl="1"/>
            <a:r>
              <a:rPr lang="de-DE" dirty="0"/>
              <a:t>Labelvielfalt</a:t>
            </a:r>
          </a:p>
          <a:p>
            <a:endParaRPr lang="de-DE" dirty="0"/>
          </a:p>
          <a:p>
            <a:r>
              <a:rPr lang="de-DE" dirty="0"/>
              <a:t>Reaktionen und Trends</a:t>
            </a:r>
          </a:p>
          <a:p>
            <a:pPr lvl="1"/>
            <a:r>
              <a:rPr lang="de-DE" dirty="0"/>
              <a:t>Steigende Nachfrage nach Biolebensmitteln</a:t>
            </a:r>
          </a:p>
          <a:p>
            <a:pPr lvl="1"/>
            <a:r>
              <a:rPr lang="de-DE" dirty="0"/>
              <a:t>Steigende Nachfrage nach Regionalität und Saisonalität</a:t>
            </a:r>
          </a:p>
          <a:p>
            <a:pPr lvl="1"/>
            <a:r>
              <a:rPr lang="de-DE" dirty="0"/>
              <a:t>Bedürfnis nach Transparenz</a:t>
            </a:r>
          </a:p>
          <a:p>
            <a:endParaRPr lang="de-CH" dirty="0"/>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28</a:t>
            </a:fld>
            <a:endParaRPr lang="de-DE" altLang="de-DE" dirty="0" smtClean="0"/>
          </a:p>
        </p:txBody>
      </p:sp>
    </p:spTree>
    <p:extLst>
      <p:ext uri="{BB962C8B-B14F-4D97-AF65-F5344CB8AC3E}">
        <p14:creationId xmlns:p14="http://schemas.microsoft.com/office/powerpoint/2010/main" val="1636968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Biomarkt Schweiz</a:t>
            </a:r>
          </a:p>
        </p:txBody>
      </p:sp>
      <p:sp>
        <p:nvSpPr>
          <p:cNvPr id="3" name="Inhaltsplatzhalter 2"/>
          <p:cNvSpPr>
            <a:spLocks noGrp="1"/>
          </p:cNvSpPr>
          <p:nvPr>
            <p:ph idx="12"/>
          </p:nvPr>
        </p:nvSpPr>
        <p:spPr/>
        <p:txBody>
          <a:bodyPr/>
          <a:lstStyle/>
          <a:p>
            <a:r>
              <a:rPr lang="de-CH" dirty="0"/>
              <a:t>Neue Bestmarke bei Bio Suisse </a:t>
            </a:r>
            <a:r>
              <a:rPr lang="de-CH" dirty="0" smtClean="0"/>
              <a:t>Betrieben </a:t>
            </a:r>
            <a:endParaRPr lang="de-CH" dirty="0"/>
          </a:p>
        </p:txBody>
      </p:sp>
      <p:sp>
        <p:nvSpPr>
          <p:cNvPr id="4" name="Inhaltsplatzhalter 3"/>
          <p:cNvSpPr>
            <a:spLocks noGrp="1"/>
          </p:cNvSpPr>
          <p:nvPr>
            <p:ph idx="14"/>
          </p:nvPr>
        </p:nvSpPr>
        <p:spPr/>
        <p:txBody>
          <a:bodyPr/>
          <a:lstStyle/>
          <a:p>
            <a:r>
              <a:rPr lang="de-CH" dirty="0"/>
              <a:t>Bild und Quelle: Bio </a:t>
            </a:r>
            <a:r>
              <a:rPr lang="de-CH" dirty="0" smtClean="0"/>
              <a:t>Suisse (2015), BfS (2013) </a:t>
            </a:r>
            <a:endParaRPr lang="de-CH" dirty="0"/>
          </a:p>
        </p:txBody>
      </p:sp>
      <p:sp>
        <p:nvSpPr>
          <p:cNvPr id="5" name="Inhaltsplatzhalter 4"/>
          <p:cNvSpPr>
            <a:spLocks noGrp="1"/>
          </p:cNvSpPr>
          <p:nvPr>
            <p:ph sz="quarter" idx="17"/>
          </p:nvPr>
        </p:nvSpPr>
        <p:spPr/>
        <p:txBody>
          <a:bodyPr/>
          <a:lstStyle/>
          <a:p>
            <a:r>
              <a:rPr lang="de-CH" dirty="0"/>
              <a:t>Anzahl </a:t>
            </a:r>
            <a:r>
              <a:rPr lang="de-CH" dirty="0" smtClean="0"/>
              <a:t>Knospe-Betriebe </a:t>
            </a:r>
            <a:r>
              <a:rPr lang="de-CH" dirty="0"/>
              <a:t>in der Schweiz erreicht im Jahr 2015 </a:t>
            </a:r>
            <a:br>
              <a:rPr lang="de-CH" dirty="0"/>
            </a:br>
            <a:r>
              <a:rPr lang="de-CH" dirty="0"/>
              <a:t>neue Bestmarke</a:t>
            </a:r>
          </a:p>
          <a:p>
            <a:endParaRPr lang="de-CH" dirty="0"/>
          </a:p>
        </p:txBody>
      </p:sp>
      <p:sp>
        <p:nvSpPr>
          <p:cNvPr id="6" name="Inhaltsplatzhalter 5"/>
          <p:cNvSpPr>
            <a:spLocks noGrp="1"/>
          </p:cNvSpPr>
          <p:nvPr>
            <p:ph sz="quarter" idx="24"/>
          </p:nvPr>
        </p:nvSpPr>
        <p:spPr/>
        <p:txBody>
          <a:bodyPr/>
          <a:lstStyle/>
          <a:p>
            <a:r>
              <a:rPr lang="de-CH" dirty="0" smtClean="0"/>
              <a:t>6’000 von </a:t>
            </a:r>
            <a:r>
              <a:rPr lang="de-CH" dirty="0"/>
              <a:t>ca. </a:t>
            </a:r>
            <a:r>
              <a:rPr lang="de-CH" dirty="0" smtClean="0"/>
              <a:t>55’000 landwirtschaftlichen </a:t>
            </a:r>
            <a:r>
              <a:rPr lang="de-CH" dirty="0"/>
              <a:t>Betrieben in der Schweiz </a:t>
            </a:r>
            <a:r>
              <a:rPr lang="de-CH" dirty="0" smtClean="0"/>
              <a:t>nach </a:t>
            </a:r>
            <a:r>
              <a:rPr lang="de-CH" dirty="0"/>
              <a:t>Richtlinien von Bio Suisse bewirtschaftet </a:t>
            </a:r>
          </a:p>
          <a:p>
            <a:endParaRPr lang="de-CH" dirty="0"/>
          </a:p>
          <a:p>
            <a:r>
              <a:rPr lang="de-CH" dirty="0"/>
              <a:t>Als Mitglieder der Bio Suisse zudem 844 Verarbeitungs- und Handelsbetriebe in Wertschöpfungskette eingebunden</a:t>
            </a:r>
          </a:p>
          <a:p>
            <a:endParaRPr lang="de-CH" dirty="0"/>
          </a:p>
          <a:p>
            <a:r>
              <a:rPr lang="de-CH" dirty="0"/>
              <a:t>A</a:t>
            </a:r>
            <a:r>
              <a:rPr lang="de-CH" dirty="0" smtClean="0"/>
              <a:t>nteil </a:t>
            </a:r>
            <a:r>
              <a:rPr lang="de-CH" dirty="0"/>
              <a:t>aller Biobetriebe (Knospe und Bio-Verordnung) in der Schweiz 12,5 % </a:t>
            </a:r>
          </a:p>
          <a:p>
            <a:endParaRPr lang="de-CH" dirty="0"/>
          </a:p>
        </p:txBody>
      </p:sp>
      <p:sp>
        <p:nvSpPr>
          <p:cNvPr id="8" name="Fußzeilenplatzhalter 7"/>
          <p:cNvSpPr>
            <a:spLocks noGrp="1"/>
          </p:cNvSpPr>
          <p:nvPr>
            <p:ph type="ftr" sz="quarter" idx="2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2</a:t>
            </a:fld>
            <a:endParaRPr lang="de-DE" altLang="de-DE" dirty="0" smtClean="0"/>
          </a:p>
        </p:txBody>
      </p:sp>
      <p:pic>
        <p:nvPicPr>
          <p:cNvPr id="9" name="Inhaltsplatzhalter 8"/>
          <p:cNvPicPr>
            <a:picLocks noGrp="1" noChangeAspect="1"/>
          </p:cNvPicPr>
          <p:nvPr>
            <p:ph sz="quarter" idx="25"/>
          </p:nvPr>
        </p:nvPicPr>
        <p:blipFill>
          <a:blip r:embed="rId2">
            <a:extLst>
              <a:ext uri="{28A0092B-C50C-407E-A947-70E740481C1C}">
                <a14:useLocalDpi xmlns:a14="http://schemas.microsoft.com/office/drawing/2010/main" val="0"/>
              </a:ext>
            </a:extLst>
          </a:blip>
          <a:stretch>
            <a:fillRect/>
          </a:stretch>
        </p:blipFill>
        <p:spPr>
          <a:xfrm>
            <a:off x="5870142" y="2996952"/>
            <a:ext cx="2651990" cy="1761897"/>
          </a:xfrm>
        </p:spPr>
      </p:pic>
      <p:sp>
        <p:nvSpPr>
          <p:cNvPr id="10" name="Textfeld 9"/>
          <p:cNvSpPr txBox="1"/>
          <p:nvPr/>
        </p:nvSpPr>
        <p:spPr>
          <a:xfrm>
            <a:off x="5823520" y="4788900"/>
            <a:ext cx="2647950" cy="461665"/>
          </a:xfrm>
          <a:prstGeom prst="rect">
            <a:avLst/>
          </a:prstGeom>
          <a:noFill/>
        </p:spPr>
        <p:txBody>
          <a:bodyPr wrap="square" rtlCol="0">
            <a:spAutoFit/>
          </a:bodyPr>
          <a:lstStyle/>
          <a:p>
            <a:r>
              <a:rPr lang="de-CH" sz="1200" dirty="0" smtClean="0"/>
              <a:t>Der 6000ste Knospebauer Claude Peguiron kommt aus Mex VD.</a:t>
            </a:r>
            <a:endParaRPr lang="de-CH" sz="1200" dirty="0"/>
          </a:p>
        </p:txBody>
      </p:sp>
    </p:spTree>
    <p:extLst>
      <p:ext uri="{BB962C8B-B14F-4D97-AF65-F5344CB8AC3E}">
        <p14:creationId xmlns:p14="http://schemas.microsoft.com/office/powerpoint/2010/main" val="1431560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Marktforschung Konsumenten</a:t>
            </a:r>
          </a:p>
        </p:txBody>
      </p:sp>
      <p:sp>
        <p:nvSpPr>
          <p:cNvPr id="3" name="Inhaltsplatzhalter 2"/>
          <p:cNvSpPr>
            <a:spLocks noGrp="1"/>
          </p:cNvSpPr>
          <p:nvPr>
            <p:ph idx="12"/>
          </p:nvPr>
        </p:nvSpPr>
        <p:spPr/>
        <p:txBody>
          <a:bodyPr/>
          <a:lstStyle/>
          <a:p>
            <a:r>
              <a:rPr lang="de-CH" dirty="0"/>
              <a:t>Erkenntnisse für Produzenten, Vermarkter und Handel </a:t>
            </a:r>
            <a:r>
              <a:rPr lang="de-CH" dirty="0" smtClean="0"/>
              <a:t> </a:t>
            </a:r>
            <a:endParaRPr lang="de-CH" dirty="0"/>
          </a:p>
        </p:txBody>
      </p:sp>
      <p:sp>
        <p:nvSpPr>
          <p:cNvPr id="4" name="Inhaltsplatzhalter 3"/>
          <p:cNvSpPr>
            <a:spLocks noGrp="1"/>
          </p:cNvSpPr>
          <p:nvPr>
            <p:ph idx="14"/>
          </p:nvPr>
        </p:nvSpPr>
        <p:spPr/>
        <p:txBody>
          <a:bodyPr/>
          <a:lstStyle/>
          <a:p>
            <a:r>
              <a:rPr lang="de-CH" dirty="0"/>
              <a:t>GDI, Interview mit Dr. M. Hauser, </a:t>
            </a:r>
            <a:r>
              <a:rPr lang="de-CH" dirty="0" smtClean="0"/>
              <a:t>2013 </a:t>
            </a:r>
            <a:endParaRPr lang="de-CH" dirty="0"/>
          </a:p>
        </p:txBody>
      </p:sp>
      <p:sp>
        <p:nvSpPr>
          <p:cNvPr id="5" name="Inhaltsplatzhalter 4"/>
          <p:cNvSpPr>
            <a:spLocks noGrp="1"/>
          </p:cNvSpPr>
          <p:nvPr>
            <p:ph sz="quarter" idx="17"/>
          </p:nvPr>
        </p:nvSpPr>
        <p:spPr/>
        <p:txBody>
          <a:bodyPr/>
          <a:lstStyle/>
          <a:p>
            <a:r>
              <a:rPr lang="de-CH" dirty="0"/>
              <a:t>Essen als Statussymbol </a:t>
            </a:r>
          </a:p>
          <a:p>
            <a:pPr lvl="1"/>
            <a:r>
              <a:rPr lang="de-CH" dirty="0"/>
              <a:t>Mehrwert von Bio erklären</a:t>
            </a:r>
          </a:p>
          <a:p>
            <a:pPr lvl="1"/>
            <a:endParaRPr lang="de-CH" dirty="0"/>
          </a:p>
          <a:p>
            <a:pPr>
              <a:lnSpc>
                <a:spcPct val="100000"/>
              </a:lnSpc>
            </a:pPr>
            <a:r>
              <a:rPr lang="de-CH" dirty="0"/>
              <a:t>Je höher Bildungsniveau und Einkommen, desto eher Biokunde</a:t>
            </a:r>
            <a:br>
              <a:rPr lang="de-CH" dirty="0"/>
            </a:br>
            <a:r>
              <a:rPr lang="de-CH" dirty="0"/>
              <a:t>Allerdings zunehmend heterogene Biokundschaft </a:t>
            </a:r>
          </a:p>
          <a:p>
            <a:endParaRPr lang="de-CH" dirty="0"/>
          </a:p>
          <a:p>
            <a:r>
              <a:rPr lang="de-CH" dirty="0"/>
              <a:t>Bedeutung für Vermarktung</a:t>
            </a:r>
          </a:p>
          <a:p>
            <a:pPr lvl="1"/>
            <a:r>
              <a:rPr lang="de-CH" dirty="0"/>
              <a:t>Direkter Kundenkontakt </a:t>
            </a:r>
          </a:p>
          <a:p>
            <a:pPr lvl="1"/>
            <a:r>
              <a:rPr lang="de-CH" dirty="0"/>
              <a:t>Kurze Wertschöpfungsketten </a:t>
            </a:r>
          </a:p>
          <a:p>
            <a:pPr lvl="1"/>
            <a:r>
              <a:rPr lang="de-CH" dirty="0"/>
              <a:t>Geschichte hinter Produkten erzählen</a:t>
            </a:r>
          </a:p>
          <a:p>
            <a:pPr lvl="1"/>
            <a:r>
              <a:rPr lang="de-CH" dirty="0"/>
              <a:t>Vertrauen schaffen</a:t>
            </a:r>
          </a:p>
          <a:p>
            <a:pPr lvl="1"/>
            <a:r>
              <a:rPr lang="de-CH" dirty="0"/>
              <a:t>Kaufentscheidungen vereinfachen</a:t>
            </a:r>
          </a:p>
          <a:p>
            <a:pPr lvl="1"/>
            <a:r>
              <a:rPr lang="de-CH" dirty="0"/>
              <a:t>Zusatznutzen finden</a:t>
            </a:r>
          </a:p>
          <a:p>
            <a:endParaRPr lang="de-CH" dirty="0"/>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29</a:t>
            </a:fld>
            <a:endParaRPr lang="de-DE" altLang="de-DE" dirty="0" smtClean="0"/>
          </a:p>
        </p:txBody>
      </p:sp>
    </p:spTree>
    <p:extLst>
      <p:ext uri="{BB962C8B-B14F-4D97-AF65-F5344CB8AC3E}">
        <p14:creationId xmlns:p14="http://schemas.microsoft.com/office/powerpoint/2010/main" val="41287378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Markt Produzenten</a:t>
            </a:r>
            <a:endParaRPr lang="de-CH" dirty="0"/>
          </a:p>
        </p:txBody>
      </p:sp>
      <p:sp>
        <p:nvSpPr>
          <p:cNvPr id="3" name="Inhaltsplatzhalter 2"/>
          <p:cNvSpPr>
            <a:spLocks noGrp="1"/>
          </p:cNvSpPr>
          <p:nvPr>
            <p:ph idx="12"/>
          </p:nvPr>
        </p:nvSpPr>
        <p:spPr/>
        <p:txBody>
          <a:bodyPr>
            <a:normAutofit/>
          </a:bodyPr>
          <a:lstStyle/>
          <a:p>
            <a:r>
              <a:rPr lang="de-CH" dirty="0" smtClean="0"/>
              <a:t>Vermarktungskanäle in der Schweiz</a:t>
            </a:r>
            <a:endParaRPr lang="de-CH" dirty="0"/>
          </a:p>
        </p:txBody>
      </p:sp>
      <p:sp>
        <p:nvSpPr>
          <p:cNvPr id="14" name="Inhaltsplatzhalter 13"/>
          <p:cNvSpPr>
            <a:spLocks noGrp="1"/>
          </p:cNvSpPr>
          <p:nvPr>
            <p:ph idx="14"/>
          </p:nvPr>
        </p:nvSpPr>
        <p:spPr/>
        <p:txBody>
          <a:bodyPr/>
          <a:lstStyle/>
          <a:p>
            <a:endParaRPr lang="de-CH" dirty="0"/>
          </a:p>
        </p:txBody>
      </p:sp>
      <p:sp>
        <p:nvSpPr>
          <p:cNvPr id="15" name="Inhaltsplatzhalter 14"/>
          <p:cNvSpPr>
            <a:spLocks noGrp="1"/>
          </p:cNvSpPr>
          <p:nvPr>
            <p:ph sz="quarter" idx="17"/>
          </p:nvPr>
        </p:nvSpPr>
        <p:spPr/>
        <p:txBody>
          <a:bodyPr/>
          <a:lstStyle/>
          <a:p>
            <a:endParaRPr lang="de-CH" dirty="0"/>
          </a:p>
        </p:txBody>
      </p:sp>
      <p:graphicFrame>
        <p:nvGraphicFramePr>
          <p:cNvPr id="19" name="Inhaltsplatzhalter 18"/>
          <p:cNvGraphicFramePr>
            <a:graphicFrameLocks noGrp="1"/>
          </p:cNvGraphicFramePr>
          <p:nvPr>
            <p:ph sz="quarter" idx="23"/>
            <p:extLst>
              <p:ext uri="{D42A27DB-BD31-4B8C-83A1-F6EECF244321}">
                <p14:modId xmlns:p14="http://schemas.microsoft.com/office/powerpoint/2010/main" val="2409681336"/>
              </p:ext>
            </p:extLst>
          </p:nvPr>
        </p:nvGraphicFramePr>
        <p:xfrm>
          <a:off x="628650" y="2779674"/>
          <a:ext cx="7904163" cy="3537166"/>
        </p:xfrm>
        <a:graphic>
          <a:graphicData uri="http://schemas.openxmlformats.org/drawingml/2006/table">
            <a:tbl>
              <a:tblPr firstRow="1" bandRow="1">
                <a:tableStyleId>{F5AB1C69-6EDB-4FF4-983F-18BD219EF322}</a:tableStyleId>
              </a:tblPr>
              <a:tblGrid>
                <a:gridCol w="2575198"/>
                <a:gridCol w="3312368"/>
                <a:gridCol w="2016597"/>
              </a:tblGrid>
              <a:tr h="367246">
                <a:tc gridSpan="2">
                  <a:txBody>
                    <a:bodyPr/>
                    <a:lstStyle/>
                    <a:p>
                      <a:r>
                        <a:rPr lang="de-CH" sz="1600" dirty="0" smtClean="0">
                          <a:solidFill>
                            <a:schemeClr val="tx1"/>
                          </a:solidFill>
                        </a:rPr>
                        <a:t>Abnahmeverträge</a:t>
                      </a:r>
                      <a:r>
                        <a:rPr lang="de-CH" sz="1600" baseline="0" dirty="0" smtClean="0">
                          <a:solidFill>
                            <a:schemeClr val="tx1"/>
                          </a:solidFill>
                        </a:rPr>
                        <a:t> oder a</a:t>
                      </a:r>
                      <a:r>
                        <a:rPr lang="de-CH" sz="1600" dirty="0" smtClean="0">
                          <a:solidFill>
                            <a:schemeClr val="tx1"/>
                          </a:solidFill>
                        </a:rPr>
                        <a:t>ndere Vermarktungskanäle</a:t>
                      </a:r>
                      <a:endParaRPr lang="de-CH" sz="1600" dirty="0">
                        <a:solidFill>
                          <a:schemeClr val="tx1"/>
                        </a:solidFill>
                      </a:endParaRPr>
                    </a:p>
                  </a:txBody>
                  <a:tcPr>
                    <a:solidFill>
                      <a:schemeClr val="bg2">
                        <a:lumMod val="75000"/>
                      </a:schemeClr>
                    </a:solidFill>
                  </a:tcPr>
                </a:tc>
                <a:tc hMerge="1">
                  <a:txBody>
                    <a:bodyPr/>
                    <a:lstStyle/>
                    <a:p>
                      <a:endParaRPr lang="de-CH" sz="1600" dirty="0">
                        <a:solidFill>
                          <a:schemeClr val="tx1"/>
                        </a:solidFill>
                      </a:endParaRPr>
                    </a:p>
                  </a:txBody>
                  <a:tcPr/>
                </a:tc>
                <a:tc>
                  <a:txBody>
                    <a:bodyPr/>
                    <a:lstStyle/>
                    <a:p>
                      <a:r>
                        <a:rPr lang="de-CH" sz="1600" dirty="0" smtClean="0">
                          <a:solidFill>
                            <a:schemeClr val="tx1"/>
                          </a:solidFill>
                        </a:rPr>
                        <a:t>Direktvermarktung</a:t>
                      </a:r>
                      <a:endParaRPr lang="de-CH" sz="1600" dirty="0">
                        <a:solidFill>
                          <a:schemeClr val="tx1"/>
                        </a:solidFill>
                      </a:endParaRPr>
                    </a:p>
                  </a:txBody>
                  <a:tcPr>
                    <a:solidFill>
                      <a:schemeClr val="bg2">
                        <a:lumMod val="75000"/>
                      </a:schemeClr>
                    </a:solidFill>
                  </a:tcPr>
                </a:tc>
              </a:tr>
              <a:tr h="547054">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CH" sz="1600" baseline="0" dirty="0" smtClean="0"/>
                        <a:t>Detailhandel </a:t>
                      </a:r>
                      <a:br>
                        <a:rPr lang="de-CH" sz="1600" baseline="0" dirty="0" smtClean="0"/>
                      </a:br>
                      <a:r>
                        <a:rPr lang="de-CH" sz="1400" baseline="0" dirty="0" smtClean="0"/>
                        <a:t>C</a:t>
                      </a:r>
                      <a:r>
                        <a:rPr lang="de-CH" sz="1400" dirty="0" smtClean="0"/>
                        <a:t>oop,</a:t>
                      </a:r>
                      <a:r>
                        <a:rPr lang="de-CH" sz="1400" baseline="0" dirty="0" smtClean="0"/>
                        <a:t> </a:t>
                      </a:r>
                      <a:r>
                        <a:rPr lang="de-CH" sz="1400" dirty="0" smtClean="0"/>
                        <a:t>Migros, Manor, Globus </a:t>
                      </a:r>
                      <a:endParaRPr lang="de-CH" sz="1400" dirty="0" smtClean="0">
                        <a:solidFill>
                          <a:schemeClr val="tx1"/>
                        </a:solidFill>
                      </a:endParaRPr>
                    </a:p>
                  </a:txBody>
                  <a:tcPr>
                    <a:solidFill>
                      <a:schemeClr val="bg2">
                        <a:lumMod val="90000"/>
                      </a:schemeClr>
                    </a:solidFill>
                  </a:tcPr>
                </a:tc>
                <a:tc>
                  <a:txBody>
                    <a:bodyPr/>
                    <a:lstStyle/>
                    <a:p>
                      <a:r>
                        <a:rPr lang="de-CH" sz="1600" dirty="0" smtClean="0"/>
                        <a:t>Genossenschaften </a:t>
                      </a:r>
                      <a:br>
                        <a:rPr lang="de-CH" sz="1600" dirty="0" smtClean="0"/>
                      </a:br>
                      <a:r>
                        <a:rPr lang="de-CH" sz="1400" dirty="0" smtClean="0"/>
                        <a:t>z.B. biofarm</a:t>
                      </a:r>
                      <a:endParaRPr lang="de-CH" sz="1400" dirty="0">
                        <a:solidFill>
                          <a:schemeClr val="tx1"/>
                        </a:solidFill>
                      </a:endParaRPr>
                    </a:p>
                  </a:txBody>
                  <a:tcPr>
                    <a:solidFill>
                      <a:schemeClr val="bg2">
                        <a:lumMod val="90000"/>
                      </a:schemeClr>
                    </a:solidFill>
                  </a:tcPr>
                </a:tc>
                <a:tc>
                  <a:txBody>
                    <a:bodyPr/>
                    <a:lstStyle/>
                    <a:p>
                      <a:r>
                        <a:rPr lang="de-CH" sz="1600" dirty="0" smtClean="0"/>
                        <a:t>Hofverkauf</a:t>
                      </a:r>
                      <a:endParaRPr lang="de-CH" sz="1600" dirty="0">
                        <a:solidFill>
                          <a:schemeClr val="tx1"/>
                        </a:solidFill>
                      </a:endParaRPr>
                    </a:p>
                  </a:txBody>
                  <a:tcPr>
                    <a:solidFill>
                      <a:schemeClr val="bg2">
                        <a:lumMod val="90000"/>
                      </a:schemeClr>
                    </a:solidFill>
                  </a:tcPr>
                </a:tc>
              </a:tr>
              <a:tr h="759797">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CH" sz="1600" dirty="0" smtClean="0"/>
                        <a:t>Grosshandel </a:t>
                      </a:r>
                      <a:br>
                        <a:rPr lang="de-CH" sz="1600" dirty="0" smtClean="0"/>
                      </a:br>
                      <a:r>
                        <a:rPr lang="de-CH" sz="1400" dirty="0" smtClean="0"/>
                        <a:t>z.B. biopartner, biogroupe, Rathgeb, fenaco, pico bio</a:t>
                      </a:r>
                      <a:endParaRPr lang="de-CH" sz="1400" dirty="0" smtClean="0">
                        <a:solidFill>
                          <a:schemeClr val="tx1"/>
                        </a:solidFill>
                      </a:endParaRPr>
                    </a:p>
                  </a:txBody>
                  <a:tcPr>
                    <a:solidFill>
                      <a:schemeClr val="bg2"/>
                    </a:solidFill>
                  </a:tcPr>
                </a:tc>
                <a:tc>
                  <a:txBody>
                    <a:bodyPr/>
                    <a:lstStyle/>
                    <a:p>
                      <a:r>
                        <a:rPr lang="de-CH" sz="1600" dirty="0" smtClean="0"/>
                        <a:t>Verarbeitungsbetriebe </a:t>
                      </a:r>
                      <a:br>
                        <a:rPr lang="de-CH" sz="1600" dirty="0" smtClean="0"/>
                      </a:br>
                      <a:r>
                        <a:rPr lang="de-CH" sz="1400" dirty="0" smtClean="0"/>
                        <a:t>z.B. Lehmann Biofutter, </a:t>
                      </a:r>
                      <a:br>
                        <a:rPr lang="de-CH" sz="1400" dirty="0" smtClean="0"/>
                      </a:br>
                      <a:r>
                        <a:rPr lang="de-CH" sz="1400" dirty="0" smtClean="0"/>
                        <a:t>Mühle Rytz, Frigemo, Hilcona</a:t>
                      </a:r>
                      <a:endParaRPr lang="de-CH" sz="1400" dirty="0">
                        <a:solidFill>
                          <a:schemeClr val="tx1"/>
                        </a:solidFill>
                      </a:endParaRPr>
                    </a:p>
                  </a:txBody>
                  <a:tcPr>
                    <a:solidFill>
                      <a:schemeClr val="bg2"/>
                    </a:solidFill>
                  </a:tcPr>
                </a:tc>
                <a:tc>
                  <a:txBody>
                    <a:bodyPr/>
                    <a:lstStyle/>
                    <a:p>
                      <a:r>
                        <a:rPr lang="de-CH" sz="1600" dirty="0" smtClean="0"/>
                        <a:t>Wochenmarkt</a:t>
                      </a:r>
                      <a:endParaRPr lang="de-CH" sz="1600" dirty="0">
                        <a:solidFill>
                          <a:schemeClr val="tx1"/>
                        </a:solidFill>
                      </a:endParaRPr>
                    </a:p>
                  </a:txBody>
                  <a:tcPr>
                    <a:solidFill>
                      <a:schemeClr val="bg2"/>
                    </a:solidFill>
                  </a:tcPr>
                </a:tc>
              </a:tr>
              <a:tr h="790188">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CH" sz="1600" dirty="0" smtClean="0"/>
                        <a:t>Fleischhandel</a:t>
                      </a:r>
                      <a:r>
                        <a:rPr lang="de-CH" sz="1600" baseline="0" dirty="0" smtClean="0"/>
                        <a:t> </a:t>
                      </a:r>
                      <a:br>
                        <a:rPr lang="de-CH" sz="1600" baseline="0" dirty="0" smtClean="0"/>
                      </a:br>
                      <a:r>
                        <a:rPr lang="de-CH" sz="1400" baseline="0" dirty="0" smtClean="0"/>
                        <a:t>z.B. Micarna, Bell, Schlachtviehhändler</a:t>
                      </a:r>
                      <a:endParaRPr lang="de-CH" sz="1400" dirty="0" smtClean="0">
                        <a:solidFill>
                          <a:schemeClr val="tx1"/>
                        </a:solidFill>
                      </a:endParaRPr>
                    </a:p>
                  </a:txBody>
                  <a:tcPr>
                    <a:solidFill>
                      <a:schemeClr val="bg2">
                        <a:lumMod val="90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CH" sz="1600" dirty="0" smtClean="0"/>
                        <a:t>Handels- und </a:t>
                      </a:r>
                      <a:br>
                        <a:rPr lang="de-CH" sz="1600" dirty="0" smtClean="0"/>
                      </a:br>
                      <a:r>
                        <a:rPr lang="de-CH" sz="1600" dirty="0" smtClean="0"/>
                        <a:t>Produktionsunternehmen </a:t>
                      </a:r>
                      <a:br>
                        <a:rPr lang="de-CH" sz="1600" dirty="0" smtClean="0"/>
                      </a:br>
                      <a:r>
                        <a:rPr lang="de-CH" sz="1400" dirty="0" smtClean="0"/>
                        <a:t>z.B. hosberg</a:t>
                      </a:r>
                      <a:endParaRPr lang="de-CH" sz="1400" dirty="0" smtClean="0">
                        <a:solidFill>
                          <a:schemeClr val="tx1"/>
                        </a:solidFill>
                      </a:endParaRPr>
                    </a:p>
                  </a:txBody>
                  <a:tcPr>
                    <a:solidFill>
                      <a:schemeClr val="bg2">
                        <a:lumMod val="90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CH" sz="1600" dirty="0" smtClean="0"/>
                        <a:t>Gastronomie</a:t>
                      </a:r>
                    </a:p>
                    <a:p>
                      <a:endParaRPr lang="de-CH" sz="1600" dirty="0">
                        <a:solidFill>
                          <a:schemeClr val="tx1"/>
                        </a:solidFill>
                      </a:endParaRPr>
                    </a:p>
                  </a:txBody>
                  <a:tcPr>
                    <a:solidFill>
                      <a:schemeClr val="bg2">
                        <a:lumMod val="90000"/>
                      </a:schemeClr>
                    </a:solidFill>
                  </a:tcPr>
                </a:tc>
              </a:tr>
              <a:tr h="1063715">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CH" sz="1600" dirty="0" smtClean="0"/>
                        <a:t>Milchverarbeiter </a:t>
                      </a:r>
                    </a:p>
                    <a:p>
                      <a:pPr marL="0" marR="0" indent="0" algn="l" defTabSz="685800" rtl="0" eaLnBrk="1" fontAlgn="auto" latinLnBrk="0" hangingPunct="1">
                        <a:lnSpc>
                          <a:spcPct val="100000"/>
                        </a:lnSpc>
                        <a:spcBef>
                          <a:spcPts val="0"/>
                        </a:spcBef>
                        <a:spcAft>
                          <a:spcPts val="0"/>
                        </a:spcAft>
                        <a:buClrTx/>
                        <a:buSzTx/>
                        <a:buFontTx/>
                        <a:buNone/>
                        <a:tabLst/>
                        <a:defRPr/>
                      </a:pPr>
                      <a:r>
                        <a:rPr lang="de-CH" sz="1400" dirty="0" smtClean="0"/>
                        <a:t>z.B. Cremo, Emmi,</a:t>
                      </a:r>
                      <a:r>
                        <a:rPr lang="de-CH" sz="1400" baseline="0" dirty="0" smtClean="0"/>
                        <a:t> Milco, Hochdorf, Züger, Baer, LRG groupe, biomilk, Napfmilch</a:t>
                      </a:r>
                      <a:endParaRPr lang="de-CH" sz="1400" dirty="0" smtClean="0">
                        <a:solidFill>
                          <a:schemeClr val="tx1"/>
                        </a:solidFill>
                      </a:endParaRPr>
                    </a:p>
                  </a:txBody>
                  <a:tcPr/>
                </a:tc>
                <a:tc>
                  <a:txBody>
                    <a:bodyPr/>
                    <a:lstStyle/>
                    <a:p>
                      <a:r>
                        <a:rPr lang="de-CH" sz="1600" dirty="0" smtClean="0"/>
                        <a:t>Bio Suisse koordiniert den Markt bei einigen Produktegruppen</a:t>
                      </a:r>
                      <a:r>
                        <a:rPr lang="de-CH" sz="1600" baseline="0" dirty="0" smtClean="0"/>
                        <a:t> und sorgt für stabile, faire Handelsbeziehungen.</a:t>
                      </a:r>
                      <a:endParaRPr lang="de-CH" sz="1600" dirty="0">
                        <a:solidFill>
                          <a:schemeClr val="accent4">
                            <a:lumMod val="75000"/>
                          </a:schemeClr>
                        </a:solidFill>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CH" sz="1600" dirty="0" smtClean="0"/>
                        <a:t>Hauslieferung, online-Vermarktung</a:t>
                      </a:r>
                      <a:endParaRPr lang="de-CH" sz="1600" dirty="0" smtClean="0">
                        <a:solidFill>
                          <a:schemeClr val="tx1"/>
                        </a:solidFill>
                      </a:endParaRPr>
                    </a:p>
                  </a:txBody>
                  <a:tcPr/>
                </a:tc>
              </a:tr>
            </a:tbl>
          </a:graphicData>
        </a:graphic>
      </p:graphicFrame>
      <p:sp>
        <p:nvSpPr>
          <p:cNvPr id="6" name="Fußzeilenplatzhalter 5"/>
          <p:cNvSpPr>
            <a:spLocks noGrp="1"/>
          </p:cNvSpPr>
          <p:nvPr>
            <p:ph type="ftr" sz="quarter" idx="24"/>
          </p:nvPr>
        </p:nvSpPr>
        <p:spPr>
          <a:xfrm>
            <a:off x="629540" y="6437313"/>
            <a:ext cx="6318723" cy="420687"/>
          </a:xfrm>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30</a:t>
            </a:fld>
            <a:endParaRPr lang="de-DE" altLang="de-DE" dirty="0" smtClean="0"/>
          </a:p>
        </p:txBody>
      </p:sp>
      <p:sp>
        <p:nvSpPr>
          <p:cNvPr id="17" name="Gleichschenkliges Dreieck 16"/>
          <p:cNvSpPr/>
          <p:nvPr/>
        </p:nvSpPr>
        <p:spPr>
          <a:xfrm rot="16200000">
            <a:off x="3997708" y="-1830948"/>
            <a:ext cx="1170810" cy="7908925"/>
          </a:xfrm>
          <a:prstGeom prst="triangle">
            <a:avLst>
              <a:gd name="adj" fmla="val 98896"/>
            </a:avLst>
          </a:prstGeom>
          <a:solidFill>
            <a:schemeClr val="bg2">
              <a:lumMod val="9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r>
              <a:rPr lang="de-CH" sz="2000" dirty="0" smtClean="0">
                <a:solidFill>
                  <a:schemeClr val="accent4">
                    <a:lumMod val="75000"/>
                  </a:schemeClr>
                </a:solidFill>
              </a:rPr>
              <a:t>Finanzielles Risiko </a:t>
            </a:r>
            <a:endParaRPr lang="de-CH" sz="2000" dirty="0">
              <a:solidFill>
                <a:schemeClr val="accent4">
                  <a:lumMod val="75000"/>
                </a:schemeClr>
              </a:solidFill>
            </a:endParaRPr>
          </a:p>
        </p:txBody>
      </p:sp>
      <p:sp>
        <p:nvSpPr>
          <p:cNvPr id="18" name="Gleichschenkliges Dreieck 17"/>
          <p:cNvSpPr/>
          <p:nvPr/>
        </p:nvSpPr>
        <p:spPr>
          <a:xfrm rot="16200000" flipH="1">
            <a:off x="3978659" y="-1827773"/>
            <a:ext cx="1170812" cy="7902577"/>
          </a:xfrm>
          <a:prstGeom prst="triangle">
            <a:avLst>
              <a:gd name="adj" fmla="val 100000"/>
            </a:avLst>
          </a:prstGeom>
          <a:solidFill>
            <a:schemeClr val="accent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r>
              <a:rPr lang="de-CH" sz="2000" dirty="0" smtClean="0">
                <a:solidFill>
                  <a:srgbClr val="39977A"/>
                </a:solidFill>
              </a:rPr>
              <a:t>‘Unternehmerische Freiheit’</a:t>
            </a:r>
            <a:endParaRPr lang="de-CH" sz="2000" dirty="0">
              <a:solidFill>
                <a:srgbClr val="39977A"/>
              </a:solidFill>
            </a:endParaRPr>
          </a:p>
        </p:txBody>
      </p:sp>
      <p:sp>
        <p:nvSpPr>
          <p:cNvPr id="22" name="Richtungspfeil 21"/>
          <p:cNvSpPr/>
          <p:nvPr/>
        </p:nvSpPr>
        <p:spPr>
          <a:xfrm>
            <a:off x="628650" y="1534309"/>
            <a:ext cx="4015358" cy="1174611"/>
          </a:xfrm>
          <a:prstGeom prst="homePlate">
            <a:avLst>
              <a:gd name="adj" fmla="val 108208"/>
            </a:avLst>
          </a:prstGeom>
          <a:solidFill>
            <a:srgbClr val="7B9CD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000" dirty="0" smtClean="0">
                <a:solidFill>
                  <a:srgbClr val="2D8EC9"/>
                </a:solidFill>
              </a:rPr>
              <a:t>Abnahmegarantie</a:t>
            </a:r>
            <a:endParaRPr lang="de-CH" sz="2000" dirty="0">
              <a:solidFill>
                <a:srgbClr val="2D8EC9"/>
              </a:solidFill>
            </a:endParaRPr>
          </a:p>
        </p:txBody>
      </p:sp>
    </p:spTree>
    <p:extLst>
      <p:ext uri="{BB962C8B-B14F-4D97-AF65-F5344CB8AC3E}">
        <p14:creationId xmlns:p14="http://schemas.microsoft.com/office/powerpoint/2010/main" val="9966111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Markt Produzenten</a:t>
            </a:r>
            <a:endParaRPr lang="de-CH" dirty="0"/>
          </a:p>
        </p:txBody>
      </p:sp>
      <p:sp>
        <p:nvSpPr>
          <p:cNvPr id="3" name="Inhaltsplatzhalter 2"/>
          <p:cNvSpPr>
            <a:spLocks noGrp="1"/>
          </p:cNvSpPr>
          <p:nvPr>
            <p:ph idx="12"/>
          </p:nvPr>
        </p:nvSpPr>
        <p:spPr/>
        <p:txBody>
          <a:bodyPr>
            <a:normAutofit/>
          </a:bodyPr>
          <a:lstStyle/>
          <a:p>
            <a:r>
              <a:rPr lang="de-CH" dirty="0" smtClean="0"/>
              <a:t>Direktvermarktung in der Biolandwirtschaft</a:t>
            </a:r>
            <a:endParaRPr lang="de-CH" dirty="0"/>
          </a:p>
        </p:txBody>
      </p:sp>
      <p:sp>
        <p:nvSpPr>
          <p:cNvPr id="8" name="Inhaltsplatzhalter 7"/>
          <p:cNvSpPr>
            <a:spLocks noGrp="1"/>
          </p:cNvSpPr>
          <p:nvPr>
            <p:ph idx="14"/>
          </p:nvPr>
        </p:nvSpPr>
        <p:spPr/>
        <p:txBody>
          <a:bodyPr/>
          <a:lstStyle/>
          <a:p>
            <a:endParaRPr lang="de-CH" dirty="0"/>
          </a:p>
        </p:txBody>
      </p:sp>
      <p:sp>
        <p:nvSpPr>
          <p:cNvPr id="9" name="Inhaltsplatzhalter 8"/>
          <p:cNvSpPr>
            <a:spLocks noGrp="1"/>
          </p:cNvSpPr>
          <p:nvPr>
            <p:ph sz="quarter" idx="17"/>
          </p:nvPr>
        </p:nvSpPr>
        <p:spPr/>
        <p:txBody>
          <a:bodyPr/>
          <a:lstStyle/>
          <a:p>
            <a:r>
              <a:rPr lang="de-CH" dirty="0"/>
              <a:t>guter, echter Geschmack mit frischen Produkten </a:t>
            </a:r>
            <a:r>
              <a:rPr lang="de-CH" dirty="0" smtClean="0"/>
              <a:t>direkt ab Hof </a:t>
            </a:r>
          </a:p>
          <a:p>
            <a:pPr lvl="1"/>
            <a:endParaRPr lang="de-CH" dirty="0"/>
          </a:p>
          <a:p>
            <a:r>
              <a:rPr lang="de-CH" dirty="0" smtClean="0"/>
              <a:t>Strategie: Konsumenten erhalten ein Gesicht für ein Produkt durch Kontakt mit Produzenten</a:t>
            </a:r>
            <a:endParaRPr lang="de-CH" dirty="0"/>
          </a:p>
        </p:txBody>
      </p:sp>
      <p:sp>
        <p:nvSpPr>
          <p:cNvPr id="10" name="Inhaltsplatzhalter 9"/>
          <p:cNvSpPr>
            <a:spLocks noGrp="1"/>
          </p:cNvSpPr>
          <p:nvPr>
            <p:ph sz="quarter" idx="24"/>
          </p:nvPr>
        </p:nvSpPr>
        <p:spPr/>
        <p:txBody>
          <a:bodyPr/>
          <a:lstStyle/>
          <a:p>
            <a:r>
              <a:rPr lang="de-CH" dirty="0" smtClean="0"/>
              <a:t>Website bio-suisse.ch</a:t>
            </a:r>
          </a:p>
          <a:p>
            <a:pPr lvl="1"/>
            <a:r>
              <a:rPr lang="de-CH" dirty="0" smtClean="0"/>
              <a:t>Verkaufsförderung, Hilfsmittel und Vorlagen </a:t>
            </a:r>
          </a:p>
          <a:p>
            <a:pPr lvl="1"/>
            <a:r>
              <a:rPr lang="de-CH" dirty="0" smtClean="0"/>
              <a:t>nützliche </a:t>
            </a:r>
            <a:r>
              <a:rPr lang="de-CH" dirty="0"/>
              <a:t>Dokumente und </a:t>
            </a:r>
            <a:r>
              <a:rPr lang="de-CH" dirty="0" smtClean="0"/>
              <a:t>Anleitungen, Tipps</a:t>
            </a:r>
          </a:p>
          <a:p>
            <a:pPr lvl="1"/>
            <a:r>
              <a:rPr lang="de-CH" dirty="0" smtClean="0"/>
              <a:t>Richtpreise</a:t>
            </a:r>
          </a:p>
          <a:p>
            <a:pPr lvl="1"/>
            <a:endParaRPr lang="de-CH" dirty="0"/>
          </a:p>
          <a:p>
            <a:r>
              <a:rPr lang="de-CH" dirty="0" smtClean="0"/>
              <a:t>Website und App knospehof.ch </a:t>
            </a:r>
          </a:p>
          <a:p>
            <a:pPr lvl="1"/>
            <a:r>
              <a:rPr lang="de-CH" dirty="0" smtClean="0"/>
              <a:t>Kostenlose Aufschaltung des eigenen Hofes</a:t>
            </a:r>
          </a:p>
          <a:p>
            <a:pPr lvl="1"/>
            <a:r>
              <a:rPr lang="de-CH" dirty="0" smtClean="0"/>
              <a:t>Publikation eigener Produkte, Dienstleistungen und Anlässe</a:t>
            </a:r>
          </a:p>
        </p:txBody>
      </p:sp>
      <p:sp>
        <p:nvSpPr>
          <p:cNvPr id="6" name="Fußzeilenplatzhalter 5"/>
          <p:cNvSpPr>
            <a:spLocks noGrp="1"/>
          </p:cNvSpPr>
          <p:nvPr>
            <p:ph type="ftr" sz="quarter" idx="26"/>
          </p:nvPr>
        </p:nvSpPr>
        <p:spPr>
          <a:xfrm>
            <a:off x="629540" y="6437313"/>
            <a:ext cx="6318723" cy="420687"/>
          </a:xfrm>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31</a:t>
            </a:fld>
            <a:endParaRPr lang="de-DE" altLang="de-DE" dirty="0" smtClean="0"/>
          </a:p>
        </p:txBody>
      </p:sp>
      <p:pic>
        <p:nvPicPr>
          <p:cNvPr id="5" name="Inhaltsplatzhalter 4"/>
          <p:cNvPicPr>
            <a:picLocks noGrp="1" noChangeAspect="1"/>
          </p:cNvPicPr>
          <p:nvPr>
            <p:ph sz="quarter" idx="25"/>
          </p:nvPr>
        </p:nvPicPr>
        <p:blipFill>
          <a:blip r:embed="rId2"/>
          <a:stretch>
            <a:fillRect/>
          </a:stretch>
        </p:blipFill>
        <p:spPr>
          <a:xfrm>
            <a:off x="6372200" y="2771855"/>
            <a:ext cx="1728192" cy="3462015"/>
          </a:xfrm>
          <a:prstGeom prst="rect">
            <a:avLst/>
          </a:prstGeom>
        </p:spPr>
      </p:pic>
    </p:spTree>
    <p:extLst>
      <p:ext uri="{BB962C8B-B14F-4D97-AF65-F5344CB8AC3E}">
        <p14:creationId xmlns:p14="http://schemas.microsoft.com/office/powerpoint/2010/main" val="30144902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Markt Produzenten</a:t>
            </a:r>
            <a:endParaRPr lang="de-CH" dirty="0"/>
          </a:p>
        </p:txBody>
      </p:sp>
      <p:sp>
        <p:nvSpPr>
          <p:cNvPr id="3" name="Inhaltsplatzhalter 2"/>
          <p:cNvSpPr>
            <a:spLocks noGrp="1"/>
          </p:cNvSpPr>
          <p:nvPr>
            <p:ph idx="12"/>
          </p:nvPr>
        </p:nvSpPr>
        <p:spPr/>
        <p:txBody>
          <a:bodyPr>
            <a:normAutofit/>
          </a:bodyPr>
          <a:lstStyle/>
          <a:p>
            <a:r>
              <a:rPr lang="de-CH" dirty="0" smtClean="0"/>
              <a:t>Vermarktungsinitiativen – Chance für Teamfreudige </a:t>
            </a:r>
            <a:endParaRPr lang="de-CH" dirty="0"/>
          </a:p>
        </p:txBody>
      </p:sp>
      <p:sp>
        <p:nvSpPr>
          <p:cNvPr id="8" name="Inhaltsplatzhalter 7"/>
          <p:cNvSpPr>
            <a:spLocks noGrp="1"/>
          </p:cNvSpPr>
          <p:nvPr>
            <p:ph idx="14"/>
          </p:nvPr>
        </p:nvSpPr>
        <p:spPr/>
        <p:txBody>
          <a:bodyPr/>
          <a:lstStyle/>
          <a:p>
            <a:endParaRPr lang="de-CH" dirty="0"/>
          </a:p>
        </p:txBody>
      </p:sp>
      <p:sp>
        <p:nvSpPr>
          <p:cNvPr id="9" name="Inhaltsplatzhalter 8"/>
          <p:cNvSpPr>
            <a:spLocks noGrp="1"/>
          </p:cNvSpPr>
          <p:nvPr>
            <p:ph sz="quarter" idx="17"/>
          </p:nvPr>
        </p:nvSpPr>
        <p:spPr/>
        <p:txBody>
          <a:bodyPr/>
          <a:lstStyle/>
          <a:p>
            <a:r>
              <a:rPr lang="de-CH" dirty="0" smtClean="0"/>
              <a:t>Immer mehr Bauernfamilien ergreifen Chance, ihre Bioprodukte über Vermarktungsinitiativen gemeinschaftlich abzusetzen</a:t>
            </a:r>
          </a:p>
          <a:p>
            <a:r>
              <a:rPr lang="de-CH" dirty="0" smtClean="0"/>
              <a:t>Gleichzeitig wächst bei vielen Konsumierenden Bedürfnis nach regionalen Produkten</a:t>
            </a:r>
            <a:endParaRPr lang="de-CH" dirty="0"/>
          </a:p>
        </p:txBody>
      </p:sp>
      <p:sp>
        <p:nvSpPr>
          <p:cNvPr id="10" name="Inhaltsplatzhalter 9"/>
          <p:cNvSpPr>
            <a:spLocks noGrp="1"/>
          </p:cNvSpPr>
          <p:nvPr>
            <p:ph sz="quarter" idx="24"/>
          </p:nvPr>
        </p:nvSpPr>
        <p:spPr/>
        <p:txBody>
          <a:bodyPr/>
          <a:lstStyle/>
          <a:p>
            <a:r>
              <a:rPr lang="de-CH" dirty="0" smtClean="0"/>
              <a:t>Unterschiede </a:t>
            </a:r>
            <a:r>
              <a:rPr lang="de-CH" dirty="0"/>
              <a:t>von </a:t>
            </a:r>
            <a:r>
              <a:rPr lang="de-CH" dirty="0" smtClean="0"/>
              <a:t>Vermarktungsinitiativen</a:t>
            </a:r>
          </a:p>
          <a:p>
            <a:pPr lvl="1"/>
            <a:r>
              <a:rPr lang="de-CH" dirty="0"/>
              <a:t>Zielsetzung, Aktivitäten</a:t>
            </a:r>
          </a:p>
          <a:p>
            <a:pPr lvl="1"/>
            <a:r>
              <a:rPr lang="de-CH" dirty="0" smtClean="0"/>
              <a:t>Rechtsform </a:t>
            </a:r>
          </a:p>
          <a:p>
            <a:pPr lvl="1"/>
            <a:r>
              <a:rPr lang="de-CH" dirty="0" smtClean="0"/>
              <a:t>Organisationsstruktur, Anzahl Beteiligte</a:t>
            </a:r>
          </a:p>
          <a:p>
            <a:pPr lvl="1"/>
            <a:endParaRPr lang="de-CH" dirty="0"/>
          </a:p>
          <a:p>
            <a:r>
              <a:rPr lang="de-CH" dirty="0" smtClean="0"/>
              <a:t>Vorteile von Vermarktungsinitiativen</a:t>
            </a:r>
          </a:p>
          <a:p>
            <a:pPr lvl="1"/>
            <a:r>
              <a:rPr lang="de-CH" dirty="0" smtClean="0"/>
              <a:t>Produktebündelung</a:t>
            </a:r>
          </a:p>
          <a:p>
            <a:pPr lvl="1"/>
            <a:r>
              <a:rPr lang="de-CH" dirty="0" smtClean="0"/>
              <a:t>Belieferung des Lebensmitteleinzelhandels</a:t>
            </a:r>
          </a:p>
          <a:p>
            <a:pPr lvl="1"/>
            <a:r>
              <a:rPr lang="de-CH" dirty="0" smtClean="0"/>
              <a:t>Grössere Verhandlungsmacht</a:t>
            </a:r>
            <a:endParaRPr lang="de-CH" dirty="0"/>
          </a:p>
        </p:txBody>
      </p:sp>
      <p:sp>
        <p:nvSpPr>
          <p:cNvPr id="11" name="Inhaltsplatzhalter 10"/>
          <p:cNvSpPr>
            <a:spLocks noGrp="1"/>
          </p:cNvSpPr>
          <p:nvPr>
            <p:ph sz="quarter" idx="25"/>
          </p:nvPr>
        </p:nvSpPr>
        <p:spPr/>
        <p:txBody>
          <a:bodyPr/>
          <a:lstStyle/>
          <a:p>
            <a:endParaRPr lang="de-CH" dirty="0"/>
          </a:p>
        </p:txBody>
      </p:sp>
      <p:sp>
        <p:nvSpPr>
          <p:cNvPr id="6" name="Fußzeilenplatzhalter 5"/>
          <p:cNvSpPr>
            <a:spLocks noGrp="1"/>
          </p:cNvSpPr>
          <p:nvPr>
            <p:ph type="ftr" sz="quarter" idx="26"/>
          </p:nvPr>
        </p:nvSpPr>
        <p:spPr>
          <a:xfrm>
            <a:off x="629540" y="6437313"/>
            <a:ext cx="6318723" cy="420687"/>
          </a:xfrm>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32</a:t>
            </a:fld>
            <a:endParaRPr lang="de-DE" altLang="de-DE" dirty="0" smtClean="0"/>
          </a:p>
        </p:txBody>
      </p:sp>
    </p:spTree>
    <p:extLst>
      <p:ext uri="{BB962C8B-B14F-4D97-AF65-F5344CB8AC3E}">
        <p14:creationId xmlns:p14="http://schemas.microsoft.com/office/powerpoint/2010/main" val="41431729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Markt Produzenten</a:t>
            </a:r>
            <a:endParaRPr lang="de-CH" dirty="0"/>
          </a:p>
        </p:txBody>
      </p:sp>
      <p:sp>
        <p:nvSpPr>
          <p:cNvPr id="3" name="Inhaltsplatzhalter 2"/>
          <p:cNvSpPr>
            <a:spLocks noGrp="1"/>
          </p:cNvSpPr>
          <p:nvPr>
            <p:ph idx="12"/>
          </p:nvPr>
        </p:nvSpPr>
        <p:spPr/>
        <p:txBody>
          <a:bodyPr/>
          <a:lstStyle/>
          <a:p>
            <a:r>
              <a:rPr lang="de-CH" dirty="0" smtClean="0"/>
              <a:t>Vermarktungsinitiativen – Erfolgsfaktoren</a:t>
            </a:r>
            <a:endParaRPr lang="de-CH" dirty="0"/>
          </a:p>
        </p:txBody>
      </p:sp>
      <p:sp>
        <p:nvSpPr>
          <p:cNvPr id="4" name="Inhaltsplatzhalter 3"/>
          <p:cNvSpPr>
            <a:spLocks noGrp="1"/>
          </p:cNvSpPr>
          <p:nvPr>
            <p:ph idx="14"/>
          </p:nvPr>
        </p:nvSpPr>
        <p:spPr>
          <a:xfrm>
            <a:off x="3203848" y="6102208"/>
            <a:ext cx="5311501" cy="279120"/>
          </a:xfrm>
        </p:spPr>
        <p:txBody>
          <a:bodyPr/>
          <a:lstStyle/>
          <a:p>
            <a:r>
              <a:rPr lang="de-CH" dirty="0"/>
              <a:t>Quelle: FiBL, verändert nach Schmid, Hamm, Richter, Dahlke, 2004</a:t>
            </a:r>
          </a:p>
        </p:txBody>
      </p:sp>
      <p:sp>
        <p:nvSpPr>
          <p:cNvPr id="7" name="Inhaltsplatzhalter 6"/>
          <p:cNvSpPr>
            <a:spLocks noGrp="1"/>
          </p:cNvSpPr>
          <p:nvPr>
            <p:ph sz="quarter" idx="21"/>
          </p:nvPr>
        </p:nvSpPr>
        <p:spPr>
          <a:xfrm>
            <a:off x="5513816" y="4509119"/>
            <a:ext cx="3001534" cy="1310655"/>
          </a:xfrm>
        </p:spPr>
        <p:txBody>
          <a:bodyPr/>
          <a:lstStyle/>
          <a:p>
            <a:r>
              <a:rPr lang="de-CH" sz="1400" dirty="0" smtClean="0"/>
              <a:t>Vermarktungsinitiativen fördern </a:t>
            </a:r>
            <a:br>
              <a:rPr lang="de-CH" sz="1400" dirty="0" smtClean="0"/>
            </a:br>
            <a:r>
              <a:rPr lang="de-CH" sz="1400" dirty="0" smtClean="0"/>
              <a:t>Regionalentwicklung </a:t>
            </a:r>
            <a:br>
              <a:rPr lang="de-CH" sz="1400" dirty="0" smtClean="0"/>
            </a:br>
            <a:endParaRPr lang="de-CH" sz="1400" dirty="0" smtClean="0"/>
          </a:p>
          <a:p>
            <a:r>
              <a:rPr lang="de-CH" sz="1400" dirty="0" smtClean="0"/>
              <a:t>Erfolg </a:t>
            </a:r>
            <a:r>
              <a:rPr lang="de-CH" sz="1400" dirty="0"/>
              <a:t>von </a:t>
            </a:r>
            <a:r>
              <a:rPr lang="de-CH" sz="1400" dirty="0" smtClean="0"/>
              <a:t>Vermarktungs-initiativen </a:t>
            </a:r>
            <a:r>
              <a:rPr lang="de-CH" sz="1400" dirty="0"/>
              <a:t>hängt stark von internen Faktoren </a:t>
            </a:r>
            <a:r>
              <a:rPr lang="de-CH" sz="1400" dirty="0" smtClean="0"/>
              <a:t>ab</a:t>
            </a:r>
            <a:endParaRPr lang="de-CH" sz="1400" dirty="0"/>
          </a:p>
          <a:p>
            <a:endParaRPr lang="de-CH" dirty="0"/>
          </a:p>
        </p:txBody>
      </p:sp>
      <p:sp>
        <p:nvSpPr>
          <p:cNvPr id="6" name="Fußzeilenplatzhalter 5"/>
          <p:cNvSpPr>
            <a:spLocks noGrp="1"/>
          </p:cNvSpPr>
          <p:nvPr>
            <p:ph type="ftr" sz="quarter" idx="22"/>
          </p:nvPr>
        </p:nvSpPr>
        <p:spPr>
          <a:xfrm>
            <a:off x="629540" y="6437313"/>
            <a:ext cx="6318723" cy="420687"/>
          </a:xfrm>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33</a:t>
            </a:fld>
            <a:endParaRPr lang="de-DE" altLang="de-DE" dirty="0" smtClean="0"/>
          </a:p>
        </p:txBody>
      </p:sp>
      <p:sp>
        <p:nvSpPr>
          <p:cNvPr id="46" name="Textfeld 45"/>
          <p:cNvSpPr txBox="1"/>
          <p:nvPr/>
        </p:nvSpPr>
        <p:spPr>
          <a:xfrm>
            <a:off x="2459302" y="3246697"/>
            <a:ext cx="1710827" cy="523220"/>
          </a:xfrm>
          <a:prstGeom prst="rect">
            <a:avLst/>
          </a:prstGeom>
          <a:noFill/>
        </p:spPr>
        <p:txBody>
          <a:bodyPr wrap="square" rtlCol="0">
            <a:spAutoFit/>
          </a:bodyPr>
          <a:lstStyle/>
          <a:p>
            <a:pPr algn="ctr"/>
            <a:r>
              <a:rPr lang="fr-CH" sz="1400" b="1" dirty="0" smtClean="0">
                <a:solidFill>
                  <a:schemeClr val="tx1"/>
                </a:solidFill>
              </a:rPr>
              <a:t>Interne Erfolgsfaktoren</a:t>
            </a:r>
            <a:endParaRPr lang="fr-CH" sz="1400" b="1" dirty="0">
              <a:solidFill>
                <a:schemeClr val="tx1"/>
              </a:solidFill>
            </a:endParaRPr>
          </a:p>
        </p:txBody>
      </p:sp>
      <p:sp>
        <p:nvSpPr>
          <p:cNvPr id="20" name="Rad 19"/>
          <p:cNvSpPr/>
          <p:nvPr/>
        </p:nvSpPr>
        <p:spPr>
          <a:xfrm>
            <a:off x="1259632" y="1538912"/>
            <a:ext cx="4110168" cy="4110168"/>
          </a:xfrm>
          <a:prstGeom prst="donut">
            <a:avLst>
              <a:gd name="adj" fmla="val 20000"/>
            </a:avLst>
          </a:prstGeom>
          <a:solidFill>
            <a:schemeClr val="accent1">
              <a:alpha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Textfeld 20"/>
          <p:cNvSpPr txBox="1"/>
          <p:nvPr/>
        </p:nvSpPr>
        <p:spPr>
          <a:xfrm>
            <a:off x="2459302" y="4901693"/>
            <a:ext cx="1710827" cy="523220"/>
          </a:xfrm>
          <a:prstGeom prst="rect">
            <a:avLst/>
          </a:prstGeom>
          <a:noFill/>
        </p:spPr>
        <p:txBody>
          <a:bodyPr wrap="square" rtlCol="0">
            <a:spAutoFit/>
          </a:bodyPr>
          <a:lstStyle/>
          <a:p>
            <a:pPr algn="ctr"/>
            <a:r>
              <a:rPr lang="fr-CH" sz="1400" b="1" dirty="0" smtClean="0">
                <a:solidFill>
                  <a:schemeClr val="tx1"/>
                </a:solidFill>
              </a:rPr>
              <a:t>Externe</a:t>
            </a:r>
            <a:br>
              <a:rPr lang="fr-CH" sz="1400" b="1" dirty="0" smtClean="0">
                <a:solidFill>
                  <a:schemeClr val="tx1"/>
                </a:solidFill>
              </a:rPr>
            </a:br>
            <a:r>
              <a:rPr lang="fr-CH" sz="1400" b="1" dirty="0" smtClean="0">
                <a:solidFill>
                  <a:schemeClr val="tx1"/>
                </a:solidFill>
              </a:rPr>
              <a:t>Erfolgsfaktoren</a:t>
            </a:r>
            <a:endParaRPr lang="fr-CH" sz="1400" b="1" dirty="0">
              <a:solidFill>
                <a:schemeClr val="tx1"/>
              </a:solidFill>
            </a:endParaRPr>
          </a:p>
        </p:txBody>
      </p:sp>
      <p:sp>
        <p:nvSpPr>
          <p:cNvPr id="50" name="Gebogener Pfeil 49"/>
          <p:cNvSpPr/>
          <p:nvPr/>
        </p:nvSpPr>
        <p:spPr>
          <a:xfrm rot="8100000">
            <a:off x="2127994" y="2407093"/>
            <a:ext cx="2373445" cy="2373807"/>
          </a:xfrm>
          <a:prstGeom prst="circularArrow">
            <a:avLst>
              <a:gd name="adj1" fmla="val 10980"/>
              <a:gd name="adj2" fmla="val 1142322"/>
              <a:gd name="adj3" fmla="val 4500000"/>
              <a:gd name="adj4" fmla="val 10800000"/>
              <a:gd name="adj5" fmla="val 12500"/>
            </a:avLst>
          </a:prstGeom>
          <a:solidFill>
            <a:schemeClr val="bg2">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Inhaltsplatzhalter 47"/>
          <p:cNvSpPr txBox="1">
            <a:spLocks noGrp="1"/>
          </p:cNvSpPr>
          <p:nvPr>
            <p:ph sz="quarter" idx="17"/>
          </p:nvPr>
        </p:nvSpPr>
        <p:spPr>
          <a:xfrm>
            <a:off x="4865473" y="1504628"/>
            <a:ext cx="3018895" cy="1880103"/>
          </a:xfrm>
          <a:prstGeom prst="rect">
            <a:avLst/>
          </a:prstGeom>
          <a:solidFill>
            <a:schemeClr val="bg1"/>
          </a:solidFill>
          <a:ln w="12700">
            <a:solidFill>
              <a:schemeClr val="bg2">
                <a:lumMod val="50000"/>
              </a:schemeClr>
            </a:solidFill>
          </a:ln>
        </p:spPr>
        <p:txBody>
          <a:bodyPr wrap="square" lIns="108000" tIns="108000" rIns="108000" bIns="108000" rtlCol="0">
            <a:spAutoFit/>
          </a:bodyPr>
          <a:lstStyle/>
          <a:p>
            <a:r>
              <a:rPr lang="fr-CH" sz="1200" dirty="0" smtClean="0"/>
              <a:t>Professionnelles Management</a:t>
            </a:r>
            <a:br>
              <a:rPr lang="fr-CH" sz="1200" dirty="0" smtClean="0"/>
            </a:br>
            <a:r>
              <a:rPr lang="fr-CH" sz="1200" dirty="0" smtClean="0"/>
              <a:t>Persönlichkeiten</a:t>
            </a:r>
            <a:br>
              <a:rPr lang="fr-CH" sz="1200" dirty="0" smtClean="0"/>
            </a:br>
            <a:r>
              <a:rPr lang="fr-CH" sz="1200" dirty="0" smtClean="0"/>
              <a:t>Klare Ziele und Strategieplanung</a:t>
            </a:r>
            <a:br>
              <a:rPr lang="fr-CH" sz="1200" dirty="0" smtClean="0"/>
            </a:br>
            <a:r>
              <a:rPr lang="fr-CH" sz="1200" dirty="0" smtClean="0"/>
              <a:t>Motivation, Kompetenz</a:t>
            </a:r>
            <a:br>
              <a:rPr lang="fr-CH" sz="1200" dirty="0" smtClean="0"/>
            </a:br>
            <a:r>
              <a:rPr lang="fr-CH" sz="1200" dirty="0" smtClean="0"/>
              <a:t>Innovation</a:t>
            </a:r>
            <a:br>
              <a:rPr lang="fr-CH" sz="1200" dirty="0" smtClean="0"/>
            </a:br>
            <a:r>
              <a:rPr lang="fr-CH" sz="1200" dirty="0" smtClean="0"/>
              <a:t>Akzeptanz strategischer Wendepunkte</a:t>
            </a:r>
            <a:br>
              <a:rPr lang="fr-CH" sz="1200" dirty="0" smtClean="0"/>
            </a:br>
            <a:r>
              <a:rPr lang="fr-CH" sz="1200" dirty="0" smtClean="0"/>
              <a:t>Netzwerkarbeit</a:t>
            </a:r>
            <a:br>
              <a:rPr lang="fr-CH" sz="1200" dirty="0" smtClean="0"/>
            </a:br>
            <a:r>
              <a:rPr lang="fr-CH" sz="1200" dirty="0" smtClean="0"/>
              <a:t>Markenzeichenpolitik</a:t>
            </a:r>
            <a:br>
              <a:rPr lang="fr-CH" sz="1200" dirty="0" smtClean="0"/>
            </a:br>
            <a:r>
              <a:rPr lang="fr-CH" sz="1200" dirty="0" smtClean="0"/>
              <a:t>Marktforschung</a:t>
            </a:r>
            <a:br>
              <a:rPr lang="fr-CH" sz="1200" dirty="0" smtClean="0"/>
            </a:br>
            <a:r>
              <a:rPr lang="fr-CH" sz="1200" dirty="0" smtClean="0"/>
              <a:t>Ökonomische Skaleneffekte</a:t>
            </a:r>
          </a:p>
        </p:txBody>
      </p:sp>
      <p:cxnSp>
        <p:nvCxnSpPr>
          <p:cNvPr id="52" name="Gerader Verbinder 51"/>
          <p:cNvCxnSpPr/>
          <p:nvPr/>
        </p:nvCxnSpPr>
        <p:spPr>
          <a:xfrm flipV="1">
            <a:off x="4293717" y="2653572"/>
            <a:ext cx="566315" cy="378199"/>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Gerader Verbinder 22"/>
          <p:cNvCxnSpPr/>
          <p:nvPr/>
        </p:nvCxnSpPr>
        <p:spPr>
          <a:xfrm flipV="1">
            <a:off x="1632054" y="4808799"/>
            <a:ext cx="566315" cy="378199"/>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0" name="Textfeld 39"/>
          <p:cNvSpPr txBox="1"/>
          <p:nvPr/>
        </p:nvSpPr>
        <p:spPr>
          <a:xfrm>
            <a:off x="539552" y="5180720"/>
            <a:ext cx="1973778" cy="772107"/>
          </a:xfrm>
          <a:prstGeom prst="rect">
            <a:avLst/>
          </a:prstGeom>
          <a:solidFill>
            <a:schemeClr val="bg1"/>
          </a:solidFill>
          <a:ln w="12700">
            <a:solidFill>
              <a:schemeClr val="accent1"/>
            </a:solidFill>
          </a:ln>
        </p:spPr>
        <p:txBody>
          <a:bodyPr wrap="square" lIns="108000" tIns="108000" rIns="108000" bIns="108000" rtlCol="0">
            <a:spAutoFit/>
          </a:bodyPr>
          <a:lstStyle/>
          <a:p>
            <a:r>
              <a:rPr lang="fr-CH" sz="1200" dirty="0">
                <a:solidFill>
                  <a:schemeClr val="tx1"/>
                </a:solidFill>
              </a:rPr>
              <a:t>Öffentliche </a:t>
            </a:r>
            <a:r>
              <a:rPr lang="fr-CH" sz="1200" dirty="0" smtClean="0">
                <a:solidFill>
                  <a:schemeClr val="tx1"/>
                </a:solidFill>
              </a:rPr>
              <a:t>Förderung</a:t>
            </a:r>
            <a:endParaRPr lang="fr-CH" sz="1200" dirty="0">
              <a:solidFill>
                <a:schemeClr val="tx1"/>
              </a:solidFill>
            </a:endParaRPr>
          </a:p>
          <a:p>
            <a:r>
              <a:rPr lang="fr-CH" sz="1200" dirty="0" smtClean="0">
                <a:solidFill>
                  <a:schemeClr val="tx1"/>
                </a:solidFill>
              </a:rPr>
              <a:t>Markt, Umfeld</a:t>
            </a:r>
          </a:p>
          <a:p>
            <a:r>
              <a:rPr lang="fr-CH" sz="1200" dirty="0" smtClean="0">
                <a:solidFill>
                  <a:schemeClr val="tx1"/>
                </a:solidFill>
              </a:rPr>
              <a:t>Regionaler Kontext</a:t>
            </a:r>
            <a:endParaRPr lang="fr-CH" sz="1200" dirty="0">
              <a:solidFill>
                <a:schemeClr val="tx1"/>
              </a:solidFill>
            </a:endParaRPr>
          </a:p>
        </p:txBody>
      </p:sp>
    </p:spTree>
    <p:extLst>
      <p:ext uri="{BB962C8B-B14F-4D97-AF65-F5344CB8AC3E}">
        <p14:creationId xmlns:p14="http://schemas.microsoft.com/office/powerpoint/2010/main" val="4837851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Markt Produzenten</a:t>
            </a:r>
            <a:endParaRPr lang="de-CH" dirty="0"/>
          </a:p>
        </p:txBody>
      </p:sp>
      <p:sp>
        <p:nvSpPr>
          <p:cNvPr id="3" name="Inhaltsplatzhalter 2"/>
          <p:cNvSpPr>
            <a:spLocks noGrp="1"/>
          </p:cNvSpPr>
          <p:nvPr>
            <p:ph idx="12"/>
          </p:nvPr>
        </p:nvSpPr>
        <p:spPr/>
        <p:txBody>
          <a:bodyPr/>
          <a:lstStyle/>
          <a:p>
            <a:r>
              <a:rPr lang="de-CH" dirty="0" smtClean="0"/>
              <a:t>Vermarktungsinitiativen – verschiedene Typen </a:t>
            </a:r>
            <a:endParaRPr lang="de-CH" dirty="0"/>
          </a:p>
        </p:txBody>
      </p:sp>
      <p:sp>
        <p:nvSpPr>
          <p:cNvPr id="8" name="Inhaltsplatzhalter 7"/>
          <p:cNvSpPr>
            <a:spLocks noGrp="1"/>
          </p:cNvSpPr>
          <p:nvPr>
            <p:ph idx="14"/>
          </p:nvPr>
        </p:nvSpPr>
        <p:spPr/>
        <p:txBody>
          <a:bodyPr/>
          <a:lstStyle/>
          <a:p>
            <a:r>
              <a:rPr lang="de-CH" dirty="0"/>
              <a:t>Bild: Henning </a:t>
            </a:r>
            <a:r>
              <a:rPr lang="de-CH" dirty="0" smtClean="0"/>
              <a:t>Knippschild</a:t>
            </a:r>
            <a:endParaRPr lang="de-CH" dirty="0"/>
          </a:p>
        </p:txBody>
      </p:sp>
      <p:sp>
        <p:nvSpPr>
          <p:cNvPr id="9" name="Inhaltsplatzhalter 8"/>
          <p:cNvSpPr>
            <a:spLocks noGrp="1"/>
          </p:cNvSpPr>
          <p:nvPr>
            <p:ph sz="quarter" idx="17"/>
          </p:nvPr>
        </p:nvSpPr>
        <p:spPr/>
        <p:txBody>
          <a:bodyPr/>
          <a:lstStyle/>
          <a:p>
            <a:r>
              <a:rPr lang="de-CH" dirty="0" smtClean="0"/>
              <a:t>Partizipation und</a:t>
            </a:r>
            <a:r>
              <a:rPr lang="de-CH" dirty="0"/>
              <a:t> </a:t>
            </a:r>
            <a:r>
              <a:rPr lang="de-CH" dirty="0" smtClean="0"/>
              <a:t>Kooperation von Produzierenden und Konsumierenden verfolgt verschiedene Ziele. Zum Beispiel</a:t>
            </a:r>
          </a:p>
          <a:p>
            <a:pPr lvl="1"/>
            <a:r>
              <a:rPr lang="de-CH" dirty="0" smtClean="0"/>
              <a:t>Ernährungssouveränität, Nähe zur Landwirtschaft</a:t>
            </a:r>
          </a:p>
          <a:p>
            <a:pPr lvl="1"/>
            <a:r>
              <a:rPr lang="de-CH" dirty="0" smtClean="0"/>
              <a:t>Zukunftsfähige Regionalentwicklung, Solidarität</a:t>
            </a:r>
          </a:p>
          <a:p>
            <a:pPr lvl="1"/>
            <a:endParaRPr lang="de-CH" dirty="0" smtClean="0"/>
          </a:p>
          <a:p>
            <a:pPr lvl="1"/>
            <a:endParaRPr lang="de-CH" dirty="0"/>
          </a:p>
        </p:txBody>
      </p:sp>
      <p:sp>
        <p:nvSpPr>
          <p:cNvPr id="10" name="Inhaltsplatzhalter 9"/>
          <p:cNvSpPr>
            <a:spLocks noGrp="1"/>
          </p:cNvSpPr>
          <p:nvPr>
            <p:ph sz="quarter" idx="24"/>
          </p:nvPr>
        </p:nvSpPr>
        <p:spPr/>
        <p:txBody>
          <a:bodyPr/>
          <a:lstStyle/>
          <a:p>
            <a:pPr indent="-288000"/>
            <a:r>
              <a:rPr lang="de-CH" dirty="0" smtClean="0"/>
              <a:t>Typen von Vermarktungsinitiativen</a:t>
            </a:r>
          </a:p>
          <a:p>
            <a:pPr lvl="1"/>
            <a:r>
              <a:rPr lang="de-CH" dirty="0" smtClean="0"/>
              <a:t>Food-Coops </a:t>
            </a:r>
          </a:p>
          <a:p>
            <a:pPr lvl="1"/>
            <a:r>
              <a:rPr lang="de-CH" dirty="0" smtClean="0"/>
              <a:t>Abo-Kisten-Systeme</a:t>
            </a:r>
          </a:p>
          <a:p>
            <a:pPr lvl="1"/>
            <a:r>
              <a:rPr lang="de-CH" b="1" dirty="0" smtClean="0"/>
              <a:t>Vertragslandwirtschaft</a:t>
            </a:r>
            <a:r>
              <a:rPr lang="de-CH" dirty="0" smtClean="0"/>
              <a:t/>
            </a:r>
            <a:br>
              <a:rPr lang="de-CH" dirty="0" smtClean="0"/>
            </a:br>
            <a:r>
              <a:rPr lang="de-CH" dirty="0" smtClean="0"/>
              <a:t>solawi (Solidarische Landwirtschaft)</a:t>
            </a:r>
            <a:br>
              <a:rPr lang="de-CH" dirty="0" smtClean="0"/>
            </a:br>
            <a:r>
              <a:rPr lang="de-CH" dirty="0" smtClean="0"/>
              <a:t>RVL (Regionale Vertragslandwirtschaft)</a:t>
            </a:r>
            <a:br>
              <a:rPr lang="de-CH" dirty="0" smtClean="0"/>
            </a:br>
            <a:r>
              <a:rPr lang="de-CH" dirty="0" smtClean="0"/>
              <a:t>CSA (Communitiy Supported Agriculture) </a:t>
            </a:r>
            <a:br>
              <a:rPr lang="de-CH" dirty="0" smtClean="0"/>
            </a:br>
            <a:r>
              <a:rPr lang="de-CH" dirty="0" smtClean="0"/>
              <a:t>Teikei (Japan)</a:t>
            </a:r>
          </a:p>
          <a:p>
            <a:pPr marL="72000" lvl="1" indent="0">
              <a:buNone/>
            </a:pPr>
            <a:endParaRPr lang="de-CH" dirty="0" smtClean="0"/>
          </a:p>
          <a:p>
            <a:pPr indent="-288000"/>
            <a:r>
              <a:rPr lang="de-CH" dirty="0"/>
              <a:t>Vertrauen und Frische dank kurzer </a:t>
            </a:r>
            <a:r>
              <a:rPr lang="de-CH" dirty="0" smtClean="0"/>
              <a:t>Transportwege</a:t>
            </a:r>
            <a:endParaRPr lang="de-CH" dirty="0"/>
          </a:p>
        </p:txBody>
      </p:sp>
      <p:sp>
        <p:nvSpPr>
          <p:cNvPr id="6" name="Fußzeilenplatzhalter 5"/>
          <p:cNvSpPr>
            <a:spLocks noGrp="1"/>
          </p:cNvSpPr>
          <p:nvPr>
            <p:ph type="ftr" sz="quarter" idx="26"/>
          </p:nvPr>
        </p:nvSpPr>
        <p:spPr>
          <a:xfrm>
            <a:off x="629540" y="6437313"/>
            <a:ext cx="6318723" cy="420687"/>
          </a:xfrm>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34</a:t>
            </a:fld>
            <a:endParaRPr lang="de-DE" altLang="de-DE" dirty="0" smtClean="0"/>
          </a:p>
        </p:txBody>
      </p:sp>
      <p:pic>
        <p:nvPicPr>
          <p:cNvPr id="12" name="Inhaltsplatzhalter 11"/>
          <p:cNvPicPr>
            <a:picLocks noGrp="1" noChangeAspect="1"/>
          </p:cNvPicPr>
          <p:nvPr>
            <p:ph sz="quarter" idx="25"/>
          </p:nvPr>
        </p:nvPicPr>
        <p:blipFill>
          <a:blip r:embed="rId2"/>
          <a:stretch>
            <a:fillRect/>
          </a:stretch>
        </p:blipFill>
        <p:spPr>
          <a:xfrm>
            <a:off x="5910449" y="2962275"/>
            <a:ext cx="2571377" cy="2878138"/>
          </a:xfrm>
          <a:prstGeom prst="rect">
            <a:avLst/>
          </a:prstGeom>
        </p:spPr>
      </p:pic>
    </p:spTree>
    <p:extLst>
      <p:ext uri="{BB962C8B-B14F-4D97-AF65-F5344CB8AC3E}">
        <p14:creationId xmlns:p14="http://schemas.microsoft.com/office/powerpoint/2010/main" val="37761504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Markt Produzenten</a:t>
            </a:r>
            <a:endParaRPr lang="de-CH" dirty="0"/>
          </a:p>
        </p:txBody>
      </p:sp>
      <p:sp>
        <p:nvSpPr>
          <p:cNvPr id="3" name="Inhaltsplatzhalter 2"/>
          <p:cNvSpPr>
            <a:spLocks noGrp="1"/>
          </p:cNvSpPr>
          <p:nvPr>
            <p:ph idx="12"/>
          </p:nvPr>
        </p:nvSpPr>
        <p:spPr/>
        <p:txBody>
          <a:bodyPr/>
          <a:lstStyle/>
          <a:p>
            <a:r>
              <a:rPr lang="de-CH" dirty="0" smtClean="0"/>
              <a:t>Vermarktungsinitiativen – Bsp. Vertragslandwirtschaft </a:t>
            </a:r>
            <a:endParaRPr lang="de-CH" dirty="0"/>
          </a:p>
        </p:txBody>
      </p:sp>
      <p:sp>
        <p:nvSpPr>
          <p:cNvPr id="9" name="Inhaltsplatzhalter 8"/>
          <p:cNvSpPr>
            <a:spLocks noGrp="1"/>
          </p:cNvSpPr>
          <p:nvPr>
            <p:ph idx="14"/>
          </p:nvPr>
        </p:nvSpPr>
        <p:spPr/>
        <p:txBody>
          <a:bodyPr/>
          <a:lstStyle/>
          <a:p>
            <a:pPr lvl="1"/>
            <a:endParaRPr lang="de-CH" dirty="0" smtClean="0"/>
          </a:p>
          <a:p>
            <a:pPr lvl="1"/>
            <a:endParaRPr lang="de-CH" dirty="0"/>
          </a:p>
        </p:txBody>
      </p:sp>
      <p:sp>
        <p:nvSpPr>
          <p:cNvPr id="4" name="Inhaltsplatzhalter 3"/>
          <p:cNvSpPr>
            <a:spLocks noGrp="1"/>
          </p:cNvSpPr>
          <p:nvPr>
            <p:ph sz="quarter" idx="17"/>
          </p:nvPr>
        </p:nvSpPr>
        <p:spPr/>
        <p:txBody>
          <a:bodyPr/>
          <a:lstStyle/>
          <a:p>
            <a:r>
              <a:rPr lang="de-CH" dirty="0" smtClean="0"/>
              <a:t>Vertragslandwirtschaft ist eine nachhaltige Landwirtschaft</a:t>
            </a:r>
          </a:p>
          <a:p>
            <a:r>
              <a:rPr lang="de-CH" dirty="0"/>
              <a:t>s</a:t>
            </a:r>
            <a:r>
              <a:rPr lang="de-CH" dirty="0" smtClean="0"/>
              <a:t>ozial – ökologisch </a:t>
            </a:r>
            <a:r>
              <a:rPr lang="de-CH" dirty="0"/>
              <a:t>– </a:t>
            </a:r>
            <a:r>
              <a:rPr lang="de-CH" dirty="0" smtClean="0"/>
              <a:t>wirtschaftlich</a:t>
            </a:r>
          </a:p>
          <a:p>
            <a:r>
              <a:rPr lang="de-CH" dirty="0" smtClean="0"/>
              <a:t>Sie fordert viel Eigenverantwortung und Initiative von allen </a:t>
            </a:r>
          </a:p>
        </p:txBody>
      </p:sp>
      <p:sp>
        <p:nvSpPr>
          <p:cNvPr id="5" name="Inhaltsplatzhalter 4"/>
          <p:cNvSpPr>
            <a:spLocks noGrp="1"/>
          </p:cNvSpPr>
          <p:nvPr>
            <p:ph sz="quarter" idx="24"/>
          </p:nvPr>
        </p:nvSpPr>
        <p:spPr>
          <a:xfrm>
            <a:off x="611159" y="3330006"/>
            <a:ext cx="3888834" cy="2552539"/>
          </a:xfrm>
        </p:spPr>
        <p:txBody>
          <a:bodyPr/>
          <a:lstStyle/>
          <a:p>
            <a:r>
              <a:rPr lang="de-CH" dirty="0" smtClean="0"/>
              <a:t>Gewinn für Konsumenten </a:t>
            </a:r>
          </a:p>
          <a:p>
            <a:pPr lvl="1"/>
            <a:r>
              <a:rPr lang="de-CH" dirty="0" smtClean="0"/>
              <a:t>Produkteherkunft und -qualität</a:t>
            </a:r>
          </a:p>
          <a:p>
            <a:pPr lvl="1"/>
            <a:r>
              <a:rPr lang="de-CH" dirty="0"/>
              <a:t>Mitarbeit auf dem Feld</a:t>
            </a:r>
          </a:p>
          <a:p>
            <a:pPr lvl="1"/>
            <a:r>
              <a:rPr lang="de-CH" dirty="0" smtClean="0"/>
              <a:t>Bezug zur Nahrung</a:t>
            </a:r>
          </a:p>
          <a:p>
            <a:pPr lvl="1"/>
            <a:r>
              <a:rPr lang="de-CH" dirty="0" smtClean="0"/>
              <a:t>Selbstbestimmung</a:t>
            </a:r>
          </a:p>
          <a:p>
            <a:pPr lvl="1"/>
            <a:r>
              <a:rPr lang="de-CH" dirty="0" smtClean="0"/>
              <a:t>Vertrauen</a:t>
            </a:r>
          </a:p>
        </p:txBody>
      </p:sp>
      <p:sp>
        <p:nvSpPr>
          <p:cNvPr id="7" name="Inhaltsplatzhalter 6"/>
          <p:cNvSpPr>
            <a:spLocks noGrp="1"/>
          </p:cNvSpPr>
          <p:nvPr>
            <p:ph sz="quarter" idx="25"/>
          </p:nvPr>
        </p:nvSpPr>
        <p:spPr>
          <a:xfrm>
            <a:off x="4572000" y="3330000"/>
            <a:ext cx="3952096" cy="2532226"/>
          </a:xfrm>
        </p:spPr>
        <p:txBody>
          <a:bodyPr/>
          <a:lstStyle/>
          <a:p>
            <a:r>
              <a:rPr lang="de-CH" dirty="0" smtClean="0"/>
              <a:t>Vorteile für Landwirte</a:t>
            </a:r>
          </a:p>
          <a:p>
            <a:pPr lvl="1"/>
            <a:r>
              <a:rPr lang="de-CH" dirty="0" smtClean="0"/>
              <a:t>Finanzielle Sicherheit (Missernten) </a:t>
            </a:r>
          </a:p>
          <a:p>
            <a:pPr lvl="1"/>
            <a:r>
              <a:rPr lang="de-CH" dirty="0" smtClean="0"/>
              <a:t>Garantierte Abnahmemengen </a:t>
            </a:r>
          </a:p>
          <a:p>
            <a:pPr lvl="1"/>
            <a:r>
              <a:rPr lang="de-CH" dirty="0" smtClean="0"/>
              <a:t>Vermarktung entfällt</a:t>
            </a:r>
          </a:p>
          <a:p>
            <a:pPr lvl="1"/>
            <a:r>
              <a:rPr lang="de-CH" dirty="0" smtClean="0"/>
              <a:t>Keine Nahrungsmittelverluste</a:t>
            </a:r>
          </a:p>
          <a:p>
            <a:pPr lvl="1"/>
            <a:r>
              <a:rPr lang="de-CH" dirty="0" smtClean="0"/>
              <a:t>Persönlicher Kundenkontakt</a:t>
            </a:r>
          </a:p>
          <a:p>
            <a:pPr lvl="1"/>
            <a:endParaRPr lang="de-CH" dirty="0"/>
          </a:p>
        </p:txBody>
      </p:sp>
      <p:sp>
        <p:nvSpPr>
          <p:cNvPr id="8" name="Inhaltsplatzhalter 7"/>
          <p:cNvSpPr>
            <a:spLocks noGrp="1"/>
          </p:cNvSpPr>
          <p:nvPr>
            <p:ph sz="quarter" idx="27"/>
          </p:nvPr>
        </p:nvSpPr>
        <p:spPr>
          <a:xfrm>
            <a:off x="598517" y="2916000"/>
            <a:ext cx="3901476" cy="394180"/>
          </a:xfrm>
        </p:spPr>
        <p:txBody>
          <a:bodyPr/>
          <a:lstStyle/>
          <a:p>
            <a:r>
              <a:rPr lang="de-CH" b="1" dirty="0" smtClean="0"/>
              <a:t>Konsumenten</a:t>
            </a:r>
            <a:r>
              <a:rPr lang="de-CH" dirty="0" smtClean="0"/>
              <a:t>	</a:t>
            </a:r>
            <a:endParaRPr lang="de-CH" dirty="0"/>
          </a:p>
        </p:txBody>
      </p:sp>
      <p:sp>
        <p:nvSpPr>
          <p:cNvPr id="10" name="Inhaltsplatzhalter 9"/>
          <p:cNvSpPr>
            <a:spLocks noGrp="1"/>
          </p:cNvSpPr>
          <p:nvPr>
            <p:ph sz="quarter" idx="28"/>
          </p:nvPr>
        </p:nvSpPr>
        <p:spPr>
          <a:xfrm>
            <a:off x="4572000" y="2916000"/>
            <a:ext cx="3943350" cy="394180"/>
          </a:xfrm>
        </p:spPr>
        <p:txBody>
          <a:bodyPr/>
          <a:lstStyle/>
          <a:p>
            <a:r>
              <a:rPr lang="de-CH" b="1" dirty="0" smtClean="0"/>
              <a:t>Produzenten</a:t>
            </a:r>
            <a:endParaRPr lang="de-CH" b="1" dirty="0"/>
          </a:p>
        </p:txBody>
      </p:sp>
      <p:sp>
        <p:nvSpPr>
          <p:cNvPr id="6" name="Fußzeilenplatzhalter 5"/>
          <p:cNvSpPr>
            <a:spLocks noGrp="1"/>
          </p:cNvSpPr>
          <p:nvPr>
            <p:ph type="ftr" sz="quarter" idx="29"/>
          </p:nvPr>
        </p:nvSpPr>
        <p:spPr>
          <a:xfrm>
            <a:off x="629540" y="6437313"/>
            <a:ext cx="6318723" cy="420687"/>
          </a:xfrm>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35</a:t>
            </a:fld>
            <a:endParaRPr lang="de-DE" altLang="de-DE" dirty="0" smtClean="0"/>
          </a:p>
        </p:txBody>
      </p:sp>
    </p:spTree>
    <p:extLst>
      <p:ext uri="{BB962C8B-B14F-4D97-AF65-F5344CB8AC3E}">
        <p14:creationId xmlns:p14="http://schemas.microsoft.com/office/powerpoint/2010/main" val="17920909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Markt und Konsum</a:t>
            </a:r>
            <a:endParaRPr lang="de-CH" dirty="0"/>
          </a:p>
        </p:txBody>
      </p:sp>
      <p:sp>
        <p:nvSpPr>
          <p:cNvPr id="3" name="Inhaltsplatzhalter 2"/>
          <p:cNvSpPr>
            <a:spLocks noGrp="1"/>
          </p:cNvSpPr>
          <p:nvPr>
            <p:ph idx="12"/>
          </p:nvPr>
        </p:nvSpPr>
        <p:spPr/>
        <p:txBody>
          <a:bodyPr/>
          <a:lstStyle/>
          <a:p>
            <a:r>
              <a:rPr lang="de-CH" dirty="0"/>
              <a:t>Impressum, Bezug und Nutzungsrechte</a:t>
            </a:r>
          </a:p>
          <a:p>
            <a:endParaRPr lang="de-CH" dirty="0"/>
          </a:p>
        </p:txBody>
      </p:sp>
      <p:sp>
        <p:nvSpPr>
          <p:cNvPr id="6" name="Fußzeilenplatzhalter 5"/>
          <p:cNvSpPr>
            <a:spLocks noGrp="1"/>
          </p:cNvSpPr>
          <p:nvPr>
            <p:ph type="ftr" sz="quarter" idx="18"/>
          </p:nvPr>
        </p:nvSpPr>
        <p:spPr>
          <a:xfrm>
            <a:off x="629540" y="6437313"/>
            <a:ext cx="6318723" cy="420687"/>
          </a:xfrm>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36</a:t>
            </a:fld>
            <a:endParaRPr lang="de-DE" altLang="de-DE" dirty="0" smtClean="0"/>
          </a:p>
        </p:txBody>
      </p:sp>
      <p:sp>
        <p:nvSpPr>
          <p:cNvPr id="7" name="Inhaltsplatzhalter 4"/>
          <p:cNvSpPr txBox="1">
            <a:spLocks/>
          </p:cNvSpPr>
          <p:nvPr/>
        </p:nvSpPr>
        <p:spPr bwMode="auto">
          <a:xfrm>
            <a:off x="629865" y="1543199"/>
            <a:ext cx="3896338" cy="4279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685800" rtl="0" eaLnBrk="1" fontAlgn="base" hangingPunct="1">
              <a:lnSpc>
                <a:spcPct val="90000"/>
              </a:lnSpc>
              <a:spcBef>
                <a:spcPts val="750"/>
              </a:spcBef>
              <a:spcAft>
                <a:spcPct val="0"/>
              </a:spcAft>
              <a:buFont typeface="Arial" panose="020B0604020202020204" pitchFamily="34" charset="0"/>
              <a:defRPr kern="1200" spc="40">
                <a:solidFill>
                  <a:schemeClr val="tx1"/>
                </a:solidFill>
                <a:latin typeface="+mn-lt"/>
                <a:ea typeface="+mn-ea"/>
                <a:cs typeface="+mn-cs"/>
              </a:defRPr>
            </a:lvl1pPr>
            <a:lvl2pPr marL="360000" indent="-288000" algn="l" defTabSz="685800" rtl="0" eaLnBrk="1" fontAlgn="base" hangingPunct="1">
              <a:lnSpc>
                <a:spcPct val="100000"/>
              </a:lnSpc>
              <a:spcBef>
                <a:spcPts val="375"/>
              </a:spcBef>
              <a:spcAft>
                <a:spcPct val="0"/>
              </a:spcAft>
              <a:buClr>
                <a:srgbClr val="39977A"/>
              </a:buClr>
              <a:buFont typeface="Arial" panose="020B0604020202020204" pitchFamily="34" charset="0"/>
              <a:buChar char="›"/>
              <a:defRPr sz="1600" kern="1200" spc="30" baseline="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pPr>
            <a:r>
              <a:rPr lang="de-CH" sz="1200" b="1" dirty="0" smtClean="0"/>
              <a:t>Herausgeber und Vertrieb </a:t>
            </a:r>
          </a:p>
          <a:p>
            <a:pPr>
              <a:lnSpc>
                <a:spcPct val="100000"/>
              </a:lnSpc>
              <a:spcBef>
                <a:spcPts val="0"/>
              </a:spcBef>
            </a:pPr>
            <a:r>
              <a:rPr lang="de-CH" sz="1200" dirty="0" smtClean="0"/>
              <a:t>Forschungsinstitut für biologischen Landbau (FiBL), Ackerstrasse 113, Postfach 219, </a:t>
            </a:r>
            <a:br>
              <a:rPr lang="de-CH" sz="1200" dirty="0" smtClean="0"/>
            </a:br>
            <a:r>
              <a:rPr lang="de-CH" sz="1200" dirty="0" smtClean="0"/>
              <a:t>CH-5070 Frick</a:t>
            </a:r>
            <a:br>
              <a:rPr lang="de-CH" sz="1200" dirty="0" smtClean="0"/>
            </a:br>
            <a:r>
              <a:rPr lang="de-CH" sz="1200" dirty="0" smtClean="0"/>
              <a:t>Tel. +41 (0)62 865 72 72</a:t>
            </a:r>
            <a:br>
              <a:rPr lang="de-CH" sz="1200" dirty="0" smtClean="0"/>
            </a:br>
            <a:r>
              <a:rPr lang="de-CH" sz="1200" dirty="0" smtClean="0">
                <a:hlinkClick r:id="rId3"/>
              </a:rPr>
              <a:t>info.suisse@fibl.org</a:t>
            </a:r>
            <a:r>
              <a:rPr lang="de-CH" sz="1200" dirty="0" smtClean="0"/>
              <a:t>, </a:t>
            </a:r>
            <a:r>
              <a:rPr lang="de-CH" sz="1200" dirty="0" smtClean="0">
                <a:hlinkClick r:id="rId4"/>
              </a:rPr>
              <a:t>www.fibl.org </a:t>
            </a:r>
            <a:endParaRPr lang="de-CH" sz="1200" dirty="0" smtClean="0"/>
          </a:p>
          <a:p>
            <a:r>
              <a:rPr lang="de-CH" sz="1200" dirty="0"/>
              <a:t>Bio Suisse </a:t>
            </a:r>
            <a:br>
              <a:rPr lang="de-CH" sz="1200" dirty="0"/>
            </a:br>
            <a:r>
              <a:rPr lang="de-CH" sz="1200" dirty="0"/>
              <a:t>Peter Merian-Strasse 34 </a:t>
            </a:r>
            <a:br>
              <a:rPr lang="de-CH" sz="1200" dirty="0"/>
            </a:br>
            <a:r>
              <a:rPr lang="de-CH" sz="1200" dirty="0"/>
              <a:t>CH-4052 Basel </a:t>
            </a:r>
            <a:br>
              <a:rPr lang="de-CH" sz="1200" dirty="0"/>
            </a:br>
            <a:r>
              <a:rPr lang="de-CH" sz="1200" dirty="0"/>
              <a:t>Tel. +41 (0)61 204 66 66 </a:t>
            </a:r>
            <a:br>
              <a:rPr lang="de-CH" sz="1200" dirty="0"/>
            </a:br>
            <a:r>
              <a:rPr lang="de-CH" sz="1200" dirty="0">
                <a:hlinkClick r:id="rId5"/>
              </a:rPr>
              <a:t>bio@bio-suisse.ch</a:t>
            </a:r>
            <a:r>
              <a:rPr lang="de-CH" sz="1200" dirty="0"/>
              <a:t>, </a:t>
            </a:r>
            <a:r>
              <a:rPr lang="de-CH" sz="1200" dirty="0">
                <a:hlinkClick r:id="rId6"/>
              </a:rPr>
              <a:t>www.bio-suisse.ch</a:t>
            </a:r>
            <a:r>
              <a:rPr lang="de-CH" sz="1200" dirty="0"/>
              <a:t> </a:t>
            </a:r>
            <a:endParaRPr lang="de-CH" sz="1200" b="1" dirty="0" smtClean="0"/>
          </a:p>
          <a:p>
            <a:pPr>
              <a:lnSpc>
                <a:spcPct val="100000"/>
              </a:lnSpc>
              <a:spcBef>
                <a:spcPts val="700"/>
              </a:spcBef>
            </a:pPr>
            <a:r>
              <a:rPr lang="de-CH" sz="1200" b="1" dirty="0" smtClean="0"/>
              <a:t>Mitarbeit und Durchsicht: </a:t>
            </a:r>
            <a:br>
              <a:rPr lang="de-CH" sz="1200" b="1" dirty="0" smtClean="0"/>
            </a:br>
            <a:r>
              <a:rPr lang="de-CH" sz="1200" dirty="0" smtClean="0"/>
              <a:t>Urs Guyer (Bio Suisse), Martin Koller, Robert Obrist, Pascal Olivier (Bio Suisse), Toralf Richter, Otto Schmid, Hanna Stolz, Matthias Stolze, Helga Willer</a:t>
            </a:r>
            <a:endParaRPr lang="de-CH" sz="1200" b="1" dirty="0" smtClean="0"/>
          </a:p>
          <a:p>
            <a:pPr>
              <a:lnSpc>
                <a:spcPct val="100000"/>
              </a:lnSpc>
              <a:spcBef>
                <a:spcPts val="700"/>
              </a:spcBef>
            </a:pPr>
            <a:r>
              <a:rPr lang="de-CH" sz="1200" b="1" dirty="0" smtClean="0"/>
              <a:t>Redaktion, Gestaltung:</a:t>
            </a:r>
            <a:r>
              <a:rPr lang="de-CH" sz="1200" dirty="0" smtClean="0"/>
              <a:t> Simone Bissig, </a:t>
            </a:r>
          </a:p>
          <a:p>
            <a:pPr>
              <a:lnSpc>
                <a:spcPct val="100000"/>
              </a:lnSpc>
              <a:spcBef>
                <a:spcPts val="0"/>
              </a:spcBef>
            </a:pPr>
            <a:r>
              <a:rPr lang="de-CH" sz="1200" dirty="0" smtClean="0"/>
              <a:t>Kathrin Huber</a:t>
            </a:r>
            <a:endParaRPr lang="de-CH" sz="1200" b="1" dirty="0" smtClean="0"/>
          </a:p>
          <a:p>
            <a:pPr>
              <a:lnSpc>
                <a:spcPct val="100000"/>
              </a:lnSpc>
              <a:spcBef>
                <a:spcPts val="700"/>
              </a:spcBef>
            </a:pPr>
            <a:r>
              <a:rPr lang="de-CH" sz="1200" b="1" dirty="0" smtClean="0"/>
              <a:t>Bilder: </a:t>
            </a:r>
            <a:r>
              <a:rPr lang="de-CH" sz="1200" dirty="0" smtClean="0"/>
              <a:t>Fotos und Grafiken FiBL, wo nicht anders erwähnt</a:t>
            </a:r>
            <a:endParaRPr lang="de-CH" sz="1200" b="1" dirty="0" smtClean="0"/>
          </a:p>
          <a:p>
            <a:pPr>
              <a:lnSpc>
                <a:spcPct val="100000"/>
              </a:lnSpc>
              <a:spcBef>
                <a:spcPts val="700"/>
              </a:spcBef>
            </a:pPr>
            <a:r>
              <a:rPr lang="de-CH" sz="1200" b="1" dirty="0" smtClean="0"/>
              <a:t>Bezug und kostenloser Download: </a:t>
            </a:r>
            <a:r>
              <a:rPr lang="de-CH" sz="1200" dirty="0" smtClean="0">
                <a:hlinkClick r:id="rId7"/>
              </a:rPr>
              <a:t>www.shop.fibl.org </a:t>
            </a:r>
            <a:r>
              <a:rPr lang="de-CH" sz="1200" dirty="0" smtClean="0"/>
              <a:t> </a:t>
            </a:r>
            <a:br>
              <a:rPr lang="de-CH" sz="1200" dirty="0" smtClean="0"/>
            </a:br>
            <a:r>
              <a:rPr lang="de-CH" sz="1200" dirty="0" smtClean="0"/>
              <a:t>(Foliensammlung Biolandbau)</a:t>
            </a:r>
            <a:endParaRPr lang="de-CH" sz="1200" b="1" dirty="0" smtClean="0"/>
          </a:p>
          <a:p>
            <a:endParaRPr lang="de-CH" sz="1600" dirty="0"/>
          </a:p>
        </p:txBody>
      </p:sp>
      <p:sp>
        <p:nvSpPr>
          <p:cNvPr id="8" name="Inhaltsplatzhalter 6"/>
          <p:cNvSpPr txBox="1">
            <a:spLocks/>
          </p:cNvSpPr>
          <p:nvPr/>
        </p:nvSpPr>
        <p:spPr>
          <a:xfrm>
            <a:off x="4636102" y="1543198"/>
            <a:ext cx="3896338" cy="4694113"/>
          </a:xfrm>
          <a:prstGeom prst="rect">
            <a:avLst/>
          </a:prstGeom>
        </p:spPr>
        <p:txBody>
          <a:bodyPr/>
          <a:lstStyle>
            <a:lvl1pPr algn="l" defTabSz="685800" rtl="0" eaLnBrk="1" fontAlgn="base" hangingPunct="1">
              <a:lnSpc>
                <a:spcPct val="90000"/>
              </a:lnSpc>
              <a:spcBef>
                <a:spcPts val="750"/>
              </a:spcBef>
              <a:spcAft>
                <a:spcPct val="0"/>
              </a:spcAft>
              <a:buFont typeface="Arial" panose="020B0604020202020204" pitchFamily="34" charset="0"/>
              <a:defRPr kern="1200" spc="40">
                <a:solidFill>
                  <a:schemeClr val="tx1"/>
                </a:solidFill>
                <a:latin typeface="+mn-lt"/>
                <a:ea typeface="+mn-ea"/>
                <a:cs typeface="+mn-cs"/>
              </a:defRPr>
            </a:lvl1pPr>
            <a:lvl2pPr marL="628650" indent="-285750" algn="l" defTabSz="685800" rtl="0" eaLnBrk="1" fontAlgn="base" hangingPunct="1">
              <a:lnSpc>
                <a:spcPct val="100000"/>
              </a:lnSpc>
              <a:spcBef>
                <a:spcPts val="375"/>
              </a:spcBef>
              <a:spcAft>
                <a:spcPct val="0"/>
              </a:spcAft>
              <a:buClr>
                <a:srgbClr val="39977A"/>
              </a:buClr>
              <a:buFont typeface="Arial" panose="020B0604020202020204" pitchFamily="34" charset="0"/>
              <a:buChar char="›"/>
              <a:defRPr sz="1600" kern="1200" spc="30" baseline="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CH" sz="1200" b="1" dirty="0" smtClean="0"/>
              <a:t>Haftung</a:t>
            </a:r>
          </a:p>
          <a:p>
            <a:pPr>
              <a:lnSpc>
                <a:spcPct val="100000"/>
              </a:lnSpc>
              <a:spcBef>
                <a:spcPts val="0"/>
              </a:spcBef>
            </a:pPr>
            <a:r>
              <a:rPr lang="de-CH" sz="1200" dirty="0" smtClean="0"/>
              <a:t>Die Inhalte der Foliensammlung wurden nach bestem Wissen und Gewissen erstellt und mit grösstmöglicher Sorgfalt überprüft. Dennoch sind Fehler nicht völlig auszuschliessen. Für etwa vorhandene Unrichtigkeiten übernehmen wir keinerlei Verantwortung und Haftung. </a:t>
            </a:r>
          </a:p>
          <a:p>
            <a:r>
              <a:rPr lang="de-CH" sz="1200" b="1" dirty="0" smtClean="0"/>
              <a:t>Nutzungsrechte </a:t>
            </a:r>
          </a:p>
          <a:p>
            <a:pPr>
              <a:lnSpc>
                <a:spcPct val="100000"/>
              </a:lnSpc>
              <a:spcBef>
                <a:spcPts val="0"/>
              </a:spcBef>
            </a:pPr>
            <a:r>
              <a:rPr lang="de-CH" sz="1200" dirty="0" smtClean="0"/>
              <a:t>Die Foliensammlung dient Unterrichts- oder Schulungszwecken. Einzelne Inhalte dürfen unter Angabe von Bild- und Textquellen verbreitet und verändert werden. Urheberrechtshinweise jeglicher Art, die in heruntergeladenen Inhalten enthalten sind, müssen beibehalten und wiedergegeben werden. Die Herausgeber übernehmen keine Haftung für die Inhalte externer Links.</a:t>
            </a:r>
          </a:p>
          <a:p>
            <a:r>
              <a:rPr lang="de-CH" sz="1200" b="1" dirty="0" smtClean="0"/>
              <a:t>2. Auflage 2016</a:t>
            </a:r>
          </a:p>
          <a:p>
            <a:pPr>
              <a:lnSpc>
                <a:spcPct val="100000"/>
              </a:lnSpc>
              <a:spcBef>
                <a:spcPts val="0"/>
              </a:spcBef>
            </a:pPr>
            <a:r>
              <a:rPr lang="de-CH" sz="1200" dirty="0" smtClean="0"/>
              <a:t>1. Auflage 2004, Redaktion Res Schmutz</a:t>
            </a:r>
          </a:p>
          <a:p>
            <a:pPr>
              <a:lnSpc>
                <a:spcPct val="100000"/>
              </a:lnSpc>
              <a:spcBef>
                <a:spcPts val="700"/>
              </a:spcBef>
            </a:pPr>
            <a:r>
              <a:rPr lang="de-CH" sz="1200" dirty="0" smtClean="0"/>
              <a:t>Die </a:t>
            </a:r>
            <a:r>
              <a:rPr lang="de-CH" sz="1200" dirty="0"/>
              <a:t>Foliensammlung wurde mitfinanziert durch Coop, mit einer Spende aus Anlass von 20 Jahre Coop </a:t>
            </a:r>
            <a:r>
              <a:rPr lang="de-CH" sz="1200" dirty="0" err="1"/>
              <a:t>Naturaplan</a:t>
            </a:r>
            <a:r>
              <a:rPr lang="de-CH" sz="1200" dirty="0"/>
              <a:t>.</a:t>
            </a:r>
          </a:p>
          <a:p>
            <a:pPr>
              <a:lnSpc>
                <a:spcPct val="100000"/>
              </a:lnSpc>
              <a:spcBef>
                <a:spcPts val="0"/>
              </a:spcBef>
            </a:pPr>
            <a:endParaRPr lang="de-CH" sz="1200" dirty="0" smtClean="0"/>
          </a:p>
          <a:p>
            <a:endParaRPr lang="de-CH" sz="1200" dirty="0"/>
          </a:p>
        </p:txBody>
      </p:sp>
    </p:spTree>
    <p:extLst>
      <p:ext uri="{BB962C8B-B14F-4D97-AF65-F5344CB8AC3E}">
        <p14:creationId xmlns:p14="http://schemas.microsoft.com/office/powerpoint/2010/main" val="21043184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Biomarkt Schweiz</a:t>
            </a:r>
          </a:p>
        </p:txBody>
      </p:sp>
      <p:sp>
        <p:nvSpPr>
          <p:cNvPr id="3" name="Inhaltsplatzhalter 2"/>
          <p:cNvSpPr>
            <a:spLocks noGrp="1"/>
          </p:cNvSpPr>
          <p:nvPr>
            <p:ph idx="12"/>
          </p:nvPr>
        </p:nvSpPr>
        <p:spPr/>
        <p:txBody>
          <a:bodyPr/>
          <a:lstStyle/>
          <a:p>
            <a:r>
              <a:rPr lang="de-CH" dirty="0"/>
              <a:t>Struktur und </a:t>
            </a:r>
            <a:r>
              <a:rPr lang="de-CH" dirty="0" smtClean="0"/>
              <a:t>Volumen </a:t>
            </a:r>
            <a:endParaRPr lang="de-CH" dirty="0"/>
          </a:p>
        </p:txBody>
      </p:sp>
      <p:sp>
        <p:nvSpPr>
          <p:cNvPr id="4" name="Inhaltsplatzhalter 3"/>
          <p:cNvSpPr>
            <a:spLocks noGrp="1"/>
          </p:cNvSpPr>
          <p:nvPr>
            <p:ph idx="14"/>
          </p:nvPr>
        </p:nvSpPr>
        <p:spPr/>
        <p:txBody>
          <a:bodyPr/>
          <a:lstStyle/>
          <a:p>
            <a:r>
              <a:rPr lang="de-CH" dirty="0"/>
              <a:t>Quelle: BFS, Bio </a:t>
            </a:r>
            <a:r>
              <a:rPr lang="de-CH" dirty="0" smtClean="0"/>
              <a:t>Suisse</a:t>
            </a:r>
            <a:endParaRPr lang="de-CH" dirty="0"/>
          </a:p>
        </p:txBody>
      </p:sp>
      <p:sp>
        <p:nvSpPr>
          <p:cNvPr id="5" name="Inhaltsplatzhalter 4"/>
          <p:cNvSpPr>
            <a:spLocks noGrp="1"/>
          </p:cNvSpPr>
          <p:nvPr>
            <p:ph sz="quarter" idx="17"/>
          </p:nvPr>
        </p:nvSpPr>
        <p:spPr/>
        <p:txBody>
          <a:bodyPr/>
          <a:lstStyle/>
          <a:p>
            <a:r>
              <a:rPr lang="de-CH" dirty="0"/>
              <a:t>Entsprechend zunehmender Nachfrage nach Bioprodukten entwickelt sich Schweizer Biomarkt seit Jahren dynamisch</a:t>
            </a:r>
          </a:p>
          <a:p>
            <a:endParaRPr lang="de-CH" dirty="0"/>
          </a:p>
          <a:p>
            <a:pPr lvl="1"/>
            <a:r>
              <a:rPr lang="de-CH" dirty="0"/>
              <a:t>Nachfrage der Schweiz nach Biolebensmitteln </a:t>
            </a:r>
            <a:br>
              <a:rPr lang="de-CH" dirty="0"/>
            </a:br>
            <a:r>
              <a:rPr lang="de-CH" dirty="0"/>
              <a:t>ist eine der höchsten in Europa </a:t>
            </a:r>
          </a:p>
          <a:p>
            <a:pPr lvl="1"/>
            <a:r>
              <a:rPr lang="de-CH" dirty="0"/>
              <a:t>Schweizer geben weltweit am meisten für Biolebensmittel aus </a:t>
            </a:r>
          </a:p>
          <a:p>
            <a:pPr lvl="1"/>
            <a:r>
              <a:rPr lang="de-CH" dirty="0"/>
              <a:t>Im Jahr 2014 Gesamtumsatz verarbeiteter Bioprodukte </a:t>
            </a:r>
            <a:br>
              <a:rPr lang="de-CH" dirty="0"/>
            </a:br>
            <a:r>
              <a:rPr lang="de-CH" dirty="0"/>
              <a:t>in der Schweiz 2,207 Mia Franken, entspricht Marktanteil von 7,1 Prozent </a:t>
            </a:r>
          </a:p>
          <a:p>
            <a:pPr lvl="1"/>
            <a:r>
              <a:rPr lang="de-CH" dirty="0"/>
              <a:t>Biosegment legt sowohl bei Grossverteilern wie im Biofachhandel zu</a:t>
            </a:r>
          </a:p>
          <a:p>
            <a:endParaRPr lang="de-CH" dirty="0"/>
          </a:p>
          <a:p>
            <a:r>
              <a:rPr lang="de-CH" dirty="0"/>
              <a:t>Wichtiger Grund für Markterweiterung der letzten 20 Jahre war  Ausdehnung der Produktsortimente bei Grossverteilern </a:t>
            </a:r>
          </a:p>
          <a:p>
            <a:endParaRPr lang="de-CH" dirty="0"/>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3</a:t>
            </a:fld>
            <a:endParaRPr lang="de-DE" altLang="de-DE" dirty="0" smtClean="0"/>
          </a:p>
        </p:txBody>
      </p:sp>
    </p:spTree>
    <p:extLst>
      <p:ext uri="{BB962C8B-B14F-4D97-AF65-F5344CB8AC3E}">
        <p14:creationId xmlns:p14="http://schemas.microsoft.com/office/powerpoint/2010/main" val="949997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Biomarkt Schweiz</a:t>
            </a:r>
          </a:p>
        </p:txBody>
      </p:sp>
      <p:sp>
        <p:nvSpPr>
          <p:cNvPr id="3" name="Inhaltsplatzhalter 2"/>
          <p:cNvSpPr>
            <a:spLocks noGrp="1"/>
          </p:cNvSpPr>
          <p:nvPr>
            <p:ph idx="12"/>
          </p:nvPr>
        </p:nvSpPr>
        <p:spPr/>
        <p:txBody>
          <a:bodyPr/>
          <a:lstStyle/>
          <a:p>
            <a:r>
              <a:rPr lang="de-CH" dirty="0"/>
              <a:t>Marktanteile </a:t>
            </a:r>
            <a:r>
              <a:rPr lang="de-CH" dirty="0" smtClean="0"/>
              <a:t>Verteiler </a:t>
            </a:r>
            <a:endParaRPr lang="de-CH" dirty="0"/>
          </a:p>
        </p:txBody>
      </p:sp>
      <p:sp>
        <p:nvSpPr>
          <p:cNvPr id="4" name="Inhaltsplatzhalter 3"/>
          <p:cNvSpPr>
            <a:spLocks noGrp="1"/>
          </p:cNvSpPr>
          <p:nvPr>
            <p:ph idx="14"/>
          </p:nvPr>
        </p:nvSpPr>
        <p:spPr/>
        <p:txBody>
          <a:bodyPr/>
          <a:lstStyle/>
          <a:p>
            <a:r>
              <a:rPr lang="de-CH" dirty="0"/>
              <a:t>Quelle: Bio </a:t>
            </a:r>
            <a:r>
              <a:rPr lang="de-CH" dirty="0" smtClean="0"/>
              <a:t>Suisse </a:t>
            </a:r>
            <a:endParaRPr lang="de-CH" dirty="0"/>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4</a:t>
            </a:fld>
            <a:endParaRPr lang="de-DE" altLang="de-DE" dirty="0" smtClean="0"/>
          </a:p>
        </p:txBody>
      </p:sp>
      <p:graphicFrame>
        <p:nvGraphicFramePr>
          <p:cNvPr id="7" name="Inhaltsplatzhalter 17"/>
          <p:cNvGraphicFramePr>
            <a:graphicFrameLocks noGrp="1"/>
          </p:cNvGraphicFramePr>
          <p:nvPr>
            <p:ph sz="quarter" idx="17"/>
            <p:extLst>
              <p:ext uri="{D42A27DB-BD31-4B8C-83A1-F6EECF244321}">
                <p14:modId xmlns:p14="http://schemas.microsoft.com/office/powerpoint/2010/main" val="1986074799"/>
              </p:ext>
            </p:extLst>
          </p:nvPr>
        </p:nvGraphicFramePr>
        <p:xfrm>
          <a:off x="628650" y="1571625"/>
          <a:ext cx="7886700" cy="44751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329654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Biomarkt Schweiz</a:t>
            </a:r>
          </a:p>
        </p:txBody>
      </p:sp>
      <p:sp>
        <p:nvSpPr>
          <p:cNvPr id="3" name="Inhaltsplatzhalter 2"/>
          <p:cNvSpPr>
            <a:spLocks noGrp="1"/>
          </p:cNvSpPr>
          <p:nvPr>
            <p:ph idx="12"/>
          </p:nvPr>
        </p:nvSpPr>
        <p:spPr/>
        <p:txBody>
          <a:bodyPr/>
          <a:lstStyle/>
          <a:p>
            <a:r>
              <a:rPr lang="de-CH" dirty="0" smtClean="0"/>
              <a:t>Umsatz, Wertanteile und Wachstum der Bioverkäufe</a:t>
            </a:r>
            <a:endParaRPr lang="de-CH" dirty="0"/>
          </a:p>
        </p:txBody>
      </p:sp>
      <p:sp>
        <p:nvSpPr>
          <p:cNvPr id="4" name="Inhaltsplatzhalter 3"/>
          <p:cNvSpPr>
            <a:spLocks noGrp="1"/>
          </p:cNvSpPr>
          <p:nvPr>
            <p:ph idx="14"/>
          </p:nvPr>
        </p:nvSpPr>
        <p:spPr/>
        <p:txBody>
          <a:bodyPr/>
          <a:lstStyle/>
          <a:p>
            <a:r>
              <a:rPr lang="de-CH" dirty="0"/>
              <a:t>Quelle: </a:t>
            </a:r>
            <a:r>
              <a:rPr lang="de-CH" dirty="0" smtClean="0"/>
              <a:t>Bio Suisse, </a:t>
            </a:r>
            <a:r>
              <a:rPr lang="de-CH" dirty="0"/>
              <a:t>verändert nach Nielsen, </a:t>
            </a:r>
            <a:r>
              <a:rPr lang="de-CH" dirty="0" smtClean="0"/>
              <a:t>2015 </a:t>
            </a:r>
            <a:endParaRPr lang="de-CH" dirty="0"/>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5</a:t>
            </a:fld>
            <a:endParaRPr lang="de-DE" altLang="de-DE" dirty="0" smtClean="0"/>
          </a:p>
        </p:txBody>
      </p:sp>
      <p:graphicFrame>
        <p:nvGraphicFramePr>
          <p:cNvPr id="7" name="Inhaltsplatzhalter 24"/>
          <p:cNvGraphicFramePr>
            <a:graphicFrameLocks/>
          </p:cNvGraphicFramePr>
          <p:nvPr>
            <p:extLst>
              <p:ext uri="{D42A27DB-BD31-4B8C-83A1-F6EECF244321}">
                <p14:modId xmlns:p14="http://schemas.microsoft.com/office/powerpoint/2010/main" val="2879557578"/>
              </p:ext>
            </p:extLst>
          </p:nvPr>
        </p:nvGraphicFramePr>
        <p:xfrm>
          <a:off x="3491880" y="2214621"/>
          <a:ext cx="2448270" cy="424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Inhaltsplatzhalter 24"/>
          <p:cNvGraphicFramePr>
            <a:graphicFrameLocks/>
          </p:cNvGraphicFramePr>
          <p:nvPr>
            <p:extLst>
              <p:ext uri="{D42A27DB-BD31-4B8C-83A1-F6EECF244321}">
                <p14:modId xmlns:p14="http://schemas.microsoft.com/office/powerpoint/2010/main" val="3642307879"/>
              </p:ext>
            </p:extLst>
          </p:nvPr>
        </p:nvGraphicFramePr>
        <p:xfrm>
          <a:off x="683997" y="2214621"/>
          <a:ext cx="5239065" cy="42481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Inhaltsplatzhalter 24"/>
          <p:cNvGraphicFramePr>
            <a:graphicFrameLocks/>
          </p:cNvGraphicFramePr>
          <p:nvPr>
            <p:extLst>
              <p:ext uri="{D42A27DB-BD31-4B8C-83A1-F6EECF244321}">
                <p14:modId xmlns:p14="http://schemas.microsoft.com/office/powerpoint/2010/main" val="1361067397"/>
              </p:ext>
            </p:extLst>
          </p:nvPr>
        </p:nvGraphicFramePr>
        <p:xfrm>
          <a:off x="6138657" y="2212087"/>
          <a:ext cx="2592288" cy="4250684"/>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feld 9"/>
          <p:cNvSpPr txBox="1"/>
          <p:nvPr/>
        </p:nvSpPr>
        <p:spPr>
          <a:xfrm>
            <a:off x="628650" y="1509771"/>
            <a:ext cx="7831782" cy="646331"/>
          </a:xfrm>
          <a:prstGeom prst="rect">
            <a:avLst/>
          </a:prstGeom>
          <a:noFill/>
        </p:spPr>
        <p:txBody>
          <a:bodyPr wrap="square" rtlCol="0">
            <a:spAutoFit/>
          </a:bodyPr>
          <a:lstStyle/>
          <a:p>
            <a:r>
              <a:rPr lang="de-CH" sz="1800" b="1" dirty="0" smtClean="0"/>
              <a:t>%-</a:t>
            </a:r>
            <a:r>
              <a:rPr lang="de-CH" sz="1800" b="1" dirty="0"/>
              <a:t>Wertanteile von Bio-Verkäufen am </a:t>
            </a:r>
            <a:r>
              <a:rPr lang="de-CH" sz="1800" b="1" dirty="0" smtClean="0"/>
              <a:t>gesamten Food-Umsatz 2014</a:t>
            </a:r>
            <a:endParaRPr lang="de-CH" sz="1800" b="1" dirty="0"/>
          </a:p>
          <a:p>
            <a:r>
              <a:rPr lang="de-CH" sz="1800" b="1" dirty="0"/>
              <a:t>inkl. %-Wachstum zum Vorjahr</a:t>
            </a:r>
            <a:endParaRPr lang="de-CH" sz="1800" b="1" dirty="0">
              <a:latin typeface="+mn-lt"/>
            </a:endParaRPr>
          </a:p>
        </p:txBody>
      </p:sp>
    </p:spTree>
    <p:extLst>
      <p:ext uri="{BB962C8B-B14F-4D97-AF65-F5344CB8AC3E}">
        <p14:creationId xmlns:p14="http://schemas.microsoft.com/office/powerpoint/2010/main" val="3613620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Biomarkt Schweiz</a:t>
            </a:r>
          </a:p>
        </p:txBody>
      </p:sp>
      <p:sp>
        <p:nvSpPr>
          <p:cNvPr id="3" name="Inhaltsplatzhalter 2"/>
          <p:cNvSpPr>
            <a:spLocks noGrp="1"/>
          </p:cNvSpPr>
          <p:nvPr>
            <p:ph idx="12"/>
          </p:nvPr>
        </p:nvSpPr>
        <p:spPr/>
        <p:txBody>
          <a:bodyPr/>
          <a:lstStyle/>
          <a:p>
            <a:r>
              <a:rPr lang="de-CH" dirty="0"/>
              <a:t>Nachfragetrend einzelner </a:t>
            </a:r>
            <a:r>
              <a:rPr lang="de-CH" dirty="0" smtClean="0"/>
              <a:t>Produktegruppen </a:t>
            </a:r>
            <a:endParaRPr lang="de-CH" dirty="0"/>
          </a:p>
        </p:txBody>
      </p:sp>
      <p:sp>
        <p:nvSpPr>
          <p:cNvPr id="4" name="Inhaltsplatzhalter 3"/>
          <p:cNvSpPr>
            <a:spLocks noGrp="1"/>
          </p:cNvSpPr>
          <p:nvPr>
            <p:ph idx="14"/>
          </p:nvPr>
        </p:nvSpPr>
        <p:spPr/>
        <p:txBody>
          <a:bodyPr/>
          <a:lstStyle/>
          <a:p>
            <a:r>
              <a:rPr lang="de-CH" dirty="0"/>
              <a:t>Quelle: FiBL und Bio Suisse </a:t>
            </a:r>
            <a:r>
              <a:rPr lang="de-CH" dirty="0" smtClean="0"/>
              <a:t>2016 </a:t>
            </a:r>
            <a:r>
              <a:rPr lang="de-CH" dirty="0"/>
              <a:t>(bioaktuell.ch</a:t>
            </a:r>
            <a:r>
              <a:rPr lang="de-CH" dirty="0" smtClean="0"/>
              <a:t>) </a:t>
            </a:r>
            <a:endParaRPr lang="de-CH" dirty="0"/>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6</a:t>
            </a:fld>
            <a:endParaRPr lang="de-DE" altLang="de-DE" dirty="0" smtClean="0"/>
          </a:p>
        </p:txBody>
      </p:sp>
      <p:graphicFrame>
        <p:nvGraphicFramePr>
          <p:cNvPr id="7" name="Inhaltsplatzhalter 6"/>
          <p:cNvGraphicFramePr>
            <a:graphicFrameLocks noGrp="1"/>
          </p:cNvGraphicFramePr>
          <p:nvPr>
            <p:ph sz="quarter" idx="17"/>
            <p:extLst>
              <p:ext uri="{D42A27DB-BD31-4B8C-83A1-F6EECF244321}">
                <p14:modId xmlns:p14="http://schemas.microsoft.com/office/powerpoint/2010/main" val="1053033097"/>
              </p:ext>
            </p:extLst>
          </p:nvPr>
        </p:nvGraphicFramePr>
        <p:xfrm>
          <a:off x="628650" y="1571625"/>
          <a:ext cx="7886700" cy="4630420"/>
        </p:xfrm>
        <a:graphic>
          <a:graphicData uri="http://schemas.openxmlformats.org/drawingml/2006/table">
            <a:tbl>
              <a:tblPr firstRow="1" bandRow="1">
                <a:tableStyleId>{F5AB1C69-6EDB-4FF4-983F-18BD219EF322}</a:tableStyleId>
              </a:tblPr>
              <a:tblGrid>
                <a:gridCol w="1495078"/>
                <a:gridCol w="1008112"/>
                <a:gridCol w="5383510"/>
              </a:tblGrid>
              <a:tr h="370840">
                <a:tc>
                  <a:txBody>
                    <a:bodyPr/>
                    <a:lstStyle/>
                    <a:p>
                      <a:r>
                        <a:rPr lang="de-CH" sz="1400" b="0" dirty="0" smtClean="0">
                          <a:solidFill>
                            <a:schemeClr val="tx1"/>
                          </a:solidFill>
                        </a:rPr>
                        <a:t>Produktegruppe</a:t>
                      </a:r>
                      <a:endParaRPr lang="de-CH" sz="1400" b="0" dirty="0">
                        <a:solidFill>
                          <a:schemeClr val="tx1"/>
                        </a:solidFill>
                      </a:endParaRPr>
                    </a:p>
                  </a:txBody>
                  <a:tcPr>
                    <a:solidFill>
                      <a:schemeClr val="bg2">
                        <a:lumMod val="75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CH" sz="1400" b="0" dirty="0" smtClean="0">
                          <a:solidFill>
                            <a:schemeClr val="tx1"/>
                          </a:solidFill>
                        </a:rPr>
                        <a:t>Nachfrage-trend</a:t>
                      </a:r>
                    </a:p>
                  </a:txBody>
                  <a:tcPr>
                    <a:solidFill>
                      <a:schemeClr val="bg2">
                        <a:lumMod val="75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CH" sz="1400" b="0" dirty="0" smtClean="0">
                          <a:solidFill>
                            <a:schemeClr val="tx1"/>
                          </a:solidFill>
                        </a:rPr>
                        <a:t>Anbau,</a:t>
                      </a:r>
                      <a:r>
                        <a:rPr lang="de-CH" sz="1400" b="0" baseline="0" dirty="0" smtClean="0">
                          <a:solidFill>
                            <a:schemeClr val="tx1"/>
                          </a:solidFill>
                        </a:rPr>
                        <a:t> Vermarktung</a:t>
                      </a:r>
                      <a:endParaRPr lang="de-CH" sz="1400" b="0" dirty="0" smtClean="0">
                        <a:solidFill>
                          <a:schemeClr val="tx1"/>
                        </a:solidFill>
                      </a:endParaRPr>
                    </a:p>
                  </a:txBody>
                  <a:tcPr>
                    <a:solidFill>
                      <a:schemeClr val="bg2">
                        <a:lumMod val="75000"/>
                      </a:schemeClr>
                    </a:solidFill>
                  </a:tcPr>
                </a:tc>
              </a:tr>
              <a:tr h="370840">
                <a:tc>
                  <a:txBody>
                    <a:bodyPr/>
                    <a:lstStyle/>
                    <a:p>
                      <a:r>
                        <a:rPr lang="de-CH" sz="1400" b="0" dirty="0" smtClean="0">
                          <a:solidFill>
                            <a:schemeClr val="tx1"/>
                          </a:solidFill>
                        </a:rPr>
                        <a:t>Brotgetreide</a:t>
                      </a:r>
                      <a:endParaRPr lang="de-CH" sz="1400" b="0" dirty="0">
                        <a:solidFill>
                          <a:schemeClr val="tx1"/>
                        </a:solidFill>
                      </a:endParaRPr>
                    </a:p>
                  </a:txBody>
                  <a:tcPr>
                    <a:solidFill>
                      <a:schemeClr val="bg2">
                        <a:lumMod val="90000"/>
                      </a:schemeClr>
                    </a:solidFill>
                  </a:tcPr>
                </a:tc>
                <a:tc>
                  <a:txBody>
                    <a:bodyPr/>
                    <a:lstStyle/>
                    <a:p>
                      <a:r>
                        <a:rPr lang="de-CH" sz="1400" b="0" dirty="0" smtClean="0">
                          <a:solidFill>
                            <a:schemeClr val="tx1"/>
                          </a:solidFill>
                          <a:sym typeface="Wingdings 3" panose="05040102010807070707" pitchFamily="18" charset="2"/>
                        </a:rPr>
                        <a:t></a:t>
                      </a:r>
                      <a:endParaRPr lang="de-CH" sz="1400" b="0" dirty="0">
                        <a:solidFill>
                          <a:schemeClr val="tx1"/>
                        </a:solidFill>
                      </a:endParaRPr>
                    </a:p>
                  </a:txBody>
                  <a:tcPr>
                    <a:solidFill>
                      <a:schemeClr val="bg2">
                        <a:lumMod val="90000"/>
                      </a:schemeClr>
                    </a:solidFill>
                  </a:tcPr>
                </a:tc>
                <a:tc>
                  <a:txBody>
                    <a:bodyPr/>
                    <a:lstStyle/>
                    <a:p>
                      <a:r>
                        <a:rPr lang="de-CH" sz="1400" b="0" i="0" u="none" strike="noStrike" kern="1200" baseline="0" dirty="0" smtClean="0">
                          <a:solidFill>
                            <a:schemeClr val="dk1"/>
                          </a:solidFill>
                          <a:latin typeface="+mn-lt"/>
                          <a:ea typeface="+mn-ea"/>
                          <a:cs typeface="+mn-cs"/>
                        </a:rPr>
                        <a:t>Positive Entwicklung von Preis und Nachfrage, sämtliche Kulturen der Fruchtfolge sind lukrativ (Abnahmevertrag), Umstellungsmarkt für Mahlweizen. Abhängigkeit vom Absatz weiterer Ackerprodukte.</a:t>
                      </a:r>
                      <a:endParaRPr lang="de-CH" sz="1400" b="0" dirty="0">
                        <a:solidFill>
                          <a:schemeClr val="tx1"/>
                        </a:solidFill>
                      </a:endParaRPr>
                    </a:p>
                  </a:txBody>
                  <a:tcPr>
                    <a:solidFill>
                      <a:schemeClr val="bg2">
                        <a:lumMod val="90000"/>
                      </a:schemeClr>
                    </a:solidFill>
                  </a:tcPr>
                </a:tc>
              </a:tr>
              <a:tr h="370840">
                <a:tc>
                  <a:txBody>
                    <a:bodyPr/>
                    <a:lstStyle/>
                    <a:p>
                      <a:r>
                        <a:rPr lang="de-CH" sz="1400" b="0" dirty="0" smtClean="0">
                          <a:solidFill>
                            <a:schemeClr val="tx1"/>
                          </a:solidFill>
                        </a:rPr>
                        <a:t>Futtergetreide</a:t>
                      </a:r>
                      <a:endParaRPr lang="de-CH" sz="1400" b="0" dirty="0">
                        <a:solidFill>
                          <a:schemeClr val="tx1"/>
                        </a:solidFill>
                      </a:endParaRPr>
                    </a:p>
                  </a:txBody>
                  <a:tcPr>
                    <a:solidFill>
                      <a:schemeClr val="bg2">
                        <a:lumMod val="90000"/>
                      </a:schemeClr>
                    </a:solidFill>
                  </a:tcPr>
                </a:tc>
                <a:tc>
                  <a:txBody>
                    <a:bodyPr/>
                    <a:lstStyle/>
                    <a:p>
                      <a:r>
                        <a:rPr lang="de-CH" sz="1400" b="0" dirty="0" smtClean="0">
                          <a:solidFill>
                            <a:schemeClr val="tx1"/>
                          </a:solidFill>
                          <a:sym typeface="Wingdings 3" panose="05040102010807070707" pitchFamily="18" charset="2"/>
                        </a:rPr>
                        <a:t>()</a:t>
                      </a:r>
                      <a:endParaRPr lang="de-CH" sz="1400" b="0" dirty="0">
                        <a:solidFill>
                          <a:schemeClr val="tx1"/>
                        </a:solidFill>
                      </a:endParaRPr>
                    </a:p>
                  </a:txBody>
                  <a:tcPr>
                    <a:solidFill>
                      <a:schemeClr val="bg2">
                        <a:lumMod val="90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CH" sz="1400" b="0" dirty="0" smtClean="0">
                          <a:solidFill>
                            <a:schemeClr val="tx1"/>
                          </a:solidFill>
                        </a:rPr>
                        <a:t>Verstärkte Nachfrage seit Einführung von 100% Biofutter bei Rindvieh</a:t>
                      </a:r>
                      <a:r>
                        <a:rPr lang="de-CH" sz="1400" b="0" baseline="0" dirty="0" smtClean="0">
                          <a:solidFill>
                            <a:schemeClr val="tx1"/>
                          </a:solidFill>
                        </a:rPr>
                        <a:t> &amp;</a:t>
                      </a:r>
                      <a:r>
                        <a:rPr lang="de-CH" sz="1400" b="0" dirty="0" smtClean="0">
                          <a:solidFill>
                            <a:schemeClr val="tx1"/>
                          </a:solidFill>
                        </a:rPr>
                        <a:t> Legehennen. </a:t>
                      </a:r>
                      <a:r>
                        <a:rPr lang="de-CH" sz="1350" b="0" i="0" u="none" strike="noStrike" kern="1200" baseline="0" dirty="0" smtClean="0">
                          <a:solidFill>
                            <a:schemeClr val="dk1"/>
                          </a:solidFill>
                          <a:latin typeface="+mn-lt"/>
                          <a:ea typeface="+mn-ea"/>
                          <a:cs typeface="+mn-cs"/>
                        </a:rPr>
                        <a:t>Flächenzuwachs ermöglichte Verbesserung der Inlandversorgung. Risiko der Marktsättigung in guten Jahren. </a:t>
                      </a:r>
                      <a:r>
                        <a:rPr lang="de-CH" sz="1400" b="0" dirty="0" smtClean="0">
                          <a:solidFill>
                            <a:schemeClr val="tx1"/>
                          </a:solidFill>
                        </a:rPr>
                        <a:t>Futterweizen, Körnermais weiterhin sehr gesucht.</a:t>
                      </a:r>
                    </a:p>
                  </a:txBody>
                  <a:tcPr>
                    <a:solidFill>
                      <a:schemeClr val="bg2">
                        <a:lumMod val="90000"/>
                      </a:schemeClr>
                    </a:solidFill>
                  </a:tcPr>
                </a:tc>
              </a:tr>
              <a:tr h="370840">
                <a:tc>
                  <a:txBody>
                    <a:bodyPr/>
                    <a:lstStyle/>
                    <a:p>
                      <a:r>
                        <a:rPr lang="de-CH" sz="1400" b="0" dirty="0" smtClean="0">
                          <a:solidFill>
                            <a:schemeClr val="tx1"/>
                          </a:solidFill>
                        </a:rPr>
                        <a:t>Ackerkulturen, Ölsaaten</a:t>
                      </a:r>
                      <a:endParaRPr lang="de-CH" sz="1400" b="0" dirty="0">
                        <a:solidFill>
                          <a:schemeClr val="tx1"/>
                        </a:solidFill>
                      </a:endParaRPr>
                    </a:p>
                  </a:txBody>
                  <a:tcPr>
                    <a:solidFill>
                      <a:schemeClr val="bg2">
                        <a:lumMod val="9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CH" sz="1400" b="0" dirty="0" smtClean="0">
                          <a:solidFill>
                            <a:schemeClr val="tx1"/>
                          </a:solidFill>
                          <a:sym typeface="Wingdings 3" panose="05040102010807070707" pitchFamily="18" charset="2"/>
                        </a:rPr>
                        <a:t></a:t>
                      </a:r>
                      <a:endParaRPr lang="de-CH" sz="1400" b="0" dirty="0" smtClean="0">
                        <a:solidFill>
                          <a:schemeClr val="tx1"/>
                        </a:solidFill>
                      </a:endParaRPr>
                    </a:p>
                  </a:txBody>
                  <a:tcPr>
                    <a:solidFill>
                      <a:schemeClr val="bg2">
                        <a:lumMod val="90000"/>
                      </a:schemeClr>
                    </a:solidFill>
                  </a:tcPr>
                </a:tc>
                <a:tc>
                  <a:txBody>
                    <a:bodyPr/>
                    <a:lstStyle/>
                    <a:p>
                      <a:r>
                        <a:rPr lang="de-CH" sz="1400" b="0" dirty="0" smtClean="0">
                          <a:solidFill>
                            <a:schemeClr val="tx1"/>
                          </a:solidFill>
                        </a:rPr>
                        <a:t>Kartoffeln, Sonnenblumen, Raps und gefragte Nischenkulturen (Soja</a:t>
                      </a:r>
                      <a:r>
                        <a:rPr lang="de-CH" sz="1400" b="0" baseline="0" dirty="0" smtClean="0">
                          <a:solidFill>
                            <a:schemeClr val="tx1"/>
                          </a:solidFill>
                        </a:rPr>
                        <a:t> für Tofu, Speisehafer, Hirse, Emmer, Einkorn, Lein, Senf …)</a:t>
                      </a:r>
                      <a:endParaRPr lang="de-CH" sz="1400" b="0" dirty="0">
                        <a:solidFill>
                          <a:schemeClr val="tx1"/>
                        </a:solidFill>
                      </a:endParaRPr>
                    </a:p>
                  </a:txBody>
                  <a:tcPr>
                    <a:solidFill>
                      <a:schemeClr val="bg2">
                        <a:lumMod val="90000"/>
                      </a:schemeClr>
                    </a:solidFill>
                  </a:tcPr>
                </a:tc>
              </a:tr>
              <a:tr h="370840">
                <a:tc>
                  <a:txBody>
                    <a:bodyPr/>
                    <a:lstStyle/>
                    <a:p>
                      <a:r>
                        <a:rPr lang="de-CH" sz="1400" b="0" dirty="0" smtClean="0">
                          <a:solidFill>
                            <a:schemeClr val="tx1"/>
                          </a:solidFill>
                        </a:rPr>
                        <a:t>Frisch-, Lagergemüse</a:t>
                      </a:r>
                      <a:endParaRPr lang="de-CH" sz="1400" b="0" dirty="0">
                        <a:solidFill>
                          <a:schemeClr val="tx1"/>
                        </a:solidFill>
                      </a:endParaRPr>
                    </a:p>
                  </a:txBody>
                  <a:tcPr>
                    <a:solidFill>
                      <a:schemeClr val="bg2">
                        <a:lumMod val="90000"/>
                      </a:schemeClr>
                    </a:solidFill>
                  </a:tcPr>
                </a:tc>
                <a:tc>
                  <a:txBody>
                    <a:bodyPr/>
                    <a:lstStyle/>
                    <a:p>
                      <a:r>
                        <a:rPr lang="de-CH" sz="1400" b="0" dirty="0" smtClean="0">
                          <a:solidFill>
                            <a:schemeClr val="tx1"/>
                          </a:solidFill>
                          <a:sym typeface="Wingdings 3" panose="05040102010807070707" pitchFamily="18" charset="2"/>
                        </a:rPr>
                        <a:t></a:t>
                      </a:r>
                      <a:endParaRPr lang="de-CH" sz="1400" b="0" dirty="0">
                        <a:solidFill>
                          <a:schemeClr val="tx1"/>
                        </a:solidFill>
                      </a:endParaRPr>
                    </a:p>
                  </a:txBody>
                  <a:tcPr>
                    <a:solidFill>
                      <a:schemeClr val="bg2">
                        <a:lumMod val="90000"/>
                      </a:schemeClr>
                    </a:solidFill>
                  </a:tcPr>
                </a:tc>
                <a:tc>
                  <a:txBody>
                    <a:bodyPr/>
                    <a:lstStyle/>
                    <a:p>
                      <a:r>
                        <a:rPr lang="de-CH" sz="1400" b="0" i="0" u="none" strike="noStrike" kern="1200" baseline="0" dirty="0" smtClean="0">
                          <a:solidFill>
                            <a:schemeClr val="dk1"/>
                          </a:solidFill>
                          <a:latin typeface="+mn-lt"/>
                          <a:ea typeface="+mn-ea"/>
                          <a:cs typeface="+mn-cs"/>
                        </a:rPr>
                        <a:t>Nur kontinuierliches Wachstum der Produktion anstreben, sonst Marktgleichgewicht gestört</a:t>
                      </a:r>
                      <a:endParaRPr lang="de-CH" sz="1400" b="0" dirty="0">
                        <a:solidFill>
                          <a:schemeClr val="tx1"/>
                        </a:solidFill>
                      </a:endParaRPr>
                    </a:p>
                  </a:txBody>
                  <a:tcPr>
                    <a:solidFill>
                      <a:schemeClr val="bg2">
                        <a:lumMod val="90000"/>
                      </a:schemeClr>
                    </a:solidFill>
                  </a:tcPr>
                </a:tc>
              </a:tr>
              <a:tr h="370840">
                <a:tc>
                  <a:txBody>
                    <a:bodyPr/>
                    <a:lstStyle/>
                    <a:p>
                      <a:r>
                        <a:rPr lang="de-CH" sz="1400" b="0" dirty="0" smtClean="0">
                          <a:solidFill>
                            <a:schemeClr val="tx1"/>
                          </a:solidFill>
                        </a:rPr>
                        <a:t>Tafelkernobst</a:t>
                      </a:r>
                      <a:endParaRPr lang="de-CH" sz="1400" b="0" dirty="0">
                        <a:solidFill>
                          <a:schemeClr val="tx1"/>
                        </a:solidFill>
                      </a:endParaRPr>
                    </a:p>
                  </a:txBody>
                  <a:tcPr>
                    <a:solidFill>
                      <a:schemeClr val="bg2">
                        <a:lumMod val="90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CH" sz="1400" b="0" dirty="0" smtClean="0">
                          <a:solidFill>
                            <a:schemeClr val="tx1"/>
                          </a:solidFill>
                          <a:sym typeface="Wingdings 3" panose="05040102010807070707" pitchFamily="18" charset="2"/>
                        </a:rPr>
                        <a:t></a:t>
                      </a:r>
                      <a:endParaRPr lang="de-CH" sz="1400" b="0" dirty="0" smtClean="0">
                        <a:solidFill>
                          <a:schemeClr val="tx1"/>
                        </a:solidFill>
                      </a:endParaRPr>
                    </a:p>
                    <a:p>
                      <a:endParaRPr lang="de-CH" sz="1400" dirty="0"/>
                    </a:p>
                  </a:txBody>
                  <a:tcPr>
                    <a:solidFill>
                      <a:schemeClr val="bg2">
                        <a:lumMod val="90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CH" sz="1400" b="0" baseline="0" dirty="0" smtClean="0">
                          <a:solidFill>
                            <a:schemeClr val="tx1"/>
                          </a:solidFill>
                        </a:rPr>
                        <a:t>Bei Frühsorten gewisses Potential, sonst starke Schwankungen</a:t>
                      </a:r>
                      <a:endParaRPr lang="de-CH" sz="1400" b="0" dirty="0" smtClean="0">
                        <a:solidFill>
                          <a:schemeClr val="tx1"/>
                        </a:solidFill>
                      </a:endParaRPr>
                    </a:p>
                    <a:p>
                      <a:r>
                        <a:rPr lang="de-CH" sz="1400" b="0" dirty="0" smtClean="0">
                          <a:solidFill>
                            <a:schemeClr val="tx1"/>
                          </a:solidFill>
                        </a:rPr>
                        <a:t>Angebot an Birnen</a:t>
                      </a:r>
                      <a:r>
                        <a:rPr lang="de-CH" sz="1400" b="0" baseline="0" dirty="0" smtClean="0">
                          <a:solidFill>
                            <a:schemeClr val="tx1"/>
                          </a:solidFill>
                        </a:rPr>
                        <a:t> mit langer Lagerfähigkeit noch ausbaubar</a:t>
                      </a:r>
                    </a:p>
                  </a:txBody>
                  <a:tcPr>
                    <a:solidFill>
                      <a:schemeClr val="bg2">
                        <a:lumMod val="90000"/>
                      </a:schemeClr>
                    </a:solidFill>
                  </a:tcPr>
                </a:tc>
              </a:tr>
              <a:tr h="370840">
                <a:tc>
                  <a:txBody>
                    <a:bodyPr/>
                    <a:lstStyle/>
                    <a:p>
                      <a:r>
                        <a:rPr lang="de-CH" sz="1400" b="0" dirty="0" smtClean="0">
                          <a:solidFill>
                            <a:schemeClr val="tx1"/>
                          </a:solidFill>
                        </a:rPr>
                        <a:t>Mostobst</a:t>
                      </a:r>
                      <a:endParaRPr lang="de-CH" sz="1400" b="0" dirty="0">
                        <a:solidFill>
                          <a:schemeClr val="tx1"/>
                        </a:solidFill>
                      </a:endParaRPr>
                    </a:p>
                  </a:txBody>
                  <a:tcPr>
                    <a:solidFill>
                      <a:schemeClr val="bg2">
                        <a:lumMod val="90000"/>
                      </a:schemeClr>
                    </a:solidFill>
                  </a:tcPr>
                </a:tc>
                <a:tc>
                  <a:txBody>
                    <a:bodyPr/>
                    <a:lstStyle/>
                    <a:p>
                      <a:r>
                        <a:rPr lang="de-CH" sz="1400" b="0" dirty="0" smtClean="0">
                          <a:solidFill>
                            <a:schemeClr val="tx1"/>
                          </a:solidFill>
                          <a:sym typeface="Wingdings 3" panose="05040102010807070707" pitchFamily="18" charset="2"/>
                        </a:rPr>
                        <a:t></a:t>
                      </a:r>
                      <a:endParaRPr lang="de-CH" sz="1400" dirty="0"/>
                    </a:p>
                  </a:txBody>
                  <a:tcPr>
                    <a:solidFill>
                      <a:schemeClr val="bg2">
                        <a:lumMod val="90000"/>
                      </a:schemeClr>
                    </a:solidFill>
                  </a:tcPr>
                </a:tc>
                <a:tc>
                  <a:txBody>
                    <a:bodyPr/>
                    <a:lstStyle/>
                    <a:p>
                      <a:r>
                        <a:rPr lang="de-CH" sz="1400" b="0" dirty="0" smtClean="0">
                          <a:solidFill>
                            <a:schemeClr val="tx1"/>
                          </a:solidFill>
                        </a:rPr>
                        <a:t>Ansteigende Nachfrage nach Biomostobst (v.a. seit Zulassung der Verwendung von Konzentraten für Mischgetränke 2013</a:t>
                      </a:r>
                      <a:r>
                        <a:rPr lang="de-CH" sz="1400" b="0" baseline="0" dirty="0" smtClean="0">
                          <a:solidFill>
                            <a:schemeClr val="tx1"/>
                          </a:solidFill>
                        </a:rPr>
                        <a:t>)</a:t>
                      </a:r>
                      <a:endParaRPr lang="de-CH" sz="1400" b="0" dirty="0">
                        <a:solidFill>
                          <a:schemeClr val="tx1"/>
                        </a:solidFill>
                      </a:endParaRPr>
                    </a:p>
                  </a:txBody>
                  <a:tcPr>
                    <a:solidFill>
                      <a:schemeClr val="bg2">
                        <a:lumMod val="90000"/>
                      </a:schemeClr>
                    </a:solidFill>
                  </a:tcPr>
                </a:tc>
              </a:tr>
              <a:tr h="370840">
                <a:tc>
                  <a:txBody>
                    <a:bodyPr/>
                    <a:lstStyle/>
                    <a:p>
                      <a:r>
                        <a:rPr lang="de-CH" sz="1400" b="0" dirty="0" smtClean="0">
                          <a:solidFill>
                            <a:schemeClr val="tx1"/>
                          </a:solidFill>
                        </a:rPr>
                        <a:t>Steinobst</a:t>
                      </a:r>
                      <a:endParaRPr lang="de-CH" sz="1400" b="0" dirty="0">
                        <a:solidFill>
                          <a:schemeClr val="tx1"/>
                        </a:solidFill>
                      </a:endParaRPr>
                    </a:p>
                  </a:txBody>
                  <a:tcPr>
                    <a:solidFill>
                      <a:schemeClr val="bg2">
                        <a:lumMod val="90000"/>
                      </a:schemeClr>
                    </a:solidFill>
                  </a:tcPr>
                </a:tc>
                <a:tc>
                  <a:txBody>
                    <a:bodyPr/>
                    <a:lstStyle/>
                    <a:p>
                      <a:r>
                        <a:rPr lang="de-CH" sz="1400" b="0" dirty="0" smtClean="0">
                          <a:solidFill>
                            <a:schemeClr val="tx1"/>
                          </a:solidFill>
                          <a:sym typeface="Wingdings 3" panose="05040102010807070707" pitchFamily="18" charset="2"/>
                        </a:rPr>
                        <a:t></a:t>
                      </a:r>
                      <a:endParaRPr lang="de-CH" sz="1400" dirty="0"/>
                    </a:p>
                  </a:txBody>
                  <a:tcPr>
                    <a:solidFill>
                      <a:schemeClr val="bg2">
                        <a:lumMod val="90000"/>
                      </a:schemeClr>
                    </a:solidFill>
                  </a:tcPr>
                </a:tc>
                <a:tc>
                  <a:txBody>
                    <a:bodyPr/>
                    <a:lstStyle/>
                    <a:p>
                      <a:r>
                        <a:rPr lang="de-CH" sz="1400" b="0" dirty="0" smtClean="0">
                          <a:solidFill>
                            <a:schemeClr val="tx1"/>
                          </a:solidFill>
                        </a:rPr>
                        <a:t>Hoher Nachfrageüberhang: Kirschen,</a:t>
                      </a:r>
                      <a:r>
                        <a:rPr lang="de-CH" sz="1400" b="0" baseline="0" dirty="0" smtClean="0">
                          <a:solidFill>
                            <a:schemeClr val="tx1"/>
                          </a:solidFill>
                        </a:rPr>
                        <a:t> </a:t>
                      </a:r>
                      <a:r>
                        <a:rPr lang="de-CH" sz="1400" b="0" dirty="0" smtClean="0">
                          <a:solidFill>
                            <a:schemeClr val="tx1"/>
                          </a:solidFill>
                        </a:rPr>
                        <a:t>Zwetschgen stark</a:t>
                      </a:r>
                      <a:r>
                        <a:rPr lang="de-CH" sz="1400" b="0" baseline="0" dirty="0" smtClean="0">
                          <a:solidFill>
                            <a:schemeClr val="tx1"/>
                          </a:solidFill>
                        </a:rPr>
                        <a:t> gesucht</a:t>
                      </a:r>
                      <a:endParaRPr lang="de-CH" sz="1400" b="0" dirty="0">
                        <a:solidFill>
                          <a:schemeClr val="tx1"/>
                        </a:solidFill>
                      </a:endParaRPr>
                    </a:p>
                  </a:txBody>
                  <a:tcPr>
                    <a:solidFill>
                      <a:schemeClr val="bg2">
                        <a:lumMod val="90000"/>
                      </a:schemeClr>
                    </a:solidFill>
                  </a:tcPr>
                </a:tc>
              </a:tr>
            </a:tbl>
          </a:graphicData>
        </a:graphic>
      </p:graphicFrame>
    </p:spTree>
    <p:extLst>
      <p:ext uri="{BB962C8B-B14F-4D97-AF65-F5344CB8AC3E}">
        <p14:creationId xmlns:p14="http://schemas.microsoft.com/office/powerpoint/2010/main" val="27861629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Biomarkt Schweiz</a:t>
            </a:r>
          </a:p>
        </p:txBody>
      </p:sp>
      <p:sp>
        <p:nvSpPr>
          <p:cNvPr id="3" name="Inhaltsplatzhalter 2"/>
          <p:cNvSpPr>
            <a:spLocks noGrp="1"/>
          </p:cNvSpPr>
          <p:nvPr>
            <p:ph idx="12"/>
          </p:nvPr>
        </p:nvSpPr>
        <p:spPr/>
        <p:txBody>
          <a:bodyPr/>
          <a:lstStyle/>
          <a:p>
            <a:r>
              <a:rPr lang="de-CH" dirty="0"/>
              <a:t>Nachfragetrend einzelner </a:t>
            </a:r>
            <a:r>
              <a:rPr lang="de-CH" dirty="0" smtClean="0"/>
              <a:t>Produktegruppen </a:t>
            </a:r>
            <a:endParaRPr lang="de-CH" dirty="0"/>
          </a:p>
        </p:txBody>
      </p:sp>
      <p:sp>
        <p:nvSpPr>
          <p:cNvPr id="4" name="Inhaltsplatzhalter 3"/>
          <p:cNvSpPr>
            <a:spLocks noGrp="1"/>
          </p:cNvSpPr>
          <p:nvPr>
            <p:ph idx="14"/>
          </p:nvPr>
        </p:nvSpPr>
        <p:spPr/>
        <p:txBody>
          <a:bodyPr/>
          <a:lstStyle/>
          <a:p>
            <a:r>
              <a:rPr lang="de-CH" dirty="0"/>
              <a:t>Quelle: FiBL und Bio Suisse </a:t>
            </a:r>
            <a:r>
              <a:rPr lang="de-CH" dirty="0" smtClean="0"/>
              <a:t>2016 </a:t>
            </a:r>
            <a:r>
              <a:rPr lang="de-CH" dirty="0"/>
              <a:t>(bioaktuell.ch</a:t>
            </a:r>
            <a:r>
              <a:rPr lang="de-CH" dirty="0" smtClean="0"/>
              <a:t>) </a:t>
            </a:r>
            <a:endParaRPr lang="de-CH" dirty="0"/>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7</a:t>
            </a:fld>
            <a:endParaRPr lang="de-DE" altLang="de-DE" dirty="0" smtClean="0"/>
          </a:p>
        </p:txBody>
      </p:sp>
      <p:graphicFrame>
        <p:nvGraphicFramePr>
          <p:cNvPr id="8" name="Inhaltsplatzhalter 6"/>
          <p:cNvGraphicFramePr>
            <a:graphicFrameLocks noGrp="1"/>
          </p:cNvGraphicFramePr>
          <p:nvPr>
            <p:ph sz="quarter" idx="17"/>
            <p:extLst>
              <p:ext uri="{D42A27DB-BD31-4B8C-83A1-F6EECF244321}">
                <p14:modId xmlns:p14="http://schemas.microsoft.com/office/powerpoint/2010/main" val="2847339255"/>
              </p:ext>
            </p:extLst>
          </p:nvPr>
        </p:nvGraphicFramePr>
        <p:xfrm>
          <a:off x="628650" y="1571625"/>
          <a:ext cx="7886700" cy="4277360"/>
        </p:xfrm>
        <a:graphic>
          <a:graphicData uri="http://schemas.openxmlformats.org/drawingml/2006/table">
            <a:tbl>
              <a:tblPr firstRow="1" bandRow="1">
                <a:tableStyleId>{F5AB1C69-6EDB-4FF4-983F-18BD219EF322}</a:tableStyleId>
              </a:tblPr>
              <a:tblGrid>
                <a:gridCol w="1495078"/>
                <a:gridCol w="1008112"/>
                <a:gridCol w="5383510"/>
              </a:tblGrid>
              <a:tr h="370840">
                <a:tc>
                  <a:txBody>
                    <a:bodyPr/>
                    <a:lstStyle/>
                    <a:p>
                      <a:r>
                        <a:rPr lang="de-CH" sz="1400" b="0" dirty="0" smtClean="0">
                          <a:solidFill>
                            <a:schemeClr val="tx1"/>
                          </a:solidFill>
                        </a:rPr>
                        <a:t>Produktegruppe</a:t>
                      </a:r>
                      <a:endParaRPr lang="de-CH" sz="1400" b="0" dirty="0">
                        <a:solidFill>
                          <a:schemeClr val="tx1"/>
                        </a:solidFill>
                      </a:endParaRPr>
                    </a:p>
                  </a:txBody>
                  <a:tcPr>
                    <a:solidFill>
                      <a:schemeClr val="bg2">
                        <a:lumMod val="75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CH" sz="1400" b="0" dirty="0" smtClean="0">
                          <a:solidFill>
                            <a:schemeClr val="tx1"/>
                          </a:solidFill>
                        </a:rPr>
                        <a:t>Nachfrage-trend</a:t>
                      </a:r>
                    </a:p>
                  </a:txBody>
                  <a:tcPr>
                    <a:solidFill>
                      <a:schemeClr val="bg2">
                        <a:lumMod val="75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CH" sz="1400" b="0" dirty="0" smtClean="0">
                          <a:solidFill>
                            <a:schemeClr val="tx1"/>
                          </a:solidFill>
                        </a:rPr>
                        <a:t>Anbau,</a:t>
                      </a:r>
                      <a:r>
                        <a:rPr lang="de-CH" sz="1400" b="0" baseline="0" dirty="0" smtClean="0">
                          <a:solidFill>
                            <a:schemeClr val="tx1"/>
                          </a:solidFill>
                        </a:rPr>
                        <a:t> Vermarktung</a:t>
                      </a:r>
                      <a:endParaRPr lang="de-CH" sz="1400" b="0" dirty="0" smtClean="0">
                        <a:solidFill>
                          <a:schemeClr val="tx1"/>
                        </a:solidFill>
                      </a:endParaRPr>
                    </a:p>
                  </a:txBody>
                  <a:tcPr>
                    <a:solidFill>
                      <a:schemeClr val="bg2">
                        <a:lumMod val="75000"/>
                      </a:schemeClr>
                    </a:solidFill>
                  </a:tcPr>
                </a:tc>
              </a:tr>
              <a:tr h="370840">
                <a:tc>
                  <a:txBody>
                    <a:bodyPr/>
                    <a:lstStyle/>
                    <a:p>
                      <a:r>
                        <a:rPr lang="de-CH" sz="1400" b="0" dirty="0" smtClean="0">
                          <a:solidFill>
                            <a:schemeClr val="tx1"/>
                          </a:solidFill>
                        </a:rPr>
                        <a:t>Beeren</a:t>
                      </a:r>
                      <a:endParaRPr lang="de-CH" sz="1400" b="0" dirty="0">
                        <a:solidFill>
                          <a:schemeClr val="tx1"/>
                        </a:solidFill>
                      </a:endParaRPr>
                    </a:p>
                  </a:txBody>
                  <a:tcPr>
                    <a:solidFill>
                      <a:schemeClr val="bg2">
                        <a:lumMod val="90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CH" sz="1400" b="0" dirty="0" smtClean="0">
                          <a:solidFill>
                            <a:schemeClr val="tx1"/>
                          </a:solidFill>
                          <a:sym typeface="Wingdings 3" panose="05040102010807070707" pitchFamily="18" charset="2"/>
                        </a:rPr>
                        <a:t> </a:t>
                      </a:r>
                      <a:endParaRPr lang="de-CH" sz="1400" b="0" dirty="0" smtClean="0">
                        <a:solidFill>
                          <a:schemeClr val="tx1"/>
                        </a:solidFill>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de-CH" sz="1400" b="0" dirty="0" smtClean="0">
                        <a:solidFill>
                          <a:schemeClr val="tx1"/>
                        </a:solidFill>
                      </a:endParaRPr>
                    </a:p>
                  </a:txBody>
                  <a:tcPr>
                    <a:solidFill>
                      <a:schemeClr val="bg2">
                        <a:lumMod val="90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CH" sz="1400" b="0" dirty="0" smtClean="0">
                          <a:solidFill>
                            <a:schemeClr val="tx1"/>
                          </a:solidFill>
                        </a:rPr>
                        <a:t>sehr gefragt: Angebot bei Sommerhimbeeren noch ausbaubar</a:t>
                      </a:r>
                      <a:r>
                        <a:rPr lang="de-CH" sz="1400" b="0" baseline="0" dirty="0" smtClean="0">
                          <a:solidFill>
                            <a:schemeClr val="tx1"/>
                          </a:solidFill>
                        </a:rPr>
                        <a:t>, bei Erdbeeren fehlen frühe und späte Früchte</a:t>
                      </a:r>
                      <a:endParaRPr lang="de-CH" sz="1400" b="0" dirty="0" smtClean="0">
                        <a:solidFill>
                          <a:schemeClr val="tx1"/>
                        </a:solidFill>
                      </a:endParaRPr>
                    </a:p>
                  </a:txBody>
                  <a:tcPr>
                    <a:solidFill>
                      <a:schemeClr val="bg2">
                        <a:lumMod val="90000"/>
                      </a:schemeClr>
                    </a:solidFill>
                  </a:tcPr>
                </a:tc>
              </a:tr>
              <a:tr h="370840">
                <a:tc>
                  <a:txBody>
                    <a:bodyPr/>
                    <a:lstStyle/>
                    <a:p>
                      <a:r>
                        <a:rPr lang="de-CH" sz="1400" b="0" dirty="0" smtClean="0">
                          <a:solidFill>
                            <a:schemeClr val="tx1"/>
                          </a:solidFill>
                        </a:rPr>
                        <a:t>Milch, Milchprodukte</a:t>
                      </a:r>
                      <a:endParaRPr lang="de-CH" sz="1400" b="0" dirty="0">
                        <a:solidFill>
                          <a:schemeClr val="tx1"/>
                        </a:solidFill>
                      </a:endParaRPr>
                    </a:p>
                  </a:txBody>
                  <a:tcPr>
                    <a:solidFill>
                      <a:schemeClr val="bg2">
                        <a:lumMod val="90000"/>
                      </a:schemeClr>
                    </a:solidFill>
                  </a:tcPr>
                </a:tc>
                <a:tc>
                  <a:txBody>
                    <a:bodyPr/>
                    <a:lstStyle/>
                    <a:p>
                      <a:r>
                        <a:rPr lang="de-CH" sz="1400" b="0" dirty="0" smtClean="0">
                          <a:solidFill>
                            <a:schemeClr val="tx1"/>
                          </a:solidFill>
                          <a:sym typeface="Wingdings 3" panose="05040102010807070707" pitchFamily="18" charset="2"/>
                        </a:rPr>
                        <a:t></a:t>
                      </a:r>
                      <a:endParaRPr lang="de-CH" sz="1400" b="0" dirty="0">
                        <a:solidFill>
                          <a:schemeClr val="tx1"/>
                        </a:solidFill>
                      </a:endParaRPr>
                    </a:p>
                  </a:txBody>
                  <a:tcPr>
                    <a:solidFill>
                      <a:schemeClr val="bg2">
                        <a:lumMod val="90000"/>
                      </a:schemeClr>
                    </a:solidFill>
                  </a:tcPr>
                </a:tc>
                <a:tc>
                  <a:txBody>
                    <a:bodyPr/>
                    <a:lstStyle/>
                    <a:p>
                      <a:r>
                        <a:rPr lang="de-CH" sz="1400" b="0" dirty="0" smtClean="0">
                          <a:solidFill>
                            <a:schemeClr val="tx1"/>
                          </a:solidFill>
                        </a:rPr>
                        <a:t>Markt ist gesättigt, Produzentenorganisationen führen Wartelisten</a:t>
                      </a:r>
                    </a:p>
                    <a:p>
                      <a:r>
                        <a:rPr lang="de-CH" sz="1400" dirty="0" smtClean="0"/>
                        <a:t>Bioziegen-, Bioschaf- und Biobüffelmilchmärkte gewinnen an Bedeutung</a:t>
                      </a:r>
                      <a:endParaRPr lang="de-CH" sz="1400" b="0" dirty="0">
                        <a:solidFill>
                          <a:schemeClr val="tx1"/>
                        </a:solidFill>
                      </a:endParaRPr>
                    </a:p>
                  </a:txBody>
                  <a:tcPr>
                    <a:solidFill>
                      <a:schemeClr val="bg2">
                        <a:lumMod val="90000"/>
                      </a:schemeClr>
                    </a:solidFill>
                  </a:tcPr>
                </a:tc>
              </a:tr>
              <a:tr h="370840">
                <a:tc>
                  <a:txBody>
                    <a:bodyPr/>
                    <a:lstStyle/>
                    <a:p>
                      <a:r>
                        <a:rPr lang="de-CH" sz="1400" b="0" dirty="0" smtClean="0">
                          <a:solidFill>
                            <a:schemeClr val="tx1"/>
                          </a:solidFill>
                        </a:rPr>
                        <a:t>Rindfleisch</a:t>
                      </a:r>
                    </a:p>
                    <a:p>
                      <a:endParaRPr lang="de-CH" sz="1400" b="0" dirty="0" smtClean="0">
                        <a:solidFill>
                          <a:schemeClr val="tx1"/>
                        </a:solidFill>
                      </a:endParaRPr>
                    </a:p>
                    <a:p>
                      <a:r>
                        <a:rPr lang="de-CH" sz="1400" b="0" dirty="0" smtClean="0">
                          <a:solidFill>
                            <a:schemeClr val="tx1"/>
                          </a:solidFill>
                        </a:rPr>
                        <a:t>Kalbfleisch</a:t>
                      </a:r>
                      <a:endParaRPr lang="de-CH" sz="1400" b="0" dirty="0">
                        <a:solidFill>
                          <a:schemeClr val="tx1"/>
                        </a:solidFill>
                      </a:endParaRPr>
                    </a:p>
                  </a:txBody>
                  <a:tcPr>
                    <a:solidFill>
                      <a:schemeClr val="bg2">
                        <a:lumMod val="90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CH" sz="1400" b="0" dirty="0" smtClean="0">
                          <a:solidFill>
                            <a:schemeClr val="tx1"/>
                          </a:solidFill>
                          <a:sym typeface="Wingdings 3" panose="05040102010807070707" pitchFamily="18" charset="2"/>
                        </a:rPr>
                        <a:t></a:t>
                      </a:r>
                    </a:p>
                    <a:p>
                      <a:pPr marL="0" marR="0" indent="0" algn="l" defTabSz="685800" rtl="0" eaLnBrk="1" fontAlgn="auto" latinLnBrk="0" hangingPunct="1">
                        <a:lnSpc>
                          <a:spcPct val="100000"/>
                        </a:lnSpc>
                        <a:spcBef>
                          <a:spcPts val="0"/>
                        </a:spcBef>
                        <a:spcAft>
                          <a:spcPts val="0"/>
                        </a:spcAft>
                        <a:buClrTx/>
                        <a:buSzTx/>
                        <a:buFontTx/>
                        <a:buNone/>
                        <a:tabLst/>
                        <a:defRPr/>
                      </a:pPr>
                      <a:endParaRPr lang="de-CH" sz="1400" b="0" dirty="0" smtClean="0">
                        <a:solidFill>
                          <a:schemeClr val="tx1"/>
                        </a:solidFill>
                        <a:sym typeface="Wingdings 3" panose="05040102010807070707" pitchFamily="18" charset="2"/>
                      </a:endParaRPr>
                    </a:p>
                    <a:p>
                      <a:pPr marL="0" marR="0" indent="0" algn="l" defTabSz="685800" rtl="0" eaLnBrk="1" fontAlgn="auto" latinLnBrk="0" hangingPunct="1">
                        <a:lnSpc>
                          <a:spcPct val="100000"/>
                        </a:lnSpc>
                        <a:spcBef>
                          <a:spcPts val="0"/>
                        </a:spcBef>
                        <a:spcAft>
                          <a:spcPts val="0"/>
                        </a:spcAft>
                        <a:buClrTx/>
                        <a:buSzTx/>
                        <a:buFontTx/>
                        <a:buNone/>
                        <a:tabLst/>
                        <a:defRPr/>
                      </a:pPr>
                      <a:r>
                        <a:rPr lang="de-CH" sz="1400" b="0" dirty="0" smtClean="0">
                          <a:solidFill>
                            <a:schemeClr val="tx1"/>
                          </a:solidFill>
                          <a:sym typeface="Wingdings 3" panose="05040102010807070707" pitchFamily="18" charset="2"/>
                        </a:rPr>
                        <a:t></a:t>
                      </a:r>
                    </a:p>
                  </a:txBody>
                  <a:tcPr>
                    <a:solidFill>
                      <a:schemeClr val="bg2">
                        <a:lumMod val="90000"/>
                      </a:schemeClr>
                    </a:solidFill>
                  </a:tcPr>
                </a:tc>
                <a:tc>
                  <a:txBody>
                    <a:bodyPr/>
                    <a:lstStyle/>
                    <a:p>
                      <a:r>
                        <a:rPr lang="de-CH" sz="1400" b="0" dirty="0" smtClean="0">
                          <a:solidFill>
                            <a:schemeClr val="tx1"/>
                          </a:solidFill>
                        </a:rPr>
                        <a:t>Biokühe dringend gesucht</a:t>
                      </a:r>
                    </a:p>
                    <a:p>
                      <a:r>
                        <a:rPr lang="de-CH" sz="1400" b="0" dirty="0" smtClean="0">
                          <a:solidFill>
                            <a:schemeClr val="tx1"/>
                          </a:solidFill>
                        </a:rPr>
                        <a:t>saisonale Überversorgung Biomastkälber</a:t>
                      </a:r>
                      <a:r>
                        <a:rPr lang="de-CH" sz="1400" b="0" baseline="0" dirty="0" smtClean="0">
                          <a:solidFill>
                            <a:schemeClr val="tx1"/>
                          </a:solidFill>
                        </a:rPr>
                        <a:t> </a:t>
                      </a:r>
                    </a:p>
                    <a:p>
                      <a:r>
                        <a:rPr lang="de-CH" sz="1400" b="0" baseline="0" dirty="0" smtClean="0">
                          <a:solidFill>
                            <a:schemeClr val="tx1"/>
                          </a:solidFill>
                        </a:rPr>
                        <a:t>besser Weidemastremonten </a:t>
                      </a:r>
                    </a:p>
                  </a:txBody>
                  <a:tcPr>
                    <a:solidFill>
                      <a:schemeClr val="bg2">
                        <a:lumMod val="90000"/>
                      </a:schemeClr>
                    </a:solidFill>
                  </a:tcPr>
                </a:tc>
              </a:tr>
              <a:tr h="370840">
                <a:tc>
                  <a:txBody>
                    <a:bodyPr/>
                    <a:lstStyle/>
                    <a:p>
                      <a:r>
                        <a:rPr lang="de-CH" sz="1400" b="0" dirty="0" smtClean="0">
                          <a:solidFill>
                            <a:schemeClr val="tx1"/>
                          </a:solidFill>
                        </a:rPr>
                        <a:t>Bioschweine</a:t>
                      </a:r>
                      <a:endParaRPr lang="de-CH" sz="1400" b="0" dirty="0">
                        <a:solidFill>
                          <a:schemeClr val="tx1"/>
                        </a:solidFill>
                      </a:endParaRPr>
                    </a:p>
                  </a:txBody>
                  <a:tcPr>
                    <a:solidFill>
                      <a:schemeClr val="bg2">
                        <a:lumMod val="90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CH" sz="1400" b="0" dirty="0" smtClean="0">
                          <a:solidFill>
                            <a:schemeClr val="tx1"/>
                          </a:solidFill>
                          <a:sym typeface="Wingdings 3" panose="05040102010807070707" pitchFamily="18" charset="2"/>
                        </a:rPr>
                        <a:t></a:t>
                      </a:r>
                      <a:endParaRPr lang="de-CH" sz="1400" b="0" dirty="0" smtClean="0">
                        <a:solidFill>
                          <a:schemeClr val="tx1"/>
                        </a:solidFill>
                      </a:endParaRPr>
                    </a:p>
                  </a:txBody>
                  <a:tcPr>
                    <a:solidFill>
                      <a:schemeClr val="bg2">
                        <a:lumMod val="90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CH" sz="1400" b="0" baseline="0" dirty="0" smtClean="0">
                          <a:solidFill>
                            <a:schemeClr val="tx1"/>
                          </a:solidFill>
                        </a:rPr>
                        <a:t>Bioschweinemarkt gesättigt</a:t>
                      </a:r>
                    </a:p>
                  </a:txBody>
                  <a:tcPr>
                    <a:solidFill>
                      <a:schemeClr val="bg2">
                        <a:lumMod val="90000"/>
                      </a:schemeClr>
                    </a:solidFill>
                  </a:tcPr>
                </a:tc>
              </a:tr>
              <a:tr h="370840">
                <a:tc>
                  <a:txBody>
                    <a:bodyPr/>
                    <a:lstStyle/>
                    <a:p>
                      <a:r>
                        <a:rPr lang="de-CH" sz="1400" b="0" dirty="0" smtClean="0">
                          <a:solidFill>
                            <a:schemeClr val="tx1"/>
                          </a:solidFill>
                        </a:rPr>
                        <a:t>Biolämmer</a:t>
                      </a:r>
                      <a:endParaRPr lang="de-CH" sz="1400" b="0" dirty="0">
                        <a:solidFill>
                          <a:schemeClr val="tx1"/>
                        </a:solidFill>
                      </a:endParaRPr>
                    </a:p>
                  </a:txBody>
                  <a:tcPr>
                    <a:solidFill>
                      <a:schemeClr val="bg2">
                        <a:lumMod val="90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CH" sz="1400" b="0" dirty="0" smtClean="0">
                          <a:solidFill>
                            <a:schemeClr val="tx1"/>
                          </a:solidFill>
                          <a:sym typeface="Wingdings 3" panose="05040102010807070707" pitchFamily="18" charset="2"/>
                        </a:rPr>
                        <a:t></a:t>
                      </a:r>
                      <a:endParaRPr lang="de-CH" sz="1400" b="0" dirty="0" smtClean="0">
                        <a:solidFill>
                          <a:schemeClr val="tx1"/>
                        </a:solidFill>
                      </a:endParaRPr>
                    </a:p>
                  </a:txBody>
                  <a:tcPr>
                    <a:solidFill>
                      <a:schemeClr val="bg2">
                        <a:lumMod val="90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CH" sz="1400" b="0" baseline="0" dirty="0" smtClean="0">
                          <a:solidFill>
                            <a:schemeClr val="tx1"/>
                          </a:solidFill>
                        </a:rPr>
                        <a:t>Mehr Biolämmer als Bioabsatz: immerhin Zuschlag für Berg-Lämmer bei Coop pro Montagna, bei Migros als IP-Suisse</a:t>
                      </a:r>
                    </a:p>
                  </a:txBody>
                  <a:tcPr>
                    <a:solidFill>
                      <a:schemeClr val="bg2">
                        <a:lumMod val="90000"/>
                      </a:schemeClr>
                    </a:solidFill>
                  </a:tcPr>
                </a:tc>
              </a:tr>
              <a:tr h="370840">
                <a:tc>
                  <a:txBody>
                    <a:bodyPr/>
                    <a:lstStyle/>
                    <a:p>
                      <a:r>
                        <a:rPr lang="de-CH" sz="1400" b="0" dirty="0" smtClean="0">
                          <a:solidFill>
                            <a:schemeClr val="tx1"/>
                          </a:solidFill>
                        </a:rPr>
                        <a:t>Mastgeflügel</a:t>
                      </a:r>
                      <a:endParaRPr lang="de-CH" sz="1400" b="0" dirty="0">
                        <a:solidFill>
                          <a:schemeClr val="tx1"/>
                        </a:solidFill>
                      </a:endParaRPr>
                    </a:p>
                  </a:txBody>
                  <a:tcPr>
                    <a:solidFill>
                      <a:schemeClr val="bg2">
                        <a:lumMod val="9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CH" sz="1400" b="0" dirty="0" smtClean="0">
                          <a:solidFill>
                            <a:schemeClr val="tx1"/>
                          </a:solidFill>
                          <a:sym typeface="Wingdings 3" panose="05040102010807070707" pitchFamily="18" charset="2"/>
                        </a:rPr>
                        <a:t></a:t>
                      </a:r>
                      <a:endParaRPr lang="de-CH" sz="1400" b="0" dirty="0" smtClean="0">
                        <a:solidFill>
                          <a:schemeClr val="tx1"/>
                        </a:solidFill>
                      </a:endParaRPr>
                    </a:p>
                  </a:txBody>
                  <a:tcPr>
                    <a:solidFill>
                      <a:schemeClr val="bg2">
                        <a:lumMod val="90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de-CH" sz="1400" dirty="0" smtClean="0"/>
                        <a:t>Umstellbetriebe und Geflügelmast-Einsteiger willkommen</a:t>
                      </a:r>
                      <a:endParaRPr lang="de-CH" sz="1400" b="0" dirty="0" smtClean="0">
                        <a:solidFill>
                          <a:schemeClr val="tx1"/>
                        </a:solidFill>
                      </a:endParaRPr>
                    </a:p>
                  </a:txBody>
                  <a:tcPr>
                    <a:solidFill>
                      <a:schemeClr val="bg2">
                        <a:lumMod val="90000"/>
                      </a:schemeClr>
                    </a:solidFill>
                  </a:tcPr>
                </a:tc>
              </a:tr>
              <a:tr h="370840">
                <a:tc>
                  <a:txBody>
                    <a:bodyPr/>
                    <a:lstStyle/>
                    <a:p>
                      <a:r>
                        <a:rPr lang="de-CH" sz="1400" b="0" dirty="0" smtClean="0">
                          <a:solidFill>
                            <a:schemeClr val="tx1"/>
                          </a:solidFill>
                        </a:rPr>
                        <a:t>Eier</a:t>
                      </a:r>
                      <a:endParaRPr lang="de-CH" sz="1400" b="0" dirty="0">
                        <a:solidFill>
                          <a:schemeClr val="tx1"/>
                        </a:solidFill>
                      </a:endParaRPr>
                    </a:p>
                  </a:txBody>
                  <a:tcPr>
                    <a:solidFill>
                      <a:schemeClr val="bg2">
                        <a:lumMod val="90000"/>
                      </a:schemeClr>
                    </a:solidFill>
                  </a:tcPr>
                </a:tc>
                <a:tc>
                  <a:txBody>
                    <a:bodyPr/>
                    <a:lstStyle/>
                    <a:p>
                      <a:r>
                        <a:rPr lang="de-CH" sz="1400" b="0" dirty="0" smtClean="0">
                          <a:solidFill>
                            <a:schemeClr val="tx1"/>
                          </a:solidFill>
                          <a:sym typeface="Wingdings 3" panose="05040102010807070707" pitchFamily="18" charset="2"/>
                        </a:rPr>
                        <a:t></a:t>
                      </a:r>
                      <a:endParaRPr lang="de-CH" sz="1400" b="0" dirty="0">
                        <a:solidFill>
                          <a:schemeClr val="tx1"/>
                        </a:solidFill>
                      </a:endParaRPr>
                    </a:p>
                  </a:txBody>
                  <a:tcPr>
                    <a:solidFill>
                      <a:schemeClr val="bg2">
                        <a:lumMod val="90000"/>
                      </a:schemeClr>
                    </a:solidFill>
                  </a:tcPr>
                </a:tc>
                <a:tc>
                  <a:txBody>
                    <a:bodyPr/>
                    <a:lstStyle/>
                    <a:p>
                      <a:r>
                        <a:rPr lang="de-CH" sz="1400" b="0" dirty="0" smtClean="0">
                          <a:solidFill>
                            <a:schemeClr val="tx1"/>
                          </a:solidFill>
                        </a:rPr>
                        <a:t>Produktionsmengen werden</a:t>
                      </a:r>
                      <a:r>
                        <a:rPr lang="de-CH" sz="1400" b="0" baseline="0" dirty="0" smtClean="0">
                          <a:solidFill>
                            <a:schemeClr val="tx1"/>
                          </a:solidFill>
                        </a:rPr>
                        <a:t> laufend ausgebaut </a:t>
                      </a:r>
                    </a:p>
                    <a:p>
                      <a:r>
                        <a:rPr lang="de-CH" sz="1400" b="0" dirty="0" smtClean="0">
                          <a:solidFill>
                            <a:schemeClr val="tx1"/>
                          </a:solidFill>
                        </a:rPr>
                        <a:t>Bedarf zuerst mit Vermarkter klären</a:t>
                      </a:r>
                      <a:endParaRPr lang="de-CH" sz="1400" b="0" dirty="0">
                        <a:solidFill>
                          <a:schemeClr val="tx1"/>
                        </a:solidFill>
                      </a:endParaRPr>
                    </a:p>
                  </a:txBody>
                  <a:tcPr>
                    <a:solidFill>
                      <a:schemeClr val="bg2">
                        <a:lumMod val="90000"/>
                      </a:schemeClr>
                    </a:solidFill>
                  </a:tcPr>
                </a:tc>
              </a:tr>
            </a:tbl>
          </a:graphicData>
        </a:graphic>
      </p:graphicFrame>
    </p:spTree>
    <p:extLst>
      <p:ext uri="{BB962C8B-B14F-4D97-AF65-F5344CB8AC3E}">
        <p14:creationId xmlns:p14="http://schemas.microsoft.com/office/powerpoint/2010/main" val="42795527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Biomarktentwicklung international</a:t>
            </a:r>
          </a:p>
        </p:txBody>
      </p:sp>
      <p:sp>
        <p:nvSpPr>
          <p:cNvPr id="3" name="Inhaltsplatzhalter 2"/>
          <p:cNvSpPr>
            <a:spLocks noGrp="1"/>
          </p:cNvSpPr>
          <p:nvPr>
            <p:ph idx="12"/>
          </p:nvPr>
        </p:nvSpPr>
        <p:spPr/>
        <p:txBody>
          <a:bodyPr/>
          <a:lstStyle/>
          <a:p>
            <a:r>
              <a:rPr lang="de-CH" dirty="0"/>
              <a:t>Bioflächen </a:t>
            </a:r>
            <a:r>
              <a:rPr lang="de-CH" dirty="0" smtClean="0"/>
              <a:t>2015 </a:t>
            </a:r>
            <a:endParaRPr lang="de-CH" dirty="0"/>
          </a:p>
        </p:txBody>
      </p:sp>
      <p:sp>
        <p:nvSpPr>
          <p:cNvPr id="4" name="Inhaltsplatzhalter 3"/>
          <p:cNvSpPr>
            <a:spLocks noGrp="1"/>
          </p:cNvSpPr>
          <p:nvPr>
            <p:ph idx="14"/>
          </p:nvPr>
        </p:nvSpPr>
        <p:spPr/>
        <p:txBody>
          <a:bodyPr/>
          <a:lstStyle/>
          <a:p>
            <a:r>
              <a:rPr lang="de-CH" dirty="0">
                <a:hlinkClick r:id="rId2"/>
              </a:rPr>
              <a:t>www.organic-world.net</a:t>
            </a:r>
            <a:r>
              <a:rPr lang="de-CH" dirty="0"/>
              <a:t> </a:t>
            </a:r>
            <a:r>
              <a:rPr lang="de-CH" dirty="0" smtClean="0"/>
              <a:t> </a:t>
            </a:r>
            <a:endParaRPr lang="de-CH" dirty="0"/>
          </a:p>
        </p:txBody>
      </p:sp>
      <p:sp>
        <p:nvSpPr>
          <p:cNvPr id="7" name="Fußzeilenplatzhalter 6"/>
          <p:cNvSpPr>
            <a:spLocks noGrp="1"/>
          </p:cNvSpPr>
          <p:nvPr>
            <p:ph type="ftr" sz="quarter" idx="2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8</a:t>
            </a:fld>
            <a:endParaRPr lang="de-DE" altLang="de-DE" dirty="0" smtClean="0"/>
          </a:p>
        </p:txBody>
      </p:sp>
      <p:sp>
        <p:nvSpPr>
          <p:cNvPr id="9" name="Inhaltsplatzhalter 4"/>
          <p:cNvSpPr>
            <a:spLocks noGrp="1"/>
          </p:cNvSpPr>
          <p:nvPr>
            <p:ph sz="quarter" idx="21"/>
          </p:nvPr>
        </p:nvSpPr>
        <p:spPr/>
        <p:txBody>
          <a:bodyPr anchor="b"/>
          <a:lstStyle/>
          <a:p>
            <a:pPr algn="r"/>
            <a:r>
              <a:rPr lang="de-CH" sz="1600" b="1" dirty="0" smtClean="0"/>
              <a:t>Bioflächen 2015 </a:t>
            </a:r>
            <a:r>
              <a:rPr lang="de-CH" sz="1600" dirty="0" smtClean="0"/>
              <a:t>virtuell, siehe untenstehender Link</a:t>
            </a:r>
            <a:endParaRPr lang="de-CH" sz="1600" dirty="0"/>
          </a:p>
        </p:txBody>
      </p:sp>
      <p:sp>
        <p:nvSpPr>
          <p:cNvPr id="5" name="Inhaltsplatzhalter 4"/>
          <p:cNvSpPr>
            <a:spLocks noGrp="1"/>
          </p:cNvSpPr>
          <p:nvPr>
            <p:ph sz="quarter" idx="17"/>
          </p:nvPr>
        </p:nvSpPr>
        <p:spPr/>
        <p:txBody>
          <a:bodyPr/>
          <a:lstStyle/>
          <a:p>
            <a:endParaRPr lang="de-CH"/>
          </a:p>
        </p:txBody>
      </p:sp>
      <p:pic>
        <p:nvPicPr>
          <p:cNvPr id="6" name="Grafik 5"/>
          <p:cNvPicPr>
            <a:picLocks noChangeAspect="1"/>
          </p:cNvPicPr>
          <p:nvPr/>
        </p:nvPicPr>
        <p:blipFill>
          <a:blip r:embed="rId3"/>
          <a:stretch>
            <a:fillRect/>
          </a:stretch>
        </p:blipFill>
        <p:spPr>
          <a:xfrm>
            <a:off x="642245" y="1543199"/>
            <a:ext cx="6096851" cy="4406081"/>
          </a:xfrm>
          <a:prstGeom prst="rect">
            <a:avLst/>
          </a:prstGeom>
        </p:spPr>
      </p:pic>
    </p:spTree>
    <p:extLst>
      <p:ext uri="{BB962C8B-B14F-4D97-AF65-F5344CB8AC3E}">
        <p14:creationId xmlns:p14="http://schemas.microsoft.com/office/powerpoint/2010/main" val="102716655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Master_mit_Untertitel">
  <a:themeElements>
    <a:clrScheme name="FiBL Foliensammlung 2016">
      <a:dk1>
        <a:srgbClr val="000000"/>
      </a:dk1>
      <a:lt1>
        <a:srgbClr val="FFFFFF"/>
      </a:lt1>
      <a:dk2>
        <a:srgbClr val="595959"/>
      </a:dk2>
      <a:lt2>
        <a:srgbClr val="FEF3E2"/>
      </a:lt2>
      <a:accent1>
        <a:srgbClr val="00CC99"/>
      </a:accent1>
      <a:accent2>
        <a:srgbClr val="99D828"/>
      </a:accent2>
      <a:accent3>
        <a:srgbClr val="FFC000"/>
      </a:accent3>
      <a:accent4>
        <a:srgbClr val="CF7E07"/>
      </a:accent4>
      <a:accent5>
        <a:srgbClr val="AAE2CA"/>
      </a:accent5>
      <a:accent6>
        <a:srgbClr val="CBCBCB"/>
      </a:accent6>
      <a:hlink>
        <a:srgbClr val="595959"/>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_Foliensammlung_151028" id="{38AB1D90-FD1F-43E6-9866-2E2C379E25E5}" vid="{AF837B14-252C-43F2-B6C2-002867F9D82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Master_Foliensammlung_151028</Template>
  <TotalTime>0</TotalTime>
  <Words>2821</Words>
  <Application>Microsoft Office PowerPoint</Application>
  <PresentationFormat>Bildschirmpräsentation (4:3)</PresentationFormat>
  <Paragraphs>535</Paragraphs>
  <Slides>37</Slides>
  <Notes>3</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37</vt:i4>
      </vt:variant>
    </vt:vector>
  </HeadingPairs>
  <TitlesOfParts>
    <vt:vector size="45" baseType="lpstr">
      <vt:lpstr>Arial</vt:lpstr>
      <vt:lpstr>Arial Black</vt:lpstr>
      <vt:lpstr>ITCFranklinGothicStd-BkCd</vt:lpstr>
      <vt:lpstr>Times New Roman</vt:lpstr>
      <vt:lpstr>Wingdings</vt:lpstr>
      <vt:lpstr>Wingdings 2</vt:lpstr>
      <vt:lpstr>Wingdings 3</vt:lpstr>
      <vt:lpstr>1_Master_mit_Untertitel</vt:lpstr>
      <vt:lpstr>Markt und Konsum</vt:lpstr>
      <vt:lpstr>Markt und Konsum</vt:lpstr>
      <vt:lpstr>Biomarkt Schweiz</vt:lpstr>
      <vt:lpstr>Biomarkt Schweiz</vt:lpstr>
      <vt:lpstr>Biomarkt Schweiz</vt:lpstr>
      <vt:lpstr>Biomarkt Schweiz</vt:lpstr>
      <vt:lpstr>Biomarkt Schweiz</vt:lpstr>
      <vt:lpstr>Biomarkt Schweiz</vt:lpstr>
      <vt:lpstr>Biomarktentwicklung international</vt:lpstr>
      <vt:lpstr>Biomarktentwicklung international</vt:lpstr>
      <vt:lpstr>Biomarktentwicklung international</vt:lpstr>
      <vt:lpstr>Biomarktentwicklung Europa</vt:lpstr>
      <vt:lpstr>Biomarktentwicklung Europa</vt:lpstr>
      <vt:lpstr>Allgemeine Marktentwicklung international</vt:lpstr>
      <vt:lpstr>Allgemeine Marktentwicklung international</vt:lpstr>
      <vt:lpstr>Allgemeine Marktentwicklung Schweiz</vt:lpstr>
      <vt:lpstr>Allgemeine Marktentwicklung Schweiz</vt:lpstr>
      <vt:lpstr>Gemeinsame Agrarpolitik der EU (GAP)</vt:lpstr>
      <vt:lpstr>Marktentwicklung im nationalen Umfeld</vt:lpstr>
      <vt:lpstr>Biomarktentwicklung Schweiz</vt:lpstr>
      <vt:lpstr>Biomarktentwicklung Schweiz</vt:lpstr>
      <vt:lpstr>Konsum von Bioprodukten</vt:lpstr>
      <vt:lpstr>Konsum von Bioprodukten</vt:lpstr>
      <vt:lpstr>Konsum von Bioprodukten</vt:lpstr>
      <vt:lpstr>Marktforschung Konsumenten</vt:lpstr>
      <vt:lpstr>Marktforschung Konsumenten</vt:lpstr>
      <vt:lpstr>Marktforschung Konsumenten</vt:lpstr>
      <vt:lpstr>Marktforschung Konsumenten</vt:lpstr>
      <vt:lpstr>Marktforschung Konsumenten</vt:lpstr>
      <vt:lpstr>Marktforschung Konsumenten</vt:lpstr>
      <vt:lpstr>Markt Produzenten</vt:lpstr>
      <vt:lpstr>Markt Produzenten</vt:lpstr>
      <vt:lpstr>Markt Produzenten</vt:lpstr>
      <vt:lpstr>Markt Produzenten</vt:lpstr>
      <vt:lpstr>Markt Produzenten</vt:lpstr>
      <vt:lpstr>Markt Produzenten</vt:lpstr>
      <vt:lpstr>Markt und Konsum</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Markt Konsum</dc:title>
  <dc:creator>Huber Kathrin, Bissig Simone (Red.)</dc:creator>
  <cp:keywords>Bildung</cp:keywords>
  <cp:lastModifiedBy>Huber Kathrin</cp:lastModifiedBy>
  <cp:revision>388</cp:revision>
  <cp:lastPrinted>2016-01-20T15:29:39Z</cp:lastPrinted>
  <dcterms:created xsi:type="dcterms:W3CDTF">2015-10-30T12:57:15Z</dcterms:created>
  <dcterms:modified xsi:type="dcterms:W3CDTF">2017-04-12T12:03:42Z</dcterms:modified>
</cp:coreProperties>
</file>