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04" r:id="rId2"/>
    <p:sldId id="786" r:id="rId3"/>
    <p:sldId id="787" r:id="rId4"/>
    <p:sldId id="788" r:id="rId5"/>
    <p:sldId id="789" r:id="rId6"/>
    <p:sldId id="790" r:id="rId7"/>
    <p:sldId id="806" r:id="rId8"/>
    <p:sldId id="791" r:id="rId9"/>
    <p:sldId id="792" r:id="rId10"/>
    <p:sldId id="793" r:id="rId11"/>
    <p:sldId id="794" r:id="rId12"/>
    <p:sldId id="796" r:id="rId13"/>
  </p:sldIdLst>
  <p:sldSz cx="9144000" cy="6858000" type="screen4x3"/>
  <p:notesSz cx="7099300" cy="10234613"/>
  <p:embeddedFontLst>
    <p:embeddedFont>
      <p:font typeface="ＭＳ Ｐゴシック" pitchFamily="34" charset="-128"/>
      <p:regular r:id="rId16"/>
    </p:embeddedFont>
    <p:embeddedFont>
      <p:font typeface="Arial Black" pitchFamily="34" charset="0"/>
      <p:bold r:id="rId17"/>
    </p:embeddedFont>
  </p:embeddedFont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1BD"/>
    <a:srgbClr val="6682B3"/>
    <a:srgbClr val="FFF163"/>
    <a:srgbClr val="F2D059"/>
    <a:srgbClr val="D28A5A"/>
    <a:srgbClr val="D9925B"/>
    <a:srgbClr val="FBD96C"/>
    <a:srgbClr val="A8CD4E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60229" autoAdjust="0"/>
  </p:normalViewPr>
  <p:slideViewPr>
    <p:cSldViewPr>
      <p:cViewPr>
        <p:scale>
          <a:sx n="100" d="100"/>
          <a:sy n="100" d="100"/>
        </p:scale>
        <p:origin x="-1644" y="-402"/>
      </p:cViewPr>
      <p:guideLst>
        <p:guide orient="horz" pos="3884"/>
        <p:guide orient="horz" pos="924"/>
        <p:guide orient="horz" pos="708"/>
        <p:guide orient="horz" pos="440"/>
        <p:guide orient="horz" pos="1186"/>
        <p:guide orient="horz" pos="2341"/>
        <p:guide orient="horz" pos="4216"/>
        <p:guide orient="horz" pos="3067"/>
        <p:guide pos="5478"/>
        <p:guide pos="1536"/>
        <p:guide pos="2960"/>
        <p:guide pos="2835"/>
        <p:guide pos="336"/>
        <p:guide pos="1655"/>
        <p:guide pos="3744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1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5981BD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8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Tabelle1!$A$2:$A$11</c:f>
              <c:strCache>
                <c:ptCount val="10"/>
                <c:pt idx="0">
                  <c:v>France</c:v>
                </c:pt>
                <c:pt idx="1">
                  <c:v>Uruguay (2006)</c:v>
                </c:pt>
                <c:pt idx="2">
                  <c:v>Germany</c:v>
                </c:pt>
                <c:pt idx="3">
                  <c:v>Italy</c:v>
                </c:pt>
                <c:pt idx="4">
                  <c:v>China</c:v>
                </c:pt>
                <c:pt idx="5">
                  <c:v>Spain</c:v>
                </c:pt>
                <c:pt idx="6">
                  <c:v>Brazil (2007)</c:v>
                </c:pt>
                <c:pt idx="7">
                  <c:v>United States (2008)</c:v>
                </c:pt>
                <c:pt idx="8">
                  <c:v>Argentina</c:v>
                </c:pt>
                <c:pt idx="9">
                  <c:v>Australia (2009)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845442</c:v>
                </c:pt>
                <c:pt idx="1">
                  <c:v>930965</c:v>
                </c:pt>
                <c:pt idx="2">
                  <c:v>990702</c:v>
                </c:pt>
                <c:pt idx="3">
                  <c:v>1113742</c:v>
                </c:pt>
                <c:pt idx="4">
                  <c:v>1390000</c:v>
                </c:pt>
                <c:pt idx="5">
                  <c:v>1456672</c:v>
                </c:pt>
                <c:pt idx="6">
                  <c:v>1765793</c:v>
                </c:pt>
                <c:pt idx="7">
                  <c:v>1948946.3674488282</c:v>
                </c:pt>
                <c:pt idx="8">
                  <c:v>4177652.7</c:v>
                </c:pt>
                <c:pt idx="9">
                  <c:v>12001724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7611264"/>
        <c:axId val="87612800"/>
      </c:barChart>
      <c:catAx>
        <c:axId val="87611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ormataBQ-Regular" pitchFamily="18" charset="0"/>
              </a:defRPr>
            </a:pPr>
            <a:endParaRPr lang="de-DE"/>
          </a:p>
        </c:txPr>
        <c:crossAx val="87612800"/>
        <c:crosses val="autoZero"/>
        <c:auto val="1"/>
        <c:lblAlgn val="ctr"/>
        <c:lblOffset val="100"/>
        <c:noMultiLvlLbl val="0"/>
      </c:catAx>
      <c:valAx>
        <c:axId val="87612800"/>
        <c:scaling>
          <c:orientation val="minMax"/>
          <c:max val="150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 smtClean="0">
                    <a:latin typeface="FormataBQ-Regular" pitchFamily="18" charset="0"/>
                  </a:rPr>
                  <a:t>Million hectares</a:t>
                </a:r>
                <a:endParaRPr lang="en-US" sz="1600" b="0" dirty="0">
                  <a:latin typeface="FormataBQ-Regular" pitchFamily="18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ormataBQ-Regular" pitchFamily="18" charset="0"/>
              </a:defRPr>
            </a:pPr>
            <a:endParaRPr lang="de-DE"/>
          </a:p>
        </c:txPr>
        <c:crossAx val="87611264"/>
        <c:crosses val="autoZero"/>
        <c:crossBetween val="between"/>
        <c:majorUnit val="2500000"/>
        <c:minorUnit val="1000000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905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Tabelle1!$A$3:$A$12</c:f>
              <c:strCache>
                <c:ptCount val="10"/>
                <c:pt idx="0">
                  <c:v>Spain</c:v>
                </c:pt>
                <c:pt idx="1">
                  <c:v>Austria</c:v>
                </c:pt>
                <c:pt idx="2">
                  <c:v>Japan (2009)</c:v>
                </c:pt>
                <c:pt idx="3">
                  <c:v>Switzerland</c:v>
                </c:pt>
                <c:pt idx="4">
                  <c:v>Italy</c:v>
                </c:pt>
                <c:pt idx="5">
                  <c:v>Canada</c:v>
                </c:pt>
                <c:pt idx="6">
                  <c:v>United Kingdom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Tabelle1!$B$3:$B$12</c:f>
              <c:numCache>
                <c:formatCode>#,##0</c:formatCode>
                <c:ptCount val="10"/>
                <c:pt idx="0">
                  <c:v>905</c:v>
                </c:pt>
                <c:pt idx="1">
                  <c:v>986</c:v>
                </c:pt>
                <c:pt idx="2">
                  <c:v>999.7</c:v>
                </c:pt>
                <c:pt idx="3">
                  <c:v>1180.08</c:v>
                </c:pt>
                <c:pt idx="4">
                  <c:v>1550</c:v>
                </c:pt>
                <c:pt idx="5">
                  <c:v>1903.694</c:v>
                </c:pt>
                <c:pt idx="6">
                  <c:v>2000</c:v>
                </c:pt>
                <c:pt idx="7">
                  <c:v>3385</c:v>
                </c:pt>
                <c:pt idx="8">
                  <c:v>6020</c:v>
                </c:pt>
                <c:pt idx="9">
                  <c:v>20154.92512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735552"/>
        <c:axId val="91737088"/>
      </c:barChart>
      <c:catAx>
        <c:axId val="91735552"/>
        <c:scaling>
          <c:orientation val="minMax"/>
        </c:scaling>
        <c:delete val="0"/>
        <c:axPos val="l"/>
        <c:majorTickMark val="out"/>
        <c:minorTickMark val="none"/>
        <c:tickLblPos val="nextTo"/>
        <c:crossAx val="91737088"/>
        <c:crosses val="autoZero"/>
        <c:auto val="1"/>
        <c:lblAlgn val="ctr"/>
        <c:lblOffset val="100"/>
        <c:noMultiLvlLbl val="0"/>
      </c:catAx>
      <c:valAx>
        <c:axId val="91737088"/>
        <c:scaling>
          <c:orientation val="minMax"/>
          <c:max val="25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smtClean="0"/>
                  <a:t>Million </a:t>
                </a:r>
                <a:r>
                  <a:rPr lang="de-CH" b="0" dirty="0" err="1" smtClean="0"/>
                  <a:t>euros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91735552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Tabelle1!$A$3:$A$12</c:f>
              <c:strCache>
                <c:ptCount val="10"/>
                <c:pt idx="0">
                  <c:v>France</c:v>
                </c:pt>
                <c:pt idx="1">
                  <c:v>Canada</c:v>
                </c:pt>
                <c:pt idx="2">
                  <c:v>United States of America</c:v>
                </c:pt>
                <c:pt idx="3">
                  <c:v>Germany</c:v>
                </c:pt>
                <c:pt idx="4">
                  <c:v>Sweden</c:v>
                </c:pt>
                <c:pt idx="5">
                  <c:v>Liechtenstein</c:v>
                </c:pt>
                <c:pt idx="6">
                  <c:v>Austria</c:v>
                </c:pt>
                <c:pt idx="7">
                  <c:v>Luxembourg</c:v>
                </c:pt>
                <c:pt idx="8">
                  <c:v>Denmark</c:v>
                </c:pt>
                <c:pt idx="9">
                  <c:v>Switzerland</c:v>
                </c:pt>
              </c:strCache>
            </c:strRef>
          </c:cat>
          <c:val>
            <c:numRef>
              <c:f>Tabelle1!$B$3:$B$12</c:f>
              <c:numCache>
                <c:formatCode>#,##0</c:formatCode>
                <c:ptCount val="10"/>
                <c:pt idx="0">
                  <c:v>52</c:v>
                </c:pt>
                <c:pt idx="1">
                  <c:v>57.120139219999999</c:v>
                </c:pt>
                <c:pt idx="2">
                  <c:v>64.935451310000005</c:v>
                </c:pt>
                <c:pt idx="3">
                  <c:v>73.599999999999994</c:v>
                </c:pt>
                <c:pt idx="4">
                  <c:v>86.056667489999995</c:v>
                </c:pt>
                <c:pt idx="5">
                  <c:v>100</c:v>
                </c:pt>
                <c:pt idx="6">
                  <c:v>117.81</c:v>
                </c:pt>
                <c:pt idx="7">
                  <c:v>127.45</c:v>
                </c:pt>
                <c:pt idx="8">
                  <c:v>142.19999999999999</c:v>
                </c:pt>
                <c:pt idx="9">
                  <c:v>152.5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5233152"/>
        <c:axId val="115234688"/>
      </c:barChart>
      <c:catAx>
        <c:axId val="115233152"/>
        <c:scaling>
          <c:orientation val="minMax"/>
        </c:scaling>
        <c:delete val="0"/>
        <c:axPos val="l"/>
        <c:majorTickMark val="out"/>
        <c:minorTickMark val="none"/>
        <c:tickLblPos val="nextTo"/>
        <c:crossAx val="115234688"/>
        <c:crosses val="autoZero"/>
        <c:auto val="1"/>
        <c:lblAlgn val="ctr"/>
        <c:lblOffset val="100"/>
        <c:noMultiLvlLbl val="0"/>
      </c:catAx>
      <c:valAx>
        <c:axId val="115234688"/>
        <c:scaling>
          <c:orientation val="minMax"/>
          <c:max val="2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smtClean="0"/>
                  <a:t>Per </a:t>
                </a:r>
                <a:r>
                  <a:rPr lang="de-CH" b="0" dirty="0" err="1" smtClean="0"/>
                  <a:t>capita</a:t>
                </a:r>
                <a:r>
                  <a:rPr lang="de-CH" b="0" baseline="0" dirty="0" smtClean="0"/>
                  <a:t> </a:t>
                </a:r>
                <a:r>
                  <a:rPr lang="de-CH" b="0" baseline="0" dirty="0" err="1" smtClean="0"/>
                  <a:t>consumption</a:t>
                </a:r>
                <a:r>
                  <a:rPr lang="de-CH" b="0" baseline="0" dirty="0" smtClean="0"/>
                  <a:t> 2010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5233152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1600">
                    <a:latin typeface="FormataBQ-Regular" pitchFamily="18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Northern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12144984.4</c:v>
                </c:pt>
                <c:pt idx="1">
                  <c:v>10002086.672360355</c:v>
                </c:pt>
                <c:pt idx="2">
                  <c:v>8389459.3254941329</c:v>
                </c:pt>
                <c:pt idx="3">
                  <c:v>2778291.1945172963</c:v>
                </c:pt>
                <c:pt idx="4">
                  <c:v>2652624.3674488277</c:v>
                </c:pt>
                <c:pt idx="5">
                  <c:v>1075829.4212300004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Tabelle1!$A$2:$A$11</c:f>
              <c:strCache>
                <c:ptCount val="10"/>
                <c:pt idx="0">
                  <c:v>Italy</c:v>
                </c:pt>
                <c:pt idx="1">
                  <c:v>Slovakia</c:v>
                </c:pt>
                <c:pt idx="2">
                  <c:v>Latvia</c:v>
                </c:pt>
                <c:pt idx="3">
                  <c:v>Czech Republic</c:v>
                </c:pt>
                <c:pt idx="4">
                  <c:v>Switzerland</c:v>
                </c:pt>
                <c:pt idx="5">
                  <c:v>Estonia</c:v>
                </c:pt>
                <c:pt idx="6">
                  <c:v>Sweden</c:v>
                </c:pt>
                <c:pt idx="7">
                  <c:v>Austria</c:v>
                </c:pt>
                <c:pt idx="8">
                  <c:v>Liechtenstein</c:v>
                </c:pt>
                <c:pt idx="9">
                  <c:v>Falkland Islands (Malvinas)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8.7392068548830054E-2</c:v>
                </c:pt>
                <c:pt idx="1">
                  <c:v>9.0090466895932086E-2</c:v>
                </c:pt>
                <c:pt idx="2">
                  <c:v>9.3762684345826006E-2</c:v>
                </c:pt>
                <c:pt idx="3">
                  <c:v>0.10547971995518191</c:v>
                </c:pt>
                <c:pt idx="4">
                  <c:v>0.1137279369087813</c:v>
                </c:pt>
                <c:pt idx="5">
                  <c:v>0.12457948016717577</c:v>
                </c:pt>
                <c:pt idx="6">
                  <c:v>0.14069692110327134</c:v>
                </c:pt>
                <c:pt idx="7">
                  <c:v>0.19693999508016827</c:v>
                </c:pt>
                <c:pt idx="8">
                  <c:v>0.27272727272727271</c:v>
                </c:pt>
                <c:pt idx="9">
                  <c:v>0.35939800838102104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9924736"/>
        <c:axId val="89927680"/>
      </c:barChart>
      <c:catAx>
        <c:axId val="89924736"/>
        <c:scaling>
          <c:orientation val="minMax"/>
        </c:scaling>
        <c:delete val="0"/>
        <c:axPos val="l"/>
        <c:majorTickMark val="out"/>
        <c:minorTickMark val="none"/>
        <c:tickLblPos val="nextTo"/>
        <c:crossAx val="89927680"/>
        <c:crosses val="autoZero"/>
        <c:auto val="1"/>
        <c:lblAlgn val="ctr"/>
        <c:lblOffset val="100"/>
        <c:noMultiLvlLbl val="0"/>
      </c:catAx>
      <c:valAx>
        <c:axId val="899276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8992473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66141732283464"/>
          <c:y val="0.11230462598425196"/>
          <c:w val="0.46901049868766403"/>
          <c:h val="0.7035157480314960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latin typeface="FormataBQ-Regular" pitchFamily="18" charset="0"/>
                      </a:rPr>
                      <a:t>7 countries, </a:t>
                    </a:r>
                    <a:r>
                      <a:rPr lang="en-US" sz="1800">
                        <a:latin typeface="FormataBQ-Regular" pitchFamily="18" charset="0"/>
                      </a:rPr>
                      <a:t>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latin typeface="FormataBQ-Regular" pitchFamily="18" charset="0"/>
                      </a:rPr>
                      <a:t>18 countries, </a:t>
                    </a:r>
                    <a:r>
                      <a:rPr lang="en-US" sz="1800">
                        <a:latin typeface="FormataBQ-Regular" pitchFamily="18" charset="0"/>
                      </a:rPr>
                      <a:t>12%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>
                        <a:latin typeface="FormataBQ-Regular" pitchFamily="18" charset="0"/>
                      </a:rPr>
                      <a:t>33 countries, </a:t>
                    </a:r>
                    <a:r>
                      <a:rPr lang="en-US" sz="1800" dirty="0">
                        <a:latin typeface="FormataBQ-Regular" pitchFamily="18" charset="0"/>
                      </a:rPr>
                      <a:t>21%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latin typeface="FormataBQ-Regular" pitchFamily="18" charset="0"/>
                      </a:rPr>
                      <a:t>97 countries, </a:t>
                    </a:r>
                    <a:r>
                      <a:rPr lang="en-US" sz="1800">
                        <a:latin typeface="FormataBQ-Regular" pitchFamily="18" charset="0"/>
                      </a:rPr>
                      <a:t>63%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Tabelle1!$A$2:$A$5</c:f>
              <c:strCache>
                <c:ptCount val="4"/>
                <c:pt idx="0">
                  <c:v>More than 10% organic</c:v>
                </c:pt>
                <c:pt idx="1">
                  <c:v>Between 5-10% organic</c:v>
                </c:pt>
                <c:pt idx="2">
                  <c:v>Between 1-5% organic</c:v>
                </c:pt>
                <c:pt idx="3">
                  <c:v>Less than 1% organic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33</c:v>
                </c:pt>
                <c:pt idx="3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800">
              <a:latin typeface="FormataBQ-Regular" pitchFamily="18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txPr>
              <a:bodyPr rot="-5400000" vert="horz" anchor="ctr" anchorCtr="0"/>
              <a:lstStyle/>
              <a:p>
                <a:pPr>
                  <a:defRPr sz="2000">
                    <a:solidFill>
                      <a:schemeClr val="bg1"/>
                    </a:solidFill>
                    <a:latin typeface="FormataBQ-Regular" pitchFamily="18" charset="0"/>
                  </a:defRPr>
                </a:pPr>
                <a:endParaRPr lang="de-DE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Tabelle1!$B$2:$B$13</c:f>
              <c:numCache>
                <c:formatCode>#,##0</c:formatCode>
                <c:ptCount val="12"/>
                <c:pt idx="0">
                  <c:v>10994659.75</c:v>
                </c:pt>
                <c:pt idx="1">
                  <c:v>14857518.630000001</c:v>
                </c:pt>
                <c:pt idx="2">
                  <c:v>17219547.18</c:v>
                </c:pt>
                <c:pt idx="3">
                  <c:v>19763918.004000001</c:v>
                </c:pt>
                <c:pt idx="4">
                  <c:v>25671469.539999999</c:v>
                </c:pt>
                <c:pt idx="5">
                  <c:v>29711399.560000002</c:v>
                </c:pt>
                <c:pt idx="6">
                  <c:v>28969860.252810001</c:v>
                </c:pt>
                <c:pt idx="7">
                  <c:v>30076261.463397659</c:v>
                </c:pt>
                <c:pt idx="8">
                  <c:v>32309992.511472754</c:v>
                </c:pt>
                <c:pt idx="9">
                  <c:v>35231131.661297299</c:v>
                </c:pt>
                <c:pt idx="10">
                  <c:v>37094095.777991608</c:v>
                </c:pt>
                <c:pt idx="11">
                  <c:v>37041004.381050609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243648"/>
        <c:axId val="91246592"/>
      </c:barChart>
      <c:catAx>
        <c:axId val="9124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91246592"/>
        <c:crosses val="autoZero"/>
        <c:auto val="1"/>
        <c:lblAlgn val="ctr"/>
        <c:lblOffset val="100"/>
        <c:noMultiLvlLbl val="0"/>
      </c:catAx>
      <c:valAx>
        <c:axId val="91246592"/>
        <c:scaling>
          <c:orientation val="minMax"/>
          <c:max val="40000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91243648"/>
        <c:crosses val="autoZero"/>
        <c:crossBetween val="between"/>
        <c:majorUnit val="5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1.0762030877142238E-2"/>
                <c:y val="0.3110594813274049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FormataBQ-Regular" pitchFamily="18" charset="0"/>
                    </a:defRPr>
                  </a:pPr>
                  <a:r>
                    <a:rPr lang="en-US" sz="1600" b="0" dirty="0" smtClean="0">
                      <a:latin typeface="FormataBQ-Regular" pitchFamily="18" charset="0"/>
                    </a:rPr>
                    <a:t>Million</a:t>
                  </a:r>
                  <a:r>
                    <a:rPr lang="en-US" sz="1600" b="0" baseline="0" dirty="0" smtClean="0">
                      <a:latin typeface="FormataBQ-Regular" pitchFamily="18" charset="0"/>
                    </a:rPr>
                    <a:t> hectares</a:t>
                  </a:r>
                  <a:endParaRPr lang="en-US" sz="1600" b="0" dirty="0">
                    <a:latin typeface="FormataBQ-Regular" pitchFamily="18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 hectares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txPr>
              <a:bodyPr rot="-5400000" vert="horz"/>
              <a:lstStyle/>
              <a:p>
                <a:pPr>
                  <a:defRPr sz="16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Tabelle1!$B$2:$B$27</c:f>
              <c:numCache>
                <c:formatCode>General</c:formatCode>
                <c:ptCount val="26"/>
                <c:pt idx="0" formatCode="#,##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200000</c:v>
                </c:pt>
                <c:pt idx="4">
                  <c:v>200000</c:v>
                </c:pt>
                <c:pt idx="5">
                  <c:v>300000</c:v>
                </c:pt>
                <c:pt idx="6">
                  <c:v>500000</c:v>
                </c:pt>
                <c:pt idx="7">
                  <c:v>600000</c:v>
                </c:pt>
                <c:pt idx="8">
                  <c:v>800000</c:v>
                </c:pt>
                <c:pt idx="9">
                  <c:v>1000000</c:v>
                </c:pt>
                <c:pt idx="10">
                  <c:v>1400000</c:v>
                </c:pt>
                <c:pt idx="11">
                  <c:v>1800000</c:v>
                </c:pt>
                <c:pt idx="12">
                  <c:v>2300000</c:v>
                </c:pt>
                <c:pt idx="13">
                  <c:v>2900000</c:v>
                </c:pt>
                <c:pt idx="14">
                  <c:v>3700000</c:v>
                </c:pt>
                <c:pt idx="15" formatCode="#,##0">
                  <c:v>4463877.2200000007</c:v>
                </c:pt>
                <c:pt idx="16" formatCode="#,##0">
                  <c:v>5434878.9100000001</c:v>
                </c:pt>
                <c:pt idx="17" formatCode="#,##0">
                  <c:v>5805672.8740000008</c:v>
                </c:pt>
                <c:pt idx="18" formatCode="#,##0">
                  <c:v>6205498.2699999996</c:v>
                </c:pt>
                <c:pt idx="19" formatCode="#,##0">
                  <c:v>6353105.4300000044</c:v>
                </c:pt>
                <c:pt idx="20" formatCode="#,##0">
                  <c:v>6762676.7100000009</c:v>
                </c:pt>
                <c:pt idx="21" formatCode="#,##0">
                  <c:v>7266087.0423999997</c:v>
                </c:pt>
                <c:pt idx="22" formatCode="#,##0">
                  <c:v>7770040.9146999987</c:v>
                </c:pt>
                <c:pt idx="23" formatCode="#,##0">
                  <c:v>8269702.572300002</c:v>
                </c:pt>
                <c:pt idx="24" formatCode="#,##0">
                  <c:v>9203602.6125703175</c:v>
                </c:pt>
                <c:pt idx="25" formatCode="#,##0">
                  <c:v>10002086.672360351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375104"/>
        <c:axId val="91376640"/>
      </c:barChart>
      <c:catAx>
        <c:axId val="913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91376640"/>
        <c:crossesAt val="0"/>
        <c:auto val="1"/>
        <c:lblAlgn val="ctr"/>
        <c:lblOffset val="100"/>
        <c:noMultiLvlLbl val="0"/>
      </c:catAx>
      <c:valAx>
        <c:axId val="91376640"/>
        <c:scaling>
          <c:orientation val="minMax"/>
          <c:max val="15000000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91375104"/>
        <c:crosses val="autoZero"/>
        <c:crossBetween val="between"/>
        <c:majorUnit val="3000000"/>
        <c:minorUnit val="1000000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>
                      <a:latin typeface="FormataBQ-Regular" pitchFamily="18" charset="0"/>
                    </a:defRPr>
                  </a:pPr>
                  <a:r>
                    <a:rPr lang="de-CH" sz="1600" b="0" dirty="0" smtClean="0">
                      <a:latin typeface="FormataBQ-Regular" pitchFamily="18" charset="0"/>
                    </a:rPr>
                    <a:t>Million </a:t>
                  </a:r>
                  <a:r>
                    <a:rPr lang="de-CH" sz="1600" b="0" dirty="0" err="1" smtClean="0">
                      <a:latin typeface="FormataBQ-Regular" pitchFamily="18" charset="0"/>
                    </a:rPr>
                    <a:t>Hectares</a:t>
                  </a:r>
                  <a:endParaRPr lang="de-CH" sz="1600" b="0" dirty="0">
                    <a:latin typeface="FormataBQ-Regular" pitchFamily="18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Incresae i nha 2010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+33'790.2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+43'587.0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+47'169.0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+49'594.0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+49'795.0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+57'951.3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+71'105.1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+125'897.8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+154'908.0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+167'929.0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Tabelle1!$A$2:$A$11</c:f>
              <c:strCache>
                <c:ptCount val="10"/>
                <c:pt idx="0">
                  <c:v>Macedonia, FYROM</c:v>
                </c:pt>
                <c:pt idx="1">
                  <c:v>Germany</c:v>
                </c:pt>
                <c:pt idx="2">
                  <c:v>Sweden</c:v>
                </c:pt>
                <c:pt idx="3">
                  <c:v>Portugal</c:v>
                </c:pt>
                <c:pt idx="4">
                  <c:v>Czech Republic</c:v>
                </c:pt>
                <c:pt idx="5">
                  <c:v>Turkey</c:v>
                </c:pt>
                <c:pt idx="6">
                  <c:v>Bolivia</c:v>
                </c:pt>
                <c:pt idx="7">
                  <c:v>Spain</c:v>
                </c:pt>
                <c:pt idx="8">
                  <c:v>Poland</c:v>
                </c:pt>
                <c:pt idx="9">
                  <c:v>France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33790.17</c:v>
                </c:pt>
                <c:pt idx="1">
                  <c:v>43587</c:v>
                </c:pt>
                <c:pt idx="2">
                  <c:v>47169</c:v>
                </c:pt>
                <c:pt idx="3">
                  <c:v>49594</c:v>
                </c:pt>
                <c:pt idx="4">
                  <c:v>49795</c:v>
                </c:pt>
                <c:pt idx="5">
                  <c:v>57951.335000000079</c:v>
                </c:pt>
                <c:pt idx="6">
                  <c:v>71105.14</c:v>
                </c:pt>
                <c:pt idx="7">
                  <c:v>125897.84000000008</c:v>
                </c:pt>
                <c:pt idx="8">
                  <c:v>154908</c:v>
                </c:pt>
                <c:pt idx="9">
                  <c:v>167929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80"/>
        <c:axId val="91464064"/>
        <c:axId val="91465600"/>
      </c:barChart>
      <c:catAx>
        <c:axId val="91464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91465600"/>
        <c:crosses val="autoZero"/>
        <c:auto val="1"/>
        <c:lblAlgn val="ctr"/>
        <c:lblOffset val="100"/>
        <c:noMultiLvlLbl val="0"/>
      </c:catAx>
      <c:valAx>
        <c:axId val="91465600"/>
        <c:scaling>
          <c:orientation val="minMax"/>
          <c:max val="2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0">
                    <a:latin typeface="FormataBQ-Regular" pitchFamily="18" charset="0"/>
                  </a:defRPr>
                </a:pPr>
                <a:r>
                  <a:rPr lang="en-GB" sz="1600" b="0" dirty="0" smtClean="0">
                    <a:latin typeface="FormataBQ-Regular" pitchFamily="18" charset="0"/>
                  </a:rPr>
                  <a:t>Increase in Hectares</a:t>
                </a:r>
                <a:endParaRPr lang="en-GB" sz="1600" b="0" dirty="0">
                  <a:latin typeface="FormataBQ-Regular" pitchFamily="18" charset="0"/>
                </a:endParaRP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9146406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2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23133566637506"/>
          <c:y val="0.1999954484824556"/>
          <c:w val="0.34232757363662875"/>
          <c:h val="0.6224573643222447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 2010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0.10802469135802469"/>
                  <c:y val="0.143107665705618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88271604938271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1296296296296297"/>
                  <c:y val="2.244826128715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542839</c:v>
                </c:pt>
                <c:pt idx="1">
                  <c:v>460762</c:v>
                </c:pt>
                <c:pt idx="2">
                  <c:v>277362</c:v>
                </c:pt>
                <c:pt idx="3">
                  <c:v>272231.90000000002</c:v>
                </c:pt>
                <c:pt idx="4">
                  <c:v>16870</c:v>
                </c:pt>
                <c:pt idx="5">
                  <c:v>8483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27'711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Tabelle1!$A$3:$A$11</c:f>
              <c:strCache>
                <c:ptCount val="9"/>
                <c:pt idx="0">
                  <c:v>Spain</c:v>
                </c:pt>
                <c:pt idx="1">
                  <c:v>Italy</c:v>
                </c:pt>
                <c:pt idx="2">
                  <c:v>Turkey</c:v>
                </c:pt>
                <c:pt idx="3">
                  <c:v>Peru</c:v>
                </c:pt>
                <c:pt idx="4">
                  <c:v>Tanzania (2008)</c:v>
                </c:pt>
                <c:pt idx="5">
                  <c:v>Ethiopia</c:v>
                </c:pt>
                <c:pt idx="6">
                  <c:v>Mexico (2008)</c:v>
                </c:pt>
                <c:pt idx="7">
                  <c:v>Uganda</c:v>
                </c:pt>
                <c:pt idx="8">
                  <c:v>India</c:v>
                </c:pt>
              </c:strCache>
            </c:strRef>
          </c:cat>
          <c:val>
            <c:numRef>
              <c:f>Tabelle1!$B$3:$B$11</c:f>
              <c:numCache>
                <c:formatCode>#,##0</c:formatCode>
                <c:ptCount val="9"/>
                <c:pt idx="0">
                  <c:v>27877</c:v>
                </c:pt>
                <c:pt idx="1">
                  <c:v>41807</c:v>
                </c:pt>
                <c:pt idx="2">
                  <c:v>43096</c:v>
                </c:pt>
                <c:pt idx="3">
                  <c:v>44827</c:v>
                </c:pt>
                <c:pt idx="4">
                  <c:v>85366</c:v>
                </c:pt>
                <c:pt idx="5">
                  <c:v>123062</c:v>
                </c:pt>
                <c:pt idx="6">
                  <c:v>128862</c:v>
                </c:pt>
                <c:pt idx="7">
                  <c:v>188625</c:v>
                </c:pt>
                <c:pt idx="8">
                  <c:v>400551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695744"/>
        <c:axId val="91697536"/>
      </c:barChart>
      <c:catAx>
        <c:axId val="91695744"/>
        <c:scaling>
          <c:orientation val="minMax"/>
        </c:scaling>
        <c:delete val="0"/>
        <c:axPos val="l"/>
        <c:majorTickMark val="out"/>
        <c:minorTickMark val="none"/>
        <c:tickLblPos val="nextTo"/>
        <c:crossAx val="91697536"/>
        <c:crosses val="autoZero"/>
        <c:auto val="1"/>
        <c:lblAlgn val="ctr"/>
        <c:lblOffset val="100"/>
        <c:noMultiLvlLbl val="0"/>
      </c:catAx>
      <c:valAx>
        <c:axId val="91697536"/>
        <c:scaling>
          <c:orientation val="minMax"/>
          <c:max val="5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err="1" smtClean="0"/>
                  <a:t>Number</a:t>
                </a:r>
                <a:r>
                  <a:rPr lang="de-CH" b="0" dirty="0" smtClean="0"/>
                  <a:t> </a:t>
                </a:r>
                <a:r>
                  <a:rPr lang="de-CH" b="0" dirty="0" err="1" smtClean="0"/>
                  <a:t>of</a:t>
                </a:r>
                <a:r>
                  <a:rPr lang="de-CH" b="0" dirty="0" smtClean="0"/>
                  <a:t> </a:t>
                </a:r>
                <a:r>
                  <a:rPr lang="de-CH" b="0" dirty="0" err="1" smtClean="0"/>
                  <a:t>producers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91695744"/>
        <c:crosses val="autoZero"/>
        <c:crossBetween val="between"/>
        <c:majorUnit val="100000"/>
        <c:minorUnit val="5000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0584690-1FBC-4215-B53F-736085D5EF10}" type="datetime1">
              <a:rPr lang="de-DE"/>
              <a:pPr>
                <a:defRPr/>
              </a:pPr>
              <a:t>14.02.2012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F9D7BB1-01A7-4356-8214-2A9D83A7127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49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7CA3800-3FA4-44D5-BAF8-A6EB08619282}" type="datetime1">
              <a:rPr lang="de-DE"/>
              <a:pPr>
                <a:defRPr/>
              </a:pPr>
              <a:t>14.02.2012</a:t>
            </a:fld>
            <a:endParaRPr lang="de-CH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798513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865688"/>
            <a:ext cx="521176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0FED47-5C7B-4450-82BF-2A8931FADAF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19237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vorname.name@fibl.or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de-DE" sz="1800" b="0"/>
          </a:p>
        </p:txBody>
      </p:sp>
      <p:pic>
        <p:nvPicPr>
          <p:cNvPr id="5" name="Bild 19" descr="Claim_FiBL_fr_tran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8965" b="13197"/>
          <a:stretch>
            <a:fillRect/>
          </a:stretch>
        </p:blipFill>
        <p:spPr bwMode="auto">
          <a:xfrm>
            <a:off x="419100" y="88900"/>
            <a:ext cx="3076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49238"/>
            <a:ext cx="1357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4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68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7581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699000" y="1477581"/>
            <a:ext cx="3997325" cy="4686152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8"/>
          </p:nvPr>
        </p:nvSpPr>
        <p:spPr>
          <a:xfrm>
            <a:off x="2628900" y="1477581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9"/>
          </p:nvPr>
        </p:nvSpPr>
        <p:spPr>
          <a:xfrm>
            <a:off x="539751" y="3924863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20"/>
          </p:nvPr>
        </p:nvSpPr>
        <p:spPr>
          <a:xfrm>
            <a:off x="2628900" y="3924863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11A6-6D62-4F2B-ABFE-165CE4BAB0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9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64300"/>
            <a:ext cx="8826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4686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600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6"/>
          </p:nvPr>
        </p:nvSpPr>
        <p:spPr>
          <a:xfrm>
            <a:off x="4702688" y="3912163"/>
            <a:ext cx="3993637" cy="2260037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31EB-D040-4726-9DDB-18EDFB70A54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330201"/>
            <a:ext cx="8251825" cy="498475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633" y="1466850"/>
            <a:ext cx="8150226" cy="4692650"/>
          </a:xfrm>
        </p:spPr>
        <p:txBody>
          <a:bodyPr/>
          <a:lstStyle>
            <a:lvl1pPr>
              <a:buSzPct val="100000"/>
              <a:buFontTx/>
              <a:buNone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4E38-B520-44FC-A579-89A783168B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74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3999" cy="6172201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2B85-03E7-456C-BED0-C81417D16D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41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3999" cy="6857999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60DE-F1AD-42DE-A30C-E1B7B4C0AC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4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57B3-69BA-42B9-BC89-8D491F07D40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37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21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9114"/>
            <a:ext cx="2579158" cy="4703086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50" y="1473200"/>
            <a:ext cx="5403850" cy="4698999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31FC-F5A4-49D1-A738-0B989A2A808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808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8600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5317"/>
            <a:ext cx="2628000" cy="4696883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endParaRPr lang="de-CH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23680" y="1469114"/>
            <a:ext cx="2628000" cy="2277386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9114"/>
            <a:ext cx="2578100" cy="4703086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3323680" y="3918098"/>
            <a:ext cx="2628000" cy="225410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5578-E63D-4E59-89DE-8C10FEA6B6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90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4649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02000" y="1466850"/>
            <a:ext cx="5379525" cy="47053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1649-B3B1-4305-8F0E-DBE80DBBCA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8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C96C-7F01-477C-A78B-73C447FA3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4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6850"/>
            <a:ext cx="25876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50" y="1471246"/>
            <a:ext cx="5403850" cy="2275253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1"/>
          </p:nvPr>
        </p:nvSpPr>
        <p:spPr>
          <a:xfrm>
            <a:off x="539750" y="3922348"/>
            <a:ext cx="5403850" cy="2237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2504-351F-4915-9FF4-1DE56BB144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59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24448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6"/>
          </p:nvPr>
        </p:nvSpPr>
        <p:spPr>
          <a:xfrm>
            <a:off x="3460828" y="3750734"/>
            <a:ext cx="2751505" cy="242570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5FEC-D1A0-4E31-88CA-2C769E7B9B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170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43994" y="1123950"/>
            <a:ext cx="5403840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117167" y="1136663"/>
            <a:ext cx="3026833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6117167" y="3751976"/>
            <a:ext cx="3026833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1EDD-5703-45DC-A188-8A7E469A8F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47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4915000" y="3751976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42057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339F-9E03-4814-9025-DD7C8534C4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66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300A-1FA2-452D-BE01-EE687159FC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1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330201"/>
            <a:ext cx="8159749" cy="498475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099" y="1130315"/>
            <a:ext cx="8597901" cy="5041885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9BD1-1A97-4AD8-825D-D566706DFD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1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54B5-5556-44AA-B5E7-219A6A588D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0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52C8-7AFA-448C-9EEA-3259C660CD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6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11666"/>
            <a:ext cx="8229600" cy="727075"/>
          </a:xfrm>
        </p:spPr>
        <p:txBody>
          <a:bodyPr lIns="0" tIns="0"/>
          <a:lstStyle>
            <a:lvl1pPr>
              <a:defRPr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475317"/>
            <a:ext cx="3987800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3987800" cy="3958193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400"/>
            </a:lvl1pPr>
            <a:lvl2pPr>
              <a:buSzPct val="100000"/>
              <a:buFont typeface="Arial Black"/>
              <a:buChar char="›"/>
              <a:defRPr sz="2000"/>
            </a:lvl2pPr>
            <a:lvl3pPr>
              <a:buSzPct val="100000"/>
              <a:buFont typeface="Arial Black"/>
              <a:buChar char="›"/>
              <a:defRPr sz="1800"/>
            </a:lvl3pPr>
            <a:lvl4pPr>
              <a:buSzPct val="100000"/>
              <a:buFont typeface="Arial Black"/>
              <a:buChar char="›"/>
              <a:defRPr sz="1600"/>
            </a:lvl4pPr>
            <a:lvl5pPr>
              <a:buSzPct val="100000"/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99000" y="1475317"/>
            <a:ext cx="3997325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000" y="2220912"/>
            <a:ext cx="3997325" cy="3951288"/>
          </a:xfrm>
        </p:spPr>
        <p:txBody>
          <a:bodyPr tIns="0"/>
          <a:lstStyle>
            <a:lvl1pPr>
              <a:buFont typeface="Arial Black"/>
              <a:buChar char="›"/>
              <a:defRPr sz="2400"/>
            </a:lvl1pPr>
            <a:lvl2pPr>
              <a:buFont typeface="Arial Black"/>
              <a:buChar char="›"/>
              <a:defRPr sz="2000"/>
            </a:lvl2pPr>
            <a:lvl3pPr>
              <a:buFont typeface="Arial Black"/>
              <a:buChar char="›"/>
              <a:defRPr sz="1800"/>
            </a:lvl3pPr>
            <a:lvl4pPr>
              <a:buFont typeface="Arial Black"/>
              <a:buChar char="›"/>
              <a:defRPr sz="1600"/>
            </a:lvl4pPr>
            <a:lvl5pPr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AB0E-2A7E-49AD-809C-E8C6B9F09B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BBEE-B04D-4C3C-A414-F407AC5BD1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8156574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81449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878A-D75A-4D74-8626-25A2E2C34F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28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1A2C-43DF-4E8A-BB20-2A016C5F08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0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2277386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77386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5609-ED70-44D7-B2C4-B0EDB65FE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30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</a:t>
            </a:r>
            <a:br>
              <a:rPr lang="de-CH" smtClean="0"/>
            </a:br>
            <a:r>
              <a:rPr lang="de-CH" smtClean="0"/>
              <a:t>bearbeiten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 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4688" y="6494463"/>
            <a:ext cx="508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cs typeface="+mn-cs"/>
              </a:defRPr>
            </a:lvl1pPr>
          </a:lstStyle>
          <a:p>
            <a:pPr>
              <a:defRPr/>
            </a:pPr>
            <a:fld id="{F253B300-7F21-4C99-A96D-346B9B388F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  <p:sldLayoutId id="2147485714" r:id="rId13"/>
    <p:sldLayoutId id="2147485715" r:id="rId14"/>
    <p:sldLayoutId id="2147485716" r:id="rId15"/>
    <p:sldLayoutId id="2147485700" r:id="rId16"/>
    <p:sldLayoutId id="2147485701" r:id="rId17"/>
    <p:sldLayoutId id="2147485717" r:id="rId18"/>
    <p:sldLayoutId id="2147485718" r:id="rId19"/>
    <p:sldLayoutId id="2147485719" r:id="rId20"/>
    <p:sldLayoutId id="2147485720" r:id="rId21"/>
    <p:sldLayoutId id="2147485721" r:id="rId22"/>
    <p:sldLayoutId id="2147485722" r:id="rId23"/>
    <p:sldLayoutId id="2147485723" r:id="rId24"/>
    <p:sldLayoutId id="2147485724" r:id="rId25"/>
    <p:sldLayoutId id="214748572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22263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81075" indent="-2857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3pPr>
      <a:lvl4pPr marL="1238250" indent="-244475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4pPr>
      <a:lvl5pPr marL="14874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5pPr>
      <a:lvl6pPr marL="19446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Organic agricultural land and other areas 2010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4991341" cy="47053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C96C-7F01-477C-A78B-73C447FA33A3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</a:t>
            </a:r>
            <a:r>
              <a:rPr lang="en-US" sz="1000" b="0" dirty="0" smtClean="0">
                <a:ea typeface="ＭＳ Ｐゴシック" pitchFamily="34" charset="-128"/>
              </a:rPr>
              <a:t>private 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ten</a:t>
            </a:r>
            <a:r>
              <a:rPr lang="de-CH" dirty="0" smtClean="0"/>
              <a:t>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producers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50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0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ten</a:t>
            </a:r>
            <a:r>
              <a:rPr lang="de-CH" dirty="0" smtClean="0"/>
              <a:t>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largest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markets</a:t>
            </a:r>
            <a:r>
              <a:rPr lang="de-CH" dirty="0" smtClean="0"/>
              <a:t> 2010 (total 44.5 </a:t>
            </a:r>
            <a:r>
              <a:rPr lang="de-CH" dirty="0" err="1" smtClean="0"/>
              <a:t>billion</a:t>
            </a:r>
            <a:r>
              <a:rPr lang="de-CH" dirty="0" smtClean="0"/>
              <a:t> Euros)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3120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FiBL-AMI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</a:t>
            </a:r>
            <a:r>
              <a:rPr lang="en-US" sz="1000" b="0" dirty="0" smtClean="0">
                <a:ea typeface="ＭＳ Ｐゴシック" pitchFamily="34" charset="-128"/>
              </a:rPr>
              <a:t>market research companies.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4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ten</a:t>
            </a:r>
            <a:r>
              <a:rPr lang="de-CH" dirty="0" smtClean="0"/>
              <a:t>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highest</a:t>
            </a:r>
            <a:r>
              <a:rPr lang="de-CH" dirty="0" smtClean="0"/>
              <a:t> per </a:t>
            </a:r>
            <a:r>
              <a:rPr lang="de-CH" dirty="0" err="1" smtClean="0"/>
              <a:t>capita</a:t>
            </a:r>
            <a:r>
              <a:rPr lang="de-CH" dirty="0" smtClean="0"/>
              <a:t> </a:t>
            </a:r>
            <a:r>
              <a:rPr lang="de-CH" dirty="0" err="1" smtClean="0"/>
              <a:t>consumption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77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FiBL-AMI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</a:t>
            </a:r>
            <a:r>
              <a:rPr lang="en-US" sz="1000" b="0" dirty="0" smtClean="0">
                <a:ea typeface="ＭＳ Ｐゴシック" pitchFamily="34" charset="-128"/>
              </a:rPr>
              <a:t>market research companies.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7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ten</a:t>
            </a:r>
            <a:r>
              <a:rPr lang="de-CH" dirty="0" smtClean="0"/>
              <a:t>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agricultural</a:t>
            </a:r>
            <a:r>
              <a:rPr lang="de-CH" dirty="0" smtClean="0"/>
              <a:t> </a:t>
            </a:r>
            <a:r>
              <a:rPr lang="de-CH" dirty="0" err="1" smtClean="0"/>
              <a:t>land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26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</a:t>
            </a:r>
            <a:r>
              <a:rPr lang="en-US" sz="1000" b="0" dirty="0" smtClean="0">
                <a:ea typeface="ＭＳ Ｐゴシック" pitchFamily="34" charset="-128"/>
              </a:rPr>
              <a:t>governments, the private 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Distribution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agricultural</a:t>
            </a:r>
            <a:r>
              <a:rPr lang="de-CH" dirty="0" smtClean="0"/>
              <a:t> </a:t>
            </a:r>
            <a:r>
              <a:rPr lang="de-CH" dirty="0" err="1" smtClean="0"/>
              <a:t>land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region</a:t>
            </a:r>
            <a:r>
              <a:rPr lang="de-CH" dirty="0" smtClean="0"/>
              <a:t> 2010 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038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</a:t>
            </a:r>
            <a:r>
              <a:rPr lang="en-US" sz="1000" b="0" dirty="0" smtClean="0">
                <a:ea typeface="ＭＳ Ｐゴシック" pitchFamily="34" charset="-128"/>
              </a:rPr>
              <a:t>private 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highest</a:t>
            </a:r>
            <a:r>
              <a:rPr lang="de-CH" dirty="0" smtClean="0"/>
              <a:t> </a:t>
            </a:r>
            <a:r>
              <a:rPr lang="de-CH" dirty="0" err="1" smtClean="0"/>
              <a:t>shares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agricultural</a:t>
            </a:r>
            <a:r>
              <a:rPr lang="de-CH" dirty="0" smtClean="0"/>
              <a:t> </a:t>
            </a:r>
            <a:r>
              <a:rPr lang="de-CH" dirty="0" err="1" smtClean="0"/>
              <a:t>land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54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4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Distribution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shares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80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Growth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agricultural</a:t>
            </a:r>
            <a:r>
              <a:rPr lang="de-CH" dirty="0" smtClean="0"/>
              <a:t> </a:t>
            </a:r>
            <a:r>
              <a:rPr lang="de-CH" dirty="0" err="1" smtClean="0"/>
              <a:t>land</a:t>
            </a:r>
            <a:r>
              <a:rPr lang="de-CH" dirty="0" smtClean="0"/>
              <a:t> 1999-2010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28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FiBL-IFOAM-SOEL Surveys 2000-2012,based </a:t>
            </a:r>
            <a:r>
              <a:rPr lang="en-US" sz="1000" b="0" dirty="0">
                <a:ea typeface="ＭＳ Ｐゴシック" pitchFamily="34" charset="-128"/>
              </a:rPr>
              <a:t>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5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Europe: Development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agricultural</a:t>
            </a:r>
            <a:r>
              <a:rPr lang="de-CH" dirty="0" smtClean="0"/>
              <a:t> </a:t>
            </a:r>
            <a:r>
              <a:rPr lang="de-CH" dirty="0" err="1" smtClean="0"/>
              <a:t>land</a:t>
            </a:r>
            <a:r>
              <a:rPr lang="de-CH" dirty="0" smtClean="0"/>
              <a:t> 1985-2010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444773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err="1" smtClean="0">
                <a:ea typeface="ＭＳ Ｐゴシック" pitchFamily="34" charset="-128"/>
              </a:rPr>
              <a:t>Lampkin</a:t>
            </a:r>
            <a:r>
              <a:rPr lang="en-US" sz="1000" b="0" dirty="0" smtClean="0">
                <a:ea typeface="ＭＳ Ｐゴシック" pitchFamily="34" charset="-128"/>
              </a:rPr>
              <a:t> and FiBL, based on national data sources and Eurostat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0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ten</a:t>
            </a:r>
            <a:r>
              <a:rPr lang="de-CH" dirty="0" smtClean="0"/>
              <a:t> countries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largest</a:t>
            </a:r>
            <a:r>
              <a:rPr lang="de-CH" dirty="0" smtClean="0"/>
              <a:t> </a:t>
            </a:r>
            <a:r>
              <a:rPr lang="de-CH" dirty="0" err="1" smtClean="0"/>
              <a:t>increase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farmland</a:t>
            </a:r>
            <a:r>
              <a:rPr lang="de-CH" dirty="0" smtClean="0"/>
              <a:t> 2010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727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3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Distribution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producers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region</a:t>
            </a:r>
            <a:r>
              <a:rPr lang="de-CH" dirty="0" smtClean="0"/>
              <a:t>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500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 Survey 2012, </a:t>
            </a:r>
            <a:r>
              <a:rPr lang="en-US" sz="1000" b="0" dirty="0">
                <a:ea typeface="ＭＳ Ｐゴシック" pitchFamily="34" charset="-128"/>
              </a:rPr>
              <a:t>based on data from governments, the private </a:t>
            </a:r>
            <a:r>
              <a:rPr lang="en-US" sz="1000" b="0" dirty="0" smtClean="0">
                <a:ea typeface="ＭＳ Ｐゴシック" pitchFamily="34" charset="-128"/>
              </a:rPr>
              <a:t>sector </a:t>
            </a:r>
            <a:r>
              <a:rPr lang="en-US" sz="1000" b="0" dirty="0">
                <a:ea typeface="ＭＳ Ｐゴシック" pitchFamily="34" charset="-128"/>
              </a:rPr>
              <a:t>and certifiers.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Bildschirmpräsentation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ＭＳ Ｐゴシック</vt:lpstr>
      <vt:lpstr>Times New Roman</vt:lpstr>
      <vt:lpstr>Arial Black</vt:lpstr>
      <vt:lpstr>FormataBQ-Regular</vt:lpstr>
      <vt:lpstr>Standarddesign</vt:lpstr>
      <vt:lpstr>Organic agricultural land and other areas 2010</vt:lpstr>
      <vt:lpstr>The ten countries with the most organic agricultural land 2010</vt:lpstr>
      <vt:lpstr>Distribution of organic agricultural land by region 2010 </vt:lpstr>
      <vt:lpstr>The countries with the highest shares of organic agricultural land 2010</vt:lpstr>
      <vt:lpstr>Distribution of organic shares 2010</vt:lpstr>
      <vt:lpstr>Growth of the organic agricultural land 1999-2010</vt:lpstr>
      <vt:lpstr>Europe: Development of organic agricultural land 1985-2010</vt:lpstr>
      <vt:lpstr>The ten countries with the largest increase of organic farmland 2010</vt:lpstr>
      <vt:lpstr>Distribution of organic producers by region 2010</vt:lpstr>
      <vt:lpstr>The ten countries with the most organic producers 2010</vt:lpstr>
      <vt:lpstr>The ten countries with the largest organic markets 2010 (total 44.5 billion Euros)</vt:lpstr>
      <vt:lpstr>The ten countries with the highest per capita consumption 2010</vt:lpstr>
    </vt:vector>
  </TitlesOfParts>
  <Company>FiBL Schweiz</Company>
  <LinksUpToDate>false</LinksUpToDate>
  <SharedDoc>false</SharedDoc>
  <HyperlinkBase>http://www.fibl.org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FiBL</dc:title>
  <dc:creator>FiBL Schweiz</dc:creator>
  <cp:lastModifiedBy>Natalie Kleine-Herzbruch</cp:lastModifiedBy>
  <cp:revision>601</cp:revision>
  <cp:lastPrinted>2012-02-11T15:44:07Z</cp:lastPrinted>
  <dcterms:created xsi:type="dcterms:W3CDTF">2010-11-23T13:54:30Z</dcterms:created>
  <dcterms:modified xsi:type="dcterms:W3CDTF">2012-02-14T07:10:15Z</dcterms:modified>
</cp:coreProperties>
</file>