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52"/>
  </p:notesMasterIdLst>
  <p:handoutMasterIdLst>
    <p:handoutMasterId r:id="rId53"/>
  </p:handoutMasterIdLst>
  <p:sldIdLst>
    <p:sldId id="499" r:id="rId2"/>
    <p:sldId id="457" r:id="rId3"/>
    <p:sldId id="401" r:id="rId4"/>
    <p:sldId id="493" r:id="rId5"/>
    <p:sldId id="494" r:id="rId6"/>
    <p:sldId id="495" r:id="rId7"/>
    <p:sldId id="496" r:id="rId8"/>
    <p:sldId id="497" r:id="rId9"/>
    <p:sldId id="498" r:id="rId10"/>
    <p:sldId id="433" r:id="rId11"/>
    <p:sldId id="434" r:id="rId12"/>
    <p:sldId id="500" r:id="rId13"/>
    <p:sldId id="501" r:id="rId14"/>
    <p:sldId id="514" r:id="rId15"/>
    <p:sldId id="476" r:id="rId16"/>
    <p:sldId id="503" r:id="rId17"/>
    <p:sldId id="504" r:id="rId18"/>
    <p:sldId id="405" r:id="rId19"/>
    <p:sldId id="505" r:id="rId20"/>
    <p:sldId id="506" r:id="rId21"/>
    <p:sldId id="507" r:id="rId22"/>
    <p:sldId id="472" r:id="rId23"/>
    <p:sldId id="473" r:id="rId24"/>
    <p:sldId id="486" r:id="rId25"/>
    <p:sldId id="447" r:id="rId26"/>
    <p:sldId id="510" r:id="rId27"/>
    <p:sldId id="465" r:id="rId28"/>
    <p:sldId id="448" r:id="rId29"/>
    <p:sldId id="474" r:id="rId30"/>
    <p:sldId id="511" r:id="rId31"/>
    <p:sldId id="489" r:id="rId32"/>
    <p:sldId id="487" r:id="rId33"/>
    <p:sldId id="492" r:id="rId34"/>
    <p:sldId id="508" r:id="rId35"/>
    <p:sldId id="491" r:id="rId36"/>
    <p:sldId id="479" r:id="rId37"/>
    <p:sldId id="480" r:id="rId38"/>
    <p:sldId id="443" r:id="rId39"/>
    <p:sldId id="444" r:id="rId40"/>
    <p:sldId id="467" r:id="rId41"/>
    <p:sldId id="471" r:id="rId42"/>
    <p:sldId id="452" r:id="rId43"/>
    <p:sldId id="453" r:id="rId44"/>
    <p:sldId id="468" r:id="rId45"/>
    <p:sldId id="516" r:id="rId46"/>
    <p:sldId id="451" r:id="rId47"/>
    <p:sldId id="478" r:id="rId48"/>
    <p:sldId id="477" r:id="rId49"/>
    <p:sldId id="482" r:id="rId50"/>
    <p:sldId id="450" r:id="rId51"/>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499"/>
            <p14:sldId id="457"/>
            <p14:sldId id="401"/>
          </p14:sldIdLst>
        </p14:section>
        <p14:section name="Grundsätze" id="{DB05DC5F-D767-4959-B507-A832DADD7C38}">
          <p14:sldIdLst>
            <p14:sldId id="493"/>
            <p14:sldId id="494"/>
            <p14:sldId id="495"/>
            <p14:sldId id="496"/>
            <p14:sldId id="497"/>
            <p14:sldId id="498"/>
            <p14:sldId id="433"/>
            <p14:sldId id="434"/>
            <p14:sldId id="500"/>
          </p14:sldIdLst>
        </p14:section>
        <p14:section name="Nachhaltigkeitsdefinition" id="{58E14162-CB07-4120-AF33-C95F0591DC6D}">
          <p14:sldIdLst>
            <p14:sldId id="501"/>
            <p14:sldId id="514"/>
            <p14:sldId id="476"/>
            <p14:sldId id="503"/>
            <p14:sldId id="504"/>
            <p14:sldId id="405"/>
          </p14:sldIdLst>
        </p14:section>
        <p14:section name="Nachhaltigkeitsbewertung" id="{A2D1451D-463C-400D-8E15-28E581D1E85F}">
          <p14:sldIdLst>
            <p14:sldId id="505"/>
            <p14:sldId id="506"/>
            <p14:sldId id="507"/>
            <p14:sldId id="472"/>
            <p14:sldId id="473"/>
            <p14:sldId id="486"/>
            <p14:sldId id="447"/>
            <p14:sldId id="510"/>
            <p14:sldId id="465"/>
            <p14:sldId id="448"/>
            <p14:sldId id="474"/>
            <p14:sldId id="511"/>
            <p14:sldId id="489"/>
            <p14:sldId id="487"/>
            <p14:sldId id="492"/>
            <p14:sldId id="508"/>
            <p14:sldId id="491"/>
          </p14:sldIdLst>
        </p14:section>
        <p14:section name="Nachhaltigkeit des Biolandbaus" id="{795255C7-C2AB-4B39-876F-2A505418402A}">
          <p14:sldIdLst>
            <p14:sldId id="479"/>
            <p14:sldId id="480"/>
            <p14:sldId id="443"/>
            <p14:sldId id="444"/>
            <p14:sldId id="467"/>
            <p14:sldId id="471"/>
            <p14:sldId id="452"/>
            <p14:sldId id="453"/>
            <p14:sldId id="468"/>
            <p14:sldId id="516"/>
            <p14:sldId id="451"/>
            <p14:sldId id="478"/>
            <p14:sldId id="477"/>
            <p14:sldId id="482"/>
          </p14:sldIdLst>
        </p14:section>
        <p14:section name="Impressum" id="{208B2191-297F-49FD-A12C-AADF3C08501C}">
          <p14:sldIdLst>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93" clrIdx="0">
    <p:extLst>
      <p:ext uri="{19B8F6BF-5375-455C-9EA6-DF929625EA0E}">
        <p15:presenceInfo xmlns:p15="http://schemas.microsoft.com/office/powerpoint/2012/main" userId="S-1-5-21-1635401191-1135830115-316617838-58142" providerId="AD"/>
      </p:ext>
    </p:extLst>
  </p:cmAuthor>
  <p:cmAuthor id="2" name="Bissig Simone" initials="BS" lastIdx="16" clrIdx="1">
    <p:extLst>
      <p:ext uri="{19B8F6BF-5375-455C-9EA6-DF929625EA0E}">
        <p15:presenceInfo xmlns:p15="http://schemas.microsoft.com/office/powerpoint/2012/main" userId="S-1-5-21-1635401191-1135830115-316617838-56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F682"/>
    <a:srgbClr val="30AF0D"/>
    <a:srgbClr val="FCB260"/>
    <a:srgbClr val="FB8605"/>
    <a:srgbClr val="518FDB"/>
    <a:srgbClr val="00956F"/>
    <a:srgbClr val="2668B8"/>
    <a:srgbClr val="163D6C"/>
    <a:srgbClr val="1E5496"/>
    <a:srgbClr val="527C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9" autoAdjust="0"/>
    <p:restoredTop sz="94604" autoAdjust="0"/>
  </p:normalViewPr>
  <p:slideViewPr>
    <p:cSldViewPr>
      <p:cViewPr varScale="1">
        <p:scale>
          <a:sx n="83" d="100"/>
          <a:sy n="83" d="100"/>
        </p:scale>
        <p:origin x="932"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044"/>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1C85B-512A-484E-B179-B24144F19AC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CH"/>
        </a:p>
      </dgm:t>
    </dgm:pt>
    <dgm:pt modelId="{509E875A-A97B-4798-B73D-D526FB457812}">
      <dgm:prSet phldrT="[Text]" custT="1"/>
      <dgm:spPr>
        <a:solidFill>
          <a:schemeClr val="accent3">
            <a:lumMod val="40000"/>
            <a:lumOff val="60000"/>
          </a:schemeClr>
        </a:solidFill>
        <a:ln cap="sq">
          <a:noFill/>
          <a:round/>
        </a:ln>
        <a:effectLst/>
      </dgm:spPr>
      <dgm:t>
        <a:bodyPr/>
        <a:lstStyle/>
        <a:p>
          <a:r>
            <a:rPr lang="de-CH" altLang="de-DE" sz="1400" b="1" dirty="0" smtClean="0">
              <a:solidFill>
                <a:schemeClr val="tx1"/>
              </a:solidFill>
            </a:rPr>
            <a:t>Betriebseigene </a:t>
          </a:r>
          <a:br>
            <a:rPr lang="de-CH" altLang="de-DE" sz="1400" b="1" dirty="0" smtClean="0">
              <a:solidFill>
                <a:schemeClr val="tx1"/>
              </a:solidFill>
            </a:rPr>
          </a:br>
          <a:r>
            <a:rPr lang="de-CH" altLang="de-DE" sz="1400" b="1" dirty="0" smtClean="0">
              <a:solidFill>
                <a:schemeClr val="tx1"/>
              </a:solidFill>
            </a:rPr>
            <a:t>Futtermittel</a:t>
          </a:r>
          <a:endParaRPr lang="de-CH" sz="1400" b="1" dirty="0">
            <a:solidFill>
              <a:schemeClr val="tx1"/>
            </a:solidFill>
          </a:endParaRPr>
        </a:p>
      </dgm:t>
    </dgm:pt>
    <dgm:pt modelId="{BE045A2D-7A99-4F83-B347-CBCC9270B6A6}" type="parTrans" cxnId="{8AF29E5E-78A8-4CBE-91B1-CF52F8AC3F56}">
      <dgm:prSet/>
      <dgm:spPr/>
      <dgm:t>
        <a:bodyPr/>
        <a:lstStyle/>
        <a:p>
          <a:endParaRPr lang="de-CH"/>
        </a:p>
      </dgm:t>
    </dgm:pt>
    <dgm:pt modelId="{4100C470-8781-47B0-98B6-B9F10677DC66}" type="sibTrans" cxnId="{8AF29E5E-78A8-4CBE-91B1-CF52F8AC3F56}">
      <dgm:prSet/>
      <dgm:spPr>
        <a:ln w="76200">
          <a:solidFill>
            <a:schemeClr val="tx1">
              <a:lumMod val="50000"/>
              <a:lumOff val="50000"/>
            </a:schemeClr>
          </a:solidFill>
          <a:tailEnd type="triangle"/>
        </a:ln>
      </dgm:spPr>
      <dgm:t>
        <a:bodyPr/>
        <a:lstStyle/>
        <a:p>
          <a:endParaRPr lang="de-CH"/>
        </a:p>
      </dgm:t>
    </dgm:pt>
    <dgm:pt modelId="{9B349E51-FA73-43CF-B4BE-2A8C3C547A84}">
      <dgm:prSet phldrT="[Text]" custT="1"/>
      <dgm:spPr>
        <a:solidFill>
          <a:schemeClr val="accent3">
            <a:lumMod val="40000"/>
            <a:lumOff val="60000"/>
          </a:schemeClr>
        </a:solidFill>
        <a:ln cap="sq">
          <a:noFill/>
          <a:round/>
        </a:ln>
        <a:effectLst/>
      </dgm:spPr>
      <dgm:t>
        <a:bodyPr/>
        <a:lstStyle/>
        <a:p>
          <a:r>
            <a:rPr lang="fr-CH" altLang="de-DE" sz="1400" b="1" dirty="0" smtClean="0">
              <a:solidFill>
                <a:schemeClr val="tx1"/>
              </a:solidFill>
            </a:rPr>
            <a:t>Betriebseigene organische Dünger</a:t>
          </a:r>
          <a:endParaRPr lang="de-CH" sz="1400" b="1" dirty="0">
            <a:solidFill>
              <a:schemeClr val="tx1"/>
            </a:solidFill>
          </a:endParaRPr>
        </a:p>
      </dgm:t>
    </dgm:pt>
    <dgm:pt modelId="{51BBE95A-9F63-43C1-8983-7CACDE87C023}" type="parTrans" cxnId="{C11FD222-810D-4222-B2C1-3A629D9BC132}">
      <dgm:prSet/>
      <dgm:spPr/>
      <dgm:t>
        <a:bodyPr/>
        <a:lstStyle/>
        <a:p>
          <a:endParaRPr lang="de-CH"/>
        </a:p>
      </dgm:t>
    </dgm:pt>
    <dgm:pt modelId="{40D604D0-67E2-4F0B-888D-946268558ADC}" type="sibTrans" cxnId="{C11FD222-810D-4222-B2C1-3A629D9BC132}">
      <dgm:prSet/>
      <dgm:spPr>
        <a:ln w="76200">
          <a:solidFill>
            <a:schemeClr val="tx1">
              <a:lumMod val="50000"/>
              <a:lumOff val="50000"/>
            </a:schemeClr>
          </a:solidFill>
          <a:tailEnd type="triangle"/>
        </a:ln>
      </dgm:spPr>
      <dgm:t>
        <a:bodyPr/>
        <a:lstStyle/>
        <a:p>
          <a:endParaRPr lang="de-CH"/>
        </a:p>
      </dgm:t>
    </dgm:pt>
    <dgm:pt modelId="{F6F73B23-2C23-4A9E-9F9F-A64573627735}">
      <dgm:prSet phldrT="[Text]" custT="1"/>
      <dgm:spPr>
        <a:solidFill>
          <a:schemeClr val="accent3">
            <a:lumMod val="40000"/>
            <a:lumOff val="60000"/>
          </a:schemeClr>
        </a:solidFill>
        <a:ln cap="sq">
          <a:noFill/>
          <a:round/>
        </a:ln>
        <a:effectLst/>
      </dgm:spPr>
      <dgm:t>
        <a:bodyPr/>
        <a:lstStyle/>
        <a:p>
          <a:r>
            <a:rPr lang="de-CH" altLang="de-DE" sz="1400" b="1" dirty="0" smtClean="0">
              <a:solidFill>
                <a:schemeClr val="tx1"/>
              </a:solidFill>
            </a:rPr>
            <a:t>Verbesserte Boden-fruchtbarkeit</a:t>
          </a:r>
          <a:endParaRPr lang="de-CH" sz="1400" b="1" dirty="0">
            <a:solidFill>
              <a:schemeClr val="tx1"/>
            </a:solidFill>
          </a:endParaRPr>
        </a:p>
      </dgm:t>
    </dgm:pt>
    <dgm:pt modelId="{09A297AE-F01D-4D6F-8F4F-28DBB1FE6672}" type="parTrans" cxnId="{CDFECD17-B755-471B-9BDE-C19D05A2EC63}">
      <dgm:prSet/>
      <dgm:spPr/>
      <dgm:t>
        <a:bodyPr/>
        <a:lstStyle/>
        <a:p>
          <a:endParaRPr lang="de-CH"/>
        </a:p>
      </dgm:t>
    </dgm:pt>
    <dgm:pt modelId="{C612E226-765A-48FC-8D71-7C03650A0B87}" type="sibTrans" cxnId="{CDFECD17-B755-471B-9BDE-C19D05A2EC63}">
      <dgm:prSet/>
      <dgm:spPr>
        <a:ln w="76200">
          <a:solidFill>
            <a:schemeClr val="tx1">
              <a:lumMod val="50000"/>
              <a:lumOff val="50000"/>
            </a:schemeClr>
          </a:solidFill>
          <a:tailEnd type="triangle"/>
        </a:ln>
      </dgm:spPr>
      <dgm:t>
        <a:bodyPr/>
        <a:lstStyle/>
        <a:p>
          <a:endParaRPr lang="de-CH"/>
        </a:p>
      </dgm:t>
    </dgm:pt>
    <dgm:pt modelId="{B26B6DEB-9D2F-41D4-B79A-D21FCE77E3C6}">
      <dgm:prSet phldrT="[Text]" custT="1"/>
      <dgm:spPr>
        <a:solidFill>
          <a:schemeClr val="accent3">
            <a:lumMod val="40000"/>
            <a:lumOff val="60000"/>
          </a:schemeClr>
        </a:solidFill>
        <a:ln cap="sq">
          <a:noFill/>
          <a:round/>
        </a:ln>
        <a:effectLst/>
      </dgm:spPr>
      <dgm:t>
        <a:bodyPr/>
        <a:lstStyle/>
        <a:p>
          <a:r>
            <a:rPr lang="fr-CH" altLang="de-DE" sz="1400" b="1" dirty="0" smtClean="0">
              <a:solidFill>
                <a:schemeClr val="tx1"/>
              </a:solidFill>
            </a:rPr>
            <a:t>Pflanzenschutz ohne Chemie</a:t>
          </a:r>
          <a:endParaRPr lang="de-CH" sz="1400" b="1" dirty="0">
            <a:solidFill>
              <a:schemeClr val="tx1"/>
            </a:solidFill>
          </a:endParaRPr>
        </a:p>
      </dgm:t>
    </dgm:pt>
    <dgm:pt modelId="{AB33B796-9399-4453-B214-30B84A39C3D5}" type="parTrans" cxnId="{1EC13EF0-8016-4BD5-892F-DDE6E3E42BD5}">
      <dgm:prSet/>
      <dgm:spPr/>
      <dgm:t>
        <a:bodyPr/>
        <a:lstStyle/>
        <a:p>
          <a:endParaRPr lang="de-CH"/>
        </a:p>
      </dgm:t>
    </dgm:pt>
    <dgm:pt modelId="{CE4286BA-A442-4FF2-B6AF-891EEFCCBB27}" type="sibTrans" cxnId="{1EC13EF0-8016-4BD5-892F-DDE6E3E42BD5}">
      <dgm:prSet/>
      <dgm:spPr>
        <a:ln w="76200">
          <a:solidFill>
            <a:schemeClr val="tx1">
              <a:lumMod val="50000"/>
              <a:lumOff val="50000"/>
            </a:schemeClr>
          </a:solidFill>
          <a:tailEnd type="triangle"/>
        </a:ln>
      </dgm:spPr>
      <dgm:t>
        <a:bodyPr/>
        <a:lstStyle/>
        <a:p>
          <a:endParaRPr lang="de-CH"/>
        </a:p>
      </dgm:t>
    </dgm:pt>
    <dgm:pt modelId="{BA8CD368-4F1E-4074-8AAE-01F1677D5A23}" type="pres">
      <dgm:prSet presAssocID="{B6A1C85B-512A-484E-B179-B24144F19ACD}" presName="cycle" presStyleCnt="0">
        <dgm:presLayoutVars>
          <dgm:dir/>
          <dgm:resizeHandles val="exact"/>
        </dgm:presLayoutVars>
      </dgm:prSet>
      <dgm:spPr/>
      <dgm:t>
        <a:bodyPr/>
        <a:lstStyle/>
        <a:p>
          <a:endParaRPr lang="de-CH"/>
        </a:p>
      </dgm:t>
    </dgm:pt>
    <dgm:pt modelId="{F9C3B54F-9ECE-44A3-BEF7-AF923927C493}" type="pres">
      <dgm:prSet presAssocID="{509E875A-A97B-4798-B73D-D526FB457812}" presName="node" presStyleLbl="node1" presStyleIdx="0" presStyleCnt="4" custScaleX="111623" custScaleY="71553">
        <dgm:presLayoutVars>
          <dgm:bulletEnabled val="1"/>
        </dgm:presLayoutVars>
      </dgm:prSet>
      <dgm:spPr/>
      <dgm:t>
        <a:bodyPr/>
        <a:lstStyle/>
        <a:p>
          <a:endParaRPr lang="de-CH"/>
        </a:p>
      </dgm:t>
    </dgm:pt>
    <dgm:pt modelId="{2BB15710-BCDC-4565-A9DB-7A1D40B72A8A}" type="pres">
      <dgm:prSet presAssocID="{509E875A-A97B-4798-B73D-D526FB457812}" presName="spNode" presStyleCnt="0"/>
      <dgm:spPr/>
    </dgm:pt>
    <dgm:pt modelId="{F2B6E579-27F0-4A63-811D-F348381D85AB}" type="pres">
      <dgm:prSet presAssocID="{4100C470-8781-47B0-98B6-B9F10677DC66}" presName="sibTrans" presStyleLbl="sibTrans1D1" presStyleIdx="0" presStyleCnt="4"/>
      <dgm:spPr/>
      <dgm:t>
        <a:bodyPr/>
        <a:lstStyle/>
        <a:p>
          <a:endParaRPr lang="de-CH"/>
        </a:p>
      </dgm:t>
    </dgm:pt>
    <dgm:pt modelId="{111F6B68-9587-42BF-AF67-BE377EC9B08A}" type="pres">
      <dgm:prSet presAssocID="{9B349E51-FA73-43CF-B4BE-2A8C3C547A84}" presName="node" presStyleLbl="node1" presStyleIdx="1" presStyleCnt="4" custScaleX="111623" custScaleY="71553" custRadScaleRad="112537">
        <dgm:presLayoutVars>
          <dgm:bulletEnabled val="1"/>
        </dgm:presLayoutVars>
      </dgm:prSet>
      <dgm:spPr/>
      <dgm:t>
        <a:bodyPr/>
        <a:lstStyle/>
        <a:p>
          <a:endParaRPr lang="de-CH"/>
        </a:p>
      </dgm:t>
    </dgm:pt>
    <dgm:pt modelId="{7E686329-3C2F-4167-91A2-427297C6995E}" type="pres">
      <dgm:prSet presAssocID="{9B349E51-FA73-43CF-B4BE-2A8C3C547A84}" presName="spNode" presStyleCnt="0"/>
      <dgm:spPr/>
    </dgm:pt>
    <dgm:pt modelId="{AF6591C5-1351-499E-8407-9540FE8CB0DE}" type="pres">
      <dgm:prSet presAssocID="{40D604D0-67E2-4F0B-888D-946268558ADC}" presName="sibTrans" presStyleLbl="sibTrans1D1" presStyleIdx="1" presStyleCnt="4"/>
      <dgm:spPr/>
      <dgm:t>
        <a:bodyPr/>
        <a:lstStyle/>
        <a:p>
          <a:endParaRPr lang="de-CH"/>
        </a:p>
      </dgm:t>
    </dgm:pt>
    <dgm:pt modelId="{D573BEAF-0FC2-40CF-910F-1F1A09275B14}" type="pres">
      <dgm:prSet presAssocID="{F6F73B23-2C23-4A9E-9F9F-A64573627735}" presName="node" presStyleLbl="node1" presStyleIdx="2" presStyleCnt="4" custScaleX="111623" custScaleY="71553">
        <dgm:presLayoutVars>
          <dgm:bulletEnabled val="1"/>
        </dgm:presLayoutVars>
      </dgm:prSet>
      <dgm:spPr/>
      <dgm:t>
        <a:bodyPr/>
        <a:lstStyle/>
        <a:p>
          <a:endParaRPr lang="de-CH"/>
        </a:p>
      </dgm:t>
    </dgm:pt>
    <dgm:pt modelId="{DBF6E6AB-122B-41DD-AEFA-C88ADA95DC04}" type="pres">
      <dgm:prSet presAssocID="{F6F73B23-2C23-4A9E-9F9F-A64573627735}" presName="spNode" presStyleCnt="0"/>
      <dgm:spPr/>
    </dgm:pt>
    <dgm:pt modelId="{8A51617A-A581-432D-8912-2A5EB4A69B17}" type="pres">
      <dgm:prSet presAssocID="{C612E226-765A-48FC-8D71-7C03650A0B87}" presName="sibTrans" presStyleLbl="sibTrans1D1" presStyleIdx="2" presStyleCnt="4"/>
      <dgm:spPr/>
      <dgm:t>
        <a:bodyPr/>
        <a:lstStyle/>
        <a:p>
          <a:endParaRPr lang="de-CH"/>
        </a:p>
      </dgm:t>
    </dgm:pt>
    <dgm:pt modelId="{4AD16A2E-438D-43F1-9456-31B628755AA0}" type="pres">
      <dgm:prSet presAssocID="{B26B6DEB-9D2F-41D4-B79A-D21FCE77E3C6}" presName="node" presStyleLbl="node1" presStyleIdx="3" presStyleCnt="4" custScaleX="111623" custScaleY="71553" custRadScaleRad="112571">
        <dgm:presLayoutVars>
          <dgm:bulletEnabled val="1"/>
        </dgm:presLayoutVars>
      </dgm:prSet>
      <dgm:spPr/>
      <dgm:t>
        <a:bodyPr/>
        <a:lstStyle/>
        <a:p>
          <a:endParaRPr lang="de-CH"/>
        </a:p>
      </dgm:t>
    </dgm:pt>
    <dgm:pt modelId="{B9DFC15E-79C7-487E-850C-43F509DFE6D4}" type="pres">
      <dgm:prSet presAssocID="{B26B6DEB-9D2F-41D4-B79A-D21FCE77E3C6}" presName="spNode" presStyleCnt="0"/>
      <dgm:spPr/>
    </dgm:pt>
    <dgm:pt modelId="{C10DF9CE-CD50-431A-9AA0-4FD0883861C4}" type="pres">
      <dgm:prSet presAssocID="{CE4286BA-A442-4FF2-B6AF-891EEFCCBB27}" presName="sibTrans" presStyleLbl="sibTrans1D1" presStyleIdx="3" presStyleCnt="4"/>
      <dgm:spPr/>
      <dgm:t>
        <a:bodyPr/>
        <a:lstStyle/>
        <a:p>
          <a:endParaRPr lang="de-CH"/>
        </a:p>
      </dgm:t>
    </dgm:pt>
  </dgm:ptLst>
  <dgm:cxnLst>
    <dgm:cxn modelId="{D03313A5-0E34-4E0F-BCC4-FAEA75DC59BE}" type="presOf" srcId="{9B349E51-FA73-43CF-B4BE-2A8C3C547A84}" destId="{111F6B68-9587-42BF-AF67-BE377EC9B08A}" srcOrd="0" destOrd="0" presId="urn:microsoft.com/office/officeart/2005/8/layout/cycle5"/>
    <dgm:cxn modelId="{C11FD222-810D-4222-B2C1-3A629D9BC132}" srcId="{B6A1C85B-512A-484E-B179-B24144F19ACD}" destId="{9B349E51-FA73-43CF-B4BE-2A8C3C547A84}" srcOrd="1" destOrd="0" parTransId="{51BBE95A-9F63-43C1-8983-7CACDE87C023}" sibTransId="{40D604D0-67E2-4F0B-888D-946268558ADC}"/>
    <dgm:cxn modelId="{AA3E6DFF-04CA-40A2-AE36-9AFDC8F7E5F0}" type="presOf" srcId="{4100C470-8781-47B0-98B6-B9F10677DC66}" destId="{F2B6E579-27F0-4A63-811D-F348381D85AB}" srcOrd="0" destOrd="0" presId="urn:microsoft.com/office/officeart/2005/8/layout/cycle5"/>
    <dgm:cxn modelId="{1908BD76-F373-4171-8887-24A44184492B}" type="presOf" srcId="{C612E226-765A-48FC-8D71-7C03650A0B87}" destId="{8A51617A-A581-432D-8912-2A5EB4A69B17}" srcOrd="0" destOrd="0" presId="urn:microsoft.com/office/officeart/2005/8/layout/cycle5"/>
    <dgm:cxn modelId="{1EC13EF0-8016-4BD5-892F-DDE6E3E42BD5}" srcId="{B6A1C85B-512A-484E-B179-B24144F19ACD}" destId="{B26B6DEB-9D2F-41D4-B79A-D21FCE77E3C6}" srcOrd="3" destOrd="0" parTransId="{AB33B796-9399-4453-B214-30B84A39C3D5}" sibTransId="{CE4286BA-A442-4FF2-B6AF-891EEFCCBB27}"/>
    <dgm:cxn modelId="{6A56766F-520D-4CF5-BBE2-2B1EFCA69EC5}" type="presOf" srcId="{40D604D0-67E2-4F0B-888D-946268558ADC}" destId="{AF6591C5-1351-499E-8407-9540FE8CB0DE}" srcOrd="0" destOrd="0" presId="urn:microsoft.com/office/officeart/2005/8/layout/cycle5"/>
    <dgm:cxn modelId="{7C4FF4BF-F257-459B-B60A-E6A33F27C5A5}" type="presOf" srcId="{B6A1C85B-512A-484E-B179-B24144F19ACD}" destId="{BA8CD368-4F1E-4074-8AAE-01F1677D5A23}" srcOrd="0" destOrd="0" presId="urn:microsoft.com/office/officeart/2005/8/layout/cycle5"/>
    <dgm:cxn modelId="{CDFECD17-B755-471B-9BDE-C19D05A2EC63}" srcId="{B6A1C85B-512A-484E-B179-B24144F19ACD}" destId="{F6F73B23-2C23-4A9E-9F9F-A64573627735}" srcOrd="2" destOrd="0" parTransId="{09A297AE-F01D-4D6F-8F4F-28DBB1FE6672}" sibTransId="{C612E226-765A-48FC-8D71-7C03650A0B87}"/>
    <dgm:cxn modelId="{0B0C93B8-8133-43B6-AAEA-ABA9DF1998E2}" type="presOf" srcId="{CE4286BA-A442-4FF2-B6AF-891EEFCCBB27}" destId="{C10DF9CE-CD50-431A-9AA0-4FD0883861C4}" srcOrd="0" destOrd="0" presId="urn:microsoft.com/office/officeart/2005/8/layout/cycle5"/>
    <dgm:cxn modelId="{8AF29E5E-78A8-4CBE-91B1-CF52F8AC3F56}" srcId="{B6A1C85B-512A-484E-B179-B24144F19ACD}" destId="{509E875A-A97B-4798-B73D-D526FB457812}" srcOrd="0" destOrd="0" parTransId="{BE045A2D-7A99-4F83-B347-CBCC9270B6A6}" sibTransId="{4100C470-8781-47B0-98B6-B9F10677DC66}"/>
    <dgm:cxn modelId="{FAC70B34-67CF-4994-AFEC-1A2E9A37428A}" type="presOf" srcId="{F6F73B23-2C23-4A9E-9F9F-A64573627735}" destId="{D573BEAF-0FC2-40CF-910F-1F1A09275B14}" srcOrd="0" destOrd="0" presId="urn:microsoft.com/office/officeart/2005/8/layout/cycle5"/>
    <dgm:cxn modelId="{E941458A-93CA-4B2C-8C73-E86C1D5A8DFE}" type="presOf" srcId="{B26B6DEB-9D2F-41D4-B79A-D21FCE77E3C6}" destId="{4AD16A2E-438D-43F1-9456-31B628755AA0}" srcOrd="0" destOrd="0" presId="urn:microsoft.com/office/officeart/2005/8/layout/cycle5"/>
    <dgm:cxn modelId="{397CEC55-6C2E-4BF9-A97B-0E95F61A4FEB}" type="presOf" srcId="{509E875A-A97B-4798-B73D-D526FB457812}" destId="{F9C3B54F-9ECE-44A3-BEF7-AF923927C493}" srcOrd="0" destOrd="0" presId="urn:microsoft.com/office/officeart/2005/8/layout/cycle5"/>
    <dgm:cxn modelId="{F27D42A8-6C90-4BFF-BE3F-52187F1133AE}" type="presParOf" srcId="{BA8CD368-4F1E-4074-8AAE-01F1677D5A23}" destId="{F9C3B54F-9ECE-44A3-BEF7-AF923927C493}" srcOrd="0" destOrd="0" presId="urn:microsoft.com/office/officeart/2005/8/layout/cycle5"/>
    <dgm:cxn modelId="{C0A4ADD8-38E5-4F63-B3A1-F18050112641}" type="presParOf" srcId="{BA8CD368-4F1E-4074-8AAE-01F1677D5A23}" destId="{2BB15710-BCDC-4565-A9DB-7A1D40B72A8A}" srcOrd="1" destOrd="0" presId="urn:microsoft.com/office/officeart/2005/8/layout/cycle5"/>
    <dgm:cxn modelId="{18D9AD2C-012E-45E7-B115-D0165ED5DE7A}" type="presParOf" srcId="{BA8CD368-4F1E-4074-8AAE-01F1677D5A23}" destId="{F2B6E579-27F0-4A63-811D-F348381D85AB}" srcOrd="2" destOrd="0" presId="urn:microsoft.com/office/officeart/2005/8/layout/cycle5"/>
    <dgm:cxn modelId="{F96FBB18-44BE-47EE-BBC2-39A125B129CE}" type="presParOf" srcId="{BA8CD368-4F1E-4074-8AAE-01F1677D5A23}" destId="{111F6B68-9587-42BF-AF67-BE377EC9B08A}" srcOrd="3" destOrd="0" presId="urn:microsoft.com/office/officeart/2005/8/layout/cycle5"/>
    <dgm:cxn modelId="{A2AF820F-1147-4708-AEE2-FF670F414C29}" type="presParOf" srcId="{BA8CD368-4F1E-4074-8AAE-01F1677D5A23}" destId="{7E686329-3C2F-4167-91A2-427297C6995E}" srcOrd="4" destOrd="0" presId="urn:microsoft.com/office/officeart/2005/8/layout/cycle5"/>
    <dgm:cxn modelId="{9B021DD5-E6BD-456A-A7EB-9067F5720C82}" type="presParOf" srcId="{BA8CD368-4F1E-4074-8AAE-01F1677D5A23}" destId="{AF6591C5-1351-499E-8407-9540FE8CB0DE}" srcOrd="5" destOrd="0" presId="urn:microsoft.com/office/officeart/2005/8/layout/cycle5"/>
    <dgm:cxn modelId="{37DFD9D5-CBD6-4946-B6F0-4EFEAE88F1A5}" type="presParOf" srcId="{BA8CD368-4F1E-4074-8AAE-01F1677D5A23}" destId="{D573BEAF-0FC2-40CF-910F-1F1A09275B14}" srcOrd="6" destOrd="0" presId="urn:microsoft.com/office/officeart/2005/8/layout/cycle5"/>
    <dgm:cxn modelId="{2B3AE401-23AE-496E-83F0-98B0062A35E8}" type="presParOf" srcId="{BA8CD368-4F1E-4074-8AAE-01F1677D5A23}" destId="{DBF6E6AB-122B-41DD-AEFA-C88ADA95DC04}" srcOrd="7" destOrd="0" presId="urn:microsoft.com/office/officeart/2005/8/layout/cycle5"/>
    <dgm:cxn modelId="{AB447553-4B32-4548-82BB-DD502AE85237}" type="presParOf" srcId="{BA8CD368-4F1E-4074-8AAE-01F1677D5A23}" destId="{8A51617A-A581-432D-8912-2A5EB4A69B17}" srcOrd="8" destOrd="0" presId="urn:microsoft.com/office/officeart/2005/8/layout/cycle5"/>
    <dgm:cxn modelId="{012A36B5-DE3D-4021-8005-DEB753593CCB}" type="presParOf" srcId="{BA8CD368-4F1E-4074-8AAE-01F1677D5A23}" destId="{4AD16A2E-438D-43F1-9456-31B628755AA0}" srcOrd="9" destOrd="0" presId="urn:microsoft.com/office/officeart/2005/8/layout/cycle5"/>
    <dgm:cxn modelId="{44DF7E8A-C0E0-4942-8C49-8BAF45C2109C}" type="presParOf" srcId="{BA8CD368-4F1E-4074-8AAE-01F1677D5A23}" destId="{B9DFC15E-79C7-487E-850C-43F509DFE6D4}" srcOrd="10" destOrd="0" presId="urn:microsoft.com/office/officeart/2005/8/layout/cycle5"/>
    <dgm:cxn modelId="{D36E47A5-751A-4874-90A6-5ABA3B2A89EF}" type="presParOf" srcId="{BA8CD368-4F1E-4074-8AAE-01F1677D5A23}" destId="{C10DF9CE-CD50-431A-9AA0-4FD0883861C4}"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5A0F6-D63A-4F83-98F5-2A6C7403DEA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de-CH"/>
        </a:p>
      </dgm:t>
    </dgm:pt>
    <dgm:pt modelId="{EC1883CC-8C4B-4A77-A096-E677DF33114A}">
      <dgm:prSet phldrT="[Text]" custT="1"/>
      <dgm:spPr>
        <a:solidFill>
          <a:srgbClr val="66952E"/>
        </a:solidFill>
        <a:ln>
          <a:noFill/>
        </a:ln>
      </dgm:spPr>
      <dgm:t>
        <a:bodyPr/>
        <a:lstStyle/>
        <a:p>
          <a:r>
            <a:rPr lang="de-CH" sz="1800" b="1" dirty="0" smtClean="0">
              <a:solidFill>
                <a:schemeClr val="bg1"/>
              </a:solidFill>
            </a:rPr>
            <a:t>Ökologie</a:t>
          </a:r>
          <a:endParaRPr lang="de-CH" sz="1800" b="1" dirty="0">
            <a:solidFill>
              <a:schemeClr val="bg1"/>
            </a:solidFill>
          </a:endParaRPr>
        </a:p>
      </dgm:t>
    </dgm:pt>
    <dgm:pt modelId="{00D3D35D-4B8B-4D92-9A85-6D69ED527006}" type="parTrans" cxnId="{550A4BA7-F30B-4DD8-BF9D-548BA6A85149}">
      <dgm:prSet/>
      <dgm:spPr/>
      <dgm:t>
        <a:bodyPr/>
        <a:lstStyle/>
        <a:p>
          <a:endParaRPr lang="de-CH" sz="1800"/>
        </a:p>
      </dgm:t>
    </dgm:pt>
    <dgm:pt modelId="{91D67996-D22B-4E22-A150-791875E8E570}" type="sibTrans" cxnId="{550A4BA7-F30B-4DD8-BF9D-548BA6A85149}">
      <dgm:prSet/>
      <dgm:spPr/>
      <dgm:t>
        <a:bodyPr/>
        <a:lstStyle/>
        <a:p>
          <a:endParaRPr lang="de-CH" sz="1800"/>
        </a:p>
      </dgm:t>
    </dgm:pt>
    <dgm:pt modelId="{FFF4548F-D54E-494C-B552-C91FD44CDC7F}">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Naturschutz</a:t>
          </a:r>
          <a:endParaRPr lang="de-CH" sz="1600" dirty="0">
            <a:solidFill>
              <a:schemeClr val="bg1"/>
            </a:solidFill>
          </a:endParaRPr>
        </a:p>
      </dgm:t>
    </dgm:pt>
    <dgm:pt modelId="{5925BD81-A4B7-4CF6-957E-D1A7A6140CF3}" type="parTrans" cxnId="{FCCF0C90-3135-447D-8EEA-E2309324601A}">
      <dgm:prSet/>
      <dgm:spPr/>
      <dgm:t>
        <a:bodyPr/>
        <a:lstStyle/>
        <a:p>
          <a:endParaRPr lang="de-CH" sz="1800"/>
        </a:p>
      </dgm:t>
    </dgm:pt>
    <dgm:pt modelId="{45614120-5B4B-45BE-B1F4-46BB9A37654C}" type="sibTrans" cxnId="{FCCF0C90-3135-447D-8EEA-E2309324601A}">
      <dgm:prSet/>
      <dgm:spPr/>
      <dgm:t>
        <a:bodyPr/>
        <a:lstStyle/>
        <a:p>
          <a:endParaRPr lang="de-CH" sz="1800"/>
        </a:p>
      </dgm:t>
    </dgm:pt>
    <dgm:pt modelId="{4A8AC2D8-1A3D-466D-94CD-136C0CD653D0}">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Schutz von Wasser, Luft, Boden</a:t>
          </a:r>
          <a:endParaRPr lang="de-CH" sz="1600" dirty="0">
            <a:solidFill>
              <a:schemeClr val="bg1"/>
            </a:solidFill>
          </a:endParaRPr>
        </a:p>
      </dgm:t>
    </dgm:pt>
    <dgm:pt modelId="{CF3926CB-721F-42DF-899C-1BCCCBA310C9}" type="parTrans" cxnId="{4392A51E-CF2E-44DA-94EF-B2014731AEF9}">
      <dgm:prSet/>
      <dgm:spPr/>
      <dgm:t>
        <a:bodyPr/>
        <a:lstStyle/>
        <a:p>
          <a:endParaRPr lang="de-CH" sz="1800"/>
        </a:p>
      </dgm:t>
    </dgm:pt>
    <dgm:pt modelId="{69E9FAA6-2177-4769-ACB3-3F60C4635F7F}" type="sibTrans" cxnId="{4392A51E-CF2E-44DA-94EF-B2014731AEF9}">
      <dgm:prSet/>
      <dgm:spPr/>
      <dgm:t>
        <a:bodyPr/>
        <a:lstStyle/>
        <a:p>
          <a:endParaRPr lang="de-CH" sz="1800"/>
        </a:p>
      </dgm:t>
    </dgm:pt>
    <dgm:pt modelId="{CFB871F4-28B0-4263-A1F3-5182E50A4899}">
      <dgm:prSet phldrT="[Text]" custT="1"/>
      <dgm:spPr>
        <a:solidFill>
          <a:srgbClr val="9E005E"/>
        </a:solidFill>
        <a:ln>
          <a:noFill/>
        </a:ln>
      </dgm:spPr>
      <dgm:t>
        <a:bodyPr/>
        <a:lstStyle/>
        <a:p>
          <a:r>
            <a:rPr lang="de-CH" sz="1800" b="1" dirty="0" smtClean="0">
              <a:solidFill>
                <a:schemeClr val="bg1"/>
              </a:solidFill>
            </a:rPr>
            <a:t>Ökonomie</a:t>
          </a:r>
          <a:endParaRPr lang="de-CH" sz="1800" b="1" dirty="0">
            <a:solidFill>
              <a:schemeClr val="bg1"/>
            </a:solidFill>
          </a:endParaRPr>
        </a:p>
      </dgm:t>
    </dgm:pt>
    <dgm:pt modelId="{813D0414-711A-4400-AFE7-D094BC0AA528}" type="parTrans" cxnId="{898B6B98-DD56-4670-B401-D8FEB1983716}">
      <dgm:prSet/>
      <dgm:spPr/>
      <dgm:t>
        <a:bodyPr/>
        <a:lstStyle/>
        <a:p>
          <a:endParaRPr lang="de-CH" sz="1800"/>
        </a:p>
      </dgm:t>
    </dgm:pt>
    <dgm:pt modelId="{D43FE50F-AD2F-436D-95C3-E6ACE96202F2}" type="sibTrans" cxnId="{898B6B98-DD56-4670-B401-D8FEB1983716}">
      <dgm:prSet/>
      <dgm:spPr/>
      <dgm:t>
        <a:bodyPr/>
        <a:lstStyle/>
        <a:p>
          <a:endParaRPr lang="de-CH" sz="1800"/>
        </a:p>
      </dgm:t>
    </dgm:pt>
    <dgm:pt modelId="{F9528B93-9F65-4A7D-873A-E5DBAEC3D914}">
      <dgm:prSet phldrT="[Text]" custT="1"/>
      <dgm:spPr>
        <a:solidFill>
          <a:srgbClr val="9E005E">
            <a:alpha val="55000"/>
          </a:srgbClr>
        </a:solidFill>
        <a:ln>
          <a:noFill/>
        </a:ln>
      </dgm:spPr>
      <dgm:t>
        <a:bodyPr/>
        <a:lstStyle/>
        <a:p>
          <a:pPr>
            <a:lnSpc>
              <a:spcPts val="2300"/>
            </a:lnSpc>
          </a:pPr>
          <a:r>
            <a:rPr lang="de-CH" sz="1600" dirty="0" smtClean="0">
              <a:solidFill>
                <a:schemeClr val="bg1"/>
              </a:solidFill>
            </a:rPr>
            <a:t>Wirtschaftlichkeit</a:t>
          </a:r>
          <a:endParaRPr lang="de-CH" sz="1600" dirty="0">
            <a:solidFill>
              <a:schemeClr val="bg1"/>
            </a:solidFill>
          </a:endParaRPr>
        </a:p>
      </dgm:t>
    </dgm:pt>
    <dgm:pt modelId="{CD558DA0-E27C-4DF9-97E8-D4ACA80B1DE3}" type="parTrans" cxnId="{92406CE3-2B9F-4E17-8518-5FAF8A40A04F}">
      <dgm:prSet/>
      <dgm:spPr/>
      <dgm:t>
        <a:bodyPr/>
        <a:lstStyle/>
        <a:p>
          <a:endParaRPr lang="de-CH" sz="1800"/>
        </a:p>
      </dgm:t>
    </dgm:pt>
    <dgm:pt modelId="{54CAA0E7-EAAF-4D63-B599-6F89CBE392CA}" type="sibTrans" cxnId="{92406CE3-2B9F-4E17-8518-5FAF8A40A04F}">
      <dgm:prSet/>
      <dgm:spPr/>
      <dgm:t>
        <a:bodyPr/>
        <a:lstStyle/>
        <a:p>
          <a:endParaRPr lang="de-CH" sz="1800"/>
        </a:p>
      </dgm:t>
    </dgm:pt>
    <dgm:pt modelId="{8FC6E141-F6B8-4BA0-BAA5-8C59701D3559}">
      <dgm:prSet phldrT="[Text]" custT="1"/>
      <dgm:spPr>
        <a:solidFill>
          <a:srgbClr val="9E005E">
            <a:alpha val="55000"/>
          </a:srgbClr>
        </a:solidFill>
        <a:ln>
          <a:noFill/>
        </a:ln>
      </dgm:spPr>
      <dgm:t>
        <a:bodyPr/>
        <a:lstStyle/>
        <a:p>
          <a:pPr>
            <a:lnSpc>
              <a:spcPts val="2300"/>
            </a:lnSpc>
          </a:pPr>
          <a:r>
            <a:rPr lang="de-CH" sz="1600" dirty="0" smtClean="0">
              <a:solidFill>
                <a:schemeClr val="bg1"/>
              </a:solidFill>
            </a:rPr>
            <a:t>Energieproduktion</a:t>
          </a:r>
          <a:endParaRPr lang="de-CH" sz="1600" dirty="0">
            <a:solidFill>
              <a:schemeClr val="bg1"/>
            </a:solidFill>
          </a:endParaRPr>
        </a:p>
      </dgm:t>
    </dgm:pt>
    <dgm:pt modelId="{D97B57B2-EDC9-4500-8886-3DA3C6BCFB3C}" type="parTrans" cxnId="{EBB0BFDE-D6DB-463D-BAD9-DDD7BC1443CD}">
      <dgm:prSet/>
      <dgm:spPr/>
      <dgm:t>
        <a:bodyPr/>
        <a:lstStyle/>
        <a:p>
          <a:endParaRPr lang="de-CH" sz="1800"/>
        </a:p>
      </dgm:t>
    </dgm:pt>
    <dgm:pt modelId="{E86051B0-AFCF-4CA5-8142-9C08B1B5A09A}" type="sibTrans" cxnId="{EBB0BFDE-D6DB-463D-BAD9-DDD7BC1443CD}">
      <dgm:prSet/>
      <dgm:spPr/>
      <dgm:t>
        <a:bodyPr/>
        <a:lstStyle/>
        <a:p>
          <a:endParaRPr lang="de-CH" sz="1800"/>
        </a:p>
      </dgm:t>
    </dgm:pt>
    <dgm:pt modelId="{FBDE9BC7-D462-47DF-8030-5E05ED610F09}">
      <dgm:prSet phldrT="[Text]" custT="1"/>
      <dgm:spPr>
        <a:solidFill>
          <a:srgbClr val="CA6C18"/>
        </a:solidFill>
        <a:ln>
          <a:noFill/>
        </a:ln>
      </dgm:spPr>
      <dgm:t>
        <a:bodyPr/>
        <a:lstStyle/>
        <a:p>
          <a:r>
            <a:rPr lang="de-CH" sz="1800" b="1" dirty="0" smtClean="0">
              <a:solidFill>
                <a:schemeClr val="bg1"/>
              </a:solidFill>
            </a:rPr>
            <a:t>Soziales</a:t>
          </a:r>
          <a:endParaRPr lang="de-CH" sz="1800" b="1" dirty="0">
            <a:solidFill>
              <a:schemeClr val="bg1"/>
            </a:solidFill>
          </a:endParaRPr>
        </a:p>
      </dgm:t>
    </dgm:pt>
    <dgm:pt modelId="{06CD6D93-5CA3-4049-BE1C-394C351C55CA}" type="parTrans" cxnId="{0087D1BD-8DEE-412D-B227-0E430689FA7A}">
      <dgm:prSet/>
      <dgm:spPr/>
      <dgm:t>
        <a:bodyPr/>
        <a:lstStyle/>
        <a:p>
          <a:endParaRPr lang="de-CH" sz="1800"/>
        </a:p>
      </dgm:t>
    </dgm:pt>
    <dgm:pt modelId="{95FEB100-0F43-4E3D-8D2E-AF587CEBDE96}" type="sibTrans" cxnId="{0087D1BD-8DEE-412D-B227-0E430689FA7A}">
      <dgm:prSet/>
      <dgm:spPr/>
      <dgm:t>
        <a:bodyPr/>
        <a:lstStyle/>
        <a:p>
          <a:endParaRPr lang="de-CH" sz="1800"/>
        </a:p>
      </dgm:t>
    </dgm:pt>
    <dgm:pt modelId="{962BEC92-CF61-4A40-89FB-26DDAA00A992}">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Arbeitsplatz</a:t>
          </a:r>
          <a:endParaRPr lang="de-CH" sz="1600" dirty="0">
            <a:solidFill>
              <a:schemeClr val="bg1"/>
            </a:solidFill>
          </a:endParaRPr>
        </a:p>
      </dgm:t>
    </dgm:pt>
    <dgm:pt modelId="{E5549EEE-7501-4B8A-A9CC-1A76355D2A78}" type="parTrans" cxnId="{E78F4E59-E28A-43ED-A365-679100B279F0}">
      <dgm:prSet/>
      <dgm:spPr/>
      <dgm:t>
        <a:bodyPr/>
        <a:lstStyle/>
        <a:p>
          <a:endParaRPr lang="de-CH" sz="1800"/>
        </a:p>
      </dgm:t>
    </dgm:pt>
    <dgm:pt modelId="{D0B6B7F7-E98C-4770-9CEF-A2353EA87C31}" type="sibTrans" cxnId="{E78F4E59-E28A-43ED-A365-679100B279F0}">
      <dgm:prSet/>
      <dgm:spPr/>
      <dgm:t>
        <a:bodyPr/>
        <a:lstStyle/>
        <a:p>
          <a:endParaRPr lang="de-CH" sz="1800"/>
        </a:p>
      </dgm:t>
    </dgm:pt>
    <dgm:pt modelId="{38878021-E331-42FD-AD0C-5274B53720ED}">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Landschaftspflege</a:t>
          </a:r>
          <a:endParaRPr lang="de-CH" sz="1600" dirty="0">
            <a:solidFill>
              <a:schemeClr val="bg1"/>
            </a:solidFill>
          </a:endParaRPr>
        </a:p>
      </dgm:t>
    </dgm:pt>
    <dgm:pt modelId="{2C08F10D-D9FB-475C-A569-37A6310C8D5D}" type="parTrans" cxnId="{69141950-1193-48D3-8A05-EE3A4ED49EF7}">
      <dgm:prSet/>
      <dgm:spPr/>
      <dgm:t>
        <a:bodyPr/>
        <a:lstStyle/>
        <a:p>
          <a:endParaRPr lang="de-CH"/>
        </a:p>
      </dgm:t>
    </dgm:pt>
    <dgm:pt modelId="{C6706AB7-36FD-4F07-B6F1-12125C9A5A8F}" type="sibTrans" cxnId="{69141950-1193-48D3-8A05-EE3A4ED49EF7}">
      <dgm:prSet/>
      <dgm:spPr/>
      <dgm:t>
        <a:bodyPr/>
        <a:lstStyle/>
        <a:p>
          <a:endParaRPr lang="de-CH"/>
        </a:p>
      </dgm:t>
    </dgm:pt>
    <dgm:pt modelId="{59540185-9D31-4628-90D2-1822AF30DD86}">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Biodiversität</a:t>
          </a:r>
          <a:endParaRPr lang="de-CH" sz="1600" dirty="0">
            <a:solidFill>
              <a:schemeClr val="bg1"/>
            </a:solidFill>
          </a:endParaRPr>
        </a:p>
      </dgm:t>
    </dgm:pt>
    <dgm:pt modelId="{72FB9BA0-EA23-4800-882D-5983AEFB2ACB}" type="parTrans" cxnId="{079B3E24-8136-46D5-9EE0-50F2D6DC60E3}">
      <dgm:prSet/>
      <dgm:spPr/>
      <dgm:t>
        <a:bodyPr/>
        <a:lstStyle/>
        <a:p>
          <a:endParaRPr lang="de-CH"/>
        </a:p>
      </dgm:t>
    </dgm:pt>
    <dgm:pt modelId="{E3C5ED19-5052-4803-B446-6F5DF1F03510}" type="sibTrans" cxnId="{079B3E24-8136-46D5-9EE0-50F2D6DC60E3}">
      <dgm:prSet/>
      <dgm:spPr/>
      <dgm:t>
        <a:bodyPr/>
        <a:lstStyle/>
        <a:p>
          <a:endParaRPr lang="de-CH"/>
        </a:p>
      </dgm:t>
    </dgm:pt>
    <dgm:pt modelId="{292B473F-52B6-43E3-A902-317FA42760D0}">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Erhalt der Kulturlandschaft</a:t>
          </a:r>
          <a:endParaRPr lang="de-CH" sz="1600" dirty="0">
            <a:solidFill>
              <a:schemeClr val="bg1"/>
            </a:solidFill>
          </a:endParaRPr>
        </a:p>
      </dgm:t>
    </dgm:pt>
    <dgm:pt modelId="{2956A3CF-7299-4375-9F20-520CB7C98E26}" type="parTrans" cxnId="{9ED20890-D6C0-4A03-8B2E-F1938E502986}">
      <dgm:prSet/>
      <dgm:spPr/>
      <dgm:t>
        <a:bodyPr/>
        <a:lstStyle/>
        <a:p>
          <a:endParaRPr lang="de-CH"/>
        </a:p>
      </dgm:t>
    </dgm:pt>
    <dgm:pt modelId="{8A66473A-C685-4AF6-966A-8702E91AA724}" type="sibTrans" cxnId="{9ED20890-D6C0-4A03-8B2E-F1938E502986}">
      <dgm:prSet/>
      <dgm:spPr/>
      <dgm:t>
        <a:bodyPr/>
        <a:lstStyle/>
        <a:p>
          <a:endParaRPr lang="de-CH"/>
        </a:p>
      </dgm:t>
    </dgm:pt>
    <dgm:pt modelId="{1746E334-7068-42E6-82EC-A50B8B4C4297}">
      <dgm:prSet phldrT="[Text]" custT="1"/>
      <dgm:spPr>
        <a:solidFill>
          <a:srgbClr val="66952E">
            <a:alpha val="60000"/>
          </a:srgbClr>
        </a:solidFill>
        <a:ln>
          <a:noFill/>
        </a:ln>
      </dgm:spPr>
      <dgm:t>
        <a:bodyPr/>
        <a:lstStyle/>
        <a:p>
          <a:pPr>
            <a:lnSpc>
              <a:spcPts val="2300"/>
            </a:lnSpc>
          </a:pPr>
          <a:r>
            <a:rPr lang="de-CH" sz="1600" dirty="0" smtClean="0">
              <a:solidFill>
                <a:schemeClr val="bg1"/>
              </a:solidFill>
            </a:rPr>
            <a:t>Tierwohl</a:t>
          </a:r>
          <a:endParaRPr lang="de-CH" sz="1600" dirty="0">
            <a:solidFill>
              <a:schemeClr val="bg1"/>
            </a:solidFill>
          </a:endParaRPr>
        </a:p>
      </dgm:t>
    </dgm:pt>
    <dgm:pt modelId="{1726280E-A175-4179-9484-3C97CFE45823}" type="parTrans" cxnId="{F218DA2C-41EA-4A4C-BCF9-2FA55DB886BE}">
      <dgm:prSet/>
      <dgm:spPr/>
      <dgm:t>
        <a:bodyPr/>
        <a:lstStyle/>
        <a:p>
          <a:endParaRPr lang="de-CH"/>
        </a:p>
      </dgm:t>
    </dgm:pt>
    <dgm:pt modelId="{9CFBE4C4-805C-4900-8242-F5AB121838FA}" type="sibTrans" cxnId="{F218DA2C-41EA-4A4C-BCF9-2FA55DB886BE}">
      <dgm:prSet/>
      <dgm:spPr/>
      <dgm:t>
        <a:bodyPr/>
        <a:lstStyle/>
        <a:p>
          <a:endParaRPr lang="de-CH"/>
        </a:p>
      </dgm:t>
    </dgm:pt>
    <dgm:pt modelId="{DC0E8FAD-17AF-4B46-994A-DBEFEAFDFE1D}">
      <dgm:prSet phldrT="[Text]" custT="1"/>
      <dgm:spPr>
        <a:solidFill>
          <a:srgbClr val="9E005E">
            <a:alpha val="55000"/>
          </a:srgbClr>
        </a:solidFill>
        <a:ln>
          <a:noFill/>
        </a:ln>
      </dgm:spPr>
      <dgm:t>
        <a:bodyPr/>
        <a:lstStyle/>
        <a:p>
          <a:pPr>
            <a:lnSpc>
              <a:spcPts val="2300"/>
            </a:lnSpc>
          </a:pPr>
          <a:r>
            <a:rPr lang="de-CH" sz="1600" dirty="0" smtClean="0">
              <a:solidFill>
                <a:schemeClr val="bg1"/>
              </a:solidFill>
            </a:rPr>
            <a:t>Lebensmittel-produktion</a:t>
          </a:r>
          <a:endParaRPr lang="de-CH" sz="1600" dirty="0">
            <a:solidFill>
              <a:schemeClr val="bg1"/>
            </a:solidFill>
          </a:endParaRPr>
        </a:p>
      </dgm:t>
    </dgm:pt>
    <dgm:pt modelId="{2E622D28-C9A4-45CA-9796-391BF6FE63B0}" type="parTrans" cxnId="{B5DE3454-DF67-4389-8F7C-AE2884395F78}">
      <dgm:prSet/>
      <dgm:spPr/>
      <dgm:t>
        <a:bodyPr/>
        <a:lstStyle/>
        <a:p>
          <a:endParaRPr lang="de-CH"/>
        </a:p>
      </dgm:t>
    </dgm:pt>
    <dgm:pt modelId="{C0E7C51B-ABB5-4E8F-9CAC-D62505F70C65}" type="sibTrans" cxnId="{B5DE3454-DF67-4389-8F7C-AE2884395F78}">
      <dgm:prSet/>
      <dgm:spPr/>
      <dgm:t>
        <a:bodyPr/>
        <a:lstStyle/>
        <a:p>
          <a:endParaRPr lang="de-CH"/>
        </a:p>
      </dgm:t>
    </dgm:pt>
    <dgm:pt modelId="{E077EF01-7977-48F0-B5E3-CCBCFF9912E1}">
      <dgm:prSet phldrT="[Text]" custT="1"/>
      <dgm:spPr>
        <a:solidFill>
          <a:srgbClr val="9E005E">
            <a:alpha val="55000"/>
          </a:srgbClr>
        </a:solidFill>
        <a:ln>
          <a:noFill/>
        </a:ln>
      </dgm:spPr>
      <dgm:t>
        <a:bodyPr/>
        <a:lstStyle/>
        <a:p>
          <a:pPr>
            <a:lnSpc>
              <a:spcPts val="2300"/>
            </a:lnSpc>
          </a:pPr>
          <a:r>
            <a:rPr lang="de-CH" sz="1600" dirty="0" smtClean="0">
              <a:solidFill>
                <a:schemeClr val="bg1"/>
              </a:solidFill>
            </a:rPr>
            <a:t>Investitionen</a:t>
          </a:r>
          <a:endParaRPr lang="de-CH" sz="1600" dirty="0">
            <a:solidFill>
              <a:schemeClr val="bg1"/>
            </a:solidFill>
          </a:endParaRPr>
        </a:p>
      </dgm:t>
    </dgm:pt>
    <dgm:pt modelId="{968CB800-5EE1-4B0B-AE0F-194BE8CB4DDC}" type="parTrans" cxnId="{2B3DE408-9309-47B7-9803-6491EB55E49D}">
      <dgm:prSet/>
      <dgm:spPr/>
      <dgm:t>
        <a:bodyPr/>
        <a:lstStyle/>
        <a:p>
          <a:endParaRPr lang="de-CH"/>
        </a:p>
      </dgm:t>
    </dgm:pt>
    <dgm:pt modelId="{54A846D2-B220-4BA4-A63F-EBCFAB9CA2B2}" type="sibTrans" cxnId="{2B3DE408-9309-47B7-9803-6491EB55E49D}">
      <dgm:prSet/>
      <dgm:spPr/>
      <dgm:t>
        <a:bodyPr/>
        <a:lstStyle/>
        <a:p>
          <a:endParaRPr lang="de-CH"/>
        </a:p>
      </dgm:t>
    </dgm:pt>
    <dgm:pt modelId="{DFD36F7C-7AC1-41AA-9BF3-C61C01960E11}">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Familie</a:t>
          </a:r>
          <a:endParaRPr lang="de-CH" sz="1600" dirty="0">
            <a:solidFill>
              <a:schemeClr val="bg1"/>
            </a:solidFill>
          </a:endParaRPr>
        </a:p>
      </dgm:t>
    </dgm:pt>
    <dgm:pt modelId="{75A848EC-7195-48A1-A4CF-4372EA9CA7A4}" type="parTrans" cxnId="{519FA673-2278-4574-910C-AEB88715C5CF}">
      <dgm:prSet/>
      <dgm:spPr/>
      <dgm:t>
        <a:bodyPr/>
        <a:lstStyle/>
        <a:p>
          <a:endParaRPr lang="de-CH"/>
        </a:p>
      </dgm:t>
    </dgm:pt>
    <dgm:pt modelId="{F109BBC5-5F95-48A7-B2A8-6EEFA20A5BE1}" type="sibTrans" cxnId="{519FA673-2278-4574-910C-AEB88715C5CF}">
      <dgm:prSet/>
      <dgm:spPr/>
      <dgm:t>
        <a:bodyPr/>
        <a:lstStyle/>
        <a:p>
          <a:endParaRPr lang="de-CH"/>
        </a:p>
      </dgm:t>
    </dgm:pt>
    <dgm:pt modelId="{81CF1A10-F722-4A1D-9E24-888B916F8261}">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Weiterbildung</a:t>
          </a:r>
          <a:endParaRPr lang="de-CH" sz="1600" dirty="0">
            <a:solidFill>
              <a:schemeClr val="bg1"/>
            </a:solidFill>
          </a:endParaRPr>
        </a:p>
      </dgm:t>
    </dgm:pt>
    <dgm:pt modelId="{F1E46747-9215-48B2-8958-43CB65518894}" type="parTrans" cxnId="{ED77D09C-2DB1-47BA-8541-2A7DA64A87FA}">
      <dgm:prSet/>
      <dgm:spPr/>
      <dgm:t>
        <a:bodyPr/>
        <a:lstStyle/>
        <a:p>
          <a:endParaRPr lang="de-CH"/>
        </a:p>
      </dgm:t>
    </dgm:pt>
    <dgm:pt modelId="{9A3C11C7-ED1C-444B-9B80-AA037203EA2D}" type="sibTrans" cxnId="{ED77D09C-2DB1-47BA-8541-2A7DA64A87FA}">
      <dgm:prSet/>
      <dgm:spPr/>
      <dgm:t>
        <a:bodyPr/>
        <a:lstStyle/>
        <a:p>
          <a:endParaRPr lang="de-CH"/>
        </a:p>
      </dgm:t>
    </dgm:pt>
    <dgm:pt modelId="{DCB39D65-1C67-498F-8CA2-7E31704CBAFA}">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Tradition</a:t>
          </a:r>
          <a:endParaRPr lang="de-CH" sz="1600" dirty="0">
            <a:solidFill>
              <a:schemeClr val="bg1"/>
            </a:solidFill>
          </a:endParaRPr>
        </a:p>
      </dgm:t>
    </dgm:pt>
    <dgm:pt modelId="{0D2B4060-4938-44A7-B07E-2488E4B25AF5}" type="parTrans" cxnId="{9C9CB150-910D-4F7D-8722-559DAE3F86A4}">
      <dgm:prSet/>
      <dgm:spPr/>
      <dgm:t>
        <a:bodyPr/>
        <a:lstStyle/>
        <a:p>
          <a:endParaRPr lang="de-CH"/>
        </a:p>
      </dgm:t>
    </dgm:pt>
    <dgm:pt modelId="{DA035135-2D5F-496B-B19A-1B4749FFC8D8}" type="sibTrans" cxnId="{9C9CB150-910D-4F7D-8722-559DAE3F86A4}">
      <dgm:prSet/>
      <dgm:spPr/>
      <dgm:t>
        <a:bodyPr/>
        <a:lstStyle/>
        <a:p>
          <a:endParaRPr lang="de-CH"/>
        </a:p>
      </dgm:t>
    </dgm:pt>
    <dgm:pt modelId="{20254488-229E-438A-BFEE-4F65511CA87A}">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Gesellschaftliches Engagement</a:t>
          </a:r>
          <a:endParaRPr lang="de-CH" sz="1600" dirty="0">
            <a:solidFill>
              <a:schemeClr val="bg1"/>
            </a:solidFill>
          </a:endParaRPr>
        </a:p>
      </dgm:t>
    </dgm:pt>
    <dgm:pt modelId="{65969D01-466B-4A4B-8271-058D5DD99EBA}" type="parTrans" cxnId="{E5F41914-CF43-4168-965D-093335A0ECE3}">
      <dgm:prSet/>
      <dgm:spPr/>
      <dgm:t>
        <a:bodyPr/>
        <a:lstStyle/>
        <a:p>
          <a:endParaRPr lang="de-CH"/>
        </a:p>
      </dgm:t>
    </dgm:pt>
    <dgm:pt modelId="{D0952408-75FB-462A-9B81-16E00BE2A895}" type="sibTrans" cxnId="{E5F41914-CF43-4168-965D-093335A0ECE3}">
      <dgm:prSet/>
      <dgm:spPr/>
      <dgm:t>
        <a:bodyPr/>
        <a:lstStyle/>
        <a:p>
          <a:endParaRPr lang="de-CH"/>
        </a:p>
      </dgm:t>
    </dgm:pt>
    <dgm:pt modelId="{EDB44705-1F67-44CF-B722-F9F54EA0E2F3}">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Regionale Akzeptanz</a:t>
          </a:r>
          <a:endParaRPr lang="de-CH" sz="1600" dirty="0">
            <a:solidFill>
              <a:schemeClr val="bg1"/>
            </a:solidFill>
          </a:endParaRPr>
        </a:p>
      </dgm:t>
    </dgm:pt>
    <dgm:pt modelId="{1FA3D53C-935C-4E42-9769-5840BBFBEB4D}" type="parTrans" cxnId="{38718364-DFC5-40CF-AED6-EC250E2AB76F}">
      <dgm:prSet/>
      <dgm:spPr/>
      <dgm:t>
        <a:bodyPr/>
        <a:lstStyle/>
        <a:p>
          <a:endParaRPr lang="de-CH"/>
        </a:p>
      </dgm:t>
    </dgm:pt>
    <dgm:pt modelId="{1CF12597-4233-4C0A-B68D-05079078CACC}" type="sibTrans" cxnId="{38718364-DFC5-40CF-AED6-EC250E2AB76F}">
      <dgm:prSet/>
      <dgm:spPr/>
      <dgm:t>
        <a:bodyPr/>
        <a:lstStyle/>
        <a:p>
          <a:endParaRPr lang="de-CH"/>
        </a:p>
      </dgm:t>
    </dgm:pt>
    <dgm:pt modelId="{1A57F60F-B22D-4097-82E9-97505D5148D6}">
      <dgm:prSet phldrT="[Text]" custT="1"/>
      <dgm:spPr>
        <a:solidFill>
          <a:srgbClr val="CA6C18">
            <a:alpha val="60000"/>
          </a:srgbClr>
        </a:solidFill>
        <a:ln>
          <a:noFill/>
        </a:ln>
      </dgm:spPr>
      <dgm:t>
        <a:bodyPr/>
        <a:lstStyle/>
        <a:p>
          <a:pPr>
            <a:lnSpc>
              <a:spcPts val="2300"/>
            </a:lnSpc>
          </a:pPr>
          <a:r>
            <a:rPr lang="de-CH" sz="1600" dirty="0" smtClean="0">
              <a:solidFill>
                <a:schemeClr val="bg1"/>
              </a:solidFill>
            </a:rPr>
            <a:t>Ländliche Räume</a:t>
          </a:r>
          <a:endParaRPr lang="de-CH" sz="1600" dirty="0">
            <a:solidFill>
              <a:schemeClr val="bg1"/>
            </a:solidFill>
          </a:endParaRPr>
        </a:p>
      </dgm:t>
    </dgm:pt>
    <dgm:pt modelId="{538DB33B-69B5-4A3F-B4B6-5CAB66FF6187}" type="parTrans" cxnId="{C3E344C3-DA39-4605-8CAE-C0EB112EC4A7}">
      <dgm:prSet/>
      <dgm:spPr/>
      <dgm:t>
        <a:bodyPr/>
        <a:lstStyle/>
        <a:p>
          <a:endParaRPr lang="de-CH"/>
        </a:p>
      </dgm:t>
    </dgm:pt>
    <dgm:pt modelId="{50726550-8206-49A1-8FB3-C30BA41EE0BF}" type="sibTrans" cxnId="{C3E344C3-DA39-4605-8CAE-C0EB112EC4A7}">
      <dgm:prSet/>
      <dgm:spPr/>
      <dgm:t>
        <a:bodyPr/>
        <a:lstStyle/>
        <a:p>
          <a:endParaRPr lang="de-CH"/>
        </a:p>
      </dgm:t>
    </dgm:pt>
    <dgm:pt modelId="{EEB621EE-E60A-4D01-B838-1E09768E528C}" type="pres">
      <dgm:prSet presAssocID="{3455A0F6-D63A-4F83-98F5-2A6C7403DEA5}" presName="Name0" presStyleCnt="0">
        <dgm:presLayoutVars>
          <dgm:dir/>
          <dgm:animLvl val="lvl"/>
          <dgm:resizeHandles val="exact"/>
        </dgm:presLayoutVars>
      </dgm:prSet>
      <dgm:spPr/>
      <dgm:t>
        <a:bodyPr/>
        <a:lstStyle/>
        <a:p>
          <a:endParaRPr lang="de-CH"/>
        </a:p>
      </dgm:t>
    </dgm:pt>
    <dgm:pt modelId="{933A56A5-80E8-4052-ABC8-8289A57B6DA1}" type="pres">
      <dgm:prSet presAssocID="{EC1883CC-8C4B-4A77-A096-E677DF33114A}" presName="composite" presStyleCnt="0"/>
      <dgm:spPr/>
    </dgm:pt>
    <dgm:pt modelId="{71EBABDF-28B8-426E-8AD1-6E1ABD9E7C38}" type="pres">
      <dgm:prSet presAssocID="{EC1883CC-8C4B-4A77-A096-E677DF33114A}" presName="parTx" presStyleLbl="alignNode1" presStyleIdx="0" presStyleCnt="3" custLinFactX="100000" custLinFactNeighborX="122821">
        <dgm:presLayoutVars>
          <dgm:chMax val="0"/>
          <dgm:chPref val="0"/>
          <dgm:bulletEnabled val="1"/>
        </dgm:presLayoutVars>
      </dgm:prSet>
      <dgm:spPr/>
      <dgm:t>
        <a:bodyPr/>
        <a:lstStyle/>
        <a:p>
          <a:endParaRPr lang="de-CH"/>
        </a:p>
      </dgm:t>
    </dgm:pt>
    <dgm:pt modelId="{452BF0E7-AA2B-4E62-AFDE-62F3551288E6}" type="pres">
      <dgm:prSet presAssocID="{EC1883CC-8C4B-4A77-A096-E677DF33114A}" presName="desTx" presStyleLbl="alignAccFollowNode1" presStyleIdx="0" presStyleCnt="3" custLinFactX="100000" custLinFactNeighborX="122821">
        <dgm:presLayoutVars>
          <dgm:bulletEnabled val="1"/>
        </dgm:presLayoutVars>
      </dgm:prSet>
      <dgm:spPr/>
      <dgm:t>
        <a:bodyPr/>
        <a:lstStyle/>
        <a:p>
          <a:endParaRPr lang="de-CH"/>
        </a:p>
      </dgm:t>
    </dgm:pt>
    <dgm:pt modelId="{398D8C47-544F-475A-B858-B3EC78E29FD1}" type="pres">
      <dgm:prSet presAssocID="{91D67996-D22B-4E22-A150-791875E8E570}" presName="space" presStyleCnt="0"/>
      <dgm:spPr/>
    </dgm:pt>
    <dgm:pt modelId="{1E9FCEF3-E6BE-47F4-BA4F-1A9A244CCFF3}" type="pres">
      <dgm:prSet presAssocID="{CFB871F4-28B0-4263-A1F3-5182E50A4899}" presName="composite" presStyleCnt="0"/>
      <dgm:spPr/>
    </dgm:pt>
    <dgm:pt modelId="{C4FBE79C-0FB6-4E59-8310-EF2D1BD4DDBC}" type="pres">
      <dgm:prSet presAssocID="{CFB871F4-28B0-4263-A1F3-5182E50A4899}" presName="parTx" presStyleLbl="alignNode1" presStyleIdx="1" presStyleCnt="3" custLinFactX="-11817" custLinFactNeighborX="-100000">
        <dgm:presLayoutVars>
          <dgm:chMax val="0"/>
          <dgm:chPref val="0"/>
          <dgm:bulletEnabled val="1"/>
        </dgm:presLayoutVars>
      </dgm:prSet>
      <dgm:spPr/>
      <dgm:t>
        <a:bodyPr/>
        <a:lstStyle/>
        <a:p>
          <a:endParaRPr lang="de-CH"/>
        </a:p>
      </dgm:t>
    </dgm:pt>
    <dgm:pt modelId="{A3392313-4244-42B9-A4D9-29ACEE9815F1}" type="pres">
      <dgm:prSet presAssocID="{CFB871F4-28B0-4263-A1F3-5182E50A4899}" presName="desTx" presStyleLbl="alignAccFollowNode1" presStyleIdx="1" presStyleCnt="3" custLinFactX="-11817" custLinFactNeighborX="-100000">
        <dgm:presLayoutVars>
          <dgm:bulletEnabled val="1"/>
        </dgm:presLayoutVars>
      </dgm:prSet>
      <dgm:spPr/>
      <dgm:t>
        <a:bodyPr/>
        <a:lstStyle/>
        <a:p>
          <a:endParaRPr lang="de-CH"/>
        </a:p>
      </dgm:t>
    </dgm:pt>
    <dgm:pt modelId="{2FCF5B6E-2291-43B7-A846-A4ABA1901CA0}" type="pres">
      <dgm:prSet presAssocID="{D43FE50F-AD2F-436D-95C3-E6ACE96202F2}" presName="space" presStyleCnt="0"/>
      <dgm:spPr/>
    </dgm:pt>
    <dgm:pt modelId="{D702D79A-DD8D-47B0-BAE8-184D57F36295}" type="pres">
      <dgm:prSet presAssocID="{FBDE9BC7-D462-47DF-8030-5E05ED610F09}" presName="composite" presStyleCnt="0"/>
      <dgm:spPr/>
    </dgm:pt>
    <dgm:pt modelId="{B938C545-0E0A-4F68-B91A-D84A92E085DC}" type="pres">
      <dgm:prSet presAssocID="{FBDE9BC7-D462-47DF-8030-5E05ED610F09}" presName="parTx" presStyleLbl="alignNode1" presStyleIdx="2" presStyleCnt="3" custLinFactX="-16054" custLinFactNeighborX="-100000">
        <dgm:presLayoutVars>
          <dgm:chMax val="0"/>
          <dgm:chPref val="0"/>
          <dgm:bulletEnabled val="1"/>
        </dgm:presLayoutVars>
      </dgm:prSet>
      <dgm:spPr/>
      <dgm:t>
        <a:bodyPr/>
        <a:lstStyle/>
        <a:p>
          <a:endParaRPr lang="de-CH"/>
        </a:p>
      </dgm:t>
    </dgm:pt>
    <dgm:pt modelId="{058471DD-8E75-4A76-9593-89691204CD9A}" type="pres">
      <dgm:prSet presAssocID="{FBDE9BC7-D462-47DF-8030-5E05ED610F09}" presName="desTx" presStyleLbl="alignAccFollowNode1" presStyleIdx="2" presStyleCnt="3" custLinFactX="-16054" custLinFactNeighborX="-100000">
        <dgm:presLayoutVars>
          <dgm:bulletEnabled val="1"/>
        </dgm:presLayoutVars>
      </dgm:prSet>
      <dgm:spPr/>
      <dgm:t>
        <a:bodyPr/>
        <a:lstStyle/>
        <a:p>
          <a:endParaRPr lang="de-CH"/>
        </a:p>
      </dgm:t>
    </dgm:pt>
  </dgm:ptLst>
  <dgm:cxnLst>
    <dgm:cxn modelId="{D749AFC3-B45A-4E44-9E59-EB648C8E0BDC}" type="presOf" srcId="{DFD36F7C-7AC1-41AA-9BF3-C61C01960E11}" destId="{058471DD-8E75-4A76-9593-89691204CD9A}" srcOrd="0" destOrd="1" presId="urn:microsoft.com/office/officeart/2005/8/layout/hList1"/>
    <dgm:cxn modelId="{2B3DE408-9309-47B7-9803-6491EB55E49D}" srcId="{CFB871F4-28B0-4263-A1F3-5182E50A4899}" destId="{E077EF01-7977-48F0-B5E3-CCBCFF9912E1}" srcOrd="3" destOrd="0" parTransId="{968CB800-5EE1-4B0B-AE0F-194BE8CB4DDC}" sibTransId="{54A846D2-B220-4BA4-A63F-EBCFAB9CA2B2}"/>
    <dgm:cxn modelId="{5774733C-91A8-4E62-B34D-070A62B43DEC}" type="presOf" srcId="{8FC6E141-F6B8-4BA0-BAA5-8C59701D3559}" destId="{A3392313-4244-42B9-A4D9-29ACEE9815F1}" srcOrd="0" destOrd="2" presId="urn:microsoft.com/office/officeart/2005/8/layout/hList1"/>
    <dgm:cxn modelId="{91275D60-F77D-44B3-AF59-494AEDC410FE}" type="presOf" srcId="{81CF1A10-F722-4A1D-9E24-888B916F8261}" destId="{058471DD-8E75-4A76-9593-89691204CD9A}" srcOrd="0" destOrd="2" presId="urn:microsoft.com/office/officeart/2005/8/layout/hList1"/>
    <dgm:cxn modelId="{5508EF5D-74AA-411A-8670-6E716C6A7A0E}" type="presOf" srcId="{CFB871F4-28B0-4263-A1F3-5182E50A4899}" destId="{C4FBE79C-0FB6-4E59-8310-EF2D1BD4DDBC}" srcOrd="0" destOrd="0" presId="urn:microsoft.com/office/officeart/2005/8/layout/hList1"/>
    <dgm:cxn modelId="{EA56FF18-6D02-4AA8-972B-83FF054DC1CD}" type="presOf" srcId="{DC0E8FAD-17AF-4B46-994A-DBEFEAFDFE1D}" destId="{A3392313-4244-42B9-A4D9-29ACEE9815F1}" srcOrd="0" destOrd="1" presId="urn:microsoft.com/office/officeart/2005/8/layout/hList1"/>
    <dgm:cxn modelId="{7610D7B2-3854-41E2-BDCB-74668C311F11}" type="presOf" srcId="{1746E334-7068-42E6-82EC-A50B8B4C4297}" destId="{452BF0E7-AA2B-4E62-AFDE-62F3551288E6}" srcOrd="0" destOrd="5" presId="urn:microsoft.com/office/officeart/2005/8/layout/hList1"/>
    <dgm:cxn modelId="{16ADD078-EDB2-4590-9FFE-733E1858E464}" type="presOf" srcId="{20254488-229E-438A-BFEE-4F65511CA87A}" destId="{058471DD-8E75-4A76-9593-89691204CD9A}" srcOrd="0" destOrd="4" presId="urn:microsoft.com/office/officeart/2005/8/layout/hList1"/>
    <dgm:cxn modelId="{38718364-DFC5-40CF-AED6-EC250E2AB76F}" srcId="{FBDE9BC7-D462-47DF-8030-5E05ED610F09}" destId="{EDB44705-1F67-44CF-B722-F9F54EA0E2F3}" srcOrd="5" destOrd="0" parTransId="{1FA3D53C-935C-4E42-9769-5840BBFBEB4D}" sibTransId="{1CF12597-4233-4C0A-B68D-05079078CACC}"/>
    <dgm:cxn modelId="{86D411AF-04EC-454A-88D7-1FC32F81DD8E}" type="presOf" srcId="{DCB39D65-1C67-498F-8CA2-7E31704CBAFA}" destId="{058471DD-8E75-4A76-9593-89691204CD9A}" srcOrd="0" destOrd="3" presId="urn:microsoft.com/office/officeart/2005/8/layout/hList1"/>
    <dgm:cxn modelId="{4392A51E-CF2E-44DA-94EF-B2014731AEF9}" srcId="{EC1883CC-8C4B-4A77-A096-E677DF33114A}" destId="{4A8AC2D8-1A3D-466D-94CD-136C0CD653D0}" srcOrd="4" destOrd="0" parTransId="{CF3926CB-721F-42DF-899C-1BCCCBA310C9}" sibTransId="{69E9FAA6-2177-4769-ACB3-3F60C4635F7F}"/>
    <dgm:cxn modelId="{EBB0BFDE-D6DB-463D-BAD9-DDD7BC1443CD}" srcId="{CFB871F4-28B0-4263-A1F3-5182E50A4899}" destId="{8FC6E141-F6B8-4BA0-BAA5-8C59701D3559}" srcOrd="2" destOrd="0" parTransId="{D97B57B2-EDC9-4500-8886-3DA3C6BCFB3C}" sibTransId="{E86051B0-AFCF-4CA5-8142-9C08B1B5A09A}"/>
    <dgm:cxn modelId="{9ED20890-D6C0-4A03-8B2E-F1938E502986}" srcId="{EC1883CC-8C4B-4A77-A096-E677DF33114A}" destId="{292B473F-52B6-43E3-A902-317FA42760D0}" srcOrd="3" destOrd="0" parTransId="{2956A3CF-7299-4375-9F20-520CB7C98E26}" sibTransId="{8A66473A-C685-4AF6-966A-8702E91AA724}"/>
    <dgm:cxn modelId="{1E989AF2-652C-4D3E-9BBD-7EA62932823F}" type="presOf" srcId="{292B473F-52B6-43E3-A902-317FA42760D0}" destId="{452BF0E7-AA2B-4E62-AFDE-62F3551288E6}" srcOrd="0" destOrd="3" presId="urn:microsoft.com/office/officeart/2005/8/layout/hList1"/>
    <dgm:cxn modelId="{61428287-DD72-48CD-9F48-B2AD812D9D88}" type="presOf" srcId="{59540185-9D31-4628-90D2-1822AF30DD86}" destId="{452BF0E7-AA2B-4E62-AFDE-62F3551288E6}" srcOrd="0" destOrd="2" presId="urn:microsoft.com/office/officeart/2005/8/layout/hList1"/>
    <dgm:cxn modelId="{96590152-55B5-46A3-82E7-F3160455B442}" type="presOf" srcId="{4A8AC2D8-1A3D-466D-94CD-136C0CD653D0}" destId="{452BF0E7-AA2B-4E62-AFDE-62F3551288E6}" srcOrd="0" destOrd="4" presId="urn:microsoft.com/office/officeart/2005/8/layout/hList1"/>
    <dgm:cxn modelId="{63C2912D-8BFE-4C3F-BA83-46A06983600F}" type="presOf" srcId="{EDB44705-1F67-44CF-B722-F9F54EA0E2F3}" destId="{058471DD-8E75-4A76-9593-89691204CD9A}" srcOrd="0" destOrd="5" presId="urn:microsoft.com/office/officeart/2005/8/layout/hList1"/>
    <dgm:cxn modelId="{E78F4E59-E28A-43ED-A365-679100B279F0}" srcId="{FBDE9BC7-D462-47DF-8030-5E05ED610F09}" destId="{962BEC92-CF61-4A40-89FB-26DDAA00A992}" srcOrd="0" destOrd="0" parTransId="{E5549EEE-7501-4B8A-A9CC-1A76355D2A78}" sibTransId="{D0B6B7F7-E98C-4770-9CEF-A2353EA87C31}"/>
    <dgm:cxn modelId="{B3F5051E-4CC0-450D-83C6-5BFE7BA2317F}" type="presOf" srcId="{E077EF01-7977-48F0-B5E3-CCBCFF9912E1}" destId="{A3392313-4244-42B9-A4D9-29ACEE9815F1}" srcOrd="0" destOrd="3" presId="urn:microsoft.com/office/officeart/2005/8/layout/hList1"/>
    <dgm:cxn modelId="{079B3E24-8136-46D5-9EE0-50F2D6DC60E3}" srcId="{EC1883CC-8C4B-4A77-A096-E677DF33114A}" destId="{59540185-9D31-4628-90D2-1822AF30DD86}" srcOrd="2" destOrd="0" parTransId="{72FB9BA0-EA23-4800-882D-5983AEFB2ACB}" sibTransId="{E3C5ED19-5052-4803-B446-6F5DF1F03510}"/>
    <dgm:cxn modelId="{92406CE3-2B9F-4E17-8518-5FAF8A40A04F}" srcId="{CFB871F4-28B0-4263-A1F3-5182E50A4899}" destId="{F9528B93-9F65-4A7D-873A-E5DBAEC3D914}" srcOrd="0" destOrd="0" parTransId="{CD558DA0-E27C-4DF9-97E8-D4ACA80B1DE3}" sibTransId="{54CAA0E7-EAAF-4D63-B599-6F89CBE392CA}"/>
    <dgm:cxn modelId="{F65BD410-30D8-4C7D-BB5D-0AC4338E5EEA}" type="presOf" srcId="{FFF4548F-D54E-494C-B552-C91FD44CDC7F}" destId="{452BF0E7-AA2B-4E62-AFDE-62F3551288E6}" srcOrd="0" destOrd="0" presId="urn:microsoft.com/office/officeart/2005/8/layout/hList1"/>
    <dgm:cxn modelId="{A851D458-1760-478A-820F-055A4256D6AA}" type="presOf" srcId="{962BEC92-CF61-4A40-89FB-26DDAA00A992}" destId="{058471DD-8E75-4A76-9593-89691204CD9A}" srcOrd="0" destOrd="0" presId="urn:microsoft.com/office/officeart/2005/8/layout/hList1"/>
    <dgm:cxn modelId="{EDDA1427-4538-4DC5-91E5-0931BB3618AF}" type="presOf" srcId="{F9528B93-9F65-4A7D-873A-E5DBAEC3D914}" destId="{A3392313-4244-42B9-A4D9-29ACEE9815F1}" srcOrd="0" destOrd="0" presId="urn:microsoft.com/office/officeart/2005/8/layout/hList1"/>
    <dgm:cxn modelId="{0087D1BD-8DEE-412D-B227-0E430689FA7A}" srcId="{3455A0F6-D63A-4F83-98F5-2A6C7403DEA5}" destId="{FBDE9BC7-D462-47DF-8030-5E05ED610F09}" srcOrd="2" destOrd="0" parTransId="{06CD6D93-5CA3-4049-BE1C-394C351C55CA}" sibTransId="{95FEB100-0F43-4E3D-8D2E-AF587CEBDE96}"/>
    <dgm:cxn modelId="{898B6B98-DD56-4670-B401-D8FEB1983716}" srcId="{3455A0F6-D63A-4F83-98F5-2A6C7403DEA5}" destId="{CFB871F4-28B0-4263-A1F3-5182E50A4899}" srcOrd="1" destOrd="0" parTransId="{813D0414-711A-4400-AFE7-D094BC0AA528}" sibTransId="{D43FE50F-AD2F-436D-95C3-E6ACE96202F2}"/>
    <dgm:cxn modelId="{C3E344C3-DA39-4605-8CAE-C0EB112EC4A7}" srcId="{FBDE9BC7-D462-47DF-8030-5E05ED610F09}" destId="{1A57F60F-B22D-4097-82E9-97505D5148D6}" srcOrd="6" destOrd="0" parTransId="{538DB33B-69B5-4A3F-B4B6-5CAB66FF6187}" sibTransId="{50726550-8206-49A1-8FB3-C30BA41EE0BF}"/>
    <dgm:cxn modelId="{1D123FB8-482A-4DC4-97B2-32EE37E64D1E}" type="presOf" srcId="{38878021-E331-42FD-AD0C-5274B53720ED}" destId="{452BF0E7-AA2B-4E62-AFDE-62F3551288E6}" srcOrd="0" destOrd="1" presId="urn:microsoft.com/office/officeart/2005/8/layout/hList1"/>
    <dgm:cxn modelId="{519FA673-2278-4574-910C-AEB88715C5CF}" srcId="{FBDE9BC7-D462-47DF-8030-5E05ED610F09}" destId="{DFD36F7C-7AC1-41AA-9BF3-C61C01960E11}" srcOrd="1" destOrd="0" parTransId="{75A848EC-7195-48A1-A4CF-4372EA9CA7A4}" sibTransId="{F109BBC5-5F95-48A7-B2A8-6EEFA20A5BE1}"/>
    <dgm:cxn modelId="{E5F41914-CF43-4168-965D-093335A0ECE3}" srcId="{FBDE9BC7-D462-47DF-8030-5E05ED610F09}" destId="{20254488-229E-438A-BFEE-4F65511CA87A}" srcOrd="4" destOrd="0" parTransId="{65969D01-466B-4A4B-8271-058D5DD99EBA}" sibTransId="{D0952408-75FB-462A-9B81-16E00BE2A895}"/>
    <dgm:cxn modelId="{7EDE8354-6FFE-4C2D-B8ED-B474E387B46A}" type="presOf" srcId="{1A57F60F-B22D-4097-82E9-97505D5148D6}" destId="{058471DD-8E75-4A76-9593-89691204CD9A}" srcOrd="0" destOrd="6" presId="urn:microsoft.com/office/officeart/2005/8/layout/hList1"/>
    <dgm:cxn modelId="{F218DA2C-41EA-4A4C-BCF9-2FA55DB886BE}" srcId="{EC1883CC-8C4B-4A77-A096-E677DF33114A}" destId="{1746E334-7068-42E6-82EC-A50B8B4C4297}" srcOrd="5" destOrd="0" parTransId="{1726280E-A175-4179-9484-3C97CFE45823}" sibTransId="{9CFBE4C4-805C-4900-8242-F5AB121838FA}"/>
    <dgm:cxn modelId="{550A4BA7-F30B-4DD8-BF9D-548BA6A85149}" srcId="{3455A0F6-D63A-4F83-98F5-2A6C7403DEA5}" destId="{EC1883CC-8C4B-4A77-A096-E677DF33114A}" srcOrd="0" destOrd="0" parTransId="{00D3D35D-4B8B-4D92-9A85-6D69ED527006}" sibTransId="{91D67996-D22B-4E22-A150-791875E8E570}"/>
    <dgm:cxn modelId="{1201ED6F-9811-4DF2-8BD1-4C6BC02F8F31}" type="presOf" srcId="{FBDE9BC7-D462-47DF-8030-5E05ED610F09}" destId="{B938C545-0E0A-4F68-B91A-D84A92E085DC}" srcOrd="0" destOrd="0" presId="urn:microsoft.com/office/officeart/2005/8/layout/hList1"/>
    <dgm:cxn modelId="{ED77D09C-2DB1-47BA-8541-2A7DA64A87FA}" srcId="{FBDE9BC7-D462-47DF-8030-5E05ED610F09}" destId="{81CF1A10-F722-4A1D-9E24-888B916F8261}" srcOrd="2" destOrd="0" parTransId="{F1E46747-9215-48B2-8958-43CB65518894}" sibTransId="{9A3C11C7-ED1C-444B-9B80-AA037203EA2D}"/>
    <dgm:cxn modelId="{9C9CB150-910D-4F7D-8722-559DAE3F86A4}" srcId="{FBDE9BC7-D462-47DF-8030-5E05ED610F09}" destId="{DCB39D65-1C67-498F-8CA2-7E31704CBAFA}" srcOrd="3" destOrd="0" parTransId="{0D2B4060-4938-44A7-B07E-2488E4B25AF5}" sibTransId="{DA035135-2D5F-496B-B19A-1B4749FFC8D8}"/>
    <dgm:cxn modelId="{69141950-1193-48D3-8A05-EE3A4ED49EF7}" srcId="{EC1883CC-8C4B-4A77-A096-E677DF33114A}" destId="{38878021-E331-42FD-AD0C-5274B53720ED}" srcOrd="1" destOrd="0" parTransId="{2C08F10D-D9FB-475C-A569-37A6310C8D5D}" sibTransId="{C6706AB7-36FD-4F07-B6F1-12125C9A5A8F}"/>
    <dgm:cxn modelId="{2178D86F-C1E6-480B-B75C-7372CEBDB900}" type="presOf" srcId="{3455A0F6-D63A-4F83-98F5-2A6C7403DEA5}" destId="{EEB621EE-E60A-4D01-B838-1E09768E528C}" srcOrd="0" destOrd="0" presId="urn:microsoft.com/office/officeart/2005/8/layout/hList1"/>
    <dgm:cxn modelId="{B4CD4C3D-D20C-4390-ABE1-15143C9EEA5F}" type="presOf" srcId="{EC1883CC-8C4B-4A77-A096-E677DF33114A}" destId="{71EBABDF-28B8-426E-8AD1-6E1ABD9E7C38}" srcOrd="0" destOrd="0" presId="urn:microsoft.com/office/officeart/2005/8/layout/hList1"/>
    <dgm:cxn modelId="{B5DE3454-DF67-4389-8F7C-AE2884395F78}" srcId="{CFB871F4-28B0-4263-A1F3-5182E50A4899}" destId="{DC0E8FAD-17AF-4B46-994A-DBEFEAFDFE1D}" srcOrd="1" destOrd="0" parTransId="{2E622D28-C9A4-45CA-9796-391BF6FE63B0}" sibTransId="{C0E7C51B-ABB5-4E8F-9CAC-D62505F70C65}"/>
    <dgm:cxn modelId="{FCCF0C90-3135-447D-8EEA-E2309324601A}" srcId="{EC1883CC-8C4B-4A77-A096-E677DF33114A}" destId="{FFF4548F-D54E-494C-B552-C91FD44CDC7F}" srcOrd="0" destOrd="0" parTransId="{5925BD81-A4B7-4CF6-957E-D1A7A6140CF3}" sibTransId="{45614120-5B4B-45BE-B1F4-46BB9A37654C}"/>
    <dgm:cxn modelId="{FCF9043A-63ED-4E1B-898D-C0F7C58BDC92}" type="presParOf" srcId="{EEB621EE-E60A-4D01-B838-1E09768E528C}" destId="{933A56A5-80E8-4052-ABC8-8289A57B6DA1}" srcOrd="0" destOrd="0" presId="urn:microsoft.com/office/officeart/2005/8/layout/hList1"/>
    <dgm:cxn modelId="{BEF14338-26CC-4573-8A8E-1A347713C604}" type="presParOf" srcId="{933A56A5-80E8-4052-ABC8-8289A57B6DA1}" destId="{71EBABDF-28B8-426E-8AD1-6E1ABD9E7C38}" srcOrd="0" destOrd="0" presId="urn:microsoft.com/office/officeart/2005/8/layout/hList1"/>
    <dgm:cxn modelId="{F2051BC9-8B65-42E4-8B99-E251863623C2}" type="presParOf" srcId="{933A56A5-80E8-4052-ABC8-8289A57B6DA1}" destId="{452BF0E7-AA2B-4E62-AFDE-62F3551288E6}" srcOrd="1" destOrd="0" presId="urn:microsoft.com/office/officeart/2005/8/layout/hList1"/>
    <dgm:cxn modelId="{8605E243-02ED-46AF-871E-FDB59E0A3310}" type="presParOf" srcId="{EEB621EE-E60A-4D01-B838-1E09768E528C}" destId="{398D8C47-544F-475A-B858-B3EC78E29FD1}" srcOrd="1" destOrd="0" presId="urn:microsoft.com/office/officeart/2005/8/layout/hList1"/>
    <dgm:cxn modelId="{78EE7755-55F2-4B88-A1D3-18A2B57B2E4B}" type="presParOf" srcId="{EEB621EE-E60A-4D01-B838-1E09768E528C}" destId="{1E9FCEF3-E6BE-47F4-BA4F-1A9A244CCFF3}" srcOrd="2" destOrd="0" presId="urn:microsoft.com/office/officeart/2005/8/layout/hList1"/>
    <dgm:cxn modelId="{44805420-404D-4B63-86EE-5313E47BC970}" type="presParOf" srcId="{1E9FCEF3-E6BE-47F4-BA4F-1A9A244CCFF3}" destId="{C4FBE79C-0FB6-4E59-8310-EF2D1BD4DDBC}" srcOrd="0" destOrd="0" presId="urn:microsoft.com/office/officeart/2005/8/layout/hList1"/>
    <dgm:cxn modelId="{19187BC7-ED49-462B-80A7-CF065F1FB9B4}" type="presParOf" srcId="{1E9FCEF3-E6BE-47F4-BA4F-1A9A244CCFF3}" destId="{A3392313-4244-42B9-A4D9-29ACEE9815F1}" srcOrd="1" destOrd="0" presId="urn:microsoft.com/office/officeart/2005/8/layout/hList1"/>
    <dgm:cxn modelId="{95ECEA0D-C96B-4DF9-A5E7-237FD4C86168}" type="presParOf" srcId="{EEB621EE-E60A-4D01-B838-1E09768E528C}" destId="{2FCF5B6E-2291-43B7-A846-A4ABA1901CA0}" srcOrd="3" destOrd="0" presId="urn:microsoft.com/office/officeart/2005/8/layout/hList1"/>
    <dgm:cxn modelId="{74A9D120-5BB0-4B88-A5A8-F18D6FAD2330}" type="presParOf" srcId="{EEB621EE-E60A-4D01-B838-1E09768E528C}" destId="{D702D79A-DD8D-47B0-BAE8-184D57F36295}" srcOrd="4" destOrd="0" presId="urn:microsoft.com/office/officeart/2005/8/layout/hList1"/>
    <dgm:cxn modelId="{7FDD9C3D-6BC1-4411-B641-E089A463E8FE}" type="presParOf" srcId="{D702D79A-DD8D-47B0-BAE8-184D57F36295}" destId="{B938C545-0E0A-4F68-B91A-D84A92E085DC}" srcOrd="0" destOrd="0" presId="urn:microsoft.com/office/officeart/2005/8/layout/hList1"/>
    <dgm:cxn modelId="{836762F4-6445-413A-A08B-D33CA4366CB8}" type="presParOf" srcId="{D702D79A-DD8D-47B0-BAE8-184D57F36295}" destId="{058471DD-8E75-4A76-9593-89691204CD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71271-1C02-49F7-B4A2-781A2833DE7E}" type="doc">
      <dgm:prSet loTypeId="urn:microsoft.com/office/officeart/2005/8/layout/gear1" loCatId="cycle" qsTypeId="urn:microsoft.com/office/officeart/2005/8/quickstyle/simple1" qsCatId="simple" csTypeId="urn:microsoft.com/office/officeart/2005/8/colors/colorful2" csCatId="colorful" phldr="1"/>
      <dgm:spPr/>
    </dgm:pt>
    <dgm:pt modelId="{27330FB3-66EA-4CEE-A5BF-6C5AB8770E0A}">
      <dgm:prSet phldrT="[Text]" custT="1"/>
      <dgm:spPr>
        <a:solidFill>
          <a:srgbClr val="006991"/>
        </a:solidFill>
      </dgm:spPr>
      <dgm:t>
        <a:bodyPr/>
        <a:lstStyle/>
        <a:p>
          <a:r>
            <a:rPr lang="de-CH" sz="2400" b="1" dirty="0" smtClean="0">
              <a:solidFill>
                <a:schemeClr val="bg1"/>
              </a:solidFill>
            </a:rPr>
            <a:t>Vorsorge</a:t>
          </a:r>
          <a:endParaRPr lang="de-CH" sz="2400" b="1" dirty="0">
            <a:solidFill>
              <a:schemeClr val="bg1"/>
            </a:solidFill>
          </a:endParaRPr>
        </a:p>
      </dgm:t>
    </dgm:pt>
    <dgm:pt modelId="{D819F53E-F3F7-4608-930F-DE0E77429C43}" type="parTrans" cxnId="{A36C1B3D-3430-4151-A10A-8A7D0BA936F2}">
      <dgm:prSet/>
      <dgm:spPr/>
      <dgm:t>
        <a:bodyPr/>
        <a:lstStyle/>
        <a:p>
          <a:endParaRPr lang="de-CH"/>
        </a:p>
      </dgm:t>
    </dgm:pt>
    <dgm:pt modelId="{69A17941-C6AE-4E17-A711-9E08AC44090A}" type="sibTrans" cxnId="{A36C1B3D-3430-4151-A10A-8A7D0BA936F2}">
      <dgm:prSet/>
      <dgm:spPr>
        <a:solidFill>
          <a:srgbClr val="003F58"/>
        </a:solidFill>
      </dgm:spPr>
      <dgm:t>
        <a:bodyPr lIns="108000"/>
        <a:lstStyle/>
        <a:p>
          <a:endParaRPr lang="de-CH"/>
        </a:p>
      </dgm:t>
    </dgm:pt>
    <dgm:pt modelId="{815FBE0A-A698-40FA-828F-025612BE068C}">
      <dgm:prSet phldrT="[Text]" custT="1"/>
      <dgm:spPr>
        <a:solidFill>
          <a:srgbClr val="9E005E"/>
        </a:solidFill>
      </dgm:spPr>
      <dgm:t>
        <a:bodyPr/>
        <a:lstStyle/>
        <a:p>
          <a:r>
            <a:rPr lang="de-CH" sz="1600" b="1" dirty="0" smtClean="0">
              <a:solidFill>
                <a:schemeClr val="bg1"/>
              </a:solidFill>
            </a:rPr>
            <a:t>Ökonomie</a:t>
          </a:r>
          <a:endParaRPr lang="de-CH" sz="1600" b="1" dirty="0">
            <a:solidFill>
              <a:schemeClr val="bg1"/>
            </a:solidFill>
          </a:endParaRPr>
        </a:p>
      </dgm:t>
    </dgm:pt>
    <dgm:pt modelId="{D48B84D4-AA51-4262-978B-EDB7A1EEBAF9}" type="parTrans" cxnId="{5C8E07FC-73EC-40EB-8B1E-F9821C3939A0}">
      <dgm:prSet/>
      <dgm:spPr/>
      <dgm:t>
        <a:bodyPr/>
        <a:lstStyle/>
        <a:p>
          <a:endParaRPr lang="de-CH"/>
        </a:p>
      </dgm:t>
    </dgm:pt>
    <dgm:pt modelId="{5ABCE5A4-0308-40E3-9AEB-3102E5E192B0}" type="sibTrans" cxnId="{5C8E07FC-73EC-40EB-8B1E-F9821C3939A0}">
      <dgm:prSet/>
      <dgm:spPr>
        <a:solidFill>
          <a:srgbClr val="760046"/>
        </a:solidFill>
      </dgm:spPr>
      <dgm:t>
        <a:bodyPr/>
        <a:lstStyle/>
        <a:p>
          <a:endParaRPr lang="de-CH"/>
        </a:p>
      </dgm:t>
    </dgm:pt>
    <dgm:pt modelId="{C5BF0500-8200-4422-8329-E7D8CF50B2F8}">
      <dgm:prSet phldrT="[Text]"/>
      <dgm:spPr>
        <a:solidFill>
          <a:srgbClr val="CA6C18"/>
        </a:solidFill>
      </dgm:spPr>
      <dgm:t>
        <a:bodyPr/>
        <a:lstStyle/>
        <a:p>
          <a:r>
            <a:rPr lang="de-CH" b="1" dirty="0" smtClean="0">
              <a:solidFill>
                <a:schemeClr val="bg1"/>
              </a:solidFill>
            </a:rPr>
            <a:t>Soziales</a:t>
          </a:r>
          <a:endParaRPr lang="de-CH" b="1" dirty="0">
            <a:solidFill>
              <a:schemeClr val="bg1"/>
            </a:solidFill>
          </a:endParaRPr>
        </a:p>
      </dgm:t>
    </dgm:pt>
    <dgm:pt modelId="{84CED4F2-C7C9-485B-B6D5-3DD01C87463B}" type="parTrans" cxnId="{C563152D-4DE0-4989-B784-ABF9CB5E8340}">
      <dgm:prSet/>
      <dgm:spPr/>
      <dgm:t>
        <a:bodyPr/>
        <a:lstStyle/>
        <a:p>
          <a:endParaRPr lang="de-CH"/>
        </a:p>
      </dgm:t>
    </dgm:pt>
    <dgm:pt modelId="{526F4447-44B8-4D7F-AEA1-C17AAF0ABF7C}" type="sibTrans" cxnId="{C563152D-4DE0-4989-B784-ABF9CB5E8340}">
      <dgm:prSet/>
      <dgm:spPr>
        <a:solidFill>
          <a:srgbClr val="884202"/>
        </a:solidFill>
      </dgm:spPr>
      <dgm:t>
        <a:bodyPr/>
        <a:lstStyle/>
        <a:p>
          <a:endParaRPr lang="de-CH"/>
        </a:p>
      </dgm:t>
    </dgm:pt>
    <dgm:pt modelId="{5A8CE6EB-40DE-486F-81A7-9612CCDD1410}" type="pres">
      <dgm:prSet presAssocID="{8AD71271-1C02-49F7-B4A2-781A2833DE7E}" presName="composite" presStyleCnt="0">
        <dgm:presLayoutVars>
          <dgm:chMax val="3"/>
          <dgm:animLvl val="lvl"/>
          <dgm:resizeHandles val="exact"/>
        </dgm:presLayoutVars>
      </dgm:prSet>
      <dgm:spPr/>
    </dgm:pt>
    <dgm:pt modelId="{75DC8BD4-A179-4F33-9FED-C90F5768034E}" type="pres">
      <dgm:prSet presAssocID="{27330FB3-66EA-4CEE-A5BF-6C5AB8770E0A}" presName="gear1" presStyleLbl="node1" presStyleIdx="0" presStyleCnt="3" custAng="19190297" custScaleX="122969" custScaleY="119916" custLinFactNeighborX="9569" custLinFactNeighborY="-601">
        <dgm:presLayoutVars>
          <dgm:chMax val="1"/>
          <dgm:bulletEnabled val="1"/>
        </dgm:presLayoutVars>
      </dgm:prSet>
      <dgm:spPr/>
      <dgm:t>
        <a:bodyPr/>
        <a:lstStyle/>
        <a:p>
          <a:endParaRPr lang="de-CH"/>
        </a:p>
      </dgm:t>
    </dgm:pt>
    <dgm:pt modelId="{9F7B15A5-D057-4F1B-812B-74B47385B00B}" type="pres">
      <dgm:prSet presAssocID="{27330FB3-66EA-4CEE-A5BF-6C5AB8770E0A}" presName="gear1srcNode" presStyleLbl="node1" presStyleIdx="0" presStyleCnt="3"/>
      <dgm:spPr/>
      <dgm:t>
        <a:bodyPr/>
        <a:lstStyle/>
        <a:p>
          <a:endParaRPr lang="de-CH"/>
        </a:p>
      </dgm:t>
    </dgm:pt>
    <dgm:pt modelId="{C5A178E6-E13A-4D0B-8E5F-D7B09E51A2D6}" type="pres">
      <dgm:prSet presAssocID="{27330FB3-66EA-4CEE-A5BF-6C5AB8770E0A}" presName="gear1dstNode" presStyleLbl="node1" presStyleIdx="0" presStyleCnt="3"/>
      <dgm:spPr/>
      <dgm:t>
        <a:bodyPr/>
        <a:lstStyle/>
        <a:p>
          <a:endParaRPr lang="de-CH"/>
        </a:p>
      </dgm:t>
    </dgm:pt>
    <dgm:pt modelId="{A7D84521-B210-43BF-9BA7-0403D69B95DB}" type="pres">
      <dgm:prSet presAssocID="{815FBE0A-A698-40FA-828F-025612BE068C}" presName="gear2" presStyleLbl="node1" presStyleIdx="1" presStyleCnt="3" custAng="510623" custScaleX="136900" custScaleY="133662" custLinFactNeighborX="-16901" custLinFactNeighborY="-22725">
        <dgm:presLayoutVars>
          <dgm:chMax val="1"/>
          <dgm:bulletEnabled val="1"/>
        </dgm:presLayoutVars>
      </dgm:prSet>
      <dgm:spPr/>
      <dgm:t>
        <a:bodyPr/>
        <a:lstStyle/>
        <a:p>
          <a:endParaRPr lang="de-CH"/>
        </a:p>
      </dgm:t>
    </dgm:pt>
    <dgm:pt modelId="{4306042F-DB70-4DA5-953C-3DF0F5A8BBC3}" type="pres">
      <dgm:prSet presAssocID="{815FBE0A-A698-40FA-828F-025612BE068C}" presName="gear2srcNode" presStyleLbl="node1" presStyleIdx="1" presStyleCnt="3"/>
      <dgm:spPr/>
      <dgm:t>
        <a:bodyPr/>
        <a:lstStyle/>
        <a:p>
          <a:endParaRPr lang="de-CH"/>
        </a:p>
      </dgm:t>
    </dgm:pt>
    <dgm:pt modelId="{F6083D49-93E5-4BBD-B0C5-F065F001CEE7}" type="pres">
      <dgm:prSet presAssocID="{815FBE0A-A698-40FA-828F-025612BE068C}" presName="gear2dstNode" presStyleLbl="node1" presStyleIdx="1" presStyleCnt="3"/>
      <dgm:spPr/>
      <dgm:t>
        <a:bodyPr/>
        <a:lstStyle/>
        <a:p>
          <a:endParaRPr lang="de-CH"/>
        </a:p>
      </dgm:t>
    </dgm:pt>
    <dgm:pt modelId="{3F40424F-C142-49B1-873B-B8EF0E74DCC3}" type="pres">
      <dgm:prSet presAssocID="{C5BF0500-8200-4422-8329-E7D8CF50B2F8}" presName="gear3" presStyleLbl="node1" presStyleIdx="2" presStyleCnt="3" custAng="21105144" custLinFactNeighborX="44595" custLinFactNeighborY="-1579"/>
      <dgm:spPr/>
      <dgm:t>
        <a:bodyPr/>
        <a:lstStyle/>
        <a:p>
          <a:endParaRPr lang="de-CH"/>
        </a:p>
      </dgm:t>
    </dgm:pt>
    <dgm:pt modelId="{E32F96CA-DE63-44C3-A6B4-69799C9B0364}" type="pres">
      <dgm:prSet presAssocID="{C5BF0500-8200-4422-8329-E7D8CF50B2F8}" presName="gear3tx" presStyleLbl="node1" presStyleIdx="2" presStyleCnt="3">
        <dgm:presLayoutVars>
          <dgm:chMax val="1"/>
          <dgm:bulletEnabled val="1"/>
        </dgm:presLayoutVars>
      </dgm:prSet>
      <dgm:spPr/>
      <dgm:t>
        <a:bodyPr/>
        <a:lstStyle/>
        <a:p>
          <a:endParaRPr lang="de-CH"/>
        </a:p>
      </dgm:t>
    </dgm:pt>
    <dgm:pt modelId="{DCCFFF01-47F7-4B05-9D30-C026E0471B2F}" type="pres">
      <dgm:prSet presAssocID="{C5BF0500-8200-4422-8329-E7D8CF50B2F8}" presName="gear3srcNode" presStyleLbl="node1" presStyleIdx="2" presStyleCnt="3"/>
      <dgm:spPr/>
      <dgm:t>
        <a:bodyPr/>
        <a:lstStyle/>
        <a:p>
          <a:endParaRPr lang="de-CH"/>
        </a:p>
      </dgm:t>
    </dgm:pt>
    <dgm:pt modelId="{595662D1-B810-4581-8C3A-DB070BCF5796}" type="pres">
      <dgm:prSet presAssocID="{C5BF0500-8200-4422-8329-E7D8CF50B2F8}" presName="gear3dstNode" presStyleLbl="node1" presStyleIdx="2" presStyleCnt="3"/>
      <dgm:spPr/>
      <dgm:t>
        <a:bodyPr/>
        <a:lstStyle/>
        <a:p>
          <a:endParaRPr lang="de-CH"/>
        </a:p>
      </dgm:t>
    </dgm:pt>
    <dgm:pt modelId="{43FACF12-4B17-4D1E-A9DB-2320AA56F8E9}" type="pres">
      <dgm:prSet presAssocID="{69A17941-C6AE-4E17-A711-9E08AC44090A}" presName="connector1" presStyleLbl="sibTrans2D1" presStyleIdx="0" presStyleCnt="3" custAng="11378719" custFlipHor="1" custScaleX="57530" custScaleY="66567" custLinFactNeighborX="929" custLinFactNeighborY="-619"/>
      <dgm:spPr/>
      <dgm:t>
        <a:bodyPr/>
        <a:lstStyle/>
        <a:p>
          <a:endParaRPr lang="de-CH"/>
        </a:p>
      </dgm:t>
    </dgm:pt>
    <dgm:pt modelId="{D9ADA326-14E1-4B45-803E-6BE765EA3717}" type="pres">
      <dgm:prSet presAssocID="{5ABCE5A4-0308-40E3-9AEB-3102E5E192B0}" presName="connector2" presStyleLbl="sibTrans2D1" presStyleIdx="1" presStyleCnt="3" custAng="12827812" custFlipHor="1" custScaleX="117147" custLinFactNeighborX="-5374" custLinFactNeighborY="4163"/>
      <dgm:spPr/>
      <dgm:t>
        <a:bodyPr/>
        <a:lstStyle/>
        <a:p>
          <a:endParaRPr lang="de-CH"/>
        </a:p>
      </dgm:t>
    </dgm:pt>
    <dgm:pt modelId="{F89F4AF2-CE98-44F1-9AAD-3B11E2044AFB}" type="pres">
      <dgm:prSet presAssocID="{526F4447-44B8-4D7F-AEA1-C17AAF0ABF7C}" presName="connector3" presStyleLbl="sibTrans2D1" presStyleIdx="2" presStyleCnt="3" custLinFactNeighborX="34875" custLinFactNeighborY="-178"/>
      <dgm:spPr/>
      <dgm:t>
        <a:bodyPr/>
        <a:lstStyle/>
        <a:p>
          <a:endParaRPr lang="de-CH"/>
        </a:p>
      </dgm:t>
    </dgm:pt>
  </dgm:ptLst>
  <dgm:cxnLst>
    <dgm:cxn modelId="{B45A9558-966F-431F-B79F-F2B0BB30A9E9}" type="presOf" srcId="{C5BF0500-8200-4422-8329-E7D8CF50B2F8}" destId="{E32F96CA-DE63-44C3-A6B4-69799C9B0364}" srcOrd="1" destOrd="0" presId="urn:microsoft.com/office/officeart/2005/8/layout/gear1"/>
    <dgm:cxn modelId="{3D26200D-6774-4909-8F3E-97420A3E30A0}" type="presOf" srcId="{526F4447-44B8-4D7F-AEA1-C17AAF0ABF7C}" destId="{F89F4AF2-CE98-44F1-9AAD-3B11E2044AFB}" srcOrd="0" destOrd="0" presId="urn:microsoft.com/office/officeart/2005/8/layout/gear1"/>
    <dgm:cxn modelId="{AA833C8F-869D-4C23-B663-4EB947E31A39}" type="presOf" srcId="{27330FB3-66EA-4CEE-A5BF-6C5AB8770E0A}" destId="{9F7B15A5-D057-4F1B-812B-74B47385B00B}" srcOrd="1" destOrd="0" presId="urn:microsoft.com/office/officeart/2005/8/layout/gear1"/>
    <dgm:cxn modelId="{3BF1B081-0E76-42C6-A989-CF961D28CA5A}" type="presOf" srcId="{815FBE0A-A698-40FA-828F-025612BE068C}" destId="{4306042F-DB70-4DA5-953C-3DF0F5A8BBC3}" srcOrd="1" destOrd="0" presId="urn:microsoft.com/office/officeart/2005/8/layout/gear1"/>
    <dgm:cxn modelId="{8B1927F9-2E2D-4E66-BE9E-42269F8CC33A}" type="presOf" srcId="{C5BF0500-8200-4422-8329-E7D8CF50B2F8}" destId="{3F40424F-C142-49B1-873B-B8EF0E74DCC3}" srcOrd="0" destOrd="0" presId="urn:microsoft.com/office/officeart/2005/8/layout/gear1"/>
    <dgm:cxn modelId="{52D781A0-E407-47AE-B2DC-D26196E86C14}" type="presOf" srcId="{69A17941-C6AE-4E17-A711-9E08AC44090A}" destId="{43FACF12-4B17-4D1E-A9DB-2320AA56F8E9}" srcOrd="0" destOrd="0" presId="urn:microsoft.com/office/officeart/2005/8/layout/gear1"/>
    <dgm:cxn modelId="{CDD226D1-6B25-4E63-97B4-E76A6B150907}" type="presOf" srcId="{27330FB3-66EA-4CEE-A5BF-6C5AB8770E0A}" destId="{C5A178E6-E13A-4D0B-8E5F-D7B09E51A2D6}" srcOrd="2" destOrd="0" presId="urn:microsoft.com/office/officeart/2005/8/layout/gear1"/>
    <dgm:cxn modelId="{C72BEE6F-F506-4AC0-BF89-856D427D1EE6}" type="presOf" srcId="{815FBE0A-A698-40FA-828F-025612BE068C}" destId="{F6083D49-93E5-4BBD-B0C5-F065F001CEE7}" srcOrd="2" destOrd="0" presId="urn:microsoft.com/office/officeart/2005/8/layout/gear1"/>
    <dgm:cxn modelId="{4B842D65-2213-4232-A6D4-0F64FA1203BF}" type="presOf" srcId="{C5BF0500-8200-4422-8329-E7D8CF50B2F8}" destId="{595662D1-B810-4581-8C3A-DB070BCF5796}" srcOrd="3" destOrd="0" presId="urn:microsoft.com/office/officeart/2005/8/layout/gear1"/>
    <dgm:cxn modelId="{C563152D-4DE0-4989-B784-ABF9CB5E8340}" srcId="{8AD71271-1C02-49F7-B4A2-781A2833DE7E}" destId="{C5BF0500-8200-4422-8329-E7D8CF50B2F8}" srcOrd="2" destOrd="0" parTransId="{84CED4F2-C7C9-485B-B6D5-3DD01C87463B}" sibTransId="{526F4447-44B8-4D7F-AEA1-C17AAF0ABF7C}"/>
    <dgm:cxn modelId="{5C8E07FC-73EC-40EB-8B1E-F9821C3939A0}" srcId="{8AD71271-1C02-49F7-B4A2-781A2833DE7E}" destId="{815FBE0A-A698-40FA-828F-025612BE068C}" srcOrd="1" destOrd="0" parTransId="{D48B84D4-AA51-4262-978B-EDB7A1EEBAF9}" sibTransId="{5ABCE5A4-0308-40E3-9AEB-3102E5E192B0}"/>
    <dgm:cxn modelId="{A5FDDD30-EB2C-4E21-8ADC-D94DEC79B975}" type="presOf" srcId="{815FBE0A-A698-40FA-828F-025612BE068C}" destId="{A7D84521-B210-43BF-9BA7-0403D69B95DB}" srcOrd="0" destOrd="0" presId="urn:microsoft.com/office/officeart/2005/8/layout/gear1"/>
    <dgm:cxn modelId="{6BDB8FAA-8346-4956-B3B3-8E3AF01B16D4}" type="presOf" srcId="{5ABCE5A4-0308-40E3-9AEB-3102E5E192B0}" destId="{D9ADA326-14E1-4B45-803E-6BE765EA3717}" srcOrd="0" destOrd="0" presId="urn:microsoft.com/office/officeart/2005/8/layout/gear1"/>
    <dgm:cxn modelId="{F07D7BEE-F455-4A24-B3AD-CE64235C8161}" type="presOf" srcId="{8AD71271-1C02-49F7-B4A2-781A2833DE7E}" destId="{5A8CE6EB-40DE-486F-81A7-9612CCDD1410}" srcOrd="0" destOrd="0" presId="urn:microsoft.com/office/officeart/2005/8/layout/gear1"/>
    <dgm:cxn modelId="{3E4621E8-409F-4EB7-BACC-C0B9AE8B179B}" type="presOf" srcId="{27330FB3-66EA-4CEE-A5BF-6C5AB8770E0A}" destId="{75DC8BD4-A179-4F33-9FED-C90F5768034E}" srcOrd="0" destOrd="0" presId="urn:microsoft.com/office/officeart/2005/8/layout/gear1"/>
    <dgm:cxn modelId="{B41AFD9F-B4D1-4CE9-839E-137C2D0C885C}" type="presOf" srcId="{C5BF0500-8200-4422-8329-E7D8CF50B2F8}" destId="{DCCFFF01-47F7-4B05-9D30-C026E0471B2F}" srcOrd="2" destOrd="0" presId="urn:microsoft.com/office/officeart/2005/8/layout/gear1"/>
    <dgm:cxn modelId="{A36C1B3D-3430-4151-A10A-8A7D0BA936F2}" srcId="{8AD71271-1C02-49F7-B4A2-781A2833DE7E}" destId="{27330FB3-66EA-4CEE-A5BF-6C5AB8770E0A}" srcOrd="0" destOrd="0" parTransId="{D819F53E-F3F7-4608-930F-DE0E77429C43}" sibTransId="{69A17941-C6AE-4E17-A711-9E08AC44090A}"/>
    <dgm:cxn modelId="{E72CFBAA-7E4E-4BF9-89E8-79801F71AD71}" type="presParOf" srcId="{5A8CE6EB-40DE-486F-81A7-9612CCDD1410}" destId="{75DC8BD4-A179-4F33-9FED-C90F5768034E}" srcOrd="0" destOrd="0" presId="urn:microsoft.com/office/officeart/2005/8/layout/gear1"/>
    <dgm:cxn modelId="{9A71E51B-BD0C-4F05-90BE-CF079B4D452D}" type="presParOf" srcId="{5A8CE6EB-40DE-486F-81A7-9612CCDD1410}" destId="{9F7B15A5-D057-4F1B-812B-74B47385B00B}" srcOrd="1" destOrd="0" presId="urn:microsoft.com/office/officeart/2005/8/layout/gear1"/>
    <dgm:cxn modelId="{6BFFB6E1-3D4E-4463-AF3A-D05E37924B97}" type="presParOf" srcId="{5A8CE6EB-40DE-486F-81A7-9612CCDD1410}" destId="{C5A178E6-E13A-4D0B-8E5F-D7B09E51A2D6}" srcOrd="2" destOrd="0" presId="urn:microsoft.com/office/officeart/2005/8/layout/gear1"/>
    <dgm:cxn modelId="{715F199F-9075-4A9D-8819-0CC2A4CBCF37}" type="presParOf" srcId="{5A8CE6EB-40DE-486F-81A7-9612CCDD1410}" destId="{A7D84521-B210-43BF-9BA7-0403D69B95DB}" srcOrd="3" destOrd="0" presId="urn:microsoft.com/office/officeart/2005/8/layout/gear1"/>
    <dgm:cxn modelId="{D5F86600-8D73-4D76-BFED-39DDB2CD5E56}" type="presParOf" srcId="{5A8CE6EB-40DE-486F-81A7-9612CCDD1410}" destId="{4306042F-DB70-4DA5-953C-3DF0F5A8BBC3}" srcOrd="4" destOrd="0" presId="urn:microsoft.com/office/officeart/2005/8/layout/gear1"/>
    <dgm:cxn modelId="{BF4F6DD9-247F-4012-BD3D-CCA546A66767}" type="presParOf" srcId="{5A8CE6EB-40DE-486F-81A7-9612CCDD1410}" destId="{F6083D49-93E5-4BBD-B0C5-F065F001CEE7}" srcOrd="5" destOrd="0" presId="urn:microsoft.com/office/officeart/2005/8/layout/gear1"/>
    <dgm:cxn modelId="{395E42B9-FF3F-49A5-8B50-6629B02731B1}" type="presParOf" srcId="{5A8CE6EB-40DE-486F-81A7-9612CCDD1410}" destId="{3F40424F-C142-49B1-873B-B8EF0E74DCC3}" srcOrd="6" destOrd="0" presId="urn:microsoft.com/office/officeart/2005/8/layout/gear1"/>
    <dgm:cxn modelId="{06C4C962-11B7-4F01-9543-57290AB24AC2}" type="presParOf" srcId="{5A8CE6EB-40DE-486F-81A7-9612CCDD1410}" destId="{E32F96CA-DE63-44C3-A6B4-69799C9B0364}" srcOrd="7" destOrd="0" presId="urn:microsoft.com/office/officeart/2005/8/layout/gear1"/>
    <dgm:cxn modelId="{E78DB398-A07E-4B08-9964-16E2FE28C01D}" type="presParOf" srcId="{5A8CE6EB-40DE-486F-81A7-9612CCDD1410}" destId="{DCCFFF01-47F7-4B05-9D30-C026E0471B2F}" srcOrd="8" destOrd="0" presId="urn:microsoft.com/office/officeart/2005/8/layout/gear1"/>
    <dgm:cxn modelId="{50825434-73E4-4098-B7F3-619439B205BE}" type="presParOf" srcId="{5A8CE6EB-40DE-486F-81A7-9612CCDD1410}" destId="{595662D1-B810-4581-8C3A-DB070BCF5796}" srcOrd="9" destOrd="0" presId="urn:microsoft.com/office/officeart/2005/8/layout/gear1"/>
    <dgm:cxn modelId="{F9B1E7FF-551A-4497-BD07-FE0602D2800F}" type="presParOf" srcId="{5A8CE6EB-40DE-486F-81A7-9612CCDD1410}" destId="{43FACF12-4B17-4D1E-A9DB-2320AA56F8E9}" srcOrd="10" destOrd="0" presId="urn:microsoft.com/office/officeart/2005/8/layout/gear1"/>
    <dgm:cxn modelId="{368EF506-D2CA-48C3-8450-687DF99DDFF6}" type="presParOf" srcId="{5A8CE6EB-40DE-486F-81A7-9612CCDD1410}" destId="{D9ADA326-14E1-4B45-803E-6BE765EA3717}" srcOrd="11" destOrd="0" presId="urn:microsoft.com/office/officeart/2005/8/layout/gear1"/>
    <dgm:cxn modelId="{57421FB0-3462-4E11-9855-ADF756E242EF}" type="presParOf" srcId="{5A8CE6EB-40DE-486F-81A7-9612CCDD1410}" destId="{F89F4AF2-CE98-44F1-9AAD-3B11E2044AF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E2F4D-8100-48C7-B6E6-450F2F2D6200}" type="doc">
      <dgm:prSet loTypeId="urn:microsoft.com/office/officeart/2005/8/layout/gear1" loCatId="cycle" qsTypeId="urn:microsoft.com/office/officeart/2005/8/quickstyle/simple1" qsCatId="simple" csTypeId="urn:microsoft.com/office/officeart/2005/8/colors/accent1_2" csCatId="accent1" phldr="1"/>
      <dgm:spPr/>
    </dgm:pt>
    <dgm:pt modelId="{32A84D94-8B3F-4B0B-ADDD-CC2E3243CF65}">
      <dgm:prSet phldrT="[Text]"/>
      <dgm:spPr>
        <a:solidFill>
          <a:srgbClr val="66952E"/>
        </a:solidFill>
      </dgm:spPr>
      <dgm:t>
        <a:bodyPr/>
        <a:lstStyle/>
        <a:p>
          <a:r>
            <a:rPr lang="de-CH" b="1" dirty="0" smtClean="0">
              <a:solidFill>
                <a:schemeClr val="bg1"/>
              </a:solidFill>
            </a:rPr>
            <a:t>Ökologie</a:t>
          </a:r>
          <a:endParaRPr lang="de-CH" b="1" dirty="0">
            <a:solidFill>
              <a:schemeClr val="bg1"/>
            </a:solidFill>
          </a:endParaRPr>
        </a:p>
      </dgm:t>
    </dgm:pt>
    <dgm:pt modelId="{DEEE1CF2-F792-4631-B844-C028F7A02D3F}" type="parTrans" cxnId="{DE3D1CD4-811E-445C-9C7B-A84B23603F12}">
      <dgm:prSet/>
      <dgm:spPr/>
      <dgm:t>
        <a:bodyPr/>
        <a:lstStyle/>
        <a:p>
          <a:endParaRPr lang="de-CH"/>
        </a:p>
      </dgm:t>
    </dgm:pt>
    <dgm:pt modelId="{8156FD5E-41EA-4948-9501-85CEC653B430}" type="sibTrans" cxnId="{DE3D1CD4-811E-445C-9C7B-A84B23603F12}">
      <dgm:prSet/>
      <dgm:spPr>
        <a:solidFill>
          <a:srgbClr val="4D7022"/>
        </a:solidFill>
      </dgm:spPr>
      <dgm:t>
        <a:bodyPr/>
        <a:lstStyle/>
        <a:p>
          <a:endParaRPr lang="de-CH"/>
        </a:p>
      </dgm:t>
    </dgm:pt>
    <dgm:pt modelId="{5FC71052-001C-486E-B0D0-DB48AE010903}" type="pres">
      <dgm:prSet presAssocID="{5A6E2F4D-8100-48C7-B6E6-450F2F2D6200}" presName="composite" presStyleCnt="0">
        <dgm:presLayoutVars>
          <dgm:chMax val="3"/>
          <dgm:animLvl val="lvl"/>
          <dgm:resizeHandles val="exact"/>
        </dgm:presLayoutVars>
      </dgm:prSet>
      <dgm:spPr/>
    </dgm:pt>
    <dgm:pt modelId="{94894BF7-8B55-4007-AEE4-72F472440FC0}" type="pres">
      <dgm:prSet presAssocID="{32A84D94-8B3F-4B0B-ADDD-CC2E3243CF65}" presName="gear1" presStyleLbl="node1" presStyleIdx="0" presStyleCnt="1" custAng="617665" custScaleX="114861" custScaleY="108943" custLinFactNeighborX="-52302" custLinFactNeighborY="-15886">
        <dgm:presLayoutVars>
          <dgm:chMax val="1"/>
          <dgm:bulletEnabled val="1"/>
        </dgm:presLayoutVars>
      </dgm:prSet>
      <dgm:spPr/>
      <dgm:t>
        <a:bodyPr/>
        <a:lstStyle/>
        <a:p>
          <a:endParaRPr lang="de-CH"/>
        </a:p>
      </dgm:t>
    </dgm:pt>
    <dgm:pt modelId="{42616A83-A6F9-4075-8100-4C53B7A67F00}" type="pres">
      <dgm:prSet presAssocID="{32A84D94-8B3F-4B0B-ADDD-CC2E3243CF65}" presName="gear1srcNode" presStyleLbl="node1" presStyleIdx="0" presStyleCnt="1"/>
      <dgm:spPr/>
      <dgm:t>
        <a:bodyPr/>
        <a:lstStyle/>
        <a:p>
          <a:endParaRPr lang="de-CH"/>
        </a:p>
      </dgm:t>
    </dgm:pt>
    <dgm:pt modelId="{9C78F4C3-FFA6-4D74-A573-83CD4D897B7F}" type="pres">
      <dgm:prSet presAssocID="{32A84D94-8B3F-4B0B-ADDD-CC2E3243CF65}" presName="gear1dstNode" presStyleLbl="node1" presStyleIdx="0" presStyleCnt="1"/>
      <dgm:spPr/>
      <dgm:t>
        <a:bodyPr/>
        <a:lstStyle/>
        <a:p>
          <a:endParaRPr lang="de-CH"/>
        </a:p>
      </dgm:t>
    </dgm:pt>
    <dgm:pt modelId="{A1A2472E-D644-4936-8BC0-782F175B67FC}" type="pres">
      <dgm:prSet presAssocID="{8156FD5E-41EA-4948-9501-85CEC653B430}" presName="connector1" presStyleLbl="sibTrans2D1" presStyleIdx="0" presStyleCnt="1" custAng="2675047" custScaleX="117102" custScaleY="112153" custLinFactNeighborX="-39826" custLinFactNeighborY="-5686"/>
      <dgm:spPr/>
      <dgm:t>
        <a:bodyPr/>
        <a:lstStyle/>
        <a:p>
          <a:endParaRPr lang="de-CH"/>
        </a:p>
      </dgm:t>
    </dgm:pt>
  </dgm:ptLst>
  <dgm:cxnLst>
    <dgm:cxn modelId="{F149979D-B453-4183-8D2C-DD97E720D830}" type="presOf" srcId="{32A84D94-8B3F-4B0B-ADDD-CC2E3243CF65}" destId="{9C78F4C3-FFA6-4D74-A573-83CD4D897B7F}" srcOrd="2" destOrd="0" presId="urn:microsoft.com/office/officeart/2005/8/layout/gear1"/>
    <dgm:cxn modelId="{4DF6A50A-8529-4DC9-BFB9-6DD22F7B21CB}" type="presOf" srcId="{8156FD5E-41EA-4948-9501-85CEC653B430}" destId="{A1A2472E-D644-4936-8BC0-782F175B67FC}" srcOrd="0" destOrd="0" presId="urn:microsoft.com/office/officeart/2005/8/layout/gear1"/>
    <dgm:cxn modelId="{AFE162A7-8A53-4B7B-8F97-7417471AAF99}" type="presOf" srcId="{5A6E2F4D-8100-48C7-B6E6-450F2F2D6200}" destId="{5FC71052-001C-486E-B0D0-DB48AE010903}" srcOrd="0" destOrd="0" presId="urn:microsoft.com/office/officeart/2005/8/layout/gear1"/>
    <dgm:cxn modelId="{DE3D1CD4-811E-445C-9C7B-A84B23603F12}" srcId="{5A6E2F4D-8100-48C7-B6E6-450F2F2D6200}" destId="{32A84D94-8B3F-4B0B-ADDD-CC2E3243CF65}" srcOrd="0" destOrd="0" parTransId="{DEEE1CF2-F792-4631-B844-C028F7A02D3F}" sibTransId="{8156FD5E-41EA-4948-9501-85CEC653B430}"/>
    <dgm:cxn modelId="{62B48B46-F8B3-4151-B68E-37F4234AD8FC}" type="presOf" srcId="{32A84D94-8B3F-4B0B-ADDD-CC2E3243CF65}" destId="{94894BF7-8B55-4007-AEE4-72F472440FC0}" srcOrd="0" destOrd="0" presId="urn:microsoft.com/office/officeart/2005/8/layout/gear1"/>
    <dgm:cxn modelId="{6F6D9846-1AFE-4E73-8153-718842647EE0}" type="presOf" srcId="{32A84D94-8B3F-4B0B-ADDD-CC2E3243CF65}" destId="{42616A83-A6F9-4075-8100-4C53B7A67F00}" srcOrd="1" destOrd="0" presId="urn:microsoft.com/office/officeart/2005/8/layout/gear1"/>
    <dgm:cxn modelId="{F8C997C7-AC68-43A6-834D-B943DD548CD7}" type="presParOf" srcId="{5FC71052-001C-486E-B0D0-DB48AE010903}" destId="{94894BF7-8B55-4007-AEE4-72F472440FC0}" srcOrd="0" destOrd="0" presId="urn:microsoft.com/office/officeart/2005/8/layout/gear1"/>
    <dgm:cxn modelId="{F2D308C0-6249-4DCC-8875-F87D253AFCDD}" type="presParOf" srcId="{5FC71052-001C-486E-B0D0-DB48AE010903}" destId="{42616A83-A6F9-4075-8100-4C53B7A67F00}" srcOrd="1" destOrd="0" presId="urn:microsoft.com/office/officeart/2005/8/layout/gear1"/>
    <dgm:cxn modelId="{0D2BF2AA-1785-479E-B805-2E67A0B80386}" type="presParOf" srcId="{5FC71052-001C-486E-B0D0-DB48AE010903}" destId="{9C78F4C3-FFA6-4D74-A573-83CD4D897B7F}" srcOrd="2" destOrd="0" presId="urn:microsoft.com/office/officeart/2005/8/layout/gear1"/>
    <dgm:cxn modelId="{53F95778-43FB-42CB-8358-39262F4F5EAF}" type="presParOf" srcId="{5FC71052-001C-486E-B0D0-DB48AE010903}" destId="{A1A2472E-D644-4936-8BC0-782F175B67FC}" srcOrd="3" destOrd="0" presId="urn:microsoft.com/office/officeart/2005/8/layout/gear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24F83-5079-479A-A155-95407B51B57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de-CH"/>
        </a:p>
      </dgm:t>
    </dgm:pt>
    <dgm:pt modelId="{BF83410F-398D-4653-BE05-6692FC9B14C6}">
      <dgm:prSet phldrT="[Text]" custT="1"/>
      <dgm:spPr>
        <a:solidFill>
          <a:schemeClr val="bg2">
            <a:lumMod val="75000"/>
          </a:schemeClr>
        </a:solidFill>
      </dgm:spPr>
      <dgm:t>
        <a:bodyPr/>
        <a:lstStyle/>
        <a:p>
          <a:r>
            <a:rPr lang="de-CH" sz="1800" b="1" spc="10" baseline="0" dirty="0" smtClean="0"/>
            <a:t>Klimawandel</a:t>
          </a:r>
          <a:endParaRPr lang="de-CH" sz="1800" b="1" spc="10" baseline="0" dirty="0"/>
        </a:p>
      </dgm:t>
    </dgm:pt>
    <dgm:pt modelId="{53DB30F1-4A1D-4D37-A84B-1646B35DAC7D}" type="parTrans" cxnId="{51D45B12-76E9-4F99-9EB5-B5ABC22C6E06}">
      <dgm:prSet/>
      <dgm:spPr/>
      <dgm:t>
        <a:bodyPr/>
        <a:lstStyle/>
        <a:p>
          <a:endParaRPr lang="de-CH"/>
        </a:p>
      </dgm:t>
    </dgm:pt>
    <dgm:pt modelId="{B70D107D-D40F-46EE-BC8C-159686C4A797}" type="sibTrans" cxnId="{51D45B12-76E9-4F99-9EB5-B5ABC22C6E06}">
      <dgm:prSet/>
      <dgm:spPr/>
      <dgm:t>
        <a:bodyPr/>
        <a:lstStyle/>
        <a:p>
          <a:endParaRPr lang="de-CH"/>
        </a:p>
      </dgm:t>
    </dgm:pt>
    <dgm:pt modelId="{EC3E319A-3280-4D8A-9C41-8FBAE7BA0ABE}">
      <dgm:prSet phldrT="[Text]" custT="1"/>
      <dgm:spPr>
        <a:solidFill>
          <a:schemeClr val="accent5">
            <a:lumMod val="60000"/>
            <a:lumOff val="40000"/>
            <a:alpha val="75000"/>
          </a:schemeClr>
        </a:solidFill>
      </dgm:spPr>
      <dgm:t>
        <a:bodyPr/>
        <a:lstStyle/>
        <a:p>
          <a:r>
            <a:rPr lang="de-CH" sz="1400" b="0" spc="10" baseline="0" dirty="0" smtClean="0"/>
            <a:t>Betroffene</a:t>
          </a:r>
          <a:endParaRPr lang="de-CH" sz="1400" b="0" spc="10" baseline="0" dirty="0"/>
        </a:p>
      </dgm:t>
    </dgm:pt>
    <dgm:pt modelId="{038BB99A-ED07-4AAB-92ED-FC2FD10786D4}" type="parTrans" cxnId="{8CF8CF91-B29B-467E-AB9E-0AB4C85273FD}">
      <dgm:prSet/>
      <dgm:spPr/>
      <dgm:t>
        <a:bodyPr/>
        <a:lstStyle/>
        <a:p>
          <a:endParaRPr lang="de-CH"/>
        </a:p>
      </dgm:t>
    </dgm:pt>
    <dgm:pt modelId="{1D51C041-2CBD-4C1C-9404-3D5499A80BE5}" type="sibTrans" cxnId="{8CF8CF91-B29B-467E-AB9E-0AB4C85273FD}">
      <dgm:prSet/>
      <dgm:spPr/>
      <dgm:t>
        <a:bodyPr/>
        <a:lstStyle/>
        <a:p>
          <a:endParaRPr lang="de-CH"/>
        </a:p>
      </dgm:t>
    </dgm:pt>
    <dgm:pt modelId="{80935D98-F98E-4BE1-A51D-C9D589FA0317}">
      <dgm:prSet phldrT="[Text]" custT="1"/>
      <dgm:spPr>
        <a:solidFill>
          <a:srgbClr val="C00000">
            <a:alpha val="24000"/>
          </a:srgbClr>
        </a:solidFill>
      </dgm:spPr>
      <dgm:t>
        <a:bodyPr/>
        <a:lstStyle/>
        <a:p>
          <a:r>
            <a:rPr lang="de-CH" sz="1400" b="0" spc="10" baseline="0" dirty="0" smtClean="0"/>
            <a:t>Verur-sacherin</a:t>
          </a:r>
          <a:endParaRPr lang="de-CH" sz="1400" b="0" spc="10" baseline="0" dirty="0"/>
        </a:p>
      </dgm:t>
    </dgm:pt>
    <dgm:pt modelId="{9A787EF1-EABB-4A81-9819-97F2F941F6E2}" type="parTrans" cxnId="{D2ED78AE-7D43-423B-880F-1BEDAE0AAF32}">
      <dgm:prSet/>
      <dgm:spPr/>
      <dgm:t>
        <a:bodyPr/>
        <a:lstStyle/>
        <a:p>
          <a:endParaRPr lang="de-CH"/>
        </a:p>
      </dgm:t>
    </dgm:pt>
    <dgm:pt modelId="{E96BC314-8729-40F8-8D81-47CB0F548E52}" type="sibTrans" cxnId="{D2ED78AE-7D43-423B-880F-1BEDAE0AAF32}">
      <dgm:prSet/>
      <dgm:spPr/>
      <dgm:t>
        <a:bodyPr/>
        <a:lstStyle/>
        <a:p>
          <a:endParaRPr lang="de-CH"/>
        </a:p>
      </dgm:t>
    </dgm:pt>
    <dgm:pt modelId="{B9C3CF19-B1BA-405F-A43E-EE77A748CBD2}">
      <dgm:prSet phldrT="[Text]" custT="1"/>
      <dgm:spPr>
        <a:solidFill>
          <a:schemeClr val="accent2">
            <a:lumMod val="60000"/>
            <a:lumOff val="40000"/>
            <a:alpha val="75000"/>
          </a:schemeClr>
        </a:solidFill>
      </dgm:spPr>
      <dgm:t>
        <a:bodyPr/>
        <a:lstStyle/>
        <a:p>
          <a:r>
            <a:rPr lang="de-CH" sz="1400" b="0" spc="10" baseline="0" dirty="0" smtClean="0"/>
            <a:t>Klima-schützerin</a:t>
          </a:r>
          <a:endParaRPr lang="de-CH" sz="1400" b="0" spc="10" baseline="0" dirty="0"/>
        </a:p>
      </dgm:t>
    </dgm:pt>
    <dgm:pt modelId="{07E352DA-B447-407E-BBB9-47E6FBCFB6A9}" type="parTrans" cxnId="{341B227B-90E5-4123-8BDC-8EA39FB4AD53}">
      <dgm:prSet/>
      <dgm:spPr/>
      <dgm:t>
        <a:bodyPr/>
        <a:lstStyle/>
        <a:p>
          <a:endParaRPr lang="de-CH"/>
        </a:p>
      </dgm:t>
    </dgm:pt>
    <dgm:pt modelId="{CE7AA312-C864-4015-AC78-C146CD884A51}" type="sibTrans" cxnId="{341B227B-90E5-4123-8BDC-8EA39FB4AD53}">
      <dgm:prSet/>
      <dgm:spPr/>
      <dgm:t>
        <a:bodyPr/>
        <a:lstStyle/>
        <a:p>
          <a:endParaRPr lang="de-CH"/>
        </a:p>
      </dgm:t>
    </dgm:pt>
    <dgm:pt modelId="{25453E87-8BD2-4E00-AD21-3B42CF0E4D8A}" type="pres">
      <dgm:prSet presAssocID="{E8024F83-5079-479A-A155-95407B51B570}" presName="composite" presStyleCnt="0">
        <dgm:presLayoutVars>
          <dgm:chMax val="1"/>
          <dgm:dir/>
          <dgm:resizeHandles val="exact"/>
        </dgm:presLayoutVars>
      </dgm:prSet>
      <dgm:spPr/>
      <dgm:t>
        <a:bodyPr/>
        <a:lstStyle/>
        <a:p>
          <a:endParaRPr lang="de-CH"/>
        </a:p>
      </dgm:t>
    </dgm:pt>
    <dgm:pt modelId="{88C34A43-1C60-4E83-962F-0EB578151D41}" type="pres">
      <dgm:prSet presAssocID="{E8024F83-5079-479A-A155-95407B51B570}" presName="radial" presStyleCnt="0">
        <dgm:presLayoutVars>
          <dgm:animLvl val="ctr"/>
        </dgm:presLayoutVars>
      </dgm:prSet>
      <dgm:spPr/>
    </dgm:pt>
    <dgm:pt modelId="{0EA53413-73A5-4F22-8D08-96FFA060731C}" type="pres">
      <dgm:prSet presAssocID="{BF83410F-398D-4653-BE05-6692FC9B14C6}" presName="centerShape" presStyleLbl="vennNode1" presStyleIdx="0" presStyleCnt="4" custScaleX="113391" custScaleY="90993" custLinFactNeighborY="-9170"/>
      <dgm:spPr>
        <a:prstGeom prst="triangle">
          <a:avLst/>
        </a:prstGeom>
      </dgm:spPr>
      <dgm:t>
        <a:bodyPr/>
        <a:lstStyle/>
        <a:p>
          <a:endParaRPr lang="de-CH"/>
        </a:p>
      </dgm:t>
    </dgm:pt>
    <dgm:pt modelId="{274446F8-2ACE-4606-9DE2-80AF91D0206C}" type="pres">
      <dgm:prSet presAssocID="{EC3E319A-3280-4D8A-9C41-8FBAE7BA0ABE}" presName="node" presStyleLbl="vennNode1" presStyleIdx="1" presStyleCnt="4" custScaleX="114093" custScaleY="114093" custRadScaleRad="115014">
        <dgm:presLayoutVars>
          <dgm:bulletEnabled val="1"/>
        </dgm:presLayoutVars>
      </dgm:prSet>
      <dgm:spPr/>
      <dgm:t>
        <a:bodyPr/>
        <a:lstStyle/>
        <a:p>
          <a:endParaRPr lang="de-CH"/>
        </a:p>
      </dgm:t>
    </dgm:pt>
    <dgm:pt modelId="{4605ABA5-0CE6-4EC1-8570-9929A20B47CB}" type="pres">
      <dgm:prSet presAssocID="{80935D98-F98E-4BE1-A51D-C9D589FA0317}" presName="node" presStyleLbl="vennNode1" presStyleIdx="2" presStyleCnt="4" custScaleX="114093" custScaleY="114093" custRadScaleRad="127048" custRadScaleInc="-1231">
        <dgm:presLayoutVars>
          <dgm:bulletEnabled val="1"/>
        </dgm:presLayoutVars>
      </dgm:prSet>
      <dgm:spPr/>
      <dgm:t>
        <a:bodyPr/>
        <a:lstStyle/>
        <a:p>
          <a:endParaRPr lang="de-CH"/>
        </a:p>
      </dgm:t>
    </dgm:pt>
    <dgm:pt modelId="{A1C01F09-FBC7-4277-93A5-0C8DBC495EB9}" type="pres">
      <dgm:prSet presAssocID="{B9C3CF19-B1BA-405F-A43E-EE77A748CBD2}" presName="node" presStyleLbl="vennNode1" presStyleIdx="3" presStyleCnt="4" custScaleX="114093" custScaleY="114093" custRadScaleRad="127918" custRadScaleInc="1407">
        <dgm:presLayoutVars>
          <dgm:bulletEnabled val="1"/>
        </dgm:presLayoutVars>
      </dgm:prSet>
      <dgm:spPr/>
      <dgm:t>
        <a:bodyPr/>
        <a:lstStyle/>
        <a:p>
          <a:endParaRPr lang="de-CH"/>
        </a:p>
      </dgm:t>
    </dgm:pt>
  </dgm:ptLst>
  <dgm:cxnLst>
    <dgm:cxn modelId="{D2ED78AE-7D43-423B-880F-1BEDAE0AAF32}" srcId="{BF83410F-398D-4653-BE05-6692FC9B14C6}" destId="{80935D98-F98E-4BE1-A51D-C9D589FA0317}" srcOrd="1" destOrd="0" parTransId="{9A787EF1-EABB-4A81-9819-97F2F941F6E2}" sibTransId="{E96BC314-8729-40F8-8D81-47CB0F548E52}"/>
    <dgm:cxn modelId="{338DBDD4-1255-4575-9C3E-4FE20B99EE77}" type="presOf" srcId="{E8024F83-5079-479A-A155-95407B51B570}" destId="{25453E87-8BD2-4E00-AD21-3B42CF0E4D8A}" srcOrd="0" destOrd="0" presId="urn:microsoft.com/office/officeart/2005/8/layout/radial3"/>
    <dgm:cxn modelId="{341B227B-90E5-4123-8BDC-8EA39FB4AD53}" srcId="{BF83410F-398D-4653-BE05-6692FC9B14C6}" destId="{B9C3CF19-B1BA-405F-A43E-EE77A748CBD2}" srcOrd="2" destOrd="0" parTransId="{07E352DA-B447-407E-BBB9-47E6FBCFB6A9}" sibTransId="{CE7AA312-C864-4015-AC78-C146CD884A51}"/>
    <dgm:cxn modelId="{42718444-BFAB-4726-8C97-19B968B7471D}" type="presOf" srcId="{EC3E319A-3280-4D8A-9C41-8FBAE7BA0ABE}" destId="{274446F8-2ACE-4606-9DE2-80AF91D0206C}" srcOrd="0" destOrd="0" presId="urn:microsoft.com/office/officeart/2005/8/layout/radial3"/>
    <dgm:cxn modelId="{5E416EA3-1416-4B03-9A6C-345362D85332}" type="presOf" srcId="{B9C3CF19-B1BA-405F-A43E-EE77A748CBD2}" destId="{A1C01F09-FBC7-4277-93A5-0C8DBC495EB9}" srcOrd="0" destOrd="0" presId="urn:microsoft.com/office/officeart/2005/8/layout/radial3"/>
    <dgm:cxn modelId="{51D45B12-76E9-4F99-9EB5-B5ABC22C6E06}" srcId="{E8024F83-5079-479A-A155-95407B51B570}" destId="{BF83410F-398D-4653-BE05-6692FC9B14C6}" srcOrd="0" destOrd="0" parTransId="{53DB30F1-4A1D-4D37-A84B-1646B35DAC7D}" sibTransId="{B70D107D-D40F-46EE-BC8C-159686C4A797}"/>
    <dgm:cxn modelId="{8CF8CF91-B29B-467E-AB9E-0AB4C85273FD}" srcId="{BF83410F-398D-4653-BE05-6692FC9B14C6}" destId="{EC3E319A-3280-4D8A-9C41-8FBAE7BA0ABE}" srcOrd="0" destOrd="0" parTransId="{038BB99A-ED07-4AAB-92ED-FC2FD10786D4}" sibTransId="{1D51C041-2CBD-4C1C-9404-3D5499A80BE5}"/>
    <dgm:cxn modelId="{7CED8864-8175-4124-979E-5E9C2AA6FC1B}" type="presOf" srcId="{BF83410F-398D-4653-BE05-6692FC9B14C6}" destId="{0EA53413-73A5-4F22-8D08-96FFA060731C}" srcOrd="0" destOrd="0" presId="urn:microsoft.com/office/officeart/2005/8/layout/radial3"/>
    <dgm:cxn modelId="{AA1ADFDF-5551-48D7-93AA-F7C06C66454F}" type="presOf" srcId="{80935D98-F98E-4BE1-A51D-C9D589FA0317}" destId="{4605ABA5-0CE6-4EC1-8570-9929A20B47CB}" srcOrd="0" destOrd="0" presId="urn:microsoft.com/office/officeart/2005/8/layout/radial3"/>
    <dgm:cxn modelId="{44A7CB60-E2C9-44F2-9CC8-C4FCE4A91E43}" type="presParOf" srcId="{25453E87-8BD2-4E00-AD21-3B42CF0E4D8A}" destId="{88C34A43-1C60-4E83-962F-0EB578151D41}" srcOrd="0" destOrd="0" presId="urn:microsoft.com/office/officeart/2005/8/layout/radial3"/>
    <dgm:cxn modelId="{F14F0446-C73E-469A-AF6F-E4C9601CF41B}" type="presParOf" srcId="{88C34A43-1C60-4E83-962F-0EB578151D41}" destId="{0EA53413-73A5-4F22-8D08-96FFA060731C}" srcOrd="0" destOrd="0" presId="urn:microsoft.com/office/officeart/2005/8/layout/radial3"/>
    <dgm:cxn modelId="{42264A70-20C2-44C0-9441-1CC9DC508314}" type="presParOf" srcId="{88C34A43-1C60-4E83-962F-0EB578151D41}" destId="{274446F8-2ACE-4606-9DE2-80AF91D0206C}" srcOrd="1" destOrd="0" presId="urn:microsoft.com/office/officeart/2005/8/layout/radial3"/>
    <dgm:cxn modelId="{351C240B-7B8D-4468-9749-2DB44E958326}" type="presParOf" srcId="{88C34A43-1C60-4E83-962F-0EB578151D41}" destId="{4605ABA5-0CE6-4EC1-8570-9929A20B47CB}" srcOrd="2" destOrd="0" presId="urn:microsoft.com/office/officeart/2005/8/layout/radial3"/>
    <dgm:cxn modelId="{3AA0322B-E725-4A33-8B7B-95F7B6C2A900}" type="presParOf" srcId="{88C34A43-1C60-4E83-962F-0EB578151D41}" destId="{A1C01F09-FBC7-4277-93A5-0C8DBC495EB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5</a:t>
            </a:fld>
            <a:endParaRPr lang="de-DE" altLang="de-DE" dirty="0"/>
          </a:p>
        </p:txBody>
      </p:sp>
    </p:spTree>
    <p:extLst>
      <p:ext uri="{BB962C8B-B14F-4D97-AF65-F5344CB8AC3E}">
        <p14:creationId xmlns:p14="http://schemas.microsoft.com/office/powerpoint/2010/main" val="323803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12</a:t>
            </a:fld>
            <a:endParaRPr lang="de-DE" altLang="de-DE" dirty="0"/>
          </a:p>
        </p:txBody>
      </p:sp>
    </p:spTree>
    <p:extLst>
      <p:ext uri="{BB962C8B-B14F-4D97-AF65-F5344CB8AC3E}">
        <p14:creationId xmlns:p14="http://schemas.microsoft.com/office/powerpoint/2010/main" val="260471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39159" y="5151464"/>
            <a:ext cx="7908925" cy="894759"/>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43892" y="1527978"/>
            <a:ext cx="7904192" cy="35400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136050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2744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0"/>
          </p:nvPr>
        </p:nvSpPr>
        <p:spPr>
          <a:xfrm>
            <a:off x="618473" y="4718780"/>
            <a:ext cx="6112336" cy="132744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56580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56580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smtClean="0"/>
              <a:t>Tabelle durch Klicken auf Symbol hinzufügen</a:t>
            </a:r>
            <a:endParaRPr lang="de-CH" noProof="0"/>
          </a:p>
        </p:txBody>
      </p:sp>
      <p:sp>
        <p:nvSpPr>
          <p:cNvPr id="3" name="Fußzeilenplatzhalter 2"/>
          <p:cNvSpPr>
            <a:spLocks noGrp="1"/>
          </p:cNvSpPr>
          <p:nvPr>
            <p:ph type="ftr" sz="quarter" idx="19"/>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502324"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292080" y="1543199"/>
            <a:ext cx="3223270" cy="4503024"/>
          </a:xfrm>
        </p:spPr>
        <p:txBody>
          <a:bodyPr/>
          <a:lstStyle>
            <a:lvl1pPr>
              <a:defRPr sz="1600"/>
            </a:lvl1pPr>
            <a:lvl2pPr marL="360000" indent="-288000">
              <a:defRPr sz="1400"/>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476682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5798468"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516216" y="1543199"/>
            <a:ext cx="1999134" cy="4503024"/>
          </a:xfrm>
        </p:spPr>
        <p:txBody>
          <a:bodyPr/>
          <a:lstStyle>
            <a:lvl1pPr>
              <a:defRPr sz="1600"/>
            </a:lvl1pPr>
            <a:lvl2pPr marL="360000" indent="-288000">
              <a:defRPr/>
            </a:lvl2pPr>
          </a:lstStyle>
          <a:p>
            <a:pPr lvl="0"/>
            <a:r>
              <a:rPr lang="de-DE" dirty="0" smtClean="0"/>
              <a:t>Textmasterformat bearbeiten</a:t>
            </a:r>
          </a:p>
        </p:txBody>
      </p:sp>
      <p:sp>
        <p:nvSpPr>
          <p:cNvPr id="3" name="Fußzeilenplatzhalter 2"/>
          <p:cNvSpPr>
            <a:spLocks noGrp="1"/>
          </p:cNvSpPr>
          <p:nvPr>
            <p:ph type="ftr" sz="quarter" idx="2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112616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664227"/>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276873"/>
            <a:ext cx="7904192" cy="376935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178168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37619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1985428"/>
            <a:ext cx="7904192" cy="406079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8969158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err="1" smtClean="0">
                <a:solidFill>
                  <a:schemeClr val="tx1">
                    <a:lumMod val="50000"/>
                    <a:lumOff val="50000"/>
                  </a:schemeClr>
                </a:solidFill>
              </a:rPr>
              <a:t>FiBL</a:t>
            </a:r>
            <a:r>
              <a:rPr lang="de-DE" dirty="0" smtClean="0">
                <a:solidFill>
                  <a:schemeClr val="tx1">
                    <a:lumMod val="50000"/>
                    <a:lumOff val="50000"/>
                  </a:schemeClr>
                </a:solidFill>
              </a:rPr>
              <a:t>,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37" r:id="rId4"/>
    <p:sldLayoutId id="2147484434" r:id="rId5"/>
    <p:sldLayoutId id="2147484380" r:id="rId6"/>
    <p:sldLayoutId id="2147484381" r:id="rId7"/>
    <p:sldLayoutId id="2147484435" r:id="rId8"/>
    <p:sldLayoutId id="2147484438" r:id="rId9"/>
    <p:sldLayoutId id="2147484436" r:id="rId10"/>
    <p:sldLayoutId id="2147484382" r:id="rId11"/>
    <p:sldLayoutId id="2147484405" r:id="rId12"/>
    <p:sldLayoutId id="2147484406" r:id="rId13"/>
    <p:sldLayoutId id="2147484407" r:id="rId14"/>
    <p:sldLayoutId id="2147484383" r:id="rId15"/>
    <p:sldLayoutId id="2147484399" r:id="rId16"/>
    <p:sldLayoutId id="2147484397" r:id="rId17"/>
    <p:sldLayoutId id="2147484398" r:id="rId18"/>
    <p:sldLayoutId id="2147484385" r:id="rId19"/>
    <p:sldLayoutId id="2147484411" r:id="rId20"/>
    <p:sldLayoutId id="2147484410" r:id="rId21"/>
    <p:sldLayoutId id="2147484409" r:id="rId22"/>
    <p:sldLayoutId id="2147484386" r:id="rId23"/>
    <p:sldLayoutId id="2147484387" r:id="rId24"/>
    <p:sldLayoutId id="2147484388" r:id="rId25"/>
    <p:sldLayoutId id="2147484389" r:id="rId26"/>
    <p:sldLayoutId id="2147484402" r:id="rId27"/>
    <p:sldLayoutId id="2147484403" r:id="rId28"/>
    <p:sldLayoutId id="2147484404" r:id="rId29"/>
    <p:sldLayoutId id="2147484390" r:id="rId30"/>
    <p:sldLayoutId id="2147484400" r:id="rId31"/>
    <p:sldLayoutId id="2147484391" r:id="rId32"/>
    <p:sldLayoutId id="2147484401" r:id="rId33"/>
    <p:sldLayoutId id="2147484394" r:id="rId34"/>
    <p:sldLayoutId id="2147484395" r:id="rId35"/>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orgprints.org/20692/1/schader-et-al-betriebsmodell.pdf" TargetMode="External"/><Relationship Id="rId13" Type="http://schemas.openxmlformats.org/officeDocument/2006/relationships/hyperlink" Target="http://www.fibl.org/fileadmin/documents/de/themen/nachhaltigkeitsanalyse/smart/SMART_Bericht_Muster_Farm_kurz_DE_141010.pdf" TargetMode="External"/><Relationship Id="rId3" Type="http://schemas.openxmlformats.org/officeDocument/2006/relationships/hyperlink" Target="https://www.giz.de/fachexpertise/downloads/giz2015-de-was-ist-nachhal-landw.pdf" TargetMode="External"/><Relationship Id="rId7" Type="http://schemas.openxmlformats.org/officeDocument/2006/relationships/hyperlink" Target="http://www.fibl.org/de/themen/klima.html" TargetMode="External"/><Relationship Id="rId12" Type="http://schemas.openxmlformats.org/officeDocument/2006/relationships/hyperlink" Target="http://www.sustainable-food-systems.com/smart-methode/" TargetMode="External"/><Relationship Id="rId2" Type="http://schemas.openxmlformats.org/officeDocument/2006/relationships/hyperlink" Target="http://www.bio-suisse.ch/media/Konsumenten/Publikationen/bio_suisse_infobroschuere_nachhaltigkeit_a6_d_web.pdf" TargetMode="External"/><Relationship Id="rId1" Type="http://schemas.openxmlformats.org/officeDocument/2006/relationships/slideLayout" Target="../slideLayouts/slideLayout2.xml"/><Relationship Id="rId6" Type="http://schemas.openxmlformats.org/officeDocument/2006/relationships/hyperlink" Target="https://www.fibl.org/fileadmin/documents/de/news/2013/studie_volkswirtschaft_nutzen_131205.pdf" TargetMode="External"/><Relationship Id="rId11" Type="http://schemas.openxmlformats.org/officeDocument/2006/relationships/hyperlink" Target="http://www.sustainable-food-systems.com/" TargetMode="External"/><Relationship Id="rId5" Type="http://schemas.openxmlformats.org/officeDocument/2006/relationships/hyperlink" Target="http://orgprints.org/15397/" TargetMode="External"/><Relationship Id="rId10" Type="http://schemas.openxmlformats.org/officeDocument/2006/relationships/hyperlink" Target="https://shop.fibl.org/de/artikel/c/klima.html" TargetMode="External"/><Relationship Id="rId4" Type="http://schemas.openxmlformats.org/officeDocument/2006/relationships/hyperlink" Target="https://shop.fibl.org/de/artikel/c/qualitaet/p/1405-lebensmittelqualitaet.html" TargetMode="External"/><Relationship Id="rId9" Type="http://schemas.openxmlformats.org/officeDocument/2006/relationships/hyperlink" Target="https://www.evb.ch/fileadmin/files/documents/Lebensmittelindustrie/EvB_Doku_Pestizide_1-12_def.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ao.org/organicag/oa-faq/oa-faq6/en/" TargetMode="External"/><Relationship Id="rId7" Type="http://schemas.openxmlformats.org/officeDocument/2006/relationships/hyperlink" Target="http://infohub.ifoam.bio/sites/default/files/page/files/misconceptions_compiled.pdf" TargetMode="External"/><Relationship Id="rId2" Type="http://schemas.openxmlformats.org/officeDocument/2006/relationships/hyperlink" Target="http://www.fao.org/nr/sustainability/sustainability-assessments-safa/en/" TargetMode="External"/><Relationship Id="rId1" Type="http://schemas.openxmlformats.org/officeDocument/2006/relationships/slideLayout" Target="../slideLayouts/slideLayout2.xml"/><Relationship Id="rId6" Type="http://schemas.openxmlformats.org/officeDocument/2006/relationships/hyperlink" Target="http://www.fao.org/3/a-i4170e.pdf" TargetMode="External"/><Relationship Id="rId5" Type="http://schemas.openxmlformats.org/officeDocument/2006/relationships/hyperlink" Target="http://thecosa.org/wp-content/uploads/2014/01/The-COSA-Measuring-Sustainability-Report.pdf" TargetMode="External"/><Relationship Id="rId4" Type="http://schemas.openxmlformats.org/officeDocument/2006/relationships/hyperlink" Target="http://orgprints.org/13414/3/niggli-etal-2008-itc-climate-change.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Microsoft_Excel_97-2003-Arbeitsblatt1.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5.xml"/><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5.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0.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de-CH" altLang="de-DE" dirty="0" smtClean="0"/>
              <a:t>Grundsätze &amp; Nachhaltigkeit</a:t>
            </a:r>
          </a:p>
        </p:txBody>
      </p:sp>
      <p:sp>
        <p:nvSpPr>
          <p:cNvPr id="3" name="Untertitel 2"/>
          <p:cNvSpPr>
            <a:spLocks noGrp="1"/>
          </p:cNvSpPr>
          <p:nvPr>
            <p:ph type="subTitle" idx="1"/>
          </p:nvPr>
        </p:nvSpPr>
        <p:spPr/>
        <p:txBody>
          <a:bodyPr/>
          <a:lstStyle/>
          <a:p>
            <a:pPr>
              <a:defRPr/>
            </a:pPr>
            <a:r>
              <a:rPr lang="de-CH" dirty="0" smtClean="0"/>
              <a:t>Foliensammlung</a:t>
            </a:r>
            <a:endParaRPr lang="de-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66" r="566"/>
          <a:stretch>
            <a:fillRect/>
          </a:stretch>
        </p:blipFill>
        <p:spPr/>
      </p:pic>
    </p:spTree>
    <p:extLst>
      <p:ext uri="{BB962C8B-B14F-4D97-AF65-F5344CB8AC3E}">
        <p14:creationId xmlns:p14="http://schemas.microsoft.com/office/powerpoint/2010/main" val="1545441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Das strebt der Biolandbau an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indent="-288000">
              <a:spcBef>
                <a:spcPct val="50000"/>
              </a:spcBef>
            </a:pPr>
            <a:r>
              <a:rPr lang="de-DE" altLang="de-DE" dirty="0" smtClean="0"/>
              <a:t>Schonungsvoller </a:t>
            </a:r>
            <a:r>
              <a:rPr lang="de-DE" altLang="de-DE" dirty="0"/>
              <a:t>Umgang mit Ressourcen</a:t>
            </a:r>
          </a:p>
          <a:p>
            <a:pPr indent="-288000">
              <a:spcBef>
                <a:spcPct val="50000"/>
              </a:spcBef>
            </a:pPr>
            <a:r>
              <a:rPr lang="de-DE" altLang="de-DE" dirty="0"/>
              <a:t>Möglichst geschlossene Betriebskreisläufe</a:t>
            </a:r>
          </a:p>
          <a:p>
            <a:pPr indent="-288000">
              <a:spcBef>
                <a:spcPct val="50000"/>
              </a:spcBef>
            </a:pPr>
            <a:r>
              <a:rPr lang="de-DE" altLang="de-DE" dirty="0"/>
              <a:t>Erhaltung und Förderung der Bodenfruchtbarkeit</a:t>
            </a:r>
          </a:p>
          <a:p>
            <a:pPr indent="-288000">
              <a:spcBef>
                <a:spcPct val="50000"/>
              </a:spcBef>
            </a:pPr>
            <a:r>
              <a:rPr lang="de-DE" altLang="de-DE" dirty="0"/>
              <a:t>Grosse Vielfalt an Lebensräumen</a:t>
            </a:r>
          </a:p>
          <a:p>
            <a:pPr indent="-288000">
              <a:spcBef>
                <a:spcPct val="50000"/>
              </a:spcBef>
            </a:pPr>
            <a:r>
              <a:rPr lang="de-DE" altLang="de-DE" dirty="0"/>
              <a:t>Vorbeugender statt direkter Pflanzenschutz</a:t>
            </a:r>
          </a:p>
          <a:p>
            <a:pPr indent="-288000">
              <a:spcBef>
                <a:spcPct val="50000"/>
              </a:spcBef>
            </a:pPr>
            <a:r>
              <a:rPr lang="de-DE" altLang="de-DE" dirty="0"/>
              <a:t>Artgerechte Tierhaltung, Auslauf </a:t>
            </a:r>
          </a:p>
          <a:p>
            <a:pPr indent="-288000">
              <a:spcBef>
                <a:spcPct val="50000"/>
              </a:spcBef>
            </a:pPr>
            <a:r>
              <a:rPr lang="de-DE" altLang="de-DE" dirty="0"/>
              <a:t>Gesunde und robuste Tiere</a:t>
            </a:r>
          </a:p>
          <a:p>
            <a:pPr indent="-288000">
              <a:spcBef>
                <a:spcPct val="50000"/>
              </a:spcBef>
            </a:pPr>
            <a:r>
              <a:rPr lang="de-DE" altLang="de-DE" dirty="0"/>
              <a:t>Qualitativ hochwertige Nahrungsmittel</a:t>
            </a:r>
          </a:p>
          <a:p>
            <a:pPr indent="-288000">
              <a:spcBef>
                <a:spcPct val="50000"/>
              </a:spcBef>
            </a:pPr>
            <a:r>
              <a:rPr lang="de-DE" altLang="de-DE" dirty="0"/>
              <a:t>Hohe Akzeptanz bei der nichtlandwirtschaftlichen Bevölkerung</a:t>
            </a:r>
          </a:p>
          <a:p>
            <a:pPr indent="-288000">
              <a:spcBef>
                <a:spcPct val="50000"/>
              </a:spcBef>
            </a:pPr>
            <a:r>
              <a:rPr lang="de-DE" altLang="de-DE" dirty="0"/>
              <a:t>Ehrfurcht vor dem Leben</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9</a:t>
            </a:fld>
            <a:endParaRPr lang="de-DE" altLang="de-DE" dirty="0" smtClean="0"/>
          </a:p>
        </p:txBody>
      </p:sp>
    </p:spTree>
    <p:extLst>
      <p:ext uri="{BB962C8B-B14F-4D97-AF65-F5344CB8AC3E}">
        <p14:creationId xmlns:p14="http://schemas.microsoft.com/office/powerpoint/2010/main" val="392368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Darauf verzichtet der Biolandbau</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indent="-288000">
              <a:spcBef>
                <a:spcPct val="50000"/>
              </a:spcBef>
            </a:pPr>
            <a:r>
              <a:rPr lang="de-DE" altLang="de-DE" dirty="0" smtClean="0"/>
              <a:t>Intensive </a:t>
            </a:r>
            <a:r>
              <a:rPr lang="de-DE" altLang="de-DE" dirty="0"/>
              <a:t>Produktionstechniken und hohen Hilfsstoffeinsatz</a:t>
            </a:r>
          </a:p>
          <a:p>
            <a:pPr indent="-288000">
              <a:spcBef>
                <a:spcPct val="50000"/>
              </a:spcBef>
            </a:pPr>
            <a:r>
              <a:rPr lang="de-DE" altLang="de-DE" dirty="0"/>
              <a:t>Einseitige Betriebsspezialisierung</a:t>
            </a:r>
          </a:p>
          <a:p>
            <a:pPr indent="-288000">
              <a:spcBef>
                <a:spcPct val="50000"/>
              </a:spcBef>
            </a:pPr>
            <a:r>
              <a:rPr lang="de-DE" altLang="de-DE" dirty="0"/>
              <a:t>Jegliche Herbizide</a:t>
            </a:r>
          </a:p>
          <a:p>
            <a:pPr indent="-288000">
              <a:spcBef>
                <a:spcPct val="50000"/>
              </a:spcBef>
            </a:pPr>
            <a:r>
              <a:rPr lang="de-DE" altLang="de-DE" dirty="0" smtClean="0"/>
              <a:t>Chemisch-synthetisch </a:t>
            </a:r>
            <a:r>
              <a:rPr lang="de-DE" altLang="de-DE" dirty="0"/>
              <a:t>hergestellte Pflanzenschutzmittel</a:t>
            </a:r>
          </a:p>
          <a:p>
            <a:pPr indent="-288000">
              <a:spcBef>
                <a:spcPct val="50000"/>
              </a:spcBef>
            </a:pPr>
            <a:r>
              <a:rPr lang="de-DE" altLang="de-DE" dirty="0" smtClean="0"/>
              <a:t>Mineralische </a:t>
            </a:r>
            <a:r>
              <a:rPr lang="de-DE" altLang="de-DE" dirty="0"/>
              <a:t>Stickstoffdünger</a:t>
            </a:r>
          </a:p>
          <a:p>
            <a:pPr indent="-288000">
              <a:spcBef>
                <a:spcPct val="50000"/>
              </a:spcBef>
            </a:pPr>
            <a:r>
              <a:rPr lang="de-DE" altLang="de-DE" dirty="0"/>
              <a:t>Leichtlösliche P-, K-, Mg- und Spurenelement-Dünger</a:t>
            </a:r>
          </a:p>
          <a:p>
            <a:pPr indent="-288000">
              <a:spcBef>
                <a:spcPct val="50000"/>
              </a:spcBef>
            </a:pPr>
            <a:r>
              <a:rPr lang="de-DE" altLang="de-DE" dirty="0" smtClean="0"/>
              <a:t>Wachstumsregulatoren </a:t>
            </a:r>
            <a:r>
              <a:rPr lang="de-DE" altLang="de-DE" dirty="0"/>
              <a:t>für Pflanzen (Hormone)</a:t>
            </a:r>
          </a:p>
          <a:p>
            <a:pPr indent="-288000">
              <a:spcBef>
                <a:spcPct val="50000"/>
              </a:spcBef>
            </a:pPr>
            <a:r>
              <a:rPr lang="de-DE" altLang="de-DE" dirty="0"/>
              <a:t>Genmanipulierte Mikroorganismen, Pflanzen und Tiere</a:t>
            </a:r>
          </a:p>
          <a:p>
            <a:pPr indent="-288000">
              <a:spcBef>
                <a:spcPct val="50000"/>
              </a:spcBef>
            </a:pPr>
            <a:r>
              <a:rPr lang="de-DE" altLang="de-DE" dirty="0" smtClean="0"/>
              <a:t>Routinemässige </a:t>
            </a:r>
            <a:r>
              <a:rPr lang="de-DE" altLang="de-DE" dirty="0"/>
              <a:t>Anwendung von Tierarzneimitteln</a:t>
            </a:r>
          </a:p>
          <a:p>
            <a:pPr indent="-288000">
              <a:spcBef>
                <a:spcPct val="50000"/>
              </a:spcBef>
            </a:pPr>
            <a:r>
              <a:rPr lang="de-DE" altLang="de-DE" dirty="0"/>
              <a:t>Antimikrobielle Wachstumsförderer </a:t>
            </a:r>
          </a:p>
          <a:p>
            <a:pPr indent="-288000">
              <a:spcBef>
                <a:spcPct val="50000"/>
              </a:spcBef>
            </a:pPr>
            <a:r>
              <a:rPr lang="de-DE" altLang="de-DE" dirty="0" smtClean="0"/>
              <a:t>Höchstleistungen in </a:t>
            </a:r>
            <a:r>
              <a:rPr lang="de-DE" altLang="de-DE" dirty="0"/>
              <a:t>Pflanzenbau </a:t>
            </a:r>
            <a:r>
              <a:rPr lang="de-DE" altLang="de-DE" dirty="0" smtClean="0"/>
              <a:t>und Tierhaltung</a:t>
            </a:r>
            <a:endParaRPr lang="de-DE" altLang="de-DE"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10</a:t>
            </a:fld>
            <a:endParaRPr lang="de-DE" altLang="de-DE" dirty="0" smtClean="0"/>
          </a:p>
        </p:txBody>
      </p:sp>
    </p:spTree>
    <p:extLst>
      <p:ext uri="{BB962C8B-B14F-4D97-AF65-F5344CB8AC3E}">
        <p14:creationId xmlns:p14="http://schemas.microsoft.com/office/powerpoint/2010/main" val="297456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Grundsätze</a:t>
            </a:r>
          </a:p>
        </p:txBody>
      </p:sp>
      <p:sp>
        <p:nvSpPr>
          <p:cNvPr id="3" name="Inhaltsplatzhalter 2"/>
          <p:cNvSpPr>
            <a:spLocks noGrp="1"/>
          </p:cNvSpPr>
          <p:nvPr>
            <p:ph idx="12"/>
          </p:nvPr>
        </p:nvSpPr>
        <p:spPr/>
        <p:txBody>
          <a:bodyPr/>
          <a:lstStyle/>
          <a:p>
            <a:r>
              <a:rPr lang="de-CH" dirty="0"/>
              <a:t>Die vier Grundprinzipien des Biolandbaus (IFOAM) </a:t>
            </a:r>
            <a:r>
              <a:rPr lang="de-CH" dirty="0" smtClean="0"/>
              <a:t> </a:t>
            </a:r>
            <a:endParaRPr lang="de-CH" dirty="0"/>
          </a:p>
        </p:txBody>
      </p:sp>
      <p:sp>
        <p:nvSpPr>
          <p:cNvPr id="4" name="Inhaltsplatzhalter 3"/>
          <p:cNvSpPr>
            <a:spLocks noGrp="1"/>
          </p:cNvSpPr>
          <p:nvPr>
            <p:ph idx="14"/>
          </p:nvPr>
        </p:nvSpPr>
        <p:spPr/>
        <p:txBody>
          <a:bodyPr/>
          <a:lstStyle/>
          <a:p>
            <a:r>
              <a:rPr lang="de-CH" dirty="0" smtClean="0"/>
              <a:t>Quelle: IFOAM (</a:t>
            </a:r>
            <a:r>
              <a:rPr lang="de-CH" dirty="0"/>
              <a:t>Internationale Vereinigung der ökologischen </a:t>
            </a:r>
            <a:r>
              <a:rPr lang="de-CH" dirty="0" smtClean="0"/>
              <a:t>Landbaubewegungen) </a:t>
            </a:r>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476124658"/>
              </p:ext>
            </p:extLst>
          </p:nvPr>
        </p:nvGraphicFramePr>
        <p:xfrm>
          <a:off x="628650" y="1571625"/>
          <a:ext cx="7886700" cy="3889920"/>
        </p:xfrm>
        <a:graphic>
          <a:graphicData uri="http://schemas.openxmlformats.org/drawingml/2006/table">
            <a:tbl>
              <a:tblPr firstRow="1" bandRow="1">
                <a:tableStyleId>{2D5ABB26-0587-4C30-8999-92F81FD0307C}</a:tableStyleId>
              </a:tblPr>
              <a:tblGrid>
                <a:gridCol w="1999134"/>
                <a:gridCol w="5887566"/>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de-DE" sz="1600" b="1" dirty="0" smtClean="0"/>
                        <a:t>Prinzip </a:t>
                      </a:r>
                      <a:br>
                        <a:rPr lang="en-US" altLang="de-DE" sz="1600" b="1" dirty="0" smtClean="0"/>
                      </a:br>
                      <a:r>
                        <a:rPr lang="en-US" altLang="de-DE" sz="1600" b="1" dirty="0" smtClean="0"/>
                        <a:t>der Gesundheit </a:t>
                      </a:r>
                      <a:endParaRPr lang="de-CH" altLang="de-DE" sz="1600" b="1" dirty="0" smtClean="0"/>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de-DE" altLang="de-DE" sz="1600" dirty="0" smtClean="0"/>
                        <a:t>Öko-Landbau soll die Gesundheit des Bodens, der Pflanzen, der Tiere, des Menschen und des Planeten als ein Ganzes und Unteilbares bewahren und stärken. </a:t>
                      </a:r>
                      <a:r>
                        <a:rPr lang="de-CH" altLang="de-DE" sz="1600" dirty="0" smtClean="0"/>
                        <a:t> </a:t>
                      </a:r>
                      <a:endParaRPr lang="en-US" altLang="de-DE" sz="1600" dirty="0" smtClean="0"/>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de-DE" sz="1600" b="1" dirty="0" smtClean="0"/>
                        <a:t>Prinzip </a:t>
                      </a:r>
                      <a:br>
                        <a:rPr lang="en-US" altLang="de-DE" sz="1600" b="1" dirty="0" smtClean="0"/>
                      </a:br>
                      <a:r>
                        <a:rPr lang="en-US" altLang="de-DE" sz="1600" b="1" dirty="0" smtClean="0"/>
                        <a:t>der Oekologie</a:t>
                      </a:r>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lang="de-CH" altLang="de-DE" sz="1600" dirty="0" smtClean="0"/>
                        <a:t>Öko-Landbau soll auf lebendigen Ökosystemen und Kreisläufen aufbauen, mit diesen arbeiten, sie nachahmen und stärken.</a:t>
                      </a:r>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de-DE" sz="1600" b="1" dirty="0" smtClean="0"/>
                        <a:t>Prinzip der Gerechtigkeit</a:t>
                      </a:r>
                      <a:endParaRPr lang="de-CH" sz="1600" b="1" dirty="0"/>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de-DE" altLang="de-DE" sz="1600" dirty="0" smtClean="0"/>
                        <a:t>Öko-Landbau soll auf Beziehungen aufbauen, die Fairness garantieren im Hinblick auf die gemeinsame Umwelt und Chancengleichheit im Leben.</a:t>
                      </a:r>
                      <a:endParaRPr lang="de-CH" sz="1600" dirty="0" smtClean="0"/>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de-DE" sz="1600" b="1" dirty="0" smtClean="0"/>
                        <a:t>Prinzip </a:t>
                      </a:r>
                      <a:br>
                        <a:rPr lang="en-US" altLang="de-DE" sz="1600" b="1" dirty="0" smtClean="0"/>
                      </a:br>
                      <a:r>
                        <a:rPr lang="en-US" altLang="de-DE" sz="1600" b="1" dirty="0" smtClean="0"/>
                        <a:t>der Sorgfalt</a:t>
                      </a:r>
                      <a:endParaRPr lang="de-CH" sz="1600" b="1" dirty="0"/>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de-CH" altLang="de-DE" sz="1600" dirty="0" smtClean="0"/>
                        <a:t>Ökologische Landwirtschaft soll in einer vorsorgenden und verantwortungsvollen Weise betrieben werden, um die Gesundheit und das Wohlbefinden der jetzigen und folgenden Generationen und der Umwelt zu bewahren. </a:t>
                      </a:r>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11</a:t>
            </a:fld>
            <a:endParaRPr lang="de-DE" altLang="de-DE" dirty="0" smtClean="0"/>
          </a:p>
        </p:txBody>
      </p:sp>
    </p:spTree>
    <p:extLst>
      <p:ext uri="{BB962C8B-B14F-4D97-AF65-F5344CB8AC3E}">
        <p14:creationId xmlns:p14="http://schemas.microsoft.com/office/powerpoint/2010/main" val="324822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a:t>
            </a:r>
            <a:endParaRPr lang="de-CH" dirty="0"/>
          </a:p>
        </p:txBody>
      </p:sp>
      <p:sp>
        <p:nvSpPr>
          <p:cNvPr id="3" name="Inhaltsplatzhalter 2"/>
          <p:cNvSpPr>
            <a:spLocks noGrp="1"/>
          </p:cNvSpPr>
          <p:nvPr>
            <p:ph idx="12"/>
          </p:nvPr>
        </p:nvSpPr>
        <p:spPr/>
        <p:txBody>
          <a:bodyPr>
            <a:normAutofit/>
          </a:bodyPr>
          <a:lstStyle/>
          <a:p>
            <a:r>
              <a:rPr lang="de-CH" dirty="0" smtClean="0"/>
              <a:t>Ziel: Nachhaltige biologische Landwirtschaft</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FiBL; nach Altieri, 1994</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12</a:t>
            </a:fld>
            <a:endParaRPr lang="de-DE" altLang="de-DE" dirty="0" smtClean="0"/>
          </a:p>
        </p:txBody>
      </p:sp>
      <p:sp>
        <p:nvSpPr>
          <p:cNvPr id="10" name="Ellipse 9"/>
          <p:cNvSpPr/>
          <p:nvPr/>
        </p:nvSpPr>
        <p:spPr>
          <a:xfrm>
            <a:off x="3563888" y="1872000"/>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Ellipse 11"/>
          <p:cNvSpPr/>
          <p:nvPr/>
        </p:nvSpPr>
        <p:spPr>
          <a:xfrm>
            <a:off x="2915816" y="2852936"/>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Ellipse 12"/>
          <p:cNvSpPr/>
          <p:nvPr/>
        </p:nvSpPr>
        <p:spPr>
          <a:xfrm>
            <a:off x="4220505" y="2852936"/>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feld 13"/>
          <p:cNvSpPr txBox="1"/>
          <p:nvPr/>
        </p:nvSpPr>
        <p:spPr>
          <a:xfrm>
            <a:off x="3905926" y="3274266"/>
            <a:ext cx="1548172" cy="523220"/>
          </a:xfrm>
          <a:prstGeom prst="rect">
            <a:avLst/>
          </a:prstGeom>
          <a:noFill/>
        </p:spPr>
        <p:txBody>
          <a:bodyPr wrap="square" rtlCol="0">
            <a:spAutoFit/>
          </a:bodyPr>
          <a:lstStyle/>
          <a:p>
            <a:pPr algn="ctr"/>
            <a:r>
              <a:rPr lang="fr-CH" sz="1400" b="1" dirty="0" smtClean="0">
                <a:solidFill>
                  <a:schemeClr val="tx1"/>
                </a:solidFill>
              </a:rPr>
              <a:t>Biologische Landwirtschaft</a:t>
            </a:r>
            <a:endParaRPr lang="de-CH" sz="1400" b="1" dirty="0">
              <a:solidFill>
                <a:schemeClr val="tx1"/>
              </a:solidFill>
            </a:endParaRPr>
          </a:p>
        </p:txBody>
      </p:sp>
      <p:sp>
        <p:nvSpPr>
          <p:cNvPr id="17" name="Textfeld 16"/>
          <p:cNvSpPr txBox="1"/>
          <p:nvPr/>
        </p:nvSpPr>
        <p:spPr>
          <a:xfrm>
            <a:off x="3935853" y="2319263"/>
            <a:ext cx="1548172" cy="523220"/>
          </a:xfrm>
          <a:prstGeom prst="rect">
            <a:avLst/>
          </a:prstGeom>
          <a:noFill/>
        </p:spPr>
        <p:txBody>
          <a:bodyPr wrap="square" rtlCol="0">
            <a:spAutoFit/>
          </a:bodyPr>
          <a:lstStyle/>
          <a:p>
            <a:pPr algn="ctr"/>
            <a:r>
              <a:rPr lang="fr-CH" sz="1400" dirty="0" smtClean="0">
                <a:solidFill>
                  <a:schemeClr val="tx1"/>
                </a:solidFill>
              </a:rPr>
              <a:t>Ökonomische </a:t>
            </a:r>
            <a:br>
              <a:rPr lang="fr-CH" sz="1400" dirty="0" smtClean="0">
                <a:solidFill>
                  <a:schemeClr val="tx1"/>
                </a:solidFill>
              </a:rPr>
            </a:br>
            <a:r>
              <a:rPr lang="fr-CH" sz="1400" dirty="0" smtClean="0">
                <a:solidFill>
                  <a:schemeClr val="tx1"/>
                </a:solidFill>
              </a:rPr>
              <a:t>Ziele</a:t>
            </a:r>
            <a:endParaRPr lang="de-CH" sz="1400" dirty="0">
              <a:solidFill>
                <a:schemeClr val="tx1"/>
              </a:solidFill>
            </a:endParaRPr>
          </a:p>
        </p:txBody>
      </p:sp>
      <p:sp>
        <p:nvSpPr>
          <p:cNvPr id="18" name="Textfeld 17"/>
          <p:cNvSpPr txBox="1"/>
          <p:nvPr/>
        </p:nvSpPr>
        <p:spPr>
          <a:xfrm>
            <a:off x="5256076" y="3861048"/>
            <a:ext cx="1548172" cy="523220"/>
          </a:xfrm>
          <a:prstGeom prst="rect">
            <a:avLst/>
          </a:prstGeom>
          <a:noFill/>
        </p:spPr>
        <p:txBody>
          <a:bodyPr wrap="square" rtlCol="0">
            <a:spAutoFit/>
          </a:bodyPr>
          <a:lstStyle/>
          <a:p>
            <a:r>
              <a:rPr lang="fr-CH" sz="1400" dirty="0" smtClean="0">
                <a:solidFill>
                  <a:schemeClr val="tx1"/>
                </a:solidFill>
              </a:rPr>
              <a:t>Ökologische </a:t>
            </a:r>
            <a:br>
              <a:rPr lang="fr-CH" sz="1400" dirty="0" smtClean="0">
                <a:solidFill>
                  <a:schemeClr val="tx1"/>
                </a:solidFill>
              </a:rPr>
            </a:br>
            <a:r>
              <a:rPr lang="fr-CH" sz="1400" dirty="0" smtClean="0">
                <a:solidFill>
                  <a:schemeClr val="tx1"/>
                </a:solidFill>
              </a:rPr>
              <a:t>Ziele</a:t>
            </a:r>
            <a:endParaRPr lang="de-CH" sz="1400" dirty="0">
              <a:solidFill>
                <a:schemeClr val="tx1"/>
              </a:solidFill>
            </a:endParaRPr>
          </a:p>
        </p:txBody>
      </p:sp>
      <p:sp>
        <p:nvSpPr>
          <p:cNvPr id="19" name="Textfeld 18"/>
          <p:cNvSpPr txBox="1"/>
          <p:nvPr/>
        </p:nvSpPr>
        <p:spPr>
          <a:xfrm>
            <a:off x="2555776" y="3861048"/>
            <a:ext cx="1548172" cy="523220"/>
          </a:xfrm>
          <a:prstGeom prst="rect">
            <a:avLst/>
          </a:prstGeom>
          <a:noFill/>
        </p:spPr>
        <p:txBody>
          <a:bodyPr wrap="square" rtlCol="0">
            <a:spAutoFit/>
          </a:bodyPr>
          <a:lstStyle/>
          <a:p>
            <a:pPr algn="r"/>
            <a:r>
              <a:rPr lang="fr-CH" sz="1400" dirty="0" smtClean="0">
                <a:solidFill>
                  <a:schemeClr val="tx1"/>
                </a:solidFill>
              </a:rPr>
              <a:t>Soziale</a:t>
            </a:r>
            <a:r>
              <a:rPr lang="fr-CH" sz="1200" dirty="0" smtClean="0">
                <a:solidFill>
                  <a:schemeClr val="tx1"/>
                </a:solidFill>
              </a:rPr>
              <a:t> </a:t>
            </a:r>
            <a:br>
              <a:rPr lang="fr-CH" sz="1200" dirty="0" smtClean="0">
                <a:solidFill>
                  <a:schemeClr val="tx1"/>
                </a:solidFill>
              </a:rPr>
            </a:br>
            <a:r>
              <a:rPr lang="fr-CH" sz="1400" dirty="0" smtClean="0">
                <a:solidFill>
                  <a:schemeClr val="tx1"/>
                </a:solidFill>
              </a:rPr>
              <a:t>Ziele</a:t>
            </a:r>
            <a:endParaRPr lang="de-CH" sz="1400" dirty="0">
              <a:solidFill>
                <a:schemeClr val="tx1"/>
              </a:solidFill>
            </a:endParaRPr>
          </a:p>
        </p:txBody>
      </p:sp>
      <p:sp>
        <p:nvSpPr>
          <p:cNvPr id="21" name="Textfeld 20"/>
          <p:cNvSpPr txBox="1"/>
          <p:nvPr/>
        </p:nvSpPr>
        <p:spPr>
          <a:xfrm>
            <a:off x="1016605" y="1598326"/>
            <a:ext cx="3078342" cy="646331"/>
          </a:xfrm>
          <a:prstGeom prst="rect">
            <a:avLst/>
          </a:prstGeom>
          <a:noFill/>
        </p:spPr>
        <p:txBody>
          <a:bodyPr wrap="square" rtlCol="0">
            <a:spAutoFit/>
          </a:bodyPr>
          <a:lstStyle/>
          <a:p>
            <a:r>
              <a:rPr lang="fr-CH" sz="1200" dirty="0" smtClean="0">
                <a:solidFill>
                  <a:schemeClr val="tx1"/>
                </a:solidFill>
              </a:rPr>
              <a:t>Wirtschaftliche Leistungsfähigkeit</a:t>
            </a:r>
          </a:p>
          <a:p>
            <a:r>
              <a:rPr lang="fr-CH" sz="1200" dirty="0" smtClean="0">
                <a:solidFill>
                  <a:schemeClr val="tx1"/>
                </a:solidFill>
              </a:rPr>
              <a:t>Abstützung auf lokale Ressourcen</a:t>
            </a:r>
          </a:p>
          <a:p>
            <a:r>
              <a:rPr lang="fr-CH" sz="1200" dirty="0" smtClean="0">
                <a:solidFill>
                  <a:schemeClr val="tx1"/>
                </a:solidFill>
              </a:rPr>
              <a:t>Langfristige Ertragssicherheit</a:t>
            </a:r>
            <a:endParaRPr lang="fr-CH" sz="1200" dirty="0">
              <a:solidFill>
                <a:schemeClr val="tx1"/>
              </a:solidFill>
            </a:endParaRPr>
          </a:p>
        </p:txBody>
      </p:sp>
      <p:sp>
        <p:nvSpPr>
          <p:cNvPr id="22" name="Textfeld 21"/>
          <p:cNvSpPr txBox="1"/>
          <p:nvPr/>
        </p:nvSpPr>
        <p:spPr>
          <a:xfrm>
            <a:off x="6641318" y="3861048"/>
            <a:ext cx="2502682" cy="1015663"/>
          </a:xfrm>
          <a:prstGeom prst="rect">
            <a:avLst/>
          </a:prstGeom>
          <a:noFill/>
        </p:spPr>
        <p:txBody>
          <a:bodyPr wrap="square" rtlCol="0">
            <a:spAutoFit/>
          </a:bodyPr>
          <a:lstStyle/>
          <a:p>
            <a:endParaRPr lang="fr-CH" sz="1200" dirty="0" smtClean="0">
              <a:solidFill>
                <a:schemeClr val="tx1"/>
              </a:solidFill>
            </a:endParaRPr>
          </a:p>
          <a:p>
            <a:endParaRPr lang="fr-CH" sz="1200" dirty="0" smtClean="0">
              <a:solidFill>
                <a:schemeClr val="tx1"/>
              </a:solidFill>
            </a:endParaRPr>
          </a:p>
          <a:p>
            <a:r>
              <a:rPr lang="fr-CH" sz="1200" dirty="0" smtClean="0">
                <a:solidFill>
                  <a:schemeClr val="tx1"/>
                </a:solidFill>
              </a:rPr>
              <a:t>Biologische Vielfalt</a:t>
            </a:r>
          </a:p>
          <a:p>
            <a:r>
              <a:rPr lang="fr-CH" sz="1200" dirty="0" smtClean="0">
                <a:solidFill>
                  <a:schemeClr val="tx1"/>
                </a:solidFill>
              </a:rPr>
              <a:t>Funktionierende Ökosysteme</a:t>
            </a:r>
          </a:p>
          <a:p>
            <a:r>
              <a:rPr lang="fr-CH" sz="1200" dirty="0" smtClean="0">
                <a:solidFill>
                  <a:schemeClr val="tx1"/>
                </a:solidFill>
              </a:rPr>
              <a:t>Stabilität</a:t>
            </a:r>
            <a:endParaRPr lang="fr-CH" sz="1200" dirty="0">
              <a:solidFill>
                <a:schemeClr val="tx1"/>
              </a:solidFill>
            </a:endParaRPr>
          </a:p>
        </p:txBody>
      </p:sp>
      <p:sp>
        <p:nvSpPr>
          <p:cNvPr id="23" name="Textfeld 22"/>
          <p:cNvSpPr txBox="1"/>
          <p:nvPr/>
        </p:nvSpPr>
        <p:spPr>
          <a:xfrm>
            <a:off x="726043" y="4915326"/>
            <a:ext cx="3178720" cy="830997"/>
          </a:xfrm>
          <a:prstGeom prst="rect">
            <a:avLst/>
          </a:prstGeom>
          <a:noFill/>
        </p:spPr>
        <p:txBody>
          <a:bodyPr wrap="square" rtlCol="0">
            <a:spAutoFit/>
          </a:bodyPr>
          <a:lstStyle/>
          <a:p>
            <a:r>
              <a:rPr lang="fr-CH" sz="1200" dirty="0" smtClean="0">
                <a:solidFill>
                  <a:schemeClr val="tx1"/>
                </a:solidFill>
              </a:rPr>
              <a:t>Befriedigende</a:t>
            </a:r>
            <a:r>
              <a:rPr lang="fr-CH" sz="1200" dirty="0">
                <a:solidFill>
                  <a:schemeClr val="tx1"/>
                </a:solidFill>
              </a:rPr>
              <a:t> </a:t>
            </a:r>
            <a:r>
              <a:rPr lang="fr-CH" sz="1200" dirty="0" smtClean="0">
                <a:solidFill>
                  <a:schemeClr val="tx1"/>
                </a:solidFill>
              </a:rPr>
              <a:t>Arbeitsbedingungen</a:t>
            </a:r>
          </a:p>
          <a:p>
            <a:r>
              <a:rPr lang="fr-CH" sz="1200" dirty="0" smtClean="0">
                <a:solidFill>
                  <a:schemeClr val="tx1"/>
                </a:solidFill>
              </a:rPr>
              <a:t>Versorgungssicherheit mit Nahrungsmitteln</a:t>
            </a:r>
          </a:p>
          <a:p>
            <a:r>
              <a:rPr lang="fr-CH" sz="1200" dirty="0" smtClean="0">
                <a:solidFill>
                  <a:schemeClr val="tx1"/>
                </a:solidFill>
              </a:rPr>
              <a:t>Befriedigung von lokalen Bed</a:t>
            </a:r>
            <a:r>
              <a:rPr lang="de-CH" sz="1200" dirty="0" smtClean="0">
                <a:solidFill>
                  <a:schemeClr val="tx1"/>
                </a:solidFill>
              </a:rPr>
              <a:t>ü</a:t>
            </a:r>
            <a:r>
              <a:rPr lang="fr-CH" sz="1200" dirty="0" smtClean="0">
                <a:solidFill>
                  <a:schemeClr val="tx1"/>
                </a:solidFill>
              </a:rPr>
              <a:t>rfnissen</a:t>
            </a:r>
          </a:p>
          <a:p>
            <a:r>
              <a:rPr lang="fr-CH" sz="1200" dirty="0" smtClean="0">
                <a:solidFill>
                  <a:schemeClr val="tx1"/>
                </a:solidFill>
              </a:rPr>
              <a:t>Erhaltung von Familienbetrieben</a:t>
            </a:r>
          </a:p>
        </p:txBody>
      </p:sp>
      <p:cxnSp>
        <p:nvCxnSpPr>
          <p:cNvPr id="27" name="Gerader Verbinder 26"/>
          <p:cNvCxnSpPr/>
          <p:nvPr/>
        </p:nvCxnSpPr>
        <p:spPr>
          <a:xfrm>
            <a:off x="3198683" y="2217638"/>
            <a:ext cx="504056" cy="245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6444208" y="3981617"/>
            <a:ext cx="504056" cy="245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V="1">
            <a:off x="2483768" y="4646311"/>
            <a:ext cx="648072" cy="23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0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a:t>
            </a:r>
            <a:endParaRPr lang="de-CH" dirty="0"/>
          </a:p>
        </p:txBody>
      </p:sp>
      <p:sp>
        <p:nvSpPr>
          <p:cNvPr id="3" name="Inhaltsplatzhalter 2"/>
          <p:cNvSpPr>
            <a:spLocks noGrp="1"/>
          </p:cNvSpPr>
          <p:nvPr>
            <p:ph idx="12"/>
          </p:nvPr>
        </p:nvSpPr>
        <p:spPr/>
        <p:txBody>
          <a:bodyPr/>
          <a:lstStyle/>
          <a:p>
            <a:r>
              <a:rPr lang="de-CH" dirty="0" smtClean="0"/>
              <a:t>Nachhaltige Landwirtschaft – ein Lernprozess</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Bild: FiBL, nach Theorie von Jules N. Pretty</a:t>
            </a:r>
            <a:endParaRPr lang="de-CH" dirty="0"/>
          </a:p>
        </p:txBody>
      </p:sp>
      <p:sp>
        <p:nvSpPr>
          <p:cNvPr id="5" name="Inhaltsplatzhalter 4"/>
          <p:cNvSpPr>
            <a:spLocks noGrp="1"/>
          </p:cNvSpPr>
          <p:nvPr>
            <p:ph sz="quarter" idx="17"/>
          </p:nvPr>
        </p:nvSpPr>
        <p:spPr>
          <a:xfrm>
            <a:off x="605099" y="1566026"/>
            <a:ext cx="7886700" cy="4248150"/>
          </a:xfrm>
        </p:spPr>
        <p:txBody>
          <a:bodyPr/>
          <a:lstStyle/>
          <a:p>
            <a:r>
              <a:rPr lang="de-CH" sz="1600" b="1" dirty="0"/>
              <a:t>Input </a:t>
            </a:r>
          </a:p>
          <a:p>
            <a:pPr>
              <a:lnSpc>
                <a:spcPts val="1600"/>
              </a:lnSpc>
              <a:spcBef>
                <a:spcPts val="0"/>
              </a:spcBef>
            </a:pPr>
            <a:r>
              <a:rPr lang="de-CH" sz="1200" dirty="0" smtClean="0"/>
              <a:t>externer Mitteleinsatz</a:t>
            </a:r>
            <a:endParaRPr lang="de-CH" sz="1200" dirty="0"/>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13</a:t>
            </a:fld>
            <a:endParaRPr lang="de-DE" altLang="de-DE" dirty="0" smtClean="0"/>
          </a:p>
        </p:txBody>
      </p:sp>
      <p:sp>
        <p:nvSpPr>
          <p:cNvPr id="11" name="Textfeld 10"/>
          <p:cNvSpPr txBox="1"/>
          <p:nvPr/>
        </p:nvSpPr>
        <p:spPr>
          <a:xfrm>
            <a:off x="971599" y="3429000"/>
            <a:ext cx="1944217" cy="369332"/>
          </a:xfrm>
          <a:prstGeom prst="rect">
            <a:avLst/>
          </a:prstGeom>
          <a:noFill/>
        </p:spPr>
        <p:txBody>
          <a:bodyPr wrap="square" rtlCol="0">
            <a:spAutoFit/>
          </a:bodyPr>
          <a:lstStyle/>
          <a:p>
            <a:r>
              <a:rPr lang="de-CH" sz="1800" b="1" dirty="0" smtClean="0">
                <a:solidFill>
                  <a:schemeClr val="bg2">
                    <a:lumMod val="50000"/>
                  </a:schemeClr>
                </a:solidFill>
              </a:rPr>
              <a:t>Reduktion</a:t>
            </a:r>
            <a:endParaRPr lang="de-CH" sz="1800" b="1" dirty="0">
              <a:solidFill>
                <a:schemeClr val="bg2">
                  <a:lumMod val="50000"/>
                </a:schemeClr>
              </a:solidFill>
            </a:endParaRPr>
          </a:p>
        </p:txBody>
      </p:sp>
      <p:sp>
        <p:nvSpPr>
          <p:cNvPr id="12" name="Rechteck 11"/>
          <p:cNvSpPr/>
          <p:nvPr/>
        </p:nvSpPr>
        <p:spPr>
          <a:xfrm>
            <a:off x="2771800" y="1758329"/>
            <a:ext cx="5760000" cy="15603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de-CH" sz="1600" b="1" dirty="0" smtClean="0">
                <a:solidFill>
                  <a:schemeClr val="tx1"/>
                </a:solidFill>
              </a:rPr>
              <a:t>Landwirtschaftliches System</a:t>
            </a:r>
            <a:endParaRPr lang="de-CH" sz="1600" b="1" dirty="0">
              <a:solidFill>
                <a:schemeClr val="tx1"/>
              </a:solidFill>
            </a:endParaRPr>
          </a:p>
        </p:txBody>
      </p:sp>
      <p:sp>
        <p:nvSpPr>
          <p:cNvPr id="13" name="Rechteck 12"/>
          <p:cNvSpPr/>
          <p:nvPr/>
        </p:nvSpPr>
        <p:spPr>
          <a:xfrm>
            <a:off x="2771800" y="3965745"/>
            <a:ext cx="5743550" cy="18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de-CH" sz="1600" b="1" dirty="0" smtClean="0">
                <a:solidFill>
                  <a:schemeClr val="tx1"/>
                </a:solidFill>
              </a:rPr>
              <a:t>Nachhaltiges landwirtschaftliches System</a:t>
            </a:r>
            <a:endParaRPr lang="de-CH" sz="1200" dirty="0">
              <a:solidFill>
                <a:schemeClr val="tx1"/>
              </a:solidFill>
            </a:endParaRPr>
          </a:p>
          <a:p>
            <a:pPr lvl="1"/>
            <a:endParaRPr lang="de-CH" sz="1600" b="1" dirty="0">
              <a:solidFill>
                <a:schemeClr val="tx1"/>
              </a:solidFill>
            </a:endParaRPr>
          </a:p>
        </p:txBody>
      </p:sp>
      <p:sp>
        <p:nvSpPr>
          <p:cNvPr id="18" name="Textfeld 17"/>
          <p:cNvSpPr txBox="1"/>
          <p:nvPr/>
        </p:nvSpPr>
        <p:spPr>
          <a:xfrm>
            <a:off x="4887372" y="3429000"/>
            <a:ext cx="1556836" cy="369332"/>
          </a:xfrm>
          <a:prstGeom prst="rect">
            <a:avLst/>
          </a:prstGeom>
          <a:noFill/>
        </p:spPr>
        <p:txBody>
          <a:bodyPr wrap="none" rtlCol="0">
            <a:spAutoFit/>
          </a:bodyPr>
          <a:lstStyle/>
          <a:p>
            <a:r>
              <a:rPr lang="de-CH" sz="1800" b="1" dirty="0" smtClean="0">
                <a:solidFill>
                  <a:schemeClr val="bg2">
                    <a:lumMod val="50000"/>
                  </a:schemeClr>
                </a:solidFill>
              </a:rPr>
              <a:t>Optimierung</a:t>
            </a:r>
            <a:endParaRPr lang="de-CH" sz="1800" b="1" dirty="0">
              <a:solidFill>
                <a:schemeClr val="bg2">
                  <a:lumMod val="50000"/>
                </a:schemeClr>
              </a:solidFill>
            </a:endParaRPr>
          </a:p>
        </p:txBody>
      </p:sp>
      <p:sp>
        <p:nvSpPr>
          <p:cNvPr id="20" name="Rechteck 19"/>
          <p:cNvSpPr/>
          <p:nvPr/>
        </p:nvSpPr>
        <p:spPr>
          <a:xfrm>
            <a:off x="3065074" y="2317180"/>
            <a:ext cx="2299012" cy="720080"/>
          </a:xfrm>
          <a:prstGeom prst="rect">
            <a:avLst/>
          </a:prstGeom>
          <a:solidFill>
            <a:schemeClr val="accent5">
              <a:lumMod val="40000"/>
              <a:lumOff val="60000"/>
            </a:schemeClr>
          </a:solidFill>
          <a:ln>
            <a:noFill/>
          </a:ln>
          <a:effectLst>
            <a:softEdge rad="0"/>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smtClean="0">
                <a:solidFill>
                  <a:schemeClr val="tx1"/>
                </a:solidFill>
              </a:rPr>
              <a:t>Interne Ressourcen </a:t>
            </a:r>
            <a:br>
              <a:rPr lang="de-CH" sz="1400" dirty="0" smtClean="0">
                <a:solidFill>
                  <a:schemeClr val="tx1"/>
                </a:solidFill>
              </a:rPr>
            </a:br>
            <a:r>
              <a:rPr lang="de-CH" sz="1200" dirty="0" smtClean="0">
                <a:solidFill>
                  <a:schemeClr val="tx1"/>
                </a:solidFill>
              </a:rPr>
              <a:t>biophysikalisch und menschlich</a:t>
            </a:r>
            <a:endParaRPr lang="de-CH" sz="1200" dirty="0">
              <a:solidFill>
                <a:schemeClr val="tx1"/>
              </a:solidFill>
            </a:endParaRPr>
          </a:p>
        </p:txBody>
      </p:sp>
      <p:sp>
        <p:nvSpPr>
          <p:cNvPr id="33" name="Rechteck 32"/>
          <p:cNvSpPr/>
          <p:nvPr/>
        </p:nvSpPr>
        <p:spPr>
          <a:xfrm>
            <a:off x="5657358" y="4548168"/>
            <a:ext cx="2744062" cy="7423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de-CH" sz="1400" dirty="0" smtClean="0">
                <a:solidFill>
                  <a:schemeClr val="tx1"/>
                </a:solidFill>
              </a:rPr>
              <a:t>Integrierte Technologie-Nutzung </a:t>
            </a:r>
            <a:br>
              <a:rPr lang="de-CH" sz="1400" dirty="0" smtClean="0">
                <a:solidFill>
                  <a:schemeClr val="tx1"/>
                </a:solidFill>
              </a:rPr>
            </a:br>
            <a:r>
              <a:rPr lang="de-CH" sz="1200" dirty="0" smtClean="0">
                <a:solidFill>
                  <a:schemeClr val="tx1"/>
                </a:solidFill>
              </a:rPr>
              <a:t>Wasser-, Boden-, </a:t>
            </a:r>
            <a:r>
              <a:rPr lang="de-CH" sz="1200" dirty="0">
                <a:solidFill>
                  <a:schemeClr val="tx1"/>
                </a:solidFill>
              </a:rPr>
              <a:t>Nährstoffhaushalt, </a:t>
            </a:r>
            <a:r>
              <a:rPr lang="de-CH" sz="1200" dirty="0" smtClean="0">
                <a:solidFill>
                  <a:schemeClr val="tx1"/>
                </a:solidFill>
              </a:rPr>
              <a:t>Pflanzenschutz</a:t>
            </a:r>
            <a:endParaRPr lang="de-CH" sz="1200" dirty="0">
              <a:solidFill>
                <a:schemeClr val="tx1"/>
              </a:solidFill>
            </a:endParaRPr>
          </a:p>
        </p:txBody>
      </p:sp>
      <p:sp>
        <p:nvSpPr>
          <p:cNvPr id="34" name="Rechteck 33"/>
          <p:cNvSpPr/>
          <p:nvPr/>
        </p:nvSpPr>
        <p:spPr>
          <a:xfrm>
            <a:off x="5657360" y="2317211"/>
            <a:ext cx="2653749" cy="7200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smtClean="0">
                <a:solidFill>
                  <a:schemeClr val="tx1"/>
                </a:solidFill>
              </a:rPr>
              <a:t>Technologie-Nutzung</a:t>
            </a:r>
          </a:p>
          <a:p>
            <a:endParaRPr lang="de-CH" sz="1400" dirty="0">
              <a:solidFill>
                <a:schemeClr val="tx1"/>
              </a:solidFill>
            </a:endParaRPr>
          </a:p>
        </p:txBody>
      </p:sp>
      <p:sp>
        <p:nvSpPr>
          <p:cNvPr id="41" name="Nach links gekrümmter Pfeil 40"/>
          <p:cNvSpPr/>
          <p:nvPr/>
        </p:nvSpPr>
        <p:spPr>
          <a:xfrm rot="16200000" flipV="1">
            <a:off x="6890797" y="3817270"/>
            <a:ext cx="330957" cy="1368152"/>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cxnSp>
        <p:nvCxnSpPr>
          <p:cNvPr id="17" name="Gerade Verbindung mit Pfeil 16"/>
          <p:cNvCxnSpPr/>
          <p:nvPr/>
        </p:nvCxnSpPr>
        <p:spPr>
          <a:xfrm>
            <a:off x="4356000"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76000" y="2672840"/>
            <a:ext cx="2084650" cy="0"/>
          </a:xfrm>
          <a:prstGeom prst="line">
            <a:avLst/>
          </a:prstGeom>
          <a:ln w="508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612000" y="4982336"/>
            <a:ext cx="1605349" cy="30840"/>
          </a:xfrm>
          <a:prstGeom prst="line">
            <a:avLst/>
          </a:prstGeom>
          <a:ln w="254000">
            <a:tailEnd type="triangle" w="sm" len="sm"/>
          </a:ln>
        </p:spPr>
        <p:style>
          <a:lnRef idx="1">
            <a:schemeClr val="accent1"/>
          </a:lnRef>
          <a:fillRef idx="0">
            <a:schemeClr val="accent1"/>
          </a:fillRef>
          <a:effectRef idx="0">
            <a:schemeClr val="accent1"/>
          </a:effectRef>
          <a:fontRef idx="minor">
            <a:schemeClr val="tx1"/>
          </a:fontRef>
        </p:style>
      </p:cxnSp>
      <p:sp>
        <p:nvSpPr>
          <p:cNvPr id="37" name="Nach links gekrümmter Pfeil 36"/>
          <p:cNvSpPr/>
          <p:nvPr/>
        </p:nvSpPr>
        <p:spPr>
          <a:xfrm rot="5400000" flipV="1">
            <a:off x="6898903" y="4718555"/>
            <a:ext cx="314747" cy="1368154"/>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cxnSp>
        <p:nvCxnSpPr>
          <p:cNvPr id="32" name="Gerader Verbinder 31"/>
          <p:cNvCxnSpPr/>
          <p:nvPr/>
        </p:nvCxnSpPr>
        <p:spPr>
          <a:xfrm>
            <a:off x="2771800" y="1758329"/>
            <a:ext cx="0" cy="1560393"/>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2771800" y="3965745"/>
            <a:ext cx="0" cy="187200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7056275"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755576"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724128" y="5528265"/>
            <a:ext cx="2677292" cy="276999"/>
          </a:xfrm>
          <a:prstGeom prst="rect">
            <a:avLst/>
          </a:prstGeom>
          <a:noFill/>
        </p:spPr>
        <p:txBody>
          <a:bodyPr wrap="square" rtlCol="0">
            <a:spAutoFit/>
          </a:bodyPr>
          <a:lstStyle/>
          <a:p>
            <a:r>
              <a:rPr lang="de-CH" sz="1200" dirty="0">
                <a:solidFill>
                  <a:srgbClr val="000000"/>
                </a:solidFill>
                <a:latin typeface="Arial" panose="020B0604020202020204"/>
              </a:rPr>
              <a:t>Abfallprodukt   =   Produktionsmittel</a:t>
            </a:r>
            <a:endParaRPr lang="de-CH" dirty="0"/>
          </a:p>
        </p:txBody>
      </p:sp>
      <p:sp>
        <p:nvSpPr>
          <p:cNvPr id="25" name="Rechteck 24"/>
          <p:cNvSpPr/>
          <p:nvPr/>
        </p:nvSpPr>
        <p:spPr>
          <a:xfrm>
            <a:off x="3080529" y="4548168"/>
            <a:ext cx="2299012" cy="742386"/>
          </a:xfrm>
          <a:prstGeom prst="rect">
            <a:avLst/>
          </a:prstGeom>
          <a:solidFill>
            <a:schemeClr val="accent5">
              <a:lumMod val="40000"/>
              <a:lumOff val="60000"/>
            </a:schemeClr>
          </a:solidFill>
          <a:ln>
            <a:noFill/>
          </a:ln>
          <a:effectLst>
            <a:softEdge rad="0"/>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lang="de-CH" sz="1400" dirty="0" smtClean="0">
                <a:solidFill>
                  <a:schemeClr val="tx1"/>
                </a:solidFill>
              </a:rPr>
              <a:t>Interne Ressourcen </a:t>
            </a:r>
            <a:endParaRPr lang="de-CH" sz="1200" dirty="0">
              <a:solidFill>
                <a:schemeClr val="tx1"/>
              </a:solidFill>
            </a:endParaRPr>
          </a:p>
        </p:txBody>
      </p:sp>
    </p:spTree>
    <p:extLst>
      <p:ext uri="{BB962C8B-B14F-4D97-AF65-F5344CB8AC3E}">
        <p14:creationId xmlns:p14="http://schemas.microsoft.com/office/powerpoint/2010/main" val="28673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a:t>
            </a:r>
            <a:endParaRPr lang="de-CH" dirty="0"/>
          </a:p>
        </p:txBody>
      </p:sp>
      <p:sp>
        <p:nvSpPr>
          <p:cNvPr id="3" name="Inhaltsplatzhalter 2"/>
          <p:cNvSpPr>
            <a:spLocks noGrp="1"/>
          </p:cNvSpPr>
          <p:nvPr>
            <p:ph idx="12"/>
          </p:nvPr>
        </p:nvSpPr>
        <p:spPr/>
        <p:txBody>
          <a:bodyPr/>
          <a:lstStyle/>
          <a:p>
            <a:r>
              <a:rPr lang="de-CH" dirty="0" smtClean="0"/>
              <a:t>Nachhaltige Landwirtschaft – ein Lernprozess</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Jules N. Pretty</a:t>
            </a:r>
            <a:endParaRPr lang="de-CH" dirty="0"/>
          </a:p>
        </p:txBody>
      </p:sp>
      <p:sp>
        <p:nvSpPr>
          <p:cNvPr id="5" name="Inhaltsplatzhalter 4"/>
          <p:cNvSpPr>
            <a:spLocks noGrp="1"/>
          </p:cNvSpPr>
          <p:nvPr>
            <p:ph sz="quarter" idx="17"/>
          </p:nvPr>
        </p:nvSpPr>
        <p:spPr/>
        <p:txBody>
          <a:bodyPr/>
          <a:lstStyle/>
          <a:p>
            <a:r>
              <a:rPr lang="de-CH" dirty="0" smtClean="0"/>
              <a:t>Erläuterungen zur Grafik der vorherigen Folie</a:t>
            </a:r>
          </a:p>
          <a:p>
            <a:pPr lvl="1"/>
            <a:endParaRPr lang="de-CH" dirty="0" smtClean="0"/>
          </a:p>
          <a:p>
            <a:r>
              <a:rPr lang="de-CH" dirty="0" smtClean="0"/>
              <a:t>Prozesse auf dem Weg zu einer nachhaltigen Landwirtschaft</a:t>
            </a:r>
          </a:p>
          <a:p>
            <a:pPr lvl="1"/>
            <a:r>
              <a:rPr lang="de-CH" dirty="0" smtClean="0"/>
              <a:t>Bessere Nutzung verfügbarer internen Ressourcen </a:t>
            </a:r>
            <a:br>
              <a:rPr lang="de-CH" dirty="0" smtClean="0"/>
            </a:br>
            <a:r>
              <a:rPr lang="de-CH" dirty="0" smtClean="0"/>
              <a:t>(biophysikalisch </a:t>
            </a:r>
            <a:r>
              <a:rPr lang="de-CH" dirty="0"/>
              <a:t>und </a:t>
            </a:r>
            <a:r>
              <a:rPr lang="de-CH" dirty="0" smtClean="0"/>
              <a:t>menschlich)</a:t>
            </a:r>
          </a:p>
          <a:p>
            <a:pPr lvl="1"/>
            <a:r>
              <a:rPr lang="de-CH" dirty="0" smtClean="0"/>
              <a:t>Schrittweise Reduktion </a:t>
            </a:r>
            <a:r>
              <a:rPr lang="de-CH" dirty="0"/>
              <a:t>des externen Mitteleinsatzes </a:t>
            </a:r>
            <a:endParaRPr lang="de-CH" dirty="0" smtClean="0"/>
          </a:p>
          <a:p>
            <a:pPr lvl="1"/>
            <a:r>
              <a:rPr lang="de-CH" dirty="0"/>
              <a:t>integrierte Nutzung eines breiten Sortiments von Pflanzenschutz-, Nährstoff-, Forstwirtschafts-, Boden- und </a:t>
            </a:r>
            <a:r>
              <a:rPr lang="de-CH" dirty="0" smtClean="0"/>
              <a:t>Wasserhaushalts-Technologien </a:t>
            </a:r>
          </a:p>
          <a:p>
            <a:pPr lvl="1"/>
            <a:r>
              <a:rPr lang="de-CH" dirty="0" smtClean="0"/>
              <a:t>Neben- </a:t>
            </a:r>
            <a:r>
              <a:rPr lang="de-CH" dirty="0"/>
              <a:t>oder Abfallprodukte des einen </a:t>
            </a:r>
            <a:r>
              <a:rPr lang="de-CH" dirty="0" smtClean="0"/>
              <a:t>Bereichs/Betriebs </a:t>
            </a:r>
            <a:r>
              <a:rPr lang="de-CH" dirty="0"/>
              <a:t>werden Produktionsmittel für den </a:t>
            </a:r>
            <a:r>
              <a:rPr lang="de-CH" dirty="0" smtClean="0"/>
              <a:t>andern</a:t>
            </a:r>
          </a:p>
          <a:p>
            <a:pPr lvl="1"/>
            <a:endParaRPr lang="de-CH" dirty="0" smtClean="0"/>
          </a:p>
          <a:p>
            <a:r>
              <a:rPr lang="de-CH" dirty="0" smtClean="0"/>
              <a:t>Ziel der nachhaltigen Landwirtschaft </a:t>
            </a:r>
          </a:p>
          <a:p>
            <a:pPr lvl="1"/>
            <a:r>
              <a:rPr lang="de-CH" dirty="0" smtClean="0"/>
              <a:t>Dauerhaftigkeit </a:t>
            </a:r>
            <a:r>
              <a:rPr lang="de-CH" dirty="0"/>
              <a:t>von erzielten Verbesserungen, da Abhängigkeiten von externen Systemen auf ein vernünftiges Mass reduziert </a:t>
            </a:r>
            <a:endParaRPr lang="de-CH" dirty="0" smtClean="0"/>
          </a:p>
          <a:p>
            <a:pPr lvl="1"/>
            <a:r>
              <a:rPr lang="de-CH" dirty="0" smtClean="0"/>
              <a:t>Reduktion der negativen Auswirkungen auf die Umwelt</a:t>
            </a:r>
          </a:p>
          <a:p>
            <a:pPr lvl="1"/>
            <a:endParaRPr lang="de-CH" dirty="0" smtClean="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14</a:t>
            </a:fld>
            <a:endParaRPr lang="de-DE" altLang="de-DE" dirty="0" smtClean="0"/>
          </a:p>
        </p:txBody>
      </p:sp>
    </p:spTree>
    <p:extLst>
      <p:ext uri="{BB962C8B-B14F-4D97-AF65-F5344CB8AC3E}">
        <p14:creationId xmlns:p14="http://schemas.microsoft.com/office/powerpoint/2010/main" val="205160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a:t>
            </a:r>
            <a:endParaRPr lang="de-CH" dirty="0"/>
          </a:p>
        </p:txBody>
      </p:sp>
      <p:sp>
        <p:nvSpPr>
          <p:cNvPr id="3" name="Inhaltsplatzhalter 2"/>
          <p:cNvSpPr>
            <a:spLocks noGrp="1"/>
          </p:cNvSpPr>
          <p:nvPr>
            <p:ph idx="12"/>
          </p:nvPr>
        </p:nvSpPr>
        <p:spPr/>
        <p:txBody>
          <a:bodyPr/>
          <a:lstStyle/>
          <a:p>
            <a:r>
              <a:rPr lang="de-CH" dirty="0" smtClean="0"/>
              <a:t>Bausteine landwirtschaftlicher Nachhaltigkeit</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FiBL, verändert nach DLG, 2013</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15</a:t>
            </a:fld>
            <a:endParaRPr lang="de-DE" altLang="de-DE" dirty="0" smtClean="0"/>
          </a:p>
        </p:txBody>
      </p:sp>
      <p:graphicFrame>
        <p:nvGraphicFramePr>
          <p:cNvPr id="10" name="Inhaltsplatzhalter 9"/>
          <p:cNvGraphicFramePr>
            <a:graphicFrameLocks noGrp="1"/>
          </p:cNvGraphicFramePr>
          <p:nvPr>
            <p:ph sz="quarter" idx="17"/>
            <p:extLst>
              <p:ext uri="{D42A27DB-BD31-4B8C-83A1-F6EECF244321}">
                <p14:modId xmlns:p14="http://schemas.microsoft.com/office/powerpoint/2010/main" val="47057486"/>
              </p:ext>
            </p:extLst>
          </p:nvPr>
        </p:nvGraphicFramePr>
        <p:xfrm>
          <a:off x="628650" y="1571625"/>
          <a:ext cx="7886700"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02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feil nach rechts 18"/>
          <p:cNvSpPr/>
          <p:nvPr/>
        </p:nvSpPr>
        <p:spPr>
          <a:xfrm>
            <a:off x="631017" y="5077495"/>
            <a:ext cx="6749295" cy="1094392"/>
          </a:xfrm>
          <a:prstGeom prst="rightArrow">
            <a:avLst/>
          </a:prstGeom>
          <a:solidFill>
            <a:srgbClr val="0069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p>
            <a:r>
              <a:rPr lang="de-CH" dirty="0" smtClean="0"/>
              <a:t>Nachhaltigkeit</a:t>
            </a:r>
            <a:endParaRPr lang="de-CH" dirty="0"/>
          </a:p>
        </p:txBody>
      </p:sp>
      <p:sp>
        <p:nvSpPr>
          <p:cNvPr id="3" name="Inhaltsplatzhalter 2"/>
          <p:cNvSpPr>
            <a:spLocks noGrp="1"/>
          </p:cNvSpPr>
          <p:nvPr>
            <p:ph idx="12"/>
          </p:nvPr>
        </p:nvSpPr>
        <p:spPr/>
        <p:txBody>
          <a:bodyPr/>
          <a:lstStyle/>
          <a:p>
            <a:r>
              <a:rPr lang="de-CH" dirty="0" smtClean="0"/>
              <a:t>Ausdauer eines Systems über lange Zeit</a:t>
            </a:r>
            <a:endParaRPr lang="de-CH" dirty="0"/>
          </a:p>
        </p:txBody>
      </p:sp>
      <p:sp>
        <p:nvSpPr>
          <p:cNvPr id="12" name="Inhaltsplatzhalter 11"/>
          <p:cNvSpPr>
            <a:spLocks noGrp="1"/>
          </p:cNvSpPr>
          <p:nvPr>
            <p:ph idx="14"/>
          </p:nvPr>
        </p:nvSpPr>
        <p:spPr>
          <a:xfrm>
            <a:off x="628650" y="6102208"/>
            <a:ext cx="7886700" cy="279120"/>
          </a:xfrm>
        </p:spPr>
        <p:txBody>
          <a:bodyPr/>
          <a:lstStyle/>
          <a:p>
            <a:r>
              <a:rPr lang="de-CH" dirty="0" smtClean="0"/>
              <a:t>Bild: FiBL</a:t>
            </a:r>
            <a:endParaRPr lang="de-CH" dirty="0"/>
          </a:p>
        </p:txBody>
      </p:sp>
      <p:graphicFrame>
        <p:nvGraphicFramePr>
          <p:cNvPr id="17" name="Inhaltsplatzhalter 16"/>
          <p:cNvGraphicFramePr>
            <a:graphicFrameLocks noGrp="1"/>
          </p:cNvGraphicFramePr>
          <p:nvPr>
            <p:ph sz="quarter" idx="17"/>
            <p:extLst/>
          </p:nvPr>
        </p:nvGraphicFramePr>
        <p:xfrm>
          <a:off x="612775" y="1543050"/>
          <a:ext cx="3895725"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platzhalter 13"/>
          <p:cNvSpPr>
            <a:spLocks noGrp="1"/>
          </p:cNvSpPr>
          <p:nvPr>
            <p:ph type="body" sz="quarter" idx="38"/>
          </p:nvPr>
        </p:nvSpPr>
        <p:spPr>
          <a:xfrm>
            <a:off x="621896" y="5480417"/>
            <a:ext cx="6110344" cy="342566"/>
          </a:xfrm>
        </p:spPr>
        <p:txBody>
          <a:bodyPr/>
          <a:lstStyle/>
          <a:p>
            <a:pPr algn="r"/>
            <a:r>
              <a:rPr lang="de-CH" b="1" dirty="0" smtClean="0">
                <a:solidFill>
                  <a:schemeClr val="bg1"/>
                </a:solidFill>
              </a:rPr>
              <a:t>Nachhaltigkeit = Ausdauer eines Systems </a:t>
            </a:r>
            <a:r>
              <a:rPr lang="de-CH" b="1" dirty="0">
                <a:solidFill>
                  <a:schemeClr val="bg1"/>
                </a:solidFill>
              </a:rPr>
              <a:t>über lange Zeit</a:t>
            </a:r>
          </a:p>
          <a:p>
            <a:pPr algn="r"/>
            <a:endParaRPr lang="de-CH" b="1" dirty="0">
              <a:solidFill>
                <a:schemeClr val="bg1"/>
              </a:solidFill>
            </a:endParaRPr>
          </a:p>
        </p:txBody>
      </p:sp>
      <p:graphicFrame>
        <p:nvGraphicFramePr>
          <p:cNvPr id="18" name="Inhaltsplatzhalter 17"/>
          <p:cNvGraphicFramePr>
            <a:graphicFrameLocks noGrp="1"/>
          </p:cNvGraphicFramePr>
          <p:nvPr>
            <p:ph sz="quarter" idx="45"/>
            <p:extLst/>
          </p:nvPr>
        </p:nvGraphicFramePr>
        <p:xfrm>
          <a:off x="4619625" y="1543050"/>
          <a:ext cx="3895725" cy="386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ußzeilenplatzhalter 5"/>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16</a:t>
            </a:fld>
            <a:endParaRPr lang="de-DE" altLang="de-DE" dirty="0" smtClean="0"/>
          </a:p>
        </p:txBody>
      </p:sp>
    </p:spTree>
    <p:extLst>
      <p:ext uri="{BB962C8B-B14F-4D97-AF65-F5344CB8AC3E}">
        <p14:creationId xmlns:p14="http://schemas.microsoft.com/office/powerpoint/2010/main" val="129291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a:t>
            </a:r>
            <a:endParaRPr lang="de-CH" dirty="0"/>
          </a:p>
        </p:txBody>
      </p:sp>
      <p:sp>
        <p:nvSpPr>
          <p:cNvPr id="3" name="Inhaltsplatzhalter 2"/>
          <p:cNvSpPr>
            <a:spLocks noGrp="1"/>
          </p:cNvSpPr>
          <p:nvPr>
            <p:ph idx="12"/>
          </p:nvPr>
        </p:nvSpPr>
        <p:spPr/>
        <p:txBody>
          <a:bodyPr/>
          <a:lstStyle/>
          <a:p>
            <a:r>
              <a:rPr lang="de-CH" dirty="0" smtClean="0"/>
              <a:t>Nachhaltigkeit laufend optimieren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E</a:t>
            </a:r>
            <a:r>
              <a:rPr lang="de-CH" dirty="0" smtClean="0"/>
              <a:t>xakte Definition von landwirtschaftlicher Nachhaltigkeit gibt es nicht</a:t>
            </a:r>
          </a:p>
          <a:p>
            <a:r>
              <a:rPr lang="de-CH" dirty="0" smtClean="0"/>
              <a:t>Zu sehr verschieden sind Voraussetzungen in verschiedenen Regionen und Anbausystemen</a:t>
            </a:r>
          </a:p>
          <a:p>
            <a:endParaRPr lang="de-CH" dirty="0" smtClean="0"/>
          </a:p>
          <a:p>
            <a:r>
              <a:rPr lang="de-CH" dirty="0" smtClean="0"/>
              <a:t>Biolandbau bietet beste Voraussetzungen für nachhaltige Entwicklung </a:t>
            </a:r>
          </a:p>
          <a:p>
            <a:r>
              <a:rPr lang="de-CH" dirty="0" smtClean="0"/>
              <a:t>Dennoch Prozesse der Nachhaltigkeit laufend zu optimieren</a:t>
            </a:r>
          </a:p>
          <a:p>
            <a:endParaRPr lang="de-CH" dirty="0" smtClean="0"/>
          </a:p>
          <a:p>
            <a:r>
              <a:rPr lang="de-CH" dirty="0" smtClean="0"/>
              <a:t>betrifft alle Positionen in der Wertschöpfungskette landwirtschaftlicher Erzeugnisse</a:t>
            </a:r>
          </a:p>
          <a:p>
            <a:pPr lvl="1"/>
            <a:r>
              <a:rPr lang="de-CH" dirty="0" smtClean="0"/>
              <a:t>Produktion</a:t>
            </a:r>
          </a:p>
          <a:p>
            <a:pPr lvl="1"/>
            <a:r>
              <a:rPr lang="de-CH" dirty="0" smtClean="0"/>
              <a:t>Verarbeitung</a:t>
            </a:r>
          </a:p>
          <a:p>
            <a:pPr lvl="1"/>
            <a:r>
              <a:rPr lang="de-CH" dirty="0" smtClean="0"/>
              <a:t>Handel</a:t>
            </a:r>
          </a:p>
          <a:p>
            <a:pPr lvl="1"/>
            <a:r>
              <a:rPr lang="de-CH" dirty="0" smtClean="0"/>
              <a:t>Konsum</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17</a:t>
            </a:fld>
            <a:endParaRPr lang="de-DE" altLang="de-DE" dirty="0" smtClean="0"/>
          </a:p>
        </p:txBody>
      </p:sp>
    </p:spTree>
    <p:extLst>
      <p:ext uri="{BB962C8B-B14F-4D97-AF65-F5344CB8AC3E}">
        <p14:creationId xmlns:p14="http://schemas.microsoft.com/office/powerpoint/2010/main" val="273361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Nachhaltigkeitsbewertung</a:t>
            </a:r>
          </a:p>
        </p:txBody>
      </p:sp>
      <p:sp>
        <p:nvSpPr>
          <p:cNvPr id="3" name="Inhaltsplatzhalter 2"/>
          <p:cNvSpPr>
            <a:spLocks noGrp="1"/>
          </p:cNvSpPr>
          <p:nvPr>
            <p:ph idx="12"/>
          </p:nvPr>
        </p:nvSpPr>
        <p:spPr/>
        <p:txBody>
          <a:bodyPr/>
          <a:lstStyle/>
          <a:p>
            <a:r>
              <a:rPr lang="de-CH" dirty="0" smtClean="0"/>
              <a:t>Angepasste Methoden für unterschiedliche Bereiche</a:t>
            </a:r>
            <a:endParaRPr lang="de-CH" dirty="0"/>
          </a:p>
        </p:txBody>
      </p:sp>
      <p:sp>
        <p:nvSpPr>
          <p:cNvPr id="4" name="Inhaltsplatzhalter 3"/>
          <p:cNvSpPr>
            <a:spLocks noGrp="1"/>
          </p:cNvSpPr>
          <p:nvPr>
            <p:ph idx="14"/>
          </p:nvPr>
        </p:nvSpPr>
        <p:spPr>
          <a:xfrm>
            <a:off x="634360" y="6102208"/>
            <a:ext cx="7886700" cy="279120"/>
          </a:xfrm>
        </p:spPr>
        <p:txBody>
          <a:bodyPr/>
          <a:lstStyle/>
          <a:p>
            <a:r>
              <a:rPr lang="de-CH" dirty="0" smtClean="0"/>
              <a:t>Quelle: SFS</a:t>
            </a:r>
            <a:endParaRPr lang="de-CH" dirty="0"/>
          </a:p>
        </p:txBody>
      </p:sp>
      <p:sp>
        <p:nvSpPr>
          <p:cNvPr id="5" name="Inhaltsplatzhalter 4"/>
          <p:cNvSpPr>
            <a:spLocks noGrp="1"/>
          </p:cNvSpPr>
          <p:nvPr>
            <p:ph sz="quarter" idx="17"/>
          </p:nvPr>
        </p:nvSpPr>
        <p:spPr/>
        <p:txBody>
          <a:bodyPr/>
          <a:lstStyle/>
          <a:p>
            <a:endParaRPr lang="de-CH" dirty="0"/>
          </a:p>
        </p:txBody>
      </p:sp>
      <p:sp>
        <p:nvSpPr>
          <p:cNvPr id="6" name="Inhaltsplatzhalter 5"/>
          <p:cNvSpPr>
            <a:spLocks noGrp="1"/>
          </p:cNvSpPr>
          <p:nvPr>
            <p:ph sz="quarter" idx="21"/>
          </p:nvPr>
        </p:nvSpPr>
        <p:spPr/>
        <p:txBody>
          <a:bodyPr/>
          <a:lstStyle/>
          <a:p>
            <a:r>
              <a:rPr lang="de-CH" dirty="0" smtClean="0"/>
              <a:t>Wahl der passenden Methode richtet sich u.a. nach  Bewertungsebene (level) und  Hauptzweck der Nachhaltigkeits-bewertung</a:t>
            </a:r>
            <a:endParaRPr lang="de-CH"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18</a:t>
            </a:fld>
            <a:endParaRPr lang="de-DE" altLang="de-DE" dirty="0" smtClean="0"/>
          </a:p>
        </p:txBody>
      </p:sp>
      <p:sp>
        <p:nvSpPr>
          <p:cNvPr id="9" name="Zylinder 8"/>
          <p:cNvSpPr/>
          <p:nvPr/>
        </p:nvSpPr>
        <p:spPr>
          <a:xfrm>
            <a:off x="805687" y="2708920"/>
            <a:ext cx="1188000" cy="2476210"/>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de-DE" sz="1400" b="0" kern="0" dirty="0">
                <a:solidFill>
                  <a:sysClr val="window" lastClr="FFFFFF"/>
                </a:solidFill>
                <a:latin typeface="+mj-lt"/>
                <a:ea typeface="+mn-ea"/>
                <a:cs typeface="+mn-cs"/>
              </a:rPr>
              <a:t>Life cycle assess-ment/</a:t>
            </a:r>
            <a:br>
              <a:rPr lang="de-DE" sz="1400" b="0" kern="0" dirty="0">
                <a:solidFill>
                  <a:sysClr val="window" lastClr="FFFFFF"/>
                </a:solidFill>
                <a:latin typeface="+mj-lt"/>
                <a:ea typeface="+mn-ea"/>
                <a:cs typeface="+mn-cs"/>
              </a:rPr>
            </a:br>
            <a:r>
              <a:rPr lang="de-DE" sz="1400" b="0" kern="0" dirty="0">
                <a:solidFill>
                  <a:sysClr val="window" lastClr="FFFFFF"/>
                </a:solidFill>
                <a:latin typeface="+mj-lt"/>
                <a:ea typeface="+mn-ea"/>
                <a:cs typeface="+mn-cs"/>
              </a:rPr>
              <a:t>Öko-bilanzen</a:t>
            </a:r>
          </a:p>
        </p:txBody>
      </p:sp>
      <p:sp>
        <p:nvSpPr>
          <p:cNvPr id="10" name="Zylinder 9"/>
          <p:cNvSpPr/>
          <p:nvPr/>
        </p:nvSpPr>
        <p:spPr>
          <a:xfrm>
            <a:off x="2195736" y="2708920"/>
            <a:ext cx="1188000" cy="247620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de-DE" sz="1400" b="1" kern="0" dirty="0">
                <a:solidFill>
                  <a:sysClr val="window" lastClr="FFFFFF"/>
                </a:solidFill>
                <a:latin typeface="+mj-lt"/>
                <a:cs typeface="+mn-cs"/>
              </a:rPr>
              <a:t>RISE</a:t>
            </a:r>
            <a:r>
              <a:rPr lang="de-DE" sz="1400" b="0" kern="0" dirty="0">
                <a:solidFill>
                  <a:sysClr val="window" lastClr="FFFFFF"/>
                </a:solidFill>
                <a:latin typeface="+mj-lt"/>
                <a:cs typeface="+mn-cs"/>
              </a:rPr>
              <a:t> </a:t>
            </a:r>
            <a:r>
              <a:rPr lang="de-DE" sz="1400" b="0" kern="0" dirty="0" smtClean="0">
                <a:solidFill>
                  <a:sysClr val="window" lastClr="FFFFFF"/>
                </a:solidFill>
                <a:latin typeface="+mj-lt"/>
                <a:cs typeface="+mn-cs"/>
              </a:rPr>
              <a:t>Response-inducing </a:t>
            </a:r>
            <a:r>
              <a:rPr lang="de-DE" sz="1400" b="0" kern="0" dirty="0">
                <a:solidFill>
                  <a:sysClr val="window" lastClr="FFFFFF"/>
                </a:solidFill>
                <a:latin typeface="+mj-lt"/>
                <a:cs typeface="+mn-cs"/>
              </a:rPr>
              <a:t>sustain-ability </a:t>
            </a:r>
            <a:r>
              <a:rPr lang="de-DE" sz="1400" b="0" kern="0" dirty="0" smtClean="0">
                <a:solidFill>
                  <a:sysClr val="window" lastClr="FFFFFF"/>
                </a:solidFill>
                <a:latin typeface="+mj-lt"/>
                <a:cs typeface="+mn-cs"/>
              </a:rPr>
              <a:t>evaluation</a:t>
            </a:r>
          </a:p>
          <a:p>
            <a:pPr algn="ctr" fontAlgn="auto">
              <a:spcBef>
                <a:spcPts val="0"/>
              </a:spcBef>
              <a:spcAft>
                <a:spcPts val="0"/>
              </a:spcAft>
              <a:defRPr/>
            </a:pPr>
            <a:endParaRPr lang="de-CH" sz="1400" b="0" kern="0" dirty="0">
              <a:solidFill>
                <a:sysClr val="window" lastClr="FFFFFF"/>
              </a:solidFill>
              <a:latin typeface="+mj-lt"/>
              <a:cs typeface="+mn-cs"/>
            </a:endParaRPr>
          </a:p>
        </p:txBody>
      </p:sp>
      <p:sp>
        <p:nvSpPr>
          <p:cNvPr id="11" name="Zylinder 10"/>
          <p:cNvSpPr/>
          <p:nvPr/>
        </p:nvSpPr>
        <p:spPr>
          <a:xfrm>
            <a:off x="3585785" y="2708920"/>
            <a:ext cx="1188000" cy="247620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de-DE" sz="1400" b="1" kern="0" dirty="0">
                <a:solidFill>
                  <a:sysClr val="window" lastClr="FFFFFF"/>
                </a:solidFill>
                <a:latin typeface="+mj-lt"/>
                <a:ea typeface="+mn-ea"/>
                <a:cs typeface="+mn-cs"/>
              </a:rPr>
              <a:t>SMART</a:t>
            </a:r>
            <a:r>
              <a:rPr lang="de-DE" sz="1400" b="0" kern="0" dirty="0">
                <a:solidFill>
                  <a:sysClr val="window" lastClr="FFFFFF"/>
                </a:solidFill>
                <a:latin typeface="+mj-lt"/>
                <a:ea typeface="+mn-ea"/>
                <a:cs typeface="+mn-cs"/>
              </a:rPr>
              <a:t> </a:t>
            </a:r>
            <a:r>
              <a:rPr lang="de-DE" sz="1400" b="0" kern="0" dirty="0" smtClean="0">
                <a:solidFill>
                  <a:sysClr val="window" lastClr="FFFFFF"/>
                </a:solidFill>
                <a:latin typeface="+mj-lt"/>
                <a:ea typeface="+mn-ea"/>
                <a:cs typeface="+mn-cs"/>
              </a:rPr>
              <a:t>Sustain-ability Monitoring </a:t>
            </a:r>
            <a:r>
              <a:rPr lang="de-DE" sz="1400" b="0" kern="0" dirty="0">
                <a:solidFill>
                  <a:sysClr val="window" lastClr="FFFFFF"/>
                </a:solidFill>
                <a:latin typeface="+mj-lt"/>
                <a:ea typeface="+mn-ea"/>
                <a:cs typeface="+mn-cs"/>
              </a:rPr>
              <a:t>and </a:t>
            </a:r>
            <a:r>
              <a:rPr lang="de-DE" sz="1400" b="0" kern="0" dirty="0" smtClean="0">
                <a:solidFill>
                  <a:sysClr val="window" lastClr="FFFFFF"/>
                </a:solidFill>
                <a:latin typeface="+mj-lt"/>
                <a:ea typeface="+mn-ea"/>
                <a:cs typeface="+mn-cs"/>
              </a:rPr>
              <a:t>assessment routine</a:t>
            </a:r>
            <a:endParaRPr lang="de-CH" sz="1400" b="0" kern="0" dirty="0">
              <a:solidFill>
                <a:sysClr val="window" lastClr="FFFFFF"/>
              </a:solidFill>
              <a:latin typeface="+mj-lt"/>
              <a:ea typeface="+mn-ea"/>
              <a:cs typeface="+mn-cs"/>
            </a:endParaRPr>
          </a:p>
        </p:txBody>
      </p:sp>
      <p:sp>
        <p:nvSpPr>
          <p:cNvPr id="12" name="Zylinder 11"/>
          <p:cNvSpPr/>
          <p:nvPr/>
        </p:nvSpPr>
        <p:spPr>
          <a:xfrm>
            <a:off x="4975835" y="2708920"/>
            <a:ext cx="1188000" cy="247732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de-DE" sz="1400" b="1" kern="0" dirty="0" smtClean="0">
                <a:solidFill>
                  <a:sysClr val="window" lastClr="FFFFFF"/>
                </a:solidFill>
                <a:latin typeface="+mj-lt"/>
              </a:rPr>
              <a:t>(SOL-m., FARMIS) </a:t>
            </a:r>
          </a:p>
          <a:p>
            <a:pPr algn="ctr" fontAlgn="auto">
              <a:spcBef>
                <a:spcPts val="0"/>
              </a:spcBef>
              <a:spcAft>
                <a:spcPts val="0"/>
              </a:spcAft>
              <a:defRPr/>
            </a:pPr>
            <a:r>
              <a:rPr lang="de-DE" sz="1400" kern="0" dirty="0">
                <a:solidFill>
                  <a:sysClr val="window" lastClr="FFFFFF"/>
                </a:solidFill>
                <a:latin typeface="+mj-lt"/>
              </a:rPr>
              <a:t>Sector-level </a:t>
            </a:r>
            <a:r>
              <a:rPr lang="de-DE" sz="1400" kern="0" dirty="0" smtClean="0">
                <a:solidFill>
                  <a:sysClr val="window" lastClr="FFFFFF"/>
                </a:solidFill>
                <a:latin typeface="+mj-lt"/>
              </a:rPr>
              <a:t>modelling</a:t>
            </a:r>
          </a:p>
          <a:p>
            <a:pPr algn="ctr" fontAlgn="auto">
              <a:spcBef>
                <a:spcPts val="0"/>
              </a:spcBef>
              <a:spcAft>
                <a:spcPts val="0"/>
              </a:spcAft>
              <a:defRPr/>
            </a:pPr>
            <a:endParaRPr lang="de-DE" sz="1400" b="1" kern="0" dirty="0">
              <a:solidFill>
                <a:sysClr val="window" lastClr="FFFFFF"/>
              </a:solidFill>
              <a:latin typeface="+mj-lt"/>
            </a:endParaRPr>
          </a:p>
          <a:p>
            <a:pPr algn="ctr" fontAlgn="auto">
              <a:spcBef>
                <a:spcPts val="0"/>
              </a:spcBef>
              <a:spcAft>
                <a:spcPts val="0"/>
              </a:spcAft>
              <a:defRPr/>
            </a:pPr>
            <a:endParaRPr lang="de-DE" sz="1400" b="1" kern="0" dirty="0" smtClean="0">
              <a:solidFill>
                <a:sysClr val="window" lastClr="FFFFFF"/>
              </a:solidFill>
              <a:latin typeface="+mj-lt"/>
            </a:endParaRPr>
          </a:p>
          <a:p>
            <a:pPr algn="ctr" fontAlgn="auto">
              <a:spcBef>
                <a:spcPts val="0"/>
              </a:spcBef>
              <a:spcAft>
                <a:spcPts val="0"/>
              </a:spcAft>
              <a:defRPr/>
            </a:pPr>
            <a:endParaRPr lang="de-CH" sz="1400" b="1" kern="0" dirty="0">
              <a:solidFill>
                <a:sysClr val="window" lastClr="FFFFFF"/>
              </a:solidFill>
              <a:latin typeface="+mj-lt"/>
            </a:endParaRPr>
          </a:p>
        </p:txBody>
      </p:sp>
      <p:sp>
        <p:nvSpPr>
          <p:cNvPr id="13" name="Flussdiagramm: Auszug 12"/>
          <p:cNvSpPr/>
          <p:nvPr/>
        </p:nvSpPr>
        <p:spPr>
          <a:xfrm>
            <a:off x="755650" y="1543199"/>
            <a:ext cx="5408185" cy="997030"/>
          </a:xfrm>
          <a:prstGeom prst="flowChartExtract">
            <a:avLst/>
          </a:prstGeom>
          <a:gradFill rotWithShape="1">
            <a:gsLst>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algn="ctr" fontAlgn="auto">
              <a:spcBef>
                <a:spcPts val="0"/>
              </a:spcBef>
              <a:spcAft>
                <a:spcPts val="0"/>
              </a:spcAft>
              <a:defRPr/>
            </a:pPr>
            <a:r>
              <a:rPr lang="de-DE" sz="1800" b="0" kern="0" dirty="0" smtClean="0">
                <a:solidFill>
                  <a:sysClr val="window" lastClr="FFFFFF"/>
                </a:solidFill>
                <a:latin typeface="Calibri"/>
                <a:ea typeface="+mn-ea"/>
                <a:cs typeface="+mn-cs"/>
              </a:rPr>
              <a:t>Toolbox</a:t>
            </a:r>
          </a:p>
          <a:p>
            <a:pPr algn="ctr" fontAlgn="auto">
              <a:spcBef>
                <a:spcPts val="0"/>
              </a:spcBef>
              <a:spcAft>
                <a:spcPts val="0"/>
              </a:spcAft>
              <a:defRPr/>
            </a:pPr>
            <a:r>
              <a:rPr lang="de-DE" sz="1800" b="0" kern="0" dirty="0" smtClean="0">
                <a:solidFill>
                  <a:sysClr val="window" lastClr="FFFFFF"/>
                </a:solidFill>
                <a:latin typeface="Calibri"/>
                <a:ea typeface="+mn-ea"/>
                <a:cs typeface="+mn-cs"/>
              </a:rPr>
              <a:t>Sustainablity assessment</a:t>
            </a:r>
          </a:p>
          <a:p>
            <a:pPr algn="ctr" fontAlgn="auto">
              <a:spcBef>
                <a:spcPts val="0"/>
              </a:spcBef>
              <a:spcAft>
                <a:spcPts val="0"/>
              </a:spcAft>
              <a:defRPr/>
            </a:pPr>
            <a:endParaRPr lang="de-CH" sz="2800" b="0" kern="0" dirty="0">
              <a:solidFill>
                <a:sysClr val="window" lastClr="FFFFFF"/>
              </a:solidFill>
              <a:latin typeface="Calibri"/>
              <a:ea typeface="+mn-ea"/>
              <a:cs typeface="+mn-cs"/>
            </a:endParaRPr>
          </a:p>
        </p:txBody>
      </p:sp>
      <p:sp>
        <p:nvSpPr>
          <p:cNvPr id="14" name="Rechteck 13"/>
          <p:cNvSpPr/>
          <p:nvPr/>
        </p:nvSpPr>
        <p:spPr>
          <a:xfrm>
            <a:off x="805687" y="5298894"/>
            <a:ext cx="1188000" cy="518567"/>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de-DE" sz="1400" b="1" kern="0" dirty="0">
                <a:solidFill>
                  <a:sysClr val="window" lastClr="FFFFFF"/>
                </a:solidFill>
                <a:latin typeface="+mj-lt"/>
                <a:cs typeface="+mn-cs"/>
              </a:rPr>
              <a:t>Product level</a:t>
            </a:r>
            <a:endParaRPr lang="de-CH" sz="1400" b="1" kern="0" dirty="0">
              <a:solidFill>
                <a:sysClr val="window" lastClr="FFFFFF"/>
              </a:solidFill>
              <a:latin typeface="+mj-lt"/>
              <a:cs typeface="+mn-cs"/>
            </a:endParaRPr>
          </a:p>
        </p:txBody>
      </p:sp>
      <p:sp>
        <p:nvSpPr>
          <p:cNvPr id="15" name="Rechteck 14"/>
          <p:cNvSpPr/>
          <p:nvPr/>
        </p:nvSpPr>
        <p:spPr>
          <a:xfrm>
            <a:off x="2195736" y="5301207"/>
            <a:ext cx="2578049" cy="518567"/>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de-DE" sz="1400" b="1" kern="0" dirty="0">
                <a:solidFill>
                  <a:sysClr val="window" lastClr="FFFFFF"/>
                </a:solidFill>
                <a:latin typeface="+mj-lt"/>
                <a:ea typeface="+mn-ea"/>
                <a:cs typeface="+mn-cs"/>
              </a:rPr>
              <a:t>Farm or </a:t>
            </a:r>
            <a:r>
              <a:rPr lang="de-DE" sz="1400" b="1" kern="0" dirty="0" smtClean="0">
                <a:solidFill>
                  <a:sysClr val="window" lastClr="FFFFFF"/>
                </a:solidFill>
                <a:latin typeface="+mj-lt"/>
                <a:ea typeface="+mn-ea"/>
                <a:cs typeface="+mn-cs"/>
              </a:rPr>
              <a:t/>
            </a:r>
            <a:br>
              <a:rPr lang="de-DE" sz="1400" b="1" kern="0" dirty="0" smtClean="0">
                <a:solidFill>
                  <a:sysClr val="window" lastClr="FFFFFF"/>
                </a:solidFill>
                <a:latin typeface="+mj-lt"/>
                <a:ea typeface="+mn-ea"/>
                <a:cs typeface="+mn-cs"/>
              </a:rPr>
            </a:br>
            <a:r>
              <a:rPr lang="de-DE" sz="1400" b="1" kern="0" dirty="0" smtClean="0">
                <a:solidFill>
                  <a:sysClr val="window" lastClr="FFFFFF"/>
                </a:solidFill>
                <a:latin typeface="+mj-lt"/>
                <a:ea typeface="+mn-ea"/>
                <a:cs typeface="+mn-cs"/>
              </a:rPr>
              <a:t>company </a:t>
            </a:r>
            <a:r>
              <a:rPr lang="de-DE" sz="1400" b="1" kern="0" dirty="0">
                <a:solidFill>
                  <a:sysClr val="window" lastClr="FFFFFF"/>
                </a:solidFill>
                <a:latin typeface="+mj-lt"/>
                <a:ea typeface="+mn-ea"/>
                <a:cs typeface="+mn-cs"/>
              </a:rPr>
              <a:t>level</a:t>
            </a:r>
            <a:endParaRPr lang="de-CH" sz="1400" b="1" kern="0" dirty="0">
              <a:solidFill>
                <a:sysClr val="window" lastClr="FFFFFF"/>
              </a:solidFill>
              <a:latin typeface="+mj-lt"/>
              <a:ea typeface="+mn-ea"/>
              <a:cs typeface="+mn-cs"/>
            </a:endParaRPr>
          </a:p>
        </p:txBody>
      </p:sp>
      <p:sp>
        <p:nvSpPr>
          <p:cNvPr id="16" name="Rechteck 15"/>
          <p:cNvSpPr/>
          <p:nvPr/>
        </p:nvSpPr>
        <p:spPr>
          <a:xfrm>
            <a:off x="4985423" y="5298893"/>
            <a:ext cx="1188000" cy="518568"/>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de-DE" sz="1400" b="1" kern="0" dirty="0">
                <a:solidFill>
                  <a:sysClr val="window" lastClr="FFFFFF"/>
                </a:solidFill>
                <a:latin typeface="+mj-lt"/>
                <a:ea typeface="+mn-ea"/>
                <a:cs typeface="+mn-cs"/>
              </a:rPr>
              <a:t>Sector level</a:t>
            </a:r>
            <a:endParaRPr lang="de-CH" sz="1400" b="1" kern="0" dirty="0">
              <a:solidFill>
                <a:sysClr val="window" lastClr="FFFFFF"/>
              </a:solidFill>
              <a:latin typeface="+mj-lt"/>
              <a:ea typeface="+mn-ea"/>
              <a:cs typeface="+mn-cs"/>
            </a:endParaRPr>
          </a:p>
        </p:txBody>
      </p:sp>
    </p:spTree>
    <p:extLst>
      <p:ext uri="{BB962C8B-B14F-4D97-AF65-F5344CB8AC3E}">
        <p14:creationId xmlns:p14="http://schemas.microsoft.com/office/powerpoint/2010/main" val="409258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 &amp; Nachhaltigkeit </a:t>
            </a:r>
            <a:endParaRPr lang="de-CH" dirty="0"/>
          </a:p>
        </p:txBody>
      </p:sp>
      <p:sp>
        <p:nvSpPr>
          <p:cNvPr id="3" name="Inhaltsplatzhalter 2"/>
          <p:cNvSpPr>
            <a:spLocks noGrp="1"/>
          </p:cNvSpPr>
          <p:nvPr>
            <p:ph idx="12"/>
          </p:nvPr>
        </p:nvSpPr>
        <p:spPr/>
        <p:txBody>
          <a:bodyPr/>
          <a:lstStyle/>
          <a:p>
            <a:r>
              <a:rPr lang="de-CH" dirty="0" smtClean="0"/>
              <a:t>Links (deutsch)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2"/>
              </a:rPr>
              <a:t>Infobroschüre Nachhaltigkeit, Bio Suisse</a:t>
            </a:r>
            <a:r>
              <a:rPr lang="de-CH" dirty="0" smtClean="0"/>
              <a:t> </a:t>
            </a:r>
          </a:p>
          <a:p>
            <a:r>
              <a:rPr lang="de-CH" dirty="0" smtClean="0">
                <a:hlinkClick r:id="rId3"/>
              </a:rPr>
              <a:t>Was ist nachhaltige Landwirtschaft? GIZ 2015</a:t>
            </a:r>
            <a:endParaRPr lang="de-CH" dirty="0" smtClean="0"/>
          </a:p>
          <a:p>
            <a:r>
              <a:rPr lang="de-CH" dirty="0">
                <a:hlinkClick r:id="rId4"/>
              </a:rPr>
              <a:t>Nachhaltigkeit und Qualität biologischer Lebensmittel, FiBL 2015 </a:t>
            </a:r>
            <a:endParaRPr lang="de-CH" dirty="0" smtClean="0"/>
          </a:p>
          <a:p>
            <a:r>
              <a:rPr lang="de-CH" dirty="0">
                <a:hlinkClick r:id="rId5"/>
              </a:rPr>
              <a:t>Gesellschaftliche Leistungen der biologischen Landwirtschaft, FiBL 2009</a:t>
            </a:r>
          </a:p>
          <a:p>
            <a:r>
              <a:rPr lang="de-CH" dirty="0">
                <a:hlinkClick r:id="rId6"/>
              </a:rPr>
              <a:t>Volkswirtschaftlicher Nutzen der Biolandwirtschaft für Österreich, 2013</a:t>
            </a:r>
            <a:r>
              <a:rPr lang="de-CH" dirty="0">
                <a:hlinkClick r:id="rId5"/>
              </a:rPr>
              <a:t> </a:t>
            </a:r>
          </a:p>
          <a:p>
            <a:r>
              <a:rPr lang="de-CH" dirty="0">
                <a:hlinkClick r:id="rId7"/>
              </a:rPr>
              <a:t>FiBL-Projekte und Veröffentlichungen zum Thema Biolandbau und Klima </a:t>
            </a:r>
            <a:endParaRPr lang="de-CH" dirty="0"/>
          </a:p>
          <a:p>
            <a:r>
              <a:rPr lang="de-CH" dirty="0">
                <a:hlinkClick r:id="rId8"/>
              </a:rPr>
              <a:t>Modell zur Quantifizierung des Energieverbrauchs </a:t>
            </a:r>
            <a:r>
              <a:rPr lang="de-CH" dirty="0" smtClean="0">
                <a:hlinkClick r:id="rId8"/>
              </a:rPr>
              <a:t/>
            </a:r>
            <a:br>
              <a:rPr lang="de-CH" dirty="0" smtClean="0">
                <a:hlinkClick r:id="rId8"/>
              </a:rPr>
            </a:br>
            <a:r>
              <a:rPr lang="de-CH" dirty="0" smtClean="0">
                <a:hlinkClick r:id="rId8"/>
              </a:rPr>
              <a:t>und </a:t>
            </a:r>
            <a:r>
              <a:rPr lang="de-CH" dirty="0">
                <a:hlinkClick r:id="rId8"/>
              </a:rPr>
              <a:t>der Treibhausgasemissionen von Biobetrieben, FiBL 2012 </a:t>
            </a:r>
            <a:endParaRPr lang="de-CH" dirty="0" smtClean="0"/>
          </a:p>
          <a:p>
            <a:r>
              <a:rPr lang="de-CH" dirty="0" smtClean="0">
                <a:hlinkClick r:id="rId9"/>
              </a:rPr>
              <a:t>Vom Schaden der Schädlingsbekämpfung, EvB 2012</a:t>
            </a:r>
            <a:endParaRPr lang="de-CH" dirty="0"/>
          </a:p>
          <a:p>
            <a:r>
              <a:rPr lang="de-CH" dirty="0" smtClean="0">
                <a:hlinkClick r:id="rId10"/>
              </a:rPr>
              <a:t>Klimaschutz auf Biobetrieben, FiBL 2013</a:t>
            </a:r>
            <a:endParaRPr lang="de-CH" dirty="0" smtClean="0">
              <a:hlinkClick r:id="rId11"/>
            </a:endParaRPr>
          </a:p>
          <a:p>
            <a:r>
              <a:rPr lang="de-CH" dirty="0" smtClean="0">
                <a:hlinkClick r:id="rId11"/>
              </a:rPr>
              <a:t>SFS – sustainable food systems </a:t>
            </a:r>
            <a:endParaRPr lang="de-CH" dirty="0" smtClean="0"/>
          </a:p>
          <a:p>
            <a:r>
              <a:rPr lang="de-CH" dirty="0" smtClean="0">
                <a:hlinkClick r:id="rId12"/>
              </a:rPr>
              <a:t>SMART – Paradigmenwechsel </a:t>
            </a:r>
            <a:r>
              <a:rPr lang="de-CH" dirty="0">
                <a:hlinkClick r:id="rId12"/>
              </a:rPr>
              <a:t>in der </a:t>
            </a:r>
            <a:r>
              <a:rPr lang="de-CH" dirty="0" smtClean="0">
                <a:hlinkClick r:id="rId12"/>
              </a:rPr>
              <a:t>Nachhaltigkeitsbewertung </a:t>
            </a:r>
            <a:endParaRPr lang="de-CH" dirty="0" smtClean="0"/>
          </a:p>
          <a:p>
            <a:r>
              <a:rPr lang="de-CH" dirty="0">
                <a:hlinkClick r:id="rId13"/>
              </a:rPr>
              <a:t>SMART </a:t>
            </a:r>
            <a:r>
              <a:rPr lang="de-CH" dirty="0" smtClean="0">
                <a:hlinkClick r:id="rId13"/>
              </a:rPr>
              <a:t>–  </a:t>
            </a:r>
            <a:r>
              <a:rPr lang="de-CH" dirty="0">
                <a:hlinkClick r:id="rId13"/>
              </a:rPr>
              <a:t>Nachhaltigkeitsanalyse Betrieb Peter Müller </a:t>
            </a:r>
            <a:r>
              <a:rPr lang="de-CH" dirty="0" smtClean="0">
                <a:hlinkClick r:id="rId13"/>
              </a:rPr>
              <a:t/>
            </a:r>
            <a:br>
              <a:rPr lang="de-CH" dirty="0" smtClean="0">
                <a:hlinkClick r:id="rId13"/>
              </a:rPr>
            </a:br>
            <a:r>
              <a:rPr lang="de-CH" dirty="0" smtClean="0">
                <a:hlinkClick r:id="rId13"/>
              </a:rPr>
              <a:t>(</a:t>
            </a:r>
            <a:r>
              <a:rPr lang="de-CH" dirty="0">
                <a:hlinkClick r:id="rId13"/>
              </a:rPr>
              <a:t>Musterbericht, gekürzte Version</a:t>
            </a:r>
            <a:r>
              <a:rPr lang="de-CH" dirty="0" smtClean="0">
                <a:hlinkClick r:id="rId13"/>
              </a:rPr>
              <a:t>), FiBL 2014</a:t>
            </a:r>
            <a:endParaRPr lang="de-CH" dirty="0" smtClean="0"/>
          </a:p>
          <a:p>
            <a:endParaRPr lang="de-CH" dirty="0">
              <a:hlinkClick r:id="rId5"/>
            </a:endParaRP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a:t>
            </a:fld>
            <a:endParaRPr lang="de-DE" altLang="de-DE" dirty="0" smtClean="0"/>
          </a:p>
        </p:txBody>
      </p:sp>
    </p:spTree>
    <p:extLst>
      <p:ext uri="{BB962C8B-B14F-4D97-AF65-F5344CB8AC3E}">
        <p14:creationId xmlns:p14="http://schemas.microsoft.com/office/powerpoint/2010/main" val="119046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lstStyle/>
          <a:p>
            <a:r>
              <a:rPr lang="de-CH" dirty="0" smtClean="0"/>
              <a:t>Unterschiedliche Ansätze</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Schader et al., 2014</a:t>
            </a:r>
            <a:endParaRPr lang="de-CH" dirty="0"/>
          </a:p>
        </p:txBody>
      </p:sp>
      <p:graphicFrame>
        <p:nvGraphicFramePr>
          <p:cNvPr id="8" name="Inhaltsplatzhalter 7"/>
          <p:cNvGraphicFramePr>
            <a:graphicFrameLocks noGrp="1"/>
          </p:cNvGraphicFramePr>
          <p:nvPr>
            <p:ph sz="quarter" idx="17"/>
            <p:extLst>
              <p:ext uri="{D42A27DB-BD31-4B8C-83A1-F6EECF244321}">
                <p14:modId xmlns:p14="http://schemas.microsoft.com/office/powerpoint/2010/main" val="1647402797"/>
              </p:ext>
            </p:extLst>
          </p:nvPr>
        </p:nvGraphicFramePr>
        <p:xfrm>
          <a:off x="628650" y="1571625"/>
          <a:ext cx="7886700" cy="4282440"/>
        </p:xfrm>
        <a:graphic>
          <a:graphicData uri="http://schemas.openxmlformats.org/drawingml/2006/table">
            <a:tbl>
              <a:tblPr firstRow="1" bandRow="1">
                <a:tableStyleId>{F5AB1C69-6EDB-4FF4-983F-18BD219EF322}</a:tableStyleId>
              </a:tblPr>
              <a:tblGrid>
                <a:gridCol w="2071142"/>
                <a:gridCol w="5815558"/>
              </a:tblGrid>
              <a:tr h="370840">
                <a:tc>
                  <a:txBody>
                    <a:bodyPr/>
                    <a:lstStyle/>
                    <a:p>
                      <a:r>
                        <a:rPr lang="de-CH" sz="1600" b="1" dirty="0" smtClean="0">
                          <a:solidFill>
                            <a:schemeClr val="tx1"/>
                          </a:solidFill>
                        </a:rPr>
                        <a:t>Charakteristik</a:t>
                      </a:r>
                      <a:endParaRPr lang="de-CH" sz="1600" b="1" dirty="0">
                        <a:solidFill>
                          <a:schemeClr val="tx1"/>
                        </a:solidFill>
                      </a:endParaRPr>
                    </a:p>
                  </a:txBody>
                  <a:tcPr>
                    <a:solidFill>
                      <a:schemeClr val="bg2">
                        <a:lumMod val="75000"/>
                      </a:schemeClr>
                    </a:solidFill>
                  </a:tcPr>
                </a:tc>
                <a:tc>
                  <a:txBody>
                    <a:bodyPr/>
                    <a:lstStyle/>
                    <a:p>
                      <a:r>
                        <a:rPr lang="de-CH" sz="1600" b="1" dirty="0" smtClean="0">
                          <a:solidFill>
                            <a:schemeClr val="tx1"/>
                          </a:solidFill>
                        </a:rPr>
                        <a:t>Klassen</a:t>
                      </a:r>
                      <a:endParaRPr lang="de-CH" sz="1600" b="1" dirty="0">
                        <a:solidFill>
                          <a:schemeClr val="tx1"/>
                        </a:solidFill>
                      </a:endParaRPr>
                    </a:p>
                  </a:txBody>
                  <a:tcPr>
                    <a:solidFill>
                      <a:schemeClr val="bg2">
                        <a:lumMod val="75000"/>
                      </a:schemeClr>
                    </a:solidFill>
                  </a:tcPr>
                </a:tc>
              </a:tr>
              <a:tr h="370840">
                <a:tc>
                  <a:txBody>
                    <a:bodyPr/>
                    <a:lstStyle/>
                    <a:p>
                      <a:r>
                        <a:rPr lang="de-CH" sz="1600" dirty="0" smtClean="0"/>
                        <a:t>Hauptzweck</a:t>
                      </a:r>
                      <a:endParaRPr lang="de-CH" sz="1600" dirty="0"/>
                    </a:p>
                  </a:txBody>
                  <a:tcPr>
                    <a:solidFill>
                      <a:schemeClr val="bg2">
                        <a:lumMod val="90000"/>
                      </a:schemeClr>
                    </a:solidFill>
                  </a:tcPr>
                </a:tc>
                <a:tc>
                  <a:txBody>
                    <a:bodyPr/>
                    <a:lstStyle/>
                    <a:p>
                      <a:r>
                        <a:rPr lang="de-CH" sz="1600" dirty="0" smtClean="0"/>
                        <a:t>Forschung, Beratung,</a:t>
                      </a:r>
                      <a:r>
                        <a:rPr lang="de-CH" sz="1600" baseline="0" dirty="0" smtClean="0"/>
                        <a:t> Lieferantenbewertung, Zertifikation, Betriebsvergleich, Monitoring, Politikberatung</a:t>
                      </a:r>
                      <a:endParaRPr lang="de-CH" sz="1600" dirty="0"/>
                    </a:p>
                  </a:txBody>
                  <a:tcPr>
                    <a:solidFill>
                      <a:schemeClr val="bg2">
                        <a:lumMod val="90000"/>
                      </a:schemeClr>
                    </a:solidFill>
                  </a:tcPr>
                </a:tc>
              </a:tr>
              <a:tr h="370840">
                <a:tc>
                  <a:txBody>
                    <a:bodyPr/>
                    <a:lstStyle/>
                    <a:p>
                      <a:r>
                        <a:rPr lang="de-CH" sz="1600" dirty="0" smtClean="0"/>
                        <a:t>Bewertungsebene</a:t>
                      </a:r>
                      <a:endParaRPr lang="de-CH" sz="1600" dirty="0"/>
                    </a:p>
                  </a:txBody>
                  <a:tcPr>
                    <a:solidFill>
                      <a:schemeClr val="bg2"/>
                    </a:solidFill>
                  </a:tcPr>
                </a:tc>
                <a:tc>
                  <a:txBody>
                    <a:bodyPr/>
                    <a:lstStyle/>
                    <a:p>
                      <a:r>
                        <a:rPr lang="de-CH" sz="1600" dirty="0" smtClean="0"/>
                        <a:t>Betrieb, Produkt, Wertschöpfungskette,</a:t>
                      </a:r>
                      <a:r>
                        <a:rPr lang="de-CH" sz="1600" baseline="0" dirty="0" smtClean="0"/>
                        <a:t> Landwirtschaftssektor</a:t>
                      </a:r>
                      <a:endParaRPr lang="de-CH" sz="1600" dirty="0"/>
                    </a:p>
                  </a:txBody>
                  <a:tcPr>
                    <a:solidFill>
                      <a:schemeClr val="bg2"/>
                    </a:solidFill>
                  </a:tcPr>
                </a:tc>
              </a:tr>
              <a:tr h="370840">
                <a:tc>
                  <a:txBody>
                    <a:bodyPr/>
                    <a:lstStyle/>
                    <a:p>
                      <a:r>
                        <a:rPr lang="de-CH" sz="1600" dirty="0" smtClean="0"/>
                        <a:t>NH-Dimension</a:t>
                      </a:r>
                      <a:endParaRPr lang="de-CH" sz="1600" dirty="0"/>
                    </a:p>
                  </a:txBody>
                  <a:tcPr>
                    <a:solidFill>
                      <a:schemeClr val="bg2">
                        <a:lumMod val="90000"/>
                      </a:schemeClr>
                    </a:solidFill>
                  </a:tcPr>
                </a:tc>
                <a:tc>
                  <a:txBody>
                    <a:bodyPr/>
                    <a:lstStyle/>
                    <a:p>
                      <a:r>
                        <a:rPr lang="de-CH" sz="1600" dirty="0" smtClean="0"/>
                        <a:t>Ökologie, Soziales, Ökonomie</a:t>
                      </a:r>
                      <a:endParaRPr lang="de-CH" sz="1600" dirty="0"/>
                    </a:p>
                  </a:txBody>
                  <a:tcPr>
                    <a:solidFill>
                      <a:schemeClr val="bg2">
                        <a:lumMod val="90000"/>
                      </a:schemeClr>
                    </a:solidFill>
                  </a:tcPr>
                </a:tc>
              </a:tr>
              <a:tr h="370840">
                <a:tc>
                  <a:txBody>
                    <a:bodyPr/>
                    <a:lstStyle/>
                    <a:p>
                      <a:r>
                        <a:rPr lang="de-CH" sz="1600" dirty="0" smtClean="0"/>
                        <a:t>Geografischer Anwendungsbereich</a:t>
                      </a:r>
                      <a:endParaRPr lang="de-CH" sz="1600" dirty="0"/>
                    </a:p>
                  </a:txBody>
                  <a:tcPr>
                    <a:solidFill>
                      <a:schemeClr val="bg2"/>
                    </a:solidFill>
                  </a:tcPr>
                </a:tc>
                <a:tc>
                  <a:txBody>
                    <a:bodyPr/>
                    <a:lstStyle/>
                    <a:p>
                      <a:r>
                        <a:rPr lang="de-CH" sz="1600" dirty="0" smtClean="0"/>
                        <a:t>Global, national, regional</a:t>
                      </a:r>
                      <a:endParaRPr lang="de-CH" sz="1600" dirty="0"/>
                    </a:p>
                  </a:txBody>
                  <a:tcPr>
                    <a:solidFill>
                      <a:schemeClr val="bg2"/>
                    </a:solidFill>
                  </a:tcPr>
                </a:tc>
              </a:tr>
              <a:tr h="370840">
                <a:tc>
                  <a:txBody>
                    <a:bodyPr/>
                    <a:lstStyle/>
                    <a:p>
                      <a:r>
                        <a:rPr lang="de-CH" sz="1600" dirty="0" smtClean="0"/>
                        <a:t>Sektor</a:t>
                      </a:r>
                      <a:endParaRPr lang="de-CH" sz="1600" dirty="0"/>
                    </a:p>
                  </a:txBody>
                  <a:tcPr>
                    <a:solidFill>
                      <a:schemeClr val="bg2">
                        <a:lumMod val="90000"/>
                      </a:schemeClr>
                    </a:solidFill>
                  </a:tcPr>
                </a:tc>
                <a:tc>
                  <a:txBody>
                    <a:bodyPr/>
                    <a:lstStyle/>
                    <a:p>
                      <a:r>
                        <a:rPr lang="de-CH" sz="1600" dirty="0" smtClean="0"/>
                        <a:t>Anwendbar für alle landwirtschaftlichen</a:t>
                      </a:r>
                      <a:r>
                        <a:rPr lang="de-CH" sz="1600" baseline="0" dirty="0" smtClean="0"/>
                        <a:t> Erzeugnisse, Nahrungsmittel oder Betriebstypen </a:t>
                      </a:r>
                    </a:p>
                    <a:p>
                      <a:r>
                        <a:rPr lang="de-CH" sz="1600" dirty="0" smtClean="0"/>
                        <a:t>Anwendbar für spezifische Produkte oder Betriebstypen</a:t>
                      </a:r>
                      <a:endParaRPr lang="de-CH" sz="1600" dirty="0"/>
                    </a:p>
                  </a:txBody>
                  <a:tcPr>
                    <a:solidFill>
                      <a:schemeClr val="bg2">
                        <a:lumMod val="90000"/>
                      </a:schemeClr>
                    </a:solidFill>
                  </a:tcPr>
                </a:tc>
              </a:tr>
              <a:tr h="370840">
                <a:tc>
                  <a:txBody>
                    <a:bodyPr/>
                    <a:lstStyle/>
                    <a:p>
                      <a:r>
                        <a:rPr lang="de-CH" sz="1600" dirty="0" smtClean="0"/>
                        <a:t>Nachhaltigkeits-perspektive</a:t>
                      </a:r>
                      <a:endParaRPr lang="de-CH" sz="1600" dirty="0"/>
                    </a:p>
                  </a:txBody>
                  <a:tcPr>
                    <a:solidFill>
                      <a:schemeClr val="bg2"/>
                    </a:solidFill>
                  </a:tcPr>
                </a:tc>
                <a:tc>
                  <a:txBody>
                    <a:bodyPr/>
                    <a:lstStyle/>
                    <a:p>
                      <a:r>
                        <a:rPr lang="de-DE" sz="1600" kern="1200" dirty="0" smtClean="0">
                          <a:effectLst/>
                        </a:rPr>
                        <a:t>Farm- / Business-Perspektive </a:t>
                      </a:r>
                    </a:p>
                    <a:p>
                      <a:r>
                        <a:rPr lang="de-DE" sz="1200" kern="1200" dirty="0" smtClean="0">
                          <a:effectLst/>
                        </a:rPr>
                        <a:t>Ist das Unternehmen wirtschaftlich gesund mit einer robusten</a:t>
                      </a:r>
                      <a:r>
                        <a:rPr lang="de-DE" sz="1200" kern="1200" baseline="0" dirty="0" smtClean="0">
                          <a:effectLst/>
                        </a:rPr>
                        <a:t> Entwicklung?</a:t>
                      </a:r>
                      <a:r>
                        <a:rPr lang="de-DE" sz="1600" kern="1200" dirty="0" smtClean="0">
                          <a:effectLst/>
                        </a:rPr>
                        <a:t/>
                      </a:r>
                      <a:br>
                        <a:rPr lang="de-DE" sz="1600" kern="1200" dirty="0" smtClean="0">
                          <a:effectLst/>
                        </a:rPr>
                      </a:br>
                      <a:r>
                        <a:rPr lang="de-DE" sz="1600" kern="1200" dirty="0" smtClean="0">
                          <a:effectLst/>
                        </a:rPr>
                        <a:t>Gesellschaftliche Perspektive </a:t>
                      </a:r>
                    </a:p>
                    <a:p>
                      <a:r>
                        <a:rPr lang="de-DE" sz="1200" kern="1200" dirty="0" smtClean="0">
                          <a:effectLst/>
                        </a:rPr>
                        <a:t>Trägt das Unternehmen zu einer nachhaltigen Entwicklung der Gesellschaft bei?</a:t>
                      </a:r>
                      <a:r>
                        <a:rPr lang="de-DE" sz="1600" kern="1200" dirty="0" smtClean="0">
                          <a:effectLst/>
                        </a:rPr>
                        <a:t/>
                      </a:r>
                      <a:br>
                        <a:rPr lang="de-DE" sz="1600" kern="1200" dirty="0" smtClean="0">
                          <a:effectLst/>
                        </a:rPr>
                      </a:br>
                      <a:r>
                        <a:rPr lang="de-DE" sz="1600" kern="1200" dirty="0" smtClean="0">
                          <a:effectLst/>
                        </a:rPr>
                        <a:t>gemischte Perspektive </a:t>
                      </a:r>
                      <a:endParaRPr lang="de-CH" sz="1600" dirty="0"/>
                    </a:p>
                  </a:txBody>
                  <a:tcPr>
                    <a:solidFill>
                      <a:schemeClr val="bg2"/>
                    </a:solidFill>
                  </a:tcPr>
                </a:tc>
              </a:tr>
            </a:tbl>
          </a:graphicData>
        </a:graphic>
      </p:graphicFrame>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19</a:t>
            </a:fld>
            <a:endParaRPr lang="de-DE" altLang="de-DE" dirty="0" smtClean="0"/>
          </a:p>
        </p:txBody>
      </p:sp>
    </p:spTree>
    <p:extLst>
      <p:ext uri="{BB962C8B-B14F-4D97-AF65-F5344CB8AC3E}">
        <p14:creationId xmlns:p14="http://schemas.microsoft.com/office/powerpoint/2010/main" val="1397851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	 </a:t>
            </a:r>
            <a:endParaRPr lang="de-CH" dirty="0"/>
          </a:p>
        </p:txBody>
      </p:sp>
      <p:sp>
        <p:nvSpPr>
          <p:cNvPr id="3" name="Inhaltsplatzhalter 2"/>
          <p:cNvSpPr>
            <a:spLocks noGrp="1"/>
          </p:cNvSpPr>
          <p:nvPr>
            <p:ph idx="12"/>
          </p:nvPr>
        </p:nvSpPr>
        <p:spPr/>
        <p:txBody>
          <a:bodyPr>
            <a:normAutofit/>
          </a:bodyPr>
          <a:lstStyle/>
          <a:p>
            <a:r>
              <a:rPr lang="de-CH" dirty="0" smtClean="0"/>
              <a:t>Voraussetzungen für gute Nachhaltigkeitsbewertungen</a:t>
            </a:r>
            <a:endParaRPr lang="de-CH" dirty="0"/>
          </a:p>
        </p:txBody>
      </p:sp>
      <p:sp>
        <p:nvSpPr>
          <p:cNvPr id="7" name="Inhaltsplatzhalter 6"/>
          <p:cNvSpPr>
            <a:spLocks noGrp="1"/>
          </p:cNvSpPr>
          <p:nvPr>
            <p:ph idx="14"/>
          </p:nvPr>
        </p:nvSpPr>
        <p:spPr>
          <a:xfrm>
            <a:off x="640587" y="6102208"/>
            <a:ext cx="7886700" cy="279120"/>
          </a:xfrm>
        </p:spPr>
        <p:txBody>
          <a:bodyPr/>
          <a:lstStyle/>
          <a:p>
            <a:r>
              <a:rPr lang="de-CH" dirty="0" smtClean="0"/>
              <a:t>Quelle: SFS</a:t>
            </a:r>
            <a:endParaRPr lang="de-CH" dirty="0"/>
          </a:p>
        </p:txBody>
      </p:sp>
      <p:sp>
        <p:nvSpPr>
          <p:cNvPr id="8" name="Inhaltsplatzhalter 7"/>
          <p:cNvSpPr>
            <a:spLocks noGrp="1"/>
          </p:cNvSpPr>
          <p:nvPr>
            <p:ph sz="quarter" idx="17"/>
          </p:nvPr>
        </p:nvSpPr>
        <p:spPr/>
        <p:txBody>
          <a:bodyPr/>
          <a:lstStyle/>
          <a:p>
            <a:endParaRPr lang="de-DE" dirty="0" smtClean="0"/>
          </a:p>
          <a:p>
            <a:r>
              <a:rPr lang="de-DE" dirty="0" smtClean="0"/>
              <a:t>Ganzheitliche </a:t>
            </a:r>
            <a:r>
              <a:rPr lang="de-DE" dirty="0"/>
              <a:t>Bewertung der vollständigen Wertschöpfungsketten</a:t>
            </a:r>
            <a:endParaRPr lang="de-CH" dirty="0"/>
          </a:p>
        </p:txBody>
      </p:sp>
      <p:sp>
        <p:nvSpPr>
          <p:cNvPr id="10" name="Inhaltsplatzhalter 9"/>
          <p:cNvSpPr>
            <a:spLocks noGrp="1"/>
          </p:cNvSpPr>
          <p:nvPr>
            <p:ph sz="quarter" idx="54"/>
          </p:nvPr>
        </p:nvSpPr>
        <p:spPr/>
        <p:txBody>
          <a:bodyPr/>
          <a:lstStyle/>
          <a:p>
            <a:endParaRPr lang="de-DE" dirty="0" smtClean="0"/>
          </a:p>
          <a:p>
            <a:r>
              <a:rPr lang="de-DE" dirty="0" smtClean="0"/>
              <a:t>Umfassende wissenschaftsbasierte </a:t>
            </a:r>
            <a:r>
              <a:rPr lang="de-DE" dirty="0"/>
              <a:t>und </a:t>
            </a:r>
            <a:r>
              <a:rPr lang="de-DE" dirty="0" smtClean="0"/>
              <a:t>anpassbare Indikatorensets</a:t>
            </a:r>
            <a:endParaRPr lang="de-CH" dirty="0"/>
          </a:p>
        </p:txBody>
      </p:sp>
      <p:sp>
        <p:nvSpPr>
          <p:cNvPr id="12" name="Inhaltsplatzhalter 11"/>
          <p:cNvSpPr>
            <a:spLocks noGrp="1"/>
          </p:cNvSpPr>
          <p:nvPr>
            <p:ph sz="quarter" idx="56"/>
          </p:nvPr>
        </p:nvSpPr>
        <p:spPr/>
        <p:txBody>
          <a:bodyPr/>
          <a:lstStyle/>
          <a:p>
            <a:endParaRPr lang="de-DE" dirty="0" smtClean="0"/>
          </a:p>
          <a:p>
            <a:r>
              <a:rPr lang="de-DE" dirty="0" smtClean="0"/>
              <a:t>Vergleichbare </a:t>
            </a:r>
            <a:r>
              <a:rPr lang="de-DE" dirty="0"/>
              <a:t>Ergebnisse und Nachhaltigkeitsberichte</a:t>
            </a:r>
            <a:endParaRPr lang="de-CH" dirty="0"/>
          </a:p>
        </p:txBody>
      </p:sp>
      <p:sp>
        <p:nvSpPr>
          <p:cNvPr id="6" name="Fußzeilenplatzhalter 5"/>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20</a:t>
            </a:fld>
            <a:endParaRPr lang="de-DE" altLang="de-DE" dirty="0" smtClean="0"/>
          </a:p>
        </p:txBody>
      </p:sp>
      <p:pic>
        <p:nvPicPr>
          <p:cNvPr id="14" name="Picture 13" descr="C:\Users\moritz.teriete\AppData\Local\Temp\share.png"/>
          <p:cNvPicPr>
            <a:picLocks noGrp="1" noChangeAspect="1" noChangeArrowheads="1"/>
          </p:cNvPicPr>
          <p:nvPr>
            <p:ph sz="quarter" idx="57"/>
          </p:nvPr>
        </p:nvPicPr>
        <p:blipFill>
          <a:blip r:embed="rId2">
            <a:extLst>
              <a:ext uri="{28A0092B-C50C-407E-A947-70E740481C1C}">
                <a14:useLocalDpi xmlns:a14="http://schemas.microsoft.com/office/drawing/2010/main" val="0"/>
              </a:ext>
            </a:extLst>
          </a:blip>
          <a:srcRect/>
          <a:stretch>
            <a:fillRect/>
          </a:stretch>
        </p:blipFill>
        <p:spPr bwMode="auto">
          <a:xfrm>
            <a:off x="971600" y="4494435"/>
            <a:ext cx="1296143"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Grp="1" noChangeAspect="1" noChangeArrowheads="1"/>
          </p:cNvPicPr>
          <p:nvPr>
            <p:ph sz="quarter" idx="55"/>
          </p:nvPr>
        </p:nvPicPr>
        <p:blipFill>
          <a:blip r:embed="rId3">
            <a:extLst>
              <a:ext uri="{28A0092B-C50C-407E-A947-70E740481C1C}">
                <a14:useLocalDpi xmlns:a14="http://schemas.microsoft.com/office/drawing/2010/main" val="0"/>
              </a:ext>
            </a:extLst>
          </a:blip>
          <a:srcRect/>
          <a:stretch>
            <a:fillRect/>
          </a:stretch>
        </p:blipFill>
        <p:spPr bwMode="auto">
          <a:xfrm>
            <a:off x="1150235" y="3068960"/>
            <a:ext cx="1166399" cy="11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Grp="1" noChangeAspect="1" noChangeArrowheads="1"/>
          </p:cNvPicPr>
          <p:nvPr>
            <p:ph sz="quarter" idx="53"/>
          </p:nvPr>
        </p:nvPicPr>
        <p:blipFill>
          <a:blip r:embed="rId4">
            <a:extLst>
              <a:ext uri="{28A0092B-C50C-407E-A947-70E740481C1C}">
                <a14:useLocalDpi xmlns:a14="http://schemas.microsoft.com/office/drawing/2010/main" val="0"/>
              </a:ext>
            </a:extLst>
          </a:blip>
          <a:srcRect/>
          <a:stretch>
            <a:fillRect/>
          </a:stretch>
        </p:blipFill>
        <p:spPr bwMode="auto">
          <a:xfrm>
            <a:off x="1187625" y="1741112"/>
            <a:ext cx="1008112" cy="102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09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lstStyle/>
          <a:p>
            <a:r>
              <a:rPr lang="de-CH" dirty="0" smtClean="0"/>
              <a:t>SAFA – international anerkannte Leitlinien</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Quelle: FAO</a:t>
            </a:r>
            <a:endParaRPr lang="de-CH" dirty="0"/>
          </a:p>
        </p:txBody>
      </p:sp>
      <p:sp>
        <p:nvSpPr>
          <p:cNvPr id="11" name="Inhaltsplatzhalter 10"/>
          <p:cNvSpPr>
            <a:spLocks noGrp="1"/>
          </p:cNvSpPr>
          <p:nvPr>
            <p:ph sz="quarter" idx="21"/>
          </p:nvPr>
        </p:nvSpPr>
        <p:spPr>
          <a:xfrm>
            <a:off x="6516216" y="1543199"/>
            <a:ext cx="2088232" cy="4276576"/>
          </a:xfrm>
        </p:spPr>
        <p:txBody>
          <a:bodyPr/>
          <a:lstStyle/>
          <a:p>
            <a:r>
              <a:rPr lang="de-CH" sz="1400" b="1" dirty="0"/>
              <a:t>SAFA</a:t>
            </a:r>
            <a:r>
              <a:rPr lang="de-CH" sz="1400" dirty="0"/>
              <a:t> </a:t>
            </a:r>
            <a:r>
              <a:rPr lang="de-CH" sz="1400" dirty="0" smtClean="0"/>
              <a:t>bedeutet</a:t>
            </a:r>
          </a:p>
          <a:p>
            <a:r>
              <a:rPr lang="de-CH" sz="1400" b="1" dirty="0" smtClean="0"/>
              <a:t>S</a:t>
            </a:r>
            <a:r>
              <a:rPr lang="de-CH" sz="1400" dirty="0" smtClean="0"/>
              <a:t>ustainability </a:t>
            </a:r>
            <a:r>
              <a:rPr lang="de-CH" sz="1400" b="1" dirty="0"/>
              <a:t>A</a:t>
            </a:r>
            <a:r>
              <a:rPr lang="de-CH" sz="1400" dirty="0"/>
              <a:t>ssessment of </a:t>
            </a:r>
            <a:br>
              <a:rPr lang="de-CH" sz="1400" dirty="0"/>
            </a:br>
            <a:r>
              <a:rPr lang="de-CH" sz="1400" b="1" dirty="0" smtClean="0"/>
              <a:t>F</a:t>
            </a:r>
            <a:r>
              <a:rPr lang="de-CH" sz="1400" dirty="0" smtClean="0"/>
              <a:t>ood </a:t>
            </a:r>
            <a:r>
              <a:rPr lang="de-CH" sz="1400" dirty="0"/>
              <a:t>and </a:t>
            </a:r>
            <a:r>
              <a:rPr lang="de-CH" sz="1400" dirty="0" smtClean="0"/>
              <a:t/>
            </a:r>
            <a:br>
              <a:rPr lang="de-CH" sz="1400" dirty="0" smtClean="0"/>
            </a:br>
            <a:r>
              <a:rPr lang="de-CH" sz="1400" b="1" dirty="0" smtClean="0"/>
              <a:t>A</a:t>
            </a:r>
            <a:r>
              <a:rPr lang="de-CH" sz="1400" dirty="0" smtClean="0"/>
              <a:t>griculture Systems</a:t>
            </a:r>
          </a:p>
          <a:p>
            <a:r>
              <a:rPr lang="de-CH" sz="1400" dirty="0"/>
              <a:t>Mit diesen </a:t>
            </a:r>
            <a:r>
              <a:rPr lang="de-CH" sz="1400" dirty="0" smtClean="0"/>
              <a:t>inter-national </a:t>
            </a:r>
            <a:r>
              <a:rPr lang="de-CH" sz="1400" dirty="0"/>
              <a:t>anerkannten Leitlinien existiert erstmals </a:t>
            </a:r>
            <a:r>
              <a:rPr lang="de-CH" sz="1400" dirty="0" smtClean="0"/>
              <a:t>globaler </a:t>
            </a:r>
            <a:r>
              <a:rPr lang="de-CH" sz="1400" dirty="0"/>
              <a:t>Rahmen und </a:t>
            </a:r>
            <a:r>
              <a:rPr lang="de-CH" sz="1400" dirty="0" smtClean="0"/>
              <a:t> </a:t>
            </a:r>
            <a:r>
              <a:rPr lang="de-CH" sz="1400" dirty="0"/>
              <a:t>einheitliche Sprache für standardisierte, transparente und vergleichbare </a:t>
            </a:r>
            <a:r>
              <a:rPr lang="de-CH" sz="1400" dirty="0" smtClean="0"/>
              <a:t>Nach-haltigkeitsbewer</a:t>
            </a:r>
            <a:r>
              <a:rPr lang="de-CH" sz="1400" dirty="0"/>
              <a:t>-</a:t>
            </a:r>
            <a:r>
              <a:rPr lang="de-CH" sz="1400" dirty="0" smtClean="0"/>
              <a:t>tungen </a:t>
            </a:r>
            <a:r>
              <a:rPr lang="de-CH" sz="1400" dirty="0"/>
              <a:t>im Agrar- und </a:t>
            </a:r>
            <a:r>
              <a:rPr lang="de-CH" sz="1400" dirty="0" smtClean="0"/>
              <a:t>Lebensmittelsektor.</a:t>
            </a:r>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21</a:t>
            </a:fld>
            <a:endParaRPr lang="de-DE" altLang="de-DE" dirty="0" smtClean="0"/>
          </a:p>
        </p:txBody>
      </p:sp>
      <p:pic>
        <p:nvPicPr>
          <p:cNvPr id="12" name="Inhaltsplatzhalter 11"/>
          <p:cNvPicPr>
            <a:picLocks noGrp="1" noChangeAspect="1"/>
          </p:cNvPicPr>
          <p:nvPr>
            <p:ph sz="quarter" idx="17"/>
          </p:nvPr>
        </p:nvPicPr>
        <p:blipFill>
          <a:blip r:embed="rId2"/>
          <a:stretch>
            <a:fillRect/>
          </a:stretch>
        </p:blipFill>
        <p:spPr>
          <a:xfrm>
            <a:off x="646113" y="1551216"/>
            <a:ext cx="5797550" cy="4260392"/>
          </a:xfrm>
          <a:prstGeom prst="rect">
            <a:avLst/>
          </a:prstGeom>
        </p:spPr>
      </p:pic>
    </p:spTree>
    <p:extLst>
      <p:ext uri="{BB962C8B-B14F-4D97-AF65-F5344CB8AC3E}">
        <p14:creationId xmlns:p14="http://schemas.microsoft.com/office/powerpoint/2010/main" val="28231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lstStyle/>
          <a:p>
            <a:r>
              <a:rPr lang="de-CH" dirty="0" smtClean="0"/>
              <a:t>SAFA – Transparenz im Agrar-</a:t>
            </a:r>
            <a:r>
              <a:rPr lang="de-CH" dirty="0"/>
              <a:t> </a:t>
            </a:r>
            <a:r>
              <a:rPr lang="de-CH" dirty="0" smtClean="0"/>
              <a:t>und Lebensmittelsektor</a:t>
            </a:r>
            <a:endParaRPr lang="de-CH" dirty="0"/>
          </a:p>
        </p:txBody>
      </p:sp>
      <p:sp>
        <p:nvSpPr>
          <p:cNvPr id="13" name="Inhaltsplatzhalter 12"/>
          <p:cNvSpPr>
            <a:spLocks noGrp="1"/>
          </p:cNvSpPr>
          <p:nvPr>
            <p:ph idx="14"/>
          </p:nvPr>
        </p:nvSpPr>
        <p:spPr>
          <a:xfrm>
            <a:off x="628650" y="6102208"/>
            <a:ext cx="7886700" cy="279120"/>
          </a:xfrm>
        </p:spPr>
        <p:txBody>
          <a:bodyPr/>
          <a:lstStyle/>
          <a:p>
            <a:r>
              <a:rPr lang="de-CH" dirty="0" smtClean="0"/>
              <a:t>Quelle: FAO 2013</a:t>
            </a:r>
            <a:endParaRPr lang="de-CH" dirty="0"/>
          </a:p>
        </p:txBody>
      </p:sp>
      <p:sp>
        <p:nvSpPr>
          <p:cNvPr id="15" name="Inhaltsplatzhalter 14"/>
          <p:cNvSpPr>
            <a:spLocks noGrp="1"/>
          </p:cNvSpPr>
          <p:nvPr>
            <p:ph sz="quarter" idx="21"/>
          </p:nvPr>
        </p:nvSpPr>
        <p:spPr/>
        <p:txBody>
          <a:bodyPr/>
          <a:lstStyle/>
          <a:p>
            <a:r>
              <a:rPr lang="de-CH" dirty="0" smtClean="0"/>
              <a:t>Leitlinien </a:t>
            </a:r>
            <a:r>
              <a:rPr lang="de-CH" dirty="0"/>
              <a:t>definieren vier Dimensionen der Nachhaltigkeit:</a:t>
            </a:r>
          </a:p>
          <a:p>
            <a:r>
              <a:rPr lang="de-CH" b="1" dirty="0"/>
              <a:t>Ökologische Integrität</a:t>
            </a:r>
          </a:p>
          <a:p>
            <a:r>
              <a:rPr lang="de-CH" b="1" dirty="0"/>
              <a:t>Ökonomische Resilienz</a:t>
            </a:r>
          </a:p>
          <a:p>
            <a:r>
              <a:rPr lang="de-CH" b="1" dirty="0"/>
              <a:t>Soziales Wohlergehen </a:t>
            </a:r>
          </a:p>
          <a:p>
            <a:r>
              <a:rPr lang="de-CH" b="1" dirty="0"/>
              <a:t>Gute Unternehmensführung</a:t>
            </a:r>
          </a:p>
          <a:p>
            <a:endParaRPr lang="de-CH" dirty="0" smtClean="0"/>
          </a:p>
          <a:p>
            <a:r>
              <a:rPr lang="de-CH" dirty="0" smtClean="0"/>
              <a:t>Diese gliedern </a:t>
            </a:r>
            <a:r>
              <a:rPr lang="de-CH" dirty="0"/>
              <a:t>sich wiederum in 21 Themen und insgesamt </a:t>
            </a:r>
            <a:r>
              <a:rPr lang="de-CH" dirty="0" smtClean="0"/>
              <a:t/>
            </a:r>
            <a:br>
              <a:rPr lang="de-CH" dirty="0" smtClean="0"/>
            </a:br>
            <a:r>
              <a:rPr lang="de-CH" dirty="0" smtClean="0"/>
              <a:t>58 Unterthemen.</a:t>
            </a:r>
            <a:r>
              <a:rPr lang="de-CH" dirty="0"/>
              <a:t> Für jedes </a:t>
            </a:r>
            <a:r>
              <a:rPr lang="de-CH" dirty="0" smtClean="0"/>
              <a:t>die-ser </a:t>
            </a:r>
            <a:r>
              <a:rPr lang="de-CH" dirty="0"/>
              <a:t>Unterthemen </a:t>
            </a:r>
            <a:r>
              <a:rPr lang="de-CH" dirty="0" smtClean="0"/>
              <a:t>konkrete </a:t>
            </a:r>
            <a:r>
              <a:rPr lang="de-CH" dirty="0"/>
              <a:t>Zielvorgaben </a:t>
            </a:r>
            <a:r>
              <a:rPr lang="de-CH" dirty="0" smtClean="0"/>
              <a:t>formuliert</a:t>
            </a:r>
            <a:r>
              <a:rPr lang="de-CH" dirty="0"/>
              <a:t>, anhand derer es möglich ist, die </a:t>
            </a:r>
            <a:r>
              <a:rPr lang="de-CH" dirty="0" smtClean="0"/>
              <a:t>Nachhaltigkeitsleistungen </a:t>
            </a:r>
            <a:r>
              <a:rPr lang="de-CH" dirty="0"/>
              <a:t>zu bewerten. </a:t>
            </a:r>
          </a:p>
          <a:p>
            <a:endParaRPr lang="de-CH" dirty="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22</a:t>
            </a:fld>
            <a:endParaRPr lang="de-DE" altLang="de-DE" dirty="0" smtClean="0"/>
          </a:p>
        </p:txBody>
      </p:sp>
      <p:pic>
        <p:nvPicPr>
          <p:cNvPr id="16"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57813" y="1543050"/>
            <a:ext cx="4063498" cy="4276725"/>
          </a:xfrm>
          <a:prstGeom prst="rect">
            <a:avLst/>
          </a:prstGeom>
        </p:spPr>
      </p:pic>
    </p:spTree>
    <p:extLst>
      <p:ext uri="{BB962C8B-B14F-4D97-AF65-F5344CB8AC3E}">
        <p14:creationId xmlns:p14="http://schemas.microsoft.com/office/powerpoint/2010/main" val="24637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normAutofit/>
          </a:bodyPr>
          <a:lstStyle/>
          <a:p>
            <a:r>
              <a:rPr lang="de-CH" dirty="0" smtClean="0"/>
              <a:t>SAFA – </a:t>
            </a:r>
            <a:r>
              <a:rPr lang="de-DE" dirty="0" smtClean="0"/>
              <a:t>setzt globale Massstäbe</a:t>
            </a:r>
            <a:endParaRPr lang="de-CH" dirty="0"/>
          </a:p>
        </p:txBody>
      </p:sp>
      <p:sp>
        <p:nvSpPr>
          <p:cNvPr id="13" name="Inhaltsplatzhalter 12"/>
          <p:cNvSpPr>
            <a:spLocks noGrp="1"/>
          </p:cNvSpPr>
          <p:nvPr>
            <p:ph idx="14"/>
          </p:nvPr>
        </p:nvSpPr>
        <p:spPr>
          <a:xfrm>
            <a:off x="628650" y="6102208"/>
            <a:ext cx="7886700" cy="279120"/>
          </a:xfrm>
        </p:spPr>
        <p:txBody>
          <a:bodyPr/>
          <a:lstStyle/>
          <a:p>
            <a:r>
              <a:rPr lang="de-CH" dirty="0" smtClean="0"/>
              <a:t>Quelle: FAO 2013</a:t>
            </a:r>
            <a:endParaRPr lang="de-CH" dirty="0"/>
          </a:p>
        </p:txBody>
      </p:sp>
      <p:pic>
        <p:nvPicPr>
          <p:cNvPr id="9" name="Inhaltsplatzhalter 8"/>
          <p:cNvPicPr>
            <a:picLocks noGrp="1" noChangeAspect="1"/>
          </p:cNvPicPr>
          <p:nvPr>
            <p:ph sz="quarter" idx="59"/>
          </p:nvPr>
        </p:nvPicPr>
        <p:blipFill>
          <a:blip r:embed="rId2"/>
          <a:stretch>
            <a:fillRect/>
          </a:stretch>
        </p:blipFill>
        <p:spPr>
          <a:xfrm>
            <a:off x="1324245" y="1574800"/>
            <a:ext cx="3823820" cy="4695700"/>
          </a:xfrm>
          <a:prstGeom prst="rect">
            <a:avLst/>
          </a:prstGeom>
        </p:spPr>
      </p:pic>
      <p:sp>
        <p:nvSpPr>
          <p:cNvPr id="15" name="Inhaltsplatzhalter 14"/>
          <p:cNvSpPr>
            <a:spLocks noGrp="1"/>
          </p:cNvSpPr>
          <p:nvPr>
            <p:ph sz="quarter" idx="79"/>
          </p:nvPr>
        </p:nvSpPr>
        <p:spPr/>
        <p:txBody>
          <a:bodyPr/>
          <a:lstStyle/>
          <a:p>
            <a:endParaRPr lang="de-CH" dirty="0"/>
          </a:p>
        </p:txBody>
      </p:sp>
      <p:sp>
        <p:nvSpPr>
          <p:cNvPr id="10" name="Inhaltsplatzhalter 9"/>
          <p:cNvSpPr>
            <a:spLocks noGrp="1"/>
          </p:cNvSpPr>
          <p:nvPr>
            <p:ph sz="quarter" idx="80"/>
          </p:nvPr>
        </p:nvSpPr>
        <p:spPr/>
        <p:txBody>
          <a:bodyPr/>
          <a:lstStyle/>
          <a:p>
            <a:r>
              <a:rPr lang="de-CH" sz="1600" dirty="0" smtClean="0"/>
              <a:t>  4 Dimensionen </a:t>
            </a:r>
            <a:endParaRPr lang="de-CH" sz="1600" dirty="0"/>
          </a:p>
          <a:p>
            <a:r>
              <a:rPr lang="de-CH" sz="1600" dirty="0"/>
              <a:t>21 </a:t>
            </a:r>
            <a:r>
              <a:rPr lang="de-CH" sz="1600" dirty="0" smtClean="0"/>
              <a:t>Themen </a:t>
            </a:r>
            <a:endParaRPr lang="de-CH" sz="1600" dirty="0"/>
          </a:p>
          <a:p>
            <a:r>
              <a:rPr lang="de-CH" sz="1600" dirty="0"/>
              <a:t>58 </a:t>
            </a:r>
            <a:r>
              <a:rPr lang="de-CH" sz="1600" dirty="0" smtClean="0"/>
              <a:t>Unterthemen mit Nachhaltigkeitszielen</a:t>
            </a:r>
            <a:endParaRPr lang="de-CH" sz="1600" dirty="0"/>
          </a:p>
          <a:p>
            <a:endParaRPr lang="de-CH" dirty="0"/>
          </a:p>
        </p:txBody>
      </p:sp>
      <p:sp>
        <p:nvSpPr>
          <p:cNvPr id="11" name="Inhaltsplatzhalter 10"/>
          <p:cNvSpPr>
            <a:spLocks noGrp="1"/>
          </p:cNvSpPr>
          <p:nvPr>
            <p:ph sz="quarter" idx="81"/>
          </p:nvPr>
        </p:nvSpPr>
        <p:spPr/>
        <p:txBody>
          <a:bodyPr/>
          <a:lstStyle/>
          <a:p>
            <a:endParaRPr lang="de-CH" dirty="0"/>
          </a:p>
        </p:txBody>
      </p:sp>
      <p:sp>
        <p:nvSpPr>
          <p:cNvPr id="12" name="Inhaltsplatzhalter 11"/>
          <p:cNvSpPr>
            <a:spLocks noGrp="1"/>
          </p:cNvSpPr>
          <p:nvPr>
            <p:ph sz="quarter" idx="82"/>
          </p:nvPr>
        </p:nvSpPr>
        <p:spPr/>
        <p:txBody>
          <a:bodyPr/>
          <a:lstStyle/>
          <a:p>
            <a:endParaRPr lang="de-CH" dirty="0"/>
          </a:p>
        </p:txBody>
      </p:sp>
      <p:sp>
        <p:nvSpPr>
          <p:cNvPr id="17" name="Inhaltsplatzhalter 16"/>
          <p:cNvSpPr>
            <a:spLocks noGrp="1"/>
          </p:cNvSpPr>
          <p:nvPr>
            <p:ph sz="quarter" idx="84"/>
          </p:nvPr>
        </p:nvSpPr>
        <p:spPr/>
        <p:txBody>
          <a:bodyPr/>
          <a:lstStyle/>
          <a:p>
            <a:endParaRPr lang="de-CH" dirty="0"/>
          </a:p>
        </p:txBody>
      </p:sp>
      <p:sp>
        <p:nvSpPr>
          <p:cNvPr id="18" name="Inhaltsplatzhalter 17"/>
          <p:cNvSpPr>
            <a:spLocks noGrp="1"/>
          </p:cNvSpPr>
          <p:nvPr>
            <p:ph sz="quarter" idx="85"/>
          </p:nvPr>
        </p:nvSpPr>
        <p:spPr/>
        <p:txBody>
          <a:bodyPr/>
          <a:lstStyle/>
          <a:p>
            <a:endParaRPr lang="de-CH" dirty="0"/>
          </a:p>
        </p:txBody>
      </p:sp>
      <p:sp>
        <p:nvSpPr>
          <p:cNvPr id="6" name="Fußzeilenplatzhalter 5"/>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23</a:t>
            </a:fld>
            <a:endParaRPr lang="de-DE" altLang="de-DE" dirty="0" smtClean="0"/>
          </a:p>
        </p:txBody>
      </p:sp>
      <p:pic>
        <p:nvPicPr>
          <p:cNvPr id="20" name="Picture 4" descr="http://www.fao.org/typo3temp/pics/ce815ecbe2.jpg"/>
          <p:cNvPicPr>
            <a:picLocks noGrp="1" noChangeAspect="1" noChangeArrowheads="1"/>
          </p:cNvPicPr>
          <p:nvPr>
            <p:ph sz="quarter" idx="83"/>
          </p:nvPr>
        </p:nvPicPr>
        <p:blipFill>
          <a:blip r:embed="rId3" cstate="screen">
            <a:extLst>
              <a:ext uri="{28A0092B-C50C-407E-A947-70E740481C1C}">
                <a14:useLocalDpi xmlns:a14="http://schemas.microsoft.com/office/drawing/2010/main" val="0"/>
              </a:ext>
            </a:extLst>
          </a:blip>
          <a:srcRect/>
          <a:stretch>
            <a:fillRect/>
          </a:stretch>
        </p:blipFill>
        <p:spPr bwMode="auto">
          <a:xfrm>
            <a:off x="6767972" y="3289356"/>
            <a:ext cx="96745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ttp://data.fao.org/bootlife-theme/images/FAO-logo-en.png"/>
          <p:cNvPicPr>
            <a:picLocks noGrp="1" noChangeAspect="1" noChangeArrowheads="1"/>
          </p:cNvPicPr>
          <p:nvPr>
            <p:ph sz="quarter" idx="86"/>
          </p:nvPr>
        </p:nvPicPr>
        <p:blipFill>
          <a:blip r:embed="rId4" cstate="print">
            <a:extLst>
              <a:ext uri="{28A0092B-C50C-407E-A947-70E740481C1C}">
                <a14:useLocalDpi xmlns:a14="http://schemas.microsoft.com/office/drawing/2010/main" val="0"/>
              </a:ext>
            </a:extLst>
          </a:blip>
          <a:srcRect/>
          <a:stretch>
            <a:fillRect/>
          </a:stretch>
        </p:blipFill>
        <p:spPr bwMode="auto">
          <a:xfrm>
            <a:off x="5988050" y="4883520"/>
            <a:ext cx="2527300" cy="4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7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noAutofit/>
          </a:bodyPr>
          <a:lstStyle/>
          <a:p>
            <a:r>
              <a:rPr lang="de-CH" dirty="0" smtClean="0"/>
              <a:t>RISE – massnahmenorientiertes Beratungsinstrument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HAFL</a:t>
            </a:r>
            <a:endParaRPr lang="de-CH" dirty="0"/>
          </a:p>
        </p:txBody>
      </p:sp>
      <p:sp>
        <p:nvSpPr>
          <p:cNvPr id="6" name="Inhaltsplatzhalter 5"/>
          <p:cNvSpPr>
            <a:spLocks noGrp="1"/>
          </p:cNvSpPr>
          <p:nvPr>
            <p:ph sz="quarter" idx="60"/>
          </p:nvPr>
        </p:nvSpPr>
        <p:spPr/>
        <p:txBody>
          <a:bodyPr/>
          <a:lstStyle/>
          <a:p>
            <a:r>
              <a:rPr lang="de-CH" dirty="0" smtClean="0"/>
              <a:t>RISE = freiwillige, massnahmenorientierte Analyse </a:t>
            </a:r>
            <a:br>
              <a:rPr lang="de-CH" dirty="0" smtClean="0"/>
            </a:br>
            <a:r>
              <a:rPr lang="de-CH" dirty="0" smtClean="0"/>
              <a:t>der landwirtschaftlichen Produktion auf Betriebsebene </a:t>
            </a:r>
          </a:p>
          <a:p>
            <a:r>
              <a:rPr lang="de-CH" dirty="0" smtClean="0"/>
              <a:t>RISE dient nicht der Zertifizierung</a:t>
            </a:r>
          </a:p>
          <a:p>
            <a:r>
              <a:rPr lang="de-CH" dirty="0" smtClean="0"/>
              <a:t>Beratungstool von der HAFL entwickelt</a:t>
            </a:r>
          </a:p>
        </p:txBody>
      </p:sp>
      <p:sp>
        <p:nvSpPr>
          <p:cNvPr id="7" name="Inhaltsplatzhalter 6"/>
          <p:cNvSpPr>
            <a:spLocks noGrp="1"/>
          </p:cNvSpPr>
          <p:nvPr>
            <p:ph sz="quarter" idx="61"/>
          </p:nvPr>
        </p:nvSpPr>
        <p:spPr>
          <a:xfrm>
            <a:off x="615142" y="3138275"/>
            <a:ext cx="7908954" cy="2955021"/>
          </a:xfrm>
        </p:spPr>
        <p:txBody>
          <a:bodyPr/>
          <a:lstStyle/>
          <a:p>
            <a:r>
              <a:rPr lang="de-CH" dirty="0" smtClean="0"/>
              <a:t>Zweck </a:t>
            </a:r>
            <a:endParaRPr lang="de-CH" dirty="0"/>
          </a:p>
          <a:p>
            <a:r>
              <a:rPr lang="de-CH" sz="1600" dirty="0" smtClean="0"/>
              <a:t>Weltweiter Beitrag zur Erhöhung der Nachhaltigkeit in der landw. Erzeugung</a:t>
            </a:r>
          </a:p>
          <a:p>
            <a:pPr lvl="1"/>
            <a:endParaRPr lang="de-CH" dirty="0" smtClean="0"/>
          </a:p>
          <a:p>
            <a:r>
              <a:rPr lang="de-CH" dirty="0" smtClean="0"/>
              <a:t>Einsatz</a:t>
            </a:r>
          </a:p>
          <a:p>
            <a:r>
              <a:rPr lang="de-CH" sz="1600" dirty="0" smtClean="0"/>
              <a:t>Bauernhöfe in der Schweiz und weltweit</a:t>
            </a:r>
          </a:p>
          <a:p>
            <a:pPr lvl="1"/>
            <a:endParaRPr lang="de-CH" dirty="0"/>
          </a:p>
          <a:p>
            <a:r>
              <a:rPr lang="de-CH" dirty="0" smtClean="0"/>
              <a:t>Ziel </a:t>
            </a:r>
          </a:p>
          <a:p>
            <a:pPr lvl="1"/>
            <a:r>
              <a:rPr lang="de-CH" dirty="0" smtClean="0"/>
              <a:t>Kapazitätsaufbau </a:t>
            </a:r>
          </a:p>
          <a:p>
            <a:pPr lvl="1"/>
            <a:r>
              <a:rPr lang="de-CH" dirty="0" smtClean="0"/>
              <a:t>Bestimmen von Stärken, Schwächen und Zusammenhängen</a:t>
            </a:r>
          </a:p>
        </p:txBody>
      </p:sp>
      <p:sp>
        <p:nvSpPr>
          <p:cNvPr id="8" name="Fußzeilenplatzhalter 7"/>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24</a:t>
            </a:fld>
            <a:endParaRPr lang="de-DE" altLang="de-DE" dirty="0" smtClean="0"/>
          </a:p>
        </p:txBody>
      </p:sp>
      <p:pic>
        <p:nvPicPr>
          <p:cNvPr id="9" name="Picture 8"/>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tretch>
            <a:fillRect/>
          </a:stretch>
        </p:blipFill>
        <p:spPr bwMode="auto">
          <a:xfrm>
            <a:off x="6444208" y="1514007"/>
            <a:ext cx="2331444" cy="116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92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screen">
            <a:extLst>
              <a:ext uri="{28A0092B-C50C-407E-A947-70E740481C1C}">
                <a14:useLocalDpi xmlns:a14="http://schemas.microsoft.com/office/drawing/2010/main" val="0"/>
              </a:ext>
            </a:extLst>
          </a:blip>
          <a:srcRect l="7072" r="15145"/>
          <a:stretch/>
        </p:blipFill>
        <p:spPr>
          <a:xfrm>
            <a:off x="-505767" y="1371026"/>
            <a:ext cx="6517767" cy="4787436"/>
          </a:xfrm>
          <a:prstGeom prst="rect">
            <a:avLst/>
          </a:prstGeom>
        </p:spPr>
      </p:pic>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noAutofit/>
          </a:bodyPr>
          <a:lstStyle/>
          <a:p>
            <a:r>
              <a:rPr lang="de-CH" dirty="0" smtClean="0"/>
              <a:t>RISE – anschauliche Darstellung von 10 Themen</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Quelle: HAFL</a:t>
            </a:r>
            <a:endParaRPr lang="de-CH" dirty="0"/>
          </a:p>
        </p:txBody>
      </p:sp>
      <p:sp>
        <p:nvSpPr>
          <p:cNvPr id="8" name="Fußzeilenplatzhalter 7"/>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25</a:t>
            </a:fld>
            <a:endParaRPr lang="de-DE" altLang="de-DE" dirty="0" smtClean="0"/>
          </a:p>
        </p:txBody>
      </p:sp>
      <p:sp>
        <p:nvSpPr>
          <p:cNvPr id="19" name="Textfeld 18"/>
          <p:cNvSpPr txBox="1"/>
          <p:nvPr/>
        </p:nvSpPr>
        <p:spPr>
          <a:xfrm>
            <a:off x="6012000" y="1896467"/>
            <a:ext cx="2664456" cy="584775"/>
          </a:xfrm>
          <a:prstGeom prst="rect">
            <a:avLst/>
          </a:prstGeom>
          <a:noFill/>
        </p:spPr>
        <p:txBody>
          <a:bodyPr wrap="square" rtlCol="0">
            <a:spAutoFit/>
          </a:bodyPr>
          <a:lstStyle/>
          <a:p>
            <a:r>
              <a:rPr lang="de-CH" sz="1600" dirty="0" smtClean="0">
                <a:solidFill>
                  <a:schemeClr val="tx1"/>
                </a:solidFill>
              </a:rPr>
              <a:t>10 Themen</a:t>
            </a:r>
            <a:endParaRPr lang="de-CH" sz="1600" dirty="0">
              <a:solidFill>
                <a:schemeClr val="tx1"/>
              </a:solidFill>
            </a:endParaRPr>
          </a:p>
          <a:p>
            <a:r>
              <a:rPr lang="de-CH" sz="1600" dirty="0" smtClean="0">
                <a:solidFill>
                  <a:schemeClr val="tx1"/>
                </a:solidFill>
              </a:rPr>
              <a:t>50 Indikatoren </a:t>
            </a:r>
            <a:r>
              <a:rPr lang="de-CH" sz="1400" dirty="0" smtClean="0">
                <a:solidFill>
                  <a:schemeClr val="tx1"/>
                </a:solidFill>
              </a:rPr>
              <a:t>(Punkte)</a:t>
            </a:r>
            <a:endParaRPr lang="de-CH" sz="1400" dirty="0">
              <a:solidFill>
                <a:schemeClr val="tx1"/>
              </a:solidFill>
            </a:endParaRPr>
          </a:p>
        </p:txBody>
      </p:sp>
      <p:pic>
        <p:nvPicPr>
          <p:cNvPr id="6" name="Inhaltsplatzhalter 5"/>
          <p:cNvPicPr>
            <a:picLocks noGrp="1" noChangeAspect="1"/>
          </p:cNvPicPr>
          <p:nvPr>
            <p:ph sz="quarter" idx="17"/>
          </p:nvPr>
        </p:nvPicPr>
        <p:blipFill rotWithShape="1">
          <a:blip r:embed="rId3"/>
          <a:srcRect l="-1" t="1235" r="80021" b="-1235"/>
          <a:stretch/>
        </p:blipFill>
        <p:spPr>
          <a:xfrm>
            <a:off x="6082233" y="2704331"/>
            <a:ext cx="432000" cy="1228725"/>
          </a:xfrm>
          <a:prstGeom prst="rect">
            <a:avLst/>
          </a:prstGeom>
        </p:spPr>
      </p:pic>
      <p:sp>
        <p:nvSpPr>
          <p:cNvPr id="5" name="Textfeld 4"/>
          <p:cNvSpPr txBox="1"/>
          <p:nvPr/>
        </p:nvSpPr>
        <p:spPr>
          <a:xfrm>
            <a:off x="6514233" y="2697586"/>
            <a:ext cx="1874191" cy="1200329"/>
          </a:xfrm>
          <a:prstGeom prst="rect">
            <a:avLst/>
          </a:prstGeom>
          <a:noFill/>
        </p:spPr>
        <p:txBody>
          <a:bodyPr wrap="square" rtlCol="0">
            <a:spAutoFit/>
          </a:bodyPr>
          <a:lstStyle/>
          <a:p>
            <a:pPr>
              <a:lnSpc>
                <a:spcPct val="150000"/>
              </a:lnSpc>
            </a:pPr>
            <a:r>
              <a:rPr lang="de-CH" sz="1200" spc="10" dirty="0" smtClean="0">
                <a:solidFill>
                  <a:schemeClr val="tx1"/>
                </a:solidFill>
              </a:rPr>
              <a:t>Positiver Bereich</a:t>
            </a:r>
          </a:p>
          <a:p>
            <a:pPr>
              <a:lnSpc>
                <a:spcPct val="150000"/>
              </a:lnSpc>
            </a:pPr>
            <a:r>
              <a:rPr lang="de-CH" sz="1200" spc="10" dirty="0" smtClean="0">
                <a:solidFill>
                  <a:schemeClr val="tx1"/>
                </a:solidFill>
              </a:rPr>
              <a:t>Überprüfungsbereich</a:t>
            </a:r>
          </a:p>
          <a:p>
            <a:pPr>
              <a:lnSpc>
                <a:spcPct val="150000"/>
              </a:lnSpc>
            </a:pPr>
            <a:r>
              <a:rPr lang="de-CH" sz="1200" spc="10" dirty="0" smtClean="0">
                <a:solidFill>
                  <a:schemeClr val="tx1"/>
                </a:solidFill>
              </a:rPr>
              <a:t>Problematischer Bereich</a:t>
            </a:r>
          </a:p>
          <a:p>
            <a:pPr>
              <a:lnSpc>
                <a:spcPct val="150000"/>
              </a:lnSpc>
            </a:pPr>
            <a:r>
              <a:rPr lang="de-CH" sz="1200" spc="10" dirty="0" smtClean="0">
                <a:solidFill>
                  <a:schemeClr val="tx1"/>
                </a:solidFill>
              </a:rPr>
              <a:t>Nachhaltigkeitsgrad</a:t>
            </a:r>
          </a:p>
        </p:txBody>
      </p:sp>
    </p:spTree>
    <p:extLst>
      <p:ext uri="{BB962C8B-B14F-4D97-AF65-F5344CB8AC3E}">
        <p14:creationId xmlns:p14="http://schemas.microsoft.com/office/powerpoint/2010/main" val="29845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noAutofit/>
          </a:bodyPr>
          <a:lstStyle/>
          <a:p>
            <a:r>
              <a:rPr lang="de-CH" dirty="0" smtClean="0"/>
              <a:t>RISE – Erfassung von weichen und harten Parametern</a:t>
            </a:r>
            <a:endParaRPr lang="de-CH" dirty="0"/>
          </a:p>
        </p:txBody>
      </p:sp>
      <p:sp>
        <p:nvSpPr>
          <p:cNvPr id="15" name="Inhaltsplatzhalter 14"/>
          <p:cNvSpPr>
            <a:spLocks noGrp="1"/>
          </p:cNvSpPr>
          <p:nvPr>
            <p:ph idx="14"/>
          </p:nvPr>
        </p:nvSpPr>
        <p:spPr>
          <a:xfrm>
            <a:off x="628650" y="6102208"/>
            <a:ext cx="7886700" cy="279120"/>
          </a:xfrm>
        </p:spPr>
        <p:txBody>
          <a:bodyPr/>
          <a:lstStyle/>
          <a:p>
            <a:r>
              <a:rPr lang="de-CH" dirty="0" smtClean="0"/>
              <a:t>Quelle: HAFL, 2014</a:t>
            </a:r>
            <a:endParaRPr lang="de-CH" dirty="0"/>
          </a:p>
        </p:txBody>
      </p:sp>
      <p:sp>
        <p:nvSpPr>
          <p:cNvPr id="8" name="Fußzeilenplatzhalter 7"/>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26</a:t>
            </a:fld>
            <a:endParaRPr lang="de-DE" altLang="de-DE" dirty="0" smtClean="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827748718"/>
              </p:ext>
            </p:extLst>
          </p:nvPr>
        </p:nvGraphicFramePr>
        <p:xfrm>
          <a:off x="612775" y="1543050"/>
          <a:ext cx="3895725" cy="4701120"/>
        </p:xfrm>
        <a:graphic>
          <a:graphicData uri="http://schemas.openxmlformats.org/drawingml/2006/table">
            <a:tbl>
              <a:tblPr firstRow="1" bandRow="1">
                <a:tableStyleId>{F5AB1C69-6EDB-4FF4-983F-18BD219EF322}</a:tableStyleId>
              </a:tblPr>
              <a:tblGrid>
                <a:gridCol w="286817"/>
                <a:gridCol w="1224136"/>
                <a:gridCol w="2384772"/>
              </a:tblGrid>
              <a:tr h="312000">
                <a:tc gridSpan="2">
                  <a:txBody>
                    <a:bodyPr/>
                    <a:lstStyle/>
                    <a:p>
                      <a:r>
                        <a:rPr lang="de-CH" sz="1200" dirty="0" smtClean="0">
                          <a:solidFill>
                            <a:schemeClr val="tx1"/>
                          </a:solidFill>
                        </a:rPr>
                        <a:t>Indikatoren</a:t>
                      </a:r>
                      <a:endParaRPr lang="de-CH" sz="1200" dirty="0">
                        <a:solidFill>
                          <a:schemeClr val="tx1"/>
                        </a:solidFill>
                      </a:endParaRPr>
                    </a:p>
                  </a:txBody>
                  <a:tcPr>
                    <a:solidFill>
                      <a:schemeClr val="bg2">
                        <a:lumMod val="75000"/>
                      </a:schemeClr>
                    </a:solidFill>
                  </a:tcPr>
                </a:tc>
                <a:tc hMerge="1">
                  <a:txBody>
                    <a:bodyPr/>
                    <a:lstStyle/>
                    <a:p>
                      <a:endParaRPr lang="de-CH" sz="1200" dirty="0">
                        <a:solidFill>
                          <a:schemeClr val="tx1"/>
                        </a:solidFill>
                      </a:endParaRPr>
                    </a:p>
                  </a:txBody>
                  <a:tcPr/>
                </a:tc>
                <a:tc>
                  <a:txBody>
                    <a:bodyPr/>
                    <a:lstStyle/>
                    <a:p>
                      <a:r>
                        <a:rPr lang="de-CH" sz="1200" dirty="0" smtClean="0">
                          <a:solidFill>
                            <a:schemeClr val="tx1"/>
                          </a:solidFill>
                        </a:rPr>
                        <a:t>Parameter</a:t>
                      </a:r>
                      <a:endParaRPr lang="de-CH" sz="1200" dirty="0">
                        <a:solidFill>
                          <a:schemeClr val="tx1"/>
                        </a:solidFill>
                      </a:endParaRPr>
                    </a:p>
                  </a:txBody>
                  <a:tcPr>
                    <a:solidFill>
                      <a:schemeClr val="bg2">
                        <a:lumMod val="75000"/>
                      </a:schemeClr>
                    </a:solidFill>
                  </a:tcPr>
                </a:tc>
              </a:tr>
              <a:tr h="312000">
                <a:tc rowSpan="2">
                  <a:txBody>
                    <a:bodyPr/>
                    <a:lstStyle/>
                    <a:p>
                      <a:pPr algn="ctr"/>
                      <a:r>
                        <a:rPr lang="de-CH" sz="1100" dirty="0" smtClean="0"/>
                        <a:t>AGRONOMIE</a:t>
                      </a:r>
                      <a:endParaRPr lang="de-CH" sz="1100" b="1" dirty="0">
                        <a:solidFill>
                          <a:schemeClr val="tx1"/>
                        </a:solidFill>
                      </a:endParaRPr>
                    </a:p>
                  </a:txBody>
                  <a:tcPr vert="vert270" anchor="ctr">
                    <a:solidFill>
                      <a:schemeClr val="bg2">
                        <a:lumMod val="75000"/>
                      </a:schemeClr>
                    </a:solidFill>
                  </a:tcPr>
                </a:tc>
                <a:tc>
                  <a:txBody>
                    <a:bodyPr/>
                    <a:lstStyle/>
                    <a:p>
                      <a:r>
                        <a:rPr lang="de-CH" sz="1100" dirty="0" smtClean="0"/>
                        <a:t>Nährstoff-kreisläufe</a:t>
                      </a:r>
                      <a:endParaRPr lang="de-CH" sz="1100" dirty="0">
                        <a:solidFill>
                          <a:schemeClr val="tx1"/>
                        </a:solidFill>
                      </a:endParaRPr>
                    </a:p>
                  </a:txBody>
                  <a:tcPr>
                    <a:solidFill>
                      <a:schemeClr val="bg2">
                        <a:lumMod val="90000"/>
                      </a:schemeClr>
                    </a:solidFill>
                  </a:tcPr>
                </a:tc>
                <a:tc>
                  <a:txBody>
                    <a:bodyPr/>
                    <a:lstStyle/>
                    <a:p>
                      <a:r>
                        <a:rPr lang="de-CH" sz="1100" dirty="0" smtClean="0"/>
                        <a:t>N-Bilanz</a:t>
                      </a:r>
                    </a:p>
                    <a:p>
                      <a:r>
                        <a:rPr lang="de-CH" sz="1100" dirty="0" smtClean="0"/>
                        <a:t>P-Bilanz</a:t>
                      </a:r>
                    </a:p>
                    <a:p>
                      <a:r>
                        <a:rPr lang="de-CH" sz="1100" dirty="0" smtClean="0"/>
                        <a:t>N-</a:t>
                      </a:r>
                      <a:r>
                        <a:rPr lang="de-CH" sz="1100" baseline="0" dirty="0" smtClean="0"/>
                        <a:t>, P-Eigenversorgungsgrad </a:t>
                      </a:r>
                    </a:p>
                    <a:p>
                      <a:r>
                        <a:rPr lang="de-CH" sz="1100" baseline="0" dirty="0" smtClean="0"/>
                        <a:t>Ammoniakemissionen</a:t>
                      </a:r>
                    </a:p>
                    <a:p>
                      <a:r>
                        <a:rPr lang="de-CH" sz="1100" baseline="0" dirty="0" smtClean="0"/>
                        <a:t>Abfallwirtschaft</a:t>
                      </a:r>
                      <a:endParaRPr lang="de-CH" sz="1100" dirty="0" smtClean="0">
                        <a:solidFill>
                          <a:schemeClr val="tx1"/>
                        </a:solidFill>
                      </a:endParaRPr>
                    </a:p>
                  </a:txBody>
                  <a:tcPr>
                    <a:solidFill>
                      <a:schemeClr val="bg2">
                        <a:lumMod val="90000"/>
                      </a:schemeClr>
                    </a:solidFill>
                  </a:tcPr>
                </a:tc>
              </a:tr>
              <a:tr h="312000">
                <a:tc vMerge="1">
                  <a:txBody>
                    <a:bodyPr/>
                    <a:lstStyle/>
                    <a:p>
                      <a:endParaRPr lang="de-CH" sz="1100" dirty="0">
                        <a:solidFill>
                          <a:schemeClr val="tx1"/>
                        </a:solidFill>
                      </a:endParaRPr>
                    </a:p>
                  </a:txBody>
                  <a:tcPr vert="vert270"/>
                </a:tc>
                <a:tc>
                  <a:txBody>
                    <a:bodyPr/>
                    <a:lstStyle/>
                    <a:p>
                      <a:r>
                        <a:rPr lang="de-CH" sz="1100" dirty="0" smtClean="0"/>
                        <a:t>Tierhaltung</a:t>
                      </a:r>
                      <a:endParaRPr lang="de-CH" sz="1100" dirty="0">
                        <a:solidFill>
                          <a:schemeClr val="tx1"/>
                        </a:solidFill>
                      </a:endParaRPr>
                    </a:p>
                  </a:txBody>
                  <a:tcPr>
                    <a:solidFill>
                      <a:schemeClr val="bg2"/>
                    </a:solidFill>
                  </a:tcPr>
                </a:tc>
                <a:tc>
                  <a:txBody>
                    <a:bodyPr/>
                    <a:lstStyle/>
                    <a:p>
                      <a:r>
                        <a:rPr lang="de-CH" sz="1100" dirty="0" smtClean="0"/>
                        <a:t>Herdenmanagement</a:t>
                      </a:r>
                    </a:p>
                    <a:p>
                      <a:r>
                        <a:rPr lang="de-CH" sz="1100" dirty="0" smtClean="0"/>
                        <a:t>Produktivität</a:t>
                      </a:r>
                      <a:r>
                        <a:rPr lang="de-CH" sz="1100" baseline="0" dirty="0" smtClean="0"/>
                        <a:t> der Tierproduktion</a:t>
                      </a:r>
                    </a:p>
                    <a:p>
                      <a:r>
                        <a:rPr lang="de-CH" sz="1100" baseline="0" dirty="0" smtClean="0"/>
                        <a:t>Möglichkeit zu artgerechtem Verhalten</a:t>
                      </a:r>
                    </a:p>
                    <a:p>
                      <a:r>
                        <a:rPr lang="de-CH" sz="1100" baseline="0" dirty="0" smtClean="0"/>
                        <a:t>Lebensbedingungen</a:t>
                      </a:r>
                    </a:p>
                    <a:p>
                      <a:r>
                        <a:rPr lang="de-CH" sz="1100" baseline="0" dirty="0" smtClean="0"/>
                        <a:t>Tiergesundheit</a:t>
                      </a:r>
                      <a:endParaRPr lang="de-CH" sz="1100" dirty="0">
                        <a:solidFill>
                          <a:schemeClr val="tx1"/>
                        </a:solidFill>
                      </a:endParaRPr>
                    </a:p>
                  </a:txBody>
                  <a:tcPr>
                    <a:solidFill>
                      <a:schemeClr val="bg2"/>
                    </a:solidFill>
                  </a:tcPr>
                </a:tc>
              </a:tr>
              <a:tr h="312000">
                <a:tc rowSpan="2">
                  <a:txBody>
                    <a:bodyPr/>
                    <a:lstStyle/>
                    <a:p>
                      <a:pPr algn="ctr"/>
                      <a:r>
                        <a:rPr lang="de-CH" sz="1100" dirty="0" smtClean="0"/>
                        <a:t>ÖKONOMIE </a:t>
                      </a:r>
                      <a:endParaRPr lang="de-CH" sz="1100" b="1" dirty="0">
                        <a:solidFill>
                          <a:schemeClr val="tx1"/>
                        </a:solidFill>
                      </a:endParaRPr>
                    </a:p>
                  </a:txBody>
                  <a:tcPr vert="vert270" anchor="ctr">
                    <a:solidFill>
                      <a:schemeClr val="bg2">
                        <a:lumMod val="75000"/>
                      </a:schemeClr>
                    </a:solidFill>
                  </a:tcPr>
                </a:tc>
                <a:tc>
                  <a:txBody>
                    <a:bodyPr/>
                    <a:lstStyle/>
                    <a:p>
                      <a:r>
                        <a:rPr lang="de-CH" sz="1100" dirty="0" smtClean="0"/>
                        <a:t>Wirtschaftliche Lebensfähigkeit</a:t>
                      </a:r>
                      <a:endParaRPr lang="de-CH" sz="1100" dirty="0">
                        <a:solidFill>
                          <a:schemeClr val="tx1"/>
                        </a:solidFill>
                      </a:endParaRPr>
                    </a:p>
                  </a:txBody>
                  <a:tcPr>
                    <a:solidFill>
                      <a:schemeClr val="bg2">
                        <a:lumMod val="90000"/>
                      </a:schemeClr>
                    </a:solidFill>
                  </a:tcPr>
                </a:tc>
                <a:tc>
                  <a:txBody>
                    <a:bodyPr/>
                    <a:lstStyle/>
                    <a:p>
                      <a:r>
                        <a:rPr lang="de-CH" sz="1100" dirty="0" smtClean="0"/>
                        <a:t>Liquiditätsreserve </a:t>
                      </a:r>
                    </a:p>
                    <a:p>
                      <a:r>
                        <a:rPr lang="de-CH" sz="1100" dirty="0" smtClean="0"/>
                        <a:t>Verschuldungsfaktor</a:t>
                      </a:r>
                    </a:p>
                    <a:p>
                      <a:r>
                        <a:rPr lang="de-CH" sz="1100" dirty="0" smtClean="0"/>
                        <a:t>Wirtschaftliche</a:t>
                      </a:r>
                      <a:r>
                        <a:rPr lang="de-CH" sz="1100" baseline="0" dirty="0" smtClean="0"/>
                        <a:t> Verletzbarkeit</a:t>
                      </a:r>
                    </a:p>
                    <a:p>
                      <a:r>
                        <a:rPr lang="de-CH" sz="1100" baseline="0" dirty="0" smtClean="0"/>
                        <a:t>Existenzsicherung Haushalt</a:t>
                      </a:r>
                    </a:p>
                    <a:p>
                      <a:r>
                        <a:rPr lang="de-CH" sz="1100" baseline="0" dirty="0" smtClean="0"/>
                        <a:t>Cashflow-Umsatzrate </a:t>
                      </a:r>
                    </a:p>
                    <a:p>
                      <a:r>
                        <a:rPr lang="de-CH" sz="1100" baseline="0" dirty="0" smtClean="0"/>
                        <a:t>Ausschöpfung Kapitaldienstgrenze</a:t>
                      </a:r>
                      <a:endParaRPr lang="de-CH" sz="1100" dirty="0">
                        <a:solidFill>
                          <a:schemeClr val="tx1"/>
                        </a:solidFill>
                      </a:endParaRPr>
                    </a:p>
                  </a:txBody>
                  <a:tcPr>
                    <a:solidFill>
                      <a:schemeClr val="bg2">
                        <a:lumMod val="90000"/>
                      </a:schemeClr>
                    </a:solidFill>
                  </a:tcPr>
                </a:tc>
              </a:tr>
              <a:tr h="312000">
                <a:tc vMerge="1">
                  <a:txBody>
                    <a:bodyPr/>
                    <a:lstStyle/>
                    <a:p>
                      <a:endParaRPr lang="de-CH" sz="1100" dirty="0">
                        <a:solidFill>
                          <a:schemeClr val="tx1"/>
                        </a:solidFill>
                      </a:endParaRPr>
                    </a:p>
                  </a:txBody>
                  <a:tcPr vert="vert270"/>
                </a:tc>
                <a:tc>
                  <a:txBody>
                    <a:bodyPr/>
                    <a:lstStyle/>
                    <a:p>
                      <a:r>
                        <a:rPr lang="de-CH" sz="1100" dirty="0" smtClean="0"/>
                        <a:t>Betriebsführung</a:t>
                      </a:r>
                      <a:endParaRPr lang="de-CH" sz="1100" dirty="0">
                        <a:solidFill>
                          <a:schemeClr val="tx1"/>
                        </a:solidFill>
                      </a:endParaRPr>
                    </a:p>
                  </a:txBody>
                  <a:tcPr>
                    <a:solidFill>
                      <a:schemeClr val="bg2"/>
                    </a:solidFill>
                  </a:tcPr>
                </a:tc>
                <a:tc>
                  <a:txBody>
                    <a:bodyPr/>
                    <a:lstStyle/>
                    <a:p>
                      <a:r>
                        <a:rPr lang="de-CH" sz="1100" dirty="0" smtClean="0"/>
                        <a:t>Unternehmensstrategie, Betriebsplanung</a:t>
                      </a:r>
                      <a:r>
                        <a:rPr lang="de-CH" sz="1100" baseline="0" dirty="0" smtClean="0"/>
                        <a:t> </a:t>
                      </a:r>
                    </a:p>
                    <a:p>
                      <a:r>
                        <a:rPr lang="de-CH" sz="1100" baseline="0" dirty="0" smtClean="0"/>
                        <a:t>Versorgungs-, Ertragsstabilität </a:t>
                      </a:r>
                    </a:p>
                    <a:p>
                      <a:r>
                        <a:rPr lang="de-CH" sz="1100" baseline="0" dirty="0" smtClean="0"/>
                        <a:t>Planungsinstrumente, Dokumentation </a:t>
                      </a:r>
                    </a:p>
                    <a:p>
                      <a:r>
                        <a:rPr lang="de-CH" sz="1100" baseline="0" dirty="0" smtClean="0"/>
                        <a:t>Qualitätsmanagement</a:t>
                      </a:r>
                    </a:p>
                    <a:p>
                      <a:r>
                        <a:rPr lang="de-CH" sz="1100" baseline="0" dirty="0" smtClean="0"/>
                        <a:t>Betriebliche Kooperation</a:t>
                      </a:r>
                      <a:endParaRPr lang="de-CH" sz="1100" dirty="0">
                        <a:solidFill>
                          <a:schemeClr val="tx1"/>
                        </a:solidFill>
                      </a:endParaRPr>
                    </a:p>
                  </a:txBody>
                  <a:tcPr>
                    <a:solidFill>
                      <a:schemeClr val="bg2"/>
                    </a:solidFill>
                  </a:tcPr>
                </a:tc>
              </a:tr>
            </a:tbl>
          </a:graphicData>
        </a:graphic>
      </p:graphicFrame>
      <p:graphicFrame>
        <p:nvGraphicFramePr>
          <p:cNvPr id="12" name="Inhaltsplatzhalter 6"/>
          <p:cNvGraphicFramePr>
            <a:graphicFrameLocks noGrp="1"/>
          </p:cNvGraphicFramePr>
          <p:nvPr>
            <p:ph sz="quarter" idx="45"/>
            <p:extLst>
              <p:ext uri="{D42A27DB-BD31-4B8C-83A1-F6EECF244321}">
                <p14:modId xmlns:p14="http://schemas.microsoft.com/office/powerpoint/2010/main" val="2075908201"/>
              </p:ext>
            </p:extLst>
          </p:nvPr>
        </p:nvGraphicFramePr>
        <p:xfrm>
          <a:off x="4619625" y="1543050"/>
          <a:ext cx="3895725" cy="4319280"/>
        </p:xfrm>
        <a:graphic>
          <a:graphicData uri="http://schemas.openxmlformats.org/drawingml/2006/table">
            <a:tbl>
              <a:tblPr firstRow="1" bandRow="1">
                <a:tableStyleId>{F5AB1C69-6EDB-4FF4-983F-18BD219EF322}</a:tableStyleId>
              </a:tblPr>
              <a:tblGrid>
                <a:gridCol w="286817"/>
                <a:gridCol w="1512168"/>
                <a:gridCol w="2096740"/>
              </a:tblGrid>
              <a:tr h="312000">
                <a:tc gridSpan="2">
                  <a:txBody>
                    <a:bodyPr/>
                    <a:lstStyle/>
                    <a:p>
                      <a:r>
                        <a:rPr lang="de-CH" sz="1200" dirty="0" smtClean="0">
                          <a:solidFill>
                            <a:schemeClr val="tx1"/>
                          </a:solidFill>
                        </a:rPr>
                        <a:t>Indikatoren</a:t>
                      </a:r>
                      <a:endParaRPr lang="de-CH" sz="1200" dirty="0">
                        <a:solidFill>
                          <a:schemeClr val="tx1"/>
                        </a:solidFill>
                      </a:endParaRPr>
                    </a:p>
                  </a:txBody>
                  <a:tcPr>
                    <a:solidFill>
                      <a:schemeClr val="bg2">
                        <a:lumMod val="75000"/>
                      </a:schemeClr>
                    </a:solidFill>
                  </a:tcPr>
                </a:tc>
                <a:tc hMerge="1">
                  <a:txBody>
                    <a:bodyPr/>
                    <a:lstStyle/>
                    <a:p>
                      <a:endParaRPr lang="de-CH" sz="1200" dirty="0">
                        <a:solidFill>
                          <a:schemeClr val="tx1"/>
                        </a:solidFill>
                      </a:endParaRPr>
                    </a:p>
                  </a:txBody>
                  <a:tcPr/>
                </a:tc>
                <a:tc>
                  <a:txBody>
                    <a:bodyPr/>
                    <a:lstStyle/>
                    <a:p>
                      <a:r>
                        <a:rPr lang="de-CH" sz="1200" dirty="0" smtClean="0">
                          <a:solidFill>
                            <a:schemeClr val="tx1"/>
                          </a:solidFill>
                        </a:rPr>
                        <a:t>Parameter</a:t>
                      </a:r>
                      <a:endParaRPr lang="de-CH" sz="1200" dirty="0">
                        <a:solidFill>
                          <a:schemeClr val="tx1"/>
                        </a:solidFill>
                      </a:endParaRPr>
                    </a:p>
                  </a:txBody>
                  <a:tcPr>
                    <a:solidFill>
                      <a:schemeClr val="bg2">
                        <a:lumMod val="75000"/>
                      </a:schemeClr>
                    </a:solidFill>
                  </a:tcPr>
                </a:tc>
              </a:tr>
              <a:tr h="312000">
                <a:tc rowSpan="2">
                  <a:txBody>
                    <a:bodyPr/>
                    <a:lstStyle/>
                    <a:p>
                      <a:pPr algn="ctr"/>
                      <a:r>
                        <a:rPr lang="de-CH" sz="1100" dirty="0" smtClean="0"/>
                        <a:t>SOZIALES</a:t>
                      </a:r>
                      <a:endParaRPr lang="de-CH" sz="1100" b="1" dirty="0">
                        <a:solidFill>
                          <a:schemeClr val="tx1"/>
                        </a:solidFill>
                      </a:endParaRPr>
                    </a:p>
                  </a:txBody>
                  <a:tcPr vert="vert270" anchor="ctr">
                    <a:solidFill>
                      <a:schemeClr val="bg2">
                        <a:lumMod val="75000"/>
                      </a:schemeClr>
                    </a:solidFill>
                  </a:tcPr>
                </a:tc>
                <a:tc>
                  <a:txBody>
                    <a:bodyPr/>
                    <a:lstStyle/>
                    <a:p>
                      <a:r>
                        <a:rPr lang="de-CH" sz="1100" dirty="0" smtClean="0"/>
                        <a:t>Arbeitsbedingungen</a:t>
                      </a:r>
                      <a:endParaRPr lang="de-CH" sz="1100" dirty="0">
                        <a:solidFill>
                          <a:schemeClr val="tx1"/>
                        </a:solidFill>
                      </a:endParaRPr>
                    </a:p>
                  </a:txBody>
                  <a:tcPr>
                    <a:solidFill>
                      <a:schemeClr val="bg2">
                        <a:lumMod val="90000"/>
                      </a:schemeClr>
                    </a:solidFill>
                  </a:tcPr>
                </a:tc>
                <a:tc>
                  <a:txBody>
                    <a:bodyPr/>
                    <a:lstStyle/>
                    <a:p>
                      <a:r>
                        <a:rPr lang="de-CH" sz="1100" dirty="0" smtClean="0"/>
                        <a:t>Personalmanagement</a:t>
                      </a:r>
                    </a:p>
                    <a:p>
                      <a:r>
                        <a:rPr lang="de-CH" sz="1100" dirty="0" smtClean="0"/>
                        <a:t>Arbeitszeiten</a:t>
                      </a:r>
                    </a:p>
                    <a:p>
                      <a:r>
                        <a:rPr lang="de-CH" sz="1100" dirty="0" smtClean="0"/>
                        <a:t>Arbeitssicherheit</a:t>
                      </a:r>
                    </a:p>
                    <a:p>
                      <a:r>
                        <a:rPr lang="de-CH" sz="1100" dirty="0" smtClean="0"/>
                        <a:t>Lohn-</a:t>
                      </a:r>
                      <a:r>
                        <a:rPr lang="de-CH" sz="1100" baseline="0" dirty="0" smtClean="0"/>
                        <a:t>, Einkommensniveau</a:t>
                      </a:r>
                      <a:endParaRPr lang="de-CH" sz="1100" dirty="0" smtClean="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r>
                        <a:rPr lang="de-CH" sz="1100" dirty="0" smtClean="0"/>
                        <a:t>Lebensqualität</a:t>
                      </a:r>
                      <a:endParaRPr lang="de-CH" sz="1100" dirty="0">
                        <a:solidFill>
                          <a:schemeClr val="tx1"/>
                        </a:solidFill>
                      </a:endParaRPr>
                    </a:p>
                  </a:txBody>
                  <a:tcPr>
                    <a:solidFill>
                      <a:schemeClr val="bg2"/>
                    </a:solidFill>
                  </a:tcPr>
                </a:tc>
                <a:tc>
                  <a:txBody>
                    <a:bodyPr/>
                    <a:lstStyle/>
                    <a:p>
                      <a:r>
                        <a:rPr lang="de-CH" sz="1100" dirty="0" smtClean="0"/>
                        <a:t>Beruf und Ausbildung</a:t>
                      </a:r>
                    </a:p>
                    <a:p>
                      <a:r>
                        <a:rPr lang="de-CH" sz="1100" dirty="0" smtClean="0"/>
                        <a:t>Finanzielle Situation</a:t>
                      </a:r>
                    </a:p>
                    <a:p>
                      <a:r>
                        <a:rPr lang="de-CH" sz="1100" dirty="0" smtClean="0"/>
                        <a:t>Soziale</a:t>
                      </a:r>
                      <a:r>
                        <a:rPr lang="de-CH" sz="1100" baseline="0" dirty="0" smtClean="0"/>
                        <a:t> Beziehungen </a:t>
                      </a:r>
                    </a:p>
                    <a:p>
                      <a:r>
                        <a:rPr lang="de-CH" sz="1100" baseline="0" dirty="0" smtClean="0"/>
                        <a:t>Persönliche Freiheit, Werte </a:t>
                      </a:r>
                    </a:p>
                    <a:p>
                      <a:r>
                        <a:rPr lang="de-CH" sz="1100" baseline="0" dirty="0" smtClean="0"/>
                        <a:t>Gesundheit</a:t>
                      </a:r>
                      <a:endParaRPr lang="de-CH" sz="1100" dirty="0">
                        <a:solidFill>
                          <a:schemeClr val="tx1"/>
                        </a:solidFill>
                      </a:endParaRPr>
                    </a:p>
                  </a:txBody>
                  <a:tcPr>
                    <a:solidFill>
                      <a:schemeClr val="bg2"/>
                    </a:solidFill>
                  </a:tcPr>
                </a:tc>
              </a:tr>
              <a:tr h="312000">
                <a:tc rowSpan="4">
                  <a:txBody>
                    <a:bodyPr/>
                    <a:lstStyle/>
                    <a:p>
                      <a:pPr algn="ctr"/>
                      <a:r>
                        <a:rPr lang="de-CH" sz="1100" dirty="0" smtClean="0"/>
                        <a:t>ÖKOLOGIE</a:t>
                      </a:r>
                      <a:endParaRPr lang="de-CH" sz="1100" b="1" dirty="0">
                        <a:solidFill>
                          <a:schemeClr val="tx1"/>
                        </a:solidFill>
                      </a:endParaRPr>
                    </a:p>
                  </a:txBody>
                  <a:tcPr vert="vert270" anchor="ctr">
                    <a:solidFill>
                      <a:schemeClr val="bg2">
                        <a:lumMod val="75000"/>
                      </a:schemeClr>
                    </a:solidFill>
                  </a:tcPr>
                </a:tc>
                <a:tc>
                  <a:txBody>
                    <a:bodyPr/>
                    <a:lstStyle/>
                    <a:p>
                      <a:r>
                        <a:rPr lang="de-CH" sz="1100" dirty="0" smtClean="0"/>
                        <a:t>Biodiversität und Pflanzenschutz</a:t>
                      </a:r>
                      <a:endParaRPr lang="de-CH" sz="1100" dirty="0">
                        <a:solidFill>
                          <a:schemeClr val="tx1"/>
                        </a:solidFill>
                      </a:endParaRPr>
                    </a:p>
                  </a:txBody>
                  <a:tcPr>
                    <a:solidFill>
                      <a:schemeClr val="bg2">
                        <a:lumMod val="90000"/>
                      </a:schemeClr>
                    </a:solidFill>
                  </a:tcPr>
                </a:tc>
                <a:tc>
                  <a:txBody>
                    <a:bodyPr/>
                    <a:lstStyle/>
                    <a:p>
                      <a:r>
                        <a:rPr lang="de-CH" sz="1100" dirty="0" smtClean="0"/>
                        <a:t>Pflanzenschutzmanagement </a:t>
                      </a:r>
                    </a:p>
                    <a:p>
                      <a:r>
                        <a:rPr lang="de-CH" sz="1100" dirty="0" smtClean="0"/>
                        <a:t>Ökologische Vorrangflächen </a:t>
                      </a:r>
                    </a:p>
                    <a:p>
                      <a:r>
                        <a:rPr lang="de-CH" sz="1100" dirty="0" smtClean="0"/>
                        <a:t>Intensität landw. Produktion</a:t>
                      </a:r>
                    </a:p>
                    <a:p>
                      <a:r>
                        <a:rPr lang="de-CH" sz="1100" dirty="0" smtClean="0"/>
                        <a:t>Landschaftsqualität</a:t>
                      </a:r>
                    </a:p>
                    <a:p>
                      <a:r>
                        <a:rPr lang="de-CH" sz="1100" dirty="0" smtClean="0"/>
                        <a:t>Vielfalt</a:t>
                      </a:r>
                      <a:r>
                        <a:rPr lang="de-CH" sz="1100" baseline="0" dirty="0" smtClean="0"/>
                        <a:t> der Agrarproduktion</a:t>
                      </a:r>
                      <a:endParaRPr lang="de-CH" sz="1100" dirty="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100" dirty="0" smtClean="0"/>
                        <a:t>Wassernutzung</a:t>
                      </a:r>
                      <a:endParaRPr lang="de-CH" sz="1100" dirty="0" smtClean="0">
                        <a:solidFill>
                          <a:schemeClr val="tx1"/>
                        </a:solidFill>
                      </a:endParaRPr>
                    </a:p>
                  </a:txBody>
                  <a:tcPr>
                    <a:solidFill>
                      <a:schemeClr val="bg2"/>
                    </a:solidFill>
                  </a:tcPr>
                </a:tc>
                <a:tc>
                  <a:txBody>
                    <a:bodyPr/>
                    <a:lstStyle/>
                    <a:p>
                      <a:r>
                        <a:rPr lang="de-CH" sz="1100" dirty="0" smtClean="0"/>
                        <a:t>Wassermanagement</a:t>
                      </a:r>
                    </a:p>
                    <a:p>
                      <a:r>
                        <a:rPr lang="de-CH" sz="1100" dirty="0" smtClean="0"/>
                        <a:t>Wasserversorgung</a:t>
                      </a:r>
                    </a:p>
                    <a:p>
                      <a:r>
                        <a:rPr lang="de-CH" sz="1100" dirty="0" smtClean="0"/>
                        <a:t>Wassernutzungsintensität</a:t>
                      </a:r>
                    </a:p>
                    <a:p>
                      <a:r>
                        <a:rPr lang="de-CH" sz="1100" dirty="0" smtClean="0"/>
                        <a:t>Risiken</a:t>
                      </a:r>
                      <a:r>
                        <a:rPr lang="de-CH" sz="1100" baseline="0" dirty="0" smtClean="0"/>
                        <a:t> für die Wasserqualität</a:t>
                      </a:r>
                      <a:endParaRPr lang="de-CH" sz="1100" dirty="0">
                        <a:solidFill>
                          <a:schemeClr val="tx1"/>
                        </a:solidFill>
                      </a:endParaRPr>
                    </a:p>
                  </a:txBody>
                  <a:tcPr>
                    <a:solidFill>
                      <a:schemeClr val="bg2"/>
                    </a:solidFill>
                  </a:tcPr>
                </a:tc>
              </a:tr>
              <a:tr h="312000">
                <a:tc vMerge="1">
                  <a:txBody>
                    <a:bodyPr/>
                    <a:lstStyle/>
                    <a:p>
                      <a:endParaRPr lang="de-CH" sz="1100" b="1" dirty="0">
                        <a:solidFill>
                          <a:schemeClr val="tx1"/>
                        </a:solidFill>
                      </a:endParaRPr>
                    </a:p>
                  </a:txBody>
                  <a:tcPr vert="vert27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100" dirty="0" smtClean="0"/>
                        <a:t>Bodennutzung</a:t>
                      </a:r>
                      <a:endParaRPr lang="de-CH" sz="1100" dirty="0" smtClean="0">
                        <a:solidFill>
                          <a:schemeClr val="tx1"/>
                        </a:solidFill>
                      </a:endParaRPr>
                    </a:p>
                  </a:txBody>
                  <a:tcPr>
                    <a:solidFill>
                      <a:schemeClr val="bg2">
                        <a:lumMod val="90000"/>
                      </a:schemeClr>
                    </a:solidFill>
                  </a:tcPr>
                </a:tc>
                <a:tc>
                  <a:txBody>
                    <a:bodyPr/>
                    <a:lstStyle/>
                    <a:p>
                      <a:r>
                        <a:rPr lang="de-CH" sz="1100" dirty="0" smtClean="0"/>
                        <a:t>…</a:t>
                      </a:r>
                      <a:endParaRPr lang="de-CH" sz="1100" dirty="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r>
                        <a:rPr lang="de-CH" sz="1100" dirty="0" smtClean="0"/>
                        <a:t>Energie und Klima</a:t>
                      </a:r>
                      <a:endParaRPr lang="de-CH" sz="1100" dirty="0">
                        <a:solidFill>
                          <a:schemeClr val="tx1"/>
                        </a:solidFill>
                      </a:endParaRPr>
                    </a:p>
                  </a:txBody>
                  <a:tcPr>
                    <a:solidFill>
                      <a:schemeClr val="bg2"/>
                    </a:solidFill>
                  </a:tcPr>
                </a:tc>
                <a:tc>
                  <a:txBody>
                    <a:bodyPr/>
                    <a:lstStyle/>
                    <a:p>
                      <a:r>
                        <a:rPr lang="de-CH" sz="1100" dirty="0" smtClean="0"/>
                        <a:t>…</a:t>
                      </a:r>
                      <a:endParaRPr lang="de-CH" sz="1100" dirty="0" smtClean="0">
                        <a:solidFill>
                          <a:schemeClr val="tx1"/>
                        </a:solidFill>
                      </a:endParaRPr>
                    </a:p>
                  </a:txBody>
                  <a:tcPr>
                    <a:solidFill>
                      <a:schemeClr val="bg2"/>
                    </a:solidFill>
                  </a:tcPr>
                </a:tc>
              </a:tr>
            </a:tbl>
          </a:graphicData>
        </a:graphic>
      </p:graphicFrame>
    </p:spTree>
    <p:extLst>
      <p:ext uri="{BB962C8B-B14F-4D97-AF65-F5344CB8AC3E}">
        <p14:creationId xmlns:p14="http://schemas.microsoft.com/office/powerpoint/2010/main" val="3984585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775798" y="3068960"/>
            <a:ext cx="5452386" cy="1908215"/>
          </a:xfrm>
          <a:prstGeom prst="rect">
            <a:avLst/>
          </a:prstGeom>
          <a:solidFill>
            <a:schemeClr val="bg2"/>
          </a:solidFill>
          <a:ln w="25400">
            <a:solidFill>
              <a:schemeClr val="bg2">
                <a:lumMod val="90000"/>
              </a:schemeClr>
            </a:solidFill>
          </a:ln>
        </p:spPr>
        <p:txBody>
          <a:bodyPr wrap="square" rtlCol="0">
            <a:spAutoFit/>
          </a:bodyPr>
          <a:lstStyle/>
          <a:p>
            <a:r>
              <a:rPr lang="de-CH" sz="1400" dirty="0" smtClean="0">
                <a:solidFill>
                  <a:schemeClr val="tx1"/>
                </a:solidFill>
                <a:latin typeface="+mj-lt"/>
              </a:rPr>
              <a:t>Indirekter Einflussbereich</a:t>
            </a:r>
          </a:p>
          <a:p>
            <a:endParaRPr lang="de-CH" sz="1400" dirty="0" smtClean="0">
              <a:solidFill>
                <a:schemeClr val="tx1"/>
              </a:solidFill>
              <a:latin typeface="+mj-lt"/>
            </a:endParaRPr>
          </a:p>
          <a:p>
            <a:endParaRPr lang="de-CH" sz="1800" dirty="0" smtClean="0">
              <a:solidFill>
                <a:schemeClr val="tx1"/>
              </a:solidFill>
              <a:latin typeface="+mj-lt"/>
            </a:endParaRPr>
          </a:p>
          <a:p>
            <a:endParaRPr lang="de-CH" sz="1800" dirty="0">
              <a:solidFill>
                <a:schemeClr val="tx1"/>
              </a:solidFill>
              <a:latin typeface="+mj-lt"/>
            </a:endParaRPr>
          </a:p>
          <a:p>
            <a:endParaRPr lang="de-CH" sz="1800" dirty="0" smtClean="0">
              <a:solidFill>
                <a:schemeClr val="tx1"/>
              </a:solidFill>
              <a:latin typeface="+mj-lt"/>
            </a:endParaRPr>
          </a:p>
          <a:p>
            <a:endParaRPr lang="de-CH" sz="1800" dirty="0">
              <a:solidFill>
                <a:schemeClr val="tx1"/>
              </a:solidFill>
              <a:latin typeface="+mj-lt"/>
            </a:endParaRPr>
          </a:p>
          <a:p>
            <a:endParaRPr lang="de-CH" sz="1800" dirty="0" smtClean="0">
              <a:solidFill>
                <a:schemeClr val="tx1"/>
              </a:solidFill>
              <a:latin typeface="+mj-lt"/>
            </a:endParaRPr>
          </a:p>
        </p:txBody>
      </p:sp>
      <p:sp>
        <p:nvSpPr>
          <p:cNvPr id="27" name="Textfeld 26"/>
          <p:cNvSpPr txBox="1"/>
          <p:nvPr/>
        </p:nvSpPr>
        <p:spPr>
          <a:xfrm>
            <a:off x="3466152" y="3273951"/>
            <a:ext cx="2690354" cy="1631216"/>
          </a:xfrm>
          <a:prstGeom prst="rect">
            <a:avLst/>
          </a:prstGeom>
          <a:solidFill>
            <a:schemeClr val="bg2">
              <a:lumMod val="50000"/>
            </a:schemeClr>
          </a:solidFill>
          <a:ln w="22225">
            <a:noFill/>
          </a:ln>
        </p:spPr>
        <p:txBody>
          <a:bodyPr wrap="square" rtlCol="0">
            <a:spAutoFit/>
          </a:bodyPr>
          <a:lstStyle/>
          <a:p>
            <a:r>
              <a:rPr lang="de-CH" sz="1400" dirty="0" smtClean="0">
                <a:solidFill>
                  <a:schemeClr val="tx1"/>
                </a:solidFill>
                <a:latin typeface="+mj-lt"/>
              </a:rPr>
              <a:t>Direkter Einflussbereich</a:t>
            </a:r>
          </a:p>
          <a:p>
            <a:endParaRPr lang="de-CH" sz="1400" dirty="0" smtClean="0">
              <a:solidFill>
                <a:schemeClr val="tx1"/>
              </a:solidFill>
              <a:latin typeface="+mj-lt"/>
            </a:endParaRPr>
          </a:p>
          <a:p>
            <a:endParaRPr lang="de-CH" sz="1800" dirty="0" smtClean="0">
              <a:solidFill>
                <a:schemeClr val="tx1"/>
              </a:solidFill>
              <a:latin typeface="+mj-lt"/>
            </a:endParaRPr>
          </a:p>
          <a:p>
            <a:endParaRPr lang="de-CH" sz="1800" dirty="0">
              <a:solidFill>
                <a:schemeClr val="tx1"/>
              </a:solidFill>
              <a:latin typeface="+mj-lt"/>
            </a:endParaRPr>
          </a:p>
          <a:p>
            <a:endParaRPr lang="de-CH" sz="1800" dirty="0" smtClean="0">
              <a:solidFill>
                <a:schemeClr val="tx1"/>
              </a:solidFill>
              <a:latin typeface="+mj-lt"/>
            </a:endParaRPr>
          </a:p>
          <a:p>
            <a:endParaRPr lang="de-CH" sz="1800" dirty="0">
              <a:solidFill>
                <a:schemeClr val="tx1"/>
              </a:solidFill>
              <a:latin typeface="+mj-lt"/>
            </a:endParaRPr>
          </a:p>
        </p:txBody>
      </p:sp>
      <p:sp>
        <p:nvSpPr>
          <p:cNvPr id="2" name="Titel 1"/>
          <p:cNvSpPr>
            <a:spLocks noGrp="1"/>
          </p:cNvSpPr>
          <p:nvPr>
            <p:ph type="title"/>
          </p:nvPr>
        </p:nvSpPr>
        <p:spPr/>
        <p:txBody>
          <a:bodyPr/>
          <a:lstStyle/>
          <a:p>
            <a:r>
              <a:rPr lang="de-CH" dirty="0" smtClean="0"/>
              <a:t>Nachhaltigkeitsbewertung </a:t>
            </a:r>
            <a:endParaRPr lang="de-CH" dirty="0"/>
          </a:p>
        </p:txBody>
      </p:sp>
      <p:sp>
        <p:nvSpPr>
          <p:cNvPr id="3" name="Inhaltsplatzhalter 2"/>
          <p:cNvSpPr>
            <a:spLocks noGrp="1"/>
          </p:cNvSpPr>
          <p:nvPr>
            <p:ph idx="12"/>
          </p:nvPr>
        </p:nvSpPr>
        <p:spPr/>
        <p:txBody>
          <a:bodyPr/>
          <a:lstStyle/>
          <a:p>
            <a:r>
              <a:rPr lang="de-CH" dirty="0"/>
              <a:t>SMART – innovatives Analyseinstrument  </a:t>
            </a:r>
          </a:p>
        </p:txBody>
      </p:sp>
      <p:sp>
        <p:nvSpPr>
          <p:cNvPr id="4" name="Inhaltsplatzhalter 3"/>
          <p:cNvSpPr>
            <a:spLocks noGrp="1"/>
          </p:cNvSpPr>
          <p:nvPr>
            <p:ph idx="14"/>
          </p:nvPr>
        </p:nvSpPr>
        <p:spPr>
          <a:xfrm>
            <a:off x="655599" y="6102208"/>
            <a:ext cx="7886700" cy="279120"/>
          </a:xfrm>
        </p:spPr>
        <p:txBody>
          <a:bodyPr/>
          <a:lstStyle/>
          <a:p>
            <a:r>
              <a:rPr lang="de-CH" dirty="0" smtClean="0"/>
              <a:t>Quelle: </a:t>
            </a:r>
            <a:r>
              <a:rPr lang="de-CH" dirty="0"/>
              <a:t>SFS, angepasst FiBL 2015</a:t>
            </a:r>
          </a:p>
          <a:p>
            <a:endParaRPr lang="de-CH" dirty="0"/>
          </a:p>
        </p:txBody>
      </p:sp>
      <p:sp>
        <p:nvSpPr>
          <p:cNvPr id="6" name="Inhaltsplatzhalter 5"/>
          <p:cNvSpPr>
            <a:spLocks noGrp="1"/>
          </p:cNvSpPr>
          <p:nvPr>
            <p:ph sz="quarter" idx="60"/>
          </p:nvPr>
        </p:nvSpPr>
        <p:spPr>
          <a:xfrm>
            <a:off x="619904" y="1543199"/>
            <a:ext cx="5608280" cy="1454150"/>
          </a:xfrm>
        </p:spPr>
        <p:txBody>
          <a:bodyPr/>
          <a:lstStyle/>
          <a:p>
            <a:r>
              <a:rPr lang="de-CH" sz="1600" dirty="0" smtClean="0"/>
              <a:t>SMART bedeutet «</a:t>
            </a:r>
            <a:r>
              <a:rPr lang="de-CH" sz="1600" b="1" dirty="0" smtClean="0"/>
              <a:t>S</a:t>
            </a:r>
            <a:r>
              <a:rPr lang="de-CH" sz="1600" dirty="0" smtClean="0"/>
              <a:t>ustainability </a:t>
            </a:r>
            <a:r>
              <a:rPr lang="de-CH" sz="1600" b="1" dirty="0" smtClean="0"/>
              <a:t>M</a:t>
            </a:r>
            <a:r>
              <a:rPr lang="de-CH" sz="1600" dirty="0" smtClean="0"/>
              <a:t>onitoring and </a:t>
            </a:r>
            <a:r>
              <a:rPr lang="de-CH" sz="1600" b="1" dirty="0" smtClean="0"/>
              <a:t>A</a:t>
            </a:r>
            <a:r>
              <a:rPr lang="de-CH" sz="1600" dirty="0" smtClean="0"/>
              <a:t>ssessment </a:t>
            </a:r>
            <a:r>
              <a:rPr lang="de-CH" sz="1600" b="1" dirty="0" smtClean="0"/>
              <a:t>R</a:t>
            </a:r>
            <a:r>
              <a:rPr lang="de-CH" sz="1600" dirty="0" smtClean="0"/>
              <a:t>ou</a:t>
            </a:r>
            <a:r>
              <a:rPr lang="de-CH" sz="1600" b="1" dirty="0" smtClean="0"/>
              <a:t>T</a:t>
            </a:r>
            <a:r>
              <a:rPr lang="de-CH" sz="1600" dirty="0" smtClean="0"/>
              <a:t>ine»</a:t>
            </a:r>
          </a:p>
          <a:p>
            <a:r>
              <a:rPr lang="de-CH" sz="1600" dirty="0" smtClean="0"/>
              <a:t>SMART am FiBL entwickelt, dient Erfassung und Bewertung der Nachhaltigkeit von Firmen im Lebensmittelsektor und von Landwirtschaftsbetrieben </a:t>
            </a:r>
            <a:endParaRPr lang="de-CH" sz="1600" dirty="0"/>
          </a:p>
        </p:txBody>
      </p:sp>
      <p:sp>
        <p:nvSpPr>
          <p:cNvPr id="8" name="Fußzeilenplatzhalter 7"/>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27</a:t>
            </a:fld>
            <a:endParaRPr lang="de-DE" altLang="de-DE" dirty="0" smtClean="0"/>
          </a:p>
        </p:txBody>
      </p:sp>
      <p:pic>
        <p:nvPicPr>
          <p:cNvPr id="9" name="Inhaltsplatzhalter 11"/>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26250" y="1412776"/>
            <a:ext cx="1666875" cy="1428750"/>
          </a:xfrm>
        </p:spPr>
      </p:pic>
      <p:grpSp>
        <p:nvGrpSpPr>
          <p:cNvPr id="24" name="Gruppieren 23"/>
          <p:cNvGrpSpPr/>
          <p:nvPr/>
        </p:nvGrpSpPr>
        <p:grpSpPr>
          <a:xfrm>
            <a:off x="899592" y="3753619"/>
            <a:ext cx="7130224" cy="889806"/>
            <a:chOff x="669302" y="3073449"/>
            <a:chExt cx="7130224" cy="1091615"/>
          </a:xfrm>
        </p:grpSpPr>
        <p:sp>
          <p:nvSpPr>
            <p:cNvPr id="15" name="Freihandform 14"/>
            <p:cNvSpPr/>
            <p:nvPr/>
          </p:nvSpPr>
          <p:spPr>
            <a:xfrm>
              <a:off x="669302" y="3075314"/>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423" tIns="175423" rIns="175423" bIns="175423" numCol="1" spcCol="1270" anchor="ctr" anchorCtr="0">
              <a:noAutofit/>
            </a:bodyPr>
            <a:lstStyle/>
            <a:p>
              <a:pPr marL="0" lvl="1" algn="l" defTabSz="1155700">
                <a:lnSpc>
                  <a:spcPct val="90000"/>
                </a:lnSpc>
                <a:spcBef>
                  <a:spcPct val="0"/>
                </a:spcBef>
                <a:spcAft>
                  <a:spcPct val="15000"/>
                </a:spcAft>
              </a:pPr>
              <a:r>
                <a:rPr lang="de-CH" sz="1400" kern="1200" dirty="0" smtClean="0">
                  <a:solidFill>
                    <a:schemeClr val="tx1"/>
                  </a:solidFill>
                </a:rPr>
                <a:t>Primär-produzent</a:t>
              </a:r>
              <a:endParaRPr lang="de-CH" sz="1400" kern="1200" dirty="0">
                <a:solidFill>
                  <a:schemeClr val="tx1"/>
                </a:solidFill>
              </a:endParaRPr>
            </a:p>
          </p:txBody>
        </p:sp>
        <p:sp>
          <p:nvSpPr>
            <p:cNvPr id="16" name="Freihandform 15"/>
            <p:cNvSpPr/>
            <p:nvPr/>
          </p:nvSpPr>
          <p:spPr>
            <a:xfrm>
              <a:off x="2195619" y="3485406"/>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de-CH" sz="1400" kern="1200" dirty="0">
                <a:solidFill>
                  <a:schemeClr val="tx1"/>
                </a:solidFill>
              </a:endParaRPr>
            </a:p>
          </p:txBody>
        </p:sp>
        <p:sp>
          <p:nvSpPr>
            <p:cNvPr id="18" name="Freihandform 17"/>
            <p:cNvSpPr/>
            <p:nvPr/>
          </p:nvSpPr>
          <p:spPr>
            <a:xfrm>
              <a:off x="2515862" y="3085064"/>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423" tIns="175423" rIns="175423" bIns="175423" numCol="1" spcCol="1270" anchor="ctr" anchorCtr="0">
              <a:noAutofit/>
            </a:bodyPr>
            <a:lstStyle/>
            <a:p>
              <a:pPr marL="0" lvl="1" defTabSz="1155700">
                <a:lnSpc>
                  <a:spcPct val="90000"/>
                </a:lnSpc>
                <a:spcAft>
                  <a:spcPct val="15000"/>
                </a:spcAft>
              </a:pPr>
              <a:r>
                <a:rPr lang="de-CH" sz="1400" dirty="0" smtClean="0">
                  <a:solidFill>
                    <a:schemeClr val="tx1"/>
                  </a:solidFill>
                </a:rPr>
                <a:t>Zwischen-händler / Lieferanten</a:t>
              </a:r>
              <a:endParaRPr lang="de-CH" sz="1400" dirty="0">
                <a:solidFill>
                  <a:schemeClr val="tx1"/>
                </a:solidFill>
              </a:endParaRPr>
            </a:p>
          </p:txBody>
        </p:sp>
        <p:sp>
          <p:nvSpPr>
            <p:cNvPr id="19" name="Freihandform 18"/>
            <p:cNvSpPr/>
            <p:nvPr/>
          </p:nvSpPr>
          <p:spPr>
            <a:xfrm>
              <a:off x="4079815" y="3477415"/>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de-CH" sz="1400" kern="1200" dirty="0">
                <a:solidFill>
                  <a:schemeClr val="tx1"/>
                </a:solidFill>
              </a:endParaRPr>
            </a:p>
          </p:txBody>
        </p:sp>
        <p:sp>
          <p:nvSpPr>
            <p:cNvPr id="21" name="Freihandform 20"/>
            <p:cNvSpPr/>
            <p:nvPr/>
          </p:nvSpPr>
          <p:spPr>
            <a:xfrm>
              <a:off x="4437694" y="3078337"/>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423" tIns="175423" rIns="175423" bIns="175423" numCol="1" spcCol="1270" anchor="ctr" anchorCtr="0">
              <a:noAutofit/>
            </a:bodyPr>
            <a:lstStyle/>
            <a:p>
              <a:pPr marL="0" lvl="1" defTabSz="1155700">
                <a:lnSpc>
                  <a:spcPct val="90000"/>
                </a:lnSpc>
                <a:spcAft>
                  <a:spcPct val="15000"/>
                </a:spcAft>
              </a:pPr>
              <a:r>
                <a:rPr lang="de-CH" sz="1400" dirty="0" smtClean="0">
                  <a:solidFill>
                    <a:schemeClr val="tx1"/>
                  </a:solidFill>
                </a:rPr>
                <a:t>Unternehmen</a:t>
              </a:r>
              <a:endParaRPr lang="de-CH" sz="1400" dirty="0">
                <a:solidFill>
                  <a:schemeClr val="tx1"/>
                </a:solidFill>
              </a:endParaRPr>
            </a:p>
          </p:txBody>
        </p:sp>
        <p:sp>
          <p:nvSpPr>
            <p:cNvPr id="22" name="Freihandform 21"/>
            <p:cNvSpPr/>
            <p:nvPr/>
          </p:nvSpPr>
          <p:spPr>
            <a:xfrm>
              <a:off x="6001647" y="3472527"/>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de-CH" sz="1400" kern="1200" dirty="0">
                <a:solidFill>
                  <a:schemeClr val="tx1"/>
                </a:solidFill>
              </a:endParaRPr>
            </a:p>
          </p:txBody>
        </p:sp>
        <p:sp>
          <p:nvSpPr>
            <p:cNvPr id="23" name="Freihandform 22"/>
            <p:cNvSpPr/>
            <p:nvPr/>
          </p:nvSpPr>
          <p:spPr>
            <a:xfrm>
              <a:off x="6359526" y="3073449"/>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423" tIns="175423" rIns="175423" bIns="175423" numCol="1" spcCol="1270" anchor="ctr" anchorCtr="0">
              <a:noAutofit/>
            </a:bodyPr>
            <a:lstStyle/>
            <a:p>
              <a:pPr marL="0" lvl="1" defTabSz="1155700">
                <a:lnSpc>
                  <a:spcPct val="90000"/>
                </a:lnSpc>
                <a:spcAft>
                  <a:spcPct val="15000"/>
                </a:spcAft>
              </a:pPr>
              <a:r>
                <a:rPr lang="de-CH" sz="1400" dirty="0" smtClean="0">
                  <a:solidFill>
                    <a:schemeClr val="tx1"/>
                  </a:solidFill>
                </a:rPr>
                <a:t>Grosshandel</a:t>
              </a:r>
            </a:p>
            <a:p>
              <a:pPr marL="0" lvl="1" defTabSz="1155700">
                <a:lnSpc>
                  <a:spcPct val="90000"/>
                </a:lnSpc>
                <a:spcAft>
                  <a:spcPct val="15000"/>
                </a:spcAft>
              </a:pPr>
              <a:r>
                <a:rPr lang="de-CH" sz="1400" dirty="0" smtClean="0">
                  <a:solidFill>
                    <a:schemeClr val="tx1"/>
                  </a:solidFill>
                </a:rPr>
                <a:t>Einzelhandel</a:t>
              </a:r>
              <a:endParaRPr lang="de-CH" sz="1400" dirty="0">
                <a:solidFill>
                  <a:schemeClr val="tx1"/>
                </a:solidFill>
              </a:endParaRPr>
            </a:p>
          </p:txBody>
        </p:sp>
      </p:grpSp>
      <p:sp>
        <p:nvSpPr>
          <p:cNvPr id="11" name="Legende mit Pfeil nach oben 10"/>
          <p:cNvSpPr/>
          <p:nvPr/>
        </p:nvSpPr>
        <p:spPr bwMode="auto">
          <a:xfrm>
            <a:off x="2746151" y="4792233"/>
            <a:ext cx="5283665" cy="977610"/>
          </a:xfrm>
          <a:prstGeom prst="upArrowCallout">
            <a:avLst/>
          </a:prstGeom>
          <a:solidFill>
            <a:schemeClr val="accent2">
              <a:lumMod val="75000"/>
            </a:schemeClr>
          </a:solidFill>
          <a:ln>
            <a:headEnd type="none" w="sm" len="sm"/>
            <a:tailEnd type="none" w="sm" len="sm"/>
          </a:ln>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1600" b="1" dirty="0">
                <a:solidFill>
                  <a:schemeClr val="bg1"/>
                </a:solidFill>
              </a:rPr>
              <a:t>SMART</a:t>
            </a:r>
            <a:r>
              <a:rPr lang="de-DE" sz="1600" b="0" dirty="0">
                <a:solidFill>
                  <a:schemeClr val="bg1"/>
                </a:solidFill>
              </a:rPr>
              <a:t> </a:t>
            </a:r>
            <a:r>
              <a:rPr lang="de-DE" sz="1600" b="0" dirty="0" smtClean="0">
                <a:solidFill>
                  <a:schemeClr val="bg1"/>
                </a:solidFill>
              </a:rPr>
              <a:t/>
            </a:r>
            <a:br>
              <a:rPr lang="de-DE" sz="1600" b="0" dirty="0" smtClean="0">
                <a:solidFill>
                  <a:schemeClr val="bg1"/>
                </a:solidFill>
              </a:rPr>
            </a:br>
            <a:r>
              <a:rPr lang="de-DE" sz="1600" b="0" dirty="0" smtClean="0">
                <a:solidFill>
                  <a:schemeClr val="bg1"/>
                </a:solidFill>
              </a:rPr>
              <a:t>Firmentool</a:t>
            </a:r>
            <a:endParaRPr lang="de-CH" sz="1600" b="0" dirty="0">
              <a:solidFill>
                <a:schemeClr val="bg1"/>
              </a:solidFill>
            </a:endParaRPr>
          </a:p>
        </p:txBody>
      </p:sp>
      <p:sp>
        <p:nvSpPr>
          <p:cNvPr id="12" name="Legende mit Pfeil nach oben 11"/>
          <p:cNvSpPr/>
          <p:nvPr/>
        </p:nvSpPr>
        <p:spPr bwMode="auto">
          <a:xfrm>
            <a:off x="899592" y="4792233"/>
            <a:ext cx="1440000" cy="977610"/>
          </a:xfrm>
          <a:prstGeom prst="upArrowCallout">
            <a:avLst>
              <a:gd name="adj1" fmla="val 23186"/>
              <a:gd name="adj2" fmla="val 24093"/>
              <a:gd name="adj3" fmla="val 25000"/>
              <a:gd name="adj4" fmla="val 61905"/>
            </a:avLst>
          </a:prstGeom>
          <a:solidFill>
            <a:schemeClr val="accent1">
              <a:lumMod val="75000"/>
            </a:schemeClr>
          </a:solidFill>
          <a:ln>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bg1"/>
                </a:solidFill>
                <a:effectLst/>
                <a:latin typeface="Arial" charset="0"/>
              </a:rPr>
              <a:t>SMART</a:t>
            </a:r>
            <a:r>
              <a:rPr kumimoji="0" lang="de-DE" sz="1600" b="0" i="0" u="none" strike="noStrike" cap="none" normalizeH="0" baseline="0" dirty="0" smtClean="0">
                <a:ln>
                  <a:noFill/>
                </a:ln>
                <a:solidFill>
                  <a:schemeClr val="bg1"/>
                </a:solidFill>
                <a:effectLst/>
                <a:latin typeface="Arial" charset="0"/>
              </a:rPr>
              <a:t> Farm-</a:t>
            </a:r>
            <a:r>
              <a:rPr kumimoji="0" lang="de-DE" sz="1600" b="0" i="0" u="none" strike="noStrike" cap="none" normalizeH="0" dirty="0" smtClean="0">
                <a:ln>
                  <a:noFill/>
                </a:ln>
                <a:solidFill>
                  <a:schemeClr val="bg1"/>
                </a:solidFill>
                <a:effectLst/>
                <a:latin typeface="Arial" charset="0"/>
              </a:rPr>
              <a:t>Tool</a:t>
            </a:r>
            <a:endParaRPr kumimoji="0" lang="de-CH" sz="16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7279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Nachhaltigkeitsbewertung</a:t>
            </a:r>
            <a:endParaRPr lang="de-CH" dirty="0"/>
          </a:p>
        </p:txBody>
      </p:sp>
      <p:sp>
        <p:nvSpPr>
          <p:cNvPr id="8" name="Inhaltsplatzhalter 7"/>
          <p:cNvSpPr>
            <a:spLocks noGrp="1"/>
          </p:cNvSpPr>
          <p:nvPr>
            <p:ph idx="12"/>
          </p:nvPr>
        </p:nvSpPr>
        <p:spPr/>
        <p:txBody>
          <a:bodyPr>
            <a:normAutofit/>
          </a:bodyPr>
          <a:lstStyle/>
          <a:p>
            <a:r>
              <a:rPr lang="de-CH" dirty="0" smtClean="0"/>
              <a:t>SMART – glaubwürdig, transparent, vergleichbar  </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Quelle: SFS</a:t>
            </a:r>
            <a:endParaRPr lang="de-CH" dirty="0"/>
          </a:p>
        </p:txBody>
      </p:sp>
      <p:sp>
        <p:nvSpPr>
          <p:cNvPr id="11" name="Inhaltsplatzhalter 10"/>
          <p:cNvSpPr>
            <a:spLocks noGrp="1"/>
          </p:cNvSpPr>
          <p:nvPr>
            <p:ph sz="quarter" idx="21"/>
          </p:nvPr>
        </p:nvSpPr>
        <p:spPr>
          <a:xfrm>
            <a:off x="6012160" y="1758329"/>
            <a:ext cx="2503190" cy="4276576"/>
          </a:xfrm>
        </p:spPr>
        <p:txBody>
          <a:bodyPr/>
          <a:lstStyle/>
          <a:p>
            <a:r>
              <a:rPr lang="de-CH" sz="1600" dirty="0" smtClean="0"/>
              <a:t>SMART baut auf </a:t>
            </a:r>
            <a:br>
              <a:rPr lang="de-CH" sz="1600" dirty="0" smtClean="0"/>
            </a:br>
            <a:r>
              <a:rPr lang="de-CH" sz="1600" dirty="0" smtClean="0"/>
              <a:t>internationalen SAFA-Leitlinien auf </a:t>
            </a:r>
          </a:p>
          <a:p>
            <a:endParaRPr lang="de-CH" sz="1600" dirty="0" smtClean="0"/>
          </a:p>
          <a:p>
            <a:r>
              <a:rPr lang="de-CH" sz="1600" dirty="0" smtClean="0"/>
              <a:t>SMART besteht im Wesentlichen aus  </a:t>
            </a:r>
            <a:br>
              <a:rPr lang="de-CH" sz="1600" dirty="0" smtClean="0"/>
            </a:br>
            <a:endParaRPr lang="de-CH" sz="1600" dirty="0" smtClean="0"/>
          </a:p>
          <a:p>
            <a:r>
              <a:rPr lang="de-CH" sz="1600" b="1" dirty="0" smtClean="0"/>
              <a:t>hocheffizienter Daten-</a:t>
            </a:r>
            <a:br>
              <a:rPr lang="de-CH" sz="1600" b="1" dirty="0" smtClean="0"/>
            </a:br>
            <a:r>
              <a:rPr lang="de-CH" sz="1600" b="1" dirty="0" smtClean="0"/>
              <a:t>bank</a:t>
            </a:r>
            <a:r>
              <a:rPr lang="de-CH" sz="1600" dirty="0"/>
              <a:t> </a:t>
            </a:r>
          </a:p>
          <a:p>
            <a:r>
              <a:rPr lang="de-CH" sz="1600" b="1" dirty="0" smtClean="0"/>
              <a:t>wissenschaftlich fundierter Bewertungsmethodik</a:t>
            </a:r>
            <a:r>
              <a:rPr lang="de-CH" sz="1600" dirty="0" smtClean="0"/>
              <a:t> </a:t>
            </a:r>
          </a:p>
          <a:p>
            <a:r>
              <a:rPr lang="de-CH" sz="1600" b="1" dirty="0" smtClean="0"/>
              <a:t>umfangreichen Indikatorenset</a:t>
            </a:r>
            <a:r>
              <a:rPr lang="de-CH" sz="1600" dirty="0"/>
              <a:t> </a:t>
            </a:r>
            <a:r>
              <a:rPr lang="de-CH" sz="1600" dirty="0" smtClean="0"/>
              <a:t>(kontextspezifisch zusammengestellt)</a:t>
            </a:r>
            <a:endParaRPr lang="de-CH" sz="1600" dirty="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28</a:t>
            </a:fld>
            <a:endParaRPr lang="de-DE" altLang="de-DE" dirty="0" smtClean="0"/>
          </a:p>
        </p:txBody>
      </p:sp>
      <p:pic>
        <p:nvPicPr>
          <p:cNvPr id="3" name="Inhaltsplatzhalter 2"/>
          <p:cNvPicPr>
            <a:picLocks noGrp="1" noChangeAspect="1"/>
          </p:cNvPicPr>
          <p:nvPr>
            <p:ph sz="quarter" idx="17"/>
          </p:nvPr>
        </p:nvPicPr>
        <p:blipFill rotWithShape="1">
          <a:blip r:embed="rId2">
            <a:extLst>
              <a:ext uri="{28A0092B-C50C-407E-A947-70E740481C1C}">
                <a14:useLocalDpi xmlns:a14="http://schemas.microsoft.com/office/drawing/2010/main" val="0"/>
              </a:ext>
            </a:extLst>
          </a:blip>
          <a:srcRect l="933" t="11812" r="9056" b="14749"/>
          <a:stretch/>
        </p:blipFill>
        <p:spPr>
          <a:xfrm>
            <a:off x="451498" y="1635981"/>
            <a:ext cx="5200622" cy="3911278"/>
          </a:xfrm>
        </p:spPr>
      </p:pic>
    </p:spTree>
    <p:extLst>
      <p:ext uri="{BB962C8B-B14F-4D97-AF65-F5344CB8AC3E}">
        <p14:creationId xmlns:p14="http://schemas.microsoft.com/office/powerpoint/2010/main" val="415242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 &amp; Nachhaltigkeit </a:t>
            </a:r>
            <a:endParaRPr lang="de-CH" dirty="0"/>
          </a:p>
        </p:txBody>
      </p:sp>
      <p:sp>
        <p:nvSpPr>
          <p:cNvPr id="3" name="Inhaltsplatzhalter 2"/>
          <p:cNvSpPr>
            <a:spLocks noGrp="1"/>
          </p:cNvSpPr>
          <p:nvPr>
            <p:ph idx="12"/>
          </p:nvPr>
        </p:nvSpPr>
        <p:spPr/>
        <p:txBody>
          <a:bodyPr/>
          <a:lstStyle/>
          <a:p>
            <a:r>
              <a:rPr lang="de-CH" dirty="0" smtClean="0"/>
              <a:t>Links (english)</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2"/>
              </a:rPr>
              <a:t>SAFA – sustainability assessment of food and agriculture systems, FAO</a:t>
            </a:r>
            <a:endParaRPr lang="de-CH" dirty="0" smtClean="0"/>
          </a:p>
          <a:p>
            <a:r>
              <a:rPr lang="de-CH" dirty="0" smtClean="0">
                <a:hlinkClick r:id="rId3"/>
              </a:rPr>
              <a:t>FAQ Organic Agriculture, FAO</a:t>
            </a:r>
            <a:endParaRPr lang="de-CH" dirty="0" smtClean="0"/>
          </a:p>
          <a:p>
            <a:r>
              <a:rPr lang="de-CH" dirty="0" smtClean="0">
                <a:hlinkClick r:id="rId4"/>
              </a:rPr>
              <a:t>Organic Agriculture and Climate Change, FiBL 2007</a:t>
            </a:r>
            <a:endParaRPr lang="de-CH" dirty="0" smtClean="0">
              <a:hlinkClick r:id="rId5"/>
            </a:endParaRPr>
          </a:p>
          <a:p>
            <a:r>
              <a:rPr lang="de-CH" dirty="0" smtClean="0">
                <a:hlinkClick r:id="rId5"/>
              </a:rPr>
              <a:t>Sustainability Report, Coffee and Cocoa in </a:t>
            </a:r>
            <a:r>
              <a:rPr lang="de-CH" dirty="0">
                <a:hlinkClick r:id="rId5"/>
              </a:rPr>
              <a:t>12 </a:t>
            </a:r>
            <a:r>
              <a:rPr lang="de-CH" dirty="0" smtClean="0">
                <a:hlinkClick r:id="rId5"/>
              </a:rPr>
              <a:t>Countries, COSA 2013</a:t>
            </a:r>
            <a:endParaRPr lang="de-CH" dirty="0" smtClean="0"/>
          </a:p>
          <a:p>
            <a:r>
              <a:rPr lang="de-CH" dirty="0" smtClean="0">
                <a:hlinkClick r:id="rId6"/>
              </a:rPr>
              <a:t>Measuring Sustainability in Cotton Farming Systems, FAO, ICAC, 2015</a:t>
            </a:r>
            <a:endParaRPr lang="de-CH" dirty="0" smtClean="0"/>
          </a:p>
          <a:p>
            <a:r>
              <a:rPr lang="de-CH" dirty="0" smtClean="0">
                <a:hlinkClick r:id="rId7"/>
              </a:rPr>
              <a:t>Criticisms </a:t>
            </a:r>
            <a:r>
              <a:rPr lang="de-CH" dirty="0">
                <a:hlinkClick r:id="rId7"/>
              </a:rPr>
              <a:t>and Frequent </a:t>
            </a:r>
            <a:r>
              <a:rPr lang="de-CH" dirty="0" smtClean="0">
                <a:hlinkClick r:id="rId7"/>
              </a:rPr>
              <a:t>Misconceptions </a:t>
            </a:r>
            <a:r>
              <a:rPr lang="de-CH" dirty="0">
                <a:hlinkClick r:id="rId7"/>
              </a:rPr>
              <a:t>about Organic </a:t>
            </a:r>
            <a:r>
              <a:rPr lang="de-CH" dirty="0" smtClean="0">
                <a:hlinkClick r:id="rId7"/>
              </a:rPr>
              <a:t>Agriculture, </a:t>
            </a:r>
            <a:br>
              <a:rPr lang="de-CH" dirty="0" smtClean="0">
                <a:hlinkClick r:id="rId7"/>
              </a:rPr>
            </a:br>
            <a:r>
              <a:rPr lang="de-CH" dirty="0" smtClean="0">
                <a:hlinkClick r:id="rId7"/>
              </a:rPr>
              <a:t>IFOAM 2008</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a:t>
            </a:fld>
            <a:endParaRPr lang="de-DE" altLang="de-DE" dirty="0" smtClean="0"/>
          </a:p>
        </p:txBody>
      </p:sp>
    </p:spTree>
    <p:extLst>
      <p:ext uri="{BB962C8B-B14F-4D97-AF65-F5344CB8AC3E}">
        <p14:creationId xmlns:p14="http://schemas.microsoft.com/office/powerpoint/2010/main" val="3099070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2">
            <a:extLst>
              <a:ext uri="{28A0092B-C50C-407E-A947-70E740481C1C}">
                <a14:useLocalDpi xmlns:a14="http://schemas.microsoft.com/office/drawing/2010/main" val="0"/>
              </a:ext>
            </a:extLst>
          </a:blip>
          <a:srcRect l="3" t="4781" r="191" b="8191"/>
          <a:stretch/>
        </p:blipFill>
        <p:spPr bwMode="auto">
          <a:xfrm>
            <a:off x="755575" y="1545556"/>
            <a:ext cx="6912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p:txBody>
          <a:bodyPr/>
          <a:lstStyle/>
          <a:p>
            <a:r>
              <a:rPr lang="de-CH" dirty="0" smtClean="0"/>
              <a:t>Nachhaltigkeitsbewertung</a:t>
            </a:r>
            <a:endParaRPr lang="de-CH" dirty="0"/>
          </a:p>
        </p:txBody>
      </p:sp>
      <p:sp>
        <p:nvSpPr>
          <p:cNvPr id="8" name="Inhaltsplatzhalter 7"/>
          <p:cNvSpPr>
            <a:spLocks noGrp="1"/>
          </p:cNvSpPr>
          <p:nvPr>
            <p:ph idx="12"/>
          </p:nvPr>
        </p:nvSpPr>
        <p:spPr/>
        <p:txBody>
          <a:bodyPr>
            <a:normAutofit fontScale="92500"/>
          </a:bodyPr>
          <a:lstStyle/>
          <a:p>
            <a:r>
              <a:rPr lang="de-CH" dirty="0" smtClean="0"/>
              <a:t>SMART – Bewertungsprozess landwirtschaftlicher Betriebe </a:t>
            </a:r>
            <a:endParaRPr lang="de-CH" dirty="0"/>
          </a:p>
        </p:txBody>
      </p:sp>
      <p:sp>
        <p:nvSpPr>
          <p:cNvPr id="50" name="Inhaltsplatzhalter 49"/>
          <p:cNvSpPr>
            <a:spLocks noGrp="1"/>
          </p:cNvSpPr>
          <p:nvPr>
            <p:ph idx="14"/>
          </p:nvPr>
        </p:nvSpPr>
        <p:spPr>
          <a:xfrm>
            <a:off x="628650" y="6102208"/>
            <a:ext cx="7886700" cy="279120"/>
          </a:xfrm>
        </p:spPr>
        <p:txBody>
          <a:bodyPr/>
          <a:lstStyle/>
          <a:p>
            <a:r>
              <a:rPr lang="de-CH" dirty="0" smtClean="0"/>
              <a:t>Quelle: SFS</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29</a:t>
            </a:fld>
            <a:endParaRPr lang="de-DE" altLang="de-DE" dirty="0" smtClean="0"/>
          </a:p>
        </p:txBody>
      </p:sp>
      <p:sp>
        <p:nvSpPr>
          <p:cNvPr id="9" name="Textfeld 9"/>
          <p:cNvSpPr txBox="1">
            <a:spLocks noChangeArrowheads="1"/>
          </p:cNvSpPr>
          <p:nvPr/>
        </p:nvSpPr>
        <p:spPr bwMode="auto">
          <a:xfrm>
            <a:off x="827584" y="1665766"/>
            <a:ext cx="1935592"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smtClean="0"/>
              <a:t>Einführung</a:t>
            </a:r>
            <a:endParaRPr lang="de-CH" altLang="de-DE" sz="1600" dirty="0"/>
          </a:p>
        </p:txBody>
      </p:sp>
      <p:sp>
        <p:nvSpPr>
          <p:cNvPr id="10" name="Textfeld 9"/>
          <p:cNvSpPr txBox="1">
            <a:spLocks noChangeArrowheads="1"/>
          </p:cNvSpPr>
          <p:nvPr/>
        </p:nvSpPr>
        <p:spPr bwMode="auto">
          <a:xfrm>
            <a:off x="818960" y="2843222"/>
            <a:ext cx="1944216"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smtClean="0"/>
              <a:t>Betriebsrundgang</a:t>
            </a:r>
            <a:endParaRPr lang="de-CH" altLang="de-DE" sz="1600" dirty="0"/>
          </a:p>
        </p:txBody>
      </p:sp>
      <p:sp>
        <p:nvSpPr>
          <p:cNvPr id="11" name="Textfeld 10"/>
          <p:cNvSpPr txBox="1">
            <a:spLocks noChangeArrowheads="1"/>
          </p:cNvSpPr>
          <p:nvPr/>
        </p:nvSpPr>
        <p:spPr bwMode="auto">
          <a:xfrm>
            <a:off x="3150301" y="2843222"/>
            <a:ext cx="1944216"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smtClean="0"/>
              <a:t>Betriebsflächen</a:t>
            </a:r>
            <a:endParaRPr lang="de-CH" altLang="de-DE" sz="1600" dirty="0"/>
          </a:p>
        </p:txBody>
      </p:sp>
      <p:sp>
        <p:nvSpPr>
          <p:cNvPr id="12" name="Textfeld 11"/>
          <p:cNvSpPr txBox="1">
            <a:spLocks noChangeArrowheads="1"/>
          </p:cNvSpPr>
          <p:nvPr/>
        </p:nvSpPr>
        <p:spPr bwMode="auto">
          <a:xfrm>
            <a:off x="5456638" y="2843222"/>
            <a:ext cx="2139698"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r>
              <a:rPr lang="de-DE" sz="1600" dirty="0" smtClean="0">
                <a:latin typeface="Arial"/>
              </a:rPr>
              <a:t>Pflanzenproduktion</a:t>
            </a:r>
            <a:endParaRPr lang="de-CH" sz="1600" dirty="0">
              <a:latin typeface="Arial"/>
            </a:endParaRPr>
          </a:p>
        </p:txBody>
      </p:sp>
      <p:sp>
        <p:nvSpPr>
          <p:cNvPr id="13" name="Textfeld 12"/>
          <p:cNvSpPr txBox="1">
            <a:spLocks noChangeArrowheads="1"/>
          </p:cNvSpPr>
          <p:nvPr/>
        </p:nvSpPr>
        <p:spPr bwMode="auto">
          <a:xfrm>
            <a:off x="5471532" y="4081648"/>
            <a:ext cx="2124803"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r>
              <a:rPr lang="de-DE" sz="1600" dirty="0">
                <a:latin typeface="Arial"/>
              </a:rPr>
              <a:t>Tierhaltung</a:t>
            </a:r>
            <a:endParaRPr lang="de-CH" sz="1600" dirty="0">
              <a:latin typeface="Arial"/>
            </a:endParaRPr>
          </a:p>
        </p:txBody>
      </p:sp>
      <p:sp>
        <p:nvSpPr>
          <p:cNvPr id="14" name="Textfeld 13"/>
          <p:cNvSpPr txBox="1">
            <a:spLocks noChangeArrowheads="1"/>
          </p:cNvSpPr>
          <p:nvPr/>
        </p:nvSpPr>
        <p:spPr bwMode="auto">
          <a:xfrm>
            <a:off x="5461149" y="5250686"/>
            <a:ext cx="2135186"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r>
              <a:rPr lang="de-CH" sz="1600" dirty="0" smtClean="0">
                <a:latin typeface="Arial"/>
              </a:rPr>
              <a:t>Management</a:t>
            </a:r>
            <a:endParaRPr lang="de-CH" sz="1600" dirty="0">
              <a:latin typeface="Arial"/>
            </a:endParaRPr>
          </a:p>
        </p:txBody>
      </p:sp>
      <p:sp>
        <p:nvSpPr>
          <p:cNvPr id="15" name="Textfeld 14"/>
          <p:cNvSpPr txBox="1">
            <a:spLocks noChangeArrowheads="1"/>
          </p:cNvSpPr>
          <p:nvPr/>
        </p:nvSpPr>
        <p:spPr bwMode="auto">
          <a:xfrm>
            <a:off x="3125297" y="5250686"/>
            <a:ext cx="1935592"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r>
              <a:rPr lang="fr-CH" sz="1600" dirty="0" smtClean="0">
                <a:latin typeface="Arial"/>
              </a:rPr>
              <a:t>Mitarbeiter</a:t>
            </a:r>
            <a:endParaRPr lang="de-CH" sz="1600" dirty="0">
              <a:latin typeface="Arial"/>
            </a:endParaRPr>
          </a:p>
        </p:txBody>
      </p:sp>
      <p:sp>
        <p:nvSpPr>
          <p:cNvPr id="16" name="Textfeld 15"/>
          <p:cNvSpPr txBox="1">
            <a:spLocks noChangeArrowheads="1"/>
          </p:cNvSpPr>
          <p:nvPr/>
        </p:nvSpPr>
        <p:spPr bwMode="auto">
          <a:xfrm>
            <a:off x="827584" y="5250686"/>
            <a:ext cx="1944216" cy="338554"/>
          </a:xfrm>
          <a:prstGeom prst="rect">
            <a:avLst/>
          </a:prstGeom>
          <a:solidFill>
            <a:schemeClr val="bg1"/>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sz="1600" dirty="0" smtClean="0">
                <a:latin typeface="Arial"/>
              </a:rPr>
              <a:t>Wirtschaftlichkeit</a:t>
            </a:r>
            <a:endParaRPr lang="de-CH" sz="1600" dirty="0">
              <a:latin typeface="Arial"/>
            </a:endParaRPr>
          </a:p>
        </p:txBody>
      </p:sp>
      <p:cxnSp>
        <p:nvCxnSpPr>
          <p:cNvPr id="3" name="Gerade Verbindung mit Pfeil 2"/>
          <p:cNvCxnSpPr/>
          <p:nvPr/>
        </p:nvCxnSpPr>
        <p:spPr>
          <a:xfrm>
            <a:off x="1691680" y="2132928"/>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6200000">
            <a:off x="3096000" y="2999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rot="16200000">
            <a:off x="5436000" y="2999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6480000" y="3332328"/>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480000" y="4509120"/>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5400000">
            <a:off x="5148000" y="5411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5400000">
            <a:off x="2785596" y="5411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6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Nachhaltigkeitsbewertung</a:t>
            </a:r>
            <a:endParaRPr lang="de-CH" dirty="0"/>
          </a:p>
        </p:txBody>
      </p:sp>
      <p:sp>
        <p:nvSpPr>
          <p:cNvPr id="8" name="Inhaltsplatzhalter 7"/>
          <p:cNvSpPr>
            <a:spLocks noGrp="1"/>
          </p:cNvSpPr>
          <p:nvPr>
            <p:ph idx="12"/>
          </p:nvPr>
        </p:nvSpPr>
        <p:spPr/>
        <p:txBody>
          <a:bodyPr>
            <a:normAutofit/>
          </a:bodyPr>
          <a:lstStyle/>
          <a:p>
            <a:r>
              <a:rPr lang="de-CH" dirty="0" smtClean="0"/>
              <a:t>SMART – Ablauf einer Nachhaltigkeitsbewertung</a:t>
            </a:r>
            <a:endParaRPr lang="de-CH" dirty="0"/>
          </a:p>
        </p:txBody>
      </p:sp>
      <p:sp>
        <p:nvSpPr>
          <p:cNvPr id="50" name="Inhaltsplatzhalter 49"/>
          <p:cNvSpPr>
            <a:spLocks noGrp="1"/>
          </p:cNvSpPr>
          <p:nvPr>
            <p:ph idx="14"/>
          </p:nvPr>
        </p:nvSpPr>
        <p:spPr>
          <a:xfrm>
            <a:off x="628650" y="6102208"/>
            <a:ext cx="7886700" cy="279120"/>
          </a:xfrm>
        </p:spPr>
        <p:txBody>
          <a:bodyPr/>
          <a:lstStyle/>
          <a:p>
            <a:r>
              <a:rPr lang="de-CH" dirty="0" smtClean="0"/>
              <a:t>Quelle: SFS</a:t>
            </a:r>
            <a:endParaRPr lang="de-CH" dirty="0"/>
          </a:p>
        </p:txBody>
      </p:sp>
      <p:sp>
        <p:nvSpPr>
          <p:cNvPr id="51" name="Inhaltsplatzhalter 50"/>
          <p:cNvSpPr>
            <a:spLocks noGrp="1"/>
          </p:cNvSpPr>
          <p:nvPr>
            <p:ph sz="quarter" idx="17"/>
          </p:nvPr>
        </p:nvSpPr>
        <p:spPr>
          <a:xfrm>
            <a:off x="639159" y="5324383"/>
            <a:ext cx="7908925" cy="664227"/>
          </a:xfrm>
        </p:spPr>
        <p:txBody>
          <a:bodyPr/>
          <a:lstStyle/>
          <a:p>
            <a:r>
              <a:rPr lang="de-CH" dirty="0"/>
              <a:t>SMART ist eine Methode zur </a:t>
            </a:r>
            <a:r>
              <a:rPr lang="de-CH" dirty="0" smtClean="0"/>
              <a:t>Nachhaltigkeitsbeurteilung</a:t>
            </a:r>
            <a:r>
              <a:rPr lang="de-CH" dirty="0"/>
              <a:t>. </a:t>
            </a:r>
          </a:p>
          <a:p>
            <a:r>
              <a:rPr lang="de-CH" dirty="0"/>
              <a:t>SMART ist kein Label oder Standard</a:t>
            </a:r>
            <a:r>
              <a:rPr lang="de-CH" dirty="0" smtClean="0"/>
              <a:t>.</a:t>
            </a:r>
            <a:endParaRPr lang="de-CH" dirty="0"/>
          </a:p>
        </p:txBody>
      </p:sp>
      <p:sp>
        <p:nvSpPr>
          <p:cNvPr id="6" name="Fußzeilenplatzhalter 5"/>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30</a:t>
            </a:fld>
            <a:endParaRPr lang="de-DE" altLang="de-DE" dirty="0" smtClean="0"/>
          </a:p>
        </p:txBody>
      </p:sp>
      <p:pic>
        <p:nvPicPr>
          <p:cNvPr id="33"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57068" y="2202614"/>
            <a:ext cx="1971316" cy="181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Grafik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5576" y="1785450"/>
            <a:ext cx="1987985" cy="2728222"/>
          </a:xfrm>
          <a:prstGeom prst="rect">
            <a:avLst/>
          </a:prstGeom>
        </p:spPr>
      </p:pic>
      <p:grpSp>
        <p:nvGrpSpPr>
          <p:cNvPr id="2" name="Gruppieren 1"/>
          <p:cNvGrpSpPr/>
          <p:nvPr/>
        </p:nvGrpSpPr>
        <p:grpSpPr>
          <a:xfrm>
            <a:off x="3701920" y="2492896"/>
            <a:ext cx="1952344" cy="2232247"/>
            <a:chOff x="3701920" y="2780928"/>
            <a:chExt cx="1952344" cy="2232247"/>
          </a:xfrm>
        </p:grpSpPr>
        <p:sp>
          <p:nvSpPr>
            <p:cNvPr id="3" name="Ellipse 2"/>
            <p:cNvSpPr/>
            <p:nvPr/>
          </p:nvSpPr>
          <p:spPr>
            <a:xfrm>
              <a:off x="3775830" y="2872569"/>
              <a:ext cx="1798946" cy="624750"/>
            </a:xfrm>
            <a:prstGeom prst="ellipse">
              <a:avLst/>
            </a:prstGeom>
            <a:solidFill>
              <a:schemeClr val="bg1">
                <a:alpha val="40000"/>
              </a:schemeClr>
            </a:solidFill>
          </p:spPr>
          <p:style>
            <a:lnRef idx="0">
              <a:schemeClr val="accent5">
                <a:hueOff val="0"/>
                <a:satOff val="0"/>
                <a:lumOff val="0"/>
                <a:alphaOff val="0"/>
              </a:schemeClr>
            </a:lnRef>
            <a:fillRef idx="1">
              <a:scrgbClr r="0" g="0" b="0"/>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4" name="Pfeil nach unten 3"/>
            <p:cNvSpPr/>
            <p:nvPr/>
          </p:nvSpPr>
          <p:spPr>
            <a:xfrm>
              <a:off x="4503776" y="4530603"/>
              <a:ext cx="348632" cy="388552"/>
            </a:xfrm>
            <a:prstGeom prst="downArrow">
              <a:avLst/>
            </a:prstGeom>
            <a:solidFill>
              <a:schemeClr val="tx1">
                <a:lumMod val="50000"/>
                <a:lumOff val="50000"/>
              </a:schemeClr>
            </a:solidFill>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 name="Freihandform 4"/>
            <p:cNvSpPr/>
            <p:nvPr/>
          </p:nvSpPr>
          <p:spPr>
            <a:xfrm>
              <a:off x="3744849" y="4594816"/>
              <a:ext cx="1866486" cy="418359"/>
            </a:xfrm>
            <a:custGeom>
              <a:avLst/>
              <a:gdLst>
                <a:gd name="connsiteX0" fmla="*/ 0 w 1866486"/>
                <a:gd name="connsiteY0" fmla="*/ 0 h 418359"/>
                <a:gd name="connsiteX1" fmla="*/ 1866486 w 1866486"/>
                <a:gd name="connsiteY1" fmla="*/ 0 h 418359"/>
                <a:gd name="connsiteX2" fmla="*/ 1866486 w 1866486"/>
                <a:gd name="connsiteY2" fmla="*/ 418359 h 418359"/>
                <a:gd name="connsiteX3" fmla="*/ 0 w 1866486"/>
                <a:gd name="connsiteY3" fmla="*/ 418359 h 418359"/>
                <a:gd name="connsiteX4" fmla="*/ 0 w 1866486"/>
                <a:gd name="connsiteY4" fmla="*/ 0 h 41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486" h="418359">
                  <a:moveTo>
                    <a:pt x="0" y="0"/>
                  </a:moveTo>
                  <a:lnTo>
                    <a:pt x="1866486" y="0"/>
                  </a:lnTo>
                  <a:lnTo>
                    <a:pt x="1866486" y="418359"/>
                  </a:lnTo>
                  <a:lnTo>
                    <a:pt x="0" y="418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de-CH" sz="2000" b="1" kern="1200" dirty="0"/>
            </a:p>
          </p:txBody>
        </p:sp>
        <p:sp>
          <p:nvSpPr>
            <p:cNvPr id="9" name="Freihandform 8"/>
            <p:cNvSpPr/>
            <p:nvPr/>
          </p:nvSpPr>
          <p:spPr>
            <a:xfrm>
              <a:off x="4446916" y="3227693"/>
              <a:ext cx="627539" cy="627539"/>
            </a:xfrm>
            <a:custGeom>
              <a:avLst/>
              <a:gdLst>
                <a:gd name="connsiteX0" fmla="*/ 0 w 627539"/>
                <a:gd name="connsiteY0" fmla="*/ 313770 h 627539"/>
                <a:gd name="connsiteX1" fmla="*/ 313770 w 627539"/>
                <a:gd name="connsiteY1" fmla="*/ 0 h 627539"/>
                <a:gd name="connsiteX2" fmla="*/ 627540 w 627539"/>
                <a:gd name="connsiteY2" fmla="*/ 313770 h 627539"/>
                <a:gd name="connsiteX3" fmla="*/ 313770 w 627539"/>
                <a:gd name="connsiteY3" fmla="*/ 627540 h 627539"/>
                <a:gd name="connsiteX4" fmla="*/ 0 w 627539"/>
                <a:gd name="connsiteY4" fmla="*/ 313770 h 6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39" h="627539">
                  <a:moveTo>
                    <a:pt x="0" y="313770"/>
                  </a:moveTo>
                  <a:cubicBezTo>
                    <a:pt x="0" y="140480"/>
                    <a:pt x="140480" y="0"/>
                    <a:pt x="313770" y="0"/>
                  </a:cubicBezTo>
                  <a:cubicBezTo>
                    <a:pt x="487060" y="0"/>
                    <a:pt x="627540" y="140480"/>
                    <a:pt x="627540" y="313770"/>
                  </a:cubicBezTo>
                  <a:cubicBezTo>
                    <a:pt x="627540" y="487060"/>
                    <a:pt x="487060" y="627540"/>
                    <a:pt x="313770" y="627540"/>
                  </a:cubicBezTo>
                  <a:cubicBezTo>
                    <a:pt x="140480" y="627540"/>
                    <a:pt x="0" y="487060"/>
                    <a:pt x="0" y="313770"/>
                  </a:cubicBezTo>
                  <a:close/>
                </a:path>
              </a:pathLst>
            </a:custGeom>
            <a:solidFill>
              <a:srgbClr val="BBE32B"/>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02061" tIns="102061" rIns="102061" bIns="102061" numCol="1" spcCol="1270" anchor="ctr" anchorCtr="0">
              <a:noAutofit/>
            </a:bodyPr>
            <a:lstStyle/>
            <a:p>
              <a:pPr lvl="0" algn="ctr" defTabSz="355600">
                <a:lnSpc>
                  <a:spcPct val="90000"/>
                </a:lnSpc>
                <a:spcBef>
                  <a:spcPct val="0"/>
                </a:spcBef>
                <a:spcAft>
                  <a:spcPct val="35000"/>
                </a:spcAft>
              </a:pPr>
              <a:r>
                <a:rPr lang="de-DE" sz="800" kern="1200" dirty="0" smtClean="0"/>
                <a:t>Management</a:t>
              </a:r>
              <a:endParaRPr lang="de-CH" sz="800" kern="1200" dirty="0"/>
            </a:p>
          </p:txBody>
        </p:sp>
        <p:sp>
          <p:nvSpPr>
            <p:cNvPr id="12" name="Form 11"/>
            <p:cNvSpPr/>
            <p:nvPr/>
          </p:nvSpPr>
          <p:spPr>
            <a:xfrm>
              <a:off x="3701920" y="2989480"/>
              <a:ext cx="1952344" cy="1561875"/>
            </a:xfrm>
            <a:prstGeom prst="funnel">
              <a:avLst/>
            </a:prstGeom>
            <a:solidFill>
              <a:schemeClr val="bg2">
                <a:lumMod val="90000"/>
                <a:alpha val="8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Freihandform 10"/>
            <p:cNvSpPr/>
            <p:nvPr/>
          </p:nvSpPr>
          <p:spPr>
            <a:xfrm>
              <a:off x="4577850" y="2780928"/>
              <a:ext cx="716461" cy="653186"/>
            </a:xfrm>
            <a:custGeom>
              <a:avLst/>
              <a:gdLst>
                <a:gd name="connsiteX0" fmla="*/ 0 w 716461"/>
                <a:gd name="connsiteY0" fmla="*/ 326593 h 653186"/>
                <a:gd name="connsiteX1" fmla="*/ 358231 w 716461"/>
                <a:gd name="connsiteY1" fmla="*/ 0 h 653186"/>
                <a:gd name="connsiteX2" fmla="*/ 716462 w 716461"/>
                <a:gd name="connsiteY2" fmla="*/ 326593 h 653186"/>
                <a:gd name="connsiteX3" fmla="*/ 358231 w 716461"/>
                <a:gd name="connsiteY3" fmla="*/ 653186 h 653186"/>
                <a:gd name="connsiteX4" fmla="*/ 0 w 716461"/>
                <a:gd name="connsiteY4" fmla="*/ 326593 h 65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461" h="653186">
                  <a:moveTo>
                    <a:pt x="0" y="326593"/>
                  </a:moveTo>
                  <a:cubicBezTo>
                    <a:pt x="0" y="146221"/>
                    <a:pt x="160385" y="0"/>
                    <a:pt x="358231" y="0"/>
                  </a:cubicBezTo>
                  <a:cubicBezTo>
                    <a:pt x="556077" y="0"/>
                    <a:pt x="716462" y="146221"/>
                    <a:pt x="716462" y="326593"/>
                  </a:cubicBezTo>
                  <a:cubicBezTo>
                    <a:pt x="716462" y="506965"/>
                    <a:pt x="556077" y="653186"/>
                    <a:pt x="358231" y="653186"/>
                  </a:cubicBezTo>
                  <a:cubicBezTo>
                    <a:pt x="160385" y="653186"/>
                    <a:pt x="0" y="506965"/>
                    <a:pt x="0" y="326593"/>
                  </a:cubicBezTo>
                  <a:close/>
                </a:path>
              </a:pathLst>
            </a:custGeom>
            <a:solidFill>
              <a:srgbClr val="ECD60F"/>
            </a:solidFill>
          </p:spPr>
          <p:style>
            <a:lnRef idx="2">
              <a:schemeClr val="lt1">
                <a:hueOff val="0"/>
                <a:satOff val="0"/>
                <a:lumOff val="0"/>
                <a:alphaOff val="0"/>
              </a:schemeClr>
            </a:lnRef>
            <a:fillRef idx="1">
              <a:scrgbClr r="0" g="0" b="0"/>
            </a:fillRef>
            <a:effectRef idx="0">
              <a:schemeClr val="accent5">
                <a:hueOff val="-9257164"/>
                <a:satOff val="-49122"/>
                <a:lumOff val="1961"/>
                <a:alphaOff val="0"/>
              </a:schemeClr>
            </a:effectRef>
            <a:fontRef idx="minor">
              <a:schemeClr val="lt1"/>
            </a:fontRef>
          </p:style>
          <p:txBody>
            <a:bodyPr spcFirstLastPara="0" vert="horz" wrap="square" lIns="115083" tIns="105817" rIns="115083" bIns="105817" numCol="1" spcCol="1270" anchor="ctr" anchorCtr="0">
              <a:noAutofit/>
            </a:bodyPr>
            <a:lstStyle/>
            <a:p>
              <a:pPr lvl="0" algn="ctr" defTabSz="355600">
                <a:lnSpc>
                  <a:spcPct val="90000"/>
                </a:lnSpc>
                <a:spcBef>
                  <a:spcPct val="0"/>
                </a:spcBef>
                <a:spcAft>
                  <a:spcPct val="35000"/>
                </a:spcAft>
              </a:pPr>
              <a:r>
                <a:rPr lang="de-CH" sz="800" kern="1200" dirty="0" smtClean="0"/>
                <a:t>Mitarbeiter</a:t>
              </a:r>
              <a:endParaRPr lang="de-CH" sz="500" kern="1200" dirty="0"/>
            </a:p>
          </p:txBody>
        </p:sp>
        <p:sp>
          <p:nvSpPr>
            <p:cNvPr id="10" name="Freihandform 9"/>
            <p:cNvSpPr/>
            <p:nvPr/>
          </p:nvSpPr>
          <p:spPr>
            <a:xfrm>
              <a:off x="3980827" y="2945477"/>
              <a:ext cx="627539" cy="627539"/>
            </a:xfrm>
            <a:custGeom>
              <a:avLst/>
              <a:gdLst>
                <a:gd name="connsiteX0" fmla="*/ 0 w 627539"/>
                <a:gd name="connsiteY0" fmla="*/ 313770 h 627539"/>
                <a:gd name="connsiteX1" fmla="*/ 313770 w 627539"/>
                <a:gd name="connsiteY1" fmla="*/ 0 h 627539"/>
                <a:gd name="connsiteX2" fmla="*/ 627540 w 627539"/>
                <a:gd name="connsiteY2" fmla="*/ 313770 h 627539"/>
                <a:gd name="connsiteX3" fmla="*/ 313770 w 627539"/>
                <a:gd name="connsiteY3" fmla="*/ 627540 h 627539"/>
                <a:gd name="connsiteX4" fmla="*/ 0 w 627539"/>
                <a:gd name="connsiteY4" fmla="*/ 313770 h 6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39" h="627539">
                  <a:moveTo>
                    <a:pt x="0" y="313770"/>
                  </a:moveTo>
                  <a:cubicBezTo>
                    <a:pt x="0" y="140480"/>
                    <a:pt x="140480" y="0"/>
                    <a:pt x="313770" y="0"/>
                  </a:cubicBezTo>
                  <a:cubicBezTo>
                    <a:pt x="487060" y="0"/>
                    <a:pt x="627540" y="140480"/>
                    <a:pt x="627540" y="313770"/>
                  </a:cubicBezTo>
                  <a:cubicBezTo>
                    <a:pt x="627540" y="487060"/>
                    <a:pt x="487060" y="627540"/>
                    <a:pt x="313770" y="627540"/>
                  </a:cubicBezTo>
                  <a:cubicBezTo>
                    <a:pt x="140480" y="627540"/>
                    <a:pt x="0" y="487060"/>
                    <a:pt x="0" y="313770"/>
                  </a:cubicBezTo>
                  <a:close/>
                </a:path>
              </a:pathLst>
            </a:custGeom>
            <a:solidFill>
              <a:srgbClr val="7ECA8B"/>
            </a:solidFill>
          </p:spPr>
          <p:style>
            <a:lnRef idx="2">
              <a:schemeClr val="lt1">
                <a:hueOff val="0"/>
                <a:satOff val="0"/>
                <a:lumOff val="0"/>
                <a:alphaOff val="0"/>
              </a:schemeClr>
            </a:lnRef>
            <a:fillRef idx="1">
              <a:scrgbClr r="0" g="0" b="0"/>
            </a:fillRef>
            <a:effectRef idx="0">
              <a:schemeClr val="accent5">
                <a:hueOff val="-4628582"/>
                <a:satOff val="-24561"/>
                <a:lumOff val="980"/>
                <a:alphaOff val="0"/>
              </a:schemeClr>
            </a:effectRef>
            <a:fontRef idx="minor">
              <a:schemeClr val="lt1"/>
            </a:fontRef>
          </p:style>
          <p:txBody>
            <a:bodyPr spcFirstLastPara="0" vert="horz" wrap="square" lIns="102061" tIns="102061" rIns="102061" bIns="102061" numCol="1" spcCol="1270" anchor="ctr" anchorCtr="0">
              <a:noAutofit/>
            </a:bodyPr>
            <a:lstStyle/>
            <a:p>
              <a:pPr lvl="0" algn="ctr" defTabSz="355600">
                <a:lnSpc>
                  <a:spcPct val="90000"/>
                </a:lnSpc>
                <a:spcBef>
                  <a:spcPct val="0"/>
                </a:spcBef>
                <a:spcAft>
                  <a:spcPct val="35000"/>
                </a:spcAft>
              </a:pPr>
              <a:r>
                <a:rPr lang="de-DE" sz="800" kern="1200" dirty="0" smtClean="0"/>
                <a:t>Betriebs-flächen</a:t>
              </a:r>
              <a:endParaRPr lang="de-CH" sz="800" kern="1200" dirty="0"/>
            </a:p>
          </p:txBody>
        </p:sp>
      </p:grpSp>
      <p:grpSp>
        <p:nvGrpSpPr>
          <p:cNvPr id="40" name="Gruppieren 45"/>
          <p:cNvGrpSpPr/>
          <p:nvPr/>
        </p:nvGrpSpPr>
        <p:grpSpPr>
          <a:xfrm>
            <a:off x="3683925" y="1700808"/>
            <a:ext cx="1920371" cy="1058881"/>
            <a:chOff x="3402052" y="1608342"/>
            <a:chExt cx="2538100" cy="1469427"/>
          </a:xfrm>
        </p:grpSpPr>
        <p:sp>
          <p:nvSpPr>
            <p:cNvPr id="41" name="Ellipse 40"/>
            <p:cNvSpPr/>
            <p:nvPr/>
          </p:nvSpPr>
          <p:spPr bwMode="auto">
            <a:xfrm>
              <a:off x="4625912" y="1608342"/>
              <a:ext cx="810183" cy="821355"/>
            </a:xfrm>
            <a:prstGeom prst="ellipse">
              <a:avLst/>
            </a:prstGeom>
            <a:solidFill>
              <a:srgbClr val="8BD949"/>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2" name="Ellipse 41"/>
            <p:cNvSpPr/>
            <p:nvPr/>
          </p:nvSpPr>
          <p:spPr bwMode="auto">
            <a:xfrm>
              <a:off x="5076056" y="2155139"/>
              <a:ext cx="810183" cy="821355"/>
            </a:xfrm>
            <a:prstGeom prst="ellipse">
              <a:avLst/>
            </a:prstGeom>
            <a:solidFill>
              <a:srgbClr val="74D064"/>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3" name="Textfeld 42"/>
            <p:cNvSpPr txBox="1"/>
            <p:nvPr/>
          </p:nvSpPr>
          <p:spPr>
            <a:xfrm>
              <a:off x="5027871" y="2292929"/>
              <a:ext cx="912281" cy="469817"/>
            </a:xfrm>
            <a:prstGeom prst="rect">
              <a:avLst/>
            </a:prstGeom>
            <a:noFill/>
          </p:spPr>
          <p:txBody>
            <a:bodyPr wrap="square" rtlCol="0">
              <a:spAutoFit/>
            </a:bodyPr>
            <a:lstStyle/>
            <a:p>
              <a:pPr algn="ctr"/>
              <a:r>
                <a:rPr lang="de-CH" sz="800" dirty="0" smtClean="0">
                  <a:solidFill>
                    <a:schemeClr val="bg1"/>
                  </a:solidFill>
                </a:rPr>
                <a:t>Pflanzen-produktion</a:t>
              </a:r>
              <a:endParaRPr lang="de-CH" sz="800" dirty="0">
                <a:solidFill>
                  <a:schemeClr val="bg1"/>
                </a:solidFill>
              </a:endParaRPr>
            </a:p>
          </p:txBody>
        </p:sp>
        <p:sp>
          <p:nvSpPr>
            <p:cNvPr id="45" name="Ellipse 44"/>
            <p:cNvSpPr/>
            <p:nvPr/>
          </p:nvSpPr>
          <p:spPr bwMode="auto">
            <a:xfrm>
              <a:off x="3473784" y="2011123"/>
              <a:ext cx="810183" cy="821355"/>
            </a:xfrm>
            <a:prstGeom prst="ellipse">
              <a:avLst/>
            </a:prstGeom>
            <a:solidFill>
              <a:srgbClr val="E78600"/>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6" name="Textfeld 45"/>
            <p:cNvSpPr txBox="1"/>
            <p:nvPr/>
          </p:nvSpPr>
          <p:spPr>
            <a:xfrm>
              <a:off x="3402052" y="2215367"/>
              <a:ext cx="931804" cy="469817"/>
            </a:xfrm>
            <a:prstGeom prst="rect">
              <a:avLst/>
            </a:prstGeom>
            <a:noFill/>
          </p:spPr>
          <p:txBody>
            <a:bodyPr wrap="square" rtlCol="0">
              <a:spAutoFit/>
            </a:bodyPr>
            <a:lstStyle/>
            <a:p>
              <a:pPr algn="ctr"/>
              <a:r>
                <a:rPr lang="de-CH" sz="800" dirty="0" smtClean="0">
                  <a:solidFill>
                    <a:schemeClr val="bg1"/>
                  </a:solidFill>
                </a:rPr>
                <a:t>Wirtschaft-lichkeit</a:t>
              </a:r>
              <a:endParaRPr lang="de-CH" sz="800" dirty="0">
                <a:solidFill>
                  <a:schemeClr val="bg1"/>
                </a:solidFill>
              </a:endParaRPr>
            </a:p>
          </p:txBody>
        </p:sp>
        <p:sp>
          <p:nvSpPr>
            <p:cNvPr id="47" name="Textfeld 46"/>
            <p:cNvSpPr txBox="1"/>
            <p:nvPr/>
          </p:nvSpPr>
          <p:spPr>
            <a:xfrm>
              <a:off x="4673599" y="1808195"/>
              <a:ext cx="714808" cy="469817"/>
            </a:xfrm>
            <a:prstGeom prst="rect">
              <a:avLst/>
            </a:prstGeom>
            <a:noFill/>
          </p:spPr>
          <p:txBody>
            <a:bodyPr wrap="square" rtlCol="0">
              <a:spAutoFit/>
            </a:bodyPr>
            <a:lstStyle/>
            <a:p>
              <a:pPr algn="ctr"/>
              <a:r>
                <a:rPr lang="de-CH" sz="800" dirty="0" smtClean="0">
                  <a:solidFill>
                    <a:schemeClr val="bg1"/>
                  </a:solidFill>
                </a:rPr>
                <a:t>Tier-haltung</a:t>
              </a:r>
              <a:endParaRPr lang="de-CH" sz="800" dirty="0">
                <a:solidFill>
                  <a:schemeClr val="bg1"/>
                </a:solidFill>
              </a:endParaRPr>
            </a:p>
          </p:txBody>
        </p:sp>
        <p:sp>
          <p:nvSpPr>
            <p:cNvPr id="48" name="Ellipse 47"/>
            <p:cNvSpPr/>
            <p:nvPr/>
          </p:nvSpPr>
          <p:spPr bwMode="auto">
            <a:xfrm>
              <a:off x="4121856" y="2256414"/>
              <a:ext cx="810183" cy="821355"/>
            </a:xfrm>
            <a:prstGeom prst="ellipse">
              <a:avLst/>
            </a:prstGeom>
            <a:solidFill>
              <a:srgbClr val="95C7AE"/>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9" name="Textfeld 48"/>
            <p:cNvSpPr txBox="1"/>
            <p:nvPr/>
          </p:nvSpPr>
          <p:spPr>
            <a:xfrm>
              <a:off x="4119199" y="2407756"/>
              <a:ext cx="841758" cy="469817"/>
            </a:xfrm>
            <a:prstGeom prst="rect">
              <a:avLst/>
            </a:prstGeom>
            <a:noFill/>
          </p:spPr>
          <p:txBody>
            <a:bodyPr wrap="square" rtlCol="0">
              <a:spAutoFit/>
            </a:bodyPr>
            <a:lstStyle/>
            <a:p>
              <a:pPr algn="ctr"/>
              <a:r>
                <a:rPr lang="de-CH" sz="800" dirty="0" smtClean="0">
                  <a:solidFill>
                    <a:schemeClr val="bg1"/>
                  </a:solidFill>
                </a:rPr>
                <a:t>Betriebs-rundgang</a:t>
              </a:r>
              <a:endParaRPr lang="de-CH" sz="800" dirty="0">
                <a:solidFill>
                  <a:schemeClr val="bg1"/>
                </a:solidFill>
              </a:endParaRPr>
            </a:p>
          </p:txBody>
        </p:sp>
      </p:grpSp>
      <p:pic>
        <p:nvPicPr>
          <p:cNvPr id="38" name="Grafik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2493" y="4010912"/>
            <a:ext cx="1945891" cy="457185"/>
          </a:xfrm>
          <a:prstGeom prst="rect">
            <a:avLst/>
          </a:prstGeom>
        </p:spPr>
      </p:pic>
      <p:sp>
        <p:nvSpPr>
          <p:cNvPr id="53" name="Textfeld 52"/>
          <p:cNvSpPr txBox="1"/>
          <p:nvPr/>
        </p:nvSpPr>
        <p:spPr>
          <a:xfrm>
            <a:off x="755577" y="4685557"/>
            <a:ext cx="2514900" cy="369332"/>
          </a:xfrm>
          <a:prstGeom prst="rect">
            <a:avLst/>
          </a:prstGeom>
          <a:noFill/>
        </p:spPr>
        <p:txBody>
          <a:bodyPr wrap="square" rtlCol="0">
            <a:spAutoFit/>
          </a:bodyPr>
          <a:lstStyle/>
          <a:p>
            <a:pPr algn="ctr"/>
            <a:r>
              <a:rPr lang="de-CH" sz="1800" b="1" dirty="0" smtClean="0">
                <a:solidFill>
                  <a:schemeClr val="tx1"/>
                </a:solidFill>
              </a:rPr>
              <a:t>1. Betriebserhebung </a:t>
            </a:r>
            <a:endParaRPr lang="de-CH" sz="1800" b="1" dirty="0">
              <a:solidFill>
                <a:schemeClr val="tx1"/>
              </a:solidFill>
            </a:endParaRPr>
          </a:p>
        </p:txBody>
      </p:sp>
      <p:sp>
        <p:nvSpPr>
          <p:cNvPr id="55" name="Textfeld 54"/>
          <p:cNvSpPr txBox="1"/>
          <p:nvPr/>
        </p:nvSpPr>
        <p:spPr>
          <a:xfrm>
            <a:off x="3551817" y="4685557"/>
            <a:ext cx="2252551" cy="369332"/>
          </a:xfrm>
          <a:prstGeom prst="rect">
            <a:avLst/>
          </a:prstGeom>
          <a:noFill/>
        </p:spPr>
        <p:txBody>
          <a:bodyPr wrap="square" rtlCol="0">
            <a:spAutoFit/>
          </a:bodyPr>
          <a:lstStyle/>
          <a:p>
            <a:pPr algn="ctr"/>
            <a:r>
              <a:rPr lang="de-CH" sz="1800" b="1" dirty="0" smtClean="0">
                <a:solidFill>
                  <a:schemeClr val="tx1"/>
                </a:solidFill>
              </a:rPr>
              <a:t>2. Analyse</a:t>
            </a:r>
            <a:endParaRPr lang="de-CH" sz="1800" b="1" dirty="0">
              <a:solidFill>
                <a:schemeClr val="tx1"/>
              </a:solidFill>
            </a:endParaRPr>
          </a:p>
        </p:txBody>
      </p:sp>
      <p:sp>
        <p:nvSpPr>
          <p:cNvPr id="56" name="Textfeld 55"/>
          <p:cNvSpPr txBox="1"/>
          <p:nvPr/>
        </p:nvSpPr>
        <p:spPr>
          <a:xfrm>
            <a:off x="5995135" y="4685557"/>
            <a:ext cx="2252551" cy="369332"/>
          </a:xfrm>
          <a:prstGeom prst="rect">
            <a:avLst/>
          </a:prstGeom>
          <a:noFill/>
        </p:spPr>
        <p:txBody>
          <a:bodyPr wrap="square" rtlCol="0">
            <a:spAutoFit/>
          </a:bodyPr>
          <a:lstStyle/>
          <a:p>
            <a:pPr algn="ctr"/>
            <a:r>
              <a:rPr lang="de-CH" sz="1800" b="1" dirty="0" smtClean="0">
                <a:solidFill>
                  <a:schemeClr val="tx1"/>
                </a:solidFill>
              </a:rPr>
              <a:t>3. Auswertung</a:t>
            </a:r>
            <a:endParaRPr lang="de-CH" sz="1800" b="1" dirty="0">
              <a:solidFill>
                <a:schemeClr val="tx1"/>
              </a:solidFill>
            </a:endParaRPr>
          </a:p>
        </p:txBody>
      </p:sp>
    </p:spTree>
    <p:extLst>
      <p:ext uri="{BB962C8B-B14F-4D97-AF65-F5344CB8AC3E}">
        <p14:creationId xmlns:p14="http://schemas.microsoft.com/office/powerpoint/2010/main" val="183401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338" y="1628800"/>
            <a:ext cx="4745790" cy="3669892"/>
          </a:xfrm>
          <a:prstGeom prst="rect">
            <a:avLst/>
          </a:prstGeom>
          <a:solidFill>
            <a:schemeClr val="bg1"/>
          </a:solidFill>
          <a:extLst/>
        </p:spPr>
      </p:pic>
      <p:sp>
        <p:nvSpPr>
          <p:cNvPr id="27" name="Rechteck 26"/>
          <p:cNvSpPr/>
          <p:nvPr/>
        </p:nvSpPr>
        <p:spPr>
          <a:xfrm>
            <a:off x="755600" y="1482577"/>
            <a:ext cx="4968528" cy="40324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lstStyle/>
          <a:p>
            <a:r>
              <a:rPr lang="de-CH" dirty="0" smtClean="0"/>
              <a:t>SMART – detaillierte Bewertung eines Unterthemas</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SMART, 2015</a:t>
            </a:r>
            <a:endParaRPr lang="de-CH" dirty="0"/>
          </a:p>
        </p:txBody>
      </p:sp>
      <p:graphicFrame>
        <p:nvGraphicFramePr>
          <p:cNvPr id="17" name="Inhaltsplatzhalter 16"/>
          <p:cNvGraphicFramePr>
            <a:graphicFrameLocks noGrp="1"/>
          </p:cNvGraphicFramePr>
          <p:nvPr>
            <p:ph sz="quarter" idx="17"/>
            <p:extLst>
              <p:ext uri="{D42A27DB-BD31-4B8C-83A1-F6EECF244321}">
                <p14:modId xmlns:p14="http://schemas.microsoft.com/office/powerpoint/2010/main" val="4141547943"/>
              </p:ext>
            </p:extLst>
          </p:nvPr>
        </p:nvGraphicFramePr>
        <p:xfrm>
          <a:off x="6081806" y="1499664"/>
          <a:ext cx="2433544" cy="4378752"/>
        </p:xfrm>
        <a:graphic>
          <a:graphicData uri="http://schemas.openxmlformats.org/drawingml/2006/table">
            <a:tbl>
              <a:tblPr bandRow="1">
                <a:tableStyleId>{93296810-A885-4BE3-A3E7-6D5BEEA58F35}</a:tableStyleId>
              </a:tblPr>
              <a:tblGrid>
                <a:gridCol w="2433544"/>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altLang="de-DE" sz="1020" dirty="0" smtClean="0">
                          <a:solidFill>
                            <a:srgbClr val="000000"/>
                          </a:solidFill>
                          <a:latin typeface="Arial" pitchFamily="34" charset="0"/>
                          <a:ea typeface="Times New Roman" pitchFamily="18" charset="0"/>
                          <a:cs typeface="Times New Roman" pitchFamily="18" charset="0"/>
                        </a:rPr>
                        <a:t>In den SAFA Leitlinien formuliertes </a:t>
                      </a:r>
                      <a:r>
                        <a:rPr kumimoji="0" lang="de-DE"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Ziel </a:t>
                      </a:r>
                      <a:r>
                        <a:rPr kumimoji="0" lang="de-DE"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in</a:t>
                      </a:r>
                      <a:r>
                        <a:rPr kumimoji="0" lang="de-DE" altLang="de-DE" sz="1020" b="0"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Bezug auf das jeweilige</a:t>
                      </a:r>
                      <a:r>
                        <a:rPr kumimoji="0" lang="de-DE"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Unterthemas</a:t>
                      </a:r>
                      <a:endParaRPr kumimoji="0" lang="de-DE"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Ebene</a:t>
                      </a:r>
                      <a:r>
                        <a:rPr kumimoji="0" lang="de-DE"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lang="de-DE" altLang="de-DE" sz="1020" dirty="0" smtClean="0">
                          <a:solidFill>
                            <a:srgbClr val="000000"/>
                          </a:solidFill>
                          <a:latin typeface="Arial" pitchFamily="34" charset="0"/>
                          <a:ea typeface="Times New Roman" pitchFamily="18" charset="0"/>
                          <a:cs typeface="Times New Roman" pitchFamily="18" charset="0"/>
                        </a:rPr>
                        <a:t>Untersuchte Ebenen</a:t>
                      </a:r>
                      <a:r>
                        <a:rPr kumimoji="0" lang="de-DE"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der Wertschöpfungskette</a:t>
                      </a:r>
                      <a:endParaRPr kumimoji="0" lang="de-DE"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de-DE" sz="102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Die </a:t>
                      </a:r>
                      <a:r>
                        <a:rPr kumimoji="0" lang="en-US"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Zielerreichung</a:t>
                      </a:r>
                      <a:r>
                        <a:rPr kumimoji="0" lang="en-US"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wird sowohl </a:t>
                      </a:r>
                      <a:r>
                        <a:rPr kumimoji="0" lang="en-US" altLang="de-DE" sz="1020" b="0"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prozentual</a:t>
                      </a:r>
                      <a:r>
                        <a:rPr lang="en-US" altLang="de-DE" sz="1020" dirty="0" smtClean="0">
                          <a:solidFill>
                            <a:schemeClr val="tx1"/>
                          </a:solidFill>
                          <a:latin typeface="Arial" pitchFamily="34" charset="0"/>
                          <a:ea typeface="Times New Roman" pitchFamily="18" charset="0"/>
                          <a:cs typeface="Arial" pitchFamily="34" charset="0"/>
                        </a:rPr>
                        <a:t> </a:t>
                      </a:r>
                      <a:r>
                        <a:rPr kumimoji="0" lang="en-US"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(0% - 100%) als auch mit einem</a:t>
                      </a:r>
                      <a:r>
                        <a:rPr lang="en-US" altLang="de-DE" sz="1020" dirty="0" smtClean="0">
                          <a:solidFill>
                            <a:srgbClr val="000000"/>
                          </a:solidFill>
                          <a:latin typeface="Arial" pitchFamily="34" charset="0"/>
                          <a:ea typeface="Times New Roman" pitchFamily="18" charset="0"/>
                          <a:cs typeface="Times New Roman" pitchFamily="18" charset="0"/>
                        </a:rPr>
                        <a:t>, den Polygonen entsprechenden Farbcode dargestellt.</a:t>
                      </a:r>
                      <a:endParaRPr kumimoji="0" lang="en-US"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altLang="de-DE" sz="102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Der</a:t>
                      </a:r>
                      <a:r>
                        <a:rPr kumimoji="0" lang="de-CH"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Hotspot</a:t>
                      </a:r>
                      <a:r>
                        <a:rPr kumimoji="0" lang="de-CH" altLang="de-DE" sz="1020" b="1"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t>
                      </a:r>
                      <a:r>
                        <a:rPr kumimoji="0" lang="de-CH"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beschreibt mit welcher Gewichtung die Bewertungen der einzelnen</a:t>
                      </a:r>
                      <a:r>
                        <a:rPr kumimoji="0" lang="de-CH" altLang="de-DE" sz="1020" b="0"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t>
                      </a:r>
                      <a:r>
                        <a:rPr kumimoji="0" lang="de-CH"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Ebenen in die Gesamtbewertung einfliessen.</a:t>
                      </a:r>
                      <a:r>
                        <a:rPr kumimoji="0" lang="de-CH" altLang="de-DE" sz="1020" b="0"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Die Gewichtung setzt sich zusammen aus der Verteilung der Nachhaltigkeitsauswirkungen und dem Einfluss des Unternehmens auf die jeweiligen Ebenen.</a:t>
                      </a:r>
                      <a:endParaRPr kumimoji="0" lang="de-CH"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altLang="de-DE" sz="102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Die </a:t>
                      </a:r>
                      <a:r>
                        <a:rPr kumimoji="0" lang="de-CH"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Datenlage </a:t>
                      </a:r>
                      <a:r>
                        <a:rPr kumimoji="0" lang="de-CH"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weist auf die Quantität und/oder Qualität (Alter, Genauigkeit, Verlässlichkeit etc.) der verwendeten Daten hin.</a:t>
                      </a:r>
                      <a:endParaRPr kumimoji="0" lang="de-CH"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Detaillierte</a:t>
                      </a:r>
                      <a:r>
                        <a:rPr kumimoji="0" lang="de-CH" altLang="de-DE" sz="102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Begründung </a:t>
                      </a:r>
                      <a:r>
                        <a:rPr kumimoji="0" lang="de-CH" altLang="de-DE" sz="102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der positiven und negativen Aspekte, welche sich auf die Zielerreichung ausgewirkt haben.</a:t>
                      </a:r>
                      <a:endParaRPr kumimoji="0" lang="de-CH" altLang="de-DE" sz="1020" b="0" i="0" u="none" strike="noStrike" cap="none" normalizeH="0" baseline="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bl>
          </a:graphicData>
        </a:graphic>
      </p:graphicFrame>
      <p:sp>
        <p:nvSpPr>
          <p:cNvPr id="6" name="Fußzeilenplatzhalter 5"/>
          <p:cNvSpPr>
            <a:spLocks noGrp="1"/>
          </p:cNvSpPr>
          <p:nvPr>
            <p:ph type="ftr" sz="quarter" idx="18"/>
          </p:nvPr>
        </p:nvSpPr>
        <p:spPr>
          <a:xfrm>
            <a:off x="628650" y="6429538"/>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31</a:t>
            </a:fld>
            <a:endParaRPr lang="de-DE" altLang="de-DE" dirty="0" smtClean="0"/>
          </a:p>
        </p:txBody>
      </p:sp>
      <p:sp>
        <p:nvSpPr>
          <p:cNvPr id="19" name="Rechteck 18"/>
          <p:cNvSpPr/>
          <p:nvPr/>
        </p:nvSpPr>
        <p:spPr>
          <a:xfrm>
            <a:off x="755600" y="2143587"/>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A</a:t>
            </a:r>
            <a:endParaRPr lang="de-CH" sz="1600" b="1" dirty="0">
              <a:solidFill>
                <a:schemeClr val="bg1"/>
              </a:solidFill>
              <a:latin typeface="Arial" panose="020B0604020202020204"/>
            </a:endParaRPr>
          </a:p>
        </p:txBody>
      </p:sp>
      <p:sp>
        <p:nvSpPr>
          <p:cNvPr id="20" name="Rechteck 19"/>
          <p:cNvSpPr/>
          <p:nvPr/>
        </p:nvSpPr>
        <p:spPr>
          <a:xfrm>
            <a:off x="1194794" y="2528864"/>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a:solidFill>
                  <a:schemeClr val="bg1"/>
                </a:solidFill>
                <a:latin typeface="Arial" panose="020B0604020202020204"/>
              </a:rPr>
              <a:t>B</a:t>
            </a:r>
          </a:p>
        </p:txBody>
      </p:sp>
      <p:sp>
        <p:nvSpPr>
          <p:cNvPr id="23" name="Rechteck 22"/>
          <p:cNvSpPr/>
          <p:nvPr/>
        </p:nvSpPr>
        <p:spPr>
          <a:xfrm>
            <a:off x="756056" y="2744864"/>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C</a:t>
            </a:r>
            <a:endParaRPr lang="de-CH" sz="1600" b="1" dirty="0">
              <a:solidFill>
                <a:schemeClr val="bg1"/>
              </a:solidFill>
              <a:latin typeface="Arial" panose="020B0604020202020204"/>
            </a:endParaRPr>
          </a:p>
        </p:txBody>
      </p:sp>
      <p:sp>
        <p:nvSpPr>
          <p:cNvPr id="24" name="Rechteck 23"/>
          <p:cNvSpPr/>
          <p:nvPr/>
        </p:nvSpPr>
        <p:spPr>
          <a:xfrm>
            <a:off x="756056" y="2951776"/>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D</a:t>
            </a:r>
            <a:endParaRPr lang="de-CH" sz="1600" b="1" dirty="0">
              <a:solidFill>
                <a:schemeClr val="bg1"/>
              </a:solidFill>
              <a:latin typeface="Arial" panose="020B0604020202020204"/>
            </a:endParaRPr>
          </a:p>
        </p:txBody>
      </p:sp>
      <p:sp>
        <p:nvSpPr>
          <p:cNvPr id="25" name="Rechteck 24"/>
          <p:cNvSpPr/>
          <p:nvPr/>
        </p:nvSpPr>
        <p:spPr>
          <a:xfrm>
            <a:off x="1763712" y="3079715"/>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E</a:t>
            </a:r>
            <a:endParaRPr lang="de-CH" sz="1600" b="1" dirty="0">
              <a:solidFill>
                <a:schemeClr val="bg1"/>
              </a:solidFill>
              <a:latin typeface="Arial" panose="020B0604020202020204"/>
            </a:endParaRPr>
          </a:p>
        </p:txBody>
      </p:sp>
      <p:sp>
        <p:nvSpPr>
          <p:cNvPr id="26" name="Rechteck 25"/>
          <p:cNvSpPr/>
          <p:nvPr/>
        </p:nvSpPr>
        <p:spPr>
          <a:xfrm>
            <a:off x="3243233" y="4029163"/>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F</a:t>
            </a:r>
            <a:endParaRPr lang="de-CH" sz="1600" b="1" dirty="0">
              <a:solidFill>
                <a:schemeClr val="bg1"/>
              </a:solidFill>
              <a:latin typeface="Arial" panose="020B0604020202020204"/>
            </a:endParaRPr>
          </a:p>
        </p:txBody>
      </p:sp>
      <p:sp>
        <p:nvSpPr>
          <p:cNvPr id="29" name="Rechteck 28"/>
          <p:cNvSpPr/>
          <p:nvPr/>
        </p:nvSpPr>
        <p:spPr>
          <a:xfrm>
            <a:off x="5865806" y="1588640"/>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A</a:t>
            </a:r>
            <a:endParaRPr lang="de-CH" sz="1600" b="1" dirty="0">
              <a:solidFill>
                <a:schemeClr val="bg1"/>
              </a:solidFill>
              <a:latin typeface="Arial" panose="020B0604020202020204"/>
            </a:endParaRPr>
          </a:p>
        </p:txBody>
      </p:sp>
      <p:sp>
        <p:nvSpPr>
          <p:cNvPr id="32" name="Rechteck 31"/>
          <p:cNvSpPr/>
          <p:nvPr/>
        </p:nvSpPr>
        <p:spPr>
          <a:xfrm>
            <a:off x="5852742" y="2015518"/>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B</a:t>
            </a:r>
            <a:endParaRPr lang="de-CH" sz="1600" b="1" dirty="0">
              <a:solidFill>
                <a:schemeClr val="bg1"/>
              </a:solidFill>
              <a:latin typeface="Arial" panose="020B0604020202020204"/>
            </a:endParaRPr>
          </a:p>
        </p:txBody>
      </p:sp>
      <p:sp>
        <p:nvSpPr>
          <p:cNvPr id="33" name="Rechteck 32"/>
          <p:cNvSpPr/>
          <p:nvPr/>
        </p:nvSpPr>
        <p:spPr>
          <a:xfrm>
            <a:off x="5865806" y="2440474"/>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C</a:t>
            </a:r>
            <a:endParaRPr lang="de-CH" sz="1600" b="1" dirty="0">
              <a:solidFill>
                <a:schemeClr val="bg1"/>
              </a:solidFill>
              <a:latin typeface="Arial" panose="020B0604020202020204"/>
            </a:endParaRPr>
          </a:p>
        </p:txBody>
      </p:sp>
      <p:sp>
        <p:nvSpPr>
          <p:cNvPr id="34" name="Rechteck 33"/>
          <p:cNvSpPr/>
          <p:nvPr/>
        </p:nvSpPr>
        <p:spPr>
          <a:xfrm>
            <a:off x="5865806" y="3148225"/>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D</a:t>
            </a:r>
            <a:endParaRPr lang="de-CH" sz="1600" b="1" dirty="0">
              <a:solidFill>
                <a:schemeClr val="bg1"/>
              </a:solidFill>
              <a:latin typeface="Arial" panose="020B0604020202020204"/>
            </a:endParaRPr>
          </a:p>
        </p:txBody>
      </p:sp>
      <p:sp>
        <p:nvSpPr>
          <p:cNvPr id="35" name="Rechteck 34"/>
          <p:cNvSpPr/>
          <p:nvPr/>
        </p:nvSpPr>
        <p:spPr>
          <a:xfrm>
            <a:off x="5852742" y="4655814"/>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E</a:t>
            </a:r>
            <a:endParaRPr lang="de-CH" sz="1600" b="1" dirty="0">
              <a:solidFill>
                <a:schemeClr val="bg1"/>
              </a:solidFill>
              <a:latin typeface="Arial" panose="020B0604020202020204"/>
            </a:endParaRPr>
          </a:p>
        </p:txBody>
      </p:sp>
      <p:sp>
        <p:nvSpPr>
          <p:cNvPr id="36" name="Rechteck 35"/>
          <p:cNvSpPr/>
          <p:nvPr/>
        </p:nvSpPr>
        <p:spPr>
          <a:xfrm>
            <a:off x="5852742" y="5389065"/>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F</a:t>
            </a:r>
            <a:endParaRPr lang="de-CH" sz="1600" b="1" dirty="0">
              <a:solidFill>
                <a:schemeClr val="bg1"/>
              </a:solidFill>
              <a:latin typeface="Arial" panose="020B0604020202020204"/>
            </a:endParaRPr>
          </a:p>
        </p:txBody>
      </p:sp>
    </p:spTree>
    <p:extLst>
      <p:ext uri="{BB962C8B-B14F-4D97-AF65-F5344CB8AC3E}">
        <p14:creationId xmlns:p14="http://schemas.microsoft.com/office/powerpoint/2010/main" val="3860463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Nachhaltigkeitsbewertung</a:t>
            </a:r>
            <a:endParaRPr lang="de-CH" dirty="0"/>
          </a:p>
        </p:txBody>
      </p:sp>
      <p:sp>
        <p:nvSpPr>
          <p:cNvPr id="3" name="Inhaltsplatzhalter 2"/>
          <p:cNvSpPr>
            <a:spLocks noGrp="1"/>
          </p:cNvSpPr>
          <p:nvPr>
            <p:ph idx="12"/>
          </p:nvPr>
        </p:nvSpPr>
        <p:spPr/>
        <p:txBody>
          <a:bodyPr/>
          <a:lstStyle/>
          <a:p>
            <a:r>
              <a:rPr lang="de-CH" dirty="0" smtClean="0"/>
              <a:t>SMART – Vorteile des SMART-Farmtools</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Vorteile und USP </a:t>
            </a:r>
            <a:r>
              <a:rPr lang="de-CH" dirty="0" smtClean="0"/>
              <a:t>des SMART-Farmtool</a:t>
            </a:r>
            <a:r>
              <a:rPr lang="de-CH" dirty="0"/>
              <a:t>s</a:t>
            </a:r>
            <a:endParaRPr lang="de-CH" dirty="0" smtClean="0"/>
          </a:p>
          <a:p>
            <a:pPr lvl="1"/>
            <a:r>
              <a:rPr lang="de-CH" dirty="0" smtClean="0"/>
              <a:t>SMART-Farm </a:t>
            </a:r>
            <a:r>
              <a:rPr lang="de-CH" dirty="0"/>
              <a:t>beurteilt ihre jeweiligen </a:t>
            </a:r>
            <a:r>
              <a:rPr lang="de-CH" dirty="0" smtClean="0"/>
              <a:t>Versorgungsketten </a:t>
            </a:r>
            <a:r>
              <a:rPr lang="de-CH" dirty="0"/>
              <a:t>in allen Kerndimensionen </a:t>
            </a:r>
            <a:r>
              <a:rPr lang="de-CH" dirty="0" smtClean="0"/>
              <a:t>der Nachhaltigkeit </a:t>
            </a:r>
            <a:r>
              <a:rPr lang="de-CH" dirty="0"/>
              <a:t>auf der Grundlage der neuesten wissenschaftlichen </a:t>
            </a:r>
            <a:r>
              <a:rPr lang="de-CH" dirty="0" smtClean="0"/>
              <a:t>Erkenntnisse. </a:t>
            </a:r>
          </a:p>
          <a:p>
            <a:pPr lvl="1"/>
            <a:r>
              <a:rPr lang="de-CH" dirty="0" smtClean="0"/>
              <a:t>SMART-Farm Farmen wertet </a:t>
            </a:r>
            <a:r>
              <a:rPr lang="de-CH" dirty="0"/>
              <a:t>echte Leistung, nicht Trends oder </a:t>
            </a:r>
            <a:r>
              <a:rPr lang="de-CH" dirty="0" smtClean="0"/>
              <a:t>Pläne. </a:t>
            </a:r>
          </a:p>
          <a:p>
            <a:pPr lvl="1"/>
            <a:r>
              <a:rPr lang="de-CH" dirty="0" smtClean="0"/>
              <a:t>SMART-Farm </a:t>
            </a:r>
            <a:r>
              <a:rPr lang="de-CH" dirty="0"/>
              <a:t>beurteilt die Umsetzung der </a:t>
            </a:r>
            <a:r>
              <a:rPr lang="de-CH" dirty="0" smtClean="0"/>
              <a:t>Massnahmen </a:t>
            </a:r>
            <a:r>
              <a:rPr lang="de-CH" dirty="0"/>
              <a:t>und ermöglicht somit eine </a:t>
            </a:r>
            <a:r>
              <a:rPr lang="de-CH" b="1" dirty="0"/>
              <a:t>glaubwürdige</a:t>
            </a:r>
            <a:r>
              <a:rPr lang="de-CH" dirty="0"/>
              <a:t>, </a:t>
            </a:r>
            <a:r>
              <a:rPr lang="de-CH" b="1" dirty="0"/>
              <a:t>transparente</a:t>
            </a:r>
            <a:r>
              <a:rPr lang="de-CH" dirty="0"/>
              <a:t> und </a:t>
            </a:r>
            <a:r>
              <a:rPr lang="de-CH" b="1" dirty="0"/>
              <a:t>vergleichbare</a:t>
            </a:r>
            <a:r>
              <a:rPr lang="de-CH" dirty="0"/>
              <a:t> Bewertung der Nachhaltigkeitsleistung von landwirtschaftlichen Betrieben mit unterschiedlichen Hintergründen.  </a:t>
            </a:r>
            <a:endParaRPr lang="de-CH" dirty="0" smtClean="0"/>
          </a:p>
          <a:p>
            <a:pPr lvl="1"/>
            <a:r>
              <a:rPr lang="de-CH" dirty="0"/>
              <a:t>SMART-Farm erkennt zuverlässig Risiken und Hotspots in allen Dimensionen der </a:t>
            </a:r>
            <a:r>
              <a:rPr lang="de-CH" dirty="0" smtClean="0"/>
              <a:t>Nachhaltigkeit. Massnahmen </a:t>
            </a:r>
            <a:r>
              <a:rPr lang="de-CH" dirty="0"/>
              <a:t>zur Verbesserung sind leicht </a:t>
            </a:r>
            <a:r>
              <a:rPr lang="de-CH" dirty="0" smtClean="0"/>
              <a:t>abzuleiten</a:t>
            </a:r>
            <a:r>
              <a:rPr lang="de-CH" dirty="0"/>
              <a:t>, </a:t>
            </a:r>
            <a:r>
              <a:rPr lang="de-CH" dirty="0" smtClean="0"/>
              <a:t>dies </a:t>
            </a:r>
            <a:r>
              <a:rPr lang="de-CH" dirty="0"/>
              <a:t>schafft Raum für </a:t>
            </a:r>
            <a:r>
              <a:rPr lang="de-CH" dirty="0" smtClean="0"/>
              <a:t>Innovationen.</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32</a:t>
            </a:fld>
            <a:endParaRPr lang="de-DE" altLang="de-DE" dirty="0" smtClean="0"/>
          </a:p>
        </p:txBody>
      </p:sp>
    </p:spTree>
    <p:extLst>
      <p:ext uri="{BB962C8B-B14F-4D97-AF65-F5344CB8AC3E}">
        <p14:creationId xmlns:p14="http://schemas.microsoft.com/office/powerpoint/2010/main" val="137470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Nachhaltigkeitsbewertung</a:t>
            </a:r>
          </a:p>
        </p:txBody>
      </p:sp>
      <p:sp>
        <p:nvSpPr>
          <p:cNvPr id="3" name="Inhaltsplatzhalter 2"/>
          <p:cNvSpPr>
            <a:spLocks noGrp="1"/>
          </p:cNvSpPr>
          <p:nvPr>
            <p:ph idx="12"/>
          </p:nvPr>
        </p:nvSpPr>
        <p:spPr/>
        <p:txBody>
          <a:bodyPr/>
          <a:lstStyle/>
          <a:p>
            <a:r>
              <a:rPr lang="de-CH" dirty="0" smtClean="0"/>
              <a:t>Herausfordernde Aufgabe unserer Zeit</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Bild: </a:t>
            </a:r>
            <a:r>
              <a:rPr lang="de-CH" dirty="0"/>
              <a:t>G.R. </a:t>
            </a:r>
            <a:r>
              <a:rPr lang="de-CH" dirty="0" smtClean="0"/>
              <a:t>Guzlas</a:t>
            </a:r>
            <a:endParaRPr lang="de-CH" dirty="0"/>
          </a:p>
        </p:txBody>
      </p:sp>
      <p:sp>
        <p:nvSpPr>
          <p:cNvPr id="11" name="Inhaltsplatzhalter 10"/>
          <p:cNvSpPr>
            <a:spLocks noGrp="1"/>
          </p:cNvSpPr>
          <p:nvPr>
            <p:ph sz="quarter" idx="21"/>
          </p:nvPr>
        </p:nvSpPr>
        <p:spPr>
          <a:xfrm>
            <a:off x="6516216" y="1518264"/>
            <a:ext cx="1999134" cy="4503024"/>
          </a:xfrm>
        </p:spPr>
        <p:txBody>
          <a:bodyPr/>
          <a:lstStyle/>
          <a:p>
            <a:r>
              <a:rPr lang="de-CH" dirty="0" smtClean="0"/>
              <a:t>Nachhaltigkeit kann von verschie-denen Seiten an-gegangen werden. </a:t>
            </a:r>
          </a:p>
          <a:p>
            <a:r>
              <a:rPr lang="de-CH" dirty="0" smtClean="0"/>
              <a:t>Sind professionelle Nachhaltigkeits-bewertungstools in den richtigen Händen, entstehen gute Bilder.</a:t>
            </a:r>
            <a:endParaRPr lang="de-CH" dirty="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33</a:t>
            </a:fld>
            <a:endParaRPr lang="de-DE" altLang="de-DE" dirty="0" smtClean="0"/>
          </a:p>
        </p:txBody>
      </p:sp>
      <p:pic>
        <p:nvPicPr>
          <p:cNvPr id="12" name="Picture 4" descr="http://emergent-culture.com/wp-content/uploads/2010/04/12-blind-men-elephant.jpg"/>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657495" y="1543051"/>
            <a:ext cx="5498681" cy="407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99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Nachhaltigkeitsbewertung</a:t>
            </a:r>
          </a:p>
        </p:txBody>
      </p:sp>
      <p:sp>
        <p:nvSpPr>
          <p:cNvPr id="3" name="Inhaltsplatzhalter 2"/>
          <p:cNvSpPr>
            <a:spLocks noGrp="1"/>
          </p:cNvSpPr>
          <p:nvPr>
            <p:ph idx="12"/>
          </p:nvPr>
        </p:nvSpPr>
        <p:spPr/>
        <p:txBody>
          <a:bodyPr/>
          <a:lstStyle/>
          <a:p>
            <a:r>
              <a:rPr lang="de-CH" dirty="0" smtClean="0"/>
              <a:t>Zusammenfassung</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DE" dirty="0" smtClean="0"/>
              <a:t>Nachhaltigkeitsbewertung wird für verschiedene Zwecke eingesetzt.</a:t>
            </a:r>
          </a:p>
          <a:p>
            <a:r>
              <a:rPr lang="de-DE" dirty="0" smtClean="0"/>
              <a:t>Nachhaltigkeitsbewertung umfasst unterschiedliche Ansätze. </a:t>
            </a:r>
          </a:p>
          <a:p>
            <a:r>
              <a:rPr lang="de-DE" dirty="0" smtClean="0"/>
              <a:t>Es gibt keine einheitliche Lösung für Nachhaltigkeitsbewertungen.</a:t>
            </a:r>
          </a:p>
          <a:p>
            <a:r>
              <a:rPr lang="de-DE" dirty="0" smtClean="0"/>
              <a:t>SAFA Leitlinien bieten ein internationales Bezugssystem. </a:t>
            </a:r>
          </a:p>
          <a:p>
            <a:r>
              <a:rPr lang="de-DE" dirty="0" smtClean="0"/>
              <a:t>SMART operationalisiert SAFA Leitlinien.</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34</a:t>
            </a:fld>
            <a:endParaRPr lang="de-DE" altLang="de-DE" dirty="0" smtClean="0"/>
          </a:p>
        </p:txBody>
      </p:sp>
    </p:spTree>
    <p:extLst>
      <p:ext uri="{BB962C8B-B14F-4D97-AF65-F5344CB8AC3E}">
        <p14:creationId xmlns:p14="http://schemas.microsoft.com/office/powerpoint/2010/main" val="213928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in der Landwirtschaft</a:t>
            </a:r>
            <a:endParaRPr lang="de-CH" dirty="0"/>
          </a:p>
        </p:txBody>
      </p:sp>
      <p:sp>
        <p:nvSpPr>
          <p:cNvPr id="3" name="Inhaltsplatzhalter 2"/>
          <p:cNvSpPr>
            <a:spLocks noGrp="1"/>
          </p:cNvSpPr>
          <p:nvPr>
            <p:ph idx="12"/>
          </p:nvPr>
        </p:nvSpPr>
        <p:spPr/>
        <p:txBody>
          <a:bodyPr/>
          <a:lstStyle/>
          <a:p>
            <a:r>
              <a:rPr lang="de-CH" dirty="0" smtClean="0"/>
              <a:t>Vielfalt als Schlüsselfaktor</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a:t>Quelle: NFP59, U. </a:t>
            </a:r>
            <a:r>
              <a:rPr lang="de-CH" dirty="0" smtClean="0"/>
              <a:t>Niggli</a:t>
            </a:r>
            <a:endParaRPr lang="de-CH" dirty="0"/>
          </a:p>
        </p:txBody>
      </p:sp>
      <p:sp>
        <p:nvSpPr>
          <p:cNvPr id="5" name="Inhaltsplatzhalter 4"/>
          <p:cNvSpPr>
            <a:spLocks noGrp="1"/>
          </p:cNvSpPr>
          <p:nvPr>
            <p:ph sz="quarter" idx="17"/>
          </p:nvPr>
        </p:nvSpPr>
        <p:spPr/>
        <p:txBody>
          <a:bodyPr/>
          <a:lstStyle/>
          <a:p>
            <a:r>
              <a:rPr lang="de-CH" dirty="0" smtClean="0"/>
              <a:t>Globale Landwirtschaft und Ernährungsweise sind nicht nachhaltig </a:t>
            </a:r>
          </a:p>
          <a:p>
            <a:pPr lvl="1"/>
            <a:r>
              <a:rPr lang="de-CH" dirty="0" smtClean="0"/>
              <a:t>Staaten binden </a:t>
            </a:r>
            <a:r>
              <a:rPr lang="de-CH" dirty="0" smtClean="0">
                <a:latin typeface="Arial" panose="020B0604020202020204" pitchFamily="34" charset="0"/>
                <a:cs typeface="Arial" panose="020B0604020202020204" pitchFamily="34" charset="0"/>
              </a:rPr>
              <a:t>«</a:t>
            </a:r>
            <a:r>
              <a:rPr lang="de-CH" dirty="0" smtClean="0"/>
              <a:t>grüne</a:t>
            </a:r>
            <a:r>
              <a:rPr lang="de-CH" dirty="0">
                <a:latin typeface="Arial" panose="020B0604020202020204" pitchFamily="34" charset="0"/>
                <a:cs typeface="Arial" panose="020B0604020202020204" pitchFamily="34" charset="0"/>
              </a:rPr>
              <a:t>»</a:t>
            </a:r>
            <a:r>
              <a:rPr lang="de-CH" dirty="0" smtClean="0"/>
              <a:t> Leistungen zu wenig an Direktzahlungen</a:t>
            </a:r>
          </a:p>
          <a:p>
            <a:pPr lvl="1"/>
            <a:r>
              <a:rPr lang="de-CH" dirty="0" smtClean="0"/>
              <a:t>Internationale Bemühungen zur Ökologisierung der Landwirtschaft scheitern</a:t>
            </a:r>
          </a:p>
          <a:p>
            <a:pPr lvl="1"/>
            <a:r>
              <a:rPr lang="de-CH" dirty="0" smtClean="0"/>
              <a:t>60% </a:t>
            </a:r>
            <a:r>
              <a:rPr lang="de-CH" dirty="0"/>
              <a:t>der für die Menschheit überlebenswichtigen Leistungen der Ökosysteme </a:t>
            </a:r>
            <a:r>
              <a:rPr lang="de-CH" dirty="0" smtClean="0"/>
              <a:t>sind zerstört (</a:t>
            </a:r>
            <a:r>
              <a:rPr lang="de-CH" dirty="0"/>
              <a:t>Millennium Ecosystem </a:t>
            </a:r>
            <a:r>
              <a:rPr lang="de-CH" dirty="0" smtClean="0"/>
              <a:t>Assessment)</a:t>
            </a:r>
          </a:p>
          <a:p>
            <a:pPr lvl="1"/>
            <a:r>
              <a:rPr lang="de-CH" dirty="0" smtClean="0"/>
              <a:t>weltweiter Verlust von 5-10 Mio. ha pro Jahr an Landwirtschaftsland </a:t>
            </a:r>
            <a:br>
              <a:rPr lang="de-CH" dirty="0" smtClean="0"/>
            </a:br>
            <a:r>
              <a:rPr lang="de-CH" dirty="0" smtClean="0"/>
              <a:t>(Pimentel</a:t>
            </a:r>
            <a:r>
              <a:rPr lang="de-CH" dirty="0"/>
              <a:t> </a:t>
            </a:r>
            <a:r>
              <a:rPr lang="de-CH" dirty="0" smtClean="0"/>
              <a:t>et al, 1995)</a:t>
            </a:r>
          </a:p>
          <a:p>
            <a:pPr lvl="1"/>
            <a:r>
              <a:rPr lang="de-CH" dirty="0" smtClean="0"/>
              <a:t>50% des </a:t>
            </a:r>
            <a:r>
              <a:rPr lang="de-CH" dirty="0"/>
              <a:t>proprietären Saatgutes </a:t>
            </a:r>
            <a:r>
              <a:rPr lang="de-CH" dirty="0" smtClean="0"/>
              <a:t>stammt von </a:t>
            </a:r>
            <a:r>
              <a:rPr lang="de-CH" dirty="0"/>
              <a:t>den vier wettbewerbsfähigsten Unternehmen </a:t>
            </a:r>
            <a:r>
              <a:rPr lang="de-CH" dirty="0" smtClean="0"/>
              <a:t>(ETC, 2008</a:t>
            </a:r>
            <a:r>
              <a:rPr lang="de-CH" dirty="0"/>
              <a:t>)</a:t>
            </a:r>
            <a:endParaRPr lang="de-CH" dirty="0" smtClean="0"/>
          </a:p>
          <a:p>
            <a:pPr lvl="1"/>
            <a:endParaRPr lang="de-CH" dirty="0"/>
          </a:p>
          <a:p>
            <a:pPr indent="-288000"/>
            <a:r>
              <a:rPr lang="de-CH" dirty="0" smtClean="0"/>
              <a:t>Vielfalt als Schlüsselfaktor</a:t>
            </a:r>
          </a:p>
          <a:p>
            <a:pPr lvl="1"/>
            <a:r>
              <a:rPr lang="de-CH" dirty="0" smtClean="0"/>
              <a:t>landschaftliche </a:t>
            </a:r>
            <a:r>
              <a:rPr lang="de-CH" dirty="0"/>
              <a:t>Kleinstrukturiertheit </a:t>
            </a:r>
            <a:endParaRPr lang="de-CH" dirty="0" smtClean="0"/>
          </a:p>
          <a:p>
            <a:pPr lvl="1"/>
            <a:r>
              <a:rPr lang="de-CH" dirty="0" smtClean="0"/>
              <a:t>Vielfalt </a:t>
            </a:r>
            <a:r>
              <a:rPr lang="de-CH" dirty="0"/>
              <a:t>der betrieblichen Aktivitäten der Bauernfamilien </a:t>
            </a:r>
            <a:endParaRPr lang="de-CH" dirty="0" smtClean="0"/>
          </a:p>
          <a:p>
            <a:pPr lvl="1"/>
            <a:r>
              <a:rPr lang="de-CH" dirty="0" smtClean="0"/>
              <a:t>Artenvielfalt </a:t>
            </a:r>
            <a:r>
              <a:rPr lang="de-CH" dirty="0"/>
              <a:t>auf Feldern und in </a:t>
            </a:r>
            <a:r>
              <a:rPr lang="de-CH" dirty="0" smtClean="0"/>
              <a:t>Böden </a:t>
            </a:r>
          </a:p>
          <a:p>
            <a:pPr lvl="1"/>
            <a:r>
              <a:rPr lang="de-CH" dirty="0" smtClean="0"/>
              <a:t>genetische </a:t>
            </a:r>
            <a:r>
              <a:rPr lang="de-CH" dirty="0"/>
              <a:t>Vielfalt der </a:t>
            </a:r>
            <a:r>
              <a:rPr lang="de-CH" dirty="0" smtClean="0"/>
              <a:t>Nutzpflanzen </a:t>
            </a:r>
            <a:r>
              <a:rPr lang="de-CH" dirty="0"/>
              <a:t>und </a:t>
            </a:r>
            <a:r>
              <a:rPr lang="de-CH" dirty="0" smtClean="0"/>
              <a:t>Nutztiere</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35</a:t>
            </a:fld>
            <a:endParaRPr lang="de-DE" altLang="de-DE" dirty="0" smtClean="0"/>
          </a:p>
        </p:txBody>
      </p:sp>
    </p:spTree>
    <p:extLst>
      <p:ext uri="{BB962C8B-B14F-4D97-AF65-F5344CB8AC3E}">
        <p14:creationId xmlns:p14="http://schemas.microsoft.com/office/powerpoint/2010/main" val="1292690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Konzepte der Suffizienz und Effizienz</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Konzept </a:t>
            </a:r>
            <a:r>
              <a:rPr lang="de-CH" dirty="0"/>
              <a:t>der </a:t>
            </a:r>
            <a:r>
              <a:rPr lang="de-CH" dirty="0" smtClean="0"/>
              <a:t>Suffizienz </a:t>
            </a:r>
          </a:p>
          <a:p>
            <a:pPr lvl="1"/>
            <a:r>
              <a:rPr lang="de-CH" dirty="0" smtClean="0"/>
              <a:t>Sparsame Nutzung endlicher Ressourcen (Wasser, Erdöl, Phosphate) </a:t>
            </a:r>
          </a:p>
          <a:p>
            <a:pPr lvl="1"/>
            <a:r>
              <a:rPr lang="de-CH" dirty="0" smtClean="0"/>
              <a:t>Geschlossene Kreisläufe (Düngungskonzept</a:t>
            </a:r>
            <a:r>
              <a:rPr lang="de-CH" dirty="0"/>
              <a:t>: </a:t>
            </a:r>
            <a:r>
              <a:rPr lang="de-CH" dirty="0" smtClean="0"/>
              <a:t>organische Dünger, Leguminosen, mikrobieller Aufschluss von Nähstoffen, Mykorrhizen, Rhizobakterien) </a:t>
            </a:r>
            <a:r>
              <a:rPr lang="de-CH" dirty="0"/>
              <a:t/>
            </a:r>
            <a:br>
              <a:rPr lang="de-CH" dirty="0"/>
            </a:br>
            <a:endParaRPr lang="de-CH" dirty="0"/>
          </a:p>
          <a:p>
            <a:r>
              <a:rPr lang="de-CH" dirty="0" smtClean="0"/>
              <a:t>Konzept der Effizienz</a:t>
            </a:r>
          </a:p>
          <a:p>
            <a:pPr lvl="1"/>
            <a:r>
              <a:rPr lang="de-CH" dirty="0" smtClean="0"/>
              <a:t>Mit guter Biolandbaupraxis könnten Erträge von mehr als 2 Mio. Kleinbauern in Afrika mehr als verdoppelt werden (</a:t>
            </a:r>
            <a:r>
              <a:rPr lang="de-CH" dirty="0"/>
              <a:t>UNEP-UNCTAD </a:t>
            </a:r>
            <a:r>
              <a:rPr lang="de-CH" dirty="0" smtClean="0"/>
              <a:t>CBTF, 2008</a:t>
            </a:r>
            <a:r>
              <a:rPr lang="de-CH" dirty="0"/>
              <a:t>)</a:t>
            </a:r>
            <a:endParaRPr lang="de-CH" dirty="0" smtClean="0"/>
          </a:p>
          <a:p>
            <a:pPr lvl="1"/>
            <a:r>
              <a:rPr lang="de-CH" dirty="0"/>
              <a:t>Biobetriebe </a:t>
            </a:r>
            <a:r>
              <a:rPr lang="de-CH" dirty="0" smtClean="0"/>
              <a:t>produzieren </a:t>
            </a:r>
            <a:r>
              <a:rPr lang="de-CH" dirty="0"/>
              <a:t>pro eingesetzte Kalorie (Diesel, Elektrizität, usw.) </a:t>
            </a:r>
            <a:r>
              <a:rPr lang="de-CH" dirty="0" smtClean="0"/>
              <a:t>20% mehr </a:t>
            </a:r>
            <a:r>
              <a:rPr lang="de-CH" dirty="0"/>
              <a:t>Output (in Kalorien) als </a:t>
            </a:r>
            <a:r>
              <a:rPr lang="de-CH" dirty="0" smtClean="0"/>
              <a:t>konventionelle (Thünenreport, 2015)</a:t>
            </a:r>
          </a:p>
          <a:p>
            <a:pPr lvl="1"/>
            <a:r>
              <a:rPr lang="de-CH" dirty="0" smtClean="0"/>
              <a:t>Im Biolandbau ist Anteil Kraftfutter in </a:t>
            </a:r>
            <a:r>
              <a:rPr lang="de-CH" dirty="0"/>
              <a:t>der Wiederkäuerfütterung geringer </a:t>
            </a:r>
            <a:r>
              <a:rPr lang="de-CH" dirty="0" smtClean="0"/>
              <a:t>(da Veredelung von Getreide zu Fleisch ineffizient)</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36</a:t>
            </a:fld>
            <a:endParaRPr lang="de-DE" altLang="de-DE" dirty="0" smtClean="0"/>
          </a:p>
        </p:txBody>
      </p:sp>
    </p:spTree>
    <p:extLst>
      <p:ext uri="{BB962C8B-B14F-4D97-AF65-F5344CB8AC3E}">
        <p14:creationId xmlns:p14="http://schemas.microsoft.com/office/powerpoint/2010/main" val="1566430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 des </a:t>
            </a:r>
            <a:r>
              <a:rPr lang="de-CH" dirty="0" smtClean="0"/>
              <a:t>Biolandbaus </a:t>
            </a:r>
            <a:endParaRPr lang="de-CH" dirty="0"/>
          </a:p>
        </p:txBody>
      </p:sp>
      <p:sp>
        <p:nvSpPr>
          <p:cNvPr id="3" name="Inhaltsplatzhalter 2"/>
          <p:cNvSpPr>
            <a:spLocks noGrp="1"/>
          </p:cNvSpPr>
          <p:nvPr>
            <p:ph idx="12"/>
          </p:nvPr>
        </p:nvSpPr>
        <p:spPr/>
        <p:txBody>
          <a:bodyPr/>
          <a:lstStyle/>
          <a:p>
            <a:r>
              <a:rPr lang="de-CH" dirty="0" smtClean="0"/>
              <a:t>Flächenbezogene Umweltwirkungen </a:t>
            </a:r>
            <a:r>
              <a:rPr lang="de-CH" dirty="0"/>
              <a:t>im Vergleich </a:t>
            </a:r>
            <a:r>
              <a:rPr lang="de-CH" dirty="0" smtClean="0"/>
              <a:t>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a:t>Quelle: Schader et al. (2012), basierend auf Stolze et al. (2000), aktualisiert, übersetzt </a:t>
            </a:r>
          </a:p>
          <a:p>
            <a:endParaRPr lang="de-CH" dirty="0"/>
          </a:p>
        </p:txBody>
      </p:sp>
      <p:sp>
        <p:nvSpPr>
          <p:cNvPr id="6" name="Inhaltsplatzhalter 5"/>
          <p:cNvSpPr>
            <a:spLocks noGrp="1"/>
          </p:cNvSpPr>
          <p:nvPr>
            <p:ph sz="quarter" idx="21"/>
          </p:nvPr>
        </p:nvSpPr>
        <p:spPr>
          <a:xfrm>
            <a:off x="6766420" y="1543199"/>
            <a:ext cx="1748930" cy="4276576"/>
          </a:xfrm>
        </p:spPr>
        <p:txBody>
          <a:bodyPr/>
          <a:lstStyle/>
          <a:p>
            <a:r>
              <a:rPr lang="de-CH" sz="1400" dirty="0"/>
              <a:t>Überblick über die flächenbezogenen Umweltwirkungen der biologischen Landwirtschaft im Vergleich zur konventionellen Landwirtschaft </a:t>
            </a:r>
          </a:p>
          <a:p>
            <a:endParaRPr lang="de-CH"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37</a:t>
            </a:fld>
            <a:endParaRPr lang="de-DE" altLang="de-DE" dirty="0" smtClean="0"/>
          </a:p>
        </p:txBody>
      </p:sp>
      <p:sp>
        <p:nvSpPr>
          <p:cNvPr id="5" name="Inhaltsplatzhalter 4"/>
          <p:cNvSpPr>
            <a:spLocks noGrp="1"/>
          </p:cNvSpPr>
          <p:nvPr>
            <p:ph sz="quarter" idx="17"/>
          </p:nvPr>
        </p:nvSpPr>
        <p:spPr/>
        <p:txBody>
          <a:bodyPr/>
          <a:lstStyle/>
          <a:p>
            <a:endParaRPr lang="de-CH" dirty="0"/>
          </a:p>
        </p:txBody>
      </p:sp>
      <p:graphicFrame>
        <p:nvGraphicFramePr>
          <p:cNvPr id="9" name="Objekt 8"/>
          <p:cNvGraphicFramePr>
            <a:graphicFrameLocks noChangeAspect="1"/>
          </p:cNvGraphicFramePr>
          <p:nvPr>
            <p:extLst>
              <p:ext uri="{D42A27DB-BD31-4B8C-83A1-F6EECF244321}">
                <p14:modId xmlns:p14="http://schemas.microsoft.com/office/powerpoint/2010/main" val="1300504285"/>
              </p:ext>
            </p:extLst>
          </p:nvPr>
        </p:nvGraphicFramePr>
        <p:xfrm>
          <a:off x="645740" y="1543199"/>
          <a:ext cx="5870476" cy="4364437"/>
        </p:xfrm>
        <a:graphic>
          <a:graphicData uri="http://schemas.openxmlformats.org/presentationml/2006/ole">
            <mc:AlternateContent xmlns:mc="http://schemas.openxmlformats.org/markup-compatibility/2006">
              <mc:Choice xmlns:v="urn:schemas-microsoft-com:vml" Requires="v">
                <p:oleObj spid="_x0000_s2078" name="Arbeitsblatt" r:id="rId4" imgW="7277028" imgH="5410058" progId="Excel.Sheet.8">
                  <p:embed/>
                </p:oleObj>
              </mc:Choice>
              <mc:Fallback>
                <p:oleObj name="Arbeitsblatt" r:id="rId4" imgW="7277028" imgH="5410058" progId="Excel.Sheet.8">
                  <p:embed/>
                  <p:pic>
                    <p:nvPicPr>
                      <p:cNvPr id="0" name=""/>
                      <p:cNvPicPr/>
                      <p:nvPr/>
                    </p:nvPicPr>
                    <p:blipFill>
                      <a:blip r:embed="rId5"/>
                      <a:stretch>
                        <a:fillRect/>
                      </a:stretch>
                    </p:blipFill>
                    <p:spPr>
                      <a:xfrm>
                        <a:off x="645740" y="1543199"/>
                        <a:ext cx="5870476" cy="4364437"/>
                      </a:xfrm>
                      <a:prstGeom prst="rect">
                        <a:avLst/>
                      </a:prstGeom>
                    </p:spPr>
                  </p:pic>
                </p:oleObj>
              </mc:Fallback>
            </mc:AlternateContent>
          </a:graphicData>
        </a:graphic>
      </p:graphicFrame>
    </p:spTree>
    <p:extLst>
      <p:ext uri="{BB962C8B-B14F-4D97-AF65-F5344CB8AC3E}">
        <p14:creationId xmlns:p14="http://schemas.microsoft.com/office/powerpoint/2010/main" val="1609318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 des Biolandbaus </a:t>
            </a:r>
          </a:p>
        </p:txBody>
      </p:sp>
      <p:sp>
        <p:nvSpPr>
          <p:cNvPr id="3" name="Inhaltsplatzhalter 2"/>
          <p:cNvSpPr>
            <a:spLocks noGrp="1"/>
          </p:cNvSpPr>
          <p:nvPr>
            <p:ph idx="12"/>
          </p:nvPr>
        </p:nvSpPr>
        <p:spPr/>
        <p:txBody>
          <a:bodyPr>
            <a:normAutofit/>
          </a:bodyPr>
          <a:lstStyle/>
          <a:p>
            <a:r>
              <a:rPr lang="de-CH" dirty="0" smtClean="0"/>
              <a:t>Biodiversität – Umweltwirkungen </a:t>
            </a:r>
            <a:r>
              <a:rPr lang="de-CH" dirty="0"/>
              <a:t>im </a:t>
            </a:r>
            <a:r>
              <a:rPr lang="de-CH" dirty="0" smtClean="0"/>
              <a:t>Vergleich</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a:t>Quelle: Gesellschaftliche Leistungen der biologischen Landwirtschaft, </a:t>
            </a:r>
            <a:r>
              <a:rPr lang="de-CH" dirty="0" smtClean="0"/>
              <a:t>FiBL, Niggli et al. (2009)</a:t>
            </a:r>
            <a:endParaRPr lang="de-CH" dirty="0"/>
          </a:p>
          <a:p>
            <a:endParaRPr lang="de-CH" dirty="0"/>
          </a:p>
        </p:txBody>
      </p:sp>
      <p:sp>
        <p:nvSpPr>
          <p:cNvPr id="6" name="Inhaltsplatzhalter 5"/>
          <p:cNvSpPr>
            <a:spLocks noGrp="1"/>
          </p:cNvSpPr>
          <p:nvPr>
            <p:ph sz="quarter" idx="21"/>
          </p:nvPr>
        </p:nvSpPr>
        <p:spPr/>
        <p:txBody>
          <a:bodyPr/>
          <a:lstStyle/>
          <a:p>
            <a:r>
              <a:rPr lang="de-CH" sz="1400" dirty="0"/>
              <a:t>Übersicht über die Auswirkungen </a:t>
            </a:r>
            <a:r>
              <a:rPr lang="de-CH" sz="1400" b="1" dirty="0"/>
              <a:t>biologischer Bewirtschaftung </a:t>
            </a:r>
            <a:r>
              <a:rPr lang="de-CH" sz="1400" dirty="0"/>
              <a:t>auf verschiedene Taxa. Ergebnisse aus </a:t>
            </a:r>
            <a:r>
              <a:rPr lang="de-CH" sz="1400" dirty="0" smtClean="0"/>
              <a:t/>
            </a:r>
            <a:br>
              <a:rPr lang="de-CH" sz="1400" dirty="0" smtClean="0"/>
            </a:br>
            <a:r>
              <a:rPr lang="de-CH" sz="1400" dirty="0" smtClean="0"/>
              <a:t>76 Vergleichsstudien </a:t>
            </a:r>
            <a:r>
              <a:rPr lang="de-CH" sz="1400" dirty="0"/>
              <a:t>(Hole et al. 2005), ergänzt mit </a:t>
            </a:r>
            <a:r>
              <a:rPr lang="de-CH" sz="1400" dirty="0" smtClean="0"/>
              <a:t>neueren Untersuchungen </a:t>
            </a:r>
            <a:r>
              <a:rPr lang="de-CH" sz="1400" dirty="0"/>
              <a:t>(ab 2004-2008). </a:t>
            </a:r>
            <a:r>
              <a:rPr lang="de-CH" sz="1400" dirty="0" smtClean="0"/>
              <a:t/>
            </a:r>
            <a:br>
              <a:rPr lang="de-CH" sz="1400" dirty="0" smtClean="0"/>
            </a:br>
            <a:endParaRPr lang="de-CH" sz="1400" dirty="0" smtClean="0"/>
          </a:p>
          <a:p>
            <a:r>
              <a:rPr lang="de-CH" sz="1400" dirty="0" smtClean="0"/>
              <a:t>Genannt </a:t>
            </a:r>
            <a:r>
              <a:rPr lang="de-CH" sz="1400" dirty="0"/>
              <a:t>sind die Anzahl </a:t>
            </a:r>
            <a:r>
              <a:rPr lang="de-CH" sz="1400" dirty="0" smtClean="0"/>
              <a:t>Untersu-chungen </a:t>
            </a:r>
            <a:r>
              <a:rPr lang="de-CH" sz="1400" dirty="0"/>
              <a:t>mit den entsprechenden Auswirkungen des Biolandbaus.</a:t>
            </a:r>
          </a:p>
          <a:p>
            <a:endParaRPr lang="de-CH"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38</a:t>
            </a:fld>
            <a:endParaRPr lang="de-DE" altLang="de-DE" dirty="0" smtClean="0"/>
          </a:p>
        </p:txBody>
      </p:sp>
      <p:graphicFrame>
        <p:nvGraphicFramePr>
          <p:cNvPr id="10" name="Inhaltsplatzhalter 9"/>
          <p:cNvGraphicFramePr>
            <a:graphicFrameLocks noGrp="1"/>
          </p:cNvGraphicFramePr>
          <p:nvPr>
            <p:ph sz="quarter" idx="17"/>
            <p:extLst>
              <p:ext uri="{D42A27DB-BD31-4B8C-83A1-F6EECF244321}">
                <p14:modId xmlns:p14="http://schemas.microsoft.com/office/powerpoint/2010/main" val="3667418676"/>
              </p:ext>
            </p:extLst>
          </p:nvPr>
        </p:nvGraphicFramePr>
        <p:xfrm>
          <a:off x="646113" y="1543050"/>
          <a:ext cx="5797553" cy="4283997"/>
        </p:xfrm>
        <a:graphic>
          <a:graphicData uri="http://schemas.openxmlformats.org/drawingml/2006/table">
            <a:tbl>
              <a:tblPr firstRow="1" bandRow="1">
                <a:tableStyleId>{F5AB1C69-6EDB-4FF4-983F-18BD219EF322}</a:tableStyleId>
              </a:tblPr>
              <a:tblGrid>
                <a:gridCol w="2269703"/>
                <a:gridCol w="1175950"/>
                <a:gridCol w="1175950"/>
                <a:gridCol w="1175950"/>
              </a:tblGrid>
              <a:tr h="508898">
                <a:tc>
                  <a:txBody>
                    <a:bodyPr/>
                    <a:lstStyle/>
                    <a:p>
                      <a:r>
                        <a:rPr lang="de-CH" dirty="0" smtClean="0">
                          <a:solidFill>
                            <a:schemeClr val="tx1"/>
                          </a:solidFill>
                        </a:rPr>
                        <a:t>Taxa</a:t>
                      </a:r>
                      <a:endParaRPr lang="de-CH" dirty="0">
                        <a:solidFill>
                          <a:schemeClr val="tx1"/>
                        </a:solidFill>
                      </a:endParaRPr>
                    </a:p>
                  </a:txBody>
                  <a:tcPr>
                    <a:solidFill>
                      <a:schemeClr val="bg2">
                        <a:lumMod val="75000"/>
                      </a:schemeClr>
                    </a:solidFill>
                  </a:tcPr>
                </a:tc>
                <a:tc>
                  <a:txBody>
                    <a:bodyPr/>
                    <a:lstStyle/>
                    <a:p>
                      <a:pPr algn="ctr"/>
                      <a:r>
                        <a:rPr lang="de-CH" dirty="0" smtClean="0">
                          <a:solidFill>
                            <a:schemeClr val="tx1"/>
                          </a:solidFill>
                        </a:rPr>
                        <a:t>Positiv</a:t>
                      </a:r>
                      <a:endParaRPr lang="de-CH" dirty="0">
                        <a:solidFill>
                          <a:schemeClr val="tx1"/>
                        </a:solidFill>
                      </a:endParaRPr>
                    </a:p>
                  </a:txBody>
                  <a:tcPr>
                    <a:solidFill>
                      <a:schemeClr val="bg2">
                        <a:lumMod val="75000"/>
                      </a:schemeClr>
                    </a:solidFill>
                  </a:tcPr>
                </a:tc>
                <a:tc>
                  <a:txBody>
                    <a:bodyPr/>
                    <a:lstStyle/>
                    <a:p>
                      <a:pPr algn="ctr"/>
                      <a:r>
                        <a:rPr lang="de-CH" dirty="0" smtClean="0">
                          <a:solidFill>
                            <a:schemeClr val="tx1"/>
                          </a:solidFill>
                        </a:rPr>
                        <a:t>Kein Unterschied</a:t>
                      </a:r>
                      <a:endParaRPr lang="de-CH" dirty="0">
                        <a:solidFill>
                          <a:schemeClr val="tx1"/>
                        </a:solidFill>
                      </a:endParaRPr>
                    </a:p>
                  </a:txBody>
                  <a:tcPr>
                    <a:solidFill>
                      <a:schemeClr val="bg2">
                        <a:lumMod val="75000"/>
                      </a:schemeClr>
                    </a:solidFill>
                  </a:tcPr>
                </a:tc>
                <a:tc>
                  <a:txBody>
                    <a:bodyPr/>
                    <a:lstStyle/>
                    <a:p>
                      <a:pPr algn="ctr"/>
                      <a:r>
                        <a:rPr lang="de-CH" dirty="0" smtClean="0">
                          <a:solidFill>
                            <a:schemeClr val="tx1"/>
                          </a:solidFill>
                        </a:rPr>
                        <a:t>Negativ</a:t>
                      </a:r>
                      <a:endParaRPr lang="de-CH" dirty="0">
                        <a:solidFill>
                          <a:schemeClr val="tx1"/>
                        </a:solidFill>
                      </a:endParaRPr>
                    </a:p>
                  </a:txBody>
                  <a:tcPr>
                    <a:solidFill>
                      <a:schemeClr val="bg2">
                        <a:lumMod val="75000"/>
                      </a:schemeClr>
                    </a:solidFill>
                  </a:tcPr>
                </a:tc>
              </a:tr>
              <a:tr h="320760">
                <a:tc>
                  <a:txBody>
                    <a:bodyPr/>
                    <a:lstStyle/>
                    <a:p>
                      <a:r>
                        <a:rPr lang="de-CH" dirty="0" smtClean="0"/>
                        <a:t>Pflanzen</a:t>
                      </a:r>
                      <a:endParaRPr lang="de-CH" dirty="0">
                        <a:solidFill>
                          <a:schemeClr val="tx1"/>
                        </a:solidFill>
                      </a:endParaRPr>
                    </a:p>
                  </a:txBody>
                  <a:tcPr>
                    <a:solidFill>
                      <a:schemeClr val="bg2">
                        <a:lumMod val="90000"/>
                      </a:schemeClr>
                    </a:solidFill>
                  </a:tcPr>
                </a:tc>
                <a:tc>
                  <a:txBody>
                    <a:bodyPr/>
                    <a:lstStyle/>
                    <a:p>
                      <a:pPr algn="ctr"/>
                      <a:r>
                        <a:rPr lang="de-CH" dirty="0" smtClean="0"/>
                        <a:t>16</a:t>
                      </a:r>
                      <a:endParaRPr lang="de-CH" dirty="0">
                        <a:solidFill>
                          <a:schemeClr val="tx1"/>
                        </a:solidFill>
                      </a:endParaRPr>
                    </a:p>
                  </a:txBody>
                  <a:tcPr>
                    <a:solidFill>
                      <a:schemeClr val="bg2">
                        <a:lumMod val="90000"/>
                      </a:schemeClr>
                    </a:solidFill>
                  </a:tcPr>
                </a:tc>
                <a:tc>
                  <a:txBody>
                    <a:bodyPr/>
                    <a:lstStyle/>
                    <a:p>
                      <a:pPr algn="ctr"/>
                      <a:r>
                        <a:rPr lang="de-CH" dirty="0" smtClean="0"/>
                        <a:t>2</a:t>
                      </a:r>
                      <a:endParaRPr lang="de-CH" dirty="0">
                        <a:solidFill>
                          <a:schemeClr val="tx1"/>
                        </a:solidFill>
                      </a:endParaRPr>
                    </a:p>
                  </a:txBody>
                  <a:tcPr>
                    <a:solidFill>
                      <a:schemeClr val="bg2">
                        <a:lumMod val="90000"/>
                      </a:schemeClr>
                    </a:solidFill>
                  </a:tcPr>
                </a:tc>
                <a:tc>
                  <a:txBody>
                    <a:bodyPr/>
                    <a:lstStyle/>
                    <a:p>
                      <a:pPr algn="ctr"/>
                      <a:endParaRPr lang="de-CH" dirty="0">
                        <a:solidFill>
                          <a:schemeClr val="tx1"/>
                        </a:solidFill>
                      </a:endParaRPr>
                    </a:p>
                  </a:txBody>
                  <a:tcPr>
                    <a:solidFill>
                      <a:schemeClr val="bg2">
                        <a:lumMod val="90000"/>
                      </a:schemeClr>
                    </a:solidFill>
                  </a:tcPr>
                </a:tc>
              </a:tr>
              <a:tr h="320760">
                <a:tc>
                  <a:txBody>
                    <a:bodyPr/>
                    <a:lstStyle/>
                    <a:p>
                      <a:r>
                        <a:rPr lang="de-CH" dirty="0" smtClean="0"/>
                        <a:t>Vögel</a:t>
                      </a:r>
                      <a:endParaRPr lang="de-CH" dirty="0">
                        <a:solidFill>
                          <a:schemeClr val="tx1"/>
                        </a:solidFill>
                      </a:endParaRPr>
                    </a:p>
                  </a:txBody>
                  <a:tcPr>
                    <a:solidFill>
                      <a:schemeClr val="bg2"/>
                    </a:solidFill>
                  </a:tcPr>
                </a:tc>
                <a:tc>
                  <a:txBody>
                    <a:bodyPr/>
                    <a:lstStyle/>
                    <a:p>
                      <a:pPr algn="ctr"/>
                      <a:r>
                        <a:rPr lang="de-CH" dirty="0" smtClean="0"/>
                        <a:t>11</a:t>
                      </a:r>
                      <a:endParaRPr lang="de-CH" dirty="0">
                        <a:solidFill>
                          <a:schemeClr val="tx1"/>
                        </a:solidFill>
                      </a:endParaRPr>
                    </a:p>
                  </a:txBody>
                  <a:tcPr>
                    <a:solidFill>
                      <a:schemeClr val="bg2"/>
                    </a:solidFill>
                  </a:tcPr>
                </a:tc>
                <a:tc>
                  <a:txBody>
                    <a:bodyPr/>
                    <a:lstStyle/>
                    <a:p>
                      <a:pPr algn="ctr"/>
                      <a:r>
                        <a:rPr lang="de-CH" dirty="0" smtClean="0"/>
                        <a:t>2</a:t>
                      </a:r>
                      <a:endParaRPr lang="de-CH" dirty="0">
                        <a:solidFill>
                          <a:schemeClr val="tx1"/>
                        </a:solidFill>
                      </a:endParaRPr>
                    </a:p>
                  </a:txBody>
                  <a:tcPr>
                    <a:solidFill>
                      <a:schemeClr val="bg2"/>
                    </a:solidFill>
                  </a:tcPr>
                </a:tc>
                <a:tc>
                  <a:txBody>
                    <a:bodyPr/>
                    <a:lstStyle/>
                    <a:p>
                      <a:pPr algn="ctr"/>
                      <a:endParaRPr lang="de-CH" dirty="0">
                        <a:solidFill>
                          <a:schemeClr val="tx1"/>
                        </a:solidFill>
                      </a:endParaRPr>
                    </a:p>
                  </a:txBody>
                  <a:tcPr>
                    <a:solidFill>
                      <a:schemeClr val="bg2"/>
                    </a:solidFill>
                  </a:tcPr>
                </a:tc>
              </a:tr>
              <a:tr h="320760">
                <a:tc>
                  <a:txBody>
                    <a:bodyPr/>
                    <a:lstStyle/>
                    <a:p>
                      <a:r>
                        <a:rPr lang="de-CH" dirty="0" smtClean="0"/>
                        <a:t>Säugetiere</a:t>
                      </a:r>
                      <a:endParaRPr lang="de-CH" dirty="0">
                        <a:solidFill>
                          <a:schemeClr val="tx1"/>
                        </a:solidFill>
                      </a:endParaRPr>
                    </a:p>
                  </a:txBody>
                  <a:tcPr>
                    <a:solidFill>
                      <a:schemeClr val="bg2">
                        <a:lumMod val="90000"/>
                      </a:schemeClr>
                    </a:solidFill>
                  </a:tcPr>
                </a:tc>
                <a:tc>
                  <a:txBody>
                    <a:bodyPr/>
                    <a:lstStyle/>
                    <a:p>
                      <a:pPr algn="ctr"/>
                      <a:r>
                        <a:rPr lang="de-CH" dirty="0" smtClean="0"/>
                        <a:t>3</a:t>
                      </a:r>
                      <a:endParaRPr lang="de-CH" dirty="0">
                        <a:solidFill>
                          <a:schemeClr val="tx1"/>
                        </a:solidFill>
                      </a:endParaRPr>
                    </a:p>
                  </a:txBody>
                  <a:tcPr>
                    <a:solidFill>
                      <a:schemeClr val="bg2">
                        <a:lumMod val="90000"/>
                      </a:schemeClr>
                    </a:solidFill>
                  </a:tcPr>
                </a:tc>
                <a:tc>
                  <a:txBody>
                    <a:bodyPr/>
                    <a:lstStyle/>
                    <a:p>
                      <a:pPr algn="ctr"/>
                      <a:endParaRPr lang="de-CH" dirty="0">
                        <a:solidFill>
                          <a:schemeClr val="tx1"/>
                        </a:solidFill>
                      </a:endParaRPr>
                    </a:p>
                  </a:txBody>
                  <a:tcPr>
                    <a:solidFill>
                      <a:schemeClr val="bg2">
                        <a:lumMod val="90000"/>
                      </a:schemeClr>
                    </a:solidFill>
                  </a:tcPr>
                </a:tc>
                <a:tc>
                  <a:txBody>
                    <a:bodyPr/>
                    <a:lstStyle/>
                    <a:p>
                      <a:pPr algn="ctr"/>
                      <a:endParaRPr lang="de-CH" dirty="0">
                        <a:solidFill>
                          <a:schemeClr val="tx1"/>
                        </a:solidFill>
                      </a:endParaRPr>
                    </a:p>
                  </a:txBody>
                  <a:tcPr>
                    <a:solidFill>
                      <a:schemeClr val="bg2">
                        <a:lumMod val="90000"/>
                      </a:schemeClr>
                    </a:solidFill>
                  </a:tcPr>
                </a:tc>
              </a:tr>
              <a:tr h="1341641">
                <a:tc>
                  <a:txBody>
                    <a:bodyPr/>
                    <a:lstStyle/>
                    <a:p>
                      <a:r>
                        <a:rPr lang="de-CH" dirty="0" smtClean="0"/>
                        <a:t>Gliedertiere</a:t>
                      </a:r>
                    </a:p>
                    <a:p>
                      <a:pPr marL="285750" indent="-285750">
                        <a:buFont typeface="Arial" panose="020B0604020202020204" pitchFamily="34" charset="0"/>
                        <a:buChar char="•"/>
                      </a:pPr>
                      <a:r>
                        <a:rPr lang="de-CH" dirty="0" smtClean="0"/>
                        <a:t>Käfer</a:t>
                      </a:r>
                      <a:r>
                        <a:rPr lang="de-CH" baseline="0" dirty="0" smtClean="0"/>
                        <a:t> </a:t>
                      </a:r>
                      <a:r>
                        <a:rPr lang="de-CH" baseline="30000" dirty="0" smtClean="0"/>
                        <a:t>1)</a:t>
                      </a:r>
                    </a:p>
                    <a:p>
                      <a:pPr marL="285750" indent="-285750">
                        <a:buFont typeface="Arial" panose="020B0604020202020204" pitchFamily="34" charset="0"/>
                        <a:buChar char="•"/>
                      </a:pPr>
                      <a:r>
                        <a:rPr lang="de-CH" baseline="0" dirty="0" smtClean="0"/>
                        <a:t>Spinnen </a:t>
                      </a:r>
                    </a:p>
                    <a:p>
                      <a:pPr marL="285750" indent="-285750">
                        <a:buFont typeface="Arial" panose="020B0604020202020204" pitchFamily="34" charset="0"/>
                        <a:buChar char="•"/>
                      </a:pPr>
                      <a:r>
                        <a:rPr lang="de-CH" baseline="0" dirty="0" smtClean="0"/>
                        <a:t>Schmetterlinge </a:t>
                      </a:r>
                    </a:p>
                    <a:p>
                      <a:pPr marL="285750" indent="-285750">
                        <a:buFont typeface="Arial" panose="020B0604020202020204" pitchFamily="34" charset="0"/>
                        <a:buChar char="•"/>
                      </a:pPr>
                      <a:r>
                        <a:rPr lang="de-CH" baseline="0" dirty="0" smtClean="0"/>
                        <a:t>Wildbienen, Bienen</a:t>
                      </a:r>
                    </a:p>
                    <a:p>
                      <a:pPr marL="285750" indent="-285750">
                        <a:buFont typeface="Arial" panose="020B0604020202020204" pitchFamily="34" charset="0"/>
                        <a:buChar char="•"/>
                      </a:pPr>
                      <a:r>
                        <a:rPr lang="de-CH" baseline="0" dirty="0" smtClean="0"/>
                        <a:t>Andere Gliedertiere </a:t>
                      </a:r>
                      <a:r>
                        <a:rPr lang="de-CH" baseline="30000" dirty="0" smtClean="0"/>
                        <a:t>2)</a:t>
                      </a:r>
                      <a:endParaRPr lang="de-CH" baseline="30000" dirty="0" smtClean="0">
                        <a:solidFill>
                          <a:schemeClr val="tx1"/>
                        </a:solidFill>
                      </a:endParaRPr>
                    </a:p>
                  </a:txBody>
                  <a:tcPr>
                    <a:solidFill>
                      <a:schemeClr val="bg2"/>
                    </a:solidFill>
                  </a:tcPr>
                </a:tc>
                <a:tc>
                  <a:txBody>
                    <a:bodyPr/>
                    <a:lstStyle/>
                    <a:p>
                      <a:pPr algn="ctr"/>
                      <a:endParaRPr lang="de-CH" dirty="0" smtClean="0"/>
                    </a:p>
                    <a:p>
                      <a:pPr algn="ctr"/>
                      <a:r>
                        <a:rPr lang="de-CH" dirty="0" smtClean="0"/>
                        <a:t>15</a:t>
                      </a:r>
                    </a:p>
                    <a:p>
                      <a:pPr algn="ctr"/>
                      <a:r>
                        <a:rPr lang="de-CH" dirty="0" smtClean="0"/>
                        <a:t>9</a:t>
                      </a:r>
                    </a:p>
                    <a:p>
                      <a:pPr algn="ctr"/>
                      <a:r>
                        <a:rPr lang="de-CH" dirty="0" smtClean="0"/>
                        <a:t>2</a:t>
                      </a:r>
                    </a:p>
                    <a:p>
                      <a:pPr algn="ctr"/>
                      <a:r>
                        <a:rPr lang="de-CH" dirty="0" smtClean="0"/>
                        <a:t>2</a:t>
                      </a:r>
                    </a:p>
                    <a:p>
                      <a:pPr algn="ctr"/>
                      <a:r>
                        <a:rPr lang="de-CH" dirty="0" smtClean="0"/>
                        <a:t>8</a:t>
                      </a:r>
                      <a:endParaRPr lang="de-CH" dirty="0">
                        <a:solidFill>
                          <a:schemeClr val="tx1"/>
                        </a:solidFill>
                      </a:endParaRPr>
                    </a:p>
                  </a:txBody>
                  <a:tcPr>
                    <a:solidFill>
                      <a:schemeClr val="bg2"/>
                    </a:solidFill>
                  </a:tcPr>
                </a:tc>
                <a:tc>
                  <a:txBody>
                    <a:bodyPr/>
                    <a:lstStyle/>
                    <a:p>
                      <a:pPr algn="ctr"/>
                      <a:endParaRPr lang="de-CH" dirty="0" smtClean="0"/>
                    </a:p>
                    <a:p>
                      <a:pPr algn="ctr"/>
                      <a:r>
                        <a:rPr lang="de-CH" dirty="0" smtClean="0"/>
                        <a:t>4</a:t>
                      </a:r>
                    </a:p>
                    <a:p>
                      <a:pPr algn="ctr"/>
                      <a:r>
                        <a:rPr lang="de-CH" dirty="0" smtClean="0"/>
                        <a:t>4</a:t>
                      </a:r>
                    </a:p>
                    <a:p>
                      <a:pPr algn="ctr"/>
                      <a:r>
                        <a:rPr lang="de-CH" dirty="0" smtClean="0"/>
                        <a:t>1</a:t>
                      </a:r>
                    </a:p>
                    <a:p>
                      <a:pPr algn="ctr"/>
                      <a:endParaRPr lang="de-CH" dirty="0" smtClean="0"/>
                    </a:p>
                    <a:p>
                      <a:pPr algn="ctr"/>
                      <a:r>
                        <a:rPr lang="de-CH" dirty="0" smtClean="0"/>
                        <a:t>3</a:t>
                      </a:r>
                      <a:endParaRPr lang="de-CH" dirty="0">
                        <a:solidFill>
                          <a:schemeClr val="tx1"/>
                        </a:solidFill>
                      </a:endParaRPr>
                    </a:p>
                  </a:txBody>
                  <a:tcPr>
                    <a:solidFill>
                      <a:schemeClr val="bg2"/>
                    </a:solidFill>
                  </a:tcPr>
                </a:tc>
                <a:tc>
                  <a:txBody>
                    <a:bodyPr/>
                    <a:lstStyle/>
                    <a:p>
                      <a:pPr algn="ctr"/>
                      <a:endParaRPr lang="de-CH" dirty="0" smtClean="0"/>
                    </a:p>
                    <a:p>
                      <a:pPr algn="ctr"/>
                      <a:r>
                        <a:rPr lang="de-CH" dirty="0" smtClean="0"/>
                        <a:t>5</a:t>
                      </a:r>
                    </a:p>
                    <a:p>
                      <a:pPr algn="ctr"/>
                      <a:endParaRPr lang="de-CH" dirty="0" smtClean="0"/>
                    </a:p>
                    <a:p>
                      <a:pPr algn="ctr"/>
                      <a:endParaRPr lang="de-CH" dirty="0" smtClean="0"/>
                    </a:p>
                    <a:p>
                      <a:pPr algn="ctr"/>
                      <a:endParaRPr lang="de-CH" dirty="0" smtClean="0"/>
                    </a:p>
                    <a:p>
                      <a:pPr algn="ctr"/>
                      <a:r>
                        <a:rPr lang="de-CH" dirty="0" smtClean="0"/>
                        <a:t>1</a:t>
                      </a:r>
                      <a:endParaRPr lang="de-CH" dirty="0">
                        <a:solidFill>
                          <a:schemeClr val="tx1"/>
                        </a:solidFill>
                      </a:endParaRPr>
                    </a:p>
                  </a:txBody>
                  <a:tcPr>
                    <a:solidFill>
                      <a:schemeClr val="bg2"/>
                    </a:solidFill>
                  </a:tcPr>
                </a:tc>
              </a:tr>
              <a:tr h="320760">
                <a:tc>
                  <a:txBody>
                    <a:bodyPr/>
                    <a:lstStyle/>
                    <a:p>
                      <a:r>
                        <a:rPr lang="de-CH" dirty="0" smtClean="0"/>
                        <a:t>Bodenmikroben </a:t>
                      </a:r>
                      <a:r>
                        <a:rPr lang="de-CH" baseline="30000" dirty="0" smtClean="0"/>
                        <a:t>3)</a:t>
                      </a:r>
                      <a:endParaRPr lang="de-CH" baseline="30000" dirty="0">
                        <a:solidFill>
                          <a:schemeClr val="tx1"/>
                        </a:solidFill>
                      </a:endParaRPr>
                    </a:p>
                  </a:txBody>
                  <a:tcPr>
                    <a:solidFill>
                      <a:schemeClr val="bg2">
                        <a:lumMod val="90000"/>
                      </a:schemeClr>
                    </a:solidFill>
                  </a:tcPr>
                </a:tc>
                <a:tc>
                  <a:txBody>
                    <a:bodyPr/>
                    <a:lstStyle/>
                    <a:p>
                      <a:pPr algn="ctr"/>
                      <a:r>
                        <a:rPr lang="de-CH" dirty="0" smtClean="0"/>
                        <a:t>12</a:t>
                      </a:r>
                      <a:endParaRPr lang="de-CH" dirty="0">
                        <a:solidFill>
                          <a:schemeClr val="tx1"/>
                        </a:solidFill>
                      </a:endParaRPr>
                    </a:p>
                  </a:txBody>
                  <a:tcPr>
                    <a:solidFill>
                      <a:schemeClr val="bg2">
                        <a:lumMod val="90000"/>
                      </a:schemeClr>
                    </a:solidFill>
                  </a:tcPr>
                </a:tc>
                <a:tc>
                  <a:txBody>
                    <a:bodyPr/>
                    <a:lstStyle/>
                    <a:p>
                      <a:pPr algn="ctr"/>
                      <a:r>
                        <a:rPr lang="de-CH" dirty="0" smtClean="0"/>
                        <a:t>8</a:t>
                      </a:r>
                      <a:endParaRPr lang="de-CH" dirty="0">
                        <a:solidFill>
                          <a:schemeClr val="tx1"/>
                        </a:solidFill>
                      </a:endParaRPr>
                    </a:p>
                  </a:txBody>
                  <a:tcPr>
                    <a:solidFill>
                      <a:schemeClr val="bg2">
                        <a:lumMod val="90000"/>
                      </a:schemeClr>
                    </a:solidFill>
                  </a:tcPr>
                </a:tc>
                <a:tc>
                  <a:txBody>
                    <a:bodyPr/>
                    <a:lstStyle/>
                    <a:p>
                      <a:pPr algn="ctr"/>
                      <a:endParaRPr lang="de-CH" dirty="0">
                        <a:solidFill>
                          <a:schemeClr val="tx1"/>
                        </a:solidFill>
                      </a:endParaRPr>
                    </a:p>
                  </a:txBody>
                  <a:tcPr>
                    <a:solidFill>
                      <a:schemeClr val="bg2">
                        <a:lumMod val="90000"/>
                      </a:schemeClr>
                    </a:solidFill>
                  </a:tcPr>
                </a:tc>
              </a:tr>
              <a:tr h="320760">
                <a:tc>
                  <a:txBody>
                    <a:bodyPr/>
                    <a:lstStyle/>
                    <a:p>
                      <a:r>
                        <a:rPr lang="de-CH" dirty="0" smtClean="0"/>
                        <a:t>Regenwürmer</a:t>
                      </a:r>
                      <a:endParaRPr lang="de-CH" dirty="0">
                        <a:solidFill>
                          <a:schemeClr val="tx1"/>
                        </a:solidFill>
                      </a:endParaRPr>
                    </a:p>
                  </a:txBody>
                  <a:tcPr>
                    <a:solidFill>
                      <a:schemeClr val="bg2"/>
                    </a:solidFill>
                  </a:tcPr>
                </a:tc>
                <a:tc>
                  <a:txBody>
                    <a:bodyPr/>
                    <a:lstStyle/>
                    <a:p>
                      <a:pPr algn="ctr"/>
                      <a:r>
                        <a:rPr lang="de-CH" dirty="0" smtClean="0"/>
                        <a:t>8</a:t>
                      </a:r>
                      <a:endParaRPr lang="de-CH" dirty="0">
                        <a:solidFill>
                          <a:schemeClr val="tx1"/>
                        </a:solidFill>
                      </a:endParaRPr>
                    </a:p>
                  </a:txBody>
                  <a:tcPr>
                    <a:solidFill>
                      <a:schemeClr val="bg2"/>
                    </a:solidFill>
                  </a:tcPr>
                </a:tc>
                <a:tc>
                  <a:txBody>
                    <a:bodyPr/>
                    <a:lstStyle/>
                    <a:p>
                      <a:pPr algn="ctr"/>
                      <a:r>
                        <a:rPr lang="de-CH" dirty="0" smtClean="0"/>
                        <a:t>4</a:t>
                      </a:r>
                      <a:endParaRPr lang="de-CH" dirty="0">
                        <a:solidFill>
                          <a:schemeClr val="tx1"/>
                        </a:solidFill>
                      </a:endParaRPr>
                    </a:p>
                  </a:txBody>
                  <a:tcPr>
                    <a:solidFill>
                      <a:schemeClr val="bg2"/>
                    </a:solidFill>
                  </a:tcPr>
                </a:tc>
                <a:tc>
                  <a:txBody>
                    <a:bodyPr/>
                    <a:lstStyle/>
                    <a:p>
                      <a:pPr algn="ctr"/>
                      <a:r>
                        <a:rPr lang="de-CH" dirty="0" smtClean="0"/>
                        <a:t>2</a:t>
                      </a:r>
                      <a:endParaRPr lang="de-CH" dirty="0">
                        <a:solidFill>
                          <a:schemeClr val="tx1"/>
                        </a:solidFill>
                      </a:endParaRPr>
                    </a:p>
                  </a:txBody>
                  <a:tcPr>
                    <a:solidFill>
                      <a:schemeClr val="bg2"/>
                    </a:solidFill>
                  </a:tcPr>
                </a:tc>
              </a:tr>
              <a:tr h="320760">
                <a:tc>
                  <a:txBody>
                    <a:bodyPr/>
                    <a:lstStyle/>
                    <a:p>
                      <a:r>
                        <a:rPr lang="de-CH" dirty="0" smtClean="0"/>
                        <a:t>Total</a:t>
                      </a:r>
                      <a:endParaRPr lang="de-CH" b="1" dirty="0">
                        <a:solidFill>
                          <a:schemeClr val="tx1"/>
                        </a:solidFill>
                      </a:endParaRPr>
                    </a:p>
                  </a:txBody>
                  <a:tcPr>
                    <a:solidFill>
                      <a:schemeClr val="bg2">
                        <a:lumMod val="90000"/>
                      </a:schemeClr>
                    </a:solidFill>
                  </a:tcPr>
                </a:tc>
                <a:tc>
                  <a:txBody>
                    <a:bodyPr/>
                    <a:lstStyle/>
                    <a:p>
                      <a:pPr algn="ctr"/>
                      <a:r>
                        <a:rPr lang="de-CH" dirty="0" smtClean="0"/>
                        <a:t>86</a:t>
                      </a:r>
                      <a:endParaRPr lang="de-CH" b="1" dirty="0">
                        <a:solidFill>
                          <a:schemeClr val="tx1"/>
                        </a:solidFill>
                      </a:endParaRPr>
                    </a:p>
                  </a:txBody>
                  <a:tcPr>
                    <a:solidFill>
                      <a:schemeClr val="bg2">
                        <a:lumMod val="90000"/>
                      </a:schemeClr>
                    </a:solidFill>
                  </a:tcPr>
                </a:tc>
                <a:tc>
                  <a:txBody>
                    <a:bodyPr/>
                    <a:lstStyle/>
                    <a:p>
                      <a:pPr algn="ctr"/>
                      <a:r>
                        <a:rPr lang="de-CH" dirty="0" smtClean="0"/>
                        <a:t>28</a:t>
                      </a:r>
                      <a:endParaRPr lang="de-CH" b="1" dirty="0">
                        <a:solidFill>
                          <a:schemeClr val="tx1"/>
                        </a:solidFill>
                      </a:endParaRPr>
                    </a:p>
                  </a:txBody>
                  <a:tcPr>
                    <a:solidFill>
                      <a:schemeClr val="bg2">
                        <a:lumMod val="90000"/>
                      </a:schemeClr>
                    </a:solidFill>
                  </a:tcPr>
                </a:tc>
                <a:tc>
                  <a:txBody>
                    <a:bodyPr/>
                    <a:lstStyle/>
                    <a:p>
                      <a:pPr algn="ctr"/>
                      <a:r>
                        <a:rPr lang="de-CH" dirty="0" smtClean="0"/>
                        <a:t>8</a:t>
                      </a:r>
                      <a:endParaRPr lang="de-CH" b="1" dirty="0">
                        <a:solidFill>
                          <a:schemeClr val="tx1"/>
                        </a:solidFill>
                      </a:endParaRPr>
                    </a:p>
                  </a:txBody>
                  <a:tcPr>
                    <a:solidFill>
                      <a:schemeClr val="bg2">
                        <a:lumMod val="90000"/>
                      </a:schemeClr>
                    </a:solidFill>
                  </a:tcPr>
                </a:tc>
              </a:tr>
              <a:tr h="508898">
                <a:tc gridSpan="4">
                  <a:txBody>
                    <a:bodyPr/>
                    <a:lstStyle/>
                    <a:p>
                      <a:pPr marL="0" indent="0">
                        <a:buNone/>
                      </a:pPr>
                      <a:r>
                        <a:rPr lang="de-CH" sz="900" dirty="0" smtClean="0"/>
                        <a:t>1) Laufkäfer, Dungkäfer, Kurzflügler</a:t>
                      </a:r>
                    </a:p>
                    <a:p>
                      <a:pPr marL="0" indent="0">
                        <a:buNone/>
                      </a:pPr>
                      <a:r>
                        <a:rPr lang="de-CH" sz="900" dirty="0" smtClean="0"/>
                        <a:t>2) Milben, Wanzen,</a:t>
                      </a:r>
                      <a:r>
                        <a:rPr lang="de-CH" sz="900" baseline="0" dirty="0" smtClean="0"/>
                        <a:t> Tausenfüsser, Fliegen, Wespen</a:t>
                      </a:r>
                    </a:p>
                    <a:p>
                      <a:pPr marL="0" indent="0">
                        <a:buNone/>
                      </a:pPr>
                      <a:r>
                        <a:rPr lang="de-CH" sz="900" baseline="0" dirty="0" smtClean="0"/>
                        <a:t>3) Bakterien, Pilze, Nematoden</a:t>
                      </a:r>
                      <a:endParaRPr lang="de-CH" sz="900" dirty="0" smtClean="0">
                        <a:solidFill>
                          <a:schemeClr val="tx1"/>
                        </a:solidFill>
                      </a:endParaRPr>
                    </a:p>
                  </a:txBody>
                  <a:tcPr>
                    <a:solidFill>
                      <a:schemeClr val="bg1"/>
                    </a:solidFill>
                  </a:tcPr>
                </a:tc>
                <a:tc hMerge="1">
                  <a:txBody>
                    <a:bodyPr/>
                    <a:lstStyle/>
                    <a:p>
                      <a:endParaRPr lang="de-CH"/>
                    </a:p>
                  </a:txBody>
                  <a:tcPr/>
                </a:tc>
                <a:tc hMerge="1">
                  <a:txBody>
                    <a:bodyPr/>
                    <a:lstStyle/>
                    <a:p>
                      <a:endParaRPr lang="de-CH"/>
                    </a:p>
                  </a:txBody>
                  <a:tcPr/>
                </a:tc>
                <a:tc hMerge="1">
                  <a:txBody>
                    <a:bodyPr/>
                    <a:lstStyle/>
                    <a:p>
                      <a:endParaRPr lang="de-CH" dirty="0"/>
                    </a:p>
                  </a:txBody>
                  <a:tcPr/>
                </a:tc>
              </a:tr>
            </a:tbl>
          </a:graphicData>
        </a:graphic>
      </p:graphicFrame>
    </p:spTree>
    <p:extLst>
      <p:ext uri="{BB962C8B-B14F-4D97-AF65-F5344CB8AC3E}">
        <p14:creationId xmlns:p14="http://schemas.microsoft.com/office/powerpoint/2010/main" val="58068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Grundgedanke des Biolandbaus</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a:t>
            </a:fld>
            <a:endParaRPr lang="de-DE" altLang="de-DE" dirty="0" smtClean="0"/>
          </a:p>
        </p:txBody>
      </p:sp>
      <p:pic>
        <p:nvPicPr>
          <p:cNvPr id="7" name="Picture 2" descr="\\10.0.0.100\vol_data_daten\BilderAlfoeldi\Bildarchiv\DiverseBildsammlungen\SchaubilderCoopNaturaplanBroschüre_def\Bilder_fuerFolien\JPG_FuerPPT_verkleinert\Bauernhof.jpg"/>
          <p:cNvPicPr>
            <a:picLocks noChangeAspect="1" noChangeArrowheads="1"/>
          </p:cNvPicPr>
          <p:nvPr/>
        </p:nvPicPr>
        <p:blipFill>
          <a:blip r:embed="rId2">
            <a:extLst>
              <a:ext uri="{28A0092B-C50C-407E-A947-70E740481C1C}">
                <a14:useLocalDpi xmlns:a14="http://schemas.microsoft.com/office/drawing/2010/main" val="0"/>
              </a:ext>
            </a:extLst>
          </a:blip>
          <a:srcRect t="4781"/>
          <a:stretch>
            <a:fillRect/>
          </a:stretch>
        </p:blipFill>
        <p:spPr bwMode="auto">
          <a:xfrm>
            <a:off x="628651" y="1548000"/>
            <a:ext cx="6895677" cy="46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9"/>
          <p:cNvSpPr txBox="1">
            <a:spLocks noChangeArrowheads="1"/>
          </p:cNvSpPr>
          <p:nvPr/>
        </p:nvSpPr>
        <p:spPr bwMode="auto">
          <a:xfrm>
            <a:off x="827584" y="1710000"/>
            <a:ext cx="3600000" cy="584775"/>
          </a:xfrm>
          <a:prstGeom prst="rect">
            <a:avLst/>
          </a:prstGeom>
          <a:solidFill>
            <a:schemeClr val="bg1">
              <a:alpha val="80000"/>
            </a:schemeClr>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Gesamtbetrieb als möglichst geschlossener Nährstoffkreislauf</a:t>
            </a:r>
          </a:p>
        </p:txBody>
      </p:sp>
      <p:sp>
        <p:nvSpPr>
          <p:cNvPr id="9" name="Textfeld 10"/>
          <p:cNvSpPr txBox="1">
            <a:spLocks noChangeArrowheads="1"/>
          </p:cNvSpPr>
          <p:nvPr/>
        </p:nvSpPr>
        <p:spPr bwMode="auto">
          <a:xfrm>
            <a:off x="827584" y="2374345"/>
            <a:ext cx="3600000" cy="584775"/>
          </a:xfrm>
          <a:prstGeom prst="rect">
            <a:avLst/>
          </a:prstGeom>
          <a:solidFill>
            <a:schemeClr val="bg1">
              <a:alpha val="80000"/>
            </a:schemeClr>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600" dirty="0"/>
              <a:t>Ganzer Betrieb muss biologisch bewirtschaftet werden</a:t>
            </a:r>
            <a:endParaRPr lang="de-DE" altLang="de-DE" sz="1600" dirty="0"/>
          </a:p>
        </p:txBody>
      </p:sp>
    </p:spTree>
    <p:extLst>
      <p:ext uri="{BB962C8B-B14F-4D97-AF65-F5344CB8AC3E}">
        <p14:creationId xmlns:p14="http://schemas.microsoft.com/office/powerpoint/2010/main" val="1383084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 in der </a:t>
            </a:r>
            <a:r>
              <a:rPr lang="de-CH" dirty="0" smtClean="0"/>
              <a:t>Landwirtschaft </a:t>
            </a:r>
            <a:endParaRPr lang="de-CH" dirty="0"/>
          </a:p>
        </p:txBody>
      </p:sp>
      <p:sp>
        <p:nvSpPr>
          <p:cNvPr id="3" name="Inhaltsplatzhalter 2"/>
          <p:cNvSpPr>
            <a:spLocks noGrp="1"/>
          </p:cNvSpPr>
          <p:nvPr>
            <p:ph idx="12"/>
          </p:nvPr>
        </p:nvSpPr>
        <p:spPr/>
        <p:txBody>
          <a:bodyPr>
            <a:normAutofit/>
          </a:bodyPr>
          <a:lstStyle/>
          <a:p>
            <a:r>
              <a:rPr lang="de-CH" dirty="0" smtClean="0"/>
              <a:t>Rolle der Landwirtschaft im Kontext des Klimawandels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a:t>Grafik: nach Flessa 2008, </a:t>
            </a:r>
            <a:r>
              <a:rPr lang="de-CH" dirty="0" smtClean="0"/>
              <a:t>angepasst FiBL 2015</a:t>
            </a:r>
            <a:endParaRPr lang="de-CH" dirty="0"/>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39</a:t>
            </a:fld>
            <a:endParaRPr lang="de-DE" altLang="de-DE" dirty="0" smtClean="0"/>
          </a:p>
        </p:txBody>
      </p:sp>
      <p:graphicFrame>
        <p:nvGraphicFramePr>
          <p:cNvPr id="8" name="Diagramm 7"/>
          <p:cNvGraphicFramePr/>
          <p:nvPr>
            <p:extLst>
              <p:ext uri="{D42A27DB-BD31-4B8C-83A1-F6EECF244321}">
                <p14:modId xmlns:p14="http://schemas.microsoft.com/office/powerpoint/2010/main" val="134587273"/>
              </p:ext>
            </p:extLst>
          </p:nvPr>
        </p:nvGraphicFramePr>
        <p:xfrm>
          <a:off x="1654079" y="1437209"/>
          <a:ext cx="5184575" cy="418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p:nvSpPr>
        <p:spPr>
          <a:xfrm>
            <a:off x="5004048" y="1628800"/>
            <a:ext cx="3027904" cy="830997"/>
          </a:xfrm>
          <a:prstGeom prst="rect">
            <a:avLst/>
          </a:prstGeom>
          <a:noFill/>
        </p:spPr>
        <p:txBody>
          <a:bodyPr wrap="square" rtlCol="0">
            <a:spAutoFit/>
          </a:bodyPr>
          <a:lstStyle/>
          <a:p>
            <a:r>
              <a:rPr lang="de-CH" sz="1200" b="1" spc="10" dirty="0" smtClean="0">
                <a:solidFill>
                  <a:schemeClr val="tx1"/>
                </a:solidFill>
              </a:rPr>
              <a:t>Anpassung an den Klimawandel</a:t>
            </a:r>
          </a:p>
          <a:p>
            <a:r>
              <a:rPr lang="de-CH" sz="1200" spc="10" dirty="0" smtClean="0">
                <a:solidFill>
                  <a:schemeClr val="tx1"/>
                </a:solidFill>
              </a:rPr>
              <a:t>Sorten- und Kulturwahl</a:t>
            </a:r>
          </a:p>
          <a:p>
            <a:r>
              <a:rPr lang="de-CH" sz="1200" spc="10" dirty="0" smtClean="0">
                <a:solidFill>
                  <a:schemeClr val="tx1"/>
                </a:solidFill>
              </a:rPr>
              <a:t>Mischkultursysteme</a:t>
            </a:r>
          </a:p>
          <a:p>
            <a:r>
              <a:rPr lang="de-CH" sz="1200" spc="10" dirty="0" smtClean="0">
                <a:solidFill>
                  <a:schemeClr val="tx1"/>
                </a:solidFill>
              </a:rPr>
              <a:t>Ganzjährige Bodenbedeckung</a:t>
            </a:r>
            <a:endParaRPr lang="de-CH" sz="1200" spc="10" dirty="0">
              <a:solidFill>
                <a:schemeClr val="tx1"/>
              </a:solidFill>
            </a:endParaRPr>
          </a:p>
        </p:txBody>
      </p:sp>
      <p:sp>
        <p:nvSpPr>
          <p:cNvPr id="10" name="Textfeld 9"/>
          <p:cNvSpPr txBox="1"/>
          <p:nvPr/>
        </p:nvSpPr>
        <p:spPr>
          <a:xfrm>
            <a:off x="6512648" y="3140968"/>
            <a:ext cx="2523848" cy="1200329"/>
          </a:xfrm>
          <a:prstGeom prst="rect">
            <a:avLst/>
          </a:prstGeom>
          <a:noFill/>
        </p:spPr>
        <p:txBody>
          <a:bodyPr wrap="square" rtlCol="0">
            <a:spAutoFit/>
          </a:bodyPr>
          <a:lstStyle/>
          <a:p>
            <a:r>
              <a:rPr lang="de-CH" sz="1200" b="1" spc="10" dirty="0" smtClean="0">
                <a:solidFill>
                  <a:schemeClr val="tx1"/>
                </a:solidFill>
              </a:rPr>
              <a:t>Emissionen</a:t>
            </a:r>
          </a:p>
          <a:p>
            <a:r>
              <a:rPr lang="de-CH" sz="1200" spc="10" dirty="0" smtClean="0">
                <a:solidFill>
                  <a:schemeClr val="tx1"/>
                </a:solidFill>
              </a:rPr>
              <a:t>N</a:t>
            </a:r>
            <a:r>
              <a:rPr lang="de-CH" sz="1200" spc="10" baseline="-25000" dirty="0" smtClean="0">
                <a:solidFill>
                  <a:schemeClr val="tx1"/>
                </a:solidFill>
              </a:rPr>
              <a:t>2</a:t>
            </a:r>
            <a:r>
              <a:rPr lang="de-CH" sz="1200" spc="10" dirty="0" smtClean="0">
                <a:solidFill>
                  <a:schemeClr val="tx1"/>
                </a:solidFill>
              </a:rPr>
              <a:t>O aus landw. Böden</a:t>
            </a:r>
          </a:p>
          <a:p>
            <a:r>
              <a:rPr lang="de-CH" sz="1200" spc="10" dirty="0" smtClean="0">
                <a:solidFill>
                  <a:schemeClr val="tx1"/>
                </a:solidFill>
              </a:rPr>
              <a:t>CH</a:t>
            </a:r>
            <a:r>
              <a:rPr lang="de-CH" sz="1200" spc="10" baseline="-25000" dirty="0" smtClean="0">
                <a:solidFill>
                  <a:schemeClr val="tx1"/>
                </a:solidFill>
              </a:rPr>
              <a:t>4</a:t>
            </a:r>
            <a:r>
              <a:rPr lang="de-CH" sz="1200" spc="10" dirty="0" smtClean="0">
                <a:solidFill>
                  <a:schemeClr val="tx1"/>
                </a:solidFill>
              </a:rPr>
              <a:t> aus Wiederkäuermägen</a:t>
            </a:r>
          </a:p>
          <a:p>
            <a:r>
              <a:rPr lang="de-CH" sz="1200" spc="10" dirty="0" smtClean="0">
                <a:solidFill>
                  <a:schemeClr val="tx1"/>
                </a:solidFill>
              </a:rPr>
              <a:t>CO</a:t>
            </a:r>
            <a:r>
              <a:rPr lang="de-CH" sz="1200" spc="10" baseline="-25000" dirty="0" smtClean="0">
                <a:solidFill>
                  <a:schemeClr val="tx1"/>
                </a:solidFill>
              </a:rPr>
              <a:t>2</a:t>
            </a:r>
            <a:r>
              <a:rPr lang="de-CH" sz="1200" spc="10" dirty="0" smtClean="0">
                <a:solidFill>
                  <a:schemeClr val="tx1"/>
                </a:solidFill>
              </a:rPr>
              <a:t> aus den bewirtschafteten Moorböden und Landnutzungsänderungen</a:t>
            </a:r>
            <a:endParaRPr lang="de-CH" sz="1200" spc="10" dirty="0">
              <a:solidFill>
                <a:schemeClr val="tx1"/>
              </a:solidFill>
            </a:endParaRPr>
          </a:p>
        </p:txBody>
      </p:sp>
      <p:sp>
        <p:nvSpPr>
          <p:cNvPr id="11" name="Textfeld 10"/>
          <p:cNvSpPr txBox="1"/>
          <p:nvPr/>
        </p:nvSpPr>
        <p:spPr>
          <a:xfrm>
            <a:off x="323528" y="3325634"/>
            <a:ext cx="3027904" cy="1015663"/>
          </a:xfrm>
          <a:prstGeom prst="rect">
            <a:avLst/>
          </a:prstGeom>
          <a:noFill/>
        </p:spPr>
        <p:txBody>
          <a:bodyPr wrap="square" rtlCol="0">
            <a:spAutoFit/>
          </a:bodyPr>
          <a:lstStyle/>
          <a:p>
            <a:r>
              <a:rPr lang="de-CH" sz="1200" b="1" spc="10" dirty="0" smtClean="0">
                <a:solidFill>
                  <a:schemeClr val="tx1"/>
                </a:solidFill>
              </a:rPr>
              <a:t>Schutz vor dem Klimawandel</a:t>
            </a:r>
          </a:p>
          <a:p>
            <a:r>
              <a:rPr lang="de-CH" sz="1200" spc="10" dirty="0" smtClean="0">
                <a:solidFill>
                  <a:schemeClr val="tx1"/>
                </a:solidFill>
              </a:rPr>
              <a:t>Zusätzliche Verbesserung der N-Effizienz</a:t>
            </a:r>
          </a:p>
          <a:p>
            <a:r>
              <a:rPr lang="de-CH" sz="1200" spc="10" dirty="0" smtClean="0">
                <a:solidFill>
                  <a:schemeClr val="tx1"/>
                </a:solidFill>
              </a:rPr>
              <a:t>Verbesserte Tierhaltungssysteme mit Ausrichtung auf Verlängerung der Nutzungsdauer</a:t>
            </a:r>
            <a:endParaRPr lang="de-CH" sz="1200" spc="10" dirty="0">
              <a:solidFill>
                <a:schemeClr val="tx1"/>
              </a:solidFill>
            </a:endParaRPr>
          </a:p>
        </p:txBody>
      </p:sp>
    </p:spTree>
    <p:extLst>
      <p:ext uri="{BB962C8B-B14F-4D97-AF65-F5344CB8AC3E}">
        <p14:creationId xmlns:p14="http://schemas.microsoft.com/office/powerpoint/2010/main" val="3240167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Ziel: Klimaneutraler Acker- und Gemüsebau</a:t>
            </a:r>
            <a:endParaRPr lang="de-CH" dirty="0"/>
          </a:p>
        </p:txBody>
      </p:sp>
      <p:sp>
        <p:nvSpPr>
          <p:cNvPr id="8" name="Inhaltsplatzhalter 7"/>
          <p:cNvSpPr>
            <a:spLocks noGrp="1"/>
          </p:cNvSpPr>
          <p:nvPr>
            <p:ph idx="14"/>
          </p:nvPr>
        </p:nvSpPr>
        <p:spPr>
          <a:xfrm>
            <a:off x="628650" y="6102208"/>
            <a:ext cx="7886700" cy="279120"/>
          </a:xfrm>
        </p:spPr>
        <p:txBody>
          <a:bodyPr/>
          <a:lstStyle/>
          <a:p>
            <a:r>
              <a:rPr lang="de-CH" dirty="0" smtClean="0"/>
              <a:t>Quelle: Klimaneutraler Acker- und </a:t>
            </a:r>
            <a:r>
              <a:rPr lang="de-CH" dirty="0"/>
              <a:t>G</a:t>
            </a:r>
            <a:r>
              <a:rPr lang="de-CH" dirty="0" smtClean="0"/>
              <a:t>emüsebau, FiBL</a:t>
            </a:r>
            <a:endParaRPr lang="de-CH" dirty="0"/>
          </a:p>
        </p:txBody>
      </p:sp>
      <p:sp>
        <p:nvSpPr>
          <p:cNvPr id="10" name="Inhaltsplatzhalter 9"/>
          <p:cNvSpPr>
            <a:spLocks noGrp="1"/>
          </p:cNvSpPr>
          <p:nvPr>
            <p:ph sz="quarter" idx="60"/>
          </p:nvPr>
        </p:nvSpPr>
        <p:spPr/>
        <p:txBody>
          <a:bodyPr/>
          <a:lstStyle/>
          <a:p>
            <a:r>
              <a:rPr lang="de-CH" dirty="0" smtClean="0"/>
              <a:t>Landwirtschaft </a:t>
            </a:r>
            <a:r>
              <a:rPr lang="de-CH" dirty="0"/>
              <a:t>trägt massgeblich zum Klimawandel </a:t>
            </a:r>
            <a:r>
              <a:rPr lang="de-CH" dirty="0" smtClean="0"/>
              <a:t>bei </a:t>
            </a:r>
            <a:endParaRPr lang="de-CH" dirty="0"/>
          </a:p>
          <a:p>
            <a:r>
              <a:rPr lang="de-CH" dirty="0"/>
              <a:t>In der Bodenbearbeitung ist das Pflügen </a:t>
            </a:r>
            <a:r>
              <a:rPr lang="de-CH" dirty="0" smtClean="0"/>
              <a:t>klimawirksam</a:t>
            </a:r>
          </a:p>
          <a:p>
            <a:pPr lvl="1"/>
            <a:r>
              <a:rPr lang="de-CH" dirty="0" smtClean="0"/>
              <a:t>Energie-/Kraftaufwand</a:t>
            </a:r>
          </a:p>
          <a:p>
            <a:pPr lvl="1"/>
            <a:r>
              <a:rPr lang="de-CH" dirty="0" smtClean="0"/>
              <a:t>Freisetzung von Klimagasen</a:t>
            </a:r>
            <a:endParaRPr lang="de-CH" dirty="0"/>
          </a:p>
          <a:p>
            <a:endParaRPr lang="de-CH" dirty="0"/>
          </a:p>
        </p:txBody>
      </p:sp>
      <p:sp>
        <p:nvSpPr>
          <p:cNvPr id="11" name="Inhaltsplatzhalter 10"/>
          <p:cNvSpPr>
            <a:spLocks noGrp="1"/>
          </p:cNvSpPr>
          <p:nvPr>
            <p:ph sz="quarter" idx="61"/>
          </p:nvPr>
        </p:nvSpPr>
        <p:spPr>
          <a:xfrm>
            <a:off x="615142" y="3068960"/>
            <a:ext cx="7908954" cy="2955021"/>
          </a:xfrm>
        </p:spPr>
        <p:txBody>
          <a:bodyPr/>
          <a:lstStyle/>
          <a:p>
            <a:r>
              <a:rPr lang="de-CH" dirty="0" smtClean="0"/>
              <a:t>Dilemma für Biolandbau wegen Verzicht auf Herbizide</a:t>
            </a:r>
          </a:p>
          <a:p>
            <a:pPr lvl="1"/>
            <a:r>
              <a:rPr lang="de-CH" dirty="0" smtClean="0"/>
              <a:t>Mechanische Unkrautkontrolle notwendig, oftmals mit Pflug </a:t>
            </a:r>
          </a:p>
          <a:p>
            <a:pPr lvl="1"/>
            <a:endParaRPr lang="de-CH" dirty="0"/>
          </a:p>
          <a:p>
            <a:pPr indent="-288000"/>
            <a:r>
              <a:rPr lang="de-CH" dirty="0" smtClean="0"/>
              <a:t>Lösungen</a:t>
            </a:r>
          </a:p>
          <a:p>
            <a:pPr lvl="1"/>
            <a:r>
              <a:rPr lang="de-CH" dirty="0" smtClean="0"/>
              <a:t>Reduzierte Bodenbearbeitungstechniken </a:t>
            </a:r>
          </a:p>
          <a:p>
            <a:pPr lvl="1"/>
            <a:r>
              <a:rPr lang="de-CH" dirty="0" smtClean="0"/>
              <a:t>Alternative Pflugformen (z.B. siehe Bild: Schälpflug)</a:t>
            </a:r>
          </a:p>
          <a:p>
            <a:pPr lvl="1"/>
            <a:r>
              <a:rPr lang="de-CH" dirty="0" smtClean="0"/>
              <a:t>Optimierung der Gründüngungsstrategien </a:t>
            </a:r>
          </a:p>
          <a:p>
            <a:pPr lvl="1"/>
            <a:r>
              <a:rPr lang="de-CH" dirty="0" smtClean="0"/>
              <a:t>Nutzung der Rückbindung von CO</a:t>
            </a:r>
            <a:r>
              <a:rPr lang="de-CH" baseline="-25000" dirty="0" smtClean="0"/>
              <a:t>2</a:t>
            </a:r>
            <a:r>
              <a:rPr lang="de-CH" dirty="0" smtClean="0"/>
              <a:t> durch Humusbildung</a:t>
            </a:r>
          </a:p>
          <a:p>
            <a:pPr lvl="1"/>
            <a:r>
              <a:rPr lang="de-CH" dirty="0" smtClean="0"/>
              <a:t>Precision Farming</a:t>
            </a:r>
            <a:endParaRPr lang="de-CH" dirty="0"/>
          </a:p>
        </p:txBody>
      </p:sp>
      <p:sp>
        <p:nvSpPr>
          <p:cNvPr id="6" name="Fußzeilenplatzhalter 5"/>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40</a:t>
            </a:fld>
            <a:endParaRPr lang="de-DE" altLang="de-DE" dirty="0" smtClean="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572806"/>
            <a:ext cx="1711325" cy="1394638"/>
          </a:xfrm>
        </p:spPr>
      </p:pic>
    </p:spTree>
    <p:extLst>
      <p:ext uri="{BB962C8B-B14F-4D97-AF65-F5344CB8AC3E}">
        <p14:creationId xmlns:p14="http://schemas.microsoft.com/office/powerpoint/2010/main" val="3392345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Klimastrategie der Bio Suisse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2893699" y="1484784"/>
            <a:ext cx="5621651" cy="1344399"/>
          </a:xfrm>
        </p:spPr>
        <p:txBody>
          <a:bodyPr/>
          <a:lstStyle/>
          <a:p>
            <a:r>
              <a:rPr lang="de-CH" dirty="0" smtClean="0"/>
              <a:t>Förderung Humus-, Kohlenstoffgehalt im Boden </a:t>
            </a:r>
          </a:p>
          <a:p>
            <a:pPr lvl="1"/>
            <a:r>
              <a:rPr lang="de-CH" dirty="0" smtClean="0"/>
              <a:t>organischer </a:t>
            </a:r>
            <a:r>
              <a:rPr lang="de-CH" dirty="0"/>
              <a:t>Dünger, breite </a:t>
            </a:r>
            <a:r>
              <a:rPr lang="de-CH" dirty="0" smtClean="0"/>
              <a:t>Fruchtfolgen mit mehrjährigen </a:t>
            </a:r>
            <a:r>
              <a:rPr lang="de-CH" dirty="0"/>
              <a:t>Kleegraswiesen, </a:t>
            </a:r>
            <a:r>
              <a:rPr lang="de-CH" dirty="0" smtClean="0"/>
              <a:t>Bodenbedeckung, </a:t>
            </a:r>
            <a:r>
              <a:rPr lang="de-CH" dirty="0"/>
              <a:t>bodenschonende Bearbeitung </a:t>
            </a:r>
          </a:p>
        </p:txBody>
      </p:sp>
      <p:sp>
        <p:nvSpPr>
          <p:cNvPr id="7" name="Inhaltsplatzhalter 6"/>
          <p:cNvSpPr>
            <a:spLocks noGrp="1"/>
          </p:cNvSpPr>
          <p:nvPr>
            <p:ph sz="quarter" idx="54"/>
          </p:nvPr>
        </p:nvSpPr>
        <p:spPr>
          <a:xfrm>
            <a:off x="2900453" y="2925774"/>
            <a:ext cx="5621651" cy="1344399"/>
          </a:xfrm>
        </p:spPr>
        <p:txBody>
          <a:bodyPr/>
          <a:lstStyle/>
          <a:p>
            <a:r>
              <a:rPr lang="de-CH" dirty="0" smtClean="0"/>
              <a:t>Verbot Kunstdünger und Pestizide, </a:t>
            </a:r>
            <a:br>
              <a:rPr lang="de-CH" dirty="0" smtClean="0"/>
            </a:br>
            <a:r>
              <a:rPr lang="de-CH" dirty="0" smtClean="0"/>
              <a:t>Distanzlimiten für Hofdüngertransporte</a:t>
            </a:r>
          </a:p>
          <a:p>
            <a:pPr lvl="1"/>
            <a:r>
              <a:rPr lang="de-CH" dirty="0" smtClean="0"/>
              <a:t>Stattdessen organische Hof-/Handelsdünger und mechanische Unkrautregulierung (da geringere Lachgasemissionen und Einsparungen an Energie)</a:t>
            </a:r>
            <a:endParaRPr lang="de-CH" dirty="0"/>
          </a:p>
        </p:txBody>
      </p:sp>
      <p:sp>
        <p:nvSpPr>
          <p:cNvPr id="9" name="Inhaltsplatzhalter 8"/>
          <p:cNvSpPr>
            <a:spLocks noGrp="1"/>
          </p:cNvSpPr>
          <p:nvPr>
            <p:ph sz="quarter" idx="56"/>
          </p:nvPr>
        </p:nvSpPr>
        <p:spPr>
          <a:xfrm>
            <a:off x="2900453" y="4388857"/>
            <a:ext cx="5621651" cy="1344399"/>
          </a:xfrm>
        </p:spPr>
        <p:txBody>
          <a:bodyPr/>
          <a:lstStyle/>
          <a:p>
            <a:r>
              <a:rPr lang="de-CH" dirty="0" smtClean="0"/>
              <a:t>Einschränkung beim Heizen von Gewächshäusern </a:t>
            </a:r>
          </a:p>
          <a:p>
            <a:pPr lvl="1"/>
            <a:r>
              <a:rPr lang="de-CH" dirty="0" smtClean="0"/>
              <a:t>5°C-Limite im Winter (falls bauliche Anforderungen nicht erfüllt, sonst 10°C)</a:t>
            </a:r>
          </a:p>
          <a:p>
            <a:pPr lvl="1"/>
            <a:r>
              <a:rPr lang="de-CH" dirty="0" smtClean="0"/>
              <a:t>Vorschriften zur Isolation</a:t>
            </a:r>
            <a:endParaRPr lang="de-CH" dirty="0"/>
          </a:p>
        </p:txBody>
      </p:sp>
      <p:sp>
        <p:nvSpPr>
          <p:cNvPr id="11" name="Fußzeilenplatzhalter 10"/>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41</a:t>
            </a:fld>
            <a:endParaRPr lang="de-DE" altLang="de-DE" dirty="0" smtClean="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15765" y="1543050"/>
            <a:ext cx="2026045" cy="1344613"/>
          </a:xfrm>
        </p:spPr>
      </p:pic>
      <p:pic>
        <p:nvPicPr>
          <p:cNvPr id="12" name="Inhaltsplatzhalter 11"/>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716852" y="2986246"/>
            <a:ext cx="2023872" cy="1341120"/>
          </a:xfrm>
        </p:spPr>
      </p:pic>
      <p:pic>
        <p:nvPicPr>
          <p:cNvPr id="16" name="Inhaltsplatzhalter 15"/>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24789" y="4426902"/>
            <a:ext cx="2023872" cy="1341120"/>
          </a:xfrm>
        </p:spPr>
      </p:pic>
    </p:spTree>
    <p:extLst>
      <p:ext uri="{BB962C8B-B14F-4D97-AF65-F5344CB8AC3E}">
        <p14:creationId xmlns:p14="http://schemas.microsoft.com/office/powerpoint/2010/main" val="4055364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Klimastrategie der Bio Suisse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2893699" y="1434868"/>
            <a:ext cx="5621651" cy="1344399"/>
          </a:xfrm>
        </p:spPr>
        <p:txBody>
          <a:bodyPr/>
          <a:lstStyle/>
          <a:p>
            <a:r>
              <a:rPr lang="de-CH" dirty="0" smtClean="0"/>
              <a:t>Einschränkungen bei Importen und Transporten </a:t>
            </a:r>
          </a:p>
          <a:p>
            <a:pPr lvl="1"/>
            <a:r>
              <a:rPr lang="de-CH" dirty="0" smtClean="0"/>
              <a:t>Keine Flugtransporte für Bio </a:t>
            </a:r>
            <a:r>
              <a:rPr lang="de-CH" dirty="0"/>
              <a:t>Suisse </a:t>
            </a:r>
            <a:r>
              <a:rPr lang="de-CH" dirty="0" smtClean="0"/>
              <a:t>Produkte</a:t>
            </a:r>
          </a:p>
          <a:p>
            <a:pPr lvl="1"/>
            <a:r>
              <a:rPr lang="de-CH" dirty="0"/>
              <a:t>90% Raufutter für Wiederkäuer, Soja ab 2019 aus EU</a:t>
            </a:r>
          </a:p>
          <a:p>
            <a:pPr lvl="1"/>
            <a:r>
              <a:rPr lang="de-CH" dirty="0" smtClean="0"/>
              <a:t>Frischprodukte </a:t>
            </a:r>
            <a:r>
              <a:rPr lang="de-CH" dirty="0"/>
              <a:t>aus Übersee nur, wenn Produktion in CH nicht möglich</a:t>
            </a:r>
          </a:p>
          <a:p>
            <a:pPr marL="72000" lvl="1" indent="0">
              <a:buNone/>
            </a:pPr>
            <a:endParaRPr lang="de-CH" dirty="0" smtClean="0"/>
          </a:p>
          <a:p>
            <a:pPr lvl="1"/>
            <a:endParaRPr lang="de-CH" dirty="0"/>
          </a:p>
        </p:txBody>
      </p:sp>
      <p:sp>
        <p:nvSpPr>
          <p:cNvPr id="7" name="Inhaltsplatzhalter 6"/>
          <p:cNvSpPr>
            <a:spLocks noGrp="1"/>
          </p:cNvSpPr>
          <p:nvPr>
            <p:ph sz="quarter" idx="54"/>
          </p:nvPr>
        </p:nvSpPr>
        <p:spPr>
          <a:xfrm>
            <a:off x="2900453" y="2875858"/>
            <a:ext cx="5621651" cy="1344399"/>
          </a:xfrm>
        </p:spPr>
        <p:txBody>
          <a:bodyPr/>
          <a:lstStyle/>
          <a:p>
            <a:r>
              <a:rPr lang="de-CH" dirty="0" smtClean="0"/>
              <a:t>Keine Produkte von gerodeten Urwaldflächen</a:t>
            </a:r>
          </a:p>
          <a:p>
            <a:pPr lvl="1" indent="-360000"/>
            <a:r>
              <a:rPr lang="de-CH" dirty="0" smtClean="0"/>
              <a:t>Keine Zerstörung von Wäldern für Bio Suisse Produkte (da grosse </a:t>
            </a:r>
            <a:r>
              <a:rPr lang="de-CH" dirty="0"/>
              <a:t>Mengen an </a:t>
            </a:r>
            <a:r>
              <a:rPr lang="de-CH" dirty="0" smtClean="0"/>
              <a:t>Treibhausgasen durch Rodung)</a:t>
            </a:r>
            <a:endParaRPr lang="de-CH" dirty="0"/>
          </a:p>
          <a:p>
            <a:endParaRPr lang="de-CH" dirty="0"/>
          </a:p>
        </p:txBody>
      </p:sp>
      <p:sp>
        <p:nvSpPr>
          <p:cNvPr id="9" name="Inhaltsplatzhalter 8"/>
          <p:cNvSpPr>
            <a:spLocks noGrp="1"/>
          </p:cNvSpPr>
          <p:nvPr>
            <p:ph sz="quarter" idx="56"/>
          </p:nvPr>
        </p:nvSpPr>
        <p:spPr>
          <a:xfrm>
            <a:off x="2900453" y="4316849"/>
            <a:ext cx="5621651" cy="1344399"/>
          </a:xfrm>
        </p:spPr>
        <p:txBody>
          <a:bodyPr/>
          <a:lstStyle/>
          <a:p>
            <a:r>
              <a:rPr lang="de-CH" dirty="0" smtClean="0"/>
              <a:t>Einschränkungen/Verbote im Einsatz von Torf</a:t>
            </a:r>
          </a:p>
          <a:p>
            <a:pPr lvl="1"/>
            <a:r>
              <a:rPr lang="de-CH" dirty="0" smtClean="0"/>
              <a:t>Einsatz von Torf zur Anreicherung der Böden verboten (</a:t>
            </a:r>
            <a:r>
              <a:rPr lang="de-CH" dirty="0"/>
              <a:t>da Torfabbau grosse Mengen CO</a:t>
            </a:r>
            <a:r>
              <a:rPr lang="de-CH" baseline="-25000" dirty="0"/>
              <a:t>2</a:t>
            </a:r>
            <a:r>
              <a:rPr lang="de-CH" dirty="0"/>
              <a:t> freisetzt </a:t>
            </a:r>
            <a:r>
              <a:rPr lang="de-CH" dirty="0" smtClean="0"/>
              <a:t>)</a:t>
            </a:r>
          </a:p>
          <a:p>
            <a:pPr lvl="1"/>
            <a:r>
              <a:rPr lang="de-CH" dirty="0" smtClean="0"/>
              <a:t>Obergrenzen für Torfgehalt je nach Produktionsstufe,  Anteil Torfersatzprodukte möglichst hoch</a:t>
            </a:r>
          </a:p>
        </p:txBody>
      </p:sp>
      <p:sp>
        <p:nvSpPr>
          <p:cNvPr id="11" name="Fußzeilenplatzhalter 10"/>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42</a:t>
            </a:fld>
            <a:endParaRPr lang="de-DE" altLang="de-DE" dirty="0" smtClean="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18807" y="1543050"/>
            <a:ext cx="2019961" cy="1344613"/>
          </a:xfrm>
        </p:spPr>
      </p:pic>
      <p:pic>
        <p:nvPicPr>
          <p:cNvPr id="14" name="Inhaltsplatzhalter 13"/>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719900" y="3004534"/>
            <a:ext cx="2017776" cy="1304544"/>
          </a:xfrm>
        </p:spPr>
      </p:pic>
      <p:pic>
        <p:nvPicPr>
          <p:cNvPr id="16" name="Inhaltsplatzhalter 15"/>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24789" y="4437112"/>
            <a:ext cx="2023872" cy="1341120"/>
          </a:xfrm>
        </p:spPr>
      </p:pic>
    </p:spTree>
    <p:extLst>
      <p:ext uri="{BB962C8B-B14F-4D97-AF65-F5344CB8AC3E}">
        <p14:creationId xmlns:p14="http://schemas.microsoft.com/office/powerpoint/2010/main" val="3493774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Nachhaltigkeit in der Landwirtschaft</a:t>
            </a:r>
          </a:p>
        </p:txBody>
      </p:sp>
      <p:sp>
        <p:nvSpPr>
          <p:cNvPr id="3" name="Inhaltsplatzhalter 2"/>
          <p:cNvSpPr>
            <a:spLocks noGrp="1"/>
          </p:cNvSpPr>
          <p:nvPr>
            <p:ph idx="12"/>
          </p:nvPr>
        </p:nvSpPr>
        <p:spPr/>
        <p:txBody>
          <a:bodyPr/>
          <a:lstStyle/>
          <a:p>
            <a:r>
              <a:rPr lang="de-CH" dirty="0" smtClean="0"/>
              <a:t>Einfache Klimaschutzmassnahmen für alle</a:t>
            </a:r>
            <a:endParaRPr lang="de-CH" dirty="0"/>
          </a:p>
        </p:txBody>
      </p:sp>
      <p:sp>
        <p:nvSpPr>
          <p:cNvPr id="5" name="Inhaltsplatzhalter 4"/>
          <p:cNvSpPr>
            <a:spLocks noGrp="1"/>
          </p:cNvSpPr>
          <p:nvPr>
            <p:ph idx="14"/>
          </p:nvPr>
        </p:nvSpPr>
        <p:spPr/>
        <p:txBody>
          <a:bodyPr/>
          <a:lstStyle/>
          <a:p>
            <a:pPr marL="72000" lvl="1" indent="0">
              <a:buNone/>
            </a:pPr>
            <a:endParaRPr lang="de-CH" dirty="0" smtClean="0"/>
          </a:p>
          <a:p>
            <a:pPr lvl="1"/>
            <a:endParaRPr lang="de-CH" dirty="0"/>
          </a:p>
        </p:txBody>
      </p:sp>
      <p:sp>
        <p:nvSpPr>
          <p:cNvPr id="15" name="Inhaltsplatzhalter 14"/>
          <p:cNvSpPr>
            <a:spLocks noGrp="1"/>
          </p:cNvSpPr>
          <p:nvPr>
            <p:ph sz="quarter" idx="17"/>
          </p:nvPr>
        </p:nvSpPr>
        <p:spPr/>
        <p:txBody>
          <a:bodyPr/>
          <a:lstStyle/>
          <a:p>
            <a:r>
              <a:rPr lang="de-CH" dirty="0" smtClean="0"/>
              <a:t>alle </a:t>
            </a:r>
            <a:r>
              <a:rPr lang="de-CH" dirty="0"/>
              <a:t>Betriebe </a:t>
            </a:r>
          </a:p>
          <a:p>
            <a:pPr lvl="1"/>
            <a:r>
              <a:rPr lang="de-CH" dirty="0"/>
              <a:t>Hofdüngerkompostierung</a:t>
            </a:r>
          </a:p>
          <a:p>
            <a:pPr lvl="1"/>
            <a:r>
              <a:rPr lang="de-CH" dirty="0"/>
              <a:t>Erneuerbare Energie</a:t>
            </a:r>
          </a:p>
          <a:p>
            <a:pPr lvl="1"/>
            <a:r>
              <a:rPr lang="de-CH" dirty="0"/>
              <a:t>Maschineneffizienz</a:t>
            </a:r>
          </a:p>
          <a:p>
            <a:pPr lvl="1"/>
            <a:r>
              <a:rPr lang="de-CH" dirty="0"/>
              <a:t>Isolation</a:t>
            </a:r>
          </a:p>
          <a:p>
            <a:pPr lvl="1"/>
            <a:r>
              <a:rPr lang="de-CH" dirty="0"/>
              <a:t>Energie sparen</a:t>
            </a:r>
          </a:p>
          <a:p>
            <a:pPr lvl="1"/>
            <a:r>
              <a:rPr lang="de-CH" dirty="0"/>
              <a:t>Biogasanlage</a:t>
            </a:r>
          </a:p>
          <a:p>
            <a:pPr lvl="1"/>
            <a:r>
              <a:rPr lang="de-CH" dirty="0"/>
              <a:t>Waldbewirtschaftung</a:t>
            </a:r>
          </a:p>
          <a:p>
            <a:pPr lvl="1"/>
            <a:endParaRPr lang="de-CH" dirty="0" smtClean="0"/>
          </a:p>
          <a:p>
            <a:pPr indent="-288000"/>
            <a:r>
              <a:rPr lang="de-CH" dirty="0" smtClean="0"/>
              <a:t>Acker-, Gemüse-, Obst-, Rebbau</a:t>
            </a:r>
          </a:p>
          <a:p>
            <a:pPr lvl="1"/>
            <a:r>
              <a:rPr lang="de-CH" dirty="0" smtClean="0"/>
              <a:t>Reduzierte Bodenbearbeitung</a:t>
            </a:r>
          </a:p>
          <a:p>
            <a:pPr lvl="1"/>
            <a:r>
              <a:rPr lang="de-CH" dirty="0" smtClean="0"/>
              <a:t>Sortenwahl</a:t>
            </a:r>
          </a:p>
          <a:p>
            <a:pPr lvl="1"/>
            <a:r>
              <a:rPr lang="de-CH" dirty="0" smtClean="0"/>
              <a:t>Untersaat</a:t>
            </a:r>
          </a:p>
          <a:p>
            <a:pPr lvl="1"/>
            <a:r>
              <a:rPr lang="de-CH" dirty="0" smtClean="0"/>
              <a:t>Gewächshausführung</a:t>
            </a:r>
          </a:p>
          <a:p>
            <a:pPr lvl="1"/>
            <a:r>
              <a:rPr lang="de-CH" dirty="0" smtClean="0"/>
              <a:t>Torf</a:t>
            </a:r>
            <a:endParaRPr lang="de-CH" dirty="0"/>
          </a:p>
          <a:p>
            <a:endParaRPr lang="de-CH" dirty="0"/>
          </a:p>
        </p:txBody>
      </p:sp>
      <p:sp>
        <p:nvSpPr>
          <p:cNvPr id="16" name="Inhaltsplatzhalter 15"/>
          <p:cNvSpPr>
            <a:spLocks noGrp="1"/>
          </p:cNvSpPr>
          <p:nvPr>
            <p:ph sz="quarter" idx="45"/>
          </p:nvPr>
        </p:nvSpPr>
        <p:spPr/>
        <p:txBody>
          <a:bodyPr/>
          <a:lstStyle/>
          <a:p>
            <a:pPr lvl="1"/>
            <a:r>
              <a:rPr lang="de-CH" dirty="0"/>
              <a:t>Recycling</a:t>
            </a:r>
          </a:p>
          <a:p>
            <a:pPr lvl="1"/>
            <a:r>
              <a:rPr lang="de-CH" dirty="0" smtClean="0"/>
              <a:t>Dauerbegrünung Reben</a:t>
            </a:r>
          </a:p>
          <a:p>
            <a:pPr lvl="1"/>
            <a:r>
              <a:rPr lang="de-CH" dirty="0" smtClean="0"/>
              <a:t>Moderne Agroforstsysteme</a:t>
            </a:r>
          </a:p>
          <a:p>
            <a:pPr lvl="1"/>
            <a:endParaRPr lang="de-CH" dirty="0"/>
          </a:p>
          <a:p>
            <a:r>
              <a:rPr lang="de-CH" dirty="0" smtClean="0"/>
              <a:t>Viehbetriebe</a:t>
            </a:r>
            <a:endParaRPr lang="de-CH" dirty="0"/>
          </a:p>
          <a:p>
            <a:pPr lvl="1"/>
            <a:r>
              <a:rPr lang="de-CH" dirty="0"/>
              <a:t>Schattenbäume</a:t>
            </a:r>
          </a:p>
          <a:p>
            <a:pPr lvl="1"/>
            <a:r>
              <a:rPr lang="de-CH" dirty="0"/>
              <a:t>Kraftfutterreduktion</a:t>
            </a:r>
          </a:p>
          <a:p>
            <a:pPr lvl="1"/>
            <a:r>
              <a:rPr lang="de-CH" dirty="0"/>
              <a:t>Wärmerückgewinnung aus </a:t>
            </a:r>
            <a:r>
              <a:rPr lang="de-CH" dirty="0" smtClean="0"/>
              <a:t>der </a:t>
            </a:r>
            <a:r>
              <a:rPr lang="de-CH" dirty="0"/>
              <a:t>Milchkühlung </a:t>
            </a:r>
            <a:endParaRPr lang="de-CH" dirty="0" smtClean="0"/>
          </a:p>
          <a:p>
            <a:pPr lvl="1"/>
            <a:r>
              <a:rPr lang="de-CH" dirty="0" smtClean="0"/>
              <a:t>Morgen- oder Nachtweide</a:t>
            </a:r>
          </a:p>
          <a:p>
            <a:pPr lvl="1"/>
            <a:r>
              <a:rPr lang="de-CH" dirty="0" smtClean="0"/>
              <a:t>Hofdünger: aufbereiten, abdecken, austauschen, verteilen, ausbringen</a:t>
            </a:r>
          </a:p>
          <a:p>
            <a:pPr lvl="1"/>
            <a:r>
              <a:rPr lang="de-CH" dirty="0" smtClean="0"/>
              <a:t>Mischkultursysteme</a:t>
            </a:r>
          </a:p>
          <a:p>
            <a:pPr lvl="1"/>
            <a:r>
              <a:rPr lang="de-CH" dirty="0" smtClean="0"/>
              <a:t>Naturwiese auf Grünland</a:t>
            </a:r>
          </a:p>
          <a:p>
            <a:pPr lvl="1"/>
            <a:r>
              <a:rPr lang="de-CH" dirty="0" smtClean="0"/>
              <a:t>Architektur </a:t>
            </a:r>
          </a:p>
          <a:p>
            <a:pPr lvl="1"/>
            <a:endParaRPr lang="de-CH" dirty="0"/>
          </a:p>
          <a:p>
            <a:pPr lvl="1"/>
            <a:endParaRPr lang="de-CH" dirty="0"/>
          </a:p>
          <a:p>
            <a:endParaRPr lang="de-CH" dirty="0"/>
          </a:p>
        </p:txBody>
      </p:sp>
      <p:sp>
        <p:nvSpPr>
          <p:cNvPr id="11" name="Fußzeilenplatzhalter 10"/>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43</a:t>
            </a:fld>
            <a:endParaRPr lang="de-DE" altLang="de-DE" dirty="0" smtClean="0"/>
          </a:p>
        </p:txBody>
      </p:sp>
    </p:spTree>
    <p:extLst>
      <p:ext uri="{BB962C8B-B14F-4D97-AF65-F5344CB8AC3E}">
        <p14:creationId xmlns:p14="http://schemas.microsoft.com/office/powerpoint/2010/main" val="910599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430643" y="1543050"/>
            <a:ext cx="4957781" cy="4732137"/>
            <a:chOff x="688230" y="1543050"/>
            <a:chExt cx="4957781" cy="4732137"/>
          </a:xfrm>
        </p:grpSpPr>
        <p:sp>
          <p:nvSpPr>
            <p:cNvPr id="13" name="Freihandform 12"/>
            <p:cNvSpPr/>
            <p:nvPr/>
          </p:nvSpPr>
          <p:spPr>
            <a:xfrm>
              <a:off x="688230" y="1543050"/>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831387 w 2687075"/>
                <a:gd name="connsiteY2" fmla="*/ 656753 h 1188000"/>
                <a:gd name="connsiteX3" fmla="*/ 0 w 2687075"/>
                <a:gd name="connsiteY3" fmla="*/ 0 h 1188000"/>
                <a:gd name="connsiteX4" fmla="*/ 2687075 w 2687075"/>
                <a:gd name="connsiteY4" fmla="*/ 0 h 1188000"/>
                <a:gd name="connsiteX5" fmla="*/ 2687075 w 2687075"/>
                <a:gd name="connsiteY5" fmla="*/ 1188000 h 1188000"/>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de-CH" sz="1100" b="1" dirty="0">
                  <a:solidFill>
                    <a:schemeClr val="tx1"/>
                  </a:solidFill>
                  <a:ea typeface="Calibri" panose="020F0502020204030204" pitchFamily="34" charset="0"/>
                  <a:cs typeface="Times New Roman" panose="02020603050405020304" pitchFamily="18" charset="0"/>
                </a:rPr>
                <a:t>Anpassungsfähigkeit an den Klimawandel</a:t>
              </a:r>
              <a:r>
                <a:rPr lang="de-CH" sz="1100" dirty="0">
                  <a:solidFill>
                    <a:schemeClr val="tx1"/>
                  </a:solidFill>
                  <a:ea typeface="Calibri" panose="020F0502020204030204" pitchFamily="34" charset="0"/>
                  <a:cs typeface="Times New Roman" panose="02020603050405020304" pitchFamily="18" charset="0"/>
                </a:rPr>
                <a:t> </a:t>
              </a:r>
              <a:br>
                <a:rPr lang="de-CH" sz="1100" dirty="0">
                  <a:solidFill>
                    <a:schemeClr val="tx1"/>
                  </a:solidFill>
                  <a:ea typeface="Calibri" panose="020F0502020204030204" pitchFamily="34" charset="0"/>
                  <a:cs typeface="Times New Roman" panose="02020603050405020304" pitchFamily="18" charset="0"/>
                </a:rPr>
              </a:br>
              <a:r>
                <a:rPr lang="de-CH" sz="1100" dirty="0">
                  <a:solidFill>
                    <a:schemeClr val="tx1"/>
                  </a:solidFill>
                  <a:ea typeface="Calibri" panose="020F0502020204030204" pitchFamily="34" charset="0"/>
                  <a:cs typeface="Times New Roman" panose="02020603050405020304" pitchFamily="18" charset="0"/>
                </a:rPr>
                <a:t>(unvorhersehbare Wetterextreme, </a:t>
              </a:r>
              <a:r>
                <a:rPr lang="de-CH" sz="1100" dirty="0" smtClean="0">
                  <a:solidFill>
                    <a:schemeClr val="tx1"/>
                  </a:solidFill>
                  <a:ea typeface="Calibri" panose="020F0502020204030204" pitchFamily="34" charset="0"/>
                  <a:cs typeface="Times New Roman" panose="02020603050405020304" pitchFamily="18" charset="0"/>
                </a:rPr>
                <a:t>längere Trocken-perioden</a:t>
              </a:r>
              <a:r>
                <a:rPr lang="de-CH" sz="1100" dirty="0">
                  <a:solidFill>
                    <a:schemeClr val="tx1"/>
                  </a:solidFill>
                  <a:ea typeface="Calibri" panose="020F0502020204030204" pitchFamily="34" charset="0"/>
                  <a:cs typeface="Times New Roman" panose="02020603050405020304" pitchFamily="18" charset="0"/>
                </a:rPr>
                <a:t>, Hochwasser etc</a:t>
              </a:r>
              <a:r>
                <a:rPr lang="de-CH" sz="1100" dirty="0" smtClean="0">
                  <a:solidFill>
                    <a:schemeClr val="tx1"/>
                  </a:solidFill>
                  <a:ea typeface="Calibri" panose="020F0502020204030204" pitchFamily="34" charset="0"/>
                  <a:cs typeface="Times New Roman" panose="02020603050405020304" pitchFamily="18" charset="0"/>
                </a:rPr>
                <a:t>.)</a:t>
              </a:r>
              <a:endParaRPr lang="de-CH" sz="1100" dirty="0">
                <a:solidFill>
                  <a:schemeClr val="tx1"/>
                </a:solidFill>
                <a:ea typeface="Calibri" panose="020F0502020204030204" pitchFamily="34" charset="0"/>
                <a:cs typeface="Times New Roman" panose="02020603050405020304" pitchFamily="18" charset="0"/>
              </a:endParaRPr>
            </a:p>
          </p:txBody>
        </p:sp>
        <p:sp>
          <p:nvSpPr>
            <p:cNvPr id="14" name="Ellipse 13"/>
            <p:cNvSpPr/>
            <p:nvPr/>
          </p:nvSpPr>
          <p:spPr>
            <a:xfrm>
              <a:off x="4351522" y="1661066"/>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ihandform 14"/>
            <p:cNvSpPr/>
            <p:nvPr/>
          </p:nvSpPr>
          <p:spPr>
            <a:xfrm>
              <a:off x="688230" y="2231732"/>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de-CH" sz="1100" b="1" dirty="0">
                  <a:solidFill>
                    <a:schemeClr val="tx1"/>
                  </a:solidFill>
                </a:rPr>
                <a:t>Globales Treibhauspotenzial der Produktion</a:t>
              </a:r>
              <a:r>
                <a:rPr lang="de-CH" sz="1100" dirty="0">
                  <a:solidFill>
                    <a:schemeClr val="tx1"/>
                  </a:solidFill>
                </a:rPr>
                <a:t> </a:t>
              </a:r>
              <a:br>
                <a:rPr lang="de-CH" sz="1100" dirty="0">
                  <a:solidFill>
                    <a:schemeClr val="tx1"/>
                  </a:solidFill>
                </a:rPr>
              </a:br>
              <a:r>
                <a:rPr lang="de-CH" sz="1100" dirty="0">
                  <a:solidFill>
                    <a:schemeClr val="tx1"/>
                  </a:solidFill>
                </a:rPr>
                <a:t>(Emissionen an CO</a:t>
              </a:r>
              <a:r>
                <a:rPr lang="de-CH" sz="1100" baseline="-25000" dirty="0">
                  <a:solidFill>
                    <a:schemeClr val="tx1"/>
                  </a:solidFill>
                </a:rPr>
                <a:t>2</a:t>
              </a:r>
              <a:r>
                <a:rPr lang="de-CH" sz="1100" dirty="0">
                  <a:solidFill>
                    <a:schemeClr val="tx1"/>
                  </a:solidFill>
                </a:rPr>
                <a:t>- Äquivalent pro Tonne</a:t>
              </a:r>
              <a:r>
                <a:rPr lang="de-CH" sz="1100" dirty="0" smtClean="0">
                  <a:solidFill>
                    <a:schemeClr val="tx1"/>
                  </a:solidFill>
                </a:rPr>
                <a:t>)</a:t>
              </a:r>
              <a:endParaRPr lang="de-CH" sz="1100" kern="1200" dirty="0">
                <a:solidFill>
                  <a:schemeClr val="tx1"/>
                </a:solidFill>
              </a:endParaRPr>
            </a:p>
          </p:txBody>
        </p:sp>
        <p:sp>
          <p:nvSpPr>
            <p:cNvPr id="16" name="Ellipse 15"/>
            <p:cNvSpPr/>
            <p:nvPr/>
          </p:nvSpPr>
          <p:spPr>
            <a:xfrm>
              <a:off x="4351521" y="2349749"/>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ihandform 16"/>
            <p:cNvSpPr/>
            <p:nvPr/>
          </p:nvSpPr>
          <p:spPr>
            <a:xfrm>
              <a:off x="688230" y="2920413"/>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rgbClr val="C00000">
                <a:alpha val="4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de-CH" sz="1100" b="1" dirty="0">
                  <a:solidFill>
                    <a:schemeClr val="tx1"/>
                  </a:solidFill>
                </a:rPr>
                <a:t>Produktivität</a:t>
              </a:r>
              <a:r>
                <a:rPr lang="de-CH" sz="1100" dirty="0">
                  <a:solidFill>
                    <a:schemeClr val="tx1"/>
                  </a:solidFill>
                </a:rPr>
                <a:t> </a:t>
              </a:r>
              <a:br>
                <a:rPr lang="de-CH" sz="1100" dirty="0">
                  <a:solidFill>
                    <a:schemeClr val="tx1"/>
                  </a:solidFill>
                </a:rPr>
              </a:br>
              <a:r>
                <a:rPr lang="de-CH" sz="1100" dirty="0">
                  <a:solidFill>
                    <a:schemeClr val="tx1"/>
                  </a:solidFill>
                </a:rPr>
                <a:t>(erforderliche Landfläche zur </a:t>
              </a:r>
              <a:r>
                <a:rPr lang="de-CH" sz="1100" dirty="0" smtClean="0">
                  <a:solidFill>
                    <a:schemeClr val="tx1"/>
                  </a:solidFill>
                </a:rPr>
                <a:t>globalen Lebens-mittelversorgung)</a:t>
              </a:r>
              <a:endParaRPr lang="de-CH" sz="1100" kern="1200" dirty="0">
                <a:solidFill>
                  <a:schemeClr val="tx1"/>
                </a:solidFill>
              </a:endParaRPr>
            </a:p>
          </p:txBody>
        </p:sp>
        <p:sp>
          <p:nvSpPr>
            <p:cNvPr id="18" name="Ellipse 17"/>
            <p:cNvSpPr/>
            <p:nvPr/>
          </p:nvSpPr>
          <p:spPr>
            <a:xfrm>
              <a:off x="4351521" y="3038431"/>
              <a:ext cx="366099" cy="366099"/>
            </a:xfrm>
            <a:prstGeom prst="ellipse">
              <a:avLst/>
            </a:prstGeom>
            <a:solidFill>
              <a:srgbClr val="C00000">
                <a:alpha val="4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Ellipse 29"/>
            <p:cNvSpPr/>
            <p:nvPr/>
          </p:nvSpPr>
          <p:spPr>
            <a:xfrm>
              <a:off x="4774422" y="1664482"/>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Freihandform 52"/>
            <p:cNvSpPr/>
            <p:nvPr/>
          </p:nvSpPr>
          <p:spPr>
            <a:xfrm>
              <a:off x="688230" y="3612438"/>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831387 w 2687075"/>
                <a:gd name="connsiteY2" fmla="*/ 656753 h 1188000"/>
                <a:gd name="connsiteX3" fmla="*/ 0 w 2687075"/>
                <a:gd name="connsiteY3" fmla="*/ 0 h 1188000"/>
                <a:gd name="connsiteX4" fmla="*/ 2687075 w 2687075"/>
                <a:gd name="connsiteY4" fmla="*/ 0 h 1188000"/>
                <a:gd name="connsiteX5" fmla="*/ 2687075 w 2687075"/>
                <a:gd name="connsiteY5" fmla="*/ 1188000 h 1188000"/>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de-CH" sz="1100" b="1" dirty="0">
                  <a:solidFill>
                    <a:schemeClr val="tx1"/>
                  </a:solidFill>
                </a:rPr>
                <a:t>Bodenerosion und -degradation</a:t>
              </a:r>
              <a:r>
                <a:rPr lang="de-CH" sz="1100" dirty="0">
                  <a:solidFill>
                    <a:schemeClr val="tx1"/>
                  </a:solidFill>
                </a:rPr>
                <a:t> </a:t>
              </a:r>
              <a:br>
                <a:rPr lang="de-CH" sz="1100" dirty="0">
                  <a:solidFill>
                    <a:schemeClr val="tx1"/>
                  </a:solidFill>
                </a:rPr>
              </a:br>
              <a:r>
                <a:rPr lang="de-CH" sz="1100" dirty="0">
                  <a:solidFill>
                    <a:schemeClr val="tx1"/>
                  </a:solidFill>
                </a:rPr>
                <a:t>(durch Ackerbau und Graslandnutzung)</a:t>
              </a:r>
            </a:p>
          </p:txBody>
        </p:sp>
        <p:sp>
          <p:nvSpPr>
            <p:cNvPr id="54" name="Ellipse 53"/>
            <p:cNvSpPr/>
            <p:nvPr/>
          </p:nvSpPr>
          <p:spPr>
            <a:xfrm>
              <a:off x="4351522" y="3730454"/>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5" name="Freihandform 54"/>
            <p:cNvSpPr/>
            <p:nvPr/>
          </p:nvSpPr>
          <p:spPr>
            <a:xfrm>
              <a:off x="688230" y="4301120"/>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de-CH" sz="1100" b="1" dirty="0">
                  <a:solidFill>
                    <a:schemeClr val="tx1"/>
                  </a:solidFill>
                </a:rPr>
                <a:t>CO</a:t>
              </a:r>
              <a:r>
                <a:rPr lang="de-CH" sz="1100" b="1" baseline="-25000" dirty="0">
                  <a:solidFill>
                    <a:schemeClr val="tx1"/>
                  </a:solidFill>
                </a:rPr>
                <a:t>2</a:t>
              </a:r>
              <a:r>
                <a:rPr lang="de-CH" sz="1100" b="1" dirty="0">
                  <a:solidFill>
                    <a:schemeClr val="tx1"/>
                  </a:solidFill>
                </a:rPr>
                <a:t>-Sequestration</a:t>
              </a:r>
              <a:r>
                <a:rPr lang="de-CH" sz="1100" dirty="0">
                  <a:solidFill>
                    <a:schemeClr val="tx1"/>
                  </a:solidFill>
                </a:rPr>
                <a:t>/Kohlenstoffbindung</a:t>
              </a:r>
              <a:br>
                <a:rPr lang="de-CH" sz="1100" dirty="0">
                  <a:solidFill>
                    <a:schemeClr val="tx1"/>
                  </a:solidFill>
                </a:rPr>
              </a:br>
              <a:r>
                <a:rPr lang="de-CH" sz="1100" dirty="0">
                  <a:solidFill>
                    <a:schemeClr val="tx1"/>
                  </a:solidFill>
                </a:rPr>
                <a:t>(in den Boden-C-Gehalt/Bodenkohlenstoffvorrat)</a:t>
              </a:r>
            </a:p>
          </p:txBody>
        </p:sp>
        <p:sp>
          <p:nvSpPr>
            <p:cNvPr id="56" name="Ellipse 55"/>
            <p:cNvSpPr/>
            <p:nvPr/>
          </p:nvSpPr>
          <p:spPr>
            <a:xfrm>
              <a:off x="4351521" y="4419137"/>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7" name="Freihandform 56"/>
            <p:cNvSpPr/>
            <p:nvPr/>
          </p:nvSpPr>
          <p:spPr>
            <a:xfrm>
              <a:off x="688230" y="4989801"/>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de-CH" sz="1100" b="1" dirty="0">
                  <a:solidFill>
                    <a:schemeClr val="tx1"/>
                  </a:solidFill>
                </a:rPr>
                <a:t>Verschiedene ökologische Auswirkungen</a:t>
              </a:r>
              <a:r>
                <a:rPr lang="de-CH" sz="1100" dirty="0">
                  <a:solidFill>
                    <a:schemeClr val="tx1"/>
                  </a:solidFill>
                </a:rPr>
                <a:t> </a:t>
              </a:r>
              <a:br>
                <a:rPr lang="de-CH" sz="1100" dirty="0">
                  <a:solidFill>
                    <a:schemeClr val="tx1"/>
                  </a:solidFill>
                </a:rPr>
              </a:br>
              <a:r>
                <a:rPr lang="de-CH" sz="1100" dirty="0">
                  <a:solidFill>
                    <a:schemeClr val="tx1"/>
                  </a:solidFill>
                </a:rPr>
                <a:t>(Biodiversität, Naturschutz, Effizienz der Wassernutzung, Umwelt)</a:t>
              </a:r>
            </a:p>
          </p:txBody>
        </p:sp>
        <p:sp>
          <p:nvSpPr>
            <p:cNvPr id="58" name="Ellipse 57"/>
            <p:cNvSpPr/>
            <p:nvPr/>
          </p:nvSpPr>
          <p:spPr>
            <a:xfrm>
              <a:off x="4351521" y="5107819"/>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Ellipse 58"/>
            <p:cNvSpPr/>
            <p:nvPr/>
          </p:nvSpPr>
          <p:spPr>
            <a:xfrm>
              <a:off x="4774422" y="3733870"/>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Ellipse 59"/>
            <p:cNvSpPr/>
            <p:nvPr/>
          </p:nvSpPr>
          <p:spPr>
            <a:xfrm>
              <a:off x="4774420" y="4422553"/>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Ellipse 60"/>
            <p:cNvSpPr/>
            <p:nvPr/>
          </p:nvSpPr>
          <p:spPr>
            <a:xfrm>
              <a:off x="4774420" y="5111236"/>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2" name="Freihandform 61"/>
            <p:cNvSpPr/>
            <p:nvPr/>
          </p:nvSpPr>
          <p:spPr>
            <a:xfrm>
              <a:off x="688230" y="5681187"/>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de-CH" sz="1100" b="1" dirty="0">
                  <a:solidFill>
                    <a:schemeClr val="tx1"/>
                  </a:solidFill>
                </a:rPr>
                <a:t>Zukünftiges Potenzial zur Verbesserung </a:t>
              </a:r>
              <a:r>
                <a:rPr lang="de-CH" sz="1100" b="1" dirty="0" smtClean="0">
                  <a:solidFill>
                    <a:schemeClr val="tx1"/>
                  </a:solidFill>
                </a:rPr>
                <a:t/>
              </a:r>
              <a:br>
                <a:rPr lang="de-CH" sz="1100" b="1" dirty="0" smtClean="0">
                  <a:solidFill>
                    <a:schemeClr val="tx1"/>
                  </a:solidFill>
                </a:rPr>
              </a:br>
              <a:r>
                <a:rPr lang="de-CH" sz="1100" b="1" dirty="0" smtClean="0">
                  <a:solidFill>
                    <a:schemeClr val="tx1"/>
                  </a:solidFill>
                </a:rPr>
                <a:t>des </a:t>
              </a:r>
              <a:r>
                <a:rPr lang="de-CH" sz="1100" b="1" dirty="0">
                  <a:solidFill>
                    <a:schemeClr val="tx1"/>
                  </a:solidFill>
                </a:rPr>
                <a:t>Systems </a:t>
              </a:r>
              <a:r>
                <a:rPr lang="de-CH" sz="1100" b="1" dirty="0" smtClean="0">
                  <a:solidFill>
                    <a:schemeClr val="tx1"/>
                  </a:solidFill>
                </a:rPr>
                <a:t>bezüglich </a:t>
              </a:r>
              <a:r>
                <a:rPr lang="de-CH" sz="1100" b="1" dirty="0">
                  <a:solidFill>
                    <a:schemeClr val="tx1"/>
                  </a:solidFill>
                </a:rPr>
                <a:t>Klimaerwärmung</a:t>
              </a:r>
              <a:r>
                <a:rPr lang="de-CH" sz="1100" dirty="0">
                  <a:solidFill>
                    <a:schemeClr val="tx1"/>
                  </a:solidFill>
                </a:rPr>
                <a:t/>
              </a:r>
              <a:br>
                <a:rPr lang="de-CH" sz="1100" dirty="0">
                  <a:solidFill>
                    <a:schemeClr val="tx1"/>
                  </a:solidFill>
                </a:rPr>
              </a:br>
              <a:r>
                <a:rPr lang="de-CH" sz="1100" dirty="0">
                  <a:solidFill>
                    <a:schemeClr val="tx1"/>
                  </a:solidFill>
                </a:rPr>
                <a:t>(durch Forschung, Technologietransfer)</a:t>
              </a:r>
            </a:p>
          </p:txBody>
        </p:sp>
        <p:sp>
          <p:nvSpPr>
            <p:cNvPr id="63" name="Ellipse 62"/>
            <p:cNvSpPr/>
            <p:nvPr/>
          </p:nvSpPr>
          <p:spPr>
            <a:xfrm>
              <a:off x="4351521" y="5799205"/>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CH" dirty="0"/>
            </a:p>
          </p:txBody>
        </p:sp>
        <p:sp>
          <p:nvSpPr>
            <p:cNvPr id="68" name="Ellipse 67"/>
            <p:cNvSpPr/>
            <p:nvPr/>
          </p:nvSpPr>
          <p:spPr>
            <a:xfrm>
              <a:off x="5214013" y="3742048"/>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Ellipse 69"/>
            <p:cNvSpPr/>
            <p:nvPr/>
          </p:nvSpPr>
          <p:spPr>
            <a:xfrm>
              <a:off x="5214011" y="5119414"/>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6" name="Textfeld 85"/>
            <p:cNvSpPr txBox="1"/>
            <p:nvPr/>
          </p:nvSpPr>
          <p:spPr>
            <a:xfrm>
              <a:off x="4342420" y="1585000"/>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87" name="Textfeld 86"/>
            <p:cNvSpPr txBox="1"/>
            <p:nvPr/>
          </p:nvSpPr>
          <p:spPr>
            <a:xfrm>
              <a:off x="4763111" y="1585000"/>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88" name="Textfeld 87"/>
            <p:cNvSpPr txBox="1"/>
            <p:nvPr/>
          </p:nvSpPr>
          <p:spPr>
            <a:xfrm>
              <a:off x="4342420" y="2269518"/>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89" name="Textfeld 88"/>
            <p:cNvSpPr txBox="1"/>
            <p:nvPr/>
          </p:nvSpPr>
          <p:spPr>
            <a:xfrm>
              <a:off x="4341661" y="3654486"/>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0" name="Textfeld 89"/>
            <p:cNvSpPr txBox="1"/>
            <p:nvPr/>
          </p:nvSpPr>
          <p:spPr>
            <a:xfrm>
              <a:off x="4763111" y="3653311"/>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1" name="Textfeld 90"/>
            <p:cNvSpPr txBox="1"/>
            <p:nvPr/>
          </p:nvSpPr>
          <p:spPr>
            <a:xfrm>
              <a:off x="5214011" y="3663487"/>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2" name="Textfeld 91"/>
            <p:cNvSpPr txBox="1"/>
            <p:nvPr/>
          </p:nvSpPr>
          <p:spPr>
            <a:xfrm>
              <a:off x="4349246" y="4343168"/>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3" name="Textfeld 92"/>
            <p:cNvSpPr txBox="1"/>
            <p:nvPr/>
          </p:nvSpPr>
          <p:spPr>
            <a:xfrm>
              <a:off x="4763111" y="4341993"/>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4" name="Textfeld 93"/>
            <p:cNvSpPr txBox="1"/>
            <p:nvPr/>
          </p:nvSpPr>
          <p:spPr>
            <a:xfrm>
              <a:off x="4335591" y="5035543"/>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5" name="Textfeld 94"/>
            <p:cNvSpPr txBox="1"/>
            <p:nvPr/>
          </p:nvSpPr>
          <p:spPr>
            <a:xfrm>
              <a:off x="4763111" y="5032675"/>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6" name="Textfeld 95"/>
            <p:cNvSpPr txBox="1"/>
            <p:nvPr/>
          </p:nvSpPr>
          <p:spPr>
            <a:xfrm>
              <a:off x="5199664" y="5033584"/>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
          <p:nvSpPr>
            <p:cNvPr id="98" name="Textfeld 97"/>
            <p:cNvSpPr txBox="1"/>
            <p:nvPr/>
          </p:nvSpPr>
          <p:spPr>
            <a:xfrm>
              <a:off x="4384911" y="2925745"/>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grpSp>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Klimaleistungen im Vergleich</a:t>
            </a:r>
            <a:endParaRPr lang="de-CH" dirty="0"/>
          </a:p>
        </p:txBody>
      </p:sp>
      <p:sp>
        <p:nvSpPr>
          <p:cNvPr id="4" name="Inhaltsplatzhalter 3"/>
          <p:cNvSpPr>
            <a:spLocks noGrp="1"/>
          </p:cNvSpPr>
          <p:nvPr>
            <p:ph idx="14"/>
          </p:nvPr>
        </p:nvSpPr>
        <p:spPr>
          <a:xfrm>
            <a:off x="713651" y="5750888"/>
            <a:ext cx="2304255" cy="655329"/>
          </a:xfrm>
        </p:spPr>
        <p:txBody>
          <a:bodyPr/>
          <a:lstStyle/>
          <a:p>
            <a:pPr algn="l"/>
            <a:r>
              <a:rPr lang="de-CH" dirty="0" smtClean="0"/>
              <a:t>Quelle: Organic Farming and Climate Change (Niggli, Schmid, Fliessbach 2007) </a:t>
            </a:r>
            <a:endParaRPr lang="de-CH" dirty="0"/>
          </a:p>
        </p:txBody>
      </p:sp>
      <p:sp>
        <p:nvSpPr>
          <p:cNvPr id="6" name="Inhaltsplatzhalter 5"/>
          <p:cNvSpPr>
            <a:spLocks noGrp="1"/>
          </p:cNvSpPr>
          <p:nvPr>
            <p:ph sz="quarter" idx="21"/>
          </p:nvPr>
        </p:nvSpPr>
        <p:spPr>
          <a:xfrm>
            <a:off x="713651" y="1543050"/>
            <a:ext cx="2447400" cy="4276576"/>
          </a:xfrm>
        </p:spPr>
        <p:txBody>
          <a:bodyPr/>
          <a:lstStyle/>
          <a:p>
            <a:r>
              <a:rPr lang="de-CH" sz="1400" dirty="0" smtClean="0"/>
              <a:t>Klimaleistungen </a:t>
            </a:r>
            <a:br>
              <a:rPr lang="de-CH" sz="1400" dirty="0" smtClean="0"/>
            </a:br>
            <a:r>
              <a:rPr lang="de-CH" sz="1400" dirty="0" smtClean="0"/>
              <a:t>des Biolandbaus im Vergleich mit konventionellem Anbau.</a:t>
            </a:r>
          </a:p>
          <a:p>
            <a:endParaRPr lang="de-CH" sz="1400" dirty="0"/>
          </a:p>
          <a:p>
            <a:r>
              <a:rPr lang="de-CH" sz="1400" dirty="0"/>
              <a:t>Biolandbau ist </a:t>
            </a:r>
          </a:p>
          <a:p>
            <a:r>
              <a:rPr lang="de-CH" sz="1400" dirty="0" smtClean="0"/>
              <a:t> - 	leicht </a:t>
            </a:r>
            <a:r>
              <a:rPr lang="de-CH" sz="1400" dirty="0"/>
              <a:t>schlechter</a:t>
            </a:r>
            <a:br>
              <a:rPr lang="de-CH" sz="1400" dirty="0"/>
            </a:br>
            <a:r>
              <a:rPr lang="de-CH" sz="1400" dirty="0" smtClean="0"/>
              <a:t> + 	leicht </a:t>
            </a:r>
            <a:r>
              <a:rPr lang="de-CH" sz="1400" dirty="0"/>
              <a:t>besser </a:t>
            </a:r>
            <a:br>
              <a:rPr lang="de-CH" sz="1400" dirty="0"/>
            </a:br>
            <a:r>
              <a:rPr lang="de-CH" sz="1400" dirty="0" smtClean="0"/>
              <a:t> ++ 	klar </a:t>
            </a:r>
            <a:r>
              <a:rPr lang="de-CH" sz="1400" dirty="0"/>
              <a:t>besser</a:t>
            </a:r>
            <a:br>
              <a:rPr lang="de-CH" sz="1400" dirty="0"/>
            </a:br>
            <a:r>
              <a:rPr lang="de-CH" sz="1400" dirty="0" smtClean="0"/>
              <a:t> +++ 	deutlich </a:t>
            </a:r>
            <a:r>
              <a:rPr lang="de-CH" sz="1400" dirty="0"/>
              <a:t>besser</a:t>
            </a:r>
          </a:p>
          <a:p>
            <a:endParaRPr lang="de-CH" sz="1400"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44</a:t>
            </a:fld>
            <a:endParaRPr lang="de-DE" altLang="de-DE" dirty="0" smtClean="0"/>
          </a:p>
        </p:txBody>
      </p:sp>
      <p:sp>
        <p:nvSpPr>
          <p:cNvPr id="97" name="Textfeld 96"/>
          <p:cNvSpPr txBox="1"/>
          <p:nvPr/>
        </p:nvSpPr>
        <p:spPr>
          <a:xfrm>
            <a:off x="7084833" y="5716577"/>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Tree>
    <p:extLst>
      <p:ext uri="{BB962C8B-B14F-4D97-AF65-F5344CB8AC3E}">
        <p14:creationId xmlns:p14="http://schemas.microsoft.com/office/powerpoint/2010/main" val="3759955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Soziale Anforderungen bei Bio Suisse</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Richtlinien </a:t>
            </a:r>
            <a:r>
              <a:rPr lang="de-CH" dirty="0"/>
              <a:t>Bio Suisse (RL </a:t>
            </a:r>
            <a:r>
              <a:rPr lang="de-CH" dirty="0" smtClean="0"/>
              <a:t>1.4)</a:t>
            </a:r>
            <a:endParaRPr lang="de-CH" dirty="0"/>
          </a:p>
        </p:txBody>
      </p:sp>
      <p:sp>
        <p:nvSpPr>
          <p:cNvPr id="5" name="Inhaltsplatzhalter 4"/>
          <p:cNvSpPr>
            <a:spLocks noGrp="1"/>
          </p:cNvSpPr>
          <p:nvPr>
            <p:ph sz="quarter" idx="17"/>
          </p:nvPr>
        </p:nvSpPr>
        <p:spPr/>
        <p:txBody>
          <a:bodyPr/>
          <a:lstStyle/>
          <a:p>
            <a:r>
              <a:rPr lang="de-CH" dirty="0" smtClean="0"/>
              <a:t>Soziale </a:t>
            </a:r>
            <a:r>
              <a:rPr lang="de-CH" dirty="0"/>
              <a:t>Anforderungen behandeln </a:t>
            </a:r>
            <a:r>
              <a:rPr lang="de-CH" dirty="0" smtClean="0"/>
              <a:t>Arbeitsbedingungen für </a:t>
            </a:r>
            <a:r>
              <a:rPr lang="de-CH" dirty="0"/>
              <a:t>Mitarbeiter eines </a:t>
            </a:r>
            <a:r>
              <a:rPr lang="de-CH" dirty="0" smtClean="0"/>
              <a:t>landwirtschaftlichen Betriebes </a:t>
            </a:r>
            <a:r>
              <a:rPr lang="de-CH" dirty="0"/>
              <a:t>oder </a:t>
            </a:r>
            <a:r>
              <a:rPr lang="de-CH" dirty="0" smtClean="0"/>
              <a:t>Verarbeiters </a:t>
            </a:r>
          </a:p>
          <a:p>
            <a:r>
              <a:rPr lang="de-CH" dirty="0" smtClean="0"/>
              <a:t>Sollen </a:t>
            </a:r>
            <a:r>
              <a:rPr lang="de-CH" dirty="0"/>
              <a:t>nicht verwechselt werden mit Fairtrade-Anforderungen, welche </a:t>
            </a:r>
            <a:r>
              <a:rPr lang="de-CH" dirty="0" smtClean="0"/>
              <a:t>faire Preise </a:t>
            </a:r>
            <a:r>
              <a:rPr lang="de-CH" dirty="0"/>
              <a:t>und Preisbildung sowie Transparenz in der Handelskette </a:t>
            </a:r>
            <a:r>
              <a:rPr lang="de-CH" dirty="0" smtClean="0"/>
              <a:t>bewerten</a:t>
            </a:r>
          </a:p>
          <a:p>
            <a:r>
              <a:rPr lang="de-CH" dirty="0" smtClean="0"/>
              <a:t>Bio Suisse fordert Nachhaltigkeit in ihren Richtlinien nicht nur für  Produktion, sondern auch im sozialen Bereich</a:t>
            </a:r>
          </a:p>
          <a:p>
            <a:r>
              <a:rPr lang="de-CH" dirty="0" smtClean="0"/>
              <a:t>Soziale Anforderungen </a:t>
            </a:r>
          </a:p>
          <a:p>
            <a:pPr lvl="1"/>
            <a:r>
              <a:rPr lang="de-CH" dirty="0" smtClean="0"/>
              <a:t>Zeitgemässe Anstellungsbedingungen </a:t>
            </a:r>
          </a:p>
          <a:p>
            <a:pPr lvl="1"/>
            <a:r>
              <a:rPr lang="de-CH" dirty="0" smtClean="0"/>
              <a:t>gesundheitliche Sorgfaltspflicht </a:t>
            </a:r>
          </a:p>
          <a:p>
            <a:pPr lvl="1"/>
            <a:r>
              <a:rPr lang="de-CH" dirty="0" smtClean="0"/>
              <a:t>Arbeitssicherheit </a:t>
            </a:r>
          </a:p>
          <a:p>
            <a:pPr lvl="1"/>
            <a:r>
              <a:rPr lang="de-CH" dirty="0" smtClean="0"/>
              <a:t>Rechte </a:t>
            </a:r>
            <a:r>
              <a:rPr lang="de-CH" dirty="0"/>
              <a:t>der </a:t>
            </a:r>
            <a:r>
              <a:rPr lang="de-CH" dirty="0" smtClean="0"/>
              <a:t>Mitarbeiter</a:t>
            </a:r>
          </a:p>
          <a:p>
            <a:pPr lvl="1"/>
            <a:endParaRPr lang="de-CH" dirty="0"/>
          </a:p>
          <a:p>
            <a:r>
              <a:rPr lang="de-CH" dirty="0" smtClean="0"/>
              <a:t>Bio Suisse Betriebe erfüllen Massnahmenplan und unterschreiben Selbstdeklaration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45</a:t>
            </a:fld>
            <a:endParaRPr lang="de-DE" altLang="de-DE" dirty="0" smtClean="0"/>
          </a:p>
        </p:txBody>
      </p:sp>
    </p:spTree>
    <p:extLst>
      <p:ext uri="{BB962C8B-B14F-4D97-AF65-F5344CB8AC3E}">
        <p14:creationId xmlns:p14="http://schemas.microsoft.com/office/powerpoint/2010/main" val="2016176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Faire Handelsbeziehungen bei Bio Suisse</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Richtlinien Bio Suisse (RL 1.5)</a:t>
            </a:r>
            <a:endParaRPr lang="de-CH" dirty="0"/>
          </a:p>
        </p:txBody>
      </p:sp>
      <p:sp>
        <p:nvSpPr>
          <p:cNvPr id="5" name="Inhaltsplatzhalter 4"/>
          <p:cNvSpPr>
            <a:spLocks noGrp="1"/>
          </p:cNvSpPr>
          <p:nvPr>
            <p:ph sz="quarter" idx="17"/>
          </p:nvPr>
        </p:nvSpPr>
        <p:spPr/>
        <p:txBody>
          <a:bodyPr/>
          <a:lstStyle/>
          <a:p>
            <a:r>
              <a:rPr lang="de-CH" dirty="0" smtClean="0"/>
              <a:t>Handel </a:t>
            </a:r>
            <a:r>
              <a:rPr lang="de-CH" dirty="0"/>
              <a:t>von Knospe-Produkten erfolgt nach fairen Prinzipien und orientiert sich an folgenden </a:t>
            </a:r>
            <a:r>
              <a:rPr lang="de-CH" dirty="0" smtClean="0"/>
              <a:t>Grundwerten:</a:t>
            </a:r>
          </a:p>
          <a:p>
            <a:pPr lvl="1"/>
            <a:r>
              <a:rPr lang="de-CH" dirty="0" smtClean="0"/>
              <a:t>gegenseitige Wertschätzung</a:t>
            </a:r>
            <a:r>
              <a:rPr lang="de-CH" dirty="0"/>
              <a:t>, Respekt und Vertrauen unter den Marktpartnern der </a:t>
            </a:r>
            <a:r>
              <a:rPr lang="de-CH" dirty="0" smtClean="0"/>
              <a:t>Wertschöpfungskette</a:t>
            </a:r>
            <a:endParaRPr lang="de-CH" dirty="0"/>
          </a:p>
          <a:p>
            <a:pPr lvl="1"/>
            <a:r>
              <a:rPr lang="de-CH" dirty="0" smtClean="0"/>
              <a:t>partnerschaftliche </a:t>
            </a:r>
            <a:r>
              <a:rPr lang="de-CH" dirty="0"/>
              <a:t>und langfristige Zusammenarbeit und Verantwortung in </a:t>
            </a:r>
            <a:r>
              <a:rPr lang="de-CH" dirty="0" smtClean="0"/>
              <a:t>Vertragsverhandlungen</a:t>
            </a:r>
          </a:p>
          <a:p>
            <a:pPr lvl="1"/>
            <a:r>
              <a:rPr lang="de-CH" dirty="0" smtClean="0"/>
              <a:t>gerechte Preisgestaltung</a:t>
            </a:r>
          </a:p>
          <a:p>
            <a:pPr lvl="1"/>
            <a:r>
              <a:rPr lang="de-CH" dirty="0" smtClean="0"/>
              <a:t>konstruktive Zusammenarbeit </a:t>
            </a:r>
            <a:r>
              <a:rPr lang="de-CH" dirty="0"/>
              <a:t>zur </a:t>
            </a:r>
            <a:r>
              <a:rPr lang="de-CH" dirty="0" smtClean="0"/>
              <a:t>Förderung </a:t>
            </a:r>
            <a:r>
              <a:rPr lang="de-CH" dirty="0"/>
              <a:t>des biologischen </a:t>
            </a:r>
            <a:r>
              <a:rPr lang="de-CH" dirty="0" smtClean="0"/>
              <a:t>Landbaus</a:t>
            </a:r>
          </a:p>
          <a:p>
            <a:pPr lvl="1"/>
            <a:endParaRPr lang="de-CH" dirty="0"/>
          </a:p>
          <a:p>
            <a:r>
              <a:rPr lang="de-CH" dirty="0"/>
              <a:t>Knospe-Produzenten und -Lizenznehmer sind </a:t>
            </a:r>
            <a:r>
              <a:rPr lang="de-CH" dirty="0" smtClean="0"/>
              <a:t>angehalten, den Verhaltenskodex zu befolgen</a:t>
            </a:r>
          </a:p>
          <a:p>
            <a:r>
              <a:rPr lang="de-CH" dirty="0" smtClean="0"/>
              <a:t>Bio Suisse betreut Monitoring zur Umsetzung des Verhaltenskodex, organisiert bei Bedarf branchenweise Gesprächsrunden und unterhält eine Ombudsstelle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46</a:t>
            </a:fld>
            <a:endParaRPr lang="de-DE" altLang="de-DE" dirty="0" smtClean="0"/>
          </a:p>
        </p:txBody>
      </p:sp>
    </p:spTree>
    <p:extLst>
      <p:ext uri="{BB962C8B-B14F-4D97-AF65-F5344CB8AC3E}">
        <p14:creationId xmlns:p14="http://schemas.microsoft.com/office/powerpoint/2010/main" val="3686547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a:t>Gesellschaftliche </a:t>
            </a:r>
            <a:r>
              <a:rPr lang="de-CH" dirty="0" smtClean="0"/>
              <a:t>Leistungen</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Gesellschaftliche Leistungen der biologischen Landwirtschaft, FiBL 2009 </a:t>
            </a:r>
            <a:endParaRPr lang="de-CH" dirty="0"/>
          </a:p>
        </p:txBody>
      </p:sp>
      <p:sp>
        <p:nvSpPr>
          <p:cNvPr id="5" name="Inhaltsplatzhalter 4"/>
          <p:cNvSpPr>
            <a:spLocks noGrp="1"/>
          </p:cNvSpPr>
          <p:nvPr>
            <p:ph sz="quarter" idx="17"/>
          </p:nvPr>
        </p:nvSpPr>
        <p:spPr/>
        <p:txBody>
          <a:bodyPr/>
          <a:lstStyle/>
          <a:p>
            <a:r>
              <a:rPr lang="de-CH" dirty="0" smtClean="0"/>
              <a:t>Wissenschaftliche </a:t>
            </a:r>
            <a:r>
              <a:rPr lang="de-CH" dirty="0"/>
              <a:t>E</a:t>
            </a:r>
            <a:r>
              <a:rPr lang="de-CH" dirty="0" smtClean="0"/>
              <a:t>rgebnisse nationaler und internationaler Studien zu gesellschaftlichen Leistungen von Biolandbau im </a:t>
            </a:r>
            <a:r>
              <a:rPr lang="de-CH" dirty="0"/>
              <a:t>Vergleich </a:t>
            </a:r>
            <a:r>
              <a:rPr lang="de-CH" dirty="0" smtClean="0"/>
              <a:t>mit konventioneller/integrierten Landwirtschaft:</a:t>
            </a:r>
          </a:p>
          <a:p>
            <a:r>
              <a:rPr lang="de-CH" dirty="0" smtClean="0"/>
              <a:t>Positive Externalitäten</a:t>
            </a:r>
          </a:p>
          <a:p>
            <a:pPr lvl="1"/>
            <a:r>
              <a:rPr lang="de-CH" dirty="0" smtClean="0"/>
              <a:t>Biodiversität (Habitate, Genetik, Arten)</a:t>
            </a:r>
          </a:p>
          <a:p>
            <a:pPr lvl="1"/>
            <a:r>
              <a:rPr lang="de-CH" dirty="0" smtClean="0"/>
              <a:t>Humusaufbau, Erosionsschutz und CO</a:t>
            </a:r>
            <a:r>
              <a:rPr lang="de-CH" baseline="-25000" dirty="0" smtClean="0"/>
              <a:t>2</a:t>
            </a:r>
            <a:r>
              <a:rPr lang="de-CH" dirty="0" smtClean="0"/>
              <a:t>-Sequestrierung  </a:t>
            </a:r>
          </a:p>
          <a:p>
            <a:pPr lvl="1"/>
            <a:endParaRPr lang="de-CH" dirty="0" smtClean="0"/>
          </a:p>
          <a:p>
            <a:r>
              <a:rPr lang="de-CH" dirty="0" smtClean="0"/>
              <a:t>Vermeidung negativer Externalitäten </a:t>
            </a:r>
          </a:p>
          <a:p>
            <a:pPr lvl="1"/>
            <a:r>
              <a:rPr lang="de-CH" dirty="0" smtClean="0"/>
              <a:t>Nährstoff- und Pflanzenschutzmittelverluste in Gewässer/Umwelt</a:t>
            </a:r>
          </a:p>
          <a:p>
            <a:pPr lvl="1"/>
            <a:r>
              <a:rPr lang="de-CH" dirty="0" smtClean="0"/>
              <a:t>Verbrauch von nicht erneuerbarer Energie </a:t>
            </a:r>
          </a:p>
          <a:p>
            <a:pPr lvl="1"/>
            <a:r>
              <a:rPr lang="de-CH" dirty="0" smtClean="0"/>
              <a:t>Emissionen von Klimagasen (leicht besser)</a:t>
            </a:r>
          </a:p>
          <a:p>
            <a:pPr lvl="1"/>
            <a:r>
              <a:rPr lang="de-CH" dirty="0" smtClean="0"/>
              <a:t>Belastungen mit Tiermedikamenten</a:t>
            </a:r>
          </a:p>
          <a:p>
            <a:pPr lvl="1"/>
            <a:endParaRPr lang="de-CH" dirty="0" smtClean="0"/>
          </a:p>
          <a:p>
            <a:r>
              <a:rPr lang="de-CH" dirty="0" smtClean="0"/>
              <a:t>Biolandbau zeichnet sich </a:t>
            </a:r>
            <a:r>
              <a:rPr lang="de-CH" dirty="0"/>
              <a:t>besonders durch </a:t>
            </a:r>
            <a:r>
              <a:rPr lang="de-CH" dirty="0" smtClean="0"/>
              <a:t>Systemwirkungen aus</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47</a:t>
            </a:fld>
            <a:endParaRPr lang="de-DE" altLang="de-DE" dirty="0" smtClean="0"/>
          </a:p>
        </p:txBody>
      </p:sp>
    </p:spTree>
    <p:extLst>
      <p:ext uri="{BB962C8B-B14F-4D97-AF65-F5344CB8AC3E}">
        <p14:creationId xmlns:p14="http://schemas.microsoft.com/office/powerpoint/2010/main" val="135017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Nachhaltigkeit des Biolandbaus</a:t>
            </a:r>
            <a:endParaRPr lang="de-CH" dirty="0"/>
          </a:p>
        </p:txBody>
      </p:sp>
      <p:sp>
        <p:nvSpPr>
          <p:cNvPr id="3" name="Inhaltsplatzhalter 2"/>
          <p:cNvSpPr>
            <a:spLocks noGrp="1"/>
          </p:cNvSpPr>
          <p:nvPr>
            <p:ph idx="12"/>
          </p:nvPr>
        </p:nvSpPr>
        <p:spPr/>
        <p:txBody>
          <a:bodyPr/>
          <a:lstStyle/>
          <a:p>
            <a:r>
              <a:rPr lang="de-CH" dirty="0" smtClean="0"/>
              <a:t>Zusammenfassung</a:t>
            </a:r>
            <a:endParaRPr lang="de-CH" dirty="0"/>
          </a:p>
        </p:txBody>
      </p:sp>
      <p:sp>
        <p:nvSpPr>
          <p:cNvPr id="7" name="Inhaltsplatzhalter 6"/>
          <p:cNvSpPr>
            <a:spLocks noGrp="1"/>
          </p:cNvSpPr>
          <p:nvPr>
            <p:ph idx="14"/>
          </p:nvPr>
        </p:nvSpPr>
        <p:spPr/>
        <p:txBody>
          <a:bodyPr/>
          <a:lstStyle/>
          <a:p>
            <a:endParaRPr lang="de-CH" dirty="0"/>
          </a:p>
        </p:txBody>
      </p:sp>
      <p:sp>
        <p:nvSpPr>
          <p:cNvPr id="8" name="Inhaltsplatzhalter 7"/>
          <p:cNvSpPr>
            <a:spLocks noGrp="1"/>
          </p:cNvSpPr>
          <p:nvPr>
            <p:ph sz="quarter" idx="17"/>
          </p:nvPr>
        </p:nvSpPr>
        <p:spPr/>
        <p:txBody>
          <a:bodyPr/>
          <a:lstStyle/>
          <a:p>
            <a:r>
              <a:rPr lang="de-CH" dirty="0" smtClean="0"/>
              <a:t>Biolandbau </a:t>
            </a:r>
          </a:p>
          <a:p>
            <a:pPr lvl="1"/>
            <a:r>
              <a:rPr lang="de-CH" dirty="0" smtClean="0"/>
              <a:t>umfassender, ganzheitlicher Ansatz für nachhaltige Landwirtschaft und Ernährung</a:t>
            </a:r>
            <a:endParaRPr lang="de-CH" dirty="0"/>
          </a:p>
        </p:txBody>
      </p:sp>
      <p:sp>
        <p:nvSpPr>
          <p:cNvPr id="9" name="Inhaltsplatzhalter 8"/>
          <p:cNvSpPr>
            <a:spLocks noGrp="1"/>
          </p:cNvSpPr>
          <p:nvPr>
            <p:ph sz="quarter" idx="23"/>
          </p:nvPr>
        </p:nvSpPr>
        <p:spPr/>
        <p:txBody>
          <a:bodyPr/>
          <a:lstStyle/>
          <a:p>
            <a:r>
              <a:rPr lang="de-CH" dirty="0" smtClean="0"/>
              <a:t>Folgende Stärken des Biolandbaus unterstützen Nachhaltigkeitsprozesse </a:t>
            </a:r>
          </a:p>
          <a:p>
            <a:pPr lvl="1"/>
            <a:r>
              <a:rPr lang="de-CH" dirty="0" smtClean="0"/>
              <a:t>Ökologische Vorzüglichkeit</a:t>
            </a:r>
          </a:p>
          <a:p>
            <a:pPr lvl="1"/>
            <a:r>
              <a:rPr lang="de-CH" dirty="0" smtClean="0"/>
              <a:t>Hohe Effizienz (produktive Low-Input-Strategie)</a:t>
            </a:r>
          </a:p>
          <a:p>
            <a:pPr lvl="1"/>
            <a:r>
              <a:rPr lang="de-CH" dirty="0" smtClean="0"/>
              <a:t>Vorsicht mit Risiken (neue Technologien, </a:t>
            </a:r>
            <a:r>
              <a:rPr lang="de-CH" dirty="0" smtClean="0">
                <a:latin typeface="Arial" panose="020B0604020202020204" pitchFamily="34" charset="0"/>
                <a:cs typeface="Arial" panose="020B0604020202020204" pitchFamily="34" charset="0"/>
              </a:rPr>
              <a:t>«</a:t>
            </a:r>
            <a:r>
              <a:rPr lang="de-CH" dirty="0" smtClean="0"/>
              <a:t>Natürlichkeit</a:t>
            </a:r>
            <a:r>
              <a:rPr lang="de-CH" dirty="0" smtClean="0">
                <a:latin typeface="Arial" panose="020B0604020202020204" pitchFamily="34" charset="0"/>
                <a:cs typeface="Arial" panose="020B0604020202020204" pitchFamily="34" charset="0"/>
              </a:rPr>
              <a:t>»</a:t>
            </a:r>
            <a:r>
              <a:rPr lang="de-CH" dirty="0" smtClean="0"/>
              <a:t>, </a:t>
            </a:r>
            <a:r>
              <a:rPr lang="de-CH" dirty="0" smtClean="0">
                <a:latin typeface="Arial" panose="020B0604020202020204" pitchFamily="34" charset="0"/>
                <a:cs typeface="Arial" panose="020B0604020202020204" pitchFamily="34" charset="0"/>
              </a:rPr>
              <a:t>«</a:t>
            </a:r>
            <a:r>
              <a:rPr lang="de-CH" dirty="0" smtClean="0"/>
              <a:t>nicht industriell</a:t>
            </a:r>
            <a:r>
              <a:rPr lang="de-CH" dirty="0">
                <a:latin typeface="Arial" panose="020B0604020202020204" pitchFamily="34" charset="0"/>
                <a:cs typeface="Arial" panose="020B0604020202020204" pitchFamily="34" charset="0"/>
              </a:rPr>
              <a:t>»</a:t>
            </a:r>
            <a:r>
              <a:rPr lang="de-CH" dirty="0" smtClean="0"/>
              <a:t>)</a:t>
            </a:r>
          </a:p>
          <a:p>
            <a:pPr lvl="1"/>
            <a:r>
              <a:rPr lang="de-CH" dirty="0" smtClean="0"/>
              <a:t>Vorsorge und Vermeidung als grundlegendes Prinzip</a:t>
            </a:r>
          </a:p>
          <a:p>
            <a:pPr lvl="1"/>
            <a:r>
              <a:rPr lang="de-CH" dirty="0" smtClean="0"/>
              <a:t>Aktive Auseinandersetzung mit ethischen und sozialen Fragen  </a:t>
            </a:r>
          </a:p>
          <a:p>
            <a:pPr lvl="1"/>
            <a:endParaRPr lang="de-CH" dirty="0"/>
          </a:p>
        </p:txBody>
      </p:sp>
      <p:sp>
        <p:nvSpPr>
          <p:cNvPr id="6" name="Fußzeilenplatzhalter 5"/>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48</a:t>
            </a:fld>
            <a:endParaRPr lang="de-DE" altLang="de-DE" dirty="0" smtClean="0"/>
          </a:p>
        </p:txBody>
      </p:sp>
    </p:spTree>
    <p:extLst>
      <p:ext uri="{BB962C8B-B14F-4D97-AF65-F5344CB8AC3E}">
        <p14:creationId xmlns:p14="http://schemas.microsoft.com/office/powerpoint/2010/main" val="3015279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Pflanzenernährung im Biolandbau</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a:t>
            </a:fld>
            <a:endParaRPr lang="de-DE" altLang="de-DE" dirty="0" smtClean="0"/>
          </a:p>
        </p:txBody>
      </p:sp>
      <p:pic>
        <p:nvPicPr>
          <p:cNvPr id="10"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2">
            <a:extLst>
              <a:ext uri="{28A0092B-C50C-407E-A947-70E740481C1C}">
                <a14:useLocalDpi xmlns:a14="http://schemas.microsoft.com/office/drawing/2010/main" val="0"/>
              </a:ext>
            </a:extLst>
          </a:blip>
          <a:srcRect l="5870" t="4781" r="9919" b="99"/>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p:nvSpPr>
        <p:spPr bwMode="auto">
          <a:xfrm>
            <a:off x="4283968" y="2908096"/>
            <a:ext cx="1224136"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Mist, Gülle</a:t>
            </a:r>
          </a:p>
        </p:txBody>
      </p:sp>
      <p:sp>
        <p:nvSpPr>
          <p:cNvPr id="12" name="Textfeld 9"/>
          <p:cNvSpPr txBox="1">
            <a:spLocks noChangeArrowheads="1"/>
          </p:cNvSpPr>
          <p:nvPr/>
        </p:nvSpPr>
        <p:spPr bwMode="auto">
          <a:xfrm>
            <a:off x="899592" y="1986895"/>
            <a:ext cx="3384376"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Geeignete Fruchtfolge, Vorkultur </a:t>
            </a:r>
          </a:p>
        </p:txBody>
      </p:sp>
      <p:sp>
        <p:nvSpPr>
          <p:cNvPr id="13" name="Textfeld 10"/>
          <p:cNvSpPr txBox="1">
            <a:spLocks noChangeArrowheads="1"/>
          </p:cNvSpPr>
          <p:nvPr/>
        </p:nvSpPr>
        <p:spPr bwMode="auto">
          <a:xfrm>
            <a:off x="1604699" y="5157192"/>
            <a:ext cx="3810602"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Kompost, organische Handelsdünger</a:t>
            </a:r>
          </a:p>
        </p:txBody>
      </p:sp>
      <p:sp>
        <p:nvSpPr>
          <p:cNvPr id="15" name="Textfeld 12"/>
          <p:cNvSpPr txBox="1">
            <a:spLocks noChangeArrowheads="1"/>
          </p:cNvSpPr>
          <p:nvPr/>
        </p:nvSpPr>
        <p:spPr bwMode="auto">
          <a:xfrm>
            <a:off x="6852557" y="1571397"/>
            <a:ext cx="1702909" cy="58477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Verzicht auf Kunstdünger</a:t>
            </a:r>
          </a:p>
        </p:txBody>
      </p:sp>
      <p:pic>
        <p:nvPicPr>
          <p:cNvPr id="16" name="Inhaltsplatzhalt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075" y="2165046"/>
            <a:ext cx="1693333" cy="859536"/>
          </a:xfrm>
          <a:prstGeom prst="rect">
            <a:avLst/>
          </a:prstGeom>
        </p:spPr>
      </p:pic>
    </p:spTree>
    <p:extLst>
      <p:ext uri="{BB962C8B-B14F-4D97-AF65-F5344CB8AC3E}">
        <p14:creationId xmlns:p14="http://schemas.microsoft.com/office/powerpoint/2010/main" val="4095748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Grundsätze &amp; Nachhaltigkeit</a:t>
            </a:r>
            <a:endParaRPr lang="de-CH" dirty="0"/>
          </a:p>
        </p:txBody>
      </p:sp>
      <p:sp>
        <p:nvSpPr>
          <p:cNvPr id="3" name="Inhaltsplatzhalter 2"/>
          <p:cNvSpPr>
            <a:spLocks noGrp="1"/>
          </p:cNvSpPr>
          <p:nvPr>
            <p:ph idx="12"/>
          </p:nvPr>
        </p:nvSpPr>
        <p:spPr/>
        <p:txBody>
          <a:bodyPr/>
          <a:lstStyle/>
          <a:p>
            <a:r>
              <a:rPr lang="de-CH" dirty="0" smtClean="0"/>
              <a:t>Impressum, Bezug und Nutzungsrechte</a:t>
            </a:r>
            <a:endParaRPr lang="de-CH" dirty="0"/>
          </a:p>
        </p:txBody>
      </p:sp>
      <p:sp>
        <p:nvSpPr>
          <p:cNvPr id="9" name="Inhaltsplatzhalter 8"/>
          <p:cNvSpPr>
            <a:spLocks noGrp="1"/>
          </p:cNvSpPr>
          <p:nvPr>
            <p:ph sz="quarter" idx="17"/>
          </p:nvPr>
        </p:nvSpPr>
        <p:spPr/>
        <p:txBody>
          <a:bodyPr/>
          <a:lstStyle/>
          <a:p>
            <a:r>
              <a:rPr lang="de-CH" sz="1200" b="1" dirty="0"/>
              <a:t>Herausgeber und Vertrieb </a:t>
            </a:r>
            <a:endParaRPr lang="de-CH" sz="1200" dirty="0"/>
          </a:p>
          <a:p>
            <a:pPr>
              <a:lnSpc>
                <a:spcPct val="100000"/>
              </a:lnSpc>
              <a:spcBef>
                <a:spcPts val="0"/>
              </a:spcBef>
            </a:pPr>
            <a:r>
              <a:rPr lang="de-CH" sz="1200" dirty="0"/>
              <a:t>Forschungsinstitut für biologischen Landbau (</a:t>
            </a:r>
            <a:r>
              <a:rPr lang="de-CH" sz="1200" dirty="0" smtClean="0"/>
              <a:t>FiBL), Ackerstrasse </a:t>
            </a:r>
            <a:r>
              <a:rPr lang="de-CH" sz="1200" dirty="0"/>
              <a:t>113, Postfach 219, </a:t>
            </a:r>
            <a:r>
              <a:rPr lang="de-CH" sz="1200" dirty="0" smtClean="0"/>
              <a:t/>
            </a:r>
            <a:br>
              <a:rPr lang="de-CH" sz="1200" dirty="0" smtClean="0"/>
            </a:br>
            <a:r>
              <a:rPr lang="de-CH" sz="1200" dirty="0" smtClean="0"/>
              <a:t>CH-5070 </a:t>
            </a:r>
            <a:r>
              <a:rPr lang="de-CH" sz="1200" dirty="0"/>
              <a:t>Frick</a:t>
            </a:r>
            <a:br>
              <a:rPr lang="de-CH" sz="1200" dirty="0"/>
            </a:br>
            <a:r>
              <a:rPr lang="de-CH" sz="1200" dirty="0"/>
              <a:t>Tel. +41 (0)62 865 72 </a:t>
            </a:r>
            <a:r>
              <a:rPr lang="de-CH" sz="1200" dirty="0" smtClean="0"/>
              <a:t>72</a:t>
            </a:r>
            <a:r>
              <a:rPr lang="de-CH" sz="1200" dirty="0"/>
              <a:t/>
            </a:r>
            <a:br>
              <a:rPr lang="de-CH" sz="1200" dirty="0"/>
            </a:br>
            <a:r>
              <a:rPr lang="de-CH" sz="1200" dirty="0">
                <a:hlinkClick r:id="rId2"/>
              </a:rPr>
              <a:t>info.suisse@fibl.org</a:t>
            </a:r>
            <a:r>
              <a:rPr lang="de-CH" sz="1200" dirty="0"/>
              <a:t>, </a:t>
            </a:r>
            <a:r>
              <a:rPr lang="de-CH" sz="1200" dirty="0">
                <a:hlinkClick r:id="rId3"/>
              </a:rPr>
              <a:t>www.fibl.org </a:t>
            </a:r>
            <a:endParaRPr lang="de-CH" sz="1200" dirty="0" smtClean="0"/>
          </a:p>
          <a:p>
            <a:pPr>
              <a:lnSpc>
                <a:spcPct val="100000"/>
              </a:lnSpc>
              <a:spcBef>
                <a:spcPts val="700"/>
              </a:spcBef>
            </a:pPr>
            <a:r>
              <a:rPr lang="de-CH" sz="1200" dirty="0"/>
              <a:t>Bio Suisse </a:t>
            </a:r>
            <a:br>
              <a:rPr lang="de-CH" sz="1200" dirty="0"/>
            </a:br>
            <a:r>
              <a:rPr lang="de-CH" sz="1200" dirty="0"/>
              <a:t>Peter Merian-Strasse 34 </a:t>
            </a:r>
            <a:br>
              <a:rPr lang="de-CH" sz="1200" dirty="0"/>
            </a:br>
            <a:r>
              <a:rPr lang="de-CH" sz="1200" dirty="0"/>
              <a:t>CH-4052 Basel </a:t>
            </a:r>
            <a:br>
              <a:rPr lang="de-CH" sz="1200" dirty="0"/>
            </a:br>
            <a:r>
              <a:rPr lang="de-CH" sz="1200" dirty="0"/>
              <a:t>Tel. +41 (0)61 204 66 66 </a:t>
            </a:r>
            <a:br>
              <a:rPr lang="de-CH" sz="1200" dirty="0"/>
            </a:br>
            <a:r>
              <a:rPr lang="de-CH" sz="1200" dirty="0">
                <a:hlinkClick r:id="rId4"/>
              </a:rPr>
              <a:t>bio@bio-suisse.ch</a:t>
            </a:r>
            <a:r>
              <a:rPr lang="de-CH" sz="1200" dirty="0"/>
              <a:t>, </a:t>
            </a:r>
            <a:r>
              <a:rPr lang="de-CH" sz="1200" dirty="0">
                <a:hlinkClick r:id="rId5"/>
              </a:rPr>
              <a:t>www.bio-suisse.ch</a:t>
            </a:r>
            <a:r>
              <a:rPr lang="de-CH" sz="1200" dirty="0"/>
              <a:t> </a:t>
            </a:r>
            <a:endParaRPr lang="de-CH" sz="1200" dirty="0"/>
          </a:p>
          <a:p>
            <a:r>
              <a:rPr lang="de-CH" sz="1200" b="1" dirty="0"/>
              <a:t>Mitarbeit und </a:t>
            </a:r>
            <a:r>
              <a:rPr lang="de-CH" sz="1200" b="1" dirty="0" smtClean="0"/>
              <a:t>Durchsicht: </a:t>
            </a:r>
            <a:r>
              <a:rPr lang="de-CH" sz="1200" dirty="0" smtClean="0"/>
              <a:t>Lukas Baum-gartner, Richard Bircher, Urs </a:t>
            </a:r>
            <a:r>
              <a:rPr lang="de-CH" sz="1200" dirty="0"/>
              <a:t>Guyer (Bio Suisse), </a:t>
            </a:r>
            <a:r>
              <a:rPr lang="de-CH" sz="1200" dirty="0" smtClean="0"/>
              <a:t>Urs Niggli, Robert </a:t>
            </a:r>
            <a:r>
              <a:rPr lang="de-CH" sz="1200" dirty="0"/>
              <a:t>Obrist, Pascal Olivier (Bio Suisse), Jakob Rohrer (BBZ Arenenberg), </a:t>
            </a:r>
            <a:r>
              <a:rPr lang="de-CH" sz="1200" dirty="0" smtClean="0"/>
              <a:t>Christian Schader, Otto Schmid</a:t>
            </a:r>
            <a:endParaRPr lang="de-CH" sz="1200" b="1" dirty="0"/>
          </a:p>
          <a:p>
            <a:r>
              <a:rPr lang="de-CH" sz="1200" b="1" dirty="0" smtClean="0"/>
              <a:t>Redaktion</a:t>
            </a:r>
            <a:r>
              <a:rPr lang="de-CH" sz="1200" b="1" dirty="0"/>
              <a:t>, Gestaltung:</a:t>
            </a:r>
            <a:r>
              <a:rPr lang="de-CH" sz="1200" dirty="0"/>
              <a:t> Simone Bissig, </a:t>
            </a:r>
            <a:r>
              <a:rPr lang="de-CH" sz="1200" dirty="0" smtClean="0"/>
              <a:t>Kathrin Huber</a:t>
            </a:r>
            <a:endParaRPr lang="de-CH" sz="1200" dirty="0"/>
          </a:p>
          <a:p>
            <a:pPr>
              <a:lnSpc>
                <a:spcPct val="100000"/>
              </a:lnSpc>
              <a:spcBef>
                <a:spcPts val="700"/>
              </a:spcBef>
            </a:pPr>
            <a:r>
              <a:rPr lang="de-CH" sz="1200" b="1" dirty="0" smtClean="0"/>
              <a:t>Bilder</a:t>
            </a:r>
            <a:r>
              <a:rPr lang="de-CH" sz="1200" b="1" dirty="0"/>
              <a:t>: </a:t>
            </a:r>
            <a:r>
              <a:rPr lang="de-CH" sz="1200" dirty="0"/>
              <a:t>Foto </a:t>
            </a:r>
            <a:r>
              <a:rPr lang="de-CH" sz="1200" dirty="0" smtClean="0"/>
              <a:t>Titelfolie, Lukas </a:t>
            </a:r>
            <a:r>
              <a:rPr lang="de-CH" sz="1200" dirty="0"/>
              <a:t>Pfiffner. Illustrationen </a:t>
            </a:r>
            <a:r>
              <a:rPr lang="de-CH" sz="1200" dirty="0" smtClean="0"/>
              <a:t>2.3-2.8 und 2.29, </a:t>
            </a:r>
            <a:r>
              <a:rPr lang="de-DE" sz="1200" dirty="0"/>
              <a:t>Treuthardt </a:t>
            </a:r>
            <a:r>
              <a:rPr lang="de-DE" sz="1200" dirty="0" smtClean="0"/>
              <a:t>Gann. </a:t>
            </a:r>
            <a:r>
              <a:rPr lang="de-CH" sz="1200" dirty="0" smtClean="0"/>
              <a:t>Weitere Fotos </a:t>
            </a:r>
            <a:r>
              <a:rPr lang="de-CH" sz="1200" dirty="0"/>
              <a:t>und Grafiken </a:t>
            </a:r>
            <a:r>
              <a:rPr lang="de-CH" sz="1200" dirty="0" smtClean="0"/>
              <a:t>FiBL</a:t>
            </a:r>
            <a:r>
              <a:rPr lang="de-CH" sz="1200" dirty="0"/>
              <a:t>, </a:t>
            </a:r>
            <a:r>
              <a:rPr lang="de-CH" sz="1200" dirty="0" smtClean="0"/>
              <a:t/>
            </a:r>
            <a:br>
              <a:rPr lang="de-CH" sz="1200" dirty="0" smtClean="0"/>
            </a:br>
            <a:r>
              <a:rPr lang="de-CH" sz="1200" dirty="0" smtClean="0"/>
              <a:t>wo </a:t>
            </a:r>
            <a:r>
              <a:rPr lang="de-CH" sz="1200" dirty="0"/>
              <a:t>nicht anders </a:t>
            </a:r>
            <a:r>
              <a:rPr lang="de-CH" sz="1200" dirty="0" smtClean="0"/>
              <a:t>erwähnt.</a:t>
            </a:r>
          </a:p>
          <a:p>
            <a:pPr>
              <a:lnSpc>
                <a:spcPct val="100000"/>
              </a:lnSpc>
              <a:spcBef>
                <a:spcPts val="700"/>
              </a:spcBef>
            </a:pPr>
            <a:r>
              <a:rPr lang="de-CH" sz="1200" b="1" dirty="0" smtClean="0"/>
              <a:t>Bezug und kostenloser Download: </a:t>
            </a:r>
            <a:r>
              <a:rPr lang="de-CH" sz="1200" dirty="0" smtClean="0">
                <a:hlinkClick r:id="rId6"/>
              </a:rPr>
              <a:t>www.shop.fibl.org </a:t>
            </a:r>
            <a:r>
              <a:rPr lang="de-CH" sz="1200" dirty="0" smtClean="0"/>
              <a:t> </a:t>
            </a:r>
            <a:r>
              <a:rPr lang="de-CH" sz="1200" dirty="0" smtClean="0"/>
              <a:t>(</a:t>
            </a:r>
            <a:r>
              <a:rPr lang="de-CH" sz="1200" dirty="0" smtClean="0"/>
              <a:t>Foliensammlung Biolandbau)</a:t>
            </a:r>
            <a:endParaRPr lang="de-CH" sz="1200" b="1" dirty="0" smtClean="0"/>
          </a:p>
          <a:p>
            <a:endParaRPr lang="de-CH" sz="1400" dirty="0" smtClean="0"/>
          </a:p>
          <a:p>
            <a:endParaRPr lang="de-CH" dirty="0"/>
          </a:p>
        </p:txBody>
      </p:sp>
      <p:sp>
        <p:nvSpPr>
          <p:cNvPr id="10" name="Inhaltsplatzhalter 9"/>
          <p:cNvSpPr>
            <a:spLocks noGrp="1"/>
          </p:cNvSpPr>
          <p:nvPr>
            <p:ph sz="quarter" idx="45"/>
          </p:nvPr>
        </p:nvSpPr>
        <p:spPr>
          <a:xfrm>
            <a:off x="4619012" y="1543198"/>
            <a:ext cx="3896338" cy="4694113"/>
          </a:xfrm>
        </p:spPr>
        <p:txBody>
          <a:bodyPr/>
          <a:lstStyle/>
          <a:p>
            <a:r>
              <a:rPr lang="de-CH" sz="1200" b="1" dirty="0"/>
              <a:t>Haftung</a:t>
            </a:r>
          </a:p>
          <a:p>
            <a:pPr>
              <a:lnSpc>
                <a:spcPct val="100000"/>
              </a:lnSpc>
              <a:spcBef>
                <a:spcPts val="0"/>
              </a:spcBef>
            </a:pPr>
            <a:r>
              <a:rPr lang="de-CH" sz="1200" dirty="0"/>
              <a:t>Die Inhalte der Foliensammlung wurden nach bestem Wissen und Gewissen erstellt und mit grösstmöglicher Sorgfalt überprüft. Dennoch sind Fehler nicht völlig auszuschliessen. Für etwa vorhandene Unrichtigkeiten übernehmen wir keinerlei Verantwortung und Haftung. </a:t>
            </a:r>
          </a:p>
          <a:p>
            <a:r>
              <a:rPr lang="de-CH" sz="1200" b="1" dirty="0"/>
              <a:t>Nutzungsrechte </a:t>
            </a:r>
          </a:p>
          <a:p>
            <a:pPr>
              <a:lnSpc>
                <a:spcPct val="100000"/>
              </a:lnSpc>
              <a:spcBef>
                <a:spcPts val="0"/>
              </a:spcBef>
            </a:pPr>
            <a:r>
              <a:rPr lang="de-CH" sz="1200" dirty="0" smtClean="0"/>
              <a:t>Die Foliensammlung dient Unterrichts- oder Schulungszwecken. Einzelne Inhalte dürfen unter Angabe von Bild- und Textquellen verbreitet und verändert werden. Urheberrechtshinweise jeglicher Art, die in heruntergeladenen Inhalten enthalten sind, müssen beibehalten und wiedergegeben werden. Die Herausgeber übernehmen keine Haftung für die Inhalte externer Links.</a:t>
            </a:r>
          </a:p>
          <a:p>
            <a:pPr lvl="0"/>
            <a:r>
              <a:rPr lang="de-CH" sz="1200" b="1" dirty="0" smtClean="0">
                <a:solidFill>
                  <a:srgbClr val="000000"/>
                </a:solidFill>
              </a:rPr>
              <a:t>2</a:t>
            </a:r>
            <a:r>
              <a:rPr lang="de-CH" sz="1200" b="1" dirty="0">
                <a:solidFill>
                  <a:srgbClr val="000000"/>
                </a:solidFill>
              </a:rPr>
              <a:t>. Auflage 2016</a:t>
            </a:r>
          </a:p>
          <a:p>
            <a:pPr lvl="0">
              <a:lnSpc>
                <a:spcPct val="100000"/>
              </a:lnSpc>
              <a:spcBef>
                <a:spcPts val="0"/>
              </a:spcBef>
            </a:pPr>
            <a:r>
              <a:rPr lang="de-CH" sz="1200" dirty="0">
                <a:solidFill>
                  <a:srgbClr val="000000"/>
                </a:solidFill>
              </a:rPr>
              <a:t>1. Auflage 2004, Redaktion Res </a:t>
            </a:r>
            <a:r>
              <a:rPr lang="de-CH" sz="1200" dirty="0" smtClean="0">
                <a:solidFill>
                  <a:srgbClr val="000000"/>
                </a:solidFill>
              </a:rPr>
              <a:t>Schmutz</a:t>
            </a:r>
            <a:endParaRPr lang="de-CH" sz="1600" dirty="0" smtClean="0"/>
          </a:p>
          <a:p>
            <a:pPr>
              <a:lnSpc>
                <a:spcPct val="100000"/>
              </a:lnSpc>
              <a:spcBef>
                <a:spcPts val="700"/>
              </a:spcBef>
            </a:pPr>
            <a:r>
              <a:rPr lang="de-CH" sz="1200" dirty="0"/>
              <a:t>Die Foliensammlung wurde mitfinanziert durch </a:t>
            </a:r>
            <a:r>
              <a:rPr lang="de-CH" sz="1200" dirty="0" smtClean="0"/>
              <a:t>Coop, </a:t>
            </a:r>
            <a:r>
              <a:rPr lang="de-CH" sz="1200" dirty="0"/>
              <a:t>mit einer Spende aus Anlass von 20 Jahre Coop </a:t>
            </a:r>
            <a:r>
              <a:rPr lang="de-CH" sz="1200" dirty="0" err="1"/>
              <a:t>Naturaplan</a:t>
            </a:r>
            <a:r>
              <a:rPr lang="de-CH" sz="1200" dirty="0" smtClean="0"/>
              <a:t>.</a:t>
            </a:r>
            <a:endParaRPr lang="de-CH" sz="1200" dirty="0"/>
          </a:p>
        </p:txBody>
      </p:sp>
      <p:sp>
        <p:nvSpPr>
          <p:cNvPr id="6" name="Fußzeilenplatzhalter 5"/>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49</a:t>
            </a:fld>
            <a:endParaRPr lang="de-DE" altLang="de-DE" dirty="0" smtClean="0"/>
          </a:p>
        </p:txBody>
      </p:sp>
    </p:spTree>
    <p:extLst>
      <p:ext uri="{BB962C8B-B14F-4D97-AF65-F5344CB8AC3E}">
        <p14:creationId xmlns:p14="http://schemas.microsoft.com/office/powerpoint/2010/main" val="93766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Unkrautregulierung im Biolandbau</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5</a:t>
            </a:fld>
            <a:endParaRPr lang="de-DE" altLang="de-DE" dirty="0" smtClean="0"/>
          </a:p>
        </p:txBody>
      </p:sp>
      <p:pic>
        <p:nvPicPr>
          <p:cNvPr id="7"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3">
            <a:extLst>
              <a:ext uri="{28A0092B-C50C-407E-A947-70E740481C1C}">
                <a14:useLocalDpi xmlns:a14="http://schemas.microsoft.com/office/drawing/2010/main" val="0"/>
              </a:ext>
            </a:extLst>
          </a:blip>
          <a:srcRect l="469" t="451" r="31796" b="23768"/>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2"/>
          <p:cNvSpPr txBox="1">
            <a:spLocks noChangeArrowheads="1"/>
          </p:cNvSpPr>
          <p:nvPr/>
        </p:nvSpPr>
        <p:spPr bwMode="auto">
          <a:xfrm>
            <a:off x="6811031" y="1585985"/>
            <a:ext cx="1705599" cy="58477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Verzicht </a:t>
            </a:r>
            <a:r>
              <a:rPr lang="de-CH" altLang="de-DE" sz="1600" dirty="0" smtClean="0"/>
              <a:t>auf Herbizide</a:t>
            </a:r>
            <a:endParaRPr lang="de-CH" altLang="de-DE" sz="1600" dirty="0"/>
          </a:p>
        </p:txBody>
      </p:sp>
      <p:sp>
        <p:nvSpPr>
          <p:cNvPr id="11" name="Textfeld 2"/>
          <p:cNvSpPr txBox="1">
            <a:spLocks noChangeArrowheads="1"/>
          </p:cNvSpPr>
          <p:nvPr/>
        </p:nvSpPr>
        <p:spPr bwMode="auto">
          <a:xfrm>
            <a:off x="2472617" y="4320000"/>
            <a:ext cx="1692000" cy="98488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600" dirty="0"/>
              <a:t>Indirekt: </a:t>
            </a:r>
            <a:r>
              <a:rPr lang="de-CH" altLang="de-DE" sz="1400" dirty="0"/>
              <a:t>Sortenwahl, </a:t>
            </a:r>
            <a:br>
              <a:rPr lang="de-CH" altLang="de-DE" sz="1400" dirty="0"/>
            </a:br>
            <a:r>
              <a:rPr lang="de-CH" altLang="de-DE" sz="1400" dirty="0"/>
              <a:t>Fruchtfolge, </a:t>
            </a:r>
            <a:r>
              <a:rPr lang="de-CH" altLang="de-DE" sz="1400" dirty="0" smtClean="0"/>
              <a:t>Saatzeitpunkt</a:t>
            </a:r>
            <a:endParaRPr lang="de-DE" altLang="de-DE" sz="1400" dirty="0"/>
          </a:p>
        </p:txBody>
      </p:sp>
      <p:sp>
        <p:nvSpPr>
          <p:cNvPr id="12" name="Textfeld 2"/>
          <p:cNvSpPr txBox="1">
            <a:spLocks noChangeArrowheads="1"/>
          </p:cNvSpPr>
          <p:nvPr/>
        </p:nvSpPr>
        <p:spPr bwMode="auto">
          <a:xfrm>
            <a:off x="4226424" y="1619999"/>
            <a:ext cx="1728000" cy="523220"/>
          </a:xfrm>
          <a:prstGeom prst="rect">
            <a:avLst/>
          </a:prstGeom>
          <a:solidFill>
            <a:schemeClr val="bg1">
              <a:alpha val="80000"/>
            </a:schemeClr>
          </a:solidFill>
          <a:ln>
            <a:noFill/>
          </a:ln>
          <a:extLst/>
        </p:spPr>
        <p:txBody>
          <a:bodyPr wrap="square" r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400" dirty="0" smtClean="0"/>
              <a:t>Geeignete</a:t>
            </a:r>
            <a:r>
              <a:rPr lang="de-CH" altLang="de-DE" sz="1400" dirty="0"/>
              <a:t/>
            </a:r>
            <a:br>
              <a:rPr lang="de-CH" altLang="de-DE" sz="1400" dirty="0"/>
            </a:br>
            <a:r>
              <a:rPr lang="de-CH" altLang="de-DE" sz="1400" dirty="0" smtClean="0"/>
              <a:t>Bodenbearbeitung</a:t>
            </a:r>
            <a:endParaRPr lang="de-DE" altLang="de-DE" sz="1400" dirty="0"/>
          </a:p>
        </p:txBody>
      </p:sp>
      <p:pic>
        <p:nvPicPr>
          <p:cNvPr id="13" name="Picture 2" descr="C:\Users\thomas.alfoeldi\Desktop\Folien_FuerRegula\Bilder\verkl\Alfoeldi_Scheibenegge-Althaus_005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642" t="13144" r="-2562" b="18814"/>
          <a:stretch/>
        </p:blipFill>
        <p:spPr bwMode="auto">
          <a:xfrm>
            <a:off x="4226424" y="2141612"/>
            <a:ext cx="1774066"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thomas.alfoeldi\Desktop\Folien_FuerRegula\Bilder\verkl\Alfoeldi_MaschinenGemueseUnkrautregulierung_Juni2012 (8).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24477" b="7461"/>
          <a:stretch/>
        </p:blipFill>
        <p:spPr bwMode="auto">
          <a:xfrm>
            <a:off x="720000" y="2160000"/>
            <a:ext cx="1692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Users\thomas.alfoeldi\Desktop\Folien_FuerRegula\Bilder\verkl\Alfoeldi_BioweizenmitMohn_8965.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t="1" b="23715"/>
          <a:stretch/>
        </p:blipFill>
        <p:spPr bwMode="auto">
          <a:xfrm>
            <a:off x="2465772" y="5292000"/>
            <a:ext cx="1705599"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2"/>
          <p:cNvSpPr txBox="1">
            <a:spLocks noChangeArrowheads="1"/>
          </p:cNvSpPr>
          <p:nvPr/>
        </p:nvSpPr>
        <p:spPr bwMode="auto">
          <a:xfrm>
            <a:off x="2473212" y="1620350"/>
            <a:ext cx="1692000" cy="846386"/>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400" dirty="0"/>
              <a:t/>
            </a:r>
            <a:br>
              <a:rPr lang="de-CH" altLang="de-DE" sz="1400" dirty="0"/>
            </a:br>
            <a:r>
              <a:rPr lang="de-CH" altLang="de-DE" sz="1400" dirty="0" smtClean="0"/>
              <a:t>Handarbeit</a:t>
            </a:r>
            <a:endParaRPr lang="de-CH" altLang="de-DE" sz="1400" dirty="0"/>
          </a:p>
          <a:p>
            <a:pPr>
              <a:spcBef>
                <a:spcPct val="50000"/>
              </a:spcBef>
            </a:pPr>
            <a:endParaRPr lang="de-DE" altLang="de-DE" sz="1400" dirty="0"/>
          </a:p>
        </p:txBody>
      </p:sp>
      <p:pic>
        <p:nvPicPr>
          <p:cNvPr id="17" name="Picture 4" descr="C:\Users\thomas.alfoeldi\Desktop\Folien_FuerRegula\Bilder\verkl\Alfoeldi_Handhacken.jp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9839" t="3257" r="19175" b="32289"/>
          <a:stretch/>
        </p:blipFill>
        <p:spPr bwMode="auto">
          <a:xfrm>
            <a:off x="2473212" y="2149275"/>
            <a:ext cx="1692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2"/>
          <p:cNvSpPr txBox="1">
            <a:spLocks noChangeArrowheads="1"/>
          </p:cNvSpPr>
          <p:nvPr/>
        </p:nvSpPr>
        <p:spPr bwMode="auto">
          <a:xfrm>
            <a:off x="720000" y="1620000"/>
            <a:ext cx="1692000" cy="540000"/>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600" dirty="0"/>
              <a:t>Direkt</a:t>
            </a:r>
            <a:r>
              <a:rPr lang="de-CH" altLang="de-DE" sz="1400" dirty="0"/>
              <a:t>: </a:t>
            </a:r>
            <a:br>
              <a:rPr lang="de-CH" altLang="de-DE" sz="1400" dirty="0"/>
            </a:br>
            <a:r>
              <a:rPr lang="de-CH" altLang="de-DE" sz="1400" dirty="0"/>
              <a:t>Striegel, </a:t>
            </a:r>
            <a:r>
              <a:rPr lang="de-CH" altLang="de-DE" sz="1400" dirty="0" smtClean="0"/>
              <a:t>Hacke</a:t>
            </a:r>
            <a:endParaRPr lang="de-CH" altLang="de-DE" sz="1400" dirty="0"/>
          </a:p>
        </p:txBody>
      </p:sp>
      <p:pic>
        <p:nvPicPr>
          <p:cNvPr id="19" name="Inhaltsplatzhalt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398" y="2159184"/>
            <a:ext cx="1688592" cy="865632"/>
          </a:xfrm>
          <a:prstGeom prst="rect">
            <a:avLst/>
          </a:prstGeom>
        </p:spPr>
      </p:pic>
    </p:spTree>
    <p:extLst>
      <p:ext uri="{BB962C8B-B14F-4D97-AF65-F5344CB8AC3E}">
        <p14:creationId xmlns:p14="http://schemas.microsoft.com/office/powerpoint/2010/main" val="78647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 </a:t>
            </a:r>
            <a:endParaRPr lang="de-CH" dirty="0"/>
          </a:p>
        </p:txBody>
      </p:sp>
      <p:sp>
        <p:nvSpPr>
          <p:cNvPr id="3" name="Inhaltsplatzhalter 2"/>
          <p:cNvSpPr>
            <a:spLocks noGrp="1"/>
          </p:cNvSpPr>
          <p:nvPr>
            <p:ph idx="12"/>
          </p:nvPr>
        </p:nvSpPr>
        <p:spPr/>
        <p:txBody>
          <a:bodyPr/>
          <a:lstStyle/>
          <a:p>
            <a:r>
              <a:rPr lang="de-CH" dirty="0" smtClean="0"/>
              <a:t>Pflanzenschutz im Biolandbau</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6</a:t>
            </a:fld>
            <a:endParaRPr lang="de-DE" altLang="de-DE" dirty="0" smtClean="0"/>
          </a:p>
        </p:txBody>
      </p:sp>
      <p:pic>
        <p:nvPicPr>
          <p:cNvPr id="9" name="Picture 2" descr="\\10.0.0.100\vol_data_daten\BilderAlfoeldi\Bildarchiv\DiverseBildsammlungen\SchaubilderCoopNaturaplanBroschüre_def\Bilder_fuerFolien\JPG_FuerPPT_verkleinert\Artenvielfa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15" t="194" r="210" b="10402"/>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p:nvSpPr>
        <p:spPr bwMode="auto">
          <a:xfrm>
            <a:off x="755576" y="1680366"/>
            <a:ext cx="2520000" cy="107721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CH" altLang="de-DE" sz="1600" dirty="0"/>
              <a:t>Pflanzenschutz durch:</a:t>
            </a:r>
            <a:br>
              <a:rPr lang="de-CH" altLang="de-DE" sz="1600" dirty="0"/>
            </a:br>
            <a:r>
              <a:rPr lang="de-CH" altLang="de-DE" sz="1600" b="0" dirty="0"/>
              <a:t>Standortgerechter Anbau</a:t>
            </a:r>
            <a:br>
              <a:rPr lang="de-CH" altLang="de-DE" sz="1600" b="0" dirty="0"/>
            </a:br>
            <a:r>
              <a:rPr lang="de-CH" altLang="de-DE" sz="1600" b="0" dirty="0"/>
              <a:t>angepasste Fruchtfolge</a:t>
            </a:r>
            <a:br>
              <a:rPr lang="de-CH" altLang="de-DE" sz="1600" b="0" dirty="0"/>
            </a:br>
            <a:r>
              <a:rPr lang="de-CH" altLang="de-DE" sz="1600" b="0" dirty="0"/>
              <a:t>resistente Sorten</a:t>
            </a:r>
            <a:endParaRPr lang="de-DE" altLang="de-DE" sz="1400" dirty="0"/>
          </a:p>
        </p:txBody>
      </p:sp>
      <p:sp>
        <p:nvSpPr>
          <p:cNvPr id="12" name="Textfeld 2"/>
          <p:cNvSpPr txBox="1">
            <a:spLocks noChangeArrowheads="1"/>
          </p:cNvSpPr>
          <p:nvPr/>
        </p:nvSpPr>
        <p:spPr bwMode="auto">
          <a:xfrm>
            <a:off x="745419" y="3501499"/>
            <a:ext cx="2520000" cy="1323439"/>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Förderung der Nützlinge </a:t>
            </a:r>
            <a:r>
              <a:rPr lang="de-CH" altLang="de-DE" sz="1600" dirty="0" smtClean="0"/>
              <a:t>durch</a:t>
            </a:r>
            <a:r>
              <a:rPr lang="de-CH" altLang="de-DE" sz="1600" dirty="0"/>
              <a:t>:</a:t>
            </a:r>
            <a:br>
              <a:rPr lang="de-CH" altLang="de-DE" sz="1600" dirty="0"/>
            </a:br>
            <a:r>
              <a:rPr lang="de-CH" altLang="de-DE" sz="1600" b="0" dirty="0"/>
              <a:t>Buntbrachen, </a:t>
            </a:r>
            <a:r>
              <a:rPr lang="de-CH" altLang="de-DE" sz="1600" b="0" dirty="0" smtClean="0"/>
              <a:t>Ackerrandstreifen</a:t>
            </a:r>
            <a:br>
              <a:rPr lang="de-CH" altLang="de-DE" sz="1600" b="0" dirty="0" smtClean="0"/>
            </a:br>
            <a:r>
              <a:rPr lang="de-CH" altLang="de-DE" sz="1600" b="0" dirty="0" smtClean="0"/>
              <a:t>Hecken</a:t>
            </a:r>
            <a:endParaRPr lang="de-DE" altLang="de-DE" sz="1600" b="0" dirty="0"/>
          </a:p>
        </p:txBody>
      </p:sp>
      <p:sp>
        <p:nvSpPr>
          <p:cNvPr id="13" name="Textfeld 12"/>
          <p:cNvSpPr txBox="1">
            <a:spLocks noChangeArrowheads="1"/>
          </p:cNvSpPr>
          <p:nvPr/>
        </p:nvSpPr>
        <p:spPr bwMode="auto">
          <a:xfrm>
            <a:off x="6660232" y="1571397"/>
            <a:ext cx="1855118" cy="1323439"/>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a:t>Verzicht </a:t>
            </a:r>
            <a:r>
              <a:rPr lang="de-CH" altLang="de-DE" sz="1600" dirty="0" smtClean="0"/>
              <a:t>auf</a:t>
            </a:r>
            <a:r>
              <a:rPr lang="de-CH" altLang="de-DE" sz="1600" dirty="0"/>
              <a:t/>
            </a:r>
            <a:br>
              <a:rPr lang="de-CH" altLang="de-DE" sz="1600" dirty="0"/>
            </a:br>
            <a:r>
              <a:rPr lang="de-CH" altLang="de-DE" sz="1600" b="0" dirty="0"/>
              <a:t>Chemisch-synthetische Insektizide, Fungizide</a:t>
            </a:r>
            <a:endParaRPr lang="de-CH" altLang="de-DE" sz="1600" dirty="0"/>
          </a:p>
        </p:txBody>
      </p:sp>
      <p:sp>
        <p:nvSpPr>
          <p:cNvPr id="14" name="Textfeld 2"/>
          <p:cNvSpPr txBox="1">
            <a:spLocks noChangeArrowheads="1"/>
          </p:cNvSpPr>
          <p:nvPr/>
        </p:nvSpPr>
        <p:spPr bwMode="auto">
          <a:xfrm>
            <a:off x="755576" y="2837154"/>
            <a:ext cx="2520000" cy="584775"/>
          </a:xfrm>
          <a:prstGeom prst="rect">
            <a:avLst/>
          </a:prstGeom>
          <a:solidFill>
            <a:schemeClr val="bg1">
              <a:alpha val="80000"/>
            </a:schemeClr>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b="0" dirty="0" smtClean="0"/>
              <a:t>Natürliche </a:t>
            </a:r>
            <a:r>
              <a:rPr lang="de-CH" altLang="de-DE" sz="1600" b="0" dirty="0"/>
              <a:t>Mittel </a:t>
            </a:r>
            <a:r>
              <a:rPr lang="de-CH" altLang="de-DE" sz="1600" b="0" dirty="0" smtClean="0"/>
              <a:t/>
            </a:r>
            <a:br>
              <a:rPr lang="de-CH" altLang="de-DE" sz="1600" b="0" dirty="0" smtClean="0"/>
            </a:br>
            <a:r>
              <a:rPr lang="de-CH" altLang="de-DE" sz="1600" b="0" dirty="0" smtClean="0"/>
              <a:t>gemäss </a:t>
            </a:r>
            <a:r>
              <a:rPr lang="de-CH" altLang="de-DE" sz="1600" b="0" dirty="0"/>
              <a:t>Hilfsstoffliste</a:t>
            </a:r>
            <a:endParaRPr lang="de-DE" altLang="de-DE" sz="1600" b="0" dirty="0"/>
          </a:p>
        </p:txBody>
      </p:sp>
      <p:pic>
        <p:nvPicPr>
          <p:cNvPr id="15" name="Inhaltsplatzhalt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495" y="2894836"/>
            <a:ext cx="1688592" cy="865632"/>
          </a:xfrm>
          <a:prstGeom prst="rect">
            <a:avLst/>
          </a:prstGeom>
        </p:spPr>
      </p:pic>
    </p:spTree>
    <p:extLst>
      <p:ext uri="{BB962C8B-B14F-4D97-AF65-F5344CB8AC3E}">
        <p14:creationId xmlns:p14="http://schemas.microsoft.com/office/powerpoint/2010/main" val="274019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a:t>
            </a:r>
            <a:endParaRPr lang="de-CH" dirty="0"/>
          </a:p>
        </p:txBody>
      </p:sp>
      <p:sp>
        <p:nvSpPr>
          <p:cNvPr id="3" name="Inhaltsplatzhalter 2"/>
          <p:cNvSpPr>
            <a:spLocks noGrp="1"/>
          </p:cNvSpPr>
          <p:nvPr>
            <p:ph idx="12"/>
          </p:nvPr>
        </p:nvSpPr>
        <p:spPr/>
        <p:txBody>
          <a:bodyPr/>
          <a:lstStyle/>
          <a:p>
            <a:r>
              <a:rPr lang="de-CH" dirty="0" smtClean="0"/>
              <a:t>Milchviehhaltung im Biolandbau</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7</a:t>
            </a:fld>
            <a:endParaRPr lang="de-DE" altLang="de-DE" dirty="0" smtClean="0"/>
          </a:p>
        </p:txBody>
      </p:sp>
      <p:pic>
        <p:nvPicPr>
          <p:cNvPr id="7" name="Picture 2" descr="\\10.0.0.100\vol_data_daten\BilderAlfoeldi\Bildarchiv\DiverseBildsammlungen\SchaubilderCoopNaturaplanBroschüre_def\Bilder_fuerFolien\JPG_FuerPPT_verkleinert\Fütterung.jpg"/>
          <p:cNvPicPr>
            <a:picLocks noChangeAspect="1" noChangeArrowheads="1"/>
          </p:cNvPicPr>
          <p:nvPr/>
        </p:nvPicPr>
        <p:blipFill rotWithShape="1">
          <a:blip r:embed="rId2">
            <a:extLst>
              <a:ext uri="{28A0092B-C50C-407E-A947-70E740481C1C}">
                <a14:useLocalDpi xmlns:a14="http://schemas.microsoft.com/office/drawing/2010/main" val="0"/>
              </a:ext>
            </a:extLst>
          </a:blip>
          <a:srcRect l="423" t="385" r="13356" b="385"/>
          <a:stretch/>
        </p:blipFill>
        <p:spPr bwMode="auto">
          <a:xfrm>
            <a:off x="630000" y="1548000"/>
            <a:ext cx="5760000" cy="4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
          <p:cNvSpPr txBox="1">
            <a:spLocks noChangeArrowheads="1"/>
          </p:cNvSpPr>
          <p:nvPr/>
        </p:nvSpPr>
        <p:spPr bwMode="auto">
          <a:xfrm>
            <a:off x="755575" y="1620000"/>
            <a:ext cx="2520000" cy="107721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de-CH" altLang="de-DE" sz="1600" dirty="0"/>
              <a:t>Robuste Rassen Langlebige </a:t>
            </a:r>
            <a:r>
              <a:rPr lang="de-CH" altLang="de-DE" sz="1600" dirty="0" smtClean="0"/>
              <a:t>Tiere</a:t>
            </a:r>
            <a:br>
              <a:rPr lang="de-CH" altLang="de-DE" sz="1600" dirty="0" smtClean="0"/>
            </a:br>
            <a:r>
              <a:rPr lang="de-CH" altLang="de-DE" sz="1600" dirty="0" smtClean="0"/>
              <a:t>Gute </a:t>
            </a:r>
            <a:r>
              <a:rPr lang="de-CH" altLang="de-DE" sz="1600" dirty="0"/>
              <a:t>Futterverwerter Max. 10% Kraftfutter</a:t>
            </a:r>
            <a:endParaRPr lang="de-DE" altLang="de-DE" sz="1600" dirty="0"/>
          </a:p>
        </p:txBody>
      </p:sp>
      <p:sp>
        <p:nvSpPr>
          <p:cNvPr id="9" name="Textfeld 2"/>
          <p:cNvSpPr txBox="1">
            <a:spLocks noChangeArrowheads="1"/>
          </p:cNvSpPr>
          <p:nvPr/>
        </p:nvSpPr>
        <p:spPr bwMode="auto">
          <a:xfrm>
            <a:off x="751599" y="2776788"/>
            <a:ext cx="2520000" cy="830997"/>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de-CH" altLang="de-DE" sz="1600" dirty="0"/>
              <a:t>Alternative </a:t>
            </a:r>
            <a:r>
              <a:rPr lang="de-CH" altLang="de-DE" sz="1600" dirty="0" smtClean="0"/>
              <a:t>Heilungsmethoden:</a:t>
            </a:r>
            <a:br>
              <a:rPr lang="de-CH" altLang="de-DE" sz="1600" dirty="0" smtClean="0"/>
            </a:br>
            <a:r>
              <a:rPr lang="de-CH" altLang="de-DE" sz="1600" b="0" dirty="0" smtClean="0"/>
              <a:t>Homöopathie, Akupunktur</a:t>
            </a:r>
            <a:endParaRPr lang="de-DE" altLang="de-DE" sz="1600" b="0" dirty="0"/>
          </a:p>
        </p:txBody>
      </p:sp>
      <p:sp>
        <p:nvSpPr>
          <p:cNvPr id="10" name="Textfeld 12"/>
          <p:cNvSpPr txBox="1">
            <a:spLocks noChangeArrowheads="1"/>
          </p:cNvSpPr>
          <p:nvPr/>
        </p:nvSpPr>
        <p:spPr bwMode="auto">
          <a:xfrm>
            <a:off x="6660000" y="1556169"/>
            <a:ext cx="1704026" cy="907941"/>
          </a:xfrm>
          <a:prstGeom prst="rect">
            <a:avLst/>
          </a:prstGeom>
          <a:solidFill>
            <a:schemeClr val="bg1">
              <a:alpha val="80000"/>
            </a:schemeClr>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de-CH" altLang="de-DE" sz="1600" dirty="0"/>
              <a:t>Kein Embryotransfer</a:t>
            </a:r>
          </a:p>
          <a:p>
            <a:r>
              <a:rPr lang="de-CH" altLang="de-DE" sz="1600" dirty="0"/>
              <a:t>Keine GVO</a:t>
            </a:r>
            <a:endParaRPr lang="de-DE" altLang="de-DE" sz="1600" dirty="0"/>
          </a:p>
        </p:txBody>
      </p:sp>
      <p:sp>
        <p:nvSpPr>
          <p:cNvPr id="11" name="Textfeld 12"/>
          <p:cNvSpPr txBox="1">
            <a:spLocks noChangeArrowheads="1"/>
          </p:cNvSpPr>
          <p:nvPr/>
        </p:nvSpPr>
        <p:spPr bwMode="auto">
          <a:xfrm>
            <a:off x="6659999" y="2479338"/>
            <a:ext cx="1855351" cy="107721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600" dirty="0" smtClean="0"/>
              <a:t>Keine vor-beugende </a:t>
            </a:r>
            <a:r>
              <a:rPr lang="de-CH" altLang="de-DE" sz="1600" dirty="0"/>
              <a:t>medizinische Eingriffe</a:t>
            </a:r>
            <a:endParaRPr lang="de-DE" altLang="de-DE" sz="1600" dirty="0"/>
          </a:p>
        </p:txBody>
      </p:sp>
      <p:sp>
        <p:nvSpPr>
          <p:cNvPr id="12" name="Textfeld 2"/>
          <p:cNvSpPr txBox="1">
            <a:spLocks noChangeArrowheads="1"/>
          </p:cNvSpPr>
          <p:nvPr/>
        </p:nvSpPr>
        <p:spPr bwMode="auto">
          <a:xfrm>
            <a:off x="757860" y="5252781"/>
            <a:ext cx="2520000" cy="830997"/>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de-CH" altLang="de-DE" sz="1600" dirty="0"/>
              <a:t>Täglich Weide während der </a:t>
            </a:r>
            <a:r>
              <a:rPr lang="de-CH" altLang="de-DE" sz="1600" dirty="0" smtClean="0"/>
              <a:t>Vegetationsperiode</a:t>
            </a:r>
            <a:br>
              <a:rPr lang="de-CH" altLang="de-DE" sz="1600" dirty="0" smtClean="0"/>
            </a:br>
            <a:r>
              <a:rPr lang="de-CH" altLang="de-DE" sz="1600" dirty="0" smtClean="0"/>
              <a:t>Auslauf </a:t>
            </a:r>
            <a:r>
              <a:rPr lang="de-CH" altLang="de-DE" sz="1600" dirty="0"/>
              <a:t>im Winter</a:t>
            </a:r>
            <a:endParaRPr lang="de-DE" altLang="de-DE" sz="1600" dirty="0"/>
          </a:p>
        </p:txBody>
      </p:sp>
    </p:spTree>
    <p:extLst>
      <p:ext uri="{BB962C8B-B14F-4D97-AF65-F5344CB8AC3E}">
        <p14:creationId xmlns:p14="http://schemas.microsoft.com/office/powerpoint/2010/main" val="75448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 </a:t>
            </a:r>
            <a:endParaRPr lang="de-CH" dirty="0"/>
          </a:p>
        </p:txBody>
      </p:sp>
      <p:sp>
        <p:nvSpPr>
          <p:cNvPr id="3" name="Inhaltsplatzhalter 2"/>
          <p:cNvSpPr>
            <a:spLocks noGrp="1"/>
          </p:cNvSpPr>
          <p:nvPr>
            <p:ph idx="12"/>
          </p:nvPr>
        </p:nvSpPr>
        <p:spPr/>
        <p:txBody>
          <a:bodyPr/>
          <a:lstStyle/>
          <a:p>
            <a:r>
              <a:rPr lang="de-CH" dirty="0" smtClean="0"/>
              <a:t>Kreislaufwirtschaft für Mensch, Tier und Umwelt</a:t>
            </a:r>
            <a:endParaRPr lang="de-CH" dirty="0"/>
          </a:p>
        </p:txBody>
      </p:sp>
      <p:graphicFrame>
        <p:nvGraphicFramePr>
          <p:cNvPr id="9" name="Inhaltsplatzhalter 8"/>
          <p:cNvGraphicFramePr>
            <a:graphicFrameLocks noGrp="1"/>
          </p:cNvGraphicFramePr>
          <p:nvPr>
            <p:ph idx="14"/>
            <p:extLst>
              <p:ext uri="{D42A27DB-BD31-4B8C-83A1-F6EECF244321}">
                <p14:modId xmlns:p14="http://schemas.microsoft.com/office/powerpoint/2010/main" val="124341567"/>
              </p:ext>
            </p:extLst>
          </p:nvPr>
        </p:nvGraphicFramePr>
        <p:xfrm>
          <a:off x="323528" y="1794704"/>
          <a:ext cx="7886700" cy="433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nhaltsplatzhalter 4"/>
          <p:cNvSpPr>
            <a:spLocks noGrp="1"/>
          </p:cNvSpPr>
          <p:nvPr>
            <p:ph sz="quarter" idx="17"/>
          </p:nvPr>
        </p:nvSpPr>
        <p:spPr/>
        <p:txBody>
          <a:bodyPr/>
          <a:lstStyle/>
          <a:p>
            <a:r>
              <a:rPr lang="de-CH" b="1" dirty="0" smtClean="0"/>
              <a:t>Kreislaufwirtschaft</a:t>
            </a:r>
            <a:endParaRPr lang="de-CH" b="1"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8</a:t>
            </a:fld>
            <a:endParaRPr lang="de-DE" altLang="de-DE" dirty="0" smtClean="0"/>
          </a:p>
        </p:txBody>
      </p:sp>
      <p:sp>
        <p:nvSpPr>
          <p:cNvPr id="11" name="Textfeld 2"/>
          <p:cNvSpPr txBox="1">
            <a:spLocks noChangeArrowheads="1"/>
          </p:cNvSpPr>
          <p:nvPr/>
        </p:nvSpPr>
        <p:spPr bwMode="auto">
          <a:xfrm>
            <a:off x="522182" y="2527942"/>
            <a:ext cx="2159960" cy="307777"/>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400" b="0" dirty="0"/>
              <a:t>Verbesserte Biodiversität</a:t>
            </a:r>
            <a:endParaRPr lang="de-DE" altLang="de-DE" sz="1400" b="0" dirty="0"/>
          </a:p>
        </p:txBody>
      </p:sp>
      <p:sp>
        <p:nvSpPr>
          <p:cNvPr id="12" name="Textfeld 2"/>
          <p:cNvSpPr txBox="1">
            <a:spLocks noChangeArrowheads="1"/>
          </p:cNvSpPr>
          <p:nvPr/>
        </p:nvSpPr>
        <p:spPr bwMode="auto">
          <a:xfrm>
            <a:off x="5921770" y="2541166"/>
            <a:ext cx="2520000"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400" b="0" dirty="0" smtClean="0"/>
              <a:t>Artgerechte Tierhaltung </a:t>
            </a:r>
            <a:br>
              <a:rPr lang="de-CH" altLang="de-DE" sz="1400" b="0" dirty="0" smtClean="0"/>
            </a:br>
            <a:r>
              <a:rPr lang="de-CH" altLang="de-DE" sz="1400" b="0" dirty="0" smtClean="0"/>
              <a:t>an Fläche gebunden</a:t>
            </a:r>
            <a:endParaRPr lang="de-DE" altLang="de-DE" sz="1400" b="0" dirty="0"/>
          </a:p>
        </p:txBody>
      </p:sp>
      <p:sp>
        <p:nvSpPr>
          <p:cNvPr id="14" name="Textfeld 2"/>
          <p:cNvSpPr txBox="1">
            <a:spLocks noChangeArrowheads="1"/>
          </p:cNvSpPr>
          <p:nvPr/>
        </p:nvSpPr>
        <p:spPr bwMode="auto">
          <a:xfrm>
            <a:off x="904090" y="4885130"/>
            <a:ext cx="1727976"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400" b="0" dirty="0"/>
              <a:t>B</a:t>
            </a:r>
            <a:r>
              <a:rPr lang="de-CH" altLang="de-DE" sz="1400" b="0" dirty="0" smtClean="0"/>
              <a:t>essere Produktionsqualität</a:t>
            </a:r>
            <a:endParaRPr lang="de-DE" altLang="de-DE" sz="1400" b="0" dirty="0"/>
          </a:p>
        </p:txBody>
      </p:sp>
      <p:sp>
        <p:nvSpPr>
          <p:cNvPr id="15" name="Textfeld 2"/>
          <p:cNvSpPr txBox="1">
            <a:spLocks noChangeArrowheads="1"/>
          </p:cNvSpPr>
          <p:nvPr/>
        </p:nvSpPr>
        <p:spPr bwMode="auto">
          <a:xfrm>
            <a:off x="5903176" y="5100573"/>
            <a:ext cx="2520000" cy="307777"/>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400" b="0" dirty="0" smtClean="0"/>
              <a:t>Weniger Umweltbelastung</a:t>
            </a:r>
            <a:endParaRPr lang="de-DE" altLang="de-DE" sz="1400" b="0" dirty="0"/>
          </a:p>
        </p:txBody>
      </p:sp>
      <p:pic>
        <p:nvPicPr>
          <p:cNvPr id="7" name="Grafik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18373" y="2777835"/>
            <a:ext cx="3513723" cy="2362921"/>
          </a:xfrm>
          <a:prstGeom prst="rect">
            <a:avLst/>
          </a:prstGeom>
        </p:spPr>
      </p:pic>
      <p:sp>
        <p:nvSpPr>
          <p:cNvPr id="24" name="Freihandform 23"/>
          <p:cNvSpPr/>
          <p:nvPr/>
        </p:nvSpPr>
        <p:spPr>
          <a:xfrm>
            <a:off x="5399255" y="2678247"/>
            <a:ext cx="540000" cy="144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7" name="Freihandform 26"/>
          <p:cNvSpPr/>
          <p:nvPr/>
        </p:nvSpPr>
        <p:spPr>
          <a:xfrm rot="3847313">
            <a:off x="5735099" y="4795524"/>
            <a:ext cx="504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Freihandform 28"/>
          <p:cNvSpPr/>
          <p:nvPr/>
        </p:nvSpPr>
        <p:spPr>
          <a:xfrm rot="10800000">
            <a:off x="2576541" y="5049200"/>
            <a:ext cx="540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Freihandform 29"/>
          <p:cNvSpPr/>
          <p:nvPr/>
        </p:nvSpPr>
        <p:spPr>
          <a:xfrm rot="14667533">
            <a:off x="2293333" y="2988241"/>
            <a:ext cx="468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4554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3438</Words>
  <Application>Microsoft Office PowerPoint</Application>
  <PresentationFormat>Bildschirmpräsentation (4:3)</PresentationFormat>
  <Paragraphs>752</Paragraphs>
  <Slides>50</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8" baseType="lpstr">
      <vt:lpstr>ＭＳ Ｐゴシック</vt:lpstr>
      <vt:lpstr>Arial</vt:lpstr>
      <vt:lpstr>Arial Black</vt:lpstr>
      <vt:lpstr>Calibri</vt:lpstr>
      <vt:lpstr>Times New Roman</vt:lpstr>
      <vt:lpstr>Wingdings 2</vt:lpstr>
      <vt:lpstr>1_Master_mit_Untertitel</vt:lpstr>
      <vt:lpstr>Arbeitsblatt</vt:lpstr>
      <vt:lpstr>Grundsätze &amp; Nachhaltigkeit</vt:lpstr>
      <vt:lpstr>Grundsätze &amp; Nachhaltigkeit </vt:lpstr>
      <vt:lpstr>Grundsätze &amp; Nachhaltigkeit </vt:lpstr>
      <vt:lpstr>Grundsätze</vt:lpstr>
      <vt:lpstr>Grundsätze</vt:lpstr>
      <vt:lpstr>Grundsätze</vt:lpstr>
      <vt:lpstr>Grundsätze </vt:lpstr>
      <vt:lpstr>Grundsätze</vt:lpstr>
      <vt:lpstr>Grundsätze </vt:lpstr>
      <vt:lpstr>Grundsätze</vt:lpstr>
      <vt:lpstr>Grundsätze</vt:lpstr>
      <vt:lpstr>Grundsätze</vt:lpstr>
      <vt:lpstr>Nachhaltigkeit </vt:lpstr>
      <vt:lpstr>Nachhaltigkeit</vt:lpstr>
      <vt:lpstr>Nachhaltigkeit </vt:lpstr>
      <vt:lpstr>Nachhaltigkeit</vt:lpstr>
      <vt:lpstr>Nachhaltigkeit</vt:lpstr>
      <vt:lpstr>Nachhaltigkeit</vt:lpstr>
      <vt:lpstr>Nachhaltigkeitsbewertung</vt:lpstr>
      <vt:lpstr>Nachhaltigkeitsbewertung</vt:lpstr>
      <vt:lpstr>Nachhaltigkeitsbewertung  </vt:lpstr>
      <vt:lpstr>Nachhaltigkeitsbewertung</vt:lpstr>
      <vt:lpstr>Nachhaltigkeitsbewertung</vt:lpstr>
      <vt:lpstr>Nachhaltigkeitsbewertung</vt:lpstr>
      <vt:lpstr>Nachhaltigkeitsbewertung</vt:lpstr>
      <vt:lpstr>Nachhaltigkeitsbewertung</vt:lpstr>
      <vt:lpstr>Nachhaltigkeitsbewertung</vt:lpstr>
      <vt:lpstr>Nachhaltigkeitsbewertung </vt:lpstr>
      <vt:lpstr>Nachhaltigkeitsbewertung</vt:lpstr>
      <vt:lpstr>Nachhaltigkeitsbewertung</vt:lpstr>
      <vt:lpstr>Nachhaltigkeitsbewertung</vt:lpstr>
      <vt:lpstr>Nachhaltigkeitsbewertung</vt:lpstr>
      <vt:lpstr>Nachhaltigkeitsbewertung</vt:lpstr>
      <vt:lpstr>Nachhaltigkeitsbewertung</vt:lpstr>
      <vt:lpstr>Nachhaltigkeitsbewertung</vt:lpstr>
      <vt:lpstr>Nachhaltigkeit in der Landwirtschaft</vt:lpstr>
      <vt:lpstr>Nachhaltigkeit des Biolandbaus</vt:lpstr>
      <vt:lpstr>Nachhaltigkeit des Biolandbaus </vt:lpstr>
      <vt:lpstr>Nachhaltigkeit des Biolandbaus </vt:lpstr>
      <vt:lpstr>Nachhaltigkeit in der Landwirtschaft </vt:lpstr>
      <vt:lpstr>Nachhaltigkeit des Biolandbaus</vt:lpstr>
      <vt:lpstr>Nachhaltigkeit des Biolandbaus</vt:lpstr>
      <vt:lpstr>Nachhaltigkeit des Biolandbaus</vt:lpstr>
      <vt:lpstr>Nachhaltigkeit in der Landwirtschaft</vt:lpstr>
      <vt:lpstr>Nachhaltigkeit des Biolandbaus</vt:lpstr>
      <vt:lpstr>Nachhaltigkeit des Biolandbaus</vt:lpstr>
      <vt:lpstr>Nachhaltigkeit des Biolandbaus</vt:lpstr>
      <vt:lpstr>Nachhaltigkeit des Biolandbaus</vt:lpstr>
      <vt:lpstr>Nachhaltigkeit des Biolandbaus</vt:lpstr>
      <vt:lpstr>Grundsätze &amp; Nachhaltigkeit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Kathrin</dc:creator>
  <cp:lastModifiedBy>Huber Kathrin</cp:lastModifiedBy>
  <cp:revision>491</cp:revision>
  <dcterms:created xsi:type="dcterms:W3CDTF">2015-10-30T12:57:15Z</dcterms:created>
  <dcterms:modified xsi:type="dcterms:W3CDTF">2016-04-14T20:09:33Z</dcterms:modified>
</cp:coreProperties>
</file>