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57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D9E7"/>
    <a:srgbClr val="2F6C86"/>
    <a:srgbClr val="FDDC7F"/>
    <a:srgbClr val="FE5F44"/>
    <a:srgbClr val="FCFF7D"/>
    <a:srgbClr val="8D53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6305" autoAdjust="0"/>
  </p:normalViewPr>
  <p:slideViewPr>
    <p:cSldViewPr>
      <p:cViewPr varScale="1">
        <p:scale>
          <a:sx n="107" d="100"/>
          <a:sy n="107" d="100"/>
        </p:scale>
        <p:origin x="100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4" d="100"/>
          <a:sy n="84" d="100"/>
        </p:scale>
        <p:origin x="3192" y="108"/>
      </p:cViewPr>
      <p:guideLst/>
    </p:cSldViewPr>
  </p:notesViewPr>
  <p:gridSpacing cx="90001" cy="90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CH" dirty="0" smtClean="0">
                <a:latin typeface="Gill Sans MT" panose="020B0502020104020203" pitchFamily="34" charset="0"/>
              </a:rPr>
              <a:t>02.07.2019</a:t>
            </a:r>
            <a:endParaRPr lang="de-CH" dirty="0">
              <a:latin typeface="Gill Sans MT" panose="020B0502020104020203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93F91-5F88-46E5-AD76-724CA0B4768A}" type="slidenum">
              <a:rPr lang="de-CH" smtClean="0">
                <a:latin typeface="Gill Sans MT" panose="020B0502020104020203" pitchFamily="34" charset="0"/>
              </a:rPr>
              <a:t>‹Nr.›</a:t>
            </a:fld>
            <a:endParaRPr lang="de-CH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279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0CF8E-C138-4307-B66F-5CFD75F81BA9}" type="datetimeFigureOut">
              <a:rPr lang="de-CH" smtClean="0"/>
              <a:t>02.07.2019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76C48-313D-43E6-898F-7CCA8AB7B60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570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54317" indent="-290122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60488" indent="-232098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24683" indent="-232098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88878" indent="-232098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53073" indent="-23209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3017269" indent="-23209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81464" indent="-23209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945659" indent="-23209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CFA517-39A0-4667-8D4D-89B62D30FE0D}" type="slidenum">
              <a:rPr lang="de-CH" altLang="de-DE" sz="1200" b="0">
                <a:latin typeface="Times New Roman" pitchFamily="18" charset="0"/>
              </a:rPr>
              <a:pPr/>
              <a:t>5</a:t>
            </a:fld>
            <a:endParaRPr lang="de-CH" altLang="de-DE" sz="1200" b="0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2857447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>
              <a:latin typeface="Times New Roman" pitchFamily="-1" charset="0"/>
            </a:endParaRPr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 b="1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42950" indent="-285750" defTabSz="912813">
              <a:defRPr sz="2400" b="1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43000" indent="-228600" defTabSz="912813">
              <a:defRPr sz="2400" b="1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600200" indent="-228600" defTabSz="912813">
              <a:defRPr sz="2400" b="1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 defTabSz="912813">
              <a:defRPr sz="2400" b="1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fld id="{1CEFDFBB-C104-4C9E-A3CD-C2D000E301B5}" type="slidenum">
              <a:rPr lang="de-CH" sz="1200" b="0" smtClean="0">
                <a:latin typeface="Times New Roman" pitchFamily="-1" charset="0"/>
              </a:rPr>
              <a:pPr/>
              <a:t>8</a:t>
            </a:fld>
            <a:endParaRPr lang="de-CH" sz="1200" b="0" smtClean="0">
              <a:latin typeface="Times New Roman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572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FiBL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E22C85-01DF-4265-92E7-73791190F09D}" type="datetime1">
              <a:rPr lang="de-DE" smtClean="0"/>
              <a:pPr>
                <a:defRPr/>
              </a:pPr>
              <a:t>02.07.2019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www.fibl.org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F552329-D149-46D8-A6E1-DEE19B321DB1}" type="slidenum">
              <a:rPr lang="de-CH" smtClean="0"/>
              <a:pPr>
                <a:defRPr/>
              </a:pPr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22864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11999" y="4149725"/>
            <a:ext cx="7920813" cy="1079295"/>
          </a:xfrm>
        </p:spPr>
        <p:txBody>
          <a:bodyPr/>
          <a:lstStyle>
            <a:lvl1pPr marL="0" indent="0" algn="l">
              <a:buNone/>
              <a:defRPr sz="28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 smtClean="0"/>
              <a:t>Titel</a:t>
            </a:r>
            <a:endParaRPr lang="de-CH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473" y="423150"/>
            <a:ext cx="945779" cy="396000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1074" y="6325966"/>
            <a:ext cx="7911739" cy="210567"/>
          </a:xfrm>
        </p:spPr>
        <p:txBody>
          <a:bodyPr anchor="b"/>
          <a:lstStyle>
            <a:lvl1pPr>
              <a:defRPr sz="1200" baseline="0"/>
            </a:lvl1pPr>
          </a:lstStyle>
          <a:p>
            <a:r>
              <a:rPr lang="de-CH" spc="20" dirty="0" smtClean="0"/>
              <a:t/>
            </a:r>
            <a:br>
              <a:rPr lang="de-CH" spc="20" dirty="0" smtClean="0"/>
            </a:br>
            <a:r>
              <a:rPr lang="de-CH" spc="20" dirty="0" smtClean="0"/>
              <a:t/>
            </a:r>
            <a:br>
              <a:rPr lang="de-CH" spc="20" dirty="0" smtClean="0"/>
            </a:br>
            <a:r>
              <a:rPr lang="de-CH" spc="20" dirty="0" smtClean="0"/>
              <a:t>Veranstaltungsort, Datum</a:t>
            </a:r>
            <a:endParaRPr lang="de-CH" spc="20" dirty="0"/>
          </a:p>
        </p:txBody>
      </p:sp>
      <p:sp>
        <p:nvSpPr>
          <p:cNvPr id="2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21074" y="6035035"/>
            <a:ext cx="7910970" cy="210567"/>
          </a:xfrm>
        </p:spPr>
        <p:txBody>
          <a:bodyPr anchor="b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600"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spc="20" dirty="0" smtClean="0"/>
              <a:t>Name der Veranstaltung</a:t>
            </a:r>
          </a:p>
        </p:txBody>
      </p:sp>
      <p:sp>
        <p:nvSpPr>
          <p:cNvPr id="37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21074" y="5453175"/>
            <a:ext cx="7911739" cy="210567"/>
          </a:xfrm>
        </p:spPr>
        <p:txBody>
          <a:bodyPr anchor="b"/>
          <a:lstStyle>
            <a:lvl1pPr>
              <a:defRPr sz="2200" baseline="0"/>
            </a:lvl1pPr>
          </a:lstStyle>
          <a:p>
            <a:r>
              <a:rPr lang="de-CH" spc="20" dirty="0" smtClean="0"/>
              <a:t>Namen (+ Kontakt)</a:t>
            </a:r>
            <a:endParaRPr lang="de-CH" spc="20" dirty="0"/>
          </a:p>
        </p:txBody>
      </p:sp>
      <p:sp>
        <p:nvSpPr>
          <p:cNvPr id="14" name="Fußzeilenplatzhalter 4"/>
          <p:cNvSpPr txBox="1">
            <a:spLocks/>
          </p:cNvSpPr>
          <p:nvPr userDrawn="1"/>
        </p:nvSpPr>
        <p:spPr>
          <a:xfrm>
            <a:off x="1781969" y="514800"/>
            <a:ext cx="4045468" cy="34630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smtClean="0"/>
              <a:t>Forschungsinstitut für biologischen Landbau </a:t>
            </a:r>
            <a:r>
              <a:rPr lang="de-CH" dirty="0" err="1" smtClean="0"/>
              <a:t>FiBL</a:t>
            </a:r>
            <a:endParaRPr lang="de-CH" dirty="0" smtClean="0"/>
          </a:p>
          <a:p>
            <a:r>
              <a:rPr lang="de-CH" dirty="0" smtClean="0"/>
              <a:t>info.suisse@fibl.org, www.fibl.org</a:t>
            </a:r>
            <a:endParaRPr lang="de-CH" spc="20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880" y="1628980"/>
            <a:ext cx="7915049" cy="21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967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1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09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3311525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6025884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2" name="Inhaltsplatzhalter 2"/>
          <p:cNvSpPr>
            <a:spLocks noGrp="1"/>
          </p:cNvSpPr>
          <p:nvPr>
            <p:ph idx="17" hasCustomPrompt="1"/>
          </p:nvPr>
        </p:nvSpPr>
        <p:spPr>
          <a:xfrm>
            <a:off x="625209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3" name="Inhaltsplatzhalter 2"/>
          <p:cNvSpPr>
            <a:spLocks noGrp="1"/>
          </p:cNvSpPr>
          <p:nvPr>
            <p:ph idx="18" hasCustomPrompt="1"/>
          </p:nvPr>
        </p:nvSpPr>
        <p:spPr>
          <a:xfrm>
            <a:off x="3311525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6025884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5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9CB737FE-A48C-40EA-832B-596929CCFB29}" type="datetime4">
              <a:rPr lang="de-DE" smtClean="0"/>
              <a:t>2. Juli 2019</a:t>
            </a:fld>
            <a:endParaRPr lang="de-CH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85848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09" y="1637999"/>
            <a:ext cx="3852000" cy="4310364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4680000" y="1637999"/>
            <a:ext cx="3852000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4680000" y="3897086"/>
            <a:ext cx="3852000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0375CA07-586F-4C59-8AD6-CAA09B265689}" type="datetime4">
              <a:rPr lang="de-DE" smtClean="0"/>
              <a:t>2. Juli 2019</a:t>
            </a:fld>
            <a:endParaRPr lang="de-CH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36763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4149725"/>
            <a:ext cx="7921625" cy="1788994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8" y="1652272"/>
            <a:ext cx="7921626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CE5AC77B-6030-4F3E-884B-7CB936D63B82}" type="datetime4">
              <a:rPr lang="de-DE" smtClean="0"/>
              <a:t>2. Juli 2019</a:t>
            </a:fld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73372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8569142-9882-4361-A0C3-4A5154FEF1C0}" type="datetime4">
              <a:rPr lang="de-DE" smtClean="0"/>
              <a:t>2. Juli 2019</a:t>
            </a:fld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9068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2488" y="1640006"/>
            <a:ext cx="3870325" cy="4308357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8" y="1652272"/>
            <a:ext cx="3870325" cy="3216591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8" name="Rechteck 7"/>
          <p:cNvSpPr/>
          <p:nvPr userDrawn="1"/>
        </p:nvSpPr>
        <p:spPr>
          <a:xfrm>
            <a:off x="596559" y="4868863"/>
            <a:ext cx="973518" cy="280452"/>
          </a:xfrm>
          <a:prstGeom prst="rect">
            <a:avLst/>
          </a:prstGeom>
        </p:spPr>
        <p:txBody>
          <a:bodyPr wrap="none" lIns="72000" tIns="72000" rIns="72000" bIns="0">
            <a:spAutoFit/>
          </a:bodyPr>
          <a:lstStyle/>
          <a:p>
            <a:pPr marL="0" lvl="4" algn="l"/>
            <a:r>
              <a:rPr lang="de-DE" sz="1350" spc="20" baseline="0" dirty="0" smtClean="0"/>
              <a:t>Bildlegende</a:t>
            </a:r>
            <a:endParaRPr lang="de-CH" sz="1350" spc="20" baseline="0" dirty="0"/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D226596C-47AB-4ADA-8B27-CC5C3CF46E80}" type="datetime4">
              <a:rPr lang="de-DE" smtClean="0"/>
              <a:t>2. Juli 2019</a:t>
            </a:fld>
            <a:endParaRPr lang="de-CH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09877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4AF29768-0C23-4BD3-B243-BAD777F74FCD}" type="datetime4">
              <a:rPr lang="de-DE" smtClean="0"/>
              <a:t>2. Juli 2019</a:t>
            </a:fld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2201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61238" y="404813"/>
            <a:ext cx="1154112" cy="5543550"/>
          </a:xfrm>
        </p:spPr>
        <p:txBody>
          <a:bodyPr vert="eaVert"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404813"/>
            <a:ext cx="6553200" cy="55435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5B3B936F-3ABE-4757-8D47-D036EF747FC4}" type="datetime4">
              <a:rPr lang="de-DE" smtClean="0"/>
              <a:t>2. Juli 2019</a:t>
            </a:fld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68646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51825" cy="698500"/>
          </a:xfrm>
        </p:spPr>
        <p:txBody>
          <a:bodyPr lIns="0" tIns="0"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3401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 </a:t>
            </a:r>
            <a:endParaRPr lang="de-DE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11EDD-A746-4E57-9E68-1651CE3C54B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1"/>
          </p:nvPr>
        </p:nvSpPr>
        <p:spPr>
          <a:xfrm>
            <a:off x="4708525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8533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2248"/>
            <a:ext cx="8251825" cy="717550"/>
          </a:xfrm>
        </p:spPr>
        <p:txBody>
          <a:bodyPr lIns="0" tIns="0"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45F4A-627C-46CC-A829-F961C7C4172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0" name="Inhaltsplatzhalter 2"/>
          <p:cNvSpPr>
            <a:spLocks noGrp="1"/>
          </p:cNvSpPr>
          <p:nvPr>
            <p:ph sz="half" idx="28" hasCustomPrompt="1"/>
          </p:nvPr>
        </p:nvSpPr>
        <p:spPr>
          <a:xfrm>
            <a:off x="683568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21" name="Inhaltsplatzhalter 2"/>
          <p:cNvSpPr>
            <a:spLocks noGrp="1"/>
          </p:cNvSpPr>
          <p:nvPr>
            <p:ph sz="half" idx="29" hasCustomPrompt="1"/>
          </p:nvPr>
        </p:nvSpPr>
        <p:spPr>
          <a:xfrm>
            <a:off x="703701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22" name="Inhaltsplatzhalter 2"/>
          <p:cNvSpPr>
            <a:spLocks noGrp="1"/>
          </p:cNvSpPr>
          <p:nvPr>
            <p:ph sz="half" idx="30" hasCustomPrompt="1"/>
          </p:nvPr>
        </p:nvSpPr>
        <p:spPr>
          <a:xfrm>
            <a:off x="6167075" y="3641328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23" name="Inhaltsplatzhalter 2"/>
          <p:cNvSpPr>
            <a:spLocks noGrp="1"/>
          </p:cNvSpPr>
          <p:nvPr>
            <p:ph sz="half" idx="31" hasCustomPrompt="1"/>
          </p:nvPr>
        </p:nvSpPr>
        <p:spPr>
          <a:xfrm>
            <a:off x="6155574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24" name="Inhaltsplatzhalter 2"/>
          <p:cNvSpPr>
            <a:spLocks noGrp="1"/>
          </p:cNvSpPr>
          <p:nvPr>
            <p:ph sz="half" idx="32" hasCustomPrompt="1"/>
          </p:nvPr>
        </p:nvSpPr>
        <p:spPr>
          <a:xfrm>
            <a:off x="3482823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25" name="Inhaltsplatzhalter 2"/>
          <p:cNvSpPr>
            <a:spLocks noGrp="1"/>
          </p:cNvSpPr>
          <p:nvPr>
            <p:ph sz="half" idx="33" hasCustomPrompt="1"/>
          </p:nvPr>
        </p:nvSpPr>
        <p:spPr>
          <a:xfrm>
            <a:off x="3482823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4041238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5" y="230718"/>
            <a:ext cx="8251825" cy="717550"/>
          </a:xfrm>
        </p:spPr>
        <p:txBody>
          <a:bodyPr lIns="0" tIns="0"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"/>
              <a:buNone/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Mastertextformat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1" hasCustomPrompt="1"/>
          </p:nvPr>
        </p:nvSpPr>
        <p:spPr>
          <a:xfrm>
            <a:off x="539751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4" hasCustomPrompt="1"/>
          </p:nvPr>
        </p:nvSpPr>
        <p:spPr>
          <a:xfrm>
            <a:off x="4702688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sz="half" idx="15"/>
          </p:nvPr>
        </p:nvSpPr>
        <p:spPr>
          <a:xfrm>
            <a:off x="4702688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Mastertextformat bearbeiten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FCD78-238A-4C8C-80E5-47069CD6179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960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8" y="1638000"/>
            <a:ext cx="7921625" cy="4309944"/>
          </a:xfrm>
        </p:spPr>
        <p:txBody>
          <a:bodyPr/>
          <a:lstStyle>
            <a:lvl1pPr>
              <a:defRPr sz="2200" baseline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F247FAEA-CEDC-407D-9699-B8052B33C70A}" type="datetime4">
              <a:rPr lang="de-DE" smtClean="0"/>
              <a:t>2. Juli 2019</a:t>
            </a:fld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91193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867" y="222251"/>
            <a:ext cx="8251825" cy="717550"/>
          </a:xfrm>
        </p:spPr>
        <p:txBody>
          <a:bodyPr lIns="0" tIns="0"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5" hasCustomPrompt="1"/>
          </p:nvPr>
        </p:nvSpPr>
        <p:spPr>
          <a:xfrm>
            <a:off x="4914900" y="1136663"/>
            <a:ext cx="42300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8" name="Inhaltsplatzhalter 2"/>
          <p:cNvSpPr>
            <a:spLocks noGrp="1"/>
          </p:cNvSpPr>
          <p:nvPr>
            <p:ph sz="half" idx="17" hasCustomPrompt="1"/>
          </p:nvPr>
        </p:nvSpPr>
        <p:spPr>
          <a:xfrm>
            <a:off x="546101" y="1136663"/>
            <a:ext cx="41952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9" name="Inhaltsplatzhalter 2"/>
          <p:cNvSpPr>
            <a:spLocks noGrp="1"/>
          </p:cNvSpPr>
          <p:nvPr>
            <p:ph sz="half" idx="18" hasCustomPrompt="1"/>
          </p:nvPr>
        </p:nvSpPr>
        <p:spPr>
          <a:xfrm>
            <a:off x="546100" y="3751976"/>
            <a:ext cx="85979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50796-6A5C-4112-86C2-50CABFE26A6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4657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943600" y="6511925"/>
            <a:ext cx="2565400" cy="346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705752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533400" y="304800"/>
            <a:ext cx="8166100" cy="5867400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 sz="2800"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C3895-2B79-4B2F-BDF9-3282553B5A3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8093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0" y="1638000"/>
            <a:ext cx="3863786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8261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74D5117C-920E-408F-B5D1-703CBFAA4587}" type="datetime4">
              <a:rPr lang="de-DE" smtClean="0"/>
              <a:t>2. Juli 2019</a:t>
            </a:fld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45188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0" y="1638000"/>
            <a:ext cx="3852000" cy="4309944"/>
          </a:xfr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Hier Bild einfügen</a:t>
            </a:r>
            <a:endParaRPr lang="de-CH" dirty="0" smtClean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2000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C40480B9-23C6-4E3C-96C7-35F6661A9F94}" type="datetime4">
              <a:rPr lang="de-DE" smtClean="0"/>
              <a:t>2. Juli 2019</a:t>
            </a:fld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03487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611188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Untertitelformat </a:t>
            </a:r>
            <a:br>
              <a:rPr lang="de-DE" dirty="0" smtClean="0"/>
            </a:br>
            <a:r>
              <a:rPr lang="de-DE" dirty="0" smtClean="0"/>
              <a:t>bearbeiten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Erste Ebene 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6" hasCustomPrompt="1"/>
          </p:nvPr>
        </p:nvSpPr>
        <p:spPr>
          <a:xfrm>
            <a:off x="4680000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Untertitelformat </a:t>
            </a:r>
            <a:br>
              <a:rPr lang="de-DE" dirty="0" smtClean="0"/>
            </a:br>
            <a:r>
              <a:rPr lang="de-DE" dirty="0" smtClean="0"/>
              <a:t>bearbeiten</a:t>
            </a:r>
          </a:p>
        </p:txBody>
      </p:sp>
      <p:sp>
        <p:nvSpPr>
          <p:cNvPr id="12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2B3823AA-4ED1-4E61-8A7C-DA37706174DA}" type="datetime4">
              <a:rPr lang="de-DE" smtClean="0"/>
              <a:t>2. Juli 2019</a:t>
            </a:fld>
            <a:endParaRPr lang="de-CH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61994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8" y="404813"/>
            <a:ext cx="7921625" cy="55431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Titelmasterformat durch Klicken bearbeiten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1BA82920-692B-44FF-950F-D790F2CC06C0}" type="datetime4">
              <a:rPr lang="de-DE" smtClean="0"/>
              <a:t>2. Juli 2019</a:t>
            </a:fld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37631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8"/>
            <a:ext cx="7921625" cy="19800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E2E28826-2EC2-49ED-AB12-799D1BE0CB54}" type="datetime4">
              <a:rPr lang="de-DE" smtClean="0"/>
              <a:t>2. Juli 2019</a:t>
            </a:fld>
            <a:endParaRPr lang="de-CH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7029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7F0E4394-37A7-4682-A9F9-76D157B5D369}" type="datetime4">
              <a:rPr lang="de-DE" smtClean="0"/>
              <a:t>2. Juli 2019</a:t>
            </a:fld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87903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10" name="Inhaltsplatzhalter 2"/>
          <p:cNvSpPr>
            <a:spLocks noGrp="1"/>
          </p:cNvSpPr>
          <p:nvPr>
            <p:ph idx="17"/>
          </p:nvPr>
        </p:nvSpPr>
        <p:spPr>
          <a:xfrm>
            <a:off x="611188" y="3789361"/>
            <a:ext cx="3870325" cy="2159001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8"/>
          </p:nvPr>
        </p:nvSpPr>
        <p:spPr>
          <a:xfrm>
            <a:off x="4680000" y="3789363"/>
            <a:ext cx="3852000" cy="21590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2EE4BC0B-6B30-4D60-9C56-09EFF5446581}" type="datetime4">
              <a:rPr lang="de-DE" smtClean="0"/>
              <a:t>2. Juli 2019</a:t>
            </a:fld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001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11919" y="410526"/>
            <a:ext cx="7908549" cy="6297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2000" y="1638000"/>
            <a:ext cx="7896204" cy="43103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Ebene, z.B. Legende</a:t>
            </a:r>
            <a:endParaRPr lang="de-CH" dirty="0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7" y="6219700"/>
            <a:ext cx="644849" cy="270000"/>
          </a:xfrm>
          <a:prstGeom prst="rect">
            <a:avLst/>
          </a:prstGeom>
        </p:spPr>
      </p:pic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9FD2506B-5CF1-49D9-A2D6-F5356993C736}" type="datetime4">
              <a:rPr lang="de-DE" smtClean="0"/>
              <a:t>2. Juli 2019</a:t>
            </a:fld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1930141" y="6273023"/>
            <a:ext cx="2732347" cy="307777"/>
          </a:xfrm>
          <a:prstGeom prst="rect">
            <a:avLst/>
          </a:prstGeom>
          <a:noFill/>
        </p:spPr>
        <p:txBody>
          <a:bodyPr wrap="square" lIns="0" rIns="0" anchor="b">
            <a:spAutoFit/>
          </a:bodyPr>
          <a:lstStyle/>
          <a:p>
            <a:pPr algn="l"/>
            <a:r>
              <a:rPr lang="de-CH" sz="1400" dirty="0" smtClean="0"/>
              <a:t>www.fibl.org</a:t>
            </a:r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227044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2" r:id="rId7"/>
    <p:sldLayoutId id="2147483668" r:id="rId8"/>
    <p:sldLayoutId id="2147483669" r:id="rId9"/>
    <p:sldLayoutId id="2147483670" r:id="rId10"/>
    <p:sldLayoutId id="2147483671" r:id="rId11"/>
    <p:sldLayoutId id="2147483667" r:id="rId12"/>
    <p:sldLayoutId id="2147483661" r:id="rId13"/>
    <p:sldLayoutId id="2147483660" r:id="rId14"/>
    <p:sldLayoutId id="2147483654" r:id="rId15"/>
    <p:sldLayoutId id="2147483659" r:id="rId16"/>
    <p:sldLayoutId id="2147483673" r:id="rId17"/>
    <p:sldLayoutId id="2147483675" r:id="rId18"/>
    <p:sldLayoutId id="2147483676" r:id="rId19"/>
    <p:sldLayoutId id="2147483678" r:id="rId20"/>
    <p:sldLayoutId id="2147483680" r:id="rId21"/>
    <p:sldLayoutId id="2147483681" r:id="rId2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Clr>
          <a:srgbClr val="006C8E"/>
        </a:buClr>
        <a:buFont typeface="Arial" panose="020B0604020202020204" pitchFamily="34" charset="0"/>
        <a:buNone/>
        <a:defRPr sz="2200" b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Arial" panose="020B0604020202020204" pitchFamily="34" charset="0"/>
        <a:buChar char="•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Arial" panose="020B0604020202020204" pitchFamily="34" charset="0"/>
        <a:buChar char="•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800"/>
        </a:spcBef>
        <a:buClr>
          <a:srgbClr val="006C8E"/>
        </a:buClr>
        <a:buFont typeface="Arial" panose="020B0604020202020204" pitchFamily="34" charset="0"/>
        <a:buNone/>
        <a:defRPr sz="1600" kern="1200" spc="2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385" userDrawn="1">
          <p15:clr>
            <a:srgbClr val="F26B43"/>
          </p15:clr>
        </p15:guide>
        <p15:guide id="3" pos="5375" userDrawn="1">
          <p15:clr>
            <a:srgbClr val="F26B43"/>
          </p15:clr>
        </p15:guide>
        <p15:guide id="4" orient="horz" pos="4088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  <p15:guide id="7" pos="2823" userDrawn="1">
          <p15:clr>
            <a:srgbClr val="F26B43"/>
          </p15:clr>
        </p15:guide>
        <p15:guide id="8" pos="1973" userDrawn="1">
          <p15:clr>
            <a:srgbClr val="F26B43"/>
          </p15:clr>
        </p15:guide>
        <p15:guide id="9" pos="1123" userDrawn="1">
          <p15:clr>
            <a:srgbClr val="F26B43"/>
          </p15:clr>
        </p15:guide>
        <p15:guide id="10" pos="3674" userDrawn="1">
          <p15:clr>
            <a:srgbClr val="F26B43"/>
          </p15:clr>
        </p15:guide>
        <p15:guide id="11" pos="4524" userDrawn="1">
          <p15:clr>
            <a:srgbClr val="F26B43"/>
          </p15:clr>
        </p15:guide>
        <p15:guide id="13" orient="horz" pos="3747" userDrawn="1">
          <p15:clr>
            <a:srgbClr val="F26B43"/>
          </p15:clr>
        </p15:guide>
        <p15:guide id="14" orient="horz" pos="3067" userDrawn="1">
          <p15:clr>
            <a:srgbClr val="F26B43"/>
          </p15:clr>
        </p15:guide>
        <p15:guide id="15" orient="horz" pos="1706" userDrawn="1">
          <p15:clr>
            <a:srgbClr val="F26B43"/>
          </p15:clr>
        </p15:guide>
        <p15:guide id="16" orient="horz" pos="2387" userDrawn="1">
          <p15:clr>
            <a:srgbClr val="F26B43"/>
          </p15:clr>
        </p15:guide>
        <p15:guide id="17" pos="2937" userDrawn="1">
          <p15:clr>
            <a:srgbClr val="F26B43"/>
          </p15:clr>
        </p15:guide>
        <p15:guide id="19" orient="horz" pos="2614" userDrawn="1">
          <p15:clr>
            <a:srgbClr val="F26B43"/>
          </p15:clr>
        </p15:guide>
        <p15:guide id="20" orient="horz" pos="2727" userDrawn="1">
          <p15:clr>
            <a:srgbClr val="F26B43"/>
          </p15:clr>
        </p15:guide>
        <p15:guide id="21" pos="1236" userDrawn="1">
          <p15:clr>
            <a:srgbClr val="F26B43"/>
          </p15:clr>
        </p15:guide>
        <p15:guide id="22" pos="2086" userDrawn="1">
          <p15:clr>
            <a:srgbClr val="F26B43"/>
          </p15:clr>
        </p15:guide>
        <p15:guide id="23" pos="3787" userDrawn="1">
          <p15:clr>
            <a:srgbClr val="F26B43"/>
          </p15:clr>
        </p15:guide>
        <p15:guide id="24" pos="4637" userDrawn="1">
          <p15:clr>
            <a:srgbClr val="F26B43"/>
          </p15:clr>
        </p15:guide>
        <p15:guide id="25" orient="horz" pos="5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bl.org/" TargetMode="External"/><Relationship Id="rId2" Type="http://schemas.openxmlformats.org/officeDocument/2006/relationships/hyperlink" Target="mailto:info.suisse@fibl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oaktuell.ch/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://www.organicxseeds.com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inputs.eu/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11.pn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hyperlink" Target="http://www.organic-farmknowledge.org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emf"/><Relationship Id="rId9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8.jpeg"/><Relationship Id="rId5" Type="http://schemas.openxmlformats.org/officeDocument/2006/relationships/image" Target="../media/image23.wmf"/><Relationship Id="rId10" Type="http://schemas.openxmlformats.org/officeDocument/2006/relationships/image" Target="../media/image27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‘Chemisch-synthetische’ Pestizide: Reduktionspotentiale heute und Ausblick in die Zukunft</a:t>
            </a:r>
            <a:endParaRPr lang="en-US" dirty="0"/>
          </a:p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CH" dirty="0" smtClean="0"/>
              <a:t>Bern, 2. Juli 2019 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CH" dirty="0"/>
              <a:t>Medien </a:t>
            </a:r>
            <a:r>
              <a:rPr lang="de-CH" dirty="0" smtClean="0"/>
              <a:t>Hintergrundgespräch</a:t>
            </a:r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CH" dirty="0" smtClean="0"/>
              <a:t>Dr. Lucius Tamm, FiBL, lucius.tamm@fibl.org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6136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807130A-017D-4A97-80D7-1690E5258BC9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pic>
        <p:nvPicPr>
          <p:cNvPr id="5" name="Picture 4" descr="http://www.tompkinsconservation.org/images/pic_farm_laguna_blanca_0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3830" y="-315416"/>
            <a:ext cx="9167830" cy="73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Kohl_01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8024" y="2492896"/>
            <a:ext cx="4214212" cy="390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 bwMode="auto">
          <a:xfrm>
            <a:off x="311720" y="381000"/>
            <a:ext cx="89408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2075" bIns="46038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fr-CH" kern="0" dirty="0" smtClean="0">
                <a:solidFill>
                  <a:schemeClr val="bg1"/>
                </a:solidFill>
                <a:ea typeface="ＭＳ Ｐゴシック" pitchFamily="34" charset="-128"/>
              </a:rPr>
              <a:t>‘Smart </a:t>
            </a:r>
            <a:r>
              <a:rPr lang="fr-CH" kern="0" dirty="0" err="1" smtClean="0">
                <a:solidFill>
                  <a:schemeClr val="bg1"/>
                </a:solidFill>
                <a:ea typeface="ＭＳ Ｐゴシック" pitchFamily="34" charset="-128"/>
              </a:rPr>
              <a:t>Farming</a:t>
            </a:r>
            <a:r>
              <a:rPr lang="fr-CH" kern="0" dirty="0" smtClean="0">
                <a:solidFill>
                  <a:schemeClr val="bg1"/>
                </a:solidFill>
                <a:ea typeface="ＭＳ Ｐゴシック" pitchFamily="34" charset="-128"/>
              </a:rPr>
              <a:t>’ </a:t>
            </a:r>
            <a:r>
              <a:rPr lang="fr-CH" kern="0" dirty="0" err="1" smtClean="0">
                <a:solidFill>
                  <a:schemeClr val="bg1"/>
                </a:solidFill>
                <a:ea typeface="ＭＳ Ｐゴシック" pitchFamily="34" charset="-128"/>
              </a:rPr>
              <a:t>hat</a:t>
            </a:r>
            <a:r>
              <a:rPr lang="fr-CH" kern="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fr-CH" kern="0" dirty="0" err="1" smtClean="0">
                <a:solidFill>
                  <a:schemeClr val="bg1"/>
                </a:solidFill>
                <a:ea typeface="ＭＳ Ｐゴシック" pitchFamily="34" charset="-128"/>
              </a:rPr>
              <a:t>ein</a:t>
            </a:r>
            <a:r>
              <a:rPr lang="fr-CH" kern="0" dirty="0" smtClean="0">
                <a:solidFill>
                  <a:schemeClr val="bg1"/>
                </a:solidFill>
                <a:ea typeface="ＭＳ Ｐゴシック" pitchFamily="34" charset="-128"/>
              </a:rPr>
              <a:t> grosses </a:t>
            </a:r>
            <a:r>
              <a:rPr lang="fr-CH" kern="0" dirty="0" err="1" smtClean="0">
                <a:solidFill>
                  <a:schemeClr val="bg1"/>
                </a:solidFill>
                <a:ea typeface="ＭＳ Ｐゴシック" pitchFamily="34" charset="-128"/>
              </a:rPr>
              <a:t>Potential</a:t>
            </a:r>
            <a:r>
              <a:rPr lang="fr-CH" kern="0" dirty="0">
                <a:solidFill>
                  <a:schemeClr val="bg1"/>
                </a:solidFill>
                <a:ea typeface="ＭＳ Ｐゴシック" pitchFamily="34" charset="-128"/>
              </a:rPr>
              <a:t>!</a:t>
            </a:r>
            <a:endParaRPr lang="de-CH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Kontakt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Forschungsinstitut für biologischen Landbau </a:t>
            </a:r>
            <a:r>
              <a:rPr lang="de-CH" dirty="0" smtClean="0"/>
              <a:t>FiBL</a:t>
            </a:r>
            <a:endParaRPr lang="de-CH" dirty="0"/>
          </a:p>
          <a:p>
            <a:r>
              <a:rPr lang="de-CH" dirty="0" smtClean="0"/>
              <a:t>Ackerstrasse </a:t>
            </a:r>
            <a:r>
              <a:rPr lang="de-CH" dirty="0"/>
              <a:t>113 / Postfach 219</a:t>
            </a:r>
          </a:p>
          <a:p>
            <a:r>
              <a:rPr lang="de-CH" dirty="0" smtClean="0"/>
              <a:t>5070 Frick</a:t>
            </a:r>
          </a:p>
          <a:p>
            <a:r>
              <a:rPr lang="de-CH" smtClean="0"/>
              <a:t>Schweiz</a:t>
            </a:r>
            <a:endParaRPr lang="de-CH" dirty="0"/>
          </a:p>
          <a:p>
            <a:r>
              <a:rPr lang="de-CH" dirty="0"/>
              <a:t>Telefon +41 62 8657-272</a:t>
            </a:r>
          </a:p>
          <a:p>
            <a:r>
              <a:rPr lang="de-CH" dirty="0"/>
              <a:t>Fax +41 62 8657-273</a:t>
            </a:r>
          </a:p>
          <a:p>
            <a:r>
              <a:rPr lang="de-CH" dirty="0" smtClean="0">
                <a:hlinkClick r:id="rId2"/>
              </a:rPr>
              <a:t>info.suisse@fibl.org</a:t>
            </a:r>
            <a:endParaRPr lang="de-CH" dirty="0" smtClean="0"/>
          </a:p>
          <a:p>
            <a:r>
              <a:rPr lang="de-CH" dirty="0" smtClean="0">
                <a:hlinkClick r:id="rId3"/>
              </a:rPr>
              <a:t>www.fibl.org</a:t>
            </a:r>
            <a:endParaRPr lang="de-CH" dirty="0" smtClean="0"/>
          </a:p>
          <a:p>
            <a:endParaRPr lang="de-CH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80428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Pflanzenschutzmittel in der Landwirtschaft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9AF5E0C-915B-4FE3-8BA1-36302552C7A1}" type="datetime4">
              <a:rPr lang="en-GB" noProof="0" smtClean="0"/>
              <a:t>02 July 2019</a:t>
            </a:fld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en-GB" noProof="0" smtClean="0"/>
              <a:pPr/>
              <a:t>2</a:t>
            </a:fld>
            <a:endParaRPr lang="en-GB" noProof="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2943"/>
            <a:ext cx="9144000" cy="2266056"/>
          </a:xfrm>
          <a:prstGeom prst="rect">
            <a:avLst/>
          </a:prstGeom>
        </p:spPr>
      </p:pic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18175" y="3248998"/>
            <a:ext cx="8813879" cy="2871012"/>
          </a:xfrm>
        </p:spPr>
        <p:txBody>
          <a:bodyPr/>
          <a:lstStyle/>
          <a:p>
            <a:endParaRPr lang="de-CH" dirty="0" smtClean="0"/>
          </a:p>
          <a:p>
            <a:r>
              <a:rPr lang="de-CH" dirty="0" smtClean="0"/>
              <a:t>Bei Szenario 100% Biofläche: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0 organisch-chemische Pestizide (= ‘chemisch-synthetische Pestizide’)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0 Herbizide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0 der Bio zugelassenen PSM in Gewässern nachgewiesen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91% der nicht-lebenden Produkte verboten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Teilweise problematisch: Kupfer, Paraffinöl, </a:t>
            </a:r>
            <a:r>
              <a:rPr lang="de-CH" dirty="0" err="1" smtClean="0"/>
              <a:t>Pyrethrin</a:t>
            </a:r>
            <a:r>
              <a:rPr lang="de-CH" dirty="0" smtClean="0"/>
              <a:t>, </a:t>
            </a:r>
            <a:r>
              <a:rPr lang="de-CH" dirty="0" err="1" smtClean="0"/>
              <a:t>Spinosin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0522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altLang="de-DE"/>
          </a:p>
        </p:txBody>
      </p:sp>
      <p:pic>
        <p:nvPicPr>
          <p:cNvPr id="3" name="Grafik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3185" y="1279842"/>
            <a:ext cx="6437630" cy="4298315"/>
          </a:xfrm>
          <a:prstGeom prst="rect">
            <a:avLst/>
          </a:prstGeom>
          <a:noFill/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617726" y="404813"/>
            <a:ext cx="7908549" cy="6297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 smtClean="0"/>
              <a:t>Veränderungen auf betroffenen Flächen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9033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altLang="de-DE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617726" y="404813"/>
            <a:ext cx="7908549" cy="6297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 smtClean="0"/>
              <a:t>Fazit zu den Möglichkeiten heute</a:t>
            </a:r>
            <a:endParaRPr lang="de-CH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587375" y="908972"/>
            <a:ext cx="7921625" cy="4309944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None/>
              <a:defRPr sz="22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Symbol" panose="05050102010706020507" pitchFamily="18" charset="2"/>
              <a:buChar char="-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6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dirty="0" smtClean="0"/>
          </a:p>
          <a:p>
            <a:r>
              <a:rPr lang="de-CH" dirty="0" smtClean="0"/>
              <a:t>Bei Szenario 100% Biofläche: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Ersatz von </a:t>
            </a:r>
            <a:r>
              <a:rPr lang="de-CH" dirty="0"/>
              <a:t>chemisch-synthetischen Pestiziden </a:t>
            </a:r>
            <a:r>
              <a:rPr lang="de-CH" dirty="0" smtClean="0"/>
              <a:t>zugunsten </a:t>
            </a:r>
            <a:r>
              <a:rPr lang="de-CH" dirty="0" err="1"/>
              <a:t>Biocontrol</a:t>
            </a:r>
            <a:r>
              <a:rPr lang="de-CH" dirty="0"/>
              <a:t> Verfahren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50% der verwendeten Mengen einsparen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&gt;90% der landwirtschaftlichen Flächen PSM-frei (Ackerbau und Grünland</a:t>
            </a:r>
            <a:r>
              <a:rPr lang="de-CH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Ertragsminderungen sind zu erwarten</a:t>
            </a:r>
            <a:r>
              <a:rPr lang="de-CH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Starke </a:t>
            </a:r>
            <a:r>
              <a:rPr lang="de-CH" dirty="0"/>
              <a:t>R</a:t>
            </a:r>
            <a:r>
              <a:rPr lang="de-CH" dirty="0" smtClean="0"/>
              <a:t>eduktion der Pestizideinträge in Gewässer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Verbesserung der Biodiversität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Kaum Rückstände in Lebensmitteln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891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Herausforderungen: Spezialkulturen (Wein, Obst, Gemüse)</a:t>
            </a:r>
            <a:endParaRPr lang="en-US" altLang="de-DE" dirty="0" smtClean="0">
              <a:sym typeface="Wingdings" pitchFamily="2" charset="2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de-DE" smtClean="0"/>
          </a:p>
          <a:p>
            <a:endParaRPr lang="en-US" altLang="de-DE" smtClean="0"/>
          </a:p>
          <a:p>
            <a:endParaRPr lang="en-US" altLang="de-DE" smtClean="0"/>
          </a:p>
          <a:p>
            <a:endParaRPr lang="en-US" altLang="de-DE" dirty="0" smtClean="0"/>
          </a:p>
        </p:txBody>
      </p:sp>
      <p:pic>
        <p:nvPicPr>
          <p:cNvPr id="14340" name="Picture 4" descr="Apfelernte_Se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268976"/>
            <a:ext cx="5296499" cy="351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4333" y="3028309"/>
            <a:ext cx="5004048" cy="375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0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607" y="404813"/>
            <a:ext cx="7908549" cy="629700"/>
          </a:xfrm>
        </p:spPr>
        <p:txBody>
          <a:bodyPr/>
          <a:lstStyle/>
          <a:p>
            <a:r>
              <a:rPr lang="de-CH" dirty="0" err="1" smtClean="0"/>
              <a:t>Examples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R </a:t>
            </a:r>
            <a:r>
              <a:rPr lang="de-CH" dirty="0"/>
              <a:t>&amp; D </a:t>
            </a:r>
            <a:r>
              <a:rPr lang="de-CH" dirty="0" err="1" smtClean="0"/>
              <a:t>activities</a:t>
            </a:r>
            <a:r>
              <a:rPr lang="de-CH" dirty="0" smtClean="0"/>
              <a:t> in </a:t>
            </a:r>
            <a:r>
              <a:rPr lang="de-CH" dirty="0" err="1" smtClean="0"/>
              <a:t>crops</a:t>
            </a:r>
            <a:r>
              <a:rPr lang="de-CH" dirty="0" smtClean="0"/>
              <a:t> </a:t>
            </a:r>
            <a:r>
              <a:rPr lang="de-CH" dirty="0" err="1" smtClean="0"/>
              <a:t>department</a:t>
            </a:r>
            <a:endParaRPr lang="en-US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607" y="3897088"/>
            <a:ext cx="2602050" cy="19257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" name="Inhaltsplatzhalter 3"/>
          <p:cNvPicPr>
            <a:picLocks noGrp="1" noChangeAspect="1"/>
          </p:cNvPicPr>
          <p:nvPr>
            <p:ph idx="16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560" y="3897086"/>
            <a:ext cx="2599991" cy="1925719"/>
          </a:xfrm>
          <a:prstGeom prst="rect">
            <a:avLst/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nhaltsplatzhalter 12"/>
          <p:cNvPicPr>
            <a:picLocks noGrp="1" noChangeAspect="1"/>
          </p:cNvPicPr>
          <p:nvPr>
            <p:ph idx="17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8454" y="1764279"/>
            <a:ext cx="2506663" cy="19257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9" name="Datumsplatzhalt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033D314-559B-4E75-AE37-38F8AA7B96D7}" type="datetime4">
              <a:rPr lang="en-GB" noProof="0" smtClean="0"/>
              <a:t>02 July 2019</a:t>
            </a:fld>
            <a:endParaRPr lang="en-GB" noProof="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en-GB" noProof="0" smtClean="0"/>
              <a:pPr/>
              <a:t>6</a:t>
            </a:fld>
            <a:endParaRPr lang="en-GB" noProof="0" dirty="0"/>
          </a:p>
        </p:txBody>
      </p:sp>
      <p:sp>
        <p:nvSpPr>
          <p:cNvPr id="14" name="Textfeld 13"/>
          <p:cNvSpPr txBox="1"/>
          <p:nvPr/>
        </p:nvSpPr>
        <p:spPr>
          <a:xfrm>
            <a:off x="5818454" y="3844284"/>
            <a:ext cx="25066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www.inputs.eu</a:t>
            </a:r>
            <a:endParaRPr lang="en-US" dirty="0"/>
          </a:p>
          <a:p>
            <a:r>
              <a:rPr lang="en-US" dirty="0">
                <a:hlinkClick r:id="rId7"/>
              </a:rPr>
              <a:t>www.organicxseeds.com</a:t>
            </a:r>
            <a:endParaRPr lang="en-US" dirty="0"/>
          </a:p>
          <a:p>
            <a:r>
              <a:rPr lang="en-US" dirty="0">
                <a:hlinkClick r:id="rId8"/>
              </a:rPr>
              <a:t>www.bioaktuell.ch</a:t>
            </a:r>
            <a:endParaRPr lang="en-US" dirty="0"/>
          </a:p>
          <a:p>
            <a:r>
              <a:rPr lang="en-US" dirty="0" smtClean="0">
                <a:hlinkClick r:id="rId9"/>
              </a:rPr>
              <a:t>www.organic-farmknowledge.org</a:t>
            </a:r>
            <a:endParaRPr lang="en-US" dirty="0" smtClean="0"/>
          </a:p>
          <a:p>
            <a:r>
              <a:rPr lang="de-CH" dirty="0" smtClean="0"/>
              <a:t>www</a:t>
            </a:r>
            <a:r>
              <a:rPr lang="de-CH" dirty="0"/>
              <a:t>. relacs-project.eu</a:t>
            </a:r>
          </a:p>
          <a:p>
            <a:endParaRPr lang="de-CH" dirty="0"/>
          </a:p>
        </p:txBody>
      </p:sp>
      <p:pic>
        <p:nvPicPr>
          <p:cNvPr id="15" name="Inhaltsplatzhalter 6"/>
          <p:cNvPicPr>
            <a:picLocks noGrp="1" noChangeAspect="1"/>
          </p:cNvPicPr>
          <p:nvPr>
            <p:ph idx="4294967295"/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491" y="1681870"/>
            <a:ext cx="2778165" cy="2138807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560" y="1785903"/>
            <a:ext cx="2552867" cy="193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3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611188" y="221171"/>
            <a:ext cx="7908549" cy="629700"/>
          </a:xfrm>
        </p:spPr>
        <p:txBody>
          <a:bodyPr/>
          <a:lstStyle/>
          <a:p>
            <a:r>
              <a:rPr lang="de-CH" dirty="0"/>
              <a:t>Gezielte Förderung der Bodengesundheit in der Praxis: Feldspinat 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07130A-017D-4A97-80D7-1690E5258BC9}" type="slidenum">
              <a:rPr lang="de-DE" smtClean="0"/>
              <a:pPr/>
              <a:t>7</a:t>
            </a:fld>
            <a:endParaRPr lang="de-DE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1601967" y="1076166"/>
            <a:ext cx="6320685" cy="5097474"/>
            <a:chOff x="1035969" y="2457286"/>
            <a:chExt cx="5400000" cy="3305241"/>
          </a:xfrm>
        </p:grpSpPr>
        <p:pic>
          <p:nvPicPr>
            <p:cNvPr id="6" name="Inhaltsplatzhalter 6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35969" y="2457286"/>
              <a:ext cx="5400000" cy="330524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" name="Textfeld 6"/>
            <p:cNvSpPr txBox="1"/>
            <p:nvPr/>
          </p:nvSpPr>
          <p:spPr>
            <a:xfrm>
              <a:off x="1861427" y="3468565"/>
              <a:ext cx="1634789" cy="32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350" dirty="0" err="1">
                  <a:solidFill>
                    <a:schemeClr val="bg1"/>
                  </a:solidFill>
                </a:rPr>
                <a:t>untreated</a:t>
              </a:r>
              <a:r>
                <a:rPr lang="de-CH" sz="1350" dirty="0">
                  <a:solidFill>
                    <a:schemeClr val="bg1"/>
                  </a:solidFill>
                </a:rPr>
                <a:t> </a:t>
              </a:r>
              <a:r>
                <a:rPr lang="de-CH" sz="1350" dirty="0" err="1">
                  <a:solidFill>
                    <a:schemeClr val="bg1"/>
                  </a:solidFill>
                </a:rPr>
                <a:t>control</a:t>
              </a:r>
              <a:endParaRPr lang="de-CH" sz="1350" dirty="0">
                <a:solidFill>
                  <a:schemeClr val="bg1"/>
                </a:solidFill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3761714" y="2606875"/>
              <a:ext cx="910862" cy="32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350" dirty="0" err="1">
                  <a:solidFill>
                    <a:srgbClr val="FFFF00"/>
                  </a:solidFill>
                </a:rPr>
                <a:t>compost</a:t>
              </a:r>
              <a:endParaRPr lang="de-CH" sz="1350" dirty="0">
                <a:solidFill>
                  <a:srgbClr val="FFFF00"/>
                </a:solidFill>
              </a:endParaRPr>
            </a:p>
          </p:txBody>
        </p:sp>
        <p:sp>
          <p:nvSpPr>
            <p:cNvPr id="9" name="Freihandform 94"/>
            <p:cNvSpPr/>
            <p:nvPr/>
          </p:nvSpPr>
          <p:spPr bwMode="auto">
            <a:xfrm>
              <a:off x="2162908" y="3947746"/>
              <a:ext cx="3226777" cy="1758462"/>
            </a:xfrm>
            <a:custGeom>
              <a:avLst/>
              <a:gdLst>
                <a:gd name="connsiteX0" fmla="*/ 0 w 3226777"/>
                <a:gd name="connsiteY0" fmla="*/ 1758462 h 1758462"/>
                <a:gd name="connsiteX1" fmla="*/ 958361 w 3226777"/>
                <a:gd name="connsiteY1" fmla="*/ 26377 h 1758462"/>
                <a:gd name="connsiteX2" fmla="*/ 2540977 w 3226777"/>
                <a:gd name="connsiteY2" fmla="*/ 0 h 1758462"/>
                <a:gd name="connsiteX3" fmla="*/ 3226777 w 3226777"/>
                <a:gd name="connsiteY3" fmla="*/ 1758462 h 1758462"/>
                <a:gd name="connsiteX4" fmla="*/ 0 w 3226777"/>
                <a:gd name="connsiteY4" fmla="*/ 1758462 h 175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6777" h="1758462">
                  <a:moveTo>
                    <a:pt x="0" y="1758462"/>
                  </a:moveTo>
                  <a:lnTo>
                    <a:pt x="958361" y="26377"/>
                  </a:lnTo>
                  <a:lnTo>
                    <a:pt x="2540977" y="0"/>
                  </a:lnTo>
                  <a:lnTo>
                    <a:pt x="3226777" y="1758462"/>
                  </a:lnTo>
                  <a:lnTo>
                    <a:pt x="0" y="1758462"/>
                  </a:lnTo>
                  <a:close/>
                </a:path>
              </a:pathLst>
            </a:custGeom>
            <a:noFill/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b="1">
                <a:latin typeface="Arial" charset="0"/>
              </a:endParaRPr>
            </a:p>
          </p:txBody>
        </p:sp>
        <p:sp>
          <p:nvSpPr>
            <p:cNvPr id="10" name="Freihandform 95"/>
            <p:cNvSpPr/>
            <p:nvPr/>
          </p:nvSpPr>
          <p:spPr bwMode="auto">
            <a:xfrm>
              <a:off x="4572000" y="3077308"/>
              <a:ext cx="1863969" cy="782515"/>
            </a:xfrm>
            <a:custGeom>
              <a:avLst/>
              <a:gdLst>
                <a:gd name="connsiteX0" fmla="*/ 0 w 1863969"/>
                <a:gd name="connsiteY0" fmla="*/ 26377 h 782515"/>
                <a:gd name="connsiteX1" fmla="*/ 835269 w 1863969"/>
                <a:gd name="connsiteY1" fmla="*/ 0 h 782515"/>
                <a:gd name="connsiteX2" fmla="*/ 1863969 w 1863969"/>
                <a:gd name="connsiteY2" fmla="*/ 685800 h 782515"/>
                <a:gd name="connsiteX3" fmla="*/ 1767254 w 1863969"/>
                <a:gd name="connsiteY3" fmla="*/ 782515 h 782515"/>
                <a:gd name="connsiteX4" fmla="*/ 527538 w 1863969"/>
                <a:gd name="connsiteY4" fmla="*/ 782515 h 782515"/>
                <a:gd name="connsiteX5" fmla="*/ 0 w 1863969"/>
                <a:gd name="connsiteY5" fmla="*/ 26377 h 78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3969" h="782515">
                  <a:moveTo>
                    <a:pt x="0" y="26377"/>
                  </a:moveTo>
                  <a:lnTo>
                    <a:pt x="835269" y="0"/>
                  </a:lnTo>
                  <a:lnTo>
                    <a:pt x="1863969" y="685800"/>
                  </a:lnTo>
                  <a:lnTo>
                    <a:pt x="1767254" y="782515"/>
                  </a:lnTo>
                  <a:lnTo>
                    <a:pt x="527538" y="782515"/>
                  </a:lnTo>
                  <a:lnTo>
                    <a:pt x="0" y="26377"/>
                  </a:lnTo>
                  <a:close/>
                </a:path>
              </a:pathLst>
            </a:custGeom>
            <a:noFill/>
            <a:ln w="50800" cap="flat" cmpd="sng" algn="ctr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CH" b="1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488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4"/>
          <p:cNvGrpSpPr>
            <a:grpSpLocks/>
          </p:cNvGrpSpPr>
          <p:nvPr/>
        </p:nvGrpSpPr>
        <p:grpSpPr bwMode="auto">
          <a:xfrm>
            <a:off x="533400" y="728970"/>
            <a:ext cx="4183063" cy="5327650"/>
            <a:chOff x="336" y="890"/>
            <a:chExt cx="2635" cy="3161"/>
          </a:xfrm>
        </p:grpSpPr>
        <p:pic>
          <p:nvPicPr>
            <p:cNvPr id="16400" name="Picture 5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2750"/>
              <a:ext cx="1742" cy="1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1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890"/>
              <a:ext cx="2495" cy="18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402" name="Text Box 7"/>
            <p:cNvSpPr txBox="1">
              <a:spLocks noChangeArrowheads="1"/>
            </p:cNvSpPr>
            <p:nvPr/>
          </p:nvSpPr>
          <p:spPr bwMode="auto">
            <a:xfrm>
              <a:off x="336" y="2528"/>
              <a:ext cx="1665" cy="2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-1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-1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-1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-1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-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-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-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-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pitchFamily="-1" charset="-128"/>
                </a:defRPr>
              </a:lvl9pPr>
            </a:lstStyle>
            <a:p>
              <a:r>
                <a:rPr lang="fr-FR" dirty="0" err="1"/>
                <a:t>c</a:t>
              </a:r>
              <a:r>
                <a:rPr lang="fr-FR" dirty="0" err="1" smtClean="0"/>
                <a:t>ompanion</a:t>
              </a:r>
              <a:r>
                <a:rPr lang="fr-FR" dirty="0" smtClean="0"/>
                <a:t> plant</a:t>
              </a:r>
              <a:endParaRPr lang="fr-FR" dirty="0"/>
            </a:p>
          </p:txBody>
        </p:sp>
      </p:grpSp>
      <p:sp>
        <p:nvSpPr>
          <p:cNvPr id="16387" name="Line 8"/>
          <p:cNvSpPr>
            <a:spLocks noChangeShapeType="1"/>
          </p:cNvSpPr>
          <p:nvPr/>
        </p:nvSpPr>
        <p:spPr bwMode="auto">
          <a:xfrm>
            <a:off x="3635375" y="5162857"/>
            <a:ext cx="2889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6389" name="Rectangle 10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1143000"/>
          </a:xfrm>
        </p:spPr>
        <p:txBody>
          <a:bodyPr/>
          <a:lstStyle/>
          <a:p>
            <a:r>
              <a:rPr lang="fr-FR" dirty="0" err="1" smtClean="0">
                <a:solidFill>
                  <a:schemeClr val="tx1"/>
                </a:solidFill>
              </a:rPr>
              <a:t>Gezielte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Förderung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von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Nützlingen</a:t>
            </a:r>
            <a:r>
              <a:rPr lang="fr-FR" dirty="0" smtClean="0">
                <a:solidFill>
                  <a:schemeClr val="tx1"/>
                </a:solidFill>
              </a:rPr>
              <a:t> in der Praxis: Kohl</a:t>
            </a:r>
          </a:p>
        </p:txBody>
      </p:sp>
      <p:pic>
        <p:nvPicPr>
          <p:cNvPr id="16390" name="Picture 11" descr="NS2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728970"/>
            <a:ext cx="3957637" cy="3095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6188" name="Picture 12" descr="Diadegma_insular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BEC2C1"/>
              </a:clrFrom>
              <a:clrTo>
                <a:srgbClr val="BEC2C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2384732"/>
            <a:ext cx="9874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6189" name="Picture 13" descr="Diadegma_insular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BEC2C1"/>
              </a:clrFrom>
              <a:clrTo>
                <a:srgbClr val="BEC2C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2168832"/>
            <a:ext cx="9874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6190" name="Picture 14" descr="Diadegma_insular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BEC2C1"/>
              </a:clrFrom>
              <a:clrTo>
                <a:srgbClr val="BEC2C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2527607"/>
            <a:ext cx="9874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 Box 15"/>
          <p:cNvSpPr txBox="1">
            <a:spLocks noChangeArrowheads="1"/>
          </p:cNvSpPr>
          <p:nvPr/>
        </p:nvSpPr>
        <p:spPr bwMode="auto">
          <a:xfrm>
            <a:off x="5148263" y="3537257"/>
            <a:ext cx="3458832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r>
              <a:rPr lang="fr-FR" dirty="0" smtClean="0"/>
              <a:t>‘designer’ </a:t>
            </a:r>
            <a:r>
              <a:rPr lang="fr-FR" dirty="0" err="1" smtClean="0"/>
              <a:t>field</a:t>
            </a:r>
            <a:r>
              <a:rPr lang="fr-FR" dirty="0" smtClean="0"/>
              <a:t> </a:t>
            </a:r>
            <a:r>
              <a:rPr lang="fr-FR" dirty="0" err="1" smtClean="0"/>
              <a:t>margin</a:t>
            </a:r>
            <a:endParaRPr lang="fr-FR" dirty="0"/>
          </a:p>
        </p:txBody>
      </p:sp>
      <p:pic>
        <p:nvPicPr>
          <p:cNvPr id="306192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3969057"/>
            <a:ext cx="22320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6227763" y="3969057"/>
            <a:ext cx="2916237" cy="2087563"/>
            <a:chOff x="3923" y="2750"/>
            <a:chExt cx="1837" cy="1315"/>
          </a:xfrm>
        </p:grpSpPr>
        <p:pic>
          <p:nvPicPr>
            <p:cNvPr id="16397" name="Picture 18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2750"/>
              <a:ext cx="816" cy="1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8" name="Picture 19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2750"/>
              <a:ext cx="1098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16399" name="Picture 2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3339"/>
              <a:ext cx="1089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781021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9098E-6 C -0.00659 -0.00416 -0.01319 -0.00832 -0.03975 -0.00786 C -0.06632 -0.0074 -0.12656 -0.01041 -0.15902 0.00324 C -0.19149 0.01689 -0.2118 0.04904 -0.23489 0.07403 C -0.25798 0.09901 -0.28316 0.12214 -0.29757 0.15267 C -0.31197 0.18321 -0.31545 0.23156 -0.3217 0.257 C -0.32795 0.28245 -0.33142 0.29378 -0.33489 0.30512 " pathEditMode="relative" rAng="0" ptsTypes="aaaaaaA">
                                      <p:cBhvr>
                                        <p:cTn id="6" dur="500" fill="hold"/>
                                        <p:tgtEl>
                                          <p:spTgt spid="306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3" y="147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12 -0.01249 C -0.06371 -0.01666 -0.07031 -0.02082 -0.09687 -0.02036 C -0.12344 -0.0199 -0.18368 -0.0229 -0.21615 -0.00926 C -0.24861 0.00439 -0.26892 0.03655 -0.29201 0.06153 C -0.3151 0.08651 -0.34028 0.10964 -0.35469 0.14018 C -0.3691 0.17071 -0.37257 0.21906 -0.37882 0.2445 C -0.38507 0.26995 -0.38854 0.28128 -0.39201 0.29262 " pathEditMode="relative" ptsTypes="aaaaaaA">
                                      <p:cBhvr>
                                        <p:cTn id="10" dur="500" fill="hold"/>
                                        <p:tgtEl>
                                          <p:spTgt spid="306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12 -0.01249 C -0.06371 -0.01666 -0.07031 -0.02082 -0.09687 -0.02036 C -0.12344 -0.0199 -0.18368 -0.0229 -0.21615 -0.00926 C -0.24861 0.00439 -0.26892 0.03655 -0.29201 0.06153 C -0.3151 0.08651 -0.34028 0.10964 -0.35469 0.14018 C -0.3691 0.17071 -0.37257 0.21906 -0.37882 0.2445 C -0.38507 0.26995 -0.38854 0.28128 -0.39201 0.29262 " pathEditMode="relative" ptsTypes="aaaaaaA">
                                      <p:cBhvr>
                                        <p:cTn id="14" dur="500" fill="hold"/>
                                        <p:tgtEl>
                                          <p:spTgt spid="306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8C3895-2B79-4B2F-BDF9-3282553B5A3D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de-DE" dirty="0">
              <a:solidFill>
                <a:prstClr val="black"/>
              </a:solidFill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308292" y="188640"/>
            <a:ext cx="8313753" cy="4647821"/>
            <a:chOff x="1686393" y="538050"/>
            <a:chExt cx="9323882" cy="5986283"/>
          </a:xfrm>
        </p:grpSpPr>
        <p:grpSp>
          <p:nvGrpSpPr>
            <p:cNvPr id="5" name="Gruppieren 4"/>
            <p:cNvGrpSpPr/>
            <p:nvPr userDrawn="1"/>
          </p:nvGrpSpPr>
          <p:grpSpPr>
            <a:xfrm>
              <a:off x="1686393" y="538050"/>
              <a:ext cx="9323882" cy="5986283"/>
              <a:chOff x="6520441" y="1127345"/>
              <a:chExt cx="3054700" cy="1744608"/>
            </a:xfrm>
          </p:grpSpPr>
          <p:graphicFrame>
            <p:nvGraphicFramePr>
              <p:cNvPr id="9" name="Object 7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7728897" y="2169245"/>
              <a:ext cx="649596" cy="4746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0" name="CS ChemDraw Drawing" r:id="rId4" imgW="1465920" imgH="1081080" progId="ChemDraw.Document.6.0">
                      <p:embed/>
                    </p:oleObj>
                  </mc:Choice>
                  <mc:Fallback>
                    <p:oleObj name="CS ChemDraw Drawing" r:id="rId4" imgW="1465920" imgH="1081080" progId="ChemDraw.Document.6.0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728897" y="2169245"/>
                            <a:ext cx="649596" cy="474636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" name="Object 12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7699449" y="1257700"/>
              <a:ext cx="673372" cy="55264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1" name="CS ChemDraw Drawing" r:id="rId6" imgW="1304640" imgH="1083960" progId="ChemDraw.Document.6.0">
                      <p:embed/>
                    </p:oleObj>
                  </mc:Choice>
                  <mc:Fallback>
                    <p:oleObj name="CS ChemDraw Drawing" r:id="rId6" imgW="1304640" imgH="1083960" progId="ChemDraw.Document.6.0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99449" y="1257700"/>
                            <a:ext cx="673372" cy="552641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11" name="Grafik 10"/>
              <p:cNvPicPr>
                <a:picLocks noChangeAspect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520441" y="1127345"/>
                <a:ext cx="969373" cy="1744608"/>
              </a:xfrm>
              <a:prstGeom prst="rect">
                <a:avLst/>
              </a:prstGeom>
            </p:spPr>
          </p:pic>
          <p:sp>
            <p:nvSpPr>
              <p:cNvPr id="12" name="Pfeil nach rechts 11"/>
              <p:cNvSpPr/>
              <p:nvPr/>
            </p:nvSpPr>
            <p:spPr>
              <a:xfrm rot="8280000" flipH="1" flipV="1">
                <a:off x="7389028" y="1805291"/>
                <a:ext cx="266301" cy="116707"/>
              </a:xfrm>
              <a:prstGeom prst="rightArrow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Pfeil nach rechts 12"/>
              <p:cNvSpPr/>
              <p:nvPr/>
            </p:nvSpPr>
            <p:spPr>
              <a:xfrm rot="8280000" flipH="1" flipV="1">
                <a:off x="7389029" y="2184706"/>
                <a:ext cx="266301" cy="116707"/>
              </a:xfrm>
              <a:prstGeom prst="rightArrow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scene3d>
                <a:camera prst="orthographicFront">
                  <a:rot lat="0" lon="0" rev="162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>
                  <a:solidFill>
                    <a:prstClr val="white"/>
                  </a:solidFill>
                </a:endParaRPr>
              </a:p>
            </p:txBody>
          </p:sp>
          <p:pic>
            <p:nvPicPr>
              <p:cNvPr id="14" name="Grafik 1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17545" y="1127346"/>
                <a:ext cx="1057596" cy="1744607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pic>
            <p:nvPicPr>
              <p:cNvPr id="15" name="Inhaltsplatzhalter 5"/>
              <p:cNvPicPr>
                <a:picLocks noChangeAspect="1"/>
              </p:cNvPicPr>
              <p:nvPr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8950220" y="2098602"/>
                <a:ext cx="577091" cy="615923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</p:pic>
          <p:pic>
            <p:nvPicPr>
              <p:cNvPr id="16" name="Grafik 15"/>
              <p:cNvPicPr>
                <a:picLocks noChangeAspect="1"/>
              </p:cNvPicPr>
              <p:nvPr/>
            </p:nvPicPr>
            <p:blipFill rotWithShape="1"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941009" y="1213650"/>
                <a:ext cx="595515" cy="565727"/>
              </a:xfrm>
              <a:prstGeom prst="ellipse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7" name="Pfeil nach rechts 16"/>
              <p:cNvSpPr/>
              <p:nvPr/>
            </p:nvSpPr>
            <p:spPr>
              <a:xfrm>
                <a:off x="8192330" y="1883827"/>
                <a:ext cx="309706" cy="121913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Textfeld 5"/>
            <p:cNvSpPr txBox="1"/>
            <p:nvPr userDrawn="1"/>
          </p:nvSpPr>
          <p:spPr>
            <a:xfrm>
              <a:off x="1928599" y="5806776"/>
              <a:ext cx="25258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3200" i="1" dirty="0" err="1" smtClean="0">
                  <a:solidFill>
                    <a:prstClr val="black"/>
                  </a:solidFill>
                </a:rPr>
                <a:t>Larix</a:t>
              </a:r>
              <a:r>
                <a:rPr lang="de-CH" sz="3200" i="1" dirty="0" smtClean="0">
                  <a:solidFill>
                    <a:prstClr val="black"/>
                  </a:solidFill>
                </a:rPr>
                <a:t> </a:t>
              </a:r>
              <a:r>
                <a:rPr lang="de-CH" sz="3200" i="1" dirty="0" err="1" smtClean="0">
                  <a:solidFill>
                    <a:prstClr val="white"/>
                  </a:solidFill>
                </a:rPr>
                <a:t>decidua</a:t>
              </a:r>
              <a:endParaRPr lang="de-CH" sz="3200" i="1" dirty="0">
                <a:solidFill>
                  <a:prstClr val="white"/>
                </a:solidFill>
              </a:endParaRPr>
            </a:p>
          </p:txBody>
        </p:sp>
        <p:sp>
          <p:nvSpPr>
            <p:cNvPr id="7" name="Textfeld 6"/>
            <p:cNvSpPr txBox="1"/>
            <p:nvPr userDrawn="1"/>
          </p:nvSpPr>
          <p:spPr>
            <a:xfrm>
              <a:off x="5311324" y="2951666"/>
              <a:ext cx="15364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2400" dirty="0" err="1" smtClean="0">
                  <a:solidFill>
                    <a:prstClr val="black"/>
                  </a:solidFill>
                </a:rPr>
                <a:t>Larixol</a:t>
              </a:r>
              <a:endParaRPr lang="de-CH" sz="2400" dirty="0">
                <a:solidFill>
                  <a:prstClr val="black"/>
                </a:solidFill>
              </a:endParaRPr>
            </a:p>
          </p:txBody>
        </p:sp>
        <p:sp>
          <p:nvSpPr>
            <p:cNvPr id="8" name="Textfeld 7"/>
            <p:cNvSpPr txBox="1"/>
            <p:nvPr userDrawn="1"/>
          </p:nvSpPr>
          <p:spPr>
            <a:xfrm>
              <a:off x="5311324" y="5811797"/>
              <a:ext cx="2470844" cy="53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2400" dirty="0" err="1" smtClean="0">
                  <a:solidFill>
                    <a:prstClr val="black"/>
                  </a:solidFill>
                </a:rPr>
                <a:t>Larixyl</a:t>
              </a:r>
              <a:r>
                <a:rPr lang="de-CH" sz="2400" dirty="0" smtClean="0">
                  <a:solidFill>
                    <a:prstClr val="black"/>
                  </a:solidFill>
                </a:rPr>
                <a:t> </a:t>
              </a:r>
              <a:r>
                <a:rPr lang="de-CH" sz="2400" dirty="0" err="1" smtClean="0">
                  <a:solidFill>
                    <a:prstClr val="black"/>
                  </a:solidFill>
                </a:rPr>
                <a:t>acetate</a:t>
              </a:r>
              <a:endParaRPr lang="de-CH" sz="2400" dirty="0">
                <a:solidFill>
                  <a:prstClr val="black"/>
                </a:solidFill>
              </a:endParaRPr>
            </a:p>
          </p:txBody>
        </p:sp>
      </p:grpSp>
      <p:sp>
        <p:nvSpPr>
          <p:cNvPr id="19" name="Rechteck 18"/>
          <p:cNvSpPr/>
          <p:nvPr/>
        </p:nvSpPr>
        <p:spPr>
          <a:xfrm>
            <a:off x="308292" y="188964"/>
            <a:ext cx="8313335" cy="46478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prstClr val="white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79512" y="5493994"/>
            <a:ext cx="87183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err="1">
                <a:solidFill>
                  <a:prstClr val="black"/>
                </a:solidFill>
              </a:rPr>
              <a:t>Thuerig</a:t>
            </a:r>
            <a:r>
              <a:rPr lang="de-CH" sz="1400" dirty="0">
                <a:solidFill>
                  <a:prstClr val="black"/>
                </a:solidFill>
              </a:rPr>
              <a:t> B, James EE, Schärer H-J, </a:t>
            </a:r>
            <a:r>
              <a:rPr lang="de-CH" sz="1400" dirty="0" err="1">
                <a:solidFill>
                  <a:prstClr val="black"/>
                </a:solidFill>
              </a:rPr>
              <a:t>Langat</a:t>
            </a:r>
            <a:r>
              <a:rPr lang="de-CH" sz="1400" dirty="0">
                <a:solidFill>
                  <a:prstClr val="black"/>
                </a:solidFill>
              </a:rPr>
              <a:t> MK, </a:t>
            </a:r>
            <a:r>
              <a:rPr lang="de-CH" sz="1400" dirty="0" err="1">
                <a:solidFill>
                  <a:prstClr val="black"/>
                </a:solidFill>
              </a:rPr>
              <a:t>Mulholland</a:t>
            </a:r>
            <a:r>
              <a:rPr lang="de-CH" sz="1400" dirty="0">
                <a:solidFill>
                  <a:prstClr val="black"/>
                </a:solidFill>
              </a:rPr>
              <a:t> DA, </a:t>
            </a:r>
            <a:r>
              <a:rPr lang="de-CH" sz="1400" dirty="0" err="1">
                <a:solidFill>
                  <a:prstClr val="black"/>
                </a:solidFill>
              </a:rPr>
              <a:t>Treutwein</a:t>
            </a:r>
            <a:r>
              <a:rPr lang="de-CH" sz="1400" dirty="0">
                <a:solidFill>
                  <a:prstClr val="black"/>
                </a:solidFill>
              </a:rPr>
              <a:t> J, </a:t>
            </a:r>
            <a:r>
              <a:rPr lang="de-CH" sz="1400" dirty="0" err="1">
                <a:solidFill>
                  <a:prstClr val="black"/>
                </a:solidFill>
              </a:rPr>
              <a:t>Kleeberg</a:t>
            </a:r>
            <a:r>
              <a:rPr lang="de-CH" sz="1400" dirty="0">
                <a:solidFill>
                  <a:prstClr val="black"/>
                </a:solidFill>
              </a:rPr>
              <a:t> I, Ludwig M, </a:t>
            </a:r>
            <a:r>
              <a:rPr lang="de-CH" sz="1400" dirty="0" err="1">
                <a:solidFill>
                  <a:prstClr val="black"/>
                </a:solidFill>
              </a:rPr>
              <a:t>Jayarajah</a:t>
            </a:r>
            <a:r>
              <a:rPr lang="de-CH" sz="1400" dirty="0">
                <a:solidFill>
                  <a:prstClr val="black"/>
                </a:solidFill>
              </a:rPr>
              <a:t> P, Giovannini O, </a:t>
            </a:r>
            <a:r>
              <a:rPr lang="de-CH" sz="1400" dirty="0" err="1">
                <a:solidFill>
                  <a:prstClr val="black"/>
                </a:solidFill>
              </a:rPr>
              <a:t>Markellou</a:t>
            </a:r>
            <a:r>
              <a:rPr lang="de-CH" sz="1400" dirty="0">
                <a:solidFill>
                  <a:prstClr val="black"/>
                </a:solidFill>
              </a:rPr>
              <a:t> E </a:t>
            </a:r>
            <a:r>
              <a:rPr lang="de-CH" sz="1400" dirty="0" err="1">
                <a:solidFill>
                  <a:prstClr val="black"/>
                </a:solidFill>
              </a:rPr>
              <a:t>and</a:t>
            </a:r>
            <a:r>
              <a:rPr lang="de-CH" sz="1400" dirty="0">
                <a:solidFill>
                  <a:prstClr val="black"/>
                </a:solidFill>
              </a:rPr>
              <a:t> Tamm </a:t>
            </a:r>
            <a:r>
              <a:rPr lang="de-CH" sz="1400" dirty="0" smtClean="0">
                <a:solidFill>
                  <a:prstClr val="black"/>
                </a:solidFill>
              </a:rPr>
              <a:t>L (2018). Pest </a:t>
            </a:r>
            <a:r>
              <a:rPr lang="de-CH" sz="1400" dirty="0" err="1" smtClean="0">
                <a:solidFill>
                  <a:prstClr val="black"/>
                </a:solidFill>
              </a:rPr>
              <a:t>Managment</a:t>
            </a:r>
            <a:r>
              <a:rPr lang="de-CH" sz="1400" dirty="0" smtClean="0">
                <a:solidFill>
                  <a:prstClr val="black"/>
                </a:solidFill>
              </a:rPr>
              <a:t> Science. </a:t>
            </a:r>
            <a:r>
              <a:rPr lang="de-CH" sz="1400" dirty="0">
                <a:solidFill>
                  <a:prstClr val="black"/>
                </a:solidFill>
              </a:rPr>
              <a:t>DOI 10.1002/ps.4733</a:t>
            </a:r>
          </a:p>
        </p:txBody>
      </p:sp>
    </p:spTree>
    <p:extLst>
      <p:ext uri="{BB962C8B-B14F-4D97-AF65-F5344CB8AC3E}">
        <p14:creationId xmlns:p14="http://schemas.microsoft.com/office/powerpoint/2010/main" val="317914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iBL_farb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C8E"/>
      </a:accent1>
      <a:accent2>
        <a:srgbClr val="5998A1"/>
      </a:accent2>
      <a:accent3>
        <a:srgbClr val="F5A74C"/>
      </a:accent3>
      <a:accent4>
        <a:srgbClr val="AEA74C"/>
      </a:accent4>
      <a:accent5>
        <a:srgbClr val="45B5A0"/>
      </a:accent5>
      <a:accent6>
        <a:srgbClr val="64827E"/>
      </a:accent6>
      <a:hlink>
        <a:srgbClr val="646464"/>
      </a:hlink>
      <a:folHlink>
        <a:srgbClr val="969696"/>
      </a:folHlink>
    </a:clrScheme>
    <a:fontScheme name="FiBL_1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rache xmlns="dd18740c-b141-4d05-9751-e9f3dcf7e76f">Deutsch</Sprache>
    <TranslationStateDownloadLink xmlns="http://schemas.microsoft.com/sharepoint/v3">
      <Url xsi:nil="true"/>
      <Description xsi:nil="true"/>
    </TranslationStateDownloadLink>
    <Download_x0020_a_x0020_copy xmlns="926ccd4c-651f-4ccc-af87-3950eef9fdad" xsi:nil="true"/>
    <Kategorie xmlns="dd18740c-b141-4d05-9751-e9f3dcf7e76f">Folie</Kategorie>
    <FiBL_x002d_Standort xmlns="926ccd4c-651f-4ccc-af87-3950eef9fdad">FiBL CH</FiBL_x002d_Standort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8CE18F8DE21746B13E196ECDFF44C0" ma:contentTypeVersion="5" ma:contentTypeDescription="Create a new document." ma:contentTypeScope="" ma:versionID="07f4112c0cc06fef842c0b17ca85a02f">
  <xsd:schema xmlns:xsd="http://www.w3.org/2001/XMLSchema" xmlns:xs="http://www.w3.org/2001/XMLSchema" xmlns:p="http://schemas.microsoft.com/office/2006/metadata/properties" xmlns:ns1="http://schemas.microsoft.com/sharepoint/v3" xmlns:ns2="dd18740c-b141-4d05-9751-e9f3dcf7e76f" xmlns:ns3="926ccd4c-651f-4ccc-af87-3950eef9fdad" targetNamespace="http://schemas.microsoft.com/office/2006/metadata/properties" ma:root="true" ma:fieldsID="6ba44c34f892142cc0a0dbbf99c5ad0f" ns1:_="" ns2:_="" ns3:_="">
    <xsd:import namespace="http://schemas.microsoft.com/sharepoint/v3"/>
    <xsd:import namespace="dd18740c-b141-4d05-9751-e9f3dcf7e76f"/>
    <xsd:import namespace="926ccd4c-651f-4ccc-af87-3950eef9fdad"/>
    <xsd:element name="properties">
      <xsd:complexType>
        <xsd:sequence>
          <xsd:element name="documentManagement">
            <xsd:complexType>
              <xsd:all>
                <xsd:element ref="ns2:Kategorie"/>
                <xsd:element ref="ns2:Sprache" minOccurs="0"/>
                <xsd:element ref="ns3:FiBL_x002d_Standort" minOccurs="0"/>
                <xsd:element ref="ns1:TranslationStateDownloadLink" minOccurs="0"/>
                <xsd:element ref="ns3:Download_x0020_a_x0020_cop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TranslationStateDownloadLink" ma:index="11" nillable="true" ma:displayName="Download Link" ma:internalName="TranslationStateDownloa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8740c-b141-4d05-9751-e9f3dcf7e76f" elementFormDefault="qualified">
    <xsd:import namespace="http://schemas.microsoft.com/office/2006/documentManagement/types"/>
    <xsd:import namespace="http://schemas.microsoft.com/office/infopath/2007/PartnerControls"/>
    <xsd:element name="Kategorie" ma:index="2" ma:displayName="Kategorie" ma:default="Bericht" ma:format="Dropdown" ma:indexed="true" ma:internalName="Kategorie">
      <xsd:simpleType>
        <xsd:restriction base="dms:Choice">
          <xsd:enumeration value="Bericht"/>
          <xsd:enumeration value="Brief/ Fax"/>
          <xsd:enumeration value="Corporate Identity (CI)"/>
          <xsd:enumeration value="EU-Bericht"/>
          <xsd:enumeration value="Folie"/>
          <xsd:enumeration value="Kurse"/>
          <xsd:enumeration value="Logo"/>
          <xsd:enumeration value="Medienmitteilung"/>
          <xsd:enumeration value="Ordnerrücken"/>
          <xsd:enumeration value="Praktikums-/ Semester- /Diplomarbeiten"/>
          <xsd:enumeration value="Sonderformate"/>
          <xsd:enumeration value="Protokolle"/>
        </xsd:restriction>
      </xsd:simpleType>
    </xsd:element>
    <xsd:element name="Sprache" ma:index="3" nillable="true" ma:displayName="Sprache" ma:default="Deutsch" ma:format="Dropdown" ma:internalName="Sprache">
      <xsd:simpleType>
        <xsd:restriction base="dms:Choice">
          <xsd:enumeration value="Deutsch"/>
          <xsd:enumeration value="Englisch"/>
          <xsd:enumeration value="Französisch"/>
          <xsd:enumeration value="Italienisch"/>
          <xsd:enumeration value="Spanisc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ccd4c-651f-4ccc-af87-3950eef9fdad" elementFormDefault="qualified">
    <xsd:import namespace="http://schemas.microsoft.com/office/2006/documentManagement/types"/>
    <xsd:import namespace="http://schemas.microsoft.com/office/infopath/2007/PartnerControls"/>
    <xsd:element name="FiBL_x002d_Standort" ma:index="4" nillable="true" ma:displayName="FiBL-Standort" ma:default="All FiBL" ma:format="Dropdown" ma:internalName="FiBL_x002d_Standort">
      <xsd:simpleType>
        <xsd:restriction base="dms:Choice">
          <xsd:enumeration value="All FiBL"/>
          <xsd:enumeration value="FiBL CH"/>
          <xsd:enumeration value="FiBL DE"/>
          <xsd:enumeration value="FiBL AT"/>
          <xsd:enumeration value="FiBL EU"/>
          <xsd:enumeration value="Team FiBL France"/>
        </xsd:restriction>
      </xsd:simpleType>
    </xsd:element>
    <xsd:element name="Download_x0020_a_x0020_copy" ma:index="12" nillable="true" ma:displayName="Download a copy" ma:internalName="Download_x0020_a_x0020_cop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5CF6B6-F600-4DF9-A534-F9E4E16E99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1F0389-DCC4-4552-AF62-62FC06389D97}">
  <ds:schemaRefs>
    <ds:schemaRef ds:uri="926ccd4c-651f-4ccc-af87-3950eef9fdad"/>
    <ds:schemaRef ds:uri="http://purl.org/dc/elements/1.1/"/>
    <ds:schemaRef ds:uri="http://purl.org/dc/dcmitype/"/>
    <ds:schemaRef ds:uri="dd18740c-b141-4d05-9751-e9f3dcf7e76f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32E53B8-1BA8-4532-9066-20E1565AFD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d18740c-b141-4d05-9751-e9f3dcf7e76f"/>
    <ds:schemaRef ds:uri="926ccd4c-651f-4ccc-af87-3950eef9fd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</Words>
  <Application>Microsoft Office PowerPoint</Application>
  <PresentationFormat>Bildschirmpräsentation (4:3)</PresentationFormat>
  <Paragraphs>66</Paragraphs>
  <Slides>11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21" baseType="lpstr">
      <vt:lpstr>ＭＳ Ｐゴシック</vt:lpstr>
      <vt:lpstr>Arial</vt:lpstr>
      <vt:lpstr>Arial Black</vt:lpstr>
      <vt:lpstr>Calibri</vt:lpstr>
      <vt:lpstr>Gill Sans MT</vt:lpstr>
      <vt:lpstr>Symbol</vt:lpstr>
      <vt:lpstr>Times New Roman</vt:lpstr>
      <vt:lpstr>Wingdings</vt:lpstr>
      <vt:lpstr>Office Theme</vt:lpstr>
      <vt:lpstr>CS ChemDraw Drawing</vt:lpstr>
      <vt:lpstr>PowerPoint-Präsentation</vt:lpstr>
      <vt:lpstr>Pflanzenschutzmittel in der Landwirtschaft</vt:lpstr>
      <vt:lpstr>PowerPoint-Präsentation</vt:lpstr>
      <vt:lpstr>PowerPoint-Präsentation</vt:lpstr>
      <vt:lpstr>Herausforderungen: Spezialkulturen (Wein, Obst, Gemüse)</vt:lpstr>
      <vt:lpstr>Examples of R &amp; D activities in crops department</vt:lpstr>
      <vt:lpstr>Gezielte Förderung der Bodengesundheit in der Praxis: Feldspinat </vt:lpstr>
      <vt:lpstr>Gezielte Förderung von Nützlingen in der Praxis: Kohl</vt:lpstr>
      <vt:lpstr>PowerPoint-Präsentation</vt:lpstr>
      <vt:lpstr>PowerPoint-Präsentation</vt:lpstr>
      <vt:lpstr>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Vorlage für PowerPoint-Präsentationen</dc:title>
  <dc:creator>Bissig Simone</dc:creator>
  <cp:lastModifiedBy>Basler Andreas</cp:lastModifiedBy>
  <cp:revision>136</cp:revision>
  <dcterms:created xsi:type="dcterms:W3CDTF">2017-07-05T11:54:42Z</dcterms:created>
  <dcterms:modified xsi:type="dcterms:W3CDTF">2019-07-02T06:32:45Z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0x010100038CE18F8DE21746B13E196ECDFF44C0</vt:lpwstr>
  </property>
</Properties>
</file>