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3" r:id="rId6"/>
    <p:sldId id="362" r:id="rId7"/>
    <p:sldId id="363" r:id="rId8"/>
    <p:sldId id="370" r:id="rId9"/>
    <p:sldId id="342" r:id="rId10"/>
    <p:sldId id="348" r:id="rId11"/>
    <p:sldId id="356" r:id="rId12"/>
    <p:sldId id="329" r:id="rId13"/>
    <p:sldId id="295" r:id="rId14"/>
    <p:sldId id="366" r:id="rId15"/>
    <p:sldId id="369" r:id="rId16"/>
    <p:sldId id="367" r:id="rId17"/>
    <p:sldId id="364" r:id="rId18"/>
    <p:sldId id="365" r:id="rId19"/>
    <p:sldId id="368" r:id="rId20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6600"/>
    <a:srgbClr val="EEF68A"/>
    <a:srgbClr val="8D534D"/>
    <a:srgbClr val="FE5F44"/>
    <a:srgbClr val="FDDC7F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105" d="100"/>
          <a:sy n="105" d="100"/>
        </p:scale>
        <p:origin x="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342" y="96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4D083-7CA4-46E3-BB64-45364682CA8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311611-53D5-4B96-8F80-F801C25C7E91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2015</a:t>
          </a:r>
          <a:endParaRPr lang="fr-FR" sz="1800" dirty="0">
            <a:solidFill>
              <a:schemeClr val="tx1"/>
            </a:solidFill>
          </a:endParaRPr>
        </a:p>
      </dgm:t>
    </dgm:pt>
    <dgm:pt modelId="{990AD9C1-0EF6-444A-B6F2-47DA771E9F3B}" type="parTrans" cxnId="{9ECD201D-B557-4542-BC58-B1D497D45646}">
      <dgm:prSet/>
      <dgm:spPr/>
      <dgm:t>
        <a:bodyPr/>
        <a:lstStyle/>
        <a:p>
          <a:endParaRPr lang="fr-FR"/>
        </a:p>
      </dgm:t>
    </dgm:pt>
    <dgm:pt modelId="{E76470E7-3828-4D7F-AD39-C6AF96F9B52B}" type="sibTrans" cxnId="{9ECD201D-B557-4542-BC58-B1D497D45646}">
      <dgm:prSet/>
      <dgm:spPr/>
      <dgm:t>
        <a:bodyPr/>
        <a:lstStyle/>
        <a:p>
          <a:endParaRPr lang="fr-FR"/>
        </a:p>
      </dgm:t>
    </dgm:pt>
    <dgm:pt modelId="{2E6F2A67-DC4D-442D-A193-6E23AAA7B3F4}">
      <dgm:prSet phldrT="[Texte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fr-FR" sz="2000" b="1" dirty="0" err="1" smtClean="0"/>
            <a:t>Kreuzungen</a:t>
          </a:r>
          <a:r>
            <a:rPr lang="fr-FR" sz="2000" b="1" dirty="0" smtClean="0"/>
            <a:t>: </a:t>
          </a:r>
          <a:r>
            <a:rPr lang="fr-FR" sz="2000" b="0" dirty="0" smtClean="0"/>
            <a:t>22</a:t>
          </a:r>
          <a:r>
            <a:rPr lang="fr-FR" sz="2000" dirty="0" smtClean="0"/>
            <a:t> KRZ </a:t>
          </a:r>
          <a:r>
            <a:rPr lang="fr-FR" sz="2000" dirty="0" err="1" smtClean="0"/>
            <a:t>zwischen</a:t>
          </a:r>
          <a:r>
            <a:rPr lang="fr-FR" sz="2000" dirty="0" smtClean="0"/>
            <a:t> 14 </a:t>
          </a:r>
          <a:r>
            <a:rPr lang="fr-FR" sz="2000" dirty="0" err="1" smtClean="0"/>
            <a:t>Eltern</a:t>
          </a:r>
          <a:r>
            <a:rPr lang="fr-FR" sz="2000" dirty="0" smtClean="0"/>
            <a:t> </a:t>
          </a:r>
          <a:endParaRPr lang="fr-FR" sz="2000" dirty="0"/>
        </a:p>
      </dgm:t>
    </dgm:pt>
    <dgm:pt modelId="{E2B7AF40-272C-48DB-8B05-6386E604974C}" type="parTrans" cxnId="{4B839C54-C674-47EA-B989-3070FB826DE8}">
      <dgm:prSet/>
      <dgm:spPr/>
      <dgm:t>
        <a:bodyPr/>
        <a:lstStyle/>
        <a:p>
          <a:endParaRPr lang="fr-FR"/>
        </a:p>
      </dgm:t>
    </dgm:pt>
    <dgm:pt modelId="{72A35DD1-4465-47B9-9C21-39E3B6B57A2B}" type="sibTrans" cxnId="{4B839C54-C674-47EA-B989-3070FB826DE8}">
      <dgm:prSet/>
      <dgm:spPr/>
      <dgm:t>
        <a:bodyPr/>
        <a:lstStyle/>
        <a:p>
          <a:endParaRPr lang="fr-FR"/>
        </a:p>
      </dgm:t>
    </dgm:pt>
    <dgm:pt modelId="{DDB4B53D-604C-4479-8488-D90C7F1A1F9B}">
      <dgm:prSet custT="1"/>
      <dgm:spPr>
        <a:solidFill>
          <a:srgbClr val="FFC000"/>
        </a:solidFill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2016</a:t>
          </a:r>
          <a:endParaRPr lang="fr-FR" sz="1800" dirty="0">
            <a:solidFill>
              <a:schemeClr val="tx1"/>
            </a:solidFill>
          </a:endParaRPr>
        </a:p>
      </dgm:t>
    </dgm:pt>
    <dgm:pt modelId="{D7DB97F9-C98A-4512-9884-51A64026F812}" type="parTrans" cxnId="{F6349952-5CCB-471E-A82E-7187FAA03B54}">
      <dgm:prSet/>
      <dgm:spPr/>
      <dgm:t>
        <a:bodyPr/>
        <a:lstStyle/>
        <a:p>
          <a:endParaRPr lang="fr-FR"/>
        </a:p>
      </dgm:t>
    </dgm:pt>
    <dgm:pt modelId="{51E962E2-EF7A-4C90-A904-7AF746EC5FC8}" type="sibTrans" cxnId="{F6349952-5CCB-471E-A82E-7187FAA03B54}">
      <dgm:prSet/>
      <dgm:spPr/>
      <dgm:t>
        <a:bodyPr/>
        <a:lstStyle/>
        <a:p>
          <a:endParaRPr lang="fr-FR"/>
        </a:p>
      </dgm:t>
    </dgm:pt>
    <dgm:pt modelId="{F95F2742-78F7-4A5A-835B-9510E11859B9}">
      <dgm:prSet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fr-FR" sz="2000" b="1" dirty="0" smtClean="0"/>
            <a:t>F1: </a:t>
          </a:r>
          <a:r>
            <a:rPr lang="fr-FR" sz="2000" dirty="0" err="1" smtClean="0"/>
            <a:t>Feldanbau</a:t>
          </a:r>
          <a:r>
            <a:rPr lang="fr-FR" sz="2000" dirty="0" smtClean="0"/>
            <a:t> </a:t>
          </a:r>
          <a:r>
            <a:rPr lang="fr-FR" sz="2000" dirty="0" err="1" smtClean="0"/>
            <a:t>und</a:t>
          </a:r>
          <a:r>
            <a:rPr lang="fr-FR" sz="2000" dirty="0" smtClean="0"/>
            <a:t> </a:t>
          </a:r>
          <a:r>
            <a:rPr lang="fr-FR" sz="2000" dirty="0" err="1" smtClean="0"/>
            <a:t>Selektion</a:t>
          </a:r>
          <a:r>
            <a:rPr lang="fr-FR" sz="2000" dirty="0" smtClean="0"/>
            <a:t> von 10 </a:t>
          </a:r>
          <a:r>
            <a:rPr lang="fr-FR" sz="2000" dirty="0" err="1" smtClean="0"/>
            <a:t>Genotypen</a:t>
          </a:r>
          <a:r>
            <a:rPr lang="fr-FR" sz="2000" dirty="0" smtClean="0"/>
            <a:t>, </a:t>
          </a:r>
          <a:r>
            <a:rPr lang="fr-FR" sz="2000" dirty="0" err="1" smtClean="0"/>
            <a:t>Mischung</a:t>
          </a:r>
          <a:r>
            <a:rPr lang="fr-FR" sz="2000" dirty="0" smtClean="0"/>
            <a:t> </a:t>
          </a:r>
          <a:r>
            <a:rPr lang="fr-FR" sz="2000" dirty="0" err="1" smtClean="0"/>
            <a:t>zu</a:t>
          </a:r>
          <a:r>
            <a:rPr lang="fr-FR" sz="2000" dirty="0" smtClean="0"/>
            <a:t> </a:t>
          </a:r>
          <a:r>
            <a:rPr lang="fr-FR" sz="2000" dirty="0" err="1" smtClean="0"/>
            <a:t>gleichen</a:t>
          </a:r>
          <a:r>
            <a:rPr lang="fr-FR" sz="2000" dirty="0" smtClean="0"/>
            <a:t> </a:t>
          </a:r>
          <a:r>
            <a:rPr lang="fr-FR" sz="2000" dirty="0" err="1" smtClean="0"/>
            <a:t>Anteilen</a:t>
          </a:r>
          <a:endParaRPr lang="fr-FR" sz="2000" dirty="0"/>
        </a:p>
      </dgm:t>
    </dgm:pt>
    <dgm:pt modelId="{D626DDEA-F70E-452E-BAAF-2606A99D7916}" type="parTrans" cxnId="{31622259-5C67-48B4-BEF9-E1D21D460809}">
      <dgm:prSet/>
      <dgm:spPr/>
      <dgm:t>
        <a:bodyPr/>
        <a:lstStyle/>
        <a:p>
          <a:endParaRPr lang="fr-FR"/>
        </a:p>
      </dgm:t>
    </dgm:pt>
    <dgm:pt modelId="{334188BE-DFEF-47AE-99AC-2E1A5EA8EE16}" type="sibTrans" cxnId="{31622259-5C67-48B4-BEF9-E1D21D460809}">
      <dgm:prSet/>
      <dgm:spPr/>
      <dgm:t>
        <a:bodyPr/>
        <a:lstStyle/>
        <a:p>
          <a:endParaRPr lang="fr-FR"/>
        </a:p>
      </dgm:t>
    </dgm:pt>
    <dgm:pt modelId="{27723C4A-C1B2-4EC8-98C6-0DE624970E96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2014</a:t>
          </a:r>
        </a:p>
      </dgm:t>
    </dgm:pt>
    <dgm:pt modelId="{06191DE7-4F7C-400E-9D35-B434F14F6E06}" type="sibTrans" cxnId="{F764897C-FF8B-4231-A40C-39CA02CEBABE}">
      <dgm:prSet/>
      <dgm:spPr/>
      <dgm:t>
        <a:bodyPr/>
        <a:lstStyle/>
        <a:p>
          <a:endParaRPr lang="fr-FR"/>
        </a:p>
      </dgm:t>
    </dgm:pt>
    <dgm:pt modelId="{383FB789-5459-4ECE-BED0-96550C4BC54D}" type="parTrans" cxnId="{F764897C-FF8B-4231-A40C-39CA02CEBABE}">
      <dgm:prSet/>
      <dgm:spPr/>
      <dgm:t>
        <a:bodyPr/>
        <a:lstStyle/>
        <a:p>
          <a:endParaRPr lang="fr-FR"/>
        </a:p>
      </dgm:t>
    </dgm:pt>
    <dgm:pt modelId="{7A5D45D5-DB5A-4488-856D-2838D9278E3C}">
      <dgm:prSet phldrT="[Texte]"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fr-FR" sz="1600" dirty="0"/>
            <a:t> </a:t>
          </a:r>
          <a:r>
            <a:rPr lang="fr-FR" sz="2000" b="1" dirty="0" smtClean="0"/>
            <a:t>Screening</a:t>
          </a:r>
          <a:r>
            <a:rPr lang="fr-FR" sz="2000" dirty="0" smtClean="0"/>
            <a:t> </a:t>
          </a:r>
          <a:r>
            <a:rPr lang="fr-FR" sz="2000" dirty="0" err="1" smtClean="0"/>
            <a:t>von</a:t>
          </a:r>
          <a:r>
            <a:rPr lang="fr-FR" sz="2000" dirty="0" smtClean="0"/>
            <a:t> </a:t>
          </a:r>
          <a:r>
            <a:rPr lang="fr-FR" sz="2000" dirty="0" err="1" smtClean="0"/>
            <a:t>Sorten</a:t>
          </a:r>
          <a:r>
            <a:rPr lang="fr-FR" sz="2000" dirty="0" smtClean="0"/>
            <a:t> &amp; </a:t>
          </a:r>
          <a:r>
            <a:rPr lang="fr-FR" sz="2000" dirty="0" err="1" smtClean="0"/>
            <a:t>genetischen</a:t>
          </a:r>
          <a:r>
            <a:rPr lang="fr-FR" sz="2000" dirty="0" smtClean="0"/>
            <a:t> </a:t>
          </a:r>
          <a:r>
            <a:rPr lang="fr-FR" sz="2000" dirty="0" err="1" smtClean="0"/>
            <a:t>Ressourcen</a:t>
          </a:r>
          <a:endParaRPr lang="fr-FR" sz="2000" dirty="0"/>
        </a:p>
      </dgm:t>
    </dgm:pt>
    <dgm:pt modelId="{507F07D5-6F7D-4690-A7A8-DC7668360143}" type="sibTrans" cxnId="{743D5EA8-A3B4-4430-9429-BC39131A60AF}">
      <dgm:prSet/>
      <dgm:spPr/>
      <dgm:t>
        <a:bodyPr/>
        <a:lstStyle/>
        <a:p>
          <a:endParaRPr lang="fr-FR"/>
        </a:p>
      </dgm:t>
    </dgm:pt>
    <dgm:pt modelId="{1DD2E520-E88E-4292-B15A-F359F0DFD74B}" type="parTrans" cxnId="{743D5EA8-A3B4-4430-9429-BC39131A60AF}">
      <dgm:prSet/>
      <dgm:spPr/>
      <dgm:t>
        <a:bodyPr/>
        <a:lstStyle/>
        <a:p>
          <a:endParaRPr lang="fr-FR"/>
        </a:p>
      </dgm:t>
    </dgm:pt>
    <dgm:pt modelId="{0D507C51-8F46-4ACC-92EE-C51789A4F3C4}">
      <dgm:prSet custT="1"/>
      <dgm:spPr>
        <a:ln w="19050">
          <a:solidFill>
            <a:srgbClr val="FDDC7F"/>
          </a:solidFill>
        </a:ln>
      </dgm:spPr>
      <dgm:t>
        <a:bodyPr/>
        <a:lstStyle/>
        <a:p>
          <a:r>
            <a:rPr lang="fr-FR" sz="2000" b="1" dirty="0" smtClean="0"/>
            <a:t>F3: </a:t>
          </a:r>
          <a:r>
            <a:rPr lang="fr-FR" sz="2000" b="0" dirty="0" err="1" smtClean="0"/>
            <a:t>Feldanbau</a:t>
          </a:r>
          <a:r>
            <a:rPr lang="fr-FR" sz="2000" b="0" dirty="0" smtClean="0"/>
            <a:t> der CCP 1 in </a:t>
          </a:r>
          <a:r>
            <a:rPr lang="fr-FR" sz="2000" b="0" dirty="0" err="1" smtClean="0"/>
            <a:t>Mellikon</a:t>
          </a:r>
          <a:endParaRPr lang="en-GB" sz="2000" b="0" dirty="0"/>
        </a:p>
      </dgm:t>
    </dgm:pt>
    <dgm:pt modelId="{B45F57F7-7166-4873-97D3-335A3B25909D}" type="parTrans" cxnId="{85DACDC3-9F51-47A6-948A-771B79C4997A}">
      <dgm:prSet/>
      <dgm:spPr/>
      <dgm:t>
        <a:bodyPr/>
        <a:lstStyle/>
        <a:p>
          <a:endParaRPr lang="en-GB"/>
        </a:p>
      </dgm:t>
    </dgm:pt>
    <dgm:pt modelId="{9BCD87CF-297B-4882-B751-82CEB1BD3121}" type="sibTrans" cxnId="{85DACDC3-9F51-47A6-948A-771B79C4997A}">
      <dgm:prSet/>
      <dgm:spPr/>
      <dgm:t>
        <a:bodyPr/>
        <a:lstStyle/>
        <a:p>
          <a:endParaRPr lang="en-GB"/>
        </a:p>
      </dgm:t>
    </dgm:pt>
    <dgm:pt modelId="{DDBB7B55-549C-4049-A992-94C7CC2154C8}">
      <dgm:prSet/>
      <dgm:spPr>
        <a:solidFill>
          <a:srgbClr val="FFC000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2018</a:t>
          </a:r>
        </a:p>
      </dgm:t>
    </dgm:pt>
    <dgm:pt modelId="{B4BDD3BC-2709-4108-BD5C-6424A4B0D874}" type="sibTrans" cxnId="{46F5E1CF-03E4-4C72-9380-D6609A010911}">
      <dgm:prSet/>
      <dgm:spPr/>
      <dgm:t>
        <a:bodyPr/>
        <a:lstStyle/>
        <a:p>
          <a:endParaRPr lang="de-CH"/>
        </a:p>
      </dgm:t>
    </dgm:pt>
    <dgm:pt modelId="{7F790997-7D34-4B7E-96F1-D16E0B06CCF4}" type="parTrans" cxnId="{46F5E1CF-03E4-4C72-9380-D6609A010911}">
      <dgm:prSet/>
      <dgm:spPr/>
      <dgm:t>
        <a:bodyPr/>
        <a:lstStyle/>
        <a:p>
          <a:endParaRPr lang="de-CH"/>
        </a:p>
      </dgm:t>
    </dgm:pt>
    <dgm:pt modelId="{C4BBBB65-B843-4CF0-9FCD-E1292A1717AE}">
      <dgm:prSet custT="1"/>
      <dgm:spPr>
        <a:ln w="19050">
          <a:solidFill>
            <a:srgbClr val="FFC000"/>
          </a:solidFill>
        </a:ln>
      </dgm:spPr>
      <dgm:t>
        <a:bodyPr/>
        <a:lstStyle/>
        <a:p>
          <a:r>
            <a:rPr lang="fr-FR" sz="2000" b="1" dirty="0" smtClean="0"/>
            <a:t>F2</a:t>
          </a:r>
          <a:r>
            <a:rPr lang="fr-FR" sz="2000" dirty="0" smtClean="0"/>
            <a:t>: </a:t>
          </a:r>
          <a:r>
            <a:rPr lang="fr-FR" sz="2000" dirty="0" err="1" smtClean="0"/>
            <a:t>Feldanbau</a:t>
          </a:r>
          <a:r>
            <a:rPr lang="fr-FR" sz="2000" dirty="0" smtClean="0"/>
            <a:t> der F2 </a:t>
          </a:r>
          <a:r>
            <a:rPr lang="fr-FR" sz="2000" dirty="0" err="1" smtClean="0"/>
            <a:t>als</a:t>
          </a:r>
          <a:r>
            <a:rPr lang="fr-FR" sz="2000" dirty="0" smtClean="0"/>
            <a:t> CCP1 </a:t>
          </a:r>
          <a:endParaRPr lang="fr-FR" sz="2000" dirty="0">
            <a:solidFill>
              <a:schemeClr val="bg1"/>
            </a:solidFill>
          </a:endParaRPr>
        </a:p>
      </dgm:t>
    </dgm:pt>
    <dgm:pt modelId="{15F631F5-F2D2-4160-B476-B839B8986D1C}" type="sibTrans" cxnId="{585F1889-C46A-4E00-AEAA-2C46E3FA5FA3}">
      <dgm:prSet/>
      <dgm:spPr/>
      <dgm:t>
        <a:bodyPr/>
        <a:lstStyle/>
        <a:p>
          <a:endParaRPr lang="fr-FR"/>
        </a:p>
      </dgm:t>
    </dgm:pt>
    <dgm:pt modelId="{56A2DB23-E11D-440F-BEDC-048013BD7E9D}" type="parTrans" cxnId="{585F1889-C46A-4E00-AEAA-2C46E3FA5FA3}">
      <dgm:prSet/>
      <dgm:spPr/>
      <dgm:t>
        <a:bodyPr/>
        <a:lstStyle/>
        <a:p>
          <a:endParaRPr lang="fr-FR"/>
        </a:p>
      </dgm:t>
    </dgm:pt>
    <dgm:pt modelId="{02267A04-0C21-42D7-90ED-6C1711AFB8AC}">
      <dgm:prSet custT="1"/>
      <dgm:spPr>
        <a:solidFill>
          <a:srgbClr val="FFC000"/>
        </a:solidFill>
      </dgm:spPr>
      <dgm:t>
        <a:bodyPr/>
        <a:lstStyle/>
        <a:p>
          <a:r>
            <a:rPr lang="fr-FR" sz="1800" dirty="0" smtClean="0">
              <a:solidFill>
                <a:schemeClr val="tx1"/>
              </a:solidFill>
            </a:rPr>
            <a:t>2017</a:t>
          </a:r>
          <a:endParaRPr lang="fr-FR" sz="1800" dirty="0">
            <a:solidFill>
              <a:schemeClr val="tx1"/>
            </a:solidFill>
          </a:endParaRPr>
        </a:p>
      </dgm:t>
    </dgm:pt>
    <dgm:pt modelId="{8725A304-2B6E-487D-9F83-989175BD1492}" type="sibTrans" cxnId="{D7955CA1-521C-4D5A-81FB-B3C437A3BEA2}">
      <dgm:prSet/>
      <dgm:spPr/>
      <dgm:t>
        <a:bodyPr/>
        <a:lstStyle/>
        <a:p>
          <a:endParaRPr lang="fr-FR"/>
        </a:p>
      </dgm:t>
    </dgm:pt>
    <dgm:pt modelId="{AA3802BD-2DEC-4319-9D5C-E9C65DAE82E1}" type="parTrans" cxnId="{D7955CA1-521C-4D5A-81FB-B3C437A3BEA2}">
      <dgm:prSet/>
      <dgm:spPr/>
      <dgm:t>
        <a:bodyPr/>
        <a:lstStyle/>
        <a:p>
          <a:endParaRPr lang="fr-FR"/>
        </a:p>
      </dgm:t>
    </dgm:pt>
    <dgm:pt modelId="{F96B76B4-C112-4980-B636-7396CC23C1B9}" type="pres">
      <dgm:prSet presAssocID="{2314D083-7CA4-46E3-BB64-45364682CA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81A9A7-1A95-4E99-AB08-94578ABA5883}" type="pres">
      <dgm:prSet presAssocID="{27723C4A-C1B2-4EC8-98C6-0DE624970E96}" presName="composite" presStyleCnt="0"/>
      <dgm:spPr/>
    </dgm:pt>
    <dgm:pt modelId="{0CA77CB1-EC22-4161-BD66-CF5314EA9F4C}" type="pres">
      <dgm:prSet presAssocID="{27723C4A-C1B2-4EC8-98C6-0DE624970E9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D57CA8-BDEC-45FE-B52C-B79014EA3FA3}" type="pres">
      <dgm:prSet presAssocID="{27723C4A-C1B2-4EC8-98C6-0DE624970E96}" presName="descendantText" presStyleLbl="alignAcc1" presStyleIdx="0" presStyleCnt="5" custScaleX="107602" custLinFactNeighborX="6921" custLinFactNeighborY="85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015D2F-16D2-4FD2-B374-A2E823674FC1}" type="pres">
      <dgm:prSet presAssocID="{06191DE7-4F7C-400E-9D35-B434F14F6E06}" presName="sp" presStyleCnt="0"/>
      <dgm:spPr/>
    </dgm:pt>
    <dgm:pt modelId="{380BA18D-B5B5-4B4D-BFF7-FFCBC9A9B36D}" type="pres">
      <dgm:prSet presAssocID="{5E311611-53D5-4B96-8F80-F801C25C7E91}" presName="composite" presStyleCnt="0"/>
      <dgm:spPr/>
    </dgm:pt>
    <dgm:pt modelId="{A4A2BAD2-79DD-4FB4-9AE0-9FD5AA04245A}" type="pres">
      <dgm:prSet presAssocID="{5E311611-53D5-4B96-8F80-F801C25C7E91}" presName="parentText" presStyleLbl="alignNode1" presStyleIdx="1" presStyleCnt="5" custScaleY="1331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B556A0-D363-4392-9DC4-77B63EBB7578}" type="pres">
      <dgm:prSet presAssocID="{5E311611-53D5-4B96-8F80-F801C25C7E91}" presName="descendantText" presStyleLbl="alignAcc1" presStyleIdx="1" presStyleCnt="5" custScaleY="152396" custLinFactNeighborX="112" custLinFactNeighborY="-10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E8E79D-C0E5-4E8A-8726-4288574F6ECB}" type="pres">
      <dgm:prSet presAssocID="{E76470E7-3828-4D7F-AD39-C6AF96F9B52B}" presName="sp" presStyleCnt="0"/>
      <dgm:spPr/>
    </dgm:pt>
    <dgm:pt modelId="{E3F4C69E-8BD4-4651-9838-B65209084C54}" type="pres">
      <dgm:prSet presAssocID="{DDB4B53D-604C-4479-8488-D90C7F1A1F9B}" presName="composite" presStyleCnt="0"/>
      <dgm:spPr/>
    </dgm:pt>
    <dgm:pt modelId="{D5D88874-2748-438A-B5D2-05D7719830ED}" type="pres">
      <dgm:prSet presAssocID="{DDB4B53D-604C-4479-8488-D90C7F1A1F9B}" presName="parentText" presStyleLbl="alignNode1" presStyleIdx="2" presStyleCnt="5" custScaleY="1182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76526E-C05E-4DE8-B6F7-7BB6F32474C8}" type="pres">
      <dgm:prSet presAssocID="{DDB4B53D-604C-4479-8488-D90C7F1A1F9B}" presName="descendantText" presStyleLbl="alignAcc1" presStyleIdx="2" presStyleCnt="5" custScaleY="129544" custLinFactNeighborX="112" custLinFactNeighborY="-41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0B8DE1-6220-45B1-82E7-871CD1FBFBDE}" type="pres">
      <dgm:prSet presAssocID="{51E962E2-EF7A-4C90-A904-7AF746EC5FC8}" presName="sp" presStyleCnt="0"/>
      <dgm:spPr/>
    </dgm:pt>
    <dgm:pt modelId="{EE3BFD36-ABED-4B58-9224-666EF685B770}" type="pres">
      <dgm:prSet presAssocID="{02267A04-0C21-42D7-90ED-6C1711AFB8AC}" presName="composite" presStyleCnt="0"/>
      <dgm:spPr/>
    </dgm:pt>
    <dgm:pt modelId="{3C59BF6D-55FF-4BFD-8E5B-90ED8034CD1A}" type="pres">
      <dgm:prSet presAssocID="{02267A04-0C21-42D7-90ED-6C1711AFB8AC}" presName="parentText" presStyleLbl="alignNode1" presStyleIdx="3" presStyleCnt="5" custScaleY="13154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C19545-4BB0-4977-AC68-DD89BBC7FAE8}" type="pres">
      <dgm:prSet presAssocID="{02267A04-0C21-42D7-90ED-6C1711AFB8AC}" presName="descendantText" presStyleLbl="alignAcc1" presStyleIdx="3" presStyleCnt="5" custScaleY="1480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35EEBD-DAE8-4B91-8350-164CD6C7B843}" type="pres">
      <dgm:prSet presAssocID="{8725A304-2B6E-487D-9F83-989175BD1492}" presName="sp" presStyleCnt="0"/>
      <dgm:spPr/>
    </dgm:pt>
    <dgm:pt modelId="{BD334184-8B38-4A1F-9093-22B6716D6E27}" type="pres">
      <dgm:prSet presAssocID="{DDBB7B55-549C-4049-A992-94C7CC2154C8}" presName="composite" presStyleCnt="0"/>
      <dgm:spPr/>
    </dgm:pt>
    <dgm:pt modelId="{A8FD848C-349B-46B4-B0BB-E870BD5977C6}" type="pres">
      <dgm:prSet presAssocID="{DDBB7B55-549C-4049-A992-94C7CC2154C8}" presName="parentText" presStyleLbl="alignNode1" presStyleIdx="4" presStyleCnt="5" custScaleY="138396" custLinFactNeighborX="0" custLinFactNeighborY="-180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D73168B-C5A5-4F15-B0FC-69403EDBAFAD}" type="pres">
      <dgm:prSet presAssocID="{DDBB7B55-549C-4049-A992-94C7CC2154C8}" presName="descendantText" presStyleLbl="alignAcc1" presStyleIdx="4" presStyleCnt="5" custAng="0" custScaleX="101331" custScaleY="138591" custLinFactNeighborX="801" custLinFactNeighborY="-1249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6EE3868-F2D4-4EF1-9647-1ABDFE0D658C}" type="presOf" srcId="{5E311611-53D5-4B96-8F80-F801C25C7E91}" destId="{A4A2BAD2-79DD-4FB4-9AE0-9FD5AA04245A}" srcOrd="0" destOrd="0" presId="urn:microsoft.com/office/officeart/2005/8/layout/chevron2"/>
    <dgm:cxn modelId="{46F5E1CF-03E4-4C72-9380-D6609A010911}" srcId="{2314D083-7CA4-46E3-BB64-45364682CA80}" destId="{DDBB7B55-549C-4049-A992-94C7CC2154C8}" srcOrd="4" destOrd="0" parTransId="{7F790997-7D34-4B7E-96F1-D16E0B06CCF4}" sibTransId="{B4BDD3BC-2709-4108-BD5C-6424A4B0D874}"/>
    <dgm:cxn modelId="{70834FEF-6DA6-414B-A7AD-CEDAE61EA688}" type="presOf" srcId="{27723C4A-C1B2-4EC8-98C6-0DE624970E96}" destId="{0CA77CB1-EC22-4161-BD66-CF5314EA9F4C}" srcOrd="0" destOrd="0" presId="urn:microsoft.com/office/officeart/2005/8/layout/chevron2"/>
    <dgm:cxn modelId="{D7955CA1-521C-4D5A-81FB-B3C437A3BEA2}" srcId="{2314D083-7CA4-46E3-BB64-45364682CA80}" destId="{02267A04-0C21-42D7-90ED-6C1711AFB8AC}" srcOrd="3" destOrd="0" parTransId="{AA3802BD-2DEC-4319-9D5C-E9C65DAE82E1}" sibTransId="{8725A304-2B6E-487D-9F83-989175BD1492}"/>
    <dgm:cxn modelId="{4A3CABED-33C0-47D2-9A92-0091BFDE5E9F}" type="presOf" srcId="{DDB4B53D-604C-4479-8488-D90C7F1A1F9B}" destId="{D5D88874-2748-438A-B5D2-05D7719830ED}" srcOrd="0" destOrd="0" presId="urn:microsoft.com/office/officeart/2005/8/layout/chevron2"/>
    <dgm:cxn modelId="{C8D89FD4-B844-4D67-9370-4E89EF236808}" type="presOf" srcId="{C4BBBB65-B843-4CF0-9FCD-E1292A1717AE}" destId="{9BC19545-4BB0-4977-AC68-DD89BBC7FAE8}" srcOrd="0" destOrd="0" presId="urn:microsoft.com/office/officeart/2005/8/layout/chevron2"/>
    <dgm:cxn modelId="{9DB1FFAF-D299-4039-B1E4-70A57F211DDB}" type="presOf" srcId="{2E6F2A67-DC4D-442D-A193-6E23AAA7B3F4}" destId="{23B556A0-D363-4392-9DC4-77B63EBB7578}" srcOrd="0" destOrd="0" presId="urn:microsoft.com/office/officeart/2005/8/layout/chevron2"/>
    <dgm:cxn modelId="{31622259-5C67-48B4-BEF9-E1D21D460809}" srcId="{DDB4B53D-604C-4479-8488-D90C7F1A1F9B}" destId="{F95F2742-78F7-4A5A-835B-9510E11859B9}" srcOrd="0" destOrd="0" parTransId="{D626DDEA-F70E-452E-BAAF-2606A99D7916}" sibTransId="{334188BE-DFEF-47AE-99AC-2E1A5EA8EE16}"/>
    <dgm:cxn modelId="{85DACDC3-9F51-47A6-948A-771B79C4997A}" srcId="{DDBB7B55-549C-4049-A992-94C7CC2154C8}" destId="{0D507C51-8F46-4ACC-92EE-C51789A4F3C4}" srcOrd="0" destOrd="0" parTransId="{B45F57F7-7166-4873-97D3-335A3B25909D}" sibTransId="{9BCD87CF-297B-4882-B751-82CEB1BD3121}"/>
    <dgm:cxn modelId="{39D1001E-98ED-4E77-8F87-17488C81F970}" type="presOf" srcId="{2314D083-7CA4-46E3-BB64-45364682CA80}" destId="{F96B76B4-C112-4980-B636-7396CC23C1B9}" srcOrd="0" destOrd="0" presId="urn:microsoft.com/office/officeart/2005/8/layout/chevron2"/>
    <dgm:cxn modelId="{585F1889-C46A-4E00-AEAA-2C46E3FA5FA3}" srcId="{02267A04-0C21-42D7-90ED-6C1711AFB8AC}" destId="{C4BBBB65-B843-4CF0-9FCD-E1292A1717AE}" srcOrd="0" destOrd="0" parTransId="{56A2DB23-E11D-440F-BEDC-048013BD7E9D}" sibTransId="{15F631F5-F2D2-4160-B476-B839B8986D1C}"/>
    <dgm:cxn modelId="{BE7DB722-95C8-409E-9C2E-60AF8E2C79EB}" type="presOf" srcId="{0D507C51-8F46-4ACC-92EE-C51789A4F3C4}" destId="{FD73168B-C5A5-4F15-B0FC-69403EDBAFAD}" srcOrd="0" destOrd="0" presId="urn:microsoft.com/office/officeart/2005/8/layout/chevron2"/>
    <dgm:cxn modelId="{8940BBFA-E014-4901-B7FF-0B906E42DD8E}" type="presOf" srcId="{7A5D45D5-DB5A-4488-856D-2838D9278E3C}" destId="{0DD57CA8-BDEC-45FE-B52C-B79014EA3FA3}" srcOrd="0" destOrd="0" presId="urn:microsoft.com/office/officeart/2005/8/layout/chevron2"/>
    <dgm:cxn modelId="{743D5EA8-A3B4-4430-9429-BC39131A60AF}" srcId="{27723C4A-C1B2-4EC8-98C6-0DE624970E96}" destId="{7A5D45D5-DB5A-4488-856D-2838D9278E3C}" srcOrd="0" destOrd="0" parTransId="{1DD2E520-E88E-4292-B15A-F359F0DFD74B}" sibTransId="{507F07D5-6F7D-4690-A7A8-DC7668360143}"/>
    <dgm:cxn modelId="{123F23FA-0375-496D-ABB1-E5F42F1DB85B}" type="presOf" srcId="{02267A04-0C21-42D7-90ED-6C1711AFB8AC}" destId="{3C59BF6D-55FF-4BFD-8E5B-90ED8034CD1A}" srcOrd="0" destOrd="0" presId="urn:microsoft.com/office/officeart/2005/8/layout/chevron2"/>
    <dgm:cxn modelId="{1CC3C47E-9AB7-402A-AD1C-089A1B32CB1B}" type="presOf" srcId="{DDBB7B55-549C-4049-A992-94C7CC2154C8}" destId="{A8FD848C-349B-46B4-B0BB-E870BD5977C6}" srcOrd="0" destOrd="0" presId="urn:microsoft.com/office/officeart/2005/8/layout/chevron2"/>
    <dgm:cxn modelId="{CB9DF6EA-D895-442D-BDFF-900520B247C6}" type="presOf" srcId="{F95F2742-78F7-4A5A-835B-9510E11859B9}" destId="{3076526E-C05E-4DE8-B6F7-7BB6F32474C8}" srcOrd="0" destOrd="0" presId="urn:microsoft.com/office/officeart/2005/8/layout/chevron2"/>
    <dgm:cxn modelId="{9ECD201D-B557-4542-BC58-B1D497D45646}" srcId="{2314D083-7CA4-46E3-BB64-45364682CA80}" destId="{5E311611-53D5-4B96-8F80-F801C25C7E91}" srcOrd="1" destOrd="0" parTransId="{990AD9C1-0EF6-444A-B6F2-47DA771E9F3B}" sibTransId="{E76470E7-3828-4D7F-AD39-C6AF96F9B52B}"/>
    <dgm:cxn modelId="{F6349952-5CCB-471E-A82E-7187FAA03B54}" srcId="{2314D083-7CA4-46E3-BB64-45364682CA80}" destId="{DDB4B53D-604C-4479-8488-D90C7F1A1F9B}" srcOrd="2" destOrd="0" parTransId="{D7DB97F9-C98A-4512-9884-51A64026F812}" sibTransId="{51E962E2-EF7A-4C90-A904-7AF746EC5FC8}"/>
    <dgm:cxn modelId="{F764897C-FF8B-4231-A40C-39CA02CEBABE}" srcId="{2314D083-7CA4-46E3-BB64-45364682CA80}" destId="{27723C4A-C1B2-4EC8-98C6-0DE624970E96}" srcOrd="0" destOrd="0" parTransId="{383FB789-5459-4ECE-BED0-96550C4BC54D}" sibTransId="{06191DE7-4F7C-400E-9D35-B434F14F6E06}"/>
    <dgm:cxn modelId="{4B839C54-C674-47EA-B989-3070FB826DE8}" srcId="{5E311611-53D5-4B96-8F80-F801C25C7E91}" destId="{2E6F2A67-DC4D-442D-A193-6E23AAA7B3F4}" srcOrd="0" destOrd="0" parTransId="{E2B7AF40-272C-48DB-8B05-6386E604974C}" sibTransId="{72A35DD1-4465-47B9-9C21-39E3B6B57A2B}"/>
    <dgm:cxn modelId="{43EEFAA9-69BD-40E0-8F99-41FB203A1F20}" type="presParOf" srcId="{F96B76B4-C112-4980-B636-7396CC23C1B9}" destId="{B281A9A7-1A95-4E99-AB08-94578ABA5883}" srcOrd="0" destOrd="0" presId="urn:microsoft.com/office/officeart/2005/8/layout/chevron2"/>
    <dgm:cxn modelId="{A7D5443B-96B9-4FA9-A860-F5954BC2106E}" type="presParOf" srcId="{B281A9A7-1A95-4E99-AB08-94578ABA5883}" destId="{0CA77CB1-EC22-4161-BD66-CF5314EA9F4C}" srcOrd="0" destOrd="0" presId="urn:microsoft.com/office/officeart/2005/8/layout/chevron2"/>
    <dgm:cxn modelId="{E6649ECC-814C-4BF9-B491-A1C076BE5EBF}" type="presParOf" srcId="{B281A9A7-1A95-4E99-AB08-94578ABA5883}" destId="{0DD57CA8-BDEC-45FE-B52C-B79014EA3FA3}" srcOrd="1" destOrd="0" presId="urn:microsoft.com/office/officeart/2005/8/layout/chevron2"/>
    <dgm:cxn modelId="{C662A912-25DF-41B0-9B7F-E695BCE929EB}" type="presParOf" srcId="{F96B76B4-C112-4980-B636-7396CC23C1B9}" destId="{DB015D2F-16D2-4FD2-B374-A2E823674FC1}" srcOrd="1" destOrd="0" presId="urn:microsoft.com/office/officeart/2005/8/layout/chevron2"/>
    <dgm:cxn modelId="{14305268-3299-4C6A-93FB-ED51C4957CFC}" type="presParOf" srcId="{F96B76B4-C112-4980-B636-7396CC23C1B9}" destId="{380BA18D-B5B5-4B4D-BFF7-FFCBC9A9B36D}" srcOrd="2" destOrd="0" presId="urn:microsoft.com/office/officeart/2005/8/layout/chevron2"/>
    <dgm:cxn modelId="{781B5F55-1F86-4045-8206-805B00B6CBFC}" type="presParOf" srcId="{380BA18D-B5B5-4B4D-BFF7-FFCBC9A9B36D}" destId="{A4A2BAD2-79DD-4FB4-9AE0-9FD5AA04245A}" srcOrd="0" destOrd="0" presId="urn:microsoft.com/office/officeart/2005/8/layout/chevron2"/>
    <dgm:cxn modelId="{B0B033A0-BF18-4534-9E7B-E24258AC9FE2}" type="presParOf" srcId="{380BA18D-B5B5-4B4D-BFF7-FFCBC9A9B36D}" destId="{23B556A0-D363-4392-9DC4-77B63EBB7578}" srcOrd="1" destOrd="0" presId="urn:microsoft.com/office/officeart/2005/8/layout/chevron2"/>
    <dgm:cxn modelId="{0AE89C95-788E-498A-A468-CC88C8D58F4F}" type="presParOf" srcId="{F96B76B4-C112-4980-B636-7396CC23C1B9}" destId="{0FE8E79D-C0E5-4E8A-8726-4288574F6ECB}" srcOrd="3" destOrd="0" presId="urn:microsoft.com/office/officeart/2005/8/layout/chevron2"/>
    <dgm:cxn modelId="{8B8736D3-8246-46EB-B341-DBF63B4FA205}" type="presParOf" srcId="{F96B76B4-C112-4980-B636-7396CC23C1B9}" destId="{E3F4C69E-8BD4-4651-9838-B65209084C54}" srcOrd="4" destOrd="0" presId="urn:microsoft.com/office/officeart/2005/8/layout/chevron2"/>
    <dgm:cxn modelId="{44C2013C-C1BF-4CD4-B6AB-EB408E10FCCC}" type="presParOf" srcId="{E3F4C69E-8BD4-4651-9838-B65209084C54}" destId="{D5D88874-2748-438A-B5D2-05D7719830ED}" srcOrd="0" destOrd="0" presId="urn:microsoft.com/office/officeart/2005/8/layout/chevron2"/>
    <dgm:cxn modelId="{A1FACF3C-6B8C-406A-8137-85B6AB6A1DFA}" type="presParOf" srcId="{E3F4C69E-8BD4-4651-9838-B65209084C54}" destId="{3076526E-C05E-4DE8-B6F7-7BB6F32474C8}" srcOrd="1" destOrd="0" presId="urn:microsoft.com/office/officeart/2005/8/layout/chevron2"/>
    <dgm:cxn modelId="{A1C541C7-A7BD-463E-B01D-1DDAD63B574A}" type="presParOf" srcId="{F96B76B4-C112-4980-B636-7396CC23C1B9}" destId="{B40B8DE1-6220-45B1-82E7-871CD1FBFBDE}" srcOrd="5" destOrd="0" presId="urn:microsoft.com/office/officeart/2005/8/layout/chevron2"/>
    <dgm:cxn modelId="{F6DB4876-1380-4EEA-9BD7-38278BA373D4}" type="presParOf" srcId="{F96B76B4-C112-4980-B636-7396CC23C1B9}" destId="{EE3BFD36-ABED-4B58-9224-666EF685B770}" srcOrd="6" destOrd="0" presId="urn:microsoft.com/office/officeart/2005/8/layout/chevron2"/>
    <dgm:cxn modelId="{B465D5AD-46F2-41C9-8038-A388B9460252}" type="presParOf" srcId="{EE3BFD36-ABED-4B58-9224-666EF685B770}" destId="{3C59BF6D-55FF-4BFD-8E5B-90ED8034CD1A}" srcOrd="0" destOrd="0" presId="urn:microsoft.com/office/officeart/2005/8/layout/chevron2"/>
    <dgm:cxn modelId="{7A279CEC-6E81-4727-9ED1-3D3248A2BB79}" type="presParOf" srcId="{EE3BFD36-ABED-4B58-9224-666EF685B770}" destId="{9BC19545-4BB0-4977-AC68-DD89BBC7FAE8}" srcOrd="1" destOrd="0" presId="urn:microsoft.com/office/officeart/2005/8/layout/chevron2"/>
    <dgm:cxn modelId="{F66C5AD9-D0FB-4B48-BE6D-B2DD1DF72F4A}" type="presParOf" srcId="{F96B76B4-C112-4980-B636-7396CC23C1B9}" destId="{9535EEBD-DAE8-4B91-8350-164CD6C7B843}" srcOrd="7" destOrd="0" presId="urn:microsoft.com/office/officeart/2005/8/layout/chevron2"/>
    <dgm:cxn modelId="{26FDAED5-30FF-4EB9-B207-8D352B1F0AB9}" type="presParOf" srcId="{F96B76B4-C112-4980-B636-7396CC23C1B9}" destId="{BD334184-8B38-4A1F-9093-22B6716D6E27}" srcOrd="8" destOrd="0" presId="urn:microsoft.com/office/officeart/2005/8/layout/chevron2"/>
    <dgm:cxn modelId="{ADE0EC80-E4DB-4293-910E-5781EA134157}" type="presParOf" srcId="{BD334184-8B38-4A1F-9093-22B6716D6E27}" destId="{A8FD848C-349B-46B4-B0BB-E870BD5977C6}" srcOrd="0" destOrd="0" presId="urn:microsoft.com/office/officeart/2005/8/layout/chevron2"/>
    <dgm:cxn modelId="{7FE94066-225C-4C78-B105-0E1B125CB22D}" type="presParOf" srcId="{BD334184-8B38-4A1F-9093-22B6716D6E27}" destId="{FD73168B-C5A5-4F15-B0FC-69403EDBAFAD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77CB1-EC22-4161-BD66-CF5314EA9F4C}">
      <dsp:nvSpPr>
        <dsp:cNvPr id="0" name=""/>
        <dsp:cNvSpPr/>
      </dsp:nvSpPr>
      <dsp:spPr>
        <a:xfrm rot="5400000">
          <a:off x="-138459" y="180495"/>
          <a:ext cx="846359" cy="59245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2014</a:t>
          </a:r>
        </a:p>
      </dsp:txBody>
      <dsp:txXfrm rot="-5400000">
        <a:off x="-11504" y="349767"/>
        <a:ext cx="592451" cy="253908"/>
      </dsp:txXfrm>
    </dsp:sp>
    <dsp:sp modelId="{0DD57CA8-BDEC-45FE-B52C-B79014EA3FA3}">
      <dsp:nvSpPr>
        <dsp:cNvPr id="0" name=""/>
        <dsp:cNvSpPr/>
      </dsp:nvSpPr>
      <dsp:spPr>
        <a:xfrm rot="5400000">
          <a:off x="2086361" y="-1307260"/>
          <a:ext cx="550133" cy="3365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 </a:t>
          </a:r>
          <a:r>
            <a:rPr lang="fr-FR" sz="2000" b="1" kern="1200" dirty="0" smtClean="0"/>
            <a:t>Screening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von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Sorten</a:t>
          </a:r>
          <a:r>
            <a:rPr lang="fr-FR" sz="2000" kern="1200" dirty="0" smtClean="0"/>
            <a:t> &amp; </a:t>
          </a:r>
          <a:r>
            <a:rPr lang="fr-FR" sz="2000" kern="1200" dirty="0" err="1" smtClean="0"/>
            <a:t>genetischen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Ressourcen</a:t>
          </a:r>
          <a:endParaRPr lang="fr-FR" sz="2000" kern="1200" dirty="0"/>
        </a:p>
      </dsp:txBody>
      <dsp:txXfrm rot="-5400000">
        <a:off x="678540" y="127416"/>
        <a:ext cx="3338922" cy="496423"/>
      </dsp:txXfrm>
    </dsp:sp>
    <dsp:sp modelId="{A4A2BAD2-79DD-4FB4-9AE0-9FD5AA04245A}">
      <dsp:nvSpPr>
        <dsp:cNvPr id="0" name=""/>
        <dsp:cNvSpPr/>
      </dsp:nvSpPr>
      <dsp:spPr>
        <a:xfrm rot="5400000">
          <a:off x="-278853" y="1077692"/>
          <a:ext cx="1127148" cy="59245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2015</a:t>
          </a:r>
          <a:endParaRPr lang="fr-FR" sz="1800" kern="1200" dirty="0">
            <a:solidFill>
              <a:schemeClr val="tx1"/>
            </a:solidFill>
          </a:endParaRPr>
        </a:p>
      </dsp:txBody>
      <dsp:txXfrm rot="-5400000">
        <a:off x="-11504" y="1106570"/>
        <a:ext cx="592451" cy="534697"/>
      </dsp:txXfrm>
    </dsp:sp>
    <dsp:sp modelId="{23B556A0-D363-4392-9DC4-77B63EBB7578}">
      <dsp:nvSpPr>
        <dsp:cNvPr id="0" name=""/>
        <dsp:cNvSpPr/>
      </dsp:nvSpPr>
      <dsp:spPr>
        <a:xfrm rot="5400000">
          <a:off x="1894424" y="-563395"/>
          <a:ext cx="838382" cy="345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err="1" smtClean="0"/>
            <a:t>Kreuzungen</a:t>
          </a:r>
          <a:r>
            <a:rPr lang="fr-FR" sz="2000" b="1" kern="1200" dirty="0" smtClean="0"/>
            <a:t>: </a:t>
          </a:r>
          <a:r>
            <a:rPr lang="fr-FR" sz="2000" b="0" kern="1200" dirty="0" smtClean="0"/>
            <a:t>22</a:t>
          </a:r>
          <a:r>
            <a:rPr lang="fr-FR" sz="2000" kern="1200" dirty="0" smtClean="0"/>
            <a:t> KRZ </a:t>
          </a:r>
          <a:r>
            <a:rPr lang="fr-FR" sz="2000" kern="1200" dirty="0" err="1" smtClean="0"/>
            <a:t>zwischen</a:t>
          </a:r>
          <a:r>
            <a:rPr lang="fr-FR" sz="2000" kern="1200" dirty="0" smtClean="0"/>
            <a:t> 14 </a:t>
          </a:r>
          <a:r>
            <a:rPr lang="fr-FR" sz="2000" kern="1200" dirty="0" err="1" smtClean="0"/>
            <a:t>Eltern</a:t>
          </a:r>
          <a:r>
            <a:rPr lang="fr-FR" sz="2000" kern="1200" dirty="0" smtClean="0"/>
            <a:t> </a:t>
          </a:r>
          <a:endParaRPr lang="fr-FR" sz="2000" kern="1200" dirty="0"/>
        </a:p>
      </dsp:txBody>
      <dsp:txXfrm rot="-5400000">
        <a:off x="584819" y="787136"/>
        <a:ext cx="3416667" cy="756530"/>
      </dsp:txXfrm>
    </dsp:sp>
    <dsp:sp modelId="{D5D88874-2748-438A-B5D2-05D7719830ED}">
      <dsp:nvSpPr>
        <dsp:cNvPr id="0" name=""/>
        <dsp:cNvSpPr/>
      </dsp:nvSpPr>
      <dsp:spPr>
        <a:xfrm rot="5400000">
          <a:off x="-215731" y="2052425"/>
          <a:ext cx="1000905" cy="59245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2016</a:t>
          </a:r>
          <a:endParaRPr lang="fr-FR" sz="1800" kern="1200" dirty="0">
            <a:solidFill>
              <a:schemeClr val="tx1"/>
            </a:solidFill>
          </a:endParaRPr>
        </a:p>
      </dsp:txBody>
      <dsp:txXfrm rot="-5400000">
        <a:off x="-11503" y="2144424"/>
        <a:ext cx="592451" cy="408454"/>
      </dsp:txXfrm>
    </dsp:sp>
    <dsp:sp modelId="{3076526E-C05E-4DE8-B6F7-7BB6F32474C8}">
      <dsp:nvSpPr>
        <dsp:cNvPr id="0" name=""/>
        <dsp:cNvSpPr/>
      </dsp:nvSpPr>
      <dsp:spPr>
        <a:xfrm rot="5400000">
          <a:off x="1957283" y="448696"/>
          <a:ext cx="712665" cy="345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F1: </a:t>
          </a:r>
          <a:r>
            <a:rPr lang="fr-FR" sz="2000" kern="1200" dirty="0" err="1" smtClean="0"/>
            <a:t>Feldanbau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und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Selektion</a:t>
          </a:r>
          <a:r>
            <a:rPr lang="fr-FR" sz="2000" kern="1200" dirty="0" smtClean="0"/>
            <a:t> von 10 </a:t>
          </a:r>
          <a:r>
            <a:rPr lang="fr-FR" sz="2000" kern="1200" dirty="0" err="1" smtClean="0"/>
            <a:t>Genotypen</a:t>
          </a:r>
          <a:r>
            <a:rPr lang="fr-FR" sz="2000" kern="1200" dirty="0" smtClean="0"/>
            <a:t>, </a:t>
          </a:r>
          <a:r>
            <a:rPr lang="fr-FR" sz="2000" kern="1200" dirty="0" err="1" smtClean="0"/>
            <a:t>Mischung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zu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gleichen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Anteilen</a:t>
          </a:r>
          <a:endParaRPr lang="fr-FR" sz="2000" kern="1200" dirty="0"/>
        </a:p>
      </dsp:txBody>
      <dsp:txXfrm rot="-5400000">
        <a:off x="584820" y="1855949"/>
        <a:ext cx="3422804" cy="643087"/>
      </dsp:txXfrm>
    </dsp:sp>
    <dsp:sp modelId="{3C59BF6D-55FF-4BFD-8E5B-90ED8034CD1A}">
      <dsp:nvSpPr>
        <dsp:cNvPr id="0" name=""/>
        <dsp:cNvSpPr/>
      </dsp:nvSpPr>
      <dsp:spPr>
        <a:xfrm rot="5400000">
          <a:off x="-271938" y="3016250"/>
          <a:ext cx="1113318" cy="59245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tx1"/>
              </a:solidFill>
            </a:rPr>
            <a:t>2017</a:t>
          </a:r>
          <a:endParaRPr lang="fr-FR" sz="1800" kern="1200" dirty="0">
            <a:solidFill>
              <a:schemeClr val="tx1"/>
            </a:solidFill>
          </a:endParaRPr>
        </a:p>
      </dsp:txBody>
      <dsp:txXfrm rot="-5400000">
        <a:off x="-11504" y="3052043"/>
        <a:ext cx="592451" cy="520867"/>
      </dsp:txXfrm>
    </dsp:sp>
    <dsp:sp modelId="{9BC19545-4BB0-4977-AC68-DD89BBC7FAE8}">
      <dsp:nvSpPr>
        <dsp:cNvPr id="0" name=""/>
        <dsp:cNvSpPr/>
      </dsp:nvSpPr>
      <dsp:spPr>
        <a:xfrm rot="5400000">
          <a:off x="1902407" y="1435567"/>
          <a:ext cx="814671" cy="3457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F2</a:t>
          </a:r>
          <a:r>
            <a:rPr lang="fr-FR" sz="2000" kern="1200" dirty="0" smtClean="0"/>
            <a:t>: </a:t>
          </a:r>
          <a:r>
            <a:rPr lang="fr-FR" sz="2000" kern="1200" dirty="0" err="1" smtClean="0"/>
            <a:t>Feldanbau</a:t>
          </a:r>
          <a:r>
            <a:rPr lang="fr-FR" sz="2000" kern="1200" dirty="0" smtClean="0"/>
            <a:t> der F2 </a:t>
          </a:r>
          <a:r>
            <a:rPr lang="fr-FR" sz="2000" kern="1200" dirty="0" err="1" smtClean="0"/>
            <a:t>als</a:t>
          </a:r>
          <a:r>
            <a:rPr lang="fr-FR" sz="2000" kern="1200" dirty="0" smtClean="0"/>
            <a:t> CCP1 </a:t>
          </a:r>
          <a:endParaRPr lang="fr-FR" sz="2000" kern="1200" dirty="0">
            <a:solidFill>
              <a:schemeClr val="bg1"/>
            </a:solidFill>
          </a:endParaRPr>
        </a:p>
      </dsp:txBody>
      <dsp:txXfrm rot="-5400000">
        <a:off x="580947" y="2796797"/>
        <a:ext cx="3417824" cy="735133"/>
      </dsp:txXfrm>
    </dsp:sp>
    <dsp:sp modelId="{A8FD848C-349B-46B4-B0BB-E870BD5977C6}">
      <dsp:nvSpPr>
        <dsp:cNvPr id="0" name=""/>
        <dsp:cNvSpPr/>
      </dsp:nvSpPr>
      <dsp:spPr>
        <a:xfrm rot="5400000">
          <a:off x="-300943" y="4063764"/>
          <a:ext cx="1171328" cy="59245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2018</a:t>
          </a:r>
        </a:p>
      </dsp:txBody>
      <dsp:txXfrm rot="-5400000">
        <a:off x="-11505" y="4070552"/>
        <a:ext cx="592451" cy="578877"/>
      </dsp:txXfrm>
    </dsp:sp>
    <dsp:sp modelId="{FD73168B-C5A5-4F15-B0FC-69403EDBAFAD}">
      <dsp:nvSpPr>
        <dsp:cNvPr id="0" name=""/>
        <dsp:cNvSpPr/>
      </dsp:nvSpPr>
      <dsp:spPr>
        <a:xfrm rot="5400000">
          <a:off x="1928525" y="2392882"/>
          <a:ext cx="762436" cy="3503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DDC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F3: </a:t>
          </a:r>
          <a:r>
            <a:rPr lang="fr-FR" sz="2000" b="0" kern="1200" dirty="0" err="1" smtClean="0"/>
            <a:t>Feldanbau</a:t>
          </a:r>
          <a:r>
            <a:rPr lang="fr-FR" sz="2000" b="0" kern="1200" dirty="0" smtClean="0"/>
            <a:t> der CCP 1 in </a:t>
          </a:r>
          <a:r>
            <a:rPr lang="fr-FR" sz="2000" b="0" kern="1200" dirty="0" err="1" smtClean="0"/>
            <a:t>Mellikon</a:t>
          </a:r>
          <a:endParaRPr lang="en-GB" sz="2000" b="0" kern="1200" dirty="0"/>
        </a:p>
      </dsp:txBody>
      <dsp:txXfrm rot="-5400000">
        <a:off x="557937" y="3800690"/>
        <a:ext cx="3466394" cy="68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CH" dirty="0" smtClean="0">
                <a:latin typeface="Gill Sans MT" panose="020B0502020104020203" pitchFamily="34" charset="0"/>
              </a:rPr>
              <a:t>02.07.2019</a:t>
            </a:r>
            <a:endParaRPr lang="de-CH" dirty="0">
              <a:latin typeface="Gill Sans MT" panose="020B05020201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55BF-9968-4C47-A863-00C4661452A3}" type="slidenum">
              <a:rPr lang="de-CH" smtClean="0">
                <a:latin typeface="Gill Sans MT" panose="020B0502020104020203" pitchFamily="34" charset="0"/>
              </a:rPr>
              <a:t>‹Nr.›</a:t>
            </a:fld>
            <a:endParaRPr lang="de-CH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5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02.07.2019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Pathogene</a:t>
            </a:r>
            <a:r>
              <a:rPr lang="en-US" dirty="0" smtClean="0"/>
              <a:t>. </a:t>
            </a:r>
            <a:r>
              <a:rPr lang="en-US" dirty="0" err="1" smtClean="0"/>
              <a:t>Kurz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nennen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Bilder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Wurzeln</a:t>
            </a:r>
            <a:r>
              <a:rPr lang="en-US" baseline="0" dirty="0" smtClean="0"/>
              <a:t>…</a:t>
            </a:r>
          </a:p>
          <a:p>
            <a:r>
              <a:rPr lang="en-US" dirty="0" err="1" smtClean="0"/>
              <a:t>Komplex</a:t>
            </a:r>
            <a:r>
              <a:rPr lang="en-US" dirty="0" smtClean="0"/>
              <a:t>? </a:t>
            </a:r>
            <a:r>
              <a:rPr lang="en-US" dirty="0" err="1" smtClean="0"/>
              <a:t>Hier</a:t>
            </a:r>
            <a:r>
              <a:rPr lang="en-US" dirty="0" smtClean="0"/>
              <a:t> auch auf </a:t>
            </a:r>
            <a:r>
              <a:rPr lang="en-US" dirty="0" err="1" smtClean="0"/>
              <a:t>vorteile</a:t>
            </a:r>
            <a:r>
              <a:rPr lang="en-US" dirty="0" smtClean="0"/>
              <a:t> der </a:t>
            </a:r>
            <a:r>
              <a:rPr lang="en-US" dirty="0" err="1" smtClean="0"/>
              <a:t>Biozüchtung</a:t>
            </a:r>
            <a:r>
              <a:rPr lang="en-US" dirty="0" smtClean="0"/>
              <a:t> </a:t>
            </a:r>
            <a:r>
              <a:rPr lang="en-US" dirty="0" err="1" smtClean="0"/>
              <a:t>eingehen</a:t>
            </a:r>
            <a:r>
              <a:rPr lang="en-US" dirty="0" smtClean="0"/>
              <a:t>: Bio will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ganzheitlich</a:t>
            </a:r>
            <a:r>
              <a:rPr lang="en-US" dirty="0" smtClean="0"/>
              <a:t> </a:t>
            </a:r>
            <a:r>
              <a:rPr lang="en-US" dirty="0" err="1" smtClean="0"/>
              <a:t>angehen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42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Masterarbeit</a:t>
            </a:r>
            <a:r>
              <a:rPr lang="en-US" dirty="0" smtClean="0"/>
              <a:t> </a:t>
            </a:r>
            <a:r>
              <a:rPr lang="en-US" dirty="0" err="1" smtClean="0"/>
              <a:t>erwähnen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Überleitung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Mikrobielle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Zusammensetzung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Pierre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57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F46D-7F5A-461E-A6DE-E4502EE91918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Proposition Design 2017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198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3222625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noProof="0" dirty="0" smtClean="0"/>
              <a:t>Forschungsinstitut für biologischen Landbau FiBL</a:t>
            </a:r>
          </a:p>
          <a:p>
            <a:r>
              <a:rPr lang="de-CH" noProof="0" dirty="0" smtClean="0"/>
              <a:t>info.suisse@fibl.org, www.fibl.org</a:t>
            </a:r>
            <a:endParaRPr lang="de-CH" spc="20" noProof="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75" y="1628775"/>
            <a:ext cx="7915049" cy="2178000"/>
          </a:xfrm>
          <a:prstGeom prst="rect">
            <a:avLst/>
          </a:prstGeom>
        </p:spPr>
      </p:pic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999" y="4149725"/>
            <a:ext cx="7920813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739" cy="210567"/>
          </a:xfrm>
        </p:spPr>
        <p:txBody>
          <a:bodyPr anchor="b"/>
          <a:lstStyle>
            <a:lvl1pPr>
              <a:defRPr sz="12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Veranstaltungsort, Datum</a:t>
            </a:r>
            <a:endParaRPr lang="de-CH" spc="2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0970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 smtClean="0"/>
              <a:t>Name der Veranstaltung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453175"/>
            <a:ext cx="7911739" cy="210567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de-CH" spc="20" dirty="0" smtClean="0"/>
              <a:t>Namen (+ Kontakt)</a:t>
            </a:r>
            <a:endParaRPr lang="de-CH" spc="20" dirty="0"/>
          </a:p>
        </p:txBody>
      </p:sp>
    </p:spTree>
    <p:extLst>
      <p:ext uri="{BB962C8B-B14F-4D97-AF65-F5344CB8AC3E}">
        <p14:creationId xmlns:p14="http://schemas.microsoft.com/office/powerpoint/2010/main" val="3125228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593B7DD-7221-46BB-A59B-82E52A6C43F2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78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8B30EBCA-34E5-454E-BF5F-C9C9D6529401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426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488554A-1F12-4DA6-81D6-F899FA203D2E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288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9C126AE-40F2-44AC-BAD5-BA1AB9B91888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836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04DABBB1-3B69-4551-AF63-F7F5D0F31DA7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827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5E1A3FFE-0626-496B-854C-17E6ECD4BEB9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68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8FC4F04C-E6D3-4B0E-8FB6-DFD09C8F4971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18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2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4070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83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buSzPct val="120000"/>
              <a:defRPr sz="2000"/>
            </a:lvl2pPr>
            <a:lvl3pPr>
              <a:buSzPct val="120000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740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6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1" y="4149727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4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5" y="6325968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Date</a:t>
            </a:r>
            <a:endParaRPr lang="en-GB" spc="20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24" name="Bild 16" descr="4_C.Notz_Kuh_Kontroll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618" y="1628775"/>
            <a:ext cx="1253136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d 17" descr="2_FiBL18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513" y="1628775"/>
            <a:ext cx="1253551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"/>
          <a:stretch/>
        </p:blipFill>
        <p:spPr bwMode="auto">
          <a:xfrm>
            <a:off x="7182030" y="1628775"/>
            <a:ext cx="1350016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Bild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399" y="1628981"/>
            <a:ext cx="3765558" cy="21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5" y="6035037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Location of the event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1075" y="5744107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en-GB" spc="20" noProof="0" dirty="0" smtClean="0"/>
              <a:t>Name of the event</a:t>
            </a:r>
            <a:endParaRPr lang="en-GB" spc="20" noProof="0" dirty="0"/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5" y="5453177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3222626" y="514802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noProof="0" dirty="0" smtClean="0"/>
              <a:t>Research Institute of Organic Agriculture FiBL</a:t>
            </a:r>
          </a:p>
          <a:p>
            <a:r>
              <a:rPr lang="en-GB" sz="1200" noProof="0" dirty="0" smtClean="0"/>
              <a:t>info.suisse@fibl.org, www.fibl.org</a:t>
            </a:r>
            <a:endParaRPr lang="en-GB" sz="1200" spc="20" noProof="0" dirty="0"/>
          </a:p>
        </p:txBody>
      </p:sp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1" y="4149727"/>
            <a:ext cx="673707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4" y="423150"/>
            <a:ext cx="945779" cy="396000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3222626" y="514802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noProof="0" dirty="0" smtClean="0"/>
              <a:t>Research Institute of Organic Agriculture FiBL</a:t>
            </a:r>
          </a:p>
          <a:p>
            <a:r>
              <a:rPr lang="en-GB" sz="1200" noProof="0" dirty="0" smtClean="0"/>
              <a:t>info.suisse@fibl.org, www.fibl.org</a:t>
            </a:r>
            <a:endParaRPr lang="en-GB" sz="1200" spc="20" noProof="0" dirty="0"/>
          </a:p>
        </p:txBody>
      </p:sp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5" y="1638002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1" y="1638002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5" y="1638002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5" y="6325968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Date</a:t>
            </a:r>
            <a:endParaRPr lang="en-GB" spc="20" noProof="0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5" y="6035037"/>
            <a:ext cx="6730277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Location of the event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1075" y="5744107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en-GB" spc="20" noProof="0" dirty="0" smtClean="0"/>
              <a:t>Name of the event</a:t>
            </a:r>
            <a:endParaRPr lang="en-GB" spc="20" noProof="0" dirty="0"/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5" y="5453177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8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9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DD8058F-621A-4B5E-9B78-494A70F1C1AC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1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1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A109041-48A9-4AD8-A5B1-35432A1B16AD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84521D4-6394-494D-BB7F-102DDE679C78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2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2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2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2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4D2955C1-9066-431B-9D3A-3067FA34B125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9" y="404815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4B63318D-3D28-4F6E-8C63-B5494980B718}" type="datetime4">
              <a:rPr lang="de-CH" smtClean="0"/>
              <a:t>2. Juli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8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4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06855944-E980-4ACE-BF1E-EE3D5FB1FC59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8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4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810C5738-C5E7-4C60-826A-404A76A07744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635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9" y="3789363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FFE0FC7-F08A-4F4C-8A51-974EA5DE2387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10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10" y="3897088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8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5" y="3897088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C206F7C-7962-4AF4-BC8B-890C1085BA6A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8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889590E-FEED-422C-AAB7-DA5A935096C5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4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FD6625F-8706-4390-8AF3-5BD6B57BF5AC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EE22772-C3CF-4AA2-9438-6648B2F6D368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9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9" y="1652274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3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0191EB9-CBDF-4D9B-8D98-F8489B36459B}" type="datetime4">
              <a:rPr lang="de-CH" noProof="0" smtClean="0"/>
              <a:t>2. Juli 2019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8251825" cy="69850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5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5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4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2" y="1484314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2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9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9" y="1484314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8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69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  <a:lvl2pPr>
              <a:buSzPct val="120000"/>
              <a:defRPr/>
            </a:lvl2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967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352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44D4F7F5-DAC8-4EA0-BCA5-1E3D9D80A4CC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82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77AF76-4121-4B17-A8C9-8CDCE6352EEE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32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957F32C-5297-47AB-A930-B7F31519F46A}" type="datetime4">
              <a:rPr lang="de-CH" smtClean="0"/>
              <a:t>2. Juli 2019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3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 smtClean="0"/>
              <a:t>Erste Ebene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Ebene, z.B. Legende</a:t>
            </a:r>
            <a:endParaRPr lang="de-CH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7" y="6399033"/>
            <a:ext cx="644849" cy="270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20046" y="6309032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39903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de-CH" sz="1400" noProof="0" dirty="0" smtClean="0"/>
              <a:t>www.fibl.org</a:t>
            </a:r>
            <a:endParaRPr lang="de-CH" sz="1400" noProof="0" dirty="0"/>
          </a:p>
        </p:txBody>
      </p:sp>
    </p:spTree>
    <p:extLst>
      <p:ext uri="{BB962C8B-B14F-4D97-AF65-F5344CB8AC3E}">
        <p14:creationId xmlns:p14="http://schemas.microsoft.com/office/powerpoint/2010/main" val="95366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6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649" r:id="rId21"/>
    <p:sldLayoutId id="2147483672" r:id="rId22"/>
    <p:sldLayoutId id="2147483650" r:id="rId23"/>
    <p:sldLayoutId id="2147483663" r:id="rId24"/>
    <p:sldLayoutId id="2147483664" r:id="rId25"/>
    <p:sldLayoutId id="2147483665" r:id="rId26"/>
    <p:sldLayoutId id="2147483666" r:id="rId27"/>
    <p:sldLayoutId id="2147483662" r:id="rId28"/>
    <p:sldLayoutId id="2147483668" r:id="rId29"/>
    <p:sldLayoutId id="2147483669" r:id="rId30"/>
    <p:sldLayoutId id="2147483670" r:id="rId31"/>
    <p:sldLayoutId id="2147483671" r:id="rId32"/>
    <p:sldLayoutId id="2147483667" r:id="rId33"/>
    <p:sldLayoutId id="2147483661" r:id="rId34"/>
    <p:sldLayoutId id="2147483660" r:id="rId35"/>
    <p:sldLayoutId id="2147483673" r:id="rId36"/>
    <p:sldLayoutId id="2147483675" r:id="rId37"/>
    <p:sldLayoutId id="2147483676" r:id="rId38"/>
    <p:sldLayoutId id="2147483678" r:id="rId39"/>
    <p:sldLayoutId id="2147483701" r:id="rId4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pos="2823">
          <p15:clr>
            <a:srgbClr val="F26B43"/>
          </p15:clr>
        </p15:guide>
        <p15:guide id="7" pos="1973">
          <p15:clr>
            <a:srgbClr val="F26B43"/>
          </p15:clr>
        </p15:guide>
        <p15:guide id="8" pos="1123">
          <p15:clr>
            <a:srgbClr val="F26B43"/>
          </p15:clr>
        </p15:guide>
        <p15:guide id="9" pos="3674">
          <p15:clr>
            <a:srgbClr val="F26B43"/>
          </p15:clr>
        </p15:guide>
        <p15:guide id="10" pos="4524">
          <p15:clr>
            <a:srgbClr val="F26B43"/>
          </p15:clr>
        </p15:guide>
        <p15:guide id="11" orient="horz" pos="3747">
          <p15:clr>
            <a:srgbClr val="F26B43"/>
          </p15:clr>
        </p15:guide>
        <p15:guide id="12" orient="horz" pos="3067">
          <p15:clr>
            <a:srgbClr val="F26B43"/>
          </p15:clr>
        </p15:guide>
        <p15:guide id="13" orient="horz" pos="1706">
          <p15:clr>
            <a:srgbClr val="F26B43"/>
          </p15:clr>
        </p15:guide>
        <p15:guide id="14" orient="horz" pos="2387">
          <p15:clr>
            <a:srgbClr val="F26B43"/>
          </p15:clr>
        </p15:guide>
        <p15:guide id="15" pos="2937">
          <p15:clr>
            <a:srgbClr val="F26B43"/>
          </p15:clr>
        </p15:guide>
        <p15:guide id="16" orient="horz" pos="2614">
          <p15:clr>
            <a:srgbClr val="F26B43"/>
          </p15:clr>
        </p15:guide>
        <p15:guide id="17" orient="horz" pos="2727">
          <p15:clr>
            <a:srgbClr val="F26B43"/>
          </p15:clr>
        </p15:guide>
        <p15:guide id="18" pos="1236">
          <p15:clr>
            <a:srgbClr val="F26B43"/>
          </p15:clr>
        </p15:guide>
        <p15:guide id="19" pos="2086">
          <p15:clr>
            <a:srgbClr val="F26B43"/>
          </p15:clr>
        </p15:guide>
        <p15:guide id="20" pos="3787">
          <p15:clr>
            <a:srgbClr val="F26B43"/>
          </p15:clr>
        </p15:guide>
        <p15:guide id="21" pos="4637">
          <p15:clr>
            <a:srgbClr val="F26B43"/>
          </p15:clr>
        </p15:guide>
        <p15:guide id="22" orient="horz" pos="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hyperlink" Target="http://www.liveseed.eu/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hyperlink" Target="http://www.fibl.org/" TargetMode="Externa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gf-cotton.org/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://www.bresov.eu/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hyperlink" Target="http://www.remix.eu/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11231" y="4035139"/>
            <a:ext cx="7920813" cy="1079295"/>
          </a:xfrm>
        </p:spPr>
        <p:txBody>
          <a:bodyPr/>
          <a:lstStyle/>
          <a:p>
            <a:r>
              <a:rPr lang="de-CH" dirty="0" smtClean="0"/>
              <a:t>Pflanzenzüchtung der Schlüssel zum Erfolg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smtClean="0"/>
              <a:t>Fern, 2 Juli 2019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 err="1" smtClean="0"/>
              <a:t>FiBL_Bioforschungsmedienkonferenz</a:t>
            </a:r>
            <a:r>
              <a:rPr lang="de-CH" dirty="0" smtClean="0"/>
              <a:t>: Thema </a:t>
            </a:r>
            <a:r>
              <a:rPr lang="de-CH" dirty="0"/>
              <a:t>P</a:t>
            </a:r>
            <a:r>
              <a:rPr lang="de-CH" dirty="0" smtClean="0"/>
              <a:t>flanzenschutz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621074" y="5710877"/>
            <a:ext cx="7911739" cy="210567"/>
          </a:xfrm>
        </p:spPr>
        <p:txBody>
          <a:bodyPr/>
          <a:lstStyle/>
          <a:p>
            <a:r>
              <a:rPr lang="de-CH" dirty="0" smtClean="0"/>
              <a:t>Monika Messmer, Pierre Hohmann, Christine Arncken, Seraina Vonzun, Lukas Wille, Benedikt Haug, Joris </a:t>
            </a:r>
            <a:r>
              <a:rPr lang="de-CH" dirty="0" err="1" smtClean="0"/>
              <a:t>Alemade</a:t>
            </a:r>
            <a:r>
              <a:rPr lang="de-CH" dirty="0" smtClean="0"/>
              <a:t>, Matthias Klaiss, Michael Friedli, Amritbir Riar</a:t>
            </a:r>
          </a:p>
          <a:p>
            <a:r>
              <a:rPr lang="de-CH" dirty="0" smtClean="0"/>
              <a:t>monika.messmer@fibl.org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42003" y="431111"/>
            <a:ext cx="3690810" cy="5516833"/>
          </a:xfrm>
        </p:spPr>
        <p:txBody>
          <a:bodyPr/>
          <a:lstStyle/>
          <a:p>
            <a:r>
              <a:rPr lang="de-CH" sz="3200" dirty="0" smtClean="0"/>
              <a:t>Besten Dank für Ihre Aufmerksamkeit</a:t>
            </a:r>
          </a:p>
          <a:p>
            <a:endParaRPr lang="de-CH" dirty="0"/>
          </a:p>
          <a:p>
            <a:r>
              <a:rPr lang="de-CH" dirty="0" smtClean="0">
                <a:hlinkClick r:id="rId2"/>
              </a:rPr>
              <a:t>www.fibl.org</a:t>
            </a:r>
            <a:endParaRPr lang="de-CH" dirty="0" smtClean="0"/>
          </a:p>
          <a:p>
            <a:r>
              <a:rPr lang="de-CH" dirty="0" smtClean="0">
                <a:hlinkClick r:id="rId3"/>
              </a:rPr>
              <a:t>www.eco-pb.org</a:t>
            </a:r>
          </a:p>
          <a:p>
            <a:endParaRPr lang="de-CH" dirty="0">
              <a:hlinkClick r:id="rId3"/>
            </a:endParaRPr>
          </a:p>
          <a:p>
            <a:endParaRPr lang="de-CH" dirty="0" smtClean="0">
              <a:hlinkClick r:id="rId3"/>
            </a:endParaRPr>
          </a:p>
          <a:p>
            <a:r>
              <a:rPr lang="de-CH" dirty="0" smtClean="0">
                <a:hlinkClick r:id="rId3"/>
              </a:rPr>
              <a:t>www.liveseed.eu</a:t>
            </a:r>
            <a:endParaRPr lang="de-CH" dirty="0" smtClean="0"/>
          </a:p>
          <a:p>
            <a:r>
              <a:rPr lang="de-CH" dirty="0" smtClean="0">
                <a:hlinkClick r:id="rId4"/>
              </a:rPr>
              <a:t>www.diversifood.org</a:t>
            </a:r>
          </a:p>
          <a:p>
            <a:r>
              <a:rPr lang="de-CH" dirty="0" smtClean="0">
                <a:hlinkClick r:id="rId4"/>
              </a:rPr>
              <a:t>www.remix.eu</a:t>
            </a:r>
            <a:endParaRPr lang="de-CH" dirty="0" smtClean="0"/>
          </a:p>
          <a:p>
            <a:r>
              <a:rPr lang="de-CH" dirty="0" smtClean="0">
                <a:hlinkClick r:id="rId5"/>
              </a:rPr>
              <a:t>www.bresov.eu</a:t>
            </a:r>
            <a:endParaRPr lang="de-CH" dirty="0" smtClean="0"/>
          </a:p>
          <a:p>
            <a:r>
              <a:rPr lang="de-CH" smtClean="0">
                <a:hlinkClick r:id="rId6"/>
              </a:rPr>
              <a:t>www.sgf-cotton.org</a:t>
            </a:r>
            <a:endParaRPr lang="de-CH" smtClean="0"/>
          </a:p>
          <a:p>
            <a:r>
              <a:rPr lang="de-CH" smtClean="0"/>
              <a:t>Twitter </a:t>
            </a:r>
            <a:r>
              <a:rPr lang="de-CH" dirty="0"/>
              <a:t>@</a:t>
            </a:r>
            <a:r>
              <a:rPr lang="de-CH" dirty="0" err="1"/>
              <a:t>FiBL</a:t>
            </a:r>
            <a:r>
              <a:rPr lang="de-CH" dirty="0"/>
              <a:t>;  @</a:t>
            </a:r>
            <a:r>
              <a:rPr lang="de-CH" dirty="0" err="1" smtClean="0"/>
              <a:t>FiBLBreeding</a:t>
            </a:r>
            <a:r>
              <a:rPr lang="de-CH" dirty="0" smtClean="0"/>
              <a:t>  </a:t>
            </a:r>
            <a:r>
              <a:rPr lang="de-CH" dirty="0"/>
              <a:t>@</a:t>
            </a:r>
            <a:r>
              <a:rPr lang="de-CH" dirty="0" err="1"/>
              <a:t>LIVESEEDeu</a:t>
            </a:r>
            <a:r>
              <a:rPr lang="de-CH" dirty="0"/>
              <a:t> 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5" name="Inhaltsplatzhalter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53" y="431111"/>
            <a:ext cx="3922728" cy="57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2393196" y="5589024"/>
            <a:ext cx="1788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2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Joseph </a:t>
            </a:r>
            <a:r>
              <a:rPr lang="de-CH" sz="1200" b="1" i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Tychonievich</a:t>
            </a:r>
            <a:r>
              <a:rPr lang="de-CH" sz="12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037" y="3879005"/>
            <a:ext cx="1080012" cy="4638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90" y="1788479"/>
            <a:ext cx="1945245" cy="4736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374" y="3338999"/>
            <a:ext cx="1188172" cy="50802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640" y="4329010"/>
            <a:ext cx="1125408" cy="46545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01" y="2573787"/>
            <a:ext cx="970609" cy="597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300" y="2672963"/>
            <a:ext cx="655729" cy="52789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11" y="2611967"/>
            <a:ext cx="1091221" cy="61214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18" y="4767678"/>
            <a:ext cx="876299" cy="54768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984" y="6233075"/>
            <a:ext cx="5920009" cy="6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055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29453" y="6179695"/>
            <a:ext cx="792000" cy="360000"/>
          </a:xfrm>
        </p:spPr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graphicFrame>
        <p:nvGraphicFramePr>
          <p:cNvPr id="5" name="Diagramme 9"/>
          <p:cNvGraphicFramePr>
            <a:graphicFrameLocks noGrp="1"/>
          </p:cNvGraphicFramePr>
          <p:nvPr>
            <p:ph idx="1"/>
            <p:extLst/>
          </p:nvPr>
        </p:nvGraphicFramePr>
        <p:xfrm>
          <a:off x="341952" y="1178975"/>
          <a:ext cx="4050045" cy="500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708" y="329822"/>
            <a:ext cx="8637815" cy="629700"/>
          </a:xfrm>
        </p:spPr>
        <p:txBody>
          <a:bodyPr/>
          <a:lstStyle/>
          <a:p>
            <a:r>
              <a:rPr lang="de-CH" sz="2600" dirty="0" smtClean="0"/>
              <a:t>Entwicklung einer Composite Cross Population zur Erhöhung der Resilienz der wessen Lupine</a:t>
            </a:r>
            <a:br>
              <a:rPr lang="de-CH" sz="2600" dirty="0" smtClean="0"/>
            </a:br>
            <a:endParaRPr lang="en-GB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008" y="1178974"/>
            <a:ext cx="2597018" cy="10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088" y="4983051"/>
            <a:ext cx="2011680" cy="15095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118" y="3821463"/>
            <a:ext cx="1645920" cy="13650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009" y="2528990"/>
            <a:ext cx="1710019" cy="162153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97" y="2289230"/>
            <a:ext cx="1439652" cy="95976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Ellipse 2"/>
          <p:cNvSpPr/>
          <p:nvPr/>
        </p:nvSpPr>
        <p:spPr>
          <a:xfrm>
            <a:off x="7690156" y="5352069"/>
            <a:ext cx="540006" cy="312857"/>
          </a:xfrm>
          <a:prstGeom prst="ellipse">
            <a:avLst/>
          </a:prstGeom>
          <a:noFill/>
          <a:ln w="1905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ussdiagramm: Verbindungsstelle 10"/>
          <p:cNvSpPr/>
          <p:nvPr/>
        </p:nvSpPr>
        <p:spPr>
          <a:xfrm>
            <a:off x="7998683" y="2674763"/>
            <a:ext cx="209418" cy="17002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lussdiagramm: Verbindungsstelle 12"/>
          <p:cNvSpPr/>
          <p:nvPr/>
        </p:nvSpPr>
        <p:spPr>
          <a:xfrm>
            <a:off x="7998683" y="2960446"/>
            <a:ext cx="209418" cy="170028"/>
          </a:xfrm>
          <a:prstGeom prst="flowChartConnector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lussdiagramm: Verbindungsstelle 13"/>
          <p:cNvSpPr/>
          <p:nvPr/>
        </p:nvSpPr>
        <p:spPr>
          <a:xfrm>
            <a:off x="8033444" y="3825042"/>
            <a:ext cx="209418" cy="170028"/>
          </a:xfrm>
          <a:prstGeom prst="flowChartConnector">
            <a:avLst/>
          </a:prstGeom>
          <a:solidFill>
            <a:srgbClr val="990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lussdiagramm: Verbindungsstelle 14"/>
          <p:cNvSpPr/>
          <p:nvPr/>
        </p:nvSpPr>
        <p:spPr>
          <a:xfrm>
            <a:off x="8025339" y="3531064"/>
            <a:ext cx="209418" cy="170028"/>
          </a:xfrm>
          <a:prstGeom prst="flowChartConnector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Flussdiagramm: Verbindungsstelle 15"/>
          <p:cNvSpPr/>
          <p:nvPr/>
        </p:nvSpPr>
        <p:spPr>
          <a:xfrm>
            <a:off x="8020744" y="3222716"/>
            <a:ext cx="209418" cy="170028"/>
          </a:xfrm>
          <a:prstGeom prst="flowChartConnec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lussdiagramm: Verbindungsstelle 16"/>
          <p:cNvSpPr/>
          <p:nvPr/>
        </p:nvSpPr>
        <p:spPr>
          <a:xfrm>
            <a:off x="8266815" y="2674763"/>
            <a:ext cx="209418" cy="170028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Flussdiagramm: Verbindungsstelle 17"/>
          <p:cNvSpPr/>
          <p:nvPr/>
        </p:nvSpPr>
        <p:spPr>
          <a:xfrm>
            <a:off x="8266815" y="2960446"/>
            <a:ext cx="209418" cy="170028"/>
          </a:xfrm>
          <a:prstGeom prst="flowChartConnector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Flussdiagramm: Verbindungsstelle 18"/>
          <p:cNvSpPr/>
          <p:nvPr/>
        </p:nvSpPr>
        <p:spPr>
          <a:xfrm>
            <a:off x="8301576" y="3825042"/>
            <a:ext cx="209418" cy="17002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lussdiagramm: Verbindungsstelle 19"/>
          <p:cNvSpPr/>
          <p:nvPr/>
        </p:nvSpPr>
        <p:spPr>
          <a:xfrm>
            <a:off x="8293471" y="3531064"/>
            <a:ext cx="209418" cy="170028"/>
          </a:xfrm>
          <a:prstGeom prst="flowChartConnector">
            <a:avLst/>
          </a:prstGeom>
          <a:solidFill>
            <a:srgbClr val="FE5F4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Flussdiagramm: Verbindungsstelle 20"/>
          <p:cNvSpPr/>
          <p:nvPr/>
        </p:nvSpPr>
        <p:spPr>
          <a:xfrm>
            <a:off x="8288876" y="3222716"/>
            <a:ext cx="209418" cy="170028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7973928" y="2618991"/>
            <a:ext cx="558116" cy="14997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Pfeil nach rechts 23"/>
          <p:cNvSpPr/>
          <p:nvPr/>
        </p:nvSpPr>
        <p:spPr>
          <a:xfrm>
            <a:off x="7182029" y="3158997"/>
            <a:ext cx="733185" cy="37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feil nach rechts 24"/>
          <p:cNvSpPr/>
          <p:nvPr/>
        </p:nvSpPr>
        <p:spPr>
          <a:xfrm rot="9000000">
            <a:off x="7861265" y="4235499"/>
            <a:ext cx="553776" cy="29912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feld 25"/>
          <p:cNvSpPr txBox="1"/>
          <p:nvPr/>
        </p:nvSpPr>
        <p:spPr>
          <a:xfrm>
            <a:off x="5382009" y="3793331"/>
            <a:ext cx="72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bg1"/>
                </a:solidFill>
              </a:rPr>
              <a:t>F 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211996" y="2960446"/>
            <a:ext cx="71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bg1"/>
                </a:solidFill>
              </a:rPr>
              <a:t>KRZ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372020" y="4833133"/>
            <a:ext cx="72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bg1"/>
                </a:solidFill>
              </a:rPr>
              <a:t>F 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092028" y="6097404"/>
            <a:ext cx="72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chemeClr val="bg1"/>
                </a:solidFill>
              </a:rPr>
              <a:t>F 3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Screening genetischer Ressourcen der Weissen Lupine auf </a:t>
            </a:r>
            <a:r>
              <a:rPr lang="de-CH" dirty="0" err="1" smtClean="0"/>
              <a:t>Anthraknose</a:t>
            </a:r>
            <a:r>
              <a:rPr lang="de-CH" dirty="0" smtClean="0"/>
              <a:t>-Toleranz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Grafik 6" descr="C:\Users\christine.arncken\Pictures\Bilder Lupinenprojekt\plakativ\Weisse Lupine\WER_477Äth.20_WER_479Alg.127_02_08_2017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54" y="1358977"/>
            <a:ext cx="5938197" cy="39227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431954" y="5409022"/>
            <a:ext cx="657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     Amiga </a:t>
            </a:r>
            <a:r>
              <a:rPr lang="de-CH" sz="2400" dirty="0" smtClean="0">
                <a:solidFill>
                  <a:srgbClr val="92D050"/>
                </a:solidFill>
              </a:rPr>
              <a:t>Äthiopien </a:t>
            </a:r>
            <a:r>
              <a:rPr lang="de-CH" sz="2400" dirty="0" smtClean="0"/>
              <a:t>Amiga  </a:t>
            </a:r>
            <a:r>
              <a:rPr lang="de-CH" sz="2400" dirty="0" smtClean="0">
                <a:solidFill>
                  <a:srgbClr val="92D050"/>
                </a:solidFill>
              </a:rPr>
              <a:t>Algerien</a:t>
            </a:r>
            <a:r>
              <a:rPr lang="de-CH" sz="2400" dirty="0" smtClean="0"/>
              <a:t>  Amiga</a:t>
            </a:r>
            <a:endParaRPr lang="en-GB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6549385" y="1231708"/>
            <a:ext cx="25226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Anbau </a:t>
            </a:r>
            <a:r>
              <a:rPr lang="de-CH" sz="2400" dirty="0" smtClean="0"/>
              <a:t>in </a:t>
            </a:r>
            <a:r>
              <a:rPr lang="de-CH" sz="2400" dirty="0"/>
              <a:t>Einzelreihen (Kleinparzellen</a:t>
            </a:r>
            <a:r>
              <a:rPr lang="de-CH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/>
              <a:t>Zwischen </a:t>
            </a:r>
            <a:r>
              <a:rPr lang="de-CH" sz="2400" dirty="0"/>
              <a:t>Infektions- und Vergleichsreihen Sorte «Amiga</a:t>
            </a:r>
            <a:r>
              <a:rPr lang="de-CH" sz="24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 smtClean="0"/>
              <a:t>Krankheitsboni-</a:t>
            </a:r>
            <a:r>
              <a:rPr lang="de-CH" sz="2400" dirty="0" err="1" smtClean="0"/>
              <a:t>tur</a:t>
            </a:r>
            <a:r>
              <a:rPr lang="de-CH" sz="2400" dirty="0" smtClean="0"/>
              <a:t> immer im Vergleich mit Amiga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91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1270691">
            <a:off x="4721068" y="3999499"/>
            <a:ext cx="2430028" cy="2774279"/>
            <a:chOff x="5202006" y="3519001"/>
            <a:chExt cx="2070024" cy="27415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05000"/>
                      </a14:imgEffect>
                      <a14:imgEffect>
                        <a14:brightnessContrast bright="7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4968"/>
            <a:stretch/>
          </p:blipFill>
          <p:spPr>
            <a:xfrm>
              <a:off x="5472010" y="3519001"/>
              <a:ext cx="1800020" cy="274151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202006" y="5319021"/>
              <a:ext cx="464395" cy="540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1" y="207927"/>
            <a:ext cx="7908549" cy="629700"/>
          </a:xfrm>
        </p:spPr>
        <p:txBody>
          <a:bodyPr/>
          <a:lstStyle/>
          <a:p>
            <a:r>
              <a:rPr lang="en-GB" dirty="0" err="1" smtClean="0"/>
              <a:t>Selektion</a:t>
            </a:r>
            <a:r>
              <a:rPr lang="en-GB" dirty="0" smtClean="0"/>
              <a:t> auf </a:t>
            </a:r>
            <a:r>
              <a:rPr lang="en-GB" dirty="0" err="1" smtClean="0"/>
              <a:t>Erbse</a:t>
            </a:r>
            <a:r>
              <a:rPr lang="en-GB" dirty="0" smtClean="0"/>
              <a:t> – </a:t>
            </a:r>
            <a:r>
              <a:rPr lang="en-GB" dirty="0" err="1" smtClean="0"/>
              <a:t>Bodenmikrobiom</a:t>
            </a:r>
            <a:r>
              <a:rPr lang="en-GB" dirty="0" smtClean="0"/>
              <a:t> </a:t>
            </a:r>
            <a:r>
              <a:rPr lang="en-GB" dirty="0" err="1" smtClean="0"/>
              <a:t>Wechselwirkung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Erhöhung</a:t>
            </a:r>
            <a:r>
              <a:rPr lang="en-GB" dirty="0" smtClean="0"/>
              <a:t> der </a:t>
            </a:r>
            <a:r>
              <a:rPr lang="en-GB" dirty="0" err="1" smtClean="0"/>
              <a:t>Resilienz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54" y="3248998"/>
            <a:ext cx="2430027" cy="1530017"/>
          </a:xfrm>
          <a:ln>
            <a:solidFill>
              <a:srgbClr val="FFFFFF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1954" y="1088975"/>
            <a:ext cx="4075597" cy="19800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21587B"/>
                </a:solidFill>
              </a:rPr>
              <a:t>Screening </a:t>
            </a:r>
            <a:r>
              <a:rPr lang="de-CH" sz="2000" b="0" dirty="0" smtClean="0"/>
              <a:t>von 30</a:t>
            </a:r>
            <a:r>
              <a:rPr lang="en-GB" sz="2000" b="0" dirty="0" smtClean="0"/>
              <a:t>0 </a:t>
            </a:r>
            <a:r>
              <a:rPr lang="en-GB" sz="2000" b="0" dirty="0" err="1" smtClean="0"/>
              <a:t>Erbsen</a:t>
            </a:r>
            <a:r>
              <a:rPr lang="en-GB" sz="2000" b="0" dirty="0" smtClean="0"/>
              <a:t> auf </a:t>
            </a:r>
            <a:r>
              <a:rPr lang="en-GB" sz="2000" b="0" dirty="0" err="1" smtClean="0"/>
              <a:t>Leguminosenmüdigkeit</a:t>
            </a:r>
            <a:r>
              <a:rPr lang="en-GB" sz="2000" b="0" dirty="0" smtClean="0"/>
              <a:t> </a:t>
            </a:r>
            <a:endParaRPr lang="de-CH" sz="2000" b="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21587B"/>
                </a:solidFill>
              </a:rPr>
              <a:t>Auswahl </a:t>
            </a:r>
            <a:r>
              <a:rPr lang="de-CH" sz="2000" b="0" dirty="0" smtClean="0"/>
              <a:t>von resistenten und anfälligen Erbsenlinien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b="0" dirty="0" smtClean="0">
                <a:solidFill>
                  <a:srgbClr val="21587B"/>
                </a:solidFill>
              </a:rPr>
              <a:t>Validierung im Feld</a:t>
            </a:r>
            <a:br>
              <a:rPr lang="de-CH" sz="2000" b="0" dirty="0" smtClean="0">
                <a:solidFill>
                  <a:srgbClr val="21587B"/>
                </a:solidFill>
              </a:rPr>
            </a:br>
            <a:r>
              <a:rPr lang="de-CH" sz="2000" b="0" dirty="0" smtClean="0"/>
              <a:t>(2-4 Standorte, 2 Jahre)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b="0" dirty="0" smtClean="0"/>
              <a:t>Entwicklung </a:t>
            </a:r>
            <a:r>
              <a:rPr lang="de-CH" sz="2000" b="0" dirty="0" smtClean="0">
                <a:solidFill>
                  <a:srgbClr val="21587B"/>
                </a:solidFill>
              </a:rPr>
              <a:t>Screening-Tool für Züchter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de-CH" sz="1800" b="0" dirty="0" smtClean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de-CH" sz="1800" b="0" dirty="0"/>
          </a:p>
        </p:txBody>
      </p:sp>
      <p:sp>
        <p:nvSpPr>
          <p:cNvPr id="15" name="Rectangle 14"/>
          <p:cNvSpPr/>
          <p:nvPr/>
        </p:nvSpPr>
        <p:spPr>
          <a:xfrm>
            <a:off x="6552022" y="4239009"/>
            <a:ext cx="1710019" cy="400110"/>
          </a:xfrm>
          <a:prstGeom prst="rect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Genotyp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2023" y="4890466"/>
            <a:ext cx="1710018" cy="338554"/>
          </a:xfrm>
          <a:prstGeom prst="rect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</a:rPr>
              <a:t>Wurzelexudate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56994" y="5499023"/>
            <a:ext cx="1917513" cy="646331"/>
          </a:xfrm>
          <a:prstGeom prst="rect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CH" dirty="0" smtClean="0">
                <a:solidFill>
                  <a:srgbClr val="FFFFFF"/>
                </a:solidFill>
              </a:rPr>
              <a:t>Mikrobielle</a:t>
            </a:r>
          </a:p>
          <a:p>
            <a:pPr algn="ctr"/>
            <a:r>
              <a:rPr lang="de-CH" dirty="0" smtClean="0">
                <a:solidFill>
                  <a:srgbClr val="FFFFFF"/>
                </a:solidFill>
              </a:rPr>
              <a:t>Zusammensetzung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9459" y="3630452"/>
            <a:ext cx="1721477" cy="338554"/>
          </a:xfrm>
          <a:prstGeom prst="rect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Pflanzenphänotyp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5400000">
            <a:off x="7272029" y="4059006"/>
            <a:ext cx="270004" cy="90001"/>
          </a:xfrm>
          <a:prstGeom prst="leftRightArrow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5400000">
            <a:off x="7272030" y="4689015"/>
            <a:ext cx="270004" cy="90001"/>
          </a:xfrm>
          <a:prstGeom prst="leftRightArrow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5400000">
            <a:off x="7272029" y="5319022"/>
            <a:ext cx="270004" cy="90001"/>
          </a:xfrm>
          <a:prstGeom prst="leftRightArrow">
            <a:avLst/>
          </a:prstGeom>
          <a:solidFill>
            <a:srgbClr val="2158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Kranker Boden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973" y="4779015"/>
            <a:ext cx="2430027" cy="144001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5" name="Picture 24" descr="IMG_20180626_18033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83" y="3248999"/>
            <a:ext cx="1620018" cy="153001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662001" y="1088974"/>
            <a:ext cx="3870043" cy="1890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de-CH" sz="2000" b="0" dirty="0" smtClean="0"/>
              <a:t>Quantifizierung der wichtigsten </a:t>
            </a:r>
            <a:r>
              <a:rPr lang="de-CH" sz="2000" b="0" dirty="0" smtClean="0">
                <a:solidFill>
                  <a:srgbClr val="21587B"/>
                </a:solidFill>
              </a:rPr>
              <a:t>Pathogene </a:t>
            </a:r>
            <a:r>
              <a:rPr lang="de-CH" sz="2000" b="0" dirty="0" smtClean="0"/>
              <a:t>und mikrobiellen </a:t>
            </a:r>
            <a:r>
              <a:rPr lang="de-CH" sz="2000" b="0" dirty="0" smtClean="0">
                <a:solidFill>
                  <a:srgbClr val="21587B"/>
                </a:solidFill>
              </a:rPr>
              <a:t>Antagonisten </a:t>
            </a:r>
            <a:r>
              <a:rPr lang="de-CH" sz="2000" b="0" dirty="0" smtClean="0"/>
              <a:t>(z.B. Mykorrhiza) in der Rhizosphäre der Erbse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b="0" dirty="0" smtClean="0"/>
              <a:t>Quantifizierung ausgewählter </a:t>
            </a:r>
            <a:r>
              <a:rPr lang="de-CH" sz="2000" b="0" dirty="0" smtClean="0">
                <a:solidFill>
                  <a:srgbClr val="21587B"/>
                </a:solidFill>
              </a:rPr>
              <a:t>Wurzelexudate </a:t>
            </a:r>
            <a:r>
              <a:rPr lang="de-CH" sz="2000" b="0" dirty="0" smtClean="0"/>
              <a:t>(z.B. </a:t>
            </a:r>
            <a:r>
              <a:rPr lang="de-CH" sz="2000" b="0" dirty="0" err="1" smtClean="0"/>
              <a:t>Flavonoide</a:t>
            </a:r>
            <a:r>
              <a:rPr lang="de-CH" sz="2000" b="0" dirty="0" smtClean="0"/>
              <a:t>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b="0" dirty="0" smtClean="0"/>
              <a:t>Untersuchung der Gesamtheit der </a:t>
            </a:r>
            <a:r>
              <a:rPr lang="de-CH" sz="2000" b="0" dirty="0" err="1" smtClean="0">
                <a:solidFill>
                  <a:schemeClr val="accent1">
                    <a:lumMod val="75000"/>
                  </a:schemeClr>
                </a:solidFill>
              </a:rPr>
              <a:t>Mikrobengemeinschaft</a:t>
            </a:r>
            <a:r>
              <a:rPr lang="de-CH" sz="2000" b="0" dirty="0" smtClean="0"/>
              <a:t> im Wurzelraum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de-CH" sz="1800" b="0" dirty="0" smtClean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de-CH" sz="1800" b="0" dirty="0" smtClean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endParaRPr lang="de-CH" sz="1800" b="0" dirty="0"/>
          </a:p>
        </p:txBody>
      </p:sp>
      <p:pic>
        <p:nvPicPr>
          <p:cNvPr id="27" name="Picture 26" descr="IMG_20180626_121422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55" y="4779015"/>
            <a:ext cx="1620018" cy="1440017"/>
          </a:xfrm>
          <a:prstGeom prst="rect">
            <a:avLst/>
          </a:prstGeom>
          <a:ln>
            <a:solidFill>
              <a:srgbClr val="FFFFFF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2951982" y="2957546"/>
            <a:ext cx="0" cy="18214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6404" y="4779015"/>
            <a:ext cx="42555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41973" y="4768650"/>
            <a:ext cx="0" cy="19003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499424" y="6284714"/>
            <a:ext cx="158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CH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de-CH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Lukas Wille</a:t>
            </a:r>
            <a:endParaRPr lang="de-CH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74323" cy="629700"/>
          </a:xfrm>
        </p:spPr>
        <p:txBody>
          <a:bodyPr/>
          <a:lstStyle/>
          <a:p>
            <a:r>
              <a:rPr lang="de-CH" dirty="0" smtClean="0"/>
              <a:t>Erbsen Screening im System Boden für Toleranz gegen Bodenmüdigkeit – Megaorganismus Pflanze + Mikrobiom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010" y="1598441"/>
            <a:ext cx="3316203" cy="45040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1954" y="1598441"/>
            <a:ext cx="47577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Probennahme</a:t>
            </a:r>
            <a:r>
              <a:rPr lang="en-US" sz="2000" dirty="0" smtClean="0">
                <a:latin typeface="+mj-lt"/>
              </a:rPr>
              <a:t> von </a:t>
            </a:r>
            <a:r>
              <a:rPr lang="en-US" sz="2000" dirty="0" err="1" smtClean="0">
                <a:latin typeface="+mj-lt"/>
              </a:rPr>
              <a:t>Wurzel</a:t>
            </a:r>
            <a:r>
              <a:rPr lang="en-US" sz="2000" dirty="0" smtClean="0">
                <a:latin typeface="+mj-lt"/>
              </a:rPr>
              <a:t> und </a:t>
            </a:r>
            <a:r>
              <a:rPr lang="en-US" sz="2000" dirty="0" err="1" smtClean="0">
                <a:latin typeface="+mj-lt"/>
              </a:rPr>
              <a:t>Rhizosphäre</a:t>
            </a:r>
            <a:r>
              <a:rPr lang="en-US" sz="2000" dirty="0" smtClean="0">
                <a:latin typeface="+mj-lt"/>
              </a:rPr>
              <a:t> </a:t>
            </a:r>
            <a:r>
              <a:rPr lang="de-DE" sz="2000" dirty="0">
                <a:latin typeface="+mj-lt"/>
              </a:rPr>
              <a:t>von anfälligen und toleranten </a:t>
            </a:r>
            <a:r>
              <a:rPr lang="de-DE" sz="2000" dirty="0" err="1" smtClean="0">
                <a:latin typeface="+mj-lt"/>
              </a:rPr>
              <a:t>Erbsengenotpyen</a:t>
            </a:r>
            <a:r>
              <a:rPr lang="de-DE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aus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Topf</a:t>
            </a:r>
            <a:r>
              <a:rPr lang="en-US" sz="2000" dirty="0" smtClean="0">
                <a:latin typeface="+mj-lt"/>
              </a:rPr>
              <a:t> und </a:t>
            </a:r>
            <a:r>
              <a:rPr lang="en-US" sz="2000" dirty="0" err="1" smtClean="0">
                <a:latin typeface="+mj-lt"/>
              </a:rPr>
              <a:t>Feldversuchen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mit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unterschiedlichem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Krankheitsdruck</a:t>
            </a:r>
            <a:endParaRPr lang="en-US" sz="2000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Isolation der DNA </a:t>
            </a:r>
          </a:p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Sequenzierung</a:t>
            </a:r>
            <a:r>
              <a:rPr lang="en-US" sz="2000" dirty="0" smtClean="0">
                <a:latin typeface="+mj-lt"/>
              </a:rPr>
              <a:t> der </a:t>
            </a:r>
            <a:r>
              <a:rPr lang="en-US" sz="2000" dirty="0" err="1" smtClean="0">
                <a:latin typeface="+mj-lt"/>
              </a:rPr>
              <a:t>Gesamtheit</a:t>
            </a:r>
            <a:r>
              <a:rPr lang="en-US" sz="2000" dirty="0" smtClean="0">
                <a:latin typeface="+mj-lt"/>
              </a:rPr>
              <a:t> der </a:t>
            </a:r>
            <a:r>
              <a:rPr lang="en-US" sz="2000" dirty="0" err="1" smtClean="0">
                <a:latin typeface="+mj-lt"/>
              </a:rPr>
              <a:t>Mikroorganismen</a:t>
            </a:r>
            <a:endParaRPr lang="en-US" sz="2000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taxonomische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Charakterisierung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  <a:cs typeface="Arial" panose="020B0604020202020204" pitchFamily="34" charset="0"/>
              </a:rPr>
              <a:t>→ </a:t>
            </a:r>
            <a:r>
              <a:rPr lang="en-US" sz="2000" dirty="0" err="1" smtClean="0">
                <a:latin typeface="+mj-lt"/>
              </a:rPr>
              <a:t>Identifizierung</a:t>
            </a:r>
            <a:r>
              <a:rPr lang="en-US" sz="2000" dirty="0" smtClean="0">
                <a:latin typeface="+mj-lt"/>
              </a:rPr>
              <a:t> der </a:t>
            </a:r>
            <a:r>
              <a:rPr lang="en-US" sz="2000" dirty="0" err="1" smtClean="0">
                <a:latin typeface="+mj-lt"/>
              </a:rPr>
              <a:t>Hauptschaderreger</a:t>
            </a:r>
            <a:r>
              <a:rPr lang="en-US" sz="2000" dirty="0" smtClean="0">
                <a:latin typeface="+mj-lt"/>
              </a:rPr>
              <a:t> und </a:t>
            </a:r>
            <a:r>
              <a:rPr lang="en-US" sz="2000" dirty="0" err="1" smtClean="0">
                <a:latin typeface="+mj-lt"/>
              </a:rPr>
              <a:t>potentieller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Gegenspieler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z.B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Clonostachys</a:t>
            </a:r>
            <a:r>
              <a:rPr lang="en-US" sz="2000" dirty="0">
                <a:latin typeface="+mj-lt"/>
              </a:rPr>
              <a:t>, Fusarium spp</a:t>
            </a:r>
            <a:r>
              <a:rPr lang="en-US" sz="2000" dirty="0" smtClean="0">
                <a:latin typeface="+mj-lt"/>
              </a:rPr>
              <a:t>.!?)</a:t>
            </a:r>
          </a:p>
          <a:p>
            <a:r>
              <a:rPr lang="en-US" sz="2000" dirty="0" smtClean="0">
                <a:latin typeface="+mj-lt"/>
                <a:cs typeface="Calibri" panose="020F0502020204030204" pitchFamily="34" charset="0"/>
              </a:rPr>
              <a:t>→ </a:t>
            </a:r>
            <a:r>
              <a:rPr lang="en-US" sz="2000" dirty="0" err="1" smtClean="0">
                <a:latin typeface="+mj-lt"/>
                <a:cs typeface="Calibri" panose="020F0502020204030204" pitchFamily="34" charset="0"/>
              </a:rPr>
              <a:t>Identifizierung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 der </a:t>
            </a:r>
            <a:r>
              <a:rPr lang="en-US" sz="2000" dirty="0" err="1" smtClean="0">
                <a:latin typeface="+mj-lt"/>
                <a:cs typeface="Calibri" panose="020F0502020204030204" pitchFamily="34" charset="0"/>
              </a:rPr>
              <a:t>Pflanzengene</a:t>
            </a:r>
            <a:r>
              <a:rPr lang="en-US" sz="2000" dirty="0" smtClean="0">
                <a:latin typeface="+mj-lt"/>
                <a:cs typeface="Calibri" panose="020F0502020204030204" pitchFamily="34" charset="0"/>
              </a:rPr>
              <a:t>, die </a:t>
            </a:r>
            <a:endParaRPr lang="en-US" sz="2000" dirty="0">
              <a:latin typeface="+mj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472010" y="6309636"/>
            <a:ext cx="244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CH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Dr. Pierre Hohmann et al. </a:t>
            </a:r>
            <a:endParaRPr lang="de-CH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91958" y="336749"/>
            <a:ext cx="7851188" cy="577652"/>
          </a:xfrm>
        </p:spPr>
        <p:txBody>
          <a:bodyPr/>
          <a:lstStyle/>
          <a:p>
            <a:r>
              <a:rPr lang="fr-CH" sz="3200" dirty="0" smtClean="0"/>
              <a:t>Screening </a:t>
            </a:r>
            <a:r>
              <a:rPr lang="fr-CH" sz="3200" dirty="0" err="1" smtClean="0"/>
              <a:t>auf</a:t>
            </a:r>
            <a:r>
              <a:rPr lang="fr-CH" sz="3200" dirty="0" smtClean="0"/>
              <a:t> </a:t>
            </a:r>
            <a:r>
              <a:rPr lang="fr-CH" sz="3200" dirty="0" err="1" smtClean="0"/>
              <a:t>Unkrauttoleranz</a:t>
            </a:r>
            <a:r>
              <a:rPr lang="fr-CH" sz="3200" dirty="0" smtClean="0"/>
              <a:t> </a:t>
            </a:r>
            <a:r>
              <a:rPr lang="fr-CH" sz="3200" dirty="0" err="1" smtClean="0"/>
              <a:t>bei</a:t>
            </a:r>
            <a:r>
              <a:rPr lang="fr-CH" sz="3200" dirty="0" smtClean="0"/>
              <a:t> Soja</a:t>
            </a:r>
            <a:endParaRPr lang="fr-CH" dirty="0"/>
          </a:p>
        </p:txBody>
      </p:sp>
      <p:sp>
        <p:nvSpPr>
          <p:cNvPr id="13" name="Rectangle 12"/>
          <p:cNvSpPr/>
          <p:nvPr/>
        </p:nvSpPr>
        <p:spPr>
          <a:xfrm>
            <a:off x="713332" y="1053687"/>
            <a:ext cx="71493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200" b="1" dirty="0" err="1" smtClean="0"/>
              <a:t>Unkrauteinsaaten</a:t>
            </a:r>
            <a:r>
              <a:rPr lang="fr-CH" sz="2200" b="1" dirty="0" smtClean="0"/>
              <a:t> 2016-2018</a:t>
            </a:r>
            <a:endParaRPr lang="en-US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1/3 </a:t>
            </a:r>
            <a:r>
              <a:rPr lang="en-US" sz="2200" dirty="0" err="1" smtClean="0"/>
              <a:t>Linse</a:t>
            </a:r>
            <a:r>
              <a:rPr lang="en-US" sz="2200" dirty="0" smtClean="0"/>
              <a:t> (</a:t>
            </a:r>
            <a:r>
              <a:rPr lang="en-US" sz="2200" i="1" dirty="0" smtClean="0"/>
              <a:t>Lens </a:t>
            </a:r>
            <a:r>
              <a:rPr lang="en-US" sz="2200" i="1" dirty="0" err="1" smtClean="0"/>
              <a:t>culinaris</a:t>
            </a:r>
            <a:r>
              <a:rPr lang="en-US" sz="22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1/2 </a:t>
            </a:r>
            <a:r>
              <a:rPr lang="en-US" sz="2200" dirty="0" err="1" smtClean="0"/>
              <a:t>Lein</a:t>
            </a:r>
            <a:r>
              <a:rPr lang="en-US" sz="2200" dirty="0" smtClean="0"/>
              <a:t> (</a:t>
            </a:r>
            <a:r>
              <a:rPr lang="en-US" sz="2200" i="1" dirty="0" err="1" smtClean="0"/>
              <a:t>Linum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usitatissimum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1/6 </a:t>
            </a:r>
            <a:r>
              <a:rPr lang="en-US" sz="2200" dirty="0" err="1" smtClean="0"/>
              <a:t>Buchweizen</a:t>
            </a:r>
            <a:r>
              <a:rPr lang="en-US" sz="2200" dirty="0" smtClean="0"/>
              <a:t> (</a:t>
            </a:r>
            <a:r>
              <a:rPr lang="en-US" sz="2200" i="1" dirty="0" err="1" smtClean="0"/>
              <a:t>Fagopyrum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esculentum</a:t>
            </a:r>
            <a:r>
              <a:rPr lang="en-US" sz="2200" dirty="0" smtClean="0"/>
              <a:t>) </a:t>
            </a:r>
          </a:p>
          <a:p>
            <a:r>
              <a:rPr lang="fr-CH" sz="2200" dirty="0" smtClean="0"/>
              <a:t>2 - 3 </a:t>
            </a:r>
            <a:r>
              <a:rPr lang="fr-CH" sz="2200" dirty="0" err="1" smtClean="0"/>
              <a:t>fache</a:t>
            </a:r>
            <a:r>
              <a:rPr lang="fr-CH" sz="2200" dirty="0" smtClean="0"/>
              <a:t> </a:t>
            </a:r>
            <a:r>
              <a:rPr lang="fr-CH" sz="2200" dirty="0" err="1" smtClean="0"/>
              <a:t>Kornzahl</a:t>
            </a:r>
            <a:r>
              <a:rPr lang="fr-CH" sz="2200" dirty="0" smtClean="0"/>
              <a:t> </a:t>
            </a:r>
            <a:r>
              <a:rPr lang="fr-CH" sz="2200" dirty="0" err="1" smtClean="0"/>
              <a:t>im</a:t>
            </a:r>
            <a:r>
              <a:rPr lang="fr-CH" sz="2200" dirty="0" smtClean="0"/>
              <a:t> </a:t>
            </a:r>
            <a:r>
              <a:rPr lang="fr-CH" sz="2200" dirty="0" err="1" smtClean="0"/>
              <a:t>Vergleich</a:t>
            </a:r>
            <a:r>
              <a:rPr lang="fr-CH" sz="2200" dirty="0" smtClean="0"/>
              <a:t> </a:t>
            </a:r>
            <a:r>
              <a:rPr lang="fr-CH" sz="2200" dirty="0" err="1" smtClean="0"/>
              <a:t>zu</a:t>
            </a:r>
            <a:r>
              <a:rPr lang="fr-CH" sz="2200" dirty="0" smtClean="0"/>
              <a:t> Soja mit 60 </a:t>
            </a:r>
            <a:r>
              <a:rPr lang="fr-CH" sz="2200" dirty="0" err="1" smtClean="0"/>
              <a:t>pl</a:t>
            </a:r>
            <a:r>
              <a:rPr lang="fr-CH" sz="2200" dirty="0" smtClean="0"/>
              <a:t>/m2 </a:t>
            </a:r>
            <a:endParaRPr lang="en-US" sz="2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82" y="3005679"/>
            <a:ext cx="6302627" cy="30600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31964" y="6129030"/>
            <a:ext cx="603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Soja ohne Einsaat		        Soja mit Unkrauteinsaat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881" y="1053687"/>
            <a:ext cx="2376001" cy="4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44450"/>
            <a:ext cx="8516938" cy="1143000"/>
          </a:xfrm>
        </p:spPr>
        <p:txBody>
          <a:bodyPr/>
          <a:lstStyle/>
          <a:p>
            <a:r>
              <a:rPr lang="de-CH" altLang="de-DE" sz="2600" dirty="0" smtClean="0">
                <a:ea typeface="ＭＳ Ｐゴシック" panose="020B0600070205080204" pitchFamily="34" charset="-128"/>
              </a:rPr>
              <a:t>Einsparung von Pflanzenschutzmittel durch Züchtung</a:t>
            </a:r>
            <a:endParaRPr lang="de-DE" altLang="de-DE" sz="2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54" y="602815"/>
            <a:ext cx="8280092" cy="561621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CH" altLang="de-DE" b="1" dirty="0" smtClean="0">
                <a:ea typeface="ＭＳ Ｐゴシック" panose="020B0600070205080204" pitchFamily="34" charset="-128"/>
              </a:rPr>
              <a:t>Verzicht auf Beizmittel</a:t>
            </a:r>
            <a:r>
              <a:rPr lang="de-CH" altLang="de-DE" sz="2000" b="1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CH" altLang="de-DE" sz="2000" dirty="0" smtClean="0">
                <a:ea typeface="ＭＳ Ｐゴシック" panose="020B0600070205080204" pitchFamily="34" charset="-128"/>
              </a:rPr>
              <a:t>Befall der Sämlinge mit </a:t>
            </a:r>
            <a:r>
              <a:rPr lang="de-CH" altLang="de-DE" sz="2000" b="1" dirty="0" smtClean="0">
                <a:ea typeface="ＭＳ Ｐゴシック" panose="020B0600070205080204" pitchFamily="34" charset="-128"/>
              </a:rPr>
              <a:t>samen-</a:t>
            </a:r>
            <a:r>
              <a:rPr lang="de-CH" altLang="de-DE" sz="2000" dirty="0" smtClean="0">
                <a:ea typeface="ＭＳ Ｐゴシック" panose="020B0600070205080204" pitchFamily="34" charset="-128"/>
              </a:rPr>
              <a:t> (Stinkbrand, </a:t>
            </a:r>
            <a:r>
              <a:rPr lang="de-CH" altLang="de-DE" sz="2000" dirty="0" err="1" smtClean="0">
                <a:ea typeface="ＭＳ Ｐゴシック" panose="020B0600070205080204" pitchFamily="34" charset="-128"/>
              </a:rPr>
              <a:t>Colletotrichum</a:t>
            </a:r>
            <a:r>
              <a:rPr lang="de-CH" altLang="de-DE" sz="2000" dirty="0" smtClean="0">
                <a:ea typeface="ＭＳ Ｐゴシック" panose="020B0600070205080204" pitchFamily="34" charset="-128"/>
              </a:rPr>
              <a:t>, </a:t>
            </a:r>
            <a:r>
              <a:rPr lang="de-CH" altLang="de-DE" sz="2000" dirty="0" err="1" smtClean="0">
                <a:ea typeface="ＭＳ Ｐゴシック" panose="020B0600070205080204" pitchFamily="34" charset="-128"/>
              </a:rPr>
              <a:t>Fusarium</a:t>
            </a:r>
            <a:r>
              <a:rPr lang="de-CH" altLang="de-DE" sz="2000" dirty="0" smtClean="0">
                <a:ea typeface="ＭＳ Ｐゴシック" panose="020B0600070205080204" pitchFamily="34" charset="-128"/>
              </a:rPr>
              <a:t>) und </a:t>
            </a:r>
            <a:r>
              <a:rPr lang="de-CH" altLang="de-DE" sz="2000" b="1" dirty="0" err="1" smtClean="0">
                <a:ea typeface="ＭＳ Ｐゴシック" panose="020B0600070205080204" pitchFamily="34" charset="-128"/>
              </a:rPr>
              <a:t>bodenbürtigen</a:t>
            </a:r>
            <a:r>
              <a:rPr lang="de-CH" altLang="de-DE" sz="2000" b="1" dirty="0" smtClean="0">
                <a:ea typeface="ＭＳ Ｐゴシック" panose="020B0600070205080204" pitchFamily="34" charset="-128"/>
              </a:rPr>
              <a:t> Krankheiten </a:t>
            </a:r>
            <a:r>
              <a:rPr lang="de-CH" altLang="de-DE" sz="2000" b="0" dirty="0" smtClean="0">
                <a:ea typeface="ＭＳ Ｐゴシック" panose="020B0600070205080204" pitchFamily="34" charset="-128"/>
              </a:rPr>
              <a:t>(Zwergbrand, </a:t>
            </a:r>
            <a:r>
              <a:rPr lang="de-CH" altLang="de-DE" sz="2000" b="0" dirty="0" err="1" smtClean="0">
                <a:ea typeface="ＭＳ Ｐゴシック" panose="020B0600070205080204" pitchFamily="34" charset="-128"/>
              </a:rPr>
              <a:t>Fusarien</a:t>
            </a:r>
            <a:r>
              <a:rPr lang="de-CH" altLang="de-DE" sz="2000" b="0" dirty="0" smtClean="0">
                <a:ea typeface="ＭＳ Ｐゴシック" panose="020B0600070205080204" pitchFamily="34" charset="-128"/>
              </a:rPr>
              <a:t>, </a:t>
            </a:r>
            <a:r>
              <a:rPr lang="de-CH" altLang="de-DE" sz="2000" b="0" dirty="0" err="1" smtClean="0">
                <a:ea typeface="ＭＳ Ｐゴシック" panose="020B0600070205080204" pitchFamily="34" charset="-128"/>
              </a:rPr>
              <a:t>Septoria</a:t>
            </a:r>
            <a:r>
              <a:rPr lang="de-CH" altLang="de-DE" sz="2000" b="0" dirty="0" smtClean="0">
                <a:ea typeface="ＭＳ Ｐゴシック" panose="020B0600070205080204" pitchFamily="34" charset="-128"/>
              </a:rPr>
              <a:t>,..) und Schädlingen (Nematoden, Maiswurzelbohrer)   </a:t>
            </a:r>
          </a:p>
          <a:p>
            <a:pPr>
              <a:lnSpc>
                <a:spcPct val="80000"/>
              </a:lnSpc>
            </a:pP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→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resistente Sorten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gesundes Saatgut mit 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hoher Keimkraft</a:t>
            </a:r>
          </a:p>
          <a:p>
            <a:pPr>
              <a:lnSpc>
                <a:spcPct val="80000"/>
              </a:lnSpc>
            </a:pPr>
            <a:r>
              <a:rPr lang="de-CH" altLang="de-DE" sz="2000" dirty="0" smtClean="0">
                <a:ea typeface="ＭＳ Ｐゴシック" panose="020B0600070205080204" pitchFamily="34" charset="-128"/>
              </a:rPr>
              <a:t>Krähenfrass</a:t>
            </a:r>
            <a:r>
              <a:rPr lang="de-CH" altLang="de-DE" sz="2000" b="0" dirty="0" smtClean="0">
                <a:ea typeface="ＭＳ Ｐゴシック" panose="020B0600070205080204" pitchFamily="34" charset="-128"/>
              </a:rPr>
              <a:t> 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→ Tiefere Aussaat,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höheres TKG</a:t>
            </a:r>
          </a:p>
          <a:p>
            <a:pPr>
              <a:lnSpc>
                <a:spcPct val="80000"/>
              </a:lnSpc>
              <a:buFontTx/>
              <a:buNone/>
            </a:pPr>
            <a:endParaRPr lang="de-CH" altLang="de-DE" sz="100" b="1" dirty="0" smtClean="0">
              <a:solidFill>
                <a:schemeClr val="accent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CH" altLang="de-DE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Verzicht auf Herbizide</a:t>
            </a:r>
          </a:p>
          <a:p>
            <a:pPr>
              <a:lnSpc>
                <a:spcPct val="80000"/>
              </a:lnSpc>
            </a:pPr>
            <a:r>
              <a:rPr lang="de-CH" altLang="de-DE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Unkrautkonkurrenz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→ Mechanische Bekämpfung, Fruchtfolge, 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Sorten mit rascher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Jugendentwicklung, Durchwurzelung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, Beschattung durch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Bestockung, Blattmasse oder Pflanzenhöhe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Toleranz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gegenüber Unkraut oder </a:t>
            </a:r>
            <a:r>
              <a:rPr lang="de-CH" altLang="de-DE" sz="2000" dirty="0" err="1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Striegelresistenz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de-CH" altLang="de-DE" sz="100" dirty="0">
              <a:solidFill>
                <a:schemeClr val="accent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CH" altLang="de-DE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Verzicht auf Fungizide, Insektizide, </a:t>
            </a:r>
            <a:r>
              <a:rPr lang="de-CH" altLang="de-DE" b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Nematizide</a:t>
            </a:r>
            <a:r>
              <a:rPr lang="de-CH" altLang="de-DE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CH" altLang="de-DE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Krankheiten und Schädlinge 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→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Resistente / tolerante Sorten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v.a.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quantitativ vererbte Resistenzen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verstärkte Nutzung morphologischer Schutzmechanismen 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Pflanzenlänge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de-CH" altLang="de-DE" sz="2000" dirty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Ä</a:t>
            </a:r>
            <a:r>
              <a:rPr lang="de-CH" altLang="de-DE" sz="2000" b="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hrenmorphologie, Wachsschicht</a:t>
            </a:r>
            <a:r>
              <a:rPr lang="de-CH" altLang="de-DE" sz="2000" b="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…)</a:t>
            </a:r>
          </a:p>
          <a:p>
            <a:pPr>
              <a:lnSpc>
                <a:spcPct val="80000"/>
              </a:lnSpc>
            </a:pPr>
            <a:endParaRPr lang="de-CH" altLang="de-DE" sz="100" dirty="0">
              <a:solidFill>
                <a:schemeClr val="accent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CH" altLang="de-DE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Verzicht </a:t>
            </a:r>
            <a:r>
              <a:rPr lang="de-CH" altLang="de-DE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auf </a:t>
            </a:r>
            <a:r>
              <a:rPr lang="de-CH" altLang="de-DE" sz="2000" b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Halmverkürzer</a:t>
            </a:r>
            <a:r>
              <a:rPr lang="de-CH" altLang="de-DE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 </a:t>
            </a:r>
            <a:r>
              <a:rPr lang="de-CH" altLang="de-DE" sz="2000" b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Abreifebeschleuniger</a:t>
            </a:r>
            <a:r>
              <a:rPr lang="de-CH" altLang="de-DE" sz="20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endParaRPr lang="de-CH" altLang="de-DE" sz="20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de-CH" altLang="de-DE" sz="2000" b="1" dirty="0">
                <a:ea typeface="ＭＳ Ｐゴシック" panose="020B0600070205080204" pitchFamily="34" charset="-128"/>
              </a:rPr>
              <a:t>Lager </a:t>
            </a:r>
            <a:r>
              <a:rPr lang="de-CH" altLang="de-D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→ </a:t>
            </a:r>
            <a:r>
              <a:rPr lang="de-CH" altLang="de-DE" sz="2000" dirty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standfeste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und auswuchstolerante Sorten</a:t>
            </a:r>
            <a:r>
              <a:rPr lang="de-CH" altLang="de-DE" sz="2000" dirty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,  </a:t>
            </a:r>
            <a:r>
              <a:rPr lang="de-CH" altLang="de-DE" sz="2000" dirty="0" smtClean="0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gleichmässige </a:t>
            </a:r>
            <a:r>
              <a:rPr lang="de-CH" altLang="de-DE" sz="2000" dirty="0" err="1">
                <a:solidFill>
                  <a:schemeClr val="accent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Abreife</a:t>
            </a:r>
            <a:endParaRPr lang="de-CH" altLang="de-DE" sz="2000" dirty="0">
              <a:solidFill>
                <a:schemeClr val="accent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6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4284663" y="6453188"/>
            <a:ext cx="4518025" cy="287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50BFF3-6A31-476B-AC82-0EA6DF727446}" type="slidenum">
              <a:rPr lang="de-DE" altLang="de-DE" sz="1000" b="0"/>
              <a:pPr/>
              <a:t>2</a:t>
            </a:fld>
            <a:endParaRPr lang="de-DE" altLang="de-DE" sz="1000" b="0"/>
          </a:p>
        </p:txBody>
      </p:sp>
    </p:spTree>
    <p:extLst>
      <p:ext uri="{BB962C8B-B14F-4D97-AF65-F5344CB8AC3E}">
        <p14:creationId xmlns:p14="http://schemas.microsoft.com/office/powerpoint/2010/main" val="2683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955" y="404813"/>
            <a:ext cx="8370733" cy="629700"/>
          </a:xfrm>
        </p:spPr>
        <p:txBody>
          <a:bodyPr/>
          <a:lstStyle/>
          <a:p>
            <a:r>
              <a:rPr lang="de-CH" altLang="de-DE" dirty="0" smtClean="0"/>
              <a:t>Welche Sorten stehen dem Biolandbau zur Verfügun</a:t>
            </a:r>
            <a:r>
              <a:rPr lang="de-CH" altLang="de-DE" dirty="0"/>
              <a:t>g</a:t>
            </a:r>
            <a:r>
              <a:rPr lang="de-CH" altLang="de-DE" dirty="0" smtClean="0"/>
              <a:t>: </a:t>
            </a:r>
            <a:endParaRPr lang="de-DE" alt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804" y="908972"/>
            <a:ext cx="8370734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altLang="de-DE" sz="2200" b="1" dirty="0" smtClean="0"/>
              <a:t>Sorten aus konventioneller Züchtung</a:t>
            </a:r>
            <a:r>
              <a:rPr lang="de-CH" altLang="de-DE" sz="2200" dirty="0" smtClean="0"/>
              <a:t>:                          </a:t>
            </a:r>
            <a:r>
              <a:rPr lang="de-CH" altLang="de-DE" sz="2200" dirty="0" smtClean="0">
                <a:solidFill>
                  <a:schemeClr val="accent1"/>
                </a:solidFill>
              </a:rPr>
              <a:t>Status quo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Selektion unter Anwendung von Beizmittel, Herbiziden, optimale Nährstoffversorgung 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Zuchtziele und Sortenentwicklung für Mainstream (konventionellen / IP Anbau)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Prüfen der zugelassenen Sorten (ausser GVO) auf Eignung im Biolandbau </a:t>
            </a:r>
            <a:r>
              <a:rPr lang="de-CH" altLang="de-DE" sz="2000" b="0" dirty="0" smtClean="0">
                <a:solidFill>
                  <a:schemeClr val="accent1"/>
                </a:solidFill>
              </a:rPr>
              <a:t>(Bio-Sortenversuche)</a:t>
            </a:r>
          </a:p>
          <a:p>
            <a:pPr lvl="1">
              <a:lnSpc>
                <a:spcPct val="80000"/>
              </a:lnSpc>
            </a:pPr>
            <a:endParaRPr lang="de-CH" altLang="de-DE" sz="1000" b="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de-CH" altLang="de-DE" sz="2200" b="1" dirty="0" smtClean="0"/>
              <a:t>Sorten aus Züchtung für den Biolandbau</a:t>
            </a:r>
            <a:r>
              <a:rPr lang="de-CH" altLang="de-DE" sz="2200" dirty="0" smtClean="0"/>
              <a:t>:          </a:t>
            </a:r>
            <a:r>
              <a:rPr lang="de-CH" altLang="de-DE" sz="2200" dirty="0" smtClean="0">
                <a:solidFill>
                  <a:schemeClr val="accent1"/>
                </a:solidFill>
              </a:rPr>
              <a:t>Produkt-orientiert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Berücksichtigung der Zuchtziele des Biolandbaus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Keine GVO (keine Protoplastenfusion)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Selektion teilweise unter Biolandbedingungen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Letzter Vermehrungsschritt unter Biobedingungen</a:t>
            </a:r>
          </a:p>
          <a:p>
            <a:pPr lvl="1">
              <a:lnSpc>
                <a:spcPct val="80000"/>
              </a:lnSpc>
            </a:pPr>
            <a:endParaRPr lang="de-CH" altLang="de-DE" sz="900" b="0" dirty="0" smtClean="0"/>
          </a:p>
          <a:p>
            <a:pPr>
              <a:lnSpc>
                <a:spcPct val="80000"/>
              </a:lnSpc>
            </a:pPr>
            <a:r>
              <a:rPr lang="de-CH" altLang="de-DE" sz="2200" b="1" dirty="0" smtClean="0"/>
              <a:t>Sorten aus biologischer Pflanzenzüchtu</a:t>
            </a:r>
            <a:r>
              <a:rPr lang="de-CH" altLang="de-DE" sz="2200" dirty="0" smtClean="0"/>
              <a:t>ng:</a:t>
            </a:r>
            <a:r>
              <a:rPr lang="de-CH" altLang="de-DE" sz="2200" dirty="0" smtClean="0">
                <a:solidFill>
                  <a:schemeClr val="accent1"/>
                </a:solidFill>
              </a:rPr>
              <a:t>           Prozess-orientiert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Züchtung spezifisch/ausschliesslich für den Biolandbau 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Alle Selektionsschritte unter ökologischen Bedingungen 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Züchtungstechniken im Einklang mit dem Biolandbau</a:t>
            </a:r>
          </a:p>
          <a:p>
            <a:pPr lvl="1">
              <a:lnSpc>
                <a:spcPct val="80000"/>
              </a:lnSpc>
            </a:pPr>
            <a:r>
              <a:rPr lang="de-CH" altLang="de-DE" sz="2000" b="0" dirty="0" smtClean="0"/>
              <a:t>Alle Vermehrungsschritte unter ökologischen Bedingungen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CH" altLang="de-DE" sz="1800" b="0" dirty="0" smtClean="0"/>
              <a:t>	</a:t>
            </a:r>
            <a:endParaRPr lang="de-DE" altLang="de-DE" sz="1800" b="0" dirty="0" smtClean="0"/>
          </a:p>
        </p:txBody>
      </p:sp>
      <p:sp>
        <p:nvSpPr>
          <p:cNvPr id="6148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294688" y="6475413"/>
            <a:ext cx="508000" cy="287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DD18CAB-2EB5-4530-A5B4-12E8792EA7CB}" type="slidenum">
              <a:rPr lang="de-DE" altLang="de-DE" sz="1300" b="0"/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de-DE" altLang="de-DE" sz="1300" b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618" y="5040490"/>
            <a:ext cx="932769" cy="9815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027" y="5040490"/>
            <a:ext cx="1060313" cy="8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8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433" y="548968"/>
            <a:ext cx="8498810" cy="538163"/>
          </a:xfrm>
        </p:spPr>
        <p:txBody>
          <a:bodyPr/>
          <a:lstStyle/>
          <a:p>
            <a:r>
              <a:rPr lang="de-CH" dirty="0" smtClean="0"/>
              <a:t>Ziele der Biozüchtung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432" y="1087131"/>
            <a:ext cx="8276615" cy="3529013"/>
          </a:xfrm>
        </p:spPr>
        <p:txBody>
          <a:bodyPr/>
          <a:lstStyle/>
          <a:p>
            <a:r>
              <a:rPr lang="de-CH" sz="2200" b="1" dirty="0" smtClean="0"/>
              <a:t>Ökologische Intensivierung der Bioproduktion durch </a:t>
            </a:r>
            <a:endParaRPr lang="de-CH" sz="2200" b="1" dirty="0"/>
          </a:p>
          <a:p>
            <a:pPr lvl="1"/>
            <a:r>
              <a:rPr lang="de-CH" sz="2000" dirty="0" smtClean="0"/>
              <a:t>Gezielte Züchtung für die Zielumwelt mit geschlossenen Kreisläufen</a:t>
            </a:r>
            <a:endParaRPr lang="de-CH" sz="2000" dirty="0"/>
          </a:p>
          <a:p>
            <a:pPr lvl="1"/>
            <a:r>
              <a:rPr lang="de-CH" sz="2000" dirty="0" smtClean="0"/>
              <a:t>Selektion für bestimmte Merkmale, wie Resistenz gegen samen- oder </a:t>
            </a:r>
            <a:r>
              <a:rPr lang="de-CH" sz="2000" dirty="0" err="1" smtClean="0"/>
              <a:t>bodenbürtige</a:t>
            </a:r>
            <a:r>
              <a:rPr lang="de-CH" sz="2000" dirty="0" smtClean="0"/>
              <a:t> Krankheiten, Unkrautkonkurrenz, Nährstoffeffizienz</a:t>
            </a:r>
            <a:endParaRPr lang="de-CH" sz="2000" dirty="0"/>
          </a:p>
          <a:p>
            <a:pPr lvl="1"/>
            <a:r>
              <a:rPr lang="de-CH" sz="2000" dirty="0" smtClean="0"/>
              <a:t>Berücksichtigung der Ansprüche and Erwartungen der Landwirte, Verarbeiter und Konsumenten</a:t>
            </a:r>
            <a:endParaRPr lang="de-CH" sz="2000" dirty="0"/>
          </a:p>
          <a:p>
            <a:pPr lvl="1"/>
            <a:r>
              <a:rPr lang="de-CH" sz="2000" dirty="0"/>
              <a:t>Alternative </a:t>
            </a:r>
            <a:r>
              <a:rPr lang="de-CH" sz="2000" dirty="0" smtClean="0"/>
              <a:t>Züchtungsprogramme mit biokompatiblen Methoden</a:t>
            </a:r>
            <a:endParaRPr lang="de-CH" sz="2000" dirty="0"/>
          </a:p>
          <a:p>
            <a:pPr marL="272653" lvl="1" indent="0">
              <a:buNone/>
            </a:pPr>
            <a:endParaRPr lang="de-CH" sz="1400" dirty="0"/>
          </a:p>
          <a:p>
            <a:r>
              <a:rPr lang="de-CH" sz="2200" b="1" dirty="0" smtClean="0"/>
              <a:t>Beitrag zu einer nachhaltigeren Lebensmittelproduktion durch</a:t>
            </a:r>
            <a:endParaRPr lang="de-CH" sz="2200" b="1" dirty="0"/>
          </a:p>
          <a:p>
            <a:pPr lvl="1"/>
            <a:r>
              <a:rPr lang="de-CH" sz="2000" dirty="0" smtClean="0"/>
              <a:t>Vielfalt an Kulturarten auf Betriebsebene um Risiko des Ertragsausfalls zu minimieren </a:t>
            </a:r>
            <a:endParaRPr lang="de-CH" sz="2000" dirty="0"/>
          </a:p>
          <a:p>
            <a:pPr lvl="1"/>
            <a:r>
              <a:rPr lang="de-CH" sz="2000" dirty="0" smtClean="0"/>
              <a:t>Funktionelle Biodiversität auf Feldebene für ein hohes Mass an Selbstregulation und geschlossene Kreisläufe</a:t>
            </a:r>
            <a:endParaRPr lang="de-CH" sz="2000" dirty="0"/>
          </a:p>
          <a:p>
            <a:pPr lvl="1"/>
            <a:r>
              <a:rPr lang="de-CH" sz="2000" dirty="0"/>
              <a:t>Sicherung und Weiterentwicklung der genetischen Ressourcen für künftige Generationen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371203" y="6309032"/>
            <a:ext cx="508000" cy="2155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A9A6A-E155-44B0-8720-4A44C240362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84963" cy="629700"/>
          </a:xfrm>
        </p:spPr>
        <p:txBody>
          <a:bodyPr/>
          <a:lstStyle/>
          <a:p>
            <a:r>
              <a:rPr lang="de-CH" altLang="de-DE" sz="2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Züchtung für komplexe Systeme im Biolandbau</a:t>
            </a:r>
          </a:p>
        </p:txBody>
      </p:sp>
      <p:sp>
        <p:nvSpPr>
          <p:cNvPr id="5222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84663" y="6561701"/>
            <a:ext cx="4518025" cy="287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497DBD-9096-461C-816D-2CE827499758}" type="slidenum">
              <a:rPr lang="de-DE" altLang="de-DE" sz="1300" b="0">
                <a:solidFill>
                  <a:srgbClr val="00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de-DE" altLang="de-DE" sz="1300" b="0">
              <a:solidFill>
                <a:srgbClr val="000000"/>
              </a:solidFill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2702488"/>
            <a:ext cx="1260475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575" y="1664263"/>
            <a:ext cx="1271588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702488"/>
            <a:ext cx="8270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1" name="Textfeld 8"/>
          <p:cNvSpPr txBox="1">
            <a:spLocks noChangeArrowheads="1"/>
          </p:cNvSpPr>
          <p:nvPr/>
        </p:nvSpPr>
        <p:spPr bwMode="auto">
          <a:xfrm>
            <a:off x="539750" y="1521388"/>
            <a:ext cx="3240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Pflanzen </a:t>
            </a:r>
            <a:r>
              <a:rPr lang="de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– Pflanzen Wechselwirkungen</a:t>
            </a:r>
          </a:p>
        </p:txBody>
      </p:sp>
      <p:sp>
        <p:nvSpPr>
          <p:cNvPr id="52232" name="Textfeld 8"/>
          <p:cNvSpPr txBox="1">
            <a:spLocks noChangeArrowheads="1"/>
          </p:cNvSpPr>
          <p:nvPr/>
        </p:nvSpPr>
        <p:spPr bwMode="auto">
          <a:xfrm>
            <a:off x="3057525" y="5469501"/>
            <a:ext cx="4232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Blip>
                <a:blip r:embed="rId2"/>
              </a:buBlip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Pflanzen </a:t>
            </a:r>
            <a:r>
              <a:rPr lang="de-CH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de-CH" altLang="de-DE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Boden-Mikroorganismen </a:t>
            </a:r>
            <a:r>
              <a:rPr lang="de-CH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Wechselwirkungen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27688" y="1846568"/>
            <a:ext cx="26765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Pflanzen-Fauna-Mikroorganismen Wechselwirkungen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de-CH" sz="1600" dirty="0">
              <a:solidFill>
                <a:prstClr val="black"/>
              </a:solidFill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2234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763" y="2327838"/>
            <a:ext cx="215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477188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588" y="3232713"/>
            <a:ext cx="102235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reihandform 14"/>
          <p:cNvSpPr/>
          <p:nvPr/>
        </p:nvSpPr>
        <p:spPr>
          <a:xfrm>
            <a:off x="339725" y="4294751"/>
            <a:ext cx="7654925" cy="158750"/>
          </a:xfrm>
          <a:custGeom>
            <a:avLst/>
            <a:gdLst>
              <a:gd name="connsiteX0" fmla="*/ 0 w 7653867"/>
              <a:gd name="connsiteY0" fmla="*/ 75728 h 158288"/>
              <a:gd name="connsiteX1" fmla="*/ 688622 w 7653867"/>
              <a:gd name="connsiteY1" fmla="*/ 19284 h 158288"/>
              <a:gd name="connsiteX2" fmla="*/ 711200 w 7653867"/>
              <a:gd name="connsiteY2" fmla="*/ 7995 h 158288"/>
              <a:gd name="connsiteX3" fmla="*/ 1151467 w 7653867"/>
              <a:gd name="connsiteY3" fmla="*/ 132173 h 158288"/>
              <a:gd name="connsiteX4" fmla="*/ 1546578 w 7653867"/>
              <a:gd name="connsiteY4" fmla="*/ 30573 h 158288"/>
              <a:gd name="connsiteX5" fmla="*/ 1930400 w 7653867"/>
              <a:gd name="connsiteY5" fmla="*/ 75728 h 158288"/>
              <a:gd name="connsiteX6" fmla="*/ 2494844 w 7653867"/>
              <a:gd name="connsiteY6" fmla="*/ 75728 h 158288"/>
              <a:gd name="connsiteX7" fmla="*/ 2675467 w 7653867"/>
              <a:gd name="connsiteY7" fmla="*/ 53150 h 158288"/>
              <a:gd name="connsiteX8" fmla="*/ 3048000 w 7653867"/>
              <a:gd name="connsiteY8" fmla="*/ 143461 h 158288"/>
              <a:gd name="connsiteX9" fmla="*/ 3635022 w 7653867"/>
              <a:gd name="connsiteY9" fmla="*/ 87017 h 158288"/>
              <a:gd name="connsiteX10" fmla="*/ 4334933 w 7653867"/>
              <a:gd name="connsiteY10" fmla="*/ 41861 h 158288"/>
              <a:gd name="connsiteX11" fmla="*/ 5238044 w 7653867"/>
              <a:gd name="connsiteY11" fmla="*/ 154750 h 158288"/>
              <a:gd name="connsiteX12" fmla="*/ 5779911 w 7653867"/>
              <a:gd name="connsiteY12" fmla="*/ 120884 h 158288"/>
              <a:gd name="connsiteX13" fmla="*/ 6434667 w 7653867"/>
              <a:gd name="connsiteY13" fmla="*/ 30573 h 158288"/>
              <a:gd name="connsiteX14" fmla="*/ 6931378 w 7653867"/>
              <a:gd name="connsiteY14" fmla="*/ 120884 h 158288"/>
              <a:gd name="connsiteX15" fmla="*/ 7360356 w 7653867"/>
              <a:gd name="connsiteY15" fmla="*/ 75728 h 158288"/>
              <a:gd name="connsiteX16" fmla="*/ 7653867 w 7653867"/>
              <a:gd name="connsiteY16" fmla="*/ 132173 h 15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53867" h="158288">
                <a:moveTo>
                  <a:pt x="0" y="75728"/>
                </a:moveTo>
                <a:lnTo>
                  <a:pt x="688622" y="19284"/>
                </a:lnTo>
                <a:cubicBezTo>
                  <a:pt x="807155" y="7995"/>
                  <a:pt x="634059" y="-10820"/>
                  <a:pt x="711200" y="7995"/>
                </a:cubicBezTo>
                <a:cubicBezTo>
                  <a:pt x="788341" y="26810"/>
                  <a:pt x="1012237" y="128410"/>
                  <a:pt x="1151467" y="132173"/>
                </a:cubicBezTo>
                <a:cubicBezTo>
                  <a:pt x="1290697" y="135936"/>
                  <a:pt x="1416756" y="39980"/>
                  <a:pt x="1546578" y="30573"/>
                </a:cubicBezTo>
                <a:cubicBezTo>
                  <a:pt x="1676400" y="21165"/>
                  <a:pt x="1772356" y="68202"/>
                  <a:pt x="1930400" y="75728"/>
                </a:cubicBezTo>
                <a:cubicBezTo>
                  <a:pt x="2088444" y="83254"/>
                  <a:pt x="2370666" y="79491"/>
                  <a:pt x="2494844" y="75728"/>
                </a:cubicBezTo>
                <a:cubicBezTo>
                  <a:pt x="2619022" y="71965"/>
                  <a:pt x="2583274" y="41861"/>
                  <a:pt x="2675467" y="53150"/>
                </a:cubicBezTo>
                <a:cubicBezTo>
                  <a:pt x="2767660" y="64439"/>
                  <a:pt x="2888074" y="137817"/>
                  <a:pt x="3048000" y="143461"/>
                </a:cubicBezTo>
                <a:cubicBezTo>
                  <a:pt x="3207926" y="149105"/>
                  <a:pt x="3420533" y="103950"/>
                  <a:pt x="3635022" y="87017"/>
                </a:cubicBezTo>
                <a:cubicBezTo>
                  <a:pt x="3849511" y="70084"/>
                  <a:pt x="4067763" y="30572"/>
                  <a:pt x="4334933" y="41861"/>
                </a:cubicBezTo>
                <a:cubicBezTo>
                  <a:pt x="4602103" y="53150"/>
                  <a:pt x="4997214" y="141580"/>
                  <a:pt x="5238044" y="154750"/>
                </a:cubicBezTo>
                <a:cubicBezTo>
                  <a:pt x="5478874" y="167920"/>
                  <a:pt x="5580474" y="141580"/>
                  <a:pt x="5779911" y="120884"/>
                </a:cubicBezTo>
                <a:cubicBezTo>
                  <a:pt x="5979348" y="100188"/>
                  <a:pt x="6242756" y="30573"/>
                  <a:pt x="6434667" y="30573"/>
                </a:cubicBezTo>
                <a:cubicBezTo>
                  <a:pt x="6626578" y="30573"/>
                  <a:pt x="6777097" y="113358"/>
                  <a:pt x="6931378" y="120884"/>
                </a:cubicBezTo>
                <a:cubicBezTo>
                  <a:pt x="7085659" y="128410"/>
                  <a:pt x="7239941" y="73847"/>
                  <a:pt x="7360356" y="75728"/>
                </a:cubicBezTo>
                <a:cubicBezTo>
                  <a:pt x="7480771" y="77609"/>
                  <a:pt x="7603067" y="124647"/>
                  <a:pt x="7653867" y="132173"/>
                </a:cubicBezTo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prstClr val="white"/>
              </a:solidFill>
            </a:endParaRPr>
          </a:p>
        </p:txBody>
      </p:sp>
      <p:pic>
        <p:nvPicPr>
          <p:cNvPr id="52238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7795">
            <a:off x="3362325" y="4536051"/>
            <a:ext cx="471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516250"/>
            <a:ext cx="8021970" cy="4309944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9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de-CH" dirty="0"/>
              <a:t>Vorstufenselektion auf </a:t>
            </a:r>
            <a:r>
              <a:rPr lang="de-CH" b="1" dirty="0" err="1"/>
              <a:t>Anthraknosetoleranz</a:t>
            </a:r>
            <a:r>
              <a:rPr lang="de-CH" b="1" dirty="0"/>
              <a:t> bei Weisser </a:t>
            </a:r>
            <a:r>
              <a:rPr lang="de-CH" b="1" dirty="0" smtClean="0"/>
              <a:t>Lupine inkl. Saatgutbehandlung</a:t>
            </a:r>
            <a:r>
              <a:rPr lang="de-CH" b="1" dirty="0" smtClean="0">
                <a:solidFill>
                  <a:srgbClr val="2F6C86"/>
                </a:solidFill>
              </a:rPr>
              <a:t>, </a:t>
            </a:r>
            <a:r>
              <a:rPr lang="de-CH" sz="2000" dirty="0" err="1">
                <a:solidFill>
                  <a:srgbClr val="2F6C86"/>
                </a:solidFill>
              </a:rPr>
              <a:t>FiBL</a:t>
            </a:r>
            <a:r>
              <a:rPr lang="de-CH" sz="2000" dirty="0">
                <a:solidFill>
                  <a:srgbClr val="2F6C86"/>
                </a:solidFill>
              </a:rPr>
              <a:t>, </a:t>
            </a:r>
            <a:r>
              <a:rPr lang="de-CH" sz="2000" dirty="0" smtClean="0">
                <a:solidFill>
                  <a:srgbClr val="2F6C86"/>
                </a:solidFill>
              </a:rPr>
              <a:t>GZPK, </a:t>
            </a:r>
            <a:r>
              <a:rPr lang="de-CH" sz="2000" dirty="0" err="1" smtClean="0">
                <a:solidFill>
                  <a:srgbClr val="2F6C86"/>
                </a:solidFill>
              </a:rPr>
              <a:t>Sativa</a:t>
            </a:r>
            <a:r>
              <a:rPr lang="de-CH" sz="2000" dirty="0" smtClean="0">
                <a:solidFill>
                  <a:srgbClr val="2F6C86"/>
                </a:solidFill>
              </a:rPr>
              <a:t>, ETHZ, CREA Lodi, LBI, Eric von Baer, Feldsaaten Freudenberger</a:t>
            </a:r>
            <a:endParaRPr lang="de-CH" dirty="0">
              <a:solidFill>
                <a:srgbClr val="2F6C86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Verbesserung </a:t>
            </a:r>
            <a:r>
              <a:rPr lang="de-CH" dirty="0"/>
              <a:t>der </a:t>
            </a:r>
            <a:r>
              <a:rPr lang="de-CH" b="1" dirty="0"/>
              <a:t>Toleranz der Erbse gegenüber </a:t>
            </a:r>
            <a:r>
              <a:rPr lang="de-CH" b="1" dirty="0" smtClean="0"/>
              <a:t>Bodenmüdigkeit inkl. Bodenmikrobiom,</a:t>
            </a:r>
            <a:r>
              <a:rPr lang="de-CH" b="1" dirty="0" smtClean="0">
                <a:solidFill>
                  <a:srgbClr val="2F6C86"/>
                </a:solidFill>
              </a:rPr>
              <a:t> </a:t>
            </a:r>
            <a:r>
              <a:rPr lang="de-CH" sz="2000" dirty="0" err="1" smtClean="0">
                <a:solidFill>
                  <a:srgbClr val="2F6C86"/>
                </a:solidFill>
              </a:rPr>
              <a:t>FiBL</a:t>
            </a:r>
            <a:r>
              <a:rPr lang="de-CH" sz="2000" dirty="0" smtClean="0">
                <a:solidFill>
                  <a:srgbClr val="2F6C86"/>
                </a:solidFill>
              </a:rPr>
              <a:t>, GZPK, ETHZ, ITAB, AREI</a:t>
            </a:r>
            <a:endParaRPr lang="de-CH" sz="2000" dirty="0" smtClean="0"/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Selektion auf </a:t>
            </a:r>
            <a:r>
              <a:rPr lang="de-CH" b="1" dirty="0" smtClean="0"/>
              <a:t>Unkrautunterdrückung bei Soja, </a:t>
            </a:r>
            <a:r>
              <a:rPr lang="de-CH" sz="2000" dirty="0" err="1" smtClean="0">
                <a:solidFill>
                  <a:schemeClr val="accent1"/>
                </a:solidFill>
              </a:rPr>
              <a:t>FiBL</a:t>
            </a:r>
            <a:r>
              <a:rPr lang="de-CH" sz="2000" dirty="0" smtClean="0">
                <a:solidFill>
                  <a:schemeClr val="accent1"/>
                </a:solidFill>
              </a:rPr>
              <a:t> &amp; </a:t>
            </a:r>
            <a:r>
              <a:rPr lang="de-CH" sz="2000" dirty="0" err="1" smtClean="0">
                <a:solidFill>
                  <a:schemeClr val="accent1"/>
                </a:solidFill>
              </a:rPr>
              <a:t>Agroscope</a:t>
            </a: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Verbesserte </a:t>
            </a:r>
            <a:r>
              <a:rPr lang="de-CH" b="1" dirty="0" smtClean="0"/>
              <a:t>Krankheitstoleranzen beim Apfel</a:t>
            </a:r>
            <a:r>
              <a:rPr lang="de-CH" sz="2000" b="1" dirty="0" smtClean="0"/>
              <a:t>, </a:t>
            </a:r>
            <a:r>
              <a:rPr lang="de-CH" sz="2000" dirty="0" err="1">
                <a:solidFill>
                  <a:schemeClr val="accent1"/>
                </a:solidFill>
              </a:rPr>
              <a:t>FiBL</a:t>
            </a:r>
            <a:r>
              <a:rPr lang="de-CH" sz="2000" dirty="0">
                <a:solidFill>
                  <a:schemeClr val="accent1"/>
                </a:solidFill>
              </a:rPr>
              <a:t> &amp; </a:t>
            </a:r>
            <a:r>
              <a:rPr lang="de-CH" sz="2000" dirty="0" err="1">
                <a:solidFill>
                  <a:schemeClr val="accent1"/>
                </a:solidFill>
              </a:rPr>
              <a:t>Poma</a:t>
            </a:r>
            <a:r>
              <a:rPr lang="de-CH" sz="2000" dirty="0">
                <a:solidFill>
                  <a:schemeClr val="accent1"/>
                </a:solidFill>
              </a:rPr>
              <a:t> </a:t>
            </a:r>
            <a:r>
              <a:rPr lang="de-CH" sz="2000" dirty="0" err="1">
                <a:solidFill>
                  <a:schemeClr val="accent1"/>
                </a:solidFill>
              </a:rPr>
              <a:t>Culta</a:t>
            </a:r>
            <a:r>
              <a:rPr lang="de-CH" sz="2000" dirty="0">
                <a:solidFill>
                  <a:schemeClr val="accent1"/>
                </a:solidFill>
              </a:rPr>
              <a:t> &amp; </a:t>
            </a:r>
            <a:r>
              <a:rPr lang="de-CH" sz="2000" dirty="0" err="1">
                <a:solidFill>
                  <a:schemeClr val="accent1"/>
                </a:solidFill>
              </a:rPr>
              <a:t>Agroscope</a:t>
            </a:r>
            <a:endParaRPr lang="de-CH" sz="2000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Verbesserte </a:t>
            </a:r>
            <a:r>
              <a:rPr lang="de-CH" b="1" dirty="0" smtClean="0"/>
              <a:t>Monilia </a:t>
            </a:r>
            <a:r>
              <a:rPr lang="de-CH" b="1" dirty="0"/>
              <a:t>Toleranz bei Aprikose</a:t>
            </a:r>
            <a:r>
              <a:rPr lang="de-CH" dirty="0"/>
              <a:t>, </a:t>
            </a:r>
            <a:r>
              <a:rPr lang="de-CH" sz="2000" dirty="0" err="1">
                <a:solidFill>
                  <a:schemeClr val="accent1"/>
                </a:solidFill>
              </a:rPr>
              <a:t>Agroscope</a:t>
            </a:r>
            <a:r>
              <a:rPr lang="de-CH" sz="2000" dirty="0">
                <a:solidFill>
                  <a:schemeClr val="accent1"/>
                </a:solidFill>
              </a:rPr>
              <a:t> &amp; </a:t>
            </a:r>
            <a:r>
              <a:rPr lang="de-CH" sz="2000" dirty="0" err="1">
                <a:solidFill>
                  <a:schemeClr val="accent1"/>
                </a:solidFill>
              </a:rPr>
              <a:t>FiBL</a:t>
            </a:r>
            <a:endParaRPr lang="de-CH" sz="2000" dirty="0">
              <a:solidFill>
                <a:schemeClr val="accent1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9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Toleranz gegen </a:t>
            </a:r>
            <a:r>
              <a:rPr lang="de-CH" b="1" dirty="0" smtClean="0"/>
              <a:t>Wurzelbohrer und saugende Insekten bei Baumwolle durch partizipative Züchtung in Indien</a:t>
            </a:r>
            <a:r>
              <a:rPr lang="de-CH" dirty="0" smtClean="0">
                <a:solidFill>
                  <a:srgbClr val="2F6C86"/>
                </a:solidFill>
              </a:rPr>
              <a:t>, </a:t>
            </a:r>
            <a:r>
              <a:rPr lang="de-CH" sz="2000" dirty="0" smtClean="0">
                <a:solidFill>
                  <a:srgbClr val="2F6C86"/>
                </a:solidFill>
              </a:rPr>
              <a:t>FiBL, </a:t>
            </a:r>
            <a:r>
              <a:rPr lang="de-CH" sz="2000" dirty="0" err="1" smtClean="0">
                <a:solidFill>
                  <a:srgbClr val="2F6C86"/>
                </a:solidFill>
              </a:rPr>
              <a:t>Chetna</a:t>
            </a:r>
            <a:r>
              <a:rPr lang="de-CH" sz="2000" dirty="0" smtClean="0">
                <a:solidFill>
                  <a:srgbClr val="2F6C86"/>
                </a:solidFill>
              </a:rPr>
              <a:t> Organic, </a:t>
            </a:r>
            <a:r>
              <a:rPr lang="de-CH" sz="2000" dirty="0" err="1" smtClean="0">
                <a:solidFill>
                  <a:srgbClr val="2F6C86"/>
                </a:solidFill>
              </a:rPr>
              <a:t>Pratibha</a:t>
            </a:r>
            <a:r>
              <a:rPr lang="de-CH" sz="2000" dirty="0" smtClean="0">
                <a:solidFill>
                  <a:srgbClr val="2F6C86"/>
                </a:solidFill>
              </a:rPr>
              <a:t>, </a:t>
            </a:r>
            <a:r>
              <a:rPr lang="de-CH" sz="2000" dirty="0" err="1" smtClean="0">
                <a:solidFill>
                  <a:srgbClr val="2F6C86"/>
                </a:solidFill>
              </a:rPr>
              <a:t>CottonConnect</a:t>
            </a:r>
            <a:r>
              <a:rPr lang="de-CH" sz="2000" dirty="0" smtClean="0">
                <a:solidFill>
                  <a:srgbClr val="2F6C86"/>
                </a:solidFill>
              </a:rPr>
              <a:t>, Action </a:t>
            </a:r>
            <a:r>
              <a:rPr lang="de-CH" sz="2000" dirty="0" err="1" smtClean="0">
                <a:solidFill>
                  <a:srgbClr val="2F6C86"/>
                </a:solidFill>
              </a:rPr>
              <a:t>for</a:t>
            </a:r>
            <a:r>
              <a:rPr lang="de-CH" sz="2000" dirty="0" smtClean="0">
                <a:solidFill>
                  <a:srgbClr val="2F6C86"/>
                </a:solidFill>
              </a:rPr>
              <a:t> </a:t>
            </a:r>
            <a:r>
              <a:rPr lang="de-CH" sz="2000" dirty="0" err="1" smtClean="0">
                <a:solidFill>
                  <a:srgbClr val="2F6C86"/>
                </a:solidFill>
              </a:rPr>
              <a:t>Social</a:t>
            </a:r>
            <a:r>
              <a:rPr lang="de-CH" sz="2000" dirty="0" smtClean="0">
                <a:solidFill>
                  <a:srgbClr val="2F6C86"/>
                </a:solidFill>
              </a:rPr>
              <a:t> </a:t>
            </a:r>
            <a:r>
              <a:rPr lang="de-CH" sz="2000" dirty="0" err="1" smtClean="0">
                <a:solidFill>
                  <a:srgbClr val="2F6C86"/>
                </a:solidFill>
              </a:rPr>
              <a:t>Advancement</a:t>
            </a:r>
            <a:r>
              <a:rPr lang="de-CH" sz="2000" dirty="0" smtClean="0">
                <a:solidFill>
                  <a:srgbClr val="2F6C86"/>
                </a:solidFill>
              </a:rPr>
              <a:t>, Center </a:t>
            </a:r>
            <a:r>
              <a:rPr lang="de-CH" sz="2000" dirty="0" err="1" smtClean="0">
                <a:solidFill>
                  <a:srgbClr val="2F6C86"/>
                </a:solidFill>
              </a:rPr>
              <a:t>for</a:t>
            </a:r>
            <a:r>
              <a:rPr lang="de-CH" sz="2000" dirty="0" smtClean="0">
                <a:solidFill>
                  <a:srgbClr val="2F6C86"/>
                </a:solidFill>
              </a:rPr>
              <a:t> </a:t>
            </a:r>
            <a:r>
              <a:rPr lang="de-CH" sz="2000" dirty="0" err="1" smtClean="0">
                <a:solidFill>
                  <a:srgbClr val="2F6C86"/>
                </a:solidFill>
              </a:rPr>
              <a:t>Sustainable</a:t>
            </a:r>
            <a:r>
              <a:rPr lang="de-CH" sz="2000" dirty="0" smtClean="0">
                <a:solidFill>
                  <a:srgbClr val="2F6C86"/>
                </a:solidFill>
              </a:rPr>
              <a:t> </a:t>
            </a:r>
            <a:r>
              <a:rPr lang="de-CH" sz="2000" dirty="0" err="1" smtClean="0">
                <a:solidFill>
                  <a:srgbClr val="2F6C86"/>
                </a:solidFill>
              </a:rPr>
              <a:t>Agriculture</a:t>
            </a:r>
            <a:r>
              <a:rPr lang="de-CH" sz="2000" dirty="0" smtClean="0">
                <a:solidFill>
                  <a:srgbClr val="2F6C86"/>
                </a:solidFill>
              </a:rPr>
              <a:t>, Univ. Akola, Univ</a:t>
            </a:r>
            <a:r>
              <a:rPr lang="de-CH" dirty="0" smtClean="0">
                <a:solidFill>
                  <a:srgbClr val="2F6C86"/>
                </a:solidFill>
              </a:rPr>
              <a:t>.</a:t>
            </a:r>
            <a:r>
              <a:rPr lang="de-CH" sz="2000" dirty="0" smtClean="0">
                <a:solidFill>
                  <a:srgbClr val="2F6C86"/>
                </a:solidFill>
              </a:rPr>
              <a:t> Gwalior  </a:t>
            </a:r>
            <a:endParaRPr lang="de-CH" dirty="0">
              <a:solidFill>
                <a:srgbClr val="2F6C86"/>
              </a:solidFill>
            </a:endParaRPr>
          </a:p>
          <a:p>
            <a:endParaRPr lang="de-CH" b="0" dirty="0" smtClean="0"/>
          </a:p>
          <a:p>
            <a:endParaRPr lang="de-CH" sz="2200" b="0" dirty="0"/>
          </a:p>
          <a:p>
            <a:endParaRPr lang="de-CH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4284663" y="6453188"/>
            <a:ext cx="4518025" cy="287337"/>
          </a:xfrm>
          <a:prstGeom prst="rect">
            <a:avLst/>
          </a:prstGeom>
        </p:spPr>
        <p:txBody>
          <a:bodyPr/>
          <a:lstStyle/>
          <a:p>
            <a:fld id="{D2A925F1-DCEE-447E-B882-0E8876B0BB78}" type="slidenum">
              <a:rPr lang="de-DE" altLang="de-DE" smtClean="0">
                <a:solidFill>
                  <a:srgbClr val="000000"/>
                </a:solidFill>
              </a:rPr>
              <a:pPr/>
              <a:t>6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00075" y="374650"/>
            <a:ext cx="8251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de-CH" kern="0" dirty="0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7725" y="368966"/>
            <a:ext cx="8184963" cy="629700"/>
          </a:xfrm>
        </p:spPr>
        <p:txBody>
          <a:bodyPr/>
          <a:lstStyle/>
          <a:p>
            <a:r>
              <a:rPr lang="de-CH" sz="2800" dirty="0" smtClean="0"/>
              <a:t>Laufende </a:t>
            </a:r>
            <a:r>
              <a:rPr lang="de-CH" sz="2800" dirty="0" err="1" smtClean="0"/>
              <a:t>FiBL</a:t>
            </a:r>
            <a:r>
              <a:rPr lang="de-CH" sz="2800" dirty="0" smtClean="0"/>
              <a:t> Züchtungsprojekte zur Verbesserung des Pflanzenschutzes 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0607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fibl\000_Lupinenzüchtung\Bilder\Anthraknose\eigene Bilder von 2014\Anthraknose_12_08_2014_Zuchtstamm 7_50 von Paol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1934" y="3429000"/>
            <a:ext cx="1649730" cy="14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1453" y="3429000"/>
            <a:ext cx="2006699" cy="290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70" y="499801"/>
            <a:ext cx="8167163" cy="448469"/>
          </a:xfrm>
        </p:spPr>
        <p:txBody>
          <a:bodyPr/>
          <a:lstStyle/>
          <a:p>
            <a:r>
              <a:rPr lang="de-DE" altLang="de-DE" sz="2800" dirty="0" err="1" smtClean="0">
                <a:ea typeface="ＭＳ Ｐゴシック" pitchFamily="34" charset="-128"/>
              </a:rPr>
              <a:t>Anthraknose</a:t>
            </a:r>
            <a:r>
              <a:rPr lang="de-DE" altLang="de-DE" sz="2800" dirty="0" smtClean="0">
                <a:ea typeface="ＭＳ Ｐゴシック" pitchFamily="34" charset="-128"/>
              </a:rPr>
              <a:t> bei der </a:t>
            </a:r>
            <a:r>
              <a:rPr lang="de-DE" altLang="de-DE" sz="2800" dirty="0" err="1">
                <a:ea typeface="ＭＳ Ｐゴシック" pitchFamily="34" charset="-128"/>
              </a:rPr>
              <a:t>W</a:t>
            </a:r>
            <a:r>
              <a:rPr lang="de-DE" altLang="de-DE" sz="2800" dirty="0" err="1" smtClean="0">
                <a:ea typeface="ＭＳ Ｐゴシック" pitchFamily="34" charset="-128"/>
              </a:rPr>
              <a:t>eissen</a:t>
            </a:r>
            <a:r>
              <a:rPr lang="de-DE" altLang="de-DE" sz="2800" dirty="0" smtClean="0">
                <a:ea typeface="ＭＳ Ｐゴシック" pitchFamily="34" charset="-128"/>
              </a:rPr>
              <a:t> Lupine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641453" y="5902672"/>
            <a:ext cx="2006699" cy="43325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400" dirty="0" smtClean="0"/>
              <a:t>Verkrümmter Wuchs</a:t>
            </a:r>
            <a:endParaRPr lang="de-DE" altLang="de-DE" sz="1400" dirty="0"/>
          </a:p>
        </p:txBody>
      </p:sp>
      <p:sp>
        <p:nvSpPr>
          <p:cNvPr id="6" name="Textplatzhalter 13"/>
          <p:cNvSpPr txBox="1">
            <a:spLocks/>
          </p:cNvSpPr>
          <p:nvPr/>
        </p:nvSpPr>
        <p:spPr bwMode="auto">
          <a:xfrm>
            <a:off x="251952" y="976068"/>
            <a:ext cx="9090101" cy="231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2075" bIns="46038" numCol="1" anchor="t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200" b="0" kern="0" dirty="0"/>
              <a:t>Erreger </a:t>
            </a:r>
            <a:r>
              <a:rPr lang="de-DE" altLang="de-DE" sz="2200" b="0" i="1" kern="0" dirty="0" err="1"/>
              <a:t>Colletotrichum</a:t>
            </a:r>
            <a:r>
              <a:rPr lang="de-DE" altLang="de-DE" sz="2200" b="0" i="1" kern="0" dirty="0"/>
              <a:t> </a:t>
            </a:r>
            <a:r>
              <a:rPr lang="de-DE" altLang="de-DE" sz="2200" b="0" i="1" kern="0" dirty="0" err="1"/>
              <a:t>lupini</a:t>
            </a:r>
            <a:r>
              <a:rPr lang="de-DE" altLang="de-DE" sz="2200" b="0" i="1" kern="0" dirty="0"/>
              <a:t> </a:t>
            </a:r>
            <a:r>
              <a:rPr lang="de-DE" altLang="de-DE" sz="2200" b="0" kern="0" dirty="0"/>
              <a:t>(Nirenberg 2002)</a:t>
            </a: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200" b="0" kern="0" dirty="0"/>
              <a:t>Herkunft Anden, erstes Auftreten in Mitteleuropa 1995</a:t>
            </a: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200" b="0" kern="0" dirty="0" smtClean="0"/>
              <a:t>Übertragung </a:t>
            </a:r>
            <a:r>
              <a:rPr lang="de-DE" altLang="de-DE" sz="2200" b="0" kern="0" dirty="0"/>
              <a:t>über das Saatgut, Primärinfektion nesterweise</a:t>
            </a: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200" b="0" kern="0" dirty="0"/>
              <a:t>Sekundärinfektion durch Spritzwasser, Tröpfchen, Verletzungen (z.B. Striegeln</a:t>
            </a:r>
            <a:r>
              <a:rPr lang="de-DE" altLang="de-DE" sz="2200" b="0" kern="0" dirty="0" smtClean="0"/>
              <a:t>), begünstigt bei feucht-warmer Witterung</a:t>
            </a:r>
            <a:endParaRPr lang="de-DE" altLang="de-DE" sz="2200" b="0" kern="0" dirty="0"/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altLang="de-DE" sz="2200" b="0" kern="0" dirty="0" smtClean="0"/>
              <a:t>Kann zum totalen Ertragsausfall führen </a:t>
            </a:r>
            <a:r>
              <a:rPr lang="de-DE" altLang="de-DE" sz="2200" b="0" kern="0" dirty="0" smtClean="0">
                <a:sym typeface="Symbol" panose="05050102010706020507" pitchFamily="18" charset="2"/>
              </a:rPr>
              <a:t></a:t>
            </a:r>
            <a:r>
              <a:rPr lang="de-DE" altLang="de-DE" sz="2200" b="0" kern="0" dirty="0" smtClean="0"/>
              <a:t> </a:t>
            </a:r>
            <a:r>
              <a:rPr lang="de-DE" altLang="de-DE" sz="2200" kern="0" dirty="0" smtClean="0">
                <a:sym typeface="Symbol" panose="05050102010706020507" pitchFamily="18" charset="2"/>
              </a:rPr>
              <a:t>Kein Anbau in der Schweiz </a:t>
            </a:r>
          </a:p>
          <a:p>
            <a:pPr>
              <a:buFont typeface="Symbol" panose="05050102010706020507" pitchFamily="18" charset="2"/>
              <a:buChar char="®"/>
            </a:pPr>
            <a:endParaRPr lang="de-CH" altLang="de-DE" kern="0" dirty="0" smtClean="0"/>
          </a:p>
          <a:p>
            <a:endParaRPr lang="de-CH" altLang="de-DE" sz="2000" kern="0" dirty="0" smtClean="0"/>
          </a:p>
          <a:p>
            <a:endParaRPr lang="de-CH" altLang="de-DE" kern="0" dirty="0" smtClean="0"/>
          </a:p>
          <a:p>
            <a:endParaRPr lang="de-CH" altLang="de-DE" kern="0" dirty="0" smtClean="0"/>
          </a:p>
          <a:p>
            <a:endParaRPr lang="de-CH" altLang="de-DE" kern="0" dirty="0" smtClean="0"/>
          </a:p>
          <a:p>
            <a:pPr marL="0" indent="0">
              <a:buFont typeface="Arial Black"/>
              <a:buNone/>
            </a:pPr>
            <a:endParaRPr lang="de-DE" altLang="de-DE" kern="0" dirty="0" smtClean="0"/>
          </a:p>
        </p:txBody>
      </p:sp>
      <p:pic>
        <p:nvPicPr>
          <p:cNvPr id="1029" name="Picture 5" descr="C:\Users\fibl\000_Lupinenzüchtung\Bilder\Anthraknose\eigene Bilder von 2014\Anthraknose an ungarischer Sorte von Weisser Lupine. Mellikon 201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/>
        </p:blipFill>
        <p:spPr bwMode="auto">
          <a:xfrm>
            <a:off x="6961933" y="4979640"/>
            <a:ext cx="1649730" cy="13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55" y="3446828"/>
            <a:ext cx="1993283" cy="14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526"/>
          <a:stretch/>
        </p:blipFill>
        <p:spPr bwMode="auto">
          <a:xfrm>
            <a:off x="521955" y="4979640"/>
            <a:ext cx="1993283" cy="13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693" y="3429000"/>
            <a:ext cx="2034928" cy="28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801693" y="5902672"/>
            <a:ext cx="2034928" cy="43325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400" dirty="0" smtClean="0"/>
              <a:t>braune Blütenanlagen</a:t>
            </a:r>
            <a:endParaRPr lang="de-DE" altLang="de-DE" sz="1400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961932" y="4534520"/>
            <a:ext cx="1676401" cy="353622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400" dirty="0" smtClean="0"/>
              <a:t>Befallene Hülsen</a:t>
            </a:r>
            <a:endParaRPr lang="de-DE" altLang="de-DE" sz="14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35262" y="5902672"/>
            <a:ext cx="1676401" cy="415427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400" dirty="0" smtClean="0"/>
              <a:t>Befallene Körner</a:t>
            </a:r>
            <a:endParaRPr lang="de-DE" altLang="de-DE" sz="1400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21956" y="4454887"/>
            <a:ext cx="2041004" cy="43325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400" dirty="0" smtClean="0"/>
              <a:t>Jugendsymptome</a:t>
            </a:r>
            <a:endParaRPr lang="de-DE" altLang="de-DE" sz="1400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21956" y="5902672"/>
            <a:ext cx="1993282" cy="43325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de-DE" altLang="de-DE" sz="1400" dirty="0" smtClean="0"/>
              <a:t>Jugendsymptome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6577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6078">
            <a:off x="5555658" y="995046"/>
            <a:ext cx="3882099" cy="560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Resistenz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bodenbürtige</a:t>
            </a:r>
            <a:r>
              <a:rPr lang="en-US" dirty="0"/>
              <a:t> </a:t>
            </a:r>
            <a:r>
              <a:rPr lang="en-US" dirty="0" err="1"/>
              <a:t>Pathogene</a:t>
            </a:r>
            <a:r>
              <a:rPr lang="en-US" dirty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der </a:t>
            </a:r>
            <a:r>
              <a:rPr lang="en-US" dirty="0" err="1" smtClean="0"/>
              <a:t>Erbse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1358978"/>
            <a:ext cx="7921625" cy="2700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21587B"/>
                </a:solidFill>
              </a:rPr>
              <a:t>Pathogen-Komplexe </a:t>
            </a:r>
            <a:r>
              <a:rPr lang="de-CH" sz="2000" dirty="0"/>
              <a:t>befallen </a:t>
            </a:r>
            <a:r>
              <a:rPr lang="de-CH" sz="2000" dirty="0" smtClean="0"/>
              <a:t>die Erbse im </a:t>
            </a:r>
            <a:r>
              <a:rPr lang="de-CH" sz="2000" dirty="0"/>
              <a:t>Feld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44" y="4284344"/>
            <a:ext cx="1620018" cy="189002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51549" y="6219031"/>
            <a:ext cx="2541724" cy="209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Fusarium solani</a:t>
            </a:r>
          </a:p>
        </p:txBody>
      </p:sp>
      <p:pic>
        <p:nvPicPr>
          <p:cNvPr id="1026" name="Picture 2" descr="https://static.producer.com/wp-content/uploads/2014/03/53_3col_aphanomyces_Leoville-soil-normal-water-sterile-vs-non-sterile-copy.jpg#_ga=2.95675992.574308228.1531918769-1944592090.1531918769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98966" y="1903259"/>
            <a:ext cx="1933133" cy="15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78666" y="3699003"/>
            <a:ext cx="2541724" cy="209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Aphanomyces euteiches</a:t>
            </a:r>
          </a:p>
        </p:txBody>
      </p:sp>
      <p:pic>
        <p:nvPicPr>
          <p:cNvPr id="1028" name="Picture 4" descr="http://barmac.com.au/wp-content/uploads/sites/3/2016/01/hypocotyl-Rot-Potato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3267" y="4291548"/>
            <a:ext cx="1582588" cy="19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53267" y="6236335"/>
            <a:ext cx="2541724" cy="209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Rhizoctonia solani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93"/>
          <a:stretch/>
        </p:blipFill>
        <p:spPr>
          <a:xfrm>
            <a:off x="2953267" y="1764855"/>
            <a:ext cx="1533156" cy="191684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930286" y="3699003"/>
            <a:ext cx="2541724" cy="2096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Pythium </a:t>
            </a:r>
            <a:r>
              <a:rPr lang="en-US" sz="1600" i="1" dirty="0" err="1" smtClean="0"/>
              <a:t>ultimum</a:t>
            </a:r>
            <a:endParaRPr lang="en-US" sz="1600" i="1" dirty="0" smtClean="0"/>
          </a:p>
        </p:txBody>
      </p:sp>
      <p:sp>
        <p:nvSpPr>
          <p:cNvPr id="19" name="Down Arrow 18"/>
          <p:cNvSpPr/>
          <p:nvPr/>
        </p:nvSpPr>
        <p:spPr>
          <a:xfrm rot="17307137">
            <a:off x="5091497" y="2653572"/>
            <a:ext cx="108375" cy="700314"/>
          </a:xfrm>
          <a:prstGeom prst="downArrow">
            <a:avLst/>
          </a:prstGeom>
          <a:solidFill>
            <a:srgbClr val="215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5733188" flipH="1">
            <a:off x="5264482" y="4364952"/>
            <a:ext cx="101066" cy="650617"/>
          </a:xfrm>
          <a:prstGeom prst="downArrow">
            <a:avLst/>
          </a:prstGeom>
          <a:solidFill>
            <a:srgbClr val="215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6780227">
            <a:off x="5260828" y="3128862"/>
            <a:ext cx="108375" cy="700314"/>
          </a:xfrm>
          <a:prstGeom prst="downArrow">
            <a:avLst/>
          </a:prstGeom>
          <a:solidFill>
            <a:srgbClr val="215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15305245" flipH="1">
            <a:off x="5070390" y="4770111"/>
            <a:ext cx="101066" cy="650617"/>
          </a:xfrm>
          <a:prstGeom prst="downArrow">
            <a:avLst/>
          </a:prstGeom>
          <a:solidFill>
            <a:srgbClr val="215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/>
          <p:cNvSpPr/>
          <p:nvPr/>
        </p:nvSpPr>
        <p:spPr>
          <a:xfrm>
            <a:off x="6245147" y="6428715"/>
            <a:ext cx="158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CH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de-CH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Lukas Wille</a:t>
            </a:r>
            <a:endParaRPr lang="de-CH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Reduktion der Ausbreitung von Krankheiten und Schädlingen durch Züchtung auf Mischkultureignung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02" y="3804400"/>
            <a:ext cx="3840236" cy="288327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647752" y="5743374"/>
            <a:ext cx="429546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sz="2000" b="1" dirty="0" err="1" smtClean="0">
                <a:solidFill>
                  <a:srgbClr val="2F6C86"/>
                </a:solidFill>
              </a:rPr>
              <a:t>ReMIX</a:t>
            </a:r>
            <a:r>
              <a:rPr lang="de-CH" sz="2000" b="1" dirty="0" smtClean="0">
                <a:solidFill>
                  <a:srgbClr val="2F6C86"/>
                </a:solidFill>
              </a:rPr>
              <a:t> Projekt </a:t>
            </a:r>
            <a:r>
              <a:rPr lang="de-CH" sz="2000" dirty="0" smtClean="0">
                <a:solidFill>
                  <a:srgbClr val="2F6C86"/>
                </a:solidFill>
              </a:rPr>
              <a:t>2017-2021:</a:t>
            </a:r>
            <a:r>
              <a:rPr lang="en-US" sz="2000" dirty="0" smtClean="0">
                <a:solidFill>
                  <a:srgbClr val="2F6C86"/>
                </a:solidFill>
              </a:rPr>
              <a:t> Redesigning European cropping systems based on species </a:t>
            </a:r>
            <a:r>
              <a:rPr lang="en-US" sz="2000" dirty="0" err="1" smtClean="0">
                <a:solidFill>
                  <a:srgbClr val="2F6C86"/>
                </a:solidFill>
              </a:rPr>
              <a:t>MIXtures</a:t>
            </a:r>
            <a:endParaRPr lang="de-CH" sz="2000" dirty="0">
              <a:solidFill>
                <a:srgbClr val="2F6C86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87227" y="3661832"/>
            <a:ext cx="4572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Testen verschiedener Selektionsstrategien </a:t>
            </a:r>
            <a:r>
              <a:rPr lang="de-CH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fü</a:t>
            </a: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die Züchtung auf Mischkultureignung bei Erbse – Gerste</a:t>
            </a:r>
          </a:p>
          <a:p>
            <a:pPr>
              <a:spcAft>
                <a:spcPts val="600"/>
              </a:spcAft>
            </a:pPr>
            <a:r>
              <a:rPr lang="de-CH" i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de-CH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Benedikt Haug</a:t>
            </a:r>
            <a:endParaRPr lang="de-CH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Grafik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644" y="5246037"/>
            <a:ext cx="10668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842003" y="34332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842003" y="44143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31242" y="1231493"/>
            <a:ext cx="851197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de-CH" sz="2100" dirty="0" smtClean="0"/>
              <a:t>Erhöhung des Ertrags pro Fläche durch komplementäre Ressourcennutzung</a:t>
            </a:r>
          </a:p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de-CH" sz="2100" dirty="0"/>
              <a:t>Geringere Ausbreitung von Krankheiten, mehr Leguminosen in der Fruchtfolge möglich </a:t>
            </a:r>
          </a:p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de-CH" sz="2100" dirty="0" smtClean="0"/>
              <a:t>Reduktion des Anbaurisikos durch Kompensation der Mischungspartner</a:t>
            </a:r>
          </a:p>
          <a:p>
            <a:pPr marL="342900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de-CH" sz="2100" dirty="0" smtClean="0"/>
              <a:t>Bessere Stickstoff-Versorgung in der Nachfolgekultur, kein Unkrautdurchwuchs</a:t>
            </a:r>
          </a:p>
        </p:txBody>
      </p:sp>
    </p:spTree>
    <p:extLst>
      <p:ext uri="{BB962C8B-B14F-4D97-AF65-F5344CB8AC3E}">
        <p14:creationId xmlns:p14="http://schemas.microsoft.com/office/powerpoint/2010/main" val="42307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07f4112c0cc06fef842c0b17ca85a02f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6ba44c34f892142cc0a0dbbf99c5ad0f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BF394-DC87-46C8-A8CA-530DA24F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26ccd4c-651f-4ccc-af87-3950eef9fdad"/>
    <ds:schemaRef ds:uri="http://schemas.microsoft.com/office/2006/metadata/properties"/>
    <ds:schemaRef ds:uri="http://schemas.microsoft.com/office/2006/documentManagement/types"/>
    <ds:schemaRef ds:uri="dd18740c-b141-4d05-9751-e9f3dcf7e76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1017</Words>
  <Application>Microsoft Office PowerPoint</Application>
  <PresentationFormat>Bildschirmpräsentation (4:3)</PresentationFormat>
  <Paragraphs>180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Arial Black</vt:lpstr>
      <vt:lpstr>Calibri</vt:lpstr>
      <vt:lpstr>Gill Sans MT</vt:lpstr>
      <vt:lpstr>Symbol</vt:lpstr>
      <vt:lpstr>Times New Roman</vt:lpstr>
      <vt:lpstr>1_Office Theme</vt:lpstr>
      <vt:lpstr>PowerPoint-Präsentation</vt:lpstr>
      <vt:lpstr>Einsparung von Pflanzenschutzmittel durch Züchtung</vt:lpstr>
      <vt:lpstr>Welche Sorten stehen dem Biolandbau zur Verfügung: </vt:lpstr>
      <vt:lpstr>Ziele der Biozüchtung</vt:lpstr>
      <vt:lpstr>Züchtung für komplexe Systeme im Biolandbau</vt:lpstr>
      <vt:lpstr>Laufende FiBL Züchtungsprojekte zur Verbesserung des Pflanzenschutzes </vt:lpstr>
      <vt:lpstr>Anthraknose bei der Weissen Lupine</vt:lpstr>
      <vt:lpstr>Resistenz gegen bodenbürtige Pathogene bei der Erbse</vt:lpstr>
      <vt:lpstr>Reduktion der Ausbreitung von Krankheiten und Schädlingen durch Züchtung auf Mischkultureignung </vt:lpstr>
      <vt:lpstr>PowerPoint-Präsentation</vt:lpstr>
      <vt:lpstr>PowerPoint-Präsentation</vt:lpstr>
      <vt:lpstr>Entwicklung einer Composite Cross Population zur Erhöhung der Resilienz der wessen Lupine </vt:lpstr>
      <vt:lpstr>Screening genetischer Ressourcen der Weissen Lupine auf Anthraknose-Toleranz</vt:lpstr>
      <vt:lpstr>Selektion auf Erbse – Bodenmikrobiom Wechselwirkung zur Erhöhung der Resilienz</vt:lpstr>
      <vt:lpstr>Erbsen Screening im System Boden für Toleranz gegen Bodenmüdigkeit – Megaorganismus Pflanze + Mikrobiom</vt:lpstr>
      <vt:lpstr>Screening auf Unkrauttoleranz bei Soja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FiBL-Folien</dc:title>
  <dc:creator>Bissig Simone</dc:creator>
  <cp:lastModifiedBy>Basler Andreas</cp:lastModifiedBy>
  <cp:revision>299</cp:revision>
  <cp:lastPrinted>2019-06-26T07:38:38Z</cp:lastPrinted>
  <dcterms:created xsi:type="dcterms:W3CDTF">2017-07-05T11:54:42Z</dcterms:created>
  <dcterms:modified xsi:type="dcterms:W3CDTF">2019-07-02T06:33:30Z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