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711" r:id="rId5"/>
    <p:sldId id="712" r:id="rId6"/>
    <p:sldId id="713" r:id="rId7"/>
    <p:sldId id="714" r:id="rId8"/>
    <p:sldId id="715" r:id="rId9"/>
    <p:sldId id="716" r:id="rId10"/>
    <p:sldId id="717" r:id="rId11"/>
    <p:sldId id="718" r:id="rId12"/>
    <p:sldId id="719" r:id="rId13"/>
    <p:sldId id="720" r:id="rId14"/>
    <p:sldId id="721" r:id="rId15"/>
    <p:sldId id="722" r:id="rId16"/>
    <p:sldId id="723" r:id="rId17"/>
    <p:sldId id="724" r:id="rId18"/>
    <p:sldId id="725" r:id="rId19"/>
    <p:sldId id="726" r:id="rId20"/>
    <p:sldId id="727" r:id="rId21"/>
    <p:sldId id="728" r:id="rId22"/>
    <p:sldId id="729" r:id="rId23"/>
  </p:sldIdLst>
  <p:sldSz cx="9144000" cy="6858000" type="screen4x3"/>
  <p:notesSz cx="6797675" cy="9926638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88">
          <p15:clr>
            <a:srgbClr val="A4A3A4"/>
          </p15:clr>
        </p15:guide>
        <p15:guide id="2" orient="horz" pos="924">
          <p15:clr>
            <a:srgbClr val="A4A3A4"/>
          </p15:clr>
        </p15:guide>
        <p15:guide id="3" orient="horz" pos="708">
          <p15:clr>
            <a:srgbClr val="A4A3A4"/>
          </p15:clr>
        </p15:guide>
        <p15:guide id="4" orient="horz" pos="440">
          <p15:clr>
            <a:srgbClr val="A4A3A4"/>
          </p15:clr>
        </p15:guide>
        <p15:guide id="5" orient="horz" pos="1186">
          <p15:clr>
            <a:srgbClr val="A4A3A4"/>
          </p15:clr>
        </p15:guide>
        <p15:guide id="6" orient="horz" pos="2360">
          <p15:clr>
            <a:srgbClr val="A4A3A4"/>
          </p15:clr>
        </p15:guide>
        <p15:guide id="7" orient="horz" pos="4216">
          <p15:clr>
            <a:srgbClr val="A4A3A4"/>
          </p15:clr>
        </p15:guide>
        <p15:guide id="8" orient="horz" pos="3088">
          <p15:clr>
            <a:srgbClr val="A4A3A4"/>
          </p15:clr>
        </p15:guide>
        <p15:guide id="9" pos="5478">
          <p15:clr>
            <a:srgbClr val="A4A3A4"/>
          </p15:clr>
        </p15:guide>
        <p15:guide id="10" pos="1536">
          <p15:clr>
            <a:srgbClr val="A4A3A4"/>
          </p15:clr>
        </p15:guide>
        <p15:guide id="11" pos="2960">
          <p15:clr>
            <a:srgbClr val="A4A3A4"/>
          </p15:clr>
        </p15:guide>
        <p15:guide id="12" pos="2848">
          <p15:clr>
            <a:srgbClr val="A4A3A4"/>
          </p15:clr>
        </p15:guide>
        <p15:guide id="13" pos="336">
          <p15:clr>
            <a:srgbClr val="A4A3A4"/>
          </p15:clr>
        </p15:guide>
        <p15:guide id="14" pos="1648">
          <p15:clr>
            <a:srgbClr val="A4A3A4"/>
          </p15:clr>
        </p15:guide>
        <p15:guide id="15" pos="3744">
          <p15:clr>
            <a:srgbClr val="A4A3A4"/>
          </p15:clr>
        </p15:guide>
        <p15:guide id="16" pos="384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63"/>
    <a:srgbClr val="F2D059"/>
    <a:srgbClr val="D28A5A"/>
    <a:srgbClr val="D9925B"/>
    <a:srgbClr val="FBD96C"/>
    <a:srgbClr val="A8CD4E"/>
    <a:srgbClr val="6682B3"/>
    <a:srgbClr val="EC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3" autoAdjust="0"/>
    <p:restoredTop sz="94660"/>
  </p:normalViewPr>
  <p:slideViewPr>
    <p:cSldViewPr showGuides="1">
      <p:cViewPr>
        <p:scale>
          <a:sx n="90" d="100"/>
          <a:sy n="90" d="100"/>
        </p:scale>
        <p:origin x="-2244" y="-690"/>
      </p:cViewPr>
      <p:guideLst>
        <p:guide orient="horz" pos="3888"/>
        <p:guide orient="horz" pos="924"/>
        <p:guide orient="horz" pos="708"/>
        <p:guide orient="horz" pos="440"/>
        <p:guide orient="horz" pos="1186"/>
        <p:guide orient="horz" pos="2360"/>
        <p:guide orient="horz" pos="4216"/>
        <p:guide orient="horz" pos="3088"/>
        <p:guide pos="5478"/>
        <p:guide pos="1536"/>
        <p:guide pos="2971"/>
        <p:guide pos="2848"/>
        <p:guide pos="336"/>
        <p:guide pos="1648"/>
        <p:guide pos="3744"/>
        <p:guide pos="38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i="0" u="none" strike="noStrike" baseline="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Entwicklung</a:t>
            </a:r>
            <a:r>
              <a:rPr lang="en-GB" sz="1800" b="1" i="0" u="none" strike="noStrike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Anzahl</a:t>
            </a:r>
            <a:r>
              <a:rPr lang="en-GB" sz="1800" b="1" i="0" u="none" strike="noStrike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Länder</a:t>
            </a:r>
            <a:r>
              <a:rPr lang="en-GB" sz="1800" b="1" i="0" u="none" strike="noStrike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mit</a:t>
            </a:r>
            <a:r>
              <a:rPr lang="en-GB" sz="1800" b="1" i="0" u="none" strike="noStrike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Zahlen</a:t>
            </a:r>
            <a:r>
              <a:rPr lang="en-GB" sz="1800" b="1" i="0" u="none" strike="noStrike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zum</a:t>
            </a:r>
            <a:r>
              <a:rPr lang="en-GB" sz="1800" b="1" i="0" u="none" strike="noStrike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1" i="0" u="none" strike="noStrike" baseline="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Biolandbau</a:t>
            </a:r>
            <a:endParaRPr lang="en-GB" sz="1800" b="1" i="0" u="none" strike="noStrike" baseline="0" dirty="0" smtClean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algn="l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i="0" baseline="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Quelle</a:t>
            </a:r>
            <a:r>
              <a:rPr lang="en-GB" sz="1200" b="0" i="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: FiBL-IFOAM-SOEL-</a:t>
            </a:r>
            <a:r>
              <a:rPr lang="en-GB" sz="1200" b="0" i="0" baseline="0" dirty="0" err="1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Erhebungen</a:t>
            </a:r>
            <a:r>
              <a:rPr lang="en-GB" sz="1200" b="0" i="0" baseline="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1999-2016</a:t>
            </a:r>
            <a:endParaRPr lang="en-GB" sz="1200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2.5000530185746787E-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265754960725939"/>
          <c:y val="0.21711042110449119"/>
          <c:w val="0.8654477832894677"/>
          <c:h val="0.685201972607160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Countries</c:v>
                </c:pt>
              </c:strCache>
            </c:strRef>
          </c:tx>
          <c:spPr>
            <a:ln w="28575" cap="rnd">
              <a:solidFill>
                <a:srgbClr val="4F81B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4F81BD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2342167047340291E-2"/>
                  <c:y val="3.1276416568792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514301974052065E-2"/>
                  <c:y val="4.1447608948887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5012724869489711E-2"/>
                  <c:y val="3.6362012758839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2013776272531227E-2"/>
                  <c:y val="3.3819214663816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9014827675572907E-2"/>
                  <c:y val="4.14476089488873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5012724869489656E-2"/>
                  <c:y val="4.6533205138934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2013776272531332E-2"/>
                  <c:y val="4.399040704391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77</c:v>
                </c:pt>
                <c:pt idx="1">
                  <c:v>86</c:v>
                </c:pt>
                <c:pt idx="2">
                  <c:v>97</c:v>
                </c:pt>
                <c:pt idx="3">
                  <c:v>100</c:v>
                </c:pt>
                <c:pt idx="4">
                  <c:v>110</c:v>
                </c:pt>
                <c:pt idx="5">
                  <c:v>121</c:v>
                </c:pt>
                <c:pt idx="6">
                  <c:v>122</c:v>
                </c:pt>
                <c:pt idx="7">
                  <c:v>135</c:v>
                </c:pt>
                <c:pt idx="8">
                  <c:v>140</c:v>
                </c:pt>
                <c:pt idx="9">
                  <c:v>155</c:v>
                </c:pt>
                <c:pt idx="10">
                  <c:v>161</c:v>
                </c:pt>
                <c:pt idx="11">
                  <c:v>161</c:v>
                </c:pt>
                <c:pt idx="12">
                  <c:v>162</c:v>
                </c:pt>
                <c:pt idx="13">
                  <c:v>164</c:v>
                </c:pt>
                <c:pt idx="14">
                  <c:v>170</c:v>
                </c:pt>
                <c:pt idx="15">
                  <c:v>172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75744"/>
        <c:axId val="79369344"/>
      </c:lineChart>
      <c:catAx>
        <c:axId val="13737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4F81B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de-DE"/>
          </a:p>
        </c:txPr>
        <c:crossAx val="79369344"/>
        <c:crosses val="autoZero"/>
        <c:auto val="1"/>
        <c:lblAlgn val="ctr"/>
        <c:lblOffset val="100"/>
        <c:noMultiLvlLbl val="0"/>
      </c:catAx>
      <c:valAx>
        <c:axId val="7936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4F81BD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dirty="0" err="1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Anzahl</a:t>
                </a:r>
                <a:r>
                  <a:rPr lang="en-GB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GB" sz="1600" dirty="0" err="1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Länder</a:t>
                </a:r>
                <a:endParaRPr lang="en-GB" sz="1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4F81B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737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>
                <a:latin typeface="Calibri" pitchFamily="34" charset="0"/>
              </a:defRPr>
            </a:pPr>
            <a:r>
              <a:rPr lang="de-CH" sz="2000" b="1" i="0" u="none" strike="noStrike" baseline="0" dirty="0" smtClean="0">
                <a:effectLst/>
              </a:rPr>
              <a:t>Bioproduzenten nach Kontinenten 2014</a:t>
            </a: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1200" b="0" dirty="0" err="1" smtClean="0">
                <a:latin typeface="Calibri" pitchFamily="34" charset="0"/>
              </a:rPr>
              <a:t>Quelle</a:t>
            </a:r>
            <a:r>
              <a:rPr lang="en-US" sz="1200" b="0" baseline="0" dirty="0" smtClean="0">
                <a:latin typeface="Calibri" pitchFamily="34" charset="0"/>
              </a:rPr>
              <a:t>: FiBL-</a:t>
            </a:r>
            <a:r>
              <a:rPr lang="en-US" sz="1200" b="0" baseline="0" dirty="0" err="1" smtClean="0">
                <a:latin typeface="Calibri" pitchFamily="34" charset="0"/>
              </a:rPr>
              <a:t>Erhebung</a:t>
            </a:r>
            <a:r>
              <a:rPr lang="en-US" sz="1200" b="0" baseline="0" dirty="0" smtClean="0">
                <a:latin typeface="Calibri" pitchFamily="34" charset="0"/>
              </a:rPr>
              <a:t> 2016</a:t>
            </a:r>
            <a:endParaRPr lang="en-US" sz="1200" b="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4.1871778366686332E-2"/>
          <c:y val="2.246958814132996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065825645497293"/>
          <c:y val="0.3177821803982146"/>
          <c:w val="0.36575043722848805"/>
          <c:h val="0.572636588063136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Produzenten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F81BD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4F81BD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4F81BD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4F81BD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4F81BD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75000"/>
                  <a:alpha val="1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3"/>
              <c:layout>
                <c:manualLayout>
                  <c:x val="-2.7847904813695108E-2"/>
                  <c:y val="4.23286301522052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1996249929345136E-2"/>
                  <c:y val="-3.05706773321482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789764100285156E-2"/>
                  <c:y val="-3.05706773321482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Tabelle1!$A$2:$A$7</c:f>
              <c:strCache>
                <c:ptCount val="6"/>
                <c:pt idx="0">
                  <c:v>Asien</c:v>
                </c:pt>
                <c:pt idx="1">
                  <c:v>Afrika</c:v>
                </c:pt>
                <c:pt idx="2">
                  <c:v>Lateinamerika</c:v>
                </c:pt>
                <c:pt idx="3">
                  <c:v>Europa</c:v>
                </c:pt>
                <c:pt idx="4">
                  <c:v>Ozeanien</c:v>
                </c:pt>
                <c:pt idx="5">
                  <c:v>Nordamerika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901528</c:v>
                </c:pt>
                <c:pt idx="1">
                  <c:v>593050</c:v>
                </c:pt>
                <c:pt idx="2">
                  <c:v>387184</c:v>
                </c:pt>
                <c:pt idx="3">
                  <c:v>339824</c:v>
                </c:pt>
                <c:pt idx="4">
                  <c:v>22115</c:v>
                </c:pt>
                <c:pt idx="5">
                  <c:v>16660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2000" dirty="0" smtClean="0">
                <a:latin typeface="Calibri" pitchFamily="34" charset="0"/>
              </a:rPr>
              <a:t>Die </a:t>
            </a:r>
            <a:r>
              <a:rPr lang="en-GB" sz="2000" dirty="0" err="1" smtClean="0">
                <a:latin typeface="Calibri" pitchFamily="34" charset="0"/>
              </a:rPr>
              <a:t>zehn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grössten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Biomärkte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baseline="0" dirty="0" smtClean="0">
                <a:latin typeface="Calibri" pitchFamily="34" charset="0"/>
              </a:rPr>
              <a:t> 2014</a:t>
            </a:r>
          </a:p>
          <a:p>
            <a:pPr algn="l">
              <a:defRPr/>
            </a:pPr>
            <a:r>
              <a:rPr lang="en-GB" sz="1200" b="0" baseline="0" dirty="0" err="1" smtClean="0">
                <a:latin typeface="Calibri" pitchFamily="34" charset="0"/>
              </a:rPr>
              <a:t>Quelle</a:t>
            </a:r>
            <a:r>
              <a:rPr lang="en-GB" sz="1200" b="0" baseline="0" dirty="0" smtClean="0">
                <a:latin typeface="Calibri" pitchFamily="34" charset="0"/>
              </a:rPr>
              <a:t>: FiBL-AMI-</a:t>
            </a:r>
            <a:r>
              <a:rPr lang="en-GB" sz="1200" b="0" baseline="0" dirty="0" err="1" smtClean="0">
                <a:latin typeface="Calibri" pitchFamily="34" charset="0"/>
              </a:rPr>
              <a:t>Erhebung</a:t>
            </a:r>
            <a:r>
              <a:rPr lang="en-GB" sz="1200" b="0" baseline="0" dirty="0" smtClean="0">
                <a:latin typeface="Calibri" pitchFamily="34" charset="0"/>
              </a:rPr>
              <a:t> 2016</a:t>
            </a:r>
            <a:endParaRPr lang="en-GB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2.5562445319335068E-2"/>
          <c:y val="5.3830880782805837E-3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Turnover in million Euros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Österreich</c:v>
                </c:pt>
                <c:pt idx="1">
                  <c:v>Schweden</c:v>
                </c:pt>
                <c:pt idx="2">
                  <c:v>Schweiz</c:v>
                </c:pt>
                <c:pt idx="3">
                  <c:v>Italien</c:v>
                </c:pt>
                <c:pt idx="4">
                  <c:v>Vereinigtes Königreich</c:v>
                </c:pt>
                <c:pt idx="5">
                  <c:v>Kanada</c:v>
                </c:pt>
                <c:pt idx="6">
                  <c:v>China</c:v>
                </c:pt>
                <c:pt idx="7">
                  <c:v>Frankreich</c:v>
                </c:pt>
                <c:pt idx="8">
                  <c:v>Deutschland</c:v>
                </c:pt>
                <c:pt idx="9">
                  <c:v>Vereinigte Staaten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1065</c:v>
                </c:pt>
                <c:pt idx="1">
                  <c:v>1402</c:v>
                </c:pt>
                <c:pt idx="2">
                  <c:v>1817</c:v>
                </c:pt>
                <c:pt idx="3">
                  <c:v>2145</c:v>
                </c:pt>
                <c:pt idx="4">
                  <c:v>2307</c:v>
                </c:pt>
                <c:pt idx="5">
                  <c:v>2523</c:v>
                </c:pt>
                <c:pt idx="6">
                  <c:v>3701</c:v>
                </c:pt>
                <c:pt idx="7">
                  <c:v>4830</c:v>
                </c:pt>
                <c:pt idx="8">
                  <c:v>7910</c:v>
                </c:pt>
                <c:pt idx="9">
                  <c:v>27062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83101568"/>
        <c:axId val="83947904"/>
      </c:barChart>
      <c:catAx>
        <c:axId val="83101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83947904"/>
        <c:crosses val="autoZero"/>
        <c:auto val="1"/>
        <c:lblAlgn val="ctr"/>
        <c:lblOffset val="100"/>
        <c:tickLblSkip val="1"/>
        <c:noMultiLvlLbl val="0"/>
      </c:catAx>
      <c:valAx>
        <c:axId val="83947904"/>
        <c:scaling>
          <c:orientation val="minMax"/>
        </c:scaling>
        <c:delete val="0"/>
        <c:axPos val="b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b="0" baseline="0" dirty="0" err="1" smtClean="0">
                    <a:latin typeface="Calibri" pitchFamily="34" charset="0"/>
                  </a:rPr>
                  <a:t>Einzelhandelsumsätze</a:t>
                </a:r>
                <a:r>
                  <a:rPr lang="en-GB" b="0" baseline="0" dirty="0" smtClean="0">
                    <a:latin typeface="Calibri" pitchFamily="34" charset="0"/>
                  </a:rPr>
                  <a:t> in </a:t>
                </a:r>
                <a:r>
                  <a:rPr lang="en-GB" b="0" baseline="0" dirty="0" err="1" smtClean="0">
                    <a:latin typeface="Calibri" pitchFamily="34" charset="0"/>
                  </a:rPr>
                  <a:t>Millionen</a:t>
                </a:r>
                <a:r>
                  <a:rPr lang="en-GB" b="0" baseline="0" dirty="0" smtClean="0">
                    <a:latin typeface="Calibri" pitchFamily="34" charset="0"/>
                  </a:rPr>
                  <a:t> Euro </a:t>
                </a:r>
                <a:endParaRPr lang="en-GB" b="0" dirty="0">
                  <a:latin typeface="Calibri" pitchFamily="34" charset="0"/>
                </a:endParaRP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83101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2000" dirty="0" smtClean="0">
                <a:latin typeface="Calibri" pitchFamily="34" charset="0"/>
              </a:rPr>
              <a:t>Die </a:t>
            </a:r>
            <a:r>
              <a:rPr lang="en-GB" sz="2000" dirty="0" err="1" smtClean="0">
                <a:latin typeface="Calibri" pitchFamily="34" charset="0"/>
              </a:rPr>
              <a:t>zehn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Länder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mit</a:t>
            </a:r>
            <a:r>
              <a:rPr lang="en-GB" sz="2000" baseline="0" dirty="0" smtClean="0">
                <a:latin typeface="Calibri" pitchFamily="34" charset="0"/>
              </a:rPr>
              <a:t> dem </a:t>
            </a:r>
            <a:r>
              <a:rPr lang="en-GB" sz="2000" baseline="0" dirty="0" err="1" smtClean="0">
                <a:latin typeface="Calibri" pitchFamily="34" charset="0"/>
              </a:rPr>
              <a:t>höchsten</a:t>
            </a:r>
            <a:r>
              <a:rPr lang="en-GB" sz="2000" baseline="0" dirty="0" smtClean="0">
                <a:latin typeface="Calibri" pitchFamily="34" charset="0"/>
              </a:rPr>
              <a:t> Bio-Pro-Kopf-</a:t>
            </a:r>
            <a:r>
              <a:rPr lang="en-GB" sz="2000" baseline="0" dirty="0" err="1" smtClean="0">
                <a:latin typeface="Calibri" pitchFamily="34" charset="0"/>
              </a:rPr>
              <a:t>Verbrauch</a:t>
            </a:r>
            <a:r>
              <a:rPr lang="en-GB" sz="2000" baseline="0" dirty="0" smtClean="0">
                <a:latin typeface="Calibri" pitchFamily="34" charset="0"/>
              </a:rPr>
              <a:t> 2014</a:t>
            </a:r>
          </a:p>
          <a:p>
            <a:pPr algn="l">
              <a:defRPr/>
            </a:pPr>
            <a:r>
              <a:rPr lang="en-GB" sz="1200" b="0" baseline="0" dirty="0" err="1" smtClean="0">
                <a:latin typeface="Calibri" pitchFamily="34" charset="0"/>
              </a:rPr>
              <a:t>Quelle</a:t>
            </a:r>
            <a:r>
              <a:rPr lang="en-GB" sz="1200" b="0" baseline="0" dirty="0" smtClean="0">
                <a:latin typeface="Calibri" pitchFamily="34" charset="0"/>
              </a:rPr>
              <a:t>: FiBL-AMI-</a:t>
            </a:r>
            <a:r>
              <a:rPr lang="en-GB" sz="1200" b="0" baseline="0" dirty="0" err="1" smtClean="0">
                <a:latin typeface="Calibri" pitchFamily="34" charset="0"/>
              </a:rPr>
              <a:t>Erhebung</a:t>
            </a:r>
            <a:r>
              <a:rPr lang="en-GB" sz="1200" b="0" baseline="0" dirty="0" smtClean="0">
                <a:latin typeface="Calibri" pitchFamily="34" charset="0"/>
              </a:rPr>
              <a:t> 2016</a:t>
            </a:r>
            <a:endParaRPr lang="en-GB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2.77638888888889E-2"/>
          <c:y val="1.21572873048128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257808398950131"/>
          <c:y val="0.15369537901822475"/>
          <c:w val="0.7261893044619423"/>
          <c:h val="0.706582939223698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Euros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Tabelle1!$A$2:$A$11</c:f>
              <c:strCache>
                <c:ptCount val="10"/>
                <c:pt idx="0">
                  <c:v>Frankreich</c:v>
                </c:pt>
                <c:pt idx="1">
                  <c:v>Kanada</c:v>
                </c:pt>
                <c:pt idx="2">
                  <c:v>USA</c:v>
                </c:pt>
                <c:pt idx="3">
                  <c:v>Deutschland</c:v>
                </c:pt>
                <c:pt idx="4">
                  <c:v>Österreich</c:v>
                </c:pt>
                <c:pt idx="5">
                  <c:v>Liechtenstein</c:v>
                </c:pt>
                <c:pt idx="6">
                  <c:v>Schweden</c:v>
                </c:pt>
                <c:pt idx="7">
                  <c:v>Dänemark</c:v>
                </c:pt>
                <c:pt idx="8">
                  <c:v>Luxemburg</c:v>
                </c:pt>
                <c:pt idx="9">
                  <c:v>Schweiz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73</c:v>
                </c:pt>
                <c:pt idx="1">
                  <c:v>77</c:v>
                </c:pt>
                <c:pt idx="2">
                  <c:v>85</c:v>
                </c:pt>
                <c:pt idx="3">
                  <c:v>97</c:v>
                </c:pt>
                <c:pt idx="4">
                  <c:v>127</c:v>
                </c:pt>
                <c:pt idx="5">
                  <c:v>130</c:v>
                </c:pt>
                <c:pt idx="6">
                  <c:v>145</c:v>
                </c:pt>
                <c:pt idx="7">
                  <c:v>162</c:v>
                </c:pt>
                <c:pt idx="8">
                  <c:v>164</c:v>
                </c:pt>
                <c:pt idx="9">
                  <c:v>221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82985344"/>
        <c:axId val="82988032"/>
      </c:barChart>
      <c:catAx>
        <c:axId val="829853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82988032"/>
        <c:crosses val="autoZero"/>
        <c:auto val="1"/>
        <c:lblAlgn val="ctr"/>
        <c:lblOffset val="100"/>
        <c:tickLblSkip val="1"/>
        <c:noMultiLvlLbl val="0"/>
      </c:catAx>
      <c:valAx>
        <c:axId val="82988032"/>
        <c:scaling>
          <c:orientation val="minMax"/>
        </c:scaling>
        <c:delete val="0"/>
        <c:axPos val="b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b="0" baseline="0" dirty="0" smtClean="0">
                    <a:latin typeface="Calibri" pitchFamily="34" charset="0"/>
                  </a:rPr>
                  <a:t>Pro-Kopf-</a:t>
                </a:r>
                <a:r>
                  <a:rPr lang="en-GB" b="0" baseline="0" dirty="0" err="1" smtClean="0">
                    <a:latin typeface="Calibri" pitchFamily="34" charset="0"/>
                  </a:rPr>
                  <a:t>Verbrauch</a:t>
                </a:r>
                <a:r>
                  <a:rPr lang="en-GB" b="0" baseline="0" dirty="0" smtClean="0">
                    <a:latin typeface="Calibri" pitchFamily="34" charset="0"/>
                  </a:rPr>
                  <a:t> in Euro</a:t>
                </a:r>
                <a:endParaRPr lang="en-GB" b="0" dirty="0">
                  <a:latin typeface="Calibri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82985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de-CH" sz="2000" b="1" i="0" u="none" strike="noStrike" baseline="0" dirty="0" smtClean="0">
                <a:effectLst/>
              </a:rPr>
              <a:t>Globaler Biomarkt: Verteilung der Einzelhandelsumsätze nach Ländern 2014</a:t>
            </a: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1200" b="0" dirty="0" err="1" smtClean="0">
                <a:latin typeface="Calibri" pitchFamily="34" charset="0"/>
              </a:rPr>
              <a:t>Quelle</a:t>
            </a:r>
            <a:r>
              <a:rPr lang="en-US" sz="1200" b="0" baseline="0" dirty="0" smtClean="0">
                <a:latin typeface="Calibri" pitchFamily="34" charset="0"/>
              </a:rPr>
              <a:t>: FiBL-AMI-</a:t>
            </a:r>
            <a:r>
              <a:rPr lang="en-US" sz="1200" b="0" baseline="0" dirty="0" err="1" smtClean="0">
                <a:latin typeface="Calibri" pitchFamily="34" charset="0"/>
              </a:rPr>
              <a:t>Erhebung</a:t>
            </a:r>
            <a:r>
              <a:rPr lang="en-US" sz="1200" b="0" baseline="0" dirty="0" smtClean="0">
                <a:latin typeface="Calibri" pitchFamily="34" charset="0"/>
              </a:rPr>
              <a:t> 2016</a:t>
            </a:r>
            <a:endParaRPr lang="de-CH" sz="1200" dirty="0" smtClean="0">
              <a:effectLst/>
            </a:endParaRPr>
          </a:p>
        </c:rich>
      </c:tx>
      <c:layout>
        <c:manualLayout>
          <c:xMode val="edge"/>
          <c:yMode val="edge"/>
          <c:x val="2.595621214483913E-2"/>
          <c:y val="4.43029231557076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970457317684571"/>
          <c:y val="0.21326485333988227"/>
          <c:w val="0.42858121287083417"/>
          <c:h val="0.68215652676245397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F81BD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4F81BD">
                  <a:alpha val="9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4F81BD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4F81BD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4F81BD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4F81BD">
                  <a:alpha val="5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rgbClr val="4F81BD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rgbClr val="4F81BD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2"/>
              <c:layout>
                <c:manualLayout>
                  <c:x val="1.6700624969384875E-2"/>
                  <c:y val="-1.55060231044976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7420312321412073E-3"/>
                  <c:y val="1.329087694671222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1751562423462067E-3"/>
                  <c:y val="1.77211692622830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2885531571358967E-2"/>
                  <c:y val="1.99361409991112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2627343635193483E-2"/>
                  <c:y val="-2.436660773563922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875781211731132E-2"/>
                  <c:y val="-3.544233852456618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5308906221936184E-2"/>
                  <c:y val="3.32271923667807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Tabelle1!$A$2:$A$10</c:f>
              <c:strCache>
                <c:ptCount val="9"/>
                <c:pt idx="0">
                  <c:v>USA</c:v>
                </c:pt>
                <c:pt idx="1">
                  <c:v>Deutschland</c:v>
                </c:pt>
                <c:pt idx="2">
                  <c:v>Frankreich</c:v>
                </c:pt>
                <c:pt idx="3">
                  <c:v>China</c:v>
                </c:pt>
                <c:pt idx="4">
                  <c:v>Kanada</c:v>
                </c:pt>
                <c:pt idx="5">
                  <c:v>Vereinigtes Königreich</c:v>
                </c:pt>
                <c:pt idx="6">
                  <c:v>Italien</c:v>
                </c:pt>
                <c:pt idx="7">
                  <c:v>Schweiz</c:v>
                </c:pt>
                <c:pt idx="8">
                  <c:v>Übrige</c:v>
                </c:pt>
              </c:strCache>
            </c:strRef>
          </c:cat>
          <c:val>
            <c:numRef>
              <c:f>Tabelle1!$B$2:$B$10</c:f>
              <c:numCache>
                <c:formatCode>#,##0</c:formatCode>
                <c:ptCount val="9"/>
                <c:pt idx="0">
                  <c:v>27062</c:v>
                </c:pt>
                <c:pt idx="1">
                  <c:v>7910</c:v>
                </c:pt>
                <c:pt idx="2">
                  <c:v>4830</c:v>
                </c:pt>
                <c:pt idx="3">
                  <c:v>3701</c:v>
                </c:pt>
                <c:pt idx="4">
                  <c:v>2523</c:v>
                </c:pt>
                <c:pt idx="5">
                  <c:v>2307</c:v>
                </c:pt>
                <c:pt idx="6">
                  <c:v>2145</c:v>
                </c:pt>
                <c:pt idx="7">
                  <c:v>1817</c:v>
                </c:pt>
                <c:pt idx="8">
                  <c:v>10313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pPr>
            <a:r>
              <a:rPr lang="de-CH" sz="2000" b="1" i="0" u="none" strike="noStrike" baseline="0" dirty="0" smtClean="0">
                <a:effectLst/>
              </a:rPr>
              <a:t>Globaler Biomarkt: Verteilung der Einzelhandelsumsätze nach Binnenmärkten 2014</a:t>
            </a: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1200" b="0" dirty="0" err="1" smtClean="0">
                <a:latin typeface="Calibri" pitchFamily="34" charset="0"/>
              </a:rPr>
              <a:t>Quelle</a:t>
            </a:r>
            <a:r>
              <a:rPr lang="en-US" sz="1200" b="0" baseline="0" dirty="0" smtClean="0">
                <a:latin typeface="Calibri" pitchFamily="34" charset="0"/>
              </a:rPr>
              <a:t>: FiBL-AMI-</a:t>
            </a:r>
            <a:r>
              <a:rPr lang="en-US" sz="1200" b="0" baseline="0" dirty="0" err="1" smtClean="0">
                <a:latin typeface="Calibri" pitchFamily="34" charset="0"/>
              </a:rPr>
              <a:t>Erhebung</a:t>
            </a:r>
            <a:r>
              <a:rPr lang="en-US" sz="1200" b="0" baseline="0" dirty="0" smtClean="0">
                <a:latin typeface="Calibri" pitchFamily="34" charset="0"/>
              </a:rPr>
              <a:t> 2016</a:t>
            </a:r>
            <a:endParaRPr lang="de-CH" sz="1200" dirty="0" smtClean="0">
              <a:effectLst/>
            </a:endParaRPr>
          </a:p>
        </c:rich>
      </c:tx>
      <c:layout>
        <c:manualLayout>
          <c:xMode val="edge"/>
          <c:yMode val="edge"/>
          <c:x val="2.0267589160680725E-2"/>
          <c:y val="1.32908769467123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457032108266511"/>
          <c:y val="0.31491581746916592"/>
          <c:w val="0.38214909208981029"/>
          <c:h val="0.6082522741004412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Retail sales in million euros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F81BD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4F81BD">
                  <a:alpha val="8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4F81BD">
                  <a:alpha val="7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4F81BD">
                  <a:alpha val="5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4F81BD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4F81BD">
                  <a:alpha val="25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rgbClr val="4F81BD">
                  <a:alpha val="1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2"/>
              <c:layout>
                <c:manualLayout>
                  <c:x val="-5.5668749897949754E-3"/>
                  <c:y val="5.31635077868491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029097913960359E-17"/>
                  <c:y val="4.20877769979223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91718747448795E-3"/>
                  <c:y val="-6.645438473356192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4792968686218548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314328117091106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Tabelle1!$A$2:$A$7</c:f>
              <c:strCache>
                <c:ptCount val="6"/>
                <c:pt idx="0">
                  <c:v>USA</c:v>
                </c:pt>
                <c:pt idx="1">
                  <c:v>EU</c:v>
                </c:pt>
                <c:pt idx="2">
                  <c:v>China</c:v>
                </c:pt>
                <c:pt idx="3">
                  <c:v>Kanada</c:v>
                </c:pt>
                <c:pt idx="4">
                  <c:v>Schweiz</c:v>
                </c:pt>
                <c:pt idx="5">
                  <c:v>Übrige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27062</c:v>
                </c:pt>
                <c:pt idx="1">
                  <c:v>23947</c:v>
                </c:pt>
                <c:pt idx="2">
                  <c:v>3701</c:v>
                </c:pt>
                <c:pt idx="3">
                  <c:v>2523</c:v>
                </c:pt>
                <c:pt idx="4">
                  <c:v>1817</c:v>
                </c:pt>
                <c:pt idx="5">
                  <c:v>3559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2000" dirty="0" smtClean="0">
                <a:latin typeface="Calibri" pitchFamily="34" charset="0"/>
              </a:rPr>
              <a:t>Die 10 </a:t>
            </a:r>
            <a:r>
              <a:rPr lang="en-GB" sz="2000" dirty="0" err="1" smtClean="0">
                <a:latin typeface="Calibri" pitchFamily="34" charset="0"/>
              </a:rPr>
              <a:t>Länder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mit</a:t>
            </a:r>
            <a:r>
              <a:rPr lang="en-GB" sz="2000" dirty="0" smtClean="0">
                <a:latin typeface="Calibri" pitchFamily="34" charset="0"/>
              </a:rPr>
              <a:t> der </a:t>
            </a:r>
            <a:r>
              <a:rPr lang="en-GB" sz="2000" dirty="0" err="1" smtClean="0">
                <a:latin typeface="Calibri" pitchFamily="34" charset="0"/>
              </a:rPr>
              <a:t>grössten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Biolandwirtschaftsfläche</a:t>
            </a:r>
            <a:r>
              <a:rPr lang="en-GB" sz="2000" dirty="0" smtClean="0">
                <a:latin typeface="Calibri" pitchFamily="34" charset="0"/>
              </a:rPr>
              <a:t> </a:t>
            </a:r>
            <a:endParaRPr lang="en-GB" sz="2000" baseline="0" dirty="0" smtClean="0">
              <a:latin typeface="Calibri" pitchFamily="34" charset="0"/>
            </a:endParaRPr>
          </a:p>
          <a:p>
            <a:pPr algn="l">
              <a:defRPr/>
            </a:pPr>
            <a:r>
              <a:rPr lang="en-GB" sz="1200" b="0" baseline="0" dirty="0" err="1" smtClean="0">
                <a:latin typeface="Calibri" pitchFamily="34" charset="0"/>
              </a:rPr>
              <a:t>Quelle</a:t>
            </a:r>
            <a:r>
              <a:rPr lang="en-GB" sz="1200" b="0" baseline="0" dirty="0" smtClean="0">
                <a:latin typeface="Calibri" pitchFamily="34" charset="0"/>
              </a:rPr>
              <a:t>: FiBL-</a:t>
            </a:r>
            <a:r>
              <a:rPr lang="en-GB" sz="1200" b="0" baseline="0" dirty="0" err="1" smtClean="0">
                <a:latin typeface="Calibri" pitchFamily="34" charset="0"/>
              </a:rPr>
              <a:t>Erhebung</a:t>
            </a:r>
            <a:r>
              <a:rPr lang="en-GB" sz="1200" b="0" baseline="0" dirty="0" smtClean="0">
                <a:latin typeface="Calibri" pitchFamily="34" charset="0"/>
              </a:rPr>
              <a:t> 2016</a:t>
            </a:r>
            <a:endParaRPr lang="en-GB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0"/>
          <c:y val="8.6695526059242024E-4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Area [ha]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Kanada</c:v>
                </c:pt>
                <c:pt idx="1">
                  <c:v>Deutschland</c:v>
                </c:pt>
                <c:pt idx="2">
                  <c:v>Frankreich</c:v>
                </c:pt>
                <c:pt idx="3">
                  <c:v>Uruguay</c:v>
                </c:pt>
                <c:pt idx="4">
                  <c:v>Italien</c:v>
                </c:pt>
                <c:pt idx="5">
                  <c:v>Spanien</c:v>
                </c:pt>
                <c:pt idx="6">
                  <c:v>China</c:v>
                </c:pt>
                <c:pt idx="7">
                  <c:v>USA (2011)</c:v>
                </c:pt>
                <c:pt idx="8">
                  <c:v>Argentinien</c:v>
                </c:pt>
                <c:pt idx="9">
                  <c:v>Australien (2013)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903948</c:v>
                </c:pt>
                <c:pt idx="1">
                  <c:v>1047633</c:v>
                </c:pt>
                <c:pt idx="2">
                  <c:v>1118845</c:v>
                </c:pt>
                <c:pt idx="3">
                  <c:v>1307421</c:v>
                </c:pt>
                <c:pt idx="4">
                  <c:v>1387913</c:v>
                </c:pt>
                <c:pt idx="5">
                  <c:v>1710475</c:v>
                </c:pt>
                <c:pt idx="6">
                  <c:v>1925000</c:v>
                </c:pt>
                <c:pt idx="7">
                  <c:v>2178471</c:v>
                </c:pt>
                <c:pt idx="8">
                  <c:v>3061965</c:v>
                </c:pt>
                <c:pt idx="9">
                  <c:v>17150000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79410304"/>
        <c:axId val="79417344"/>
      </c:barChart>
      <c:catAx>
        <c:axId val="794103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79417344"/>
        <c:crosses val="autoZero"/>
        <c:auto val="1"/>
        <c:lblAlgn val="ctr"/>
        <c:lblOffset val="100"/>
        <c:tickLblSkip val="1"/>
        <c:noMultiLvlLbl val="0"/>
      </c:catAx>
      <c:valAx>
        <c:axId val="79417344"/>
        <c:scaling>
          <c:orientation val="minMax"/>
        </c:scaling>
        <c:delete val="0"/>
        <c:axPos val="b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err="1" smtClean="0">
                    <a:latin typeface="Calibri" pitchFamily="34" charset="0"/>
                  </a:rPr>
                  <a:t>Millionen</a:t>
                </a:r>
                <a:r>
                  <a:rPr lang="en-GB" b="0" dirty="0" smtClean="0">
                    <a:latin typeface="Calibri" pitchFamily="34" charset="0"/>
                  </a:rPr>
                  <a:t> </a:t>
                </a:r>
                <a:r>
                  <a:rPr lang="en-GB" b="0" dirty="0" err="1" smtClean="0">
                    <a:latin typeface="Calibri" pitchFamily="34" charset="0"/>
                  </a:rPr>
                  <a:t>Hektar</a:t>
                </a:r>
                <a:endParaRPr lang="en-GB" b="0" dirty="0">
                  <a:latin typeface="Calibri" pitchFamily="34" charset="0"/>
                </a:endParaRP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79410304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2000">
                <a:latin typeface="Calibri" pitchFamily="34" charset="0"/>
              </a:defRPr>
            </a:pPr>
            <a:r>
              <a:rPr lang="de-CH" sz="2000" b="1" i="0" u="none" strike="noStrike" baseline="0" dirty="0" smtClean="0">
                <a:effectLst/>
              </a:rPr>
              <a:t>Verteilung der Biolandwirtschaftsfläche nach Kontinenten 2014</a:t>
            </a:r>
            <a:r>
              <a:rPr lang="en-US" sz="2000" dirty="0" smtClean="0">
                <a:latin typeface="Calibri" pitchFamily="34" charset="0"/>
              </a:rPr>
              <a:t/>
            </a:r>
            <a:br>
              <a:rPr lang="en-US" sz="2000" dirty="0" smtClean="0">
                <a:latin typeface="Calibri" pitchFamily="34" charset="0"/>
              </a:rPr>
            </a:br>
            <a:r>
              <a:rPr lang="en-US" sz="1200" b="0" dirty="0" err="1" smtClean="0">
                <a:latin typeface="Calibri" pitchFamily="34" charset="0"/>
              </a:rPr>
              <a:t>Quelle</a:t>
            </a:r>
            <a:r>
              <a:rPr lang="en-US" sz="1200" b="0" dirty="0" smtClean="0">
                <a:latin typeface="Calibri" pitchFamily="34" charset="0"/>
              </a:rPr>
              <a:t>: FiBL-</a:t>
            </a:r>
            <a:r>
              <a:rPr lang="en-US" sz="1200" b="0" dirty="0" err="1" smtClean="0">
                <a:latin typeface="Calibri" pitchFamily="34" charset="0"/>
              </a:rPr>
              <a:t>Erhebung</a:t>
            </a:r>
            <a:r>
              <a:rPr lang="en-US" sz="1200" b="0" dirty="0" smtClean="0">
                <a:latin typeface="Calibri" pitchFamily="34" charset="0"/>
              </a:rPr>
              <a:t> 2016</a:t>
            </a:r>
            <a:endParaRPr lang="en-US" sz="1200" b="0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5.5627655840446349E-2"/>
          <c:y val="1.32908769467123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666316691408943"/>
          <c:y val="0.23763146107552149"/>
          <c:w val="0.40353027541675673"/>
          <c:h val="0.64228389592231705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4F81BD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4F81BD">
                  <a:alpha val="8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4F81BD">
                  <a:alpha val="6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4F81BD">
                  <a:alpha val="4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4F81BD">
                  <a:alpha val="2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75000"/>
                  <a:alpha val="1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3"/>
              <c:layout>
                <c:manualLayout>
                  <c:x val="-1.3916639553721213E-3"/>
                  <c:y val="1.32909641571909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087857012843366E-2"/>
                      <c:h val="0.10400111210802376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3.3401249938769854E-2"/>
                  <c:y val="2.21514615778536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092343716833673E-2"/>
                  <c:y val="2.21514615778538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Tabelle1!$A$2:$A$7</c:f>
              <c:strCache>
                <c:ptCount val="6"/>
                <c:pt idx="0">
                  <c:v>Ozeanien</c:v>
                </c:pt>
                <c:pt idx="1">
                  <c:v>Europa</c:v>
                </c:pt>
                <c:pt idx="2">
                  <c:v>Lateinamerika</c:v>
                </c:pt>
                <c:pt idx="3">
                  <c:v>Asien</c:v>
                </c:pt>
                <c:pt idx="4">
                  <c:v>Nordamerika</c:v>
                </c:pt>
                <c:pt idx="5">
                  <c:v>Afrika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17342416</c:v>
                </c:pt>
                <c:pt idx="1">
                  <c:v>11625001</c:v>
                </c:pt>
                <c:pt idx="2">
                  <c:v>6785796</c:v>
                </c:pt>
                <c:pt idx="3">
                  <c:v>3567474</c:v>
                </c:pt>
                <c:pt idx="4">
                  <c:v>3082419</c:v>
                </c:pt>
                <c:pt idx="5">
                  <c:v>1263105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 err="1" smtClean="0">
                <a:latin typeface="Calibri" pitchFamily="34" charset="0"/>
              </a:rPr>
              <a:t>Länder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mit</a:t>
            </a:r>
            <a:r>
              <a:rPr lang="en-GB" sz="2000" baseline="0" dirty="0" smtClean="0">
                <a:latin typeface="Calibri" pitchFamily="34" charset="0"/>
              </a:rPr>
              <a:t> </a:t>
            </a:r>
            <a:r>
              <a:rPr lang="en-GB" sz="2000" baseline="0" dirty="0" err="1" smtClean="0">
                <a:latin typeface="Calibri" pitchFamily="34" charset="0"/>
              </a:rPr>
              <a:t>einem</a:t>
            </a:r>
            <a:r>
              <a:rPr lang="en-GB" sz="2000" baseline="0" dirty="0" smtClean="0">
                <a:latin typeface="Calibri" pitchFamily="34" charset="0"/>
              </a:rPr>
              <a:t> </a:t>
            </a:r>
            <a:r>
              <a:rPr lang="en-GB" sz="2000" baseline="0" dirty="0" err="1" smtClean="0">
                <a:latin typeface="Calibri" pitchFamily="34" charset="0"/>
              </a:rPr>
              <a:t>Bioanteil</a:t>
            </a:r>
            <a:r>
              <a:rPr lang="en-GB" sz="2000" baseline="0" dirty="0" smtClean="0">
                <a:latin typeface="Calibri" pitchFamily="34" charset="0"/>
              </a:rPr>
              <a:t> von </a:t>
            </a:r>
            <a:r>
              <a:rPr lang="en-GB" sz="2000" baseline="0" dirty="0" err="1" smtClean="0">
                <a:latin typeface="Calibri" pitchFamily="34" charset="0"/>
              </a:rPr>
              <a:t>mehr</a:t>
            </a:r>
            <a:r>
              <a:rPr lang="en-GB" sz="2000" baseline="0" dirty="0" smtClean="0">
                <a:latin typeface="Calibri" pitchFamily="34" charset="0"/>
              </a:rPr>
              <a:t> </a:t>
            </a:r>
            <a:r>
              <a:rPr lang="en-GB" sz="2000" baseline="0" dirty="0" err="1" smtClean="0">
                <a:latin typeface="Calibri" pitchFamily="34" charset="0"/>
              </a:rPr>
              <a:t>als</a:t>
            </a:r>
            <a:r>
              <a:rPr lang="en-GB" sz="2000" baseline="0" dirty="0" smtClean="0">
                <a:latin typeface="Calibri" pitchFamily="34" charset="0"/>
              </a:rPr>
              <a:t> 10 </a:t>
            </a:r>
            <a:r>
              <a:rPr lang="en-GB" sz="2000" baseline="0" dirty="0" err="1" smtClean="0">
                <a:latin typeface="Calibri" pitchFamily="34" charset="0"/>
              </a:rPr>
              <a:t>Prozent</a:t>
            </a:r>
            <a:r>
              <a:rPr lang="en-GB" sz="2000" baseline="0" dirty="0" smtClean="0">
                <a:latin typeface="Calibri" pitchFamily="34" charset="0"/>
              </a:rPr>
              <a:t> an der </a:t>
            </a:r>
            <a:r>
              <a:rPr lang="en-GB" sz="2000" baseline="0" dirty="0" err="1" smtClean="0">
                <a:latin typeface="Calibri" pitchFamily="34" charset="0"/>
              </a:rPr>
              <a:t>gesamten</a:t>
            </a:r>
            <a:r>
              <a:rPr lang="en-GB" sz="2000" baseline="0" dirty="0" smtClean="0">
                <a:latin typeface="Calibri" pitchFamily="34" charset="0"/>
              </a:rPr>
              <a:t> </a:t>
            </a:r>
            <a:r>
              <a:rPr lang="en-GB" sz="2000" baseline="0" dirty="0" err="1" smtClean="0">
                <a:latin typeface="Calibri" pitchFamily="34" charset="0"/>
              </a:rPr>
              <a:t>Landwirtschaftsfläche</a:t>
            </a:r>
            <a:r>
              <a:rPr lang="en-GB" sz="2000" baseline="0" dirty="0" smtClean="0">
                <a:latin typeface="Calibri" pitchFamily="34" charset="0"/>
              </a:rPr>
              <a:t> 2014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GB" sz="1200" b="0" i="0" baseline="0" dirty="0" err="1" smtClean="0">
                <a:effectLst/>
                <a:latin typeface="Calibri" panose="020F0502020204030204" pitchFamily="34" charset="0"/>
              </a:rPr>
              <a:t>Quelle</a:t>
            </a:r>
            <a:r>
              <a:rPr lang="en-GB" sz="1200" b="0" i="0" baseline="0" dirty="0" smtClean="0">
                <a:effectLst/>
                <a:latin typeface="Calibri" panose="020F0502020204030204" pitchFamily="34" charset="0"/>
              </a:rPr>
              <a:t>: FiBL-</a:t>
            </a:r>
            <a:r>
              <a:rPr lang="en-GB" sz="1200" b="0" i="0" baseline="0" dirty="0" err="1" smtClean="0">
                <a:effectLst/>
                <a:latin typeface="Calibri" panose="020F0502020204030204" pitchFamily="34" charset="0"/>
              </a:rPr>
              <a:t>Erhebung</a:t>
            </a:r>
            <a:r>
              <a:rPr lang="en-GB" sz="1200" b="0" i="0" baseline="0" dirty="0" smtClean="0">
                <a:effectLst/>
                <a:latin typeface="Calibri" panose="020F0502020204030204" pitchFamily="34" charset="0"/>
              </a:rPr>
              <a:t> 2016</a:t>
            </a:r>
            <a:endParaRPr lang="de-CH" sz="1200" dirty="0" smtClean="0"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2.8458333333333346E-2"/>
          <c:y val="1.2157287304812829E-2"/>
        </c:manualLayout>
      </c:layout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Anteil and der Landwirtschaftsfläche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Tabelle1!$A$2:$A$12</c:f>
              <c:strCache>
                <c:ptCount val="11"/>
                <c:pt idx="0">
                  <c:v>Italien</c:v>
                </c:pt>
                <c:pt idx="1">
                  <c:v>Tschechien</c:v>
                </c:pt>
                <c:pt idx="2">
                  <c:v>Lettland</c:v>
                </c:pt>
                <c:pt idx="3">
                  <c:v>São Tomé und Príncipe</c:v>
                </c:pt>
                <c:pt idx="4">
                  <c:v>Schweiz</c:v>
                </c:pt>
                <c:pt idx="5">
                  <c:v>Samoa</c:v>
                </c:pt>
                <c:pt idx="6">
                  <c:v>Estland</c:v>
                </c:pt>
                <c:pt idx="7">
                  <c:v>Schweden</c:v>
                </c:pt>
                <c:pt idx="8">
                  <c:v>Österreich</c:v>
                </c:pt>
                <c:pt idx="9">
                  <c:v>Liechtenstein</c:v>
                </c:pt>
                <c:pt idx="10">
                  <c:v>Falklandinseln</c:v>
                </c:pt>
              </c:strCache>
            </c:strRef>
          </c:cat>
          <c:val>
            <c:numRef>
              <c:f>Tabelle1!$B$2:$B$12</c:f>
              <c:numCache>
                <c:formatCode>0.00%</c:formatCode>
                <c:ptCount val="11"/>
                <c:pt idx="0">
                  <c:v>0.108</c:v>
                </c:pt>
                <c:pt idx="1">
                  <c:v>0.111</c:v>
                </c:pt>
                <c:pt idx="2">
                  <c:v>0.112</c:v>
                </c:pt>
                <c:pt idx="3">
                  <c:v>0.12</c:v>
                </c:pt>
                <c:pt idx="4">
                  <c:v>0.127</c:v>
                </c:pt>
                <c:pt idx="5">
                  <c:v>0.14299999999999999</c:v>
                </c:pt>
                <c:pt idx="6">
                  <c:v>0.16200000000000001</c:v>
                </c:pt>
                <c:pt idx="7">
                  <c:v>0.16400000000000001</c:v>
                </c:pt>
                <c:pt idx="8">
                  <c:v>0.19400000000000001</c:v>
                </c:pt>
                <c:pt idx="9">
                  <c:v>0.309</c:v>
                </c:pt>
                <c:pt idx="10">
                  <c:v>0.36299999999999999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80129024"/>
        <c:axId val="80139008"/>
      </c:barChart>
      <c:catAx>
        <c:axId val="80129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80139008"/>
        <c:crosses val="autoZero"/>
        <c:auto val="1"/>
        <c:lblAlgn val="ctr"/>
        <c:lblOffset val="100"/>
        <c:tickLblSkip val="1"/>
        <c:noMultiLvlLbl val="0"/>
      </c:catAx>
      <c:valAx>
        <c:axId val="80139008"/>
        <c:scaling>
          <c:orientation val="minMax"/>
        </c:scaling>
        <c:delete val="0"/>
        <c:axPos val="b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err="1" smtClean="0">
                    <a:latin typeface="Calibri" pitchFamily="34" charset="0"/>
                  </a:rPr>
                  <a:t>Anteil</a:t>
                </a:r>
                <a:r>
                  <a:rPr lang="en-GB" b="0" dirty="0" smtClean="0">
                    <a:latin typeface="Calibri" pitchFamily="34" charset="0"/>
                  </a:rPr>
                  <a:t> an der </a:t>
                </a:r>
                <a:r>
                  <a:rPr lang="en-GB" b="0" dirty="0" err="1" smtClean="0">
                    <a:latin typeface="Calibri" pitchFamily="34" charset="0"/>
                  </a:rPr>
                  <a:t>Landwirtschaftsfläche</a:t>
                </a:r>
                <a:endParaRPr lang="en-GB" b="0" dirty="0">
                  <a:latin typeface="Calibri" pitchFamily="34" charset="0"/>
                </a:endParaRP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80129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GB" sz="2000" dirty="0" err="1" smtClean="0">
                <a:latin typeface="Calibri" pitchFamily="34" charset="0"/>
              </a:rPr>
              <a:t>Wachstum</a:t>
            </a:r>
            <a:r>
              <a:rPr lang="en-GB" sz="2000" baseline="0" dirty="0" smtClean="0">
                <a:latin typeface="Calibri" pitchFamily="34" charset="0"/>
              </a:rPr>
              <a:t> der </a:t>
            </a:r>
            <a:r>
              <a:rPr lang="en-GB" sz="2000" baseline="0" dirty="0" err="1" smtClean="0">
                <a:latin typeface="Calibri" pitchFamily="34" charset="0"/>
              </a:rPr>
              <a:t>Biolandwirtschaftsfläche</a:t>
            </a:r>
            <a:r>
              <a:rPr lang="en-GB" sz="2000" baseline="0" dirty="0" smtClean="0">
                <a:latin typeface="Calibri" pitchFamily="34" charset="0"/>
              </a:rPr>
              <a:t> </a:t>
            </a:r>
            <a:r>
              <a:rPr lang="en-GB" sz="2000" baseline="0" dirty="0" err="1" smtClean="0">
                <a:latin typeface="Calibri" pitchFamily="34" charset="0"/>
              </a:rPr>
              <a:t>weltweit</a:t>
            </a:r>
            <a:r>
              <a:rPr lang="en-GB" sz="2000" baseline="0" dirty="0" smtClean="0">
                <a:latin typeface="Calibri" pitchFamily="34" charset="0"/>
              </a:rPr>
              <a:t> 1999-2014</a:t>
            </a:r>
            <a:br>
              <a:rPr lang="en-GB" sz="2000" baseline="0" dirty="0" smtClean="0">
                <a:latin typeface="Calibri" pitchFamily="34" charset="0"/>
              </a:rPr>
            </a:br>
            <a:r>
              <a:rPr lang="de-CH" sz="1200" b="0" i="0" baseline="0" dirty="0" smtClean="0">
                <a:effectLst/>
                <a:latin typeface="Calibri" panose="020F0502020204030204" pitchFamily="34" charset="0"/>
              </a:rPr>
              <a:t>Quelle: FiBL-IFOAM-SÖL-Erhebungen 2007-2016</a:t>
            </a:r>
            <a:endParaRPr lang="de-CH" sz="1200" dirty="0"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2.7837444687051578E-2"/>
          <c:y val="1.23456790123456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7875507852668645E-2"/>
          <c:y val="0.13385292116263245"/>
          <c:w val="0.88405753805085474"/>
          <c:h val="0.78610252422150939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Hectares</c:v>
                </c:pt>
              </c:strCache>
            </c:strRef>
          </c:tx>
          <c:spPr>
            <a:ln w="63500">
              <a:solidFill>
                <a:srgbClr val="4F81BD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alibri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Tabelle1!$B$2:$B$17</c:f>
              <c:numCache>
                <c:formatCode>#,##0</c:formatCode>
                <c:ptCount val="16"/>
                <c:pt idx="0">
                  <c:v>11003087</c:v>
                </c:pt>
                <c:pt idx="1">
                  <c:v>14855463</c:v>
                </c:pt>
                <c:pt idx="2">
                  <c:v>17253249</c:v>
                </c:pt>
                <c:pt idx="3">
                  <c:v>19814630</c:v>
                </c:pt>
                <c:pt idx="4">
                  <c:v>25721505</c:v>
                </c:pt>
                <c:pt idx="5">
                  <c:v>29927867</c:v>
                </c:pt>
                <c:pt idx="6">
                  <c:v>29204368</c:v>
                </c:pt>
                <c:pt idx="7">
                  <c:v>30125859</c:v>
                </c:pt>
                <c:pt idx="8">
                  <c:v>31493935</c:v>
                </c:pt>
                <c:pt idx="9">
                  <c:v>34448968</c:v>
                </c:pt>
                <c:pt idx="10">
                  <c:v>36253993</c:v>
                </c:pt>
                <c:pt idx="11">
                  <c:v>35701053</c:v>
                </c:pt>
                <c:pt idx="12">
                  <c:v>37469256</c:v>
                </c:pt>
                <c:pt idx="13">
                  <c:v>37626564</c:v>
                </c:pt>
                <c:pt idx="14">
                  <c:v>43163650</c:v>
                </c:pt>
                <c:pt idx="15">
                  <c:v>43662446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194176"/>
        <c:axId val="80253312"/>
      </c:lineChart>
      <c:catAx>
        <c:axId val="8019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80253312"/>
        <c:crosses val="autoZero"/>
        <c:auto val="1"/>
        <c:lblAlgn val="ctr"/>
        <c:lblOffset val="100"/>
        <c:noMultiLvlLbl val="0"/>
      </c:catAx>
      <c:valAx>
        <c:axId val="80253312"/>
        <c:scaling>
          <c:orientation val="minMax"/>
        </c:scaling>
        <c:delete val="0"/>
        <c:axPos val="l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b="0" dirty="0" err="1" smtClean="0">
                    <a:latin typeface="Calibri" pitchFamily="34" charset="0"/>
                  </a:rPr>
                  <a:t>Millionen</a:t>
                </a:r>
                <a:r>
                  <a:rPr lang="en-GB" b="0" baseline="0" dirty="0" smtClean="0">
                    <a:latin typeface="Calibri" pitchFamily="34" charset="0"/>
                  </a:rPr>
                  <a:t> </a:t>
                </a:r>
                <a:r>
                  <a:rPr lang="en-GB" b="0" baseline="0" dirty="0" err="1" smtClean="0">
                    <a:latin typeface="Calibri" pitchFamily="34" charset="0"/>
                  </a:rPr>
                  <a:t>Hektar</a:t>
                </a:r>
                <a:endParaRPr lang="en-GB" b="0" dirty="0">
                  <a:latin typeface="Calibri" pitchFamily="34" charset="0"/>
                </a:endParaRPr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80194176"/>
        <c:crosses val="autoZero"/>
        <c:crossBetween val="between"/>
        <c:dispUnits>
          <c:builtInUnit val="m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dirty="0" err="1" smtClean="0"/>
              <a:t>Wachstum</a:t>
            </a:r>
            <a:r>
              <a:rPr lang="en-GB" dirty="0" smtClean="0"/>
              <a:t> des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Biolandwirtschaftsfläche</a:t>
            </a:r>
            <a:r>
              <a:rPr lang="en-GB" baseline="0" dirty="0" smtClean="0"/>
              <a:t> nach </a:t>
            </a:r>
            <a:r>
              <a:rPr lang="en-GB" baseline="0" dirty="0" err="1" smtClean="0"/>
              <a:t>Kontinent</a:t>
            </a:r>
            <a:r>
              <a:rPr lang="en-GB" baseline="0" dirty="0" smtClean="0"/>
              <a:t> </a:t>
            </a:r>
            <a:r>
              <a:rPr lang="en-GB" dirty="0" smtClean="0"/>
              <a:t>1999-2014</a:t>
            </a:r>
            <a:r>
              <a:rPr lang="en-GB" dirty="0"/>
              <a:t/>
            </a:r>
            <a:br>
              <a:rPr lang="en-GB" dirty="0"/>
            </a:br>
            <a:r>
              <a:rPr lang="en-GB" sz="1200" b="0" dirty="0" err="1" smtClean="0"/>
              <a:t>Quelle</a:t>
            </a:r>
            <a:r>
              <a:rPr lang="en-GB" sz="1200" b="0" dirty="0" smtClean="0"/>
              <a:t>: FiBL-IFOAM-SOEL-</a:t>
            </a:r>
            <a:r>
              <a:rPr lang="en-GB" sz="1200" b="0" dirty="0" err="1" smtClean="0"/>
              <a:t>Erhebungen</a:t>
            </a:r>
            <a:r>
              <a:rPr lang="en-GB" sz="1200" b="0" dirty="0" smtClean="0"/>
              <a:t> 1999-2016</a:t>
            </a:r>
            <a:endParaRPr lang="en-GB" sz="1200" b="0" dirty="0"/>
          </a:p>
        </c:rich>
      </c:tx>
      <c:layout>
        <c:manualLayout>
          <c:xMode val="edge"/>
          <c:yMode val="edge"/>
          <c:x val="2.7837444687051578E-2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Afrika</c:v>
                </c:pt>
              </c:strCache>
            </c:strRef>
          </c:tx>
          <c:spPr>
            <a:ln w="50800">
              <a:solidFill>
                <a:srgbClr val="F49618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873579251826769E-2"/>
                  <c:y val="-8.64211120013600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Tabelle1!$B$2:$B$17</c:f>
              <c:numCache>
                <c:formatCode>#,##0</c:formatCode>
                <c:ptCount val="16"/>
                <c:pt idx="0">
                  <c:v>21797</c:v>
                </c:pt>
                <c:pt idx="1">
                  <c:v>52426</c:v>
                </c:pt>
                <c:pt idx="2">
                  <c:v>233383</c:v>
                </c:pt>
                <c:pt idx="3">
                  <c:v>316994</c:v>
                </c:pt>
                <c:pt idx="4">
                  <c:v>358332</c:v>
                </c:pt>
                <c:pt idx="5">
                  <c:v>513555</c:v>
                </c:pt>
                <c:pt idx="6">
                  <c:v>490182</c:v>
                </c:pt>
                <c:pt idx="7">
                  <c:v>684803</c:v>
                </c:pt>
                <c:pt idx="8">
                  <c:v>862351</c:v>
                </c:pt>
                <c:pt idx="9">
                  <c:v>893481</c:v>
                </c:pt>
                <c:pt idx="10">
                  <c:v>1003836</c:v>
                </c:pt>
                <c:pt idx="11">
                  <c:v>1075831</c:v>
                </c:pt>
                <c:pt idx="12">
                  <c:v>1073404</c:v>
                </c:pt>
                <c:pt idx="13">
                  <c:v>1149461</c:v>
                </c:pt>
                <c:pt idx="14">
                  <c:v>1208825</c:v>
                </c:pt>
                <c:pt idx="15">
                  <c:v>1263105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Tabelle1!$C$1</c:f>
              <c:strCache>
                <c:ptCount val="1"/>
                <c:pt idx="0">
                  <c:v>Asien</c:v>
                </c:pt>
              </c:strCache>
            </c:strRef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Tabelle1!$C$2:$C$17</c:f>
              <c:numCache>
                <c:formatCode>#,##0</c:formatCode>
                <c:ptCount val="16"/>
                <c:pt idx="0">
                  <c:v>22321</c:v>
                </c:pt>
                <c:pt idx="1">
                  <c:v>60532</c:v>
                </c:pt>
                <c:pt idx="2">
                  <c:v>420199</c:v>
                </c:pt>
                <c:pt idx="3">
                  <c:v>429326</c:v>
                </c:pt>
                <c:pt idx="4">
                  <c:v>494781</c:v>
                </c:pt>
                <c:pt idx="5">
                  <c:v>3781818</c:v>
                </c:pt>
                <c:pt idx="6">
                  <c:v>2678704</c:v>
                </c:pt>
                <c:pt idx="7">
                  <c:v>3001262</c:v>
                </c:pt>
                <c:pt idx="8">
                  <c:v>2902698</c:v>
                </c:pt>
                <c:pt idx="9">
                  <c:v>3359184</c:v>
                </c:pt>
                <c:pt idx="10">
                  <c:v>3580459</c:v>
                </c:pt>
                <c:pt idx="11">
                  <c:v>2457914</c:v>
                </c:pt>
                <c:pt idx="12">
                  <c:v>3692387</c:v>
                </c:pt>
                <c:pt idx="13">
                  <c:v>3218701</c:v>
                </c:pt>
                <c:pt idx="14">
                  <c:v>3408912</c:v>
                </c:pt>
                <c:pt idx="15">
                  <c:v>3567474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Tabelle1!$D$1</c:f>
              <c:strCache>
                <c:ptCount val="1"/>
                <c:pt idx="0">
                  <c:v>Europa</c:v>
                </c:pt>
              </c:strCache>
            </c:strRef>
          </c:tx>
          <c:spPr>
            <a:ln w="50800">
              <a:solidFill>
                <a:srgbClr val="2F1BC3">
                  <a:alpha val="83000"/>
                </a:srgbClr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Tabelle1!$D$2:$D$17</c:f>
              <c:numCache>
                <c:formatCode>#,##0</c:formatCode>
                <c:ptCount val="16"/>
                <c:pt idx="0">
                  <c:v>3669068</c:v>
                </c:pt>
                <c:pt idx="1">
                  <c:v>4462721</c:v>
                </c:pt>
                <c:pt idx="2">
                  <c:v>5435518</c:v>
                </c:pt>
                <c:pt idx="3">
                  <c:v>5806339</c:v>
                </c:pt>
                <c:pt idx="4">
                  <c:v>6205487</c:v>
                </c:pt>
                <c:pt idx="5">
                  <c:v>6519626</c:v>
                </c:pt>
                <c:pt idx="6">
                  <c:v>6947005</c:v>
                </c:pt>
                <c:pt idx="7">
                  <c:v>7265873</c:v>
                </c:pt>
                <c:pt idx="8">
                  <c:v>7776313</c:v>
                </c:pt>
                <c:pt idx="9">
                  <c:v>8272804</c:v>
                </c:pt>
                <c:pt idx="10">
                  <c:v>9208439</c:v>
                </c:pt>
                <c:pt idx="11">
                  <c:v>10012292</c:v>
                </c:pt>
                <c:pt idx="12">
                  <c:v>10535640</c:v>
                </c:pt>
                <c:pt idx="13">
                  <c:v>11136003</c:v>
                </c:pt>
                <c:pt idx="14">
                  <c:v>11366206</c:v>
                </c:pt>
                <c:pt idx="15">
                  <c:v>11625001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Tabelle1!$E$1</c:f>
              <c:strCache>
                <c:ptCount val="1"/>
                <c:pt idx="0">
                  <c:v>Lateinamerika</c:v>
                </c:pt>
              </c:strCache>
            </c:strRef>
          </c:tx>
          <c:spPr>
            <a:ln w="50800">
              <a:solidFill>
                <a:srgbClr val="E74403">
                  <a:alpha val="81000"/>
                </a:srgbClr>
              </a:solidFill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Tabelle1!$E$2:$E$17</c:f>
              <c:numCache>
                <c:formatCode>#,##0</c:formatCode>
                <c:ptCount val="16"/>
                <c:pt idx="0">
                  <c:v>1246797</c:v>
                </c:pt>
                <c:pt idx="1">
                  <c:v>3910676</c:v>
                </c:pt>
                <c:pt idx="2">
                  <c:v>4541829</c:v>
                </c:pt>
                <c:pt idx="3">
                  <c:v>5751490</c:v>
                </c:pt>
                <c:pt idx="4">
                  <c:v>5957188</c:v>
                </c:pt>
                <c:pt idx="5">
                  <c:v>5216332</c:v>
                </c:pt>
                <c:pt idx="6">
                  <c:v>5055080</c:v>
                </c:pt>
                <c:pt idx="7">
                  <c:v>4949529</c:v>
                </c:pt>
                <c:pt idx="8">
                  <c:v>5585667</c:v>
                </c:pt>
                <c:pt idx="9">
                  <c:v>7238173</c:v>
                </c:pt>
                <c:pt idx="10">
                  <c:v>7659592</c:v>
                </c:pt>
                <c:pt idx="11">
                  <c:v>7539553</c:v>
                </c:pt>
                <c:pt idx="12">
                  <c:v>6967291</c:v>
                </c:pt>
                <c:pt idx="13">
                  <c:v>6949094</c:v>
                </c:pt>
                <c:pt idx="14">
                  <c:v>6814030</c:v>
                </c:pt>
                <c:pt idx="15">
                  <c:v>6785796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Tabelle1!$F$1</c:f>
              <c:strCache>
                <c:ptCount val="1"/>
                <c:pt idx="0">
                  <c:v>Nordamerika</c:v>
                </c:pt>
              </c:strCache>
            </c:strRef>
          </c:tx>
          <c:spPr>
            <a:ln w="50800">
              <a:solidFill>
                <a:srgbClr val="006400">
                  <a:alpha val="74902"/>
                </a:srgb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7.035716212470444E-3"/>
                  <c:y val="-1.23199183435403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0397198319893643E-2"/>
                  <c:y val="1.30310019377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Tabelle1!$A$2:$A$17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Tabelle1!$F$2:$F$17</c:f>
              <c:numCache>
                <c:formatCode>#,##0</c:formatCode>
                <c:ptCount val="16"/>
                <c:pt idx="0">
                  <c:v>733147</c:v>
                </c:pt>
                <c:pt idx="1">
                  <c:v>1058951</c:v>
                </c:pt>
                <c:pt idx="2">
                  <c:v>1278122</c:v>
                </c:pt>
                <c:pt idx="3">
                  <c:v>1257936</c:v>
                </c:pt>
                <c:pt idx="4">
                  <c:v>1405154</c:v>
                </c:pt>
                <c:pt idx="5">
                  <c:v>1721063</c:v>
                </c:pt>
                <c:pt idx="6">
                  <c:v>2219643</c:v>
                </c:pt>
                <c:pt idx="7">
                  <c:v>1792572</c:v>
                </c:pt>
                <c:pt idx="8">
                  <c:v>2292357</c:v>
                </c:pt>
                <c:pt idx="9">
                  <c:v>2577502</c:v>
                </c:pt>
                <c:pt idx="10">
                  <c:v>2652624</c:v>
                </c:pt>
                <c:pt idx="11">
                  <c:v>2472679</c:v>
                </c:pt>
                <c:pt idx="12">
                  <c:v>3019687</c:v>
                </c:pt>
                <c:pt idx="13">
                  <c:v>3012354</c:v>
                </c:pt>
                <c:pt idx="14">
                  <c:v>3047710</c:v>
                </c:pt>
                <c:pt idx="15">
                  <c:v>3082419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Tabelle1!$G$1</c:f>
              <c:strCache>
                <c:ptCount val="1"/>
                <c:pt idx="0">
                  <c:v>Ozeanien</c:v>
                </c:pt>
              </c:strCache>
            </c:strRef>
          </c:tx>
          <c:spPr>
            <a:ln w="50800">
              <a:solidFill>
                <a:schemeClr val="accent6">
                  <a:lumMod val="75000"/>
                  <a:alpha val="73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Tabelle1!$A$2:$A$17</c:f>
              <c:numCache>
                <c:formatCode>General</c:formatCode>
                <c:ptCount val="16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</c:numCache>
            </c:numRef>
          </c:cat>
          <c:val>
            <c:numRef>
              <c:f>Tabelle1!$G$2:$G$17</c:f>
              <c:numCache>
                <c:formatCode>#,##0</c:formatCode>
                <c:ptCount val="16"/>
                <c:pt idx="0">
                  <c:v>5309957</c:v>
                </c:pt>
                <c:pt idx="1">
                  <c:v>5310157</c:v>
                </c:pt>
                <c:pt idx="2">
                  <c:v>5344197</c:v>
                </c:pt>
                <c:pt idx="3">
                  <c:v>6252546</c:v>
                </c:pt>
                <c:pt idx="4">
                  <c:v>11300563</c:v>
                </c:pt>
                <c:pt idx="5">
                  <c:v>12175472</c:v>
                </c:pt>
                <c:pt idx="6">
                  <c:v>11813754</c:v>
                </c:pt>
                <c:pt idx="7">
                  <c:v>12431820</c:v>
                </c:pt>
                <c:pt idx="8">
                  <c:v>12074550</c:v>
                </c:pt>
                <c:pt idx="9">
                  <c:v>12110667</c:v>
                </c:pt>
                <c:pt idx="10">
                  <c:v>12152106</c:v>
                </c:pt>
                <c:pt idx="11">
                  <c:v>12145055</c:v>
                </c:pt>
                <c:pt idx="12">
                  <c:v>12185841</c:v>
                </c:pt>
                <c:pt idx="13">
                  <c:v>12164316</c:v>
                </c:pt>
                <c:pt idx="14">
                  <c:v>17321733</c:v>
                </c:pt>
                <c:pt idx="15">
                  <c:v>17342416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57568"/>
        <c:axId val="80559104"/>
      </c:lineChart>
      <c:catAx>
        <c:axId val="8055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crossAx val="80559104"/>
        <c:crosses val="autoZero"/>
        <c:auto val="1"/>
        <c:lblAlgn val="ctr"/>
        <c:lblOffset val="100"/>
        <c:noMultiLvlLbl val="0"/>
      </c:catAx>
      <c:valAx>
        <c:axId val="80559104"/>
        <c:scaling>
          <c:orientation val="minMax"/>
        </c:scaling>
        <c:delete val="0"/>
        <c:axPos val="l"/>
        <c:majorGridlines>
          <c:spPr>
            <a:ln>
              <a:solidFill>
                <a:srgbClr val="4F81BD">
                  <a:alpha val="43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err="1" smtClean="0"/>
                  <a:t>Millionen</a:t>
                </a:r>
                <a:r>
                  <a:rPr lang="en-GB" b="0" baseline="0" dirty="0" smtClean="0"/>
                  <a:t> </a:t>
                </a:r>
                <a:r>
                  <a:rPr lang="en-GB" b="0" baseline="0" dirty="0" err="1" smtClean="0"/>
                  <a:t>Hektar</a:t>
                </a:r>
                <a:endParaRPr lang="en-GB" b="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crossAx val="80557568"/>
        <c:crosses val="autoZero"/>
        <c:crossBetween val="between"/>
        <c:dispUnits>
          <c:builtInUnit val="millions"/>
        </c:dispUnits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>
                <a:latin typeface="Calibri" panose="020F0502020204030204" pitchFamily="34" charset="0"/>
              </a:defRPr>
            </a:pPr>
            <a:r>
              <a:rPr lang="en-GB" sz="2000" b="1" i="0" baseline="0" dirty="0" err="1" smtClean="0">
                <a:effectLst/>
                <a:latin typeface="Calibri" panose="020F0502020204030204" pitchFamily="34" charset="0"/>
              </a:rPr>
              <a:t>Wachstum</a:t>
            </a:r>
            <a:r>
              <a:rPr lang="en-GB" sz="2000" b="1" i="0" baseline="0" dirty="0" smtClean="0">
                <a:effectLst/>
                <a:latin typeface="Calibri" panose="020F0502020204030204" pitchFamily="34" charset="0"/>
              </a:rPr>
              <a:t> der </a:t>
            </a:r>
            <a:r>
              <a:rPr lang="en-GB" sz="2000" b="1" i="0" baseline="0" dirty="0" err="1" smtClean="0">
                <a:effectLst/>
                <a:latin typeface="Calibri" panose="020F0502020204030204" pitchFamily="34" charset="0"/>
              </a:rPr>
              <a:t>Biolandwirtschaftsfläche</a:t>
            </a:r>
            <a:r>
              <a:rPr lang="en-GB" sz="2000" b="1" i="0" baseline="0" dirty="0" smtClean="0">
                <a:effectLst/>
                <a:latin typeface="Calibri" panose="020F0502020204030204" pitchFamily="34" charset="0"/>
              </a:rPr>
              <a:t>  nach </a:t>
            </a:r>
            <a:r>
              <a:rPr lang="en-GB" sz="2000" b="1" i="0" baseline="0" dirty="0" err="1" smtClean="0">
                <a:effectLst/>
                <a:latin typeface="Calibri" panose="020F0502020204030204" pitchFamily="34" charset="0"/>
              </a:rPr>
              <a:t>Kontinent</a:t>
            </a:r>
            <a:r>
              <a:rPr lang="en-GB" sz="2000" b="1" i="0" baseline="0" dirty="0" smtClean="0">
                <a:effectLst/>
                <a:latin typeface="Calibri" panose="020F0502020204030204" pitchFamily="34" charset="0"/>
              </a:rPr>
              <a:t>  2006-2014</a:t>
            </a:r>
            <a:endParaRPr lang="de-CH" sz="2000" dirty="0" smtClean="0">
              <a:effectLst/>
              <a:latin typeface="Calibri" panose="020F0502020204030204" pitchFamily="34" charset="0"/>
            </a:endParaRPr>
          </a:p>
          <a:p>
            <a:pPr algn="l">
              <a:defRPr>
                <a:latin typeface="Calibri" panose="020F0502020204030204" pitchFamily="34" charset="0"/>
              </a:defRPr>
            </a:pPr>
            <a:r>
              <a:rPr lang="de-CH" sz="1200" b="0" i="0" baseline="0" dirty="0" smtClean="0">
                <a:effectLst/>
                <a:latin typeface="Calibri" panose="020F0502020204030204" pitchFamily="34" charset="0"/>
              </a:rPr>
              <a:t>Quelle: FiBL-IFOAM-SÖL-Erhebungen 2007-2016</a:t>
            </a:r>
            <a:endParaRPr lang="de-CH" sz="1200" dirty="0">
              <a:effectLst/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1.8480783763359609E-2"/>
          <c:y val="2.25588629687140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291812857605527"/>
          <c:y val="0.19665192239621954"/>
          <c:w val="0.8658862319622872"/>
          <c:h val="0.59729668279751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4F81BD">
                <a:alpha val="40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Tabelle1!$B$2:$B$7</c:f>
              <c:numCache>
                <c:formatCode>#,##0</c:formatCode>
                <c:ptCount val="6"/>
                <c:pt idx="0">
                  <c:v>684803</c:v>
                </c:pt>
                <c:pt idx="1">
                  <c:v>3001262</c:v>
                </c:pt>
                <c:pt idx="2">
                  <c:v>7265873</c:v>
                </c:pt>
                <c:pt idx="3">
                  <c:v>4949529</c:v>
                </c:pt>
                <c:pt idx="4">
                  <c:v>1792572</c:v>
                </c:pt>
                <c:pt idx="5">
                  <c:v>12431820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4F81BD">
                <a:alpha val="55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lang="de-CH"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Tabelle1!$C$2:$C$7</c:f>
              <c:numCache>
                <c:formatCode>#,##0</c:formatCode>
                <c:ptCount val="6"/>
                <c:pt idx="0">
                  <c:v>893481</c:v>
                </c:pt>
                <c:pt idx="1">
                  <c:v>3359184</c:v>
                </c:pt>
                <c:pt idx="2">
                  <c:v>8272804</c:v>
                </c:pt>
                <c:pt idx="3">
                  <c:v>7238173</c:v>
                </c:pt>
                <c:pt idx="4">
                  <c:v>2577502</c:v>
                </c:pt>
                <c:pt idx="5">
                  <c:v>12110667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4F81BD">
                <a:alpha val="70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Tabelle1!$D$2:$D$7</c:f>
              <c:numCache>
                <c:formatCode>#,##0</c:formatCode>
                <c:ptCount val="6"/>
                <c:pt idx="0">
                  <c:v>1075831</c:v>
                </c:pt>
                <c:pt idx="1">
                  <c:v>2457914</c:v>
                </c:pt>
                <c:pt idx="2">
                  <c:v>10012292</c:v>
                </c:pt>
                <c:pt idx="3">
                  <c:v>7539553</c:v>
                </c:pt>
                <c:pt idx="4">
                  <c:v>2472679</c:v>
                </c:pt>
                <c:pt idx="5">
                  <c:v>12145055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F81BD">
                <a:alpha val="85000"/>
              </a:srgb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Tabelle1!$E$2:$E$7</c:f>
              <c:numCache>
                <c:formatCode>#,##0</c:formatCode>
                <c:ptCount val="6"/>
                <c:pt idx="0">
                  <c:v>1149461</c:v>
                </c:pt>
                <c:pt idx="1">
                  <c:v>3218701</c:v>
                </c:pt>
                <c:pt idx="2">
                  <c:v>11136003</c:v>
                </c:pt>
                <c:pt idx="3">
                  <c:v>6949094</c:v>
                </c:pt>
                <c:pt idx="4">
                  <c:v>3012354</c:v>
                </c:pt>
                <c:pt idx="5">
                  <c:v>12164316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Afrika</c:v>
                </c:pt>
                <c:pt idx="1">
                  <c:v>Asien</c:v>
                </c:pt>
                <c:pt idx="2">
                  <c:v>Europa</c:v>
                </c:pt>
                <c:pt idx="3">
                  <c:v>Lateinamerika</c:v>
                </c:pt>
                <c:pt idx="4">
                  <c:v>Nordamerika</c:v>
                </c:pt>
                <c:pt idx="5">
                  <c:v>Ozeanien</c:v>
                </c:pt>
              </c:strCache>
            </c:strRef>
          </c:cat>
          <c:val>
            <c:numRef>
              <c:f>Tabelle1!$F$2:$F$7</c:f>
              <c:numCache>
                <c:formatCode>#,##0</c:formatCode>
                <c:ptCount val="6"/>
                <c:pt idx="0">
                  <c:v>1263105</c:v>
                </c:pt>
                <c:pt idx="1">
                  <c:v>3567474</c:v>
                </c:pt>
                <c:pt idx="2">
                  <c:v>11625001</c:v>
                </c:pt>
                <c:pt idx="3">
                  <c:v>6785796</c:v>
                </c:pt>
                <c:pt idx="4">
                  <c:v>3082419</c:v>
                </c:pt>
                <c:pt idx="5">
                  <c:v>17342416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"/>
        <c:overlap val="-10"/>
        <c:axId val="80945152"/>
        <c:axId val="80946688"/>
      </c:barChart>
      <c:catAx>
        <c:axId val="8094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 sz="1600">
                <a:latin typeface="Calibri" panose="020F0502020204030204" pitchFamily="34" charset="0"/>
              </a:defRPr>
            </a:pPr>
            <a:endParaRPr lang="de-DE"/>
          </a:p>
        </c:txPr>
        <c:crossAx val="80946688"/>
        <c:crosses val="autoZero"/>
        <c:auto val="1"/>
        <c:lblAlgn val="ctr"/>
        <c:lblOffset val="100"/>
        <c:noMultiLvlLbl val="0"/>
      </c:catAx>
      <c:valAx>
        <c:axId val="80946688"/>
        <c:scaling>
          <c:orientation val="minMax"/>
        </c:scaling>
        <c:delete val="0"/>
        <c:axPos val="l"/>
        <c:majorGridlines>
          <c:spPr>
            <a:ln>
              <a:solidFill>
                <a:srgbClr val="4F81BD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noFill/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anose="020F0502020204030204" pitchFamily="34" charset="0"/>
              </a:defRPr>
            </a:pPr>
            <a:endParaRPr lang="de-DE"/>
          </a:p>
        </c:txPr>
        <c:crossAx val="8094515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1.5746675842959443E-2"/>
                <c:y val="0.36276718607493225"/>
              </c:manualLayout>
            </c:layout>
            <c:tx>
              <c:rich>
                <a:bodyPr/>
                <a:lstStyle/>
                <a:p>
                  <a:pPr>
                    <a:defRPr b="0">
                      <a:latin typeface="Calibri" panose="020F0502020204030204" pitchFamily="34" charset="0"/>
                    </a:defRPr>
                  </a:pPr>
                  <a:r>
                    <a:rPr lang="en-GB" sz="1800" b="0" i="0" baseline="0" dirty="0" err="1" smtClean="0">
                      <a:effectLst/>
                    </a:rPr>
                    <a:t>Millionen</a:t>
                  </a:r>
                  <a:r>
                    <a:rPr lang="en-GB" sz="1800" b="0" i="0" baseline="0" dirty="0" smtClean="0">
                      <a:effectLst/>
                    </a:rPr>
                    <a:t> </a:t>
                  </a:r>
                  <a:r>
                    <a:rPr lang="en-GB" sz="1800" b="0" i="0" baseline="0" dirty="0" err="1" smtClean="0">
                      <a:effectLst/>
                    </a:rPr>
                    <a:t>Hektar</a:t>
                  </a:r>
                  <a:endParaRPr lang="en-GB" dirty="0">
                    <a:effectLst/>
                  </a:endParaRPr>
                </a:p>
              </c:rich>
            </c:tx>
          </c:dispUnitsLbl>
        </c:dispUnits>
      </c:valAx>
    </c:plotArea>
    <c:legend>
      <c:legendPos val="b"/>
      <c:layout/>
      <c:overlay val="0"/>
      <c:txPr>
        <a:bodyPr/>
        <a:lstStyle/>
        <a:p>
          <a:pPr>
            <a:defRPr sz="1600">
              <a:latin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2000" b="1" i="0" baseline="0" dirty="0" err="1" smtClean="0">
                <a:effectLst/>
                <a:latin typeface="Calibri" pitchFamily="34" charset="0"/>
              </a:rPr>
              <a:t>Entwicklung</a:t>
            </a:r>
            <a:r>
              <a:rPr lang="en-GB" sz="2000" b="1" i="0" baseline="0" dirty="0" smtClean="0">
                <a:effectLst/>
                <a:latin typeface="Calibri" pitchFamily="34" charset="0"/>
              </a:rPr>
              <a:t> der </a:t>
            </a:r>
            <a:r>
              <a:rPr lang="en-GB" sz="2000" b="1" i="0" baseline="0" dirty="0" err="1" smtClean="0">
                <a:effectLst/>
                <a:latin typeface="Calibri" pitchFamily="34" charset="0"/>
              </a:rPr>
              <a:t>Biolandwirtschaftsfläche</a:t>
            </a:r>
            <a:r>
              <a:rPr lang="en-GB" sz="2000" b="1" i="0" baseline="0" dirty="0" smtClean="0">
                <a:effectLst/>
                <a:latin typeface="Calibri" pitchFamily="34" charset="0"/>
              </a:rPr>
              <a:t> nach </a:t>
            </a:r>
            <a:r>
              <a:rPr lang="en-GB" sz="2000" b="1" i="0" baseline="0" dirty="0" err="1" smtClean="0">
                <a:effectLst/>
                <a:latin typeface="Calibri" pitchFamily="34" charset="0"/>
              </a:rPr>
              <a:t>Bodennutzungsart</a:t>
            </a:r>
            <a:r>
              <a:rPr lang="en-GB" sz="2000" b="1" i="0" baseline="0" dirty="0" smtClean="0">
                <a:effectLst/>
                <a:latin typeface="Calibri" pitchFamily="34" charset="0"/>
              </a:rPr>
              <a:t> 2004-2014</a:t>
            </a:r>
            <a:r>
              <a:rPr lang="en-GB" sz="1800" b="1" i="0" baseline="0" dirty="0" smtClean="0">
                <a:effectLst/>
                <a:latin typeface="Calibri" pitchFamily="34" charset="0"/>
              </a:rPr>
              <a:t/>
            </a:r>
            <a:br>
              <a:rPr lang="en-GB" sz="1800" b="1" i="0" baseline="0" dirty="0" smtClean="0">
                <a:effectLst/>
                <a:latin typeface="Calibri" pitchFamily="34" charset="0"/>
              </a:rPr>
            </a:br>
            <a:r>
              <a:rPr lang="en-GB" sz="1200" b="0" i="0" baseline="0" dirty="0" err="1" smtClean="0">
                <a:effectLst/>
                <a:latin typeface="Calibri" pitchFamily="34" charset="0"/>
              </a:rPr>
              <a:t>Quelle</a:t>
            </a:r>
            <a:r>
              <a:rPr lang="en-GB" sz="1200" b="0" i="0" baseline="0" dirty="0" smtClean="0">
                <a:effectLst/>
                <a:latin typeface="Calibri" pitchFamily="34" charset="0"/>
              </a:rPr>
              <a:t>: FiBL-IFOAM-SOEL-</a:t>
            </a:r>
            <a:r>
              <a:rPr lang="en-GB" sz="1200" b="0" i="0" baseline="0" dirty="0" err="1" smtClean="0">
                <a:effectLst/>
                <a:latin typeface="Calibri" pitchFamily="34" charset="0"/>
              </a:rPr>
              <a:t>Erhebungen</a:t>
            </a:r>
            <a:r>
              <a:rPr lang="en-GB" sz="1200" b="0" i="0" baseline="0" dirty="0" smtClean="0">
                <a:effectLst/>
                <a:latin typeface="Calibri" pitchFamily="34" charset="0"/>
              </a:rPr>
              <a:t> 2006-2016</a:t>
            </a:r>
            <a:endParaRPr lang="de-CH" sz="1200" dirty="0">
              <a:effectLst/>
              <a:latin typeface="Calibri" pitchFamily="34" charset="0"/>
            </a:endParaRPr>
          </a:p>
        </c:rich>
      </c:tx>
      <c:layout>
        <c:manualLayout>
          <c:xMode val="edge"/>
          <c:yMode val="edge"/>
          <c:x val="2.5749397311771137E-2"/>
          <c:y val="1.062465616270213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7514571551670398E-2"/>
          <c:y val="0.18073610964243597"/>
          <c:w val="0.62561409165919235"/>
          <c:h val="0.690762104076789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Ackerland</c:v>
                </c:pt>
              </c:strCache>
            </c:strRef>
          </c:tx>
          <c:spPr>
            <a:ln w="63500">
              <a:solidFill>
                <a:srgbClr val="FFC000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Sheet1!$B$2:$B$12</c:f>
              <c:numCache>
                <c:formatCode>#,##0</c:formatCode>
                <c:ptCount val="11"/>
                <c:pt idx="0">
                  <c:v>3352865</c:v>
                </c:pt>
                <c:pt idx="1">
                  <c:v>4099690</c:v>
                </c:pt>
                <c:pt idx="2">
                  <c:v>4289966</c:v>
                </c:pt>
                <c:pt idx="3">
                  <c:v>4634589</c:v>
                </c:pt>
                <c:pt idx="4">
                  <c:v>4879382</c:v>
                </c:pt>
                <c:pt idx="5">
                  <c:v>5549940</c:v>
                </c:pt>
                <c:pt idx="6">
                  <c:v>6189258</c:v>
                </c:pt>
                <c:pt idx="7">
                  <c:v>7413243</c:v>
                </c:pt>
                <c:pt idx="8">
                  <c:v>7600698</c:v>
                </c:pt>
                <c:pt idx="9">
                  <c:v>7969472</c:v>
                </c:pt>
                <c:pt idx="10">
                  <c:v>8511374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Dauerkulturen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Sheet1!$C$2:$C$12</c:f>
              <c:numCache>
                <c:formatCode>#,##0</c:formatCode>
                <c:ptCount val="11"/>
                <c:pt idx="0">
                  <c:v>909896</c:v>
                </c:pt>
                <c:pt idx="1">
                  <c:v>1387259</c:v>
                </c:pt>
                <c:pt idx="2">
                  <c:v>1449900</c:v>
                </c:pt>
                <c:pt idx="3">
                  <c:v>1897501</c:v>
                </c:pt>
                <c:pt idx="4">
                  <c:v>1987036</c:v>
                </c:pt>
                <c:pt idx="5">
                  <c:v>2478662</c:v>
                </c:pt>
                <c:pt idx="6">
                  <c:v>2629048</c:v>
                </c:pt>
                <c:pt idx="7">
                  <c:v>2939896</c:v>
                </c:pt>
                <c:pt idx="8">
                  <c:v>3202133</c:v>
                </c:pt>
                <c:pt idx="9">
                  <c:v>3258109</c:v>
                </c:pt>
                <c:pt idx="10">
                  <c:v>3416756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Dauergrünland</c:v>
                </c:pt>
              </c:strCache>
            </c:strRef>
          </c:tx>
          <c:spPr>
            <a:ln w="63500" cmpd="sng">
              <a:solidFill>
                <a:srgbClr val="006400"/>
              </a:solidFill>
              <a:prstDash val="solid"/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Sheet1!$D$2:$D$12</c:f>
              <c:numCache>
                <c:formatCode>#,##0</c:formatCode>
                <c:ptCount val="11"/>
                <c:pt idx="0">
                  <c:v>21815949</c:v>
                </c:pt>
                <c:pt idx="1">
                  <c:v>20062601</c:v>
                </c:pt>
                <c:pt idx="2">
                  <c:v>20386872</c:v>
                </c:pt>
                <c:pt idx="3">
                  <c:v>20035360</c:v>
                </c:pt>
                <c:pt idx="4">
                  <c:v>22271313</c:v>
                </c:pt>
                <c:pt idx="5">
                  <c:v>22949154</c:v>
                </c:pt>
                <c:pt idx="6">
                  <c:v>23087788</c:v>
                </c:pt>
                <c:pt idx="7">
                  <c:v>22628048</c:v>
                </c:pt>
                <c:pt idx="8">
                  <c:v>22553046</c:v>
                </c:pt>
                <c:pt idx="9">
                  <c:v>26951747</c:v>
                </c:pt>
                <c:pt idx="10">
                  <c:v>27457976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0843520"/>
        <c:axId val="80845440"/>
      </c:lineChart>
      <c:catAx>
        <c:axId val="8084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80845440"/>
        <c:crosses val="autoZero"/>
        <c:auto val="1"/>
        <c:lblAlgn val="ctr"/>
        <c:lblOffset val="100"/>
        <c:noMultiLvlLbl val="0"/>
      </c:catAx>
      <c:valAx>
        <c:axId val="80845440"/>
        <c:scaling>
          <c:orientation val="minMax"/>
        </c:scaling>
        <c:delete val="0"/>
        <c:axPos val="l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>
                    <a:latin typeface="Calibri" pitchFamily="34" charset="0"/>
                  </a:defRPr>
                </a:pPr>
                <a:r>
                  <a:rPr lang="de-CH" b="0" dirty="0" smtClean="0">
                    <a:latin typeface="Calibri" pitchFamily="34" charset="0"/>
                  </a:rPr>
                  <a:t>Millionen Hektar</a:t>
                </a:r>
                <a:endParaRPr lang="de-CH" b="0" dirty="0">
                  <a:latin typeface="Calibri" pitchFamily="34" charset="0"/>
                </a:endParaRP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80843520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73029814663772674"/>
          <c:y val="0.33879552205042818"/>
          <c:w val="0.2682679566769004"/>
          <c:h val="0.24591126421026846"/>
        </c:manualLayout>
      </c:layout>
      <c:overlay val="0"/>
      <c:txPr>
        <a:bodyPr/>
        <a:lstStyle/>
        <a:p>
          <a:pPr>
            <a:defRPr>
              <a:latin typeface="Calibri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en-GB" sz="2000" dirty="0" smtClean="0">
                <a:latin typeface="Calibri" pitchFamily="34" charset="0"/>
              </a:rPr>
              <a:t>Die </a:t>
            </a:r>
            <a:r>
              <a:rPr lang="en-GB" sz="2000" dirty="0" err="1" smtClean="0">
                <a:latin typeface="Calibri" pitchFamily="34" charset="0"/>
              </a:rPr>
              <a:t>zehn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Länder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dirty="0" err="1" smtClean="0">
                <a:latin typeface="Calibri" pitchFamily="34" charset="0"/>
              </a:rPr>
              <a:t>mit</a:t>
            </a:r>
            <a:r>
              <a:rPr lang="en-GB" sz="2000" dirty="0" smtClean="0">
                <a:latin typeface="Calibri" pitchFamily="34" charset="0"/>
              </a:rPr>
              <a:t> den </a:t>
            </a:r>
            <a:r>
              <a:rPr lang="en-GB" sz="2000" dirty="0" err="1" smtClean="0">
                <a:latin typeface="Calibri" pitchFamily="34" charset="0"/>
              </a:rPr>
              <a:t>meisten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n-GB" sz="2000" baseline="0" dirty="0" err="1" smtClean="0">
                <a:latin typeface="Calibri" pitchFamily="34" charset="0"/>
              </a:rPr>
              <a:t>Bioproduzenten</a:t>
            </a:r>
            <a:r>
              <a:rPr lang="en-GB" sz="2000" baseline="0" dirty="0" smtClean="0">
                <a:latin typeface="Calibri" pitchFamily="34" charset="0"/>
              </a:rPr>
              <a:t> 2014</a:t>
            </a:r>
          </a:p>
          <a:p>
            <a:pPr algn="l">
              <a:defRPr/>
            </a:pPr>
            <a:r>
              <a:rPr lang="en-GB" sz="1200" b="0" baseline="0" dirty="0" err="1" smtClean="0">
                <a:latin typeface="Calibri" pitchFamily="34" charset="0"/>
              </a:rPr>
              <a:t>Quelle</a:t>
            </a:r>
            <a:r>
              <a:rPr lang="en-GB" sz="1200" b="0" baseline="0" dirty="0" smtClean="0">
                <a:latin typeface="Calibri" pitchFamily="34" charset="0"/>
              </a:rPr>
              <a:t>: FiBL-</a:t>
            </a:r>
            <a:r>
              <a:rPr lang="en-GB" sz="1200" b="0" baseline="0" dirty="0" err="1" smtClean="0">
                <a:latin typeface="Calibri" pitchFamily="34" charset="0"/>
              </a:rPr>
              <a:t>Erhebung</a:t>
            </a:r>
            <a:r>
              <a:rPr lang="en-GB" sz="1200" b="0" baseline="0" dirty="0" smtClean="0">
                <a:latin typeface="Calibri" pitchFamily="34" charset="0"/>
              </a:rPr>
              <a:t> 2016</a:t>
            </a:r>
            <a:endParaRPr lang="en-GB" dirty="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2.880555555555555E-2"/>
          <c:y val="1.12903320442204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1446436751874191"/>
          <c:y val="0.17721305176608354"/>
          <c:w val="0.60528922591041612"/>
          <c:h val="0.692041169351246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Produzenten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Tabelle1!$A$2:$A$11</c:f>
              <c:strCache>
                <c:ptCount val="10"/>
                <c:pt idx="0">
                  <c:v>Italien</c:v>
                </c:pt>
                <c:pt idx="1">
                  <c:v>Paraguay</c:v>
                </c:pt>
                <c:pt idx="2">
                  <c:v>Peru</c:v>
                </c:pt>
                <c:pt idx="3">
                  <c:v>Türkei</c:v>
                </c:pt>
                <c:pt idx="4">
                  <c:v>Äthiopien (2013)</c:v>
                </c:pt>
                <c:pt idx="5">
                  <c:v>Tansania (2013)</c:v>
                </c:pt>
                <c:pt idx="6">
                  <c:v>Philippines</c:v>
                </c:pt>
                <c:pt idx="7">
                  <c:v>Mexiko (2013)</c:v>
                </c:pt>
                <c:pt idx="8">
                  <c:v>Uganda</c:v>
                </c:pt>
                <c:pt idx="9">
                  <c:v>Indien (2013)</c:v>
                </c:pt>
              </c:strCache>
            </c:strRef>
          </c:cat>
          <c:val>
            <c:numRef>
              <c:f>Tabelle1!$B$2:$B$11</c:f>
              <c:numCache>
                <c:formatCode>#,##0</c:formatCode>
                <c:ptCount val="10"/>
                <c:pt idx="0">
                  <c:v>48662</c:v>
                </c:pt>
                <c:pt idx="1">
                  <c:v>58258</c:v>
                </c:pt>
                <c:pt idx="2">
                  <c:v>65126</c:v>
                </c:pt>
                <c:pt idx="3">
                  <c:v>71472</c:v>
                </c:pt>
                <c:pt idx="4">
                  <c:v>135827</c:v>
                </c:pt>
                <c:pt idx="5">
                  <c:v>148610</c:v>
                </c:pt>
                <c:pt idx="6">
                  <c:v>165974</c:v>
                </c:pt>
                <c:pt idx="7">
                  <c:v>169703</c:v>
                </c:pt>
                <c:pt idx="8">
                  <c:v>190552</c:v>
                </c:pt>
                <c:pt idx="9">
                  <c:v>650000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2"/>
        <c:axId val="80915840"/>
        <c:axId val="81137024"/>
      </c:barChart>
      <c:catAx>
        <c:axId val="80915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81137024"/>
        <c:crosses val="autoZero"/>
        <c:auto val="1"/>
        <c:lblAlgn val="ctr"/>
        <c:lblOffset val="100"/>
        <c:tickLblSkip val="1"/>
        <c:noMultiLvlLbl val="0"/>
      </c:catAx>
      <c:valAx>
        <c:axId val="81137024"/>
        <c:scaling>
          <c:orientation val="minMax"/>
        </c:scaling>
        <c:delete val="0"/>
        <c:axPos val="b"/>
        <c:majorGridlines>
          <c:spPr>
            <a:ln>
              <a:solidFill>
                <a:srgbClr val="4F81BD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GB" b="0" dirty="0" err="1" smtClean="0">
                    <a:latin typeface="Calibri" pitchFamily="34" charset="0"/>
                  </a:rPr>
                  <a:t>Anzahl</a:t>
                </a:r>
                <a:r>
                  <a:rPr lang="en-GB" b="0" dirty="0" smtClean="0">
                    <a:latin typeface="Calibri" pitchFamily="34" charset="0"/>
                  </a:rPr>
                  <a:t> </a:t>
                </a:r>
                <a:r>
                  <a:rPr lang="en-GB" b="0" baseline="0" dirty="0" err="1" smtClean="0">
                    <a:latin typeface="Calibri" pitchFamily="34" charset="0"/>
                  </a:rPr>
                  <a:t>Produzenten</a:t>
                </a:r>
                <a:endParaRPr lang="en-GB" b="0" dirty="0">
                  <a:latin typeface="Calibri" pitchFamily="34" charset="0"/>
                </a:endParaRP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4F81BD"/>
            </a:solidFill>
          </a:ln>
        </c:spPr>
        <c:txPr>
          <a:bodyPr/>
          <a:lstStyle/>
          <a:p>
            <a:pPr>
              <a:defRPr>
                <a:latin typeface="Calibri" pitchFamily="34" charset="0"/>
              </a:defRPr>
            </a:pPr>
            <a:endParaRPr lang="de-DE"/>
          </a:p>
        </c:txPr>
        <c:crossAx val="80915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0.90203</cdr:x>
      <cdr:y>0</cdr:y>
    </cdr:from>
    <cdr:to>
      <cdr:x>0.99491</cdr:x>
      <cdr:y>0.09708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704856" y="0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0.7807</cdr:x>
      <cdr:y>0</cdr:y>
    </cdr:from>
    <cdr:to>
      <cdr:x>0.87734</cdr:x>
      <cdr:y>0.09625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408712" y="0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0.90162</cdr:x>
      <cdr:y>0</cdr:y>
    </cdr:from>
    <cdr:to>
      <cdr:x>0.98838</cdr:x>
      <cdr:y>0.09242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244408" y="0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0.89374</cdr:x>
      <cdr:y>0</cdr:y>
    </cdr:from>
    <cdr:to>
      <cdr:x>0.9805</cdr:x>
      <cdr:y>0.09242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172400" y="0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0.83244</cdr:x>
      <cdr:y>0</cdr:y>
    </cdr:from>
    <cdr:to>
      <cdr:x>0.91937</cdr:x>
      <cdr:y>0.09067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596336" y="-620688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0.80877</cdr:x>
      <cdr:y>0</cdr:y>
    </cdr:from>
    <cdr:to>
      <cdr:x>0.8957</cdr:x>
      <cdr:y>0.09067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380312" y="0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0.86021</cdr:x>
      <cdr:y>0</cdr:y>
    </cdr:from>
    <cdr:to>
      <cdr:x>0.94696</cdr:x>
      <cdr:y>0.09242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65740" y="-621268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0.86986</cdr:x>
      <cdr:y>0</cdr:y>
    </cdr:from>
    <cdr:to>
      <cdr:x>0.95679</cdr:x>
      <cdr:y>0.09067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37783" y="0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0.90162</cdr:x>
      <cdr:y>0</cdr:y>
    </cdr:from>
    <cdr:to>
      <cdr:x>0.98838</cdr:x>
      <cdr:y>0.09242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244408" y="-620713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0.89082</cdr:x>
      <cdr:y>0</cdr:y>
    </cdr:from>
    <cdr:to>
      <cdr:x>0.98128</cdr:x>
      <cdr:y>0.09157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12360" y="0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0.90311</cdr:x>
      <cdr:y>0</cdr:y>
    </cdr:from>
    <cdr:to>
      <cdr:x>0.98992</cdr:x>
      <cdr:y>0.08871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252842" y="-312405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0.90835</cdr:x>
      <cdr:y>0</cdr:y>
    </cdr:from>
    <cdr:to>
      <cdr:x>0.99756</cdr:x>
      <cdr:y>0.08394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077497" y="0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0.91043</cdr:x>
      <cdr:y>0</cdr:y>
    </cdr:from>
    <cdr:to>
      <cdr:x>1</cdr:x>
      <cdr:y>0.08697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063680" y="0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0.8872</cdr:x>
      <cdr:y>0</cdr:y>
    </cdr:from>
    <cdr:to>
      <cdr:x>0.97271</cdr:x>
      <cdr:y>0.09242</cdr:y>
    </cdr:to>
    <cdr:pic>
      <cdr:nvPicPr>
        <cdr:cNvPr id="2" name="Bild 10" descr="FiBL cmyk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230911" y="0"/>
          <a:ext cx="793304" cy="5198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32" cy="46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2" tIns="46871" rIns="93742" bIns="46871" numCol="1" anchor="t" anchorCtr="0" compatLnSpc="1">
            <a:prstTxWarp prst="textNoShape">
              <a:avLst/>
            </a:prstTxWarp>
          </a:bodyPr>
          <a:lstStyle>
            <a:lvl1pPr defTabSz="931381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510" y="0"/>
            <a:ext cx="2962231" cy="46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2" tIns="46871" rIns="93742" bIns="46871" numCol="1" anchor="t" anchorCtr="0" compatLnSpc="1">
            <a:prstTxWarp prst="textNoShape">
              <a:avLst/>
            </a:prstTxWarp>
          </a:bodyPr>
          <a:lstStyle>
            <a:lvl1pPr algn="r" defTabSz="931381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CA331DE2-6302-4B2D-935A-E590A589AF9B}" type="datetime1">
              <a:rPr lang="de-DE"/>
              <a:pPr>
                <a:defRPr/>
              </a:pPr>
              <a:t>09.02.2016</a:t>
            </a:fld>
            <a:endParaRPr lang="de-CH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6512"/>
            <a:ext cx="2962232" cy="46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2" tIns="46871" rIns="93742" bIns="46871" numCol="1" anchor="b" anchorCtr="0" compatLnSpc="1">
            <a:prstTxWarp prst="textNoShape">
              <a:avLst/>
            </a:prstTxWarp>
          </a:bodyPr>
          <a:lstStyle>
            <a:lvl1pPr defTabSz="931381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10" y="9436512"/>
            <a:ext cx="2962231" cy="46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2" tIns="46871" rIns="93742" bIns="46871" numCol="1" anchor="b" anchorCtr="0" compatLnSpc="1">
            <a:prstTxWarp prst="textNoShape">
              <a:avLst/>
            </a:prstTxWarp>
          </a:bodyPr>
          <a:lstStyle>
            <a:lvl1pPr algn="r" defTabSz="931381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C9AAA821-03F2-4105-9D3D-E6CC72E6715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61146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32" cy="46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2" tIns="46871" rIns="93742" bIns="46871" numCol="1" anchor="t" anchorCtr="0" compatLnSpc="1">
            <a:prstTxWarp prst="textNoShape">
              <a:avLst/>
            </a:prstTxWarp>
          </a:bodyPr>
          <a:lstStyle>
            <a:lvl1pPr defTabSz="931381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de-DE"/>
              <a:t>FiBL</a:t>
            </a: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10" y="0"/>
            <a:ext cx="2962231" cy="46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2" tIns="46871" rIns="93742" bIns="46871" numCol="1" anchor="t" anchorCtr="0" compatLnSpc="1">
            <a:prstTxWarp prst="textNoShape">
              <a:avLst/>
            </a:prstTxWarp>
          </a:bodyPr>
          <a:lstStyle>
            <a:lvl1pPr algn="r" defTabSz="931381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5AE22C85-01DF-4265-92E7-73791190F09D}" type="datetime1">
              <a:rPr lang="de-DE"/>
              <a:pPr>
                <a:defRPr/>
              </a:pPr>
              <a:t>09.02.2016</a:t>
            </a:fld>
            <a:endParaRPr lang="de-CH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5675" y="774700"/>
            <a:ext cx="4948238" cy="37115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358" y="4719848"/>
            <a:ext cx="4989104" cy="448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2" tIns="46871" rIns="93742" bIns="468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6512"/>
            <a:ext cx="2962232" cy="46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2" tIns="46871" rIns="93742" bIns="46871" numCol="1" anchor="b" anchorCtr="0" compatLnSpc="1">
            <a:prstTxWarp prst="textNoShape">
              <a:avLst/>
            </a:prstTxWarp>
          </a:bodyPr>
          <a:lstStyle>
            <a:lvl1pPr defTabSz="931381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r>
              <a:rPr lang="de-CH"/>
              <a:t>www.fibl.org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10" y="9436512"/>
            <a:ext cx="2962231" cy="46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2" tIns="46871" rIns="93742" bIns="46871" numCol="1" anchor="b" anchorCtr="0" compatLnSpc="1">
            <a:prstTxWarp prst="textNoShape">
              <a:avLst/>
            </a:prstTxWarp>
          </a:bodyPr>
          <a:lstStyle>
            <a:lvl1pPr algn="r" defTabSz="931381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FF552329-D149-46D8-A6E1-DEE19B321DB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965641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838200" y="1600200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 sz="1800" b="0"/>
          </a:p>
        </p:txBody>
      </p:sp>
      <p:pic>
        <p:nvPicPr>
          <p:cNvPr id="6" name="Bild 19" descr="Claim_FiBL_fr_trans.jpg"/>
          <p:cNvPicPr>
            <a:picLocks noChangeAspect="1"/>
          </p:cNvPicPr>
          <p:nvPr userDrawn="1"/>
        </p:nvPicPr>
        <p:blipFill>
          <a:blip r:embed="rId2"/>
          <a:srcRect l="7843" r="8965" b="13197"/>
          <a:stretch>
            <a:fillRect/>
          </a:stretch>
        </p:blipFill>
        <p:spPr bwMode="auto">
          <a:xfrm>
            <a:off x="419100" y="88900"/>
            <a:ext cx="37719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13" descr="Alfoeldi_FiBLGebaeude_2_0.jpg"/>
          <p:cNvPicPr>
            <a:picLocks noChangeAspect="1"/>
          </p:cNvPicPr>
          <p:nvPr userDrawn="1"/>
        </p:nvPicPr>
        <p:blipFill>
          <a:blip r:embed="rId3"/>
          <a:srcRect r="1421"/>
          <a:stretch>
            <a:fillRect/>
          </a:stretch>
        </p:blipFill>
        <p:spPr bwMode="auto">
          <a:xfrm>
            <a:off x="539750" y="1471613"/>
            <a:ext cx="276225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 15" descr="3_Felix_Schaf_Rebberg.jpg"/>
          <p:cNvPicPr>
            <a:picLocks noChangeAspect="1"/>
          </p:cNvPicPr>
          <p:nvPr userDrawn="1"/>
        </p:nvPicPr>
        <p:blipFill>
          <a:blip r:embed="rId4"/>
          <a:srcRect l="40845" r="19672"/>
          <a:stretch>
            <a:fillRect/>
          </a:stretch>
        </p:blipFill>
        <p:spPr bwMode="auto">
          <a:xfrm>
            <a:off x="5689600" y="1466850"/>
            <a:ext cx="11049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 16" descr="4_C.Notz_Kuh_Kontrolle.jpg"/>
          <p:cNvPicPr>
            <a:picLocks noChangeAspect="1"/>
          </p:cNvPicPr>
          <p:nvPr userDrawn="1"/>
        </p:nvPicPr>
        <p:blipFill>
          <a:blip r:embed="rId5"/>
          <a:srcRect l="23158" r="37373"/>
          <a:stretch>
            <a:fillRect/>
          </a:stretch>
        </p:blipFill>
        <p:spPr bwMode="auto">
          <a:xfrm>
            <a:off x="6856413" y="1462088"/>
            <a:ext cx="11112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d 17" descr="2_FiBL18.jpg"/>
          <p:cNvPicPr>
            <a:picLocks noChangeAspect="1"/>
          </p:cNvPicPr>
          <p:nvPr userDrawn="1"/>
        </p:nvPicPr>
        <p:blipFill>
          <a:blip r:embed="rId6"/>
          <a:srcRect l="3564" r="8337"/>
          <a:stretch>
            <a:fillRect/>
          </a:stretch>
        </p:blipFill>
        <p:spPr bwMode="auto">
          <a:xfrm>
            <a:off x="4529138" y="1466850"/>
            <a:ext cx="109855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d 18" descr="1_Kohl_23.jpg"/>
          <p:cNvPicPr>
            <a:picLocks noChangeAspect="1"/>
          </p:cNvPicPr>
          <p:nvPr userDrawn="1"/>
        </p:nvPicPr>
        <p:blipFill>
          <a:blip r:embed="rId7"/>
          <a:srcRect l="26460" r="34149"/>
          <a:stretch>
            <a:fillRect/>
          </a:stretch>
        </p:blipFill>
        <p:spPr bwMode="auto">
          <a:xfrm>
            <a:off x="3363913" y="1462088"/>
            <a:ext cx="11049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el 3"/>
          <p:cNvSpPr>
            <a:spLocks noGrp="1"/>
          </p:cNvSpPr>
          <p:nvPr>
            <p:ph type="ctrTitle" sz="quarter"/>
          </p:nvPr>
        </p:nvSpPr>
        <p:spPr>
          <a:xfrm>
            <a:off x="545041" y="4317999"/>
            <a:ext cx="8251825" cy="846666"/>
          </a:xfrm>
        </p:spPr>
        <p:txBody>
          <a:bodyPr lIns="0" tIns="0"/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17" name="Untertitel 4"/>
          <p:cNvSpPr>
            <a:spLocks noGrp="1"/>
          </p:cNvSpPr>
          <p:nvPr>
            <p:ph type="subTitle" sz="quarter" idx="1"/>
          </p:nvPr>
        </p:nvSpPr>
        <p:spPr>
          <a:xfrm>
            <a:off x="533400" y="5892800"/>
            <a:ext cx="8251825" cy="508000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13" name="Bild 14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25"/>
          <a:stretch/>
        </p:blipFill>
        <p:spPr bwMode="auto">
          <a:xfrm>
            <a:off x="8027989" y="1460163"/>
            <a:ext cx="1116012" cy="18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01818"/>
            <a:ext cx="1997772" cy="1198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39751" y="1477581"/>
            <a:ext cx="1898649" cy="2260037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699000" y="1477581"/>
            <a:ext cx="3997325" cy="4686152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2628900" y="1477581"/>
            <a:ext cx="1890000" cy="2260037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9" hasCustomPrompt="1"/>
          </p:nvPr>
        </p:nvSpPr>
        <p:spPr>
          <a:xfrm>
            <a:off x="539751" y="3924863"/>
            <a:ext cx="1898649" cy="2260037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20" hasCustomPrompt="1"/>
          </p:nvPr>
        </p:nvSpPr>
        <p:spPr>
          <a:xfrm>
            <a:off x="2628900" y="3924863"/>
            <a:ext cx="1890000" cy="2260037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0134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39751" y="1469114"/>
            <a:ext cx="3993637" cy="4686152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5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702688" y="1469114"/>
            <a:ext cx="3993637" cy="2260037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6" hasCustomPrompt="1"/>
          </p:nvPr>
        </p:nvSpPr>
        <p:spPr>
          <a:xfrm>
            <a:off x="4702688" y="3912163"/>
            <a:ext cx="3993637" cy="2260037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FC7E3-8779-439D-9BCF-582C8F80632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539750" y="1466850"/>
            <a:ext cx="8156575" cy="4705350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1175" y="330201"/>
            <a:ext cx="8251825" cy="498475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7633" y="1466850"/>
            <a:ext cx="8150226" cy="4692650"/>
          </a:xfrm>
        </p:spPr>
        <p:txBody>
          <a:bodyPr/>
          <a:lstStyle>
            <a:lvl1pPr>
              <a:buSzPct val="100000"/>
              <a:buFontTx/>
              <a:buNone/>
              <a:defRPr sz="2800"/>
            </a:lvl1pPr>
            <a:lvl2pPr>
              <a:buSzPct val="100000"/>
              <a:buFontTx/>
              <a:buBlip>
                <a:blip r:embed="rId2"/>
              </a:buBlip>
              <a:defRPr sz="2400"/>
            </a:lvl2pPr>
            <a:lvl3pPr>
              <a:buSzPct val="100000"/>
              <a:buFontTx/>
              <a:buBlip>
                <a:blip r:embed="rId2"/>
              </a:buBlip>
              <a:defRPr sz="2000"/>
            </a:lvl3pPr>
            <a:lvl4pPr>
              <a:buSzPct val="100000"/>
              <a:buFontTx/>
              <a:buBlip>
                <a:blip r:embed="rId2"/>
              </a:buBlip>
              <a:defRPr sz="1800"/>
            </a:lvl4pPr>
            <a:lvl5pPr>
              <a:buSzPct val="100000"/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92295-A362-4F5A-B0D2-3AA81946BC4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9143999" cy="6172201"/>
          </a:xfrm>
          <a:ln>
            <a:noFill/>
          </a:ln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800"/>
            </a:lvl1pPr>
            <a:lvl2pPr>
              <a:buSzPct val="100000"/>
              <a:buFontTx/>
              <a:buBlip>
                <a:blip r:embed="rId2"/>
              </a:buBlip>
              <a:defRPr sz="2400"/>
            </a:lvl2pPr>
            <a:lvl3pPr>
              <a:buSzPct val="100000"/>
              <a:buFontTx/>
              <a:buBlip>
                <a:blip r:embed="rId2"/>
              </a:buBlip>
              <a:defRPr sz="2000"/>
            </a:lvl3pPr>
            <a:lvl4pPr>
              <a:buSzPct val="100000"/>
              <a:buFontTx/>
              <a:buBlip>
                <a:blip r:embed="rId2"/>
              </a:buBlip>
              <a:defRPr sz="1800"/>
            </a:lvl4pPr>
            <a:lvl5pPr>
              <a:buSzPct val="100000"/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5B84A-357A-439C-804A-A990B669C8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9143999" cy="6857999"/>
          </a:xfrm>
          <a:ln>
            <a:noFill/>
          </a:ln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800"/>
            </a:lvl1pPr>
            <a:lvl2pPr>
              <a:buSzPct val="100000"/>
              <a:buFontTx/>
              <a:buBlip>
                <a:blip r:embed="rId2"/>
              </a:buBlip>
              <a:defRPr sz="2400"/>
            </a:lvl2pPr>
            <a:lvl3pPr>
              <a:buSzPct val="100000"/>
              <a:buFontTx/>
              <a:buBlip>
                <a:blip r:embed="rId2"/>
              </a:buBlip>
              <a:defRPr sz="2000"/>
            </a:lvl3pPr>
            <a:lvl4pPr>
              <a:buSzPct val="100000"/>
              <a:buFontTx/>
              <a:buBlip>
                <a:blip r:embed="rId2"/>
              </a:buBlip>
              <a:defRPr sz="1800"/>
            </a:lvl4pPr>
            <a:lvl5pPr>
              <a:buSzPct val="100000"/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1B546-1DCA-4A88-81B2-9D1700C1CC5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8601"/>
            <a:ext cx="8251825" cy="69850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539750" y="1123950"/>
            <a:ext cx="8159750" cy="5041901"/>
          </a:xfrm>
        </p:spPr>
        <p:txBody>
          <a:bodyPr/>
          <a:lstStyle>
            <a:lvl1pPr>
              <a:buSzPct val="100000"/>
              <a:buFontTx/>
              <a:buNone/>
              <a:defRPr/>
            </a:lvl1pPr>
          </a:lstStyle>
          <a:p>
            <a:pPr lvl="0"/>
            <a:r>
              <a:rPr lang="de-DE" noProof="0" smtClean="0"/>
              <a:t>Tabelle durch Klicken auf Symbol hinzufügen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DCEA-51E8-4FDA-83A7-F9D4385D769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436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39751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3315213" y="1466850"/>
            <a:ext cx="2628000" cy="47053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5" name="Inhaltsplatzhalter 2"/>
          <p:cNvSpPr>
            <a:spLocks noGrp="1"/>
          </p:cNvSpPr>
          <p:nvPr>
            <p:ph sz="half" idx="11"/>
          </p:nvPr>
        </p:nvSpPr>
        <p:spPr>
          <a:xfrm>
            <a:off x="6117167" y="1466850"/>
            <a:ext cx="2578100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5ADD8-2A63-44F2-A506-03E63A2792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0134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6117167" y="1469114"/>
            <a:ext cx="2579158" cy="4703086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539750" y="1473200"/>
            <a:ext cx="5403850" cy="4698999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0726B-D440-42DE-99FF-7AFB3A4E93A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228600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75317"/>
            <a:ext cx="2628000" cy="4696883"/>
          </a:xfrm>
        </p:spPr>
        <p:txBody>
          <a:bodyPr tIns="0"/>
          <a:lstStyle>
            <a:lvl1pPr>
              <a:buSzPct val="100000"/>
              <a:buFontTx/>
              <a:buNone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3323680" y="1469114"/>
            <a:ext cx="2628000" cy="2277386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endParaRPr lang="de-CH" dirty="0" smtClean="0"/>
          </a:p>
          <a:p>
            <a:pPr lvl="0"/>
            <a:endParaRPr lang="de-CH" dirty="0" smtClean="0"/>
          </a:p>
        </p:txBody>
      </p:sp>
      <p:sp>
        <p:nvSpPr>
          <p:cNvPr id="15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6117167" y="1469114"/>
            <a:ext cx="2578100" cy="4703086"/>
          </a:xfrm>
        </p:spPr>
        <p:txBody>
          <a:bodyPr tIns="0"/>
          <a:lstStyle>
            <a:lvl1pPr>
              <a:buSzPct val="100000"/>
              <a:buFontTx/>
              <a:buNone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Text oder Bild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3323680" y="3918098"/>
            <a:ext cx="2628000" cy="2254102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0991-7717-472F-88B9-15C47E1DFD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436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6850"/>
            <a:ext cx="2624649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3302000" y="1466850"/>
            <a:ext cx="5379525" cy="47053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E95A3-45F9-47F5-A5C2-FC60295171B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28600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808" y="1485900"/>
            <a:ext cx="8251825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130A-017D-4A97-80D7-1690E5258BC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51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"/>
          </p:nvPr>
        </p:nvSpPr>
        <p:spPr>
          <a:xfrm>
            <a:off x="6117167" y="1466850"/>
            <a:ext cx="2587625" cy="470535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000"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539750" y="1471246"/>
            <a:ext cx="5403850" cy="2275253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5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0" y="3922348"/>
            <a:ext cx="5403850" cy="2237152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ED762-CAE8-4EFD-B265-3F115458F4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22436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539760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3460828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6381895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E407B-DFAF-4CA0-BCF1-0575389E3E5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0134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539760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3460828" y="1123950"/>
            <a:ext cx="2751505" cy="24448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6381895" y="1123950"/>
            <a:ext cx="2751505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6" hasCustomPrompt="1"/>
          </p:nvPr>
        </p:nvSpPr>
        <p:spPr>
          <a:xfrm>
            <a:off x="3460828" y="3750734"/>
            <a:ext cx="2751505" cy="242570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40CFF-38BD-4B77-89DB-D914DFDBD2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22436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543994" y="1123950"/>
            <a:ext cx="5403840" cy="5048250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6117167" y="1136663"/>
            <a:ext cx="3026833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6" hasCustomPrompt="1"/>
          </p:nvPr>
        </p:nvSpPr>
        <p:spPr>
          <a:xfrm>
            <a:off x="6117167" y="3751976"/>
            <a:ext cx="3026833" cy="2420224"/>
          </a:xfrm>
        </p:spPr>
        <p:txBody>
          <a:bodyPr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6C360-135E-4E2B-97F5-7ED92EF56E4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51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sz="half" idx="16" hasCustomPrompt="1"/>
          </p:nvPr>
        </p:nvSpPr>
        <p:spPr>
          <a:xfrm>
            <a:off x="4915000" y="3751976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42057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9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91BDF-7C56-4D0B-8A75-72E75C144F4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539750" y="1466850"/>
            <a:ext cx="8156575" cy="4705350"/>
          </a:xfrm>
          <a:prstGeom prst="rect">
            <a:avLst/>
          </a:prstGeom>
          <a:noFill/>
          <a:ln w="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6" y="330201"/>
            <a:ext cx="8159749" cy="498475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46099" y="1130315"/>
            <a:ext cx="8597901" cy="5041885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 sz="2800"/>
            </a:lvl1pPr>
            <a:lvl2pPr>
              <a:buSzPct val="100000"/>
              <a:buFontTx/>
              <a:buBlip>
                <a:blip r:embed="rId2"/>
              </a:buBlip>
              <a:defRPr sz="2400"/>
            </a:lvl2pPr>
            <a:lvl3pPr>
              <a:buSzPct val="100000"/>
              <a:buFontTx/>
              <a:buBlip>
                <a:blip r:embed="rId2"/>
              </a:buBlip>
              <a:defRPr sz="2000"/>
            </a:lvl3pPr>
            <a:lvl4pPr>
              <a:buSzPct val="100000"/>
              <a:buFontTx/>
              <a:buBlip>
                <a:blip r:embed="rId2"/>
              </a:buBlip>
              <a:defRPr sz="1800"/>
            </a:lvl4pPr>
            <a:lvl5pPr>
              <a:buSzPct val="100000"/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B5809-1B17-4B7E-B8D8-B632BE876C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49941-BE91-4FEC-8015-ED71231996D1}" type="datetimeFigureOut">
              <a:rPr lang="en-US" smtClean="0"/>
              <a:t>2/9/2016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/>
          <a:p>
            <a:fld id="{C39E8A02-F335-4180-86B0-71CB36EE56E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0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6A91-9584-45E1-AD60-5A2C5B02BCA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CH" dirty="0" smtClean="0"/>
              <a:t>Bild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11666"/>
            <a:ext cx="8229600" cy="727075"/>
          </a:xfrm>
        </p:spPr>
        <p:txBody>
          <a:bodyPr lIns="0" tIns="0"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33400" y="1475317"/>
            <a:ext cx="3987800" cy="677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dirty="0" smtClean="0"/>
              <a:t>Masteruntertitelformat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3400" y="2209800"/>
            <a:ext cx="3987800" cy="3958193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400"/>
            </a:lvl1pPr>
            <a:lvl2pPr>
              <a:buSzPct val="100000"/>
              <a:buFont typeface="Arial Black"/>
              <a:buChar char="›"/>
              <a:defRPr sz="2000"/>
            </a:lvl2pPr>
            <a:lvl3pPr>
              <a:buSzPct val="100000"/>
              <a:buFont typeface="Arial Black"/>
              <a:buChar char="›"/>
              <a:defRPr sz="1800"/>
            </a:lvl3pPr>
            <a:lvl4pPr>
              <a:buSzPct val="100000"/>
              <a:buFont typeface="Arial Black"/>
              <a:buChar char="›"/>
              <a:defRPr sz="1600"/>
            </a:lvl4pPr>
            <a:lvl5pPr>
              <a:buSzPct val="100000"/>
              <a:buFont typeface="Arial Black"/>
              <a:buChar char="›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99000" y="1475317"/>
            <a:ext cx="3997325" cy="677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dirty="0" smtClean="0"/>
              <a:t>Masteruntertitelformat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99000" y="2220912"/>
            <a:ext cx="3997325" cy="3951288"/>
          </a:xfrm>
        </p:spPr>
        <p:txBody>
          <a:bodyPr tIns="0"/>
          <a:lstStyle>
            <a:lvl1pPr>
              <a:buFont typeface="Arial Black"/>
              <a:buChar char="›"/>
              <a:defRPr sz="2400"/>
            </a:lvl1pPr>
            <a:lvl2pPr>
              <a:buFont typeface="Arial Black"/>
              <a:buChar char="›"/>
              <a:defRPr sz="2000"/>
            </a:lvl2pPr>
            <a:lvl3pPr>
              <a:buFont typeface="Arial Black"/>
              <a:buChar char="›"/>
              <a:defRPr sz="1800"/>
            </a:lvl3pPr>
            <a:lvl4pPr>
              <a:buFont typeface="Arial Black"/>
              <a:buChar char="›"/>
              <a:defRPr sz="1600"/>
            </a:lvl4pPr>
            <a:lvl5pPr>
              <a:buFont typeface="Arial Black"/>
              <a:buChar char="›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BA810-F856-41A1-991D-B4001D20E1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533400" y="304800"/>
            <a:ext cx="8166100" cy="5867400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 sz="2800"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C3895-2B79-4B2F-BDF9-3282553B5A3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0134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8156574" cy="2260037"/>
          </a:xfrm>
        </p:spPr>
        <p:txBody>
          <a:bodyPr vert="horz" lIns="0"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81449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CDC94-73FD-4465-AECB-6D5EE99D306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436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69114"/>
            <a:ext cx="3993637" cy="2277386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/>
          </p:nvPr>
        </p:nvSpPr>
        <p:spPr>
          <a:xfrm>
            <a:off x="539751" y="3924350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4702688" y="3924350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69114"/>
            <a:ext cx="3993637" cy="2277386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8294688" y="6494463"/>
            <a:ext cx="508000" cy="2873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9A1EB-8531-49BE-811C-0A9B624999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412750"/>
            <a:ext cx="825182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</a:t>
            </a:r>
            <a:r>
              <a:rPr lang="de-CH" dirty="0" smtClean="0"/>
              <a:t> </a:t>
            </a:r>
            <a:br>
              <a:rPr lang="de-CH" dirty="0" smtClean="0"/>
            </a:br>
            <a:r>
              <a:rPr lang="de-CH" dirty="0" smtClean="0"/>
              <a:t>bearbeiten</a:t>
            </a:r>
            <a:endParaRPr lang="de-CH" dirty="0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66850"/>
            <a:ext cx="825182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 </a:t>
            </a:r>
          </a:p>
        </p:txBody>
      </p:sp>
      <p:pic>
        <p:nvPicPr>
          <p:cNvPr id="1028" name="Picture 4"/>
          <p:cNvPicPr>
            <a:picLocks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68275" y="6359525"/>
            <a:ext cx="609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814388" y="6469063"/>
            <a:ext cx="11525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ct val="50000"/>
              </a:spcAft>
              <a:defRPr/>
            </a:pPr>
            <a:r>
              <a:rPr lang="de-CH" sz="1400" b="0" dirty="0">
                <a:solidFill>
                  <a:srgbClr val="009E7E"/>
                </a:solidFill>
                <a:latin typeface="Arial"/>
                <a:cs typeface="Arial"/>
              </a:rPr>
              <a:t>www.fibl.org</a:t>
            </a:r>
          </a:p>
        </p:txBody>
      </p:sp>
      <p:pic>
        <p:nvPicPr>
          <p:cNvPr id="1032" name="Picture 4"/>
          <p:cNvPicPr>
            <a:picLocks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195263" y="6356350"/>
            <a:ext cx="6096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Bild 10" descr="FiBL cmyk.jpg"/>
          <p:cNvPicPr>
            <a:picLocks noChangeAspect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157163" y="6330950"/>
            <a:ext cx="6492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data:image/png;base64,iVBORw0KGgoAAAANSUhEUgAAASIAAACuCAMAAAClZfCTAAAAxlBMVEX///+wuRsGMFettgAALVXc4aAAKVOutw3Z3pcAJFCqtAD29+eutwDU2YkAIU6utwsAFEi1viSUobHx8vPm6Mba3eH7/PQWRGjCyVXR2eDHzmRxh5zt781dbILq7MTT2I2DjZ0ADkbO1Hm3vzwpRGXm6++0vC66wkrr7dLg5LkaPGD6+/EAHk309eHL0W+hqbROZ4Ph5K44V3ZHWnSyvchugZZZcozFzdUABUWptMDa3qTK0toAE0jL0XSWpLRne5EAADQoTnB4dH8LAAAVyUlEQVR4nO1de1/iutZuCbZQCrUydldk0KFaLqUooDLgRo/f/0u9WUlWkl7Q2fs32jnn7fPHDIQ2bZ6se5toGDVq1KhRo0aNGjVq1KhRo0aNGjVq1KhRo0aNGjVq1KhRo0aNGjVq1KhRo0aNGjUyCNKT7hJwtUqDqm/mD0S6X3oOIZ5t2x4hxByv0qpv6bMRrE4YWnSkw5NSJOro6TJ2bVOH50aHzsdXyXQ4M3LXWpWdk+y1I4a/a7z/AlOfMNhTw1g6pAgnkgxMl8Qzi/Dc8UeS1NJ7drq0ZaC1OHEZyV39iNZvHfQ/w0iMM6KjnNglBNhLtDcnMSn5HUDi/bsXmcb60S4ITabFLKF4qs+GM/rtA/91rFwuCUuqDdnbxgGJCexMnCMEsTEsk3cuMsgKHx1vkOnMmRZOSUJ9vpz3ev9sXAmKqPBPSwfvcQGZRmU6ph02OT4KMQ2ImBIyzVBEikK4z5zjftr4P0Yw4JNFTuhIyvTM9JilHGastEc83/TdjGWyvaIocCRZ6bQntK2V0VmQ4SxSp3BKVcDbB2XPTpy8PZCOYawY8hy/O5oCZmPfUSzZ0RHPdpWVP3tA28bZtih/ziHzO7n6XBbeRUfMJlX24FCmSnZMj0p8yZAXU/fVSb/t97O0ExjTQ+ypQ0sDyVGOecIcWk5ic+fkZovMPp2I4xgJgfaUgbSvhjqo+gRLSQNZpsZqHLkOcRzHC/epkYZSZ9jgC8j7SUIdWhrlZiKrpJ3cr0d1+CvQ5eOzQ3rbvhCGQph2gnNqx6NgFblAmD05maYHYnc7xspEEtyS2ZYno0VyqD4O/SwHdvbEQy66iKqM4NFag0PD+8q7po5kKJomA3GUx+6665J4ZIyUpSqoWiqYsQeoWx49ZpZXvhP9nFlO7uywSp8fCYrAWovB+/ljhKRRhtKpz1SO2OY4AOPcmdBU7YSGhmJQpBAFhx7KyVLocUgpOsmJiavb4yTOq2aV1hrnGJRdGBzQuQxkaOxPU262yVUYDrp+R9gvZ2+M0FjFOZWYodANOsL8QARm5D2DPdDkZJwP4rMy9sXQ049I6VwGY5EruatATK8fJGHoOxBKeVxCjBMxZjc7mg7aaj9F8wPWWsbxMarhpFO4JwWvSocm4l57QIUfdSWfDu0FVsHAsTkTzmq2JD6lVXDmdaTfyqopCoTXUuYH0g8XhWeJBkr6rCCSaoZuz/u4lPB5EOkHSE6KFB31Hqk/TpeebZs2GSVuDFSiZIyNIQZYuj9MpRULZDwN6cdQhBqkdSVayTd5S6hm5GSCFH0mBR8gEJPoSp2hQzg6Zal/Zez9wSAOwyQB2Z+OcDj+UPpGzbQGmIq6lE6MuiaB8gzOEGNEedoQRYjqHmph3jp+JfAmYAhilpnOHTt6MD2kSdBZMV0MxrEMAN2u0ll1wh692cGQ1Y9M+uHIvBBPC2TY7QwxrfbGn8nBB8CIh1B/0hUObTD6VgawFdFqpGnhzFUhsu0H6PiilTxHBj8n375hGM+8QSgNlxQaYcNamL6Sg5TrStMPtAm2Vp+xSyqPhDgwy6FuZ4JhdyYpilcq0VAnyZ+1L8yhTTBEUr6NsE5TGXXT6AHjcrfK2PpKSz9K62lqkGArwv1MOp6OedjLqheLGMfvF5QEnFSlH9Ap+i8CPQey9gaSM/7QOn4BhOKDsk9LKyGKIih6TRzHH6PU03BJemcW27WOlW0zgOIYJhjAw1LXJll78yItra40/YjV7a3eHyDUk1h87JqzlInSnoD759NMwKDmk4pS2JGhpTpDRSzUf1WCD0E6Kl15/eCLkIibAGX/QE2gupxw80wcUJYRDYyu/IiSTLxp15n9IkXMO+G1IKZHcwh5ibwHJpWpq32pChjqxyr9OAZQNJkZgGlN4+40BZbJSgzhlxQtY60hvujIQDuQ8Tevw6Ks2ZU+/UA/T5VdWoGcK0NT0VJRHQvlkglxotXVxLOdmPc2LnsKh8AJ8GgUnYhrMYmShe1I1ZBc5jmlTFVZT2uJ9ONKldNJt5XFWAwHoj8ZXdKRge+xbWJHoSeepa5a7wBzCUg/5LXAD8pYMZZy7PGKCn6PK+NHpR+g7Fi0cPPeY+oLyYGgm9dggdKuTD26h/cfM3IMMP3oaOkH06CrvCvFEjhqYJVPP7BSYav0w4wKJUdxEHgfIwCTzPRSexAY/0IKFWDRF54GyfSDxTurPEUutz2YAleafqSo7MqhqafTEpjpcun3RS4/0ELnX/A4HT39wDCcPz9UIbp2iKGoI6XvRHwRsFgdg2kROld8vQB9uc/I802P2YY0dqEswgSP5QfJCa8qwXskI/F5f4KEox6DYwxEamfzh2fTXFiPsbQwlCwcrwytYvrhFqcswdGxcoVPQj6EdL8aXUndUW+VOAEN1PXEjgFNVyb94OISqGQ4IzSojv4fkn4MUedKYhA0O6ws7USaJoqnYaB4GBDAo2es6Jv+NHcpFlHp6Yfevzhf9P9npB84myOlCPnqPABL9x7cbPaJFnt5AQqGHfTQ9lQ6LNNVrg7ND0s/MCwSBGbienkDKNeVph8BRoWpeuJY5mBlmQQysZzUA0XwaHKJ7mdJ0xRkS5Wx5YMWUMqul2Vjr0XljjT9mFa7vxJSfBaGWq1BpgSlB2KZyx3n/R2lgwwS+fwRsj352VZRMaYuYK2lBuFzIe09Gq0Ei3JtV/r0A621Sj+OSLUcNcm/aLUi5JB0BhjaaGV+JnPyMBQJ0Emh3zLeSbTASNXsZLGoyvRD1NMgxZZhS/mUdVRu4GePSFpDY2+iMaFsJ/Ilh1hjEyNoX08/UKcS6dL0kAMvGVX52rJ4IgrKjoXlYzHISAsUD1mnN9OCSHcqo5nMi2eBnn5gYUrFF/hoNvPyDaYflT79QPsz0+oYx6aspb2BZUfdaSdJgiTpTLuRrf0y096Q0B+kYDbPnoSMNS/BIQtNGvko19WmH8ImgLJj+nFcqvV6mU2IHU4Ok4mtVfC5OKoXkfQnAWht3GL6ARB1It14SbmuNP34hqFQIJ3MezHISbYqaQMyDeZePa7M9TTTx4sSpd7dE/7O1uenpYXjlQHfFp9A2CIShvdiEPWiVRk8H4rb8gFRnPF8+JI5JMBTUbNzlMyIy2fk5YDvWlQZW6+6HPBanfjYfdfBTifHy9skhNkejrGjrEnHSwErafGQoAXfTzJKvhdHnfx3rcMJTvzy8jTxq7QYfxbSru3l1c3z7Kv/+cVE/wSd/cBXzxht4sSHVZXm4o9EkM66kQnW1DGj7qhetHccVVa6atSo8T+I2+3jukHx9vRwqzVfWg2B9e42d8LrG2t/3PaP9Lm9X6/fzg3j7PQ5035NOz2Fk743G42/Mn0+8T4vn2Wf/Ycn2jJ/ejh2lS9C/+5t0baaAGsxP1NkXPaaAtbiZqufcLPgxzfbp+uX8k7f2pb1g1H0lqH3mnb6k1HUblqKov7Lm+jTai82d5yS8yfeZi3uz3/jgP8xtm/tZkOi2Z4/4C+XbdVuNXfY/Hyjn2C1N88lvd7DuadAUc9a6zJwTX/4wSiyGk1JUa7PxSMccT6XN9C+KbvIF+HOYuoEc9Vkd9lcXIufGEXtXo+KGDQLOdo1LHa81WbtdEC9baHXMzY4TlFj8apxVEpRps8mnSfosc9obrbb7Opnn0fBB3hhw7Ss+Xpzv77hdLVf+W9A0fzy7Ozyfk7brXs20Ad2Qrtx83R5eb9mQ1s85nt94GwLihptbXxlFO1kn9fXT5t5m/PxDH1b68vHtS7aX47dAqaot95dwLfbh/se3KyQI0pR84YZkvMb2mzB1G4bcEL7VQjO9vW02XvK93re4FqDFDVO7+RvJRRtgdCm9Sh06fzukv3/sqCt7E4eXqszRedzuLnmmXIhOxCYpsUmTVFkbGlr7xqsMMhTU5vTXeM1727698IVSoqaDXlGkaJb1mejICf0zOZNpWYasG4DQzu96fkGOGrAIDSKbtfNhkX17xpm9uYic0LBIT8uGCsaRfQbmtsiRY/0CKuEC6BoXqGVZtj+3W732ne5RpCsHlgDjaI+HZB1b9yCwvU+sAsPpyzGylBEbYpw/QWKbun1ms2SPre0H6ugxF+M3TXFXaEVJAVGpEvRhlF0R8fXLhjnLBjFi+tdM0NRo33PeypQ9EIbepclHd2+QUf3FUeNpejDrVkXGYqeqapYT/1H2tL4wDyAorbv+w9WxhZRGrifzFPUf6X/N0v7BK2m4lelOerfUpRM0q7HNY1RxH4//wvM9RmQZ70vRP2nNtcqnaKbe+YnmajkKQJZOSaYr20WkFTn8I3dDU2jSq7/DNZh/fKyoQObP1JdfJ2zEGXbp965/X4M98Ic4gWERpKi5s12wwYLfiFPETjVXkHZOfqXLCZplOc4X4GnXtMqcxngvkRUCwmGiKJpgHj7Q4xT4LyAhx9wyjX9dKZTdMGChebioYSiv+kPR+XkhYVhizJT9SV4svIOnKO/0fIlxIIqT46i/vrHaQ4Lbprpp15Dp8i4YGOlH8ooekeVtg2WBVXFEVA0L6Hodk2zdAouRfxf65La7VtIJpRSyBDxGDSKjAcQSqvRL1AEyrsr3oS8GZaplbq8LwDcbaOYghq3r/cMEAQ17sGHW/dsnvt/ZUwrpQhKFQ2RBqPo8TJJniKe2bafqAPLmmvo8/qdu+w/QpzVe4fFTwQEQMcsJYA7fTjK4g67z1RTln/693MA40V+oII5x+YMRcYluv+s04c+syWlwn2AHWv+jhH/Y1xAbrQ+/ruIi9Zwh1zYwIP3lH+5eKa4ACOzof+/MLVbXPJWENEsRf0Nln8yoSNI1+KdiTKYRWicVuL6IWRuLAqadv622WygzCcoggjHemM/sXCgmZ3yByploCn9DYsM7kXzXS9PkXG+tkoogqi0OX9XjM5PRUr09YAJ1BSHo3/fs6wFaBZG12wSuS2AYM7K5ASMmb/PMc7DVKyMIuO51yxSZNzzcLx4e7fyziiLFVF0y7xM7u5YUZ/JFlLE8skNLxyBg1M8GJw/0NYXViJsSgdZRpGoneUoumB9bgpytHt7xDurTop4AtXTR8z9B3dbMkcDGkRUvWPaNL8Tp1w8Qc5LLdWWlU+1GLCUIuPstEgRS45p+LNDQrbQy+3mtLn4rlLfRUUhdv87cGS9ycs/cIPCSZMUQamRl5BoIysG9TaPu4eHl8e5KMyyrJwV3RDlFPGyf74w+8T6bG8ud9uH3fX3BhTDL1hNZn39sH35DrT+fNdafSJumZdpLhqP2+fn7fVfCy4kfEgq04cqdk8ERPzpWrO9WCx6LEdpb3htDnN5jiMUsXCzUN7nz1os6JM9r2qAerP8jDb1LBZQfQEb5Thf98SIm81TkZVhOKkouv3ZUIH43U/t4RGll1qRMy6M+kQfoYjZv+JDorOflv6kinmLl1PV1K6yQtt/bWczssUG70arF1331IMR4+LVEq6Jatz8kldPKIWZURyjCAKHIkXG+VND9tlu8HL+9kY0We3vVakZx66xwClsWr3Ftbyb15+nPxr82/mcZqw/ZQhFVZJlsD//uqajvziFLz+zsd3dz9PT/wBF0EkmEdz9/R+gaAM/qNb+9nLO+vzxdo2Hn581oenvddUPrKlIf7+xmBmYf9eeVxu3FxT658xUqh/P4eNFThPYCX31f+ZMPCuvPdoFtW7+1Zh+N/oX24e7u4dt8WnG/3MknQ68pKheNmPfOwr6N348hXhtL0i0btSrfMOx7CvXTf6y4rDsxQW6w9Lmr8eSbRkQhPg6+sj3xkYw8CUGhhGKj25qBGObNfLDR3J149L21YiWYl/qJJS9mLSbyMcdekfdMPbDrliO1IlwXdLU9eT7/kNbfuzExT2MvxADDxYEByHuCDgihFIUErZwgf5DQrZeg61kcKZGcCDw2ePL9kYubm898NRyj4SI5VLJJNNN5PFl08nAdKE712ZvslOKfPGC+tRRSyJaRK7+7MSkdBHhF2Fgu4wiEvMhjjyQonEYhpFpRmE4GTOKJiG0pLCPsT0JJy5f3jEyiVjnq1N0RcT+jNgNPXnShbVljKJOSEziw46QtseWPHYiz+dsDBVFia+WqlEp+hMosm2+wwOjyAgoZoSM4H+gyE/hEz2AUuTQz6OYrZIemabH99DTKIKVfWIjXtHNN96NoGji2eZJh/a2ijy2OTY9weNr2jWKYL0abhNSOUVc0djqVgMpAnwjuMsipQgtKlAEhwFTfPEPX+qrUTRz41hbgDwjuKU+p6jlmEJgqTx5oEGMU7ZwTaOIHixXV1ZOkZAiWPJq/AuKTBMGolEUkmWLqNVROYo6E1v9HYZpbLodvqDUhasqiqgKr0Jy4Fr8x1BkM/vyaxQlE1soGqy9GuoUTR1vZfhq4V2OopGtL+LsEncPFPk2c6yKojGJgpkn9iz6UyiKYQPu1TGKRul0CttdUYrIMB0OqPUwgCI7HFCDkmoU0W6GKR0hilGOollmxdnIoWpOKYrHxKTMSooS0xuno0h8q5wiYYv8hN6mMyynCHZOc5yQUQSfbZt55JHpHZixTSRFsD0KcTy1brhAkf7XPhgnIEXB2DO9oXT6XcqYQ6fMZZpWOUVCivwODY7s6Mospcj2PGZagSJYQMT/5sUINm4Yuqa7XNqCoj0dHIVtozsqSpG2gF1SZCTg3lZEUBSxTpDoP4cisU95KUWH8Xh8aDGKbEqHsE2MImMFwaFYKUy7iOih44E0yr9mi2CdPoSZnKKV5y2hl4htUFI9RURSZIziIxTFGXM9JmxPNaRI7AjL5YqIgI9gzpCjKI1ste6cfqGuj1PE3SOjCOaBBWl7h0lr5RQpKeJbdHzs0cCfMZsrKOJ/bIhRFGKgvCRiT558XERj70g0dAYYF7GtV2C/DEbR1HW5vqU886icIk2K2PYYpVKEmTZ3+kMizTWjKIElxWz/It8L5dk8UctTFPieHTNzNAt5N8xcQ0NX5DVLgtsZLD3S+QMo0qUIrEOpLYIULZykGBe1PA/iZ6TI6PjcXHcJbkif0JSGjTtPEdUumtzGYRhT28PyV5QiiIaAokTtf7GCoIBSBMcDKlmfLDN9QVEwwaXz3xxH92gy0weK6PGwmn9kE2FxRmz/osT35F5+LddhA9IoEpl+GtKgAZwemTA+IY3lYXQQwd+VO3HVxiouZMSUIpP9ycNq/oTc0jQZRXJ/tzRCijxXUBSaol5EKRrzPR9T2jQ1Rr55EP2swLDuPVNtzuSbTBZmnisompiiXhTMwij2o4kInToTE3dSmUZdqJWoP9PShc1MOrGoOtmVUJQOh2BVpsMhVg1T4XCS4RB3X8I/TBSw4wPRlsIh0jvBwak8BRqGzIB3ZJtowM5lrTGYqh/oxQP2B5DUcSk7k6NeiVujRo0aNWrUqFGjRo0aNWrUqFGjRo0aNWrUqFGjRo0aNWrUqFGjRo0aNWr8V+L/AHjAK+E6g/8TAAAAAElFTkSuQmCC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" name="AutoShape 4" descr="data:image/png;base64,iVBORw0KGgoAAAANSUhEUgAAASIAAACuCAMAAAClZfCTAAAAxlBMVEX///+wuRsGMFettgAALVXc4aAAKVOutw3Z3pcAJFCqtAD29+eutwDU2YkAIU6utwsAFEi1viSUobHx8vPm6Mba3eH7/PQWRGjCyVXR2eDHzmRxh5zt781dbILq7MTT2I2DjZ0ADkbO1Hm3vzwpRGXm6++0vC66wkrr7dLg5LkaPGD6+/EAHk309eHL0W+hqbROZ4Ph5K44V3ZHWnSyvchugZZZcozFzdUABUWptMDa3qTK0toAE0jL0XSWpLRne5EAADQoTnB4dH8LAAAVyUlEQVR4nO1de1/iutZuCbZQCrUydldk0KFaLqUooDLgRo/f/0u9WUlWkl7Q2fs32jnn7fPHDIQ2bZ6se5toGDVq1KhRo0aNGjVq1KhRo0aNGjVq1KhRo0aNGjVq1KhRo0aNGjVq1KhRo0aNGjUyCNKT7hJwtUqDqm/mD0S6X3oOIZ5t2x4hxByv0qpv6bMRrE4YWnSkw5NSJOro6TJ2bVOH50aHzsdXyXQ4M3LXWpWdk+y1I4a/a7z/AlOfMNhTw1g6pAgnkgxMl8Qzi/Dc8UeS1NJ7drq0ZaC1OHEZyV39iNZvHfQ/w0iMM6KjnNglBNhLtDcnMSn5HUDi/bsXmcb60S4ITabFLKF4qs+GM/rtA/91rFwuCUuqDdnbxgGJCexMnCMEsTEsk3cuMsgKHx1vkOnMmRZOSUJ9vpz3ev9sXAmKqPBPSwfvcQGZRmU6ph02OT4KMQ2ImBIyzVBEikK4z5zjftr4P0Yw4JNFTuhIyvTM9JilHGastEc83/TdjGWyvaIocCRZ6bQntK2V0VmQ4SxSp3BKVcDbB2XPTpy8PZCOYawY8hy/O5oCZmPfUSzZ0RHPdpWVP3tA28bZtih/ziHzO7n6XBbeRUfMJlX24FCmSnZMj0p8yZAXU/fVSb/t97O0ExjTQ+ypQ0sDyVGOecIcWk5ic+fkZovMPp2I4xgJgfaUgbSvhjqo+gRLSQNZpsZqHLkOcRzHC/epkYZSZ9jgC8j7SUIdWhrlZiKrpJ3cr0d1+CvQ5eOzQ3rbvhCGQph2gnNqx6NgFblAmD05maYHYnc7xspEEtyS2ZYno0VyqD4O/SwHdvbEQy66iKqM4NFag0PD+8q7po5kKJomA3GUx+6665J4ZIyUpSqoWiqYsQeoWx49ZpZXvhP9nFlO7uywSp8fCYrAWovB+/ljhKRRhtKpz1SO2OY4AOPcmdBU7YSGhmJQpBAFhx7KyVLocUgpOsmJiavb4yTOq2aV1hrnGJRdGBzQuQxkaOxPU262yVUYDrp+R9gvZ2+M0FjFOZWYodANOsL8QARm5D2DPdDkZJwP4rMy9sXQ049I6VwGY5EruatATK8fJGHoOxBKeVxCjBMxZjc7mg7aaj9F8wPWWsbxMarhpFO4JwWvSocm4l57QIUfdSWfDu0FVsHAsTkTzmq2JD6lVXDmdaTfyqopCoTXUuYH0g8XhWeJBkr6rCCSaoZuz/u4lPB5EOkHSE6KFB31Hqk/TpeebZs2GSVuDFSiZIyNIQZYuj9MpRULZDwN6cdQhBqkdSVayTd5S6hm5GSCFH0mBR8gEJPoSp2hQzg6Zal/Zez9wSAOwyQB2Z+OcDj+UPpGzbQGmIq6lE6MuiaB8gzOEGNEedoQRYjqHmph3jp+JfAmYAhilpnOHTt6MD2kSdBZMV0MxrEMAN2u0ll1wh692cGQ1Y9M+uHIvBBPC2TY7QwxrfbGn8nBB8CIh1B/0hUObTD6VgawFdFqpGnhzFUhsu0H6PiilTxHBj8n375hGM+8QSgNlxQaYcNamL6Sg5TrStMPtAm2Vp+xSyqPhDgwy6FuZ4JhdyYpilcq0VAnyZ+1L8yhTTBEUr6NsE5TGXXT6AHjcrfK2PpKSz9K62lqkGArwv1MOp6OedjLqheLGMfvF5QEnFSlH9Ap+i8CPQey9gaSM/7QOn4BhOKDsk9LKyGKIih6TRzHH6PU03BJemcW27WOlW0zgOIYJhjAw1LXJll78yItra40/YjV7a3eHyDUk1h87JqzlInSnoD759NMwKDmk4pS2JGhpTpDRSzUf1WCD0E6Kl15/eCLkIibAGX/QE2gupxw80wcUJYRDYyu/IiSTLxp15n9IkXMO+G1IKZHcwh5ibwHJpWpq32pChjqxyr9OAZQNJkZgGlN4+40BZbJSgzhlxQtY60hvujIQDuQ8Tevw6Ks2ZU+/UA/T5VdWoGcK0NT0VJRHQvlkglxotXVxLOdmPc2LnsKh8AJ8GgUnYhrMYmShe1I1ZBc5jmlTFVZT2uJ9ONKldNJt5XFWAwHoj8ZXdKRge+xbWJHoSeepa5a7wBzCUg/5LXAD8pYMZZy7PGKCn6PK+NHpR+g7Fi0cPPeY+oLyYGgm9dggdKuTD26h/cfM3IMMP3oaOkH06CrvCvFEjhqYJVPP7BSYav0w4wKJUdxEHgfIwCTzPRSexAY/0IKFWDRF54GyfSDxTurPEUutz2YAleafqSo7MqhqafTEpjpcun3RS4/0ELnX/A4HT39wDCcPz9UIbp2iKGoI6XvRHwRsFgdg2kROld8vQB9uc/I802P2YY0dqEswgSP5QfJCa8qwXskI/F5f4KEox6DYwxEamfzh2fTXFiPsbQwlCwcrwytYvrhFqcswdGxcoVPQj6EdL8aXUndUW+VOAEN1PXEjgFNVyb94OISqGQ4IzSojv4fkn4MUedKYhA0O6ws7USaJoqnYaB4GBDAo2es6Jv+NHcpFlHp6Yfevzhf9P9npB84myOlCPnqPABL9x7cbPaJFnt5AQqGHfTQ9lQ6LNNVrg7ND0s/MCwSBGbienkDKNeVph8BRoWpeuJY5mBlmQQysZzUA0XwaHKJ7mdJ0xRkS5Wx5YMWUMqul2Vjr0XljjT9mFa7vxJSfBaGWq1BpgSlB2KZyx3n/R2lgwwS+fwRsj352VZRMaYuYK2lBuFzIe09Gq0Ei3JtV/r0A621Sj+OSLUcNcm/aLUi5JB0BhjaaGV+JnPyMBQJ0Emh3zLeSbTASNXsZLGoyvRD1NMgxZZhS/mUdVRu4GePSFpDY2+iMaFsJ/Ilh1hjEyNoX08/UKcS6dL0kAMvGVX52rJ4IgrKjoXlYzHISAsUD1mnN9OCSHcqo5nMi2eBnn5gYUrFF/hoNvPyDaYflT79QPsz0+oYx6aspb2BZUfdaSdJgiTpTLuRrf0y096Q0B+kYDbPnoSMNS/BIQtNGvko19WmH8ImgLJj+nFcqvV6mU2IHU4Ok4mtVfC5OKoXkfQnAWht3GL6ARB1It14SbmuNP34hqFQIJ3MezHISbYqaQMyDeZePa7M9TTTx4sSpd7dE/7O1uenpYXjlQHfFp9A2CIShvdiEPWiVRk8H4rb8gFRnPF8+JI5JMBTUbNzlMyIy2fk5YDvWlQZW6+6HPBanfjYfdfBTifHy9skhNkejrGjrEnHSwErafGQoAXfTzJKvhdHnfx3rcMJTvzy8jTxq7QYfxbSru3l1c3z7Kv/+cVE/wSd/cBXzxht4sSHVZXm4o9EkM66kQnW1DGj7qhetHccVVa6atSo8T+I2+3jukHx9vRwqzVfWg2B9e42d8LrG2t/3PaP9Lm9X6/fzg3j7PQ5035NOz2Fk743G42/Mn0+8T4vn2Wf/Ycn2jJ/ejh2lS9C/+5t0baaAGsxP1NkXPaaAtbiZqufcLPgxzfbp+uX8k7f2pb1g1H0lqH3mnb6k1HUblqKov7Lm+jTai82d5yS8yfeZi3uz3/jgP8xtm/tZkOi2Z4/4C+XbdVuNXfY/Hyjn2C1N88lvd7DuadAUc9a6zJwTX/4wSiyGk1JUa7PxSMccT6XN9C+KbvIF+HOYuoEc9Vkd9lcXIufGEXtXo+KGDQLOdo1LHa81WbtdEC9baHXMzY4TlFj8apxVEpRps8mnSfosc9obrbb7Opnn0fBB3hhw7Ss+Xpzv77hdLVf+W9A0fzy7Ozyfk7brXs20Ad2Qrtx83R5eb9mQ1s85nt94GwLihptbXxlFO1kn9fXT5t5m/PxDH1b68vHtS7aX47dAqaot95dwLfbh/se3KyQI0pR84YZkvMb2mzB1G4bcEL7VQjO9vW02XvK93re4FqDFDVO7+RvJRRtgdCm9Sh06fzukv3/sqCt7E4eXqszRedzuLnmmXIhOxCYpsUmTVFkbGlr7xqsMMhTU5vTXeM1727698IVSoqaDXlGkaJb1mejICf0zOZNpWYasG4DQzu96fkGOGrAIDSKbtfNhkX17xpm9uYic0LBIT8uGCsaRfQbmtsiRY/0CKuEC6BoXqGVZtj+3W732ne5RpCsHlgDjaI+HZB1b9yCwvU+sAsPpyzGylBEbYpw/QWKbun1ms2SPre0H6ugxF+M3TXFXaEVJAVGpEvRhlF0R8fXLhjnLBjFi+tdM0NRo33PeypQ9EIbepclHd2+QUf3FUeNpejDrVkXGYqeqapYT/1H2tL4wDyAorbv+w9WxhZRGrifzFPUf6X/N0v7BK2m4lelOerfUpRM0q7HNY1RxH4//wvM9RmQZ70vRP2nNtcqnaKbe+YnmajkKQJZOSaYr20WkFTn8I3dDU2jSq7/DNZh/fKyoQObP1JdfJ2zEGXbp965/X4M98Ic4gWERpKi5s12wwYLfiFPETjVXkHZOfqXLCZplOc4X4GnXtMqcxngvkRUCwmGiKJpgHj7Q4xT4LyAhx9wyjX9dKZTdMGChebioYSiv+kPR+XkhYVhizJT9SV4svIOnKO/0fIlxIIqT46i/vrHaQ4Lbprpp15Dp8i4YGOlH8ooekeVtg2WBVXFEVA0L6Hodk2zdAouRfxf65La7VtIJpRSyBDxGDSKjAcQSqvRL1AEyrsr3oS8GZaplbq8LwDcbaOYghq3r/cMEAQ17sGHW/dsnvt/ZUwrpQhKFQ2RBqPo8TJJniKe2bafqAPLmmvo8/qdu+w/QpzVe4fFTwQEQMcsJYA7fTjK4g67z1RTln/693MA40V+oII5x+YMRcYluv+s04c+syWlwn2AHWv+jhH/Y1xAbrQ+/ruIi9Zwh1zYwIP3lH+5eKa4ACOzof+/MLVbXPJWENEsRf0Nln8yoSNI1+KdiTKYRWicVuL6IWRuLAqadv622WygzCcoggjHemM/sXCgmZ3yByploCn9DYsM7kXzXS9PkXG+tkoogqi0OX9XjM5PRUr09YAJ1BSHo3/fs6wFaBZG12wSuS2AYM7K5ASMmb/PMc7DVKyMIuO51yxSZNzzcLx4e7fyziiLFVF0y7xM7u5YUZ/JFlLE8skNLxyBg1M8GJw/0NYXViJsSgdZRpGoneUoumB9bgpytHt7xDurTop4AtXTR8z9B3dbMkcDGkRUvWPaNL8Tp1w8Qc5LLdWWlU+1GLCUIuPstEgRS45p+LNDQrbQy+3mtLn4rlLfRUUhdv87cGS9ycs/cIPCSZMUQamRl5BoIysG9TaPu4eHl8e5KMyyrJwV3RDlFPGyf74w+8T6bG8ud9uH3fX3BhTDL1hNZn39sH35DrT+fNdafSJumZdpLhqP2+fn7fVfCy4kfEgq04cqdk8ERPzpWrO9WCx6LEdpb3htDnN5jiMUsXCzUN7nz1os6JM9r2qAerP8jDb1LBZQfQEb5Thf98SIm81TkZVhOKkouv3ZUIH43U/t4RGll1qRMy6M+kQfoYjZv+JDorOflv6kinmLl1PV1K6yQtt/bWczssUG70arF1331IMR4+LVEq6Jatz8kldPKIWZURyjCAKHIkXG+VND9tlu8HL+9kY0We3vVakZx66xwClsWr3Ftbyb15+nPxr82/mcZqw/ZQhFVZJlsD//uqajvziFLz+zsd3dz9PT/wBF0EkmEdz9/R+gaAM/qNb+9nLO+vzxdo2Hn581oenvddUPrKlIf7+xmBmYf9eeVxu3FxT658xUqh/P4eNFThPYCX31f+ZMPCuvPdoFtW7+1Zh+N/oX24e7u4dt8WnG/3MknQ68pKheNmPfOwr6N348hXhtL0i0btSrfMOx7CvXTf6y4rDsxQW6w9Lmr8eSbRkQhPg6+sj3xkYw8CUGhhGKj25qBGObNfLDR3J149L21YiWYl/qJJS9mLSbyMcdekfdMPbDrliO1IlwXdLU9eT7/kNbfuzExT2MvxADDxYEByHuCDgihFIUErZwgf5DQrZeg61kcKZGcCDw2ePL9kYubm898NRyj4SI5VLJJNNN5PFl08nAdKE712ZvslOKfPGC+tRRSyJaRK7+7MSkdBHhF2Fgu4wiEvMhjjyQonEYhpFpRmE4GTOKJiG0pLCPsT0JJy5f3jEyiVjnq1N0RcT+jNgNPXnShbVljKJOSEziw46QtseWPHYiz+dsDBVFia+WqlEp+hMosm2+wwOjyAgoZoSM4H+gyE/hEz2AUuTQz6OYrZIemabH99DTKIKVfWIjXtHNN96NoGji2eZJh/a2ijy2OTY9weNr2jWKYL0abhNSOUVc0djqVgMpAnwjuMsipQgtKlAEhwFTfPEPX+qrUTRz41hbgDwjuKU+p6jlmEJgqTx5oEGMU7ZwTaOIHixXV1ZOkZAiWPJq/AuKTBMGolEUkmWLqNVROYo6E1v9HYZpbLodvqDUhasqiqgKr0Jy4Fr8x1BkM/vyaxQlE1soGqy9GuoUTR1vZfhq4V2OopGtL+LsEncPFPk2c6yKojGJgpkn9iz6UyiKYQPu1TGKRul0CttdUYrIMB0OqPUwgCI7HFCDkmoU0W6GKR0hilGOollmxdnIoWpOKYrHxKTMSooS0xuno0h8q5wiYYv8hN6mMyynCHZOc5yQUQSfbZt55JHpHZixTSRFsD0KcTy1brhAkf7XPhgnIEXB2DO9oXT6XcqYQ6fMZZpWOUVCivwODY7s6Mospcj2PGZagSJYQMT/5sUINm4Yuqa7XNqCoj0dHIVtozsqSpG2gF1SZCTg3lZEUBSxTpDoP4cisU95KUWH8Xh8aDGKbEqHsE2MImMFwaFYKUy7iOih44E0yr9mi2CdPoSZnKKV5y2hl4htUFI9RURSZIziIxTFGXM9JmxPNaRI7AjL5YqIgI9gzpCjKI1ste6cfqGuj1PE3SOjCOaBBWl7h0lr5RQpKeJbdHzs0cCfMZsrKOJ/bIhRFGKgvCRiT558XERj70g0dAYYF7GtV2C/DEbR1HW5vqU886icIk2K2PYYpVKEmTZ3+kMizTWjKIElxWz/It8L5dk8UctTFPieHTNzNAt5N8xcQ0NX5DVLgtsZLD3S+QMo0qUIrEOpLYIULZykGBe1PA/iZ6TI6PjcXHcJbkif0JSGjTtPEdUumtzGYRhT28PyV5QiiIaAokTtf7GCoIBSBMcDKlmfLDN9QVEwwaXz3xxH92gy0weK6PGwmn9kE2FxRmz/osT35F5+LddhA9IoEpl+GtKgAZwemTA+IY3lYXQQwd+VO3HVxiouZMSUIpP9ycNq/oTc0jQZRXJ/tzRCijxXUBSaol5EKRrzPR9T2jQ1Rr55EP2swLDuPVNtzuSbTBZmnisompiiXhTMwij2o4kInToTE3dSmUZdqJWoP9PShc1MOrGoOtmVUJQOh2BVpsMhVg1T4XCS4RB3X8I/TBSw4wPRlsIh0jvBwak8BRqGzIB3ZJtowM5lrTGYqh/oxQP2B5DUcSk7k6NeiVujRo0aNWrUqFGjRo0aNWrUqFGjRo0aNWrUqFGjRo0aNWrUqFGjRo0aNWr8V+L/AHjAK+E6g/8TAAAAAElFTkSuQmCC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23519"/>
            <a:ext cx="1224135" cy="7344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09" r:id="rId4"/>
    <p:sldLayoutId id="2147484810" r:id="rId5"/>
    <p:sldLayoutId id="2147484811" r:id="rId6"/>
    <p:sldLayoutId id="2147484812" r:id="rId7"/>
    <p:sldLayoutId id="2147484813" r:id="rId8"/>
    <p:sldLayoutId id="2147484814" r:id="rId9"/>
    <p:sldLayoutId id="2147484815" r:id="rId10"/>
    <p:sldLayoutId id="2147484816" r:id="rId11"/>
    <p:sldLayoutId id="2147484833" r:id="rId12"/>
    <p:sldLayoutId id="2147484817" r:id="rId13"/>
    <p:sldLayoutId id="2147484818" r:id="rId14"/>
    <p:sldLayoutId id="2147484819" r:id="rId15"/>
    <p:sldLayoutId id="2147484820" r:id="rId16"/>
    <p:sldLayoutId id="2147484821" r:id="rId17"/>
    <p:sldLayoutId id="2147484822" r:id="rId18"/>
    <p:sldLayoutId id="2147484823" r:id="rId19"/>
    <p:sldLayoutId id="2147484824" r:id="rId20"/>
    <p:sldLayoutId id="2147484825" r:id="rId21"/>
    <p:sldLayoutId id="2147484826" r:id="rId22"/>
    <p:sldLayoutId id="2147484827" r:id="rId23"/>
    <p:sldLayoutId id="2147484828" r:id="rId24"/>
    <p:sldLayoutId id="2147484829" r:id="rId25"/>
    <p:sldLayoutId id="2147484834" r:id="rId26"/>
    <p:sldLayoutId id="2147484835" r:id="rId2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</a:defRPr>
      </a:lvl9pPr>
    </p:titleStyle>
    <p:bodyStyle>
      <a:lvl1pPr marL="361950" indent="-361950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/>
        <a:buChar char="›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322263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/>
        <a:buChar char="›"/>
        <a:defRPr sz="2000" b="1">
          <a:solidFill>
            <a:schemeClr val="tx1"/>
          </a:solidFill>
          <a:latin typeface="+mn-lt"/>
          <a:ea typeface="ＭＳ Ｐゴシック" charset="-128"/>
        </a:defRPr>
      </a:lvl2pPr>
      <a:lvl3pPr marL="981075" indent="-285750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/>
        <a:buChar char="›"/>
        <a:defRPr b="1">
          <a:solidFill>
            <a:schemeClr val="tx1"/>
          </a:solidFill>
          <a:latin typeface="+mn-lt"/>
          <a:ea typeface="ＭＳ Ｐゴシック" charset="-128"/>
        </a:defRPr>
      </a:lvl3pPr>
      <a:lvl4pPr marL="1238250" indent="-244475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/>
        <a:buChar char="›"/>
        <a:defRPr b="1">
          <a:solidFill>
            <a:schemeClr val="tx1"/>
          </a:solidFill>
          <a:latin typeface="+mn-lt"/>
          <a:ea typeface="ＭＳ Ｐゴシック" charset="-128"/>
        </a:defRPr>
      </a:lvl4pPr>
      <a:lvl5pPr marL="1487488" indent="-228600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SzPct val="100000"/>
        <a:buFont typeface="Arial Black"/>
        <a:buChar char="›"/>
        <a:defRPr b="1">
          <a:solidFill>
            <a:schemeClr val="tx1"/>
          </a:solidFill>
          <a:latin typeface="+mn-lt"/>
          <a:ea typeface="ＭＳ Ｐゴシック" charset="-128"/>
        </a:defRPr>
      </a:lvl5pPr>
      <a:lvl6pPr marL="1944688" indent="-228600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32"/>
        </a:buBlip>
        <a:defRPr b="1">
          <a:solidFill>
            <a:schemeClr val="tx1"/>
          </a:solidFill>
          <a:latin typeface="+mn-lt"/>
          <a:ea typeface="ＭＳ Ｐゴシック" charset="-128"/>
        </a:defRPr>
      </a:lvl6pPr>
      <a:lvl7pPr marL="2401888" indent="-228600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32"/>
        </a:buBlip>
        <a:defRPr b="1">
          <a:solidFill>
            <a:schemeClr val="tx1"/>
          </a:solidFill>
          <a:latin typeface="+mn-lt"/>
          <a:ea typeface="ＭＳ Ｐゴシック" charset="-128"/>
        </a:defRPr>
      </a:lvl7pPr>
      <a:lvl8pPr marL="2859088" indent="-228600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32"/>
        </a:buBlip>
        <a:defRPr b="1">
          <a:solidFill>
            <a:schemeClr val="tx1"/>
          </a:solidFill>
          <a:latin typeface="+mn-lt"/>
          <a:ea typeface="ＭＳ Ｐゴシック" charset="-128"/>
        </a:defRPr>
      </a:lvl8pPr>
      <a:lvl9pPr marL="3316288" indent="-228600" algn="l" defTabSz="623888" rtl="0" eaLnBrk="1" fontAlgn="base" hangingPunct="1">
        <a:spcBef>
          <a:spcPct val="10000"/>
        </a:spcBef>
        <a:spcAft>
          <a:spcPct val="10000"/>
        </a:spcAft>
        <a:buClr>
          <a:schemeClr val="tx1"/>
        </a:buClr>
        <a:buFont typeface="Arial" charset="0"/>
        <a:buBlip>
          <a:blip r:embed="rId32"/>
        </a:buBlip>
        <a:defRPr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571153" y="3645024"/>
            <a:ext cx="8251825" cy="1008112"/>
          </a:xfrm>
        </p:spPr>
        <p:txBody>
          <a:bodyPr/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Biologische Landwirtschaft </a:t>
            </a:r>
            <a:br>
              <a:rPr lang="de-CH" dirty="0" smtClean="0"/>
            </a:br>
            <a:r>
              <a:rPr lang="de-CH" dirty="0"/>
              <a:t>w</a:t>
            </a:r>
            <a:r>
              <a:rPr lang="de-CH" dirty="0" smtClean="0"/>
              <a:t>eltweit 2014 - Grafiken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>
          <a:xfrm>
            <a:off x="590550" y="5445224"/>
            <a:ext cx="8251825" cy="1008112"/>
          </a:xfrm>
        </p:spPr>
        <p:txBody>
          <a:bodyPr/>
          <a:lstStyle/>
          <a:p>
            <a:r>
              <a:rPr lang="de-CH" dirty="0" smtClean="0"/>
              <a:t>Julia Lernoud and Helga Willer</a:t>
            </a:r>
          </a:p>
          <a:p>
            <a:r>
              <a:rPr lang="de-CH" dirty="0" smtClean="0"/>
              <a:t>Forschungsinstitut für biologischen Landbau (FiBL), </a:t>
            </a:r>
            <a:r>
              <a:rPr lang="de-CH" dirty="0"/>
              <a:t>F</a:t>
            </a:r>
            <a:r>
              <a:rPr lang="de-CH" dirty="0" smtClean="0"/>
              <a:t>rick, Schweiz</a:t>
            </a:r>
          </a:p>
          <a:p>
            <a:r>
              <a:rPr lang="de-CH" dirty="0" smtClean="0"/>
              <a:t>10. Februar 2016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146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961" y="116632"/>
            <a:ext cx="3908301" cy="279946"/>
          </a:xfrm>
        </p:spPr>
        <p:txBody>
          <a:bodyPr/>
          <a:lstStyle/>
          <a:p>
            <a:pPr rtl="0"/>
            <a:r>
              <a:rPr lang="en-GB" sz="1000" b="1" i="0" kern="1200" baseline="0" dirty="0" smtClean="0">
                <a:solidFill>
                  <a:schemeClr val="bg1"/>
                </a:solidFill>
                <a:effectLst/>
                <a:latin typeface="Calibri"/>
              </a:rPr>
              <a:t>The ten countries with the largest numbers of organic producers 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2"/>
          <p:cNvGraphicFramePr/>
          <p:nvPr>
            <p:extLst>
              <p:ext uri="{D42A27DB-BD31-4B8C-83A1-F6EECF244321}">
                <p14:modId xmlns:p14="http://schemas.microsoft.com/office/powerpoint/2010/main" val="1498289575"/>
              </p:ext>
            </p:extLst>
          </p:nvPr>
        </p:nvGraphicFramePr>
        <p:xfrm>
          <a:off x="-130519" y="620688"/>
          <a:ext cx="9277350" cy="562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81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2468141" cy="279946"/>
          </a:xfrm>
        </p:spPr>
        <p:txBody>
          <a:bodyPr/>
          <a:lstStyle/>
          <a:p>
            <a:r>
              <a:rPr lang="de-CH" sz="1000" b="1" i="0" baseline="0" dirty="0" smtClean="0">
                <a:solidFill>
                  <a:schemeClr val="bg1"/>
                </a:solidFill>
                <a:effectLst/>
              </a:rPr>
              <a:t>Organic producers by region 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2"/>
          <p:cNvGraphicFramePr/>
          <p:nvPr>
            <p:extLst>
              <p:ext uri="{D42A27DB-BD31-4B8C-83A1-F6EECF244321}">
                <p14:modId xmlns:p14="http://schemas.microsoft.com/office/powerpoint/2010/main" val="725689732"/>
              </p:ext>
            </p:extLst>
          </p:nvPr>
        </p:nvGraphicFramePr>
        <p:xfrm>
          <a:off x="251520" y="620688"/>
          <a:ext cx="820891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07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3764285" cy="279946"/>
          </a:xfrm>
        </p:spPr>
        <p:txBody>
          <a:bodyPr/>
          <a:lstStyle/>
          <a:p>
            <a:pPr rtl="0"/>
            <a:r>
              <a:rPr lang="en-GB" sz="1000" b="1" i="0" kern="1200" baseline="0" dirty="0" smtClean="0">
                <a:solidFill>
                  <a:schemeClr val="bg1"/>
                </a:solidFill>
                <a:effectLst/>
                <a:latin typeface="Calibri"/>
              </a:rPr>
              <a:t>The ten countries with the largest markets for organic food  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2"/>
          <p:cNvGraphicFramePr/>
          <p:nvPr>
            <p:extLst>
              <p:ext uri="{D42A27DB-BD31-4B8C-83A1-F6EECF244321}">
                <p14:modId xmlns:p14="http://schemas.microsoft.com/office/powerpoint/2010/main" val="3213129996"/>
              </p:ext>
            </p:extLst>
          </p:nvPr>
        </p:nvGraphicFramePr>
        <p:xfrm>
          <a:off x="0" y="548680"/>
          <a:ext cx="9144000" cy="562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39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3836293" cy="279946"/>
          </a:xfrm>
        </p:spPr>
        <p:txBody>
          <a:bodyPr/>
          <a:lstStyle/>
          <a:p>
            <a:pPr rtl="0"/>
            <a:r>
              <a:rPr lang="en-GB" sz="1000" b="1" i="0" kern="1200" baseline="0" dirty="0" smtClean="0">
                <a:solidFill>
                  <a:schemeClr val="bg1"/>
                </a:solidFill>
                <a:effectLst/>
                <a:latin typeface="Calibri"/>
              </a:rPr>
              <a:t>The ten countries with the largest per capita consumption for 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2"/>
          <p:cNvGraphicFramePr/>
          <p:nvPr>
            <p:extLst>
              <p:ext uri="{D42A27DB-BD31-4B8C-83A1-F6EECF244321}">
                <p14:modId xmlns:p14="http://schemas.microsoft.com/office/powerpoint/2010/main" val="2605082006"/>
              </p:ext>
            </p:extLst>
          </p:nvPr>
        </p:nvGraphicFramePr>
        <p:xfrm>
          <a:off x="0" y="548680"/>
          <a:ext cx="9144000" cy="562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49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717" y="19472"/>
            <a:ext cx="4052317" cy="423962"/>
          </a:xfrm>
        </p:spPr>
        <p:txBody>
          <a:bodyPr/>
          <a:lstStyle/>
          <a:p>
            <a:r>
              <a:rPr lang="de-CH" sz="1000" b="1" i="0" baseline="0" dirty="0" smtClean="0">
                <a:solidFill>
                  <a:schemeClr val="bg1"/>
                </a:solidFill>
                <a:effectLst/>
              </a:rPr>
              <a:t>Global market: Distribution of total retail sales value by country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2"/>
          <p:cNvGraphicFramePr/>
          <p:nvPr>
            <p:extLst>
              <p:ext uri="{D42A27DB-BD31-4B8C-83A1-F6EECF244321}">
                <p14:modId xmlns:p14="http://schemas.microsoft.com/office/powerpoint/2010/main" val="3732902963"/>
              </p:ext>
            </p:extLst>
          </p:nvPr>
        </p:nvGraphicFramePr>
        <p:xfrm>
          <a:off x="0" y="620688"/>
          <a:ext cx="9125407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14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508131383"/>
              </p:ext>
            </p:extLst>
          </p:nvPr>
        </p:nvGraphicFramePr>
        <p:xfrm>
          <a:off x="0" y="620688"/>
          <a:ext cx="9125407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9472" y="44624"/>
            <a:ext cx="6428581" cy="279946"/>
          </a:xfrm>
        </p:spPr>
        <p:txBody>
          <a:bodyPr/>
          <a:lstStyle/>
          <a:p>
            <a:pPr rtl="0" fontAlgn="base"/>
            <a:r>
              <a:rPr lang="de-CH" sz="1000" b="1" kern="1200" dirty="0" smtClean="0">
                <a:solidFill>
                  <a:schemeClr val="bg1"/>
                </a:solidFill>
                <a:effectLst/>
                <a:latin typeface="Arial"/>
                <a:cs typeface="Arial"/>
              </a:rPr>
              <a:t>Global market: Distribution of total retail sales value by single markets (total: 47.8 billion) Euros 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0" descr="FiBL cmy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4900" y="6322387"/>
            <a:ext cx="639416" cy="41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4" t="15608" r="33779" b="12021"/>
          <a:stretch/>
        </p:blipFill>
        <p:spPr bwMode="auto">
          <a:xfrm>
            <a:off x="707697" y="282979"/>
            <a:ext cx="653585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027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The World of Organic Agriculture, Ausgaben 2015 und 2016, www.organic-world.net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3" y="1123950"/>
            <a:ext cx="3216887" cy="482533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9" t="14378" r="17931" b="7738"/>
          <a:stretch/>
        </p:blipFill>
        <p:spPr bwMode="auto">
          <a:xfrm>
            <a:off x="5292080" y="1123950"/>
            <a:ext cx="3304044" cy="482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2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2175" y="412750"/>
            <a:ext cx="8251825" cy="717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CH" dirty="0" smtClean="0">
                <a:ea typeface="ＭＳ Ｐゴシック" pitchFamily="34" charset="-128"/>
              </a:rPr>
              <a:t>Unterstützung Datensammlung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92175" y="1196752"/>
            <a:ext cx="8251825" cy="497544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de-DE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de-DE" sz="2000" dirty="0" smtClean="0">
                <a:ea typeface="ＭＳ Ｐゴシック" pitchFamily="34" charset="-128"/>
              </a:rPr>
              <a:t>Schweizer Staatssekretariat für Wirtschaft</a:t>
            </a:r>
            <a:br>
              <a:rPr lang="de-DE" sz="2000" dirty="0" smtClean="0">
                <a:ea typeface="ＭＳ Ｐゴシック" pitchFamily="34" charset="-128"/>
              </a:rPr>
            </a:br>
            <a:r>
              <a:rPr lang="de-DE" sz="2000" dirty="0" smtClean="0">
                <a:ea typeface="ＭＳ Ｐゴシック" pitchFamily="34" charset="-128"/>
              </a:rPr>
              <a:t/>
            </a:r>
            <a:br>
              <a:rPr lang="de-DE" sz="2000" dirty="0" smtClean="0">
                <a:ea typeface="ＭＳ Ｐゴシック" pitchFamily="34" charset="-128"/>
              </a:rPr>
            </a:br>
            <a:endParaRPr lang="de-DE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de-DE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de-DE" sz="2000" dirty="0" smtClean="0">
                <a:ea typeface="ＭＳ Ｐゴシック" pitchFamily="34" charset="-128"/>
              </a:rPr>
              <a:t>International Trade Centre (ITC), Genf</a:t>
            </a:r>
            <a:br>
              <a:rPr lang="de-DE" sz="2000" dirty="0" smtClean="0">
                <a:ea typeface="ＭＳ Ｐゴシック" pitchFamily="34" charset="-128"/>
              </a:rPr>
            </a:br>
            <a:r>
              <a:rPr lang="de-DE" sz="2000" dirty="0" smtClean="0">
                <a:ea typeface="ＭＳ Ｐゴシック" pitchFamily="34" charset="-128"/>
              </a:rPr>
              <a:t/>
            </a:r>
            <a:br>
              <a:rPr lang="de-DE" sz="2000" dirty="0" smtClean="0">
                <a:ea typeface="ＭＳ Ｐゴシック" pitchFamily="34" charset="-128"/>
              </a:rPr>
            </a:br>
            <a:endParaRPr lang="de-DE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de-DE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de-DE" sz="2000" dirty="0" smtClean="0">
                <a:ea typeface="ＭＳ Ｐゴシック" pitchFamily="34" charset="-128"/>
              </a:rPr>
              <a:t>Nürnberg Messe/BIOFACH</a:t>
            </a:r>
          </a:p>
          <a:p>
            <a:pPr>
              <a:lnSpc>
                <a:spcPct val="80000"/>
              </a:lnSpc>
            </a:pPr>
            <a:endParaRPr lang="de-DE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de-DE" sz="2000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endParaRPr lang="de-DE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de-DE" sz="2000" dirty="0" smtClean="0">
                <a:ea typeface="ＭＳ Ｐゴシック" pitchFamily="34" charset="-128"/>
              </a:rPr>
              <a:t>Ueber 200 Datenlieferanten weltweit </a:t>
            </a:r>
            <a:endParaRPr lang="de-CH" sz="2000" dirty="0" smtClean="0"/>
          </a:p>
          <a:p>
            <a:pPr>
              <a:lnSpc>
                <a:spcPct val="80000"/>
              </a:lnSpc>
            </a:pPr>
            <a:endParaRPr lang="de-CH" sz="2000" dirty="0"/>
          </a:p>
          <a:p>
            <a:pPr marL="0" indent="0">
              <a:lnSpc>
                <a:spcPct val="80000"/>
              </a:lnSpc>
              <a:buNone/>
            </a:pPr>
            <a:endParaRPr lang="de-CH" sz="2000" dirty="0"/>
          </a:p>
          <a:p>
            <a:pPr marL="0" indent="0">
              <a:lnSpc>
                <a:spcPct val="80000"/>
              </a:lnSpc>
              <a:buNone/>
            </a:pPr>
            <a:endParaRPr lang="de-CH" sz="2000" dirty="0"/>
          </a:p>
          <a:p>
            <a:pPr marL="0" indent="0">
              <a:lnSpc>
                <a:spcPct val="80000"/>
              </a:lnSpc>
              <a:buNone/>
            </a:pPr>
            <a:endParaRPr lang="de-DE" sz="2000" dirty="0">
              <a:ea typeface="ＭＳ Ｐゴシック" pitchFamily="34" charset="-12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412776"/>
            <a:ext cx="1872208" cy="99601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6" t="39049" r="42056" b="30476"/>
          <a:stretch/>
        </p:blipFill>
        <p:spPr>
          <a:xfrm>
            <a:off x="6850209" y="3573016"/>
            <a:ext cx="1151556" cy="56917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18" y="2636912"/>
            <a:ext cx="1494622" cy="61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Kontakt 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Helga Willer und Julia Lernoud</a:t>
            </a:r>
          </a:p>
          <a:p>
            <a:r>
              <a:rPr lang="de-CH" dirty="0" smtClean="0"/>
              <a:t>Forschungsinstitut für biologischen Landbau (FiBL)</a:t>
            </a:r>
          </a:p>
          <a:p>
            <a:r>
              <a:rPr lang="de-CH" dirty="0" smtClean="0"/>
              <a:t>Ackerstrasse 113, 5070 Frick, Schweiz</a:t>
            </a:r>
          </a:p>
          <a:p>
            <a:r>
              <a:rPr lang="de-CH" dirty="0" smtClean="0"/>
              <a:t>Tel. +41 79 218 0626, Fax +41 62 865 7273</a:t>
            </a:r>
          </a:p>
          <a:p>
            <a:r>
              <a:rPr lang="de-CH" dirty="0" smtClean="0"/>
              <a:t>helga.willer@fibl.org und julia.lernoud@fibl.org</a:t>
            </a:r>
          </a:p>
          <a:p>
            <a:r>
              <a:rPr lang="de-CH" dirty="0" smtClean="0"/>
              <a:t>www.fibl.org, www.organic-world.net</a:t>
            </a:r>
          </a:p>
          <a:p>
            <a:r>
              <a:rPr lang="de-CH" dirty="0"/>
              <a:t>Willer, Helga und Julia Lernoud (Hrsg.) (2016): The World The World of Organic Agriculture. </a:t>
            </a:r>
            <a:r>
              <a:rPr lang="de-CH" dirty="0" err="1"/>
              <a:t>Statistics</a:t>
            </a:r>
            <a:r>
              <a:rPr lang="de-CH" dirty="0"/>
              <a:t> and Emerging Trends 2016. FiBL, Frick und IFOAM – Organics International, </a:t>
            </a:r>
            <a:r>
              <a:rPr lang="de-CH" dirty="0" smtClean="0"/>
              <a:t>Bonn</a:t>
            </a:r>
          </a:p>
          <a:p>
            <a:r>
              <a:rPr lang="de-CH" dirty="0" smtClean="0"/>
              <a:t>http</a:t>
            </a:r>
            <a:r>
              <a:rPr lang="de-CH" dirty="0"/>
              <a:t>://www.organic-world.net/yearbook/yearbook-2016.html</a:t>
            </a:r>
          </a:p>
        </p:txBody>
      </p:sp>
    </p:spTree>
    <p:extLst>
      <p:ext uri="{BB962C8B-B14F-4D97-AF65-F5344CB8AC3E}">
        <p14:creationId xmlns:p14="http://schemas.microsoft.com/office/powerpoint/2010/main" val="77732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3747393" cy="320080"/>
          </a:xfrm>
        </p:spPr>
        <p:txBody>
          <a:bodyPr/>
          <a:lstStyle/>
          <a:p>
            <a:pPr>
              <a:defRPr sz="216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GB" sz="1000" kern="1200" dirty="0">
                <a:solidFill>
                  <a:schemeClr val="bg1"/>
                </a:solidFill>
                <a:latin typeface="Calibri" panose="020F0502020204030204" pitchFamily="34" charset="0"/>
              </a:rPr>
              <a:t>Development of the number of countries </a:t>
            </a:r>
            <a:r>
              <a:rPr lang="en-GB" sz="1000" kern="1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with data </a:t>
            </a:r>
            <a:r>
              <a:rPr lang="en-GB" sz="1000" kern="1200" dirty="0">
                <a:solidFill>
                  <a:schemeClr val="bg1"/>
                </a:solidFill>
                <a:latin typeface="Calibri" panose="020F0502020204030204" pitchFamily="34" charset="0"/>
              </a:rPr>
              <a:t>on organic agriculture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925658"/>
              </p:ext>
            </p:extLst>
          </p:nvPr>
        </p:nvGraphicFramePr>
        <p:xfrm>
          <a:off x="251520" y="836712"/>
          <a:ext cx="8541643" cy="5354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960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3620269" cy="279946"/>
          </a:xfrm>
        </p:spPr>
        <p:txBody>
          <a:bodyPr/>
          <a:lstStyle/>
          <a:p>
            <a:pPr rtl="0"/>
            <a:r>
              <a:rPr lang="en-GB" sz="1000" b="1" i="0" kern="1200" baseline="0" dirty="0" smtClean="0">
                <a:solidFill>
                  <a:schemeClr val="bg1"/>
                </a:solidFill>
                <a:effectLst/>
                <a:latin typeface="Calibri"/>
              </a:rPr>
              <a:t>The ten countries with the largest organic agricultural land 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2"/>
          <p:cNvGraphicFramePr/>
          <p:nvPr>
            <p:extLst>
              <p:ext uri="{D42A27DB-BD31-4B8C-83A1-F6EECF244321}">
                <p14:modId xmlns:p14="http://schemas.microsoft.com/office/powerpoint/2010/main" val="2331214107"/>
              </p:ext>
            </p:extLst>
          </p:nvPr>
        </p:nvGraphicFramePr>
        <p:xfrm>
          <a:off x="18628" y="621268"/>
          <a:ext cx="9144000" cy="562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429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27062" y="4614"/>
            <a:ext cx="3764285" cy="279946"/>
          </a:xfrm>
        </p:spPr>
        <p:txBody>
          <a:bodyPr/>
          <a:lstStyle/>
          <a:p>
            <a:r>
              <a:rPr lang="de-CH" sz="1000" b="1" i="0" baseline="0" dirty="0" smtClean="0">
                <a:solidFill>
                  <a:schemeClr val="bg1"/>
                </a:solidFill>
                <a:effectLst/>
              </a:rPr>
              <a:t>Distribution of organic </a:t>
            </a:r>
            <a:r>
              <a:rPr lang="de-CH" sz="1000" b="1" i="0" kern="1200" baseline="0" dirty="0" smtClean="0">
                <a:solidFill>
                  <a:schemeClr val="bg1"/>
                </a:solidFill>
                <a:effectLst/>
                <a:latin typeface="Calibri"/>
              </a:rPr>
              <a:t>agricultural</a:t>
            </a:r>
            <a:r>
              <a:rPr lang="de-CH" sz="1000" b="1" i="0" baseline="0" dirty="0" smtClean="0">
                <a:solidFill>
                  <a:schemeClr val="bg1"/>
                </a:solidFill>
                <a:effectLst/>
              </a:rPr>
              <a:t> land by region 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2"/>
          <p:cNvGraphicFramePr/>
          <p:nvPr>
            <p:extLst>
              <p:ext uri="{D42A27DB-BD31-4B8C-83A1-F6EECF244321}">
                <p14:modId xmlns:p14="http://schemas.microsoft.com/office/powerpoint/2010/main" val="3985951654"/>
              </p:ext>
            </p:extLst>
          </p:nvPr>
        </p:nvGraphicFramePr>
        <p:xfrm>
          <a:off x="18593" y="548680"/>
          <a:ext cx="9125407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83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4196333" cy="279946"/>
          </a:xfrm>
        </p:spPr>
        <p:txBody>
          <a:bodyPr/>
          <a:lstStyle/>
          <a:p>
            <a:pPr rtl="0"/>
            <a:r>
              <a:rPr lang="en-GB" sz="1000" b="1" i="0" kern="1200" baseline="0" dirty="0" smtClean="0">
                <a:solidFill>
                  <a:schemeClr val="bg1"/>
                </a:solidFill>
                <a:effectLst/>
                <a:latin typeface="Calibri"/>
              </a:rPr>
              <a:t>The ten countries with the highest shares of organic agricultural land 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2"/>
          <p:cNvGraphicFramePr/>
          <p:nvPr>
            <p:extLst>
              <p:ext uri="{D42A27DB-BD31-4B8C-83A1-F6EECF244321}">
                <p14:modId xmlns:p14="http://schemas.microsoft.com/office/powerpoint/2010/main" val="4203375061"/>
              </p:ext>
            </p:extLst>
          </p:nvPr>
        </p:nvGraphicFramePr>
        <p:xfrm>
          <a:off x="0" y="620713"/>
          <a:ext cx="9144000" cy="5624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7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781" y="44624"/>
            <a:ext cx="2972197" cy="279946"/>
          </a:xfrm>
        </p:spPr>
        <p:txBody>
          <a:bodyPr/>
          <a:lstStyle/>
          <a:p>
            <a:r>
              <a:rPr lang="en-GB" sz="1000" dirty="0" smtClean="0">
                <a:solidFill>
                  <a:schemeClr val="bg1"/>
                </a:solidFill>
                <a:effectLst/>
                <a:latin typeface="Calibri"/>
              </a:rPr>
              <a:t>Growth</a:t>
            </a:r>
            <a:r>
              <a:rPr lang="en-GB" sz="1000" baseline="0" dirty="0" smtClean="0">
                <a:solidFill>
                  <a:schemeClr val="bg1"/>
                </a:solidFill>
                <a:effectLst/>
                <a:latin typeface="Calibri"/>
              </a:rPr>
              <a:t> of the organic agricultural land 1999-2012</a:t>
            </a:r>
            <a:endParaRPr lang="de-CH" sz="100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2"/>
          <p:cNvGraphicFramePr/>
          <p:nvPr>
            <p:extLst>
              <p:ext uri="{D42A27DB-BD31-4B8C-83A1-F6EECF244321}">
                <p14:modId xmlns:p14="http://schemas.microsoft.com/office/powerpoint/2010/main" val="3312951452"/>
              </p:ext>
            </p:extLst>
          </p:nvPr>
        </p:nvGraphicFramePr>
        <p:xfrm>
          <a:off x="0" y="476672"/>
          <a:ext cx="8769846" cy="567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233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35793" y="25946"/>
            <a:ext cx="4055492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rgbClr val="FFFFFF"/>
                </a:solidFill>
                <a:effectLst/>
                <a:latin typeface="Arial"/>
                <a:cs typeface="Arial"/>
              </a:rPr>
              <a:t>Growth of the organic agricultural land  by continent 1999-2012</a:t>
            </a:r>
            <a:endParaRPr lang="de-CH" dirty="0"/>
          </a:p>
        </p:txBody>
      </p:sp>
      <p:graphicFrame>
        <p:nvGraphicFramePr>
          <p:cNvPr id="5" name="Diagramm 2"/>
          <p:cNvGraphicFramePr/>
          <p:nvPr>
            <p:extLst>
              <p:ext uri="{D42A27DB-BD31-4B8C-83A1-F6EECF244321}">
                <p14:modId xmlns:p14="http://schemas.microsoft.com/office/powerpoint/2010/main" val="3212225421"/>
              </p:ext>
            </p:extLst>
          </p:nvPr>
        </p:nvGraphicFramePr>
        <p:xfrm>
          <a:off x="-8434" y="312405"/>
          <a:ext cx="9138231" cy="5859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52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4226914939"/>
              </p:ext>
            </p:extLst>
          </p:nvPr>
        </p:nvGraphicFramePr>
        <p:xfrm>
          <a:off x="22895" y="404664"/>
          <a:ext cx="889248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el 5"/>
          <p:cNvSpPr>
            <a:spLocks noGrp="1"/>
          </p:cNvSpPr>
          <p:nvPr>
            <p:ph type="title" idx="4294967295"/>
          </p:nvPr>
        </p:nvSpPr>
        <p:spPr>
          <a:xfrm>
            <a:off x="107504" y="116632"/>
            <a:ext cx="3116213" cy="279946"/>
          </a:xfrm>
        </p:spPr>
        <p:txBody>
          <a:bodyPr/>
          <a:lstStyle/>
          <a:p>
            <a:pPr rtl="0" fontAlgn="base"/>
            <a:r>
              <a:rPr lang="en-GB" sz="1000" b="1" kern="1200" dirty="0" smtClean="0">
                <a:solidFill>
                  <a:schemeClr val="bg1"/>
                </a:solidFill>
                <a:effectLst/>
                <a:latin typeface="Calibri"/>
                <a:cs typeface="Arial"/>
              </a:rPr>
              <a:t>Growth of the organic agricultural land by continent 2005-2013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8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8A02-F335-4180-86B0-71CB36EE56E7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99051518"/>
              </p:ext>
            </p:extLst>
          </p:nvPr>
        </p:nvGraphicFramePr>
        <p:xfrm>
          <a:off x="179512" y="404664"/>
          <a:ext cx="8856984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27831" y="116632"/>
            <a:ext cx="3188221" cy="279946"/>
          </a:xfrm>
        </p:spPr>
        <p:txBody>
          <a:bodyPr/>
          <a:lstStyle/>
          <a:p>
            <a:r>
              <a:rPr lang="en-GB" sz="1000" b="1" i="0" baseline="0" dirty="0" smtClean="0">
                <a:solidFill>
                  <a:schemeClr val="bg1"/>
                </a:solidFill>
                <a:effectLst/>
                <a:latin typeface="Calibri"/>
              </a:rPr>
              <a:t>Growth of the organic land by land use type 2004-2013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BL-Folienmaster-2010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8C80"/>
      </a:accent1>
      <a:accent2>
        <a:srgbClr val="FF9400"/>
      </a:accent2>
      <a:accent3>
        <a:srgbClr val="FFFFFF"/>
      </a:accent3>
      <a:accent4>
        <a:srgbClr val="000000"/>
      </a:accent4>
      <a:accent5>
        <a:srgbClr val="AAC5C0"/>
      </a:accent5>
      <a:accent6>
        <a:srgbClr val="E78600"/>
      </a:accent6>
      <a:hlink>
        <a:srgbClr val="000000"/>
      </a:hlink>
      <a:folHlink>
        <a:srgbClr val="080808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8C80"/>
        </a:accent1>
        <a:accent2>
          <a:srgbClr val="FF9400"/>
        </a:accent2>
        <a:accent3>
          <a:srgbClr val="FFFFFF"/>
        </a:accent3>
        <a:accent4>
          <a:srgbClr val="000000"/>
        </a:accent4>
        <a:accent5>
          <a:srgbClr val="AAC5C0"/>
        </a:accent5>
        <a:accent6>
          <a:srgbClr val="E78600"/>
        </a:accent6>
        <a:hlink>
          <a:srgbClr val="000000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Folienmaster_2010 [Schreibgeschützt]" id="{85301C92-24E4-4FEC-BF4E-CB424886CD3A}" vid="{C3343EBF-0925-49B8-AC31-A8003FDC9E66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8CE18F8DE21746B13E196ECDFF44C0" ma:contentTypeVersion="0" ma:contentTypeDescription="Create a new document." ma:contentTypeScope="" ma:versionID="4d686aa3aab60ba32dd8ec7ef0720f76">
  <xsd:schema xmlns:xsd="http://www.w3.org/2001/XMLSchema" xmlns:xs="http://www.w3.org/2001/XMLSchema" xmlns:p="http://schemas.microsoft.com/office/2006/metadata/properties" xmlns:ns2="dd18740c-b141-4d05-9751-e9f3dcf7e76f" targetNamespace="http://schemas.microsoft.com/office/2006/metadata/properties" ma:root="true" ma:fieldsID="d49f98dea3160270d8c50791b0088364" ns2:_="">
    <xsd:import namespace="dd18740c-b141-4d05-9751-e9f3dcf7e76f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8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</xsd:restriction>
      </xsd:simpleType>
    </xsd:element>
    <xsd:element name="Sprache" ma:index="9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18740c-b141-4d05-9751-e9f3dcf7e76f">Folie</Kategorie>
    <Sprache xmlns="dd18740c-b141-4d05-9751-e9f3dcf7e76f">Deutsch</Sprache>
  </documentManagement>
</p:properties>
</file>

<file path=customXml/itemProps1.xml><?xml version="1.0" encoding="utf-8"?>
<ds:datastoreItem xmlns:ds="http://schemas.openxmlformats.org/officeDocument/2006/customXml" ds:itemID="{55578F76-612B-4FC3-BB68-B6145A8568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18740c-b141-4d05-9751-e9f3dcf7e7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FDBECC-DDD0-4751-89B6-B4EBFBAB42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8F3A6A-7BA4-4C63-B98E-7549405219C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dd18740c-b141-4d05-9751-e9f3dcf7e76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Folienmaster_2010</Template>
  <TotalTime>0</TotalTime>
  <Words>426</Words>
  <Application>Microsoft Office PowerPoint</Application>
  <PresentationFormat>Bildschirmpräsentation (4:3)</PresentationFormat>
  <Paragraphs>85</Paragraphs>
  <Slides>19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FiBL-Folienmaster-2010</vt:lpstr>
      <vt:lpstr> Biologische Landwirtschaft  weltweit 2014 - Grafiken </vt:lpstr>
      <vt:lpstr>Development of the number of countries with data on organic agriculture</vt:lpstr>
      <vt:lpstr>The ten countries with the largest organic agricultural land 2012</vt:lpstr>
      <vt:lpstr>Distribution of organic agricultural land by region 2012</vt:lpstr>
      <vt:lpstr>The ten countries with the highest shares of organic agricultural land 2012</vt:lpstr>
      <vt:lpstr>Growth of the organic agricultural land 1999-2012</vt:lpstr>
      <vt:lpstr>Growth of the organic agricultural land  by continent 1999-2012</vt:lpstr>
      <vt:lpstr>Growth of the organic agricultural land by continent 2005-2013</vt:lpstr>
      <vt:lpstr>Growth of the organic land by land use type 2004-2013</vt:lpstr>
      <vt:lpstr>The ten countries with the largest numbers of organic producers 2012</vt:lpstr>
      <vt:lpstr>Organic producers by region 2012</vt:lpstr>
      <vt:lpstr>The ten countries with the largest markets for organic food  2012</vt:lpstr>
      <vt:lpstr>The ten countries with the largest per capita consumption for 2012</vt:lpstr>
      <vt:lpstr>Global market: Distribution of total retail sales value by country</vt:lpstr>
      <vt:lpstr>Global market: Distribution of total retail sales value by single markets (total: 47.8 billion) Euros 2013</vt:lpstr>
      <vt:lpstr>PowerPoint-Präsentation</vt:lpstr>
      <vt:lpstr>The World of Organic Agriculture, Ausgaben 2015 und 2016, www.organic-world.net</vt:lpstr>
      <vt:lpstr>Unterstützung Datensammlung</vt:lpstr>
      <vt:lpstr>Kontakt </vt:lpstr>
    </vt:vector>
  </TitlesOfParts>
  <Company>FiBL</Company>
  <LinksUpToDate>false</LinksUpToDate>
  <SharedDoc>false</SharedDoc>
  <HyperlinkBase>http://www.fibl.org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Biologische Landwirtschaft weltweit 2014 - Grafiken</dc:title>
  <dc:creator>Julia Lernoud und Helga Willer</dc:creator>
  <cp:lastModifiedBy>Jasmin Snigula</cp:lastModifiedBy>
  <cp:revision>42</cp:revision>
  <cp:lastPrinted>2015-02-05T11:05:06Z</cp:lastPrinted>
  <dcterms:created xsi:type="dcterms:W3CDTF">2014-11-26T08:38:21Z</dcterms:created>
  <dcterms:modified xsi:type="dcterms:W3CDTF">2016-02-09T15:04:21Z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  <property fmtid="{D5CDD505-2E9C-101B-9397-08002B2CF9AE}" pid="3" name="TemplateUrl">
    <vt:lpwstr/>
  </property>
  <property fmtid="{D5CDD505-2E9C-101B-9397-08002B2CF9AE}" pid="4" name="Order">
    <vt:r8>3200</vt:r8>
  </property>
  <property fmtid="{D5CDD505-2E9C-101B-9397-08002B2CF9AE}" pid="5" name="xd_Signature">
    <vt:bool>false</vt:bool>
  </property>
  <property fmtid="{D5CDD505-2E9C-101B-9397-08002B2CF9AE}" pid="6" name="xd_ProgID">
    <vt:lpwstr/>
  </property>
</Properties>
</file>