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60.jpg" ContentType="image/gif"/>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376" r:id="rId1"/>
  </p:sldMasterIdLst>
  <p:notesMasterIdLst>
    <p:notesMasterId r:id="rId47"/>
  </p:notesMasterIdLst>
  <p:handoutMasterIdLst>
    <p:handoutMasterId r:id="rId48"/>
  </p:handoutMasterIdLst>
  <p:sldIdLst>
    <p:sldId id="259" r:id="rId2"/>
    <p:sldId id="363" r:id="rId3"/>
    <p:sldId id="517" r:id="rId4"/>
    <p:sldId id="525" r:id="rId5"/>
    <p:sldId id="480" r:id="rId6"/>
    <p:sldId id="431" r:id="rId7"/>
    <p:sldId id="523" r:id="rId8"/>
    <p:sldId id="422" r:id="rId9"/>
    <p:sldId id="519" r:id="rId10"/>
    <p:sldId id="520" r:id="rId11"/>
    <p:sldId id="528" r:id="rId12"/>
    <p:sldId id="484" r:id="rId13"/>
    <p:sldId id="529" r:id="rId14"/>
    <p:sldId id="486" r:id="rId15"/>
    <p:sldId id="487" r:id="rId16"/>
    <p:sldId id="488" r:id="rId17"/>
    <p:sldId id="489" r:id="rId18"/>
    <p:sldId id="538" r:id="rId19"/>
    <p:sldId id="530" r:id="rId20"/>
    <p:sldId id="532" r:id="rId21"/>
    <p:sldId id="491" r:id="rId22"/>
    <p:sldId id="522" r:id="rId23"/>
    <p:sldId id="533" r:id="rId24"/>
    <p:sldId id="534" r:id="rId25"/>
    <p:sldId id="495" r:id="rId26"/>
    <p:sldId id="496" r:id="rId27"/>
    <p:sldId id="535" r:id="rId28"/>
    <p:sldId id="497" r:id="rId29"/>
    <p:sldId id="498" r:id="rId30"/>
    <p:sldId id="499" r:id="rId31"/>
    <p:sldId id="500" r:id="rId32"/>
    <p:sldId id="501" r:id="rId33"/>
    <p:sldId id="502" r:id="rId34"/>
    <p:sldId id="503" r:id="rId35"/>
    <p:sldId id="505" r:id="rId36"/>
    <p:sldId id="506" r:id="rId37"/>
    <p:sldId id="507" r:id="rId38"/>
    <p:sldId id="509" r:id="rId39"/>
    <p:sldId id="537" r:id="rId40"/>
    <p:sldId id="511" r:id="rId41"/>
    <p:sldId id="512" r:id="rId42"/>
    <p:sldId id="513" r:id="rId43"/>
    <p:sldId id="514" r:id="rId44"/>
    <p:sldId id="515" r:id="rId45"/>
    <p:sldId id="536" r:id="rId46"/>
  </p:sldIdLst>
  <p:sldSz cx="9144000" cy="6858000" type="screen4x3"/>
  <p:notesSz cx="7099300" cy="10234613"/>
  <p:defaultTextStyle>
    <a:defPPr>
      <a:defRPr lang="de-DE"/>
    </a:defPPr>
    <a:lvl1pPr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5pPr>
    <a:lvl6pPr marL="2286000" algn="l" defTabSz="914400" rtl="0" eaLnBrk="1" latinLnBrk="0" hangingPunct="1">
      <a:defRPr sz="4400" kern="1200">
        <a:solidFill>
          <a:schemeClr val="tx2"/>
        </a:solidFill>
        <a:latin typeface="Arial" panose="020B0604020202020204" pitchFamily="34" charset="0"/>
        <a:ea typeface="+mn-ea"/>
        <a:cs typeface="+mn-cs"/>
      </a:defRPr>
    </a:lvl6pPr>
    <a:lvl7pPr marL="2743200" algn="l" defTabSz="914400" rtl="0" eaLnBrk="1" latinLnBrk="0" hangingPunct="1">
      <a:defRPr sz="4400" kern="1200">
        <a:solidFill>
          <a:schemeClr val="tx2"/>
        </a:solidFill>
        <a:latin typeface="Arial" panose="020B0604020202020204" pitchFamily="34" charset="0"/>
        <a:ea typeface="+mn-ea"/>
        <a:cs typeface="+mn-cs"/>
      </a:defRPr>
    </a:lvl7pPr>
    <a:lvl8pPr marL="3200400" algn="l" defTabSz="914400" rtl="0" eaLnBrk="1" latinLnBrk="0" hangingPunct="1">
      <a:defRPr sz="4400" kern="1200">
        <a:solidFill>
          <a:schemeClr val="tx2"/>
        </a:solidFill>
        <a:latin typeface="Arial" panose="020B0604020202020204" pitchFamily="34" charset="0"/>
        <a:ea typeface="+mn-ea"/>
        <a:cs typeface="+mn-cs"/>
      </a:defRPr>
    </a:lvl8pPr>
    <a:lvl9pPr marL="3657600" algn="l" defTabSz="914400" rtl="0" eaLnBrk="1" latinLnBrk="0" hangingPunct="1">
      <a:defRPr sz="4400" kern="1200">
        <a:solidFill>
          <a:schemeClr val="tx2"/>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tandardabschnitt" id="{67CCC3E2-171A-4DE4-8AF7-6FAAFF18E83E}">
          <p14:sldIdLst>
            <p14:sldId id="259"/>
            <p14:sldId id="363"/>
            <p14:sldId id="517"/>
            <p14:sldId id="525"/>
            <p14:sldId id="480"/>
            <p14:sldId id="431"/>
            <p14:sldId id="523"/>
            <p14:sldId id="422"/>
            <p14:sldId id="519"/>
            <p14:sldId id="520"/>
            <p14:sldId id="528"/>
            <p14:sldId id="484"/>
            <p14:sldId id="529"/>
            <p14:sldId id="486"/>
            <p14:sldId id="487"/>
            <p14:sldId id="488"/>
            <p14:sldId id="489"/>
            <p14:sldId id="538"/>
            <p14:sldId id="530"/>
            <p14:sldId id="532"/>
            <p14:sldId id="491"/>
            <p14:sldId id="522"/>
            <p14:sldId id="533"/>
            <p14:sldId id="534"/>
            <p14:sldId id="495"/>
            <p14:sldId id="496"/>
            <p14:sldId id="535"/>
            <p14:sldId id="497"/>
            <p14:sldId id="498"/>
            <p14:sldId id="499"/>
            <p14:sldId id="500"/>
            <p14:sldId id="501"/>
            <p14:sldId id="502"/>
            <p14:sldId id="503"/>
            <p14:sldId id="505"/>
            <p14:sldId id="506"/>
            <p14:sldId id="507"/>
            <p14:sldId id="509"/>
            <p14:sldId id="537"/>
            <p14:sldId id="511"/>
            <p14:sldId id="512"/>
            <p14:sldId id="513"/>
            <p14:sldId id="514"/>
            <p14:sldId id="515"/>
            <p14:sldId id="5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ber Kathrin" initials="HK" lastIdx="87" clrIdx="0">
    <p:extLst/>
  </p:cmAuthor>
  <p:cmAuthor id="2" name="Bissig Simone" initials="BS" lastIdx="17" clrIdx="1">
    <p:extLst/>
  </p:cmAuthor>
  <p:cmAuthor id="3" name="Bickel Regula" initials="bi"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CD4"/>
    <a:srgbClr val="C0E1BD"/>
    <a:srgbClr val="A8D6A3"/>
    <a:srgbClr val="FFED00"/>
    <a:srgbClr val="00953E"/>
    <a:srgbClr val="28D230"/>
    <a:srgbClr val="1E9E24"/>
    <a:srgbClr val="EB5C3F"/>
    <a:srgbClr val="3AAA35"/>
    <a:srgbClr val="FBBA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7" autoAdjust="0"/>
    <p:restoredTop sz="95474" autoAdjust="0"/>
  </p:normalViewPr>
  <p:slideViewPr>
    <p:cSldViewPr>
      <p:cViewPr varScale="1">
        <p:scale>
          <a:sx n="70" d="100"/>
          <a:sy n="70" d="100"/>
        </p:scale>
        <p:origin x="1096" y="68"/>
      </p:cViewPr>
      <p:guideLst>
        <p:guide orient="horz" pos="2160"/>
        <p:guide pos="2880"/>
      </p:guideLst>
    </p:cSldViewPr>
  </p:slideViewPr>
  <p:outlineViewPr>
    <p:cViewPr>
      <p:scale>
        <a:sx n="33" d="100"/>
        <a:sy n="33" d="100"/>
      </p:scale>
      <p:origin x="0" y="-36"/>
    </p:cViewPr>
  </p:outlineViewPr>
  <p:notesTextViewPr>
    <p:cViewPr>
      <p:scale>
        <a:sx n="3" d="2"/>
        <a:sy n="3" d="2"/>
      </p:scale>
      <p:origin x="0" y="0"/>
    </p:cViewPr>
  </p:notesTextViewPr>
  <p:sorterViewPr>
    <p:cViewPr varScale="1">
      <p:scale>
        <a:sx n="1" d="1"/>
        <a:sy n="1" d="1"/>
      </p:scale>
      <p:origin x="0" y="-2394"/>
    </p:cViewPr>
  </p:sorterViewPr>
  <p:notesViewPr>
    <p:cSldViewPr>
      <p:cViewPr varScale="1">
        <p:scale>
          <a:sx n="70" d="100"/>
          <a:sy n="70" d="100"/>
        </p:scale>
        <p:origin x="233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Arbeitsblat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702011190737501E-2"/>
          <c:y val="2.1115346482996046E-2"/>
          <c:w val="0.86322904254180566"/>
          <c:h val="0.7388135980951952"/>
        </c:manualLayout>
      </c:layout>
      <c:barChart>
        <c:barDir val="col"/>
        <c:grouping val="clustered"/>
        <c:varyColors val="0"/>
        <c:ser>
          <c:idx val="0"/>
          <c:order val="0"/>
          <c:tx>
            <c:strRef>
              <c:f>Tabelle1!$I$17</c:f>
              <c:strCache>
                <c:ptCount val="1"/>
                <c:pt idx="0">
                  <c:v>Bio</c:v>
                </c:pt>
              </c:strCache>
            </c:strRef>
          </c:tx>
          <c:spPr>
            <a:solidFill>
              <a:schemeClr val="tx2"/>
            </a:solidFill>
          </c:spPr>
          <c:invertIfNegative val="0"/>
          <c:cat>
            <c:strRef>
              <c:f>Tabelle1!$L$19:$L$23</c:f>
              <c:strCache>
                <c:ptCount val="5"/>
                <c:pt idx="0">
                  <c:v>Butler et al. 2008 (GB)</c:v>
                </c:pt>
                <c:pt idx="1">
                  <c:v>Collomb et al. 2008 (Schweiz)</c:v>
                </c:pt>
                <c:pt idx="2">
                  <c:v>Butler et al. 2011 (England)</c:v>
                </c:pt>
                <c:pt idx="3">
                  <c:v>Benbrook et al. 2013 (USA)</c:v>
                </c:pt>
                <c:pt idx="4">
                  <c:v>Leifert et al. 2016 (England)</c:v>
                </c:pt>
              </c:strCache>
            </c:strRef>
          </c:cat>
          <c:val>
            <c:numRef>
              <c:f>Tabelle1!$I$19:$I$23</c:f>
              <c:numCache>
                <c:formatCode>General</c:formatCode>
                <c:ptCount val="5"/>
                <c:pt idx="0">
                  <c:v>1.3</c:v>
                </c:pt>
                <c:pt idx="1">
                  <c:v>1.35</c:v>
                </c:pt>
                <c:pt idx="2">
                  <c:v>2.6</c:v>
                </c:pt>
                <c:pt idx="3">
                  <c:v>2.2999999999999998</c:v>
                </c:pt>
                <c:pt idx="4">
                  <c:v>3.6</c:v>
                </c:pt>
              </c:numCache>
            </c:numRef>
          </c:val>
        </c:ser>
        <c:ser>
          <c:idx val="1"/>
          <c:order val="1"/>
          <c:tx>
            <c:strRef>
              <c:f>Tabelle1!$J$17</c:f>
              <c:strCache>
                <c:ptCount val="1"/>
                <c:pt idx="0">
                  <c:v>Conventionnel</c:v>
                </c:pt>
              </c:strCache>
            </c:strRef>
          </c:tx>
          <c:spPr>
            <a:solidFill>
              <a:schemeClr val="accent1">
                <a:lumMod val="40000"/>
                <a:lumOff val="60000"/>
              </a:schemeClr>
            </a:solidFill>
            <a:ln>
              <a:solidFill>
                <a:schemeClr val="accent1"/>
              </a:solidFill>
            </a:ln>
          </c:spPr>
          <c:invertIfNegative val="0"/>
          <c:cat>
            <c:strRef>
              <c:f>Tabelle1!$L$19:$L$23</c:f>
              <c:strCache>
                <c:ptCount val="5"/>
                <c:pt idx="0">
                  <c:v>Butler et al. 2008 (GB)</c:v>
                </c:pt>
                <c:pt idx="1">
                  <c:v>Collomb et al. 2008 (Schweiz)</c:v>
                </c:pt>
                <c:pt idx="2">
                  <c:v>Butler et al. 2011 (England)</c:v>
                </c:pt>
                <c:pt idx="3">
                  <c:v>Benbrook et al. 2013 (USA)</c:v>
                </c:pt>
                <c:pt idx="4">
                  <c:v>Leifert et al. 2016 (England)</c:v>
                </c:pt>
              </c:strCache>
            </c:strRef>
          </c:cat>
          <c:val>
            <c:numRef>
              <c:f>Tabelle1!$J$19:$J$23</c:f>
              <c:numCache>
                <c:formatCode>General</c:formatCode>
                <c:ptCount val="5"/>
                <c:pt idx="0">
                  <c:v>2.7</c:v>
                </c:pt>
                <c:pt idx="1">
                  <c:v>1.6</c:v>
                </c:pt>
                <c:pt idx="2">
                  <c:v>3.7</c:v>
                </c:pt>
                <c:pt idx="3">
                  <c:v>5.8</c:v>
                </c:pt>
                <c:pt idx="4">
                  <c:v>5.4</c:v>
                </c:pt>
              </c:numCache>
            </c:numRef>
          </c:val>
        </c:ser>
        <c:dLbls>
          <c:showLegendKey val="0"/>
          <c:showVal val="0"/>
          <c:showCatName val="0"/>
          <c:showSerName val="0"/>
          <c:showPercent val="0"/>
          <c:showBubbleSize val="0"/>
        </c:dLbls>
        <c:gapWidth val="150"/>
        <c:axId val="2095740704"/>
        <c:axId val="2095745056"/>
      </c:barChart>
      <c:catAx>
        <c:axId val="2095740704"/>
        <c:scaling>
          <c:orientation val="minMax"/>
        </c:scaling>
        <c:delete val="0"/>
        <c:axPos val="b"/>
        <c:numFmt formatCode="General" sourceLinked="0"/>
        <c:majorTickMark val="out"/>
        <c:minorTickMark val="none"/>
        <c:tickLblPos val="nextTo"/>
        <c:txPr>
          <a:bodyPr/>
          <a:lstStyle/>
          <a:p>
            <a:pPr>
              <a:defRPr sz="1100"/>
            </a:pPr>
            <a:endParaRPr lang="de-DE"/>
          </a:p>
        </c:txPr>
        <c:crossAx val="2095745056"/>
        <c:crosses val="autoZero"/>
        <c:auto val="1"/>
        <c:lblAlgn val="ctr"/>
        <c:lblOffset val="100"/>
        <c:noMultiLvlLbl val="0"/>
      </c:catAx>
      <c:valAx>
        <c:axId val="2095745056"/>
        <c:scaling>
          <c:orientation val="minMax"/>
          <c:max val="7"/>
        </c:scaling>
        <c:delete val="0"/>
        <c:axPos val="l"/>
        <c:majorGridlines/>
        <c:minorGridlines/>
        <c:title>
          <c:tx>
            <c:rich>
              <a:bodyPr/>
              <a:lstStyle/>
              <a:p>
                <a:pPr>
                  <a:defRPr sz="1800"/>
                </a:pPr>
                <a:r>
                  <a:rPr lang="de-CH" sz="1600" baseline="0" dirty="0"/>
                  <a:t>Omega6:Omega3</a:t>
                </a:r>
                <a:endParaRPr lang="de-CH" sz="1600" dirty="0"/>
              </a:p>
            </c:rich>
          </c:tx>
          <c:layout>
            <c:manualLayout>
              <c:xMode val="edge"/>
              <c:yMode val="edge"/>
              <c:x val="1.6232677316677182E-2"/>
              <c:y val="0.22073506748011859"/>
            </c:manualLayout>
          </c:layout>
          <c:overlay val="0"/>
        </c:title>
        <c:numFmt formatCode="General" sourceLinked="1"/>
        <c:majorTickMark val="out"/>
        <c:minorTickMark val="none"/>
        <c:tickLblPos val="nextTo"/>
        <c:crossAx val="2095740704"/>
        <c:crosses val="autoZero"/>
        <c:crossBetween val="between"/>
        <c:minorUnit val="1"/>
      </c:valAx>
      <c:spPr>
        <a:gradFill flip="none" rotWithShape="1">
          <a:gsLst>
            <a:gs pos="0">
              <a:srgbClr val="00B050">
                <a:alpha val="83000"/>
                <a:lumMod val="70000"/>
                <a:lumOff val="30000"/>
              </a:srgbClr>
            </a:gs>
            <a:gs pos="40000">
              <a:srgbClr val="8AAB6B">
                <a:lumMod val="56000"/>
                <a:lumOff val="44000"/>
                <a:alpha val="45000"/>
              </a:srgbClr>
            </a:gs>
            <a:gs pos="100000">
              <a:srgbClr val="FF0000">
                <a:alpha val="79000"/>
                <a:lumMod val="66000"/>
                <a:lumOff val="34000"/>
              </a:srgbClr>
            </a:gs>
          </a:gsLst>
          <a:lin ang="16200000" scaled="1"/>
          <a:tileRect/>
        </a:gradFill>
      </c:spPr>
    </c:plotArea>
    <c:legend>
      <c:legendPos val="r"/>
      <c:layout>
        <c:manualLayout>
          <c:xMode val="edge"/>
          <c:yMode val="edge"/>
          <c:x val="0.24299538982497651"/>
          <c:y val="0.20779865499645161"/>
          <c:w val="0.25545020602994573"/>
          <c:h val="0.15521814065087358"/>
        </c:manualLayout>
      </c:layout>
      <c:overlay val="0"/>
      <c:txPr>
        <a:bodyPr/>
        <a:lstStyle/>
        <a:p>
          <a:pPr>
            <a:defRPr sz="1800"/>
          </a:pPr>
          <a:endParaRPr lang="de-DE"/>
        </a:p>
      </c:txPr>
    </c:legend>
    <c:plotVisOnly val="1"/>
    <c:dispBlanksAs val="gap"/>
    <c:showDLblsOverMax val="0"/>
  </c:chart>
  <c:spPr>
    <a:noFill/>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0.3786</cdr:x>
      <cdr:y>0.94353</cdr:y>
    </cdr:from>
    <cdr:to>
      <cdr:x>0.76942</cdr:x>
      <cdr:y>0.96089</cdr:y>
    </cdr:to>
    <cdr:sp macro="" textlink="">
      <cdr:nvSpPr>
        <cdr:cNvPr id="2" name="Textfeld 1"/>
        <cdr:cNvSpPr txBox="1"/>
      </cdr:nvSpPr>
      <cdr:spPr>
        <a:xfrm xmlns:a="http://schemas.openxmlformats.org/drawingml/2006/main">
          <a:off x="2232248" y="3913366"/>
          <a:ext cx="2304256" cy="720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CH" sz="1100" dirty="0"/>
        </a:p>
      </cdr:txBody>
    </cdr:sp>
  </cdr:relSizeAnchor>
  <cdr:relSizeAnchor xmlns:cdr="http://schemas.openxmlformats.org/drawingml/2006/chartDrawing">
    <cdr:from>
      <cdr:x>0.19762</cdr:x>
      <cdr:y>0.94435</cdr:y>
    </cdr:from>
    <cdr:to>
      <cdr:x>0.97307</cdr:x>
      <cdr:y>1</cdr:y>
    </cdr:to>
    <cdr:sp macro="" textlink="">
      <cdr:nvSpPr>
        <cdr:cNvPr id="3" name="Rechteck 2"/>
        <cdr:cNvSpPr/>
      </cdr:nvSpPr>
      <cdr:spPr>
        <a:xfrm xmlns:a="http://schemas.openxmlformats.org/drawingml/2006/main">
          <a:off x="1436578" y="3466137"/>
          <a:ext cx="5636856" cy="204274"/>
        </a:xfrm>
        <a:prstGeom xmlns:a="http://schemas.openxmlformats.org/drawingml/2006/main" prst="rect">
          <a:avLst/>
        </a:prstGeom>
      </cdr:spPr>
      <cdr:txBody>
        <a:bodyPr xmlns:a="http://schemas.openxmlformats.org/drawingml/2006/main">
          <a:spAutoFit/>
        </a:bodyPr>
        <a:lstStyle xmlns:a="http://schemas.openxmlformats.org/drawingml/2006/main">
          <a:defPPr>
            <a:defRPr lang="de-DE"/>
          </a:defPPr>
          <a:lvl1pPr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5pPr>
          <a:lvl6pPr marL="2286000" algn="l" defTabSz="914400" rtl="0" eaLnBrk="1" latinLnBrk="0" hangingPunct="1">
            <a:defRPr sz="4400" kern="1200">
              <a:solidFill>
                <a:schemeClr val="tx2"/>
              </a:solidFill>
              <a:latin typeface="Arial" panose="020B0604020202020204" pitchFamily="34" charset="0"/>
              <a:ea typeface="+mn-ea"/>
              <a:cs typeface="+mn-cs"/>
            </a:defRPr>
          </a:lvl6pPr>
          <a:lvl7pPr marL="2743200" algn="l" defTabSz="914400" rtl="0" eaLnBrk="1" latinLnBrk="0" hangingPunct="1">
            <a:defRPr sz="4400" kern="1200">
              <a:solidFill>
                <a:schemeClr val="tx2"/>
              </a:solidFill>
              <a:latin typeface="Arial" panose="020B0604020202020204" pitchFamily="34" charset="0"/>
              <a:ea typeface="+mn-ea"/>
              <a:cs typeface="+mn-cs"/>
            </a:defRPr>
          </a:lvl7pPr>
          <a:lvl8pPr marL="3200400" algn="l" defTabSz="914400" rtl="0" eaLnBrk="1" latinLnBrk="0" hangingPunct="1">
            <a:defRPr sz="4400" kern="1200">
              <a:solidFill>
                <a:schemeClr val="tx2"/>
              </a:solidFill>
              <a:latin typeface="Arial" panose="020B0604020202020204" pitchFamily="34" charset="0"/>
              <a:ea typeface="+mn-ea"/>
              <a:cs typeface="+mn-cs"/>
            </a:defRPr>
          </a:lvl8pPr>
          <a:lvl9pPr marL="3657600" algn="l" defTabSz="914400" rtl="0" eaLnBrk="1" latinLnBrk="0" hangingPunct="1">
            <a:defRPr sz="4400" kern="1200">
              <a:solidFill>
                <a:schemeClr val="tx2"/>
              </a:solidFill>
              <a:latin typeface="Arial" panose="020B0604020202020204" pitchFamily="34" charset="0"/>
              <a:ea typeface="+mn-ea"/>
              <a:cs typeface="+mn-cs"/>
            </a:defRPr>
          </a:lvl9pPr>
        </a:lstStyle>
        <a:p xmlns:a="http://schemas.openxmlformats.org/drawingml/2006/main">
          <a:pPr algn="r"/>
          <a:r>
            <a:rPr lang="de-CH" sz="900" dirty="0">
              <a:solidFill>
                <a:schemeClr val="tx1"/>
              </a:solidFill>
            </a:rPr>
            <a:t>Source : </a:t>
          </a:r>
          <a:r>
            <a:rPr lang="fr-CH" sz="900" dirty="0">
              <a:solidFill>
                <a:schemeClr val="tx1"/>
              </a:solidFill>
            </a:rPr>
            <a:t>Durabilité et qualité des aliments biologiques</a:t>
          </a:r>
          <a:r>
            <a:rPr lang="de-CH" sz="900" dirty="0">
              <a:solidFill>
                <a:schemeClr val="tx1"/>
              </a:solidFill>
            </a:rPr>
            <a:t>, Bickel et </a:t>
          </a:r>
          <a:r>
            <a:rPr lang="de-CH" sz="900" dirty="0" err="1">
              <a:solidFill>
                <a:schemeClr val="tx1"/>
              </a:solidFill>
            </a:rPr>
            <a:t>Rossier</a:t>
          </a:r>
          <a:r>
            <a:rPr lang="de-CH" sz="900" dirty="0">
              <a:solidFill>
                <a:schemeClr val="tx1"/>
              </a:solidFill>
            </a:rPr>
            <a:t>, </a:t>
          </a:r>
          <a:r>
            <a:rPr lang="de-CH" sz="900" dirty="0" err="1">
              <a:solidFill>
                <a:schemeClr val="tx1"/>
              </a:solidFill>
            </a:rPr>
            <a:t>FiBL</a:t>
          </a:r>
          <a:r>
            <a:rPr lang="de-CH" sz="900" dirty="0">
              <a:solidFill>
                <a:schemeClr val="tx1"/>
              </a:solidFill>
            </a:rPr>
            <a:t> 2015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6"/>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de-DE" altLang="de-DE"/>
          </a:p>
        </p:txBody>
      </p:sp>
      <p:sp>
        <p:nvSpPr>
          <p:cNvPr id="30723" name="Rectangle 1027"/>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de-DE" altLang="de-DE"/>
          </a:p>
        </p:txBody>
      </p:sp>
      <p:sp>
        <p:nvSpPr>
          <p:cNvPr id="30724" name="Rectangle 1028"/>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de-DE" altLang="de-DE"/>
          </a:p>
        </p:txBody>
      </p:sp>
      <p:sp>
        <p:nvSpPr>
          <p:cNvPr id="30725" name="Rectangle 1029"/>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21A7DBD2-68D8-41AC-A7CF-37C4A296F163}" type="slidenum">
              <a:rPr lang="de-DE" altLang="de-DE"/>
              <a:pPr>
                <a:defRPr/>
              </a:pPr>
              <a:t>‹Nr.›</a:t>
            </a:fld>
            <a:endParaRPr lang="de-DE" altLang="de-DE"/>
          </a:p>
        </p:txBody>
      </p:sp>
    </p:spTree>
    <p:extLst>
      <p:ext uri="{BB962C8B-B14F-4D97-AF65-F5344CB8AC3E}">
        <p14:creationId xmlns:p14="http://schemas.microsoft.com/office/powerpoint/2010/main" val="3599559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solidFill>
                  <a:schemeClr val="tx1"/>
                </a:solidFill>
                <a:latin typeface="Times New Roman" panose="02020603050405020304" pitchFamily="18" charset="0"/>
              </a:defRPr>
            </a:lvl1pPr>
          </a:lstStyle>
          <a:p>
            <a:pPr>
              <a:defRPr/>
            </a:pPr>
            <a:endParaRPr lang="de-DE" altLang="de-DE"/>
          </a:p>
        </p:txBody>
      </p:sp>
      <p:sp>
        <p:nvSpPr>
          <p:cNvPr id="11267"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solidFill>
                  <a:schemeClr val="tx1"/>
                </a:solidFill>
                <a:latin typeface="Times New Roman" panose="02020603050405020304" pitchFamily="18" charset="0"/>
              </a:defRPr>
            </a:lvl1pPr>
          </a:lstStyle>
          <a:p>
            <a:pPr>
              <a:defRPr/>
            </a:pPr>
            <a:endParaRPr lang="de-DE" altLang="de-DE"/>
          </a:p>
        </p:txBody>
      </p:sp>
      <p:sp>
        <p:nvSpPr>
          <p:cNvPr id="512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1270"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solidFill>
                  <a:schemeClr val="tx1"/>
                </a:solidFill>
                <a:latin typeface="Times New Roman" panose="02020603050405020304" pitchFamily="18" charset="0"/>
              </a:defRPr>
            </a:lvl1pPr>
          </a:lstStyle>
          <a:p>
            <a:pPr>
              <a:defRPr/>
            </a:pPr>
            <a:endParaRPr lang="de-DE" altLang="de-DE"/>
          </a:p>
        </p:txBody>
      </p:sp>
      <p:sp>
        <p:nvSpPr>
          <p:cNvPr id="11271"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solidFill>
                  <a:schemeClr val="tx1"/>
                </a:solidFill>
                <a:latin typeface="Times New Roman" panose="02020603050405020304" pitchFamily="18" charset="0"/>
              </a:defRPr>
            </a:lvl1pPr>
          </a:lstStyle>
          <a:p>
            <a:pPr>
              <a:defRPr/>
            </a:pPr>
            <a:fld id="{8828FD76-841E-4B90-8416-B30FFE899599}" type="slidenum">
              <a:rPr lang="de-DE" altLang="de-DE"/>
              <a:pPr>
                <a:defRPr/>
              </a:pPr>
              <a:t>‹Nr.›</a:t>
            </a:fld>
            <a:endParaRPr lang="de-DE" altLang="de-DE"/>
          </a:p>
        </p:txBody>
      </p:sp>
    </p:spTree>
    <p:extLst>
      <p:ext uri="{BB962C8B-B14F-4D97-AF65-F5344CB8AC3E}">
        <p14:creationId xmlns:p14="http://schemas.microsoft.com/office/powerpoint/2010/main" val="1786171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elfolie">
    <p:bg>
      <p:bgPr>
        <a:solidFill>
          <a:schemeClr val="bg2"/>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7004323" y="6142310"/>
            <a:ext cx="8080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p:cNvGrpSpPr>
            <a:grpSpLocks noChangeAspect="1"/>
          </p:cNvGrpSpPr>
          <p:nvPr userDrawn="1"/>
        </p:nvGrpSpPr>
        <p:grpSpPr bwMode="auto">
          <a:xfrm>
            <a:off x="7994651" y="6135627"/>
            <a:ext cx="631890" cy="509350"/>
            <a:chOff x="5036" y="3856"/>
            <a:chExt cx="428" cy="345"/>
          </a:xfrm>
        </p:grpSpPr>
        <p:sp>
          <p:nvSpPr>
            <p:cNvPr id="9" name="Rectangle 5"/>
            <p:cNvSpPr>
              <a:spLocks noChangeArrowheads="1"/>
            </p:cNvSpPr>
            <p:nvPr userDrawn="1"/>
          </p:nvSpPr>
          <p:spPr bwMode="auto">
            <a:xfrm>
              <a:off x="5036" y="3856"/>
              <a:ext cx="42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smtClean="0"/>
            </a:p>
          </p:txBody>
        </p:sp>
        <p:sp>
          <p:nvSpPr>
            <p:cNvPr id="10" name="Freeform 6"/>
            <p:cNvSpPr>
              <a:spLocks/>
            </p:cNvSpPr>
            <p:nvPr userDrawn="1"/>
          </p:nvSpPr>
          <p:spPr bwMode="auto">
            <a:xfrm>
              <a:off x="5147" y="3882"/>
              <a:ext cx="204" cy="204"/>
            </a:xfrm>
            <a:custGeom>
              <a:avLst/>
              <a:gdLst>
                <a:gd name="T0" fmla="*/ 0 w 1632"/>
                <a:gd name="T1" fmla="*/ 0 h 1631"/>
                <a:gd name="T2" fmla="*/ 0 w 1632"/>
                <a:gd name="T3" fmla="*/ 0 h 1631"/>
                <a:gd name="T4" fmla="*/ 0 w 1632"/>
                <a:gd name="T5" fmla="*/ 0 h 1631"/>
                <a:gd name="T6" fmla="*/ 0 w 1632"/>
                <a:gd name="T7" fmla="*/ 0 h 1631"/>
                <a:gd name="T8" fmla="*/ 0 w 1632"/>
                <a:gd name="T9" fmla="*/ 0 h 1631"/>
                <a:gd name="T10" fmla="*/ 0 w 1632"/>
                <a:gd name="T11" fmla="*/ 0 h 1631"/>
                <a:gd name="T12" fmla="*/ 0 w 1632"/>
                <a:gd name="T13" fmla="*/ 0 h 1631"/>
                <a:gd name="T14" fmla="*/ 0 w 1632"/>
                <a:gd name="T15" fmla="*/ 0 h 1631"/>
                <a:gd name="T16" fmla="*/ 0 w 1632"/>
                <a:gd name="T17" fmla="*/ 0 h 1631"/>
                <a:gd name="T18" fmla="*/ 0 w 1632"/>
                <a:gd name="T19" fmla="*/ 0 h 1631"/>
                <a:gd name="T20" fmla="*/ 0 w 1632"/>
                <a:gd name="T21" fmla="*/ 0 h 1631"/>
                <a:gd name="T22" fmla="*/ 0 w 1632"/>
                <a:gd name="T23" fmla="*/ 0 h 1631"/>
                <a:gd name="T24" fmla="*/ 0 w 1632"/>
                <a:gd name="T25" fmla="*/ 0 h 1631"/>
                <a:gd name="T26" fmla="*/ 0 w 1632"/>
                <a:gd name="T27" fmla="*/ 0 h 1631"/>
                <a:gd name="T28" fmla="*/ 0 w 1632"/>
                <a:gd name="T29" fmla="*/ 0 h 1631"/>
                <a:gd name="T30" fmla="*/ 0 w 1632"/>
                <a:gd name="T31" fmla="*/ 0 h 1631"/>
                <a:gd name="T32" fmla="*/ 0 w 1632"/>
                <a:gd name="T33" fmla="*/ 0 h 1631"/>
                <a:gd name="T34" fmla="*/ 0 w 1632"/>
                <a:gd name="T35" fmla="*/ 0 h 1631"/>
                <a:gd name="T36" fmla="*/ 0 w 1632"/>
                <a:gd name="T37" fmla="*/ 0 h 1631"/>
                <a:gd name="T38" fmla="*/ 0 w 1632"/>
                <a:gd name="T39" fmla="*/ 0 h 1631"/>
                <a:gd name="T40" fmla="*/ 0 w 1632"/>
                <a:gd name="T41" fmla="*/ 0 h 1631"/>
                <a:gd name="T42" fmla="*/ 0 w 1632"/>
                <a:gd name="T43" fmla="*/ 0 h 1631"/>
                <a:gd name="T44" fmla="*/ 0 w 1632"/>
                <a:gd name="T45" fmla="*/ 0 h 1631"/>
                <a:gd name="T46" fmla="*/ 0 w 1632"/>
                <a:gd name="T47" fmla="*/ 0 h 1631"/>
                <a:gd name="T48" fmla="*/ 0 w 1632"/>
                <a:gd name="T49" fmla="*/ 0 h 1631"/>
                <a:gd name="T50" fmla="*/ 0 w 1632"/>
                <a:gd name="T51" fmla="*/ 0 h 1631"/>
                <a:gd name="T52" fmla="*/ 0 w 1632"/>
                <a:gd name="T53" fmla="*/ 0 h 1631"/>
                <a:gd name="T54" fmla="*/ 0 w 1632"/>
                <a:gd name="T55" fmla="*/ 0 h 1631"/>
                <a:gd name="T56" fmla="*/ 0 w 1632"/>
                <a:gd name="T57" fmla="*/ 0 h 1631"/>
                <a:gd name="T58" fmla="*/ 0 w 1632"/>
                <a:gd name="T59" fmla="*/ 0 h 1631"/>
                <a:gd name="T60" fmla="*/ 0 w 1632"/>
                <a:gd name="T61" fmla="*/ 0 h 1631"/>
                <a:gd name="T62" fmla="*/ 0 w 1632"/>
                <a:gd name="T63" fmla="*/ 0 h 1631"/>
                <a:gd name="T64" fmla="*/ 0 w 1632"/>
                <a:gd name="T65" fmla="*/ 0 h 1631"/>
                <a:gd name="T66" fmla="*/ 0 w 1632"/>
                <a:gd name="T67" fmla="*/ 0 h 1631"/>
                <a:gd name="T68" fmla="*/ 0 w 1632"/>
                <a:gd name="T69" fmla="*/ 0 h 1631"/>
                <a:gd name="T70" fmla="*/ 0 w 1632"/>
                <a:gd name="T71" fmla="*/ 0 h 1631"/>
                <a:gd name="T72" fmla="*/ 0 w 1632"/>
                <a:gd name="T73" fmla="*/ 0 h 1631"/>
                <a:gd name="T74" fmla="*/ 0 w 1632"/>
                <a:gd name="T75" fmla="*/ 0 h 1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32" h="1631">
                  <a:moveTo>
                    <a:pt x="816" y="0"/>
                  </a:moveTo>
                  <a:lnTo>
                    <a:pt x="887" y="3"/>
                  </a:lnTo>
                  <a:lnTo>
                    <a:pt x="955" y="11"/>
                  </a:lnTo>
                  <a:lnTo>
                    <a:pt x="1023" y="26"/>
                  </a:lnTo>
                  <a:lnTo>
                    <a:pt x="1087" y="45"/>
                  </a:lnTo>
                  <a:lnTo>
                    <a:pt x="1149" y="70"/>
                  </a:lnTo>
                  <a:lnTo>
                    <a:pt x="1208" y="99"/>
                  </a:lnTo>
                  <a:lnTo>
                    <a:pt x="1266" y="135"/>
                  </a:lnTo>
                  <a:lnTo>
                    <a:pt x="1319" y="173"/>
                  </a:lnTo>
                  <a:lnTo>
                    <a:pt x="1369" y="216"/>
                  </a:lnTo>
                  <a:lnTo>
                    <a:pt x="1416" y="262"/>
                  </a:lnTo>
                  <a:lnTo>
                    <a:pt x="1459" y="312"/>
                  </a:lnTo>
                  <a:lnTo>
                    <a:pt x="1497" y="366"/>
                  </a:lnTo>
                  <a:lnTo>
                    <a:pt x="1531" y="423"/>
                  </a:lnTo>
                  <a:lnTo>
                    <a:pt x="1561" y="482"/>
                  </a:lnTo>
                  <a:lnTo>
                    <a:pt x="1586" y="545"/>
                  </a:lnTo>
                  <a:lnTo>
                    <a:pt x="1606" y="609"/>
                  </a:lnTo>
                  <a:lnTo>
                    <a:pt x="1620" y="676"/>
                  </a:lnTo>
                  <a:lnTo>
                    <a:pt x="1629" y="745"/>
                  </a:lnTo>
                  <a:lnTo>
                    <a:pt x="1632" y="816"/>
                  </a:lnTo>
                  <a:lnTo>
                    <a:pt x="1629" y="886"/>
                  </a:lnTo>
                  <a:lnTo>
                    <a:pt x="1620" y="955"/>
                  </a:lnTo>
                  <a:lnTo>
                    <a:pt x="1606" y="1021"/>
                  </a:lnTo>
                  <a:lnTo>
                    <a:pt x="1586" y="1086"/>
                  </a:lnTo>
                  <a:lnTo>
                    <a:pt x="1561" y="1149"/>
                  </a:lnTo>
                  <a:lnTo>
                    <a:pt x="1531" y="1208"/>
                  </a:lnTo>
                  <a:lnTo>
                    <a:pt x="1497" y="1265"/>
                  </a:lnTo>
                  <a:lnTo>
                    <a:pt x="1459" y="1318"/>
                  </a:lnTo>
                  <a:lnTo>
                    <a:pt x="1416" y="1369"/>
                  </a:lnTo>
                  <a:lnTo>
                    <a:pt x="1369" y="1416"/>
                  </a:lnTo>
                  <a:lnTo>
                    <a:pt x="1319" y="1458"/>
                  </a:lnTo>
                  <a:lnTo>
                    <a:pt x="1266" y="1496"/>
                  </a:lnTo>
                  <a:lnTo>
                    <a:pt x="1208" y="1531"/>
                  </a:lnTo>
                  <a:lnTo>
                    <a:pt x="1149" y="1561"/>
                  </a:lnTo>
                  <a:lnTo>
                    <a:pt x="1087" y="1586"/>
                  </a:lnTo>
                  <a:lnTo>
                    <a:pt x="1023" y="1605"/>
                  </a:lnTo>
                  <a:lnTo>
                    <a:pt x="955" y="1619"/>
                  </a:lnTo>
                  <a:lnTo>
                    <a:pt x="887" y="1628"/>
                  </a:lnTo>
                  <a:lnTo>
                    <a:pt x="816" y="1631"/>
                  </a:lnTo>
                  <a:lnTo>
                    <a:pt x="746" y="1628"/>
                  </a:lnTo>
                  <a:lnTo>
                    <a:pt x="677" y="1619"/>
                  </a:lnTo>
                  <a:lnTo>
                    <a:pt x="611" y="1605"/>
                  </a:lnTo>
                  <a:lnTo>
                    <a:pt x="545" y="1586"/>
                  </a:lnTo>
                  <a:lnTo>
                    <a:pt x="483" y="1561"/>
                  </a:lnTo>
                  <a:lnTo>
                    <a:pt x="424" y="1531"/>
                  </a:lnTo>
                  <a:lnTo>
                    <a:pt x="367" y="1496"/>
                  </a:lnTo>
                  <a:lnTo>
                    <a:pt x="314" y="1458"/>
                  </a:lnTo>
                  <a:lnTo>
                    <a:pt x="263" y="1416"/>
                  </a:lnTo>
                  <a:lnTo>
                    <a:pt x="216" y="1369"/>
                  </a:lnTo>
                  <a:lnTo>
                    <a:pt x="174" y="1318"/>
                  </a:lnTo>
                  <a:lnTo>
                    <a:pt x="135" y="1265"/>
                  </a:lnTo>
                  <a:lnTo>
                    <a:pt x="101" y="1208"/>
                  </a:lnTo>
                  <a:lnTo>
                    <a:pt x="71" y="1149"/>
                  </a:lnTo>
                  <a:lnTo>
                    <a:pt x="46" y="1086"/>
                  </a:lnTo>
                  <a:lnTo>
                    <a:pt x="26" y="1021"/>
                  </a:lnTo>
                  <a:lnTo>
                    <a:pt x="12" y="955"/>
                  </a:lnTo>
                  <a:lnTo>
                    <a:pt x="3" y="886"/>
                  </a:lnTo>
                  <a:lnTo>
                    <a:pt x="0" y="816"/>
                  </a:lnTo>
                  <a:lnTo>
                    <a:pt x="3" y="745"/>
                  </a:lnTo>
                  <a:lnTo>
                    <a:pt x="12" y="676"/>
                  </a:lnTo>
                  <a:lnTo>
                    <a:pt x="26" y="609"/>
                  </a:lnTo>
                  <a:lnTo>
                    <a:pt x="46" y="545"/>
                  </a:lnTo>
                  <a:lnTo>
                    <a:pt x="71" y="482"/>
                  </a:lnTo>
                  <a:lnTo>
                    <a:pt x="101" y="423"/>
                  </a:lnTo>
                  <a:lnTo>
                    <a:pt x="135" y="366"/>
                  </a:lnTo>
                  <a:lnTo>
                    <a:pt x="174" y="312"/>
                  </a:lnTo>
                  <a:lnTo>
                    <a:pt x="216" y="262"/>
                  </a:lnTo>
                  <a:lnTo>
                    <a:pt x="263" y="216"/>
                  </a:lnTo>
                  <a:lnTo>
                    <a:pt x="314" y="173"/>
                  </a:lnTo>
                  <a:lnTo>
                    <a:pt x="367" y="135"/>
                  </a:lnTo>
                  <a:lnTo>
                    <a:pt x="424" y="99"/>
                  </a:lnTo>
                  <a:lnTo>
                    <a:pt x="483" y="70"/>
                  </a:lnTo>
                  <a:lnTo>
                    <a:pt x="545" y="45"/>
                  </a:lnTo>
                  <a:lnTo>
                    <a:pt x="611" y="26"/>
                  </a:lnTo>
                  <a:lnTo>
                    <a:pt x="677" y="11"/>
                  </a:lnTo>
                  <a:lnTo>
                    <a:pt x="746" y="3"/>
                  </a:lnTo>
                  <a:lnTo>
                    <a:pt x="816" y="0"/>
                  </a:lnTo>
                  <a:close/>
                </a:path>
              </a:pathLst>
            </a:custGeom>
            <a:solidFill>
              <a:srgbClr val="67AF5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1" name="Freeform 7"/>
            <p:cNvSpPr>
              <a:spLocks/>
            </p:cNvSpPr>
            <p:nvPr userDrawn="1"/>
          </p:nvSpPr>
          <p:spPr bwMode="auto">
            <a:xfrm>
              <a:off x="5172" y="3895"/>
              <a:ext cx="151" cy="182"/>
            </a:xfrm>
            <a:custGeom>
              <a:avLst/>
              <a:gdLst>
                <a:gd name="T0" fmla="*/ 0 w 1210"/>
                <a:gd name="T1" fmla="*/ 0 h 1461"/>
                <a:gd name="T2" fmla="*/ 0 w 1210"/>
                <a:gd name="T3" fmla="*/ 0 h 1461"/>
                <a:gd name="T4" fmla="*/ 0 w 1210"/>
                <a:gd name="T5" fmla="*/ 0 h 1461"/>
                <a:gd name="T6" fmla="*/ 0 w 1210"/>
                <a:gd name="T7" fmla="*/ 0 h 1461"/>
                <a:gd name="T8" fmla="*/ 0 w 1210"/>
                <a:gd name="T9" fmla="*/ 0 h 1461"/>
                <a:gd name="T10" fmla="*/ 0 w 1210"/>
                <a:gd name="T11" fmla="*/ 0 h 1461"/>
                <a:gd name="T12" fmla="*/ 0 w 1210"/>
                <a:gd name="T13" fmla="*/ 0 h 1461"/>
                <a:gd name="T14" fmla="*/ 0 w 1210"/>
                <a:gd name="T15" fmla="*/ 0 h 1461"/>
                <a:gd name="T16" fmla="*/ 0 w 1210"/>
                <a:gd name="T17" fmla="*/ 0 h 1461"/>
                <a:gd name="T18" fmla="*/ 0 w 1210"/>
                <a:gd name="T19" fmla="*/ 0 h 1461"/>
                <a:gd name="T20" fmla="*/ 0 w 1210"/>
                <a:gd name="T21" fmla="*/ 0 h 1461"/>
                <a:gd name="T22" fmla="*/ 0 w 1210"/>
                <a:gd name="T23" fmla="*/ 0 h 1461"/>
                <a:gd name="T24" fmla="*/ 0 w 1210"/>
                <a:gd name="T25" fmla="*/ 0 h 1461"/>
                <a:gd name="T26" fmla="*/ 0 w 1210"/>
                <a:gd name="T27" fmla="*/ 0 h 1461"/>
                <a:gd name="T28" fmla="*/ 0 w 1210"/>
                <a:gd name="T29" fmla="*/ 0 h 1461"/>
                <a:gd name="T30" fmla="*/ 0 w 1210"/>
                <a:gd name="T31" fmla="*/ 0 h 1461"/>
                <a:gd name="T32" fmla="*/ 0 w 1210"/>
                <a:gd name="T33" fmla="*/ 0 h 1461"/>
                <a:gd name="T34" fmla="*/ 0 w 1210"/>
                <a:gd name="T35" fmla="*/ 0 h 1461"/>
                <a:gd name="T36" fmla="*/ 0 w 1210"/>
                <a:gd name="T37" fmla="*/ 0 h 1461"/>
                <a:gd name="T38" fmla="*/ 0 w 1210"/>
                <a:gd name="T39" fmla="*/ 0 h 1461"/>
                <a:gd name="T40" fmla="*/ 0 w 1210"/>
                <a:gd name="T41" fmla="*/ 0 h 1461"/>
                <a:gd name="T42" fmla="*/ 0 w 1210"/>
                <a:gd name="T43" fmla="*/ 0 h 1461"/>
                <a:gd name="T44" fmla="*/ 0 w 1210"/>
                <a:gd name="T45" fmla="*/ 0 h 1461"/>
                <a:gd name="T46" fmla="*/ 0 w 1210"/>
                <a:gd name="T47" fmla="*/ 0 h 1461"/>
                <a:gd name="T48" fmla="*/ 0 w 1210"/>
                <a:gd name="T49" fmla="*/ 0 h 1461"/>
                <a:gd name="T50" fmla="*/ 0 w 1210"/>
                <a:gd name="T51" fmla="*/ 0 h 1461"/>
                <a:gd name="T52" fmla="*/ 0 w 1210"/>
                <a:gd name="T53" fmla="*/ 0 h 1461"/>
                <a:gd name="T54" fmla="*/ 0 w 1210"/>
                <a:gd name="T55" fmla="*/ 0 h 1461"/>
                <a:gd name="T56" fmla="*/ 0 w 1210"/>
                <a:gd name="T57" fmla="*/ 0 h 1461"/>
                <a:gd name="T58" fmla="*/ 0 w 1210"/>
                <a:gd name="T59" fmla="*/ 0 h 1461"/>
                <a:gd name="T60" fmla="*/ 0 w 1210"/>
                <a:gd name="T61" fmla="*/ 0 h 1461"/>
                <a:gd name="T62" fmla="*/ 0 w 1210"/>
                <a:gd name="T63" fmla="*/ 0 h 1461"/>
                <a:gd name="T64" fmla="*/ 0 w 1210"/>
                <a:gd name="T65" fmla="*/ 0 h 1461"/>
                <a:gd name="T66" fmla="*/ 0 w 1210"/>
                <a:gd name="T67" fmla="*/ 0 h 1461"/>
                <a:gd name="T68" fmla="*/ 0 w 1210"/>
                <a:gd name="T69" fmla="*/ 0 h 1461"/>
                <a:gd name="T70" fmla="*/ 0 w 1210"/>
                <a:gd name="T71" fmla="*/ 0 h 1461"/>
                <a:gd name="T72" fmla="*/ 0 w 1210"/>
                <a:gd name="T73" fmla="*/ 0 h 1461"/>
                <a:gd name="T74" fmla="*/ 0 w 1210"/>
                <a:gd name="T75" fmla="*/ 0 h 1461"/>
                <a:gd name="T76" fmla="*/ 0 w 1210"/>
                <a:gd name="T77" fmla="*/ 0 h 1461"/>
                <a:gd name="T78" fmla="*/ 0 w 1210"/>
                <a:gd name="T79" fmla="*/ 0 h 1461"/>
                <a:gd name="T80" fmla="*/ 0 w 1210"/>
                <a:gd name="T81" fmla="*/ 0 h 1461"/>
                <a:gd name="T82" fmla="*/ 0 w 1210"/>
                <a:gd name="T83" fmla="*/ 0 h 1461"/>
                <a:gd name="T84" fmla="*/ 0 w 1210"/>
                <a:gd name="T85" fmla="*/ 0 h 1461"/>
                <a:gd name="T86" fmla="*/ 0 w 1210"/>
                <a:gd name="T87" fmla="*/ 0 h 1461"/>
                <a:gd name="T88" fmla="*/ 0 w 1210"/>
                <a:gd name="T89" fmla="*/ 0 h 1461"/>
                <a:gd name="T90" fmla="*/ 0 w 1210"/>
                <a:gd name="T91" fmla="*/ 0 h 1461"/>
                <a:gd name="T92" fmla="*/ 0 w 1210"/>
                <a:gd name="T93" fmla="*/ 0 h 1461"/>
                <a:gd name="T94" fmla="*/ 0 w 1210"/>
                <a:gd name="T95" fmla="*/ 0 h 1461"/>
                <a:gd name="T96" fmla="*/ 0 w 1210"/>
                <a:gd name="T97" fmla="*/ 0 h 1461"/>
                <a:gd name="T98" fmla="*/ 0 w 1210"/>
                <a:gd name="T99" fmla="*/ 0 h 1461"/>
                <a:gd name="T100" fmla="*/ 0 w 1210"/>
                <a:gd name="T101" fmla="*/ 0 h 1461"/>
                <a:gd name="T102" fmla="*/ 0 w 1210"/>
                <a:gd name="T103" fmla="*/ 0 h 1461"/>
                <a:gd name="T104" fmla="*/ 0 w 1210"/>
                <a:gd name="T105" fmla="*/ 0 h 1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0" h="1461">
                  <a:moveTo>
                    <a:pt x="629" y="0"/>
                  </a:moveTo>
                  <a:lnTo>
                    <a:pt x="635" y="2"/>
                  </a:lnTo>
                  <a:lnTo>
                    <a:pt x="645" y="8"/>
                  </a:lnTo>
                  <a:lnTo>
                    <a:pt x="659" y="17"/>
                  </a:lnTo>
                  <a:lnTo>
                    <a:pt x="675" y="28"/>
                  </a:lnTo>
                  <a:lnTo>
                    <a:pt x="694" y="43"/>
                  </a:lnTo>
                  <a:lnTo>
                    <a:pt x="716" y="62"/>
                  </a:lnTo>
                  <a:lnTo>
                    <a:pt x="739" y="82"/>
                  </a:lnTo>
                  <a:lnTo>
                    <a:pt x="762" y="106"/>
                  </a:lnTo>
                  <a:lnTo>
                    <a:pt x="788" y="132"/>
                  </a:lnTo>
                  <a:lnTo>
                    <a:pt x="813" y="162"/>
                  </a:lnTo>
                  <a:lnTo>
                    <a:pt x="839" y="194"/>
                  </a:lnTo>
                  <a:lnTo>
                    <a:pt x="865" y="229"/>
                  </a:lnTo>
                  <a:lnTo>
                    <a:pt x="889" y="266"/>
                  </a:lnTo>
                  <a:lnTo>
                    <a:pt x="913" y="307"/>
                  </a:lnTo>
                  <a:lnTo>
                    <a:pt x="935" y="349"/>
                  </a:lnTo>
                  <a:lnTo>
                    <a:pt x="954" y="395"/>
                  </a:lnTo>
                  <a:lnTo>
                    <a:pt x="972" y="443"/>
                  </a:lnTo>
                  <a:lnTo>
                    <a:pt x="987" y="492"/>
                  </a:lnTo>
                  <a:lnTo>
                    <a:pt x="997" y="544"/>
                  </a:lnTo>
                  <a:lnTo>
                    <a:pt x="1005" y="598"/>
                  </a:lnTo>
                  <a:lnTo>
                    <a:pt x="1008" y="655"/>
                  </a:lnTo>
                  <a:lnTo>
                    <a:pt x="1007" y="715"/>
                  </a:lnTo>
                  <a:lnTo>
                    <a:pt x="1001" y="775"/>
                  </a:lnTo>
                  <a:lnTo>
                    <a:pt x="990" y="838"/>
                  </a:lnTo>
                  <a:lnTo>
                    <a:pt x="973" y="903"/>
                  </a:lnTo>
                  <a:lnTo>
                    <a:pt x="981" y="889"/>
                  </a:lnTo>
                  <a:lnTo>
                    <a:pt x="991" y="869"/>
                  </a:lnTo>
                  <a:lnTo>
                    <a:pt x="1001" y="845"/>
                  </a:lnTo>
                  <a:lnTo>
                    <a:pt x="1012" y="817"/>
                  </a:lnTo>
                  <a:lnTo>
                    <a:pt x="1022" y="785"/>
                  </a:lnTo>
                  <a:lnTo>
                    <a:pt x="1032" y="750"/>
                  </a:lnTo>
                  <a:lnTo>
                    <a:pt x="1042" y="711"/>
                  </a:lnTo>
                  <a:lnTo>
                    <a:pt x="1050" y="671"/>
                  </a:lnTo>
                  <a:lnTo>
                    <a:pt x="1056" y="629"/>
                  </a:lnTo>
                  <a:lnTo>
                    <a:pt x="1060" y="586"/>
                  </a:lnTo>
                  <a:lnTo>
                    <a:pt x="1061" y="541"/>
                  </a:lnTo>
                  <a:lnTo>
                    <a:pt x="1059" y="497"/>
                  </a:lnTo>
                  <a:lnTo>
                    <a:pt x="1053" y="453"/>
                  </a:lnTo>
                  <a:lnTo>
                    <a:pt x="1044" y="408"/>
                  </a:lnTo>
                  <a:lnTo>
                    <a:pt x="1042" y="397"/>
                  </a:lnTo>
                  <a:lnTo>
                    <a:pt x="1042" y="390"/>
                  </a:lnTo>
                  <a:lnTo>
                    <a:pt x="1044" y="385"/>
                  </a:lnTo>
                  <a:lnTo>
                    <a:pt x="1047" y="385"/>
                  </a:lnTo>
                  <a:lnTo>
                    <a:pt x="1051" y="388"/>
                  </a:lnTo>
                  <a:lnTo>
                    <a:pt x="1056" y="392"/>
                  </a:lnTo>
                  <a:lnTo>
                    <a:pt x="1060" y="398"/>
                  </a:lnTo>
                  <a:lnTo>
                    <a:pt x="1089" y="442"/>
                  </a:lnTo>
                  <a:lnTo>
                    <a:pt x="1115" y="486"/>
                  </a:lnTo>
                  <a:lnTo>
                    <a:pt x="1138" y="533"/>
                  </a:lnTo>
                  <a:lnTo>
                    <a:pt x="1158" y="581"/>
                  </a:lnTo>
                  <a:lnTo>
                    <a:pt x="1174" y="628"/>
                  </a:lnTo>
                  <a:lnTo>
                    <a:pt x="1188" y="678"/>
                  </a:lnTo>
                  <a:lnTo>
                    <a:pt x="1198" y="728"/>
                  </a:lnTo>
                  <a:lnTo>
                    <a:pt x="1206" y="778"/>
                  </a:lnTo>
                  <a:lnTo>
                    <a:pt x="1209" y="828"/>
                  </a:lnTo>
                  <a:lnTo>
                    <a:pt x="1210" y="877"/>
                  </a:lnTo>
                  <a:lnTo>
                    <a:pt x="1207" y="926"/>
                  </a:lnTo>
                  <a:lnTo>
                    <a:pt x="1200" y="975"/>
                  </a:lnTo>
                  <a:lnTo>
                    <a:pt x="1191" y="1023"/>
                  </a:lnTo>
                  <a:lnTo>
                    <a:pt x="1179" y="1070"/>
                  </a:lnTo>
                  <a:lnTo>
                    <a:pt x="1163" y="1114"/>
                  </a:lnTo>
                  <a:lnTo>
                    <a:pt x="1144" y="1158"/>
                  </a:lnTo>
                  <a:lnTo>
                    <a:pt x="1123" y="1198"/>
                  </a:lnTo>
                  <a:lnTo>
                    <a:pt x="1097" y="1238"/>
                  </a:lnTo>
                  <a:lnTo>
                    <a:pt x="1069" y="1275"/>
                  </a:lnTo>
                  <a:lnTo>
                    <a:pt x="1036" y="1309"/>
                  </a:lnTo>
                  <a:lnTo>
                    <a:pt x="1001" y="1340"/>
                  </a:lnTo>
                  <a:lnTo>
                    <a:pt x="963" y="1368"/>
                  </a:lnTo>
                  <a:lnTo>
                    <a:pt x="920" y="1393"/>
                  </a:lnTo>
                  <a:lnTo>
                    <a:pt x="876" y="1415"/>
                  </a:lnTo>
                  <a:lnTo>
                    <a:pt x="827" y="1433"/>
                  </a:lnTo>
                  <a:lnTo>
                    <a:pt x="776" y="1446"/>
                  </a:lnTo>
                  <a:lnTo>
                    <a:pt x="721" y="1456"/>
                  </a:lnTo>
                  <a:lnTo>
                    <a:pt x="662" y="1461"/>
                  </a:lnTo>
                  <a:lnTo>
                    <a:pt x="597" y="1461"/>
                  </a:lnTo>
                  <a:lnTo>
                    <a:pt x="536" y="1457"/>
                  </a:lnTo>
                  <a:lnTo>
                    <a:pt x="478" y="1448"/>
                  </a:lnTo>
                  <a:lnTo>
                    <a:pt x="423" y="1435"/>
                  </a:lnTo>
                  <a:lnTo>
                    <a:pt x="371" y="1418"/>
                  </a:lnTo>
                  <a:lnTo>
                    <a:pt x="323" y="1398"/>
                  </a:lnTo>
                  <a:lnTo>
                    <a:pt x="279" y="1374"/>
                  </a:lnTo>
                  <a:lnTo>
                    <a:pt x="237" y="1346"/>
                  </a:lnTo>
                  <a:lnTo>
                    <a:pt x="199" y="1316"/>
                  </a:lnTo>
                  <a:lnTo>
                    <a:pt x="165" y="1282"/>
                  </a:lnTo>
                  <a:lnTo>
                    <a:pt x="133" y="1247"/>
                  </a:lnTo>
                  <a:lnTo>
                    <a:pt x="105" y="1209"/>
                  </a:lnTo>
                  <a:lnTo>
                    <a:pt x="81" y="1168"/>
                  </a:lnTo>
                  <a:lnTo>
                    <a:pt x="59" y="1127"/>
                  </a:lnTo>
                  <a:lnTo>
                    <a:pt x="41" y="1082"/>
                  </a:lnTo>
                  <a:lnTo>
                    <a:pt x="26" y="1037"/>
                  </a:lnTo>
                  <a:lnTo>
                    <a:pt x="14" y="991"/>
                  </a:lnTo>
                  <a:lnTo>
                    <a:pt x="6" y="944"/>
                  </a:lnTo>
                  <a:lnTo>
                    <a:pt x="1" y="896"/>
                  </a:lnTo>
                  <a:lnTo>
                    <a:pt x="0" y="847"/>
                  </a:lnTo>
                  <a:lnTo>
                    <a:pt x="1" y="799"/>
                  </a:lnTo>
                  <a:lnTo>
                    <a:pt x="6" y="751"/>
                  </a:lnTo>
                  <a:lnTo>
                    <a:pt x="14" y="702"/>
                  </a:lnTo>
                  <a:lnTo>
                    <a:pt x="26" y="654"/>
                  </a:lnTo>
                  <a:lnTo>
                    <a:pt x="40" y="608"/>
                  </a:lnTo>
                  <a:lnTo>
                    <a:pt x="46" y="594"/>
                  </a:lnTo>
                  <a:lnTo>
                    <a:pt x="53" y="587"/>
                  </a:lnTo>
                  <a:lnTo>
                    <a:pt x="59" y="585"/>
                  </a:lnTo>
                  <a:lnTo>
                    <a:pt x="64" y="586"/>
                  </a:lnTo>
                  <a:lnTo>
                    <a:pt x="69" y="591"/>
                  </a:lnTo>
                  <a:lnTo>
                    <a:pt x="72" y="596"/>
                  </a:lnTo>
                  <a:lnTo>
                    <a:pt x="74" y="603"/>
                  </a:lnTo>
                  <a:lnTo>
                    <a:pt x="85" y="663"/>
                  </a:lnTo>
                  <a:lnTo>
                    <a:pt x="99" y="717"/>
                  </a:lnTo>
                  <a:lnTo>
                    <a:pt x="115" y="767"/>
                  </a:lnTo>
                  <a:lnTo>
                    <a:pt x="133" y="814"/>
                  </a:lnTo>
                  <a:lnTo>
                    <a:pt x="154" y="857"/>
                  </a:lnTo>
                  <a:lnTo>
                    <a:pt x="175" y="896"/>
                  </a:lnTo>
                  <a:lnTo>
                    <a:pt x="198" y="931"/>
                  </a:lnTo>
                  <a:lnTo>
                    <a:pt x="221" y="965"/>
                  </a:lnTo>
                  <a:lnTo>
                    <a:pt x="245" y="993"/>
                  </a:lnTo>
                  <a:lnTo>
                    <a:pt x="267" y="1019"/>
                  </a:lnTo>
                  <a:lnTo>
                    <a:pt x="289" y="1041"/>
                  </a:lnTo>
                  <a:lnTo>
                    <a:pt x="311" y="1060"/>
                  </a:lnTo>
                  <a:lnTo>
                    <a:pt x="331" y="1077"/>
                  </a:lnTo>
                  <a:lnTo>
                    <a:pt x="348" y="1090"/>
                  </a:lnTo>
                  <a:lnTo>
                    <a:pt x="364" y="1102"/>
                  </a:lnTo>
                  <a:lnTo>
                    <a:pt x="376" y="1110"/>
                  </a:lnTo>
                  <a:lnTo>
                    <a:pt x="386" y="1116"/>
                  </a:lnTo>
                  <a:lnTo>
                    <a:pt x="392" y="1119"/>
                  </a:lnTo>
                  <a:lnTo>
                    <a:pt x="394" y="1120"/>
                  </a:lnTo>
                  <a:lnTo>
                    <a:pt x="356" y="1057"/>
                  </a:lnTo>
                  <a:lnTo>
                    <a:pt x="323" y="996"/>
                  </a:lnTo>
                  <a:lnTo>
                    <a:pt x="297" y="936"/>
                  </a:lnTo>
                  <a:lnTo>
                    <a:pt x="277" y="876"/>
                  </a:lnTo>
                  <a:lnTo>
                    <a:pt x="260" y="820"/>
                  </a:lnTo>
                  <a:lnTo>
                    <a:pt x="249" y="765"/>
                  </a:lnTo>
                  <a:lnTo>
                    <a:pt x="242" y="711"/>
                  </a:lnTo>
                  <a:lnTo>
                    <a:pt x="239" y="661"/>
                  </a:lnTo>
                  <a:lnTo>
                    <a:pt x="240" y="611"/>
                  </a:lnTo>
                  <a:lnTo>
                    <a:pt x="246" y="563"/>
                  </a:lnTo>
                  <a:lnTo>
                    <a:pt x="253" y="516"/>
                  </a:lnTo>
                  <a:lnTo>
                    <a:pt x="264" y="472"/>
                  </a:lnTo>
                  <a:lnTo>
                    <a:pt x="278" y="430"/>
                  </a:lnTo>
                  <a:lnTo>
                    <a:pt x="293" y="389"/>
                  </a:lnTo>
                  <a:lnTo>
                    <a:pt x="311" y="350"/>
                  </a:lnTo>
                  <a:lnTo>
                    <a:pt x="331" y="314"/>
                  </a:lnTo>
                  <a:lnTo>
                    <a:pt x="351" y="279"/>
                  </a:lnTo>
                  <a:lnTo>
                    <a:pt x="374" y="245"/>
                  </a:lnTo>
                  <a:lnTo>
                    <a:pt x="397" y="215"/>
                  </a:lnTo>
                  <a:lnTo>
                    <a:pt x="420" y="186"/>
                  </a:lnTo>
                  <a:lnTo>
                    <a:pt x="444" y="159"/>
                  </a:lnTo>
                  <a:lnTo>
                    <a:pt x="467" y="134"/>
                  </a:lnTo>
                  <a:lnTo>
                    <a:pt x="489" y="111"/>
                  </a:lnTo>
                  <a:lnTo>
                    <a:pt x="512" y="91"/>
                  </a:lnTo>
                  <a:lnTo>
                    <a:pt x="533" y="72"/>
                  </a:lnTo>
                  <a:lnTo>
                    <a:pt x="553" y="55"/>
                  </a:lnTo>
                  <a:lnTo>
                    <a:pt x="570" y="41"/>
                  </a:lnTo>
                  <a:lnTo>
                    <a:pt x="587" y="28"/>
                  </a:lnTo>
                  <a:lnTo>
                    <a:pt x="601" y="19"/>
                  </a:lnTo>
                  <a:lnTo>
                    <a:pt x="612" y="11"/>
                  </a:lnTo>
                  <a:lnTo>
                    <a:pt x="621" y="5"/>
                  </a:lnTo>
                  <a:lnTo>
                    <a:pt x="625" y="1"/>
                  </a:lnTo>
                  <a:lnTo>
                    <a:pt x="629" y="0"/>
                  </a:lnTo>
                  <a:close/>
                </a:path>
              </a:pathLst>
            </a:custGeom>
            <a:solidFill>
              <a:srgbClr val="FFFFFF"/>
            </a:solidFill>
            <a:ln w="0">
              <a:noFill/>
              <a:prstDash val="solid"/>
              <a:round/>
              <a:headEnd/>
              <a:tailEnd/>
            </a:ln>
          </p:spPr>
          <p:txBody>
            <a:bodyPr/>
            <a:lstStyle/>
            <a:p>
              <a:endParaRPr lang="de-CH"/>
            </a:p>
          </p:txBody>
        </p:sp>
        <p:sp>
          <p:nvSpPr>
            <p:cNvPr id="13" name="Freeform 8"/>
            <p:cNvSpPr>
              <a:spLocks noEditPoints="1"/>
            </p:cNvSpPr>
            <p:nvPr userDrawn="1"/>
          </p:nvSpPr>
          <p:spPr bwMode="auto">
            <a:xfrm>
              <a:off x="5036" y="4137"/>
              <a:ext cx="55" cy="63"/>
            </a:xfrm>
            <a:custGeom>
              <a:avLst/>
              <a:gdLst>
                <a:gd name="T0" fmla="*/ 0 w 442"/>
                <a:gd name="T1" fmla="*/ 0 h 501"/>
                <a:gd name="T2" fmla="*/ 0 w 442"/>
                <a:gd name="T3" fmla="*/ 0 h 501"/>
                <a:gd name="T4" fmla="*/ 0 w 442"/>
                <a:gd name="T5" fmla="*/ 0 h 501"/>
                <a:gd name="T6" fmla="*/ 0 w 442"/>
                <a:gd name="T7" fmla="*/ 0 h 501"/>
                <a:gd name="T8" fmla="*/ 0 w 442"/>
                <a:gd name="T9" fmla="*/ 0 h 501"/>
                <a:gd name="T10" fmla="*/ 0 w 442"/>
                <a:gd name="T11" fmla="*/ 0 h 501"/>
                <a:gd name="T12" fmla="*/ 0 w 442"/>
                <a:gd name="T13" fmla="*/ 0 h 501"/>
                <a:gd name="T14" fmla="*/ 0 w 442"/>
                <a:gd name="T15" fmla="*/ 0 h 501"/>
                <a:gd name="T16" fmla="*/ 0 w 442"/>
                <a:gd name="T17" fmla="*/ 0 h 501"/>
                <a:gd name="T18" fmla="*/ 0 w 442"/>
                <a:gd name="T19" fmla="*/ 0 h 501"/>
                <a:gd name="T20" fmla="*/ 0 w 442"/>
                <a:gd name="T21" fmla="*/ 0 h 501"/>
                <a:gd name="T22" fmla="*/ 0 w 442"/>
                <a:gd name="T23" fmla="*/ 0 h 501"/>
                <a:gd name="T24" fmla="*/ 0 w 442"/>
                <a:gd name="T25" fmla="*/ 0 h 501"/>
                <a:gd name="T26" fmla="*/ 0 w 442"/>
                <a:gd name="T27" fmla="*/ 0 h 501"/>
                <a:gd name="T28" fmla="*/ 0 w 442"/>
                <a:gd name="T29" fmla="*/ 0 h 501"/>
                <a:gd name="T30" fmla="*/ 0 w 442"/>
                <a:gd name="T31" fmla="*/ 0 h 501"/>
                <a:gd name="T32" fmla="*/ 0 w 442"/>
                <a:gd name="T33" fmla="*/ 0 h 501"/>
                <a:gd name="T34" fmla="*/ 0 w 442"/>
                <a:gd name="T35" fmla="*/ 0 h 501"/>
                <a:gd name="T36" fmla="*/ 0 w 442"/>
                <a:gd name="T37" fmla="*/ 0 h 501"/>
                <a:gd name="T38" fmla="*/ 0 w 442"/>
                <a:gd name="T39" fmla="*/ 0 h 501"/>
                <a:gd name="T40" fmla="*/ 0 w 442"/>
                <a:gd name="T41" fmla="*/ 0 h 501"/>
                <a:gd name="T42" fmla="*/ 0 w 442"/>
                <a:gd name="T43" fmla="*/ 0 h 501"/>
                <a:gd name="T44" fmla="*/ 0 w 442"/>
                <a:gd name="T45" fmla="*/ 0 h 501"/>
                <a:gd name="T46" fmla="*/ 0 w 442"/>
                <a:gd name="T47" fmla="*/ 0 h 501"/>
                <a:gd name="T48" fmla="*/ 0 w 442"/>
                <a:gd name="T49" fmla="*/ 0 h 501"/>
                <a:gd name="T50" fmla="*/ 0 w 442"/>
                <a:gd name="T51" fmla="*/ 0 h 501"/>
                <a:gd name="T52" fmla="*/ 0 w 442"/>
                <a:gd name="T53" fmla="*/ 0 h 501"/>
                <a:gd name="T54" fmla="*/ 0 w 442"/>
                <a:gd name="T55" fmla="*/ 0 h 501"/>
                <a:gd name="T56" fmla="*/ 0 w 442"/>
                <a:gd name="T57" fmla="*/ 0 h 501"/>
                <a:gd name="T58" fmla="*/ 0 w 442"/>
                <a:gd name="T59" fmla="*/ 0 h 501"/>
                <a:gd name="T60" fmla="*/ 0 w 442"/>
                <a:gd name="T61" fmla="*/ 0 h 501"/>
                <a:gd name="T62" fmla="*/ 0 w 442"/>
                <a:gd name="T63" fmla="*/ 0 h 501"/>
                <a:gd name="T64" fmla="*/ 0 w 442"/>
                <a:gd name="T65" fmla="*/ 0 h 501"/>
                <a:gd name="T66" fmla="*/ 0 w 442"/>
                <a:gd name="T67" fmla="*/ 0 h 501"/>
                <a:gd name="T68" fmla="*/ 0 w 442"/>
                <a:gd name="T69" fmla="*/ 0 h 501"/>
                <a:gd name="T70" fmla="*/ 0 w 442"/>
                <a:gd name="T71" fmla="*/ 0 h 501"/>
                <a:gd name="T72" fmla="*/ 0 w 442"/>
                <a:gd name="T73" fmla="*/ 0 h 501"/>
                <a:gd name="T74" fmla="*/ 0 w 442"/>
                <a:gd name="T75" fmla="*/ 0 h 501"/>
                <a:gd name="T76" fmla="*/ 0 w 442"/>
                <a:gd name="T77" fmla="*/ 0 h 501"/>
                <a:gd name="T78" fmla="*/ 0 w 442"/>
                <a:gd name="T79" fmla="*/ 0 h 501"/>
                <a:gd name="T80" fmla="*/ 0 w 442"/>
                <a:gd name="T81" fmla="*/ 0 h 5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2" h="501">
                  <a:moveTo>
                    <a:pt x="130" y="288"/>
                  </a:moveTo>
                  <a:lnTo>
                    <a:pt x="130" y="403"/>
                  </a:lnTo>
                  <a:lnTo>
                    <a:pt x="227" y="403"/>
                  </a:lnTo>
                  <a:lnTo>
                    <a:pt x="242" y="402"/>
                  </a:lnTo>
                  <a:lnTo>
                    <a:pt x="256" y="401"/>
                  </a:lnTo>
                  <a:lnTo>
                    <a:pt x="270" y="398"/>
                  </a:lnTo>
                  <a:lnTo>
                    <a:pt x="282" y="393"/>
                  </a:lnTo>
                  <a:lnTo>
                    <a:pt x="293" y="385"/>
                  </a:lnTo>
                  <a:lnTo>
                    <a:pt x="300" y="376"/>
                  </a:lnTo>
                  <a:lnTo>
                    <a:pt x="305" y="363"/>
                  </a:lnTo>
                  <a:lnTo>
                    <a:pt x="306" y="346"/>
                  </a:lnTo>
                  <a:lnTo>
                    <a:pt x="305" y="330"/>
                  </a:lnTo>
                  <a:lnTo>
                    <a:pt x="301" y="317"/>
                  </a:lnTo>
                  <a:lnTo>
                    <a:pt x="294" y="308"/>
                  </a:lnTo>
                  <a:lnTo>
                    <a:pt x="285" y="300"/>
                  </a:lnTo>
                  <a:lnTo>
                    <a:pt x="275" y="295"/>
                  </a:lnTo>
                  <a:lnTo>
                    <a:pt x="263" y="291"/>
                  </a:lnTo>
                  <a:lnTo>
                    <a:pt x="250" y="289"/>
                  </a:lnTo>
                  <a:lnTo>
                    <a:pt x="237" y="288"/>
                  </a:lnTo>
                  <a:lnTo>
                    <a:pt x="222" y="288"/>
                  </a:lnTo>
                  <a:lnTo>
                    <a:pt x="130" y="288"/>
                  </a:lnTo>
                  <a:close/>
                  <a:moveTo>
                    <a:pt x="130" y="98"/>
                  </a:moveTo>
                  <a:lnTo>
                    <a:pt x="130" y="195"/>
                  </a:lnTo>
                  <a:lnTo>
                    <a:pt x="207" y="195"/>
                  </a:lnTo>
                  <a:lnTo>
                    <a:pt x="220" y="194"/>
                  </a:lnTo>
                  <a:lnTo>
                    <a:pt x="233" y="193"/>
                  </a:lnTo>
                  <a:lnTo>
                    <a:pt x="247" y="191"/>
                  </a:lnTo>
                  <a:lnTo>
                    <a:pt x="258" y="187"/>
                  </a:lnTo>
                  <a:lnTo>
                    <a:pt x="268" y="181"/>
                  </a:lnTo>
                  <a:lnTo>
                    <a:pt x="276" y="173"/>
                  </a:lnTo>
                  <a:lnTo>
                    <a:pt x="280" y="160"/>
                  </a:lnTo>
                  <a:lnTo>
                    <a:pt x="282" y="145"/>
                  </a:lnTo>
                  <a:lnTo>
                    <a:pt x="280" y="129"/>
                  </a:lnTo>
                  <a:lnTo>
                    <a:pt x="275" y="118"/>
                  </a:lnTo>
                  <a:lnTo>
                    <a:pt x="267" y="109"/>
                  </a:lnTo>
                  <a:lnTo>
                    <a:pt x="256" y="103"/>
                  </a:lnTo>
                  <a:lnTo>
                    <a:pt x="244" y="100"/>
                  </a:lnTo>
                  <a:lnTo>
                    <a:pt x="230" y="98"/>
                  </a:lnTo>
                  <a:lnTo>
                    <a:pt x="216" y="98"/>
                  </a:lnTo>
                  <a:lnTo>
                    <a:pt x="130" y="98"/>
                  </a:lnTo>
                  <a:close/>
                  <a:moveTo>
                    <a:pt x="0" y="0"/>
                  </a:moveTo>
                  <a:lnTo>
                    <a:pt x="205" y="0"/>
                  </a:lnTo>
                  <a:lnTo>
                    <a:pt x="226" y="0"/>
                  </a:lnTo>
                  <a:lnTo>
                    <a:pt x="249" y="1"/>
                  </a:lnTo>
                  <a:lnTo>
                    <a:pt x="272" y="2"/>
                  </a:lnTo>
                  <a:lnTo>
                    <a:pt x="294" y="5"/>
                  </a:lnTo>
                  <a:lnTo>
                    <a:pt x="315" y="11"/>
                  </a:lnTo>
                  <a:lnTo>
                    <a:pt x="336" y="18"/>
                  </a:lnTo>
                  <a:lnTo>
                    <a:pt x="356" y="27"/>
                  </a:lnTo>
                  <a:lnTo>
                    <a:pt x="374" y="41"/>
                  </a:lnTo>
                  <a:lnTo>
                    <a:pt x="389" y="57"/>
                  </a:lnTo>
                  <a:lnTo>
                    <a:pt x="400" y="73"/>
                  </a:lnTo>
                  <a:lnTo>
                    <a:pt x="407" y="92"/>
                  </a:lnTo>
                  <a:lnTo>
                    <a:pt x="411" y="111"/>
                  </a:lnTo>
                  <a:lnTo>
                    <a:pt x="413" y="131"/>
                  </a:lnTo>
                  <a:lnTo>
                    <a:pt x="411" y="154"/>
                  </a:lnTo>
                  <a:lnTo>
                    <a:pt x="404" y="176"/>
                  </a:lnTo>
                  <a:lnTo>
                    <a:pt x="393" y="193"/>
                  </a:lnTo>
                  <a:lnTo>
                    <a:pt x="379" y="209"/>
                  </a:lnTo>
                  <a:lnTo>
                    <a:pt x="360" y="221"/>
                  </a:lnTo>
                  <a:lnTo>
                    <a:pt x="338" y="231"/>
                  </a:lnTo>
                  <a:lnTo>
                    <a:pt x="363" y="239"/>
                  </a:lnTo>
                  <a:lnTo>
                    <a:pt x="386" y="249"/>
                  </a:lnTo>
                  <a:lnTo>
                    <a:pt x="405" y="264"/>
                  </a:lnTo>
                  <a:lnTo>
                    <a:pt x="420" y="282"/>
                  </a:lnTo>
                  <a:lnTo>
                    <a:pt x="432" y="302"/>
                  </a:lnTo>
                  <a:lnTo>
                    <a:pt x="439" y="326"/>
                  </a:lnTo>
                  <a:lnTo>
                    <a:pt x="442" y="352"/>
                  </a:lnTo>
                  <a:lnTo>
                    <a:pt x="440" y="377"/>
                  </a:lnTo>
                  <a:lnTo>
                    <a:pt x="433" y="401"/>
                  </a:lnTo>
                  <a:lnTo>
                    <a:pt x="422" y="423"/>
                  </a:lnTo>
                  <a:lnTo>
                    <a:pt x="409" y="442"/>
                  </a:lnTo>
                  <a:lnTo>
                    <a:pt x="391" y="459"/>
                  </a:lnTo>
                  <a:lnTo>
                    <a:pt x="370" y="473"/>
                  </a:lnTo>
                  <a:lnTo>
                    <a:pt x="346" y="484"/>
                  </a:lnTo>
                  <a:lnTo>
                    <a:pt x="319" y="491"/>
                  </a:lnTo>
                  <a:lnTo>
                    <a:pt x="291" y="496"/>
                  </a:lnTo>
                  <a:lnTo>
                    <a:pt x="262" y="500"/>
                  </a:lnTo>
                  <a:lnTo>
                    <a:pt x="233" y="501"/>
                  </a:lnTo>
                  <a:lnTo>
                    <a:pt x="205"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4" name="Rectangle 9"/>
            <p:cNvSpPr>
              <a:spLocks noChangeArrowheads="1"/>
            </p:cNvSpPr>
            <p:nvPr userDrawn="1"/>
          </p:nvSpPr>
          <p:spPr bwMode="auto">
            <a:xfrm>
              <a:off x="5101" y="4137"/>
              <a:ext cx="17"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smtClean="0"/>
            </a:p>
          </p:txBody>
        </p:sp>
        <p:sp>
          <p:nvSpPr>
            <p:cNvPr id="15" name="Freeform 10"/>
            <p:cNvSpPr>
              <a:spLocks noEditPoints="1"/>
            </p:cNvSpPr>
            <p:nvPr userDrawn="1"/>
          </p:nvSpPr>
          <p:spPr bwMode="auto">
            <a:xfrm>
              <a:off x="5128" y="4136"/>
              <a:ext cx="64" cy="65"/>
            </a:xfrm>
            <a:custGeom>
              <a:avLst/>
              <a:gdLst>
                <a:gd name="T0" fmla="*/ 0 w 506"/>
                <a:gd name="T1" fmla="*/ 0 h 523"/>
                <a:gd name="T2" fmla="*/ 0 w 506"/>
                <a:gd name="T3" fmla="*/ 0 h 523"/>
                <a:gd name="T4" fmla="*/ 0 w 506"/>
                <a:gd name="T5" fmla="*/ 0 h 523"/>
                <a:gd name="T6" fmla="*/ 0 w 506"/>
                <a:gd name="T7" fmla="*/ 0 h 523"/>
                <a:gd name="T8" fmla="*/ 0 w 506"/>
                <a:gd name="T9" fmla="*/ 0 h 523"/>
                <a:gd name="T10" fmla="*/ 0 w 506"/>
                <a:gd name="T11" fmla="*/ 0 h 523"/>
                <a:gd name="T12" fmla="*/ 0 w 506"/>
                <a:gd name="T13" fmla="*/ 0 h 523"/>
                <a:gd name="T14" fmla="*/ 0 w 506"/>
                <a:gd name="T15" fmla="*/ 0 h 523"/>
                <a:gd name="T16" fmla="*/ 0 w 506"/>
                <a:gd name="T17" fmla="*/ 0 h 523"/>
                <a:gd name="T18" fmla="*/ 0 w 506"/>
                <a:gd name="T19" fmla="*/ 0 h 523"/>
                <a:gd name="T20" fmla="*/ 0 w 506"/>
                <a:gd name="T21" fmla="*/ 0 h 523"/>
                <a:gd name="T22" fmla="*/ 0 w 506"/>
                <a:gd name="T23" fmla="*/ 0 h 523"/>
                <a:gd name="T24" fmla="*/ 0 w 506"/>
                <a:gd name="T25" fmla="*/ 0 h 523"/>
                <a:gd name="T26" fmla="*/ 0 w 506"/>
                <a:gd name="T27" fmla="*/ 0 h 523"/>
                <a:gd name="T28" fmla="*/ 0 w 506"/>
                <a:gd name="T29" fmla="*/ 0 h 523"/>
                <a:gd name="T30" fmla="*/ 0 w 506"/>
                <a:gd name="T31" fmla="*/ 0 h 523"/>
                <a:gd name="T32" fmla="*/ 0 w 506"/>
                <a:gd name="T33" fmla="*/ 0 h 523"/>
                <a:gd name="T34" fmla="*/ 0 w 506"/>
                <a:gd name="T35" fmla="*/ 0 h 523"/>
                <a:gd name="T36" fmla="*/ 0 w 506"/>
                <a:gd name="T37" fmla="*/ 0 h 523"/>
                <a:gd name="T38" fmla="*/ 0 w 506"/>
                <a:gd name="T39" fmla="*/ 0 h 523"/>
                <a:gd name="T40" fmla="*/ 0 w 506"/>
                <a:gd name="T41" fmla="*/ 0 h 523"/>
                <a:gd name="T42" fmla="*/ 0 w 506"/>
                <a:gd name="T43" fmla="*/ 0 h 523"/>
                <a:gd name="T44" fmla="*/ 0 w 506"/>
                <a:gd name="T45" fmla="*/ 0 h 523"/>
                <a:gd name="T46" fmla="*/ 0 w 506"/>
                <a:gd name="T47" fmla="*/ 0 h 523"/>
                <a:gd name="T48" fmla="*/ 0 w 506"/>
                <a:gd name="T49" fmla="*/ 0 h 523"/>
                <a:gd name="T50" fmla="*/ 0 w 506"/>
                <a:gd name="T51" fmla="*/ 0 h 523"/>
                <a:gd name="T52" fmla="*/ 0 w 506"/>
                <a:gd name="T53" fmla="*/ 0 h 523"/>
                <a:gd name="T54" fmla="*/ 0 w 506"/>
                <a:gd name="T55" fmla="*/ 0 h 523"/>
                <a:gd name="T56" fmla="*/ 0 w 506"/>
                <a:gd name="T57" fmla="*/ 0 h 523"/>
                <a:gd name="T58" fmla="*/ 0 w 506"/>
                <a:gd name="T59" fmla="*/ 0 h 523"/>
                <a:gd name="T60" fmla="*/ 0 w 506"/>
                <a:gd name="T61" fmla="*/ 0 h 523"/>
                <a:gd name="T62" fmla="*/ 0 w 506"/>
                <a:gd name="T63" fmla="*/ 0 h 523"/>
                <a:gd name="T64" fmla="*/ 0 w 506"/>
                <a:gd name="T65" fmla="*/ 0 h 523"/>
                <a:gd name="T66" fmla="*/ 0 w 506"/>
                <a:gd name="T67" fmla="*/ 0 h 523"/>
                <a:gd name="T68" fmla="*/ 0 w 506"/>
                <a:gd name="T69" fmla="*/ 0 h 523"/>
                <a:gd name="T70" fmla="*/ 0 w 506"/>
                <a:gd name="T71" fmla="*/ 0 h 523"/>
                <a:gd name="T72" fmla="*/ 0 w 506"/>
                <a:gd name="T73" fmla="*/ 0 h 523"/>
                <a:gd name="T74" fmla="*/ 0 w 506"/>
                <a:gd name="T75" fmla="*/ 0 h 523"/>
                <a:gd name="T76" fmla="*/ 0 w 506"/>
                <a:gd name="T77" fmla="*/ 0 h 523"/>
                <a:gd name="T78" fmla="*/ 0 w 506"/>
                <a:gd name="T79" fmla="*/ 0 h 523"/>
                <a:gd name="T80" fmla="*/ 0 w 506"/>
                <a:gd name="T81" fmla="*/ 0 h 523"/>
                <a:gd name="T82" fmla="*/ 0 w 506"/>
                <a:gd name="T83" fmla="*/ 0 h 523"/>
                <a:gd name="T84" fmla="*/ 0 w 506"/>
                <a:gd name="T85" fmla="*/ 0 h 523"/>
                <a:gd name="T86" fmla="*/ 0 w 506"/>
                <a:gd name="T87" fmla="*/ 0 h 523"/>
                <a:gd name="T88" fmla="*/ 0 w 506"/>
                <a:gd name="T89" fmla="*/ 0 h 523"/>
                <a:gd name="T90" fmla="*/ 0 w 506"/>
                <a:gd name="T91" fmla="*/ 0 h 5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6" h="523">
                  <a:moveTo>
                    <a:pt x="252" y="103"/>
                  </a:moveTo>
                  <a:lnTo>
                    <a:pt x="230" y="105"/>
                  </a:lnTo>
                  <a:lnTo>
                    <a:pt x="211" y="111"/>
                  </a:lnTo>
                  <a:lnTo>
                    <a:pt x="193" y="120"/>
                  </a:lnTo>
                  <a:lnTo>
                    <a:pt x="179" y="132"/>
                  </a:lnTo>
                  <a:lnTo>
                    <a:pt x="167" y="146"/>
                  </a:lnTo>
                  <a:lnTo>
                    <a:pt x="158" y="163"/>
                  </a:lnTo>
                  <a:lnTo>
                    <a:pt x="149" y="182"/>
                  </a:lnTo>
                  <a:lnTo>
                    <a:pt x="144" y="201"/>
                  </a:lnTo>
                  <a:lnTo>
                    <a:pt x="140" y="221"/>
                  </a:lnTo>
                  <a:lnTo>
                    <a:pt x="138" y="242"/>
                  </a:lnTo>
                  <a:lnTo>
                    <a:pt x="138" y="261"/>
                  </a:lnTo>
                  <a:lnTo>
                    <a:pt x="138" y="282"/>
                  </a:lnTo>
                  <a:lnTo>
                    <a:pt x="140" y="303"/>
                  </a:lnTo>
                  <a:lnTo>
                    <a:pt x="144" y="323"/>
                  </a:lnTo>
                  <a:lnTo>
                    <a:pt x="149" y="342"/>
                  </a:lnTo>
                  <a:lnTo>
                    <a:pt x="158" y="360"/>
                  </a:lnTo>
                  <a:lnTo>
                    <a:pt x="167" y="377"/>
                  </a:lnTo>
                  <a:lnTo>
                    <a:pt x="179" y="391"/>
                  </a:lnTo>
                  <a:lnTo>
                    <a:pt x="194" y="404"/>
                  </a:lnTo>
                  <a:lnTo>
                    <a:pt x="211" y="412"/>
                  </a:lnTo>
                  <a:lnTo>
                    <a:pt x="230" y="418"/>
                  </a:lnTo>
                  <a:lnTo>
                    <a:pt x="254" y="420"/>
                  </a:lnTo>
                  <a:lnTo>
                    <a:pt x="276" y="418"/>
                  </a:lnTo>
                  <a:lnTo>
                    <a:pt x="296" y="412"/>
                  </a:lnTo>
                  <a:lnTo>
                    <a:pt x="312" y="404"/>
                  </a:lnTo>
                  <a:lnTo>
                    <a:pt x="327" y="391"/>
                  </a:lnTo>
                  <a:lnTo>
                    <a:pt x="338" y="378"/>
                  </a:lnTo>
                  <a:lnTo>
                    <a:pt x="349" y="361"/>
                  </a:lnTo>
                  <a:lnTo>
                    <a:pt x="356" y="343"/>
                  </a:lnTo>
                  <a:lnTo>
                    <a:pt x="362" y="324"/>
                  </a:lnTo>
                  <a:lnTo>
                    <a:pt x="365" y="304"/>
                  </a:lnTo>
                  <a:lnTo>
                    <a:pt x="367" y="284"/>
                  </a:lnTo>
                  <a:lnTo>
                    <a:pt x="368" y="264"/>
                  </a:lnTo>
                  <a:lnTo>
                    <a:pt x="368" y="243"/>
                  </a:lnTo>
                  <a:lnTo>
                    <a:pt x="366" y="222"/>
                  </a:lnTo>
                  <a:lnTo>
                    <a:pt x="362" y="201"/>
                  </a:lnTo>
                  <a:lnTo>
                    <a:pt x="357" y="182"/>
                  </a:lnTo>
                  <a:lnTo>
                    <a:pt x="350" y="163"/>
                  </a:lnTo>
                  <a:lnTo>
                    <a:pt x="339" y="146"/>
                  </a:lnTo>
                  <a:lnTo>
                    <a:pt x="328" y="132"/>
                  </a:lnTo>
                  <a:lnTo>
                    <a:pt x="313" y="119"/>
                  </a:lnTo>
                  <a:lnTo>
                    <a:pt x="296" y="111"/>
                  </a:lnTo>
                  <a:lnTo>
                    <a:pt x="276" y="105"/>
                  </a:lnTo>
                  <a:lnTo>
                    <a:pt x="252" y="103"/>
                  </a:lnTo>
                  <a:close/>
                  <a:moveTo>
                    <a:pt x="254" y="0"/>
                  </a:moveTo>
                  <a:lnTo>
                    <a:pt x="292" y="2"/>
                  </a:lnTo>
                  <a:lnTo>
                    <a:pt x="327" y="9"/>
                  </a:lnTo>
                  <a:lnTo>
                    <a:pt x="359" y="20"/>
                  </a:lnTo>
                  <a:lnTo>
                    <a:pt x="389" y="34"/>
                  </a:lnTo>
                  <a:lnTo>
                    <a:pt x="415" y="52"/>
                  </a:lnTo>
                  <a:lnTo>
                    <a:pt x="439" y="74"/>
                  </a:lnTo>
                  <a:lnTo>
                    <a:pt x="459" y="98"/>
                  </a:lnTo>
                  <a:lnTo>
                    <a:pt x="475" y="125"/>
                  </a:lnTo>
                  <a:lnTo>
                    <a:pt x="489" y="157"/>
                  </a:lnTo>
                  <a:lnTo>
                    <a:pt x="499" y="189"/>
                  </a:lnTo>
                  <a:lnTo>
                    <a:pt x="504" y="224"/>
                  </a:lnTo>
                  <a:lnTo>
                    <a:pt x="506" y="261"/>
                  </a:lnTo>
                  <a:lnTo>
                    <a:pt x="504" y="302"/>
                  </a:lnTo>
                  <a:lnTo>
                    <a:pt x="497" y="340"/>
                  </a:lnTo>
                  <a:lnTo>
                    <a:pt x="486" y="376"/>
                  </a:lnTo>
                  <a:lnTo>
                    <a:pt x="470" y="408"/>
                  </a:lnTo>
                  <a:lnTo>
                    <a:pt x="450" y="437"/>
                  </a:lnTo>
                  <a:lnTo>
                    <a:pt x="425" y="462"/>
                  </a:lnTo>
                  <a:lnTo>
                    <a:pt x="398" y="483"/>
                  </a:lnTo>
                  <a:lnTo>
                    <a:pt x="367" y="500"/>
                  </a:lnTo>
                  <a:lnTo>
                    <a:pt x="332" y="513"/>
                  </a:lnTo>
                  <a:lnTo>
                    <a:pt x="294" y="520"/>
                  </a:lnTo>
                  <a:lnTo>
                    <a:pt x="253" y="523"/>
                  </a:lnTo>
                  <a:lnTo>
                    <a:pt x="212" y="520"/>
                  </a:lnTo>
                  <a:lnTo>
                    <a:pt x="174" y="513"/>
                  </a:lnTo>
                  <a:lnTo>
                    <a:pt x="139" y="500"/>
                  </a:lnTo>
                  <a:lnTo>
                    <a:pt x="108" y="483"/>
                  </a:lnTo>
                  <a:lnTo>
                    <a:pt x="81" y="462"/>
                  </a:lnTo>
                  <a:lnTo>
                    <a:pt x="57" y="437"/>
                  </a:lnTo>
                  <a:lnTo>
                    <a:pt x="37" y="408"/>
                  </a:lnTo>
                  <a:lnTo>
                    <a:pt x="21" y="376"/>
                  </a:lnTo>
                  <a:lnTo>
                    <a:pt x="9" y="340"/>
                  </a:lnTo>
                  <a:lnTo>
                    <a:pt x="2" y="302"/>
                  </a:lnTo>
                  <a:lnTo>
                    <a:pt x="0" y="261"/>
                  </a:lnTo>
                  <a:lnTo>
                    <a:pt x="2" y="224"/>
                  </a:lnTo>
                  <a:lnTo>
                    <a:pt x="8" y="189"/>
                  </a:lnTo>
                  <a:lnTo>
                    <a:pt x="18" y="156"/>
                  </a:lnTo>
                  <a:lnTo>
                    <a:pt x="31" y="124"/>
                  </a:lnTo>
                  <a:lnTo>
                    <a:pt x="48" y="97"/>
                  </a:lnTo>
                  <a:lnTo>
                    <a:pt x="68" y="73"/>
                  </a:lnTo>
                  <a:lnTo>
                    <a:pt x="91" y="52"/>
                  </a:lnTo>
                  <a:lnTo>
                    <a:pt x="118" y="33"/>
                  </a:lnTo>
                  <a:lnTo>
                    <a:pt x="147" y="19"/>
                  </a:lnTo>
                  <a:lnTo>
                    <a:pt x="181" y="8"/>
                  </a:lnTo>
                  <a:lnTo>
                    <a:pt x="216" y="2"/>
                  </a:lnTo>
                  <a:lnTo>
                    <a:pt x="254"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6" name="Freeform 11"/>
            <p:cNvSpPr>
              <a:spLocks/>
            </p:cNvSpPr>
            <p:nvPr userDrawn="1"/>
          </p:nvSpPr>
          <p:spPr bwMode="auto">
            <a:xfrm>
              <a:off x="519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3" y="1"/>
                  </a:lnTo>
                  <a:lnTo>
                    <a:pt x="206" y="6"/>
                  </a:lnTo>
                  <a:lnTo>
                    <a:pt x="227" y="12"/>
                  </a:lnTo>
                  <a:lnTo>
                    <a:pt x="246" y="23"/>
                  </a:lnTo>
                  <a:lnTo>
                    <a:pt x="262" y="36"/>
                  </a:lnTo>
                  <a:lnTo>
                    <a:pt x="277" y="52"/>
                  </a:lnTo>
                  <a:lnTo>
                    <a:pt x="288" y="72"/>
                  </a:lnTo>
                  <a:lnTo>
                    <a:pt x="296" y="93"/>
                  </a:lnTo>
                  <a:lnTo>
                    <a:pt x="300" y="112"/>
                  </a:lnTo>
                  <a:lnTo>
                    <a:pt x="302" y="132"/>
                  </a:lnTo>
                  <a:lnTo>
                    <a:pt x="260" y="132"/>
                  </a:lnTo>
                  <a:lnTo>
                    <a:pt x="258" y="116"/>
                  </a:lnTo>
                  <a:lnTo>
                    <a:pt x="254" y="102"/>
                  </a:lnTo>
                  <a:lnTo>
                    <a:pt x="249" y="88"/>
                  </a:lnTo>
                  <a:lnTo>
                    <a:pt x="238" y="72"/>
                  </a:lnTo>
                  <a:lnTo>
                    <a:pt x="225" y="59"/>
                  </a:lnTo>
                  <a:lnTo>
                    <a:pt x="210" y="50"/>
                  </a:lnTo>
                  <a:lnTo>
                    <a:pt x="194" y="44"/>
                  </a:lnTo>
                  <a:lnTo>
                    <a:pt x="176" y="39"/>
                  </a:lnTo>
                  <a:lnTo>
                    <a:pt x="157" y="38"/>
                  </a:lnTo>
                  <a:lnTo>
                    <a:pt x="139" y="39"/>
                  </a:lnTo>
                  <a:lnTo>
                    <a:pt x="121" y="44"/>
                  </a:lnTo>
                  <a:lnTo>
                    <a:pt x="104" y="51"/>
                  </a:lnTo>
                  <a:lnTo>
                    <a:pt x="90" y="60"/>
                  </a:lnTo>
                  <a:lnTo>
                    <a:pt x="77"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8" y="275"/>
                  </a:lnTo>
                  <a:lnTo>
                    <a:pt x="284" y="291"/>
                  </a:lnTo>
                  <a:lnTo>
                    <a:pt x="298" y="308"/>
                  </a:lnTo>
                  <a:lnTo>
                    <a:pt x="308" y="328"/>
                  </a:lnTo>
                  <a:lnTo>
                    <a:pt x="314" y="352"/>
                  </a:lnTo>
                  <a:lnTo>
                    <a:pt x="316" y="378"/>
                  </a:lnTo>
                  <a:lnTo>
                    <a:pt x="314" y="404"/>
                  </a:lnTo>
                  <a:lnTo>
                    <a:pt x="308" y="427"/>
                  </a:lnTo>
                  <a:lnTo>
                    <a:pt x="298" y="447"/>
                  </a:lnTo>
                  <a:lnTo>
                    <a:pt x="285" y="466"/>
                  </a:lnTo>
                  <a:lnTo>
                    <a:pt x="268" y="482"/>
                  </a:lnTo>
                  <a:lnTo>
                    <a:pt x="250" y="494"/>
                  </a:lnTo>
                  <a:lnTo>
                    <a:pt x="229" y="504"/>
                  </a:lnTo>
                  <a:lnTo>
                    <a:pt x="206" y="512"/>
                  </a:lnTo>
                  <a:lnTo>
                    <a:pt x="182" y="516"/>
                  </a:lnTo>
                  <a:lnTo>
                    <a:pt x="157" y="517"/>
                  </a:lnTo>
                  <a:lnTo>
                    <a:pt x="130" y="516"/>
                  </a:lnTo>
                  <a:lnTo>
                    <a:pt x="104" y="511"/>
                  </a:lnTo>
                  <a:lnTo>
                    <a:pt x="81" y="501"/>
                  </a:lnTo>
                  <a:lnTo>
                    <a:pt x="60" y="489"/>
                  </a:lnTo>
                  <a:lnTo>
                    <a:pt x="40" y="472"/>
                  </a:lnTo>
                  <a:lnTo>
                    <a:pt x="25" y="453"/>
                  </a:lnTo>
                  <a:lnTo>
                    <a:pt x="12" y="428"/>
                  </a:lnTo>
                  <a:lnTo>
                    <a:pt x="5" y="406"/>
                  </a:lnTo>
                  <a:lnTo>
                    <a:pt x="2" y="384"/>
                  </a:lnTo>
                  <a:lnTo>
                    <a:pt x="0" y="362"/>
                  </a:lnTo>
                  <a:lnTo>
                    <a:pt x="42" y="362"/>
                  </a:lnTo>
                  <a:lnTo>
                    <a:pt x="45" y="387"/>
                  </a:lnTo>
                  <a:lnTo>
                    <a:pt x="52" y="410"/>
                  </a:lnTo>
                  <a:lnTo>
                    <a:pt x="61" y="430"/>
                  </a:lnTo>
                  <a:lnTo>
                    <a:pt x="74" y="446"/>
                  </a:lnTo>
                  <a:lnTo>
                    <a:pt x="91" y="460"/>
                  </a:lnTo>
                  <a:lnTo>
                    <a:pt x="112" y="470"/>
                  </a:lnTo>
                  <a:lnTo>
                    <a:pt x="135" y="476"/>
                  </a:lnTo>
                  <a:lnTo>
                    <a:pt x="159" y="478"/>
                  </a:lnTo>
                  <a:lnTo>
                    <a:pt x="181" y="477"/>
                  </a:lnTo>
                  <a:lnTo>
                    <a:pt x="202" y="472"/>
                  </a:lnTo>
                  <a:lnTo>
                    <a:pt x="221" y="464"/>
                  </a:lnTo>
                  <a:lnTo>
                    <a:pt x="237" y="453"/>
                  </a:lnTo>
                  <a:lnTo>
                    <a:pt x="252" y="439"/>
                  </a:lnTo>
                  <a:lnTo>
                    <a:pt x="262" y="422"/>
                  </a:lnTo>
                  <a:lnTo>
                    <a:pt x="269" y="403"/>
                  </a:lnTo>
                  <a:lnTo>
                    <a:pt x="272" y="380"/>
                  </a:lnTo>
                  <a:lnTo>
                    <a:pt x="269" y="362"/>
                  </a:lnTo>
                  <a:lnTo>
                    <a:pt x="265" y="346"/>
                  </a:lnTo>
                  <a:lnTo>
                    <a:pt x="257" y="331"/>
                  </a:lnTo>
                  <a:lnTo>
                    <a:pt x="246" y="318"/>
                  </a:lnTo>
                  <a:lnTo>
                    <a:pt x="232" y="306"/>
                  </a:lnTo>
                  <a:lnTo>
                    <a:pt x="211" y="292"/>
                  </a:lnTo>
                  <a:lnTo>
                    <a:pt x="187" y="279"/>
                  </a:lnTo>
                  <a:lnTo>
                    <a:pt x="164" y="268"/>
                  </a:lnTo>
                  <a:lnTo>
                    <a:pt x="139" y="256"/>
                  </a:lnTo>
                  <a:lnTo>
                    <a:pt x="115" y="246"/>
                  </a:lnTo>
                  <a:lnTo>
                    <a:pt x="90" y="234"/>
                  </a:lnTo>
                  <a:lnTo>
                    <a:pt x="66" y="219"/>
                  </a:lnTo>
                  <a:lnTo>
                    <a:pt x="48" y="204"/>
                  </a:lnTo>
                  <a:lnTo>
                    <a:pt x="35" y="187"/>
                  </a:lnTo>
                  <a:lnTo>
                    <a:pt x="25" y="168"/>
                  </a:lnTo>
                  <a:lnTo>
                    <a:pt x="18" y="146"/>
                  </a:lnTo>
                  <a:lnTo>
                    <a:pt x="16" y="123"/>
                  </a:lnTo>
                  <a:lnTo>
                    <a:pt x="18" y="99"/>
                  </a:lnTo>
                  <a:lnTo>
                    <a:pt x="26" y="76"/>
                  </a:lnTo>
                  <a:lnTo>
                    <a:pt x="37" y="56"/>
                  </a:lnTo>
                  <a:lnTo>
                    <a:pt x="53"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7" name="Freeform 12"/>
            <p:cNvSpPr>
              <a:spLocks/>
            </p:cNvSpPr>
            <p:nvPr userDrawn="1"/>
          </p:nvSpPr>
          <p:spPr bwMode="auto">
            <a:xfrm>
              <a:off x="5250" y="4137"/>
              <a:ext cx="43" cy="64"/>
            </a:xfrm>
            <a:custGeom>
              <a:avLst/>
              <a:gdLst>
                <a:gd name="T0" fmla="*/ 0 w 340"/>
                <a:gd name="T1" fmla="*/ 0 h 509"/>
                <a:gd name="T2" fmla="*/ 0 w 340"/>
                <a:gd name="T3" fmla="*/ 0 h 509"/>
                <a:gd name="T4" fmla="*/ 0 w 340"/>
                <a:gd name="T5" fmla="*/ 0 h 509"/>
                <a:gd name="T6" fmla="*/ 0 w 340"/>
                <a:gd name="T7" fmla="*/ 0 h 509"/>
                <a:gd name="T8" fmla="*/ 0 w 340"/>
                <a:gd name="T9" fmla="*/ 0 h 509"/>
                <a:gd name="T10" fmla="*/ 0 w 340"/>
                <a:gd name="T11" fmla="*/ 0 h 509"/>
                <a:gd name="T12" fmla="*/ 0 w 340"/>
                <a:gd name="T13" fmla="*/ 0 h 509"/>
                <a:gd name="T14" fmla="*/ 0 w 340"/>
                <a:gd name="T15" fmla="*/ 0 h 509"/>
                <a:gd name="T16" fmla="*/ 0 w 340"/>
                <a:gd name="T17" fmla="*/ 0 h 509"/>
                <a:gd name="T18" fmla="*/ 0 w 340"/>
                <a:gd name="T19" fmla="*/ 0 h 509"/>
                <a:gd name="T20" fmla="*/ 0 w 340"/>
                <a:gd name="T21" fmla="*/ 0 h 509"/>
                <a:gd name="T22" fmla="*/ 0 w 340"/>
                <a:gd name="T23" fmla="*/ 0 h 509"/>
                <a:gd name="T24" fmla="*/ 0 w 340"/>
                <a:gd name="T25" fmla="*/ 0 h 509"/>
                <a:gd name="T26" fmla="*/ 0 w 340"/>
                <a:gd name="T27" fmla="*/ 0 h 509"/>
                <a:gd name="T28" fmla="*/ 0 w 340"/>
                <a:gd name="T29" fmla="*/ 0 h 509"/>
                <a:gd name="T30" fmla="*/ 0 w 340"/>
                <a:gd name="T31" fmla="*/ 0 h 509"/>
                <a:gd name="T32" fmla="*/ 0 w 340"/>
                <a:gd name="T33" fmla="*/ 0 h 509"/>
                <a:gd name="T34" fmla="*/ 0 w 340"/>
                <a:gd name="T35" fmla="*/ 0 h 509"/>
                <a:gd name="T36" fmla="*/ 0 w 340"/>
                <a:gd name="T37" fmla="*/ 0 h 509"/>
                <a:gd name="T38" fmla="*/ 0 w 340"/>
                <a:gd name="T39" fmla="*/ 0 h 509"/>
                <a:gd name="T40" fmla="*/ 0 w 340"/>
                <a:gd name="T41" fmla="*/ 0 h 509"/>
                <a:gd name="T42" fmla="*/ 0 w 340"/>
                <a:gd name="T43" fmla="*/ 0 h 509"/>
                <a:gd name="T44" fmla="*/ 0 w 340"/>
                <a:gd name="T45" fmla="*/ 0 h 509"/>
                <a:gd name="T46" fmla="*/ 0 w 340"/>
                <a:gd name="T47" fmla="*/ 0 h 509"/>
                <a:gd name="T48" fmla="*/ 0 w 340"/>
                <a:gd name="T49" fmla="*/ 0 h 509"/>
                <a:gd name="T50" fmla="*/ 0 w 340"/>
                <a:gd name="T51" fmla="*/ 0 h 509"/>
                <a:gd name="T52" fmla="*/ 0 w 340"/>
                <a:gd name="T53" fmla="*/ 0 h 509"/>
                <a:gd name="T54" fmla="*/ 0 w 340"/>
                <a:gd name="T55" fmla="*/ 0 h 509"/>
                <a:gd name="T56" fmla="*/ 0 w 340"/>
                <a:gd name="T57" fmla="*/ 0 h 509"/>
                <a:gd name="T58" fmla="*/ 0 w 340"/>
                <a:gd name="T59" fmla="*/ 0 h 509"/>
                <a:gd name="T60" fmla="*/ 0 w 340"/>
                <a:gd name="T61" fmla="*/ 0 h 509"/>
                <a:gd name="T62" fmla="*/ 0 w 340"/>
                <a:gd name="T63" fmla="*/ 0 h 509"/>
                <a:gd name="T64" fmla="*/ 0 w 340"/>
                <a:gd name="T65" fmla="*/ 0 h 509"/>
                <a:gd name="T66" fmla="*/ 0 w 340"/>
                <a:gd name="T67" fmla="*/ 0 h 509"/>
                <a:gd name="T68" fmla="*/ 0 w 340"/>
                <a:gd name="T69" fmla="*/ 0 h 509"/>
                <a:gd name="T70" fmla="*/ 0 w 340"/>
                <a:gd name="T71" fmla="*/ 0 h 509"/>
                <a:gd name="T72" fmla="*/ 0 w 340"/>
                <a:gd name="T73" fmla="*/ 0 h 509"/>
                <a:gd name="T74" fmla="*/ 0 w 340"/>
                <a:gd name="T75" fmla="*/ 0 h 509"/>
                <a:gd name="T76" fmla="*/ 0 w 340"/>
                <a:gd name="T77" fmla="*/ 0 h 509"/>
                <a:gd name="T78" fmla="*/ 0 w 340"/>
                <a:gd name="T79" fmla="*/ 0 h 509"/>
                <a:gd name="T80" fmla="*/ 0 w 340"/>
                <a:gd name="T81" fmla="*/ 0 h 509"/>
                <a:gd name="T82" fmla="*/ 0 w 340"/>
                <a:gd name="T83" fmla="*/ 0 h 509"/>
                <a:gd name="T84" fmla="*/ 0 w 340"/>
                <a:gd name="T85" fmla="*/ 0 h 509"/>
                <a:gd name="T86" fmla="*/ 0 w 340"/>
                <a:gd name="T87" fmla="*/ 0 h 509"/>
                <a:gd name="T88" fmla="*/ 0 w 340"/>
                <a:gd name="T89" fmla="*/ 0 h 509"/>
                <a:gd name="T90" fmla="*/ 0 w 340"/>
                <a:gd name="T91" fmla="*/ 0 h 509"/>
                <a:gd name="T92" fmla="*/ 0 w 340"/>
                <a:gd name="T93" fmla="*/ 0 h 509"/>
                <a:gd name="T94" fmla="*/ 0 w 340"/>
                <a:gd name="T95" fmla="*/ 0 h 509"/>
                <a:gd name="T96" fmla="*/ 0 w 340"/>
                <a:gd name="T97" fmla="*/ 0 h 509"/>
                <a:gd name="T98" fmla="*/ 0 w 340"/>
                <a:gd name="T99" fmla="*/ 0 h 509"/>
                <a:gd name="T100" fmla="*/ 0 w 340"/>
                <a:gd name="T101" fmla="*/ 0 h 509"/>
                <a:gd name="T102" fmla="*/ 0 w 340"/>
                <a:gd name="T103" fmla="*/ 0 h 509"/>
                <a:gd name="T104" fmla="*/ 0 w 340"/>
                <a:gd name="T105" fmla="*/ 0 h 5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0" h="509">
                  <a:moveTo>
                    <a:pt x="0" y="0"/>
                  </a:moveTo>
                  <a:lnTo>
                    <a:pt x="42" y="0"/>
                  </a:lnTo>
                  <a:lnTo>
                    <a:pt x="42" y="168"/>
                  </a:lnTo>
                  <a:lnTo>
                    <a:pt x="41" y="336"/>
                  </a:lnTo>
                  <a:lnTo>
                    <a:pt x="42" y="357"/>
                  </a:lnTo>
                  <a:lnTo>
                    <a:pt x="44" y="378"/>
                  </a:lnTo>
                  <a:lnTo>
                    <a:pt x="49" y="399"/>
                  </a:lnTo>
                  <a:lnTo>
                    <a:pt x="59" y="419"/>
                  </a:lnTo>
                  <a:lnTo>
                    <a:pt x="71" y="436"/>
                  </a:lnTo>
                  <a:lnTo>
                    <a:pt x="88" y="450"/>
                  </a:lnTo>
                  <a:lnTo>
                    <a:pt x="107" y="459"/>
                  </a:lnTo>
                  <a:lnTo>
                    <a:pt x="126" y="466"/>
                  </a:lnTo>
                  <a:lnTo>
                    <a:pt x="148" y="469"/>
                  </a:lnTo>
                  <a:lnTo>
                    <a:pt x="170" y="470"/>
                  </a:lnTo>
                  <a:lnTo>
                    <a:pt x="195" y="468"/>
                  </a:lnTo>
                  <a:lnTo>
                    <a:pt x="221" y="463"/>
                  </a:lnTo>
                  <a:lnTo>
                    <a:pt x="245" y="453"/>
                  </a:lnTo>
                  <a:lnTo>
                    <a:pt x="262" y="441"/>
                  </a:lnTo>
                  <a:lnTo>
                    <a:pt x="275" y="428"/>
                  </a:lnTo>
                  <a:lnTo>
                    <a:pt x="284" y="413"/>
                  </a:lnTo>
                  <a:lnTo>
                    <a:pt x="290" y="397"/>
                  </a:lnTo>
                  <a:lnTo>
                    <a:pt x="294" y="378"/>
                  </a:lnTo>
                  <a:lnTo>
                    <a:pt x="296" y="360"/>
                  </a:lnTo>
                  <a:lnTo>
                    <a:pt x="296" y="341"/>
                  </a:lnTo>
                  <a:lnTo>
                    <a:pt x="296" y="322"/>
                  </a:lnTo>
                  <a:lnTo>
                    <a:pt x="296" y="303"/>
                  </a:lnTo>
                  <a:lnTo>
                    <a:pt x="296" y="0"/>
                  </a:lnTo>
                  <a:lnTo>
                    <a:pt x="340" y="0"/>
                  </a:lnTo>
                  <a:lnTo>
                    <a:pt x="340" y="343"/>
                  </a:lnTo>
                  <a:lnTo>
                    <a:pt x="339" y="365"/>
                  </a:lnTo>
                  <a:lnTo>
                    <a:pt x="337" y="387"/>
                  </a:lnTo>
                  <a:lnTo>
                    <a:pt x="330" y="414"/>
                  </a:lnTo>
                  <a:lnTo>
                    <a:pt x="319" y="437"/>
                  </a:lnTo>
                  <a:lnTo>
                    <a:pt x="305" y="457"/>
                  </a:lnTo>
                  <a:lnTo>
                    <a:pt x="288" y="474"/>
                  </a:lnTo>
                  <a:lnTo>
                    <a:pt x="267" y="486"/>
                  </a:lnTo>
                  <a:lnTo>
                    <a:pt x="246" y="496"/>
                  </a:lnTo>
                  <a:lnTo>
                    <a:pt x="222" y="504"/>
                  </a:lnTo>
                  <a:lnTo>
                    <a:pt x="196" y="508"/>
                  </a:lnTo>
                  <a:lnTo>
                    <a:pt x="170" y="509"/>
                  </a:lnTo>
                  <a:lnTo>
                    <a:pt x="147" y="508"/>
                  </a:lnTo>
                  <a:lnTo>
                    <a:pt x="124" y="505"/>
                  </a:lnTo>
                  <a:lnTo>
                    <a:pt x="102" y="500"/>
                  </a:lnTo>
                  <a:lnTo>
                    <a:pt x="82" y="491"/>
                  </a:lnTo>
                  <a:lnTo>
                    <a:pt x="62" y="481"/>
                  </a:lnTo>
                  <a:lnTo>
                    <a:pt x="44" y="467"/>
                  </a:lnTo>
                  <a:lnTo>
                    <a:pt x="29" y="452"/>
                  </a:lnTo>
                  <a:lnTo>
                    <a:pt x="16" y="433"/>
                  </a:lnTo>
                  <a:lnTo>
                    <a:pt x="7" y="410"/>
                  </a:lnTo>
                  <a:lnTo>
                    <a:pt x="3" y="388"/>
                  </a:lnTo>
                  <a:lnTo>
                    <a:pt x="0" y="367"/>
                  </a:lnTo>
                  <a:lnTo>
                    <a:pt x="0" y="344"/>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8" name="Rectangle 13"/>
            <p:cNvSpPr>
              <a:spLocks noChangeArrowheads="1"/>
            </p:cNvSpPr>
            <p:nvPr userDrawn="1"/>
          </p:nvSpPr>
          <p:spPr bwMode="auto">
            <a:xfrm>
              <a:off x="5309" y="4137"/>
              <a:ext cx="6"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smtClean="0"/>
            </a:p>
          </p:txBody>
        </p:sp>
        <p:sp>
          <p:nvSpPr>
            <p:cNvPr id="19" name="Freeform 14"/>
            <p:cNvSpPr>
              <a:spLocks/>
            </p:cNvSpPr>
            <p:nvPr userDrawn="1"/>
          </p:nvSpPr>
          <p:spPr bwMode="auto">
            <a:xfrm>
              <a:off x="532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0" y="0"/>
                  </a:moveTo>
                  <a:lnTo>
                    <a:pt x="183" y="1"/>
                  </a:lnTo>
                  <a:lnTo>
                    <a:pt x="205" y="6"/>
                  </a:lnTo>
                  <a:lnTo>
                    <a:pt x="226" y="12"/>
                  </a:lnTo>
                  <a:lnTo>
                    <a:pt x="244" y="23"/>
                  </a:lnTo>
                  <a:lnTo>
                    <a:pt x="262" y="36"/>
                  </a:lnTo>
                  <a:lnTo>
                    <a:pt x="276" y="52"/>
                  </a:lnTo>
                  <a:lnTo>
                    <a:pt x="288" y="72"/>
                  </a:lnTo>
                  <a:lnTo>
                    <a:pt x="296" y="93"/>
                  </a:lnTo>
                  <a:lnTo>
                    <a:pt x="300" y="112"/>
                  </a:lnTo>
                  <a:lnTo>
                    <a:pt x="301" y="132"/>
                  </a:lnTo>
                  <a:lnTo>
                    <a:pt x="259" y="132"/>
                  </a:lnTo>
                  <a:lnTo>
                    <a:pt x="257" y="116"/>
                  </a:lnTo>
                  <a:lnTo>
                    <a:pt x="254" y="102"/>
                  </a:lnTo>
                  <a:lnTo>
                    <a:pt x="248" y="88"/>
                  </a:lnTo>
                  <a:lnTo>
                    <a:pt x="237" y="72"/>
                  </a:lnTo>
                  <a:lnTo>
                    <a:pt x="225" y="59"/>
                  </a:lnTo>
                  <a:lnTo>
                    <a:pt x="209" y="50"/>
                  </a:lnTo>
                  <a:lnTo>
                    <a:pt x="193" y="44"/>
                  </a:lnTo>
                  <a:lnTo>
                    <a:pt x="175" y="39"/>
                  </a:lnTo>
                  <a:lnTo>
                    <a:pt x="156" y="38"/>
                  </a:lnTo>
                  <a:lnTo>
                    <a:pt x="139" y="39"/>
                  </a:lnTo>
                  <a:lnTo>
                    <a:pt x="121" y="44"/>
                  </a:lnTo>
                  <a:lnTo>
                    <a:pt x="104" y="51"/>
                  </a:lnTo>
                  <a:lnTo>
                    <a:pt x="90" y="60"/>
                  </a:lnTo>
                  <a:lnTo>
                    <a:pt x="77" y="72"/>
                  </a:lnTo>
                  <a:lnTo>
                    <a:pt x="68" y="86"/>
                  </a:lnTo>
                  <a:lnTo>
                    <a:pt x="62" y="103"/>
                  </a:lnTo>
                  <a:lnTo>
                    <a:pt x="60" y="121"/>
                  </a:lnTo>
                  <a:lnTo>
                    <a:pt x="62" y="139"/>
                  </a:lnTo>
                  <a:lnTo>
                    <a:pt x="68" y="155"/>
                  </a:lnTo>
                  <a:lnTo>
                    <a:pt x="78" y="168"/>
                  </a:lnTo>
                  <a:lnTo>
                    <a:pt x="92" y="180"/>
                  </a:lnTo>
                  <a:lnTo>
                    <a:pt x="107" y="191"/>
                  </a:lnTo>
                  <a:lnTo>
                    <a:pt x="126" y="200"/>
                  </a:lnTo>
                  <a:lnTo>
                    <a:pt x="146" y="210"/>
                  </a:lnTo>
                  <a:lnTo>
                    <a:pt x="167" y="219"/>
                  </a:lnTo>
                  <a:lnTo>
                    <a:pt x="187" y="229"/>
                  </a:lnTo>
                  <a:lnTo>
                    <a:pt x="209" y="239"/>
                  </a:lnTo>
                  <a:lnTo>
                    <a:pt x="230" y="250"/>
                  </a:lnTo>
                  <a:lnTo>
                    <a:pt x="250" y="262"/>
                  </a:lnTo>
                  <a:lnTo>
                    <a:pt x="267" y="275"/>
                  </a:lnTo>
                  <a:lnTo>
                    <a:pt x="284" y="291"/>
                  </a:lnTo>
                  <a:lnTo>
                    <a:pt x="296" y="308"/>
                  </a:lnTo>
                  <a:lnTo>
                    <a:pt x="307" y="328"/>
                  </a:lnTo>
                  <a:lnTo>
                    <a:pt x="314" y="352"/>
                  </a:lnTo>
                  <a:lnTo>
                    <a:pt x="316" y="378"/>
                  </a:lnTo>
                  <a:lnTo>
                    <a:pt x="314" y="404"/>
                  </a:lnTo>
                  <a:lnTo>
                    <a:pt x="308" y="427"/>
                  </a:lnTo>
                  <a:lnTo>
                    <a:pt x="297" y="447"/>
                  </a:lnTo>
                  <a:lnTo>
                    <a:pt x="284" y="466"/>
                  </a:lnTo>
                  <a:lnTo>
                    <a:pt x="268" y="482"/>
                  </a:lnTo>
                  <a:lnTo>
                    <a:pt x="250" y="494"/>
                  </a:lnTo>
                  <a:lnTo>
                    <a:pt x="229" y="504"/>
                  </a:lnTo>
                  <a:lnTo>
                    <a:pt x="206" y="512"/>
                  </a:lnTo>
                  <a:lnTo>
                    <a:pt x="182" y="516"/>
                  </a:lnTo>
                  <a:lnTo>
                    <a:pt x="157" y="517"/>
                  </a:lnTo>
                  <a:lnTo>
                    <a:pt x="130" y="516"/>
                  </a:lnTo>
                  <a:lnTo>
                    <a:pt x="104" y="511"/>
                  </a:lnTo>
                  <a:lnTo>
                    <a:pt x="81" y="501"/>
                  </a:lnTo>
                  <a:lnTo>
                    <a:pt x="59" y="489"/>
                  </a:lnTo>
                  <a:lnTo>
                    <a:pt x="40" y="472"/>
                  </a:lnTo>
                  <a:lnTo>
                    <a:pt x="23" y="453"/>
                  </a:lnTo>
                  <a:lnTo>
                    <a:pt x="11" y="428"/>
                  </a:lnTo>
                  <a:lnTo>
                    <a:pt x="5" y="406"/>
                  </a:lnTo>
                  <a:lnTo>
                    <a:pt x="1" y="384"/>
                  </a:lnTo>
                  <a:lnTo>
                    <a:pt x="0" y="362"/>
                  </a:lnTo>
                  <a:lnTo>
                    <a:pt x="42" y="362"/>
                  </a:lnTo>
                  <a:lnTo>
                    <a:pt x="44" y="387"/>
                  </a:lnTo>
                  <a:lnTo>
                    <a:pt x="50" y="410"/>
                  </a:lnTo>
                  <a:lnTo>
                    <a:pt x="61" y="430"/>
                  </a:lnTo>
                  <a:lnTo>
                    <a:pt x="74" y="446"/>
                  </a:lnTo>
                  <a:lnTo>
                    <a:pt x="91" y="460"/>
                  </a:lnTo>
                  <a:lnTo>
                    <a:pt x="111" y="470"/>
                  </a:lnTo>
                  <a:lnTo>
                    <a:pt x="133" y="476"/>
                  </a:lnTo>
                  <a:lnTo>
                    <a:pt x="159" y="478"/>
                  </a:lnTo>
                  <a:lnTo>
                    <a:pt x="181" y="477"/>
                  </a:lnTo>
                  <a:lnTo>
                    <a:pt x="201" y="472"/>
                  </a:lnTo>
                  <a:lnTo>
                    <a:pt x="221" y="464"/>
                  </a:lnTo>
                  <a:lnTo>
                    <a:pt x="237" y="453"/>
                  </a:lnTo>
                  <a:lnTo>
                    <a:pt x="251" y="439"/>
                  </a:lnTo>
                  <a:lnTo>
                    <a:pt x="262" y="422"/>
                  </a:lnTo>
                  <a:lnTo>
                    <a:pt x="268" y="403"/>
                  </a:lnTo>
                  <a:lnTo>
                    <a:pt x="271" y="380"/>
                  </a:lnTo>
                  <a:lnTo>
                    <a:pt x="269" y="362"/>
                  </a:lnTo>
                  <a:lnTo>
                    <a:pt x="264" y="346"/>
                  </a:lnTo>
                  <a:lnTo>
                    <a:pt x="256" y="331"/>
                  </a:lnTo>
                  <a:lnTo>
                    <a:pt x="246" y="318"/>
                  </a:lnTo>
                  <a:lnTo>
                    <a:pt x="232" y="306"/>
                  </a:lnTo>
                  <a:lnTo>
                    <a:pt x="210" y="292"/>
                  </a:lnTo>
                  <a:lnTo>
                    <a:pt x="187" y="279"/>
                  </a:lnTo>
                  <a:lnTo>
                    <a:pt x="163" y="268"/>
                  </a:lnTo>
                  <a:lnTo>
                    <a:pt x="138" y="256"/>
                  </a:lnTo>
                  <a:lnTo>
                    <a:pt x="115" y="246"/>
                  </a:lnTo>
                  <a:lnTo>
                    <a:pt x="90" y="234"/>
                  </a:lnTo>
                  <a:lnTo>
                    <a:pt x="65" y="219"/>
                  </a:lnTo>
                  <a:lnTo>
                    <a:pt x="47" y="204"/>
                  </a:lnTo>
                  <a:lnTo>
                    <a:pt x="34" y="187"/>
                  </a:lnTo>
                  <a:lnTo>
                    <a:pt x="23" y="168"/>
                  </a:lnTo>
                  <a:lnTo>
                    <a:pt x="17" y="146"/>
                  </a:lnTo>
                  <a:lnTo>
                    <a:pt x="15" y="123"/>
                  </a:lnTo>
                  <a:lnTo>
                    <a:pt x="18" y="99"/>
                  </a:lnTo>
                  <a:lnTo>
                    <a:pt x="26" y="76"/>
                  </a:lnTo>
                  <a:lnTo>
                    <a:pt x="37" y="56"/>
                  </a:lnTo>
                  <a:lnTo>
                    <a:pt x="51" y="39"/>
                  </a:lnTo>
                  <a:lnTo>
                    <a:pt x="69" y="25"/>
                  </a:lnTo>
                  <a:lnTo>
                    <a:pt x="90" y="15"/>
                  </a:lnTo>
                  <a:lnTo>
                    <a:pt x="112" y="6"/>
                  </a:lnTo>
                  <a:lnTo>
                    <a:pt x="136" y="2"/>
                  </a:lnTo>
                  <a:lnTo>
                    <a:pt x="16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20" name="Freeform 15"/>
            <p:cNvSpPr>
              <a:spLocks/>
            </p:cNvSpPr>
            <p:nvPr userDrawn="1"/>
          </p:nvSpPr>
          <p:spPr bwMode="auto">
            <a:xfrm>
              <a:off x="5378" y="4136"/>
              <a:ext cx="39"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4" y="1"/>
                  </a:lnTo>
                  <a:lnTo>
                    <a:pt x="206" y="6"/>
                  </a:lnTo>
                  <a:lnTo>
                    <a:pt x="227" y="12"/>
                  </a:lnTo>
                  <a:lnTo>
                    <a:pt x="246" y="23"/>
                  </a:lnTo>
                  <a:lnTo>
                    <a:pt x="262" y="36"/>
                  </a:lnTo>
                  <a:lnTo>
                    <a:pt x="277" y="52"/>
                  </a:lnTo>
                  <a:lnTo>
                    <a:pt x="288" y="72"/>
                  </a:lnTo>
                  <a:lnTo>
                    <a:pt x="297" y="93"/>
                  </a:lnTo>
                  <a:lnTo>
                    <a:pt x="300" y="112"/>
                  </a:lnTo>
                  <a:lnTo>
                    <a:pt x="302" y="132"/>
                  </a:lnTo>
                  <a:lnTo>
                    <a:pt x="260" y="132"/>
                  </a:lnTo>
                  <a:lnTo>
                    <a:pt x="258" y="116"/>
                  </a:lnTo>
                  <a:lnTo>
                    <a:pt x="254" y="102"/>
                  </a:lnTo>
                  <a:lnTo>
                    <a:pt x="249" y="88"/>
                  </a:lnTo>
                  <a:lnTo>
                    <a:pt x="239" y="72"/>
                  </a:lnTo>
                  <a:lnTo>
                    <a:pt x="225" y="59"/>
                  </a:lnTo>
                  <a:lnTo>
                    <a:pt x="211" y="50"/>
                  </a:lnTo>
                  <a:lnTo>
                    <a:pt x="194" y="44"/>
                  </a:lnTo>
                  <a:lnTo>
                    <a:pt x="175" y="39"/>
                  </a:lnTo>
                  <a:lnTo>
                    <a:pt x="158" y="38"/>
                  </a:lnTo>
                  <a:lnTo>
                    <a:pt x="139" y="39"/>
                  </a:lnTo>
                  <a:lnTo>
                    <a:pt x="121" y="44"/>
                  </a:lnTo>
                  <a:lnTo>
                    <a:pt x="105" y="51"/>
                  </a:lnTo>
                  <a:lnTo>
                    <a:pt x="90" y="60"/>
                  </a:lnTo>
                  <a:lnTo>
                    <a:pt x="78"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9" y="275"/>
                  </a:lnTo>
                  <a:lnTo>
                    <a:pt x="284" y="291"/>
                  </a:lnTo>
                  <a:lnTo>
                    <a:pt x="298" y="308"/>
                  </a:lnTo>
                  <a:lnTo>
                    <a:pt x="308" y="328"/>
                  </a:lnTo>
                  <a:lnTo>
                    <a:pt x="314" y="352"/>
                  </a:lnTo>
                  <a:lnTo>
                    <a:pt x="316" y="378"/>
                  </a:lnTo>
                  <a:lnTo>
                    <a:pt x="314" y="404"/>
                  </a:lnTo>
                  <a:lnTo>
                    <a:pt x="308" y="427"/>
                  </a:lnTo>
                  <a:lnTo>
                    <a:pt x="298" y="447"/>
                  </a:lnTo>
                  <a:lnTo>
                    <a:pt x="285" y="466"/>
                  </a:lnTo>
                  <a:lnTo>
                    <a:pt x="269" y="482"/>
                  </a:lnTo>
                  <a:lnTo>
                    <a:pt x="250" y="494"/>
                  </a:lnTo>
                  <a:lnTo>
                    <a:pt x="229" y="504"/>
                  </a:lnTo>
                  <a:lnTo>
                    <a:pt x="206" y="512"/>
                  </a:lnTo>
                  <a:lnTo>
                    <a:pt x="183" y="516"/>
                  </a:lnTo>
                  <a:lnTo>
                    <a:pt x="158" y="517"/>
                  </a:lnTo>
                  <a:lnTo>
                    <a:pt x="131" y="516"/>
                  </a:lnTo>
                  <a:lnTo>
                    <a:pt x="105" y="511"/>
                  </a:lnTo>
                  <a:lnTo>
                    <a:pt x="81" y="501"/>
                  </a:lnTo>
                  <a:lnTo>
                    <a:pt x="60" y="489"/>
                  </a:lnTo>
                  <a:lnTo>
                    <a:pt x="40" y="472"/>
                  </a:lnTo>
                  <a:lnTo>
                    <a:pt x="25" y="453"/>
                  </a:lnTo>
                  <a:lnTo>
                    <a:pt x="12" y="428"/>
                  </a:lnTo>
                  <a:lnTo>
                    <a:pt x="5" y="406"/>
                  </a:lnTo>
                  <a:lnTo>
                    <a:pt x="2" y="384"/>
                  </a:lnTo>
                  <a:lnTo>
                    <a:pt x="0" y="362"/>
                  </a:lnTo>
                  <a:lnTo>
                    <a:pt x="42" y="362"/>
                  </a:lnTo>
                  <a:lnTo>
                    <a:pt x="46" y="387"/>
                  </a:lnTo>
                  <a:lnTo>
                    <a:pt x="52" y="410"/>
                  </a:lnTo>
                  <a:lnTo>
                    <a:pt x="61" y="430"/>
                  </a:lnTo>
                  <a:lnTo>
                    <a:pt x="75" y="446"/>
                  </a:lnTo>
                  <a:lnTo>
                    <a:pt x="91" y="460"/>
                  </a:lnTo>
                  <a:lnTo>
                    <a:pt x="112" y="470"/>
                  </a:lnTo>
                  <a:lnTo>
                    <a:pt x="135" y="476"/>
                  </a:lnTo>
                  <a:lnTo>
                    <a:pt x="160" y="478"/>
                  </a:lnTo>
                  <a:lnTo>
                    <a:pt x="181" y="477"/>
                  </a:lnTo>
                  <a:lnTo>
                    <a:pt x="202" y="472"/>
                  </a:lnTo>
                  <a:lnTo>
                    <a:pt x="221" y="464"/>
                  </a:lnTo>
                  <a:lnTo>
                    <a:pt x="238" y="453"/>
                  </a:lnTo>
                  <a:lnTo>
                    <a:pt x="252" y="439"/>
                  </a:lnTo>
                  <a:lnTo>
                    <a:pt x="262" y="422"/>
                  </a:lnTo>
                  <a:lnTo>
                    <a:pt x="270" y="403"/>
                  </a:lnTo>
                  <a:lnTo>
                    <a:pt x="272" y="380"/>
                  </a:lnTo>
                  <a:lnTo>
                    <a:pt x="270" y="362"/>
                  </a:lnTo>
                  <a:lnTo>
                    <a:pt x="266" y="346"/>
                  </a:lnTo>
                  <a:lnTo>
                    <a:pt x="257" y="331"/>
                  </a:lnTo>
                  <a:lnTo>
                    <a:pt x="246" y="318"/>
                  </a:lnTo>
                  <a:lnTo>
                    <a:pt x="232" y="306"/>
                  </a:lnTo>
                  <a:lnTo>
                    <a:pt x="212" y="292"/>
                  </a:lnTo>
                  <a:lnTo>
                    <a:pt x="188" y="279"/>
                  </a:lnTo>
                  <a:lnTo>
                    <a:pt x="164" y="268"/>
                  </a:lnTo>
                  <a:lnTo>
                    <a:pt x="139" y="256"/>
                  </a:lnTo>
                  <a:lnTo>
                    <a:pt x="115" y="246"/>
                  </a:lnTo>
                  <a:lnTo>
                    <a:pt x="90" y="234"/>
                  </a:lnTo>
                  <a:lnTo>
                    <a:pt x="66" y="219"/>
                  </a:lnTo>
                  <a:lnTo>
                    <a:pt x="49" y="204"/>
                  </a:lnTo>
                  <a:lnTo>
                    <a:pt x="34" y="187"/>
                  </a:lnTo>
                  <a:lnTo>
                    <a:pt x="25" y="168"/>
                  </a:lnTo>
                  <a:lnTo>
                    <a:pt x="19" y="146"/>
                  </a:lnTo>
                  <a:lnTo>
                    <a:pt x="16" y="123"/>
                  </a:lnTo>
                  <a:lnTo>
                    <a:pt x="19" y="99"/>
                  </a:lnTo>
                  <a:lnTo>
                    <a:pt x="26" y="76"/>
                  </a:lnTo>
                  <a:lnTo>
                    <a:pt x="37" y="56"/>
                  </a:lnTo>
                  <a:lnTo>
                    <a:pt x="52"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21" name="Freeform 16"/>
            <p:cNvSpPr>
              <a:spLocks/>
            </p:cNvSpPr>
            <p:nvPr userDrawn="1"/>
          </p:nvSpPr>
          <p:spPr bwMode="auto">
            <a:xfrm>
              <a:off x="5430" y="4137"/>
              <a:ext cx="33" cy="63"/>
            </a:xfrm>
            <a:custGeom>
              <a:avLst/>
              <a:gdLst>
                <a:gd name="T0" fmla="*/ 0 w 266"/>
                <a:gd name="T1" fmla="*/ 0 h 501"/>
                <a:gd name="T2" fmla="*/ 0 w 266"/>
                <a:gd name="T3" fmla="*/ 0 h 501"/>
                <a:gd name="T4" fmla="*/ 0 w 266"/>
                <a:gd name="T5" fmla="*/ 0 h 501"/>
                <a:gd name="T6" fmla="*/ 0 w 266"/>
                <a:gd name="T7" fmla="*/ 0 h 501"/>
                <a:gd name="T8" fmla="*/ 0 w 266"/>
                <a:gd name="T9" fmla="*/ 0 h 501"/>
                <a:gd name="T10" fmla="*/ 0 w 266"/>
                <a:gd name="T11" fmla="*/ 0 h 501"/>
                <a:gd name="T12" fmla="*/ 0 w 266"/>
                <a:gd name="T13" fmla="*/ 0 h 501"/>
                <a:gd name="T14" fmla="*/ 0 w 266"/>
                <a:gd name="T15" fmla="*/ 0 h 501"/>
                <a:gd name="T16" fmla="*/ 0 w 266"/>
                <a:gd name="T17" fmla="*/ 0 h 501"/>
                <a:gd name="T18" fmla="*/ 0 w 266"/>
                <a:gd name="T19" fmla="*/ 0 h 501"/>
                <a:gd name="T20" fmla="*/ 0 w 266"/>
                <a:gd name="T21" fmla="*/ 0 h 501"/>
                <a:gd name="T22" fmla="*/ 0 w 266"/>
                <a:gd name="T23" fmla="*/ 0 h 501"/>
                <a:gd name="T24" fmla="*/ 0 w 266"/>
                <a:gd name="T25" fmla="*/ 0 h 5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 h="501">
                  <a:moveTo>
                    <a:pt x="0" y="0"/>
                  </a:moveTo>
                  <a:lnTo>
                    <a:pt x="263" y="0"/>
                  </a:lnTo>
                  <a:lnTo>
                    <a:pt x="263" y="38"/>
                  </a:lnTo>
                  <a:lnTo>
                    <a:pt x="43" y="38"/>
                  </a:lnTo>
                  <a:lnTo>
                    <a:pt x="43" y="222"/>
                  </a:lnTo>
                  <a:lnTo>
                    <a:pt x="248" y="222"/>
                  </a:lnTo>
                  <a:lnTo>
                    <a:pt x="248" y="261"/>
                  </a:lnTo>
                  <a:lnTo>
                    <a:pt x="43" y="261"/>
                  </a:lnTo>
                  <a:lnTo>
                    <a:pt x="43" y="463"/>
                  </a:lnTo>
                  <a:lnTo>
                    <a:pt x="266" y="463"/>
                  </a:lnTo>
                  <a:lnTo>
                    <a:pt x="266"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22" name="Freeform 17"/>
            <p:cNvSpPr>
              <a:spLocks/>
            </p:cNvSpPr>
            <p:nvPr userDrawn="1"/>
          </p:nvSpPr>
          <p:spPr bwMode="auto">
            <a:xfrm>
              <a:off x="5361" y="3893"/>
              <a:ext cx="44" cy="74"/>
            </a:xfrm>
            <a:custGeom>
              <a:avLst/>
              <a:gdLst>
                <a:gd name="T0" fmla="*/ 0 w 351"/>
                <a:gd name="T1" fmla="*/ 0 h 584"/>
                <a:gd name="T2" fmla="*/ 0 w 351"/>
                <a:gd name="T3" fmla="*/ 0 h 584"/>
                <a:gd name="T4" fmla="*/ 0 w 351"/>
                <a:gd name="T5" fmla="*/ 0 h 584"/>
                <a:gd name="T6" fmla="*/ 0 w 351"/>
                <a:gd name="T7" fmla="*/ 0 h 584"/>
                <a:gd name="T8" fmla="*/ 0 w 351"/>
                <a:gd name="T9" fmla="*/ 0 h 584"/>
                <a:gd name="T10" fmla="*/ 0 w 351"/>
                <a:gd name="T11" fmla="*/ 0 h 584"/>
                <a:gd name="T12" fmla="*/ 0 w 351"/>
                <a:gd name="T13" fmla="*/ 0 h 584"/>
                <a:gd name="T14" fmla="*/ 0 w 351"/>
                <a:gd name="T15" fmla="*/ 0 h 584"/>
                <a:gd name="T16" fmla="*/ 0 w 351"/>
                <a:gd name="T17" fmla="*/ 0 h 584"/>
                <a:gd name="T18" fmla="*/ 0 w 351"/>
                <a:gd name="T19" fmla="*/ 0 h 584"/>
                <a:gd name="T20" fmla="*/ 0 w 351"/>
                <a:gd name="T21" fmla="*/ 0 h 584"/>
                <a:gd name="T22" fmla="*/ 0 w 351"/>
                <a:gd name="T23" fmla="*/ 0 h 584"/>
                <a:gd name="T24" fmla="*/ 0 w 351"/>
                <a:gd name="T25" fmla="*/ 0 h 584"/>
                <a:gd name="T26" fmla="*/ 0 w 351"/>
                <a:gd name="T27" fmla="*/ 0 h 584"/>
                <a:gd name="T28" fmla="*/ 0 w 351"/>
                <a:gd name="T29" fmla="*/ 0 h 584"/>
                <a:gd name="T30" fmla="*/ 0 w 351"/>
                <a:gd name="T31" fmla="*/ 0 h 584"/>
                <a:gd name="T32" fmla="*/ 0 w 351"/>
                <a:gd name="T33" fmla="*/ 0 h 584"/>
                <a:gd name="T34" fmla="*/ 0 w 351"/>
                <a:gd name="T35" fmla="*/ 0 h 584"/>
                <a:gd name="T36" fmla="*/ 0 w 351"/>
                <a:gd name="T37" fmla="*/ 0 h 584"/>
                <a:gd name="T38" fmla="*/ 0 w 351"/>
                <a:gd name="T39" fmla="*/ 0 h 584"/>
                <a:gd name="T40" fmla="*/ 0 w 351"/>
                <a:gd name="T41" fmla="*/ 0 h 584"/>
                <a:gd name="T42" fmla="*/ 0 w 351"/>
                <a:gd name="T43" fmla="*/ 0 h 584"/>
                <a:gd name="T44" fmla="*/ 0 w 351"/>
                <a:gd name="T45" fmla="*/ 0 h 584"/>
                <a:gd name="T46" fmla="*/ 0 w 351"/>
                <a:gd name="T47" fmla="*/ 0 h 584"/>
                <a:gd name="T48" fmla="*/ 0 w 351"/>
                <a:gd name="T49" fmla="*/ 0 h 584"/>
                <a:gd name="T50" fmla="*/ 0 w 351"/>
                <a:gd name="T51" fmla="*/ 0 h 584"/>
                <a:gd name="T52" fmla="*/ 0 w 351"/>
                <a:gd name="T53" fmla="*/ 0 h 584"/>
                <a:gd name="T54" fmla="*/ 0 w 351"/>
                <a:gd name="T55" fmla="*/ 0 h 584"/>
                <a:gd name="T56" fmla="*/ 0 w 351"/>
                <a:gd name="T57" fmla="*/ 0 h 584"/>
                <a:gd name="T58" fmla="*/ 0 w 351"/>
                <a:gd name="T59" fmla="*/ 0 h 584"/>
                <a:gd name="T60" fmla="*/ 0 w 351"/>
                <a:gd name="T61" fmla="*/ 0 h 584"/>
                <a:gd name="T62" fmla="*/ 0 w 351"/>
                <a:gd name="T63" fmla="*/ 0 h 584"/>
                <a:gd name="T64" fmla="*/ 0 w 351"/>
                <a:gd name="T65" fmla="*/ 0 h 584"/>
                <a:gd name="T66" fmla="*/ 0 w 351"/>
                <a:gd name="T67" fmla="*/ 0 h 584"/>
                <a:gd name="T68" fmla="*/ 0 w 351"/>
                <a:gd name="T69" fmla="*/ 0 h 584"/>
                <a:gd name="T70" fmla="*/ 0 w 351"/>
                <a:gd name="T71" fmla="*/ 0 h 584"/>
                <a:gd name="T72" fmla="*/ 0 w 351"/>
                <a:gd name="T73" fmla="*/ 0 h 584"/>
                <a:gd name="T74" fmla="*/ 0 w 351"/>
                <a:gd name="T75" fmla="*/ 0 h 584"/>
                <a:gd name="T76" fmla="*/ 0 w 351"/>
                <a:gd name="T77" fmla="*/ 0 h 584"/>
                <a:gd name="T78" fmla="*/ 0 w 351"/>
                <a:gd name="T79" fmla="*/ 0 h 584"/>
                <a:gd name="T80" fmla="*/ 0 w 351"/>
                <a:gd name="T81" fmla="*/ 0 h 584"/>
                <a:gd name="T82" fmla="*/ 0 w 351"/>
                <a:gd name="T83" fmla="*/ 0 h 584"/>
                <a:gd name="T84" fmla="*/ 0 w 351"/>
                <a:gd name="T85" fmla="*/ 0 h 584"/>
                <a:gd name="T86" fmla="*/ 0 w 351"/>
                <a:gd name="T87" fmla="*/ 0 h 584"/>
                <a:gd name="T88" fmla="*/ 0 w 351"/>
                <a:gd name="T89" fmla="*/ 0 h 584"/>
                <a:gd name="T90" fmla="*/ 0 w 351"/>
                <a:gd name="T91" fmla="*/ 0 h 584"/>
                <a:gd name="T92" fmla="*/ 0 w 351"/>
                <a:gd name="T93" fmla="*/ 0 h 584"/>
                <a:gd name="T94" fmla="*/ 0 w 351"/>
                <a:gd name="T95" fmla="*/ 0 h 584"/>
                <a:gd name="T96" fmla="*/ 0 w 351"/>
                <a:gd name="T97" fmla="*/ 0 h 584"/>
                <a:gd name="T98" fmla="*/ 0 w 351"/>
                <a:gd name="T99" fmla="*/ 0 h 584"/>
                <a:gd name="T100" fmla="*/ 0 w 351"/>
                <a:gd name="T101" fmla="*/ 0 h 584"/>
                <a:gd name="T102" fmla="*/ 0 w 351"/>
                <a:gd name="T103" fmla="*/ 0 h 584"/>
                <a:gd name="T104" fmla="*/ 0 w 351"/>
                <a:gd name="T105" fmla="*/ 0 h 584"/>
                <a:gd name="T106" fmla="*/ 0 w 351"/>
                <a:gd name="T107" fmla="*/ 0 h 584"/>
                <a:gd name="T108" fmla="*/ 0 w 351"/>
                <a:gd name="T109" fmla="*/ 0 h 584"/>
                <a:gd name="T110" fmla="*/ 0 w 351"/>
                <a:gd name="T111" fmla="*/ 0 h 584"/>
                <a:gd name="T112" fmla="*/ 0 w 351"/>
                <a:gd name="T113" fmla="*/ 0 h 584"/>
                <a:gd name="T114" fmla="*/ 0 w 351"/>
                <a:gd name="T115" fmla="*/ 0 h 584"/>
                <a:gd name="T116" fmla="*/ 0 w 351"/>
                <a:gd name="T117" fmla="*/ 0 h 584"/>
                <a:gd name="T118" fmla="*/ 0 w 351"/>
                <a:gd name="T119" fmla="*/ 0 h 584"/>
                <a:gd name="T120" fmla="*/ 0 w 351"/>
                <a:gd name="T121" fmla="*/ 0 h 584"/>
                <a:gd name="T122" fmla="*/ 0 w 351"/>
                <a:gd name="T123" fmla="*/ 0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1" h="584">
                  <a:moveTo>
                    <a:pt x="216" y="0"/>
                  </a:moveTo>
                  <a:lnTo>
                    <a:pt x="221" y="26"/>
                  </a:lnTo>
                  <a:lnTo>
                    <a:pt x="226" y="54"/>
                  </a:lnTo>
                  <a:lnTo>
                    <a:pt x="231" y="86"/>
                  </a:lnTo>
                  <a:lnTo>
                    <a:pt x="238" y="120"/>
                  </a:lnTo>
                  <a:lnTo>
                    <a:pt x="242" y="157"/>
                  </a:lnTo>
                  <a:lnTo>
                    <a:pt x="277" y="123"/>
                  </a:lnTo>
                  <a:lnTo>
                    <a:pt x="309" y="91"/>
                  </a:lnTo>
                  <a:lnTo>
                    <a:pt x="338" y="59"/>
                  </a:lnTo>
                  <a:lnTo>
                    <a:pt x="342" y="93"/>
                  </a:lnTo>
                  <a:lnTo>
                    <a:pt x="344" y="123"/>
                  </a:lnTo>
                  <a:lnTo>
                    <a:pt x="346" y="150"/>
                  </a:lnTo>
                  <a:lnTo>
                    <a:pt x="349" y="175"/>
                  </a:lnTo>
                  <a:lnTo>
                    <a:pt x="349" y="200"/>
                  </a:lnTo>
                  <a:lnTo>
                    <a:pt x="350" y="226"/>
                  </a:lnTo>
                  <a:lnTo>
                    <a:pt x="351" y="255"/>
                  </a:lnTo>
                  <a:lnTo>
                    <a:pt x="342" y="265"/>
                  </a:lnTo>
                  <a:lnTo>
                    <a:pt x="329" y="276"/>
                  </a:lnTo>
                  <a:lnTo>
                    <a:pt x="310" y="291"/>
                  </a:lnTo>
                  <a:lnTo>
                    <a:pt x="287" y="307"/>
                  </a:lnTo>
                  <a:lnTo>
                    <a:pt x="259" y="326"/>
                  </a:lnTo>
                  <a:lnTo>
                    <a:pt x="261" y="372"/>
                  </a:lnTo>
                  <a:lnTo>
                    <a:pt x="262" y="414"/>
                  </a:lnTo>
                  <a:lnTo>
                    <a:pt x="262" y="455"/>
                  </a:lnTo>
                  <a:lnTo>
                    <a:pt x="258" y="494"/>
                  </a:lnTo>
                  <a:lnTo>
                    <a:pt x="241" y="511"/>
                  </a:lnTo>
                  <a:lnTo>
                    <a:pt x="221" y="527"/>
                  </a:lnTo>
                  <a:lnTo>
                    <a:pt x="201" y="542"/>
                  </a:lnTo>
                  <a:lnTo>
                    <a:pt x="183" y="554"/>
                  </a:lnTo>
                  <a:lnTo>
                    <a:pt x="165" y="565"/>
                  </a:lnTo>
                  <a:lnTo>
                    <a:pt x="149" y="574"/>
                  </a:lnTo>
                  <a:lnTo>
                    <a:pt x="138" y="580"/>
                  </a:lnTo>
                  <a:lnTo>
                    <a:pt x="132" y="584"/>
                  </a:lnTo>
                  <a:lnTo>
                    <a:pt x="133" y="532"/>
                  </a:lnTo>
                  <a:lnTo>
                    <a:pt x="132" y="476"/>
                  </a:lnTo>
                  <a:lnTo>
                    <a:pt x="131" y="417"/>
                  </a:lnTo>
                  <a:lnTo>
                    <a:pt x="110" y="431"/>
                  </a:lnTo>
                  <a:lnTo>
                    <a:pt x="89" y="444"/>
                  </a:lnTo>
                  <a:lnTo>
                    <a:pt x="70" y="457"/>
                  </a:lnTo>
                  <a:lnTo>
                    <a:pt x="54" y="467"/>
                  </a:lnTo>
                  <a:lnTo>
                    <a:pt x="38" y="477"/>
                  </a:lnTo>
                  <a:lnTo>
                    <a:pt x="27" y="485"/>
                  </a:lnTo>
                  <a:lnTo>
                    <a:pt x="17" y="491"/>
                  </a:lnTo>
                  <a:lnTo>
                    <a:pt x="12" y="494"/>
                  </a:lnTo>
                  <a:lnTo>
                    <a:pt x="10" y="461"/>
                  </a:lnTo>
                  <a:lnTo>
                    <a:pt x="8" y="431"/>
                  </a:lnTo>
                  <a:lnTo>
                    <a:pt x="5" y="401"/>
                  </a:lnTo>
                  <a:lnTo>
                    <a:pt x="3" y="368"/>
                  </a:lnTo>
                  <a:lnTo>
                    <a:pt x="0" y="332"/>
                  </a:lnTo>
                  <a:lnTo>
                    <a:pt x="59" y="294"/>
                  </a:lnTo>
                  <a:lnTo>
                    <a:pt x="120" y="250"/>
                  </a:lnTo>
                  <a:lnTo>
                    <a:pt x="117" y="211"/>
                  </a:lnTo>
                  <a:lnTo>
                    <a:pt x="113" y="175"/>
                  </a:lnTo>
                  <a:lnTo>
                    <a:pt x="109" y="143"/>
                  </a:lnTo>
                  <a:lnTo>
                    <a:pt x="104" y="114"/>
                  </a:lnTo>
                  <a:lnTo>
                    <a:pt x="120" y="98"/>
                  </a:lnTo>
                  <a:lnTo>
                    <a:pt x="136" y="83"/>
                  </a:lnTo>
                  <a:lnTo>
                    <a:pt x="149" y="68"/>
                  </a:lnTo>
                  <a:lnTo>
                    <a:pt x="164" y="54"/>
                  </a:lnTo>
                  <a:lnTo>
                    <a:pt x="179" y="38"/>
                  </a:lnTo>
                  <a:lnTo>
                    <a:pt x="196" y="21"/>
                  </a:lnTo>
                  <a:lnTo>
                    <a:pt x="216" y="0"/>
                  </a:lnTo>
                  <a:close/>
                </a:path>
              </a:pathLst>
            </a:custGeom>
            <a:solidFill>
              <a:srgbClr val="FFFFFF"/>
            </a:solidFill>
            <a:ln w="0">
              <a:solidFill>
                <a:srgbClr val="FFFFFF"/>
              </a:solidFill>
              <a:prstDash val="solid"/>
              <a:round/>
              <a:headEnd/>
              <a:tailEnd/>
            </a:ln>
          </p:spPr>
          <p:txBody>
            <a:bodyPr/>
            <a:lstStyle/>
            <a:p>
              <a:endParaRPr lang="de-CH"/>
            </a:p>
          </p:txBody>
        </p:sp>
        <p:sp>
          <p:nvSpPr>
            <p:cNvPr id="23" name="Freeform 18"/>
            <p:cNvSpPr>
              <a:spLocks/>
            </p:cNvSpPr>
            <p:nvPr userDrawn="1"/>
          </p:nvSpPr>
          <p:spPr bwMode="auto">
            <a:xfrm>
              <a:off x="5126" y="4032"/>
              <a:ext cx="156" cy="76"/>
            </a:xfrm>
            <a:custGeom>
              <a:avLst/>
              <a:gdLst>
                <a:gd name="T0" fmla="*/ 0 w 1255"/>
                <a:gd name="T1" fmla="*/ 0 h 607"/>
                <a:gd name="T2" fmla="*/ 0 w 1255"/>
                <a:gd name="T3" fmla="*/ 0 h 607"/>
                <a:gd name="T4" fmla="*/ 0 w 1255"/>
                <a:gd name="T5" fmla="*/ 0 h 607"/>
                <a:gd name="T6" fmla="*/ 0 w 1255"/>
                <a:gd name="T7" fmla="*/ 0 h 607"/>
                <a:gd name="T8" fmla="*/ 0 w 1255"/>
                <a:gd name="T9" fmla="*/ 0 h 607"/>
                <a:gd name="T10" fmla="*/ 0 w 1255"/>
                <a:gd name="T11" fmla="*/ 0 h 607"/>
                <a:gd name="T12" fmla="*/ 0 w 1255"/>
                <a:gd name="T13" fmla="*/ 0 h 607"/>
                <a:gd name="T14" fmla="*/ 0 w 1255"/>
                <a:gd name="T15" fmla="*/ 0 h 607"/>
                <a:gd name="T16" fmla="*/ 0 w 1255"/>
                <a:gd name="T17" fmla="*/ 0 h 607"/>
                <a:gd name="T18" fmla="*/ 0 w 1255"/>
                <a:gd name="T19" fmla="*/ 0 h 607"/>
                <a:gd name="T20" fmla="*/ 0 w 1255"/>
                <a:gd name="T21" fmla="*/ 0 h 607"/>
                <a:gd name="T22" fmla="*/ 0 w 1255"/>
                <a:gd name="T23" fmla="*/ 0 h 607"/>
                <a:gd name="T24" fmla="*/ 0 w 1255"/>
                <a:gd name="T25" fmla="*/ 0 h 607"/>
                <a:gd name="T26" fmla="*/ 0 w 1255"/>
                <a:gd name="T27" fmla="*/ 0 h 607"/>
                <a:gd name="T28" fmla="*/ 0 w 1255"/>
                <a:gd name="T29" fmla="*/ 0 h 607"/>
                <a:gd name="T30" fmla="*/ 0 w 1255"/>
                <a:gd name="T31" fmla="*/ 0 h 607"/>
                <a:gd name="T32" fmla="*/ 0 w 1255"/>
                <a:gd name="T33" fmla="*/ 0 h 607"/>
                <a:gd name="T34" fmla="*/ 0 w 1255"/>
                <a:gd name="T35" fmla="*/ 0 h 607"/>
                <a:gd name="T36" fmla="*/ 0 w 1255"/>
                <a:gd name="T37" fmla="*/ 0 h 607"/>
                <a:gd name="T38" fmla="*/ 0 w 1255"/>
                <a:gd name="T39" fmla="*/ 0 h 607"/>
                <a:gd name="T40" fmla="*/ 0 w 1255"/>
                <a:gd name="T41" fmla="*/ 0 h 607"/>
                <a:gd name="T42" fmla="*/ 0 w 1255"/>
                <a:gd name="T43" fmla="*/ 0 h 607"/>
                <a:gd name="T44" fmla="*/ 0 w 1255"/>
                <a:gd name="T45" fmla="*/ 0 h 607"/>
                <a:gd name="T46" fmla="*/ 0 w 1255"/>
                <a:gd name="T47" fmla="*/ 0 h 607"/>
                <a:gd name="T48" fmla="*/ 0 w 1255"/>
                <a:gd name="T49" fmla="*/ 0 h 607"/>
                <a:gd name="T50" fmla="*/ 0 w 1255"/>
                <a:gd name="T51" fmla="*/ 0 h 607"/>
                <a:gd name="T52" fmla="*/ 0 w 1255"/>
                <a:gd name="T53" fmla="*/ 0 h 607"/>
                <a:gd name="T54" fmla="*/ 0 w 1255"/>
                <a:gd name="T55" fmla="*/ 0 h 607"/>
                <a:gd name="T56" fmla="*/ 0 w 1255"/>
                <a:gd name="T57" fmla="*/ 0 h 607"/>
                <a:gd name="T58" fmla="*/ 0 w 1255"/>
                <a:gd name="T59" fmla="*/ 0 h 607"/>
                <a:gd name="T60" fmla="*/ 0 w 1255"/>
                <a:gd name="T61" fmla="*/ 0 h 607"/>
                <a:gd name="T62" fmla="*/ 0 w 1255"/>
                <a:gd name="T63" fmla="*/ 0 h 607"/>
                <a:gd name="T64" fmla="*/ 0 w 1255"/>
                <a:gd name="T65" fmla="*/ 0 h 607"/>
                <a:gd name="T66" fmla="*/ 0 w 1255"/>
                <a:gd name="T67" fmla="*/ 0 h 607"/>
                <a:gd name="T68" fmla="*/ 0 w 1255"/>
                <a:gd name="T69" fmla="*/ 0 h 607"/>
                <a:gd name="T70" fmla="*/ 0 w 1255"/>
                <a:gd name="T71" fmla="*/ 0 h 607"/>
                <a:gd name="T72" fmla="*/ 0 w 1255"/>
                <a:gd name="T73" fmla="*/ 0 h 607"/>
                <a:gd name="T74" fmla="*/ 0 w 1255"/>
                <a:gd name="T75" fmla="*/ 0 h 607"/>
                <a:gd name="T76" fmla="*/ 0 w 1255"/>
                <a:gd name="T77" fmla="*/ 0 h 607"/>
                <a:gd name="T78" fmla="*/ 0 w 1255"/>
                <a:gd name="T79" fmla="*/ 0 h 607"/>
                <a:gd name="T80" fmla="*/ 0 w 1255"/>
                <a:gd name="T81" fmla="*/ 0 h 607"/>
                <a:gd name="T82" fmla="*/ 0 w 1255"/>
                <a:gd name="T83" fmla="*/ 0 h 607"/>
                <a:gd name="T84" fmla="*/ 0 w 1255"/>
                <a:gd name="T85" fmla="*/ 0 h 607"/>
                <a:gd name="T86" fmla="*/ 0 w 1255"/>
                <a:gd name="T87" fmla="*/ 0 h 607"/>
                <a:gd name="T88" fmla="*/ 0 w 1255"/>
                <a:gd name="T89" fmla="*/ 0 h 607"/>
                <a:gd name="T90" fmla="*/ 0 w 1255"/>
                <a:gd name="T91" fmla="*/ 0 h 607"/>
                <a:gd name="T92" fmla="*/ 0 w 1255"/>
                <a:gd name="T93" fmla="*/ 0 h 607"/>
                <a:gd name="T94" fmla="*/ 0 w 1255"/>
                <a:gd name="T95" fmla="*/ 0 h 607"/>
                <a:gd name="T96" fmla="*/ 0 w 1255"/>
                <a:gd name="T97" fmla="*/ 0 h 607"/>
                <a:gd name="T98" fmla="*/ 0 w 1255"/>
                <a:gd name="T99" fmla="*/ 0 h 607"/>
                <a:gd name="T100" fmla="*/ 0 w 1255"/>
                <a:gd name="T101" fmla="*/ 0 h 607"/>
                <a:gd name="T102" fmla="*/ 0 w 1255"/>
                <a:gd name="T103" fmla="*/ 0 h 607"/>
                <a:gd name="T104" fmla="*/ 0 w 1255"/>
                <a:gd name="T105" fmla="*/ 0 h 607"/>
                <a:gd name="T106" fmla="*/ 0 w 1255"/>
                <a:gd name="T107" fmla="*/ 0 h 607"/>
                <a:gd name="T108" fmla="*/ 0 w 1255"/>
                <a:gd name="T109" fmla="*/ 0 h 607"/>
                <a:gd name="T110" fmla="*/ 0 w 1255"/>
                <a:gd name="T111" fmla="*/ 0 h 607"/>
                <a:gd name="T112" fmla="*/ 0 w 1255"/>
                <a:gd name="T113" fmla="*/ 0 h 6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55" h="607">
                  <a:moveTo>
                    <a:pt x="200" y="0"/>
                  </a:moveTo>
                  <a:lnTo>
                    <a:pt x="226" y="61"/>
                  </a:lnTo>
                  <a:lnTo>
                    <a:pt x="257" y="117"/>
                  </a:lnTo>
                  <a:lnTo>
                    <a:pt x="290" y="171"/>
                  </a:lnTo>
                  <a:lnTo>
                    <a:pt x="326" y="221"/>
                  </a:lnTo>
                  <a:lnTo>
                    <a:pt x="367" y="266"/>
                  </a:lnTo>
                  <a:lnTo>
                    <a:pt x="409" y="309"/>
                  </a:lnTo>
                  <a:lnTo>
                    <a:pt x="456" y="347"/>
                  </a:lnTo>
                  <a:lnTo>
                    <a:pt x="505" y="384"/>
                  </a:lnTo>
                  <a:lnTo>
                    <a:pt x="556" y="416"/>
                  </a:lnTo>
                  <a:lnTo>
                    <a:pt x="610" y="444"/>
                  </a:lnTo>
                  <a:lnTo>
                    <a:pt x="667" y="470"/>
                  </a:lnTo>
                  <a:lnTo>
                    <a:pt x="726" y="492"/>
                  </a:lnTo>
                  <a:lnTo>
                    <a:pt x="786" y="511"/>
                  </a:lnTo>
                  <a:lnTo>
                    <a:pt x="849" y="527"/>
                  </a:lnTo>
                  <a:lnTo>
                    <a:pt x="914" y="539"/>
                  </a:lnTo>
                  <a:lnTo>
                    <a:pt x="979" y="549"/>
                  </a:lnTo>
                  <a:lnTo>
                    <a:pt x="1046" y="555"/>
                  </a:lnTo>
                  <a:lnTo>
                    <a:pt x="1115" y="559"/>
                  </a:lnTo>
                  <a:lnTo>
                    <a:pt x="1184" y="559"/>
                  </a:lnTo>
                  <a:lnTo>
                    <a:pt x="1255" y="557"/>
                  </a:lnTo>
                  <a:lnTo>
                    <a:pt x="1209" y="573"/>
                  </a:lnTo>
                  <a:lnTo>
                    <a:pt x="1160" y="585"/>
                  </a:lnTo>
                  <a:lnTo>
                    <a:pt x="1106" y="594"/>
                  </a:lnTo>
                  <a:lnTo>
                    <a:pt x="1048" y="601"/>
                  </a:lnTo>
                  <a:lnTo>
                    <a:pt x="988" y="605"/>
                  </a:lnTo>
                  <a:lnTo>
                    <a:pt x="926" y="607"/>
                  </a:lnTo>
                  <a:lnTo>
                    <a:pt x="862" y="606"/>
                  </a:lnTo>
                  <a:lnTo>
                    <a:pt x="796" y="603"/>
                  </a:lnTo>
                  <a:lnTo>
                    <a:pt x="731" y="598"/>
                  </a:lnTo>
                  <a:lnTo>
                    <a:pt x="664" y="590"/>
                  </a:lnTo>
                  <a:lnTo>
                    <a:pt x="599" y="581"/>
                  </a:lnTo>
                  <a:lnTo>
                    <a:pt x="534" y="570"/>
                  </a:lnTo>
                  <a:lnTo>
                    <a:pt x="470" y="556"/>
                  </a:lnTo>
                  <a:lnTo>
                    <a:pt x="410" y="541"/>
                  </a:lnTo>
                  <a:lnTo>
                    <a:pt x="352" y="525"/>
                  </a:lnTo>
                  <a:lnTo>
                    <a:pt x="297" y="507"/>
                  </a:lnTo>
                  <a:lnTo>
                    <a:pt x="245" y="488"/>
                  </a:lnTo>
                  <a:lnTo>
                    <a:pt x="198" y="468"/>
                  </a:lnTo>
                  <a:lnTo>
                    <a:pt x="162" y="449"/>
                  </a:lnTo>
                  <a:lnTo>
                    <a:pt x="129" y="428"/>
                  </a:lnTo>
                  <a:lnTo>
                    <a:pt x="99" y="407"/>
                  </a:lnTo>
                  <a:lnTo>
                    <a:pt x="73" y="384"/>
                  </a:lnTo>
                  <a:lnTo>
                    <a:pt x="50" y="360"/>
                  </a:lnTo>
                  <a:lnTo>
                    <a:pt x="31" y="335"/>
                  </a:lnTo>
                  <a:lnTo>
                    <a:pt x="17" y="309"/>
                  </a:lnTo>
                  <a:lnTo>
                    <a:pt x="6" y="283"/>
                  </a:lnTo>
                  <a:lnTo>
                    <a:pt x="1" y="255"/>
                  </a:lnTo>
                  <a:lnTo>
                    <a:pt x="0" y="228"/>
                  </a:lnTo>
                  <a:lnTo>
                    <a:pt x="5" y="199"/>
                  </a:lnTo>
                  <a:lnTo>
                    <a:pt x="15" y="171"/>
                  </a:lnTo>
                  <a:lnTo>
                    <a:pt x="30" y="142"/>
                  </a:lnTo>
                  <a:lnTo>
                    <a:pt x="52" y="113"/>
                  </a:lnTo>
                  <a:lnTo>
                    <a:pt x="79" y="85"/>
                  </a:lnTo>
                  <a:lnTo>
                    <a:pt x="113" y="56"/>
                  </a:lnTo>
                  <a:lnTo>
                    <a:pt x="154" y="28"/>
                  </a:lnTo>
                  <a:lnTo>
                    <a:pt x="200"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24" name="Freeform 19"/>
            <p:cNvSpPr>
              <a:spLocks/>
            </p:cNvSpPr>
            <p:nvPr userDrawn="1"/>
          </p:nvSpPr>
          <p:spPr bwMode="auto">
            <a:xfrm>
              <a:off x="5338" y="3857"/>
              <a:ext cx="67" cy="149"/>
            </a:xfrm>
            <a:custGeom>
              <a:avLst/>
              <a:gdLst>
                <a:gd name="T0" fmla="*/ 0 w 533"/>
                <a:gd name="T1" fmla="*/ 0 h 1192"/>
                <a:gd name="T2" fmla="*/ 0 w 533"/>
                <a:gd name="T3" fmla="*/ 0 h 1192"/>
                <a:gd name="T4" fmla="*/ 0 w 533"/>
                <a:gd name="T5" fmla="*/ 0 h 1192"/>
                <a:gd name="T6" fmla="*/ 0 w 533"/>
                <a:gd name="T7" fmla="*/ 0 h 1192"/>
                <a:gd name="T8" fmla="*/ 0 w 533"/>
                <a:gd name="T9" fmla="*/ 0 h 1192"/>
                <a:gd name="T10" fmla="*/ 0 w 533"/>
                <a:gd name="T11" fmla="*/ 0 h 1192"/>
                <a:gd name="T12" fmla="*/ 0 w 533"/>
                <a:gd name="T13" fmla="*/ 0 h 1192"/>
                <a:gd name="T14" fmla="*/ 0 w 533"/>
                <a:gd name="T15" fmla="*/ 0 h 1192"/>
                <a:gd name="T16" fmla="*/ 0 w 533"/>
                <a:gd name="T17" fmla="*/ 0 h 1192"/>
                <a:gd name="T18" fmla="*/ 0 w 533"/>
                <a:gd name="T19" fmla="*/ 0 h 1192"/>
                <a:gd name="T20" fmla="*/ 0 w 533"/>
                <a:gd name="T21" fmla="*/ 0 h 1192"/>
                <a:gd name="T22" fmla="*/ 0 w 533"/>
                <a:gd name="T23" fmla="*/ 0 h 1192"/>
                <a:gd name="T24" fmla="*/ 0 w 533"/>
                <a:gd name="T25" fmla="*/ 0 h 1192"/>
                <a:gd name="T26" fmla="*/ 0 w 533"/>
                <a:gd name="T27" fmla="*/ 0 h 1192"/>
                <a:gd name="T28" fmla="*/ 0 w 533"/>
                <a:gd name="T29" fmla="*/ 0 h 1192"/>
                <a:gd name="T30" fmla="*/ 0 w 533"/>
                <a:gd name="T31" fmla="*/ 0 h 1192"/>
                <a:gd name="T32" fmla="*/ 0 w 533"/>
                <a:gd name="T33" fmla="*/ 0 h 1192"/>
                <a:gd name="T34" fmla="*/ 0 w 533"/>
                <a:gd name="T35" fmla="*/ 0 h 1192"/>
                <a:gd name="T36" fmla="*/ 0 w 533"/>
                <a:gd name="T37" fmla="*/ 0 h 1192"/>
                <a:gd name="T38" fmla="*/ 0 w 533"/>
                <a:gd name="T39" fmla="*/ 0 h 1192"/>
                <a:gd name="T40" fmla="*/ 0 w 533"/>
                <a:gd name="T41" fmla="*/ 0 h 1192"/>
                <a:gd name="T42" fmla="*/ 0 w 533"/>
                <a:gd name="T43" fmla="*/ 0 h 1192"/>
                <a:gd name="T44" fmla="*/ 0 w 533"/>
                <a:gd name="T45" fmla="*/ 0 h 1192"/>
                <a:gd name="T46" fmla="*/ 0 w 533"/>
                <a:gd name="T47" fmla="*/ 0 h 1192"/>
                <a:gd name="T48" fmla="*/ 0 w 533"/>
                <a:gd name="T49" fmla="*/ 0 h 1192"/>
                <a:gd name="T50" fmla="*/ 0 w 533"/>
                <a:gd name="T51" fmla="*/ 0 h 1192"/>
                <a:gd name="T52" fmla="*/ 0 w 533"/>
                <a:gd name="T53" fmla="*/ 0 h 1192"/>
                <a:gd name="T54" fmla="*/ 0 w 533"/>
                <a:gd name="T55" fmla="*/ 0 h 1192"/>
                <a:gd name="T56" fmla="*/ 0 w 533"/>
                <a:gd name="T57" fmla="*/ 0 h 1192"/>
                <a:gd name="T58" fmla="*/ 0 w 533"/>
                <a:gd name="T59" fmla="*/ 0 h 1192"/>
                <a:gd name="T60" fmla="*/ 0 w 533"/>
                <a:gd name="T61" fmla="*/ 0 h 1192"/>
                <a:gd name="T62" fmla="*/ 0 w 533"/>
                <a:gd name="T63" fmla="*/ 0 h 1192"/>
                <a:gd name="T64" fmla="*/ 0 w 533"/>
                <a:gd name="T65" fmla="*/ 0 h 1192"/>
                <a:gd name="T66" fmla="*/ 0 w 533"/>
                <a:gd name="T67" fmla="*/ 0 h 1192"/>
                <a:gd name="T68" fmla="*/ 0 w 533"/>
                <a:gd name="T69" fmla="*/ 0 h 1192"/>
                <a:gd name="T70" fmla="*/ 0 w 533"/>
                <a:gd name="T71" fmla="*/ 0 h 1192"/>
                <a:gd name="T72" fmla="*/ 0 w 533"/>
                <a:gd name="T73" fmla="*/ 0 h 1192"/>
                <a:gd name="T74" fmla="*/ 0 w 533"/>
                <a:gd name="T75" fmla="*/ 0 h 1192"/>
                <a:gd name="T76" fmla="*/ 0 w 533"/>
                <a:gd name="T77" fmla="*/ 0 h 1192"/>
                <a:gd name="T78" fmla="*/ 0 w 533"/>
                <a:gd name="T79" fmla="*/ 0 h 1192"/>
                <a:gd name="T80" fmla="*/ 0 w 533"/>
                <a:gd name="T81" fmla="*/ 0 h 1192"/>
                <a:gd name="T82" fmla="*/ 0 w 533"/>
                <a:gd name="T83" fmla="*/ 0 h 1192"/>
                <a:gd name="T84" fmla="*/ 0 w 533"/>
                <a:gd name="T85" fmla="*/ 0 h 1192"/>
                <a:gd name="T86" fmla="*/ 0 w 533"/>
                <a:gd name="T87" fmla="*/ 0 h 1192"/>
                <a:gd name="T88" fmla="*/ 0 w 533"/>
                <a:gd name="T89" fmla="*/ 0 h 1192"/>
                <a:gd name="T90" fmla="*/ 0 w 533"/>
                <a:gd name="T91" fmla="*/ 0 h 1192"/>
                <a:gd name="T92" fmla="*/ 0 w 533"/>
                <a:gd name="T93" fmla="*/ 0 h 1192"/>
                <a:gd name="T94" fmla="*/ 0 w 533"/>
                <a:gd name="T95" fmla="*/ 0 h 1192"/>
                <a:gd name="T96" fmla="*/ 0 w 533"/>
                <a:gd name="T97" fmla="*/ 0 h 1192"/>
                <a:gd name="T98" fmla="*/ 0 w 533"/>
                <a:gd name="T99" fmla="*/ 0 h 1192"/>
                <a:gd name="T100" fmla="*/ 0 w 533"/>
                <a:gd name="T101" fmla="*/ 0 h 1192"/>
                <a:gd name="T102" fmla="*/ 0 w 533"/>
                <a:gd name="T103" fmla="*/ 0 h 1192"/>
                <a:gd name="T104" fmla="*/ 0 w 533"/>
                <a:gd name="T105" fmla="*/ 0 h 1192"/>
                <a:gd name="T106" fmla="*/ 0 w 533"/>
                <a:gd name="T107" fmla="*/ 0 h 1192"/>
                <a:gd name="T108" fmla="*/ 0 w 533"/>
                <a:gd name="T109" fmla="*/ 0 h 1192"/>
                <a:gd name="T110" fmla="*/ 0 w 533"/>
                <a:gd name="T111" fmla="*/ 0 h 1192"/>
                <a:gd name="T112" fmla="*/ 0 w 533"/>
                <a:gd name="T113" fmla="*/ 0 h 1192"/>
                <a:gd name="T114" fmla="*/ 0 w 533"/>
                <a:gd name="T115" fmla="*/ 0 h 1192"/>
                <a:gd name="T116" fmla="*/ 0 w 533"/>
                <a:gd name="T117" fmla="*/ 0 h 1192"/>
                <a:gd name="T118" fmla="*/ 0 w 533"/>
                <a:gd name="T119" fmla="*/ 0 h 1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3" h="1192">
                  <a:moveTo>
                    <a:pt x="443" y="0"/>
                  </a:moveTo>
                  <a:lnTo>
                    <a:pt x="450" y="19"/>
                  </a:lnTo>
                  <a:lnTo>
                    <a:pt x="451" y="21"/>
                  </a:lnTo>
                  <a:lnTo>
                    <a:pt x="454" y="30"/>
                  </a:lnTo>
                  <a:lnTo>
                    <a:pt x="458" y="44"/>
                  </a:lnTo>
                  <a:lnTo>
                    <a:pt x="464" y="63"/>
                  </a:lnTo>
                  <a:lnTo>
                    <a:pt x="470" y="86"/>
                  </a:lnTo>
                  <a:lnTo>
                    <a:pt x="478" y="114"/>
                  </a:lnTo>
                  <a:lnTo>
                    <a:pt x="485" y="147"/>
                  </a:lnTo>
                  <a:lnTo>
                    <a:pt x="493" y="183"/>
                  </a:lnTo>
                  <a:lnTo>
                    <a:pt x="502" y="222"/>
                  </a:lnTo>
                  <a:lnTo>
                    <a:pt x="509" y="266"/>
                  </a:lnTo>
                  <a:lnTo>
                    <a:pt x="516" y="313"/>
                  </a:lnTo>
                  <a:lnTo>
                    <a:pt x="522" y="361"/>
                  </a:lnTo>
                  <a:lnTo>
                    <a:pt x="491" y="394"/>
                  </a:lnTo>
                  <a:lnTo>
                    <a:pt x="457" y="427"/>
                  </a:lnTo>
                  <a:lnTo>
                    <a:pt x="421" y="460"/>
                  </a:lnTo>
                  <a:lnTo>
                    <a:pt x="414" y="414"/>
                  </a:lnTo>
                  <a:lnTo>
                    <a:pt x="407" y="373"/>
                  </a:lnTo>
                  <a:lnTo>
                    <a:pt x="401" y="335"/>
                  </a:lnTo>
                  <a:lnTo>
                    <a:pt x="395" y="303"/>
                  </a:lnTo>
                  <a:lnTo>
                    <a:pt x="377" y="323"/>
                  </a:lnTo>
                  <a:lnTo>
                    <a:pt x="361" y="340"/>
                  </a:lnTo>
                  <a:lnTo>
                    <a:pt x="347" y="354"/>
                  </a:lnTo>
                  <a:lnTo>
                    <a:pt x="334" y="368"/>
                  </a:lnTo>
                  <a:lnTo>
                    <a:pt x="321" y="381"/>
                  </a:lnTo>
                  <a:lnTo>
                    <a:pt x="306" y="395"/>
                  </a:lnTo>
                  <a:lnTo>
                    <a:pt x="292" y="410"/>
                  </a:lnTo>
                  <a:lnTo>
                    <a:pt x="298" y="452"/>
                  </a:lnTo>
                  <a:lnTo>
                    <a:pt x="303" y="498"/>
                  </a:lnTo>
                  <a:lnTo>
                    <a:pt x="308" y="549"/>
                  </a:lnTo>
                  <a:lnTo>
                    <a:pt x="268" y="579"/>
                  </a:lnTo>
                  <a:lnTo>
                    <a:pt x="229" y="607"/>
                  </a:lnTo>
                  <a:lnTo>
                    <a:pt x="191" y="632"/>
                  </a:lnTo>
                  <a:lnTo>
                    <a:pt x="193" y="660"/>
                  </a:lnTo>
                  <a:lnTo>
                    <a:pt x="195" y="684"/>
                  </a:lnTo>
                  <a:lnTo>
                    <a:pt x="196" y="705"/>
                  </a:lnTo>
                  <a:lnTo>
                    <a:pt x="198" y="725"/>
                  </a:lnTo>
                  <a:lnTo>
                    <a:pt x="199" y="748"/>
                  </a:lnTo>
                  <a:lnTo>
                    <a:pt x="202" y="772"/>
                  </a:lnTo>
                  <a:lnTo>
                    <a:pt x="208" y="769"/>
                  </a:lnTo>
                  <a:lnTo>
                    <a:pt x="218" y="762"/>
                  </a:lnTo>
                  <a:lnTo>
                    <a:pt x="233" y="753"/>
                  </a:lnTo>
                  <a:lnTo>
                    <a:pt x="250" y="741"/>
                  </a:lnTo>
                  <a:lnTo>
                    <a:pt x="271" y="729"/>
                  </a:lnTo>
                  <a:lnTo>
                    <a:pt x="294" y="713"/>
                  </a:lnTo>
                  <a:lnTo>
                    <a:pt x="319" y="698"/>
                  </a:lnTo>
                  <a:lnTo>
                    <a:pt x="321" y="757"/>
                  </a:lnTo>
                  <a:lnTo>
                    <a:pt x="321" y="814"/>
                  </a:lnTo>
                  <a:lnTo>
                    <a:pt x="321" y="866"/>
                  </a:lnTo>
                  <a:lnTo>
                    <a:pt x="327" y="862"/>
                  </a:lnTo>
                  <a:lnTo>
                    <a:pt x="338" y="857"/>
                  </a:lnTo>
                  <a:lnTo>
                    <a:pt x="350" y="848"/>
                  </a:lnTo>
                  <a:lnTo>
                    <a:pt x="366" y="839"/>
                  </a:lnTo>
                  <a:lnTo>
                    <a:pt x="382" y="826"/>
                  </a:lnTo>
                  <a:lnTo>
                    <a:pt x="400" y="813"/>
                  </a:lnTo>
                  <a:lnTo>
                    <a:pt x="417" y="798"/>
                  </a:lnTo>
                  <a:lnTo>
                    <a:pt x="434" y="782"/>
                  </a:lnTo>
                  <a:lnTo>
                    <a:pt x="437" y="744"/>
                  </a:lnTo>
                  <a:lnTo>
                    <a:pt x="438" y="704"/>
                  </a:lnTo>
                  <a:lnTo>
                    <a:pt x="437" y="662"/>
                  </a:lnTo>
                  <a:lnTo>
                    <a:pt x="435" y="619"/>
                  </a:lnTo>
                  <a:lnTo>
                    <a:pt x="458" y="603"/>
                  </a:lnTo>
                  <a:lnTo>
                    <a:pt x="478" y="589"/>
                  </a:lnTo>
                  <a:lnTo>
                    <a:pt x="496" y="574"/>
                  </a:lnTo>
                  <a:lnTo>
                    <a:pt x="512" y="562"/>
                  </a:lnTo>
                  <a:lnTo>
                    <a:pt x="523" y="551"/>
                  </a:lnTo>
                  <a:lnTo>
                    <a:pt x="533" y="543"/>
                  </a:lnTo>
                  <a:lnTo>
                    <a:pt x="533" y="553"/>
                  </a:lnTo>
                  <a:lnTo>
                    <a:pt x="531" y="623"/>
                  </a:lnTo>
                  <a:lnTo>
                    <a:pt x="526" y="695"/>
                  </a:lnTo>
                  <a:lnTo>
                    <a:pt x="518" y="767"/>
                  </a:lnTo>
                  <a:lnTo>
                    <a:pt x="505" y="841"/>
                  </a:lnTo>
                  <a:lnTo>
                    <a:pt x="505" y="842"/>
                  </a:lnTo>
                  <a:lnTo>
                    <a:pt x="492" y="885"/>
                  </a:lnTo>
                  <a:lnTo>
                    <a:pt x="478" y="923"/>
                  </a:lnTo>
                  <a:lnTo>
                    <a:pt x="462" y="955"/>
                  </a:lnTo>
                  <a:lnTo>
                    <a:pt x="444" y="984"/>
                  </a:lnTo>
                  <a:lnTo>
                    <a:pt x="425" y="1009"/>
                  </a:lnTo>
                  <a:lnTo>
                    <a:pt x="404" y="1031"/>
                  </a:lnTo>
                  <a:lnTo>
                    <a:pt x="377" y="1055"/>
                  </a:lnTo>
                  <a:lnTo>
                    <a:pt x="347" y="1077"/>
                  </a:lnTo>
                  <a:lnTo>
                    <a:pt x="314" y="1096"/>
                  </a:lnTo>
                  <a:lnTo>
                    <a:pt x="277" y="1117"/>
                  </a:lnTo>
                  <a:lnTo>
                    <a:pt x="239" y="1140"/>
                  </a:lnTo>
                  <a:lnTo>
                    <a:pt x="189" y="1167"/>
                  </a:lnTo>
                  <a:lnTo>
                    <a:pt x="141" y="1192"/>
                  </a:lnTo>
                  <a:lnTo>
                    <a:pt x="151" y="1136"/>
                  </a:lnTo>
                  <a:lnTo>
                    <a:pt x="156" y="1079"/>
                  </a:lnTo>
                  <a:lnTo>
                    <a:pt x="158" y="1021"/>
                  </a:lnTo>
                  <a:lnTo>
                    <a:pt x="156" y="951"/>
                  </a:lnTo>
                  <a:lnTo>
                    <a:pt x="148" y="884"/>
                  </a:lnTo>
                  <a:lnTo>
                    <a:pt x="134" y="818"/>
                  </a:lnTo>
                  <a:lnTo>
                    <a:pt x="116" y="754"/>
                  </a:lnTo>
                  <a:lnTo>
                    <a:pt x="94" y="693"/>
                  </a:lnTo>
                  <a:lnTo>
                    <a:pt x="67" y="632"/>
                  </a:lnTo>
                  <a:lnTo>
                    <a:pt x="35" y="575"/>
                  </a:lnTo>
                  <a:lnTo>
                    <a:pt x="0" y="520"/>
                  </a:lnTo>
                  <a:lnTo>
                    <a:pt x="42" y="489"/>
                  </a:lnTo>
                  <a:lnTo>
                    <a:pt x="81" y="456"/>
                  </a:lnTo>
                  <a:lnTo>
                    <a:pt x="119" y="421"/>
                  </a:lnTo>
                  <a:lnTo>
                    <a:pt x="155" y="384"/>
                  </a:lnTo>
                  <a:lnTo>
                    <a:pt x="189" y="348"/>
                  </a:lnTo>
                  <a:lnTo>
                    <a:pt x="222" y="312"/>
                  </a:lnTo>
                  <a:lnTo>
                    <a:pt x="252" y="275"/>
                  </a:lnTo>
                  <a:lnTo>
                    <a:pt x="281" y="240"/>
                  </a:lnTo>
                  <a:lnTo>
                    <a:pt x="307" y="206"/>
                  </a:lnTo>
                  <a:lnTo>
                    <a:pt x="332" y="173"/>
                  </a:lnTo>
                  <a:lnTo>
                    <a:pt x="354" y="141"/>
                  </a:lnTo>
                  <a:lnTo>
                    <a:pt x="374" y="113"/>
                  </a:lnTo>
                  <a:lnTo>
                    <a:pt x="390" y="87"/>
                  </a:lnTo>
                  <a:lnTo>
                    <a:pt x="405" y="66"/>
                  </a:lnTo>
                  <a:lnTo>
                    <a:pt x="416" y="47"/>
                  </a:lnTo>
                  <a:lnTo>
                    <a:pt x="426" y="32"/>
                  </a:lnTo>
                  <a:lnTo>
                    <a:pt x="429" y="27"/>
                  </a:lnTo>
                  <a:lnTo>
                    <a:pt x="431" y="23"/>
                  </a:lnTo>
                  <a:lnTo>
                    <a:pt x="433" y="20"/>
                  </a:lnTo>
                  <a:lnTo>
                    <a:pt x="434" y="18"/>
                  </a:lnTo>
                  <a:lnTo>
                    <a:pt x="434" y="17"/>
                  </a:lnTo>
                  <a:lnTo>
                    <a:pt x="443"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grpSp>
      <p:sp>
        <p:nvSpPr>
          <p:cNvPr id="13314" name="Rectangle 1026"/>
          <p:cNvSpPr>
            <a:spLocks noGrp="1" noChangeArrowheads="1"/>
          </p:cNvSpPr>
          <p:nvPr>
            <p:ph type="ctrTitle"/>
          </p:nvPr>
        </p:nvSpPr>
        <p:spPr>
          <a:xfrm>
            <a:off x="467544" y="758286"/>
            <a:ext cx="8136904" cy="688984"/>
          </a:xfrm>
        </p:spPr>
        <p:txBody>
          <a:bodyPr/>
          <a:lstStyle>
            <a:lvl1pPr algn="l">
              <a:defRPr sz="4400" b="1" baseline="0">
                <a:solidFill>
                  <a:srgbClr val="009973"/>
                </a:solidFill>
              </a:defRPr>
            </a:lvl1pPr>
          </a:lstStyle>
          <a:p>
            <a:pPr lvl="0"/>
            <a:r>
              <a:rPr lang="de-DE" altLang="de-DE" noProof="0" smtClean="0"/>
              <a:t>Titelmasterformat durch Klicken bearbeiten</a:t>
            </a:r>
            <a:endParaRPr lang="de-DE" altLang="de-DE" noProof="0" dirty="0" smtClean="0"/>
          </a:p>
        </p:txBody>
      </p:sp>
      <p:sp>
        <p:nvSpPr>
          <p:cNvPr id="13315" name="Rectangle 1027"/>
          <p:cNvSpPr>
            <a:spLocks noGrp="1" noChangeArrowheads="1"/>
          </p:cNvSpPr>
          <p:nvPr>
            <p:ph type="subTitle" idx="1"/>
          </p:nvPr>
        </p:nvSpPr>
        <p:spPr bwMode="auto">
          <a:xfrm>
            <a:off x="467544" y="1556792"/>
            <a:ext cx="8136904" cy="7599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a:buFontTx/>
              <a:buNone/>
              <a:defRPr sz="2600" b="0" baseline="0">
                <a:solidFill>
                  <a:srgbClr val="009973"/>
                </a:solidFill>
              </a:defRPr>
            </a:lvl1pPr>
          </a:lstStyle>
          <a:p>
            <a:r>
              <a:rPr lang="de-DE" altLang="de-DE" smtClean="0"/>
              <a:t>Formatvorlage des Untertitelmasters durch Klicken bearbeiten</a:t>
            </a:r>
            <a:endParaRPr lang="de-CH" altLang="de-DE" dirty="0" smtClean="0"/>
          </a:p>
        </p:txBody>
      </p:sp>
      <p:sp>
        <p:nvSpPr>
          <p:cNvPr id="3" name="Bildplatzhalter 2"/>
          <p:cNvSpPr>
            <a:spLocks noGrp="1"/>
          </p:cNvSpPr>
          <p:nvPr>
            <p:ph type="pic" sz="quarter" idx="10"/>
          </p:nvPr>
        </p:nvSpPr>
        <p:spPr>
          <a:xfrm>
            <a:off x="0" y="2636912"/>
            <a:ext cx="9144000" cy="2761654"/>
          </a:xfrm>
          <a:prstGeom prst="rect">
            <a:avLst/>
          </a:prstGeom>
        </p:spPr>
        <p:txBody>
          <a:bodyPr rtlCol="0">
            <a:normAutofit/>
          </a:bodyPr>
          <a:lstStyle>
            <a:lvl1pPr marL="0" indent="0">
              <a:buNone/>
              <a:defRPr/>
            </a:lvl1pPr>
          </a:lstStyle>
          <a:p>
            <a:pPr lvl="0"/>
            <a:r>
              <a:rPr lang="de-DE" noProof="0" smtClean="0"/>
              <a:t>Bild durch Klicken auf Symbol hinzufügen</a:t>
            </a:r>
            <a:endParaRPr lang="de-CH" noProof="0" dirty="0" smtClean="0"/>
          </a:p>
        </p:txBody>
      </p:sp>
      <p:sp>
        <p:nvSpPr>
          <p:cNvPr id="25" name="Textfeld 24"/>
          <p:cNvSpPr txBox="1"/>
          <p:nvPr userDrawn="1"/>
        </p:nvSpPr>
        <p:spPr>
          <a:xfrm>
            <a:off x="630000" y="6531984"/>
            <a:ext cx="2143150" cy="230832"/>
          </a:xfrm>
          <a:prstGeom prst="rect">
            <a:avLst/>
          </a:prstGeom>
          <a:noFill/>
        </p:spPr>
        <p:txBody>
          <a:bodyPr wrap="square" lIns="90000" rIns="90000" rtlCol="0" anchor="ctr" anchorCtr="0">
            <a:spAutoFit/>
          </a:bodyPr>
          <a:lstStyle/>
          <a:p>
            <a:pPr algn="l"/>
            <a:r>
              <a:rPr lang="de-CH" sz="900" dirty="0" smtClean="0">
                <a:solidFill>
                  <a:schemeClr val="tx1">
                    <a:lumMod val="50000"/>
                    <a:lumOff val="50000"/>
                  </a:schemeClr>
                </a:solidFill>
              </a:rPr>
              <a:t>© 2016</a:t>
            </a:r>
            <a:r>
              <a:rPr lang="de-CH" sz="900" baseline="0" dirty="0" smtClean="0">
                <a:solidFill>
                  <a:schemeClr val="tx1">
                    <a:lumMod val="50000"/>
                    <a:lumOff val="50000"/>
                  </a:schemeClr>
                </a:solidFill>
              </a:rPr>
              <a:t>  </a:t>
            </a:r>
            <a:r>
              <a:rPr lang="de-DE" sz="900" dirty="0" err="1" smtClean="0">
                <a:solidFill>
                  <a:schemeClr val="tx1">
                    <a:lumMod val="50000"/>
                    <a:lumOff val="50000"/>
                  </a:schemeClr>
                </a:solidFill>
              </a:rPr>
              <a:t>FiBL</a:t>
            </a:r>
            <a:r>
              <a:rPr lang="de-DE" sz="900" dirty="0" smtClean="0">
                <a:solidFill>
                  <a:schemeClr val="tx1">
                    <a:lumMod val="50000"/>
                    <a:lumOff val="50000"/>
                  </a:schemeClr>
                </a:solidFill>
              </a:rPr>
              <a:t>,</a:t>
            </a:r>
            <a:r>
              <a:rPr lang="de-DE" sz="900" baseline="0" dirty="0" smtClean="0">
                <a:solidFill>
                  <a:schemeClr val="tx1">
                    <a:lumMod val="50000"/>
                    <a:lumOff val="50000"/>
                  </a:schemeClr>
                </a:solidFill>
              </a:rPr>
              <a:t> Bio Suisse</a:t>
            </a:r>
            <a:endParaRPr lang="de-CH" sz="900" dirty="0">
              <a:solidFill>
                <a:schemeClr val="tx1">
                  <a:lumMod val="50000"/>
                  <a:lumOff val="50000"/>
                </a:schemeClr>
              </a:solidFill>
            </a:endParaRPr>
          </a:p>
        </p:txBody>
      </p:sp>
    </p:spTree>
    <p:extLst>
      <p:ext uri="{BB962C8B-B14F-4D97-AF65-F5344CB8AC3E}">
        <p14:creationId xmlns:p14="http://schemas.microsoft.com/office/powerpoint/2010/main" val="2811009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28650" y="2961674"/>
            <a:ext cx="3888834" cy="3084549"/>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4572000" y="2961674"/>
            <a:ext cx="3952096" cy="3084549"/>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4178529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201874"/>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279777"/>
            <a:ext cx="3888834" cy="275944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08733"/>
            <a:ext cx="3952096" cy="273748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27"/>
          </p:nvPr>
        </p:nvSpPr>
        <p:spPr>
          <a:xfrm>
            <a:off x="598517" y="2818796"/>
            <a:ext cx="3901476" cy="394180"/>
          </a:xfrm>
        </p:spPr>
        <p:txBody>
          <a:bodyPr/>
          <a:lstStyle>
            <a:lvl2pPr marL="360000" indent="-288000">
              <a:defRPr/>
            </a:lvl2pPr>
          </a:lstStyle>
          <a:p>
            <a:pPr lvl="0"/>
            <a:r>
              <a:rPr lang="de-DE" dirty="0" smtClean="0"/>
              <a:t>Textmasterformat bearbeiten</a:t>
            </a:r>
          </a:p>
        </p:txBody>
      </p:sp>
      <p:sp>
        <p:nvSpPr>
          <p:cNvPr id="12" name="Inhaltsplatzhalter 3"/>
          <p:cNvSpPr>
            <a:spLocks noGrp="1"/>
          </p:cNvSpPr>
          <p:nvPr>
            <p:ph sz="quarter" idx="28"/>
          </p:nvPr>
        </p:nvSpPr>
        <p:spPr>
          <a:xfrm>
            <a:off x="4572000" y="2833274"/>
            <a:ext cx="3943350" cy="394180"/>
          </a:xfrm>
        </p:spPr>
        <p:txBody>
          <a:bodyPr/>
          <a:lstStyle>
            <a:lvl2pPr marL="360000" indent="-288000">
              <a:defRPr/>
            </a:lvl2pPr>
          </a:lstStyle>
          <a:p>
            <a:pPr lvl="0"/>
            <a:r>
              <a:rPr lang="de-DE" dirty="0" smtClean="0"/>
              <a:t>Textmasterformat bearbeiten</a:t>
            </a:r>
          </a:p>
        </p:txBody>
      </p:sp>
      <p:sp>
        <p:nvSpPr>
          <p:cNvPr id="3" name="Fußzeilenplatzhalter 2"/>
          <p:cNvSpPr>
            <a:spLocks noGrp="1"/>
          </p:cNvSpPr>
          <p:nvPr>
            <p:ph type="ftr" sz="quarter" idx="29"/>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777361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74007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356992"/>
            <a:ext cx="3888834" cy="267987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56992"/>
            <a:ext cx="3952096" cy="2689231"/>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702768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3091201"/>
            <a:ext cx="7908954" cy="2955021"/>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44292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351113"/>
            <a:ext cx="1711102" cy="169510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5142" y="4351113"/>
            <a:ext cx="6112336" cy="1695109"/>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06396" y="1562417"/>
            <a:ext cx="7908954" cy="271406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676514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2708919"/>
            <a:ext cx="7908954" cy="3337303"/>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500093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711104"/>
            <a:ext cx="1711102" cy="1327443"/>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8473" y="4718780"/>
            <a:ext cx="6112336" cy="132744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21896" y="1528136"/>
            <a:ext cx="7908954" cy="309634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944150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0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1" name="Inhaltsplatzhalter 3"/>
          <p:cNvSpPr>
            <a:spLocks noGrp="1"/>
          </p:cNvSpPr>
          <p:nvPr>
            <p:ph sz="quarter" idx="60"/>
          </p:nvPr>
        </p:nvSpPr>
        <p:spPr>
          <a:xfrm>
            <a:off x="618472" y="4718780"/>
            <a:ext cx="7912377" cy="132744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21896" y="1528136"/>
            <a:ext cx="7908954" cy="309634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1790123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3861084"/>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480417"/>
            <a:ext cx="3887217" cy="565806"/>
          </a:xfrm>
        </p:spPr>
        <p:txBody>
          <a:bodyPr/>
          <a:lstStyle>
            <a:lvl1pPr>
              <a:defRPr sz="1600"/>
            </a:lvl1pPr>
            <a:lvl2pPr marL="342900" indent="0">
              <a:buNone/>
              <a:defRPr sz="1800"/>
            </a:lvl2pPr>
          </a:lstStyle>
          <a:p>
            <a:pPr lvl="0"/>
            <a:r>
              <a:rPr lang="de-DE" dirty="0" smtClean="0"/>
              <a:t>Textmasterformat bearbeiten</a:t>
            </a:r>
          </a:p>
        </p:txBody>
      </p:sp>
      <p:sp>
        <p:nvSpPr>
          <p:cNvPr id="25" name="Textplatzhalter 7"/>
          <p:cNvSpPr>
            <a:spLocks noGrp="1"/>
          </p:cNvSpPr>
          <p:nvPr>
            <p:ph type="body" sz="quarter" idx="42"/>
          </p:nvPr>
        </p:nvSpPr>
        <p:spPr>
          <a:xfrm>
            <a:off x="4637254" y="5480417"/>
            <a:ext cx="3887217" cy="565806"/>
          </a:xfrm>
        </p:spPr>
        <p:txBody>
          <a:bodyPr/>
          <a:lstStyle>
            <a:lvl1pPr>
              <a:defRPr sz="1600"/>
            </a:lvl1pPr>
            <a:lvl2pPr marL="342900" indent="0">
              <a:buNone/>
              <a:defRPr sz="1800"/>
            </a:lvl2pPr>
          </a:lstStyle>
          <a:p>
            <a:pPr lvl="0"/>
            <a:r>
              <a:rPr lang="de-DE" smtClean="0"/>
              <a:t>Textmasterformat bearbeiten</a:t>
            </a:r>
          </a:p>
        </p:txBody>
      </p:sp>
      <p:sp>
        <p:nvSpPr>
          <p:cNvPr id="15" name="Inhaltsplatzhalter 3"/>
          <p:cNvSpPr>
            <a:spLocks noGrp="1"/>
          </p:cNvSpPr>
          <p:nvPr>
            <p:ph sz="quarter" idx="45"/>
          </p:nvPr>
        </p:nvSpPr>
        <p:spPr>
          <a:xfrm>
            <a:off x="4619012" y="1543199"/>
            <a:ext cx="3896338" cy="386108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4829751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4503024"/>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4619012" y="1543199"/>
            <a:ext cx="3896338" cy="450302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12701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17"/>
          </p:nvPr>
        </p:nvSpPr>
        <p:spPr>
          <a:xfrm>
            <a:off x="628650" y="1571397"/>
            <a:ext cx="7886700" cy="447482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5" name="Fußzeilenplatzhalter 4"/>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63101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302458"/>
            <a:ext cx="3887217" cy="342566"/>
          </a:xfrm>
        </p:spPr>
        <p:txBody>
          <a:bodyPr/>
          <a:lstStyle>
            <a:lvl1pPr algn="l">
              <a:defRPr sz="1600"/>
            </a:lvl1pPr>
            <a:lvl2pPr marL="342900" indent="0">
              <a:buNone/>
              <a:defRPr sz="18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19" name="Inhaltsplatzhalter 3"/>
          <p:cNvSpPr>
            <a:spLocks noGrp="1"/>
          </p:cNvSpPr>
          <p:nvPr>
            <p:ph sz="quarter" idx="39"/>
          </p:nvPr>
        </p:nvSpPr>
        <p:spPr>
          <a:xfrm>
            <a:off x="621896"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Textplatzhalter 7"/>
          <p:cNvSpPr>
            <a:spLocks noGrp="1"/>
          </p:cNvSpPr>
          <p:nvPr>
            <p:ph type="body" sz="quarter" idx="40"/>
          </p:nvPr>
        </p:nvSpPr>
        <p:spPr>
          <a:xfrm>
            <a:off x="4628133" y="3302458"/>
            <a:ext cx="3887217" cy="342566"/>
          </a:xfrm>
        </p:spPr>
        <p:txBody>
          <a:bodyPr/>
          <a:lstStyle>
            <a:lvl1pPr>
              <a:defRPr sz="1600"/>
            </a:lvl1pPr>
            <a:lvl2pPr marL="342900" indent="0">
              <a:buNone/>
              <a:defRPr sz="1800"/>
            </a:lvl2pPr>
          </a:lstStyle>
          <a:p>
            <a:pPr lvl="0"/>
            <a:r>
              <a:rPr lang="de-DE" smtClean="0"/>
              <a:t>Textmasterformat bearbeiten</a:t>
            </a:r>
          </a:p>
        </p:txBody>
      </p:sp>
      <p:sp>
        <p:nvSpPr>
          <p:cNvPr id="21" name="Inhaltsplatzhalter 3"/>
          <p:cNvSpPr>
            <a:spLocks noGrp="1"/>
          </p:cNvSpPr>
          <p:nvPr>
            <p:ph sz="quarter" idx="41"/>
          </p:nvPr>
        </p:nvSpPr>
        <p:spPr>
          <a:xfrm>
            <a:off x="4628133"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5" name="Textplatzhalter 7"/>
          <p:cNvSpPr>
            <a:spLocks noGrp="1"/>
          </p:cNvSpPr>
          <p:nvPr>
            <p:ph type="body" sz="quarter" idx="42"/>
          </p:nvPr>
        </p:nvSpPr>
        <p:spPr>
          <a:xfrm>
            <a:off x="4637254"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26" name="Inhaltsplatzhalter 3"/>
          <p:cNvSpPr>
            <a:spLocks noGrp="1"/>
          </p:cNvSpPr>
          <p:nvPr>
            <p:ph sz="quarter" idx="43"/>
          </p:nvPr>
        </p:nvSpPr>
        <p:spPr>
          <a:xfrm>
            <a:off x="4637254"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9370707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39"/>
          </p:nvPr>
        </p:nvSpPr>
        <p:spPr>
          <a:xfrm>
            <a:off x="621896" y="3721158"/>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1" name="Inhaltsplatzhalter 3"/>
          <p:cNvSpPr>
            <a:spLocks noGrp="1"/>
          </p:cNvSpPr>
          <p:nvPr>
            <p:ph sz="quarter" idx="41"/>
          </p:nvPr>
        </p:nvSpPr>
        <p:spPr>
          <a:xfrm>
            <a:off x="4628133" y="1543199"/>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26" name="Inhaltsplatzhalter 3"/>
          <p:cNvSpPr>
            <a:spLocks noGrp="1"/>
          </p:cNvSpPr>
          <p:nvPr>
            <p:ph sz="quarter" idx="43"/>
          </p:nvPr>
        </p:nvSpPr>
        <p:spPr>
          <a:xfrm>
            <a:off x="4637254" y="3721158"/>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611560" y="1543199"/>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751791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1" name="Inhaltsplatzhalter 3"/>
          <p:cNvSpPr>
            <a:spLocks noGrp="1"/>
          </p:cNvSpPr>
          <p:nvPr>
            <p:ph sz="quarter" idx="41"/>
          </p:nvPr>
        </p:nvSpPr>
        <p:spPr>
          <a:xfrm>
            <a:off x="5220072" y="1543199"/>
            <a:ext cx="3295278"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26" name="Inhaltsplatzhalter 3"/>
          <p:cNvSpPr>
            <a:spLocks noGrp="1"/>
          </p:cNvSpPr>
          <p:nvPr>
            <p:ph sz="quarter" idx="43"/>
          </p:nvPr>
        </p:nvSpPr>
        <p:spPr>
          <a:xfrm>
            <a:off x="5220072" y="3721158"/>
            <a:ext cx="3304399"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611560" y="1543198"/>
            <a:ext cx="4536504" cy="4262065"/>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5695845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7" name="Textplatzhalter 7"/>
          <p:cNvSpPr>
            <a:spLocks noGrp="1"/>
          </p:cNvSpPr>
          <p:nvPr>
            <p:ph type="body" sz="quarter" idx="46"/>
          </p:nvPr>
        </p:nvSpPr>
        <p:spPr>
          <a:xfrm>
            <a:off x="3300908"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9" name="Textplatzhalter 7"/>
          <p:cNvSpPr>
            <a:spLocks noGrp="1"/>
          </p:cNvSpPr>
          <p:nvPr>
            <p:ph type="body" sz="quarter" idx="48"/>
          </p:nvPr>
        </p:nvSpPr>
        <p:spPr>
          <a:xfrm>
            <a:off x="5989041"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41" name="Textplatzhalter 7"/>
          <p:cNvSpPr>
            <a:spLocks noGrp="1"/>
          </p:cNvSpPr>
          <p:nvPr>
            <p:ph type="body" sz="quarter" idx="50"/>
          </p:nvPr>
        </p:nvSpPr>
        <p:spPr>
          <a:xfrm>
            <a:off x="612775"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3" name="Textplatzhalter 7"/>
          <p:cNvSpPr>
            <a:spLocks noGrp="1"/>
          </p:cNvSpPr>
          <p:nvPr>
            <p:ph type="body" sz="quarter" idx="52"/>
          </p:nvPr>
        </p:nvSpPr>
        <p:spPr>
          <a:xfrm>
            <a:off x="3300908"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5" name="Textplatzhalter 7"/>
          <p:cNvSpPr>
            <a:spLocks noGrp="1"/>
          </p:cNvSpPr>
          <p:nvPr>
            <p:ph type="body" sz="quarter" idx="54"/>
          </p:nvPr>
        </p:nvSpPr>
        <p:spPr>
          <a:xfrm>
            <a:off x="5989041"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18" name="Inhaltsplatzhalter 3"/>
          <p:cNvSpPr>
            <a:spLocks noGrp="1"/>
          </p:cNvSpPr>
          <p:nvPr>
            <p:ph sz="quarter" idx="17"/>
          </p:nvPr>
        </p:nvSpPr>
        <p:spPr>
          <a:xfrm>
            <a:off x="612775"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3313030"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58"/>
          </p:nvPr>
        </p:nvSpPr>
        <p:spPr>
          <a:xfrm>
            <a:off x="5989041"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59"/>
          </p:nvPr>
        </p:nvSpPr>
        <p:spPr>
          <a:xfrm>
            <a:off x="612774" y="3701920"/>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60"/>
          </p:nvPr>
        </p:nvSpPr>
        <p:spPr>
          <a:xfrm>
            <a:off x="3300908" y="37108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4" name="Inhaltsplatzhalter 3"/>
          <p:cNvSpPr>
            <a:spLocks noGrp="1"/>
          </p:cNvSpPr>
          <p:nvPr>
            <p:ph sz="quarter" idx="61"/>
          </p:nvPr>
        </p:nvSpPr>
        <p:spPr>
          <a:xfrm>
            <a:off x="5989041" y="37165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05440219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954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1" name="Inhaltsplatzhalter 3"/>
          <p:cNvSpPr>
            <a:spLocks noGrp="1"/>
          </p:cNvSpPr>
          <p:nvPr>
            <p:ph sz="quarter" idx="17"/>
          </p:nvPr>
        </p:nvSpPr>
        <p:spPr>
          <a:xfrm>
            <a:off x="612775" y="1543199"/>
            <a:ext cx="2591073" cy="2100450"/>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4"/>
          </p:nvPr>
        </p:nvSpPr>
        <p:spPr>
          <a:xfrm>
            <a:off x="3275856" y="3746943"/>
            <a:ext cx="5239493" cy="2055104"/>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5"/>
          </p:nvPr>
        </p:nvSpPr>
        <p:spPr>
          <a:xfrm>
            <a:off x="3275856" y="1543199"/>
            <a:ext cx="5239493" cy="2106674"/>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6"/>
          </p:nvPr>
        </p:nvSpPr>
        <p:spPr>
          <a:xfrm>
            <a:off x="621896" y="3740719"/>
            <a:ext cx="2581952" cy="2061328"/>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5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61171299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2" name="Inhaltsplatzhalter 3"/>
          <p:cNvSpPr>
            <a:spLocks noGrp="1"/>
          </p:cNvSpPr>
          <p:nvPr>
            <p:ph sz="quarter" idx="17"/>
          </p:nvPr>
        </p:nvSpPr>
        <p:spPr>
          <a:xfrm>
            <a:off x="2893699" y="154319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3"/>
          </p:nvPr>
        </p:nvSpPr>
        <p:spPr>
          <a:xfrm>
            <a:off x="615142" y="154319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4"/>
          </p:nvPr>
        </p:nvSpPr>
        <p:spPr>
          <a:xfrm>
            <a:off x="2900453" y="298418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5"/>
          </p:nvPr>
        </p:nvSpPr>
        <p:spPr>
          <a:xfrm>
            <a:off x="615142" y="298418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6"/>
          </p:nvPr>
        </p:nvSpPr>
        <p:spPr>
          <a:xfrm>
            <a:off x="2900453" y="4425180"/>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621896" y="4425179"/>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5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446851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7" name="Inhaltsplatzhalter 3"/>
          <p:cNvSpPr>
            <a:spLocks noGrp="1"/>
          </p:cNvSpPr>
          <p:nvPr>
            <p:ph sz="quarter" idx="57"/>
          </p:nvPr>
        </p:nvSpPr>
        <p:spPr>
          <a:xfrm>
            <a:off x="4657271" y="4534181"/>
            <a:ext cx="3871588" cy="1512042"/>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8"/>
          </p:nvPr>
        </p:nvSpPr>
        <p:spPr>
          <a:xfrm>
            <a:off x="4644008"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9"/>
          </p:nvPr>
        </p:nvSpPr>
        <p:spPr>
          <a:xfrm>
            <a:off x="641912" y="4534181"/>
            <a:ext cx="3871588" cy="1512042"/>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28650"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1"/>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0611629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925221"/>
            <a:ext cx="3884850" cy="3121002"/>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925221"/>
            <a:ext cx="3884850" cy="312100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533121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9"/>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284849"/>
            <a:ext cx="3884850" cy="3761374"/>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661667"/>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284849"/>
            <a:ext cx="3884850" cy="376137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20577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2551310"/>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3284983"/>
            <a:ext cx="3884850" cy="2741732"/>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3"/>
          </p:nvPr>
        </p:nvSpPr>
        <p:spPr>
          <a:xfrm>
            <a:off x="615142" y="1547567"/>
            <a:ext cx="7900208" cy="92375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64"/>
          </p:nvPr>
        </p:nvSpPr>
        <p:spPr>
          <a:xfrm>
            <a:off x="4643762" y="2570818"/>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65"/>
          </p:nvPr>
        </p:nvSpPr>
        <p:spPr>
          <a:xfrm>
            <a:off x="4643762" y="3304491"/>
            <a:ext cx="3884850" cy="274173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606118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9"/>
            <a:ext cx="4934372"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5652120" y="1543199"/>
            <a:ext cx="2863230"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5011115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59"/>
          </p:nvPr>
        </p:nvSpPr>
        <p:spPr>
          <a:xfrm>
            <a:off x="605204" y="1575298"/>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79"/>
          </p:nvPr>
        </p:nvSpPr>
        <p:spPr>
          <a:xfrm>
            <a:off x="3296960" y="1575297"/>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0"/>
          </p:nvPr>
        </p:nvSpPr>
        <p:spPr>
          <a:xfrm>
            <a:off x="5988716" y="158737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1"/>
          </p:nvPr>
        </p:nvSpPr>
        <p:spPr>
          <a:xfrm>
            <a:off x="605204" y="3003491"/>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2"/>
          </p:nvPr>
        </p:nvSpPr>
        <p:spPr>
          <a:xfrm>
            <a:off x="3296960" y="300349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3"/>
          </p:nvPr>
        </p:nvSpPr>
        <p:spPr>
          <a:xfrm>
            <a:off x="5988716" y="3015565"/>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4"/>
          </p:nvPr>
        </p:nvSpPr>
        <p:spPr>
          <a:xfrm>
            <a:off x="605204" y="443923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2" name="Inhaltsplatzhalter 3"/>
          <p:cNvSpPr>
            <a:spLocks noGrp="1"/>
          </p:cNvSpPr>
          <p:nvPr>
            <p:ph sz="quarter" idx="85"/>
          </p:nvPr>
        </p:nvSpPr>
        <p:spPr>
          <a:xfrm>
            <a:off x="3296960" y="443922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86"/>
          </p:nvPr>
        </p:nvSpPr>
        <p:spPr>
          <a:xfrm>
            <a:off x="5988716" y="4451304"/>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6088317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1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82"/>
          </p:nvPr>
        </p:nvSpPr>
        <p:spPr>
          <a:xfrm>
            <a:off x="3347864" y="3003491"/>
            <a:ext cx="2475730" cy="1289606"/>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97639696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5"/>
            <a:ext cx="7893454" cy="3078227"/>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85"/>
          </p:nvPr>
        </p:nvSpPr>
        <p:spPr>
          <a:xfrm>
            <a:off x="628650"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4644008"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84341543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3078227"/>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81"/>
          </p:nvPr>
        </p:nvSpPr>
        <p:spPr>
          <a:xfrm>
            <a:off x="620556" y="154320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2"/>
          </p:nvPr>
        </p:nvSpPr>
        <p:spPr>
          <a:xfrm>
            <a:off x="3312312" y="154319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4"/>
          </p:nvPr>
        </p:nvSpPr>
        <p:spPr>
          <a:xfrm>
            <a:off x="5988716" y="155679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5"/>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97162372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307822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620556" y="154320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7"/>
          </p:nvPr>
        </p:nvSpPr>
        <p:spPr>
          <a:xfrm>
            <a:off x="2601103" y="1543199"/>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8"/>
          </p:nvPr>
        </p:nvSpPr>
        <p:spPr>
          <a:xfrm>
            <a:off x="4599583"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9"/>
          </p:nvPr>
        </p:nvSpPr>
        <p:spPr>
          <a:xfrm>
            <a:off x="6580130"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90"/>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9940038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29"/>
          </p:nvPr>
        </p:nvSpPr>
        <p:spPr>
          <a:xfrm>
            <a:off x="2195736" y="1546225"/>
            <a:ext cx="6319614" cy="4254500"/>
          </a:xfrm>
        </p:spPr>
        <p:txBody>
          <a:bodyPr/>
          <a:lstStyle/>
          <a:p>
            <a:pPr lvl="0"/>
            <a:r>
              <a:rPr lang="de-DE" smtClean="0"/>
              <a:t>Textmasterformat bearbeiten</a:t>
            </a:r>
          </a:p>
          <a:p>
            <a:pPr lvl="1"/>
            <a:r>
              <a:rPr lang="de-DE" smtClean="0"/>
              <a:t>Zweite Ebene</a:t>
            </a:r>
          </a:p>
        </p:txBody>
      </p:sp>
      <p:sp>
        <p:nvSpPr>
          <p:cNvPr id="12" name="Inhaltsplatzhalter 11"/>
          <p:cNvSpPr>
            <a:spLocks noGrp="1"/>
          </p:cNvSpPr>
          <p:nvPr>
            <p:ph sz="quarter" idx="30"/>
          </p:nvPr>
        </p:nvSpPr>
        <p:spPr>
          <a:xfrm>
            <a:off x="606600" y="1552121"/>
            <a:ext cx="1430337" cy="940775"/>
          </a:xfrm>
        </p:spPr>
        <p:txBody>
          <a:bodyPr/>
          <a:lstStyle>
            <a:lvl1pPr>
              <a:defRPr sz="1600"/>
            </a:lvl1pPr>
          </a:lstStyle>
          <a:p>
            <a:pPr lvl="0"/>
            <a:r>
              <a:rPr lang="de-DE" smtClean="0"/>
              <a:t>Textmasterformat bearbeiten</a:t>
            </a:r>
          </a:p>
        </p:txBody>
      </p:sp>
      <p:sp>
        <p:nvSpPr>
          <p:cNvPr id="23" name="Inhaltsplatzhalter 11"/>
          <p:cNvSpPr>
            <a:spLocks noGrp="1"/>
          </p:cNvSpPr>
          <p:nvPr>
            <p:ph sz="quarter" idx="31"/>
          </p:nvPr>
        </p:nvSpPr>
        <p:spPr>
          <a:xfrm>
            <a:off x="606598" y="2650844"/>
            <a:ext cx="1430337" cy="940775"/>
          </a:xfrm>
        </p:spPr>
        <p:txBody>
          <a:bodyPr/>
          <a:lstStyle>
            <a:lvl1pPr>
              <a:defRPr sz="1600"/>
            </a:lvl1pPr>
          </a:lstStyle>
          <a:p>
            <a:pPr lvl="0"/>
            <a:r>
              <a:rPr lang="de-DE" smtClean="0"/>
              <a:t>Textmasterformat bearbeiten</a:t>
            </a:r>
          </a:p>
        </p:txBody>
      </p:sp>
      <p:sp>
        <p:nvSpPr>
          <p:cNvPr id="24" name="Inhaltsplatzhalter 11"/>
          <p:cNvSpPr>
            <a:spLocks noGrp="1"/>
          </p:cNvSpPr>
          <p:nvPr>
            <p:ph sz="quarter" idx="32"/>
          </p:nvPr>
        </p:nvSpPr>
        <p:spPr>
          <a:xfrm>
            <a:off x="606598" y="3761227"/>
            <a:ext cx="1430337" cy="940775"/>
          </a:xfrm>
        </p:spPr>
        <p:txBody>
          <a:bodyPr/>
          <a:lstStyle>
            <a:lvl1pPr>
              <a:defRPr sz="1600"/>
            </a:lvl1pPr>
          </a:lstStyle>
          <a:p>
            <a:pPr lvl="0"/>
            <a:r>
              <a:rPr lang="de-DE" smtClean="0"/>
              <a:t>Textmasterformat bearbeiten</a:t>
            </a:r>
          </a:p>
        </p:txBody>
      </p:sp>
      <p:sp>
        <p:nvSpPr>
          <p:cNvPr id="25" name="Inhaltsplatzhalter 11"/>
          <p:cNvSpPr>
            <a:spLocks noGrp="1"/>
          </p:cNvSpPr>
          <p:nvPr>
            <p:ph sz="quarter" idx="33"/>
          </p:nvPr>
        </p:nvSpPr>
        <p:spPr>
          <a:xfrm>
            <a:off x="621896" y="4859950"/>
            <a:ext cx="1430337" cy="940775"/>
          </a:xfrm>
        </p:spPr>
        <p:txBody>
          <a:bodyPr/>
          <a:lstStyle>
            <a:lvl1pPr>
              <a:defRPr sz="1600"/>
            </a:lvl1pPr>
          </a:lstStyle>
          <a:p>
            <a:pPr lvl="0"/>
            <a:r>
              <a:rPr lang="de-DE" smtClean="0"/>
              <a:t>Textmasterformat bearbeiten</a:t>
            </a:r>
          </a:p>
        </p:txBody>
      </p:sp>
      <p:sp>
        <p:nvSpPr>
          <p:cNvPr id="3" name="Fußzeilenplatzhalter 2"/>
          <p:cNvSpPr>
            <a:spLocks noGrp="1"/>
          </p:cNvSpPr>
          <p:nvPr>
            <p:ph type="ftr" sz="quarter" idx="3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1802047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4_1Tabelle">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5" name="Tabellenplatzhalter 4"/>
          <p:cNvSpPr>
            <a:spLocks noGrp="1"/>
          </p:cNvSpPr>
          <p:nvPr>
            <p:ph type="tbl" sz="quarter" idx="18"/>
          </p:nvPr>
        </p:nvSpPr>
        <p:spPr>
          <a:xfrm>
            <a:off x="611560" y="1534629"/>
            <a:ext cx="7893454" cy="4511593"/>
          </a:xfrm>
        </p:spPr>
        <p:txBody>
          <a:bodyPr/>
          <a:lstStyle/>
          <a:p>
            <a:pPr lvl="0"/>
            <a:r>
              <a:rPr lang="de-DE" noProof="0" smtClean="0"/>
              <a:t>Tabelle durch Klicken auf Symbol hinzufügen</a:t>
            </a:r>
            <a:endParaRPr lang="de-CH" noProof="0"/>
          </a:p>
        </p:txBody>
      </p:sp>
      <p:sp>
        <p:nvSpPr>
          <p:cNvPr id="3" name="Fußzeilenplatzhalter 2"/>
          <p:cNvSpPr>
            <a:spLocks noGrp="1"/>
          </p:cNvSpPr>
          <p:nvPr>
            <p:ph type="ftr" sz="quarter" idx="19"/>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976858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9"/>
            <a:ext cx="4934372" cy="195780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5652120" y="1543198"/>
            <a:ext cx="2863230" cy="4503025"/>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
        <p:nvSpPr>
          <p:cNvPr id="9" name="Inhaltsplatzhalter 3"/>
          <p:cNvSpPr>
            <a:spLocks noGrp="1"/>
          </p:cNvSpPr>
          <p:nvPr>
            <p:ph sz="quarter" idx="23"/>
          </p:nvPr>
        </p:nvSpPr>
        <p:spPr>
          <a:xfrm>
            <a:off x="654908" y="3580349"/>
            <a:ext cx="4934372" cy="2465873"/>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40910274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9"/>
            <a:ext cx="1982044" cy="1778075"/>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5598448" y="1543198"/>
            <a:ext cx="2916902" cy="4406081"/>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
        <p:nvSpPr>
          <p:cNvPr id="9" name="Inhaltsplatzhalter 3"/>
          <p:cNvSpPr>
            <a:spLocks noGrp="1"/>
          </p:cNvSpPr>
          <p:nvPr>
            <p:ph sz="quarter" idx="23"/>
          </p:nvPr>
        </p:nvSpPr>
        <p:spPr>
          <a:xfrm>
            <a:off x="645740" y="3405263"/>
            <a:ext cx="2414092" cy="71274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2" name="Inhaltsplatzhalter 3"/>
          <p:cNvSpPr>
            <a:spLocks noGrp="1"/>
          </p:cNvSpPr>
          <p:nvPr>
            <p:ph sz="quarter" idx="24"/>
          </p:nvPr>
        </p:nvSpPr>
        <p:spPr>
          <a:xfrm>
            <a:off x="3122094" y="1550674"/>
            <a:ext cx="1982044" cy="1778075"/>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3" name="Inhaltsplatzhalter 3"/>
          <p:cNvSpPr>
            <a:spLocks noGrp="1"/>
          </p:cNvSpPr>
          <p:nvPr>
            <p:ph sz="quarter" idx="25"/>
          </p:nvPr>
        </p:nvSpPr>
        <p:spPr>
          <a:xfrm>
            <a:off x="3122094" y="3405263"/>
            <a:ext cx="2386010" cy="71274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6"/>
          </p:nvPr>
        </p:nvSpPr>
        <p:spPr>
          <a:xfrm>
            <a:off x="648692" y="4213343"/>
            <a:ext cx="4859412" cy="1735935"/>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42023389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9"/>
            <a:ext cx="2558108" cy="3030595"/>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
        <p:nvSpPr>
          <p:cNvPr id="9" name="Inhaltsplatzhalter 3"/>
          <p:cNvSpPr>
            <a:spLocks noGrp="1"/>
          </p:cNvSpPr>
          <p:nvPr>
            <p:ph sz="quarter" idx="23"/>
          </p:nvPr>
        </p:nvSpPr>
        <p:spPr>
          <a:xfrm>
            <a:off x="615142" y="4653136"/>
            <a:ext cx="7900208" cy="1393087"/>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2" name="Inhaltsplatzhalter 3"/>
          <p:cNvSpPr>
            <a:spLocks noGrp="1"/>
          </p:cNvSpPr>
          <p:nvPr>
            <p:ph sz="quarter" idx="24"/>
          </p:nvPr>
        </p:nvSpPr>
        <p:spPr>
          <a:xfrm>
            <a:off x="3292946" y="1543198"/>
            <a:ext cx="2558108" cy="3030595"/>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3" name="Inhaltsplatzhalter 3"/>
          <p:cNvSpPr>
            <a:spLocks noGrp="1"/>
          </p:cNvSpPr>
          <p:nvPr>
            <p:ph sz="quarter" idx="25"/>
          </p:nvPr>
        </p:nvSpPr>
        <p:spPr>
          <a:xfrm>
            <a:off x="5957242" y="1543198"/>
            <a:ext cx="2558108" cy="3030595"/>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25108815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23969"/>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248" y="1540637"/>
            <a:ext cx="7904192" cy="287928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248" y="4509120"/>
            <a:ext cx="7904192" cy="1537103"/>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8985231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12775" y="1540637"/>
            <a:ext cx="7908925" cy="131482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650" y="2937647"/>
            <a:ext cx="7904192" cy="3108576"/>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543344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1"/>
            <a:ext cx="5184978" cy="3084549"/>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5868144" y="2961674"/>
            <a:ext cx="2655952" cy="3084549"/>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96885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28650" y="365125"/>
            <a:ext cx="7886700" cy="4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endParaRPr lang="de-CH" altLang="de-DE" dirty="0" smtClean="0"/>
          </a:p>
        </p:txBody>
      </p:sp>
      <p:sp>
        <p:nvSpPr>
          <p:cNvPr id="1027" name="Textplatzhalter 2"/>
          <p:cNvSpPr>
            <a:spLocks noGrp="1"/>
          </p:cNvSpPr>
          <p:nvPr>
            <p:ph type="body" idx="1"/>
          </p:nvPr>
        </p:nvSpPr>
        <p:spPr bwMode="auto">
          <a:xfrm>
            <a:off x="628650" y="1825625"/>
            <a:ext cx="788670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Textmasterformat bearbeiten</a:t>
            </a:r>
          </a:p>
          <a:p>
            <a:pPr lvl="1"/>
            <a:r>
              <a:rPr lang="de-DE" altLang="de-DE" dirty="0" smtClean="0"/>
              <a:t>Zweite Ebene</a:t>
            </a:r>
          </a:p>
        </p:txBody>
      </p:sp>
      <p:sp>
        <p:nvSpPr>
          <p:cNvPr id="1030" name="Line 10"/>
          <p:cNvSpPr>
            <a:spLocks noChangeShapeType="1"/>
          </p:cNvSpPr>
          <p:nvPr userDrawn="1"/>
        </p:nvSpPr>
        <p:spPr bwMode="auto">
          <a:xfrm>
            <a:off x="179388" y="6408000"/>
            <a:ext cx="8820150" cy="0"/>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6" name="Fußzeilenplatzhalter 5"/>
          <p:cNvSpPr>
            <a:spLocks noGrp="1"/>
          </p:cNvSpPr>
          <p:nvPr>
            <p:ph type="ftr" sz="quarter" idx="3"/>
          </p:nvPr>
        </p:nvSpPr>
        <p:spPr>
          <a:xfrm>
            <a:off x="629540" y="6437313"/>
            <a:ext cx="6318723" cy="42068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7150722"/>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420" r:id="rId4"/>
    <p:sldLayoutId id="2147484424" r:id="rId5"/>
    <p:sldLayoutId id="2147484421" r:id="rId6"/>
    <p:sldLayoutId id="2147484380" r:id="rId7"/>
    <p:sldLayoutId id="2147484381" r:id="rId8"/>
    <p:sldLayoutId id="2147484382" r:id="rId9"/>
    <p:sldLayoutId id="2147484405" r:id="rId10"/>
    <p:sldLayoutId id="2147484406" r:id="rId11"/>
    <p:sldLayoutId id="2147484407" r:id="rId12"/>
    <p:sldLayoutId id="2147484383" r:id="rId13"/>
    <p:sldLayoutId id="2147484399" r:id="rId14"/>
    <p:sldLayoutId id="2147484397" r:id="rId15"/>
    <p:sldLayoutId id="2147484398" r:id="rId16"/>
    <p:sldLayoutId id="2147484423" r:id="rId17"/>
    <p:sldLayoutId id="2147484385" r:id="rId18"/>
    <p:sldLayoutId id="2147484411" r:id="rId19"/>
    <p:sldLayoutId id="2147484410" r:id="rId20"/>
    <p:sldLayoutId id="2147484409" r:id="rId21"/>
    <p:sldLayoutId id="2147484422" r:id="rId22"/>
    <p:sldLayoutId id="2147484386" r:id="rId23"/>
    <p:sldLayoutId id="2147484387" r:id="rId24"/>
    <p:sldLayoutId id="2147484388" r:id="rId25"/>
    <p:sldLayoutId id="2147484389" r:id="rId26"/>
    <p:sldLayoutId id="2147484402" r:id="rId27"/>
    <p:sldLayoutId id="2147484403" r:id="rId28"/>
    <p:sldLayoutId id="2147484404" r:id="rId29"/>
    <p:sldLayoutId id="2147484390" r:id="rId30"/>
    <p:sldLayoutId id="2147484425" r:id="rId31"/>
    <p:sldLayoutId id="2147484400" r:id="rId32"/>
    <p:sldLayoutId id="2147484391" r:id="rId33"/>
    <p:sldLayoutId id="2147484401" r:id="rId34"/>
    <p:sldLayoutId id="2147484394" r:id="rId35"/>
    <p:sldLayoutId id="2147484395" r:id="rId36"/>
  </p:sldLayoutIdLst>
  <p:timing>
    <p:tnLst>
      <p:par>
        <p:cTn id="1" dur="indefinite" restart="never" nodeType="tmRoot"/>
      </p:par>
    </p:tnLst>
  </p:timing>
  <p:hf hdr="0" dt="0"/>
  <p:txStyles>
    <p:titleStyle>
      <a:lvl1pPr algn="l" defTabSz="685800" rtl="0" eaLnBrk="1" fontAlgn="base" hangingPunct="1">
        <a:lnSpc>
          <a:spcPct val="90000"/>
        </a:lnSpc>
        <a:spcBef>
          <a:spcPct val="0"/>
        </a:spcBef>
        <a:spcAft>
          <a:spcPct val="0"/>
        </a:spcAft>
        <a:defRPr sz="2600" b="1" kern="1200">
          <a:solidFill>
            <a:srgbClr val="39977A"/>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9pPr>
    </p:titleStyle>
    <p:body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hyperlink" Target="https://shop.fibl.org/de/artikel/c/richtlinien/p/1358-nouvelles-regles.html" TargetMode="External"/><Relationship Id="rId1" Type="http://schemas.openxmlformats.org/officeDocument/2006/relationships/slideLayout" Target="../slideLayouts/slideLayout3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5.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labelinfo.ch/fr/home" TargetMode="External"/><Relationship Id="rId13" Type="http://schemas.openxmlformats.org/officeDocument/2006/relationships/hyperlink" Target="https://www.konsum.admin.ch/bfk/fr/home/dokumentation/publikationen.html" TargetMode="External"/><Relationship Id="rId3" Type="http://schemas.openxmlformats.org/officeDocument/2006/relationships/hyperlink" Target="https://www.wwf.ch/de/hintergrundwissen/hintergrund_konsum/essen_trinken/" TargetMode="External"/><Relationship Id="rId7" Type="http://schemas.openxmlformats.org/officeDocument/2006/relationships/hyperlink" Target="https://shop.fibl.org/fr/publication/c/divers/p/1443-report-d-activite.html" TargetMode="External"/><Relationship Id="rId12" Type="http://schemas.openxmlformats.org/officeDocument/2006/relationships/hyperlink" Target="https://www.wwf.ch/fr/savoir/consommation/manger_boire/" TargetMode="External"/><Relationship Id="rId2" Type="http://schemas.openxmlformats.org/officeDocument/2006/relationships/hyperlink" Target="http://www.bio-suisse.ch/" TargetMode="External"/><Relationship Id="rId1" Type="http://schemas.openxmlformats.org/officeDocument/2006/relationships/slideLayout" Target="../slideLayouts/slideLayout2.xml"/><Relationship Id="rId6" Type="http://schemas.openxmlformats.org/officeDocument/2006/relationships/hyperlink" Target="http://www.bioaktuell.ch/fr/renseignements.html" TargetMode="External"/><Relationship Id="rId11" Type="http://schemas.openxmlformats.org/officeDocument/2006/relationships/hyperlink" Target="http://www.fao.org/fileadmin/templates/nr/sustainability_pathways/docs/FWF_and_climate_change.pdf" TargetMode="External"/><Relationship Id="rId5" Type="http://schemas.openxmlformats.org/officeDocument/2006/relationships/hyperlink" Target="http://www.bioactualites.ch/nc/adresses.html" TargetMode="External"/><Relationship Id="rId10" Type="http://schemas.openxmlformats.org/officeDocument/2006/relationships/hyperlink" Target="https://shop.fibl.org/fr/publication/c/qualite/p/1415-qualite-produits.html" TargetMode="External"/><Relationship Id="rId4" Type="http://schemas.openxmlformats.org/officeDocument/2006/relationships/hyperlink" Target="http://www.fibl.org/fr/page-accueil.html" TargetMode="External"/><Relationship Id="rId9" Type="http://schemas.openxmlformats.org/officeDocument/2006/relationships/hyperlink" Target="http://www.wwf.ch/fr/agir/vivre_mieux/guide_en_ligne/labels_alimentaires/" TargetMode="External"/><Relationship Id="rId14" Type="http://schemas.openxmlformats.org/officeDocument/2006/relationships/hyperlink" Target="https://www.bafu.admin.ch/bafu/fr/home/themes/economie-consommation/info-specialistes/consommation-durable.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3" Type="http://schemas.openxmlformats.org/officeDocument/2006/relationships/image" Target="../media/image54.gif"/><Relationship Id="rId18" Type="http://schemas.openxmlformats.org/officeDocument/2006/relationships/image" Target="../media/image59.jpeg"/><Relationship Id="rId26" Type="http://schemas.openxmlformats.org/officeDocument/2006/relationships/image" Target="../media/image67.jpeg"/><Relationship Id="rId21" Type="http://schemas.openxmlformats.org/officeDocument/2006/relationships/image" Target="../media/image62.jpg"/><Relationship Id="rId34" Type="http://schemas.openxmlformats.org/officeDocument/2006/relationships/image" Target="../media/image75.jpeg"/><Relationship Id="rId7" Type="http://schemas.openxmlformats.org/officeDocument/2006/relationships/image" Target="../media/image48.gif"/><Relationship Id="rId12" Type="http://schemas.openxmlformats.org/officeDocument/2006/relationships/image" Target="../media/image53.jpg"/><Relationship Id="rId17" Type="http://schemas.openxmlformats.org/officeDocument/2006/relationships/image" Target="../media/image58.jpeg"/><Relationship Id="rId25" Type="http://schemas.openxmlformats.org/officeDocument/2006/relationships/image" Target="../media/image66.jpeg"/><Relationship Id="rId33" Type="http://schemas.openxmlformats.org/officeDocument/2006/relationships/image" Target="../media/image74.png"/><Relationship Id="rId2" Type="http://schemas.openxmlformats.org/officeDocument/2006/relationships/image" Target="../media/image43.jpeg"/><Relationship Id="rId16" Type="http://schemas.openxmlformats.org/officeDocument/2006/relationships/image" Target="../media/image57.jpeg"/><Relationship Id="rId20" Type="http://schemas.openxmlformats.org/officeDocument/2006/relationships/image" Target="../media/image61.jpeg"/><Relationship Id="rId29"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2.jpeg"/><Relationship Id="rId24" Type="http://schemas.openxmlformats.org/officeDocument/2006/relationships/image" Target="../media/image65.jpeg"/><Relationship Id="rId32" Type="http://schemas.openxmlformats.org/officeDocument/2006/relationships/image" Target="../media/image73.jpeg"/><Relationship Id="rId37" Type="http://schemas.openxmlformats.org/officeDocument/2006/relationships/image" Target="../media/image78.jpeg"/><Relationship Id="rId5" Type="http://schemas.openxmlformats.org/officeDocument/2006/relationships/image" Target="../media/image46.jpg"/><Relationship Id="rId15" Type="http://schemas.openxmlformats.org/officeDocument/2006/relationships/image" Target="../media/image56.jpeg"/><Relationship Id="rId23" Type="http://schemas.openxmlformats.org/officeDocument/2006/relationships/image" Target="../media/image64.gif"/><Relationship Id="rId28" Type="http://schemas.openxmlformats.org/officeDocument/2006/relationships/image" Target="../media/image69.gif"/><Relationship Id="rId36" Type="http://schemas.openxmlformats.org/officeDocument/2006/relationships/image" Target="../media/image77.jpeg"/><Relationship Id="rId10" Type="http://schemas.openxmlformats.org/officeDocument/2006/relationships/image" Target="../media/image51.jpeg"/><Relationship Id="rId19" Type="http://schemas.openxmlformats.org/officeDocument/2006/relationships/image" Target="../media/image60.jpg"/><Relationship Id="rId31" Type="http://schemas.openxmlformats.org/officeDocument/2006/relationships/image" Target="../media/image72.jpeg"/><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image" Target="../media/image55.jpeg"/><Relationship Id="rId22" Type="http://schemas.openxmlformats.org/officeDocument/2006/relationships/image" Target="../media/image63.jpg"/><Relationship Id="rId27" Type="http://schemas.openxmlformats.org/officeDocument/2006/relationships/image" Target="../media/image68.jpg"/><Relationship Id="rId30" Type="http://schemas.openxmlformats.org/officeDocument/2006/relationships/image" Target="../media/image71.jpeg"/><Relationship Id="rId35" Type="http://schemas.openxmlformats.org/officeDocument/2006/relationships/image" Target="../media/image76.jpeg"/><Relationship Id="rId8" Type="http://schemas.openxmlformats.org/officeDocument/2006/relationships/image" Target="../media/image49.jpeg"/><Relationship Id="rId3" Type="http://schemas.openxmlformats.org/officeDocument/2006/relationships/image" Target="../media/image44.jpeg"/></Relationships>
</file>

<file path=ppt/slides/_rels/slide24.xml.rels><?xml version="1.0" encoding="UTF-8" standalone="yes"?>
<Relationships xmlns="http://schemas.openxmlformats.org/package/2006/relationships"><Relationship Id="rId13" Type="http://schemas.openxmlformats.org/officeDocument/2006/relationships/image" Target="../media/image54.gif"/><Relationship Id="rId18" Type="http://schemas.openxmlformats.org/officeDocument/2006/relationships/image" Target="../media/image59.jpeg"/><Relationship Id="rId26" Type="http://schemas.openxmlformats.org/officeDocument/2006/relationships/image" Target="../media/image67.jpeg"/><Relationship Id="rId21" Type="http://schemas.openxmlformats.org/officeDocument/2006/relationships/image" Target="../media/image62.jpg"/><Relationship Id="rId34" Type="http://schemas.openxmlformats.org/officeDocument/2006/relationships/image" Target="../media/image75.jpeg"/><Relationship Id="rId7" Type="http://schemas.openxmlformats.org/officeDocument/2006/relationships/image" Target="../media/image48.gif"/><Relationship Id="rId12" Type="http://schemas.openxmlformats.org/officeDocument/2006/relationships/image" Target="../media/image53.jpg"/><Relationship Id="rId17" Type="http://schemas.openxmlformats.org/officeDocument/2006/relationships/image" Target="../media/image58.jpeg"/><Relationship Id="rId25" Type="http://schemas.openxmlformats.org/officeDocument/2006/relationships/image" Target="../media/image66.jpeg"/><Relationship Id="rId33" Type="http://schemas.openxmlformats.org/officeDocument/2006/relationships/image" Target="../media/image74.png"/><Relationship Id="rId38" Type="http://schemas.openxmlformats.org/officeDocument/2006/relationships/image" Target="../media/image78.jpeg"/><Relationship Id="rId2" Type="http://schemas.openxmlformats.org/officeDocument/2006/relationships/image" Target="../media/image43.jpeg"/><Relationship Id="rId16" Type="http://schemas.openxmlformats.org/officeDocument/2006/relationships/image" Target="../media/image57.jpeg"/><Relationship Id="rId20" Type="http://schemas.openxmlformats.org/officeDocument/2006/relationships/image" Target="../media/image61.jpeg"/><Relationship Id="rId29"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2.jpeg"/><Relationship Id="rId24" Type="http://schemas.openxmlformats.org/officeDocument/2006/relationships/image" Target="../media/image65.jpeg"/><Relationship Id="rId32" Type="http://schemas.openxmlformats.org/officeDocument/2006/relationships/image" Target="../media/image73.jpeg"/><Relationship Id="rId37" Type="http://schemas.openxmlformats.org/officeDocument/2006/relationships/image" Target="../media/image79.jpeg"/><Relationship Id="rId5" Type="http://schemas.openxmlformats.org/officeDocument/2006/relationships/image" Target="../media/image46.jpg"/><Relationship Id="rId15" Type="http://schemas.openxmlformats.org/officeDocument/2006/relationships/image" Target="../media/image56.jpeg"/><Relationship Id="rId23" Type="http://schemas.openxmlformats.org/officeDocument/2006/relationships/image" Target="../media/image64.gif"/><Relationship Id="rId28" Type="http://schemas.openxmlformats.org/officeDocument/2006/relationships/image" Target="../media/image69.gif"/><Relationship Id="rId36" Type="http://schemas.openxmlformats.org/officeDocument/2006/relationships/image" Target="../media/image77.jpeg"/><Relationship Id="rId10" Type="http://schemas.openxmlformats.org/officeDocument/2006/relationships/image" Target="../media/image51.jpeg"/><Relationship Id="rId19" Type="http://schemas.openxmlformats.org/officeDocument/2006/relationships/image" Target="../media/image60.jpg"/><Relationship Id="rId31" Type="http://schemas.openxmlformats.org/officeDocument/2006/relationships/image" Target="../media/image72.jpeg"/><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image" Target="../media/image55.jpeg"/><Relationship Id="rId22" Type="http://schemas.openxmlformats.org/officeDocument/2006/relationships/image" Target="../media/image63.jpg"/><Relationship Id="rId27" Type="http://schemas.openxmlformats.org/officeDocument/2006/relationships/image" Target="../media/image68.jpg"/><Relationship Id="rId30" Type="http://schemas.openxmlformats.org/officeDocument/2006/relationships/image" Target="../media/image71.jpeg"/><Relationship Id="rId35" Type="http://schemas.openxmlformats.org/officeDocument/2006/relationships/image" Target="../media/image76.jpeg"/><Relationship Id="rId8" Type="http://schemas.openxmlformats.org/officeDocument/2006/relationships/image" Target="../media/image49.jpeg"/><Relationship Id="rId3" Type="http://schemas.openxmlformats.org/officeDocument/2006/relationships/image" Target="../media/image4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4.jpeg"/><Relationship Id="rId13" Type="http://schemas.openxmlformats.org/officeDocument/2006/relationships/image" Target="../media/image87.jpeg"/><Relationship Id="rId18" Type="http://schemas.openxmlformats.org/officeDocument/2006/relationships/image" Target="../media/image91.jpeg"/><Relationship Id="rId3" Type="http://schemas.openxmlformats.org/officeDocument/2006/relationships/image" Target="../media/image81.jpeg"/><Relationship Id="rId21" Type="http://schemas.openxmlformats.org/officeDocument/2006/relationships/image" Target="../media/image94.jpeg"/><Relationship Id="rId7" Type="http://schemas.openxmlformats.org/officeDocument/2006/relationships/image" Target="../media/image83.jpeg"/><Relationship Id="rId12" Type="http://schemas.openxmlformats.org/officeDocument/2006/relationships/image" Target="../media/image54.gif"/><Relationship Id="rId17" Type="http://schemas.openxmlformats.org/officeDocument/2006/relationships/image" Target="../media/image90.jpeg"/><Relationship Id="rId2" Type="http://schemas.openxmlformats.org/officeDocument/2006/relationships/image" Target="../media/image80.jpeg"/><Relationship Id="rId16" Type="http://schemas.openxmlformats.org/officeDocument/2006/relationships/image" Target="../media/image74.png"/><Relationship Id="rId20" Type="http://schemas.openxmlformats.org/officeDocument/2006/relationships/image" Target="../media/image93.jpeg"/><Relationship Id="rId1" Type="http://schemas.openxmlformats.org/officeDocument/2006/relationships/slideLayout" Target="../slideLayouts/slideLayout8.xml"/><Relationship Id="rId6" Type="http://schemas.openxmlformats.org/officeDocument/2006/relationships/image" Target="../media/image48.gif"/><Relationship Id="rId11" Type="http://schemas.openxmlformats.org/officeDocument/2006/relationships/image" Target="../media/image53.jpg"/><Relationship Id="rId5" Type="http://schemas.openxmlformats.org/officeDocument/2006/relationships/image" Target="../media/image82.jpeg"/><Relationship Id="rId15" Type="http://schemas.openxmlformats.org/officeDocument/2006/relationships/image" Target="../media/image89.jpeg"/><Relationship Id="rId10" Type="http://schemas.openxmlformats.org/officeDocument/2006/relationships/image" Target="../media/image86.jpeg"/><Relationship Id="rId19" Type="http://schemas.openxmlformats.org/officeDocument/2006/relationships/image" Target="../media/image92.jpeg"/><Relationship Id="rId4" Type="http://schemas.openxmlformats.org/officeDocument/2006/relationships/image" Target="../media/image46.jpg"/><Relationship Id="rId9" Type="http://schemas.openxmlformats.org/officeDocument/2006/relationships/image" Target="../media/image85.jpeg"/><Relationship Id="rId14" Type="http://schemas.openxmlformats.org/officeDocument/2006/relationships/image" Target="../media/image88.jpeg"/></Relationships>
</file>

<file path=ppt/slides/_rels/slide27.xml.rels><?xml version="1.0" encoding="UTF-8" standalone="yes"?>
<Relationships xmlns="http://schemas.openxmlformats.org/package/2006/relationships"><Relationship Id="rId8" Type="http://schemas.openxmlformats.org/officeDocument/2006/relationships/image" Target="../media/image84.jpeg"/><Relationship Id="rId13" Type="http://schemas.openxmlformats.org/officeDocument/2006/relationships/image" Target="../media/image87.jpeg"/><Relationship Id="rId18" Type="http://schemas.openxmlformats.org/officeDocument/2006/relationships/image" Target="../media/image91.jpeg"/><Relationship Id="rId3" Type="http://schemas.openxmlformats.org/officeDocument/2006/relationships/image" Target="../media/image81.jpeg"/><Relationship Id="rId21" Type="http://schemas.openxmlformats.org/officeDocument/2006/relationships/image" Target="../media/image94.jpeg"/><Relationship Id="rId7" Type="http://schemas.openxmlformats.org/officeDocument/2006/relationships/image" Target="../media/image83.jpeg"/><Relationship Id="rId12" Type="http://schemas.openxmlformats.org/officeDocument/2006/relationships/image" Target="../media/image54.gif"/><Relationship Id="rId17" Type="http://schemas.openxmlformats.org/officeDocument/2006/relationships/image" Target="../media/image90.jpeg"/><Relationship Id="rId2" Type="http://schemas.openxmlformats.org/officeDocument/2006/relationships/image" Target="../media/image80.jpeg"/><Relationship Id="rId16" Type="http://schemas.openxmlformats.org/officeDocument/2006/relationships/image" Target="../media/image74.png"/><Relationship Id="rId20" Type="http://schemas.openxmlformats.org/officeDocument/2006/relationships/image" Target="../media/image93.jpeg"/><Relationship Id="rId1" Type="http://schemas.openxmlformats.org/officeDocument/2006/relationships/slideLayout" Target="../slideLayouts/slideLayout2.xml"/><Relationship Id="rId6" Type="http://schemas.openxmlformats.org/officeDocument/2006/relationships/image" Target="../media/image48.gif"/><Relationship Id="rId11" Type="http://schemas.openxmlformats.org/officeDocument/2006/relationships/image" Target="../media/image53.jpg"/><Relationship Id="rId5" Type="http://schemas.openxmlformats.org/officeDocument/2006/relationships/image" Target="../media/image82.jpeg"/><Relationship Id="rId15" Type="http://schemas.openxmlformats.org/officeDocument/2006/relationships/image" Target="../media/image89.jpeg"/><Relationship Id="rId10" Type="http://schemas.openxmlformats.org/officeDocument/2006/relationships/image" Target="../media/image86.jpeg"/><Relationship Id="rId19" Type="http://schemas.openxmlformats.org/officeDocument/2006/relationships/image" Target="../media/image92.jpeg"/><Relationship Id="rId4" Type="http://schemas.openxmlformats.org/officeDocument/2006/relationships/image" Target="../media/image46.jpg"/><Relationship Id="rId9" Type="http://schemas.openxmlformats.org/officeDocument/2006/relationships/image" Target="../media/image85.jpeg"/><Relationship Id="rId14" Type="http://schemas.openxmlformats.org/officeDocument/2006/relationships/image" Target="../media/image88.jpeg"/></Relationships>
</file>

<file path=ppt/slides/_rels/slide2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jpeg"/><Relationship Id="rId1" Type="http://schemas.openxmlformats.org/officeDocument/2006/relationships/slideLayout" Target="../slideLayouts/slideLayout6.xml"/><Relationship Id="rId4" Type="http://schemas.openxmlformats.org/officeDocument/2006/relationships/image" Target="../media/image9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hyperlink" Target="http://www.fibl.org/" TargetMode="External"/><Relationship Id="rId2" Type="http://schemas.openxmlformats.org/officeDocument/2006/relationships/hyperlink" Target="mailto:info.suisse@fibl.org" TargetMode="External"/><Relationship Id="rId1" Type="http://schemas.openxmlformats.org/officeDocument/2006/relationships/slideLayout" Target="../slideLayouts/slideLayout19.xml"/><Relationship Id="rId6" Type="http://schemas.openxmlformats.org/officeDocument/2006/relationships/hyperlink" Target="http://www.shop.fibl.org/" TargetMode="External"/><Relationship Id="rId5" Type="http://schemas.openxmlformats.org/officeDocument/2006/relationships/hyperlink" Target="http://www.bio-suisse.ch/" TargetMode="External"/><Relationship Id="rId4" Type="http://schemas.openxmlformats.org/officeDocument/2006/relationships/hyperlink" Target="mailto:bio@bio-suisse.ch"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30.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wmf"/><Relationship Id="rId2" Type="http://schemas.openxmlformats.org/officeDocument/2006/relationships/image" Target="../media/image11.png"/><Relationship Id="rId1" Type="http://schemas.openxmlformats.org/officeDocument/2006/relationships/slideLayout" Target="../slideLayouts/slideLayout30.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user/FiBLFilm" TargetMode="External"/><Relationship Id="rId2" Type="http://schemas.openxmlformats.org/officeDocument/2006/relationships/hyperlink" Target="http://www.fibl.org/" TargetMode="External"/><Relationship Id="rId1" Type="http://schemas.openxmlformats.org/officeDocument/2006/relationships/slideLayout" Target="../slideLayouts/slideLayout30.xml"/><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facebook.com/FiBLnews" TargetMode="External"/><Relationship Id="rId7" Type="http://schemas.openxmlformats.org/officeDocument/2006/relationships/image" Target="../media/image22.jpeg"/><Relationship Id="rId2" Type="http://schemas.openxmlformats.org/officeDocument/2006/relationships/hyperlink" Target="http://www.bioactualites.ch/" TargetMode="External"/><Relationship Id="rId1" Type="http://schemas.openxmlformats.org/officeDocument/2006/relationships/slideLayout" Target="../slideLayouts/slideLayout3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ctrTitle"/>
          </p:nvPr>
        </p:nvSpPr>
        <p:spPr/>
        <p:txBody>
          <a:bodyPr/>
          <a:lstStyle/>
          <a:p>
            <a:r>
              <a:rPr lang="fr-CH" altLang="de-DE" dirty="0" smtClean="0"/>
              <a:t>Organisations et labels</a:t>
            </a:r>
          </a:p>
        </p:txBody>
      </p:sp>
      <p:sp>
        <p:nvSpPr>
          <p:cNvPr id="3" name="Untertitel 2"/>
          <p:cNvSpPr>
            <a:spLocks noGrp="1"/>
          </p:cNvSpPr>
          <p:nvPr>
            <p:ph type="subTitle" idx="1"/>
          </p:nvPr>
        </p:nvSpPr>
        <p:spPr/>
        <p:txBody>
          <a:bodyPr/>
          <a:lstStyle/>
          <a:p>
            <a:pPr>
              <a:defRPr/>
            </a:pPr>
            <a:r>
              <a:rPr lang="fr-CH" dirty="0" smtClean="0"/>
              <a:t>Collection de transparents</a:t>
            </a:r>
            <a:endParaRPr lang="fr-CH" dirty="0"/>
          </a:p>
        </p:txBody>
      </p:sp>
      <p:pic>
        <p:nvPicPr>
          <p:cNvPr id="2" name="Bildplatzhalter 1"/>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t="27283" b="27283"/>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Organisations</a:t>
            </a:r>
            <a:endParaRPr lang="fr-CH" dirty="0"/>
          </a:p>
        </p:txBody>
      </p:sp>
      <p:sp>
        <p:nvSpPr>
          <p:cNvPr id="3" name="Inhaltsplatzhalter 2"/>
          <p:cNvSpPr>
            <a:spLocks noGrp="1"/>
          </p:cNvSpPr>
          <p:nvPr>
            <p:ph idx="12"/>
          </p:nvPr>
        </p:nvSpPr>
        <p:spPr/>
        <p:txBody>
          <a:bodyPr/>
          <a:lstStyle/>
          <a:p>
            <a:r>
              <a:rPr lang="fr-CH" dirty="0" smtClean="0"/>
              <a:t>FiBL – Informations</a:t>
            </a:r>
            <a:endParaRPr lang="fr-CH" dirty="0"/>
          </a:p>
        </p:txBody>
      </p:sp>
      <p:sp>
        <p:nvSpPr>
          <p:cNvPr id="22" name="Inhaltsplatzhalter 21"/>
          <p:cNvSpPr>
            <a:spLocks noGrp="1"/>
          </p:cNvSpPr>
          <p:nvPr>
            <p:ph idx="14"/>
          </p:nvPr>
        </p:nvSpPr>
        <p:spPr/>
        <p:txBody>
          <a:bodyPr/>
          <a:lstStyle/>
          <a:p>
            <a:endParaRPr lang="de-CH"/>
          </a:p>
        </p:txBody>
      </p:sp>
      <p:sp>
        <p:nvSpPr>
          <p:cNvPr id="27" name="Inhaltsplatzhalter 26"/>
          <p:cNvSpPr>
            <a:spLocks noGrp="1"/>
          </p:cNvSpPr>
          <p:nvPr>
            <p:ph sz="quarter" idx="80"/>
          </p:nvPr>
        </p:nvSpPr>
        <p:spPr>
          <a:xfrm>
            <a:off x="4515880" y="1587035"/>
            <a:ext cx="3999470" cy="1336165"/>
          </a:xfrm>
        </p:spPr>
        <p:txBody>
          <a:bodyPr/>
          <a:lstStyle/>
          <a:p>
            <a:r>
              <a:rPr lang="fr-CH" dirty="0" smtClean="0"/>
              <a:t>Fiches techniques</a:t>
            </a:r>
          </a:p>
          <a:p>
            <a:r>
              <a:rPr lang="fr-CH" dirty="0" smtClean="0"/>
              <a:t>Pour les productrices et les producteurs, à télécharger </a:t>
            </a:r>
            <a:r>
              <a:rPr lang="fr-CH" dirty="0" err="1" smtClean="0"/>
              <a:t>gratui-tement</a:t>
            </a:r>
            <a:r>
              <a:rPr lang="fr-CH" dirty="0" smtClean="0"/>
              <a:t> depuis la boutique du FiBL</a:t>
            </a:r>
            <a:endParaRPr lang="fr-CH" dirty="0"/>
          </a:p>
        </p:txBody>
      </p:sp>
      <p:sp>
        <p:nvSpPr>
          <p:cNvPr id="29" name="Inhaltsplatzhalter 28"/>
          <p:cNvSpPr>
            <a:spLocks noGrp="1"/>
          </p:cNvSpPr>
          <p:nvPr>
            <p:ph sz="quarter" idx="82"/>
          </p:nvPr>
        </p:nvSpPr>
        <p:spPr>
          <a:xfrm>
            <a:off x="1397013" y="3003490"/>
            <a:ext cx="2526634" cy="1336165"/>
          </a:xfrm>
        </p:spPr>
        <p:txBody>
          <a:bodyPr/>
          <a:lstStyle/>
          <a:p>
            <a:endParaRPr lang="de-CH"/>
          </a:p>
        </p:txBody>
      </p:sp>
      <p:sp>
        <p:nvSpPr>
          <p:cNvPr id="30" name="Inhaltsplatzhalter 29"/>
          <p:cNvSpPr>
            <a:spLocks noGrp="1"/>
          </p:cNvSpPr>
          <p:nvPr>
            <p:ph sz="quarter" idx="83"/>
          </p:nvPr>
        </p:nvSpPr>
        <p:spPr>
          <a:xfrm>
            <a:off x="4515880" y="3063768"/>
            <a:ext cx="3999470" cy="1204586"/>
          </a:xfrm>
        </p:spPr>
        <p:txBody>
          <a:bodyPr/>
          <a:lstStyle/>
          <a:p>
            <a:endParaRPr lang="fr-CH" dirty="0" smtClean="0"/>
          </a:p>
          <a:p>
            <a:r>
              <a:rPr lang="fr-CH" dirty="0" smtClean="0"/>
              <a:t>Supports de formation</a:t>
            </a:r>
          </a:p>
          <a:p>
            <a:endParaRPr lang="fr-CH" dirty="0"/>
          </a:p>
        </p:txBody>
      </p:sp>
      <p:sp>
        <p:nvSpPr>
          <p:cNvPr id="32" name="Inhaltsplatzhalter 31"/>
          <p:cNvSpPr>
            <a:spLocks noGrp="1"/>
          </p:cNvSpPr>
          <p:nvPr>
            <p:ph sz="quarter" idx="85"/>
          </p:nvPr>
        </p:nvSpPr>
        <p:spPr>
          <a:xfrm>
            <a:off x="4515880" y="4532705"/>
            <a:ext cx="3999470" cy="2325295"/>
          </a:xfrm>
        </p:spPr>
        <p:txBody>
          <a:bodyPr/>
          <a:lstStyle/>
          <a:p>
            <a:r>
              <a:rPr lang="fr-CH" dirty="0">
                <a:hlinkClick r:id="rId2"/>
              </a:rPr>
              <a:t>Agriculture Biologique: Les Nouvelles Règles</a:t>
            </a:r>
            <a:endParaRPr lang="fr-CH" dirty="0"/>
          </a:p>
          <a:p>
            <a:r>
              <a:rPr lang="fr-CH" dirty="0" smtClean="0"/>
              <a:t>Adresses bio</a:t>
            </a:r>
          </a:p>
          <a:p>
            <a:r>
              <a:rPr lang="fr-CH" dirty="0" smtClean="0"/>
              <a:t>Liste des intrants</a:t>
            </a:r>
          </a:p>
          <a:p>
            <a:endParaRPr lang="fr-CH" dirty="0"/>
          </a:p>
        </p:txBody>
      </p:sp>
      <p:sp>
        <p:nvSpPr>
          <p:cNvPr id="13" name="Fußzeilenplatzhalter 12"/>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9</a:t>
            </a:fld>
            <a:endParaRPr lang="de-DE" altLang="de-DE" dirty="0" smtClean="0"/>
          </a:p>
        </p:txBody>
      </p:sp>
      <p:pic>
        <p:nvPicPr>
          <p:cNvPr id="21" name="Inhaltsplatzhalter 19"/>
          <p:cNvPicPr>
            <a:picLocks noGrp="1" noChangeAspect="1"/>
          </p:cNvPicPr>
          <p:nvPr>
            <p:ph sz="quarter" idx="4294967295"/>
          </p:nvPr>
        </p:nvPicPr>
        <p:blipFill>
          <a:blip r:embed="rId3"/>
          <a:stretch>
            <a:fillRect/>
          </a:stretch>
        </p:blipFill>
        <p:spPr>
          <a:xfrm>
            <a:off x="1890741" y="3237272"/>
            <a:ext cx="1857370" cy="1239143"/>
          </a:xfrm>
          <a:prstGeom prst="rect">
            <a:avLst/>
          </a:prstGeom>
        </p:spPr>
      </p:pic>
      <p:pic>
        <p:nvPicPr>
          <p:cNvPr id="25" name="Inhaltsplatzhalter 20"/>
          <p:cNvPicPr>
            <a:picLocks noGrp="1" noChangeAspect="1"/>
          </p:cNvPicPr>
          <p:nvPr>
            <p:ph sz="quarter" idx="4294967295"/>
          </p:nvPr>
        </p:nvPicPr>
        <p:blipFill>
          <a:blip r:embed="rId4"/>
          <a:stretch>
            <a:fillRect/>
          </a:stretch>
        </p:blipFill>
        <p:spPr>
          <a:xfrm>
            <a:off x="1387103" y="4566495"/>
            <a:ext cx="1190888" cy="1668463"/>
          </a:xfrm>
          <a:prstGeom prst="rect">
            <a:avLst/>
          </a:prstGeom>
          <a:ln w="3175">
            <a:solidFill>
              <a:schemeClr val="bg1">
                <a:lumMod val="75000"/>
              </a:schemeClr>
            </a:solidFill>
          </a:ln>
          <a:effectLst>
            <a:outerShdw blurRad="292100" dist="139700" dir="2700000" algn="ctr" rotWithShape="0">
              <a:schemeClr val="bg1">
                <a:lumMod val="75000"/>
                <a:alpha val="65000"/>
              </a:schemeClr>
            </a:outerShdw>
            <a:softEdge rad="0"/>
          </a:effectLst>
        </p:spPr>
      </p:pic>
      <p:grpSp>
        <p:nvGrpSpPr>
          <p:cNvPr id="7" name="Gruppieren 6"/>
          <p:cNvGrpSpPr/>
          <p:nvPr/>
        </p:nvGrpSpPr>
        <p:grpSpPr>
          <a:xfrm>
            <a:off x="1387103" y="1587035"/>
            <a:ext cx="2786640" cy="1573317"/>
            <a:chOff x="1387103" y="1587035"/>
            <a:chExt cx="2786640" cy="1573317"/>
          </a:xfrm>
        </p:grpSpPr>
        <p:pic>
          <p:nvPicPr>
            <p:cNvPr id="6" name="Grafik 5"/>
            <p:cNvPicPr>
              <a:picLocks noChangeAspect="1"/>
            </p:cNvPicPr>
            <p:nvPr/>
          </p:nvPicPr>
          <p:blipFill>
            <a:blip r:embed="rId5"/>
            <a:stretch>
              <a:fillRect/>
            </a:stretch>
          </p:blipFill>
          <p:spPr>
            <a:xfrm>
              <a:off x="1387103" y="1587035"/>
              <a:ext cx="1131516" cy="1573317"/>
            </a:xfrm>
            <a:prstGeom prst="rect">
              <a:avLst/>
            </a:prstGeom>
            <a:ln>
              <a:noFill/>
            </a:ln>
            <a:effectLst>
              <a:outerShdw blurRad="292100" dist="139700" dir="2700000" algn="tl" rotWithShape="0">
                <a:schemeClr val="bg1">
                  <a:lumMod val="75000"/>
                  <a:alpha val="65000"/>
                </a:schemeClr>
              </a:outerShdw>
            </a:effectLst>
          </p:spPr>
        </p:pic>
        <p:pic>
          <p:nvPicPr>
            <p:cNvPr id="4" name="Grafik 3"/>
            <p:cNvPicPr>
              <a:picLocks noChangeAspect="1"/>
            </p:cNvPicPr>
            <p:nvPr/>
          </p:nvPicPr>
          <p:blipFill>
            <a:blip r:embed="rId6"/>
            <a:stretch>
              <a:fillRect/>
            </a:stretch>
          </p:blipFill>
          <p:spPr>
            <a:xfrm>
              <a:off x="2262985" y="1587035"/>
              <a:ext cx="1112882" cy="1573317"/>
            </a:xfrm>
            <a:prstGeom prst="rect">
              <a:avLst/>
            </a:prstGeom>
            <a:ln>
              <a:noFill/>
            </a:ln>
            <a:effectLst>
              <a:outerShdw blurRad="292100" dist="139700" dir="2700000" algn="tl" rotWithShape="0">
                <a:schemeClr val="bg1">
                  <a:lumMod val="75000"/>
                  <a:alpha val="65000"/>
                </a:schemeClr>
              </a:outerShdw>
            </a:effectLst>
          </p:spPr>
        </p:pic>
        <p:pic>
          <p:nvPicPr>
            <p:cNvPr id="5" name="Grafik 4"/>
            <p:cNvPicPr>
              <a:picLocks noChangeAspect="1"/>
            </p:cNvPicPr>
            <p:nvPr/>
          </p:nvPicPr>
          <p:blipFill>
            <a:blip r:embed="rId7"/>
            <a:stretch>
              <a:fillRect/>
            </a:stretch>
          </p:blipFill>
          <p:spPr>
            <a:xfrm>
              <a:off x="3061603" y="1587035"/>
              <a:ext cx="1112140" cy="1573317"/>
            </a:xfrm>
            <a:prstGeom prst="rect">
              <a:avLst/>
            </a:prstGeom>
            <a:ln>
              <a:noFill/>
            </a:ln>
            <a:effectLst>
              <a:outerShdw blurRad="292100" dist="139700" dir="2700000" algn="tl" rotWithShape="0">
                <a:schemeClr val="bg1">
                  <a:lumMod val="75000"/>
                  <a:alpha val="65000"/>
                </a:schemeClr>
              </a:outerShdw>
            </a:effectLst>
          </p:spPr>
        </p:pic>
      </p:grpSp>
      <p:pic>
        <p:nvPicPr>
          <p:cNvPr id="9" name="Grafik 8"/>
          <p:cNvPicPr>
            <a:picLocks noChangeAspect="1"/>
          </p:cNvPicPr>
          <p:nvPr/>
        </p:nvPicPr>
        <p:blipFill>
          <a:blip r:embed="rId8"/>
          <a:stretch>
            <a:fillRect/>
          </a:stretch>
        </p:blipFill>
        <p:spPr>
          <a:xfrm>
            <a:off x="2060037" y="4560359"/>
            <a:ext cx="1172931" cy="1674599"/>
          </a:xfrm>
          <a:prstGeom prst="rect">
            <a:avLst/>
          </a:prstGeom>
          <a:effectLst>
            <a:outerShdw blurRad="292100" dist="139700" dir="2700000" algn="ctr" rotWithShape="0">
              <a:schemeClr val="bg1">
                <a:lumMod val="75000"/>
                <a:alpha val="65000"/>
              </a:schemeClr>
            </a:outerShdw>
          </a:effectLst>
        </p:spPr>
      </p:pic>
      <p:pic>
        <p:nvPicPr>
          <p:cNvPr id="8" name="Grafik 7"/>
          <p:cNvPicPr>
            <a:picLocks noChangeAspect="1"/>
          </p:cNvPicPr>
          <p:nvPr/>
        </p:nvPicPr>
        <p:blipFill>
          <a:blip r:embed="rId9"/>
          <a:stretch>
            <a:fillRect/>
          </a:stretch>
        </p:blipFill>
        <p:spPr>
          <a:xfrm>
            <a:off x="2988640" y="4558421"/>
            <a:ext cx="1185103" cy="1676537"/>
          </a:xfrm>
          <a:prstGeom prst="rect">
            <a:avLst/>
          </a:prstGeom>
          <a:effectLst>
            <a:outerShdw blurRad="292100" dist="139700" dir="2700000" algn="ctr" rotWithShape="0">
              <a:schemeClr val="bg1">
                <a:lumMod val="75000"/>
                <a:alpha val="65000"/>
              </a:schemeClr>
            </a:outerShdw>
          </a:effectLst>
        </p:spPr>
      </p:pic>
    </p:spTree>
    <p:extLst>
      <p:ext uri="{BB962C8B-B14F-4D97-AF65-F5344CB8AC3E}">
        <p14:creationId xmlns:p14="http://schemas.microsoft.com/office/powerpoint/2010/main" val="2078495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Organisations</a:t>
            </a:r>
            <a:endParaRPr lang="fr-CH" dirty="0"/>
          </a:p>
        </p:txBody>
      </p:sp>
      <p:sp>
        <p:nvSpPr>
          <p:cNvPr id="3" name="Inhaltsplatzhalter 2"/>
          <p:cNvSpPr>
            <a:spLocks noGrp="1"/>
          </p:cNvSpPr>
          <p:nvPr>
            <p:ph idx="12"/>
          </p:nvPr>
        </p:nvSpPr>
        <p:spPr/>
        <p:txBody>
          <a:bodyPr/>
          <a:lstStyle/>
          <a:p>
            <a:r>
              <a:rPr lang="fr-CH" dirty="0" smtClean="0"/>
              <a:t>Bio Suisse – Ce que le Bourgeon garantit</a:t>
            </a:r>
            <a:endParaRPr lang="fr-CH" dirty="0"/>
          </a:p>
        </p:txBody>
      </p:sp>
      <p:sp>
        <p:nvSpPr>
          <p:cNvPr id="4" name="Inhaltsplatzhalter 3"/>
          <p:cNvSpPr>
            <a:spLocks noGrp="1"/>
          </p:cNvSpPr>
          <p:nvPr>
            <p:ph idx="14"/>
          </p:nvPr>
        </p:nvSpPr>
        <p:spPr/>
        <p:txBody>
          <a:bodyPr/>
          <a:lstStyle/>
          <a:p>
            <a:endParaRPr lang="de-CH"/>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10</a:t>
            </a:fld>
            <a:endParaRPr lang="de-DE" altLang="de-DE" dirty="0" smtClean="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1509525593"/>
              </p:ext>
            </p:extLst>
          </p:nvPr>
        </p:nvGraphicFramePr>
        <p:xfrm>
          <a:off x="628650" y="1571625"/>
          <a:ext cx="7886700" cy="3881120"/>
        </p:xfrm>
        <a:graphic>
          <a:graphicData uri="http://schemas.openxmlformats.org/drawingml/2006/table">
            <a:tbl>
              <a:tblPr firstRow="1" bandRow="1">
                <a:tableStyleId>{5940675A-B579-460E-94D1-54222C63F5DA}</a:tableStyleId>
              </a:tblPr>
              <a:tblGrid>
                <a:gridCol w="2143150"/>
                <a:gridCol w="5743550"/>
              </a:tblGrid>
              <a:tr h="370840">
                <a:tc>
                  <a:txBody>
                    <a:bodyPr/>
                    <a:lstStyle/>
                    <a:p>
                      <a:r>
                        <a:rPr lang="fr-CH" sz="1600" b="0" noProof="0" dirty="0" smtClean="0"/>
                        <a:t>Principe </a:t>
                      </a:r>
                      <a:br>
                        <a:rPr lang="fr-CH" sz="1600" b="0" noProof="0" dirty="0" smtClean="0"/>
                      </a:br>
                      <a:r>
                        <a:rPr lang="fr-CH" sz="1600" b="0" noProof="0" dirty="0" smtClean="0"/>
                        <a:t>de la globalité</a:t>
                      </a:r>
                      <a:endParaRPr lang="fr-CH" sz="1600" b="0" noProof="0" dirty="0"/>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Les entreprises</a:t>
                      </a:r>
                      <a:r>
                        <a:rPr lang="fr-CH" sz="1600" baseline="0" noProof="0" dirty="0" smtClean="0"/>
                        <a:t> agricoles et les processus de transformation des produits sont entièrement bio</a:t>
                      </a:r>
                      <a:endParaRPr lang="fr-CH" sz="1600" noProof="0" dirty="0" smtClean="0"/>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fr-CH" sz="1600" b="0" noProof="0" dirty="0" smtClean="0"/>
                        <a:t>Biodiversité</a:t>
                      </a:r>
                      <a:endParaRPr lang="fr-CH" sz="1600" b="0" noProof="0" dirty="0"/>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Habitats diversifiés pour les plantes et les animaux</a:t>
                      </a: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b="0" noProof="0" dirty="0" smtClean="0"/>
                        <a:t>Confiance</a:t>
                      </a: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Contrôles stricts, renoncement aux manipulations génétiques, règles strictes pour les importations</a:t>
                      </a: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b="0" noProof="0" dirty="0" smtClean="0"/>
                        <a:t>Bien-être </a:t>
                      </a:r>
                      <a:br>
                        <a:rPr lang="fr-CH" sz="1600" b="0" noProof="0" dirty="0" smtClean="0"/>
                      </a:br>
                      <a:r>
                        <a:rPr lang="fr-CH" sz="1600" b="0" noProof="0" dirty="0" smtClean="0"/>
                        <a:t>des animaux</a:t>
                      </a: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Alimentation conforme aux besoins de chaque espèce, stabulations respectueuses des animaux, beaucoup de </a:t>
                      </a:r>
                      <a:br>
                        <a:rPr lang="fr-CH" sz="1600" noProof="0" dirty="0" smtClean="0"/>
                      </a:br>
                      <a:r>
                        <a:rPr lang="fr-CH" sz="1600" noProof="0" dirty="0" smtClean="0"/>
                        <a:t>plein air dans les parcours et les pâturages</a:t>
                      </a: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b="0" noProof="0" dirty="0" smtClean="0"/>
                        <a:t>Équité</a:t>
                      </a: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Directives dans le domaine des exigences sociales </a:t>
                      </a:r>
                      <a:br>
                        <a:rPr lang="fr-CH" sz="1600" noProof="0" dirty="0" smtClean="0"/>
                      </a:br>
                      <a:r>
                        <a:rPr lang="fr-CH" sz="1600" noProof="0" dirty="0" smtClean="0"/>
                        <a:t>et des relations commerciales équitables</a:t>
                      </a: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fr-CH" sz="1600" b="0" noProof="0" dirty="0" smtClean="0"/>
                        <a:t>Goût</a:t>
                      </a:r>
                      <a:endParaRPr lang="fr-CH" sz="1600" b="0" noProof="0" dirty="0"/>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Transformation douce, pas d’arômes ni de colorants</a:t>
                      </a:r>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b="0" noProof="0" dirty="0" smtClean="0"/>
                        <a:t>Protection </a:t>
                      </a:r>
                      <a:br>
                        <a:rPr lang="fr-CH" sz="1600" b="0" noProof="0" dirty="0" smtClean="0"/>
                      </a:br>
                      <a:r>
                        <a:rPr lang="fr-CH" sz="1600" b="0" noProof="0" dirty="0" smtClean="0"/>
                        <a:t>des</a:t>
                      </a:r>
                      <a:r>
                        <a:rPr lang="fr-CH" sz="1600" b="0" baseline="0" noProof="0" dirty="0" smtClean="0"/>
                        <a:t> ressources</a:t>
                      </a:r>
                      <a:endParaRPr lang="fr-CH" sz="1600" b="0" noProof="0" dirty="0" smtClean="0"/>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Renoncement aux</a:t>
                      </a:r>
                      <a:r>
                        <a:rPr lang="fr-CH" sz="1600" baseline="0" noProof="0" dirty="0" smtClean="0"/>
                        <a:t> </a:t>
                      </a:r>
                      <a:r>
                        <a:rPr lang="fr-CH" sz="1600" noProof="0" dirty="0" smtClean="0"/>
                        <a:t>pesticides de synthèse et aux engrais chimiques, protection des</a:t>
                      </a:r>
                      <a:r>
                        <a:rPr lang="fr-CH" sz="1600" baseline="0" noProof="0" dirty="0" smtClean="0"/>
                        <a:t> sols, de l’eau, de l’air et du climat</a:t>
                      </a:r>
                      <a:endParaRPr lang="fr-CH" sz="1600" noProof="0" dirty="0" smtClean="0"/>
                    </a:p>
                  </a:txBody>
                  <a:tcP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602437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fr-CH" dirty="0" smtClean="0"/>
              <a:t>Organisations </a:t>
            </a:r>
            <a:endParaRPr lang="fr-CH" dirty="0"/>
          </a:p>
        </p:txBody>
      </p:sp>
      <p:sp>
        <p:nvSpPr>
          <p:cNvPr id="9" name="Inhaltsplatzhalter 8"/>
          <p:cNvSpPr>
            <a:spLocks noGrp="1"/>
          </p:cNvSpPr>
          <p:nvPr>
            <p:ph idx="12"/>
          </p:nvPr>
        </p:nvSpPr>
        <p:spPr/>
        <p:txBody>
          <a:bodyPr/>
          <a:lstStyle/>
          <a:p>
            <a:r>
              <a:rPr lang="fr-CH" dirty="0"/>
              <a:t>Bio Suisse – Ce que le Bourgeon garantit</a:t>
            </a:r>
          </a:p>
        </p:txBody>
      </p:sp>
      <p:sp>
        <p:nvSpPr>
          <p:cNvPr id="3" name="Inhaltsplatzhalter 2"/>
          <p:cNvSpPr>
            <a:spLocks noGrp="1"/>
          </p:cNvSpPr>
          <p:nvPr>
            <p:ph idx="14"/>
          </p:nvPr>
        </p:nvSpPr>
        <p:spPr/>
        <p:txBody>
          <a:bodyPr/>
          <a:lstStyle/>
          <a:p>
            <a:endParaRPr lang="de-CH"/>
          </a:p>
        </p:txBody>
      </p:sp>
      <p:sp>
        <p:nvSpPr>
          <p:cNvPr id="5" name="Inhaltsplatzhalter 4"/>
          <p:cNvSpPr>
            <a:spLocks noGrp="1"/>
          </p:cNvSpPr>
          <p:nvPr>
            <p:ph sz="quarter" idx="17"/>
          </p:nvPr>
        </p:nvSpPr>
        <p:spPr/>
        <p:txBody>
          <a:bodyPr/>
          <a:lstStyle/>
          <a:p>
            <a:r>
              <a:rPr lang="fr-CH" dirty="0" smtClean="0"/>
              <a:t>Les denrées alimentaires qui ont le Bourgeon sont issues d’une production durable. Les producteurs Bourgeon ramènent l’équilibre entre l’homme, l’animal et la nature.</a:t>
            </a:r>
          </a:p>
          <a:p>
            <a:endParaRPr lang="fr-CH" dirty="0"/>
          </a:p>
          <a:p>
            <a:r>
              <a:rPr lang="fr-CH" dirty="0" smtClean="0"/>
              <a:t>Pour que l’équilibre se maintienne à long terme, des organismes indépendants contrôlent chaque année l’ensemble de la filière de création de valeur. Bio Suisse soutient en outre ce processus à l’aide de différents projets pour le développement de la durabilité.</a:t>
            </a:r>
          </a:p>
          <a:p>
            <a:endParaRPr lang="fr-CH" dirty="0"/>
          </a:p>
          <a:p>
            <a:r>
              <a:rPr lang="fr-CH" dirty="0" smtClean="0"/>
              <a:t>Le Bourgeon représente :</a:t>
            </a:r>
          </a:p>
          <a:p>
            <a:pPr lvl="1"/>
            <a:r>
              <a:rPr lang="fr-CH" dirty="0" smtClean="0"/>
              <a:t>Bio Suisse (logo de la fédération de la principale organisation d’agriculture biologique de Suisse)</a:t>
            </a:r>
          </a:p>
          <a:p>
            <a:pPr lvl="1"/>
            <a:r>
              <a:rPr lang="fr-CH" dirty="0" smtClean="0"/>
              <a:t>Les produits bio (produits selon le Cahier des charges de Bio Suisse)</a:t>
            </a:r>
          </a:p>
          <a:p>
            <a:pPr lvl="1"/>
            <a:r>
              <a:rPr lang="fr-CH" spc="20" dirty="0" smtClean="0"/>
              <a:t>Les membres de la Fédération (signe de reconnaissance pour les producteurs)</a:t>
            </a:r>
            <a:br>
              <a:rPr lang="fr-CH" spc="20" dirty="0" smtClean="0"/>
            </a:br>
            <a:r>
              <a:rPr lang="fr-CH" spc="20" dirty="0" smtClean="0"/>
              <a:t>	Plus de 6’000 entreprises agricoles et horticoles</a:t>
            </a:r>
            <a:br>
              <a:rPr lang="fr-CH" spc="20" dirty="0" smtClean="0"/>
            </a:br>
            <a:r>
              <a:rPr lang="fr-CH" spc="20" dirty="0" smtClean="0"/>
              <a:t>	Plus de 840 entreprise agroalimentaires et commerciales sous licence</a:t>
            </a:r>
            <a:endParaRPr lang="fr-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11</a:t>
            </a:fld>
            <a:endParaRPr lang="de-DE" altLang="de-DE" dirty="0" smtClean="0"/>
          </a:p>
        </p:txBody>
      </p:sp>
    </p:spTree>
    <p:extLst>
      <p:ext uri="{BB962C8B-B14F-4D97-AF65-F5344CB8AC3E}">
        <p14:creationId xmlns:p14="http://schemas.microsoft.com/office/powerpoint/2010/main" val="3036875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Organisations</a:t>
            </a:r>
            <a:endParaRPr lang="fr-CH" dirty="0"/>
          </a:p>
        </p:txBody>
      </p:sp>
      <p:sp>
        <p:nvSpPr>
          <p:cNvPr id="3" name="Inhaltsplatzhalter 2"/>
          <p:cNvSpPr>
            <a:spLocks noGrp="1"/>
          </p:cNvSpPr>
          <p:nvPr>
            <p:ph idx="12"/>
          </p:nvPr>
        </p:nvSpPr>
        <p:spPr/>
        <p:txBody>
          <a:bodyPr/>
          <a:lstStyle/>
          <a:p>
            <a:r>
              <a:rPr lang="fr-CH" dirty="0" smtClean="0"/>
              <a:t>Bio Suisse – Tâches</a:t>
            </a:r>
            <a:endParaRPr lang="fr-CH" dirty="0"/>
          </a:p>
        </p:txBody>
      </p:sp>
      <p:sp>
        <p:nvSpPr>
          <p:cNvPr id="10" name="Inhaltsplatzhalter 9"/>
          <p:cNvSpPr>
            <a:spLocks noGrp="1"/>
          </p:cNvSpPr>
          <p:nvPr>
            <p:ph idx="14"/>
          </p:nvPr>
        </p:nvSpPr>
        <p:spPr/>
        <p:txBody>
          <a:bodyPr/>
          <a:lstStyle/>
          <a:p>
            <a:endParaRPr lang="de-CH"/>
          </a:p>
        </p:txBody>
      </p:sp>
      <p:sp>
        <p:nvSpPr>
          <p:cNvPr id="11" name="Inhaltsplatzhalter 10"/>
          <p:cNvSpPr>
            <a:spLocks noGrp="1"/>
          </p:cNvSpPr>
          <p:nvPr>
            <p:ph sz="quarter" idx="17"/>
          </p:nvPr>
        </p:nvSpPr>
        <p:spPr>
          <a:xfrm>
            <a:off x="612775" y="1540637"/>
            <a:ext cx="7908925" cy="1024267"/>
          </a:xfrm>
        </p:spPr>
        <p:txBody>
          <a:bodyPr/>
          <a:lstStyle/>
          <a:p>
            <a:pPr lvl="1"/>
            <a:r>
              <a:rPr lang="fr-CH" dirty="0" smtClean="0"/>
              <a:t>Organisation faîtière des entreprises Bourgeon suisses</a:t>
            </a:r>
          </a:p>
          <a:p>
            <a:pPr lvl="1"/>
            <a:r>
              <a:rPr lang="fr-CH" dirty="0" smtClean="0"/>
              <a:t>Propriétaire de la marque déposée du Bourgeon</a:t>
            </a:r>
          </a:p>
          <a:p>
            <a:pPr lvl="1"/>
            <a:r>
              <a:rPr lang="fr-CH" dirty="0" smtClean="0"/>
              <a:t>32 organisations membres représentées par 100 délégué-e-s</a:t>
            </a:r>
            <a:endParaRPr lang="fr-CH" dirty="0"/>
          </a:p>
        </p:txBody>
      </p:sp>
      <p:sp>
        <p:nvSpPr>
          <p:cNvPr id="6" name="Fußzeilenplatzhalter 5"/>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12</a:t>
            </a:fld>
            <a:endParaRPr lang="de-DE" altLang="de-DE" dirty="0" smtClean="0"/>
          </a:p>
        </p:txBody>
      </p:sp>
      <p:graphicFrame>
        <p:nvGraphicFramePr>
          <p:cNvPr id="13" name="Inhaltsplatzhalter 6"/>
          <p:cNvGraphicFramePr>
            <a:graphicFrameLocks noGrp="1"/>
          </p:cNvGraphicFramePr>
          <p:nvPr>
            <p:ph sz="quarter" idx="23"/>
            <p:extLst>
              <p:ext uri="{D42A27DB-BD31-4B8C-83A1-F6EECF244321}">
                <p14:modId xmlns:p14="http://schemas.microsoft.com/office/powerpoint/2010/main" val="3733871208"/>
              </p:ext>
            </p:extLst>
          </p:nvPr>
        </p:nvGraphicFramePr>
        <p:xfrm>
          <a:off x="628650" y="2708920"/>
          <a:ext cx="7886700" cy="3636003"/>
        </p:xfrm>
        <a:graphic>
          <a:graphicData uri="http://schemas.openxmlformats.org/drawingml/2006/table">
            <a:tbl>
              <a:tblPr firstRow="1" bandRow="1">
                <a:tableStyleId>{5940675A-B579-460E-94D1-54222C63F5DA}</a:tableStyleId>
              </a:tblPr>
              <a:tblGrid>
                <a:gridCol w="2791222"/>
                <a:gridCol w="5095478"/>
              </a:tblGrid>
              <a:tr h="519429">
                <a:tc>
                  <a:txBody>
                    <a:bodyPr/>
                    <a:lstStyle/>
                    <a:p>
                      <a:r>
                        <a:rPr lang="fr-CH" sz="1400" noProof="0" dirty="0" smtClean="0"/>
                        <a:t>Garantir la qualité des produits Bourgeon</a:t>
                      </a:r>
                      <a:endParaRPr lang="fr-CH" sz="1400" noProof="0" dirty="0"/>
                    </a:p>
                  </a:txBody>
                  <a:tcPr>
                    <a:lnL w="12700" cmpd="sng">
                      <a:noFill/>
                    </a:lnL>
                    <a:lnR w="6350" cap="flat" cmpd="sng" algn="ctr">
                      <a:solidFill>
                        <a:schemeClr val="tx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400" noProof="0" dirty="0" smtClean="0"/>
                        <a:t>Maintenir, garantir et développer la qualité, mais aussi créer les mêmes conditions pour tous les acteurs du marché</a:t>
                      </a:r>
                      <a:endParaRPr lang="fr-CH" sz="1400" noProof="0" dirty="0"/>
                    </a:p>
                  </a:txBody>
                  <a:tcPr>
                    <a:lnL w="6350" cap="flat" cmpd="sng" algn="ctr">
                      <a:solidFill>
                        <a:schemeClr val="tx1"/>
                      </a:solidFill>
                      <a:prstDash val="solid"/>
                      <a:round/>
                      <a:headEnd type="none" w="med" len="med"/>
                      <a:tailEnd type="none" w="med" len="med"/>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9429">
                <a:tc>
                  <a:txBody>
                    <a:bodyPr/>
                    <a:lstStyle/>
                    <a:p>
                      <a:r>
                        <a:rPr lang="fr-CH" sz="1400" noProof="0" dirty="0" smtClean="0"/>
                        <a:t>Augmenter l’attractivité de la marque</a:t>
                      </a:r>
                      <a:endParaRPr lang="fr-CH" sz="1400" noProof="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400" noProof="0" dirty="0" smtClean="0"/>
                        <a:t>Protéger le Bourgeon, le faire connaître, renforcer l’image et la valeur de la marque, favoriser la vente des produits Bourgeon</a:t>
                      </a:r>
                      <a:endParaRPr lang="fr-CH" sz="1400" noProof="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9429">
                <a:tc>
                  <a:txBody>
                    <a:bodyPr/>
                    <a:lstStyle/>
                    <a:p>
                      <a:r>
                        <a:rPr lang="fr-CH" sz="1400" noProof="0" dirty="0" smtClean="0"/>
                        <a:t>Soutenir les marchés</a:t>
                      </a:r>
                      <a:endParaRPr lang="fr-CH" sz="1400" noProof="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400" noProof="0" dirty="0" smtClean="0"/>
                        <a:t>Assurer la transparence des marchés, organiser les produc-teurs des différents secteurs, soutenir les interprofessions</a:t>
                      </a:r>
                      <a:endParaRPr lang="fr-CH" sz="1400" noProof="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9429">
                <a:tc>
                  <a:txBody>
                    <a:bodyPr/>
                    <a:lstStyle/>
                    <a:p>
                      <a:r>
                        <a:rPr lang="fr-CH" sz="1400" noProof="0" dirty="0" smtClean="0"/>
                        <a:t>Entretenir les relations et représenter les intérêts</a:t>
                      </a:r>
                      <a:endParaRPr lang="fr-CH" sz="1400" noProof="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400" noProof="0" dirty="0" smtClean="0"/>
                        <a:t>Représenter les intérêts des membres et des partenaires contractuels du Bourgeon, créer de bonnes conditions-cadres</a:t>
                      </a:r>
                      <a:endParaRPr lang="fr-CH" sz="1400" noProof="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9429">
                <a:tc>
                  <a:txBody>
                    <a:bodyPr/>
                    <a:lstStyle/>
                    <a:p>
                      <a:r>
                        <a:rPr lang="fr-CH" sz="1400" noProof="0" dirty="0" smtClean="0"/>
                        <a:t>Favoriser les transferts des connaissances et l’innovation</a:t>
                      </a:r>
                      <a:endParaRPr lang="fr-CH" sz="1400" noProof="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400" noProof="0" dirty="0" smtClean="0"/>
                        <a:t>Favoriser la formation en agriculture bio et motiver les produc-teurs pour les transferts de connaissances et l’innovation</a:t>
                      </a:r>
                      <a:endParaRPr lang="fr-CH" sz="1400" noProof="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9429">
                <a:tc>
                  <a:txBody>
                    <a:bodyPr/>
                    <a:lstStyle/>
                    <a:p>
                      <a:r>
                        <a:rPr lang="fr-CH" sz="1400" noProof="0" dirty="0" smtClean="0"/>
                        <a:t>Informer le public</a:t>
                      </a:r>
                      <a:endParaRPr lang="fr-CH" sz="1400" noProof="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400" noProof="0" dirty="0" smtClean="0"/>
                        <a:t>Mettre en lumière la fédération et la marque, informer le public sur les valeurs et les contenus de l’agriculture biologique</a:t>
                      </a:r>
                      <a:endParaRPr lang="fr-CH" sz="1400" noProof="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9429">
                <a:tc>
                  <a:txBody>
                    <a:bodyPr/>
                    <a:lstStyle/>
                    <a:p>
                      <a:r>
                        <a:rPr lang="fr-CH" sz="1400" noProof="0" dirty="0" smtClean="0"/>
                        <a:t>Formation de la volonté</a:t>
                      </a:r>
                      <a:endParaRPr lang="fr-CH" sz="1400" noProof="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CH" sz="1400" noProof="0" dirty="0" smtClean="0"/>
                        <a:t>Obtenir des décisions par la recherche démocratique et participative de consensus, inclure les groupes d’intérêts</a:t>
                      </a:r>
                      <a:endParaRPr lang="fr-CH" sz="1400" noProof="0" dirty="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566950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Organisations</a:t>
            </a:r>
            <a:endParaRPr lang="fr-CH" dirty="0"/>
          </a:p>
        </p:txBody>
      </p:sp>
      <p:sp>
        <p:nvSpPr>
          <p:cNvPr id="3" name="Inhaltsplatzhalter 2"/>
          <p:cNvSpPr>
            <a:spLocks noGrp="1"/>
          </p:cNvSpPr>
          <p:nvPr>
            <p:ph idx="12"/>
          </p:nvPr>
        </p:nvSpPr>
        <p:spPr/>
        <p:txBody>
          <a:bodyPr>
            <a:normAutofit/>
          </a:bodyPr>
          <a:lstStyle/>
          <a:p>
            <a:r>
              <a:rPr lang="fr-CH" dirty="0" smtClean="0"/>
              <a:t>Bio Suisse – Organigramme de la Fédération</a:t>
            </a:r>
            <a:endParaRPr lang="fr-CH" dirty="0"/>
          </a:p>
        </p:txBody>
      </p:sp>
      <p:sp>
        <p:nvSpPr>
          <p:cNvPr id="4" name="Inhaltsplatzhalter 3"/>
          <p:cNvSpPr>
            <a:spLocks noGrp="1"/>
          </p:cNvSpPr>
          <p:nvPr>
            <p:ph idx="14"/>
          </p:nvPr>
        </p:nvSpPr>
        <p:spPr/>
        <p:txBody>
          <a:bodyPr/>
          <a:lstStyle/>
          <a:p>
            <a:r>
              <a:rPr lang="de-CH" dirty="0" smtClean="0"/>
              <a:t>Illustration : Bio Suisse</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13</a:t>
            </a:fld>
            <a:endParaRPr lang="de-DE" altLang="de-DE" dirty="0" smtClean="0"/>
          </a:p>
        </p:txBody>
      </p:sp>
      <p:pic>
        <p:nvPicPr>
          <p:cNvPr id="8" name="Inhaltsplatzhalter 7"/>
          <p:cNvPicPr>
            <a:picLocks noGrp="1" noChangeAspect="1"/>
          </p:cNvPicPr>
          <p:nvPr>
            <p:ph sz="quarter" idx="17"/>
          </p:nvPr>
        </p:nvPicPr>
        <p:blipFill>
          <a:blip r:embed="rId2"/>
          <a:stretch>
            <a:fillRect/>
          </a:stretch>
        </p:blipFill>
        <p:spPr>
          <a:xfrm>
            <a:off x="1475656" y="1455584"/>
            <a:ext cx="3168352" cy="4908815"/>
          </a:xfrm>
          <a:prstGeom prst="rect">
            <a:avLst/>
          </a:prstGeom>
        </p:spPr>
      </p:pic>
    </p:spTree>
    <p:extLst>
      <p:ext uri="{BB962C8B-B14F-4D97-AF65-F5344CB8AC3E}">
        <p14:creationId xmlns:p14="http://schemas.microsoft.com/office/powerpoint/2010/main" val="1308543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Labels et marques</a:t>
            </a:r>
            <a:endParaRPr lang="fr-CH" dirty="0"/>
          </a:p>
        </p:txBody>
      </p:sp>
      <p:sp>
        <p:nvSpPr>
          <p:cNvPr id="3" name="Inhaltsplatzhalter 2"/>
          <p:cNvSpPr>
            <a:spLocks noGrp="1"/>
          </p:cNvSpPr>
          <p:nvPr>
            <p:ph idx="12"/>
          </p:nvPr>
        </p:nvSpPr>
        <p:spPr/>
        <p:txBody>
          <a:bodyPr>
            <a:normAutofit/>
          </a:bodyPr>
          <a:lstStyle/>
          <a:p>
            <a:r>
              <a:rPr lang="fr-CH" spc="20" dirty="0" smtClean="0"/>
              <a:t>Le Bourgeon – Les principes des producteurs Bourgeon</a:t>
            </a:r>
            <a:endParaRPr lang="fr-CH" spc="20" dirty="0"/>
          </a:p>
        </p:txBody>
      </p:sp>
      <p:sp>
        <p:nvSpPr>
          <p:cNvPr id="4" name="Inhaltsplatzhalter 3"/>
          <p:cNvSpPr>
            <a:spLocks noGrp="1"/>
          </p:cNvSpPr>
          <p:nvPr>
            <p:ph idx="14"/>
          </p:nvPr>
        </p:nvSpPr>
        <p:spPr/>
        <p:txBody>
          <a:bodyPr/>
          <a:lstStyle/>
          <a:p>
            <a:r>
              <a:rPr lang="de-CH" dirty="0" smtClean="0"/>
              <a:t>Illustration : Bio Suisse </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14</a:t>
            </a:fld>
            <a:endParaRPr lang="de-DE" altLang="de-DE" dirty="0" smtClean="0"/>
          </a:p>
        </p:txBody>
      </p:sp>
      <p:pic>
        <p:nvPicPr>
          <p:cNvPr id="8" name="Inhaltsplatzhalter 7"/>
          <p:cNvPicPr>
            <a:picLocks noGrp="1" noChangeAspect="1"/>
          </p:cNvPicPr>
          <p:nvPr>
            <p:ph sz="quarter" idx="17"/>
          </p:nvPr>
        </p:nvPicPr>
        <p:blipFill>
          <a:blip r:embed="rId2"/>
          <a:stretch>
            <a:fillRect/>
          </a:stretch>
        </p:blipFill>
        <p:spPr>
          <a:xfrm>
            <a:off x="683568" y="1571060"/>
            <a:ext cx="6264695" cy="4746545"/>
          </a:xfrm>
          <a:prstGeom prst="rect">
            <a:avLst/>
          </a:prstGeom>
        </p:spPr>
      </p:pic>
    </p:spTree>
    <p:extLst>
      <p:ext uri="{BB962C8B-B14F-4D97-AF65-F5344CB8AC3E}">
        <p14:creationId xmlns:p14="http://schemas.microsoft.com/office/powerpoint/2010/main" val="3586382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fr-CH" dirty="0" smtClean="0"/>
              <a:t>Labels et marques</a:t>
            </a:r>
            <a:endParaRPr lang="fr-CH" dirty="0"/>
          </a:p>
        </p:txBody>
      </p:sp>
      <p:sp>
        <p:nvSpPr>
          <p:cNvPr id="8" name="Inhaltsplatzhalter 7"/>
          <p:cNvSpPr>
            <a:spLocks noGrp="1"/>
          </p:cNvSpPr>
          <p:nvPr>
            <p:ph idx="12"/>
          </p:nvPr>
        </p:nvSpPr>
        <p:spPr/>
        <p:txBody>
          <a:bodyPr>
            <a:normAutofit/>
          </a:bodyPr>
          <a:lstStyle/>
          <a:p>
            <a:r>
              <a:rPr lang="fr-CH" dirty="0" smtClean="0"/>
              <a:t>Le Bourgeon – Utilisation du logo</a:t>
            </a:r>
            <a:endParaRPr lang="fr-CH" dirty="0"/>
          </a:p>
        </p:txBody>
      </p:sp>
      <p:sp>
        <p:nvSpPr>
          <p:cNvPr id="9" name="Inhaltsplatzhalter 8"/>
          <p:cNvSpPr>
            <a:spLocks noGrp="1"/>
          </p:cNvSpPr>
          <p:nvPr>
            <p:ph idx="14"/>
          </p:nvPr>
        </p:nvSpPr>
        <p:spPr/>
        <p:txBody>
          <a:bodyPr/>
          <a:lstStyle/>
          <a:p>
            <a:endParaRPr lang="de-CH"/>
          </a:p>
        </p:txBody>
      </p:sp>
      <p:pic>
        <p:nvPicPr>
          <p:cNvPr id="14" name="Inhaltsplatzhalter 13"/>
          <p:cNvPicPr>
            <a:picLocks noGrp="1" noChangeAspect="1"/>
          </p:cNvPicPr>
          <p:nvPr>
            <p:ph sz="quarter" idx="17"/>
          </p:nvPr>
        </p:nvPicPr>
        <p:blipFill>
          <a:blip r:embed="rId2"/>
          <a:stretch>
            <a:fillRect/>
          </a:stretch>
        </p:blipFill>
        <p:spPr>
          <a:xfrm>
            <a:off x="976674" y="1544696"/>
            <a:ext cx="1939142" cy="1569526"/>
          </a:xfrm>
          <a:prstGeom prst="rect">
            <a:avLst/>
          </a:prstGeom>
        </p:spPr>
      </p:pic>
      <p:sp>
        <p:nvSpPr>
          <p:cNvPr id="11" name="Inhaltsplatzhalter 10"/>
          <p:cNvSpPr>
            <a:spLocks noGrp="1"/>
          </p:cNvSpPr>
          <p:nvPr>
            <p:ph sz="quarter" idx="54"/>
          </p:nvPr>
        </p:nvSpPr>
        <p:spPr/>
        <p:txBody>
          <a:bodyPr/>
          <a:lstStyle/>
          <a:p>
            <a:r>
              <a:rPr lang="fr-CH" b="1" dirty="0" smtClean="0"/>
              <a:t>Le Bourgeon Bio</a:t>
            </a:r>
          </a:p>
          <a:p>
            <a:r>
              <a:rPr lang="fr-CH" dirty="0"/>
              <a:t>Étiquetage des produits </a:t>
            </a:r>
            <a:r>
              <a:rPr lang="fr-CH" dirty="0" smtClean="0"/>
              <a:t>: Le produit contient plus de 10 % de matières premières importées</a:t>
            </a:r>
          </a:p>
          <a:p>
            <a:r>
              <a:rPr lang="fr-CH" dirty="0" smtClean="0"/>
              <a:t>Les matières premières importées sont soumises à des directives et à des contrôles équivalents à ceux des produits Bourgeon suisses</a:t>
            </a:r>
            <a:endParaRPr lang="fr-CH" dirty="0"/>
          </a:p>
        </p:txBody>
      </p:sp>
      <p:sp>
        <p:nvSpPr>
          <p:cNvPr id="12" name="Inhaltsplatzhalter 11"/>
          <p:cNvSpPr>
            <a:spLocks noGrp="1"/>
          </p:cNvSpPr>
          <p:nvPr>
            <p:ph sz="quarter" idx="55"/>
          </p:nvPr>
        </p:nvSpPr>
        <p:spPr/>
        <p:txBody>
          <a:bodyPr/>
          <a:lstStyle/>
          <a:p>
            <a:r>
              <a:rPr lang="fr-CH" b="1" dirty="0" smtClean="0"/>
              <a:t>Le Bourgeon Bio Suisse</a:t>
            </a:r>
          </a:p>
          <a:p>
            <a:r>
              <a:rPr lang="fr-CH" dirty="0" smtClean="0"/>
              <a:t>Logo de l’organisation : Utilisé sur tous les documents officiels et les moyens publicitaires</a:t>
            </a:r>
          </a:p>
          <a:p>
            <a:r>
              <a:rPr lang="fr-CH" dirty="0" smtClean="0"/>
              <a:t>Étiquetage des produits : Au minimum 90 % des matières premières d’un produit doivent provenir de Suisse</a:t>
            </a:r>
            <a:endParaRPr lang="fr-CH" dirty="0"/>
          </a:p>
        </p:txBody>
      </p:sp>
      <p:sp>
        <p:nvSpPr>
          <p:cNvPr id="6" name="Fußzeilenplatzhalter 5"/>
          <p:cNvSpPr>
            <a:spLocks noGrp="1"/>
          </p:cNvSpPr>
          <p:nvPr>
            <p:ph type="ftr" sz="quarter" idx="5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15</a:t>
            </a:fld>
            <a:endParaRPr lang="de-DE" altLang="de-DE" dirty="0" smtClean="0"/>
          </a:p>
        </p:txBody>
      </p:sp>
      <p:pic>
        <p:nvPicPr>
          <p:cNvPr id="4" name="Inhaltsplatzhalter 3"/>
          <p:cNvPicPr>
            <a:picLocks noGrp="1" noChangeAspect="1"/>
          </p:cNvPicPr>
          <p:nvPr>
            <p:ph sz="quarter" idx="56"/>
          </p:nvPr>
        </p:nvPicPr>
        <p:blipFill>
          <a:blip r:embed="rId3"/>
          <a:stretch>
            <a:fillRect/>
          </a:stretch>
        </p:blipFill>
        <p:spPr>
          <a:xfrm>
            <a:off x="1103874" y="3746943"/>
            <a:ext cx="1509727" cy="1410249"/>
          </a:xfrm>
          <a:prstGeom prst="rect">
            <a:avLst/>
          </a:prstGeom>
        </p:spPr>
      </p:pic>
    </p:spTree>
    <p:extLst>
      <p:ext uri="{BB962C8B-B14F-4D97-AF65-F5344CB8AC3E}">
        <p14:creationId xmlns:p14="http://schemas.microsoft.com/office/powerpoint/2010/main" val="2188015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Labels et marques</a:t>
            </a:r>
            <a:endParaRPr lang="de-CH" dirty="0"/>
          </a:p>
        </p:txBody>
      </p:sp>
      <p:sp>
        <p:nvSpPr>
          <p:cNvPr id="3" name="Inhaltsplatzhalter 2"/>
          <p:cNvSpPr>
            <a:spLocks noGrp="1"/>
          </p:cNvSpPr>
          <p:nvPr>
            <p:ph idx="12"/>
          </p:nvPr>
        </p:nvSpPr>
        <p:spPr/>
        <p:txBody>
          <a:bodyPr/>
          <a:lstStyle/>
          <a:p>
            <a:r>
              <a:rPr lang="fr-CH" dirty="0"/>
              <a:t>Le Bourgeon – Utilisation du logo</a:t>
            </a:r>
          </a:p>
        </p:txBody>
      </p:sp>
      <p:sp>
        <p:nvSpPr>
          <p:cNvPr id="4" name="Inhaltsplatzhalter 3"/>
          <p:cNvSpPr>
            <a:spLocks noGrp="1"/>
          </p:cNvSpPr>
          <p:nvPr>
            <p:ph idx="14"/>
          </p:nvPr>
        </p:nvSpPr>
        <p:spPr/>
        <p:txBody>
          <a:bodyPr/>
          <a:lstStyle/>
          <a:p>
            <a:endParaRPr lang="de-CH"/>
          </a:p>
        </p:txBody>
      </p:sp>
      <p:sp>
        <p:nvSpPr>
          <p:cNvPr id="5" name="Inhaltsplatzhalter 4"/>
          <p:cNvSpPr>
            <a:spLocks noGrp="1"/>
          </p:cNvSpPr>
          <p:nvPr>
            <p:ph sz="quarter" idx="17"/>
          </p:nvPr>
        </p:nvSpPr>
        <p:spPr>
          <a:xfrm>
            <a:off x="2893699" y="1758329"/>
            <a:ext cx="5621651" cy="1129269"/>
          </a:xfrm>
        </p:spPr>
        <p:txBody>
          <a:bodyPr/>
          <a:lstStyle/>
          <a:p>
            <a:r>
              <a:rPr lang="fr-CH" dirty="0"/>
              <a:t>Étiquetage des produits </a:t>
            </a:r>
            <a:r>
              <a:rPr lang="fr-CH" dirty="0" smtClean="0"/>
              <a:t>: Distingue les produits primés lors des concours de qualité parce qu’ils se démarquent sur le plan du goût et de la qualité</a:t>
            </a:r>
            <a:endParaRPr lang="fr-CH" dirty="0"/>
          </a:p>
        </p:txBody>
      </p:sp>
      <p:sp>
        <p:nvSpPr>
          <p:cNvPr id="7" name="Inhaltsplatzhalter 6"/>
          <p:cNvSpPr>
            <a:spLocks noGrp="1"/>
          </p:cNvSpPr>
          <p:nvPr>
            <p:ph sz="quarter" idx="54"/>
          </p:nvPr>
        </p:nvSpPr>
        <p:spPr/>
        <p:txBody>
          <a:bodyPr/>
          <a:lstStyle/>
          <a:p>
            <a:r>
              <a:rPr lang="fr-CH" spc="10" dirty="0"/>
              <a:t>Étiquetage des produits </a:t>
            </a:r>
            <a:r>
              <a:rPr lang="fr-CH" spc="10" dirty="0" smtClean="0"/>
              <a:t>: Désigne les produits obtenus pendant les 2 ans de la phase de reconversion de la production conventionnelle à l’agriculture biologique. Les prescriptions et les </a:t>
            </a:r>
            <a:r>
              <a:rPr lang="fr-CH" spc="10" dirty="0" err="1" smtClean="0"/>
              <a:t>con-trôles</a:t>
            </a:r>
            <a:r>
              <a:rPr lang="fr-CH" spc="10" dirty="0" smtClean="0"/>
              <a:t> correspondent aux autres produits Bourgeon</a:t>
            </a:r>
            <a:endParaRPr lang="fr-CH" spc="10" dirty="0"/>
          </a:p>
        </p:txBody>
      </p:sp>
      <p:sp>
        <p:nvSpPr>
          <p:cNvPr id="9" name="Inhaltsplatzhalter 8"/>
          <p:cNvSpPr>
            <a:spLocks noGrp="1"/>
          </p:cNvSpPr>
          <p:nvPr>
            <p:ph sz="quarter" idx="56"/>
          </p:nvPr>
        </p:nvSpPr>
        <p:spPr/>
        <p:txBody>
          <a:bodyPr/>
          <a:lstStyle/>
          <a:p>
            <a:endParaRPr lang="fr-CH" dirty="0" smtClean="0"/>
          </a:p>
          <a:p>
            <a:r>
              <a:rPr lang="fr-CH" dirty="0"/>
              <a:t>Étiquetage des produits </a:t>
            </a:r>
            <a:r>
              <a:rPr lang="fr-CH" dirty="0" smtClean="0"/>
              <a:t>: Est utilisé pour les aliments fourragers bio ainsi que pour les engrais et autres produits pour l’horticulture</a:t>
            </a:r>
            <a:endParaRPr lang="fr-CH" dirty="0"/>
          </a:p>
        </p:txBody>
      </p:sp>
      <p:sp>
        <p:nvSpPr>
          <p:cNvPr id="11" name="Fußzeilenplatzhalter 10"/>
          <p:cNvSpPr>
            <a:spLocks noGrp="1"/>
          </p:cNvSpPr>
          <p:nvPr>
            <p:ph type="ftr" sz="quarter" idx="5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16</a:t>
            </a:fld>
            <a:endParaRPr lang="de-DE" altLang="de-DE" dirty="0" smtClean="0"/>
          </a:p>
        </p:txBody>
      </p:sp>
      <p:pic>
        <p:nvPicPr>
          <p:cNvPr id="12" name="Inhaltsplatzhalter 2"/>
          <p:cNvPicPr>
            <a:picLocks noGrp="1" noChangeAspect="1"/>
          </p:cNvPicPr>
          <p:nvPr>
            <p:ph sz="quarter" idx="53"/>
          </p:nvPr>
        </p:nvPicPr>
        <p:blipFill>
          <a:blip r:embed="rId2"/>
          <a:stretch>
            <a:fillRect/>
          </a:stretch>
        </p:blipFill>
        <p:spPr>
          <a:xfrm>
            <a:off x="615049" y="1772816"/>
            <a:ext cx="2228850" cy="766724"/>
          </a:xfrm>
          <a:prstGeom prst="rect">
            <a:avLst/>
          </a:prstGeom>
        </p:spPr>
      </p:pic>
      <p:pic>
        <p:nvPicPr>
          <p:cNvPr id="8" name="Grafik 7"/>
          <p:cNvPicPr>
            <a:picLocks noChangeAspect="1"/>
          </p:cNvPicPr>
          <p:nvPr/>
        </p:nvPicPr>
        <p:blipFill>
          <a:blip r:embed="rId3"/>
          <a:stretch>
            <a:fillRect/>
          </a:stretch>
        </p:blipFill>
        <p:spPr>
          <a:xfrm>
            <a:off x="643946" y="3101729"/>
            <a:ext cx="1040498" cy="939260"/>
          </a:xfrm>
          <a:prstGeom prst="rect">
            <a:avLst/>
          </a:prstGeom>
        </p:spPr>
      </p:pic>
      <p:pic>
        <p:nvPicPr>
          <p:cNvPr id="15" name="Grafik 14"/>
          <p:cNvPicPr>
            <a:picLocks noChangeAspect="1"/>
          </p:cNvPicPr>
          <p:nvPr/>
        </p:nvPicPr>
        <p:blipFill>
          <a:blip r:embed="rId4"/>
          <a:stretch>
            <a:fillRect/>
          </a:stretch>
        </p:blipFill>
        <p:spPr>
          <a:xfrm>
            <a:off x="1741090" y="3126664"/>
            <a:ext cx="1102717" cy="950408"/>
          </a:xfrm>
          <a:prstGeom prst="rect">
            <a:avLst/>
          </a:prstGeom>
        </p:spPr>
      </p:pic>
      <p:pic>
        <p:nvPicPr>
          <p:cNvPr id="16" name="Grafik 15"/>
          <p:cNvPicPr>
            <a:picLocks noChangeAspect="1"/>
          </p:cNvPicPr>
          <p:nvPr/>
        </p:nvPicPr>
        <p:blipFill>
          <a:blip r:embed="rId5"/>
          <a:stretch>
            <a:fillRect/>
          </a:stretch>
        </p:blipFill>
        <p:spPr>
          <a:xfrm>
            <a:off x="1881690" y="4725144"/>
            <a:ext cx="926969" cy="726224"/>
          </a:xfrm>
          <a:prstGeom prst="rect">
            <a:avLst/>
          </a:prstGeom>
        </p:spPr>
      </p:pic>
      <p:pic>
        <p:nvPicPr>
          <p:cNvPr id="10" name="Grafik 9"/>
          <p:cNvPicPr>
            <a:picLocks noChangeAspect="1"/>
          </p:cNvPicPr>
          <p:nvPr/>
        </p:nvPicPr>
        <p:blipFill>
          <a:blip r:embed="rId6"/>
          <a:stretch>
            <a:fillRect/>
          </a:stretch>
        </p:blipFill>
        <p:spPr>
          <a:xfrm>
            <a:off x="910788" y="4828541"/>
            <a:ext cx="616670" cy="583560"/>
          </a:xfrm>
          <a:prstGeom prst="rect">
            <a:avLst/>
          </a:prstGeom>
        </p:spPr>
      </p:pic>
    </p:spTree>
    <p:extLst>
      <p:ext uri="{BB962C8B-B14F-4D97-AF65-F5344CB8AC3E}">
        <p14:creationId xmlns:p14="http://schemas.microsoft.com/office/powerpoint/2010/main" val="2054579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Labels et marques</a:t>
            </a:r>
            <a:endParaRPr lang="fr-CH" dirty="0"/>
          </a:p>
        </p:txBody>
      </p:sp>
      <p:sp>
        <p:nvSpPr>
          <p:cNvPr id="3" name="Inhaltsplatzhalter 2"/>
          <p:cNvSpPr>
            <a:spLocks noGrp="1"/>
          </p:cNvSpPr>
          <p:nvPr>
            <p:ph idx="12"/>
          </p:nvPr>
        </p:nvSpPr>
        <p:spPr/>
        <p:txBody>
          <a:bodyPr>
            <a:normAutofit/>
          </a:bodyPr>
          <a:lstStyle/>
          <a:p>
            <a:r>
              <a:rPr lang="fr-CH" dirty="0" smtClean="0"/>
              <a:t>Normes bio pour les marques et labels bio</a:t>
            </a:r>
            <a:endParaRPr lang="fr-CH" dirty="0"/>
          </a:p>
        </p:txBody>
      </p:sp>
      <p:sp>
        <p:nvSpPr>
          <p:cNvPr id="4" name="Inhaltsplatzhalter 3"/>
          <p:cNvSpPr>
            <a:spLocks noGrp="1"/>
          </p:cNvSpPr>
          <p:nvPr>
            <p:ph idx="14"/>
          </p:nvPr>
        </p:nvSpPr>
        <p:spPr/>
        <p:txBody>
          <a:bodyPr/>
          <a:lstStyle/>
          <a:p>
            <a:r>
              <a:rPr lang="de-CH" dirty="0" smtClean="0"/>
              <a:t>Source : </a:t>
            </a:r>
            <a:r>
              <a:rPr lang="fr-CH" dirty="0" smtClean="0"/>
              <a:t>Durabilité et qualité des aliments biologiques</a:t>
            </a:r>
            <a:r>
              <a:rPr lang="de-CH" dirty="0" smtClean="0"/>
              <a:t>, </a:t>
            </a:r>
            <a:r>
              <a:rPr lang="de-CH" dirty="0"/>
              <a:t>Bickel </a:t>
            </a:r>
            <a:r>
              <a:rPr lang="de-CH" dirty="0" smtClean="0"/>
              <a:t>et Rossier</a:t>
            </a:r>
            <a:r>
              <a:rPr lang="de-CH" dirty="0"/>
              <a:t>, FiBL 2015</a:t>
            </a:r>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17</a:t>
            </a:fld>
            <a:endParaRPr lang="de-DE" altLang="de-DE" dirty="0" smtClean="0"/>
          </a:p>
        </p:txBody>
      </p:sp>
      <p:pic>
        <p:nvPicPr>
          <p:cNvPr id="7" name="Inhaltsplatzhalter 6"/>
          <p:cNvPicPr>
            <a:picLocks noGrp="1" noChangeAspect="1"/>
          </p:cNvPicPr>
          <p:nvPr>
            <p:ph sz="quarter" idx="17"/>
          </p:nvPr>
        </p:nvPicPr>
        <p:blipFill>
          <a:blip r:embed="rId2"/>
          <a:stretch>
            <a:fillRect/>
          </a:stretch>
        </p:blipFill>
        <p:spPr>
          <a:xfrm>
            <a:off x="1331640" y="1776158"/>
            <a:ext cx="5838825" cy="3876675"/>
          </a:xfrm>
          <a:prstGeom prst="rect">
            <a:avLst/>
          </a:prstGeom>
        </p:spPr>
      </p:pic>
    </p:spTree>
    <p:extLst>
      <p:ext uri="{BB962C8B-B14F-4D97-AF65-F5344CB8AC3E}">
        <p14:creationId xmlns:p14="http://schemas.microsoft.com/office/powerpoint/2010/main" val="125216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Labels et marques</a:t>
            </a:r>
            <a:endParaRPr lang="de-CH" dirty="0"/>
          </a:p>
        </p:txBody>
      </p:sp>
      <p:sp>
        <p:nvSpPr>
          <p:cNvPr id="3" name="Inhaltsplatzhalter 2"/>
          <p:cNvSpPr>
            <a:spLocks noGrp="1"/>
          </p:cNvSpPr>
          <p:nvPr>
            <p:ph idx="12"/>
          </p:nvPr>
        </p:nvSpPr>
        <p:spPr/>
        <p:txBody>
          <a:bodyPr/>
          <a:lstStyle/>
          <a:p>
            <a:r>
              <a:rPr lang="fr-CH" dirty="0" smtClean="0"/>
              <a:t>Qu’est-ce qu’un label ?</a:t>
            </a:r>
            <a:endParaRPr lang="fr-CH" dirty="0"/>
          </a:p>
        </p:txBody>
      </p:sp>
      <p:sp>
        <p:nvSpPr>
          <p:cNvPr id="4" name="Inhaltsplatzhalter 3"/>
          <p:cNvSpPr>
            <a:spLocks noGrp="1"/>
          </p:cNvSpPr>
          <p:nvPr>
            <p:ph idx="14"/>
          </p:nvPr>
        </p:nvSpPr>
        <p:spPr/>
        <p:txBody>
          <a:bodyPr/>
          <a:lstStyle/>
          <a:p>
            <a:endParaRPr lang="de-CH"/>
          </a:p>
        </p:txBody>
      </p:sp>
      <p:sp>
        <p:nvSpPr>
          <p:cNvPr id="5" name="Inhaltsplatzhalter 4"/>
          <p:cNvSpPr>
            <a:spLocks noGrp="1"/>
          </p:cNvSpPr>
          <p:nvPr>
            <p:ph sz="quarter" idx="17"/>
          </p:nvPr>
        </p:nvSpPr>
        <p:spPr/>
        <p:txBody>
          <a:bodyPr/>
          <a:lstStyle/>
          <a:p>
            <a:r>
              <a:rPr lang="fr-CH" spc="20" dirty="0" smtClean="0"/>
              <a:t>La notion de label n’est pas spécifique et les limites sont difficiles à définir.</a:t>
            </a:r>
          </a:p>
          <a:p>
            <a:endParaRPr lang="fr-CH" spc="20" dirty="0"/>
          </a:p>
          <a:p>
            <a:r>
              <a:rPr lang="fr-CH" spc="20" dirty="0" smtClean="0"/>
              <a:t>Les labels se différencient par leur histoire, leur thématique, leur organisation et leurs objectifs. Il y a sans cesse de nouveaux labels tandis que d’autres disparaissent. Les exigences des labels peuvent changer.</a:t>
            </a:r>
          </a:p>
          <a:p>
            <a:pPr lvl="1"/>
            <a:endParaRPr lang="fr-CH" dirty="0" smtClean="0"/>
          </a:p>
          <a:p>
            <a:r>
              <a:rPr lang="fr-CH" dirty="0" smtClean="0"/>
              <a:t>Les labels doivent signaler les qualités particulières de certains produits</a:t>
            </a:r>
          </a:p>
          <a:p>
            <a:pPr lvl="1"/>
            <a:r>
              <a:rPr lang="fr-CH" dirty="0" smtClean="0"/>
              <a:t>Labels sociaux</a:t>
            </a:r>
          </a:p>
          <a:p>
            <a:pPr lvl="1"/>
            <a:r>
              <a:rPr lang="fr-CH" dirty="0" smtClean="0"/>
              <a:t>Labels régionaux ou de provenance géographique</a:t>
            </a:r>
          </a:p>
          <a:p>
            <a:pPr lvl="1"/>
            <a:r>
              <a:rPr lang="fr-CH" dirty="0" smtClean="0"/>
              <a:t>Labels pour le bien-être des animaux</a:t>
            </a:r>
          </a:p>
          <a:p>
            <a:pPr lvl="1"/>
            <a:r>
              <a:rPr lang="fr-CH" dirty="0" smtClean="0"/>
              <a:t>Labels environnementaux, écologiques ou biologiques</a:t>
            </a:r>
          </a:p>
          <a:p>
            <a:endParaRPr lang="fr-CH" dirty="0" smtClean="0"/>
          </a:p>
          <a:p>
            <a:r>
              <a:rPr lang="fr-CH" dirty="0"/>
              <a:t>Labels environnementaux, écologiques ou </a:t>
            </a:r>
            <a:r>
              <a:rPr lang="fr-CH" dirty="0" smtClean="0"/>
              <a:t>biologiques: Labels qui signalent les caractéristiques écologiques d’un produit. La base légale pour le bio est l’Ordonnance fédérale sur l’agriculture biologique</a:t>
            </a:r>
            <a:endParaRPr lang="fr-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18</a:t>
            </a:fld>
            <a:endParaRPr lang="de-DE" altLang="de-DE" dirty="0" smtClean="0"/>
          </a:p>
        </p:txBody>
      </p:sp>
    </p:spTree>
    <p:extLst>
      <p:ext uri="{BB962C8B-B14F-4D97-AF65-F5344CB8AC3E}">
        <p14:creationId xmlns:p14="http://schemas.microsoft.com/office/powerpoint/2010/main" val="1740026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Organisations et labels </a:t>
            </a:r>
            <a:endParaRPr lang="fr-CH" dirty="0"/>
          </a:p>
        </p:txBody>
      </p:sp>
      <p:sp>
        <p:nvSpPr>
          <p:cNvPr id="3" name="Inhaltsplatzhalter 2"/>
          <p:cNvSpPr>
            <a:spLocks noGrp="1"/>
          </p:cNvSpPr>
          <p:nvPr>
            <p:ph idx="12"/>
          </p:nvPr>
        </p:nvSpPr>
        <p:spPr/>
        <p:txBody>
          <a:bodyPr/>
          <a:lstStyle/>
          <a:p>
            <a:r>
              <a:rPr lang="fr-CH" dirty="0" smtClean="0"/>
              <a:t>Liens</a:t>
            </a:r>
            <a:endParaRPr lang="fr-CH" dirty="0"/>
          </a:p>
        </p:txBody>
      </p:sp>
      <p:sp>
        <p:nvSpPr>
          <p:cNvPr id="4" name="Inhaltsplatzhalter 3"/>
          <p:cNvSpPr>
            <a:spLocks noGrp="1"/>
          </p:cNvSpPr>
          <p:nvPr>
            <p:ph idx="14"/>
          </p:nvPr>
        </p:nvSpPr>
        <p:spPr/>
        <p:txBody>
          <a:bodyPr/>
          <a:lstStyle/>
          <a:p>
            <a:endParaRPr lang="de-CH"/>
          </a:p>
        </p:txBody>
      </p:sp>
      <p:sp>
        <p:nvSpPr>
          <p:cNvPr id="5" name="Inhaltsplatzhalter 4"/>
          <p:cNvSpPr>
            <a:spLocks noGrp="1"/>
          </p:cNvSpPr>
          <p:nvPr>
            <p:ph sz="quarter" idx="17"/>
          </p:nvPr>
        </p:nvSpPr>
        <p:spPr/>
        <p:txBody>
          <a:bodyPr/>
          <a:lstStyle/>
          <a:p>
            <a:r>
              <a:rPr lang="fr-CH" dirty="0" smtClean="0">
                <a:hlinkClick r:id="rId2"/>
              </a:rPr>
              <a:t>Bio Suisse</a:t>
            </a:r>
            <a:endParaRPr lang="fr-CH" dirty="0" smtClean="0">
              <a:hlinkClick r:id="rId3"/>
            </a:endParaRPr>
          </a:p>
          <a:p>
            <a:r>
              <a:rPr lang="fr-CH" dirty="0" smtClean="0">
                <a:hlinkClick r:id="rId4"/>
              </a:rPr>
              <a:t>FiBL</a:t>
            </a:r>
            <a:endParaRPr lang="fr-CH" dirty="0" smtClean="0">
              <a:hlinkClick r:id="rId3"/>
            </a:endParaRPr>
          </a:p>
          <a:p>
            <a:r>
              <a:rPr lang="fr-CH" dirty="0" smtClean="0">
                <a:hlinkClick r:id="rId5"/>
              </a:rPr>
              <a:t>Adresses bio : &gt; 20 listes d’adresses avec navigation, bioactualites.ch</a:t>
            </a:r>
            <a:endParaRPr lang="fr-CH" dirty="0" smtClean="0">
              <a:hlinkClick r:id="rId6"/>
            </a:endParaRPr>
          </a:p>
          <a:p>
            <a:r>
              <a:rPr lang="fr-CH" dirty="0" smtClean="0">
                <a:hlinkClick r:id="rId7"/>
              </a:rPr>
              <a:t>Rapport d’activité 2016 du FiBL </a:t>
            </a:r>
            <a:endParaRPr lang="fr-CH" dirty="0" smtClean="0"/>
          </a:p>
          <a:p>
            <a:r>
              <a:rPr lang="fr-CH" dirty="0" smtClean="0">
                <a:hlinkClick r:id="rId8"/>
              </a:rPr>
              <a:t>Labelinfo (Pusch)</a:t>
            </a:r>
            <a:endParaRPr lang="fr-CH" dirty="0" smtClean="0"/>
          </a:p>
          <a:p>
            <a:r>
              <a:rPr lang="fr-CH" dirty="0" smtClean="0">
                <a:hlinkClick r:id="rId9"/>
              </a:rPr>
              <a:t>Comparaison des labels alimentaires, wwf.ch</a:t>
            </a:r>
            <a:endParaRPr lang="fr-CH" dirty="0" smtClean="0"/>
          </a:p>
          <a:p>
            <a:r>
              <a:rPr lang="fr-CH" dirty="0" smtClean="0">
                <a:hlinkClick r:id="rId10"/>
              </a:rPr>
              <a:t>Durabilité et qualité des aliments biologiques, FiBL 2015</a:t>
            </a:r>
            <a:endParaRPr lang="fr-CH" dirty="0" smtClean="0">
              <a:hlinkClick r:id="rId3"/>
            </a:endParaRPr>
          </a:p>
          <a:p>
            <a:r>
              <a:rPr lang="fr-CH" dirty="0" smtClean="0">
                <a:hlinkClick r:id="rId11"/>
              </a:rPr>
              <a:t>Food </a:t>
            </a:r>
            <a:r>
              <a:rPr lang="fr-CH" dirty="0" err="1" smtClean="0">
                <a:hlinkClick r:id="rId11"/>
              </a:rPr>
              <a:t>wastage</a:t>
            </a:r>
            <a:r>
              <a:rPr lang="fr-CH" dirty="0" smtClean="0">
                <a:hlinkClick r:id="rId11"/>
              </a:rPr>
              <a:t> footprint &amp; Climate Change, FAO 2015</a:t>
            </a:r>
            <a:endParaRPr lang="fr-CH" dirty="0" smtClean="0">
              <a:hlinkClick r:id="rId3"/>
            </a:endParaRPr>
          </a:p>
          <a:p>
            <a:r>
              <a:rPr lang="fr-CH" dirty="0" smtClean="0">
                <a:hlinkClick r:id="rId12"/>
              </a:rPr>
              <a:t>Manger en respectant l’environnement, textes, fiches, wwf.ch</a:t>
            </a:r>
            <a:endParaRPr lang="fr-CH" dirty="0" smtClean="0"/>
          </a:p>
          <a:p>
            <a:r>
              <a:rPr lang="fr-CH" dirty="0" smtClean="0">
                <a:solidFill>
                  <a:srgbClr val="FF0000"/>
                </a:solidFill>
                <a:hlinkClick r:id="rId13"/>
              </a:rPr>
              <a:t>Labels et autres dénominations en Suisse, OFEV 2014</a:t>
            </a:r>
            <a:r>
              <a:rPr lang="fr-CH" dirty="0" smtClean="0">
                <a:solidFill>
                  <a:srgbClr val="FF0000"/>
                </a:solidFill>
              </a:rPr>
              <a:t> </a:t>
            </a:r>
          </a:p>
          <a:p>
            <a:r>
              <a:rPr lang="fr-CH" dirty="0" smtClean="0">
                <a:hlinkClick r:id="rId14"/>
              </a:rPr>
              <a:t>Consommation durable, OFEV</a:t>
            </a:r>
            <a:endParaRPr lang="fr-CH" dirty="0" smtClean="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1</a:t>
            </a:fld>
            <a:endParaRPr lang="de-DE" altLang="de-DE" dirty="0" smtClean="0"/>
          </a:p>
        </p:txBody>
      </p:sp>
    </p:spTree>
    <p:extLst>
      <p:ext uri="{BB962C8B-B14F-4D97-AF65-F5344CB8AC3E}">
        <p14:creationId xmlns:p14="http://schemas.microsoft.com/office/powerpoint/2010/main" val="3506434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fr-CH" dirty="0" smtClean="0"/>
              <a:t>Labels et marques</a:t>
            </a:r>
            <a:endParaRPr lang="de-CH" dirty="0"/>
          </a:p>
        </p:txBody>
      </p:sp>
      <p:sp>
        <p:nvSpPr>
          <p:cNvPr id="16" name="Inhaltsplatzhalter 15"/>
          <p:cNvSpPr>
            <a:spLocks noGrp="1"/>
          </p:cNvSpPr>
          <p:nvPr>
            <p:ph idx="12"/>
          </p:nvPr>
        </p:nvSpPr>
        <p:spPr/>
        <p:txBody>
          <a:bodyPr>
            <a:normAutofit fontScale="92500"/>
          </a:bodyPr>
          <a:lstStyle/>
          <a:p>
            <a:r>
              <a:rPr lang="fr-CH" dirty="0" smtClean="0"/>
              <a:t>Quels types de labels y a-t-il ? Où se trouve le Bourgeon ?</a:t>
            </a:r>
            <a:endParaRPr lang="fr-CH" dirty="0"/>
          </a:p>
        </p:txBody>
      </p:sp>
      <p:sp>
        <p:nvSpPr>
          <p:cNvPr id="17" name="Inhaltsplatzhalter 16"/>
          <p:cNvSpPr>
            <a:spLocks noGrp="1"/>
          </p:cNvSpPr>
          <p:nvPr>
            <p:ph idx="14"/>
          </p:nvPr>
        </p:nvSpPr>
        <p:spPr/>
        <p:txBody>
          <a:bodyPr/>
          <a:lstStyle/>
          <a:p>
            <a:r>
              <a:rPr lang="fr-CH" dirty="0" smtClean="0"/>
              <a:t>Illustration : FiBL, modifié d’après labelinfo.ch</a:t>
            </a:r>
            <a:endParaRPr lang="fr-CH" dirty="0"/>
          </a:p>
        </p:txBody>
      </p:sp>
      <p:sp>
        <p:nvSpPr>
          <p:cNvPr id="9" name="Fußzeilenplatzhalter 8"/>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19</a:t>
            </a:fld>
            <a:endParaRPr lang="de-DE" altLang="de-DE" dirty="0" smtClean="0"/>
          </a:p>
        </p:txBody>
      </p:sp>
      <p:cxnSp>
        <p:nvCxnSpPr>
          <p:cNvPr id="18" name="Gerader Verbinder 17"/>
          <p:cNvCxnSpPr>
            <a:stCxn id="32" idx="0"/>
            <a:endCxn id="30" idx="2"/>
          </p:cNvCxnSpPr>
          <p:nvPr/>
        </p:nvCxnSpPr>
        <p:spPr>
          <a:xfrm flipV="1">
            <a:off x="1691784" y="2273027"/>
            <a:ext cx="1152128" cy="285733"/>
          </a:xfrm>
          <a:prstGeom prst="line">
            <a:avLst/>
          </a:prstGeom>
          <a:ln w="50800" cap="sq">
            <a:solidFill>
              <a:schemeClr val="bg1">
                <a:lumMod val="65000"/>
              </a:schemeClr>
            </a:solidFill>
            <a:beve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a:stCxn id="34" idx="0"/>
            <a:endCxn id="30" idx="2"/>
          </p:cNvCxnSpPr>
          <p:nvPr/>
        </p:nvCxnSpPr>
        <p:spPr>
          <a:xfrm flipH="1" flipV="1">
            <a:off x="2843912" y="2273027"/>
            <a:ext cx="1178590" cy="286801"/>
          </a:xfrm>
          <a:prstGeom prst="line">
            <a:avLst/>
          </a:prstGeom>
          <a:ln w="50800" cap="sq">
            <a:solidFill>
              <a:schemeClr val="bg1">
                <a:lumMod val="65000"/>
              </a:schemeClr>
            </a:solidFill>
            <a:beve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a:stCxn id="37" idx="0"/>
            <a:endCxn id="34" idx="2"/>
          </p:cNvCxnSpPr>
          <p:nvPr/>
        </p:nvCxnSpPr>
        <p:spPr>
          <a:xfrm flipV="1">
            <a:off x="2843912" y="3279828"/>
            <a:ext cx="1178590" cy="291998"/>
          </a:xfrm>
          <a:prstGeom prst="line">
            <a:avLst/>
          </a:prstGeom>
          <a:ln w="50800"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a:stCxn id="35" idx="0"/>
            <a:endCxn id="34" idx="2"/>
          </p:cNvCxnSpPr>
          <p:nvPr/>
        </p:nvCxnSpPr>
        <p:spPr>
          <a:xfrm flipH="1" flipV="1">
            <a:off x="4022502" y="3279828"/>
            <a:ext cx="1152128" cy="291998"/>
          </a:xfrm>
          <a:prstGeom prst="line">
            <a:avLst/>
          </a:prstGeom>
          <a:ln w="50800"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Rechteck 29"/>
          <p:cNvSpPr/>
          <p:nvPr/>
        </p:nvSpPr>
        <p:spPr>
          <a:xfrm>
            <a:off x="1907912" y="1553027"/>
            <a:ext cx="1872000" cy="720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b="1" spc="10" dirty="0" smtClean="0">
                <a:solidFill>
                  <a:schemeClr val="tx1"/>
                </a:solidFill>
              </a:rPr>
              <a:t>Label</a:t>
            </a:r>
            <a:endParaRPr lang="fr-CH" sz="1800" b="1" spc="10" dirty="0">
              <a:solidFill>
                <a:schemeClr val="tx1"/>
              </a:solidFill>
            </a:endParaRPr>
          </a:p>
        </p:txBody>
      </p:sp>
      <p:sp>
        <p:nvSpPr>
          <p:cNvPr id="32" name="Rechteck 31"/>
          <p:cNvSpPr/>
          <p:nvPr/>
        </p:nvSpPr>
        <p:spPr>
          <a:xfrm>
            <a:off x="755784" y="2558760"/>
            <a:ext cx="1872000" cy="720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spc="10" dirty="0" smtClean="0">
                <a:solidFill>
                  <a:schemeClr val="tx1"/>
                </a:solidFill>
              </a:rPr>
              <a:t>Déclaration</a:t>
            </a:r>
            <a:endParaRPr lang="fr-CH" sz="1600" spc="10" dirty="0">
              <a:solidFill>
                <a:schemeClr val="tx1"/>
              </a:solidFill>
            </a:endParaRPr>
          </a:p>
        </p:txBody>
      </p:sp>
      <p:sp>
        <p:nvSpPr>
          <p:cNvPr id="34" name="Rechteck 33"/>
          <p:cNvSpPr/>
          <p:nvPr/>
        </p:nvSpPr>
        <p:spPr>
          <a:xfrm>
            <a:off x="3086502" y="2559828"/>
            <a:ext cx="1872000" cy="720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spc="10" dirty="0" smtClean="0">
                <a:solidFill>
                  <a:schemeClr val="tx1"/>
                </a:solidFill>
              </a:rPr>
              <a:t>Label de qualité</a:t>
            </a:r>
            <a:endParaRPr lang="fr-CH" sz="1600" spc="10" dirty="0">
              <a:solidFill>
                <a:schemeClr val="tx1"/>
              </a:solidFill>
            </a:endParaRPr>
          </a:p>
        </p:txBody>
      </p:sp>
      <p:sp>
        <p:nvSpPr>
          <p:cNvPr id="35" name="Rechteck 34"/>
          <p:cNvSpPr/>
          <p:nvPr/>
        </p:nvSpPr>
        <p:spPr>
          <a:xfrm>
            <a:off x="4238630" y="3571826"/>
            <a:ext cx="1872000" cy="720000"/>
          </a:xfrm>
          <a:prstGeom prst="rect">
            <a:avLst/>
          </a:prstGeom>
          <a:solidFill>
            <a:srgbClr val="D6ECD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spc="10" dirty="0" smtClean="0">
                <a:solidFill>
                  <a:schemeClr val="tx1"/>
                </a:solidFill>
              </a:rPr>
              <a:t>Avec certification</a:t>
            </a:r>
            <a:endParaRPr lang="fr-CH" sz="1600" spc="10" dirty="0">
              <a:solidFill>
                <a:schemeClr val="tx1"/>
              </a:solidFill>
            </a:endParaRPr>
          </a:p>
        </p:txBody>
      </p:sp>
      <p:sp>
        <p:nvSpPr>
          <p:cNvPr id="37" name="Rechteck 36"/>
          <p:cNvSpPr/>
          <p:nvPr/>
        </p:nvSpPr>
        <p:spPr>
          <a:xfrm>
            <a:off x="1907912" y="3571826"/>
            <a:ext cx="1872000" cy="720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spc="10" dirty="0" smtClean="0">
                <a:solidFill>
                  <a:schemeClr val="tx1"/>
                </a:solidFill>
              </a:rPr>
              <a:t>Sans certification</a:t>
            </a:r>
            <a:endParaRPr lang="fr-CH" sz="1600" spc="10" dirty="0">
              <a:solidFill>
                <a:schemeClr val="tx1"/>
              </a:solidFill>
            </a:endParaRPr>
          </a:p>
        </p:txBody>
      </p:sp>
      <p:sp>
        <p:nvSpPr>
          <p:cNvPr id="38" name="Rechteck 37"/>
          <p:cNvSpPr/>
          <p:nvPr/>
        </p:nvSpPr>
        <p:spPr>
          <a:xfrm>
            <a:off x="6444416" y="3571826"/>
            <a:ext cx="1872000" cy="720000"/>
          </a:xfrm>
          <a:prstGeom prst="rect">
            <a:avLst/>
          </a:prstGeom>
          <a:solidFill>
            <a:srgbClr val="A8D6A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spc="10" dirty="0" smtClean="0">
                <a:solidFill>
                  <a:schemeClr val="tx1"/>
                </a:solidFill>
              </a:rPr>
              <a:t>Marque protégée</a:t>
            </a:r>
            <a:endParaRPr lang="fr-CH" sz="1600" spc="10" dirty="0">
              <a:solidFill>
                <a:schemeClr val="tx1"/>
              </a:solidFill>
            </a:endParaRPr>
          </a:p>
        </p:txBody>
      </p:sp>
      <p:cxnSp>
        <p:nvCxnSpPr>
          <p:cNvPr id="40" name="Gerader Verbinder 39"/>
          <p:cNvCxnSpPr>
            <a:stCxn id="35" idx="3"/>
            <a:endCxn id="38" idx="1"/>
          </p:cNvCxnSpPr>
          <p:nvPr/>
        </p:nvCxnSpPr>
        <p:spPr>
          <a:xfrm>
            <a:off x="6110630" y="3931826"/>
            <a:ext cx="333786" cy="0"/>
          </a:xfrm>
          <a:prstGeom prst="line">
            <a:avLst/>
          </a:prstGeom>
          <a:ln w="50800"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Inhaltsplatzhalter 3"/>
          <p:cNvSpPr>
            <a:spLocks noGrp="1"/>
          </p:cNvSpPr>
          <p:nvPr>
            <p:ph sz="quarter" idx="60"/>
          </p:nvPr>
        </p:nvSpPr>
        <p:spPr/>
        <p:txBody>
          <a:bodyPr/>
          <a:lstStyle/>
          <a:p>
            <a:r>
              <a:rPr lang="fr-CH" dirty="0" smtClean="0"/>
              <a:t>Un label de qualité sert à distinguer des produits en véhiculant des affirmations sur leurs qualités, leurs exigences de sécurité ou leurs caractéristiques environnementales.</a:t>
            </a:r>
          </a:p>
          <a:p>
            <a:r>
              <a:rPr lang="fr-CH" dirty="0" smtClean="0"/>
              <a:t>La certification permet de prouver que les exigences particulières d’un label ont été respectées.</a:t>
            </a:r>
            <a:endParaRPr lang="fr-CH" dirty="0"/>
          </a:p>
        </p:txBody>
      </p:sp>
      <p:pic>
        <p:nvPicPr>
          <p:cNvPr id="24" name="Inhaltsplatzhalter 13"/>
          <p:cNvPicPr>
            <a:picLocks noGrp="1" noChangeAspect="1"/>
          </p:cNvPicPr>
          <p:nvPr>
            <p:ph sz="quarter" idx="61"/>
          </p:nvPr>
        </p:nvPicPr>
        <p:blipFill>
          <a:blip r:embed="rId2"/>
          <a:stretch>
            <a:fillRect/>
          </a:stretch>
        </p:blipFill>
        <p:spPr>
          <a:xfrm>
            <a:off x="6810436" y="2547317"/>
            <a:ext cx="1139960" cy="918674"/>
          </a:xfrm>
          <a:prstGeom prst="rect">
            <a:avLst/>
          </a:prstGeom>
        </p:spPr>
      </p:pic>
    </p:spTree>
    <p:extLst>
      <p:ext uri="{BB962C8B-B14F-4D97-AF65-F5344CB8AC3E}">
        <p14:creationId xmlns:p14="http://schemas.microsoft.com/office/powerpoint/2010/main" val="3845297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Labels et marques</a:t>
            </a:r>
            <a:endParaRPr lang="de-CH" dirty="0"/>
          </a:p>
        </p:txBody>
      </p:sp>
      <p:sp>
        <p:nvSpPr>
          <p:cNvPr id="3" name="Inhaltsplatzhalter 2"/>
          <p:cNvSpPr>
            <a:spLocks noGrp="1"/>
          </p:cNvSpPr>
          <p:nvPr>
            <p:ph idx="12"/>
          </p:nvPr>
        </p:nvSpPr>
        <p:spPr/>
        <p:txBody>
          <a:bodyPr/>
          <a:lstStyle/>
          <a:p>
            <a:r>
              <a:rPr lang="fr-CH" dirty="0" smtClean="0"/>
              <a:t>Qu’est-ce qu’une marque ?</a:t>
            </a:r>
            <a:endParaRPr lang="fr-CH" dirty="0"/>
          </a:p>
        </p:txBody>
      </p:sp>
      <p:sp>
        <p:nvSpPr>
          <p:cNvPr id="4" name="Inhaltsplatzhalter 3"/>
          <p:cNvSpPr>
            <a:spLocks noGrp="1"/>
          </p:cNvSpPr>
          <p:nvPr>
            <p:ph idx="14"/>
          </p:nvPr>
        </p:nvSpPr>
        <p:spPr/>
        <p:txBody>
          <a:bodyPr/>
          <a:lstStyle/>
          <a:p>
            <a:endParaRPr lang="de-CH"/>
          </a:p>
        </p:txBody>
      </p:sp>
      <p:sp>
        <p:nvSpPr>
          <p:cNvPr id="5" name="Inhaltsplatzhalter 4"/>
          <p:cNvSpPr>
            <a:spLocks noGrp="1"/>
          </p:cNvSpPr>
          <p:nvPr>
            <p:ph sz="quarter" idx="17"/>
          </p:nvPr>
        </p:nvSpPr>
        <p:spPr/>
        <p:txBody>
          <a:bodyPr/>
          <a:lstStyle/>
          <a:p>
            <a:r>
              <a:rPr lang="fr-CH" dirty="0" smtClean="0"/>
              <a:t>Définition des marques</a:t>
            </a:r>
          </a:p>
          <a:p>
            <a:pPr lvl="1"/>
            <a:r>
              <a:rPr lang="fr-CH" dirty="0" smtClean="0"/>
              <a:t>«Au sens juridique, une marque est un emblème protégé utilisé par une entreprise pour distinguer ses produits ou prestations de ceux des autres entreprises.» (Source : </a:t>
            </a:r>
            <a:r>
              <a:rPr lang="fr-CH" dirty="0" err="1" smtClean="0"/>
              <a:t>ige</a:t>
            </a:r>
            <a:r>
              <a:rPr lang="fr-CH" dirty="0" smtClean="0"/>
              <a:t>)</a:t>
            </a:r>
          </a:p>
          <a:p>
            <a:pPr lvl="1"/>
            <a:r>
              <a:rPr lang="fr-CH" dirty="0" smtClean="0"/>
              <a:t>Combinaison d’un nom et du logo qui va avec et qui désignent ensemble certains produits ; mise en évidence dans la publicité en tant que symbole de leurs qualités</a:t>
            </a:r>
          </a:p>
          <a:p>
            <a:pPr lvl="1"/>
            <a:endParaRPr lang="fr-CH" dirty="0" smtClean="0"/>
          </a:p>
          <a:p>
            <a:r>
              <a:rPr lang="fr-CH" dirty="0" smtClean="0"/>
              <a:t>Le Bourgeon est la marque déposée de Bio Suisse (Association suisse des organisations d’agriculture biologique).</a:t>
            </a:r>
          </a:p>
          <a:p>
            <a:endParaRPr lang="fr-CH" dirty="0"/>
          </a:p>
          <a:p>
            <a:r>
              <a:rPr lang="fr-CH" dirty="0" smtClean="0"/>
              <a:t>Conditions pour l’utilisation de Bourgeon </a:t>
            </a:r>
          </a:p>
          <a:p>
            <a:pPr lvl="1"/>
            <a:r>
              <a:rPr lang="fr-CH" dirty="0" smtClean="0"/>
              <a:t>Contrat </a:t>
            </a:r>
            <a:r>
              <a:rPr lang="fr-CH" dirty="0"/>
              <a:t>de production (producteurs agricoles) ou de licence (entreprises agroalimentaires et commerciales) </a:t>
            </a:r>
            <a:r>
              <a:rPr lang="fr-CH" dirty="0" smtClean="0"/>
              <a:t>et respect du Cahier </a:t>
            </a:r>
            <a:r>
              <a:rPr lang="fr-CH" dirty="0"/>
              <a:t>des charges  de Bio Suisse </a:t>
            </a:r>
            <a:r>
              <a:rPr lang="fr-CH" dirty="0" smtClean="0"/>
              <a:t>pour </a:t>
            </a:r>
            <a:r>
              <a:rPr lang="fr-CH" dirty="0"/>
              <a:t>la production, la transformation et </a:t>
            </a:r>
            <a:r>
              <a:rPr lang="fr-CH" dirty="0" smtClean="0"/>
              <a:t>le commerce </a:t>
            </a:r>
            <a:r>
              <a:rPr lang="fr-CH" dirty="0"/>
              <a:t>des produits </a:t>
            </a:r>
            <a:r>
              <a:rPr lang="fr-CH" dirty="0" smtClean="0"/>
              <a:t>de l’agriculture biologique</a:t>
            </a:r>
            <a:endParaRPr lang="fr-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20</a:t>
            </a:fld>
            <a:endParaRPr lang="de-DE" altLang="de-DE" dirty="0" smtClean="0"/>
          </a:p>
        </p:txBody>
      </p:sp>
    </p:spTree>
    <p:extLst>
      <p:ext uri="{BB962C8B-B14F-4D97-AF65-F5344CB8AC3E}">
        <p14:creationId xmlns:p14="http://schemas.microsoft.com/office/powerpoint/2010/main" val="1630221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Labels et marques</a:t>
            </a:r>
            <a:endParaRPr lang="de-CH" dirty="0"/>
          </a:p>
        </p:txBody>
      </p:sp>
      <p:sp>
        <p:nvSpPr>
          <p:cNvPr id="3" name="Inhaltsplatzhalter 2"/>
          <p:cNvSpPr>
            <a:spLocks noGrp="1"/>
          </p:cNvSpPr>
          <p:nvPr>
            <p:ph idx="12"/>
          </p:nvPr>
        </p:nvSpPr>
        <p:spPr/>
        <p:txBody>
          <a:bodyPr>
            <a:normAutofit/>
          </a:bodyPr>
          <a:lstStyle/>
          <a:p>
            <a:r>
              <a:rPr lang="fr-CH" dirty="0" smtClean="0"/>
              <a:t>Type de label : Label de qualité avec certification</a:t>
            </a:r>
            <a:endParaRPr lang="fr-CH" dirty="0"/>
          </a:p>
        </p:txBody>
      </p:sp>
      <p:sp>
        <p:nvSpPr>
          <p:cNvPr id="8" name="Inhaltsplatzhalter 7"/>
          <p:cNvSpPr>
            <a:spLocks noGrp="1"/>
          </p:cNvSpPr>
          <p:nvPr>
            <p:ph idx="14"/>
          </p:nvPr>
        </p:nvSpPr>
        <p:spPr/>
        <p:txBody>
          <a:bodyPr/>
          <a:lstStyle/>
          <a:p>
            <a:r>
              <a:rPr lang="fr-CH" dirty="0" smtClean="0"/>
              <a:t>Illustration : FiBL</a:t>
            </a:r>
            <a:endParaRPr lang="fr-CH" dirty="0"/>
          </a:p>
        </p:txBody>
      </p:sp>
      <p:sp>
        <p:nvSpPr>
          <p:cNvPr id="12" name="Inhaltsplatzhalter 11"/>
          <p:cNvSpPr>
            <a:spLocks noGrp="1"/>
          </p:cNvSpPr>
          <p:nvPr>
            <p:ph sz="quarter" idx="60"/>
          </p:nvPr>
        </p:nvSpPr>
        <p:spPr/>
        <p:txBody>
          <a:bodyPr/>
          <a:lstStyle/>
          <a:p>
            <a:pPr>
              <a:lnSpc>
                <a:spcPct val="85000"/>
              </a:lnSpc>
            </a:pPr>
            <a:r>
              <a:rPr lang="fr-CH" dirty="0" smtClean="0"/>
              <a:t>Un</a:t>
            </a:r>
            <a:r>
              <a:rPr lang="fr-CH" b="1" dirty="0" smtClean="0"/>
              <a:t> label </a:t>
            </a:r>
            <a:r>
              <a:rPr lang="fr-CH" dirty="0" smtClean="0"/>
              <a:t>est géré par le propriétaire du label qui définit les caractéristiques des produits</a:t>
            </a:r>
          </a:p>
          <a:p>
            <a:pPr>
              <a:lnSpc>
                <a:spcPct val="85000"/>
              </a:lnSpc>
            </a:pPr>
            <a:r>
              <a:rPr lang="fr-CH" dirty="0" smtClean="0"/>
              <a:t>Une</a:t>
            </a:r>
            <a:r>
              <a:rPr lang="fr-CH" b="1" dirty="0" smtClean="0"/>
              <a:t> maque </a:t>
            </a:r>
            <a:r>
              <a:rPr lang="fr-CH" dirty="0" smtClean="0"/>
              <a:t>se positionne par une plus-value par rapport à d’autres acteurs du marché et se commercialise activement</a:t>
            </a:r>
          </a:p>
          <a:p>
            <a:pPr>
              <a:lnSpc>
                <a:spcPct val="85000"/>
              </a:lnSpc>
            </a:pPr>
            <a:r>
              <a:rPr lang="fr-CH" dirty="0" smtClean="0"/>
              <a:t>Des organismes de contrôles indépendants vérifient leur utilisation</a:t>
            </a:r>
            <a:endParaRPr lang="fr-CH" dirty="0"/>
          </a:p>
        </p:txBody>
      </p:sp>
      <p:sp>
        <p:nvSpPr>
          <p:cNvPr id="7" name="Fußzeilenplatzhalter 6"/>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21</a:t>
            </a:fld>
            <a:endParaRPr lang="de-DE" altLang="de-DE" dirty="0" smtClean="0"/>
          </a:p>
        </p:txBody>
      </p:sp>
      <p:sp>
        <p:nvSpPr>
          <p:cNvPr id="23" name="Rechteck 22"/>
          <p:cNvSpPr/>
          <p:nvPr/>
        </p:nvSpPr>
        <p:spPr>
          <a:xfrm>
            <a:off x="4139952" y="3573016"/>
            <a:ext cx="2448272" cy="74558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spc="10" dirty="0" smtClean="0">
                <a:solidFill>
                  <a:schemeClr val="tx1"/>
                </a:solidFill>
              </a:rPr>
              <a:t>Produit </a:t>
            </a:r>
          </a:p>
          <a:p>
            <a:pPr algn="ctr"/>
            <a:r>
              <a:rPr lang="fr-CH" sz="1400" spc="10" dirty="0" smtClean="0">
                <a:solidFill>
                  <a:schemeClr val="tx1"/>
                </a:solidFill>
              </a:rPr>
              <a:t>(correspond au </a:t>
            </a:r>
            <a:br>
              <a:rPr lang="fr-CH" sz="1400" spc="10" dirty="0" smtClean="0">
                <a:solidFill>
                  <a:schemeClr val="tx1"/>
                </a:solidFill>
              </a:rPr>
            </a:br>
            <a:r>
              <a:rPr lang="fr-CH" sz="1400" spc="10" dirty="0" smtClean="0">
                <a:solidFill>
                  <a:schemeClr val="tx1"/>
                </a:solidFill>
              </a:rPr>
              <a:t>cahier des charges)</a:t>
            </a:r>
            <a:endParaRPr lang="fr-CH" sz="1400" spc="10" dirty="0">
              <a:solidFill>
                <a:schemeClr val="tx1"/>
              </a:solidFill>
            </a:endParaRPr>
          </a:p>
        </p:txBody>
      </p:sp>
      <p:sp>
        <p:nvSpPr>
          <p:cNvPr id="24" name="Rechteck 23"/>
          <p:cNvSpPr/>
          <p:nvPr/>
        </p:nvSpPr>
        <p:spPr>
          <a:xfrm>
            <a:off x="719572" y="3576108"/>
            <a:ext cx="2808312" cy="74558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spc="10" dirty="0" smtClean="0">
                <a:solidFill>
                  <a:schemeClr val="tx1"/>
                </a:solidFill>
              </a:rPr>
              <a:t>Label ou marque</a:t>
            </a:r>
            <a:br>
              <a:rPr lang="fr-CH" sz="1800" spc="10" dirty="0" smtClean="0">
                <a:solidFill>
                  <a:schemeClr val="tx1"/>
                </a:solidFill>
              </a:rPr>
            </a:br>
            <a:r>
              <a:rPr lang="fr-CH" sz="1400" spc="10" dirty="0" smtClean="0">
                <a:solidFill>
                  <a:schemeClr val="tx1"/>
                </a:solidFill>
              </a:rPr>
              <a:t>(label </a:t>
            </a:r>
            <a:r>
              <a:rPr lang="fr-CH" sz="1400" spc="10" dirty="0">
                <a:solidFill>
                  <a:schemeClr val="tx1"/>
                </a:solidFill>
              </a:rPr>
              <a:t>de qualité </a:t>
            </a:r>
            <a:r>
              <a:rPr lang="fr-CH" sz="1400" spc="10" dirty="0" smtClean="0">
                <a:solidFill>
                  <a:schemeClr val="tx1"/>
                </a:solidFill>
              </a:rPr>
              <a:t/>
            </a:r>
            <a:br>
              <a:rPr lang="fr-CH" sz="1400" spc="10" dirty="0" smtClean="0">
                <a:solidFill>
                  <a:schemeClr val="tx1"/>
                </a:solidFill>
              </a:rPr>
            </a:br>
            <a:r>
              <a:rPr lang="fr-CH" sz="1400" spc="10" dirty="0" smtClean="0">
                <a:solidFill>
                  <a:schemeClr val="tx1"/>
                </a:solidFill>
              </a:rPr>
              <a:t>avec </a:t>
            </a:r>
            <a:r>
              <a:rPr lang="fr-CH" sz="1400" spc="10" dirty="0">
                <a:solidFill>
                  <a:schemeClr val="tx1"/>
                </a:solidFill>
              </a:rPr>
              <a:t>certification) </a:t>
            </a:r>
          </a:p>
        </p:txBody>
      </p:sp>
      <p:sp>
        <p:nvSpPr>
          <p:cNvPr id="26" name="Rechteck 25"/>
          <p:cNvSpPr/>
          <p:nvPr/>
        </p:nvSpPr>
        <p:spPr>
          <a:xfrm>
            <a:off x="4139952" y="2564904"/>
            <a:ext cx="2448272" cy="74745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spc="10" dirty="0" smtClean="0">
                <a:solidFill>
                  <a:schemeClr val="tx1"/>
                </a:solidFill>
              </a:rPr>
              <a:t>Organisme de contrôle </a:t>
            </a:r>
            <a:r>
              <a:rPr lang="fr-CH" sz="1800" spc="10" dirty="0">
                <a:solidFill>
                  <a:schemeClr val="tx1"/>
                </a:solidFill>
              </a:rPr>
              <a:t>et de certification</a:t>
            </a:r>
          </a:p>
        </p:txBody>
      </p:sp>
      <p:sp>
        <p:nvSpPr>
          <p:cNvPr id="27" name="Rechteck 26"/>
          <p:cNvSpPr/>
          <p:nvPr/>
        </p:nvSpPr>
        <p:spPr>
          <a:xfrm>
            <a:off x="4139952" y="1537508"/>
            <a:ext cx="2448272" cy="74745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800" spc="10" dirty="0" smtClean="0">
                <a:solidFill>
                  <a:schemeClr val="tx1"/>
                </a:solidFill>
              </a:rPr>
              <a:t>Service d’</a:t>
            </a:r>
            <a:r>
              <a:rPr lang="fr-CH" sz="1800" spc="10" dirty="0" err="1" smtClean="0">
                <a:solidFill>
                  <a:schemeClr val="tx1"/>
                </a:solidFill>
              </a:rPr>
              <a:t>accré-ditation</a:t>
            </a:r>
            <a:r>
              <a:rPr lang="fr-CH" sz="1800" spc="10" dirty="0" smtClean="0">
                <a:solidFill>
                  <a:schemeClr val="tx1"/>
                </a:solidFill>
              </a:rPr>
              <a:t> de l’État</a:t>
            </a:r>
            <a:endParaRPr lang="fr-CH" sz="1800" spc="10" dirty="0">
              <a:solidFill>
                <a:schemeClr val="tx1"/>
              </a:solidFill>
            </a:endParaRPr>
          </a:p>
        </p:txBody>
      </p:sp>
      <p:cxnSp>
        <p:nvCxnSpPr>
          <p:cNvPr id="28" name="Gerade Verbindung mit Pfeil 27"/>
          <p:cNvCxnSpPr>
            <a:stCxn id="27" idx="2"/>
            <a:endCxn id="26" idx="0"/>
          </p:cNvCxnSpPr>
          <p:nvPr/>
        </p:nvCxnSpPr>
        <p:spPr>
          <a:xfrm>
            <a:off x="5364088" y="2284959"/>
            <a:ext cx="0" cy="279945"/>
          </a:xfrm>
          <a:prstGeom prst="straightConnector1">
            <a:avLst/>
          </a:prstGeom>
          <a:ln w="508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a:stCxn id="26" idx="2"/>
            <a:endCxn id="23" idx="0"/>
          </p:cNvCxnSpPr>
          <p:nvPr/>
        </p:nvCxnSpPr>
        <p:spPr>
          <a:xfrm>
            <a:off x="5364088" y="3312355"/>
            <a:ext cx="0" cy="260661"/>
          </a:xfrm>
          <a:prstGeom prst="straightConnector1">
            <a:avLst/>
          </a:prstGeom>
          <a:ln w="508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a:stCxn id="24" idx="3"/>
            <a:endCxn id="23" idx="1"/>
          </p:cNvCxnSpPr>
          <p:nvPr/>
        </p:nvCxnSpPr>
        <p:spPr>
          <a:xfrm flipV="1">
            <a:off x="3527884" y="3945808"/>
            <a:ext cx="612068" cy="3092"/>
          </a:xfrm>
          <a:prstGeom prst="straightConnector1">
            <a:avLst/>
          </a:prstGeom>
          <a:ln w="508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595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4836" y="375200"/>
            <a:ext cx="7900820" cy="454058"/>
          </a:xfrm>
        </p:spPr>
        <p:txBody>
          <a:bodyPr/>
          <a:lstStyle/>
          <a:p>
            <a:r>
              <a:rPr lang="fr-CH" dirty="0"/>
              <a:t>Labels et marques</a:t>
            </a:r>
            <a:endParaRPr lang="de-CH" dirty="0"/>
          </a:p>
        </p:txBody>
      </p:sp>
      <p:sp>
        <p:nvSpPr>
          <p:cNvPr id="3" name="Inhaltsplatzhalter 2"/>
          <p:cNvSpPr>
            <a:spLocks noGrp="1"/>
          </p:cNvSpPr>
          <p:nvPr>
            <p:ph idx="12"/>
          </p:nvPr>
        </p:nvSpPr>
        <p:spPr/>
        <p:txBody>
          <a:bodyPr/>
          <a:lstStyle/>
          <a:p>
            <a:r>
              <a:rPr lang="fr-CH" dirty="0" smtClean="0"/>
              <a:t>La jungle des labels</a:t>
            </a:r>
            <a:endParaRPr lang="fr-CH" dirty="0"/>
          </a:p>
        </p:txBody>
      </p:sp>
      <p:sp>
        <p:nvSpPr>
          <p:cNvPr id="4" name="Inhaltsplatzhalter 3"/>
          <p:cNvSpPr>
            <a:spLocks noGrp="1"/>
          </p:cNvSpPr>
          <p:nvPr>
            <p:ph idx="14"/>
          </p:nvPr>
        </p:nvSpPr>
        <p:spPr/>
        <p:txBody>
          <a:bodyPr/>
          <a:lstStyle/>
          <a:p>
            <a:endParaRPr lang="de-CH"/>
          </a:p>
        </p:txBody>
      </p:sp>
      <p:sp>
        <p:nvSpPr>
          <p:cNvPr id="5" name="Inhaltsplatzhalter 4"/>
          <p:cNvSpPr>
            <a:spLocks noGrp="1"/>
          </p:cNvSpPr>
          <p:nvPr>
            <p:ph sz="quarter" idx="17"/>
          </p:nvPr>
        </p:nvSpPr>
        <p:spPr/>
        <p:txBody>
          <a:bodyPr/>
          <a:lstStyle/>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22</a:t>
            </a:fld>
            <a:endParaRPr lang="de-DE" altLang="de-DE" dirty="0" smtClean="0"/>
          </a:p>
        </p:txBody>
      </p:sp>
      <p:pic>
        <p:nvPicPr>
          <p:cNvPr id="7" name="Grafik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82827" y="4368088"/>
            <a:ext cx="418217" cy="576059"/>
          </a:xfrm>
          <a:prstGeom prst="rect">
            <a:avLst/>
          </a:prstGeom>
        </p:spPr>
      </p:pic>
      <p:pic>
        <p:nvPicPr>
          <p:cNvPr id="8" name="Grafik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847036" y="3908287"/>
            <a:ext cx="910306" cy="395088"/>
          </a:xfrm>
          <a:prstGeom prst="rect">
            <a:avLst/>
          </a:prstGeom>
        </p:spPr>
      </p:pic>
      <p:pic>
        <p:nvPicPr>
          <p:cNvPr id="9" name="Grafik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58464" y="3430694"/>
            <a:ext cx="923924" cy="662968"/>
          </a:xfrm>
          <a:prstGeom prst="rect">
            <a:avLst/>
          </a:prstGeom>
        </p:spPr>
      </p:pic>
      <p:pic>
        <p:nvPicPr>
          <p:cNvPr id="10" name="Grafik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342165" y="2011324"/>
            <a:ext cx="562882" cy="454854"/>
          </a:xfrm>
          <a:prstGeom prst="rect">
            <a:avLst/>
          </a:prstGeom>
        </p:spPr>
      </p:pic>
      <p:pic>
        <p:nvPicPr>
          <p:cNvPr id="11" name="Grafik 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131586" y="3016907"/>
            <a:ext cx="841116" cy="676258"/>
          </a:xfrm>
          <a:prstGeom prst="rect">
            <a:avLst/>
          </a:prstGeom>
        </p:spPr>
      </p:pic>
      <p:pic>
        <p:nvPicPr>
          <p:cNvPr id="12" name="Grafik 1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215699" y="2371437"/>
            <a:ext cx="525036" cy="525034"/>
          </a:xfrm>
          <a:prstGeom prst="rect">
            <a:avLst/>
          </a:prstGeom>
        </p:spPr>
      </p:pic>
      <p:pic>
        <p:nvPicPr>
          <p:cNvPr id="13" name="Grafik 12"/>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875567" y="5405600"/>
            <a:ext cx="816922" cy="612690"/>
          </a:xfrm>
          <a:prstGeom prst="rect">
            <a:avLst/>
          </a:prstGeom>
        </p:spPr>
      </p:pic>
      <p:pic>
        <p:nvPicPr>
          <p:cNvPr id="14" name="Grafik 13"/>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772257" y="3095822"/>
            <a:ext cx="471690" cy="666356"/>
          </a:xfrm>
          <a:prstGeom prst="rect">
            <a:avLst/>
          </a:prstGeom>
        </p:spPr>
      </p:pic>
      <p:pic>
        <p:nvPicPr>
          <p:cNvPr id="15" name="Grafik 14"/>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4734772" y="1621042"/>
            <a:ext cx="837656" cy="285020"/>
          </a:xfrm>
          <a:prstGeom prst="rect">
            <a:avLst/>
          </a:prstGeom>
        </p:spPr>
      </p:pic>
      <p:pic>
        <p:nvPicPr>
          <p:cNvPr id="16" name="Grafik 15"/>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3086906" y="2784960"/>
            <a:ext cx="594034" cy="348672"/>
          </a:xfrm>
          <a:prstGeom prst="rect">
            <a:avLst/>
          </a:prstGeom>
        </p:spPr>
      </p:pic>
      <p:pic>
        <p:nvPicPr>
          <p:cNvPr id="17" name="Grafik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78473" y="1659384"/>
            <a:ext cx="1297346" cy="493356"/>
          </a:xfrm>
          <a:prstGeom prst="rect">
            <a:avLst/>
          </a:prstGeom>
        </p:spPr>
      </p:pic>
      <p:pic>
        <p:nvPicPr>
          <p:cNvPr id="18" name="Grafik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44804" y="1790297"/>
            <a:ext cx="678642" cy="792938"/>
          </a:xfrm>
          <a:prstGeom prst="rect">
            <a:avLst/>
          </a:prstGeom>
        </p:spPr>
      </p:pic>
      <p:pic>
        <p:nvPicPr>
          <p:cNvPr id="19" name="Grafik 18"/>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5250970" y="3732035"/>
            <a:ext cx="872978" cy="279266"/>
          </a:xfrm>
          <a:prstGeom prst="rect">
            <a:avLst/>
          </a:prstGeom>
        </p:spPr>
      </p:pic>
      <p:pic>
        <p:nvPicPr>
          <p:cNvPr id="20" name="Grafik 19"/>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6598079" y="5087323"/>
            <a:ext cx="959768" cy="318277"/>
          </a:xfrm>
          <a:prstGeom prst="rect">
            <a:avLst/>
          </a:prstGeom>
        </p:spPr>
      </p:pic>
      <p:pic>
        <p:nvPicPr>
          <p:cNvPr id="21" name="Grafik 20"/>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7664850" y="1659384"/>
            <a:ext cx="673732" cy="448338"/>
          </a:xfrm>
          <a:prstGeom prst="rect">
            <a:avLst/>
          </a:prstGeom>
        </p:spPr>
      </p:pic>
      <p:pic>
        <p:nvPicPr>
          <p:cNvPr id="22" name="Grafik 21"/>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7392623" y="5410451"/>
            <a:ext cx="1052964" cy="559984"/>
          </a:xfrm>
          <a:prstGeom prst="rect">
            <a:avLst/>
          </a:prstGeom>
        </p:spPr>
      </p:pic>
      <p:pic>
        <p:nvPicPr>
          <p:cNvPr id="23" name="Grafik 22"/>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850307" y="1792803"/>
            <a:ext cx="380104" cy="532144"/>
          </a:xfrm>
          <a:prstGeom prst="rect">
            <a:avLst/>
          </a:prstGeom>
        </p:spPr>
      </p:pic>
      <p:pic>
        <p:nvPicPr>
          <p:cNvPr id="24" name="Grafik 23"/>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1592546" y="2134259"/>
            <a:ext cx="814257" cy="357858"/>
          </a:xfrm>
          <a:prstGeom prst="rect">
            <a:avLst/>
          </a:prstGeom>
        </p:spPr>
      </p:pic>
      <p:pic>
        <p:nvPicPr>
          <p:cNvPr id="25" name="Grafik 24"/>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5743958" y="4949182"/>
            <a:ext cx="484225" cy="331990"/>
          </a:xfrm>
          <a:prstGeom prst="rect">
            <a:avLst/>
          </a:prstGeom>
        </p:spPr>
      </p:pic>
      <p:pic>
        <p:nvPicPr>
          <p:cNvPr id="27" name="Grafik 26"/>
          <p:cNvPicPr>
            <a:picLocks noChangeAspect="1"/>
          </p:cNvPicPr>
          <p:nvPr/>
        </p:nvPicPr>
        <p:blipFill>
          <a:blip r:embed="rId21" cstate="screen">
            <a:extLst>
              <a:ext uri="{28A0092B-C50C-407E-A947-70E740481C1C}">
                <a14:useLocalDpi xmlns:a14="http://schemas.microsoft.com/office/drawing/2010/main" val="0"/>
              </a:ext>
            </a:extLst>
          </a:blip>
          <a:stretch>
            <a:fillRect/>
          </a:stretch>
        </p:blipFill>
        <p:spPr>
          <a:xfrm>
            <a:off x="7458371" y="4520977"/>
            <a:ext cx="970838" cy="462302"/>
          </a:xfrm>
          <a:prstGeom prst="rect">
            <a:avLst/>
          </a:prstGeom>
        </p:spPr>
      </p:pic>
      <p:pic>
        <p:nvPicPr>
          <p:cNvPr id="29" name="Grafik 28"/>
          <p:cNvPicPr>
            <a:picLocks noChangeAspect="1"/>
          </p:cNvPicPr>
          <p:nvPr/>
        </p:nvPicPr>
        <p:blipFill>
          <a:blip r:embed="rId22" cstate="screen">
            <a:extLst>
              <a:ext uri="{28A0092B-C50C-407E-A947-70E740481C1C}">
                <a14:useLocalDpi xmlns:a14="http://schemas.microsoft.com/office/drawing/2010/main" val="0"/>
              </a:ext>
            </a:extLst>
          </a:blip>
          <a:stretch>
            <a:fillRect/>
          </a:stretch>
        </p:blipFill>
        <p:spPr>
          <a:xfrm>
            <a:off x="2903563" y="3627428"/>
            <a:ext cx="556728" cy="338628"/>
          </a:xfrm>
          <a:prstGeom prst="rect">
            <a:avLst/>
          </a:prstGeom>
        </p:spPr>
      </p:pic>
      <p:pic>
        <p:nvPicPr>
          <p:cNvPr id="30" name="Grafik 29"/>
          <p:cNvPicPr>
            <a:picLocks noChangeAspect="1"/>
          </p:cNvPicPr>
          <p:nvPr/>
        </p:nvPicPr>
        <p:blipFill>
          <a:blip r:embed="rId23" cstate="screen">
            <a:extLst>
              <a:ext uri="{28A0092B-C50C-407E-A947-70E740481C1C}">
                <a14:useLocalDpi xmlns:a14="http://schemas.microsoft.com/office/drawing/2010/main" val="0"/>
              </a:ext>
            </a:extLst>
          </a:blip>
          <a:stretch>
            <a:fillRect/>
          </a:stretch>
        </p:blipFill>
        <p:spPr>
          <a:xfrm>
            <a:off x="3708848" y="1654796"/>
            <a:ext cx="500408" cy="600488"/>
          </a:xfrm>
          <a:prstGeom prst="rect">
            <a:avLst/>
          </a:prstGeom>
        </p:spPr>
      </p:pic>
      <p:pic>
        <p:nvPicPr>
          <p:cNvPr id="31" name="Grafik 30"/>
          <p:cNvPicPr>
            <a:picLocks noChangeAspect="1"/>
          </p:cNvPicPr>
          <p:nvPr/>
        </p:nvPicPr>
        <p:blipFill>
          <a:blip r:embed="rId24" cstate="screen">
            <a:extLst>
              <a:ext uri="{28A0092B-C50C-407E-A947-70E740481C1C}">
                <a14:useLocalDpi xmlns:a14="http://schemas.microsoft.com/office/drawing/2010/main" val="0"/>
              </a:ext>
            </a:extLst>
          </a:blip>
          <a:stretch>
            <a:fillRect/>
          </a:stretch>
        </p:blipFill>
        <p:spPr>
          <a:xfrm>
            <a:off x="3774228" y="5254249"/>
            <a:ext cx="333586" cy="443518"/>
          </a:xfrm>
          <a:prstGeom prst="rect">
            <a:avLst/>
          </a:prstGeom>
        </p:spPr>
      </p:pic>
      <p:pic>
        <p:nvPicPr>
          <p:cNvPr id="32" name="Grafik 31"/>
          <p:cNvPicPr>
            <a:picLocks noChangeAspect="1"/>
          </p:cNvPicPr>
          <p:nvPr/>
        </p:nvPicPr>
        <p:blipFill>
          <a:blip r:embed="rId25" cstate="screen">
            <a:extLst>
              <a:ext uri="{28A0092B-C50C-407E-A947-70E740481C1C}">
                <a14:useLocalDpi xmlns:a14="http://schemas.microsoft.com/office/drawing/2010/main" val="0"/>
              </a:ext>
            </a:extLst>
          </a:blip>
          <a:stretch>
            <a:fillRect/>
          </a:stretch>
        </p:blipFill>
        <p:spPr>
          <a:xfrm>
            <a:off x="783435" y="5334835"/>
            <a:ext cx="436866" cy="436866"/>
          </a:xfrm>
          <a:prstGeom prst="rect">
            <a:avLst/>
          </a:prstGeom>
        </p:spPr>
      </p:pic>
      <p:pic>
        <p:nvPicPr>
          <p:cNvPr id="33" name="Grafik 32"/>
          <p:cNvPicPr>
            <a:picLocks noChangeAspect="1"/>
          </p:cNvPicPr>
          <p:nvPr/>
        </p:nvPicPr>
        <p:blipFill>
          <a:blip r:embed="rId26" cstate="screen">
            <a:extLst>
              <a:ext uri="{28A0092B-C50C-407E-A947-70E740481C1C}">
                <a14:useLocalDpi xmlns:a14="http://schemas.microsoft.com/office/drawing/2010/main" val="0"/>
              </a:ext>
            </a:extLst>
          </a:blip>
          <a:stretch>
            <a:fillRect/>
          </a:stretch>
        </p:blipFill>
        <p:spPr>
          <a:xfrm>
            <a:off x="2531315" y="4714722"/>
            <a:ext cx="902838" cy="480146"/>
          </a:xfrm>
          <a:prstGeom prst="rect">
            <a:avLst/>
          </a:prstGeom>
        </p:spPr>
      </p:pic>
      <p:pic>
        <p:nvPicPr>
          <p:cNvPr id="34" name="Grafik 33"/>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494693" y="5506969"/>
            <a:ext cx="889230" cy="264732"/>
          </a:xfrm>
          <a:prstGeom prst="rect">
            <a:avLst/>
          </a:prstGeom>
        </p:spPr>
      </p:pic>
      <p:pic>
        <p:nvPicPr>
          <p:cNvPr id="35" name="Grafik 34"/>
          <p:cNvPicPr>
            <a:picLocks noChangeAspect="1"/>
          </p:cNvPicPr>
          <p:nvPr/>
        </p:nvPicPr>
        <p:blipFill>
          <a:blip r:embed="rId28" cstate="screen">
            <a:extLst>
              <a:ext uri="{28A0092B-C50C-407E-A947-70E740481C1C}">
                <a14:useLocalDpi xmlns:a14="http://schemas.microsoft.com/office/drawing/2010/main" val="0"/>
              </a:ext>
            </a:extLst>
          </a:blip>
          <a:stretch>
            <a:fillRect/>
          </a:stretch>
        </p:blipFill>
        <p:spPr>
          <a:xfrm>
            <a:off x="3429812" y="4240578"/>
            <a:ext cx="678002" cy="312924"/>
          </a:xfrm>
          <a:prstGeom prst="rect">
            <a:avLst/>
          </a:prstGeom>
        </p:spPr>
      </p:pic>
      <p:pic>
        <p:nvPicPr>
          <p:cNvPr id="36" name="Grafik 35"/>
          <p:cNvPicPr>
            <a:picLocks noChangeAspect="1"/>
          </p:cNvPicPr>
          <p:nvPr/>
        </p:nvPicPr>
        <p:blipFill>
          <a:blip r:embed="rId29" cstate="screen">
            <a:extLst>
              <a:ext uri="{28A0092B-C50C-407E-A947-70E740481C1C}">
                <a14:useLocalDpi xmlns:a14="http://schemas.microsoft.com/office/drawing/2010/main" val="0"/>
              </a:ext>
            </a:extLst>
          </a:blip>
          <a:stretch>
            <a:fillRect/>
          </a:stretch>
        </p:blipFill>
        <p:spPr>
          <a:xfrm>
            <a:off x="4747073" y="5153609"/>
            <a:ext cx="624838" cy="503982"/>
          </a:xfrm>
          <a:prstGeom prst="rect">
            <a:avLst/>
          </a:prstGeom>
        </p:spPr>
      </p:pic>
      <p:pic>
        <p:nvPicPr>
          <p:cNvPr id="37" name="Grafik 36"/>
          <p:cNvPicPr>
            <a:picLocks noChangeAspect="1"/>
          </p:cNvPicPr>
          <p:nvPr/>
        </p:nvPicPr>
        <p:blipFill>
          <a:blip r:embed="rId30" cstate="screen">
            <a:extLst>
              <a:ext uri="{28A0092B-C50C-407E-A947-70E740481C1C}">
                <a14:useLocalDpi xmlns:a14="http://schemas.microsoft.com/office/drawing/2010/main" val="0"/>
              </a:ext>
            </a:extLst>
          </a:blip>
          <a:stretch>
            <a:fillRect/>
          </a:stretch>
        </p:blipFill>
        <p:spPr>
          <a:xfrm>
            <a:off x="1881746" y="2650735"/>
            <a:ext cx="756618" cy="756616"/>
          </a:xfrm>
          <a:prstGeom prst="rect">
            <a:avLst/>
          </a:prstGeom>
        </p:spPr>
      </p:pic>
      <p:pic>
        <p:nvPicPr>
          <p:cNvPr id="38" name="Grafik 37"/>
          <p:cNvPicPr>
            <a:picLocks noChangeAspect="1"/>
          </p:cNvPicPr>
          <p:nvPr/>
        </p:nvPicPr>
        <p:blipFill>
          <a:blip r:embed="rId31" cstate="screen">
            <a:extLst>
              <a:ext uri="{28A0092B-C50C-407E-A947-70E740481C1C}">
                <a14:useLocalDpi xmlns:a14="http://schemas.microsoft.com/office/drawing/2010/main" val="0"/>
              </a:ext>
            </a:extLst>
          </a:blip>
          <a:stretch>
            <a:fillRect/>
          </a:stretch>
        </p:blipFill>
        <p:spPr>
          <a:xfrm>
            <a:off x="5899599" y="4267700"/>
            <a:ext cx="490390" cy="490390"/>
          </a:xfrm>
          <a:prstGeom prst="rect">
            <a:avLst/>
          </a:prstGeom>
        </p:spPr>
      </p:pic>
      <p:pic>
        <p:nvPicPr>
          <p:cNvPr id="39" name="Grafik 38"/>
          <p:cNvPicPr>
            <a:picLocks noChangeAspect="1"/>
          </p:cNvPicPr>
          <p:nvPr/>
        </p:nvPicPr>
        <p:blipFill>
          <a:blip r:embed="rId32" cstate="screen">
            <a:extLst>
              <a:ext uri="{28A0092B-C50C-407E-A947-70E740481C1C}">
                <a14:useLocalDpi xmlns:a14="http://schemas.microsoft.com/office/drawing/2010/main" val="0"/>
              </a:ext>
            </a:extLst>
          </a:blip>
          <a:stretch>
            <a:fillRect/>
          </a:stretch>
        </p:blipFill>
        <p:spPr>
          <a:xfrm>
            <a:off x="1617514" y="4998016"/>
            <a:ext cx="438708" cy="631082"/>
          </a:xfrm>
          <a:prstGeom prst="rect">
            <a:avLst/>
          </a:prstGeom>
        </p:spPr>
      </p:pic>
      <p:pic>
        <p:nvPicPr>
          <p:cNvPr id="40" name="Grafik 39"/>
          <p:cNvPicPr>
            <a:picLocks noChangeAspect="1"/>
          </p:cNvPicPr>
          <p:nvPr/>
        </p:nvPicPr>
        <p:blipFill>
          <a:blip r:embed="rId33" cstate="screen">
            <a:extLst>
              <a:ext uri="{28A0092B-C50C-407E-A947-70E740481C1C}">
                <a14:useLocalDpi xmlns:a14="http://schemas.microsoft.com/office/drawing/2010/main" val="0"/>
              </a:ext>
            </a:extLst>
          </a:blip>
          <a:stretch>
            <a:fillRect/>
          </a:stretch>
        </p:blipFill>
        <p:spPr>
          <a:xfrm>
            <a:off x="5441255" y="2809810"/>
            <a:ext cx="731868" cy="389094"/>
          </a:xfrm>
          <a:prstGeom prst="rect">
            <a:avLst/>
          </a:prstGeom>
        </p:spPr>
      </p:pic>
      <p:pic>
        <p:nvPicPr>
          <p:cNvPr id="41" name="Picture 2"/>
          <p:cNvPicPr>
            <a:picLocks noChangeAspect="1" noChangeArrowheads="1"/>
          </p:cNvPicPr>
          <p:nvPr/>
        </p:nvPicPr>
        <p:blipFill>
          <a:blip r:embed="rId34" cstate="screen">
            <a:extLst>
              <a:ext uri="{28A0092B-C50C-407E-A947-70E740481C1C}">
                <a14:useLocalDpi xmlns:a14="http://schemas.microsoft.com/office/drawing/2010/main" val="0"/>
              </a:ext>
            </a:extLst>
          </a:blip>
          <a:srcRect/>
          <a:stretch>
            <a:fillRect/>
          </a:stretch>
        </p:blipFill>
        <p:spPr bwMode="auto">
          <a:xfrm>
            <a:off x="830397" y="2626805"/>
            <a:ext cx="817282" cy="44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0"/>
          <p:cNvPicPr>
            <a:picLocks noChangeAspect="1" noChangeArrowheads="1"/>
          </p:cNvPicPr>
          <p:nvPr/>
        </p:nvPicPr>
        <p:blipFill>
          <a:blip r:embed="rId35" cstate="screen">
            <a:extLst>
              <a:ext uri="{28A0092B-C50C-407E-A947-70E740481C1C}">
                <a14:useLocalDpi xmlns:a14="http://schemas.microsoft.com/office/drawing/2010/main" val="0"/>
              </a:ext>
            </a:extLst>
          </a:blip>
          <a:srcRect/>
          <a:stretch>
            <a:fillRect/>
          </a:stretch>
        </p:blipFill>
        <p:spPr bwMode="auto">
          <a:xfrm>
            <a:off x="4023345" y="2368718"/>
            <a:ext cx="821674" cy="416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3"/>
          <p:cNvPicPr>
            <a:picLocks noChangeAspect="1" noChangeArrowheads="1"/>
          </p:cNvPicPr>
          <p:nvPr/>
        </p:nvPicPr>
        <p:blipFill>
          <a:blip r:embed="rId36" cstate="screen">
            <a:extLst>
              <a:ext uri="{28A0092B-C50C-407E-A947-70E740481C1C}">
                <a14:useLocalDpi xmlns:a14="http://schemas.microsoft.com/office/drawing/2010/main" val="0"/>
              </a:ext>
            </a:extLst>
          </a:blip>
          <a:srcRect/>
          <a:stretch>
            <a:fillRect/>
          </a:stretch>
        </p:blipFill>
        <p:spPr bwMode="auto">
          <a:xfrm>
            <a:off x="1091395" y="4389977"/>
            <a:ext cx="857253" cy="363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Inhaltsplatzhalter 43"/>
          <p:cNvPicPr>
            <a:picLocks noChangeAspect="1"/>
          </p:cNvPicPr>
          <p:nvPr/>
        </p:nvPicPr>
        <p:blipFill>
          <a:blip r:embed="rId37"/>
          <a:stretch>
            <a:fillRect/>
          </a:stretch>
        </p:blipFill>
        <p:spPr bwMode="auto">
          <a:xfrm>
            <a:off x="6147072" y="3330677"/>
            <a:ext cx="1258136" cy="26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20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000" fill="hold" nodeType="afterEffect">
                                  <p:stCondLst>
                                    <p:cond delay="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accel="8000" fill="hold" nodeType="afterEffect">
                                  <p:stCondLst>
                                    <p:cond delay="0"/>
                                  </p:stCondLst>
                                  <p:iterate type="wd">
                                    <p:tmPct val="10000"/>
                                  </p:iterate>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8000" fill="hold" nodeType="afterEffect">
                                  <p:stCondLst>
                                    <p:cond delay="0"/>
                                  </p:stCondLst>
                                  <p:iterate type="wd">
                                    <p:tmPct val="10000"/>
                                  </p:iterate>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accel="8000" fill="hold" nodeType="afterEffect">
                                  <p:stCondLst>
                                    <p:cond delay="0"/>
                                  </p:stCondLst>
                                  <p:iterate type="wd">
                                    <p:tmPct val="10000"/>
                                  </p:iterate>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accel="8000" fill="hold" nodeType="afterEffect">
                                  <p:stCondLst>
                                    <p:cond delay="0"/>
                                  </p:stCondLst>
                                  <p:iterate type="wd">
                                    <p:tmPct val="10000"/>
                                  </p:iterate>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accel="8000" fill="hold" nodeType="afterEffect">
                                  <p:stCondLst>
                                    <p:cond delay="0"/>
                                  </p:stCondLst>
                                  <p:iterate type="wd">
                                    <p:tmPct val="10000"/>
                                  </p:iterate>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accel="8000" fill="hold" nodeType="afterEffect">
                                  <p:stCondLst>
                                    <p:cond delay="0"/>
                                  </p:stCondLst>
                                  <p:iterate type="wd">
                                    <p:tmPct val="10000"/>
                                  </p:iterate>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1" accel="8000" fill="hold" nodeType="afterEffect">
                                  <p:stCondLst>
                                    <p:cond delay="0"/>
                                  </p:stCondLst>
                                  <p:iterate type="wd">
                                    <p:tmPct val="10000"/>
                                  </p:iterate>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1" accel="8000" fill="hold" nodeType="afterEffect">
                                  <p:stCondLst>
                                    <p:cond delay="0"/>
                                  </p:stCondLst>
                                  <p:iterate type="wd">
                                    <p:tmPct val="10000"/>
                                  </p:iterate>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1" accel="8000" fill="hold" nodeType="afterEffect">
                                  <p:stCondLst>
                                    <p:cond delay="0"/>
                                  </p:stCondLst>
                                  <p:iterate type="wd">
                                    <p:tmPct val="10000"/>
                                  </p:iterate>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 presetClass="entr" presetSubtype="1" accel="8000" fill="hold" nodeType="afterEffect">
                                  <p:stCondLst>
                                    <p:cond delay="0"/>
                                  </p:stCondLst>
                                  <p:iterate type="wd">
                                    <p:tmPct val="10000"/>
                                  </p:iterate>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 presetClass="entr" presetSubtype="1" accel="8000" fill="hold" nodeType="afterEffect">
                                  <p:stCondLst>
                                    <p:cond delay="0"/>
                                  </p:stCondLst>
                                  <p:iterate type="wd">
                                    <p:tmPct val="10000"/>
                                  </p:iterate>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0-#ppt_h/2"/>
                                          </p:val>
                                        </p:tav>
                                        <p:tav tm="100000">
                                          <p:val>
                                            <p:strVal val="#ppt_y"/>
                                          </p:val>
                                        </p:tav>
                                      </p:tavLst>
                                    </p:anim>
                                  </p:childTnLst>
                                </p:cTn>
                              </p:par>
                            </p:childTnLst>
                          </p:cTn>
                        </p:par>
                        <p:par>
                          <p:cTn id="64" fill="hold">
                            <p:stCondLst>
                              <p:cond delay="6000"/>
                            </p:stCondLst>
                            <p:childTnLst>
                              <p:par>
                                <p:cTn id="65" presetID="2" presetClass="entr" presetSubtype="1" accel="8000" fill="hold" nodeType="afterEffect">
                                  <p:stCondLst>
                                    <p:cond delay="0"/>
                                  </p:stCondLst>
                                  <p:iterate type="wd">
                                    <p:tmPct val="10000"/>
                                  </p:iterate>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0-#ppt_h/2"/>
                                          </p:val>
                                        </p:tav>
                                        <p:tav tm="100000">
                                          <p:val>
                                            <p:strVal val="#ppt_y"/>
                                          </p:val>
                                        </p:tav>
                                      </p:tavLst>
                                    </p:anim>
                                  </p:childTnLst>
                                </p:cTn>
                              </p:par>
                            </p:childTnLst>
                          </p:cTn>
                        </p:par>
                        <p:par>
                          <p:cTn id="69" fill="hold">
                            <p:stCondLst>
                              <p:cond delay="6500"/>
                            </p:stCondLst>
                            <p:childTnLst>
                              <p:par>
                                <p:cTn id="70" presetID="2" presetClass="entr" presetSubtype="1" accel="8000" fill="hold" nodeType="afterEffect">
                                  <p:stCondLst>
                                    <p:cond delay="0"/>
                                  </p:stCondLst>
                                  <p:iterate type="wd">
                                    <p:tmPct val="10000"/>
                                  </p:iterate>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ppt_x"/>
                                          </p:val>
                                        </p:tav>
                                        <p:tav tm="100000">
                                          <p:val>
                                            <p:strVal val="#ppt_x"/>
                                          </p:val>
                                        </p:tav>
                                      </p:tavLst>
                                    </p:anim>
                                    <p:anim calcmode="lin" valueType="num">
                                      <p:cBhvr additive="base">
                                        <p:cTn id="73" dur="500" fill="hold"/>
                                        <p:tgtEl>
                                          <p:spTgt spid="19"/>
                                        </p:tgtEl>
                                        <p:attrNameLst>
                                          <p:attrName>ppt_y</p:attrName>
                                        </p:attrNameLst>
                                      </p:cBhvr>
                                      <p:tavLst>
                                        <p:tav tm="0">
                                          <p:val>
                                            <p:strVal val="0-#ppt_h/2"/>
                                          </p:val>
                                        </p:tav>
                                        <p:tav tm="100000">
                                          <p:val>
                                            <p:strVal val="#ppt_y"/>
                                          </p:val>
                                        </p:tav>
                                      </p:tavLst>
                                    </p:anim>
                                  </p:childTnLst>
                                </p:cTn>
                              </p:par>
                            </p:childTnLst>
                          </p:cTn>
                        </p:par>
                        <p:par>
                          <p:cTn id="74" fill="hold">
                            <p:stCondLst>
                              <p:cond delay="7000"/>
                            </p:stCondLst>
                            <p:childTnLst>
                              <p:par>
                                <p:cTn id="75" presetID="2" presetClass="entr" presetSubtype="1" accel="8000" fill="hold" nodeType="afterEffect">
                                  <p:stCondLst>
                                    <p:cond delay="0"/>
                                  </p:stCondLst>
                                  <p:iterate type="wd">
                                    <p:tmPct val="10000"/>
                                  </p:iterate>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 presetClass="entr" presetSubtype="1" accel="8000" fill="hold" nodeType="afterEffect">
                                  <p:stCondLst>
                                    <p:cond delay="0"/>
                                  </p:stCondLst>
                                  <p:iterate type="wd">
                                    <p:tmPct val="10000"/>
                                  </p:iterate>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500" fill="hold"/>
                                        <p:tgtEl>
                                          <p:spTgt spid="21"/>
                                        </p:tgtEl>
                                        <p:attrNameLst>
                                          <p:attrName>ppt_x</p:attrName>
                                        </p:attrNameLst>
                                      </p:cBhvr>
                                      <p:tavLst>
                                        <p:tav tm="0">
                                          <p:val>
                                            <p:strVal val="#ppt_x"/>
                                          </p:val>
                                        </p:tav>
                                        <p:tav tm="100000">
                                          <p:val>
                                            <p:strVal val="#ppt_x"/>
                                          </p:val>
                                        </p:tav>
                                      </p:tavLst>
                                    </p:anim>
                                    <p:anim calcmode="lin" valueType="num">
                                      <p:cBhvr additive="base">
                                        <p:cTn id="83" dur="500" fill="hold"/>
                                        <p:tgtEl>
                                          <p:spTgt spid="21"/>
                                        </p:tgtEl>
                                        <p:attrNameLst>
                                          <p:attrName>ppt_y</p:attrName>
                                        </p:attrNameLst>
                                      </p:cBhvr>
                                      <p:tavLst>
                                        <p:tav tm="0">
                                          <p:val>
                                            <p:strVal val="0-#ppt_h/2"/>
                                          </p:val>
                                        </p:tav>
                                        <p:tav tm="100000">
                                          <p:val>
                                            <p:strVal val="#ppt_y"/>
                                          </p:val>
                                        </p:tav>
                                      </p:tavLst>
                                    </p:anim>
                                  </p:childTnLst>
                                </p:cTn>
                              </p:par>
                            </p:childTnLst>
                          </p:cTn>
                        </p:par>
                        <p:par>
                          <p:cTn id="84" fill="hold">
                            <p:stCondLst>
                              <p:cond delay="8000"/>
                            </p:stCondLst>
                            <p:childTnLst>
                              <p:par>
                                <p:cTn id="85" presetID="2" presetClass="entr" presetSubtype="1" accel="8000" fill="hold" nodeType="afterEffect">
                                  <p:stCondLst>
                                    <p:cond delay="0"/>
                                  </p:stCondLst>
                                  <p:iterate type="wd">
                                    <p:tmPct val="10000"/>
                                  </p:iterate>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ppt_x"/>
                                          </p:val>
                                        </p:tav>
                                        <p:tav tm="100000">
                                          <p:val>
                                            <p:strVal val="#ppt_x"/>
                                          </p:val>
                                        </p:tav>
                                      </p:tavLst>
                                    </p:anim>
                                    <p:anim calcmode="lin" valueType="num">
                                      <p:cBhvr additive="base">
                                        <p:cTn id="88" dur="500" fill="hold"/>
                                        <p:tgtEl>
                                          <p:spTgt spid="22"/>
                                        </p:tgtEl>
                                        <p:attrNameLst>
                                          <p:attrName>ppt_y</p:attrName>
                                        </p:attrNameLst>
                                      </p:cBhvr>
                                      <p:tavLst>
                                        <p:tav tm="0">
                                          <p:val>
                                            <p:strVal val="0-#ppt_h/2"/>
                                          </p:val>
                                        </p:tav>
                                        <p:tav tm="100000">
                                          <p:val>
                                            <p:strVal val="#ppt_y"/>
                                          </p:val>
                                        </p:tav>
                                      </p:tavLst>
                                    </p:anim>
                                  </p:childTnLst>
                                </p:cTn>
                              </p:par>
                            </p:childTnLst>
                          </p:cTn>
                        </p:par>
                        <p:par>
                          <p:cTn id="89" fill="hold">
                            <p:stCondLst>
                              <p:cond delay="8500"/>
                            </p:stCondLst>
                            <p:childTnLst>
                              <p:par>
                                <p:cTn id="90" presetID="2" presetClass="entr" presetSubtype="1" accel="8000" fill="hold" nodeType="afterEffect">
                                  <p:stCondLst>
                                    <p:cond delay="0"/>
                                  </p:stCondLst>
                                  <p:iterate type="wd">
                                    <p:tmPct val="10000"/>
                                  </p:iterate>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500" fill="hold"/>
                                        <p:tgtEl>
                                          <p:spTgt spid="23"/>
                                        </p:tgtEl>
                                        <p:attrNameLst>
                                          <p:attrName>ppt_x</p:attrName>
                                        </p:attrNameLst>
                                      </p:cBhvr>
                                      <p:tavLst>
                                        <p:tav tm="0">
                                          <p:val>
                                            <p:strVal val="#ppt_x"/>
                                          </p:val>
                                        </p:tav>
                                        <p:tav tm="100000">
                                          <p:val>
                                            <p:strVal val="#ppt_x"/>
                                          </p:val>
                                        </p:tav>
                                      </p:tavLst>
                                    </p:anim>
                                    <p:anim calcmode="lin" valueType="num">
                                      <p:cBhvr additive="base">
                                        <p:cTn id="93" dur="500" fill="hold"/>
                                        <p:tgtEl>
                                          <p:spTgt spid="23"/>
                                        </p:tgtEl>
                                        <p:attrNameLst>
                                          <p:attrName>ppt_y</p:attrName>
                                        </p:attrNameLst>
                                      </p:cBhvr>
                                      <p:tavLst>
                                        <p:tav tm="0">
                                          <p:val>
                                            <p:strVal val="0-#ppt_h/2"/>
                                          </p:val>
                                        </p:tav>
                                        <p:tav tm="100000">
                                          <p:val>
                                            <p:strVal val="#ppt_y"/>
                                          </p:val>
                                        </p:tav>
                                      </p:tavLst>
                                    </p:anim>
                                  </p:childTnLst>
                                </p:cTn>
                              </p:par>
                            </p:childTnLst>
                          </p:cTn>
                        </p:par>
                        <p:par>
                          <p:cTn id="94" fill="hold">
                            <p:stCondLst>
                              <p:cond delay="9000"/>
                            </p:stCondLst>
                            <p:childTnLst>
                              <p:par>
                                <p:cTn id="95" presetID="2" presetClass="entr" presetSubtype="1" accel="8000" fill="hold" nodeType="afterEffect">
                                  <p:stCondLst>
                                    <p:cond delay="0"/>
                                  </p:stCondLst>
                                  <p:iterate type="wd">
                                    <p:tmPct val="10000"/>
                                  </p:iterate>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ppt_x"/>
                                          </p:val>
                                        </p:tav>
                                        <p:tav tm="100000">
                                          <p:val>
                                            <p:strVal val="#ppt_x"/>
                                          </p:val>
                                        </p:tav>
                                      </p:tavLst>
                                    </p:anim>
                                    <p:anim calcmode="lin" valueType="num">
                                      <p:cBhvr additive="base">
                                        <p:cTn id="98" dur="500" fill="hold"/>
                                        <p:tgtEl>
                                          <p:spTgt spid="24"/>
                                        </p:tgtEl>
                                        <p:attrNameLst>
                                          <p:attrName>ppt_y</p:attrName>
                                        </p:attrNameLst>
                                      </p:cBhvr>
                                      <p:tavLst>
                                        <p:tav tm="0">
                                          <p:val>
                                            <p:strVal val="0-#ppt_h/2"/>
                                          </p:val>
                                        </p:tav>
                                        <p:tav tm="100000">
                                          <p:val>
                                            <p:strVal val="#ppt_y"/>
                                          </p:val>
                                        </p:tav>
                                      </p:tavLst>
                                    </p:anim>
                                  </p:childTnLst>
                                </p:cTn>
                              </p:par>
                            </p:childTnLst>
                          </p:cTn>
                        </p:par>
                        <p:par>
                          <p:cTn id="99" fill="hold">
                            <p:stCondLst>
                              <p:cond delay="9500"/>
                            </p:stCondLst>
                            <p:childTnLst>
                              <p:par>
                                <p:cTn id="100" presetID="2" presetClass="entr" presetSubtype="1" accel="8000" fill="hold" nodeType="afterEffect">
                                  <p:stCondLst>
                                    <p:cond delay="0"/>
                                  </p:stCondLst>
                                  <p:iterate type="wd">
                                    <p:tmPct val="10000"/>
                                  </p:iterate>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fill="hold"/>
                                        <p:tgtEl>
                                          <p:spTgt spid="25"/>
                                        </p:tgtEl>
                                        <p:attrNameLst>
                                          <p:attrName>ppt_x</p:attrName>
                                        </p:attrNameLst>
                                      </p:cBhvr>
                                      <p:tavLst>
                                        <p:tav tm="0">
                                          <p:val>
                                            <p:strVal val="#ppt_x"/>
                                          </p:val>
                                        </p:tav>
                                        <p:tav tm="100000">
                                          <p:val>
                                            <p:strVal val="#ppt_x"/>
                                          </p:val>
                                        </p:tav>
                                      </p:tavLst>
                                    </p:anim>
                                    <p:anim calcmode="lin" valueType="num">
                                      <p:cBhvr additive="base">
                                        <p:cTn id="103" dur="500" fill="hold"/>
                                        <p:tgtEl>
                                          <p:spTgt spid="25"/>
                                        </p:tgtEl>
                                        <p:attrNameLst>
                                          <p:attrName>ppt_y</p:attrName>
                                        </p:attrNameLst>
                                      </p:cBhvr>
                                      <p:tavLst>
                                        <p:tav tm="0">
                                          <p:val>
                                            <p:strVal val="0-#ppt_h/2"/>
                                          </p:val>
                                        </p:tav>
                                        <p:tav tm="100000">
                                          <p:val>
                                            <p:strVal val="#ppt_y"/>
                                          </p:val>
                                        </p:tav>
                                      </p:tavLst>
                                    </p:anim>
                                  </p:childTnLst>
                                </p:cTn>
                              </p:par>
                            </p:childTnLst>
                          </p:cTn>
                        </p:par>
                        <p:par>
                          <p:cTn id="104" fill="hold">
                            <p:stCondLst>
                              <p:cond delay="10000"/>
                            </p:stCondLst>
                            <p:childTnLst>
                              <p:par>
                                <p:cTn id="105" presetID="2" presetClass="entr" presetSubtype="1" accel="8000" fill="hold" nodeType="afterEffect">
                                  <p:stCondLst>
                                    <p:cond delay="0"/>
                                  </p:stCondLst>
                                  <p:iterate type="wd">
                                    <p:tmPct val="10000"/>
                                  </p:iterate>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500" fill="hold"/>
                                        <p:tgtEl>
                                          <p:spTgt spid="27"/>
                                        </p:tgtEl>
                                        <p:attrNameLst>
                                          <p:attrName>ppt_x</p:attrName>
                                        </p:attrNameLst>
                                      </p:cBhvr>
                                      <p:tavLst>
                                        <p:tav tm="0">
                                          <p:val>
                                            <p:strVal val="#ppt_x"/>
                                          </p:val>
                                        </p:tav>
                                        <p:tav tm="100000">
                                          <p:val>
                                            <p:strVal val="#ppt_x"/>
                                          </p:val>
                                        </p:tav>
                                      </p:tavLst>
                                    </p:anim>
                                    <p:anim calcmode="lin" valueType="num">
                                      <p:cBhvr additive="base">
                                        <p:cTn id="108" dur="500" fill="hold"/>
                                        <p:tgtEl>
                                          <p:spTgt spid="27"/>
                                        </p:tgtEl>
                                        <p:attrNameLst>
                                          <p:attrName>ppt_y</p:attrName>
                                        </p:attrNameLst>
                                      </p:cBhvr>
                                      <p:tavLst>
                                        <p:tav tm="0">
                                          <p:val>
                                            <p:strVal val="0-#ppt_h/2"/>
                                          </p:val>
                                        </p:tav>
                                        <p:tav tm="100000">
                                          <p:val>
                                            <p:strVal val="#ppt_y"/>
                                          </p:val>
                                        </p:tav>
                                      </p:tavLst>
                                    </p:anim>
                                  </p:childTnLst>
                                </p:cTn>
                              </p:par>
                            </p:childTnLst>
                          </p:cTn>
                        </p:par>
                        <p:par>
                          <p:cTn id="109" fill="hold">
                            <p:stCondLst>
                              <p:cond delay="10500"/>
                            </p:stCondLst>
                            <p:childTnLst>
                              <p:par>
                                <p:cTn id="110" presetID="2" presetClass="entr" presetSubtype="1" accel="8000" fill="hold" nodeType="afterEffect">
                                  <p:stCondLst>
                                    <p:cond delay="0"/>
                                  </p:stCondLst>
                                  <p:iterate type="wd">
                                    <p:tmPct val="10000"/>
                                  </p:iterate>
                                  <p:childTnLst>
                                    <p:set>
                                      <p:cBhvr>
                                        <p:cTn id="111" dur="1" fill="hold">
                                          <p:stCondLst>
                                            <p:cond delay="0"/>
                                          </p:stCondLst>
                                        </p:cTn>
                                        <p:tgtEl>
                                          <p:spTgt spid="29"/>
                                        </p:tgtEl>
                                        <p:attrNameLst>
                                          <p:attrName>style.visibility</p:attrName>
                                        </p:attrNameLst>
                                      </p:cBhvr>
                                      <p:to>
                                        <p:strVal val="visible"/>
                                      </p:to>
                                    </p:set>
                                    <p:anim calcmode="lin" valueType="num">
                                      <p:cBhvr additive="base">
                                        <p:cTn id="112" dur="500" fill="hold"/>
                                        <p:tgtEl>
                                          <p:spTgt spid="29"/>
                                        </p:tgtEl>
                                        <p:attrNameLst>
                                          <p:attrName>ppt_x</p:attrName>
                                        </p:attrNameLst>
                                      </p:cBhvr>
                                      <p:tavLst>
                                        <p:tav tm="0">
                                          <p:val>
                                            <p:strVal val="#ppt_x"/>
                                          </p:val>
                                        </p:tav>
                                        <p:tav tm="100000">
                                          <p:val>
                                            <p:strVal val="#ppt_x"/>
                                          </p:val>
                                        </p:tav>
                                      </p:tavLst>
                                    </p:anim>
                                    <p:anim calcmode="lin" valueType="num">
                                      <p:cBhvr additive="base">
                                        <p:cTn id="113" dur="500" fill="hold"/>
                                        <p:tgtEl>
                                          <p:spTgt spid="29"/>
                                        </p:tgtEl>
                                        <p:attrNameLst>
                                          <p:attrName>ppt_y</p:attrName>
                                        </p:attrNameLst>
                                      </p:cBhvr>
                                      <p:tavLst>
                                        <p:tav tm="0">
                                          <p:val>
                                            <p:strVal val="0-#ppt_h/2"/>
                                          </p:val>
                                        </p:tav>
                                        <p:tav tm="100000">
                                          <p:val>
                                            <p:strVal val="#ppt_y"/>
                                          </p:val>
                                        </p:tav>
                                      </p:tavLst>
                                    </p:anim>
                                  </p:childTnLst>
                                </p:cTn>
                              </p:par>
                            </p:childTnLst>
                          </p:cTn>
                        </p:par>
                        <p:par>
                          <p:cTn id="114" fill="hold">
                            <p:stCondLst>
                              <p:cond delay="11000"/>
                            </p:stCondLst>
                            <p:childTnLst>
                              <p:par>
                                <p:cTn id="115" presetID="2" presetClass="entr" presetSubtype="1" accel="8000" fill="hold" nodeType="afterEffect">
                                  <p:stCondLst>
                                    <p:cond delay="0"/>
                                  </p:stCondLst>
                                  <p:iterate type="wd">
                                    <p:tmPct val="10000"/>
                                  </p:iterate>
                                  <p:childTnLst>
                                    <p:set>
                                      <p:cBhvr>
                                        <p:cTn id="116" dur="1" fill="hold">
                                          <p:stCondLst>
                                            <p:cond delay="0"/>
                                          </p:stCondLst>
                                        </p:cTn>
                                        <p:tgtEl>
                                          <p:spTgt spid="30"/>
                                        </p:tgtEl>
                                        <p:attrNameLst>
                                          <p:attrName>style.visibility</p:attrName>
                                        </p:attrNameLst>
                                      </p:cBhvr>
                                      <p:to>
                                        <p:strVal val="visible"/>
                                      </p:to>
                                    </p:set>
                                    <p:anim calcmode="lin" valueType="num">
                                      <p:cBhvr additive="base">
                                        <p:cTn id="117" dur="500" fill="hold"/>
                                        <p:tgtEl>
                                          <p:spTgt spid="30"/>
                                        </p:tgtEl>
                                        <p:attrNameLst>
                                          <p:attrName>ppt_x</p:attrName>
                                        </p:attrNameLst>
                                      </p:cBhvr>
                                      <p:tavLst>
                                        <p:tav tm="0">
                                          <p:val>
                                            <p:strVal val="#ppt_x"/>
                                          </p:val>
                                        </p:tav>
                                        <p:tav tm="100000">
                                          <p:val>
                                            <p:strVal val="#ppt_x"/>
                                          </p:val>
                                        </p:tav>
                                      </p:tavLst>
                                    </p:anim>
                                    <p:anim calcmode="lin" valueType="num">
                                      <p:cBhvr additive="base">
                                        <p:cTn id="118" dur="500" fill="hold"/>
                                        <p:tgtEl>
                                          <p:spTgt spid="30"/>
                                        </p:tgtEl>
                                        <p:attrNameLst>
                                          <p:attrName>ppt_y</p:attrName>
                                        </p:attrNameLst>
                                      </p:cBhvr>
                                      <p:tavLst>
                                        <p:tav tm="0">
                                          <p:val>
                                            <p:strVal val="0-#ppt_h/2"/>
                                          </p:val>
                                        </p:tav>
                                        <p:tav tm="100000">
                                          <p:val>
                                            <p:strVal val="#ppt_y"/>
                                          </p:val>
                                        </p:tav>
                                      </p:tavLst>
                                    </p:anim>
                                  </p:childTnLst>
                                </p:cTn>
                              </p:par>
                            </p:childTnLst>
                          </p:cTn>
                        </p:par>
                        <p:par>
                          <p:cTn id="119" fill="hold">
                            <p:stCondLst>
                              <p:cond delay="11500"/>
                            </p:stCondLst>
                            <p:childTnLst>
                              <p:par>
                                <p:cTn id="120" presetID="2" presetClass="entr" presetSubtype="1" accel="8000" fill="hold" nodeType="afterEffect">
                                  <p:stCondLst>
                                    <p:cond delay="0"/>
                                  </p:stCondLst>
                                  <p:iterate type="wd">
                                    <p:tmPct val="10000"/>
                                  </p:iterate>
                                  <p:childTnLst>
                                    <p:set>
                                      <p:cBhvr>
                                        <p:cTn id="121" dur="1" fill="hold">
                                          <p:stCondLst>
                                            <p:cond delay="0"/>
                                          </p:stCondLst>
                                        </p:cTn>
                                        <p:tgtEl>
                                          <p:spTgt spid="31"/>
                                        </p:tgtEl>
                                        <p:attrNameLst>
                                          <p:attrName>style.visibility</p:attrName>
                                        </p:attrNameLst>
                                      </p:cBhvr>
                                      <p:to>
                                        <p:strVal val="visible"/>
                                      </p:to>
                                    </p:set>
                                    <p:anim calcmode="lin" valueType="num">
                                      <p:cBhvr additive="base">
                                        <p:cTn id="122" dur="500" fill="hold"/>
                                        <p:tgtEl>
                                          <p:spTgt spid="31"/>
                                        </p:tgtEl>
                                        <p:attrNameLst>
                                          <p:attrName>ppt_x</p:attrName>
                                        </p:attrNameLst>
                                      </p:cBhvr>
                                      <p:tavLst>
                                        <p:tav tm="0">
                                          <p:val>
                                            <p:strVal val="#ppt_x"/>
                                          </p:val>
                                        </p:tav>
                                        <p:tav tm="100000">
                                          <p:val>
                                            <p:strVal val="#ppt_x"/>
                                          </p:val>
                                        </p:tav>
                                      </p:tavLst>
                                    </p:anim>
                                    <p:anim calcmode="lin" valueType="num">
                                      <p:cBhvr additive="base">
                                        <p:cTn id="123" dur="500" fill="hold"/>
                                        <p:tgtEl>
                                          <p:spTgt spid="31"/>
                                        </p:tgtEl>
                                        <p:attrNameLst>
                                          <p:attrName>ppt_y</p:attrName>
                                        </p:attrNameLst>
                                      </p:cBhvr>
                                      <p:tavLst>
                                        <p:tav tm="0">
                                          <p:val>
                                            <p:strVal val="0-#ppt_h/2"/>
                                          </p:val>
                                        </p:tav>
                                        <p:tav tm="100000">
                                          <p:val>
                                            <p:strVal val="#ppt_y"/>
                                          </p:val>
                                        </p:tav>
                                      </p:tavLst>
                                    </p:anim>
                                  </p:childTnLst>
                                </p:cTn>
                              </p:par>
                            </p:childTnLst>
                          </p:cTn>
                        </p:par>
                        <p:par>
                          <p:cTn id="124" fill="hold">
                            <p:stCondLst>
                              <p:cond delay="12000"/>
                            </p:stCondLst>
                            <p:childTnLst>
                              <p:par>
                                <p:cTn id="125" presetID="2" presetClass="entr" presetSubtype="1" accel="8000" fill="hold" nodeType="afterEffect">
                                  <p:stCondLst>
                                    <p:cond delay="0"/>
                                  </p:stCondLst>
                                  <p:iterate type="wd">
                                    <p:tmPct val="10000"/>
                                  </p:iterate>
                                  <p:childTnLst>
                                    <p:set>
                                      <p:cBhvr>
                                        <p:cTn id="126" dur="1" fill="hold">
                                          <p:stCondLst>
                                            <p:cond delay="0"/>
                                          </p:stCondLst>
                                        </p:cTn>
                                        <p:tgtEl>
                                          <p:spTgt spid="32"/>
                                        </p:tgtEl>
                                        <p:attrNameLst>
                                          <p:attrName>style.visibility</p:attrName>
                                        </p:attrNameLst>
                                      </p:cBhvr>
                                      <p:to>
                                        <p:strVal val="visible"/>
                                      </p:to>
                                    </p:set>
                                    <p:anim calcmode="lin" valueType="num">
                                      <p:cBhvr additive="base">
                                        <p:cTn id="127" dur="500" fill="hold"/>
                                        <p:tgtEl>
                                          <p:spTgt spid="32"/>
                                        </p:tgtEl>
                                        <p:attrNameLst>
                                          <p:attrName>ppt_x</p:attrName>
                                        </p:attrNameLst>
                                      </p:cBhvr>
                                      <p:tavLst>
                                        <p:tav tm="0">
                                          <p:val>
                                            <p:strVal val="#ppt_x"/>
                                          </p:val>
                                        </p:tav>
                                        <p:tav tm="100000">
                                          <p:val>
                                            <p:strVal val="#ppt_x"/>
                                          </p:val>
                                        </p:tav>
                                      </p:tavLst>
                                    </p:anim>
                                    <p:anim calcmode="lin" valueType="num">
                                      <p:cBhvr additive="base">
                                        <p:cTn id="128" dur="500" fill="hold"/>
                                        <p:tgtEl>
                                          <p:spTgt spid="32"/>
                                        </p:tgtEl>
                                        <p:attrNameLst>
                                          <p:attrName>ppt_y</p:attrName>
                                        </p:attrNameLst>
                                      </p:cBhvr>
                                      <p:tavLst>
                                        <p:tav tm="0">
                                          <p:val>
                                            <p:strVal val="0-#ppt_h/2"/>
                                          </p:val>
                                        </p:tav>
                                        <p:tav tm="100000">
                                          <p:val>
                                            <p:strVal val="#ppt_y"/>
                                          </p:val>
                                        </p:tav>
                                      </p:tavLst>
                                    </p:anim>
                                  </p:childTnLst>
                                </p:cTn>
                              </p:par>
                            </p:childTnLst>
                          </p:cTn>
                        </p:par>
                        <p:par>
                          <p:cTn id="129" fill="hold">
                            <p:stCondLst>
                              <p:cond delay="12500"/>
                            </p:stCondLst>
                            <p:childTnLst>
                              <p:par>
                                <p:cTn id="130" presetID="2" presetClass="entr" presetSubtype="1" accel="8000" fill="hold" nodeType="afterEffect">
                                  <p:stCondLst>
                                    <p:cond delay="0"/>
                                  </p:stCondLst>
                                  <p:iterate type="wd">
                                    <p:tmPct val="10000"/>
                                  </p:iterate>
                                  <p:childTnLst>
                                    <p:set>
                                      <p:cBhvr>
                                        <p:cTn id="131" dur="1" fill="hold">
                                          <p:stCondLst>
                                            <p:cond delay="0"/>
                                          </p:stCondLst>
                                        </p:cTn>
                                        <p:tgtEl>
                                          <p:spTgt spid="33"/>
                                        </p:tgtEl>
                                        <p:attrNameLst>
                                          <p:attrName>style.visibility</p:attrName>
                                        </p:attrNameLst>
                                      </p:cBhvr>
                                      <p:to>
                                        <p:strVal val="visible"/>
                                      </p:to>
                                    </p:set>
                                    <p:anim calcmode="lin" valueType="num">
                                      <p:cBhvr additive="base">
                                        <p:cTn id="132" dur="500" fill="hold"/>
                                        <p:tgtEl>
                                          <p:spTgt spid="33"/>
                                        </p:tgtEl>
                                        <p:attrNameLst>
                                          <p:attrName>ppt_x</p:attrName>
                                        </p:attrNameLst>
                                      </p:cBhvr>
                                      <p:tavLst>
                                        <p:tav tm="0">
                                          <p:val>
                                            <p:strVal val="#ppt_x"/>
                                          </p:val>
                                        </p:tav>
                                        <p:tav tm="100000">
                                          <p:val>
                                            <p:strVal val="#ppt_x"/>
                                          </p:val>
                                        </p:tav>
                                      </p:tavLst>
                                    </p:anim>
                                    <p:anim calcmode="lin" valueType="num">
                                      <p:cBhvr additive="base">
                                        <p:cTn id="133" dur="500" fill="hold"/>
                                        <p:tgtEl>
                                          <p:spTgt spid="33"/>
                                        </p:tgtEl>
                                        <p:attrNameLst>
                                          <p:attrName>ppt_y</p:attrName>
                                        </p:attrNameLst>
                                      </p:cBhvr>
                                      <p:tavLst>
                                        <p:tav tm="0">
                                          <p:val>
                                            <p:strVal val="0-#ppt_h/2"/>
                                          </p:val>
                                        </p:tav>
                                        <p:tav tm="100000">
                                          <p:val>
                                            <p:strVal val="#ppt_y"/>
                                          </p:val>
                                        </p:tav>
                                      </p:tavLst>
                                    </p:anim>
                                  </p:childTnLst>
                                </p:cTn>
                              </p:par>
                            </p:childTnLst>
                          </p:cTn>
                        </p:par>
                        <p:par>
                          <p:cTn id="134" fill="hold">
                            <p:stCondLst>
                              <p:cond delay="13000"/>
                            </p:stCondLst>
                            <p:childTnLst>
                              <p:par>
                                <p:cTn id="135" presetID="2" presetClass="entr" presetSubtype="1" accel="8000" fill="hold" nodeType="afterEffect">
                                  <p:stCondLst>
                                    <p:cond delay="0"/>
                                  </p:stCondLst>
                                  <p:iterate type="wd">
                                    <p:tmPct val="10000"/>
                                  </p:iterate>
                                  <p:childTnLst>
                                    <p:set>
                                      <p:cBhvr>
                                        <p:cTn id="136" dur="1" fill="hold">
                                          <p:stCondLst>
                                            <p:cond delay="0"/>
                                          </p:stCondLst>
                                        </p:cTn>
                                        <p:tgtEl>
                                          <p:spTgt spid="34"/>
                                        </p:tgtEl>
                                        <p:attrNameLst>
                                          <p:attrName>style.visibility</p:attrName>
                                        </p:attrNameLst>
                                      </p:cBhvr>
                                      <p:to>
                                        <p:strVal val="visible"/>
                                      </p:to>
                                    </p:set>
                                    <p:anim calcmode="lin" valueType="num">
                                      <p:cBhvr additive="base">
                                        <p:cTn id="137" dur="500" fill="hold"/>
                                        <p:tgtEl>
                                          <p:spTgt spid="34"/>
                                        </p:tgtEl>
                                        <p:attrNameLst>
                                          <p:attrName>ppt_x</p:attrName>
                                        </p:attrNameLst>
                                      </p:cBhvr>
                                      <p:tavLst>
                                        <p:tav tm="0">
                                          <p:val>
                                            <p:strVal val="#ppt_x"/>
                                          </p:val>
                                        </p:tav>
                                        <p:tav tm="100000">
                                          <p:val>
                                            <p:strVal val="#ppt_x"/>
                                          </p:val>
                                        </p:tav>
                                      </p:tavLst>
                                    </p:anim>
                                    <p:anim calcmode="lin" valueType="num">
                                      <p:cBhvr additive="base">
                                        <p:cTn id="138" dur="500" fill="hold"/>
                                        <p:tgtEl>
                                          <p:spTgt spid="34"/>
                                        </p:tgtEl>
                                        <p:attrNameLst>
                                          <p:attrName>ppt_y</p:attrName>
                                        </p:attrNameLst>
                                      </p:cBhvr>
                                      <p:tavLst>
                                        <p:tav tm="0">
                                          <p:val>
                                            <p:strVal val="0-#ppt_h/2"/>
                                          </p:val>
                                        </p:tav>
                                        <p:tav tm="100000">
                                          <p:val>
                                            <p:strVal val="#ppt_y"/>
                                          </p:val>
                                        </p:tav>
                                      </p:tavLst>
                                    </p:anim>
                                  </p:childTnLst>
                                </p:cTn>
                              </p:par>
                            </p:childTnLst>
                          </p:cTn>
                        </p:par>
                        <p:par>
                          <p:cTn id="139" fill="hold">
                            <p:stCondLst>
                              <p:cond delay="13500"/>
                            </p:stCondLst>
                            <p:childTnLst>
                              <p:par>
                                <p:cTn id="140" presetID="2" presetClass="entr" presetSubtype="1" accel="8000" fill="hold" nodeType="afterEffect">
                                  <p:stCondLst>
                                    <p:cond delay="0"/>
                                  </p:stCondLst>
                                  <p:iterate type="wd">
                                    <p:tmPct val="10000"/>
                                  </p:iterate>
                                  <p:childTnLst>
                                    <p:set>
                                      <p:cBhvr>
                                        <p:cTn id="141" dur="1" fill="hold">
                                          <p:stCondLst>
                                            <p:cond delay="0"/>
                                          </p:stCondLst>
                                        </p:cTn>
                                        <p:tgtEl>
                                          <p:spTgt spid="35"/>
                                        </p:tgtEl>
                                        <p:attrNameLst>
                                          <p:attrName>style.visibility</p:attrName>
                                        </p:attrNameLst>
                                      </p:cBhvr>
                                      <p:to>
                                        <p:strVal val="visible"/>
                                      </p:to>
                                    </p:set>
                                    <p:anim calcmode="lin" valueType="num">
                                      <p:cBhvr additive="base">
                                        <p:cTn id="142" dur="500" fill="hold"/>
                                        <p:tgtEl>
                                          <p:spTgt spid="35"/>
                                        </p:tgtEl>
                                        <p:attrNameLst>
                                          <p:attrName>ppt_x</p:attrName>
                                        </p:attrNameLst>
                                      </p:cBhvr>
                                      <p:tavLst>
                                        <p:tav tm="0">
                                          <p:val>
                                            <p:strVal val="#ppt_x"/>
                                          </p:val>
                                        </p:tav>
                                        <p:tav tm="100000">
                                          <p:val>
                                            <p:strVal val="#ppt_x"/>
                                          </p:val>
                                        </p:tav>
                                      </p:tavLst>
                                    </p:anim>
                                    <p:anim calcmode="lin" valueType="num">
                                      <p:cBhvr additive="base">
                                        <p:cTn id="143" dur="500" fill="hold"/>
                                        <p:tgtEl>
                                          <p:spTgt spid="35"/>
                                        </p:tgtEl>
                                        <p:attrNameLst>
                                          <p:attrName>ppt_y</p:attrName>
                                        </p:attrNameLst>
                                      </p:cBhvr>
                                      <p:tavLst>
                                        <p:tav tm="0">
                                          <p:val>
                                            <p:strVal val="0-#ppt_h/2"/>
                                          </p:val>
                                        </p:tav>
                                        <p:tav tm="100000">
                                          <p:val>
                                            <p:strVal val="#ppt_y"/>
                                          </p:val>
                                        </p:tav>
                                      </p:tavLst>
                                    </p:anim>
                                  </p:childTnLst>
                                </p:cTn>
                              </p:par>
                            </p:childTnLst>
                          </p:cTn>
                        </p:par>
                        <p:par>
                          <p:cTn id="144" fill="hold">
                            <p:stCondLst>
                              <p:cond delay="14000"/>
                            </p:stCondLst>
                            <p:childTnLst>
                              <p:par>
                                <p:cTn id="145" presetID="2" presetClass="entr" presetSubtype="1" accel="8000" fill="hold" nodeType="afterEffect">
                                  <p:stCondLst>
                                    <p:cond delay="0"/>
                                  </p:stCondLst>
                                  <p:iterate type="wd">
                                    <p:tmPct val="10000"/>
                                  </p:iterate>
                                  <p:childTnLst>
                                    <p:set>
                                      <p:cBhvr>
                                        <p:cTn id="146" dur="1" fill="hold">
                                          <p:stCondLst>
                                            <p:cond delay="0"/>
                                          </p:stCondLst>
                                        </p:cTn>
                                        <p:tgtEl>
                                          <p:spTgt spid="36"/>
                                        </p:tgtEl>
                                        <p:attrNameLst>
                                          <p:attrName>style.visibility</p:attrName>
                                        </p:attrNameLst>
                                      </p:cBhvr>
                                      <p:to>
                                        <p:strVal val="visible"/>
                                      </p:to>
                                    </p:set>
                                    <p:anim calcmode="lin" valueType="num">
                                      <p:cBhvr additive="base">
                                        <p:cTn id="147" dur="500" fill="hold"/>
                                        <p:tgtEl>
                                          <p:spTgt spid="36"/>
                                        </p:tgtEl>
                                        <p:attrNameLst>
                                          <p:attrName>ppt_x</p:attrName>
                                        </p:attrNameLst>
                                      </p:cBhvr>
                                      <p:tavLst>
                                        <p:tav tm="0">
                                          <p:val>
                                            <p:strVal val="#ppt_x"/>
                                          </p:val>
                                        </p:tav>
                                        <p:tav tm="100000">
                                          <p:val>
                                            <p:strVal val="#ppt_x"/>
                                          </p:val>
                                        </p:tav>
                                      </p:tavLst>
                                    </p:anim>
                                    <p:anim calcmode="lin" valueType="num">
                                      <p:cBhvr additive="base">
                                        <p:cTn id="148" dur="500" fill="hold"/>
                                        <p:tgtEl>
                                          <p:spTgt spid="36"/>
                                        </p:tgtEl>
                                        <p:attrNameLst>
                                          <p:attrName>ppt_y</p:attrName>
                                        </p:attrNameLst>
                                      </p:cBhvr>
                                      <p:tavLst>
                                        <p:tav tm="0">
                                          <p:val>
                                            <p:strVal val="0-#ppt_h/2"/>
                                          </p:val>
                                        </p:tav>
                                        <p:tav tm="100000">
                                          <p:val>
                                            <p:strVal val="#ppt_y"/>
                                          </p:val>
                                        </p:tav>
                                      </p:tavLst>
                                    </p:anim>
                                  </p:childTnLst>
                                </p:cTn>
                              </p:par>
                            </p:childTnLst>
                          </p:cTn>
                        </p:par>
                        <p:par>
                          <p:cTn id="149" fill="hold">
                            <p:stCondLst>
                              <p:cond delay="14500"/>
                            </p:stCondLst>
                            <p:childTnLst>
                              <p:par>
                                <p:cTn id="150" presetID="2" presetClass="entr" presetSubtype="1" accel="8000" fill="hold" nodeType="afterEffect">
                                  <p:stCondLst>
                                    <p:cond delay="0"/>
                                  </p:stCondLst>
                                  <p:iterate type="wd">
                                    <p:tmPct val="10000"/>
                                  </p:iterate>
                                  <p:childTnLst>
                                    <p:set>
                                      <p:cBhvr>
                                        <p:cTn id="151" dur="1" fill="hold">
                                          <p:stCondLst>
                                            <p:cond delay="0"/>
                                          </p:stCondLst>
                                        </p:cTn>
                                        <p:tgtEl>
                                          <p:spTgt spid="38"/>
                                        </p:tgtEl>
                                        <p:attrNameLst>
                                          <p:attrName>style.visibility</p:attrName>
                                        </p:attrNameLst>
                                      </p:cBhvr>
                                      <p:to>
                                        <p:strVal val="visible"/>
                                      </p:to>
                                    </p:set>
                                    <p:anim calcmode="lin" valueType="num">
                                      <p:cBhvr additive="base">
                                        <p:cTn id="152" dur="500" fill="hold"/>
                                        <p:tgtEl>
                                          <p:spTgt spid="38"/>
                                        </p:tgtEl>
                                        <p:attrNameLst>
                                          <p:attrName>ppt_x</p:attrName>
                                        </p:attrNameLst>
                                      </p:cBhvr>
                                      <p:tavLst>
                                        <p:tav tm="0">
                                          <p:val>
                                            <p:strVal val="#ppt_x"/>
                                          </p:val>
                                        </p:tav>
                                        <p:tav tm="100000">
                                          <p:val>
                                            <p:strVal val="#ppt_x"/>
                                          </p:val>
                                        </p:tav>
                                      </p:tavLst>
                                    </p:anim>
                                    <p:anim calcmode="lin" valueType="num">
                                      <p:cBhvr additive="base">
                                        <p:cTn id="153" dur="500" fill="hold"/>
                                        <p:tgtEl>
                                          <p:spTgt spid="38"/>
                                        </p:tgtEl>
                                        <p:attrNameLst>
                                          <p:attrName>ppt_y</p:attrName>
                                        </p:attrNameLst>
                                      </p:cBhvr>
                                      <p:tavLst>
                                        <p:tav tm="0">
                                          <p:val>
                                            <p:strVal val="0-#ppt_h/2"/>
                                          </p:val>
                                        </p:tav>
                                        <p:tav tm="100000">
                                          <p:val>
                                            <p:strVal val="#ppt_y"/>
                                          </p:val>
                                        </p:tav>
                                      </p:tavLst>
                                    </p:anim>
                                  </p:childTnLst>
                                </p:cTn>
                              </p:par>
                            </p:childTnLst>
                          </p:cTn>
                        </p:par>
                        <p:par>
                          <p:cTn id="154" fill="hold">
                            <p:stCondLst>
                              <p:cond delay="15000"/>
                            </p:stCondLst>
                            <p:childTnLst>
                              <p:par>
                                <p:cTn id="155" presetID="2" presetClass="entr" presetSubtype="1" accel="8000" fill="hold" nodeType="afterEffect">
                                  <p:stCondLst>
                                    <p:cond delay="0"/>
                                  </p:stCondLst>
                                  <p:iterate type="wd">
                                    <p:tmPct val="10000"/>
                                  </p:iterate>
                                  <p:childTnLst>
                                    <p:set>
                                      <p:cBhvr>
                                        <p:cTn id="156" dur="1" fill="hold">
                                          <p:stCondLst>
                                            <p:cond delay="0"/>
                                          </p:stCondLst>
                                        </p:cTn>
                                        <p:tgtEl>
                                          <p:spTgt spid="39"/>
                                        </p:tgtEl>
                                        <p:attrNameLst>
                                          <p:attrName>style.visibility</p:attrName>
                                        </p:attrNameLst>
                                      </p:cBhvr>
                                      <p:to>
                                        <p:strVal val="visible"/>
                                      </p:to>
                                    </p:set>
                                    <p:anim calcmode="lin" valueType="num">
                                      <p:cBhvr additive="base">
                                        <p:cTn id="157" dur="500" fill="hold"/>
                                        <p:tgtEl>
                                          <p:spTgt spid="39"/>
                                        </p:tgtEl>
                                        <p:attrNameLst>
                                          <p:attrName>ppt_x</p:attrName>
                                        </p:attrNameLst>
                                      </p:cBhvr>
                                      <p:tavLst>
                                        <p:tav tm="0">
                                          <p:val>
                                            <p:strVal val="#ppt_x"/>
                                          </p:val>
                                        </p:tav>
                                        <p:tav tm="100000">
                                          <p:val>
                                            <p:strVal val="#ppt_x"/>
                                          </p:val>
                                        </p:tav>
                                      </p:tavLst>
                                    </p:anim>
                                    <p:anim calcmode="lin" valueType="num">
                                      <p:cBhvr additive="base">
                                        <p:cTn id="158" dur="500" fill="hold"/>
                                        <p:tgtEl>
                                          <p:spTgt spid="39"/>
                                        </p:tgtEl>
                                        <p:attrNameLst>
                                          <p:attrName>ppt_y</p:attrName>
                                        </p:attrNameLst>
                                      </p:cBhvr>
                                      <p:tavLst>
                                        <p:tav tm="0">
                                          <p:val>
                                            <p:strVal val="0-#ppt_h/2"/>
                                          </p:val>
                                        </p:tav>
                                        <p:tav tm="100000">
                                          <p:val>
                                            <p:strVal val="#ppt_y"/>
                                          </p:val>
                                        </p:tav>
                                      </p:tavLst>
                                    </p:anim>
                                  </p:childTnLst>
                                </p:cTn>
                              </p:par>
                            </p:childTnLst>
                          </p:cTn>
                        </p:par>
                        <p:par>
                          <p:cTn id="159" fill="hold">
                            <p:stCondLst>
                              <p:cond delay="15500"/>
                            </p:stCondLst>
                            <p:childTnLst>
                              <p:par>
                                <p:cTn id="160" presetID="2" presetClass="entr" presetSubtype="1" accel="8000" fill="hold" nodeType="afterEffect">
                                  <p:stCondLst>
                                    <p:cond delay="0"/>
                                  </p:stCondLst>
                                  <p:iterate type="wd">
                                    <p:tmPct val="10000"/>
                                  </p:iterate>
                                  <p:childTnLst>
                                    <p:set>
                                      <p:cBhvr>
                                        <p:cTn id="161" dur="1" fill="hold">
                                          <p:stCondLst>
                                            <p:cond delay="0"/>
                                          </p:stCondLst>
                                        </p:cTn>
                                        <p:tgtEl>
                                          <p:spTgt spid="40"/>
                                        </p:tgtEl>
                                        <p:attrNameLst>
                                          <p:attrName>style.visibility</p:attrName>
                                        </p:attrNameLst>
                                      </p:cBhvr>
                                      <p:to>
                                        <p:strVal val="visible"/>
                                      </p:to>
                                    </p:set>
                                    <p:anim calcmode="lin" valueType="num">
                                      <p:cBhvr additive="base">
                                        <p:cTn id="162" dur="500" fill="hold"/>
                                        <p:tgtEl>
                                          <p:spTgt spid="40"/>
                                        </p:tgtEl>
                                        <p:attrNameLst>
                                          <p:attrName>ppt_x</p:attrName>
                                        </p:attrNameLst>
                                      </p:cBhvr>
                                      <p:tavLst>
                                        <p:tav tm="0">
                                          <p:val>
                                            <p:strVal val="#ppt_x"/>
                                          </p:val>
                                        </p:tav>
                                        <p:tav tm="100000">
                                          <p:val>
                                            <p:strVal val="#ppt_x"/>
                                          </p:val>
                                        </p:tav>
                                      </p:tavLst>
                                    </p:anim>
                                    <p:anim calcmode="lin" valueType="num">
                                      <p:cBhvr additive="base">
                                        <p:cTn id="163" dur="500" fill="hold"/>
                                        <p:tgtEl>
                                          <p:spTgt spid="40"/>
                                        </p:tgtEl>
                                        <p:attrNameLst>
                                          <p:attrName>ppt_y</p:attrName>
                                        </p:attrNameLst>
                                      </p:cBhvr>
                                      <p:tavLst>
                                        <p:tav tm="0">
                                          <p:val>
                                            <p:strVal val="0-#ppt_h/2"/>
                                          </p:val>
                                        </p:tav>
                                        <p:tav tm="100000">
                                          <p:val>
                                            <p:strVal val="#ppt_y"/>
                                          </p:val>
                                        </p:tav>
                                      </p:tavLst>
                                    </p:anim>
                                  </p:childTnLst>
                                </p:cTn>
                              </p:par>
                            </p:childTnLst>
                          </p:cTn>
                        </p:par>
                        <p:par>
                          <p:cTn id="164" fill="hold">
                            <p:stCondLst>
                              <p:cond delay="16000"/>
                            </p:stCondLst>
                            <p:childTnLst>
                              <p:par>
                                <p:cTn id="165" presetID="2" presetClass="entr" presetSubtype="1" accel="8000" fill="hold" nodeType="afterEffect">
                                  <p:stCondLst>
                                    <p:cond delay="0"/>
                                  </p:stCondLst>
                                  <p:iterate type="wd">
                                    <p:tmPct val="10000"/>
                                  </p:iterate>
                                  <p:childTnLst>
                                    <p:set>
                                      <p:cBhvr>
                                        <p:cTn id="166" dur="1" fill="hold">
                                          <p:stCondLst>
                                            <p:cond delay="0"/>
                                          </p:stCondLst>
                                        </p:cTn>
                                        <p:tgtEl>
                                          <p:spTgt spid="41"/>
                                        </p:tgtEl>
                                        <p:attrNameLst>
                                          <p:attrName>style.visibility</p:attrName>
                                        </p:attrNameLst>
                                      </p:cBhvr>
                                      <p:to>
                                        <p:strVal val="visible"/>
                                      </p:to>
                                    </p:set>
                                    <p:anim calcmode="lin" valueType="num">
                                      <p:cBhvr additive="base">
                                        <p:cTn id="167" dur="500" fill="hold"/>
                                        <p:tgtEl>
                                          <p:spTgt spid="41"/>
                                        </p:tgtEl>
                                        <p:attrNameLst>
                                          <p:attrName>ppt_x</p:attrName>
                                        </p:attrNameLst>
                                      </p:cBhvr>
                                      <p:tavLst>
                                        <p:tav tm="0">
                                          <p:val>
                                            <p:strVal val="#ppt_x"/>
                                          </p:val>
                                        </p:tav>
                                        <p:tav tm="100000">
                                          <p:val>
                                            <p:strVal val="#ppt_x"/>
                                          </p:val>
                                        </p:tav>
                                      </p:tavLst>
                                    </p:anim>
                                    <p:anim calcmode="lin" valueType="num">
                                      <p:cBhvr additive="base">
                                        <p:cTn id="168" dur="500" fill="hold"/>
                                        <p:tgtEl>
                                          <p:spTgt spid="41"/>
                                        </p:tgtEl>
                                        <p:attrNameLst>
                                          <p:attrName>ppt_y</p:attrName>
                                        </p:attrNameLst>
                                      </p:cBhvr>
                                      <p:tavLst>
                                        <p:tav tm="0">
                                          <p:val>
                                            <p:strVal val="0-#ppt_h/2"/>
                                          </p:val>
                                        </p:tav>
                                        <p:tav tm="100000">
                                          <p:val>
                                            <p:strVal val="#ppt_y"/>
                                          </p:val>
                                        </p:tav>
                                      </p:tavLst>
                                    </p:anim>
                                  </p:childTnLst>
                                </p:cTn>
                              </p:par>
                            </p:childTnLst>
                          </p:cTn>
                        </p:par>
                        <p:par>
                          <p:cTn id="169" fill="hold">
                            <p:stCondLst>
                              <p:cond delay="16500"/>
                            </p:stCondLst>
                            <p:childTnLst>
                              <p:par>
                                <p:cTn id="170" presetID="2" presetClass="entr" presetSubtype="1" accel="8000" fill="hold" nodeType="afterEffect">
                                  <p:stCondLst>
                                    <p:cond delay="0"/>
                                  </p:stCondLst>
                                  <p:iterate type="wd">
                                    <p:tmPct val="10000"/>
                                  </p:iterate>
                                  <p:childTnLst>
                                    <p:set>
                                      <p:cBhvr>
                                        <p:cTn id="171" dur="1" fill="hold">
                                          <p:stCondLst>
                                            <p:cond delay="0"/>
                                          </p:stCondLst>
                                        </p:cTn>
                                        <p:tgtEl>
                                          <p:spTgt spid="42"/>
                                        </p:tgtEl>
                                        <p:attrNameLst>
                                          <p:attrName>style.visibility</p:attrName>
                                        </p:attrNameLst>
                                      </p:cBhvr>
                                      <p:to>
                                        <p:strVal val="visible"/>
                                      </p:to>
                                    </p:set>
                                    <p:anim calcmode="lin" valueType="num">
                                      <p:cBhvr additive="base">
                                        <p:cTn id="172" dur="500" fill="hold"/>
                                        <p:tgtEl>
                                          <p:spTgt spid="42"/>
                                        </p:tgtEl>
                                        <p:attrNameLst>
                                          <p:attrName>ppt_x</p:attrName>
                                        </p:attrNameLst>
                                      </p:cBhvr>
                                      <p:tavLst>
                                        <p:tav tm="0">
                                          <p:val>
                                            <p:strVal val="#ppt_x"/>
                                          </p:val>
                                        </p:tav>
                                        <p:tav tm="100000">
                                          <p:val>
                                            <p:strVal val="#ppt_x"/>
                                          </p:val>
                                        </p:tav>
                                      </p:tavLst>
                                    </p:anim>
                                    <p:anim calcmode="lin" valueType="num">
                                      <p:cBhvr additive="base">
                                        <p:cTn id="173" dur="500" fill="hold"/>
                                        <p:tgtEl>
                                          <p:spTgt spid="42"/>
                                        </p:tgtEl>
                                        <p:attrNameLst>
                                          <p:attrName>ppt_y</p:attrName>
                                        </p:attrNameLst>
                                      </p:cBhvr>
                                      <p:tavLst>
                                        <p:tav tm="0">
                                          <p:val>
                                            <p:strVal val="0-#ppt_h/2"/>
                                          </p:val>
                                        </p:tav>
                                        <p:tav tm="100000">
                                          <p:val>
                                            <p:strVal val="#ppt_y"/>
                                          </p:val>
                                        </p:tav>
                                      </p:tavLst>
                                    </p:anim>
                                  </p:childTnLst>
                                </p:cTn>
                              </p:par>
                            </p:childTnLst>
                          </p:cTn>
                        </p:par>
                        <p:par>
                          <p:cTn id="174" fill="hold">
                            <p:stCondLst>
                              <p:cond delay="17000"/>
                            </p:stCondLst>
                            <p:childTnLst>
                              <p:par>
                                <p:cTn id="175" presetID="2" presetClass="entr" presetSubtype="1" fill="hold" nodeType="afterEffect">
                                  <p:stCondLst>
                                    <p:cond delay="0"/>
                                  </p:stCondLst>
                                  <p:childTnLst>
                                    <p:set>
                                      <p:cBhvr>
                                        <p:cTn id="176" dur="1" fill="hold">
                                          <p:stCondLst>
                                            <p:cond delay="0"/>
                                          </p:stCondLst>
                                        </p:cTn>
                                        <p:tgtEl>
                                          <p:spTgt spid="13"/>
                                        </p:tgtEl>
                                        <p:attrNameLst>
                                          <p:attrName>style.visibility</p:attrName>
                                        </p:attrNameLst>
                                      </p:cBhvr>
                                      <p:to>
                                        <p:strVal val="visible"/>
                                      </p:to>
                                    </p:set>
                                    <p:anim calcmode="lin" valueType="num">
                                      <p:cBhvr additive="base">
                                        <p:cTn id="177" dur="500" fill="hold"/>
                                        <p:tgtEl>
                                          <p:spTgt spid="13"/>
                                        </p:tgtEl>
                                        <p:attrNameLst>
                                          <p:attrName>ppt_x</p:attrName>
                                        </p:attrNameLst>
                                      </p:cBhvr>
                                      <p:tavLst>
                                        <p:tav tm="0">
                                          <p:val>
                                            <p:strVal val="#ppt_x"/>
                                          </p:val>
                                        </p:tav>
                                        <p:tav tm="100000">
                                          <p:val>
                                            <p:strVal val="#ppt_x"/>
                                          </p:val>
                                        </p:tav>
                                      </p:tavLst>
                                    </p:anim>
                                    <p:anim calcmode="lin" valueType="num">
                                      <p:cBhvr additive="base">
                                        <p:cTn id="178" dur="500" fill="hold"/>
                                        <p:tgtEl>
                                          <p:spTgt spid="13"/>
                                        </p:tgtEl>
                                        <p:attrNameLst>
                                          <p:attrName>ppt_y</p:attrName>
                                        </p:attrNameLst>
                                      </p:cBhvr>
                                      <p:tavLst>
                                        <p:tav tm="0">
                                          <p:val>
                                            <p:strVal val="0-#ppt_h/2"/>
                                          </p:val>
                                        </p:tav>
                                        <p:tav tm="100000">
                                          <p:val>
                                            <p:strVal val="#ppt_y"/>
                                          </p:val>
                                        </p:tav>
                                      </p:tavLst>
                                    </p:anim>
                                  </p:childTnLst>
                                </p:cTn>
                              </p:par>
                            </p:childTnLst>
                          </p:cTn>
                        </p:par>
                        <p:par>
                          <p:cTn id="179" fill="hold">
                            <p:stCondLst>
                              <p:cond delay="17500"/>
                            </p:stCondLst>
                            <p:childTnLst>
                              <p:par>
                                <p:cTn id="180" presetID="2" presetClass="entr" presetSubtype="1" fill="hold" nodeType="afterEffect">
                                  <p:stCondLst>
                                    <p:cond delay="0"/>
                                  </p:stCondLst>
                                  <p:childTnLst>
                                    <p:set>
                                      <p:cBhvr>
                                        <p:cTn id="181" dur="1" fill="hold">
                                          <p:stCondLst>
                                            <p:cond delay="0"/>
                                          </p:stCondLst>
                                        </p:cTn>
                                        <p:tgtEl>
                                          <p:spTgt spid="44"/>
                                        </p:tgtEl>
                                        <p:attrNameLst>
                                          <p:attrName>style.visibility</p:attrName>
                                        </p:attrNameLst>
                                      </p:cBhvr>
                                      <p:to>
                                        <p:strVal val="visible"/>
                                      </p:to>
                                    </p:set>
                                    <p:anim calcmode="lin" valueType="num">
                                      <p:cBhvr additive="base">
                                        <p:cTn id="182" dur="500" fill="hold"/>
                                        <p:tgtEl>
                                          <p:spTgt spid="44"/>
                                        </p:tgtEl>
                                        <p:attrNameLst>
                                          <p:attrName>ppt_x</p:attrName>
                                        </p:attrNameLst>
                                      </p:cBhvr>
                                      <p:tavLst>
                                        <p:tav tm="0">
                                          <p:val>
                                            <p:strVal val="#ppt_x"/>
                                          </p:val>
                                        </p:tav>
                                        <p:tav tm="100000">
                                          <p:val>
                                            <p:strVal val="#ppt_x"/>
                                          </p:val>
                                        </p:tav>
                                      </p:tavLst>
                                    </p:anim>
                                    <p:anim calcmode="lin" valueType="num">
                                      <p:cBhvr additive="base">
                                        <p:cTn id="183"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4836" y="375200"/>
            <a:ext cx="7900820" cy="454058"/>
          </a:xfrm>
        </p:spPr>
        <p:txBody>
          <a:bodyPr/>
          <a:lstStyle/>
          <a:p>
            <a:r>
              <a:rPr lang="fr-CH" dirty="0"/>
              <a:t>Labels et marques</a:t>
            </a:r>
            <a:endParaRPr lang="de-CH" dirty="0"/>
          </a:p>
        </p:txBody>
      </p:sp>
      <p:sp>
        <p:nvSpPr>
          <p:cNvPr id="3" name="Inhaltsplatzhalter 2"/>
          <p:cNvSpPr>
            <a:spLocks noGrp="1"/>
          </p:cNvSpPr>
          <p:nvPr>
            <p:ph idx="12"/>
          </p:nvPr>
        </p:nvSpPr>
        <p:spPr/>
        <p:txBody>
          <a:bodyPr/>
          <a:lstStyle/>
          <a:p>
            <a:r>
              <a:rPr lang="fr-CH" dirty="0" smtClean="0"/>
              <a:t>Bio ou pas ?</a:t>
            </a:r>
            <a:endParaRPr lang="fr-CH" dirty="0"/>
          </a:p>
        </p:txBody>
      </p:sp>
      <p:sp>
        <p:nvSpPr>
          <p:cNvPr id="4" name="Inhaltsplatzhalter 3"/>
          <p:cNvSpPr>
            <a:spLocks noGrp="1"/>
          </p:cNvSpPr>
          <p:nvPr>
            <p:ph idx="14"/>
          </p:nvPr>
        </p:nvSpPr>
        <p:spPr/>
        <p:txBody>
          <a:bodyPr/>
          <a:lstStyle/>
          <a:p>
            <a:endParaRPr lang="de-CH"/>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23</a:t>
            </a:fld>
            <a:endParaRPr lang="de-DE" altLang="de-DE" dirty="0" smtClean="0"/>
          </a:p>
        </p:txBody>
      </p:sp>
      <p:pic>
        <p:nvPicPr>
          <p:cNvPr id="7" name="Grafik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665379" y="4413652"/>
            <a:ext cx="418217" cy="576059"/>
          </a:xfrm>
          <a:prstGeom prst="rect">
            <a:avLst/>
          </a:prstGeom>
        </p:spPr>
      </p:pic>
      <p:pic>
        <p:nvPicPr>
          <p:cNvPr id="8" name="Grafik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93473" y="4869606"/>
            <a:ext cx="910306" cy="395088"/>
          </a:xfrm>
          <a:prstGeom prst="rect">
            <a:avLst/>
          </a:prstGeom>
        </p:spPr>
      </p:pic>
      <p:pic>
        <p:nvPicPr>
          <p:cNvPr id="9" name="Grafik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572000" y="4786287"/>
            <a:ext cx="923924" cy="662968"/>
          </a:xfrm>
          <a:prstGeom prst="rect">
            <a:avLst/>
          </a:prstGeom>
        </p:spPr>
      </p:pic>
      <p:pic>
        <p:nvPicPr>
          <p:cNvPr id="10" name="Grafik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550491" y="2787565"/>
            <a:ext cx="562882" cy="454854"/>
          </a:xfrm>
          <a:prstGeom prst="rect">
            <a:avLst/>
          </a:prstGeom>
        </p:spPr>
      </p:pic>
      <p:pic>
        <p:nvPicPr>
          <p:cNvPr id="11" name="Grafik 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307028" y="3131030"/>
            <a:ext cx="841116" cy="676258"/>
          </a:xfrm>
          <a:prstGeom prst="rect">
            <a:avLst/>
          </a:prstGeom>
        </p:spPr>
      </p:pic>
      <p:pic>
        <p:nvPicPr>
          <p:cNvPr id="12" name="Grafik 1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431340" y="2371437"/>
            <a:ext cx="525036" cy="525034"/>
          </a:xfrm>
          <a:prstGeom prst="rect">
            <a:avLst/>
          </a:prstGeom>
        </p:spPr>
      </p:pic>
      <p:pic>
        <p:nvPicPr>
          <p:cNvPr id="13" name="Grafik 12"/>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767203" y="4927959"/>
            <a:ext cx="816922" cy="612690"/>
          </a:xfrm>
          <a:prstGeom prst="rect">
            <a:avLst/>
          </a:prstGeom>
        </p:spPr>
      </p:pic>
      <p:pic>
        <p:nvPicPr>
          <p:cNvPr id="14" name="Grafik 13"/>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956376" y="3148210"/>
            <a:ext cx="471690" cy="666356"/>
          </a:xfrm>
          <a:prstGeom prst="rect">
            <a:avLst/>
          </a:prstGeom>
        </p:spPr>
      </p:pic>
      <p:pic>
        <p:nvPicPr>
          <p:cNvPr id="15" name="Grafik 14"/>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4565532" y="5792528"/>
            <a:ext cx="837656" cy="285020"/>
          </a:xfrm>
          <a:prstGeom prst="rect">
            <a:avLst/>
          </a:prstGeom>
        </p:spPr>
      </p:pic>
      <p:pic>
        <p:nvPicPr>
          <p:cNvPr id="16" name="Grafik 15"/>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6923446" y="3597544"/>
            <a:ext cx="594034" cy="348672"/>
          </a:xfrm>
          <a:prstGeom prst="rect">
            <a:avLst/>
          </a:prstGeom>
        </p:spPr>
      </p:pic>
      <p:pic>
        <p:nvPicPr>
          <p:cNvPr id="17" name="Grafik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44800" y="4155195"/>
            <a:ext cx="1297346" cy="493356"/>
          </a:xfrm>
          <a:prstGeom prst="rect">
            <a:avLst/>
          </a:prstGeom>
        </p:spPr>
      </p:pic>
      <p:pic>
        <p:nvPicPr>
          <p:cNvPr id="18" name="Grafik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44804" y="1790297"/>
            <a:ext cx="678642" cy="792938"/>
          </a:xfrm>
          <a:prstGeom prst="rect">
            <a:avLst/>
          </a:prstGeom>
        </p:spPr>
      </p:pic>
      <p:pic>
        <p:nvPicPr>
          <p:cNvPr id="19" name="Grafik 18"/>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4624789" y="4036552"/>
            <a:ext cx="872978" cy="279266"/>
          </a:xfrm>
          <a:prstGeom prst="rect">
            <a:avLst/>
          </a:prstGeom>
        </p:spPr>
      </p:pic>
      <p:pic>
        <p:nvPicPr>
          <p:cNvPr id="20" name="Grafik 19"/>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6651507" y="5318326"/>
            <a:ext cx="761616" cy="252566"/>
          </a:xfrm>
          <a:prstGeom prst="rect">
            <a:avLst/>
          </a:prstGeom>
        </p:spPr>
      </p:pic>
      <p:pic>
        <p:nvPicPr>
          <p:cNvPr id="21" name="Grafik 20"/>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7664850" y="1659384"/>
            <a:ext cx="673732" cy="448338"/>
          </a:xfrm>
          <a:prstGeom prst="rect">
            <a:avLst/>
          </a:prstGeom>
        </p:spPr>
      </p:pic>
      <p:pic>
        <p:nvPicPr>
          <p:cNvPr id="22" name="Grafik 21"/>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7542417" y="5508000"/>
            <a:ext cx="1052964" cy="559984"/>
          </a:xfrm>
          <a:prstGeom prst="rect">
            <a:avLst/>
          </a:prstGeom>
        </p:spPr>
      </p:pic>
      <p:pic>
        <p:nvPicPr>
          <p:cNvPr id="23" name="Grafik 22"/>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755576" y="1894740"/>
            <a:ext cx="380104" cy="532144"/>
          </a:xfrm>
          <a:prstGeom prst="rect">
            <a:avLst/>
          </a:prstGeom>
        </p:spPr>
      </p:pic>
      <p:pic>
        <p:nvPicPr>
          <p:cNvPr id="24" name="Grafik 23"/>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1597503" y="2134259"/>
            <a:ext cx="814257" cy="357858"/>
          </a:xfrm>
          <a:prstGeom prst="rect">
            <a:avLst/>
          </a:prstGeom>
        </p:spPr>
      </p:pic>
      <p:pic>
        <p:nvPicPr>
          <p:cNvPr id="25" name="Grafik 24"/>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2788025" y="2232914"/>
            <a:ext cx="484225" cy="331990"/>
          </a:xfrm>
          <a:prstGeom prst="rect">
            <a:avLst/>
          </a:prstGeom>
        </p:spPr>
      </p:pic>
      <p:pic>
        <p:nvPicPr>
          <p:cNvPr id="27" name="Grafik 26"/>
          <p:cNvPicPr>
            <a:picLocks noChangeAspect="1"/>
          </p:cNvPicPr>
          <p:nvPr/>
        </p:nvPicPr>
        <p:blipFill>
          <a:blip r:embed="rId21" cstate="screen">
            <a:extLst>
              <a:ext uri="{28A0092B-C50C-407E-A947-70E740481C1C}">
                <a14:useLocalDpi xmlns:a14="http://schemas.microsoft.com/office/drawing/2010/main" val="0"/>
              </a:ext>
            </a:extLst>
          </a:blip>
          <a:stretch>
            <a:fillRect/>
          </a:stretch>
        </p:blipFill>
        <p:spPr>
          <a:xfrm>
            <a:off x="1762649" y="3282764"/>
            <a:ext cx="970838" cy="462302"/>
          </a:xfrm>
          <a:prstGeom prst="rect">
            <a:avLst/>
          </a:prstGeom>
        </p:spPr>
      </p:pic>
      <p:pic>
        <p:nvPicPr>
          <p:cNvPr id="29" name="Grafik 28"/>
          <p:cNvPicPr>
            <a:picLocks noChangeAspect="1"/>
          </p:cNvPicPr>
          <p:nvPr/>
        </p:nvPicPr>
        <p:blipFill>
          <a:blip r:embed="rId22" cstate="screen">
            <a:extLst>
              <a:ext uri="{28A0092B-C50C-407E-A947-70E740481C1C}">
                <a14:useLocalDpi xmlns:a14="http://schemas.microsoft.com/office/drawing/2010/main" val="0"/>
              </a:ext>
            </a:extLst>
          </a:blip>
          <a:stretch>
            <a:fillRect/>
          </a:stretch>
        </p:blipFill>
        <p:spPr>
          <a:xfrm>
            <a:off x="3099409" y="2946356"/>
            <a:ext cx="556728" cy="338628"/>
          </a:xfrm>
          <a:prstGeom prst="rect">
            <a:avLst/>
          </a:prstGeom>
        </p:spPr>
      </p:pic>
      <p:pic>
        <p:nvPicPr>
          <p:cNvPr id="30" name="Grafik 29"/>
          <p:cNvPicPr>
            <a:picLocks noChangeAspect="1"/>
          </p:cNvPicPr>
          <p:nvPr/>
        </p:nvPicPr>
        <p:blipFill>
          <a:blip r:embed="rId23" cstate="screen">
            <a:extLst>
              <a:ext uri="{28A0092B-C50C-407E-A947-70E740481C1C}">
                <a14:useLocalDpi xmlns:a14="http://schemas.microsoft.com/office/drawing/2010/main" val="0"/>
              </a:ext>
            </a:extLst>
          </a:blip>
          <a:stretch>
            <a:fillRect/>
          </a:stretch>
        </p:blipFill>
        <p:spPr>
          <a:xfrm>
            <a:off x="3419872" y="1700808"/>
            <a:ext cx="500408" cy="600488"/>
          </a:xfrm>
          <a:prstGeom prst="rect">
            <a:avLst/>
          </a:prstGeom>
        </p:spPr>
      </p:pic>
      <p:pic>
        <p:nvPicPr>
          <p:cNvPr id="31" name="Grafik 30"/>
          <p:cNvPicPr>
            <a:picLocks noChangeAspect="1"/>
          </p:cNvPicPr>
          <p:nvPr/>
        </p:nvPicPr>
        <p:blipFill>
          <a:blip r:embed="rId24" cstate="screen">
            <a:extLst>
              <a:ext uri="{28A0092B-C50C-407E-A947-70E740481C1C}">
                <a14:useLocalDpi xmlns:a14="http://schemas.microsoft.com/office/drawing/2010/main" val="0"/>
              </a:ext>
            </a:extLst>
          </a:blip>
          <a:stretch>
            <a:fillRect/>
          </a:stretch>
        </p:blipFill>
        <p:spPr>
          <a:xfrm>
            <a:off x="3563888" y="5254249"/>
            <a:ext cx="333586" cy="443518"/>
          </a:xfrm>
          <a:prstGeom prst="rect">
            <a:avLst/>
          </a:prstGeom>
        </p:spPr>
      </p:pic>
      <p:pic>
        <p:nvPicPr>
          <p:cNvPr id="32" name="Grafik 31"/>
          <p:cNvPicPr>
            <a:picLocks noChangeAspect="1"/>
          </p:cNvPicPr>
          <p:nvPr/>
        </p:nvPicPr>
        <p:blipFill>
          <a:blip r:embed="rId25" cstate="screen">
            <a:extLst>
              <a:ext uri="{28A0092B-C50C-407E-A947-70E740481C1C}">
                <a14:useLocalDpi xmlns:a14="http://schemas.microsoft.com/office/drawing/2010/main" val="0"/>
              </a:ext>
            </a:extLst>
          </a:blip>
          <a:stretch>
            <a:fillRect/>
          </a:stretch>
        </p:blipFill>
        <p:spPr>
          <a:xfrm>
            <a:off x="755576" y="5512414"/>
            <a:ext cx="436866" cy="436866"/>
          </a:xfrm>
          <a:prstGeom prst="rect">
            <a:avLst/>
          </a:prstGeom>
        </p:spPr>
      </p:pic>
      <p:pic>
        <p:nvPicPr>
          <p:cNvPr id="33" name="Grafik 32"/>
          <p:cNvPicPr>
            <a:picLocks noChangeAspect="1"/>
          </p:cNvPicPr>
          <p:nvPr/>
        </p:nvPicPr>
        <p:blipFill>
          <a:blip r:embed="rId26" cstate="screen">
            <a:extLst>
              <a:ext uri="{28A0092B-C50C-407E-A947-70E740481C1C}">
                <a14:useLocalDpi xmlns:a14="http://schemas.microsoft.com/office/drawing/2010/main" val="0"/>
              </a:ext>
            </a:extLst>
          </a:blip>
          <a:stretch>
            <a:fillRect/>
          </a:stretch>
        </p:blipFill>
        <p:spPr>
          <a:xfrm>
            <a:off x="2339752" y="4821062"/>
            <a:ext cx="902838" cy="480146"/>
          </a:xfrm>
          <a:prstGeom prst="rect">
            <a:avLst/>
          </a:prstGeom>
        </p:spPr>
      </p:pic>
      <p:pic>
        <p:nvPicPr>
          <p:cNvPr id="34" name="Grafik 33"/>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339752" y="5684548"/>
            <a:ext cx="889230" cy="264732"/>
          </a:xfrm>
          <a:prstGeom prst="rect">
            <a:avLst/>
          </a:prstGeom>
        </p:spPr>
      </p:pic>
      <p:pic>
        <p:nvPicPr>
          <p:cNvPr id="35" name="Grafik 34"/>
          <p:cNvPicPr>
            <a:picLocks noChangeAspect="1"/>
          </p:cNvPicPr>
          <p:nvPr/>
        </p:nvPicPr>
        <p:blipFill>
          <a:blip r:embed="rId28" cstate="screen">
            <a:extLst>
              <a:ext uri="{28A0092B-C50C-407E-A947-70E740481C1C}">
                <a14:useLocalDpi xmlns:a14="http://schemas.microsoft.com/office/drawing/2010/main" val="0"/>
              </a:ext>
            </a:extLst>
          </a:blip>
          <a:stretch>
            <a:fillRect/>
          </a:stretch>
        </p:blipFill>
        <p:spPr>
          <a:xfrm>
            <a:off x="3203848" y="4484228"/>
            <a:ext cx="678002" cy="312924"/>
          </a:xfrm>
          <a:prstGeom prst="rect">
            <a:avLst/>
          </a:prstGeom>
        </p:spPr>
      </p:pic>
      <p:pic>
        <p:nvPicPr>
          <p:cNvPr id="36" name="Grafik 35"/>
          <p:cNvPicPr>
            <a:picLocks noChangeAspect="1"/>
          </p:cNvPicPr>
          <p:nvPr/>
        </p:nvPicPr>
        <p:blipFill>
          <a:blip r:embed="rId29" cstate="screen">
            <a:extLst>
              <a:ext uri="{28A0092B-C50C-407E-A947-70E740481C1C}">
                <a14:useLocalDpi xmlns:a14="http://schemas.microsoft.com/office/drawing/2010/main" val="0"/>
              </a:ext>
            </a:extLst>
          </a:blip>
          <a:stretch>
            <a:fillRect/>
          </a:stretch>
        </p:blipFill>
        <p:spPr>
          <a:xfrm>
            <a:off x="3150088" y="3645098"/>
            <a:ext cx="624838" cy="503982"/>
          </a:xfrm>
          <a:prstGeom prst="rect">
            <a:avLst/>
          </a:prstGeom>
        </p:spPr>
      </p:pic>
      <p:pic>
        <p:nvPicPr>
          <p:cNvPr id="37" name="Grafik 36"/>
          <p:cNvPicPr>
            <a:picLocks noChangeAspect="1"/>
          </p:cNvPicPr>
          <p:nvPr/>
        </p:nvPicPr>
        <p:blipFill>
          <a:blip r:embed="rId30" cstate="screen">
            <a:extLst>
              <a:ext uri="{28A0092B-C50C-407E-A947-70E740481C1C}">
                <a14:useLocalDpi xmlns:a14="http://schemas.microsoft.com/office/drawing/2010/main" val="0"/>
              </a:ext>
            </a:extLst>
          </a:blip>
          <a:stretch>
            <a:fillRect/>
          </a:stretch>
        </p:blipFill>
        <p:spPr>
          <a:xfrm>
            <a:off x="1881746" y="2650735"/>
            <a:ext cx="756618" cy="756616"/>
          </a:xfrm>
          <a:prstGeom prst="rect">
            <a:avLst/>
          </a:prstGeom>
        </p:spPr>
      </p:pic>
      <p:pic>
        <p:nvPicPr>
          <p:cNvPr id="38" name="Grafik 37"/>
          <p:cNvPicPr>
            <a:picLocks noChangeAspect="1"/>
          </p:cNvPicPr>
          <p:nvPr/>
        </p:nvPicPr>
        <p:blipFill>
          <a:blip r:embed="rId31" cstate="screen">
            <a:extLst>
              <a:ext uri="{28A0092B-C50C-407E-A947-70E740481C1C}">
                <a14:useLocalDpi xmlns:a14="http://schemas.microsoft.com/office/drawing/2010/main" val="0"/>
              </a:ext>
            </a:extLst>
          </a:blip>
          <a:stretch>
            <a:fillRect/>
          </a:stretch>
        </p:blipFill>
        <p:spPr>
          <a:xfrm>
            <a:off x="2123728" y="4090738"/>
            <a:ext cx="490390" cy="490390"/>
          </a:xfrm>
          <a:prstGeom prst="rect">
            <a:avLst/>
          </a:prstGeom>
        </p:spPr>
      </p:pic>
      <p:pic>
        <p:nvPicPr>
          <p:cNvPr id="39" name="Grafik 38"/>
          <p:cNvPicPr>
            <a:picLocks noChangeAspect="1"/>
          </p:cNvPicPr>
          <p:nvPr/>
        </p:nvPicPr>
        <p:blipFill>
          <a:blip r:embed="rId32" cstate="screen">
            <a:extLst>
              <a:ext uri="{28A0092B-C50C-407E-A947-70E740481C1C}">
                <a14:useLocalDpi xmlns:a14="http://schemas.microsoft.com/office/drawing/2010/main" val="0"/>
              </a:ext>
            </a:extLst>
          </a:blip>
          <a:stretch>
            <a:fillRect/>
          </a:stretch>
        </p:blipFill>
        <p:spPr>
          <a:xfrm>
            <a:off x="1563741" y="5030166"/>
            <a:ext cx="438708" cy="631082"/>
          </a:xfrm>
          <a:prstGeom prst="rect">
            <a:avLst/>
          </a:prstGeom>
        </p:spPr>
      </p:pic>
      <p:pic>
        <p:nvPicPr>
          <p:cNvPr id="40" name="Grafik 39"/>
          <p:cNvPicPr>
            <a:picLocks noChangeAspect="1"/>
          </p:cNvPicPr>
          <p:nvPr/>
        </p:nvPicPr>
        <p:blipFill>
          <a:blip r:embed="rId33" cstate="screen">
            <a:extLst>
              <a:ext uri="{28A0092B-C50C-407E-A947-70E740481C1C}">
                <a14:useLocalDpi xmlns:a14="http://schemas.microsoft.com/office/drawing/2010/main" val="0"/>
              </a:ext>
            </a:extLst>
          </a:blip>
          <a:stretch>
            <a:fillRect/>
          </a:stretch>
        </p:blipFill>
        <p:spPr>
          <a:xfrm>
            <a:off x="6404900" y="2879005"/>
            <a:ext cx="731868" cy="389094"/>
          </a:xfrm>
          <a:prstGeom prst="rect">
            <a:avLst/>
          </a:prstGeom>
        </p:spPr>
      </p:pic>
      <p:pic>
        <p:nvPicPr>
          <p:cNvPr id="41" name="Picture 2"/>
          <p:cNvPicPr>
            <a:picLocks noChangeAspect="1" noChangeArrowheads="1"/>
          </p:cNvPicPr>
          <p:nvPr/>
        </p:nvPicPr>
        <p:blipFill>
          <a:blip r:embed="rId34" cstate="screen">
            <a:extLst>
              <a:ext uri="{28A0092B-C50C-407E-A947-70E740481C1C}">
                <a14:useLocalDpi xmlns:a14="http://schemas.microsoft.com/office/drawing/2010/main" val="0"/>
              </a:ext>
            </a:extLst>
          </a:blip>
          <a:srcRect/>
          <a:stretch>
            <a:fillRect/>
          </a:stretch>
        </p:blipFill>
        <p:spPr bwMode="auto">
          <a:xfrm>
            <a:off x="830397" y="2690978"/>
            <a:ext cx="817282" cy="44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0"/>
          <p:cNvPicPr>
            <a:picLocks noChangeAspect="1" noChangeArrowheads="1"/>
          </p:cNvPicPr>
          <p:nvPr/>
        </p:nvPicPr>
        <p:blipFill>
          <a:blip r:embed="rId35" cstate="screen">
            <a:extLst>
              <a:ext uri="{28A0092B-C50C-407E-A947-70E740481C1C}">
                <a14:useLocalDpi xmlns:a14="http://schemas.microsoft.com/office/drawing/2010/main" val="0"/>
              </a:ext>
            </a:extLst>
          </a:blip>
          <a:srcRect/>
          <a:stretch>
            <a:fillRect/>
          </a:stretch>
        </p:blipFill>
        <p:spPr bwMode="auto">
          <a:xfrm>
            <a:off x="5054460" y="2310796"/>
            <a:ext cx="821674" cy="416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3"/>
          <p:cNvPicPr>
            <a:picLocks noChangeAspect="1" noChangeArrowheads="1"/>
          </p:cNvPicPr>
          <p:nvPr/>
        </p:nvPicPr>
        <p:blipFill>
          <a:blip r:embed="rId36" cstate="screen">
            <a:extLst>
              <a:ext uri="{28A0092B-C50C-407E-A947-70E740481C1C}">
                <a14:useLocalDpi xmlns:a14="http://schemas.microsoft.com/office/drawing/2010/main" val="0"/>
              </a:ext>
            </a:extLst>
          </a:blip>
          <a:srcRect/>
          <a:stretch>
            <a:fillRect/>
          </a:stretch>
        </p:blipFill>
        <p:spPr bwMode="auto">
          <a:xfrm>
            <a:off x="692273" y="4361577"/>
            <a:ext cx="857253" cy="363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5" name="Gerader Verbinder 44"/>
          <p:cNvCxnSpPr/>
          <p:nvPr/>
        </p:nvCxnSpPr>
        <p:spPr>
          <a:xfrm flipH="1" flipV="1">
            <a:off x="4283968" y="1568820"/>
            <a:ext cx="2704" cy="45087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4458844" y="1579655"/>
            <a:ext cx="1216452" cy="369332"/>
          </a:xfrm>
          <a:prstGeom prst="rect">
            <a:avLst/>
          </a:prstGeom>
          <a:noFill/>
        </p:spPr>
        <p:txBody>
          <a:bodyPr wrap="square" rtlCol="0">
            <a:spAutoFit/>
          </a:bodyPr>
          <a:lstStyle/>
          <a:p>
            <a:r>
              <a:rPr lang="de-CH" sz="1800" b="1" dirty="0" smtClean="0">
                <a:solidFill>
                  <a:schemeClr val="tx1"/>
                </a:solidFill>
              </a:rPr>
              <a:t>Bio</a:t>
            </a:r>
            <a:endParaRPr lang="de-CH" sz="1800" b="1" dirty="0">
              <a:solidFill>
                <a:schemeClr val="tx1"/>
              </a:solidFill>
            </a:endParaRPr>
          </a:p>
        </p:txBody>
      </p:sp>
      <p:pic>
        <p:nvPicPr>
          <p:cNvPr id="47" name="Picture 2"/>
          <p:cNvPicPr>
            <a:picLocks noGrp="1" noChangeAspect="1" noChangeArrowheads="1"/>
          </p:cNvPicPr>
          <p:nvPr>
            <p:ph sz="quarter" idx="17"/>
          </p:nvPr>
        </p:nvPicPr>
        <p:blipFill>
          <a:blip r:embed="rId37" cstate="screen">
            <a:extLst>
              <a:ext uri="{28A0092B-C50C-407E-A947-70E740481C1C}">
                <a14:useLocalDpi xmlns:a14="http://schemas.microsoft.com/office/drawing/2010/main" val="0"/>
              </a:ext>
            </a:extLst>
          </a:blip>
          <a:srcRect/>
          <a:stretch>
            <a:fillRect/>
          </a:stretch>
        </p:blipFill>
        <p:spPr bwMode="auto">
          <a:xfrm>
            <a:off x="6088397" y="5805482"/>
            <a:ext cx="432155" cy="23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feld 47"/>
          <p:cNvSpPr txBox="1"/>
          <p:nvPr/>
        </p:nvSpPr>
        <p:spPr>
          <a:xfrm>
            <a:off x="6498583" y="5862104"/>
            <a:ext cx="849726" cy="215444"/>
          </a:xfrm>
          <a:prstGeom prst="rect">
            <a:avLst/>
          </a:prstGeom>
          <a:noFill/>
        </p:spPr>
        <p:txBody>
          <a:bodyPr wrap="square" rtlCol="0">
            <a:spAutoFit/>
          </a:bodyPr>
          <a:lstStyle/>
          <a:p>
            <a:r>
              <a:rPr lang="de-CH" sz="800" b="1" dirty="0" smtClean="0">
                <a:solidFill>
                  <a:schemeClr val="tx1"/>
                </a:solidFill>
              </a:rPr>
              <a:t>&gt;90% Bio</a:t>
            </a:r>
            <a:endParaRPr lang="de-CH" sz="800" b="1" dirty="0">
              <a:solidFill>
                <a:schemeClr val="tx1"/>
              </a:solidFill>
            </a:endParaRPr>
          </a:p>
        </p:txBody>
      </p:sp>
      <p:pic>
        <p:nvPicPr>
          <p:cNvPr id="49" name="Inhaltsplatzhalter 43"/>
          <p:cNvPicPr>
            <a:picLocks noChangeAspect="1"/>
          </p:cNvPicPr>
          <p:nvPr/>
        </p:nvPicPr>
        <p:blipFill>
          <a:blip r:embed="rId38"/>
          <a:stretch>
            <a:fillRect/>
          </a:stretch>
        </p:blipFill>
        <p:spPr bwMode="auto">
          <a:xfrm>
            <a:off x="692273" y="3818932"/>
            <a:ext cx="1258136" cy="26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6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Labels et marques</a:t>
            </a:r>
            <a:endParaRPr lang="de-CH" dirty="0"/>
          </a:p>
        </p:txBody>
      </p:sp>
      <p:sp>
        <p:nvSpPr>
          <p:cNvPr id="3" name="Inhaltsplatzhalter 2"/>
          <p:cNvSpPr>
            <a:spLocks noGrp="1"/>
          </p:cNvSpPr>
          <p:nvPr>
            <p:ph idx="12"/>
          </p:nvPr>
        </p:nvSpPr>
        <p:spPr/>
        <p:txBody>
          <a:bodyPr>
            <a:normAutofit/>
          </a:bodyPr>
          <a:lstStyle/>
          <a:p>
            <a:r>
              <a:rPr lang="fr-CH" dirty="0" smtClean="0"/>
              <a:t>Qui octroie les labels et les marques ?</a:t>
            </a:r>
            <a:endParaRPr lang="fr-CH" dirty="0"/>
          </a:p>
        </p:txBody>
      </p:sp>
      <p:sp>
        <p:nvSpPr>
          <p:cNvPr id="4" name="Inhaltsplatzhalter 3"/>
          <p:cNvSpPr>
            <a:spLocks noGrp="1"/>
          </p:cNvSpPr>
          <p:nvPr>
            <p:ph idx="14"/>
          </p:nvPr>
        </p:nvSpPr>
        <p:spPr/>
        <p:txBody>
          <a:bodyPr/>
          <a:lstStyle/>
          <a:p>
            <a:endParaRPr lang="de-CH"/>
          </a:p>
        </p:txBody>
      </p:sp>
      <p:sp>
        <p:nvSpPr>
          <p:cNvPr id="5" name="Inhaltsplatzhalter 4"/>
          <p:cNvSpPr>
            <a:spLocks noGrp="1"/>
          </p:cNvSpPr>
          <p:nvPr>
            <p:ph sz="quarter" idx="17"/>
          </p:nvPr>
        </p:nvSpPr>
        <p:spPr/>
        <p:txBody>
          <a:bodyPr/>
          <a:lstStyle/>
          <a:p>
            <a:r>
              <a:rPr lang="fr-CH" dirty="0" smtClean="0"/>
              <a:t>Les labels et les marque du secteur alimentaire sont en gros classés en trois groupes :</a:t>
            </a:r>
          </a:p>
          <a:p>
            <a:endParaRPr lang="fr-CH" dirty="0" smtClean="0"/>
          </a:p>
          <a:p>
            <a:r>
              <a:rPr lang="fr-CH" dirty="0" smtClean="0"/>
              <a:t>Marques privées</a:t>
            </a:r>
          </a:p>
          <a:p>
            <a:pPr lvl="1"/>
            <a:r>
              <a:rPr lang="fr-CH" dirty="0" smtClean="0"/>
              <a:t>De sociétés commerciales et de transformateurs (marque commerciale, marque du fabricant)</a:t>
            </a:r>
          </a:p>
          <a:p>
            <a:pPr lvl="1"/>
            <a:endParaRPr lang="fr-CH" dirty="0" smtClean="0"/>
          </a:p>
          <a:p>
            <a:r>
              <a:rPr lang="fr-CH" dirty="0" smtClean="0"/>
              <a:t>Labels ou marques indépendants, institutionnels</a:t>
            </a:r>
          </a:p>
          <a:p>
            <a:pPr lvl="1"/>
            <a:r>
              <a:rPr lang="fr-CH" dirty="0" smtClean="0"/>
              <a:t>D’associations, d’institut(ion)s, d’organisations</a:t>
            </a:r>
          </a:p>
          <a:p>
            <a:pPr lvl="1"/>
            <a:endParaRPr lang="fr-CH" dirty="0" smtClean="0"/>
          </a:p>
          <a:p>
            <a:r>
              <a:rPr lang="fr-CH" dirty="0" smtClean="0"/>
              <a:t>Labels étatiques</a:t>
            </a:r>
          </a:p>
          <a:p>
            <a:pPr lvl="1"/>
            <a:r>
              <a:rPr lang="fr-CH" dirty="0" smtClean="0"/>
              <a:t>D’états et d’unions d’états</a:t>
            </a:r>
            <a:endParaRPr lang="fr-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24</a:t>
            </a:fld>
            <a:endParaRPr lang="de-DE" altLang="de-DE" dirty="0" smtClean="0"/>
          </a:p>
        </p:txBody>
      </p:sp>
    </p:spTree>
    <p:extLst>
      <p:ext uri="{BB962C8B-B14F-4D97-AF65-F5344CB8AC3E}">
        <p14:creationId xmlns:p14="http://schemas.microsoft.com/office/powerpoint/2010/main" val="2170114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Labels et marques</a:t>
            </a:r>
            <a:endParaRPr lang="de-CH" dirty="0"/>
          </a:p>
        </p:txBody>
      </p:sp>
      <p:sp>
        <p:nvSpPr>
          <p:cNvPr id="3" name="Inhaltsplatzhalter 2"/>
          <p:cNvSpPr>
            <a:spLocks noGrp="1"/>
          </p:cNvSpPr>
          <p:nvPr>
            <p:ph idx="12"/>
          </p:nvPr>
        </p:nvSpPr>
        <p:spPr/>
        <p:txBody>
          <a:bodyPr>
            <a:normAutofit/>
          </a:bodyPr>
          <a:lstStyle/>
          <a:p>
            <a:r>
              <a:rPr lang="fr-CH" dirty="0" smtClean="0"/>
              <a:t>Marques commerciales et labels du secteur bio</a:t>
            </a:r>
            <a:endParaRPr lang="fr-CH" dirty="0"/>
          </a:p>
        </p:txBody>
      </p:sp>
      <p:sp>
        <p:nvSpPr>
          <p:cNvPr id="5" name="Inhaltsplatzhalter 4"/>
          <p:cNvSpPr>
            <a:spLocks noGrp="1"/>
          </p:cNvSpPr>
          <p:nvPr>
            <p:ph idx="14"/>
          </p:nvPr>
        </p:nvSpPr>
        <p:spPr>
          <a:xfrm>
            <a:off x="628650" y="6102208"/>
            <a:ext cx="7886700" cy="279120"/>
          </a:xfrm>
        </p:spPr>
        <p:txBody>
          <a:bodyPr/>
          <a:lstStyle/>
          <a:p>
            <a:endParaRPr lang="de-CH"/>
          </a:p>
        </p:txBody>
      </p:sp>
      <p:sp>
        <p:nvSpPr>
          <p:cNvPr id="27" name="Inhaltsplatzhalter 26"/>
          <p:cNvSpPr>
            <a:spLocks noGrp="1"/>
          </p:cNvSpPr>
          <p:nvPr>
            <p:ph sz="quarter" idx="17"/>
          </p:nvPr>
        </p:nvSpPr>
        <p:spPr/>
        <p:txBody>
          <a:bodyPr/>
          <a:lstStyle/>
          <a:p>
            <a:pPr>
              <a:spcBef>
                <a:spcPts val="600"/>
              </a:spcBef>
            </a:pPr>
            <a:r>
              <a:rPr lang="fr-CH" b="1" dirty="0" smtClean="0"/>
              <a:t>Labels d’entreprises et marques commerciales</a:t>
            </a:r>
          </a:p>
          <a:p>
            <a:pPr>
              <a:spcBef>
                <a:spcPts val="600"/>
              </a:spcBef>
            </a:pPr>
            <a:r>
              <a:rPr lang="fr-CH" b="1" dirty="0" smtClean="0"/>
              <a:t>Labels et marques d’institutions et d’associations</a:t>
            </a:r>
          </a:p>
          <a:p>
            <a:pPr>
              <a:spcBef>
                <a:spcPts val="600"/>
              </a:spcBef>
            </a:pPr>
            <a:r>
              <a:rPr lang="fr-CH" b="1" dirty="0" smtClean="0"/>
              <a:t>Labels étatiques</a:t>
            </a:r>
          </a:p>
        </p:txBody>
      </p:sp>
      <p:sp>
        <p:nvSpPr>
          <p:cNvPr id="33" name="Inhaltsplatzhalter 32"/>
          <p:cNvSpPr>
            <a:spLocks noGrp="1"/>
          </p:cNvSpPr>
          <p:nvPr>
            <p:ph sz="quarter" idx="23"/>
          </p:nvPr>
        </p:nvSpPr>
        <p:spPr>
          <a:xfrm>
            <a:off x="628650" y="2937647"/>
            <a:ext cx="7904192" cy="3108576"/>
          </a:xfrm>
        </p:spPr>
        <p:txBody>
          <a:bodyPr/>
          <a:lstStyle/>
          <a:p>
            <a:endParaRPr lang="de-CH"/>
          </a:p>
        </p:txBody>
      </p:sp>
      <p:sp>
        <p:nvSpPr>
          <p:cNvPr id="6" name="Fußzeilenplatzhalter 5"/>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25</a:t>
            </a:fld>
            <a:endParaRPr lang="de-DE" altLang="de-DE" dirty="0" smtClean="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320" y="5110473"/>
            <a:ext cx="613103" cy="741854"/>
          </a:xfrm>
          <a:prstGeom prst="rect">
            <a:avLst/>
          </a:prstGeom>
        </p:spPr>
      </p:pic>
      <p:pic>
        <p:nvPicPr>
          <p:cNvPr id="8" name="Grafik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7511" y="5599049"/>
            <a:ext cx="1167131" cy="506555"/>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647" y="2905848"/>
            <a:ext cx="715308" cy="578027"/>
          </a:xfrm>
          <a:prstGeom prst="rect">
            <a:avLst/>
          </a:prstGeom>
        </p:spPr>
      </p:pic>
      <p:pic>
        <p:nvPicPr>
          <p:cNvPr id="10" name="Grafik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943636" y="5137451"/>
            <a:ext cx="989918" cy="795894"/>
          </a:xfrm>
          <a:prstGeom prst="rect">
            <a:avLst/>
          </a:prstGeom>
        </p:spPr>
      </p:pic>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6409" y="2873937"/>
            <a:ext cx="669053" cy="669053"/>
          </a:xfrm>
          <a:prstGeom prst="rect">
            <a:avLst/>
          </a:prstGeom>
        </p:spPr>
      </p:pic>
      <p:pic>
        <p:nvPicPr>
          <p:cNvPr id="12" name="Grafik 1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042318" y="3158013"/>
            <a:ext cx="1002780" cy="752085"/>
          </a:xfrm>
          <a:prstGeom prst="rect">
            <a:avLst/>
          </a:prstGeom>
        </p:spPr>
      </p:pic>
      <p:pic>
        <p:nvPicPr>
          <p:cNvPr id="13" name="Grafik 12"/>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3318619" y="4281341"/>
            <a:ext cx="409944" cy="579127"/>
          </a:xfrm>
          <a:prstGeom prst="rect">
            <a:avLst/>
          </a:prstGeom>
        </p:spPr>
      </p:pic>
      <p:pic>
        <p:nvPicPr>
          <p:cNvPr id="14" name="Grafik 13"/>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184124" y="2780928"/>
            <a:ext cx="1198243" cy="407714"/>
          </a:xfrm>
          <a:prstGeom prst="rect">
            <a:avLst/>
          </a:prstGeom>
        </p:spPr>
      </p:pic>
      <p:pic>
        <p:nvPicPr>
          <p:cNvPr id="15" name="Grafik 14"/>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158664" y="4651961"/>
            <a:ext cx="624582" cy="366603"/>
          </a:xfrm>
          <a:prstGeom prst="rect">
            <a:avLst/>
          </a:prstGeom>
        </p:spPr>
      </p:pic>
      <p:pic>
        <p:nvPicPr>
          <p:cNvPr id="16" name="Grafik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82613" y="4199986"/>
            <a:ext cx="1631945" cy="620599"/>
          </a:xfrm>
          <a:prstGeom prst="rect">
            <a:avLst/>
          </a:prstGeom>
        </p:spPr>
      </p:pic>
      <p:pic>
        <p:nvPicPr>
          <p:cNvPr id="17" name="Grafik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09332" y="4074192"/>
            <a:ext cx="703778" cy="822309"/>
          </a:xfrm>
          <a:prstGeom prst="rect">
            <a:avLst/>
          </a:prstGeom>
        </p:spPr>
      </p:pic>
      <p:pic>
        <p:nvPicPr>
          <p:cNvPr id="18" name="Grafik 17"/>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6948263" y="2813488"/>
            <a:ext cx="1314649" cy="435964"/>
          </a:xfrm>
          <a:prstGeom prst="rect">
            <a:avLst/>
          </a:prstGeom>
        </p:spPr>
      </p:pic>
      <p:pic>
        <p:nvPicPr>
          <p:cNvPr id="19" name="Grafik 18"/>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2227564" y="5227309"/>
            <a:ext cx="843154" cy="561081"/>
          </a:xfrm>
          <a:prstGeom prst="rect">
            <a:avLst/>
          </a:prstGeom>
        </p:spPr>
      </p:pic>
      <p:pic>
        <p:nvPicPr>
          <p:cNvPr id="20" name="Grafik 19"/>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865757" y="3727906"/>
            <a:ext cx="1223865" cy="650873"/>
          </a:xfrm>
          <a:prstGeom prst="rect">
            <a:avLst/>
          </a:prstGeom>
        </p:spPr>
      </p:pic>
      <p:pic>
        <p:nvPicPr>
          <p:cNvPr id="21" name="Grafik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78218" y="4738003"/>
            <a:ext cx="1093303" cy="581249"/>
          </a:xfrm>
          <a:prstGeom prst="rect">
            <a:avLst/>
          </a:prstGeom>
        </p:spPr>
      </p:pic>
      <p:pic>
        <p:nvPicPr>
          <p:cNvPr id="22" name="Picture 29"/>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5579398" y="5382922"/>
            <a:ext cx="1213817" cy="441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0"/>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5022755" y="3744372"/>
            <a:ext cx="976680" cy="494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17629" y="3876325"/>
            <a:ext cx="833849" cy="83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13810" y="2880118"/>
            <a:ext cx="855880" cy="87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Grafik 25"/>
          <p:cNvPicPr>
            <a:picLocks noChangeAspect="1"/>
          </p:cNvPicPr>
          <p:nvPr/>
        </p:nvPicPr>
        <p:blipFill>
          <a:blip r:embed="rId21" cstate="screen">
            <a:extLst>
              <a:ext uri="{28A0092B-C50C-407E-A947-70E740481C1C}">
                <a14:useLocalDpi xmlns:a14="http://schemas.microsoft.com/office/drawing/2010/main" val="0"/>
              </a:ext>
            </a:extLst>
          </a:blip>
          <a:stretch>
            <a:fillRect/>
          </a:stretch>
        </p:blipFill>
        <p:spPr>
          <a:xfrm>
            <a:off x="7214184" y="3631547"/>
            <a:ext cx="1089373" cy="348490"/>
          </a:xfrm>
          <a:prstGeom prst="rect">
            <a:avLst/>
          </a:prstGeom>
        </p:spPr>
      </p:pic>
    </p:spTree>
    <p:extLst>
      <p:ext uri="{BB962C8B-B14F-4D97-AF65-F5344CB8AC3E}">
        <p14:creationId xmlns:p14="http://schemas.microsoft.com/office/powerpoint/2010/main" val="265130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1000"/>
                                        <p:tgtEl>
                                          <p:spTgt spid="11"/>
                                        </p:tgtEl>
                                      </p:cBhvr>
                                    </p:animEffect>
                                    <p:anim calcmode="lin" valueType="num">
                                      <p:cBhvr>
                                        <p:cTn id="78" dur="1000" fill="hold"/>
                                        <p:tgtEl>
                                          <p:spTgt spid="11"/>
                                        </p:tgtEl>
                                        <p:attrNameLst>
                                          <p:attrName>ppt_x</p:attrName>
                                        </p:attrNameLst>
                                      </p:cBhvr>
                                      <p:tavLst>
                                        <p:tav tm="0">
                                          <p:val>
                                            <p:strVal val="#ppt_x"/>
                                          </p:val>
                                        </p:tav>
                                        <p:tav tm="100000">
                                          <p:val>
                                            <p:strVal val="#ppt_x"/>
                                          </p:val>
                                        </p:tav>
                                      </p:tavLst>
                                    </p:anim>
                                    <p:anim calcmode="lin" valueType="num">
                                      <p:cBhvr>
                                        <p:cTn id="79" dur="1000" fill="hold"/>
                                        <p:tgtEl>
                                          <p:spTgt spid="11"/>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1000"/>
                                        <p:tgtEl>
                                          <p:spTgt spid="9"/>
                                        </p:tgtEl>
                                      </p:cBhvr>
                                    </p:animEffect>
                                    <p:anim calcmode="lin" valueType="num">
                                      <p:cBhvr>
                                        <p:cTn id="83" dur="1000" fill="hold"/>
                                        <p:tgtEl>
                                          <p:spTgt spid="9"/>
                                        </p:tgtEl>
                                        <p:attrNameLst>
                                          <p:attrName>ppt_x</p:attrName>
                                        </p:attrNameLst>
                                      </p:cBhvr>
                                      <p:tavLst>
                                        <p:tav tm="0">
                                          <p:val>
                                            <p:strVal val="#ppt_x"/>
                                          </p:val>
                                        </p:tav>
                                        <p:tav tm="100000">
                                          <p:val>
                                            <p:strVal val="#ppt_x"/>
                                          </p:val>
                                        </p:tav>
                                      </p:tavLst>
                                    </p:anim>
                                    <p:anim calcmode="lin" valueType="num">
                                      <p:cBhvr>
                                        <p:cTn id="84" dur="1000" fill="hold"/>
                                        <p:tgtEl>
                                          <p:spTgt spid="9"/>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par>
                                <p:cTn id="90" presetID="47" presetClass="entr" presetSubtype="0"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1000"/>
                                        <p:tgtEl>
                                          <p:spTgt spid="24"/>
                                        </p:tgtEl>
                                      </p:cBhvr>
                                    </p:animEffect>
                                    <p:anim calcmode="lin" valueType="num">
                                      <p:cBhvr>
                                        <p:cTn id="93" dur="1000" fill="hold"/>
                                        <p:tgtEl>
                                          <p:spTgt spid="24"/>
                                        </p:tgtEl>
                                        <p:attrNameLst>
                                          <p:attrName>ppt_x</p:attrName>
                                        </p:attrNameLst>
                                      </p:cBhvr>
                                      <p:tavLst>
                                        <p:tav tm="0">
                                          <p:val>
                                            <p:strVal val="#ppt_x"/>
                                          </p:val>
                                        </p:tav>
                                        <p:tav tm="100000">
                                          <p:val>
                                            <p:strVal val="#ppt_x"/>
                                          </p:val>
                                        </p:tav>
                                      </p:tavLst>
                                    </p:anim>
                                    <p:anim calcmode="lin" valueType="num">
                                      <p:cBhvr>
                                        <p:cTn id="94" dur="1000" fill="hold"/>
                                        <p:tgtEl>
                                          <p:spTgt spid="24"/>
                                        </p:tgtEl>
                                        <p:attrNameLst>
                                          <p:attrName>ppt_y</p:attrName>
                                        </p:attrNameLst>
                                      </p:cBhvr>
                                      <p:tavLst>
                                        <p:tav tm="0">
                                          <p:val>
                                            <p:strVal val="#ppt_y-.1"/>
                                          </p:val>
                                        </p:tav>
                                        <p:tav tm="100000">
                                          <p:val>
                                            <p:strVal val="#ppt_y"/>
                                          </p:val>
                                        </p:tav>
                                      </p:tavLst>
                                    </p:anim>
                                  </p:childTnLst>
                                </p:cTn>
                              </p:par>
                              <p:par>
                                <p:cTn id="95" presetID="47" presetClass="entr" presetSubtype="0"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1000" fill="hold"/>
                                        <p:tgtEl>
                                          <p:spTgt spid="21"/>
                                        </p:tgtEl>
                                        <p:attrNameLst>
                                          <p:attrName>ppt_y</p:attrName>
                                        </p:attrNameLst>
                                      </p:cBhvr>
                                      <p:tavLst>
                                        <p:tav tm="0">
                                          <p:val>
                                            <p:strVal val="#ppt_y-.1"/>
                                          </p:val>
                                        </p:tav>
                                        <p:tav tm="100000">
                                          <p:val>
                                            <p:strVal val="#ppt_y"/>
                                          </p:val>
                                        </p:tav>
                                      </p:tavLst>
                                    </p:anim>
                                  </p:childTnLst>
                                </p:cTn>
                              </p:par>
                              <p:par>
                                <p:cTn id="100" presetID="47" presetClass="entr" presetSubtype="0" fill="hold"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Labels et marques</a:t>
            </a:r>
            <a:endParaRPr lang="de-CH" dirty="0"/>
          </a:p>
        </p:txBody>
      </p:sp>
      <p:sp>
        <p:nvSpPr>
          <p:cNvPr id="3" name="Inhaltsplatzhalter 2"/>
          <p:cNvSpPr>
            <a:spLocks noGrp="1"/>
          </p:cNvSpPr>
          <p:nvPr>
            <p:ph idx="12"/>
          </p:nvPr>
        </p:nvSpPr>
        <p:spPr/>
        <p:txBody>
          <a:bodyPr/>
          <a:lstStyle/>
          <a:p>
            <a:r>
              <a:rPr lang="fr-CH" dirty="0"/>
              <a:t>Marques commerciales et labels du secteur bio</a:t>
            </a:r>
          </a:p>
        </p:txBody>
      </p:sp>
      <p:sp>
        <p:nvSpPr>
          <p:cNvPr id="4" name="Inhaltsplatzhalter 3"/>
          <p:cNvSpPr>
            <a:spLocks noGrp="1"/>
          </p:cNvSpPr>
          <p:nvPr>
            <p:ph idx="14"/>
          </p:nvPr>
        </p:nvSpPr>
        <p:spPr/>
        <p:txBody>
          <a:bodyPr/>
          <a:lstStyle/>
          <a:p>
            <a:endParaRPr lang="de-CH"/>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26</a:t>
            </a:fld>
            <a:endParaRPr lang="de-DE" altLang="de-DE" dirty="0" smtClean="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6402" y="5359638"/>
            <a:ext cx="613103" cy="741854"/>
          </a:xfrm>
          <a:prstGeom prst="rect">
            <a:avLst/>
          </a:prstGeom>
        </p:spPr>
      </p:pic>
      <p:pic>
        <p:nvPicPr>
          <p:cNvPr id="8" name="Grafik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69458" y="3683903"/>
            <a:ext cx="1167131" cy="506555"/>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009" y="3720326"/>
            <a:ext cx="715308" cy="578027"/>
          </a:xfrm>
          <a:prstGeom prst="rect">
            <a:avLst/>
          </a:prstGeom>
        </p:spPr>
      </p:pic>
      <p:pic>
        <p:nvPicPr>
          <p:cNvPr id="10" name="Grafik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560162" y="2345074"/>
            <a:ext cx="989918" cy="795894"/>
          </a:xfrm>
          <a:prstGeom prst="rect">
            <a:avLst/>
          </a:prstGeom>
        </p:spPr>
      </p:pic>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2398" y="2399907"/>
            <a:ext cx="669053" cy="669053"/>
          </a:xfrm>
          <a:prstGeom prst="rect">
            <a:avLst/>
          </a:prstGeom>
        </p:spPr>
      </p:pic>
      <p:pic>
        <p:nvPicPr>
          <p:cNvPr id="12" name="Grafik 1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03091" y="2747368"/>
            <a:ext cx="1002780" cy="752085"/>
          </a:xfrm>
          <a:prstGeom prst="rect">
            <a:avLst/>
          </a:prstGeom>
        </p:spPr>
      </p:pic>
      <p:pic>
        <p:nvPicPr>
          <p:cNvPr id="13" name="Grafik 12"/>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480924" y="4518478"/>
            <a:ext cx="409944" cy="579127"/>
          </a:xfrm>
          <a:prstGeom prst="rect">
            <a:avLst/>
          </a:prstGeom>
        </p:spPr>
      </p:pic>
      <p:pic>
        <p:nvPicPr>
          <p:cNvPr id="14" name="Grafik 13"/>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55051" y="2233873"/>
            <a:ext cx="1198243" cy="407714"/>
          </a:xfrm>
          <a:prstGeom prst="rect">
            <a:avLst/>
          </a:prstGeom>
        </p:spPr>
      </p:pic>
      <p:pic>
        <p:nvPicPr>
          <p:cNvPr id="15" name="Grafik 14"/>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373605" y="2274984"/>
            <a:ext cx="624582" cy="366603"/>
          </a:xfrm>
          <a:prstGeom prst="rect">
            <a:avLst/>
          </a:prstGeom>
        </p:spPr>
      </p:pic>
      <p:pic>
        <p:nvPicPr>
          <p:cNvPr id="16" name="Grafik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74895" y="5425624"/>
            <a:ext cx="1631945" cy="620599"/>
          </a:xfrm>
          <a:prstGeom prst="rect">
            <a:avLst/>
          </a:prstGeom>
        </p:spPr>
      </p:pic>
      <p:pic>
        <p:nvPicPr>
          <p:cNvPr id="17" name="Grafik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41884" y="2390667"/>
            <a:ext cx="703778" cy="822309"/>
          </a:xfrm>
          <a:prstGeom prst="rect">
            <a:avLst/>
          </a:prstGeom>
        </p:spPr>
      </p:pic>
      <p:pic>
        <p:nvPicPr>
          <p:cNvPr id="18" name="Grafik 17"/>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7194369" y="3645024"/>
            <a:ext cx="1314649" cy="435964"/>
          </a:xfrm>
          <a:prstGeom prst="rect">
            <a:avLst/>
          </a:prstGeom>
        </p:spPr>
      </p:pic>
      <p:pic>
        <p:nvPicPr>
          <p:cNvPr id="19" name="Grafik 18"/>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7672196" y="5543861"/>
            <a:ext cx="843154" cy="561081"/>
          </a:xfrm>
          <a:prstGeom prst="rect">
            <a:avLst/>
          </a:prstGeom>
        </p:spPr>
      </p:pic>
      <p:pic>
        <p:nvPicPr>
          <p:cNvPr id="20" name="Grafik 19"/>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558979" y="4541769"/>
            <a:ext cx="1223865" cy="650873"/>
          </a:xfrm>
          <a:prstGeom prst="rect">
            <a:avLst/>
          </a:prstGeom>
        </p:spPr>
      </p:pic>
      <p:pic>
        <p:nvPicPr>
          <p:cNvPr id="21" name="Grafik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73065" y="3423815"/>
            <a:ext cx="1093303" cy="581249"/>
          </a:xfrm>
          <a:prstGeom prst="rect">
            <a:avLst/>
          </a:prstGeom>
        </p:spPr>
      </p:pic>
      <p:pic>
        <p:nvPicPr>
          <p:cNvPr id="22" name="Picture 29"/>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5940152" y="3491849"/>
            <a:ext cx="1213817" cy="441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0"/>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646209" y="5492453"/>
            <a:ext cx="976680" cy="494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37739" y="5268359"/>
            <a:ext cx="833849" cy="83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60162" y="5225382"/>
            <a:ext cx="855880" cy="87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Grafik 25"/>
          <p:cNvPicPr>
            <a:picLocks noChangeAspect="1"/>
          </p:cNvPicPr>
          <p:nvPr/>
        </p:nvPicPr>
        <p:blipFill>
          <a:blip r:embed="rId21" cstate="screen">
            <a:extLst>
              <a:ext uri="{28A0092B-C50C-407E-A947-70E740481C1C}">
                <a14:useLocalDpi xmlns:a14="http://schemas.microsoft.com/office/drawing/2010/main" val="0"/>
              </a:ext>
            </a:extLst>
          </a:blip>
          <a:stretch>
            <a:fillRect/>
          </a:stretch>
        </p:blipFill>
        <p:spPr>
          <a:xfrm>
            <a:off x="2169458" y="3032634"/>
            <a:ext cx="1089373" cy="348490"/>
          </a:xfrm>
          <a:prstGeom prst="rect">
            <a:avLst/>
          </a:prstGeom>
        </p:spPr>
      </p:pic>
      <p:sp>
        <p:nvSpPr>
          <p:cNvPr id="28" name="Textfeld 27"/>
          <p:cNvSpPr txBox="1"/>
          <p:nvPr/>
        </p:nvSpPr>
        <p:spPr>
          <a:xfrm>
            <a:off x="615142" y="1567714"/>
            <a:ext cx="3334540" cy="646331"/>
          </a:xfrm>
          <a:prstGeom prst="rect">
            <a:avLst/>
          </a:prstGeom>
          <a:noFill/>
        </p:spPr>
        <p:txBody>
          <a:bodyPr wrap="square" rtlCol="0">
            <a:spAutoFit/>
          </a:bodyPr>
          <a:lstStyle/>
          <a:p>
            <a:pPr>
              <a:spcBef>
                <a:spcPts val="600"/>
              </a:spcBef>
            </a:pPr>
            <a:r>
              <a:rPr lang="fr-CH" sz="1800" b="1" dirty="0">
                <a:solidFill>
                  <a:schemeClr val="tx1"/>
                </a:solidFill>
              </a:rPr>
              <a:t>Labels d’entreprises et marques </a:t>
            </a:r>
            <a:r>
              <a:rPr lang="fr-CH" sz="1800" b="1" dirty="0" smtClean="0">
                <a:solidFill>
                  <a:schemeClr val="tx1"/>
                </a:solidFill>
              </a:rPr>
              <a:t>commerciales</a:t>
            </a:r>
            <a:endParaRPr lang="fr-CH" sz="1800" b="1" dirty="0">
              <a:solidFill>
                <a:schemeClr val="tx1"/>
              </a:solidFill>
            </a:endParaRPr>
          </a:p>
        </p:txBody>
      </p:sp>
      <p:sp>
        <p:nvSpPr>
          <p:cNvPr id="29" name="Textfeld 28"/>
          <p:cNvSpPr txBox="1"/>
          <p:nvPr/>
        </p:nvSpPr>
        <p:spPr>
          <a:xfrm>
            <a:off x="4529917" y="1570870"/>
            <a:ext cx="3985433" cy="646331"/>
          </a:xfrm>
          <a:prstGeom prst="rect">
            <a:avLst/>
          </a:prstGeom>
          <a:noFill/>
        </p:spPr>
        <p:txBody>
          <a:bodyPr wrap="square" rtlCol="0">
            <a:spAutoFit/>
          </a:bodyPr>
          <a:lstStyle/>
          <a:p>
            <a:pPr>
              <a:spcBef>
                <a:spcPts val="600"/>
              </a:spcBef>
            </a:pPr>
            <a:r>
              <a:rPr lang="fr-CH" sz="1800" b="1" dirty="0">
                <a:solidFill>
                  <a:schemeClr val="tx1"/>
                </a:solidFill>
              </a:rPr>
              <a:t>Labels et marques </a:t>
            </a:r>
            <a:r>
              <a:rPr lang="fr-CH" sz="1800" b="1" dirty="0" smtClean="0">
                <a:solidFill>
                  <a:schemeClr val="tx1"/>
                </a:solidFill>
              </a:rPr>
              <a:t/>
            </a:r>
            <a:br>
              <a:rPr lang="fr-CH" sz="1800" b="1" dirty="0" smtClean="0">
                <a:solidFill>
                  <a:schemeClr val="tx1"/>
                </a:solidFill>
              </a:rPr>
            </a:br>
            <a:r>
              <a:rPr lang="fr-CH" sz="1800" b="1" dirty="0" smtClean="0">
                <a:solidFill>
                  <a:schemeClr val="tx1"/>
                </a:solidFill>
              </a:rPr>
              <a:t>d’institutions </a:t>
            </a:r>
            <a:r>
              <a:rPr lang="fr-CH" sz="1800" b="1" dirty="0">
                <a:solidFill>
                  <a:schemeClr val="tx1"/>
                </a:solidFill>
              </a:rPr>
              <a:t>et d’associations</a:t>
            </a:r>
          </a:p>
        </p:txBody>
      </p:sp>
      <p:sp>
        <p:nvSpPr>
          <p:cNvPr id="30" name="Textfeld 29"/>
          <p:cNvSpPr txBox="1"/>
          <p:nvPr/>
        </p:nvSpPr>
        <p:spPr>
          <a:xfrm>
            <a:off x="4529917" y="4562013"/>
            <a:ext cx="2107822" cy="369332"/>
          </a:xfrm>
          <a:prstGeom prst="rect">
            <a:avLst/>
          </a:prstGeom>
          <a:noFill/>
        </p:spPr>
        <p:txBody>
          <a:bodyPr wrap="square" rtlCol="0">
            <a:spAutoFit/>
          </a:bodyPr>
          <a:lstStyle/>
          <a:p>
            <a:r>
              <a:rPr lang="fr-CH" sz="1800" b="1" dirty="0" smtClean="0">
                <a:solidFill>
                  <a:schemeClr val="tx1"/>
                </a:solidFill>
              </a:rPr>
              <a:t>Labels étatiques</a:t>
            </a:r>
            <a:endParaRPr lang="fr-CH" sz="1800" b="1" dirty="0">
              <a:solidFill>
                <a:schemeClr val="tx1"/>
              </a:solidFill>
            </a:endParaRPr>
          </a:p>
        </p:txBody>
      </p:sp>
      <p:cxnSp>
        <p:nvCxnSpPr>
          <p:cNvPr id="31" name="Gerader Verbinder 30"/>
          <p:cNvCxnSpPr/>
          <p:nvPr/>
        </p:nvCxnSpPr>
        <p:spPr>
          <a:xfrm flipV="1">
            <a:off x="4139952" y="1712835"/>
            <a:ext cx="0" cy="4380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flipV="1">
            <a:off x="4499992" y="4293096"/>
            <a:ext cx="4104456" cy="155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12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Labels et marques</a:t>
            </a:r>
            <a:endParaRPr lang="de-CH" dirty="0"/>
          </a:p>
        </p:txBody>
      </p:sp>
      <p:sp>
        <p:nvSpPr>
          <p:cNvPr id="3" name="Inhaltsplatzhalter 2"/>
          <p:cNvSpPr>
            <a:spLocks noGrp="1"/>
          </p:cNvSpPr>
          <p:nvPr>
            <p:ph idx="12"/>
          </p:nvPr>
        </p:nvSpPr>
        <p:spPr/>
        <p:txBody>
          <a:bodyPr>
            <a:normAutofit/>
          </a:bodyPr>
          <a:lstStyle/>
          <a:p>
            <a:r>
              <a:rPr lang="fr-CH" dirty="0" smtClean="0"/>
              <a:t>Classement de 31 labels alimentaires étudiés en détail</a:t>
            </a:r>
            <a:endParaRPr lang="fr-CH" dirty="0"/>
          </a:p>
        </p:txBody>
      </p:sp>
      <p:sp>
        <p:nvSpPr>
          <p:cNvPr id="4" name="Inhaltsplatzhalter 3"/>
          <p:cNvSpPr>
            <a:spLocks noGrp="1"/>
          </p:cNvSpPr>
          <p:nvPr>
            <p:ph idx="14"/>
          </p:nvPr>
        </p:nvSpPr>
        <p:spPr/>
        <p:txBody>
          <a:bodyPr/>
          <a:lstStyle/>
          <a:p>
            <a:r>
              <a:rPr lang="fr-CH" dirty="0" smtClean="0"/>
              <a:t>Source : Konsumentenschutz Schweiz (en collaboration avec Pusch, Helvetas et WWF)</a:t>
            </a:r>
            <a:endParaRPr lang="fr-CH" dirty="0"/>
          </a:p>
        </p:txBody>
      </p:sp>
      <p:sp>
        <p:nvSpPr>
          <p:cNvPr id="6" name="Inhaltsplatzhalter 5"/>
          <p:cNvSpPr>
            <a:spLocks noGrp="1"/>
          </p:cNvSpPr>
          <p:nvPr>
            <p:ph sz="quarter" idx="45"/>
          </p:nvPr>
        </p:nvSpPr>
        <p:spPr/>
        <p:txBody>
          <a:bodyPr/>
          <a:lstStyle/>
          <a:p>
            <a:r>
              <a:rPr lang="fr-CH" spc="0" dirty="0" smtClean="0"/>
              <a:t>«Excellent» et </a:t>
            </a:r>
            <a:br>
              <a:rPr lang="fr-CH" spc="0" dirty="0" smtClean="0"/>
            </a:br>
            <a:r>
              <a:rPr lang="fr-CH" spc="0" dirty="0" smtClean="0"/>
              <a:t>«Très recommandable» si la plupart des critères sont remplis :</a:t>
            </a:r>
          </a:p>
          <a:p>
            <a:pPr lvl="1"/>
            <a:r>
              <a:rPr lang="fr-CH" dirty="0" smtClean="0"/>
              <a:t>Production biologique cohérente</a:t>
            </a:r>
          </a:p>
          <a:p>
            <a:pPr lvl="1"/>
            <a:r>
              <a:rPr lang="fr-CH" dirty="0" smtClean="0"/>
              <a:t>Protection active des écosystèmes et de la biodiversité</a:t>
            </a:r>
          </a:p>
          <a:p>
            <a:pPr lvl="1"/>
            <a:r>
              <a:rPr lang="fr-CH" dirty="0" smtClean="0"/>
              <a:t>Production animale respectueuse</a:t>
            </a:r>
          </a:p>
          <a:p>
            <a:pPr lvl="1"/>
            <a:r>
              <a:rPr lang="fr-CH" dirty="0" smtClean="0"/>
              <a:t>Pas de transports aériens</a:t>
            </a:r>
          </a:p>
          <a:p>
            <a:pPr lvl="1"/>
            <a:r>
              <a:rPr lang="fr-CH" dirty="0" smtClean="0"/>
              <a:t>Conditions de travail sociales et relations commerciales équitables</a:t>
            </a:r>
          </a:p>
          <a:p>
            <a:pPr lvl="1"/>
            <a:r>
              <a:rPr lang="fr-CH" dirty="0" smtClean="0"/>
              <a:t>Interdiction des organismes génétiquement modifiés</a:t>
            </a:r>
          </a:p>
          <a:p>
            <a:pPr lvl="1"/>
            <a:r>
              <a:rPr lang="fr-CH" dirty="0" smtClean="0"/>
              <a:t>Transparence et contrôles annuels indépendants</a:t>
            </a:r>
          </a:p>
          <a:p>
            <a:pPr lvl="1"/>
            <a:r>
              <a:rPr lang="fr-CH" dirty="0" smtClean="0"/>
              <a:t>Formations et contrôles d’efficacité réguliers</a:t>
            </a:r>
            <a:endParaRPr lang="fr-CH" dirty="0"/>
          </a:p>
        </p:txBody>
      </p:sp>
      <p:sp>
        <p:nvSpPr>
          <p:cNvPr id="7" name="Fußzeilenplatzhalter 6"/>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27</a:t>
            </a:fld>
            <a:endParaRPr lang="de-DE" altLang="de-DE" dirty="0" smtClean="0"/>
          </a:p>
        </p:txBody>
      </p:sp>
      <p:pic>
        <p:nvPicPr>
          <p:cNvPr id="8" name="Inhaltsplatzhalter 7"/>
          <p:cNvPicPr>
            <a:picLocks noGrp="1" noChangeAspect="1"/>
          </p:cNvPicPr>
          <p:nvPr>
            <p:ph sz="quarter" idx="17"/>
          </p:nvPr>
        </p:nvPicPr>
        <p:blipFill>
          <a:blip r:embed="rId2" cstate="screen">
            <a:extLst>
              <a:ext uri="{28A0092B-C50C-407E-A947-70E740481C1C}">
                <a14:useLocalDpi xmlns:a14="http://schemas.microsoft.com/office/drawing/2010/main" val="0"/>
              </a:ext>
            </a:extLst>
          </a:blip>
          <a:stretch>
            <a:fillRect/>
          </a:stretch>
        </p:blipFill>
        <p:spPr>
          <a:xfrm>
            <a:off x="847641" y="1543050"/>
            <a:ext cx="3364477" cy="4279900"/>
          </a:xfrm>
          <a:prstGeom prst="rect">
            <a:avLst/>
          </a:prstGeom>
          <a:solidFill>
            <a:srgbClr val="00953E"/>
          </a:solidFill>
        </p:spPr>
      </p:pic>
      <p:graphicFrame>
        <p:nvGraphicFramePr>
          <p:cNvPr id="9" name="Tabelle 8"/>
          <p:cNvGraphicFramePr>
            <a:graphicFrameLocks noGrp="1"/>
          </p:cNvGraphicFramePr>
          <p:nvPr>
            <p:extLst>
              <p:ext uri="{D42A27DB-BD31-4B8C-83A1-F6EECF244321}">
                <p14:modId xmlns:p14="http://schemas.microsoft.com/office/powerpoint/2010/main" val="2367588457"/>
              </p:ext>
            </p:extLst>
          </p:nvPr>
        </p:nvGraphicFramePr>
        <p:xfrm>
          <a:off x="828118" y="1543050"/>
          <a:ext cx="3384000" cy="254880"/>
        </p:xfrm>
        <a:graphic>
          <a:graphicData uri="http://schemas.openxmlformats.org/drawingml/2006/table">
            <a:tbl>
              <a:tblPr firstRow="1" bandRow="1">
                <a:tableStyleId>{93296810-A885-4BE3-A3E7-6D5BEEA58F35}</a:tableStyleId>
              </a:tblPr>
              <a:tblGrid>
                <a:gridCol w="846000"/>
                <a:gridCol w="846000"/>
                <a:gridCol w="846000"/>
                <a:gridCol w="846000"/>
              </a:tblGrid>
              <a:tr h="245463">
                <a:tc>
                  <a:txBody>
                    <a:bodyPr/>
                    <a:lstStyle/>
                    <a:p>
                      <a:r>
                        <a:rPr lang="fr-CH" sz="600" noProof="0" dirty="0" smtClean="0"/>
                        <a:t>Excellents</a:t>
                      </a:r>
                      <a:endParaRPr lang="fr-CH" sz="600" noProof="0" dirty="0"/>
                    </a:p>
                  </a:txBody>
                  <a:tcPr marL="72000" marR="72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alpha val="0"/>
                      </a:schemeClr>
                    </a:solidFill>
                  </a:tcPr>
                </a:tc>
                <a:tc>
                  <a:txBody>
                    <a:bodyPr/>
                    <a:lstStyle/>
                    <a:p>
                      <a:r>
                        <a:rPr lang="fr-CH" sz="600" noProof="0" dirty="0" smtClean="0"/>
                        <a:t>Très recommandables</a:t>
                      </a:r>
                      <a:endParaRPr lang="fr-CH" sz="600" noProof="0" dirty="0"/>
                    </a:p>
                  </a:txBody>
                  <a:tcPr marL="72000" marR="72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alpha val="0"/>
                      </a:schemeClr>
                    </a:solidFill>
                  </a:tcPr>
                </a:tc>
                <a:tc>
                  <a:txBody>
                    <a:bodyPr/>
                    <a:lstStyle/>
                    <a:p>
                      <a:r>
                        <a:rPr lang="fr-CH" sz="600" noProof="0" dirty="0" smtClean="0"/>
                        <a:t>Recommandables</a:t>
                      </a:r>
                      <a:endParaRPr lang="fr-CH" sz="600" noProof="0" dirty="0"/>
                    </a:p>
                  </a:txBody>
                  <a:tcPr marL="72000" marR="72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alpha val="0"/>
                      </a:schemeClr>
                    </a:solidFill>
                  </a:tcPr>
                </a:tc>
                <a:tc>
                  <a:txBody>
                    <a:bodyPr/>
                    <a:lstStyle/>
                    <a:p>
                      <a:r>
                        <a:rPr lang="fr-CH" sz="600" noProof="0" dirty="0" smtClean="0"/>
                        <a:t>Partiellement recommandables</a:t>
                      </a:r>
                      <a:endParaRPr lang="fr-CH" sz="600" noProof="0" dirty="0"/>
                    </a:p>
                  </a:txBody>
                  <a:tcPr marL="72000" marR="72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alpha val="0"/>
                      </a:schemeClr>
                    </a:solidFill>
                  </a:tcPr>
                </a:tc>
              </a:tr>
            </a:tbl>
          </a:graphicData>
        </a:graphic>
      </p:graphicFrame>
    </p:spTree>
    <p:extLst>
      <p:ext uri="{BB962C8B-B14F-4D97-AF65-F5344CB8AC3E}">
        <p14:creationId xmlns:p14="http://schemas.microsoft.com/office/powerpoint/2010/main" val="341831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Labels et marques</a:t>
            </a:r>
            <a:endParaRPr lang="de-CH" dirty="0"/>
          </a:p>
        </p:txBody>
      </p:sp>
      <p:sp>
        <p:nvSpPr>
          <p:cNvPr id="3" name="Inhaltsplatzhalter 2"/>
          <p:cNvSpPr>
            <a:spLocks noGrp="1"/>
          </p:cNvSpPr>
          <p:nvPr>
            <p:ph idx="12"/>
          </p:nvPr>
        </p:nvSpPr>
        <p:spPr/>
        <p:txBody>
          <a:bodyPr/>
          <a:lstStyle/>
          <a:p>
            <a:r>
              <a:rPr lang="fr-CH" dirty="0" smtClean="0"/>
              <a:t>Bio, fair ou régional</a:t>
            </a:r>
            <a:endParaRPr lang="fr-CH" dirty="0"/>
          </a:p>
        </p:txBody>
      </p:sp>
      <p:sp>
        <p:nvSpPr>
          <p:cNvPr id="4" name="Inhaltsplatzhalter 3"/>
          <p:cNvSpPr>
            <a:spLocks noGrp="1"/>
          </p:cNvSpPr>
          <p:nvPr>
            <p:ph idx="14"/>
          </p:nvPr>
        </p:nvSpPr>
        <p:spPr/>
        <p:txBody>
          <a:bodyPr/>
          <a:lstStyle/>
          <a:p>
            <a:r>
              <a:rPr lang="de-CH" dirty="0" err="1" smtClean="0"/>
              <a:t>Illustrations</a:t>
            </a:r>
            <a:r>
              <a:rPr lang="de-CH" dirty="0" smtClean="0"/>
              <a:t> : Labelinfo.ch, 2015</a:t>
            </a:r>
            <a:endParaRPr lang="de-CH" dirty="0"/>
          </a:p>
        </p:txBody>
      </p:sp>
      <p:sp>
        <p:nvSpPr>
          <p:cNvPr id="6" name="Fußzeilenplatzhalter 5"/>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28</a:t>
            </a:fld>
            <a:endParaRPr lang="de-DE" altLang="de-DE" dirty="0" smtClean="0"/>
          </a:p>
        </p:txBody>
      </p:sp>
      <p:sp>
        <p:nvSpPr>
          <p:cNvPr id="7" name="Inhaltsplatzhalter 6"/>
          <p:cNvSpPr>
            <a:spLocks noGrp="1"/>
          </p:cNvSpPr>
          <p:nvPr>
            <p:ph sz="quarter" idx="23"/>
          </p:nvPr>
        </p:nvSpPr>
        <p:spPr/>
        <p:txBody>
          <a:bodyPr/>
          <a:lstStyle/>
          <a:p>
            <a:r>
              <a:rPr lang="fr-CH" sz="1600" dirty="0" smtClean="0"/>
              <a:t>La définition historique de ses contenus rend chaque label différent des autres. Attention ! Ces illustrations viennent de l’ancien système d’évaluation de 2010. Les «contenus» des trois labels présentés se sont depuis lors en partie élargis.</a:t>
            </a:r>
          </a:p>
          <a:p>
            <a:r>
              <a:rPr lang="fr-CH" sz="1600" dirty="0" smtClean="0"/>
              <a:t>Les évaluations de labels sont délicates. Chaque label ne doit en effet pas </a:t>
            </a:r>
            <a:r>
              <a:rPr lang="fr-CH" sz="1600" dirty="0" err="1" smtClean="0"/>
              <a:t>cou-vrir</a:t>
            </a:r>
            <a:r>
              <a:rPr lang="fr-CH" sz="1600" dirty="0" smtClean="0"/>
              <a:t> tous les contenus pour pouvoir mieux se concentrer sur ses buts centraux.</a:t>
            </a:r>
          </a:p>
        </p:txBody>
      </p:sp>
      <p:pic>
        <p:nvPicPr>
          <p:cNvPr id="13" name="Inhaltsplatzhalter 12"/>
          <p:cNvPicPr>
            <a:picLocks noGrp="1" noChangeAspect="1"/>
          </p:cNvPicPr>
          <p:nvPr>
            <p:ph sz="quarter" idx="25"/>
          </p:nvPr>
        </p:nvPicPr>
        <p:blipFill>
          <a:blip r:embed="rId2"/>
          <a:stretch>
            <a:fillRect/>
          </a:stretch>
        </p:blipFill>
        <p:spPr>
          <a:xfrm>
            <a:off x="6310205" y="1543050"/>
            <a:ext cx="1852828" cy="3030538"/>
          </a:xfrm>
          <a:prstGeom prst="rect">
            <a:avLst/>
          </a:prstGeom>
        </p:spPr>
      </p:pic>
      <p:pic>
        <p:nvPicPr>
          <p:cNvPr id="14" name="Inhaltsplatzhalter 13"/>
          <p:cNvPicPr>
            <a:picLocks noGrp="1" noChangeAspect="1"/>
          </p:cNvPicPr>
          <p:nvPr>
            <p:ph sz="quarter" idx="24"/>
          </p:nvPr>
        </p:nvPicPr>
        <p:blipFill>
          <a:blip r:embed="rId3"/>
          <a:stretch>
            <a:fillRect/>
          </a:stretch>
        </p:blipFill>
        <p:spPr>
          <a:xfrm>
            <a:off x="3646212" y="1543050"/>
            <a:ext cx="1851575" cy="3030538"/>
          </a:xfrm>
          <a:prstGeom prst="rect">
            <a:avLst/>
          </a:prstGeom>
        </p:spPr>
      </p:pic>
      <p:pic>
        <p:nvPicPr>
          <p:cNvPr id="16" name="Inhaltsplatzhalter 15"/>
          <p:cNvPicPr>
            <a:picLocks noGrp="1" noChangeAspect="1"/>
          </p:cNvPicPr>
          <p:nvPr>
            <p:ph sz="quarter" idx="17"/>
          </p:nvPr>
        </p:nvPicPr>
        <p:blipFill>
          <a:blip r:embed="rId4"/>
          <a:stretch>
            <a:fillRect/>
          </a:stretch>
        </p:blipFill>
        <p:spPr>
          <a:xfrm>
            <a:off x="998176" y="1543050"/>
            <a:ext cx="1853336" cy="3030538"/>
          </a:xfrm>
          <a:prstGeom prst="rect">
            <a:avLst/>
          </a:prstGeom>
        </p:spPr>
      </p:pic>
    </p:spTree>
    <p:extLst>
      <p:ext uri="{BB962C8B-B14F-4D97-AF65-F5344CB8AC3E}">
        <p14:creationId xmlns:p14="http://schemas.microsoft.com/office/powerpoint/2010/main" val="369472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Organisations</a:t>
            </a:r>
            <a:endParaRPr lang="fr-CH" dirty="0"/>
          </a:p>
        </p:txBody>
      </p:sp>
      <p:sp>
        <p:nvSpPr>
          <p:cNvPr id="3" name="Inhaltsplatzhalter 2"/>
          <p:cNvSpPr>
            <a:spLocks noGrp="1"/>
          </p:cNvSpPr>
          <p:nvPr>
            <p:ph idx="12"/>
          </p:nvPr>
        </p:nvSpPr>
        <p:spPr/>
        <p:txBody>
          <a:bodyPr/>
          <a:lstStyle/>
          <a:p>
            <a:r>
              <a:rPr lang="fr-CH" dirty="0" smtClean="0"/>
              <a:t>Les principaux acteurs du secteur bio</a:t>
            </a:r>
            <a:endParaRPr lang="fr-CH" dirty="0"/>
          </a:p>
        </p:txBody>
      </p:sp>
      <p:sp>
        <p:nvSpPr>
          <p:cNvPr id="4" name="Inhaltsplatzhalter 3"/>
          <p:cNvSpPr>
            <a:spLocks noGrp="1"/>
          </p:cNvSpPr>
          <p:nvPr>
            <p:ph idx="14"/>
          </p:nvPr>
        </p:nvSpPr>
        <p:spPr/>
        <p:txBody>
          <a:bodyPr/>
          <a:lstStyle/>
          <a:p>
            <a:endParaRPr lang="de-CH"/>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2</a:t>
            </a:fld>
            <a:endParaRPr lang="de-DE" altLang="de-DE" dirty="0" smtClean="0"/>
          </a:p>
        </p:txBody>
      </p:sp>
      <p:sp>
        <p:nvSpPr>
          <p:cNvPr id="9" name="Inhaltsplatzhalter 8"/>
          <p:cNvSpPr>
            <a:spLocks noGrp="1"/>
          </p:cNvSpPr>
          <p:nvPr>
            <p:ph sz="quarter" idx="17"/>
          </p:nvPr>
        </p:nvSpPr>
        <p:spPr/>
        <p:txBody>
          <a:bodyPr/>
          <a:lstStyle/>
          <a:p>
            <a:endParaRPr lang="fr-CH" dirty="0"/>
          </a:p>
        </p:txBody>
      </p:sp>
      <p:sp>
        <p:nvSpPr>
          <p:cNvPr id="13" name="_s1046"/>
          <p:cNvSpPr>
            <a:spLocks noChangeArrowheads="1"/>
          </p:cNvSpPr>
          <p:nvPr/>
        </p:nvSpPr>
        <p:spPr bwMode="auto">
          <a:xfrm>
            <a:off x="2976751" y="3861048"/>
            <a:ext cx="3358800" cy="2520000"/>
          </a:xfrm>
          <a:prstGeom prst="ellipse">
            <a:avLst/>
          </a:prstGeom>
          <a:solidFill>
            <a:schemeClr val="accent1">
              <a:lumMod val="40000"/>
              <a:lumOff val="60000"/>
              <a:alpha val="50000"/>
            </a:schemeClr>
          </a:solidFill>
          <a:ln w="4699">
            <a:noFill/>
            <a:round/>
            <a:headEnd/>
            <a:tailEnd/>
          </a:ln>
        </p:spPr>
        <p:txBody>
          <a:bodyPr lIns="324000" tIns="0" rIns="0" bIns="0" anchor="ctr"/>
          <a:lstStyle/>
          <a:p>
            <a:pPr algn="ctr"/>
            <a:r>
              <a:rPr lang="fr-CH" sz="1600" b="1" dirty="0" smtClean="0"/>
              <a:t>Législation</a:t>
            </a:r>
          </a:p>
          <a:p>
            <a:pPr algn="ctr"/>
            <a:r>
              <a:rPr lang="fr-CH" sz="1600" dirty="0" smtClean="0"/>
              <a:t>OFAG, OSAV</a:t>
            </a:r>
          </a:p>
          <a:p>
            <a:pPr algn="ctr"/>
            <a:endParaRPr lang="fr-CH" sz="1600" dirty="0" smtClean="0"/>
          </a:p>
          <a:p>
            <a:pPr algn="ctr"/>
            <a:r>
              <a:rPr lang="fr-CH" sz="1600" b="1" dirty="0" smtClean="0"/>
              <a:t>Application</a:t>
            </a:r>
          </a:p>
          <a:p>
            <a:pPr algn="ctr"/>
            <a:r>
              <a:rPr lang="fr-CH" sz="1600" dirty="0" smtClean="0"/>
              <a:t>Chimistes cantonaux</a:t>
            </a:r>
            <a:endParaRPr lang="fr-CH" sz="1600" dirty="0"/>
          </a:p>
        </p:txBody>
      </p:sp>
      <p:sp>
        <p:nvSpPr>
          <p:cNvPr id="10" name="_s1028"/>
          <p:cNvSpPr>
            <a:spLocks noChangeArrowheads="1"/>
          </p:cNvSpPr>
          <p:nvPr/>
        </p:nvSpPr>
        <p:spPr bwMode="auto">
          <a:xfrm>
            <a:off x="2997333" y="1561006"/>
            <a:ext cx="3358800" cy="2520000"/>
          </a:xfrm>
          <a:prstGeom prst="ellipse">
            <a:avLst/>
          </a:prstGeom>
          <a:solidFill>
            <a:schemeClr val="accent2">
              <a:lumMod val="60000"/>
              <a:lumOff val="40000"/>
              <a:alpha val="50000"/>
            </a:schemeClr>
          </a:solidFill>
          <a:ln w="4699">
            <a:noFill/>
            <a:round/>
            <a:headEnd/>
            <a:tailEnd/>
          </a:ln>
        </p:spPr>
        <p:txBody>
          <a:bodyPr lIns="324000" tIns="0" rIns="0" bIns="0" anchor="ctr"/>
          <a:lstStyle/>
          <a:p>
            <a:pPr algn="ctr"/>
            <a:r>
              <a:rPr lang="fr-CH" sz="1600" b="1" dirty="0" smtClean="0"/>
              <a:t>Recherche et développement</a:t>
            </a:r>
          </a:p>
          <a:p>
            <a:pPr algn="ctr"/>
            <a:r>
              <a:rPr lang="fr-CH" sz="1600" dirty="0"/>
              <a:t>FiBL</a:t>
            </a:r>
            <a:r>
              <a:rPr lang="fr-CH" sz="1600" dirty="0" smtClean="0"/>
              <a:t> avec Agroscope, ZHAW, HAFL, EPFZ</a:t>
            </a:r>
            <a:endParaRPr lang="fr-CH" sz="1600" dirty="0"/>
          </a:p>
          <a:p>
            <a:pPr algn="ctr"/>
            <a:endParaRPr lang="fr-CH" sz="1600" dirty="0"/>
          </a:p>
          <a:p>
            <a:pPr algn="ctr"/>
            <a:endParaRPr lang="fr-CH" sz="1600" dirty="0" smtClean="0"/>
          </a:p>
        </p:txBody>
      </p:sp>
      <p:sp>
        <p:nvSpPr>
          <p:cNvPr id="11" name="_s1040"/>
          <p:cNvSpPr>
            <a:spLocks noChangeArrowheads="1"/>
          </p:cNvSpPr>
          <p:nvPr/>
        </p:nvSpPr>
        <p:spPr bwMode="auto">
          <a:xfrm>
            <a:off x="5231115" y="2657313"/>
            <a:ext cx="3358800" cy="2520000"/>
          </a:xfrm>
          <a:prstGeom prst="ellipse">
            <a:avLst/>
          </a:prstGeom>
          <a:solidFill>
            <a:schemeClr val="accent3">
              <a:lumMod val="60000"/>
              <a:lumOff val="40000"/>
              <a:alpha val="50000"/>
            </a:schemeClr>
          </a:solidFill>
          <a:ln w="4699">
            <a:noFill/>
            <a:round/>
            <a:headEnd/>
            <a:tailEnd/>
          </a:ln>
        </p:spPr>
        <p:txBody>
          <a:bodyPr lIns="324000" tIns="0" rIns="0" bIns="0" anchor="ctr"/>
          <a:lstStyle/>
          <a:p>
            <a:pPr algn="ctr"/>
            <a:r>
              <a:rPr lang="fr-CH" sz="1600" b="1" dirty="0" smtClean="0"/>
              <a:t>Contrôle et certification bio</a:t>
            </a:r>
            <a:r>
              <a:rPr lang="fr-CH" sz="1600" dirty="0" smtClean="0"/>
              <a:t/>
            </a:r>
            <a:br>
              <a:rPr lang="fr-CH" sz="1600" dirty="0" smtClean="0"/>
            </a:br>
            <a:r>
              <a:rPr lang="fr-CH" sz="1600" dirty="0" smtClean="0"/>
              <a:t>bio.inspecta, ProCert, IMO, BTA</a:t>
            </a:r>
          </a:p>
          <a:p>
            <a:pPr algn="ctr"/>
            <a:endParaRPr lang="fr-CH" sz="1600" dirty="0" smtClean="0"/>
          </a:p>
          <a:p>
            <a:pPr algn="ctr"/>
            <a:r>
              <a:rPr lang="fr-CH" sz="1600" b="1" dirty="0" smtClean="0"/>
              <a:t>Vulgarisation</a:t>
            </a:r>
            <a:r>
              <a:rPr lang="fr-CH" sz="1600" dirty="0" smtClean="0"/>
              <a:t/>
            </a:r>
            <a:br>
              <a:rPr lang="fr-CH" sz="1600" dirty="0" smtClean="0"/>
            </a:br>
            <a:r>
              <a:rPr lang="fr-CH" sz="1600" dirty="0" smtClean="0"/>
              <a:t>Cantons, FiBL, privés</a:t>
            </a:r>
            <a:endParaRPr lang="fr-CH" sz="1600" dirty="0"/>
          </a:p>
        </p:txBody>
      </p:sp>
      <p:sp>
        <p:nvSpPr>
          <p:cNvPr id="12" name="_s1046"/>
          <p:cNvSpPr>
            <a:spLocks noChangeArrowheads="1"/>
          </p:cNvSpPr>
          <p:nvPr/>
        </p:nvSpPr>
        <p:spPr bwMode="auto">
          <a:xfrm>
            <a:off x="554085" y="2522785"/>
            <a:ext cx="3600000" cy="2700000"/>
          </a:xfrm>
          <a:prstGeom prst="ellipse">
            <a:avLst/>
          </a:prstGeom>
          <a:solidFill>
            <a:schemeClr val="bg2">
              <a:lumMod val="75000"/>
              <a:alpha val="50000"/>
            </a:schemeClr>
          </a:solidFill>
          <a:ln w="4699">
            <a:noFill/>
            <a:round/>
            <a:headEnd/>
            <a:tailEnd/>
          </a:ln>
        </p:spPr>
        <p:txBody>
          <a:bodyPr lIns="144000" tIns="72000" rIns="0" bIns="0" anchor="ctr"/>
          <a:lstStyle/>
          <a:p>
            <a:pPr algn="ctr">
              <a:lnSpc>
                <a:spcPct val="100000"/>
              </a:lnSpc>
              <a:spcBef>
                <a:spcPct val="0"/>
              </a:spcBef>
              <a:spcAft>
                <a:spcPct val="0"/>
              </a:spcAft>
              <a:buClrTx/>
              <a:buFontTx/>
              <a:buNone/>
            </a:pPr>
            <a:r>
              <a:rPr lang="fr-CH" sz="1600" b="1" dirty="0" smtClean="0"/>
              <a:t>Organisations labels</a:t>
            </a:r>
            <a:br>
              <a:rPr lang="fr-CH" sz="1600" b="1" dirty="0" smtClean="0"/>
            </a:br>
            <a:r>
              <a:rPr lang="fr-CH" sz="1600" b="1" dirty="0" smtClean="0"/>
              <a:t>Grands distributeurs</a:t>
            </a:r>
            <a:br>
              <a:rPr lang="fr-CH" sz="1600" b="1" dirty="0" smtClean="0"/>
            </a:br>
            <a:r>
              <a:rPr lang="fr-CH" sz="1600" b="1" dirty="0" smtClean="0"/>
              <a:t>Groupements d’intérêts</a:t>
            </a:r>
            <a:br>
              <a:rPr lang="fr-CH" sz="1600" b="1" dirty="0" smtClean="0"/>
            </a:br>
            <a:r>
              <a:rPr lang="fr-CH" sz="1600" dirty="0" smtClean="0"/>
              <a:t>p. ex. </a:t>
            </a:r>
            <a:r>
              <a:rPr lang="fr-CH" sz="1600" dirty="0" smtClean="0">
                <a:solidFill>
                  <a:schemeClr val="tx1">
                    <a:lumMod val="65000"/>
                    <a:lumOff val="35000"/>
                  </a:schemeClr>
                </a:solidFill>
              </a:rPr>
              <a:t>Bio Suisse</a:t>
            </a:r>
            <a:r>
              <a:rPr lang="fr-CH" sz="1600" dirty="0" smtClean="0"/>
              <a:t>, Coop, Migros, organisations de consommateurs, interprofessions, bionetz.ch, GI Œuf Bio</a:t>
            </a:r>
            <a:endParaRPr lang="fr-CH" sz="1600" dirty="0"/>
          </a:p>
        </p:txBody>
      </p:sp>
    </p:spTree>
    <p:extLst>
      <p:ext uri="{BB962C8B-B14F-4D97-AF65-F5344CB8AC3E}">
        <p14:creationId xmlns:p14="http://schemas.microsoft.com/office/powerpoint/2010/main" val="1562823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Labels et marques</a:t>
            </a:r>
            <a:endParaRPr lang="de-CH" dirty="0"/>
          </a:p>
        </p:txBody>
      </p:sp>
      <p:sp>
        <p:nvSpPr>
          <p:cNvPr id="3" name="Inhaltsplatzhalter 2"/>
          <p:cNvSpPr>
            <a:spLocks noGrp="1"/>
          </p:cNvSpPr>
          <p:nvPr>
            <p:ph idx="12"/>
          </p:nvPr>
        </p:nvSpPr>
        <p:spPr/>
        <p:txBody>
          <a:bodyPr/>
          <a:lstStyle/>
          <a:p>
            <a:r>
              <a:rPr lang="fr-CH" dirty="0" smtClean="0"/>
              <a:t>Fairtrade et Bio – un partenariat logique ?</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Fairtrade et Bio visent différents aspects de la durabilité et n’ont que peu collaboré pendant longtemps.</a:t>
            </a:r>
          </a:p>
          <a:p>
            <a:endParaRPr lang="fr-CH" dirty="0" smtClean="0"/>
          </a:p>
          <a:p>
            <a:r>
              <a:rPr lang="fr-CH" dirty="0" smtClean="0"/>
              <a:t>Agriculture biologique </a:t>
            </a:r>
          </a:p>
          <a:p>
            <a:pPr lvl="1"/>
            <a:r>
              <a:rPr lang="fr-CH" dirty="0" smtClean="0"/>
              <a:t>Tire son origine dans l’écologie</a:t>
            </a:r>
          </a:p>
          <a:p>
            <a:pPr lvl="1"/>
            <a:r>
              <a:rPr lang="fr-CH" spc="10" dirty="0" smtClean="0"/>
              <a:t>Évolution vers des labels durables (aussi sur les plans sociaux et économiques)</a:t>
            </a:r>
          </a:p>
          <a:p>
            <a:pPr lvl="1"/>
            <a:endParaRPr lang="fr-CH" dirty="0" smtClean="0"/>
          </a:p>
          <a:p>
            <a:pPr indent="-288000"/>
            <a:r>
              <a:rPr lang="fr-CH" dirty="0" smtClean="0"/>
              <a:t>Fairtrade</a:t>
            </a:r>
          </a:p>
          <a:p>
            <a:pPr lvl="1"/>
            <a:r>
              <a:rPr lang="fr-CH" dirty="0"/>
              <a:t>Tire son origine </a:t>
            </a:r>
            <a:r>
              <a:rPr lang="fr-CH" dirty="0" smtClean="0"/>
              <a:t>dans l’équité sociale et économique</a:t>
            </a:r>
            <a:endParaRPr lang="fr-CH" dirty="0"/>
          </a:p>
          <a:p>
            <a:pPr lvl="1"/>
            <a:r>
              <a:rPr lang="fr-CH" spc="10" dirty="0"/>
              <a:t>Évolution vers des labels durables (aussi sur les plans </a:t>
            </a:r>
            <a:r>
              <a:rPr lang="fr-CH" spc="10" dirty="0" smtClean="0"/>
              <a:t>écologiques)</a:t>
            </a:r>
            <a:endParaRPr lang="fr-CH" spc="10" dirty="0"/>
          </a:p>
          <a:p>
            <a:pPr lvl="1"/>
            <a:endParaRPr lang="fr-CH" dirty="0" smtClean="0"/>
          </a:p>
          <a:p>
            <a:pPr indent="-288000"/>
            <a:r>
              <a:rPr lang="fr-CH" dirty="0" smtClean="0"/>
              <a:t>Il y a aujourd’hui des combinaisons de labels bio et fairtrade pour garantir une durabilité globale (pour les produits du Sud).</a:t>
            </a:r>
            <a:endParaRPr lang="fr-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29</a:t>
            </a:fld>
            <a:endParaRPr lang="de-DE" altLang="de-DE" dirty="0" smtClean="0"/>
          </a:p>
        </p:txBody>
      </p:sp>
    </p:spTree>
    <p:extLst>
      <p:ext uri="{BB962C8B-B14F-4D97-AF65-F5344CB8AC3E}">
        <p14:creationId xmlns:p14="http://schemas.microsoft.com/office/powerpoint/2010/main" val="907776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fr-CH" dirty="0"/>
              <a:t>Labels et marques</a:t>
            </a:r>
            <a:endParaRPr lang="de-CH" dirty="0"/>
          </a:p>
        </p:txBody>
      </p:sp>
      <p:sp>
        <p:nvSpPr>
          <p:cNvPr id="11" name="Inhaltsplatzhalter 10"/>
          <p:cNvSpPr>
            <a:spLocks noGrp="1"/>
          </p:cNvSpPr>
          <p:nvPr>
            <p:ph idx="12"/>
          </p:nvPr>
        </p:nvSpPr>
        <p:spPr/>
        <p:txBody>
          <a:bodyPr/>
          <a:lstStyle/>
          <a:p>
            <a:r>
              <a:rPr lang="fr-CH" dirty="0" smtClean="0"/>
              <a:t>Évaluation de la durabilité du Bourgeon</a:t>
            </a:r>
            <a:endParaRPr lang="fr-CH" dirty="0"/>
          </a:p>
        </p:txBody>
      </p:sp>
      <p:sp>
        <p:nvSpPr>
          <p:cNvPr id="12" name="Inhaltsplatzhalter 11"/>
          <p:cNvSpPr>
            <a:spLocks noGrp="1"/>
          </p:cNvSpPr>
          <p:nvPr>
            <p:ph idx="14"/>
          </p:nvPr>
        </p:nvSpPr>
        <p:spPr/>
        <p:txBody>
          <a:bodyPr/>
          <a:lstStyle/>
          <a:p>
            <a:r>
              <a:rPr lang="de-CH" dirty="0" smtClean="0"/>
              <a:t>Source : Labelinfo.ch</a:t>
            </a:r>
            <a:endParaRPr lang="de-CH" dirty="0"/>
          </a:p>
        </p:txBody>
      </p:sp>
      <p:sp>
        <p:nvSpPr>
          <p:cNvPr id="13" name="Inhaltsplatzhalter 12"/>
          <p:cNvSpPr>
            <a:spLocks noGrp="1"/>
          </p:cNvSpPr>
          <p:nvPr>
            <p:ph sz="quarter" idx="17"/>
          </p:nvPr>
        </p:nvSpPr>
        <p:spPr/>
        <p:txBody>
          <a:bodyPr/>
          <a:lstStyle/>
          <a:p>
            <a:r>
              <a:rPr lang="fr-CH" dirty="0" smtClean="0"/>
              <a:t>Conditions pour la crédibilité d’un label</a:t>
            </a:r>
          </a:p>
          <a:p>
            <a:pPr lvl="1"/>
            <a:r>
              <a:rPr lang="fr-CH" dirty="0" smtClean="0"/>
              <a:t>Les informations sur les critères et le système du label sont transparentes et libres d’accès.</a:t>
            </a:r>
          </a:p>
          <a:p>
            <a:pPr lvl="1"/>
            <a:r>
              <a:rPr lang="fr-CH" dirty="0" smtClean="0"/>
              <a:t>Le respect des critères du label est </a:t>
            </a:r>
            <a:r>
              <a:rPr lang="fr-CH" b="1" dirty="0" smtClean="0"/>
              <a:t>contrôlé</a:t>
            </a:r>
            <a:r>
              <a:rPr lang="fr-CH" dirty="0" smtClean="0"/>
              <a:t> puis </a:t>
            </a:r>
            <a:r>
              <a:rPr lang="fr-CH" b="1" dirty="0" smtClean="0"/>
              <a:t>certifié</a:t>
            </a:r>
            <a:r>
              <a:rPr lang="fr-CH" dirty="0" smtClean="0"/>
              <a:t> par un organisme indépendant.</a:t>
            </a:r>
          </a:p>
          <a:p>
            <a:endParaRPr lang="fr-CH" dirty="0" smtClean="0"/>
          </a:p>
          <a:p>
            <a:r>
              <a:rPr lang="fr-CH" dirty="0" smtClean="0"/>
              <a:t>Les labels qui sont jugés excellents, comme le Bourgeon, se sont adaptés à l’</a:t>
            </a:r>
            <a:r>
              <a:rPr lang="fr-CH" dirty="0" err="1" smtClean="0"/>
              <a:t>augmen-tation</a:t>
            </a:r>
            <a:r>
              <a:rPr lang="fr-CH" dirty="0" smtClean="0"/>
              <a:t> des exigences pour une production alimentaire respectueuse de l’</a:t>
            </a:r>
            <a:r>
              <a:rPr lang="fr-CH" dirty="0" err="1" smtClean="0"/>
              <a:t>environne-ment</a:t>
            </a:r>
            <a:r>
              <a:rPr lang="fr-CH" dirty="0" smtClean="0"/>
              <a:t> et des droits sociaux</a:t>
            </a:r>
            <a:endParaRPr lang="fr-CH" dirty="0"/>
          </a:p>
          <a:p>
            <a:endParaRPr lang="fr-CH" dirty="0" smtClean="0"/>
          </a:p>
          <a:p>
            <a:r>
              <a:rPr lang="fr-CH" dirty="0" smtClean="0"/>
              <a:t>Les produits de ce genre de labels offrent des plus-values importantes pour l’environnement et la société.</a:t>
            </a:r>
            <a:endParaRPr lang="fr-CH" dirty="0"/>
          </a:p>
        </p:txBody>
      </p:sp>
      <p:sp>
        <p:nvSpPr>
          <p:cNvPr id="8" name="Fußzeilenplatzhalter 7"/>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30</a:t>
            </a:fld>
            <a:endParaRPr lang="de-DE" altLang="de-DE" dirty="0" smtClean="0"/>
          </a:p>
        </p:txBody>
      </p:sp>
      <p:pic>
        <p:nvPicPr>
          <p:cNvPr id="3" name="Inhaltsplatzhalter 2"/>
          <p:cNvPicPr>
            <a:picLocks noGrp="1" noChangeAspect="1"/>
          </p:cNvPicPr>
          <p:nvPr>
            <p:ph sz="quarter" idx="21"/>
          </p:nvPr>
        </p:nvPicPr>
        <p:blipFill>
          <a:blip r:embed="rId2"/>
          <a:stretch>
            <a:fillRect/>
          </a:stretch>
        </p:blipFill>
        <p:spPr>
          <a:xfrm>
            <a:off x="5651500" y="1874611"/>
            <a:ext cx="2863850" cy="3840615"/>
          </a:xfrm>
          <a:prstGeom prst="rect">
            <a:avLst/>
          </a:prstGeom>
        </p:spPr>
      </p:pic>
    </p:spTree>
    <p:extLst>
      <p:ext uri="{BB962C8B-B14F-4D97-AF65-F5344CB8AC3E}">
        <p14:creationId xmlns:p14="http://schemas.microsoft.com/office/powerpoint/2010/main" val="1648856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Labels et marques</a:t>
            </a:r>
            <a:endParaRPr lang="de-CH" dirty="0"/>
          </a:p>
        </p:txBody>
      </p:sp>
      <p:sp>
        <p:nvSpPr>
          <p:cNvPr id="3" name="Inhaltsplatzhalter 2"/>
          <p:cNvSpPr>
            <a:spLocks noGrp="1"/>
          </p:cNvSpPr>
          <p:nvPr>
            <p:ph idx="12"/>
          </p:nvPr>
        </p:nvSpPr>
        <p:spPr/>
        <p:txBody>
          <a:bodyPr>
            <a:normAutofit/>
          </a:bodyPr>
          <a:lstStyle/>
          <a:p>
            <a:r>
              <a:rPr lang="fr-CH" dirty="0" smtClean="0"/>
              <a:t>Labels utiles – Consommateurs responsables</a:t>
            </a:r>
            <a:endParaRPr lang="fr-CH" dirty="0"/>
          </a:p>
        </p:txBody>
      </p:sp>
      <p:sp>
        <p:nvSpPr>
          <p:cNvPr id="4" name="Inhaltsplatzhalter 3"/>
          <p:cNvSpPr>
            <a:spLocks noGrp="1"/>
          </p:cNvSpPr>
          <p:nvPr>
            <p:ph idx="14"/>
          </p:nvPr>
        </p:nvSpPr>
        <p:spPr/>
        <p:txBody>
          <a:bodyPr/>
          <a:lstStyle/>
          <a:p>
            <a:r>
              <a:rPr lang="fr-CH" dirty="0" smtClean="0"/>
              <a:t>Source : Konsumentenschutz Schweiz (en collaboration avec Pusch, Helvetas et WWF)</a:t>
            </a:r>
            <a:endParaRPr lang="fr-CH" dirty="0"/>
          </a:p>
        </p:txBody>
      </p:sp>
      <p:pic>
        <p:nvPicPr>
          <p:cNvPr id="10" name="Inhaltsplatzhalter 9"/>
          <p:cNvPicPr>
            <a:picLocks noGrp="1" noChangeAspect="1"/>
          </p:cNvPicPr>
          <p:nvPr>
            <p:ph sz="quarter" idx="17"/>
          </p:nvPr>
        </p:nvPicPr>
        <p:blipFill>
          <a:blip r:embed="rId2"/>
          <a:stretch>
            <a:fillRect/>
          </a:stretch>
        </p:blipFill>
        <p:spPr>
          <a:xfrm>
            <a:off x="755576" y="1578769"/>
            <a:ext cx="6336704" cy="1150519"/>
          </a:xfrm>
          <a:prstGeom prst="rect">
            <a:avLst/>
          </a:prstGeom>
        </p:spPr>
      </p:pic>
      <p:sp>
        <p:nvSpPr>
          <p:cNvPr id="9" name="Inhaltsplatzhalter 8"/>
          <p:cNvSpPr>
            <a:spLocks noGrp="1"/>
          </p:cNvSpPr>
          <p:nvPr>
            <p:ph sz="quarter" idx="23"/>
          </p:nvPr>
        </p:nvSpPr>
        <p:spPr/>
        <p:txBody>
          <a:bodyPr/>
          <a:lstStyle/>
          <a:p>
            <a:r>
              <a:rPr lang="fr-CH" dirty="0" smtClean="0"/>
              <a:t>Acheter consciemment – voilà comment ça marche :</a:t>
            </a:r>
          </a:p>
          <a:p>
            <a:pPr lvl="1"/>
            <a:r>
              <a:rPr lang="fr-CH" dirty="0" smtClean="0"/>
              <a:t>Seulement autant que nécessaire, pas de gaspillage alimentaire (food waste)</a:t>
            </a:r>
          </a:p>
          <a:p>
            <a:pPr lvl="1"/>
            <a:r>
              <a:rPr lang="fr-CH" dirty="0" smtClean="0"/>
              <a:t>Produits bio et fairtrade</a:t>
            </a:r>
          </a:p>
          <a:p>
            <a:pPr lvl="1"/>
            <a:r>
              <a:rPr lang="fr-CH" dirty="0" smtClean="0"/>
              <a:t>Produits de saison et régionaux</a:t>
            </a:r>
          </a:p>
          <a:p>
            <a:pPr lvl="1"/>
            <a:r>
              <a:rPr lang="fr-CH" dirty="0" smtClean="0"/>
              <a:t>Viande de production respectueuse des animaux</a:t>
            </a:r>
          </a:p>
          <a:p>
            <a:pPr lvl="1"/>
            <a:r>
              <a:rPr lang="fr-CH" dirty="0" smtClean="0"/>
              <a:t>Poisson de </a:t>
            </a:r>
            <a:r>
              <a:rPr lang="fr-CH" dirty="0"/>
              <a:t>production et de pêche d</a:t>
            </a:r>
            <a:r>
              <a:rPr lang="fr-CH" dirty="0" smtClean="0"/>
              <a:t>urables</a:t>
            </a:r>
          </a:p>
          <a:p>
            <a:pPr lvl="1"/>
            <a:r>
              <a:rPr lang="fr-CH" dirty="0" smtClean="0"/>
              <a:t>Pas de transports aériens</a:t>
            </a:r>
            <a:endParaRPr lang="fr-CH" dirty="0"/>
          </a:p>
        </p:txBody>
      </p:sp>
      <p:sp>
        <p:nvSpPr>
          <p:cNvPr id="6" name="Fußzeilenplatzhalter 5"/>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31</a:t>
            </a:fld>
            <a:endParaRPr lang="de-DE" altLang="de-DE" dirty="0" smtClean="0"/>
          </a:p>
        </p:txBody>
      </p:sp>
    </p:spTree>
    <p:extLst>
      <p:ext uri="{BB962C8B-B14F-4D97-AF65-F5344CB8AC3E}">
        <p14:creationId xmlns:p14="http://schemas.microsoft.com/office/powerpoint/2010/main" val="2986908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Labels et marques</a:t>
            </a:r>
            <a:endParaRPr lang="de-CH" dirty="0"/>
          </a:p>
        </p:txBody>
      </p:sp>
      <p:sp>
        <p:nvSpPr>
          <p:cNvPr id="3" name="Inhaltsplatzhalter 2"/>
          <p:cNvSpPr>
            <a:spLocks noGrp="1"/>
          </p:cNvSpPr>
          <p:nvPr>
            <p:ph idx="12"/>
          </p:nvPr>
        </p:nvSpPr>
        <p:spPr/>
        <p:txBody>
          <a:bodyPr>
            <a:normAutofit/>
          </a:bodyPr>
          <a:lstStyle/>
          <a:p>
            <a:r>
              <a:rPr lang="fr-CH" dirty="0" smtClean="0"/>
              <a:t>Labels utiles – Que faut-il encore ?</a:t>
            </a:r>
            <a:endParaRPr lang="fr-CH" dirty="0"/>
          </a:p>
        </p:txBody>
      </p:sp>
      <p:sp>
        <p:nvSpPr>
          <p:cNvPr id="4" name="Inhaltsplatzhalter 3"/>
          <p:cNvSpPr>
            <a:spLocks noGrp="1"/>
          </p:cNvSpPr>
          <p:nvPr>
            <p:ph idx="14"/>
          </p:nvPr>
        </p:nvSpPr>
        <p:spPr/>
        <p:txBody>
          <a:bodyPr/>
          <a:lstStyle/>
          <a:p>
            <a:r>
              <a:rPr lang="de-CH" dirty="0" smtClean="0"/>
              <a:t>Source : DETEC, OFEV, 2011</a:t>
            </a:r>
            <a:endParaRPr lang="de-CH" dirty="0"/>
          </a:p>
        </p:txBody>
      </p:sp>
      <p:sp>
        <p:nvSpPr>
          <p:cNvPr id="5" name="Inhaltsplatzhalter 4"/>
          <p:cNvSpPr>
            <a:spLocks noGrp="1"/>
          </p:cNvSpPr>
          <p:nvPr>
            <p:ph sz="quarter" idx="17"/>
          </p:nvPr>
        </p:nvSpPr>
        <p:spPr/>
        <p:txBody>
          <a:bodyPr/>
          <a:lstStyle/>
          <a:p>
            <a:endParaRPr lang="fr-CH" dirty="0" smtClean="0"/>
          </a:p>
          <a:p>
            <a:endParaRPr lang="fr-CH" dirty="0" smtClean="0"/>
          </a:p>
          <a:p>
            <a:endParaRPr lang="fr-CH" dirty="0" smtClean="0"/>
          </a:p>
          <a:p>
            <a:r>
              <a:rPr lang="fr-CH" dirty="0" smtClean="0"/>
              <a:t>Champs d’action pour la consommation durable dans le domaine de l’alimentation</a:t>
            </a:r>
          </a:p>
          <a:p>
            <a:pPr lvl="1"/>
            <a:r>
              <a:rPr lang="fr-CH" dirty="0" smtClean="0"/>
              <a:t>Analyse et évaluation des conséquences des produits</a:t>
            </a:r>
          </a:p>
          <a:p>
            <a:pPr lvl="1"/>
            <a:r>
              <a:rPr lang="fr-CH" dirty="0" smtClean="0"/>
              <a:t>Normes de production et directives d’approvisionnement</a:t>
            </a:r>
          </a:p>
          <a:p>
            <a:pPr lvl="1"/>
            <a:r>
              <a:rPr lang="fr-CH" dirty="0" smtClean="0"/>
              <a:t>Informations sur les produits</a:t>
            </a:r>
          </a:p>
          <a:p>
            <a:pPr lvl="1"/>
            <a:r>
              <a:rPr lang="fr-CH" dirty="0" smtClean="0"/>
              <a:t>Conception des assortiments</a:t>
            </a:r>
          </a:p>
          <a:p>
            <a:pPr lvl="1"/>
            <a:r>
              <a:rPr lang="fr-CH" dirty="0" smtClean="0"/>
              <a:t>Information  et sensibilisation des consommatrices et des consommateurs</a:t>
            </a:r>
          </a:p>
          <a:p>
            <a:pPr lvl="1"/>
            <a:r>
              <a:rPr lang="fr-CH" dirty="0" smtClean="0"/>
              <a:t>Communication sur les contenus et les valeurs des labels et des marques</a:t>
            </a:r>
            <a:endParaRPr lang="fr-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32</a:t>
            </a:fld>
            <a:endParaRPr lang="de-DE" altLang="de-DE" dirty="0" smtClean="0"/>
          </a:p>
        </p:txBody>
      </p:sp>
    </p:spTree>
    <p:extLst>
      <p:ext uri="{BB962C8B-B14F-4D97-AF65-F5344CB8AC3E}">
        <p14:creationId xmlns:p14="http://schemas.microsoft.com/office/powerpoint/2010/main" val="29043733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Labels et marques</a:t>
            </a:r>
            <a:endParaRPr lang="de-CH" dirty="0"/>
          </a:p>
        </p:txBody>
      </p:sp>
      <p:sp>
        <p:nvSpPr>
          <p:cNvPr id="3" name="Inhaltsplatzhalter 2"/>
          <p:cNvSpPr>
            <a:spLocks noGrp="1"/>
          </p:cNvSpPr>
          <p:nvPr>
            <p:ph idx="12"/>
          </p:nvPr>
        </p:nvSpPr>
        <p:spPr/>
        <p:txBody>
          <a:bodyPr>
            <a:normAutofit/>
          </a:bodyPr>
          <a:lstStyle/>
          <a:p>
            <a:r>
              <a:rPr lang="fr-CH" dirty="0" smtClean="0"/>
              <a:t>Food Waste – Sensibilisation</a:t>
            </a:r>
            <a:endParaRPr lang="fr-CH" dirty="0"/>
          </a:p>
        </p:txBody>
      </p:sp>
      <p:sp>
        <p:nvSpPr>
          <p:cNvPr id="4" name="Inhaltsplatzhalter 3"/>
          <p:cNvSpPr>
            <a:spLocks noGrp="1"/>
          </p:cNvSpPr>
          <p:nvPr>
            <p:ph idx="14"/>
          </p:nvPr>
        </p:nvSpPr>
        <p:spPr/>
        <p:txBody>
          <a:bodyPr/>
          <a:lstStyle/>
          <a:p>
            <a:r>
              <a:rPr lang="de-CH" dirty="0" smtClean="0"/>
              <a:t>Source : </a:t>
            </a:r>
            <a:r>
              <a:rPr lang="de-CH" dirty="0" err="1" smtClean="0"/>
              <a:t>WRI’s</a:t>
            </a:r>
            <a:r>
              <a:rPr lang="de-CH" dirty="0" smtClean="0"/>
              <a:t> Climate Data Explorer (4)</a:t>
            </a:r>
            <a:endParaRPr lang="de-CH" dirty="0"/>
          </a:p>
        </p:txBody>
      </p:sp>
      <p:sp>
        <p:nvSpPr>
          <p:cNvPr id="5" name="Inhaltsplatzhalter 4"/>
          <p:cNvSpPr>
            <a:spLocks noGrp="1"/>
          </p:cNvSpPr>
          <p:nvPr>
            <p:ph sz="quarter" idx="17"/>
          </p:nvPr>
        </p:nvSpPr>
        <p:spPr/>
        <p:txBody>
          <a:bodyPr/>
          <a:lstStyle/>
          <a:p>
            <a:endParaRPr lang="de-CH"/>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33</a:t>
            </a:fld>
            <a:endParaRPr lang="de-DE" altLang="de-DE" dirty="0" smtClean="0"/>
          </a:p>
        </p:txBody>
      </p:sp>
      <p:pic>
        <p:nvPicPr>
          <p:cNvPr id="8" name="Grafik 7"/>
          <p:cNvPicPr>
            <a:picLocks noChangeAspect="1"/>
          </p:cNvPicPr>
          <p:nvPr/>
        </p:nvPicPr>
        <p:blipFill>
          <a:blip r:embed="rId2"/>
          <a:stretch>
            <a:fillRect/>
          </a:stretch>
        </p:blipFill>
        <p:spPr>
          <a:xfrm>
            <a:off x="591945" y="2195262"/>
            <a:ext cx="7960109" cy="3283892"/>
          </a:xfrm>
          <a:prstGeom prst="rect">
            <a:avLst/>
          </a:prstGeom>
        </p:spPr>
      </p:pic>
    </p:spTree>
    <p:extLst>
      <p:ext uri="{BB962C8B-B14F-4D97-AF65-F5344CB8AC3E}">
        <p14:creationId xmlns:p14="http://schemas.microsoft.com/office/powerpoint/2010/main" val="2195788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Labels et marques</a:t>
            </a:r>
            <a:endParaRPr lang="de-CH" dirty="0"/>
          </a:p>
        </p:txBody>
      </p:sp>
      <p:sp>
        <p:nvSpPr>
          <p:cNvPr id="3" name="Inhaltsplatzhalter 2"/>
          <p:cNvSpPr>
            <a:spLocks noGrp="1"/>
          </p:cNvSpPr>
          <p:nvPr>
            <p:ph idx="12"/>
          </p:nvPr>
        </p:nvSpPr>
        <p:spPr>
          <a:xfrm>
            <a:off x="621896" y="839332"/>
            <a:ext cx="7893454" cy="691787"/>
          </a:xfrm>
        </p:spPr>
        <p:txBody>
          <a:bodyPr>
            <a:noAutofit/>
          </a:bodyPr>
          <a:lstStyle/>
          <a:p>
            <a:pPr>
              <a:lnSpc>
                <a:spcPct val="80000"/>
              </a:lnSpc>
            </a:pPr>
            <a:r>
              <a:rPr lang="fr-CH" dirty="0" smtClean="0"/>
              <a:t>Comparaison de labels </a:t>
            </a:r>
            <a:r>
              <a:rPr lang="fr-CH" dirty="0"/>
              <a:t>et </a:t>
            </a:r>
            <a:r>
              <a:rPr lang="fr-CH" dirty="0" smtClean="0"/>
              <a:t>de marques commerciales : </a:t>
            </a:r>
            <a:br>
              <a:rPr lang="fr-CH" dirty="0" smtClean="0"/>
            </a:br>
            <a:r>
              <a:rPr lang="fr-CH" dirty="0" smtClean="0"/>
              <a:t>Organisations</a:t>
            </a:r>
            <a:endParaRPr lang="fr-CH" dirty="0"/>
          </a:p>
        </p:txBody>
      </p:sp>
      <p:sp>
        <p:nvSpPr>
          <p:cNvPr id="4" name="Inhaltsplatzhalter 3"/>
          <p:cNvSpPr>
            <a:spLocks noGrp="1"/>
          </p:cNvSpPr>
          <p:nvPr>
            <p:ph idx="14"/>
          </p:nvPr>
        </p:nvSpPr>
        <p:spPr/>
        <p:txBody>
          <a:bodyPr/>
          <a:lstStyle/>
          <a:p>
            <a:r>
              <a:rPr lang="de-CH" dirty="0" smtClean="0"/>
              <a:t>Source : </a:t>
            </a:r>
            <a:r>
              <a:rPr lang="de-CH" dirty="0"/>
              <a:t>Regula Bickel, </a:t>
            </a:r>
            <a:r>
              <a:rPr lang="de-CH" dirty="0" err="1" smtClean="0"/>
              <a:t>FiBL</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34</a:t>
            </a:fld>
            <a:endParaRPr lang="de-DE" altLang="de-DE" dirty="0" smtClean="0"/>
          </a:p>
        </p:txBody>
      </p:sp>
      <p:graphicFrame>
        <p:nvGraphicFramePr>
          <p:cNvPr id="7" name="Inhaltsplatzhalter 4"/>
          <p:cNvGraphicFramePr>
            <a:graphicFrameLocks noGrp="1"/>
          </p:cNvGraphicFramePr>
          <p:nvPr>
            <p:ph sz="quarter" idx="17"/>
            <p:extLst>
              <p:ext uri="{D42A27DB-BD31-4B8C-83A1-F6EECF244321}">
                <p14:modId xmlns:p14="http://schemas.microsoft.com/office/powerpoint/2010/main" val="1184992623"/>
              </p:ext>
            </p:extLst>
          </p:nvPr>
        </p:nvGraphicFramePr>
        <p:xfrm>
          <a:off x="611560" y="1531119"/>
          <a:ext cx="7903790" cy="4251652"/>
        </p:xfrm>
        <a:graphic>
          <a:graphicData uri="http://schemas.openxmlformats.org/drawingml/2006/table">
            <a:tbl>
              <a:tblPr firstRow="1" firstCol="1" bandRow="1">
                <a:tableStyleId>{F5AB1C69-6EDB-4FF4-983F-18BD219EF322}</a:tableStyleId>
              </a:tblPr>
              <a:tblGrid>
                <a:gridCol w="1728192"/>
                <a:gridCol w="1656184"/>
                <a:gridCol w="2736304"/>
                <a:gridCol w="1783110"/>
              </a:tblGrid>
              <a:tr h="804997">
                <a:tc>
                  <a:txBody>
                    <a:bodyPr/>
                    <a:lstStyle/>
                    <a:p>
                      <a:r>
                        <a:rPr lang="fr-CH" sz="1600" noProof="0" dirty="0" smtClean="0">
                          <a:solidFill>
                            <a:schemeClr val="tx1"/>
                          </a:solidFill>
                        </a:rPr>
                        <a:t>État en 2017</a:t>
                      </a:r>
                      <a:endParaRPr lang="fr-CH" sz="1600" noProof="0" dirty="0">
                        <a:solidFill>
                          <a:schemeClr val="tx1"/>
                        </a:solidFill>
                      </a:endParaRPr>
                    </a:p>
                  </a:txBody>
                  <a:tcPr>
                    <a:solidFill>
                      <a:schemeClr val="bg2">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H" sz="1600" baseline="0" noProof="0" dirty="0" smtClean="0">
                          <a:solidFill>
                            <a:schemeClr val="tx1"/>
                          </a:solidFill>
                        </a:rPr>
                        <a:t>Organisation</a:t>
                      </a:r>
                      <a:endParaRPr lang="fr-CH" sz="1600" noProof="0" dirty="0" smtClean="0">
                        <a:solidFill>
                          <a:schemeClr val="tx1"/>
                        </a:solidFill>
                      </a:endParaRPr>
                    </a:p>
                    <a:p>
                      <a:endParaRPr lang="fr-CH" sz="1600" noProof="0" dirty="0">
                        <a:solidFill>
                          <a:schemeClr val="tx1"/>
                        </a:solidFill>
                      </a:endParaRPr>
                    </a:p>
                  </a:txBody>
                  <a:tcPr>
                    <a:solidFill>
                      <a:schemeClr val="bg2">
                        <a:lumMod val="75000"/>
                      </a:schemeClr>
                    </a:solidFill>
                  </a:tcPr>
                </a:tc>
                <a:tc>
                  <a:txBody>
                    <a:bodyPr/>
                    <a:lstStyle/>
                    <a:p>
                      <a:r>
                        <a:rPr lang="fr-CH" sz="1600" noProof="0" dirty="0" smtClean="0">
                          <a:solidFill>
                            <a:schemeClr val="tx1"/>
                          </a:solidFill>
                        </a:rPr>
                        <a:t>Propriétaire du label / octroi du label</a:t>
                      </a:r>
                    </a:p>
                  </a:txBody>
                  <a:tcPr>
                    <a:solidFill>
                      <a:schemeClr val="bg2">
                        <a:lumMod val="75000"/>
                      </a:schemeClr>
                    </a:solidFill>
                  </a:tcPr>
                </a:tc>
                <a:tc>
                  <a:txBody>
                    <a:bodyPr/>
                    <a:lstStyle/>
                    <a:p>
                      <a:r>
                        <a:rPr lang="fr-CH" sz="1600" noProof="0" dirty="0" smtClean="0">
                          <a:solidFill>
                            <a:schemeClr val="tx1"/>
                          </a:solidFill>
                        </a:rPr>
                        <a:t>Contrôles </a:t>
                      </a:r>
                      <a:r>
                        <a:rPr lang="fr-CH" sz="1600" noProof="0" dirty="0" err="1" smtClean="0">
                          <a:solidFill>
                            <a:schemeClr val="tx1"/>
                          </a:solidFill>
                        </a:rPr>
                        <a:t>indé-pendants</a:t>
                      </a:r>
                      <a:r>
                        <a:rPr lang="fr-CH" sz="1600" noProof="0" dirty="0" smtClean="0">
                          <a:solidFill>
                            <a:schemeClr val="tx1"/>
                          </a:solidFill>
                        </a:rPr>
                        <a:t> du label</a:t>
                      </a:r>
                      <a:endParaRPr lang="fr-CH" sz="1600" noProof="0" dirty="0">
                        <a:solidFill>
                          <a:schemeClr val="tx1"/>
                        </a:solidFill>
                      </a:endParaRPr>
                    </a:p>
                  </a:txBody>
                  <a:tcPr>
                    <a:solidFill>
                      <a:schemeClr val="bg2">
                        <a:lumMod val="75000"/>
                      </a:schemeClr>
                    </a:solidFill>
                  </a:tcPr>
                </a:tc>
              </a:tr>
              <a:tr h="566479">
                <a:tc>
                  <a:txBody>
                    <a:bodyPr/>
                    <a:lstStyle/>
                    <a:p>
                      <a:r>
                        <a:rPr lang="fr-CH" sz="1400" noProof="0" dirty="0" smtClean="0">
                          <a:solidFill>
                            <a:schemeClr val="tx1"/>
                          </a:solidFill>
                        </a:rPr>
                        <a:t>Demeter</a:t>
                      </a:r>
                      <a:endParaRPr lang="fr-CH" sz="1400" noProof="0" dirty="0">
                        <a:solidFill>
                          <a:schemeClr val="tx1"/>
                        </a:solidFill>
                      </a:endParaRPr>
                    </a:p>
                  </a:txBody>
                  <a:tcPr>
                    <a:solidFill>
                      <a:schemeClr val="bg2">
                        <a:lumMod val="90000"/>
                      </a:schemeClr>
                    </a:solidFill>
                  </a:tcPr>
                </a:tc>
                <a:tc>
                  <a:txBody>
                    <a:bodyPr/>
                    <a:lstStyle/>
                    <a:p>
                      <a:r>
                        <a:rPr lang="fr-CH" sz="1400" noProof="0" dirty="0" smtClean="0"/>
                        <a:t>Fédération :</a:t>
                      </a:r>
                      <a:r>
                        <a:rPr lang="fr-CH" sz="1400" baseline="0" noProof="0" dirty="0" smtClean="0"/>
                        <a:t> </a:t>
                      </a:r>
                      <a:r>
                        <a:rPr lang="fr-CH" sz="1400" noProof="0" dirty="0" smtClean="0"/>
                        <a:t>International</a:t>
                      </a:r>
                      <a:endParaRPr lang="fr-CH" sz="1400" noProof="0" dirty="0"/>
                    </a:p>
                  </a:txBody>
                  <a:tcPr>
                    <a:solidFill>
                      <a:schemeClr val="bg2">
                        <a:lumMod val="90000"/>
                      </a:schemeClr>
                    </a:solidFill>
                  </a:tcPr>
                </a:tc>
                <a:tc>
                  <a:txBody>
                    <a:bodyPr/>
                    <a:lstStyle/>
                    <a:p>
                      <a:r>
                        <a:rPr lang="fr-CH" sz="1400" noProof="0" dirty="0" smtClean="0">
                          <a:solidFill>
                            <a:schemeClr val="tx1"/>
                          </a:solidFill>
                        </a:rPr>
                        <a:t>Demeter Bund e.</a:t>
                      </a:r>
                      <a:r>
                        <a:rPr lang="fr-CH" sz="1400" baseline="0" noProof="0" dirty="0" smtClean="0">
                          <a:solidFill>
                            <a:schemeClr val="tx1"/>
                          </a:solidFill>
                        </a:rPr>
                        <a:t> V.</a:t>
                      </a:r>
                      <a:endParaRPr lang="fr-CH" sz="1400" noProof="0" dirty="0">
                        <a:solidFill>
                          <a:schemeClr val="tx1"/>
                        </a:solidFill>
                      </a:endParaRPr>
                    </a:p>
                  </a:txBody>
                  <a:tcPr>
                    <a:solidFill>
                      <a:schemeClr val="bg2">
                        <a:lumMod val="90000"/>
                      </a:schemeClr>
                    </a:solidFill>
                  </a:tcPr>
                </a:tc>
                <a:tc>
                  <a:txBody>
                    <a:bodyPr/>
                    <a:lstStyle/>
                    <a:p>
                      <a:pPr lvl="0" algn="ctr"/>
                      <a:r>
                        <a:rPr lang="fr-CH" sz="1400" noProof="0" dirty="0" smtClean="0"/>
                        <a:t>Oui</a:t>
                      </a:r>
                      <a:endParaRPr lang="fr-CH" sz="1400" noProof="0" dirty="0"/>
                    </a:p>
                  </a:txBody>
                  <a:tcPr marR="90000">
                    <a:solidFill>
                      <a:schemeClr val="bg2">
                        <a:lumMod val="90000"/>
                      </a:schemeClr>
                    </a:solidFill>
                  </a:tcPr>
                </a:tc>
              </a:tr>
              <a:tr h="566479">
                <a:tc>
                  <a:txBody>
                    <a:bodyPr/>
                    <a:lstStyle/>
                    <a:p>
                      <a:r>
                        <a:rPr lang="fr-CH" sz="1400" noProof="0" dirty="0" smtClean="0">
                          <a:solidFill>
                            <a:schemeClr val="tx1"/>
                          </a:solidFill>
                        </a:rPr>
                        <a:t>Bourgeon Bio /</a:t>
                      </a:r>
                      <a:br>
                        <a:rPr lang="fr-CH" sz="1400" noProof="0" dirty="0" smtClean="0">
                          <a:solidFill>
                            <a:schemeClr val="tx1"/>
                          </a:solidFill>
                        </a:rPr>
                      </a:br>
                      <a:r>
                        <a:rPr lang="fr-CH" sz="1400" noProof="0" dirty="0" smtClean="0">
                          <a:solidFill>
                            <a:schemeClr val="tx1"/>
                          </a:solidFill>
                        </a:rPr>
                        <a:t>Bio Suisse</a:t>
                      </a:r>
                      <a:endParaRPr lang="fr-CH" sz="1400" noProof="0" dirty="0">
                        <a:solidFill>
                          <a:schemeClr val="tx1"/>
                        </a:solidFill>
                      </a:endParaRPr>
                    </a:p>
                  </a:txBody>
                  <a:tcPr>
                    <a:solidFill>
                      <a:schemeClr val="bg2">
                        <a:lumMod val="90000"/>
                      </a:schemeClr>
                    </a:solidFill>
                  </a:tcPr>
                </a:tc>
                <a:tc>
                  <a:txBody>
                    <a:bodyPr/>
                    <a:lstStyle/>
                    <a:p>
                      <a:r>
                        <a:rPr lang="fr-CH" sz="1400" noProof="0" dirty="0" smtClean="0"/>
                        <a:t>Fédération : </a:t>
                      </a:r>
                      <a:br>
                        <a:rPr lang="fr-CH" sz="1400" noProof="0" dirty="0" smtClean="0"/>
                      </a:br>
                      <a:r>
                        <a:rPr lang="fr-CH" sz="1400" noProof="0" dirty="0" smtClean="0"/>
                        <a:t>Suisse</a:t>
                      </a:r>
                      <a:endParaRPr lang="fr-CH" sz="1400" noProof="0" dirty="0"/>
                    </a:p>
                  </a:txBody>
                  <a:tcPr>
                    <a:solidFill>
                      <a:schemeClr val="bg2">
                        <a:lumMod val="90000"/>
                      </a:schemeClr>
                    </a:solidFill>
                  </a:tcPr>
                </a:tc>
                <a:tc>
                  <a:txBody>
                    <a:bodyPr/>
                    <a:lstStyle/>
                    <a:p>
                      <a:r>
                        <a:rPr lang="fr-CH" sz="1400" noProof="0" dirty="0" smtClean="0"/>
                        <a:t>Bio Suisse</a:t>
                      </a:r>
                      <a:endParaRPr lang="fr-CH" sz="1400" noProof="0" dirty="0"/>
                    </a:p>
                  </a:txBody>
                  <a:tcPr>
                    <a:solidFill>
                      <a:schemeClr val="bg2">
                        <a:lumMod val="90000"/>
                      </a:schemeClr>
                    </a:solidFill>
                  </a:tcPr>
                </a:tc>
                <a:tc>
                  <a:txBody>
                    <a:bodyPr/>
                    <a:lstStyle/>
                    <a:p>
                      <a:pPr lvl="0" algn="ctr"/>
                      <a:r>
                        <a:rPr lang="fr-CH" sz="1400" noProof="0" dirty="0" smtClean="0"/>
                        <a:t>Oui</a:t>
                      </a:r>
                      <a:endParaRPr lang="fr-CH" sz="1400" noProof="0" dirty="0"/>
                    </a:p>
                  </a:txBody>
                  <a:tcPr marR="90000">
                    <a:solidFill>
                      <a:schemeClr val="bg2">
                        <a:lumMod val="90000"/>
                      </a:schemeClr>
                    </a:solidFill>
                  </a:tcPr>
                </a:tc>
              </a:tr>
              <a:tr h="327962">
                <a:tc>
                  <a:txBody>
                    <a:bodyPr/>
                    <a:lstStyle/>
                    <a:p>
                      <a:r>
                        <a:rPr lang="fr-CH" sz="1400" noProof="0" dirty="0" err="1" smtClean="0">
                          <a:solidFill>
                            <a:schemeClr val="tx1"/>
                          </a:solidFill>
                        </a:rPr>
                        <a:t>Naturaplan</a:t>
                      </a:r>
                      <a:r>
                        <a:rPr lang="fr-CH" sz="1400" noProof="0" dirty="0" smtClean="0">
                          <a:solidFill>
                            <a:schemeClr val="tx1"/>
                          </a:solidFill>
                        </a:rPr>
                        <a:t> *</a:t>
                      </a:r>
                      <a:endParaRPr lang="fr-CH" sz="1400" noProof="0" dirty="0">
                        <a:solidFill>
                          <a:schemeClr val="tx1"/>
                        </a:solidFill>
                      </a:endParaRPr>
                    </a:p>
                  </a:txBody>
                  <a:tcPr>
                    <a:solidFill>
                      <a:schemeClr val="bg2">
                        <a:lumMod val="90000"/>
                      </a:schemeClr>
                    </a:solidFill>
                  </a:tcPr>
                </a:tc>
                <a:tc>
                  <a:txBody>
                    <a:bodyPr/>
                    <a:lstStyle/>
                    <a:p>
                      <a:r>
                        <a:rPr lang="fr-CH" sz="1400" noProof="0" dirty="0" smtClean="0"/>
                        <a:t>Commerce</a:t>
                      </a:r>
                      <a:endParaRPr lang="fr-CH" sz="1400" noProof="0" dirty="0"/>
                    </a:p>
                  </a:txBody>
                  <a:tcPr>
                    <a:solidFill>
                      <a:schemeClr val="bg2">
                        <a:lumMod val="9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H" sz="1400" noProof="0" dirty="0" smtClean="0"/>
                        <a:t>Coop</a:t>
                      </a:r>
                    </a:p>
                  </a:txBody>
                  <a:tcPr>
                    <a:solidFill>
                      <a:schemeClr val="bg2">
                        <a:lumMod val="90000"/>
                      </a:schemeClr>
                    </a:solidFill>
                  </a:tcPr>
                </a:tc>
                <a:tc>
                  <a:txBody>
                    <a:bodyPr/>
                    <a:lstStyle/>
                    <a:p>
                      <a:pPr lvl="0" algn="ctr"/>
                      <a:r>
                        <a:rPr lang="fr-CH" sz="1400" noProof="0" dirty="0" smtClean="0"/>
                        <a:t>Non </a:t>
                      </a:r>
                      <a:endParaRPr lang="fr-CH" sz="1400" noProof="0" dirty="0"/>
                    </a:p>
                  </a:txBody>
                  <a:tcPr marR="90000">
                    <a:solidFill>
                      <a:schemeClr val="bg2">
                        <a:lumMod val="90000"/>
                      </a:schemeClr>
                    </a:solidFill>
                  </a:tcPr>
                </a:tc>
              </a:tr>
              <a:tr h="327962">
                <a:tc>
                  <a:txBody>
                    <a:bodyPr/>
                    <a:lstStyle/>
                    <a:p>
                      <a:r>
                        <a:rPr lang="fr-CH" sz="1400" noProof="0" dirty="0" smtClean="0">
                          <a:solidFill>
                            <a:schemeClr val="tx1"/>
                          </a:solidFill>
                        </a:rPr>
                        <a:t>Bio Natur plus</a:t>
                      </a:r>
                      <a:endParaRPr lang="fr-CH" sz="1400" noProof="0" dirty="0">
                        <a:solidFill>
                          <a:schemeClr val="tx1"/>
                        </a:solidFill>
                      </a:endParaRPr>
                    </a:p>
                  </a:txBody>
                  <a:tcPr>
                    <a:solidFill>
                      <a:schemeClr val="bg2">
                        <a:lumMod val="90000"/>
                      </a:schemeClr>
                    </a:solidFill>
                  </a:tcPr>
                </a:tc>
                <a:tc>
                  <a:txBody>
                    <a:bodyPr/>
                    <a:lstStyle/>
                    <a:p>
                      <a:r>
                        <a:rPr lang="fr-CH" sz="1400" noProof="0" dirty="0" smtClean="0"/>
                        <a:t>Commerce </a:t>
                      </a:r>
                      <a:endParaRPr lang="fr-CH" sz="1400" noProof="0" dirty="0"/>
                    </a:p>
                  </a:txBody>
                  <a:tcPr>
                    <a:solidFill>
                      <a:schemeClr val="bg2">
                        <a:lumMod val="90000"/>
                      </a:schemeClr>
                    </a:solidFill>
                  </a:tcPr>
                </a:tc>
                <a:tc>
                  <a:txBody>
                    <a:bodyPr/>
                    <a:lstStyle/>
                    <a:p>
                      <a:r>
                        <a:rPr lang="fr-CH" sz="1400" noProof="0" dirty="0" smtClean="0"/>
                        <a:t>Manor AG / bio.inspecta</a:t>
                      </a:r>
                      <a:endParaRPr lang="fr-CH" sz="1400" noProof="0" dirty="0"/>
                    </a:p>
                  </a:txBody>
                  <a:tcPr>
                    <a:solidFill>
                      <a:schemeClr val="bg2">
                        <a:lumMod val="90000"/>
                      </a:schemeClr>
                    </a:solidFill>
                  </a:tcPr>
                </a:tc>
                <a:tc>
                  <a:txBody>
                    <a:bodyPr/>
                    <a:lstStyle/>
                    <a:p>
                      <a:pPr lvl="0" algn="ctr"/>
                      <a:r>
                        <a:rPr lang="fr-CH" sz="1400" noProof="0" dirty="0" smtClean="0"/>
                        <a:t>Oui</a:t>
                      </a:r>
                      <a:endParaRPr lang="fr-CH" sz="1400" noProof="0" dirty="0"/>
                    </a:p>
                  </a:txBody>
                  <a:tcPr marR="90000">
                    <a:solidFill>
                      <a:schemeClr val="bg2">
                        <a:lumMod val="90000"/>
                      </a:schemeClr>
                    </a:solidFill>
                  </a:tcPr>
                </a:tc>
              </a:tr>
              <a:tr h="327962">
                <a:tc>
                  <a:txBody>
                    <a:bodyPr/>
                    <a:lstStyle/>
                    <a:p>
                      <a:r>
                        <a:rPr lang="fr-CH" sz="1400" noProof="0" dirty="0" smtClean="0">
                          <a:solidFill>
                            <a:schemeClr val="tx1"/>
                          </a:solidFill>
                        </a:rPr>
                        <a:t>M-Bio</a:t>
                      </a:r>
                      <a:endParaRPr lang="fr-CH" sz="1400" noProof="0" dirty="0">
                        <a:solidFill>
                          <a:schemeClr val="tx1"/>
                        </a:solidFill>
                      </a:endParaRPr>
                    </a:p>
                  </a:txBody>
                  <a:tcPr>
                    <a:solidFill>
                      <a:schemeClr val="bg2">
                        <a:lumMod val="90000"/>
                      </a:schemeClr>
                    </a:solidFill>
                  </a:tcPr>
                </a:tc>
                <a:tc>
                  <a:txBody>
                    <a:bodyPr/>
                    <a:lstStyle/>
                    <a:p>
                      <a:r>
                        <a:rPr lang="fr-CH" sz="1400" noProof="0" dirty="0" smtClean="0"/>
                        <a:t>Commerce</a:t>
                      </a:r>
                      <a:endParaRPr lang="fr-CH" sz="1400" noProof="0" dirty="0"/>
                    </a:p>
                  </a:txBody>
                  <a:tcPr>
                    <a:solidFill>
                      <a:schemeClr val="bg2">
                        <a:lumMod val="9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H" sz="1400" noProof="0" dirty="0" smtClean="0"/>
                        <a:t>Migros FCM</a:t>
                      </a:r>
                    </a:p>
                  </a:txBody>
                  <a:tcPr>
                    <a:solidFill>
                      <a:schemeClr val="bg2">
                        <a:lumMod val="90000"/>
                      </a:schemeClr>
                    </a:solidFill>
                  </a:tcPr>
                </a:tc>
                <a:tc>
                  <a:txBody>
                    <a:bodyPr/>
                    <a:lstStyle/>
                    <a:p>
                      <a:pPr lvl="0" algn="ctr"/>
                      <a:r>
                        <a:rPr lang="fr-CH" sz="1400" noProof="0" dirty="0" smtClean="0"/>
                        <a:t>Oui</a:t>
                      </a:r>
                      <a:endParaRPr lang="fr-CH" sz="1400" noProof="0" dirty="0"/>
                    </a:p>
                  </a:txBody>
                  <a:tcPr marR="90000">
                    <a:solidFill>
                      <a:schemeClr val="bg2">
                        <a:lumMod val="90000"/>
                      </a:schemeClr>
                    </a:solidFill>
                  </a:tcPr>
                </a:tc>
              </a:tr>
              <a:tr h="327962">
                <a:tc>
                  <a:txBody>
                    <a:bodyPr/>
                    <a:lstStyle/>
                    <a:p>
                      <a:r>
                        <a:rPr lang="fr-CH" sz="1400" noProof="0" dirty="0" smtClean="0">
                          <a:solidFill>
                            <a:schemeClr val="tx1"/>
                          </a:solidFill>
                        </a:rPr>
                        <a:t>Alnatura</a:t>
                      </a:r>
                      <a:endParaRPr lang="fr-CH" sz="1400" noProof="0" dirty="0">
                        <a:solidFill>
                          <a:schemeClr val="tx1"/>
                        </a:solidFill>
                      </a:endParaRPr>
                    </a:p>
                  </a:txBody>
                  <a:tcPr>
                    <a:solidFill>
                      <a:schemeClr val="bg2">
                        <a:lumMod val="90000"/>
                      </a:schemeClr>
                    </a:solidFill>
                  </a:tcPr>
                </a:tc>
                <a:tc>
                  <a:txBody>
                    <a:bodyPr/>
                    <a:lstStyle/>
                    <a:p>
                      <a:r>
                        <a:rPr lang="fr-CH" sz="1400" noProof="0" dirty="0" smtClean="0"/>
                        <a:t>Commerce</a:t>
                      </a:r>
                      <a:endParaRPr lang="fr-CH" sz="1400" noProof="0" dirty="0"/>
                    </a:p>
                  </a:txBody>
                  <a:tcPr>
                    <a:solidFill>
                      <a:schemeClr val="bg2">
                        <a:lumMod val="9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H" sz="1400" noProof="0" dirty="0" smtClean="0"/>
                        <a:t>Alnatura / </a:t>
                      </a:r>
                      <a:r>
                        <a:rPr lang="fr-CH" sz="1400" noProof="0" dirty="0" err="1" smtClean="0"/>
                        <a:t>Qualitätskreis</a:t>
                      </a:r>
                      <a:endParaRPr lang="fr-CH" sz="1400" noProof="0" dirty="0" smtClean="0"/>
                    </a:p>
                  </a:txBody>
                  <a:tcPr>
                    <a:solidFill>
                      <a:schemeClr val="bg2">
                        <a:lumMod val="90000"/>
                      </a:schemeClr>
                    </a:solidFill>
                  </a:tcPr>
                </a:tc>
                <a:tc>
                  <a:txBody>
                    <a:bodyPr/>
                    <a:lstStyle/>
                    <a:p>
                      <a:pPr lvl="0" algn="ctr"/>
                      <a:r>
                        <a:rPr lang="fr-CH" sz="1400" noProof="0" dirty="0" smtClean="0"/>
                        <a:t>Non</a:t>
                      </a:r>
                      <a:endParaRPr lang="fr-CH" sz="1400" noProof="0" dirty="0"/>
                    </a:p>
                  </a:txBody>
                  <a:tcPr marR="90000">
                    <a:solidFill>
                      <a:schemeClr val="bg2">
                        <a:lumMod val="90000"/>
                      </a:schemeClr>
                    </a:solidFill>
                  </a:tcPr>
                </a:tc>
              </a:tr>
              <a:tr h="327962">
                <a:tc>
                  <a:txBody>
                    <a:bodyPr/>
                    <a:lstStyle/>
                    <a:p>
                      <a:r>
                        <a:rPr lang="fr-CH" sz="1400" noProof="0" dirty="0" smtClean="0">
                          <a:solidFill>
                            <a:schemeClr val="tx1"/>
                          </a:solidFill>
                        </a:rPr>
                        <a:t>Natur pur</a:t>
                      </a:r>
                      <a:endParaRPr lang="fr-CH" sz="1400" noProof="0" dirty="0">
                        <a:solidFill>
                          <a:schemeClr val="tx1"/>
                        </a:solidFill>
                      </a:endParaRPr>
                    </a:p>
                  </a:txBody>
                  <a:tcPr>
                    <a:solidFill>
                      <a:schemeClr val="bg2">
                        <a:lumMod val="90000"/>
                      </a:schemeClr>
                    </a:solidFill>
                  </a:tcPr>
                </a:tc>
                <a:tc>
                  <a:txBody>
                    <a:bodyPr/>
                    <a:lstStyle/>
                    <a:p>
                      <a:r>
                        <a:rPr lang="fr-CH" sz="1400" noProof="0" dirty="0" smtClean="0"/>
                        <a:t>Commerce</a:t>
                      </a:r>
                      <a:endParaRPr lang="fr-CH" sz="1400" noProof="0" dirty="0"/>
                    </a:p>
                  </a:txBody>
                  <a:tcPr>
                    <a:solidFill>
                      <a:schemeClr val="bg2">
                        <a:lumMod val="9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H" sz="1400" noProof="0" dirty="0" smtClean="0"/>
                        <a:t>Spar Commerces AG</a:t>
                      </a:r>
                    </a:p>
                  </a:txBody>
                  <a:tcPr>
                    <a:solidFill>
                      <a:schemeClr val="bg2">
                        <a:lumMod val="90000"/>
                      </a:schemeClr>
                    </a:solidFill>
                  </a:tcPr>
                </a:tc>
                <a:tc>
                  <a:txBody>
                    <a:bodyPr/>
                    <a:lstStyle/>
                    <a:p>
                      <a:pPr lvl="0" algn="ctr"/>
                      <a:r>
                        <a:rPr lang="fr-CH" sz="1400" noProof="0" dirty="0" smtClean="0"/>
                        <a:t>Non</a:t>
                      </a:r>
                      <a:endParaRPr lang="fr-CH" sz="1400" noProof="0" dirty="0"/>
                    </a:p>
                  </a:txBody>
                  <a:tcPr marR="90000">
                    <a:solidFill>
                      <a:schemeClr val="bg2">
                        <a:lumMod val="90000"/>
                      </a:schemeClr>
                    </a:solidFill>
                  </a:tcPr>
                </a:tc>
              </a:tr>
              <a:tr h="327962">
                <a:tc>
                  <a:txBody>
                    <a:bodyPr/>
                    <a:lstStyle/>
                    <a:p>
                      <a:r>
                        <a:rPr lang="fr-CH" sz="1400" noProof="0" dirty="0" smtClean="0">
                          <a:solidFill>
                            <a:schemeClr val="tx1"/>
                          </a:solidFill>
                        </a:rPr>
                        <a:t>Natur aktiv</a:t>
                      </a:r>
                      <a:endParaRPr lang="fr-CH" sz="1400" noProof="0" dirty="0">
                        <a:solidFill>
                          <a:schemeClr val="tx1"/>
                        </a:solidFill>
                      </a:endParaRPr>
                    </a:p>
                  </a:txBody>
                  <a:tcPr>
                    <a:solidFill>
                      <a:schemeClr val="bg2">
                        <a:lumMod val="90000"/>
                      </a:schemeClr>
                    </a:solidFill>
                  </a:tcPr>
                </a:tc>
                <a:tc>
                  <a:txBody>
                    <a:bodyPr/>
                    <a:lstStyle/>
                    <a:p>
                      <a:r>
                        <a:rPr lang="fr-CH" sz="1400" noProof="0" dirty="0" smtClean="0"/>
                        <a:t>Commerce</a:t>
                      </a:r>
                      <a:endParaRPr lang="fr-CH" sz="1400" noProof="0" dirty="0"/>
                    </a:p>
                  </a:txBody>
                  <a:tcPr>
                    <a:solidFill>
                      <a:schemeClr val="bg2">
                        <a:lumMod val="9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H" sz="1400" noProof="0" dirty="0" smtClean="0"/>
                        <a:t>Aldi Suisse AG</a:t>
                      </a:r>
                    </a:p>
                  </a:txBody>
                  <a:tcPr>
                    <a:solidFill>
                      <a:schemeClr val="bg2">
                        <a:lumMod val="90000"/>
                      </a:schemeClr>
                    </a:solidFill>
                  </a:tcPr>
                </a:tc>
                <a:tc>
                  <a:txBody>
                    <a:bodyPr/>
                    <a:lstStyle/>
                    <a:p>
                      <a:pPr lvl="0" algn="ctr"/>
                      <a:r>
                        <a:rPr lang="fr-CH" sz="1400" noProof="0" dirty="0" smtClean="0"/>
                        <a:t>Non</a:t>
                      </a:r>
                      <a:endParaRPr lang="fr-CH" sz="1400" noProof="0" dirty="0"/>
                    </a:p>
                  </a:txBody>
                  <a:tcPr marR="90000">
                    <a:solidFill>
                      <a:schemeClr val="bg2">
                        <a:lumMod val="90000"/>
                      </a:schemeClr>
                    </a:solidFill>
                  </a:tcPr>
                </a:tc>
              </a:tr>
              <a:tr h="327962">
                <a:tc>
                  <a:txBody>
                    <a:bodyPr/>
                    <a:lstStyle/>
                    <a:p>
                      <a:r>
                        <a:rPr lang="fr-CH" sz="1400" noProof="0" dirty="0" smtClean="0">
                          <a:solidFill>
                            <a:schemeClr val="tx1"/>
                          </a:solidFill>
                        </a:rPr>
                        <a:t>Biotrend</a:t>
                      </a:r>
                      <a:endParaRPr lang="fr-CH" sz="1400" noProof="0" dirty="0">
                        <a:solidFill>
                          <a:schemeClr val="tx1"/>
                        </a:solidFill>
                      </a:endParaRPr>
                    </a:p>
                  </a:txBody>
                  <a:tcPr>
                    <a:solidFill>
                      <a:schemeClr val="bg2">
                        <a:lumMod val="90000"/>
                      </a:schemeClr>
                    </a:solidFill>
                  </a:tcPr>
                </a:tc>
                <a:tc>
                  <a:txBody>
                    <a:bodyPr/>
                    <a:lstStyle/>
                    <a:p>
                      <a:r>
                        <a:rPr lang="fr-CH" sz="1400" noProof="0" dirty="0" smtClean="0"/>
                        <a:t>Commerce</a:t>
                      </a:r>
                      <a:endParaRPr lang="fr-CH" sz="1400" noProof="0" dirty="0"/>
                    </a:p>
                  </a:txBody>
                  <a:tcPr>
                    <a:solidFill>
                      <a:schemeClr val="bg2">
                        <a:lumMod val="9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H" sz="1400" noProof="0" dirty="0" smtClean="0"/>
                        <a:t>Lidl Schweiz</a:t>
                      </a:r>
                    </a:p>
                  </a:txBody>
                  <a:tcPr>
                    <a:solidFill>
                      <a:schemeClr val="bg2">
                        <a:lumMod val="90000"/>
                      </a:schemeClr>
                    </a:solidFill>
                  </a:tcPr>
                </a:tc>
                <a:tc>
                  <a:txBody>
                    <a:bodyPr/>
                    <a:lstStyle/>
                    <a:p>
                      <a:pPr lvl="0" algn="ctr"/>
                      <a:r>
                        <a:rPr lang="fr-CH" sz="1400" noProof="0" dirty="0" smtClean="0"/>
                        <a:t>Non</a:t>
                      </a:r>
                      <a:endParaRPr lang="fr-CH" sz="1400" noProof="0" dirty="0"/>
                    </a:p>
                  </a:txBody>
                  <a:tcPr marR="90000">
                    <a:solidFill>
                      <a:schemeClr val="bg2">
                        <a:lumMod val="90000"/>
                      </a:schemeClr>
                    </a:solidFill>
                  </a:tcPr>
                </a:tc>
              </a:tr>
            </a:tbl>
          </a:graphicData>
        </a:graphic>
      </p:graphicFrame>
      <p:sp>
        <p:nvSpPr>
          <p:cNvPr id="8" name="Inhaltsplatzhalter 3"/>
          <p:cNvSpPr txBox="1">
            <a:spLocks/>
          </p:cNvSpPr>
          <p:nvPr/>
        </p:nvSpPr>
        <p:spPr bwMode="auto">
          <a:xfrm>
            <a:off x="611560" y="5815594"/>
            <a:ext cx="7886700" cy="2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685800" rtl="0" eaLnBrk="1" fontAlgn="base" hangingPunct="1">
              <a:lnSpc>
                <a:spcPct val="100000"/>
              </a:lnSpc>
              <a:spcBef>
                <a:spcPts val="750"/>
              </a:spcBef>
              <a:spcAft>
                <a:spcPct val="0"/>
              </a:spcAft>
              <a:buFont typeface="Arial" panose="020B0604020202020204" pitchFamily="34" charset="0"/>
              <a:buNone/>
              <a:defRPr sz="900" kern="1200" spc="40" baseline="0">
                <a:solidFill>
                  <a:schemeClr val="tx1"/>
                </a:solidFill>
                <a:latin typeface="+mn-lt"/>
                <a:ea typeface="+mn-ea"/>
                <a:cs typeface="+mn-cs"/>
              </a:defRPr>
            </a:lvl1pPr>
            <a:lvl2pPr marL="514350" indent="-171450" algn="l" defTabSz="685800" rtl="0" eaLnBrk="1" fontAlgn="base" hangingPunct="1">
              <a:lnSpc>
                <a:spcPct val="100000"/>
              </a:lnSpc>
              <a:spcBef>
                <a:spcPts val="375"/>
              </a:spcBef>
              <a:spcAft>
                <a:spcPct val="0"/>
              </a:spcAft>
              <a:buClr>
                <a:srgbClr val="009973"/>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de-CH" dirty="0" smtClean="0"/>
              <a:t>* </a:t>
            </a:r>
            <a:r>
              <a:rPr lang="fr-FR" dirty="0"/>
              <a:t>Le nombre total de produits bio sans Bourgeon </a:t>
            </a:r>
            <a:r>
              <a:rPr lang="fr-FR" dirty="0" smtClean="0"/>
              <a:t>ne </a:t>
            </a:r>
            <a:r>
              <a:rPr lang="fr-FR" dirty="0"/>
              <a:t>peut pas excéder 5% de l'assortiment bio de Coop</a:t>
            </a:r>
            <a:r>
              <a:rPr lang="fr-FR" dirty="0" smtClean="0"/>
              <a:t>.</a:t>
            </a:r>
            <a:r>
              <a:rPr lang="de-CH" dirty="0" smtClean="0"/>
              <a:t>     </a:t>
            </a:r>
            <a:endParaRPr lang="de-CH" dirty="0"/>
          </a:p>
        </p:txBody>
      </p:sp>
    </p:spTree>
    <p:extLst>
      <p:ext uri="{BB962C8B-B14F-4D97-AF65-F5344CB8AC3E}">
        <p14:creationId xmlns:p14="http://schemas.microsoft.com/office/powerpoint/2010/main" val="24485251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Labels et marques</a:t>
            </a:r>
            <a:endParaRPr lang="de-CH" dirty="0"/>
          </a:p>
        </p:txBody>
      </p:sp>
      <p:sp>
        <p:nvSpPr>
          <p:cNvPr id="3" name="Inhaltsplatzhalter 2"/>
          <p:cNvSpPr>
            <a:spLocks noGrp="1"/>
          </p:cNvSpPr>
          <p:nvPr>
            <p:ph idx="12"/>
          </p:nvPr>
        </p:nvSpPr>
        <p:spPr>
          <a:xfrm>
            <a:off x="621896" y="839332"/>
            <a:ext cx="7893454" cy="676308"/>
          </a:xfrm>
        </p:spPr>
        <p:txBody>
          <a:bodyPr>
            <a:noAutofit/>
          </a:bodyPr>
          <a:lstStyle/>
          <a:p>
            <a:pPr>
              <a:lnSpc>
                <a:spcPct val="80000"/>
              </a:lnSpc>
            </a:pPr>
            <a:r>
              <a:rPr lang="fr-CH" dirty="0"/>
              <a:t>Comparaison de labels et </a:t>
            </a:r>
            <a:r>
              <a:rPr lang="fr-CH" dirty="0" smtClean="0"/>
              <a:t>de marques </a:t>
            </a:r>
            <a:r>
              <a:rPr lang="fr-CH" dirty="0"/>
              <a:t>commerciales : </a:t>
            </a:r>
            <a:br>
              <a:rPr lang="fr-CH" dirty="0"/>
            </a:br>
            <a:r>
              <a:rPr lang="fr-CH" dirty="0"/>
              <a:t>Champ d’application</a:t>
            </a:r>
          </a:p>
        </p:txBody>
      </p:sp>
      <p:sp>
        <p:nvSpPr>
          <p:cNvPr id="4" name="Inhaltsplatzhalter 3"/>
          <p:cNvSpPr>
            <a:spLocks noGrp="1"/>
          </p:cNvSpPr>
          <p:nvPr>
            <p:ph idx="14"/>
          </p:nvPr>
        </p:nvSpPr>
        <p:spPr/>
        <p:txBody>
          <a:bodyPr/>
          <a:lstStyle/>
          <a:p>
            <a:r>
              <a:rPr lang="de-CH" dirty="0" smtClean="0"/>
              <a:t>Source : </a:t>
            </a:r>
            <a:r>
              <a:rPr lang="de-CH" dirty="0"/>
              <a:t>Regula Bickel, </a:t>
            </a:r>
            <a:r>
              <a:rPr lang="de-CH" dirty="0" err="1" smtClean="0"/>
              <a:t>FiBL</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35</a:t>
            </a:fld>
            <a:endParaRPr lang="de-DE" altLang="de-DE" dirty="0" smtClean="0"/>
          </a:p>
        </p:txBody>
      </p:sp>
      <p:graphicFrame>
        <p:nvGraphicFramePr>
          <p:cNvPr id="8" name="Inhaltsplatzhalter 4"/>
          <p:cNvGraphicFramePr>
            <a:graphicFrameLocks noGrp="1"/>
          </p:cNvGraphicFramePr>
          <p:nvPr>
            <p:ph sz="quarter" idx="17"/>
            <p:extLst>
              <p:ext uri="{D42A27DB-BD31-4B8C-83A1-F6EECF244321}">
                <p14:modId xmlns:p14="http://schemas.microsoft.com/office/powerpoint/2010/main" val="1818311703"/>
              </p:ext>
            </p:extLst>
          </p:nvPr>
        </p:nvGraphicFramePr>
        <p:xfrm>
          <a:off x="628650" y="1571625"/>
          <a:ext cx="7886699" cy="4321290"/>
        </p:xfrm>
        <a:graphic>
          <a:graphicData uri="http://schemas.openxmlformats.org/drawingml/2006/table">
            <a:tbl>
              <a:tblPr firstRow="1" firstCol="1" bandRow="1">
                <a:tableStyleId>{F5AB1C69-6EDB-4FF4-983F-18BD219EF322}</a:tableStyleId>
              </a:tblPr>
              <a:tblGrid>
                <a:gridCol w="1711102"/>
                <a:gridCol w="1891019"/>
                <a:gridCol w="2501469"/>
                <a:gridCol w="1783109"/>
              </a:tblGrid>
              <a:tr h="301295">
                <a:tc rowSpan="2">
                  <a:txBody>
                    <a:bodyPr/>
                    <a:lstStyle/>
                    <a:p>
                      <a:r>
                        <a:rPr lang="fr-CH" sz="1600" noProof="0" dirty="0" smtClean="0">
                          <a:solidFill>
                            <a:schemeClr val="tx1"/>
                          </a:solidFill>
                        </a:rPr>
                        <a:t>État en 2017</a:t>
                      </a:r>
                    </a:p>
                  </a:txBody>
                  <a:tcPr>
                    <a:solidFill>
                      <a:schemeClr val="bg2">
                        <a:lumMod val="75000"/>
                      </a:schemeClr>
                    </a:solidFill>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H" sz="1600" baseline="0" noProof="0" dirty="0" smtClean="0">
                          <a:solidFill>
                            <a:schemeClr val="tx1"/>
                          </a:solidFill>
                        </a:rPr>
                        <a:t>Organisation</a:t>
                      </a:r>
                      <a:endParaRPr lang="fr-CH" sz="1600" noProof="0" dirty="0" smtClean="0">
                        <a:solidFill>
                          <a:schemeClr val="tx1"/>
                        </a:solidFill>
                      </a:endParaRPr>
                    </a:p>
                    <a:p>
                      <a:endParaRPr lang="fr-CH" sz="1600" noProof="0" dirty="0">
                        <a:solidFill>
                          <a:schemeClr val="tx1"/>
                        </a:solidFill>
                      </a:endParaRPr>
                    </a:p>
                  </a:txBody>
                  <a:tcPr>
                    <a:lnR w="12700" cap="flat" cmpd="sng" algn="ctr">
                      <a:solidFill>
                        <a:schemeClr val="bg1"/>
                      </a:solidFill>
                      <a:prstDash val="solid"/>
                      <a:round/>
                      <a:headEnd type="none" w="med" len="med"/>
                      <a:tailEnd type="none" w="med" len="med"/>
                    </a:lnR>
                    <a:solidFill>
                      <a:schemeClr val="bg2">
                        <a:lumMod val="75000"/>
                      </a:schemeClr>
                    </a:solidFill>
                  </a:tcPr>
                </a:tc>
                <a:tc gridSpan="2">
                  <a:txBody>
                    <a:bodyPr/>
                    <a:lstStyle/>
                    <a:p>
                      <a:pPr algn="ctr"/>
                      <a:r>
                        <a:rPr lang="fr-CH" sz="1600" noProof="0" dirty="0" smtClean="0">
                          <a:solidFill>
                            <a:schemeClr val="tx1"/>
                          </a:solidFill>
                        </a:rPr>
                        <a:t>Qualité des matières premières</a:t>
                      </a:r>
                    </a:p>
                  </a:txBody>
                  <a:tcPr>
                    <a:lnL w="12700" cap="flat" cmpd="sng" algn="ctr">
                      <a:solidFill>
                        <a:schemeClr val="bg1"/>
                      </a:solidFill>
                      <a:prstDash val="solid"/>
                      <a:round/>
                      <a:headEnd type="none" w="med" len="med"/>
                      <a:tailEnd type="none" w="med" len="med"/>
                    </a:lnL>
                    <a:solidFill>
                      <a:schemeClr val="bg2">
                        <a:lumMod val="75000"/>
                      </a:schemeClr>
                    </a:solidFill>
                  </a:tcPr>
                </a:tc>
                <a:tc hMerge="1">
                  <a:txBody>
                    <a:bodyPr/>
                    <a:lstStyle/>
                    <a:p>
                      <a:endParaRPr lang="de-CH"/>
                    </a:p>
                  </a:txBody>
                  <a:tcPr/>
                </a:tc>
              </a:tr>
              <a:tr h="303502">
                <a:tc vMerge="1">
                  <a:txBody>
                    <a:bodyPr/>
                    <a:lstStyle/>
                    <a:p>
                      <a:endParaRPr lang="de-CH"/>
                    </a:p>
                  </a:txBody>
                  <a:tcPr/>
                </a:tc>
                <a:tc vMerge="1">
                  <a:txBody>
                    <a:bodyPr/>
                    <a:lstStyle/>
                    <a:p>
                      <a:endParaRPr lang="de-CH"/>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1976438" algn="l"/>
                        </a:tabLst>
                        <a:defRPr/>
                      </a:pPr>
                      <a:r>
                        <a:rPr lang="fr-CH" sz="1600" noProof="0" dirty="0" smtClean="0">
                          <a:solidFill>
                            <a:schemeClr val="tx1"/>
                          </a:solidFill>
                        </a:rPr>
                        <a:t>Suisse</a:t>
                      </a:r>
                      <a:endParaRPr lang="fr-CH" sz="1600" b="1" noProof="0" dirty="0" smtClean="0">
                        <a:solidFill>
                          <a:schemeClr val="tx1"/>
                        </a:solidFill>
                      </a:endParaRPr>
                    </a:p>
                  </a:txBody>
                  <a:tcP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bg2">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tab pos="1976438" algn="l"/>
                        </a:tabLst>
                        <a:defRPr/>
                      </a:pPr>
                      <a:r>
                        <a:rPr lang="fr-CH" sz="1600" noProof="0" dirty="0" smtClean="0">
                          <a:solidFill>
                            <a:schemeClr val="tx1"/>
                          </a:solidFill>
                        </a:rPr>
                        <a:t>Étranger</a:t>
                      </a:r>
                      <a:endParaRPr lang="fr-CH" sz="1600" b="1" noProof="0" dirty="0" smtClean="0">
                        <a:solidFill>
                          <a:schemeClr val="tx1"/>
                        </a:solidFill>
                      </a:endParaRPr>
                    </a:p>
                  </a:txBody>
                  <a:tcPr>
                    <a:lnB w="38100" cap="flat" cmpd="sng" algn="ctr">
                      <a:solidFill>
                        <a:schemeClr val="bg1"/>
                      </a:solidFill>
                      <a:prstDash val="solid"/>
                      <a:round/>
                      <a:headEnd type="none" w="med" len="med"/>
                      <a:tailEnd type="none" w="med" len="med"/>
                    </a:lnB>
                    <a:solidFill>
                      <a:schemeClr val="bg2">
                        <a:lumMod val="75000"/>
                      </a:schemeClr>
                    </a:solidFill>
                  </a:tcPr>
                </a:tc>
              </a:tr>
              <a:tr h="515954">
                <a:tc>
                  <a:txBody>
                    <a:bodyPr/>
                    <a:lstStyle/>
                    <a:p>
                      <a:r>
                        <a:rPr lang="fr-CH" sz="1400" noProof="0" dirty="0" smtClean="0">
                          <a:solidFill>
                            <a:schemeClr val="tx1"/>
                          </a:solidFill>
                        </a:rPr>
                        <a:t>Demeter</a:t>
                      </a:r>
                      <a:endParaRPr lang="fr-CH" sz="1400" noProof="0" dirty="0">
                        <a:solidFill>
                          <a:schemeClr val="tx1"/>
                        </a:solidFill>
                      </a:endParaRPr>
                    </a:p>
                  </a:txBody>
                  <a:tcPr>
                    <a:solidFill>
                      <a:schemeClr val="bg2">
                        <a:lumMod val="90000"/>
                      </a:schemeClr>
                    </a:solidFill>
                  </a:tcPr>
                </a:tc>
                <a:tc>
                  <a:txBody>
                    <a:bodyPr/>
                    <a:lstStyle/>
                    <a:p>
                      <a:r>
                        <a:rPr lang="fr-CH" sz="1400" noProof="0" dirty="0" smtClean="0"/>
                        <a:t>Fédération :</a:t>
                      </a:r>
                      <a:r>
                        <a:rPr lang="fr-CH" sz="1400" baseline="0" noProof="0" dirty="0" smtClean="0"/>
                        <a:t> </a:t>
                      </a:r>
                      <a:r>
                        <a:rPr lang="fr-CH" sz="1400" noProof="0" dirty="0" smtClean="0"/>
                        <a:t>International</a:t>
                      </a:r>
                      <a:endParaRPr lang="fr-CH" sz="1400" noProof="0" dirty="0"/>
                    </a:p>
                  </a:txBody>
                  <a:tcPr>
                    <a:solidFill>
                      <a:schemeClr val="bg2">
                        <a:lumMod val="90000"/>
                      </a:schemeClr>
                    </a:solidFill>
                  </a:tcPr>
                </a:tc>
                <a:tc>
                  <a:txBody>
                    <a:bodyPr/>
                    <a:lstStyle/>
                    <a:p>
                      <a:r>
                        <a:rPr lang="fr-CH" sz="1400" noProof="0" dirty="0" smtClean="0"/>
                        <a:t>Demeter</a:t>
                      </a:r>
                      <a:endParaRPr lang="fr-CH" sz="1400" noProof="0" dirty="0"/>
                    </a:p>
                  </a:txBody>
                  <a:tcPr>
                    <a:lnT w="38100" cap="flat" cmpd="sng" algn="ctr">
                      <a:solidFill>
                        <a:schemeClr val="bg1"/>
                      </a:solidFill>
                      <a:prstDash val="solid"/>
                      <a:round/>
                      <a:headEnd type="none" w="med" len="med"/>
                      <a:tailEnd type="none" w="med" len="med"/>
                    </a:lnT>
                    <a:solidFill>
                      <a:schemeClr val="bg2">
                        <a:lumMod val="90000"/>
                      </a:schemeClr>
                    </a:solidFill>
                  </a:tcPr>
                </a:tc>
                <a:tc>
                  <a:txBody>
                    <a:bodyPr/>
                    <a:lstStyle/>
                    <a:p>
                      <a:r>
                        <a:rPr lang="fr-CH" sz="1400" noProof="0" dirty="0" smtClean="0"/>
                        <a:t>Demeter</a:t>
                      </a:r>
                      <a:endParaRPr lang="fr-CH" sz="1400" noProof="0" dirty="0"/>
                    </a:p>
                  </a:txBody>
                  <a:tcPr>
                    <a:lnT w="38100" cap="flat" cmpd="sng" algn="ctr">
                      <a:solidFill>
                        <a:schemeClr val="bg1"/>
                      </a:solidFill>
                      <a:prstDash val="solid"/>
                      <a:round/>
                      <a:headEnd type="none" w="med" len="med"/>
                      <a:tailEnd type="none" w="med" len="med"/>
                    </a:lnT>
                    <a:solidFill>
                      <a:schemeClr val="bg2">
                        <a:lumMod val="90000"/>
                      </a:schemeClr>
                    </a:solidFill>
                  </a:tcPr>
                </a:tc>
              </a:tr>
              <a:tr h="515954">
                <a:tc>
                  <a:txBody>
                    <a:bodyPr/>
                    <a:lstStyle/>
                    <a:p>
                      <a:r>
                        <a:rPr lang="fr-CH" sz="1400" noProof="0" dirty="0" smtClean="0">
                          <a:solidFill>
                            <a:schemeClr val="tx1"/>
                          </a:solidFill>
                        </a:rPr>
                        <a:t>Bourgeon Bio /</a:t>
                      </a:r>
                      <a:br>
                        <a:rPr lang="fr-CH" sz="1400" noProof="0" dirty="0" smtClean="0">
                          <a:solidFill>
                            <a:schemeClr val="tx1"/>
                          </a:solidFill>
                        </a:rPr>
                      </a:br>
                      <a:r>
                        <a:rPr lang="fr-CH" sz="1400" noProof="0" dirty="0" smtClean="0">
                          <a:solidFill>
                            <a:schemeClr val="tx1"/>
                          </a:solidFill>
                        </a:rPr>
                        <a:t>Bio Suisse</a:t>
                      </a:r>
                      <a:endParaRPr lang="fr-CH" sz="1400" noProof="0" dirty="0">
                        <a:solidFill>
                          <a:schemeClr val="tx1"/>
                        </a:solidFill>
                      </a:endParaRPr>
                    </a:p>
                  </a:txBody>
                  <a:tcPr>
                    <a:solidFill>
                      <a:schemeClr val="bg2">
                        <a:lumMod val="90000"/>
                      </a:schemeClr>
                    </a:solidFill>
                  </a:tcPr>
                </a:tc>
                <a:tc>
                  <a:txBody>
                    <a:bodyPr/>
                    <a:lstStyle/>
                    <a:p>
                      <a:r>
                        <a:rPr lang="fr-CH" sz="1400" noProof="0" dirty="0" smtClean="0"/>
                        <a:t>Fédération : </a:t>
                      </a:r>
                      <a:br>
                        <a:rPr lang="fr-CH" sz="1400" noProof="0" dirty="0" smtClean="0"/>
                      </a:br>
                      <a:r>
                        <a:rPr lang="fr-CH" sz="1400" noProof="0" dirty="0" smtClean="0"/>
                        <a:t>Suisse</a:t>
                      </a:r>
                      <a:endParaRPr lang="fr-CH" sz="1400" noProof="0" dirty="0"/>
                    </a:p>
                  </a:txBody>
                  <a:tcPr>
                    <a:solidFill>
                      <a:schemeClr val="bg2">
                        <a:lumMod val="90000"/>
                      </a:schemeClr>
                    </a:solidFill>
                  </a:tcPr>
                </a:tc>
                <a:tc>
                  <a:txBody>
                    <a:bodyPr/>
                    <a:lstStyle/>
                    <a:p>
                      <a:r>
                        <a:rPr lang="fr-CH" sz="1400" noProof="0" dirty="0" smtClean="0"/>
                        <a:t>Bourgeon</a:t>
                      </a:r>
                      <a:endParaRPr lang="fr-CH" sz="1400" noProof="0" dirty="0"/>
                    </a:p>
                  </a:txBody>
                  <a:tcPr>
                    <a:solidFill>
                      <a:schemeClr val="bg2">
                        <a:lumMod val="9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H" sz="1400" baseline="0" noProof="0" dirty="0" smtClean="0"/>
                        <a:t>Niveau </a:t>
                      </a:r>
                      <a:r>
                        <a:rPr lang="fr-CH" sz="1400" noProof="0" dirty="0" smtClean="0"/>
                        <a:t>Bourgeon</a:t>
                      </a:r>
                    </a:p>
                  </a:txBody>
                  <a:tcPr>
                    <a:solidFill>
                      <a:schemeClr val="bg2">
                        <a:lumMod val="90000"/>
                      </a:schemeClr>
                    </a:solidFill>
                  </a:tcPr>
                </a:tc>
              </a:tr>
              <a:tr h="313815">
                <a:tc>
                  <a:txBody>
                    <a:bodyPr/>
                    <a:lstStyle/>
                    <a:p>
                      <a:r>
                        <a:rPr lang="fr-CH" sz="1400" noProof="0" dirty="0" err="1" smtClean="0">
                          <a:solidFill>
                            <a:schemeClr val="tx1"/>
                          </a:solidFill>
                        </a:rPr>
                        <a:t>Naturaplan</a:t>
                      </a:r>
                      <a:r>
                        <a:rPr lang="fr-CH" sz="1400" noProof="0" dirty="0" smtClean="0">
                          <a:solidFill>
                            <a:schemeClr val="tx1"/>
                          </a:solidFill>
                        </a:rPr>
                        <a:t> *</a:t>
                      </a:r>
                      <a:endParaRPr lang="fr-CH" sz="1400" noProof="0" dirty="0">
                        <a:solidFill>
                          <a:schemeClr val="tx1"/>
                        </a:solidFill>
                      </a:endParaRPr>
                    </a:p>
                  </a:txBody>
                  <a:tcPr>
                    <a:solidFill>
                      <a:schemeClr val="bg2">
                        <a:lumMod val="90000"/>
                      </a:schemeClr>
                    </a:solidFill>
                  </a:tcPr>
                </a:tc>
                <a:tc>
                  <a:txBody>
                    <a:bodyPr/>
                    <a:lstStyle/>
                    <a:p>
                      <a:r>
                        <a:rPr lang="fr-CH" sz="1400" noProof="0" dirty="0" smtClean="0"/>
                        <a:t>Coop</a:t>
                      </a:r>
                      <a:endParaRPr lang="fr-CH" sz="1400" noProof="0" dirty="0"/>
                    </a:p>
                  </a:txBody>
                  <a:tcPr>
                    <a:solidFill>
                      <a:schemeClr val="bg2">
                        <a:lumMod val="9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H" sz="1400" noProof="0" dirty="0" smtClean="0"/>
                        <a:t>Bourgeon</a:t>
                      </a:r>
                    </a:p>
                  </a:txBody>
                  <a:tcPr>
                    <a:solidFill>
                      <a:schemeClr val="bg2">
                        <a:lumMod val="9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sz="1400" baseline="0" noProof="0" dirty="0" smtClean="0"/>
                        <a:t>Niveau </a:t>
                      </a:r>
                      <a:r>
                        <a:rPr lang="fr-CH" sz="1400" noProof="0" dirty="0" smtClean="0"/>
                        <a:t>Bourgeon </a:t>
                      </a:r>
                      <a:endParaRPr lang="fr-CH" sz="1400" noProof="0" dirty="0" smtClean="0">
                        <a:solidFill>
                          <a:schemeClr val="tx1"/>
                        </a:solidFill>
                      </a:endParaRPr>
                    </a:p>
                  </a:txBody>
                  <a:tcPr>
                    <a:solidFill>
                      <a:schemeClr val="bg2">
                        <a:lumMod val="90000"/>
                      </a:schemeClr>
                    </a:solidFill>
                  </a:tcPr>
                </a:tc>
              </a:tr>
              <a:tr h="313815">
                <a:tc>
                  <a:txBody>
                    <a:bodyPr/>
                    <a:lstStyle/>
                    <a:p>
                      <a:r>
                        <a:rPr lang="fr-CH" sz="1400" noProof="0" dirty="0" smtClean="0">
                          <a:solidFill>
                            <a:schemeClr val="tx1"/>
                          </a:solidFill>
                        </a:rPr>
                        <a:t>Bio Natur plus</a:t>
                      </a:r>
                      <a:endParaRPr lang="fr-CH" sz="1400" noProof="0" dirty="0">
                        <a:solidFill>
                          <a:schemeClr val="tx1"/>
                        </a:solidFill>
                      </a:endParaRPr>
                    </a:p>
                  </a:txBody>
                  <a:tcPr>
                    <a:solidFill>
                      <a:schemeClr val="bg2">
                        <a:lumMod val="90000"/>
                      </a:schemeClr>
                    </a:solidFill>
                  </a:tcPr>
                </a:tc>
                <a:tc>
                  <a:txBody>
                    <a:bodyPr/>
                    <a:lstStyle/>
                    <a:p>
                      <a:r>
                        <a:rPr lang="fr-CH" sz="1400" noProof="0" dirty="0" smtClean="0"/>
                        <a:t>Manor</a:t>
                      </a:r>
                      <a:endParaRPr lang="fr-CH" sz="1400" noProof="0" dirty="0"/>
                    </a:p>
                  </a:txBody>
                  <a:tcPr>
                    <a:solidFill>
                      <a:schemeClr val="bg2">
                        <a:lumMod val="90000"/>
                      </a:schemeClr>
                    </a:solidFill>
                  </a:tcPr>
                </a:tc>
                <a:tc>
                  <a:txBody>
                    <a:bodyPr/>
                    <a:lstStyle/>
                    <a:p>
                      <a:r>
                        <a:rPr lang="fr-CH" sz="1400" noProof="0" dirty="0" smtClean="0"/>
                        <a:t>Bourgeon</a:t>
                      </a:r>
                      <a:endParaRPr lang="fr-CH" sz="1400" noProof="0" dirty="0"/>
                    </a:p>
                  </a:txBody>
                  <a:tcPr>
                    <a:solidFill>
                      <a:schemeClr val="bg2">
                        <a:lumMod val="90000"/>
                      </a:schemeClr>
                    </a:solidFill>
                  </a:tcPr>
                </a:tc>
                <a:tc>
                  <a:txBody>
                    <a:bodyPr/>
                    <a:lstStyle/>
                    <a:p>
                      <a:r>
                        <a:rPr lang="fr-CH" sz="1400" noProof="0" dirty="0" smtClean="0"/>
                        <a:t>OBio UE</a:t>
                      </a:r>
                    </a:p>
                  </a:txBody>
                  <a:tcPr>
                    <a:solidFill>
                      <a:schemeClr val="bg2">
                        <a:lumMod val="90000"/>
                      </a:schemeClr>
                    </a:solidFill>
                  </a:tcPr>
                </a:tc>
              </a:tr>
              <a:tr h="313815">
                <a:tc>
                  <a:txBody>
                    <a:bodyPr/>
                    <a:lstStyle/>
                    <a:p>
                      <a:r>
                        <a:rPr lang="fr-CH" sz="1400" noProof="0" dirty="0" smtClean="0">
                          <a:solidFill>
                            <a:schemeClr val="tx1"/>
                          </a:solidFill>
                        </a:rPr>
                        <a:t>M-Bio</a:t>
                      </a:r>
                      <a:endParaRPr lang="fr-CH" sz="1400" noProof="0" dirty="0">
                        <a:solidFill>
                          <a:schemeClr val="tx1"/>
                        </a:solidFill>
                      </a:endParaRPr>
                    </a:p>
                  </a:txBody>
                  <a:tcPr>
                    <a:solidFill>
                      <a:schemeClr val="bg2">
                        <a:lumMod val="90000"/>
                      </a:schemeClr>
                    </a:solidFill>
                  </a:tcPr>
                </a:tc>
                <a:tc>
                  <a:txBody>
                    <a:bodyPr/>
                    <a:lstStyle/>
                    <a:p>
                      <a:r>
                        <a:rPr lang="fr-CH" sz="1400" noProof="0" dirty="0" smtClean="0"/>
                        <a:t>Migros</a:t>
                      </a:r>
                      <a:endParaRPr lang="fr-CH" sz="1400" noProof="0" dirty="0"/>
                    </a:p>
                  </a:txBody>
                  <a:tcPr>
                    <a:solidFill>
                      <a:schemeClr val="bg2">
                        <a:lumMod val="90000"/>
                      </a:schemeClr>
                    </a:solidFill>
                  </a:tcPr>
                </a:tc>
                <a:tc>
                  <a:txBody>
                    <a:bodyPr/>
                    <a:lstStyle/>
                    <a:p>
                      <a:r>
                        <a:rPr lang="fr-CH" sz="1400" noProof="0" dirty="0" smtClean="0"/>
                        <a:t>Bourgeon</a:t>
                      </a:r>
                      <a:endParaRPr lang="fr-CH" sz="1400" noProof="0" dirty="0"/>
                    </a:p>
                  </a:txBody>
                  <a:tcPr>
                    <a:solidFill>
                      <a:schemeClr val="bg2">
                        <a:lumMod val="90000"/>
                      </a:schemeClr>
                    </a:solidFill>
                  </a:tcPr>
                </a:tc>
                <a:tc>
                  <a:txBody>
                    <a:bodyPr/>
                    <a:lstStyle/>
                    <a:p>
                      <a:r>
                        <a:rPr lang="fr-CH" sz="1400" noProof="0" dirty="0" smtClean="0"/>
                        <a:t>OBio UE</a:t>
                      </a:r>
                      <a:endParaRPr lang="fr-CH" sz="1400" noProof="0" dirty="0"/>
                    </a:p>
                  </a:txBody>
                  <a:tcPr>
                    <a:solidFill>
                      <a:schemeClr val="bg2">
                        <a:lumMod val="90000"/>
                      </a:schemeClr>
                    </a:solidFill>
                  </a:tcPr>
                </a:tc>
              </a:tr>
              <a:tr h="313815">
                <a:tc>
                  <a:txBody>
                    <a:bodyPr/>
                    <a:lstStyle/>
                    <a:p>
                      <a:r>
                        <a:rPr lang="fr-CH" sz="1400" noProof="0" dirty="0" smtClean="0">
                          <a:solidFill>
                            <a:schemeClr val="tx1"/>
                          </a:solidFill>
                        </a:rPr>
                        <a:t>Alnatura</a:t>
                      </a:r>
                      <a:endParaRPr lang="fr-CH" sz="1400" noProof="0" dirty="0">
                        <a:solidFill>
                          <a:schemeClr val="tx1"/>
                        </a:solidFill>
                      </a:endParaRPr>
                    </a:p>
                  </a:txBody>
                  <a:tcPr>
                    <a:solidFill>
                      <a:schemeClr val="bg2">
                        <a:lumMod val="90000"/>
                      </a:schemeClr>
                    </a:solidFill>
                  </a:tcPr>
                </a:tc>
                <a:tc>
                  <a:txBody>
                    <a:bodyPr/>
                    <a:lstStyle/>
                    <a:p>
                      <a:r>
                        <a:rPr lang="fr-CH" sz="1400" noProof="0" dirty="0" smtClean="0"/>
                        <a:t>Alnatura</a:t>
                      </a:r>
                      <a:endParaRPr lang="fr-CH" sz="1400" noProof="0" dirty="0"/>
                    </a:p>
                  </a:txBody>
                  <a:tcPr>
                    <a:solidFill>
                      <a:schemeClr val="bg2">
                        <a:lumMod val="90000"/>
                      </a:schemeClr>
                    </a:solidFill>
                  </a:tcPr>
                </a:tc>
                <a:tc gridSpan="2">
                  <a:txBody>
                    <a:bodyPr/>
                    <a:lstStyle/>
                    <a:p>
                      <a:r>
                        <a:rPr lang="fr-CH" sz="1400" spc="-10" baseline="0" noProof="0" dirty="0" smtClean="0"/>
                        <a:t>Demeter, marchandises autres fédérations, OBio UE</a:t>
                      </a:r>
                      <a:endParaRPr lang="fr-CH" sz="1400" spc="-10" baseline="0" noProof="0" dirty="0"/>
                    </a:p>
                  </a:txBody>
                  <a:tcPr>
                    <a:solidFill>
                      <a:schemeClr val="bg2">
                        <a:lumMod val="90000"/>
                      </a:schemeClr>
                    </a:solidFill>
                  </a:tcPr>
                </a:tc>
                <a:tc hMerge="1">
                  <a:txBody>
                    <a:bodyPr/>
                    <a:lstStyle/>
                    <a:p>
                      <a:endParaRPr lang="de-CH"/>
                    </a:p>
                  </a:txBody>
                  <a:tcPr/>
                </a:tc>
              </a:tr>
              <a:tr h="313815">
                <a:tc>
                  <a:txBody>
                    <a:bodyPr/>
                    <a:lstStyle/>
                    <a:p>
                      <a:r>
                        <a:rPr lang="fr-CH" sz="1400" noProof="0" dirty="0" smtClean="0">
                          <a:solidFill>
                            <a:schemeClr val="tx1"/>
                          </a:solidFill>
                        </a:rPr>
                        <a:t>Natur pur</a:t>
                      </a:r>
                      <a:endParaRPr lang="fr-CH" sz="1400" noProof="0" dirty="0">
                        <a:solidFill>
                          <a:schemeClr val="tx1"/>
                        </a:solidFill>
                      </a:endParaRPr>
                    </a:p>
                  </a:txBody>
                  <a:tcPr>
                    <a:solidFill>
                      <a:schemeClr val="bg2">
                        <a:lumMod val="90000"/>
                      </a:schemeClr>
                    </a:solidFill>
                  </a:tcPr>
                </a:tc>
                <a:tc>
                  <a:txBody>
                    <a:bodyPr/>
                    <a:lstStyle/>
                    <a:p>
                      <a:r>
                        <a:rPr lang="fr-CH" sz="1400" noProof="0" dirty="0" smtClean="0"/>
                        <a:t>Spar</a:t>
                      </a:r>
                      <a:endParaRPr lang="fr-CH" sz="1400" noProof="0" dirty="0"/>
                    </a:p>
                  </a:txBody>
                  <a:tcPr>
                    <a:solidFill>
                      <a:schemeClr val="bg2">
                        <a:lumMod val="90000"/>
                      </a:schemeClr>
                    </a:solidFill>
                  </a:tcPr>
                </a:tc>
                <a:tc>
                  <a:txBody>
                    <a:bodyPr/>
                    <a:lstStyle/>
                    <a:p>
                      <a:r>
                        <a:rPr lang="fr-CH" sz="1400" noProof="0" dirty="0" smtClean="0"/>
                        <a:t>Bio CH</a:t>
                      </a:r>
                      <a:endParaRPr lang="fr-CH" sz="1400" noProof="0" dirty="0"/>
                    </a:p>
                  </a:txBody>
                  <a:tcPr>
                    <a:solidFill>
                      <a:schemeClr val="bg2">
                        <a:lumMod val="90000"/>
                      </a:schemeClr>
                    </a:solidFill>
                  </a:tcPr>
                </a:tc>
                <a:tc>
                  <a:txBody>
                    <a:bodyPr/>
                    <a:lstStyle/>
                    <a:p>
                      <a:r>
                        <a:rPr lang="fr-CH" sz="1400" noProof="0" dirty="0" smtClean="0"/>
                        <a:t>OBio UE</a:t>
                      </a:r>
                    </a:p>
                  </a:txBody>
                  <a:tcPr>
                    <a:solidFill>
                      <a:schemeClr val="bg2">
                        <a:lumMod val="90000"/>
                      </a:schemeClr>
                    </a:solidFill>
                  </a:tcPr>
                </a:tc>
              </a:tr>
              <a:tr h="313815">
                <a:tc>
                  <a:txBody>
                    <a:bodyPr/>
                    <a:lstStyle/>
                    <a:p>
                      <a:r>
                        <a:rPr lang="fr-CH" sz="1400" noProof="0" dirty="0" smtClean="0">
                          <a:solidFill>
                            <a:schemeClr val="tx1"/>
                          </a:solidFill>
                        </a:rPr>
                        <a:t>Natur aktiv</a:t>
                      </a:r>
                      <a:endParaRPr lang="fr-CH" sz="1400" noProof="0" dirty="0">
                        <a:solidFill>
                          <a:schemeClr val="tx1"/>
                        </a:solidFill>
                      </a:endParaRPr>
                    </a:p>
                  </a:txBody>
                  <a:tcPr>
                    <a:solidFill>
                      <a:schemeClr val="bg2">
                        <a:lumMod val="90000"/>
                      </a:schemeClr>
                    </a:solidFill>
                  </a:tcPr>
                </a:tc>
                <a:tc>
                  <a:txBody>
                    <a:bodyPr/>
                    <a:lstStyle/>
                    <a:p>
                      <a:r>
                        <a:rPr lang="fr-CH" sz="1400" noProof="0" dirty="0" smtClean="0"/>
                        <a:t>Aldi</a:t>
                      </a:r>
                      <a:endParaRPr lang="fr-CH" sz="1400" noProof="0" dirty="0"/>
                    </a:p>
                  </a:txBody>
                  <a:tcPr>
                    <a:solidFill>
                      <a:schemeClr val="bg2">
                        <a:lumMod val="90000"/>
                      </a:schemeClr>
                    </a:solidFill>
                  </a:tcPr>
                </a:tc>
                <a:tc>
                  <a:txBody>
                    <a:bodyPr/>
                    <a:lstStyle/>
                    <a:p>
                      <a:r>
                        <a:rPr lang="fr-CH" sz="1400" noProof="0" dirty="0" smtClean="0"/>
                        <a:t>Bio CH</a:t>
                      </a:r>
                      <a:endParaRPr lang="fr-CH" sz="1400" noProof="0" dirty="0"/>
                    </a:p>
                  </a:txBody>
                  <a:tcPr>
                    <a:solidFill>
                      <a:schemeClr val="bg2">
                        <a:lumMod val="90000"/>
                      </a:schemeClr>
                    </a:solidFill>
                  </a:tcPr>
                </a:tc>
                <a:tc>
                  <a:txBody>
                    <a:bodyPr/>
                    <a:lstStyle/>
                    <a:p>
                      <a:r>
                        <a:rPr lang="fr-CH" sz="1400" noProof="0" dirty="0" smtClean="0"/>
                        <a:t>OBio UE</a:t>
                      </a:r>
                    </a:p>
                  </a:txBody>
                  <a:tcPr>
                    <a:solidFill>
                      <a:schemeClr val="bg2">
                        <a:lumMod val="90000"/>
                      </a:schemeClr>
                    </a:solidFill>
                  </a:tcPr>
                </a:tc>
              </a:tr>
              <a:tr h="728405">
                <a:tc>
                  <a:txBody>
                    <a:bodyPr/>
                    <a:lstStyle/>
                    <a:p>
                      <a:r>
                        <a:rPr lang="fr-CH" sz="1400" noProof="0" dirty="0" smtClean="0">
                          <a:solidFill>
                            <a:schemeClr val="tx1"/>
                          </a:solidFill>
                        </a:rPr>
                        <a:t>Biotrend</a:t>
                      </a:r>
                      <a:endParaRPr lang="fr-CH" sz="1400" noProof="0" dirty="0">
                        <a:solidFill>
                          <a:schemeClr val="tx1"/>
                        </a:solidFill>
                      </a:endParaRPr>
                    </a:p>
                  </a:txBody>
                  <a:tcPr>
                    <a:solidFill>
                      <a:schemeClr val="bg2">
                        <a:lumMod val="90000"/>
                      </a:schemeClr>
                    </a:solidFill>
                  </a:tcPr>
                </a:tc>
                <a:tc>
                  <a:txBody>
                    <a:bodyPr/>
                    <a:lstStyle/>
                    <a:p>
                      <a:r>
                        <a:rPr lang="fr-CH" sz="1400" noProof="0" dirty="0" smtClean="0"/>
                        <a:t>Lidl</a:t>
                      </a:r>
                      <a:endParaRPr lang="fr-CH" sz="1400" noProof="0" dirty="0"/>
                    </a:p>
                  </a:txBody>
                  <a:tcPr>
                    <a:solidFill>
                      <a:schemeClr val="bg2">
                        <a:lumMod val="90000"/>
                      </a:schemeClr>
                    </a:solidFill>
                  </a:tcPr>
                </a:tc>
                <a:tc>
                  <a:txBody>
                    <a:bodyPr/>
                    <a:lstStyle/>
                    <a:p>
                      <a:r>
                        <a:rPr lang="fr-CH" sz="1400" noProof="0" dirty="0" smtClean="0"/>
                        <a:t>Primeurs :</a:t>
                      </a:r>
                      <a:r>
                        <a:rPr lang="fr-CH" sz="1400" baseline="0" noProof="0" dirty="0" smtClean="0"/>
                        <a:t> </a:t>
                      </a:r>
                      <a:r>
                        <a:rPr lang="fr-CH" sz="1400" noProof="0" dirty="0" smtClean="0"/>
                        <a:t>Bio CH</a:t>
                      </a:r>
                    </a:p>
                    <a:p>
                      <a:r>
                        <a:rPr lang="fr-CH" sz="1400" noProof="0" dirty="0" smtClean="0"/>
                        <a:t>Autres : produits de marque avec le Bourgeon</a:t>
                      </a:r>
                      <a:endParaRPr lang="fr-CH" sz="1400" noProof="0" dirty="0"/>
                    </a:p>
                  </a:txBody>
                  <a:tcPr>
                    <a:solidFill>
                      <a:schemeClr val="bg2">
                        <a:lumMod val="90000"/>
                      </a:schemeClr>
                    </a:solidFill>
                  </a:tcPr>
                </a:tc>
                <a:tc>
                  <a:txBody>
                    <a:bodyPr/>
                    <a:lstStyle/>
                    <a:p>
                      <a:r>
                        <a:rPr lang="fr-CH" sz="1400" noProof="0" dirty="0" smtClean="0"/>
                        <a:t>OBio UE</a:t>
                      </a:r>
                    </a:p>
                  </a:txBody>
                  <a:tcPr>
                    <a:solidFill>
                      <a:schemeClr val="bg2">
                        <a:lumMod val="90000"/>
                      </a:schemeClr>
                    </a:solidFill>
                  </a:tcPr>
                </a:tc>
              </a:tr>
            </a:tbl>
          </a:graphicData>
        </a:graphic>
      </p:graphicFrame>
    </p:spTree>
    <p:extLst>
      <p:ext uri="{BB962C8B-B14F-4D97-AF65-F5344CB8AC3E}">
        <p14:creationId xmlns:p14="http://schemas.microsoft.com/office/powerpoint/2010/main" val="25963657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Labels et marques</a:t>
            </a:r>
            <a:endParaRPr lang="de-CH" dirty="0"/>
          </a:p>
        </p:txBody>
      </p:sp>
      <p:sp>
        <p:nvSpPr>
          <p:cNvPr id="3" name="Inhaltsplatzhalter 2"/>
          <p:cNvSpPr>
            <a:spLocks noGrp="1"/>
          </p:cNvSpPr>
          <p:nvPr>
            <p:ph idx="12"/>
          </p:nvPr>
        </p:nvSpPr>
        <p:spPr>
          <a:xfrm>
            <a:off x="621896" y="839332"/>
            <a:ext cx="7893454" cy="647854"/>
          </a:xfrm>
        </p:spPr>
        <p:txBody>
          <a:bodyPr>
            <a:noAutofit/>
          </a:bodyPr>
          <a:lstStyle/>
          <a:p>
            <a:pPr>
              <a:lnSpc>
                <a:spcPct val="80000"/>
              </a:lnSpc>
            </a:pPr>
            <a:r>
              <a:rPr lang="fr-CH" dirty="0"/>
              <a:t>Comparaison de labels et </a:t>
            </a:r>
            <a:r>
              <a:rPr lang="fr-CH" dirty="0" smtClean="0"/>
              <a:t>de marques </a:t>
            </a:r>
            <a:r>
              <a:rPr lang="fr-CH" dirty="0"/>
              <a:t>commerciales : </a:t>
            </a:r>
            <a:br>
              <a:rPr lang="fr-CH" dirty="0"/>
            </a:br>
            <a:r>
              <a:rPr lang="de-CH" dirty="0"/>
              <a:t>Transformation</a:t>
            </a:r>
          </a:p>
        </p:txBody>
      </p:sp>
      <p:sp>
        <p:nvSpPr>
          <p:cNvPr id="4" name="Inhaltsplatzhalter 3"/>
          <p:cNvSpPr>
            <a:spLocks noGrp="1"/>
          </p:cNvSpPr>
          <p:nvPr>
            <p:ph idx="14"/>
          </p:nvPr>
        </p:nvSpPr>
        <p:spPr/>
        <p:txBody>
          <a:bodyPr/>
          <a:lstStyle/>
          <a:p>
            <a:r>
              <a:rPr lang="de-CH" dirty="0" smtClean="0"/>
              <a:t>Source : </a:t>
            </a:r>
            <a:r>
              <a:rPr lang="de-CH" dirty="0"/>
              <a:t>Regula Bickel, </a:t>
            </a:r>
            <a:r>
              <a:rPr lang="de-CH" dirty="0" err="1" smtClean="0"/>
              <a:t>FiBL</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36</a:t>
            </a:fld>
            <a:endParaRPr lang="de-DE" altLang="de-DE" dirty="0" smtClean="0"/>
          </a:p>
        </p:txBody>
      </p:sp>
      <p:graphicFrame>
        <p:nvGraphicFramePr>
          <p:cNvPr id="8" name="Inhaltsplatzhalter 4"/>
          <p:cNvGraphicFramePr>
            <a:graphicFrameLocks noGrp="1"/>
          </p:cNvGraphicFramePr>
          <p:nvPr>
            <p:ph sz="quarter" idx="17"/>
            <p:extLst>
              <p:ext uri="{D42A27DB-BD31-4B8C-83A1-F6EECF244321}">
                <p14:modId xmlns:p14="http://schemas.microsoft.com/office/powerpoint/2010/main" val="1657942887"/>
              </p:ext>
            </p:extLst>
          </p:nvPr>
        </p:nvGraphicFramePr>
        <p:xfrm>
          <a:off x="628650" y="1543171"/>
          <a:ext cx="7995865" cy="4163322"/>
        </p:xfrm>
        <a:graphic>
          <a:graphicData uri="http://schemas.openxmlformats.org/drawingml/2006/table">
            <a:tbl>
              <a:tblPr firstRow="1" firstCol="1" bandRow="1">
                <a:tableStyleId>{F5AB1C69-6EDB-4FF4-983F-18BD219EF322}</a:tableStyleId>
              </a:tblPr>
              <a:tblGrid>
                <a:gridCol w="1711102"/>
                <a:gridCol w="1728192"/>
                <a:gridCol w="1800200"/>
                <a:gridCol w="2756371"/>
              </a:tblGrid>
              <a:tr h="569921">
                <a:tc>
                  <a:txBody>
                    <a:bodyPr/>
                    <a:lstStyle/>
                    <a:p>
                      <a:r>
                        <a:rPr lang="fr-CH" sz="1400" noProof="0" dirty="0" smtClean="0">
                          <a:solidFill>
                            <a:schemeClr val="tx1"/>
                          </a:solidFill>
                        </a:rPr>
                        <a:t>État en 2017</a:t>
                      </a:r>
                    </a:p>
                  </a:txBody>
                  <a:tcPr>
                    <a:solidFill>
                      <a:schemeClr val="bg2">
                        <a:lumMod val="75000"/>
                      </a:schemeClr>
                    </a:solidFill>
                  </a:tcPr>
                </a:tc>
                <a:tc>
                  <a:txBody>
                    <a:bodyPr/>
                    <a:lstStyle/>
                    <a:p>
                      <a:pPr algn="l"/>
                      <a:r>
                        <a:rPr lang="fr-CH" sz="1400" noProof="0" dirty="0" smtClean="0">
                          <a:solidFill>
                            <a:schemeClr val="tx1"/>
                          </a:solidFill>
                        </a:rPr>
                        <a:t>Additifs autorisés</a:t>
                      </a:r>
                      <a:endParaRPr lang="fr-CH" sz="1400" noProof="0" dirty="0">
                        <a:solidFill>
                          <a:schemeClr val="tx1"/>
                        </a:solidFill>
                      </a:endParaRPr>
                    </a:p>
                  </a:txBody>
                  <a:tcPr>
                    <a:solidFill>
                      <a:schemeClr val="bg2">
                        <a:lumMod val="75000"/>
                      </a:schemeClr>
                    </a:solidFill>
                  </a:tcPr>
                </a:tc>
                <a:tc>
                  <a:txBody>
                    <a:bodyPr/>
                    <a:lstStyle/>
                    <a:p>
                      <a:pPr algn="l"/>
                      <a:r>
                        <a:rPr lang="fr-CH" sz="1400" noProof="0" dirty="0" smtClean="0">
                          <a:solidFill>
                            <a:schemeClr val="tx1"/>
                          </a:solidFill>
                        </a:rPr>
                        <a:t>Restrictions dans les procédés</a:t>
                      </a:r>
                      <a:endParaRPr lang="fr-CH" sz="1400" noProof="0" dirty="0">
                        <a:solidFill>
                          <a:schemeClr val="tx1"/>
                        </a:solidFill>
                      </a:endParaRPr>
                    </a:p>
                  </a:txBody>
                  <a:tcPr>
                    <a:solidFill>
                      <a:schemeClr val="bg2">
                        <a:lumMod val="75000"/>
                      </a:schemeClr>
                    </a:solidFill>
                  </a:tcPr>
                </a:tc>
                <a:tc>
                  <a:txBody>
                    <a:bodyPr/>
                    <a:lstStyle/>
                    <a:p>
                      <a:r>
                        <a:rPr lang="fr-CH" sz="1400" noProof="0" dirty="0" smtClean="0">
                          <a:solidFill>
                            <a:schemeClr val="tx1"/>
                          </a:solidFill>
                        </a:rPr>
                        <a:t>Restrictions</a:t>
                      </a:r>
                      <a:endParaRPr lang="fr-CH" sz="1400" noProof="0" dirty="0">
                        <a:solidFill>
                          <a:schemeClr val="tx1"/>
                        </a:solidFill>
                      </a:endParaRPr>
                    </a:p>
                  </a:txBody>
                  <a:tcPr>
                    <a:solidFill>
                      <a:schemeClr val="bg2">
                        <a:lumMod val="75000"/>
                      </a:schemeClr>
                    </a:solidFill>
                  </a:tcPr>
                </a:tc>
              </a:tr>
              <a:tr h="362419">
                <a:tc>
                  <a:txBody>
                    <a:bodyPr/>
                    <a:lstStyle/>
                    <a:p>
                      <a:r>
                        <a:rPr lang="fr-CH" sz="1400" b="1" noProof="0" dirty="0" smtClean="0">
                          <a:solidFill>
                            <a:schemeClr val="tx1"/>
                          </a:solidFill>
                        </a:rPr>
                        <a:t>Demeter</a:t>
                      </a:r>
                      <a:endParaRPr lang="fr-CH" sz="1400" b="1" noProof="0" dirty="0">
                        <a:solidFill>
                          <a:schemeClr val="tx1"/>
                        </a:solidFill>
                      </a:endParaRPr>
                    </a:p>
                  </a:txBody>
                  <a:tcPr>
                    <a:solidFill>
                      <a:schemeClr val="bg2">
                        <a:lumMod val="90000"/>
                      </a:schemeClr>
                    </a:solidFill>
                  </a:tcPr>
                </a:tc>
                <a:tc>
                  <a:txBody>
                    <a:bodyPr/>
                    <a:lstStyle/>
                    <a:p>
                      <a:pPr lvl="1" algn="r"/>
                      <a:r>
                        <a:rPr lang="fr-CH" sz="1400" noProof="0" dirty="0" smtClean="0"/>
                        <a:t>9</a:t>
                      </a:r>
                      <a:endParaRPr lang="fr-CH" sz="1400" noProof="0" dirty="0"/>
                    </a:p>
                  </a:txBody>
                  <a:tcPr marR="774000">
                    <a:solidFill>
                      <a:schemeClr val="bg2">
                        <a:lumMod val="90000"/>
                      </a:schemeClr>
                    </a:solidFill>
                  </a:tcPr>
                </a:tc>
                <a:tc>
                  <a:txBody>
                    <a:bodyPr/>
                    <a:lstStyle/>
                    <a:p>
                      <a:pPr algn="ctr"/>
                      <a:r>
                        <a:rPr lang="fr-CH" sz="1400" noProof="0" dirty="0" smtClean="0"/>
                        <a:t>Oui</a:t>
                      </a:r>
                      <a:endParaRPr lang="fr-CH" sz="1400" noProof="0" dirty="0"/>
                    </a:p>
                  </a:txBody>
                  <a:tcPr>
                    <a:solidFill>
                      <a:schemeClr val="bg2">
                        <a:lumMod val="90000"/>
                      </a:schemeClr>
                    </a:solidFill>
                  </a:tcPr>
                </a:tc>
                <a:tc>
                  <a:txBody>
                    <a:bodyPr/>
                    <a:lstStyle/>
                    <a:p>
                      <a:pPr algn="ctr"/>
                      <a:r>
                        <a:rPr lang="fr-CH" sz="1400" noProof="0" dirty="0" smtClean="0"/>
                        <a:t>Directives spécifiques produits</a:t>
                      </a:r>
                      <a:endParaRPr lang="fr-CH" sz="1400" noProof="0" dirty="0"/>
                    </a:p>
                  </a:txBody>
                  <a:tcPr>
                    <a:solidFill>
                      <a:schemeClr val="bg2">
                        <a:lumMod val="90000"/>
                      </a:schemeClr>
                    </a:solidFill>
                  </a:tcPr>
                </a:tc>
              </a:tr>
              <a:tr h="5699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H" sz="1400" b="1" noProof="0" dirty="0" smtClean="0">
                          <a:solidFill>
                            <a:schemeClr val="tx1"/>
                          </a:solidFill>
                        </a:rPr>
                        <a:t>Bourgeon Bio /</a:t>
                      </a:r>
                      <a:br>
                        <a:rPr lang="fr-CH" sz="1400" b="1" noProof="0" dirty="0" smtClean="0">
                          <a:solidFill>
                            <a:schemeClr val="tx1"/>
                          </a:solidFill>
                        </a:rPr>
                      </a:br>
                      <a:r>
                        <a:rPr lang="fr-CH" sz="1400" b="1" noProof="0" dirty="0" smtClean="0">
                          <a:solidFill>
                            <a:schemeClr val="tx1"/>
                          </a:solidFill>
                        </a:rPr>
                        <a:t>Bio Suisse</a:t>
                      </a:r>
                    </a:p>
                  </a:txBody>
                  <a:tcPr>
                    <a:solidFill>
                      <a:schemeClr val="bg2">
                        <a:lumMod val="90000"/>
                      </a:schemeClr>
                    </a:solidFill>
                  </a:tcPr>
                </a:tc>
                <a:tc>
                  <a:txBody>
                    <a:bodyPr/>
                    <a:lstStyle/>
                    <a:p>
                      <a:pPr lvl="1" algn="r"/>
                      <a:r>
                        <a:rPr lang="fr-CH" sz="1400" noProof="0" dirty="0" smtClean="0"/>
                        <a:t>34</a:t>
                      </a:r>
                      <a:endParaRPr lang="fr-CH" sz="1400" noProof="0" dirty="0"/>
                    </a:p>
                  </a:txBody>
                  <a:tcPr marR="774000">
                    <a:solidFill>
                      <a:schemeClr val="bg2">
                        <a:lumMod val="90000"/>
                      </a:schemeClr>
                    </a:solidFill>
                  </a:tcPr>
                </a:tc>
                <a:tc>
                  <a:txBody>
                    <a:bodyPr/>
                    <a:lstStyle/>
                    <a:p>
                      <a:pPr algn="ctr"/>
                      <a:r>
                        <a:rPr lang="fr-CH" sz="1400" noProof="0" dirty="0" smtClean="0"/>
                        <a:t>Oui</a:t>
                      </a:r>
                      <a:endParaRPr lang="fr-CH" sz="1400" noProof="0" dirty="0"/>
                    </a:p>
                  </a:txBody>
                  <a:tcPr>
                    <a:solidFill>
                      <a:schemeClr val="bg2">
                        <a:lumMod val="90000"/>
                      </a:schemeClr>
                    </a:solidFill>
                  </a:tcPr>
                </a:tc>
                <a:tc>
                  <a:txBody>
                    <a:bodyPr/>
                    <a:lstStyle/>
                    <a:p>
                      <a:pPr algn="ctr"/>
                      <a:r>
                        <a:rPr lang="fr-CH" sz="1400" noProof="0" dirty="0" smtClean="0"/>
                        <a:t>Directives spécifiques produits</a:t>
                      </a:r>
                      <a:endParaRPr lang="fr-CH" sz="1400" noProof="0" dirty="0"/>
                    </a:p>
                  </a:txBody>
                  <a:tcPr>
                    <a:solidFill>
                      <a:schemeClr val="bg2">
                        <a:lumMod val="90000"/>
                      </a:schemeClr>
                    </a:solidFill>
                  </a:tcPr>
                </a:tc>
              </a:tr>
              <a:tr h="380493">
                <a:tc>
                  <a:txBody>
                    <a:bodyPr/>
                    <a:lstStyle/>
                    <a:p>
                      <a:r>
                        <a:rPr lang="fr-CH" sz="1400" b="1" noProof="0" dirty="0" smtClean="0">
                          <a:solidFill>
                            <a:schemeClr val="tx1"/>
                          </a:solidFill>
                        </a:rPr>
                        <a:t>Naturaplan</a:t>
                      </a:r>
                      <a:endParaRPr lang="fr-CH" sz="1400" b="1" noProof="0" dirty="0">
                        <a:solidFill>
                          <a:schemeClr val="tx1"/>
                        </a:solidFill>
                      </a:endParaRPr>
                    </a:p>
                  </a:txBody>
                  <a:tcPr>
                    <a:solidFill>
                      <a:schemeClr val="bg2">
                        <a:lumMod val="90000"/>
                      </a:schemeClr>
                    </a:solidFill>
                  </a:tcPr>
                </a:tc>
                <a:tc>
                  <a:txBody>
                    <a:bodyPr/>
                    <a:lstStyle/>
                    <a:p>
                      <a:pPr marL="342900" marR="0" lvl="1" indent="0" algn="r" defTabSz="457200" rtl="0" eaLnBrk="1" fontAlgn="auto" latinLnBrk="0" hangingPunct="1">
                        <a:lnSpc>
                          <a:spcPct val="100000"/>
                        </a:lnSpc>
                        <a:spcBef>
                          <a:spcPts val="0"/>
                        </a:spcBef>
                        <a:spcAft>
                          <a:spcPts val="0"/>
                        </a:spcAft>
                        <a:buClrTx/>
                        <a:buSzTx/>
                        <a:buFontTx/>
                        <a:buNone/>
                        <a:tabLst/>
                        <a:defRPr/>
                      </a:pPr>
                      <a:r>
                        <a:rPr lang="fr-CH" sz="1400" noProof="0" dirty="0" smtClean="0"/>
                        <a:t>34</a:t>
                      </a:r>
                    </a:p>
                  </a:txBody>
                  <a:tcPr marR="774000">
                    <a:solidFill>
                      <a:schemeClr val="bg2">
                        <a:lumMod val="90000"/>
                      </a:schemeClr>
                    </a:solidFill>
                  </a:tcPr>
                </a:tc>
                <a:tc>
                  <a:txBody>
                    <a:bodyPr/>
                    <a:lstStyle/>
                    <a:p>
                      <a:pPr algn="ctr"/>
                      <a:r>
                        <a:rPr lang="fr-CH" sz="1400" noProof="0" dirty="0" smtClean="0"/>
                        <a:t>Oui</a:t>
                      </a:r>
                      <a:endParaRPr lang="fr-CH" sz="1400" noProof="0" dirty="0"/>
                    </a:p>
                  </a:txBody>
                  <a:tcPr>
                    <a:solidFill>
                      <a:schemeClr val="bg2">
                        <a:lumMod val="90000"/>
                      </a:schemeClr>
                    </a:solidFill>
                  </a:tcPr>
                </a:tc>
                <a:tc>
                  <a:txBody>
                    <a:bodyPr/>
                    <a:lstStyle/>
                    <a:p>
                      <a:pPr algn="ctr"/>
                      <a:r>
                        <a:rPr lang="fr-CH" sz="1400" noProof="0" dirty="0" smtClean="0"/>
                        <a:t>Directives spécifiques produits</a:t>
                      </a:r>
                      <a:endParaRPr lang="fr-CH" sz="1400" noProof="0" dirty="0"/>
                    </a:p>
                  </a:txBody>
                  <a:tcPr>
                    <a:solidFill>
                      <a:schemeClr val="bg2">
                        <a:lumMod val="90000"/>
                      </a:schemeClr>
                    </a:solidFill>
                  </a:tcPr>
                </a:tc>
              </a:tr>
              <a:tr h="380493">
                <a:tc>
                  <a:txBody>
                    <a:bodyPr/>
                    <a:lstStyle/>
                    <a:p>
                      <a:r>
                        <a:rPr lang="fr-CH" sz="1400" b="1" noProof="0" dirty="0" smtClean="0">
                          <a:solidFill>
                            <a:schemeClr val="tx1"/>
                          </a:solidFill>
                        </a:rPr>
                        <a:t>Bio Natur plus</a:t>
                      </a:r>
                      <a:endParaRPr lang="fr-CH" sz="1400" b="1" noProof="0" dirty="0">
                        <a:solidFill>
                          <a:schemeClr val="tx1"/>
                        </a:solidFill>
                      </a:endParaRPr>
                    </a:p>
                  </a:txBody>
                  <a:tcPr>
                    <a:solidFill>
                      <a:schemeClr val="bg2">
                        <a:lumMod val="90000"/>
                      </a:schemeClr>
                    </a:solidFill>
                  </a:tcPr>
                </a:tc>
                <a:tc>
                  <a:txBody>
                    <a:bodyPr/>
                    <a:lstStyle/>
                    <a:p>
                      <a:pPr lvl="1" algn="r"/>
                      <a:r>
                        <a:rPr lang="fr-CH" sz="1400" noProof="0" dirty="0" smtClean="0"/>
                        <a:t>35</a:t>
                      </a:r>
                      <a:endParaRPr lang="fr-CH" sz="1400" noProof="0" dirty="0"/>
                    </a:p>
                  </a:txBody>
                  <a:tcPr marR="774000">
                    <a:solidFill>
                      <a:schemeClr val="bg2">
                        <a:lumMod val="90000"/>
                      </a:schemeClr>
                    </a:solidFill>
                  </a:tcPr>
                </a:tc>
                <a:tc>
                  <a:txBody>
                    <a:bodyPr/>
                    <a:lstStyle/>
                    <a:p>
                      <a:pPr algn="ctr"/>
                      <a:r>
                        <a:rPr lang="fr-CH" sz="1400" noProof="0" dirty="0" smtClean="0"/>
                        <a:t>Oui</a:t>
                      </a:r>
                      <a:endParaRPr lang="fr-CH" sz="1400" noProof="0" dirty="0"/>
                    </a:p>
                  </a:txBody>
                  <a:tcPr>
                    <a:solidFill>
                      <a:schemeClr val="bg2">
                        <a:lumMod val="90000"/>
                      </a:schemeClr>
                    </a:solidFill>
                  </a:tcPr>
                </a:tc>
                <a:tc>
                  <a:txBody>
                    <a:bodyPr/>
                    <a:lstStyle/>
                    <a:p>
                      <a:pPr algn="ctr"/>
                      <a:r>
                        <a:rPr lang="fr-CH" sz="1400" noProof="0" dirty="0" smtClean="0"/>
                        <a:t>Directives spécifiques produits</a:t>
                      </a:r>
                      <a:endParaRPr lang="fr-CH" sz="1400" noProof="0" dirty="0"/>
                    </a:p>
                  </a:txBody>
                  <a:tcPr>
                    <a:solidFill>
                      <a:schemeClr val="bg2">
                        <a:lumMod val="90000"/>
                      </a:schemeClr>
                    </a:solidFill>
                  </a:tcPr>
                </a:tc>
              </a:tr>
              <a:tr h="380015">
                <a:tc>
                  <a:txBody>
                    <a:bodyPr/>
                    <a:lstStyle/>
                    <a:p>
                      <a:r>
                        <a:rPr lang="fr-CH" sz="1400" b="1" noProof="0" dirty="0" smtClean="0">
                          <a:solidFill>
                            <a:schemeClr val="tx1"/>
                          </a:solidFill>
                        </a:rPr>
                        <a:t>M-Bio</a:t>
                      </a:r>
                      <a:endParaRPr lang="fr-CH" sz="1400" b="1" noProof="0" dirty="0">
                        <a:solidFill>
                          <a:schemeClr val="tx1"/>
                        </a:solidFill>
                      </a:endParaRPr>
                    </a:p>
                  </a:txBody>
                  <a:tcPr>
                    <a:solidFill>
                      <a:schemeClr val="bg2">
                        <a:lumMod val="90000"/>
                      </a:schemeClr>
                    </a:solidFill>
                  </a:tcPr>
                </a:tc>
                <a:tc>
                  <a:txBody>
                    <a:bodyPr/>
                    <a:lstStyle/>
                    <a:p>
                      <a:pPr lvl="1" algn="r"/>
                      <a:r>
                        <a:rPr lang="fr-CH" sz="1400" noProof="0" dirty="0" smtClean="0"/>
                        <a:t>53</a:t>
                      </a:r>
                      <a:endParaRPr lang="fr-CH" sz="1400" noProof="0" dirty="0"/>
                    </a:p>
                  </a:txBody>
                  <a:tcPr marR="774000">
                    <a:solidFill>
                      <a:schemeClr val="bg2">
                        <a:lumMod val="90000"/>
                      </a:schemeClr>
                    </a:solidFill>
                  </a:tcPr>
                </a:tc>
                <a:tc>
                  <a:txBody>
                    <a:bodyPr/>
                    <a:lstStyle/>
                    <a:p>
                      <a:pPr algn="ctr"/>
                      <a:r>
                        <a:rPr lang="fr-CH" sz="1400" noProof="0" dirty="0" smtClean="0"/>
                        <a:t>Non</a:t>
                      </a:r>
                      <a:endParaRPr lang="fr-CH" sz="1400" noProof="0" dirty="0"/>
                    </a:p>
                  </a:txBody>
                  <a:tcPr>
                    <a:solidFill>
                      <a:schemeClr val="bg2">
                        <a:lumMod val="9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H" sz="1400" noProof="0" dirty="0" smtClean="0"/>
                        <a:t>Non</a:t>
                      </a:r>
                    </a:p>
                  </a:txBody>
                  <a:tcPr>
                    <a:solidFill>
                      <a:schemeClr val="bg2">
                        <a:lumMod val="90000"/>
                      </a:schemeClr>
                    </a:solidFill>
                  </a:tcPr>
                </a:tc>
              </a:tr>
              <a:tr h="380015">
                <a:tc>
                  <a:txBody>
                    <a:bodyPr/>
                    <a:lstStyle/>
                    <a:p>
                      <a:r>
                        <a:rPr lang="fr-CH" sz="1400" b="1" noProof="0" dirty="0" smtClean="0">
                          <a:solidFill>
                            <a:schemeClr val="tx1"/>
                          </a:solidFill>
                        </a:rPr>
                        <a:t>Alnatura</a:t>
                      </a:r>
                      <a:endParaRPr lang="fr-CH" sz="1400" b="1" noProof="0" dirty="0">
                        <a:solidFill>
                          <a:schemeClr val="tx1"/>
                        </a:solidFill>
                      </a:endParaRPr>
                    </a:p>
                  </a:txBody>
                  <a:tcPr>
                    <a:solidFill>
                      <a:schemeClr val="bg2">
                        <a:lumMod val="90000"/>
                      </a:schemeClr>
                    </a:solidFill>
                  </a:tcPr>
                </a:tc>
                <a:tc>
                  <a:txBody>
                    <a:bodyPr/>
                    <a:lstStyle/>
                    <a:p>
                      <a:pPr marL="342900" marR="0" lvl="1" indent="0" algn="r" defTabSz="685800" rtl="0" eaLnBrk="1" fontAlgn="auto" latinLnBrk="0" hangingPunct="1">
                        <a:lnSpc>
                          <a:spcPct val="100000"/>
                        </a:lnSpc>
                        <a:spcBef>
                          <a:spcPts val="0"/>
                        </a:spcBef>
                        <a:spcAft>
                          <a:spcPts val="0"/>
                        </a:spcAft>
                        <a:buClrTx/>
                        <a:buSzTx/>
                        <a:buFontTx/>
                        <a:buNone/>
                        <a:tabLst/>
                        <a:defRPr/>
                      </a:pPr>
                      <a:r>
                        <a:rPr lang="fr-CH" sz="1400" noProof="0" dirty="0" smtClean="0"/>
                        <a:t>53</a:t>
                      </a:r>
                    </a:p>
                  </a:txBody>
                  <a:tcPr marR="774000">
                    <a:solidFill>
                      <a:schemeClr val="bg2">
                        <a:lumMod val="90000"/>
                      </a:schemeClr>
                    </a:solidFill>
                  </a:tcPr>
                </a:tc>
                <a:tc>
                  <a:txBody>
                    <a:bodyPr/>
                    <a:lstStyle/>
                    <a:p>
                      <a:pPr algn="ctr"/>
                      <a:r>
                        <a:rPr lang="fr-CH" sz="1400" noProof="0" dirty="0" smtClean="0"/>
                        <a:t>Oui / Non</a:t>
                      </a:r>
                      <a:endParaRPr lang="fr-CH" sz="1400" noProof="0" dirty="0"/>
                    </a:p>
                  </a:txBody>
                  <a:tcPr>
                    <a:solidFill>
                      <a:schemeClr val="bg2">
                        <a:lumMod val="90000"/>
                      </a:schemeClr>
                    </a:solidFill>
                  </a:tcPr>
                </a:tc>
                <a:tc>
                  <a:txBody>
                    <a:bodyPr/>
                    <a:lstStyle/>
                    <a:p>
                      <a:pPr algn="ctr"/>
                      <a:r>
                        <a:rPr lang="fr-CH" sz="1400" noProof="0" dirty="0" smtClean="0"/>
                        <a:t>Oui / Non</a:t>
                      </a:r>
                      <a:endParaRPr lang="fr-CH" sz="1400" noProof="0" dirty="0"/>
                    </a:p>
                  </a:txBody>
                  <a:tcPr>
                    <a:solidFill>
                      <a:schemeClr val="bg2">
                        <a:lumMod val="90000"/>
                      </a:schemeClr>
                    </a:solidFill>
                  </a:tcPr>
                </a:tc>
              </a:tr>
              <a:tr h="380015">
                <a:tc>
                  <a:txBody>
                    <a:bodyPr/>
                    <a:lstStyle/>
                    <a:p>
                      <a:r>
                        <a:rPr lang="fr-CH" sz="1400" b="1" noProof="0" dirty="0" smtClean="0">
                          <a:solidFill>
                            <a:schemeClr val="tx1"/>
                          </a:solidFill>
                        </a:rPr>
                        <a:t>Natur pur</a:t>
                      </a:r>
                      <a:endParaRPr lang="fr-CH" sz="1400" b="1" noProof="0" dirty="0">
                        <a:solidFill>
                          <a:schemeClr val="tx1"/>
                        </a:solidFill>
                      </a:endParaRPr>
                    </a:p>
                  </a:txBody>
                  <a:tcPr>
                    <a:solidFill>
                      <a:schemeClr val="bg2">
                        <a:lumMod val="90000"/>
                      </a:schemeClr>
                    </a:solidFill>
                  </a:tcPr>
                </a:tc>
                <a:tc>
                  <a:txBody>
                    <a:bodyPr/>
                    <a:lstStyle/>
                    <a:p>
                      <a:pPr marL="342900" marR="0" lvl="1" indent="0" algn="r" defTabSz="685800" rtl="0" eaLnBrk="1" fontAlgn="auto" latinLnBrk="0" hangingPunct="1">
                        <a:lnSpc>
                          <a:spcPct val="100000"/>
                        </a:lnSpc>
                        <a:spcBef>
                          <a:spcPts val="0"/>
                        </a:spcBef>
                        <a:spcAft>
                          <a:spcPts val="0"/>
                        </a:spcAft>
                        <a:buClrTx/>
                        <a:buSzTx/>
                        <a:buFontTx/>
                        <a:buNone/>
                        <a:tabLst/>
                        <a:defRPr/>
                      </a:pPr>
                      <a:r>
                        <a:rPr lang="fr-CH" sz="1400" noProof="0" dirty="0" smtClean="0"/>
                        <a:t>53</a:t>
                      </a:r>
                    </a:p>
                  </a:txBody>
                  <a:tcPr marR="774000">
                    <a:solidFill>
                      <a:schemeClr val="bg2">
                        <a:lumMod val="90000"/>
                      </a:schemeClr>
                    </a:solidFill>
                  </a:tcPr>
                </a:tc>
                <a:tc>
                  <a:txBody>
                    <a:bodyPr/>
                    <a:lstStyle/>
                    <a:p>
                      <a:pPr algn="ctr"/>
                      <a:r>
                        <a:rPr lang="fr-CH" sz="1400" noProof="0" dirty="0" smtClean="0"/>
                        <a:t>Non</a:t>
                      </a:r>
                      <a:endParaRPr lang="fr-CH" sz="1400" noProof="0" dirty="0"/>
                    </a:p>
                  </a:txBody>
                  <a:tcPr>
                    <a:solidFill>
                      <a:schemeClr val="bg2">
                        <a:lumMod val="90000"/>
                      </a:schemeClr>
                    </a:solidFill>
                  </a:tcPr>
                </a:tc>
                <a:tc>
                  <a:txBody>
                    <a:bodyPr/>
                    <a:lstStyle/>
                    <a:p>
                      <a:pPr algn="ctr"/>
                      <a:r>
                        <a:rPr lang="fr-CH" sz="1400" noProof="0" dirty="0" smtClean="0"/>
                        <a:t>Non</a:t>
                      </a:r>
                      <a:endParaRPr lang="fr-CH" sz="1400" noProof="0" dirty="0"/>
                    </a:p>
                  </a:txBody>
                  <a:tcPr>
                    <a:solidFill>
                      <a:schemeClr val="bg2">
                        <a:lumMod val="90000"/>
                      </a:schemeClr>
                    </a:solidFill>
                  </a:tcPr>
                </a:tc>
              </a:tr>
              <a:tr h="380015">
                <a:tc>
                  <a:txBody>
                    <a:bodyPr/>
                    <a:lstStyle/>
                    <a:p>
                      <a:r>
                        <a:rPr lang="fr-CH" sz="1400" b="1" noProof="0" dirty="0" smtClean="0">
                          <a:solidFill>
                            <a:schemeClr val="tx1"/>
                          </a:solidFill>
                        </a:rPr>
                        <a:t>Natur aktiv</a:t>
                      </a:r>
                      <a:endParaRPr lang="fr-CH" sz="1400" b="1" noProof="0" dirty="0">
                        <a:solidFill>
                          <a:schemeClr val="tx1"/>
                        </a:solidFill>
                      </a:endParaRPr>
                    </a:p>
                  </a:txBody>
                  <a:tcPr>
                    <a:solidFill>
                      <a:schemeClr val="bg2">
                        <a:lumMod val="90000"/>
                      </a:schemeClr>
                    </a:solidFill>
                  </a:tcPr>
                </a:tc>
                <a:tc>
                  <a:txBody>
                    <a:bodyPr/>
                    <a:lstStyle/>
                    <a:p>
                      <a:pPr marL="342900" marR="0" lvl="1" indent="0" algn="r" defTabSz="685800" rtl="0" eaLnBrk="1" fontAlgn="auto" latinLnBrk="0" hangingPunct="1">
                        <a:lnSpc>
                          <a:spcPct val="100000"/>
                        </a:lnSpc>
                        <a:spcBef>
                          <a:spcPts val="0"/>
                        </a:spcBef>
                        <a:spcAft>
                          <a:spcPts val="0"/>
                        </a:spcAft>
                        <a:buClrTx/>
                        <a:buSzTx/>
                        <a:buFontTx/>
                        <a:buNone/>
                        <a:tabLst/>
                        <a:defRPr/>
                      </a:pPr>
                      <a:r>
                        <a:rPr lang="fr-CH" sz="1400" noProof="0" dirty="0" smtClean="0"/>
                        <a:t>53</a:t>
                      </a:r>
                    </a:p>
                  </a:txBody>
                  <a:tcPr marR="774000">
                    <a:solidFill>
                      <a:schemeClr val="bg2">
                        <a:lumMod val="90000"/>
                      </a:schemeClr>
                    </a:solidFill>
                  </a:tcPr>
                </a:tc>
                <a:tc>
                  <a:txBody>
                    <a:bodyPr/>
                    <a:lstStyle/>
                    <a:p>
                      <a:pPr algn="ctr"/>
                      <a:r>
                        <a:rPr lang="fr-CH" sz="1400" noProof="0" dirty="0" smtClean="0"/>
                        <a:t>Non</a:t>
                      </a:r>
                      <a:endParaRPr lang="fr-CH" sz="1400" noProof="0" dirty="0"/>
                    </a:p>
                  </a:txBody>
                  <a:tcPr>
                    <a:solidFill>
                      <a:schemeClr val="bg2">
                        <a:lumMod val="90000"/>
                      </a:schemeClr>
                    </a:solidFill>
                  </a:tcPr>
                </a:tc>
                <a:tc>
                  <a:txBody>
                    <a:bodyPr/>
                    <a:lstStyle/>
                    <a:p>
                      <a:pPr algn="ctr"/>
                      <a:r>
                        <a:rPr lang="fr-CH" sz="1400" noProof="0" dirty="0" smtClean="0"/>
                        <a:t>Non</a:t>
                      </a:r>
                      <a:endParaRPr lang="fr-CH" sz="1400" noProof="0" dirty="0"/>
                    </a:p>
                  </a:txBody>
                  <a:tcPr>
                    <a:solidFill>
                      <a:schemeClr val="bg2">
                        <a:lumMod val="90000"/>
                      </a:schemeClr>
                    </a:solidFill>
                  </a:tcPr>
                </a:tc>
              </a:tr>
              <a:tr h="380015">
                <a:tc>
                  <a:txBody>
                    <a:bodyPr/>
                    <a:lstStyle/>
                    <a:p>
                      <a:r>
                        <a:rPr lang="fr-CH" sz="1400" b="1" noProof="0" dirty="0" smtClean="0">
                          <a:solidFill>
                            <a:schemeClr val="tx1"/>
                          </a:solidFill>
                        </a:rPr>
                        <a:t>Biotrend</a:t>
                      </a:r>
                      <a:endParaRPr lang="fr-CH" sz="1400" b="1" noProof="0" dirty="0">
                        <a:solidFill>
                          <a:schemeClr val="tx1"/>
                        </a:solidFill>
                      </a:endParaRPr>
                    </a:p>
                  </a:txBody>
                  <a:tcPr>
                    <a:solidFill>
                      <a:schemeClr val="bg2">
                        <a:lumMod val="90000"/>
                      </a:schemeClr>
                    </a:solidFill>
                  </a:tcPr>
                </a:tc>
                <a:tc>
                  <a:txBody>
                    <a:bodyPr/>
                    <a:lstStyle/>
                    <a:p>
                      <a:pPr marL="342900" marR="0" lvl="1" indent="0" algn="r" defTabSz="685800" rtl="0" eaLnBrk="1" fontAlgn="auto" latinLnBrk="0" hangingPunct="1">
                        <a:lnSpc>
                          <a:spcPct val="100000"/>
                        </a:lnSpc>
                        <a:spcBef>
                          <a:spcPts val="0"/>
                        </a:spcBef>
                        <a:spcAft>
                          <a:spcPts val="0"/>
                        </a:spcAft>
                        <a:buClrTx/>
                        <a:buSzTx/>
                        <a:buFontTx/>
                        <a:buNone/>
                        <a:tabLst/>
                        <a:defRPr/>
                      </a:pPr>
                      <a:r>
                        <a:rPr lang="fr-CH" sz="1400" noProof="0" dirty="0" smtClean="0"/>
                        <a:t>53</a:t>
                      </a:r>
                    </a:p>
                  </a:txBody>
                  <a:tcPr marR="774000">
                    <a:solidFill>
                      <a:schemeClr val="bg2">
                        <a:lumMod val="90000"/>
                      </a:schemeClr>
                    </a:solidFill>
                  </a:tcPr>
                </a:tc>
                <a:tc>
                  <a:txBody>
                    <a:bodyPr/>
                    <a:lstStyle/>
                    <a:p>
                      <a:pPr algn="ctr"/>
                      <a:r>
                        <a:rPr lang="fr-CH" sz="1400" noProof="0" dirty="0" smtClean="0"/>
                        <a:t>Non</a:t>
                      </a:r>
                    </a:p>
                  </a:txBody>
                  <a:tcPr>
                    <a:solidFill>
                      <a:schemeClr val="bg2">
                        <a:lumMod val="90000"/>
                      </a:schemeClr>
                    </a:solidFill>
                  </a:tcPr>
                </a:tc>
                <a:tc>
                  <a:txBody>
                    <a:bodyPr/>
                    <a:lstStyle/>
                    <a:p>
                      <a:pPr algn="ctr"/>
                      <a:r>
                        <a:rPr lang="fr-CH" sz="1400" noProof="0" dirty="0" smtClean="0"/>
                        <a:t>Non</a:t>
                      </a:r>
                      <a:endParaRPr lang="fr-CH" sz="1400" noProof="0" dirty="0"/>
                    </a:p>
                  </a:txBody>
                  <a:tcPr>
                    <a:solidFill>
                      <a:schemeClr val="bg2">
                        <a:lumMod val="90000"/>
                      </a:schemeClr>
                    </a:solidFill>
                  </a:tcPr>
                </a:tc>
              </a:tr>
            </a:tbl>
          </a:graphicData>
        </a:graphic>
      </p:graphicFrame>
    </p:spTree>
    <p:extLst>
      <p:ext uri="{BB962C8B-B14F-4D97-AF65-F5344CB8AC3E}">
        <p14:creationId xmlns:p14="http://schemas.microsoft.com/office/powerpoint/2010/main" val="1740991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La qualité des denrées alimentaires biologiques</a:t>
            </a:r>
            <a:endParaRPr lang="fr-CH" dirty="0"/>
          </a:p>
        </p:txBody>
      </p:sp>
      <p:sp>
        <p:nvSpPr>
          <p:cNvPr id="3" name="Inhaltsplatzhalter 2"/>
          <p:cNvSpPr>
            <a:spLocks noGrp="1"/>
          </p:cNvSpPr>
          <p:nvPr>
            <p:ph idx="12"/>
          </p:nvPr>
        </p:nvSpPr>
        <p:spPr/>
        <p:txBody>
          <a:bodyPr/>
          <a:lstStyle/>
          <a:p>
            <a:r>
              <a:rPr lang="fr-CH" dirty="0" smtClean="0"/>
              <a:t>Les produits bio sont-ils plus sains ?</a:t>
            </a:r>
            <a:endParaRPr lang="fr-CH" dirty="0"/>
          </a:p>
        </p:txBody>
      </p:sp>
      <p:sp>
        <p:nvSpPr>
          <p:cNvPr id="4" name="Inhaltsplatzhalter 3"/>
          <p:cNvSpPr>
            <a:spLocks noGrp="1"/>
          </p:cNvSpPr>
          <p:nvPr>
            <p:ph idx="14"/>
          </p:nvPr>
        </p:nvSpPr>
        <p:spPr/>
        <p:txBody>
          <a:bodyPr/>
          <a:lstStyle/>
          <a:p>
            <a:r>
              <a:rPr lang="de-CH" dirty="0" smtClean="0"/>
              <a:t>Source : </a:t>
            </a:r>
            <a:r>
              <a:rPr lang="fr-CH" dirty="0" smtClean="0"/>
              <a:t>Durabilité et qualité des aliments biologiques</a:t>
            </a:r>
            <a:r>
              <a:rPr lang="de-CH" dirty="0" smtClean="0"/>
              <a:t>, </a:t>
            </a:r>
            <a:r>
              <a:rPr lang="de-CH" dirty="0"/>
              <a:t>Bickel </a:t>
            </a:r>
            <a:r>
              <a:rPr lang="de-CH" dirty="0" smtClean="0"/>
              <a:t>et Rossier</a:t>
            </a:r>
            <a:r>
              <a:rPr lang="de-CH" dirty="0"/>
              <a:t>, FiBL </a:t>
            </a:r>
            <a:r>
              <a:rPr lang="de-CH" dirty="0" smtClean="0"/>
              <a:t>2015</a:t>
            </a:r>
            <a:endParaRPr lang="de-CH" dirty="0"/>
          </a:p>
        </p:txBody>
      </p:sp>
      <p:sp>
        <p:nvSpPr>
          <p:cNvPr id="5" name="Inhaltsplatzhalter 4"/>
          <p:cNvSpPr>
            <a:spLocks noGrp="1"/>
          </p:cNvSpPr>
          <p:nvPr>
            <p:ph sz="quarter" idx="17"/>
          </p:nvPr>
        </p:nvSpPr>
        <p:spPr/>
        <p:txBody>
          <a:bodyPr/>
          <a:lstStyle/>
          <a:p>
            <a:r>
              <a:rPr lang="fr-CH" spc="30" dirty="0" smtClean="0"/>
              <a:t>Des méta-études montrent  que les denrées alimentaires bio contiennent</a:t>
            </a:r>
          </a:p>
          <a:p>
            <a:pPr lvl="1"/>
            <a:r>
              <a:rPr lang="fr-CH" dirty="0" smtClean="0"/>
              <a:t>Moins de pesticides (utilisation interdite)</a:t>
            </a:r>
          </a:p>
          <a:p>
            <a:pPr lvl="1"/>
            <a:r>
              <a:rPr lang="fr-CH" dirty="0" smtClean="0"/>
              <a:t>Moins de nitrate</a:t>
            </a:r>
          </a:p>
          <a:p>
            <a:pPr lvl="1"/>
            <a:r>
              <a:rPr lang="fr-CH" dirty="0" smtClean="0"/>
              <a:t>Moins de cadmium</a:t>
            </a:r>
          </a:p>
          <a:p>
            <a:pPr lvl="1"/>
            <a:r>
              <a:rPr lang="fr-CH" dirty="0" smtClean="0"/>
              <a:t>Plus d’antioxydants</a:t>
            </a:r>
          </a:p>
          <a:p>
            <a:pPr lvl="1"/>
            <a:r>
              <a:rPr lang="fr-CH" dirty="0" smtClean="0"/>
              <a:t>Meilleur rapport entre les acides gras oméga 3 et oméga 6 dans le lait et </a:t>
            </a:r>
            <a:br>
              <a:rPr lang="fr-CH" dirty="0" smtClean="0"/>
            </a:br>
            <a:r>
              <a:rPr lang="fr-CH" dirty="0" smtClean="0"/>
              <a:t>la viande (raison : davantage de fourrages grossiers – «lait des prés»)</a:t>
            </a:r>
          </a:p>
          <a:p>
            <a:pPr lvl="1"/>
            <a:endParaRPr lang="fr-CH" dirty="0" smtClean="0"/>
          </a:p>
          <a:p>
            <a:pPr indent="-288000">
              <a:lnSpc>
                <a:spcPct val="100000"/>
              </a:lnSpc>
            </a:pPr>
            <a:r>
              <a:rPr lang="fr-CH" dirty="0" smtClean="0"/>
              <a:t>Des méthodes analytiques </a:t>
            </a:r>
            <a:r>
              <a:rPr lang="fr-CH" dirty="0"/>
              <a:t>alternatives (cristallographies) </a:t>
            </a:r>
            <a:r>
              <a:rPr lang="fr-CH" dirty="0" smtClean="0"/>
              <a:t/>
            </a:r>
            <a:br>
              <a:rPr lang="fr-CH" dirty="0" smtClean="0"/>
            </a:br>
            <a:r>
              <a:rPr lang="fr-CH" dirty="0" smtClean="0"/>
              <a:t>montrent que les </a:t>
            </a:r>
            <a:r>
              <a:rPr lang="fr-CH" spc="30" dirty="0"/>
              <a:t>denrées alimentaires bio </a:t>
            </a:r>
            <a:r>
              <a:rPr lang="fr-CH" spc="30" dirty="0" smtClean="0"/>
              <a:t>sont</a:t>
            </a:r>
            <a:endParaRPr lang="fr-CH" dirty="0" smtClean="0"/>
          </a:p>
          <a:p>
            <a:pPr lvl="1"/>
            <a:r>
              <a:rPr lang="fr-CH" dirty="0" smtClean="0"/>
              <a:t>Plus «vivantes»</a:t>
            </a:r>
          </a:p>
          <a:p>
            <a:endParaRPr lang="fr-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37</a:t>
            </a:fld>
            <a:endParaRPr lang="de-DE" altLang="de-DE" dirty="0" smtClean="0"/>
          </a:p>
        </p:txBody>
      </p:sp>
    </p:spTree>
    <p:extLst>
      <p:ext uri="{BB962C8B-B14F-4D97-AF65-F5344CB8AC3E}">
        <p14:creationId xmlns:p14="http://schemas.microsoft.com/office/powerpoint/2010/main" val="117281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 qualité des denrées alimentaires biologiques</a:t>
            </a:r>
            <a:endParaRPr lang="de-CH" dirty="0"/>
          </a:p>
        </p:txBody>
      </p:sp>
      <p:sp>
        <p:nvSpPr>
          <p:cNvPr id="3" name="Inhaltsplatzhalter 2"/>
          <p:cNvSpPr>
            <a:spLocks noGrp="1"/>
          </p:cNvSpPr>
          <p:nvPr>
            <p:ph idx="12"/>
          </p:nvPr>
        </p:nvSpPr>
        <p:spPr/>
        <p:txBody>
          <a:bodyPr/>
          <a:lstStyle/>
          <a:p>
            <a:r>
              <a:rPr lang="fr-CH" dirty="0"/>
              <a:t>Les produits bio </a:t>
            </a:r>
            <a:r>
              <a:rPr lang="fr-CH" dirty="0" smtClean="0"/>
              <a:t>sont soumis à des restrictions</a:t>
            </a:r>
            <a:endParaRPr lang="de-CH" dirty="0"/>
          </a:p>
        </p:txBody>
      </p:sp>
      <p:sp>
        <p:nvSpPr>
          <p:cNvPr id="7" name="Inhaltsplatzhalter 6"/>
          <p:cNvSpPr>
            <a:spLocks noGrp="1"/>
          </p:cNvSpPr>
          <p:nvPr>
            <p:ph idx="14"/>
          </p:nvPr>
        </p:nvSpPr>
        <p:spPr/>
        <p:txBody>
          <a:bodyPr/>
          <a:lstStyle/>
          <a:p>
            <a:r>
              <a:rPr lang="de-CH" dirty="0" smtClean="0"/>
              <a:t>Source : </a:t>
            </a:r>
            <a:r>
              <a:rPr lang="fr-CH" dirty="0" smtClean="0"/>
              <a:t>Durabilité et qualité des aliments biologiques</a:t>
            </a:r>
            <a:r>
              <a:rPr lang="de-CH" dirty="0" smtClean="0"/>
              <a:t>, </a:t>
            </a:r>
            <a:r>
              <a:rPr lang="de-CH" dirty="0"/>
              <a:t>Bickel </a:t>
            </a:r>
            <a:r>
              <a:rPr lang="de-CH" dirty="0" smtClean="0"/>
              <a:t>et Rossier</a:t>
            </a:r>
            <a:r>
              <a:rPr lang="de-CH" dirty="0"/>
              <a:t>, FiBL 2015</a:t>
            </a:r>
          </a:p>
        </p:txBody>
      </p:sp>
      <p:sp>
        <p:nvSpPr>
          <p:cNvPr id="9" name="Inhaltsplatzhalter 8"/>
          <p:cNvSpPr>
            <a:spLocks noGrp="1"/>
          </p:cNvSpPr>
          <p:nvPr>
            <p:ph sz="quarter" idx="60"/>
          </p:nvPr>
        </p:nvSpPr>
        <p:spPr/>
        <p:txBody>
          <a:bodyPr/>
          <a:lstStyle/>
          <a:p>
            <a:r>
              <a:rPr lang="fr-CH" dirty="0" smtClean="0"/>
              <a:t>Les denrées alimentaires biologiques sont fabriquées avec ménagement, il n’y a pas de</a:t>
            </a:r>
          </a:p>
          <a:p>
            <a:pPr lvl="1"/>
            <a:r>
              <a:rPr lang="fr-CH" dirty="0" smtClean="0"/>
              <a:t>produits restructurés à l’aide d’enzymes (viande moulée)</a:t>
            </a:r>
          </a:p>
          <a:p>
            <a:pPr lvl="1"/>
            <a:r>
              <a:rPr lang="fr-CH" dirty="0" smtClean="0"/>
              <a:t>produits artificiels comme le Quorn</a:t>
            </a:r>
          </a:p>
          <a:p>
            <a:endParaRPr lang="fr-CH" dirty="0"/>
          </a:p>
        </p:txBody>
      </p:sp>
      <p:sp>
        <p:nvSpPr>
          <p:cNvPr id="10" name="Inhaltsplatzhalter 9"/>
          <p:cNvSpPr>
            <a:spLocks noGrp="1"/>
          </p:cNvSpPr>
          <p:nvPr>
            <p:ph sz="quarter" idx="61"/>
          </p:nvPr>
        </p:nvSpPr>
        <p:spPr/>
        <p:txBody>
          <a:bodyPr/>
          <a:lstStyle/>
          <a:p>
            <a:endParaRPr lang="fr-CH" dirty="0" smtClean="0"/>
          </a:p>
          <a:p>
            <a:endParaRPr lang="fr-CH" dirty="0" smtClean="0"/>
          </a:p>
          <a:p>
            <a:r>
              <a:rPr lang="fr-CH" dirty="0" smtClean="0"/>
              <a:t>Le fait est que les produits bio ne contiennent</a:t>
            </a:r>
          </a:p>
          <a:p>
            <a:pPr lvl="1"/>
            <a:r>
              <a:rPr lang="fr-CH" dirty="0" smtClean="0"/>
              <a:t>pas ou peu d’additifs</a:t>
            </a:r>
          </a:p>
          <a:p>
            <a:pPr lvl="1"/>
            <a:r>
              <a:rPr lang="fr-CH" dirty="0" smtClean="0"/>
              <a:t>pas d’édulcorants, de stabilisateurs et de conservateurs artificiels</a:t>
            </a:r>
          </a:p>
          <a:p>
            <a:pPr lvl="1"/>
            <a:r>
              <a:rPr lang="fr-CH" dirty="0" smtClean="0"/>
              <a:t>pas de glutamate comme renforçateur de goût</a:t>
            </a:r>
          </a:p>
          <a:p>
            <a:pPr lvl="1"/>
            <a:r>
              <a:rPr lang="fr-CH" dirty="0" smtClean="0"/>
              <a:t>pas de colorants</a:t>
            </a:r>
          </a:p>
          <a:p>
            <a:pPr lvl="1"/>
            <a:r>
              <a:rPr lang="fr-CH" dirty="0" smtClean="0"/>
              <a:t>pas d’arômes artificiels</a:t>
            </a:r>
            <a:endParaRPr lang="fr-CH" dirty="0"/>
          </a:p>
          <a:p>
            <a:pPr lvl="1"/>
            <a:r>
              <a:rPr lang="fr-CH" dirty="0" smtClean="0"/>
              <a:t>pas de graisses durcies (hydrogénées)</a:t>
            </a:r>
            <a:endParaRPr lang="fr-CH" dirty="0"/>
          </a:p>
        </p:txBody>
      </p:sp>
      <p:sp>
        <p:nvSpPr>
          <p:cNvPr id="6" name="Fußzeilenplatzhalter 5"/>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38</a:t>
            </a:fld>
            <a:endParaRPr lang="de-DE" altLang="de-DE" dirty="0" smtClean="0"/>
          </a:p>
        </p:txBody>
      </p:sp>
      <p:pic>
        <p:nvPicPr>
          <p:cNvPr id="5" name="Inhaltsplatzhalter 4"/>
          <p:cNvPicPr>
            <a:picLocks noGrp="1" noChangeAspect="1"/>
          </p:cNvPicPr>
          <p:nvPr>
            <p:ph sz="quarter" idx="17"/>
          </p:nvPr>
        </p:nvPicPr>
        <p:blipFill>
          <a:blip r:embed="rId2"/>
          <a:stretch>
            <a:fillRect/>
          </a:stretch>
        </p:blipFill>
        <p:spPr>
          <a:xfrm>
            <a:off x="6581982" y="1539230"/>
            <a:ext cx="1933368" cy="2737677"/>
          </a:xfrm>
          <a:prstGeom prst="rect">
            <a:avLst/>
          </a:prstGeom>
          <a:ln w="3175">
            <a:solidFill>
              <a:schemeClr val="bg1">
                <a:lumMod val="75000"/>
              </a:schemeClr>
            </a:solidFill>
          </a:ln>
          <a:effectLst>
            <a:outerShdw blurRad="292100" dist="139700" dir="2700000" algn="tl" rotWithShape="0">
              <a:schemeClr val="bg1">
                <a:lumMod val="75000"/>
                <a:alpha val="65000"/>
              </a:schemeClr>
            </a:outerShdw>
          </a:effectLst>
        </p:spPr>
      </p:pic>
    </p:spTree>
    <p:extLst>
      <p:ext uri="{BB962C8B-B14F-4D97-AF65-F5344CB8AC3E}">
        <p14:creationId xmlns:p14="http://schemas.microsoft.com/office/powerpoint/2010/main" val="68131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Organisations</a:t>
            </a:r>
            <a:endParaRPr lang="fr-CH" dirty="0"/>
          </a:p>
        </p:txBody>
      </p:sp>
      <p:sp>
        <p:nvSpPr>
          <p:cNvPr id="3" name="Inhaltsplatzhalter 2"/>
          <p:cNvSpPr>
            <a:spLocks noGrp="1"/>
          </p:cNvSpPr>
          <p:nvPr>
            <p:ph idx="12"/>
          </p:nvPr>
        </p:nvSpPr>
        <p:spPr/>
        <p:txBody>
          <a:bodyPr/>
          <a:lstStyle/>
          <a:p>
            <a:r>
              <a:rPr lang="fr-CH" dirty="0" smtClean="0"/>
              <a:t>Interlocuteurs de Bio Suisse </a:t>
            </a:r>
            <a:endParaRPr lang="fr-CH" dirty="0"/>
          </a:p>
        </p:txBody>
      </p:sp>
      <p:sp>
        <p:nvSpPr>
          <p:cNvPr id="4" name="Inhaltsplatzhalter 3"/>
          <p:cNvSpPr>
            <a:spLocks noGrp="1"/>
          </p:cNvSpPr>
          <p:nvPr>
            <p:ph idx="14"/>
          </p:nvPr>
        </p:nvSpPr>
        <p:spPr>
          <a:xfrm>
            <a:off x="628650" y="6050937"/>
            <a:ext cx="7886700" cy="279120"/>
          </a:xfrm>
        </p:spPr>
        <p:txBody>
          <a:bodyPr/>
          <a:lstStyle/>
          <a:p>
            <a:endParaRPr lang="de-CH" dirty="0"/>
          </a:p>
        </p:txBody>
      </p:sp>
      <p:sp>
        <p:nvSpPr>
          <p:cNvPr id="5" name="Inhaltsplatzhalter 4"/>
          <p:cNvSpPr>
            <a:spLocks noGrp="1"/>
          </p:cNvSpPr>
          <p:nvPr>
            <p:ph sz="quarter" idx="17"/>
          </p:nvPr>
        </p:nvSpPr>
        <p:spPr/>
        <p:txBody>
          <a:bodyPr/>
          <a:lstStyle/>
          <a:p>
            <a:endParaRPr lang="de-CH" sz="1400"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3</a:t>
            </a:fld>
            <a:endParaRPr lang="de-DE" altLang="de-DE" dirty="0" smtClean="0"/>
          </a:p>
        </p:txBody>
      </p:sp>
      <p:sp>
        <p:nvSpPr>
          <p:cNvPr id="8" name="Rechteck 7"/>
          <p:cNvSpPr/>
          <p:nvPr/>
        </p:nvSpPr>
        <p:spPr>
          <a:xfrm>
            <a:off x="632263" y="2064900"/>
            <a:ext cx="2022718" cy="1614764"/>
          </a:xfrm>
          <a:prstGeom prst="rect">
            <a:avLst/>
          </a:prstGeom>
          <a:solidFill>
            <a:srgbClr val="A8D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1400" spc="10" dirty="0" smtClean="0">
                <a:solidFill>
                  <a:schemeClr val="tx1"/>
                </a:solidFill>
              </a:rPr>
              <a:t>Producteurs bio / vente directe</a:t>
            </a:r>
            <a:endParaRPr lang="fr-CH" sz="1400" spc="10" dirty="0">
              <a:solidFill>
                <a:schemeClr val="tx1"/>
              </a:solidFill>
            </a:endParaRPr>
          </a:p>
        </p:txBody>
      </p:sp>
      <p:sp>
        <p:nvSpPr>
          <p:cNvPr id="9" name="Rechteck 8"/>
          <p:cNvSpPr/>
          <p:nvPr/>
        </p:nvSpPr>
        <p:spPr>
          <a:xfrm>
            <a:off x="625243" y="3739632"/>
            <a:ext cx="2029738" cy="499442"/>
          </a:xfrm>
          <a:prstGeom prst="rect">
            <a:avLst/>
          </a:prstGeom>
          <a:solidFill>
            <a:srgbClr val="A8D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spc="10" dirty="0" smtClean="0">
                <a:solidFill>
                  <a:schemeClr val="tx1"/>
                </a:solidFill>
              </a:rPr>
              <a:t>Producteurs bio </a:t>
            </a:r>
            <a:br>
              <a:rPr lang="fr-CH" sz="1400" spc="10" dirty="0" smtClean="0">
                <a:solidFill>
                  <a:schemeClr val="tx1"/>
                </a:solidFill>
              </a:rPr>
            </a:br>
            <a:r>
              <a:rPr lang="fr-CH" sz="1400" spc="10" dirty="0" smtClean="0">
                <a:solidFill>
                  <a:schemeClr val="tx1"/>
                </a:solidFill>
              </a:rPr>
              <a:t>à l’étranger</a:t>
            </a:r>
            <a:endParaRPr lang="fr-CH" sz="1400" spc="10" dirty="0">
              <a:solidFill>
                <a:schemeClr val="tx1"/>
              </a:solidFill>
            </a:endParaRPr>
          </a:p>
        </p:txBody>
      </p:sp>
      <p:sp>
        <p:nvSpPr>
          <p:cNvPr id="10" name="Rechteck 9"/>
          <p:cNvSpPr/>
          <p:nvPr/>
        </p:nvSpPr>
        <p:spPr>
          <a:xfrm>
            <a:off x="625730" y="4311642"/>
            <a:ext cx="2033328" cy="1129635"/>
          </a:xfrm>
          <a:prstGeom prst="rect">
            <a:avLst/>
          </a:prstGeom>
          <a:solidFill>
            <a:srgbClr val="A8D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80000"/>
              </a:lnSpc>
            </a:pPr>
            <a:r>
              <a:rPr lang="fr-CH" sz="1400" spc="10" dirty="0" smtClean="0">
                <a:solidFill>
                  <a:schemeClr val="tx1"/>
                </a:solidFill>
              </a:rPr>
              <a:t>Preneurs de licences Bourgeon</a:t>
            </a:r>
            <a:endParaRPr lang="fr-CH" sz="1400" spc="10" dirty="0">
              <a:solidFill>
                <a:schemeClr val="tx1"/>
              </a:solidFill>
            </a:endParaRPr>
          </a:p>
        </p:txBody>
      </p:sp>
      <p:sp>
        <p:nvSpPr>
          <p:cNvPr id="17" name="Rechteck 16"/>
          <p:cNvSpPr/>
          <p:nvPr/>
        </p:nvSpPr>
        <p:spPr>
          <a:xfrm>
            <a:off x="2843490" y="2060848"/>
            <a:ext cx="3636727" cy="856653"/>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1400" spc="10" dirty="0" smtClean="0">
                <a:solidFill>
                  <a:schemeClr val="tx1"/>
                </a:solidFill>
              </a:rPr>
              <a:t>Input</a:t>
            </a:r>
            <a:endParaRPr lang="fr-CH" sz="1400" spc="10" dirty="0">
              <a:solidFill>
                <a:schemeClr val="tx1"/>
              </a:solidFill>
            </a:endParaRPr>
          </a:p>
        </p:txBody>
      </p:sp>
      <p:sp>
        <p:nvSpPr>
          <p:cNvPr id="19" name="Rechteck 18"/>
          <p:cNvSpPr/>
          <p:nvPr/>
        </p:nvSpPr>
        <p:spPr>
          <a:xfrm>
            <a:off x="704028" y="2560281"/>
            <a:ext cx="1883272" cy="479130"/>
          </a:xfrm>
          <a:prstGeom prst="rect">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spc="10" dirty="0" smtClean="0">
                <a:solidFill>
                  <a:schemeClr val="tx1"/>
                </a:solidFill>
              </a:rPr>
              <a:t>Membres (6000 fermes Bourgeon)</a:t>
            </a:r>
            <a:endParaRPr lang="fr-CH" sz="1400" spc="10" dirty="0">
              <a:solidFill>
                <a:schemeClr val="tx1"/>
              </a:solidFill>
            </a:endParaRPr>
          </a:p>
        </p:txBody>
      </p:sp>
      <p:sp>
        <p:nvSpPr>
          <p:cNvPr id="20" name="Rechteck 19"/>
          <p:cNvSpPr/>
          <p:nvPr/>
        </p:nvSpPr>
        <p:spPr>
          <a:xfrm>
            <a:off x="700184" y="3089774"/>
            <a:ext cx="1883272" cy="483242"/>
          </a:xfrm>
          <a:prstGeom prst="rect">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spc="10" dirty="0" smtClean="0">
                <a:solidFill>
                  <a:schemeClr val="tx1"/>
                </a:solidFill>
              </a:rPr>
              <a:t>Non-membres</a:t>
            </a:r>
            <a:endParaRPr lang="fr-CH" sz="1400" spc="10" dirty="0">
              <a:solidFill>
                <a:schemeClr val="tx1"/>
              </a:solidFill>
            </a:endParaRPr>
          </a:p>
        </p:txBody>
      </p:sp>
      <p:sp>
        <p:nvSpPr>
          <p:cNvPr id="21" name="Rechteck 20"/>
          <p:cNvSpPr/>
          <p:nvPr/>
        </p:nvSpPr>
        <p:spPr>
          <a:xfrm>
            <a:off x="692580" y="4737794"/>
            <a:ext cx="1883272" cy="681945"/>
          </a:xfrm>
          <a:prstGeom prst="rect">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spc="10" dirty="0" smtClean="0">
                <a:solidFill>
                  <a:schemeClr val="tx1"/>
                </a:solidFill>
              </a:rPr>
              <a:t>Transformation, commerce, </a:t>
            </a:r>
            <a:r>
              <a:rPr lang="fr-CH" sz="1400" spc="10" dirty="0" err="1" smtClean="0">
                <a:solidFill>
                  <a:schemeClr val="tx1"/>
                </a:solidFill>
              </a:rPr>
              <a:t>impor-tation</a:t>
            </a:r>
            <a:r>
              <a:rPr lang="fr-CH" sz="1400" spc="10" dirty="0" smtClean="0">
                <a:solidFill>
                  <a:schemeClr val="tx1"/>
                </a:solidFill>
              </a:rPr>
              <a:t>, restauration</a:t>
            </a:r>
            <a:endParaRPr lang="fr-CH" sz="1400" spc="10" dirty="0">
              <a:solidFill>
                <a:schemeClr val="tx1"/>
              </a:solidFill>
            </a:endParaRPr>
          </a:p>
        </p:txBody>
      </p:sp>
      <p:sp>
        <p:nvSpPr>
          <p:cNvPr id="22" name="Rechteck 21"/>
          <p:cNvSpPr/>
          <p:nvPr/>
        </p:nvSpPr>
        <p:spPr>
          <a:xfrm>
            <a:off x="6660232" y="2060848"/>
            <a:ext cx="1862812" cy="475942"/>
          </a:xfrm>
          <a:prstGeom prst="rect">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spc="10" dirty="0" smtClean="0">
                <a:solidFill>
                  <a:schemeClr val="tx1"/>
                </a:solidFill>
              </a:rPr>
              <a:t>État, offices fédéraux, UE</a:t>
            </a:r>
            <a:endParaRPr lang="fr-CH" sz="1400" spc="10" dirty="0">
              <a:solidFill>
                <a:schemeClr val="tx1"/>
              </a:solidFill>
            </a:endParaRPr>
          </a:p>
        </p:txBody>
      </p:sp>
      <p:sp>
        <p:nvSpPr>
          <p:cNvPr id="23" name="Rechteck 22"/>
          <p:cNvSpPr/>
          <p:nvPr/>
        </p:nvSpPr>
        <p:spPr>
          <a:xfrm>
            <a:off x="6652538" y="2597374"/>
            <a:ext cx="1862812" cy="475942"/>
          </a:xfrm>
          <a:prstGeom prst="rect">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spc="10" dirty="0" smtClean="0">
                <a:solidFill>
                  <a:schemeClr val="tx1"/>
                </a:solidFill>
              </a:rPr>
              <a:t>Contrôle bio et certification bio</a:t>
            </a:r>
            <a:endParaRPr lang="fr-CH" sz="1400" spc="10" dirty="0">
              <a:solidFill>
                <a:schemeClr val="tx1"/>
              </a:solidFill>
            </a:endParaRPr>
          </a:p>
        </p:txBody>
      </p:sp>
      <p:sp>
        <p:nvSpPr>
          <p:cNvPr id="24" name="Rechteck 23"/>
          <p:cNvSpPr/>
          <p:nvPr/>
        </p:nvSpPr>
        <p:spPr>
          <a:xfrm>
            <a:off x="6652506" y="3138096"/>
            <a:ext cx="1862812" cy="475942"/>
          </a:xfrm>
          <a:prstGeom prst="rect">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spc="10" dirty="0" smtClean="0">
                <a:solidFill>
                  <a:schemeClr val="tx1"/>
                </a:solidFill>
              </a:rPr>
              <a:t>Recherche bio, vulgarisation bio</a:t>
            </a:r>
            <a:endParaRPr lang="fr-CH" sz="1400" spc="10" dirty="0">
              <a:solidFill>
                <a:schemeClr val="tx1"/>
              </a:solidFill>
            </a:endParaRPr>
          </a:p>
        </p:txBody>
      </p:sp>
      <p:sp>
        <p:nvSpPr>
          <p:cNvPr id="25" name="Rechteck 24"/>
          <p:cNvSpPr/>
          <p:nvPr/>
        </p:nvSpPr>
        <p:spPr>
          <a:xfrm>
            <a:off x="6652506" y="3679664"/>
            <a:ext cx="1862812" cy="475942"/>
          </a:xfrm>
          <a:prstGeom prst="rect">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spc="10" dirty="0" smtClean="0">
                <a:solidFill>
                  <a:schemeClr val="tx1"/>
                </a:solidFill>
              </a:rPr>
              <a:t>Fédérations, organisations</a:t>
            </a:r>
            <a:endParaRPr lang="fr-CH" sz="1400" spc="10" dirty="0">
              <a:solidFill>
                <a:schemeClr val="tx1"/>
              </a:solidFill>
            </a:endParaRPr>
          </a:p>
        </p:txBody>
      </p:sp>
      <p:sp>
        <p:nvSpPr>
          <p:cNvPr id="26" name="Rechteck 25"/>
          <p:cNvSpPr/>
          <p:nvPr/>
        </p:nvSpPr>
        <p:spPr>
          <a:xfrm>
            <a:off x="6660232" y="4221232"/>
            <a:ext cx="1862812" cy="475942"/>
          </a:xfrm>
          <a:prstGeom prst="rect">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H" sz="1400" spc="10" dirty="0" smtClean="0">
                <a:solidFill>
                  <a:schemeClr val="tx1"/>
                </a:solidFill>
              </a:rPr>
              <a:t>Organisations (</a:t>
            </a:r>
            <a:r>
              <a:rPr lang="fr-CH" sz="1400" spc="10" dirty="0" err="1" smtClean="0">
                <a:solidFill>
                  <a:schemeClr val="tx1"/>
                </a:solidFill>
              </a:rPr>
              <a:t>poo-ling</a:t>
            </a:r>
            <a:r>
              <a:rPr lang="fr-CH" sz="1400" spc="10" dirty="0" smtClean="0">
                <a:solidFill>
                  <a:schemeClr val="tx1"/>
                </a:solidFill>
              </a:rPr>
              <a:t>, commercialisation</a:t>
            </a:r>
            <a:endParaRPr lang="fr-CH" sz="1400" spc="10" dirty="0">
              <a:solidFill>
                <a:schemeClr val="tx1"/>
              </a:solidFill>
            </a:endParaRPr>
          </a:p>
        </p:txBody>
      </p:sp>
      <p:sp>
        <p:nvSpPr>
          <p:cNvPr id="27" name="Rechteck 26"/>
          <p:cNvSpPr/>
          <p:nvPr/>
        </p:nvSpPr>
        <p:spPr>
          <a:xfrm>
            <a:off x="6675237" y="4764571"/>
            <a:ext cx="1862812" cy="475942"/>
          </a:xfrm>
          <a:prstGeom prst="rect">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spc="10" dirty="0" smtClean="0">
                <a:solidFill>
                  <a:schemeClr val="tx1"/>
                </a:solidFill>
              </a:rPr>
              <a:t>Consommateurs, médias</a:t>
            </a:r>
            <a:endParaRPr lang="fr-CH" sz="1400" spc="10" dirty="0">
              <a:solidFill>
                <a:schemeClr val="tx1"/>
              </a:solidFill>
            </a:endParaRPr>
          </a:p>
        </p:txBody>
      </p:sp>
      <p:sp>
        <p:nvSpPr>
          <p:cNvPr id="28" name="Rechteck 27"/>
          <p:cNvSpPr/>
          <p:nvPr/>
        </p:nvSpPr>
        <p:spPr>
          <a:xfrm>
            <a:off x="2933706" y="2346961"/>
            <a:ext cx="1103543" cy="479130"/>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H" sz="1400" spc="10" dirty="0" err="1" smtClean="0">
                <a:solidFill>
                  <a:schemeClr val="tx1"/>
                </a:solidFill>
              </a:rPr>
              <a:t>CollaborationSavoir-faire</a:t>
            </a:r>
            <a:endParaRPr lang="fr-CH" sz="1400" spc="10" dirty="0">
              <a:solidFill>
                <a:schemeClr val="tx1"/>
              </a:solidFill>
            </a:endParaRPr>
          </a:p>
        </p:txBody>
      </p:sp>
      <p:sp>
        <p:nvSpPr>
          <p:cNvPr id="29" name="Rechteck 28"/>
          <p:cNvSpPr/>
          <p:nvPr/>
        </p:nvSpPr>
        <p:spPr>
          <a:xfrm>
            <a:off x="4107308" y="2346961"/>
            <a:ext cx="1103543" cy="479130"/>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spc="10" dirty="0" smtClean="0">
                <a:solidFill>
                  <a:schemeClr val="tx1"/>
                </a:solidFill>
              </a:rPr>
              <a:t>Information</a:t>
            </a:r>
            <a:endParaRPr lang="fr-CH" sz="1400" spc="10" dirty="0">
              <a:solidFill>
                <a:schemeClr val="tx1"/>
              </a:solidFill>
            </a:endParaRPr>
          </a:p>
        </p:txBody>
      </p:sp>
      <p:sp>
        <p:nvSpPr>
          <p:cNvPr id="30" name="Rechteck 29"/>
          <p:cNvSpPr/>
          <p:nvPr/>
        </p:nvSpPr>
        <p:spPr>
          <a:xfrm>
            <a:off x="5287496" y="2346961"/>
            <a:ext cx="1103543" cy="479130"/>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spc="10" dirty="0" smtClean="0">
                <a:solidFill>
                  <a:schemeClr val="tx1"/>
                </a:solidFill>
              </a:rPr>
              <a:t>Moyens financiers</a:t>
            </a:r>
            <a:endParaRPr lang="fr-CH" sz="1400" spc="10" dirty="0">
              <a:solidFill>
                <a:schemeClr val="tx1"/>
              </a:solidFill>
            </a:endParaRPr>
          </a:p>
        </p:txBody>
      </p:sp>
      <p:sp>
        <p:nvSpPr>
          <p:cNvPr id="31" name="Rechteck 30"/>
          <p:cNvSpPr/>
          <p:nvPr/>
        </p:nvSpPr>
        <p:spPr>
          <a:xfrm>
            <a:off x="2843490" y="4909295"/>
            <a:ext cx="3636727" cy="1420762"/>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CH" sz="1400" spc="10" dirty="0" smtClean="0">
                <a:solidFill>
                  <a:schemeClr val="tx1"/>
                </a:solidFill>
              </a:rPr>
              <a:t>Output</a:t>
            </a:r>
            <a:endParaRPr lang="de-CH" sz="1400" spc="10" dirty="0">
              <a:solidFill>
                <a:schemeClr val="tx1"/>
              </a:solidFill>
            </a:endParaRPr>
          </a:p>
        </p:txBody>
      </p:sp>
      <p:sp>
        <p:nvSpPr>
          <p:cNvPr id="32" name="Rechteck 31"/>
          <p:cNvSpPr/>
          <p:nvPr/>
        </p:nvSpPr>
        <p:spPr>
          <a:xfrm>
            <a:off x="2924995" y="5219525"/>
            <a:ext cx="1683750" cy="479130"/>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spc="10" dirty="0" smtClean="0">
                <a:solidFill>
                  <a:schemeClr val="tx1"/>
                </a:solidFill>
              </a:rPr>
              <a:t>Représentation d’intérêts</a:t>
            </a:r>
            <a:endParaRPr lang="fr-CH" sz="1400" spc="10" dirty="0">
              <a:solidFill>
                <a:schemeClr val="tx1"/>
              </a:solidFill>
            </a:endParaRPr>
          </a:p>
        </p:txBody>
      </p:sp>
      <p:sp>
        <p:nvSpPr>
          <p:cNvPr id="33" name="Rechteck 32"/>
          <p:cNvSpPr/>
          <p:nvPr/>
        </p:nvSpPr>
        <p:spPr>
          <a:xfrm>
            <a:off x="4690249" y="5220000"/>
            <a:ext cx="1700790" cy="479130"/>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spc="10" dirty="0" smtClean="0">
                <a:solidFill>
                  <a:schemeClr val="tx1"/>
                </a:solidFill>
              </a:rPr>
              <a:t>Développement </a:t>
            </a:r>
            <a:br>
              <a:rPr lang="fr-CH" sz="1400" spc="10" dirty="0" smtClean="0">
                <a:solidFill>
                  <a:schemeClr val="tx1"/>
                </a:solidFill>
              </a:rPr>
            </a:br>
            <a:r>
              <a:rPr lang="fr-CH" sz="1400" spc="10" dirty="0" smtClean="0">
                <a:solidFill>
                  <a:schemeClr val="tx1"/>
                </a:solidFill>
              </a:rPr>
              <a:t>du marché</a:t>
            </a:r>
            <a:endParaRPr lang="fr-CH" sz="1400" spc="10" dirty="0">
              <a:solidFill>
                <a:schemeClr val="tx1"/>
              </a:solidFill>
            </a:endParaRPr>
          </a:p>
        </p:txBody>
      </p:sp>
      <p:sp>
        <p:nvSpPr>
          <p:cNvPr id="34" name="Rechteck 33"/>
          <p:cNvSpPr/>
          <p:nvPr/>
        </p:nvSpPr>
        <p:spPr>
          <a:xfrm>
            <a:off x="2933706" y="5749580"/>
            <a:ext cx="1675039" cy="479130"/>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spc="10" dirty="0" smtClean="0">
                <a:solidFill>
                  <a:schemeClr val="tx1"/>
                </a:solidFill>
              </a:rPr>
              <a:t>Gestion </a:t>
            </a:r>
            <a:br>
              <a:rPr lang="fr-CH" sz="1400" spc="10" dirty="0" smtClean="0">
                <a:solidFill>
                  <a:schemeClr val="tx1"/>
                </a:solidFill>
              </a:rPr>
            </a:br>
            <a:r>
              <a:rPr lang="fr-CH" sz="1400" spc="10" dirty="0" smtClean="0">
                <a:solidFill>
                  <a:schemeClr val="tx1"/>
                </a:solidFill>
              </a:rPr>
              <a:t>de la marque</a:t>
            </a:r>
            <a:endParaRPr lang="fr-CH" sz="1400" spc="10" dirty="0">
              <a:solidFill>
                <a:schemeClr val="tx1"/>
              </a:solidFill>
            </a:endParaRPr>
          </a:p>
        </p:txBody>
      </p:sp>
      <p:sp>
        <p:nvSpPr>
          <p:cNvPr id="35" name="Rechteck 34"/>
          <p:cNvSpPr/>
          <p:nvPr/>
        </p:nvSpPr>
        <p:spPr>
          <a:xfrm>
            <a:off x="2843490" y="3110565"/>
            <a:ext cx="3636727" cy="1585933"/>
          </a:xfrm>
          <a:prstGeom prst="rect">
            <a:avLst/>
          </a:prstGeom>
          <a:solidFill>
            <a:srgbClr val="A8D6A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1400" spc="10" dirty="0" smtClean="0">
                <a:solidFill>
                  <a:schemeClr val="tx1"/>
                </a:solidFill>
              </a:rPr>
              <a:t>Bio Suisse </a:t>
            </a:r>
            <a:endParaRPr lang="fr-CH" sz="1400" spc="10" dirty="0">
              <a:solidFill>
                <a:schemeClr val="tx1"/>
              </a:solidFill>
            </a:endParaRPr>
          </a:p>
        </p:txBody>
      </p:sp>
      <p:sp>
        <p:nvSpPr>
          <p:cNvPr id="36" name="Nach unten gekrümmter Pfeil 35"/>
          <p:cNvSpPr/>
          <p:nvPr/>
        </p:nvSpPr>
        <p:spPr>
          <a:xfrm>
            <a:off x="1835696" y="1565887"/>
            <a:ext cx="1948350" cy="40259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40" name="Rechteck 39"/>
          <p:cNvSpPr/>
          <p:nvPr/>
        </p:nvSpPr>
        <p:spPr>
          <a:xfrm>
            <a:off x="2933187" y="3419578"/>
            <a:ext cx="3457332" cy="283195"/>
          </a:xfrm>
          <a:prstGeom prst="rect">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spc="10" dirty="0" smtClean="0">
                <a:solidFill>
                  <a:schemeClr val="tx1"/>
                </a:solidFill>
              </a:rPr>
              <a:t>32 organisations membres</a:t>
            </a:r>
            <a:endParaRPr lang="fr-CH" sz="1400" spc="10" dirty="0">
              <a:solidFill>
                <a:schemeClr val="tx1"/>
              </a:solidFill>
            </a:endParaRPr>
          </a:p>
        </p:txBody>
      </p:sp>
      <p:sp>
        <p:nvSpPr>
          <p:cNvPr id="41" name="Rechteck 40"/>
          <p:cNvSpPr/>
          <p:nvPr/>
        </p:nvSpPr>
        <p:spPr>
          <a:xfrm>
            <a:off x="2933707" y="3747556"/>
            <a:ext cx="3457332" cy="279210"/>
          </a:xfrm>
          <a:prstGeom prst="rect">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spc="10" dirty="0" smtClean="0">
                <a:solidFill>
                  <a:schemeClr val="tx1"/>
                </a:solidFill>
              </a:rPr>
              <a:t>Assemblée des délégués</a:t>
            </a:r>
            <a:endParaRPr lang="fr-CH" sz="1400" spc="10" dirty="0">
              <a:solidFill>
                <a:schemeClr val="tx1"/>
              </a:solidFill>
            </a:endParaRPr>
          </a:p>
        </p:txBody>
      </p:sp>
      <p:sp>
        <p:nvSpPr>
          <p:cNvPr id="42" name="Rechteck 41"/>
          <p:cNvSpPr/>
          <p:nvPr/>
        </p:nvSpPr>
        <p:spPr>
          <a:xfrm>
            <a:off x="2933647" y="4071549"/>
            <a:ext cx="3456412" cy="259971"/>
          </a:xfrm>
          <a:prstGeom prst="rect">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spc="10" dirty="0" smtClean="0">
                <a:solidFill>
                  <a:schemeClr val="tx1"/>
                </a:solidFill>
              </a:rPr>
              <a:t>Comité, Commissions, CG</a:t>
            </a:r>
            <a:endParaRPr lang="fr-CH" sz="1400" spc="10" dirty="0">
              <a:solidFill>
                <a:schemeClr val="tx1"/>
              </a:solidFill>
            </a:endParaRPr>
          </a:p>
        </p:txBody>
      </p:sp>
      <p:sp>
        <p:nvSpPr>
          <p:cNvPr id="43" name="Rechteck 42"/>
          <p:cNvSpPr/>
          <p:nvPr/>
        </p:nvSpPr>
        <p:spPr>
          <a:xfrm>
            <a:off x="2929107" y="4383436"/>
            <a:ext cx="3465524" cy="243261"/>
          </a:xfrm>
          <a:prstGeom prst="rect">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spc="10" dirty="0" smtClean="0">
                <a:solidFill>
                  <a:schemeClr val="tx1"/>
                </a:solidFill>
              </a:rPr>
              <a:t>Secrétariat</a:t>
            </a:r>
            <a:endParaRPr lang="fr-CH" sz="1400" spc="10" dirty="0">
              <a:solidFill>
                <a:schemeClr val="tx1"/>
              </a:solidFill>
            </a:endParaRPr>
          </a:p>
        </p:txBody>
      </p:sp>
      <p:sp>
        <p:nvSpPr>
          <p:cNvPr id="44" name="Rechteck 43"/>
          <p:cNvSpPr/>
          <p:nvPr/>
        </p:nvSpPr>
        <p:spPr>
          <a:xfrm>
            <a:off x="4690249" y="5748137"/>
            <a:ext cx="1683750" cy="479130"/>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spc="10" dirty="0" smtClean="0">
                <a:solidFill>
                  <a:schemeClr val="tx1"/>
                </a:solidFill>
              </a:rPr>
              <a:t>Transferts</a:t>
            </a:r>
            <a:br>
              <a:rPr lang="fr-CH" sz="1400" spc="10" dirty="0" smtClean="0">
                <a:solidFill>
                  <a:schemeClr val="tx1"/>
                </a:solidFill>
              </a:rPr>
            </a:br>
            <a:r>
              <a:rPr lang="fr-CH" sz="1400" spc="10" dirty="0" smtClean="0">
                <a:solidFill>
                  <a:schemeClr val="tx1"/>
                </a:solidFill>
              </a:rPr>
              <a:t>de connaissances</a:t>
            </a:r>
            <a:endParaRPr lang="fr-CH" sz="1400" spc="10" dirty="0">
              <a:solidFill>
                <a:schemeClr val="tx1"/>
              </a:solidFill>
            </a:endParaRPr>
          </a:p>
        </p:txBody>
      </p:sp>
      <p:sp>
        <p:nvSpPr>
          <p:cNvPr id="46" name="Pfeil nach unten 45"/>
          <p:cNvSpPr/>
          <p:nvPr/>
        </p:nvSpPr>
        <p:spPr>
          <a:xfrm>
            <a:off x="4440867" y="2936364"/>
            <a:ext cx="262265" cy="155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 name="Pfeil nach unten 46"/>
          <p:cNvSpPr/>
          <p:nvPr/>
        </p:nvSpPr>
        <p:spPr>
          <a:xfrm>
            <a:off x="4440867" y="4725228"/>
            <a:ext cx="262265" cy="155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8" name="Nach unten gekrümmter Pfeil 47"/>
          <p:cNvSpPr/>
          <p:nvPr/>
        </p:nvSpPr>
        <p:spPr>
          <a:xfrm flipH="1">
            <a:off x="5359505" y="1568783"/>
            <a:ext cx="1948799" cy="40259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49" name="Nach unten gekrümmter Pfeil 48"/>
          <p:cNvSpPr/>
          <p:nvPr/>
        </p:nvSpPr>
        <p:spPr>
          <a:xfrm rot="12992661">
            <a:off x="1675864" y="5736427"/>
            <a:ext cx="1082586" cy="3043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50" name="Nach unten gekrümmter Pfeil 49"/>
          <p:cNvSpPr/>
          <p:nvPr/>
        </p:nvSpPr>
        <p:spPr>
          <a:xfrm rot="19391001" flipV="1">
            <a:off x="6585627" y="5761061"/>
            <a:ext cx="1052589" cy="2594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Tree>
    <p:extLst>
      <p:ext uri="{BB962C8B-B14F-4D97-AF65-F5344CB8AC3E}">
        <p14:creationId xmlns:p14="http://schemas.microsoft.com/office/powerpoint/2010/main" val="34714041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 qualité des denrées alimentaires biologiques</a:t>
            </a:r>
            <a:endParaRPr lang="de-CH" dirty="0"/>
          </a:p>
        </p:txBody>
      </p:sp>
      <p:sp>
        <p:nvSpPr>
          <p:cNvPr id="3" name="Inhaltsplatzhalter 2"/>
          <p:cNvSpPr>
            <a:spLocks noGrp="1"/>
          </p:cNvSpPr>
          <p:nvPr>
            <p:ph idx="12"/>
          </p:nvPr>
        </p:nvSpPr>
        <p:spPr/>
        <p:txBody>
          <a:bodyPr/>
          <a:lstStyle/>
          <a:p>
            <a:r>
              <a:rPr lang="fr-CH" dirty="0" smtClean="0"/>
              <a:t>Additifs autorisés dans les produits bio</a:t>
            </a:r>
            <a:endParaRPr lang="fr-CH" dirty="0"/>
          </a:p>
        </p:txBody>
      </p:sp>
      <p:sp>
        <p:nvSpPr>
          <p:cNvPr id="4" name="Inhaltsplatzhalter 3"/>
          <p:cNvSpPr>
            <a:spLocks noGrp="1"/>
          </p:cNvSpPr>
          <p:nvPr>
            <p:ph idx="14"/>
          </p:nvPr>
        </p:nvSpPr>
        <p:spPr/>
        <p:txBody>
          <a:bodyPr/>
          <a:lstStyle/>
          <a:p>
            <a:r>
              <a:rPr lang="de-CH" dirty="0" smtClean="0"/>
              <a:t>Source : </a:t>
            </a:r>
            <a:r>
              <a:rPr lang="fr-CH" dirty="0" smtClean="0"/>
              <a:t>Durabilité et qualité des aliments biologiques</a:t>
            </a:r>
            <a:r>
              <a:rPr lang="de-CH" dirty="0" smtClean="0"/>
              <a:t>, </a:t>
            </a:r>
            <a:r>
              <a:rPr lang="de-CH" dirty="0"/>
              <a:t>Bickel </a:t>
            </a:r>
            <a:r>
              <a:rPr lang="de-CH" dirty="0" smtClean="0"/>
              <a:t>et Rossier</a:t>
            </a:r>
            <a:r>
              <a:rPr lang="de-CH" dirty="0"/>
              <a:t>, FiBL 2015</a:t>
            </a:r>
          </a:p>
        </p:txBody>
      </p:sp>
      <p:sp>
        <p:nvSpPr>
          <p:cNvPr id="5" name="Inhaltsplatzhalter 4"/>
          <p:cNvSpPr>
            <a:spLocks noGrp="1"/>
          </p:cNvSpPr>
          <p:nvPr>
            <p:ph sz="quarter" idx="60"/>
          </p:nvPr>
        </p:nvSpPr>
        <p:spPr>
          <a:xfrm>
            <a:off x="618472" y="4915226"/>
            <a:ext cx="7912377" cy="1093713"/>
          </a:xfrm>
        </p:spPr>
        <p:txBody>
          <a:bodyPr/>
          <a:lstStyle/>
          <a:p>
            <a:r>
              <a:rPr lang="fr-CH" dirty="0" smtClean="0"/>
              <a:t>L’ordonnance bio de l’UE et les organisations bio labellisatrices </a:t>
            </a:r>
            <a:br>
              <a:rPr lang="fr-CH" dirty="0" smtClean="0"/>
            </a:br>
            <a:r>
              <a:rPr lang="fr-CH" dirty="0" smtClean="0"/>
              <a:t>limitent fortement le nombre des additifs autorisés dans la fabrication des denrées alimentaires biologiques.</a:t>
            </a:r>
            <a:endParaRPr lang="fr-CH" dirty="0"/>
          </a:p>
        </p:txBody>
      </p:sp>
      <p:sp>
        <p:nvSpPr>
          <p:cNvPr id="7" name="Fußzeilenplatzhalter 6"/>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39</a:t>
            </a:fld>
            <a:endParaRPr lang="de-DE" altLang="de-DE" dirty="0" smtClean="0"/>
          </a:p>
        </p:txBody>
      </p:sp>
      <p:pic>
        <p:nvPicPr>
          <p:cNvPr id="9" name="Inhaltsplatzhalter 9"/>
          <p:cNvPicPr>
            <a:picLocks noGrp="1" noChangeAspect="1"/>
          </p:cNvPicPr>
          <p:nvPr>
            <p:ph sz="quarter" idx="61"/>
          </p:nvPr>
        </p:nvPicPr>
        <p:blipFill rotWithShape="1">
          <a:blip r:embed="rId2">
            <a:extLst>
              <a:ext uri="{28A0092B-C50C-407E-A947-70E740481C1C}">
                <a14:useLocalDpi xmlns:a14="http://schemas.microsoft.com/office/drawing/2010/main" val="0"/>
              </a:ext>
            </a:extLst>
          </a:blip>
          <a:srcRect l="25244" t="-388" r="-183" b="78280"/>
          <a:stretch/>
        </p:blipFill>
        <p:spPr>
          <a:xfrm>
            <a:off x="714548" y="1628800"/>
            <a:ext cx="7578682" cy="2952328"/>
          </a:xfrm>
          <a:prstGeom prst="rect">
            <a:avLst/>
          </a:prstGeom>
        </p:spPr>
      </p:pic>
    </p:spTree>
    <p:extLst>
      <p:ext uri="{BB962C8B-B14F-4D97-AF65-F5344CB8AC3E}">
        <p14:creationId xmlns:p14="http://schemas.microsoft.com/office/powerpoint/2010/main" val="36648891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 qualité des denrées alimentaires biologiques</a:t>
            </a:r>
            <a:endParaRPr lang="de-CH" dirty="0"/>
          </a:p>
        </p:txBody>
      </p:sp>
      <p:sp>
        <p:nvSpPr>
          <p:cNvPr id="3" name="Inhaltsplatzhalter 2"/>
          <p:cNvSpPr>
            <a:spLocks noGrp="1"/>
          </p:cNvSpPr>
          <p:nvPr>
            <p:ph idx="12"/>
          </p:nvPr>
        </p:nvSpPr>
        <p:spPr/>
        <p:txBody>
          <a:bodyPr/>
          <a:lstStyle/>
          <a:p>
            <a:r>
              <a:rPr lang="fr-CH" dirty="0" smtClean="0"/>
              <a:t>Composition des acides gras du lait</a:t>
            </a:r>
            <a:endParaRPr lang="fr-CH" dirty="0"/>
          </a:p>
        </p:txBody>
      </p:sp>
      <p:sp>
        <p:nvSpPr>
          <p:cNvPr id="5" name="Inhaltsplatzhalter 4"/>
          <p:cNvSpPr>
            <a:spLocks noGrp="1"/>
          </p:cNvSpPr>
          <p:nvPr>
            <p:ph idx="14"/>
          </p:nvPr>
        </p:nvSpPr>
        <p:spPr/>
        <p:txBody>
          <a:bodyPr/>
          <a:lstStyle/>
          <a:p>
            <a:endParaRPr lang="de-CH" dirty="0"/>
          </a:p>
        </p:txBody>
      </p:sp>
      <p:sp>
        <p:nvSpPr>
          <p:cNvPr id="10" name="Inhaltsplatzhalter 9"/>
          <p:cNvSpPr>
            <a:spLocks noGrp="1"/>
          </p:cNvSpPr>
          <p:nvPr>
            <p:ph sz="quarter" idx="60"/>
          </p:nvPr>
        </p:nvSpPr>
        <p:spPr>
          <a:xfrm>
            <a:off x="618472" y="4986245"/>
            <a:ext cx="7912377" cy="1093713"/>
          </a:xfrm>
        </p:spPr>
        <p:txBody>
          <a:bodyPr/>
          <a:lstStyle/>
          <a:p>
            <a:endParaRPr lang="fr-CH" dirty="0" smtClean="0"/>
          </a:p>
          <a:p>
            <a:r>
              <a:rPr lang="fr-CH" dirty="0" smtClean="0"/>
              <a:t>Le rapport entre les acides gras oméga 6 et oméga 3 est plus bas </a:t>
            </a:r>
            <a:br>
              <a:rPr lang="fr-CH" dirty="0" smtClean="0"/>
            </a:br>
            <a:r>
              <a:rPr lang="fr-CH" dirty="0" smtClean="0"/>
              <a:t>dans le lait bio, ce qui le rend meilleur pour la santé humaine que </a:t>
            </a:r>
            <a:br>
              <a:rPr lang="fr-CH" dirty="0" smtClean="0"/>
            </a:br>
            <a:r>
              <a:rPr lang="fr-CH" dirty="0" smtClean="0"/>
              <a:t>le lait de production conventionnelle.</a:t>
            </a:r>
            <a:endParaRPr lang="fr-CH" dirty="0"/>
          </a:p>
        </p:txBody>
      </p:sp>
      <p:sp>
        <p:nvSpPr>
          <p:cNvPr id="6" name="Fußzeilenplatzhalter 5"/>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40</a:t>
            </a:fld>
            <a:endParaRPr lang="de-DE" altLang="de-DE" dirty="0" smtClean="0"/>
          </a:p>
        </p:txBody>
      </p:sp>
      <p:sp>
        <p:nvSpPr>
          <p:cNvPr id="4" name="Inhaltsplatzhalter 3"/>
          <p:cNvSpPr>
            <a:spLocks noGrp="1"/>
          </p:cNvSpPr>
          <p:nvPr>
            <p:ph sz="quarter" idx="61"/>
          </p:nvPr>
        </p:nvSpPr>
        <p:spPr/>
        <p:txBody>
          <a:bodyPr/>
          <a:lstStyle/>
          <a:p>
            <a:endParaRPr lang="de-CH" dirty="0"/>
          </a:p>
        </p:txBody>
      </p:sp>
      <p:graphicFrame>
        <p:nvGraphicFramePr>
          <p:cNvPr id="9" name="Diagramm 8"/>
          <p:cNvGraphicFramePr>
            <a:graphicFrameLocks/>
          </p:cNvGraphicFramePr>
          <p:nvPr>
            <p:extLst>
              <p:ext uri="{D42A27DB-BD31-4B8C-83A1-F6EECF244321}">
                <p14:modId xmlns:p14="http://schemas.microsoft.com/office/powerpoint/2010/main" val="3492983754"/>
              </p:ext>
            </p:extLst>
          </p:nvPr>
        </p:nvGraphicFramePr>
        <p:xfrm>
          <a:off x="615142" y="1484784"/>
          <a:ext cx="7269226" cy="35014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45766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 qualité des denrées alimentaires biologiques</a:t>
            </a:r>
            <a:endParaRPr lang="de-CH" dirty="0"/>
          </a:p>
        </p:txBody>
      </p:sp>
      <p:sp>
        <p:nvSpPr>
          <p:cNvPr id="3" name="Inhaltsplatzhalter 2"/>
          <p:cNvSpPr>
            <a:spLocks noGrp="1"/>
          </p:cNvSpPr>
          <p:nvPr>
            <p:ph idx="12"/>
          </p:nvPr>
        </p:nvSpPr>
        <p:spPr/>
        <p:txBody>
          <a:bodyPr>
            <a:normAutofit/>
          </a:bodyPr>
          <a:lstStyle/>
          <a:p>
            <a:r>
              <a:rPr lang="fr-CH" dirty="0"/>
              <a:t>Une cristallographie </a:t>
            </a:r>
            <a:r>
              <a:rPr lang="fr-CH" dirty="0" smtClean="0"/>
              <a:t>sensible de lait</a:t>
            </a:r>
            <a:endParaRPr lang="fr-CH" dirty="0"/>
          </a:p>
        </p:txBody>
      </p:sp>
      <p:sp>
        <p:nvSpPr>
          <p:cNvPr id="4" name="Inhaltsplatzhalter 3"/>
          <p:cNvSpPr>
            <a:spLocks noGrp="1"/>
          </p:cNvSpPr>
          <p:nvPr>
            <p:ph idx="14"/>
          </p:nvPr>
        </p:nvSpPr>
        <p:spPr/>
        <p:txBody>
          <a:bodyPr/>
          <a:lstStyle/>
          <a:p>
            <a:r>
              <a:rPr lang="fr-CH" dirty="0" smtClean="0"/>
              <a:t>Illustrations : Johannes Kahl, Université de Kassel</a:t>
            </a:r>
            <a:endParaRPr lang="fr-CH" dirty="0"/>
          </a:p>
        </p:txBody>
      </p:sp>
      <p:pic>
        <p:nvPicPr>
          <p:cNvPr id="12" name="Inhaltsplatzhalter 11"/>
          <p:cNvPicPr>
            <a:picLocks noGrp="1" noChangeAspect="1"/>
          </p:cNvPicPr>
          <p:nvPr>
            <p:ph sz="quarter" idx="17"/>
          </p:nvPr>
        </p:nvPicPr>
        <p:blipFill>
          <a:blip r:embed="rId2"/>
          <a:stretch>
            <a:fillRect/>
          </a:stretch>
        </p:blipFill>
        <p:spPr>
          <a:xfrm>
            <a:off x="740515" y="1543050"/>
            <a:ext cx="1792396" cy="1778000"/>
          </a:xfrm>
          <a:prstGeom prst="rect">
            <a:avLst/>
          </a:prstGeom>
        </p:spPr>
      </p:pic>
      <p:sp>
        <p:nvSpPr>
          <p:cNvPr id="6" name="Inhaltsplatzhalter 5"/>
          <p:cNvSpPr>
            <a:spLocks noGrp="1"/>
          </p:cNvSpPr>
          <p:nvPr>
            <p:ph sz="quarter" idx="21"/>
          </p:nvPr>
        </p:nvSpPr>
        <p:spPr/>
        <p:txBody>
          <a:bodyPr/>
          <a:lstStyle/>
          <a:p>
            <a:r>
              <a:rPr lang="fr-CH" dirty="0"/>
              <a:t>La cristallographie sensible (ou cristallographie au chlorure de </a:t>
            </a:r>
            <a:r>
              <a:rPr lang="fr-CH" dirty="0" smtClean="0"/>
              <a:t>cuivre) a été standardisée dans de nombreux pays européens pour une série de denrées alimentaires, et elle est utilisée avec succès pour l’évaluation des processus de transformation et pour la classification des produits biologiques.</a:t>
            </a:r>
            <a:endParaRPr lang="fr-CH" dirty="0"/>
          </a:p>
        </p:txBody>
      </p:sp>
      <p:sp>
        <p:nvSpPr>
          <p:cNvPr id="7" name="Fußzeilenplatzhalter 6"/>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41</a:t>
            </a:fld>
            <a:endParaRPr lang="de-DE" altLang="de-DE" dirty="0" smtClean="0"/>
          </a:p>
        </p:txBody>
      </p:sp>
      <p:sp>
        <p:nvSpPr>
          <p:cNvPr id="8" name="Inhaltsplatzhalter 7"/>
          <p:cNvSpPr>
            <a:spLocks noGrp="1"/>
          </p:cNvSpPr>
          <p:nvPr>
            <p:ph sz="quarter" idx="23"/>
          </p:nvPr>
        </p:nvSpPr>
        <p:spPr/>
        <p:txBody>
          <a:bodyPr/>
          <a:lstStyle/>
          <a:p>
            <a:r>
              <a:rPr lang="fr-CH" sz="1600" dirty="0" smtClean="0"/>
              <a:t>Lait conventionnel homogénéisé et UHT</a:t>
            </a:r>
            <a:endParaRPr lang="fr-CH" sz="1600" dirty="0"/>
          </a:p>
        </p:txBody>
      </p:sp>
      <p:pic>
        <p:nvPicPr>
          <p:cNvPr id="13" name="Inhaltsplatzhalter 12"/>
          <p:cNvPicPr>
            <a:picLocks noGrp="1" noChangeAspect="1"/>
          </p:cNvPicPr>
          <p:nvPr>
            <p:ph sz="quarter" idx="24"/>
          </p:nvPr>
        </p:nvPicPr>
        <p:blipFill>
          <a:blip r:embed="rId3"/>
          <a:stretch>
            <a:fillRect/>
          </a:stretch>
        </p:blipFill>
        <p:spPr>
          <a:xfrm>
            <a:off x="3215233" y="1550988"/>
            <a:ext cx="1795959" cy="1778000"/>
          </a:xfrm>
          <a:prstGeom prst="rect">
            <a:avLst/>
          </a:prstGeom>
        </p:spPr>
      </p:pic>
      <p:sp>
        <p:nvSpPr>
          <p:cNvPr id="10" name="Inhaltsplatzhalter 9"/>
          <p:cNvSpPr>
            <a:spLocks noGrp="1"/>
          </p:cNvSpPr>
          <p:nvPr>
            <p:ph sz="quarter" idx="25"/>
          </p:nvPr>
        </p:nvSpPr>
        <p:spPr/>
        <p:txBody>
          <a:bodyPr/>
          <a:lstStyle/>
          <a:p>
            <a:r>
              <a:rPr lang="fr-CH" sz="1600" dirty="0" smtClean="0"/>
              <a:t>Lait biodynamique pasteurisé</a:t>
            </a:r>
            <a:endParaRPr lang="fr-CH" sz="1600" dirty="0"/>
          </a:p>
        </p:txBody>
      </p:sp>
      <p:sp>
        <p:nvSpPr>
          <p:cNvPr id="11" name="Inhaltsplatzhalter 10"/>
          <p:cNvSpPr>
            <a:spLocks noGrp="1"/>
          </p:cNvSpPr>
          <p:nvPr>
            <p:ph sz="quarter" idx="26"/>
          </p:nvPr>
        </p:nvSpPr>
        <p:spPr>
          <a:xfrm>
            <a:off x="648692" y="4653281"/>
            <a:ext cx="4859412" cy="1606431"/>
          </a:xfrm>
        </p:spPr>
        <p:txBody>
          <a:bodyPr/>
          <a:lstStyle/>
          <a:p>
            <a:r>
              <a:rPr lang="fr-CH" dirty="0"/>
              <a:t>La cristallographie sensible </a:t>
            </a:r>
            <a:r>
              <a:rPr lang="fr-CH" dirty="0" smtClean="0"/>
              <a:t>forme des images appelées cristallogrammes qui sont produites dans des conditions standardisées qui les rendent comparables.</a:t>
            </a:r>
            <a:endParaRPr lang="fr-CH" dirty="0"/>
          </a:p>
        </p:txBody>
      </p:sp>
    </p:spTree>
    <p:extLst>
      <p:ext uri="{BB962C8B-B14F-4D97-AF65-F5344CB8AC3E}">
        <p14:creationId xmlns:p14="http://schemas.microsoft.com/office/powerpoint/2010/main" val="17992326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 qualité des denrées alimentaires biologiques</a:t>
            </a:r>
            <a:endParaRPr lang="de-CH" dirty="0"/>
          </a:p>
        </p:txBody>
      </p:sp>
      <p:sp>
        <p:nvSpPr>
          <p:cNvPr id="3" name="Inhaltsplatzhalter 2"/>
          <p:cNvSpPr>
            <a:spLocks noGrp="1"/>
          </p:cNvSpPr>
          <p:nvPr>
            <p:ph idx="12"/>
          </p:nvPr>
        </p:nvSpPr>
        <p:spPr>
          <a:xfrm>
            <a:off x="621896" y="839332"/>
            <a:ext cx="7893454" cy="676080"/>
          </a:xfrm>
        </p:spPr>
        <p:txBody>
          <a:bodyPr>
            <a:noAutofit/>
          </a:bodyPr>
          <a:lstStyle/>
          <a:p>
            <a:r>
              <a:rPr lang="fr-CH" dirty="0" smtClean="0"/>
              <a:t>Comparaison des denrées alimentaires </a:t>
            </a:r>
            <a:br>
              <a:rPr lang="fr-CH" dirty="0" smtClean="0"/>
            </a:br>
            <a:r>
              <a:rPr lang="fr-CH" dirty="0" smtClean="0"/>
              <a:t>biologiques et conventionnelles</a:t>
            </a:r>
            <a:endParaRPr lang="fr-CH" dirty="0"/>
          </a:p>
        </p:txBody>
      </p:sp>
      <p:sp>
        <p:nvSpPr>
          <p:cNvPr id="4" name="Inhaltsplatzhalter 3"/>
          <p:cNvSpPr>
            <a:spLocks noGrp="1"/>
          </p:cNvSpPr>
          <p:nvPr>
            <p:ph idx="14"/>
          </p:nvPr>
        </p:nvSpPr>
        <p:spPr/>
        <p:txBody>
          <a:bodyPr/>
          <a:lstStyle/>
          <a:p>
            <a:r>
              <a:rPr lang="de-CH" dirty="0" smtClean="0"/>
              <a:t>Source : </a:t>
            </a:r>
            <a:r>
              <a:rPr lang="fr-CH" dirty="0" smtClean="0"/>
              <a:t>Durabilité et qualité des aliments biologiques</a:t>
            </a:r>
            <a:r>
              <a:rPr lang="de-CH" dirty="0" smtClean="0"/>
              <a:t>, </a:t>
            </a:r>
            <a:r>
              <a:rPr lang="de-CH" dirty="0"/>
              <a:t>Bickel </a:t>
            </a:r>
            <a:r>
              <a:rPr lang="de-CH" dirty="0" smtClean="0"/>
              <a:t>et Rossier</a:t>
            </a:r>
            <a:r>
              <a:rPr lang="de-CH" dirty="0"/>
              <a:t>, FiBL 2015</a:t>
            </a:r>
          </a:p>
        </p:txBody>
      </p:sp>
      <p:sp>
        <p:nvSpPr>
          <p:cNvPr id="5" name="Inhaltsplatzhalter 4"/>
          <p:cNvSpPr>
            <a:spLocks noGrp="1"/>
          </p:cNvSpPr>
          <p:nvPr>
            <p:ph sz="quarter" idx="17"/>
          </p:nvPr>
        </p:nvSpPr>
        <p:spPr/>
        <p:txBody>
          <a:bodyPr/>
          <a:lstStyle/>
          <a:p>
            <a:endParaRPr lang="de-CH" dirty="0" smtClean="0"/>
          </a:p>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42</a:t>
            </a:fld>
            <a:endParaRPr lang="de-DE" altLang="de-DE" dirty="0" smtClean="0"/>
          </a:p>
        </p:txBody>
      </p:sp>
      <p:pic>
        <p:nvPicPr>
          <p:cNvPr id="7" name="Grafik 6"/>
          <p:cNvPicPr>
            <a:picLocks noChangeAspect="1"/>
          </p:cNvPicPr>
          <p:nvPr/>
        </p:nvPicPr>
        <p:blipFill>
          <a:blip r:embed="rId2"/>
          <a:stretch>
            <a:fillRect/>
          </a:stretch>
        </p:blipFill>
        <p:spPr>
          <a:xfrm>
            <a:off x="615141" y="1700808"/>
            <a:ext cx="7808655" cy="4176464"/>
          </a:xfrm>
          <a:prstGeom prst="rect">
            <a:avLst/>
          </a:prstGeom>
        </p:spPr>
      </p:pic>
    </p:spTree>
    <p:extLst>
      <p:ext uri="{BB962C8B-B14F-4D97-AF65-F5344CB8AC3E}">
        <p14:creationId xmlns:p14="http://schemas.microsoft.com/office/powerpoint/2010/main" val="3094633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La qualité des denrées alimentaires biologiques</a:t>
            </a:r>
            <a:endParaRPr lang="de-CH" dirty="0"/>
          </a:p>
        </p:txBody>
      </p:sp>
      <p:sp>
        <p:nvSpPr>
          <p:cNvPr id="3" name="Inhaltsplatzhalter 2"/>
          <p:cNvSpPr>
            <a:spLocks noGrp="1"/>
          </p:cNvSpPr>
          <p:nvPr>
            <p:ph idx="12"/>
          </p:nvPr>
        </p:nvSpPr>
        <p:spPr>
          <a:xfrm>
            <a:off x="621896" y="839332"/>
            <a:ext cx="7893454" cy="789468"/>
          </a:xfrm>
        </p:spPr>
        <p:txBody>
          <a:bodyPr>
            <a:normAutofit/>
          </a:bodyPr>
          <a:lstStyle/>
          <a:p>
            <a:r>
              <a:rPr lang="fr-CH" dirty="0"/>
              <a:t>Comparaison des denrées alimentaires </a:t>
            </a:r>
            <a:br>
              <a:rPr lang="fr-CH" dirty="0"/>
            </a:br>
            <a:r>
              <a:rPr lang="fr-CH" dirty="0"/>
              <a:t>biologiques et conventionnelles</a:t>
            </a:r>
          </a:p>
        </p:txBody>
      </p:sp>
      <p:sp>
        <p:nvSpPr>
          <p:cNvPr id="5" name="Inhaltsplatzhalter 4"/>
          <p:cNvSpPr>
            <a:spLocks noGrp="1"/>
          </p:cNvSpPr>
          <p:nvPr>
            <p:ph idx="14"/>
          </p:nvPr>
        </p:nvSpPr>
        <p:spPr/>
        <p:txBody>
          <a:bodyPr/>
          <a:lstStyle/>
          <a:p>
            <a:r>
              <a:rPr lang="de-CH" dirty="0" smtClean="0"/>
              <a:t>Source : </a:t>
            </a:r>
            <a:r>
              <a:rPr lang="fr-CH" dirty="0" smtClean="0"/>
              <a:t>Durabilité et qualité des aliments biologiques</a:t>
            </a:r>
            <a:r>
              <a:rPr lang="de-CH" dirty="0" smtClean="0"/>
              <a:t>, </a:t>
            </a:r>
            <a:r>
              <a:rPr lang="de-CH" dirty="0"/>
              <a:t>Bickel </a:t>
            </a:r>
            <a:r>
              <a:rPr lang="de-CH" dirty="0" smtClean="0"/>
              <a:t>et Rossier</a:t>
            </a:r>
            <a:r>
              <a:rPr lang="de-CH" dirty="0"/>
              <a:t>, FiBL 2015</a:t>
            </a:r>
          </a:p>
          <a:p>
            <a:endParaRPr lang="de-CH" dirty="0"/>
          </a:p>
        </p:txBody>
      </p:sp>
      <p:sp>
        <p:nvSpPr>
          <p:cNvPr id="22" name="Inhaltsplatzhalter 21"/>
          <p:cNvSpPr>
            <a:spLocks noGrp="1"/>
          </p:cNvSpPr>
          <p:nvPr>
            <p:ph sz="quarter" idx="45"/>
          </p:nvPr>
        </p:nvSpPr>
        <p:spPr>
          <a:xfrm>
            <a:off x="4619012" y="1768216"/>
            <a:ext cx="3896338" cy="4279784"/>
          </a:xfrm>
        </p:spPr>
        <p:txBody>
          <a:bodyPr/>
          <a:lstStyle/>
          <a:p>
            <a:pPr>
              <a:lnSpc>
                <a:spcPct val="120000"/>
              </a:lnSpc>
            </a:pPr>
            <a:r>
              <a:rPr lang="fr-CH" sz="1200" dirty="0" smtClean="0"/>
              <a:t>Sujets précis des études et méta-études sur la qualité des denrées alimentaires biologiques :</a:t>
            </a:r>
          </a:p>
          <a:p>
            <a:pPr marL="228600" indent="-228600">
              <a:lnSpc>
                <a:spcPct val="120000"/>
              </a:lnSpc>
              <a:spcBef>
                <a:spcPts val="0"/>
              </a:spcBef>
              <a:buFont typeface="+mj-lt"/>
              <a:buAutoNum type="arabicPeriod"/>
            </a:pPr>
            <a:r>
              <a:rPr lang="fr-CH" sz="1200" dirty="0" smtClean="0"/>
              <a:t>Hunter (2011) : Vitamines et minéraux</a:t>
            </a:r>
          </a:p>
          <a:p>
            <a:pPr marL="228600" indent="-228600">
              <a:lnSpc>
                <a:spcPct val="120000"/>
              </a:lnSpc>
              <a:spcBef>
                <a:spcPts val="0"/>
              </a:spcBef>
              <a:buFont typeface="+mj-lt"/>
              <a:buAutoNum type="arabicPeriod"/>
            </a:pPr>
            <a:r>
              <a:rPr lang="fr-CH" sz="1200" dirty="0" smtClean="0"/>
              <a:t>Brandt (2011) : Teneurs </a:t>
            </a:r>
            <a:r>
              <a:rPr lang="fr-CH" sz="1200" dirty="0"/>
              <a:t>en composants végétaux </a:t>
            </a:r>
            <a:r>
              <a:rPr lang="fr-CH" sz="1200" dirty="0" smtClean="0"/>
              <a:t>secondaires dans les fruits et les légumes</a:t>
            </a:r>
          </a:p>
          <a:p>
            <a:pPr marL="228600" indent="-228600">
              <a:lnSpc>
                <a:spcPct val="120000"/>
              </a:lnSpc>
              <a:spcBef>
                <a:spcPts val="0"/>
              </a:spcBef>
              <a:buFont typeface="+mj-lt"/>
              <a:buAutoNum type="arabicPeriod"/>
            </a:pPr>
            <a:r>
              <a:rPr lang="fr-CH" sz="1200" dirty="0" smtClean="0"/>
              <a:t>Palupi (2012) : Vitamines, acides gras et protéines spécifiques dans les produits laitiers</a:t>
            </a:r>
          </a:p>
          <a:p>
            <a:pPr marL="228600" indent="-228600">
              <a:lnSpc>
                <a:spcPct val="120000"/>
              </a:lnSpc>
              <a:spcBef>
                <a:spcPts val="0"/>
              </a:spcBef>
              <a:buFont typeface="+mj-lt"/>
              <a:buAutoNum type="arabicPeriod"/>
            </a:pPr>
            <a:r>
              <a:rPr lang="fr-CH" sz="1200" dirty="0" smtClean="0"/>
              <a:t>Smith-Spangler (2012) : Dépouillement de 200 études sur différents composants</a:t>
            </a:r>
          </a:p>
          <a:p>
            <a:pPr marL="228600" indent="-228600">
              <a:lnSpc>
                <a:spcPct val="120000"/>
              </a:lnSpc>
              <a:spcBef>
                <a:spcPts val="0"/>
              </a:spcBef>
              <a:buFont typeface="+mj-lt"/>
              <a:buAutoNum type="arabicPeriod"/>
            </a:pPr>
            <a:r>
              <a:rPr lang="fr-CH" sz="1200" dirty="0" smtClean="0"/>
              <a:t>Baranski (2014) : Dépouillement de </a:t>
            </a:r>
            <a:r>
              <a:rPr lang="fr-CH" sz="1200" dirty="0"/>
              <a:t>343 études sur différents </a:t>
            </a:r>
            <a:r>
              <a:rPr lang="fr-CH" sz="1200" dirty="0" smtClean="0"/>
              <a:t>composants des fruits, des légumes et des céréales</a:t>
            </a:r>
          </a:p>
          <a:p>
            <a:pPr>
              <a:lnSpc>
                <a:spcPct val="120000"/>
              </a:lnSpc>
            </a:pPr>
            <a:r>
              <a:rPr lang="fr-CH" sz="1200" dirty="0" smtClean="0"/>
              <a:t>(Les numéros dans les bulles blanches des illustrations renvoient aux 5 études et méta-études mentionnées ci-dessus.)</a:t>
            </a:r>
            <a:endParaRPr lang="fr-CH" dirty="0"/>
          </a:p>
        </p:txBody>
      </p:sp>
      <p:sp>
        <p:nvSpPr>
          <p:cNvPr id="6" name="Fußzeilenplatzhalter 5"/>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43</a:t>
            </a:fld>
            <a:endParaRPr lang="de-DE" altLang="de-DE" dirty="0" smtClean="0"/>
          </a:p>
        </p:txBody>
      </p:sp>
      <p:pic>
        <p:nvPicPr>
          <p:cNvPr id="4" name="Grafik 3"/>
          <p:cNvPicPr>
            <a:picLocks noChangeAspect="1"/>
          </p:cNvPicPr>
          <p:nvPr/>
        </p:nvPicPr>
        <p:blipFill>
          <a:blip r:embed="rId2"/>
          <a:stretch>
            <a:fillRect/>
          </a:stretch>
        </p:blipFill>
        <p:spPr>
          <a:xfrm>
            <a:off x="628650" y="1768216"/>
            <a:ext cx="3710175" cy="3877803"/>
          </a:xfrm>
          <a:prstGeom prst="rect">
            <a:avLst/>
          </a:prstGeom>
        </p:spPr>
      </p:pic>
    </p:spTree>
    <p:extLst>
      <p:ext uri="{BB962C8B-B14F-4D97-AF65-F5344CB8AC3E}">
        <p14:creationId xmlns:p14="http://schemas.microsoft.com/office/powerpoint/2010/main" val="28463587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Organisations et labels</a:t>
            </a:r>
            <a:endParaRPr lang="fr-CH" dirty="0"/>
          </a:p>
        </p:txBody>
      </p:sp>
      <p:sp>
        <p:nvSpPr>
          <p:cNvPr id="3" name="Inhaltsplatzhalter 2"/>
          <p:cNvSpPr>
            <a:spLocks noGrp="1"/>
          </p:cNvSpPr>
          <p:nvPr>
            <p:ph idx="12"/>
          </p:nvPr>
        </p:nvSpPr>
        <p:spPr/>
        <p:txBody>
          <a:bodyPr/>
          <a:lstStyle/>
          <a:p>
            <a:r>
              <a:rPr lang="fr-CH" dirty="0"/>
              <a:t>Impressum, commandes et droits </a:t>
            </a:r>
            <a:r>
              <a:rPr lang="fr-CH" dirty="0" smtClean="0"/>
              <a:t>d’utilisation</a:t>
            </a:r>
            <a:endParaRPr lang="fr-CH" dirty="0"/>
          </a:p>
        </p:txBody>
      </p:sp>
      <p:sp>
        <p:nvSpPr>
          <p:cNvPr id="4" name="Inhaltsplatzhalter 3"/>
          <p:cNvSpPr>
            <a:spLocks noGrp="1"/>
          </p:cNvSpPr>
          <p:nvPr>
            <p:ph idx="14"/>
          </p:nvPr>
        </p:nvSpPr>
        <p:spPr/>
        <p:txBody>
          <a:bodyPr/>
          <a:lstStyle/>
          <a:p>
            <a:endParaRPr lang="de-CH"/>
          </a:p>
        </p:txBody>
      </p:sp>
      <p:sp>
        <p:nvSpPr>
          <p:cNvPr id="5" name="Inhaltsplatzhalter 4"/>
          <p:cNvSpPr>
            <a:spLocks noGrp="1"/>
          </p:cNvSpPr>
          <p:nvPr>
            <p:ph sz="quarter" idx="17"/>
          </p:nvPr>
        </p:nvSpPr>
        <p:spPr/>
        <p:txBody>
          <a:bodyPr/>
          <a:lstStyle/>
          <a:p>
            <a:pPr>
              <a:lnSpc>
                <a:spcPct val="100000"/>
              </a:lnSpc>
              <a:spcBef>
                <a:spcPts val="0"/>
              </a:spcBef>
            </a:pPr>
            <a:r>
              <a:rPr lang="fr-CH" sz="1200" b="1" dirty="0"/>
              <a:t>Éditeurs :</a:t>
            </a:r>
          </a:p>
          <a:p>
            <a:pPr>
              <a:lnSpc>
                <a:spcPct val="100000"/>
              </a:lnSpc>
              <a:spcBef>
                <a:spcPts val="0"/>
              </a:spcBef>
            </a:pPr>
            <a:r>
              <a:rPr lang="fr-CH" sz="1200" dirty="0"/>
              <a:t>Institut de recherche de l’agriculture biologique (FiBL), Ackerstrasse 113, Postfach 219, </a:t>
            </a:r>
            <a:br>
              <a:rPr lang="fr-CH" sz="1200" dirty="0"/>
            </a:br>
            <a:r>
              <a:rPr lang="fr-CH" sz="1200" dirty="0"/>
              <a:t>CH-5070 Frick, tél. +41 (0)62 865 72 72</a:t>
            </a:r>
            <a:br>
              <a:rPr lang="fr-CH" sz="1200" dirty="0"/>
            </a:br>
            <a:r>
              <a:rPr lang="fr-CH" sz="1200" dirty="0">
                <a:hlinkClick r:id="rId2"/>
              </a:rPr>
              <a:t>info.suisse@fibl.org</a:t>
            </a:r>
            <a:r>
              <a:rPr lang="fr-CH" sz="1200" dirty="0"/>
              <a:t>, </a:t>
            </a:r>
            <a:r>
              <a:rPr lang="fr-CH" sz="1200" dirty="0">
                <a:hlinkClick r:id="rId3"/>
              </a:rPr>
              <a:t>www.fibl.org </a:t>
            </a:r>
            <a:endParaRPr lang="fr-CH" sz="1200" b="1" dirty="0"/>
          </a:p>
          <a:p>
            <a:r>
              <a:rPr lang="fr-CH" sz="1200" dirty="0"/>
              <a:t>Bio Suisse </a:t>
            </a:r>
            <a:br>
              <a:rPr lang="fr-CH" sz="1200" dirty="0"/>
            </a:br>
            <a:r>
              <a:rPr lang="fr-CH" sz="1200" dirty="0"/>
              <a:t>Peter Merian-Strasse 34 </a:t>
            </a:r>
            <a:br>
              <a:rPr lang="fr-CH" sz="1200" dirty="0"/>
            </a:br>
            <a:r>
              <a:rPr lang="fr-CH" sz="1200" dirty="0"/>
              <a:t>CH-4052 Bâle, tél. +41 (0)61 204 66 66 </a:t>
            </a:r>
            <a:br>
              <a:rPr lang="fr-CH" sz="1200" dirty="0"/>
            </a:br>
            <a:r>
              <a:rPr lang="fr-CH" sz="1200" dirty="0">
                <a:hlinkClick r:id="rId4"/>
              </a:rPr>
              <a:t>bio@bio-suisse.ch</a:t>
            </a:r>
            <a:r>
              <a:rPr lang="fr-CH" sz="1200" dirty="0"/>
              <a:t>, </a:t>
            </a:r>
            <a:r>
              <a:rPr lang="fr-CH" sz="1200" dirty="0">
                <a:hlinkClick r:id="rId5"/>
              </a:rPr>
              <a:t>www.bio-suisse.ch</a:t>
            </a:r>
            <a:r>
              <a:rPr lang="fr-CH" sz="1200" dirty="0"/>
              <a:t> </a:t>
            </a:r>
          </a:p>
          <a:p>
            <a:pPr>
              <a:lnSpc>
                <a:spcPct val="100000"/>
              </a:lnSpc>
              <a:spcBef>
                <a:spcPts val="700"/>
              </a:spcBef>
            </a:pPr>
            <a:r>
              <a:rPr lang="fr-CH" sz="1200" b="1" dirty="0"/>
              <a:t>Collaboration et vérification :</a:t>
            </a:r>
            <a:r>
              <a:rPr lang="fr-CH" sz="1200" b="1" dirty="0" smtClean="0">
                <a:solidFill>
                  <a:srgbClr val="000000"/>
                </a:solidFill>
              </a:rPr>
              <a:t> </a:t>
            </a:r>
          </a:p>
          <a:p>
            <a:pPr lvl="0">
              <a:lnSpc>
                <a:spcPct val="100000"/>
              </a:lnSpc>
              <a:spcBef>
                <a:spcPts val="0"/>
              </a:spcBef>
            </a:pPr>
            <a:r>
              <a:rPr lang="fr-CH" sz="1200" dirty="0" smtClean="0">
                <a:solidFill>
                  <a:srgbClr val="000000"/>
                </a:solidFill>
              </a:rPr>
              <a:t>Urs Guyer (Bio Suisse), Robert Obrist, Pascal Olivier (Bio Suisse)</a:t>
            </a:r>
            <a:endParaRPr lang="fr-CH" sz="1200" b="1" dirty="0" smtClean="0">
              <a:solidFill>
                <a:srgbClr val="000000"/>
              </a:solidFill>
            </a:endParaRPr>
          </a:p>
          <a:p>
            <a:pPr>
              <a:lnSpc>
                <a:spcPct val="100000"/>
              </a:lnSpc>
              <a:spcBef>
                <a:spcPts val="700"/>
              </a:spcBef>
            </a:pPr>
            <a:r>
              <a:rPr lang="fr-CH" sz="1200" b="1" dirty="0"/>
              <a:t>Rédaction et mise en page :</a:t>
            </a:r>
            <a:r>
              <a:rPr lang="fr-CH" sz="1200" dirty="0"/>
              <a:t> </a:t>
            </a:r>
            <a:br>
              <a:rPr lang="fr-CH" sz="1200" dirty="0"/>
            </a:br>
            <a:r>
              <a:rPr lang="fr-CH" sz="1200" dirty="0" smtClean="0">
                <a:solidFill>
                  <a:srgbClr val="000000"/>
                </a:solidFill>
              </a:rPr>
              <a:t>Regula Bickel, Simone Bissig, Kathrin Huber</a:t>
            </a:r>
            <a:r>
              <a:rPr lang="fr-CH" sz="1200" dirty="0"/>
              <a:t/>
            </a:r>
            <a:br>
              <a:rPr lang="fr-CH" sz="1200" dirty="0"/>
            </a:br>
            <a:r>
              <a:rPr lang="fr-CH" sz="1200" dirty="0"/>
              <a:t>(v. française : aussi Manuel Perret)</a:t>
            </a:r>
            <a:endParaRPr lang="fr-CH" sz="1200" b="1" dirty="0"/>
          </a:p>
          <a:p>
            <a:pPr>
              <a:lnSpc>
                <a:spcPct val="100000"/>
              </a:lnSpc>
              <a:spcBef>
                <a:spcPts val="700"/>
              </a:spcBef>
            </a:pPr>
            <a:r>
              <a:rPr lang="fr-CH" sz="1200" b="1" dirty="0"/>
              <a:t>Traduction :</a:t>
            </a:r>
            <a:r>
              <a:rPr lang="fr-CH" sz="1200" dirty="0"/>
              <a:t> Manuel Perret</a:t>
            </a:r>
          </a:p>
          <a:p>
            <a:pPr>
              <a:lnSpc>
                <a:spcPct val="100000"/>
              </a:lnSpc>
              <a:spcBef>
                <a:spcPts val="700"/>
              </a:spcBef>
            </a:pPr>
            <a:r>
              <a:rPr lang="fr-CH" sz="1200" b="1" dirty="0"/>
              <a:t>Illustrations : </a:t>
            </a:r>
            <a:r>
              <a:rPr lang="fr-CH" sz="1200" dirty="0"/>
              <a:t>FiBL (sauf autres mentions)</a:t>
            </a:r>
          </a:p>
          <a:p>
            <a:pPr>
              <a:lnSpc>
                <a:spcPct val="100000"/>
              </a:lnSpc>
              <a:spcBef>
                <a:spcPts val="700"/>
              </a:spcBef>
            </a:pPr>
            <a:r>
              <a:rPr lang="fr-CH" sz="1200" b="1" dirty="0"/>
              <a:t>Commande et téléchargement gratuit : </a:t>
            </a:r>
            <a:r>
              <a:rPr lang="fr-CH" sz="1200" dirty="0">
                <a:hlinkClick r:id="rId6"/>
              </a:rPr>
              <a:t>www.shop.fibl.org </a:t>
            </a:r>
            <a:r>
              <a:rPr lang="fr-CH" sz="1200" dirty="0"/>
              <a:t> (Collection de transparents sur l’agriculture biologique)</a:t>
            </a:r>
            <a:endParaRPr lang="fr-CH" sz="1200" b="1" dirty="0"/>
          </a:p>
        </p:txBody>
      </p:sp>
      <p:sp>
        <p:nvSpPr>
          <p:cNvPr id="6" name="Inhaltsplatzhalter 5"/>
          <p:cNvSpPr>
            <a:spLocks noGrp="1"/>
          </p:cNvSpPr>
          <p:nvPr>
            <p:ph sz="quarter" idx="45"/>
          </p:nvPr>
        </p:nvSpPr>
        <p:spPr/>
        <p:txBody>
          <a:bodyPr/>
          <a:lstStyle/>
          <a:p>
            <a:r>
              <a:rPr lang="fr-CH" sz="1200" b="1" dirty="0"/>
              <a:t>Responsabilité : </a:t>
            </a:r>
          </a:p>
          <a:p>
            <a:pPr>
              <a:lnSpc>
                <a:spcPct val="100000"/>
              </a:lnSpc>
              <a:spcBef>
                <a:spcPts val="0"/>
              </a:spcBef>
            </a:pPr>
            <a:r>
              <a:rPr lang="fr-CH" sz="1200" dirty="0"/>
              <a:t>Les contenus de cette collection de transparents ont été réalisés et vérifiés avec le plus grand soin. Il n’est cependant pas possible d’exclure totalement toute erreur. Nous n’assumons donc aucune forme de responsabilité que ce soit pour d'éventuelles inexactitudes. </a:t>
            </a:r>
          </a:p>
          <a:p>
            <a:r>
              <a:rPr lang="fr-CH" sz="1200" b="1" dirty="0"/>
              <a:t>Droits d’utilisation :</a:t>
            </a:r>
          </a:p>
          <a:p>
            <a:pPr>
              <a:lnSpc>
                <a:spcPct val="100000"/>
              </a:lnSpc>
              <a:spcBef>
                <a:spcPts val="0"/>
              </a:spcBef>
            </a:pPr>
            <a:r>
              <a:rPr lang="fr-CH" sz="1200" dirty="0"/>
              <a:t>Cette collection de transparents est conçue pour l’enseignement et la formation. Ses différentes parties peuvent être utilisées, diffusées et modifiées à condition de mentionner les sources des textes et des illustrations. Les mentions de droits d'auteur de toute sorte qui sont contenues dans les documents téléchargés doivent être conservés et reproduits. Les éditeurs n’assument aucune responsabilité pour les contenus des liens externes.</a:t>
            </a:r>
          </a:p>
          <a:p>
            <a:r>
              <a:rPr lang="fr-CH" sz="1200" b="1" dirty="0"/>
              <a:t>2</a:t>
            </a:r>
            <a:r>
              <a:rPr lang="fr-CH" sz="1200" b="1" baseline="30000" dirty="0"/>
              <a:t>ème</a:t>
            </a:r>
            <a:r>
              <a:rPr lang="fr-CH" sz="1200" b="1" dirty="0"/>
              <a:t> édition, 2016</a:t>
            </a:r>
          </a:p>
          <a:p>
            <a:pPr>
              <a:lnSpc>
                <a:spcPct val="100000"/>
              </a:lnSpc>
              <a:spcBef>
                <a:spcPts val="0"/>
              </a:spcBef>
            </a:pPr>
            <a:r>
              <a:rPr lang="fr-CH" sz="1200" dirty="0"/>
              <a:t>1</a:t>
            </a:r>
            <a:r>
              <a:rPr lang="fr-CH" sz="1200" baseline="30000" dirty="0"/>
              <a:t>ère</a:t>
            </a:r>
            <a:r>
              <a:rPr lang="fr-CH" sz="1200" dirty="0"/>
              <a:t> édition 2004, rédaction Res Schmutz</a:t>
            </a:r>
          </a:p>
          <a:p>
            <a:pPr>
              <a:lnSpc>
                <a:spcPct val="100000"/>
              </a:lnSpc>
              <a:spcBef>
                <a:spcPts val="700"/>
              </a:spcBef>
            </a:pPr>
            <a:r>
              <a:rPr lang="fr-CH" sz="1200" dirty="0"/>
              <a:t>Cette collection de transparents a été cofinancée par la Coop avec un don fait à l’occasion des 20 ans de Coop Naturaplan</a:t>
            </a:r>
          </a:p>
        </p:txBody>
      </p:sp>
      <p:sp>
        <p:nvSpPr>
          <p:cNvPr id="7" name="Fußzeilenplatzhalter 6"/>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44</a:t>
            </a:fld>
            <a:endParaRPr lang="de-DE" altLang="de-DE" dirty="0" smtClean="0"/>
          </a:p>
        </p:txBody>
      </p:sp>
    </p:spTree>
    <p:extLst>
      <p:ext uri="{BB962C8B-B14F-4D97-AF65-F5344CB8AC3E}">
        <p14:creationId xmlns:p14="http://schemas.microsoft.com/office/powerpoint/2010/main" val="3851228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quarter" idx="24"/>
          </p:nvPr>
        </p:nvSpPr>
        <p:spPr>
          <a:xfrm>
            <a:off x="611158" y="3356992"/>
            <a:ext cx="5184978" cy="2680588"/>
          </a:xfrm>
        </p:spPr>
        <p:txBody>
          <a:bodyPr/>
          <a:lstStyle/>
          <a:p>
            <a:endParaRPr lang="de-CH" dirty="0"/>
          </a:p>
        </p:txBody>
      </p:sp>
      <p:sp>
        <p:nvSpPr>
          <p:cNvPr id="2" name="Titel 1"/>
          <p:cNvSpPr>
            <a:spLocks noGrp="1"/>
          </p:cNvSpPr>
          <p:nvPr>
            <p:ph type="title"/>
          </p:nvPr>
        </p:nvSpPr>
        <p:spPr/>
        <p:txBody>
          <a:bodyPr/>
          <a:lstStyle/>
          <a:p>
            <a:r>
              <a:rPr lang="fr-CH" dirty="0" smtClean="0"/>
              <a:t>Organisations</a:t>
            </a:r>
            <a:endParaRPr lang="fr-CH" dirty="0"/>
          </a:p>
        </p:txBody>
      </p:sp>
      <p:sp>
        <p:nvSpPr>
          <p:cNvPr id="3" name="Inhaltsplatzhalter 2"/>
          <p:cNvSpPr>
            <a:spLocks noGrp="1"/>
          </p:cNvSpPr>
          <p:nvPr>
            <p:ph idx="12"/>
          </p:nvPr>
        </p:nvSpPr>
        <p:spPr/>
        <p:txBody>
          <a:bodyPr/>
          <a:lstStyle/>
          <a:p>
            <a:r>
              <a:rPr lang="fr-CH" dirty="0" smtClean="0"/>
              <a:t>FiBL – Institut de recherche de l’agriculture biologique</a:t>
            </a:r>
            <a:endParaRPr lang="fr-CH" dirty="0"/>
          </a:p>
        </p:txBody>
      </p:sp>
      <p:sp>
        <p:nvSpPr>
          <p:cNvPr id="4" name="Inhaltsplatzhalter 3"/>
          <p:cNvSpPr>
            <a:spLocks noGrp="1"/>
          </p:cNvSpPr>
          <p:nvPr>
            <p:ph idx="14"/>
          </p:nvPr>
        </p:nvSpPr>
        <p:spPr>
          <a:xfrm>
            <a:off x="694154" y="5903168"/>
            <a:ext cx="7886700" cy="279120"/>
          </a:xfrm>
        </p:spPr>
        <p:txBody>
          <a:bodyPr/>
          <a:lstStyle/>
          <a:p>
            <a:endParaRPr lang="de-CH"/>
          </a:p>
        </p:txBody>
      </p:sp>
      <p:sp>
        <p:nvSpPr>
          <p:cNvPr id="5" name="Inhaltsplatzhalter 4"/>
          <p:cNvSpPr>
            <a:spLocks noGrp="1"/>
          </p:cNvSpPr>
          <p:nvPr>
            <p:ph sz="quarter" idx="17"/>
          </p:nvPr>
        </p:nvSpPr>
        <p:spPr>
          <a:xfrm>
            <a:off x="611559" y="1550120"/>
            <a:ext cx="7913316" cy="2526952"/>
          </a:xfrm>
        </p:spPr>
        <p:txBody>
          <a:bodyPr/>
          <a:lstStyle/>
          <a:p>
            <a:r>
              <a:rPr lang="fr-CH" dirty="0" smtClean="0"/>
              <a:t>Créé en 1973 ; fondation privée</a:t>
            </a:r>
          </a:p>
          <a:p>
            <a:r>
              <a:rPr lang="fr-CH" dirty="0" smtClean="0"/>
              <a:t>150 collaborateurs en Suisse</a:t>
            </a:r>
          </a:p>
          <a:p>
            <a:r>
              <a:rPr lang="fr-CH" dirty="0" smtClean="0"/>
              <a:t>20 collaborateurs en Allemagne et 20 en Autriche</a:t>
            </a:r>
          </a:p>
          <a:p>
            <a:r>
              <a:rPr lang="fr-CH" dirty="0"/>
              <a:t>7</a:t>
            </a:r>
            <a:r>
              <a:rPr lang="fr-CH" dirty="0" smtClean="0"/>
              <a:t>0 stagiaires, diplômants, doctorants et apprentis</a:t>
            </a:r>
          </a:p>
          <a:p>
            <a:r>
              <a:rPr lang="fr-CH" dirty="0" smtClean="0"/>
              <a:t>Recherche sur plus de 200 domaines bio en Suisse</a:t>
            </a:r>
            <a:endParaRPr lang="fr-CH" dirty="0"/>
          </a:p>
        </p:txBody>
      </p:sp>
      <p:sp>
        <p:nvSpPr>
          <p:cNvPr id="8" name="Fußzeilenplatzhalter 7"/>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4</a:t>
            </a:fld>
            <a:endParaRPr lang="de-DE" altLang="de-DE" dirty="0" smtClean="0"/>
          </a:p>
        </p:txBody>
      </p:sp>
      <p:pic>
        <p:nvPicPr>
          <p:cNvPr id="10" name="Picture 22"/>
          <p:cNvPicPr>
            <a:picLocks noGrp="1" noChangeAspect="1" noChangeArrowheads="1"/>
          </p:cNvPicPr>
          <p:nvPr>
            <p:ph sz="quarter" idx="25"/>
          </p:nvPr>
        </p:nvPicPr>
        <p:blipFill rotWithShape="1">
          <a:blip r:embed="rId2" cstate="screen">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0356" t="45397" r="32652" b="25101"/>
          <a:stretch/>
        </p:blipFill>
        <p:spPr bwMode="auto">
          <a:xfrm>
            <a:off x="694154" y="3622453"/>
            <a:ext cx="4127359" cy="2197804"/>
          </a:xfrm>
          <a:prstGeom prst="rect">
            <a:avLst/>
          </a:prstGeom>
          <a:solidFill>
            <a:schemeClr val="accent1"/>
          </a:solidFill>
          <a:ln>
            <a:noFill/>
          </a:ln>
          <a:extLst/>
        </p:spPr>
      </p:pic>
      <p:sp>
        <p:nvSpPr>
          <p:cNvPr id="12" name="AutoShape 25"/>
          <p:cNvSpPr>
            <a:spLocks/>
          </p:cNvSpPr>
          <p:nvPr/>
        </p:nvSpPr>
        <p:spPr bwMode="auto">
          <a:xfrm>
            <a:off x="2784332" y="3730885"/>
            <a:ext cx="2119776" cy="864000"/>
          </a:xfrm>
          <a:prstGeom prst="borderCallout1">
            <a:avLst>
              <a:gd name="adj1" fmla="val 100178"/>
              <a:gd name="adj2" fmla="val 49676"/>
              <a:gd name="adj3" fmla="val 115952"/>
              <a:gd name="adj4" fmla="val 20167"/>
            </a:avLst>
          </a:prstGeom>
          <a:solidFill>
            <a:srgbClr val="FFFFFF"/>
          </a:solidFill>
          <a:ln w="6350">
            <a:noFill/>
            <a:miter lim="800000"/>
            <a:headEnd type="none" w="sm" len="sm"/>
            <a:tailEnd type="none" w="sm" len="sm"/>
          </a:ln>
        </p:spPr>
        <p:txBody>
          <a:bodyPr anchor="ctr" anchorCtr="0"/>
          <a:lstStyle>
            <a:defPPr>
              <a:defRPr lang="de-CH"/>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457200" rtl="0" eaLnBrk="1" latinLnBrk="0" hangingPunct="1">
              <a:defRPr sz="2400" b="1" kern="1200">
                <a:solidFill>
                  <a:schemeClr val="tx1"/>
                </a:solidFill>
                <a:latin typeface="Arial" charset="0"/>
                <a:ea typeface="+mn-ea"/>
                <a:cs typeface="+mn-cs"/>
              </a:defRPr>
            </a:lvl6pPr>
            <a:lvl7pPr marL="2743200" algn="l" defTabSz="457200" rtl="0" eaLnBrk="1" latinLnBrk="0" hangingPunct="1">
              <a:defRPr sz="2400" b="1" kern="1200">
                <a:solidFill>
                  <a:schemeClr val="tx1"/>
                </a:solidFill>
                <a:latin typeface="Arial" charset="0"/>
                <a:ea typeface="+mn-ea"/>
                <a:cs typeface="+mn-cs"/>
              </a:defRPr>
            </a:lvl7pPr>
            <a:lvl8pPr marL="3200400" algn="l" defTabSz="457200" rtl="0" eaLnBrk="1" latinLnBrk="0" hangingPunct="1">
              <a:defRPr sz="2400" b="1" kern="1200">
                <a:solidFill>
                  <a:schemeClr val="tx1"/>
                </a:solidFill>
                <a:latin typeface="Arial" charset="0"/>
                <a:ea typeface="+mn-ea"/>
                <a:cs typeface="+mn-cs"/>
              </a:defRPr>
            </a:lvl8pPr>
            <a:lvl9pPr marL="3657600" algn="l" defTabSz="457200" rtl="0" eaLnBrk="1" latinLnBrk="0" hangingPunct="1">
              <a:defRPr sz="2400" b="1"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H" altLang="de-DE" sz="1400" b="1" i="0" u="none" strike="noStrike" kern="1200" cap="none" spc="0" normalizeH="0" baseline="0" noProof="0" dirty="0" smtClean="0">
                <a:ln>
                  <a:noFill/>
                </a:ln>
                <a:solidFill>
                  <a:srgbClr val="000000"/>
                </a:solidFill>
                <a:effectLst/>
                <a:uLnTx/>
                <a:uFillTx/>
                <a:latin typeface="Arial" charset="0"/>
                <a:ea typeface="+mn-ea"/>
                <a:cs typeface="+mn-cs"/>
              </a:rPr>
              <a:t>FiBL Allemagne</a:t>
            </a:r>
            <a:br>
              <a:rPr kumimoji="0" lang="fr-CH" altLang="de-DE" sz="1400" b="1" i="0" u="none" strike="noStrike" kern="1200" cap="none" spc="0" normalizeH="0" baseline="0" noProof="0" dirty="0" smtClean="0">
                <a:ln>
                  <a:noFill/>
                </a:ln>
                <a:solidFill>
                  <a:srgbClr val="000000"/>
                </a:solidFill>
                <a:effectLst/>
                <a:uLnTx/>
                <a:uFillTx/>
                <a:latin typeface="Arial" charset="0"/>
                <a:ea typeface="+mn-ea"/>
                <a:cs typeface="+mn-cs"/>
              </a:rPr>
            </a:br>
            <a:r>
              <a:rPr kumimoji="0" lang="fr-CH" altLang="de-DE" sz="1400" b="1" i="0" u="none" strike="noStrike" kern="1200" cap="none" spc="0" normalizeH="0" baseline="0" noProof="0" dirty="0" smtClean="0">
                <a:ln>
                  <a:noFill/>
                </a:ln>
                <a:solidFill>
                  <a:srgbClr val="000000"/>
                </a:solidFill>
                <a:effectLst/>
                <a:uLnTx/>
                <a:uFillTx/>
                <a:latin typeface="Arial" charset="0"/>
                <a:ea typeface="+mn-ea"/>
                <a:cs typeface="+mn-cs"/>
              </a:rPr>
              <a:t>(Francfort)</a:t>
            </a:r>
          </a:p>
          <a:p>
            <a:pPr marL="0" marR="0" lvl="0" indent="0" algn="l" defTabSz="914400" rtl="0" eaLnBrk="0" fontAlgn="base" latinLnBrk="0" hangingPunct="0">
              <a:lnSpc>
                <a:spcPct val="100000"/>
              </a:lnSpc>
              <a:spcBef>
                <a:spcPct val="0"/>
              </a:spcBef>
              <a:spcAft>
                <a:spcPct val="0"/>
              </a:spcAft>
              <a:buClrTx/>
              <a:buSzTx/>
              <a:buFontTx/>
              <a:buNone/>
              <a:tabLst/>
              <a:defRPr/>
            </a:pPr>
            <a:r>
              <a:rPr lang="fr-CH" altLang="de-DE" sz="1400" b="0" dirty="0">
                <a:solidFill>
                  <a:srgbClr val="000000"/>
                </a:solidFill>
              </a:rPr>
              <a:t>3</a:t>
            </a:r>
            <a:r>
              <a:rPr kumimoji="0" lang="fr-CH" altLang="de-DE" sz="1400" b="0" i="0" u="none" strike="noStrike" kern="1200" cap="none" spc="0" normalizeH="0" baseline="0" noProof="0" dirty="0" smtClean="0">
                <a:ln>
                  <a:noFill/>
                </a:ln>
                <a:solidFill>
                  <a:srgbClr val="000000"/>
                </a:solidFill>
                <a:effectLst/>
                <a:uLnTx/>
                <a:uFillTx/>
                <a:latin typeface="Arial" charset="0"/>
                <a:ea typeface="+mn-ea"/>
                <a:cs typeface="+mn-cs"/>
              </a:rPr>
              <a:t>0 collaborateurs-trices</a:t>
            </a:r>
            <a:endParaRPr kumimoji="0" lang="fr-CH" altLang="de-DE"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 name="AutoShape 25"/>
          <p:cNvSpPr>
            <a:spLocks/>
          </p:cNvSpPr>
          <p:nvPr/>
        </p:nvSpPr>
        <p:spPr bwMode="auto">
          <a:xfrm>
            <a:off x="3849580" y="5220860"/>
            <a:ext cx="2165647" cy="720000"/>
          </a:xfrm>
          <a:prstGeom prst="borderCallout1">
            <a:avLst>
              <a:gd name="adj1" fmla="val 523"/>
              <a:gd name="adj2" fmla="val 49317"/>
              <a:gd name="adj3" fmla="val -67691"/>
              <a:gd name="adj4" fmla="val 71459"/>
            </a:avLst>
          </a:prstGeom>
          <a:solidFill>
            <a:srgbClr val="FFFFFF"/>
          </a:solidFill>
          <a:ln w="6350">
            <a:noFill/>
            <a:miter lim="800000"/>
            <a:headEnd type="none" w="sm" len="sm"/>
            <a:tailEnd type="none" w="sm" len="sm"/>
          </a:ln>
        </p:spPr>
        <p:txBody>
          <a:bodyPr anchor="ctr" anchorCtr="0"/>
          <a:lstStyle>
            <a:defPPr>
              <a:defRPr lang="de-CH"/>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457200" rtl="0" eaLnBrk="1" latinLnBrk="0" hangingPunct="1">
              <a:defRPr sz="2400" b="1" kern="1200">
                <a:solidFill>
                  <a:schemeClr val="tx1"/>
                </a:solidFill>
                <a:latin typeface="Arial" charset="0"/>
                <a:ea typeface="+mn-ea"/>
                <a:cs typeface="+mn-cs"/>
              </a:defRPr>
            </a:lvl6pPr>
            <a:lvl7pPr marL="2743200" algn="l" defTabSz="457200" rtl="0" eaLnBrk="1" latinLnBrk="0" hangingPunct="1">
              <a:defRPr sz="2400" b="1" kern="1200">
                <a:solidFill>
                  <a:schemeClr val="tx1"/>
                </a:solidFill>
                <a:latin typeface="Arial" charset="0"/>
                <a:ea typeface="+mn-ea"/>
                <a:cs typeface="+mn-cs"/>
              </a:defRPr>
            </a:lvl7pPr>
            <a:lvl8pPr marL="3200400" algn="l" defTabSz="457200" rtl="0" eaLnBrk="1" latinLnBrk="0" hangingPunct="1">
              <a:defRPr sz="2400" b="1" kern="1200">
                <a:solidFill>
                  <a:schemeClr val="tx1"/>
                </a:solidFill>
                <a:latin typeface="Arial" charset="0"/>
                <a:ea typeface="+mn-ea"/>
                <a:cs typeface="+mn-cs"/>
              </a:defRPr>
            </a:lvl8pPr>
            <a:lvl9pPr marL="3657600" algn="l" defTabSz="457200" rtl="0" eaLnBrk="1" latinLnBrk="0" hangingPunct="1">
              <a:defRPr sz="2400" b="1"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H" altLang="de-DE" sz="1400" b="1" i="0" u="none" strike="noStrike" kern="1200" cap="none" spc="0" normalizeH="0" baseline="0" noProof="0" dirty="0" smtClean="0">
                <a:ln>
                  <a:noFill/>
                </a:ln>
                <a:solidFill>
                  <a:srgbClr val="000000"/>
                </a:solidFill>
                <a:effectLst/>
                <a:uLnTx/>
                <a:uFillTx/>
              </a:rPr>
              <a:t>FiBL </a:t>
            </a:r>
            <a:r>
              <a:rPr lang="fr-CH" altLang="de-DE" sz="1400" dirty="0" smtClean="0">
                <a:solidFill>
                  <a:srgbClr val="000000"/>
                </a:solidFill>
              </a:rPr>
              <a:t>Autriche </a:t>
            </a:r>
            <a:r>
              <a:rPr kumimoji="0" lang="fr-CH" altLang="de-DE" sz="1400" b="1" i="0" u="none" strike="noStrike" kern="1200" cap="none" spc="0" normalizeH="0" baseline="0" noProof="0" dirty="0" smtClean="0">
                <a:ln>
                  <a:noFill/>
                </a:ln>
                <a:solidFill>
                  <a:srgbClr val="000000"/>
                </a:solidFill>
                <a:effectLst/>
                <a:uLnTx/>
                <a:uFillTx/>
              </a:rPr>
              <a:t>(Vienne)</a:t>
            </a:r>
          </a:p>
          <a:p>
            <a:pPr lvl="0">
              <a:defRPr/>
            </a:pPr>
            <a:r>
              <a:rPr kumimoji="0" lang="fr-CH" altLang="de-DE" sz="1400" b="0" i="0" u="none" strike="noStrike" kern="1200" cap="none" spc="0" normalizeH="0" baseline="0" noProof="0" dirty="0" smtClean="0">
                <a:ln>
                  <a:noFill/>
                </a:ln>
                <a:solidFill>
                  <a:srgbClr val="000000"/>
                </a:solidFill>
                <a:effectLst/>
                <a:uLnTx/>
                <a:uFillTx/>
              </a:rPr>
              <a:t>20 </a:t>
            </a:r>
            <a:r>
              <a:rPr lang="fr-CH" altLang="de-DE" sz="1400" b="0" dirty="0" smtClean="0">
                <a:solidFill>
                  <a:srgbClr val="000000"/>
                </a:solidFill>
              </a:rPr>
              <a:t>collaborateurs-trices</a:t>
            </a:r>
            <a:endParaRPr kumimoji="0" lang="fr-CH" altLang="de-DE" sz="1400" b="0" i="0" u="none" strike="noStrike" kern="1200" cap="none" spc="0" normalizeH="0" baseline="0" noProof="0" dirty="0">
              <a:ln>
                <a:noFill/>
              </a:ln>
              <a:solidFill>
                <a:srgbClr val="000000"/>
              </a:solidFill>
              <a:effectLst/>
              <a:uLnTx/>
              <a:uFillTx/>
            </a:endParaRPr>
          </a:p>
        </p:txBody>
      </p:sp>
      <p:sp>
        <p:nvSpPr>
          <p:cNvPr id="16" name="AutoShape 25"/>
          <p:cNvSpPr>
            <a:spLocks/>
          </p:cNvSpPr>
          <p:nvPr/>
        </p:nvSpPr>
        <p:spPr bwMode="auto">
          <a:xfrm>
            <a:off x="256734" y="4588664"/>
            <a:ext cx="2152230" cy="720000"/>
          </a:xfrm>
          <a:prstGeom prst="borderCallout1">
            <a:avLst>
              <a:gd name="adj1" fmla="val 100178"/>
              <a:gd name="adj2" fmla="val 855"/>
              <a:gd name="adj3" fmla="val 275204"/>
              <a:gd name="adj4" fmla="val 45208"/>
            </a:avLst>
          </a:prstGeom>
          <a:solidFill>
            <a:srgbClr val="FFFFFF"/>
          </a:solidFill>
          <a:ln w="6350" cap="rnd">
            <a:noFill/>
            <a:miter lim="800000"/>
            <a:headEnd type="none" w="sm" len="sm"/>
            <a:tailEnd type="none" w="sm" len="sm"/>
          </a:ln>
        </p:spPr>
        <p:txBody>
          <a:bodyPr anchor="ctr" anchorCtr="0"/>
          <a:lstStyle>
            <a:defPPr>
              <a:defRPr lang="de-CH"/>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457200" rtl="0" eaLnBrk="1" latinLnBrk="0" hangingPunct="1">
              <a:defRPr sz="2400" b="1" kern="1200">
                <a:solidFill>
                  <a:schemeClr val="tx1"/>
                </a:solidFill>
                <a:latin typeface="Arial" charset="0"/>
                <a:ea typeface="+mn-ea"/>
                <a:cs typeface="+mn-cs"/>
              </a:defRPr>
            </a:lvl6pPr>
            <a:lvl7pPr marL="2743200" algn="l" defTabSz="457200" rtl="0" eaLnBrk="1" latinLnBrk="0" hangingPunct="1">
              <a:defRPr sz="2400" b="1" kern="1200">
                <a:solidFill>
                  <a:schemeClr val="tx1"/>
                </a:solidFill>
                <a:latin typeface="Arial" charset="0"/>
                <a:ea typeface="+mn-ea"/>
                <a:cs typeface="+mn-cs"/>
              </a:defRPr>
            </a:lvl7pPr>
            <a:lvl8pPr marL="3200400" algn="l" defTabSz="457200" rtl="0" eaLnBrk="1" latinLnBrk="0" hangingPunct="1">
              <a:defRPr sz="2400" b="1" kern="1200">
                <a:solidFill>
                  <a:schemeClr val="tx1"/>
                </a:solidFill>
                <a:latin typeface="Arial" charset="0"/>
                <a:ea typeface="+mn-ea"/>
                <a:cs typeface="+mn-cs"/>
              </a:defRPr>
            </a:lvl8pPr>
            <a:lvl9pPr marL="3657600" algn="l" defTabSz="457200" rtl="0" eaLnBrk="1" latinLnBrk="0" hangingPunct="1">
              <a:defRPr sz="2400" b="1" kern="1200">
                <a:solidFill>
                  <a:schemeClr val="tx1"/>
                </a:solidFill>
                <a:latin typeface="Arial" charset="0"/>
                <a:ea typeface="+mn-ea"/>
                <a:cs typeface="+mn-cs"/>
              </a:defRPr>
            </a:lvl9pPr>
          </a:lstStyle>
          <a:p>
            <a:pPr marL="0" marR="0" lvl="0" indent="0" algn="l" defTabSz="914400" rtl="0" eaLnBrk="0" fontAlgn="base" latinLnBrk="0" hangingPunct="0">
              <a:spcBef>
                <a:spcPct val="0"/>
              </a:spcBef>
              <a:spcAft>
                <a:spcPct val="0"/>
              </a:spcAft>
              <a:buClrTx/>
              <a:buSzTx/>
              <a:buFontTx/>
              <a:buNone/>
              <a:tabLst/>
              <a:defRPr/>
            </a:pPr>
            <a:r>
              <a:rPr kumimoji="0" lang="fr-CH" altLang="de-DE" sz="1400" b="1" i="0" u="none" strike="noStrike" kern="1200" cap="none" spc="0" normalizeH="0" baseline="0" noProof="0" dirty="0" smtClean="0">
                <a:ln>
                  <a:noFill/>
                </a:ln>
                <a:solidFill>
                  <a:srgbClr val="000000"/>
                </a:solidFill>
                <a:effectLst/>
                <a:uLnTx/>
                <a:uFillTx/>
              </a:rPr>
              <a:t>FiBL Suisse</a:t>
            </a:r>
            <a:r>
              <a:rPr lang="fr-CH" altLang="de-DE" sz="1400" dirty="0" smtClean="0">
                <a:solidFill>
                  <a:srgbClr val="000000"/>
                </a:solidFill>
              </a:rPr>
              <a:t> </a:t>
            </a:r>
            <a:r>
              <a:rPr kumimoji="0" lang="fr-CH" altLang="de-DE" sz="1400" b="1" i="0" u="none" strike="noStrike" kern="1200" cap="none" spc="0" normalizeH="0" baseline="0" noProof="0" dirty="0" smtClean="0">
                <a:ln>
                  <a:noFill/>
                </a:ln>
                <a:solidFill>
                  <a:srgbClr val="000000"/>
                </a:solidFill>
                <a:effectLst/>
                <a:uLnTx/>
                <a:uFillTx/>
              </a:rPr>
              <a:t>(Frick)</a:t>
            </a:r>
          </a:p>
          <a:p>
            <a:pPr lvl="0">
              <a:defRPr/>
            </a:pPr>
            <a:r>
              <a:rPr lang="fr-CH" altLang="de-DE" sz="1400" b="0" dirty="0" smtClean="0">
                <a:solidFill>
                  <a:srgbClr val="000000"/>
                </a:solidFill>
              </a:rPr>
              <a:t>150 </a:t>
            </a:r>
            <a:r>
              <a:rPr lang="fr-CH" altLang="de-DE" sz="1400" b="0" dirty="0">
                <a:solidFill>
                  <a:srgbClr val="000000"/>
                </a:solidFill>
              </a:rPr>
              <a:t>collaborateurs-trices</a:t>
            </a:r>
            <a:endParaRPr kumimoji="0" lang="fr-CH" altLang="de-DE" sz="1400" b="0" i="0" u="none" strike="noStrike" kern="1200" cap="none" spc="0" normalizeH="0" baseline="0" noProof="0" dirty="0">
              <a:ln>
                <a:noFill/>
              </a:ln>
              <a:solidFill>
                <a:srgbClr val="000000"/>
              </a:solidFill>
              <a:effectLst/>
              <a:uLnTx/>
              <a:uFillTx/>
            </a:endParaRPr>
          </a:p>
        </p:txBody>
      </p:sp>
      <p:sp>
        <p:nvSpPr>
          <p:cNvPr id="19" name="Stern mit 5 Zacken 18"/>
          <p:cNvSpPr/>
          <p:nvPr/>
        </p:nvSpPr>
        <p:spPr>
          <a:xfrm>
            <a:off x="2360699" y="5156431"/>
            <a:ext cx="216000" cy="21600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Stern mit 5 Zacken 19"/>
          <p:cNvSpPr/>
          <p:nvPr/>
        </p:nvSpPr>
        <p:spPr>
          <a:xfrm>
            <a:off x="3711977" y="5012415"/>
            <a:ext cx="216000" cy="21600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Stern mit 5 Zacken 20"/>
          <p:cNvSpPr/>
          <p:nvPr/>
        </p:nvSpPr>
        <p:spPr>
          <a:xfrm>
            <a:off x="2628055" y="4724423"/>
            <a:ext cx="216000" cy="21600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7" name="Inhaltsplatzhalter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auto">
          <a:xfrm>
            <a:off x="5957888" y="3662413"/>
            <a:ext cx="2557462" cy="142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159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Inhaltsplatzhalter 4"/>
          <p:cNvSpPr>
            <a:spLocks noGrp="1"/>
          </p:cNvSpPr>
          <p:nvPr>
            <p:ph sz="quarter" idx="59"/>
          </p:nvPr>
        </p:nvSpPr>
        <p:spPr>
          <a:xfrm>
            <a:off x="6030000" y="1582206"/>
            <a:ext cx="2340000" cy="4354580"/>
          </a:xfrm>
          <a:solidFill>
            <a:srgbClr val="EB5C3F">
              <a:alpha val="49804"/>
            </a:srgbClr>
          </a:solidFill>
        </p:spPr>
        <p:txBody>
          <a:bodyPr tIns="144000" anchor="t" anchorCtr="0"/>
          <a:lstStyle/>
          <a:p>
            <a:r>
              <a:rPr lang="fr-CH" b="1" dirty="0"/>
              <a:t>Sciences animales agricoles</a:t>
            </a:r>
          </a:p>
        </p:txBody>
      </p:sp>
      <p:sp>
        <p:nvSpPr>
          <p:cNvPr id="37" name="Inhaltsplatzhalter 4"/>
          <p:cNvSpPr>
            <a:spLocks noGrp="1"/>
          </p:cNvSpPr>
          <p:nvPr>
            <p:ph sz="quarter" idx="59"/>
          </p:nvPr>
        </p:nvSpPr>
        <p:spPr>
          <a:xfrm>
            <a:off x="3390199" y="1584000"/>
            <a:ext cx="2340000" cy="4356000"/>
          </a:xfrm>
          <a:solidFill>
            <a:srgbClr val="3AAA35">
              <a:alpha val="49804"/>
            </a:srgbClr>
          </a:solidFill>
        </p:spPr>
        <p:txBody>
          <a:bodyPr tIns="144000" anchor="t" anchorCtr="0"/>
          <a:lstStyle/>
          <a:p>
            <a:r>
              <a:rPr lang="fr-CH" b="1" dirty="0"/>
              <a:t>Sciences </a:t>
            </a:r>
            <a:r>
              <a:rPr lang="fr-CH" b="1" dirty="0" err="1" smtClean="0"/>
              <a:t>végé-tales</a:t>
            </a:r>
            <a:r>
              <a:rPr lang="fr-CH" b="1" dirty="0" smtClean="0"/>
              <a:t> </a:t>
            </a:r>
            <a:r>
              <a:rPr lang="fr-CH" b="1" dirty="0"/>
              <a:t>agricoles</a:t>
            </a:r>
          </a:p>
        </p:txBody>
      </p:sp>
      <p:sp>
        <p:nvSpPr>
          <p:cNvPr id="5" name="Inhaltsplatzhalter 4"/>
          <p:cNvSpPr>
            <a:spLocks noGrp="1"/>
          </p:cNvSpPr>
          <p:nvPr>
            <p:ph sz="quarter" idx="59"/>
          </p:nvPr>
        </p:nvSpPr>
        <p:spPr>
          <a:xfrm>
            <a:off x="755469" y="1582205"/>
            <a:ext cx="2340000" cy="4354581"/>
          </a:xfrm>
          <a:solidFill>
            <a:srgbClr val="FBBA00">
              <a:alpha val="50000"/>
            </a:srgbClr>
          </a:solidFill>
        </p:spPr>
        <p:txBody>
          <a:bodyPr tIns="144000" anchor="t" anchorCtr="0"/>
          <a:lstStyle/>
          <a:p>
            <a:r>
              <a:rPr lang="fr-CH" b="1" dirty="0" smtClean="0"/>
              <a:t>Sciences du sol</a:t>
            </a:r>
            <a:endParaRPr lang="fr-CH" b="1" dirty="0"/>
          </a:p>
        </p:txBody>
      </p:sp>
      <p:sp>
        <p:nvSpPr>
          <p:cNvPr id="2" name="Titel 1"/>
          <p:cNvSpPr>
            <a:spLocks noGrp="1"/>
          </p:cNvSpPr>
          <p:nvPr>
            <p:ph type="title"/>
          </p:nvPr>
        </p:nvSpPr>
        <p:spPr/>
        <p:txBody>
          <a:bodyPr/>
          <a:lstStyle/>
          <a:p>
            <a:r>
              <a:rPr lang="fr-CH" dirty="0" smtClean="0"/>
              <a:t>Organisations</a:t>
            </a:r>
            <a:endParaRPr lang="fr-CH" dirty="0"/>
          </a:p>
        </p:txBody>
      </p:sp>
      <p:sp>
        <p:nvSpPr>
          <p:cNvPr id="3" name="Inhaltsplatzhalter 2"/>
          <p:cNvSpPr>
            <a:spLocks noGrp="1"/>
          </p:cNvSpPr>
          <p:nvPr>
            <p:ph idx="12"/>
          </p:nvPr>
        </p:nvSpPr>
        <p:spPr/>
        <p:txBody>
          <a:bodyPr/>
          <a:lstStyle/>
          <a:p>
            <a:r>
              <a:rPr lang="fr-CH" dirty="0"/>
              <a:t>FiBL – Institut de recherche de l’agriculture biologique</a:t>
            </a:r>
          </a:p>
        </p:txBody>
      </p:sp>
      <p:sp>
        <p:nvSpPr>
          <p:cNvPr id="4" name="Inhaltsplatzhalter 3"/>
          <p:cNvSpPr>
            <a:spLocks noGrp="1"/>
          </p:cNvSpPr>
          <p:nvPr>
            <p:ph idx="14"/>
          </p:nvPr>
        </p:nvSpPr>
        <p:spPr/>
        <p:txBody>
          <a:bodyPr/>
          <a:lstStyle/>
          <a:p>
            <a:r>
              <a:rPr lang="de-CH" dirty="0" err="1" smtClean="0"/>
              <a:t>Photos</a:t>
            </a:r>
            <a:r>
              <a:rPr lang="de-CH" dirty="0" smtClean="0"/>
              <a:t> : FiBL</a:t>
            </a:r>
            <a:endParaRPr lang="de-CH" dirty="0"/>
          </a:p>
        </p:txBody>
      </p:sp>
      <p:sp>
        <p:nvSpPr>
          <p:cNvPr id="14" name="Fußzeilenplatzhalter 13"/>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5</a:t>
            </a:fld>
            <a:endParaRPr lang="de-DE" altLang="de-DE" dirty="0" smtClean="0"/>
          </a:p>
        </p:txBody>
      </p:sp>
      <p:sp>
        <p:nvSpPr>
          <p:cNvPr id="25" name="Rectangle 12"/>
          <p:cNvSpPr>
            <a:spLocks noChangeArrowheads="1"/>
          </p:cNvSpPr>
          <p:nvPr/>
        </p:nvSpPr>
        <p:spPr bwMode="auto">
          <a:xfrm>
            <a:off x="756000" y="3720293"/>
            <a:ext cx="2339999" cy="468000"/>
          </a:xfrm>
          <a:prstGeom prst="rect">
            <a:avLst/>
          </a:prstGeom>
          <a:noFill/>
          <a:ln>
            <a:noFill/>
          </a:ln>
          <a:extLst/>
        </p:spPr>
        <p:txBody>
          <a:bodyPr wrap="square" anchor="t" anchorCtr="0"/>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r>
              <a:rPr lang="fr-CH" altLang="de-DE" sz="1200" spc="10" dirty="0" smtClean="0"/>
              <a:t>Grandes cultures respectueuses du climat</a:t>
            </a:r>
            <a:endParaRPr lang="fr-CH" altLang="de-DE" sz="1200" spc="10" dirty="0"/>
          </a:p>
        </p:txBody>
      </p:sp>
      <p:sp>
        <p:nvSpPr>
          <p:cNvPr id="27" name="Rectangle 7"/>
          <p:cNvSpPr>
            <a:spLocks noChangeArrowheads="1"/>
          </p:cNvSpPr>
          <p:nvPr/>
        </p:nvSpPr>
        <p:spPr bwMode="auto">
          <a:xfrm>
            <a:off x="756000" y="5472000"/>
            <a:ext cx="2340001" cy="468000"/>
          </a:xfrm>
          <a:prstGeom prst="rect">
            <a:avLst/>
          </a:prstGeom>
          <a:noFill/>
          <a:ln>
            <a:noFill/>
          </a:ln>
          <a:extLst/>
        </p:spPr>
        <p:txBody>
          <a:bodyPr wrap="none" anchor="t" anchorCtr="0"/>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r>
              <a:rPr lang="fr-CH" altLang="de-DE" sz="1200" dirty="0" smtClean="0"/>
              <a:t>Essai DOC depuis 1978</a:t>
            </a:r>
            <a:endParaRPr lang="fr-CH" altLang="de-DE" sz="1200" dirty="0"/>
          </a:p>
        </p:txBody>
      </p:sp>
      <p:sp>
        <p:nvSpPr>
          <p:cNvPr id="31" name="Rectangle 12"/>
          <p:cNvSpPr>
            <a:spLocks noChangeArrowheads="1"/>
          </p:cNvSpPr>
          <p:nvPr/>
        </p:nvSpPr>
        <p:spPr bwMode="auto">
          <a:xfrm>
            <a:off x="3390730" y="3720293"/>
            <a:ext cx="2339999" cy="468000"/>
          </a:xfrm>
          <a:prstGeom prst="rect">
            <a:avLst/>
          </a:prstGeom>
          <a:noFill/>
          <a:ln>
            <a:noFill/>
          </a:ln>
          <a:extLst/>
        </p:spPr>
        <p:txBody>
          <a:bodyPr wrap="none" anchor="t" anchorCtr="0"/>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r>
              <a:rPr lang="fr-CH" altLang="de-DE" sz="1200" dirty="0" smtClean="0"/>
              <a:t>Protection des plantes :</a:t>
            </a:r>
            <a:br>
              <a:rPr lang="fr-CH" altLang="de-DE" sz="1200" dirty="0" smtClean="0"/>
            </a:br>
            <a:r>
              <a:rPr lang="fr-CH" altLang="de-DE" sz="1200" dirty="0" smtClean="0"/>
              <a:t>variétés, biodiversité</a:t>
            </a:r>
            <a:endParaRPr lang="fr-CH" altLang="de-DE" sz="1200" dirty="0"/>
          </a:p>
        </p:txBody>
      </p:sp>
      <p:sp>
        <p:nvSpPr>
          <p:cNvPr id="36" name="Rectangle 7"/>
          <p:cNvSpPr>
            <a:spLocks noChangeArrowheads="1"/>
          </p:cNvSpPr>
          <p:nvPr/>
        </p:nvSpPr>
        <p:spPr bwMode="auto">
          <a:xfrm>
            <a:off x="3390730" y="5472000"/>
            <a:ext cx="2340001" cy="468000"/>
          </a:xfrm>
          <a:prstGeom prst="rect">
            <a:avLst/>
          </a:prstGeom>
          <a:noFill/>
          <a:ln>
            <a:noFill/>
          </a:ln>
          <a:extLst/>
        </p:spPr>
        <p:txBody>
          <a:bodyPr wrap="none" anchor="t" anchorCtr="0"/>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r>
              <a:rPr lang="fr-CH" altLang="de-DE" sz="1200" dirty="0" smtClean="0"/>
              <a:t>Monitoring des ravageurs</a:t>
            </a:r>
            <a:endParaRPr lang="fr-CH" altLang="de-DE" sz="1200" dirty="0"/>
          </a:p>
        </p:txBody>
      </p:sp>
      <p:sp>
        <p:nvSpPr>
          <p:cNvPr id="39" name="Rectangle 12"/>
          <p:cNvSpPr>
            <a:spLocks noChangeArrowheads="1"/>
          </p:cNvSpPr>
          <p:nvPr/>
        </p:nvSpPr>
        <p:spPr bwMode="auto">
          <a:xfrm>
            <a:off x="6030000" y="3717080"/>
            <a:ext cx="2339999" cy="468000"/>
          </a:xfrm>
          <a:prstGeom prst="rect">
            <a:avLst/>
          </a:prstGeom>
          <a:noFill/>
          <a:ln>
            <a:noFill/>
          </a:ln>
          <a:extLst/>
        </p:spPr>
        <p:txBody>
          <a:bodyPr wrap="none" anchor="t" anchorCtr="0"/>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r>
              <a:rPr lang="fr-CH" altLang="de-DE" sz="1200" dirty="0" smtClean="0"/>
              <a:t>Régulation des parasites</a:t>
            </a:r>
            <a:endParaRPr lang="fr-CH" altLang="de-DE" sz="1200" dirty="0"/>
          </a:p>
        </p:txBody>
      </p:sp>
      <p:sp>
        <p:nvSpPr>
          <p:cNvPr id="41" name="Rectangle 7"/>
          <p:cNvSpPr>
            <a:spLocks noChangeArrowheads="1"/>
          </p:cNvSpPr>
          <p:nvPr/>
        </p:nvSpPr>
        <p:spPr bwMode="auto">
          <a:xfrm>
            <a:off x="6030000" y="5468787"/>
            <a:ext cx="2340001" cy="468000"/>
          </a:xfrm>
          <a:prstGeom prst="rect">
            <a:avLst/>
          </a:prstGeom>
          <a:noFill/>
          <a:ln>
            <a:noFill/>
          </a:ln>
          <a:extLst/>
        </p:spPr>
        <p:txBody>
          <a:bodyPr wrap="none" anchor="t" anchorCtr="0"/>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r>
              <a:rPr lang="fr-CH" altLang="de-DE" sz="1200" dirty="0" smtClean="0"/>
              <a:t>Diminution des concentrés</a:t>
            </a:r>
            <a:endParaRPr lang="fr-CH" altLang="de-DE" sz="1200" dirty="0"/>
          </a:p>
        </p:txBody>
      </p:sp>
      <p:pic>
        <p:nvPicPr>
          <p:cNvPr id="23" name="Inhaltsplatzhalter 6"/>
          <p:cNvPicPr>
            <a:picLocks noGrp="1" noChangeAspect="1"/>
          </p:cNvPicPr>
          <p:nvPr>
            <p:ph sz="quarter" idx="82"/>
          </p:nvPr>
        </p:nvPicPr>
        <p:blipFill>
          <a:blip r:embed="rId2">
            <a:extLst>
              <a:ext uri="{28A0092B-C50C-407E-A947-70E740481C1C}">
                <a14:useLocalDpi xmlns:a14="http://schemas.microsoft.com/office/drawing/2010/main" val="0"/>
              </a:ext>
            </a:extLst>
          </a:blip>
          <a:stretch>
            <a:fillRect/>
          </a:stretch>
        </p:blipFill>
        <p:spPr>
          <a:xfrm>
            <a:off x="848599" y="2547677"/>
            <a:ext cx="2157984" cy="1152144"/>
          </a:xfrm>
        </p:spPr>
      </p:pic>
      <p:pic>
        <p:nvPicPr>
          <p:cNvPr id="30" name="Inhaltsplatzhalter 8"/>
          <p:cNvPicPr>
            <a:picLocks noGrp="1" noChangeAspect="1"/>
          </p:cNvPicPr>
          <p:nvPr>
            <p:ph sz="quarter" idx="82"/>
          </p:nvPr>
        </p:nvPicPr>
        <p:blipFill>
          <a:blip r:embed="rId3">
            <a:extLst>
              <a:ext uri="{28A0092B-C50C-407E-A947-70E740481C1C}">
                <a14:useLocalDpi xmlns:a14="http://schemas.microsoft.com/office/drawing/2010/main" val="0"/>
              </a:ext>
            </a:extLst>
          </a:blip>
          <a:stretch>
            <a:fillRect/>
          </a:stretch>
        </p:blipFill>
        <p:spPr>
          <a:xfrm>
            <a:off x="3489631" y="2564888"/>
            <a:ext cx="2157984" cy="1152144"/>
          </a:xfrm>
        </p:spPr>
      </p:pic>
      <p:pic>
        <p:nvPicPr>
          <p:cNvPr id="32" name="Inhaltsplatzhalter 10"/>
          <p:cNvPicPr>
            <a:picLocks noGrp="1" noChangeAspect="1"/>
          </p:cNvPicPr>
          <p:nvPr>
            <p:ph sz="quarter" idx="82"/>
          </p:nvPr>
        </p:nvPicPr>
        <p:blipFill rotWithShape="1">
          <a:blip r:embed="rId4">
            <a:extLst>
              <a:ext uri="{28A0092B-C50C-407E-A947-70E740481C1C}">
                <a14:useLocalDpi xmlns:a14="http://schemas.microsoft.com/office/drawing/2010/main" val="0"/>
              </a:ext>
            </a:extLst>
          </a:blip>
          <a:srcRect r="207"/>
          <a:stretch/>
        </p:blipFill>
        <p:spPr>
          <a:xfrm>
            <a:off x="6121782" y="2564788"/>
            <a:ext cx="2160000" cy="1152244"/>
          </a:xfrm>
        </p:spPr>
      </p:pic>
      <p:pic>
        <p:nvPicPr>
          <p:cNvPr id="33" name="Inhaltsplatzhalter 12"/>
          <p:cNvPicPr>
            <a:picLocks noGrp="1" noChangeAspect="1"/>
          </p:cNvPicPr>
          <p:nvPr>
            <p:ph sz="quarter" idx="82"/>
          </p:nvPr>
        </p:nvPicPr>
        <p:blipFill>
          <a:blip r:embed="rId5">
            <a:extLst>
              <a:ext uri="{28A0092B-C50C-407E-A947-70E740481C1C}">
                <a14:useLocalDpi xmlns:a14="http://schemas.microsoft.com/office/drawing/2010/main" val="0"/>
              </a:ext>
            </a:extLst>
          </a:blip>
          <a:stretch>
            <a:fillRect/>
          </a:stretch>
        </p:blipFill>
        <p:spPr>
          <a:xfrm>
            <a:off x="839175" y="4339655"/>
            <a:ext cx="2157984" cy="1152144"/>
          </a:xfrm>
        </p:spPr>
      </p:pic>
      <p:pic>
        <p:nvPicPr>
          <p:cNvPr id="34" name="Inhaltsplatzhalter 14"/>
          <p:cNvPicPr>
            <a:picLocks noGrp="1" noChangeAspect="1"/>
          </p:cNvPicPr>
          <p:nvPr>
            <p:ph sz="quarter" idx="82"/>
          </p:nvPr>
        </p:nvPicPr>
        <p:blipFill rotWithShape="1">
          <a:blip r:embed="rId6">
            <a:extLst>
              <a:ext uri="{28A0092B-C50C-407E-A947-70E740481C1C}">
                <a14:useLocalDpi xmlns:a14="http://schemas.microsoft.com/office/drawing/2010/main" val="0"/>
              </a:ext>
            </a:extLst>
          </a:blip>
          <a:srcRect l="1668" t="1" r="-770" b="1002"/>
          <a:stretch/>
        </p:blipFill>
        <p:spPr>
          <a:xfrm>
            <a:off x="3489631" y="4339463"/>
            <a:ext cx="2160000" cy="1152000"/>
          </a:xfrm>
        </p:spPr>
      </p:pic>
      <p:pic>
        <p:nvPicPr>
          <p:cNvPr id="35" name="Inhaltsplatzhalter 16"/>
          <p:cNvPicPr>
            <a:picLocks noGrp="1"/>
          </p:cNvPicPr>
          <p:nvPr>
            <p:ph sz="quarter" idx="82"/>
          </p:nvPr>
        </p:nvPicPr>
        <p:blipFill rotWithShape="1">
          <a:blip r:embed="rId7">
            <a:extLst>
              <a:ext uri="{28A0092B-C50C-407E-A947-70E740481C1C}">
                <a14:useLocalDpi xmlns:a14="http://schemas.microsoft.com/office/drawing/2010/main" val="0"/>
              </a:ext>
            </a:extLst>
          </a:blip>
          <a:srcRect r="3754"/>
          <a:stretch/>
        </p:blipFill>
        <p:spPr>
          <a:xfrm>
            <a:off x="6128272" y="4339463"/>
            <a:ext cx="2160000" cy="1152144"/>
          </a:xfrm>
        </p:spPr>
      </p:pic>
    </p:spTree>
    <p:extLst>
      <p:ext uri="{BB962C8B-B14F-4D97-AF65-F5344CB8AC3E}">
        <p14:creationId xmlns:p14="http://schemas.microsoft.com/office/powerpoint/2010/main" val="3318423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Inhaltsplatzhalter 4"/>
          <p:cNvSpPr>
            <a:spLocks noGrp="1"/>
          </p:cNvSpPr>
          <p:nvPr>
            <p:ph sz="quarter" idx="59"/>
          </p:nvPr>
        </p:nvSpPr>
        <p:spPr>
          <a:xfrm>
            <a:off x="6030000" y="1582206"/>
            <a:ext cx="2340000" cy="4354580"/>
          </a:xfrm>
          <a:solidFill>
            <a:schemeClr val="tx1">
              <a:alpha val="30000"/>
            </a:schemeClr>
          </a:solidFill>
        </p:spPr>
        <p:txBody>
          <a:bodyPr tIns="144000" anchor="t" anchorCtr="0"/>
          <a:lstStyle/>
          <a:p>
            <a:r>
              <a:rPr lang="fr-CH" b="1" dirty="0" smtClean="0"/>
              <a:t>Collaboration internationale</a:t>
            </a:r>
            <a:endParaRPr lang="fr-CH" b="1" dirty="0"/>
          </a:p>
        </p:txBody>
      </p:sp>
      <p:sp>
        <p:nvSpPr>
          <p:cNvPr id="37" name="Inhaltsplatzhalter 4"/>
          <p:cNvSpPr>
            <a:spLocks noGrp="1"/>
          </p:cNvSpPr>
          <p:nvPr>
            <p:ph sz="quarter" idx="59"/>
          </p:nvPr>
        </p:nvSpPr>
        <p:spPr>
          <a:xfrm>
            <a:off x="3390199" y="1620000"/>
            <a:ext cx="2340000" cy="4356000"/>
          </a:xfrm>
          <a:solidFill>
            <a:srgbClr val="FFED00">
              <a:alpha val="50000"/>
            </a:srgbClr>
          </a:solidFill>
        </p:spPr>
        <p:txBody>
          <a:bodyPr tIns="144000" anchor="t" anchorCtr="0"/>
          <a:lstStyle/>
          <a:p>
            <a:r>
              <a:rPr lang="fr-CH" b="1" dirty="0" smtClean="0"/>
              <a:t>Conseil, formation et communication</a:t>
            </a:r>
            <a:endParaRPr lang="fr-CH" b="1" dirty="0"/>
          </a:p>
        </p:txBody>
      </p:sp>
      <p:sp>
        <p:nvSpPr>
          <p:cNvPr id="5" name="Inhaltsplatzhalter 4"/>
          <p:cNvSpPr>
            <a:spLocks noGrp="1"/>
          </p:cNvSpPr>
          <p:nvPr>
            <p:ph sz="quarter" idx="59"/>
          </p:nvPr>
        </p:nvSpPr>
        <p:spPr>
          <a:xfrm>
            <a:off x="755469" y="1582205"/>
            <a:ext cx="2340000" cy="4354581"/>
          </a:xfrm>
          <a:solidFill>
            <a:srgbClr val="00B0F0">
              <a:alpha val="50000"/>
            </a:srgbClr>
          </a:solidFill>
        </p:spPr>
        <p:txBody>
          <a:bodyPr tIns="144000" anchor="t" anchorCtr="0"/>
          <a:lstStyle/>
          <a:p>
            <a:r>
              <a:rPr lang="fr-CH" b="1" dirty="0" smtClean="0"/>
              <a:t>Socioéconomie</a:t>
            </a:r>
            <a:endParaRPr lang="fr-CH" b="1" dirty="0"/>
          </a:p>
        </p:txBody>
      </p:sp>
      <p:sp>
        <p:nvSpPr>
          <p:cNvPr id="2" name="Titel 1"/>
          <p:cNvSpPr>
            <a:spLocks noGrp="1"/>
          </p:cNvSpPr>
          <p:nvPr>
            <p:ph type="title"/>
          </p:nvPr>
        </p:nvSpPr>
        <p:spPr/>
        <p:txBody>
          <a:bodyPr/>
          <a:lstStyle/>
          <a:p>
            <a:r>
              <a:rPr lang="de-CH" dirty="0" err="1" smtClean="0"/>
              <a:t>Organisations</a:t>
            </a:r>
            <a:endParaRPr lang="de-CH" dirty="0"/>
          </a:p>
        </p:txBody>
      </p:sp>
      <p:sp>
        <p:nvSpPr>
          <p:cNvPr id="3" name="Inhaltsplatzhalter 2"/>
          <p:cNvSpPr>
            <a:spLocks noGrp="1"/>
          </p:cNvSpPr>
          <p:nvPr>
            <p:ph idx="12"/>
          </p:nvPr>
        </p:nvSpPr>
        <p:spPr/>
        <p:txBody>
          <a:bodyPr/>
          <a:lstStyle/>
          <a:p>
            <a:r>
              <a:rPr lang="fr-CH" dirty="0"/>
              <a:t>FiBL – Institut de recherche de l’agriculture biologique</a:t>
            </a:r>
          </a:p>
        </p:txBody>
      </p:sp>
      <p:sp>
        <p:nvSpPr>
          <p:cNvPr id="4" name="Inhaltsplatzhalter 3"/>
          <p:cNvSpPr>
            <a:spLocks noGrp="1"/>
          </p:cNvSpPr>
          <p:nvPr>
            <p:ph idx="14"/>
          </p:nvPr>
        </p:nvSpPr>
        <p:spPr/>
        <p:txBody>
          <a:bodyPr/>
          <a:lstStyle/>
          <a:p>
            <a:r>
              <a:rPr lang="fr-CH" dirty="0" smtClean="0"/>
              <a:t>Photos: FiBL</a:t>
            </a:r>
            <a:endParaRPr lang="fr-CH" dirty="0"/>
          </a:p>
        </p:txBody>
      </p:sp>
      <p:sp>
        <p:nvSpPr>
          <p:cNvPr id="14" name="Fußzeilenplatzhalter 13"/>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6</a:t>
            </a:fld>
            <a:endParaRPr lang="de-DE" altLang="de-DE" dirty="0" smtClean="0"/>
          </a:p>
        </p:txBody>
      </p:sp>
      <p:sp>
        <p:nvSpPr>
          <p:cNvPr id="25" name="Rectangle 12"/>
          <p:cNvSpPr>
            <a:spLocks noChangeArrowheads="1"/>
          </p:cNvSpPr>
          <p:nvPr/>
        </p:nvSpPr>
        <p:spPr bwMode="auto">
          <a:xfrm>
            <a:off x="756000" y="3720293"/>
            <a:ext cx="2339999" cy="468000"/>
          </a:xfrm>
          <a:prstGeom prst="rect">
            <a:avLst/>
          </a:prstGeom>
          <a:noFill/>
          <a:ln>
            <a:noFill/>
          </a:ln>
          <a:extLst/>
        </p:spPr>
        <p:txBody>
          <a:bodyPr wrap="none" anchor="t" anchorCtr="0"/>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r>
              <a:rPr lang="fr-CH" altLang="de-DE" sz="1200" dirty="0" smtClean="0"/>
              <a:t>Évaluation de la durabilité</a:t>
            </a:r>
            <a:endParaRPr lang="fr-CH" altLang="de-DE" sz="1200" dirty="0"/>
          </a:p>
        </p:txBody>
      </p:sp>
      <p:sp>
        <p:nvSpPr>
          <p:cNvPr id="27" name="Rectangle 7"/>
          <p:cNvSpPr>
            <a:spLocks noChangeArrowheads="1"/>
          </p:cNvSpPr>
          <p:nvPr/>
        </p:nvSpPr>
        <p:spPr bwMode="auto">
          <a:xfrm>
            <a:off x="756000" y="5472000"/>
            <a:ext cx="2340001" cy="468000"/>
          </a:xfrm>
          <a:prstGeom prst="rect">
            <a:avLst/>
          </a:prstGeom>
          <a:noFill/>
          <a:ln>
            <a:noFill/>
          </a:ln>
          <a:extLst/>
        </p:spPr>
        <p:txBody>
          <a:bodyPr wrap="none" anchor="t" anchorCtr="0"/>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r>
              <a:rPr lang="fr-CH" altLang="de-DE" sz="1200" dirty="0" smtClean="0"/>
              <a:t>Agrosociologie</a:t>
            </a:r>
            <a:endParaRPr lang="fr-CH" altLang="de-DE" sz="1200" dirty="0"/>
          </a:p>
        </p:txBody>
      </p:sp>
      <p:sp>
        <p:nvSpPr>
          <p:cNvPr id="31" name="Rectangle 12"/>
          <p:cNvSpPr>
            <a:spLocks noChangeArrowheads="1"/>
          </p:cNvSpPr>
          <p:nvPr/>
        </p:nvSpPr>
        <p:spPr bwMode="auto">
          <a:xfrm>
            <a:off x="3390730" y="3720293"/>
            <a:ext cx="2339999" cy="468000"/>
          </a:xfrm>
          <a:prstGeom prst="rect">
            <a:avLst/>
          </a:prstGeom>
          <a:noFill/>
          <a:ln>
            <a:noFill/>
          </a:ln>
          <a:extLst/>
        </p:spPr>
        <p:txBody>
          <a:bodyPr wrap="none" anchor="t" anchorCtr="0"/>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r>
              <a:rPr lang="fr-CH" altLang="de-DE" sz="1200" dirty="0" smtClean="0"/>
              <a:t>Visites de cultures</a:t>
            </a:r>
            <a:endParaRPr lang="fr-CH" altLang="de-DE" sz="1200" dirty="0"/>
          </a:p>
        </p:txBody>
      </p:sp>
      <p:sp>
        <p:nvSpPr>
          <p:cNvPr id="36" name="Rectangle 7"/>
          <p:cNvSpPr>
            <a:spLocks noChangeArrowheads="1"/>
          </p:cNvSpPr>
          <p:nvPr/>
        </p:nvSpPr>
        <p:spPr bwMode="auto">
          <a:xfrm>
            <a:off x="3390730" y="5472000"/>
            <a:ext cx="2340001" cy="468000"/>
          </a:xfrm>
          <a:prstGeom prst="rect">
            <a:avLst/>
          </a:prstGeom>
          <a:noFill/>
          <a:ln>
            <a:noFill/>
          </a:ln>
          <a:extLst/>
        </p:spPr>
        <p:txBody>
          <a:bodyPr wrap="none" anchor="t" anchorCtr="0"/>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r>
              <a:rPr lang="fr-CH" altLang="de-DE" sz="1200" dirty="0" smtClean="0"/>
              <a:t>Conseil</a:t>
            </a:r>
            <a:endParaRPr lang="fr-CH" altLang="de-DE" sz="1200" dirty="0"/>
          </a:p>
        </p:txBody>
      </p:sp>
      <p:sp>
        <p:nvSpPr>
          <p:cNvPr id="39" name="Rectangle 12"/>
          <p:cNvSpPr>
            <a:spLocks noChangeArrowheads="1"/>
          </p:cNvSpPr>
          <p:nvPr/>
        </p:nvSpPr>
        <p:spPr bwMode="auto">
          <a:xfrm>
            <a:off x="6030000" y="3717080"/>
            <a:ext cx="2339999" cy="468000"/>
          </a:xfrm>
          <a:prstGeom prst="rect">
            <a:avLst/>
          </a:prstGeom>
          <a:noFill/>
          <a:ln>
            <a:noFill/>
          </a:ln>
          <a:extLst/>
        </p:spPr>
        <p:txBody>
          <a:bodyPr wrap="none" anchor="t" anchorCtr="0"/>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r>
              <a:rPr lang="fr-CH" altLang="de-DE" sz="1200" dirty="0" smtClean="0"/>
              <a:t>Développement du marché</a:t>
            </a:r>
            <a:endParaRPr lang="fr-CH" altLang="de-DE" sz="1200" dirty="0"/>
          </a:p>
        </p:txBody>
      </p:sp>
      <p:sp>
        <p:nvSpPr>
          <p:cNvPr id="41" name="Rectangle 7"/>
          <p:cNvSpPr>
            <a:spLocks noChangeArrowheads="1"/>
          </p:cNvSpPr>
          <p:nvPr/>
        </p:nvSpPr>
        <p:spPr bwMode="auto">
          <a:xfrm>
            <a:off x="6030000" y="5468787"/>
            <a:ext cx="2340001" cy="468000"/>
          </a:xfrm>
          <a:prstGeom prst="rect">
            <a:avLst/>
          </a:prstGeom>
          <a:noFill/>
          <a:ln>
            <a:noFill/>
          </a:ln>
          <a:extLst/>
        </p:spPr>
        <p:txBody>
          <a:bodyPr wrap="none" anchor="t" anchorCtr="0"/>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r>
              <a:rPr lang="fr-CH" altLang="de-DE" sz="1200" dirty="0" smtClean="0"/>
              <a:t>Comparaisons de systèmes</a:t>
            </a:r>
            <a:endParaRPr lang="fr-CH" altLang="de-DE" sz="1200" dirty="0"/>
          </a:p>
        </p:txBody>
      </p:sp>
      <p:pic>
        <p:nvPicPr>
          <p:cNvPr id="22" name="Inhaltsplatzhalter 18"/>
          <p:cNvPicPr>
            <a:picLocks noGrp="1" noChangeAspect="1"/>
          </p:cNvPicPr>
          <p:nvPr>
            <p:ph sz="quarter" idx="82"/>
          </p:nvPr>
        </p:nvPicPr>
        <p:blipFill>
          <a:blip r:embed="rId2">
            <a:extLst>
              <a:ext uri="{28A0092B-C50C-407E-A947-70E740481C1C}">
                <a14:useLocalDpi xmlns:a14="http://schemas.microsoft.com/office/drawing/2010/main" val="0"/>
              </a:ext>
            </a:extLst>
          </a:blip>
          <a:stretch>
            <a:fillRect/>
          </a:stretch>
        </p:blipFill>
        <p:spPr>
          <a:xfrm>
            <a:off x="839984" y="2583962"/>
            <a:ext cx="2145978" cy="1152244"/>
          </a:xfrm>
        </p:spPr>
      </p:pic>
      <p:pic>
        <p:nvPicPr>
          <p:cNvPr id="23" name="Inhaltsplatzhalter 20"/>
          <p:cNvPicPr>
            <a:picLocks noGrp="1" noChangeAspect="1"/>
          </p:cNvPicPr>
          <p:nvPr>
            <p:ph sz="quarter" idx="82"/>
          </p:nvPr>
        </p:nvPicPr>
        <p:blipFill>
          <a:blip r:embed="rId3">
            <a:extLst>
              <a:ext uri="{28A0092B-C50C-407E-A947-70E740481C1C}">
                <a14:useLocalDpi xmlns:a14="http://schemas.microsoft.com/office/drawing/2010/main" val="0"/>
              </a:ext>
            </a:extLst>
          </a:blip>
          <a:stretch>
            <a:fillRect/>
          </a:stretch>
        </p:blipFill>
        <p:spPr>
          <a:xfrm>
            <a:off x="3480816" y="2562542"/>
            <a:ext cx="2182368" cy="1158240"/>
          </a:xfrm>
        </p:spPr>
      </p:pic>
      <p:pic>
        <p:nvPicPr>
          <p:cNvPr id="24" name="Inhaltsplatzhalter 22"/>
          <p:cNvPicPr>
            <a:picLocks noGrp="1" noChangeAspect="1"/>
          </p:cNvPicPr>
          <p:nvPr>
            <p:ph sz="quarter" idx="82"/>
          </p:nvPr>
        </p:nvPicPr>
        <p:blipFill>
          <a:blip r:embed="rId4">
            <a:extLst>
              <a:ext uri="{28A0092B-C50C-407E-A947-70E740481C1C}">
                <a14:useLocalDpi xmlns:a14="http://schemas.microsoft.com/office/drawing/2010/main" val="0"/>
              </a:ext>
            </a:extLst>
          </a:blip>
          <a:stretch>
            <a:fillRect/>
          </a:stretch>
        </p:blipFill>
        <p:spPr>
          <a:xfrm>
            <a:off x="6123961" y="2570932"/>
            <a:ext cx="2152075" cy="1146147"/>
          </a:xfrm>
        </p:spPr>
      </p:pic>
      <p:pic>
        <p:nvPicPr>
          <p:cNvPr id="26" name="Inhaltsplatzhalter 24"/>
          <p:cNvPicPr>
            <a:picLocks noGrp="1" noChangeAspect="1"/>
          </p:cNvPicPr>
          <p:nvPr>
            <p:ph sz="quarter" idx="82"/>
          </p:nvPr>
        </p:nvPicPr>
        <p:blipFill>
          <a:blip r:embed="rId5">
            <a:extLst>
              <a:ext uri="{28A0092B-C50C-407E-A947-70E740481C1C}">
                <a14:useLocalDpi xmlns:a14="http://schemas.microsoft.com/office/drawing/2010/main" val="0"/>
              </a:ext>
            </a:extLst>
          </a:blip>
          <a:stretch>
            <a:fillRect/>
          </a:stretch>
        </p:blipFill>
        <p:spPr>
          <a:xfrm>
            <a:off x="827791" y="4296961"/>
            <a:ext cx="2170364" cy="1152244"/>
          </a:xfrm>
        </p:spPr>
      </p:pic>
      <p:pic>
        <p:nvPicPr>
          <p:cNvPr id="28" name="Inhaltsplatzhalter 26"/>
          <p:cNvPicPr>
            <a:picLocks noGrp="1" noChangeAspect="1"/>
          </p:cNvPicPr>
          <p:nvPr>
            <p:ph sz="quarter" idx="82"/>
          </p:nvPr>
        </p:nvPicPr>
        <p:blipFill>
          <a:blip r:embed="rId6">
            <a:extLst>
              <a:ext uri="{28A0092B-C50C-407E-A947-70E740481C1C}">
                <a14:useLocalDpi xmlns:a14="http://schemas.microsoft.com/office/drawing/2010/main" val="0"/>
              </a:ext>
            </a:extLst>
          </a:blip>
          <a:stretch>
            <a:fillRect/>
          </a:stretch>
        </p:blipFill>
        <p:spPr>
          <a:xfrm>
            <a:off x="3472617" y="4300059"/>
            <a:ext cx="2175164" cy="1146048"/>
          </a:xfrm>
        </p:spPr>
      </p:pic>
      <p:pic>
        <p:nvPicPr>
          <p:cNvPr id="32" name="Inhaltsplatzhalter 28"/>
          <p:cNvPicPr>
            <a:picLocks noGrp="1" noChangeAspect="1"/>
          </p:cNvPicPr>
          <p:nvPr>
            <p:ph sz="quarter" idx="82"/>
          </p:nvPr>
        </p:nvPicPr>
        <p:blipFill>
          <a:blip r:embed="rId7" cstate="screen">
            <a:extLst>
              <a:ext uri="{28A0092B-C50C-407E-A947-70E740481C1C}">
                <a14:useLocalDpi xmlns:a14="http://schemas.microsoft.com/office/drawing/2010/main" val="0"/>
              </a:ext>
            </a:extLst>
          </a:blip>
          <a:stretch>
            <a:fillRect/>
          </a:stretch>
        </p:blipFill>
        <p:spPr>
          <a:xfrm>
            <a:off x="6103829" y="4312632"/>
            <a:ext cx="2192338" cy="1133475"/>
          </a:xfrm>
        </p:spPr>
      </p:pic>
    </p:spTree>
    <p:extLst>
      <p:ext uri="{BB962C8B-B14F-4D97-AF65-F5344CB8AC3E}">
        <p14:creationId xmlns:p14="http://schemas.microsoft.com/office/powerpoint/2010/main" val="2775038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Organisations</a:t>
            </a:r>
            <a:endParaRPr lang="fr-CH" dirty="0"/>
          </a:p>
        </p:txBody>
      </p:sp>
      <p:sp>
        <p:nvSpPr>
          <p:cNvPr id="3" name="Inhaltsplatzhalter 2"/>
          <p:cNvSpPr>
            <a:spLocks noGrp="1"/>
          </p:cNvSpPr>
          <p:nvPr>
            <p:ph idx="12"/>
          </p:nvPr>
        </p:nvSpPr>
        <p:spPr/>
        <p:txBody>
          <a:bodyPr/>
          <a:lstStyle/>
          <a:p>
            <a:r>
              <a:rPr lang="fr-CH" dirty="0" smtClean="0"/>
              <a:t>FiBL – Informations</a:t>
            </a:r>
            <a:endParaRPr lang="fr-CH" dirty="0"/>
          </a:p>
        </p:txBody>
      </p:sp>
      <p:sp>
        <p:nvSpPr>
          <p:cNvPr id="22" name="Inhaltsplatzhalter 21"/>
          <p:cNvSpPr>
            <a:spLocks noGrp="1"/>
          </p:cNvSpPr>
          <p:nvPr>
            <p:ph idx="14"/>
          </p:nvPr>
        </p:nvSpPr>
        <p:spPr/>
        <p:txBody>
          <a:bodyPr/>
          <a:lstStyle/>
          <a:p>
            <a:endParaRPr lang="de-CH"/>
          </a:p>
        </p:txBody>
      </p:sp>
      <p:sp>
        <p:nvSpPr>
          <p:cNvPr id="23" name="Inhaltsplatzhalter 22"/>
          <p:cNvSpPr>
            <a:spLocks noGrp="1"/>
          </p:cNvSpPr>
          <p:nvPr>
            <p:ph sz="quarter" idx="59"/>
          </p:nvPr>
        </p:nvSpPr>
        <p:spPr>
          <a:xfrm>
            <a:off x="605204" y="1575298"/>
            <a:ext cx="2526634" cy="4212171"/>
          </a:xfrm>
        </p:spPr>
        <p:txBody>
          <a:bodyPr/>
          <a:lstStyle/>
          <a:p>
            <a:r>
              <a:rPr lang="fr-CH" dirty="0" smtClean="0"/>
              <a:t>Le FiBL rend l’information rapidement accessible</a:t>
            </a:r>
            <a:endParaRPr lang="fr-CH" dirty="0"/>
          </a:p>
        </p:txBody>
      </p:sp>
      <p:sp>
        <p:nvSpPr>
          <p:cNvPr id="24" name="Inhaltsplatzhalter 23"/>
          <p:cNvSpPr>
            <a:spLocks noGrp="1"/>
          </p:cNvSpPr>
          <p:nvPr>
            <p:ph sz="quarter" idx="79"/>
          </p:nvPr>
        </p:nvSpPr>
        <p:spPr/>
        <p:txBody>
          <a:bodyPr/>
          <a:lstStyle/>
          <a:p>
            <a:endParaRPr lang="de-CH"/>
          </a:p>
        </p:txBody>
      </p:sp>
      <p:sp>
        <p:nvSpPr>
          <p:cNvPr id="27" name="Inhaltsplatzhalter 26"/>
          <p:cNvSpPr>
            <a:spLocks noGrp="1"/>
          </p:cNvSpPr>
          <p:nvPr>
            <p:ph sz="quarter" idx="80"/>
          </p:nvPr>
        </p:nvSpPr>
        <p:spPr/>
        <p:txBody>
          <a:bodyPr/>
          <a:lstStyle/>
          <a:p>
            <a:r>
              <a:rPr lang="fr-CH" dirty="0" smtClean="0">
                <a:hlinkClick r:id="rId2"/>
              </a:rPr>
              <a:t>www.fibl.org</a:t>
            </a:r>
            <a:r>
              <a:rPr lang="fr-CH" dirty="0" smtClean="0"/>
              <a:t> </a:t>
            </a:r>
          </a:p>
          <a:p>
            <a:r>
              <a:rPr lang="fr-CH" dirty="0" smtClean="0"/>
              <a:t>Informations sur la recherche </a:t>
            </a:r>
            <a:r>
              <a:rPr lang="fr-CH" dirty="0" err="1" smtClean="0"/>
              <a:t>inter-disciplinaire</a:t>
            </a:r>
            <a:r>
              <a:rPr lang="fr-CH" dirty="0" smtClean="0"/>
              <a:t> et les innovations agricoles</a:t>
            </a:r>
            <a:endParaRPr lang="fr-CH" dirty="0"/>
          </a:p>
        </p:txBody>
      </p:sp>
      <p:sp>
        <p:nvSpPr>
          <p:cNvPr id="29" name="Inhaltsplatzhalter 28"/>
          <p:cNvSpPr>
            <a:spLocks noGrp="1"/>
          </p:cNvSpPr>
          <p:nvPr>
            <p:ph sz="quarter" idx="82"/>
          </p:nvPr>
        </p:nvSpPr>
        <p:spPr/>
        <p:txBody>
          <a:bodyPr/>
          <a:lstStyle/>
          <a:p>
            <a:endParaRPr lang="de-CH"/>
          </a:p>
        </p:txBody>
      </p:sp>
      <p:sp>
        <p:nvSpPr>
          <p:cNvPr id="30" name="Inhaltsplatzhalter 29"/>
          <p:cNvSpPr>
            <a:spLocks noGrp="1"/>
          </p:cNvSpPr>
          <p:nvPr>
            <p:ph sz="quarter" idx="83"/>
          </p:nvPr>
        </p:nvSpPr>
        <p:spPr>
          <a:xfrm>
            <a:off x="5988716" y="3204000"/>
            <a:ext cx="2526634" cy="2833797"/>
          </a:xfrm>
        </p:spPr>
        <p:txBody>
          <a:bodyPr/>
          <a:lstStyle/>
          <a:p>
            <a:endParaRPr lang="fr-CH" dirty="0" smtClean="0">
              <a:hlinkClick r:id="rId3"/>
            </a:endParaRPr>
          </a:p>
          <a:p>
            <a:r>
              <a:rPr lang="fr-CH" dirty="0" smtClean="0">
                <a:hlinkClick r:id="rId3"/>
              </a:rPr>
              <a:t>www.youtube.com/</a:t>
            </a:r>
            <a:br>
              <a:rPr lang="fr-CH" dirty="0" smtClean="0">
                <a:hlinkClick r:id="rId3"/>
              </a:rPr>
            </a:br>
            <a:r>
              <a:rPr lang="fr-CH" dirty="0" smtClean="0">
                <a:hlinkClick r:id="rId3"/>
              </a:rPr>
              <a:t>user/FiBLFilm</a:t>
            </a:r>
            <a:r>
              <a:rPr lang="fr-CH" dirty="0" smtClean="0"/>
              <a:t> </a:t>
            </a:r>
          </a:p>
          <a:p>
            <a:r>
              <a:rPr lang="fr-CH" dirty="0" smtClean="0"/>
              <a:t>Vidéos sur l’agriculture biologique: Nouveautés </a:t>
            </a:r>
            <a:br>
              <a:rPr lang="fr-CH" dirty="0" smtClean="0"/>
            </a:br>
            <a:r>
              <a:rPr lang="fr-CH" dirty="0" smtClean="0"/>
              <a:t>de la pratique </a:t>
            </a:r>
            <a:br>
              <a:rPr lang="fr-CH" dirty="0" smtClean="0"/>
            </a:br>
            <a:r>
              <a:rPr lang="fr-CH" dirty="0" smtClean="0"/>
              <a:t>et de la recherche</a:t>
            </a:r>
            <a:endParaRPr lang="fr-CH" sz="1600" dirty="0"/>
          </a:p>
        </p:txBody>
      </p:sp>
      <p:sp>
        <p:nvSpPr>
          <p:cNvPr id="32" name="Inhaltsplatzhalter 31"/>
          <p:cNvSpPr>
            <a:spLocks noGrp="1"/>
          </p:cNvSpPr>
          <p:nvPr>
            <p:ph sz="quarter" idx="85"/>
          </p:nvPr>
        </p:nvSpPr>
        <p:spPr/>
        <p:txBody>
          <a:bodyPr/>
          <a:lstStyle/>
          <a:p>
            <a:endParaRPr lang="de-CH"/>
          </a:p>
        </p:txBody>
      </p:sp>
      <p:sp>
        <p:nvSpPr>
          <p:cNvPr id="13" name="Fußzeilenplatzhalter 12"/>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7</a:t>
            </a:fld>
            <a:endParaRPr lang="de-DE" altLang="de-DE" dirty="0" smtClean="0"/>
          </a:p>
        </p:txBody>
      </p:sp>
      <p:pic>
        <p:nvPicPr>
          <p:cNvPr id="41" name="Picture 8"/>
          <p:cNvPicPr>
            <a:picLocks noChangeAspect="1" noChangeArrowheads="1"/>
          </p:cNvPicPr>
          <p:nvPr/>
        </p:nvPicPr>
        <p:blipFill rotWithShape="1">
          <a:blip r:embed="rId4"/>
          <a:srcRect l="22347" t="11596" r="47698" b="28302"/>
          <a:stretch/>
        </p:blipFill>
        <p:spPr bwMode="auto">
          <a:xfrm>
            <a:off x="3296959" y="3232394"/>
            <a:ext cx="2520000" cy="2844000"/>
          </a:xfrm>
          <a:prstGeom prst="rect">
            <a:avLst/>
          </a:prstGeom>
          <a:ln>
            <a:noFill/>
          </a:ln>
          <a:effectLst>
            <a:outerShdw blurRad="292100" dist="139700" dir="2700000" algn="tl" rotWithShape="0">
              <a:schemeClr val="bg1">
                <a:lumMod val="7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pic>
        <p:nvPicPr>
          <p:cNvPr id="5" name="Grafik 4"/>
          <p:cNvPicPr>
            <a:picLocks noChangeAspect="1"/>
          </p:cNvPicPr>
          <p:nvPr/>
        </p:nvPicPr>
        <p:blipFill>
          <a:blip r:embed="rId5"/>
          <a:stretch>
            <a:fillRect/>
          </a:stretch>
        </p:blipFill>
        <p:spPr>
          <a:xfrm>
            <a:off x="3296959" y="1560888"/>
            <a:ext cx="2520911" cy="1442602"/>
          </a:xfrm>
          <a:prstGeom prst="rect">
            <a:avLst/>
          </a:prstGeom>
          <a:ln>
            <a:noFill/>
          </a:ln>
          <a:effectLst>
            <a:outerShdw blurRad="292100" dist="139700" dir="2700000" algn="tl" rotWithShape="0">
              <a:schemeClr val="bg1">
                <a:lumMod val="75000"/>
                <a:alpha val="65000"/>
              </a:schemeClr>
            </a:outerShdw>
          </a:effectLst>
        </p:spPr>
      </p:pic>
    </p:spTree>
    <p:extLst>
      <p:ext uri="{BB962C8B-B14F-4D97-AF65-F5344CB8AC3E}">
        <p14:creationId xmlns:p14="http://schemas.microsoft.com/office/powerpoint/2010/main" val="2027239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Organisations</a:t>
            </a:r>
            <a:endParaRPr lang="fr-CH" dirty="0"/>
          </a:p>
        </p:txBody>
      </p:sp>
      <p:sp>
        <p:nvSpPr>
          <p:cNvPr id="3" name="Inhaltsplatzhalter 2"/>
          <p:cNvSpPr>
            <a:spLocks noGrp="1"/>
          </p:cNvSpPr>
          <p:nvPr>
            <p:ph idx="12"/>
          </p:nvPr>
        </p:nvSpPr>
        <p:spPr/>
        <p:txBody>
          <a:bodyPr/>
          <a:lstStyle/>
          <a:p>
            <a:r>
              <a:rPr lang="fr-CH" dirty="0" smtClean="0"/>
              <a:t>FiBL – Informations</a:t>
            </a:r>
            <a:endParaRPr lang="fr-CH" dirty="0"/>
          </a:p>
        </p:txBody>
      </p:sp>
      <p:sp>
        <p:nvSpPr>
          <p:cNvPr id="22" name="Inhaltsplatzhalter 21"/>
          <p:cNvSpPr>
            <a:spLocks noGrp="1"/>
          </p:cNvSpPr>
          <p:nvPr>
            <p:ph idx="14"/>
          </p:nvPr>
        </p:nvSpPr>
        <p:spPr/>
        <p:txBody>
          <a:bodyPr/>
          <a:lstStyle/>
          <a:p>
            <a:endParaRPr lang="de-CH"/>
          </a:p>
        </p:txBody>
      </p:sp>
      <p:sp>
        <p:nvSpPr>
          <p:cNvPr id="27" name="Inhaltsplatzhalter 26"/>
          <p:cNvSpPr>
            <a:spLocks noGrp="1"/>
          </p:cNvSpPr>
          <p:nvPr>
            <p:ph sz="quarter" idx="80"/>
          </p:nvPr>
        </p:nvSpPr>
        <p:spPr>
          <a:xfrm>
            <a:off x="4098829" y="3203415"/>
            <a:ext cx="4416522" cy="1336165"/>
          </a:xfrm>
        </p:spPr>
        <p:txBody>
          <a:bodyPr/>
          <a:lstStyle/>
          <a:p>
            <a:r>
              <a:rPr lang="fr-CH" dirty="0" smtClean="0">
                <a:hlinkClick r:id="rId2"/>
              </a:rPr>
              <a:t>www.bioactualites.ch/</a:t>
            </a:r>
            <a:r>
              <a:rPr lang="fr-CH" dirty="0" smtClean="0"/>
              <a:t> </a:t>
            </a:r>
          </a:p>
          <a:p>
            <a:r>
              <a:rPr lang="fr-CH" dirty="0" smtClean="0"/>
              <a:t>La plateforme pour les productrices et producteurs biologiques suisses</a:t>
            </a:r>
            <a:endParaRPr lang="fr-CH" dirty="0"/>
          </a:p>
        </p:txBody>
      </p:sp>
      <p:sp>
        <p:nvSpPr>
          <p:cNvPr id="30" name="Inhaltsplatzhalter 29"/>
          <p:cNvSpPr>
            <a:spLocks noGrp="1"/>
          </p:cNvSpPr>
          <p:nvPr>
            <p:ph sz="quarter" idx="83"/>
          </p:nvPr>
        </p:nvSpPr>
        <p:spPr>
          <a:xfrm>
            <a:off x="4088769" y="1569684"/>
            <a:ext cx="4426581" cy="1364336"/>
          </a:xfrm>
        </p:spPr>
        <p:txBody>
          <a:bodyPr/>
          <a:lstStyle/>
          <a:p>
            <a:r>
              <a:rPr lang="fr-CH" dirty="0" smtClean="0">
                <a:hlinkClick r:id="rId3"/>
              </a:rPr>
              <a:t>www.facebook.com/FiBLnews</a:t>
            </a:r>
            <a:r>
              <a:rPr lang="fr-CH" dirty="0" smtClean="0"/>
              <a:t> </a:t>
            </a:r>
          </a:p>
          <a:p>
            <a:r>
              <a:rPr lang="fr-CH" dirty="0" smtClean="0"/>
              <a:t>Réseau international</a:t>
            </a:r>
          </a:p>
          <a:p>
            <a:endParaRPr lang="fr-CH" dirty="0"/>
          </a:p>
        </p:txBody>
      </p:sp>
      <p:sp>
        <p:nvSpPr>
          <p:cNvPr id="13" name="Fußzeilenplatzhalter 12"/>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Collection de </a:t>
            </a:r>
            <a:r>
              <a:rPr lang="de-DE" altLang="de-DE" dirty="0" err="1" smtClean="0"/>
              <a:t>transparents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10</a:t>
            </a:r>
            <a:r>
              <a:rPr lang="de-DE" altLang="de-DE" dirty="0" smtClean="0"/>
              <a:t>. </a:t>
            </a:r>
            <a:r>
              <a:rPr lang="de-DE" altLang="de-DE" dirty="0" err="1" smtClean="0"/>
              <a:t>Organisations</a:t>
            </a:r>
            <a:r>
              <a:rPr lang="de-DE" altLang="de-DE" dirty="0" smtClean="0"/>
              <a:t> et </a:t>
            </a:r>
            <a:r>
              <a:rPr lang="de-DE" altLang="de-DE" dirty="0" err="1" smtClean="0"/>
              <a:t>labels</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10.</a:t>
            </a:r>
            <a:fld id="{575D1617-7AF4-4382-BA05-712756A4C3F1}" type="slidenum">
              <a:rPr lang="de-DE" altLang="de-DE" smtClean="0"/>
              <a:pPr/>
              <a:t>8</a:t>
            </a:fld>
            <a:endParaRPr lang="de-DE" altLang="de-DE" dirty="0" smtClean="0"/>
          </a:p>
        </p:txBody>
      </p:sp>
      <p:sp>
        <p:nvSpPr>
          <p:cNvPr id="21" name="Inhaltsplatzhalter 26"/>
          <p:cNvSpPr>
            <a:spLocks noGrp="1"/>
          </p:cNvSpPr>
          <p:nvPr>
            <p:ph sz="quarter" idx="80"/>
          </p:nvPr>
        </p:nvSpPr>
        <p:spPr>
          <a:xfrm>
            <a:off x="4098829" y="4781264"/>
            <a:ext cx="4416521" cy="1336165"/>
          </a:xfrm>
        </p:spPr>
        <p:txBody>
          <a:bodyPr/>
          <a:lstStyle/>
          <a:p>
            <a:r>
              <a:rPr lang="fr-CH" dirty="0" smtClean="0"/>
              <a:t>Bioactualités</a:t>
            </a:r>
          </a:p>
          <a:p>
            <a:r>
              <a:rPr lang="fr-CH" dirty="0" smtClean="0"/>
              <a:t>Le Magazine du mouvement bio édité par Bio Suisse et le FiBL en f/d/i</a:t>
            </a:r>
            <a:endParaRPr lang="fr-CH" dirty="0"/>
          </a:p>
        </p:txBody>
      </p:sp>
      <p:pic>
        <p:nvPicPr>
          <p:cNvPr id="6" name="Grafik 5"/>
          <p:cNvPicPr>
            <a:picLocks noChangeAspect="1"/>
          </p:cNvPicPr>
          <p:nvPr/>
        </p:nvPicPr>
        <p:blipFill>
          <a:blip r:embed="rId4"/>
          <a:stretch>
            <a:fillRect/>
          </a:stretch>
        </p:blipFill>
        <p:spPr>
          <a:xfrm>
            <a:off x="1413707" y="1569684"/>
            <a:ext cx="2519999" cy="1396626"/>
          </a:xfrm>
          <a:prstGeom prst="rect">
            <a:avLst/>
          </a:prstGeom>
          <a:ln>
            <a:noFill/>
          </a:ln>
          <a:effectLst>
            <a:outerShdw blurRad="292100" dist="139700" dir="2700000" algn="tl" rotWithShape="0">
              <a:schemeClr val="bg1">
                <a:lumMod val="75000"/>
                <a:alpha val="65000"/>
              </a:schemeClr>
            </a:outerShdw>
          </a:effectLst>
        </p:spPr>
      </p:pic>
      <p:pic>
        <p:nvPicPr>
          <p:cNvPr id="8" name="Grafik 7"/>
          <p:cNvPicPr>
            <a:picLocks noChangeAspect="1"/>
          </p:cNvPicPr>
          <p:nvPr/>
        </p:nvPicPr>
        <p:blipFill>
          <a:blip r:embed="rId5"/>
          <a:stretch>
            <a:fillRect/>
          </a:stretch>
        </p:blipFill>
        <p:spPr>
          <a:xfrm>
            <a:off x="1415833" y="3140968"/>
            <a:ext cx="2517873" cy="1448454"/>
          </a:xfrm>
          <a:prstGeom prst="rect">
            <a:avLst/>
          </a:prstGeom>
          <a:ln w="3175">
            <a:solidFill>
              <a:schemeClr val="bg1">
                <a:lumMod val="75000"/>
              </a:schemeClr>
            </a:solidFill>
            <a:miter lim="800000"/>
            <a:headEnd/>
            <a:tailEnd/>
          </a:ln>
          <a:effectLst>
            <a:outerShdw blurRad="292100" dist="139700" dir="2700000" algn="tl" rotWithShape="0">
              <a:schemeClr val="bg1">
                <a:lumMod val="75000"/>
                <a:alpha val="65000"/>
              </a:schemeClr>
            </a:outerShdw>
          </a:effectLst>
        </p:spPr>
      </p:pic>
      <p:grpSp>
        <p:nvGrpSpPr>
          <p:cNvPr id="15" name="Gruppieren 14"/>
          <p:cNvGrpSpPr/>
          <p:nvPr/>
        </p:nvGrpSpPr>
        <p:grpSpPr>
          <a:xfrm>
            <a:off x="1394422" y="4797237"/>
            <a:ext cx="2539284" cy="1366740"/>
            <a:chOff x="1394422" y="4797237"/>
            <a:chExt cx="2539284" cy="1366740"/>
          </a:xfrm>
          <a:effectLst>
            <a:outerShdw blurRad="292100" dist="139700" dir="2700000" algn="tl" rotWithShape="0">
              <a:schemeClr val="bg1">
                <a:lumMod val="75000"/>
                <a:alpha val="65000"/>
              </a:schemeClr>
            </a:outerShdw>
          </a:effectLst>
        </p:grpSpPr>
        <p:pic>
          <p:nvPicPr>
            <p:cNvPr id="12" name="Grafik 11"/>
            <p:cNvPicPr>
              <a:picLocks noChangeAspect="1"/>
            </p:cNvPicPr>
            <p:nvPr/>
          </p:nvPicPr>
          <p:blipFill>
            <a:blip r:embed="rId6"/>
            <a:stretch>
              <a:fillRect/>
            </a:stretch>
          </p:blipFill>
          <p:spPr>
            <a:xfrm>
              <a:off x="1394422" y="4797240"/>
              <a:ext cx="969317" cy="1366737"/>
            </a:xfrm>
            <a:prstGeom prst="rect">
              <a:avLst/>
            </a:prstGeom>
          </p:spPr>
        </p:pic>
        <p:pic>
          <p:nvPicPr>
            <p:cNvPr id="11" name="Grafik 10"/>
            <p:cNvPicPr>
              <a:picLocks noChangeAspect="1"/>
            </p:cNvPicPr>
            <p:nvPr/>
          </p:nvPicPr>
          <p:blipFill>
            <a:blip r:embed="rId7"/>
            <a:stretch>
              <a:fillRect/>
            </a:stretch>
          </p:blipFill>
          <p:spPr>
            <a:xfrm>
              <a:off x="1916007" y="4797237"/>
              <a:ext cx="969317" cy="1366737"/>
            </a:xfrm>
            <a:prstGeom prst="rect">
              <a:avLst/>
            </a:prstGeom>
          </p:spPr>
        </p:pic>
        <p:pic>
          <p:nvPicPr>
            <p:cNvPr id="10" name="Grafik 9"/>
            <p:cNvPicPr>
              <a:picLocks noChangeAspect="1"/>
            </p:cNvPicPr>
            <p:nvPr/>
          </p:nvPicPr>
          <p:blipFill>
            <a:blip r:embed="rId8"/>
            <a:stretch>
              <a:fillRect/>
            </a:stretch>
          </p:blipFill>
          <p:spPr>
            <a:xfrm>
              <a:off x="2441090" y="4797238"/>
              <a:ext cx="965819" cy="1361805"/>
            </a:xfrm>
            <a:prstGeom prst="rect">
              <a:avLst/>
            </a:prstGeom>
          </p:spPr>
        </p:pic>
        <p:pic>
          <p:nvPicPr>
            <p:cNvPr id="9" name="Grafik 8"/>
            <p:cNvPicPr>
              <a:picLocks noChangeAspect="1"/>
            </p:cNvPicPr>
            <p:nvPr/>
          </p:nvPicPr>
          <p:blipFill>
            <a:blip r:embed="rId9"/>
            <a:stretch>
              <a:fillRect/>
            </a:stretch>
          </p:blipFill>
          <p:spPr>
            <a:xfrm>
              <a:off x="2967886" y="4797237"/>
              <a:ext cx="965820" cy="1361806"/>
            </a:xfrm>
            <a:prstGeom prst="rect">
              <a:avLst/>
            </a:prstGeom>
          </p:spPr>
        </p:pic>
      </p:grpSp>
    </p:spTree>
    <p:extLst>
      <p:ext uri="{BB962C8B-B14F-4D97-AF65-F5344CB8AC3E}">
        <p14:creationId xmlns:p14="http://schemas.microsoft.com/office/powerpoint/2010/main" val="1033690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aster_mit_Untertitel">
  <a:themeElements>
    <a:clrScheme name="FiBL Foliensammlung 2016">
      <a:dk1>
        <a:srgbClr val="000000"/>
      </a:dk1>
      <a:lt1>
        <a:srgbClr val="FFFFFF"/>
      </a:lt1>
      <a:dk2>
        <a:srgbClr val="595959"/>
      </a:dk2>
      <a:lt2>
        <a:srgbClr val="FEF3E2"/>
      </a:lt2>
      <a:accent1>
        <a:srgbClr val="00CC99"/>
      </a:accent1>
      <a:accent2>
        <a:srgbClr val="99D828"/>
      </a:accent2>
      <a:accent3>
        <a:srgbClr val="FFC000"/>
      </a:accent3>
      <a:accent4>
        <a:srgbClr val="CF7E07"/>
      </a:accent4>
      <a:accent5>
        <a:srgbClr val="AAE2CA"/>
      </a:accent5>
      <a:accent6>
        <a:srgbClr val="CBCBCB"/>
      </a:accent6>
      <a:hlink>
        <a:srgbClr val="595959"/>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Foliensammlung_151028" id="{38AB1D90-FD1F-43E6-9866-2E2C379E25E5}" vid="{AF837B14-252C-43F2-B6C2-002867F9D8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Master_Foliensammlung_151028</Template>
  <TotalTime>0</TotalTime>
  <Words>3837</Words>
  <Application>Microsoft Office PowerPoint</Application>
  <PresentationFormat>Bildschirmpräsentation (4:3)</PresentationFormat>
  <Paragraphs>579</Paragraphs>
  <Slides>45</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45</vt:i4>
      </vt:variant>
    </vt:vector>
  </HeadingPairs>
  <TitlesOfParts>
    <vt:vector size="52" baseType="lpstr">
      <vt:lpstr>ＭＳ Ｐゴシック</vt:lpstr>
      <vt:lpstr>Arial</vt:lpstr>
      <vt:lpstr>Arial Black</vt:lpstr>
      <vt:lpstr>Calibri</vt:lpstr>
      <vt:lpstr>Times New Roman</vt:lpstr>
      <vt:lpstr>Wingdings 2</vt:lpstr>
      <vt:lpstr>1_Master_mit_Untertitel</vt:lpstr>
      <vt:lpstr>Organisations et labels</vt:lpstr>
      <vt:lpstr>Organisations et labels </vt:lpstr>
      <vt:lpstr>Organisations</vt:lpstr>
      <vt:lpstr>Organisations</vt:lpstr>
      <vt:lpstr>Organisations</vt:lpstr>
      <vt:lpstr>Organisations</vt:lpstr>
      <vt:lpstr>Organisations</vt:lpstr>
      <vt:lpstr>Organisations</vt:lpstr>
      <vt:lpstr>Organisations</vt:lpstr>
      <vt:lpstr>Organisations</vt:lpstr>
      <vt:lpstr>Organisations</vt:lpstr>
      <vt:lpstr>Organisations </vt:lpstr>
      <vt:lpstr>Organisations</vt:lpstr>
      <vt:lpstr>Organisations</vt:lpstr>
      <vt:lpstr>Labels et marques</vt:lpstr>
      <vt:lpstr>Labels et marques</vt:lpstr>
      <vt:lpstr>Labels et marques</vt:lpstr>
      <vt:lpstr>Labels et marques</vt:lpstr>
      <vt:lpstr>Labels et marques</vt:lpstr>
      <vt:lpstr>Labels et marques</vt:lpstr>
      <vt:lpstr>Labels et marques</vt:lpstr>
      <vt:lpstr>Labels et marques</vt:lpstr>
      <vt:lpstr>Labels et marques</vt:lpstr>
      <vt:lpstr>Labels et marques</vt:lpstr>
      <vt:lpstr>Labels et marques</vt:lpstr>
      <vt:lpstr>Labels et marques</vt:lpstr>
      <vt:lpstr>Labels et marques</vt:lpstr>
      <vt:lpstr>Labels et marques</vt:lpstr>
      <vt:lpstr>Labels et marques</vt:lpstr>
      <vt:lpstr>Labels et marques</vt:lpstr>
      <vt:lpstr>Labels et marques</vt:lpstr>
      <vt:lpstr>Labels et marques</vt:lpstr>
      <vt:lpstr>Labels et marques</vt:lpstr>
      <vt:lpstr>Labels et marques</vt:lpstr>
      <vt:lpstr>Labels et marques</vt:lpstr>
      <vt:lpstr>Labels et marques</vt:lpstr>
      <vt:lpstr>Labels et marques</vt:lpstr>
      <vt:lpstr>La qualité des denrées alimentaires biologiques</vt:lpstr>
      <vt:lpstr>La qualité des denrées alimentaires biologiques</vt:lpstr>
      <vt:lpstr>La qualité des denrées alimentaires biologiques</vt:lpstr>
      <vt:lpstr>La qualité des denrées alimentaires biologiques</vt:lpstr>
      <vt:lpstr>La qualité des denrées alimentaires biologiques</vt:lpstr>
      <vt:lpstr>La qualité des denrées alimentaires biologiques</vt:lpstr>
      <vt:lpstr>La qualité des denrées alimentaires biologiques</vt:lpstr>
      <vt:lpstr>Organisations et labels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Organisations et labels</dc:title>
  <dc:creator>FiBL;Bio Suisse</dc:creator>
  <cp:keywords>Formation</cp:keywords>
  <cp:lastModifiedBy>Huber Kathrin</cp:lastModifiedBy>
  <cp:revision>571</cp:revision>
  <dcterms:created xsi:type="dcterms:W3CDTF">2015-10-30T12:57:15Z</dcterms:created>
  <dcterms:modified xsi:type="dcterms:W3CDTF">2017-04-12T12:52:02Z</dcterms:modified>
</cp:coreProperties>
</file>