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ti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4376" r:id="rId1"/>
  </p:sldMasterIdLst>
  <p:notesMasterIdLst>
    <p:notesMasterId r:id="rId115"/>
  </p:notesMasterIdLst>
  <p:handoutMasterIdLst>
    <p:handoutMasterId r:id="rId116"/>
  </p:handoutMasterIdLst>
  <p:sldIdLst>
    <p:sldId id="256" r:id="rId2"/>
    <p:sldId id="257" r:id="rId3"/>
    <p:sldId id="386" r:id="rId4"/>
    <p:sldId id="387" r:id="rId5"/>
    <p:sldId id="385" r:id="rId6"/>
    <p:sldId id="613" r:id="rId7"/>
    <p:sldId id="605" r:id="rId8"/>
    <p:sldId id="388" r:id="rId9"/>
    <p:sldId id="401" r:id="rId10"/>
    <p:sldId id="400" r:id="rId11"/>
    <p:sldId id="263" r:id="rId12"/>
    <p:sldId id="390" r:id="rId13"/>
    <p:sldId id="391" r:id="rId14"/>
    <p:sldId id="392" r:id="rId15"/>
    <p:sldId id="267" r:id="rId16"/>
    <p:sldId id="393" r:id="rId17"/>
    <p:sldId id="394" r:id="rId18"/>
    <p:sldId id="395" r:id="rId19"/>
    <p:sldId id="396" r:id="rId20"/>
    <p:sldId id="397" r:id="rId21"/>
    <p:sldId id="398" r:id="rId22"/>
    <p:sldId id="399" r:id="rId23"/>
    <p:sldId id="580" r:id="rId24"/>
    <p:sldId id="433" r:id="rId25"/>
    <p:sldId id="434" r:id="rId26"/>
    <p:sldId id="435" r:id="rId27"/>
    <p:sldId id="436" r:id="rId28"/>
    <p:sldId id="437" r:id="rId29"/>
    <p:sldId id="438" r:id="rId30"/>
    <p:sldId id="582" r:id="rId31"/>
    <p:sldId id="583" r:id="rId32"/>
    <p:sldId id="581" r:id="rId33"/>
    <p:sldId id="508" r:id="rId34"/>
    <p:sldId id="584" r:id="rId35"/>
    <p:sldId id="614" r:id="rId36"/>
    <p:sldId id="615" r:id="rId37"/>
    <p:sldId id="512" r:id="rId38"/>
    <p:sldId id="585" r:id="rId39"/>
    <p:sldId id="504" r:id="rId40"/>
    <p:sldId id="505" r:id="rId41"/>
    <p:sldId id="586" r:id="rId42"/>
    <p:sldId id="509" r:id="rId43"/>
    <p:sldId id="577" r:id="rId44"/>
    <p:sldId id="587" r:id="rId45"/>
    <p:sldId id="588" r:id="rId46"/>
    <p:sldId id="541" r:id="rId47"/>
    <p:sldId id="563" r:id="rId48"/>
    <p:sldId id="549" r:id="rId49"/>
    <p:sldId id="595" r:id="rId50"/>
    <p:sldId id="545" r:id="rId51"/>
    <p:sldId id="564" r:id="rId52"/>
    <p:sldId id="565" r:id="rId53"/>
    <p:sldId id="606" r:id="rId54"/>
    <p:sldId id="568" r:id="rId55"/>
    <p:sldId id="529" r:id="rId56"/>
    <p:sldId id="604" r:id="rId57"/>
    <p:sldId id="570" r:id="rId58"/>
    <p:sldId id="571" r:id="rId59"/>
    <p:sldId id="609" r:id="rId60"/>
    <p:sldId id="575" r:id="rId61"/>
    <p:sldId id="574" r:id="rId62"/>
    <p:sldId id="567" r:id="rId63"/>
    <p:sldId id="557" r:id="rId64"/>
    <p:sldId id="556" r:id="rId65"/>
    <p:sldId id="591" r:id="rId66"/>
    <p:sldId id="608" r:id="rId67"/>
    <p:sldId id="561" r:id="rId68"/>
    <p:sldId id="559" r:id="rId69"/>
    <p:sldId id="539" r:id="rId70"/>
    <p:sldId id="552" r:id="rId71"/>
    <p:sldId id="551" r:id="rId72"/>
    <p:sldId id="535" r:id="rId73"/>
    <p:sldId id="534" r:id="rId74"/>
    <p:sldId id="490" r:id="rId75"/>
    <p:sldId id="498" r:id="rId76"/>
    <p:sldId id="491" r:id="rId77"/>
    <p:sldId id="497" r:id="rId78"/>
    <p:sldId id="486" r:id="rId79"/>
    <p:sldId id="496" r:id="rId80"/>
    <p:sldId id="484" r:id="rId81"/>
    <p:sldId id="495" r:id="rId82"/>
    <p:sldId id="485" r:id="rId83"/>
    <p:sldId id="477" r:id="rId84"/>
    <p:sldId id="480" r:id="rId85"/>
    <p:sldId id="481" r:id="rId86"/>
    <p:sldId id="482" r:id="rId87"/>
    <p:sldId id="483" r:id="rId88"/>
    <p:sldId id="427" r:id="rId89"/>
    <p:sldId id="428" r:id="rId90"/>
    <p:sldId id="429" r:id="rId91"/>
    <p:sldId id="430" r:id="rId92"/>
    <p:sldId id="432" r:id="rId93"/>
    <p:sldId id="407" r:id="rId94"/>
    <p:sldId id="408" r:id="rId95"/>
    <p:sldId id="409" r:id="rId96"/>
    <p:sldId id="410" r:id="rId97"/>
    <p:sldId id="411" r:id="rId98"/>
    <p:sldId id="412" r:id="rId99"/>
    <p:sldId id="413" r:id="rId100"/>
    <p:sldId id="414" r:id="rId101"/>
    <p:sldId id="415" r:id="rId102"/>
    <p:sldId id="416" r:id="rId103"/>
    <p:sldId id="417" r:id="rId104"/>
    <p:sldId id="424" r:id="rId105"/>
    <p:sldId id="423" r:id="rId106"/>
    <p:sldId id="422" r:id="rId107"/>
    <p:sldId id="421" r:id="rId108"/>
    <p:sldId id="420" r:id="rId109"/>
    <p:sldId id="374" r:id="rId110"/>
    <p:sldId id="419" r:id="rId111"/>
    <p:sldId id="418" r:id="rId112"/>
    <p:sldId id="377" r:id="rId113"/>
    <p:sldId id="616" r:id="rId114"/>
  </p:sldIdLst>
  <p:sldSz cx="9144000" cy="6858000" type="screen4x3"/>
  <p:notesSz cx="7099300" cy="10234613"/>
  <p:defaultTextStyle>
    <a:defPPr>
      <a:defRPr lang="de-D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Einführung" id="{67CCC3E2-171A-4DE4-8AF7-6FAAFF18E83E}">
          <p14:sldIdLst>
            <p14:sldId id="256"/>
            <p14:sldId id="257"/>
            <p14:sldId id="386"/>
            <p14:sldId id="387"/>
            <p14:sldId id="385"/>
            <p14:sldId id="613"/>
            <p14:sldId id="605"/>
          </p14:sldIdLst>
        </p14:section>
        <p14:section name="Schweine" id="{D2965EC1-C4B0-4349-BFC4-714183CD4E5D}">
          <p14:sldIdLst>
            <p14:sldId id="388"/>
            <p14:sldId id="401"/>
            <p14:sldId id="400"/>
            <p14:sldId id="263"/>
            <p14:sldId id="390"/>
            <p14:sldId id="391"/>
            <p14:sldId id="392"/>
            <p14:sldId id="267"/>
            <p14:sldId id="393"/>
            <p14:sldId id="394"/>
            <p14:sldId id="395"/>
            <p14:sldId id="396"/>
            <p14:sldId id="397"/>
            <p14:sldId id="398"/>
            <p14:sldId id="399"/>
          </p14:sldIdLst>
        </p14:section>
        <p14:section name="Rindvieh - Bedeutung" id="{3910CF87-8162-4A97-827E-BC5FB28F4BF3}">
          <p14:sldIdLst>
            <p14:sldId id="580"/>
          </p14:sldIdLst>
        </p14:section>
        <p14:section name="Rindvieh -Bedürfnisse" id="{70D96C1D-AEB4-47F7-831A-AD58E75A8C5F}">
          <p14:sldIdLst>
            <p14:sldId id="433"/>
            <p14:sldId id="434"/>
            <p14:sldId id="435"/>
            <p14:sldId id="436"/>
            <p14:sldId id="437"/>
            <p14:sldId id="438"/>
          </p14:sldIdLst>
        </p14:section>
        <p14:section name="Rindvieh - Haltung" id="{7ED17310-F353-4A27-B602-559F8ACA9764}">
          <p14:sldIdLst>
            <p14:sldId id="582"/>
            <p14:sldId id="583"/>
            <p14:sldId id="581"/>
          </p14:sldIdLst>
        </p14:section>
        <p14:section name="Rindvieh - Fütterung" id="{9869408B-DFED-49C9-BBA2-03D620BEB14B}">
          <p14:sldIdLst>
            <p14:sldId id="508"/>
            <p14:sldId id="584"/>
            <p14:sldId id="614"/>
            <p14:sldId id="615"/>
            <p14:sldId id="512"/>
            <p14:sldId id="585"/>
            <p14:sldId id="504"/>
            <p14:sldId id="505"/>
            <p14:sldId id="586"/>
            <p14:sldId id="509"/>
          </p14:sldIdLst>
        </p14:section>
        <p14:section name="Rindvieh - Gesundheit" id="{612B46A0-B5F5-4B69-8932-3CD53DDB737A}">
          <p14:sldIdLst>
            <p14:sldId id="577"/>
            <p14:sldId id="587"/>
            <p14:sldId id="588"/>
            <p14:sldId id="541"/>
            <p14:sldId id="563"/>
            <p14:sldId id="549"/>
            <p14:sldId id="595"/>
            <p14:sldId id="545"/>
            <p14:sldId id="564"/>
            <p14:sldId id="565"/>
            <p14:sldId id="606"/>
            <p14:sldId id="568"/>
            <p14:sldId id="529"/>
            <p14:sldId id="604"/>
            <p14:sldId id="570"/>
            <p14:sldId id="571"/>
            <p14:sldId id="609"/>
            <p14:sldId id="575"/>
            <p14:sldId id="574"/>
            <p14:sldId id="567"/>
            <p14:sldId id="557"/>
            <p14:sldId id="556"/>
            <p14:sldId id="591"/>
            <p14:sldId id="608"/>
            <p14:sldId id="561"/>
            <p14:sldId id="559"/>
            <p14:sldId id="539"/>
            <p14:sldId id="552"/>
            <p14:sldId id="551"/>
            <p14:sldId id="535"/>
            <p14:sldId id="534"/>
          </p14:sldIdLst>
        </p14:section>
        <p14:section name="Rindvieh - Zucht" id="{CD9C1D3C-DD85-4543-97D6-B53FC9CA3714}">
          <p14:sldIdLst>
            <p14:sldId id="490"/>
            <p14:sldId id="498"/>
            <p14:sldId id="491"/>
            <p14:sldId id="497"/>
            <p14:sldId id="486"/>
            <p14:sldId id="496"/>
            <p14:sldId id="484"/>
            <p14:sldId id="495"/>
            <p14:sldId id="485"/>
            <p14:sldId id="477"/>
            <p14:sldId id="480"/>
            <p14:sldId id="481"/>
            <p14:sldId id="482"/>
            <p14:sldId id="483"/>
          </p14:sldIdLst>
        </p14:section>
        <p14:section name="Rindvieh - Projekte: Bioweidemast" id="{2A9CED72-B338-4256-B844-A45E50FC69E2}">
          <p14:sldIdLst>
            <p14:sldId id="427"/>
            <p14:sldId id="428"/>
            <p14:sldId id="429"/>
            <p14:sldId id="430"/>
            <p14:sldId id="432"/>
          </p14:sldIdLst>
        </p14:section>
        <p14:section name="Hühner" id="{6CEFF075-71EC-4E60-AFE2-3B56DEEDCD25}">
          <p14:sldIdLst>
            <p14:sldId id="407"/>
            <p14:sldId id="408"/>
            <p14:sldId id="409"/>
            <p14:sldId id="410"/>
            <p14:sldId id="411"/>
            <p14:sldId id="412"/>
            <p14:sldId id="413"/>
            <p14:sldId id="414"/>
            <p14:sldId id="415"/>
            <p14:sldId id="416"/>
            <p14:sldId id="417"/>
            <p14:sldId id="424"/>
            <p14:sldId id="423"/>
            <p14:sldId id="422"/>
            <p14:sldId id="421"/>
            <p14:sldId id="420"/>
            <p14:sldId id="374"/>
            <p14:sldId id="419"/>
            <p14:sldId id="418"/>
            <p14:sldId id="377"/>
          </p14:sldIdLst>
        </p14:section>
        <p14:section name="Schluss" id="{30F8E559-9811-465A-AF0E-FE1E4C8C7CF8}">
          <p14:sldIdLst>
            <p14:sldId id="61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ber Kathrin" initials="HK" lastIdx="15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656"/>
    <a:srgbClr val="86AB61"/>
    <a:srgbClr val="F89780"/>
    <a:srgbClr val="F87073"/>
    <a:srgbClr val="FFFF85"/>
    <a:srgbClr val="FFD03B"/>
    <a:srgbClr val="FF8633"/>
    <a:srgbClr val="FF4B4B"/>
    <a:srgbClr val="E5F4FF"/>
    <a:srgbClr val="D1EB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562" autoAdjust="0"/>
  </p:normalViewPr>
  <p:slideViewPr>
    <p:cSldViewPr>
      <p:cViewPr varScale="1">
        <p:scale>
          <a:sx n="70" d="100"/>
          <a:sy n="70" d="100"/>
        </p:scale>
        <p:origin x="1068" y="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38"/>
    </p:cViewPr>
  </p:sorterViewPr>
  <p:notesViewPr>
    <p:cSldViewPr>
      <p:cViewPr varScale="1">
        <p:scale>
          <a:sx n="70" d="100"/>
          <a:sy n="70" d="100"/>
        </p:scale>
        <p:origin x="2334"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commentAuthors" Target="commentAuthor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Arbeitsblat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silvia.ivemeyer\Desktop\Benchmarking120217.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Arbeitsblat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fr-CH" sz="1862" b="0" i="0" u="none" strike="noStrike" kern="1200" spc="0" baseline="0" noProof="0">
                <a:solidFill>
                  <a:schemeClr val="tx1">
                    <a:lumMod val="65000"/>
                    <a:lumOff val="35000"/>
                  </a:schemeClr>
                </a:solidFill>
                <a:latin typeface="+mn-lt"/>
                <a:ea typeface="+mn-ea"/>
                <a:cs typeface="+mn-cs"/>
              </a:defRPr>
            </a:pPr>
            <a:r>
              <a:rPr lang="fr-CH" sz="1800" b="1" noProof="0" dirty="0" smtClean="0"/>
              <a:t>Production porcine en Suisse en 2015</a:t>
            </a:r>
            <a:r>
              <a:rPr lang="fr-CH" noProof="0" dirty="0" smtClean="0"/>
              <a:t/>
            </a:r>
            <a:br>
              <a:rPr lang="fr-CH" noProof="0" dirty="0" smtClean="0"/>
            </a:br>
            <a:r>
              <a:rPr lang="fr-CH" sz="1200" noProof="0" dirty="0" smtClean="0"/>
              <a:t>Illustration : FiBL</a:t>
            </a:r>
            <a:endParaRPr lang="fr-CH" sz="1200" noProof="0" dirty="0"/>
          </a:p>
        </c:rich>
      </c:tx>
      <c:layout>
        <c:manualLayout>
          <c:xMode val="edge"/>
          <c:yMode val="edge"/>
          <c:x val="5.2616430192602833E-3"/>
          <c:y val="8.9686098654708519E-3"/>
        </c:manualLayout>
      </c:layout>
      <c:overlay val="0"/>
      <c:spPr>
        <a:noFill/>
        <a:ln>
          <a:noFill/>
        </a:ln>
        <a:effectLst/>
      </c:spPr>
      <c:txPr>
        <a:bodyPr rot="0" spcFirstLastPara="1" vertOverflow="ellipsis" vert="horz" wrap="square" anchor="ctr" anchorCtr="1"/>
        <a:lstStyle/>
        <a:p>
          <a:pPr algn="l">
            <a:defRPr lang="fr-CH" sz="1862" b="0" i="0" u="none" strike="noStrike" kern="1200" spc="0" baseline="0" noProof="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0.31270480682668289"/>
          <c:y val="0.25541984306498006"/>
          <c:w val="0.37459038634663422"/>
          <c:h val="0.69542789214128498"/>
        </c:manualLayout>
      </c:layout>
      <c:pieChart>
        <c:varyColors val="1"/>
        <c:ser>
          <c:idx val="0"/>
          <c:order val="0"/>
          <c:tx>
            <c:strRef>
              <c:f>Tabelle1!$B$1</c:f>
              <c:strCache>
                <c:ptCount val="1"/>
                <c:pt idx="0">
                  <c:v>Schweinehaltung in der Schweiz 2015</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dLbl>
              <c:idx val="0"/>
              <c:layout>
                <c:manualLayout>
                  <c:x val="1.0466988727858171E-2"/>
                  <c:y val="-1.1958028789002269E-2"/>
                </c:manualLayout>
              </c:layout>
              <c:tx>
                <c:rich>
                  <a:bodyPr rot="0" spcFirstLastPara="1" vertOverflow="clip" horzOverflow="clip" vert="horz" wrap="square" lIns="38100" tIns="19050" rIns="38100" bIns="19050" anchor="ctr" anchorCtr="1">
                    <a:noAutofit/>
                  </a:bodyPr>
                  <a:lstStyle/>
                  <a:p>
                    <a:pPr>
                      <a:defRPr lang="fr-CH" sz="1197" b="0" i="0" u="none" strike="noStrike" kern="1200" baseline="0" noProof="0">
                        <a:solidFill>
                          <a:schemeClr val="dk1">
                            <a:lumMod val="65000"/>
                            <a:lumOff val="35000"/>
                          </a:schemeClr>
                        </a:solidFill>
                        <a:latin typeface="+mn-lt"/>
                        <a:ea typeface="+mn-ea"/>
                        <a:cs typeface="+mn-cs"/>
                      </a:defRPr>
                    </a:pPr>
                    <a:r>
                      <a:rPr lang="fr-FR" sz="1400" noProof="0" dirty="0" smtClean="0"/>
                      <a:t>Exigences supérieures à celles de la protection des animaux</a:t>
                    </a:r>
                    <a:r>
                      <a:rPr lang="fr-FR" baseline="0" noProof="0" dirty="0" smtClean="0"/>
                      <a:t>
</a:t>
                    </a:r>
                    <a:fld id="{72638DF0-8C56-491E-8178-7907AB2CF02C}" type="PERCENTAGE">
                      <a:rPr lang="fr-FR" baseline="0" noProof="0" smtClean="0"/>
                      <a:pPr>
                        <a:defRPr lang="fr-CH" noProof="0"/>
                      </a:pPr>
                      <a:t>[PROZENTSATZ]</a:t>
                    </a:fld>
                    <a:endParaRPr lang="fr-FR" baseline="0" noProof="0" dirty="0" smtClean="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lang="fr-CH" sz="1197" b="0" i="0" u="none" strike="noStrike" kern="1200" baseline="0" noProof="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4936132983377077"/>
                      <c:h val="0.16891235008180031"/>
                    </c:manualLayout>
                  </c15:layout>
                  <c15:dlblFieldTable/>
                  <c15:showDataLabelsRange val="0"/>
                </c:ext>
              </c:extLst>
            </c:dLbl>
            <c:dLbl>
              <c:idx val="1"/>
              <c:layout>
                <c:manualLayout>
                  <c:x val="1.932367149758454E-2"/>
                  <c:y val="-5.6742341738571945E-3"/>
                </c:manualLayout>
              </c:layout>
              <c:tx>
                <c:rich>
                  <a:bodyPr rot="0" spcFirstLastPara="1" vertOverflow="clip" horzOverflow="clip" vert="horz" wrap="square" lIns="38100" tIns="19050" rIns="38100" bIns="19050" anchor="ctr" anchorCtr="1">
                    <a:noAutofit/>
                  </a:bodyPr>
                  <a:lstStyle/>
                  <a:p>
                    <a:pPr>
                      <a:defRPr lang="fr-CH" sz="1197" b="0" i="0" u="none" strike="noStrike" kern="1200" baseline="0" noProof="0">
                        <a:solidFill>
                          <a:schemeClr val="dk1">
                            <a:lumMod val="65000"/>
                            <a:lumOff val="35000"/>
                          </a:schemeClr>
                        </a:solidFill>
                        <a:latin typeface="+mn-lt"/>
                        <a:ea typeface="+mn-ea"/>
                        <a:cs typeface="+mn-cs"/>
                      </a:defRPr>
                    </a:pPr>
                    <a:fld id="{B06FAE1F-AB83-4F2D-B4B8-776F6E703D17}" type="CATEGORYNAME">
                      <a:rPr lang="en-US" sz="1200" noProof="0"/>
                      <a:pPr>
                        <a:defRPr lang="fr-CH" noProof="0"/>
                      </a:pPr>
                      <a:t>[RUBRIKENNAME]</a:t>
                    </a:fld>
                    <a:r>
                      <a:rPr lang="en-US" sz="1200" baseline="0" noProof="0"/>
                      <a:t>
</a:t>
                    </a:r>
                    <a:fld id="{F7047A99-9ED9-4A59-86B6-E6DF58964434}" type="PERCENTAGE">
                      <a:rPr lang="en-US" sz="1200" baseline="0" noProof="0"/>
                      <a:pPr>
                        <a:defRPr lang="fr-CH" noProof="0"/>
                      </a:pPr>
                      <a:t>[PROZENTSATZ]</a:t>
                    </a:fld>
                    <a:endParaRPr lang="en-US" sz="1200" baseline="0" noProof="0"/>
                  </a:p>
                </c:rich>
              </c:tx>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noAutofit/>
                </a:bodyPr>
                <a:lstStyle/>
                <a:p>
                  <a:pPr>
                    <a:defRPr lang="fr-CH" sz="1197" b="0" i="0" u="none" strike="noStrike" kern="1200" baseline="0" noProof="0">
                      <a:solidFill>
                        <a:schemeClr val="dk1">
                          <a:lumMod val="65000"/>
                          <a:lumOff val="35000"/>
                        </a:schemeClr>
                      </a:solidFill>
                      <a:latin typeface="+mn-lt"/>
                      <a:ea typeface="+mn-ea"/>
                      <a:cs typeface="+mn-cs"/>
                    </a:defRPr>
                  </a:pPr>
                  <a:endParaRPr lang="de-DE"/>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8.4291401980549532E-2"/>
                      <c:h val="8.6844154030884371E-2"/>
                    </c:manualLayout>
                  </c15:layout>
                  <c15:dlblFieldTable/>
                  <c15:showDataLabelsRange val="0"/>
                </c:ext>
              </c:extLst>
            </c:dLbl>
            <c:dLbl>
              <c:idx val="2"/>
              <c:layout>
                <c:manualLayout>
                  <c:x val="-6.2801932367149774E-2"/>
                  <c:y val="-5.6743458713802899E-3"/>
                </c:manualLayout>
              </c:layout>
              <c:tx>
                <c:rich>
                  <a:bodyPr/>
                  <a:lstStyle/>
                  <a:p>
                    <a:r>
                      <a:rPr lang="fr-FR" sz="1400" noProof="0" dirty="0" smtClean="0"/>
                      <a:t>Norme légale de protection des animaux</a:t>
                    </a:r>
                    <a:r>
                      <a:rPr lang="fr-FR" baseline="0" dirty="0"/>
                      <a:t>
</a:t>
                    </a:r>
                    <a:fld id="{05A16AF5-348D-4021-8F37-1C3B1E67C67E}" type="PERCENTAGE">
                      <a:rPr lang="fr-FR" baseline="0"/>
                      <a:pPr/>
                      <a:t>[PROZENTSATZ]</a:t>
                    </a:fld>
                    <a:endParaRPr lang="fr-FR" baseline="0" dirty="0"/>
                  </a:p>
                </c:rich>
              </c:tx>
              <c:dLblPos val="bestFit"/>
              <c:showLegendKey val="0"/>
              <c:showVal val="0"/>
              <c:showCatName val="1"/>
              <c:showSerName val="0"/>
              <c:showPercent val="1"/>
              <c:showBubbleSize val="0"/>
              <c:extLst>
                <c:ext xmlns:c15="http://schemas.microsoft.com/office/drawing/2012/chart" uri="{CE6537A1-D6FC-4f65-9D91-7224C49458BB}">
                  <c15:layout>
                    <c:manualLayout>
                      <c:w val="0.21557977354279986"/>
                      <c:h val="0.15161017564435508"/>
                    </c:manualLayout>
                  </c15:layout>
                  <c15:dlblFieldTable/>
                  <c15:showDataLabelsRange val="0"/>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fr-CH" sz="1197" b="0" i="0" u="none" strike="noStrike" kern="1200" baseline="0" noProof="0">
                    <a:solidFill>
                      <a:schemeClr val="dk1">
                        <a:lumMod val="65000"/>
                        <a:lumOff val="35000"/>
                      </a:schemeClr>
                    </a:solidFill>
                    <a:latin typeface="+mn-lt"/>
                    <a:ea typeface="+mn-ea"/>
                    <a:cs typeface="+mn-cs"/>
                  </a:defRPr>
                </a:pPr>
                <a:endParaRPr lang="de-D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Tabelle1!$A$2:$A$4</c:f>
              <c:strCache>
                <c:ptCount val="3"/>
                <c:pt idx="0">
                  <c:v>höhere Anforderungen als Tierschutz (verschiedene Labels)</c:v>
                </c:pt>
                <c:pt idx="1">
                  <c:v>Bio</c:v>
                </c:pt>
                <c:pt idx="2">
                  <c:v>Tierschutzstandard</c:v>
                </c:pt>
              </c:strCache>
            </c:strRef>
          </c:cat>
          <c:val>
            <c:numRef>
              <c:f>Tabelle1!$B$2:$B$4</c:f>
              <c:numCache>
                <c:formatCode>General</c:formatCode>
                <c:ptCount val="3"/>
                <c:pt idx="0">
                  <c:v>18</c:v>
                </c:pt>
                <c:pt idx="1">
                  <c:v>1</c:v>
                </c:pt>
                <c:pt idx="2">
                  <c:v>81</c:v>
                </c:pt>
              </c:numCache>
            </c:numRef>
          </c:val>
        </c:ser>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r>
              <a:rPr lang="fr-CH" sz="1800" b="1" noProof="0" dirty="0" err="1" smtClean="0"/>
              <a:t>Evolution</a:t>
            </a:r>
            <a:r>
              <a:rPr lang="fr-CH" sz="1800" b="1" noProof="0" dirty="0" smtClean="0"/>
              <a:t> des quantités et des prix des porcs Bourgeon</a:t>
            </a:r>
            <a:endParaRPr lang="fr-CH" sz="1800" b="1" baseline="0" noProof="0" dirty="0" smtClean="0"/>
          </a:p>
          <a:p>
            <a:pPr algn="l">
              <a:defRPr/>
            </a:pPr>
            <a:r>
              <a:rPr lang="fr-CH" sz="1200" baseline="0" noProof="0" dirty="0" smtClean="0"/>
              <a:t>Source : Bio Suisse</a:t>
            </a:r>
            <a:endParaRPr lang="fr-CH" sz="1200" noProof="0" dirty="0"/>
          </a:p>
        </c:rich>
      </c:tx>
      <c:layout>
        <c:manualLayout>
          <c:xMode val="edge"/>
          <c:yMode val="edge"/>
          <c:x val="0"/>
          <c:y val="8.9686098654708519E-3"/>
        </c:manualLayout>
      </c:layout>
      <c:overlay val="0"/>
      <c:spPr>
        <a:noFill/>
        <a:ln>
          <a:noFill/>
        </a:ln>
        <a:effectLst/>
      </c:spPr>
      <c:txPr>
        <a:bodyPr rot="0" spcFirstLastPara="1" vertOverflow="ellipsis" vert="horz" wrap="square" anchor="ctr" anchorCtr="1"/>
        <a:lstStyle/>
        <a:p>
          <a:pPr algn="l">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manualLayout>
          <c:layoutTarget val="inner"/>
          <c:xMode val="edge"/>
          <c:yMode val="edge"/>
          <c:x val="8.0631062421545135E-2"/>
          <c:y val="0.15658071542263549"/>
          <c:w val="0.80984873267653135"/>
          <c:h val="0.55117047727513602"/>
        </c:manualLayout>
      </c:layout>
      <c:barChart>
        <c:barDir val="col"/>
        <c:grouping val="clustered"/>
        <c:varyColors val="0"/>
        <c:ser>
          <c:idx val="0"/>
          <c:order val="0"/>
          <c:tx>
            <c:strRef>
              <c:f>Tabelle1!$A$2</c:f>
              <c:strCache>
                <c:ptCount val="1"/>
                <c:pt idx="0">
                  <c:v>Nombre de porcs Bourgeon abattus</c:v>
                </c:pt>
              </c:strCache>
            </c:strRef>
          </c:tx>
          <c:spPr>
            <a:solidFill>
              <a:schemeClr val="accent1"/>
            </a:solidFill>
            <a:ln>
              <a:noFill/>
            </a:ln>
            <a:effectLst/>
          </c:spPr>
          <c:invertIfNegative val="0"/>
          <c:cat>
            <c:strRef>
              <c:f>Tabelle1!$B$1:$O$1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Tabelle1!$B$2:$O$2</c:f>
              <c:numCache>
                <c:formatCode>General</c:formatCode>
                <c:ptCount val="14"/>
                <c:pt idx="0">
                  <c:v>12086</c:v>
                </c:pt>
                <c:pt idx="1">
                  <c:v>14509</c:v>
                </c:pt>
                <c:pt idx="2">
                  <c:v>15606</c:v>
                </c:pt>
                <c:pt idx="3">
                  <c:v>17962</c:v>
                </c:pt>
                <c:pt idx="4" formatCode="0">
                  <c:v>15997</c:v>
                </c:pt>
                <c:pt idx="5" formatCode="0">
                  <c:v>14970</c:v>
                </c:pt>
                <c:pt idx="6">
                  <c:v>14289</c:v>
                </c:pt>
                <c:pt idx="7">
                  <c:v>14143</c:v>
                </c:pt>
                <c:pt idx="8">
                  <c:v>13767</c:v>
                </c:pt>
                <c:pt idx="9">
                  <c:v>13886</c:v>
                </c:pt>
                <c:pt idx="10">
                  <c:v>17792</c:v>
                </c:pt>
                <c:pt idx="11">
                  <c:v>25250</c:v>
                </c:pt>
                <c:pt idx="12">
                  <c:v>26375</c:v>
                </c:pt>
                <c:pt idx="13">
                  <c:v>30469</c:v>
                </c:pt>
              </c:numCache>
            </c:numRef>
          </c:val>
        </c:ser>
        <c:dLbls>
          <c:showLegendKey val="0"/>
          <c:showVal val="0"/>
          <c:showCatName val="0"/>
          <c:showSerName val="0"/>
          <c:showPercent val="0"/>
          <c:showBubbleSize val="0"/>
        </c:dLbls>
        <c:gapWidth val="219"/>
        <c:overlap val="-27"/>
        <c:axId val="907640688"/>
        <c:axId val="907653744"/>
      </c:barChart>
      <c:lineChart>
        <c:grouping val="standard"/>
        <c:varyColors val="0"/>
        <c:ser>
          <c:idx val="1"/>
          <c:order val="1"/>
          <c:tx>
            <c:strRef>
              <c:f>Tabelle1!$A$3</c:f>
              <c:strCache>
                <c:ptCount val="1"/>
                <c:pt idx="0">
                  <c:v>Prix de référence des porcs de boucherie Bourgeon par kg PM</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Tabelle1!$B$1:$O$1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Tabelle1!$B$3:$O$3</c:f>
              <c:numCache>
                <c:formatCode>_("Fr."* #,##0.00_);_("Fr."* \(#,##0.00\);_("Fr."* "-"??_);_(@_)</c:formatCode>
                <c:ptCount val="14"/>
                <c:pt idx="0">
                  <c:v>6.4634615384615381</c:v>
                </c:pt>
                <c:pt idx="1">
                  <c:v>6.8403846153846137</c:v>
                </c:pt>
                <c:pt idx="2">
                  <c:v>6.9038461538461569</c:v>
                </c:pt>
                <c:pt idx="3">
                  <c:v>6.8867924528301829</c:v>
                </c:pt>
                <c:pt idx="4">
                  <c:v>6.1942307692307716</c:v>
                </c:pt>
                <c:pt idx="5">
                  <c:v>5.5865384615384635</c:v>
                </c:pt>
                <c:pt idx="6">
                  <c:v>6.1923076923076943</c:v>
                </c:pt>
                <c:pt idx="7">
                  <c:v>7.0288461538461471</c:v>
                </c:pt>
                <c:pt idx="8">
                  <c:v>7.1999999999999931</c:v>
                </c:pt>
                <c:pt idx="9">
                  <c:v>7.2999999999999927</c:v>
                </c:pt>
                <c:pt idx="10">
                  <c:v>7.3692307692307661</c:v>
                </c:pt>
                <c:pt idx="11">
                  <c:v>7.146153846153843</c:v>
                </c:pt>
                <c:pt idx="12">
                  <c:v>7.21</c:v>
                </c:pt>
                <c:pt idx="13">
                  <c:v>7.3</c:v>
                </c:pt>
              </c:numCache>
            </c:numRef>
          </c:val>
          <c:smooth val="0"/>
        </c:ser>
        <c:ser>
          <c:idx val="2"/>
          <c:order val="2"/>
          <c:tx>
            <c:strRef>
              <c:f>Tabelle1!$A$4</c:f>
              <c:strCache>
                <c:ptCount val="1"/>
                <c:pt idx="0">
                  <c:v>Prix de référence des gorets Bourgeon par kg à 20 kg PV</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Tabelle1!$B$1:$O$1</c:f>
              <c:strCach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strCache>
            </c:strRef>
          </c:cat>
          <c:val>
            <c:numRef>
              <c:f>Tabelle1!$B$4:$O$4</c:f>
              <c:numCache>
                <c:formatCode>_("Fr."* #,##0.00_);_("Fr."* \(#,##0.00\);_("Fr."* "-"??_);_(@_)</c:formatCode>
                <c:ptCount val="14"/>
                <c:pt idx="0">
                  <c:v>8.8874999999999975</c:v>
                </c:pt>
                <c:pt idx="1">
                  <c:v>9.046153846153846</c:v>
                </c:pt>
                <c:pt idx="2">
                  <c:v>8.7711538461538492</c:v>
                </c:pt>
                <c:pt idx="3">
                  <c:v>9.4226415094339604</c:v>
                </c:pt>
                <c:pt idx="4">
                  <c:v>8.0153846153846153</c:v>
                </c:pt>
                <c:pt idx="5">
                  <c:v>7.0192307692307683</c:v>
                </c:pt>
                <c:pt idx="6">
                  <c:v>8.0480769230769234</c:v>
                </c:pt>
                <c:pt idx="7">
                  <c:v>10.388461538461542</c:v>
                </c:pt>
                <c:pt idx="8">
                  <c:v>10.800000000000002</c:v>
                </c:pt>
                <c:pt idx="9">
                  <c:v>10.900000000000004</c:v>
                </c:pt>
                <c:pt idx="10">
                  <c:v>10.930769230769235</c:v>
                </c:pt>
                <c:pt idx="11">
                  <c:v>10.500000000000007</c:v>
                </c:pt>
                <c:pt idx="12">
                  <c:v>11.01</c:v>
                </c:pt>
                <c:pt idx="13">
                  <c:v>11.49</c:v>
                </c:pt>
              </c:numCache>
            </c:numRef>
          </c:val>
          <c:smooth val="0"/>
        </c:ser>
        <c:dLbls>
          <c:showLegendKey val="0"/>
          <c:showVal val="0"/>
          <c:showCatName val="0"/>
          <c:showSerName val="0"/>
          <c:showPercent val="0"/>
          <c:showBubbleSize val="0"/>
        </c:dLbls>
        <c:marker val="1"/>
        <c:smooth val="0"/>
        <c:axId val="907644496"/>
        <c:axId val="907639056"/>
      </c:lineChart>
      <c:catAx>
        <c:axId val="90764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07653744"/>
        <c:crosses val="autoZero"/>
        <c:auto val="1"/>
        <c:lblAlgn val="ctr"/>
        <c:lblOffset val="100"/>
        <c:noMultiLvlLbl val="0"/>
      </c:catAx>
      <c:valAx>
        <c:axId val="9076537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07640688"/>
        <c:crosses val="autoZero"/>
        <c:crossBetween val="between"/>
      </c:valAx>
      <c:valAx>
        <c:axId val="907639056"/>
        <c:scaling>
          <c:orientation val="minMax"/>
        </c:scaling>
        <c:delete val="0"/>
        <c:axPos val="r"/>
        <c:numFmt formatCode="_(&quot;Fr.&quot;* #,##0.00_);_(&quot;Fr.&quot;* \(#,##0.00\);_(&quot;Fr.&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07644496"/>
        <c:crosses val="max"/>
        <c:crossBetween val="between"/>
      </c:valAx>
      <c:catAx>
        <c:axId val="907644496"/>
        <c:scaling>
          <c:orientation val="minMax"/>
        </c:scaling>
        <c:delete val="1"/>
        <c:axPos val="b"/>
        <c:numFmt formatCode="General" sourceLinked="1"/>
        <c:majorTickMark val="out"/>
        <c:minorTickMark val="none"/>
        <c:tickLblPos val="nextTo"/>
        <c:crossAx val="9076390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lang="fr-CH" noProof="0"/>
            </a:pPr>
            <a:r>
              <a:rPr lang="fr-CH" noProof="0" dirty="0" smtClean="0"/>
              <a:t>Rendement laitier</a:t>
            </a:r>
            <a:endParaRPr lang="fr-CH" noProof="0" dirty="0"/>
          </a:p>
        </c:rich>
      </c:tx>
      <c:overlay val="0"/>
    </c:title>
    <c:autoTitleDeleted val="0"/>
    <c:plotArea>
      <c:layout/>
      <c:barChart>
        <c:barDir val="col"/>
        <c:grouping val="clustered"/>
        <c:varyColors val="0"/>
        <c:ser>
          <c:idx val="1"/>
          <c:order val="0"/>
          <c:spPr>
            <a:solidFill>
              <a:srgbClr val="4DB0C7"/>
            </a:solidFill>
          </c:spPr>
          <c:invertIfNegative val="0"/>
          <c:val>
            <c:numRef>
              <c:f>LNML!$G$2:$W$2</c:f>
              <c:numCache>
                <c:formatCode>General</c:formatCode>
                <c:ptCount val="17"/>
                <c:pt idx="0">
                  <c:v>18.210265867833819</c:v>
                </c:pt>
                <c:pt idx="1">
                  <c:v>20.45462625487572</c:v>
                </c:pt>
                <c:pt idx="2">
                  <c:v>21.902354607565421</c:v>
                </c:pt>
                <c:pt idx="3">
                  <c:v>22.475841281460468</c:v>
                </c:pt>
                <c:pt idx="4">
                  <c:v>22.659217777777641</c:v>
                </c:pt>
                <c:pt idx="5">
                  <c:v>22.417070622649501</c:v>
                </c:pt>
                <c:pt idx="6">
                  <c:v>22.31869474778998</c:v>
                </c:pt>
                <c:pt idx="7">
                  <c:v>21.82633212622865</c:v>
                </c:pt>
                <c:pt idx="8">
                  <c:v>21.272212262459689</c:v>
                </c:pt>
                <c:pt idx="9">
                  <c:v>20.218667078062349</c:v>
                </c:pt>
                <c:pt idx="10">
                  <c:v>19.736466591166479</c:v>
                </c:pt>
                <c:pt idx="11">
                  <c:v>18.943097643097619</c:v>
                </c:pt>
                <c:pt idx="12">
                  <c:v>18.179378531073439</c:v>
                </c:pt>
                <c:pt idx="13">
                  <c:v>16.756140350877178</c:v>
                </c:pt>
                <c:pt idx="14">
                  <c:v>16.25</c:v>
                </c:pt>
                <c:pt idx="15">
                  <c:v>16.861538461538458</c:v>
                </c:pt>
                <c:pt idx="16">
                  <c:v>13.62</c:v>
                </c:pt>
              </c:numCache>
            </c:numRef>
          </c:val>
        </c:ser>
        <c:dLbls>
          <c:showLegendKey val="0"/>
          <c:showVal val="0"/>
          <c:showCatName val="0"/>
          <c:showSerName val="0"/>
          <c:showPercent val="0"/>
          <c:showBubbleSize val="0"/>
        </c:dLbls>
        <c:gapWidth val="150"/>
        <c:axId val="811073600"/>
        <c:axId val="811070880"/>
      </c:barChart>
      <c:catAx>
        <c:axId val="811073600"/>
        <c:scaling>
          <c:orientation val="minMax"/>
        </c:scaling>
        <c:delete val="0"/>
        <c:axPos val="b"/>
        <c:title>
          <c:tx>
            <c:rich>
              <a:bodyPr/>
              <a:lstStyle/>
              <a:p>
                <a:pPr>
                  <a:defRPr lang="fr-CH" noProof="0"/>
                </a:pPr>
                <a:r>
                  <a:rPr lang="fr-CH" noProof="0" dirty="0" smtClean="0"/>
                  <a:t>Numéros des lactations</a:t>
                </a:r>
                <a:endParaRPr lang="fr-CH" noProof="0" dirty="0"/>
              </a:p>
            </c:rich>
          </c:tx>
          <c:overlay val="0"/>
        </c:title>
        <c:numFmt formatCode="General" sourceLinked="1"/>
        <c:majorTickMark val="out"/>
        <c:minorTickMark val="none"/>
        <c:tickLblPos val="nextTo"/>
        <c:crossAx val="811070880"/>
        <c:crosses val="autoZero"/>
        <c:auto val="1"/>
        <c:lblAlgn val="ctr"/>
        <c:lblOffset val="100"/>
        <c:noMultiLvlLbl val="0"/>
      </c:catAx>
      <c:valAx>
        <c:axId val="811070880"/>
        <c:scaling>
          <c:orientation val="minMax"/>
        </c:scaling>
        <c:delete val="0"/>
        <c:axPos val="l"/>
        <c:majorGridlines/>
        <c:title>
          <c:tx>
            <c:rich>
              <a:bodyPr rot="-5400000" vert="horz"/>
              <a:lstStyle/>
              <a:p>
                <a:pPr>
                  <a:defRPr lang="fr-CH" noProof="0"/>
                </a:pPr>
                <a:r>
                  <a:rPr lang="fr-CH" noProof="0" dirty="0" smtClean="0"/>
                  <a:t>Production moyenne en kg de lait / jour</a:t>
                </a:r>
                <a:endParaRPr lang="fr-CH" noProof="0" dirty="0"/>
              </a:p>
            </c:rich>
          </c:tx>
          <c:overlay val="0"/>
        </c:title>
        <c:numFmt formatCode="General" sourceLinked="1"/>
        <c:majorTickMark val="out"/>
        <c:minorTickMark val="none"/>
        <c:tickLblPos val="nextTo"/>
        <c:crossAx val="811073600"/>
        <c:crosses val="autoZero"/>
        <c:crossBetween val="between"/>
      </c:valAx>
    </c:plotArea>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l" defTabSz="914400" rtl="0" eaLnBrk="1" fontAlgn="auto" latinLnBrk="0" hangingPunct="1">
              <a:lnSpc>
                <a:spcPct val="100000"/>
              </a:lnSpc>
              <a:spcBef>
                <a:spcPts val="0"/>
              </a:spcBef>
              <a:spcAft>
                <a:spcPts val="0"/>
              </a:spcAft>
              <a:buClrTx/>
              <a:buSzTx/>
              <a:buFontTx/>
              <a:buNone/>
              <a:tabLst/>
              <a:defRPr lang="fr-CH" sz="1862" b="0" i="0" u="none" strike="noStrike" kern="1200" spc="0" baseline="0" noProof="0">
                <a:solidFill>
                  <a:srgbClr val="000000">
                    <a:lumMod val="65000"/>
                    <a:lumOff val="35000"/>
                  </a:srgbClr>
                </a:solidFill>
                <a:latin typeface="+mn-lt"/>
                <a:ea typeface="+mn-ea"/>
                <a:cs typeface="+mn-cs"/>
              </a:defRPr>
            </a:pPr>
            <a:r>
              <a:rPr lang="fr-CH" sz="1800" b="1" noProof="0" dirty="0" smtClean="0"/>
              <a:t>Estimations de fermes bio</a:t>
            </a:r>
          </a:p>
          <a:p>
            <a:pPr marL="0" marR="0" indent="0" algn="l" defTabSz="914400" rtl="0" eaLnBrk="1" fontAlgn="auto" latinLnBrk="0" hangingPunct="1">
              <a:lnSpc>
                <a:spcPct val="100000"/>
              </a:lnSpc>
              <a:spcBef>
                <a:spcPts val="0"/>
              </a:spcBef>
              <a:spcAft>
                <a:spcPts val="0"/>
              </a:spcAft>
              <a:buClrTx/>
              <a:buSzTx/>
              <a:buFontTx/>
              <a:buNone/>
              <a:tabLst/>
              <a:defRPr lang="fr-CH" noProof="0">
                <a:solidFill>
                  <a:srgbClr val="000000">
                    <a:lumMod val="65000"/>
                    <a:lumOff val="35000"/>
                  </a:srgbClr>
                </a:solidFill>
              </a:defRPr>
            </a:pPr>
            <a:r>
              <a:rPr lang="fr-CH" sz="1200" noProof="0" dirty="0" smtClean="0"/>
              <a:t>Source : FiBL, </a:t>
            </a:r>
            <a:r>
              <a:rPr lang="fr-CH" sz="1200" baseline="0" noProof="0" dirty="0" smtClean="0">
                <a:effectLst/>
              </a:rPr>
              <a:t>Bio Grischun, Plantahof</a:t>
            </a:r>
            <a:endParaRPr lang="fr-CH" sz="1200" noProof="0" dirty="0" smtClean="0">
              <a:effectLst/>
            </a:endParaRPr>
          </a:p>
        </c:rich>
      </c:tx>
      <c:layout>
        <c:manualLayout>
          <c:xMode val="edge"/>
          <c:yMode val="edge"/>
          <c:x val="1.2882447665056359E-4"/>
          <c:y val="8.9686098654708519E-3"/>
        </c:manualLayout>
      </c:layout>
      <c:overlay val="0"/>
      <c:spPr>
        <a:noFill/>
        <a:ln>
          <a:noFill/>
        </a:ln>
        <a:effectLst/>
      </c:spPr>
      <c:txPr>
        <a:bodyPr rot="0" spcFirstLastPara="1" vertOverflow="ellipsis" vert="horz" wrap="square" anchor="t" anchorCtr="0"/>
        <a:lstStyle/>
        <a:p>
          <a:pPr marL="0" marR="0" indent="0" algn="l" defTabSz="914400" rtl="0" eaLnBrk="1" fontAlgn="auto" latinLnBrk="0" hangingPunct="1">
            <a:lnSpc>
              <a:spcPct val="100000"/>
            </a:lnSpc>
            <a:spcBef>
              <a:spcPts val="0"/>
            </a:spcBef>
            <a:spcAft>
              <a:spcPts val="0"/>
            </a:spcAft>
            <a:buClrTx/>
            <a:buSzTx/>
            <a:buFontTx/>
            <a:buNone/>
            <a:tabLst/>
            <a:defRPr lang="fr-CH" sz="1862" b="0" i="0" u="none" strike="noStrike" kern="1200" spc="0" baseline="0" noProof="0">
              <a:solidFill>
                <a:srgbClr val="000000">
                  <a:lumMod val="65000"/>
                  <a:lumOff val="35000"/>
                </a:srgbClr>
              </a:solidFill>
              <a:latin typeface="+mn-lt"/>
              <a:ea typeface="+mn-ea"/>
              <a:cs typeface="+mn-cs"/>
            </a:defRPr>
          </a:pPr>
          <a:endParaRPr lang="de-DE"/>
        </a:p>
      </c:txPr>
    </c:title>
    <c:autoTitleDeleted val="0"/>
    <c:plotArea>
      <c:layout>
        <c:manualLayout>
          <c:layoutTarget val="inner"/>
          <c:xMode val="edge"/>
          <c:yMode val="edge"/>
          <c:x val="0.33633243308354571"/>
          <c:y val="0.18358744394618834"/>
          <c:w val="0.63523767862350544"/>
          <c:h val="0.38969187340707384"/>
        </c:manualLayout>
      </c:layout>
      <c:barChart>
        <c:barDir val="bar"/>
        <c:grouping val="clustered"/>
        <c:varyColors val="0"/>
        <c:ser>
          <c:idx val="0"/>
          <c:order val="0"/>
          <c:tx>
            <c:strRef>
              <c:f>Tabelle1!$B$1</c:f>
              <c:strCache>
                <c:ptCount val="1"/>
                <c:pt idx="0">
                  <c:v>Les exigences des bêtes dépassent les possibilités de la ferme</c:v>
                </c:pt>
              </c:strCache>
            </c:strRef>
          </c:tx>
          <c:spPr>
            <a:solidFill>
              <a:srgbClr val="F8AD3E"/>
            </a:solidFill>
            <a:ln>
              <a:noFill/>
            </a:ln>
            <a:effectLst/>
          </c:spPr>
          <c:invertIfNegative val="0"/>
          <c:cat>
            <c:strRef>
              <c:f>Tabelle1!$A$2:$A$5</c:f>
              <c:strCache>
                <c:ptCount val="4"/>
                <c:pt idx="0">
                  <c:v>Différence plus petite que -5</c:v>
                </c:pt>
                <c:pt idx="1">
                  <c:v>Différence entre -5 et -1</c:v>
                </c:pt>
                <c:pt idx="2">
                  <c:v>Différence entre 0 et 5</c:v>
                </c:pt>
                <c:pt idx="3">
                  <c:v>Différence plus grande que 5</c:v>
                </c:pt>
              </c:strCache>
            </c:strRef>
          </c:cat>
          <c:val>
            <c:numRef>
              <c:f>Tabelle1!$B$2:$B$5</c:f>
              <c:numCache>
                <c:formatCode>General</c:formatCode>
                <c:ptCount val="4"/>
                <c:pt idx="0">
                  <c:v>38</c:v>
                </c:pt>
                <c:pt idx="1">
                  <c:v>0</c:v>
                </c:pt>
                <c:pt idx="2">
                  <c:v>0</c:v>
                </c:pt>
                <c:pt idx="3">
                  <c:v>0</c:v>
                </c:pt>
              </c:numCache>
            </c:numRef>
          </c:val>
        </c:ser>
        <c:ser>
          <c:idx val="1"/>
          <c:order val="1"/>
          <c:tx>
            <c:strRef>
              <c:f>Tabelle1!$C$1</c:f>
              <c:strCache>
                <c:ptCount val="1"/>
                <c:pt idx="0">
                  <c:v>Les exigences des bêtes dépassent légèrement les possibilités de la ferme</c:v>
                </c:pt>
              </c:strCache>
            </c:strRef>
          </c:tx>
          <c:spPr>
            <a:solidFill>
              <a:srgbClr val="009973"/>
            </a:solidFill>
            <a:ln>
              <a:noFill/>
            </a:ln>
            <a:effectLst/>
          </c:spPr>
          <c:invertIfNegative val="0"/>
          <c:cat>
            <c:strRef>
              <c:f>Tabelle1!$A$2:$A$5</c:f>
              <c:strCache>
                <c:ptCount val="4"/>
                <c:pt idx="0">
                  <c:v>Différence plus petite que -5</c:v>
                </c:pt>
                <c:pt idx="1">
                  <c:v>Différence entre -5 et -1</c:v>
                </c:pt>
                <c:pt idx="2">
                  <c:v>Différence entre 0 et 5</c:v>
                </c:pt>
                <c:pt idx="3">
                  <c:v>Différence plus grande que 5</c:v>
                </c:pt>
              </c:strCache>
            </c:strRef>
          </c:cat>
          <c:val>
            <c:numRef>
              <c:f>Tabelle1!$C$2:$C$5</c:f>
              <c:numCache>
                <c:formatCode>General</c:formatCode>
                <c:ptCount val="4"/>
                <c:pt idx="0">
                  <c:v>0</c:v>
                </c:pt>
                <c:pt idx="1">
                  <c:v>33</c:v>
                </c:pt>
                <c:pt idx="2">
                  <c:v>0</c:v>
                </c:pt>
                <c:pt idx="3">
                  <c:v>0</c:v>
                </c:pt>
              </c:numCache>
            </c:numRef>
          </c:val>
        </c:ser>
        <c:ser>
          <c:idx val="2"/>
          <c:order val="2"/>
          <c:tx>
            <c:strRef>
              <c:f>Tabelle1!$D$1</c:f>
              <c:strCache>
                <c:ptCount val="1"/>
                <c:pt idx="0">
                  <c:v>Les exigences des bêtes correspondent à l'affouragement et à l'environnement</c:v>
                </c:pt>
              </c:strCache>
            </c:strRef>
          </c:tx>
          <c:spPr>
            <a:solidFill>
              <a:schemeClr val="accent2"/>
            </a:solidFill>
            <a:ln>
              <a:noFill/>
            </a:ln>
            <a:effectLst/>
          </c:spPr>
          <c:invertIfNegative val="0"/>
          <c:cat>
            <c:strRef>
              <c:f>Tabelle1!$A$2:$A$5</c:f>
              <c:strCache>
                <c:ptCount val="4"/>
                <c:pt idx="0">
                  <c:v>Différence plus petite que -5</c:v>
                </c:pt>
                <c:pt idx="1">
                  <c:v>Différence entre -5 et -1</c:v>
                </c:pt>
                <c:pt idx="2">
                  <c:v>Différence entre 0 et 5</c:v>
                </c:pt>
                <c:pt idx="3">
                  <c:v>Différence plus grande que 5</c:v>
                </c:pt>
              </c:strCache>
            </c:strRef>
          </c:cat>
          <c:val>
            <c:numRef>
              <c:f>Tabelle1!$D$2:$D$5</c:f>
              <c:numCache>
                <c:formatCode>General</c:formatCode>
                <c:ptCount val="4"/>
                <c:pt idx="0">
                  <c:v>0</c:v>
                </c:pt>
                <c:pt idx="1">
                  <c:v>0</c:v>
                </c:pt>
                <c:pt idx="2">
                  <c:v>16</c:v>
                </c:pt>
                <c:pt idx="3">
                  <c:v>0</c:v>
                </c:pt>
              </c:numCache>
            </c:numRef>
          </c:val>
        </c:ser>
        <c:ser>
          <c:idx val="3"/>
          <c:order val="3"/>
          <c:tx>
            <c:strRef>
              <c:f>Tabelle1!$E$1</c:f>
              <c:strCache>
                <c:ptCount val="1"/>
                <c:pt idx="0">
                  <c:v>Les possibilités de la ferme ne sont pas épuisées</c:v>
                </c:pt>
              </c:strCache>
            </c:strRef>
          </c:tx>
          <c:spPr>
            <a:solidFill>
              <a:schemeClr val="accent4"/>
            </a:solidFill>
            <a:ln>
              <a:noFill/>
            </a:ln>
            <a:effectLst/>
          </c:spPr>
          <c:invertIfNegative val="0"/>
          <c:cat>
            <c:strRef>
              <c:f>Tabelle1!$A$2:$A$5</c:f>
              <c:strCache>
                <c:ptCount val="4"/>
                <c:pt idx="0">
                  <c:v>Différence plus petite que -5</c:v>
                </c:pt>
                <c:pt idx="1">
                  <c:v>Différence entre -5 et -1</c:v>
                </c:pt>
                <c:pt idx="2">
                  <c:v>Différence entre 0 et 5</c:v>
                </c:pt>
                <c:pt idx="3">
                  <c:v>Différence plus grande que 5</c:v>
                </c:pt>
              </c:strCache>
            </c:strRef>
          </c:cat>
          <c:val>
            <c:numRef>
              <c:f>Tabelle1!$E$2:$E$5</c:f>
              <c:numCache>
                <c:formatCode>General</c:formatCode>
                <c:ptCount val="4"/>
                <c:pt idx="0">
                  <c:v>0</c:v>
                </c:pt>
                <c:pt idx="1">
                  <c:v>0</c:v>
                </c:pt>
                <c:pt idx="2">
                  <c:v>0</c:v>
                </c:pt>
                <c:pt idx="3">
                  <c:v>12</c:v>
                </c:pt>
              </c:numCache>
            </c:numRef>
          </c:val>
        </c:ser>
        <c:dLbls>
          <c:showLegendKey val="0"/>
          <c:showVal val="0"/>
          <c:showCatName val="0"/>
          <c:showSerName val="0"/>
          <c:showPercent val="0"/>
          <c:showBubbleSize val="0"/>
        </c:dLbls>
        <c:gapWidth val="100"/>
        <c:overlap val="90"/>
        <c:axId val="907649392"/>
        <c:axId val="907640144"/>
      </c:barChart>
      <c:catAx>
        <c:axId val="907649392"/>
        <c:scaling>
          <c:orientation val="minMax"/>
        </c:scaling>
        <c:delete val="0"/>
        <c:axPos val="l"/>
        <c:title>
          <c:tx>
            <c:rich>
              <a:bodyPr rot="-5400000" spcFirstLastPara="1" vertOverflow="ellipsis" vert="horz" wrap="square" anchor="ctr" anchorCtr="1"/>
              <a:lstStyle/>
              <a:p>
                <a:pPr>
                  <a:defRPr lang="fr-CH" sz="1300" b="0" i="0" u="none" strike="noStrike" kern="1200" baseline="0" noProof="0">
                    <a:solidFill>
                      <a:schemeClr val="tx1">
                        <a:lumMod val="65000"/>
                        <a:lumOff val="35000"/>
                      </a:schemeClr>
                    </a:solidFill>
                    <a:latin typeface="+mn-lt"/>
                    <a:ea typeface="+mn-ea"/>
                    <a:cs typeface="+mn-cs"/>
                  </a:defRPr>
                </a:pPr>
                <a:r>
                  <a:rPr lang="fr-CH" sz="1300" b="1" noProof="0" dirty="0" smtClean="0"/>
                  <a:t>Catégories d’estimations</a:t>
                </a:r>
                <a:endParaRPr lang="fr-CH" sz="1300" b="1" noProof="0" dirty="0"/>
              </a:p>
            </c:rich>
          </c:tx>
          <c:layout>
            <c:manualLayout>
              <c:xMode val="edge"/>
              <c:yMode val="edge"/>
              <c:x val="0"/>
              <c:y val="0.16090183156906177"/>
            </c:manualLayout>
          </c:layout>
          <c:overlay val="0"/>
          <c:spPr>
            <a:noFill/>
            <a:ln>
              <a:noFill/>
            </a:ln>
            <a:effectLst/>
          </c:spPr>
          <c:txPr>
            <a:bodyPr rot="-5400000" spcFirstLastPara="1" vertOverflow="ellipsis" vert="horz" wrap="square" anchor="ctr" anchorCtr="1"/>
            <a:lstStyle/>
            <a:p>
              <a:pPr>
                <a:defRPr lang="fr-CH" sz="1300" b="0" i="0" u="none" strike="noStrike" kern="1200" baseline="0" noProof="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crossAx val="907640144"/>
        <c:crosses val="autoZero"/>
        <c:auto val="1"/>
        <c:lblAlgn val="ctr"/>
        <c:lblOffset val="100"/>
        <c:noMultiLvlLbl val="0"/>
      </c:catAx>
      <c:valAx>
        <c:axId val="9076401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fr-CH" sz="1330" b="0" i="0" u="none" strike="noStrike" kern="1200" baseline="0" noProof="0">
                    <a:solidFill>
                      <a:schemeClr val="tx1">
                        <a:lumMod val="65000"/>
                        <a:lumOff val="35000"/>
                      </a:schemeClr>
                    </a:solidFill>
                    <a:latin typeface="+mn-lt"/>
                    <a:ea typeface="+mn-ea"/>
                    <a:cs typeface="+mn-cs"/>
                  </a:defRPr>
                </a:pPr>
                <a:r>
                  <a:rPr lang="fr-CH" b="1" noProof="0" dirty="0" smtClean="0"/>
                  <a:t>Nombre de fermes</a:t>
                </a:r>
                <a:endParaRPr lang="fr-CH" b="1" noProof="0" dirty="0"/>
              </a:p>
            </c:rich>
          </c:tx>
          <c:overlay val="0"/>
          <c:spPr>
            <a:noFill/>
            <a:ln>
              <a:noFill/>
            </a:ln>
            <a:effectLst/>
          </c:spPr>
          <c:txPr>
            <a:bodyPr rot="0" spcFirstLastPara="1" vertOverflow="ellipsis" vert="horz" wrap="square" anchor="ctr" anchorCtr="1"/>
            <a:lstStyle/>
            <a:p>
              <a:pPr>
                <a:defRPr lang="fr-CH" sz="1330" b="0" i="0" u="none" strike="noStrike" kern="1200" baseline="0" noProof="0">
                  <a:solidFill>
                    <a:schemeClr val="tx1">
                      <a:lumMod val="65000"/>
                      <a:lumOff val="35000"/>
                    </a:schemeClr>
                  </a:solidFill>
                  <a:latin typeface="+mn-lt"/>
                  <a:ea typeface="+mn-ea"/>
                  <a:cs typeface="+mn-cs"/>
                </a:defRPr>
              </a:pPr>
              <a:endParaRPr lang="de-DE"/>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907649392"/>
        <c:crosses val="autoZero"/>
        <c:crossBetween val="between"/>
      </c:valAx>
      <c:spPr>
        <a:noFill/>
        <a:ln>
          <a:noFill/>
        </a:ln>
        <a:effectLst/>
      </c:spPr>
    </c:plotArea>
    <c:legend>
      <c:legendPos val="b"/>
      <c:layout>
        <c:manualLayout>
          <c:xMode val="edge"/>
          <c:yMode val="edge"/>
          <c:x val="0.13289829713314821"/>
          <c:y val="0.75025331693520847"/>
          <c:w val="0.82599071855148554"/>
          <c:h val="0.2401955942657368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1026"/>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vl1pPr>
          </a:lstStyle>
          <a:p>
            <a:pPr>
              <a:defRPr/>
            </a:pPr>
            <a:endParaRPr lang="de-DE" altLang="de-DE" dirty="0"/>
          </a:p>
        </p:txBody>
      </p:sp>
      <p:sp>
        <p:nvSpPr>
          <p:cNvPr id="30723" name="Rectangle 1027"/>
          <p:cNvSpPr>
            <a:spLocks noGrp="1" noChangeArrowheads="1"/>
          </p:cNvSpPr>
          <p:nvPr>
            <p:ph type="dt" sz="quarter"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vl1pPr>
          </a:lstStyle>
          <a:p>
            <a:pPr>
              <a:defRPr/>
            </a:pPr>
            <a:endParaRPr lang="de-DE" altLang="de-DE" dirty="0"/>
          </a:p>
        </p:txBody>
      </p:sp>
      <p:sp>
        <p:nvSpPr>
          <p:cNvPr id="30724" name="Rectangle 1028"/>
          <p:cNvSpPr>
            <a:spLocks noGrp="1" noChangeArrowheads="1"/>
          </p:cNvSpPr>
          <p:nvPr>
            <p:ph type="ftr" sz="quarter" idx="2"/>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vl1pPr>
          </a:lstStyle>
          <a:p>
            <a:pPr>
              <a:defRPr/>
            </a:pPr>
            <a:endParaRPr lang="de-DE" altLang="de-DE" dirty="0"/>
          </a:p>
        </p:txBody>
      </p:sp>
      <p:sp>
        <p:nvSpPr>
          <p:cNvPr id="30725" name="Rectangle 1029"/>
          <p:cNvSpPr>
            <a:spLocks noGrp="1" noChangeArrowheads="1"/>
          </p:cNvSpPr>
          <p:nvPr>
            <p:ph type="sldNum" sz="quarter" idx="3"/>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vl1pPr>
          </a:lstStyle>
          <a:p>
            <a:pPr>
              <a:defRPr/>
            </a:pPr>
            <a:fld id="{21A7DBD2-68D8-41AC-A7CF-37C4A296F163}" type="slidenum">
              <a:rPr lang="de-DE" altLang="de-DE"/>
              <a:pPr>
                <a:defRPr/>
              </a:pPr>
              <a:t>‹Nr.›</a:t>
            </a:fld>
            <a:endParaRPr lang="de-DE" altLang="de-DE" dirty="0"/>
          </a:p>
        </p:txBody>
      </p:sp>
    </p:spTree>
    <p:extLst>
      <p:ext uri="{BB962C8B-B14F-4D97-AF65-F5344CB8AC3E}">
        <p14:creationId xmlns:p14="http://schemas.microsoft.com/office/powerpoint/2010/main" val="3599559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67" name="Rectangle 3"/>
          <p:cNvSpPr>
            <a:spLocks noGrp="1" noChangeArrowheads="1"/>
          </p:cNvSpPr>
          <p:nvPr>
            <p:ph type="dt" idx="1"/>
          </p:nvPr>
        </p:nvSpPr>
        <p:spPr bwMode="auto">
          <a:xfrm>
            <a:off x="4022725"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512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946150" y="4860925"/>
            <a:ext cx="5207000" cy="460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de-DE" altLang="de-DE" noProof="0" smtClean="0"/>
              <a:t>Klicken Sie, um die Formate des Vorlagentextes zu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1270" name="Rectangle 6"/>
          <p:cNvSpPr>
            <a:spLocks noGrp="1" noChangeArrowheads="1"/>
          </p:cNvSpPr>
          <p:nvPr>
            <p:ph type="ftr" sz="quarter" idx="4"/>
          </p:nvPr>
        </p:nvSpPr>
        <p:spPr bwMode="auto">
          <a:xfrm>
            <a:off x="0"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solidFill>
                  <a:schemeClr val="tx1"/>
                </a:solidFill>
                <a:latin typeface="Times New Roman" panose="02020603050405020304" pitchFamily="18" charset="0"/>
              </a:defRPr>
            </a:lvl1pPr>
          </a:lstStyle>
          <a:p>
            <a:pPr>
              <a:defRPr/>
            </a:pPr>
            <a:endParaRPr lang="de-DE" altLang="de-DE" dirty="0"/>
          </a:p>
        </p:txBody>
      </p:sp>
      <p:sp>
        <p:nvSpPr>
          <p:cNvPr id="11271" name="Rectangle 7"/>
          <p:cNvSpPr>
            <a:spLocks noGrp="1" noChangeArrowheads="1"/>
          </p:cNvSpPr>
          <p:nvPr>
            <p:ph type="sldNum" sz="quarter" idx="5"/>
          </p:nvPr>
        </p:nvSpPr>
        <p:spPr bwMode="auto">
          <a:xfrm>
            <a:off x="4022725" y="9723438"/>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solidFill>
                  <a:schemeClr val="tx1"/>
                </a:solidFill>
                <a:latin typeface="Times New Roman" panose="02020603050405020304" pitchFamily="18" charset="0"/>
              </a:defRPr>
            </a:lvl1pPr>
          </a:lstStyle>
          <a:p>
            <a:pPr>
              <a:defRPr/>
            </a:pPr>
            <a:fld id="{8828FD76-841E-4B90-8416-B30FFE899599}" type="slidenum">
              <a:rPr lang="de-DE" altLang="de-DE"/>
              <a:pPr>
                <a:defRPr/>
              </a:pPr>
              <a:t>‹Nr.›</a:t>
            </a:fld>
            <a:endParaRPr lang="de-DE" altLang="de-DE" dirty="0"/>
          </a:p>
        </p:txBody>
      </p:sp>
    </p:spTree>
    <p:extLst>
      <p:ext uri="{BB962C8B-B14F-4D97-AF65-F5344CB8AC3E}">
        <p14:creationId xmlns:p14="http://schemas.microsoft.com/office/powerpoint/2010/main" val="1786171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1_Titelfolie">
    <p:bg>
      <p:bgPr>
        <a:solidFill>
          <a:schemeClr val="bg2"/>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7004323" y="6142310"/>
            <a:ext cx="80803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4"/>
          <p:cNvGrpSpPr>
            <a:grpSpLocks noChangeAspect="1"/>
          </p:cNvGrpSpPr>
          <p:nvPr userDrawn="1"/>
        </p:nvGrpSpPr>
        <p:grpSpPr bwMode="auto">
          <a:xfrm>
            <a:off x="7994651" y="6135627"/>
            <a:ext cx="631890" cy="509350"/>
            <a:chOff x="5036" y="3856"/>
            <a:chExt cx="428" cy="345"/>
          </a:xfrm>
        </p:grpSpPr>
        <p:sp>
          <p:nvSpPr>
            <p:cNvPr id="9" name="Rectangle 5"/>
            <p:cNvSpPr>
              <a:spLocks noChangeArrowheads="1"/>
            </p:cNvSpPr>
            <p:nvPr userDrawn="1"/>
          </p:nvSpPr>
          <p:spPr bwMode="auto">
            <a:xfrm>
              <a:off x="5036" y="3856"/>
              <a:ext cx="428"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0" name="Freeform 6"/>
            <p:cNvSpPr>
              <a:spLocks/>
            </p:cNvSpPr>
            <p:nvPr userDrawn="1"/>
          </p:nvSpPr>
          <p:spPr bwMode="auto">
            <a:xfrm>
              <a:off x="5147" y="3882"/>
              <a:ext cx="204" cy="204"/>
            </a:xfrm>
            <a:custGeom>
              <a:avLst/>
              <a:gdLst>
                <a:gd name="T0" fmla="*/ 0 w 1632"/>
                <a:gd name="T1" fmla="*/ 0 h 1631"/>
                <a:gd name="T2" fmla="*/ 0 w 1632"/>
                <a:gd name="T3" fmla="*/ 0 h 1631"/>
                <a:gd name="T4" fmla="*/ 0 w 1632"/>
                <a:gd name="T5" fmla="*/ 0 h 1631"/>
                <a:gd name="T6" fmla="*/ 0 w 1632"/>
                <a:gd name="T7" fmla="*/ 0 h 1631"/>
                <a:gd name="T8" fmla="*/ 0 w 1632"/>
                <a:gd name="T9" fmla="*/ 0 h 1631"/>
                <a:gd name="T10" fmla="*/ 0 w 1632"/>
                <a:gd name="T11" fmla="*/ 0 h 1631"/>
                <a:gd name="T12" fmla="*/ 0 w 1632"/>
                <a:gd name="T13" fmla="*/ 0 h 1631"/>
                <a:gd name="T14" fmla="*/ 0 w 1632"/>
                <a:gd name="T15" fmla="*/ 0 h 1631"/>
                <a:gd name="T16" fmla="*/ 0 w 1632"/>
                <a:gd name="T17" fmla="*/ 0 h 1631"/>
                <a:gd name="T18" fmla="*/ 0 w 1632"/>
                <a:gd name="T19" fmla="*/ 0 h 1631"/>
                <a:gd name="T20" fmla="*/ 0 w 1632"/>
                <a:gd name="T21" fmla="*/ 0 h 1631"/>
                <a:gd name="T22" fmla="*/ 0 w 1632"/>
                <a:gd name="T23" fmla="*/ 0 h 1631"/>
                <a:gd name="T24" fmla="*/ 0 w 1632"/>
                <a:gd name="T25" fmla="*/ 0 h 1631"/>
                <a:gd name="T26" fmla="*/ 0 w 1632"/>
                <a:gd name="T27" fmla="*/ 0 h 1631"/>
                <a:gd name="T28" fmla="*/ 0 w 1632"/>
                <a:gd name="T29" fmla="*/ 0 h 1631"/>
                <a:gd name="T30" fmla="*/ 0 w 1632"/>
                <a:gd name="T31" fmla="*/ 0 h 1631"/>
                <a:gd name="T32" fmla="*/ 0 w 1632"/>
                <a:gd name="T33" fmla="*/ 0 h 1631"/>
                <a:gd name="T34" fmla="*/ 0 w 1632"/>
                <a:gd name="T35" fmla="*/ 0 h 1631"/>
                <a:gd name="T36" fmla="*/ 0 w 1632"/>
                <a:gd name="T37" fmla="*/ 0 h 1631"/>
                <a:gd name="T38" fmla="*/ 0 w 1632"/>
                <a:gd name="T39" fmla="*/ 0 h 1631"/>
                <a:gd name="T40" fmla="*/ 0 w 1632"/>
                <a:gd name="T41" fmla="*/ 0 h 1631"/>
                <a:gd name="T42" fmla="*/ 0 w 1632"/>
                <a:gd name="T43" fmla="*/ 0 h 1631"/>
                <a:gd name="T44" fmla="*/ 0 w 1632"/>
                <a:gd name="T45" fmla="*/ 0 h 1631"/>
                <a:gd name="T46" fmla="*/ 0 w 1632"/>
                <a:gd name="T47" fmla="*/ 0 h 1631"/>
                <a:gd name="T48" fmla="*/ 0 w 1632"/>
                <a:gd name="T49" fmla="*/ 0 h 1631"/>
                <a:gd name="T50" fmla="*/ 0 w 1632"/>
                <a:gd name="T51" fmla="*/ 0 h 1631"/>
                <a:gd name="T52" fmla="*/ 0 w 1632"/>
                <a:gd name="T53" fmla="*/ 0 h 1631"/>
                <a:gd name="T54" fmla="*/ 0 w 1632"/>
                <a:gd name="T55" fmla="*/ 0 h 1631"/>
                <a:gd name="T56" fmla="*/ 0 w 1632"/>
                <a:gd name="T57" fmla="*/ 0 h 1631"/>
                <a:gd name="T58" fmla="*/ 0 w 1632"/>
                <a:gd name="T59" fmla="*/ 0 h 1631"/>
                <a:gd name="T60" fmla="*/ 0 w 1632"/>
                <a:gd name="T61" fmla="*/ 0 h 1631"/>
                <a:gd name="T62" fmla="*/ 0 w 1632"/>
                <a:gd name="T63" fmla="*/ 0 h 1631"/>
                <a:gd name="T64" fmla="*/ 0 w 1632"/>
                <a:gd name="T65" fmla="*/ 0 h 1631"/>
                <a:gd name="T66" fmla="*/ 0 w 1632"/>
                <a:gd name="T67" fmla="*/ 0 h 1631"/>
                <a:gd name="T68" fmla="*/ 0 w 1632"/>
                <a:gd name="T69" fmla="*/ 0 h 1631"/>
                <a:gd name="T70" fmla="*/ 0 w 1632"/>
                <a:gd name="T71" fmla="*/ 0 h 1631"/>
                <a:gd name="T72" fmla="*/ 0 w 1632"/>
                <a:gd name="T73" fmla="*/ 0 h 1631"/>
                <a:gd name="T74" fmla="*/ 0 w 1632"/>
                <a:gd name="T75" fmla="*/ 0 h 1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32" h="1631">
                  <a:moveTo>
                    <a:pt x="816" y="0"/>
                  </a:moveTo>
                  <a:lnTo>
                    <a:pt x="887" y="3"/>
                  </a:lnTo>
                  <a:lnTo>
                    <a:pt x="955" y="11"/>
                  </a:lnTo>
                  <a:lnTo>
                    <a:pt x="1023" y="26"/>
                  </a:lnTo>
                  <a:lnTo>
                    <a:pt x="1087" y="45"/>
                  </a:lnTo>
                  <a:lnTo>
                    <a:pt x="1149" y="70"/>
                  </a:lnTo>
                  <a:lnTo>
                    <a:pt x="1208" y="99"/>
                  </a:lnTo>
                  <a:lnTo>
                    <a:pt x="1266" y="135"/>
                  </a:lnTo>
                  <a:lnTo>
                    <a:pt x="1319" y="173"/>
                  </a:lnTo>
                  <a:lnTo>
                    <a:pt x="1369" y="216"/>
                  </a:lnTo>
                  <a:lnTo>
                    <a:pt x="1416" y="262"/>
                  </a:lnTo>
                  <a:lnTo>
                    <a:pt x="1459" y="312"/>
                  </a:lnTo>
                  <a:lnTo>
                    <a:pt x="1497" y="366"/>
                  </a:lnTo>
                  <a:lnTo>
                    <a:pt x="1531" y="423"/>
                  </a:lnTo>
                  <a:lnTo>
                    <a:pt x="1561" y="482"/>
                  </a:lnTo>
                  <a:lnTo>
                    <a:pt x="1586" y="545"/>
                  </a:lnTo>
                  <a:lnTo>
                    <a:pt x="1606" y="609"/>
                  </a:lnTo>
                  <a:lnTo>
                    <a:pt x="1620" y="676"/>
                  </a:lnTo>
                  <a:lnTo>
                    <a:pt x="1629" y="745"/>
                  </a:lnTo>
                  <a:lnTo>
                    <a:pt x="1632" y="816"/>
                  </a:lnTo>
                  <a:lnTo>
                    <a:pt x="1629" y="886"/>
                  </a:lnTo>
                  <a:lnTo>
                    <a:pt x="1620" y="955"/>
                  </a:lnTo>
                  <a:lnTo>
                    <a:pt x="1606" y="1021"/>
                  </a:lnTo>
                  <a:lnTo>
                    <a:pt x="1586" y="1086"/>
                  </a:lnTo>
                  <a:lnTo>
                    <a:pt x="1561" y="1149"/>
                  </a:lnTo>
                  <a:lnTo>
                    <a:pt x="1531" y="1208"/>
                  </a:lnTo>
                  <a:lnTo>
                    <a:pt x="1497" y="1265"/>
                  </a:lnTo>
                  <a:lnTo>
                    <a:pt x="1459" y="1318"/>
                  </a:lnTo>
                  <a:lnTo>
                    <a:pt x="1416" y="1369"/>
                  </a:lnTo>
                  <a:lnTo>
                    <a:pt x="1369" y="1416"/>
                  </a:lnTo>
                  <a:lnTo>
                    <a:pt x="1319" y="1458"/>
                  </a:lnTo>
                  <a:lnTo>
                    <a:pt x="1266" y="1496"/>
                  </a:lnTo>
                  <a:lnTo>
                    <a:pt x="1208" y="1531"/>
                  </a:lnTo>
                  <a:lnTo>
                    <a:pt x="1149" y="1561"/>
                  </a:lnTo>
                  <a:lnTo>
                    <a:pt x="1087" y="1586"/>
                  </a:lnTo>
                  <a:lnTo>
                    <a:pt x="1023" y="1605"/>
                  </a:lnTo>
                  <a:lnTo>
                    <a:pt x="955" y="1619"/>
                  </a:lnTo>
                  <a:lnTo>
                    <a:pt x="887" y="1628"/>
                  </a:lnTo>
                  <a:lnTo>
                    <a:pt x="816" y="1631"/>
                  </a:lnTo>
                  <a:lnTo>
                    <a:pt x="746" y="1628"/>
                  </a:lnTo>
                  <a:lnTo>
                    <a:pt x="677" y="1619"/>
                  </a:lnTo>
                  <a:lnTo>
                    <a:pt x="611" y="1605"/>
                  </a:lnTo>
                  <a:lnTo>
                    <a:pt x="545" y="1586"/>
                  </a:lnTo>
                  <a:lnTo>
                    <a:pt x="483" y="1561"/>
                  </a:lnTo>
                  <a:lnTo>
                    <a:pt x="424" y="1531"/>
                  </a:lnTo>
                  <a:lnTo>
                    <a:pt x="367" y="1496"/>
                  </a:lnTo>
                  <a:lnTo>
                    <a:pt x="314" y="1458"/>
                  </a:lnTo>
                  <a:lnTo>
                    <a:pt x="263" y="1416"/>
                  </a:lnTo>
                  <a:lnTo>
                    <a:pt x="216" y="1369"/>
                  </a:lnTo>
                  <a:lnTo>
                    <a:pt x="174" y="1318"/>
                  </a:lnTo>
                  <a:lnTo>
                    <a:pt x="135" y="1265"/>
                  </a:lnTo>
                  <a:lnTo>
                    <a:pt x="101" y="1208"/>
                  </a:lnTo>
                  <a:lnTo>
                    <a:pt x="71" y="1149"/>
                  </a:lnTo>
                  <a:lnTo>
                    <a:pt x="46" y="1086"/>
                  </a:lnTo>
                  <a:lnTo>
                    <a:pt x="26" y="1021"/>
                  </a:lnTo>
                  <a:lnTo>
                    <a:pt x="12" y="955"/>
                  </a:lnTo>
                  <a:lnTo>
                    <a:pt x="3" y="886"/>
                  </a:lnTo>
                  <a:lnTo>
                    <a:pt x="0" y="816"/>
                  </a:lnTo>
                  <a:lnTo>
                    <a:pt x="3" y="745"/>
                  </a:lnTo>
                  <a:lnTo>
                    <a:pt x="12" y="676"/>
                  </a:lnTo>
                  <a:lnTo>
                    <a:pt x="26" y="609"/>
                  </a:lnTo>
                  <a:lnTo>
                    <a:pt x="46" y="545"/>
                  </a:lnTo>
                  <a:lnTo>
                    <a:pt x="71" y="482"/>
                  </a:lnTo>
                  <a:lnTo>
                    <a:pt x="101" y="423"/>
                  </a:lnTo>
                  <a:lnTo>
                    <a:pt x="135" y="366"/>
                  </a:lnTo>
                  <a:lnTo>
                    <a:pt x="174" y="312"/>
                  </a:lnTo>
                  <a:lnTo>
                    <a:pt x="216" y="262"/>
                  </a:lnTo>
                  <a:lnTo>
                    <a:pt x="263" y="216"/>
                  </a:lnTo>
                  <a:lnTo>
                    <a:pt x="314" y="173"/>
                  </a:lnTo>
                  <a:lnTo>
                    <a:pt x="367" y="135"/>
                  </a:lnTo>
                  <a:lnTo>
                    <a:pt x="424" y="99"/>
                  </a:lnTo>
                  <a:lnTo>
                    <a:pt x="483" y="70"/>
                  </a:lnTo>
                  <a:lnTo>
                    <a:pt x="545" y="45"/>
                  </a:lnTo>
                  <a:lnTo>
                    <a:pt x="611" y="26"/>
                  </a:lnTo>
                  <a:lnTo>
                    <a:pt x="677" y="11"/>
                  </a:lnTo>
                  <a:lnTo>
                    <a:pt x="746" y="3"/>
                  </a:lnTo>
                  <a:lnTo>
                    <a:pt x="816" y="0"/>
                  </a:lnTo>
                  <a:close/>
                </a:path>
              </a:pathLst>
            </a:custGeom>
            <a:solidFill>
              <a:srgbClr val="67AF54"/>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1" name="Freeform 7"/>
            <p:cNvSpPr>
              <a:spLocks/>
            </p:cNvSpPr>
            <p:nvPr userDrawn="1"/>
          </p:nvSpPr>
          <p:spPr bwMode="auto">
            <a:xfrm>
              <a:off x="5172" y="3895"/>
              <a:ext cx="151" cy="182"/>
            </a:xfrm>
            <a:custGeom>
              <a:avLst/>
              <a:gdLst>
                <a:gd name="T0" fmla="*/ 0 w 1210"/>
                <a:gd name="T1" fmla="*/ 0 h 1461"/>
                <a:gd name="T2" fmla="*/ 0 w 1210"/>
                <a:gd name="T3" fmla="*/ 0 h 1461"/>
                <a:gd name="T4" fmla="*/ 0 w 1210"/>
                <a:gd name="T5" fmla="*/ 0 h 1461"/>
                <a:gd name="T6" fmla="*/ 0 w 1210"/>
                <a:gd name="T7" fmla="*/ 0 h 1461"/>
                <a:gd name="T8" fmla="*/ 0 w 1210"/>
                <a:gd name="T9" fmla="*/ 0 h 1461"/>
                <a:gd name="T10" fmla="*/ 0 w 1210"/>
                <a:gd name="T11" fmla="*/ 0 h 1461"/>
                <a:gd name="T12" fmla="*/ 0 w 1210"/>
                <a:gd name="T13" fmla="*/ 0 h 1461"/>
                <a:gd name="T14" fmla="*/ 0 w 1210"/>
                <a:gd name="T15" fmla="*/ 0 h 1461"/>
                <a:gd name="T16" fmla="*/ 0 w 1210"/>
                <a:gd name="T17" fmla="*/ 0 h 1461"/>
                <a:gd name="T18" fmla="*/ 0 w 1210"/>
                <a:gd name="T19" fmla="*/ 0 h 1461"/>
                <a:gd name="T20" fmla="*/ 0 w 1210"/>
                <a:gd name="T21" fmla="*/ 0 h 1461"/>
                <a:gd name="T22" fmla="*/ 0 w 1210"/>
                <a:gd name="T23" fmla="*/ 0 h 1461"/>
                <a:gd name="T24" fmla="*/ 0 w 1210"/>
                <a:gd name="T25" fmla="*/ 0 h 1461"/>
                <a:gd name="T26" fmla="*/ 0 w 1210"/>
                <a:gd name="T27" fmla="*/ 0 h 1461"/>
                <a:gd name="T28" fmla="*/ 0 w 1210"/>
                <a:gd name="T29" fmla="*/ 0 h 1461"/>
                <a:gd name="T30" fmla="*/ 0 w 1210"/>
                <a:gd name="T31" fmla="*/ 0 h 1461"/>
                <a:gd name="T32" fmla="*/ 0 w 1210"/>
                <a:gd name="T33" fmla="*/ 0 h 1461"/>
                <a:gd name="T34" fmla="*/ 0 w 1210"/>
                <a:gd name="T35" fmla="*/ 0 h 1461"/>
                <a:gd name="T36" fmla="*/ 0 w 1210"/>
                <a:gd name="T37" fmla="*/ 0 h 1461"/>
                <a:gd name="T38" fmla="*/ 0 w 1210"/>
                <a:gd name="T39" fmla="*/ 0 h 1461"/>
                <a:gd name="T40" fmla="*/ 0 w 1210"/>
                <a:gd name="T41" fmla="*/ 0 h 1461"/>
                <a:gd name="T42" fmla="*/ 0 w 1210"/>
                <a:gd name="T43" fmla="*/ 0 h 1461"/>
                <a:gd name="T44" fmla="*/ 0 w 1210"/>
                <a:gd name="T45" fmla="*/ 0 h 1461"/>
                <a:gd name="T46" fmla="*/ 0 w 1210"/>
                <a:gd name="T47" fmla="*/ 0 h 1461"/>
                <a:gd name="T48" fmla="*/ 0 w 1210"/>
                <a:gd name="T49" fmla="*/ 0 h 1461"/>
                <a:gd name="T50" fmla="*/ 0 w 1210"/>
                <a:gd name="T51" fmla="*/ 0 h 1461"/>
                <a:gd name="T52" fmla="*/ 0 w 1210"/>
                <a:gd name="T53" fmla="*/ 0 h 1461"/>
                <a:gd name="T54" fmla="*/ 0 w 1210"/>
                <a:gd name="T55" fmla="*/ 0 h 1461"/>
                <a:gd name="T56" fmla="*/ 0 w 1210"/>
                <a:gd name="T57" fmla="*/ 0 h 1461"/>
                <a:gd name="T58" fmla="*/ 0 w 1210"/>
                <a:gd name="T59" fmla="*/ 0 h 1461"/>
                <a:gd name="T60" fmla="*/ 0 w 1210"/>
                <a:gd name="T61" fmla="*/ 0 h 1461"/>
                <a:gd name="T62" fmla="*/ 0 w 1210"/>
                <a:gd name="T63" fmla="*/ 0 h 1461"/>
                <a:gd name="T64" fmla="*/ 0 w 1210"/>
                <a:gd name="T65" fmla="*/ 0 h 1461"/>
                <a:gd name="T66" fmla="*/ 0 w 1210"/>
                <a:gd name="T67" fmla="*/ 0 h 1461"/>
                <a:gd name="T68" fmla="*/ 0 w 1210"/>
                <a:gd name="T69" fmla="*/ 0 h 1461"/>
                <a:gd name="T70" fmla="*/ 0 w 1210"/>
                <a:gd name="T71" fmla="*/ 0 h 1461"/>
                <a:gd name="T72" fmla="*/ 0 w 1210"/>
                <a:gd name="T73" fmla="*/ 0 h 1461"/>
                <a:gd name="T74" fmla="*/ 0 w 1210"/>
                <a:gd name="T75" fmla="*/ 0 h 1461"/>
                <a:gd name="T76" fmla="*/ 0 w 1210"/>
                <a:gd name="T77" fmla="*/ 0 h 1461"/>
                <a:gd name="T78" fmla="*/ 0 w 1210"/>
                <a:gd name="T79" fmla="*/ 0 h 1461"/>
                <a:gd name="T80" fmla="*/ 0 w 1210"/>
                <a:gd name="T81" fmla="*/ 0 h 1461"/>
                <a:gd name="T82" fmla="*/ 0 w 1210"/>
                <a:gd name="T83" fmla="*/ 0 h 1461"/>
                <a:gd name="T84" fmla="*/ 0 w 1210"/>
                <a:gd name="T85" fmla="*/ 0 h 1461"/>
                <a:gd name="T86" fmla="*/ 0 w 1210"/>
                <a:gd name="T87" fmla="*/ 0 h 1461"/>
                <a:gd name="T88" fmla="*/ 0 w 1210"/>
                <a:gd name="T89" fmla="*/ 0 h 1461"/>
                <a:gd name="T90" fmla="*/ 0 w 1210"/>
                <a:gd name="T91" fmla="*/ 0 h 1461"/>
                <a:gd name="T92" fmla="*/ 0 w 1210"/>
                <a:gd name="T93" fmla="*/ 0 h 1461"/>
                <a:gd name="T94" fmla="*/ 0 w 1210"/>
                <a:gd name="T95" fmla="*/ 0 h 1461"/>
                <a:gd name="T96" fmla="*/ 0 w 1210"/>
                <a:gd name="T97" fmla="*/ 0 h 1461"/>
                <a:gd name="T98" fmla="*/ 0 w 1210"/>
                <a:gd name="T99" fmla="*/ 0 h 1461"/>
                <a:gd name="T100" fmla="*/ 0 w 1210"/>
                <a:gd name="T101" fmla="*/ 0 h 1461"/>
                <a:gd name="T102" fmla="*/ 0 w 1210"/>
                <a:gd name="T103" fmla="*/ 0 h 1461"/>
                <a:gd name="T104" fmla="*/ 0 w 1210"/>
                <a:gd name="T105" fmla="*/ 0 h 146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0" h="1461">
                  <a:moveTo>
                    <a:pt x="629" y="0"/>
                  </a:moveTo>
                  <a:lnTo>
                    <a:pt x="635" y="2"/>
                  </a:lnTo>
                  <a:lnTo>
                    <a:pt x="645" y="8"/>
                  </a:lnTo>
                  <a:lnTo>
                    <a:pt x="659" y="17"/>
                  </a:lnTo>
                  <a:lnTo>
                    <a:pt x="675" y="28"/>
                  </a:lnTo>
                  <a:lnTo>
                    <a:pt x="694" y="43"/>
                  </a:lnTo>
                  <a:lnTo>
                    <a:pt x="716" y="62"/>
                  </a:lnTo>
                  <a:lnTo>
                    <a:pt x="739" y="82"/>
                  </a:lnTo>
                  <a:lnTo>
                    <a:pt x="762" y="106"/>
                  </a:lnTo>
                  <a:lnTo>
                    <a:pt x="788" y="132"/>
                  </a:lnTo>
                  <a:lnTo>
                    <a:pt x="813" y="162"/>
                  </a:lnTo>
                  <a:lnTo>
                    <a:pt x="839" y="194"/>
                  </a:lnTo>
                  <a:lnTo>
                    <a:pt x="865" y="229"/>
                  </a:lnTo>
                  <a:lnTo>
                    <a:pt x="889" y="266"/>
                  </a:lnTo>
                  <a:lnTo>
                    <a:pt x="913" y="307"/>
                  </a:lnTo>
                  <a:lnTo>
                    <a:pt x="935" y="349"/>
                  </a:lnTo>
                  <a:lnTo>
                    <a:pt x="954" y="395"/>
                  </a:lnTo>
                  <a:lnTo>
                    <a:pt x="972" y="443"/>
                  </a:lnTo>
                  <a:lnTo>
                    <a:pt x="987" y="492"/>
                  </a:lnTo>
                  <a:lnTo>
                    <a:pt x="997" y="544"/>
                  </a:lnTo>
                  <a:lnTo>
                    <a:pt x="1005" y="598"/>
                  </a:lnTo>
                  <a:lnTo>
                    <a:pt x="1008" y="655"/>
                  </a:lnTo>
                  <a:lnTo>
                    <a:pt x="1007" y="715"/>
                  </a:lnTo>
                  <a:lnTo>
                    <a:pt x="1001" y="775"/>
                  </a:lnTo>
                  <a:lnTo>
                    <a:pt x="990" y="838"/>
                  </a:lnTo>
                  <a:lnTo>
                    <a:pt x="973" y="903"/>
                  </a:lnTo>
                  <a:lnTo>
                    <a:pt x="981" y="889"/>
                  </a:lnTo>
                  <a:lnTo>
                    <a:pt x="991" y="869"/>
                  </a:lnTo>
                  <a:lnTo>
                    <a:pt x="1001" y="845"/>
                  </a:lnTo>
                  <a:lnTo>
                    <a:pt x="1012" y="817"/>
                  </a:lnTo>
                  <a:lnTo>
                    <a:pt x="1022" y="785"/>
                  </a:lnTo>
                  <a:lnTo>
                    <a:pt x="1032" y="750"/>
                  </a:lnTo>
                  <a:lnTo>
                    <a:pt x="1042" y="711"/>
                  </a:lnTo>
                  <a:lnTo>
                    <a:pt x="1050" y="671"/>
                  </a:lnTo>
                  <a:lnTo>
                    <a:pt x="1056" y="629"/>
                  </a:lnTo>
                  <a:lnTo>
                    <a:pt x="1060" y="586"/>
                  </a:lnTo>
                  <a:lnTo>
                    <a:pt x="1061" y="541"/>
                  </a:lnTo>
                  <a:lnTo>
                    <a:pt x="1059" y="497"/>
                  </a:lnTo>
                  <a:lnTo>
                    <a:pt x="1053" y="453"/>
                  </a:lnTo>
                  <a:lnTo>
                    <a:pt x="1044" y="408"/>
                  </a:lnTo>
                  <a:lnTo>
                    <a:pt x="1042" y="397"/>
                  </a:lnTo>
                  <a:lnTo>
                    <a:pt x="1042" y="390"/>
                  </a:lnTo>
                  <a:lnTo>
                    <a:pt x="1044" y="385"/>
                  </a:lnTo>
                  <a:lnTo>
                    <a:pt x="1047" y="385"/>
                  </a:lnTo>
                  <a:lnTo>
                    <a:pt x="1051" y="388"/>
                  </a:lnTo>
                  <a:lnTo>
                    <a:pt x="1056" y="392"/>
                  </a:lnTo>
                  <a:lnTo>
                    <a:pt x="1060" y="398"/>
                  </a:lnTo>
                  <a:lnTo>
                    <a:pt x="1089" y="442"/>
                  </a:lnTo>
                  <a:lnTo>
                    <a:pt x="1115" y="486"/>
                  </a:lnTo>
                  <a:lnTo>
                    <a:pt x="1138" y="533"/>
                  </a:lnTo>
                  <a:lnTo>
                    <a:pt x="1158" y="581"/>
                  </a:lnTo>
                  <a:lnTo>
                    <a:pt x="1174" y="628"/>
                  </a:lnTo>
                  <a:lnTo>
                    <a:pt x="1188" y="678"/>
                  </a:lnTo>
                  <a:lnTo>
                    <a:pt x="1198" y="728"/>
                  </a:lnTo>
                  <a:lnTo>
                    <a:pt x="1206" y="778"/>
                  </a:lnTo>
                  <a:lnTo>
                    <a:pt x="1209" y="828"/>
                  </a:lnTo>
                  <a:lnTo>
                    <a:pt x="1210" y="877"/>
                  </a:lnTo>
                  <a:lnTo>
                    <a:pt x="1207" y="926"/>
                  </a:lnTo>
                  <a:lnTo>
                    <a:pt x="1200" y="975"/>
                  </a:lnTo>
                  <a:lnTo>
                    <a:pt x="1191" y="1023"/>
                  </a:lnTo>
                  <a:lnTo>
                    <a:pt x="1179" y="1070"/>
                  </a:lnTo>
                  <a:lnTo>
                    <a:pt x="1163" y="1114"/>
                  </a:lnTo>
                  <a:lnTo>
                    <a:pt x="1144" y="1158"/>
                  </a:lnTo>
                  <a:lnTo>
                    <a:pt x="1123" y="1198"/>
                  </a:lnTo>
                  <a:lnTo>
                    <a:pt x="1097" y="1238"/>
                  </a:lnTo>
                  <a:lnTo>
                    <a:pt x="1069" y="1275"/>
                  </a:lnTo>
                  <a:lnTo>
                    <a:pt x="1036" y="1309"/>
                  </a:lnTo>
                  <a:lnTo>
                    <a:pt x="1001" y="1340"/>
                  </a:lnTo>
                  <a:lnTo>
                    <a:pt x="963" y="1368"/>
                  </a:lnTo>
                  <a:lnTo>
                    <a:pt x="920" y="1393"/>
                  </a:lnTo>
                  <a:lnTo>
                    <a:pt x="876" y="1415"/>
                  </a:lnTo>
                  <a:lnTo>
                    <a:pt x="827" y="1433"/>
                  </a:lnTo>
                  <a:lnTo>
                    <a:pt x="776" y="1446"/>
                  </a:lnTo>
                  <a:lnTo>
                    <a:pt x="721" y="1456"/>
                  </a:lnTo>
                  <a:lnTo>
                    <a:pt x="662" y="1461"/>
                  </a:lnTo>
                  <a:lnTo>
                    <a:pt x="597" y="1461"/>
                  </a:lnTo>
                  <a:lnTo>
                    <a:pt x="536" y="1457"/>
                  </a:lnTo>
                  <a:lnTo>
                    <a:pt x="478" y="1448"/>
                  </a:lnTo>
                  <a:lnTo>
                    <a:pt x="423" y="1435"/>
                  </a:lnTo>
                  <a:lnTo>
                    <a:pt x="371" y="1418"/>
                  </a:lnTo>
                  <a:lnTo>
                    <a:pt x="323" y="1398"/>
                  </a:lnTo>
                  <a:lnTo>
                    <a:pt x="279" y="1374"/>
                  </a:lnTo>
                  <a:lnTo>
                    <a:pt x="237" y="1346"/>
                  </a:lnTo>
                  <a:lnTo>
                    <a:pt x="199" y="1316"/>
                  </a:lnTo>
                  <a:lnTo>
                    <a:pt x="165" y="1282"/>
                  </a:lnTo>
                  <a:lnTo>
                    <a:pt x="133" y="1247"/>
                  </a:lnTo>
                  <a:lnTo>
                    <a:pt x="105" y="1209"/>
                  </a:lnTo>
                  <a:lnTo>
                    <a:pt x="81" y="1168"/>
                  </a:lnTo>
                  <a:lnTo>
                    <a:pt x="59" y="1127"/>
                  </a:lnTo>
                  <a:lnTo>
                    <a:pt x="41" y="1082"/>
                  </a:lnTo>
                  <a:lnTo>
                    <a:pt x="26" y="1037"/>
                  </a:lnTo>
                  <a:lnTo>
                    <a:pt x="14" y="991"/>
                  </a:lnTo>
                  <a:lnTo>
                    <a:pt x="6" y="944"/>
                  </a:lnTo>
                  <a:lnTo>
                    <a:pt x="1" y="896"/>
                  </a:lnTo>
                  <a:lnTo>
                    <a:pt x="0" y="847"/>
                  </a:lnTo>
                  <a:lnTo>
                    <a:pt x="1" y="799"/>
                  </a:lnTo>
                  <a:lnTo>
                    <a:pt x="6" y="751"/>
                  </a:lnTo>
                  <a:lnTo>
                    <a:pt x="14" y="702"/>
                  </a:lnTo>
                  <a:lnTo>
                    <a:pt x="26" y="654"/>
                  </a:lnTo>
                  <a:lnTo>
                    <a:pt x="40" y="608"/>
                  </a:lnTo>
                  <a:lnTo>
                    <a:pt x="46" y="594"/>
                  </a:lnTo>
                  <a:lnTo>
                    <a:pt x="53" y="587"/>
                  </a:lnTo>
                  <a:lnTo>
                    <a:pt x="59" y="585"/>
                  </a:lnTo>
                  <a:lnTo>
                    <a:pt x="64" y="586"/>
                  </a:lnTo>
                  <a:lnTo>
                    <a:pt x="69" y="591"/>
                  </a:lnTo>
                  <a:lnTo>
                    <a:pt x="72" y="596"/>
                  </a:lnTo>
                  <a:lnTo>
                    <a:pt x="74" y="603"/>
                  </a:lnTo>
                  <a:lnTo>
                    <a:pt x="85" y="663"/>
                  </a:lnTo>
                  <a:lnTo>
                    <a:pt x="99" y="717"/>
                  </a:lnTo>
                  <a:lnTo>
                    <a:pt x="115" y="767"/>
                  </a:lnTo>
                  <a:lnTo>
                    <a:pt x="133" y="814"/>
                  </a:lnTo>
                  <a:lnTo>
                    <a:pt x="154" y="857"/>
                  </a:lnTo>
                  <a:lnTo>
                    <a:pt x="175" y="896"/>
                  </a:lnTo>
                  <a:lnTo>
                    <a:pt x="198" y="931"/>
                  </a:lnTo>
                  <a:lnTo>
                    <a:pt x="221" y="965"/>
                  </a:lnTo>
                  <a:lnTo>
                    <a:pt x="245" y="993"/>
                  </a:lnTo>
                  <a:lnTo>
                    <a:pt x="267" y="1019"/>
                  </a:lnTo>
                  <a:lnTo>
                    <a:pt x="289" y="1041"/>
                  </a:lnTo>
                  <a:lnTo>
                    <a:pt x="311" y="1060"/>
                  </a:lnTo>
                  <a:lnTo>
                    <a:pt x="331" y="1077"/>
                  </a:lnTo>
                  <a:lnTo>
                    <a:pt x="348" y="1090"/>
                  </a:lnTo>
                  <a:lnTo>
                    <a:pt x="364" y="1102"/>
                  </a:lnTo>
                  <a:lnTo>
                    <a:pt x="376" y="1110"/>
                  </a:lnTo>
                  <a:lnTo>
                    <a:pt x="386" y="1116"/>
                  </a:lnTo>
                  <a:lnTo>
                    <a:pt x="392" y="1119"/>
                  </a:lnTo>
                  <a:lnTo>
                    <a:pt x="394" y="1120"/>
                  </a:lnTo>
                  <a:lnTo>
                    <a:pt x="356" y="1057"/>
                  </a:lnTo>
                  <a:lnTo>
                    <a:pt x="323" y="996"/>
                  </a:lnTo>
                  <a:lnTo>
                    <a:pt x="297" y="936"/>
                  </a:lnTo>
                  <a:lnTo>
                    <a:pt x="277" y="876"/>
                  </a:lnTo>
                  <a:lnTo>
                    <a:pt x="260" y="820"/>
                  </a:lnTo>
                  <a:lnTo>
                    <a:pt x="249" y="765"/>
                  </a:lnTo>
                  <a:lnTo>
                    <a:pt x="242" y="711"/>
                  </a:lnTo>
                  <a:lnTo>
                    <a:pt x="239" y="661"/>
                  </a:lnTo>
                  <a:lnTo>
                    <a:pt x="240" y="611"/>
                  </a:lnTo>
                  <a:lnTo>
                    <a:pt x="246" y="563"/>
                  </a:lnTo>
                  <a:lnTo>
                    <a:pt x="253" y="516"/>
                  </a:lnTo>
                  <a:lnTo>
                    <a:pt x="264" y="472"/>
                  </a:lnTo>
                  <a:lnTo>
                    <a:pt x="278" y="430"/>
                  </a:lnTo>
                  <a:lnTo>
                    <a:pt x="293" y="389"/>
                  </a:lnTo>
                  <a:lnTo>
                    <a:pt x="311" y="350"/>
                  </a:lnTo>
                  <a:lnTo>
                    <a:pt x="331" y="314"/>
                  </a:lnTo>
                  <a:lnTo>
                    <a:pt x="351" y="279"/>
                  </a:lnTo>
                  <a:lnTo>
                    <a:pt x="374" y="245"/>
                  </a:lnTo>
                  <a:lnTo>
                    <a:pt x="397" y="215"/>
                  </a:lnTo>
                  <a:lnTo>
                    <a:pt x="420" y="186"/>
                  </a:lnTo>
                  <a:lnTo>
                    <a:pt x="444" y="159"/>
                  </a:lnTo>
                  <a:lnTo>
                    <a:pt x="467" y="134"/>
                  </a:lnTo>
                  <a:lnTo>
                    <a:pt x="489" y="111"/>
                  </a:lnTo>
                  <a:lnTo>
                    <a:pt x="512" y="91"/>
                  </a:lnTo>
                  <a:lnTo>
                    <a:pt x="533" y="72"/>
                  </a:lnTo>
                  <a:lnTo>
                    <a:pt x="553" y="55"/>
                  </a:lnTo>
                  <a:lnTo>
                    <a:pt x="570" y="41"/>
                  </a:lnTo>
                  <a:lnTo>
                    <a:pt x="587" y="28"/>
                  </a:lnTo>
                  <a:lnTo>
                    <a:pt x="601" y="19"/>
                  </a:lnTo>
                  <a:lnTo>
                    <a:pt x="612" y="11"/>
                  </a:lnTo>
                  <a:lnTo>
                    <a:pt x="621" y="5"/>
                  </a:lnTo>
                  <a:lnTo>
                    <a:pt x="625" y="1"/>
                  </a:lnTo>
                  <a:lnTo>
                    <a:pt x="629" y="0"/>
                  </a:lnTo>
                  <a:close/>
                </a:path>
              </a:pathLst>
            </a:custGeom>
            <a:solidFill>
              <a:srgbClr val="FFFFFF"/>
            </a:solidFill>
            <a:ln w="0">
              <a:noFill/>
              <a:prstDash val="solid"/>
              <a:round/>
              <a:headEnd/>
              <a:tailEnd/>
            </a:ln>
          </p:spPr>
          <p:txBody>
            <a:bodyPr/>
            <a:lstStyle/>
            <a:p>
              <a:endParaRPr lang="de-CH" dirty="0"/>
            </a:p>
          </p:txBody>
        </p:sp>
        <p:sp>
          <p:nvSpPr>
            <p:cNvPr id="13" name="Freeform 8"/>
            <p:cNvSpPr>
              <a:spLocks noEditPoints="1"/>
            </p:cNvSpPr>
            <p:nvPr userDrawn="1"/>
          </p:nvSpPr>
          <p:spPr bwMode="auto">
            <a:xfrm>
              <a:off x="5036" y="4137"/>
              <a:ext cx="55" cy="63"/>
            </a:xfrm>
            <a:custGeom>
              <a:avLst/>
              <a:gdLst>
                <a:gd name="T0" fmla="*/ 0 w 442"/>
                <a:gd name="T1" fmla="*/ 0 h 501"/>
                <a:gd name="T2" fmla="*/ 0 w 442"/>
                <a:gd name="T3" fmla="*/ 0 h 501"/>
                <a:gd name="T4" fmla="*/ 0 w 442"/>
                <a:gd name="T5" fmla="*/ 0 h 501"/>
                <a:gd name="T6" fmla="*/ 0 w 442"/>
                <a:gd name="T7" fmla="*/ 0 h 501"/>
                <a:gd name="T8" fmla="*/ 0 w 442"/>
                <a:gd name="T9" fmla="*/ 0 h 501"/>
                <a:gd name="T10" fmla="*/ 0 w 442"/>
                <a:gd name="T11" fmla="*/ 0 h 501"/>
                <a:gd name="T12" fmla="*/ 0 w 442"/>
                <a:gd name="T13" fmla="*/ 0 h 501"/>
                <a:gd name="T14" fmla="*/ 0 w 442"/>
                <a:gd name="T15" fmla="*/ 0 h 501"/>
                <a:gd name="T16" fmla="*/ 0 w 442"/>
                <a:gd name="T17" fmla="*/ 0 h 501"/>
                <a:gd name="T18" fmla="*/ 0 w 442"/>
                <a:gd name="T19" fmla="*/ 0 h 501"/>
                <a:gd name="T20" fmla="*/ 0 w 442"/>
                <a:gd name="T21" fmla="*/ 0 h 501"/>
                <a:gd name="T22" fmla="*/ 0 w 442"/>
                <a:gd name="T23" fmla="*/ 0 h 501"/>
                <a:gd name="T24" fmla="*/ 0 w 442"/>
                <a:gd name="T25" fmla="*/ 0 h 501"/>
                <a:gd name="T26" fmla="*/ 0 w 442"/>
                <a:gd name="T27" fmla="*/ 0 h 501"/>
                <a:gd name="T28" fmla="*/ 0 w 442"/>
                <a:gd name="T29" fmla="*/ 0 h 501"/>
                <a:gd name="T30" fmla="*/ 0 w 442"/>
                <a:gd name="T31" fmla="*/ 0 h 501"/>
                <a:gd name="T32" fmla="*/ 0 w 442"/>
                <a:gd name="T33" fmla="*/ 0 h 501"/>
                <a:gd name="T34" fmla="*/ 0 w 442"/>
                <a:gd name="T35" fmla="*/ 0 h 501"/>
                <a:gd name="T36" fmla="*/ 0 w 442"/>
                <a:gd name="T37" fmla="*/ 0 h 501"/>
                <a:gd name="T38" fmla="*/ 0 w 442"/>
                <a:gd name="T39" fmla="*/ 0 h 501"/>
                <a:gd name="T40" fmla="*/ 0 w 442"/>
                <a:gd name="T41" fmla="*/ 0 h 501"/>
                <a:gd name="T42" fmla="*/ 0 w 442"/>
                <a:gd name="T43" fmla="*/ 0 h 501"/>
                <a:gd name="T44" fmla="*/ 0 w 442"/>
                <a:gd name="T45" fmla="*/ 0 h 501"/>
                <a:gd name="T46" fmla="*/ 0 w 442"/>
                <a:gd name="T47" fmla="*/ 0 h 501"/>
                <a:gd name="T48" fmla="*/ 0 w 442"/>
                <a:gd name="T49" fmla="*/ 0 h 501"/>
                <a:gd name="T50" fmla="*/ 0 w 442"/>
                <a:gd name="T51" fmla="*/ 0 h 501"/>
                <a:gd name="T52" fmla="*/ 0 w 442"/>
                <a:gd name="T53" fmla="*/ 0 h 501"/>
                <a:gd name="T54" fmla="*/ 0 w 442"/>
                <a:gd name="T55" fmla="*/ 0 h 501"/>
                <a:gd name="T56" fmla="*/ 0 w 442"/>
                <a:gd name="T57" fmla="*/ 0 h 501"/>
                <a:gd name="T58" fmla="*/ 0 w 442"/>
                <a:gd name="T59" fmla="*/ 0 h 501"/>
                <a:gd name="T60" fmla="*/ 0 w 442"/>
                <a:gd name="T61" fmla="*/ 0 h 501"/>
                <a:gd name="T62" fmla="*/ 0 w 442"/>
                <a:gd name="T63" fmla="*/ 0 h 501"/>
                <a:gd name="T64" fmla="*/ 0 w 442"/>
                <a:gd name="T65" fmla="*/ 0 h 501"/>
                <a:gd name="T66" fmla="*/ 0 w 442"/>
                <a:gd name="T67" fmla="*/ 0 h 501"/>
                <a:gd name="T68" fmla="*/ 0 w 442"/>
                <a:gd name="T69" fmla="*/ 0 h 501"/>
                <a:gd name="T70" fmla="*/ 0 w 442"/>
                <a:gd name="T71" fmla="*/ 0 h 501"/>
                <a:gd name="T72" fmla="*/ 0 w 442"/>
                <a:gd name="T73" fmla="*/ 0 h 501"/>
                <a:gd name="T74" fmla="*/ 0 w 442"/>
                <a:gd name="T75" fmla="*/ 0 h 501"/>
                <a:gd name="T76" fmla="*/ 0 w 442"/>
                <a:gd name="T77" fmla="*/ 0 h 501"/>
                <a:gd name="T78" fmla="*/ 0 w 442"/>
                <a:gd name="T79" fmla="*/ 0 h 501"/>
                <a:gd name="T80" fmla="*/ 0 w 442"/>
                <a:gd name="T81" fmla="*/ 0 h 50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42" h="501">
                  <a:moveTo>
                    <a:pt x="130" y="288"/>
                  </a:moveTo>
                  <a:lnTo>
                    <a:pt x="130" y="403"/>
                  </a:lnTo>
                  <a:lnTo>
                    <a:pt x="227" y="403"/>
                  </a:lnTo>
                  <a:lnTo>
                    <a:pt x="242" y="402"/>
                  </a:lnTo>
                  <a:lnTo>
                    <a:pt x="256" y="401"/>
                  </a:lnTo>
                  <a:lnTo>
                    <a:pt x="270" y="398"/>
                  </a:lnTo>
                  <a:lnTo>
                    <a:pt x="282" y="393"/>
                  </a:lnTo>
                  <a:lnTo>
                    <a:pt x="293" y="385"/>
                  </a:lnTo>
                  <a:lnTo>
                    <a:pt x="300" y="376"/>
                  </a:lnTo>
                  <a:lnTo>
                    <a:pt x="305" y="363"/>
                  </a:lnTo>
                  <a:lnTo>
                    <a:pt x="306" y="346"/>
                  </a:lnTo>
                  <a:lnTo>
                    <a:pt x="305" y="330"/>
                  </a:lnTo>
                  <a:lnTo>
                    <a:pt x="301" y="317"/>
                  </a:lnTo>
                  <a:lnTo>
                    <a:pt x="294" y="308"/>
                  </a:lnTo>
                  <a:lnTo>
                    <a:pt x="285" y="300"/>
                  </a:lnTo>
                  <a:lnTo>
                    <a:pt x="275" y="295"/>
                  </a:lnTo>
                  <a:lnTo>
                    <a:pt x="263" y="291"/>
                  </a:lnTo>
                  <a:lnTo>
                    <a:pt x="250" y="289"/>
                  </a:lnTo>
                  <a:lnTo>
                    <a:pt x="237" y="288"/>
                  </a:lnTo>
                  <a:lnTo>
                    <a:pt x="222" y="288"/>
                  </a:lnTo>
                  <a:lnTo>
                    <a:pt x="130" y="288"/>
                  </a:lnTo>
                  <a:close/>
                  <a:moveTo>
                    <a:pt x="130" y="98"/>
                  </a:moveTo>
                  <a:lnTo>
                    <a:pt x="130" y="195"/>
                  </a:lnTo>
                  <a:lnTo>
                    <a:pt x="207" y="195"/>
                  </a:lnTo>
                  <a:lnTo>
                    <a:pt x="220" y="194"/>
                  </a:lnTo>
                  <a:lnTo>
                    <a:pt x="233" y="193"/>
                  </a:lnTo>
                  <a:lnTo>
                    <a:pt x="247" y="191"/>
                  </a:lnTo>
                  <a:lnTo>
                    <a:pt x="258" y="187"/>
                  </a:lnTo>
                  <a:lnTo>
                    <a:pt x="268" y="181"/>
                  </a:lnTo>
                  <a:lnTo>
                    <a:pt x="276" y="173"/>
                  </a:lnTo>
                  <a:lnTo>
                    <a:pt x="280" y="160"/>
                  </a:lnTo>
                  <a:lnTo>
                    <a:pt x="282" y="145"/>
                  </a:lnTo>
                  <a:lnTo>
                    <a:pt x="280" y="129"/>
                  </a:lnTo>
                  <a:lnTo>
                    <a:pt x="275" y="118"/>
                  </a:lnTo>
                  <a:lnTo>
                    <a:pt x="267" y="109"/>
                  </a:lnTo>
                  <a:lnTo>
                    <a:pt x="256" y="103"/>
                  </a:lnTo>
                  <a:lnTo>
                    <a:pt x="244" y="100"/>
                  </a:lnTo>
                  <a:lnTo>
                    <a:pt x="230" y="98"/>
                  </a:lnTo>
                  <a:lnTo>
                    <a:pt x="216" y="98"/>
                  </a:lnTo>
                  <a:lnTo>
                    <a:pt x="130" y="98"/>
                  </a:lnTo>
                  <a:close/>
                  <a:moveTo>
                    <a:pt x="0" y="0"/>
                  </a:moveTo>
                  <a:lnTo>
                    <a:pt x="205" y="0"/>
                  </a:lnTo>
                  <a:lnTo>
                    <a:pt x="226" y="0"/>
                  </a:lnTo>
                  <a:lnTo>
                    <a:pt x="249" y="1"/>
                  </a:lnTo>
                  <a:lnTo>
                    <a:pt x="272" y="2"/>
                  </a:lnTo>
                  <a:lnTo>
                    <a:pt x="294" y="5"/>
                  </a:lnTo>
                  <a:lnTo>
                    <a:pt x="315" y="11"/>
                  </a:lnTo>
                  <a:lnTo>
                    <a:pt x="336" y="18"/>
                  </a:lnTo>
                  <a:lnTo>
                    <a:pt x="356" y="27"/>
                  </a:lnTo>
                  <a:lnTo>
                    <a:pt x="374" y="41"/>
                  </a:lnTo>
                  <a:lnTo>
                    <a:pt x="389" y="57"/>
                  </a:lnTo>
                  <a:lnTo>
                    <a:pt x="400" y="73"/>
                  </a:lnTo>
                  <a:lnTo>
                    <a:pt x="407" y="92"/>
                  </a:lnTo>
                  <a:lnTo>
                    <a:pt x="411" y="111"/>
                  </a:lnTo>
                  <a:lnTo>
                    <a:pt x="413" y="131"/>
                  </a:lnTo>
                  <a:lnTo>
                    <a:pt x="411" y="154"/>
                  </a:lnTo>
                  <a:lnTo>
                    <a:pt x="404" y="176"/>
                  </a:lnTo>
                  <a:lnTo>
                    <a:pt x="393" y="193"/>
                  </a:lnTo>
                  <a:lnTo>
                    <a:pt x="379" y="209"/>
                  </a:lnTo>
                  <a:lnTo>
                    <a:pt x="360" y="221"/>
                  </a:lnTo>
                  <a:lnTo>
                    <a:pt x="338" y="231"/>
                  </a:lnTo>
                  <a:lnTo>
                    <a:pt x="363" y="239"/>
                  </a:lnTo>
                  <a:lnTo>
                    <a:pt x="386" y="249"/>
                  </a:lnTo>
                  <a:lnTo>
                    <a:pt x="405" y="264"/>
                  </a:lnTo>
                  <a:lnTo>
                    <a:pt x="420" y="282"/>
                  </a:lnTo>
                  <a:lnTo>
                    <a:pt x="432" y="302"/>
                  </a:lnTo>
                  <a:lnTo>
                    <a:pt x="439" y="326"/>
                  </a:lnTo>
                  <a:lnTo>
                    <a:pt x="442" y="352"/>
                  </a:lnTo>
                  <a:lnTo>
                    <a:pt x="440" y="377"/>
                  </a:lnTo>
                  <a:lnTo>
                    <a:pt x="433" y="401"/>
                  </a:lnTo>
                  <a:lnTo>
                    <a:pt x="422" y="423"/>
                  </a:lnTo>
                  <a:lnTo>
                    <a:pt x="409" y="442"/>
                  </a:lnTo>
                  <a:lnTo>
                    <a:pt x="391" y="459"/>
                  </a:lnTo>
                  <a:lnTo>
                    <a:pt x="370" y="473"/>
                  </a:lnTo>
                  <a:lnTo>
                    <a:pt x="346" y="484"/>
                  </a:lnTo>
                  <a:lnTo>
                    <a:pt x="319" y="491"/>
                  </a:lnTo>
                  <a:lnTo>
                    <a:pt x="291" y="496"/>
                  </a:lnTo>
                  <a:lnTo>
                    <a:pt x="262" y="500"/>
                  </a:lnTo>
                  <a:lnTo>
                    <a:pt x="233" y="501"/>
                  </a:lnTo>
                  <a:lnTo>
                    <a:pt x="205"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4" name="Rectangle 9"/>
            <p:cNvSpPr>
              <a:spLocks noChangeArrowheads="1"/>
            </p:cNvSpPr>
            <p:nvPr userDrawn="1"/>
          </p:nvSpPr>
          <p:spPr bwMode="auto">
            <a:xfrm>
              <a:off x="5101" y="4137"/>
              <a:ext cx="17"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5" name="Freeform 10"/>
            <p:cNvSpPr>
              <a:spLocks noEditPoints="1"/>
            </p:cNvSpPr>
            <p:nvPr userDrawn="1"/>
          </p:nvSpPr>
          <p:spPr bwMode="auto">
            <a:xfrm>
              <a:off x="5128" y="4136"/>
              <a:ext cx="64" cy="65"/>
            </a:xfrm>
            <a:custGeom>
              <a:avLst/>
              <a:gdLst>
                <a:gd name="T0" fmla="*/ 0 w 506"/>
                <a:gd name="T1" fmla="*/ 0 h 523"/>
                <a:gd name="T2" fmla="*/ 0 w 506"/>
                <a:gd name="T3" fmla="*/ 0 h 523"/>
                <a:gd name="T4" fmla="*/ 0 w 506"/>
                <a:gd name="T5" fmla="*/ 0 h 523"/>
                <a:gd name="T6" fmla="*/ 0 w 506"/>
                <a:gd name="T7" fmla="*/ 0 h 523"/>
                <a:gd name="T8" fmla="*/ 0 w 506"/>
                <a:gd name="T9" fmla="*/ 0 h 523"/>
                <a:gd name="T10" fmla="*/ 0 w 506"/>
                <a:gd name="T11" fmla="*/ 0 h 523"/>
                <a:gd name="T12" fmla="*/ 0 w 506"/>
                <a:gd name="T13" fmla="*/ 0 h 523"/>
                <a:gd name="T14" fmla="*/ 0 w 506"/>
                <a:gd name="T15" fmla="*/ 0 h 523"/>
                <a:gd name="T16" fmla="*/ 0 w 506"/>
                <a:gd name="T17" fmla="*/ 0 h 523"/>
                <a:gd name="T18" fmla="*/ 0 w 506"/>
                <a:gd name="T19" fmla="*/ 0 h 523"/>
                <a:gd name="T20" fmla="*/ 0 w 506"/>
                <a:gd name="T21" fmla="*/ 0 h 523"/>
                <a:gd name="T22" fmla="*/ 0 w 506"/>
                <a:gd name="T23" fmla="*/ 0 h 523"/>
                <a:gd name="T24" fmla="*/ 0 w 506"/>
                <a:gd name="T25" fmla="*/ 0 h 523"/>
                <a:gd name="T26" fmla="*/ 0 w 506"/>
                <a:gd name="T27" fmla="*/ 0 h 523"/>
                <a:gd name="T28" fmla="*/ 0 w 506"/>
                <a:gd name="T29" fmla="*/ 0 h 523"/>
                <a:gd name="T30" fmla="*/ 0 w 506"/>
                <a:gd name="T31" fmla="*/ 0 h 523"/>
                <a:gd name="T32" fmla="*/ 0 w 506"/>
                <a:gd name="T33" fmla="*/ 0 h 523"/>
                <a:gd name="T34" fmla="*/ 0 w 506"/>
                <a:gd name="T35" fmla="*/ 0 h 523"/>
                <a:gd name="T36" fmla="*/ 0 w 506"/>
                <a:gd name="T37" fmla="*/ 0 h 523"/>
                <a:gd name="T38" fmla="*/ 0 w 506"/>
                <a:gd name="T39" fmla="*/ 0 h 523"/>
                <a:gd name="T40" fmla="*/ 0 w 506"/>
                <a:gd name="T41" fmla="*/ 0 h 523"/>
                <a:gd name="T42" fmla="*/ 0 w 506"/>
                <a:gd name="T43" fmla="*/ 0 h 523"/>
                <a:gd name="T44" fmla="*/ 0 w 506"/>
                <a:gd name="T45" fmla="*/ 0 h 523"/>
                <a:gd name="T46" fmla="*/ 0 w 506"/>
                <a:gd name="T47" fmla="*/ 0 h 523"/>
                <a:gd name="T48" fmla="*/ 0 w 506"/>
                <a:gd name="T49" fmla="*/ 0 h 523"/>
                <a:gd name="T50" fmla="*/ 0 w 506"/>
                <a:gd name="T51" fmla="*/ 0 h 523"/>
                <a:gd name="T52" fmla="*/ 0 w 506"/>
                <a:gd name="T53" fmla="*/ 0 h 523"/>
                <a:gd name="T54" fmla="*/ 0 w 506"/>
                <a:gd name="T55" fmla="*/ 0 h 523"/>
                <a:gd name="T56" fmla="*/ 0 w 506"/>
                <a:gd name="T57" fmla="*/ 0 h 523"/>
                <a:gd name="T58" fmla="*/ 0 w 506"/>
                <a:gd name="T59" fmla="*/ 0 h 523"/>
                <a:gd name="T60" fmla="*/ 0 w 506"/>
                <a:gd name="T61" fmla="*/ 0 h 523"/>
                <a:gd name="T62" fmla="*/ 0 w 506"/>
                <a:gd name="T63" fmla="*/ 0 h 523"/>
                <a:gd name="T64" fmla="*/ 0 w 506"/>
                <a:gd name="T65" fmla="*/ 0 h 523"/>
                <a:gd name="T66" fmla="*/ 0 w 506"/>
                <a:gd name="T67" fmla="*/ 0 h 523"/>
                <a:gd name="T68" fmla="*/ 0 w 506"/>
                <a:gd name="T69" fmla="*/ 0 h 523"/>
                <a:gd name="T70" fmla="*/ 0 w 506"/>
                <a:gd name="T71" fmla="*/ 0 h 523"/>
                <a:gd name="T72" fmla="*/ 0 w 506"/>
                <a:gd name="T73" fmla="*/ 0 h 523"/>
                <a:gd name="T74" fmla="*/ 0 w 506"/>
                <a:gd name="T75" fmla="*/ 0 h 523"/>
                <a:gd name="T76" fmla="*/ 0 w 506"/>
                <a:gd name="T77" fmla="*/ 0 h 523"/>
                <a:gd name="T78" fmla="*/ 0 w 506"/>
                <a:gd name="T79" fmla="*/ 0 h 523"/>
                <a:gd name="T80" fmla="*/ 0 w 506"/>
                <a:gd name="T81" fmla="*/ 0 h 523"/>
                <a:gd name="T82" fmla="*/ 0 w 506"/>
                <a:gd name="T83" fmla="*/ 0 h 523"/>
                <a:gd name="T84" fmla="*/ 0 w 506"/>
                <a:gd name="T85" fmla="*/ 0 h 523"/>
                <a:gd name="T86" fmla="*/ 0 w 506"/>
                <a:gd name="T87" fmla="*/ 0 h 523"/>
                <a:gd name="T88" fmla="*/ 0 w 506"/>
                <a:gd name="T89" fmla="*/ 0 h 523"/>
                <a:gd name="T90" fmla="*/ 0 w 506"/>
                <a:gd name="T91" fmla="*/ 0 h 52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06" h="523">
                  <a:moveTo>
                    <a:pt x="252" y="103"/>
                  </a:moveTo>
                  <a:lnTo>
                    <a:pt x="230" y="105"/>
                  </a:lnTo>
                  <a:lnTo>
                    <a:pt x="211" y="111"/>
                  </a:lnTo>
                  <a:lnTo>
                    <a:pt x="193" y="120"/>
                  </a:lnTo>
                  <a:lnTo>
                    <a:pt x="179" y="132"/>
                  </a:lnTo>
                  <a:lnTo>
                    <a:pt x="167" y="146"/>
                  </a:lnTo>
                  <a:lnTo>
                    <a:pt x="158" y="163"/>
                  </a:lnTo>
                  <a:lnTo>
                    <a:pt x="149" y="182"/>
                  </a:lnTo>
                  <a:lnTo>
                    <a:pt x="144" y="201"/>
                  </a:lnTo>
                  <a:lnTo>
                    <a:pt x="140" y="221"/>
                  </a:lnTo>
                  <a:lnTo>
                    <a:pt x="138" y="242"/>
                  </a:lnTo>
                  <a:lnTo>
                    <a:pt x="138" y="261"/>
                  </a:lnTo>
                  <a:lnTo>
                    <a:pt x="138" y="282"/>
                  </a:lnTo>
                  <a:lnTo>
                    <a:pt x="140" y="303"/>
                  </a:lnTo>
                  <a:lnTo>
                    <a:pt x="144" y="323"/>
                  </a:lnTo>
                  <a:lnTo>
                    <a:pt x="149" y="342"/>
                  </a:lnTo>
                  <a:lnTo>
                    <a:pt x="158" y="360"/>
                  </a:lnTo>
                  <a:lnTo>
                    <a:pt x="167" y="377"/>
                  </a:lnTo>
                  <a:lnTo>
                    <a:pt x="179" y="391"/>
                  </a:lnTo>
                  <a:lnTo>
                    <a:pt x="194" y="404"/>
                  </a:lnTo>
                  <a:lnTo>
                    <a:pt x="211" y="412"/>
                  </a:lnTo>
                  <a:lnTo>
                    <a:pt x="230" y="418"/>
                  </a:lnTo>
                  <a:lnTo>
                    <a:pt x="254" y="420"/>
                  </a:lnTo>
                  <a:lnTo>
                    <a:pt x="276" y="418"/>
                  </a:lnTo>
                  <a:lnTo>
                    <a:pt x="296" y="412"/>
                  </a:lnTo>
                  <a:lnTo>
                    <a:pt x="312" y="404"/>
                  </a:lnTo>
                  <a:lnTo>
                    <a:pt x="327" y="391"/>
                  </a:lnTo>
                  <a:lnTo>
                    <a:pt x="338" y="378"/>
                  </a:lnTo>
                  <a:lnTo>
                    <a:pt x="349" y="361"/>
                  </a:lnTo>
                  <a:lnTo>
                    <a:pt x="356" y="343"/>
                  </a:lnTo>
                  <a:lnTo>
                    <a:pt x="362" y="324"/>
                  </a:lnTo>
                  <a:lnTo>
                    <a:pt x="365" y="304"/>
                  </a:lnTo>
                  <a:lnTo>
                    <a:pt x="367" y="284"/>
                  </a:lnTo>
                  <a:lnTo>
                    <a:pt x="368" y="264"/>
                  </a:lnTo>
                  <a:lnTo>
                    <a:pt x="368" y="243"/>
                  </a:lnTo>
                  <a:lnTo>
                    <a:pt x="366" y="222"/>
                  </a:lnTo>
                  <a:lnTo>
                    <a:pt x="362" y="201"/>
                  </a:lnTo>
                  <a:lnTo>
                    <a:pt x="357" y="182"/>
                  </a:lnTo>
                  <a:lnTo>
                    <a:pt x="350" y="163"/>
                  </a:lnTo>
                  <a:lnTo>
                    <a:pt x="339" y="146"/>
                  </a:lnTo>
                  <a:lnTo>
                    <a:pt x="328" y="132"/>
                  </a:lnTo>
                  <a:lnTo>
                    <a:pt x="313" y="119"/>
                  </a:lnTo>
                  <a:lnTo>
                    <a:pt x="296" y="111"/>
                  </a:lnTo>
                  <a:lnTo>
                    <a:pt x="276" y="105"/>
                  </a:lnTo>
                  <a:lnTo>
                    <a:pt x="252" y="103"/>
                  </a:lnTo>
                  <a:close/>
                  <a:moveTo>
                    <a:pt x="254" y="0"/>
                  </a:moveTo>
                  <a:lnTo>
                    <a:pt x="292" y="2"/>
                  </a:lnTo>
                  <a:lnTo>
                    <a:pt x="327" y="9"/>
                  </a:lnTo>
                  <a:lnTo>
                    <a:pt x="359" y="20"/>
                  </a:lnTo>
                  <a:lnTo>
                    <a:pt x="389" y="34"/>
                  </a:lnTo>
                  <a:lnTo>
                    <a:pt x="415" y="52"/>
                  </a:lnTo>
                  <a:lnTo>
                    <a:pt x="439" y="74"/>
                  </a:lnTo>
                  <a:lnTo>
                    <a:pt x="459" y="98"/>
                  </a:lnTo>
                  <a:lnTo>
                    <a:pt x="475" y="125"/>
                  </a:lnTo>
                  <a:lnTo>
                    <a:pt x="489" y="157"/>
                  </a:lnTo>
                  <a:lnTo>
                    <a:pt x="499" y="189"/>
                  </a:lnTo>
                  <a:lnTo>
                    <a:pt x="504" y="224"/>
                  </a:lnTo>
                  <a:lnTo>
                    <a:pt x="506" y="261"/>
                  </a:lnTo>
                  <a:lnTo>
                    <a:pt x="504" y="302"/>
                  </a:lnTo>
                  <a:lnTo>
                    <a:pt x="497" y="340"/>
                  </a:lnTo>
                  <a:lnTo>
                    <a:pt x="486" y="376"/>
                  </a:lnTo>
                  <a:lnTo>
                    <a:pt x="470" y="408"/>
                  </a:lnTo>
                  <a:lnTo>
                    <a:pt x="450" y="437"/>
                  </a:lnTo>
                  <a:lnTo>
                    <a:pt x="425" y="462"/>
                  </a:lnTo>
                  <a:lnTo>
                    <a:pt x="398" y="483"/>
                  </a:lnTo>
                  <a:lnTo>
                    <a:pt x="367" y="500"/>
                  </a:lnTo>
                  <a:lnTo>
                    <a:pt x="332" y="513"/>
                  </a:lnTo>
                  <a:lnTo>
                    <a:pt x="294" y="520"/>
                  </a:lnTo>
                  <a:lnTo>
                    <a:pt x="253" y="523"/>
                  </a:lnTo>
                  <a:lnTo>
                    <a:pt x="212" y="520"/>
                  </a:lnTo>
                  <a:lnTo>
                    <a:pt x="174" y="513"/>
                  </a:lnTo>
                  <a:lnTo>
                    <a:pt x="139" y="500"/>
                  </a:lnTo>
                  <a:lnTo>
                    <a:pt x="108" y="483"/>
                  </a:lnTo>
                  <a:lnTo>
                    <a:pt x="81" y="462"/>
                  </a:lnTo>
                  <a:lnTo>
                    <a:pt x="57" y="437"/>
                  </a:lnTo>
                  <a:lnTo>
                    <a:pt x="37" y="408"/>
                  </a:lnTo>
                  <a:lnTo>
                    <a:pt x="21" y="376"/>
                  </a:lnTo>
                  <a:lnTo>
                    <a:pt x="9" y="340"/>
                  </a:lnTo>
                  <a:lnTo>
                    <a:pt x="2" y="302"/>
                  </a:lnTo>
                  <a:lnTo>
                    <a:pt x="0" y="261"/>
                  </a:lnTo>
                  <a:lnTo>
                    <a:pt x="2" y="224"/>
                  </a:lnTo>
                  <a:lnTo>
                    <a:pt x="8" y="189"/>
                  </a:lnTo>
                  <a:lnTo>
                    <a:pt x="18" y="156"/>
                  </a:lnTo>
                  <a:lnTo>
                    <a:pt x="31" y="124"/>
                  </a:lnTo>
                  <a:lnTo>
                    <a:pt x="48" y="97"/>
                  </a:lnTo>
                  <a:lnTo>
                    <a:pt x="68" y="73"/>
                  </a:lnTo>
                  <a:lnTo>
                    <a:pt x="91" y="52"/>
                  </a:lnTo>
                  <a:lnTo>
                    <a:pt x="118" y="33"/>
                  </a:lnTo>
                  <a:lnTo>
                    <a:pt x="147" y="19"/>
                  </a:lnTo>
                  <a:lnTo>
                    <a:pt x="181" y="8"/>
                  </a:lnTo>
                  <a:lnTo>
                    <a:pt x="216" y="2"/>
                  </a:lnTo>
                  <a:lnTo>
                    <a:pt x="254"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6" name="Freeform 11"/>
            <p:cNvSpPr>
              <a:spLocks/>
            </p:cNvSpPr>
            <p:nvPr userDrawn="1"/>
          </p:nvSpPr>
          <p:spPr bwMode="auto">
            <a:xfrm>
              <a:off x="519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3" y="1"/>
                  </a:lnTo>
                  <a:lnTo>
                    <a:pt x="206" y="6"/>
                  </a:lnTo>
                  <a:lnTo>
                    <a:pt x="227" y="12"/>
                  </a:lnTo>
                  <a:lnTo>
                    <a:pt x="246" y="23"/>
                  </a:lnTo>
                  <a:lnTo>
                    <a:pt x="262" y="36"/>
                  </a:lnTo>
                  <a:lnTo>
                    <a:pt x="277" y="52"/>
                  </a:lnTo>
                  <a:lnTo>
                    <a:pt x="288" y="72"/>
                  </a:lnTo>
                  <a:lnTo>
                    <a:pt x="296" y="93"/>
                  </a:lnTo>
                  <a:lnTo>
                    <a:pt x="300" y="112"/>
                  </a:lnTo>
                  <a:lnTo>
                    <a:pt x="302" y="132"/>
                  </a:lnTo>
                  <a:lnTo>
                    <a:pt x="260" y="132"/>
                  </a:lnTo>
                  <a:lnTo>
                    <a:pt x="258" y="116"/>
                  </a:lnTo>
                  <a:lnTo>
                    <a:pt x="254" y="102"/>
                  </a:lnTo>
                  <a:lnTo>
                    <a:pt x="249" y="88"/>
                  </a:lnTo>
                  <a:lnTo>
                    <a:pt x="238" y="72"/>
                  </a:lnTo>
                  <a:lnTo>
                    <a:pt x="225" y="59"/>
                  </a:lnTo>
                  <a:lnTo>
                    <a:pt x="210" y="50"/>
                  </a:lnTo>
                  <a:lnTo>
                    <a:pt x="194" y="44"/>
                  </a:lnTo>
                  <a:lnTo>
                    <a:pt x="176" y="39"/>
                  </a:lnTo>
                  <a:lnTo>
                    <a:pt x="157" y="38"/>
                  </a:lnTo>
                  <a:lnTo>
                    <a:pt x="139" y="39"/>
                  </a:lnTo>
                  <a:lnTo>
                    <a:pt x="121" y="44"/>
                  </a:lnTo>
                  <a:lnTo>
                    <a:pt x="104" y="51"/>
                  </a:lnTo>
                  <a:lnTo>
                    <a:pt x="90" y="60"/>
                  </a:lnTo>
                  <a:lnTo>
                    <a:pt x="77"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8" y="275"/>
                  </a:lnTo>
                  <a:lnTo>
                    <a:pt x="284" y="291"/>
                  </a:lnTo>
                  <a:lnTo>
                    <a:pt x="298" y="308"/>
                  </a:lnTo>
                  <a:lnTo>
                    <a:pt x="308" y="328"/>
                  </a:lnTo>
                  <a:lnTo>
                    <a:pt x="314" y="352"/>
                  </a:lnTo>
                  <a:lnTo>
                    <a:pt x="316" y="378"/>
                  </a:lnTo>
                  <a:lnTo>
                    <a:pt x="314" y="404"/>
                  </a:lnTo>
                  <a:lnTo>
                    <a:pt x="308" y="427"/>
                  </a:lnTo>
                  <a:lnTo>
                    <a:pt x="298" y="447"/>
                  </a:lnTo>
                  <a:lnTo>
                    <a:pt x="285" y="466"/>
                  </a:lnTo>
                  <a:lnTo>
                    <a:pt x="268" y="482"/>
                  </a:lnTo>
                  <a:lnTo>
                    <a:pt x="250" y="494"/>
                  </a:lnTo>
                  <a:lnTo>
                    <a:pt x="229" y="504"/>
                  </a:lnTo>
                  <a:lnTo>
                    <a:pt x="206" y="512"/>
                  </a:lnTo>
                  <a:lnTo>
                    <a:pt x="182" y="516"/>
                  </a:lnTo>
                  <a:lnTo>
                    <a:pt x="157" y="517"/>
                  </a:lnTo>
                  <a:lnTo>
                    <a:pt x="130" y="516"/>
                  </a:lnTo>
                  <a:lnTo>
                    <a:pt x="104" y="511"/>
                  </a:lnTo>
                  <a:lnTo>
                    <a:pt x="81" y="501"/>
                  </a:lnTo>
                  <a:lnTo>
                    <a:pt x="60" y="489"/>
                  </a:lnTo>
                  <a:lnTo>
                    <a:pt x="40" y="472"/>
                  </a:lnTo>
                  <a:lnTo>
                    <a:pt x="25" y="453"/>
                  </a:lnTo>
                  <a:lnTo>
                    <a:pt x="12" y="428"/>
                  </a:lnTo>
                  <a:lnTo>
                    <a:pt x="5" y="406"/>
                  </a:lnTo>
                  <a:lnTo>
                    <a:pt x="2" y="384"/>
                  </a:lnTo>
                  <a:lnTo>
                    <a:pt x="0" y="362"/>
                  </a:lnTo>
                  <a:lnTo>
                    <a:pt x="42" y="362"/>
                  </a:lnTo>
                  <a:lnTo>
                    <a:pt x="45" y="387"/>
                  </a:lnTo>
                  <a:lnTo>
                    <a:pt x="52" y="410"/>
                  </a:lnTo>
                  <a:lnTo>
                    <a:pt x="61" y="430"/>
                  </a:lnTo>
                  <a:lnTo>
                    <a:pt x="74" y="446"/>
                  </a:lnTo>
                  <a:lnTo>
                    <a:pt x="91" y="460"/>
                  </a:lnTo>
                  <a:lnTo>
                    <a:pt x="112" y="470"/>
                  </a:lnTo>
                  <a:lnTo>
                    <a:pt x="135" y="476"/>
                  </a:lnTo>
                  <a:lnTo>
                    <a:pt x="159" y="478"/>
                  </a:lnTo>
                  <a:lnTo>
                    <a:pt x="181" y="477"/>
                  </a:lnTo>
                  <a:lnTo>
                    <a:pt x="202" y="472"/>
                  </a:lnTo>
                  <a:lnTo>
                    <a:pt x="221" y="464"/>
                  </a:lnTo>
                  <a:lnTo>
                    <a:pt x="237" y="453"/>
                  </a:lnTo>
                  <a:lnTo>
                    <a:pt x="252" y="439"/>
                  </a:lnTo>
                  <a:lnTo>
                    <a:pt x="262" y="422"/>
                  </a:lnTo>
                  <a:lnTo>
                    <a:pt x="269" y="403"/>
                  </a:lnTo>
                  <a:lnTo>
                    <a:pt x="272" y="380"/>
                  </a:lnTo>
                  <a:lnTo>
                    <a:pt x="269" y="362"/>
                  </a:lnTo>
                  <a:lnTo>
                    <a:pt x="265" y="346"/>
                  </a:lnTo>
                  <a:lnTo>
                    <a:pt x="257" y="331"/>
                  </a:lnTo>
                  <a:lnTo>
                    <a:pt x="246" y="318"/>
                  </a:lnTo>
                  <a:lnTo>
                    <a:pt x="232" y="306"/>
                  </a:lnTo>
                  <a:lnTo>
                    <a:pt x="211" y="292"/>
                  </a:lnTo>
                  <a:lnTo>
                    <a:pt x="187" y="279"/>
                  </a:lnTo>
                  <a:lnTo>
                    <a:pt x="164" y="268"/>
                  </a:lnTo>
                  <a:lnTo>
                    <a:pt x="139" y="256"/>
                  </a:lnTo>
                  <a:lnTo>
                    <a:pt x="115" y="246"/>
                  </a:lnTo>
                  <a:lnTo>
                    <a:pt x="90" y="234"/>
                  </a:lnTo>
                  <a:lnTo>
                    <a:pt x="66" y="219"/>
                  </a:lnTo>
                  <a:lnTo>
                    <a:pt x="48" y="204"/>
                  </a:lnTo>
                  <a:lnTo>
                    <a:pt x="35" y="187"/>
                  </a:lnTo>
                  <a:lnTo>
                    <a:pt x="25" y="168"/>
                  </a:lnTo>
                  <a:lnTo>
                    <a:pt x="18" y="146"/>
                  </a:lnTo>
                  <a:lnTo>
                    <a:pt x="16" y="123"/>
                  </a:lnTo>
                  <a:lnTo>
                    <a:pt x="18" y="99"/>
                  </a:lnTo>
                  <a:lnTo>
                    <a:pt x="26" y="76"/>
                  </a:lnTo>
                  <a:lnTo>
                    <a:pt x="37" y="56"/>
                  </a:lnTo>
                  <a:lnTo>
                    <a:pt x="53"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7" name="Freeform 12"/>
            <p:cNvSpPr>
              <a:spLocks/>
            </p:cNvSpPr>
            <p:nvPr userDrawn="1"/>
          </p:nvSpPr>
          <p:spPr bwMode="auto">
            <a:xfrm>
              <a:off x="5250" y="4137"/>
              <a:ext cx="43" cy="64"/>
            </a:xfrm>
            <a:custGeom>
              <a:avLst/>
              <a:gdLst>
                <a:gd name="T0" fmla="*/ 0 w 340"/>
                <a:gd name="T1" fmla="*/ 0 h 509"/>
                <a:gd name="T2" fmla="*/ 0 w 340"/>
                <a:gd name="T3" fmla="*/ 0 h 509"/>
                <a:gd name="T4" fmla="*/ 0 w 340"/>
                <a:gd name="T5" fmla="*/ 0 h 509"/>
                <a:gd name="T6" fmla="*/ 0 w 340"/>
                <a:gd name="T7" fmla="*/ 0 h 509"/>
                <a:gd name="T8" fmla="*/ 0 w 340"/>
                <a:gd name="T9" fmla="*/ 0 h 509"/>
                <a:gd name="T10" fmla="*/ 0 w 340"/>
                <a:gd name="T11" fmla="*/ 0 h 509"/>
                <a:gd name="T12" fmla="*/ 0 w 340"/>
                <a:gd name="T13" fmla="*/ 0 h 509"/>
                <a:gd name="T14" fmla="*/ 0 w 340"/>
                <a:gd name="T15" fmla="*/ 0 h 509"/>
                <a:gd name="T16" fmla="*/ 0 w 340"/>
                <a:gd name="T17" fmla="*/ 0 h 509"/>
                <a:gd name="T18" fmla="*/ 0 w 340"/>
                <a:gd name="T19" fmla="*/ 0 h 509"/>
                <a:gd name="T20" fmla="*/ 0 w 340"/>
                <a:gd name="T21" fmla="*/ 0 h 509"/>
                <a:gd name="T22" fmla="*/ 0 w 340"/>
                <a:gd name="T23" fmla="*/ 0 h 509"/>
                <a:gd name="T24" fmla="*/ 0 w 340"/>
                <a:gd name="T25" fmla="*/ 0 h 509"/>
                <a:gd name="T26" fmla="*/ 0 w 340"/>
                <a:gd name="T27" fmla="*/ 0 h 509"/>
                <a:gd name="T28" fmla="*/ 0 w 340"/>
                <a:gd name="T29" fmla="*/ 0 h 509"/>
                <a:gd name="T30" fmla="*/ 0 w 340"/>
                <a:gd name="T31" fmla="*/ 0 h 509"/>
                <a:gd name="T32" fmla="*/ 0 w 340"/>
                <a:gd name="T33" fmla="*/ 0 h 509"/>
                <a:gd name="T34" fmla="*/ 0 w 340"/>
                <a:gd name="T35" fmla="*/ 0 h 509"/>
                <a:gd name="T36" fmla="*/ 0 w 340"/>
                <a:gd name="T37" fmla="*/ 0 h 509"/>
                <a:gd name="T38" fmla="*/ 0 w 340"/>
                <a:gd name="T39" fmla="*/ 0 h 509"/>
                <a:gd name="T40" fmla="*/ 0 w 340"/>
                <a:gd name="T41" fmla="*/ 0 h 509"/>
                <a:gd name="T42" fmla="*/ 0 w 340"/>
                <a:gd name="T43" fmla="*/ 0 h 509"/>
                <a:gd name="T44" fmla="*/ 0 w 340"/>
                <a:gd name="T45" fmla="*/ 0 h 509"/>
                <a:gd name="T46" fmla="*/ 0 w 340"/>
                <a:gd name="T47" fmla="*/ 0 h 509"/>
                <a:gd name="T48" fmla="*/ 0 w 340"/>
                <a:gd name="T49" fmla="*/ 0 h 509"/>
                <a:gd name="T50" fmla="*/ 0 w 340"/>
                <a:gd name="T51" fmla="*/ 0 h 509"/>
                <a:gd name="T52" fmla="*/ 0 w 340"/>
                <a:gd name="T53" fmla="*/ 0 h 509"/>
                <a:gd name="T54" fmla="*/ 0 w 340"/>
                <a:gd name="T55" fmla="*/ 0 h 509"/>
                <a:gd name="T56" fmla="*/ 0 w 340"/>
                <a:gd name="T57" fmla="*/ 0 h 509"/>
                <a:gd name="T58" fmla="*/ 0 w 340"/>
                <a:gd name="T59" fmla="*/ 0 h 509"/>
                <a:gd name="T60" fmla="*/ 0 w 340"/>
                <a:gd name="T61" fmla="*/ 0 h 509"/>
                <a:gd name="T62" fmla="*/ 0 w 340"/>
                <a:gd name="T63" fmla="*/ 0 h 509"/>
                <a:gd name="T64" fmla="*/ 0 w 340"/>
                <a:gd name="T65" fmla="*/ 0 h 509"/>
                <a:gd name="T66" fmla="*/ 0 w 340"/>
                <a:gd name="T67" fmla="*/ 0 h 509"/>
                <a:gd name="T68" fmla="*/ 0 w 340"/>
                <a:gd name="T69" fmla="*/ 0 h 509"/>
                <a:gd name="T70" fmla="*/ 0 w 340"/>
                <a:gd name="T71" fmla="*/ 0 h 509"/>
                <a:gd name="T72" fmla="*/ 0 w 340"/>
                <a:gd name="T73" fmla="*/ 0 h 509"/>
                <a:gd name="T74" fmla="*/ 0 w 340"/>
                <a:gd name="T75" fmla="*/ 0 h 509"/>
                <a:gd name="T76" fmla="*/ 0 w 340"/>
                <a:gd name="T77" fmla="*/ 0 h 509"/>
                <a:gd name="T78" fmla="*/ 0 w 340"/>
                <a:gd name="T79" fmla="*/ 0 h 509"/>
                <a:gd name="T80" fmla="*/ 0 w 340"/>
                <a:gd name="T81" fmla="*/ 0 h 509"/>
                <a:gd name="T82" fmla="*/ 0 w 340"/>
                <a:gd name="T83" fmla="*/ 0 h 509"/>
                <a:gd name="T84" fmla="*/ 0 w 340"/>
                <a:gd name="T85" fmla="*/ 0 h 509"/>
                <a:gd name="T86" fmla="*/ 0 w 340"/>
                <a:gd name="T87" fmla="*/ 0 h 509"/>
                <a:gd name="T88" fmla="*/ 0 w 340"/>
                <a:gd name="T89" fmla="*/ 0 h 509"/>
                <a:gd name="T90" fmla="*/ 0 w 340"/>
                <a:gd name="T91" fmla="*/ 0 h 509"/>
                <a:gd name="T92" fmla="*/ 0 w 340"/>
                <a:gd name="T93" fmla="*/ 0 h 509"/>
                <a:gd name="T94" fmla="*/ 0 w 340"/>
                <a:gd name="T95" fmla="*/ 0 h 509"/>
                <a:gd name="T96" fmla="*/ 0 w 340"/>
                <a:gd name="T97" fmla="*/ 0 h 509"/>
                <a:gd name="T98" fmla="*/ 0 w 340"/>
                <a:gd name="T99" fmla="*/ 0 h 509"/>
                <a:gd name="T100" fmla="*/ 0 w 340"/>
                <a:gd name="T101" fmla="*/ 0 h 509"/>
                <a:gd name="T102" fmla="*/ 0 w 340"/>
                <a:gd name="T103" fmla="*/ 0 h 509"/>
                <a:gd name="T104" fmla="*/ 0 w 340"/>
                <a:gd name="T105" fmla="*/ 0 h 5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40" h="509">
                  <a:moveTo>
                    <a:pt x="0" y="0"/>
                  </a:moveTo>
                  <a:lnTo>
                    <a:pt x="42" y="0"/>
                  </a:lnTo>
                  <a:lnTo>
                    <a:pt x="42" y="168"/>
                  </a:lnTo>
                  <a:lnTo>
                    <a:pt x="41" y="336"/>
                  </a:lnTo>
                  <a:lnTo>
                    <a:pt x="42" y="357"/>
                  </a:lnTo>
                  <a:lnTo>
                    <a:pt x="44" y="378"/>
                  </a:lnTo>
                  <a:lnTo>
                    <a:pt x="49" y="399"/>
                  </a:lnTo>
                  <a:lnTo>
                    <a:pt x="59" y="419"/>
                  </a:lnTo>
                  <a:lnTo>
                    <a:pt x="71" y="436"/>
                  </a:lnTo>
                  <a:lnTo>
                    <a:pt x="88" y="450"/>
                  </a:lnTo>
                  <a:lnTo>
                    <a:pt x="107" y="459"/>
                  </a:lnTo>
                  <a:lnTo>
                    <a:pt x="126" y="466"/>
                  </a:lnTo>
                  <a:lnTo>
                    <a:pt x="148" y="469"/>
                  </a:lnTo>
                  <a:lnTo>
                    <a:pt x="170" y="470"/>
                  </a:lnTo>
                  <a:lnTo>
                    <a:pt x="195" y="468"/>
                  </a:lnTo>
                  <a:lnTo>
                    <a:pt x="221" y="463"/>
                  </a:lnTo>
                  <a:lnTo>
                    <a:pt x="245" y="453"/>
                  </a:lnTo>
                  <a:lnTo>
                    <a:pt x="262" y="441"/>
                  </a:lnTo>
                  <a:lnTo>
                    <a:pt x="275" y="428"/>
                  </a:lnTo>
                  <a:lnTo>
                    <a:pt x="284" y="413"/>
                  </a:lnTo>
                  <a:lnTo>
                    <a:pt x="290" y="397"/>
                  </a:lnTo>
                  <a:lnTo>
                    <a:pt x="294" y="378"/>
                  </a:lnTo>
                  <a:lnTo>
                    <a:pt x="296" y="360"/>
                  </a:lnTo>
                  <a:lnTo>
                    <a:pt x="296" y="341"/>
                  </a:lnTo>
                  <a:lnTo>
                    <a:pt x="296" y="322"/>
                  </a:lnTo>
                  <a:lnTo>
                    <a:pt x="296" y="303"/>
                  </a:lnTo>
                  <a:lnTo>
                    <a:pt x="296" y="0"/>
                  </a:lnTo>
                  <a:lnTo>
                    <a:pt x="340" y="0"/>
                  </a:lnTo>
                  <a:lnTo>
                    <a:pt x="340" y="343"/>
                  </a:lnTo>
                  <a:lnTo>
                    <a:pt x="339" y="365"/>
                  </a:lnTo>
                  <a:lnTo>
                    <a:pt x="337" y="387"/>
                  </a:lnTo>
                  <a:lnTo>
                    <a:pt x="330" y="414"/>
                  </a:lnTo>
                  <a:lnTo>
                    <a:pt x="319" y="437"/>
                  </a:lnTo>
                  <a:lnTo>
                    <a:pt x="305" y="457"/>
                  </a:lnTo>
                  <a:lnTo>
                    <a:pt x="288" y="474"/>
                  </a:lnTo>
                  <a:lnTo>
                    <a:pt x="267" y="486"/>
                  </a:lnTo>
                  <a:lnTo>
                    <a:pt x="246" y="496"/>
                  </a:lnTo>
                  <a:lnTo>
                    <a:pt x="222" y="504"/>
                  </a:lnTo>
                  <a:lnTo>
                    <a:pt x="196" y="508"/>
                  </a:lnTo>
                  <a:lnTo>
                    <a:pt x="170" y="509"/>
                  </a:lnTo>
                  <a:lnTo>
                    <a:pt x="147" y="508"/>
                  </a:lnTo>
                  <a:lnTo>
                    <a:pt x="124" y="505"/>
                  </a:lnTo>
                  <a:lnTo>
                    <a:pt x="102" y="500"/>
                  </a:lnTo>
                  <a:lnTo>
                    <a:pt x="82" y="491"/>
                  </a:lnTo>
                  <a:lnTo>
                    <a:pt x="62" y="481"/>
                  </a:lnTo>
                  <a:lnTo>
                    <a:pt x="44" y="467"/>
                  </a:lnTo>
                  <a:lnTo>
                    <a:pt x="29" y="452"/>
                  </a:lnTo>
                  <a:lnTo>
                    <a:pt x="16" y="433"/>
                  </a:lnTo>
                  <a:lnTo>
                    <a:pt x="7" y="410"/>
                  </a:lnTo>
                  <a:lnTo>
                    <a:pt x="3" y="388"/>
                  </a:lnTo>
                  <a:lnTo>
                    <a:pt x="0" y="367"/>
                  </a:lnTo>
                  <a:lnTo>
                    <a:pt x="0" y="344"/>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18" name="Rectangle 13"/>
            <p:cNvSpPr>
              <a:spLocks noChangeArrowheads="1"/>
            </p:cNvSpPr>
            <p:nvPr userDrawn="1"/>
          </p:nvSpPr>
          <p:spPr bwMode="auto">
            <a:xfrm>
              <a:off x="5309" y="4137"/>
              <a:ext cx="6" cy="63"/>
            </a:xfrm>
            <a:prstGeom prst="rect">
              <a:avLst/>
            </a:prstGeom>
            <a:solidFill>
              <a:srgbClr val="68B153"/>
            </a:solidFill>
            <a:ln>
              <a:noFill/>
            </a:ln>
            <a:extLst>
              <a:ext uri="{91240B29-F687-4F45-9708-019B960494DF}">
                <a14:hiddenLine xmlns:a14="http://schemas.microsoft.com/office/drawing/2010/main" w="0">
                  <a:solidFill>
                    <a:srgbClr val="000000"/>
                  </a:solidFill>
                  <a:miter lim="800000"/>
                  <a:headEnd/>
                  <a:tailEnd/>
                </a14:hiddenLine>
              </a:ext>
            </a:extLst>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defRPr/>
              </a:pPr>
              <a:endParaRPr lang="de-CH" altLang="de-DE" dirty="0" smtClean="0"/>
            </a:p>
          </p:txBody>
        </p:sp>
        <p:sp>
          <p:nvSpPr>
            <p:cNvPr id="19" name="Freeform 14"/>
            <p:cNvSpPr>
              <a:spLocks/>
            </p:cNvSpPr>
            <p:nvPr userDrawn="1"/>
          </p:nvSpPr>
          <p:spPr bwMode="auto">
            <a:xfrm>
              <a:off x="5329" y="4136"/>
              <a:ext cx="40"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0" y="0"/>
                  </a:moveTo>
                  <a:lnTo>
                    <a:pt x="183" y="1"/>
                  </a:lnTo>
                  <a:lnTo>
                    <a:pt x="205" y="6"/>
                  </a:lnTo>
                  <a:lnTo>
                    <a:pt x="226" y="12"/>
                  </a:lnTo>
                  <a:lnTo>
                    <a:pt x="244" y="23"/>
                  </a:lnTo>
                  <a:lnTo>
                    <a:pt x="262" y="36"/>
                  </a:lnTo>
                  <a:lnTo>
                    <a:pt x="276" y="52"/>
                  </a:lnTo>
                  <a:lnTo>
                    <a:pt x="288" y="72"/>
                  </a:lnTo>
                  <a:lnTo>
                    <a:pt x="296" y="93"/>
                  </a:lnTo>
                  <a:lnTo>
                    <a:pt x="300" y="112"/>
                  </a:lnTo>
                  <a:lnTo>
                    <a:pt x="301" y="132"/>
                  </a:lnTo>
                  <a:lnTo>
                    <a:pt x="259" y="132"/>
                  </a:lnTo>
                  <a:lnTo>
                    <a:pt x="257" y="116"/>
                  </a:lnTo>
                  <a:lnTo>
                    <a:pt x="254" y="102"/>
                  </a:lnTo>
                  <a:lnTo>
                    <a:pt x="248" y="88"/>
                  </a:lnTo>
                  <a:lnTo>
                    <a:pt x="237" y="72"/>
                  </a:lnTo>
                  <a:lnTo>
                    <a:pt x="225" y="59"/>
                  </a:lnTo>
                  <a:lnTo>
                    <a:pt x="209" y="50"/>
                  </a:lnTo>
                  <a:lnTo>
                    <a:pt x="193" y="44"/>
                  </a:lnTo>
                  <a:lnTo>
                    <a:pt x="175" y="39"/>
                  </a:lnTo>
                  <a:lnTo>
                    <a:pt x="156" y="38"/>
                  </a:lnTo>
                  <a:lnTo>
                    <a:pt x="139" y="39"/>
                  </a:lnTo>
                  <a:lnTo>
                    <a:pt x="121" y="44"/>
                  </a:lnTo>
                  <a:lnTo>
                    <a:pt x="104" y="51"/>
                  </a:lnTo>
                  <a:lnTo>
                    <a:pt x="90" y="60"/>
                  </a:lnTo>
                  <a:lnTo>
                    <a:pt x="77" y="72"/>
                  </a:lnTo>
                  <a:lnTo>
                    <a:pt x="68" y="86"/>
                  </a:lnTo>
                  <a:lnTo>
                    <a:pt x="62" y="103"/>
                  </a:lnTo>
                  <a:lnTo>
                    <a:pt x="60" y="121"/>
                  </a:lnTo>
                  <a:lnTo>
                    <a:pt x="62" y="139"/>
                  </a:lnTo>
                  <a:lnTo>
                    <a:pt x="68" y="155"/>
                  </a:lnTo>
                  <a:lnTo>
                    <a:pt x="78" y="168"/>
                  </a:lnTo>
                  <a:lnTo>
                    <a:pt x="92" y="180"/>
                  </a:lnTo>
                  <a:lnTo>
                    <a:pt x="107" y="191"/>
                  </a:lnTo>
                  <a:lnTo>
                    <a:pt x="126" y="200"/>
                  </a:lnTo>
                  <a:lnTo>
                    <a:pt x="146" y="210"/>
                  </a:lnTo>
                  <a:lnTo>
                    <a:pt x="167" y="219"/>
                  </a:lnTo>
                  <a:lnTo>
                    <a:pt x="187" y="229"/>
                  </a:lnTo>
                  <a:lnTo>
                    <a:pt x="209" y="239"/>
                  </a:lnTo>
                  <a:lnTo>
                    <a:pt x="230" y="250"/>
                  </a:lnTo>
                  <a:lnTo>
                    <a:pt x="250" y="262"/>
                  </a:lnTo>
                  <a:lnTo>
                    <a:pt x="267" y="275"/>
                  </a:lnTo>
                  <a:lnTo>
                    <a:pt x="284" y="291"/>
                  </a:lnTo>
                  <a:lnTo>
                    <a:pt x="296" y="308"/>
                  </a:lnTo>
                  <a:lnTo>
                    <a:pt x="307" y="328"/>
                  </a:lnTo>
                  <a:lnTo>
                    <a:pt x="314" y="352"/>
                  </a:lnTo>
                  <a:lnTo>
                    <a:pt x="316" y="378"/>
                  </a:lnTo>
                  <a:lnTo>
                    <a:pt x="314" y="404"/>
                  </a:lnTo>
                  <a:lnTo>
                    <a:pt x="308" y="427"/>
                  </a:lnTo>
                  <a:lnTo>
                    <a:pt x="297" y="447"/>
                  </a:lnTo>
                  <a:lnTo>
                    <a:pt x="284" y="466"/>
                  </a:lnTo>
                  <a:lnTo>
                    <a:pt x="268" y="482"/>
                  </a:lnTo>
                  <a:lnTo>
                    <a:pt x="250" y="494"/>
                  </a:lnTo>
                  <a:lnTo>
                    <a:pt x="229" y="504"/>
                  </a:lnTo>
                  <a:lnTo>
                    <a:pt x="206" y="512"/>
                  </a:lnTo>
                  <a:lnTo>
                    <a:pt x="182" y="516"/>
                  </a:lnTo>
                  <a:lnTo>
                    <a:pt x="157" y="517"/>
                  </a:lnTo>
                  <a:lnTo>
                    <a:pt x="130" y="516"/>
                  </a:lnTo>
                  <a:lnTo>
                    <a:pt x="104" y="511"/>
                  </a:lnTo>
                  <a:lnTo>
                    <a:pt x="81" y="501"/>
                  </a:lnTo>
                  <a:lnTo>
                    <a:pt x="59" y="489"/>
                  </a:lnTo>
                  <a:lnTo>
                    <a:pt x="40" y="472"/>
                  </a:lnTo>
                  <a:lnTo>
                    <a:pt x="23" y="453"/>
                  </a:lnTo>
                  <a:lnTo>
                    <a:pt x="11" y="428"/>
                  </a:lnTo>
                  <a:lnTo>
                    <a:pt x="5" y="406"/>
                  </a:lnTo>
                  <a:lnTo>
                    <a:pt x="1" y="384"/>
                  </a:lnTo>
                  <a:lnTo>
                    <a:pt x="0" y="362"/>
                  </a:lnTo>
                  <a:lnTo>
                    <a:pt x="42" y="362"/>
                  </a:lnTo>
                  <a:lnTo>
                    <a:pt x="44" y="387"/>
                  </a:lnTo>
                  <a:lnTo>
                    <a:pt x="50" y="410"/>
                  </a:lnTo>
                  <a:lnTo>
                    <a:pt x="61" y="430"/>
                  </a:lnTo>
                  <a:lnTo>
                    <a:pt x="74" y="446"/>
                  </a:lnTo>
                  <a:lnTo>
                    <a:pt x="91" y="460"/>
                  </a:lnTo>
                  <a:lnTo>
                    <a:pt x="111" y="470"/>
                  </a:lnTo>
                  <a:lnTo>
                    <a:pt x="133" y="476"/>
                  </a:lnTo>
                  <a:lnTo>
                    <a:pt x="159" y="478"/>
                  </a:lnTo>
                  <a:lnTo>
                    <a:pt x="181" y="477"/>
                  </a:lnTo>
                  <a:lnTo>
                    <a:pt x="201" y="472"/>
                  </a:lnTo>
                  <a:lnTo>
                    <a:pt x="221" y="464"/>
                  </a:lnTo>
                  <a:lnTo>
                    <a:pt x="237" y="453"/>
                  </a:lnTo>
                  <a:lnTo>
                    <a:pt x="251" y="439"/>
                  </a:lnTo>
                  <a:lnTo>
                    <a:pt x="262" y="422"/>
                  </a:lnTo>
                  <a:lnTo>
                    <a:pt x="268" y="403"/>
                  </a:lnTo>
                  <a:lnTo>
                    <a:pt x="271" y="380"/>
                  </a:lnTo>
                  <a:lnTo>
                    <a:pt x="269" y="362"/>
                  </a:lnTo>
                  <a:lnTo>
                    <a:pt x="264" y="346"/>
                  </a:lnTo>
                  <a:lnTo>
                    <a:pt x="256" y="331"/>
                  </a:lnTo>
                  <a:lnTo>
                    <a:pt x="246" y="318"/>
                  </a:lnTo>
                  <a:lnTo>
                    <a:pt x="232" y="306"/>
                  </a:lnTo>
                  <a:lnTo>
                    <a:pt x="210" y="292"/>
                  </a:lnTo>
                  <a:lnTo>
                    <a:pt x="187" y="279"/>
                  </a:lnTo>
                  <a:lnTo>
                    <a:pt x="163" y="268"/>
                  </a:lnTo>
                  <a:lnTo>
                    <a:pt x="138" y="256"/>
                  </a:lnTo>
                  <a:lnTo>
                    <a:pt x="115" y="246"/>
                  </a:lnTo>
                  <a:lnTo>
                    <a:pt x="90" y="234"/>
                  </a:lnTo>
                  <a:lnTo>
                    <a:pt x="65" y="219"/>
                  </a:lnTo>
                  <a:lnTo>
                    <a:pt x="47" y="204"/>
                  </a:lnTo>
                  <a:lnTo>
                    <a:pt x="34" y="187"/>
                  </a:lnTo>
                  <a:lnTo>
                    <a:pt x="23" y="168"/>
                  </a:lnTo>
                  <a:lnTo>
                    <a:pt x="17" y="146"/>
                  </a:lnTo>
                  <a:lnTo>
                    <a:pt x="15" y="123"/>
                  </a:lnTo>
                  <a:lnTo>
                    <a:pt x="18" y="99"/>
                  </a:lnTo>
                  <a:lnTo>
                    <a:pt x="26" y="76"/>
                  </a:lnTo>
                  <a:lnTo>
                    <a:pt x="37" y="56"/>
                  </a:lnTo>
                  <a:lnTo>
                    <a:pt x="51" y="39"/>
                  </a:lnTo>
                  <a:lnTo>
                    <a:pt x="69" y="25"/>
                  </a:lnTo>
                  <a:lnTo>
                    <a:pt x="90" y="15"/>
                  </a:lnTo>
                  <a:lnTo>
                    <a:pt x="112" y="6"/>
                  </a:lnTo>
                  <a:lnTo>
                    <a:pt x="136" y="2"/>
                  </a:lnTo>
                  <a:lnTo>
                    <a:pt x="16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0" name="Freeform 15"/>
            <p:cNvSpPr>
              <a:spLocks/>
            </p:cNvSpPr>
            <p:nvPr userDrawn="1"/>
          </p:nvSpPr>
          <p:spPr bwMode="auto">
            <a:xfrm>
              <a:off x="5378" y="4136"/>
              <a:ext cx="39" cy="65"/>
            </a:xfrm>
            <a:custGeom>
              <a:avLst/>
              <a:gdLst>
                <a:gd name="T0" fmla="*/ 0 w 316"/>
                <a:gd name="T1" fmla="*/ 0 h 517"/>
                <a:gd name="T2" fmla="*/ 0 w 316"/>
                <a:gd name="T3" fmla="*/ 0 h 517"/>
                <a:gd name="T4" fmla="*/ 0 w 316"/>
                <a:gd name="T5" fmla="*/ 0 h 517"/>
                <a:gd name="T6" fmla="*/ 0 w 316"/>
                <a:gd name="T7" fmla="*/ 0 h 517"/>
                <a:gd name="T8" fmla="*/ 0 w 316"/>
                <a:gd name="T9" fmla="*/ 0 h 517"/>
                <a:gd name="T10" fmla="*/ 0 w 316"/>
                <a:gd name="T11" fmla="*/ 0 h 517"/>
                <a:gd name="T12" fmla="*/ 0 w 316"/>
                <a:gd name="T13" fmla="*/ 0 h 517"/>
                <a:gd name="T14" fmla="*/ 0 w 316"/>
                <a:gd name="T15" fmla="*/ 0 h 517"/>
                <a:gd name="T16" fmla="*/ 0 w 316"/>
                <a:gd name="T17" fmla="*/ 0 h 517"/>
                <a:gd name="T18" fmla="*/ 0 w 316"/>
                <a:gd name="T19" fmla="*/ 0 h 517"/>
                <a:gd name="T20" fmla="*/ 0 w 316"/>
                <a:gd name="T21" fmla="*/ 0 h 517"/>
                <a:gd name="T22" fmla="*/ 0 w 316"/>
                <a:gd name="T23" fmla="*/ 0 h 517"/>
                <a:gd name="T24" fmla="*/ 0 w 316"/>
                <a:gd name="T25" fmla="*/ 0 h 517"/>
                <a:gd name="T26" fmla="*/ 0 w 316"/>
                <a:gd name="T27" fmla="*/ 0 h 517"/>
                <a:gd name="T28" fmla="*/ 0 w 316"/>
                <a:gd name="T29" fmla="*/ 0 h 517"/>
                <a:gd name="T30" fmla="*/ 0 w 316"/>
                <a:gd name="T31" fmla="*/ 0 h 517"/>
                <a:gd name="T32" fmla="*/ 0 w 316"/>
                <a:gd name="T33" fmla="*/ 0 h 517"/>
                <a:gd name="T34" fmla="*/ 0 w 316"/>
                <a:gd name="T35" fmla="*/ 0 h 517"/>
                <a:gd name="T36" fmla="*/ 0 w 316"/>
                <a:gd name="T37" fmla="*/ 0 h 517"/>
                <a:gd name="T38" fmla="*/ 0 w 316"/>
                <a:gd name="T39" fmla="*/ 0 h 517"/>
                <a:gd name="T40" fmla="*/ 0 w 316"/>
                <a:gd name="T41" fmla="*/ 0 h 517"/>
                <a:gd name="T42" fmla="*/ 0 w 316"/>
                <a:gd name="T43" fmla="*/ 0 h 517"/>
                <a:gd name="T44" fmla="*/ 0 w 316"/>
                <a:gd name="T45" fmla="*/ 0 h 517"/>
                <a:gd name="T46" fmla="*/ 0 w 316"/>
                <a:gd name="T47" fmla="*/ 0 h 517"/>
                <a:gd name="T48" fmla="*/ 0 w 316"/>
                <a:gd name="T49" fmla="*/ 0 h 517"/>
                <a:gd name="T50" fmla="*/ 0 w 316"/>
                <a:gd name="T51" fmla="*/ 0 h 517"/>
                <a:gd name="T52" fmla="*/ 0 w 316"/>
                <a:gd name="T53" fmla="*/ 0 h 517"/>
                <a:gd name="T54" fmla="*/ 0 w 316"/>
                <a:gd name="T55" fmla="*/ 0 h 517"/>
                <a:gd name="T56" fmla="*/ 0 w 316"/>
                <a:gd name="T57" fmla="*/ 0 h 517"/>
                <a:gd name="T58" fmla="*/ 0 w 316"/>
                <a:gd name="T59" fmla="*/ 0 h 517"/>
                <a:gd name="T60" fmla="*/ 0 w 316"/>
                <a:gd name="T61" fmla="*/ 0 h 517"/>
                <a:gd name="T62" fmla="*/ 0 w 316"/>
                <a:gd name="T63" fmla="*/ 0 h 517"/>
                <a:gd name="T64" fmla="*/ 0 w 316"/>
                <a:gd name="T65" fmla="*/ 0 h 517"/>
                <a:gd name="T66" fmla="*/ 0 w 316"/>
                <a:gd name="T67" fmla="*/ 0 h 517"/>
                <a:gd name="T68" fmla="*/ 0 w 316"/>
                <a:gd name="T69" fmla="*/ 0 h 517"/>
                <a:gd name="T70" fmla="*/ 0 w 316"/>
                <a:gd name="T71" fmla="*/ 0 h 517"/>
                <a:gd name="T72" fmla="*/ 0 w 316"/>
                <a:gd name="T73" fmla="*/ 0 h 517"/>
                <a:gd name="T74" fmla="*/ 0 w 316"/>
                <a:gd name="T75" fmla="*/ 0 h 517"/>
                <a:gd name="T76" fmla="*/ 0 w 316"/>
                <a:gd name="T77" fmla="*/ 0 h 517"/>
                <a:gd name="T78" fmla="*/ 0 w 316"/>
                <a:gd name="T79" fmla="*/ 0 h 517"/>
                <a:gd name="T80" fmla="*/ 0 w 316"/>
                <a:gd name="T81" fmla="*/ 0 h 517"/>
                <a:gd name="T82" fmla="*/ 0 w 316"/>
                <a:gd name="T83" fmla="*/ 0 h 517"/>
                <a:gd name="T84" fmla="*/ 0 w 316"/>
                <a:gd name="T85" fmla="*/ 0 h 517"/>
                <a:gd name="T86" fmla="*/ 0 w 316"/>
                <a:gd name="T87" fmla="*/ 0 h 517"/>
                <a:gd name="T88" fmla="*/ 0 w 316"/>
                <a:gd name="T89" fmla="*/ 0 h 517"/>
                <a:gd name="T90" fmla="*/ 0 w 316"/>
                <a:gd name="T91" fmla="*/ 0 h 517"/>
                <a:gd name="T92" fmla="*/ 0 w 316"/>
                <a:gd name="T93" fmla="*/ 0 h 517"/>
                <a:gd name="T94" fmla="*/ 0 w 316"/>
                <a:gd name="T95" fmla="*/ 0 h 517"/>
                <a:gd name="T96" fmla="*/ 0 w 316"/>
                <a:gd name="T97" fmla="*/ 0 h 517"/>
                <a:gd name="T98" fmla="*/ 0 w 316"/>
                <a:gd name="T99" fmla="*/ 0 h 517"/>
                <a:gd name="T100" fmla="*/ 0 w 316"/>
                <a:gd name="T101" fmla="*/ 0 h 517"/>
                <a:gd name="T102" fmla="*/ 0 w 316"/>
                <a:gd name="T103" fmla="*/ 0 h 517"/>
                <a:gd name="T104" fmla="*/ 0 w 316"/>
                <a:gd name="T105" fmla="*/ 0 h 517"/>
                <a:gd name="T106" fmla="*/ 0 w 316"/>
                <a:gd name="T107" fmla="*/ 0 h 517"/>
                <a:gd name="T108" fmla="*/ 0 w 316"/>
                <a:gd name="T109" fmla="*/ 0 h 5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6" h="517">
                  <a:moveTo>
                    <a:pt x="161" y="0"/>
                  </a:moveTo>
                  <a:lnTo>
                    <a:pt x="184" y="1"/>
                  </a:lnTo>
                  <a:lnTo>
                    <a:pt x="206" y="6"/>
                  </a:lnTo>
                  <a:lnTo>
                    <a:pt x="227" y="12"/>
                  </a:lnTo>
                  <a:lnTo>
                    <a:pt x="246" y="23"/>
                  </a:lnTo>
                  <a:lnTo>
                    <a:pt x="262" y="36"/>
                  </a:lnTo>
                  <a:lnTo>
                    <a:pt x="277" y="52"/>
                  </a:lnTo>
                  <a:lnTo>
                    <a:pt x="288" y="72"/>
                  </a:lnTo>
                  <a:lnTo>
                    <a:pt x="297" y="93"/>
                  </a:lnTo>
                  <a:lnTo>
                    <a:pt x="300" y="112"/>
                  </a:lnTo>
                  <a:lnTo>
                    <a:pt x="302" y="132"/>
                  </a:lnTo>
                  <a:lnTo>
                    <a:pt x="260" y="132"/>
                  </a:lnTo>
                  <a:lnTo>
                    <a:pt x="258" y="116"/>
                  </a:lnTo>
                  <a:lnTo>
                    <a:pt x="254" y="102"/>
                  </a:lnTo>
                  <a:lnTo>
                    <a:pt x="249" y="88"/>
                  </a:lnTo>
                  <a:lnTo>
                    <a:pt x="239" y="72"/>
                  </a:lnTo>
                  <a:lnTo>
                    <a:pt x="225" y="59"/>
                  </a:lnTo>
                  <a:lnTo>
                    <a:pt x="211" y="50"/>
                  </a:lnTo>
                  <a:lnTo>
                    <a:pt x="194" y="44"/>
                  </a:lnTo>
                  <a:lnTo>
                    <a:pt x="175" y="39"/>
                  </a:lnTo>
                  <a:lnTo>
                    <a:pt x="158" y="38"/>
                  </a:lnTo>
                  <a:lnTo>
                    <a:pt x="139" y="39"/>
                  </a:lnTo>
                  <a:lnTo>
                    <a:pt x="121" y="44"/>
                  </a:lnTo>
                  <a:lnTo>
                    <a:pt x="105" y="51"/>
                  </a:lnTo>
                  <a:lnTo>
                    <a:pt x="90" y="60"/>
                  </a:lnTo>
                  <a:lnTo>
                    <a:pt x="78" y="72"/>
                  </a:lnTo>
                  <a:lnTo>
                    <a:pt x="68" y="86"/>
                  </a:lnTo>
                  <a:lnTo>
                    <a:pt x="62" y="103"/>
                  </a:lnTo>
                  <a:lnTo>
                    <a:pt x="60" y="121"/>
                  </a:lnTo>
                  <a:lnTo>
                    <a:pt x="62" y="139"/>
                  </a:lnTo>
                  <a:lnTo>
                    <a:pt x="69" y="155"/>
                  </a:lnTo>
                  <a:lnTo>
                    <a:pt x="79" y="168"/>
                  </a:lnTo>
                  <a:lnTo>
                    <a:pt x="92" y="180"/>
                  </a:lnTo>
                  <a:lnTo>
                    <a:pt x="109" y="191"/>
                  </a:lnTo>
                  <a:lnTo>
                    <a:pt x="126" y="200"/>
                  </a:lnTo>
                  <a:lnTo>
                    <a:pt x="146" y="210"/>
                  </a:lnTo>
                  <a:lnTo>
                    <a:pt x="167" y="219"/>
                  </a:lnTo>
                  <a:lnTo>
                    <a:pt x="189" y="229"/>
                  </a:lnTo>
                  <a:lnTo>
                    <a:pt x="209" y="239"/>
                  </a:lnTo>
                  <a:lnTo>
                    <a:pt x="230" y="250"/>
                  </a:lnTo>
                  <a:lnTo>
                    <a:pt x="250" y="262"/>
                  </a:lnTo>
                  <a:lnTo>
                    <a:pt x="269" y="275"/>
                  </a:lnTo>
                  <a:lnTo>
                    <a:pt x="284" y="291"/>
                  </a:lnTo>
                  <a:lnTo>
                    <a:pt x="298" y="308"/>
                  </a:lnTo>
                  <a:lnTo>
                    <a:pt x="308" y="328"/>
                  </a:lnTo>
                  <a:lnTo>
                    <a:pt x="314" y="352"/>
                  </a:lnTo>
                  <a:lnTo>
                    <a:pt x="316" y="378"/>
                  </a:lnTo>
                  <a:lnTo>
                    <a:pt x="314" y="404"/>
                  </a:lnTo>
                  <a:lnTo>
                    <a:pt x="308" y="427"/>
                  </a:lnTo>
                  <a:lnTo>
                    <a:pt x="298" y="447"/>
                  </a:lnTo>
                  <a:lnTo>
                    <a:pt x="285" y="466"/>
                  </a:lnTo>
                  <a:lnTo>
                    <a:pt x="269" y="482"/>
                  </a:lnTo>
                  <a:lnTo>
                    <a:pt x="250" y="494"/>
                  </a:lnTo>
                  <a:lnTo>
                    <a:pt x="229" y="504"/>
                  </a:lnTo>
                  <a:lnTo>
                    <a:pt x="206" y="512"/>
                  </a:lnTo>
                  <a:lnTo>
                    <a:pt x="183" y="516"/>
                  </a:lnTo>
                  <a:lnTo>
                    <a:pt x="158" y="517"/>
                  </a:lnTo>
                  <a:lnTo>
                    <a:pt x="131" y="516"/>
                  </a:lnTo>
                  <a:lnTo>
                    <a:pt x="105" y="511"/>
                  </a:lnTo>
                  <a:lnTo>
                    <a:pt x="81" y="501"/>
                  </a:lnTo>
                  <a:lnTo>
                    <a:pt x="60" y="489"/>
                  </a:lnTo>
                  <a:lnTo>
                    <a:pt x="40" y="472"/>
                  </a:lnTo>
                  <a:lnTo>
                    <a:pt x="25" y="453"/>
                  </a:lnTo>
                  <a:lnTo>
                    <a:pt x="12" y="428"/>
                  </a:lnTo>
                  <a:lnTo>
                    <a:pt x="5" y="406"/>
                  </a:lnTo>
                  <a:lnTo>
                    <a:pt x="2" y="384"/>
                  </a:lnTo>
                  <a:lnTo>
                    <a:pt x="0" y="362"/>
                  </a:lnTo>
                  <a:lnTo>
                    <a:pt x="42" y="362"/>
                  </a:lnTo>
                  <a:lnTo>
                    <a:pt x="46" y="387"/>
                  </a:lnTo>
                  <a:lnTo>
                    <a:pt x="52" y="410"/>
                  </a:lnTo>
                  <a:lnTo>
                    <a:pt x="61" y="430"/>
                  </a:lnTo>
                  <a:lnTo>
                    <a:pt x="75" y="446"/>
                  </a:lnTo>
                  <a:lnTo>
                    <a:pt x="91" y="460"/>
                  </a:lnTo>
                  <a:lnTo>
                    <a:pt x="112" y="470"/>
                  </a:lnTo>
                  <a:lnTo>
                    <a:pt x="135" y="476"/>
                  </a:lnTo>
                  <a:lnTo>
                    <a:pt x="160" y="478"/>
                  </a:lnTo>
                  <a:lnTo>
                    <a:pt x="181" y="477"/>
                  </a:lnTo>
                  <a:lnTo>
                    <a:pt x="202" y="472"/>
                  </a:lnTo>
                  <a:lnTo>
                    <a:pt x="221" y="464"/>
                  </a:lnTo>
                  <a:lnTo>
                    <a:pt x="238" y="453"/>
                  </a:lnTo>
                  <a:lnTo>
                    <a:pt x="252" y="439"/>
                  </a:lnTo>
                  <a:lnTo>
                    <a:pt x="262" y="422"/>
                  </a:lnTo>
                  <a:lnTo>
                    <a:pt x="270" y="403"/>
                  </a:lnTo>
                  <a:lnTo>
                    <a:pt x="272" y="380"/>
                  </a:lnTo>
                  <a:lnTo>
                    <a:pt x="270" y="362"/>
                  </a:lnTo>
                  <a:lnTo>
                    <a:pt x="266" y="346"/>
                  </a:lnTo>
                  <a:lnTo>
                    <a:pt x="257" y="331"/>
                  </a:lnTo>
                  <a:lnTo>
                    <a:pt x="246" y="318"/>
                  </a:lnTo>
                  <a:lnTo>
                    <a:pt x="232" y="306"/>
                  </a:lnTo>
                  <a:lnTo>
                    <a:pt x="212" y="292"/>
                  </a:lnTo>
                  <a:lnTo>
                    <a:pt x="188" y="279"/>
                  </a:lnTo>
                  <a:lnTo>
                    <a:pt x="164" y="268"/>
                  </a:lnTo>
                  <a:lnTo>
                    <a:pt x="139" y="256"/>
                  </a:lnTo>
                  <a:lnTo>
                    <a:pt x="115" y="246"/>
                  </a:lnTo>
                  <a:lnTo>
                    <a:pt x="90" y="234"/>
                  </a:lnTo>
                  <a:lnTo>
                    <a:pt x="66" y="219"/>
                  </a:lnTo>
                  <a:lnTo>
                    <a:pt x="49" y="204"/>
                  </a:lnTo>
                  <a:lnTo>
                    <a:pt x="34" y="187"/>
                  </a:lnTo>
                  <a:lnTo>
                    <a:pt x="25" y="168"/>
                  </a:lnTo>
                  <a:lnTo>
                    <a:pt x="19" y="146"/>
                  </a:lnTo>
                  <a:lnTo>
                    <a:pt x="16" y="123"/>
                  </a:lnTo>
                  <a:lnTo>
                    <a:pt x="19" y="99"/>
                  </a:lnTo>
                  <a:lnTo>
                    <a:pt x="26" y="76"/>
                  </a:lnTo>
                  <a:lnTo>
                    <a:pt x="37" y="56"/>
                  </a:lnTo>
                  <a:lnTo>
                    <a:pt x="52" y="39"/>
                  </a:lnTo>
                  <a:lnTo>
                    <a:pt x="70" y="25"/>
                  </a:lnTo>
                  <a:lnTo>
                    <a:pt x="90" y="15"/>
                  </a:lnTo>
                  <a:lnTo>
                    <a:pt x="113" y="6"/>
                  </a:lnTo>
                  <a:lnTo>
                    <a:pt x="137" y="2"/>
                  </a:lnTo>
                  <a:lnTo>
                    <a:pt x="161"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1" name="Freeform 16"/>
            <p:cNvSpPr>
              <a:spLocks/>
            </p:cNvSpPr>
            <p:nvPr userDrawn="1"/>
          </p:nvSpPr>
          <p:spPr bwMode="auto">
            <a:xfrm>
              <a:off x="5430" y="4137"/>
              <a:ext cx="33" cy="63"/>
            </a:xfrm>
            <a:custGeom>
              <a:avLst/>
              <a:gdLst>
                <a:gd name="T0" fmla="*/ 0 w 266"/>
                <a:gd name="T1" fmla="*/ 0 h 501"/>
                <a:gd name="T2" fmla="*/ 0 w 266"/>
                <a:gd name="T3" fmla="*/ 0 h 501"/>
                <a:gd name="T4" fmla="*/ 0 w 266"/>
                <a:gd name="T5" fmla="*/ 0 h 501"/>
                <a:gd name="T6" fmla="*/ 0 w 266"/>
                <a:gd name="T7" fmla="*/ 0 h 501"/>
                <a:gd name="T8" fmla="*/ 0 w 266"/>
                <a:gd name="T9" fmla="*/ 0 h 501"/>
                <a:gd name="T10" fmla="*/ 0 w 266"/>
                <a:gd name="T11" fmla="*/ 0 h 501"/>
                <a:gd name="T12" fmla="*/ 0 w 266"/>
                <a:gd name="T13" fmla="*/ 0 h 501"/>
                <a:gd name="T14" fmla="*/ 0 w 266"/>
                <a:gd name="T15" fmla="*/ 0 h 501"/>
                <a:gd name="T16" fmla="*/ 0 w 266"/>
                <a:gd name="T17" fmla="*/ 0 h 501"/>
                <a:gd name="T18" fmla="*/ 0 w 266"/>
                <a:gd name="T19" fmla="*/ 0 h 501"/>
                <a:gd name="T20" fmla="*/ 0 w 266"/>
                <a:gd name="T21" fmla="*/ 0 h 501"/>
                <a:gd name="T22" fmla="*/ 0 w 266"/>
                <a:gd name="T23" fmla="*/ 0 h 501"/>
                <a:gd name="T24" fmla="*/ 0 w 266"/>
                <a:gd name="T25" fmla="*/ 0 h 50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6" h="501">
                  <a:moveTo>
                    <a:pt x="0" y="0"/>
                  </a:moveTo>
                  <a:lnTo>
                    <a:pt x="263" y="0"/>
                  </a:lnTo>
                  <a:lnTo>
                    <a:pt x="263" y="38"/>
                  </a:lnTo>
                  <a:lnTo>
                    <a:pt x="43" y="38"/>
                  </a:lnTo>
                  <a:lnTo>
                    <a:pt x="43" y="222"/>
                  </a:lnTo>
                  <a:lnTo>
                    <a:pt x="248" y="222"/>
                  </a:lnTo>
                  <a:lnTo>
                    <a:pt x="248" y="261"/>
                  </a:lnTo>
                  <a:lnTo>
                    <a:pt x="43" y="261"/>
                  </a:lnTo>
                  <a:lnTo>
                    <a:pt x="43" y="463"/>
                  </a:lnTo>
                  <a:lnTo>
                    <a:pt x="266" y="463"/>
                  </a:lnTo>
                  <a:lnTo>
                    <a:pt x="266" y="501"/>
                  </a:lnTo>
                  <a:lnTo>
                    <a:pt x="0" y="501"/>
                  </a:lnTo>
                  <a:lnTo>
                    <a:pt x="0" y="0"/>
                  </a:lnTo>
                  <a:close/>
                </a:path>
              </a:pathLst>
            </a:custGeom>
            <a:solidFill>
              <a:srgbClr val="68B153"/>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2" name="Freeform 17"/>
            <p:cNvSpPr>
              <a:spLocks/>
            </p:cNvSpPr>
            <p:nvPr userDrawn="1"/>
          </p:nvSpPr>
          <p:spPr bwMode="auto">
            <a:xfrm>
              <a:off x="5361" y="3893"/>
              <a:ext cx="44" cy="74"/>
            </a:xfrm>
            <a:custGeom>
              <a:avLst/>
              <a:gdLst>
                <a:gd name="T0" fmla="*/ 0 w 351"/>
                <a:gd name="T1" fmla="*/ 0 h 584"/>
                <a:gd name="T2" fmla="*/ 0 w 351"/>
                <a:gd name="T3" fmla="*/ 0 h 584"/>
                <a:gd name="T4" fmla="*/ 0 w 351"/>
                <a:gd name="T5" fmla="*/ 0 h 584"/>
                <a:gd name="T6" fmla="*/ 0 w 351"/>
                <a:gd name="T7" fmla="*/ 0 h 584"/>
                <a:gd name="T8" fmla="*/ 0 w 351"/>
                <a:gd name="T9" fmla="*/ 0 h 584"/>
                <a:gd name="T10" fmla="*/ 0 w 351"/>
                <a:gd name="T11" fmla="*/ 0 h 584"/>
                <a:gd name="T12" fmla="*/ 0 w 351"/>
                <a:gd name="T13" fmla="*/ 0 h 584"/>
                <a:gd name="T14" fmla="*/ 0 w 351"/>
                <a:gd name="T15" fmla="*/ 0 h 584"/>
                <a:gd name="T16" fmla="*/ 0 w 351"/>
                <a:gd name="T17" fmla="*/ 0 h 584"/>
                <a:gd name="T18" fmla="*/ 0 w 351"/>
                <a:gd name="T19" fmla="*/ 0 h 584"/>
                <a:gd name="T20" fmla="*/ 0 w 351"/>
                <a:gd name="T21" fmla="*/ 0 h 584"/>
                <a:gd name="T22" fmla="*/ 0 w 351"/>
                <a:gd name="T23" fmla="*/ 0 h 584"/>
                <a:gd name="T24" fmla="*/ 0 w 351"/>
                <a:gd name="T25" fmla="*/ 0 h 584"/>
                <a:gd name="T26" fmla="*/ 0 w 351"/>
                <a:gd name="T27" fmla="*/ 0 h 584"/>
                <a:gd name="T28" fmla="*/ 0 w 351"/>
                <a:gd name="T29" fmla="*/ 0 h 584"/>
                <a:gd name="T30" fmla="*/ 0 w 351"/>
                <a:gd name="T31" fmla="*/ 0 h 584"/>
                <a:gd name="T32" fmla="*/ 0 w 351"/>
                <a:gd name="T33" fmla="*/ 0 h 584"/>
                <a:gd name="T34" fmla="*/ 0 w 351"/>
                <a:gd name="T35" fmla="*/ 0 h 584"/>
                <a:gd name="T36" fmla="*/ 0 w 351"/>
                <a:gd name="T37" fmla="*/ 0 h 584"/>
                <a:gd name="T38" fmla="*/ 0 w 351"/>
                <a:gd name="T39" fmla="*/ 0 h 584"/>
                <a:gd name="T40" fmla="*/ 0 w 351"/>
                <a:gd name="T41" fmla="*/ 0 h 584"/>
                <a:gd name="T42" fmla="*/ 0 w 351"/>
                <a:gd name="T43" fmla="*/ 0 h 584"/>
                <a:gd name="T44" fmla="*/ 0 w 351"/>
                <a:gd name="T45" fmla="*/ 0 h 584"/>
                <a:gd name="T46" fmla="*/ 0 w 351"/>
                <a:gd name="T47" fmla="*/ 0 h 584"/>
                <a:gd name="T48" fmla="*/ 0 w 351"/>
                <a:gd name="T49" fmla="*/ 0 h 584"/>
                <a:gd name="T50" fmla="*/ 0 w 351"/>
                <a:gd name="T51" fmla="*/ 0 h 584"/>
                <a:gd name="T52" fmla="*/ 0 w 351"/>
                <a:gd name="T53" fmla="*/ 0 h 584"/>
                <a:gd name="T54" fmla="*/ 0 w 351"/>
                <a:gd name="T55" fmla="*/ 0 h 584"/>
                <a:gd name="T56" fmla="*/ 0 w 351"/>
                <a:gd name="T57" fmla="*/ 0 h 584"/>
                <a:gd name="T58" fmla="*/ 0 w 351"/>
                <a:gd name="T59" fmla="*/ 0 h 584"/>
                <a:gd name="T60" fmla="*/ 0 w 351"/>
                <a:gd name="T61" fmla="*/ 0 h 584"/>
                <a:gd name="T62" fmla="*/ 0 w 351"/>
                <a:gd name="T63" fmla="*/ 0 h 584"/>
                <a:gd name="T64" fmla="*/ 0 w 351"/>
                <a:gd name="T65" fmla="*/ 0 h 584"/>
                <a:gd name="T66" fmla="*/ 0 w 351"/>
                <a:gd name="T67" fmla="*/ 0 h 584"/>
                <a:gd name="T68" fmla="*/ 0 w 351"/>
                <a:gd name="T69" fmla="*/ 0 h 584"/>
                <a:gd name="T70" fmla="*/ 0 w 351"/>
                <a:gd name="T71" fmla="*/ 0 h 584"/>
                <a:gd name="T72" fmla="*/ 0 w 351"/>
                <a:gd name="T73" fmla="*/ 0 h 584"/>
                <a:gd name="T74" fmla="*/ 0 w 351"/>
                <a:gd name="T75" fmla="*/ 0 h 584"/>
                <a:gd name="T76" fmla="*/ 0 w 351"/>
                <a:gd name="T77" fmla="*/ 0 h 584"/>
                <a:gd name="T78" fmla="*/ 0 w 351"/>
                <a:gd name="T79" fmla="*/ 0 h 584"/>
                <a:gd name="T80" fmla="*/ 0 w 351"/>
                <a:gd name="T81" fmla="*/ 0 h 584"/>
                <a:gd name="T82" fmla="*/ 0 w 351"/>
                <a:gd name="T83" fmla="*/ 0 h 584"/>
                <a:gd name="T84" fmla="*/ 0 w 351"/>
                <a:gd name="T85" fmla="*/ 0 h 584"/>
                <a:gd name="T86" fmla="*/ 0 w 351"/>
                <a:gd name="T87" fmla="*/ 0 h 584"/>
                <a:gd name="T88" fmla="*/ 0 w 351"/>
                <a:gd name="T89" fmla="*/ 0 h 584"/>
                <a:gd name="T90" fmla="*/ 0 w 351"/>
                <a:gd name="T91" fmla="*/ 0 h 584"/>
                <a:gd name="T92" fmla="*/ 0 w 351"/>
                <a:gd name="T93" fmla="*/ 0 h 584"/>
                <a:gd name="T94" fmla="*/ 0 w 351"/>
                <a:gd name="T95" fmla="*/ 0 h 584"/>
                <a:gd name="T96" fmla="*/ 0 w 351"/>
                <a:gd name="T97" fmla="*/ 0 h 584"/>
                <a:gd name="T98" fmla="*/ 0 w 351"/>
                <a:gd name="T99" fmla="*/ 0 h 584"/>
                <a:gd name="T100" fmla="*/ 0 w 351"/>
                <a:gd name="T101" fmla="*/ 0 h 584"/>
                <a:gd name="T102" fmla="*/ 0 w 351"/>
                <a:gd name="T103" fmla="*/ 0 h 584"/>
                <a:gd name="T104" fmla="*/ 0 w 351"/>
                <a:gd name="T105" fmla="*/ 0 h 584"/>
                <a:gd name="T106" fmla="*/ 0 w 351"/>
                <a:gd name="T107" fmla="*/ 0 h 584"/>
                <a:gd name="T108" fmla="*/ 0 w 351"/>
                <a:gd name="T109" fmla="*/ 0 h 584"/>
                <a:gd name="T110" fmla="*/ 0 w 351"/>
                <a:gd name="T111" fmla="*/ 0 h 584"/>
                <a:gd name="T112" fmla="*/ 0 w 351"/>
                <a:gd name="T113" fmla="*/ 0 h 584"/>
                <a:gd name="T114" fmla="*/ 0 w 351"/>
                <a:gd name="T115" fmla="*/ 0 h 584"/>
                <a:gd name="T116" fmla="*/ 0 w 351"/>
                <a:gd name="T117" fmla="*/ 0 h 584"/>
                <a:gd name="T118" fmla="*/ 0 w 351"/>
                <a:gd name="T119" fmla="*/ 0 h 584"/>
                <a:gd name="T120" fmla="*/ 0 w 351"/>
                <a:gd name="T121" fmla="*/ 0 h 584"/>
                <a:gd name="T122" fmla="*/ 0 w 351"/>
                <a:gd name="T123" fmla="*/ 0 h 5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51" h="584">
                  <a:moveTo>
                    <a:pt x="216" y="0"/>
                  </a:moveTo>
                  <a:lnTo>
                    <a:pt x="221" y="26"/>
                  </a:lnTo>
                  <a:lnTo>
                    <a:pt x="226" y="54"/>
                  </a:lnTo>
                  <a:lnTo>
                    <a:pt x="231" y="86"/>
                  </a:lnTo>
                  <a:lnTo>
                    <a:pt x="238" y="120"/>
                  </a:lnTo>
                  <a:lnTo>
                    <a:pt x="242" y="157"/>
                  </a:lnTo>
                  <a:lnTo>
                    <a:pt x="277" y="123"/>
                  </a:lnTo>
                  <a:lnTo>
                    <a:pt x="309" y="91"/>
                  </a:lnTo>
                  <a:lnTo>
                    <a:pt x="338" y="59"/>
                  </a:lnTo>
                  <a:lnTo>
                    <a:pt x="342" y="93"/>
                  </a:lnTo>
                  <a:lnTo>
                    <a:pt x="344" y="123"/>
                  </a:lnTo>
                  <a:lnTo>
                    <a:pt x="346" y="150"/>
                  </a:lnTo>
                  <a:lnTo>
                    <a:pt x="349" y="175"/>
                  </a:lnTo>
                  <a:lnTo>
                    <a:pt x="349" y="200"/>
                  </a:lnTo>
                  <a:lnTo>
                    <a:pt x="350" y="226"/>
                  </a:lnTo>
                  <a:lnTo>
                    <a:pt x="351" y="255"/>
                  </a:lnTo>
                  <a:lnTo>
                    <a:pt x="342" y="265"/>
                  </a:lnTo>
                  <a:lnTo>
                    <a:pt x="329" y="276"/>
                  </a:lnTo>
                  <a:lnTo>
                    <a:pt x="310" y="291"/>
                  </a:lnTo>
                  <a:lnTo>
                    <a:pt x="287" y="307"/>
                  </a:lnTo>
                  <a:lnTo>
                    <a:pt x="259" y="326"/>
                  </a:lnTo>
                  <a:lnTo>
                    <a:pt x="261" y="372"/>
                  </a:lnTo>
                  <a:lnTo>
                    <a:pt x="262" y="414"/>
                  </a:lnTo>
                  <a:lnTo>
                    <a:pt x="262" y="455"/>
                  </a:lnTo>
                  <a:lnTo>
                    <a:pt x="258" y="494"/>
                  </a:lnTo>
                  <a:lnTo>
                    <a:pt x="241" y="511"/>
                  </a:lnTo>
                  <a:lnTo>
                    <a:pt x="221" y="527"/>
                  </a:lnTo>
                  <a:lnTo>
                    <a:pt x="201" y="542"/>
                  </a:lnTo>
                  <a:lnTo>
                    <a:pt x="183" y="554"/>
                  </a:lnTo>
                  <a:lnTo>
                    <a:pt x="165" y="565"/>
                  </a:lnTo>
                  <a:lnTo>
                    <a:pt x="149" y="574"/>
                  </a:lnTo>
                  <a:lnTo>
                    <a:pt x="138" y="580"/>
                  </a:lnTo>
                  <a:lnTo>
                    <a:pt x="132" y="584"/>
                  </a:lnTo>
                  <a:lnTo>
                    <a:pt x="133" y="532"/>
                  </a:lnTo>
                  <a:lnTo>
                    <a:pt x="132" y="476"/>
                  </a:lnTo>
                  <a:lnTo>
                    <a:pt x="131" y="417"/>
                  </a:lnTo>
                  <a:lnTo>
                    <a:pt x="110" y="431"/>
                  </a:lnTo>
                  <a:lnTo>
                    <a:pt x="89" y="444"/>
                  </a:lnTo>
                  <a:lnTo>
                    <a:pt x="70" y="457"/>
                  </a:lnTo>
                  <a:lnTo>
                    <a:pt x="54" y="467"/>
                  </a:lnTo>
                  <a:lnTo>
                    <a:pt x="38" y="477"/>
                  </a:lnTo>
                  <a:lnTo>
                    <a:pt x="27" y="485"/>
                  </a:lnTo>
                  <a:lnTo>
                    <a:pt x="17" y="491"/>
                  </a:lnTo>
                  <a:lnTo>
                    <a:pt x="12" y="494"/>
                  </a:lnTo>
                  <a:lnTo>
                    <a:pt x="10" y="461"/>
                  </a:lnTo>
                  <a:lnTo>
                    <a:pt x="8" y="431"/>
                  </a:lnTo>
                  <a:lnTo>
                    <a:pt x="5" y="401"/>
                  </a:lnTo>
                  <a:lnTo>
                    <a:pt x="3" y="368"/>
                  </a:lnTo>
                  <a:lnTo>
                    <a:pt x="0" y="332"/>
                  </a:lnTo>
                  <a:lnTo>
                    <a:pt x="59" y="294"/>
                  </a:lnTo>
                  <a:lnTo>
                    <a:pt x="120" y="250"/>
                  </a:lnTo>
                  <a:lnTo>
                    <a:pt x="117" y="211"/>
                  </a:lnTo>
                  <a:lnTo>
                    <a:pt x="113" y="175"/>
                  </a:lnTo>
                  <a:lnTo>
                    <a:pt x="109" y="143"/>
                  </a:lnTo>
                  <a:lnTo>
                    <a:pt x="104" y="114"/>
                  </a:lnTo>
                  <a:lnTo>
                    <a:pt x="120" y="98"/>
                  </a:lnTo>
                  <a:lnTo>
                    <a:pt x="136" y="83"/>
                  </a:lnTo>
                  <a:lnTo>
                    <a:pt x="149" y="68"/>
                  </a:lnTo>
                  <a:lnTo>
                    <a:pt x="164" y="54"/>
                  </a:lnTo>
                  <a:lnTo>
                    <a:pt x="179" y="38"/>
                  </a:lnTo>
                  <a:lnTo>
                    <a:pt x="196" y="21"/>
                  </a:lnTo>
                  <a:lnTo>
                    <a:pt x="216" y="0"/>
                  </a:lnTo>
                  <a:close/>
                </a:path>
              </a:pathLst>
            </a:custGeom>
            <a:solidFill>
              <a:srgbClr val="FFFFFF"/>
            </a:solidFill>
            <a:ln w="0">
              <a:solidFill>
                <a:srgbClr val="FFFFFF"/>
              </a:solidFill>
              <a:prstDash val="solid"/>
              <a:round/>
              <a:headEnd/>
              <a:tailEnd/>
            </a:ln>
          </p:spPr>
          <p:txBody>
            <a:bodyPr/>
            <a:lstStyle/>
            <a:p>
              <a:endParaRPr lang="de-CH" dirty="0"/>
            </a:p>
          </p:txBody>
        </p:sp>
        <p:sp>
          <p:nvSpPr>
            <p:cNvPr id="23" name="Freeform 18"/>
            <p:cNvSpPr>
              <a:spLocks/>
            </p:cNvSpPr>
            <p:nvPr userDrawn="1"/>
          </p:nvSpPr>
          <p:spPr bwMode="auto">
            <a:xfrm>
              <a:off x="5126" y="4032"/>
              <a:ext cx="156" cy="76"/>
            </a:xfrm>
            <a:custGeom>
              <a:avLst/>
              <a:gdLst>
                <a:gd name="T0" fmla="*/ 0 w 1255"/>
                <a:gd name="T1" fmla="*/ 0 h 607"/>
                <a:gd name="T2" fmla="*/ 0 w 1255"/>
                <a:gd name="T3" fmla="*/ 0 h 607"/>
                <a:gd name="T4" fmla="*/ 0 w 1255"/>
                <a:gd name="T5" fmla="*/ 0 h 607"/>
                <a:gd name="T6" fmla="*/ 0 w 1255"/>
                <a:gd name="T7" fmla="*/ 0 h 607"/>
                <a:gd name="T8" fmla="*/ 0 w 1255"/>
                <a:gd name="T9" fmla="*/ 0 h 607"/>
                <a:gd name="T10" fmla="*/ 0 w 1255"/>
                <a:gd name="T11" fmla="*/ 0 h 607"/>
                <a:gd name="T12" fmla="*/ 0 w 1255"/>
                <a:gd name="T13" fmla="*/ 0 h 607"/>
                <a:gd name="T14" fmla="*/ 0 w 1255"/>
                <a:gd name="T15" fmla="*/ 0 h 607"/>
                <a:gd name="T16" fmla="*/ 0 w 1255"/>
                <a:gd name="T17" fmla="*/ 0 h 607"/>
                <a:gd name="T18" fmla="*/ 0 w 1255"/>
                <a:gd name="T19" fmla="*/ 0 h 607"/>
                <a:gd name="T20" fmla="*/ 0 w 1255"/>
                <a:gd name="T21" fmla="*/ 0 h 607"/>
                <a:gd name="T22" fmla="*/ 0 w 1255"/>
                <a:gd name="T23" fmla="*/ 0 h 607"/>
                <a:gd name="T24" fmla="*/ 0 w 1255"/>
                <a:gd name="T25" fmla="*/ 0 h 607"/>
                <a:gd name="T26" fmla="*/ 0 w 1255"/>
                <a:gd name="T27" fmla="*/ 0 h 607"/>
                <a:gd name="T28" fmla="*/ 0 w 1255"/>
                <a:gd name="T29" fmla="*/ 0 h 607"/>
                <a:gd name="T30" fmla="*/ 0 w 1255"/>
                <a:gd name="T31" fmla="*/ 0 h 607"/>
                <a:gd name="T32" fmla="*/ 0 w 1255"/>
                <a:gd name="T33" fmla="*/ 0 h 607"/>
                <a:gd name="T34" fmla="*/ 0 w 1255"/>
                <a:gd name="T35" fmla="*/ 0 h 607"/>
                <a:gd name="T36" fmla="*/ 0 w 1255"/>
                <a:gd name="T37" fmla="*/ 0 h 607"/>
                <a:gd name="T38" fmla="*/ 0 w 1255"/>
                <a:gd name="T39" fmla="*/ 0 h 607"/>
                <a:gd name="T40" fmla="*/ 0 w 1255"/>
                <a:gd name="T41" fmla="*/ 0 h 607"/>
                <a:gd name="T42" fmla="*/ 0 w 1255"/>
                <a:gd name="T43" fmla="*/ 0 h 607"/>
                <a:gd name="T44" fmla="*/ 0 w 1255"/>
                <a:gd name="T45" fmla="*/ 0 h 607"/>
                <a:gd name="T46" fmla="*/ 0 w 1255"/>
                <a:gd name="T47" fmla="*/ 0 h 607"/>
                <a:gd name="T48" fmla="*/ 0 w 1255"/>
                <a:gd name="T49" fmla="*/ 0 h 607"/>
                <a:gd name="T50" fmla="*/ 0 w 1255"/>
                <a:gd name="T51" fmla="*/ 0 h 607"/>
                <a:gd name="T52" fmla="*/ 0 w 1255"/>
                <a:gd name="T53" fmla="*/ 0 h 607"/>
                <a:gd name="T54" fmla="*/ 0 w 1255"/>
                <a:gd name="T55" fmla="*/ 0 h 607"/>
                <a:gd name="T56" fmla="*/ 0 w 1255"/>
                <a:gd name="T57" fmla="*/ 0 h 607"/>
                <a:gd name="T58" fmla="*/ 0 w 1255"/>
                <a:gd name="T59" fmla="*/ 0 h 607"/>
                <a:gd name="T60" fmla="*/ 0 w 1255"/>
                <a:gd name="T61" fmla="*/ 0 h 607"/>
                <a:gd name="T62" fmla="*/ 0 w 1255"/>
                <a:gd name="T63" fmla="*/ 0 h 607"/>
                <a:gd name="T64" fmla="*/ 0 w 1255"/>
                <a:gd name="T65" fmla="*/ 0 h 607"/>
                <a:gd name="T66" fmla="*/ 0 w 1255"/>
                <a:gd name="T67" fmla="*/ 0 h 607"/>
                <a:gd name="T68" fmla="*/ 0 w 1255"/>
                <a:gd name="T69" fmla="*/ 0 h 607"/>
                <a:gd name="T70" fmla="*/ 0 w 1255"/>
                <a:gd name="T71" fmla="*/ 0 h 607"/>
                <a:gd name="T72" fmla="*/ 0 w 1255"/>
                <a:gd name="T73" fmla="*/ 0 h 607"/>
                <a:gd name="T74" fmla="*/ 0 w 1255"/>
                <a:gd name="T75" fmla="*/ 0 h 607"/>
                <a:gd name="T76" fmla="*/ 0 w 1255"/>
                <a:gd name="T77" fmla="*/ 0 h 607"/>
                <a:gd name="T78" fmla="*/ 0 w 1255"/>
                <a:gd name="T79" fmla="*/ 0 h 607"/>
                <a:gd name="T80" fmla="*/ 0 w 1255"/>
                <a:gd name="T81" fmla="*/ 0 h 607"/>
                <a:gd name="T82" fmla="*/ 0 w 1255"/>
                <a:gd name="T83" fmla="*/ 0 h 607"/>
                <a:gd name="T84" fmla="*/ 0 w 1255"/>
                <a:gd name="T85" fmla="*/ 0 h 607"/>
                <a:gd name="T86" fmla="*/ 0 w 1255"/>
                <a:gd name="T87" fmla="*/ 0 h 607"/>
                <a:gd name="T88" fmla="*/ 0 w 1255"/>
                <a:gd name="T89" fmla="*/ 0 h 607"/>
                <a:gd name="T90" fmla="*/ 0 w 1255"/>
                <a:gd name="T91" fmla="*/ 0 h 607"/>
                <a:gd name="T92" fmla="*/ 0 w 1255"/>
                <a:gd name="T93" fmla="*/ 0 h 607"/>
                <a:gd name="T94" fmla="*/ 0 w 1255"/>
                <a:gd name="T95" fmla="*/ 0 h 607"/>
                <a:gd name="T96" fmla="*/ 0 w 1255"/>
                <a:gd name="T97" fmla="*/ 0 h 607"/>
                <a:gd name="T98" fmla="*/ 0 w 1255"/>
                <a:gd name="T99" fmla="*/ 0 h 607"/>
                <a:gd name="T100" fmla="*/ 0 w 1255"/>
                <a:gd name="T101" fmla="*/ 0 h 607"/>
                <a:gd name="T102" fmla="*/ 0 w 1255"/>
                <a:gd name="T103" fmla="*/ 0 h 607"/>
                <a:gd name="T104" fmla="*/ 0 w 1255"/>
                <a:gd name="T105" fmla="*/ 0 h 607"/>
                <a:gd name="T106" fmla="*/ 0 w 1255"/>
                <a:gd name="T107" fmla="*/ 0 h 607"/>
                <a:gd name="T108" fmla="*/ 0 w 1255"/>
                <a:gd name="T109" fmla="*/ 0 h 607"/>
                <a:gd name="T110" fmla="*/ 0 w 1255"/>
                <a:gd name="T111" fmla="*/ 0 h 607"/>
                <a:gd name="T112" fmla="*/ 0 w 1255"/>
                <a:gd name="T113" fmla="*/ 0 h 6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55" h="607">
                  <a:moveTo>
                    <a:pt x="200" y="0"/>
                  </a:moveTo>
                  <a:lnTo>
                    <a:pt x="226" y="61"/>
                  </a:lnTo>
                  <a:lnTo>
                    <a:pt x="257" y="117"/>
                  </a:lnTo>
                  <a:lnTo>
                    <a:pt x="290" y="171"/>
                  </a:lnTo>
                  <a:lnTo>
                    <a:pt x="326" y="221"/>
                  </a:lnTo>
                  <a:lnTo>
                    <a:pt x="367" y="266"/>
                  </a:lnTo>
                  <a:lnTo>
                    <a:pt x="409" y="309"/>
                  </a:lnTo>
                  <a:lnTo>
                    <a:pt x="456" y="347"/>
                  </a:lnTo>
                  <a:lnTo>
                    <a:pt x="505" y="384"/>
                  </a:lnTo>
                  <a:lnTo>
                    <a:pt x="556" y="416"/>
                  </a:lnTo>
                  <a:lnTo>
                    <a:pt x="610" y="444"/>
                  </a:lnTo>
                  <a:lnTo>
                    <a:pt x="667" y="470"/>
                  </a:lnTo>
                  <a:lnTo>
                    <a:pt x="726" y="492"/>
                  </a:lnTo>
                  <a:lnTo>
                    <a:pt x="786" y="511"/>
                  </a:lnTo>
                  <a:lnTo>
                    <a:pt x="849" y="527"/>
                  </a:lnTo>
                  <a:lnTo>
                    <a:pt x="914" y="539"/>
                  </a:lnTo>
                  <a:lnTo>
                    <a:pt x="979" y="549"/>
                  </a:lnTo>
                  <a:lnTo>
                    <a:pt x="1046" y="555"/>
                  </a:lnTo>
                  <a:lnTo>
                    <a:pt x="1115" y="559"/>
                  </a:lnTo>
                  <a:lnTo>
                    <a:pt x="1184" y="559"/>
                  </a:lnTo>
                  <a:lnTo>
                    <a:pt x="1255" y="557"/>
                  </a:lnTo>
                  <a:lnTo>
                    <a:pt x="1209" y="573"/>
                  </a:lnTo>
                  <a:lnTo>
                    <a:pt x="1160" y="585"/>
                  </a:lnTo>
                  <a:lnTo>
                    <a:pt x="1106" y="594"/>
                  </a:lnTo>
                  <a:lnTo>
                    <a:pt x="1048" y="601"/>
                  </a:lnTo>
                  <a:lnTo>
                    <a:pt x="988" y="605"/>
                  </a:lnTo>
                  <a:lnTo>
                    <a:pt x="926" y="607"/>
                  </a:lnTo>
                  <a:lnTo>
                    <a:pt x="862" y="606"/>
                  </a:lnTo>
                  <a:lnTo>
                    <a:pt x="796" y="603"/>
                  </a:lnTo>
                  <a:lnTo>
                    <a:pt x="731" y="598"/>
                  </a:lnTo>
                  <a:lnTo>
                    <a:pt x="664" y="590"/>
                  </a:lnTo>
                  <a:lnTo>
                    <a:pt x="599" y="581"/>
                  </a:lnTo>
                  <a:lnTo>
                    <a:pt x="534" y="570"/>
                  </a:lnTo>
                  <a:lnTo>
                    <a:pt x="470" y="556"/>
                  </a:lnTo>
                  <a:lnTo>
                    <a:pt x="410" y="541"/>
                  </a:lnTo>
                  <a:lnTo>
                    <a:pt x="352" y="525"/>
                  </a:lnTo>
                  <a:lnTo>
                    <a:pt x="297" y="507"/>
                  </a:lnTo>
                  <a:lnTo>
                    <a:pt x="245" y="488"/>
                  </a:lnTo>
                  <a:lnTo>
                    <a:pt x="198" y="468"/>
                  </a:lnTo>
                  <a:lnTo>
                    <a:pt x="162" y="449"/>
                  </a:lnTo>
                  <a:lnTo>
                    <a:pt x="129" y="428"/>
                  </a:lnTo>
                  <a:lnTo>
                    <a:pt x="99" y="407"/>
                  </a:lnTo>
                  <a:lnTo>
                    <a:pt x="73" y="384"/>
                  </a:lnTo>
                  <a:lnTo>
                    <a:pt x="50" y="360"/>
                  </a:lnTo>
                  <a:lnTo>
                    <a:pt x="31" y="335"/>
                  </a:lnTo>
                  <a:lnTo>
                    <a:pt x="17" y="309"/>
                  </a:lnTo>
                  <a:lnTo>
                    <a:pt x="6" y="283"/>
                  </a:lnTo>
                  <a:lnTo>
                    <a:pt x="1" y="255"/>
                  </a:lnTo>
                  <a:lnTo>
                    <a:pt x="0" y="228"/>
                  </a:lnTo>
                  <a:lnTo>
                    <a:pt x="5" y="199"/>
                  </a:lnTo>
                  <a:lnTo>
                    <a:pt x="15" y="171"/>
                  </a:lnTo>
                  <a:lnTo>
                    <a:pt x="30" y="142"/>
                  </a:lnTo>
                  <a:lnTo>
                    <a:pt x="52" y="113"/>
                  </a:lnTo>
                  <a:lnTo>
                    <a:pt x="79" y="85"/>
                  </a:lnTo>
                  <a:lnTo>
                    <a:pt x="113" y="56"/>
                  </a:lnTo>
                  <a:lnTo>
                    <a:pt x="154" y="28"/>
                  </a:lnTo>
                  <a:lnTo>
                    <a:pt x="200"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sp>
          <p:nvSpPr>
            <p:cNvPr id="24" name="Freeform 19"/>
            <p:cNvSpPr>
              <a:spLocks/>
            </p:cNvSpPr>
            <p:nvPr userDrawn="1"/>
          </p:nvSpPr>
          <p:spPr bwMode="auto">
            <a:xfrm>
              <a:off x="5338" y="3857"/>
              <a:ext cx="67" cy="149"/>
            </a:xfrm>
            <a:custGeom>
              <a:avLst/>
              <a:gdLst>
                <a:gd name="T0" fmla="*/ 0 w 533"/>
                <a:gd name="T1" fmla="*/ 0 h 1192"/>
                <a:gd name="T2" fmla="*/ 0 w 533"/>
                <a:gd name="T3" fmla="*/ 0 h 1192"/>
                <a:gd name="T4" fmla="*/ 0 w 533"/>
                <a:gd name="T5" fmla="*/ 0 h 1192"/>
                <a:gd name="T6" fmla="*/ 0 w 533"/>
                <a:gd name="T7" fmla="*/ 0 h 1192"/>
                <a:gd name="T8" fmla="*/ 0 w 533"/>
                <a:gd name="T9" fmla="*/ 0 h 1192"/>
                <a:gd name="T10" fmla="*/ 0 w 533"/>
                <a:gd name="T11" fmla="*/ 0 h 1192"/>
                <a:gd name="T12" fmla="*/ 0 w 533"/>
                <a:gd name="T13" fmla="*/ 0 h 1192"/>
                <a:gd name="T14" fmla="*/ 0 w 533"/>
                <a:gd name="T15" fmla="*/ 0 h 1192"/>
                <a:gd name="T16" fmla="*/ 0 w 533"/>
                <a:gd name="T17" fmla="*/ 0 h 1192"/>
                <a:gd name="T18" fmla="*/ 0 w 533"/>
                <a:gd name="T19" fmla="*/ 0 h 1192"/>
                <a:gd name="T20" fmla="*/ 0 w 533"/>
                <a:gd name="T21" fmla="*/ 0 h 1192"/>
                <a:gd name="T22" fmla="*/ 0 w 533"/>
                <a:gd name="T23" fmla="*/ 0 h 1192"/>
                <a:gd name="T24" fmla="*/ 0 w 533"/>
                <a:gd name="T25" fmla="*/ 0 h 1192"/>
                <a:gd name="T26" fmla="*/ 0 w 533"/>
                <a:gd name="T27" fmla="*/ 0 h 1192"/>
                <a:gd name="T28" fmla="*/ 0 w 533"/>
                <a:gd name="T29" fmla="*/ 0 h 1192"/>
                <a:gd name="T30" fmla="*/ 0 w 533"/>
                <a:gd name="T31" fmla="*/ 0 h 1192"/>
                <a:gd name="T32" fmla="*/ 0 w 533"/>
                <a:gd name="T33" fmla="*/ 0 h 1192"/>
                <a:gd name="T34" fmla="*/ 0 w 533"/>
                <a:gd name="T35" fmla="*/ 0 h 1192"/>
                <a:gd name="T36" fmla="*/ 0 w 533"/>
                <a:gd name="T37" fmla="*/ 0 h 1192"/>
                <a:gd name="T38" fmla="*/ 0 w 533"/>
                <a:gd name="T39" fmla="*/ 0 h 1192"/>
                <a:gd name="T40" fmla="*/ 0 w 533"/>
                <a:gd name="T41" fmla="*/ 0 h 1192"/>
                <a:gd name="T42" fmla="*/ 0 w 533"/>
                <a:gd name="T43" fmla="*/ 0 h 1192"/>
                <a:gd name="T44" fmla="*/ 0 w 533"/>
                <a:gd name="T45" fmla="*/ 0 h 1192"/>
                <a:gd name="T46" fmla="*/ 0 w 533"/>
                <a:gd name="T47" fmla="*/ 0 h 1192"/>
                <a:gd name="T48" fmla="*/ 0 w 533"/>
                <a:gd name="T49" fmla="*/ 0 h 1192"/>
                <a:gd name="T50" fmla="*/ 0 w 533"/>
                <a:gd name="T51" fmla="*/ 0 h 1192"/>
                <a:gd name="T52" fmla="*/ 0 w 533"/>
                <a:gd name="T53" fmla="*/ 0 h 1192"/>
                <a:gd name="T54" fmla="*/ 0 w 533"/>
                <a:gd name="T55" fmla="*/ 0 h 1192"/>
                <a:gd name="T56" fmla="*/ 0 w 533"/>
                <a:gd name="T57" fmla="*/ 0 h 1192"/>
                <a:gd name="T58" fmla="*/ 0 w 533"/>
                <a:gd name="T59" fmla="*/ 0 h 1192"/>
                <a:gd name="T60" fmla="*/ 0 w 533"/>
                <a:gd name="T61" fmla="*/ 0 h 1192"/>
                <a:gd name="T62" fmla="*/ 0 w 533"/>
                <a:gd name="T63" fmla="*/ 0 h 1192"/>
                <a:gd name="T64" fmla="*/ 0 w 533"/>
                <a:gd name="T65" fmla="*/ 0 h 1192"/>
                <a:gd name="T66" fmla="*/ 0 w 533"/>
                <a:gd name="T67" fmla="*/ 0 h 1192"/>
                <a:gd name="T68" fmla="*/ 0 w 533"/>
                <a:gd name="T69" fmla="*/ 0 h 1192"/>
                <a:gd name="T70" fmla="*/ 0 w 533"/>
                <a:gd name="T71" fmla="*/ 0 h 1192"/>
                <a:gd name="T72" fmla="*/ 0 w 533"/>
                <a:gd name="T73" fmla="*/ 0 h 1192"/>
                <a:gd name="T74" fmla="*/ 0 w 533"/>
                <a:gd name="T75" fmla="*/ 0 h 1192"/>
                <a:gd name="T76" fmla="*/ 0 w 533"/>
                <a:gd name="T77" fmla="*/ 0 h 1192"/>
                <a:gd name="T78" fmla="*/ 0 w 533"/>
                <a:gd name="T79" fmla="*/ 0 h 1192"/>
                <a:gd name="T80" fmla="*/ 0 w 533"/>
                <a:gd name="T81" fmla="*/ 0 h 1192"/>
                <a:gd name="T82" fmla="*/ 0 w 533"/>
                <a:gd name="T83" fmla="*/ 0 h 1192"/>
                <a:gd name="T84" fmla="*/ 0 w 533"/>
                <a:gd name="T85" fmla="*/ 0 h 1192"/>
                <a:gd name="T86" fmla="*/ 0 w 533"/>
                <a:gd name="T87" fmla="*/ 0 h 1192"/>
                <a:gd name="T88" fmla="*/ 0 w 533"/>
                <a:gd name="T89" fmla="*/ 0 h 1192"/>
                <a:gd name="T90" fmla="*/ 0 w 533"/>
                <a:gd name="T91" fmla="*/ 0 h 1192"/>
                <a:gd name="T92" fmla="*/ 0 w 533"/>
                <a:gd name="T93" fmla="*/ 0 h 1192"/>
                <a:gd name="T94" fmla="*/ 0 w 533"/>
                <a:gd name="T95" fmla="*/ 0 h 1192"/>
                <a:gd name="T96" fmla="*/ 0 w 533"/>
                <a:gd name="T97" fmla="*/ 0 h 1192"/>
                <a:gd name="T98" fmla="*/ 0 w 533"/>
                <a:gd name="T99" fmla="*/ 0 h 1192"/>
                <a:gd name="T100" fmla="*/ 0 w 533"/>
                <a:gd name="T101" fmla="*/ 0 h 1192"/>
                <a:gd name="T102" fmla="*/ 0 w 533"/>
                <a:gd name="T103" fmla="*/ 0 h 1192"/>
                <a:gd name="T104" fmla="*/ 0 w 533"/>
                <a:gd name="T105" fmla="*/ 0 h 1192"/>
                <a:gd name="T106" fmla="*/ 0 w 533"/>
                <a:gd name="T107" fmla="*/ 0 h 1192"/>
                <a:gd name="T108" fmla="*/ 0 w 533"/>
                <a:gd name="T109" fmla="*/ 0 h 1192"/>
                <a:gd name="T110" fmla="*/ 0 w 533"/>
                <a:gd name="T111" fmla="*/ 0 h 1192"/>
                <a:gd name="T112" fmla="*/ 0 w 533"/>
                <a:gd name="T113" fmla="*/ 0 h 1192"/>
                <a:gd name="T114" fmla="*/ 0 w 533"/>
                <a:gd name="T115" fmla="*/ 0 h 1192"/>
                <a:gd name="T116" fmla="*/ 0 w 533"/>
                <a:gd name="T117" fmla="*/ 0 h 1192"/>
                <a:gd name="T118" fmla="*/ 0 w 533"/>
                <a:gd name="T119" fmla="*/ 0 h 11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33" h="1192">
                  <a:moveTo>
                    <a:pt x="443" y="0"/>
                  </a:moveTo>
                  <a:lnTo>
                    <a:pt x="450" y="19"/>
                  </a:lnTo>
                  <a:lnTo>
                    <a:pt x="451" y="21"/>
                  </a:lnTo>
                  <a:lnTo>
                    <a:pt x="454" y="30"/>
                  </a:lnTo>
                  <a:lnTo>
                    <a:pt x="458" y="44"/>
                  </a:lnTo>
                  <a:lnTo>
                    <a:pt x="464" y="63"/>
                  </a:lnTo>
                  <a:lnTo>
                    <a:pt x="470" y="86"/>
                  </a:lnTo>
                  <a:lnTo>
                    <a:pt x="478" y="114"/>
                  </a:lnTo>
                  <a:lnTo>
                    <a:pt x="485" y="147"/>
                  </a:lnTo>
                  <a:lnTo>
                    <a:pt x="493" y="183"/>
                  </a:lnTo>
                  <a:lnTo>
                    <a:pt x="502" y="222"/>
                  </a:lnTo>
                  <a:lnTo>
                    <a:pt x="509" y="266"/>
                  </a:lnTo>
                  <a:lnTo>
                    <a:pt x="516" y="313"/>
                  </a:lnTo>
                  <a:lnTo>
                    <a:pt x="522" y="361"/>
                  </a:lnTo>
                  <a:lnTo>
                    <a:pt x="491" y="394"/>
                  </a:lnTo>
                  <a:lnTo>
                    <a:pt x="457" y="427"/>
                  </a:lnTo>
                  <a:lnTo>
                    <a:pt x="421" y="460"/>
                  </a:lnTo>
                  <a:lnTo>
                    <a:pt x="414" y="414"/>
                  </a:lnTo>
                  <a:lnTo>
                    <a:pt x="407" y="373"/>
                  </a:lnTo>
                  <a:lnTo>
                    <a:pt x="401" y="335"/>
                  </a:lnTo>
                  <a:lnTo>
                    <a:pt x="395" y="303"/>
                  </a:lnTo>
                  <a:lnTo>
                    <a:pt x="377" y="323"/>
                  </a:lnTo>
                  <a:lnTo>
                    <a:pt x="361" y="340"/>
                  </a:lnTo>
                  <a:lnTo>
                    <a:pt x="347" y="354"/>
                  </a:lnTo>
                  <a:lnTo>
                    <a:pt x="334" y="368"/>
                  </a:lnTo>
                  <a:lnTo>
                    <a:pt x="321" y="381"/>
                  </a:lnTo>
                  <a:lnTo>
                    <a:pt x="306" y="395"/>
                  </a:lnTo>
                  <a:lnTo>
                    <a:pt x="292" y="410"/>
                  </a:lnTo>
                  <a:lnTo>
                    <a:pt x="298" y="452"/>
                  </a:lnTo>
                  <a:lnTo>
                    <a:pt x="303" y="498"/>
                  </a:lnTo>
                  <a:lnTo>
                    <a:pt x="308" y="549"/>
                  </a:lnTo>
                  <a:lnTo>
                    <a:pt x="268" y="579"/>
                  </a:lnTo>
                  <a:lnTo>
                    <a:pt x="229" y="607"/>
                  </a:lnTo>
                  <a:lnTo>
                    <a:pt x="191" y="632"/>
                  </a:lnTo>
                  <a:lnTo>
                    <a:pt x="193" y="660"/>
                  </a:lnTo>
                  <a:lnTo>
                    <a:pt x="195" y="684"/>
                  </a:lnTo>
                  <a:lnTo>
                    <a:pt x="196" y="705"/>
                  </a:lnTo>
                  <a:lnTo>
                    <a:pt x="198" y="725"/>
                  </a:lnTo>
                  <a:lnTo>
                    <a:pt x="199" y="748"/>
                  </a:lnTo>
                  <a:lnTo>
                    <a:pt x="202" y="772"/>
                  </a:lnTo>
                  <a:lnTo>
                    <a:pt x="208" y="769"/>
                  </a:lnTo>
                  <a:lnTo>
                    <a:pt x="218" y="762"/>
                  </a:lnTo>
                  <a:lnTo>
                    <a:pt x="233" y="753"/>
                  </a:lnTo>
                  <a:lnTo>
                    <a:pt x="250" y="741"/>
                  </a:lnTo>
                  <a:lnTo>
                    <a:pt x="271" y="729"/>
                  </a:lnTo>
                  <a:lnTo>
                    <a:pt x="294" y="713"/>
                  </a:lnTo>
                  <a:lnTo>
                    <a:pt x="319" y="698"/>
                  </a:lnTo>
                  <a:lnTo>
                    <a:pt x="321" y="757"/>
                  </a:lnTo>
                  <a:lnTo>
                    <a:pt x="321" y="814"/>
                  </a:lnTo>
                  <a:lnTo>
                    <a:pt x="321" y="866"/>
                  </a:lnTo>
                  <a:lnTo>
                    <a:pt x="327" y="862"/>
                  </a:lnTo>
                  <a:lnTo>
                    <a:pt x="338" y="857"/>
                  </a:lnTo>
                  <a:lnTo>
                    <a:pt x="350" y="848"/>
                  </a:lnTo>
                  <a:lnTo>
                    <a:pt x="366" y="839"/>
                  </a:lnTo>
                  <a:lnTo>
                    <a:pt x="382" y="826"/>
                  </a:lnTo>
                  <a:lnTo>
                    <a:pt x="400" y="813"/>
                  </a:lnTo>
                  <a:lnTo>
                    <a:pt x="417" y="798"/>
                  </a:lnTo>
                  <a:lnTo>
                    <a:pt x="434" y="782"/>
                  </a:lnTo>
                  <a:lnTo>
                    <a:pt x="437" y="744"/>
                  </a:lnTo>
                  <a:lnTo>
                    <a:pt x="438" y="704"/>
                  </a:lnTo>
                  <a:lnTo>
                    <a:pt x="437" y="662"/>
                  </a:lnTo>
                  <a:lnTo>
                    <a:pt x="435" y="619"/>
                  </a:lnTo>
                  <a:lnTo>
                    <a:pt x="458" y="603"/>
                  </a:lnTo>
                  <a:lnTo>
                    <a:pt x="478" y="589"/>
                  </a:lnTo>
                  <a:lnTo>
                    <a:pt x="496" y="574"/>
                  </a:lnTo>
                  <a:lnTo>
                    <a:pt x="512" y="562"/>
                  </a:lnTo>
                  <a:lnTo>
                    <a:pt x="523" y="551"/>
                  </a:lnTo>
                  <a:lnTo>
                    <a:pt x="533" y="543"/>
                  </a:lnTo>
                  <a:lnTo>
                    <a:pt x="533" y="553"/>
                  </a:lnTo>
                  <a:lnTo>
                    <a:pt x="531" y="623"/>
                  </a:lnTo>
                  <a:lnTo>
                    <a:pt x="526" y="695"/>
                  </a:lnTo>
                  <a:lnTo>
                    <a:pt x="518" y="767"/>
                  </a:lnTo>
                  <a:lnTo>
                    <a:pt x="505" y="841"/>
                  </a:lnTo>
                  <a:lnTo>
                    <a:pt x="505" y="842"/>
                  </a:lnTo>
                  <a:lnTo>
                    <a:pt x="492" y="885"/>
                  </a:lnTo>
                  <a:lnTo>
                    <a:pt x="478" y="923"/>
                  </a:lnTo>
                  <a:lnTo>
                    <a:pt x="462" y="955"/>
                  </a:lnTo>
                  <a:lnTo>
                    <a:pt x="444" y="984"/>
                  </a:lnTo>
                  <a:lnTo>
                    <a:pt x="425" y="1009"/>
                  </a:lnTo>
                  <a:lnTo>
                    <a:pt x="404" y="1031"/>
                  </a:lnTo>
                  <a:lnTo>
                    <a:pt x="377" y="1055"/>
                  </a:lnTo>
                  <a:lnTo>
                    <a:pt x="347" y="1077"/>
                  </a:lnTo>
                  <a:lnTo>
                    <a:pt x="314" y="1096"/>
                  </a:lnTo>
                  <a:lnTo>
                    <a:pt x="277" y="1117"/>
                  </a:lnTo>
                  <a:lnTo>
                    <a:pt x="239" y="1140"/>
                  </a:lnTo>
                  <a:lnTo>
                    <a:pt x="189" y="1167"/>
                  </a:lnTo>
                  <a:lnTo>
                    <a:pt x="141" y="1192"/>
                  </a:lnTo>
                  <a:lnTo>
                    <a:pt x="151" y="1136"/>
                  </a:lnTo>
                  <a:lnTo>
                    <a:pt x="156" y="1079"/>
                  </a:lnTo>
                  <a:lnTo>
                    <a:pt x="158" y="1021"/>
                  </a:lnTo>
                  <a:lnTo>
                    <a:pt x="156" y="951"/>
                  </a:lnTo>
                  <a:lnTo>
                    <a:pt x="148" y="884"/>
                  </a:lnTo>
                  <a:lnTo>
                    <a:pt x="134" y="818"/>
                  </a:lnTo>
                  <a:lnTo>
                    <a:pt x="116" y="754"/>
                  </a:lnTo>
                  <a:lnTo>
                    <a:pt x="94" y="693"/>
                  </a:lnTo>
                  <a:lnTo>
                    <a:pt x="67" y="632"/>
                  </a:lnTo>
                  <a:lnTo>
                    <a:pt x="35" y="575"/>
                  </a:lnTo>
                  <a:lnTo>
                    <a:pt x="0" y="520"/>
                  </a:lnTo>
                  <a:lnTo>
                    <a:pt x="42" y="489"/>
                  </a:lnTo>
                  <a:lnTo>
                    <a:pt x="81" y="456"/>
                  </a:lnTo>
                  <a:lnTo>
                    <a:pt x="119" y="421"/>
                  </a:lnTo>
                  <a:lnTo>
                    <a:pt x="155" y="384"/>
                  </a:lnTo>
                  <a:lnTo>
                    <a:pt x="189" y="348"/>
                  </a:lnTo>
                  <a:lnTo>
                    <a:pt x="222" y="312"/>
                  </a:lnTo>
                  <a:lnTo>
                    <a:pt x="252" y="275"/>
                  </a:lnTo>
                  <a:lnTo>
                    <a:pt x="281" y="240"/>
                  </a:lnTo>
                  <a:lnTo>
                    <a:pt x="307" y="206"/>
                  </a:lnTo>
                  <a:lnTo>
                    <a:pt x="332" y="173"/>
                  </a:lnTo>
                  <a:lnTo>
                    <a:pt x="354" y="141"/>
                  </a:lnTo>
                  <a:lnTo>
                    <a:pt x="374" y="113"/>
                  </a:lnTo>
                  <a:lnTo>
                    <a:pt x="390" y="87"/>
                  </a:lnTo>
                  <a:lnTo>
                    <a:pt x="405" y="66"/>
                  </a:lnTo>
                  <a:lnTo>
                    <a:pt x="416" y="47"/>
                  </a:lnTo>
                  <a:lnTo>
                    <a:pt x="426" y="32"/>
                  </a:lnTo>
                  <a:lnTo>
                    <a:pt x="429" y="27"/>
                  </a:lnTo>
                  <a:lnTo>
                    <a:pt x="431" y="23"/>
                  </a:lnTo>
                  <a:lnTo>
                    <a:pt x="433" y="20"/>
                  </a:lnTo>
                  <a:lnTo>
                    <a:pt x="434" y="18"/>
                  </a:lnTo>
                  <a:lnTo>
                    <a:pt x="434" y="17"/>
                  </a:lnTo>
                  <a:lnTo>
                    <a:pt x="443" y="0"/>
                  </a:lnTo>
                  <a:close/>
                </a:path>
              </a:pathLst>
            </a:custGeom>
            <a:solidFill>
              <a:srgbClr val="CB2028"/>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de-CH" dirty="0"/>
            </a:p>
          </p:txBody>
        </p:sp>
      </p:grpSp>
      <p:sp>
        <p:nvSpPr>
          <p:cNvPr id="13314" name="Rectangle 1026"/>
          <p:cNvSpPr>
            <a:spLocks noGrp="1" noChangeArrowheads="1"/>
          </p:cNvSpPr>
          <p:nvPr>
            <p:ph type="ctrTitle"/>
          </p:nvPr>
        </p:nvSpPr>
        <p:spPr>
          <a:xfrm>
            <a:off x="467544" y="758286"/>
            <a:ext cx="8136904" cy="688984"/>
          </a:xfrm>
        </p:spPr>
        <p:txBody>
          <a:bodyPr/>
          <a:lstStyle>
            <a:lvl1pPr algn="l">
              <a:defRPr sz="4400" b="1" baseline="0">
                <a:solidFill>
                  <a:srgbClr val="009973"/>
                </a:solidFill>
              </a:defRPr>
            </a:lvl1pPr>
          </a:lstStyle>
          <a:p>
            <a:pPr lvl="0"/>
            <a:r>
              <a:rPr lang="de-DE" altLang="de-DE" noProof="0" smtClean="0"/>
              <a:t>Titelmasterformat durch Klicken bearbeiten</a:t>
            </a:r>
            <a:endParaRPr lang="de-DE" altLang="de-DE" noProof="0" dirty="0" smtClean="0"/>
          </a:p>
        </p:txBody>
      </p:sp>
      <p:sp>
        <p:nvSpPr>
          <p:cNvPr id="13315" name="Rectangle 1027"/>
          <p:cNvSpPr>
            <a:spLocks noGrp="1" noChangeArrowheads="1"/>
          </p:cNvSpPr>
          <p:nvPr>
            <p:ph type="subTitle" idx="1"/>
          </p:nvPr>
        </p:nvSpPr>
        <p:spPr bwMode="auto">
          <a:xfrm>
            <a:off x="467544" y="1556792"/>
            <a:ext cx="8136904" cy="75991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l">
              <a:buFontTx/>
              <a:buNone/>
              <a:defRPr sz="2600" b="0" baseline="0">
                <a:solidFill>
                  <a:srgbClr val="009973"/>
                </a:solidFill>
              </a:defRPr>
            </a:lvl1pPr>
          </a:lstStyle>
          <a:p>
            <a:r>
              <a:rPr lang="de-DE" altLang="de-DE" smtClean="0"/>
              <a:t>Formatvorlage des Untertitelmasters durch Klicken bearbeiten</a:t>
            </a:r>
            <a:endParaRPr lang="de-CH" altLang="de-DE" dirty="0" smtClean="0"/>
          </a:p>
        </p:txBody>
      </p:sp>
      <p:sp>
        <p:nvSpPr>
          <p:cNvPr id="3" name="Bildplatzhalter 2"/>
          <p:cNvSpPr>
            <a:spLocks noGrp="1"/>
          </p:cNvSpPr>
          <p:nvPr>
            <p:ph type="pic" sz="quarter" idx="10"/>
          </p:nvPr>
        </p:nvSpPr>
        <p:spPr>
          <a:xfrm>
            <a:off x="0" y="2636912"/>
            <a:ext cx="9144000" cy="2761654"/>
          </a:xfrm>
          <a:prstGeom prst="rect">
            <a:avLst/>
          </a:prstGeom>
        </p:spPr>
        <p:txBody>
          <a:bodyPr rtlCol="0">
            <a:normAutofit/>
          </a:bodyPr>
          <a:lstStyle>
            <a:lvl1pPr marL="0" indent="0">
              <a:buNone/>
              <a:defRPr/>
            </a:lvl1pPr>
          </a:lstStyle>
          <a:p>
            <a:pPr lvl="0"/>
            <a:r>
              <a:rPr lang="de-DE" noProof="0" dirty="0" smtClean="0"/>
              <a:t>Bild durch Klicken auf Symbol hinzufügen</a:t>
            </a:r>
            <a:endParaRPr lang="de-CH" noProof="0" dirty="0" smtClean="0"/>
          </a:p>
        </p:txBody>
      </p:sp>
      <p:sp>
        <p:nvSpPr>
          <p:cNvPr id="25" name="Textfeld 24"/>
          <p:cNvSpPr txBox="1"/>
          <p:nvPr userDrawn="1"/>
        </p:nvSpPr>
        <p:spPr>
          <a:xfrm>
            <a:off x="630000" y="6531984"/>
            <a:ext cx="2143150" cy="230832"/>
          </a:xfrm>
          <a:prstGeom prst="rect">
            <a:avLst/>
          </a:prstGeom>
          <a:noFill/>
        </p:spPr>
        <p:txBody>
          <a:bodyPr wrap="square" lIns="90000" rIns="90000" rtlCol="0" anchor="ctr" anchorCtr="0">
            <a:spAutoFit/>
          </a:bodyPr>
          <a:lstStyle/>
          <a:p>
            <a:pPr algn="l"/>
            <a:r>
              <a:rPr lang="de-CH" sz="900" dirty="0" smtClean="0">
                <a:solidFill>
                  <a:schemeClr val="tx1">
                    <a:lumMod val="50000"/>
                    <a:lumOff val="50000"/>
                  </a:schemeClr>
                </a:solidFill>
              </a:rPr>
              <a:t>© 2016</a:t>
            </a:r>
            <a:r>
              <a:rPr lang="de-CH" sz="900" baseline="0" dirty="0" smtClean="0">
                <a:solidFill>
                  <a:schemeClr val="tx1">
                    <a:lumMod val="50000"/>
                    <a:lumOff val="50000"/>
                  </a:schemeClr>
                </a:solidFill>
              </a:rPr>
              <a:t>  </a:t>
            </a:r>
            <a:r>
              <a:rPr lang="de-DE" sz="900" dirty="0" smtClean="0">
                <a:solidFill>
                  <a:schemeClr val="tx1">
                    <a:lumMod val="50000"/>
                    <a:lumOff val="50000"/>
                  </a:schemeClr>
                </a:solidFill>
              </a:rPr>
              <a:t>FiBL,</a:t>
            </a:r>
            <a:r>
              <a:rPr lang="de-DE" sz="900" baseline="0" dirty="0" smtClean="0">
                <a:solidFill>
                  <a:schemeClr val="tx1">
                    <a:lumMod val="50000"/>
                    <a:lumOff val="50000"/>
                  </a:schemeClr>
                </a:solidFill>
              </a:rPr>
              <a:t> Bio Suisse</a:t>
            </a:r>
            <a:endParaRPr lang="de-CH" sz="900" dirty="0">
              <a:solidFill>
                <a:schemeClr val="tx1">
                  <a:lumMod val="50000"/>
                  <a:lumOff val="50000"/>
                </a:schemeClr>
              </a:solidFill>
            </a:endParaRPr>
          </a:p>
        </p:txBody>
      </p:sp>
    </p:spTree>
    <p:extLst>
      <p:ext uri="{BB962C8B-B14F-4D97-AF65-F5344CB8AC3E}">
        <p14:creationId xmlns:p14="http://schemas.microsoft.com/office/powerpoint/2010/main" val="2811009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201874"/>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279776"/>
            <a:ext cx="3888834" cy="2732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279600"/>
            <a:ext cx="3952096" cy="2732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7"/>
          </p:nvPr>
        </p:nvSpPr>
        <p:spPr>
          <a:xfrm>
            <a:off x="598517" y="2818796"/>
            <a:ext cx="3901476" cy="394180"/>
          </a:xfrm>
        </p:spPr>
        <p:txBody>
          <a:bodyPr/>
          <a:lstStyle>
            <a:lvl2pPr marL="360000" indent="-288000">
              <a:defRPr/>
            </a:lvl2pPr>
          </a:lstStyle>
          <a:p>
            <a:pPr lvl="0"/>
            <a:r>
              <a:rPr lang="de-DE" dirty="0" smtClean="0"/>
              <a:t>Textmasterformat bearbeiten</a:t>
            </a:r>
          </a:p>
        </p:txBody>
      </p:sp>
      <p:sp>
        <p:nvSpPr>
          <p:cNvPr id="12" name="Inhaltsplatzhalter 3"/>
          <p:cNvSpPr>
            <a:spLocks noGrp="1"/>
          </p:cNvSpPr>
          <p:nvPr>
            <p:ph sz="quarter" idx="28"/>
          </p:nvPr>
        </p:nvSpPr>
        <p:spPr>
          <a:xfrm>
            <a:off x="4572000" y="2818800"/>
            <a:ext cx="3943350" cy="394180"/>
          </a:xfrm>
        </p:spPr>
        <p:txBody>
          <a:bodyPr/>
          <a:lstStyle>
            <a:lvl2pPr marL="360000" indent="-288000">
              <a:defRPr/>
            </a:lvl2pPr>
          </a:lstStyle>
          <a:p>
            <a:pPr lvl="0"/>
            <a:r>
              <a:rPr lang="de-DE" dirty="0" smtClean="0"/>
              <a:t>Textmasterformat bearbeiten</a:t>
            </a:r>
          </a:p>
        </p:txBody>
      </p:sp>
      <p:sp>
        <p:nvSpPr>
          <p:cNvPr id="3" name="Fußzeilenplatzhalter 2"/>
          <p:cNvSpPr>
            <a:spLocks noGrp="1"/>
          </p:cNvSpPr>
          <p:nvPr>
            <p:ph type="ftr" sz="quarter" idx="2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77736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74007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3356992"/>
            <a:ext cx="3888834" cy="2656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3356991"/>
            <a:ext cx="3952096" cy="2656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702768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28650" y="1549089"/>
            <a:ext cx="5167486" cy="44640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5868144" y="1950793"/>
            <a:ext cx="2647206" cy="1714662"/>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5868144" y="1565398"/>
            <a:ext cx="2647206" cy="31756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5" name="Inhaltsplatzhalter 3"/>
          <p:cNvSpPr>
            <a:spLocks noGrp="1"/>
          </p:cNvSpPr>
          <p:nvPr>
            <p:ph sz="quarter" idx="27"/>
          </p:nvPr>
        </p:nvSpPr>
        <p:spPr>
          <a:xfrm>
            <a:off x="5868144" y="4116623"/>
            <a:ext cx="2647206" cy="1893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6" name="Inhaltsplatzhalter 3"/>
          <p:cNvSpPr>
            <a:spLocks noGrp="1"/>
          </p:cNvSpPr>
          <p:nvPr>
            <p:ph sz="quarter" idx="28"/>
          </p:nvPr>
        </p:nvSpPr>
        <p:spPr>
          <a:xfrm>
            <a:off x="5868144" y="3731228"/>
            <a:ext cx="2647206" cy="317564"/>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9023159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45415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3091202"/>
            <a:ext cx="7908954" cy="289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44292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351114"/>
            <a:ext cx="1711102" cy="1634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0"/>
          </p:nvPr>
        </p:nvSpPr>
        <p:spPr>
          <a:xfrm>
            <a:off x="615142" y="4351114"/>
            <a:ext cx="6112336" cy="16344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06396" y="1562417"/>
            <a:ext cx="7908954" cy="271406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67651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1543199"/>
            <a:ext cx="1711102"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0"/>
          </p:nvPr>
        </p:nvSpPr>
        <p:spPr>
          <a:xfrm>
            <a:off x="619904" y="1543199"/>
            <a:ext cx="6112336" cy="1093713"/>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2708920"/>
            <a:ext cx="7908954" cy="32760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500093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804248" y="4711103"/>
            <a:ext cx="1711102" cy="1274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60"/>
          </p:nvPr>
        </p:nvSpPr>
        <p:spPr>
          <a:xfrm>
            <a:off x="618473" y="4718779"/>
            <a:ext cx="6112336" cy="12744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21896" y="1528136"/>
            <a:ext cx="7908954" cy="3096344"/>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94415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386108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Textplatzhalter 7"/>
          <p:cNvSpPr>
            <a:spLocks noGrp="1"/>
          </p:cNvSpPr>
          <p:nvPr>
            <p:ph type="body" sz="quarter" idx="38"/>
          </p:nvPr>
        </p:nvSpPr>
        <p:spPr>
          <a:xfrm>
            <a:off x="621896" y="5480417"/>
            <a:ext cx="3887217" cy="522000"/>
          </a:xfrm>
        </p:spPr>
        <p:txBody>
          <a:bodyPr/>
          <a:lstStyle>
            <a:lvl1pPr>
              <a:defRPr sz="1600"/>
            </a:lvl1pPr>
            <a:lvl2pPr marL="342900" indent="0">
              <a:buNone/>
              <a:defRPr sz="1800"/>
            </a:lvl2pPr>
          </a:lstStyle>
          <a:p>
            <a:pPr lvl="0"/>
            <a:r>
              <a:rPr lang="de-DE" dirty="0" smtClean="0"/>
              <a:t>Textmasterformat bearbeiten</a:t>
            </a:r>
          </a:p>
        </p:txBody>
      </p:sp>
      <p:sp>
        <p:nvSpPr>
          <p:cNvPr id="25" name="Textplatzhalter 7"/>
          <p:cNvSpPr>
            <a:spLocks noGrp="1"/>
          </p:cNvSpPr>
          <p:nvPr>
            <p:ph type="body" sz="quarter" idx="42"/>
          </p:nvPr>
        </p:nvSpPr>
        <p:spPr>
          <a:xfrm>
            <a:off x="4637254" y="5480417"/>
            <a:ext cx="3887217" cy="522000"/>
          </a:xfrm>
        </p:spPr>
        <p:txBody>
          <a:bodyPr/>
          <a:lstStyle>
            <a:lvl1pPr>
              <a:defRPr sz="1600"/>
            </a:lvl1pPr>
            <a:lvl2pPr marL="342900" indent="0">
              <a:buNone/>
              <a:defRPr sz="1800"/>
            </a:lvl2pPr>
          </a:lstStyle>
          <a:p>
            <a:pPr lvl="0"/>
            <a:r>
              <a:rPr lang="de-DE" dirty="0" smtClean="0"/>
              <a:t>Textmasterformat bearbeiten</a:t>
            </a:r>
          </a:p>
        </p:txBody>
      </p:sp>
      <p:sp>
        <p:nvSpPr>
          <p:cNvPr id="15" name="Inhaltsplatzhalter 3"/>
          <p:cNvSpPr>
            <a:spLocks noGrp="1"/>
          </p:cNvSpPr>
          <p:nvPr>
            <p:ph sz="quarter" idx="45"/>
          </p:nvPr>
        </p:nvSpPr>
        <p:spPr>
          <a:xfrm>
            <a:off x="4619012" y="1543199"/>
            <a:ext cx="3896338" cy="3861084"/>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48297514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96338" cy="44604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1543199"/>
            <a:ext cx="3896338" cy="4460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2127014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2204864"/>
            <a:ext cx="3896338" cy="37980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2204862"/>
            <a:ext cx="3896338" cy="3798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47"/>
          </p:nvPr>
        </p:nvSpPr>
        <p:spPr>
          <a:xfrm>
            <a:off x="612774" y="1543199"/>
            <a:ext cx="7902575" cy="58552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4399164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17"/>
          </p:nvPr>
        </p:nvSpPr>
        <p:spPr>
          <a:xfrm>
            <a:off x="628650" y="1571397"/>
            <a:ext cx="7886700" cy="4428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5" name="Fußzeilenplatzhalter 4"/>
          <p:cNvSpPr>
            <a:spLocks noGrp="1"/>
          </p:cNvSpPr>
          <p:nvPr>
            <p:ph type="ftr" sz="quarter" idx="1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631013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4" name="Inhaltsplatzhalter 3"/>
          <p:cNvSpPr>
            <a:spLocks noGrp="1"/>
          </p:cNvSpPr>
          <p:nvPr>
            <p:ph sz="quarter" idx="17"/>
          </p:nvPr>
        </p:nvSpPr>
        <p:spPr>
          <a:xfrm>
            <a:off x="612775" y="2832593"/>
            <a:ext cx="3896338" cy="31716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4619012" y="2832594"/>
            <a:ext cx="3896338" cy="3171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8" name="Inhaltsplatzhalter 3"/>
          <p:cNvSpPr>
            <a:spLocks noGrp="1"/>
          </p:cNvSpPr>
          <p:nvPr>
            <p:ph sz="quarter" idx="47"/>
          </p:nvPr>
        </p:nvSpPr>
        <p:spPr>
          <a:xfrm>
            <a:off x="612774" y="1543199"/>
            <a:ext cx="7902575" cy="1213259"/>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513406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302458"/>
            <a:ext cx="3887217" cy="342566"/>
          </a:xfrm>
        </p:spPr>
        <p:txBody>
          <a:bodyPr/>
          <a:lstStyle>
            <a:lvl1pPr algn="l">
              <a:defRPr sz="1600"/>
            </a:lvl1pPr>
            <a:lvl2pPr marL="342900" indent="0">
              <a:buNone/>
              <a:defRPr sz="1800"/>
            </a:lvl2pPr>
          </a:lstStyle>
          <a:p>
            <a:pPr lvl="0"/>
            <a:r>
              <a:rPr lang="de-DE" dirty="0" smtClean="0"/>
              <a:t>Textmasterformat bearbeiten</a:t>
            </a:r>
          </a:p>
        </p:txBody>
      </p:sp>
      <p:sp>
        <p:nvSpPr>
          <p:cNvPr id="14" name="Inhaltsplatzhalter 3"/>
          <p:cNvSpPr>
            <a:spLocks noGrp="1"/>
          </p:cNvSpPr>
          <p:nvPr>
            <p:ph sz="quarter" idx="17"/>
          </p:nvPr>
        </p:nvSpPr>
        <p:spPr>
          <a:xfrm>
            <a:off x="612775"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Textplatzhalter 7"/>
          <p:cNvSpPr>
            <a:spLocks noGrp="1"/>
          </p:cNvSpPr>
          <p:nvPr>
            <p:ph type="body" sz="quarter" idx="38"/>
          </p:nvPr>
        </p:nvSpPr>
        <p:spPr>
          <a:xfrm>
            <a:off x="621896" y="5480417"/>
            <a:ext cx="3887217" cy="522000"/>
          </a:xfrm>
        </p:spPr>
        <p:txBody>
          <a:bodyPr/>
          <a:lstStyle>
            <a:lvl1pPr>
              <a:defRPr sz="1600"/>
            </a:lvl1pPr>
            <a:lvl2pPr marL="342900" indent="0">
              <a:buNone/>
              <a:defRPr sz="18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Textplatzhalter 7"/>
          <p:cNvSpPr>
            <a:spLocks noGrp="1"/>
          </p:cNvSpPr>
          <p:nvPr>
            <p:ph type="body" sz="quarter" idx="40"/>
          </p:nvPr>
        </p:nvSpPr>
        <p:spPr>
          <a:xfrm>
            <a:off x="4628133" y="3302458"/>
            <a:ext cx="3887217" cy="342566"/>
          </a:xfrm>
        </p:spPr>
        <p:txBody>
          <a:bodyPr/>
          <a:lstStyle>
            <a:lvl1pPr>
              <a:defRPr sz="1600"/>
            </a:lvl1pPr>
            <a:lvl2pPr marL="342900" indent="0">
              <a:buNone/>
              <a:defRPr sz="1800"/>
            </a:lvl2pPr>
          </a:lstStyle>
          <a:p>
            <a:pPr lvl="0"/>
            <a:r>
              <a:rPr lang="de-DE" smtClean="0"/>
              <a:t>Textmasterformat bearbeiten</a:t>
            </a:r>
          </a:p>
        </p:txBody>
      </p:sp>
      <p:sp>
        <p:nvSpPr>
          <p:cNvPr id="21" name="Inhaltsplatzhalter 3"/>
          <p:cNvSpPr>
            <a:spLocks noGrp="1"/>
          </p:cNvSpPr>
          <p:nvPr>
            <p:ph sz="quarter" idx="41"/>
          </p:nvPr>
        </p:nvSpPr>
        <p:spPr>
          <a:xfrm>
            <a:off x="4628133" y="1543199"/>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25" name="Textplatzhalter 7"/>
          <p:cNvSpPr>
            <a:spLocks noGrp="1"/>
          </p:cNvSpPr>
          <p:nvPr>
            <p:ph type="body" sz="quarter" idx="42"/>
          </p:nvPr>
        </p:nvSpPr>
        <p:spPr>
          <a:xfrm>
            <a:off x="4637254" y="5480417"/>
            <a:ext cx="3887217" cy="522000"/>
          </a:xfrm>
        </p:spPr>
        <p:txBody>
          <a:bodyPr/>
          <a:lstStyle>
            <a:lvl1pPr>
              <a:defRPr sz="1600"/>
            </a:lvl1pPr>
            <a:lvl2pPr marL="342900" indent="0">
              <a:buNone/>
              <a:defRPr sz="1800"/>
            </a:lvl2pPr>
          </a:lstStyle>
          <a:p>
            <a:pPr lvl="0"/>
            <a:r>
              <a:rPr lang="de-DE" smtClean="0"/>
              <a:t>Textmasterformat bearbeiten</a:t>
            </a:r>
          </a:p>
        </p:txBody>
      </p:sp>
      <p:sp>
        <p:nvSpPr>
          <p:cNvPr id="26" name="Inhaltsplatzhalter 3"/>
          <p:cNvSpPr>
            <a:spLocks noGrp="1"/>
          </p:cNvSpPr>
          <p:nvPr>
            <p:ph sz="quarter" idx="43"/>
          </p:nvPr>
        </p:nvSpPr>
        <p:spPr>
          <a:xfrm>
            <a:off x="4637254" y="3721158"/>
            <a:ext cx="3887217" cy="1667896"/>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4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0937070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1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39"/>
          </p:nvPr>
        </p:nvSpPr>
        <p:spPr>
          <a:xfrm>
            <a:off x="621896" y="3721158"/>
            <a:ext cx="3887217" cy="22644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41"/>
          </p:nvPr>
        </p:nvSpPr>
        <p:spPr>
          <a:xfrm>
            <a:off x="4628133" y="1543199"/>
            <a:ext cx="3887217" cy="2084106"/>
          </a:xfrm>
        </p:spPr>
        <p:txBody>
          <a:bodyPr/>
          <a:lstStyle>
            <a:lvl2pPr marL="360000" indent="-288000">
              <a:defRPr/>
            </a:lvl2pPr>
          </a:lstStyle>
          <a:p>
            <a:pPr lvl="0"/>
            <a:r>
              <a:rPr lang="de-DE" smtClean="0"/>
              <a:t>Textmasterformat bearbeiten</a:t>
            </a:r>
          </a:p>
          <a:p>
            <a:pPr lvl="1"/>
            <a:r>
              <a:rPr lang="de-DE" smtClean="0"/>
              <a:t>Zweite Ebene</a:t>
            </a:r>
          </a:p>
        </p:txBody>
      </p:sp>
      <p:sp>
        <p:nvSpPr>
          <p:cNvPr id="26" name="Inhaltsplatzhalter 3"/>
          <p:cNvSpPr>
            <a:spLocks noGrp="1"/>
          </p:cNvSpPr>
          <p:nvPr>
            <p:ph sz="quarter" idx="43"/>
          </p:nvPr>
        </p:nvSpPr>
        <p:spPr>
          <a:xfrm>
            <a:off x="4637254" y="3721158"/>
            <a:ext cx="3887217" cy="226440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45"/>
          </p:nvPr>
        </p:nvSpPr>
        <p:spPr>
          <a:xfrm>
            <a:off x="611560" y="1543199"/>
            <a:ext cx="3887217" cy="208410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4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751791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2" name="Textplatzhalter 7"/>
          <p:cNvSpPr>
            <a:spLocks noGrp="1"/>
          </p:cNvSpPr>
          <p:nvPr>
            <p:ph type="body" sz="quarter" idx="31"/>
          </p:nvPr>
        </p:nvSpPr>
        <p:spPr>
          <a:xfrm>
            <a:off x="612775"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7" name="Textplatzhalter 7"/>
          <p:cNvSpPr>
            <a:spLocks noGrp="1"/>
          </p:cNvSpPr>
          <p:nvPr>
            <p:ph type="body" sz="quarter" idx="46"/>
          </p:nvPr>
        </p:nvSpPr>
        <p:spPr>
          <a:xfrm>
            <a:off x="3300908"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39" name="Textplatzhalter 7"/>
          <p:cNvSpPr>
            <a:spLocks noGrp="1"/>
          </p:cNvSpPr>
          <p:nvPr>
            <p:ph type="body" sz="quarter" idx="48"/>
          </p:nvPr>
        </p:nvSpPr>
        <p:spPr>
          <a:xfrm>
            <a:off x="5989041" y="3102407"/>
            <a:ext cx="2519065" cy="533636"/>
          </a:xfrm>
        </p:spPr>
        <p:txBody>
          <a:bodyPr/>
          <a:lstStyle>
            <a:lvl1pPr>
              <a:defRPr sz="1600"/>
            </a:lvl1pPr>
            <a:lvl2pPr marL="342900" indent="0">
              <a:buNone/>
              <a:defRPr sz="1800"/>
            </a:lvl2pPr>
          </a:lstStyle>
          <a:p>
            <a:pPr lvl="0"/>
            <a:r>
              <a:rPr lang="de-DE" smtClean="0"/>
              <a:t>Textmasterformat bearbeiten</a:t>
            </a:r>
          </a:p>
        </p:txBody>
      </p:sp>
      <p:sp>
        <p:nvSpPr>
          <p:cNvPr id="41" name="Textplatzhalter 7"/>
          <p:cNvSpPr>
            <a:spLocks noGrp="1"/>
          </p:cNvSpPr>
          <p:nvPr>
            <p:ph type="body" sz="quarter" idx="50"/>
          </p:nvPr>
        </p:nvSpPr>
        <p:spPr>
          <a:xfrm>
            <a:off x="612775" y="5244946"/>
            <a:ext cx="2519065" cy="712800"/>
          </a:xfrm>
        </p:spPr>
        <p:txBody>
          <a:bodyPr/>
          <a:lstStyle>
            <a:lvl1pPr>
              <a:defRPr sz="1600"/>
            </a:lvl1pPr>
            <a:lvl2pPr marL="342900" indent="0">
              <a:buNone/>
              <a:defRPr sz="1800"/>
            </a:lvl2pPr>
          </a:lstStyle>
          <a:p>
            <a:pPr lvl="0"/>
            <a:r>
              <a:rPr lang="de-DE" smtClean="0"/>
              <a:t>Textmasterformat bearbeiten</a:t>
            </a:r>
          </a:p>
        </p:txBody>
      </p:sp>
      <p:sp>
        <p:nvSpPr>
          <p:cNvPr id="43" name="Textplatzhalter 7"/>
          <p:cNvSpPr>
            <a:spLocks noGrp="1"/>
          </p:cNvSpPr>
          <p:nvPr>
            <p:ph type="body" sz="quarter" idx="52"/>
          </p:nvPr>
        </p:nvSpPr>
        <p:spPr>
          <a:xfrm>
            <a:off x="3300908" y="5244946"/>
            <a:ext cx="2519065" cy="712800"/>
          </a:xfrm>
        </p:spPr>
        <p:txBody>
          <a:bodyPr/>
          <a:lstStyle>
            <a:lvl1pPr>
              <a:defRPr sz="1600"/>
            </a:lvl1pPr>
            <a:lvl2pPr marL="342900" indent="0">
              <a:buNone/>
              <a:defRPr sz="1800"/>
            </a:lvl2pPr>
          </a:lstStyle>
          <a:p>
            <a:pPr lvl="0"/>
            <a:r>
              <a:rPr lang="de-DE" smtClean="0"/>
              <a:t>Textmasterformat bearbeiten</a:t>
            </a:r>
          </a:p>
        </p:txBody>
      </p:sp>
      <p:sp>
        <p:nvSpPr>
          <p:cNvPr id="45" name="Textplatzhalter 7"/>
          <p:cNvSpPr>
            <a:spLocks noGrp="1"/>
          </p:cNvSpPr>
          <p:nvPr>
            <p:ph type="body" sz="quarter" idx="54"/>
          </p:nvPr>
        </p:nvSpPr>
        <p:spPr>
          <a:xfrm>
            <a:off x="5989041" y="5244946"/>
            <a:ext cx="2519065" cy="712800"/>
          </a:xfrm>
        </p:spPr>
        <p:txBody>
          <a:bodyPr/>
          <a:lstStyle>
            <a:lvl1pPr>
              <a:defRPr sz="1600"/>
            </a:lvl1pPr>
            <a:lvl2pPr marL="342900" indent="0">
              <a:buNone/>
              <a:defRPr sz="1800"/>
            </a:lvl2pPr>
          </a:lstStyle>
          <a:p>
            <a:pPr lvl="0"/>
            <a:r>
              <a:rPr lang="de-DE" smtClean="0"/>
              <a:t>Textmasterformat bearbeiten</a:t>
            </a:r>
          </a:p>
        </p:txBody>
      </p:sp>
      <p:sp>
        <p:nvSpPr>
          <p:cNvPr id="18" name="Inhaltsplatzhalter 3"/>
          <p:cNvSpPr>
            <a:spLocks noGrp="1"/>
          </p:cNvSpPr>
          <p:nvPr>
            <p:ph sz="quarter" idx="17"/>
          </p:nvPr>
        </p:nvSpPr>
        <p:spPr>
          <a:xfrm>
            <a:off x="612775"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3313030"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58"/>
          </p:nvPr>
        </p:nvSpPr>
        <p:spPr>
          <a:xfrm>
            <a:off x="5989041" y="1543199"/>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59"/>
          </p:nvPr>
        </p:nvSpPr>
        <p:spPr>
          <a:xfrm>
            <a:off x="612774" y="3701920"/>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3" name="Inhaltsplatzhalter 3"/>
          <p:cNvSpPr>
            <a:spLocks noGrp="1"/>
          </p:cNvSpPr>
          <p:nvPr>
            <p:ph sz="quarter" idx="60"/>
          </p:nvPr>
        </p:nvSpPr>
        <p:spPr>
          <a:xfrm>
            <a:off x="3300908" y="37108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24" name="Inhaltsplatzhalter 3"/>
          <p:cNvSpPr>
            <a:spLocks noGrp="1"/>
          </p:cNvSpPr>
          <p:nvPr>
            <p:ph sz="quarter" idx="61"/>
          </p:nvPr>
        </p:nvSpPr>
        <p:spPr>
          <a:xfrm>
            <a:off x="5989041" y="3716585"/>
            <a:ext cx="2519065" cy="14786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0544021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1" name="Inhaltsplatzhalter 3"/>
          <p:cNvSpPr>
            <a:spLocks noGrp="1"/>
          </p:cNvSpPr>
          <p:nvPr>
            <p:ph sz="quarter" idx="17"/>
          </p:nvPr>
        </p:nvSpPr>
        <p:spPr>
          <a:xfrm>
            <a:off x="612775" y="1543199"/>
            <a:ext cx="2591073" cy="2100450"/>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4"/>
          </p:nvPr>
        </p:nvSpPr>
        <p:spPr>
          <a:xfrm>
            <a:off x="3275856" y="3746943"/>
            <a:ext cx="5239493" cy="2242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6" name="Inhaltsplatzhalter 3"/>
          <p:cNvSpPr>
            <a:spLocks noGrp="1"/>
          </p:cNvSpPr>
          <p:nvPr>
            <p:ph sz="quarter" idx="55"/>
          </p:nvPr>
        </p:nvSpPr>
        <p:spPr>
          <a:xfrm>
            <a:off x="3275856" y="1543199"/>
            <a:ext cx="5239493" cy="2106674"/>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6"/>
          </p:nvPr>
        </p:nvSpPr>
        <p:spPr>
          <a:xfrm>
            <a:off x="621896" y="3740719"/>
            <a:ext cx="2581952" cy="2242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5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6117129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2" name="Inhaltsplatzhalter 3"/>
          <p:cNvSpPr>
            <a:spLocks noGrp="1"/>
          </p:cNvSpPr>
          <p:nvPr>
            <p:ph sz="quarter" idx="17"/>
          </p:nvPr>
        </p:nvSpPr>
        <p:spPr>
          <a:xfrm>
            <a:off x="2893699" y="154319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53"/>
          </p:nvPr>
        </p:nvSpPr>
        <p:spPr>
          <a:xfrm>
            <a:off x="615142" y="154319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54"/>
          </p:nvPr>
        </p:nvSpPr>
        <p:spPr>
          <a:xfrm>
            <a:off x="2900453" y="2984189"/>
            <a:ext cx="5621651" cy="1344399"/>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55"/>
          </p:nvPr>
        </p:nvSpPr>
        <p:spPr>
          <a:xfrm>
            <a:off x="615142" y="2984188"/>
            <a:ext cx="2228665" cy="1344400"/>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56"/>
          </p:nvPr>
        </p:nvSpPr>
        <p:spPr>
          <a:xfrm>
            <a:off x="2900453" y="4425179"/>
            <a:ext cx="5621651" cy="1522800"/>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7"/>
          </p:nvPr>
        </p:nvSpPr>
        <p:spPr>
          <a:xfrm>
            <a:off x="621896" y="4425179"/>
            <a:ext cx="2228665" cy="1522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446851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18" name="Inhaltsplatzhalter 3"/>
          <p:cNvSpPr>
            <a:spLocks noGrp="1"/>
          </p:cNvSpPr>
          <p:nvPr>
            <p:ph sz="quarter" idx="56"/>
          </p:nvPr>
        </p:nvSpPr>
        <p:spPr>
          <a:xfrm>
            <a:off x="628651" y="4713212"/>
            <a:ext cx="7893454" cy="15241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3" name="Inhaltsplatzhalter 3"/>
          <p:cNvSpPr>
            <a:spLocks noGrp="1"/>
          </p:cNvSpPr>
          <p:nvPr>
            <p:ph sz="quarter" idx="59"/>
          </p:nvPr>
        </p:nvSpPr>
        <p:spPr>
          <a:xfrm>
            <a:off x="621896" y="3129036"/>
            <a:ext cx="7893454" cy="15241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0"/>
          </p:nvPr>
        </p:nvSpPr>
        <p:spPr>
          <a:xfrm>
            <a:off x="615142" y="1544200"/>
            <a:ext cx="7893454" cy="1524100"/>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47688408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1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18" name="Inhaltsplatzhalter 3"/>
          <p:cNvSpPr>
            <a:spLocks noGrp="1"/>
          </p:cNvSpPr>
          <p:nvPr>
            <p:ph sz="quarter" idx="56"/>
          </p:nvPr>
        </p:nvSpPr>
        <p:spPr>
          <a:xfrm>
            <a:off x="628651" y="4999773"/>
            <a:ext cx="7893454" cy="1237538"/>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58"/>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4" name="Inhaltsplatzhalter 3"/>
          <p:cNvSpPr>
            <a:spLocks noGrp="1"/>
          </p:cNvSpPr>
          <p:nvPr>
            <p:ph sz="quarter" idx="60"/>
          </p:nvPr>
        </p:nvSpPr>
        <p:spPr>
          <a:xfrm>
            <a:off x="615142" y="1544200"/>
            <a:ext cx="7893454" cy="732672"/>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628651" y="2353072"/>
            <a:ext cx="7893454" cy="1237538"/>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628651" y="3686035"/>
            <a:ext cx="7893454" cy="123753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94896998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7" name="Inhaltsplatzhalter 3"/>
          <p:cNvSpPr>
            <a:spLocks noGrp="1"/>
          </p:cNvSpPr>
          <p:nvPr>
            <p:ph sz="quarter" idx="57"/>
          </p:nvPr>
        </p:nvSpPr>
        <p:spPr>
          <a:xfrm>
            <a:off x="4657271" y="4534180"/>
            <a:ext cx="3871588" cy="14472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Inhaltsplatzhalter 3"/>
          <p:cNvSpPr>
            <a:spLocks noGrp="1"/>
          </p:cNvSpPr>
          <p:nvPr>
            <p:ph sz="quarter" idx="58"/>
          </p:nvPr>
        </p:nvSpPr>
        <p:spPr>
          <a:xfrm>
            <a:off x="4644008"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59"/>
          </p:nvPr>
        </p:nvSpPr>
        <p:spPr>
          <a:xfrm>
            <a:off x="641913" y="4534180"/>
            <a:ext cx="3871588" cy="1447200"/>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28650" y="1543198"/>
            <a:ext cx="3884850" cy="2893912"/>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1"/>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0611629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925221"/>
            <a:ext cx="3884850" cy="30744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1267865"/>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925221"/>
            <a:ext cx="3884850" cy="307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533121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lang="de-DE" sz="900" kern="1200" spc="40" baseline="0" dirty="0" smtClean="0">
                <a:solidFill>
                  <a:schemeClr val="tx1"/>
                </a:solidFill>
                <a:latin typeface="+mn-lt"/>
                <a:ea typeface="+mn-ea"/>
                <a:cs typeface="+mn-cs"/>
              </a:defRPr>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45740" y="1543199"/>
            <a:ext cx="5438428" cy="4456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1" name="Inhaltsplatzhalter 3"/>
          <p:cNvSpPr>
            <a:spLocks noGrp="1"/>
          </p:cNvSpPr>
          <p:nvPr>
            <p:ph sz="quarter" idx="21"/>
          </p:nvPr>
        </p:nvSpPr>
        <p:spPr>
          <a:xfrm>
            <a:off x="6156176" y="1543199"/>
            <a:ext cx="2359174" cy="44568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5011115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1543199"/>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2284849"/>
            <a:ext cx="3884850" cy="3715200"/>
          </a:xfrm>
        </p:spPr>
        <p:txBody>
          <a:bodyPr/>
          <a:lstStyle>
            <a:lvl2pPr marL="360000" indent="-288000">
              <a:defRPr/>
            </a:lvl2pPr>
          </a:lstStyle>
          <a:p>
            <a:pPr lvl="0"/>
            <a:r>
              <a:rPr lang="de-DE" smtClean="0"/>
              <a:t>Textmasterformat bearbeiten</a:t>
            </a:r>
          </a:p>
          <a:p>
            <a:pPr lvl="1"/>
            <a:r>
              <a:rPr lang="de-DE" smtClean="0"/>
              <a:t>Zweite Ebene</a:t>
            </a:r>
          </a:p>
        </p:txBody>
      </p:sp>
      <p:sp>
        <p:nvSpPr>
          <p:cNvPr id="11" name="Inhaltsplatzhalter 3"/>
          <p:cNvSpPr>
            <a:spLocks noGrp="1"/>
          </p:cNvSpPr>
          <p:nvPr>
            <p:ph sz="quarter" idx="61"/>
          </p:nvPr>
        </p:nvSpPr>
        <p:spPr>
          <a:xfrm>
            <a:off x="4638594" y="1543198"/>
            <a:ext cx="3871588" cy="661667"/>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62"/>
          </p:nvPr>
        </p:nvSpPr>
        <p:spPr>
          <a:xfrm>
            <a:off x="4638594" y="2284849"/>
            <a:ext cx="3884850" cy="37152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3"/>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77205776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9" name="Inhaltsplatzhalter 3"/>
          <p:cNvSpPr>
            <a:spLocks noGrp="1"/>
          </p:cNvSpPr>
          <p:nvPr>
            <p:ph sz="quarter" idx="59"/>
          </p:nvPr>
        </p:nvSpPr>
        <p:spPr>
          <a:xfrm>
            <a:off x="615142" y="2551310"/>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60"/>
          </p:nvPr>
        </p:nvSpPr>
        <p:spPr>
          <a:xfrm>
            <a:off x="615142" y="3284982"/>
            <a:ext cx="3884850" cy="2714400"/>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3"/>
          </p:nvPr>
        </p:nvSpPr>
        <p:spPr>
          <a:xfrm>
            <a:off x="615142" y="1547567"/>
            <a:ext cx="7900208" cy="923757"/>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64"/>
          </p:nvPr>
        </p:nvSpPr>
        <p:spPr>
          <a:xfrm>
            <a:off x="4643762" y="2570818"/>
            <a:ext cx="3871588" cy="661666"/>
          </a:xfrm>
        </p:spPr>
        <p:txBody>
          <a:bodyPr/>
          <a:lstStyle>
            <a:lvl2pPr marL="360000" indent="-288000">
              <a:defRPr/>
            </a:lvl2pPr>
          </a:lstStyle>
          <a:p>
            <a:pPr lvl="0"/>
            <a:r>
              <a:rPr lang="de-DE" smtClean="0"/>
              <a:t>Textmasterformat bearbeiten</a:t>
            </a:r>
          </a:p>
          <a:p>
            <a:pPr lvl="1"/>
            <a:r>
              <a:rPr lang="de-DE" smtClean="0"/>
              <a:t>Zweite Ebene</a:t>
            </a:r>
          </a:p>
        </p:txBody>
      </p:sp>
      <p:sp>
        <p:nvSpPr>
          <p:cNvPr id="15" name="Inhaltsplatzhalter 3"/>
          <p:cNvSpPr>
            <a:spLocks noGrp="1"/>
          </p:cNvSpPr>
          <p:nvPr>
            <p:ph sz="quarter" idx="65"/>
          </p:nvPr>
        </p:nvSpPr>
        <p:spPr>
          <a:xfrm>
            <a:off x="4643762" y="3304490"/>
            <a:ext cx="3884850" cy="2714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6061185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21" name="Inhaltsplatzhalter 3"/>
          <p:cNvSpPr>
            <a:spLocks noGrp="1"/>
          </p:cNvSpPr>
          <p:nvPr>
            <p:ph sz="quarter" idx="84"/>
          </p:nvPr>
        </p:nvSpPr>
        <p:spPr>
          <a:xfrm>
            <a:off x="605204" y="3391200"/>
            <a:ext cx="2598644" cy="2577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2" name="Inhaltsplatzhalter 3"/>
          <p:cNvSpPr>
            <a:spLocks noGrp="1"/>
          </p:cNvSpPr>
          <p:nvPr>
            <p:ph sz="quarter" idx="85"/>
          </p:nvPr>
        </p:nvSpPr>
        <p:spPr>
          <a:xfrm>
            <a:off x="3275856" y="3390387"/>
            <a:ext cx="2520280" cy="2577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3" name="Inhaltsplatzhalter 3"/>
          <p:cNvSpPr>
            <a:spLocks noGrp="1"/>
          </p:cNvSpPr>
          <p:nvPr>
            <p:ph sz="quarter" idx="86"/>
          </p:nvPr>
        </p:nvSpPr>
        <p:spPr>
          <a:xfrm>
            <a:off x="5868144" y="3390387"/>
            <a:ext cx="2647206" cy="2577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24" name="Inhaltsplatzhalter 3"/>
          <p:cNvSpPr>
            <a:spLocks noGrp="1"/>
          </p:cNvSpPr>
          <p:nvPr>
            <p:ph sz="quarter" idx="88"/>
          </p:nvPr>
        </p:nvSpPr>
        <p:spPr>
          <a:xfrm>
            <a:off x="605204" y="1543199"/>
            <a:ext cx="7910146" cy="1723468"/>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76088317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18">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59"/>
          </p:nvPr>
        </p:nvSpPr>
        <p:spPr>
          <a:xfrm>
            <a:off x="611560" y="1575298"/>
            <a:ext cx="2088232" cy="133616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6" name="Inhaltsplatzhalter 3"/>
          <p:cNvSpPr>
            <a:spLocks noGrp="1"/>
          </p:cNvSpPr>
          <p:nvPr>
            <p:ph sz="quarter" idx="79"/>
          </p:nvPr>
        </p:nvSpPr>
        <p:spPr>
          <a:xfrm>
            <a:off x="2771800" y="1587372"/>
            <a:ext cx="273630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0"/>
          </p:nvPr>
        </p:nvSpPr>
        <p:spPr>
          <a:xfrm>
            <a:off x="5580112" y="1587372"/>
            <a:ext cx="2935238" cy="133616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8" name="Inhaltsplatzhalter 3"/>
          <p:cNvSpPr>
            <a:spLocks noGrp="1"/>
          </p:cNvSpPr>
          <p:nvPr>
            <p:ph sz="quarter" idx="81"/>
          </p:nvPr>
        </p:nvSpPr>
        <p:spPr>
          <a:xfrm>
            <a:off x="611560" y="3003491"/>
            <a:ext cx="208823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2"/>
          </p:nvPr>
        </p:nvSpPr>
        <p:spPr>
          <a:xfrm>
            <a:off x="2771800" y="3003490"/>
            <a:ext cx="2736304" cy="133616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0" name="Inhaltsplatzhalter 3"/>
          <p:cNvSpPr>
            <a:spLocks noGrp="1"/>
          </p:cNvSpPr>
          <p:nvPr>
            <p:ph sz="quarter" idx="83"/>
          </p:nvPr>
        </p:nvSpPr>
        <p:spPr>
          <a:xfrm>
            <a:off x="5580112" y="3015565"/>
            <a:ext cx="2935238" cy="1336165"/>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1" name="Inhaltsplatzhalter 3"/>
          <p:cNvSpPr>
            <a:spLocks noGrp="1"/>
          </p:cNvSpPr>
          <p:nvPr>
            <p:ph sz="quarter" idx="84"/>
          </p:nvPr>
        </p:nvSpPr>
        <p:spPr>
          <a:xfrm>
            <a:off x="611560" y="4439229"/>
            <a:ext cx="2088232" cy="1515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2" name="Inhaltsplatzhalter 3"/>
          <p:cNvSpPr>
            <a:spLocks noGrp="1"/>
          </p:cNvSpPr>
          <p:nvPr>
            <p:ph sz="quarter" idx="85"/>
          </p:nvPr>
        </p:nvSpPr>
        <p:spPr>
          <a:xfrm>
            <a:off x="2771800" y="4439228"/>
            <a:ext cx="2736304" cy="1515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23" name="Inhaltsplatzhalter 3"/>
          <p:cNvSpPr>
            <a:spLocks noGrp="1"/>
          </p:cNvSpPr>
          <p:nvPr>
            <p:ph sz="quarter" idx="86"/>
          </p:nvPr>
        </p:nvSpPr>
        <p:spPr>
          <a:xfrm>
            <a:off x="5580112" y="4451303"/>
            <a:ext cx="2935238" cy="15156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70329636"/>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5"/>
            <a:ext cx="7893454" cy="3024000"/>
          </a:xfrm>
        </p:spPr>
        <p:txBody>
          <a:bodyPr/>
          <a:lstStyle>
            <a:lvl2pPr marL="360000" indent="-288000">
              <a:defRPr/>
            </a:lvl2pPr>
          </a:lstStyle>
          <a:p>
            <a:pPr lvl="0"/>
            <a:r>
              <a:rPr lang="de-DE" smtClean="0"/>
              <a:t>Textmasterformat bearbeiten</a:t>
            </a:r>
          </a:p>
          <a:p>
            <a:pPr lvl="1"/>
            <a:r>
              <a:rPr lang="de-DE" smtClean="0"/>
              <a:t>Zweite Ebene</a:t>
            </a:r>
          </a:p>
        </p:txBody>
      </p:sp>
      <p:sp>
        <p:nvSpPr>
          <p:cNvPr id="12" name="Inhaltsplatzhalter 3"/>
          <p:cNvSpPr>
            <a:spLocks noGrp="1"/>
          </p:cNvSpPr>
          <p:nvPr>
            <p:ph sz="quarter" idx="85"/>
          </p:nvPr>
        </p:nvSpPr>
        <p:spPr>
          <a:xfrm>
            <a:off x="628650"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4644008" y="1555274"/>
            <a:ext cx="3871342"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7"/>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8434154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5"/>
            <a:ext cx="7893454" cy="3024000"/>
          </a:xfrm>
        </p:spPr>
        <p:txBody>
          <a:bodyPr/>
          <a:lstStyle>
            <a:lvl2pPr marL="360000" indent="-288000">
              <a:defRPr/>
            </a:lvl2pPr>
          </a:lstStyle>
          <a:p>
            <a:pPr lvl="0"/>
            <a:r>
              <a:rPr lang="de-DE" smtClean="0"/>
              <a:t>Textmasterformat bearbeiten</a:t>
            </a:r>
          </a:p>
          <a:p>
            <a:pPr lvl="1"/>
            <a:r>
              <a:rPr lang="de-DE" smtClean="0"/>
              <a:t>Zweite Ebene</a:t>
            </a:r>
          </a:p>
        </p:txBody>
      </p:sp>
      <p:sp>
        <p:nvSpPr>
          <p:cNvPr id="16" name="Inhaltsplatzhalter 3"/>
          <p:cNvSpPr>
            <a:spLocks noGrp="1"/>
          </p:cNvSpPr>
          <p:nvPr>
            <p:ph sz="quarter" idx="81"/>
          </p:nvPr>
        </p:nvSpPr>
        <p:spPr>
          <a:xfrm>
            <a:off x="620556" y="1543200"/>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7" name="Inhaltsplatzhalter 3"/>
          <p:cNvSpPr>
            <a:spLocks noGrp="1"/>
          </p:cNvSpPr>
          <p:nvPr>
            <p:ph sz="quarter" idx="82"/>
          </p:nvPr>
        </p:nvSpPr>
        <p:spPr>
          <a:xfrm>
            <a:off x="3312312" y="1543199"/>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8" name="Inhaltsplatzhalter 3"/>
          <p:cNvSpPr>
            <a:spLocks noGrp="1"/>
          </p:cNvSpPr>
          <p:nvPr>
            <p:ph sz="quarter" idx="84"/>
          </p:nvPr>
        </p:nvSpPr>
        <p:spPr>
          <a:xfrm>
            <a:off x="5988716" y="1556792"/>
            <a:ext cx="2526634"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85"/>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97162372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2967995"/>
            <a:ext cx="7893454" cy="3024000"/>
          </a:xfrm>
        </p:spPr>
        <p:txBody>
          <a:bodyPr/>
          <a:lstStyle>
            <a:lvl2pPr marL="360000" indent="-288000">
              <a:defRPr/>
            </a:lvl2pPr>
          </a:lstStyle>
          <a:p>
            <a:pPr lvl="0"/>
            <a:r>
              <a:rPr lang="de-DE" smtClean="0"/>
              <a:t>Textmasterformat bearbeiten</a:t>
            </a:r>
          </a:p>
          <a:p>
            <a:pPr lvl="1"/>
            <a:r>
              <a:rPr lang="de-DE"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99400380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21">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15" name="Inhaltsplatzhalter 3"/>
          <p:cNvSpPr>
            <a:spLocks noGrp="1"/>
          </p:cNvSpPr>
          <p:nvPr>
            <p:ph sz="quarter" idx="83"/>
          </p:nvPr>
        </p:nvSpPr>
        <p:spPr>
          <a:xfrm>
            <a:off x="621896" y="4725143"/>
            <a:ext cx="7893454" cy="12672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86"/>
          </p:nvPr>
        </p:nvSpPr>
        <p:spPr>
          <a:xfrm>
            <a:off x="620556" y="154320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19" name="Inhaltsplatzhalter 3"/>
          <p:cNvSpPr>
            <a:spLocks noGrp="1"/>
          </p:cNvSpPr>
          <p:nvPr>
            <p:ph sz="quarter" idx="87"/>
          </p:nvPr>
        </p:nvSpPr>
        <p:spPr>
          <a:xfrm>
            <a:off x="2601103" y="1543199"/>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0" name="Inhaltsplatzhalter 3"/>
          <p:cNvSpPr>
            <a:spLocks noGrp="1"/>
          </p:cNvSpPr>
          <p:nvPr>
            <p:ph sz="quarter" idx="88"/>
          </p:nvPr>
        </p:nvSpPr>
        <p:spPr>
          <a:xfrm>
            <a:off x="4599583"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21" name="Inhaltsplatzhalter 3"/>
          <p:cNvSpPr>
            <a:spLocks noGrp="1"/>
          </p:cNvSpPr>
          <p:nvPr>
            <p:ph sz="quarter" idx="89"/>
          </p:nvPr>
        </p:nvSpPr>
        <p:spPr>
          <a:xfrm>
            <a:off x="6580130" y="1550840"/>
            <a:ext cx="1935220" cy="1336165"/>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90"/>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91"/>
          </p:nvPr>
        </p:nvSpPr>
        <p:spPr>
          <a:xfrm>
            <a:off x="615142" y="2985939"/>
            <a:ext cx="7893454" cy="1650573"/>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25512843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4" name="Inhaltsplatzhalter 3"/>
          <p:cNvSpPr>
            <a:spLocks noGrp="1"/>
          </p:cNvSpPr>
          <p:nvPr>
            <p:ph sz="quarter" idx="29"/>
          </p:nvPr>
        </p:nvSpPr>
        <p:spPr>
          <a:xfrm>
            <a:off x="2195736" y="1546225"/>
            <a:ext cx="6319614" cy="4435200"/>
          </a:xfrm>
        </p:spPr>
        <p:txBody>
          <a:bodyPr/>
          <a:lstStyle/>
          <a:p>
            <a:pPr lvl="0"/>
            <a:r>
              <a:rPr lang="de-DE" smtClean="0"/>
              <a:t>Textmasterformat bearbeiten</a:t>
            </a:r>
          </a:p>
          <a:p>
            <a:pPr lvl="1"/>
            <a:r>
              <a:rPr lang="de-DE" smtClean="0"/>
              <a:t>Zweite Ebene</a:t>
            </a:r>
          </a:p>
        </p:txBody>
      </p:sp>
      <p:sp>
        <p:nvSpPr>
          <p:cNvPr id="12" name="Inhaltsplatzhalter 11"/>
          <p:cNvSpPr>
            <a:spLocks noGrp="1"/>
          </p:cNvSpPr>
          <p:nvPr>
            <p:ph sz="quarter" idx="30"/>
          </p:nvPr>
        </p:nvSpPr>
        <p:spPr>
          <a:xfrm>
            <a:off x="606600" y="1552121"/>
            <a:ext cx="1430337" cy="940775"/>
          </a:xfrm>
        </p:spPr>
        <p:txBody>
          <a:bodyPr/>
          <a:lstStyle>
            <a:lvl1pPr>
              <a:defRPr sz="1600"/>
            </a:lvl1pPr>
          </a:lstStyle>
          <a:p>
            <a:pPr lvl="0"/>
            <a:r>
              <a:rPr lang="de-DE" smtClean="0"/>
              <a:t>Textmasterformat bearbeiten</a:t>
            </a:r>
          </a:p>
        </p:txBody>
      </p:sp>
      <p:sp>
        <p:nvSpPr>
          <p:cNvPr id="23" name="Inhaltsplatzhalter 11"/>
          <p:cNvSpPr>
            <a:spLocks noGrp="1"/>
          </p:cNvSpPr>
          <p:nvPr>
            <p:ph sz="quarter" idx="31"/>
          </p:nvPr>
        </p:nvSpPr>
        <p:spPr>
          <a:xfrm>
            <a:off x="606598" y="2650844"/>
            <a:ext cx="1430337" cy="940775"/>
          </a:xfrm>
        </p:spPr>
        <p:txBody>
          <a:bodyPr/>
          <a:lstStyle>
            <a:lvl1pPr>
              <a:defRPr sz="1600"/>
            </a:lvl1pPr>
          </a:lstStyle>
          <a:p>
            <a:pPr lvl="0"/>
            <a:r>
              <a:rPr lang="de-DE" smtClean="0"/>
              <a:t>Textmasterformat bearbeiten</a:t>
            </a:r>
          </a:p>
        </p:txBody>
      </p:sp>
      <p:sp>
        <p:nvSpPr>
          <p:cNvPr id="24" name="Inhaltsplatzhalter 11"/>
          <p:cNvSpPr>
            <a:spLocks noGrp="1"/>
          </p:cNvSpPr>
          <p:nvPr>
            <p:ph sz="quarter" idx="32"/>
          </p:nvPr>
        </p:nvSpPr>
        <p:spPr>
          <a:xfrm>
            <a:off x="606598" y="3761227"/>
            <a:ext cx="1430337" cy="940775"/>
          </a:xfrm>
        </p:spPr>
        <p:txBody>
          <a:bodyPr/>
          <a:lstStyle>
            <a:lvl1pPr>
              <a:defRPr sz="1600"/>
            </a:lvl1pPr>
          </a:lstStyle>
          <a:p>
            <a:pPr lvl="0"/>
            <a:r>
              <a:rPr lang="de-DE" smtClean="0"/>
              <a:t>Textmasterformat bearbeiten</a:t>
            </a:r>
          </a:p>
        </p:txBody>
      </p:sp>
      <p:sp>
        <p:nvSpPr>
          <p:cNvPr id="25" name="Inhaltsplatzhalter 11"/>
          <p:cNvSpPr>
            <a:spLocks noGrp="1"/>
          </p:cNvSpPr>
          <p:nvPr>
            <p:ph sz="quarter" idx="33"/>
          </p:nvPr>
        </p:nvSpPr>
        <p:spPr>
          <a:xfrm>
            <a:off x="621896" y="4859949"/>
            <a:ext cx="1430337" cy="1119600"/>
          </a:xfrm>
        </p:spPr>
        <p:txBody>
          <a:bodyPr/>
          <a:lstStyle>
            <a:lvl1pPr>
              <a:defRPr sz="1600"/>
            </a:lvl1pPr>
          </a:lstStyle>
          <a:p>
            <a:pPr lvl="0"/>
            <a:r>
              <a:rPr lang="de-DE" smtClean="0"/>
              <a:t>Textmasterformat bearbeiten</a:t>
            </a:r>
          </a:p>
        </p:txBody>
      </p:sp>
      <p:sp>
        <p:nvSpPr>
          <p:cNvPr id="3" name="Fußzeilenplatzhalter 2"/>
          <p:cNvSpPr>
            <a:spLocks noGrp="1"/>
          </p:cNvSpPr>
          <p:nvPr>
            <p:ph type="ftr" sz="quarter" idx="3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171802047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4_1Tabelle">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5" name="Tabellenplatzhalter 4"/>
          <p:cNvSpPr>
            <a:spLocks noGrp="1"/>
          </p:cNvSpPr>
          <p:nvPr>
            <p:ph type="tbl" sz="quarter" idx="18"/>
          </p:nvPr>
        </p:nvSpPr>
        <p:spPr>
          <a:xfrm>
            <a:off x="611560" y="1534630"/>
            <a:ext cx="7893454" cy="4453200"/>
          </a:xfrm>
        </p:spPr>
        <p:txBody>
          <a:bodyPr/>
          <a:lstStyle/>
          <a:p>
            <a:pPr lvl="0"/>
            <a:r>
              <a:rPr lang="de-DE" noProof="0" dirty="0" smtClean="0"/>
              <a:t>Tabelle durch Klicken auf Symbol hinzufügen</a:t>
            </a:r>
            <a:endParaRPr lang="de-CH" noProof="0" dirty="0"/>
          </a:p>
        </p:txBody>
      </p:sp>
      <p:sp>
        <p:nvSpPr>
          <p:cNvPr id="3" name="Fußzeilenplatzhalter 2"/>
          <p:cNvSpPr>
            <a:spLocks noGrp="1"/>
          </p:cNvSpPr>
          <p:nvPr>
            <p:ph type="ftr" sz="quarter" idx="19"/>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97685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7904192"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19"/>
            <a:ext cx="7904192" cy="15192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8985231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06">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9" name="Inhaltsplatzhalter 3"/>
          <p:cNvSpPr>
            <a:spLocks noGrp="1"/>
          </p:cNvSpPr>
          <p:nvPr>
            <p:ph sz="quarter" idx="17"/>
          </p:nvPr>
        </p:nvSpPr>
        <p:spPr>
          <a:xfrm>
            <a:off x="6444208" y="1543198"/>
            <a:ext cx="2114556" cy="1669778"/>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61"/>
          </p:nvPr>
        </p:nvSpPr>
        <p:spPr>
          <a:xfrm>
            <a:off x="615142" y="1543198"/>
            <a:ext cx="7900208" cy="4442400"/>
          </a:xfrm>
        </p:spPr>
        <p:txBody>
          <a:bodyPr/>
          <a:lstStyle>
            <a:lvl2pPr marL="360000" indent="-288000">
              <a:defRPr/>
            </a:lvl2pPr>
          </a:lstStyle>
          <a:p>
            <a:pPr lvl="0"/>
            <a:r>
              <a:rPr lang="de-DE" smtClean="0"/>
              <a:t>Textmasterformat bearbeiten</a:t>
            </a:r>
          </a:p>
          <a:p>
            <a:pPr lvl="1"/>
            <a:r>
              <a:rPr lang="de-DE" smtClean="0"/>
              <a:t>Zweite Ebene</a:t>
            </a:r>
          </a:p>
        </p:txBody>
      </p:sp>
      <p:sp>
        <p:nvSpPr>
          <p:cNvPr id="3" name="Fußzeilenplatzhalter 2"/>
          <p:cNvSpPr>
            <a:spLocks noGrp="1"/>
          </p:cNvSpPr>
          <p:nvPr>
            <p:ph type="ftr" sz="quarter" idx="62"/>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 Tierhaltung</a:t>
            </a:r>
            <a:r>
              <a:rPr lang="de-DE" altLang="de-DE" dirty="0" smtClean="0"/>
              <a:t>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3664071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03">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23969"/>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28248" y="1540637"/>
            <a:ext cx="5527928" cy="287928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248" y="4509119"/>
            <a:ext cx="7904192" cy="15192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5"/>
          </p:nvPr>
        </p:nvSpPr>
        <p:spPr>
          <a:xfrm>
            <a:off x="6228184" y="1541160"/>
            <a:ext cx="2289796" cy="2879285"/>
          </a:xfrm>
        </p:spPr>
        <p:txBody>
          <a:bodyPr/>
          <a:lstStyle>
            <a:lvl2pPr marL="360000" indent="-288000">
              <a:defRPr/>
            </a:lvl2pPr>
          </a:lstStyle>
          <a:p>
            <a:pPr lvl="0"/>
            <a:r>
              <a:rPr lang="de-DE" smtClean="0"/>
              <a:t>Textmasterformat bearbeiten</a:t>
            </a:r>
          </a:p>
          <a:p>
            <a:pPr lvl="1"/>
            <a:r>
              <a:rPr lang="de-DE" smtClean="0"/>
              <a:t>Zweite Ebene</a:t>
            </a:r>
          </a:p>
        </p:txBody>
      </p:sp>
    </p:spTree>
    <p:extLst>
      <p:ext uri="{BB962C8B-B14F-4D97-AF65-F5344CB8AC3E}">
        <p14:creationId xmlns:p14="http://schemas.microsoft.com/office/powerpoint/2010/main" val="10121099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8" name="Inhaltsplatzhalter 3"/>
          <p:cNvSpPr>
            <a:spLocks noGrp="1"/>
          </p:cNvSpPr>
          <p:nvPr>
            <p:ph sz="quarter" idx="17"/>
          </p:nvPr>
        </p:nvSpPr>
        <p:spPr>
          <a:xfrm>
            <a:off x="612775" y="1540637"/>
            <a:ext cx="7908925" cy="1314825"/>
          </a:xfrm>
        </p:spPr>
        <p:txBody>
          <a:bodyPr/>
          <a:lstStyle>
            <a:lvl2pPr marL="360000" indent="-288000">
              <a:defRPr/>
            </a:lvl2pPr>
          </a:lstStyle>
          <a:p>
            <a:pPr lvl="0"/>
            <a:r>
              <a:rPr lang="de-DE" smtClean="0"/>
              <a:t>Textmasterformat bearbeiten</a:t>
            </a:r>
          </a:p>
          <a:p>
            <a:pPr lvl="1"/>
            <a:r>
              <a:rPr lang="de-DE" smtClean="0"/>
              <a:t>Zweite Ebene</a:t>
            </a:r>
          </a:p>
        </p:txBody>
      </p:sp>
      <p:sp>
        <p:nvSpPr>
          <p:cNvPr id="9" name="Inhaltsplatzhalter 3"/>
          <p:cNvSpPr>
            <a:spLocks noGrp="1"/>
          </p:cNvSpPr>
          <p:nvPr>
            <p:ph sz="quarter" idx="23"/>
          </p:nvPr>
        </p:nvSpPr>
        <p:spPr>
          <a:xfrm>
            <a:off x="628650" y="2937646"/>
            <a:ext cx="7904192"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4"/>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3543344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0"/>
            <a:ext cx="5184978"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5868144" y="2961673"/>
            <a:ext cx="2655952"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1968854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smtClean="0"/>
              <a:t>Textmasterformat bearbeiten</a:t>
            </a:r>
          </a:p>
          <a:p>
            <a:pPr lvl="1"/>
            <a:r>
              <a:rPr lang="de-DE" smtClean="0"/>
              <a:t>Zweite Ebene</a:t>
            </a:r>
          </a:p>
        </p:txBody>
      </p:sp>
      <p:sp>
        <p:nvSpPr>
          <p:cNvPr id="13" name="Inhaltsplatzhalter 3"/>
          <p:cNvSpPr>
            <a:spLocks noGrp="1"/>
          </p:cNvSpPr>
          <p:nvPr>
            <p:ph sz="quarter" idx="24"/>
          </p:nvPr>
        </p:nvSpPr>
        <p:spPr>
          <a:xfrm>
            <a:off x="611158" y="2953031"/>
            <a:ext cx="5184978" cy="1412073"/>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5868144" y="2961673"/>
            <a:ext cx="2655952"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
        <p:nvSpPr>
          <p:cNvPr id="11" name="Inhaltsplatzhalter 3"/>
          <p:cNvSpPr>
            <a:spLocks noGrp="1"/>
          </p:cNvSpPr>
          <p:nvPr>
            <p:ph sz="quarter" idx="27"/>
          </p:nvPr>
        </p:nvSpPr>
        <p:spPr>
          <a:xfrm>
            <a:off x="611158" y="4437530"/>
            <a:ext cx="5184978" cy="1573200"/>
          </a:xfrm>
        </p:spPr>
        <p:txBody>
          <a:bodyPr/>
          <a:lstStyle>
            <a:lvl2pPr marL="360000" indent="-288000">
              <a:defRPr/>
            </a:lvl2pPr>
          </a:lstStyle>
          <a:p>
            <a:pPr lvl="0"/>
            <a:r>
              <a:rPr lang="de-DE" dirty="0" smtClean="0"/>
              <a:t>Textmasterformat bearbeiten</a:t>
            </a:r>
          </a:p>
          <a:p>
            <a:pPr lvl="1"/>
            <a:r>
              <a:rPr lang="de-DE" dirty="0" smtClean="0"/>
              <a:t>Zweite Ebene</a:t>
            </a:r>
          </a:p>
        </p:txBody>
      </p:sp>
    </p:spTree>
    <p:extLst>
      <p:ext uri="{BB962C8B-B14F-4D97-AF65-F5344CB8AC3E}">
        <p14:creationId xmlns:p14="http://schemas.microsoft.com/office/powerpoint/2010/main" val="48663050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05">
    <p:spTree>
      <p:nvGrpSpPr>
        <p:cNvPr id="1" name=""/>
        <p:cNvGrpSpPr/>
        <p:nvPr/>
      </p:nvGrpSpPr>
      <p:grpSpPr>
        <a:xfrm>
          <a:off x="0" y="0"/>
          <a:ext cx="0" cy="0"/>
          <a:chOff x="0" y="0"/>
          <a:chExt cx="0" cy="0"/>
        </a:xfrm>
      </p:grpSpPr>
      <p:sp>
        <p:nvSpPr>
          <p:cNvPr id="2" name="Titel 1"/>
          <p:cNvSpPr>
            <a:spLocks noGrp="1"/>
          </p:cNvSpPr>
          <p:nvPr>
            <p:ph type="title"/>
          </p:nvPr>
        </p:nvSpPr>
        <p:spPr>
          <a:xfrm>
            <a:off x="615142" y="365126"/>
            <a:ext cx="7900208" cy="474206"/>
          </a:xfrm>
        </p:spPr>
        <p:txBody>
          <a:bodyPr/>
          <a:lstStyle>
            <a:lvl1pPr>
              <a:defRPr sz="2600" b="1">
                <a:solidFill>
                  <a:srgbClr val="009973"/>
                </a:solidFill>
              </a:defRPr>
            </a:lvl1pPr>
          </a:lstStyle>
          <a:p>
            <a:r>
              <a:rPr lang="de-DE" smtClean="0"/>
              <a:t>Titelmasterformat durch Klicken bearbeiten</a:t>
            </a:r>
            <a:endParaRPr lang="de-CH" dirty="0"/>
          </a:p>
        </p:txBody>
      </p:sp>
      <p:sp>
        <p:nvSpPr>
          <p:cNvPr id="10" name="Inhaltsplatzhalter 2"/>
          <p:cNvSpPr>
            <a:spLocks noGrp="1"/>
          </p:cNvSpPr>
          <p:nvPr>
            <p:ph idx="12"/>
          </p:nvPr>
        </p:nvSpPr>
        <p:spPr>
          <a:xfrm>
            <a:off x="621896" y="839332"/>
            <a:ext cx="7893454" cy="444791"/>
          </a:xfrm>
        </p:spPr>
        <p:txBody>
          <a:bodyPr>
            <a:normAutofit/>
          </a:bodyPr>
          <a:lstStyle>
            <a:lvl1pPr marL="0" indent="0">
              <a:buNone/>
              <a:defRPr sz="2400" b="0">
                <a:solidFill>
                  <a:srgbClr val="009973"/>
                </a:solidFill>
              </a:defRPr>
            </a:lvl1pPr>
            <a:lvl2pPr marL="514350" indent="-171450">
              <a:buClr>
                <a:srgbClr val="009973"/>
              </a:buClr>
              <a:buFont typeface="Arial" panose="020B0604020202020204" pitchFamily="34" charset="0"/>
              <a:buChar char="›"/>
              <a:defRPr sz="1600"/>
            </a:lvl2pPr>
          </a:lstStyle>
          <a:p>
            <a:pPr lvl="0"/>
            <a:r>
              <a:rPr lang="de-DE" smtClean="0"/>
              <a:t>Textmasterformat bearbeiten</a:t>
            </a:r>
          </a:p>
        </p:txBody>
      </p:sp>
      <p:sp>
        <p:nvSpPr>
          <p:cNvPr id="7" name="Inhaltsplatzhalter 2"/>
          <p:cNvSpPr>
            <a:spLocks noGrp="1"/>
          </p:cNvSpPr>
          <p:nvPr>
            <p:ph idx="14"/>
          </p:nvPr>
        </p:nvSpPr>
        <p:spPr>
          <a:xfrm>
            <a:off x="628650" y="6102208"/>
            <a:ext cx="7886700" cy="279120"/>
          </a:xfrm>
        </p:spPr>
        <p:txBody>
          <a:bodyPr/>
          <a:lstStyle>
            <a:lvl1pPr marL="0" indent="0" algn="r">
              <a:lnSpc>
                <a:spcPct val="100000"/>
              </a:lnSpc>
              <a:buNone/>
              <a:defRPr sz="900" baseline="0"/>
            </a:lvl1pPr>
            <a:lvl2pPr marL="514350" indent="-171450">
              <a:buClr>
                <a:srgbClr val="009973"/>
              </a:buClr>
              <a:buFont typeface="Arial" panose="020B0604020202020204" pitchFamily="34" charset="0"/>
              <a:buChar char="›"/>
              <a:defRPr sz="1600"/>
            </a:lvl2pPr>
          </a:lstStyle>
          <a:p>
            <a:pPr lvl="0"/>
            <a:r>
              <a:rPr lang="de-DE" dirty="0" smtClean="0"/>
              <a:t>Textmasterformat bearbeiten</a:t>
            </a:r>
          </a:p>
        </p:txBody>
      </p:sp>
      <p:sp>
        <p:nvSpPr>
          <p:cNvPr id="9" name="Inhaltsplatzhalter 3"/>
          <p:cNvSpPr>
            <a:spLocks noGrp="1"/>
          </p:cNvSpPr>
          <p:nvPr>
            <p:ph sz="quarter" idx="17"/>
          </p:nvPr>
        </p:nvSpPr>
        <p:spPr>
          <a:xfrm>
            <a:off x="611560" y="1550121"/>
            <a:ext cx="7904192" cy="1353396"/>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3" name="Inhaltsplatzhalter 3"/>
          <p:cNvSpPr>
            <a:spLocks noGrp="1"/>
          </p:cNvSpPr>
          <p:nvPr>
            <p:ph sz="quarter" idx="24"/>
          </p:nvPr>
        </p:nvSpPr>
        <p:spPr>
          <a:xfrm>
            <a:off x="611158" y="2953030"/>
            <a:ext cx="3888834"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14" name="Inhaltsplatzhalter 3"/>
          <p:cNvSpPr>
            <a:spLocks noGrp="1"/>
          </p:cNvSpPr>
          <p:nvPr>
            <p:ph sz="quarter" idx="25"/>
          </p:nvPr>
        </p:nvSpPr>
        <p:spPr>
          <a:xfrm>
            <a:off x="4572000" y="2961673"/>
            <a:ext cx="3952096" cy="3060000"/>
          </a:xfrm>
        </p:spPr>
        <p:txBody>
          <a:bodyPr/>
          <a:lstStyle>
            <a:lvl2pPr marL="360000" indent="-288000">
              <a:defRPr/>
            </a:lvl2pPr>
          </a:lstStyle>
          <a:p>
            <a:pPr lvl="0"/>
            <a:r>
              <a:rPr lang="de-DE" dirty="0" smtClean="0"/>
              <a:t>Textmasterformat bearbeiten</a:t>
            </a:r>
          </a:p>
          <a:p>
            <a:pPr lvl="1"/>
            <a:r>
              <a:rPr lang="de-DE" dirty="0" smtClean="0"/>
              <a:t>Zweite Ebene</a:t>
            </a:r>
          </a:p>
        </p:txBody>
      </p:sp>
      <p:sp>
        <p:nvSpPr>
          <p:cNvPr id="3" name="Fußzeilenplatzhalter 2"/>
          <p:cNvSpPr>
            <a:spLocks noGrp="1"/>
          </p:cNvSpPr>
          <p:nvPr>
            <p:ph type="ftr" sz="quarter" idx="26"/>
          </p:nvPr>
        </p:nvSpPr>
        <p:spPr/>
        <p:txBody>
          <a:body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24178529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65125"/>
            <a:ext cx="7886700" cy="4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dirty="0" smtClean="0"/>
              <a:t>Titelmasterformat durch Klicken bearbeiten</a:t>
            </a:r>
            <a:endParaRPr lang="de-CH" altLang="de-DE" dirty="0" smtClean="0"/>
          </a:p>
        </p:txBody>
      </p:sp>
      <p:sp>
        <p:nvSpPr>
          <p:cNvPr id="1027" name="Textplatzhalter 2"/>
          <p:cNvSpPr>
            <a:spLocks noGrp="1"/>
          </p:cNvSpPr>
          <p:nvPr>
            <p:ph type="body" idx="1"/>
          </p:nvPr>
        </p:nvSpPr>
        <p:spPr bwMode="auto">
          <a:xfrm>
            <a:off x="628650" y="1825624"/>
            <a:ext cx="7886700" cy="41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smtClean="0"/>
              <a:t>Textmasterformat bearbeiten</a:t>
            </a:r>
          </a:p>
          <a:p>
            <a:pPr lvl="1"/>
            <a:r>
              <a:rPr lang="de-DE" altLang="de-DE" dirty="0" smtClean="0"/>
              <a:t>Zweite Ebene</a:t>
            </a:r>
          </a:p>
        </p:txBody>
      </p:sp>
      <p:sp>
        <p:nvSpPr>
          <p:cNvPr id="1030" name="Line 10"/>
          <p:cNvSpPr>
            <a:spLocks noChangeShapeType="1"/>
          </p:cNvSpPr>
          <p:nvPr userDrawn="1"/>
        </p:nvSpPr>
        <p:spPr bwMode="auto">
          <a:xfrm>
            <a:off x="179388" y="6408000"/>
            <a:ext cx="8820150" cy="0"/>
          </a:xfrm>
          <a:prstGeom prst="line">
            <a:avLst/>
          </a:prstGeom>
          <a:noFill/>
          <a:ln w="63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dirty="0"/>
          </a:p>
        </p:txBody>
      </p:sp>
      <p:sp>
        <p:nvSpPr>
          <p:cNvPr id="6" name="Fußzeilenplatzhalter 5"/>
          <p:cNvSpPr>
            <a:spLocks noGrp="1"/>
          </p:cNvSpPr>
          <p:nvPr>
            <p:ph type="ftr" sz="quarter" idx="3"/>
          </p:nvPr>
        </p:nvSpPr>
        <p:spPr>
          <a:xfrm>
            <a:off x="629540" y="6437313"/>
            <a:ext cx="6318723" cy="420687"/>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CH" dirty="0" smtClean="0">
                <a:solidFill>
                  <a:schemeClr val="tx1">
                    <a:lumMod val="50000"/>
                    <a:lumOff val="50000"/>
                  </a:schemeClr>
                </a:solidFill>
              </a:rPr>
              <a:t>© </a:t>
            </a:r>
            <a:r>
              <a:rPr lang="de-DE" altLang="de-DE" dirty="0" smtClean="0"/>
              <a:t>2016 </a:t>
            </a:r>
            <a:r>
              <a:rPr lang="de-DE" dirty="0" smtClean="0">
                <a:solidFill>
                  <a:schemeClr val="tx1">
                    <a:lumMod val="50000"/>
                    <a:lumOff val="50000"/>
                  </a:schemeClr>
                </a:solidFill>
              </a:rPr>
              <a:t>FiBL, Bio Suisse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Foliensammlung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sym typeface="Wingdings 2" panose="05020102010507070707" pitchFamily="18" charset="2"/>
              </a:rPr>
              <a:t>8</a:t>
            </a:r>
            <a:r>
              <a:rPr lang="de-DE" altLang="de-DE" dirty="0" smtClean="0"/>
              <a:t>. Tierhaltung   </a:t>
            </a:r>
            <a:r>
              <a:rPr lang="de-DE" altLang="de-DE" sz="1050" dirty="0" smtClean="0">
                <a:solidFill>
                  <a:srgbClr val="008C7F"/>
                </a:solidFill>
                <a:latin typeface="Arial Black" panose="020B0A04020102020204" pitchFamily="34" charset="0"/>
                <a:sym typeface="Wingdings 2" panose="05020102010507070707" pitchFamily="18" charset="2"/>
              </a:rPr>
              <a:t>•</a:t>
            </a:r>
            <a:r>
              <a:rPr lang="de-DE" altLang="de-DE" dirty="0" smtClean="0">
                <a:solidFill>
                  <a:srgbClr val="008C7F"/>
                </a:solidFill>
                <a:sym typeface="Wingdings 2" panose="05020102010507070707" pitchFamily="18" charset="2"/>
              </a:rPr>
              <a:t>  </a:t>
            </a:r>
            <a:r>
              <a:rPr lang="de-DE" altLang="de-DE" dirty="0" smtClean="0"/>
              <a:t> Transparent 8.</a:t>
            </a:r>
            <a:fld id="{575D1617-7AF4-4382-BA05-712756A4C3F1}" type="slidenum">
              <a:rPr lang="de-DE" altLang="de-DE" smtClean="0"/>
              <a:pPr/>
              <a:t>‹Nr.›</a:t>
            </a:fld>
            <a:endParaRPr lang="de-DE" altLang="de-DE" dirty="0" smtClean="0"/>
          </a:p>
        </p:txBody>
      </p:sp>
    </p:spTree>
    <p:extLst>
      <p:ext uri="{BB962C8B-B14F-4D97-AF65-F5344CB8AC3E}">
        <p14:creationId xmlns:p14="http://schemas.microsoft.com/office/powerpoint/2010/main" val="757150722"/>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429" r:id="rId5"/>
    <p:sldLayoutId id="2147484381" r:id="rId6"/>
    <p:sldLayoutId id="2147484382" r:id="rId7"/>
    <p:sldLayoutId id="2147484432" r:id="rId8"/>
    <p:sldLayoutId id="2147484405" r:id="rId9"/>
    <p:sldLayoutId id="2147484406" r:id="rId10"/>
    <p:sldLayoutId id="2147484407" r:id="rId11"/>
    <p:sldLayoutId id="2147484425" r:id="rId12"/>
    <p:sldLayoutId id="2147484383" r:id="rId13"/>
    <p:sldLayoutId id="2147484399" r:id="rId14"/>
    <p:sldLayoutId id="2147484397" r:id="rId15"/>
    <p:sldLayoutId id="2147484398" r:id="rId16"/>
    <p:sldLayoutId id="2147484385" r:id="rId17"/>
    <p:sldLayoutId id="2147484411" r:id="rId18"/>
    <p:sldLayoutId id="2147484427" r:id="rId19"/>
    <p:sldLayoutId id="2147484428" r:id="rId20"/>
    <p:sldLayoutId id="2147484410" r:id="rId21"/>
    <p:sldLayoutId id="2147484409" r:id="rId22"/>
    <p:sldLayoutId id="2147484386" r:id="rId23"/>
    <p:sldLayoutId id="2147484387" r:id="rId24"/>
    <p:sldLayoutId id="2147484388" r:id="rId25"/>
    <p:sldLayoutId id="2147484430" r:id="rId26"/>
    <p:sldLayoutId id="2147484431" r:id="rId27"/>
    <p:sldLayoutId id="2147484389" r:id="rId28"/>
    <p:sldLayoutId id="2147484402" r:id="rId29"/>
    <p:sldLayoutId id="2147484403" r:id="rId30"/>
    <p:sldLayoutId id="2147484404" r:id="rId31"/>
    <p:sldLayoutId id="2147484390" r:id="rId32"/>
    <p:sldLayoutId id="2147484418" r:id="rId33"/>
    <p:sldLayoutId id="2147484400" r:id="rId34"/>
    <p:sldLayoutId id="2147484391" r:id="rId35"/>
    <p:sldLayoutId id="2147484401" r:id="rId36"/>
    <p:sldLayoutId id="2147484426" r:id="rId37"/>
    <p:sldLayoutId id="2147484394" r:id="rId38"/>
    <p:sldLayoutId id="2147484395" r:id="rId39"/>
    <p:sldLayoutId id="2147484416" r:id="rId40"/>
  </p:sldLayoutIdLst>
  <p:timing>
    <p:tnLst>
      <p:par>
        <p:cTn id="1" dur="indefinite" restart="never" nodeType="tmRoot"/>
      </p:par>
    </p:tnLst>
  </p:timing>
  <p:hf hdr="0" dt="0"/>
  <p:txStyles>
    <p:titleStyle>
      <a:lvl1pPr algn="l" defTabSz="685800" rtl="0" eaLnBrk="1" fontAlgn="base" hangingPunct="1">
        <a:lnSpc>
          <a:spcPct val="90000"/>
        </a:lnSpc>
        <a:spcBef>
          <a:spcPct val="0"/>
        </a:spcBef>
        <a:spcAft>
          <a:spcPct val="0"/>
        </a:spcAft>
        <a:defRPr sz="2600" b="1" kern="1200">
          <a:solidFill>
            <a:srgbClr val="39977A"/>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2pPr>
      <a:lvl3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3pPr>
      <a:lvl4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4pPr>
      <a:lvl5pPr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Arial" panose="020B0604020202020204" pitchFamily="34" charset="0"/>
        </a:defRPr>
      </a:lvl9pPr>
    </p:titleStyle>
    <p:body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10.jp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image" Target="../media/image114.jpeg"/><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115.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0.xml.rels><?xml version="1.0" encoding="UTF-8" standalone="yes"?>
<Relationships xmlns="http://schemas.openxmlformats.org/package/2006/relationships"><Relationship Id="rId2" Type="http://schemas.openxmlformats.org/officeDocument/2006/relationships/image" Target="../media/image117.jp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hyperlink" Target="http://www.fibl.org/" TargetMode="External"/><Relationship Id="rId2" Type="http://schemas.openxmlformats.org/officeDocument/2006/relationships/hyperlink" Target="mailto:info.suisse@fibl.org" TargetMode="External"/><Relationship Id="rId1" Type="http://schemas.openxmlformats.org/officeDocument/2006/relationships/slideLayout" Target="../slideLayouts/slideLayout18.xml"/><Relationship Id="rId6" Type="http://schemas.openxmlformats.org/officeDocument/2006/relationships/hyperlink" Target="http://www.shop.fibl.org/" TargetMode="External"/><Relationship Id="rId5" Type="http://schemas.openxmlformats.org/officeDocument/2006/relationships/hyperlink" Target="http://www.bio-suisse.ch/" TargetMode="External"/><Relationship Id="rId4" Type="http://schemas.openxmlformats.org/officeDocument/2006/relationships/hyperlink" Target="mailto:bio@bio-suisse.c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5.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5.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shop.fibl.org/fr/publication/c/volailles.html" TargetMode="External"/><Relationship Id="rId13" Type="http://schemas.openxmlformats.org/officeDocument/2006/relationships/hyperlink" Target="http://bgk.caprovis.ch/cms02/showlinx.asp?id=1&amp;lang=2" TargetMode="External"/><Relationship Id="rId3" Type="http://schemas.openxmlformats.org/officeDocument/2006/relationships/hyperlink" Target="https://www.admin.ch/opc/fr/classified-compilation/20080796/index.html" TargetMode="External"/><Relationship Id="rId7" Type="http://schemas.openxmlformats.org/officeDocument/2006/relationships/hyperlink" Target="https://shop.fibl.org/fr/publication/c/bovins.html" TargetMode="External"/><Relationship Id="rId12" Type="http://schemas.openxmlformats.org/officeDocument/2006/relationships/hyperlink" Target="http://www.aviforum.ch/fr/start.asp" TargetMode="External"/><Relationship Id="rId2" Type="http://schemas.openxmlformats.org/officeDocument/2006/relationships/hyperlink" Target="https://www.blv.admin.ch/blv/fr/home.html" TargetMode="External"/><Relationship Id="rId1" Type="http://schemas.openxmlformats.org/officeDocument/2006/relationships/slideLayout" Target="../slideLayouts/slideLayout2.xml"/><Relationship Id="rId6" Type="http://schemas.openxmlformats.org/officeDocument/2006/relationships/hyperlink" Target="https://shop.fibl.org/fr/publication/c/porcins.html" TargetMode="External"/><Relationship Id="rId11" Type="http://schemas.openxmlformats.org/officeDocument/2006/relationships/hyperlink" Target="https://shop.fibl.org/fr/publication/c/de/gen-animaux/p/1406-medecine-veterinaire.html" TargetMode="External"/><Relationship Id="rId5" Type="http://schemas.openxmlformats.org/officeDocument/2006/relationships/hyperlink" Target="http://www.bio-suisse.ch/fr/cahierdeschargesetrglements.php" TargetMode="External"/><Relationship Id="rId10" Type="http://schemas.openxmlformats.org/officeDocument/2006/relationships/hyperlink" Target="https://shop.fibl.org/fr/publication/c/de/gen-animaux/p/1682-dimensions-stabulations.html" TargetMode="External"/><Relationship Id="rId4" Type="http://schemas.openxmlformats.org/officeDocument/2006/relationships/hyperlink" Target="https://www.admin.ch/opc/fr/classified-compilation/19970385/index.html" TargetMode="External"/><Relationship Id="rId9" Type="http://schemas.openxmlformats.org/officeDocument/2006/relationships/hyperlink" Target="http://www.bioactualites.ch/fr/production-animal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5.t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63.tif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4.ti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0.jpg"/><Relationship Id="rId1" Type="http://schemas.openxmlformats.org/officeDocument/2006/relationships/slideLayout" Target="../slideLayouts/slideLayout37.xml"/><Relationship Id="rId4" Type="http://schemas.openxmlformats.org/officeDocument/2006/relationships/image" Target="../media/image72.jpg"/></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chart" Target="../charts/chart3.xml"/><Relationship Id="rId1" Type="http://schemas.openxmlformats.org/officeDocument/2006/relationships/slideLayout" Target="../slideLayouts/slideLayout15.xml"/><Relationship Id="rId5" Type="http://schemas.openxmlformats.org/officeDocument/2006/relationships/image" Target="../media/image75.jpg"/><Relationship Id="rId4" Type="http://schemas.openxmlformats.org/officeDocument/2006/relationships/image" Target="../media/image74.png"/></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elevagebovinbio.ch/" TargetMode="External"/><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1.jp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2.jpg"/><Relationship Id="rId1" Type="http://schemas.openxmlformats.org/officeDocument/2006/relationships/slideLayout" Target="../slideLayouts/slideLayout40.xml"/></Relationships>
</file>

<file path=ppt/slides/_rels/slide91.xml.rels><?xml version="1.0" encoding="UTF-8" standalone="yes"?>
<Relationships xmlns="http://schemas.openxmlformats.org/package/2006/relationships"><Relationship Id="rId2" Type="http://schemas.openxmlformats.org/officeDocument/2006/relationships/image" Target="../media/image93.jpg"/><Relationship Id="rId1" Type="http://schemas.openxmlformats.org/officeDocument/2006/relationships/slideLayout" Target="../slideLayouts/slideLayout40.xml"/></Relationships>
</file>

<file path=ppt/slides/_rels/slide9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image" Target="../media/image96.jpg"/><Relationship Id="rId1" Type="http://schemas.openxmlformats.org/officeDocument/2006/relationships/slideLayout" Target="../slideLayouts/slideLayout33.xml"/><Relationship Id="rId4" Type="http://schemas.openxmlformats.org/officeDocument/2006/relationships/image" Target="../media/image98.jpg"/></Relationships>
</file>

<file path=ppt/slides/_rels/slide97.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99.jpg"/><Relationship Id="rId1" Type="http://schemas.openxmlformats.org/officeDocument/2006/relationships/slideLayout" Target="../slideLayouts/slideLayout33.xml"/><Relationship Id="rId4" Type="http://schemas.openxmlformats.org/officeDocument/2006/relationships/image" Target="../media/image101.jpg"/></Relationships>
</file>

<file path=ppt/slides/_rels/slide98.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jpg"/><Relationship Id="rId1" Type="http://schemas.openxmlformats.org/officeDocument/2006/relationships/slideLayout" Target="../slideLayouts/slideLayout33.xml"/><Relationship Id="rId4" Type="http://schemas.openxmlformats.org/officeDocument/2006/relationships/image" Target="../media/image104.jpg"/></Relationships>
</file>

<file path=ppt/slides/_rels/slide9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ctrTitle"/>
          </p:nvPr>
        </p:nvSpPr>
        <p:spPr/>
        <p:txBody>
          <a:bodyPr/>
          <a:lstStyle/>
          <a:p>
            <a:r>
              <a:rPr lang="fr-CH" altLang="de-DE" dirty="0" smtClean="0"/>
              <a:t>Production animale</a:t>
            </a:r>
          </a:p>
        </p:txBody>
      </p:sp>
      <p:sp>
        <p:nvSpPr>
          <p:cNvPr id="3" name="Untertitel 2"/>
          <p:cNvSpPr>
            <a:spLocks noGrp="1"/>
          </p:cNvSpPr>
          <p:nvPr>
            <p:ph type="subTitle" idx="1"/>
          </p:nvPr>
        </p:nvSpPr>
        <p:spPr/>
        <p:txBody>
          <a:bodyPr/>
          <a:lstStyle/>
          <a:p>
            <a:pPr>
              <a:defRPr/>
            </a:pPr>
            <a:r>
              <a:rPr lang="fr-CH" dirty="0" smtClean="0"/>
              <a:t>Collection de transparents</a:t>
            </a:r>
            <a:endParaRPr lang="fr-CH" dirty="0"/>
          </a:p>
        </p:txBody>
      </p:sp>
      <p:pic>
        <p:nvPicPr>
          <p:cNvPr id="4" name="Bildplatzhalt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4" r="14"/>
          <a:stretch>
            <a:fillRect/>
          </a:stretch>
        </p:blipFill>
        <p:spPr/>
      </p:pic>
    </p:spTree>
    <p:extLst>
      <p:ext uri="{BB962C8B-B14F-4D97-AF65-F5344CB8AC3E}">
        <p14:creationId xmlns:p14="http://schemas.microsoft.com/office/powerpoint/2010/main" val="1477254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Importance</a:t>
            </a:r>
            <a:endParaRPr lang="de-CH" dirty="0"/>
          </a:p>
        </p:txBody>
      </p:sp>
      <p:sp>
        <p:nvSpPr>
          <p:cNvPr id="3" name="Inhaltsplatzhalter 2"/>
          <p:cNvSpPr>
            <a:spLocks noGrp="1"/>
          </p:cNvSpPr>
          <p:nvPr>
            <p:ph idx="12"/>
          </p:nvPr>
        </p:nvSpPr>
        <p:spPr/>
        <p:txBody>
          <a:bodyPr>
            <a:normAutofit/>
          </a:bodyPr>
          <a:lstStyle/>
          <a:p>
            <a:r>
              <a:rPr lang="fr-CH" dirty="0" smtClean="0"/>
              <a:t>Production porcine – Étapes de production</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Éleveur de truies mères</a:t>
            </a:r>
          </a:p>
          <a:p>
            <a:pPr lvl="1"/>
            <a:r>
              <a:rPr lang="fr-CH" dirty="0" smtClean="0"/>
              <a:t>Produit des gorets et les vends à des engraisseurs</a:t>
            </a:r>
          </a:p>
          <a:p>
            <a:pPr lvl="1"/>
            <a:r>
              <a:rPr lang="fr-CH" dirty="0" smtClean="0"/>
              <a:t>Stabulations divisées en</a:t>
            </a:r>
            <a:br>
              <a:rPr lang="fr-CH" dirty="0" smtClean="0"/>
            </a:br>
            <a:r>
              <a:rPr lang="fr-CH" dirty="0" smtClean="0"/>
              <a:t>boxes de mise-bas, box de saillie, boxes d’attente, boxes pour porcelets</a:t>
            </a:r>
          </a:p>
          <a:p>
            <a:pPr lvl="1"/>
            <a:endParaRPr lang="fr-CH" dirty="0" smtClean="0"/>
          </a:p>
          <a:p>
            <a:r>
              <a:rPr lang="fr-CH" dirty="0" smtClean="0"/>
              <a:t>Engraisseur de porcs</a:t>
            </a:r>
          </a:p>
          <a:p>
            <a:pPr lvl="1"/>
            <a:r>
              <a:rPr lang="fr-CH" dirty="0" smtClean="0"/>
              <a:t>Achète les gorets (âgés de 12 semaines) à l’éleveur et les engraisse</a:t>
            </a:r>
          </a:p>
          <a:p>
            <a:pPr lvl="1"/>
            <a:endParaRPr lang="fr-CH" dirty="0" smtClean="0"/>
          </a:p>
          <a:p>
            <a:r>
              <a:rPr lang="fr-CH" dirty="0" smtClean="0"/>
              <a:t>Exploitation combinée</a:t>
            </a:r>
          </a:p>
          <a:p>
            <a:pPr lvl="1"/>
            <a:r>
              <a:rPr lang="fr-CH" dirty="0" smtClean="0"/>
              <a:t>L’éleveur produit des gorets et les engraisse</a:t>
            </a:r>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9</a:t>
            </a:fld>
            <a:endParaRPr lang="fr-CH" altLang="de-DE" dirty="0"/>
          </a:p>
        </p:txBody>
      </p:sp>
    </p:spTree>
    <p:extLst>
      <p:ext uri="{BB962C8B-B14F-4D97-AF65-F5344CB8AC3E}">
        <p14:creationId xmlns:p14="http://schemas.microsoft.com/office/powerpoint/2010/main" val="25700630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Conditions d’élevage</a:t>
            </a:r>
            <a:endParaRPr lang="de-CH" dirty="0"/>
          </a:p>
        </p:txBody>
      </p:sp>
      <p:sp>
        <p:nvSpPr>
          <p:cNvPr id="3" name="Inhaltsplatzhalter 2"/>
          <p:cNvSpPr>
            <a:spLocks noGrp="1"/>
          </p:cNvSpPr>
          <p:nvPr>
            <p:ph idx="12"/>
          </p:nvPr>
        </p:nvSpPr>
        <p:spPr/>
        <p:txBody>
          <a:bodyPr>
            <a:normAutofit/>
          </a:bodyPr>
          <a:lstStyle/>
          <a:p>
            <a:r>
              <a:rPr lang="fr-CH" dirty="0" smtClean="0"/>
              <a:t>Les parcours doivent être richement structurés</a:t>
            </a:r>
            <a:endParaRPr lang="fr-CH" dirty="0"/>
          </a:p>
        </p:txBody>
      </p:sp>
      <p:sp>
        <p:nvSpPr>
          <p:cNvPr id="4" name="Inhaltsplatzhalter 3"/>
          <p:cNvSpPr>
            <a:spLocks noGrp="1"/>
          </p:cNvSpPr>
          <p:nvPr>
            <p:ph idx="14"/>
          </p:nvPr>
        </p:nvSpPr>
        <p:spPr/>
        <p:txBody>
          <a:bodyPr/>
          <a:lstStyle/>
          <a:p>
            <a:r>
              <a:rPr lang="fr-CH" dirty="0" smtClean="0"/>
              <a:t>Illustration : FiBL</a:t>
            </a:r>
            <a:endParaRPr lang="fr-CH" dirty="0"/>
          </a:p>
        </p:txBody>
      </p:sp>
      <p:sp>
        <p:nvSpPr>
          <p:cNvPr id="5" name="Inhaltsplatzhalter 4"/>
          <p:cNvSpPr>
            <a:spLocks noGrp="1"/>
          </p:cNvSpPr>
          <p:nvPr>
            <p:ph sz="quarter" idx="17"/>
          </p:nvPr>
        </p:nvSpPr>
        <p:spPr/>
        <p:txBody>
          <a:bodyPr/>
          <a:lstStyle/>
          <a:p>
            <a:r>
              <a:rPr lang="fr-CH" dirty="0" smtClean="0"/>
              <a:t>Les structures offrent sécurité et bien-être</a:t>
            </a:r>
          </a:p>
          <a:p>
            <a:r>
              <a:rPr lang="fr-CH" spc="30" dirty="0" smtClean="0"/>
              <a:t>Aménagement de base avec espèces indigènes : arbres, buissons, haies</a:t>
            </a:r>
            <a:endParaRPr lang="fr-CH" spc="30" dirty="0"/>
          </a:p>
          <a:p>
            <a:r>
              <a:rPr lang="fr-CH" dirty="0" smtClean="0"/>
              <a:t>Les éléments artificiels doivent être déplaçables</a:t>
            </a:r>
          </a:p>
          <a:p>
            <a:pPr lvl="1"/>
            <a:r>
              <a:rPr lang="fr-CH" dirty="0" smtClean="0"/>
              <a:t>Reconstitution du gazon, simplification de l’entretien, changement des accès</a:t>
            </a:r>
            <a:endParaRPr lang="fr-CH" dirty="0"/>
          </a:p>
        </p:txBody>
      </p:sp>
      <p:sp>
        <p:nvSpPr>
          <p:cNvPr id="7" name="Inhaltsplatzhalter 6"/>
          <p:cNvSpPr>
            <a:spLocks noGrp="1"/>
          </p:cNvSpPr>
          <p:nvPr>
            <p:ph sz="quarter" idx="25"/>
          </p:nvPr>
        </p:nvSpPr>
        <p:spPr/>
        <p:txBody>
          <a:bodyPr/>
          <a:lstStyle/>
          <a:p>
            <a:pPr>
              <a:spcBef>
                <a:spcPts val="0"/>
              </a:spcBef>
            </a:pPr>
            <a:endParaRPr lang="fr-CH" dirty="0" smtClean="0"/>
          </a:p>
          <a:p>
            <a:pPr>
              <a:spcBef>
                <a:spcPts val="0"/>
              </a:spcBef>
            </a:pPr>
            <a:r>
              <a:rPr lang="fr-CH" dirty="0" smtClean="0"/>
              <a:t>Soulagement de la zone proche du poulailler</a:t>
            </a:r>
          </a:p>
          <a:p>
            <a:r>
              <a:rPr lang="fr-CH" dirty="0" smtClean="0"/>
              <a:t>Tunnels</a:t>
            </a:r>
          </a:p>
          <a:p>
            <a:pPr lvl="1"/>
            <a:r>
              <a:rPr lang="fr-CH" dirty="0" smtClean="0"/>
              <a:t>Corridors protecteurs</a:t>
            </a:r>
          </a:p>
          <a:p>
            <a:pPr lvl="1"/>
            <a:r>
              <a:rPr lang="fr-CH" dirty="0" smtClean="0"/>
              <a:t>Conduisent aux points éloignés du parcours</a:t>
            </a:r>
          </a:p>
          <a:p>
            <a:r>
              <a:rPr lang="fr-CH" dirty="0" smtClean="0"/>
              <a:t>Les structures des zones éloignées attirent les poules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99</a:t>
            </a:fld>
            <a:endParaRPr lang="fr-CH" altLang="de-DE" dirty="0"/>
          </a:p>
        </p:txBody>
      </p:sp>
      <p:pic>
        <p:nvPicPr>
          <p:cNvPr id="6" name="Grafik 5"/>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827584" y="3526156"/>
            <a:ext cx="4855474" cy="2209804"/>
          </a:xfrm>
          <a:prstGeom prst="rect">
            <a:avLst/>
          </a:prstGeom>
        </p:spPr>
      </p:pic>
    </p:spTree>
    <p:extLst>
      <p:ext uri="{BB962C8B-B14F-4D97-AF65-F5344CB8AC3E}">
        <p14:creationId xmlns:p14="http://schemas.microsoft.com/office/powerpoint/2010/main" val="3818995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Conditions d’élevage</a:t>
            </a:r>
            <a:endParaRPr lang="de-CH" dirty="0"/>
          </a:p>
        </p:txBody>
      </p:sp>
      <p:sp>
        <p:nvSpPr>
          <p:cNvPr id="3" name="Inhaltsplatzhalter 2"/>
          <p:cNvSpPr>
            <a:spLocks noGrp="1"/>
          </p:cNvSpPr>
          <p:nvPr>
            <p:ph idx="12"/>
          </p:nvPr>
        </p:nvSpPr>
        <p:spPr/>
        <p:txBody>
          <a:bodyPr>
            <a:normAutofit/>
          </a:bodyPr>
          <a:lstStyle/>
          <a:p>
            <a:r>
              <a:rPr lang="fr-CH" dirty="0" smtClean="0"/>
              <a:t>Installation d’une clôture extérieure fixe</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5" name="Inhaltsplatzhalter 4"/>
          <p:cNvSpPr>
            <a:spLocks noGrp="1"/>
          </p:cNvSpPr>
          <p:nvPr>
            <p:ph sz="quarter" idx="17"/>
          </p:nvPr>
        </p:nvSpPr>
        <p:spPr/>
        <p:txBody>
          <a:bodyPr/>
          <a:lstStyle/>
          <a:p>
            <a:r>
              <a:rPr lang="fr-CH" spc="30" dirty="0" smtClean="0"/>
              <a:t>La clôture extérieure doit offrir une protection vers l’intérieur et l’extérieur</a:t>
            </a:r>
          </a:p>
          <a:p>
            <a:r>
              <a:rPr lang="fr-CH" dirty="0" smtClean="0"/>
              <a:t>Opportune pour les pâturages permanents</a:t>
            </a:r>
          </a:p>
          <a:p>
            <a:r>
              <a:rPr lang="fr-CH" dirty="0" smtClean="0"/>
              <a:t>Filets électrifiés flexibles pour délimiter </a:t>
            </a:r>
            <a:r>
              <a:rPr lang="fr-CH" dirty="0"/>
              <a:t>les parcs </a:t>
            </a:r>
            <a:r>
              <a:rPr lang="fr-CH" dirty="0" smtClean="0"/>
              <a:t>interchangeables</a:t>
            </a:r>
            <a:endParaRPr lang="fr-CH" dirty="0"/>
          </a:p>
        </p:txBody>
      </p:sp>
      <p:sp>
        <p:nvSpPr>
          <p:cNvPr id="7" name="Inhaltsplatzhalter 6"/>
          <p:cNvSpPr>
            <a:spLocks noGrp="1"/>
          </p:cNvSpPr>
          <p:nvPr>
            <p:ph sz="quarter" idx="25"/>
          </p:nvPr>
        </p:nvSpPr>
        <p:spPr/>
        <p:txBody>
          <a:bodyPr/>
          <a:lstStyle/>
          <a:p>
            <a:r>
              <a:rPr lang="fr-CH" dirty="0" smtClean="0"/>
              <a:t>Clôture sûre</a:t>
            </a:r>
          </a:p>
          <a:p>
            <a:pPr lvl="1"/>
            <a:r>
              <a:rPr lang="fr-CH" dirty="0" smtClean="0"/>
              <a:t>Hauteur : 1,8 – 2 m</a:t>
            </a:r>
          </a:p>
          <a:p>
            <a:pPr lvl="1"/>
            <a:r>
              <a:rPr lang="fr-CH" dirty="0" smtClean="0"/>
              <a:t>Éviter les fils électriques et les fils multibrins (facilement franchis par les renards)</a:t>
            </a:r>
          </a:p>
          <a:p>
            <a:pPr lvl="1"/>
            <a:r>
              <a:rPr lang="fr-CH" dirty="0" smtClean="0"/>
              <a:t>Un fil électrifié sur les piquets empêche les oiseaux de proie de s'y poser</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100</a:t>
            </a:fld>
            <a:endParaRPr lang="fr-CH" altLang="de-DE" dirty="0"/>
          </a:p>
        </p:txBody>
      </p:sp>
      <p:pic>
        <p:nvPicPr>
          <p:cNvPr id="12" name="Grafik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8650" y="3169515"/>
            <a:ext cx="3931768" cy="2707757"/>
          </a:xfrm>
          <a:prstGeom prst="rect">
            <a:avLst/>
          </a:prstGeom>
        </p:spPr>
      </p:pic>
    </p:spTree>
    <p:extLst>
      <p:ext uri="{BB962C8B-B14F-4D97-AF65-F5344CB8AC3E}">
        <p14:creationId xmlns:p14="http://schemas.microsoft.com/office/powerpoint/2010/main" val="169953701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Conditions d’élevage</a:t>
            </a:r>
            <a:endParaRPr lang="de-CH" dirty="0"/>
          </a:p>
        </p:txBody>
      </p:sp>
      <p:sp>
        <p:nvSpPr>
          <p:cNvPr id="3" name="Inhaltsplatzhalter 2"/>
          <p:cNvSpPr>
            <a:spLocks noGrp="1"/>
          </p:cNvSpPr>
          <p:nvPr>
            <p:ph idx="12"/>
          </p:nvPr>
        </p:nvSpPr>
        <p:spPr/>
        <p:txBody>
          <a:bodyPr>
            <a:normAutofit/>
          </a:bodyPr>
          <a:lstStyle/>
          <a:p>
            <a:r>
              <a:rPr lang="fr-CH" altLang="de-DE" dirty="0" smtClean="0"/>
              <a:t>Poulailler pour 25 à 30 poules (plan)</a:t>
            </a:r>
            <a:endParaRPr lang="fr-CH" dirty="0"/>
          </a:p>
        </p:txBody>
      </p:sp>
      <p:sp>
        <p:nvSpPr>
          <p:cNvPr id="4" name="Inhaltsplatzhalter 3"/>
          <p:cNvSpPr>
            <a:spLocks noGrp="1"/>
          </p:cNvSpPr>
          <p:nvPr>
            <p:ph idx="14"/>
          </p:nvPr>
        </p:nvSpPr>
        <p:spPr/>
        <p:txBody>
          <a:bodyPr/>
          <a:lstStyle/>
          <a:p>
            <a:r>
              <a:rPr lang="fr-CH" altLang="de-DE" dirty="0" smtClean="0">
                <a:cs typeface="Arial" panose="020B0604020202020204" pitchFamily="34" charset="0"/>
              </a:rPr>
              <a:t>Illustration : </a:t>
            </a:r>
            <a:r>
              <a:rPr lang="fr-CH" altLang="de-DE" dirty="0">
                <a:cs typeface="Arial" panose="020B0604020202020204" pitchFamily="34" charset="0"/>
              </a:rPr>
              <a:t>École suisse d'aviculture Zollikofen</a:t>
            </a:r>
            <a:r>
              <a:rPr lang="fr-CH" altLang="de-DE" dirty="0" smtClean="0">
                <a:cs typeface="Arial" panose="020B0604020202020204" pitchFamily="34" charset="0"/>
              </a:rPr>
              <a:t>, 1998</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101</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8650" y="1442223"/>
            <a:ext cx="6836678" cy="4319025"/>
          </a:xfrm>
          <a:prstGeom prst="rect">
            <a:avLst/>
          </a:prstGeom>
        </p:spPr>
      </p:pic>
    </p:spTree>
    <p:extLst>
      <p:ext uri="{BB962C8B-B14F-4D97-AF65-F5344CB8AC3E}">
        <p14:creationId xmlns:p14="http://schemas.microsoft.com/office/powerpoint/2010/main" val="317550134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Conditions d’élevage</a:t>
            </a:r>
            <a:endParaRPr lang="de-CH" dirty="0"/>
          </a:p>
        </p:txBody>
      </p:sp>
      <p:sp>
        <p:nvSpPr>
          <p:cNvPr id="3" name="Inhaltsplatzhalter 2"/>
          <p:cNvSpPr>
            <a:spLocks noGrp="1"/>
          </p:cNvSpPr>
          <p:nvPr>
            <p:ph idx="12"/>
          </p:nvPr>
        </p:nvSpPr>
        <p:spPr/>
        <p:txBody>
          <a:bodyPr/>
          <a:lstStyle/>
          <a:p>
            <a:r>
              <a:rPr lang="fr-CH" altLang="de-DE" dirty="0"/>
              <a:t>Poulailler pour 25 à 30 poules </a:t>
            </a:r>
            <a:r>
              <a:rPr lang="fr-CH" altLang="de-DE" dirty="0" smtClean="0"/>
              <a:t>(coupe)</a:t>
            </a:r>
            <a:endParaRPr lang="fr-CH" dirty="0"/>
          </a:p>
          <a:p>
            <a:endParaRPr lang="de-CH" dirty="0"/>
          </a:p>
        </p:txBody>
      </p:sp>
      <p:sp>
        <p:nvSpPr>
          <p:cNvPr id="4" name="Inhaltsplatzhalter 3"/>
          <p:cNvSpPr>
            <a:spLocks noGrp="1"/>
          </p:cNvSpPr>
          <p:nvPr>
            <p:ph idx="14"/>
          </p:nvPr>
        </p:nvSpPr>
        <p:spPr/>
        <p:txBody>
          <a:bodyPr/>
          <a:lstStyle/>
          <a:p>
            <a:r>
              <a:rPr lang="fr-CH" altLang="de-DE" dirty="0">
                <a:cs typeface="Arial" panose="020B0604020202020204" pitchFamily="34" charset="0"/>
              </a:rPr>
              <a:t>Illustration : École suisse d'aviculture Zollikofen, </a:t>
            </a:r>
            <a:r>
              <a:rPr lang="fr-CH" altLang="de-DE" dirty="0" smtClean="0">
                <a:cs typeface="Arial" panose="020B0604020202020204" pitchFamily="34" charset="0"/>
              </a:rPr>
              <a:t>1998</a:t>
            </a:r>
            <a:endParaRPr lang="fr-CH" altLang="de-DE" dirty="0">
              <a:cs typeface="Arial" panose="020B0604020202020204" pitchFamily="34" charset="0"/>
            </a:endParaRP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102</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8650" y="1472630"/>
            <a:ext cx="6937262" cy="4151384"/>
          </a:xfrm>
          <a:prstGeom prst="rect">
            <a:avLst/>
          </a:prstGeom>
        </p:spPr>
      </p:pic>
    </p:spTree>
    <p:extLst>
      <p:ext uri="{BB962C8B-B14F-4D97-AF65-F5344CB8AC3E}">
        <p14:creationId xmlns:p14="http://schemas.microsoft.com/office/powerpoint/2010/main" val="249839570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Alimentation</a:t>
            </a:r>
            <a:endParaRPr lang="fr-CH" dirty="0"/>
          </a:p>
        </p:txBody>
      </p:sp>
      <p:sp>
        <p:nvSpPr>
          <p:cNvPr id="3" name="Inhaltsplatzhalter 2"/>
          <p:cNvSpPr>
            <a:spLocks noGrp="1"/>
          </p:cNvSpPr>
          <p:nvPr>
            <p:ph idx="12"/>
          </p:nvPr>
        </p:nvSpPr>
        <p:spPr/>
        <p:txBody>
          <a:bodyPr>
            <a:normAutofit/>
          </a:bodyPr>
          <a:lstStyle/>
          <a:p>
            <a:r>
              <a:rPr lang="fr-CH" dirty="0" smtClean="0"/>
              <a:t>Alimentation 100 % bio depuis 2012</a:t>
            </a:r>
            <a:endParaRPr lang="fr-CH" dirty="0"/>
          </a:p>
        </p:txBody>
      </p:sp>
      <p:sp>
        <p:nvSpPr>
          <p:cNvPr id="9" name="Inhaltsplatzhalter 8"/>
          <p:cNvSpPr>
            <a:spLocks noGrp="1"/>
          </p:cNvSpPr>
          <p:nvPr>
            <p:ph idx="14"/>
          </p:nvPr>
        </p:nvSpPr>
        <p:spPr/>
        <p:txBody>
          <a:bodyPr/>
          <a:lstStyle/>
          <a:p>
            <a:endParaRPr lang="de-CH" dirty="0"/>
          </a:p>
        </p:txBody>
      </p:sp>
      <p:sp>
        <p:nvSpPr>
          <p:cNvPr id="10" name="Inhaltsplatzhalter 9"/>
          <p:cNvSpPr>
            <a:spLocks noGrp="1"/>
          </p:cNvSpPr>
          <p:nvPr>
            <p:ph sz="quarter" idx="17"/>
          </p:nvPr>
        </p:nvSpPr>
        <p:spPr/>
        <p:txBody>
          <a:bodyPr/>
          <a:lstStyle/>
          <a:p>
            <a:pPr indent="-360000"/>
            <a:r>
              <a:rPr lang="fr-CH" dirty="0" smtClean="0"/>
              <a:t>L’alimentation 100 % bio est possible mais représente un grand défi</a:t>
            </a:r>
          </a:p>
          <a:p>
            <a:pPr lvl="1" indent="-360000"/>
            <a:r>
              <a:rPr lang="fr-CH" dirty="0" smtClean="0"/>
              <a:t>Les aliments bio sont moins concentrés</a:t>
            </a:r>
          </a:p>
          <a:p>
            <a:pPr lvl="1" indent="-360000"/>
            <a:r>
              <a:rPr lang="fr-CH" dirty="0" smtClean="0"/>
              <a:t>Pas d’adjonction d’acides aminés de synthèse</a:t>
            </a:r>
          </a:p>
          <a:p>
            <a:pPr lvl="1" indent="-360000"/>
            <a:r>
              <a:rPr lang="fr-CH" dirty="0" smtClean="0"/>
              <a:t>Amidon de maïs des fabricants d’aliments fourragers bio pour assurer la teneur en  méthionine</a:t>
            </a:r>
            <a:endParaRPr lang="fr-CH" dirty="0"/>
          </a:p>
        </p:txBody>
      </p:sp>
      <p:sp>
        <p:nvSpPr>
          <p:cNvPr id="11" name="Inhaltsplatzhalter 10"/>
          <p:cNvSpPr>
            <a:spLocks noGrp="1"/>
          </p:cNvSpPr>
          <p:nvPr>
            <p:ph sz="quarter" idx="24"/>
          </p:nvPr>
        </p:nvSpPr>
        <p:spPr/>
        <p:txBody>
          <a:bodyPr/>
          <a:lstStyle/>
          <a:p>
            <a:endParaRPr lang="fr-CH" dirty="0" smtClean="0"/>
          </a:p>
          <a:p>
            <a:endParaRPr lang="fr-CH" dirty="0" smtClean="0"/>
          </a:p>
          <a:p>
            <a:r>
              <a:rPr lang="fr-CH" dirty="0" smtClean="0"/>
              <a:t>En </a:t>
            </a:r>
            <a:r>
              <a:rPr lang="fr-CH" dirty="0"/>
              <a:t>plus des </a:t>
            </a:r>
            <a:r>
              <a:rPr lang="fr-CH" dirty="0" smtClean="0"/>
              <a:t>farines, les poules Bourgeon reçoivent aussi des grains entiers</a:t>
            </a:r>
          </a:p>
          <a:p>
            <a:endParaRPr lang="fr-CH" dirty="0"/>
          </a:p>
          <a:p>
            <a:r>
              <a:rPr lang="fr-CH" dirty="0" smtClean="0"/>
              <a:t>Pour </a:t>
            </a:r>
            <a:r>
              <a:rPr lang="fr-CH" dirty="0"/>
              <a:t>des </a:t>
            </a:r>
            <a:r>
              <a:rPr lang="fr-CH" dirty="0" smtClean="0"/>
              <a:t>raisons d’hygiène, </a:t>
            </a:r>
            <a:br>
              <a:rPr lang="fr-CH" dirty="0" smtClean="0"/>
            </a:br>
            <a:r>
              <a:rPr lang="fr-CH" dirty="0" smtClean="0"/>
              <a:t>les grains devraient être répandus </a:t>
            </a:r>
            <a:br>
              <a:rPr lang="fr-CH" dirty="0" smtClean="0"/>
            </a:br>
            <a:r>
              <a:rPr lang="fr-CH" dirty="0" smtClean="0"/>
              <a:t>dans le poulailler et pas dehors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103</a:t>
            </a:fld>
            <a:endParaRPr lang="fr-CH" altLang="de-DE" dirty="0"/>
          </a:p>
        </p:txBody>
      </p:sp>
      <p:pic>
        <p:nvPicPr>
          <p:cNvPr id="5" name="Inhaltsplatzhalter 4"/>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356992"/>
            <a:ext cx="2651760" cy="1767840"/>
          </a:xfrm>
        </p:spPr>
      </p:pic>
    </p:spTree>
    <p:extLst>
      <p:ext uri="{BB962C8B-B14F-4D97-AF65-F5344CB8AC3E}">
        <p14:creationId xmlns:p14="http://schemas.microsoft.com/office/powerpoint/2010/main" val="21031496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Alimentation</a:t>
            </a:r>
            <a:endParaRPr lang="de-CH" dirty="0"/>
          </a:p>
        </p:txBody>
      </p:sp>
      <p:sp>
        <p:nvSpPr>
          <p:cNvPr id="3" name="Inhaltsplatzhalter 2"/>
          <p:cNvSpPr>
            <a:spLocks noGrp="1"/>
          </p:cNvSpPr>
          <p:nvPr>
            <p:ph idx="12"/>
          </p:nvPr>
        </p:nvSpPr>
        <p:spPr/>
        <p:txBody>
          <a:bodyPr>
            <a:normAutofit/>
          </a:bodyPr>
          <a:lstStyle/>
          <a:p>
            <a:r>
              <a:rPr lang="fr-CH" dirty="0" smtClean="0"/>
              <a:t>Structure et teneurs nutritives des aliments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indent="-360000"/>
            <a:r>
              <a:rPr lang="fr-CH" dirty="0" smtClean="0"/>
              <a:t>La structure des aliments a une grande influence sur leur ingestion</a:t>
            </a:r>
          </a:p>
          <a:p>
            <a:pPr lvl="1" indent="-360000"/>
            <a:r>
              <a:rPr lang="fr-CH" dirty="0" smtClean="0"/>
              <a:t>Les poules choisissent certaines grosseurs si la structure des grumeaux est irrégulière</a:t>
            </a:r>
          </a:p>
          <a:p>
            <a:pPr lvl="1" indent="-360000"/>
            <a:r>
              <a:rPr lang="fr-CH" dirty="0" smtClean="0"/>
              <a:t>La grandeur des particules des aliments broyés doit être uniforme</a:t>
            </a:r>
            <a:endParaRPr lang="fr-CH" dirty="0"/>
          </a:p>
        </p:txBody>
      </p:sp>
      <p:sp>
        <p:nvSpPr>
          <p:cNvPr id="6" name="Inhaltsplatzhalter 5"/>
          <p:cNvSpPr>
            <a:spLocks noGrp="1"/>
          </p:cNvSpPr>
          <p:nvPr>
            <p:ph sz="quarter" idx="24"/>
          </p:nvPr>
        </p:nvSpPr>
        <p:spPr/>
        <p:txBody>
          <a:bodyPr/>
          <a:lstStyle/>
          <a:p>
            <a:r>
              <a:rPr lang="fr-CH" dirty="0" smtClean="0"/>
              <a:t>Très rares sont les agriculteurs qui couvrent tous les besoins avec les produits de leur ferme</a:t>
            </a:r>
          </a:p>
          <a:p>
            <a:r>
              <a:rPr lang="fr-CH" dirty="0" smtClean="0"/>
              <a:t>Aliments de la ferme :</a:t>
            </a:r>
          </a:p>
          <a:p>
            <a:pPr lvl="1"/>
            <a:r>
              <a:rPr lang="fr-CH" dirty="0" smtClean="0"/>
              <a:t>Analyse détaillée des composants de base</a:t>
            </a:r>
          </a:p>
          <a:p>
            <a:pPr lvl="1"/>
            <a:r>
              <a:rPr lang="fr-CH" dirty="0" smtClean="0"/>
              <a:t>Concasser les gros grains (maïs, pois)</a:t>
            </a:r>
          </a:p>
          <a:p>
            <a:pPr lvl="1"/>
            <a:r>
              <a:rPr lang="fr-CH" dirty="0" smtClean="0"/>
              <a:t>Lier les composants farineux (huiles, mélasse)</a:t>
            </a:r>
          </a:p>
          <a:p>
            <a:pPr lvl="1"/>
            <a:r>
              <a:rPr lang="fr-CH" dirty="0" smtClean="0"/>
              <a:t>Aliments complémentaires pour couvrir les besoins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104</a:t>
            </a:fld>
            <a:endParaRPr lang="fr-CH" altLang="de-DE" dirty="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356992"/>
            <a:ext cx="2651760" cy="1767840"/>
          </a:xfrm>
        </p:spPr>
      </p:pic>
    </p:spTree>
    <p:extLst>
      <p:ext uri="{BB962C8B-B14F-4D97-AF65-F5344CB8AC3E}">
        <p14:creationId xmlns:p14="http://schemas.microsoft.com/office/powerpoint/2010/main" val="9409281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Santé</a:t>
            </a:r>
            <a:endParaRPr lang="fr-CH" dirty="0"/>
          </a:p>
        </p:txBody>
      </p:sp>
      <p:sp>
        <p:nvSpPr>
          <p:cNvPr id="3" name="Inhaltsplatzhalter 2"/>
          <p:cNvSpPr>
            <a:spLocks noGrp="1"/>
          </p:cNvSpPr>
          <p:nvPr>
            <p:ph idx="12"/>
          </p:nvPr>
        </p:nvSpPr>
        <p:spPr/>
        <p:txBody>
          <a:bodyPr/>
          <a:lstStyle/>
          <a:p>
            <a:r>
              <a:rPr lang="fr-CH" dirty="0" smtClean="0"/>
              <a:t>Le picage chez les poules pondeuses</a:t>
            </a:r>
          </a:p>
          <a:p>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fr-CH" dirty="0" smtClean="0"/>
              <a:t>Mesures</a:t>
            </a:r>
          </a:p>
          <a:p>
            <a:pPr lvl="1"/>
            <a:r>
              <a:rPr lang="fr-CH" dirty="0" smtClean="0"/>
              <a:t>Offrir de l’occupation </a:t>
            </a:r>
            <a:br>
              <a:rPr lang="fr-CH" dirty="0" smtClean="0"/>
            </a:br>
            <a:r>
              <a:rPr lang="fr-CH" dirty="0" smtClean="0"/>
              <a:t>(balles de paille</a:t>
            </a:r>
            <a:r>
              <a:rPr lang="fr-CH" dirty="0"/>
              <a:t>, blocs de béton </a:t>
            </a:r>
            <a:r>
              <a:rPr lang="fr-CH" dirty="0" smtClean="0"/>
              <a:t>cellulaire)</a:t>
            </a:r>
          </a:p>
          <a:p>
            <a:pPr lvl="1"/>
            <a:r>
              <a:rPr lang="fr-CH" dirty="0" smtClean="0"/>
              <a:t>Sortir immédiatement du troupeau </a:t>
            </a:r>
            <a:r>
              <a:rPr lang="fr-CH" dirty="0"/>
              <a:t>les poules </a:t>
            </a:r>
            <a:r>
              <a:rPr lang="fr-CH" dirty="0" smtClean="0"/>
              <a:t/>
            </a:r>
            <a:br>
              <a:rPr lang="fr-CH" dirty="0" smtClean="0"/>
            </a:br>
            <a:r>
              <a:rPr lang="fr-CH" dirty="0" smtClean="0"/>
              <a:t>qui </a:t>
            </a:r>
            <a:r>
              <a:rPr lang="fr-CH" dirty="0"/>
              <a:t>font du </a:t>
            </a:r>
            <a:r>
              <a:rPr lang="fr-CH" dirty="0" smtClean="0"/>
              <a:t>picage</a:t>
            </a:r>
          </a:p>
          <a:p>
            <a:pPr lvl="1"/>
            <a:r>
              <a:rPr lang="fr-CH" dirty="0" smtClean="0"/>
              <a:t>Év. diminuer provisoirement l’éclairage</a:t>
            </a:r>
          </a:p>
          <a:p>
            <a:pPr lvl="1"/>
            <a:r>
              <a:rPr lang="fr-CH" dirty="0" smtClean="0"/>
              <a:t>Éliminer les causes</a:t>
            </a:r>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105</a:t>
            </a:fld>
            <a:endParaRPr lang="fr-CH" altLang="de-DE" dirty="0"/>
          </a:p>
        </p:txBody>
      </p:sp>
      <p:graphicFrame>
        <p:nvGraphicFramePr>
          <p:cNvPr id="9" name="Inhaltsplatzhalter 13"/>
          <p:cNvGraphicFramePr>
            <a:graphicFrameLocks noGrp="1"/>
          </p:cNvGraphicFramePr>
          <p:nvPr>
            <p:ph sz="quarter" idx="61"/>
            <p:extLst>
              <p:ext uri="{D42A27DB-BD31-4B8C-83A1-F6EECF244321}">
                <p14:modId xmlns:p14="http://schemas.microsoft.com/office/powerpoint/2010/main" val="3742038187"/>
              </p:ext>
            </p:extLst>
          </p:nvPr>
        </p:nvGraphicFramePr>
        <p:xfrm>
          <a:off x="615142" y="3792452"/>
          <a:ext cx="7910512" cy="2225040"/>
        </p:xfrm>
        <a:graphic>
          <a:graphicData uri="http://schemas.openxmlformats.org/drawingml/2006/table">
            <a:tbl>
              <a:tblPr firstRow="1" bandRow="1">
                <a:tableStyleId>{2D5ABB26-0587-4C30-8999-92F81FD0307C}</a:tableStyleId>
              </a:tblPr>
              <a:tblGrid>
                <a:gridCol w="1509365"/>
                <a:gridCol w="6401147"/>
              </a:tblGrid>
              <a:tr h="370840">
                <a:tc gridSpan="2">
                  <a:txBody>
                    <a:bodyPr/>
                    <a:lstStyle/>
                    <a:p>
                      <a:r>
                        <a:rPr lang="fr-CH" sz="1800" noProof="0" dirty="0" smtClean="0"/>
                        <a:t>Causes possible</a:t>
                      </a:r>
                      <a:endParaRPr lang="fr-CH" sz="1800" noProof="0" dirty="0"/>
                    </a:p>
                  </a:txBody>
                  <a:tcPr>
                    <a:lnB w="6350" cap="flat" cmpd="sng" algn="ctr">
                      <a:solidFill>
                        <a:schemeClr val="tx1"/>
                      </a:solidFill>
                      <a:prstDash val="solid"/>
                      <a:round/>
                      <a:headEnd type="none" w="med" len="med"/>
                      <a:tailEnd type="none" w="med" len="med"/>
                    </a:lnB>
                  </a:tcPr>
                </a:tc>
                <a:tc hMerge="1">
                  <a:txBody>
                    <a:bodyPr/>
                    <a:lstStyle/>
                    <a:p>
                      <a:endParaRPr lang="de-CH" dirty="0"/>
                    </a:p>
                  </a:txBody>
                  <a:tcPr>
                    <a:lnL w="6350" cap="flat" cmpd="sng" algn="ctr">
                      <a:noFill/>
                      <a:prstDash val="solid"/>
                      <a:round/>
                      <a:headEnd type="none" w="med" len="med"/>
                      <a:tailEnd type="none" w="med" len="med"/>
                    </a:lnL>
                    <a:lnB w="6350" cap="flat" cmpd="sng" algn="ctr">
                      <a:noFill/>
                      <a:prstDash val="solid"/>
                      <a:round/>
                      <a:headEnd type="none" w="med" len="med"/>
                      <a:tailEnd type="none" w="med" len="med"/>
                    </a:lnB>
                  </a:tcPr>
                </a:tc>
              </a:tr>
              <a:tr h="370840">
                <a:tc>
                  <a:txBody>
                    <a:bodyPr/>
                    <a:lstStyle/>
                    <a:p>
                      <a:r>
                        <a:rPr lang="fr-CH" sz="1600" noProof="0" dirty="0" smtClean="0"/>
                        <a:t>Sélection</a:t>
                      </a:r>
                      <a:endParaRPr lang="fr-CH" sz="1600" noProof="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H" sz="1600" noProof="0" dirty="0" smtClean="0"/>
                        <a:t>Les hybrides bruns</a:t>
                      </a:r>
                      <a:r>
                        <a:rPr lang="fr-CH" sz="1600" baseline="0" noProof="0" dirty="0" smtClean="0"/>
                        <a:t> ont plus tendance au picage</a:t>
                      </a:r>
                      <a:endParaRPr lang="fr-CH" sz="1600" noProof="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0840">
                <a:tc>
                  <a:txBody>
                    <a:bodyPr/>
                    <a:lstStyle/>
                    <a:p>
                      <a:r>
                        <a:rPr lang="fr-CH" sz="1600" noProof="0" dirty="0" smtClean="0"/>
                        <a:t>Aliments</a:t>
                      </a:r>
                      <a:endParaRPr lang="fr-CH" sz="1600" noProof="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H" sz="1600" noProof="0" dirty="0" smtClean="0"/>
                        <a:t>Composition, structure</a:t>
                      </a:r>
                      <a:endParaRPr lang="fr-CH" sz="1600" noProof="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0840">
                <a:tc>
                  <a:txBody>
                    <a:bodyPr/>
                    <a:lstStyle/>
                    <a:p>
                      <a:r>
                        <a:rPr lang="fr-CH" sz="1600" noProof="0" dirty="0" smtClean="0"/>
                        <a:t>Air</a:t>
                      </a:r>
                      <a:endParaRPr lang="fr-CH" sz="1600" noProof="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H" sz="1600" noProof="0" dirty="0" smtClean="0"/>
                        <a:t>Trop sec</a:t>
                      </a:r>
                      <a:endParaRPr lang="fr-CH" sz="1600" noProof="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0840">
                <a:tc>
                  <a:txBody>
                    <a:bodyPr/>
                    <a:lstStyle/>
                    <a:p>
                      <a:r>
                        <a:rPr lang="fr-CH" sz="1600" noProof="0" dirty="0" smtClean="0"/>
                        <a:t>Plumage</a:t>
                      </a:r>
                      <a:endParaRPr lang="fr-CH" sz="1600" noProof="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fr-CH" sz="1600" noProof="0" dirty="0" smtClean="0">
                          <a:solidFill>
                            <a:schemeClr val="tx1"/>
                          </a:solidFill>
                        </a:rPr>
                        <a:t>Début de la repousse des plumes,</a:t>
                      </a:r>
                      <a:r>
                        <a:rPr lang="fr-CH" sz="1600" baseline="0" noProof="0" dirty="0" smtClean="0"/>
                        <a:t> parasites</a:t>
                      </a:r>
                      <a:endParaRPr lang="fr-CH" sz="1600" noProof="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r>
              <a:tr h="370840">
                <a:tc>
                  <a:txBody>
                    <a:bodyPr/>
                    <a:lstStyle/>
                    <a:p>
                      <a:r>
                        <a:rPr lang="fr-CH" sz="1600" noProof="0" dirty="0" smtClean="0"/>
                        <a:t>Occupation</a:t>
                      </a:r>
                      <a:endParaRPr lang="fr-CH" sz="1600" noProof="0" dirty="0"/>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r>
                        <a:rPr lang="fr-CH" sz="1600" spc="-10" baseline="0" noProof="0" dirty="0" smtClean="0"/>
                        <a:t>Pas assez de litière, de bains de poussière, pas de parcours enherbé</a:t>
                      </a:r>
                      <a:endParaRPr lang="fr-CH" sz="1600" spc="-10" baseline="0" noProof="0" dirty="0"/>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804025" y="1627617"/>
            <a:ext cx="1711325" cy="1285016"/>
          </a:xfrm>
        </p:spPr>
      </p:pic>
    </p:spTree>
    <p:extLst>
      <p:ext uri="{BB962C8B-B14F-4D97-AF65-F5344CB8AC3E}">
        <p14:creationId xmlns:p14="http://schemas.microsoft.com/office/powerpoint/2010/main" val="405987387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Santé</a:t>
            </a:r>
            <a:endParaRPr lang="de-CH" dirty="0"/>
          </a:p>
        </p:txBody>
      </p:sp>
      <p:sp>
        <p:nvSpPr>
          <p:cNvPr id="3" name="Inhaltsplatzhalter 2"/>
          <p:cNvSpPr>
            <a:spLocks noGrp="1"/>
          </p:cNvSpPr>
          <p:nvPr>
            <p:ph idx="12"/>
          </p:nvPr>
        </p:nvSpPr>
        <p:spPr/>
        <p:txBody>
          <a:bodyPr>
            <a:normAutofit/>
          </a:bodyPr>
          <a:lstStyle/>
          <a:p>
            <a:r>
              <a:rPr lang="fr-CH" dirty="0" smtClean="0"/>
              <a:t>Verminoses dues au séjour en parcours non couvert</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Inhaltsplatzhalter 5"/>
          <p:cNvSpPr>
            <a:spLocks noGrp="1"/>
          </p:cNvSpPr>
          <p:nvPr>
            <p:ph sz="quarter" idx="60"/>
          </p:nvPr>
        </p:nvSpPr>
        <p:spPr/>
        <p:txBody>
          <a:bodyPr/>
          <a:lstStyle/>
          <a:p>
            <a:r>
              <a:rPr lang="fr-CH" dirty="0" smtClean="0"/>
              <a:t>Verminoses dues à une surutilisation locale</a:t>
            </a:r>
          </a:p>
          <a:p>
            <a:r>
              <a:rPr lang="fr-CH" dirty="0" smtClean="0"/>
              <a:t>Présence de beaucoup de fientes</a:t>
            </a:r>
          </a:p>
          <a:p>
            <a:pPr lvl="1"/>
            <a:r>
              <a:rPr lang="fr-CH" dirty="0" smtClean="0"/>
              <a:t>Accumulation d’éléments nutritifs</a:t>
            </a:r>
          </a:p>
          <a:p>
            <a:pPr lvl="1"/>
            <a:r>
              <a:rPr lang="fr-CH" dirty="0" smtClean="0"/>
              <a:t>Forte pression infectieuse </a:t>
            </a:r>
            <a:br>
              <a:rPr lang="fr-CH" dirty="0" smtClean="0"/>
            </a:br>
            <a:r>
              <a:rPr lang="fr-CH" dirty="0" smtClean="0"/>
              <a:t>(vers et autres agents pathogènes)</a:t>
            </a:r>
            <a:endParaRPr lang="fr-CH" dirty="0"/>
          </a:p>
        </p:txBody>
      </p:sp>
      <p:sp>
        <p:nvSpPr>
          <p:cNvPr id="7" name="Inhaltsplatzhalter 6"/>
          <p:cNvSpPr>
            <a:spLocks noGrp="1"/>
          </p:cNvSpPr>
          <p:nvPr>
            <p:ph sz="quarter" idx="61"/>
          </p:nvPr>
        </p:nvSpPr>
        <p:spPr/>
        <p:txBody>
          <a:bodyPr/>
          <a:lstStyle/>
          <a:p>
            <a:endParaRPr lang="fr-CH" dirty="0" smtClean="0"/>
          </a:p>
          <a:p>
            <a:r>
              <a:rPr lang="fr-CH" dirty="0" smtClean="0"/>
              <a:t>Infections plus fréquentes dans les parcours que dans les litières</a:t>
            </a:r>
          </a:p>
          <a:p>
            <a:r>
              <a:rPr lang="fr-CH" dirty="0" smtClean="0"/>
              <a:t>Mesures préventives</a:t>
            </a:r>
          </a:p>
          <a:p>
            <a:pPr lvl="1"/>
            <a:r>
              <a:rPr lang="fr-CH" dirty="0" smtClean="0"/>
              <a:t>Grands parcours avec végétation relativement haute près du poulailler</a:t>
            </a:r>
          </a:p>
          <a:p>
            <a:pPr lvl="1"/>
            <a:r>
              <a:rPr lang="fr-CH" dirty="0" smtClean="0"/>
              <a:t>Densité d’occupation, entretien, rotation (mais peu d’effet)</a:t>
            </a:r>
          </a:p>
          <a:p>
            <a:pPr lvl="1"/>
            <a:endParaRPr lang="fr-CH" dirty="0" smtClean="0"/>
          </a:p>
          <a:p>
            <a:pPr indent="-288000"/>
            <a:r>
              <a:rPr lang="fr-CH" dirty="0" smtClean="0"/>
              <a:t>Traitement</a:t>
            </a:r>
          </a:p>
          <a:p>
            <a:pPr lvl="1"/>
            <a:r>
              <a:rPr lang="fr-CH" dirty="0" smtClean="0"/>
              <a:t>Utilisation ciblée de vermifuges spécifiques</a:t>
            </a:r>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106</a:t>
            </a:fld>
            <a:endParaRPr lang="fr-CH" altLang="de-DE" dirty="0"/>
          </a:p>
        </p:txBody>
      </p:sp>
      <p:sp>
        <p:nvSpPr>
          <p:cNvPr id="5" name="Textfeld 4"/>
          <p:cNvSpPr txBox="1"/>
          <p:nvPr/>
        </p:nvSpPr>
        <p:spPr>
          <a:xfrm>
            <a:off x="6448022" y="3134942"/>
            <a:ext cx="1778051" cy="276999"/>
          </a:xfrm>
          <a:prstGeom prst="rect">
            <a:avLst/>
          </a:prstGeom>
          <a:noFill/>
        </p:spPr>
        <p:txBody>
          <a:bodyPr wrap="none" rtlCol="0">
            <a:spAutoFit/>
          </a:bodyPr>
          <a:lstStyle/>
          <a:p>
            <a:r>
              <a:rPr lang="fr-CH" sz="1200" dirty="0" smtClean="0"/>
              <a:t>Ascaris </a:t>
            </a:r>
            <a:r>
              <a:rPr lang="fr-CH" altLang="de-DE" sz="1200" dirty="0" smtClean="0"/>
              <a:t>(</a:t>
            </a:r>
            <a:r>
              <a:rPr lang="fr-CH" altLang="de-DE" sz="1200" i="1" dirty="0" smtClean="0"/>
              <a:t>Ascaridia galli</a:t>
            </a:r>
            <a:r>
              <a:rPr lang="fr-CH" altLang="de-DE" sz="1200" dirty="0" smtClean="0"/>
              <a:t>)</a:t>
            </a:r>
            <a:endParaRPr lang="fr-CH" sz="1200" dirty="0"/>
          </a:p>
        </p:txBody>
      </p:sp>
      <p:pic>
        <p:nvPicPr>
          <p:cNvPr id="11"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588225" y="1594601"/>
            <a:ext cx="1927126" cy="1521415"/>
          </a:xfrm>
        </p:spPr>
      </p:pic>
    </p:spTree>
    <p:extLst>
      <p:ext uri="{BB962C8B-B14F-4D97-AF65-F5344CB8AC3E}">
        <p14:creationId xmlns:p14="http://schemas.microsoft.com/office/powerpoint/2010/main" val="2608251025"/>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Santé</a:t>
            </a:r>
            <a:endParaRPr lang="de-CH" dirty="0"/>
          </a:p>
        </p:txBody>
      </p:sp>
      <p:sp>
        <p:nvSpPr>
          <p:cNvPr id="3" name="Inhaltsplatzhalter 2"/>
          <p:cNvSpPr>
            <a:spLocks noGrp="1"/>
          </p:cNvSpPr>
          <p:nvPr>
            <p:ph idx="12"/>
          </p:nvPr>
        </p:nvSpPr>
        <p:spPr/>
        <p:txBody>
          <a:bodyPr/>
          <a:lstStyle/>
          <a:p>
            <a:r>
              <a:rPr lang="fr-CH" dirty="0" smtClean="0"/>
              <a:t>Lutte contre les poux rouges (dermanysses)</a:t>
            </a:r>
          </a:p>
          <a:p>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6" name="Inhaltsplatzhalter 5"/>
          <p:cNvSpPr>
            <a:spLocks noGrp="1"/>
          </p:cNvSpPr>
          <p:nvPr>
            <p:ph sz="quarter" idx="60"/>
          </p:nvPr>
        </p:nvSpPr>
        <p:spPr/>
        <p:txBody>
          <a:bodyPr/>
          <a:lstStyle/>
          <a:p>
            <a:r>
              <a:rPr lang="fr-CH" dirty="0" smtClean="0"/>
              <a:t>Les poux rouges des volailles sont présents dans presque tous les poulaillers de Suisse</a:t>
            </a:r>
          </a:p>
          <a:p>
            <a:r>
              <a:rPr lang="fr-CH" dirty="0" smtClean="0"/>
              <a:t>Traiter rapidement, prévention et bonne hygiène sont importants</a:t>
            </a:r>
            <a:endParaRPr lang="fr-CH" dirty="0"/>
          </a:p>
        </p:txBody>
      </p:sp>
      <p:sp>
        <p:nvSpPr>
          <p:cNvPr id="7" name="Inhaltsplatzhalter 6"/>
          <p:cNvSpPr>
            <a:spLocks noGrp="1"/>
          </p:cNvSpPr>
          <p:nvPr>
            <p:ph sz="quarter" idx="61"/>
          </p:nvPr>
        </p:nvSpPr>
        <p:spPr/>
        <p:txBody>
          <a:bodyPr/>
          <a:lstStyle/>
          <a:p>
            <a:r>
              <a:rPr lang="fr-CH" dirty="0" smtClean="0"/>
              <a:t>Prévention et hygiène</a:t>
            </a:r>
          </a:p>
          <a:p>
            <a:pPr lvl="1"/>
            <a:r>
              <a:rPr lang="fr-CH" dirty="0" smtClean="0"/>
              <a:t>Contrôles permanents</a:t>
            </a:r>
          </a:p>
          <a:p>
            <a:pPr lvl="1"/>
            <a:r>
              <a:rPr lang="fr-CH" dirty="0" smtClean="0"/>
              <a:t>Enlever régulièrement les déjections</a:t>
            </a:r>
          </a:p>
          <a:p>
            <a:pPr lvl="1"/>
            <a:r>
              <a:rPr lang="fr-CH" dirty="0" smtClean="0"/>
              <a:t>Nettoyage approfondi des poulaillers avant l’installation d’une nouvelle série par soi-même ou par un professionnel (nettoyeur à haute pression, eau chaude et savon mou, désinfection)</a:t>
            </a:r>
          </a:p>
          <a:p>
            <a:r>
              <a:rPr lang="fr-CH" dirty="0" smtClean="0"/>
              <a:t>Lutte directe dans les poulaillers</a:t>
            </a:r>
          </a:p>
          <a:p>
            <a:pPr lvl="1"/>
            <a:r>
              <a:rPr lang="fr-CH" dirty="0" smtClean="0"/>
              <a:t>Silicates ou huile de colza sur les endroits préférés (pendant la série)</a:t>
            </a:r>
          </a:p>
          <a:p>
            <a:pPr lvl="1"/>
            <a:r>
              <a:rPr lang="fr-CH" dirty="0" smtClean="0"/>
              <a:t>Traitement rapide en cas de forte invasion (produits : voir liste des intrants)</a:t>
            </a:r>
          </a:p>
          <a:p>
            <a:pPr lvl="1"/>
            <a:r>
              <a:rPr lang="fr-CH" dirty="0" smtClean="0"/>
              <a:t>Répéter les traitements si nécessaire (contrôles d’efficacité avec des pièges)</a:t>
            </a:r>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107</a:t>
            </a:fld>
            <a:endParaRPr lang="fr-CH" altLang="de-DE" dirty="0"/>
          </a:p>
        </p:txBody>
      </p:sp>
      <p:sp>
        <p:nvSpPr>
          <p:cNvPr id="10" name="Textfeld 9"/>
          <p:cNvSpPr txBox="1"/>
          <p:nvPr/>
        </p:nvSpPr>
        <p:spPr>
          <a:xfrm>
            <a:off x="6804248" y="3262909"/>
            <a:ext cx="1794081" cy="461665"/>
          </a:xfrm>
          <a:prstGeom prst="rect">
            <a:avLst/>
          </a:prstGeom>
          <a:noFill/>
        </p:spPr>
        <p:txBody>
          <a:bodyPr wrap="none" rtlCol="0">
            <a:spAutoFit/>
          </a:bodyPr>
          <a:lstStyle/>
          <a:p>
            <a:pPr algn="r"/>
            <a:r>
              <a:rPr lang="fr-CH" sz="1200" dirty="0" smtClean="0"/>
              <a:t>Pou rouge des volailles</a:t>
            </a:r>
            <a:br>
              <a:rPr lang="fr-CH" sz="1200" dirty="0" smtClean="0"/>
            </a:br>
            <a:r>
              <a:rPr lang="fr-CH" sz="1200" i="1" dirty="0" smtClean="0"/>
              <a:t>(Dermanyssus gallinae</a:t>
            </a:r>
            <a:r>
              <a:rPr lang="fr-CH" altLang="de-DE" sz="1200" i="1" dirty="0" smtClean="0"/>
              <a:t>)</a:t>
            </a:r>
            <a:endParaRPr lang="fr-CH" sz="1200" i="1" dirty="0"/>
          </a:p>
        </p:txBody>
      </p:sp>
      <p:pic>
        <p:nvPicPr>
          <p:cNvPr id="11" name="Inhaltsplatzhalter 10"/>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7047554" y="1543049"/>
            <a:ext cx="1484886" cy="1715195"/>
          </a:xfrm>
        </p:spPr>
      </p:pic>
    </p:spTree>
    <p:extLst>
      <p:ext uri="{BB962C8B-B14F-4D97-AF65-F5344CB8AC3E}">
        <p14:creationId xmlns:p14="http://schemas.microsoft.com/office/powerpoint/2010/main" val="157374026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Sélection</a:t>
            </a:r>
            <a:endParaRPr lang="fr-CH" dirty="0"/>
          </a:p>
        </p:txBody>
      </p:sp>
      <p:sp>
        <p:nvSpPr>
          <p:cNvPr id="3" name="Inhaltsplatzhalter 2"/>
          <p:cNvSpPr>
            <a:spLocks noGrp="1"/>
          </p:cNvSpPr>
          <p:nvPr>
            <p:ph idx="12"/>
          </p:nvPr>
        </p:nvSpPr>
        <p:spPr/>
        <p:txBody>
          <a:bodyPr/>
          <a:lstStyle/>
          <a:p>
            <a:r>
              <a:rPr lang="fr-CH" dirty="0" smtClean="0"/>
              <a:t>Domestication et sélection</a:t>
            </a:r>
            <a:endParaRPr lang="fr-CH" dirty="0"/>
          </a:p>
        </p:txBody>
      </p:sp>
      <p:sp>
        <p:nvSpPr>
          <p:cNvPr id="4" name="Inhaltsplatzhalter 3"/>
          <p:cNvSpPr>
            <a:spLocks noGrp="1"/>
          </p:cNvSpPr>
          <p:nvPr>
            <p:ph idx="14"/>
          </p:nvPr>
        </p:nvSpPr>
        <p:spPr>
          <a:xfrm>
            <a:off x="628650" y="6102208"/>
            <a:ext cx="8191822" cy="279120"/>
          </a:xfrm>
        </p:spPr>
        <p:txBody>
          <a:bodyPr lIns="0" rIns="0"/>
          <a:lstStyle/>
          <a:p>
            <a:pPr algn="l"/>
            <a:r>
              <a:rPr lang="fr-CH" dirty="0" smtClean="0"/>
              <a:t>Illustration du haut : Coq et poule bankiva     Illustration du bas : lignée de ponte et d’engraissement (âge : 4 semaines), N. </a:t>
            </a:r>
            <a:r>
              <a:rPr lang="fr-CH" dirty="0" err="1" smtClean="0"/>
              <a:t>Brodmann</a:t>
            </a:r>
            <a:r>
              <a:rPr lang="fr-CH" dirty="0" smtClean="0"/>
              <a:t>, </a:t>
            </a:r>
            <a:r>
              <a:rPr lang="fr-CH" dirty="0" err="1" smtClean="0"/>
              <a:t>kagfreiland</a:t>
            </a:r>
            <a:endParaRPr lang="fr-CH" dirty="0"/>
          </a:p>
        </p:txBody>
      </p:sp>
      <p:sp>
        <p:nvSpPr>
          <p:cNvPr id="6" name="Inhaltsplatzhalter 5"/>
          <p:cNvSpPr>
            <a:spLocks noGrp="1"/>
          </p:cNvSpPr>
          <p:nvPr>
            <p:ph sz="quarter" idx="54"/>
          </p:nvPr>
        </p:nvSpPr>
        <p:spPr/>
        <p:txBody>
          <a:bodyPr/>
          <a:lstStyle/>
          <a:p>
            <a:endParaRPr lang="fr-CH" dirty="0" smtClean="0"/>
          </a:p>
          <a:p>
            <a:r>
              <a:rPr lang="fr-CH" dirty="0" smtClean="0"/>
              <a:t>Poule pondeuse : 2 kg PV, </a:t>
            </a:r>
            <a:br>
              <a:rPr lang="fr-CH" dirty="0" smtClean="0"/>
            </a:br>
            <a:r>
              <a:rPr lang="fr-CH" dirty="0" smtClean="0"/>
              <a:t>env. 300 œufs par année</a:t>
            </a:r>
          </a:p>
          <a:p>
            <a:r>
              <a:rPr lang="fr-CH" dirty="0" smtClean="0"/>
              <a:t>Poule de lignée d’engraissement : 5 à 8 kg PV, env. 160 œufs par année</a:t>
            </a:r>
            <a:endParaRPr lang="fr-CH" sz="700" dirty="0" smtClean="0"/>
          </a:p>
          <a:p>
            <a:r>
              <a:rPr lang="fr-CH" dirty="0" smtClean="0"/>
              <a:t>Coq d’engraissement : 2 kg PV à 5 semaines</a:t>
            </a:r>
          </a:p>
          <a:p>
            <a:r>
              <a:rPr lang="fr-CH" spc="20" dirty="0" smtClean="0"/>
              <a:t>Coq de lignée de ponte : 2 kg PV à 15 semaines</a:t>
            </a:r>
            <a:endParaRPr lang="fr-CH" spc="20" dirty="0"/>
          </a:p>
        </p:txBody>
      </p:sp>
      <p:sp>
        <p:nvSpPr>
          <p:cNvPr id="7" name="Inhaltsplatzhalter 6"/>
          <p:cNvSpPr>
            <a:spLocks noGrp="1"/>
          </p:cNvSpPr>
          <p:nvPr>
            <p:ph sz="quarter" idx="55"/>
          </p:nvPr>
        </p:nvSpPr>
        <p:spPr/>
        <p:txBody>
          <a:bodyPr/>
          <a:lstStyle/>
          <a:p>
            <a:r>
              <a:rPr lang="fr-CH" dirty="0" smtClean="0"/>
              <a:t>La poule bankiva est l’ancêtre des races actuelles. Elle vivait dans les forêts du sud-est de l’Asie.</a:t>
            </a:r>
          </a:p>
          <a:p>
            <a:r>
              <a:rPr lang="fr-CH" dirty="0" smtClean="0"/>
              <a:t>Bankiva : 900 g de poids vif (PV), </a:t>
            </a:r>
            <a:br>
              <a:rPr lang="fr-CH" dirty="0" smtClean="0"/>
            </a:br>
            <a:r>
              <a:rPr lang="fr-CH" dirty="0" smtClean="0"/>
              <a:t>12 à 60 œufs par année</a:t>
            </a:r>
            <a:endParaRPr lang="fr-CH" dirty="0"/>
          </a:p>
        </p:txBody>
      </p:sp>
      <p:sp>
        <p:nvSpPr>
          <p:cNvPr id="9" name="Fußzeilenplatzhalter 8"/>
          <p:cNvSpPr>
            <a:spLocks noGrp="1"/>
          </p:cNvSpPr>
          <p:nvPr>
            <p:ph type="ftr" sz="quarter" idx="5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108</a:t>
            </a:fld>
            <a:endParaRPr lang="fr-CH" altLang="de-DE" dirty="0"/>
          </a:p>
        </p:txBody>
      </p:sp>
      <p:pic>
        <p:nvPicPr>
          <p:cNvPr id="11"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2775" y="1628800"/>
            <a:ext cx="2590800" cy="1530096"/>
          </a:xfrm>
        </p:spPr>
      </p:pic>
      <p:pic>
        <p:nvPicPr>
          <p:cNvPr id="13" name="Inhaltsplatzhalter 12"/>
          <p:cNvPicPr>
            <a:picLocks noGrp="1" noChangeAspect="1"/>
          </p:cNvPicPr>
          <p:nvPr>
            <p:ph sz="quarter" idx="56"/>
          </p:nvPr>
        </p:nvPicPr>
        <p:blipFill>
          <a:blip r:embed="rId3">
            <a:extLst>
              <a:ext uri="{28A0092B-C50C-407E-A947-70E740481C1C}">
                <a14:useLocalDpi xmlns:a14="http://schemas.microsoft.com/office/drawing/2010/main" val="0"/>
              </a:ext>
            </a:extLst>
          </a:blip>
          <a:stretch>
            <a:fillRect/>
          </a:stretch>
        </p:blipFill>
        <p:spPr>
          <a:xfrm>
            <a:off x="625157" y="3893979"/>
            <a:ext cx="2575560" cy="1935480"/>
          </a:xfrm>
        </p:spPr>
      </p:pic>
    </p:spTree>
    <p:extLst>
      <p:ext uri="{BB962C8B-B14F-4D97-AF65-F5344CB8AC3E}">
        <p14:creationId xmlns:p14="http://schemas.microsoft.com/office/powerpoint/2010/main" val="2669111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Besoins</a:t>
            </a:r>
            <a:endParaRPr lang="fr-CH" dirty="0"/>
          </a:p>
        </p:txBody>
      </p:sp>
      <p:sp>
        <p:nvSpPr>
          <p:cNvPr id="3" name="Inhaltsplatzhalter 2"/>
          <p:cNvSpPr>
            <a:spLocks noGrp="1"/>
          </p:cNvSpPr>
          <p:nvPr>
            <p:ph idx="12"/>
          </p:nvPr>
        </p:nvSpPr>
        <p:spPr/>
        <p:txBody>
          <a:bodyPr>
            <a:normAutofit/>
          </a:bodyPr>
          <a:lstStyle/>
          <a:p>
            <a:r>
              <a:rPr lang="fr-CH" dirty="0" smtClean="0"/>
              <a:t>Comportements typiques des sangliers</a:t>
            </a:r>
            <a:endParaRPr lang="fr-CH" dirty="0"/>
          </a:p>
        </p:txBody>
      </p:sp>
      <p:sp>
        <p:nvSpPr>
          <p:cNvPr id="4" name="Inhaltsplatzhalter 3"/>
          <p:cNvSpPr>
            <a:spLocks noGrp="1"/>
          </p:cNvSpPr>
          <p:nvPr>
            <p:ph idx="14"/>
          </p:nvPr>
        </p:nvSpPr>
        <p:spPr/>
        <p:txBody>
          <a:bodyPr/>
          <a:lstStyle/>
          <a:p>
            <a:r>
              <a:rPr lang="fr-CH" dirty="0" smtClean="0"/>
              <a:t>Photos : Dave Pape et Fotolia</a:t>
            </a:r>
            <a:endParaRPr lang="fr-CH" dirty="0"/>
          </a:p>
        </p:txBody>
      </p:sp>
      <p:sp>
        <p:nvSpPr>
          <p:cNvPr id="5" name="Textplatzhalter 4"/>
          <p:cNvSpPr>
            <a:spLocks noGrp="1"/>
          </p:cNvSpPr>
          <p:nvPr>
            <p:ph type="body" sz="quarter" idx="31"/>
          </p:nvPr>
        </p:nvSpPr>
        <p:spPr/>
        <p:txBody>
          <a:bodyPr/>
          <a:lstStyle/>
          <a:p>
            <a:r>
              <a:rPr lang="fr-CH" dirty="0" smtClean="0"/>
              <a:t>Comportements sociaux</a:t>
            </a:r>
            <a:endParaRPr lang="fr-CH" sz="1100" dirty="0"/>
          </a:p>
        </p:txBody>
      </p:sp>
      <p:sp>
        <p:nvSpPr>
          <p:cNvPr id="6" name="Textplatzhalter 5"/>
          <p:cNvSpPr>
            <a:spLocks noGrp="1"/>
          </p:cNvSpPr>
          <p:nvPr>
            <p:ph type="body" sz="quarter" idx="46"/>
          </p:nvPr>
        </p:nvSpPr>
        <p:spPr/>
        <p:txBody>
          <a:bodyPr/>
          <a:lstStyle/>
          <a:p>
            <a:r>
              <a:rPr lang="fr-CH" dirty="0" smtClean="0"/>
              <a:t>Comportements sexuels</a:t>
            </a:r>
            <a:endParaRPr lang="fr-CH" dirty="0"/>
          </a:p>
        </p:txBody>
      </p:sp>
      <p:sp>
        <p:nvSpPr>
          <p:cNvPr id="7" name="Textplatzhalter 6"/>
          <p:cNvSpPr>
            <a:spLocks noGrp="1"/>
          </p:cNvSpPr>
          <p:nvPr>
            <p:ph type="body" sz="quarter" idx="48"/>
          </p:nvPr>
        </p:nvSpPr>
        <p:spPr/>
        <p:txBody>
          <a:bodyPr/>
          <a:lstStyle/>
          <a:p>
            <a:r>
              <a:rPr lang="fr-CH" dirty="0" smtClean="0"/>
              <a:t>Relations mères-petits</a:t>
            </a:r>
          </a:p>
          <a:p>
            <a:endParaRPr lang="fr-CH" dirty="0"/>
          </a:p>
        </p:txBody>
      </p:sp>
      <p:sp>
        <p:nvSpPr>
          <p:cNvPr id="8" name="Textplatzhalter 7"/>
          <p:cNvSpPr>
            <a:spLocks noGrp="1"/>
          </p:cNvSpPr>
          <p:nvPr>
            <p:ph type="body" sz="quarter" idx="50"/>
          </p:nvPr>
        </p:nvSpPr>
        <p:spPr/>
        <p:txBody>
          <a:bodyPr/>
          <a:lstStyle/>
          <a:p>
            <a:r>
              <a:rPr lang="fr-CH" dirty="0" smtClean="0"/>
              <a:t>Exploration, repos et déplacements</a:t>
            </a:r>
            <a:endParaRPr lang="fr-CH" dirty="0"/>
          </a:p>
        </p:txBody>
      </p:sp>
      <p:sp>
        <p:nvSpPr>
          <p:cNvPr id="9" name="Textplatzhalter 8"/>
          <p:cNvSpPr>
            <a:spLocks noGrp="1"/>
          </p:cNvSpPr>
          <p:nvPr>
            <p:ph type="body" sz="quarter" idx="52"/>
          </p:nvPr>
        </p:nvSpPr>
        <p:spPr/>
        <p:txBody>
          <a:bodyPr/>
          <a:lstStyle/>
          <a:p>
            <a:r>
              <a:rPr lang="fr-CH" dirty="0" smtClean="0"/>
              <a:t>Confort, soins corporels et excrétions</a:t>
            </a:r>
            <a:endParaRPr lang="fr-CH" dirty="0"/>
          </a:p>
        </p:txBody>
      </p:sp>
      <p:sp>
        <p:nvSpPr>
          <p:cNvPr id="10" name="Textplatzhalter 9"/>
          <p:cNvSpPr>
            <a:spLocks noGrp="1"/>
          </p:cNvSpPr>
          <p:nvPr>
            <p:ph type="body" sz="quarter" idx="54"/>
          </p:nvPr>
        </p:nvSpPr>
        <p:spPr/>
        <p:txBody>
          <a:bodyPr/>
          <a:lstStyle/>
          <a:p>
            <a:r>
              <a:rPr lang="fr-CH" dirty="0" smtClean="0"/>
              <a:t>Alimentation</a:t>
            </a:r>
            <a:br>
              <a:rPr lang="fr-CH" dirty="0" smtClean="0"/>
            </a:br>
            <a:r>
              <a:rPr lang="fr-CH" sz="1200" dirty="0" smtClean="0"/>
              <a:t>(Photo : Dave Pape)</a:t>
            </a:r>
            <a:endParaRPr lang="fr-CH" sz="1200" dirty="0"/>
          </a:p>
        </p:txBody>
      </p:sp>
      <p:sp>
        <p:nvSpPr>
          <p:cNvPr id="17" name="Fußzeilenplatzhalter 1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10</a:t>
            </a:fld>
            <a:endParaRPr lang="fr-CH" altLang="de-DE" dirty="0"/>
          </a:p>
        </p:txBody>
      </p:sp>
      <p:pic>
        <p:nvPicPr>
          <p:cNvPr id="12" name="Inhaltsplatzhalter 11"/>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64316" y="1543050"/>
            <a:ext cx="2216280" cy="1479550"/>
          </a:xfrm>
        </p:spPr>
      </p:pic>
      <p:pic>
        <p:nvPicPr>
          <p:cNvPr id="14" name="Inhaltsplatzhalter 13"/>
          <p:cNvPicPr>
            <a:picLocks noGrp="1" noChangeAspect="1"/>
          </p:cNvPicPr>
          <p:nvPr>
            <p:ph sz="quarter" idx="57"/>
          </p:nvPr>
        </p:nvPicPr>
        <p:blipFill>
          <a:blip r:embed="rId3">
            <a:extLst>
              <a:ext uri="{28A0092B-C50C-407E-A947-70E740481C1C}">
                <a14:useLocalDpi xmlns:a14="http://schemas.microsoft.com/office/drawing/2010/main" val="0"/>
              </a:ext>
            </a:extLst>
          </a:blip>
          <a:stretch>
            <a:fillRect/>
          </a:stretch>
        </p:blipFill>
        <p:spPr>
          <a:xfrm>
            <a:off x="3464654" y="1543050"/>
            <a:ext cx="2216280" cy="1479550"/>
          </a:xfrm>
        </p:spPr>
      </p:pic>
      <p:pic>
        <p:nvPicPr>
          <p:cNvPr id="16" name="Inhaltsplatzhalter 15"/>
          <p:cNvPicPr>
            <a:picLocks noGrp="1" noChangeAspect="1"/>
          </p:cNvPicPr>
          <p:nvPr>
            <p:ph sz="quarter" idx="58"/>
          </p:nvPr>
        </p:nvPicPr>
        <p:blipFill>
          <a:blip r:embed="rId4">
            <a:extLst>
              <a:ext uri="{28A0092B-C50C-407E-A947-70E740481C1C}">
                <a14:useLocalDpi xmlns:a14="http://schemas.microsoft.com/office/drawing/2010/main" val="0"/>
              </a:ext>
            </a:extLst>
          </a:blip>
          <a:stretch>
            <a:fillRect/>
          </a:stretch>
        </p:blipFill>
        <p:spPr>
          <a:xfrm>
            <a:off x="6140385" y="1543050"/>
            <a:ext cx="2216280" cy="1479550"/>
          </a:xfrm>
        </p:spPr>
      </p:pic>
      <p:pic>
        <p:nvPicPr>
          <p:cNvPr id="25" name="Inhaltsplatzhalter 24"/>
          <p:cNvPicPr>
            <a:picLocks noGrp="1" noChangeAspect="1"/>
          </p:cNvPicPr>
          <p:nvPr>
            <p:ph sz="quarter" idx="59"/>
          </p:nvPr>
        </p:nvPicPr>
        <p:blipFill>
          <a:blip r:embed="rId5">
            <a:extLst>
              <a:ext uri="{28A0092B-C50C-407E-A947-70E740481C1C}">
                <a14:useLocalDpi xmlns:a14="http://schemas.microsoft.com/office/drawing/2010/main" val="0"/>
              </a:ext>
            </a:extLst>
          </a:blip>
          <a:stretch>
            <a:fillRect/>
          </a:stretch>
        </p:blipFill>
        <p:spPr>
          <a:xfrm>
            <a:off x="735094" y="3702050"/>
            <a:ext cx="2274724" cy="1477963"/>
          </a:xfrm>
        </p:spPr>
      </p:pic>
      <p:pic>
        <p:nvPicPr>
          <p:cNvPr id="27" name="Inhaltsplatzhalter 26"/>
          <p:cNvPicPr>
            <a:picLocks noGrp="1" noChangeAspect="1"/>
          </p:cNvPicPr>
          <p:nvPr>
            <p:ph sz="quarter" idx="60"/>
          </p:nvPr>
        </p:nvPicPr>
        <p:blipFill>
          <a:blip r:embed="rId6">
            <a:extLst>
              <a:ext uri="{28A0092B-C50C-407E-A947-70E740481C1C}">
                <a14:useLocalDpi xmlns:a14="http://schemas.microsoft.com/office/drawing/2010/main" val="0"/>
              </a:ext>
            </a:extLst>
          </a:blip>
          <a:stretch>
            <a:fillRect/>
          </a:stretch>
        </p:blipFill>
        <p:spPr>
          <a:xfrm>
            <a:off x="3450622" y="3712940"/>
            <a:ext cx="2218944" cy="1475232"/>
          </a:xfrm>
        </p:spPr>
      </p:pic>
      <p:pic>
        <p:nvPicPr>
          <p:cNvPr id="29" name="Inhaltsplatzhalter 28"/>
          <p:cNvPicPr>
            <a:picLocks noGrp="1" noChangeAspect="1"/>
          </p:cNvPicPr>
          <p:nvPr>
            <p:ph sz="quarter" idx="61"/>
          </p:nvPr>
        </p:nvPicPr>
        <p:blipFill>
          <a:blip r:embed="rId7">
            <a:extLst>
              <a:ext uri="{28A0092B-C50C-407E-A947-70E740481C1C}">
                <a14:useLocalDpi xmlns:a14="http://schemas.microsoft.com/office/drawing/2010/main" val="0"/>
              </a:ext>
            </a:extLst>
          </a:blip>
          <a:stretch>
            <a:fillRect/>
          </a:stretch>
        </p:blipFill>
        <p:spPr>
          <a:xfrm>
            <a:off x="6163437" y="3718497"/>
            <a:ext cx="2170176" cy="1475232"/>
          </a:xfrm>
        </p:spPr>
      </p:pic>
    </p:spTree>
    <p:extLst>
      <p:ext uri="{BB962C8B-B14F-4D97-AF65-F5344CB8AC3E}">
        <p14:creationId xmlns:p14="http://schemas.microsoft.com/office/powerpoint/2010/main" val="388619777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Sélection</a:t>
            </a:r>
            <a:endParaRPr lang="fr-CH" dirty="0"/>
          </a:p>
        </p:txBody>
      </p:sp>
      <p:sp>
        <p:nvSpPr>
          <p:cNvPr id="3" name="Inhaltsplatzhalter 2"/>
          <p:cNvSpPr>
            <a:spLocks noGrp="1"/>
          </p:cNvSpPr>
          <p:nvPr>
            <p:ph idx="12"/>
          </p:nvPr>
        </p:nvSpPr>
        <p:spPr/>
        <p:txBody>
          <a:bodyPr>
            <a:normAutofit/>
          </a:bodyPr>
          <a:lstStyle/>
          <a:p>
            <a:r>
              <a:rPr lang="fr-CH" dirty="0" smtClean="0"/>
              <a:t>Multiplication des races pour l’engraissement bio</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Trois hybrides utilisés en Suisse</a:t>
            </a:r>
          </a:p>
          <a:p>
            <a:r>
              <a:rPr lang="fr-CH" dirty="0" smtClean="0"/>
              <a:t>Utilisation de races à croissance lente pour l’engraissement bio</a:t>
            </a:r>
          </a:p>
          <a:p>
            <a:pPr lvl="1"/>
            <a:r>
              <a:rPr lang="fr-CH" dirty="0" smtClean="0"/>
              <a:t>Accroissement journalier moyen : au maximum 27,5 g</a:t>
            </a:r>
          </a:p>
          <a:p>
            <a:pPr lvl="1"/>
            <a:r>
              <a:rPr lang="fr-CH" dirty="0" smtClean="0"/>
              <a:t>Durée de l’engraissement : au minimum 63 jours</a:t>
            </a:r>
            <a:endParaRPr lang="fr-CH" dirty="0"/>
          </a:p>
        </p:txBody>
      </p:sp>
      <p:sp>
        <p:nvSpPr>
          <p:cNvPr id="6" name="Inhaltsplatzhalter 5"/>
          <p:cNvSpPr>
            <a:spLocks noGrp="1"/>
          </p:cNvSpPr>
          <p:nvPr>
            <p:ph sz="quarter" idx="24"/>
          </p:nvPr>
        </p:nvSpPr>
        <p:spPr/>
        <p:txBody>
          <a:bodyPr/>
          <a:lstStyle/>
          <a:p>
            <a:endParaRPr lang="fr-CH" dirty="0" smtClean="0"/>
          </a:p>
          <a:p>
            <a:r>
              <a:rPr lang="fr-CH" dirty="0" smtClean="0"/>
              <a:t>Élevages de multiplication en Suisse</a:t>
            </a:r>
          </a:p>
          <a:p>
            <a:pPr lvl="1"/>
            <a:r>
              <a:rPr lang="fr-CH" dirty="0" smtClean="0"/>
              <a:t>Toutes les lignées parentales et tous les couvoirs se trouvent en Suisse</a:t>
            </a:r>
          </a:p>
          <a:p>
            <a:pPr marL="72000" lvl="1" indent="0">
              <a:buNone/>
            </a:pPr>
            <a:endParaRPr lang="fr-CH" dirty="0" smtClean="0"/>
          </a:p>
          <a:p>
            <a:pPr indent="-288000">
              <a:lnSpc>
                <a:spcPct val="80000"/>
              </a:lnSpc>
            </a:pPr>
            <a:r>
              <a:rPr lang="fr-CH" dirty="0" smtClean="0"/>
              <a:t>Chacune des quatre organisations d’engraissement utilise un seul hybride</a:t>
            </a:r>
          </a:p>
          <a:p>
            <a:pPr lvl="1">
              <a:lnSpc>
                <a:spcPct val="80000"/>
              </a:lnSpc>
            </a:pPr>
            <a:r>
              <a:rPr lang="fr-CH" dirty="0" smtClean="0"/>
              <a:t>Optigal SA (Migros)</a:t>
            </a:r>
          </a:p>
          <a:p>
            <a:pPr lvl="1">
              <a:lnSpc>
                <a:spcPct val="80000"/>
              </a:lnSpc>
            </a:pPr>
            <a:r>
              <a:rPr lang="fr-CH" dirty="0" smtClean="0"/>
              <a:t>SEG Poulets Bell AG (Coop)</a:t>
            </a:r>
          </a:p>
          <a:p>
            <a:pPr lvl="1">
              <a:lnSpc>
                <a:spcPct val="80000"/>
              </a:lnSpc>
            </a:pPr>
            <a:r>
              <a:rPr lang="fr-CH" dirty="0"/>
              <a:t>F</a:t>
            </a:r>
            <a:r>
              <a:rPr lang="fr-CH" dirty="0" smtClean="0"/>
              <a:t>rifag</a:t>
            </a:r>
          </a:p>
          <a:p>
            <a:pPr lvl="1">
              <a:lnSpc>
                <a:spcPct val="80000"/>
              </a:lnSpc>
            </a:pPr>
            <a:r>
              <a:rPr lang="fr-CH" dirty="0" smtClean="0"/>
              <a:t>Vock</a:t>
            </a:r>
          </a:p>
          <a:p>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109</a:t>
            </a:fld>
            <a:endParaRPr lang="fr-CH" altLang="de-DE" dirty="0"/>
          </a:p>
        </p:txBody>
      </p:sp>
      <p:pic>
        <p:nvPicPr>
          <p:cNvPr id="10" name="Inhaltsplatzhalter 9"/>
          <p:cNvPicPr>
            <a:picLocks noGrp="1" noChangeAspect="1"/>
          </p:cNvPicPr>
          <p:nvPr>
            <p:ph sz="quarter" idx="25"/>
          </p:nvPr>
        </p:nvPicPr>
        <p:blipFill rotWithShape="1">
          <a:blip r:embed="rId2">
            <a:extLst>
              <a:ext uri="{28A0092B-C50C-407E-A947-70E740481C1C}">
                <a14:useLocalDpi xmlns:a14="http://schemas.microsoft.com/office/drawing/2010/main" val="0"/>
              </a:ext>
            </a:extLst>
          </a:blip>
          <a:srcRect t="-1" b="8175"/>
          <a:stretch/>
        </p:blipFill>
        <p:spPr>
          <a:xfrm>
            <a:off x="5870257" y="3356992"/>
            <a:ext cx="2651760" cy="1836000"/>
          </a:xfrm>
        </p:spPr>
      </p:pic>
    </p:spTree>
    <p:extLst>
      <p:ext uri="{BB962C8B-B14F-4D97-AF65-F5344CB8AC3E}">
        <p14:creationId xmlns:p14="http://schemas.microsoft.com/office/powerpoint/2010/main" val="63220353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Projets pour la pratique des fermes bio</a:t>
            </a:r>
          </a:p>
        </p:txBody>
      </p:sp>
      <p:sp>
        <p:nvSpPr>
          <p:cNvPr id="3" name="Inhaltsplatzhalter 2"/>
          <p:cNvSpPr>
            <a:spLocks noGrp="1"/>
          </p:cNvSpPr>
          <p:nvPr>
            <p:ph idx="12"/>
          </p:nvPr>
        </p:nvSpPr>
        <p:spPr/>
        <p:txBody>
          <a:bodyPr/>
          <a:lstStyle/>
          <a:p>
            <a:r>
              <a:rPr lang="fr-CH" dirty="0" smtClean="0"/>
              <a:t>Vue d’ensemble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1"/>
            <a:r>
              <a:rPr lang="fr-CH" dirty="0" smtClean="0"/>
              <a:t>Déclenchement artificiel de la mue pour prolonger la durée d’utilisation</a:t>
            </a:r>
          </a:p>
          <a:p>
            <a:pPr lvl="1"/>
            <a:r>
              <a:rPr lang="fr-CH" dirty="0" smtClean="0"/>
              <a:t>Protéines «swiss made» : Aliments fourragers protéiques pour les volailles bio et les porcs bio produits avec des ressources du pays</a:t>
            </a:r>
          </a:p>
          <a:p>
            <a:pPr lvl="1"/>
            <a:r>
              <a:rPr lang="fr-CH" dirty="0" smtClean="0"/>
              <a:t>ICOPP: Improved contribution of local feed to support 100% of organic feed supply to pigs and poultry</a:t>
            </a:r>
          </a:p>
          <a:p>
            <a:pPr lvl="1"/>
            <a:r>
              <a:rPr lang="fr-CH" dirty="0" smtClean="0"/>
              <a:t>Amélioration de la santé animale et de la qualité des produits dans la production animale «low-input» et biologique en Europe</a:t>
            </a:r>
          </a:p>
          <a:p>
            <a:pPr lvl="1"/>
            <a:r>
              <a:rPr lang="fr-CH" dirty="0" smtClean="0"/>
              <a:t>Grandeur des troupeaux dans les élevages de poules pondeuses bio</a:t>
            </a:r>
          </a:p>
          <a:p>
            <a:pPr lvl="1"/>
            <a:r>
              <a:rPr lang="fr-CH" dirty="0" smtClean="0"/>
              <a:t>Aménagement des parcours de plein air pour les volailles</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110</a:t>
            </a:fld>
            <a:endParaRPr lang="fr-CH" altLang="de-DE" dirty="0"/>
          </a:p>
        </p:txBody>
      </p:sp>
    </p:spTree>
    <p:extLst>
      <p:ext uri="{BB962C8B-B14F-4D97-AF65-F5344CB8AC3E}">
        <p14:creationId xmlns:p14="http://schemas.microsoft.com/office/powerpoint/2010/main" val="301256790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Projets pour la pratique des fermes bio</a:t>
            </a:r>
            <a:endParaRPr lang="de-CH" dirty="0"/>
          </a:p>
        </p:txBody>
      </p:sp>
      <p:sp>
        <p:nvSpPr>
          <p:cNvPr id="3" name="Inhaltsplatzhalter 2"/>
          <p:cNvSpPr>
            <a:spLocks noGrp="1"/>
          </p:cNvSpPr>
          <p:nvPr>
            <p:ph idx="12"/>
          </p:nvPr>
        </p:nvSpPr>
        <p:spPr/>
        <p:txBody>
          <a:bodyPr>
            <a:normAutofit/>
          </a:bodyPr>
          <a:lstStyle/>
          <a:p>
            <a:r>
              <a:rPr lang="fr-CH" dirty="0" smtClean="0"/>
              <a:t>Projet choisi – Approvisionnement local en protéines</a:t>
            </a:r>
            <a:endParaRPr lang="fr-CH" dirty="0"/>
          </a:p>
        </p:txBody>
      </p:sp>
      <p:sp>
        <p:nvSpPr>
          <p:cNvPr id="4" name="Inhaltsplatzhalter 3"/>
          <p:cNvSpPr>
            <a:spLocks noGrp="1"/>
          </p:cNvSpPr>
          <p:nvPr>
            <p:ph idx="14"/>
          </p:nvPr>
        </p:nvSpPr>
        <p:spPr/>
        <p:txBody>
          <a:bodyPr/>
          <a:lstStyle/>
          <a:p>
            <a:r>
              <a:rPr lang="de-CH" dirty="0" smtClean="0"/>
              <a:t>Photo : FiBL</a:t>
            </a:r>
            <a:endParaRPr lang="de-CH" dirty="0"/>
          </a:p>
        </p:txBody>
      </p:sp>
      <p:sp>
        <p:nvSpPr>
          <p:cNvPr id="6" name="Inhaltsplatzhalter 5"/>
          <p:cNvSpPr>
            <a:spLocks noGrp="1"/>
          </p:cNvSpPr>
          <p:nvPr>
            <p:ph sz="quarter" idx="60"/>
          </p:nvPr>
        </p:nvSpPr>
        <p:spPr>
          <a:xfrm>
            <a:off x="619904" y="1543199"/>
            <a:ext cx="5680288" cy="1454150"/>
          </a:xfrm>
        </p:spPr>
        <p:txBody>
          <a:bodyPr/>
          <a:lstStyle/>
          <a:p>
            <a:pPr indent="-288000"/>
            <a:r>
              <a:rPr lang="fr-CH" dirty="0" smtClean="0"/>
              <a:t>Approvisionnement en protéines </a:t>
            </a:r>
            <a:br>
              <a:rPr lang="fr-CH" dirty="0" smtClean="0"/>
            </a:br>
            <a:r>
              <a:rPr lang="fr-CH" dirty="0" smtClean="0"/>
              <a:t>provenant de ressources indigènes</a:t>
            </a:r>
          </a:p>
          <a:p>
            <a:pPr lvl="1"/>
            <a:r>
              <a:rPr lang="fr-CH" dirty="0" smtClean="0"/>
              <a:t>Les protéines proviennent actuellement essentiellement de soja bio importé </a:t>
            </a:r>
            <a:br>
              <a:rPr lang="fr-CH" dirty="0" smtClean="0"/>
            </a:br>
            <a:r>
              <a:rPr lang="fr-CH" dirty="0" smtClean="0"/>
              <a:t>de Chine et d’Amérique du Sud</a:t>
            </a:r>
            <a:endParaRPr lang="fr-CH" dirty="0"/>
          </a:p>
        </p:txBody>
      </p:sp>
      <p:sp>
        <p:nvSpPr>
          <p:cNvPr id="7" name="Inhaltsplatzhalter 6"/>
          <p:cNvSpPr>
            <a:spLocks noGrp="1"/>
          </p:cNvSpPr>
          <p:nvPr>
            <p:ph sz="quarter" idx="61"/>
          </p:nvPr>
        </p:nvSpPr>
        <p:spPr/>
        <p:txBody>
          <a:bodyPr/>
          <a:lstStyle/>
          <a:p>
            <a:endParaRPr lang="fr-CH" dirty="0" smtClean="0"/>
          </a:p>
          <a:p>
            <a:r>
              <a:rPr lang="fr-CH" dirty="0" smtClean="0"/>
              <a:t>Alternatives</a:t>
            </a:r>
          </a:p>
          <a:p>
            <a:pPr lvl="1"/>
            <a:r>
              <a:rPr lang="fr-CH" dirty="0" smtClean="0"/>
              <a:t>Sources de protéines végétales produites en Suisse : </a:t>
            </a:r>
            <a:br>
              <a:rPr lang="fr-CH" dirty="0" smtClean="0"/>
            </a:br>
            <a:r>
              <a:rPr lang="fr-CH" dirty="0" smtClean="0"/>
              <a:t>Féverole, pois protéagineux, farine de luzerne</a:t>
            </a:r>
          </a:p>
          <a:p>
            <a:pPr lvl="1"/>
            <a:endParaRPr lang="fr-CH" dirty="0" smtClean="0"/>
          </a:p>
          <a:p>
            <a:r>
              <a:rPr lang="fr-CH" dirty="0" smtClean="0"/>
              <a:t>A l’avenir</a:t>
            </a:r>
          </a:p>
          <a:p>
            <a:pPr lvl="1"/>
            <a:r>
              <a:rPr lang="fr-CH" dirty="0" smtClean="0"/>
              <a:t>Protéines d’insectes</a:t>
            </a:r>
          </a:p>
          <a:p>
            <a:pPr lvl="1"/>
            <a:r>
              <a:rPr lang="fr-CH" dirty="0" smtClean="0"/>
              <a:t>Les essais du FiBL ont montré que les protéines d’insectes </a:t>
            </a:r>
            <a:br>
              <a:rPr lang="fr-CH" dirty="0" smtClean="0"/>
            </a:br>
            <a:r>
              <a:rPr lang="fr-CH" dirty="0" smtClean="0"/>
              <a:t>pourraient remplacer la moitié du soja</a:t>
            </a:r>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111</a:t>
            </a:fld>
            <a:endParaRPr lang="fr-CH" altLang="de-DE" dirty="0"/>
          </a:p>
        </p:txBody>
      </p:sp>
      <p:sp>
        <p:nvSpPr>
          <p:cNvPr id="10" name="Textfeld 9"/>
          <p:cNvSpPr txBox="1"/>
          <p:nvPr/>
        </p:nvSpPr>
        <p:spPr>
          <a:xfrm>
            <a:off x="6448744" y="3256425"/>
            <a:ext cx="2324675" cy="461665"/>
          </a:xfrm>
          <a:prstGeom prst="rect">
            <a:avLst/>
          </a:prstGeom>
          <a:noFill/>
        </p:spPr>
        <p:txBody>
          <a:bodyPr wrap="none" rtlCol="0">
            <a:spAutoFit/>
          </a:bodyPr>
          <a:lstStyle/>
          <a:p>
            <a:r>
              <a:rPr lang="fr-CH" sz="1200" dirty="0"/>
              <a:t>Larves de mouche soldat noire </a:t>
            </a:r>
            <a:r>
              <a:rPr lang="fr-CH" sz="1200" dirty="0" smtClean="0"/>
              <a:t/>
            </a:r>
            <a:br>
              <a:rPr lang="fr-CH" sz="1200" dirty="0" smtClean="0"/>
            </a:br>
            <a:r>
              <a:rPr lang="fr-CH" sz="1200" dirty="0" smtClean="0"/>
              <a:t>(</a:t>
            </a:r>
            <a:r>
              <a:rPr lang="fr-CH" sz="1200" dirty="0"/>
              <a:t>Hermetia </a:t>
            </a:r>
            <a:r>
              <a:rPr lang="fr-CH" sz="1200" dirty="0" smtClean="0"/>
              <a:t>illucens)</a:t>
            </a:r>
            <a:endParaRPr lang="fr-CH" sz="1200" dirty="0"/>
          </a:p>
        </p:txBody>
      </p:sp>
      <p:pic>
        <p:nvPicPr>
          <p:cNvPr id="11" name="Inhaltsplatzhalter 10"/>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6448745" y="1632003"/>
            <a:ext cx="2066606" cy="1541197"/>
          </a:xfrm>
        </p:spPr>
      </p:pic>
    </p:spTree>
    <p:extLst>
      <p:ext uri="{BB962C8B-B14F-4D97-AF65-F5344CB8AC3E}">
        <p14:creationId xmlns:p14="http://schemas.microsoft.com/office/powerpoint/2010/main" val="29609465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animale</a:t>
            </a:r>
            <a:endParaRPr lang="fr-CH" dirty="0"/>
          </a:p>
        </p:txBody>
      </p:sp>
      <p:sp>
        <p:nvSpPr>
          <p:cNvPr id="3" name="Inhaltsplatzhalter 2"/>
          <p:cNvSpPr>
            <a:spLocks noGrp="1"/>
          </p:cNvSpPr>
          <p:nvPr>
            <p:ph idx="12"/>
          </p:nvPr>
        </p:nvSpPr>
        <p:spPr/>
        <p:txBody>
          <a:bodyPr/>
          <a:lstStyle/>
          <a:p>
            <a:r>
              <a:rPr lang="fr-CH" dirty="0"/>
              <a:t>Impressum, commandes et droits d’utilisation</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lnSpc>
                <a:spcPct val="100000"/>
              </a:lnSpc>
              <a:spcBef>
                <a:spcPts val="0"/>
              </a:spcBef>
            </a:pPr>
            <a:r>
              <a:rPr lang="fr-CH" sz="1200" b="1" dirty="0"/>
              <a:t>Éditeurs :</a:t>
            </a:r>
          </a:p>
          <a:p>
            <a:pPr>
              <a:lnSpc>
                <a:spcPct val="100000"/>
              </a:lnSpc>
              <a:spcBef>
                <a:spcPts val="0"/>
              </a:spcBef>
            </a:pPr>
            <a:r>
              <a:rPr lang="fr-CH" sz="1200" dirty="0"/>
              <a:t>Institut de recherche de l’agriculture biologique (FiBL), Ackerstrasse 113, Postfach 219, </a:t>
            </a:r>
            <a:br>
              <a:rPr lang="fr-CH" sz="1200" dirty="0"/>
            </a:br>
            <a:r>
              <a:rPr lang="fr-CH" sz="1200" dirty="0"/>
              <a:t>CH-5070 Frick, tél. +41 (0)62 865 72 72</a:t>
            </a:r>
            <a:br>
              <a:rPr lang="fr-CH" sz="1200" dirty="0"/>
            </a:br>
            <a:r>
              <a:rPr lang="fr-CH" sz="1200" dirty="0">
                <a:hlinkClick r:id="rId2"/>
              </a:rPr>
              <a:t>info.suisse@fibl.org</a:t>
            </a:r>
            <a:r>
              <a:rPr lang="fr-CH" sz="1200" dirty="0"/>
              <a:t>, </a:t>
            </a:r>
            <a:r>
              <a:rPr lang="fr-CH" sz="1200" dirty="0">
                <a:hlinkClick r:id="rId3"/>
              </a:rPr>
              <a:t>www.fibl.org </a:t>
            </a:r>
            <a:endParaRPr lang="fr-CH" sz="1200" b="1" dirty="0"/>
          </a:p>
          <a:p>
            <a:r>
              <a:rPr lang="fr-CH" sz="1200" dirty="0"/>
              <a:t>Bio Suisse </a:t>
            </a:r>
            <a:br>
              <a:rPr lang="fr-CH" sz="1200" dirty="0"/>
            </a:br>
            <a:r>
              <a:rPr lang="fr-CH" sz="1200" dirty="0"/>
              <a:t>Peter Merian-Strasse 34 </a:t>
            </a:r>
            <a:br>
              <a:rPr lang="fr-CH" sz="1200" dirty="0"/>
            </a:br>
            <a:r>
              <a:rPr lang="fr-CH" sz="1200" dirty="0"/>
              <a:t>CH-4052 Bâle, tél. +41 (0)61 204 66 66 </a:t>
            </a:r>
            <a:br>
              <a:rPr lang="fr-CH" sz="1200" dirty="0"/>
            </a:br>
            <a:r>
              <a:rPr lang="fr-CH" sz="1200" dirty="0">
                <a:hlinkClick r:id="rId4"/>
              </a:rPr>
              <a:t>bio@bio-suisse.ch</a:t>
            </a:r>
            <a:r>
              <a:rPr lang="fr-CH" sz="1200" dirty="0"/>
              <a:t>, </a:t>
            </a:r>
            <a:r>
              <a:rPr lang="fr-CH" sz="1200" dirty="0">
                <a:hlinkClick r:id="rId5"/>
              </a:rPr>
              <a:t>www.bio-suisse.ch</a:t>
            </a:r>
            <a:r>
              <a:rPr lang="fr-CH" sz="1200" dirty="0"/>
              <a:t> </a:t>
            </a:r>
          </a:p>
          <a:p>
            <a:pPr>
              <a:lnSpc>
                <a:spcPct val="100000"/>
              </a:lnSpc>
              <a:spcBef>
                <a:spcPts val="700"/>
              </a:spcBef>
            </a:pPr>
            <a:r>
              <a:rPr lang="fr-CH" sz="1200" b="1" dirty="0"/>
              <a:t>Collaboration et vérification : </a:t>
            </a:r>
            <a:r>
              <a:rPr lang="fr-CH" sz="1200" dirty="0" smtClean="0"/>
              <a:t>Daniel Böhler, Barbara Früh, Urs Guyer (Bio Suisse), Veronika Maurer, Christophe Notz, Robert Obrist, Pascal Olivier (Bio Suisse), Stefan Schürmann, Claudia Schneider, Anet Spengler</a:t>
            </a:r>
          </a:p>
          <a:p>
            <a:pPr>
              <a:lnSpc>
                <a:spcPct val="100000"/>
              </a:lnSpc>
              <a:spcBef>
                <a:spcPts val="700"/>
              </a:spcBef>
            </a:pPr>
            <a:r>
              <a:rPr lang="fr-CH" sz="1200" b="1" dirty="0"/>
              <a:t>Rédaction et mise en page </a:t>
            </a:r>
            <a:r>
              <a:rPr lang="fr-CH" sz="1200" b="1" dirty="0" smtClean="0"/>
              <a:t>:</a:t>
            </a:r>
            <a:r>
              <a:rPr lang="fr-CH" sz="1200" dirty="0" smtClean="0"/>
              <a:t> </a:t>
            </a:r>
            <a:br>
              <a:rPr lang="fr-CH" sz="1200" dirty="0" smtClean="0"/>
            </a:br>
            <a:r>
              <a:rPr lang="fr-CH" sz="1200" dirty="0" smtClean="0"/>
              <a:t>Kathrin Huber, </a:t>
            </a:r>
            <a:r>
              <a:rPr lang="fr-CH" sz="1200" dirty="0" err="1" smtClean="0"/>
              <a:t>Brigitta</a:t>
            </a:r>
            <a:r>
              <a:rPr lang="fr-CH" sz="1200" dirty="0"/>
              <a:t> Maurer </a:t>
            </a:r>
            <a:r>
              <a:rPr lang="fr-CH" sz="1200" dirty="0" smtClean="0"/>
              <a:t/>
            </a:r>
            <a:br>
              <a:rPr lang="fr-CH" sz="1200" dirty="0" smtClean="0"/>
            </a:br>
            <a:r>
              <a:rPr lang="fr-CH" sz="1200" dirty="0" smtClean="0"/>
              <a:t>(</a:t>
            </a:r>
            <a:r>
              <a:rPr lang="fr-CH" sz="1200" dirty="0"/>
              <a:t>v. française : aussi Manuel Perret</a:t>
            </a:r>
            <a:r>
              <a:rPr lang="fr-CH" sz="1200" dirty="0" smtClean="0"/>
              <a:t>)</a:t>
            </a:r>
            <a:endParaRPr lang="fr-CH" sz="1200" b="1" dirty="0"/>
          </a:p>
          <a:p>
            <a:pPr>
              <a:lnSpc>
                <a:spcPct val="100000"/>
              </a:lnSpc>
              <a:spcBef>
                <a:spcPts val="700"/>
              </a:spcBef>
            </a:pPr>
            <a:r>
              <a:rPr lang="fr-CH" sz="1200" b="1"/>
              <a:t>Traduction :</a:t>
            </a:r>
            <a:r>
              <a:rPr lang="fr-CH" sz="1200"/>
              <a:t> Manuel </a:t>
            </a:r>
            <a:r>
              <a:rPr lang="fr-CH" sz="1200" smtClean="0"/>
              <a:t>Perret</a:t>
            </a:r>
            <a:endParaRPr lang="fr-CH" sz="1200" dirty="0" smtClean="0"/>
          </a:p>
          <a:p>
            <a:pPr>
              <a:lnSpc>
                <a:spcPct val="100000"/>
              </a:lnSpc>
              <a:spcBef>
                <a:spcPts val="700"/>
              </a:spcBef>
            </a:pPr>
            <a:r>
              <a:rPr lang="fr-CH" sz="1200" b="1" dirty="0"/>
              <a:t>Illustrations : </a:t>
            </a:r>
            <a:r>
              <a:rPr lang="fr-CH" sz="1200" dirty="0"/>
              <a:t>FiBL (sauf autres mentions)</a:t>
            </a:r>
          </a:p>
          <a:p>
            <a:pPr>
              <a:lnSpc>
                <a:spcPct val="100000"/>
              </a:lnSpc>
              <a:spcBef>
                <a:spcPts val="700"/>
              </a:spcBef>
            </a:pPr>
            <a:r>
              <a:rPr lang="fr-CH" sz="1200" b="1" dirty="0"/>
              <a:t>Commande et téléchargement gratuit : </a:t>
            </a:r>
            <a:r>
              <a:rPr lang="fr-CH" sz="1200" dirty="0">
                <a:hlinkClick r:id="rId6"/>
              </a:rPr>
              <a:t>www.shop.fibl.org </a:t>
            </a:r>
            <a:r>
              <a:rPr lang="fr-CH" sz="1200" dirty="0"/>
              <a:t> (Collection de transparents sur l’agriculture biologique</a:t>
            </a:r>
            <a:r>
              <a:rPr lang="fr-CH" sz="1200" dirty="0" smtClean="0"/>
              <a:t>)</a:t>
            </a:r>
            <a:endParaRPr lang="fr-CH" sz="1200" b="1" dirty="0"/>
          </a:p>
        </p:txBody>
      </p:sp>
      <p:sp>
        <p:nvSpPr>
          <p:cNvPr id="6" name="Inhaltsplatzhalter 5"/>
          <p:cNvSpPr>
            <a:spLocks noGrp="1"/>
          </p:cNvSpPr>
          <p:nvPr>
            <p:ph sz="quarter" idx="45"/>
          </p:nvPr>
        </p:nvSpPr>
        <p:spPr/>
        <p:txBody>
          <a:bodyPr/>
          <a:lstStyle/>
          <a:p>
            <a:r>
              <a:rPr lang="fr-CH" sz="1200" b="1" dirty="0"/>
              <a:t>Responsabilité : </a:t>
            </a:r>
          </a:p>
          <a:p>
            <a:pPr>
              <a:lnSpc>
                <a:spcPct val="100000"/>
              </a:lnSpc>
              <a:spcBef>
                <a:spcPts val="0"/>
              </a:spcBef>
            </a:pPr>
            <a:r>
              <a:rPr lang="fr-CH" sz="1200" dirty="0"/>
              <a:t>Les contenus de cette collection de transparents ont été réalisés et vérifiés avec le plus grand soin. Il n’est cependant pas possible d’exclure totalement toute erreur. Nous n’assumons donc aucune forme de responsabilité que ce soit pour d'éventuelles inexactitudes. </a:t>
            </a:r>
          </a:p>
          <a:p>
            <a:r>
              <a:rPr lang="fr-CH" sz="1200" b="1" dirty="0"/>
              <a:t>Droits d’utilisation :</a:t>
            </a:r>
          </a:p>
          <a:p>
            <a:pPr>
              <a:lnSpc>
                <a:spcPct val="100000"/>
              </a:lnSpc>
              <a:spcBef>
                <a:spcPts val="0"/>
              </a:spcBef>
            </a:pPr>
            <a:r>
              <a:rPr lang="fr-CH" sz="1200" dirty="0"/>
              <a:t>Cette collection de transparents est conçue pour l’enseignement et la formation. Ses différentes parties peuvent être utilisées, diffusées et modifiées à condition de mentionner les sources des textes et des illustrations. Les mentions de droits d'auteur de toute sorte qui sont contenues dans les documents téléchargés doivent être conservés et reproduits. Les éditeurs n’assument aucune responsabilité pour les contenus des liens externes.</a:t>
            </a:r>
          </a:p>
          <a:p>
            <a:r>
              <a:rPr lang="fr-CH" sz="1200" b="1" dirty="0"/>
              <a:t>2</a:t>
            </a:r>
            <a:r>
              <a:rPr lang="fr-CH" sz="1200" b="1" baseline="30000" dirty="0"/>
              <a:t>ème</a:t>
            </a:r>
            <a:r>
              <a:rPr lang="fr-CH" sz="1200" b="1" dirty="0"/>
              <a:t> édition, 2016</a:t>
            </a:r>
          </a:p>
          <a:p>
            <a:pPr>
              <a:lnSpc>
                <a:spcPct val="100000"/>
              </a:lnSpc>
              <a:spcBef>
                <a:spcPts val="0"/>
              </a:spcBef>
            </a:pPr>
            <a:r>
              <a:rPr lang="fr-CH" sz="1200" dirty="0"/>
              <a:t>1</a:t>
            </a:r>
            <a:r>
              <a:rPr lang="fr-CH" sz="1200" baseline="30000" dirty="0"/>
              <a:t>ère</a:t>
            </a:r>
            <a:r>
              <a:rPr lang="fr-CH" sz="1200" dirty="0"/>
              <a:t> édition 2004, rédaction Res Schmutz</a:t>
            </a:r>
          </a:p>
          <a:p>
            <a:pPr>
              <a:lnSpc>
                <a:spcPct val="100000"/>
              </a:lnSpc>
              <a:spcBef>
                <a:spcPts val="700"/>
              </a:spcBef>
            </a:pPr>
            <a:r>
              <a:rPr lang="fr-CH" sz="1200" dirty="0"/>
              <a:t>Cette collection de transparents a été cofinancée par la Coop avec un don fait à l’occasion des 20 ans de Coop Naturaplan</a:t>
            </a:r>
          </a:p>
        </p:txBody>
      </p:sp>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112</a:t>
            </a:fld>
            <a:endParaRPr lang="fr-CH" altLang="de-DE" dirty="0"/>
          </a:p>
        </p:txBody>
      </p:sp>
    </p:spTree>
    <p:extLst>
      <p:ext uri="{BB962C8B-B14F-4D97-AF65-F5344CB8AC3E}">
        <p14:creationId xmlns:p14="http://schemas.microsoft.com/office/powerpoint/2010/main" val="25761850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Besoins</a:t>
            </a:r>
            <a:endParaRPr lang="de-CH" dirty="0"/>
          </a:p>
        </p:txBody>
      </p:sp>
      <p:sp>
        <p:nvSpPr>
          <p:cNvPr id="3" name="Inhaltsplatzhalter 2"/>
          <p:cNvSpPr>
            <a:spLocks noGrp="1"/>
          </p:cNvSpPr>
          <p:nvPr>
            <p:ph idx="12"/>
          </p:nvPr>
        </p:nvSpPr>
        <p:spPr/>
        <p:txBody>
          <a:bodyPr>
            <a:normAutofit fontScale="85000" lnSpcReduction="10000"/>
          </a:bodyPr>
          <a:lstStyle/>
          <a:p>
            <a:r>
              <a:rPr lang="fr-CH" dirty="0" smtClean="0"/>
              <a:t>Conséquences pour des conditions d’élevage respectueuses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a:t>Groupes </a:t>
            </a:r>
            <a:r>
              <a:rPr lang="fr-CH" dirty="0" smtClean="0"/>
              <a:t>familiaux matrilinéaires, synchronisme, structure hiérarchique</a:t>
            </a:r>
          </a:p>
          <a:p>
            <a:pPr lvl="1">
              <a:lnSpc>
                <a:spcPct val="90000"/>
              </a:lnSpc>
            </a:pPr>
            <a:r>
              <a:rPr lang="fr-CH" dirty="0" smtClean="0"/>
              <a:t>Élevages en groupes, en familles</a:t>
            </a:r>
          </a:p>
          <a:p>
            <a:pPr lvl="1">
              <a:lnSpc>
                <a:spcPct val="90000"/>
              </a:lnSpc>
            </a:pPr>
            <a:r>
              <a:rPr lang="fr-CH" dirty="0" smtClean="0"/>
              <a:t>Boxes structurés</a:t>
            </a:r>
          </a:p>
          <a:p>
            <a:pPr lvl="1">
              <a:lnSpc>
                <a:spcPct val="90000"/>
              </a:lnSpc>
            </a:pPr>
            <a:r>
              <a:rPr lang="fr-CH" dirty="0" smtClean="0"/>
              <a:t>Suffisamment de place</a:t>
            </a:r>
            <a:endParaRPr lang="fr-CH" dirty="0"/>
          </a:p>
        </p:txBody>
      </p:sp>
      <p:sp>
        <p:nvSpPr>
          <p:cNvPr id="7" name="Inhaltsplatzhalter 6"/>
          <p:cNvSpPr>
            <a:spLocks noGrp="1"/>
          </p:cNvSpPr>
          <p:nvPr>
            <p:ph sz="quarter" idx="54"/>
          </p:nvPr>
        </p:nvSpPr>
        <p:spPr/>
        <p:txBody>
          <a:bodyPr/>
          <a:lstStyle/>
          <a:p>
            <a:r>
              <a:rPr lang="fr-CH" dirty="0" smtClean="0"/>
              <a:t>Isolement pour la mise-bas, construction d’un nid, stratégie contre l’écrasement, sevrage lent</a:t>
            </a:r>
          </a:p>
          <a:p>
            <a:pPr lvl="1"/>
            <a:r>
              <a:rPr lang="fr-CH" dirty="0" smtClean="0"/>
              <a:t>Mise-bas individuelle avec paille longue pout le nid</a:t>
            </a:r>
          </a:p>
          <a:p>
            <a:pPr lvl="1"/>
            <a:r>
              <a:rPr lang="fr-CH" dirty="0" smtClean="0"/>
              <a:t>Sevrage tardif</a:t>
            </a:r>
            <a:endParaRPr lang="fr-CH" dirty="0"/>
          </a:p>
        </p:txBody>
      </p:sp>
      <p:sp>
        <p:nvSpPr>
          <p:cNvPr id="9" name="Inhaltsplatzhalter 8"/>
          <p:cNvSpPr>
            <a:spLocks noGrp="1"/>
          </p:cNvSpPr>
          <p:nvPr>
            <p:ph sz="quarter" idx="56"/>
          </p:nvPr>
        </p:nvSpPr>
        <p:spPr/>
        <p:txBody>
          <a:bodyPr/>
          <a:lstStyle/>
          <a:p>
            <a:r>
              <a:rPr lang="fr-CH" dirty="0" smtClean="0"/>
              <a:t>Comportement explorateur marqué, </a:t>
            </a:r>
            <a:br>
              <a:rPr lang="fr-CH" dirty="0" smtClean="0"/>
            </a:br>
            <a:r>
              <a:rPr lang="fr-CH" dirty="0" smtClean="0"/>
              <a:t>déplacements rapides</a:t>
            </a:r>
          </a:p>
          <a:p>
            <a:pPr lvl="1"/>
            <a:r>
              <a:rPr lang="fr-CH" dirty="0" smtClean="0"/>
              <a:t>Environnement diversifié</a:t>
            </a:r>
          </a:p>
          <a:p>
            <a:pPr lvl="1"/>
            <a:r>
              <a:rPr lang="fr-CH" dirty="0" smtClean="0"/>
              <a:t>Matériaux à fouir</a:t>
            </a:r>
          </a:p>
          <a:p>
            <a:pPr lvl="1"/>
            <a:r>
              <a:rPr lang="fr-CH" dirty="0" smtClean="0"/>
              <a:t>Structuration spatiale, sols non glissants</a:t>
            </a:r>
            <a:endParaRPr lang="fr-CH" dirty="0"/>
          </a:p>
        </p:txBody>
      </p:sp>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11</a:t>
            </a:fld>
            <a:endParaRPr lang="fr-CH" altLang="de-DE" dirty="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09681" y="1543050"/>
            <a:ext cx="2038214" cy="1344613"/>
          </a:xfrm>
        </p:spPr>
      </p:pic>
      <p:pic>
        <p:nvPicPr>
          <p:cNvPr id="15" name="Inhaltsplatzhalter 14"/>
          <p:cNvPicPr>
            <a:picLocks noGrp="1" noChangeAspect="1"/>
          </p:cNvPicPr>
          <p:nvPr>
            <p:ph sz="quarter" idx="55"/>
          </p:nvPr>
        </p:nvPicPr>
        <p:blipFill>
          <a:blip r:embed="rId3">
            <a:extLst>
              <a:ext uri="{28A0092B-C50C-407E-A947-70E740481C1C}">
                <a14:useLocalDpi xmlns:a14="http://schemas.microsoft.com/office/drawing/2010/main" val="0"/>
              </a:ext>
            </a:extLst>
          </a:blip>
          <a:stretch>
            <a:fillRect/>
          </a:stretch>
        </p:blipFill>
        <p:spPr>
          <a:xfrm>
            <a:off x="719900" y="2986246"/>
            <a:ext cx="2017776" cy="1341120"/>
          </a:xfrm>
        </p:spPr>
      </p:pic>
      <p:pic>
        <p:nvPicPr>
          <p:cNvPr id="17" name="Inhaltsplatzhalter 16"/>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30885" y="4461732"/>
            <a:ext cx="2011680" cy="1450848"/>
          </a:xfrm>
        </p:spPr>
      </p:pic>
    </p:spTree>
    <p:extLst>
      <p:ext uri="{BB962C8B-B14F-4D97-AF65-F5344CB8AC3E}">
        <p14:creationId xmlns:p14="http://schemas.microsoft.com/office/powerpoint/2010/main" val="4049798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Besoins</a:t>
            </a:r>
            <a:endParaRPr lang="de-CH" dirty="0"/>
          </a:p>
        </p:txBody>
      </p:sp>
      <p:sp>
        <p:nvSpPr>
          <p:cNvPr id="3" name="Inhaltsplatzhalter 2"/>
          <p:cNvSpPr>
            <a:spLocks noGrp="1"/>
          </p:cNvSpPr>
          <p:nvPr>
            <p:ph idx="12"/>
          </p:nvPr>
        </p:nvSpPr>
        <p:spPr/>
        <p:txBody>
          <a:bodyPr>
            <a:normAutofit fontScale="85000" lnSpcReduction="10000"/>
          </a:bodyPr>
          <a:lstStyle/>
          <a:p>
            <a:r>
              <a:rPr lang="fr-CH" dirty="0"/>
              <a:t>Conséquences pour des conditions d’élevage respectueuses</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2900453" y="1473507"/>
            <a:ext cx="5621651" cy="1344399"/>
          </a:xfrm>
        </p:spPr>
        <p:txBody>
          <a:bodyPr/>
          <a:lstStyle/>
          <a:p>
            <a:r>
              <a:rPr lang="fr-CH" dirty="0" smtClean="0"/>
              <a:t>Se frotter, se vautrer, pas de transpiration </a:t>
            </a:r>
            <a:br>
              <a:rPr lang="fr-CH" dirty="0" smtClean="0"/>
            </a:br>
            <a:r>
              <a:rPr lang="fr-CH" dirty="0" smtClean="0"/>
              <a:t>par la peau</a:t>
            </a:r>
          </a:p>
          <a:p>
            <a:pPr lvl="1"/>
            <a:r>
              <a:rPr lang="fr-CH" dirty="0" smtClean="0"/>
              <a:t>Possibilités de se rafraîchir, de se vautrer</a:t>
            </a:r>
          </a:p>
          <a:p>
            <a:pPr lvl="1"/>
            <a:r>
              <a:rPr lang="fr-CH" dirty="0" smtClean="0"/>
              <a:t>Dispositifs pour se frotter</a:t>
            </a:r>
          </a:p>
          <a:p>
            <a:pPr lvl="1"/>
            <a:r>
              <a:rPr lang="fr-CH" spc="20" dirty="0" smtClean="0"/>
              <a:t>Séparation stricte des zones de repos et de déjections</a:t>
            </a:r>
            <a:endParaRPr lang="fr-CH" dirty="0"/>
          </a:p>
        </p:txBody>
      </p:sp>
      <p:sp>
        <p:nvSpPr>
          <p:cNvPr id="7" name="Inhaltsplatzhalter 6"/>
          <p:cNvSpPr>
            <a:spLocks noGrp="1"/>
          </p:cNvSpPr>
          <p:nvPr>
            <p:ph sz="quarter" idx="54"/>
          </p:nvPr>
        </p:nvSpPr>
        <p:spPr/>
        <p:txBody>
          <a:bodyPr/>
          <a:lstStyle/>
          <a:p>
            <a:r>
              <a:rPr lang="fr-CH" dirty="0" smtClean="0"/>
              <a:t>Cérémonies d’accouplement, synchronisation des chaleurs et des allaitements</a:t>
            </a:r>
          </a:p>
          <a:p>
            <a:pPr lvl="1"/>
            <a:r>
              <a:rPr lang="fr-CH" dirty="0" smtClean="0"/>
              <a:t>Monte naturelle</a:t>
            </a:r>
          </a:p>
          <a:p>
            <a:pPr lvl="1"/>
            <a:r>
              <a:rPr lang="fr-CH" dirty="0" smtClean="0"/>
              <a:t>Verrat dans la stabulation pour stimuler les chaleurs</a:t>
            </a:r>
            <a:endParaRPr lang="fr-CH" dirty="0"/>
          </a:p>
        </p:txBody>
      </p:sp>
      <p:sp>
        <p:nvSpPr>
          <p:cNvPr id="9" name="Inhaltsplatzhalter 8"/>
          <p:cNvSpPr>
            <a:spLocks noGrp="1"/>
          </p:cNvSpPr>
          <p:nvPr>
            <p:ph sz="quarter" idx="56"/>
          </p:nvPr>
        </p:nvSpPr>
        <p:spPr/>
        <p:txBody>
          <a:bodyPr/>
          <a:lstStyle/>
          <a:p>
            <a:r>
              <a:rPr lang="fr-CH" dirty="0" smtClean="0"/>
              <a:t>Protection et couvert, places de repos, </a:t>
            </a:r>
            <a:br>
              <a:rPr lang="fr-CH" dirty="0" smtClean="0"/>
            </a:br>
            <a:r>
              <a:rPr lang="fr-CH" dirty="0" smtClean="0"/>
              <a:t>activité diurne</a:t>
            </a:r>
          </a:p>
          <a:p>
            <a:pPr lvl="1"/>
            <a:r>
              <a:rPr lang="fr-CH" dirty="0" smtClean="0"/>
              <a:t>Séparations dans les zones d’activités</a:t>
            </a:r>
          </a:p>
          <a:p>
            <a:pPr lvl="1"/>
            <a:r>
              <a:rPr lang="fr-CH" dirty="0" smtClean="0"/>
              <a:t>Exigences thermiques individuelles</a:t>
            </a:r>
          </a:p>
          <a:p>
            <a:pPr lvl="1"/>
            <a:r>
              <a:rPr lang="fr-CH" dirty="0" smtClean="0"/>
              <a:t>Parcours, pâturage, garde en plein air</a:t>
            </a:r>
            <a:endParaRPr lang="fr-CH" dirty="0"/>
          </a:p>
        </p:txBody>
      </p:sp>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12</a:t>
            </a:fld>
            <a:endParaRPr lang="fr-CH" altLang="de-DE" dirty="0"/>
          </a:p>
        </p:txBody>
      </p:sp>
      <p:pic>
        <p:nvPicPr>
          <p:cNvPr id="8" name="Inhaltsplatzhalter 7"/>
          <p:cNvPicPr>
            <a:picLocks noGrp="1" noChangeAspect="1"/>
          </p:cNvPicPr>
          <p:nvPr>
            <p:ph sz="quarter" idx="53"/>
          </p:nvPr>
        </p:nvPicPr>
        <p:blipFill>
          <a:blip r:embed="rId2">
            <a:extLst>
              <a:ext uri="{28A0092B-C50C-407E-A947-70E740481C1C}">
                <a14:useLocalDpi xmlns:a14="http://schemas.microsoft.com/office/drawing/2010/main" val="0"/>
              </a:ext>
            </a:extLst>
          </a:blip>
          <a:stretch>
            <a:fillRect/>
          </a:stretch>
        </p:blipFill>
        <p:spPr>
          <a:xfrm>
            <a:off x="721849" y="1543050"/>
            <a:ext cx="2013877" cy="1344613"/>
          </a:xfrm>
        </p:spPr>
      </p:pic>
      <p:pic>
        <p:nvPicPr>
          <p:cNvPr id="12" name="Inhaltsplatzhalter 11"/>
          <p:cNvPicPr>
            <a:picLocks noGrp="1" noChangeAspect="1"/>
          </p:cNvPicPr>
          <p:nvPr>
            <p:ph sz="quarter" idx="55"/>
          </p:nvPr>
        </p:nvPicPr>
        <p:blipFill>
          <a:blip r:embed="rId3" cstate="screen">
            <a:extLst>
              <a:ext uri="{28A0092B-C50C-407E-A947-70E740481C1C}">
                <a14:useLocalDpi xmlns:a14="http://schemas.microsoft.com/office/drawing/2010/main" val="0"/>
              </a:ext>
            </a:extLst>
          </a:blip>
          <a:stretch>
            <a:fillRect/>
          </a:stretch>
        </p:blipFill>
        <p:spPr>
          <a:xfrm>
            <a:off x="744127" y="2984500"/>
            <a:ext cx="1969322" cy="1344613"/>
          </a:xfrm>
        </p:spPr>
      </p:pic>
      <p:pic>
        <p:nvPicPr>
          <p:cNvPr id="14" name="Inhaltsplatzhalter 13"/>
          <p:cNvPicPr>
            <a:picLocks noGrp="1" noChangeAspect="1"/>
          </p:cNvPicPr>
          <p:nvPr>
            <p:ph sz="quarter" idx="57"/>
          </p:nvPr>
        </p:nvPicPr>
        <p:blipFill>
          <a:blip r:embed="rId4">
            <a:extLst>
              <a:ext uri="{28A0092B-C50C-407E-A947-70E740481C1C}">
                <a14:useLocalDpi xmlns:a14="http://schemas.microsoft.com/office/drawing/2010/main" val="0"/>
              </a:ext>
            </a:extLst>
          </a:blip>
          <a:stretch>
            <a:fillRect/>
          </a:stretch>
        </p:blipFill>
        <p:spPr>
          <a:xfrm>
            <a:off x="727837" y="4498308"/>
            <a:ext cx="2017776" cy="1377696"/>
          </a:xfrm>
        </p:spPr>
      </p:pic>
    </p:spTree>
    <p:extLst>
      <p:ext uri="{BB962C8B-B14F-4D97-AF65-F5344CB8AC3E}">
        <p14:creationId xmlns:p14="http://schemas.microsoft.com/office/powerpoint/2010/main" val="3937620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Conditions d’élevage</a:t>
            </a:r>
            <a:endParaRPr lang="fr-CH" dirty="0"/>
          </a:p>
        </p:txBody>
      </p:sp>
      <p:sp>
        <p:nvSpPr>
          <p:cNvPr id="3" name="Inhaltsplatzhalter 2"/>
          <p:cNvSpPr>
            <a:spLocks noGrp="1"/>
          </p:cNvSpPr>
          <p:nvPr>
            <p:ph idx="12"/>
          </p:nvPr>
        </p:nvSpPr>
        <p:spPr/>
        <p:txBody>
          <a:bodyPr>
            <a:normAutofit/>
          </a:bodyPr>
          <a:lstStyle/>
          <a:p>
            <a:r>
              <a:rPr lang="fr-CH" dirty="0" smtClean="0"/>
              <a:t>Systèmes de garde et conditions d’élevage</a:t>
            </a:r>
            <a:endParaRPr lang="fr-CH" dirty="0"/>
          </a:p>
        </p:txBody>
      </p:sp>
      <p:sp>
        <p:nvSpPr>
          <p:cNvPr id="5" name="Inhaltsplatzhalter 4"/>
          <p:cNvSpPr>
            <a:spLocks noGrp="1"/>
          </p:cNvSpPr>
          <p:nvPr>
            <p:ph sz="quarter" idx="17"/>
          </p:nvPr>
        </p:nvSpPr>
        <p:spPr/>
        <p:txBody>
          <a:bodyPr/>
          <a:lstStyle/>
          <a:p>
            <a:r>
              <a:rPr lang="fr-CH" dirty="0" smtClean="0"/>
              <a:t>Parcours obligatoire pour tous les porcins. Systèmes de garde en bio :</a:t>
            </a:r>
          </a:p>
          <a:p>
            <a:pPr lvl="1"/>
            <a:r>
              <a:rPr lang="fr-CH" dirty="0" smtClean="0"/>
              <a:t>Porcheries (chauffées) avec aération automatique, porcheries à front ouvert, élevages en plein air</a:t>
            </a:r>
          </a:p>
          <a:p>
            <a:r>
              <a:rPr lang="fr-CH" dirty="0" smtClean="0"/>
              <a:t>Facteurs qui influencent  le choix du système de garde :</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13</a:t>
            </a:fld>
            <a:endParaRPr lang="fr-CH" altLang="de-DE" dirty="0"/>
          </a:p>
        </p:txBody>
      </p:sp>
      <p:sp>
        <p:nvSpPr>
          <p:cNvPr id="15" name="Inhaltsplatzhalter 14"/>
          <p:cNvSpPr>
            <a:spLocks noGrp="1"/>
          </p:cNvSpPr>
          <p:nvPr>
            <p:ph idx="14"/>
          </p:nvPr>
        </p:nvSpPr>
        <p:spPr/>
        <p:txBody>
          <a:bodyPr/>
          <a:lstStyle/>
          <a:p>
            <a:r>
              <a:rPr lang="de-CH" dirty="0" smtClean="0"/>
              <a:t>Illustration : FiBL </a:t>
            </a:r>
            <a:endParaRPr lang="de-CH" dirty="0"/>
          </a:p>
        </p:txBody>
      </p:sp>
      <p:pic>
        <p:nvPicPr>
          <p:cNvPr id="4" name="Grafik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576" y="3111976"/>
            <a:ext cx="6775718" cy="3188214"/>
          </a:xfrm>
          <a:prstGeom prst="rect">
            <a:avLst/>
          </a:prstGeom>
        </p:spPr>
      </p:pic>
    </p:spTree>
    <p:extLst>
      <p:ext uri="{BB962C8B-B14F-4D97-AF65-F5344CB8AC3E}">
        <p14:creationId xmlns:p14="http://schemas.microsoft.com/office/powerpoint/2010/main" val="1015741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Conditions d’élevage</a:t>
            </a:r>
            <a:endParaRPr lang="de-CH" dirty="0"/>
          </a:p>
        </p:txBody>
      </p:sp>
      <p:sp>
        <p:nvSpPr>
          <p:cNvPr id="3" name="Inhaltsplatzhalter 2"/>
          <p:cNvSpPr>
            <a:spLocks noGrp="1"/>
          </p:cNvSpPr>
          <p:nvPr>
            <p:ph idx="12"/>
          </p:nvPr>
        </p:nvSpPr>
        <p:spPr/>
        <p:txBody>
          <a:bodyPr>
            <a:normAutofit/>
          </a:bodyPr>
          <a:lstStyle/>
          <a:p>
            <a:r>
              <a:rPr lang="fr-CH" dirty="0" smtClean="0"/>
              <a:t>Réussir dans la production de gorets</a:t>
            </a:r>
            <a:endParaRPr lang="fr-CH" dirty="0"/>
          </a:p>
        </p:txBody>
      </p:sp>
      <p:sp>
        <p:nvSpPr>
          <p:cNvPr id="4" name="Inhaltsplatzhalter 3"/>
          <p:cNvSpPr>
            <a:spLocks noGrp="1"/>
          </p:cNvSpPr>
          <p:nvPr>
            <p:ph idx="14"/>
          </p:nvPr>
        </p:nvSpPr>
        <p:spPr/>
        <p:txBody>
          <a:bodyPr/>
          <a:lstStyle/>
          <a:p>
            <a:r>
              <a:rPr lang="fr-CH" dirty="0" smtClean="0"/>
              <a:t>Illustration : FiBL</a:t>
            </a:r>
            <a:endParaRPr lang="fr-CH" dirty="0"/>
          </a:p>
        </p:txBody>
      </p:sp>
      <p:sp>
        <p:nvSpPr>
          <p:cNvPr id="7" name="Inhaltsplatzhalter 6"/>
          <p:cNvSpPr>
            <a:spLocks noGrp="1"/>
          </p:cNvSpPr>
          <p:nvPr>
            <p:ph sz="quarter" idx="55"/>
          </p:nvPr>
        </p:nvSpPr>
        <p:spPr/>
        <p:txBody>
          <a:bodyPr/>
          <a:lstStyle/>
          <a:p>
            <a:r>
              <a:rPr lang="fr-CH" dirty="0" smtClean="0"/>
              <a:t>Exigences pour le box de mise-bas</a:t>
            </a:r>
          </a:p>
          <a:p>
            <a:pPr lvl="1">
              <a:spcBef>
                <a:spcPts val="0"/>
              </a:spcBef>
            </a:pPr>
            <a:r>
              <a:rPr lang="fr-CH" dirty="0" smtClean="0"/>
              <a:t>Trois zones fonctionnelles : manger, se coucher, déféquer</a:t>
            </a:r>
          </a:p>
          <a:p>
            <a:pPr lvl="1">
              <a:spcBef>
                <a:spcPts val="0"/>
              </a:spcBef>
            </a:pPr>
            <a:r>
              <a:rPr lang="fr-CH" dirty="0" smtClean="0"/>
              <a:t>Exigences thermiques différentes pour les truies et les porcelets</a:t>
            </a:r>
          </a:p>
          <a:p>
            <a:pPr lvl="1">
              <a:spcBef>
                <a:spcPts val="0"/>
              </a:spcBef>
            </a:pPr>
            <a:r>
              <a:rPr lang="fr-CH" dirty="0" smtClean="0"/>
              <a:t>Pas de courants d’air</a:t>
            </a:r>
          </a:p>
          <a:p>
            <a:pPr lvl="1">
              <a:spcBef>
                <a:spcPts val="0"/>
              </a:spcBef>
            </a:pPr>
            <a:r>
              <a:rPr lang="fr-CH" dirty="0" smtClean="0"/>
              <a:t>Faciles à surveiller depuis le couloir de service</a:t>
            </a:r>
          </a:p>
          <a:p>
            <a:pPr lvl="1">
              <a:spcBef>
                <a:spcPts val="0"/>
              </a:spcBef>
            </a:pPr>
            <a:r>
              <a:rPr lang="fr-CH" dirty="0" smtClean="0"/>
              <a:t>Nid des porcelets (d’abord 32 à 35 °C puis 20 °C)</a:t>
            </a:r>
            <a:endParaRPr lang="fr-CH" dirty="0"/>
          </a:p>
        </p:txBody>
      </p:sp>
      <p:sp>
        <p:nvSpPr>
          <p:cNvPr id="8" name="Inhaltsplatzhalter 7"/>
          <p:cNvSpPr>
            <a:spLocks noGrp="1"/>
          </p:cNvSpPr>
          <p:nvPr>
            <p:ph sz="quarter" idx="56"/>
          </p:nvPr>
        </p:nvSpPr>
        <p:spPr>
          <a:xfrm>
            <a:off x="621896" y="3740719"/>
            <a:ext cx="2797976" cy="2061328"/>
          </a:xfrm>
        </p:spPr>
        <p:txBody>
          <a:bodyPr/>
          <a:lstStyle/>
          <a:p>
            <a:r>
              <a:rPr lang="fr-CH" dirty="0" smtClean="0"/>
              <a:t>Points importants</a:t>
            </a:r>
          </a:p>
          <a:p>
            <a:pPr lvl="1"/>
            <a:r>
              <a:rPr lang="fr-CH" dirty="0" smtClean="0"/>
              <a:t>Contrôles réguliers </a:t>
            </a:r>
            <a:br>
              <a:rPr lang="fr-CH" dirty="0" smtClean="0"/>
            </a:br>
            <a:r>
              <a:rPr lang="fr-CH" dirty="0" smtClean="0"/>
              <a:t>du microclimat</a:t>
            </a:r>
          </a:p>
          <a:p>
            <a:pPr lvl="1"/>
            <a:r>
              <a:rPr lang="fr-CH" dirty="0" smtClean="0"/>
              <a:t>Stratégies de gestion pour diminuer le plus possible les risques de maladies infectieuses</a:t>
            </a:r>
            <a:endParaRPr lang="fr-CH" dirty="0"/>
          </a:p>
        </p:txBody>
      </p:sp>
      <p:sp>
        <p:nvSpPr>
          <p:cNvPr id="9" name="Fußzeilenplatzhalter 8"/>
          <p:cNvSpPr>
            <a:spLocks noGrp="1"/>
          </p:cNvSpPr>
          <p:nvPr>
            <p:ph type="ftr" sz="quarter" idx="5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14</a:t>
            </a:fld>
            <a:endParaRPr lang="fr-CH" altLang="de-DE" dirty="0"/>
          </a:p>
        </p:txBody>
      </p:sp>
      <p:pic>
        <p:nvPicPr>
          <p:cNvPr id="6" name="Inhaltsplatzhalter 5"/>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15823" y="1620869"/>
            <a:ext cx="2584704" cy="1944624"/>
          </a:xfrm>
        </p:spPr>
      </p:pic>
      <p:pic>
        <p:nvPicPr>
          <p:cNvPr id="5" name="Grafik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788901" y="3736458"/>
            <a:ext cx="4459233" cy="1859284"/>
          </a:xfrm>
          <a:prstGeom prst="rect">
            <a:avLst/>
          </a:prstGeom>
        </p:spPr>
      </p:pic>
    </p:spTree>
    <p:extLst>
      <p:ext uri="{BB962C8B-B14F-4D97-AF65-F5344CB8AC3E}">
        <p14:creationId xmlns:p14="http://schemas.microsoft.com/office/powerpoint/2010/main" val="797895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Alimentation</a:t>
            </a:r>
            <a:endParaRPr lang="fr-CH" dirty="0"/>
          </a:p>
        </p:txBody>
      </p:sp>
      <p:sp>
        <p:nvSpPr>
          <p:cNvPr id="3" name="Inhaltsplatzhalter 2"/>
          <p:cNvSpPr>
            <a:spLocks noGrp="1"/>
          </p:cNvSpPr>
          <p:nvPr>
            <p:ph idx="12"/>
          </p:nvPr>
        </p:nvSpPr>
        <p:spPr/>
        <p:txBody>
          <a:bodyPr>
            <a:normAutofit/>
          </a:bodyPr>
          <a:lstStyle/>
          <a:p>
            <a:r>
              <a:rPr lang="fr-CH" dirty="0" smtClean="0"/>
              <a:t>Alimentation adéquate et fourrages grossiers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Fourrages grossiers</a:t>
            </a:r>
          </a:p>
          <a:p>
            <a:pPr lvl="1"/>
            <a:r>
              <a:rPr lang="fr-CH" dirty="0" smtClean="0"/>
              <a:t>Les fibres brutes favorisent la santé</a:t>
            </a:r>
          </a:p>
          <a:p>
            <a:pPr lvl="1"/>
            <a:r>
              <a:rPr lang="fr-CH" dirty="0" smtClean="0"/>
              <a:t>Occupation</a:t>
            </a:r>
          </a:p>
          <a:p>
            <a:pPr lvl="1"/>
            <a:r>
              <a:rPr lang="fr-CH" dirty="0" smtClean="0"/>
              <a:t>Amélioration de l’attractivité du parcours</a:t>
            </a:r>
            <a:endParaRPr lang="fr-CH" dirty="0"/>
          </a:p>
        </p:txBody>
      </p:sp>
      <p:sp>
        <p:nvSpPr>
          <p:cNvPr id="6" name="Inhaltsplatzhalter 5"/>
          <p:cNvSpPr>
            <a:spLocks noGrp="1"/>
          </p:cNvSpPr>
          <p:nvPr>
            <p:ph sz="quarter" idx="24"/>
          </p:nvPr>
        </p:nvSpPr>
        <p:spPr/>
        <p:txBody>
          <a:bodyPr/>
          <a:lstStyle/>
          <a:p>
            <a:endParaRPr lang="fr-CH" dirty="0" smtClean="0"/>
          </a:p>
          <a:p>
            <a:r>
              <a:rPr lang="fr-CH" dirty="0" smtClean="0"/>
              <a:t>Optimaliser la consommation d’aliments </a:t>
            </a:r>
            <a:br>
              <a:rPr lang="fr-CH" dirty="0" smtClean="0"/>
            </a:br>
            <a:r>
              <a:rPr lang="fr-CH" dirty="0" smtClean="0"/>
              <a:t>des truies allaitantes</a:t>
            </a:r>
          </a:p>
          <a:p>
            <a:pPr lvl="1"/>
            <a:r>
              <a:rPr lang="fr-CH" dirty="0" smtClean="0"/>
              <a:t>Augmenter / diminuer lentement </a:t>
            </a:r>
            <a:br>
              <a:rPr lang="fr-CH" dirty="0" smtClean="0"/>
            </a:br>
            <a:r>
              <a:rPr lang="fr-CH" dirty="0" smtClean="0"/>
              <a:t>les rations alimentaires</a:t>
            </a:r>
          </a:p>
          <a:p>
            <a:pPr lvl="1"/>
            <a:r>
              <a:rPr lang="fr-CH" dirty="0" smtClean="0"/>
              <a:t>Gestation : Alimentation individualisée en fonction de la condition corporelle (BCS)</a:t>
            </a:r>
          </a:p>
          <a:p>
            <a:pPr lvl="1"/>
            <a:r>
              <a:rPr lang="fr-CH" dirty="0" smtClean="0"/>
              <a:t>Aliments pour la gestation et l’allaitement selon la courbe d’alimentation</a:t>
            </a:r>
          </a:p>
          <a:p>
            <a:pPr lvl="1"/>
            <a:r>
              <a:rPr lang="fr-CH" dirty="0" smtClean="0"/>
              <a:t>Vérifier la disponibilité de l’eau / les abreuvoirs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15</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63590" y="3356992"/>
            <a:ext cx="2651760" cy="1993392"/>
          </a:xfrm>
        </p:spPr>
      </p:pic>
    </p:spTree>
    <p:extLst>
      <p:ext uri="{BB962C8B-B14F-4D97-AF65-F5344CB8AC3E}">
        <p14:creationId xmlns:p14="http://schemas.microsoft.com/office/powerpoint/2010/main" val="278855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Alimentation</a:t>
            </a:r>
            <a:endParaRPr lang="de-CH" dirty="0"/>
          </a:p>
        </p:txBody>
      </p:sp>
      <p:sp>
        <p:nvSpPr>
          <p:cNvPr id="3" name="Inhaltsplatzhalter 2"/>
          <p:cNvSpPr>
            <a:spLocks noGrp="1"/>
          </p:cNvSpPr>
          <p:nvPr>
            <p:ph idx="12"/>
          </p:nvPr>
        </p:nvSpPr>
        <p:spPr/>
        <p:txBody>
          <a:bodyPr/>
          <a:lstStyle/>
          <a:p>
            <a:r>
              <a:rPr lang="fr-CH" dirty="0" smtClean="0"/>
              <a:t>Alimentation des porcelets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Respects de quelques règles alimentaires</a:t>
            </a:r>
            <a:br>
              <a:rPr lang="fr-CH" dirty="0" smtClean="0"/>
            </a:br>
            <a:r>
              <a:rPr lang="fr-CH" dirty="0" smtClean="0"/>
              <a:t>pour que les porcelets maîtrisent bien la phase critique du sevrage</a:t>
            </a:r>
            <a:endParaRPr lang="fr-CH" dirty="0"/>
          </a:p>
        </p:txBody>
      </p:sp>
      <p:sp>
        <p:nvSpPr>
          <p:cNvPr id="6" name="Inhaltsplatzhalter 5"/>
          <p:cNvSpPr>
            <a:spLocks noGrp="1"/>
          </p:cNvSpPr>
          <p:nvPr>
            <p:ph sz="quarter" idx="24"/>
          </p:nvPr>
        </p:nvSpPr>
        <p:spPr/>
        <p:txBody>
          <a:bodyPr/>
          <a:lstStyle/>
          <a:p>
            <a:pPr indent="-288000"/>
            <a:endParaRPr lang="fr-CH" dirty="0" smtClean="0"/>
          </a:p>
          <a:p>
            <a:pPr indent="-288000"/>
            <a:r>
              <a:rPr lang="fr-CH" dirty="0" smtClean="0"/>
              <a:t>Alimentation des porcelets</a:t>
            </a:r>
          </a:p>
          <a:p>
            <a:pPr lvl="1"/>
            <a:r>
              <a:rPr lang="fr-CH" dirty="0" smtClean="0"/>
              <a:t>Alimentation complémentaire précoce</a:t>
            </a:r>
          </a:p>
          <a:p>
            <a:pPr lvl="1"/>
            <a:r>
              <a:rPr lang="fr-CH" dirty="0" smtClean="0"/>
              <a:t>Pas de changements abrupts d’aliments</a:t>
            </a:r>
          </a:p>
          <a:p>
            <a:pPr lvl="1"/>
            <a:r>
              <a:rPr lang="fr-CH" dirty="0" smtClean="0"/>
              <a:t>Donner plusieurs fois par jour des aliments faciles à digérer et appétants</a:t>
            </a:r>
          </a:p>
          <a:p>
            <a:pPr lvl="1"/>
            <a:r>
              <a:rPr lang="fr-CH" dirty="0" smtClean="0"/>
              <a:t>Installer l’aire d’alimentation des porcelets près de celle de la truie</a:t>
            </a:r>
          </a:p>
          <a:p>
            <a:pPr lvl="1"/>
            <a:r>
              <a:rPr lang="fr-CH" dirty="0" smtClean="0"/>
              <a:t>Mettre à </a:t>
            </a:r>
            <a:r>
              <a:rPr lang="fr-CH" dirty="0"/>
              <a:t>disposition du compost pour </a:t>
            </a:r>
            <a:r>
              <a:rPr lang="fr-CH" dirty="0" smtClean="0"/>
              <a:t>porcelets</a:t>
            </a:r>
          </a:p>
          <a:p>
            <a:pPr lvl="1"/>
            <a:r>
              <a:rPr lang="fr-CH" dirty="0" smtClean="0"/>
              <a:t>Assurer un approvisionnement en eau suffisant</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16</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357975"/>
            <a:ext cx="2651760" cy="2267712"/>
          </a:xfrm>
        </p:spPr>
      </p:pic>
    </p:spTree>
    <p:extLst>
      <p:ext uri="{BB962C8B-B14F-4D97-AF65-F5344CB8AC3E}">
        <p14:creationId xmlns:p14="http://schemas.microsoft.com/office/powerpoint/2010/main" val="3194380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Alimentation</a:t>
            </a:r>
            <a:endParaRPr lang="de-CH" dirty="0"/>
          </a:p>
        </p:txBody>
      </p:sp>
      <p:sp>
        <p:nvSpPr>
          <p:cNvPr id="3" name="Inhaltsplatzhalter 2"/>
          <p:cNvSpPr>
            <a:spLocks noGrp="1"/>
          </p:cNvSpPr>
          <p:nvPr>
            <p:ph idx="12"/>
          </p:nvPr>
        </p:nvSpPr>
        <p:spPr/>
        <p:txBody>
          <a:bodyPr>
            <a:normAutofit/>
          </a:bodyPr>
          <a:lstStyle/>
          <a:p>
            <a:r>
              <a:rPr lang="fr-CH" dirty="0" smtClean="0"/>
              <a:t>Sevrage – Situation alimentaire et immunitaire délicate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Facteurs de stress</a:t>
            </a:r>
          </a:p>
          <a:p>
            <a:pPr lvl="1"/>
            <a:r>
              <a:rPr lang="fr-CH" dirty="0" smtClean="0"/>
              <a:t>Perte de la mère, changement d’environnement</a:t>
            </a:r>
          </a:p>
          <a:p>
            <a:pPr lvl="1"/>
            <a:r>
              <a:rPr lang="fr-CH" dirty="0" smtClean="0"/>
              <a:t>Changement d’alimentation : passage du lait aux rations à base de céréales</a:t>
            </a:r>
            <a:endParaRPr lang="fr-CH" dirty="0"/>
          </a:p>
        </p:txBody>
      </p:sp>
      <p:sp>
        <p:nvSpPr>
          <p:cNvPr id="6" name="Inhaltsplatzhalter 5"/>
          <p:cNvSpPr>
            <a:spLocks noGrp="1"/>
          </p:cNvSpPr>
          <p:nvPr>
            <p:ph sz="quarter" idx="24"/>
          </p:nvPr>
        </p:nvSpPr>
        <p:spPr/>
        <p:txBody>
          <a:bodyPr/>
          <a:lstStyle/>
          <a:p>
            <a:endParaRPr lang="fr-CH" dirty="0" smtClean="0"/>
          </a:p>
          <a:p>
            <a:r>
              <a:rPr lang="fr-CH" dirty="0" smtClean="0"/>
              <a:t>Durée minimale d’allaitement </a:t>
            </a:r>
          </a:p>
          <a:p>
            <a:pPr lvl="1"/>
            <a:r>
              <a:rPr lang="fr-CH" dirty="0" smtClean="0"/>
              <a:t>Sevrage spontané après plus de 12 semaines</a:t>
            </a:r>
          </a:p>
          <a:p>
            <a:pPr lvl="1"/>
            <a:r>
              <a:rPr lang="fr-CH" dirty="0" smtClean="0"/>
              <a:t>Cahier des charges de Bio Suisse : 42 jours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17</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6204966" y="3357310"/>
            <a:ext cx="2310384" cy="2859024"/>
          </a:xfrm>
        </p:spPr>
      </p:pic>
    </p:spTree>
    <p:extLst>
      <p:ext uri="{BB962C8B-B14F-4D97-AF65-F5344CB8AC3E}">
        <p14:creationId xmlns:p14="http://schemas.microsoft.com/office/powerpoint/2010/main" val="6363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santé</a:t>
            </a:r>
            <a:endParaRPr lang="fr-CH" dirty="0"/>
          </a:p>
        </p:txBody>
      </p:sp>
      <p:sp>
        <p:nvSpPr>
          <p:cNvPr id="3" name="Inhaltsplatzhalter 2"/>
          <p:cNvSpPr>
            <a:spLocks noGrp="1"/>
          </p:cNvSpPr>
          <p:nvPr>
            <p:ph idx="12"/>
          </p:nvPr>
        </p:nvSpPr>
        <p:spPr/>
        <p:txBody>
          <a:bodyPr>
            <a:normAutofit/>
          </a:bodyPr>
          <a:lstStyle/>
          <a:p>
            <a:r>
              <a:rPr lang="fr-CH" dirty="0" smtClean="0"/>
              <a:t>Hygiène – La prévention est primordiale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Principes essentiels</a:t>
            </a:r>
          </a:p>
          <a:p>
            <a:pPr lvl="1"/>
            <a:r>
              <a:rPr lang="fr-CH" dirty="0" smtClean="0"/>
              <a:t>Ne pas introduire des maladies dans la fermes</a:t>
            </a:r>
          </a:p>
          <a:p>
            <a:pPr lvl="1"/>
            <a:r>
              <a:rPr lang="fr-CH" dirty="0" smtClean="0"/>
              <a:t>Empêcher le plus possible la propagation des germes dans la ferme</a:t>
            </a:r>
          </a:p>
          <a:p>
            <a:pPr lvl="1"/>
            <a:r>
              <a:rPr lang="fr-CH" dirty="0" smtClean="0"/>
              <a:t>Faire diminuer la pression infectieuse dans le troupeau</a:t>
            </a:r>
            <a:endParaRPr lang="fr-CH" dirty="0"/>
          </a:p>
        </p:txBody>
      </p:sp>
      <p:sp>
        <p:nvSpPr>
          <p:cNvPr id="6" name="Inhaltsplatzhalter 5"/>
          <p:cNvSpPr>
            <a:spLocks noGrp="1"/>
          </p:cNvSpPr>
          <p:nvPr>
            <p:ph sz="quarter" idx="24"/>
          </p:nvPr>
        </p:nvSpPr>
        <p:spPr/>
        <p:txBody>
          <a:bodyPr/>
          <a:lstStyle/>
          <a:p>
            <a:endParaRPr lang="fr-CH" dirty="0" smtClean="0"/>
          </a:p>
          <a:p>
            <a:r>
              <a:rPr lang="fr-CH" dirty="0" smtClean="0"/>
              <a:t>Prévoir la gestion de l’hygiène dès la planification de la construction de la porcherie</a:t>
            </a:r>
          </a:p>
          <a:p>
            <a:pPr lvl="1"/>
            <a:r>
              <a:rPr lang="fr-CH" dirty="0" smtClean="0"/>
              <a:t>Suivre le </a:t>
            </a:r>
            <a:r>
              <a:rPr lang="fr-CH" dirty="0"/>
              <a:t>principe «tout dedans – tout dehors</a:t>
            </a:r>
            <a:r>
              <a:rPr lang="fr-CH" dirty="0" smtClean="0"/>
              <a:t>»</a:t>
            </a:r>
          </a:p>
          <a:p>
            <a:pPr lvl="1"/>
            <a:r>
              <a:rPr lang="fr-CH" dirty="0" smtClean="0"/>
              <a:t>Place pour isoler les bêtes malades</a:t>
            </a:r>
          </a:p>
          <a:p>
            <a:pPr lvl="1"/>
            <a:endParaRPr lang="fr-CH" dirty="0" smtClean="0"/>
          </a:p>
          <a:p>
            <a:r>
              <a:rPr lang="fr-CH" dirty="0" smtClean="0"/>
              <a:t>Hygiène plus exigeante en bio</a:t>
            </a:r>
          </a:p>
          <a:p>
            <a:pPr lvl="1"/>
            <a:r>
              <a:rPr lang="fr-CH" dirty="0" smtClean="0"/>
              <a:t>Nettoyer soigneusement et bien laisser sécher</a:t>
            </a:r>
          </a:p>
          <a:p>
            <a:pPr lvl="1"/>
            <a:r>
              <a:rPr lang="fr-CH" dirty="0" smtClean="0"/>
              <a:t>Désinfecter seulement si nécessaire</a:t>
            </a:r>
          </a:p>
          <a:p>
            <a:pPr lvl="1"/>
            <a:r>
              <a:rPr lang="fr-CH" dirty="0" smtClean="0"/>
              <a:t>Lutter systématiquement contre les mouches et les rongeurs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18</a:t>
            </a:fld>
            <a:endParaRPr lang="fr-CH" altLang="de-DE" dirty="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993220" y="3377333"/>
            <a:ext cx="2512855" cy="2609088"/>
          </a:xfrm>
        </p:spPr>
      </p:pic>
    </p:spTree>
    <p:extLst>
      <p:ext uri="{BB962C8B-B14F-4D97-AF65-F5344CB8AC3E}">
        <p14:creationId xmlns:p14="http://schemas.microsoft.com/office/powerpoint/2010/main" val="1284649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animale</a:t>
            </a:r>
            <a:endParaRPr lang="fr-CH" dirty="0"/>
          </a:p>
        </p:txBody>
      </p:sp>
      <p:sp>
        <p:nvSpPr>
          <p:cNvPr id="3" name="Inhaltsplatzhalter 2"/>
          <p:cNvSpPr>
            <a:spLocks noGrp="1"/>
          </p:cNvSpPr>
          <p:nvPr>
            <p:ph idx="12"/>
          </p:nvPr>
        </p:nvSpPr>
        <p:spPr/>
        <p:txBody>
          <a:bodyPr/>
          <a:lstStyle/>
          <a:p>
            <a:r>
              <a:rPr lang="fr-CH" dirty="0" smtClean="0"/>
              <a:t>Liens</a:t>
            </a:r>
          </a:p>
          <a:p>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spc="0" dirty="0" smtClean="0">
                <a:hlinkClick r:id="rId2"/>
              </a:rPr>
              <a:t>Office fédéral de la sécurité alimentaire et des affaires vétérinaires OSAV</a:t>
            </a:r>
            <a:endParaRPr lang="fr-CH" spc="0" dirty="0" smtClean="0"/>
          </a:p>
          <a:p>
            <a:r>
              <a:rPr lang="fr-CH" spc="0" dirty="0" smtClean="0">
                <a:hlinkClick r:id="rId3"/>
              </a:rPr>
              <a:t>Ordonnance fédérale sur la protection des animaux (OPAn)</a:t>
            </a:r>
            <a:endParaRPr lang="fr-CH" spc="0" dirty="0" smtClean="0"/>
          </a:p>
          <a:p>
            <a:r>
              <a:rPr lang="fr-CH" spc="0" dirty="0" smtClean="0">
                <a:hlinkClick r:id="rId4"/>
              </a:rPr>
              <a:t>Ordonnance fédérale sur l'agriculture biologique</a:t>
            </a:r>
            <a:endParaRPr lang="fr-CH" spc="0" dirty="0" smtClean="0"/>
          </a:p>
          <a:p>
            <a:r>
              <a:rPr lang="fr-CH" spc="0" dirty="0" smtClean="0">
                <a:hlinkClick r:id="rId5"/>
              </a:rPr>
              <a:t>Cahier des charges pour les produits Bourgeon, Bio Suisse </a:t>
            </a:r>
            <a:endParaRPr lang="fr-CH" spc="0" dirty="0" smtClean="0"/>
          </a:p>
          <a:p>
            <a:r>
              <a:rPr lang="fr-CH" spc="0" dirty="0" smtClean="0">
                <a:hlinkClick r:id="rId6"/>
              </a:rPr>
              <a:t>Fiches techniques pour les porcins, boutique du FiBL </a:t>
            </a:r>
            <a:endParaRPr lang="fr-CH" spc="0" dirty="0" smtClean="0"/>
          </a:p>
          <a:p>
            <a:r>
              <a:rPr lang="fr-CH" spc="0" dirty="0">
                <a:hlinkClick r:id="rId7"/>
              </a:rPr>
              <a:t>Fiches techniques pour les </a:t>
            </a:r>
            <a:r>
              <a:rPr lang="fr-CH" spc="0" dirty="0" smtClean="0">
                <a:hlinkClick r:id="rId7"/>
              </a:rPr>
              <a:t>bovins, </a:t>
            </a:r>
            <a:r>
              <a:rPr lang="fr-CH" spc="0" dirty="0">
                <a:hlinkClick r:id="rId7"/>
              </a:rPr>
              <a:t>boutique du FiBL </a:t>
            </a:r>
            <a:endParaRPr lang="fr-CH" spc="0" dirty="0"/>
          </a:p>
          <a:p>
            <a:r>
              <a:rPr lang="fr-CH" spc="0" dirty="0">
                <a:hlinkClick r:id="rId8"/>
              </a:rPr>
              <a:t>Fiches techniques pour les </a:t>
            </a:r>
            <a:r>
              <a:rPr lang="fr-CH" spc="0" dirty="0" smtClean="0">
                <a:hlinkClick r:id="rId8"/>
              </a:rPr>
              <a:t>volailles, </a:t>
            </a:r>
            <a:r>
              <a:rPr lang="fr-CH" spc="0" dirty="0">
                <a:hlinkClick r:id="rId8"/>
              </a:rPr>
              <a:t>boutique du FiBL </a:t>
            </a:r>
            <a:endParaRPr lang="fr-CH" spc="0" dirty="0"/>
          </a:p>
          <a:p>
            <a:r>
              <a:rPr lang="fr-CH" spc="0" dirty="0" smtClean="0">
                <a:hlinkClick r:id="rId9"/>
              </a:rPr>
              <a:t>La production animale sur Bioactualites.ch</a:t>
            </a:r>
            <a:endParaRPr lang="fr-CH" spc="0" dirty="0" smtClean="0"/>
          </a:p>
          <a:p>
            <a:r>
              <a:rPr lang="fr-CH" spc="0" dirty="0" smtClean="0">
                <a:hlinkClick r:id="rId10"/>
              </a:rPr>
              <a:t>Dimensions des stabulations (pour la production animale biologique)</a:t>
            </a:r>
            <a:endParaRPr lang="fr-CH" spc="0" dirty="0" smtClean="0"/>
          </a:p>
          <a:p>
            <a:r>
              <a:rPr lang="fr-CH" spc="0" dirty="0" smtClean="0">
                <a:hlinkClick r:id="rId11"/>
              </a:rPr>
              <a:t>La médecine vétérinaire dans les fermes bio</a:t>
            </a:r>
            <a:endParaRPr lang="fr-CH" spc="0" dirty="0" smtClean="0"/>
          </a:p>
          <a:p>
            <a:r>
              <a:rPr lang="fr-CH" spc="0" dirty="0" smtClean="0">
                <a:hlinkClick r:id="rId12"/>
              </a:rPr>
              <a:t>Aviforum, centre de formation et de compétence pour l’aviculture, Zollikofen</a:t>
            </a:r>
            <a:endParaRPr lang="fr-CH" spc="0" dirty="0" smtClean="0"/>
          </a:p>
          <a:p>
            <a:pPr indent="-360000"/>
            <a:r>
              <a:rPr lang="fr-CH" altLang="de-DE" spc="0" dirty="0">
                <a:solidFill>
                  <a:schemeClr val="tx2"/>
                </a:solidFill>
                <a:cs typeface="Arial" panose="020B0604020202020204" pitchFamily="34" charset="0"/>
                <a:hlinkClick r:id="rId13"/>
              </a:rPr>
              <a:t>SSPR, Service consultatif et sanitaire pour petits </a:t>
            </a:r>
            <a:r>
              <a:rPr lang="fr-CH" altLang="de-DE" spc="0" dirty="0" smtClean="0">
                <a:solidFill>
                  <a:schemeClr val="tx2"/>
                </a:solidFill>
                <a:cs typeface="Arial" panose="020B0604020202020204" pitchFamily="34" charset="0"/>
                <a:hlinkClick r:id="rId13"/>
              </a:rPr>
              <a:t>ruminants</a:t>
            </a:r>
            <a:endParaRPr lang="fr-CH" spc="0" dirty="0" smtClean="0"/>
          </a:p>
        </p:txBody>
      </p:sp>
      <p:sp>
        <p:nvSpPr>
          <p:cNvPr id="6" name="Fußzeilenplatzhalter 5"/>
          <p:cNvSpPr>
            <a:spLocks noGrp="1"/>
          </p:cNvSpPr>
          <p:nvPr>
            <p:ph type="ftr" sz="quarter" idx="1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8</a:t>
            </a:r>
            <a:r>
              <a:rPr lang="fr-CH" altLang="de-DE" dirty="0" smtClean="0"/>
              <a:t>) Production animale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8.</a:t>
            </a:r>
            <a:fld id="{575D1617-7AF4-4382-BA05-712756A4C3F1}" type="slidenum">
              <a:rPr lang="fr-CH" altLang="de-DE" smtClean="0"/>
              <a:pPr/>
              <a:t>1</a:t>
            </a:fld>
            <a:endParaRPr lang="fr-CH" altLang="de-DE" dirty="0"/>
          </a:p>
        </p:txBody>
      </p:sp>
    </p:spTree>
    <p:extLst>
      <p:ext uri="{BB962C8B-B14F-4D97-AF65-F5344CB8AC3E}">
        <p14:creationId xmlns:p14="http://schemas.microsoft.com/office/powerpoint/2010/main" val="2615857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Sélection</a:t>
            </a:r>
            <a:endParaRPr lang="fr-CH" dirty="0"/>
          </a:p>
        </p:txBody>
      </p:sp>
      <p:sp>
        <p:nvSpPr>
          <p:cNvPr id="3" name="Inhaltsplatzhalter 2"/>
          <p:cNvSpPr>
            <a:spLocks noGrp="1"/>
          </p:cNvSpPr>
          <p:nvPr>
            <p:ph idx="12"/>
          </p:nvPr>
        </p:nvSpPr>
        <p:spPr/>
        <p:txBody>
          <a:bodyPr>
            <a:normAutofit/>
          </a:bodyPr>
          <a:lstStyle/>
          <a:p>
            <a:r>
              <a:rPr lang="fr-CH" dirty="0" smtClean="0"/>
              <a:t>Les défis posés par les races conventionnelles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Avantages des races conventionnelles</a:t>
            </a:r>
          </a:p>
          <a:p>
            <a:pPr lvl="1"/>
            <a:r>
              <a:rPr lang="fr-CH" spc="0" dirty="0" smtClean="0"/>
              <a:t>Progrès de sélection utilisables aussi en bio </a:t>
            </a:r>
            <a:r>
              <a:rPr lang="fr-CH" spc="0" smtClean="0"/>
              <a:t>(p. ex. </a:t>
            </a:r>
            <a:r>
              <a:rPr lang="fr-CH" spc="0" dirty="0" smtClean="0"/>
              <a:t>résistance à Escherichia coli)</a:t>
            </a:r>
          </a:p>
          <a:p>
            <a:pPr lvl="1"/>
            <a:r>
              <a:rPr lang="fr-CH" dirty="0" smtClean="0"/>
              <a:t>Satisfont aux exigences des acheteurs</a:t>
            </a:r>
            <a:endParaRPr lang="fr-CH" dirty="0"/>
          </a:p>
        </p:txBody>
      </p:sp>
      <p:sp>
        <p:nvSpPr>
          <p:cNvPr id="6" name="Inhaltsplatzhalter 5"/>
          <p:cNvSpPr>
            <a:spLocks noGrp="1"/>
          </p:cNvSpPr>
          <p:nvPr>
            <p:ph sz="quarter" idx="24"/>
          </p:nvPr>
        </p:nvSpPr>
        <p:spPr/>
        <p:txBody>
          <a:bodyPr/>
          <a:lstStyle/>
          <a:p>
            <a:pPr indent="-360000"/>
            <a:endParaRPr lang="fr-CH" dirty="0" smtClean="0"/>
          </a:p>
          <a:p>
            <a:r>
              <a:rPr lang="fr-CH" dirty="0" smtClean="0"/>
              <a:t>Désavantages </a:t>
            </a:r>
            <a:r>
              <a:rPr lang="fr-CH" dirty="0"/>
              <a:t>des races conventionnelles</a:t>
            </a:r>
          </a:p>
          <a:p>
            <a:pPr lvl="1" indent="-360000"/>
            <a:r>
              <a:rPr lang="fr-CH" dirty="0" smtClean="0"/>
              <a:t>Trop hautes performances en porcelets nés vivants (souvent plus de petits que de tétines)</a:t>
            </a:r>
          </a:p>
          <a:p>
            <a:pPr lvl="1" indent="-360000"/>
            <a:r>
              <a:rPr lang="fr-CH" dirty="0" smtClean="0"/>
              <a:t>Alimentation intensive obligatoire</a:t>
            </a:r>
          </a:p>
          <a:p>
            <a:pPr indent="-360000"/>
            <a:endParaRPr lang="fr-CH" dirty="0" smtClean="0"/>
          </a:p>
          <a:p>
            <a:pPr indent="-360000"/>
            <a:r>
              <a:rPr lang="fr-CH" dirty="0" smtClean="0"/>
              <a:t>Races extensives</a:t>
            </a:r>
          </a:p>
          <a:p>
            <a:pPr lvl="1" indent="-360000"/>
            <a:r>
              <a:rPr lang="fr-CH" dirty="0" smtClean="0"/>
              <a:t>Ne correspondent pas aux exigences des acheteurs mais adéquates pour la vente directe</a:t>
            </a:r>
          </a:p>
          <a:p>
            <a:pPr lvl="1" indent="-360000"/>
            <a:r>
              <a:rPr lang="fr-CH" dirty="0" smtClean="0"/>
              <a:t>Croissance plus lente, plus sobres concernant les teneur des aliments mais pas leur quantité</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19</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142" y="3356992"/>
            <a:ext cx="2651990" cy="1786283"/>
          </a:xfrm>
        </p:spPr>
      </p:pic>
    </p:spTree>
    <p:extLst>
      <p:ext uri="{BB962C8B-B14F-4D97-AF65-F5344CB8AC3E}">
        <p14:creationId xmlns:p14="http://schemas.microsoft.com/office/powerpoint/2010/main" val="1587104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Ins="0"/>
          <a:lstStyle/>
          <a:p>
            <a:r>
              <a:rPr lang="fr-CH" dirty="0" smtClean="0"/>
              <a:t>Porcs – Projets pour la pratique en bio</a:t>
            </a:r>
            <a:endParaRPr lang="fr-CH" dirty="0"/>
          </a:p>
        </p:txBody>
      </p:sp>
      <p:sp>
        <p:nvSpPr>
          <p:cNvPr id="3" name="Inhaltsplatzhalter 2"/>
          <p:cNvSpPr>
            <a:spLocks noGrp="1"/>
          </p:cNvSpPr>
          <p:nvPr>
            <p:ph idx="12"/>
          </p:nvPr>
        </p:nvSpPr>
        <p:spPr/>
        <p:txBody>
          <a:bodyPr/>
          <a:lstStyle/>
          <a:p>
            <a:r>
              <a:rPr lang="fr-CH" dirty="0" smtClean="0"/>
              <a:t>Vue d’ensemble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1"/>
            <a:r>
              <a:rPr lang="fr-CH" dirty="0" smtClean="0"/>
              <a:t>Allaitement en groupes comme système de production en agriculture bio</a:t>
            </a:r>
          </a:p>
          <a:p>
            <a:pPr lvl="1"/>
            <a:r>
              <a:rPr lang="fr-CH" dirty="0" smtClean="0"/>
              <a:t>Race porcine adaptée à la base fourragère de la ferme</a:t>
            </a:r>
          </a:p>
          <a:p>
            <a:pPr lvl="1"/>
            <a:r>
              <a:rPr lang="fr-CH" dirty="0" smtClean="0"/>
              <a:t>Prolonger l’allaitement pour améliorer la santé des porcelets</a:t>
            </a:r>
          </a:p>
          <a:p>
            <a:pPr lvl="1"/>
            <a:r>
              <a:rPr lang="fr-CH" dirty="0" smtClean="0"/>
              <a:t>Fourrages grossiers dans l’alimentation porcine</a:t>
            </a:r>
          </a:p>
          <a:p>
            <a:pPr lvl="1"/>
            <a:r>
              <a:rPr lang="fr-CH" dirty="0" smtClean="0"/>
              <a:t>Projet sur la qualité de la graisse : </a:t>
            </a:r>
            <a:br>
              <a:rPr lang="fr-CH" dirty="0" smtClean="0"/>
            </a:br>
            <a:r>
              <a:rPr lang="fr-CH" dirty="0" smtClean="0"/>
              <a:t>paiement selon PUFA versus alimentation 100 % biologique</a:t>
            </a:r>
          </a:p>
          <a:p>
            <a:pPr lvl="1"/>
            <a:r>
              <a:rPr lang="fr-CH" dirty="0" smtClean="0"/>
              <a:t>FairPig : Projet pour l’engraissement des verrats</a:t>
            </a:r>
          </a:p>
          <a:p>
            <a:pPr lvl="1"/>
            <a:r>
              <a:rPr lang="fr-CH" dirty="0" smtClean="0"/>
              <a:t>ProPig : Projet pour l’amélioration de la santé animale et des conditions d’élevage et pour la diminution des influences environnementales négatives</a:t>
            </a:r>
          </a:p>
          <a:p>
            <a:pPr lvl="1"/>
            <a:r>
              <a:rPr lang="fr-CH" dirty="0" smtClean="0"/>
              <a:t>ICOPP : Improved contribution of local feed to support 100% of organic feed supply to pigs and poultry </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20</a:t>
            </a:fld>
            <a:endParaRPr lang="fr-CH" altLang="de-DE" dirty="0"/>
          </a:p>
        </p:txBody>
      </p:sp>
    </p:spTree>
    <p:extLst>
      <p:ext uri="{BB962C8B-B14F-4D97-AF65-F5344CB8AC3E}">
        <p14:creationId xmlns:p14="http://schemas.microsoft.com/office/powerpoint/2010/main" val="29938105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Projets pour la pratique en bio</a:t>
            </a:r>
          </a:p>
        </p:txBody>
      </p:sp>
      <p:sp>
        <p:nvSpPr>
          <p:cNvPr id="3" name="Inhaltsplatzhalter 2"/>
          <p:cNvSpPr>
            <a:spLocks noGrp="1"/>
          </p:cNvSpPr>
          <p:nvPr>
            <p:ph idx="12"/>
          </p:nvPr>
        </p:nvSpPr>
        <p:spPr/>
        <p:txBody>
          <a:bodyPr>
            <a:normAutofit/>
          </a:bodyPr>
          <a:lstStyle/>
          <a:p>
            <a:r>
              <a:rPr lang="fr-CH" dirty="0" smtClean="0"/>
              <a:t>Un exemple – L’allaitement en groupes</a:t>
            </a:r>
            <a:endParaRPr lang="fr-CH" dirty="0"/>
          </a:p>
        </p:txBody>
      </p:sp>
      <p:sp>
        <p:nvSpPr>
          <p:cNvPr id="5" name="Inhaltsplatzhalter 4"/>
          <p:cNvSpPr>
            <a:spLocks noGrp="1"/>
          </p:cNvSpPr>
          <p:nvPr>
            <p:ph sz="quarter" idx="17"/>
          </p:nvPr>
        </p:nvSpPr>
        <p:spPr/>
        <p:txBody>
          <a:bodyPr/>
          <a:lstStyle/>
          <a:p>
            <a:r>
              <a:rPr lang="fr-CH" dirty="0" smtClean="0"/>
              <a:t>Variantes d’allaitement </a:t>
            </a:r>
            <a:br>
              <a:rPr lang="fr-CH" dirty="0" smtClean="0"/>
            </a:br>
            <a:r>
              <a:rPr lang="fr-CH" dirty="0" smtClean="0"/>
              <a:t>en groupes</a:t>
            </a:r>
          </a:p>
          <a:p>
            <a:pPr lvl="1"/>
            <a:r>
              <a:rPr lang="fr-CH" dirty="0" smtClean="0"/>
              <a:t>avec changement </a:t>
            </a:r>
            <a:br>
              <a:rPr lang="fr-CH" dirty="0" smtClean="0"/>
            </a:br>
            <a:r>
              <a:rPr lang="fr-CH" dirty="0" smtClean="0"/>
              <a:t>de box</a:t>
            </a:r>
          </a:p>
          <a:p>
            <a:pPr lvl="1"/>
            <a:r>
              <a:rPr lang="fr-CH" dirty="0"/>
              <a:t>sans changement </a:t>
            </a:r>
            <a:r>
              <a:rPr lang="fr-CH" dirty="0" smtClean="0"/>
              <a:t/>
            </a:r>
            <a:br>
              <a:rPr lang="fr-CH" dirty="0" smtClean="0"/>
            </a:br>
            <a:r>
              <a:rPr lang="fr-CH" dirty="0" smtClean="0"/>
              <a:t>de </a:t>
            </a:r>
            <a:r>
              <a:rPr lang="fr-CH" dirty="0"/>
              <a:t>box</a:t>
            </a:r>
          </a:p>
        </p:txBody>
      </p:sp>
      <p:sp>
        <p:nvSpPr>
          <p:cNvPr id="6" name="Inhaltsplatzhalter 5"/>
          <p:cNvSpPr>
            <a:spLocks noGrp="1"/>
          </p:cNvSpPr>
          <p:nvPr>
            <p:ph sz="quarter" idx="54"/>
          </p:nvPr>
        </p:nvSpPr>
        <p:spPr/>
        <p:txBody>
          <a:bodyPr/>
          <a:lstStyle/>
          <a:p>
            <a:r>
              <a:rPr lang="fr-CH" dirty="0" smtClean="0"/>
              <a:t>Points importants</a:t>
            </a:r>
          </a:p>
          <a:p>
            <a:pPr lvl="1"/>
            <a:r>
              <a:rPr lang="fr-CH" altLang="de-DE" dirty="0" smtClean="0"/>
              <a:t>Ne pas déménager trop tôt (porcelets âgés d’au minimum 14 </a:t>
            </a:r>
            <a:r>
              <a:rPr lang="fr-CH" altLang="de-DE" dirty="0"/>
              <a:t>jours)</a:t>
            </a:r>
            <a:endParaRPr lang="fr-CH" altLang="de-DE" dirty="0" smtClean="0"/>
          </a:p>
          <a:p>
            <a:pPr lvl="1"/>
            <a:r>
              <a:rPr lang="fr-CH" altLang="de-DE" dirty="0" smtClean="0"/>
              <a:t>Dates de mise-bas éloignées </a:t>
            </a:r>
            <a:r>
              <a:rPr lang="fr-CH" altLang="de-DE" smtClean="0"/>
              <a:t>d’au max. </a:t>
            </a:r>
            <a:r>
              <a:rPr lang="fr-CH" altLang="de-DE" dirty="0" smtClean="0"/>
              <a:t>4 jours</a:t>
            </a:r>
          </a:p>
          <a:p>
            <a:pPr lvl="1"/>
            <a:r>
              <a:rPr lang="fr-CH" altLang="de-DE" dirty="0" smtClean="0"/>
              <a:t>Gestion stricte du troupeau nécessaire</a:t>
            </a:r>
          </a:p>
          <a:p>
            <a:pPr lvl="1"/>
            <a:r>
              <a:rPr lang="fr-CH" altLang="de-DE" dirty="0" smtClean="0">
                <a:sym typeface="Wingdings" panose="05000000000000000000" pitchFamily="2" charset="2"/>
              </a:rPr>
              <a:t>Les animaux venant de petits groupes fournissent de meilleures performances</a:t>
            </a:r>
            <a:endParaRPr lang="fr-CH" altLang="de-DE" dirty="0"/>
          </a:p>
        </p:txBody>
      </p:sp>
      <p:sp>
        <p:nvSpPr>
          <p:cNvPr id="9" name="Fußzeilenplatzhalter 8"/>
          <p:cNvSpPr>
            <a:spLocks noGrp="1"/>
          </p:cNvSpPr>
          <p:nvPr>
            <p:ph type="ftr" sz="quarter" idx="5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21</a:t>
            </a:fld>
            <a:endParaRPr lang="fr-CH" altLang="de-DE" dirty="0"/>
          </a:p>
        </p:txBody>
      </p:sp>
      <p:pic>
        <p:nvPicPr>
          <p:cNvPr id="8" name="Inhaltsplatzhalter 7"/>
          <p:cNvPicPr>
            <a:picLocks noGrp="1" noChangeAspect="1"/>
          </p:cNvPicPr>
          <p:nvPr>
            <p:ph sz="quarter" idx="56"/>
          </p:nvPr>
        </p:nvPicPr>
        <p:blipFill>
          <a:blip r:embed="rId2">
            <a:extLst>
              <a:ext uri="{28A0092B-C50C-407E-A947-70E740481C1C}">
                <a14:useLocalDpi xmlns:a14="http://schemas.microsoft.com/office/drawing/2010/main" val="0"/>
              </a:ext>
            </a:extLst>
          </a:blip>
          <a:stretch>
            <a:fillRect/>
          </a:stretch>
        </p:blipFill>
        <p:spPr>
          <a:xfrm>
            <a:off x="622573" y="3787694"/>
            <a:ext cx="2581275" cy="1929868"/>
          </a:xfrm>
        </p:spPr>
      </p:pic>
      <p:pic>
        <p:nvPicPr>
          <p:cNvPr id="10" name="Grafik 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081947" y="1268760"/>
            <a:ext cx="3822200" cy="2304293"/>
          </a:xfrm>
          <a:prstGeom prst="rect">
            <a:avLst/>
          </a:prstGeom>
        </p:spPr>
      </p:pic>
    </p:spTree>
    <p:extLst>
      <p:ext uri="{BB962C8B-B14F-4D97-AF65-F5344CB8AC3E}">
        <p14:creationId xmlns:p14="http://schemas.microsoft.com/office/powerpoint/2010/main" val="38211637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Importance</a:t>
            </a:r>
            <a:endParaRPr lang="fr-CH" dirty="0"/>
          </a:p>
        </p:txBody>
      </p:sp>
      <p:sp>
        <p:nvSpPr>
          <p:cNvPr id="3" name="Inhaltsplatzhalter 2"/>
          <p:cNvSpPr>
            <a:spLocks noGrp="1"/>
          </p:cNvSpPr>
          <p:nvPr>
            <p:ph idx="12"/>
          </p:nvPr>
        </p:nvSpPr>
        <p:spPr/>
        <p:txBody>
          <a:bodyPr/>
          <a:lstStyle/>
          <a:p>
            <a:r>
              <a:rPr lang="fr-CH" dirty="0" smtClean="0"/>
              <a:t>Les principaux animaux de l’agriculture</a:t>
            </a:r>
          </a:p>
          <a:p>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b="1" dirty="0" smtClean="0"/>
              <a:t>Bovins : Les principaux animaux de l’agriculture herbagère suisse</a:t>
            </a:r>
            <a:br>
              <a:rPr lang="fr-CH" b="1" dirty="0" smtClean="0"/>
            </a:br>
            <a:r>
              <a:rPr lang="fr-CH" b="1" dirty="0" smtClean="0"/>
              <a:t>Lait de vache : La plus grande proportion sur le marché du lait bio</a:t>
            </a:r>
            <a:br>
              <a:rPr lang="fr-CH" b="1" dirty="0" smtClean="0"/>
            </a:br>
            <a:endParaRPr lang="fr-CH" b="1" dirty="0" smtClean="0"/>
          </a:p>
          <a:p>
            <a:r>
              <a:rPr lang="fr-CH" dirty="0" smtClean="0"/>
              <a:t>Les marchés pour le lait bio de chèvre, de brebis et de bufflonne gagnent en importance</a:t>
            </a:r>
            <a:endParaRPr lang="fr-CH" dirty="0"/>
          </a:p>
        </p:txBody>
      </p:sp>
      <p:sp>
        <p:nvSpPr>
          <p:cNvPr id="6" name="Inhaltsplatzhalter 5"/>
          <p:cNvSpPr>
            <a:spLocks noGrp="1"/>
          </p:cNvSpPr>
          <p:nvPr>
            <p:ph sz="quarter" idx="24"/>
          </p:nvPr>
        </p:nvSpPr>
        <p:spPr/>
        <p:txBody>
          <a:bodyPr/>
          <a:lstStyle/>
          <a:p>
            <a:pPr lvl="1" indent="-360000"/>
            <a:endParaRPr lang="fr-CH" dirty="0" smtClean="0"/>
          </a:p>
          <a:p>
            <a:pPr lvl="1" indent="-360000"/>
            <a:r>
              <a:rPr lang="fr-CH" dirty="0" smtClean="0"/>
              <a:t>Les ruminants transforment en denrées alimentaires de haute valeur la cellulose </a:t>
            </a:r>
            <a:br>
              <a:rPr lang="fr-CH" dirty="0" smtClean="0"/>
            </a:br>
            <a:r>
              <a:rPr lang="fr-CH" dirty="0" smtClean="0"/>
              <a:t>que l’homme ne peut pas digérer</a:t>
            </a:r>
          </a:p>
          <a:p>
            <a:pPr lvl="1" indent="-360000"/>
            <a:r>
              <a:rPr lang="fr-CH" dirty="0" smtClean="0"/>
              <a:t>Avec 45 %, le lait possède le meilleur degré d’efficacité dans la transformation d’énergie et de protéines végétales en denrées animales</a:t>
            </a:r>
          </a:p>
          <a:p>
            <a:pPr lvl="1" indent="-360000"/>
            <a:r>
              <a:rPr lang="fr-CH" altLang="de-DE" dirty="0" smtClean="0"/>
              <a:t>La viande (</a:t>
            </a:r>
            <a:r>
              <a:rPr lang="fr-CH" altLang="de-DE" smtClean="0"/>
              <a:t>efficience env. </a:t>
            </a:r>
            <a:r>
              <a:rPr lang="fr-CH" altLang="de-DE" dirty="0" smtClean="0"/>
              <a:t>15 %) est considérée comme un produit secondaire du lait</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22</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361023"/>
            <a:ext cx="2651760" cy="2261616"/>
          </a:xfrm>
        </p:spPr>
      </p:pic>
    </p:spTree>
    <p:extLst>
      <p:ext uri="{BB962C8B-B14F-4D97-AF65-F5344CB8AC3E}">
        <p14:creationId xmlns:p14="http://schemas.microsoft.com/office/powerpoint/2010/main" val="3202791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Besoins</a:t>
            </a:r>
            <a:endParaRPr lang="fr-CH" dirty="0"/>
          </a:p>
        </p:txBody>
      </p:sp>
      <p:sp>
        <p:nvSpPr>
          <p:cNvPr id="3" name="Inhaltsplatzhalter 2"/>
          <p:cNvSpPr>
            <a:spLocks noGrp="1"/>
          </p:cNvSpPr>
          <p:nvPr>
            <p:ph idx="12"/>
          </p:nvPr>
        </p:nvSpPr>
        <p:spPr/>
        <p:txBody>
          <a:bodyPr/>
          <a:lstStyle/>
          <a:p>
            <a:r>
              <a:rPr lang="fr-CH" dirty="0" smtClean="0"/>
              <a:t>Comportements sociaux</a:t>
            </a:r>
            <a:endParaRPr lang="fr-CH" dirty="0"/>
          </a:p>
        </p:txBody>
      </p:sp>
      <p:sp>
        <p:nvSpPr>
          <p:cNvPr id="4" name="Inhaltsplatzhalter 3"/>
          <p:cNvSpPr>
            <a:spLocks noGrp="1"/>
          </p:cNvSpPr>
          <p:nvPr>
            <p:ph idx="14"/>
          </p:nvPr>
        </p:nvSpPr>
        <p:spPr/>
        <p:txBody>
          <a:bodyPr/>
          <a:lstStyle/>
          <a:p>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23</a:t>
            </a:fld>
            <a:endParaRPr lang="fr-CH" altLang="de-DE" dirty="0"/>
          </a:p>
        </p:txBody>
      </p:sp>
      <p:graphicFrame>
        <p:nvGraphicFramePr>
          <p:cNvPr id="9" name="Inhaltsplatzhalter 15"/>
          <p:cNvGraphicFramePr>
            <a:graphicFrameLocks noGrp="1"/>
          </p:cNvGraphicFramePr>
          <p:nvPr>
            <p:ph sz="quarter" idx="17"/>
            <p:extLst>
              <p:ext uri="{D42A27DB-BD31-4B8C-83A1-F6EECF244321}">
                <p14:modId xmlns:p14="http://schemas.microsoft.com/office/powerpoint/2010/main" val="1738004420"/>
              </p:ext>
            </p:extLst>
          </p:nvPr>
        </p:nvGraphicFramePr>
        <p:xfrm>
          <a:off x="611188" y="1549400"/>
          <a:ext cx="7904162" cy="1956954"/>
        </p:xfrm>
        <a:graphic>
          <a:graphicData uri="http://schemas.openxmlformats.org/drawingml/2006/table">
            <a:tbl>
              <a:tblPr firstRow="1" bandRow="1">
                <a:tableStyleId>{93296810-A885-4BE3-A3E7-6D5BEEA58F35}</a:tableStyleId>
              </a:tblPr>
              <a:tblGrid>
                <a:gridCol w="3952081"/>
                <a:gridCol w="3952081"/>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9231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Animaux grégaires</a:t>
                      </a:r>
                    </a:p>
                  </a:txBody>
                  <a:tcPr/>
                </a:tc>
                <a:tc>
                  <a:txBody>
                    <a:bodyPr/>
                    <a:lstStyle/>
                    <a:p>
                      <a:pPr algn="l"/>
                      <a:r>
                        <a:rPr lang="fr-CH" sz="1600" b="0" noProof="0" dirty="0" smtClean="0">
                          <a:solidFill>
                            <a:schemeClr val="tx1"/>
                          </a:solidFill>
                        </a:rPr>
                        <a:t>Stabulations libres</a:t>
                      </a:r>
                      <a:endParaRPr lang="fr-CH" sz="1600" b="0" noProof="0" dirty="0">
                        <a:solidFill>
                          <a:schemeClr val="tx1"/>
                        </a:solidFill>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Comportements synchrones : les animaux mangent et se reposent ensemble</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Une place d’affouragement et </a:t>
                      </a:r>
                      <a:br>
                        <a:rPr lang="fr-CH" altLang="de-DE" sz="1600" b="0" noProof="0" dirty="0" smtClean="0">
                          <a:solidFill>
                            <a:schemeClr val="tx1"/>
                          </a:solidFill>
                        </a:rPr>
                      </a:br>
                      <a:r>
                        <a:rPr lang="fr-CH" altLang="de-DE" sz="1600" b="0" noProof="0" dirty="0" smtClean="0">
                          <a:solidFill>
                            <a:schemeClr val="tx1"/>
                          </a:solidFill>
                        </a:rPr>
                        <a:t>une place de repos par bête</a:t>
                      </a: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Hiérarchie </a:t>
                      </a:r>
                      <a:r>
                        <a:rPr lang="fr-CH" altLang="de-DE" sz="1600" b="0" noProof="0" dirty="0" smtClean="0">
                          <a:solidFill>
                            <a:schemeClr val="tx1"/>
                          </a:solidFill>
                          <a:sym typeface="Wingdings" panose="05000000000000000000" pitchFamily="2" charset="2"/>
                        </a:rPr>
                        <a:t> </a:t>
                      </a:r>
                      <a:r>
                        <a:rPr lang="fr-CH" altLang="de-DE" sz="1600" b="0" noProof="0" dirty="0" smtClean="0">
                          <a:solidFill>
                            <a:schemeClr val="tx1"/>
                          </a:solidFill>
                        </a:rPr>
                        <a:t>Distance de fuite</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Suffisamment d’espace disponible</a:t>
                      </a:r>
                    </a:p>
                  </a:txBody>
                  <a:tcPr/>
                </a:tc>
              </a:tr>
            </a:tbl>
          </a:graphicData>
        </a:graphic>
      </p:graphicFrame>
      <p:pic>
        <p:nvPicPr>
          <p:cNvPr id="6" name="Inhaltsplatzhalter 5"/>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934339" y="3569938"/>
            <a:ext cx="3243072" cy="2231136"/>
          </a:xfrm>
        </p:spPr>
      </p:pic>
      <p:pic>
        <p:nvPicPr>
          <p:cNvPr id="12" name="Inhaltsplatzhalter 11"/>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871892" y="3554600"/>
            <a:ext cx="3353091" cy="2261812"/>
          </a:xfrm>
        </p:spPr>
      </p:pic>
    </p:spTree>
    <p:extLst>
      <p:ext uri="{BB962C8B-B14F-4D97-AF65-F5344CB8AC3E}">
        <p14:creationId xmlns:p14="http://schemas.microsoft.com/office/powerpoint/2010/main" val="20810179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Besoins</a:t>
            </a:r>
            <a:endParaRPr lang="de-CH" dirty="0"/>
          </a:p>
        </p:txBody>
      </p:sp>
      <p:sp>
        <p:nvSpPr>
          <p:cNvPr id="3" name="Inhaltsplatzhalter 2"/>
          <p:cNvSpPr>
            <a:spLocks noGrp="1"/>
          </p:cNvSpPr>
          <p:nvPr>
            <p:ph idx="12"/>
          </p:nvPr>
        </p:nvSpPr>
        <p:spPr/>
        <p:txBody>
          <a:bodyPr/>
          <a:lstStyle/>
          <a:p>
            <a:r>
              <a:rPr lang="fr-CH" dirty="0" smtClean="0"/>
              <a:t>Alimentation</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0"/>
          </p:nvPr>
        </p:nvSpPr>
        <p:spPr/>
        <p:txBody>
          <a:bodyPr/>
          <a:lstStyle/>
          <a:p>
            <a:r>
              <a:rPr lang="fr-CH" dirty="0" smtClean="0"/>
              <a:t>Les fermes Bourgeon doivent nourrir leurs ruminants avec au minimum 90 % de </a:t>
            </a:r>
            <a:r>
              <a:rPr lang="fr-CH" smtClean="0"/>
              <a:t>fourrages grossiers.</a:t>
            </a:r>
            <a:endParaRPr lang="fr-CH" dirty="0" smtClean="0"/>
          </a:p>
          <a:p>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24</a:t>
            </a:fld>
            <a:endParaRPr lang="fr-CH" altLang="de-DE" dirty="0"/>
          </a:p>
        </p:txBody>
      </p:sp>
      <p:graphicFrame>
        <p:nvGraphicFramePr>
          <p:cNvPr id="10" name="Inhaltsplatzhalter 15"/>
          <p:cNvGraphicFramePr>
            <a:graphicFrameLocks noGrp="1"/>
          </p:cNvGraphicFramePr>
          <p:nvPr>
            <p:ph sz="quarter" idx="61"/>
            <p:extLst>
              <p:ext uri="{D42A27DB-BD31-4B8C-83A1-F6EECF244321}">
                <p14:modId xmlns:p14="http://schemas.microsoft.com/office/powerpoint/2010/main" val="552347174"/>
              </p:ext>
            </p:extLst>
          </p:nvPr>
        </p:nvGraphicFramePr>
        <p:xfrm>
          <a:off x="614363" y="4193376"/>
          <a:ext cx="7886700" cy="1899920"/>
        </p:xfrm>
        <a:graphic>
          <a:graphicData uri="http://schemas.openxmlformats.org/drawingml/2006/table">
            <a:tbl>
              <a:tblPr firstRow="1" bandRow="1">
                <a:tableStyleId>{93296810-A885-4BE3-A3E7-6D5BEEA58F35}</a:tableStyleId>
              </a:tblPr>
              <a:tblGrid>
                <a:gridCol w="3943350"/>
                <a:gridCol w="3943350"/>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Nombreux repas</a:t>
                      </a:r>
                    </a:p>
                  </a:txBody>
                  <a:tcPr marL="91238" marR="91238"/>
                </a:tc>
                <a:tc>
                  <a:txBody>
                    <a:bodyPr/>
                    <a:lstStyle/>
                    <a:p>
                      <a:pPr algn="l"/>
                      <a:r>
                        <a:rPr lang="fr-CH" sz="1600" b="0" noProof="0" dirty="0" smtClean="0">
                          <a:solidFill>
                            <a:schemeClr val="tx1"/>
                          </a:solidFill>
                        </a:rPr>
                        <a:t>Fourrages ad libitum</a:t>
                      </a:r>
                    </a:p>
                    <a:p>
                      <a:pPr algn="l"/>
                      <a:r>
                        <a:rPr lang="fr-CH" sz="1600" b="0" noProof="0" dirty="0" smtClean="0">
                          <a:solidFill>
                            <a:schemeClr val="tx1"/>
                          </a:solidFill>
                        </a:rPr>
                        <a:t>Mangent ensemble</a:t>
                      </a:r>
                      <a:endParaRPr lang="fr-CH" sz="1600" b="0" noProof="0" dirty="0">
                        <a:solidFill>
                          <a:schemeClr val="tx1"/>
                        </a:solidFill>
                      </a:endParaRPr>
                    </a:p>
                  </a:txBody>
                  <a:tcPr marL="91238" marR="91238"/>
                </a:tc>
              </a:tr>
              <a:tr h="370840">
                <a:tc>
                  <a:txBody>
                    <a:bodyPr/>
                    <a:lstStyle/>
                    <a:p>
                      <a:pPr algn="l" eaLnBrk="1" hangingPunct="1">
                        <a:spcBef>
                          <a:spcPct val="50000"/>
                        </a:spcBef>
                      </a:pPr>
                      <a:r>
                        <a:rPr lang="fr-CH" altLang="de-DE" sz="1600" b="0" noProof="0" dirty="0" smtClean="0">
                          <a:solidFill>
                            <a:schemeClr val="tx1"/>
                          </a:solidFill>
                        </a:rPr>
                        <a:t>Alimentation sélective </a:t>
                      </a:r>
                      <a:br>
                        <a:rPr lang="fr-CH" altLang="de-DE" sz="1600" b="0" noProof="0" dirty="0" smtClean="0">
                          <a:solidFill>
                            <a:schemeClr val="tx1"/>
                          </a:solidFill>
                        </a:rPr>
                      </a:br>
                      <a:r>
                        <a:rPr lang="fr-CH" altLang="de-DE" sz="1600" b="0" noProof="0" dirty="0" smtClean="0">
                          <a:solidFill>
                            <a:schemeClr val="tx1"/>
                          </a:solidFill>
                        </a:rPr>
                        <a:t>selon l’odeur et le goût</a:t>
                      </a:r>
                      <a:endParaRPr lang="fr-CH" altLang="de-DE" sz="1600" b="0" noProof="0" dirty="0">
                        <a:solidFill>
                          <a:schemeClr val="tx1"/>
                        </a:solidFill>
                      </a:endParaRPr>
                    </a:p>
                  </a:txBody>
                  <a:tcPr marL="91238" marR="9123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Cornadis</a:t>
                      </a:r>
                    </a:p>
                  </a:txBody>
                  <a:tcPr marL="91238" marR="91238"/>
                </a:tc>
              </a:tr>
              <a:tr h="370840">
                <a:tc>
                  <a:txBody>
                    <a:bodyPr/>
                    <a:lstStyle/>
                    <a:p>
                      <a:pPr algn="l" eaLnBrk="1" hangingPunct="1">
                        <a:spcBef>
                          <a:spcPct val="50000"/>
                        </a:spcBef>
                      </a:pPr>
                      <a:r>
                        <a:rPr lang="fr-CH" altLang="de-DE" sz="1600" b="0" noProof="0" dirty="0" smtClean="0">
                          <a:solidFill>
                            <a:schemeClr val="tx1"/>
                          </a:solidFill>
                        </a:rPr>
                        <a:t>Boivent en aspirant</a:t>
                      </a:r>
                      <a:endParaRPr lang="fr-CH" altLang="de-DE" sz="1600" b="0" noProof="0" dirty="0">
                        <a:solidFill>
                          <a:schemeClr val="tx1"/>
                        </a:solidFill>
                      </a:endParaRPr>
                    </a:p>
                  </a:txBody>
                  <a:tcPr marL="91238" marR="91238"/>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Auges-abreuvoirs</a:t>
                      </a:r>
                    </a:p>
                  </a:txBody>
                  <a:tcPr marL="91238" marR="91238"/>
                </a:tc>
              </a:tr>
            </a:tbl>
          </a:graphicData>
        </a:graphic>
      </p:graphicFrame>
      <p:pic>
        <p:nvPicPr>
          <p:cNvPr id="7" name="Inhaltsplatzhalter 6"/>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597300" y="1539988"/>
            <a:ext cx="1903763" cy="2543195"/>
          </a:xfrm>
        </p:spPr>
      </p:pic>
    </p:spTree>
    <p:extLst>
      <p:ext uri="{BB962C8B-B14F-4D97-AF65-F5344CB8AC3E}">
        <p14:creationId xmlns:p14="http://schemas.microsoft.com/office/powerpoint/2010/main" val="84876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Besoins</a:t>
            </a:r>
            <a:endParaRPr lang="de-CH" dirty="0"/>
          </a:p>
        </p:txBody>
      </p:sp>
      <p:sp>
        <p:nvSpPr>
          <p:cNvPr id="3" name="Inhaltsplatzhalter 2"/>
          <p:cNvSpPr>
            <a:spLocks noGrp="1"/>
          </p:cNvSpPr>
          <p:nvPr>
            <p:ph idx="12"/>
          </p:nvPr>
        </p:nvSpPr>
        <p:spPr/>
        <p:txBody>
          <a:bodyPr/>
          <a:lstStyle/>
          <a:p>
            <a:r>
              <a:rPr lang="fr-CH" dirty="0" smtClean="0"/>
              <a:t>Déplacements</a:t>
            </a:r>
            <a:endParaRPr lang="fr-CH" dirty="0"/>
          </a:p>
        </p:txBody>
      </p:sp>
      <p:sp>
        <p:nvSpPr>
          <p:cNvPr id="4" name="Inhaltsplatzhalter 3"/>
          <p:cNvSpPr>
            <a:spLocks noGrp="1"/>
          </p:cNvSpPr>
          <p:nvPr>
            <p:ph idx="14"/>
          </p:nvPr>
        </p:nvSpPr>
        <p:spPr/>
        <p:txBody>
          <a:bodyPr/>
          <a:lstStyle/>
          <a:p>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25</a:t>
            </a:fld>
            <a:endParaRPr lang="fr-CH" altLang="de-DE" dirty="0"/>
          </a:p>
        </p:txBody>
      </p:sp>
      <p:graphicFrame>
        <p:nvGraphicFramePr>
          <p:cNvPr id="12" name="Inhaltsplatzhalter 15"/>
          <p:cNvGraphicFramePr>
            <a:graphicFrameLocks noGrp="1"/>
          </p:cNvGraphicFramePr>
          <p:nvPr>
            <p:ph sz="quarter" idx="17"/>
            <p:extLst>
              <p:ext uri="{D42A27DB-BD31-4B8C-83A1-F6EECF244321}">
                <p14:modId xmlns:p14="http://schemas.microsoft.com/office/powerpoint/2010/main" val="3984343021"/>
              </p:ext>
            </p:extLst>
          </p:nvPr>
        </p:nvGraphicFramePr>
        <p:xfrm>
          <a:off x="611188" y="1549400"/>
          <a:ext cx="7904162" cy="1899920"/>
        </p:xfrm>
        <a:graphic>
          <a:graphicData uri="http://schemas.openxmlformats.org/drawingml/2006/table">
            <a:tbl>
              <a:tblPr firstRow="1" bandRow="1">
                <a:tableStyleId>{93296810-A885-4BE3-A3E7-6D5BEEA58F35}</a:tableStyleId>
              </a:tblPr>
              <a:tblGrid>
                <a:gridCol w="3952081"/>
                <a:gridCol w="3952081"/>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Besoins de mouvement</a:t>
                      </a:r>
                    </a:p>
                  </a:txBody>
                  <a:tcPr/>
                </a:tc>
                <a:tc>
                  <a:txBody>
                    <a:bodyPr/>
                    <a:lstStyle/>
                    <a:p>
                      <a:pPr algn="l"/>
                      <a:r>
                        <a:rPr lang="fr-CH" sz="1600" b="0" noProof="0" dirty="0" smtClean="0">
                          <a:solidFill>
                            <a:schemeClr val="tx1"/>
                          </a:solidFill>
                        </a:rPr>
                        <a:t>Stabulations libres, parcours, pâturages</a:t>
                      </a:r>
                      <a:endParaRPr lang="fr-CH" sz="1600" b="0" noProof="0" dirty="0">
                        <a:solidFill>
                          <a:schemeClr val="tx1"/>
                        </a:solidFill>
                      </a:endParaRPr>
                    </a:p>
                  </a:txBody>
                  <a:tcPr/>
                </a:tc>
              </a:tr>
              <a:tr h="370840">
                <a:tc>
                  <a:txBody>
                    <a:bodyPr/>
                    <a:lstStyle/>
                    <a:p>
                      <a:pPr algn="l" eaLnBrk="1" hangingPunct="1">
                        <a:spcBef>
                          <a:spcPct val="50000"/>
                        </a:spcBef>
                      </a:pPr>
                      <a:r>
                        <a:rPr lang="fr-CH" altLang="de-DE" sz="1600" b="0" noProof="0" dirty="0" smtClean="0">
                          <a:solidFill>
                            <a:schemeClr val="tx1"/>
                          </a:solidFill>
                        </a:rPr>
                        <a:t>Marchent sur sol tendre</a:t>
                      </a:r>
                      <a:endParaRPr lang="fr-CH" altLang="de-DE" sz="1600" b="0" noProof="0" dirty="0">
                        <a:solidFill>
                          <a:schemeClr val="tx1"/>
                        </a:solidFill>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Pâturage, sols</a:t>
                      </a:r>
                      <a:r>
                        <a:rPr lang="fr-CH" altLang="de-DE" sz="1600" b="0" baseline="0" noProof="0" dirty="0" smtClean="0">
                          <a:solidFill>
                            <a:schemeClr val="tx1"/>
                          </a:solidFill>
                        </a:rPr>
                        <a:t> non glissants (tapis de caoutchouc dans les couloirs</a:t>
                      </a:r>
                      <a:r>
                        <a:rPr lang="fr-CH" altLang="de-DE" sz="1600" b="0" noProof="0" dirty="0" smtClean="0">
                          <a:solidFill>
                            <a:schemeClr val="tx1"/>
                          </a:solidFill>
                        </a:rPr>
                        <a:t>)</a:t>
                      </a:r>
                    </a:p>
                  </a:txBody>
                  <a:tcPr/>
                </a:tc>
              </a:tr>
              <a:tr h="370840">
                <a:tc>
                  <a:txBody>
                    <a:bodyPr/>
                    <a:lstStyle/>
                    <a:p>
                      <a:pPr eaLnBrk="1" hangingPunct="1">
                        <a:spcBef>
                          <a:spcPct val="50000"/>
                        </a:spcBef>
                      </a:pPr>
                      <a:r>
                        <a:rPr lang="fr-CH" altLang="de-DE" sz="1600" b="0" noProof="0" dirty="0" smtClean="0">
                          <a:solidFill>
                            <a:schemeClr val="tx1"/>
                          </a:solidFill>
                        </a:rPr>
                        <a:t>Les vaches de rang inférieur doivent pouvoir respecter leur distance de fuite</a:t>
                      </a:r>
                      <a:endParaRPr lang="fr-CH" altLang="de-DE" sz="1600" b="0" noProof="0" dirty="0">
                        <a:solidFill>
                          <a:schemeClr val="tx1"/>
                        </a:solidFill>
                      </a:endParaRPr>
                    </a:p>
                  </a:txBody>
                  <a:tcPr/>
                </a:tc>
                <a:tc>
                  <a:txBody>
                    <a:bodyPr/>
                    <a:lstStyle/>
                    <a:p>
                      <a:pPr eaLnBrk="1" hangingPunct="1">
                        <a:spcBef>
                          <a:spcPct val="50000"/>
                        </a:spcBef>
                        <a:buFont typeface="Wingdings" panose="05000000000000000000" pitchFamily="2" charset="2"/>
                        <a:buNone/>
                      </a:pPr>
                      <a:r>
                        <a:rPr lang="fr-CH" altLang="de-DE" sz="1600" b="0" noProof="0" dirty="0" smtClean="0">
                          <a:solidFill>
                            <a:schemeClr val="tx1"/>
                          </a:solidFill>
                        </a:rPr>
                        <a:t>Couloirs assez larges, </a:t>
                      </a:r>
                      <a:br>
                        <a:rPr lang="fr-CH" altLang="de-DE" sz="1600" b="0" noProof="0" dirty="0" smtClean="0">
                          <a:solidFill>
                            <a:schemeClr val="tx1"/>
                          </a:solidFill>
                        </a:rPr>
                      </a:br>
                      <a:r>
                        <a:rPr lang="fr-CH" altLang="de-DE" sz="1600" b="0" noProof="0" dirty="0" smtClean="0">
                          <a:solidFill>
                            <a:schemeClr val="tx1"/>
                          </a:solidFill>
                        </a:rPr>
                        <a:t>pas de culs-de-sac, pas d’obstacles</a:t>
                      </a:r>
                      <a:endParaRPr lang="fr-CH" altLang="de-DE" sz="1600" b="0" noProof="0" dirty="0">
                        <a:solidFill>
                          <a:schemeClr val="tx1"/>
                        </a:solidFill>
                      </a:endParaRPr>
                    </a:p>
                  </a:txBody>
                  <a:tcPr/>
                </a:tc>
              </a:tr>
            </a:tbl>
          </a:graphicData>
        </a:graphic>
      </p:graphicFrame>
      <p:pic>
        <p:nvPicPr>
          <p:cNvPr id="6" name="Inhaltsplatzhalter 5"/>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730318" y="3655282"/>
            <a:ext cx="3651115" cy="2060448"/>
          </a:xfrm>
        </p:spPr>
      </p:pic>
      <p:pic>
        <p:nvPicPr>
          <p:cNvPr id="9" name="Inhaltsplatzhalter 8"/>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822668" y="3661378"/>
            <a:ext cx="3451538" cy="2048256"/>
          </a:xfrm>
        </p:spPr>
      </p:pic>
    </p:spTree>
    <p:extLst>
      <p:ext uri="{BB962C8B-B14F-4D97-AF65-F5344CB8AC3E}">
        <p14:creationId xmlns:p14="http://schemas.microsoft.com/office/powerpoint/2010/main" val="2681224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Besoins</a:t>
            </a:r>
            <a:endParaRPr lang="de-CH" dirty="0"/>
          </a:p>
        </p:txBody>
      </p:sp>
      <p:sp>
        <p:nvSpPr>
          <p:cNvPr id="3" name="Inhaltsplatzhalter 2"/>
          <p:cNvSpPr>
            <a:spLocks noGrp="1"/>
          </p:cNvSpPr>
          <p:nvPr>
            <p:ph idx="12"/>
          </p:nvPr>
        </p:nvSpPr>
        <p:spPr/>
        <p:txBody>
          <a:bodyPr/>
          <a:lstStyle/>
          <a:p>
            <a:r>
              <a:rPr lang="fr-CH" dirty="0" smtClean="0"/>
              <a:t>Comportements </a:t>
            </a:r>
            <a:r>
              <a:rPr lang="fr-CH" dirty="0"/>
              <a:t>de repos</a:t>
            </a:r>
          </a:p>
        </p:txBody>
      </p:sp>
      <p:sp>
        <p:nvSpPr>
          <p:cNvPr id="4" name="Inhaltsplatzhalter 3"/>
          <p:cNvSpPr>
            <a:spLocks noGrp="1"/>
          </p:cNvSpPr>
          <p:nvPr>
            <p:ph idx="14"/>
          </p:nvPr>
        </p:nvSpPr>
        <p:spPr/>
        <p:txBody>
          <a:bodyPr/>
          <a:lstStyle/>
          <a:p>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26</a:t>
            </a:fld>
            <a:endParaRPr lang="fr-CH" altLang="de-DE" dirty="0"/>
          </a:p>
        </p:txBody>
      </p:sp>
      <p:pic>
        <p:nvPicPr>
          <p:cNvPr id="16" name="Inhaltsplatzhalter 6"/>
          <p:cNvPicPr>
            <a:picLocks noGrp="1" noChangeAspect="1"/>
          </p:cNvPicPr>
          <p:nvPr>
            <p:ph sz="quarter" idx="25"/>
          </p:nvPr>
        </p:nvPicPr>
        <p:blipFill>
          <a:blip r:embed="rId2"/>
          <a:stretch>
            <a:fillRect/>
          </a:stretch>
        </p:blipFill>
        <p:spPr>
          <a:xfrm>
            <a:off x="5126280" y="3357563"/>
            <a:ext cx="2844315" cy="2482850"/>
          </a:xfrm>
          <a:prstGeom prst="rect">
            <a:avLst/>
          </a:prstGeom>
        </p:spPr>
      </p:pic>
      <p:graphicFrame>
        <p:nvGraphicFramePr>
          <p:cNvPr id="17" name="Inhaltsplatzhalter 15"/>
          <p:cNvGraphicFramePr>
            <a:graphicFrameLocks noGrp="1"/>
          </p:cNvGraphicFramePr>
          <p:nvPr>
            <p:ph sz="quarter" idx="17"/>
            <p:extLst>
              <p:ext uri="{D42A27DB-BD31-4B8C-83A1-F6EECF244321}">
                <p14:modId xmlns:p14="http://schemas.microsoft.com/office/powerpoint/2010/main" val="2943997248"/>
              </p:ext>
            </p:extLst>
          </p:nvPr>
        </p:nvGraphicFramePr>
        <p:xfrm>
          <a:off x="611188" y="1549400"/>
          <a:ext cx="7904162" cy="1564640"/>
        </p:xfrm>
        <a:graphic>
          <a:graphicData uri="http://schemas.openxmlformats.org/drawingml/2006/table">
            <a:tbl>
              <a:tblPr firstRow="1" bandRow="1">
                <a:tableStyleId>{93296810-A885-4BE3-A3E7-6D5BEEA58F35}</a:tableStyleId>
              </a:tblPr>
              <a:tblGrid>
                <a:gridCol w="3952081"/>
                <a:gridCol w="3952081"/>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Longues périodes de repos (10-12 h/jour)</a:t>
                      </a:r>
                    </a:p>
                  </a:txBody>
                  <a:tcPr/>
                </a:tc>
                <a:tc>
                  <a:txBody>
                    <a:bodyPr/>
                    <a:lstStyle/>
                    <a:p>
                      <a:pPr algn="l"/>
                      <a:r>
                        <a:rPr lang="fr-CH" sz="1600" b="0" noProof="0" dirty="0" smtClean="0">
                          <a:solidFill>
                            <a:schemeClr val="tx1"/>
                          </a:solidFill>
                        </a:rPr>
                        <a:t>Aires de repos confortables et paillées</a:t>
                      </a:r>
                      <a:endParaRPr lang="fr-CH" sz="1600" b="0" noProof="0" dirty="0">
                        <a:solidFill>
                          <a:schemeClr val="tx1"/>
                        </a:solidFill>
                      </a:endParaRPr>
                    </a:p>
                  </a:txBody>
                  <a:tcPr/>
                </a:tc>
              </a:tr>
              <a:tr h="370840">
                <a:tc>
                  <a:txBody>
                    <a:bodyPr/>
                    <a:lstStyle/>
                    <a:p>
                      <a:pPr algn="l" eaLnBrk="1" hangingPunct="1">
                        <a:spcBef>
                          <a:spcPct val="50000"/>
                        </a:spcBef>
                      </a:pPr>
                      <a:r>
                        <a:rPr lang="fr-CH" altLang="de-DE" sz="1600" b="0" noProof="0" dirty="0" smtClean="0">
                          <a:solidFill>
                            <a:schemeClr val="tx1"/>
                          </a:solidFill>
                        </a:rPr>
                        <a:t>Séquences de mouvements spécifiques</a:t>
                      </a:r>
                      <a:endParaRPr lang="fr-CH" altLang="de-DE" sz="1600" b="0" noProof="0" dirty="0">
                        <a:solidFill>
                          <a:schemeClr val="tx1"/>
                        </a:solidFill>
                      </a:endParaRPr>
                    </a:p>
                  </a:txBody>
                  <a:tcPr/>
                </a:tc>
                <a:tc>
                  <a:txBody>
                    <a:bodyPr/>
                    <a:lstStyle/>
                    <a:p>
                      <a:pPr eaLnBrk="1" hangingPunct="1">
                        <a:spcBef>
                          <a:spcPct val="50000"/>
                        </a:spcBef>
                        <a:buFont typeface="Wingdings" pitchFamily="2" charset="2"/>
                        <a:buNone/>
                        <a:defRPr/>
                      </a:pPr>
                      <a:r>
                        <a:rPr lang="fr-CH" altLang="de-DE" sz="1600" b="0" noProof="0" dirty="0" smtClean="0">
                          <a:solidFill>
                            <a:schemeClr val="tx1"/>
                          </a:solidFill>
                        </a:rPr>
                        <a:t>Aires de repos libres (litière</a:t>
                      </a:r>
                      <a:r>
                        <a:rPr lang="fr-CH" altLang="de-DE" sz="1600" b="0" baseline="0" noProof="0" dirty="0" smtClean="0">
                          <a:solidFill>
                            <a:schemeClr val="tx1"/>
                          </a:solidFill>
                        </a:rPr>
                        <a:t> profonde, sur plan incliné, compost), pas de </a:t>
                      </a:r>
                      <a:r>
                        <a:rPr lang="fr-CH" altLang="de-DE" sz="1600" b="0" baseline="0" noProof="0" dirty="0" err="1" smtClean="0">
                          <a:solidFill>
                            <a:schemeClr val="tx1"/>
                          </a:solidFill>
                        </a:rPr>
                        <a:t>sépara-tions</a:t>
                      </a:r>
                      <a:r>
                        <a:rPr lang="fr-CH" altLang="de-DE" sz="1600" b="0" baseline="0" noProof="0" dirty="0" smtClean="0">
                          <a:solidFill>
                            <a:schemeClr val="tx1"/>
                          </a:solidFill>
                        </a:rPr>
                        <a:t> gênantes dans les boxes de repos</a:t>
                      </a:r>
                      <a:endParaRPr lang="fr-CH" altLang="de-DE" sz="1600" b="0" noProof="0" dirty="0" smtClean="0">
                        <a:solidFill>
                          <a:schemeClr val="tx1"/>
                        </a:solidFill>
                      </a:endParaRPr>
                    </a:p>
                  </a:txBody>
                  <a:tcPr/>
                </a:tc>
              </a:tr>
            </a:tbl>
          </a:graphicData>
        </a:graphic>
      </p:graphicFrame>
      <p:pic>
        <p:nvPicPr>
          <p:cNvPr id="6" name="Inhaltsplatzhalter 5"/>
          <p:cNvPicPr>
            <a:picLocks noGrp="1" noChangeAspect="1"/>
          </p:cNvPicPr>
          <p:nvPr>
            <p:ph sz="quarter" idx="24"/>
          </p:nvPr>
        </p:nvPicPr>
        <p:blipFill>
          <a:blip r:embed="rId3">
            <a:extLst>
              <a:ext uri="{28A0092B-C50C-407E-A947-70E740481C1C}">
                <a14:useLocalDpi xmlns:a14="http://schemas.microsoft.com/office/drawing/2010/main" val="0"/>
              </a:ext>
            </a:extLst>
          </a:blip>
          <a:stretch>
            <a:fillRect/>
          </a:stretch>
        </p:blipFill>
        <p:spPr>
          <a:xfrm>
            <a:off x="769747" y="3448018"/>
            <a:ext cx="3572256" cy="2474976"/>
          </a:xfrm>
        </p:spPr>
      </p:pic>
    </p:spTree>
    <p:extLst>
      <p:ext uri="{BB962C8B-B14F-4D97-AF65-F5344CB8AC3E}">
        <p14:creationId xmlns:p14="http://schemas.microsoft.com/office/powerpoint/2010/main" val="18728435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Besoins</a:t>
            </a:r>
            <a:endParaRPr lang="de-CH" dirty="0"/>
          </a:p>
        </p:txBody>
      </p:sp>
      <p:sp>
        <p:nvSpPr>
          <p:cNvPr id="3" name="Inhaltsplatzhalter 2"/>
          <p:cNvSpPr>
            <a:spLocks noGrp="1"/>
          </p:cNvSpPr>
          <p:nvPr>
            <p:ph idx="12"/>
          </p:nvPr>
        </p:nvSpPr>
        <p:spPr/>
        <p:txBody>
          <a:bodyPr>
            <a:normAutofit/>
          </a:bodyPr>
          <a:lstStyle/>
          <a:p>
            <a:r>
              <a:rPr lang="fr-CH" dirty="0" smtClean="0"/>
              <a:t>Comportements de confort et de reproduction</a:t>
            </a:r>
            <a:endParaRPr lang="fr-CH" dirty="0"/>
          </a:p>
        </p:txBody>
      </p:sp>
      <p:sp>
        <p:nvSpPr>
          <p:cNvPr id="4" name="Inhaltsplatzhalter 3"/>
          <p:cNvSpPr>
            <a:spLocks noGrp="1"/>
          </p:cNvSpPr>
          <p:nvPr>
            <p:ph idx="14"/>
          </p:nvPr>
        </p:nvSpPr>
        <p:spPr/>
        <p:txBody>
          <a:bodyPr/>
          <a:lstStyle/>
          <a:p>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27</a:t>
            </a:fld>
            <a:endParaRPr lang="fr-CH" altLang="de-DE" dirty="0"/>
          </a:p>
        </p:txBody>
      </p:sp>
      <p:graphicFrame>
        <p:nvGraphicFramePr>
          <p:cNvPr id="12" name="Inhaltsplatzhalter 15"/>
          <p:cNvGraphicFramePr>
            <a:graphicFrameLocks noGrp="1"/>
          </p:cNvGraphicFramePr>
          <p:nvPr>
            <p:ph sz="quarter" idx="17"/>
            <p:extLst>
              <p:ext uri="{D42A27DB-BD31-4B8C-83A1-F6EECF244321}">
                <p14:modId xmlns:p14="http://schemas.microsoft.com/office/powerpoint/2010/main" val="1839553209"/>
              </p:ext>
            </p:extLst>
          </p:nvPr>
        </p:nvGraphicFramePr>
        <p:xfrm>
          <a:off x="611188" y="1549400"/>
          <a:ext cx="7904162" cy="1529080"/>
        </p:xfrm>
        <a:graphic>
          <a:graphicData uri="http://schemas.openxmlformats.org/drawingml/2006/table">
            <a:tbl>
              <a:tblPr firstRow="1" bandRow="1">
                <a:tableStyleId>{93296810-A885-4BE3-A3E7-6D5BEEA58F35}</a:tableStyleId>
              </a:tblPr>
              <a:tblGrid>
                <a:gridCol w="3952081"/>
                <a:gridCol w="3952081"/>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Se gratter, lécher</a:t>
                      </a:r>
                    </a:p>
                  </a:txBody>
                  <a:tcPr/>
                </a:tc>
                <a:tc>
                  <a:txBody>
                    <a:bodyPr/>
                    <a:lstStyle/>
                    <a:p>
                      <a:pPr algn="l"/>
                      <a:r>
                        <a:rPr lang="fr-CH" sz="1600" b="0" noProof="0" dirty="0" smtClean="0">
                          <a:solidFill>
                            <a:schemeClr val="tx1"/>
                          </a:solidFill>
                        </a:rPr>
                        <a:t>Brosse-étrille, </a:t>
                      </a:r>
                      <a:br>
                        <a:rPr lang="fr-CH" sz="1600" b="0" noProof="0" dirty="0" smtClean="0">
                          <a:solidFill>
                            <a:schemeClr val="tx1"/>
                          </a:solidFill>
                        </a:rPr>
                      </a:br>
                      <a:r>
                        <a:rPr lang="fr-CH" sz="1600" b="0" noProof="0" dirty="0" smtClean="0">
                          <a:solidFill>
                            <a:schemeClr val="tx1"/>
                          </a:solidFill>
                        </a:rPr>
                        <a:t>clôtures massives pour les parcours</a:t>
                      </a:r>
                      <a:endParaRPr lang="fr-CH" sz="1600" b="0" noProof="0" dirty="0">
                        <a:solidFill>
                          <a:schemeClr val="tx1"/>
                        </a:solidFill>
                      </a:endParaRPr>
                    </a:p>
                  </a:txBody>
                  <a:tcPr/>
                </a:tc>
              </a:tr>
              <a:tr h="370840">
                <a:tc>
                  <a:txBody>
                    <a:bodyPr/>
                    <a:lstStyle/>
                    <a:p>
                      <a:pPr algn="l" eaLnBrk="1" hangingPunct="1">
                        <a:spcBef>
                          <a:spcPct val="50000"/>
                        </a:spcBef>
                      </a:pPr>
                      <a:r>
                        <a:rPr lang="fr-CH" altLang="de-DE" sz="1600" b="0" noProof="0" dirty="0" smtClean="0">
                          <a:solidFill>
                            <a:schemeClr val="tx1"/>
                          </a:solidFill>
                        </a:rPr>
                        <a:t>Comportements</a:t>
                      </a:r>
                      <a:r>
                        <a:rPr lang="fr-CH" altLang="de-DE" sz="1600" b="0" baseline="0" noProof="0" dirty="0" smtClean="0">
                          <a:solidFill>
                            <a:schemeClr val="tx1"/>
                          </a:solidFill>
                        </a:rPr>
                        <a:t> sexuels marqués</a:t>
                      </a:r>
                      <a:endParaRPr lang="fr-CH" altLang="de-DE" sz="1600" b="0" noProof="0" dirty="0">
                        <a:solidFill>
                          <a:schemeClr val="tx1"/>
                        </a:solidFill>
                      </a:endParaRPr>
                    </a:p>
                  </a:txBody>
                  <a:tcPr/>
                </a:tc>
                <a:tc>
                  <a:txBody>
                    <a:bodyPr/>
                    <a:lstStyle/>
                    <a:p>
                      <a:pPr eaLnBrk="1" hangingPunct="1">
                        <a:spcBef>
                          <a:spcPct val="50000"/>
                        </a:spcBef>
                        <a:buFont typeface="Wingdings" pitchFamily="2" charset="2"/>
                        <a:buNone/>
                        <a:defRPr/>
                      </a:pPr>
                      <a:r>
                        <a:rPr lang="fr-CH" altLang="de-DE" sz="1600" b="0" noProof="0" dirty="0" smtClean="0">
                          <a:solidFill>
                            <a:schemeClr val="tx1"/>
                          </a:solidFill>
                        </a:rPr>
                        <a:t>Monte naturelle, </a:t>
                      </a:r>
                      <a:br>
                        <a:rPr lang="fr-CH" altLang="de-DE" sz="1600" b="0" noProof="0" dirty="0" smtClean="0">
                          <a:solidFill>
                            <a:schemeClr val="tx1"/>
                          </a:solidFill>
                        </a:rPr>
                      </a:br>
                      <a:r>
                        <a:rPr lang="fr-CH" altLang="de-DE" sz="1600" b="0" noProof="0" dirty="0" smtClean="0">
                          <a:solidFill>
                            <a:schemeClr val="tx1"/>
                          </a:solidFill>
                        </a:rPr>
                        <a:t>taureau dans le troupeau (rare)</a:t>
                      </a:r>
                    </a:p>
                  </a:txBody>
                  <a:tcPr/>
                </a:tc>
              </a:tr>
            </a:tbl>
          </a:graphicData>
        </a:graphic>
      </p:graphicFrame>
      <p:pic>
        <p:nvPicPr>
          <p:cNvPr id="6" name="Inhaltsplatzhalter 5"/>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611251" y="3606514"/>
            <a:ext cx="3889248" cy="2157984"/>
          </a:xfrm>
        </p:spPr>
      </p:pic>
      <p:pic>
        <p:nvPicPr>
          <p:cNvPr id="9" name="Inhaltsplatzhalter 8"/>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4573333" y="3603466"/>
            <a:ext cx="3950208" cy="2164080"/>
          </a:xfrm>
        </p:spPr>
      </p:pic>
    </p:spTree>
    <p:extLst>
      <p:ext uri="{BB962C8B-B14F-4D97-AF65-F5344CB8AC3E}">
        <p14:creationId xmlns:p14="http://schemas.microsoft.com/office/powerpoint/2010/main" val="33411024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Besoins</a:t>
            </a:r>
            <a:endParaRPr lang="de-CH" dirty="0"/>
          </a:p>
        </p:txBody>
      </p:sp>
      <p:sp>
        <p:nvSpPr>
          <p:cNvPr id="3" name="Inhaltsplatzhalter 2"/>
          <p:cNvSpPr>
            <a:spLocks noGrp="1"/>
          </p:cNvSpPr>
          <p:nvPr>
            <p:ph idx="12"/>
          </p:nvPr>
        </p:nvSpPr>
        <p:spPr/>
        <p:txBody>
          <a:bodyPr>
            <a:normAutofit fontScale="92500"/>
          </a:bodyPr>
          <a:lstStyle/>
          <a:p>
            <a:r>
              <a:rPr lang="fr-CH" spc="0" dirty="0" smtClean="0"/>
              <a:t>Comportements mère-enfant et régulation de la température</a:t>
            </a:r>
            <a:endParaRPr lang="fr-CH" spc="0" dirty="0"/>
          </a:p>
        </p:txBody>
      </p:sp>
      <p:sp>
        <p:nvSpPr>
          <p:cNvPr id="4" name="Inhaltsplatzhalter 3"/>
          <p:cNvSpPr>
            <a:spLocks noGrp="1"/>
          </p:cNvSpPr>
          <p:nvPr>
            <p:ph idx="14"/>
          </p:nvPr>
        </p:nvSpPr>
        <p:spPr/>
        <p:txBody>
          <a:bodyPr/>
          <a:lstStyle/>
          <a:p>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28</a:t>
            </a:fld>
            <a:endParaRPr lang="fr-CH" altLang="de-DE" dirty="0"/>
          </a:p>
        </p:txBody>
      </p:sp>
      <p:graphicFrame>
        <p:nvGraphicFramePr>
          <p:cNvPr id="10" name="Inhaltsplatzhalter 15"/>
          <p:cNvGraphicFramePr>
            <a:graphicFrameLocks noGrp="1"/>
          </p:cNvGraphicFramePr>
          <p:nvPr>
            <p:ph sz="quarter" idx="17"/>
            <p:extLst>
              <p:ext uri="{D42A27DB-BD31-4B8C-83A1-F6EECF244321}">
                <p14:modId xmlns:p14="http://schemas.microsoft.com/office/powerpoint/2010/main" val="1489546536"/>
              </p:ext>
            </p:extLst>
          </p:nvPr>
        </p:nvGraphicFramePr>
        <p:xfrm>
          <a:off x="611188" y="1549400"/>
          <a:ext cx="7904162" cy="2143760"/>
        </p:xfrm>
        <a:graphic>
          <a:graphicData uri="http://schemas.openxmlformats.org/drawingml/2006/table">
            <a:tbl>
              <a:tblPr firstRow="1" bandRow="1">
                <a:tableStyleId>{93296810-A885-4BE3-A3E7-6D5BEEA58F35}</a:tableStyleId>
              </a:tblPr>
              <a:tblGrid>
                <a:gridCol w="3952081"/>
                <a:gridCol w="3952081"/>
              </a:tblGrid>
              <a:tr h="370840">
                <a:tc>
                  <a:txBody>
                    <a:bodyPr/>
                    <a:lstStyle/>
                    <a:p>
                      <a:pPr algn="l" eaLnBrk="1" hangingPunct="1">
                        <a:spcBef>
                          <a:spcPct val="50000"/>
                        </a:spcBef>
                      </a:pPr>
                      <a:r>
                        <a:rPr lang="fr-CH" altLang="de-DE" sz="1600" b="0" noProof="0" dirty="0" smtClean="0">
                          <a:solidFill>
                            <a:schemeClr val="tx1"/>
                          </a:solidFill>
                        </a:rPr>
                        <a:t>Comportements spécifiques</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b="0" noProof="0" dirty="0" smtClean="0">
                          <a:solidFill>
                            <a:schemeClr val="tx1"/>
                          </a:solidFill>
                        </a:rPr>
                        <a:t>Transposition pour les</a:t>
                      </a:r>
                      <a:r>
                        <a:rPr lang="fr-CH" altLang="de-DE" sz="1600" b="0" baseline="0" noProof="0" dirty="0" smtClean="0">
                          <a:solidFill>
                            <a:schemeClr val="tx1"/>
                          </a:solidFill>
                        </a:rPr>
                        <a:t> élevages</a:t>
                      </a:r>
                      <a:endParaRPr lang="fr-CH" altLang="de-DE" sz="1600" b="0" noProof="0" dirty="0" smtClean="0">
                        <a:solidFill>
                          <a:schemeClr val="tx1"/>
                        </a:solidFill>
                      </a:endParaRPr>
                    </a:p>
                  </a:txBody>
                  <a:tcPr/>
                </a:tc>
              </a:tr>
              <a:tr h="370840">
                <a:tc>
                  <a:txBody>
                    <a:bodyPr/>
                    <a:lstStyle/>
                    <a:p>
                      <a:r>
                        <a:rPr lang="fr-CH" altLang="de-DE" sz="1600" noProof="0" dirty="0" smtClean="0">
                          <a:solidFill>
                            <a:schemeClr val="tx1"/>
                          </a:solidFill>
                        </a:rPr>
                        <a:t>S’isole du troupeau pour mettre bas</a:t>
                      </a:r>
                    </a:p>
                  </a:txBody>
                  <a:tcPr/>
                </a:tc>
                <a:tc>
                  <a:txBody>
                    <a:bodyPr/>
                    <a:lstStyle/>
                    <a:p>
                      <a:r>
                        <a:rPr lang="fr-CH" altLang="de-DE" sz="1600" noProof="0" dirty="0" smtClean="0">
                          <a:solidFill>
                            <a:schemeClr val="tx1"/>
                          </a:solidFill>
                        </a:rPr>
                        <a:t>Box de vêlage</a:t>
                      </a:r>
                    </a:p>
                  </a:txBody>
                  <a:tcPr/>
                </a:tc>
              </a:tr>
              <a:tr h="370840">
                <a:tc>
                  <a:txBody>
                    <a:bodyPr/>
                    <a:lstStyle/>
                    <a:p>
                      <a:r>
                        <a:rPr lang="fr-CH" altLang="de-DE" sz="1600" noProof="0" dirty="0" smtClean="0">
                          <a:solidFill>
                            <a:schemeClr val="tx1"/>
                          </a:solidFill>
                        </a:rPr>
                        <a:t>Les veaux tètent leur mère jusqu’à l’âge d’environ 10 mois</a:t>
                      </a:r>
                    </a:p>
                  </a:txBody>
                  <a:tcPr/>
                </a:tc>
                <a:tc>
                  <a:txBody>
                    <a:bodyPr/>
                    <a:lstStyle/>
                    <a:p>
                      <a:r>
                        <a:rPr lang="fr-CH" altLang="de-DE" sz="1600" noProof="0" dirty="0" smtClean="0">
                          <a:solidFill>
                            <a:schemeClr val="tx1"/>
                          </a:solidFill>
                        </a:rPr>
                        <a:t>Élevage des veaux</a:t>
                      </a:r>
                      <a:r>
                        <a:rPr lang="fr-CH" altLang="de-DE" sz="1600" baseline="0" noProof="0" dirty="0" smtClean="0">
                          <a:solidFill>
                            <a:schemeClr val="tx1"/>
                          </a:solidFill>
                        </a:rPr>
                        <a:t> en contact avec leur mère (pas établi dans la pratique)</a:t>
                      </a:r>
                      <a:endParaRPr lang="fr-CH" altLang="de-DE" sz="1600" noProof="0" dirty="0" smtClean="0">
                        <a:solidFill>
                          <a:schemeClr val="tx1"/>
                        </a:solidFill>
                      </a:endParaRPr>
                    </a:p>
                  </a:txBody>
                  <a:tcPr/>
                </a:tc>
              </a:tr>
              <a:tr h="370840">
                <a:tc>
                  <a:txBody>
                    <a:bodyPr/>
                    <a:lstStyle/>
                    <a:p>
                      <a:r>
                        <a:rPr lang="fr-CH" altLang="de-DE" sz="1600" noProof="0" dirty="0" smtClean="0">
                          <a:solidFill>
                            <a:schemeClr val="tx1"/>
                          </a:solidFill>
                        </a:rPr>
                        <a:t>Bonne capacité d’adaptation aux </a:t>
                      </a:r>
                      <a:r>
                        <a:rPr lang="fr-CH" altLang="de-DE" sz="1600" noProof="0" dirty="0" err="1" smtClean="0">
                          <a:solidFill>
                            <a:schemeClr val="tx1"/>
                          </a:solidFill>
                        </a:rPr>
                        <a:t>condi-tions</a:t>
                      </a:r>
                      <a:r>
                        <a:rPr lang="fr-CH" altLang="de-DE" sz="1600" noProof="0" dirty="0" smtClean="0">
                          <a:solidFill>
                            <a:schemeClr val="tx1"/>
                          </a:solidFill>
                        </a:rPr>
                        <a:t> climatiques, zone de </a:t>
                      </a:r>
                      <a:r>
                        <a:rPr lang="fr-CH" altLang="de-DE" sz="1600" noProof="0" dirty="0" err="1" smtClean="0">
                          <a:solidFill>
                            <a:schemeClr val="tx1"/>
                          </a:solidFill>
                        </a:rPr>
                        <a:t>thermo-neutralité</a:t>
                      </a:r>
                      <a:r>
                        <a:rPr lang="fr-CH" altLang="de-DE" sz="1600" noProof="0" dirty="0" smtClean="0">
                          <a:solidFill>
                            <a:schemeClr val="tx1"/>
                          </a:solidFill>
                        </a:rPr>
                        <a:t> de 0 à 16 °C pour les vaches</a:t>
                      </a:r>
                    </a:p>
                  </a:txBody>
                  <a:tcPr/>
                </a:tc>
                <a:tc>
                  <a:txBody>
                    <a:bodyPr/>
                    <a:lstStyle/>
                    <a:p>
                      <a:r>
                        <a:rPr lang="fr-CH" altLang="de-DE" sz="1600" noProof="0" dirty="0" smtClean="0">
                          <a:solidFill>
                            <a:schemeClr val="tx1"/>
                          </a:solidFill>
                        </a:rPr>
                        <a:t>Chaleur plus stressante que le froid</a:t>
                      </a:r>
                    </a:p>
                    <a:p>
                      <a:r>
                        <a:rPr lang="fr-CH" altLang="de-DE" sz="1600" noProof="0" dirty="0" smtClean="0">
                          <a:solidFill>
                            <a:schemeClr val="tx1"/>
                          </a:solidFill>
                        </a:rPr>
                        <a:t>→ parcours, ombre dans les pâturages</a:t>
                      </a:r>
                    </a:p>
                  </a:txBody>
                  <a:tcPr/>
                </a:tc>
              </a:tr>
            </a:tbl>
          </a:graphicData>
        </a:graphic>
      </p:graphicFrame>
      <p:pic>
        <p:nvPicPr>
          <p:cNvPr id="6" name="Inhaltsplatzhalter 5"/>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1193419" y="3922744"/>
            <a:ext cx="2724912" cy="1810512"/>
          </a:xfrm>
        </p:spPr>
      </p:pic>
      <p:pic>
        <p:nvPicPr>
          <p:cNvPr id="9" name="Inhaltsplatzhalter 8"/>
          <p:cNvPicPr>
            <a:picLocks noGrp="1" noChangeAspect="1"/>
          </p:cNvPicPr>
          <p:nvPr>
            <p:ph sz="quarter" idx="25"/>
          </p:nvPr>
        </p:nvPicPr>
        <p:blipFill>
          <a:blip r:embed="rId3">
            <a:extLst>
              <a:ext uri="{28A0092B-C50C-407E-A947-70E740481C1C}">
                <a14:useLocalDpi xmlns:a14="http://schemas.microsoft.com/office/drawing/2010/main" val="0"/>
              </a:ext>
            </a:extLst>
          </a:blip>
          <a:stretch>
            <a:fillRect/>
          </a:stretch>
        </p:blipFill>
        <p:spPr>
          <a:xfrm>
            <a:off x="5179885" y="3916648"/>
            <a:ext cx="2737104" cy="1816608"/>
          </a:xfrm>
        </p:spPr>
      </p:pic>
    </p:spTree>
    <p:extLst>
      <p:ext uri="{BB962C8B-B14F-4D97-AF65-F5344CB8AC3E}">
        <p14:creationId xmlns:p14="http://schemas.microsoft.com/office/powerpoint/2010/main" val="326456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Production animale – Généralités</a:t>
            </a:r>
            <a:endParaRPr lang="fr-CH" dirty="0"/>
          </a:p>
        </p:txBody>
      </p:sp>
      <p:sp>
        <p:nvSpPr>
          <p:cNvPr id="3" name="Inhaltsplatzhalter 2"/>
          <p:cNvSpPr>
            <a:spLocks noGrp="1"/>
          </p:cNvSpPr>
          <p:nvPr>
            <p:ph idx="12"/>
          </p:nvPr>
        </p:nvSpPr>
        <p:spPr/>
        <p:txBody>
          <a:bodyPr>
            <a:normAutofit/>
          </a:bodyPr>
          <a:lstStyle/>
          <a:p>
            <a:r>
              <a:rPr lang="fr-CH" dirty="0" smtClean="0"/>
              <a:t>Importance de la production animale en agriculture bio</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spc="20" dirty="0" smtClean="0"/>
              <a:t>Les animaux sont importants pour fermer les cycles des éléments nutritifs</a:t>
            </a:r>
          </a:p>
          <a:p>
            <a:pPr lvl="1"/>
            <a:r>
              <a:rPr lang="fr-CH" dirty="0" smtClean="0"/>
              <a:t>Renoncement aux engrais chimiques et de synthèse</a:t>
            </a:r>
          </a:p>
          <a:p>
            <a:pPr lvl="1"/>
            <a:r>
              <a:rPr lang="fr-CH" dirty="0" smtClean="0"/>
              <a:t>Les engrais organiques issus de la production animale sont très précieux</a:t>
            </a:r>
          </a:p>
          <a:p>
            <a:pPr lvl="1"/>
            <a:r>
              <a:rPr lang="fr-CH" dirty="0" smtClean="0"/>
              <a:t>Utilisation des prairies</a:t>
            </a:r>
          </a:p>
          <a:p>
            <a:pPr lvl="1"/>
            <a:endParaRPr lang="fr-CH" dirty="0" smtClean="0"/>
          </a:p>
          <a:p>
            <a:r>
              <a:rPr lang="fr-CH" dirty="0" smtClean="0"/>
              <a:t>Base fourragère des animaux</a:t>
            </a:r>
          </a:p>
          <a:p>
            <a:pPr lvl="1"/>
            <a:r>
              <a:rPr lang="fr-CH" dirty="0" smtClean="0"/>
              <a:t>Idéalement : fourrages de la ferme (herbages)</a:t>
            </a:r>
          </a:p>
          <a:p>
            <a:pPr lvl="1"/>
            <a:r>
              <a:rPr lang="fr-CH" dirty="0" smtClean="0"/>
              <a:t>Surtout pour l’alimentation des ruminants</a:t>
            </a:r>
          </a:p>
          <a:p>
            <a:pPr lvl="1"/>
            <a:endParaRPr lang="fr-CH" dirty="0" smtClean="0"/>
          </a:p>
          <a:p>
            <a:r>
              <a:rPr lang="fr-CH" dirty="0" smtClean="0"/>
              <a:t>Augmentation de la demande de viande bio et d’œufs bio :</a:t>
            </a:r>
            <a:br>
              <a:rPr lang="fr-CH" dirty="0" smtClean="0"/>
            </a:br>
            <a:r>
              <a:rPr lang="fr-CH" dirty="0" smtClean="0"/>
              <a:t>La production animale peut être très lucrative pour les agriculteurs bio</a:t>
            </a:r>
          </a:p>
          <a:p>
            <a:endParaRPr lang="fr-CH" dirty="0" smtClean="0"/>
          </a:p>
          <a:p>
            <a:r>
              <a:rPr lang="fr-CH" dirty="0" smtClean="0"/>
              <a:t>Informations détaillées sur les exigences</a:t>
            </a:r>
          </a:p>
          <a:p>
            <a:pPr lvl="1"/>
            <a:r>
              <a:rPr lang="fr-CH" dirty="0" smtClean="0"/>
              <a:t>Chapitre 5 de cette collection de transparents</a:t>
            </a:r>
          </a:p>
          <a:p>
            <a:pPr lvl="1"/>
            <a:r>
              <a:rPr lang="fr-CH" dirty="0" smtClean="0"/>
              <a:t>Cahier des charges de Bio Suisse</a:t>
            </a:r>
            <a:endParaRPr lang="fr-CH" dirty="0"/>
          </a:p>
        </p:txBody>
      </p:sp>
      <p:sp>
        <p:nvSpPr>
          <p:cNvPr id="6" name="Fußzeilenplatzhalter 5"/>
          <p:cNvSpPr>
            <a:spLocks noGrp="1"/>
          </p:cNvSpPr>
          <p:nvPr>
            <p:ph type="ftr" sz="quarter" idx="18"/>
          </p:nvPr>
        </p:nvSpPr>
        <p:spPr/>
        <p:txBody>
          <a:bodyPr/>
          <a:lstStyle/>
          <a:p>
            <a:r>
              <a:rPr lang="fr-CH" dirty="0" smtClean="0">
                <a:solidFill>
                  <a:schemeClr val="tx1">
                    <a:lumMod val="50000"/>
                    <a:lumOff val="50000"/>
                  </a:schemeClr>
                </a:solidFill>
              </a:rPr>
              <a:t>© </a:t>
            </a:r>
            <a:r>
              <a:rPr lang="fr-CH" altLang="de-DE" dirty="0" smtClean="0"/>
              <a:t>2016 </a:t>
            </a:r>
            <a:r>
              <a:rPr lang="fr-CH" dirty="0" smtClean="0">
                <a:solidFill>
                  <a:schemeClr val="tx1">
                    <a:lumMod val="50000"/>
                    <a:lumOff val="50000"/>
                  </a:schemeClr>
                </a:solidFill>
              </a:rPr>
              <a:t>FiBL, Bio Suisse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Collection de transparents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sym typeface="Wingdings 2" panose="05020102010507070707" pitchFamily="18" charset="2"/>
              </a:rPr>
              <a:t>8</a:t>
            </a:r>
            <a:r>
              <a:rPr lang="fr-CH" altLang="de-DE" dirty="0" smtClean="0"/>
              <a:t>) Production animale   </a:t>
            </a:r>
            <a:r>
              <a:rPr lang="fr-CH" altLang="de-DE" sz="1050" dirty="0" smtClean="0">
                <a:solidFill>
                  <a:srgbClr val="008C7F"/>
                </a:solidFill>
                <a:latin typeface="Arial Black" panose="020B0A04020102020204" pitchFamily="34" charset="0"/>
                <a:sym typeface="Wingdings 2" panose="05020102010507070707" pitchFamily="18" charset="2"/>
              </a:rPr>
              <a:t>•</a:t>
            </a:r>
            <a:r>
              <a:rPr lang="fr-CH" altLang="de-DE" dirty="0" smtClean="0">
                <a:solidFill>
                  <a:srgbClr val="008C7F"/>
                </a:solidFill>
                <a:sym typeface="Wingdings 2" panose="05020102010507070707" pitchFamily="18" charset="2"/>
              </a:rPr>
              <a:t>  </a:t>
            </a:r>
            <a:r>
              <a:rPr lang="fr-CH" altLang="de-DE" dirty="0" smtClean="0"/>
              <a:t> Transparent 8.</a:t>
            </a:r>
            <a:fld id="{575D1617-7AF4-4382-BA05-712756A4C3F1}" type="slidenum">
              <a:rPr lang="fr-CH" altLang="de-DE" smtClean="0"/>
              <a:pPr/>
              <a:t>2</a:t>
            </a:fld>
            <a:endParaRPr lang="fr-CH" altLang="de-DE" dirty="0" smtClean="0"/>
          </a:p>
        </p:txBody>
      </p:sp>
    </p:spTree>
    <p:extLst>
      <p:ext uri="{BB962C8B-B14F-4D97-AF65-F5344CB8AC3E}">
        <p14:creationId xmlns:p14="http://schemas.microsoft.com/office/powerpoint/2010/main" val="779460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Conditions d’élevage</a:t>
            </a:r>
            <a:endParaRPr lang="fr-CH" dirty="0"/>
          </a:p>
        </p:txBody>
      </p:sp>
      <p:sp>
        <p:nvSpPr>
          <p:cNvPr id="3" name="Inhaltsplatzhalter 2"/>
          <p:cNvSpPr>
            <a:spLocks noGrp="1"/>
          </p:cNvSpPr>
          <p:nvPr>
            <p:ph idx="12"/>
          </p:nvPr>
        </p:nvSpPr>
        <p:spPr/>
        <p:txBody>
          <a:bodyPr/>
          <a:lstStyle/>
          <a:p>
            <a:r>
              <a:rPr lang="fr-CH" dirty="0" smtClean="0"/>
              <a:t>Instructions pour la traite</a:t>
            </a:r>
            <a:endParaRPr lang="fr-CH" dirty="0"/>
          </a:p>
        </p:txBody>
      </p:sp>
      <p:sp>
        <p:nvSpPr>
          <p:cNvPr id="4" name="Inhaltsplatzhalter 3"/>
          <p:cNvSpPr>
            <a:spLocks noGrp="1"/>
          </p:cNvSpPr>
          <p:nvPr>
            <p:ph idx="14"/>
          </p:nvPr>
        </p:nvSpPr>
        <p:spPr>
          <a:xfrm>
            <a:off x="628650" y="6093296"/>
            <a:ext cx="6535638" cy="288032"/>
          </a:xfrm>
        </p:spPr>
        <p:txBody>
          <a:bodyPr/>
          <a:lstStyle/>
          <a:p>
            <a:r>
              <a:rPr lang="de-CH" dirty="0" smtClean="0"/>
              <a:t>Source : </a:t>
            </a:r>
            <a:r>
              <a:rPr lang="de-CH" dirty="0"/>
              <a:t>MIBD, ALP, FiBL, SMP, FAT, RGD, GST, SAV, </a:t>
            </a:r>
            <a:r>
              <a:rPr lang="de-CH" dirty="0" smtClean="0"/>
              <a:t>2004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29</a:t>
            </a:fld>
            <a:endParaRPr lang="fr-CH" altLang="de-DE" dirty="0"/>
          </a:p>
        </p:txBody>
      </p:sp>
      <p:pic>
        <p:nvPicPr>
          <p:cNvPr id="9" name="Espace réservé du contenu 8"/>
          <p:cNvPicPr>
            <a:picLocks noGrp="1" noChangeAspect="1"/>
          </p:cNvPicPr>
          <p:nvPr>
            <p:ph sz="quarter" idx="17"/>
          </p:nvPr>
        </p:nvPicPr>
        <p:blipFill>
          <a:blip r:embed="rId2"/>
          <a:stretch>
            <a:fillRect/>
          </a:stretch>
        </p:blipFill>
        <p:spPr>
          <a:xfrm>
            <a:off x="757727" y="1609773"/>
            <a:ext cx="6277484" cy="4427538"/>
          </a:xfrm>
          <a:prstGeom prst="rect">
            <a:avLst/>
          </a:prstGeom>
          <a:ln>
            <a:solidFill>
              <a:schemeClr val="tx1"/>
            </a:solidFill>
          </a:ln>
        </p:spPr>
      </p:pic>
    </p:spTree>
    <p:extLst>
      <p:ext uri="{BB962C8B-B14F-4D97-AF65-F5344CB8AC3E}">
        <p14:creationId xmlns:p14="http://schemas.microsoft.com/office/powerpoint/2010/main" val="23500001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Conditions d’élevage</a:t>
            </a:r>
            <a:endParaRPr lang="de-CH" dirty="0"/>
          </a:p>
        </p:txBody>
      </p:sp>
      <p:sp>
        <p:nvSpPr>
          <p:cNvPr id="3" name="Inhaltsplatzhalter 2"/>
          <p:cNvSpPr>
            <a:spLocks noGrp="1"/>
          </p:cNvSpPr>
          <p:nvPr>
            <p:ph idx="12"/>
          </p:nvPr>
        </p:nvSpPr>
        <p:spPr/>
        <p:txBody>
          <a:bodyPr/>
          <a:lstStyle/>
          <a:p>
            <a:r>
              <a:rPr lang="fr-CH" dirty="0" smtClean="0"/>
              <a:t>Cornes – Oui ou non</a:t>
            </a:r>
          </a:p>
          <a:p>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30</a:t>
            </a:fld>
            <a:endParaRPr lang="fr-CH" altLang="de-DE" dirty="0"/>
          </a:p>
        </p:txBody>
      </p:sp>
      <p:sp>
        <p:nvSpPr>
          <p:cNvPr id="8" name="Inhaltsplatzhalter 4"/>
          <p:cNvSpPr txBox="1">
            <a:spLocks/>
          </p:cNvSpPr>
          <p:nvPr/>
        </p:nvSpPr>
        <p:spPr bwMode="auto">
          <a:xfrm>
            <a:off x="3199248" y="1679045"/>
            <a:ext cx="2631470" cy="6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Système de production</a:t>
            </a:r>
            <a:endParaRPr lang="fr-CH" sz="1800" dirty="0"/>
          </a:p>
        </p:txBody>
      </p:sp>
      <p:sp>
        <p:nvSpPr>
          <p:cNvPr id="9" name="Inhaltsplatzhalter 10"/>
          <p:cNvSpPr txBox="1">
            <a:spLocks/>
          </p:cNvSpPr>
          <p:nvPr/>
        </p:nvSpPr>
        <p:spPr>
          <a:xfrm>
            <a:off x="605204" y="3378316"/>
            <a:ext cx="1734548" cy="554740"/>
          </a:xfrm>
          <a:prstGeom prst="rect">
            <a:avLst/>
          </a:prstGeom>
        </p:spPr>
        <p:txBody>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CH" sz="1800" dirty="0"/>
          </a:p>
        </p:txBody>
      </p:sp>
      <p:sp>
        <p:nvSpPr>
          <p:cNvPr id="10" name="Inhaltsplatzhalter 7"/>
          <p:cNvSpPr txBox="1">
            <a:spLocks/>
          </p:cNvSpPr>
          <p:nvPr/>
        </p:nvSpPr>
        <p:spPr>
          <a:xfrm>
            <a:off x="3275856" y="5167697"/>
            <a:ext cx="2304256" cy="607698"/>
          </a:xfrm>
          <a:prstGeom prst="rect">
            <a:avLst/>
          </a:prstGeom>
        </p:spPr>
        <p:txBody>
          <a:bodyPr anchor="b"/>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Travail, sécurité</a:t>
            </a:r>
            <a:endParaRPr lang="fr-CH" sz="1800" dirty="0"/>
          </a:p>
        </p:txBody>
      </p:sp>
      <p:sp>
        <p:nvSpPr>
          <p:cNvPr id="12" name="Inhaltsplatzhalter 4"/>
          <p:cNvSpPr txBox="1">
            <a:spLocks/>
          </p:cNvSpPr>
          <p:nvPr/>
        </p:nvSpPr>
        <p:spPr bwMode="auto">
          <a:xfrm>
            <a:off x="757604" y="4171256"/>
            <a:ext cx="1950572" cy="6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Protection </a:t>
            </a:r>
            <a:br>
              <a:rPr lang="fr-CH" sz="1800" dirty="0" smtClean="0"/>
            </a:br>
            <a:r>
              <a:rPr lang="fr-CH" sz="1800" dirty="0" smtClean="0"/>
              <a:t>des animaux, éthique</a:t>
            </a:r>
            <a:endParaRPr lang="fr-CH" sz="1800" dirty="0"/>
          </a:p>
        </p:txBody>
      </p:sp>
      <p:sp>
        <p:nvSpPr>
          <p:cNvPr id="13" name="Inhaltsplatzhalter 4"/>
          <p:cNvSpPr txBox="1">
            <a:spLocks/>
          </p:cNvSpPr>
          <p:nvPr/>
        </p:nvSpPr>
        <p:spPr bwMode="auto">
          <a:xfrm>
            <a:off x="751924" y="2514386"/>
            <a:ext cx="1950572" cy="6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Préférences personnelles</a:t>
            </a:r>
            <a:endParaRPr lang="fr-CH" sz="1800" dirty="0"/>
          </a:p>
        </p:txBody>
      </p:sp>
      <p:sp>
        <p:nvSpPr>
          <p:cNvPr id="14" name="Inhaltsplatzhalter 4"/>
          <p:cNvSpPr txBox="1">
            <a:spLocks/>
          </p:cNvSpPr>
          <p:nvPr/>
        </p:nvSpPr>
        <p:spPr bwMode="auto">
          <a:xfrm>
            <a:off x="6577306" y="2608005"/>
            <a:ext cx="1950572" cy="6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Conception stabulation</a:t>
            </a:r>
            <a:endParaRPr lang="fr-CH" sz="1800" dirty="0"/>
          </a:p>
        </p:txBody>
      </p:sp>
      <p:sp>
        <p:nvSpPr>
          <p:cNvPr id="15" name="Inhaltsplatzhalter 4"/>
          <p:cNvSpPr txBox="1">
            <a:spLocks/>
          </p:cNvSpPr>
          <p:nvPr/>
        </p:nvSpPr>
        <p:spPr bwMode="auto">
          <a:xfrm>
            <a:off x="6565874" y="4171256"/>
            <a:ext cx="1950572" cy="69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685800" rtl="0" eaLnBrk="1" fontAlgn="base" hangingPunct="1">
              <a:lnSpc>
                <a:spcPct val="90000"/>
              </a:lnSpc>
              <a:spcBef>
                <a:spcPts val="750"/>
              </a:spcBef>
              <a:spcAft>
                <a:spcPct val="0"/>
              </a:spcAft>
              <a:buFont typeface="Arial" panose="020B0604020202020204" pitchFamily="34" charset="0"/>
              <a:defRPr kern="1200" spc="40">
                <a:solidFill>
                  <a:schemeClr val="tx1"/>
                </a:solidFill>
                <a:latin typeface="+mn-lt"/>
                <a:ea typeface="+mn-ea"/>
                <a:cs typeface="+mn-cs"/>
              </a:defRPr>
            </a:lvl1pPr>
            <a:lvl2pPr marL="628650" indent="-285750" algn="l" defTabSz="685800" rtl="0" eaLnBrk="1" fontAlgn="base" hangingPunct="1">
              <a:lnSpc>
                <a:spcPct val="100000"/>
              </a:lnSpc>
              <a:spcBef>
                <a:spcPts val="375"/>
              </a:spcBef>
              <a:spcAft>
                <a:spcPct val="0"/>
              </a:spcAft>
              <a:buClr>
                <a:srgbClr val="39977A"/>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fr-CH" sz="1800" dirty="0" smtClean="0"/>
              <a:t>Marché du bétail</a:t>
            </a:r>
            <a:endParaRPr lang="fr-CH" sz="1800" dirty="0"/>
          </a:p>
        </p:txBody>
      </p:sp>
      <p:pic>
        <p:nvPicPr>
          <p:cNvPr id="11" name="Inhaltsplatzhalter 10"/>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3182112" y="2465610"/>
            <a:ext cx="2779776" cy="2639568"/>
          </a:xfrm>
        </p:spPr>
      </p:pic>
    </p:spTree>
    <p:extLst>
      <p:ext uri="{BB962C8B-B14F-4D97-AF65-F5344CB8AC3E}">
        <p14:creationId xmlns:p14="http://schemas.microsoft.com/office/powerpoint/2010/main" val="25458509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Conditions d’élevage</a:t>
            </a:r>
            <a:endParaRPr lang="de-CH" dirty="0"/>
          </a:p>
        </p:txBody>
      </p:sp>
      <p:sp>
        <p:nvSpPr>
          <p:cNvPr id="3" name="Inhaltsplatzhalter 2"/>
          <p:cNvSpPr>
            <a:spLocks noGrp="1"/>
          </p:cNvSpPr>
          <p:nvPr>
            <p:ph idx="12"/>
          </p:nvPr>
        </p:nvSpPr>
        <p:spPr/>
        <p:txBody>
          <a:bodyPr/>
          <a:lstStyle/>
          <a:p>
            <a:r>
              <a:rPr lang="fr-CH" dirty="0" smtClean="0"/>
              <a:t>Vaches à cornes en stabulation libre</a:t>
            </a:r>
            <a:endParaRPr lang="fr-CH" dirty="0"/>
          </a:p>
        </p:txBody>
      </p:sp>
      <p:sp>
        <p:nvSpPr>
          <p:cNvPr id="7" name="Inhaltsplatzhalter 6"/>
          <p:cNvSpPr>
            <a:spLocks noGrp="1"/>
          </p:cNvSpPr>
          <p:nvPr>
            <p:ph idx="14"/>
          </p:nvPr>
        </p:nvSpPr>
        <p:spPr/>
        <p:txBody>
          <a:bodyPr/>
          <a:lstStyle/>
          <a:p>
            <a:endParaRPr lang="de-CH" dirty="0"/>
          </a:p>
        </p:txBody>
      </p:sp>
      <p:sp>
        <p:nvSpPr>
          <p:cNvPr id="8" name="Inhaltsplatzhalter 7"/>
          <p:cNvSpPr>
            <a:spLocks noGrp="1"/>
          </p:cNvSpPr>
          <p:nvPr>
            <p:ph sz="quarter" idx="17"/>
          </p:nvPr>
        </p:nvSpPr>
        <p:spPr/>
        <p:txBody>
          <a:bodyPr/>
          <a:lstStyle/>
          <a:p>
            <a:r>
              <a:rPr lang="fr-CH" dirty="0" smtClean="0"/>
              <a:t>Il est </a:t>
            </a:r>
            <a:r>
              <a:rPr lang="fr-CH" dirty="0"/>
              <a:t>possible </a:t>
            </a:r>
            <a:r>
              <a:rPr lang="fr-CH" dirty="0" smtClean="0"/>
              <a:t>d’avoir des vaches à cornes en stabulation libre à condition que les agencements tiennent particulièrement bien compte des comportements spécifiques de l’espèce bovine</a:t>
            </a:r>
          </a:p>
          <a:p>
            <a:endParaRPr lang="fr-CH" dirty="0" smtClean="0"/>
          </a:p>
          <a:p>
            <a:pPr lvl="1"/>
            <a:r>
              <a:rPr lang="fr-CH" dirty="0" smtClean="0"/>
              <a:t>Surface totale plus généreuse que la norme</a:t>
            </a:r>
          </a:p>
          <a:p>
            <a:pPr lvl="1"/>
            <a:r>
              <a:rPr lang="fr-CH" dirty="0" smtClean="0"/>
              <a:t>Couloirs plus larges</a:t>
            </a:r>
          </a:p>
          <a:p>
            <a:pPr lvl="1"/>
            <a:r>
              <a:rPr lang="fr-CH" dirty="0" smtClean="0"/>
              <a:t>Cornadis adapté aux cornes</a:t>
            </a:r>
          </a:p>
          <a:p>
            <a:pPr lvl="1"/>
            <a:r>
              <a:rPr lang="fr-CH" dirty="0" smtClean="0"/>
              <a:t>Logettes avec possibilité de sortir à l’avant</a:t>
            </a:r>
          </a:p>
          <a:p>
            <a:pPr lvl="1"/>
            <a:r>
              <a:rPr lang="fr-CH" dirty="0" smtClean="0"/>
              <a:t>Salle de traite avec places individuelles</a:t>
            </a:r>
          </a:p>
          <a:p>
            <a:pPr lvl="1"/>
            <a:endParaRPr lang="fr-CH" dirty="0" smtClean="0"/>
          </a:p>
          <a:p>
            <a:r>
              <a:rPr lang="fr-CH" dirty="0"/>
              <a:t>Voir la </a:t>
            </a:r>
            <a:r>
              <a:rPr lang="fr-CH" dirty="0" smtClean="0"/>
              <a:t>fiche </a:t>
            </a:r>
            <a:r>
              <a:rPr lang="fr-CH" dirty="0"/>
              <a:t>technique «Laufställe für horntragende </a:t>
            </a:r>
            <a:r>
              <a:rPr lang="fr-CH" dirty="0" err="1"/>
              <a:t>Kühe</a:t>
            </a:r>
            <a:r>
              <a:rPr lang="fr-CH" dirty="0"/>
              <a:t>» </a:t>
            </a:r>
            <a:r>
              <a:rPr lang="fr-CH" dirty="0" smtClean="0"/>
              <a:t>(boutique en ligne du </a:t>
            </a:r>
            <a:r>
              <a:rPr lang="fr-CH" dirty="0"/>
              <a:t>FiBL, pour l’instant seulement en allemand</a:t>
            </a:r>
            <a:r>
              <a:rPr lang="fr-CH" dirty="0" smtClean="0"/>
              <a:t>) ainsi que les articles publiés sur le sujet sur www.bioactualites.ch</a:t>
            </a:r>
          </a:p>
          <a:p>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31</a:t>
            </a:fld>
            <a:endParaRPr lang="fr-CH" altLang="de-DE" dirty="0"/>
          </a:p>
        </p:txBody>
      </p:sp>
      <p:pic>
        <p:nvPicPr>
          <p:cNvPr id="5" name="Inhaltsplatzhalter 4"/>
          <p:cNvPicPr>
            <a:picLocks noGrp="1" noChangeAspect="1"/>
          </p:cNvPicPr>
          <p:nvPr>
            <p:ph sz="quarter" idx="21"/>
          </p:nvPr>
        </p:nvPicPr>
        <p:blipFill>
          <a:blip r:embed="rId2" cstate="screen">
            <a:extLst>
              <a:ext uri="{28A0092B-C50C-407E-A947-70E740481C1C}">
                <a14:useLocalDpi xmlns:a14="http://schemas.microsoft.com/office/drawing/2010/main" val="0"/>
              </a:ext>
            </a:extLst>
          </a:blip>
          <a:stretch>
            <a:fillRect/>
          </a:stretch>
        </p:blipFill>
        <p:spPr>
          <a:xfrm>
            <a:off x="6156325" y="2091623"/>
            <a:ext cx="2359025" cy="3360554"/>
          </a:xfrm>
        </p:spPr>
      </p:pic>
    </p:spTree>
    <p:extLst>
      <p:ext uri="{BB962C8B-B14F-4D97-AF65-F5344CB8AC3E}">
        <p14:creationId xmlns:p14="http://schemas.microsoft.com/office/powerpoint/2010/main" val="1850308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Alimentation</a:t>
            </a:r>
            <a:endParaRPr lang="fr-CH" dirty="0"/>
          </a:p>
        </p:txBody>
      </p:sp>
      <p:sp>
        <p:nvSpPr>
          <p:cNvPr id="3" name="Inhaltsplatzhalter 2"/>
          <p:cNvSpPr>
            <a:spLocks noGrp="1"/>
          </p:cNvSpPr>
          <p:nvPr>
            <p:ph idx="12"/>
          </p:nvPr>
        </p:nvSpPr>
        <p:spPr/>
        <p:txBody>
          <a:bodyPr>
            <a:normAutofit/>
          </a:bodyPr>
          <a:lstStyle/>
          <a:p>
            <a:r>
              <a:rPr lang="fr-CH" dirty="0" smtClean="0"/>
              <a:t>Tenir compte des besoins spécifiques des ruminants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Buts de l’affouragement bio des vaches laitières et des bovins à viande</a:t>
            </a:r>
          </a:p>
          <a:p>
            <a:pPr lvl="1"/>
            <a:r>
              <a:rPr lang="fr-CH" dirty="0" smtClean="0"/>
              <a:t>Base fourragère de la ferme</a:t>
            </a:r>
          </a:p>
          <a:p>
            <a:pPr lvl="1"/>
            <a:r>
              <a:rPr lang="fr-CH" dirty="0" smtClean="0"/>
              <a:t>Alimentation conforme aux besoins de l’espèce</a:t>
            </a:r>
          </a:p>
          <a:p>
            <a:pPr lvl="1"/>
            <a:r>
              <a:rPr lang="fr-CH" dirty="0" smtClean="0"/>
              <a:t>Alimentation en fonction des performances</a:t>
            </a:r>
          </a:p>
          <a:p>
            <a:pPr lvl="1"/>
            <a:endParaRPr lang="fr-CH" dirty="0" smtClean="0"/>
          </a:p>
          <a:p>
            <a:r>
              <a:rPr lang="fr-CH" dirty="0" smtClean="0"/>
              <a:t>Directives de Bio Suisse</a:t>
            </a:r>
          </a:p>
          <a:p>
            <a:pPr lvl="1"/>
            <a:r>
              <a:rPr lang="fr-CH" dirty="0" smtClean="0"/>
              <a:t>Alimentation 100 % bio (dont 90 % en qualité Bourgeon)</a:t>
            </a:r>
          </a:p>
          <a:p>
            <a:pPr lvl="1"/>
            <a:r>
              <a:rPr lang="fr-CH" dirty="0" smtClean="0"/>
              <a:t>Maximum 10 % de concentrés selon l’idée «Feed no Food» </a:t>
            </a:r>
          </a:p>
          <a:p>
            <a:pPr lvl="1"/>
            <a:r>
              <a:rPr lang="fr-CH" dirty="0" smtClean="0"/>
              <a:t>Concentrés uniquement de provenance européenne à partir de 2019 </a:t>
            </a:r>
            <a:br>
              <a:rPr lang="fr-CH" dirty="0" smtClean="0"/>
            </a:br>
            <a:r>
              <a:rPr lang="fr-CH" dirty="0" smtClean="0"/>
              <a:t>(concerne surtout le soja)</a:t>
            </a:r>
          </a:p>
          <a:p>
            <a:pPr lvl="1"/>
            <a:endParaRPr lang="fr-CH" dirty="0" smtClean="0"/>
          </a:p>
          <a:p>
            <a:r>
              <a:rPr lang="fr-CH" dirty="0" smtClean="0"/>
              <a:t>Contexte</a:t>
            </a:r>
          </a:p>
          <a:p>
            <a:pPr lvl="1"/>
            <a:r>
              <a:rPr lang="fr-CH" dirty="0" smtClean="0"/>
              <a:t>Alimentation qui </a:t>
            </a:r>
            <a:r>
              <a:rPr lang="fr-CH" dirty="0"/>
              <a:t>tienne compte des besoins spécifiques des </a:t>
            </a:r>
            <a:r>
              <a:rPr lang="fr-CH" dirty="0" smtClean="0"/>
              <a:t>ruminants</a:t>
            </a:r>
          </a:p>
          <a:p>
            <a:pPr lvl="1"/>
            <a:r>
              <a:rPr lang="fr-CH" dirty="0" smtClean="0"/>
              <a:t>Conditions équitables pour les producteurs du Sud et du Nord</a:t>
            </a:r>
          </a:p>
          <a:p>
            <a:pPr lvl="1"/>
            <a:r>
              <a:rPr lang="fr-CH" dirty="0" smtClean="0"/>
              <a:t>Préserver le climat</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32</a:t>
            </a:fld>
            <a:endParaRPr lang="fr-CH" altLang="de-DE" dirty="0"/>
          </a:p>
        </p:txBody>
      </p:sp>
    </p:spTree>
    <p:extLst>
      <p:ext uri="{BB962C8B-B14F-4D97-AF65-F5344CB8AC3E}">
        <p14:creationId xmlns:p14="http://schemas.microsoft.com/office/powerpoint/2010/main" val="18286036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smtClean="0"/>
              <a:t>Les fourrages grossiers sont essentiels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altLang="de-DE" dirty="0" smtClean="0"/>
              <a:t>Affourager le plus possible de fourrages grossiers est essentiel </a:t>
            </a:r>
            <a:br>
              <a:rPr lang="fr-CH" altLang="de-DE" dirty="0" smtClean="0"/>
            </a:br>
            <a:r>
              <a:rPr lang="fr-CH" altLang="de-DE" dirty="0" smtClean="0"/>
              <a:t>pour le métabolisme et la bonne santé des ruminants</a:t>
            </a:r>
          </a:p>
          <a:p>
            <a:endParaRPr lang="fr-CH" altLang="de-DE" dirty="0" smtClean="0"/>
          </a:p>
          <a:p>
            <a:r>
              <a:rPr lang="fr-CH" altLang="de-DE" dirty="0" smtClean="0"/>
              <a:t>Définition des fourrages grossiers (Cahier des charges de Bio Suisse) :</a:t>
            </a:r>
          </a:p>
          <a:p>
            <a:pPr lvl="1"/>
            <a:r>
              <a:rPr lang="fr-CH" dirty="0" smtClean="0"/>
              <a:t>Paille </a:t>
            </a:r>
            <a:r>
              <a:rPr lang="fr-CH" dirty="0"/>
              <a:t>et litière </a:t>
            </a:r>
            <a:r>
              <a:rPr lang="fr-CH" dirty="0" smtClean="0"/>
              <a:t>affouragées ;</a:t>
            </a:r>
            <a:endParaRPr lang="fr-CH" dirty="0"/>
          </a:p>
          <a:p>
            <a:pPr lvl="1"/>
            <a:r>
              <a:rPr lang="fr-CH" dirty="0" smtClean="0"/>
              <a:t>Fourrages </a:t>
            </a:r>
            <a:r>
              <a:rPr lang="fr-CH" dirty="0"/>
              <a:t>des prairies permanentes et temporaires, frais, ensilés ou séchés </a:t>
            </a:r>
            <a:r>
              <a:rPr lang="fr-CH" dirty="0" smtClean="0"/>
              <a:t>;</a:t>
            </a:r>
            <a:endParaRPr lang="fr-CH" dirty="0"/>
          </a:p>
          <a:p>
            <a:pPr lvl="1"/>
            <a:r>
              <a:rPr lang="fr-CH" dirty="0" smtClean="0"/>
              <a:t>Grandes </a:t>
            </a:r>
            <a:r>
              <a:rPr lang="fr-CH" dirty="0"/>
              <a:t>cultures dont on récolte la plante </a:t>
            </a:r>
            <a:r>
              <a:rPr lang="fr-CH" dirty="0" smtClean="0"/>
              <a:t>entière : </a:t>
            </a:r>
            <a:r>
              <a:rPr lang="fr-CH" dirty="0"/>
              <a:t>fraîches, ensilées ou séchées </a:t>
            </a:r>
            <a:r>
              <a:rPr lang="fr-CH" dirty="0" smtClean="0"/>
              <a:t>(p. ex. le </a:t>
            </a:r>
            <a:r>
              <a:rPr lang="fr-CH" dirty="0"/>
              <a:t>maïs plante </a:t>
            </a:r>
            <a:r>
              <a:rPr lang="fr-CH" dirty="0" smtClean="0"/>
              <a:t>entière) ;</a:t>
            </a:r>
            <a:endParaRPr lang="fr-CH" dirty="0"/>
          </a:p>
          <a:p>
            <a:pPr lvl="1"/>
            <a:r>
              <a:rPr lang="fr-CH" dirty="0" smtClean="0"/>
              <a:t>Pulpe </a:t>
            </a:r>
            <a:r>
              <a:rPr lang="fr-CH" dirty="0"/>
              <a:t>de betterave </a:t>
            </a:r>
            <a:r>
              <a:rPr lang="fr-CH" dirty="0" smtClean="0"/>
              <a:t>sucrière et betteraves </a:t>
            </a:r>
            <a:r>
              <a:rPr lang="fr-CH" dirty="0"/>
              <a:t>fourragères non </a:t>
            </a:r>
            <a:r>
              <a:rPr lang="fr-CH" dirty="0" smtClean="0"/>
              <a:t>transformées ;</a:t>
            </a:r>
            <a:endParaRPr lang="fr-CH" dirty="0"/>
          </a:p>
          <a:p>
            <a:pPr lvl="1"/>
            <a:r>
              <a:rPr lang="fr-CH" dirty="0" smtClean="0"/>
              <a:t>Pommes </a:t>
            </a:r>
            <a:r>
              <a:rPr lang="fr-CH" dirty="0"/>
              <a:t>de terre non </a:t>
            </a:r>
            <a:r>
              <a:rPr lang="fr-CH" dirty="0" smtClean="0"/>
              <a:t>transformées ;</a:t>
            </a:r>
            <a:endParaRPr lang="fr-CH" dirty="0"/>
          </a:p>
          <a:p>
            <a:pPr lvl="1"/>
            <a:r>
              <a:rPr lang="fr-CH" dirty="0" smtClean="0"/>
              <a:t>Déchets </a:t>
            </a:r>
            <a:r>
              <a:rPr lang="fr-CH" dirty="0"/>
              <a:t>provenant de la transformation des fruits et des légumes </a:t>
            </a:r>
            <a:r>
              <a:rPr lang="fr-CH" dirty="0" smtClean="0"/>
              <a:t/>
            </a:r>
            <a:br>
              <a:rPr lang="fr-CH" dirty="0" smtClean="0"/>
            </a:br>
            <a:r>
              <a:rPr lang="fr-CH" dirty="0" smtClean="0"/>
              <a:t>(</a:t>
            </a:r>
            <a:r>
              <a:rPr lang="fr-CH" dirty="0"/>
              <a:t>pommes, raisins, carottes, </a:t>
            </a:r>
            <a:r>
              <a:rPr lang="fr-CH" dirty="0" smtClean="0"/>
              <a:t>betteraves rouges</a:t>
            </a:r>
            <a:r>
              <a:rPr lang="fr-CH" dirty="0"/>
              <a:t>, </a:t>
            </a:r>
            <a:r>
              <a:rPr lang="fr-CH" dirty="0" smtClean="0"/>
              <a:t>etc.) ;</a:t>
            </a:r>
            <a:endParaRPr lang="fr-CH" dirty="0"/>
          </a:p>
          <a:p>
            <a:pPr lvl="1"/>
            <a:r>
              <a:rPr lang="fr-CH" dirty="0" smtClean="0"/>
              <a:t>Drêches </a:t>
            </a:r>
            <a:r>
              <a:rPr lang="fr-CH" dirty="0"/>
              <a:t>de brasserie (drêche de malt</a:t>
            </a:r>
            <a:r>
              <a:rPr lang="fr-CH" dirty="0" smtClean="0"/>
              <a:t>) : </a:t>
            </a:r>
            <a:r>
              <a:rPr lang="fr-CH" dirty="0"/>
              <a:t>Il faut </a:t>
            </a:r>
            <a:r>
              <a:rPr lang="fr-CH" dirty="0" smtClean="0"/>
              <a:t>remplir le formulaire spécial ;</a:t>
            </a:r>
            <a:endParaRPr lang="fr-CH" dirty="0"/>
          </a:p>
          <a:p>
            <a:pPr lvl="1"/>
            <a:r>
              <a:rPr lang="fr-CH" dirty="0" smtClean="0"/>
              <a:t>Balles </a:t>
            </a:r>
            <a:r>
              <a:rPr lang="fr-CH" dirty="0"/>
              <a:t>d’épeautre, d’orge, d’avoine et de </a:t>
            </a:r>
            <a:r>
              <a:rPr lang="fr-CH" dirty="0" smtClean="0"/>
              <a:t>riz ;</a:t>
            </a:r>
            <a:endParaRPr lang="fr-CH" dirty="0"/>
          </a:p>
          <a:p>
            <a:pPr lvl="1"/>
            <a:r>
              <a:rPr lang="fr-CH" dirty="0" smtClean="0"/>
              <a:t>Enveloppes </a:t>
            </a:r>
            <a:r>
              <a:rPr lang="fr-CH" dirty="0"/>
              <a:t>des grains de soja, de cacao et de </a:t>
            </a:r>
            <a:r>
              <a:rPr lang="fr-CH" dirty="0" smtClean="0"/>
              <a:t>millet.</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33</a:t>
            </a:fld>
            <a:endParaRPr lang="fr-CH" altLang="de-DE" dirty="0"/>
          </a:p>
        </p:txBody>
      </p:sp>
    </p:spTree>
    <p:extLst>
      <p:ext uri="{BB962C8B-B14F-4D97-AF65-F5344CB8AC3E}">
        <p14:creationId xmlns:p14="http://schemas.microsoft.com/office/powerpoint/2010/main" val="1856718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normAutofit fontScale="70000" lnSpcReduction="20000"/>
          </a:bodyPr>
          <a:lstStyle/>
          <a:p>
            <a:r>
              <a:rPr lang="fr-CH" dirty="0" smtClean="0"/>
              <a:t>Affouragement de plantes </a:t>
            </a:r>
            <a:r>
              <a:rPr lang="fr-CH" dirty="0"/>
              <a:t>contenant des composants végétaux </a:t>
            </a:r>
            <a:r>
              <a:rPr lang="fr-CH" dirty="0" smtClean="0"/>
              <a:t>secondaires</a:t>
            </a:r>
            <a:endParaRPr lang="fr-CH" dirty="0"/>
          </a:p>
        </p:txBody>
      </p:sp>
      <p:sp>
        <p:nvSpPr>
          <p:cNvPr id="4" name="Inhaltsplatzhalter 3"/>
          <p:cNvSpPr>
            <a:spLocks noGrp="1"/>
          </p:cNvSpPr>
          <p:nvPr>
            <p:ph idx="14"/>
          </p:nvPr>
        </p:nvSpPr>
        <p:spPr/>
        <p:txBody>
          <a:bodyPr/>
          <a:lstStyle/>
          <a:p>
            <a:r>
              <a:rPr lang="fr-CH" dirty="0" smtClean="0"/>
              <a:t>Textes : Florian Leiber</a:t>
            </a:r>
            <a:r>
              <a:rPr lang="fr-CH" smtClean="0"/>
              <a:t>, FiBL. </a:t>
            </a:r>
            <a:r>
              <a:rPr lang="fr-CH" dirty="0" smtClean="0"/>
              <a:t>Graphiques : Simone Bissig, FiBL </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34</a:t>
            </a:fld>
            <a:endParaRPr lang="fr-CH" altLang="de-DE" dirty="0"/>
          </a:p>
        </p:txBody>
      </p:sp>
      <p:pic>
        <p:nvPicPr>
          <p:cNvPr id="7" name="Espace réservé du contenu 6"/>
          <p:cNvPicPr>
            <a:picLocks noGrp="1" noChangeAspect="1"/>
          </p:cNvPicPr>
          <p:nvPr>
            <p:ph sz="quarter" idx="17"/>
          </p:nvPr>
        </p:nvPicPr>
        <p:blipFill>
          <a:blip r:embed="rId2"/>
          <a:stretch>
            <a:fillRect/>
          </a:stretch>
        </p:blipFill>
        <p:spPr>
          <a:xfrm>
            <a:off x="628650" y="1956202"/>
            <a:ext cx="7886700" cy="3561030"/>
          </a:xfrm>
          <a:prstGeom prst="rect">
            <a:avLst/>
          </a:prstGeom>
        </p:spPr>
      </p:pic>
      <p:sp>
        <p:nvSpPr>
          <p:cNvPr id="8" name="Rectangle 7"/>
          <p:cNvSpPr/>
          <p:nvPr/>
        </p:nvSpPr>
        <p:spPr>
          <a:xfrm>
            <a:off x="6516216" y="5324539"/>
            <a:ext cx="1296144" cy="1926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0917096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smtClean="0"/>
              <a:t>Affouragement de plantes contenant des tannins</a:t>
            </a:r>
            <a:endParaRPr lang="fr-CH" dirty="0"/>
          </a:p>
        </p:txBody>
      </p:sp>
      <p:sp>
        <p:nvSpPr>
          <p:cNvPr id="4" name="Inhaltsplatzhalter 3"/>
          <p:cNvSpPr>
            <a:spLocks noGrp="1"/>
          </p:cNvSpPr>
          <p:nvPr>
            <p:ph idx="14"/>
          </p:nvPr>
        </p:nvSpPr>
        <p:spPr/>
        <p:txBody>
          <a:bodyPr/>
          <a:lstStyle/>
          <a:p>
            <a:r>
              <a:rPr lang="fr-CH" dirty="0"/>
              <a:t>Textes : Florian Leiber</a:t>
            </a:r>
            <a:r>
              <a:rPr lang="fr-CH"/>
              <a:t>, </a:t>
            </a:r>
            <a:r>
              <a:rPr lang="fr-CH" smtClean="0"/>
              <a:t>FiBL. </a:t>
            </a:r>
            <a:r>
              <a:rPr lang="fr-CH" dirty="0"/>
              <a:t>Graphiques : Simone Bissig, FiBL </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35</a:t>
            </a:fld>
            <a:endParaRPr lang="fr-CH" altLang="de-DE" dirty="0"/>
          </a:p>
        </p:txBody>
      </p:sp>
      <p:pic>
        <p:nvPicPr>
          <p:cNvPr id="7" name="Espace réservé du contenu 6"/>
          <p:cNvPicPr>
            <a:picLocks noGrp="1" noChangeAspect="1"/>
          </p:cNvPicPr>
          <p:nvPr>
            <p:ph sz="quarter" idx="17"/>
          </p:nvPr>
        </p:nvPicPr>
        <p:blipFill>
          <a:blip r:embed="rId2"/>
          <a:stretch>
            <a:fillRect/>
          </a:stretch>
        </p:blipFill>
        <p:spPr>
          <a:xfrm>
            <a:off x="628650" y="2062499"/>
            <a:ext cx="7886700" cy="3445789"/>
          </a:xfrm>
          <a:prstGeom prst="rect">
            <a:avLst/>
          </a:prstGeom>
        </p:spPr>
      </p:pic>
    </p:spTree>
    <p:extLst>
      <p:ext uri="{BB962C8B-B14F-4D97-AF65-F5344CB8AC3E}">
        <p14:creationId xmlns:p14="http://schemas.microsoft.com/office/powerpoint/2010/main" val="2538359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fr-CH" dirty="0"/>
              <a:t>Bovins – Alimentation</a:t>
            </a:r>
            <a:endParaRPr lang="de-CH" dirty="0"/>
          </a:p>
        </p:txBody>
      </p:sp>
      <p:sp>
        <p:nvSpPr>
          <p:cNvPr id="8" name="Inhaltsplatzhalter 7"/>
          <p:cNvSpPr>
            <a:spLocks noGrp="1"/>
          </p:cNvSpPr>
          <p:nvPr>
            <p:ph idx="12"/>
          </p:nvPr>
        </p:nvSpPr>
        <p:spPr/>
        <p:txBody>
          <a:bodyPr/>
          <a:lstStyle/>
          <a:p>
            <a:r>
              <a:rPr lang="fr-CH" dirty="0" smtClean="0"/>
              <a:t>Alimentation multiphasée des vaches laitières</a:t>
            </a:r>
            <a:endParaRPr lang="fr-CH" dirty="0"/>
          </a:p>
        </p:txBody>
      </p:sp>
      <p:sp>
        <p:nvSpPr>
          <p:cNvPr id="9" name="Inhaltsplatzhalter 8"/>
          <p:cNvSpPr>
            <a:spLocks noGrp="1"/>
          </p:cNvSpPr>
          <p:nvPr>
            <p:ph idx="14"/>
          </p:nvPr>
        </p:nvSpPr>
        <p:spPr/>
        <p:txBody>
          <a:bodyPr/>
          <a:lstStyle/>
          <a:p>
            <a:r>
              <a:rPr lang="fr-CH" dirty="0" smtClean="0"/>
              <a:t>Graphique : Bioland, Demeter, </a:t>
            </a:r>
            <a:r>
              <a:rPr lang="fr-CH" dirty="0" err="1" smtClean="0"/>
              <a:t>IBLA</a:t>
            </a:r>
            <a:r>
              <a:rPr lang="fr-CH" dirty="0" smtClean="0"/>
              <a:t>, </a:t>
            </a:r>
            <a:r>
              <a:rPr lang="fr-CH" dirty="0" err="1" smtClean="0"/>
              <a:t>KÖN</a:t>
            </a:r>
            <a:r>
              <a:rPr lang="fr-CH" dirty="0" smtClean="0"/>
              <a:t>, </a:t>
            </a:r>
            <a:r>
              <a:rPr lang="fr-CH" dirty="0" err="1" smtClean="0"/>
              <a:t>vTI</a:t>
            </a:r>
            <a:r>
              <a:rPr lang="fr-CH" dirty="0" smtClean="0"/>
              <a:t>, FiBL </a:t>
            </a:r>
            <a:endParaRPr lang="fr-CH" dirty="0"/>
          </a:p>
        </p:txBody>
      </p:sp>
      <p:sp>
        <p:nvSpPr>
          <p:cNvPr id="10" name="Inhaltsplatzhalter 9"/>
          <p:cNvSpPr>
            <a:spLocks noGrp="1"/>
          </p:cNvSpPr>
          <p:nvPr>
            <p:ph sz="quarter" idx="17"/>
          </p:nvPr>
        </p:nvSpPr>
        <p:spPr/>
        <p:txBody>
          <a:bodyPr/>
          <a:lstStyle/>
          <a:p>
            <a:r>
              <a:rPr lang="fr-CH" dirty="0" smtClean="0"/>
              <a:t>Principes de l’alimentation des vaches laitières</a:t>
            </a:r>
          </a:p>
          <a:p>
            <a:pPr lvl="1"/>
            <a:r>
              <a:rPr lang="fr-CH" dirty="0" smtClean="0"/>
              <a:t>Alimentation en fonction de la condition corporelle (BCS)</a:t>
            </a:r>
          </a:p>
          <a:p>
            <a:pPr lvl="1"/>
            <a:r>
              <a:rPr lang="fr-CH" dirty="0" smtClean="0"/>
              <a:t>Constance dans l’affouragement</a:t>
            </a:r>
          </a:p>
          <a:p>
            <a:pPr lvl="1"/>
            <a:r>
              <a:rPr lang="fr-CH" dirty="0" smtClean="0"/>
              <a:t>Changements progressifs dans l’affouragement</a:t>
            </a:r>
            <a:endParaRPr lang="fr-CH" dirty="0"/>
          </a:p>
        </p:txBody>
      </p:sp>
      <p:sp>
        <p:nvSpPr>
          <p:cNvPr id="12" name="Inhaltsplatzhalter 11"/>
          <p:cNvSpPr>
            <a:spLocks noGrp="1"/>
          </p:cNvSpPr>
          <p:nvPr>
            <p:ph sz="quarter" idx="25"/>
          </p:nvPr>
        </p:nvSpPr>
        <p:spPr/>
        <p:txBody>
          <a:bodyPr/>
          <a:lstStyle/>
          <a:p>
            <a:r>
              <a:rPr lang="fr-CH" dirty="0" smtClean="0"/>
              <a:t>Les besoins d’énergie nette des vaches varient fortement au cours des différentes phases du </a:t>
            </a:r>
            <a:r>
              <a:rPr lang="fr-CH" smtClean="0"/>
              <a:t>cycle d’affouragement.</a:t>
            </a:r>
            <a:endParaRPr lang="fr-CH" dirty="0" smtClean="0"/>
          </a:p>
          <a:p>
            <a:r>
              <a:rPr lang="fr-CH" dirty="0" smtClean="0"/>
              <a:t>But de l’alimentation multiphasée : </a:t>
            </a:r>
          </a:p>
          <a:p>
            <a:r>
              <a:rPr lang="fr-CH" dirty="0" smtClean="0"/>
              <a:t>Empêcher les troubles du métabolisme avant et après le vêlage</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36</a:t>
            </a:fld>
            <a:endParaRPr lang="fr-CH" altLang="de-DE" dirty="0"/>
          </a:p>
        </p:txBody>
      </p:sp>
      <p:pic>
        <p:nvPicPr>
          <p:cNvPr id="3" name="Grafik 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5418" y="3056280"/>
            <a:ext cx="4776226" cy="2663957"/>
          </a:xfrm>
          <a:prstGeom prst="rect">
            <a:avLst/>
          </a:prstGeom>
        </p:spPr>
      </p:pic>
    </p:spTree>
    <p:extLst>
      <p:ext uri="{BB962C8B-B14F-4D97-AF65-F5344CB8AC3E}">
        <p14:creationId xmlns:p14="http://schemas.microsoft.com/office/powerpoint/2010/main" val="25044599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smtClean="0"/>
              <a:t>Évaluation de la condition corporelle (BCS) </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21"/>
          </p:nvPr>
        </p:nvSpPr>
        <p:spPr/>
        <p:txBody>
          <a:bodyPr/>
          <a:lstStyle/>
          <a:p>
            <a:r>
              <a:rPr lang="fr-CH" dirty="0" smtClean="0"/>
              <a:t>Méthode simple et rapide d’évaluation des réserves de graisse corporelle de la vache laitière par l’observation visuelle et la palpation de certaines zones du corps</a:t>
            </a:r>
          </a:p>
          <a:p>
            <a:r>
              <a:rPr lang="fr-CH" dirty="0" smtClean="0"/>
              <a:t>Bon outil pour l’évaluation de l’affouragement au niveau du troupeau et des animaux pris individuellement</a:t>
            </a:r>
            <a:endParaRPr lang="fr-CH"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37</a:t>
            </a:fld>
            <a:endParaRPr lang="fr-CH" altLang="de-DE" dirty="0"/>
          </a:p>
        </p:txBody>
      </p:sp>
      <p:pic>
        <p:nvPicPr>
          <p:cNvPr id="8" name="Espace réservé du contenu 7"/>
          <p:cNvPicPr>
            <a:picLocks noGrp="1" noChangeAspect="1"/>
          </p:cNvPicPr>
          <p:nvPr>
            <p:ph sz="quarter" idx="17"/>
          </p:nvPr>
        </p:nvPicPr>
        <p:blipFill>
          <a:blip r:embed="rId2"/>
          <a:stretch>
            <a:fillRect/>
          </a:stretch>
        </p:blipFill>
        <p:spPr>
          <a:xfrm>
            <a:off x="646113" y="1839002"/>
            <a:ext cx="5438775" cy="3865795"/>
          </a:xfrm>
          <a:prstGeom prst="rect">
            <a:avLst/>
          </a:prstGeom>
        </p:spPr>
      </p:pic>
    </p:spTree>
    <p:extLst>
      <p:ext uri="{BB962C8B-B14F-4D97-AF65-F5344CB8AC3E}">
        <p14:creationId xmlns:p14="http://schemas.microsoft.com/office/powerpoint/2010/main" val="18459247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smtClean="0"/>
              <a:t>BCS – L’évaluation dans la pratique</a:t>
            </a:r>
            <a:endParaRPr lang="fr-CH" dirty="0"/>
          </a:p>
        </p:txBody>
      </p:sp>
      <p:sp>
        <p:nvSpPr>
          <p:cNvPr id="55" name="Inhaltsplatzhalter 54"/>
          <p:cNvSpPr>
            <a:spLocks noGrp="1"/>
          </p:cNvSpPr>
          <p:nvPr>
            <p:ph idx="14"/>
          </p:nvPr>
        </p:nvSpPr>
        <p:spPr/>
        <p:txBody>
          <a:bodyPr/>
          <a:lstStyle/>
          <a:p>
            <a:r>
              <a:rPr lang="fr-CH" dirty="0" smtClean="0"/>
              <a:t>Source : </a:t>
            </a:r>
            <a:r>
              <a:rPr lang="fr-CH" dirty="0" smtClean="0">
                <a:ea typeface="ＭＳ Ｐゴシック" pitchFamily="34" charset="-128"/>
                <a:sym typeface="Wingdings" pitchFamily="2" charset="2"/>
              </a:rPr>
              <a:t>Selle 2012, </a:t>
            </a:r>
            <a:r>
              <a:rPr lang="fr-CH" dirty="0" err="1" smtClean="0">
                <a:ea typeface="ＭＳ Ｐゴシック" pitchFamily="34" charset="-128"/>
                <a:sym typeface="Wingdings" pitchFamily="2" charset="2"/>
              </a:rPr>
              <a:t>Holinger</a:t>
            </a:r>
            <a:r>
              <a:rPr lang="fr-CH" dirty="0" smtClean="0">
                <a:ea typeface="ＭＳ Ｐゴシック" pitchFamily="34" charset="-128"/>
                <a:sym typeface="Wingdings" pitchFamily="2" charset="2"/>
              </a:rPr>
              <a:t> 2012, Spengler 2012 (FiBL)</a:t>
            </a:r>
            <a:endParaRPr lang="fr-CH" dirty="0"/>
          </a:p>
        </p:txBody>
      </p:sp>
      <p:pic>
        <p:nvPicPr>
          <p:cNvPr id="4" name="Inhaltsplatzhalter 3"/>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917956" y="1646634"/>
            <a:ext cx="4895088" cy="4250531"/>
          </a:xfrm>
        </p:spPr>
      </p:pic>
      <p:sp>
        <p:nvSpPr>
          <p:cNvPr id="57" name="Inhaltsplatzhalter 56"/>
          <p:cNvSpPr>
            <a:spLocks noGrp="1"/>
          </p:cNvSpPr>
          <p:nvPr>
            <p:ph sz="quarter" idx="21"/>
          </p:nvPr>
        </p:nvSpPr>
        <p:spPr/>
        <p:txBody>
          <a:bodyPr/>
          <a:lstStyle/>
          <a:p>
            <a:r>
              <a:rPr lang="fr-CH" dirty="0" smtClean="0">
                <a:ea typeface="ＭＳ Ｐゴシック" pitchFamily="34" charset="-128"/>
                <a:sym typeface="Wingdings" pitchFamily="2" charset="2"/>
              </a:rPr>
              <a:t>Des études montrent que les troupeaux qui ont de fortes </a:t>
            </a:r>
            <a:r>
              <a:rPr lang="fr-CH" dirty="0" err="1" smtClean="0">
                <a:ea typeface="ＭＳ Ｐゴシック" pitchFamily="34" charset="-128"/>
                <a:sym typeface="Wingdings" pitchFamily="2" charset="2"/>
              </a:rPr>
              <a:t>fluctua-tions</a:t>
            </a:r>
            <a:r>
              <a:rPr lang="fr-CH" dirty="0" smtClean="0">
                <a:ea typeface="ＭＳ Ｐゴシック" pitchFamily="34" charset="-128"/>
                <a:sym typeface="Wingdings" pitchFamily="2" charset="2"/>
              </a:rPr>
              <a:t> de la BCS ont</a:t>
            </a:r>
          </a:p>
          <a:p>
            <a:pPr lvl="1"/>
            <a:r>
              <a:rPr lang="fr-CH" dirty="0">
                <a:ea typeface="ＭＳ Ｐゴシック" pitchFamily="34" charset="-128"/>
                <a:sym typeface="Wingdings" pitchFamily="2" charset="2"/>
              </a:rPr>
              <a:t>des nombres </a:t>
            </a:r>
            <a:r>
              <a:rPr lang="fr-CH" dirty="0" smtClean="0">
                <a:ea typeface="ＭＳ Ｐゴシック" pitchFamily="34" charset="-128"/>
                <a:sym typeface="Wingdings" pitchFamily="2" charset="2"/>
              </a:rPr>
              <a:t>de cellules plus hauts</a:t>
            </a:r>
          </a:p>
          <a:p>
            <a:pPr lvl="1"/>
            <a:r>
              <a:rPr lang="fr-CH" dirty="0">
                <a:ea typeface="ＭＳ Ｐゴシック" pitchFamily="34" charset="-128"/>
                <a:sym typeface="Wingdings" pitchFamily="2" charset="2"/>
              </a:rPr>
              <a:t>des problèmes </a:t>
            </a:r>
            <a:r>
              <a:rPr lang="fr-CH" dirty="0" smtClean="0">
                <a:ea typeface="ＭＳ Ｐゴシック" pitchFamily="34" charset="-128"/>
                <a:sym typeface="Wingdings" pitchFamily="2" charset="2"/>
              </a:rPr>
              <a:t>hépatiques</a:t>
            </a:r>
          </a:p>
          <a:p>
            <a:pPr lvl="1"/>
            <a:r>
              <a:rPr lang="fr-CH" dirty="0">
                <a:ea typeface="ＭＳ Ｐゴシック" pitchFamily="34" charset="-128"/>
                <a:sym typeface="Wingdings" pitchFamily="2" charset="2"/>
              </a:rPr>
              <a:t>des </a:t>
            </a:r>
            <a:r>
              <a:rPr lang="fr-CH" dirty="0" smtClean="0">
                <a:ea typeface="ＭＳ Ｐゴシック" pitchFamily="34" charset="-128"/>
                <a:sym typeface="Wingdings" pitchFamily="2" charset="2"/>
              </a:rPr>
              <a:t>intervêlages plus longs</a:t>
            </a:r>
          </a:p>
          <a:p>
            <a:pPr lvl="1"/>
            <a:r>
              <a:rPr lang="fr-CH" dirty="0" smtClean="0">
                <a:ea typeface="ＭＳ Ｐゴシック" pitchFamily="34" charset="-128"/>
                <a:sym typeface="Wingdings" pitchFamily="2" charset="2"/>
              </a:rPr>
              <a:t>davantage de traitements pour la fécondité</a:t>
            </a:r>
            <a:endParaRPr lang="fr-CH" dirty="0">
              <a:ea typeface="ＭＳ Ｐゴシック" pitchFamily="34" charset="-128"/>
              <a:sym typeface="Wingdings" pitchFamily="2" charset="2"/>
            </a:endParaRPr>
          </a:p>
          <a:p>
            <a:pPr lvl="1"/>
            <a:r>
              <a:rPr lang="fr-CH" dirty="0">
                <a:ea typeface="ＭＳ Ｐゴシック" pitchFamily="34" charset="-128"/>
                <a:sym typeface="Wingdings" pitchFamily="2" charset="2"/>
              </a:rPr>
              <a:t>des </a:t>
            </a:r>
            <a:r>
              <a:rPr lang="fr-CH" dirty="0" smtClean="0">
                <a:ea typeface="ＭＳ Ｐゴシック" pitchFamily="34" charset="-128"/>
                <a:sym typeface="Wingdings" pitchFamily="2" charset="2"/>
              </a:rPr>
              <a:t>durées d’utilisation plus courtes</a:t>
            </a:r>
            <a:endParaRPr lang="fr-CH" dirty="0"/>
          </a:p>
        </p:txBody>
      </p:sp>
      <p:sp>
        <p:nvSpPr>
          <p:cNvPr id="10" name="Fußzeilenplatzhalter 9"/>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38</a:t>
            </a:fld>
            <a:endParaRPr lang="fr-CH" altLang="de-DE" dirty="0"/>
          </a:p>
        </p:txBody>
      </p:sp>
      <p:sp>
        <p:nvSpPr>
          <p:cNvPr id="45" name="Pfeil nach unten 44"/>
          <p:cNvSpPr/>
          <p:nvPr/>
        </p:nvSpPr>
        <p:spPr bwMode="auto">
          <a:xfrm rot="1812794">
            <a:off x="2551612" y="2703793"/>
            <a:ext cx="215764" cy="362653"/>
          </a:xfrm>
          <a:prstGeom prst="down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6" name="Pfeil nach unten 45"/>
          <p:cNvSpPr/>
          <p:nvPr/>
        </p:nvSpPr>
        <p:spPr bwMode="auto">
          <a:xfrm rot="10608560">
            <a:off x="1940333" y="3265952"/>
            <a:ext cx="215764" cy="362653"/>
          </a:xfrm>
          <a:prstGeom prst="down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7" name="Pfeil nach unten 46"/>
          <p:cNvSpPr/>
          <p:nvPr/>
        </p:nvSpPr>
        <p:spPr bwMode="auto">
          <a:xfrm rot="19509493">
            <a:off x="1423975" y="2792435"/>
            <a:ext cx="215764" cy="362653"/>
          </a:xfrm>
          <a:prstGeom prst="down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8" name="Pfeil nach unten 47"/>
          <p:cNvSpPr/>
          <p:nvPr/>
        </p:nvSpPr>
        <p:spPr bwMode="auto">
          <a:xfrm rot="1812794">
            <a:off x="2920258" y="3044314"/>
            <a:ext cx="215764" cy="362653"/>
          </a:xfrm>
          <a:prstGeom prst="downArrow">
            <a:avLst>
              <a:gd name="adj1" fmla="val 43024"/>
              <a:gd name="adj2" fmla="val 47394"/>
            </a:avLst>
          </a:prstGeom>
          <a:solidFill>
            <a:schemeClr val="accent3"/>
          </a:solidFill>
          <a:ln w="12700" cap="flat" cmpd="sng" algn="ctr">
            <a:noFill/>
            <a:prstDash val="solid"/>
            <a:round/>
            <a:headEnd type="none" w="sm" len="sm"/>
            <a:tailEnd type="none" w="sm" len="sm"/>
          </a:ln>
          <a:effectLst/>
          <a:scene3d>
            <a:camera prst="orthographicFront">
              <a:rot lat="0" lon="0" rev="147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49" name="Pfeil nach unten 48"/>
          <p:cNvSpPr/>
          <p:nvPr/>
        </p:nvSpPr>
        <p:spPr bwMode="auto">
          <a:xfrm rot="805387">
            <a:off x="2192079" y="2405596"/>
            <a:ext cx="246893" cy="611949"/>
          </a:xfrm>
          <a:prstGeom prst="downArrow">
            <a:avLst/>
          </a:prstGeom>
          <a:solidFill>
            <a:schemeClr val="accent3"/>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50" name="Textfeld 49"/>
          <p:cNvSpPr txBox="1"/>
          <p:nvPr/>
        </p:nvSpPr>
        <p:spPr>
          <a:xfrm>
            <a:off x="2627783" y="2464468"/>
            <a:ext cx="1795499" cy="307777"/>
          </a:xfrm>
          <a:prstGeom prst="rect">
            <a:avLst/>
          </a:prstGeom>
          <a:solidFill>
            <a:schemeClr val="bg1">
              <a:alpha val="50000"/>
            </a:schemeClr>
          </a:solidFill>
        </p:spPr>
        <p:txBody>
          <a:bodyPr wrap="square" rtlCol="0">
            <a:spAutoFit/>
          </a:bodyPr>
          <a:lstStyle/>
          <a:p>
            <a:r>
              <a:rPr lang="fr-CH" sz="1400" dirty="0" smtClean="0">
                <a:solidFill>
                  <a:schemeClr val="tx1"/>
                </a:solidFill>
              </a:rPr>
              <a:t>Pointe de la hanche</a:t>
            </a:r>
            <a:endParaRPr lang="fr-CH" sz="1400" dirty="0">
              <a:solidFill>
                <a:schemeClr val="tx1"/>
              </a:solidFill>
            </a:endParaRPr>
          </a:p>
        </p:txBody>
      </p:sp>
      <p:sp>
        <p:nvSpPr>
          <p:cNvPr id="51" name="Textfeld 50"/>
          <p:cNvSpPr txBox="1"/>
          <p:nvPr/>
        </p:nvSpPr>
        <p:spPr>
          <a:xfrm>
            <a:off x="1798680" y="1646634"/>
            <a:ext cx="1658207" cy="738664"/>
          </a:xfrm>
          <a:prstGeom prst="rect">
            <a:avLst/>
          </a:prstGeom>
          <a:solidFill>
            <a:schemeClr val="bg1">
              <a:alpha val="50000"/>
            </a:schemeClr>
          </a:solidFill>
        </p:spPr>
        <p:txBody>
          <a:bodyPr wrap="square" rtlCol="0">
            <a:spAutoFit/>
          </a:bodyPr>
          <a:lstStyle/>
          <a:p>
            <a:r>
              <a:rPr lang="fr-CH" sz="1400" dirty="0">
                <a:solidFill>
                  <a:schemeClr val="tx1"/>
                </a:solidFill>
              </a:rPr>
              <a:t>Crête </a:t>
            </a:r>
            <a:r>
              <a:rPr lang="fr-CH" sz="1400" dirty="0" smtClean="0">
                <a:solidFill>
                  <a:schemeClr val="tx1"/>
                </a:solidFill>
              </a:rPr>
              <a:t>iliaque </a:t>
            </a:r>
            <a:r>
              <a:rPr lang="fr-CH" sz="1400" dirty="0">
                <a:solidFill>
                  <a:schemeClr val="tx1"/>
                </a:solidFill>
              </a:rPr>
              <a:t>et ligament sacro-</a:t>
            </a:r>
            <a:r>
              <a:rPr lang="fr-CH" sz="1400" dirty="0" err="1">
                <a:solidFill>
                  <a:schemeClr val="tx1"/>
                </a:solidFill>
              </a:rPr>
              <a:t>tubéral</a:t>
            </a:r>
            <a:endParaRPr lang="fr-CH" sz="1400" dirty="0">
              <a:solidFill>
                <a:schemeClr val="tx1"/>
              </a:solidFill>
            </a:endParaRPr>
          </a:p>
        </p:txBody>
      </p:sp>
      <p:sp>
        <p:nvSpPr>
          <p:cNvPr id="52" name="Textfeld 51"/>
          <p:cNvSpPr txBox="1"/>
          <p:nvPr/>
        </p:nvSpPr>
        <p:spPr>
          <a:xfrm>
            <a:off x="1869747" y="3693007"/>
            <a:ext cx="758036" cy="307777"/>
          </a:xfrm>
          <a:prstGeom prst="rect">
            <a:avLst/>
          </a:prstGeom>
          <a:solidFill>
            <a:schemeClr val="bg1">
              <a:alpha val="50000"/>
            </a:schemeClr>
          </a:solidFill>
        </p:spPr>
        <p:txBody>
          <a:bodyPr wrap="square" rtlCol="0">
            <a:spAutoFit/>
          </a:bodyPr>
          <a:lstStyle/>
          <a:p>
            <a:r>
              <a:rPr lang="fr-CH" sz="1400" dirty="0" smtClean="0">
                <a:solidFill>
                  <a:schemeClr val="tx1"/>
                </a:solidFill>
              </a:rPr>
              <a:t>Fémur</a:t>
            </a:r>
            <a:endParaRPr lang="fr-CH" sz="1400" dirty="0">
              <a:solidFill>
                <a:schemeClr val="tx1"/>
              </a:solidFill>
            </a:endParaRPr>
          </a:p>
        </p:txBody>
      </p:sp>
      <p:sp>
        <p:nvSpPr>
          <p:cNvPr id="53" name="Textfeld 52"/>
          <p:cNvSpPr txBox="1"/>
          <p:nvPr/>
        </p:nvSpPr>
        <p:spPr>
          <a:xfrm>
            <a:off x="846443" y="2467270"/>
            <a:ext cx="942767" cy="304975"/>
          </a:xfrm>
          <a:prstGeom prst="rect">
            <a:avLst/>
          </a:prstGeom>
          <a:solidFill>
            <a:schemeClr val="bg1">
              <a:alpha val="50000"/>
            </a:schemeClr>
          </a:solidFill>
        </p:spPr>
        <p:txBody>
          <a:bodyPr wrap="square" rtlCol="0">
            <a:spAutoFit/>
          </a:bodyPr>
          <a:lstStyle/>
          <a:p>
            <a:r>
              <a:rPr lang="fr-CH" sz="1400" dirty="0" smtClean="0">
                <a:solidFill>
                  <a:schemeClr val="tx1"/>
                </a:solidFill>
              </a:rPr>
              <a:t>Ischions</a:t>
            </a:r>
            <a:endParaRPr lang="fr-CH" sz="1400" dirty="0">
              <a:solidFill>
                <a:schemeClr val="tx1"/>
              </a:solidFill>
            </a:endParaRPr>
          </a:p>
        </p:txBody>
      </p:sp>
      <p:sp>
        <p:nvSpPr>
          <p:cNvPr id="54" name="Textfeld 53"/>
          <p:cNvSpPr txBox="1"/>
          <p:nvPr/>
        </p:nvSpPr>
        <p:spPr>
          <a:xfrm>
            <a:off x="2166023" y="3340031"/>
            <a:ext cx="2045938" cy="307777"/>
          </a:xfrm>
          <a:prstGeom prst="rect">
            <a:avLst/>
          </a:prstGeom>
          <a:solidFill>
            <a:schemeClr val="bg1">
              <a:alpha val="50000"/>
            </a:schemeClr>
          </a:solidFill>
        </p:spPr>
        <p:txBody>
          <a:bodyPr wrap="square" rtlCol="0">
            <a:spAutoFit/>
          </a:bodyPr>
          <a:lstStyle/>
          <a:p>
            <a:r>
              <a:rPr lang="fr-CH" sz="1400" dirty="0" smtClean="0">
                <a:solidFill>
                  <a:schemeClr val="tx1"/>
                </a:solidFill>
              </a:rPr>
              <a:t>Apophyses </a:t>
            </a:r>
            <a:r>
              <a:rPr lang="fr-CH" sz="1400" dirty="0">
                <a:solidFill>
                  <a:schemeClr val="tx1"/>
                </a:solidFill>
              </a:rPr>
              <a:t>transverses</a:t>
            </a:r>
          </a:p>
        </p:txBody>
      </p:sp>
    </p:spTree>
    <p:extLst>
      <p:ext uri="{BB962C8B-B14F-4D97-AF65-F5344CB8AC3E}">
        <p14:creationId xmlns:p14="http://schemas.microsoft.com/office/powerpoint/2010/main" val="3904349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animale – Généralités</a:t>
            </a:r>
            <a:endParaRPr lang="de-CH" dirty="0"/>
          </a:p>
        </p:txBody>
      </p:sp>
      <p:sp>
        <p:nvSpPr>
          <p:cNvPr id="3" name="Inhaltsplatzhalter 2"/>
          <p:cNvSpPr>
            <a:spLocks noGrp="1"/>
          </p:cNvSpPr>
          <p:nvPr>
            <p:ph idx="12"/>
          </p:nvPr>
        </p:nvSpPr>
        <p:spPr/>
        <p:txBody>
          <a:bodyPr>
            <a:normAutofit/>
          </a:bodyPr>
          <a:lstStyle/>
          <a:p>
            <a:r>
              <a:rPr lang="fr-CH" dirty="0" smtClean="0"/>
              <a:t>Base : La Liste des aliments fourragers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spc="0" dirty="0" smtClean="0"/>
              <a:t>Bio Suisse veut être cohérente avec son </a:t>
            </a:r>
            <a:r>
              <a:rPr lang="fr-CH" spc="0" dirty="0"/>
              <a:t>slogan «L’équilibre entre l’homme, l’animal et la </a:t>
            </a:r>
            <a:r>
              <a:rPr lang="fr-CH" spc="0" dirty="0" smtClean="0"/>
              <a:t>nature»</a:t>
            </a:r>
          </a:p>
          <a:p>
            <a:r>
              <a:rPr lang="fr-CH" spc="0" dirty="0" smtClean="0"/>
              <a:t>L’alimentation animale respectant les besoins des animaux et basée sur des </a:t>
            </a:r>
            <a:r>
              <a:rPr lang="fr-CH" spc="0" dirty="0"/>
              <a:t>fourrages </a:t>
            </a:r>
            <a:r>
              <a:rPr lang="fr-CH" spc="0" dirty="0" smtClean="0"/>
              <a:t>Bourgeon en </a:t>
            </a:r>
            <a:r>
              <a:rPr lang="fr-CH" spc="0" dirty="0"/>
              <a:t>fait partie </a:t>
            </a:r>
            <a:endParaRPr lang="fr-CH" spc="0" dirty="0" smtClean="0"/>
          </a:p>
          <a:p>
            <a:endParaRPr lang="fr-CH" sz="800" spc="0" dirty="0" smtClean="0"/>
          </a:p>
          <a:p>
            <a:r>
              <a:rPr lang="fr-CH" spc="-10" dirty="0" smtClean="0"/>
              <a:t>But de 100 % d’aliments fourragers bio atteint pour :</a:t>
            </a:r>
          </a:p>
          <a:p>
            <a:pPr lvl="1"/>
            <a:r>
              <a:rPr lang="fr-CH" spc="0" dirty="0" smtClean="0"/>
              <a:t>Ruminants, équidés, lapins</a:t>
            </a:r>
          </a:p>
          <a:p>
            <a:pPr lvl="1"/>
            <a:endParaRPr lang="fr-CH" sz="800" spc="0" dirty="0" smtClean="0"/>
          </a:p>
          <a:p>
            <a:r>
              <a:rPr lang="fr-CH" spc="0" dirty="0" smtClean="0"/>
              <a:t>Max. 5 % d’aliments conventionnels pour les composants protéiques (seulement amidon de maïs et protéine de pomme de terre) :</a:t>
            </a:r>
          </a:p>
          <a:p>
            <a:pPr lvl="1"/>
            <a:r>
              <a:rPr lang="fr-CH" spc="0" dirty="0" smtClean="0"/>
              <a:t>Porcs, volailles</a:t>
            </a:r>
          </a:p>
          <a:p>
            <a:pPr lvl="1"/>
            <a:endParaRPr lang="fr-CH" sz="800" spc="0" dirty="0" smtClean="0"/>
          </a:p>
          <a:p>
            <a:r>
              <a:rPr lang="fr-CH" spc="0" dirty="0" smtClean="0"/>
              <a:t>Importations d’aliments fourragers Bourgeon</a:t>
            </a:r>
          </a:p>
          <a:p>
            <a:pPr lvl="1"/>
            <a:r>
              <a:rPr lang="fr-CH" spc="0" dirty="0" smtClean="0"/>
              <a:t>Seulement en provenance d’Europe à partir de 2019</a:t>
            </a:r>
          </a:p>
          <a:p>
            <a:pPr lvl="1"/>
            <a:r>
              <a:rPr lang="fr-CH" spc="0" dirty="0" smtClean="0"/>
              <a:t>Développement de la production surtout pour le soja</a:t>
            </a:r>
            <a:endParaRPr lang="fr-CH" spc="0" dirty="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a:t>
            </a:fld>
            <a:endParaRPr lang="fr-CH" altLang="de-DE" dirty="0"/>
          </a:p>
        </p:txBody>
      </p:sp>
      <p:pic>
        <p:nvPicPr>
          <p:cNvPr id="8" name="Inhaltsplatzhalter 7"/>
          <p:cNvPicPr>
            <a:picLocks noGrp="1" noChangeAspect="1"/>
          </p:cNvPicPr>
          <p:nvPr>
            <p:ph sz="quarter" idx="21"/>
          </p:nvPr>
        </p:nvPicPr>
        <p:blipFill>
          <a:blip r:embed="rId2"/>
          <a:stretch>
            <a:fillRect/>
          </a:stretch>
        </p:blipFill>
        <p:spPr>
          <a:xfrm>
            <a:off x="6283641" y="2138265"/>
            <a:ext cx="2231709" cy="3090935"/>
          </a:xfrm>
          <a:prstGeom prst="rect">
            <a:avLst/>
          </a:prstGeom>
        </p:spPr>
      </p:pic>
    </p:spTree>
    <p:extLst>
      <p:ext uri="{BB962C8B-B14F-4D97-AF65-F5344CB8AC3E}">
        <p14:creationId xmlns:p14="http://schemas.microsoft.com/office/powerpoint/2010/main" val="27464746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quarter" idx="24"/>
          </p:nvPr>
        </p:nvPicPr>
        <p:blipFill>
          <a:blip r:embed="rId2" cstate="screen">
            <a:extLst>
              <a:ext uri="{28A0092B-C50C-407E-A947-70E740481C1C}">
                <a14:useLocalDpi xmlns:a14="http://schemas.microsoft.com/office/drawing/2010/main" val="0"/>
              </a:ext>
            </a:extLst>
          </a:blip>
          <a:stretch>
            <a:fillRect/>
          </a:stretch>
        </p:blipFill>
        <p:spPr>
          <a:xfrm>
            <a:off x="773173" y="3501008"/>
            <a:ext cx="3565405" cy="2141296"/>
          </a:xfrm>
        </p:spPr>
      </p:pic>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a:t>BCS – L’évaluation dans la pratique</a:t>
            </a:r>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1560" y="1550121"/>
            <a:ext cx="7904192" cy="1781226"/>
          </a:xfrm>
        </p:spPr>
        <p:txBody>
          <a:bodyPr/>
          <a:lstStyle/>
          <a:p>
            <a:r>
              <a:rPr lang="fr-CH" dirty="0" smtClean="0"/>
              <a:t>Condition corporelle (BCS) pas trop basse (</a:t>
            </a:r>
            <a:r>
              <a:rPr lang="fr-CH" b="1" dirty="0" smtClean="0"/>
              <a:t>BCS pas &lt; 2,25</a:t>
            </a:r>
            <a:r>
              <a:rPr lang="fr-CH" dirty="0" smtClean="0"/>
              <a:t>) et pas trop fluctuante (</a:t>
            </a:r>
            <a:r>
              <a:rPr lang="fr-CH" b="1" dirty="0" smtClean="0"/>
              <a:t>fluctuations BCS </a:t>
            </a:r>
            <a:r>
              <a:rPr lang="fr-CH" b="1" dirty="0">
                <a:latin typeface="Arial" panose="020B0604020202020204" pitchFamily="34" charset="0"/>
                <a:ea typeface="ＭＳ Ｐゴシック" pitchFamily="34" charset="-128"/>
                <a:cs typeface="Arial" panose="020B0604020202020204" pitchFamily="34" charset="0"/>
                <a:sym typeface="Wingdings" pitchFamily="2" charset="2"/>
              </a:rPr>
              <a:t>≤</a:t>
            </a:r>
            <a:r>
              <a:rPr lang="fr-CH" b="1" dirty="0">
                <a:ea typeface="ＭＳ Ｐゴシック" pitchFamily="34" charset="-128"/>
                <a:sym typeface="Wingdings" pitchFamily="2" charset="2"/>
              </a:rPr>
              <a:t> </a:t>
            </a:r>
            <a:r>
              <a:rPr lang="fr-CH" b="1" dirty="0" smtClean="0">
                <a:ea typeface="ＭＳ Ｐゴシック" pitchFamily="34" charset="-128"/>
                <a:sym typeface="Wingdings" pitchFamily="2" charset="2"/>
              </a:rPr>
              <a:t>0,5 pt</a:t>
            </a:r>
            <a:r>
              <a:rPr lang="fr-CH" dirty="0" smtClean="0">
                <a:ea typeface="ＭＳ Ｐゴシック" pitchFamily="34" charset="-128"/>
                <a:sym typeface="Wingdings" pitchFamily="2" charset="2"/>
              </a:rPr>
              <a:t>). Les valeurs individuelles sont moins importantes que l’évolution. Déterminer la BCS au minimum deux fois par lactation</a:t>
            </a:r>
            <a:r>
              <a:rPr lang="fr-CH" dirty="0" smtClean="0"/>
              <a:t> </a:t>
            </a:r>
            <a:r>
              <a:rPr lang="fr-CH" dirty="0" smtClean="0">
                <a:ea typeface="ＭＳ Ｐゴシック" pitchFamily="34" charset="-128"/>
                <a:sym typeface="Wingdings" pitchFamily="2" charset="2"/>
              </a:rPr>
              <a:t> vêlage + première insémination (env. 60 jours) et éventuellement aussi lors du tarissement</a:t>
            </a:r>
            <a:endParaRPr lang="fr-CH" dirty="0"/>
          </a:p>
        </p:txBody>
      </p:sp>
      <p:sp>
        <p:nvSpPr>
          <p:cNvPr id="8" name="Inhaltsplatzhalter 7"/>
          <p:cNvSpPr>
            <a:spLocks noGrp="1"/>
          </p:cNvSpPr>
          <p:nvPr>
            <p:ph sz="quarter" idx="27"/>
          </p:nvPr>
        </p:nvSpPr>
        <p:spPr>
          <a:xfrm>
            <a:off x="611560" y="2948737"/>
            <a:ext cx="3901476" cy="394180"/>
          </a:xfrm>
        </p:spPr>
        <p:txBody>
          <a:bodyPr/>
          <a:lstStyle/>
          <a:p>
            <a:r>
              <a:rPr lang="fr-CH" dirty="0" smtClean="0"/>
              <a:t>BCS </a:t>
            </a:r>
            <a:r>
              <a:rPr lang="fr-CH" smtClean="0"/>
              <a:t>= 2.5</a:t>
            </a:r>
            <a:endParaRPr lang="fr-CH" dirty="0"/>
          </a:p>
        </p:txBody>
      </p:sp>
      <p:sp>
        <p:nvSpPr>
          <p:cNvPr id="9" name="Inhaltsplatzhalter 8"/>
          <p:cNvSpPr>
            <a:spLocks noGrp="1"/>
          </p:cNvSpPr>
          <p:nvPr>
            <p:ph sz="quarter" idx="28"/>
          </p:nvPr>
        </p:nvSpPr>
        <p:spPr>
          <a:xfrm>
            <a:off x="4585043" y="2948741"/>
            <a:ext cx="3943350" cy="394180"/>
          </a:xfrm>
        </p:spPr>
        <p:txBody>
          <a:bodyPr/>
          <a:lstStyle/>
          <a:p>
            <a:r>
              <a:rPr lang="fr-CH" dirty="0" smtClean="0"/>
              <a:t>BCS </a:t>
            </a:r>
            <a:r>
              <a:rPr lang="fr-CH" smtClean="0"/>
              <a:t>= 4.5</a:t>
            </a:r>
            <a:endParaRPr lang="fr-CH" dirty="0"/>
          </a:p>
        </p:txBody>
      </p:sp>
      <p:sp>
        <p:nvSpPr>
          <p:cNvPr id="10" name="Fußzeilenplatzhalter 9"/>
          <p:cNvSpPr>
            <a:spLocks noGrp="1"/>
          </p:cNvSpPr>
          <p:nvPr>
            <p:ph type="ftr" sz="quarter" idx="29"/>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39</a:t>
            </a:fld>
            <a:endParaRPr lang="fr-CH" altLang="de-DE" dirty="0"/>
          </a:p>
        </p:txBody>
      </p:sp>
      <p:sp>
        <p:nvSpPr>
          <p:cNvPr id="19" name="Textfeld 18"/>
          <p:cNvSpPr txBox="1"/>
          <p:nvPr/>
        </p:nvSpPr>
        <p:spPr>
          <a:xfrm>
            <a:off x="2213971" y="4409397"/>
            <a:ext cx="2016408" cy="738664"/>
          </a:xfrm>
          <a:prstGeom prst="rect">
            <a:avLst/>
          </a:prstGeom>
          <a:noFill/>
        </p:spPr>
        <p:txBody>
          <a:bodyPr wrap="square" rtlCol="0">
            <a:spAutoFit/>
          </a:bodyPr>
          <a:lstStyle/>
          <a:p>
            <a:r>
              <a:rPr lang="fr-CH" sz="1400" b="1" dirty="0">
                <a:solidFill>
                  <a:schemeClr val="bg1"/>
                </a:solidFill>
              </a:rPr>
              <a:t>Crête iliaque et ligament sacro-</a:t>
            </a:r>
            <a:r>
              <a:rPr lang="fr-CH" sz="1400" b="1" dirty="0" err="1">
                <a:solidFill>
                  <a:schemeClr val="bg1"/>
                </a:solidFill>
              </a:rPr>
              <a:t>tubéral</a:t>
            </a:r>
            <a:endParaRPr lang="fr-CH" sz="1400" b="1" dirty="0">
              <a:solidFill>
                <a:schemeClr val="bg1"/>
              </a:solidFill>
            </a:endParaRPr>
          </a:p>
        </p:txBody>
      </p:sp>
      <p:sp>
        <p:nvSpPr>
          <p:cNvPr id="20" name="Pfeil nach unten 19"/>
          <p:cNvSpPr/>
          <p:nvPr/>
        </p:nvSpPr>
        <p:spPr bwMode="auto">
          <a:xfrm rot="19509493">
            <a:off x="895037" y="3458393"/>
            <a:ext cx="288032" cy="576064"/>
          </a:xfrm>
          <a:prstGeom prst="downArrow">
            <a:avLst/>
          </a:prstGeom>
          <a:solidFill>
            <a:srgbClr val="FF0000"/>
          </a:solidFill>
          <a:ln w="12700" cap="flat" cmpd="sng" algn="ctr">
            <a:noFill/>
            <a:prstDash val="solid"/>
            <a:round/>
            <a:headEnd type="none" w="sm" len="sm"/>
            <a:tailEnd type="none" w="sm" len="sm"/>
          </a:ln>
          <a:effectLst/>
          <a:scene3d>
            <a:camera prst="orthographicFront">
              <a:rot lat="0" lon="0" rev="1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1" name="Pfeil nach unten 20"/>
          <p:cNvSpPr/>
          <p:nvPr/>
        </p:nvSpPr>
        <p:spPr bwMode="auto">
          <a:xfrm rot="19509493">
            <a:off x="2795404" y="3802325"/>
            <a:ext cx="288032" cy="576064"/>
          </a:xfrm>
          <a:prstGeom prst="downArrow">
            <a:avLst/>
          </a:prstGeom>
          <a:solidFill>
            <a:srgbClr val="F8AD3E"/>
          </a:solidFill>
          <a:ln w="12700" cap="flat" cmpd="sng" algn="ctr">
            <a:noFill/>
            <a:prstDash val="solid"/>
            <a:round/>
            <a:headEnd type="none" w="sm" len="sm"/>
            <a:tailEnd type="none" w="sm" len="sm"/>
          </a:ln>
          <a:effectLst/>
          <a:scene3d>
            <a:camera prst="orthographicFront">
              <a:rot lat="0" lon="0" rev="60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sp>
        <p:nvSpPr>
          <p:cNvPr id="22" name="Textfeld 21"/>
          <p:cNvSpPr txBox="1"/>
          <p:nvPr/>
        </p:nvSpPr>
        <p:spPr>
          <a:xfrm>
            <a:off x="718166" y="5209455"/>
            <a:ext cx="1800200" cy="307777"/>
          </a:xfrm>
          <a:prstGeom prst="rect">
            <a:avLst/>
          </a:prstGeom>
          <a:noFill/>
        </p:spPr>
        <p:txBody>
          <a:bodyPr wrap="square" rtlCol="0">
            <a:spAutoFit/>
          </a:bodyPr>
          <a:lstStyle/>
          <a:p>
            <a:r>
              <a:rPr lang="fr-CH" sz="1400" b="1" dirty="0">
                <a:solidFill>
                  <a:schemeClr val="bg1"/>
                </a:solidFill>
              </a:rPr>
              <a:t>Ischions</a:t>
            </a:r>
          </a:p>
        </p:txBody>
      </p:sp>
      <p:sp>
        <p:nvSpPr>
          <p:cNvPr id="23" name="Textfeld 22"/>
          <p:cNvSpPr txBox="1"/>
          <p:nvPr/>
        </p:nvSpPr>
        <p:spPr>
          <a:xfrm>
            <a:off x="700210" y="4054851"/>
            <a:ext cx="1357598" cy="523220"/>
          </a:xfrm>
          <a:prstGeom prst="rect">
            <a:avLst/>
          </a:prstGeom>
          <a:noFill/>
        </p:spPr>
        <p:txBody>
          <a:bodyPr wrap="square" rtlCol="0">
            <a:spAutoFit/>
          </a:bodyPr>
          <a:lstStyle/>
          <a:p>
            <a:r>
              <a:rPr lang="fr-CH" sz="1400" b="1" dirty="0">
                <a:solidFill>
                  <a:schemeClr val="bg1"/>
                </a:solidFill>
              </a:rPr>
              <a:t>Pointe de la </a:t>
            </a:r>
            <a:r>
              <a:rPr lang="fr-CH" sz="1400" b="1" dirty="0" smtClean="0">
                <a:solidFill>
                  <a:schemeClr val="bg1"/>
                </a:solidFill>
              </a:rPr>
              <a:t>hanche</a:t>
            </a:r>
            <a:endParaRPr lang="fr-CH" sz="1400" b="1" dirty="0">
              <a:solidFill>
                <a:schemeClr val="bg1"/>
              </a:solidFill>
            </a:endParaRPr>
          </a:p>
        </p:txBody>
      </p:sp>
      <p:sp>
        <p:nvSpPr>
          <p:cNvPr id="24" name="Pfeil nach unten 23"/>
          <p:cNvSpPr/>
          <p:nvPr/>
        </p:nvSpPr>
        <p:spPr bwMode="auto">
          <a:xfrm rot="19509493">
            <a:off x="1507509" y="4740863"/>
            <a:ext cx="288032" cy="576064"/>
          </a:xfrm>
          <a:prstGeom prst="downArrow">
            <a:avLst/>
          </a:prstGeom>
          <a:solidFill>
            <a:srgbClr val="FF0000"/>
          </a:solidFill>
          <a:ln w="12700" cap="flat" cmpd="sng" algn="ctr">
            <a:noFill/>
            <a:prstDash val="solid"/>
            <a:round/>
            <a:headEnd type="none" w="sm" len="sm"/>
            <a:tailEnd type="none" w="sm" len="sm"/>
          </a:ln>
          <a:effectLst/>
          <a:scene3d>
            <a:camera prst="orthographicFront">
              <a:rot lat="0" lon="0" rev="1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charset="0"/>
            </a:endParaRPr>
          </a:p>
        </p:txBody>
      </p:sp>
      <p:pic>
        <p:nvPicPr>
          <p:cNvPr id="12" name="Inhaltsplatzhalter 11"/>
          <p:cNvPicPr>
            <a:picLocks noGrp="1" noChangeAspect="1"/>
          </p:cNvPicPr>
          <p:nvPr>
            <p:ph sz="quarter" idx="25"/>
          </p:nvPr>
        </p:nvPicPr>
        <p:blipFill>
          <a:blip r:embed="rId3" cstate="screen">
            <a:extLst>
              <a:ext uri="{28A0092B-C50C-407E-A947-70E740481C1C}">
                <a14:useLocalDpi xmlns:a14="http://schemas.microsoft.com/office/drawing/2010/main" val="0"/>
              </a:ext>
            </a:extLst>
          </a:blip>
          <a:stretch>
            <a:fillRect/>
          </a:stretch>
        </p:blipFill>
        <p:spPr>
          <a:xfrm>
            <a:off x="4618224" y="3501008"/>
            <a:ext cx="3860426" cy="2141296"/>
          </a:xfrm>
        </p:spPr>
      </p:pic>
    </p:spTree>
    <p:extLst>
      <p:ext uri="{BB962C8B-B14F-4D97-AF65-F5344CB8AC3E}">
        <p14:creationId xmlns:p14="http://schemas.microsoft.com/office/powerpoint/2010/main" val="17285100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normAutofit/>
          </a:bodyPr>
          <a:lstStyle/>
          <a:p>
            <a:r>
              <a:rPr lang="fr-CH" dirty="0" smtClean="0"/>
              <a:t>Persistance – Quantités de lait moyennes en continu</a:t>
            </a:r>
            <a:endParaRPr lang="fr-CH" dirty="0"/>
          </a:p>
        </p:txBody>
      </p:sp>
      <p:sp>
        <p:nvSpPr>
          <p:cNvPr id="4" name="Inhaltsplatzhalter 3"/>
          <p:cNvSpPr>
            <a:spLocks noGrp="1"/>
          </p:cNvSpPr>
          <p:nvPr>
            <p:ph idx="14"/>
          </p:nvPr>
        </p:nvSpPr>
        <p:spPr/>
        <p:txBody>
          <a:bodyPr/>
          <a:lstStyle/>
          <a:p>
            <a:r>
              <a:rPr lang="de-CH" dirty="0" smtClean="0"/>
              <a:t>Source : FiBL</a:t>
            </a:r>
            <a:endParaRPr lang="de-CH" dirty="0"/>
          </a:p>
        </p:txBody>
      </p:sp>
      <p:sp>
        <p:nvSpPr>
          <p:cNvPr id="5" name="Inhaltsplatzhalter 4"/>
          <p:cNvSpPr>
            <a:spLocks noGrp="1"/>
          </p:cNvSpPr>
          <p:nvPr>
            <p:ph sz="quarter" idx="17"/>
          </p:nvPr>
        </p:nvSpPr>
        <p:spPr>
          <a:xfrm>
            <a:off x="611560" y="1340108"/>
            <a:ext cx="7904192" cy="1563409"/>
          </a:xfrm>
        </p:spPr>
        <p:txBody>
          <a:bodyPr/>
          <a:lstStyle/>
          <a:p>
            <a:r>
              <a:rPr lang="fr-CH" dirty="0" smtClean="0"/>
              <a:t>Une bonne persistance exige des vaches qui s’en sortent avec peu </a:t>
            </a:r>
            <a:r>
              <a:rPr lang="fr-CH" smtClean="0"/>
              <a:t>de concentrés. </a:t>
            </a:r>
            <a:r>
              <a:rPr lang="fr-CH" dirty="0" smtClean="0"/>
              <a:t>Elles ne donnent donc pas en début de lactation des quantités de lait pour lesquelles elles ne peuvent pas ingérer assez de </a:t>
            </a:r>
            <a:r>
              <a:rPr lang="fr-CH" smtClean="0"/>
              <a:t>fourrages grossiers. </a:t>
            </a:r>
            <a:r>
              <a:rPr lang="fr-CH" dirty="0" smtClean="0"/>
              <a:t>Deux courbes de lactation de la même ferme (les deux vaches sont en 1</a:t>
            </a:r>
            <a:r>
              <a:rPr lang="fr-CH" baseline="30000" dirty="0" smtClean="0"/>
              <a:t>ère</a:t>
            </a:r>
            <a:r>
              <a:rPr lang="fr-CH" dirty="0" smtClean="0"/>
              <a:t> lactation et ont vêlé le même </a:t>
            </a:r>
            <a:r>
              <a:rPr lang="fr-CH" smtClean="0"/>
              <a:t>mois). </a:t>
            </a:r>
            <a:r>
              <a:rPr lang="fr-CH" dirty="0" smtClean="0"/>
              <a:t>La vache n° 2 a une </a:t>
            </a:r>
            <a:r>
              <a:rPr lang="fr-CH" smtClean="0"/>
              <a:t>meilleure persistance.</a:t>
            </a:r>
            <a:endParaRPr lang="fr-CH" dirty="0"/>
          </a:p>
        </p:txBody>
      </p:sp>
      <p:sp>
        <p:nvSpPr>
          <p:cNvPr id="7" name="Inhaltsplatzhalter 6"/>
          <p:cNvSpPr>
            <a:spLocks noGrp="1"/>
          </p:cNvSpPr>
          <p:nvPr>
            <p:ph sz="quarter" idx="25"/>
          </p:nvPr>
        </p:nvSpPr>
        <p:spPr/>
        <p:txBody>
          <a:bodyPr/>
          <a:lstStyle/>
          <a:p>
            <a:r>
              <a:rPr lang="fr-CH" dirty="0" smtClean="0"/>
              <a:t>Persistance = </a:t>
            </a:r>
          </a:p>
          <a:p>
            <a:r>
              <a:rPr lang="fr-CH" dirty="0" smtClean="0"/>
              <a:t>Ø quantité de lait journalière du 255</a:t>
            </a:r>
            <a:r>
              <a:rPr lang="fr-CH" baseline="30000" dirty="0" smtClean="0"/>
              <a:t>ème</a:t>
            </a:r>
            <a:r>
              <a:rPr lang="fr-CH" dirty="0" smtClean="0"/>
              <a:t> au 305</a:t>
            </a:r>
            <a:r>
              <a:rPr lang="fr-CH" baseline="30000" dirty="0" smtClean="0"/>
              <a:t>ème</a:t>
            </a:r>
            <a:r>
              <a:rPr lang="fr-CH" dirty="0" smtClean="0"/>
              <a:t> jour</a:t>
            </a:r>
          </a:p>
          <a:p>
            <a:r>
              <a:rPr lang="fr-CH" i="1" dirty="0" smtClean="0"/>
              <a:t>divisée par</a:t>
            </a:r>
          </a:p>
          <a:p>
            <a:r>
              <a:rPr lang="fr-CH" dirty="0" smtClean="0"/>
              <a:t>Ø </a:t>
            </a:r>
            <a:r>
              <a:rPr lang="fr-CH" dirty="0"/>
              <a:t>quantité de lait journalière du </a:t>
            </a:r>
            <a:r>
              <a:rPr lang="fr-CH" dirty="0" smtClean="0"/>
              <a:t>50</a:t>
            </a:r>
            <a:r>
              <a:rPr lang="fr-CH" baseline="30000" dirty="0" smtClean="0"/>
              <a:t>ème</a:t>
            </a:r>
            <a:r>
              <a:rPr lang="fr-CH" dirty="0" smtClean="0"/>
              <a:t> au 70</a:t>
            </a:r>
            <a:r>
              <a:rPr lang="fr-CH" baseline="30000" dirty="0" smtClean="0"/>
              <a:t>ème</a:t>
            </a:r>
            <a:r>
              <a:rPr lang="fr-CH" dirty="0" smtClean="0"/>
              <a:t> jour </a:t>
            </a:r>
          </a:p>
          <a:p>
            <a:r>
              <a:rPr lang="fr-CH" b="1" dirty="0" smtClean="0"/>
              <a:t>La persistance </a:t>
            </a:r>
            <a:br>
              <a:rPr lang="fr-CH" b="1" dirty="0" smtClean="0"/>
            </a:br>
            <a:r>
              <a:rPr lang="fr-CH" b="1" dirty="0" smtClean="0"/>
              <a:t>doit être ≥ </a:t>
            </a:r>
            <a:r>
              <a:rPr lang="fr-CH" b="1" smtClean="0"/>
              <a:t>85 %. </a:t>
            </a:r>
            <a:endParaRPr lang="fr-CH" b="1"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40</a:t>
            </a:fld>
            <a:endParaRPr lang="fr-CH" altLang="de-DE" dirty="0"/>
          </a:p>
        </p:txBody>
      </p:sp>
      <p:pic>
        <p:nvPicPr>
          <p:cNvPr id="9" name="Picture 2"/>
          <p:cNvPicPr>
            <a:picLocks noGrp="1" noChangeAspect="1" noChangeArrowheads="1"/>
          </p:cNvPicPr>
          <p:nvPr>
            <p:ph sz="quarter" idx="24"/>
          </p:nvPr>
        </p:nvPicPr>
        <p:blipFill>
          <a:blip r:embed="rId2">
            <a:extLst>
              <a:ext uri="{28A0092B-C50C-407E-A947-70E740481C1C}">
                <a14:useLocalDpi xmlns:a14="http://schemas.microsoft.com/office/drawing/2010/main"/>
              </a:ext>
            </a:extLst>
          </a:blip>
          <a:stretch>
            <a:fillRect/>
          </a:stretch>
        </p:blipFill>
        <p:spPr bwMode="auto">
          <a:xfrm>
            <a:off x="683568" y="3002913"/>
            <a:ext cx="4942735" cy="294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9290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Alimentation</a:t>
            </a:r>
            <a:endParaRPr lang="de-CH" dirty="0"/>
          </a:p>
        </p:txBody>
      </p:sp>
      <p:sp>
        <p:nvSpPr>
          <p:cNvPr id="3" name="Inhaltsplatzhalter 2"/>
          <p:cNvSpPr>
            <a:spLocks noGrp="1"/>
          </p:cNvSpPr>
          <p:nvPr>
            <p:ph idx="12"/>
          </p:nvPr>
        </p:nvSpPr>
        <p:spPr/>
        <p:txBody>
          <a:bodyPr/>
          <a:lstStyle/>
          <a:p>
            <a:r>
              <a:rPr lang="fr-CH" dirty="0" smtClean="0"/>
              <a:t>Les principales règles d’affouragement</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b="1" dirty="0" smtClean="0"/>
              <a:t>Alimentation respectant les besoins des ruminants et équilibrée</a:t>
            </a:r>
          </a:p>
          <a:p>
            <a:r>
              <a:rPr lang="fr-CH" b="1" dirty="0" smtClean="0"/>
              <a:t>Utiliser les avantages de l’affouragement au pâturage</a:t>
            </a:r>
          </a:p>
          <a:p>
            <a:r>
              <a:rPr lang="fr-CH" b="1" dirty="0" smtClean="0"/>
              <a:t>Utiliser les concentrés avec efficience et seulement si nécessaire</a:t>
            </a:r>
            <a:endParaRPr lang="fr-CH" b="1" dirty="0"/>
          </a:p>
        </p:txBody>
      </p:sp>
      <p:sp>
        <p:nvSpPr>
          <p:cNvPr id="6" name="Inhaltsplatzhalter 5"/>
          <p:cNvSpPr>
            <a:spLocks noGrp="1"/>
          </p:cNvSpPr>
          <p:nvPr>
            <p:ph sz="quarter" idx="24"/>
          </p:nvPr>
        </p:nvSpPr>
        <p:spPr/>
        <p:txBody>
          <a:bodyPr/>
          <a:lstStyle/>
          <a:p>
            <a:pPr lvl="1"/>
            <a:r>
              <a:rPr lang="fr-CH" dirty="0" smtClean="0"/>
              <a:t>Diminution de l’offre en éléments nutritifs pour les vaches en fin de lactation et les vaches taries </a:t>
            </a:r>
            <a:br>
              <a:rPr lang="fr-CH" dirty="0" smtClean="0"/>
            </a:br>
            <a:r>
              <a:rPr lang="fr-CH" dirty="0" smtClean="0">
                <a:sym typeface="Wingdings" panose="05000000000000000000" pitchFamily="2" charset="2"/>
              </a:rPr>
              <a:t> contrôle de la BCS</a:t>
            </a:r>
            <a:endParaRPr lang="fr-CH" dirty="0" smtClean="0"/>
          </a:p>
          <a:p>
            <a:pPr lvl="1"/>
            <a:r>
              <a:rPr lang="fr-CH" dirty="0" smtClean="0"/>
              <a:t>Alimentation de préparation à la lactation adéquate</a:t>
            </a:r>
          </a:p>
          <a:p>
            <a:pPr lvl="1"/>
            <a:r>
              <a:rPr lang="fr-CH" dirty="0" smtClean="0">
                <a:sym typeface="Wingdings" panose="05000000000000000000" pitchFamily="2" charset="2"/>
              </a:rPr>
              <a:t>Alimentation en fonction des performances (groupes, automate)</a:t>
            </a:r>
          </a:p>
          <a:p>
            <a:pPr lvl="1"/>
            <a:r>
              <a:rPr lang="fr-CH" dirty="0" smtClean="0">
                <a:sym typeface="Wingdings" panose="05000000000000000000" pitchFamily="2" charset="2"/>
              </a:rPr>
              <a:t>Doses de concentrés adéquates à chaque repas</a:t>
            </a:r>
          </a:p>
          <a:p>
            <a:pPr lvl="1"/>
            <a:r>
              <a:rPr lang="fr-CH" dirty="0" smtClean="0">
                <a:sym typeface="Wingdings" panose="05000000000000000000" pitchFamily="2" charset="2"/>
              </a:rPr>
              <a:t>Longs repas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41</a:t>
            </a:fld>
            <a:endParaRPr lang="fr-CH" altLang="de-DE" dirty="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601815"/>
            <a:ext cx="2651760" cy="1780032"/>
          </a:xfrm>
        </p:spPr>
      </p:pic>
    </p:spTree>
    <p:extLst>
      <p:ext uri="{BB962C8B-B14F-4D97-AF65-F5344CB8AC3E}">
        <p14:creationId xmlns:p14="http://schemas.microsoft.com/office/powerpoint/2010/main" val="11948641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sz="quarter" idx="23"/>
          </p:nvPr>
        </p:nvPicPr>
        <p:blipFill>
          <a:blip r:embed="rId2">
            <a:extLst>
              <a:ext uri="{28A0092B-C50C-407E-A947-70E740481C1C}">
                <a14:useLocalDpi xmlns:a14="http://schemas.microsoft.com/office/drawing/2010/main" val="0"/>
              </a:ext>
            </a:extLst>
          </a:blip>
          <a:stretch>
            <a:fillRect/>
          </a:stretch>
        </p:blipFill>
        <p:spPr>
          <a:xfrm>
            <a:off x="3623659" y="3025521"/>
            <a:ext cx="1914144" cy="2883408"/>
          </a:xfrm>
        </p:spPr>
      </p:pic>
      <p:sp>
        <p:nvSpPr>
          <p:cNvPr id="2" name="Titel 1"/>
          <p:cNvSpPr>
            <a:spLocks noGrp="1"/>
          </p:cNvSpPr>
          <p:nvPr>
            <p:ph type="title"/>
          </p:nvPr>
        </p:nvSpPr>
        <p:spPr/>
        <p:txBody>
          <a:bodyPr/>
          <a:lstStyle/>
          <a:p>
            <a:r>
              <a:rPr lang="fr-CH" dirty="0" smtClean="0"/>
              <a:t>Bovins – Santé</a:t>
            </a:r>
            <a:endParaRPr lang="fr-CH" dirty="0"/>
          </a:p>
        </p:txBody>
      </p:sp>
      <p:sp>
        <p:nvSpPr>
          <p:cNvPr id="3" name="Inhaltsplatzhalter 2"/>
          <p:cNvSpPr>
            <a:spLocks noGrp="1"/>
          </p:cNvSpPr>
          <p:nvPr>
            <p:ph idx="12"/>
          </p:nvPr>
        </p:nvSpPr>
        <p:spPr/>
        <p:txBody>
          <a:bodyPr/>
          <a:lstStyle/>
          <a:p>
            <a:r>
              <a:rPr lang="fr-CH" dirty="0" smtClean="0"/>
              <a:t>Performances et suivi</a:t>
            </a:r>
            <a:endParaRPr lang="fr-CH" dirty="0"/>
          </a:p>
        </p:txBody>
      </p:sp>
      <p:sp>
        <p:nvSpPr>
          <p:cNvPr id="7" name="Inhaltsplatzhalter 6"/>
          <p:cNvSpPr>
            <a:spLocks noGrp="1"/>
          </p:cNvSpPr>
          <p:nvPr>
            <p:ph idx="14"/>
          </p:nvPr>
        </p:nvSpPr>
        <p:spPr/>
        <p:txBody>
          <a:bodyPr/>
          <a:lstStyle/>
          <a:p>
            <a:endParaRPr lang="de-CH" dirty="0"/>
          </a:p>
        </p:txBody>
      </p:sp>
      <p:sp>
        <p:nvSpPr>
          <p:cNvPr id="8" name="Inhaltsplatzhalter 7"/>
          <p:cNvSpPr>
            <a:spLocks noGrp="1"/>
          </p:cNvSpPr>
          <p:nvPr>
            <p:ph sz="quarter" idx="17"/>
          </p:nvPr>
        </p:nvSpPr>
        <p:spPr>
          <a:xfrm>
            <a:off x="612775" y="1540638"/>
            <a:ext cx="7908925" cy="1003584"/>
          </a:xfrm>
        </p:spPr>
        <p:txBody>
          <a:bodyPr/>
          <a:lstStyle/>
          <a:p>
            <a:r>
              <a:rPr lang="fr-CH" dirty="0" smtClean="0"/>
              <a:t>Plus une vache doit produire plus elle devient délicate et exigeante et plus elle demande de travail de suivi</a:t>
            </a:r>
            <a:endParaRPr lang="fr-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42</a:t>
            </a:fld>
            <a:endParaRPr lang="fr-CH" altLang="de-DE" dirty="0"/>
          </a:p>
        </p:txBody>
      </p:sp>
      <p:sp>
        <p:nvSpPr>
          <p:cNvPr id="13" name="Pfeil nach links 12"/>
          <p:cNvSpPr/>
          <p:nvPr/>
        </p:nvSpPr>
        <p:spPr>
          <a:xfrm>
            <a:off x="5343424" y="3122894"/>
            <a:ext cx="3171926" cy="1002313"/>
          </a:xfrm>
          <a:prstGeom prst="leftArrow">
            <a:avLst>
              <a:gd name="adj1" fmla="val 60861"/>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Davantage de travail </a:t>
            </a:r>
            <a:br>
              <a:rPr lang="fr-CH" sz="1600" dirty="0" smtClean="0">
                <a:solidFill>
                  <a:schemeClr val="tx1"/>
                </a:solidFill>
              </a:rPr>
            </a:br>
            <a:r>
              <a:rPr lang="fr-CH" sz="1600" dirty="0" smtClean="0">
                <a:solidFill>
                  <a:schemeClr val="tx1"/>
                </a:solidFill>
              </a:rPr>
              <a:t>pour le suivi</a:t>
            </a:r>
            <a:endParaRPr lang="fr-CH" sz="1600" dirty="0">
              <a:solidFill>
                <a:schemeClr val="tx1"/>
              </a:solidFill>
            </a:endParaRPr>
          </a:p>
        </p:txBody>
      </p:sp>
      <p:sp>
        <p:nvSpPr>
          <p:cNvPr id="20" name="Pfeil nach links 19"/>
          <p:cNvSpPr/>
          <p:nvPr/>
        </p:nvSpPr>
        <p:spPr>
          <a:xfrm flipH="1">
            <a:off x="631103" y="3122895"/>
            <a:ext cx="3148809" cy="1002313"/>
          </a:xfrm>
          <a:prstGeom prst="leftArrow">
            <a:avLst/>
          </a:prstGeom>
          <a:solidFill>
            <a:srgbClr val="F8A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Forte sensibilité aux maladies</a:t>
            </a:r>
            <a:endParaRPr lang="fr-CH" sz="1600" dirty="0">
              <a:solidFill>
                <a:schemeClr val="tx1"/>
              </a:solidFill>
            </a:endParaRPr>
          </a:p>
        </p:txBody>
      </p:sp>
      <p:sp>
        <p:nvSpPr>
          <p:cNvPr id="21" name="Pfeil nach links 20"/>
          <p:cNvSpPr/>
          <p:nvPr/>
        </p:nvSpPr>
        <p:spPr>
          <a:xfrm flipH="1">
            <a:off x="612775" y="4703881"/>
            <a:ext cx="3151262" cy="1282715"/>
          </a:xfrm>
          <a:prstGeom prst="leftArrow">
            <a:avLst>
              <a:gd name="adj1" fmla="val 65276"/>
              <a:gd name="adj2" fmla="val 50000"/>
            </a:avLst>
          </a:prstGeom>
          <a:solidFill>
            <a:srgbClr val="F8A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600" dirty="0" smtClean="0">
                <a:solidFill>
                  <a:schemeClr val="tx1"/>
                </a:solidFill>
              </a:rPr>
              <a:t>Grandes exigences pour l’alimentation et les conditions d’élevage</a:t>
            </a:r>
            <a:endParaRPr lang="fr-CH" sz="1600" dirty="0">
              <a:solidFill>
                <a:schemeClr val="tx1"/>
              </a:solidFill>
            </a:endParaRPr>
          </a:p>
        </p:txBody>
      </p:sp>
      <p:sp>
        <p:nvSpPr>
          <p:cNvPr id="22" name="Textfeld 21"/>
          <p:cNvSpPr txBox="1"/>
          <p:nvPr/>
        </p:nvSpPr>
        <p:spPr>
          <a:xfrm>
            <a:off x="6594574" y="4724440"/>
            <a:ext cx="1927126" cy="1323439"/>
          </a:xfrm>
          <a:prstGeom prst="rect">
            <a:avLst/>
          </a:prstGeom>
          <a:noFill/>
        </p:spPr>
        <p:txBody>
          <a:bodyPr wrap="square" rtlCol="0">
            <a:spAutoFit/>
          </a:bodyPr>
          <a:lstStyle/>
          <a:p>
            <a:pPr algn="r"/>
            <a:r>
              <a:rPr lang="fr-CH" sz="1600" dirty="0" smtClean="0">
                <a:solidFill>
                  <a:schemeClr val="tx1"/>
                </a:solidFill>
              </a:rPr>
              <a:t>Le métabolisme d’une vache couchée est comparable à celui d’un cheval au trot</a:t>
            </a:r>
            <a:endParaRPr lang="fr-CH" sz="1600" dirty="0">
              <a:solidFill>
                <a:schemeClr val="tx1"/>
              </a:solidFill>
            </a:endParaRPr>
          </a:p>
        </p:txBody>
      </p:sp>
      <p:sp>
        <p:nvSpPr>
          <p:cNvPr id="23" name="Textfeld 22"/>
          <p:cNvSpPr txBox="1"/>
          <p:nvPr/>
        </p:nvSpPr>
        <p:spPr>
          <a:xfrm>
            <a:off x="3614827" y="2708920"/>
            <a:ext cx="1922975" cy="338554"/>
          </a:xfrm>
          <a:prstGeom prst="rect">
            <a:avLst/>
          </a:prstGeom>
          <a:noFill/>
        </p:spPr>
        <p:txBody>
          <a:bodyPr wrap="square" rtlCol="0">
            <a:spAutoFit/>
          </a:bodyPr>
          <a:lstStyle/>
          <a:p>
            <a:pPr algn="ctr"/>
            <a:r>
              <a:rPr lang="fr-CH" sz="1600" b="1" dirty="0" smtClean="0"/>
              <a:t>Haut rendement</a:t>
            </a:r>
            <a:endParaRPr lang="fr-CH" sz="1600" b="1" dirty="0"/>
          </a:p>
        </p:txBody>
      </p:sp>
    </p:spTree>
    <p:extLst>
      <p:ext uri="{BB962C8B-B14F-4D97-AF65-F5344CB8AC3E}">
        <p14:creationId xmlns:p14="http://schemas.microsoft.com/office/powerpoint/2010/main" val="2114375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haltsplatzhalter 9"/>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1763688" y="3284984"/>
            <a:ext cx="2737104" cy="1652016"/>
          </a:xfrm>
        </p:spPr>
      </p:pic>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Facteurs de santé des mamelles et du métabolisme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1560" y="1364659"/>
            <a:ext cx="7904192" cy="1056586"/>
          </a:xfrm>
        </p:spPr>
        <p:txBody>
          <a:bodyPr/>
          <a:lstStyle/>
          <a:p>
            <a:pPr>
              <a:spcBef>
                <a:spcPct val="50000"/>
              </a:spcBef>
            </a:pPr>
            <a:r>
              <a:rPr lang="fr-CH" altLang="de-DE" b="1" dirty="0" smtClean="0"/>
              <a:t>Contrôles permanents et bonne relation homme-animal nécessaires</a:t>
            </a:r>
          </a:p>
          <a:p>
            <a:pPr>
              <a:spcBef>
                <a:spcPct val="50000"/>
              </a:spcBef>
            </a:pPr>
            <a:r>
              <a:rPr lang="fr-CH" altLang="de-DE" b="1" dirty="0" smtClean="0"/>
              <a:t>Aucun système vivant n’est stable en permanence</a:t>
            </a:r>
          </a:p>
          <a:p>
            <a:pPr>
              <a:spcBef>
                <a:spcPct val="50000"/>
              </a:spcBef>
            </a:pPr>
            <a:r>
              <a:rPr lang="fr-CH" altLang="de-DE" b="1" dirty="0" smtClean="0"/>
              <a:t>Relation entre potentiel de rendement et qualité de la gestion</a:t>
            </a:r>
            <a:endParaRPr lang="fr-CH" b="1" dirty="0"/>
          </a:p>
        </p:txBody>
      </p:sp>
      <p:sp>
        <p:nvSpPr>
          <p:cNvPr id="7" name="Inhaltsplatzhalter 6"/>
          <p:cNvSpPr>
            <a:spLocks noGrp="1"/>
          </p:cNvSpPr>
          <p:nvPr>
            <p:ph sz="quarter" idx="25"/>
          </p:nvPr>
        </p:nvSpPr>
        <p:spPr/>
        <p:txBody>
          <a:bodyPr/>
          <a:lstStyle/>
          <a:p>
            <a:r>
              <a:rPr lang="fr-CH" dirty="0" smtClean="0"/>
              <a:t>Les causes des maladies des mamelles et du métabolisme sont nombreuses</a:t>
            </a:r>
          </a:p>
          <a:p>
            <a:r>
              <a:rPr lang="fr-CH" dirty="0" smtClean="0"/>
              <a:t>Seule l’optimalisation de tous les facteurs peut garantir une santé durable</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43</a:t>
            </a:fld>
            <a:endParaRPr lang="fr-CH" altLang="de-DE" dirty="0"/>
          </a:p>
        </p:txBody>
      </p:sp>
      <p:sp>
        <p:nvSpPr>
          <p:cNvPr id="12" name="Pfeil nach unten 11"/>
          <p:cNvSpPr/>
          <p:nvPr/>
        </p:nvSpPr>
        <p:spPr>
          <a:xfrm>
            <a:off x="1771986" y="2880000"/>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3" name="Rechteck 12"/>
          <p:cNvSpPr/>
          <p:nvPr/>
        </p:nvSpPr>
        <p:spPr>
          <a:xfrm>
            <a:off x="1187784" y="2492897"/>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Hygiène</a:t>
            </a:r>
            <a:endParaRPr lang="fr-CH" sz="1400" dirty="0">
              <a:solidFill>
                <a:schemeClr val="tx1"/>
              </a:solidFill>
            </a:endParaRPr>
          </a:p>
        </p:txBody>
      </p:sp>
      <p:sp>
        <p:nvSpPr>
          <p:cNvPr id="14" name="Rechteck 13"/>
          <p:cNvSpPr/>
          <p:nvPr/>
        </p:nvSpPr>
        <p:spPr>
          <a:xfrm>
            <a:off x="2435317" y="2492896"/>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Alimentation</a:t>
            </a:r>
            <a:endParaRPr lang="fr-CH" sz="1600" dirty="0">
              <a:solidFill>
                <a:schemeClr val="tx1"/>
              </a:solidFill>
            </a:endParaRPr>
          </a:p>
        </p:txBody>
      </p:sp>
      <p:sp>
        <p:nvSpPr>
          <p:cNvPr id="15" name="Rechteck 14"/>
          <p:cNvSpPr/>
          <p:nvPr/>
        </p:nvSpPr>
        <p:spPr>
          <a:xfrm>
            <a:off x="3635896" y="2492897"/>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Conditions d’élevage</a:t>
            </a:r>
            <a:endParaRPr lang="fr-CH" sz="1400" dirty="0">
              <a:solidFill>
                <a:schemeClr val="tx1"/>
              </a:solidFill>
            </a:endParaRPr>
          </a:p>
        </p:txBody>
      </p:sp>
      <p:sp>
        <p:nvSpPr>
          <p:cNvPr id="16" name="Rechteck 15"/>
          <p:cNvSpPr/>
          <p:nvPr/>
        </p:nvSpPr>
        <p:spPr>
          <a:xfrm>
            <a:off x="1187784" y="5656363"/>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Gestion</a:t>
            </a:r>
            <a:endParaRPr lang="fr-CH" sz="1400" dirty="0">
              <a:solidFill>
                <a:schemeClr val="tx1"/>
              </a:solidFill>
            </a:endParaRPr>
          </a:p>
        </p:txBody>
      </p:sp>
      <p:sp>
        <p:nvSpPr>
          <p:cNvPr id="17" name="Rechteck 16"/>
          <p:cNvSpPr/>
          <p:nvPr/>
        </p:nvSpPr>
        <p:spPr>
          <a:xfrm>
            <a:off x="2438915" y="5648479"/>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Sélection</a:t>
            </a:r>
            <a:endParaRPr lang="fr-CH" sz="1600" dirty="0">
              <a:solidFill>
                <a:schemeClr val="tx1"/>
              </a:solidFill>
            </a:endParaRPr>
          </a:p>
        </p:txBody>
      </p:sp>
      <p:sp>
        <p:nvSpPr>
          <p:cNvPr id="18" name="Rechteck 17"/>
          <p:cNvSpPr/>
          <p:nvPr/>
        </p:nvSpPr>
        <p:spPr>
          <a:xfrm>
            <a:off x="3635896" y="5656363"/>
            <a:ext cx="1440000"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Autres</a:t>
            </a:r>
            <a:endParaRPr lang="fr-CH" sz="1600" dirty="0">
              <a:solidFill>
                <a:schemeClr val="tx1"/>
              </a:solidFill>
            </a:endParaRPr>
          </a:p>
        </p:txBody>
      </p:sp>
      <p:sp>
        <p:nvSpPr>
          <p:cNvPr id="19" name="Rechteck 18"/>
          <p:cNvSpPr/>
          <p:nvPr/>
        </p:nvSpPr>
        <p:spPr>
          <a:xfrm>
            <a:off x="1148928" y="4904439"/>
            <a:ext cx="3979882" cy="3967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Santé des mamelles et du métabolisme</a:t>
            </a:r>
            <a:endParaRPr lang="fr-CH" sz="1400" dirty="0">
              <a:solidFill>
                <a:schemeClr val="tx1"/>
              </a:solidFill>
            </a:endParaRPr>
          </a:p>
        </p:txBody>
      </p:sp>
      <p:sp>
        <p:nvSpPr>
          <p:cNvPr id="20" name="Pfeil nach unten 19"/>
          <p:cNvSpPr/>
          <p:nvPr/>
        </p:nvSpPr>
        <p:spPr>
          <a:xfrm>
            <a:off x="4200020" y="2880000"/>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1" name="Pfeil nach unten 20"/>
          <p:cNvSpPr/>
          <p:nvPr/>
        </p:nvSpPr>
        <p:spPr>
          <a:xfrm>
            <a:off x="2999441" y="2880000"/>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2" name="Pfeil nach unten 21"/>
          <p:cNvSpPr/>
          <p:nvPr/>
        </p:nvSpPr>
        <p:spPr>
          <a:xfrm rot="10800000">
            <a:off x="1769064" y="5316444"/>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3" name="Pfeil nach unten 22"/>
          <p:cNvSpPr/>
          <p:nvPr/>
        </p:nvSpPr>
        <p:spPr>
          <a:xfrm rot="10800000">
            <a:off x="4206452" y="5296363"/>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24" name="Pfeil nach unten 23"/>
          <p:cNvSpPr/>
          <p:nvPr/>
        </p:nvSpPr>
        <p:spPr>
          <a:xfrm rot="10800000">
            <a:off x="3000726" y="5338681"/>
            <a:ext cx="311753" cy="3600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589290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spc="20" dirty="0" smtClean="0"/>
              <a:t>Les niveaux du maintien de la santé animale (OBio CH) </a:t>
            </a:r>
            <a:endParaRPr lang="fr-CH" spc="2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44</a:t>
            </a:fld>
            <a:endParaRPr lang="fr-CH" altLang="de-DE" dirty="0"/>
          </a:p>
        </p:txBody>
      </p:sp>
      <p:sp>
        <p:nvSpPr>
          <p:cNvPr id="10" name="Rectangle 4"/>
          <p:cNvSpPr>
            <a:spLocks noChangeArrowheads="1"/>
          </p:cNvSpPr>
          <p:nvPr/>
        </p:nvSpPr>
        <p:spPr bwMode="auto">
          <a:xfrm>
            <a:off x="628650" y="2139399"/>
            <a:ext cx="7884000" cy="885065"/>
          </a:xfrm>
          <a:prstGeom prst="rect">
            <a:avLst/>
          </a:prstGeom>
          <a:solidFill>
            <a:srgbClr val="F8F8F8"/>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de-DE" altLang="de-DE" sz="2400" dirty="0" smtClean="0">
                <a:cs typeface="Arial" panose="020B0604020202020204" pitchFamily="34" charset="0"/>
              </a:rPr>
              <a:t> </a:t>
            </a:r>
            <a:endParaRPr lang="de-DE" altLang="de-DE" sz="2400" dirty="0">
              <a:cs typeface="Arial" panose="020B0604020202020204" pitchFamily="34" charset="0"/>
            </a:endParaRPr>
          </a:p>
        </p:txBody>
      </p:sp>
      <p:sp>
        <p:nvSpPr>
          <p:cNvPr id="11" name="Rectangle 5"/>
          <p:cNvSpPr>
            <a:spLocks noChangeArrowheads="1"/>
          </p:cNvSpPr>
          <p:nvPr/>
        </p:nvSpPr>
        <p:spPr bwMode="auto">
          <a:xfrm>
            <a:off x="628650" y="5115211"/>
            <a:ext cx="7884000" cy="1122101"/>
          </a:xfrm>
          <a:prstGeom prst="rect">
            <a:avLst/>
          </a:prstGeom>
          <a:solidFill>
            <a:srgbClr val="FFCC66"/>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12" name="Rectangle 6"/>
          <p:cNvSpPr>
            <a:spLocks noChangeArrowheads="1"/>
          </p:cNvSpPr>
          <p:nvPr/>
        </p:nvSpPr>
        <p:spPr bwMode="auto">
          <a:xfrm>
            <a:off x="630000" y="3024466"/>
            <a:ext cx="7884000" cy="2090746"/>
          </a:xfrm>
          <a:prstGeom prst="rect">
            <a:avLst/>
          </a:prstGeom>
          <a:solidFill>
            <a:srgbClr val="CCFFFF"/>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13" name="Rectangle 7"/>
          <p:cNvSpPr>
            <a:spLocks noChangeArrowheads="1"/>
          </p:cNvSpPr>
          <p:nvPr/>
        </p:nvSpPr>
        <p:spPr bwMode="auto">
          <a:xfrm>
            <a:off x="2988000" y="2257101"/>
            <a:ext cx="2196000" cy="540000"/>
          </a:xfrm>
          <a:prstGeom prst="rect">
            <a:avLst/>
          </a:prstGeom>
          <a:solidFill>
            <a:schemeClr val="bg1">
              <a:lumMod val="85000"/>
            </a:schemeClr>
          </a:solidFill>
          <a:ln w="9525">
            <a:noFill/>
            <a:miter lim="800000"/>
            <a:headEnd/>
            <a:tailEnd/>
          </a:ln>
          <a:effectLs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fr-CH" altLang="de-DE" sz="1600" dirty="0" smtClean="0">
                <a:solidFill>
                  <a:srgbClr val="666699"/>
                </a:solidFill>
                <a:cs typeface="Arial" panose="020B0604020202020204" pitchFamily="34" charset="0"/>
              </a:rPr>
              <a:t>Sélection animale</a:t>
            </a:r>
            <a:endParaRPr lang="fr-CH" altLang="de-DE" sz="1600" dirty="0">
              <a:solidFill>
                <a:srgbClr val="666699"/>
              </a:solidFill>
              <a:cs typeface="Arial" panose="020B0604020202020204" pitchFamily="34" charset="0"/>
            </a:endParaRPr>
          </a:p>
        </p:txBody>
      </p:sp>
      <p:sp>
        <p:nvSpPr>
          <p:cNvPr id="14" name="Rectangle 8"/>
          <p:cNvSpPr>
            <a:spLocks noChangeArrowheads="1"/>
          </p:cNvSpPr>
          <p:nvPr/>
        </p:nvSpPr>
        <p:spPr bwMode="auto">
          <a:xfrm>
            <a:off x="2987825" y="4405740"/>
            <a:ext cx="2196000" cy="5400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fr-CH" altLang="de-DE" sz="1600" dirty="0" smtClean="0">
                <a:solidFill>
                  <a:srgbClr val="FFFFCC"/>
                </a:solidFill>
                <a:cs typeface="Arial" panose="020B0604020202020204" pitchFamily="34" charset="0"/>
              </a:rPr>
              <a:t>Traitements individuels</a:t>
            </a:r>
            <a:br>
              <a:rPr lang="fr-CH" altLang="de-DE" sz="1600" dirty="0" smtClean="0">
                <a:solidFill>
                  <a:srgbClr val="FFFFCC"/>
                </a:solidFill>
                <a:cs typeface="Arial" panose="020B0604020202020204" pitchFamily="34" charset="0"/>
              </a:rPr>
            </a:br>
            <a:r>
              <a:rPr lang="fr-CH" altLang="de-DE" sz="1600" dirty="0" smtClean="0">
                <a:solidFill>
                  <a:srgbClr val="FFFFCC"/>
                </a:solidFill>
                <a:cs typeface="Arial" panose="020B0604020202020204" pitchFamily="34" charset="0"/>
              </a:rPr>
              <a:t>médecine alternative</a:t>
            </a:r>
            <a:endParaRPr lang="fr-CH" altLang="de-DE" sz="1600" dirty="0">
              <a:solidFill>
                <a:srgbClr val="FFFFCC"/>
              </a:solidFill>
              <a:cs typeface="Arial" panose="020B0604020202020204" pitchFamily="34" charset="0"/>
            </a:endParaRPr>
          </a:p>
        </p:txBody>
      </p:sp>
      <p:sp>
        <p:nvSpPr>
          <p:cNvPr id="15" name="Rectangle 9"/>
          <p:cNvSpPr>
            <a:spLocks noChangeArrowheads="1"/>
          </p:cNvSpPr>
          <p:nvPr/>
        </p:nvSpPr>
        <p:spPr bwMode="auto">
          <a:xfrm>
            <a:off x="2987824" y="3336327"/>
            <a:ext cx="2196000" cy="540000"/>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fr-CH" altLang="de-DE" sz="1600" dirty="0" smtClean="0">
                <a:solidFill>
                  <a:srgbClr val="FFFFCC"/>
                </a:solidFill>
                <a:cs typeface="Arial" panose="020B0604020202020204" pitchFamily="34" charset="0"/>
              </a:rPr>
              <a:t>Prévention au niveau </a:t>
            </a:r>
            <a:br>
              <a:rPr lang="fr-CH" altLang="de-DE" sz="1600" dirty="0" smtClean="0">
                <a:solidFill>
                  <a:srgbClr val="FFFFCC"/>
                </a:solidFill>
                <a:cs typeface="Arial" panose="020B0604020202020204" pitchFamily="34" charset="0"/>
              </a:rPr>
            </a:br>
            <a:r>
              <a:rPr lang="fr-CH" altLang="de-DE" sz="1600" dirty="0" smtClean="0">
                <a:solidFill>
                  <a:srgbClr val="FFFFCC"/>
                </a:solidFill>
                <a:cs typeface="Arial" panose="020B0604020202020204" pitchFamily="34" charset="0"/>
              </a:rPr>
              <a:t>du troupeau</a:t>
            </a:r>
            <a:endParaRPr lang="fr-CH" altLang="de-DE" sz="1600" dirty="0">
              <a:solidFill>
                <a:srgbClr val="FFFFCC"/>
              </a:solidFill>
              <a:cs typeface="Arial" panose="020B0604020202020204" pitchFamily="34" charset="0"/>
            </a:endParaRPr>
          </a:p>
        </p:txBody>
      </p:sp>
      <p:cxnSp>
        <p:nvCxnSpPr>
          <p:cNvPr id="17" name="AutoShape 11"/>
          <p:cNvCxnSpPr>
            <a:cxnSpLocks noChangeShapeType="1"/>
            <a:stCxn id="15" idx="2"/>
          </p:cNvCxnSpPr>
          <p:nvPr/>
        </p:nvCxnSpPr>
        <p:spPr bwMode="auto">
          <a:xfrm>
            <a:off x="4085824" y="3876327"/>
            <a:ext cx="1" cy="540000"/>
          </a:xfrm>
          <a:prstGeom prst="straightConnector1">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3"/>
          <p:cNvSpPr>
            <a:spLocks noChangeArrowheads="1"/>
          </p:cNvSpPr>
          <p:nvPr/>
        </p:nvSpPr>
        <p:spPr bwMode="auto">
          <a:xfrm>
            <a:off x="2987825" y="5479391"/>
            <a:ext cx="2196000" cy="540000"/>
          </a:xfrm>
          <a:prstGeom prst="rect">
            <a:avLst/>
          </a:prstGeom>
          <a:solidFill>
            <a:srgbClr val="FF99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fr-CH" altLang="de-DE" sz="1600" dirty="0" smtClean="0">
                <a:solidFill>
                  <a:srgbClr val="FFFFCC"/>
                </a:solidFill>
                <a:cs typeface="Arial" panose="020B0604020202020204" pitchFamily="34" charset="0"/>
              </a:rPr>
              <a:t>Médecine </a:t>
            </a:r>
            <a:br>
              <a:rPr lang="fr-CH" altLang="de-DE" sz="1600" dirty="0" smtClean="0">
                <a:solidFill>
                  <a:srgbClr val="FFFFCC"/>
                </a:solidFill>
                <a:cs typeface="Arial" panose="020B0604020202020204" pitchFamily="34" charset="0"/>
              </a:rPr>
            </a:br>
            <a:r>
              <a:rPr lang="fr-CH" altLang="de-DE" sz="1600" dirty="0" smtClean="0">
                <a:solidFill>
                  <a:srgbClr val="FFFFCC"/>
                </a:solidFill>
                <a:cs typeface="Arial" panose="020B0604020202020204" pitchFamily="34" charset="0"/>
              </a:rPr>
              <a:t>conventionnelle</a:t>
            </a:r>
            <a:endParaRPr lang="fr-CH" altLang="de-DE" sz="1600" dirty="0">
              <a:solidFill>
                <a:srgbClr val="FFFFCC"/>
              </a:solidFill>
              <a:cs typeface="Arial" panose="020B0604020202020204" pitchFamily="34" charset="0"/>
            </a:endParaRPr>
          </a:p>
        </p:txBody>
      </p:sp>
      <p:cxnSp>
        <p:nvCxnSpPr>
          <p:cNvPr id="19" name="AutoShape 14"/>
          <p:cNvCxnSpPr>
            <a:cxnSpLocks noChangeShapeType="1"/>
            <a:stCxn id="14" idx="2"/>
          </p:cNvCxnSpPr>
          <p:nvPr/>
        </p:nvCxnSpPr>
        <p:spPr bwMode="auto">
          <a:xfrm>
            <a:off x="4085825" y="4945739"/>
            <a:ext cx="167" cy="540000"/>
          </a:xfrm>
          <a:prstGeom prst="straightConnector1">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Rectangle 16"/>
          <p:cNvSpPr>
            <a:spLocks noChangeArrowheads="1"/>
          </p:cNvSpPr>
          <p:nvPr/>
        </p:nvSpPr>
        <p:spPr bwMode="auto">
          <a:xfrm>
            <a:off x="629903" y="2264200"/>
            <a:ext cx="21483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fr-CH" altLang="de-DE" sz="1800" dirty="0">
                <a:solidFill>
                  <a:srgbClr val="666699"/>
                </a:solidFill>
                <a:latin typeface="+mn-lt"/>
                <a:cs typeface="Arial" panose="020B0604020202020204" pitchFamily="34" charset="0"/>
              </a:rPr>
              <a:t>L</a:t>
            </a:r>
            <a:r>
              <a:rPr lang="fr-CH" altLang="de-DE" sz="1800" b="0" dirty="0" smtClean="0">
                <a:solidFill>
                  <a:srgbClr val="666699"/>
                </a:solidFill>
                <a:latin typeface="+mn-lt"/>
                <a:cs typeface="Arial" panose="020B0604020202020204" pitchFamily="34" charset="0"/>
              </a:rPr>
              <a:t>ong </a:t>
            </a:r>
            <a:br>
              <a:rPr lang="fr-CH" altLang="de-DE" sz="1800" b="0" dirty="0" smtClean="0">
                <a:solidFill>
                  <a:srgbClr val="666699"/>
                </a:solidFill>
                <a:latin typeface="+mn-lt"/>
                <a:cs typeface="Arial" panose="020B0604020202020204" pitchFamily="34" charset="0"/>
              </a:rPr>
            </a:br>
            <a:r>
              <a:rPr lang="fr-CH" altLang="de-DE" sz="1800" b="0" dirty="0" smtClean="0">
                <a:solidFill>
                  <a:srgbClr val="666699"/>
                </a:solidFill>
                <a:latin typeface="+mn-lt"/>
                <a:cs typeface="Arial" panose="020B0604020202020204" pitchFamily="34" charset="0"/>
              </a:rPr>
              <a:t>terme</a:t>
            </a:r>
            <a:endParaRPr lang="fr-CH" altLang="de-DE" sz="1800" b="0" dirty="0">
              <a:solidFill>
                <a:srgbClr val="666699"/>
              </a:solidFill>
              <a:latin typeface="+mn-lt"/>
              <a:cs typeface="Arial" panose="020B0604020202020204" pitchFamily="34" charset="0"/>
            </a:endParaRPr>
          </a:p>
        </p:txBody>
      </p:sp>
      <p:sp>
        <p:nvSpPr>
          <p:cNvPr id="21" name="Rectangle 17"/>
          <p:cNvSpPr>
            <a:spLocks noChangeArrowheads="1"/>
          </p:cNvSpPr>
          <p:nvPr/>
        </p:nvSpPr>
        <p:spPr bwMode="auto">
          <a:xfrm>
            <a:off x="628650" y="3321196"/>
            <a:ext cx="21483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fr-CH" altLang="de-DE" sz="1800" dirty="0" smtClean="0">
                <a:latin typeface="+mn-lt"/>
                <a:cs typeface="Arial" panose="020B0604020202020204" pitchFamily="34" charset="0"/>
              </a:rPr>
              <a:t>Moyen</a:t>
            </a:r>
            <a:br>
              <a:rPr lang="fr-CH" altLang="de-DE" sz="1800" dirty="0" smtClean="0">
                <a:latin typeface="+mn-lt"/>
                <a:cs typeface="Arial" panose="020B0604020202020204" pitchFamily="34" charset="0"/>
              </a:rPr>
            </a:br>
            <a:r>
              <a:rPr lang="fr-CH" altLang="de-DE" sz="1800" dirty="0" smtClean="0">
                <a:latin typeface="+mn-lt"/>
                <a:cs typeface="Arial" panose="020B0604020202020204" pitchFamily="34" charset="0"/>
              </a:rPr>
              <a:t>terme</a:t>
            </a:r>
            <a:endParaRPr lang="fr-CH" altLang="de-DE" sz="1800" dirty="0">
              <a:latin typeface="+mn-lt"/>
              <a:cs typeface="Arial" panose="020B0604020202020204" pitchFamily="34" charset="0"/>
            </a:endParaRPr>
          </a:p>
        </p:txBody>
      </p:sp>
      <p:sp>
        <p:nvSpPr>
          <p:cNvPr id="22" name="Rectangle 18"/>
          <p:cNvSpPr>
            <a:spLocks noChangeArrowheads="1"/>
          </p:cNvSpPr>
          <p:nvPr/>
        </p:nvSpPr>
        <p:spPr bwMode="auto">
          <a:xfrm>
            <a:off x="628650" y="4397656"/>
            <a:ext cx="21483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fr-CH" altLang="de-DE" sz="1800" b="0" dirty="0" smtClean="0">
                <a:latin typeface="+mn-lt"/>
                <a:cs typeface="Arial" panose="020B0604020202020204" pitchFamily="34" charset="0"/>
              </a:rPr>
              <a:t>Court</a:t>
            </a:r>
            <a:br>
              <a:rPr lang="fr-CH" altLang="de-DE" sz="1800" b="0" dirty="0" smtClean="0">
                <a:latin typeface="+mn-lt"/>
                <a:cs typeface="Arial" panose="020B0604020202020204" pitchFamily="34" charset="0"/>
              </a:rPr>
            </a:br>
            <a:r>
              <a:rPr lang="fr-CH" altLang="de-DE" sz="1800" b="0" dirty="0" smtClean="0">
                <a:latin typeface="+mn-lt"/>
                <a:cs typeface="Arial" panose="020B0604020202020204" pitchFamily="34" charset="0"/>
              </a:rPr>
              <a:t>terme</a:t>
            </a:r>
            <a:endParaRPr lang="fr-CH" altLang="de-DE" sz="1800" b="0" dirty="0">
              <a:latin typeface="+mn-lt"/>
              <a:cs typeface="Arial" panose="020B0604020202020204" pitchFamily="34" charset="0"/>
            </a:endParaRPr>
          </a:p>
        </p:txBody>
      </p:sp>
      <p:sp>
        <p:nvSpPr>
          <p:cNvPr id="23" name="Rectangle 19"/>
          <p:cNvSpPr>
            <a:spLocks noChangeArrowheads="1"/>
          </p:cNvSpPr>
          <p:nvPr/>
        </p:nvSpPr>
        <p:spPr bwMode="auto">
          <a:xfrm>
            <a:off x="628650" y="5478345"/>
            <a:ext cx="2148399" cy="5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fr-CH" altLang="de-DE" sz="1800" b="0" dirty="0" smtClean="0">
                <a:solidFill>
                  <a:srgbClr val="666699"/>
                </a:solidFill>
                <a:latin typeface="+mn-lt"/>
                <a:cs typeface="Arial" panose="020B0604020202020204" pitchFamily="34" charset="0"/>
              </a:rPr>
              <a:t>Urgence</a:t>
            </a:r>
            <a:endParaRPr lang="fr-CH" altLang="de-DE" sz="1800" b="0" dirty="0">
              <a:solidFill>
                <a:srgbClr val="666699"/>
              </a:solidFill>
              <a:latin typeface="+mn-lt"/>
              <a:cs typeface="Arial" panose="020B0604020202020204" pitchFamily="34" charset="0"/>
            </a:endParaRPr>
          </a:p>
        </p:txBody>
      </p:sp>
      <p:sp>
        <p:nvSpPr>
          <p:cNvPr id="24" name="AutoShape 20"/>
          <p:cNvSpPr>
            <a:spLocks noChangeArrowheads="1"/>
          </p:cNvSpPr>
          <p:nvPr/>
        </p:nvSpPr>
        <p:spPr bwMode="auto">
          <a:xfrm>
            <a:off x="1907704" y="3444642"/>
            <a:ext cx="936104" cy="325515"/>
          </a:xfrm>
          <a:prstGeom prst="rightArrow">
            <a:avLst>
              <a:gd name="adj1" fmla="val 37500"/>
              <a:gd name="adj2" fmla="val 172500"/>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27" name="AutoShape 23"/>
          <p:cNvSpPr>
            <a:spLocks noChangeArrowheads="1"/>
          </p:cNvSpPr>
          <p:nvPr/>
        </p:nvSpPr>
        <p:spPr bwMode="auto">
          <a:xfrm>
            <a:off x="1907704" y="4531368"/>
            <a:ext cx="936104" cy="325515"/>
          </a:xfrm>
          <a:prstGeom prst="rightArrow">
            <a:avLst>
              <a:gd name="adj1" fmla="val 37500"/>
              <a:gd name="adj2" fmla="val 172500"/>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28" name="AutoShape 24"/>
          <p:cNvSpPr>
            <a:spLocks noChangeArrowheads="1"/>
          </p:cNvSpPr>
          <p:nvPr/>
        </p:nvSpPr>
        <p:spPr bwMode="auto">
          <a:xfrm>
            <a:off x="1907704" y="5590755"/>
            <a:ext cx="936104" cy="325515"/>
          </a:xfrm>
          <a:prstGeom prst="rightArrow">
            <a:avLst>
              <a:gd name="adj1" fmla="val 37500"/>
              <a:gd name="adj2" fmla="val 172500"/>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29" name="AutoShape 25"/>
          <p:cNvSpPr>
            <a:spLocks noChangeArrowheads="1"/>
          </p:cNvSpPr>
          <p:nvPr/>
        </p:nvSpPr>
        <p:spPr bwMode="auto">
          <a:xfrm>
            <a:off x="1907704" y="2366764"/>
            <a:ext cx="936104" cy="325515"/>
          </a:xfrm>
          <a:prstGeom prst="rightArrow">
            <a:avLst>
              <a:gd name="adj1" fmla="val 37500"/>
              <a:gd name="adj2" fmla="val 172500"/>
            </a:avLst>
          </a:prstGeom>
          <a:solidFill>
            <a:schemeClr val="folHlink"/>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sp>
        <p:nvSpPr>
          <p:cNvPr id="30" name="Rectangle 27"/>
          <p:cNvSpPr>
            <a:spLocks noChangeArrowheads="1"/>
          </p:cNvSpPr>
          <p:nvPr/>
        </p:nvSpPr>
        <p:spPr bwMode="auto">
          <a:xfrm>
            <a:off x="5832000" y="5479232"/>
            <a:ext cx="2520000" cy="540000"/>
          </a:xfrm>
          <a:prstGeom prst="rect">
            <a:avLst/>
          </a:prstGeom>
          <a:solidFill>
            <a:srgbClr val="FF33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pPr>
            <a:r>
              <a:rPr lang="fr-CH" altLang="de-DE" sz="1600" dirty="0" smtClean="0">
                <a:solidFill>
                  <a:srgbClr val="FFFFCC"/>
                </a:solidFill>
                <a:cs typeface="Arial" panose="020B0604020202020204" pitchFamily="34" charset="0"/>
              </a:rPr>
              <a:t>Restrictions de </a:t>
            </a:r>
            <a:br>
              <a:rPr lang="fr-CH" altLang="de-DE" sz="1600" dirty="0" smtClean="0">
                <a:solidFill>
                  <a:srgbClr val="FFFFCC"/>
                </a:solidFill>
                <a:cs typeface="Arial" panose="020B0604020202020204" pitchFamily="34" charset="0"/>
              </a:rPr>
            </a:br>
            <a:r>
              <a:rPr lang="fr-CH" altLang="de-DE" sz="1600" dirty="0" smtClean="0">
                <a:solidFill>
                  <a:srgbClr val="FFFFCC"/>
                </a:solidFill>
                <a:cs typeface="Arial" panose="020B0604020202020204" pitchFamily="34" charset="0"/>
              </a:rPr>
              <a:t>commercialisation</a:t>
            </a:r>
            <a:endParaRPr lang="fr-CH" altLang="de-DE" sz="1600" dirty="0">
              <a:solidFill>
                <a:srgbClr val="FFFFCC"/>
              </a:solidFill>
              <a:cs typeface="Arial" panose="020B0604020202020204" pitchFamily="34" charset="0"/>
            </a:endParaRPr>
          </a:p>
        </p:txBody>
      </p:sp>
      <p:sp>
        <p:nvSpPr>
          <p:cNvPr id="31" name="AutoShape 28"/>
          <p:cNvSpPr>
            <a:spLocks noChangeArrowheads="1"/>
          </p:cNvSpPr>
          <p:nvPr/>
        </p:nvSpPr>
        <p:spPr bwMode="auto">
          <a:xfrm>
            <a:off x="5292080" y="5641410"/>
            <a:ext cx="462502" cy="325515"/>
          </a:xfrm>
          <a:prstGeom prst="rightArrow">
            <a:avLst>
              <a:gd name="adj1" fmla="val 37500"/>
              <a:gd name="adj2" fmla="val 61273"/>
            </a:avLst>
          </a:prstGeom>
          <a:solidFill>
            <a:srgbClr val="FF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endParaRPr lang="de-DE" altLang="de-DE" sz="2400" dirty="0">
              <a:cs typeface="Arial" panose="020B0604020202020204" pitchFamily="34" charset="0"/>
            </a:endParaRPr>
          </a:p>
        </p:txBody>
      </p:sp>
      <p:cxnSp>
        <p:nvCxnSpPr>
          <p:cNvPr id="56" name="AutoShape 14"/>
          <p:cNvCxnSpPr>
            <a:cxnSpLocks noChangeShapeType="1"/>
            <a:stCxn id="13" idx="2"/>
          </p:cNvCxnSpPr>
          <p:nvPr/>
        </p:nvCxnSpPr>
        <p:spPr bwMode="auto">
          <a:xfrm flipH="1">
            <a:off x="4085992" y="2797101"/>
            <a:ext cx="8" cy="540000"/>
          </a:xfrm>
          <a:prstGeom prst="straightConnector1">
            <a:avLst/>
          </a:prstGeom>
          <a:noFill/>
          <a:ln w="571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Pfeil nach unten 59"/>
          <p:cNvSpPr/>
          <p:nvPr/>
        </p:nvSpPr>
        <p:spPr>
          <a:xfrm rot="5400000">
            <a:off x="3852252" y="729275"/>
            <a:ext cx="479816" cy="2183328"/>
          </a:xfrm>
          <a:prstGeom prst="homePlate">
            <a:avLst>
              <a:gd name="adj" fmla="val 51985"/>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altLang="de-DE" sz="1800" dirty="0" smtClean="0">
                <a:solidFill>
                  <a:srgbClr val="FFFF99"/>
                </a:solidFill>
                <a:cs typeface="Arial" panose="020B0604020202020204" pitchFamily="34" charset="0"/>
              </a:rPr>
              <a:t>Mesure</a:t>
            </a:r>
            <a:endParaRPr lang="fr-CH" sz="1800" dirty="0"/>
          </a:p>
        </p:txBody>
      </p:sp>
      <p:sp>
        <p:nvSpPr>
          <p:cNvPr id="37" name="Pfeil nach unten 59"/>
          <p:cNvSpPr/>
          <p:nvPr/>
        </p:nvSpPr>
        <p:spPr>
          <a:xfrm rot="5400000">
            <a:off x="1509102" y="729275"/>
            <a:ext cx="479816" cy="2183328"/>
          </a:xfrm>
          <a:prstGeom prst="homePlate">
            <a:avLst>
              <a:gd name="adj" fmla="val 51985"/>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r-CH" altLang="de-DE" sz="1800" dirty="0" smtClean="0">
                <a:solidFill>
                  <a:srgbClr val="FFFF99"/>
                </a:solidFill>
                <a:cs typeface="Arial" panose="020B0604020202020204" pitchFamily="34" charset="0"/>
              </a:rPr>
              <a:t>Horizon</a:t>
            </a:r>
            <a:endParaRPr lang="fr-CH" sz="1800" dirty="0"/>
          </a:p>
        </p:txBody>
      </p:sp>
    </p:spTree>
    <p:extLst>
      <p:ext uri="{BB962C8B-B14F-4D97-AF65-F5344CB8AC3E}">
        <p14:creationId xmlns:p14="http://schemas.microsoft.com/office/powerpoint/2010/main" val="3347094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But : Animaux en très bonne santé</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a:spcAft>
                <a:spcPct val="50000"/>
              </a:spcAft>
              <a:buClr>
                <a:srgbClr val="008C7F"/>
              </a:buClr>
              <a:buSzPct val="80000"/>
              <a:defRPr/>
            </a:pPr>
            <a:r>
              <a:rPr lang="fr-CH" altLang="fr-FR" dirty="0" smtClean="0"/>
              <a:t>«</a:t>
            </a:r>
            <a:r>
              <a:rPr lang="fr-CH" dirty="0"/>
              <a:t>La santé est un état de complet bien-être physique, mental et social, et ne consiste pas seulement en une absence de maladie ou </a:t>
            </a:r>
            <a:r>
              <a:rPr lang="fr-CH" dirty="0" smtClean="0"/>
              <a:t>d'infirmité.» (OMS)</a:t>
            </a:r>
            <a:endParaRPr lang="fr-CH" altLang="fr-FR" dirty="0" smtClean="0"/>
          </a:p>
          <a:p>
            <a:pPr>
              <a:spcAft>
                <a:spcPct val="50000"/>
              </a:spcAft>
              <a:buClr>
                <a:srgbClr val="008C7F"/>
              </a:buClr>
              <a:buSzPct val="80000"/>
              <a:defRPr/>
            </a:pPr>
            <a:r>
              <a:rPr lang="fr-CH" dirty="0" smtClean="0"/>
              <a:t>Développer les mesures à prendre pour l’amélioration de la santé animale dans le cadre du contexte spécifique de chaque ferme</a:t>
            </a:r>
          </a:p>
          <a:p>
            <a:pPr>
              <a:spcAft>
                <a:spcPct val="50000"/>
              </a:spcAft>
              <a:buClr>
                <a:srgbClr val="008C7F"/>
              </a:buClr>
              <a:buSzPct val="80000"/>
              <a:defRPr/>
            </a:pPr>
            <a:r>
              <a:rPr lang="fr-CH" dirty="0" smtClean="0"/>
              <a:t>Amélioration stratégique de la santé animale au niveau des troupeaux</a:t>
            </a:r>
          </a:p>
          <a:p>
            <a:pPr lvl="1"/>
            <a:r>
              <a:rPr lang="fr-CH" dirty="0" smtClean="0"/>
              <a:t>Contrôle régulier de la santé animale (au niveau des individus) </a:t>
            </a:r>
            <a:br>
              <a:rPr lang="fr-CH" dirty="0" smtClean="0"/>
            </a:br>
            <a:r>
              <a:rPr lang="fr-CH" dirty="0" smtClean="0"/>
              <a:t>car les symptômes sont souvent peu visibles (subcliniques)</a:t>
            </a:r>
          </a:p>
          <a:p>
            <a:pPr lvl="1"/>
            <a:r>
              <a:rPr lang="fr-CH" dirty="0" smtClean="0"/>
              <a:t>Motivation pour une très bonne santé animale</a:t>
            </a:r>
            <a:br>
              <a:rPr lang="fr-CH" dirty="0" smtClean="0"/>
            </a:br>
            <a:r>
              <a:rPr lang="fr-CH" dirty="0" smtClean="0"/>
              <a:t>(aussi à cause de la meilleure rentabilité)</a:t>
            </a:r>
          </a:p>
          <a:p>
            <a:pPr lvl="1"/>
            <a:r>
              <a:rPr lang="fr-CH" dirty="0" smtClean="0"/>
              <a:t>Point de vue global et holistique, aussi avec de la médecine alternative</a:t>
            </a:r>
            <a:br>
              <a:rPr lang="fr-CH" dirty="0" smtClean="0"/>
            </a:br>
            <a:r>
              <a:rPr lang="fr-CH" dirty="0" smtClean="0"/>
              <a:t>(nécessite des vétérinaires et des agriculteurs bien formés ainsi qu’une collaboration et une communication partenariales entre le vétérinaire et l’agriculteur)</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45</a:t>
            </a:fld>
            <a:endParaRPr lang="fr-CH" altLang="de-DE" dirty="0"/>
          </a:p>
        </p:txBody>
      </p:sp>
    </p:spTree>
    <p:extLst>
      <p:ext uri="{BB962C8B-B14F-4D97-AF65-F5344CB8AC3E}">
        <p14:creationId xmlns:p14="http://schemas.microsoft.com/office/powerpoint/2010/main" val="337975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Viser une vache de constitution robuste</a:t>
            </a:r>
            <a:endParaRPr lang="fr-CH" dirty="0"/>
          </a:p>
        </p:txBody>
      </p:sp>
      <p:sp>
        <p:nvSpPr>
          <p:cNvPr id="4" name="Inhaltsplatzhalter 3"/>
          <p:cNvSpPr>
            <a:spLocks noGrp="1"/>
          </p:cNvSpPr>
          <p:nvPr>
            <p:ph idx="14"/>
          </p:nvPr>
        </p:nvSpPr>
        <p:spPr/>
        <p:txBody>
          <a:bodyPr/>
          <a:lstStyle/>
          <a:p>
            <a:r>
              <a:rPr lang="de-CH" dirty="0" smtClean="0"/>
              <a:t>Source </a:t>
            </a:r>
            <a:r>
              <a:rPr lang="de-CH" smtClean="0"/>
              <a:t>: A. </a:t>
            </a:r>
            <a:r>
              <a:rPr lang="de-CH" dirty="0" smtClean="0"/>
              <a:t>Spengler</a:t>
            </a:r>
            <a:r>
              <a:rPr lang="de-CH" smtClean="0"/>
              <a:t>, Chr. </a:t>
            </a:r>
            <a:r>
              <a:rPr lang="de-CH" dirty="0" smtClean="0"/>
              <a:t>Notz</a:t>
            </a:r>
            <a:r>
              <a:rPr lang="de-CH" dirty="0"/>
              <a:t>, </a:t>
            </a:r>
            <a:r>
              <a:rPr lang="de-CH" dirty="0" smtClean="0"/>
              <a:t>FiBL</a:t>
            </a:r>
            <a:endParaRPr lang="de-CH" dirty="0"/>
          </a:p>
        </p:txBody>
      </p:sp>
      <p:sp>
        <p:nvSpPr>
          <p:cNvPr id="9" name="Inhaltsplatzhalter 8"/>
          <p:cNvSpPr>
            <a:spLocks noGrp="1"/>
          </p:cNvSpPr>
          <p:nvPr>
            <p:ph sz="quarter" idx="17"/>
          </p:nvPr>
        </p:nvSpPr>
        <p:spPr/>
        <p:txBody>
          <a:bodyPr/>
          <a:lstStyle/>
          <a:p>
            <a:pPr lvl="1"/>
            <a:r>
              <a:rPr lang="fr-CH" dirty="0" smtClean="0"/>
              <a:t>Le bovin passe la plus grande partie de la journée à manger et à ruminer</a:t>
            </a:r>
          </a:p>
          <a:p>
            <a:pPr lvl="1"/>
            <a:r>
              <a:rPr lang="fr-CH" dirty="0" smtClean="0"/>
              <a:t>La santé générale est fortement influencée par celle des organes digestifs et métaboliques</a:t>
            </a:r>
          </a:p>
          <a:p>
            <a:pPr lvl="1"/>
            <a:r>
              <a:rPr lang="fr-CH" dirty="0" smtClean="0"/>
              <a:t>Le centre de l’humeur se trouve dans ces organes</a:t>
            </a:r>
          </a:p>
          <a:p>
            <a:pPr lvl="1"/>
            <a:r>
              <a:rPr lang="fr-CH" dirty="0" smtClean="0"/>
              <a:t>Les espèces </a:t>
            </a:r>
            <a:r>
              <a:rPr lang="fr-CH" dirty="0"/>
              <a:t>animales à prédominance </a:t>
            </a:r>
            <a:r>
              <a:rPr lang="fr-CH" dirty="0" smtClean="0"/>
              <a:t>métabolique ont en général un tempérament tranquille</a:t>
            </a:r>
            <a:endParaRPr lang="fr-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46</a:t>
            </a:fld>
            <a:endParaRPr lang="fr-CH" altLang="de-DE" dirty="0"/>
          </a:p>
        </p:txBody>
      </p:sp>
      <p:graphicFrame>
        <p:nvGraphicFramePr>
          <p:cNvPr id="15" name="Inhaltsplatzhalter 11"/>
          <p:cNvGraphicFramePr>
            <a:graphicFrameLocks noGrp="1"/>
          </p:cNvGraphicFramePr>
          <p:nvPr>
            <p:ph sz="quarter" idx="23"/>
            <p:extLst>
              <p:ext uri="{D42A27DB-BD31-4B8C-83A1-F6EECF244321}">
                <p14:modId xmlns:p14="http://schemas.microsoft.com/office/powerpoint/2010/main" val="1690771749"/>
              </p:ext>
            </p:extLst>
          </p:nvPr>
        </p:nvGraphicFramePr>
        <p:xfrm>
          <a:off x="628650" y="4508500"/>
          <a:ext cx="7904164" cy="1193800"/>
        </p:xfrm>
        <a:graphic>
          <a:graphicData uri="http://schemas.openxmlformats.org/drawingml/2006/table">
            <a:tbl>
              <a:tblPr firstRow="1" bandRow="1">
                <a:tableStyleId>{93296810-A885-4BE3-A3E7-6D5BEEA58F35}</a:tableStyleId>
              </a:tblPr>
              <a:tblGrid>
                <a:gridCol w="3952082"/>
                <a:gridCol w="3952082"/>
              </a:tblGrid>
              <a:tr h="370840">
                <a:tc>
                  <a:txBody>
                    <a:bodyPr/>
                    <a:lstStyle/>
                    <a:p>
                      <a:r>
                        <a:rPr lang="fr-CH" sz="1600" noProof="0" dirty="0" smtClean="0"/>
                        <a:t>Condition corporelle (BCS)</a:t>
                      </a:r>
                      <a:endParaRPr lang="fr-CH" sz="1600" noProof="0" dirty="0"/>
                    </a:p>
                  </a:txBody>
                  <a:tcPr/>
                </a:tc>
                <a:tc>
                  <a:txBody>
                    <a:bodyPr/>
                    <a:lstStyle/>
                    <a:p>
                      <a:r>
                        <a:rPr lang="fr-CH" sz="1600" noProof="0" dirty="0" smtClean="0"/>
                        <a:t>Tempérament</a:t>
                      </a:r>
                      <a:endParaRPr lang="fr-CH" sz="16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Les animaux avec une BCS stable</a:t>
                      </a:r>
                    </a:p>
                    <a:p>
                      <a:pPr marL="285750" marR="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noProof="0" dirty="0" smtClean="0"/>
                        <a:t>ont moins de problèmes </a:t>
                      </a:r>
                      <a:br>
                        <a:rPr lang="fr-CH" sz="1600" noProof="0" dirty="0" smtClean="0"/>
                      </a:br>
                      <a:r>
                        <a:rPr lang="fr-CH" sz="1600" noProof="0" dirty="0" smtClean="0"/>
                        <a:t>de fécondité et de métabolisme</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Les animaux plus tranquilles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noProof="0" dirty="0" smtClean="0"/>
                        <a:t>ont des nombres de cellules plus bas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H" sz="1600" noProof="0" dirty="0" smtClean="0"/>
                        <a:t>ruminent davantage et plus longtemps</a:t>
                      </a:r>
                    </a:p>
                  </a:txBody>
                  <a:tcPr/>
                </a:tc>
              </a:tr>
            </a:tbl>
          </a:graphicData>
        </a:graphic>
      </p:graphicFrame>
      <p:pic>
        <p:nvPicPr>
          <p:cNvPr id="5" name="Inhaltsplatzhalter 4"/>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6292056" y="1681517"/>
            <a:ext cx="2162175" cy="2599617"/>
          </a:xfrm>
        </p:spPr>
      </p:pic>
    </p:spTree>
    <p:extLst>
      <p:ext uri="{BB962C8B-B14F-4D97-AF65-F5344CB8AC3E}">
        <p14:creationId xmlns:p14="http://schemas.microsoft.com/office/powerpoint/2010/main" val="3576458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lstStyle/>
          <a:p>
            <a:r>
              <a:rPr lang="fr-CH" dirty="0" smtClean="0"/>
              <a:t>Éviter les stress</a:t>
            </a:r>
            <a:endParaRPr lang="fr-CH" dirty="0"/>
          </a:p>
        </p:txBody>
      </p:sp>
      <p:sp>
        <p:nvSpPr>
          <p:cNvPr id="9" name="Inhaltsplatzhalter 8"/>
          <p:cNvSpPr>
            <a:spLocks noGrp="1"/>
          </p:cNvSpPr>
          <p:nvPr>
            <p:ph idx="14"/>
          </p:nvPr>
        </p:nvSpPr>
        <p:spPr/>
        <p:txBody>
          <a:bodyPr/>
          <a:lstStyle/>
          <a:p>
            <a:endParaRPr lang="de-CH" dirty="0"/>
          </a:p>
        </p:txBody>
      </p:sp>
      <p:sp>
        <p:nvSpPr>
          <p:cNvPr id="10" name="Inhaltsplatzhalter 9"/>
          <p:cNvSpPr>
            <a:spLocks noGrp="1"/>
          </p:cNvSpPr>
          <p:nvPr>
            <p:ph sz="quarter" idx="17"/>
          </p:nvPr>
        </p:nvSpPr>
        <p:spPr/>
        <p:txBody>
          <a:bodyPr/>
          <a:lstStyle/>
          <a:p>
            <a:r>
              <a:rPr lang="fr-CH" dirty="0" smtClean="0"/>
              <a:t>Les processus corporels et psychiques des animaux s’expriment différemment selon les espèces</a:t>
            </a:r>
          </a:p>
          <a:p>
            <a:r>
              <a:rPr lang="fr-CH" dirty="0" smtClean="0"/>
              <a:t>L’humeur psychique a une grande influence sur les mamelles via les processus hormonaux </a:t>
            </a:r>
            <a:r>
              <a:rPr lang="fr-CH" smtClean="0"/>
              <a:t>(p. ex. </a:t>
            </a:r>
            <a:r>
              <a:rPr lang="fr-CH" dirty="0" smtClean="0"/>
              <a:t>ocytocine)</a:t>
            </a:r>
            <a:endParaRPr lang="fr-CH" dirty="0"/>
          </a:p>
        </p:txBody>
      </p:sp>
      <p:sp>
        <p:nvSpPr>
          <p:cNvPr id="11" name="Inhaltsplatzhalter 10"/>
          <p:cNvSpPr>
            <a:spLocks noGrp="1"/>
          </p:cNvSpPr>
          <p:nvPr>
            <p:ph sz="quarter" idx="24"/>
          </p:nvPr>
        </p:nvSpPr>
        <p:spPr/>
        <p:txBody>
          <a:bodyPr/>
          <a:lstStyle/>
          <a:p>
            <a:r>
              <a:rPr lang="fr-CH" dirty="0" smtClean="0"/>
              <a:t>Les animaux stressés sont plus sensibles aux maladies (stress métaboliques ou psychiques)</a:t>
            </a:r>
          </a:p>
          <a:p>
            <a:endParaRPr lang="fr-CH" dirty="0" smtClean="0"/>
          </a:p>
          <a:p>
            <a:r>
              <a:rPr lang="fr-CH" dirty="0" smtClean="0"/>
              <a:t>Éviter les stress</a:t>
            </a:r>
          </a:p>
          <a:p>
            <a:pPr lvl="1"/>
            <a:r>
              <a:rPr lang="fr-CH" dirty="0" smtClean="0"/>
              <a:t>Environnement tranquille</a:t>
            </a:r>
          </a:p>
          <a:p>
            <a:pPr lvl="1"/>
            <a:r>
              <a:rPr lang="fr-CH" dirty="0" smtClean="0"/>
              <a:t>Alimentation optimale</a:t>
            </a:r>
          </a:p>
          <a:p>
            <a:pPr lvl="1"/>
            <a:r>
              <a:rPr lang="fr-CH" dirty="0" smtClean="0"/>
              <a:t>Sélection</a:t>
            </a:r>
          </a:p>
          <a:p>
            <a:pPr lvl="1"/>
            <a:r>
              <a:rPr lang="fr-CH" dirty="0" smtClean="0"/>
              <a:t>Élever un type de vache adapté à la ferme</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47</a:t>
            </a:fld>
            <a:endParaRPr lang="fr-CH" altLang="de-DE" dirty="0"/>
          </a:p>
        </p:txBody>
      </p:sp>
      <p:pic>
        <p:nvPicPr>
          <p:cNvPr id="4" name="Inhaltsplatzhalter 3"/>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6089713" y="3053175"/>
            <a:ext cx="2212848" cy="2877312"/>
          </a:xfrm>
        </p:spPr>
      </p:pic>
    </p:spTree>
    <p:extLst>
      <p:ext uri="{BB962C8B-B14F-4D97-AF65-F5344CB8AC3E}">
        <p14:creationId xmlns:p14="http://schemas.microsoft.com/office/powerpoint/2010/main" val="598336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Bovins – Santé</a:t>
            </a:r>
            <a:endParaRPr lang="de-CH" dirty="0"/>
          </a:p>
        </p:txBody>
      </p:sp>
      <p:sp>
        <p:nvSpPr>
          <p:cNvPr id="9" name="Inhaltsplatzhalter 8"/>
          <p:cNvSpPr>
            <a:spLocks noGrp="1"/>
          </p:cNvSpPr>
          <p:nvPr>
            <p:ph idx="12"/>
          </p:nvPr>
        </p:nvSpPr>
        <p:spPr/>
        <p:txBody>
          <a:bodyPr>
            <a:normAutofit/>
          </a:bodyPr>
          <a:lstStyle/>
          <a:p>
            <a:r>
              <a:rPr lang="fr-CH" dirty="0" smtClean="0"/>
              <a:t>Priorité aux médecines alternatives</a:t>
            </a:r>
            <a:endParaRPr lang="fr-CH" dirty="0"/>
          </a:p>
        </p:txBody>
      </p:sp>
      <p:sp>
        <p:nvSpPr>
          <p:cNvPr id="17" name="Inhaltsplatzhalter 16"/>
          <p:cNvSpPr>
            <a:spLocks noGrp="1"/>
          </p:cNvSpPr>
          <p:nvPr>
            <p:ph idx="14"/>
          </p:nvPr>
        </p:nvSpPr>
        <p:spPr/>
        <p:txBody>
          <a:bodyPr/>
          <a:lstStyle/>
          <a:p>
            <a:endParaRPr lang="de-CH" dirty="0"/>
          </a:p>
        </p:txBody>
      </p:sp>
      <p:sp>
        <p:nvSpPr>
          <p:cNvPr id="18" name="Inhaltsplatzhalter 17"/>
          <p:cNvSpPr>
            <a:spLocks noGrp="1"/>
          </p:cNvSpPr>
          <p:nvPr>
            <p:ph sz="quarter" idx="17"/>
          </p:nvPr>
        </p:nvSpPr>
        <p:spPr/>
        <p:txBody>
          <a:bodyPr/>
          <a:lstStyle/>
          <a:p>
            <a:r>
              <a:rPr lang="fr-CH" dirty="0" smtClean="0"/>
              <a:t>Les méthodes thérapeutiques alternatives exigent de vastes connaissances de base</a:t>
            </a:r>
          </a:p>
          <a:p>
            <a:r>
              <a:rPr lang="fr-CH" dirty="0" smtClean="0"/>
              <a:t>Ces méthodes ont leurs limites</a:t>
            </a:r>
            <a:endParaRPr lang="fr-CH" dirty="0"/>
          </a:p>
        </p:txBody>
      </p:sp>
      <p:graphicFrame>
        <p:nvGraphicFramePr>
          <p:cNvPr id="22" name="Inhaltsplatzhalter 21"/>
          <p:cNvGraphicFramePr>
            <a:graphicFrameLocks noGrp="1"/>
          </p:cNvGraphicFramePr>
          <p:nvPr>
            <p:ph sz="quarter" idx="24"/>
            <p:extLst>
              <p:ext uri="{D42A27DB-BD31-4B8C-83A1-F6EECF244321}">
                <p14:modId xmlns:p14="http://schemas.microsoft.com/office/powerpoint/2010/main" val="4031432639"/>
              </p:ext>
            </p:extLst>
          </p:nvPr>
        </p:nvGraphicFramePr>
        <p:xfrm>
          <a:off x="611188" y="2952750"/>
          <a:ext cx="5040932" cy="1079500"/>
        </p:xfrm>
        <a:graphic>
          <a:graphicData uri="http://schemas.openxmlformats.org/drawingml/2006/table">
            <a:tbl>
              <a:tblPr firstRow="1" bandRow="1">
                <a:tableStyleId>{93296810-A885-4BE3-A3E7-6D5BEEA58F35}</a:tableStyleId>
              </a:tblPr>
              <a:tblGrid>
                <a:gridCol w="5040932"/>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noProof="0" dirty="0" smtClean="0"/>
                        <a:t>Les médecines alternatives </a:t>
                      </a:r>
                      <a:r>
                        <a:rPr lang="fr-CH" noProof="0" smtClean="0"/>
                        <a:t>comprennent p. ex. </a:t>
                      </a:r>
                      <a:r>
                        <a:rPr lang="fr-CH" noProof="0" dirty="0" smtClean="0"/>
                        <a:t>:</a:t>
                      </a:r>
                    </a:p>
                  </a:txBody>
                  <a:tcPr/>
                </a:tc>
              </a:tr>
              <a:tr h="370840">
                <a:tc>
                  <a:txBody>
                    <a:bodyPr/>
                    <a:lstStyle/>
                    <a:p>
                      <a:pPr marL="0" lvl="0" indent="-270900">
                        <a:buNone/>
                      </a:pPr>
                      <a:r>
                        <a:rPr lang="fr-CH" noProof="0" dirty="0" smtClean="0"/>
                        <a:t>Phytothérapie (extraits de plantes, </a:t>
                      </a:r>
                      <a:r>
                        <a:rPr lang="fr-CH" noProof="0" smtClean="0"/>
                        <a:t>tisanes etc.)</a:t>
                      </a:r>
                      <a:endParaRPr lang="fr-CH" noProof="0" dirty="0" smtClean="0"/>
                    </a:p>
                    <a:p>
                      <a:pPr marL="0" lvl="0" indent="-270900">
                        <a:buNone/>
                      </a:pPr>
                      <a:r>
                        <a:rPr lang="fr-CH" noProof="0" dirty="0" smtClean="0"/>
                        <a:t>Homéopathie</a:t>
                      </a:r>
                    </a:p>
                    <a:p>
                      <a:pPr marL="0" lvl="0" indent="-270900">
                        <a:buNone/>
                      </a:pPr>
                      <a:r>
                        <a:rPr lang="fr-CH" noProof="0" dirty="0" smtClean="0"/>
                        <a:t>Acupuncture</a:t>
                      </a:r>
                    </a:p>
                  </a:txBody>
                  <a:tcPr/>
                </a:tc>
              </a:tr>
            </a:tbl>
          </a:graphicData>
        </a:graphic>
      </p:graphicFrame>
      <p:sp>
        <p:nvSpPr>
          <p:cNvPr id="5" name="Fußzeilenplatzhalter 4"/>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48</a:t>
            </a:fld>
            <a:endParaRPr lang="fr-CH" altLang="de-DE" dirty="0"/>
          </a:p>
        </p:txBody>
      </p:sp>
      <p:graphicFrame>
        <p:nvGraphicFramePr>
          <p:cNvPr id="23" name="Inhaltsplatzhalter 21"/>
          <p:cNvGraphicFramePr>
            <a:graphicFrameLocks noGrp="1"/>
          </p:cNvGraphicFramePr>
          <p:nvPr>
            <p:ph sz="quarter" idx="27"/>
            <p:extLst>
              <p:ext uri="{D42A27DB-BD31-4B8C-83A1-F6EECF244321}">
                <p14:modId xmlns:p14="http://schemas.microsoft.com/office/powerpoint/2010/main" val="3832132784"/>
              </p:ext>
            </p:extLst>
          </p:nvPr>
        </p:nvGraphicFramePr>
        <p:xfrm>
          <a:off x="611188" y="4437063"/>
          <a:ext cx="5040931" cy="1079500"/>
        </p:xfrm>
        <a:graphic>
          <a:graphicData uri="http://schemas.openxmlformats.org/drawingml/2006/table">
            <a:tbl>
              <a:tblPr firstRow="1" bandRow="1">
                <a:tableStyleId>{93296810-A885-4BE3-A3E7-6D5BEEA58F35}</a:tableStyleId>
              </a:tblPr>
              <a:tblGrid>
                <a:gridCol w="5040931"/>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noProof="0" dirty="0" smtClean="0"/>
                        <a:t>Avantages</a:t>
                      </a:r>
                      <a:r>
                        <a:rPr lang="fr-CH" baseline="0" noProof="0" dirty="0" smtClean="0"/>
                        <a:t> des thérapies des médecines alternatives</a:t>
                      </a:r>
                      <a:r>
                        <a:rPr lang="fr-CH" noProof="0" dirty="0" smtClean="0"/>
                        <a:t> :</a:t>
                      </a:r>
                    </a:p>
                  </a:txBody>
                  <a:tcPr/>
                </a:tc>
              </a:tr>
              <a:tr h="370840">
                <a:tc>
                  <a:txBody>
                    <a:bodyPr/>
                    <a:lstStyle/>
                    <a:p>
                      <a:pPr lvl="0"/>
                      <a:r>
                        <a:rPr lang="fr-CH" noProof="0" dirty="0" smtClean="0"/>
                        <a:t>Plus douces et le plus souvent moins chères</a:t>
                      </a:r>
                    </a:p>
                    <a:p>
                      <a:pPr lvl="0"/>
                      <a:r>
                        <a:rPr lang="fr-CH" noProof="0" dirty="0" smtClean="0"/>
                        <a:t>Pas ou peu de délais d’attente</a:t>
                      </a:r>
                    </a:p>
                    <a:p>
                      <a:pPr lvl="0"/>
                      <a:r>
                        <a:rPr lang="fr-CH" noProof="0" dirty="0" smtClean="0"/>
                        <a:t>Stimulation des forces d’autoguérison</a:t>
                      </a:r>
                    </a:p>
                  </a:txBody>
                  <a:tcPr/>
                </a:tc>
              </a:tr>
            </a:tbl>
          </a:graphicData>
        </a:graphic>
      </p:graphicFrame>
      <p:pic>
        <p:nvPicPr>
          <p:cNvPr id="3" name="Inhaltsplatzhalter 2"/>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67400" y="3462859"/>
            <a:ext cx="2657475" cy="2057944"/>
          </a:xfrm>
        </p:spPr>
      </p:pic>
    </p:spTree>
    <p:extLst>
      <p:ext uri="{BB962C8B-B14F-4D97-AF65-F5344CB8AC3E}">
        <p14:creationId xmlns:p14="http://schemas.microsoft.com/office/powerpoint/2010/main" val="1237410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animale – Généralités</a:t>
            </a:r>
            <a:endParaRPr lang="de-CH" dirty="0"/>
          </a:p>
        </p:txBody>
      </p:sp>
      <p:sp>
        <p:nvSpPr>
          <p:cNvPr id="3" name="Inhaltsplatzhalter 2"/>
          <p:cNvSpPr>
            <a:spLocks noGrp="1"/>
          </p:cNvSpPr>
          <p:nvPr>
            <p:ph idx="12"/>
          </p:nvPr>
        </p:nvSpPr>
        <p:spPr/>
        <p:txBody>
          <a:bodyPr/>
          <a:lstStyle/>
          <a:p>
            <a:r>
              <a:rPr lang="fr-CH" dirty="0" smtClean="0"/>
              <a:t>Législation et protection des animaux</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 préambule de Bio Suisse :</a:t>
            </a:r>
          </a:p>
          <a:p>
            <a:r>
              <a:rPr lang="fr-CH" dirty="0"/>
              <a:t>«Il faut tenir compte des besoins particuliers de chaque </a:t>
            </a:r>
            <a:r>
              <a:rPr lang="fr-CH"/>
              <a:t>espèce </a:t>
            </a:r>
            <a:r>
              <a:rPr lang="fr-CH" smtClean="0"/>
              <a:t>animale. </a:t>
            </a:r>
            <a:r>
              <a:rPr lang="fr-CH" dirty="0"/>
              <a:t>Cette préoccupation prend en </a:t>
            </a:r>
            <a:r>
              <a:rPr lang="fr-CH" dirty="0" smtClean="0"/>
              <a:t>compte aussi </a:t>
            </a:r>
            <a:r>
              <a:rPr lang="fr-CH" dirty="0"/>
              <a:t>bien des principes éthiques que des </a:t>
            </a:r>
            <a:r>
              <a:rPr lang="fr-CH"/>
              <a:t>aspects </a:t>
            </a:r>
            <a:r>
              <a:rPr lang="fr-CH" smtClean="0"/>
              <a:t>écologiques. </a:t>
            </a:r>
            <a:r>
              <a:rPr lang="fr-CH" dirty="0"/>
              <a:t>L’objectif de la sélection est d’atteindre </a:t>
            </a:r>
            <a:r>
              <a:rPr lang="fr-CH" dirty="0" smtClean="0"/>
              <a:t>une production </a:t>
            </a:r>
            <a:r>
              <a:rPr lang="fr-CH" dirty="0"/>
              <a:t>à vie élevée plutôt que des </a:t>
            </a:r>
            <a:r>
              <a:rPr lang="fr-CH"/>
              <a:t>records </a:t>
            </a:r>
            <a:r>
              <a:rPr lang="fr-CH" smtClean="0"/>
              <a:t>momentanés.»</a:t>
            </a:r>
            <a:endParaRPr lang="fr-CH" dirty="0"/>
          </a:p>
          <a:p>
            <a:endParaRPr lang="fr-CH" dirty="0" smtClean="0"/>
          </a:p>
          <a:p>
            <a:endParaRPr lang="fr-CH" dirty="0" smtClean="0"/>
          </a:p>
          <a:p>
            <a:endParaRPr lang="fr-CH" dirty="0" smtClean="0"/>
          </a:p>
          <a:p>
            <a:r>
              <a:rPr lang="fr-CH" dirty="0" smtClean="0"/>
              <a:t>Respect de l’Ordonnance fédérale sur la protection des animaux</a:t>
            </a:r>
          </a:p>
          <a:p>
            <a:r>
              <a:rPr lang="fr-CH" dirty="0" smtClean="0"/>
              <a:t>Stabulations, possibilités d’occupation et de mouvement adaptées</a:t>
            </a:r>
          </a:p>
          <a:p>
            <a:r>
              <a:rPr lang="fr-CH" dirty="0" smtClean="0"/>
              <a:t>Adaptation du cheptel à la surfaces agricole utile, au site et au climat</a:t>
            </a:r>
          </a:p>
          <a:p>
            <a:r>
              <a:rPr lang="fr-CH" dirty="0" smtClean="0"/>
              <a:t>Dispositions sur les sorties régulières en plein air </a:t>
            </a:r>
            <a:r>
              <a:rPr lang="fr-CH" smtClean="0"/>
              <a:t>selon art. </a:t>
            </a:r>
            <a:r>
              <a:rPr lang="fr-CH" dirty="0" smtClean="0"/>
              <a:t>61 OPD</a:t>
            </a:r>
          </a:p>
          <a:p>
            <a:pPr lvl="1"/>
            <a:r>
              <a:rPr lang="fr-CH" dirty="0" smtClean="0"/>
              <a:t>SRPA pour tous les genres animaux (SST pour les lapins), art 72 OPD</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a:t>
            </a:fld>
            <a:endParaRPr lang="fr-CH" altLang="de-DE" dirty="0"/>
          </a:p>
        </p:txBody>
      </p:sp>
    </p:spTree>
    <p:extLst>
      <p:ext uri="{BB962C8B-B14F-4D97-AF65-F5344CB8AC3E}">
        <p14:creationId xmlns:p14="http://schemas.microsoft.com/office/powerpoint/2010/main" val="24777912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lstStyle/>
          <a:p>
            <a:r>
              <a:rPr lang="fr-CH" dirty="0" smtClean="0"/>
              <a:t>Homéopathie </a:t>
            </a:r>
            <a:endParaRPr lang="fr-CH" dirty="0"/>
          </a:p>
        </p:txBody>
      </p:sp>
      <p:sp>
        <p:nvSpPr>
          <p:cNvPr id="4" name="Inhaltsplatzhalter 3"/>
          <p:cNvSpPr>
            <a:spLocks noGrp="1"/>
          </p:cNvSpPr>
          <p:nvPr>
            <p:ph idx="14"/>
          </p:nvPr>
        </p:nvSpPr>
        <p:spPr/>
        <p:txBody>
          <a:bodyPr/>
          <a:lstStyle/>
          <a:p>
            <a:r>
              <a:rPr lang="de-CH" dirty="0" smtClean="0"/>
              <a:t>Photo : Wikipedia </a:t>
            </a:r>
            <a:endParaRPr lang="de-CH" dirty="0"/>
          </a:p>
        </p:txBody>
      </p:sp>
      <p:sp>
        <p:nvSpPr>
          <p:cNvPr id="6" name="Inhaltsplatzhalter 5"/>
          <p:cNvSpPr>
            <a:spLocks noGrp="1"/>
          </p:cNvSpPr>
          <p:nvPr>
            <p:ph sz="quarter" idx="60"/>
          </p:nvPr>
        </p:nvSpPr>
        <p:spPr/>
        <p:txBody>
          <a:bodyPr/>
          <a:lstStyle/>
          <a:p>
            <a:r>
              <a:rPr lang="fr-CH" dirty="0" smtClean="0"/>
              <a:t>Samuel Hahnemann </a:t>
            </a:r>
          </a:p>
          <a:p>
            <a:pPr lvl="1"/>
            <a:r>
              <a:rPr lang="fr-CH" dirty="0" smtClean="0"/>
              <a:t>* 10 avril 1755 à Meissen; † 2 juillet 1843 à Paris </a:t>
            </a:r>
          </a:p>
          <a:p>
            <a:pPr lvl="1"/>
            <a:r>
              <a:rPr lang="fr-CH" dirty="0" smtClean="0"/>
              <a:t>Fondateur de l’homéopathie comme système médical</a:t>
            </a:r>
          </a:p>
          <a:p>
            <a:pPr lvl="1"/>
            <a:r>
              <a:rPr lang="fr-CH" dirty="0" smtClean="0"/>
              <a:t>1910 </a:t>
            </a:r>
            <a:r>
              <a:rPr lang="fr-CH" dirty="0"/>
              <a:t>: «Organon de l'art de </a:t>
            </a:r>
            <a:r>
              <a:rPr lang="fr-CH" dirty="0" smtClean="0"/>
              <a:t>guérir»</a:t>
            </a:r>
            <a:endParaRPr lang="fr-CH" altLang="de-DE" dirty="0"/>
          </a:p>
        </p:txBody>
      </p:sp>
      <p:sp>
        <p:nvSpPr>
          <p:cNvPr id="7" name="Inhaltsplatzhalter 6"/>
          <p:cNvSpPr>
            <a:spLocks noGrp="1"/>
          </p:cNvSpPr>
          <p:nvPr>
            <p:ph sz="quarter" idx="61"/>
          </p:nvPr>
        </p:nvSpPr>
        <p:spPr/>
        <p:txBody>
          <a:bodyPr/>
          <a:lstStyle/>
          <a:p>
            <a:r>
              <a:rPr lang="fr-CH" altLang="fr-FR" b="1" dirty="0" smtClean="0"/>
              <a:t>L’homéopathie mobilise l’autoguérison </a:t>
            </a:r>
          </a:p>
          <a:p>
            <a:endParaRPr lang="fr-CH" altLang="fr-FR" dirty="0" smtClean="0"/>
          </a:p>
          <a:p>
            <a:r>
              <a:rPr lang="fr-CH" altLang="fr-FR" dirty="0" smtClean="0"/>
              <a:t>Propagation et importance de l’homéopathie</a:t>
            </a:r>
          </a:p>
          <a:p>
            <a:pPr lvl="1"/>
            <a:r>
              <a:rPr lang="fr-CH" altLang="fr-FR" dirty="0" smtClean="0"/>
              <a:t>Se répand dans le monde entier au 19</a:t>
            </a:r>
            <a:r>
              <a:rPr lang="fr-CH" altLang="fr-FR" baseline="30000" dirty="0" smtClean="0"/>
              <a:t>ème</a:t>
            </a:r>
            <a:r>
              <a:rPr lang="fr-CH" altLang="fr-FR" dirty="0" smtClean="0"/>
              <a:t> siècle, surtout aux USA</a:t>
            </a:r>
          </a:p>
          <a:p>
            <a:pPr lvl="1"/>
            <a:r>
              <a:rPr lang="fr-CH" altLang="fr-FR" dirty="0" smtClean="0"/>
              <a:t>Aujourd’hui mise surtout en Inde sur pied d’égalité avec la médecine conventionnelle et d’autres méthodes thérapeutiques comme l’ayurvéda</a:t>
            </a:r>
          </a:p>
          <a:p>
            <a:pPr lvl="1"/>
            <a:r>
              <a:rPr lang="fr-CH" dirty="0" smtClean="0"/>
              <a:t>Différents courants dans l’homéopathie : homéopathie classique, </a:t>
            </a:r>
            <a:br>
              <a:rPr lang="fr-CH" dirty="0" smtClean="0"/>
            </a:br>
            <a:r>
              <a:rPr lang="fr-CH" dirty="0" smtClean="0"/>
              <a:t>homéopathie clinique, hautes ou basses </a:t>
            </a:r>
            <a:r>
              <a:rPr lang="fr-CH" smtClean="0"/>
              <a:t>dilutions etc.</a:t>
            </a:r>
            <a:endParaRPr lang="fr-CH" dirty="0"/>
          </a:p>
        </p:txBody>
      </p:sp>
      <p:sp>
        <p:nvSpPr>
          <p:cNvPr id="8" name="Fußzeilenplatzhalter 7"/>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49</a:t>
            </a:fld>
            <a:endParaRPr lang="fr-CH" altLang="de-DE" dirty="0"/>
          </a:p>
        </p:txBody>
      </p:sp>
      <p:pic>
        <p:nvPicPr>
          <p:cNvPr id="10" name="Inhaltsplatzhalter 9"/>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7096889" y="1543050"/>
            <a:ext cx="1125597" cy="1454150"/>
          </a:xfrm>
        </p:spPr>
      </p:pic>
    </p:spTree>
    <p:extLst>
      <p:ext uri="{BB962C8B-B14F-4D97-AF65-F5344CB8AC3E}">
        <p14:creationId xmlns:p14="http://schemas.microsoft.com/office/powerpoint/2010/main" val="17250747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fr-CH" dirty="0"/>
              <a:t>Bovins – Santé</a:t>
            </a:r>
            <a:endParaRPr lang="de-CH" dirty="0"/>
          </a:p>
        </p:txBody>
      </p:sp>
      <p:sp>
        <p:nvSpPr>
          <p:cNvPr id="13" name="Inhaltsplatzhalter 12"/>
          <p:cNvSpPr>
            <a:spLocks noGrp="1"/>
          </p:cNvSpPr>
          <p:nvPr>
            <p:ph idx="12"/>
          </p:nvPr>
        </p:nvSpPr>
        <p:spPr/>
        <p:txBody>
          <a:bodyPr>
            <a:normAutofit/>
          </a:bodyPr>
          <a:lstStyle/>
          <a:p>
            <a:r>
              <a:rPr lang="fr-CH" dirty="0" smtClean="0"/>
              <a:t>Les principes de l’homéopathie</a:t>
            </a:r>
            <a:endParaRPr lang="fr-CH" dirty="0"/>
          </a:p>
        </p:txBody>
      </p:sp>
      <p:sp>
        <p:nvSpPr>
          <p:cNvPr id="11" name="Fußzeilenplatzhalter 10"/>
          <p:cNvSpPr>
            <a:spLocks noGrp="1"/>
          </p:cNvSpPr>
          <p:nvPr>
            <p:ph type="ftr" sz="quarter" idx="5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50</a:t>
            </a:fld>
            <a:endParaRPr lang="fr-CH" altLang="de-DE" dirty="0"/>
          </a:p>
        </p:txBody>
      </p:sp>
      <p:graphicFrame>
        <p:nvGraphicFramePr>
          <p:cNvPr id="17" name="Inhaltsplatzhalter 16"/>
          <p:cNvGraphicFramePr>
            <a:graphicFrameLocks noGrp="1"/>
          </p:cNvGraphicFramePr>
          <p:nvPr>
            <p:ph sz="quarter" idx="60"/>
            <p:extLst>
              <p:ext uri="{D42A27DB-BD31-4B8C-83A1-F6EECF244321}">
                <p14:modId xmlns:p14="http://schemas.microsoft.com/office/powerpoint/2010/main" val="2394201743"/>
              </p:ext>
            </p:extLst>
          </p:nvPr>
        </p:nvGraphicFramePr>
        <p:xfrm>
          <a:off x="614363" y="1544638"/>
          <a:ext cx="7894638" cy="1036320"/>
        </p:xfrm>
        <a:graphic>
          <a:graphicData uri="http://schemas.openxmlformats.org/drawingml/2006/table">
            <a:tbl>
              <a:tblPr firstRow="1" bandRow="1">
                <a:tableStyleId>{93296810-A885-4BE3-A3E7-6D5BEEA58F35}</a:tableStyleId>
              </a:tblPr>
              <a:tblGrid>
                <a:gridCol w="3947319"/>
                <a:gridCol w="3947319"/>
              </a:tblGrid>
              <a:tr h="37084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400" noProof="0" dirty="0" smtClean="0">
                          <a:solidFill>
                            <a:schemeClr val="tx1"/>
                          </a:solidFill>
                        </a:rPr>
                        <a:t>Le principe des semblables ou de similitude (Similia similibus curentur)</a:t>
                      </a:r>
                      <a:br>
                        <a:rPr lang="fr-CH" altLang="de-DE" sz="1400" noProof="0" dirty="0" smtClean="0">
                          <a:solidFill>
                            <a:schemeClr val="tx1"/>
                          </a:solidFill>
                        </a:rPr>
                      </a:br>
                      <a:r>
                        <a:rPr lang="fr-CH" altLang="de-DE" sz="1400" b="0" noProof="0" dirty="0" smtClean="0">
                          <a:solidFill>
                            <a:schemeClr val="tx1"/>
                          </a:solidFill>
                        </a:rPr>
                        <a:t>Le patient est traité avec un médicament qui produirait les mêmes symptômes sur une être sain</a:t>
                      </a:r>
                    </a:p>
                  </a:txBody>
                  <a:tcPr/>
                </a:tc>
                <a:tc hMerge="1">
                  <a:txBody>
                    <a:bodyPr/>
                    <a:lstStyle/>
                    <a:p>
                      <a:endParaRPr lang="de-CH" dirty="0"/>
                    </a:p>
                  </a:txBody>
                  <a:tcPr/>
                </a:tc>
              </a:tr>
              <a:tr h="370840">
                <a:tc>
                  <a:txBody>
                    <a:bodyPr/>
                    <a:lstStyle/>
                    <a:p>
                      <a:r>
                        <a:rPr lang="fr-CH" altLang="de-DE" sz="1400" b="0" noProof="0" dirty="0" smtClean="0"/>
                        <a:t>Origine des médicaments homéopathiques : animale,</a:t>
                      </a:r>
                      <a:r>
                        <a:rPr lang="fr-CH" altLang="de-DE" sz="1400" b="0" baseline="0" noProof="0" dirty="0" smtClean="0"/>
                        <a:t> végétale ou minérale</a:t>
                      </a:r>
                      <a:endParaRPr lang="fr-CH" noProof="0" dirty="0"/>
                    </a:p>
                  </a:txBody>
                  <a:tcPr/>
                </a:tc>
                <a:tc>
                  <a:txBody>
                    <a:bodyPr/>
                    <a:lstStyle/>
                    <a:p>
                      <a:r>
                        <a:rPr lang="fr-CH" altLang="de-DE" sz="1400" noProof="0" dirty="0" smtClean="0"/>
                        <a:t>Effet : Activation de l’autorégulation du corps (autoguérison)</a:t>
                      </a:r>
                      <a:endParaRPr lang="fr-CH" noProof="0" dirty="0"/>
                    </a:p>
                  </a:txBody>
                  <a:tcPr/>
                </a:tc>
              </a:tr>
            </a:tbl>
          </a:graphicData>
        </a:graphic>
      </p:graphicFrame>
      <p:graphicFrame>
        <p:nvGraphicFramePr>
          <p:cNvPr id="18" name="Inhaltsplatzhalter 16"/>
          <p:cNvGraphicFramePr>
            <a:graphicFrameLocks noGrp="1"/>
          </p:cNvGraphicFramePr>
          <p:nvPr>
            <p:ph sz="quarter" idx="59"/>
            <p:extLst>
              <p:ext uri="{D42A27DB-BD31-4B8C-83A1-F6EECF244321}">
                <p14:modId xmlns:p14="http://schemas.microsoft.com/office/powerpoint/2010/main" val="264191798"/>
              </p:ext>
            </p:extLst>
          </p:nvPr>
        </p:nvGraphicFramePr>
        <p:xfrm>
          <a:off x="621896" y="2878773"/>
          <a:ext cx="7894638" cy="1249680"/>
        </p:xfrm>
        <a:graphic>
          <a:graphicData uri="http://schemas.openxmlformats.org/drawingml/2006/table">
            <a:tbl>
              <a:tblPr firstRow="1" bandRow="1">
                <a:tableStyleId>{93296810-A885-4BE3-A3E7-6D5BEEA58F35}</a:tableStyleId>
              </a:tblPr>
              <a:tblGrid>
                <a:gridCol w="3947319"/>
                <a:gridCol w="3947319"/>
              </a:tblGrid>
              <a:tr h="37084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400" noProof="0" dirty="0" smtClean="0">
                          <a:solidFill>
                            <a:schemeClr val="tx1"/>
                          </a:solidFill>
                        </a:rPr>
                        <a:t>Pathogénésie</a:t>
                      </a:r>
                      <a:br>
                        <a:rPr lang="fr-CH" altLang="de-DE" sz="1400" noProof="0" dirty="0" smtClean="0">
                          <a:solidFill>
                            <a:schemeClr val="tx1"/>
                          </a:solidFill>
                        </a:rPr>
                      </a:br>
                      <a:r>
                        <a:rPr lang="fr-CH" altLang="de-DE" sz="1400" b="0" noProof="0" dirty="0" smtClean="0">
                          <a:solidFill>
                            <a:schemeClr val="tx1"/>
                          </a:solidFill>
                        </a:rPr>
                        <a:t>Symptômes  provoqués par une substance testée sur plusieurs personnes en bonne santé lors de tests standardisés</a:t>
                      </a:r>
                    </a:p>
                  </a:txBody>
                  <a:tcPr/>
                </a:tc>
                <a:tc hMerge="1">
                  <a:txBody>
                    <a:bodyPr/>
                    <a:lstStyle/>
                    <a:p>
                      <a:endParaRPr lang="de-CH" dirty="0"/>
                    </a:p>
                  </a:txBody>
                  <a:tcPr/>
                </a:tc>
              </a:tr>
              <a:tr h="370840">
                <a:tc>
                  <a:txBody>
                    <a:bodyPr/>
                    <a:lstStyle/>
                    <a:p>
                      <a:pPr marL="0" indent="0" eaLnBrk="1" hangingPunct="1">
                        <a:spcBef>
                          <a:spcPct val="100000"/>
                        </a:spcBef>
                        <a:buClr>
                          <a:srgbClr val="A80020"/>
                        </a:buClr>
                        <a:buFont typeface="Arial" panose="020B0604020202020204" pitchFamily="34" charset="0"/>
                        <a:buNone/>
                      </a:pPr>
                      <a:r>
                        <a:rPr lang="fr-CH" altLang="de-DE" sz="1400" b="0" noProof="0" dirty="0" smtClean="0"/>
                        <a:t>Symptômes toxicologiques plus ou moins fins</a:t>
                      </a:r>
                      <a:br>
                        <a:rPr lang="fr-CH" altLang="de-DE" sz="1400" b="0" noProof="0" dirty="0" smtClean="0"/>
                      </a:br>
                      <a:r>
                        <a:rPr lang="fr-CH" altLang="de-DE" sz="1400" b="0" noProof="0" dirty="0" smtClean="0"/>
                        <a:t>Symptômes objectifs et subjectifs</a:t>
                      </a:r>
                    </a:p>
                  </a:txBody>
                  <a:tcPr/>
                </a:tc>
                <a:tc>
                  <a:txBody>
                    <a:bodyPr/>
                    <a:lstStyle/>
                    <a:p>
                      <a:r>
                        <a:rPr lang="fr-CH" altLang="de-DE" sz="1400" b="0" noProof="0" dirty="0" smtClean="0"/>
                        <a:t>Plus les symptômes sont individuels et inhabituels plus le médicament sera efficace</a:t>
                      </a:r>
                      <a:endParaRPr lang="fr-CH" sz="1400" noProof="0" dirty="0"/>
                    </a:p>
                  </a:txBody>
                  <a:tcPr/>
                </a:tc>
              </a:tr>
            </a:tbl>
          </a:graphicData>
        </a:graphic>
      </p:graphicFrame>
      <p:graphicFrame>
        <p:nvGraphicFramePr>
          <p:cNvPr id="19" name="Inhaltsplatzhalter 16"/>
          <p:cNvGraphicFramePr>
            <a:graphicFrameLocks noGrp="1"/>
          </p:cNvGraphicFramePr>
          <p:nvPr>
            <p:ph sz="quarter" idx="56"/>
            <p:extLst>
              <p:ext uri="{D42A27DB-BD31-4B8C-83A1-F6EECF244321}">
                <p14:modId xmlns:p14="http://schemas.microsoft.com/office/powerpoint/2010/main" val="2007826028"/>
              </p:ext>
            </p:extLst>
          </p:nvPr>
        </p:nvGraphicFramePr>
        <p:xfrm>
          <a:off x="628246" y="4463098"/>
          <a:ext cx="7894638" cy="1676400"/>
        </p:xfrm>
        <a:graphic>
          <a:graphicData uri="http://schemas.openxmlformats.org/drawingml/2006/table">
            <a:tbl>
              <a:tblPr firstRow="1" bandRow="1">
                <a:tableStyleId>{93296810-A885-4BE3-A3E7-6D5BEEA58F35}</a:tableStyleId>
              </a:tblPr>
              <a:tblGrid>
                <a:gridCol w="3947319"/>
                <a:gridCol w="3947319"/>
              </a:tblGrid>
              <a:tr h="370840">
                <a:tc gridSpan="2">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400" noProof="0" dirty="0" smtClean="0">
                          <a:solidFill>
                            <a:schemeClr val="tx1"/>
                          </a:solidFill>
                        </a:rPr>
                        <a:t>Dynamisation</a:t>
                      </a:r>
                      <a:br>
                        <a:rPr lang="fr-CH" altLang="de-DE" sz="1400" noProof="0" dirty="0" smtClean="0">
                          <a:solidFill>
                            <a:schemeClr val="tx1"/>
                          </a:solidFill>
                        </a:rPr>
                      </a:br>
                      <a:r>
                        <a:rPr lang="fr-CH" altLang="de-DE" sz="1400" b="0" noProof="0" dirty="0" smtClean="0">
                          <a:solidFill>
                            <a:schemeClr val="tx1"/>
                          </a:solidFill>
                        </a:rPr>
                        <a:t>Les médicaments sont dilués par étapes prédéfinies suivie chacune par une trituration ou une succussion (secouement, agitation)</a:t>
                      </a:r>
                      <a:br>
                        <a:rPr lang="fr-CH" altLang="de-DE" sz="1400" b="0" noProof="0" dirty="0" smtClean="0">
                          <a:solidFill>
                            <a:schemeClr val="tx1"/>
                          </a:solidFill>
                        </a:rPr>
                      </a:br>
                      <a:r>
                        <a:rPr lang="fr-CH" altLang="de-DE" sz="1400" b="0" baseline="0" noProof="0" dirty="0" smtClean="0">
                          <a:solidFill>
                            <a:schemeClr val="tx1"/>
                          </a:solidFill>
                        </a:rPr>
                        <a:t>(Dynamisations : D = décimales, par paliers de 10 ; C = centésimales, par paliers de 100 ; </a:t>
                      </a:r>
                      <a:br>
                        <a:rPr lang="fr-CH" altLang="de-DE" sz="1400" b="0" baseline="0" noProof="0" dirty="0" smtClean="0">
                          <a:solidFill>
                            <a:schemeClr val="tx1"/>
                          </a:solidFill>
                        </a:rPr>
                      </a:br>
                      <a:r>
                        <a:rPr lang="fr-CH" altLang="de-DE" sz="1400" b="0" baseline="0" noProof="0" dirty="0" smtClean="0">
                          <a:solidFill>
                            <a:schemeClr val="tx1"/>
                          </a:solidFill>
                        </a:rPr>
                        <a:t>K = korsakoviennes)</a:t>
                      </a:r>
                      <a:endParaRPr lang="fr-CH" altLang="de-DE" sz="1400" b="0" noProof="0" dirty="0" smtClean="0">
                        <a:solidFill>
                          <a:schemeClr val="tx1"/>
                        </a:solidFill>
                      </a:endParaRPr>
                    </a:p>
                  </a:txBody>
                  <a:tcPr/>
                </a:tc>
                <a:tc hMerge="1">
                  <a:txBody>
                    <a:bodyPr/>
                    <a:lstStyle/>
                    <a:p>
                      <a:endParaRPr lang="de-CH" dirty="0"/>
                    </a:p>
                  </a:txBody>
                  <a:tcPr/>
                </a:tc>
              </a:tr>
              <a:tr h="370840">
                <a:tc>
                  <a:txBody>
                    <a:bodyPr/>
                    <a:lstStyle/>
                    <a:p>
                      <a:pPr marL="0" indent="0" eaLnBrk="1" hangingPunct="1">
                        <a:spcBef>
                          <a:spcPct val="100000"/>
                        </a:spcBef>
                        <a:buClr>
                          <a:srgbClr val="A80020"/>
                        </a:buClr>
                      </a:pPr>
                      <a:r>
                        <a:rPr lang="fr-CH" altLang="de-DE" sz="1400" b="0" noProof="0" dirty="0" smtClean="0"/>
                        <a:t>Dilution = éviter la toxicité</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400" b="0" noProof="0" dirty="0" smtClean="0">
                          <a:cs typeface="Arial" panose="020B0604020202020204" pitchFamily="34" charset="0"/>
                        </a:rPr>
                        <a:t>Secouer</a:t>
                      </a:r>
                      <a:r>
                        <a:rPr lang="fr-CH" altLang="de-DE" sz="1400" b="0" baseline="0" noProof="0" dirty="0" smtClean="0">
                          <a:cs typeface="Arial" panose="020B0604020202020204" pitchFamily="34" charset="0"/>
                        </a:rPr>
                        <a:t> / triturer = «transmettre de l’énergie» au support de dilution</a:t>
                      </a:r>
                      <a:endParaRPr lang="fr-CH" altLang="de-DE" sz="1400" b="0" noProof="0" dirty="0" smtClean="0"/>
                    </a:p>
                  </a:txBody>
                  <a:tcPr/>
                </a:tc>
              </a:tr>
            </a:tbl>
          </a:graphicData>
        </a:graphic>
      </p:graphicFrame>
    </p:spTree>
    <p:extLst>
      <p:ext uri="{BB962C8B-B14F-4D97-AF65-F5344CB8AC3E}">
        <p14:creationId xmlns:p14="http://schemas.microsoft.com/office/powerpoint/2010/main" val="36007692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Utilisation de l’homéopathie : Conditions et limites</a:t>
            </a:r>
            <a:endParaRPr lang="fr-CH" dirty="0"/>
          </a:p>
        </p:txBody>
      </p:sp>
      <p:sp>
        <p:nvSpPr>
          <p:cNvPr id="4" name="Inhaltsplatzhalter 3"/>
          <p:cNvSpPr>
            <a:spLocks noGrp="1"/>
          </p:cNvSpPr>
          <p:nvPr>
            <p:ph idx="14"/>
          </p:nvPr>
        </p:nvSpPr>
        <p:spPr/>
        <p:txBody>
          <a:bodyPr/>
          <a:lstStyle/>
          <a:p>
            <a:endParaRPr lang="de-CH" dirty="0"/>
          </a:p>
        </p:txBody>
      </p:sp>
      <p:graphicFrame>
        <p:nvGraphicFramePr>
          <p:cNvPr id="9" name="Inhaltsplatzhalter 8"/>
          <p:cNvGraphicFramePr>
            <a:graphicFrameLocks noGrp="1"/>
          </p:cNvGraphicFramePr>
          <p:nvPr>
            <p:ph sz="quarter" idx="17"/>
            <p:extLst>
              <p:ext uri="{D42A27DB-BD31-4B8C-83A1-F6EECF244321}">
                <p14:modId xmlns:p14="http://schemas.microsoft.com/office/powerpoint/2010/main" val="516269909"/>
              </p:ext>
            </p:extLst>
          </p:nvPr>
        </p:nvGraphicFramePr>
        <p:xfrm>
          <a:off x="612775" y="2205038"/>
          <a:ext cx="3895725" cy="2433320"/>
        </p:xfrm>
        <a:graphic>
          <a:graphicData uri="http://schemas.openxmlformats.org/drawingml/2006/table">
            <a:tbl>
              <a:tblPr firstRow="1" bandRow="1">
                <a:tableStyleId>{93296810-A885-4BE3-A3E7-6D5BEEA58F35}</a:tableStyleId>
              </a:tblPr>
              <a:tblGrid>
                <a:gridCol w="3895725"/>
              </a:tblGrid>
              <a:tr h="370840">
                <a:tc>
                  <a:txBody>
                    <a:bodyPr/>
                    <a:lstStyle/>
                    <a:p>
                      <a:r>
                        <a:rPr lang="fr-CH" altLang="de-DE" sz="1600" noProof="0" dirty="0" smtClean="0"/>
                        <a:t>Conditions pour traiter par l’homéopathie</a:t>
                      </a:r>
                      <a:endParaRPr lang="fr-CH" sz="1600" noProof="0" dirty="0"/>
                    </a:p>
                  </a:txBody>
                  <a:tcPr/>
                </a:tc>
              </a:tr>
              <a:tr h="370840">
                <a:tc>
                  <a:txBody>
                    <a:bodyPr/>
                    <a:lstStyle/>
                    <a:p>
                      <a:r>
                        <a:rPr lang="fr-CH" sz="1600" noProof="0" dirty="0" smtClean="0"/>
                        <a:t>Production animale respectueuse</a:t>
                      </a:r>
                      <a:endParaRPr lang="fr-CH" sz="1600" noProof="0" dirty="0"/>
                    </a:p>
                  </a:txBody>
                  <a:tcPr/>
                </a:tc>
              </a:tr>
              <a:tr h="370840">
                <a:tc>
                  <a:txBody>
                    <a:bodyPr/>
                    <a:lstStyle/>
                    <a:p>
                      <a:r>
                        <a:rPr lang="fr-CH" sz="1600" noProof="0" dirty="0" smtClean="0"/>
                        <a:t>Très bonne observation</a:t>
                      </a:r>
                      <a:endParaRPr lang="fr-CH" sz="1600" noProof="0" dirty="0"/>
                    </a:p>
                  </a:txBody>
                  <a:tcPr/>
                </a:tc>
              </a:tr>
              <a:tr h="370840">
                <a:tc>
                  <a:txBody>
                    <a:bodyPr/>
                    <a:lstStyle/>
                    <a:p>
                      <a:r>
                        <a:rPr lang="fr-CH" sz="1600" noProof="0" dirty="0" smtClean="0"/>
                        <a:t>Diagnostic exact</a:t>
                      </a:r>
                      <a:endParaRPr lang="fr-CH" sz="1600" noProof="0" dirty="0"/>
                    </a:p>
                  </a:txBody>
                  <a:tcPr/>
                </a:tc>
              </a:tr>
              <a:tr h="370840">
                <a:tc>
                  <a:txBody>
                    <a:bodyPr/>
                    <a:lstStyle/>
                    <a:p>
                      <a:r>
                        <a:rPr lang="fr-CH" sz="1600" noProof="0" dirty="0" smtClean="0"/>
                        <a:t>Choix réfléchi des médicaments</a:t>
                      </a:r>
                      <a:endParaRPr lang="fr-CH" sz="1600" noProof="0" dirty="0"/>
                    </a:p>
                  </a:txBody>
                  <a:tcPr/>
                </a:tc>
              </a:tr>
              <a:tr h="370840">
                <a:tc>
                  <a:txBody>
                    <a:bodyPr/>
                    <a:lstStyle/>
                    <a:p>
                      <a:r>
                        <a:rPr lang="fr-CH" sz="1600" noProof="0" dirty="0" smtClean="0"/>
                        <a:t>Perfectionnement permanent</a:t>
                      </a:r>
                      <a:endParaRPr lang="fr-CH" sz="1600" noProof="0" dirty="0"/>
                    </a:p>
                  </a:txBody>
                  <a:tcPr/>
                </a:tc>
              </a:tr>
            </a:tbl>
          </a:graphicData>
        </a:graphic>
      </p:graphicFrame>
      <p:graphicFrame>
        <p:nvGraphicFramePr>
          <p:cNvPr id="10" name="Inhaltsplatzhalter 9"/>
          <p:cNvGraphicFramePr>
            <a:graphicFrameLocks noGrp="1"/>
          </p:cNvGraphicFramePr>
          <p:nvPr>
            <p:ph sz="quarter" idx="45"/>
            <p:extLst>
              <p:ext uri="{D42A27DB-BD31-4B8C-83A1-F6EECF244321}">
                <p14:modId xmlns:p14="http://schemas.microsoft.com/office/powerpoint/2010/main" val="2412398133"/>
              </p:ext>
            </p:extLst>
          </p:nvPr>
        </p:nvGraphicFramePr>
        <p:xfrm>
          <a:off x="4619625" y="2205038"/>
          <a:ext cx="3895725" cy="3881120"/>
        </p:xfrm>
        <a:graphic>
          <a:graphicData uri="http://schemas.openxmlformats.org/drawingml/2006/table">
            <a:tbl>
              <a:tblPr firstRow="1" bandRow="1">
                <a:tableStyleId>{93296810-A885-4BE3-A3E7-6D5BEEA58F35}</a:tableStyleId>
              </a:tblPr>
              <a:tblGrid>
                <a:gridCol w="3895725"/>
              </a:tblGrid>
              <a:tr h="370840">
                <a:tc>
                  <a:txBody>
                    <a:bodyPr/>
                    <a:lstStyle/>
                    <a:p>
                      <a:r>
                        <a:rPr lang="fr-CH" sz="1600" noProof="0" dirty="0" smtClean="0"/>
                        <a:t>Limites de</a:t>
                      </a:r>
                      <a:r>
                        <a:rPr lang="fr-CH" sz="1600" baseline="0" noProof="0" dirty="0" smtClean="0"/>
                        <a:t> l’homéopathie</a:t>
                      </a:r>
                      <a:endParaRPr lang="fr-CH" sz="1600" noProof="0" dirty="0" smtClean="0"/>
                    </a:p>
                    <a:p>
                      <a:endParaRPr lang="fr-CH" sz="16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Absence de réactivité </a:t>
                      </a:r>
                      <a:br>
                        <a:rPr lang="fr-CH" altLang="de-DE" sz="1600" noProof="0" dirty="0" smtClean="0"/>
                      </a:br>
                      <a:r>
                        <a:rPr lang="fr-CH" altLang="de-DE" sz="1600" noProof="0" dirty="0" smtClean="0"/>
                        <a:t>(p. ex. maladies dégénératives, </a:t>
                      </a:r>
                      <a:br>
                        <a:rPr lang="fr-CH" altLang="de-DE" sz="1600" noProof="0" dirty="0" smtClean="0"/>
                      </a:br>
                      <a:r>
                        <a:rPr lang="fr-CH" altLang="de-DE" sz="1600" noProof="0" dirty="0" smtClean="0"/>
                        <a:t>animaux fortement affaiblis)</a:t>
                      </a: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de-DE" sz="1600" noProof="0" dirty="0" smtClean="0"/>
                        <a:t>Diarrhées</a:t>
                      </a:r>
                    </a:p>
                  </a:txBody>
                  <a:tcPr/>
                </a:tc>
              </a:tr>
              <a:tr h="370840">
                <a:tc>
                  <a:txBody>
                    <a:bodyPr/>
                    <a:lstStyle/>
                    <a:p>
                      <a:r>
                        <a:rPr lang="fr-CH" sz="1600" noProof="0" dirty="0" smtClean="0"/>
                        <a:t>Lésions organiques </a:t>
                      </a:r>
                      <a:br>
                        <a:rPr lang="fr-CH" sz="1600" noProof="0" dirty="0" smtClean="0"/>
                      </a:br>
                      <a:r>
                        <a:rPr lang="fr-CH" sz="1600" noProof="0" smtClean="0"/>
                        <a:t>(p. ex. </a:t>
                      </a:r>
                      <a:r>
                        <a:rPr lang="fr-CH" sz="1600" noProof="0" dirty="0" smtClean="0"/>
                        <a:t>parasites, foie)</a:t>
                      </a:r>
                      <a:endParaRPr lang="fr-CH" sz="1600" noProof="0" dirty="0"/>
                    </a:p>
                  </a:txBody>
                  <a:tcPr/>
                </a:tc>
              </a:tr>
              <a:tr h="370840">
                <a:tc>
                  <a:txBody>
                    <a:bodyPr/>
                    <a:lstStyle/>
                    <a:p>
                      <a:r>
                        <a:rPr lang="fr-CH" sz="1600" baseline="0" noProof="0" dirty="0" smtClean="0"/>
                        <a:t>Chirurgie </a:t>
                      </a:r>
                      <a:r>
                        <a:rPr lang="fr-CH" sz="1600" baseline="0" noProof="0" smtClean="0"/>
                        <a:t>(p. ex. </a:t>
                      </a:r>
                      <a:r>
                        <a:rPr lang="fr-CH" sz="1600" baseline="0" noProof="0" dirty="0" smtClean="0"/>
                        <a:t>fractures osseuses)</a:t>
                      </a:r>
                      <a:endParaRPr lang="fr-CH" sz="1600" noProof="0" dirty="0"/>
                    </a:p>
                  </a:txBody>
                  <a:tcPr/>
                </a:tc>
              </a:tr>
              <a:tr h="370840">
                <a:tc>
                  <a:txBody>
                    <a:bodyPr/>
                    <a:lstStyle/>
                    <a:p>
                      <a:r>
                        <a:rPr lang="fr-CH" sz="1600" noProof="0" dirty="0" smtClean="0"/>
                        <a:t>Déficits environnementaux (garde,</a:t>
                      </a:r>
                      <a:r>
                        <a:rPr lang="fr-CH" sz="1600" baseline="0" noProof="0" dirty="0" smtClean="0"/>
                        <a:t> alimentation, relation homme-animal)</a:t>
                      </a:r>
                      <a:endParaRPr lang="fr-CH" sz="1600" noProof="0" dirty="0"/>
                    </a:p>
                  </a:txBody>
                  <a:tcPr/>
                </a:tc>
              </a:tr>
              <a:tr h="370840">
                <a:tc>
                  <a:txBody>
                    <a:bodyPr/>
                    <a:lstStyle/>
                    <a:p>
                      <a:r>
                        <a:rPr lang="fr-CH" sz="1600" noProof="0" dirty="0" smtClean="0"/>
                        <a:t>Carences avérées (p. ex. manque de calcium en début de lactation)</a:t>
                      </a:r>
                      <a:endParaRPr lang="fr-CH" sz="1600" noProof="0" dirty="0"/>
                    </a:p>
                  </a:txBody>
                  <a:tcPr/>
                </a:tc>
              </a:tr>
            </a:tbl>
          </a:graphicData>
        </a:graphic>
      </p:graphicFrame>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51</a:t>
            </a:fld>
            <a:endParaRPr lang="fr-CH" altLang="de-DE" dirty="0"/>
          </a:p>
        </p:txBody>
      </p:sp>
      <p:sp>
        <p:nvSpPr>
          <p:cNvPr id="8" name="Inhaltsplatzhalter 7"/>
          <p:cNvSpPr>
            <a:spLocks noGrp="1"/>
          </p:cNvSpPr>
          <p:nvPr>
            <p:ph sz="quarter" idx="47"/>
          </p:nvPr>
        </p:nvSpPr>
        <p:spPr/>
        <p:txBody>
          <a:bodyPr/>
          <a:lstStyle/>
          <a:p>
            <a:r>
              <a:rPr lang="fr-CH" altLang="de-DE" spc="30" dirty="0" smtClean="0"/>
              <a:t>L’homéopathie s’est établie dans la production animale biologique pour </a:t>
            </a:r>
            <a:r>
              <a:rPr lang="fr-CH" altLang="de-DE" spc="30" dirty="0"/>
              <a:t>certains complexes </a:t>
            </a:r>
            <a:r>
              <a:rPr lang="fr-CH" altLang="de-DE" spc="30" dirty="0" smtClean="0"/>
              <a:t>pathologiques, mais il y a des limites à son utilisation</a:t>
            </a:r>
            <a:endParaRPr lang="fr-CH" altLang="de-DE" spc="30" dirty="0"/>
          </a:p>
        </p:txBody>
      </p:sp>
    </p:spTree>
    <p:extLst>
      <p:ext uri="{BB962C8B-B14F-4D97-AF65-F5344CB8AC3E}">
        <p14:creationId xmlns:p14="http://schemas.microsoft.com/office/powerpoint/2010/main" val="33336891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p:cNvSpPr>
            <a:spLocks noGrp="1"/>
          </p:cNvSpPr>
          <p:nvPr>
            <p:ph sz="quarter" idx="17"/>
          </p:nvPr>
        </p:nvSpPr>
        <p:spPr>
          <a:xfrm>
            <a:off x="669558" y="1564337"/>
            <a:ext cx="7873935" cy="4428000"/>
          </a:xfrm>
        </p:spPr>
        <p:txBody>
          <a:bodyPr/>
          <a:lstStyle/>
          <a:p>
            <a:endParaRPr lang="de-CH" dirty="0"/>
          </a:p>
        </p:txBody>
      </p:sp>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Alimentation, métabolisme, fécondité et santé</a:t>
            </a:r>
            <a:endParaRPr lang="fr-CH" dirty="0"/>
          </a:p>
        </p:txBody>
      </p:sp>
      <p:sp>
        <p:nvSpPr>
          <p:cNvPr id="4" name="Inhaltsplatzhalter 3"/>
          <p:cNvSpPr>
            <a:spLocks noGrp="1"/>
          </p:cNvSpPr>
          <p:nvPr>
            <p:ph idx="14"/>
          </p:nvPr>
        </p:nvSpPr>
        <p:spPr/>
        <p:txBody>
          <a:bodyPr/>
          <a:lstStyle/>
          <a:p>
            <a:r>
              <a:rPr lang="fr-CH" dirty="0" smtClean="0"/>
              <a:t>Illustration </a:t>
            </a:r>
            <a:r>
              <a:rPr lang="fr-CH" smtClean="0"/>
              <a:t>: C. </a:t>
            </a:r>
            <a:r>
              <a:rPr lang="fr-CH" dirty="0" smtClean="0"/>
              <a:t>Notz, FiBL</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52</a:t>
            </a:fld>
            <a:endParaRPr lang="fr-CH" altLang="de-DE" dirty="0"/>
          </a:p>
        </p:txBody>
      </p:sp>
      <p:sp>
        <p:nvSpPr>
          <p:cNvPr id="7" name="Textfeld 6"/>
          <p:cNvSpPr txBox="1"/>
          <p:nvPr/>
        </p:nvSpPr>
        <p:spPr>
          <a:xfrm>
            <a:off x="2125556" y="1569937"/>
            <a:ext cx="1469005" cy="584775"/>
          </a:xfrm>
          <a:prstGeom prst="rect">
            <a:avLst/>
          </a:prstGeom>
          <a:solidFill>
            <a:srgbClr val="92D050"/>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Surplus d’énergie</a:t>
            </a:r>
          </a:p>
        </p:txBody>
      </p:sp>
      <p:sp>
        <p:nvSpPr>
          <p:cNvPr id="8" name="Textfeld 7"/>
          <p:cNvSpPr txBox="1"/>
          <p:nvPr/>
        </p:nvSpPr>
        <p:spPr>
          <a:xfrm>
            <a:off x="7100246" y="1568221"/>
            <a:ext cx="1443248" cy="584775"/>
          </a:xfrm>
          <a:prstGeom prst="rect">
            <a:avLst/>
          </a:prstGeom>
          <a:solidFill>
            <a:srgbClr val="92D050"/>
          </a:solidFill>
          <a:ln>
            <a:noFill/>
          </a:ln>
        </p:spPr>
        <p:txBody>
          <a:bodyPr wrap="square" rtlCol="0">
            <a:spAutoFit/>
          </a:bodyP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600" i="0" u="none" strike="noStrike" kern="0" cap="none" spc="0" normalizeH="0" baseline="0">
                <a:ln>
                  <a:noFill/>
                </a:ln>
                <a:solidFill>
                  <a:srgbClr val="000000"/>
                </a:solidFill>
                <a:effectLst/>
                <a:uLnTx/>
                <a:uFillTx/>
                <a:latin typeface="Arial" charset="0"/>
              </a:defRPr>
            </a:lvl1pPr>
          </a:lstStyle>
          <a:p>
            <a:r>
              <a:rPr lang="fr-CH" dirty="0" smtClean="0"/>
              <a:t>Surplus de protéines</a:t>
            </a:r>
            <a:endParaRPr lang="fr-CH" dirty="0"/>
          </a:p>
        </p:txBody>
      </p:sp>
      <p:sp>
        <p:nvSpPr>
          <p:cNvPr id="9" name="Textfeld 8"/>
          <p:cNvSpPr txBox="1"/>
          <p:nvPr/>
        </p:nvSpPr>
        <p:spPr>
          <a:xfrm>
            <a:off x="3788901" y="1576079"/>
            <a:ext cx="1469005" cy="584775"/>
          </a:xfrm>
          <a:prstGeom prst="rect">
            <a:avLst/>
          </a:prstGeom>
          <a:solidFill>
            <a:srgbClr val="92D050"/>
          </a:solidFill>
          <a:ln>
            <a:noFill/>
          </a:ln>
        </p:spPr>
        <p:txBody>
          <a:bodyPr wrap="square" rtlCol="0">
            <a:spAutoFit/>
          </a:bodyP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600" i="0" u="none" strike="noStrike" kern="0" cap="none" spc="0" normalizeH="0" baseline="0">
                <a:ln>
                  <a:noFill/>
                </a:ln>
                <a:solidFill>
                  <a:srgbClr val="000000"/>
                </a:solidFill>
                <a:effectLst/>
                <a:uLnTx/>
                <a:uFillTx/>
                <a:latin typeface="Arial" charset="0"/>
              </a:defRPr>
            </a:lvl1pPr>
          </a:lstStyle>
          <a:p>
            <a:r>
              <a:rPr lang="fr-CH" dirty="0" smtClean="0"/>
              <a:t>Manque d’énergie</a:t>
            </a:r>
            <a:endParaRPr lang="fr-CH" dirty="0"/>
          </a:p>
        </p:txBody>
      </p:sp>
      <p:sp>
        <p:nvSpPr>
          <p:cNvPr id="10" name="Textfeld 9"/>
          <p:cNvSpPr txBox="1"/>
          <p:nvPr/>
        </p:nvSpPr>
        <p:spPr>
          <a:xfrm>
            <a:off x="5448695" y="1566849"/>
            <a:ext cx="1457961" cy="584775"/>
          </a:xfrm>
          <a:prstGeom prst="rect">
            <a:avLst/>
          </a:prstGeom>
          <a:solidFill>
            <a:srgbClr val="92D050"/>
          </a:solidFill>
          <a:ln>
            <a:noFill/>
          </a:ln>
        </p:spPr>
        <p:txBody>
          <a:bodyPr wrap="square" rtlCol="0">
            <a:spAutoFit/>
          </a:bodyPr>
          <a:lstStyle>
            <a:defPPr>
              <a:defRPr lang="de-DE"/>
            </a:defPPr>
            <a:lvl1pPr marL="0" marR="0" lvl="0" indent="0" defTabSz="914400" eaLnBrk="1" fontAlgn="auto" latinLnBrk="0" hangingPunct="1">
              <a:lnSpc>
                <a:spcPct val="100000"/>
              </a:lnSpc>
              <a:spcBef>
                <a:spcPts val="0"/>
              </a:spcBef>
              <a:spcAft>
                <a:spcPts val="0"/>
              </a:spcAft>
              <a:buClrTx/>
              <a:buSzTx/>
              <a:buFontTx/>
              <a:buNone/>
              <a:tabLst/>
              <a:defRPr kumimoji="0" sz="1600" i="0" u="none" strike="noStrike" kern="0" cap="none" spc="0" normalizeH="0" baseline="0">
                <a:ln>
                  <a:noFill/>
                </a:ln>
                <a:solidFill>
                  <a:srgbClr val="000000"/>
                </a:solidFill>
                <a:effectLst/>
                <a:uLnTx/>
                <a:uFillTx/>
                <a:latin typeface="Arial" charset="0"/>
              </a:defRPr>
            </a:lvl1pPr>
          </a:lstStyle>
          <a:p>
            <a:r>
              <a:rPr lang="fr-CH" dirty="0" smtClean="0"/>
              <a:t>Manque de fibres brutes</a:t>
            </a:r>
            <a:endParaRPr lang="fr-CH" dirty="0"/>
          </a:p>
        </p:txBody>
      </p:sp>
      <p:sp>
        <p:nvSpPr>
          <p:cNvPr id="11" name="Textfeld 10"/>
          <p:cNvSpPr txBox="1"/>
          <p:nvPr/>
        </p:nvSpPr>
        <p:spPr>
          <a:xfrm>
            <a:off x="692680" y="4451628"/>
            <a:ext cx="1287032" cy="1569660"/>
          </a:xfrm>
          <a:prstGeom prst="rect">
            <a:avLst/>
          </a:prstGeom>
          <a:solidFill>
            <a:srgbClr val="008FFA"/>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Lactation</a:t>
            </a:r>
          </a:p>
          <a:p>
            <a:pPr marL="0" marR="0" lvl="0" indent="0" defTabSz="914400" eaLnBrk="1" fontAlgn="auto" latinLnBrk="0" hangingPunct="1">
              <a:lnSpc>
                <a:spcPct val="100000"/>
              </a:lnSpc>
              <a:spcBef>
                <a:spcPts val="0"/>
              </a:spcBef>
              <a:spcAft>
                <a:spcPts val="0"/>
              </a:spcAft>
              <a:buClrTx/>
              <a:buSzTx/>
              <a:buFontTx/>
              <a:buNone/>
              <a:tabLst/>
              <a:defRPr/>
            </a:pPr>
            <a:endParaRPr lang="fr-CH" sz="1600" kern="0" dirty="0" smtClean="0">
              <a:solidFill>
                <a:srgbClr val="000000"/>
              </a:solidFill>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H" sz="1600"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fr-CH" sz="1600" kern="0" dirty="0" smtClean="0">
              <a:solidFill>
                <a:srgbClr val="000000"/>
              </a:solidFill>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fr-CH" sz="1600" kern="0" dirty="0" smtClean="0">
              <a:solidFill>
                <a:srgbClr val="000000"/>
              </a:solidFill>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H" sz="1600" i="0" u="none" strike="noStrike" kern="0" cap="none" spc="0" normalizeH="0" baseline="0" noProof="0" dirty="0" smtClean="0">
              <a:ln>
                <a:noFill/>
              </a:ln>
              <a:solidFill>
                <a:srgbClr val="000000"/>
              </a:solidFill>
              <a:effectLst/>
              <a:uLnTx/>
              <a:uFillTx/>
              <a:latin typeface="Arial" charset="0"/>
            </a:endParaRPr>
          </a:p>
        </p:txBody>
      </p:sp>
      <p:sp>
        <p:nvSpPr>
          <p:cNvPr id="12" name="Textfeld 11"/>
          <p:cNvSpPr txBox="1"/>
          <p:nvPr/>
        </p:nvSpPr>
        <p:spPr>
          <a:xfrm>
            <a:off x="692680" y="3341447"/>
            <a:ext cx="1287032" cy="1077218"/>
          </a:xfrm>
          <a:prstGeom prst="rect">
            <a:avLst/>
          </a:prstGeom>
          <a:solidFill>
            <a:srgbClr val="4BB2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Début de la lactation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H" sz="1600" i="0" u="none" strike="noStrike" kern="0" cap="none" spc="0" normalizeH="0" baseline="0" noProof="0" dirty="0" smtClean="0">
              <a:ln>
                <a:noFill/>
              </a:ln>
              <a:solidFill>
                <a:srgbClr val="000000"/>
              </a:solidFill>
              <a:effectLst/>
              <a:uLnTx/>
              <a:uFillTx/>
              <a:latin typeface="Arial"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CH" sz="1600" i="0" u="none" strike="noStrike" kern="0" cap="none" spc="0" normalizeH="0" baseline="0" noProof="0" dirty="0" smtClean="0">
              <a:ln>
                <a:noFill/>
              </a:ln>
              <a:solidFill>
                <a:srgbClr val="000000"/>
              </a:solidFill>
              <a:effectLst/>
              <a:uLnTx/>
              <a:uFillTx/>
              <a:latin typeface="Arial" charset="0"/>
            </a:endParaRPr>
          </a:p>
        </p:txBody>
      </p:sp>
      <p:sp>
        <p:nvSpPr>
          <p:cNvPr id="13" name="Textfeld 12"/>
          <p:cNvSpPr txBox="1"/>
          <p:nvPr/>
        </p:nvSpPr>
        <p:spPr>
          <a:xfrm>
            <a:off x="692680" y="2972115"/>
            <a:ext cx="1287032" cy="338554"/>
          </a:xfrm>
          <a:prstGeom prst="rect">
            <a:avLst/>
          </a:prstGeom>
          <a:solidFill>
            <a:srgbClr val="8BCD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Mise-bas</a:t>
            </a:r>
          </a:p>
        </p:txBody>
      </p:sp>
      <p:sp>
        <p:nvSpPr>
          <p:cNvPr id="14" name="Textfeld 13"/>
          <p:cNvSpPr txBox="1"/>
          <p:nvPr/>
        </p:nvSpPr>
        <p:spPr>
          <a:xfrm>
            <a:off x="692680" y="2594738"/>
            <a:ext cx="1287032" cy="338554"/>
          </a:xfrm>
          <a:prstGeom prst="rect">
            <a:avLst/>
          </a:prstGeom>
          <a:solidFill>
            <a:srgbClr val="C1E4FF"/>
          </a:solidFill>
          <a:ln>
            <a:noFill/>
          </a:ln>
        </p:spPr>
        <p:txBody>
          <a:bodyPr wrap="square" r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Tarissement</a:t>
            </a:r>
          </a:p>
        </p:txBody>
      </p:sp>
      <p:sp>
        <p:nvSpPr>
          <p:cNvPr id="15" name="Textfeld 14"/>
          <p:cNvSpPr txBox="1"/>
          <p:nvPr/>
        </p:nvSpPr>
        <p:spPr>
          <a:xfrm>
            <a:off x="692680" y="2208961"/>
            <a:ext cx="1287032" cy="338554"/>
          </a:xfrm>
          <a:prstGeom prst="rect">
            <a:avLst/>
          </a:prstGeom>
          <a:solidFill>
            <a:srgbClr val="E5F4FF"/>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Gestation</a:t>
            </a:r>
          </a:p>
        </p:txBody>
      </p:sp>
      <p:sp>
        <p:nvSpPr>
          <p:cNvPr id="16" name="Textfeld 15"/>
          <p:cNvSpPr txBox="1"/>
          <p:nvPr/>
        </p:nvSpPr>
        <p:spPr>
          <a:xfrm>
            <a:off x="2182451" y="2317092"/>
            <a:ext cx="1187636" cy="486287"/>
          </a:xfrm>
          <a:prstGeom prst="rect">
            <a:avLst/>
          </a:prstGeom>
          <a:noFill/>
        </p:spPr>
        <p:txBody>
          <a:bodyPr wrap="square" rtlCol="0">
            <a:spAutoFit/>
          </a:bodyPr>
          <a:lstStyle/>
          <a:p>
            <a:pPr algn="ctr">
              <a:lnSpc>
                <a:spcPct val="80000"/>
              </a:lnSpc>
            </a:pPr>
            <a:r>
              <a:rPr lang="fr-CH" sz="1600" dirty="0" smtClean="0">
                <a:solidFill>
                  <a:srgbClr val="000000"/>
                </a:solidFill>
                <a:latin typeface="Arial" charset="0"/>
              </a:rPr>
              <a:t>Hépatite </a:t>
            </a:r>
            <a:r>
              <a:rPr lang="fr-CH" sz="1600" dirty="0">
                <a:solidFill>
                  <a:srgbClr val="000000"/>
                </a:solidFill>
                <a:latin typeface="Arial" charset="0"/>
              </a:rPr>
              <a:t>graisseuse</a:t>
            </a:r>
          </a:p>
        </p:txBody>
      </p:sp>
      <p:sp>
        <p:nvSpPr>
          <p:cNvPr id="17" name="Textfeld 16"/>
          <p:cNvSpPr txBox="1"/>
          <p:nvPr/>
        </p:nvSpPr>
        <p:spPr>
          <a:xfrm>
            <a:off x="3726846" y="2780514"/>
            <a:ext cx="1431616" cy="584775"/>
          </a:xfrm>
          <a:prstGeom prst="rect">
            <a:avLst/>
          </a:prstGeom>
          <a:noFill/>
        </p:spPr>
        <p:txBody>
          <a:bodyPr wrap="square" rtlCol="0">
            <a:spAutoFit/>
          </a:bodyPr>
          <a:lstStyle/>
          <a:p>
            <a:pPr algn="ctr"/>
            <a:r>
              <a:rPr lang="fr-CH" sz="1600" dirty="0" smtClean="0">
                <a:solidFill>
                  <a:srgbClr val="000000"/>
                </a:solidFill>
                <a:latin typeface="Arial" charset="0"/>
              </a:rPr>
              <a:t>Haut </a:t>
            </a:r>
            <a:r>
              <a:rPr lang="fr-CH" sz="1600" dirty="0" err="1" smtClean="0">
                <a:solidFill>
                  <a:srgbClr val="000000"/>
                </a:solidFill>
                <a:latin typeface="Arial" charset="0"/>
              </a:rPr>
              <a:t>rende-ment</a:t>
            </a:r>
            <a:r>
              <a:rPr lang="fr-CH" sz="1600" dirty="0" smtClean="0">
                <a:solidFill>
                  <a:srgbClr val="000000"/>
                </a:solidFill>
                <a:latin typeface="Arial" charset="0"/>
              </a:rPr>
              <a:t> laitier</a:t>
            </a:r>
            <a:endParaRPr lang="fr-CH" sz="1600" dirty="0">
              <a:solidFill>
                <a:srgbClr val="000000"/>
              </a:solidFill>
              <a:latin typeface="Arial" charset="0"/>
            </a:endParaRPr>
          </a:p>
        </p:txBody>
      </p:sp>
      <p:sp>
        <p:nvSpPr>
          <p:cNvPr id="18" name="Textfeld 17"/>
          <p:cNvSpPr txBox="1"/>
          <p:nvPr/>
        </p:nvSpPr>
        <p:spPr>
          <a:xfrm>
            <a:off x="6326407" y="3428022"/>
            <a:ext cx="1408945" cy="596527"/>
          </a:xfrm>
          <a:prstGeom prst="rect">
            <a:avLst/>
          </a:prstGeom>
          <a:noFill/>
        </p:spPr>
        <p:txBody>
          <a:bodyPr wrap="square" rtlCol="0">
            <a:spAutoFit/>
          </a:bodyPr>
          <a:lstStyle/>
          <a:p>
            <a:pPr algn="ctr"/>
            <a:r>
              <a:rPr lang="fr-CH" sz="1600" dirty="0" smtClean="0">
                <a:solidFill>
                  <a:srgbClr val="000000"/>
                </a:solidFill>
                <a:latin typeface="Arial" charset="0"/>
              </a:rPr>
              <a:t>Insuffisance </a:t>
            </a:r>
            <a:r>
              <a:rPr lang="fr-CH" sz="1600" dirty="0">
                <a:solidFill>
                  <a:srgbClr val="000000"/>
                </a:solidFill>
                <a:latin typeface="Arial" charset="0"/>
              </a:rPr>
              <a:t>métabolique</a:t>
            </a:r>
          </a:p>
        </p:txBody>
      </p:sp>
      <p:sp>
        <p:nvSpPr>
          <p:cNvPr id="19" name="Textfeld 18"/>
          <p:cNvSpPr txBox="1"/>
          <p:nvPr/>
        </p:nvSpPr>
        <p:spPr>
          <a:xfrm>
            <a:off x="1982362" y="3545742"/>
            <a:ext cx="1748629" cy="584775"/>
          </a:xfrm>
          <a:prstGeom prst="rect">
            <a:avLst/>
          </a:prstGeom>
          <a:noFill/>
        </p:spPr>
        <p:txBody>
          <a:bodyPr wrap="square" rtlCol="0">
            <a:spAutoFit/>
          </a:bodyPr>
          <a:lstStyle/>
          <a:p>
            <a:pPr algn="ctr"/>
            <a:r>
              <a:rPr lang="fr-CH" sz="1600" dirty="0" smtClean="0">
                <a:solidFill>
                  <a:srgbClr val="000000"/>
                </a:solidFill>
                <a:latin typeface="Arial" charset="0"/>
              </a:rPr>
              <a:t>Baisse ingestion fourrages</a:t>
            </a:r>
            <a:endParaRPr lang="fr-CH" sz="1600" dirty="0">
              <a:solidFill>
                <a:srgbClr val="000000"/>
              </a:solidFill>
              <a:latin typeface="Arial" charset="0"/>
            </a:endParaRPr>
          </a:p>
        </p:txBody>
      </p:sp>
      <p:sp>
        <p:nvSpPr>
          <p:cNvPr id="20" name="Textfeld 19"/>
          <p:cNvSpPr txBox="1"/>
          <p:nvPr/>
        </p:nvSpPr>
        <p:spPr>
          <a:xfrm>
            <a:off x="5220072" y="2946430"/>
            <a:ext cx="1478334" cy="584775"/>
          </a:xfrm>
          <a:prstGeom prst="rect">
            <a:avLst/>
          </a:prstGeom>
          <a:noFill/>
        </p:spPr>
        <p:txBody>
          <a:bodyPr wrap="square" rtlCol="0">
            <a:spAutoFit/>
          </a:bodyPr>
          <a:lstStyle/>
          <a:p>
            <a:pPr algn="ctr"/>
            <a:r>
              <a:rPr lang="fr-CH" sz="1600" dirty="0" smtClean="0">
                <a:solidFill>
                  <a:srgbClr val="000000"/>
                </a:solidFill>
                <a:latin typeface="Arial" charset="0"/>
              </a:rPr>
              <a:t>Lésions du foie</a:t>
            </a:r>
            <a:endParaRPr lang="fr-CH" sz="1600" dirty="0">
              <a:solidFill>
                <a:srgbClr val="000000"/>
              </a:solidFill>
              <a:latin typeface="Arial" charset="0"/>
            </a:endParaRPr>
          </a:p>
        </p:txBody>
      </p:sp>
      <p:sp>
        <p:nvSpPr>
          <p:cNvPr id="21" name="Textfeld 20"/>
          <p:cNvSpPr txBox="1"/>
          <p:nvPr/>
        </p:nvSpPr>
        <p:spPr>
          <a:xfrm>
            <a:off x="3753161" y="2389855"/>
            <a:ext cx="1540483" cy="338554"/>
          </a:xfrm>
          <a:prstGeom prst="rect">
            <a:avLst/>
          </a:prstGeom>
          <a:noFill/>
        </p:spPr>
        <p:txBody>
          <a:bodyPr wrap="square" rtlCol="0">
            <a:spAutoFit/>
          </a:bodyPr>
          <a:lstStyle/>
          <a:p>
            <a:pPr algn="ctr"/>
            <a:r>
              <a:rPr lang="fr-CH" sz="1600" smtClean="0">
                <a:solidFill>
                  <a:srgbClr val="000000"/>
                </a:solidFill>
                <a:latin typeface="Arial" charset="0"/>
              </a:rPr>
              <a:t>Cétose subcl.</a:t>
            </a:r>
            <a:endParaRPr lang="fr-CH" sz="1600" dirty="0">
              <a:solidFill>
                <a:srgbClr val="000000"/>
              </a:solidFill>
              <a:latin typeface="Arial" charset="0"/>
            </a:endParaRPr>
          </a:p>
        </p:txBody>
      </p:sp>
      <p:sp>
        <p:nvSpPr>
          <p:cNvPr id="22" name="Textfeld 21"/>
          <p:cNvSpPr txBox="1"/>
          <p:nvPr/>
        </p:nvSpPr>
        <p:spPr>
          <a:xfrm>
            <a:off x="5527675" y="2371577"/>
            <a:ext cx="1296144" cy="338554"/>
          </a:xfrm>
          <a:prstGeom prst="rect">
            <a:avLst/>
          </a:prstGeom>
          <a:noFill/>
        </p:spPr>
        <p:txBody>
          <a:bodyPr wrap="square" rtlCol="0">
            <a:spAutoFit/>
          </a:bodyPr>
          <a:lstStyle/>
          <a:p>
            <a:pPr algn="ctr"/>
            <a:r>
              <a:rPr lang="fr-CH" sz="1600" dirty="0" smtClean="0">
                <a:solidFill>
                  <a:srgbClr val="000000"/>
                </a:solidFill>
                <a:latin typeface="Arial" charset="0"/>
              </a:rPr>
              <a:t>Acidose</a:t>
            </a:r>
            <a:endParaRPr lang="fr-CH" sz="1600" dirty="0">
              <a:solidFill>
                <a:srgbClr val="000000"/>
              </a:solidFill>
              <a:latin typeface="Arial" charset="0"/>
            </a:endParaRPr>
          </a:p>
        </p:txBody>
      </p:sp>
      <p:sp>
        <p:nvSpPr>
          <p:cNvPr id="23" name="Textfeld 22"/>
          <p:cNvSpPr txBox="1"/>
          <p:nvPr/>
        </p:nvSpPr>
        <p:spPr>
          <a:xfrm>
            <a:off x="2163670" y="4260728"/>
            <a:ext cx="1392082" cy="584775"/>
          </a:xfrm>
          <a:prstGeom prst="rect">
            <a:avLst/>
          </a:prstGeom>
          <a:noFill/>
        </p:spPr>
        <p:txBody>
          <a:bodyPr wrap="square" rtlCol="0">
            <a:spAutoFit/>
          </a:bodyPr>
          <a:lstStyle/>
          <a:p>
            <a:pPr algn="ctr"/>
            <a:r>
              <a:rPr lang="fr-CH" sz="1600" dirty="0" smtClean="0">
                <a:solidFill>
                  <a:srgbClr val="000000"/>
                </a:solidFill>
                <a:latin typeface="Arial" charset="0"/>
              </a:rPr>
              <a:t>Troubles hormonaux</a:t>
            </a:r>
            <a:endParaRPr lang="fr-CH" sz="1600" dirty="0">
              <a:solidFill>
                <a:srgbClr val="000000"/>
              </a:solidFill>
              <a:latin typeface="Arial" charset="0"/>
            </a:endParaRPr>
          </a:p>
        </p:txBody>
      </p:sp>
      <p:sp>
        <p:nvSpPr>
          <p:cNvPr id="24" name="Textfeld 23"/>
          <p:cNvSpPr txBox="1"/>
          <p:nvPr/>
        </p:nvSpPr>
        <p:spPr>
          <a:xfrm>
            <a:off x="4245545" y="3861048"/>
            <a:ext cx="1910631" cy="584775"/>
          </a:xfrm>
          <a:prstGeom prst="rect">
            <a:avLst/>
          </a:prstGeom>
          <a:noFill/>
        </p:spPr>
        <p:txBody>
          <a:bodyPr wrap="square" rtlCol="0">
            <a:spAutoFit/>
          </a:bodyPr>
          <a:lstStyle/>
          <a:p>
            <a:pPr algn="ctr"/>
            <a:r>
              <a:rPr lang="fr-CH" sz="1600" dirty="0" smtClean="0">
                <a:solidFill>
                  <a:srgbClr val="000000"/>
                </a:solidFill>
                <a:latin typeface="Arial" charset="0"/>
              </a:rPr>
              <a:t>Cétose</a:t>
            </a:r>
          </a:p>
          <a:p>
            <a:pPr algn="ctr"/>
            <a:r>
              <a:rPr lang="fr-CH" sz="1600" dirty="0" smtClean="0">
                <a:solidFill>
                  <a:srgbClr val="000000"/>
                </a:solidFill>
                <a:latin typeface="Arial" charset="0"/>
              </a:rPr>
              <a:t>Lésions du foie</a:t>
            </a:r>
            <a:endParaRPr lang="fr-CH" sz="1600" dirty="0">
              <a:solidFill>
                <a:srgbClr val="000000"/>
              </a:solidFill>
              <a:latin typeface="Arial" charset="0"/>
            </a:endParaRPr>
          </a:p>
        </p:txBody>
      </p:sp>
      <p:sp>
        <p:nvSpPr>
          <p:cNvPr id="25" name="Textfeld 24"/>
          <p:cNvSpPr txBox="1"/>
          <p:nvPr/>
        </p:nvSpPr>
        <p:spPr>
          <a:xfrm>
            <a:off x="5257906" y="4661225"/>
            <a:ext cx="1820620" cy="338554"/>
          </a:xfrm>
          <a:prstGeom prst="rect">
            <a:avLst/>
          </a:prstGeom>
          <a:noFill/>
        </p:spPr>
        <p:txBody>
          <a:bodyPr wrap="square" lIns="0" rIns="0" rtlCol="0">
            <a:spAutoFit/>
          </a:bodyPr>
          <a:lstStyle/>
          <a:p>
            <a:pPr algn="ctr"/>
            <a:r>
              <a:rPr lang="fr-CH" sz="1600" dirty="0" smtClean="0">
                <a:solidFill>
                  <a:srgbClr val="000000"/>
                </a:solidFill>
                <a:latin typeface="Arial" charset="0"/>
              </a:rPr>
              <a:t>Immunodéficience</a:t>
            </a:r>
            <a:endParaRPr lang="fr-CH" sz="1600" dirty="0">
              <a:solidFill>
                <a:srgbClr val="000000"/>
              </a:solidFill>
              <a:latin typeface="Arial" charset="0"/>
            </a:endParaRPr>
          </a:p>
        </p:txBody>
      </p:sp>
      <p:sp>
        <p:nvSpPr>
          <p:cNvPr id="26" name="Textfeld 25"/>
          <p:cNvSpPr txBox="1"/>
          <p:nvPr/>
        </p:nvSpPr>
        <p:spPr>
          <a:xfrm>
            <a:off x="5444836" y="5414622"/>
            <a:ext cx="1461821" cy="584775"/>
          </a:xfrm>
          <a:prstGeom prst="rect">
            <a:avLst/>
          </a:prstGeom>
          <a:solidFill>
            <a:srgbClr val="FF4B4B"/>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Problèmes aux onglons</a:t>
            </a:r>
          </a:p>
        </p:txBody>
      </p:sp>
      <p:sp>
        <p:nvSpPr>
          <p:cNvPr id="27" name="Textfeld 26"/>
          <p:cNvSpPr txBox="1"/>
          <p:nvPr/>
        </p:nvSpPr>
        <p:spPr>
          <a:xfrm>
            <a:off x="3790604" y="5414622"/>
            <a:ext cx="1471352" cy="584775"/>
          </a:xfrm>
          <a:prstGeom prst="rect">
            <a:avLst/>
          </a:prstGeom>
          <a:solidFill>
            <a:srgbClr val="FF8633"/>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CH" sz="1600" i="0" u="none" strike="noStrike" kern="0" cap="none" spc="0" normalizeH="0" baseline="0" noProof="0" dirty="0" smtClean="0">
                <a:ln>
                  <a:noFill/>
                </a:ln>
                <a:solidFill>
                  <a:srgbClr val="000000"/>
                </a:solidFill>
                <a:effectLst/>
                <a:uLnTx/>
                <a:uFillTx/>
                <a:latin typeface="Arial" charset="0"/>
              </a:rPr>
              <a:t>Mammite</a:t>
            </a:r>
          </a:p>
          <a:p>
            <a:pPr marL="0" marR="0" lvl="0" indent="0" defTabSz="914400" eaLnBrk="1" fontAlgn="auto" latinLnBrk="0" hangingPunct="1">
              <a:lnSpc>
                <a:spcPct val="100000"/>
              </a:lnSpc>
              <a:spcBef>
                <a:spcPts val="0"/>
              </a:spcBef>
              <a:spcAft>
                <a:spcPts val="0"/>
              </a:spcAft>
              <a:buClrTx/>
              <a:buSzTx/>
              <a:buFontTx/>
              <a:buNone/>
              <a:tabLst/>
              <a:defRPr/>
            </a:pPr>
            <a:endParaRPr kumimoji="0" lang="fr-CH" sz="1600" i="0" u="none" strike="noStrike" kern="0" cap="none" spc="0" normalizeH="0" baseline="0" noProof="0" dirty="0" smtClean="0">
              <a:ln>
                <a:noFill/>
              </a:ln>
              <a:solidFill>
                <a:srgbClr val="000000"/>
              </a:solidFill>
              <a:effectLst/>
              <a:uLnTx/>
              <a:uFillTx/>
              <a:latin typeface="Arial" charset="0"/>
            </a:endParaRPr>
          </a:p>
        </p:txBody>
      </p:sp>
      <p:sp>
        <p:nvSpPr>
          <p:cNvPr id="28" name="Textfeld 27"/>
          <p:cNvSpPr txBox="1"/>
          <p:nvPr/>
        </p:nvSpPr>
        <p:spPr>
          <a:xfrm>
            <a:off x="7100247" y="5425567"/>
            <a:ext cx="1443248" cy="584775"/>
          </a:xfrm>
          <a:prstGeom prst="rect">
            <a:avLst/>
          </a:prstGeom>
          <a:solidFill>
            <a:srgbClr val="FFD03B"/>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CH" sz="1600" kern="0" dirty="0" smtClean="0">
                <a:solidFill>
                  <a:srgbClr val="000000"/>
                </a:solidFill>
                <a:latin typeface="Arial" charset="0"/>
              </a:rPr>
              <a:t>Inflammation de la matrice</a:t>
            </a:r>
            <a:endParaRPr kumimoji="0" lang="fr-CH" sz="1600" i="0" u="none" strike="noStrike" kern="0" cap="none" spc="0" normalizeH="0" baseline="0" noProof="0" dirty="0" smtClean="0">
              <a:ln>
                <a:noFill/>
              </a:ln>
              <a:solidFill>
                <a:srgbClr val="000000"/>
              </a:solidFill>
              <a:effectLst/>
              <a:uLnTx/>
              <a:uFillTx/>
              <a:latin typeface="Arial" charset="0"/>
            </a:endParaRPr>
          </a:p>
        </p:txBody>
      </p:sp>
      <p:sp>
        <p:nvSpPr>
          <p:cNvPr id="29" name="Textfeld 28"/>
          <p:cNvSpPr txBox="1"/>
          <p:nvPr/>
        </p:nvSpPr>
        <p:spPr>
          <a:xfrm>
            <a:off x="2125256" y="5414622"/>
            <a:ext cx="1469603" cy="584775"/>
          </a:xfrm>
          <a:prstGeom prst="rect">
            <a:avLst/>
          </a:prstGeom>
          <a:solidFill>
            <a:srgbClr val="FFFF85"/>
          </a:solid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CH" sz="1600" kern="0" dirty="0" smtClean="0">
                <a:solidFill>
                  <a:srgbClr val="000000"/>
                </a:solidFill>
                <a:latin typeface="Arial" charset="0"/>
              </a:rPr>
              <a:t>Troubles </a:t>
            </a:r>
            <a:r>
              <a:rPr lang="fr-CH" sz="1600" kern="0" dirty="0">
                <a:solidFill>
                  <a:srgbClr val="000000"/>
                </a:solidFill>
                <a:latin typeface="Arial" charset="0"/>
              </a:rPr>
              <a:t>ovariens</a:t>
            </a:r>
            <a:endParaRPr kumimoji="0" lang="fr-CH" sz="1600" i="0" u="none" strike="noStrike" kern="0" cap="none" spc="0" normalizeH="0" baseline="0" noProof="0" dirty="0" smtClean="0">
              <a:ln>
                <a:noFill/>
              </a:ln>
              <a:solidFill>
                <a:srgbClr val="000000"/>
              </a:solidFill>
              <a:effectLst/>
              <a:uLnTx/>
              <a:uFillTx/>
              <a:latin typeface="Arial" charset="0"/>
            </a:endParaRPr>
          </a:p>
        </p:txBody>
      </p:sp>
      <p:sp>
        <p:nvSpPr>
          <p:cNvPr id="30" name="Textfeld 29"/>
          <p:cNvSpPr txBox="1"/>
          <p:nvPr/>
        </p:nvSpPr>
        <p:spPr>
          <a:xfrm>
            <a:off x="2069857" y="2953273"/>
            <a:ext cx="1578280" cy="338554"/>
          </a:xfrm>
          <a:prstGeom prst="rect">
            <a:avLst/>
          </a:prstGeom>
          <a:noFill/>
        </p:spPr>
        <p:txBody>
          <a:bodyPr wrap="square" rtlCol="0">
            <a:spAutoFit/>
          </a:bodyPr>
          <a:lstStyle/>
          <a:p>
            <a:pPr algn="ctr"/>
            <a:r>
              <a:rPr lang="fr-CH" sz="1600" smtClean="0">
                <a:solidFill>
                  <a:srgbClr val="000000"/>
                </a:solidFill>
                <a:latin typeface="Arial" charset="0"/>
              </a:rPr>
              <a:t>Cétose subcl.</a:t>
            </a:r>
            <a:endParaRPr lang="fr-CH" sz="1600" dirty="0">
              <a:solidFill>
                <a:srgbClr val="000000"/>
              </a:solidFill>
              <a:latin typeface="Arial" charset="0"/>
            </a:endParaRPr>
          </a:p>
        </p:txBody>
      </p:sp>
      <p:cxnSp>
        <p:nvCxnSpPr>
          <p:cNvPr id="31" name="Gerade Verbindung mit Pfeil 30"/>
          <p:cNvCxnSpPr>
            <a:stCxn id="7" idx="2"/>
            <a:endCxn id="16" idx="0"/>
          </p:cNvCxnSpPr>
          <p:nvPr/>
        </p:nvCxnSpPr>
        <p:spPr bwMode="auto">
          <a:xfrm flipH="1">
            <a:off x="2776269" y="2154712"/>
            <a:ext cx="83790" cy="162380"/>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32" name="Gerade Verbindung mit Pfeil 31"/>
          <p:cNvCxnSpPr>
            <a:stCxn id="16" idx="2"/>
            <a:endCxn id="30" idx="0"/>
          </p:cNvCxnSpPr>
          <p:nvPr/>
        </p:nvCxnSpPr>
        <p:spPr bwMode="auto">
          <a:xfrm>
            <a:off x="2776269" y="2803379"/>
            <a:ext cx="82728" cy="149894"/>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33" name="Gerade Verbindung mit Pfeil 32"/>
          <p:cNvCxnSpPr>
            <a:stCxn id="30" idx="2"/>
            <a:endCxn id="19" idx="0"/>
          </p:cNvCxnSpPr>
          <p:nvPr/>
        </p:nvCxnSpPr>
        <p:spPr bwMode="auto">
          <a:xfrm flipH="1">
            <a:off x="2856677" y="3291827"/>
            <a:ext cx="2320" cy="253915"/>
          </a:xfrm>
          <a:prstGeom prst="straightConnector1">
            <a:avLst/>
          </a:prstGeom>
          <a:solidFill>
            <a:srgbClr val="008C80"/>
          </a:solidFill>
          <a:ln w="12700" cap="flat" cmpd="sng" algn="ctr">
            <a:solidFill>
              <a:srgbClr val="000000"/>
            </a:solidFill>
            <a:prstDash val="solid"/>
            <a:round/>
            <a:headEnd type="none" w="sm" len="sm"/>
            <a:tailEnd type="arrow"/>
          </a:ln>
          <a:effectLst/>
        </p:spPr>
      </p:cxnSp>
      <p:sp>
        <p:nvSpPr>
          <p:cNvPr id="34" name="Textfeld 33"/>
          <p:cNvSpPr txBox="1"/>
          <p:nvPr/>
        </p:nvSpPr>
        <p:spPr>
          <a:xfrm>
            <a:off x="3730990" y="3429092"/>
            <a:ext cx="2236413" cy="338554"/>
          </a:xfrm>
          <a:prstGeom prst="rect">
            <a:avLst/>
          </a:prstGeom>
          <a:noFill/>
        </p:spPr>
        <p:txBody>
          <a:bodyPr wrap="square" rtlCol="0">
            <a:spAutoFit/>
          </a:bodyPr>
          <a:lstStyle/>
          <a:p>
            <a:pPr algn="ctr"/>
            <a:r>
              <a:rPr lang="fr-CH" sz="1600" dirty="0" smtClean="0">
                <a:solidFill>
                  <a:srgbClr val="000000"/>
                </a:solidFill>
                <a:latin typeface="Arial" charset="0"/>
              </a:rPr>
              <a:t>MANQUE D’</a:t>
            </a:r>
            <a:r>
              <a:rPr lang="fr-CH" sz="1600" dirty="0" err="1" smtClean="0">
                <a:solidFill>
                  <a:srgbClr val="000000"/>
                </a:solidFill>
                <a:latin typeface="Arial" charset="0"/>
              </a:rPr>
              <a:t>ENERGIE</a:t>
            </a:r>
            <a:endParaRPr lang="fr-CH" sz="1600" dirty="0">
              <a:solidFill>
                <a:srgbClr val="000000"/>
              </a:solidFill>
              <a:latin typeface="Arial" charset="0"/>
            </a:endParaRPr>
          </a:p>
        </p:txBody>
      </p:sp>
      <p:cxnSp>
        <p:nvCxnSpPr>
          <p:cNvPr id="35" name="Gerade Verbindung mit Pfeil 34"/>
          <p:cNvCxnSpPr>
            <a:stCxn id="19" idx="3"/>
            <a:endCxn id="34" idx="1"/>
          </p:cNvCxnSpPr>
          <p:nvPr/>
        </p:nvCxnSpPr>
        <p:spPr bwMode="auto">
          <a:xfrm flipH="1" flipV="1">
            <a:off x="3730990" y="3598369"/>
            <a:ext cx="1" cy="239761"/>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36" name="Gerade Verbindung mit Pfeil 35"/>
          <p:cNvCxnSpPr>
            <a:stCxn id="8" idx="2"/>
            <a:endCxn id="20" idx="0"/>
          </p:cNvCxnSpPr>
          <p:nvPr/>
        </p:nvCxnSpPr>
        <p:spPr bwMode="auto">
          <a:xfrm flipH="1">
            <a:off x="5959239" y="2152996"/>
            <a:ext cx="1862631" cy="793434"/>
          </a:xfrm>
          <a:prstGeom prst="straightConnector1">
            <a:avLst/>
          </a:prstGeom>
          <a:solidFill>
            <a:srgbClr val="008C80"/>
          </a:solidFill>
          <a:ln w="12700" cap="flat" cmpd="sng" algn="ctr">
            <a:solidFill>
              <a:srgbClr val="000000"/>
            </a:solidFill>
            <a:prstDash val="solid"/>
            <a:round/>
            <a:headEnd type="none" w="sm" len="sm"/>
            <a:tailEnd type="arrow"/>
          </a:ln>
          <a:effectLst/>
        </p:spPr>
      </p:cxnSp>
      <p:sp>
        <p:nvSpPr>
          <p:cNvPr id="37" name="Textfeld 36"/>
          <p:cNvSpPr txBox="1"/>
          <p:nvPr/>
        </p:nvSpPr>
        <p:spPr>
          <a:xfrm>
            <a:off x="3730991" y="4499570"/>
            <a:ext cx="1511032" cy="830997"/>
          </a:xfrm>
          <a:prstGeom prst="rect">
            <a:avLst/>
          </a:prstGeom>
          <a:noFill/>
        </p:spPr>
        <p:txBody>
          <a:bodyPr wrap="square" rtlCol="0">
            <a:spAutoFit/>
          </a:bodyPr>
          <a:lstStyle/>
          <a:p>
            <a:pPr algn="ctr"/>
            <a:r>
              <a:rPr lang="fr-CH" sz="1600" dirty="0" smtClean="0">
                <a:solidFill>
                  <a:schemeClr val="tx1"/>
                </a:solidFill>
              </a:rPr>
              <a:t>Involution </a:t>
            </a:r>
            <a:r>
              <a:rPr lang="fr-CH" sz="1600" dirty="0">
                <a:solidFill>
                  <a:schemeClr val="tx1"/>
                </a:solidFill>
              </a:rPr>
              <a:t>de </a:t>
            </a:r>
            <a:r>
              <a:rPr lang="fr-CH" sz="1600" dirty="0" smtClean="0">
                <a:solidFill>
                  <a:schemeClr val="tx1"/>
                </a:solidFill>
              </a:rPr>
              <a:t>l'utérus déficiente</a:t>
            </a:r>
            <a:endParaRPr lang="fr-CH" sz="1600" dirty="0">
              <a:solidFill>
                <a:schemeClr val="tx1"/>
              </a:solidFill>
              <a:latin typeface="Arial" charset="0"/>
            </a:endParaRPr>
          </a:p>
        </p:txBody>
      </p:sp>
      <p:cxnSp>
        <p:nvCxnSpPr>
          <p:cNvPr id="38" name="Gerade Verbindung mit Pfeil 37"/>
          <p:cNvCxnSpPr>
            <a:stCxn id="20" idx="2"/>
            <a:endCxn id="18" idx="0"/>
          </p:cNvCxnSpPr>
          <p:nvPr/>
        </p:nvCxnSpPr>
        <p:spPr bwMode="auto">
          <a:xfrm flipV="1">
            <a:off x="5959239" y="3428022"/>
            <a:ext cx="1071641" cy="10318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39" name="Gerade Verbindung mit Pfeil 38"/>
          <p:cNvCxnSpPr>
            <a:stCxn id="18" idx="2"/>
            <a:endCxn id="25" idx="0"/>
          </p:cNvCxnSpPr>
          <p:nvPr/>
        </p:nvCxnSpPr>
        <p:spPr bwMode="auto">
          <a:xfrm flipH="1">
            <a:off x="6168216" y="4024549"/>
            <a:ext cx="862664" cy="636676"/>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0" name="Gerade Verbindung mit Pfeil 39"/>
          <p:cNvCxnSpPr>
            <a:stCxn id="25" idx="2"/>
            <a:endCxn id="27" idx="0"/>
          </p:cNvCxnSpPr>
          <p:nvPr/>
        </p:nvCxnSpPr>
        <p:spPr bwMode="auto">
          <a:xfrm flipH="1">
            <a:off x="4526280" y="4999779"/>
            <a:ext cx="1641936" cy="41484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1" name="Gerade Verbindung mit Pfeil 40"/>
          <p:cNvCxnSpPr>
            <a:stCxn id="25" idx="2"/>
            <a:endCxn id="26" idx="0"/>
          </p:cNvCxnSpPr>
          <p:nvPr/>
        </p:nvCxnSpPr>
        <p:spPr bwMode="auto">
          <a:xfrm>
            <a:off x="6168216" y="4999779"/>
            <a:ext cx="7531" cy="41484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2" name="Gerade Verbindung mit Pfeil 41"/>
          <p:cNvCxnSpPr>
            <a:stCxn id="9" idx="2"/>
            <a:endCxn id="21" idx="0"/>
          </p:cNvCxnSpPr>
          <p:nvPr/>
        </p:nvCxnSpPr>
        <p:spPr bwMode="auto">
          <a:xfrm flipH="1">
            <a:off x="4523403" y="2160854"/>
            <a:ext cx="1" cy="229001"/>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3" name="Gerade Verbindung mit Pfeil 42"/>
          <p:cNvCxnSpPr>
            <a:stCxn id="21" idx="2"/>
            <a:endCxn id="20" idx="0"/>
          </p:cNvCxnSpPr>
          <p:nvPr/>
        </p:nvCxnSpPr>
        <p:spPr bwMode="auto">
          <a:xfrm>
            <a:off x="4523403" y="2728409"/>
            <a:ext cx="1435836" cy="218021"/>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4" name="Gerade Verbindung mit Pfeil 43"/>
          <p:cNvCxnSpPr>
            <a:stCxn id="21" idx="2"/>
            <a:endCxn id="103" idx="0"/>
          </p:cNvCxnSpPr>
          <p:nvPr/>
        </p:nvCxnSpPr>
        <p:spPr bwMode="auto">
          <a:xfrm>
            <a:off x="4523403" y="2728409"/>
            <a:ext cx="2836767" cy="1932816"/>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5" name="Gerade Verbindung mit Pfeil 44"/>
          <p:cNvCxnSpPr>
            <a:stCxn id="103" idx="2"/>
            <a:endCxn id="28" idx="0"/>
          </p:cNvCxnSpPr>
          <p:nvPr/>
        </p:nvCxnSpPr>
        <p:spPr bwMode="auto">
          <a:xfrm>
            <a:off x="7360170" y="4999779"/>
            <a:ext cx="461701" cy="425788"/>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6" name="Gerade Verbindung mit Pfeil 45"/>
          <p:cNvCxnSpPr>
            <a:stCxn id="103" idx="2"/>
            <a:endCxn id="26" idx="0"/>
          </p:cNvCxnSpPr>
          <p:nvPr/>
        </p:nvCxnSpPr>
        <p:spPr bwMode="auto">
          <a:xfrm flipH="1">
            <a:off x="6175747" y="4999779"/>
            <a:ext cx="1184423" cy="41484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7" name="Gerade Verbindung mit Pfeil 46"/>
          <p:cNvCxnSpPr>
            <a:stCxn id="10" idx="2"/>
            <a:endCxn id="22" idx="0"/>
          </p:cNvCxnSpPr>
          <p:nvPr/>
        </p:nvCxnSpPr>
        <p:spPr bwMode="auto">
          <a:xfrm flipH="1">
            <a:off x="6175747" y="2151624"/>
            <a:ext cx="1929" cy="21995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9" name="Gerade Verbindung mit Pfeil 48"/>
          <p:cNvCxnSpPr>
            <a:stCxn id="22" idx="2"/>
            <a:endCxn id="18" idx="0"/>
          </p:cNvCxnSpPr>
          <p:nvPr/>
        </p:nvCxnSpPr>
        <p:spPr bwMode="auto">
          <a:xfrm>
            <a:off x="6175747" y="2710131"/>
            <a:ext cx="855133" cy="717891"/>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0" name="Gerade Verbindung mit Pfeil 49"/>
          <p:cNvCxnSpPr>
            <a:stCxn id="18" idx="2"/>
            <a:endCxn id="103" idx="0"/>
          </p:cNvCxnSpPr>
          <p:nvPr/>
        </p:nvCxnSpPr>
        <p:spPr bwMode="auto">
          <a:xfrm>
            <a:off x="7030880" y="4024549"/>
            <a:ext cx="329290" cy="636676"/>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1" name="Gerade Verbindung mit Pfeil 50"/>
          <p:cNvCxnSpPr>
            <a:stCxn id="17" idx="2"/>
            <a:endCxn id="34" idx="0"/>
          </p:cNvCxnSpPr>
          <p:nvPr/>
        </p:nvCxnSpPr>
        <p:spPr bwMode="auto">
          <a:xfrm>
            <a:off x="4442654" y="3365289"/>
            <a:ext cx="406543" cy="63803"/>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2" name="Gerade Verbindung mit Pfeil 51"/>
          <p:cNvCxnSpPr>
            <a:stCxn id="34" idx="2"/>
            <a:endCxn id="23" idx="0"/>
          </p:cNvCxnSpPr>
          <p:nvPr/>
        </p:nvCxnSpPr>
        <p:spPr bwMode="auto">
          <a:xfrm flipH="1">
            <a:off x="2859711" y="3767646"/>
            <a:ext cx="1989486" cy="493082"/>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3" name="Gerade Verbindung mit Pfeil 52"/>
          <p:cNvCxnSpPr>
            <a:stCxn id="23" idx="2"/>
            <a:endCxn id="29" idx="0"/>
          </p:cNvCxnSpPr>
          <p:nvPr/>
        </p:nvCxnSpPr>
        <p:spPr bwMode="auto">
          <a:xfrm>
            <a:off x="2859711" y="4845503"/>
            <a:ext cx="347" cy="569119"/>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4" name="Gerade Verbindung mit Pfeil 53"/>
          <p:cNvCxnSpPr>
            <a:stCxn id="23" idx="2"/>
            <a:endCxn id="37" idx="1"/>
          </p:cNvCxnSpPr>
          <p:nvPr/>
        </p:nvCxnSpPr>
        <p:spPr bwMode="auto">
          <a:xfrm>
            <a:off x="2859711" y="4845503"/>
            <a:ext cx="871280" cy="69566"/>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5" name="Gerade Verbindung mit Pfeil 54"/>
          <p:cNvCxnSpPr>
            <a:stCxn id="34" idx="2"/>
            <a:endCxn id="24" idx="0"/>
          </p:cNvCxnSpPr>
          <p:nvPr/>
        </p:nvCxnSpPr>
        <p:spPr bwMode="auto">
          <a:xfrm>
            <a:off x="4849197" y="3767646"/>
            <a:ext cx="351664" cy="93402"/>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6" name="Gerade Verbindung mit Pfeil 55"/>
          <p:cNvCxnSpPr>
            <a:stCxn id="24" idx="2"/>
            <a:endCxn id="25" idx="0"/>
          </p:cNvCxnSpPr>
          <p:nvPr/>
        </p:nvCxnSpPr>
        <p:spPr bwMode="auto">
          <a:xfrm>
            <a:off x="5200861" y="4445823"/>
            <a:ext cx="967355" cy="215402"/>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7" name="Gerade Verbindung mit Pfeil 56"/>
          <p:cNvCxnSpPr>
            <a:stCxn id="24" idx="2"/>
            <a:endCxn id="37" idx="0"/>
          </p:cNvCxnSpPr>
          <p:nvPr/>
        </p:nvCxnSpPr>
        <p:spPr bwMode="auto">
          <a:xfrm flipH="1">
            <a:off x="4486507" y="4445823"/>
            <a:ext cx="714354" cy="53747"/>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8" name="Gerade Verbindung mit Pfeil 57"/>
          <p:cNvCxnSpPr>
            <a:stCxn id="8" idx="3"/>
            <a:endCxn id="28" idx="3"/>
          </p:cNvCxnSpPr>
          <p:nvPr/>
        </p:nvCxnSpPr>
        <p:spPr bwMode="auto">
          <a:xfrm>
            <a:off x="8543494" y="1860609"/>
            <a:ext cx="1" cy="3857346"/>
          </a:xfrm>
          <a:prstGeom prst="straightConnector1">
            <a:avLst/>
          </a:prstGeom>
          <a:solidFill>
            <a:srgbClr val="008C80"/>
          </a:solidFill>
          <a:ln w="12700" cap="flat" cmpd="sng" algn="ctr">
            <a:solidFill>
              <a:srgbClr val="000000"/>
            </a:solidFill>
            <a:prstDash val="solid"/>
            <a:round/>
            <a:headEnd type="none" w="sm" len="sm"/>
            <a:tailEnd type="arrow"/>
          </a:ln>
          <a:effectLst/>
        </p:spPr>
      </p:cxnSp>
      <p:sp>
        <p:nvSpPr>
          <p:cNvPr id="103" name="Rechteck 102"/>
          <p:cNvSpPr/>
          <p:nvPr/>
        </p:nvSpPr>
        <p:spPr>
          <a:xfrm>
            <a:off x="7233071" y="4661225"/>
            <a:ext cx="254198" cy="33855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91" name="Textfeld 490"/>
          <p:cNvSpPr txBox="1"/>
          <p:nvPr/>
        </p:nvSpPr>
        <p:spPr>
          <a:xfrm>
            <a:off x="6685783" y="2772217"/>
            <a:ext cx="2261633" cy="584775"/>
          </a:xfrm>
          <a:prstGeom prst="rect">
            <a:avLst/>
          </a:prstGeom>
          <a:noFill/>
        </p:spPr>
        <p:txBody>
          <a:bodyPr wrap="square" rtlCol="0">
            <a:spAutoFit/>
          </a:bodyPr>
          <a:lstStyle/>
          <a:p>
            <a:pPr algn="ctr"/>
            <a:r>
              <a:rPr lang="fr-CH" sz="1600" dirty="0" err="1" smtClean="0">
                <a:solidFill>
                  <a:srgbClr val="000000"/>
                </a:solidFill>
                <a:latin typeface="Arial" charset="0"/>
              </a:rPr>
              <a:t>Manco</a:t>
            </a:r>
            <a:r>
              <a:rPr lang="fr-CH" sz="1600" dirty="0" smtClean="0">
                <a:solidFill>
                  <a:srgbClr val="000000"/>
                </a:solidFill>
                <a:latin typeface="Arial" charset="0"/>
              </a:rPr>
              <a:t> acide </a:t>
            </a:r>
            <a:r>
              <a:rPr lang="fr-CH" sz="1600" dirty="0">
                <a:solidFill>
                  <a:srgbClr val="000000"/>
                </a:solidFill>
                <a:latin typeface="Arial" charset="0"/>
              </a:rPr>
              <a:t>acétique</a:t>
            </a:r>
            <a:br>
              <a:rPr lang="fr-CH" sz="1600" dirty="0">
                <a:solidFill>
                  <a:srgbClr val="000000"/>
                </a:solidFill>
                <a:latin typeface="Arial" charset="0"/>
              </a:rPr>
            </a:br>
            <a:r>
              <a:rPr lang="fr-CH" sz="1600" dirty="0" err="1" smtClean="0">
                <a:solidFill>
                  <a:srgbClr val="000000"/>
                </a:solidFill>
                <a:latin typeface="Arial" charset="0"/>
              </a:rPr>
              <a:t>Manco</a:t>
            </a:r>
            <a:r>
              <a:rPr lang="fr-CH" sz="1600" dirty="0" smtClean="0">
                <a:solidFill>
                  <a:srgbClr val="000000"/>
                </a:solidFill>
                <a:latin typeface="Arial" charset="0"/>
              </a:rPr>
              <a:t> œstrogènes</a:t>
            </a:r>
            <a:endParaRPr lang="fr-CH" sz="1600" dirty="0">
              <a:solidFill>
                <a:srgbClr val="000000"/>
              </a:solidFill>
              <a:latin typeface="Arial" charset="0"/>
            </a:endParaRPr>
          </a:p>
        </p:txBody>
      </p:sp>
      <p:sp>
        <p:nvSpPr>
          <p:cNvPr id="492" name="Textfeld 491"/>
          <p:cNvSpPr txBox="1"/>
          <p:nvPr/>
        </p:nvSpPr>
        <p:spPr>
          <a:xfrm>
            <a:off x="7150727" y="4016559"/>
            <a:ext cx="1447289" cy="584775"/>
          </a:xfrm>
          <a:prstGeom prst="rect">
            <a:avLst/>
          </a:prstGeom>
          <a:noFill/>
        </p:spPr>
        <p:txBody>
          <a:bodyPr wrap="square" lIns="0" rIns="0" rtlCol="0">
            <a:spAutoFit/>
          </a:bodyPr>
          <a:lstStyle/>
          <a:p>
            <a:pPr algn="ctr"/>
            <a:r>
              <a:rPr lang="fr-CH" sz="1600" dirty="0" smtClean="0">
                <a:solidFill>
                  <a:srgbClr val="000000"/>
                </a:solidFill>
                <a:latin typeface="Arial" charset="0"/>
              </a:rPr>
              <a:t>Comportement post </a:t>
            </a:r>
            <a:r>
              <a:rPr lang="fr-CH" sz="1600" dirty="0" err="1" smtClean="0">
                <a:solidFill>
                  <a:srgbClr val="000000"/>
                </a:solidFill>
                <a:latin typeface="Arial" charset="0"/>
              </a:rPr>
              <a:t>partum</a:t>
            </a:r>
            <a:endParaRPr lang="fr-CH" sz="1600" dirty="0">
              <a:solidFill>
                <a:srgbClr val="000000"/>
              </a:solidFill>
              <a:latin typeface="Arial" charset="0"/>
            </a:endParaRPr>
          </a:p>
        </p:txBody>
      </p:sp>
      <p:cxnSp>
        <p:nvCxnSpPr>
          <p:cNvPr id="495" name="Gerade Verbindung mit Pfeil 494"/>
          <p:cNvCxnSpPr>
            <a:stCxn id="22" idx="2"/>
            <a:endCxn id="491" idx="0"/>
          </p:cNvCxnSpPr>
          <p:nvPr/>
        </p:nvCxnSpPr>
        <p:spPr bwMode="auto">
          <a:xfrm>
            <a:off x="6175747" y="2710131"/>
            <a:ext cx="1640853" cy="62086"/>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498" name="Gerade Verbindung mit Pfeil 497"/>
          <p:cNvCxnSpPr>
            <a:stCxn id="491" idx="2"/>
            <a:endCxn id="492" idx="0"/>
          </p:cNvCxnSpPr>
          <p:nvPr/>
        </p:nvCxnSpPr>
        <p:spPr bwMode="auto">
          <a:xfrm>
            <a:off x="7816600" y="3356992"/>
            <a:ext cx="57772" cy="659567"/>
          </a:xfrm>
          <a:prstGeom prst="straightConnector1">
            <a:avLst/>
          </a:prstGeom>
          <a:solidFill>
            <a:srgbClr val="008C80"/>
          </a:solidFill>
          <a:ln w="12700" cap="flat" cmpd="sng" algn="ctr">
            <a:solidFill>
              <a:srgbClr val="000000"/>
            </a:solidFill>
            <a:prstDash val="solid"/>
            <a:round/>
            <a:headEnd type="none" w="sm" len="sm"/>
            <a:tailEnd type="arrow"/>
          </a:ln>
          <a:effectLst/>
        </p:spPr>
      </p:cxnSp>
      <p:cxnSp>
        <p:nvCxnSpPr>
          <p:cNvPr id="501" name="Gerade Verbindung mit Pfeil 500"/>
          <p:cNvCxnSpPr>
            <a:stCxn id="492" idx="2"/>
            <a:endCxn id="103" idx="0"/>
          </p:cNvCxnSpPr>
          <p:nvPr/>
        </p:nvCxnSpPr>
        <p:spPr bwMode="auto">
          <a:xfrm flipH="1">
            <a:off x="7360170" y="4601334"/>
            <a:ext cx="514202" cy="59891"/>
          </a:xfrm>
          <a:prstGeom prst="straightConnector1">
            <a:avLst/>
          </a:prstGeom>
          <a:solidFill>
            <a:srgbClr val="008C80"/>
          </a:solidFill>
          <a:ln w="12700" cap="flat" cmpd="sng" algn="ctr">
            <a:solidFill>
              <a:srgbClr val="000000"/>
            </a:solidFill>
            <a:prstDash val="solid"/>
            <a:round/>
            <a:headEnd type="none" w="sm" len="sm"/>
            <a:tailEnd type="arrow"/>
          </a:ln>
          <a:effectLst/>
        </p:spPr>
      </p:cxnSp>
    </p:spTree>
    <p:extLst>
      <p:ext uri="{BB962C8B-B14F-4D97-AF65-F5344CB8AC3E}">
        <p14:creationId xmlns:p14="http://schemas.microsoft.com/office/powerpoint/2010/main" val="33532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5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5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5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5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nodeType="clickEffect">
                                  <p:stCondLst>
                                    <p:cond delay="0"/>
                                  </p:stCondLst>
                                  <p:childTnLst>
                                    <p:set>
                                      <p:cBhvr>
                                        <p:cTn id="106" dur="1" fill="hold">
                                          <p:stCondLst>
                                            <p:cond delay="0"/>
                                          </p:stCondLst>
                                        </p:cTn>
                                        <p:tgtEl>
                                          <p:spTgt spid="49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9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lstStyle/>
          <a:p>
            <a:r>
              <a:rPr lang="fr-CH" dirty="0" smtClean="0"/>
              <a:t>Qu’est-ce qui limite la fécondité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Facteurs de risque significatif pour la multiplication </a:t>
            </a:r>
            <a:br>
              <a:rPr lang="fr-CH" dirty="0" smtClean="0"/>
            </a:br>
            <a:r>
              <a:rPr lang="fr-CH" dirty="0" smtClean="0"/>
              <a:t>des traitements conventionnels des troubles de la fécondité </a:t>
            </a:r>
          </a:p>
          <a:p>
            <a:pPr lvl="1"/>
            <a:r>
              <a:rPr lang="fr-CH" dirty="0" smtClean="0"/>
              <a:t>Grandes fluctuations de la BCS (entre les valeurs trimestrielles sur une année) </a:t>
            </a:r>
            <a:r>
              <a:rPr lang="fr-CH" baseline="30000" dirty="0" smtClean="0"/>
              <a:t>2</a:t>
            </a:r>
            <a:endParaRPr lang="fr-CH" dirty="0" smtClean="0"/>
          </a:p>
          <a:p>
            <a:pPr lvl="1"/>
            <a:endParaRPr lang="fr-CH" dirty="0" smtClean="0"/>
          </a:p>
          <a:p>
            <a:r>
              <a:rPr lang="fr-CH" dirty="0" smtClean="0"/>
              <a:t>Facteurs </a:t>
            </a:r>
            <a:r>
              <a:rPr lang="fr-CH" dirty="0"/>
              <a:t>de risque significatif pour </a:t>
            </a:r>
            <a:r>
              <a:rPr lang="fr-CH" dirty="0" smtClean="0"/>
              <a:t>la prolongation de l’intervêlage</a:t>
            </a:r>
          </a:p>
          <a:p>
            <a:pPr lvl="1"/>
            <a:r>
              <a:rPr lang="fr-CH" dirty="0"/>
              <a:t>Grandes fluctuations de la BCS </a:t>
            </a:r>
            <a:r>
              <a:rPr lang="fr-CH" baseline="30000" dirty="0" smtClean="0"/>
              <a:t>1,2,3</a:t>
            </a:r>
          </a:p>
          <a:p>
            <a:pPr lvl="1"/>
            <a:r>
              <a:rPr lang="fr-CH" dirty="0" smtClean="0"/>
              <a:t>Rapport </a:t>
            </a:r>
            <a:r>
              <a:rPr lang="fr-CH" dirty="0"/>
              <a:t>graisse / </a:t>
            </a:r>
            <a:r>
              <a:rPr lang="fr-CH" dirty="0" smtClean="0"/>
              <a:t>protéine &gt; 1,5 au cours des 100 premiers jours de lactation (risque de cétose (acétonémie) : mobilisation exagérée de la graisse corporelle après le vêlage) </a:t>
            </a:r>
            <a:r>
              <a:rPr lang="fr-CH" baseline="30000" dirty="0" smtClean="0"/>
              <a:t>2</a:t>
            </a:r>
          </a:p>
          <a:p>
            <a:pPr lvl="1"/>
            <a:r>
              <a:rPr lang="fr-CH" dirty="0" smtClean="0"/>
              <a:t>Grande quantité de concentrés par vache et par année (tendance : p&lt;0,1) </a:t>
            </a:r>
            <a:r>
              <a:rPr lang="fr-CH" baseline="30000" dirty="0" smtClean="0"/>
              <a:t>3</a:t>
            </a:r>
          </a:p>
          <a:p>
            <a:pPr lvl="1"/>
            <a:endParaRPr lang="fr-CH" dirty="0" smtClean="0"/>
          </a:p>
          <a:p>
            <a:pPr lvl="1"/>
            <a:endParaRPr lang="fr-CH" dirty="0" smtClean="0"/>
          </a:p>
          <a:p>
            <a:endParaRPr lang="fr-CH" altLang="fr-FR" sz="1200" dirty="0" smtClean="0"/>
          </a:p>
          <a:p>
            <a:endParaRPr lang="fr-CH" altLang="fr-FR" sz="2400" dirty="0" smtClean="0"/>
          </a:p>
          <a:p>
            <a:r>
              <a:rPr lang="fr-CH" altLang="fr-FR" sz="1200" dirty="0" smtClean="0"/>
              <a:t>Sources (projets du FiBL sur des fermes bio, mise en valeur avec des modèles multifactoriels):</a:t>
            </a:r>
            <a:r>
              <a:rPr lang="fr-CH" altLang="fr-FR" sz="1200" baseline="30000" dirty="0" smtClean="0"/>
              <a:t> </a:t>
            </a:r>
            <a:br>
              <a:rPr lang="fr-CH" altLang="fr-FR" sz="1200" baseline="30000" dirty="0" smtClean="0"/>
            </a:br>
            <a:r>
              <a:rPr lang="fr-CH" altLang="fr-FR" sz="1200" baseline="30000" dirty="0" smtClean="0"/>
              <a:t>1 </a:t>
            </a:r>
            <a:r>
              <a:rPr lang="fr-CH" altLang="fr-FR" sz="1200" dirty="0" smtClean="0"/>
              <a:t>Selle, 2012 ; </a:t>
            </a:r>
            <a:r>
              <a:rPr lang="fr-CH" altLang="fr-FR" sz="1200" baseline="30000" dirty="0" smtClean="0"/>
              <a:t>2 </a:t>
            </a:r>
            <a:r>
              <a:rPr lang="fr-CH" altLang="fr-FR" sz="1200" dirty="0" err="1" smtClean="0"/>
              <a:t>Holinger</a:t>
            </a:r>
            <a:r>
              <a:rPr lang="fr-CH" altLang="fr-FR" sz="1200" dirty="0" smtClean="0"/>
              <a:t>, 2012; </a:t>
            </a:r>
            <a:r>
              <a:rPr lang="fr-CH" altLang="fr-FR" sz="1200" baseline="30000" dirty="0" smtClean="0"/>
              <a:t>3</a:t>
            </a:r>
            <a:r>
              <a:rPr lang="fr-CH" altLang="fr-FR" sz="1200" dirty="0" smtClean="0"/>
              <a:t> Mises en valeur </a:t>
            </a:r>
            <a:r>
              <a:rPr lang="fr-CH" altLang="fr-FR" sz="1200" dirty="0" err="1" smtClean="0"/>
              <a:t>FNF</a:t>
            </a:r>
            <a:r>
              <a:rPr lang="fr-CH" altLang="fr-FR" sz="1200" dirty="0" smtClean="0"/>
              <a:t> sur 3 ans, pas encore publiées</a:t>
            </a:r>
            <a:endParaRPr lang="fr-CH" sz="160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53</a:t>
            </a:fld>
            <a:endParaRPr lang="fr-CH" altLang="de-DE" dirty="0"/>
          </a:p>
        </p:txBody>
      </p:sp>
    </p:spTree>
    <p:extLst>
      <p:ext uri="{BB962C8B-B14F-4D97-AF65-F5344CB8AC3E}">
        <p14:creationId xmlns:p14="http://schemas.microsoft.com/office/powerpoint/2010/main" val="2386135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lstStyle/>
          <a:p>
            <a:r>
              <a:rPr lang="fr-CH" dirty="0" smtClean="0"/>
              <a:t>Qu’est-ce qui limite la santé des mamelles ?</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Grands nombres de cellules si</a:t>
            </a:r>
          </a:p>
          <a:p>
            <a:pPr lvl="1"/>
            <a:r>
              <a:rPr lang="fr-CH" dirty="0" smtClean="0"/>
              <a:t>Vaches âgées / grand nombre de lactations </a:t>
            </a:r>
            <a:r>
              <a:rPr lang="fr-CH" baseline="30000" dirty="0" smtClean="0"/>
              <a:t>2,5</a:t>
            </a:r>
          </a:p>
          <a:p>
            <a:pPr lvl="1"/>
            <a:r>
              <a:rPr lang="fr-CH" dirty="0" smtClean="0"/>
              <a:t>Grandes fluctuations de la BCS </a:t>
            </a:r>
            <a:r>
              <a:rPr lang="fr-CH" baseline="30000" dirty="0" smtClean="0"/>
              <a:t>1</a:t>
            </a:r>
            <a:endParaRPr lang="fr-CH" dirty="0" smtClean="0"/>
          </a:p>
          <a:p>
            <a:pPr lvl="1"/>
            <a:r>
              <a:rPr lang="fr-CH" dirty="0" smtClean="0"/>
              <a:t>Manque de propreté dans l’étable et lors de la traite, </a:t>
            </a:r>
            <a:br>
              <a:rPr lang="fr-CH" dirty="0" smtClean="0"/>
            </a:br>
            <a:r>
              <a:rPr lang="fr-CH" dirty="0" smtClean="0"/>
              <a:t>déroulement de la traite pas optimal</a:t>
            </a:r>
          </a:p>
          <a:p>
            <a:pPr lvl="1"/>
            <a:r>
              <a:rPr lang="fr-CH" dirty="0" smtClean="0"/>
              <a:t>Stress </a:t>
            </a:r>
            <a:r>
              <a:rPr lang="fr-CH" baseline="30000" dirty="0" smtClean="0"/>
              <a:t>3,5</a:t>
            </a:r>
            <a:r>
              <a:rPr lang="fr-CH" dirty="0" smtClean="0"/>
              <a:t> </a:t>
            </a:r>
          </a:p>
          <a:p>
            <a:pPr lvl="1"/>
            <a:r>
              <a:rPr lang="fr-CH" dirty="0" smtClean="0"/>
              <a:t>Relation homme-animal pas assez bonne </a:t>
            </a:r>
            <a:r>
              <a:rPr lang="fr-CH" baseline="30000" dirty="0" smtClean="0"/>
              <a:t>4</a:t>
            </a:r>
          </a:p>
          <a:p>
            <a:pPr lvl="1"/>
            <a:endParaRPr lang="fr-CH" dirty="0" smtClean="0"/>
          </a:p>
          <a:p>
            <a:r>
              <a:rPr lang="fr-CH" dirty="0" smtClean="0"/>
              <a:t>Facteurs de risques pour la santé des mamelles</a:t>
            </a:r>
          </a:p>
          <a:p>
            <a:pPr lvl="1"/>
            <a:r>
              <a:rPr lang="fr-CH" dirty="0" smtClean="0"/>
              <a:t>Alpage</a:t>
            </a:r>
          </a:p>
          <a:p>
            <a:pPr lvl="1"/>
            <a:r>
              <a:rPr lang="fr-CH" dirty="0" smtClean="0"/>
              <a:t>Allaitement avec du lait de vaches qui ont des mammites et/ou </a:t>
            </a:r>
            <a:br>
              <a:rPr lang="fr-CH" dirty="0" smtClean="0"/>
            </a:br>
            <a:r>
              <a:rPr lang="fr-CH" dirty="0" smtClean="0"/>
              <a:t>des </a:t>
            </a:r>
            <a:r>
              <a:rPr lang="fr-CH" dirty="0"/>
              <a:t>nombres </a:t>
            </a:r>
            <a:r>
              <a:rPr lang="fr-CH" dirty="0" smtClean="0"/>
              <a:t>élevés de </a:t>
            </a:r>
            <a:r>
              <a:rPr lang="fr-CH" dirty="0"/>
              <a:t>cellules</a:t>
            </a:r>
            <a:endParaRPr lang="fr-CH" dirty="0" smtClean="0"/>
          </a:p>
          <a:p>
            <a:pPr lvl="1"/>
            <a:r>
              <a:rPr lang="fr-CH" dirty="0" smtClean="0"/>
              <a:t>Zones de repos peu spacieuses</a:t>
            </a:r>
          </a:p>
          <a:p>
            <a:pPr lvl="1"/>
            <a:r>
              <a:rPr lang="fr-CH" dirty="0" smtClean="0"/>
              <a:t>Zones de repos avec un sol dur</a:t>
            </a:r>
            <a:endParaRPr lang="fr-CH" altLang="fr-FR" sz="1200" dirty="0" smtClean="0"/>
          </a:p>
          <a:p>
            <a:endParaRPr lang="fr-CH" altLang="fr-FR" sz="1200" dirty="0" smtClean="0"/>
          </a:p>
          <a:p>
            <a:r>
              <a:rPr lang="fr-CH" altLang="fr-FR" sz="1200" dirty="0" smtClean="0"/>
              <a:t>Sources </a:t>
            </a:r>
            <a:r>
              <a:rPr lang="fr-CH" altLang="fr-FR" sz="1200" dirty="0"/>
              <a:t>(projets du FiBL sur des fermes bio, mise en valeur avec des modèles multifactoriels):</a:t>
            </a:r>
            <a:r>
              <a:rPr lang="fr-CH" altLang="fr-FR" sz="1200" baseline="30000" dirty="0" smtClean="0"/>
              <a:t> </a:t>
            </a:r>
            <a:br>
              <a:rPr lang="fr-CH" altLang="fr-FR" sz="1200" baseline="30000" dirty="0" smtClean="0"/>
            </a:br>
            <a:r>
              <a:rPr lang="fr-CH" altLang="fr-FR" sz="1200" baseline="30000" dirty="0" smtClean="0"/>
              <a:t>1 </a:t>
            </a:r>
            <a:r>
              <a:rPr lang="fr-CH" altLang="fr-FR" sz="1200" dirty="0" smtClean="0"/>
              <a:t>Selle, 2012 ; </a:t>
            </a:r>
            <a:r>
              <a:rPr lang="fr-CH" altLang="fr-FR" sz="1200" baseline="30000" dirty="0" smtClean="0"/>
              <a:t>2 </a:t>
            </a:r>
            <a:r>
              <a:rPr lang="fr-CH" altLang="fr-FR" sz="1200" dirty="0" err="1" smtClean="0"/>
              <a:t>Holinger</a:t>
            </a:r>
            <a:r>
              <a:rPr lang="fr-CH" altLang="fr-FR" sz="1200" dirty="0" smtClean="0"/>
              <a:t>, 2012;   </a:t>
            </a:r>
            <a:r>
              <a:rPr lang="fr-CH" altLang="fr-FR" sz="1200" baseline="30000" dirty="0" smtClean="0"/>
              <a:t>3</a:t>
            </a:r>
            <a:r>
              <a:rPr lang="fr-CH" altLang="fr-FR" sz="1200" dirty="0" smtClean="0"/>
              <a:t> Ivemeyer et al. 2009; </a:t>
            </a:r>
            <a:r>
              <a:rPr lang="fr-CH" altLang="fr-FR" sz="1200" baseline="30000" dirty="0" smtClean="0"/>
              <a:t>4</a:t>
            </a:r>
            <a:r>
              <a:rPr lang="fr-CH" altLang="fr-FR" sz="1200" dirty="0" smtClean="0"/>
              <a:t> Ivemeyer 2010, </a:t>
            </a:r>
            <a:r>
              <a:rPr lang="fr-CH" altLang="fr-FR" sz="1200" baseline="30000" dirty="0" smtClean="0"/>
              <a:t>5</a:t>
            </a:r>
            <a:r>
              <a:rPr lang="fr-CH" altLang="fr-FR" sz="1200" dirty="0" smtClean="0"/>
              <a:t> Ivemeyer et al. 2011</a:t>
            </a:r>
            <a:endParaRPr lang="fr-CH" altLang="fr-FR" sz="1200" baseline="30000" dirty="0" smtClean="0"/>
          </a:p>
          <a:p>
            <a:endParaRPr lang="fr-CH" altLang="fr-FR" sz="1400" baseline="30000" dirty="0" smtClean="0"/>
          </a:p>
          <a:p>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54</a:t>
            </a:fld>
            <a:endParaRPr lang="fr-CH" altLang="de-DE" dirty="0"/>
          </a:p>
        </p:txBody>
      </p:sp>
    </p:spTree>
    <p:extLst>
      <p:ext uri="{BB962C8B-B14F-4D97-AF65-F5344CB8AC3E}">
        <p14:creationId xmlns:p14="http://schemas.microsoft.com/office/powerpoint/2010/main" val="3391440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fontScale="92500"/>
          </a:bodyPr>
          <a:lstStyle/>
          <a:p>
            <a:r>
              <a:rPr lang="fr-CH" dirty="0" smtClean="0"/>
              <a:t>Médicaments et antibiotiques chimiques et de synthèse</a:t>
            </a:r>
            <a:endParaRPr lang="fr-CH" dirty="0"/>
          </a:p>
        </p:txBody>
      </p:sp>
      <p:sp>
        <p:nvSpPr>
          <p:cNvPr id="12" name="Inhaltsplatzhalter 11"/>
          <p:cNvSpPr>
            <a:spLocks noGrp="1"/>
          </p:cNvSpPr>
          <p:nvPr>
            <p:ph idx="14"/>
          </p:nvPr>
        </p:nvSpPr>
        <p:spPr/>
        <p:txBody>
          <a:bodyPr/>
          <a:lstStyle/>
          <a:p>
            <a:r>
              <a:rPr lang="fr-CH" dirty="0" smtClean="0"/>
              <a:t>Illustration : FiBL</a:t>
            </a:r>
            <a:endParaRPr lang="fr-CH" dirty="0"/>
          </a:p>
        </p:txBody>
      </p:sp>
      <p:sp>
        <p:nvSpPr>
          <p:cNvPr id="13" name="Inhaltsplatzhalter 12"/>
          <p:cNvSpPr>
            <a:spLocks noGrp="1"/>
          </p:cNvSpPr>
          <p:nvPr>
            <p:ph sz="quarter" idx="17"/>
          </p:nvPr>
        </p:nvSpPr>
        <p:spPr/>
        <p:txBody>
          <a:bodyPr/>
          <a:lstStyle/>
          <a:p>
            <a:r>
              <a:rPr lang="fr-CH" dirty="0" smtClean="0"/>
              <a:t>Délais d’attente</a:t>
            </a:r>
          </a:p>
          <a:p>
            <a:pPr lvl="1"/>
            <a:r>
              <a:rPr lang="fr-CH" dirty="0" smtClean="0"/>
              <a:t>Deux fois plus longs pour les animaux bio que les délais d’</a:t>
            </a:r>
            <a:r>
              <a:rPr lang="fr-CH" dirty="0"/>
              <a:t>a</a:t>
            </a:r>
            <a:r>
              <a:rPr lang="fr-CH" dirty="0" smtClean="0"/>
              <a:t>ttente légaux</a:t>
            </a:r>
          </a:p>
          <a:p>
            <a:pPr lvl="1"/>
            <a:endParaRPr lang="fr-CH" dirty="0" smtClean="0"/>
          </a:p>
          <a:p>
            <a:r>
              <a:rPr lang="fr-CH" dirty="0" smtClean="0"/>
              <a:t>Fréquence des traitements limitée</a:t>
            </a:r>
          </a:p>
          <a:p>
            <a:pPr lvl="1"/>
            <a:r>
              <a:rPr lang="fr-CH" dirty="0" smtClean="0"/>
              <a:t>Max. 1 traitement pour les bêtes qui vivent moins d’une année </a:t>
            </a:r>
            <a:br>
              <a:rPr lang="fr-CH" dirty="0" smtClean="0"/>
            </a:br>
            <a:r>
              <a:rPr lang="fr-CH" dirty="0" smtClean="0"/>
              <a:t>(p. ex. porc à l’engraissement)</a:t>
            </a:r>
          </a:p>
          <a:p>
            <a:pPr lvl="1"/>
            <a:r>
              <a:rPr lang="fr-CH" dirty="0" smtClean="0"/>
              <a:t>Max. 3 traitements pour les bêtes qui vivent plusieurs années </a:t>
            </a:r>
            <a:br>
              <a:rPr lang="fr-CH" dirty="0" smtClean="0"/>
            </a:br>
            <a:r>
              <a:rPr lang="fr-CH" dirty="0" smtClean="0"/>
              <a:t>(p. ex. les vaches laitières)</a:t>
            </a:r>
            <a:endParaRPr lang="fr-CH" dirty="0"/>
          </a:p>
        </p:txBody>
      </p:sp>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55</a:t>
            </a:fld>
            <a:endParaRPr lang="fr-CH" altLang="de-DE" dirty="0"/>
          </a:p>
        </p:txBody>
      </p:sp>
      <p:pic>
        <p:nvPicPr>
          <p:cNvPr id="4" name="Grafik 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12317" y="4063924"/>
            <a:ext cx="7778512" cy="1755652"/>
          </a:xfrm>
          <a:prstGeom prst="rect">
            <a:avLst/>
          </a:prstGeom>
        </p:spPr>
      </p:pic>
    </p:spTree>
    <p:extLst>
      <p:ext uri="{BB962C8B-B14F-4D97-AF65-F5344CB8AC3E}">
        <p14:creationId xmlns:p14="http://schemas.microsoft.com/office/powerpoint/2010/main" val="134423290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fontScale="85000" lnSpcReduction="10000"/>
          </a:bodyPr>
          <a:lstStyle/>
          <a:p>
            <a:r>
              <a:rPr lang="fr-CH" altLang="fr-FR" dirty="0" smtClean="0"/>
              <a:t>Fréquence des traitements antibiotiques dans les fermes bio</a:t>
            </a:r>
            <a:endParaRPr lang="fr-CH" dirty="0"/>
          </a:p>
        </p:txBody>
      </p:sp>
      <p:sp>
        <p:nvSpPr>
          <p:cNvPr id="4" name="Inhaltsplatzhalter 3"/>
          <p:cNvSpPr>
            <a:spLocks noGrp="1"/>
          </p:cNvSpPr>
          <p:nvPr>
            <p:ph idx="14"/>
          </p:nvPr>
        </p:nvSpPr>
        <p:spPr/>
        <p:txBody>
          <a:bodyPr/>
          <a:lstStyle/>
          <a:p>
            <a:r>
              <a:rPr lang="de-CH" dirty="0" smtClean="0"/>
              <a:t>Source : </a:t>
            </a:r>
            <a:r>
              <a:rPr lang="de-CH" altLang="fr-FR" dirty="0"/>
              <a:t>Seidel </a:t>
            </a:r>
            <a:r>
              <a:rPr lang="de-CH" altLang="fr-FR"/>
              <a:t>et </a:t>
            </a:r>
            <a:r>
              <a:rPr lang="de-CH" altLang="fr-FR" smtClean="0"/>
              <a:t>al., </a:t>
            </a:r>
            <a:r>
              <a:rPr lang="de-CH" altLang="fr-FR" dirty="0"/>
              <a:t>Erfassung des Antibiotikaeinsatzes in der biologischen </a:t>
            </a:r>
            <a:r>
              <a:rPr lang="de-CH" altLang="fr-FR" dirty="0" smtClean="0"/>
              <a:t>Milchproduktion, 2010 </a:t>
            </a:r>
            <a:endParaRPr lang="en-US" altLang="fr-FR"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56</a:t>
            </a:fld>
            <a:endParaRPr lang="fr-CH" altLang="de-DE" dirty="0"/>
          </a:p>
        </p:txBody>
      </p:sp>
      <p:pic>
        <p:nvPicPr>
          <p:cNvPr id="7" name="Grafik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971600" y="1548096"/>
            <a:ext cx="6681230" cy="4248921"/>
          </a:xfrm>
          <a:prstGeom prst="rect">
            <a:avLst/>
          </a:prstGeom>
        </p:spPr>
      </p:pic>
    </p:spTree>
    <p:extLst>
      <p:ext uri="{BB962C8B-B14F-4D97-AF65-F5344CB8AC3E}">
        <p14:creationId xmlns:p14="http://schemas.microsoft.com/office/powerpoint/2010/main" val="407763611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Les antibiotiques dans la production laitière suisse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altLang="fr-FR" dirty="0" smtClean="0">
                <a:ea typeface="ＭＳ Ｐゴシック" panose="020B0600070205080204" pitchFamily="34" charset="-128"/>
              </a:rPr>
              <a:t>Maladies des mamelles</a:t>
            </a:r>
          </a:p>
          <a:p>
            <a:pPr lvl="1"/>
            <a:r>
              <a:rPr lang="fr-CH" altLang="fr-FR" dirty="0" smtClean="0">
                <a:ea typeface="ＭＳ Ｐゴシック" panose="020B0600070205080204" pitchFamily="34" charset="-128"/>
              </a:rPr>
              <a:t>Les maladies des mamelles provoquent des frais élevés dans la production laitière (2010 : 133 mio Fr.) </a:t>
            </a:r>
            <a:r>
              <a:rPr lang="fr-CH" altLang="fr-FR" baseline="30000" dirty="0" smtClean="0">
                <a:ea typeface="ＭＳ Ｐゴシック" panose="020B0600070205080204" pitchFamily="34" charset="-128"/>
              </a:rPr>
              <a:t>1</a:t>
            </a:r>
          </a:p>
          <a:p>
            <a:pPr lvl="1">
              <a:lnSpc>
                <a:spcPct val="80000"/>
              </a:lnSpc>
            </a:pPr>
            <a:r>
              <a:rPr lang="fr-CH" altLang="fr-FR" dirty="0" smtClean="0">
                <a:ea typeface="ＭＳ Ｐゴシック" panose="020B0600070205080204" pitchFamily="34" charset="-128"/>
              </a:rPr>
              <a:t>4,5 tonnes de matières actives antibiotiques pour les traitements intramammaires </a:t>
            </a:r>
            <a:r>
              <a:rPr lang="fr-CH" altLang="fr-FR" baseline="30000" dirty="0" smtClean="0">
                <a:ea typeface="ＭＳ Ｐゴシック" panose="020B0600070205080204" pitchFamily="34" charset="-128"/>
              </a:rPr>
              <a:t>2</a:t>
            </a:r>
            <a:r>
              <a:rPr lang="fr-CH" altLang="fr-FR" dirty="0" smtClean="0">
                <a:ea typeface="ＭＳ Ｐゴシック" panose="020B0600070205080204" pitchFamily="34" charset="-128"/>
              </a:rPr>
              <a:t> </a:t>
            </a:r>
          </a:p>
          <a:p>
            <a:pPr lvl="1">
              <a:lnSpc>
                <a:spcPct val="80000"/>
              </a:lnSpc>
            </a:pPr>
            <a:r>
              <a:rPr lang="fr-CH" altLang="fr-FR" spc="10" dirty="0" smtClean="0">
                <a:ea typeface="ＭＳ Ｐゴシック" panose="020B0600070205080204" pitchFamily="34" charset="-128"/>
              </a:rPr>
              <a:t>Production annuelle de 87’000 tonnes de lait contaminé par des antibiotiques </a:t>
            </a:r>
            <a:r>
              <a:rPr lang="fr-CH" altLang="fr-FR" spc="10" baseline="30000" dirty="0" smtClean="0">
                <a:ea typeface="ＭＳ Ｐゴシック" panose="020B0600070205080204" pitchFamily="34" charset="-128"/>
              </a:rPr>
              <a:t>3</a:t>
            </a:r>
            <a:r>
              <a:rPr lang="fr-CH" altLang="fr-FR" spc="10" dirty="0" smtClean="0">
                <a:ea typeface="ＭＳ Ｐゴシック" panose="020B0600070205080204" pitchFamily="34" charset="-128"/>
              </a:rPr>
              <a:t> </a:t>
            </a:r>
          </a:p>
          <a:p>
            <a:pPr lvl="1">
              <a:lnSpc>
                <a:spcPct val="80000"/>
              </a:lnSpc>
            </a:pPr>
            <a:r>
              <a:rPr lang="fr-CH" altLang="fr-FR" dirty="0" smtClean="0">
                <a:ea typeface="ＭＳ Ｐゴシック" panose="020B0600070205080204" pitchFamily="34" charset="-128"/>
              </a:rPr>
              <a:t>Les matières premières pour les traitements des mammites sont plus critiques </a:t>
            </a:r>
            <a:r>
              <a:rPr lang="fr-CH" altLang="fr-FR" spc="20" dirty="0" smtClean="0">
                <a:ea typeface="ＭＳ Ｐゴシック" panose="020B0600070205080204" pitchFamily="34" charset="-128"/>
              </a:rPr>
              <a:t>du point de vue de la formation de résistances que celles pour l’engraissement</a:t>
            </a:r>
          </a:p>
          <a:p>
            <a:pPr>
              <a:lnSpc>
                <a:spcPct val="80000"/>
              </a:lnSpc>
            </a:pPr>
            <a:endParaRPr lang="fr-CH" altLang="fr-FR" dirty="0" smtClean="0">
              <a:ea typeface="ＭＳ Ｐゴシック" panose="020B0600070205080204" pitchFamily="34" charset="-128"/>
            </a:endParaRPr>
          </a:p>
          <a:p>
            <a:pPr>
              <a:lnSpc>
                <a:spcPct val="80000"/>
              </a:lnSpc>
            </a:pPr>
            <a:r>
              <a:rPr lang="fr-CH" altLang="fr-FR" dirty="0" smtClean="0">
                <a:ea typeface="ＭＳ Ｐゴシック" panose="020B0600070205080204" pitchFamily="34" charset="-128"/>
              </a:rPr>
              <a:t>Problématique de l’élimination (microflore du sol, protection des eaux) </a:t>
            </a:r>
            <a:r>
              <a:rPr lang="fr-CH" altLang="fr-FR" baseline="30000" dirty="0" smtClean="0">
                <a:ea typeface="ＭＳ Ｐゴシック" panose="020B0600070205080204" pitchFamily="34" charset="-128"/>
              </a:rPr>
              <a:t>4</a:t>
            </a:r>
            <a:r>
              <a:rPr lang="fr-CH" altLang="fr-FR" dirty="0" smtClean="0">
                <a:ea typeface="ＭＳ Ｐゴシック" panose="020B0600070205080204" pitchFamily="34" charset="-128"/>
              </a:rPr>
              <a:t> </a:t>
            </a:r>
          </a:p>
          <a:p>
            <a:pPr>
              <a:lnSpc>
                <a:spcPct val="80000"/>
              </a:lnSpc>
            </a:pPr>
            <a:r>
              <a:rPr lang="fr-CH" altLang="fr-FR" spc="30" dirty="0" smtClean="0">
                <a:ea typeface="ＭＳ Ｐゴシック" panose="020B0600070205080204" pitchFamily="34" charset="-128"/>
              </a:rPr>
              <a:t>Problématique des résistances (affouragement aux veaux et aux porcs) </a:t>
            </a:r>
            <a:r>
              <a:rPr lang="fr-CH" altLang="fr-FR" spc="30" baseline="30000" dirty="0" smtClean="0">
                <a:ea typeface="ＭＳ Ｐゴシック" panose="020B0600070205080204" pitchFamily="34" charset="-128"/>
              </a:rPr>
              <a:t>4</a:t>
            </a:r>
          </a:p>
          <a:p>
            <a:pPr indent="-171450">
              <a:lnSpc>
                <a:spcPct val="80000"/>
              </a:lnSpc>
            </a:pPr>
            <a:endParaRPr lang="fr-CH" altLang="fr-FR" sz="2000" baseline="30000" dirty="0" smtClean="0">
              <a:ea typeface="ＭＳ Ｐゴシック" panose="020B0600070205080204" pitchFamily="34" charset="-128"/>
            </a:endParaRPr>
          </a:p>
          <a:p>
            <a:endParaRPr lang="fr-CH" altLang="fr-FR" sz="1200" dirty="0" smtClean="0">
              <a:ea typeface="ＭＳ Ｐゴシック" panose="020B0600070205080204" pitchFamily="34" charset="-128"/>
            </a:endParaRPr>
          </a:p>
          <a:p>
            <a:endParaRPr lang="fr-CH" altLang="fr-FR" sz="1200" dirty="0" smtClean="0">
              <a:ea typeface="ＭＳ Ｐゴシック" panose="020B0600070205080204" pitchFamily="34" charset="-128"/>
            </a:endParaRPr>
          </a:p>
          <a:p>
            <a:endParaRPr lang="fr-CH" altLang="fr-FR" sz="1200" dirty="0" smtClean="0">
              <a:ea typeface="ＭＳ Ｐゴシック" panose="020B0600070205080204" pitchFamily="34" charset="-128"/>
            </a:endParaRPr>
          </a:p>
          <a:p>
            <a:r>
              <a:rPr lang="fr-CH" altLang="fr-FR" sz="1200" dirty="0" smtClean="0">
                <a:ea typeface="ＭＳ Ｐゴシック" panose="020B0600070205080204" pitchFamily="34" charset="-128"/>
              </a:rPr>
              <a:t>Sources : </a:t>
            </a:r>
            <a:r>
              <a:rPr lang="fr-CH" altLang="fr-FR" sz="1200" baseline="30000" dirty="0" smtClean="0">
                <a:ea typeface="ＭＳ Ｐゴシック" panose="020B0600070205080204" pitchFamily="34" charset="-128"/>
              </a:rPr>
              <a:t>1</a:t>
            </a:r>
            <a:r>
              <a:rPr lang="fr-CH" altLang="fr-FR" sz="1200" dirty="0" smtClean="0">
                <a:ea typeface="ＭＳ Ｐゴシック" panose="020B0600070205080204" pitchFamily="34" charset="-128"/>
              </a:rPr>
              <a:t> </a:t>
            </a:r>
            <a:r>
              <a:rPr lang="fr-CH" altLang="fr-FR" sz="1200" dirty="0" err="1" smtClean="0">
                <a:ea typeface="ＭＳ Ｐゴシック" panose="020B0600070205080204" pitchFamily="34" charset="-128"/>
              </a:rPr>
              <a:t>Tschopp</a:t>
            </a:r>
            <a:r>
              <a:rPr lang="fr-CH" altLang="fr-FR" sz="1200" dirty="0" smtClean="0">
                <a:ea typeface="ＭＳ Ｐゴシック" panose="020B0600070205080204" pitchFamily="34" charset="-128"/>
              </a:rPr>
              <a:t> u. </a:t>
            </a:r>
            <a:r>
              <a:rPr lang="fr-CH" altLang="fr-FR" sz="1200" dirty="0" err="1" smtClean="0">
                <a:ea typeface="ＭＳ Ｐゴシック" panose="020B0600070205080204" pitchFamily="34" charset="-128"/>
              </a:rPr>
              <a:t>Heiniger</a:t>
            </a:r>
            <a:r>
              <a:rPr lang="fr-CH" altLang="fr-FR" sz="1200" dirty="0" smtClean="0">
                <a:ea typeface="ＭＳ Ｐゴシック" panose="020B0600070205080204" pitchFamily="34" charset="-128"/>
              </a:rPr>
              <a:t>: </a:t>
            </a:r>
            <a:r>
              <a:rPr lang="fr-CH" altLang="fr-FR" sz="1200" dirty="0" err="1" smtClean="0">
                <a:ea typeface="ＭＳ Ｐゴシック" panose="020B0600070205080204" pitchFamily="34" charset="-128"/>
              </a:rPr>
              <a:t>Überprüfung</a:t>
            </a:r>
            <a:r>
              <a:rPr lang="fr-CH" altLang="fr-FR" sz="1200" dirty="0" smtClean="0">
                <a:ea typeface="ＭＳ Ｐゴシック" panose="020B0600070205080204" pitchFamily="34" charset="-128"/>
              </a:rPr>
              <a:t> von Strategien zur </a:t>
            </a:r>
            <a:r>
              <a:rPr lang="fr-CH" altLang="fr-FR" sz="1200" dirty="0" err="1" smtClean="0">
                <a:ea typeface="ＭＳ Ｐゴシック" panose="020B0600070205080204" pitchFamily="34" charset="-128"/>
              </a:rPr>
              <a:t>Verbesserung</a:t>
            </a:r>
            <a:r>
              <a:rPr lang="fr-CH" altLang="fr-FR" sz="1200" dirty="0" smtClean="0">
                <a:ea typeface="ＭＳ Ｐゴシック" panose="020B0600070205080204" pitchFamily="34" charset="-128"/>
              </a:rPr>
              <a:t> der </a:t>
            </a:r>
            <a:r>
              <a:rPr lang="fr-CH" altLang="fr-FR" sz="1200" dirty="0" err="1" smtClean="0">
                <a:ea typeface="ＭＳ Ｐゴシック" panose="020B0600070205080204" pitchFamily="34" charset="-128"/>
              </a:rPr>
              <a:t>Eutergesundheit</a:t>
            </a:r>
            <a:r>
              <a:rPr lang="fr-CH" altLang="fr-FR" sz="1200" dirty="0" smtClean="0">
                <a:ea typeface="ＭＳ Ｐゴシック" panose="020B0600070205080204" pitchFamily="34" charset="-128"/>
              </a:rPr>
              <a:t> und Analyse der Kosten und des </a:t>
            </a:r>
            <a:r>
              <a:rPr lang="fr-CH" altLang="fr-FR" sz="1200" dirty="0" err="1" smtClean="0">
                <a:ea typeface="ＭＳ Ｐゴシック" panose="020B0600070205080204" pitchFamily="34" charset="-128"/>
              </a:rPr>
              <a:t>Nutzens</a:t>
            </a:r>
            <a:r>
              <a:rPr lang="fr-CH" altLang="fr-FR" sz="1200" dirty="0" smtClean="0">
                <a:ea typeface="ＭＳ Ｐゴシック" panose="020B0600070205080204" pitchFamily="34" charset="-128"/>
              </a:rPr>
              <a:t> (2014), </a:t>
            </a:r>
            <a:r>
              <a:rPr lang="fr-CH" altLang="fr-FR" sz="1200" baseline="30000" dirty="0" smtClean="0">
                <a:ea typeface="ＭＳ Ｐゴシック" panose="020B0600070205080204" pitchFamily="34" charset="-128"/>
              </a:rPr>
              <a:t>2</a:t>
            </a:r>
            <a:r>
              <a:rPr lang="fr-CH" altLang="fr-FR" sz="1200" dirty="0" smtClean="0">
                <a:ea typeface="ＭＳ Ｐゴシック" panose="020B0600070205080204" pitchFamily="34" charset="-128"/>
              </a:rPr>
              <a:t> Swissmedic (2014), </a:t>
            </a:r>
            <a:r>
              <a:rPr lang="fr-CH" altLang="fr-FR" sz="1200" baseline="30000" dirty="0" smtClean="0">
                <a:ea typeface="ＭＳ Ｐゴシック" panose="020B0600070205080204" pitchFamily="34" charset="-128"/>
              </a:rPr>
              <a:t>3</a:t>
            </a:r>
            <a:r>
              <a:rPr lang="fr-CH" altLang="fr-FR" sz="1200" dirty="0" smtClean="0">
                <a:ea typeface="ＭＳ Ｐゴシック" panose="020B0600070205080204" pitchFamily="34" charset="-128"/>
              </a:rPr>
              <a:t> Estimation de </a:t>
            </a:r>
            <a:r>
              <a:rPr lang="fr-CH" altLang="fr-FR" sz="1200" dirty="0" err="1" smtClean="0">
                <a:ea typeface="ＭＳ Ｐゴシック" panose="020B0600070205080204" pitchFamily="34" charset="-128"/>
              </a:rPr>
              <a:t>Schällibaum</a:t>
            </a:r>
            <a:r>
              <a:rPr lang="fr-CH" altLang="fr-FR" sz="1200" dirty="0" smtClean="0">
                <a:ea typeface="ＭＳ Ｐゴシック" panose="020B0600070205080204" pitchFamily="34" charset="-128"/>
              </a:rPr>
              <a:t> ALP, </a:t>
            </a:r>
            <a:br>
              <a:rPr lang="fr-CH" altLang="fr-FR" sz="1200" dirty="0" smtClean="0">
                <a:ea typeface="ＭＳ Ｐゴシック" panose="020B0600070205080204" pitchFamily="34" charset="-128"/>
              </a:rPr>
            </a:br>
            <a:r>
              <a:rPr lang="fr-CH" altLang="fr-FR" sz="1200" baseline="30000" dirty="0" smtClean="0">
                <a:ea typeface="ＭＳ Ｐゴシック" panose="020B0600070205080204" pitchFamily="34" charset="-128"/>
              </a:rPr>
              <a:t>4</a:t>
            </a:r>
            <a:r>
              <a:rPr lang="fr-CH" altLang="fr-FR" sz="1200" dirty="0" smtClean="0">
                <a:ea typeface="ＭＳ Ｐゴシック" panose="020B0600070205080204" pitchFamily="34" charset="-128"/>
              </a:rPr>
              <a:t> PNR 49</a:t>
            </a:r>
            <a:endParaRPr lang="fr-CH" altLang="fr-FR" sz="1200" baseline="30000" dirty="0">
              <a:ea typeface="ＭＳ Ｐゴシック" panose="020B0600070205080204" pitchFamily="34" charset="-128"/>
            </a:endParaRP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57</a:t>
            </a:fld>
            <a:endParaRPr lang="fr-CH" altLang="de-DE" dirty="0"/>
          </a:p>
        </p:txBody>
      </p:sp>
    </p:spTree>
    <p:extLst>
      <p:ext uri="{BB962C8B-B14F-4D97-AF65-F5344CB8AC3E}">
        <p14:creationId xmlns:p14="http://schemas.microsoft.com/office/powerpoint/2010/main" val="244486015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Réussite à court terme avec les antibiotiques</a:t>
            </a:r>
            <a:endParaRPr lang="fr-CH" dirty="0"/>
          </a:p>
        </p:txBody>
      </p:sp>
      <p:sp>
        <p:nvSpPr>
          <p:cNvPr id="5" name="Inhaltsplatzhalter 4"/>
          <p:cNvSpPr>
            <a:spLocks noGrp="1"/>
          </p:cNvSpPr>
          <p:nvPr>
            <p:ph idx="14"/>
          </p:nvPr>
        </p:nvSpPr>
        <p:spPr/>
        <p:txBody>
          <a:bodyPr/>
          <a:lstStyle/>
          <a:p>
            <a:endParaRPr lang="de-CH" dirty="0"/>
          </a:p>
          <a:p>
            <a:endParaRPr lang="de-CH" dirty="0"/>
          </a:p>
        </p:txBody>
      </p:sp>
      <p:sp>
        <p:nvSpPr>
          <p:cNvPr id="2" name="Inhaltsplatzhalter 1"/>
          <p:cNvSpPr>
            <a:spLocks noGrp="1"/>
          </p:cNvSpPr>
          <p:nvPr>
            <p:ph sz="quarter" idx="17"/>
          </p:nvPr>
        </p:nvSpPr>
        <p:spPr/>
        <p:txBody>
          <a:bodyPr/>
          <a:lstStyle/>
          <a:p>
            <a:r>
              <a:rPr lang="fr-CH" b="1" dirty="0" smtClean="0"/>
              <a:t>Les traitements des mammites avec des antibiotiques </a:t>
            </a:r>
            <a:br>
              <a:rPr lang="fr-CH" b="1" dirty="0" smtClean="0"/>
            </a:br>
            <a:r>
              <a:rPr lang="fr-CH" b="1" dirty="0" smtClean="0"/>
              <a:t>fournissent des résultats à court terme et peu durables</a:t>
            </a:r>
            <a:endParaRPr lang="fr-CH" dirty="0"/>
          </a:p>
        </p:txBody>
      </p:sp>
      <p:sp>
        <p:nvSpPr>
          <p:cNvPr id="4" name="Inhaltsplatzhalter 3"/>
          <p:cNvSpPr>
            <a:spLocks noGrp="1"/>
          </p:cNvSpPr>
          <p:nvPr>
            <p:ph sz="quarter" idx="24"/>
          </p:nvPr>
        </p:nvSpPr>
        <p:spPr>
          <a:xfrm>
            <a:off x="611158" y="2708920"/>
            <a:ext cx="5184978" cy="3304110"/>
          </a:xfrm>
        </p:spPr>
        <p:txBody>
          <a:bodyPr/>
          <a:lstStyle/>
          <a:p>
            <a:r>
              <a:rPr lang="fr-CH" dirty="0" smtClean="0"/>
              <a:t>Causes des mauvais résultats </a:t>
            </a:r>
            <a:br>
              <a:rPr lang="fr-CH" dirty="0" smtClean="0"/>
            </a:br>
            <a:r>
              <a:rPr lang="fr-CH" dirty="0" smtClean="0"/>
              <a:t>des traitements antibiotiques</a:t>
            </a:r>
          </a:p>
          <a:p>
            <a:pPr lvl="1"/>
            <a:r>
              <a:rPr lang="fr-CH" dirty="0" smtClean="0"/>
              <a:t>Impossibilité d’éliminer totalement les </a:t>
            </a:r>
            <a:br>
              <a:rPr lang="fr-CH" dirty="0" smtClean="0"/>
            </a:br>
            <a:r>
              <a:rPr lang="fr-CH" dirty="0" smtClean="0"/>
              <a:t>agents pathogènes dans les mamelles</a:t>
            </a:r>
          </a:p>
          <a:p>
            <a:pPr lvl="1"/>
            <a:r>
              <a:rPr lang="fr-CH" dirty="0" smtClean="0"/>
              <a:t>Causes trop peu connues</a:t>
            </a:r>
          </a:p>
          <a:p>
            <a:pPr lvl="1"/>
            <a:r>
              <a:rPr lang="fr-CH" dirty="0" smtClean="0"/>
              <a:t>Stratégie thérapeutique unilatérale</a:t>
            </a:r>
          </a:p>
          <a:p>
            <a:pPr lvl="1"/>
            <a:endParaRPr lang="fr-CH" dirty="0" smtClean="0"/>
          </a:p>
          <a:p>
            <a:r>
              <a:rPr lang="fr-CH" dirty="0" smtClean="0"/>
              <a:t>Problématique des traitements antibiotiques</a:t>
            </a:r>
          </a:p>
          <a:p>
            <a:pPr lvl="1"/>
            <a:r>
              <a:rPr lang="fr-CH" dirty="0" smtClean="0"/>
              <a:t>Sélection des agents pathogènes avec </a:t>
            </a:r>
            <a:br>
              <a:rPr lang="fr-CH" dirty="0" smtClean="0"/>
            </a:br>
            <a:r>
              <a:rPr lang="fr-CH" dirty="0" smtClean="0"/>
              <a:t>formation de résistances</a:t>
            </a:r>
          </a:p>
          <a:p>
            <a:pPr lvl="1"/>
            <a:r>
              <a:rPr lang="fr-CH" dirty="0"/>
              <a:t>Manque </a:t>
            </a:r>
            <a:r>
              <a:rPr lang="fr-CH" dirty="0" smtClean="0"/>
              <a:t>d’efficacité thérapeutique des antibiotiques sur les tissus malades</a:t>
            </a:r>
            <a:endParaRPr lang="fr-CH" dirty="0"/>
          </a:p>
        </p:txBody>
      </p:sp>
      <p:sp>
        <p:nvSpPr>
          <p:cNvPr id="7" name="Fußzeilenplatzhalter 6"/>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58</a:t>
            </a:fld>
            <a:endParaRPr lang="fr-CH" altLang="de-DE" dirty="0"/>
          </a:p>
        </p:txBody>
      </p:sp>
      <p:pic>
        <p:nvPicPr>
          <p:cNvPr id="9" name="Inhaltsplatzhalter 8"/>
          <p:cNvPicPr>
            <a:picLocks noGrp="1" noChangeAspect="1"/>
          </p:cNvPicPr>
          <p:nvPr>
            <p:ph sz="quarter" idx="25"/>
          </p:nvPr>
        </p:nvPicPr>
        <p:blipFill>
          <a:blip r:embed="rId2" cstate="screen">
            <a:extLst>
              <a:ext uri="{28A0092B-C50C-407E-A947-70E740481C1C}">
                <a14:useLocalDpi xmlns:a14="http://schemas.microsoft.com/office/drawing/2010/main" val="0"/>
              </a:ext>
            </a:extLst>
          </a:blip>
          <a:stretch>
            <a:fillRect/>
          </a:stretch>
        </p:blipFill>
        <p:spPr>
          <a:xfrm>
            <a:off x="5867400" y="3631577"/>
            <a:ext cx="2657475" cy="1720509"/>
          </a:xfrm>
        </p:spPr>
      </p:pic>
    </p:spTree>
    <p:extLst>
      <p:ext uri="{BB962C8B-B14F-4D97-AF65-F5344CB8AC3E}">
        <p14:creationId xmlns:p14="http://schemas.microsoft.com/office/powerpoint/2010/main" val="2833458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Production animale – Généralités</a:t>
            </a:r>
            <a:endParaRPr lang="de-CH" dirty="0"/>
          </a:p>
        </p:txBody>
      </p:sp>
      <p:sp>
        <p:nvSpPr>
          <p:cNvPr id="3" name="Inhaltsplatzhalter 2"/>
          <p:cNvSpPr>
            <a:spLocks noGrp="1"/>
          </p:cNvSpPr>
          <p:nvPr>
            <p:ph idx="12"/>
          </p:nvPr>
        </p:nvSpPr>
        <p:spPr/>
        <p:txBody>
          <a:bodyPr>
            <a:normAutofit/>
          </a:bodyPr>
          <a:lstStyle/>
          <a:p>
            <a:r>
              <a:rPr lang="fr-CH" dirty="0" smtClean="0"/>
              <a:t>Habitats, besoins climatiques et bases alimentaires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83"/>
          </p:nvPr>
        </p:nvSpPr>
        <p:spPr/>
        <p:txBody>
          <a:bodyPr/>
          <a:lstStyle/>
          <a:p>
            <a:endParaRPr lang="de-CH" dirty="0"/>
          </a:p>
        </p:txBody>
      </p:sp>
      <p:sp>
        <p:nvSpPr>
          <p:cNvPr id="6" name="Inhaltsplatzhalter 5"/>
          <p:cNvSpPr>
            <a:spLocks noGrp="1"/>
          </p:cNvSpPr>
          <p:nvPr>
            <p:ph sz="quarter" idx="86"/>
          </p:nvPr>
        </p:nvSpPr>
        <p:spPr/>
        <p:txBody>
          <a:bodyPr/>
          <a:lstStyle/>
          <a:p>
            <a:endParaRPr lang="de-CH" dirty="0"/>
          </a:p>
        </p:txBody>
      </p:sp>
      <p:sp>
        <p:nvSpPr>
          <p:cNvPr id="7" name="Inhaltsplatzhalter 6"/>
          <p:cNvSpPr>
            <a:spLocks noGrp="1"/>
          </p:cNvSpPr>
          <p:nvPr>
            <p:ph sz="quarter" idx="87"/>
          </p:nvPr>
        </p:nvSpPr>
        <p:spPr/>
        <p:txBody>
          <a:bodyPr/>
          <a:lstStyle/>
          <a:p>
            <a:endParaRPr lang="de-CH" dirty="0"/>
          </a:p>
        </p:txBody>
      </p:sp>
      <p:sp>
        <p:nvSpPr>
          <p:cNvPr id="8" name="Inhaltsplatzhalter 7"/>
          <p:cNvSpPr>
            <a:spLocks noGrp="1"/>
          </p:cNvSpPr>
          <p:nvPr>
            <p:ph sz="quarter" idx="88"/>
          </p:nvPr>
        </p:nvSpPr>
        <p:spPr/>
        <p:txBody>
          <a:bodyPr/>
          <a:lstStyle/>
          <a:p>
            <a:endParaRPr lang="de-CH" dirty="0"/>
          </a:p>
        </p:txBody>
      </p:sp>
      <p:sp>
        <p:nvSpPr>
          <p:cNvPr id="9" name="Inhaltsplatzhalter 8"/>
          <p:cNvSpPr>
            <a:spLocks noGrp="1"/>
          </p:cNvSpPr>
          <p:nvPr>
            <p:ph sz="quarter" idx="89"/>
          </p:nvPr>
        </p:nvSpPr>
        <p:spPr/>
        <p:txBody>
          <a:bodyPr/>
          <a:lstStyle/>
          <a:p>
            <a:endParaRPr lang="de-CH" dirty="0"/>
          </a:p>
        </p:txBody>
      </p:sp>
      <p:sp>
        <p:nvSpPr>
          <p:cNvPr id="10" name="Fußzeilenplatzhalter 9"/>
          <p:cNvSpPr>
            <a:spLocks noGrp="1"/>
          </p:cNvSpPr>
          <p:nvPr>
            <p:ph type="ftr" sz="quarter" idx="90"/>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a:t>
            </a:fld>
            <a:endParaRPr lang="fr-CH" altLang="de-DE" dirty="0"/>
          </a:p>
        </p:txBody>
      </p:sp>
      <p:pic>
        <p:nvPicPr>
          <p:cNvPr id="11" name="Picture 72" descr="D:\AA Res\AA-Kommunikation\AA-Projekte in Arbeit\Foliensammlung\FS_in_PPT\08 Tierhaltung\08 Tierhaltung 01\08.03\Pferd.jpg"/>
          <p:cNvPicPr>
            <a:picLocks noChangeAspect="1" noChangeArrowheads="1"/>
          </p:cNvPicPr>
          <p:nvPr/>
        </p:nvPicPr>
        <p:blipFill>
          <a:blip r:embed="rId2" cstate="screen">
            <a:clrChange>
              <a:clrFrom>
                <a:srgbClr val="FFFFFB"/>
              </a:clrFrom>
              <a:clrTo>
                <a:srgbClr val="FFFFFB">
                  <a:alpha val="0"/>
                </a:srgbClr>
              </a:clrTo>
            </a:clrChange>
            <a:extLst>
              <a:ext uri="{28A0092B-C50C-407E-A947-70E740481C1C}">
                <a14:useLocalDpi xmlns:a14="http://schemas.microsoft.com/office/drawing/2010/main" val="0"/>
              </a:ext>
            </a:extLst>
          </a:blip>
          <a:srcRect/>
          <a:stretch>
            <a:fillRect/>
          </a:stretch>
        </p:blipFill>
        <p:spPr bwMode="auto">
          <a:xfrm>
            <a:off x="3214073" y="1628800"/>
            <a:ext cx="997887" cy="9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D:\AA Res\AA-Kommunikation\AA-Projekte in Arbeit\Foliensammlung\FS_in_PPT\08 Tierhaltung\08 Tierhaltung 01\08.03\Rind.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142023" y="1855643"/>
            <a:ext cx="1014153" cy="72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6" descr="D:\AA Res\AA-Kommunikation\AA-Projekte in Arbeit\Foliensammlung\FS_in_PPT\08 Tierhaltung\08 Tierhaltung 01\08.03\Schwein.jpg"/>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4288" y="2123315"/>
            <a:ext cx="699660" cy="441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Inhaltsplatzhalter 13"/>
          <p:cNvGraphicFramePr>
            <a:graphicFrameLocks/>
          </p:cNvGraphicFramePr>
          <p:nvPr>
            <p:extLst>
              <p:ext uri="{D42A27DB-BD31-4B8C-83A1-F6EECF244321}">
                <p14:modId xmlns:p14="http://schemas.microsoft.com/office/powerpoint/2010/main" val="360616685"/>
              </p:ext>
            </p:extLst>
          </p:nvPr>
        </p:nvGraphicFramePr>
        <p:xfrm>
          <a:off x="622300" y="2968625"/>
          <a:ext cx="7893052" cy="3058160"/>
        </p:xfrm>
        <a:graphic>
          <a:graphicData uri="http://schemas.openxmlformats.org/drawingml/2006/table">
            <a:tbl>
              <a:tblPr firstRow="1" bandRow="1">
                <a:tableStyleId>{93296810-A885-4BE3-A3E7-6D5BEEA58F35}</a:tableStyleId>
              </a:tblPr>
              <a:tblGrid>
                <a:gridCol w="2293516"/>
                <a:gridCol w="1866512"/>
                <a:gridCol w="1866512"/>
                <a:gridCol w="1866512"/>
              </a:tblGrid>
              <a:tr h="370840">
                <a:tc>
                  <a:txBody>
                    <a:bodyPr/>
                    <a:lstStyle/>
                    <a:p>
                      <a:endParaRPr lang="fr-CH" sz="1600" noProof="0" dirty="0"/>
                    </a:p>
                  </a:txBody>
                  <a:tcPr/>
                </a:tc>
                <a:tc>
                  <a:txBody>
                    <a:bodyPr/>
                    <a:lstStyle/>
                    <a:p>
                      <a:pPr algn="ctr"/>
                      <a:r>
                        <a:rPr lang="fr-CH" sz="1600" noProof="0" dirty="0" smtClean="0"/>
                        <a:t>Chevaux</a:t>
                      </a:r>
                      <a:endParaRPr lang="fr-CH" sz="1600" noProof="0" dirty="0"/>
                    </a:p>
                  </a:txBody>
                  <a:tcPr/>
                </a:tc>
                <a:tc>
                  <a:txBody>
                    <a:bodyPr/>
                    <a:lstStyle/>
                    <a:p>
                      <a:pPr algn="ctr"/>
                      <a:r>
                        <a:rPr lang="fr-CH" sz="1600" noProof="0" dirty="0" smtClean="0"/>
                        <a:t>Bovins</a:t>
                      </a:r>
                      <a:endParaRPr lang="fr-CH" sz="1600" noProof="0" dirty="0"/>
                    </a:p>
                  </a:txBody>
                  <a:tcPr/>
                </a:tc>
                <a:tc>
                  <a:txBody>
                    <a:bodyPr/>
                    <a:lstStyle/>
                    <a:p>
                      <a:pPr algn="ctr"/>
                      <a:r>
                        <a:rPr lang="fr-CH" sz="1600" noProof="0" dirty="0" smtClean="0"/>
                        <a:t>Cochons</a:t>
                      </a:r>
                      <a:endParaRPr lang="fr-CH" sz="16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Lumière</a:t>
                      </a:r>
                    </a:p>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(tolérance / besoins)</a:t>
                      </a:r>
                    </a:p>
                  </a:txBody>
                  <a:tcPr/>
                </a:tc>
                <a:tc>
                  <a:txBody>
                    <a:bodyPr/>
                    <a:lstStyle/>
                    <a:p>
                      <a:pPr algn="ctr"/>
                      <a:r>
                        <a:rPr lang="fr-CH" sz="1600" noProof="0" dirty="0" smtClean="0"/>
                        <a:t>Beaucoup</a:t>
                      </a:r>
                      <a:endParaRPr lang="fr-CH" sz="1600" noProof="0" dirty="0"/>
                    </a:p>
                  </a:txBody>
                  <a:tcPr/>
                </a:tc>
                <a:tc>
                  <a:txBody>
                    <a:bodyPr/>
                    <a:lstStyle/>
                    <a:p>
                      <a:pPr algn="ctr"/>
                      <a:r>
                        <a:rPr lang="fr-CH" sz="1600" noProof="0" dirty="0" smtClean="0"/>
                        <a:t>Moyen</a:t>
                      </a:r>
                      <a:endParaRPr lang="fr-CH" sz="1600" noProof="0" dirty="0"/>
                    </a:p>
                  </a:txBody>
                  <a:tcPr/>
                </a:tc>
                <a:tc>
                  <a:txBody>
                    <a:bodyPr/>
                    <a:lstStyle/>
                    <a:p>
                      <a:pPr algn="ctr"/>
                      <a:r>
                        <a:rPr lang="fr-CH" sz="1600" noProof="0" dirty="0" smtClean="0"/>
                        <a:t>Peu</a:t>
                      </a:r>
                      <a:endParaRPr lang="fr-CH" sz="16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Vent</a:t>
                      </a:r>
                    </a:p>
                    <a:p>
                      <a:pPr marL="0" marR="0" indent="0" algn="l" defTabSz="685800" rtl="0" eaLnBrk="1" fontAlgn="auto" latinLnBrk="0" hangingPunct="1">
                        <a:lnSpc>
                          <a:spcPct val="100000"/>
                        </a:lnSpc>
                        <a:spcBef>
                          <a:spcPts val="0"/>
                        </a:spcBef>
                        <a:spcAft>
                          <a:spcPts val="0"/>
                        </a:spcAft>
                        <a:buClrTx/>
                        <a:buSzTx/>
                        <a:buFontTx/>
                        <a:buNone/>
                        <a:tabLst/>
                        <a:defRPr/>
                      </a:pPr>
                      <a:r>
                        <a:rPr lang="fr-CH" sz="1600" b="0" noProof="0" dirty="0" smtClean="0"/>
                        <a:t>(tolérance / besoins)</a:t>
                      </a:r>
                    </a:p>
                  </a:txBody>
                  <a:tcPr/>
                </a:tc>
                <a:tc>
                  <a:txBody>
                    <a:bodyPr/>
                    <a:lstStyle/>
                    <a:p>
                      <a:pPr algn="ctr"/>
                      <a:r>
                        <a:rPr lang="fr-CH" sz="1600" noProof="0" dirty="0" smtClean="0"/>
                        <a:t>Beaucoup</a:t>
                      </a:r>
                      <a:endParaRPr lang="fr-CH" sz="1600" noProof="0" dirty="0"/>
                    </a:p>
                  </a:txBody>
                  <a:tcPr/>
                </a:tc>
                <a:tc>
                  <a:txBody>
                    <a:bodyPr/>
                    <a:lstStyle/>
                    <a:p>
                      <a:pPr algn="ctr"/>
                      <a:r>
                        <a:rPr lang="fr-CH" sz="1600" noProof="0" dirty="0" smtClean="0"/>
                        <a:t>Moyen</a:t>
                      </a:r>
                      <a:endParaRPr lang="fr-CH" sz="1600" noProof="0" dirty="0"/>
                    </a:p>
                  </a:txBody>
                  <a:tcPr/>
                </a:tc>
                <a:tc>
                  <a:txBody>
                    <a:bodyPr/>
                    <a:lstStyle/>
                    <a:p>
                      <a:pPr algn="ctr"/>
                      <a:r>
                        <a:rPr lang="fr-CH" sz="1600" noProof="0" dirty="0" smtClean="0"/>
                        <a:t>Peu</a:t>
                      </a:r>
                      <a:endParaRPr lang="fr-CH" sz="1600" noProof="0" dirty="0"/>
                    </a:p>
                  </a:txBody>
                  <a:tcPr/>
                </a:tc>
              </a:tr>
              <a:tr h="370840">
                <a:tc>
                  <a:txBody>
                    <a:bodyPr/>
                    <a:lstStyle/>
                    <a:p>
                      <a:r>
                        <a:rPr lang="fr-CH" sz="1600" b="1" noProof="0" dirty="0" smtClean="0"/>
                        <a:t>Habitat</a:t>
                      </a:r>
                    </a:p>
                    <a:p>
                      <a:r>
                        <a:rPr lang="fr-CH" sz="1600" b="0" noProof="0" dirty="0" smtClean="0"/>
                        <a:t>(d’origine)</a:t>
                      </a:r>
                      <a:endParaRPr lang="fr-CH" sz="1600" b="0" noProof="0" dirty="0"/>
                    </a:p>
                  </a:txBody>
                  <a:tcPr/>
                </a:tc>
                <a:tc>
                  <a:txBody>
                    <a:bodyPr/>
                    <a:lstStyle/>
                    <a:p>
                      <a:pPr algn="ctr"/>
                      <a:r>
                        <a:rPr lang="fr-CH" sz="1600" noProof="0" dirty="0" smtClean="0"/>
                        <a:t>Steppe</a:t>
                      </a:r>
                      <a:endParaRPr lang="fr-CH" sz="1600" noProof="0" dirty="0"/>
                    </a:p>
                  </a:txBody>
                  <a:tcPr/>
                </a:tc>
                <a:tc>
                  <a:txBody>
                    <a:bodyPr/>
                    <a:lstStyle/>
                    <a:p>
                      <a:pPr algn="ctr"/>
                      <a:r>
                        <a:rPr lang="fr-CH" sz="1600" noProof="0" dirty="0" smtClean="0"/>
                        <a:t>Bordure de forêt</a:t>
                      </a:r>
                      <a:endParaRPr lang="fr-CH" sz="1600" noProof="0" dirty="0"/>
                    </a:p>
                  </a:txBody>
                  <a:tcPr/>
                </a:tc>
                <a:tc>
                  <a:txBody>
                    <a:bodyPr/>
                    <a:lstStyle/>
                    <a:p>
                      <a:pPr algn="ctr"/>
                      <a:r>
                        <a:rPr lang="fr-CH" sz="1600" noProof="0" dirty="0" smtClean="0"/>
                        <a:t>Forêt</a:t>
                      </a:r>
                      <a:endParaRPr lang="fr-CH" sz="16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b="1" noProof="0" dirty="0" smtClean="0"/>
                        <a:t>Base alimentaire</a:t>
                      </a:r>
                    </a:p>
                  </a:txBody>
                  <a:tcPr/>
                </a:tc>
                <a:tc>
                  <a:txBody>
                    <a:bodyPr/>
                    <a:lstStyle/>
                    <a:p>
                      <a:pPr algn="ctr"/>
                      <a:r>
                        <a:rPr lang="fr-CH" sz="1600" noProof="0" dirty="0" smtClean="0"/>
                        <a:t>Zone des fleurs</a:t>
                      </a:r>
                      <a:endParaRPr lang="fr-CH" sz="1600" noProof="0" dirty="0"/>
                    </a:p>
                  </a:txBody>
                  <a:tcPr/>
                </a:tc>
                <a:tc>
                  <a:txBody>
                    <a:bodyPr/>
                    <a:lstStyle/>
                    <a:p>
                      <a:pPr algn="ctr"/>
                      <a:r>
                        <a:rPr lang="fr-CH" sz="1600" noProof="0" dirty="0" smtClean="0"/>
                        <a:t>Zone des feuilles</a:t>
                      </a:r>
                      <a:endParaRPr lang="fr-CH" sz="1600" noProof="0" dirty="0"/>
                    </a:p>
                  </a:txBody>
                  <a:tcPr/>
                </a:tc>
                <a:tc>
                  <a:txBody>
                    <a:bodyPr/>
                    <a:lstStyle/>
                    <a:p>
                      <a:pPr algn="ctr"/>
                      <a:r>
                        <a:rPr lang="fr-CH" sz="1600" noProof="0" dirty="0" smtClean="0"/>
                        <a:t>Zone des racines</a:t>
                      </a:r>
                      <a:endParaRPr lang="fr-CH" sz="1600" noProof="0" dirty="0"/>
                    </a:p>
                  </a:txBody>
                  <a:tcPr/>
                </a:tc>
              </a:tr>
              <a:tr h="370840">
                <a:tc>
                  <a:txBody>
                    <a:bodyPr/>
                    <a:lstStyle/>
                    <a:p>
                      <a:r>
                        <a:rPr lang="fr-CH" sz="1600" b="1" noProof="0" dirty="0" smtClean="0"/>
                        <a:t>Températures</a:t>
                      </a:r>
                    </a:p>
                    <a:p>
                      <a:r>
                        <a:rPr lang="fr-CH" sz="1600" noProof="0" dirty="0" smtClean="0"/>
                        <a:t>(tolérance)</a:t>
                      </a:r>
                      <a:endParaRPr lang="fr-CH" sz="1600" noProof="0" dirty="0"/>
                    </a:p>
                  </a:txBody>
                  <a:tcPr/>
                </a:tc>
                <a:tc>
                  <a:txBody>
                    <a:bodyPr/>
                    <a:lstStyle/>
                    <a:p>
                      <a:pPr algn="ctr"/>
                      <a:r>
                        <a:rPr lang="fr-CH" sz="1600" noProof="0" dirty="0" smtClean="0"/>
                        <a:t>Froid et chaleur</a:t>
                      </a:r>
                      <a:endParaRPr lang="fr-CH" sz="1600" noProof="0" dirty="0"/>
                    </a:p>
                  </a:txBody>
                  <a:tcPr/>
                </a:tc>
                <a:tc>
                  <a:txBody>
                    <a:bodyPr/>
                    <a:lstStyle/>
                    <a:p>
                      <a:pPr algn="ctr"/>
                      <a:r>
                        <a:rPr lang="fr-CH" sz="1600" noProof="0" dirty="0" smtClean="0"/>
                        <a:t>Pas</a:t>
                      </a:r>
                      <a:r>
                        <a:rPr lang="fr-CH" sz="1600" baseline="0" noProof="0" dirty="0" smtClean="0"/>
                        <a:t> </a:t>
                      </a:r>
                      <a:r>
                        <a:rPr lang="fr-CH" sz="1600" noProof="0" dirty="0" smtClean="0"/>
                        <a:t>de chaleur</a:t>
                      </a:r>
                      <a:endParaRPr lang="fr-CH" sz="1600" noProof="0" dirty="0"/>
                    </a:p>
                  </a:txBody>
                  <a:tcPr/>
                </a:tc>
                <a:tc>
                  <a:txBody>
                    <a:bodyPr/>
                    <a:lstStyle/>
                    <a:p>
                      <a:pPr algn="ctr"/>
                      <a:r>
                        <a:rPr lang="fr-CH" sz="1600" noProof="0" dirty="0" smtClean="0"/>
                        <a:t>Marge limitée</a:t>
                      </a:r>
                      <a:endParaRPr lang="fr-CH" sz="1600" noProof="0" dirty="0"/>
                    </a:p>
                  </a:txBody>
                  <a:tcPr/>
                </a:tc>
              </a:tr>
            </a:tbl>
          </a:graphicData>
        </a:graphic>
      </p:graphicFrame>
    </p:spTree>
    <p:extLst>
      <p:ext uri="{BB962C8B-B14F-4D97-AF65-F5344CB8AC3E}">
        <p14:creationId xmlns:p14="http://schemas.microsoft.com/office/powerpoint/2010/main" val="3977909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a:xfrm>
            <a:off x="621896" y="839332"/>
            <a:ext cx="8342592" cy="444791"/>
          </a:xfrm>
        </p:spPr>
        <p:txBody>
          <a:bodyPr>
            <a:noAutofit/>
          </a:bodyPr>
          <a:lstStyle/>
          <a:p>
            <a:r>
              <a:rPr lang="fr-CH" spc="-20" dirty="0" smtClean="0"/>
              <a:t>Gérer la santé animale avec le moins possible d’antibiotiques</a:t>
            </a:r>
            <a:endParaRPr lang="fr-CH" spc="-20" dirty="0"/>
          </a:p>
        </p:txBody>
      </p:sp>
      <p:sp>
        <p:nvSpPr>
          <p:cNvPr id="8" name="Inhaltsplatzhalter 7"/>
          <p:cNvSpPr>
            <a:spLocks noGrp="1"/>
          </p:cNvSpPr>
          <p:nvPr>
            <p:ph idx="14"/>
          </p:nvPr>
        </p:nvSpPr>
        <p:spPr/>
        <p:txBody>
          <a:bodyPr/>
          <a:lstStyle/>
          <a:p>
            <a:endParaRPr lang="de-CH" dirty="0"/>
          </a:p>
        </p:txBody>
      </p:sp>
      <p:sp>
        <p:nvSpPr>
          <p:cNvPr id="11" name="Inhaltsplatzhalter 10"/>
          <p:cNvSpPr>
            <a:spLocks noGrp="1"/>
          </p:cNvSpPr>
          <p:nvPr>
            <p:ph sz="quarter" idx="17"/>
          </p:nvPr>
        </p:nvSpPr>
        <p:spPr/>
        <p:txBody>
          <a:bodyPr/>
          <a:lstStyle/>
          <a:p>
            <a:r>
              <a:rPr lang="fr-CH" dirty="0" smtClean="0"/>
              <a:t>Les maladies les plus fréquentes des vaches laitières</a:t>
            </a:r>
          </a:p>
          <a:p>
            <a:pPr lvl="1"/>
            <a:r>
              <a:rPr lang="fr-CH" dirty="0" smtClean="0"/>
              <a:t>Mammites et troubles de la fécondité</a:t>
            </a:r>
          </a:p>
          <a:p>
            <a:pPr lvl="1"/>
            <a:r>
              <a:rPr lang="fr-CH" dirty="0" smtClean="0"/>
              <a:t>Énormes pertes économiques</a:t>
            </a:r>
          </a:p>
          <a:p>
            <a:pPr lvl="1"/>
            <a:r>
              <a:rPr lang="fr-CH" dirty="0" smtClean="0"/>
              <a:t>Problématiques pathologiques souvent sous-estimées</a:t>
            </a:r>
            <a:endParaRPr lang="fr-CH" dirty="0"/>
          </a:p>
        </p:txBody>
      </p:sp>
      <p:sp>
        <p:nvSpPr>
          <p:cNvPr id="13" name="Inhaltsplatzhalter 12"/>
          <p:cNvSpPr>
            <a:spLocks noGrp="1"/>
          </p:cNvSpPr>
          <p:nvPr>
            <p:ph sz="quarter" idx="24"/>
          </p:nvPr>
        </p:nvSpPr>
        <p:spPr/>
        <p:txBody>
          <a:bodyPr/>
          <a:lstStyle/>
          <a:p>
            <a:r>
              <a:rPr lang="fr-CH" dirty="0" smtClean="0"/>
              <a:t>L’amélioration de la situation des mamelles et du métabolisme est aussi à l’ordre du jour pour les fermes laitières biologiques</a:t>
            </a:r>
          </a:p>
          <a:p>
            <a:endParaRPr lang="fr-CH" dirty="0" smtClean="0"/>
          </a:p>
          <a:p>
            <a:r>
              <a:rPr lang="fr-CH" dirty="0" smtClean="0"/>
              <a:t>Ce qui réussit mieux que les antibiotiques</a:t>
            </a:r>
          </a:p>
          <a:p>
            <a:pPr lvl="1"/>
            <a:r>
              <a:rPr lang="fr-CH" dirty="0" smtClean="0"/>
              <a:t>La collaboration partenariale entre le vétérinaire attitré et l’agriculteur</a:t>
            </a:r>
          </a:p>
          <a:p>
            <a:pPr lvl="1"/>
            <a:r>
              <a:rPr lang="fr-CH" dirty="0" smtClean="0"/>
              <a:t>Bonne santé des mamelles par l’identification et l’élimination des </a:t>
            </a:r>
            <a:r>
              <a:rPr lang="fr-CH" dirty="0"/>
              <a:t>facteurs de déclenchement </a:t>
            </a:r>
            <a:r>
              <a:rPr lang="fr-CH" dirty="0" smtClean="0"/>
              <a:t>des maladies et grâce à des contrôles réguliers</a:t>
            </a:r>
            <a:endParaRPr lang="fr-CH" dirty="0"/>
          </a:p>
        </p:txBody>
      </p:sp>
      <p:sp>
        <p:nvSpPr>
          <p:cNvPr id="6" name="Fußzeilenplatzhalter 5"/>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59</a:t>
            </a:fld>
            <a:endParaRPr lang="fr-CH" altLang="de-DE" dirty="0"/>
          </a:p>
        </p:txBody>
      </p:sp>
      <p:pic>
        <p:nvPicPr>
          <p:cNvPr id="5" name="Inhaltsplatzhalter 4"/>
          <p:cNvPicPr>
            <a:picLocks noGrp="1" noChangeAspect="1"/>
          </p:cNvPicPr>
          <p:nvPr>
            <p:ph sz="quarter" idx="25"/>
          </p:nvPr>
        </p:nvPicPr>
        <p:blipFill>
          <a:blip r:embed="rId2" cstate="screen">
            <a:extLst>
              <a:ext uri="{28A0092B-C50C-407E-A947-70E740481C1C}">
                <a14:useLocalDpi xmlns:a14="http://schemas.microsoft.com/office/drawing/2010/main" val="0"/>
              </a:ext>
            </a:extLst>
          </a:blip>
          <a:stretch>
            <a:fillRect/>
          </a:stretch>
        </p:blipFill>
        <p:spPr>
          <a:xfrm>
            <a:off x="5867400" y="3574163"/>
            <a:ext cx="2657475" cy="1835336"/>
          </a:xfrm>
        </p:spPr>
      </p:pic>
    </p:spTree>
    <p:extLst>
      <p:ext uri="{BB962C8B-B14F-4D97-AF65-F5344CB8AC3E}">
        <p14:creationId xmlns:p14="http://schemas.microsoft.com/office/powerpoint/2010/main" val="218521074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Santé des mamelles – Un guide pour la gestion</a:t>
            </a:r>
            <a:endParaRPr lang="fr-CH" dirty="0"/>
          </a:p>
        </p:txBody>
      </p:sp>
      <p:sp>
        <p:nvSpPr>
          <p:cNvPr id="4" name="Inhaltsplatzhalter 3"/>
          <p:cNvSpPr>
            <a:spLocks noGrp="1"/>
          </p:cNvSpPr>
          <p:nvPr>
            <p:ph idx="14"/>
          </p:nvPr>
        </p:nvSpPr>
        <p:spPr/>
        <p:txBody>
          <a:bodyPr lIns="0"/>
          <a:lstStyle/>
          <a:p>
            <a:r>
              <a:rPr lang="fr-CH" baseline="30000" dirty="0" smtClean="0"/>
              <a:t>1</a:t>
            </a:r>
            <a:r>
              <a:rPr lang="fr-CH" dirty="0" smtClean="0"/>
              <a:t> Source : Fiche technique «La santé des mamelles dans les fermes laitières – Un fil conducteur pour la gestion du troupeau», shop du FiBL</a:t>
            </a:r>
            <a:endParaRPr lang="fr-CH" dirty="0"/>
          </a:p>
        </p:txBody>
      </p:sp>
      <p:graphicFrame>
        <p:nvGraphicFramePr>
          <p:cNvPr id="7" name="Inhaltsplatzhalter 6"/>
          <p:cNvGraphicFramePr>
            <a:graphicFrameLocks noGrp="1"/>
          </p:cNvGraphicFramePr>
          <p:nvPr>
            <p:ph sz="quarter" idx="17"/>
            <p:extLst>
              <p:ext uri="{D42A27DB-BD31-4B8C-83A1-F6EECF244321}">
                <p14:modId xmlns:p14="http://schemas.microsoft.com/office/powerpoint/2010/main" val="778528615"/>
              </p:ext>
            </p:extLst>
          </p:nvPr>
        </p:nvGraphicFramePr>
        <p:xfrm>
          <a:off x="628650" y="1571625"/>
          <a:ext cx="7886700" cy="4251960"/>
        </p:xfrm>
        <a:graphic>
          <a:graphicData uri="http://schemas.openxmlformats.org/drawingml/2006/table">
            <a:tbl>
              <a:tblPr firstRow="1" bandRow="1">
                <a:tableStyleId>{5940675A-B579-460E-94D1-54222C63F5DA}</a:tableStyleId>
              </a:tblPr>
              <a:tblGrid>
                <a:gridCol w="991022"/>
                <a:gridCol w="2664296"/>
                <a:gridCol w="4231382"/>
              </a:tblGrid>
              <a:tr h="370840">
                <a:tc>
                  <a:txBody>
                    <a:bodyPr/>
                    <a:lstStyle/>
                    <a:p>
                      <a:r>
                        <a:rPr lang="fr-CH" b="1" noProof="0" dirty="0" smtClean="0"/>
                        <a:t>Étape 1</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fr-CH" noProof="0" dirty="0" smtClean="0"/>
                        <a:t>Recenser la santé mammaire du troupeau</a:t>
                      </a:r>
                      <a:endParaRPr lang="fr-CH"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r>
                        <a:rPr lang="fr-CH" noProof="0" dirty="0" smtClean="0"/>
                        <a:t>Check-up «Évaluez la santé mammaire de vos vaches» pour les agriculteurs (shop du FiBL)</a:t>
                      </a:r>
                      <a:r>
                        <a:rPr lang="fr-CH" baseline="0" noProof="0" dirty="0" smtClean="0"/>
                        <a:t> </a:t>
                      </a:r>
                      <a:r>
                        <a:rPr lang="fr-CH" baseline="30000" noProof="0" dirty="0" smtClean="0"/>
                        <a:t>1</a:t>
                      </a:r>
                      <a:endParaRPr lang="fr-CH" baseline="30000" noProof="0" dirty="0">
                        <a:solidFill>
                          <a:srgbClr val="FF0000"/>
                        </a:solidFill>
                      </a:endParaRPr>
                    </a:p>
                  </a:txBody>
                  <a:tcPr>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b="1" noProof="0" dirty="0" smtClean="0"/>
                        <a:t>Étape 2</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fr-CH" noProof="0" dirty="0" smtClean="0"/>
                        <a:t>Définir les buts d’assainissement</a:t>
                      </a:r>
                      <a:endParaRPr lang="fr-CH"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r>
                        <a:rPr lang="fr-CH" noProof="0" dirty="0" smtClean="0"/>
                        <a:t>Buts mesurables et réalistes</a:t>
                      </a:r>
                    </a:p>
                    <a:p>
                      <a:r>
                        <a:rPr lang="fr-CH" noProof="0" dirty="0" smtClean="0"/>
                        <a:t>Un but par période</a:t>
                      </a:r>
                    </a:p>
                    <a:p>
                      <a:r>
                        <a:rPr lang="fr-CH" noProof="0" dirty="0" smtClean="0"/>
                        <a:t>Valeurs visées : nombre de cellules dans le tank,</a:t>
                      </a:r>
                      <a:br>
                        <a:rPr lang="fr-CH" noProof="0" dirty="0" smtClean="0"/>
                      </a:br>
                      <a:r>
                        <a:rPr lang="fr-CH" noProof="0" dirty="0" smtClean="0"/>
                        <a:t>nombre de vaches</a:t>
                      </a:r>
                      <a:r>
                        <a:rPr lang="fr-CH" baseline="0" noProof="0" dirty="0" smtClean="0"/>
                        <a:t> avec moins de 100’000 cellules, nombre de traitements</a:t>
                      </a:r>
                      <a:endParaRPr lang="fr-CH" noProof="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b="1" noProof="0" dirty="0" smtClean="0"/>
                        <a:t>Étape 3</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fr-CH" spc="-10" noProof="0" dirty="0" smtClean="0"/>
                        <a:t>Recenser</a:t>
                      </a:r>
                      <a:r>
                        <a:rPr lang="fr-CH" spc="-10" baseline="0" noProof="0" dirty="0" smtClean="0"/>
                        <a:t> et assainir les facteurs qui favorisent les mammites</a:t>
                      </a:r>
                      <a:endParaRPr lang="fr-CH" spc="-10"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c>
                  <a:txBody>
                    <a:bodyPr/>
                    <a:lstStyle/>
                    <a:p>
                      <a:r>
                        <a:rPr lang="fr-CH" noProof="0" dirty="0" smtClean="0"/>
                        <a:t>Seul</a:t>
                      </a:r>
                      <a:r>
                        <a:rPr lang="fr-CH" baseline="0" noProof="0" dirty="0" smtClean="0"/>
                        <a:t> l’assainissement de tous les points faibles de la ferme permet d’obtenir une réussite satisfaisante</a:t>
                      </a:r>
                      <a:endParaRPr lang="fr-CH" noProof="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b="1" noProof="0" dirty="0" smtClean="0"/>
                        <a:t>Étape 4</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fr-CH" noProof="0" dirty="0" smtClean="0"/>
                        <a:t>Réaliser les mesures d’assainissement pour les vaches </a:t>
                      </a:r>
                      <a:r>
                        <a:rPr lang="fr-CH" baseline="0" noProof="0" dirty="0" smtClean="0"/>
                        <a:t>prises individuellement</a:t>
                      </a:r>
                      <a:endParaRPr lang="fr-CH"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r>
                        <a:rPr lang="fr-CH" noProof="0" dirty="0" smtClean="0"/>
                        <a:t>Après diverses analyses (test de Schalm, analyses bactériologiques, contrôle laitier),</a:t>
                      </a:r>
                      <a:r>
                        <a:rPr lang="fr-CH" baseline="0" noProof="0" dirty="0" smtClean="0"/>
                        <a:t> répartir en groupes «probablement saine», «chroniquement malade» </a:t>
                      </a:r>
                      <a:r>
                        <a:rPr lang="fr-CH" baseline="0" noProof="0" dirty="0" smtClean="0">
                          <a:sym typeface="Wingdings" panose="05000000000000000000" pitchFamily="2" charset="2"/>
                        </a:rPr>
                        <a:t> ordre de traite, éliminer les chroniquement malades</a:t>
                      </a:r>
                      <a:endParaRPr lang="fr-CH" noProof="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b="1" noProof="0" dirty="0" smtClean="0"/>
                        <a:t>Étape 5</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0A7"/>
                    </a:solidFill>
                  </a:tcPr>
                </a:tc>
                <a:tc>
                  <a:txBody>
                    <a:bodyPr/>
                    <a:lstStyle/>
                    <a:p>
                      <a:r>
                        <a:rPr lang="fr-CH" noProof="0" dirty="0" smtClean="0"/>
                        <a:t>Introduire un suivi du troupeau</a:t>
                      </a:r>
                      <a:endParaRPr lang="fr-CH"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0A7"/>
                    </a:solidFill>
                  </a:tcPr>
                </a:tc>
                <a:tc>
                  <a:txBody>
                    <a:bodyPr/>
                    <a:lstStyle/>
                    <a:p>
                      <a:r>
                        <a:rPr lang="fr-CH" noProof="0" dirty="0" smtClean="0"/>
                        <a:t>Collaboration partenariale</a:t>
                      </a:r>
                      <a:r>
                        <a:rPr lang="fr-CH" baseline="0" noProof="0" dirty="0" smtClean="0"/>
                        <a:t> de l’agriculteur et de son vétérinaire attitré en équipe suivi</a:t>
                      </a:r>
                      <a:endParaRPr lang="fr-CH" noProof="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A0A7"/>
                    </a:solidFill>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b="1" noProof="0" dirty="0" smtClean="0"/>
                        <a:t>Étape 6</a:t>
                      </a:r>
                    </a:p>
                    <a:p>
                      <a:endParaRPr lang="fr-CH" b="1" noProof="0" dirty="0"/>
                    </a:p>
                  </a:txBody>
                  <a:tcPr>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7073"/>
                    </a:solidFill>
                  </a:tcPr>
                </a:tc>
                <a:tc>
                  <a:txBody>
                    <a:bodyPr/>
                    <a:lstStyle/>
                    <a:p>
                      <a:r>
                        <a:rPr lang="fr-CH" noProof="0" dirty="0" smtClean="0"/>
                        <a:t>Introduire une thérapie sans antibiotiques</a:t>
                      </a:r>
                      <a:endParaRPr lang="fr-CH" noProof="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7073"/>
                    </a:solidFill>
                  </a:tcPr>
                </a:tc>
                <a:tc>
                  <a:txBody>
                    <a:bodyPr/>
                    <a:lstStyle/>
                    <a:p>
                      <a:r>
                        <a:rPr lang="fr-CH" noProof="0" dirty="0" smtClean="0"/>
                        <a:t>Soutien global des forces d’autoguérison</a:t>
                      </a:r>
                    </a:p>
                    <a:p>
                      <a:r>
                        <a:rPr lang="fr-CH" noProof="0" dirty="0" smtClean="0"/>
                        <a:t>Soigner</a:t>
                      </a:r>
                      <a:r>
                        <a:rPr lang="fr-CH" baseline="0" noProof="0" dirty="0" smtClean="0"/>
                        <a:t> les mammites chroniques et subcliniques (invisibles) sans antibiotiques est difficile</a:t>
                      </a:r>
                      <a:endParaRPr lang="fr-CH" noProof="0" dirty="0"/>
                    </a:p>
                  </a:txBody>
                  <a:tcP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87073"/>
                    </a:solidFill>
                  </a:tcPr>
                </a:tc>
              </a:tr>
            </a:tbl>
          </a:graphicData>
        </a:graphic>
      </p:graphicFrame>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60</a:t>
            </a:fld>
            <a:endParaRPr lang="fr-CH" altLang="de-DE" dirty="0"/>
          </a:p>
        </p:txBody>
      </p:sp>
    </p:spTree>
    <p:extLst>
      <p:ext uri="{BB962C8B-B14F-4D97-AF65-F5344CB8AC3E}">
        <p14:creationId xmlns:p14="http://schemas.microsoft.com/office/powerpoint/2010/main" val="17308739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Influences sur la santé mammaire des vaches laitières</a:t>
            </a:r>
            <a:endParaRPr lang="fr-CH" dirty="0"/>
          </a:p>
        </p:txBody>
      </p:sp>
      <p:sp>
        <p:nvSpPr>
          <p:cNvPr id="9" name="Inhaltsplatzhalter 8"/>
          <p:cNvSpPr>
            <a:spLocks noGrp="1"/>
          </p:cNvSpPr>
          <p:nvPr>
            <p:ph idx="14"/>
          </p:nvPr>
        </p:nvSpPr>
        <p:spPr/>
        <p:txBody>
          <a:bodyPr/>
          <a:lstStyle/>
          <a:p>
            <a:r>
              <a:rPr lang="de-CH" dirty="0" smtClean="0"/>
              <a:t>Illustration : FiBL</a:t>
            </a:r>
            <a:endParaRPr lang="de-CH" dirty="0"/>
          </a:p>
        </p:txBody>
      </p:sp>
      <p:sp>
        <p:nvSpPr>
          <p:cNvPr id="11" name="Inhaltsplatzhalter 10"/>
          <p:cNvSpPr>
            <a:spLocks noGrp="1"/>
          </p:cNvSpPr>
          <p:nvPr>
            <p:ph sz="quarter" idx="21"/>
          </p:nvPr>
        </p:nvSpPr>
        <p:spPr>
          <a:xfrm>
            <a:off x="6084168" y="1543198"/>
            <a:ext cx="2431182" cy="5126161"/>
          </a:xfrm>
        </p:spPr>
        <p:txBody>
          <a:bodyPr/>
          <a:lstStyle/>
          <a:p>
            <a:endParaRPr lang="fr-CH" dirty="0" smtClean="0"/>
          </a:p>
          <a:p>
            <a:r>
              <a:rPr lang="fr-CH" dirty="0" smtClean="0"/>
              <a:t>Formation des mammites : des bactéries pénètrent dans la mamelle </a:t>
            </a:r>
          </a:p>
          <a:p>
            <a:pPr lvl="1"/>
            <a:r>
              <a:rPr lang="fr-CH" dirty="0" smtClean="0"/>
              <a:t>Agents pathogènes </a:t>
            </a:r>
            <a:r>
              <a:rPr lang="fr-CH" b="1" dirty="0" smtClean="0"/>
              <a:t>associés aux vaches </a:t>
            </a:r>
            <a:r>
              <a:rPr lang="fr-CH" dirty="0" smtClean="0"/>
              <a:t>(transmission notamment par les mains du trayeur et </a:t>
            </a:r>
            <a:r>
              <a:rPr lang="fr-CH" dirty="0"/>
              <a:t>les griffes de </a:t>
            </a:r>
            <a:r>
              <a:rPr lang="fr-CH" dirty="0" smtClean="0"/>
              <a:t>traite)</a:t>
            </a:r>
          </a:p>
          <a:p>
            <a:pPr lvl="1"/>
            <a:r>
              <a:rPr lang="fr-CH" dirty="0" smtClean="0"/>
              <a:t>Agents pathogènes </a:t>
            </a:r>
            <a:r>
              <a:rPr lang="fr-CH" b="1" dirty="0" smtClean="0"/>
              <a:t>environnementaux</a:t>
            </a:r>
            <a:r>
              <a:rPr lang="fr-CH" dirty="0" smtClean="0"/>
              <a:t> (infection </a:t>
            </a:r>
            <a:r>
              <a:rPr lang="fr-CH" dirty="0" err="1" smtClean="0"/>
              <a:t>seule-ment</a:t>
            </a:r>
            <a:r>
              <a:rPr lang="fr-CH" dirty="0" smtClean="0"/>
              <a:t> si en grandes quantités)</a:t>
            </a:r>
            <a:endParaRPr lang="fr-CH" dirty="0"/>
          </a:p>
        </p:txBody>
      </p:sp>
      <p:sp>
        <p:nvSpPr>
          <p:cNvPr id="6" name="Fußzeilenplatzhalter 5"/>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61</a:t>
            </a:fld>
            <a:endParaRPr lang="fr-CH" altLang="de-DE" dirty="0"/>
          </a:p>
        </p:txBody>
      </p:sp>
      <p:sp>
        <p:nvSpPr>
          <p:cNvPr id="7" name="Textfeld 6"/>
          <p:cNvSpPr txBox="1"/>
          <p:nvPr/>
        </p:nvSpPr>
        <p:spPr>
          <a:xfrm>
            <a:off x="782623" y="1657333"/>
            <a:ext cx="5006375" cy="369332"/>
          </a:xfrm>
          <a:prstGeom prst="rect">
            <a:avLst/>
          </a:prstGeom>
          <a:noFill/>
        </p:spPr>
        <p:txBody>
          <a:bodyPr wrap="square" rtlCol="0">
            <a:spAutoFit/>
          </a:bodyPr>
          <a:lstStyle/>
          <a:p>
            <a:pPr algn="ctr"/>
            <a:r>
              <a:rPr lang="fr-CH" sz="1800" dirty="0" smtClean="0">
                <a:solidFill>
                  <a:schemeClr val="tx1"/>
                </a:solidFill>
              </a:rPr>
              <a:t>Mammite = Maladie multifactorielle</a:t>
            </a:r>
            <a:endParaRPr lang="fr-CH" sz="1800" dirty="0">
              <a:solidFill>
                <a:schemeClr val="tx1"/>
              </a:solidFill>
            </a:endParaRPr>
          </a:p>
        </p:txBody>
      </p:sp>
      <p:sp>
        <p:nvSpPr>
          <p:cNvPr id="8" name="Rechteck 7"/>
          <p:cNvSpPr/>
          <p:nvPr/>
        </p:nvSpPr>
        <p:spPr>
          <a:xfrm>
            <a:off x="4679968" y="4242617"/>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Hiérarchie dans le troupeau</a:t>
            </a:r>
            <a:endParaRPr lang="fr-CH" sz="1400" dirty="0">
              <a:solidFill>
                <a:schemeClr val="tx1"/>
              </a:solidFill>
            </a:endParaRPr>
          </a:p>
        </p:txBody>
      </p:sp>
      <p:sp>
        <p:nvSpPr>
          <p:cNvPr id="13" name="Rechteck 12"/>
          <p:cNvSpPr/>
          <p:nvPr/>
        </p:nvSpPr>
        <p:spPr>
          <a:xfrm>
            <a:off x="3462600" y="5373288"/>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Hygiène</a:t>
            </a:r>
            <a:endParaRPr lang="fr-CH" sz="1400" dirty="0">
              <a:solidFill>
                <a:schemeClr val="tx1"/>
              </a:solidFill>
            </a:endParaRPr>
          </a:p>
        </p:txBody>
      </p:sp>
      <p:cxnSp>
        <p:nvCxnSpPr>
          <p:cNvPr id="22" name="Gerade Verbindung mit Pfeil 21"/>
          <p:cNvCxnSpPr/>
          <p:nvPr/>
        </p:nvCxnSpPr>
        <p:spPr>
          <a:xfrm flipH="1" flipV="1">
            <a:off x="4283968" y="4416738"/>
            <a:ext cx="396000" cy="18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25" name="Rechteck 24"/>
          <p:cNvSpPr/>
          <p:nvPr/>
        </p:nvSpPr>
        <p:spPr>
          <a:xfrm>
            <a:off x="4679968" y="3306513"/>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Travail et technique de traite</a:t>
            </a:r>
            <a:endParaRPr lang="fr-CH" sz="1400" dirty="0">
              <a:solidFill>
                <a:schemeClr val="tx1"/>
              </a:solidFill>
            </a:endParaRPr>
          </a:p>
        </p:txBody>
      </p:sp>
      <p:cxnSp>
        <p:nvCxnSpPr>
          <p:cNvPr id="26" name="Gerade Verbindung mit Pfeil 25"/>
          <p:cNvCxnSpPr/>
          <p:nvPr/>
        </p:nvCxnSpPr>
        <p:spPr>
          <a:xfrm flipH="1">
            <a:off x="4280987" y="3620593"/>
            <a:ext cx="396000" cy="20411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p:cNvCxnSpPr/>
          <p:nvPr/>
        </p:nvCxnSpPr>
        <p:spPr>
          <a:xfrm flipH="1" flipV="1">
            <a:off x="3710960" y="5019160"/>
            <a:ext cx="324000" cy="36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5" name="Rechteck 34"/>
          <p:cNvSpPr/>
          <p:nvPr/>
        </p:nvSpPr>
        <p:spPr>
          <a:xfrm>
            <a:off x="3458960" y="2235628"/>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Sélection</a:t>
            </a:r>
            <a:endParaRPr lang="fr-CH" sz="1400" dirty="0">
              <a:solidFill>
                <a:schemeClr val="tx1"/>
              </a:solidFill>
            </a:endParaRPr>
          </a:p>
        </p:txBody>
      </p:sp>
      <p:cxnSp>
        <p:nvCxnSpPr>
          <p:cNvPr id="36" name="Gerade Verbindung mit Pfeil 35"/>
          <p:cNvCxnSpPr>
            <a:stCxn id="35" idx="2"/>
          </p:cNvCxnSpPr>
          <p:nvPr/>
        </p:nvCxnSpPr>
        <p:spPr>
          <a:xfrm flipH="1">
            <a:off x="3710960" y="2883628"/>
            <a:ext cx="324000" cy="48267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7" name="Rechteck 36"/>
          <p:cNvSpPr/>
          <p:nvPr/>
        </p:nvSpPr>
        <p:spPr>
          <a:xfrm>
            <a:off x="2004547" y="2235080"/>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smtClean="0">
                <a:solidFill>
                  <a:schemeClr val="tx1"/>
                </a:solidFill>
              </a:rPr>
              <a:t>Alimentation</a:t>
            </a:r>
            <a:endParaRPr lang="fr-CH" sz="1400" dirty="0">
              <a:solidFill>
                <a:schemeClr val="tx1"/>
              </a:solidFill>
            </a:endParaRPr>
          </a:p>
        </p:txBody>
      </p:sp>
      <p:cxnSp>
        <p:nvCxnSpPr>
          <p:cNvPr id="38" name="Gerade Verbindung mit Pfeil 37"/>
          <p:cNvCxnSpPr>
            <a:stCxn id="37" idx="2"/>
          </p:cNvCxnSpPr>
          <p:nvPr/>
        </p:nvCxnSpPr>
        <p:spPr>
          <a:xfrm>
            <a:off x="2580547" y="2883080"/>
            <a:ext cx="324000" cy="467544"/>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39" name="Rechteck 38"/>
          <p:cNvSpPr/>
          <p:nvPr/>
        </p:nvSpPr>
        <p:spPr>
          <a:xfrm>
            <a:off x="2004547" y="5367352"/>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CH" sz="1400" dirty="0" smtClean="0">
                <a:solidFill>
                  <a:schemeClr val="tx1"/>
                </a:solidFill>
              </a:rPr>
              <a:t>Conditions d’élevage et climat d’étable</a:t>
            </a:r>
            <a:endParaRPr lang="fr-CH" sz="1400" dirty="0">
              <a:solidFill>
                <a:schemeClr val="tx1"/>
              </a:solidFill>
            </a:endParaRPr>
          </a:p>
        </p:txBody>
      </p:sp>
      <p:cxnSp>
        <p:nvCxnSpPr>
          <p:cNvPr id="40" name="Gerade Verbindung mit Pfeil 39"/>
          <p:cNvCxnSpPr>
            <a:stCxn id="39" idx="0"/>
          </p:cNvCxnSpPr>
          <p:nvPr/>
        </p:nvCxnSpPr>
        <p:spPr>
          <a:xfrm flipV="1">
            <a:off x="2580547" y="5000810"/>
            <a:ext cx="324000" cy="36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44" name="Rechteck 43"/>
          <p:cNvSpPr/>
          <p:nvPr/>
        </p:nvSpPr>
        <p:spPr>
          <a:xfrm>
            <a:off x="782623" y="4242736"/>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Autres maladies</a:t>
            </a:r>
            <a:endParaRPr lang="fr-CH" sz="1400" dirty="0">
              <a:solidFill>
                <a:schemeClr val="tx1"/>
              </a:solidFill>
            </a:endParaRPr>
          </a:p>
        </p:txBody>
      </p:sp>
      <p:sp>
        <p:nvSpPr>
          <p:cNvPr id="45" name="Rechteck 44"/>
          <p:cNvSpPr/>
          <p:nvPr/>
        </p:nvSpPr>
        <p:spPr>
          <a:xfrm>
            <a:off x="782623" y="3306632"/>
            <a:ext cx="1152000" cy="648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400" dirty="0" smtClean="0">
                <a:solidFill>
                  <a:schemeClr val="tx1"/>
                </a:solidFill>
              </a:rPr>
              <a:t>Relation homme-animal</a:t>
            </a:r>
            <a:endParaRPr lang="fr-CH" sz="1400" dirty="0">
              <a:solidFill>
                <a:schemeClr val="tx1"/>
              </a:solidFill>
            </a:endParaRPr>
          </a:p>
        </p:txBody>
      </p:sp>
      <p:cxnSp>
        <p:nvCxnSpPr>
          <p:cNvPr id="46" name="Gerade Verbindung mit Pfeil 45"/>
          <p:cNvCxnSpPr/>
          <p:nvPr/>
        </p:nvCxnSpPr>
        <p:spPr>
          <a:xfrm flipV="1">
            <a:off x="1922865" y="4411577"/>
            <a:ext cx="394790" cy="1800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7" name="Gerade Verbindung mit Pfeil 46"/>
          <p:cNvCxnSpPr/>
          <p:nvPr/>
        </p:nvCxnSpPr>
        <p:spPr>
          <a:xfrm>
            <a:off x="1934623" y="3623987"/>
            <a:ext cx="396000" cy="20072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pic>
        <p:nvPicPr>
          <p:cNvPr id="27" name="Inhaltsplatzhalter 7"/>
          <p:cNvPicPr>
            <a:picLocks noGrp="1" noChangeAspect="1"/>
          </p:cNvPicPr>
          <p:nvPr>
            <p:ph sz="quarter" idx="21"/>
          </p:nvPr>
        </p:nvPicPr>
        <p:blipFill>
          <a:blip r:embed="rId2">
            <a:extLst>
              <a:ext uri="{28A0092B-C50C-407E-A947-70E740481C1C}">
                <a14:useLocalDpi xmlns:a14="http://schemas.microsoft.com/office/drawing/2010/main" val="0"/>
              </a:ext>
            </a:extLst>
          </a:blip>
          <a:stretch>
            <a:fillRect/>
          </a:stretch>
        </p:blipFill>
        <p:spPr>
          <a:xfrm>
            <a:off x="2365075" y="3522169"/>
            <a:ext cx="1871472" cy="1341120"/>
          </a:xfrm>
        </p:spPr>
      </p:pic>
    </p:spTree>
    <p:extLst>
      <p:ext uri="{BB962C8B-B14F-4D97-AF65-F5344CB8AC3E}">
        <p14:creationId xmlns:p14="http://schemas.microsoft.com/office/powerpoint/2010/main" val="35855918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fontScale="85000" lnSpcReduction="10000"/>
          </a:bodyPr>
          <a:lstStyle/>
          <a:p>
            <a:r>
              <a:rPr lang="fr-CH" dirty="0" smtClean="0"/>
              <a:t>Mammites : Mesures contre les microbes environnementaux</a:t>
            </a:r>
            <a:endParaRPr lang="fr-CH" dirty="0"/>
          </a:p>
        </p:txBody>
      </p:sp>
      <p:sp>
        <p:nvSpPr>
          <p:cNvPr id="4" name="Inhaltsplatzhalter 3"/>
          <p:cNvSpPr>
            <a:spLocks noGrp="1"/>
          </p:cNvSpPr>
          <p:nvPr>
            <p:ph idx="14"/>
          </p:nvPr>
        </p:nvSpPr>
        <p:spPr/>
        <p:txBody>
          <a:bodyPr/>
          <a:lstStyle/>
          <a:p>
            <a:r>
              <a:rPr lang="de-CH" dirty="0" smtClean="0"/>
              <a:t>Illustration : Fiche </a:t>
            </a:r>
            <a:r>
              <a:rPr lang="de-CH" dirty="0" err="1" smtClean="0"/>
              <a:t>technique</a:t>
            </a:r>
            <a:r>
              <a:rPr lang="de-CH" dirty="0" smtClean="0"/>
              <a:t> «Euter- </a:t>
            </a:r>
            <a:r>
              <a:rPr lang="de-CH" dirty="0"/>
              <a:t>und Stoffwechselgesundheit bei Biomilchkühen», </a:t>
            </a:r>
            <a:r>
              <a:rPr lang="de-CH" dirty="0" smtClean="0"/>
              <a:t>FiBL-Shop </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62</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576" y="1542609"/>
            <a:ext cx="7851664" cy="4114808"/>
          </a:xfrm>
          <a:prstGeom prst="rect">
            <a:avLst/>
          </a:prstGeom>
        </p:spPr>
      </p:pic>
    </p:spTree>
    <p:extLst>
      <p:ext uri="{BB962C8B-B14F-4D97-AF65-F5344CB8AC3E}">
        <p14:creationId xmlns:p14="http://schemas.microsoft.com/office/powerpoint/2010/main" val="40032043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fontScale="85000" lnSpcReduction="10000"/>
          </a:bodyPr>
          <a:lstStyle/>
          <a:p>
            <a:r>
              <a:rPr lang="fr-CH" dirty="0"/>
              <a:t>Mammites : Mesures contre les </a:t>
            </a:r>
            <a:r>
              <a:rPr lang="fr-CH" dirty="0" smtClean="0"/>
              <a:t>microbes associés aux vaches</a:t>
            </a:r>
            <a:endParaRPr lang="fr-CH" dirty="0"/>
          </a:p>
        </p:txBody>
      </p:sp>
      <p:sp>
        <p:nvSpPr>
          <p:cNvPr id="4" name="Inhaltsplatzhalter 3"/>
          <p:cNvSpPr>
            <a:spLocks noGrp="1"/>
          </p:cNvSpPr>
          <p:nvPr>
            <p:ph idx="14"/>
          </p:nvPr>
        </p:nvSpPr>
        <p:spPr/>
        <p:txBody>
          <a:bodyPr/>
          <a:lstStyle/>
          <a:p>
            <a:r>
              <a:rPr lang="de-CH" dirty="0" smtClean="0"/>
              <a:t>Illustration : Fiche </a:t>
            </a:r>
            <a:r>
              <a:rPr lang="de-CH" dirty="0" err="1" smtClean="0"/>
              <a:t>technique</a:t>
            </a:r>
            <a:r>
              <a:rPr lang="de-CH" dirty="0" smtClean="0"/>
              <a:t> «Euter- </a:t>
            </a:r>
            <a:r>
              <a:rPr lang="de-CH" dirty="0"/>
              <a:t>und Stoffwechselgesundheit bei Biomilchkühen», </a:t>
            </a:r>
            <a:r>
              <a:rPr lang="de-CH" dirty="0" smtClean="0"/>
              <a:t>FiBL-Shop</a:t>
            </a:r>
            <a:r>
              <a:rPr lang="de-CH" dirty="0"/>
              <a:t> </a:t>
            </a:r>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63</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568" y="1570506"/>
            <a:ext cx="7443231" cy="4102616"/>
          </a:xfrm>
          <a:prstGeom prst="rect">
            <a:avLst/>
          </a:prstGeom>
        </p:spPr>
      </p:pic>
    </p:spTree>
    <p:extLst>
      <p:ext uri="{BB962C8B-B14F-4D97-AF65-F5344CB8AC3E}">
        <p14:creationId xmlns:p14="http://schemas.microsoft.com/office/powerpoint/2010/main" val="15854300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altLang="de-DE" dirty="0" smtClean="0"/>
              <a:t>Coupe d’une mamelle (saine) d’une vache</a:t>
            </a:r>
            <a:endParaRPr lang="fr-CH" dirty="0"/>
          </a:p>
        </p:txBody>
      </p:sp>
      <p:sp>
        <p:nvSpPr>
          <p:cNvPr id="4" name="Inhaltsplatzhalter 3"/>
          <p:cNvSpPr>
            <a:spLocks noGrp="1"/>
          </p:cNvSpPr>
          <p:nvPr>
            <p:ph idx="14"/>
          </p:nvPr>
        </p:nvSpPr>
        <p:spPr>
          <a:xfrm>
            <a:off x="655377" y="6078702"/>
            <a:ext cx="4735438" cy="302627"/>
          </a:xfrm>
        </p:spPr>
        <p:txBody>
          <a:bodyPr/>
          <a:lstStyle/>
          <a:p>
            <a:r>
              <a:rPr lang="de-CH" dirty="0" smtClean="0"/>
              <a:t>Illustration : Wendt, Euterkrankheiten </a:t>
            </a:r>
            <a:endParaRPr lang="de-CH" dirty="0"/>
          </a:p>
        </p:txBody>
      </p:sp>
      <p:pic>
        <p:nvPicPr>
          <p:cNvPr id="8" name="Inhaltsplatzhalter 7"/>
          <p:cNvPicPr>
            <a:picLocks noGrp="1" noChangeAspect="1"/>
          </p:cNvPicPr>
          <p:nvPr>
            <p:ph sz="quarter" idx="17"/>
          </p:nvPr>
        </p:nvPicPr>
        <p:blipFill>
          <a:blip r:embed="rId2"/>
          <a:stretch>
            <a:fillRect/>
          </a:stretch>
        </p:blipFill>
        <p:spPr>
          <a:xfrm>
            <a:off x="827584" y="1657350"/>
            <a:ext cx="4391025" cy="4048125"/>
          </a:xfrm>
          <a:prstGeom prst="rect">
            <a:avLst/>
          </a:prstGeom>
        </p:spPr>
      </p:pic>
      <p:sp>
        <p:nvSpPr>
          <p:cNvPr id="6" name="Inhaltsplatzhalter 5"/>
          <p:cNvSpPr>
            <a:spLocks noGrp="1"/>
          </p:cNvSpPr>
          <p:nvPr>
            <p:ph sz="quarter" idx="21"/>
          </p:nvPr>
        </p:nvSpPr>
        <p:spPr>
          <a:xfrm>
            <a:off x="5724128" y="1543199"/>
            <a:ext cx="2791222" cy="4276576"/>
          </a:xfrm>
        </p:spPr>
        <p:txBody>
          <a:bodyPr/>
          <a:lstStyle/>
          <a:p>
            <a:pPr marL="342900" indent="-342900">
              <a:buFont typeface="+mj-lt"/>
              <a:buAutoNum type="arabicPeriod"/>
            </a:pPr>
            <a:r>
              <a:rPr lang="fr-CH" dirty="0" smtClean="0"/>
              <a:t>Alvéole de la glande* </a:t>
            </a:r>
          </a:p>
          <a:p>
            <a:pPr marL="342900" indent="-342900">
              <a:buFont typeface="+mj-lt"/>
              <a:buAutoNum type="arabicPeriod"/>
            </a:pPr>
            <a:r>
              <a:rPr lang="fr-CH" dirty="0" smtClean="0"/>
              <a:t>Canal galactophore*</a:t>
            </a:r>
          </a:p>
          <a:p>
            <a:pPr marL="342900" indent="-342900">
              <a:buFont typeface="+mj-lt"/>
              <a:buAutoNum type="arabicPeriod"/>
            </a:pPr>
            <a:r>
              <a:rPr lang="fr-CH" dirty="0"/>
              <a:t>Citerne galactophore</a:t>
            </a:r>
            <a:endParaRPr lang="fr-CH" dirty="0" smtClean="0"/>
          </a:p>
          <a:p>
            <a:pPr marL="342900" indent="-342900">
              <a:buFont typeface="+mj-lt"/>
              <a:buAutoNum type="arabicPeriod"/>
            </a:pPr>
            <a:r>
              <a:rPr lang="fr-CH" dirty="0" smtClean="0"/>
              <a:t>Canal du trayon</a:t>
            </a:r>
          </a:p>
          <a:p>
            <a:pPr marL="342900" indent="-342900">
              <a:buFont typeface="+mj-lt"/>
              <a:buAutoNum type="arabicPeriod"/>
            </a:pPr>
            <a:r>
              <a:rPr lang="fr-CH" dirty="0" smtClean="0"/>
              <a:t>Symphyse </a:t>
            </a:r>
            <a:r>
              <a:rPr lang="fr-CH" dirty="0"/>
              <a:t>pelvienne</a:t>
            </a:r>
            <a:endParaRPr lang="fr-CH" dirty="0" smtClean="0"/>
          </a:p>
          <a:p>
            <a:pPr marL="342900" indent="-342900">
              <a:buFont typeface="+mj-lt"/>
              <a:buAutoNum type="arabicPeriod"/>
            </a:pPr>
            <a:r>
              <a:rPr lang="fr-CH" dirty="0" smtClean="0"/>
              <a:t>Vaisseau sanguin</a:t>
            </a:r>
          </a:p>
          <a:p>
            <a:pPr marL="342900" indent="-342900">
              <a:buFont typeface="+mj-lt"/>
              <a:buAutoNum type="arabicPeriod"/>
            </a:pPr>
            <a:r>
              <a:rPr lang="fr-CH" dirty="0" smtClean="0"/>
              <a:t>Tissu glandulaire**</a:t>
            </a:r>
          </a:p>
          <a:p>
            <a:pPr marL="342900" indent="-342900">
              <a:buFont typeface="+mj-lt"/>
              <a:buAutoNum type="arabicPeriod"/>
            </a:pPr>
            <a:r>
              <a:rPr lang="fr-CH" dirty="0"/>
              <a:t>Tissu </a:t>
            </a:r>
            <a:r>
              <a:rPr lang="fr-CH" dirty="0" smtClean="0"/>
              <a:t>glandulaire**</a:t>
            </a:r>
          </a:p>
          <a:p>
            <a:pPr marL="342900" indent="-342900">
              <a:buFont typeface="+mj-lt"/>
              <a:buAutoNum type="arabicPeriod"/>
            </a:pPr>
            <a:r>
              <a:rPr lang="fr-CH" dirty="0" smtClean="0"/>
              <a:t>Anneau </a:t>
            </a:r>
            <a:r>
              <a:rPr lang="fr-CH" dirty="0"/>
              <a:t>veineux de </a:t>
            </a:r>
            <a:r>
              <a:rPr lang="fr-CH" dirty="0" smtClean="0"/>
              <a:t>Fürstenberg</a:t>
            </a:r>
          </a:p>
          <a:p>
            <a:pPr marL="342900" indent="-342900">
              <a:buFont typeface="+mj-lt"/>
              <a:buAutoNum type="arabicPeriod"/>
            </a:pPr>
            <a:r>
              <a:rPr lang="fr-CH" dirty="0" smtClean="0"/>
              <a:t>Veine mammaire</a:t>
            </a:r>
          </a:p>
          <a:p>
            <a:pPr>
              <a:lnSpc>
                <a:spcPct val="100000"/>
              </a:lnSpc>
              <a:spcBef>
                <a:spcPts val="0"/>
              </a:spcBef>
            </a:pPr>
            <a:endParaRPr lang="fr-CH" sz="1400" dirty="0" smtClean="0"/>
          </a:p>
          <a:p>
            <a:pPr>
              <a:lnSpc>
                <a:spcPct val="100000"/>
              </a:lnSpc>
              <a:spcBef>
                <a:spcPts val="0"/>
              </a:spcBef>
            </a:pPr>
            <a:r>
              <a:rPr lang="fr-CH" sz="1400" dirty="0" smtClean="0"/>
              <a:t>*  Fortement agrandi</a:t>
            </a:r>
          </a:p>
          <a:p>
            <a:pPr>
              <a:lnSpc>
                <a:spcPct val="100000"/>
              </a:lnSpc>
              <a:spcBef>
                <a:spcPts val="0"/>
              </a:spcBef>
            </a:pPr>
            <a:r>
              <a:rPr lang="fr-CH" sz="1400" dirty="0" smtClean="0"/>
              <a:t>**  Grandeur normale</a:t>
            </a:r>
            <a:endParaRPr lang="fr-CH" dirty="0" smtClean="0"/>
          </a:p>
        </p:txBody>
      </p:sp>
      <p:sp>
        <p:nvSpPr>
          <p:cNvPr id="7" name="Fußzeilenplatzhalter 6"/>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64</a:t>
            </a:fld>
            <a:endParaRPr lang="fr-CH" altLang="de-DE" dirty="0"/>
          </a:p>
        </p:txBody>
      </p:sp>
    </p:spTree>
    <p:extLst>
      <p:ext uri="{BB962C8B-B14F-4D97-AF65-F5344CB8AC3E}">
        <p14:creationId xmlns:p14="http://schemas.microsoft.com/office/powerpoint/2010/main" val="76409824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altLang="de-DE" dirty="0" smtClean="0"/>
              <a:t>Mammites : Transmission des microbes pathogènes</a:t>
            </a:r>
            <a:endParaRPr lang="fr-CH" dirty="0"/>
          </a:p>
        </p:txBody>
      </p:sp>
      <p:sp>
        <p:nvSpPr>
          <p:cNvPr id="4" name="Inhaltsplatzhalter 3"/>
          <p:cNvSpPr>
            <a:spLocks noGrp="1"/>
          </p:cNvSpPr>
          <p:nvPr>
            <p:ph idx="14"/>
          </p:nvPr>
        </p:nvSpPr>
        <p:spPr/>
        <p:txBody>
          <a:bodyPr/>
          <a:lstStyle/>
          <a:p>
            <a:r>
              <a:rPr lang="de-CH" dirty="0" smtClean="0"/>
              <a:t>Illustration : </a:t>
            </a:r>
            <a:r>
              <a:rPr lang="de-CH" dirty="0"/>
              <a:t>Wendt, Euterkrankheiten </a:t>
            </a:r>
          </a:p>
        </p:txBody>
      </p:sp>
      <p:pic>
        <p:nvPicPr>
          <p:cNvPr id="10" name="Inhaltsplatzhalter 9"/>
          <p:cNvPicPr>
            <a:picLocks noGrp="1" noChangeAspect="1"/>
          </p:cNvPicPr>
          <p:nvPr>
            <p:ph sz="quarter" idx="17"/>
          </p:nvPr>
        </p:nvPicPr>
        <p:blipFill>
          <a:blip r:embed="rId2"/>
          <a:stretch>
            <a:fillRect/>
          </a:stretch>
        </p:blipFill>
        <p:spPr>
          <a:xfrm>
            <a:off x="804475" y="1539875"/>
            <a:ext cx="5176025" cy="2879725"/>
          </a:xfrm>
          <a:prstGeom prst="rect">
            <a:avLst/>
          </a:prstGeom>
        </p:spPr>
      </p:pic>
      <p:graphicFrame>
        <p:nvGraphicFramePr>
          <p:cNvPr id="11" name="Inhaltsplatzhalter 10"/>
          <p:cNvGraphicFramePr>
            <a:graphicFrameLocks noGrp="1"/>
          </p:cNvGraphicFramePr>
          <p:nvPr>
            <p:ph sz="quarter" idx="23"/>
            <p:extLst>
              <p:ext uri="{D42A27DB-BD31-4B8C-83A1-F6EECF244321}">
                <p14:modId xmlns:p14="http://schemas.microsoft.com/office/powerpoint/2010/main" val="1816462541"/>
              </p:ext>
            </p:extLst>
          </p:nvPr>
        </p:nvGraphicFramePr>
        <p:xfrm>
          <a:off x="628650" y="4699600"/>
          <a:ext cx="7886700" cy="1249680"/>
        </p:xfrm>
        <a:graphic>
          <a:graphicData uri="http://schemas.openxmlformats.org/drawingml/2006/table">
            <a:tbl>
              <a:tblPr firstRow="1" bandRow="1">
                <a:tableStyleId>{5940675A-B579-460E-94D1-54222C63F5DA}</a:tableStyleId>
              </a:tblPr>
              <a:tblGrid>
                <a:gridCol w="3295278"/>
                <a:gridCol w="4591422"/>
              </a:tblGrid>
              <a:tr h="277954">
                <a:tc>
                  <a:txBody>
                    <a:bodyPr/>
                    <a:lstStyle/>
                    <a:p>
                      <a:r>
                        <a:rPr lang="fr-CH" sz="1400" b="1" noProof="0" dirty="0" smtClean="0"/>
                        <a:t>Voies et direction de l’infection</a:t>
                      </a:r>
                      <a:endParaRPr lang="fr-CH" sz="1400" b="1"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fr-CH" sz="1400" b="1" noProof="0" dirty="0" smtClean="0"/>
                        <a:t>Développement de l’inflammation</a:t>
                      </a:r>
                      <a:endParaRPr lang="fr-CH" sz="1400" b="1"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r h="277954">
                <a:tc>
                  <a:txBody>
                    <a:bodyPr/>
                    <a:lstStyle/>
                    <a:p>
                      <a:pPr marL="342900" indent="-342900">
                        <a:buAutoNum type="arabicPlain"/>
                      </a:pPr>
                      <a:r>
                        <a:rPr lang="fr-CH" altLang="de-DE" sz="1400" b="0" noProof="0" dirty="0" smtClean="0"/>
                        <a:t>Microbes sur la peau du trayon</a:t>
                      </a:r>
                    </a:p>
                    <a:p>
                      <a:pPr marL="342900" indent="-342900">
                        <a:buAutoNum type="arabicPlain"/>
                      </a:pPr>
                      <a:r>
                        <a:rPr lang="fr-CH" sz="1400" b="0" spc="-10" baseline="0" noProof="0" dirty="0" smtClean="0"/>
                        <a:t>Pénétration dans le canal du trayon</a:t>
                      </a:r>
                    </a:p>
                    <a:p>
                      <a:pPr marL="342900" indent="-342900">
                        <a:buAutoNum type="arabicPlain"/>
                      </a:pPr>
                      <a:r>
                        <a:rPr lang="fr-CH" sz="1400" b="0" baseline="0" noProof="0" dirty="0" smtClean="0"/>
                        <a:t>Les microbes s’installent</a:t>
                      </a:r>
                    </a:p>
                    <a:p>
                      <a:pPr marL="342900" indent="-342900">
                        <a:buAutoNum type="arabicPlain"/>
                      </a:pPr>
                      <a:r>
                        <a:rPr lang="fr-CH" sz="1400" b="0" baseline="0" noProof="0" dirty="0" smtClean="0"/>
                        <a:t>Propagation dans le quartier</a:t>
                      </a:r>
                      <a:endParaRPr lang="fr-CH" sz="14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AutoNum type="arabicPlain" startAt="5"/>
                      </a:pPr>
                      <a:r>
                        <a:rPr lang="fr-CH" altLang="de-DE" sz="1400" b="0" noProof="0" dirty="0" smtClean="0"/>
                        <a:t>Alvéole non infectée</a:t>
                      </a:r>
                    </a:p>
                    <a:p>
                      <a:pPr marL="342900" indent="-342900">
                        <a:buAutoNum type="arabicPlain" startAt="5"/>
                      </a:pPr>
                      <a:r>
                        <a:rPr lang="fr-CH" altLang="de-DE" sz="1400" b="0" noProof="0" dirty="0" smtClean="0"/>
                        <a:t>Alvéole avec légères perturbations inflammatoires</a:t>
                      </a:r>
                    </a:p>
                    <a:p>
                      <a:pPr marL="342900" marR="0" lvl="0" indent="-342900" algn="l" defTabSz="685800" rtl="0" eaLnBrk="1" fontAlgn="auto" latinLnBrk="0" hangingPunct="1">
                        <a:lnSpc>
                          <a:spcPct val="100000"/>
                        </a:lnSpc>
                        <a:spcBef>
                          <a:spcPts val="0"/>
                        </a:spcBef>
                        <a:spcAft>
                          <a:spcPts val="0"/>
                        </a:spcAft>
                        <a:buClrTx/>
                        <a:buSzTx/>
                        <a:buFontTx/>
                        <a:buAutoNum type="arabicPlain" startAt="5"/>
                        <a:tabLst/>
                        <a:defRPr/>
                      </a:pPr>
                      <a:r>
                        <a:rPr lang="fr-CH" altLang="de-DE" sz="1400" b="0" noProof="0" dirty="0" smtClean="0"/>
                        <a:t>Alvéole avec fortes perturbations inflammatoires</a:t>
                      </a:r>
                    </a:p>
                    <a:p>
                      <a:pPr marL="342900" indent="-342900">
                        <a:buAutoNum type="arabicPlain" startAt="5"/>
                      </a:pPr>
                      <a:r>
                        <a:rPr lang="fr-CH" altLang="de-DE" sz="1400" b="0" noProof="0" dirty="0" smtClean="0"/>
                        <a:t>Alvéole détruite et entourée de tissu conjonctif</a:t>
                      </a:r>
                      <a:endParaRPr lang="fr-CH" sz="1400" noProof="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65</a:t>
            </a:fld>
            <a:endParaRPr lang="fr-CH" altLang="de-DE" dirty="0"/>
          </a:p>
        </p:txBody>
      </p:sp>
      <p:sp>
        <p:nvSpPr>
          <p:cNvPr id="8" name="Inhaltsplatzhalter 7"/>
          <p:cNvSpPr>
            <a:spLocks noGrp="1"/>
          </p:cNvSpPr>
          <p:nvPr>
            <p:ph sz="quarter" idx="25"/>
          </p:nvPr>
        </p:nvSpPr>
        <p:spPr/>
        <p:txBody>
          <a:bodyPr/>
          <a:lstStyle/>
          <a:p>
            <a:pPr>
              <a:spcBef>
                <a:spcPts val="0"/>
              </a:spcBef>
            </a:pPr>
            <a:r>
              <a:rPr lang="fr-CH" altLang="de-DE" sz="1400" dirty="0" smtClean="0"/>
              <a:t>A Passage du lait</a:t>
            </a:r>
            <a:br>
              <a:rPr lang="fr-CH" altLang="de-DE" sz="1400" dirty="0" smtClean="0"/>
            </a:br>
            <a:endParaRPr lang="fr-CH" altLang="de-DE" sz="1400" dirty="0" smtClean="0"/>
          </a:p>
          <a:p>
            <a:pPr>
              <a:spcBef>
                <a:spcPts val="0"/>
              </a:spcBef>
            </a:pPr>
            <a:r>
              <a:rPr lang="fr-CH" altLang="de-DE" sz="1400" dirty="0">
                <a:solidFill>
                  <a:srgbClr val="A50021"/>
                </a:solidFill>
              </a:rPr>
              <a:t>B Stade inflammatoire dans la zone des </a:t>
            </a:r>
            <a:r>
              <a:rPr lang="fr-CH" altLang="de-DE" sz="1400" dirty="0" smtClean="0">
                <a:solidFill>
                  <a:srgbClr val="A50021"/>
                </a:solidFill>
              </a:rPr>
              <a:t>alvéoles</a:t>
            </a:r>
            <a:r>
              <a:rPr lang="fr-CH" altLang="de-DE" sz="1400" dirty="0" smtClean="0"/>
              <a:t/>
            </a:r>
            <a:br>
              <a:rPr lang="fr-CH" altLang="de-DE" sz="1400" dirty="0" smtClean="0"/>
            </a:br>
            <a:endParaRPr lang="fr-CH" altLang="de-DE" sz="1400" dirty="0" smtClean="0"/>
          </a:p>
          <a:p>
            <a:pPr defTabSz="179388">
              <a:spcBef>
                <a:spcPts val="0"/>
              </a:spcBef>
            </a:pPr>
            <a:r>
              <a:rPr lang="fr-CH" altLang="de-DE" sz="1400" dirty="0" smtClean="0"/>
              <a:t>C Vaisseau sanguin avec</a:t>
            </a:r>
            <a:br>
              <a:rPr lang="fr-CH" altLang="de-DE" sz="1400" dirty="0" smtClean="0"/>
            </a:br>
            <a:r>
              <a:rPr lang="fr-CH" altLang="de-DE" sz="1400" dirty="0" smtClean="0"/>
              <a:t>	a) Globules rouges</a:t>
            </a:r>
            <a:br>
              <a:rPr lang="fr-CH" altLang="de-DE" sz="1400" dirty="0" smtClean="0"/>
            </a:br>
            <a:r>
              <a:rPr lang="fr-CH" altLang="de-DE" sz="1400" dirty="0" smtClean="0"/>
              <a:t>	b) Globules blancs</a:t>
            </a:r>
          </a:p>
          <a:p>
            <a:endParaRPr lang="fr-CH" dirty="0"/>
          </a:p>
        </p:txBody>
      </p:sp>
    </p:spTree>
    <p:extLst>
      <p:ext uri="{BB962C8B-B14F-4D97-AF65-F5344CB8AC3E}">
        <p14:creationId xmlns:p14="http://schemas.microsoft.com/office/powerpoint/2010/main" val="3249381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28650" y="1629266"/>
            <a:ext cx="7991872" cy="1097282"/>
          </a:xfrm>
          <a:prstGeom prst="rect">
            <a:avLst/>
          </a:prstGeom>
        </p:spPr>
      </p:pic>
      <p:sp>
        <p:nvSpPr>
          <p:cNvPr id="7" name="Titel 6"/>
          <p:cNvSpPr>
            <a:spLocks noGrp="1"/>
          </p:cNvSpPr>
          <p:nvPr>
            <p:ph type="title"/>
          </p:nvPr>
        </p:nvSpPr>
        <p:spPr/>
        <p:txBody>
          <a:bodyPr/>
          <a:lstStyle/>
          <a:p>
            <a:r>
              <a:rPr lang="fr-CH" dirty="0"/>
              <a:t>Bovins – Santé</a:t>
            </a:r>
            <a:endParaRPr lang="de-CH" dirty="0"/>
          </a:p>
        </p:txBody>
      </p:sp>
      <p:sp>
        <p:nvSpPr>
          <p:cNvPr id="8" name="Inhaltsplatzhalter 7"/>
          <p:cNvSpPr>
            <a:spLocks noGrp="1"/>
          </p:cNvSpPr>
          <p:nvPr>
            <p:ph idx="12"/>
          </p:nvPr>
        </p:nvSpPr>
        <p:spPr/>
        <p:txBody>
          <a:bodyPr>
            <a:normAutofit/>
          </a:bodyPr>
          <a:lstStyle/>
          <a:p>
            <a:r>
              <a:rPr lang="fr-CH" dirty="0" smtClean="0"/>
              <a:t>Risques d’infections pendant le tarissement</a:t>
            </a:r>
            <a:endParaRPr lang="fr-CH" dirty="0"/>
          </a:p>
        </p:txBody>
      </p:sp>
      <p:sp>
        <p:nvSpPr>
          <p:cNvPr id="9" name="Inhaltsplatzhalter 8"/>
          <p:cNvSpPr>
            <a:spLocks noGrp="1"/>
          </p:cNvSpPr>
          <p:nvPr>
            <p:ph idx="14"/>
          </p:nvPr>
        </p:nvSpPr>
        <p:spPr/>
        <p:txBody>
          <a:bodyPr/>
          <a:lstStyle/>
          <a:p>
            <a:r>
              <a:rPr lang="de-CH" dirty="0" smtClean="0"/>
              <a:t>Illustration : FiBL</a:t>
            </a:r>
            <a:endParaRPr lang="de-CH" dirty="0"/>
          </a:p>
        </p:txBody>
      </p:sp>
      <p:sp>
        <p:nvSpPr>
          <p:cNvPr id="10" name="Inhaltsplatzhalter 9"/>
          <p:cNvSpPr>
            <a:spLocks noGrp="1"/>
          </p:cNvSpPr>
          <p:nvPr>
            <p:ph sz="quarter" idx="84"/>
          </p:nvPr>
        </p:nvSpPr>
        <p:spPr>
          <a:xfrm>
            <a:off x="611559" y="3162406"/>
            <a:ext cx="2742660" cy="2577600"/>
          </a:xfrm>
        </p:spPr>
        <p:txBody>
          <a:bodyPr/>
          <a:lstStyle/>
          <a:p>
            <a:r>
              <a:rPr lang="fr-CH" b="1" dirty="0" smtClean="0">
                <a:solidFill>
                  <a:srgbClr val="FF0000"/>
                </a:solidFill>
              </a:rPr>
              <a:t>Risques de nouvelles infections (trayons ouverts)</a:t>
            </a:r>
          </a:p>
          <a:p>
            <a:pPr lvl="1"/>
            <a:r>
              <a:rPr lang="fr-CH" dirty="0" smtClean="0"/>
              <a:t>Galactostase</a:t>
            </a:r>
          </a:p>
          <a:p>
            <a:pPr lvl="1"/>
            <a:r>
              <a:rPr lang="fr-CH" dirty="0" smtClean="0"/>
              <a:t>Arrêt production lait</a:t>
            </a:r>
          </a:p>
          <a:p>
            <a:pPr lvl="1"/>
            <a:r>
              <a:rPr lang="fr-CH" dirty="0" smtClean="0"/>
              <a:t>Résorption de l’eau</a:t>
            </a:r>
          </a:p>
          <a:p>
            <a:pPr lvl="1"/>
            <a:r>
              <a:rPr lang="fr-CH" dirty="0" smtClean="0"/>
              <a:t>Vacuoles dans les cellules mammaires</a:t>
            </a:r>
          </a:p>
          <a:p>
            <a:pPr lvl="1"/>
            <a:r>
              <a:rPr lang="fr-CH" dirty="0" smtClean="0"/>
              <a:t>Cellules immunitaires</a:t>
            </a:r>
          </a:p>
          <a:p>
            <a:pPr lvl="1"/>
            <a:r>
              <a:rPr lang="fr-CH" dirty="0" smtClean="0"/>
              <a:t>Élimination graisse</a:t>
            </a:r>
          </a:p>
        </p:txBody>
      </p:sp>
      <p:sp>
        <p:nvSpPr>
          <p:cNvPr id="11" name="Inhaltsplatzhalter 10"/>
          <p:cNvSpPr>
            <a:spLocks noGrp="1"/>
          </p:cNvSpPr>
          <p:nvPr>
            <p:ph sz="quarter" idx="85"/>
          </p:nvPr>
        </p:nvSpPr>
        <p:spPr>
          <a:xfrm>
            <a:off x="3354219" y="3161593"/>
            <a:ext cx="2448272" cy="2577600"/>
          </a:xfrm>
        </p:spPr>
        <p:txBody>
          <a:bodyPr/>
          <a:lstStyle/>
          <a:p>
            <a:r>
              <a:rPr lang="fr-CH" b="1" dirty="0" smtClean="0"/>
              <a:t>Trayons fermés</a:t>
            </a:r>
            <a:endParaRPr lang="fr-CH" dirty="0" smtClean="0"/>
          </a:p>
          <a:p>
            <a:pPr lvl="1"/>
            <a:r>
              <a:rPr lang="fr-CH" dirty="0" smtClean="0"/>
              <a:t>Pas de lait, </a:t>
            </a:r>
            <a:br>
              <a:rPr lang="fr-CH" dirty="0" smtClean="0"/>
            </a:br>
            <a:r>
              <a:rPr lang="fr-CH" dirty="0" smtClean="0"/>
              <a:t>peu de liquide</a:t>
            </a:r>
          </a:p>
          <a:p>
            <a:pPr lvl="1"/>
            <a:r>
              <a:rPr lang="fr-CH" dirty="0" smtClean="0"/>
              <a:t>Nombreuses cellules immunitaires</a:t>
            </a:r>
          </a:p>
          <a:p>
            <a:pPr lvl="1"/>
            <a:r>
              <a:rPr lang="fr-CH" dirty="0" smtClean="0"/>
              <a:t>Attention avec les vaches à haut rendement</a:t>
            </a:r>
          </a:p>
        </p:txBody>
      </p:sp>
      <p:sp>
        <p:nvSpPr>
          <p:cNvPr id="12" name="Inhaltsplatzhalter 11"/>
          <p:cNvSpPr>
            <a:spLocks noGrp="1"/>
          </p:cNvSpPr>
          <p:nvPr>
            <p:ph sz="quarter" idx="86"/>
          </p:nvPr>
        </p:nvSpPr>
        <p:spPr>
          <a:xfrm>
            <a:off x="5874499" y="3161593"/>
            <a:ext cx="2952328" cy="2577600"/>
          </a:xfrm>
        </p:spPr>
        <p:txBody>
          <a:bodyPr/>
          <a:lstStyle/>
          <a:p>
            <a:r>
              <a:rPr lang="fr-CH" b="1" dirty="0">
                <a:solidFill>
                  <a:srgbClr val="FF0000"/>
                </a:solidFill>
              </a:rPr>
              <a:t>Risques de nouvelles infections</a:t>
            </a:r>
            <a:endParaRPr lang="fr-CH" b="1" dirty="0" smtClean="0">
              <a:solidFill>
                <a:srgbClr val="FF0000"/>
              </a:solidFill>
            </a:endParaRPr>
          </a:p>
          <a:p>
            <a:pPr lvl="1"/>
            <a:r>
              <a:rPr lang="fr-CH" dirty="0" smtClean="0"/>
              <a:t>Formation du colostrum</a:t>
            </a:r>
          </a:p>
          <a:p>
            <a:pPr lvl="1"/>
            <a:r>
              <a:rPr lang="fr-CH" dirty="0" smtClean="0"/>
              <a:t>Flux d’anticorps dans la mamelle</a:t>
            </a:r>
          </a:p>
          <a:p>
            <a:pPr lvl="1"/>
            <a:r>
              <a:rPr lang="fr-CH" dirty="0" smtClean="0"/>
              <a:t>Trayons en partie fermés</a:t>
            </a:r>
          </a:p>
          <a:p>
            <a:pPr lvl="1"/>
            <a:r>
              <a:rPr lang="fr-CH" dirty="0" smtClean="0"/>
              <a:t>Peu de cellules immunitaires</a:t>
            </a:r>
          </a:p>
          <a:p>
            <a:pPr lvl="1"/>
            <a:r>
              <a:rPr lang="fr-CH" dirty="0" smtClean="0"/>
              <a:t>Début de la période transitoire avant le vêlage</a:t>
            </a:r>
            <a:endParaRPr lang="fr-CH" dirty="0"/>
          </a:p>
        </p:txBody>
      </p:sp>
      <p:sp>
        <p:nvSpPr>
          <p:cNvPr id="6" name="Fußzeilenplatzhalter 5"/>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66</a:t>
            </a:fld>
            <a:endParaRPr lang="fr-CH" altLang="de-DE" dirty="0"/>
          </a:p>
        </p:txBody>
      </p:sp>
      <p:cxnSp>
        <p:nvCxnSpPr>
          <p:cNvPr id="53" name="Gerade Verbindung 7"/>
          <p:cNvCxnSpPr>
            <a:cxnSpLocks noChangeShapeType="1"/>
          </p:cNvCxnSpPr>
          <p:nvPr/>
        </p:nvCxnSpPr>
        <p:spPr bwMode="auto">
          <a:xfrm>
            <a:off x="611188" y="2924820"/>
            <a:ext cx="8294687"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4" name="Gerade Verbindung 9"/>
          <p:cNvCxnSpPr>
            <a:cxnSpLocks noChangeShapeType="1"/>
          </p:cNvCxnSpPr>
          <p:nvPr/>
        </p:nvCxnSpPr>
        <p:spPr bwMode="auto">
          <a:xfrm>
            <a:off x="611188"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5" name="Gerade Verbindung 10"/>
          <p:cNvCxnSpPr>
            <a:cxnSpLocks noChangeShapeType="1"/>
          </p:cNvCxnSpPr>
          <p:nvPr/>
        </p:nvCxnSpPr>
        <p:spPr bwMode="auto">
          <a:xfrm>
            <a:off x="1344613"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6" name="Gerade Verbindung 11"/>
          <p:cNvCxnSpPr>
            <a:cxnSpLocks noChangeShapeType="1"/>
          </p:cNvCxnSpPr>
          <p:nvPr/>
        </p:nvCxnSpPr>
        <p:spPr bwMode="auto">
          <a:xfrm>
            <a:off x="2484438"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7" name="Gerade Verbindung 12"/>
          <p:cNvCxnSpPr>
            <a:cxnSpLocks noChangeShapeType="1"/>
          </p:cNvCxnSpPr>
          <p:nvPr/>
        </p:nvCxnSpPr>
        <p:spPr bwMode="auto">
          <a:xfrm>
            <a:off x="5651500"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8" name="Gerade Verbindung 13"/>
          <p:cNvCxnSpPr>
            <a:cxnSpLocks noChangeShapeType="1"/>
          </p:cNvCxnSpPr>
          <p:nvPr/>
        </p:nvCxnSpPr>
        <p:spPr bwMode="auto">
          <a:xfrm>
            <a:off x="3492500"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9" name="Gerade Verbindung 14"/>
          <p:cNvCxnSpPr>
            <a:cxnSpLocks noChangeShapeType="1"/>
          </p:cNvCxnSpPr>
          <p:nvPr/>
        </p:nvCxnSpPr>
        <p:spPr bwMode="auto">
          <a:xfrm>
            <a:off x="7812088"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0" name="Gerade Verbindung 15"/>
          <p:cNvCxnSpPr>
            <a:cxnSpLocks noChangeShapeType="1"/>
          </p:cNvCxnSpPr>
          <p:nvPr/>
        </p:nvCxnSpPr>
        <p:spPr bwMode="auto">
          <a:xfrm>
            <a:off x="6732588"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1" name="Gerade Verbindung 16"/>
          <p:cNvCxnSpPr>
            <a:cxnSpLocks noChangeShapeType="1"/>
          </p:cNvCxnSpPr>
          <p:nvPr/>
        </p:nvCxnSpPr>
        <p:spPr bwMode="auto">
          <a:xfrm>
            <a:off x="4572000" y="2708920"/>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62" name="Gerade Verbindung 17"/>
          <p:cNvCxnSpPr>
            <a:cxnSpLocks noChangeShapeType="1"/>
          </p:cNvCxnSpPr>
          <p:nvPr/>
        </p:nvCxnSpPr>
        <p:spPr bwMode="auto">
          <a:xfrm>
            <a:off x="8905875" y="2708994"/>
            <a:ext cx="0" cy="4318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63" name="Textfeld 18"/>
          <p:cNvSpPr txBox="1">
            <a:spLocks noChangeArrowheads="1"/>
          </p:cNvSpPr>
          <p:nvPr/>
        </p:nvSpPr>
        <p:spPr bwMode="auto">
          <a:xfrm>
            <a:off x="900113" y="2946847"/>
            <a:ext cx="2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1</a:t>
            </a:r>
            <a:endParaRPr lang="en-US" altLang="fr-FR" sz="1200" dirty="0"/>
          </a:p>
        </p:txBody>
      </p:sp>
      <p:sp>
        <p:nvSpPr>
          <p:cNvPr id="64" name="Textfeld 23"/>
          <p:cNvSpPr txBox="1">
            <a:spLocks noChangeArrowheads="1"/>
          </p:cNvSpPr>
          <p:nvPr/>
        </p:nvSpPr>
        <p:spPr bwMode="auto">
          <a:xfrm>
            <a:off x="8243888" y="2946847"/>
            <a:ext cx="288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8</a:t>
            </a:r>
            <a:endParaRPr lang="en-US" altLang="fr-FR" sz="1200" dirty="0"/>
          </a:p>
        </p:txBody>
      </p:sp>
      <p:sp>
        <p:nvSpPr>
          <p:cNvPr id="65" name="Textfeld 24"/>
          <p:cNvSpPr txBox="1">
            <a:spLocks noChangeArrowheads="1"/>
          </p:cNvSpPr>
          <p:nvPr/>
        </p:nvSpPr>
        <p:spPr bwMode="auto">
          <a:xfrm>
            <a:off x="7092950" y="2946847"/>
            <a:ext cx="2873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7</a:t>
            </a:r>
            <a:endParaRPr lang="en-US" altLang="fr-FR" sz="1200" dirty="0"/>
          </a:p>
        </p:txBody>
      </p:sp>
      <p:sp>
        <p:nvSpPr>
          <p:cNvPr id="66" name="Textfeld 25"/>
          <p:cNvSpPr txBox="1">
            <a:spLocks noChangeArrowheads="1"/>
          </p:cNvSpPr>
          <p:nvPr/>
        </p:nvSpPr>
        <p:spPr bwMode="auto">
          <a:xfrm>
            <a:off x="6084888" y="2946847"/>
            <a:ext cx="2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6</a:t>
            </a:r>
            <a:endParaRPr lang="en-US" altLang="fr-FR" sz="1200" dirty="0"/>
          </a:p>
        </p:txBody>
      </p:sp>
      <p:sp>
        <p:nvSpPr>
          <p:cNvPr id="67" name="Textfeld 26"/>
          <p:cNvSpPr txBox="1">
            <a:spLocks noChangeArrowheads="1"/>
          </p:cNvSpPr>
          <p:nvPr/>
        </p:nvSpPr>
        <p:spPr bwMode="auto">
          <a:xfrm>
            <a:off x="5003800" y="2946847"/>
            <a:ext cx="288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5</a:t>
            </a:r>
            <a:endParaRPr lang="en-US" altLang="fr-FR" sz="1200" dirty="0"/>
          </a:p>
        </p:txBody>
      </p:sp>
      <p:sp>
        <p:nvSpPr>
          <p:cNvPr id="68" name="Textfeld 27"/>
          <p:cNvSpPr txBox="1">
            <a:spLocks noChangeArrowheads="1"/>
          </p:cNvSpPr>
          <p:nvPr/>
        </p:nvSpPr>
        <p:spPr bwMode="auto">
          <a:xfrm>
            <a:off x="3851275" y="2946847"/>
            <a:ext cx="288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4</a:t>
            </a:r>
            <a:endParaRPr lang="en-US" altLang="fr-FR" sz="1200" dirty="0"/>
          </a:p>
        </p:txBody>
      </p:sp>
      <p:sp>
        <p:nvSpPr>
          <p:cNvPr id="69" name="Textfeld 28"/>
          <p:cNvSpPr txBox="1">
            <a:spLocks noChangeArrowheads="1"/>
          </p:cNvSpPr>
          <p:nvPr/>
        </p:nvSpPr>
        <p:spPr bwMode="auto">
          <a:xfrm>
            <a:off x="2843213" y="2946847"/>
            <a:ext cx="2889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3</a:t>
            </a:r>
            <a:endParaRPr lang="en-US" altLang="fr-FR" sz="1200" dirty="0"/>
          </a:p>
        </p:txBody>
      </p:sp>
      <p:sp>
        <p:nvSpPr>
          <p:cNvPr id="70" name="Textfeld 29"/>
          <p:cNvSpPr txBox="1">
            <a:spLocks noChangeArrowheads="1"/>
          </p:cNvSpPr>
          <p:nvPr/>
        </p:nvSpPr>
        <p:spPr bwMode="auto">
          <a:xfrm>
            <a:off x="1763713" y="2946847"/>
            <a:ext cx="2873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de-CH" altLang="fr-FR" sz="1200" dirty="0"/>
              <a:t>2</a:t>
            </a:r>
            <a:endParaRPr lang="en-US" altLang="fr-FR" sz="1200" dirty="0"/>
          </a:p>
        </p:txBody>
      </p:sp>
      <p:sp>
        <p:nvSpPr>
          <p:cNvPr id="75" name="Gewitterblitz 74"/>
          <p:cNvSpPr>
            <a:spLocks noChangeArrowheads="1"/>
          </p:cNvSpPr>
          <p:nvPr/>
        </p:nvSpPr>
        <p:spPr bwMode="auto">
          <a:xfrm rot="5011615">
            <a:off x="6573912" y="2525221"/>
            <a:ext cx="770592" cy="790104"/>
          </a:xfrm>
          <a:prstGeom prst="lightningBolt">
            <a:avLst/>
          </a:prstGeom>
          <a:solidFill>
            <a:srgbClr val="FF0000"/>
          </a:solidFill>
          <a:ln w="12700" algn="ctr">
            <a:solidFill>
              <a:schemeClr val="tx1"/>
            </a:solidFill>
            <a:round/>
            <a:headEnd type="none" w="sm" len="sm"/>
            <a:tailEnd type="none" w="sm" len="sm"/>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fr-FR" sz="2400" dirty="0"/>
          </a:p>
        </p:txBody>
      </p:sp>
      <p:sp>
        <p:nvSpPr>
          <p:cNvPr id="32" name="Gewitterblitz 31"/>
          <p:cNvSpPr>
            <a:spLocks noChangeArrowheads="1"/>
          </p:cNvSpPr>
          <p:nvPr/>
        </p:nvSpPr>
        <p:spPr bwMode="auto">
          <a:xfrm rot="5011615">
            <a:off x="1167511" y="2587422"/>
            <a:ext cx="770592" cy="790104"/>
          </a:xfrm>
          <a:prstGeom prst="lightningBolt">
            <a:avLst/>
          </a:prstGeom>
          <a:solidFill>
            <a:srgbClr val="FF0000"/>
          </a:solidFill>
          <a:ln w="12700" algn="ctr">
            <a:solidFill>
              <a:schemeClr val="tx1"/>
            </a:solidFill>
            <a:round/>
            <a:headEnd type="none" w="sm" len="sm"/>
            <a:tailEnd type="none" w="sm" len="sm"/>
          </a:ln>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fr-FR" sz="2400" dirty="0"/>
          </a:p>
        </p:txBody>
      </p:sp>
    </p:spTree>
    <p:extLst>
      <p:ext uri="{BB962C8B-B14F-4D97-AF65-F5344CB8AC3E}">
        <p14:creationId xmlns:p14="http://schemas.microsoft.com/office/powerpoint/2010/main" val="34581182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fr-CH" dirty="0"/>
              <a:t>Bovins – Santé</a:t>
            </a:r>
            <a:endParaRPr lang="de-CH" dirty="0"/>
          </a:p>
        </p:txBody>
      </p:sp>
      <p:sp>
        <p:nvSpPr>
          <p:cNvPr id="17" name="Inhaltsplatzhalter 16"/>
          <p:cNvSpPr>
            <a:spLocks noGrp="1"/>
          </p:cNvSpPr>
          <p:nvPr>
            <p:ph idx="12"/>
          </p:nvPr>
        </p:nvSpPr>
        <p:spPr/>
        <p:txBody>
          <a:bodyPr>
            <a:normAutofit/>
          </a:bodyPr>
          <a:lstStyle/>
          <a:p>
            <a:r>
              <a:rPr lang="fr-CH" dirty="0" smtClean="0"/>
              <a:t>Tarir correctement</a:t>
            </a:r>
            <a:endParaRPr lang="fr-CH" dirty="0"/>
          </a:p>
        </p:txBody>
      </p:sp>
      <p:sp>
        <p:nvSpPr>
          <p:cNvPr id="18" name="Inhaltsplatzhalter 17"/>
          <p:cNvSpPr>
            <a:spLocks noGrp="1"/>
          </p:cNvSpPr>
          <p:nvPr>
            <p:ph idx="14"/>
          </p:nvPr>
        </p:nvSpPr>
        <p:spPr/>
        <p:txBody>
          <a:bodyPr/>
          <a:lstStyle/>
          <a:p>
            <a:endParaRPr lang="de-CH" dirty="0"/>
          </a:p>
        </p:txBody>
      </p:sp>
      <p:graphicFrame>
        <p:nvGraphicFramePr>
          <p:cNvPr id="22" name="Inhaltsplatzhalter 21"/>
          <p:cNvGraphicFramePr>
            <a:graphicFrameLocks noGrp="1"/>
          </p:cNvGraphicFramePr>
          <p:nvPr>
            <p:ph sz="quarter" idx="17"/>
            <p:extLst>
              <p:ext uri="{D42A27DB-BD31-4B8C-83A1-F6EECF244321}">
                <p14:modId xmlns:p14="http://schemas.microsoft.com/office/powerpoint/2010/main" val="2464344488"/>
              </p:ext>
            </p:extLst>
          </p:nvPr>
        </p:nvGraphicFramePr>
        <p:xfrm>
          <a:off x="612775" y="2832100"/>
          <a:ext cx="3895725" cy="2362200"/>
        </p:xfrm>
        <a:graphic>
          <a:graphicData uri="http://schemas.openxmlformats.org/drawingml/2006/table">
            <a:tbl>
              <a:tblPr firstRow="1" bandRow="1">
                <a:tableStyleId>{93296810-A885-4BE3-A3E7-6D5BEEA58F35}</a:tableStyleId>
              </a:tblPr>
              <a:tblGrid>
                <a:gridCol w="3895725"/>
              </a:tblGrid>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Qu’est-ce qui se passe dans la mamelle ?</a:t>
                      </a:r>
                    </a:p>
                  </a:txBody>
                  <a:tcPr/>
                </a:tc>
              </a:tr>
              <a:tr h="370840">
                <a:tc>
                  <a:txBody>
                    <a:bodyPr/>
                    <a:lstStyle/>
                    <a:p>
                      <a:r>
                        <a:rPr lang="fr-CH" sz="1400" noProof="0" dirty="0" smtClean="0"/>
                        <a:t>Diminution et arrêt de la formation du lait dès qu’on arrête de vider la mamelle</a:t>
                      </a:r>
                      <a:endParaRPr lang="fr-CH" sz="1400" noProof="0" dirty="0"/>
                    </a:p>
                  </a:txBody>
                  <a:tcPr/>
                </a:tc>
              </a:tr>
              <a:tr h="370840">
                <a:tc>
                  <a:txBody>
                    <a:bodyPr/>
                    <a:lstStyle/>
                    <a:p>
                      <a:r>
                        <a:rPr lang="fr-CH" sz="1400" kern="1200" noProof="0" dirty="0" smtClean="0">
                          <a:solidFill>
                            <a:schemeClr val="dk1"/>
                          </a:solidFill>
                          <a:latin typeface="+mn-lt"/>
                          <a:ea typeface="+mn-ea"/>
                          <a:cs typeface="+mn-cs"/>
                        </a:rPr>
                        <a:t>Atrophie du tissu </a:t>
                      </a:r>
                      <a:r>
                        <a:rPr lang="fr-CH" sz="1400" noProof="0" dirty="0" smtClean="0"/>
                        <a:t>glandulaire</a:t>
                      </a:r>
                      <a:endParaRPr lang="fr-CH" sz="1400" noProof="0" dirty="0"/>
                    </a:p>
                  </a:txBody>
                  <a:tcPr/>
                </a:tc>
              </a:tr>
              <a:tr h="370840">
                <a:tc>
                  <a:txBody>
                    <a:bodyPr/>
                    <a:lstStyle/>
                    <a:p>
                      <a:r>
                        <a:rPr lang="fr-CH" sz="1400" noProof="0" dirty="0" smtClean="0"/>
                        <a:t>Les quartiers non traits rapetissent</a:t>
                      </a:r>
                      <a:endParaRPr lang="fr-CH" sz="1400" noProof="0" dirty="0"/>
                    </a:p>
                  </a:txBody>
                  <a:tcPr/>
                </a:tc>
              </a:tr>
              <a:tr h="370840">
                <a:tc>
                  <a:txBody>
                    <a:bodyPr/>
                    <a:lstStyle/>
                    <a:p>
                      <a:r>
                        <a:rPr lang="fr-CH" sz="1400" noProof="0" dirty="0" smtClean="0"/>
                        <a:t>Quartiers complètement fonctionnels avec la reconstitution du tissu glandulaire après le vêlage suivant</a:t>
                      </a:r>
                      <a:endParaRPr lang="fr-CH" sz="1400" noProof="0" dirty="0"/>
                    </a:p>
                  </a:txBody>
                  <a:tcPr/>
                </a:tc>
              </a:tr>
            </a:tbl>
          </a:graphicData>
        </a:graphic>
      </p:graphicFrame>
      <p:graphicFrame>
        <p:nvGraphicFramePr>
          <p:cNvPr id="23" name="Inhaltsplatzhalter 22"/>
          <p:cNvGraphicFramePr>
            <a:graphicFrameLocks noGrp="1"/>
          </p:cNvGraphicFramePr>
          <p:nvPr>
            <p:ph sz="quarter" idx="45"/>
            <p:extLst>
              <p:ext uri="{D42A27DB-BD31-4B8C-83A1-F6EECF244321}">
                <p14:modId xmlns:p14="http://schemas.microsoft.com/office/powerpoint/2010/main" val="357227094"/>
              </p:ext>
            </p:extLst>
          </p:nvPr>
        </p:nvGraphicFramePr>
        <p:xfrm>
          <a:off x="4619625" y="2832100"/>
          <a:ext cx="3895725" cy="3149600"/>
        </p:xfrm>
        <a:graphic>
          <a:graphicData uri="http://schemas.openxmlformats.org/drawingml/2006/table">
            <a:tbl>
              <a:tblPr firstRow="1" bandRow="1">
                <a:tableStyleId>{93296810-A885-4BE3-A3E7-6D5BEEA58F35}</a:tableStyleId>
              </a:tblPr>
              <a:tblGrid>
                <a:gridCol w="3895725"/>
              </a:tblGrid>
              <a:tr h="370840">
                <a:tc>
                  <a:txBody>
                    <a:bodyPr/>
                    <a:lstStyle/>
                    <a:p>
                      <a:r>
                        <a:rPr lang="fr-CH" sz="1400" noProof="0" dirty="0" smtClean="0"/>
                        <a:t>Comment tarir correctement ?</a:t>
                      </a:r>
                      <a:endParaRPr lang="fr-CH" sz="1400" noProof="0" dirty="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Tarir seulement si la mamelle est saine, sinon traiter avant (test</a:t>
                      </a:r>
                      <a:r>
                        <a:rPr lang="fr-CH" sz="1400" baseline="0" noProof="0" dirty="0" smtClean="0"/>
                        <a:t> de Schalm, analyse du lait</a:t>
                      </a:r>
                      <a:r>
                        <a:rPr lang="fr-CH" sz="1400" noProof="0" dirty="0" smtClean="0"/>
                        <a:t>)</a:t>
                      </a:r>
                    </a:p>
                  </a:txBody>
                  <a:tcPr/>
                </a:tc>
              </a:tr>
              <a:tr h="370840">
                <a:tc>
                  <a:txBody>
                    <a:bodyPr/>
                    <a:lstStyle/>
                    <a:p>
                      <a:r>
                        <a:rPr lang="fr-CH" altLang="fr-FR" sz="1400" b="1" noProof="0" dirty="0" smtClean="0">
                          <a:solidFill>
                            <a:schemeClr val="tx1"/>
                          </a:solidFill>
                        </a:rPr>
                        <a:t>Tarir brusquement</a:t>
                      </a:r>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altLang="fr-FR" sz="1400" noProof="0" dirty="0" smtClean="0"/>
                        <a:t>Contrôle quotidien des mamelles</a:t>
                      </a:r>
                      <a:r>
                        <a:rPr lang="fr-CH" altLang="fr-FR" sz="1400" noProof="0" smtClean="0"/>
                        <a:t>, év. </a:t>
                      </a:r>
                      <a:r>
                        <a:rPr lang="fr-CH" altLang="fr-FR" sz="1400" noProof="0" dirty="0" smtClean="0"/>
                        <a:t>tremper les trayons</a:t>
                      </a:r>
                      <a:r>
                        <a:rPr lang="fr-CH" altLang="fr-FR" sz="1400" baseline="0" noProof="0" dirty="0" smtClean="0"/>
                        <a:t> pendant les 10 premiers jours et dans les 10 derniers jours avant le vêlage</a:t>
                      </a:r>
                      <a:endParaRPr lang="fr-CH" altLang="fr-FR" sz="1400" noProof="0" dirty="0" smtClean="0"/>
                    </a:p>
                  </a:txBody>
                  <a:tcPr/>
                </a:tc>
              </a:tr>
              <a:tr h="370840">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400" noProof="0" dirty="0" smtClean="0"/>
                        <a:t>Affouragement réduit et équilibré (surveiller </a:t>
                      </a:r>
                      <a:br>
                        <a:rPr lang="fr-CH" sz="1400" noProof="0" dirty="0" smtClean="0"/>
                      </a:br>
                      <a:r>
                        <a:rPr lang="fr-CH" sz="1400" noProof="0" dirty="0" smtClean="0"/>
                        <a:t>les rapports énergie/protéine et K/P), </a:t>
                      </a:r>
                      <a:br>
                        <a:rPr lang="fr-CH" sz="1400" noProof="0" dirty="0" smtClean="0"/>
                      </a:br>
                      <a:r>
                        <a:rPr lang="fr-CH" sz="1400" b="1" noProof="0" dirty="0" smtClean="0"/>
                        <a:t>pas de diminution de l’eau</a:t>
                      </a:r>
                      <a:r>
                        <a:rPr lang="fr-CH" sz="1400" noProof="0" dirty="0" smtClean="0"/>
                        <a:t>, ensuite augmenter lentement les quantités de fourrages, d’abord l’énergie puis la protéine</a:t>
                      </a:r>
                    </a:p>
                  </a:txBody>
                  <a:tcPr/>
                </a:tc>
              </a:tr>
            </a:tbl>
          </a:graphicData>
        </a:graphic>
      </p:graphicFrame>
      <p:sp>
        <p:nvSpPr>
          <p:cNvPr id="7" name="Fußzeilenplatzhalter 6"/>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67</a:t>
            </a:fld>
            <a:endParaRPr lang="fr-CH" altLang="de-DE" dirty="0"/>
          </a:p>
        </p:txBody>
      </p:sp>
      <p:sp>
        <p:nvSpPr>
          <p:cNvPr id="26" name="Inhaltsplatzhalter 25"/>
          <p:cNvSpPr>
            <a:spLocks noGrp="1"/>
          </p:cNvSpPr>
          <p:nvPr>
            <p:ph sz="quarter" idx="47"/>
          </p:nvPr>
        </p:nvSpPr>
        <p:spPr/>
        <p:txBody>
          <a:bodyPr/>
          <a:lstStyle/>
          <a:p>
            <a:r>
              <a:rPr lang="fr-CH" altLang="fr-FR" dirty="0" smtClean="0"/>
              <a:t>La sensibilité aux nouvelles infections pendant le tarissement dépend de la colonisation bactérienne des pointes des trayons, de la fermeture des canaux des trayons et du métabolisme des vaches</a:t>
            </a:r>
            <a:endParaRPr lang="fr-CH" altLang="fr-FR" dirty="0"/>
          </a:p>
          <a:p>
            <a:r>
              <a:rPr lang="fr-CH" altLang="fr-FR" dirty="0" smtClean="0"/>
              <a:t>Tarir correctement est donc important</a:t>
            </a:r>
          </a:p>
        </p:txBody>
      </p:sp>
    </p:spTree>
    <p:extLst>
      <p:ext uri="{BB962C8B-B14F-4D97-AF65-F5344CB8AC3E}">
        <p14:creationId xmlns:p14="http://schemas.microsoft.com/office/powerpoint/2010/main" val="231978801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Durée d’utilisation réelle (comparaison races et pays)</a:t>
            </a:r>
            <a:endParaRPr lang="fr-CH" dirty="0"/>
          </a:p>
        </p:txBody>
      </p:sp>
      <p:sp>
        <p:nvSpPr>
          <p:cNvPr id="10" name="Fußzeilenplatzhalter 9"/>
          <p:cNvSpPr>
            <a:spLocks noGrp="1"/>
          </p:cNvSpPr>
          <p:nvPr>
            <p:ph type="ftr" sz="quarter" idx="90"/>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68</a:t>
            </a:fld>
            <a:endParaRPr lang="fr-CH" altLang="de-DE" dirty="0"/>
          </a:p>
        </p:txBody>
      </p:sp>
      <p:sp>
        <p:nvSpPr>
          <p:cNvPr id="9" name="Inhaltsplatzhalter 8"/>
          <p:cNvSpPr>
            <a:spLocks noGrp="1"/>
          </p:cNvSpPr>
          <p:nvPr>
            <p:ph idx="14"/>
          </p:nvPr>
        </p:nvSpPr>
        <p:spPr/>
        <p:txBody>
          <a:bodyPr/>
          <a:lstStyle/>
          <a:p>
            <a:r>
              <a:rPr lang="fr-CH" altLang="fr-FR" dirty="0" smtClean="0"/>
              <a:t>Sources : (Données des fédérations d’élevage sur les vaches réformées en 2009, rassemblées par) </a:t>
            </a:r>
            <a:r>
              <a:rPr lang="fr-CH" altLang="fr-FR" dirty="0" err="1" smtClean="0"/>
              <a:t>Burren</a:t>
            </a:r>
            <a:r>
              <a:rPr lang="fr-CH" altLang="fr-FR" dirty="0" smtClean="0"/>
              <a:t>, 2011; Arnold, 2010</a:t>
            </a:r>
          </a:p>
          <a:p>
            <a:endParaRPr lang="de-CH" dirty="0"/>
          </a:p>
        </p:txBody>
      </p:sp>
      <p:graphicFrame>
        <p:nvGraphicFramePr>
          <p:cNvPr id="15" name="Inhaltsplatzhalter 13"/>
          <p:cNvGraphicFramePr>
            <a:graphicFrameLocks noGrp="1"/>
          </p:cNvGraphicFramePr>
          <p:nvPr>
            <p:ph sz="quarter" idx="91"/>
            <p:extLst>
              <p:ext uri="{D42A27DB-BD31-4B8C-83A1-F6EECF244321}">
                <p14:modId xmlns:p14="http://schemas.microsoft.com/office/powerpoint/2010/main" val="2049771262"/>
              </p:ext>
            </p:extLst>
          </p:nvPr>
        </p:nvGraphicFramePr>
        <p:xfrm>
          <a:off x="614363" y="2986088"/>
          <a:ext cx="7886700" cy="1112520"/>
        </p:xfrm>
        <a:graphic>
          <a:graphicData uri="http://schemas.openxmlformats.org/drawingml/2006/table">
            <a:tbl>
              <a:tblPr firstRow="1" bandRow="1">
                <a:tableStyleId>{93296810-A885-4BE3-A3E7-6D5BEEA58F35}</a:tableStyleId>
              </a:tblPr>
              <a:tblGrid>
                <a:gridCol w="1971675"/>
                <a:gridCol w="1971675"/>
                <a:gridCol w="1971675"/>
                <a:gridCol w="1971675"/>
              </a:tblGrid>
              <a:tr h="370840">
                <a:tc>
                  <a:txBody>
                    <a:bodyPr/>
                    <a:lstStyle/>
                    <a:p>
                      <a:endParaRPr lang="fr-CH" sz="1600" noProof="0" dirty="0"/>
                    </a:p>
                  </a:txBody>
                  <a:tcPr marL="91366" marR="91366"/>
                </a:tc>
                <a:tc>
                  <a:txBody>
                    <a:bodyPr/>
                    <a:lstStyle/>
                    <a:p>
                      <a:pPr algn="ctr"/>
                      <a:r>
                        <a:rPr lang="fr-CH" sz="1600" noProof="0" dirty="0" smtClean="0"/>
                        <a:t>Brune</a:t>
                      </a:r>
                      <a:endParaRPr lang="fr-CH" sz="1600" noProof="0" dirty="0"/>
                    </a:p>
                  </a:txBody>
                  <a:tcPr marL="91366" marR="91366"/>
                </a:tc>
                <a:tc>
                  <a:txBody>
                    <a:bodyPr/>
                    <a:lstStyle/>
                    <a:p>
                      <a:pPr algn="ctr"/>
                      <a:r>
                        <a:rPr lang="fr-CH" sz="1600" noProof="0" dirty="0" smtClean="0"/>
                        <a:t>Tachetée rouge</a:t>
                      </a:r>
                      <a:endParaRPr lang="fr-CH" sz="1600" noProof="0" dirty="0"/>
                    </a:p>
                  </a:txBody>
                  <a:tcPr marL="91366" marR="91366"/>
                </a:tc>
                <a:tc>
                  <a:txBody>
                    <a:bodyPr/>
                    <a:lstStyle/>
                    <a:p>
                      <a:pPr algn="ctr"/>
                      <a:r>
                        <a:rPr lang="fr-CH" sz="1600" noProof="0" dirty="0" smtClean="0"/>
                        <a:t>Holstein</a:t>
                      </a:r>
                      <a:endParaRPr lang="fr-CH" sz="1600" noProof="0" dirty="0"/>
                    </a:p>
                  </a:txBody>
                  <a:tcPr marL="91366" marR="91366"/>
                </a:tc>
              </a:tr>
              <a:tr h="370840">
                <a:tc>
                  <a:txBody>
                    <a:bodyPr/>
                    <a:lstStyle/>
                    <a:p>
                      <a:r>
                        <a:rPr lang="fr-CH" sz="1600" noProof="0" dirty="0" smtClean="0"/>
                        <a:t>Années de vie</a:t>
                      </a:r>
                      <a:endParaRPr lang="fr-CH" sz="1600" noProof="0" dirty="0"/>
                    </a:p>
                  </a:txBody>
                  <a:tcPr marL="91366" marR="91366"/>
                </a:tc>
                <a:tc>
                  <a:txBody>
                    <a:bodyPr/>
                    <a:lstStyle/>
                    <a:p>
                      <a:pPr algn="ctr"/>
                      <a:r>
                        <a:rPr lang="fr-CH" sz="1600" noProof="0" dirty="0" smtClean="0"/>
                        <a:t>6,7</a:t>
                      </a:r>
                      <a:endParaRPr lang="fr-CH" sz="1600" noProof="0" dirty="0"/>
                    </a:p>
                  </a:txBody>
                  <a:tcPr marL="91366" marR="91366"/>
                </a:tc>
                <a:tc>
                  <a:txBody>
                    <a:bodyPr/>
                    <a:lstStyle/>
                    <a:p>
                      <a:pPr algn="ctr"/>
                      <a:r>
                        <a:rPr lang="fr-CH" sz="1600" noProof="0" dirty="0" smtClean="0"/>
                        <a:t>6,2</a:t>
                      </a:r>
                      <a:endParaRPr lang="fr-CH" sz="1600" noProof="0" dirty="0"/>
                    </a:p>
                  </a:txBody>
                  <a:tcPr marL="91366" marR="91366"/>
                </a:tc>
                <a:tc>
                  <a:txBody>
                    <a:bodyPr/>
                    <a:lstStyle/>
                    <a:p>
                      <a:pPr algn="ctr"/>
                      <a:r>
                        <a:rPr lang="fr-CH" sz="1600" noProof="0" dirty="0" smtClean="0"/>
                        <a:t>6,0</a:t>
                      </a:r>
                      <a:endParaRPr lang="fr-CH" sz="1600" noProof="0" dirty="0"/>
                    </a:p>
                  </a:txBody>
                  <a:tcPr marL="91366" marR="91366"/>
                </a:tc>
              </a:tr>
              <a:tr h="370840">
                <a:tc>
                  <a:txBody>
                    <a:bodyPr/>
                    <a:lstStyle/>
                    <a:p>
                      <a:r>
                        <a:rPr lang="fr-CH" sz="1600" noProof="0" dirty="0" smtClean="0"/>
                        <a:t>Lactations</a:t>
                      </a:r>
                      <a:endParaRPr lang="fr-CH" sz="1600" noProof="0" dirty="0"/>
                    </a:p>
                  </a:txBody>
                  <a:tcPr marL="91366" marR="91366"/>
                </a:tc>
                <a:tc>
                  <a:txBody>
                    <a:bodyPr/>
                    <a:lstStyle/>
                    <a:p>
                      <a:pPr algn="ctr"/>
                      <a:r>
                        <a:rPr lang="fr-CH" sz="1600" noProof="0" dirty="0" smtClean="0"/>
                        <a:t>4,1</a:t>
                      </a:r>
                      <a:endParaRPr lang="fr-CH" sz="1600" noProof="0" dirty="0"/>
                    </a:p>
                  </a:txBody>
                  <a:tcPr marL="91366" marR="91366"/>
                </a:tc>
                <a:tc>
                  <a:txBody>
                    <a:bodyPr/>
                    <a:lstStyle/>
                    <a:p>
                      <a:pPr algn="ctr"/>
                      <a:r>
                        <a:rPr lang="fr-CH" sz="1600" noProof="0" dirty="0" smtClean="0"/>
                        <a:t>3,7</a:t>
                      </a:r>
                      <a:endParaRPr lang="fr-CH" sz="1600" noProof="0" dirty="0"/>
                    </a:p>
                  </a:txBody>
                  <a:tcPr marL="91366" marR="91366"/>
                </a:tc>
                <a:tc>
                  <a:txBody>
                    <a:bodyPr/>
                    <a:lstStyle/>
                    <a:p>
                      <a:pPr algn="ctr"/>
                      <a:r>
                        <a:rPr lang="fr-CH" sz="1600" noProof="0" dirty="0" smtClean="0"/>
                        <a:t>3,4</a:t>
                      </a:r>
                      <a:endParaRPr lang="fr-CH" sz="1600" noProof="0" dirty="0"/>
                    </a:p>
                  </a:txBody>
                  <a:tcPr marL="91366" marR="91366"/>
                </a:tc>
              </a:tr>
            </a:tbl>
          </a:graphicData>
        </a:graphic>
      </p:graphicFrame>
      <p:sp>
        <p:nvSpPr>
          <p:cNvPr id="18" name="Inhaltsplatzhalter 17"/>
          <p:cNvSpPr>
            <a:spLocks noGrp="1"/>
          </p:cNvSpPr>
          <p:nvPr>
            <p:ph sz="quarter" idx="86"/>
          </p:nvPr>
        </p:nvSpPr>
        <p:spPr/>
        <p:txBody>
          <a:bodyPr/>
          <a:lstStyle/>
          <a:p>
            <a:r>
              <a:rPr lang="fr-CH" sz="1600" dirty="0" smtClean="0"/>
              <a:t>Espérance de vie naturelle des vaches :</a:t>
            </a:r>
          </a:p>
          <a:p>
            <a:r>
              <a:rPr lang="fr-CH" sz="1600" dirty="0" smtClean="0"/>
              <a:t>20-25 ans</a:t>
            </a:r>
            <a:endParaRPr lang="fr-CH" sz="1600" dirty="0"/>
          </a:p>
        </p:txBody>
      </p:sp>
      <p:graphicFrame>
        <p:nvGraphicFramePr>
          <p:cNvPr id="22" name="Inhaltsplatzhalter 13"/>
          <p:cNvGraphicFramePr>
            <a:graphicFrameLocks noGrp="1"/>
          </p:cNvGraphicFramePr>
          <p:nvPr>
            <p:ph sz="quarter" idx="83"/>
            <p:extLst>
              <p:ext uri="{D42A27DB-BD31-4B8C-83A1-F6EECF244321}">
                <p14:modId xmlns:p14="http://schemas.microsoft.com/office/powerpoint/2010/main" val="3104732462"/>
              </p:ext>
            </p:extLst>
          </p:nvPr>
        </p:nvGraphicFramePr>
        <p:xfrm>
          <a:off x="622300" y="4724400"/>
          <a:ext cx="7893052" cy="949960"/>
        </p:xfrm>
        <a:graphic>
          <a:graphicData uri="http://schemas.openxmlformats.org/drawingml/2006/table">
            <a:tbl>
              <a:tblPr firstRow="1" bandRow="1">
                <a:tableStyleId>{93296810-A885-4BE3-A3E7-6D5BEEA58F35}</a:tableStyleId>
              </a:tblPr>
              <a:tblGrid>
                <a:gridCol w="1973263"/>
                <a:gridCol w="1973263"/>
                <a:gridCol w="1973263"/>
                <a:gridCol w="1973263"/>
              </a:tblGrid>
              <a:tr h="370840">
                <a:tc>
                  <a:txBody>
                    <a:bodyPr/>
                    <a:lstStyle/>
                    <a:p>
                      <a:endParaRPr lang="fr-CH" sz="1600" noProof="0" dirty="0"/>
                    </a:p>
                  </a:txBody>
                  <a:tcPr/>
                </a:tc>
                <a:tc>
                  <a:txBody>
                    <a:bodyPr/>
                    <a:lstStyle/>
                    <a:p>
                      <a:pPr algn="ctr"/>
                      <a:r>
                        <a:rPr lang="fr-CH" sz="1600" noProof="0" dirty="0" smtClean="0"/>
                        <a:t>Suisse</a:t>
                      </a:r>
                      <a:endParaRPr lang="fr-CH" sz="1600" noProof="0" dirty="0"/>
                    </a:p>
                  </a:txBody>
                  <a:tcPr/>
                </a:tc>
                <a:tc>
                  <a:txBody>
                    <a:bodyPr/>
                    <a:lstStyle/>
                    <a:p>
                      <a:pPr algn="ctr"/>
                      <a:r>
                        <a:rPr lang="fr-CH" sz="1600" noProof="0" dirty="0" smtClean="0"/>
                        <a:t>Allemagne</a:t>
                      </a:r>
                      <a:endParaRPr lang="fr-CH" sz="1600" noProof="0" dirty="0"/>
                    </a:p>
                  </a:txBody>
                  <a:tcPr/>
                </a:tc>
                <a:tc>
                  <a:txBody>
                    <a:bodyPr/>
                    <a:lstStyle/>
                    <a:p>
                      <a:pPr algn="ctr"/>
                      <a:r>
                        <a:rPr lang="fr-CH" sz="1600" noProof="0" dirty="0" smtClean="0"/>
                        <a:t>Autriche</a:t>
                      </a:r>
                      <a:endParaRPr lang="fr-CH" sz="1600" noProof="0" dirty="0"/>
                    </a:p>
                  </a:txBody>
                  <a:tcPr/>
                </a:tc>
              </a:tr>
              <a:tr h="370840">
                <a:tc>
                  <a:txBody>
                    <a:bodyPr/>
                    <a:lstStyle/>
                    <a:p>
                      <a:r>
                        <a:rPr lang="fr-CH" sz="1600" noProof="0" dirty="0" smtClean="0"/>
                        <a:t>Lactations (toutes races confondues)</a:t>
                      </a:r>
                      <a:endParaRPr lang="fr-CH" sz="1600" noProof="0" dirty="0"/>
                    </a:p>
                  </a:txBody>
                  <a:tcPr/>
                </a:tc>
                <a:tc>
                  <a:txBody>
                    <a:bodyPr/>
                    <a:lstStyle/>
                    <a:p>
                      <a:pPr algn="ctr"/>
                      <a:r>
                        <a:rPr lang="fr-CH" sz="1600" noProof="0" dirty="0" smtClean="0"/>
                        <a:t>3,7</a:t>
                      </a:r>
                      <a:endParaRPr lang="fr-CH" sz="1600" noProof="0" dirty="0"/>
                    </a:p>
                  </a:txBody>
                  <a:tcPr/>
                </a:tc>
                <a:tc>
                  <a:txBody>
                    <a:bodyPr/>
                    <a:lstStyle/>
                    <a:p>
                      <a:pPr algn="ctr"/>
                      <a:r>
                        <a:rPr lang="fr-CH" sz="1600" noProof="0" dirty="0" smtClean="0"/>
                        <a:t>2,5</a:t>
                      </a:r>
                      <a:endParaRPr lang="fr-CH" sz="1600" noProof="0" dirty="0"/>
                    </a:p>
                  </a:txBody>
                  <a:tcPr/>
                </a:tc>
                <a:tc>
                  <a:txBody>
                    <a:bodyPr/>
                    <a:lstStyle/>
                    <a:p>
                      <a:pPr algn="ctr"/>
                      <a:r>
                        <a:rPr lang="fr-CH" sz="1600" noProof="0" dirty="0" smtClean="0"/>
                        <a:t>3,7</a:t>
                      </a:r>
                      <a:endParaRPr lang="fr-CH" sz="1600" noProof="0" dirty="0"/>
                    </a:p>
                  </a:txBody>
                  <a:tcPr/>
                </a:tc>
              </a:tr>
            </a:tbl>
          </a:graphicData>
        </a:graphic>
      </p:graphicFrame>
      <p:pic>
        <p:nvPicPr>
          <p:cNvPr id="5" name="Inhaltsplatzhalter 4"/>
          <p:cNvPicPr>
            <a:picLocks noGrp="1" noChangeAspect="1"/>
          </p:cNvPicPr>
          <p:nvPr>
            <p:ph sz="quarter" idx="87"/>
          </p:nvPr>
        </p:nvPicPr>
        <p:blipFill>
          <a:blip r:embed="rId2">
            <a:extLst>
              <a:ext uri="{28A0092B-C50C-407E-A947-70E740481C1C}">
                <a14:useLocalDpi xmlns:a14="http://schemas.microsoft.com/office/drawing/2010/main" val="0"/>
              </a:ext>
            </a:extLst>
          </a:blip>
          <a:stretch>
            <a:fillRect/>
          </a:stretch>
        </p:blipFill>
        <p:spPr>
          <a:xfrm>
            <a:off x="2956052" y="1543875"/>
            <a:ext cx="1225296" cy="1335024"/>
          </a:xfrm>
        </p:spPr>
      </p:pic>
      <p:pic>
        <p:nvPicPr>
          <p:cNvPr id="7" name="Inhaltsplatzhalter 6"/>
          <p:cNvPicPr>
            <a:picLocks noGrp="1" noChangeAspect="1"/>
          </p:cNvPicPr>
          <p:nvPr>
            <p:ph sz="quarter" idx="88"/>
          </p:nvPr>
        </p:nvPicPr>
        <p:blipFill>
          <a:blip r:embed="rId3">
            <a:extLst>
              <a:ext uri="{28A0092B-C50C-407E-A947-70E740481C1C}">
                <a14:useLocalDpi xmlns:a14="http://schemas.microsoft.com/office/drawing/2010/main" val="0"/>
              </a:ext>
            </a:extLst>
          </a:blip>
          <a:stretch>
            <a:fillRect/>
          </a:stretch>
        </p:blipFill>
        <p:spPr>
          <a:xfrm>
            <a:off x="4958989" y="1550988"/>
            <a:ext cx="1215159" cy="1336675"/>
          </a:xfrm>
        </p:spPr>
      </p:pic>
      <p:pic>
        <p:nvPicPr>
          <p:cNvPr id="11" name="Inhaltsplatzhalter 10"/>
          <p:cNvPicPr>
            <a:picLocks noGrp="1" noChangeAspect="1"/>
          </p:cNvPicPr>
          <p:nvPr>
            <p:ph sz="quarter" idx="89"/>
          </p:nvPr>
        </p:nvPicPr>
        <p:blipFill>
          <a:blip r:embed="rId4">
            <a:extLst>
              <a:ext uri="{28A0092B-C50C-407E-A947-70E740481C1C}">
                <a14:useLocalDpi xmlns:a14="http://schemas.microsoft.com/office/drawing/2010/main" val="0"/>
              </a:ext>
            </a:extLst>
          </a:blip>
          <a:stretch>
            <a:fillRect/>
          </a:stretch>
        </p:blipFill>
        <p:spPr>
          <a:xfrm>
            <a:off x="6882469" y="1550988"/>
            <a:ext cx="1330599" cy="1336675"/>
          </a:xfrm>
        </p:spPr>
      </p:pic>
    </p:spTree>
    <p:extLst>
      <p:ext uri="{BB962C8B-B14F-4D97-AF65-F5344CB8AC3E}">
        <p14:creationId xmlns:p14="http://schemas.microsoft.com/office/powerpoint/2010/main" val="187537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Gerader Verbinder 29"/>
          <p:cNvCxnSpPr/>
          <p:nvPr/>
        </p:nvCxnSpPr>
        <p:spPr>
          <a:xfrm>
            <a:off x="1394420" y="5733256"/>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Gerader Verbinder 70"/>
          <p:cNvCxnSpPr/>
          <p:nvPr/>
        </p:nvCxnSpPr>
        <p:spPr>
          <a:xfrm>
            <a:off x="1399976" y="5372562"/>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Gerader Verbinder 71"/>
          <p:cNvCxnSpPr/>
          <p:nvPr/>
        </p:nvCxnSpPr>
        <p:spPr>
          <a:xfrm>
            <a:off x="1403648" y="5013830"/>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Gerader Verbinder 72"/>
          <p:cNvCxnSpPr/>
          <p:nvPr/>
        </p:nvCxnSpPr>
        <p:spPr>
          <a:xfrm>
            <a:off x="1409204" y="4653136"/>
            <a:ext cx="7137220" cy="121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Gerader Verbinder 73"/>
          <p:cNvCxnSpPr/>
          <p:nvPr/>
        </p:nvCxnSpPr>
        <p:spPr>
          <a:xfrm>
            <a:off x="1403648" y="4293096"/>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5" name="Gerader Verbinder 74"/>
          <p:cNvCxnSpPr/>
          <p:nvPr/>
        </p:nvCxnSpPr>
        <p:spPr>
          <a:xfrm>
            <a:off x="1409204" y="3932402"/>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Gerader Verbinder 75"/>
          <p:cNvCxnSpPr/>
          <p:nvPr/>
        </p:nvCxnSpPr>
        <p:spPr>
          <a:xfrm>
            <a:off x="1412876" y="3573670"/>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7" name="Gerader Verbinder 76"/>
          <p:cNvCxnSpPr/>
          <p:nvPr/>
        </p:nvCxnSpPr>
        <p:spPr>
          <a:xfrm>
            <a:off x="1418432" y="3212976"/>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Gerader Verbinder 77"/>
          <p:cNvCxnSpPr/>
          <p:nvPr/>
        </p:nvCxnSpPr>
        <p:spPr>
          <a:xfrm>
            <a:off x="1403648" y="2851726"/>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Gerader Verbinder 78"/>
          <p:cNvCxnSpPr/>
          <p:nvPr/>
        </p:nvCxnSpPr>
        <p:spPr>
          <a:xfrm>
            <a:off x="1409204" y="2491032"/>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Gerader Verbinder 79"/>
          <p:cNvCxnSpPr/>
          <p:nvPr/>
        </p:nvCxnSpPr>
        <p:spPr>
          <a:xfrm>
            <a:off x="1412876" y="2132300"/>
            <a:ext cx="7137220" cy="121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title"/>
          </p:nvPr>
        </p:nvSpPr>
        <p:spPr/>
        <p:txBody>
          <a:bodyPr/>
          <a:lstStyle/>
          <a:p>
            <a:r>
              <a:rPr lang="fr-CH" dirty="0"/>
              <a:t>Production animale – Généralités</a:t>
            </a:r>
            <a:endParaRPr lang="de-CH" dirty="0"/>
          </a:p>
        </p:txBody>
      </p:sp>
      <p:sp>
        <p:nvSpPr>
          <p:cNvPr id="3" name="Inhaltsplatzhalter 2"/>
          <p:cNvSpPr>
            <a:spLocks noGrp="1"/>
          </p:cNvSpPr>
          <p:nvPr>
            <p:ph idx="12"/>
          </p:nvPr>
        </p:nvSpPr>
        <p:spPr/>
        <p:txBody>
          <a:bodyPr>
            <a:normAutofit/>
          </a:bodyPr>
          <a:lstStyle/>
          <a:p>
            <a:r>
              <a:rPr lang="fr-CH" dirty="0" smtClean="0"/>
              <a:t>Thermoneutralité </a:t>
            </a:r>
            <a:r>
              <a:rPr lang="fr-CH" dirty="0"/>
              <a:t>des </a:t>
            </a:r>
            <a:r>
              <a:rPr lang="fr-CH" dirty="0" smtClean="0"/>
              <a:t>principaux animaux agricoles</a:t>
            </a:r>
            <a:endParaRPr lang="fr-CH" dirty="0"/>
          </a:p>
        </p:txBody>
      </p:sp>
      <p:sp>
        <p:nvSpPr>
          <p:cNvPr id="4" name="Inhaltsplatzhalter 3"/>
          <p:cNvSpPr>
            <a:spLocks noGrp="1"/>
          </p:cNvSpPr>
          <p:nvPr>
            <p:ph idx="14"/>
          </p:nvPr>
        </p:nvSpPr>
        <p:spPr>
          <a:xfrm>
            <a:off x="645740" y="6102208"/>
            <a:ext cx="7886700" cy="279120"/>
          </a:xfrm>
        </p:spPr>
        <p:txBody>
          <a:bodyPr/>
          <a:lstStyle/>
          <a:p>
            <a:r>
              <a:rPr lang="fr-CH" dirty="0" smtClean="0"/>
              <a:t>Thermoneutralité : Pas d’énergie nécessaire pour la thermorégulation (Jeunes animaux : 1</a:t>
            </a:r>
            <a:r>
              <a:rPr lang="fr-CH" baseline="30000" dirty="0" smtClean="0"/>
              <a:t>ère</a:t>
            </a:r>
            <a:r>
              <a:rPr lang="fr-CH" dirty="0" smtClean="0"/>
              <a:t> semaine de vie)  Illustration : FiBL</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a:t>
            </a:fld>
            <a:endParaRPr lang="fr-CH" altLang="de-DE" dirty="0"/>
          </a:p>
        </p:txBody>
      </p:sp>
      <p:sp>
        <p:nvSpPr>
          <p:cNvPr id="7" name="Line 55"/>
          <p:cNvSpPr>
            <a:spLocks noChangeShapeType="1"/>
          </p:cNvSpPr>
          <p:nvPr/>
        </p:nvSpPr>
        <p:spPr bwMode="auto">
          <a:xfrm>
            <a:off x="1447800" y="1066800"/>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8" name="Line 60"/>
          <p:cNvSpPr>
            <a:spLocks noChangeShapeType="1"/>
          </p:cNvSpPr>
          <p:nvPr/>
        </p:nvSpPr>
        <p:spPr bwMode="auto">
          <a:xfrm>
            <a:off x="8839200" y="1066800"/>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9" name="Line 233"/>
          <p:cNvSpPr>
            <a:spLocks noChangeShapeType="1"/>
          </p:cNvSpPr>
          <p:nvPr/>
        </p:nvSpPr>
        <p:spPr bwMode="auto">
          <a:xfrm>
            <a:off x="1340240" y="19863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11" name="Line 243"/>
          <p:cNvSpPr>
            <a:spLocks noChangeShapeType="1"/>
          </p:cNvSpPr>
          <p:nvPr/>
        </p:nvSpPr>
        <p:spPr bwMode="auto">
          <a:xfrm>
            <a:off x="1340240" y="25959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13" name="Line 257"/>
          <p:cNvSpPr>
            <a:spLocks noChangeShapeType="1"/>
          </p:cNvSpPr>
          <p:nvPr/>
        </p:nvSpPr>
        <p:spPr bwMode="auto">
          <a:xfrm>
            <a:off x="1340240" y="32055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15" name="Line 271"/>
          <p:cNvSpPr>
            <a:spLocks noChangeShapeType="1"/>
          </p:cNvSpPr>
          <p:nvPr/>
        </p:nvSpPr>
        <p:spPr bwMode="auto">
          <a:xfrm>
            <a:off x="1340240" y="38151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17" name="Line 285"/>
          <p:cNvSpPr>
            <a:spLocks noChangeShapeType="1"/>
          </p:cNvSpPr>
          <p:nvPr/>
        </p:nvSpPr>
        <p:spPr bwMode="auto">
          <a:xfrm>
            <a:off x="1340240" y="44247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19" name="Line 299"/>
          <p:cNvSpPr>
            <a:spLocks noChangeShapeType="1"/>
          </p:cNvSpPr>
          <p:nvPr/>
        </p:nvSpPr>
        <p:spPr bwMode="auto">
          <a:xfrm>
            <a:off x="1340240" y="50343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21" name="Line 313"/>
          <p:cNvSpPr>
            <a:spLocks noChangeShapeType="1"/>
          </p:cNvSpPr>
          <p:nvPr/>
        </p:nvSpPr>
        <p:spPr bwMode="auto">
          <a:xfrm>
            <a:off x="1340240" y="5643923"/>
            <a:ext cx="0" cy="6096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de-CH" dirty="0"/>
          </a:p>
        </p:txBody>
      </p:sp>
      <p:sp>
        <p:nvSpPr>
          <p:cNvPr id="32" name="Rechteck 31"/>
          <p:cNvSpPr/>
          <p:nvPr/>
        </p:nvSpPr>
        <p:spPr>
          <a:xfrm>
            <a:off x="6408312" y="2500800"/>
            <a:ext cx="972000" cy="2769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5" name="Rechteck 34"/>
          <p:cNvSpPr/>
          <p:nvPr/>
        </p:nvSpPr>
        <p:spPr>
          <a:xfrm>
            <a:off x="4211960" y="2333166"/>
            <a:ext cx="972000" cy="8772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38" name="Text Box 68"/>
          <p:cNvSpPr txBox="1">
            <a:spLocks noChangeArrowheads="1"/>
          </p:cNvSpPr>
          <p:nvPr/>
        </p:nvSpPr>
        <p:spPr bwMode="auto">
          <a:xfrm>
            <a:off x="722485" y="1599178"/>
            <a:ext cx="897187" cy="427809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de-CH" altLang="de-DE" dirty="0" smtClean="0"/>
              <a:t>°C </a:t>
            </a:r>
          </a:p>
          <a:p>
            <a:pPr algn="ctr" eaLnBrk="1" hangingPunct="1">
              <a:spcBef>
                <a:spcPts val="1200"/>
              </a:spcBef>
            </a:pPr>
            <a:r>
              <a:rPr lang="de-CH" altLang="de-DE" b="0" dirty="0" smtClean="0"/>
              <a:t>35</a:t>
            </a:r>
          </a:p>
          <a:p>
            <a:pPr algn="ctr" eaLnBrk="1" hangingPunct="1">
              <a:spcBef>
                <a:spcPts val="1200"/>
              </a:spcBef>
            </a:pPr>
            <a:r>
              <a:rPr lang="de-CH" altLang="de-DE" b="0" dirty="0" smtClean="0"/>
              <a:t>30</a:t>
            </a:r>
          </a:p>
          <a:p>
            <a:pPr algn="ctr" eaLnBrk="1" hangingPunct="1">
              <a:spcBef>
                <a:spcPts val="1200"/>
              </a:spcBef>
            </a:pPr>
            <a:r>
              <a:rPr lang="de-CH" altLang="de-DE" b="0" dirty="0" smtClean="0"/>
              <a:t>25</a:t>
            </a:r>
          </a:p>
          <a:p>
            <a:pPr algn="ctr" eaLnBrk="1" hangingPunct="1">
              <a:spcBef>
                <a:spcPts val="1200"/>
              </a:spcBef>
            </a:pPr>
            <a:r>
              <a:rPr lang="de-CH" altLang="de-DE" b="0" dirty="0" smtClean="0"/>
              <a:t>20</a:t>
            </a:r>
          </a:p>
          <a:p>
            <a:pPr algn="ctr" eaLnBrk="1" hangingPunct="1">
              <a:spcBef>
                <a:spcPts val="1200"/>
              </a:spcBef>
            </a:pPr>
            <a:r>
              <a:rPr lang="de-CH" altLang="de-DE" b="0" dirty="0" smtClean="0"/>
              <a:t>15</a:t>
            </a:r>
          </a:p>
          <a:p>
            <a:pPr algn="ctr" eaLnBrk="1" hangingPunct="1">
              <a:spcBef>
                <a:spcPts val="1200"/>
              </a:spcBef>
            </a:pPr>
            <a:r>
              <a:rPr lang="de-CH" altLang="de-DE" b="0" dirty="0" smtClean="0"/>
              <a:t>10</a:t>
            </a:r>
          </a:p>
          <a:p>
            <a:pPr algn="ctr" eaLnBrk="1" hangingPunct="1">
              <a:spcBef>
                <a:spcPts val="1200"/>
              </a:spcBef>
            </a:pPr>
            <a:r>
              <a:rPr lang="de-CH" altLang="de-DE" b="0" dirty="0" smtClean="0"/>
              <a:t>5</a:t>
            </a:r>
          </a:p>
          <a:p>
            <a:pPr algn="ctr" eaLnBrk="1" hangingPunct="1">
              <a:spcBef>
                <a:spcPts val="1200"/>
              </a:spcBef>
            </a:pPr>
            <a:r>
              <a:rPr lang="de-CH" altLang="de-DE" b="0" dirty="0" smtClean="0"/>
              <a:t>0</a:t>
            </a:r>
          </a:p>
          <a:p>
            <a:pPr algn="ctr" eaLnBrk="1" hangingPunct="1">
              <a:spcBef>
                <a:spcPts val="1200"/>
              </a:spcBef>
            </a:pPr>
            <a:r>
              <a:rPr lang="de-CH" altLang="de-DE" b="0" dirty="0" smtClean="0"/>
              <a:t>-5</a:t>
            </a:r>
          </a:p>
          <a:p>
            <a:pPr algn="ctr" eaLnBrk="1" hangingPunct="1">
              <a:spcBef>
                <a:spcPts val="1200"/>
              </a:spcBef>
            </a:pPr>
            <a:r>
              <a:rPr lang="de-CH" altLang="de-DE" b="0" dirty="0" smtClean="0"/>
              <a:t>-10</a:t>
            </a:r>
          </a:p>
          <a:p>
            <a:pPr algn="ctr" eaLnBrk="1" hangingPunct="1">
              <a:spcBef>
                <a:spcPts val="1200"/>
              </a:spcBef>
            </a:pPr>
            <a:r>
              <a:rPr lang="de-CH" altLang="de-DE" b="0" dirty="0" smtClean="0"/>
              <a:t>-15</a:t>
            </a:r>
          </a:p>
        </p:txBody>
      </p:sp>
      <p:sp>
        <p:nvSpPr>
          <p:cNvPr id="39" name="Rechteck 38"/>
          <p:cNvSpPr/>
          <p:nvPr/>
        </p:nvSpPr>
        <p:spPr>
          <a:xfrm>
            <a:off x="6408312" y="2849764"/>
            <a:ext cx="972000" cy="25227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40" name="Text Box 68"/>
          <p:cNvSpPr txBox="1">
            <a:spLocks noChangeArrowheads="1"/>
          </p:cNvSpPr>
          <p:nvPr/>
        </p:nvSpPr>
        <p:spPr bwMode="auto">
          <a:xfrm>
            <a:off x="6408312" y="2924944"/>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de-CH" altLang="de-DE" sz="1600" b="0" dirty="0" smtClean="0"/>
              <a:t>Moutons</a:t>
            </a:r>
            <a:r>
              <a:rPr lang="de-CH" altLang="de-DE" sz="1200" b="0" dirty="0"/>
              <a:t/>
            </a:r>
            <a:br>
              <a:rPr lang="de-CH" altLang="de-DE" sz="1200" b="0" dirty="0"/>
            </a:br>
            <a:endParaRPr lang="de-CH" altLang="de-DE" sz="1200" b="0" dirty="0"/>
          </a:p>
        </p:txBody>
      </p:sp>
      <p:sp>
        <p:nvSpPr>
          <p:cNvPr id="41" name="Rechteck 40"/>
          <p:cNvSpPr/>
          <p:nvPr/>
        </p:nvSpPr>
        <p:spPr>
          <a:xfrm>
            <a:off x="1510025" y="3484606"/>
            <a:ext cx="972000" cy="11653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2" name="Text Box 68"/>
          <p:cNvSpPr txBox="1">
            <a:spLocks noChangeArrowheads="1"/>
          </p:cNvSpPr>
          <p:nvPr/>
        </p:nvSpPr>
        <p:spPr bwMode="auto">
          <a:xfrm>
            <a:off x="1511768" y="3861048"/>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Bovins</a:t>
            </a:r>
            <a:r>
              <a:rPr lang="fr-CH" altLang="de-DE" sz="1200" b="0" dirty="0" smtClean="0"/>
              <a:t/>
            </a:r>
            <a:br>
              <a:rPr lang="fr-CH" altLang="de-DE" sz="1200" b="0" dirty="0" smtClean="0"/>
            </a:br>
            <a:endParaRPr lang="fr-CH" altLang="de-DE" sz="1200" b="0" dirty="0"/>
          </a:p>
        </p:txBody>
      </p:sp>
      <p:sp>
        <p:nvSpPr>
          <p:cNvPr id="43" name="Rechteck 42"/>
          <p:cNvSpPr/>
          <p:nvPr/>
        </p:nvSpPr>
        <p:spPr>
          <a:xfrm>
            <a:off x="2051720" y="2924290"/>
            <a:ext cx="972000" cy="8524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44" name="Text Box 68"/>
          <p:cNvSpPr txBox="1">
            <a:spLocks noChangeArrowheads="1"/>
          </p:cNvSpPr>
          <p:nvPr/>
        </p:nvSpPr>
        <p:spPr bwMode="auto">
          <a:xfrm>
            <a:off x="2051720" y="3011457"/>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Veaux</a:t>
            </a:r>
            <a:r>
              <a:rPr lang="fr-CH" altLang="de-DE" sz="1200" b="0" dirty="0" smtClean="0"/>
              <a:t/>
            </a:r>
            <a:br>
              <a:rPr lang="fr-CH" altLang="de-DE" sz="1200" b="0" dirty="0" smtClean="0"/>
            </a:br>
            <a:endParaRPr lang="fr-CH" altLang="de-DE" sz="1200" b="0" dirty="0"/>
          </a:p>
        </p:txBody>
      </p:sp>
      <p:sp>
        <p:nvSpPr>
          <p:cNvPr id="45" name="Rechteck 44"/>
          <p:cNvSpPr/>
          <p:nvPr/>
        </p:nvSpPr>
        <p:spPr>
          <a:xfrm>
            <a:off x="4211960" y="2602351"/>
            <a:ext cx="972000" cy="7358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59" name="Rechteck 58"/>
          <p:cNvSpPr/>
          <p:nvPr/>
        </p:nvSpPr>
        <p:spPr>
          <a:xfrm>
            <a:off x="3131840" y="2141007"/>
            <a:ext cx="972000" cy="34218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0" name="Rechteck 59"/>
          <p:cNvSpPr/>
          <p:nvPr/>
        </p:nvSpPr>
        <p:spPr>
          <a:xfrm>
            <a:off x="3131840" y="3229648"/>
            <a:ext cx="972000" cy="6924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61" name="Text Box 68"/>
          <p:cNvSpPr txBox="1">
            <a:spLocks noChangeArrowheads="1"/>
          </p:cNvSpPr>
          <p:nvPr/>
        </p:nvSpPr>
        <p:spPr bwMode="auto">
          <a:xfrm>
            <a:off x="3135540" y="3304851"/>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Cochons</a:t>
            </a:r>
            <a:r>
              <a:rPr lang="fr-CH" altLang="de-DE" sz="1200" b="0" dirty="0" smtClean="0"/>
              <a:t/>
            </a:r>
            <a:br>
              <a:rPr lang="fr-CH" altLang="de-DE" sz="1200" b="0" dirty="0" smtClean="0"/>
            </a:br>
            <a:endParaRPr lang="fr-CH" altLang="de-DE" sz="1200" b="0" dirty="0"/>
          </a:p>
        </p:txBody>
      </p:sp>
      <p:sp>
        <p:nvSpPr>
          <p:cNvPr id="62" name="Rechteck 61"/>
          <p:cNvSpPr/>
          <p:nvPr/>
        </p:nvSpPr>
        <p:spPr>
          <a:xfrm>
            <a:off x="5292080" y="2849764"/>
            <a:ext cx="972000" cy="28834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3" name="Text Box 68"/>
          <p:cNvSpPr txBox="1">
            <a:spLocks noChangeArrowheads="1"/>
          </p:cNvSpPr>
          <p:nvPr/>
        </p:nvSpPr>
        <p:spPr bwMode="auto">
          <a:xfrm>
            <a:off x="5292762" y="2923173"/>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Chevaux</a:t>
            </a:r>
            <a:r>
              <a:rPr lang="fr-CH" altLang="de-DE" sz="1200" b="0" dirty="0" smtClean="0"/>
              <a:t/>
            </a:r>
            <a:br>
              <a:rPr lang="fr-CH" altLang="de-DE" sz="1200" b="0" dirty="0" smtClean="0"/>
            </a:br>
            <a:endParaRPr lang="fr-CH" altLang="de-DE" sz="1200" b="0" dirty="0"/>
          </a:p>
        </p:txBody>
      </p:sp>
      <p:sp>
        <p:nvSpPr>
          <p:cNvPr id="64" name="Rechteck 63"/>
          <p:cNvSpPr/>
          <p:nvPr/>
        </p:nvSpPr>
        <p:spPr>
          <a:xfrm>
            <a:off x="7491103" y="2723073"/>
            <a:ext cx="972000" cy="14979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65" name="Text Box 68"/>
          <p:cNvSpPr txBox="1">
            <a:spLocks noChangeArrowheads="1"/>
          </p:cNvSpPr>
          <p:nvPr/>
        </p:nvSpPr>
        <p:spPr bwMode="auto">
          <a:xfrm>
            <a:off x="7488432" y="2818963"/>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Chèvres</a:t>
            </a:r>
            <a:r>
              <a:rPr lang="fr-CH" altLang="de-DE" sz="1200" b="0" dirty="0" smtClean="0"/>
              <a:t/>
            </a:r>
            <a:br>
              <a:rPr lang="fr-CH" altLang="de-DE" sz="1200" b="0" dirty="0" smtClean="0"/>
            </a:br>
            <a:endParaRPr lang="fr-CH" altLang="de-DE" sz="1200" b="0" dirty="0"/>
          </a:p>
        </p:txBody>
      </p:sp>
      <p:pic>
        <p:nvPicPr>
          <p:cNvPr id="67" name="Grafik 66"/>
          <p:cNvPicPr>
            <a:picLocks noChangeAspect="1"/>
          </p:cNvPicPr>
          <p:nvPr/>
        </p:nvPicPr>
        <p:blipFill rotWithShape="1">
          <a:blip r:embed="rId2" cstate="print">
            <a:extLst>
              <a:ext uri="{28A0092B-C50C-407E-A947-70E740481C1C}">
                <a14:useLocalDpi xmlns:a14="http://schemas.microsoft.com/office/drawing/2010/main" val="0"/>
              </a:ext>
            </a:extLst>
          </a:blip>
          <a:srcRect l="12667" t="1864" r="47596"/>
          <a:stretch/>
        </p:blipFill>
        <p:spPr>
          <a:xfrm>
            <a:off x="638726" y="1700808"/>
            <a:ext cx="332874" cy="4352271"/>
          </a:xfrm>
          <a:prstGeom prst="rect">
            <a:avLst/>
          </a:prstGeom>
        </p:spPr>
      </p:pic>
      <p:sp>
        <p:nvSpPr>
          <p:cNvPr id="82" name="Text Box 68"/>
          <p:cNvSpPr txBox="1">
            <a:spLocks noChangeArrowheads="1"/>
          </p:cNvSpPr>
          <p:nvPr/>
        </p:nvSpPr>
        <p:spPr bwMode="auto">
          <a:xfrm>
            <a:off x="4194826" y="2708920"/>
            <a:ext cx="97200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1200"/>
              </a:spcBef>
            </a:pPr>
            <a:r>
              <a:rPr lang="fr-CH" altLang="de-DE" sz="1600" b="0" dirty="0" smtClean="0"/>
              <a:t>Poules</a:t>
            </a:r>
            <a:r>
              <a:rPr lang="fr-CH" altLang="de-DE" sz="1200" b="0" dirty="0" smtClean="0"/>
              <a:t/>
            </a:r>
            <a:br>
              <a:rPr lang="fr-CH" altLang="de-DE" sz="1200" b="0" dirty="0" smtClean="0"/>
            </a:br>
            <a:endParaRPr lang="fr-CH" altLang="de-DE" sz="1200" b="0" dirty="0"/>
          </a:p>
        </p:txBody>
      </p:sp>
      <p:sp>
        <p:nvSpPr>
          <p:cNvPr id="58" name="Text Box 68"/>
          <p:cNvSpPr txBox="1">
            <a:spLocks noChangeArrowheads="1"/>
          </p:cNvSpPr>
          <p:nvPr/>
        </p:nvSpPr>
        <p:spPr bwMode="auto">
          <a:xfrm>
            <a:off x="3077840" y="2207063"/>
            <a:ext cx="10800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0"/>
              </a:spcBef>
            </a:pPr>
            <a:r>
              <a:rPr lang="fr-CH" altLang="de-DE" sz="1600" b="0" dirty="0" smtClean="0"/>
              <a:t>Porcelets</a:t>
            </a:r>
            <a:endParaRPr lang="fr-CH" altLang="de-DE" sz="1600" b="0" dirty="0"/>
          </a:p>
        </p:txBody>
      </p:sp>
      <p:sp>
        <p:nvSpPr>
          <p:cNvPr id="33" name="Text Box 68"/>
          <p:cNvSpPr txBox="1">
            <a:spLocks noChangeArrowheads="1"/>
          </p:cNvSpPr>
          <p:nvPr/>
        </p:nvSpPr>
        <p:spPr bwMode="auto">
          <a:xfrm>
            <a:off x="6348785" y="2499590"/>
            <a:ext cx="10800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0"/>
              </a:spcBef>
            </a:pPr>
            <a:r>
              <a:rPr lang="fr-CH" altLang="de-DE" sz="1600" b="0" dirty="0" smtClean="0"/>
              <a:t>Agneaux</a:t>
            </a:r>
            <a:endParaRPr lang="fr-CH" altLang="de-DE" b="0" dirty="0"/>
          </a:p>
        </p:txBody>
      </p:sp>
      <p:sp>
        <p:nvSpPr>
          <p:cNvPr id="34" name="Text Box 68"/>
          <p:cNvSpPr txBox="1">
            <a:spLocks noChangeArrowheads="1"/>
          </p:cNvSpPr>
          <p:nvPr/>
        </p:nvSpPr>
        <p:spPr bwMode="auto">
          <a:xfrm>
            <a:off x="4149436" y="2204864"/>
            <a:ext cx="1080000" cy="24622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C28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ctr" eaLnBrk="1" hangingPunct="1">
              <a:spcBef>
                <a:spcPts val="0"/>
              </a:spcBef>
            </a:pPr>
            <a:r>
              <a:rPr lang="fr-CH" altLang="de-DE" sz="1600" b="0" dirty="0" smtClean="0"/>
              <a:t>Poussins</a:t>
            </a:r>
            <a:endParaRPr lang="fr-CH" altLang="de-DE" sz="1600" b="0" dirty="0"/>
          </a:p>
        </p:txBody>
      </p:sp>
    </p:spTree>
    <p:extLst>
      <p:ext uri="{BB962C8B-B14F-4D97-AF65-F5344CB8AC3E}">
        <p14:creationId xmlns:p14="http://schemas.microsoft.com/office/powerpoint/2010/main" val="13522470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dirty="0"/>
              <a:t>Bovins – Santé</a:t>
            </a:r>
            <a:endParaRPr lang="de-CH" dirty="0"/>
          </a:p>
        </p:txBody>
      </p:sp>
      <p:sp>
        <p:nvSpPr>
          <p:cNvPr id="10" name="Inhaltsplatzhalter 9"/>
          <p:cNvSpPr>
            <a:spLocks noGrp="1"/>
          </p:cNvSpPr>
          <p:nvPr>
            <p:ph idx="14"/>
          </p:nvPr>
        </p:nvSpPr>
        <p:spPr/>
        <p:txBody>
          <a:bodyPr/>
          <a:lstStyle/>
          <a:p>
            <a:r>
              <a:rPr lang="fr-CH" altLang="fr-FR" dirty="0" smtClean="0"/>
              <a:t>Source : FiBL, données tirées de la base de données de pro-Q (env. 300 fermes; 380’417 fiches de contrôle laitier) </a:t>
            </a:r>
            <a:endParaRPr lang="fr-CH" altLang="fr-FR" dirty="0"/>
          </a:p>
        </p:txBody>
      </p:sp>
      <p:sp>
        <p:nvSpPr>
          <p:cNvPr id="12" name="Inhaltsplatzhalter 11"/>
          <p:cNvSpPr>
            <a:spLocks noGrp="1"/>
          </p:cNvSpPr>
          <p:nvPr>
            <p:ph sz="quarter" idx="60"/>
          </p:nvPr>
        </p:nvSpPr>
        <p:spPr/>
        <p:txBody>
          <a:bodyPr/>
          <a:lstStyle/>
          <a:p>
            <a:r>
              <a:rPr lang="fr-CH" dirty="0" smtClean="0"/>
              <a:t>La plupart des vaches suisses ne vivent pas leur optimum de production. Pourquoi est-ce comme ça ?</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69</a:t>
            </a:fld>
            <a:endParaRPr lang="fr-CH" altLang="de-DE" dirty="0"/>
          </a:p>
        </p:txBody>
      </p:sp>
      <p:sp>
        <p:nvSpPr>
          <p:cNvPr id="14" name="Inhaltsplatzhalter 13"/>
          <p:cNvSpPr>
            <a:spLocks noGrp="1"/>
          </p:cNvSpPr>
          <p:nvPr>
            <p:ph idx="12"/>
          </p:nvPr>
        </p:nvSpPr>
        <p:spPr/>
        <p:txBody>
          <a:bodyPr>
            <a:normAutofit/>
          </a:bodyPr>
          <a:lstStyle/>
          <a:p>
            <a:r>
              <a:rPr lang="fr-CH" spc="-30" dirty="0" smtClean="0"/>
              <a:t>Vaches réformées avant l’optimum de la production laitière</a:t>
            </a:r>
            <a:endParaRPr lang="fr-CH" spc="-30" dirty="0"/>
          </a:p>
        </p:txBody>
      </p:sp>
      <p:graphicFrame>
        <p:nvGraphicFramePr>
          <p:cNvPr id="15" name="Inhaltsplatzhalter 4"/>
          <p:cNvGraphicFramePr>
            <a:graphicFrameLocks noGrp="1"/>
          </p:cNvGraphicFramePr>
          <p:nvPr>
            <p:ph sz="quarter" idx="61"/>
            <p:extLst>
              <p:ext uri="{D42A27DB-BD31-4B8C-83A1-F6EECF244321}">
                <p14:modId xmlns:p14="http://schemas.microsoft.com/office/powerpoint/2010/main" val="180435148"/>
              </p:ext>
            </p:extLst>
          </p:nvPr>
        </p:nvGraphicFramePr>
        <p:xfrm>
          <a:off x="614363" y="2708275"/>
          <a:ext cx="7910512" cy="3097213"/>
        </p:xfrm>
        <a:graphic>
          <a:graphicData uri="http://schemas.openxmlformats.org/drawingml/2006/chart">
            <c:chart xmlns:c="http://schemas.openxmlformats.org/drawingml/2006/chart" xmlns:r="http://schemas.openxmlformats.org/officeDocument/2006/relationships" r:id="rId2"/>
          </a:graphicData>
        </a:graphic>
      </p:graphicFrame>
      <p:pic>
        <p:nvPicPr>
          <p:cNvPr id="17" name="Grafik 16"/>
          <p:cNvPicPr>
            <a:picLocks noChangeAspect="1"/>
          </p:cNvPicPr>
          <p:nvPr/>
        </p:nvPicPr>
        <p:blipFill>
          <a:blip r:embed="rId3"/>
          <a:stretch>
            <a:fillRect/>
          </a:stretch>
        </p:blipFill>
        <p:spPr>
          <a:xfrm>
            <a:off x="1187624" y="2613082"/>
            <a:ext cx="1368152" cy="3075264"/>
          </a:xfrm>
          <a:prstGeom prst="rect">
            <a:avLst/>
          </a:prstGeom>
        </p:spPr>
      </p:pic>
      <p:pic>
        <p:nvPicPr>
          <p:cNvPr id="18" name="Grafik 17"/>
          <p:cNvPicPr>
            <a:picLocks noChangeAspect="1"/>
          </p:cNvPicPr>
          <p:nvPr/>
        </p:nvPicPr>
        <p:blipFill>
          <a:blip r:embed="rId4"/>
          <a:stretch>
            <a:fillRect/>
          </a:stretch>
        </p:blipFill>
        <p:spPr>
          <a:xfrm>
            <a:off x="2123728" y="2690300"/>
            <a:ext cx="304826" cy="298730"/>
          </a:xfrm>
          <a:prstGeom prst="rect">
            <a:avLst/>
          </a:prstGeom>
        </p:spPr>
      </p:pic>
      <p:pic>
        <p:nvPicPr>
          <p:cNvPr id="3" name="Inhaltsplatzhalter 2"/>
          <p:cNvPicPr>
            <a:picLocks noGrp="1" noChangeAspect="1"/>
          </p:cNvPicPr>
          <p:nvPr>
            <p:ph sz="quarter" idx="17"/>
          </p:nvPr>
        </p:nvPicPr>
        <p:blipFill>
          <a:blip r:embed="rId5">
            <a:extLst>
              <a:ext uri="{28A0092B-C50C-407E-A947-70E740481C1C}">
                <a14:useLocalDpi xmlns:a14="http://schemas.microsoft.com/office/drawing/2010/main" val="0"/>
              </a:ext>
            </a:extLst>
          </a:blip>
          <a:stretch>
            <a:fillRect/>
          </a:stretch>
        </p:blipFill>
        <p:spPr>
          <a:xfrm>
            <a:off x="6948264" y="1545682"/>
            <a:ext cx="1424038" cy="1452519"/>
          </a:xfrm>
        </p:spPr>
      </p:pic>
    </p:spTree>
    <p:extLst>
      <p:ext uri="{BB962C8B-B14F-4D97-AF65-F5344CB8AC3E}">
        <p14:creationId xmlns:p14="http://schemas.microsoft.com/office/powerpoint/2010/main" val="3308066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5998" y="2206604"/>
            <a:ext cx="3992888" cy="3413767"/>
          </a:xfrm>
          <a:prstGeom prst="rect">
            <a:avLst/>
          </a:prstGeom>
        </p:spPr>
      </p:pic>
      <p:sp>
        <p:nvSpPr>
          <p:cNvPr id="24" name="Titel 23"/>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Causes de la réforme des vaches laitières</a:t>
            </a:r>
            <a:endParaRPr lang="fr-CH" dirty="0"/>
          </a:p>
        </p:txBody>
      </p:sp>
      <p:sp>
        <p:nvSpPr>
          <p:cNvPr id="25" name="Inhaltsplatzhalter 24"/>
          <p:cNvSpPr>
            <a:spLocks noGrp="1"/>
          </p:cNvSpPr>
          <p:nvPr>
            <p:ph idx="14"/>
          </p:nvPr>
        </p:nvSpPr>
        <p:spPr>
          <a:xfrm>
            <a:off x="4645998" y="6124428"/>
            <a:ext cx="3869352" cy="256900"/>
          </a:xfrm>
        </p:spPr>
        <p:txBody>
          <a:bodyPr/>
          <a:lstStyle/>
          <a:p>
            <a:r>
              <a:rPr lang="fr-CH" altLang="fr-FR" dirty="0" smtClean="0"/>
              <a:t>Source: </a:t>
            </a:r>
            <a:r>
              <a:rPr lang="fr-CH" altLang="fr-FR" dirty="0" err="1" smtClean="0"/>
              <a:t>Burren</a:t>
            </a:r>
            <a:r>
              <a:rPr lang="fr-CH" altLang="fr-FR" dirty="0" smtClean="0"/>
              <a:t>, 2011 </a:t>
            </a:r>
            <a:endParaRPr lang="fr-CH" altLang="fr-FR" dirty="0"/>
          </a:p>
        </p:txBody>
      </p:sp>
      <p:sp>
        <p:nvSpPr>
          <p:cNvPr id="8" name="Fußzeilenplatzhalter 7"/>
          <p:cNvSpPr>
            <a:spLocks noGrp="1"/>
          </p:cNvSpPr>
          <p:nvPr>
            <p:ph type="ftr" sz="quarter" idx="4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70</a:t>
            </a:fld>
            <a:endParaRPr lang="fr-CH" altLang="de-DE" dirty="0"/>
          </a:p>
        </p:txBody>
      </p:sp>
      <p:sp>
        <p:nvSpPr>
          <p:cNvPr id="28" name="Inhaltsplatzhalter 27"/>
          <p:cNvSpPr>
            <a:spLocks noGrp="1"/>
          </p:cNvSpPr>
          <p:nvPr>
            <p:ph sz="quarter" idx="47"/>
          </p:nvPr>
        </p:nvSpPr>
        <p:spPr/>
        <p:txBody>
          <a:bodyPr/>
          <a:lstStyle/>
          <a:p>
            <a:r>
              <a:rPr lang="fr-CH" spc="0" dirty="0" smtClean="0"/>
              <a:t>Env. 70 % sont des cas de réformes involontaires causées par des maladies</a:t>
            </a:r>
          </a:p>
          <a:p>
            <a:pPr lvl="1"/>
            <a:r>
              <a:rPr lang="fr-CH" dirty="0" smtClean="0"/>
              <a:t>Surtout à cause de problèmes de fécondité et de mamelles</a:t>
            </a:r>
            <a:endParaRPr lang="fr-CH" dirty="0"/>
          </a:p>
        </p:txBody>
      </p:sp>
      <p:sp>
        <p:nvSpPr>
          <p:cNvPr id="11" name="Textfeld 10"/>
          <p:cNvSpPr txBox="1">
            <a:spLocks noChangeArrowheads="1"/>
          </p:cNvSpPr>
          <p:nvPr/>
        </p:nvSpPr>
        <p:spPr bwMode="auto">
          <a:xfrm>
            <a:off x="4714875" y="5620371"/>
            <a:ext cx="40623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fr-CH" altLang="fr-FR" sz="1000" b="0" dirty="0" smtClean="0"/>
              <a:t>* = Digestion, métabolisme, système circulatoire, âge, autres raisons</a:t>
            </a:r>
            <a:endParaRPr lang="de-CH" altLang="fr-FR" sz="1000" b="0" dirty="0"/>
          </a:p>
        </p:txBody>
      </p:sp>
      <p:sp>
        <p:nvSpPr>
          <p:cNvPr id="31" name="Rechteck 30"/>
          <p:cNvSpPr>
            <a:spLocks noChangeArrowheads="1"/>
          </p:cNvSpPr>
          <p:nvPr/>
        </p:nvSpPr>
        <p:spPr bwMode="auto">
          <a:xfrm>
            <a:off x="6153764" y="2708920"/>
            <a:ext cx="1142168" cy="2528960"/>
          </a:xfrm>
          <a:prstGeom prst="rect">
            <a:avLst/>
          </a:prstGeom>
          <a:noFill/>
          <a:ln w="254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de-CH" altLang="fr-FR" sz="2400" dirty="0"/>
          </a:p>
        </p:txBody>
      </p:sp>
      <p:sp>
        <p:nvSpPr>
          <p:cNvPr id="34" name="Rechteck 33"/>
          <p:cNvSpPr>
            <a:spLocks noChangeArrowheads="1"/>
          </p:cNvSpPr>
          <p:nvPr/>
        </p:nvSpPr>
        <p:spPr bwMode="auto">
          <a:xfrm>
            <a:off x="1259632" y="2636912"/>
            <a:ext cx="576064" cy="2088232"/>
          </a:xfrm>
          <a:prstGeom prst="rect">
            <a:avLst/>
          </a:prstGeom>
          <a:noFill/>
          <a:ln w="25400" algn="ctr">
            <a:solidFill>
              <a:srgbClr val="C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de-CH" altLang="fr-FR" sz="2400" dirty="0"/>
          </a:p>
        </p:txBody>
      </p:sp>
      <p:sp>
        <p:nvSpPr>
          <p:cNvPr id="15" name="Inhaltsplatzhalter 24"/>
          <p:cNvSpPr txBox="1">
            <a:spLocks/>
          </p:cNvSpPr>
          <p:nvPr/>
        </p:nvSpPr>
        <p:spPr bwMode="auto">
          <a:xfrm>
            <a:off x="645076" y="6087409"/>
            <a:ext cx="3895726" cy="25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defTabSz="685800" rtl="0" eaLnBrk="1" fontAlgn="base" hangingPunct="1">
              <a:lnSpc>
                <a:spcPct val="100000"/>
              </a:lnSpc>
              <a:spcBef>
                <a:spcPts val="750"/>
              </a:spcBef>
              <a:spcAft>
                <a:spcPct val="0"/>
              </a:spcAft>
              <a:buFont typeface="Arial" panose="020B0604020202020204" pitchFamily="34" charset="0"/>
              <a:buNone/>
              <a:defRPr sz="900" kern="1200" spc="40" baseline="0">
                <a:solidFill>
                  <a:schemeClr val="tx1"/>
                </a:solidFill>
                <a:latin typeface="+mn-lt"/>
                <a:ea typeface="+mn-ea"/>
                <a:cs typeface="+mn-cs"/>
              </a:defRPr>
            </a:lvl1pPr>
            <a:lvl2pPr marL="514350" indent="-171450" algn="l" defTabSz="685800" rtl="0" eaLnBrk="1" fontAlgn="base" hangingPunct="1">
              <a:lnSpc>
                <a:spcPct val="100000"/>
              </a:lnSpc>
              <a:spcBef>
                <a:spcPts val="375"/>
              </a:spcBef>
              <a:spcAft>
                <a:spcPct val="0"/>
              </a:spcAft>
              <a:buClr>
                <a:srgbClr val="009973"/>
              </a:buClr>
              <a:buFont typeface="Arial" panose="020B0604020202020204" pitchFamily="34" charset="0"/>
              <a:buChar char="›"/>
              <a:defRPr sz="1600" kern="1200" spc="30" baseline="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fr-CH" altLang="fr-FR" dirty="0"/>
              <a:t>Source : FiBL, données tirées de la base de données </a:t>
            </a:r>
            <a:r>
              <a:rPr lang="fr-CH" altLang="fr-FR" dirty="0" smtClean="0"/>
              <a:t>de pro-Q (n=1771 vaches bio)</a:t>
            </a:r>
            <a:endParaRPr lang="fr-CH" altLang="fr-FR" dirty="0"/>
          </a:p>
        </p:txBody>
      </p:sp>
      <p:pic>
        <p:nvPicPr>
          <p:cNvPr id="14" name="Grafik 1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0591" y="2296486"/>
            <a:ext cx="4279401" cy="3706376"/>
          </a:xfrm>
          <a:prstGeom prst="rect">
            <a:avLst/>
          </a:prstGeom>
        </p:spPr>
      </p:pic>
    </p:spTree>
    <p:extLst>
      <p:ext uri="{BB962C8B-B14F-4D97-AF65-F5344CB8AC3E}">
        <p14:creationId xmlns:p14="http://schemas.microsoft.com/office/powerpoint/2010/main" val="840131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spc="0" dirty="0" smtClean="0"/>
              <a:t>Facteurs de risques / mesures pour la durée d’utilisation</a:t>
            </a:r>
            <a:endParaRPr lang="fr-CH" spc="0" dirty="0"/>
          </a:p>
        </p:txBody>
      </p:sp>
      <p:sp>
        <p:nvSpPr>
          <p:cNvPr id="7" name="Inhaltsplatzhalter 6"/>
          <p:cNvSpPr>
            <a:spLocks noGrp="1"/>
          </p:cNvSpPr>
          <p:nvPr>
            <p:ph idx="14"/>
          </p:nvPr>
        </p:nvSpPr>
        <p:spPr/>
        <p:txBody>
          <a:bodyPr/>
          <a:lstStyle/>
          <a:p>
            <a:r>
              <a:rPr lang="de-CH" dirty="0" smtClean="0"/>
              <a:t>Sources : </a:t>
            </a:r>
            <a:r>
              <a:rPr lang="de-CH" altLang="fr-FR" dirty="0"/>
              <a:t>Sambraus &amp; Osterkorn, 1974; Schneider, </a:t>
            </a:r>
            <a:r>
              <a:rPr lang="de-CH" altLang="fr-FR" dirty="0" smtClean="0"/>
              <a:t>2010 </a:t>
            </a:r>
            <a:endParaRPr lang="de-CH" dirty="0"/>
          </a:p>
        </p:txBody>
      </p:sp>
      <p:sp>
        <p:nvSpPr>
          <p:cNvPr id="8" name="Inhaltsplatzhalter 7"/>
          <p:cNvSpPr>
            <a:spLocks noGrp="1"/>
          </p:cNvSpPr>
          <p:nvPr>
            <p:ph sz="quarter" idx="17"/>
          </p:nvPr>
        </p:nvSpPr>
        <p:spPr/>
        <p:txBody>
          <a:bodyPr/>
          <a:lstStyle/>
          <a:p>
            <a:r>
              <a:rPr lang="fr-CH" dirty="0" smtClean="0"/>
              <a:t>La durée d’utilisation est essentiellement limitée par des cas de vaches réformées involontairement à cause de maladies</a:t>
            </a:r>
          </a:p>
          <a:p>
            <a:r>
              <a:rPr lang="fr-CH" dirty="0" smtClean="0"/>
              <a:t>Il y a des facteurs de risques dans le domaine de la gestion de la ferme et du troupeau, mais il y a aussi des facteurs génétiques</a:t>
            </a:r>
          </a:p>
        </p:txBody>
      </p:sp>
      <p:graphicFrame>
        <p:nvGraphicFramePr>
          <p:cNvPr id="10" name="Inhaltsplatzhalter 9"/>
          <p:cNvGraphicFramePr>
            <a:graphicFrameLocks noGrp="1"/>
          </p:cNvGraphicFramePr>
          <p:nvPr>
            <p:ph sz="quarter" idx="23"/>
            <p:extLst>
              <p:ext uri="{D42A27DB-BD31-4B8C-83A1-F6EECF244321}">
                <p14:modId xmlns:p14="http://schemas.microsoft.com/office/powerpoint/2010/main" val="1813498542"/>
              </p:ext>
            </p:extLst>
          </p:nvPr>
        </p:nvGraphicFramePr>
        <p:xfrm>
          <a:off x="628650" y="2936875"/>
          <a:ext cx="7904164" cy="1935480"/>
        </p:xfrm>
        <a:graphic>
          <a:graphicData uri="http://schemas.openxmlformats.org/drawingml/2006/table">
            <a:tbl>
              <a:tblPr firstRow="1" bandRow="1">
                <a:tableStyleId>{5940675A-B579-460E-94D1-54222C63F5DA}</a:tableStyleId>
              </a:tblPr>
              <a:tblGrid>
                <a:gridCol w="1927126"/>
                <a:gridCol w="5977038"/>
              </a:tblGrid>
              <a:tr h="370840">
                <a:tc>
                  <a:txBody>
                    <a:bodyPr/>
                    <a:lstStyle/>
                    <a:p>
                      <a:r>
                        <a:rPr lang="fr-CH" sz="1600" noProof="0" dirty="0" smtClean="0"/>
                        <a:t>Gestion</a:t>
                      </a:r>
                      <a:endParaRPr lang="fr-CH" sz="1600" noProof="0" dirty="0"/>
                    </a:p>
                  </a:txBody>
                  <a:tcP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spc="-10" noProof="0" dirty="0" smtClean="0"/>
                        <a:t>Nombreuses</a:t>
                      </a:r>
                      <a:r>
                        <a:rPr lang="fr-CH" sz="1600" spc="-10" baseline="0" noProof="0" dirty="0" smtClean="0"/>
                        <a:t> mesures différentes en fonction des cas individuels</a:t>
                      </a:r>
                      <a:endParaRPr lang="fr-CH" sz="1600" spc="-10" noProof="0" dirty="0" smtClean="0"/>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Alimentation</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Aspect central</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Génétique</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Le type de vache et le type de ferme doivent aller ensemble</a:t>
                      </a:r>
                      <a:endParaRPr lang="fr-CH" sz="1600" baseline="0" noProof="0" dirty="0" smtClean="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Sélection</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Caractéristiques fonctionnelles</a:t>
                      </a:r>
                    </a:p>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Bonne persistance</a:t>
                      </a:r>
                    </a:p>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Capacité d’adaptation aux changements d’alimentation (BCS)</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71</a:t>
            </a:fld>
            <a:endParaRPr lang="fr-CH" altLang="de-DE" dirty="0"/>
          </a:p>
        </p:txBody>
      </p:sp>
    </p:spTree>
    <p:extLst>
      <p:ext uri="{BB962C8B-B14F-4D97-AF65-F5344CB8AC3E}">
        <p14:creationId xmlns:p14="http://schemas.microsoft.com/office/powerpoint/2010/main" val="245132055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Santé</a:t>
            </a:r>
            <a:endParaRPr lang="de-CH" dirty="0"/>
          </a:p>
        </p:txBody>
      </p:sp>
      <p:sp>
        <p:nvSpPr>
          <p:cNvPr id="3" name="Inhaltsplatzhalter 2"/>
          <p:cNvSpPr>
            <a:spLocks noGrp="1"/>
          </p:cNvSpPr>
          <p:nvPr>
            <p:ph idx="12"/>
          </p:nvPr>
        </p:nvSpPr>
        <p:spPr/>
        <p:txBody>
          <a:bodyPr>
            <a:normAutofit/>
          </a:bodyPr>
          <a:lstStyle/>
          <a:p>
            <a:r>
              <a:rPr lang="fr-CH" dirty="0" smtClean="0"/>
              <a:t>Avantages d’une longue durée d’utilisation des vaches</a:t>
            </a:r>
          </a:p>
        </p:txBody>
      </p:sp>
      <p:sp>
        <p:nvSpPr>
          <p:cNvPr id="7" name="Inhaltsplatzhalter 6"/>
          <p:cNvSpPr>
            <a:spLocks noGrp="1"/>
          </p:cNvSpPr>
          <p:nvPr>
            <p:ph idx="14"/>
          </p:nvPr>
        </p:nvSpPr>
        <p:spPr/>
        <p:txBody>
          <a:bodyPr/>
          <a:lstStyle/>
          <a:p>
            <a:r>
              <a:rPr lang="de-CH" dirty="0" smtClean="0"/>
              <a:t>Sources : </a:t>
            </a:r>
            <a:r>
              <a:rPr lang="de-CH" altLang="fr-FR" dirty="0"/>
              <a:t>Sambraus &amp; Osterkorn, 1974; Schneider, </a:t>
            </a:r>
            <a:r>
              <a:rPr lang="de-CH" altLang="fr-FR" dirty="0" smtClean="0"/>
              <a:t>2010 </a:t>
            </a:r>
            <a:endParaRPr lang="de-CH" dirty="0"/>
          </a:p>
        </p:txBody>
      </p:sp>
      <p:sp>
        <p:nvSpPr>
          <p:cNvPr id="8" name="Inhaltsplatzhalter 7"/>
          <p:cNvSpPr>
            <a:spLocks noGrp="1"/>
          </p:cNvSpPr>
          <p:nvPr>
            <p:ph sz="quarter" idx="17"/>
          </p:nvPr>
        </p:nvSpPr>
        <p:spPr/>
        <p:txBody>
          <a:bodyPr/>
          <a:lstStyle/>
          <a:p>
            <a:r>
              <a:rPr lang="fr-CH" dirty="0" smtClean="0"/>
              <a:t>Effets positifs d’une longue durée </a:t>
            </a:r>
            <a:r>
              <a:rPr lang="fr-CH" dirty="0"/>
              <a:t>d’utilisation </a:t>
            </a:r>
            <a:r>
              <a:rPr lang="fr-CH" dirty="0" smtClean="0"/>
              <a:t>des vaches laitières grâce à des bêtes en bonne santé</a:t>
            </a:r>
          </a:p>
          <a:p>
            <a:pPr lvl="1"/>
            <a:r>
              <a:rPr lang="fr-CH" dirty="0" smtClean="0"/>
              <a:t>Rentabilité et efficience de la production laitière</a:t>
            </a:r>
          </a:p>
          <a:p>
            <a:pPr lvl="1"/>
            <a:r>
              <a:rPr lang="fr-CH" dirty="0" smtClean="0"/>
              <a:t>Bien-être des vaches</a:t>
            </a:r>
          </a:p>
          <a:p>
            <a:pPr lvl="1"/>
            <a:r>
              <a:rPr lang="fr-CH" dirty="0" smtClean="0"/>
              <a:t>Émissions de gaz à effet de serre</a:t>
            </a:r>
            <a:endParaRPr lang="fr-CH" dirty="0"/>
          </a:p>
        </p:txBody>
      </p:sp>
      <p:graphicFrame>
        <p:nvGraphicFramePr>
          <p:cNvPr id="10" name="Inhaltsplatzhalter 9"/>
          <p:cNvGraphicFramePr>
            <a:graphicFrameLocks noGrp="1"/>
          </p:cNvGraphicFramePr>
          <p:nvPr>
            <p:ph sz="quarter" idx="23"/>
            <p:extLst>
              <p:ext uri="{D42A27DB-BD31-4B8C-83A1-F6EECF244321}">
                <p14:modId xmlns:p14="http://schemas.microsoft.com/office/powerpoint/2010/main" val="2300537265"/>
              </p:ext>
            </p:extLst>
          </p:nvPr>
        </p:nvGraphicFramePr>
        <p:xfrm>
          <a:off x="628650" y="3239315"/>
          <a:ext cx="7904164" cy="2479040"/>
        </p:xfrm>
        <a:graphic>
          <a:graphicData uri="http://schemas.openxmlformats.org/drawingml/2006/table">
            <a:tbl>
              <a:tblPr firstRow="1" bandRow="1">
                <a:tableStyleId>{5940675A-B579-460E-94D1-54222C63F5DA}</a:tableStyleId>
              </a:tblPr>
              <a:tblGrid>
                <a:gridCol w="1927126"/>
                <a:gridCol w="5977038"/>
              </a:tblGrid>
              <a:tr h="370840">
                <a:tc>
                  <a:txBody>
                    <a:bodyPr/>
                    <a:lstStyle/>
                    <a:p>
                      <a:r>
                        <a:rPr lang="fr-CH" sz="1600" noProof="0" dirty="0" smtClean="0"/>
                        <a:t>Rentabilité</a:t>
                      </a:r>
                      <a:endParaRPr lang="fr-CH" sz="1600" noProof="0" dirty="0"/>
                    </a:p>
                  </a:txBody>
                  <a:tcPr>
                    <a:lnL w="12700" cmpd="sng">
                      <a:noFill/>
                    </a:lnL>
                    <a:lnR w="6350" cap="flat" cmpd="sng" algn="ctr">
                      <a:solidFill>
                        <a:schemeClr val="tx1"/>
                      </a:solidFill>
                      <a:prstDash val="solid"/>
                      <a:round/>
                      <a:headEnd type="none" w="med" len="med"/>
                      <a:tailEnd type="none" w="med" len="med"/>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Diminution des coûts d’élevage et de remonte</a:t>
                      </a:r>
                    </a:p>
                  </a:txBody>
                  <a:tcPr>
                    <a:lnL w="6350" cap="flat" cmpd="sng" algn="ctr">
                      <a:solidFill>
                        <a:schemeClr val="tx1"/>
                      </a:solidFill>
                      <a:prstDash val="solid"/>
                      <a:round/>
                      <a:headEnd type="none" w="med" len="med"/>
                      <a:tailEnd type="none" w="med" len="med"/>
                    </a:lnL>
                    <a:lnR w="12700" cmpd="sng">
                      <a:noFill/>
                    </a:lnR>
                    <a:lnT w="12700" cmpd="sng">
                      <a:noFill/>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Écologie</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Diminution des émissions de gaz à effet de serre </a:t>
                      </a:r>
                      <a:br>
                        <a:rPr lang="fr-CH" sz="1600" noProof="0" dirty="0" smtClean="0"/>
                      </a:br>
                      <a:r>
                        <a:rPr lang="fr-CH" sz="1600" spc="-10" baseline="0" noProof="0" dirty="0" smtClean="0"/>
                        <a:t>(à cause de la diminution de la période d’élevage non productive)</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Sélection</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Amélioration des possibilités de sélection dans la ferme </a:t>
                      </a:r>
                      <a:br>
                        <a:rPr lang="fr-CH" sz="1600" noProof="0" dirty="0" smtClean="0"/>
                      </a:br>
                      <a:r>
                        <a:rPr lang="fr-CH" sz="1600" noProof="0" dirty="0" smtClean="0"/>
                        <a:t>(à cause des taux de remonte plus bas)</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Comportements sociaux</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Hiérarchie plus stable (parce que les vaches sont plus âgées),</a:t>
                      </a:r>
                      <a:r>
                        <a:rPr lang="fr-CH" sz="1600" baseline="0" noProof="0" dirty="0" smtClean="0"/>
                        <a:t> moins de blessures</a:t>
                      </a:r>
                      <a:endParaRPr lang="fr-CH" sz="1600" noProof="0" dirty="0" smtClean="0"/>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fr-CH" sz="1600" noProof="0" dirty="0" smtClean="0"/>
                        <a:t>Rendement laitier</a:t>
                      </a:r>
                      <a:endParaRPr lang="fr-CH" sz="1600" noProof="0" dirty="0"/>
                    </a:p>
                  </a:txBody>
                  <a:tcPr>
                    <a:lnL w="12700" cmpd="sng">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1"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Exploitation de l’optimum physiologique (4</a:t>
                      </a:r>
                      <a:r>
                        <a:rPr lang="fr-CH" sz="1600" baseline="30000" noProof="0" dirty="0" smtClean="0"/>
                        <a:t>ème</a:t>
                      </a:r>
                      <a:r>
                        <a:rPr lang="fr-CH" sz="1600" noProof="0" dirty="0" smtClean="0"/>
                        <a:t> – 7</a:t>
                      </a:r>
                      <a:r>
                        <a:rPr lang="fr-CH" sz="1600" baseline="30000" noProof="0" dirty="0" smtClean="0"/>
                        <a:t>ème</a:t>
                      </a:r>
                      <a:r>
                        <a:rPr lang="fr-CH" sz="1600" noProof="0" dirty="0" smtClean="0"/>
                        <a:t> lactation)</a:t>
                      </a:r>
                    </a:p>
                  </a:txBody>
                  <a:tcPr>
                    <a:lnL w="6350" cap="flat" cmpd="sng" algn="ctr">
                      <a:solidFill>
                        <a:schemeClr val="tx1"/>
                      </a:solidFill>
                      <a:prstDash val="solid"/>
                      <a:round/>
                      <a:headEnd type="none" w="med" len="med"/>
                      <a:tailEnd type="none" w="med" len="med"/>
                    </a:lnL>
                    <a:lnR w="12700" cmpd="sng">
                      <a:noFill/>
                    </a:lnR>
                    <a:lnT w="63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6" name="Fußzeilenplatzhalter 5"/>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72</a:t>
            </a:fld>
            <a:endParaRPr lang="fr-CH" altLang="de-DE" dirty="0"/>
          </a:p>
        </p:txBody>
      </p:sp>
    </p:spTree>
    <p:extLst>
      <p:ext uri="{BB962C8B-B14F-4D97-AF65-F5344CB8AC3E}">
        <p14:creationId xmlns:p14="http://schemas.microsoft.com/office/powerpoint/2010/main" val="12759598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Élevage et sélection</a:t>
            </a:r>
            <a:endParaRPr lang="fr-CH" dirty="0"/>
          </a:p>
        </p:txBody>
      </p:sp>
      <p:sp>
        <p:nvSpPr>
          <p:cNvPr id="3" name="Inhaltsplatzhalter 2"/>
          <p:cNvSpPr>
            <a:spLocks noGrp="1"/>
          </p:cNvSpPr>
          <p:nvPr>
            <p:ph idx="12"/>
          </p:nvPr>
        </p:nvSpPr>
        <p:spPr/>
        <p:txBody>
          <a:bodyPr>
            <a:normAutofit/>
          </a:bodyPr>
          <a:lstStyle/>
          <a:p>
            <a:r>
              <a:rPr lang="fr-CH" dirty="0" smtClean="0"/>
              <a:t>Élevage bovin bio – Qu’est-ce que ça signifie ?</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24"/>
          </p:nvPr>
        </p:nvSpPr>
        <p:spPr/>
        <p:txBody>
          <a:bodyPr/>
          <a:lstStyle/>
          <a:p>
            <a:r>
              <a:rPr lang="fr-CH" dirty="0" smtClean="0"/>
              <a:t>En agriculture biologique, les conditions locales ne peuvent pas être </a:t>
            </a:r>
            <a:r>
              <a:rPr lang="fr-CH" dirty="0"/>
              <a:t>facilement compensées </a:t>
            </a:r>
            <a:r>
              <a:rPr lang="fr-CH" dirty="0" smtClean="0"/>
              <a:t>par des intrants (p. ex. achats de fourrages, grandes quantités de concentrés, grandes quantités de médicaments)</a:t>
            </a:r>
          </a:p>
          <a:p>
            <a:endParaRPr lang="fr-CH" dirty="0" smtClean="0"/>
          </a:p>
          <a:p>
            <a:r>
              <a:rPr lang="fr-CH" dirty="0" smtClean="0"/>
              <a:t>Les conditions locales sont donc prépondérantes pour la sélection </a:t>
            </a:r>
            <a:br>
              <a:rPr lang="fr-CH" dirty="0" smtClean="0"/>
            </a:br>
            <a:r>
              <a:rPr lang="fr-CH" dirty="0" smtClean="0"/>
              <a:t>des vaches laitières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73</a:t>
            </a:fld>
            <a:endParaRPr lang="fr-CH" altLang="de-DE" dirty="0"/>
          </a:p>
        </p:txBody>
      </p:sp>
      <p:sp>
        <p:nvSpPr>
          <p:cNvPr id="10" name="Inhaltsplatzhalter 9"/>
          <p:cNvSpPr>
            <a:spLocks noGrp="1"/>
          </p:cNvSpPr>
          <p:nvPr>
            <p:ph sz="quarter" idx="17"/>
          </p:nvPr>
        </p:nvSpPr>
        <p:spPr/>
        <p:txBody>
          <a:bodyPr/>
          <a:lstStyle/>
          <a:p>
            <a:r>
              <a:rPr lang="fr-CH" b="1" dirty="0" smtClean="0"/>
              <a:t>Conditions d’élevage et sélection conformes à l’espèce</a:t>
            </a:r>
          </a:p>
          <a:p>
            <a:r>
              <a:rPr lang="fr-CH" b="1" dirty="0"/>
              <a:t>Conditions d’élevage et sélection </a:t>
            </a:r>
            <a:r>
              <a:rPr lang="fr-CH" b="1" dirty="0" smtClean="0"/>
              <a:t>conformes aux conditions locales</a:t>
            </a:r>
          </a:p>
          <a:p>
            <a:r>
              <a:rPr lang="fr-CH" b="1" dirty="0" smtClean="0"/>
              <a:t>Cycles des éléments nutritifs de la ferme les plus fermés possible</a:t>
            </a:r>
            <a:endParaRPr lang="fr-CH" dirty="0"/>
          </a:p>
        </p:txBody>
      </p:sp>
      <p:pic>
        <p:nvPicPr>
          <p:cNvPr id="7" name="Inhaltsplatzhalter 6"/>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257" y="3356992"/>
            <a:ext cx="2651760" cy="1834896"/>
          </a:xfrm>
        </p:spPr>
      </p:pic>
    </p:spTree>
    <p:extLst>
      <p:ext uri="{BB962C8B-B14F-4D97-AF65-F5344CB8AC3E}">
        <p14:creationId xmlns:p14="http://schemas.microsoft.com/office/powerpoint/2010/main" val="333124435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p:txBody>
          <a:bodyPr>
            <a:normAutofit/>
          </a:bodyPr>
          <a:lstStyle/>
          <a:p>
            <a:r>
              <a:rPr lang="fr-CH" dirty="0" smtClean="0"/>
              <a:t>Sélection animale bio : Suivre la logique des espèces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2775" y="1363065"/>
            <a:ext cx="7908925" cy="1492397"/>
          </a:xfrm>
        </p:spPr>
        <p:txBody>
          <a:bodyPr/>
          <a:lstStyle/>
          <a:p>
            <a:r>
              <a:rPr lang="fr-CH" dirty="0" smtClean="0"/>
              <a:t>Les fermes bio ont besoin de bovins adaptés à leur situation et à leur base fourragère. Leur alimentation typique est basée sur les fourrages grossiers.</a:t>
            </a:r>
          </a:p>
          <a:p>
            <a:r>
              <a:rPr lang="fr-CH" dirty="0" smtClean="0"/>
              <a:t>Les buts d’élevage généraux sont valables pour toutes les vaches laitières mais les buts individuels varient en fonction des conditions locales et des genres de domaines agricoles.</a:t>
            </a:r>
            <a:endParaRPr lang="fr-CH" dirty="0"/>
          </a:p>
        </p:txBody>
      </p:sp>
      <p:graphicFrame>
        <p:nvGraphicFramePr>
          <p:cNvPr id="8" name="Inhaltsplatzhalter 7"/>
          <p:cNvGraphicFramePr>
            <a:graphicFrameLocks noGrp="1"/>
          </p:cNvGraphicFramePr>
          <p:nvPr>
            <p:ph sz="quarter" idx="23"/>
            <p:extLst>
              <p:ext uri="{D42A27DB-BD31-4B8C-83A1-F6EECF244321}">
                <p14:modId xmlns:p14="http://schemas.microsoft.com/office/powerpoint/2010/main" val="1801855426"/>
              </p:ext>
            </p:extLst>
          </p:nvPr>
        </p:nvGraphicFramePr>
        <p:xfrm>
          <a:off x="632031" y="3210069"/>
          <a:ext cx="7904164" cy="2641600"/>
        </p:xfrm>
        <a:graphic>
          <a:graphicData uri="http://schemas.openxmlformats.org/drawingml/2006/table">
            <a:tbl>
              <a:tblPr firstRow="1" bandRow="1">
                <a:tableStyleId>{93296810-A885-4BE3-A3E7-6D5BEEA58F35}</a:tableStyleId>
              </a:tblPr>
              <a:tblGrid>
                <a:gridCol w="3799334"/>
                <a:gridCol w="4104830"/>
              </a:tblGrid>
              <a:tr h="370840">
                <a:tc>
                  <a:txBody>
                    <a:bodyPr/>
                    <a:lstStyle/>
                    <a:p>
                      <a:r>
                        <a:rPr lang="fr-CH" sz="1600" b="1" kern="1200" noProof="0" dirty="0" smtClean="0">
                          <a:solidFill>
                            <a:schemeClr val="tx1"/>
                          </a:solidFill>
                          <a:latin typeface="+mn-lt"/>
                          <a:ea typeface="+mn-ea"/>
                          <a:cs typeface="+mn-cs"/>
                        </a:rPr>
                        <a:t>Buts d’élevage généraux </a:t>
                      </a:r>
                      <a:br>
                        <a:rPr lang="fr-CH" sz="1600" b="1" kern="1200" noProof="0" dirty="0" smtClean="0">
                          <a:solidFill>
                            <a:schemeClr val="tx1"/>
                          </a:solidFill>
                          <a:latin typeface="+mn-lt"/>
                          <a:ea typeface="+mn-ea"/>
                          <a:cs typeface="+mn-cs"/>
                        </a:rPr>
                      </a:br>
                      <a:r>
                        <a:rPr lang="fr-CH" sz="1600" b="1" kern="1200" noProof="0" dirty="0" smtClean="0">
                          <a:solidFill>
                            <a:schemeClr val="tx1"/>
                          </a:solidFill>
                          <a:latin typeface="+mn-lt"/>
                          <a:ea typeface="+mn-ea"/>
                          <a:cs typeface="+mn-cs"/>
                        </a:rPr>
                        <a:t>pour les vaches laitières bio</a:t>
                      </a:r>
                      <a:endParaRPr lang="fr-CH" sz="1600" b="1" kern="1200" noProof="0" dirty="0">
                        <a:solidFill>
                          <a:schemeClr val="tx1"/>
                        </a:solidFill>
                        <a:latin typeface="+mn-lt"/>
                        <a:ea typeface="+mn-ea"/>
                        <a:cs typeface="+mn-cs"/>
                      </a:endParaRPr>
                    </a:p>
                  </a:txBody>
                  <a:tcPr/>
                </a:tc>
                <a:tc>
                  <a:txBody>
                    <a:bodyPr/>
                    <a:lstStyle/>
                    <a:p>
                      <a:r>
                        <a:rPr lang="fr-CH" sz="1600" noProof="0" dirty="0" smtClean="0">
                          <a:solidFill>
                            <a:schemeClr val="tx1"/>
                          </a:solidFill>
                        </a:rPr>
                        <a:t>Buts d’élevages individuels </a:t>
                      </a:r>
                      <a:br>
                        <a:rPr lang="fr-CH" sz="1600" noProof="0" dirty="0" smtClean="0">
                          <a:solidFill>
                            <a:schemeClr val="tx1"/>
                          </a:solidFill>
                        </a:rPr>
                      </a:br>
                      <a:r>
                        <a:rPr lang="fr-CH" sz="1600" noProof="0" dirty="0" smtClean="0">
                          <a:solidFill>
                            <a:schemeClr val="tx1"/>
                          </a:solidFill>
                        </a:rPr>
                        <a:t>selon</a:t>
                      </a:r>
                      <a:r>
                        <a:rPr lang="fr-CH" sz="1600" baseline="0" noProof="0" dirty="0" smtClean="0">
                          <a:solidFill>
                            <a:schemeClr val="tx1"/>
                          </a:solidFill>
                        </a:rPr>
                        <a:t> les types de fermes</a:t>
                      </a:r>
                      <a:endParaRPr lang="fr-CH" sz="1600" noProof="0" dirty="0">
                        <a:solidFill>
                          <a:schemeClr val="tx1"/>
                        </a:solidFill>
                      </a:endParaRPr>
                    </a:p>
                  </a:txBody>
                  <a:tcPr/>
                </a:tc>
              </a:tr>
              <a:tr h="370840">
                <a:tc>
                  <a:txBody>
                    <a:bodyPr/>
                    <a:lstStyle/>
                    <a:p>
                      <a:r>
                        <a:rPr lang="fr-CH" sz="1600" noProof="0" dirty="0" smtClean="0"/>
                        <a:t>Santé et vitalité</a:t>
                      </a:r>
                      <a:endParaRPr lang="fr-CH" sz="1600" noProof="0" dirty="0"/>
                    </a:p>
                  </a:txBody>
                  <a:tcPr/>
                </a:tc>
                <a:tc>
                  <a:txBody>
                    <a:bodyPr/>
                    <a:lstStyle/>
                    <a:p>
                      <a:r>
                        <a:rPr lang="fr-CH" sz="1600" noProof="0" dirty="0" smtClean="0"/>
                        <a:t>Performances (quantité de lait, </a:t>
                      </a:r>
                      <a:br>
                        <a:rPr lang="fr-CH" sz="1600" noProof="0" dirty="0" smtClean="0"/>
                      </a:br>
                      <a:r>
                        <a:rPr lang="fr-CH" sz="1600" noProof="0" dirty="0" smtClean="0"/>
                        <a:t>teneurs du lait, charnure)</a:t>
                      </a:r>
                      <a:endParaRPr lang="fr-CH" sz="1600" noProof="0" dirty="0"/>
                    </a:p>
                  </a:txBody>
                  <a:tcPr/>
                </a:tc>
              </a:tr>
              <a:tr h="370840">
                <a:tc>
                  <a:txBody>
                    <a:bodyPr/>
                    <a:lstStyle/>
                    <a:p>
                      <a:r>
                        <a:rPr lang="fr-CH" sz="1600" noProof="0" dirty="0" smtClean="0"/>
                        <a:t>Fécondité</a:t>
                      </a:r>
                      <a:endParaRPr lang="fr-CH" sz="1600" noProof="0" dirty="0"/>
                    </a:p>
                  </a:txBody>
                  <a:tcPr/>
                </a:tc>
                <a:tc>
                  <a:txBody>
                    <a:bodyPr/>
                    <a:lstStyle/>
                    <a:p>
                      <a:r>
                        <a:rPr lang="fr-CH" sz="1600" noProof="0" dirty="0" smtClean="0"/>
                        <a:t>Grandeur</a:t>
                      </a:r>
                      <a:endParaRPr lang="fr-CH" sz="1600" noProof="0" dirty="0"/>
                    </a:p>
                  </a:txBody>
                  <a:tcPr/>
                </a:tc>
              </a:tr>
              <a:tr h="370840">
                <a:tc>
                  <a:txBody>
                    <a:bodyPr/>
                    <a:lstStyle/>
                    <a:p>
                      <a:r>
                        <a:rPr lang="fr-CH" sz="1600" noProof="0" dirty="0" smtClean="0"/>
                        <a:t>Persistance</a:t>
                      </a:r>
                      <a:endParaRPr lang="fr-CH" sz="1600" noProof="0" dirty="0"/>
                    </a:p>
                  </a:txBody>
                  <a:tcPr/>
                </a:tc>
                <a:tc>
                  <a:txBody>
                    <a:bodyPr/>
                    <a:lstStyle/>
                    <a:p>
                      <a:r>
                        <a:rPr lang="fr-CH" sz="1600" noProof="0" dirty="0" smtClean="0"/>
                        <a:t>Poids</a:t>
                      </a:r>
                      <a:endParaRPr lang="fr-CH" sz="1600" noProof="0" dirty="0"/>
                    </a:p>
                  </a:txBody>
                  <a:tcPr/>
                </a:tc>
              </a:tr>
              <a:tr h="370840">
                <a:tc>
                  <a:txBody>
                    <a:bodyPr/>
                    <a:lstStyle/>
                    <a:p>
                      <a:r>
                        <a:rPr lang="fr-CH" sz="1600" noProof="0" dirty="0" smtClean="0"/>
                        <a:t>Morphologie fonctionnelle</a:t>
                      </a:r>
                      <a:endParaRPr lang="fr-CH" sz="1600" noProof="0" dirty="0"/>
                    </a:p>
                  </a:txBody>
                  <a:tcPr/>
                </a:tc>
                <a:tc>
                  <a:txBody>
                    <a:bodyPr/>
                    <a:lstStyle/>
                    <a:p>
                      <a:r>
                        <a:rPr lang="fr-CH" sz="1600" noProof="0" dirty="0" smtClean="0"/>
                        <a:t>Morphologie</a:t>
                      </a:r>
                      <a:endParaRPr lang="fr-CH" sz="1600" noProof="0" dirty="0"/>
                    </a:p>
                  </a:txBody>
                  <a:tcPr/>
                </a:tc>
              </a:tr>
              <a:tr h="370840">
                <a:tc>
                  <a:txBody>
                    <a:bodyPr/>
                    <a:lstStyle/>
                    <a:p>
                      <a:r>
                        <a:rPr lang="fr-CH" sz="1600" noProof="0" dirty="0" smtClean="0"/>
                        <a:t>Durée d’utilisation</a:t>
                      </a:r>
                      <a:endParaRPr lang="fr-CH" sz="1600" noProof="0" dirty="0"/>
                    </a:p>
                  </a:txBody>
                  <a:tcPr/>
                </a:tc>
                <a:tc>
                  <a:txBody>
                    <a:bodyPr/>
                    <a:lstStyle/>
                    <a:p>
                      <a:endParaRPr lang="fr-CH" sz="1600" noProof="0" dirty="0"/>
                    </a:p>
                  </a:txBody>
                  <a:tcPr/>
                </a:tc>
              </a:tr>
            </a:tbl>
          </a:graphicData>
        </a:graphic>
      </p:graphicFrame>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a:t>
            </a:r>
            <a:r>
              <a:rPr lang="fr-CH" altLang="de-DE" dirty="0"/>
              <a:t>8.</a:t>
            </a:r>
            <a:fld id="{575D1617-7AF4-4382-BA05-712756A4C3F1}" type="slidenum">
              <a:rPr lang="fr-CH" altLang="de-DE"/>
              <a:pPr/>
              <a:t>74</a:t>
            </a:fld>
            <a:endParaRPr lang="fr-CH" altLang="de-DE" dirty="0"/>
          </a:p>
        </p:txBody>
      </p:sp>
    </p:spTree>
    <p:extLst>
      <p:ext uri="{BB962C8B-B14F-4D97-AF65-F5344CB8AC3E}">
        <p14:creationId xmlns:p14="http://schemas.microsoft.com/office/powerpoint/2010/main" val="319812117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p:txBody>
          <a:bodyPr>
            <a:normAutofit/>
          </a:bodyPr>
          <a:lstStyle/>
          <a:p>
            <a:r>
              <a:rPr lang="fr-CH" dirty="0" smtClean="0"/>
              <a:t>Sélection laitière adaptée aux conditions locales</a:t>
            </a:r>
            <a:endParaRPr lang="fr-CH" dirty="0"/>
          </a:p>
        </p:txBody>
      </p:sp>
      <p:sp>
        <p:nvSpPr>
          <p:cNvPr id="4" name="Inhaltsplatzhalter 3"/>
          <p:cNvSpPr>
            <a:spLocks noGrp="1"/>
          </p:cNvSpPr>
          <p:nvPr>
            <p:ph idx="14"/>
          </p:nvPr>
        </p:nvSpPr>
        <p:spPr/>
        <p:txBody>
          <a:bodyPr/>
          <a:lstStyle/>
          <a:p>
            <a:r>
              <a:rPr lang="de-CH" dirty="0" smtClean="0"/>
              <a:t>Illustration : FiBL</a:t>
            </a:r>
            <a:endParaRPr lang="de-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75</a:t>
            </a:fld>
            <a:endParaRPr lang="fr-CH" altLang="de-DE" dirty="0"/>
          </a:p>
        </p:txBody>
      </p:sp>
      <p:sp>
        <p:nvSpPr>
          <p:cNvPr id="10" name="Inhaltsplatzhalter 9"/>
          <p:cNvSpPr>
            <a:spLocks noGrp="1"/>
          </p:cNvSpPr>
          <p:nvPr>
            <p:ph sz="quarter" idx="17"/>
          </p:nvPr>
        </p:nvSpPr>
        <p:spPr/>
        <p:txBody>
          <a:bodyPr/>
          <a:lstStyle/>
          <a:p>
            <a:r>
              <a:rPr lang="fr-CH" dirty="0"/>
              <a:t>Sélection laitière adaptée aux conditions </a:t>
            </a:r>
            <a:r>
              <a:rPr lang="fr-CH" dirty="0" smtClean="0"/>
              <a:t>locales : vaches laitières saines, fécondes, vivant longtemps et avec de bonnes performances</a:t>
            </a:r>
          </a:p>
          <a:p>
            <a:r>
              <a:rPr lang="fr-CH" dirty="0" smtClean="0">
                <a:sym typeface="Wingdings" pitchFamily="2" charset="2"/>
              </a:rPr>
              <a:t>Le niveau génétique (rendement laitier et grandeur des vaches) doit être adapté aux conditions locales</a:t>
            </a:r>
            <a:endParaRPr lang="fr-CH" dirty="0"/>
          </a:p>
        </p:txBody>
      </p:sp>
      <p:sp>
        <p:nvSpPr>
          <p:cNvPr id="7" name="Inhaltsplatzhalter 6"/>
          <p:cNvSpPr>
            <a:spLocks noGrp="1"/>
          </p:cNvSpPr>
          <p:nvPr>
            <p:ph sz="quarter" idx="25"/>
          </p:nvPr>
        </p:nvSpPr>
        <p:spPr/>
        <p:txBody>
          <a:bodyPr/>
          <a:lstStyle/>
          <a:p>
            <a:r>
              <a:rPr lang="fr-CH" dirty="0" smtClean="0"/>
              <a:t>Considérer le type de vache, les conditions locales et la ferme comme un tout</a:t>
            </a:r>
          </a:p>
          <a:p>
            <a:pPr lvl="1"/>
            <a:r>
              <a:rPr lang="fr-CH" dirty="0" smtClean="0"/>
              <a:t>Production laitière durable : les besoins des animaux, les caractéristiques de la ferme et du lieu vont ensemble</a:t>
            </a:r>
            <a:endParaRPr lang="fr-CH"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51143" y="2995077"/>
            <a:ext cx="5105410" cy="2819406"/>
          </a:xfrm>
          <a:prstGeom prst="rect">
            <a:avLst/>
          </a:prstGeom>
        </p:spPr>
      </p:pic>
    </p:spTree>
    <p:extLst>
      <p:ext uri="{BB962C8B-B14F-4D97-AF65-F5344CB8AC3E}">
        <p14:creationId xmlns:p14="http://schemas.microsoft.com/office/powerpoint/2010/main" val="26673237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fr-CH" dirty="0"/>
              <a:t>Bovins – Sélection</a:t>
            </a:r>
            <a:endParaRPr lang="de-CH" dirty="0"/>
          </a:p>
        </p:txBody>
      </p:sp>
      <p:sp>
        <p:nvSpPr>
          <p:cNvPr id="10" name="Inhaltsplatzhalter 9"/>
          <p:cNvSpPr>
            <a:spLocks noGrp="1"/>
          </p:cNvSpPr>
          <p:nvPr>
            <p:ph idx="12"/>
          </p:nvPr>
        </p:nvSpPr>
        <p:spPr/>
        <p:txBody>
          <a:bodyPr>
            <a:normAutofit fontScale="85000" lnSpcReduction="10000"/>
          </a:bodyPr>
          <a:lstStyle/>
          <a:p>
            <a:r>
              <a:rPr lang="fr-CH" dirty="0" smtClean="0"/>
              <a:t>Formulaire d’estimation : Sélection laitière adaptée à la ferme</a:t>
            </a:r>
            <a:endParaRPr lang="fr-CH" dirty="0"/>
          </a:p>
        </p:txBody>
      </p:sp>
      <p:sp>
        <p:nvSpPr>
          <p:cNvPr id="11" name="Inhaltsplatzhalter 10"/>
          <p:cNvSpPr>
            <a:spLocks noGrp="1"/>
          </p:cNvSpPr>
          <p:nvPr>
            <p:ph idx="14"/>
          </p:nvPr>
        </p:nvSpPr>
        <p:spPr/>
        <p:txBody>
          <a:bodyPr/>
          <a:lstStyle/>
          <a:p>
            <a:r>
              <a:rPr lang="de-CH" dirty="0"/>
              <a:t>Source : </a:t>
            </a:r>
            <a:r>
              <a:rPr lang="fr-CH" dirty="0"/>
              <a:t>Formulaire d’évaluation pour une sélection des vaches laitières conforme aux conditions locales</a:t>
            </a:r>
            <a:r>
              <a:rPr lang="de-CH" dirty="0"/>
              <a:t>, A. Spengler, </a:t>
            </a:r>
            <a:r>
              <a:rPr lang="de-CH" dirty="0" err="1" smtClean="0"/>
              <a:t>FiBL</a:t>
            </a:r>
            <a:endParaRPr lang="de-CH" dirty="0"/>
          </a:p>
        </p:txBody>
      </p:sp>
      <p:sp>
        <p:nvSpPr>
          <p:cNvPr id="12" name="Inhaltsplatzhalter 11"/>
          <p:cNvSpPr>
            <a:spLocks noGrp="1"/>
          </p:cNvSpPr>
          <p:nvPr>
            <p:ph sz="quarter" idx="17"/>
          </p:nvPr>
        </p:nvSpPr>
        <p:spPr/>
        <p:txBody>
          <a:bodyPr/>
          <a:lstStyle/>
          <a:p>
            <a:r>
              <a:rPr lang="fr-CH" dirty="0"/>
              <a:t>Un outil permet d’évaluer les caractéristiques de sa propre ferme et l’adéquation entre le troupeau et les conditions locales, c’est le </a:t>
            </a:r>
            <a:r>
              <a:rPr lang="fr-CH" dirty="0" smtClean="0"/>
              <a:t>«Formulaire </a:t>
            </a:r>
            <a:r>
              <a:rPr lang="fr-CH" dirty="0"/>
              <a:t>d’évaluation pour une sélection des vaches laitières conforme aux conditions </a:t>
            </a:r>
            <a:r>
              <a:rPr lang="fr-CH" dirty="0" smtClean="0"/>
              <a:t>locales» développé </a:t>
            </a:r>
            <a:r>
              <a:rPr lang="fr-CH" dirty="0"/>
              <a:t>par le </a:t>
            </a:r>
            <a:r>
              <a:rPr lang="fr-CH" dirty="0" smtClean="0"/>
              <a:t>FiBL</a:t>
            </a:r>
            <a:r>
              <a:rPr lang="fr-CH" dirty="0"/>
              <a:t>.</a:t>
            </a:r>
          </a:p>
        </p:txBody>
      </p:sp>
      <p:sp>
        <p:nvSpPr>
          <p:cNvPr id="13" name="Inhaltsplatzhalter 12"/>
          <p:cNvSpPr>
            <a:spLocks noGrp="1"/>
          </p:cNvSpPr>
          <p:nvPr>
            <p:ph sz="quarter" idx="24"/>
          </p:nvPr>
        </p:nvSpPr>
        <p:spPr/>
        <p:txBody>
          <a:bodyPr/>
          <a:lstStyle/>
          <a:p>
            <a:r>
              <a:rPr lang="fr-CH" dirty="0" smtClean="0"/>
              <a:t>A télécharger depuis : </a:t>
            </a:r>
          </a:p>
          <a:p>
            <a:r>
              <a:rPr lang="fr-CH" dirty="0" smtClean="0">
                <a:hlinkClick r:id="rId2"/>
              </a:rPr>
              <a:t>www.elevagebovinbio.ch</a:t>
            </a:r>
            <a:r>
              <a:rPr lang="fr-CH" dirty="0" smtClean="0"/>
              <a:t> </a:t>
            </a:r>
            <a:endParaRPr lang="fr-CH" dirty="0"/>
          </a:p>
        </p:txBody>
      </p:sp>
      <p:sp>
        <p:nvSpPr>
          <p:cNvPr id="7" name="Fußzeilenplatzhalter 6"/>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76</a:t>
            </a:fld>
            <a:endParaRPr lang="fr-CH" altLang="de-DE" dirty="0"/>
          </a:p>
        </p:txBody>
      </p:sp>
      <p:pic>
        <p:nvPicPr>
          <p:cNvPr id="3" name="Inhaltsplatzhalter 2"/>
          <p:cNvPicPr>
            <a:picLocks noGrp="1" noChangeAspect="1"/>
          </p:cNvPicPr>
          <p:nvPr>
            <p:ph sz="quarter" idx="25"/>
          </p:nvPr>
        </p:nvPicPr>
        <p:blipFill>
          <a:blip r:embed="rId3"/>
          <a:stretch>
            <a:fillRect/>
          </a:stretch>
        </p:blipFill>
        <p:spPr>
          <a:xfrm>
            <a:off x="4283968" y="2862332"/>
            <a:ext cx="4240907" cy="3051733"/>
          </a:xfrm>
          <a:prstGeom prst="rect">
            <a:avLst/>
          </a:prstGeom>
        </p:spPr>
      </p:pic>
    </p:spTree>
    <p:extLst>
      <p:ext uri="{BB962C8B-B14F-4D97-AF65-F5344CB8AC3E}">
        <p14:creationId xmlns:p14="http://schemas.microsoft.com/office/powerpoint/2010/main" val="159311639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732293"/>
          </a:xfrm>
        </p:spPr>
        <p:txBody>
          <a:bodyPr>
            <a:noAutofit/>
          </a:bodyPr>
          <a:lstStyle/>
          <a:p>
            <a:r>
              <a:rPr lang="fr-CH" dirty="0"/>
              <a:t>«Formulaire d’évaluation pour une sélection des vaches laitières conforme aux conditions locales</a:t>
            </a:r>
            <a:r>
              <a:rPr lang="fr-CH" dirty="0" smtClean="0"/>
              <a:t>», résultats de 99 fermes bio</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77</a:t>
            </a:fld>
            <a:endParaRPr lang="fr-CH" altLang="de-DE" dirty="0"/>
          </a:p>
        </p:txBody>
      </p:sp>
      <p:graphicFrame>
        <p:nvGraphicFramePr>
          <p:cNvPr id="16" name="Inhaltsplatzhalter 15"/>
          <p:cNvGraphicFramePr>
            <a:graphicFrameLocks noGrp="1"/>
          </p:cNvGraphicFramePr>
          <p:nvPr>
            <p:ph sz="quarter" idx="17"/>
            <p:extLst>
              <p:ext uri="{D42A27DB-BD31-4B8C-83A1-F6EECF244321}">
                <p14:modId xmlns:p14="http://schemas.microsoft.com/office/powerpoint/2010/main" val="3865443096"/>
              </p:ext>
            </p:extLst>
          </p:nvPr>
        </p:nvGraphicFramePr>
        <p:xfrm>
          <a:off x="628650" y="1988840"/>
          <a:ext cx="7886700" cy="43204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067206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p:txBody>
          <a:bodyPr>
            <a:normAutofit/>
          </a:bodyPr>
          <a:lstStyle/>
          <a:p>
            <a:r>
              <a:rPr lang="fr-CH" dirty="0" smtClean="0"/>
              <a:t>Amélioration du type de ferme</a:t>
            </a:r>
            <a:endParaRPr lang="fr-CH" dirty="0"/>
          </a:p>
        </p:txBody>
      </p:sp>
      <p:sp>
        <p:nvSpPr>
          <p:cNvPr id="4" name="Inhaltsplatzhalter 3"/>
          <p:cNvSpPr>
            <a:spLocks noGrp="1"/>
          </p:cNvSpPr>
          <p:nvPr>
            <p:ph idx="14"/>
          </p:nvPr>
        </p:nvSpPr>
        <p:spPr/>
        <p:txBody>
          <a:bodyPr/>
          <a:lstStyle/>
          <a:p>
            <a:r>
              <a:rPr lang="de-CH" dirty="0" smtClean="0"/>
              <a:t>Source : </a:t>
            </a:r>
            <a:r>
              <a:rPr lang="de-CH" dirty="0"/>
              <a:t>FiBL, Bio Grischun, </a:t>
            </a:r>
            <a:r>
              <a:rPr lang="de-CH" dirty="0" smtClean="0"/>
              <a:t>Plantahof</a:t>
            </a:r>
            <a:endParaRPr lang="de-CH" dirty="0"/>
          </a:p>
        </p:txBody>
      </p:sp>
      <p:sp>
        <p:nvSpPr>
          <p:cNvPr id="5" name="Inhaltsplatzhalter 4"/>
          <p:cNvSpPr>
            <a:spLocks noGrp="1"/>
          </p:cNvSpPr>
          <p:nvPr>
            <p:ph sz="quarter" idx="17"/>
          </p:nvPr>
        </p:nvSpPr>
        <p:spPr/>
        <p:txBody>
          <a:bodyPr/>
          <a:lstStyle/>
          <a:p>
            <a:pPr>
              <a:lnSpc>
                <a:spcPct val="70000"/>
              </a:lnSpc>
            </a:pPr>
            <a:r>
              <a:rPr lang="fr-CH" dirty="0" smtClean="0"/>
              <a:t>Les vaches des fermes adaptées aux conditions locales ont :</a:t>
            </a:r>
          </a:p>
          <a:p>
            <a:pPr lvl="1">
              <a:lnSpc>
                <a:spcPct val="70000"/>
              </a:lnSpc>
            </a:pPr>
            <a:r>
              <a:rPr lang="fr-CH" dirty="0" smtClean="0"/>
              <a:t>Des notes de BCS </a:t>
            </a:r>
            <a:r>
              <a:rPr lang="fr-CH" dirty="0"/>
              <a:t>plus hautes et </a:t>
            </a:r>
            <a:r>
              <a:rPr lang="fr-CH" dirty="0" smtClean="0"/>
              <a:t>donc des intervêlages plus courts</a:t>
            </a:r>
          </a:p>
          <a:p>
            <a:pPr lvl="1">
              <a:lnSpc>
                <a:spcPct val="70000"/>
              </a:lnSpc>
            </a:pPr>
            <a:r>
              <a:rPr lang="fr-CH" dirty="0" smtClean="0"/>
              <a:t>Moins de traitements thérapeutiques</a:t>
            </a:r>
          </a:p>
          <a:p>
            <a:pPr lvl="1">
              <a:lnSpc>
                <a:spcPct val="70000"/>
              </a:lnSpc>
            </a:pPr>
            <a:r>
              <a:rPr lang="fr-CH" dirty="0" smtClean="0"/>
              <a:t>Une plus longue durée d’utilisation</a:t>
            </a:r>
            <a:endParaRPr lang="fr-CH" dirty="0"/>
          </a:p>
        </p:txBody>
      </p:sp>
      <p:sp>
        <p:nvSpPr>
          <p:cNvPr id="6" name="Inhaltsplatzhalter 5"/>
          <p:cNvSpPr>
            <a:spLocks noGrp="1"/>
          </p:cNvSpPr>
          <p:nvPr>
            <p:ph sz="quarter" idx="24"/>
          </p:nvPr>
        </p:nvSpPr>
        <p:spPr>
          <a:xfrm>
            <a:off x="611158" y="2636912"/>
            <a:ext cx="5184978" cy="3376118"/>
          </a:xfrm>
        </p:spPr>
        <p:txBody>
          <a:bodyPr/>
          <a:lstStyle/>
          <a:p>
            <a:r>
              <a:rPr lang="fr-CH" dirty="0" smtClean="0"/>
              <a:t>Problème le plus fréquent : Les exigences des vaches dépassent les possibilité de la ferme mais on aimerait les garder. Solutions :</a:t>
            </a:r>
          </a:p>
          <a:p>
            <a:pPr lvl="1"/>
            <a:r>
              <a:rPr lang="fr-CH" dirty="0" smtClean="0"/>
              <a:t>Compléter avec d’autres herbivores (moutons, jeunes bovins) et donner aux vaches seulement les meilleurs fourrages</a:t>
            </a:r>
          </a:p>
          <a:p>
            <a:pPr lvl="1"/>
            <a:r>
              <a:rPr lang="fr-CH" dirty="0" smtClean="0"/>
              <a:t>Utilisation différenciée des fourrages (stockage séparé, marquer les balles d’ensilage)</a:t>
            </a:r>
          </a:p>
          <a:p>
            <a:pPr lvl="1"/>
            <a:r>
              <a:rPr lang="fr-CH" dirty="0" smtClean="0"/>
              <a:t>Seulement les meilleurs fourrages pendant les 100 premiers jours de lactation, bilan énergétique</a:t>
            </a:r>
          </a:p>
          <a:p>
            <a:pPr lvl="1"/>
            <a:r>
              <a:rPr lang="fr-CH" dirty="0" smtClean="0"/>
              <a:t>Acheter le moins possible de fourrages grossiers mais de bonne qualité</a:t>
            </a:r>
          </a:p>
          <a:p>
            <a:pPr lvl="1"/>
            <a:r>
              <a:rPr lang="fr-CH" spc="0" dirty="0" smtClean="0"/>
              <a:t>Investir le plus de temps possible pour les vaches</a:t>
            </a:r>
            <a:endParaRPr lang="fr-CH" spc="0"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78</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63590" y="3378755"/>
            <a:ext cx="2651760" cy="1767840"/>
          </a:xfrm>
        </p:spPr>
      </p:pic>
    </p:spTree>
    <p:extLst>
      <p:ext uri="{BB962C8B-B14F-4D97-AF65-F5344CB8AC3E}">
        <p14:creationId xmlns:p14="http://schemas.microsoft.com/office/powerpoint/2010/main" val="3978595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Porcs – Importance</a:t>
            </a:r>
            <a:endParaRPr lang="fr-CH" dirty="0"/>
          </a:p>
        </p:txBody>
      </p:sp>
      <p:sp>
        <p:nvSpPr>
          <p:cNvPr id="3" name="Inhaltsplatzhalter 2"/>
          <p:cNvSpPr>
            <a:spLocks noGrp="1"/>
          </p:cNvSpPr>
          <p:nvPr>
            <p:ph idx="12"/>
          </p:nvPr>
        </p:nvSpPr>
        <p:spPr/>
        <p:txBody>
          <a:bodyPr>
            <a:normAutofit/>
          </a:bodyPr>
          <a:lstStyle/>
          <a:p>
            <a:r>
              <a:rPr lang="fr-CH" dirty="0" smtClean="0"/>
              <a:t>Proportions des différents labels sur le marché</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7</a:t>
            </a:fld>
            <a:endParaRPr lang="fr-CH" altLang="de-DE" dirty="0"/>
          </a:p>
        </p:txBody>
      </p:sp>
      <p:graphicFrame>
        <p:nvGraphicFramePr>
          <p:cNvPr id="7" name="Inhaltsplatzhalter 15"/>
          <p:cNvGraphicFramePr>
            <a:graphicFrameLocks noGrp="1"/>
          </p:cNvGraphicFramePr>
          <p:nvPr>
            <p:ph sz="quarter" idx="17"/>
            <p:extLst>
              <p:ext uri="{D42A27DB-BD31-4B8C-83A1-F6EECF244321}">
                <p14:modId xmlns:p14="http://schemas.microsoft.com/office/powerpoint/2010/main" val="1862741957"/>
              </p:ext>
            </p:extLst>
          </p:nvPr>
        </p:nvGraphicFramePr>
        <p:xfrm>
          <a:off x="628650" y="1571624"/>
          <a:ext cx="7886700" cy="44763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242910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757748"/>
          </a:xfrm>
        </p:spPr>
        <p:txBody>
          <a:bodyPr>
            <a:normAutofit/>
          </a:bodyPr>
          <a:lstStyle/>
          <a:p>
            <a:r>
              <a:rPr lang="fr-CH" dirty="0" smtClean="0"/>
              <a:t>Amélioration du type de vache – </a:t>
            </a:r>
            <a:br>
              <a:rPr lang="fr-CH" dirty="0" smtClean="0"/>
            </a:br>
            <a:r>
              <a:rPr lang="fr-CH" dirty="0" smtClean="0"/>
              <a:t>Sélection adaptée aux conditions locales</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1560" y="1700807"/>
            <a:ext cx="7904192" cy="1202709"/>
          </a:xfrm>
        </p:spPr>
        <p:txBody>
          <a:bodyPr/>
          <a:lstStyle/>
          <a:p>
            <a:r>
              <a:rPr lang="fr-CH" dirty="0" smtClean="0"/>
              <a:t>Il n’y a pas de vache bio standard</a:t>
            </a:r>
          </a:p>
          <a:p>
            <a:r>
              <a:rPr lang="fr-CH" dirty="0" smtClean="0"/>
              <a:t>Vu que les environnements varient fortement d’une ferme bio à l’autre, </a:t>
            </a:r>
            <a:br>
              <a:rPr lang="fr-CH" dirty="0" smtClean="0"/>
            </a:br>
            <a:r>
              <a:rPr lang="fr-CH" dirty="0" smtClean="0"/>
              <a:t>il est important que chaque éleveur formule et suive ses propres buts d’élevage</a:t>
            </a:r>
            <a:endParaRPr lang="fr-CH" dirty="0"/>
          </a:p>
        </p:txBody>
      </p:sp>
      <p:sp>
        <p:nvSpPr>
          <p:cNvPr id="6" name="Inhaltsplatzhalter 5"/>
          <p:cNvSpPr>
            <a:spLocks noGrp="1"/>
          </p:cNvSpPr>
          <p:nvPr>
            <p:ph sz="quarter" idx="24"/>
          </p:nvPr>
        </p:nvSpPr>
        <p:spPr/>
        <p:txBody>
          <a:bodyPr/>
          <a:lstStyle/>
          <a:p>
            <a:r>
              <a:rPr lang="fr-CH" dirty="0" smtClean="0"/>
              <a:t>Sélection de vaches robustes </a:t>
            </a:r>
            <a:br>
              <a:rPr lang="fr-CH" dirty="0" smtClean="0"/>
            </a:br>
            <a:r>
              <a:rPr lang="fr-CH" dirty="0" smtClean="0"/>
              <a:t>et peu exigeantes :</a:t>
            </a:r>
          </a:p>
          <a:p>
            <a:pPr lvl="1"/>
            <a:r>
              <a:rPr lang="fr-CH" dirty="0" smtClean="0"/>
              <a:t>Vaches à deux fins (changer de race ou </a:t>
            </a:r>
            <a:br>
              <a:rPr lang="fr-CH" dirty="0" smtClean="0"/>
            </a:br>
            <a:r>
              <a:rPr lang="fr-CH" dirty="0" smtClean="0"/>
              <a:t>faire des croisements)</a:t>
            </a:r>
          </a:p>
          <a:p>
            <a:pPr lvl="1"/>
            <a:r>
              <a:rPr lang="fr-CH" dirty="0" smtClean="0"/>
              <a:t>Vaches plus petites</a:t>
            </a:r>
          </a:p>
          <a:p>
            <a:pPr lvl="1"/>
            <a:r>
              <a:rPr lang="fr-CH" dirty="0" smtClean="0"/>
              <a:t>Respecter des intervêlages plus longs</a:t>
            </a:r>
          </a:p>
          <a:p>
            <a:pPr lvl="1"/>
            <a:r>
              <a:rPr lang="fr-CH" dirty="0" smtClean="0"/>
              <a:t>Augmenter l’âge au premier vêlage</a:t>
            </a:r>
          </a:p>
          <a:p>
            <a:pPr lvl="1"/>
            <a:r>
              <a:rPr lang="fr-CH" dirty="0" smtClean="0"/>
              <a:t>Sélectionner des vaches avec de bons caractères fonctionnels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79</a:t>
            </a:fld>
            <a:endParaRPr lang="fr-CH" altLang="de-DE" dirty="0"/>
          </a:p>
        </p:txBody>
      </p:sp>
      <p:pic>
        <p:nvPicPr>
          <p:cNvPr id="10" name="Inhaltsplatzhalter 9"/>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70142" y="3356992"/>
            <a:ext cx="2651990" cy="1987468"/>
          </a:xfrm>
        </p:spPr>
      </p:pic>
    </p:spTree>
    <p:extLst>
      <p:ext uri="{BB962C8B-B14F-4D97-AF65-F5344CB8AC3E}">
        <p14:creationId xmlns:p14="http://schemas.microsoft.com/office/powerpoint/2010/main" val="32676278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829819"/>
          </a:xfrm>
        </p:spPr>
        <p:txBody>
          <a:bodyPr>
            <a:normAutofit/>
          </a:bodyPr>
          <a:lstStyle/>
          <a:p>
            <a:r>
              <a:rPr lang="fr-CH" dirty="0" smtClean="0"/>
              <a:t>Amélioration du type de vache – Sélection </a:t>
            </a:r>
            <a:br>
              <a:rPr lang="fr-CH" dirty="0" smtClean="0"/>
            </a:br>
            <a:r>
              <a:rPr lang="fr-CH" dirty="0" smtClean="0"/>
              <a:t>respectant les caractéristique de l’espèce bovine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a:xfrm>
            <a:off x="611560" y="1758329"/>
            <a:ext cx="7904192" cy="1145188"/>
          </a:xfrm>
        </p:spPr>
        <p:txBody>
          <a:bodyPr/>
          <a:lstStyle/>
          <a:p>
            <a:r>
              <a:rPr lang="fr-CH" dirty="0" smtClean="0"/>
              <a:t>Les bonnes vaches à fourrages grossiers peuvent s’adapter </a:t>
            </a:r>
            <a:br>
              <a:rPr lang="fr-CH" dirty="0" smtClean="0"/>
            </a:br>
            <a:r>
              <a:rPr lang="fr-CH" dirty="0" smtClean="0"/>
              <a:t>aux changements de fourrages, ont un rendement laitier convenable </a:t>
            </a:r>
            <a:br>
              <a:rPr lang="fr-CH" dirty="0" smtClean="0"/>
            </a:br>
            <a:r>
              <a:rPr lang="fr-CH" dirty="0" smtClean="0"/>
              <a:t>et sont rarement malades</a:t>
            </a:r>
          </a:p>
          <a:p>
            <a:pPr>
              <a:spcBef>
                <a:spcPts val="788"/>
              </a:spcBef>
            </a:pPr>
            <a:r>
              <a:rPr lang="fr-CH" sz="1600" dirty="0" smtClean="0"/>
              <a:t>(Taureaux de monte naturelle : leurs parents femelles doivent posséder ces caractéristiques)</a:t>
            </a:r>
            <a:endParaRPr lang="fr-CH" sz="1600" dirty="0"/>
          </a:p>
        </p:txBody>
      </p:sp>
      <p:sp>
        <p:nvSpPr>
          <p:cNvPr id="6" name="Inhaltsplatzhalter 5"/>
          <p:cNvSpPr>
            <a:spLocks noGrp="1"/>
          </p:cNvSpPr>
          <p:nvPr>
            <p:ph sz="quarter" idx="24"/>
          </p:nvPr>
        </p:nvSpPr>
        <p:spPr>
          <a:xfrm>
            <a:off x="611158" y="3284984"/>
            <a:ext cx="5184978" cy="2728046"/>
          </a:xfrm>
        </p:spPr>
        <p:txBody>
          <a:bodyPr/>
          <a:lstStyle/>
          <a:p>
            <a:r>
              <a:rPr lang="fr-CH" dirty="0" smtClean="0"/>
              <a:t>Caractéristiques</a:t>
            </a:r>
          </a:p>
          <a:p>
            <a:pPr lvl="1"/>
            <a:r>
              <a:rPr lang="fr-CH" dirty="0" smtClean="0"/>
              <a:t>Faibles fluctuations de la BCS,</a:t>
            </a:r>
            <a:br>
              <a:rPr lang="fr-CH" dirty="0" smtClean="0"/>
            </a:br>
            <a:r>
              <a:rPr lang="fr-CH" dirty="0" smtClean="0"/>
              <a:t>jamais de valeurs BCS très basses</a:t>
            </a:r>
          </a:p>
          <a:p>
            <a:pPr lvl="1"/>
            <a:r>
              <a:rPr lang="fr-CH" dirty="0" smtClean="0"/>
              <a:t>Bonne persistance : &gt; 85 % (VE &gt; 95)</a:t>
            </a:r>
          </a:p>
          <a:p>
            <a:pPr lvl="1"/>
            <a:r>
              <a:rPr lang="fr-CH" dirty="0" smtClean="0"/>
              <a:t>Flancs profonds, poitrine large</a:t>
            </a:r>
          </a:p>
          <a:p>
            <a:pPr lvl="1"/>
            <a:r>
              <a:rPr lang="fr-CH" dirty="0" smtClean="0"/>
              <a:t>Musculature moyenne</a:t>
            </a:r>
          </a:p>
          <a:p>
            <a:pPr lvl="1"/>
            <a:r>
              <a:rPr lang="fr-CH" dirty="0" smtClean="0"/>
              <a:t>Petits nombres de cellules (VE &gt; 100)</a:t>
            </a:r>
          </a:p>
          <a:p>
            <a:pPr lvl="1"/>
            <a:r>
              <a:rPr lang="fr-CH" dirty="0" smtClean="0"/>
              <a:t>Pas trop grandes : jusqu’à 145 cm au garrot</a:t>
            </a:r>
          </a:p>
          <a:p>
            <a:pPr lvl="1"/>
            <a:r>
              <a:rPr lang="fr-CH" dirty="0" smtClean="0"/>
              <a:t>Bon comportement alimentaire (assidue, calme)</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80</a:t>
            </a:fld>
            <a:endParaRPr lang="fr-CH" altLang="de-DE" dirty="0"/>
          </a:p>
        </p:txBody>
      </p:sp>
      <p:pic>
        <p:nvPicPr>
          <p:cNvPr id="9" name="Inhaltsplatzhalter 8"/>
          <p:cNvPicPr>
            <a:picLocks noGrp="1" noChangeAspect="1"/>
          </p:cNvPicPr>
          <p:nvPr>
            <p:ph sz="quarter" idx="25"/>
          </p:nvPr>
        </p:nvPicPr>
        <p:blipFill>
          <a:blip r:embed="rId2">
            <a:extLst>
              <a:ext uri="{28A0092B-C50C-407E-A947-70E740481C1C}">
                <a14:useLocalDpi xmlns:a14="http://schemas.microsoft.com/office/drawing/2010/main" val="0"/>
              </a:ext>
            </a:extLst>
          </a:blip>
          <a:stretch>
            <a:fillRect/>
          </a:stretch>
        </p:blipFill>
        <p:spPr>
          <a:xfrm>
            <a:off x="5863590" y="3378755"/>
            <a:ext cx="2651760" cy="1767840"/>
          </a:xfrm>
        </p:spPr>
      </p:pic>
    </p:spTree>
    <p:extLst>
      <p:ext uri="{BB962C8B-B14F-4D97-AF65-F5344CB8AC3E}">
        <p14:creationId xmlns:p14="http://schemas.microsoft.com/office/powerpoint/2010/main" val="44898738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p:txBody>
          <a:bodyPr/>
          <a:lstStyle/>
          <a:p>
            <a:r>
              <a:rPr lang="fr-CH" dirty="0" smtClean="0"/>
              <a:t>Choisir les taureaux d’IA</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marL="0" indent="0">
              <a:buNone/>
            </a:pPr>
            <a:r>
              <a:rPr lang="fr-CH" dirty="0" smtClean="0"/>
              <a:t>Choisir des taureaux d’IA testés en Suisse</a:t>
            </a:r>
          </a:p>
          <a:p>
            <a:pPr marL="0" indent="0">
              <a:buNone/>
            </a:pPr>
            <a:r>
              <a:rPr lang="fr-CH" dirty="0" smtClean="0"/>
              <a:t>Ils doivent être supérieurs à la moyenne pour le plus possible de caractéristiques</a:t>
            </a:r>
            <a:endParaRPr lang="fr-CH" dirty="0"/>
          </a:p>
        </p:txBody>
      </p:sp>
      <p:sp>
        <p:nvSpPr>
          <p:cNvPr id="6" name="Inhaltsplatzhalter 5"/>
          <p:cNvSpPr>
            <a:spLocks noGrp="1"/>
          </p:cNvSpPr>
          <p:nvPr>
            <p:ph sz="quarter" idx="24"/>
          </p:nvPr>
        </p:nvSpPr>
        <p:spPr/>
        <p:txBody>
          <a:bodyPr/>
          <a:lstStyle/>
          <a:p>
            <a:r>
              <a:rPr lang="fr-CH" dirty="0" smtClean="0"/>
              <a:t>Caractéristiques</a:t>
            </a:r>
          </a:p>
          <a:p>
            <a:pPr lvl="1"/>
            <a:r>
              <a:rPr lang="fr-CH" dirty="0" smtClean="0"/>
              <a:t>VE Persistance : &gt; 100</a:t>
            </a:r>
          </a:p>
          <a:p>
            <a:pPr lvl="1"/>
            <a:r>
              <a:rPr lang="fr-CH" dirty="0" smtClean="0"/>
              <a:t>VE Cellules : &gt; 100</a:t>
            </a:r>
          </a:p>
          <a:p>
            <a:pPr lvl="1"/>
            <a:r>
              <a:rPr lang="fr-CH" dirty="0" smtClean="0"/>
              <a:t>VE Période de repos : &gt; 100</a:t>
            </a:r>
          </a:p>
          <a:p>
            <a:pPr lvl="1"/>
            <a:r>
              <a:rPr lang="fr-CH" dirty="0" smtClean="0"/>
              <a:t>VE Durée d’utilisation : &gt; 100</a:t>
            </a:r>
          </a:p>
          <a:p>
            <a:pPr lvl="1"/>
            <a:r>
              <a:rPr lang="fr-CH" dirty="0" smtClean="0"/>
              <a:t>Grandeur </a:t>
            </a:r>
            <a:r>
              <a:rPr lang="fr-CH" dirty="0" smtClean="0">
                <a:latin typeface="Calibri"/>
              </a:rPr>
              <a:t>Ø </a:t>
            </a:r>
            <a:r>
              <a:rPr lang="fr-CH" dirty="0" smtClean="0"/>
              <a:t>des filles : </a:t>
            </a:r>
            <a:br>
              <a:rPr lang="fr-CH" dirty="0" smtClean="0"/>
            </a:br>
            <a:r>
              <a:rPr lang="fr-CH" dirty="0" smtClean="0"/>
              <a:t>jusqu’à env. 145 cm (HO : 148 cm)</a:t>
            </a:r>
          </a:p>
          <a:p>
            <a:pPr lvl="1"/>
            <a:r>
              <a:rPr lang="fr-CH" dirty="0" smtClean="0"/>
              <a:t>VEP, VF, IFI : ≥ 100</a:t>
            </a:r>
          </a:p>
          <a:p>
            <a:pPr lvl="1"/>
            <a:r>
              <a:rPr lang="fr-CH" dirty="0" smtClean="0"/>
              <a:t>Feuille de trèfle (si existante) </a:t>
            </a:r>
          </a:p>
          <a:p>
            <a:pPr lvl="1"/>
            <a:r>
              <a:rPr lang="fr-CH" dirty="0" smtClean="0"/>
              <a:t>Tenir compte des teneurs du lait</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81</a:t>
            </a:fld>
            <a:endParaRPr lang="fr-CH" altLang="de-DE" dirty="0"/>
          </a:p>
        </p:txBody>
      </p:sp>
      <p:pic>
        <p:nvPicPr>
          <p:cNvPr id="10" name="Inhaltsplatzhalter 9"/>
          <p:cNvPicPr>
            <a:picLocks noGrp="1" noChangeAspect="1"/>
          </p:cNvPicPr>
          <p:nvPr>
            <p:ph sz="quarter" idx="25"/>
          </p:nvPr>
        </p:nvPicPr>
        <p:blipFill>
          <a:blip r:embed="rId2" cstate="screen">
            <a:extLst>
              <a:ext uri="{28A0092B-C50C-407E-A947-70E740481C1C}">
                <a14:useLocalDpi xmlns:a14="http://schemas.microsoft.com/office/drawing/2010/main" val="0"/>
              </a:ext>
            </a:extLst>
          </a:blip>
          <a:stretch>
            <a:fillRect/>
          </a:stretch>
        </p:blipFill>
        <p:spPr>
          <a:xfrm>
            <a:off x="5867400" y="3356992"/>
            <a:ext cx="2657475" cy="1769650"/>
          </a:xfrm>
          <a:ln>
            <a:solidFill>
              <a:schemeClr val="bg1">
                <a:lumMod val="85000"/>
              </a:schemeClr>
            </a:solidFill>
          </a:ln>
        </p:spPr>
      </p:pic>
    </p:spTree>
    <p:extLst>
      <p:ext uri="{BB962C8B-B14F-4D97-AF65-F5344CB8AC3E}">
        <p14:creationId xmlns:p14="http://schemas.microsoft.com/office/powerpoint/2010/main" val="247097472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p:txBody>
          <a:bodyPr>
            <a:normAutofit fontScale="92500"/>
          </a:bodyPr>
          <a:lstStyle/>
          <a:p>
            <a:r>
              <a:rPr lang="fr-CH" dirty="0" smtClean="0"/>
              <a:t>Comparaison : Vaches RB et RBO et leurs croisements</a:t>
            </a:r>
            <a:endParaRPr lang="fr-CH" dirty="0"/>
          </a:p>
        </p:txBody>
      </p:sp>
      <p:sp>
        <p:nvSpPr>
          <p:cNvPr id="4" name="Inhaltsplatzhalter 3"/>
          <p:cNvSpPr>
            <a:spLocks noGrp="1"/>
          </p:cNvSpPr>
          <p:nvPr>
            <p:ph idx="14"/>
          </p:nvPr>
        </p:nvSpPr>
        <p:spPr>
          <a:xfrm>
            <a:off x="628650" y="6108267"/>
            <a:ext cx="7471742" cy="273061"/>
          </a:xfrm>
        </p:spPr>
        <p:txBody>
          <a:bodyPr/>
          <a:lstStyle/>
          <a:p>
            <a:pPr marL="0" lvl="1" indent="0" algn="r">
              <a:spcBef>
                <a:spcPts val="750"/>
              </a:spcBef>
              <a:buClrTx/>
              <a:buNone/>
            </a:pPr>
            <a:r>
              <a:rPr lang="de-CH" sz="900" dirty="0" smtClean="0"/>
              <a:t>Source : </a:t>
            </a:r>
            <a:r>
              <a:rPr lang="de-CH" sz="900" dirty="0"/>
              <a:t>HAFL / FiBL, </a:t>
            </a:r>
            <a:r>
              <a:rPr lang="de-CH" sz="900" dirty="0" smtClean="0"/>
              <a:t>2011</a:t>
            </a:r>
            <a:endParaRPr lang="de-CH" sz="900" dirty="0"/>
          </a:p>
        </p:txBody>
      </p:sp>
      <p:sp>
        <p:nvSpPr>
          <p:cNvPr id="5" name="Inhaltsplatzhalter 4"/>
          <p:cNvSpPr>
            <a:spLocks noGrp="1"/>
          </p:cNvSpPr>
          <p:nvPr>
            <p:ph sz="quarter" idx="17"/>
          </p:nvPr>
        </p:nvSpPr>
        <p:spPr/>
        <p:txBody>
          <a:bodyPr/>
          <a:lstStyle/>
          <a:p>
            <a:r>
              <a:rPr lang="fr-CH" dirty="0" smtClean="0"/>
              <a:t>Les croisements sont à l’ordre du jour dans de nombreuses fermes de montagne et ils augmentent sans cesse.</a:t>
            </a:r>
          </a:p>
          <a:p>
            <a:endParaRPr lang="fr-CH" dirty="0" smtClean="0"/>
          </a:p>
          <a:p>
            <a:r>
              <a:rPr lang="fr-CH" dirty="0" smtClean="0"/>
              <a:t>Données de l’étude comparative</a:t>
            </a:r>
          </a:p>
          <a:p>
            <a:pPr lvl="1"/>
            <a:r>
              <a:rPr lang="fr-CH" dirty="0" smtClean="0"/>
              <a:t>Vaches suisses de la Race Brune nées </a:t>
            </a:r>
            <a:br>
              <a:rPr lang="fr-CH" dirty="0" smtClean="0"/>
            </a:br>
            <a:r>
              <a:rPr lang="fr-CH" dirty="0" smtClean="0"/>
              <a:t>en 2000-2010 (1</a:t>
            </a:r>
            <a:r>
              <a:rPr lang="fr-CH" baseline="30000" dirty="0" smtClean="0"/>
              <a:t>ère</a:t>
            </a:r>
            <a:r>
              <a:rPr lang="fr-CH" dirty="0" smtClean="0"/>
              <a:t> lactation standard)</a:t>
            </a:r>
          </a:p>
          <a:p>
            <a:pPr lvl="1"/>
            <a:r>
              <a:rPr lang="fr-CH" dirty="0" smtClean="0"/>
              <a:t>Au total 163’734 vaches</a:t>
            </a:r>
          </a:p>
          <a:p>
            <a:pPr lvl="1"/>
            <a:endParaRPr lang="fr-CH" dirty="0" smtClean="0"/>
          </a:p>
          <a:p>
            <a:r>
              <a:rPr lang="fr-CH" dirty="0" smtClean="0"/>
              <a:t>Classes de races étudiées</a:t>
            </a:r>
          </a:p>
          <a:p>
            <a:pPr lvl="1" indent="-171450"/>
            <a:r>
              <a:rPr lang="fr-CH" dirty="0" smtClean="0"/>
              <a:t>100 % RBO</a:t>
            </a:r>
          </a:p>
          <a:p>
            <a:pPr lvl="1" indent="-171450"/>
            <a:r>
              <a:rPr lang="fr-CH" dirty="0" smtClean="0"/>
              <a:t>«100 %» RB</a:t>
            </a:r>
          </a:p>
          <a:p>
            <a:pPr lvl="1" indent="-171450"/>
            <a:r>
              <a:rPr lang="fr-CH" dirty="0" smtClean="0"/>
              <a:t>RBO x RB (F1) </a:t>
            </a:r>
          </a:p>
          <a:p>
            <a:pPr lvl="1" indent="-171450"/>
            <a:r>
              <a:rPr lang="fr-CH" dirty="0" smtClean="0"/>
              <a:t>F1 x RB (F2) = 75 % RB</a:t>
            </a:r>
          </a:p>
          <a:p>
            <a:pPr lvl="1" indent="-171450"/>
            <a:r>
              <a:rPr lang="fr-CH" dirty="0" smtClean="0"/>
              <a:t>F1 x RBO (F2) = 75 % RBO	       	</a:t>
            </a:r>
            <a:endParaRPr lang="fr-CH" dirty="0"/>
          </a:p>
        </p:txBody>
      </p:sp>
      <p:sp>
        <p:nvSpPr>
          <p:cNvPr id="7" name="Inhaltsplatzhalter 6"/>
          <p:cNvSpPr>
            <a:spLocks noGrp="1"/>
          </p:cNvSpPr>
          <p:nvPr>
            <p:ph sz="quarter" idx="25"/>
          </p:nvPr>
        </p:nvSpPr>
        <p:spPr/>
        <p:txBody>
          <a:bodyPr/>
          <a:lstStyle/>
          <a:p>
            <a:r>
              <a:rPr lang="fr-CH" sz="1600" dirty="0" smtClean="0"/>
              <a:t>Race Brune, RB</a:t>
            </a:r>
            <a:endParaRPr lang="fr-CH" sz="1600"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82</a:t>
            </a:fld>
            <a:endParaRPr lang="fr-CH" altLang="de-DE" dirty="0"/>
          </a:p>
        </p:txBody>
      </p:sp>
      <p:sp>
        <p:nvSpPr>
          <p:cNvPr id="10" name="Inhaltsplatzhalter 9"/>
          <p:cNvSpPr>
            <a:spLocks noGrp="1"/>
          </p:cNvSpPr>
          <p:nvPr>
            <p:ph sz="quarter" idx="28"/>
          </p:nvPr>
        </p:nvSpPr>
        <p:spPr>
          <a:xfrm>
            <a:off x="5868144" y="3949821"/>
            <a:ext cx="2647206" cy="317564"/>
          </a:xfrm>
        </p:spPr>
        <p:txBody>
          <a:bodyPr/>
          <a:lstStyle/>
          <a:p>
            <a:r>
              <a:rPr lang="fr-CH" sz="1600" spc="-20" dirty="0" smtClean="0"/>
              <a:t>Brune Originale, RBO</a:t>
            </a:r>
            <a:endParaRPr lang="fr-CH" sz="1600" spc="-20" dirty="0"/>
          </a:p>
        </p:txBody>
      </p:sp>
      <p:pic>
        <p:nvPicPr>
          <p:cNvPr id="9" name="Inhaltsplatzhalter 8"/>
          <p:cNvPicPr>
            <a:picLocks noGrp="1" noChangeAspect="1"/>
          </p:cNvPicPr>
          <p:nvPr>
            <p:ph sz="quarter" idx="24"/>
          </p:nvPr>
        </p:nvPicPr>
        <p:blipFill>
          <a:blip r:embed="rId2">
            <a:extLst>
              <a:ext uri="{28A0092B-C50C-407E-A947-70E740481C1C}">
                <a14:useLocalDpi xmlns:a14="http://schemas.microsoft.com/office/drawing/2010/main" val="0"/>
              </a:ext>
            </a:extLst>
          </a:blip>
          <a:stretch>
            <a:fillRect/>
          </a:stretch>
        </p:blipFill>
        <p:spPr>
          <a:xfrm>
            <a:off x="5940152" y="1892372"/>
            <a:ext cx="2160240" cy="1990254"/>
          </a:xfrm>
        </p:spPr>
      </p:pic>
      <p:pic>
        <p:nvPicPr>
          <p:cNvPr id="14" name="Inhaltsplatzhalter 13"/>
          <p:cNvPicPr>
            <a:picLocks noGrp="1" noChangeAspect="1"/>
          </p:cNvPicPr>
          <p:nvPr>
            <p:ph sz="quarter" idx="27"/>
          </p:nvPr>
        </p:nvPicPr>
        <p:blipFill>
          <a:blip r:embed="rId3" cstate="screen">
            <a:extLst>
              <a:ext uri="{28A0092B-C50C-407E-A947-70E740481C1C}">
                <a14:useLocalDpi xmlns:a14="http://schemas.microsoft.com/office/drawing/2010/main" val="0"/>
              </a:ext>
            </a:extLst>
          </a:blip>
          <a:stretch>
            <a:fillRect/>
          </a:stretch>
        </p:blipFill>
        <p:spPr>
          <a:xfrm>
            <a:off x="5940152" y="4263904"/>
            <a:ext cx="2160240" cy="1829392"/>
          </a:xfrm>
        </p:spPr>
      </p:pic>
    </p:spTree>
    <p:extLst>
      <p:ext uri="{BB962C8B-B14F-4D97-AF65-F5344CB8AC3E}">
        <p14:creationId xmlns:p14="http://schemas.microsoft.com/office/powerpoint/2010/main" val="157969162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915685"/>
          </a:xfrm>
        </p:spPr>
        <p:txBody>
          <a:bodyPr>
            <a:normAutofit fontScale="92500"/>
          </a:bodyPr>
          <a:lstStyle/>
          <a:p>
            <a:r>
              <a:rPr lang="fr-CH" spc="10" dirty="0" smtClean="0"/>
              <a:t>Comparaison de vaches RB et RBO et de leurs croisements : Influences des classes de races sur le rendement laitier</a:t>
            </a:r>
            <a:endParaRPr lang="fr-CH" spc="1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83</a:t>
            </a:fld>
            <a:endParaRPr lang="fr-CH" altLang="de-DE" dirty="0"/>
          </a:p>
        </p:txBody>
      </p:sp>
      <p:sp>
        <p:nvSpPr>
          <p:cNvPr id="7" name="Inhaltsplatzhalter 6"/>
          <p:cNvSpPr>
            <a:spLocks noGrp="1"/>
          </p:cNvSpPr>
          <p:nvPr>
            <p:ph idx="14"/>
          </p:nvPr>
        </p:nvSpPr>
        <p:spPr/>
        <p:txBody>
          <a:bodyPr/>
          <a:lstStyle/>
          <a:p>
            <a:endParaRPr lang="de-CH"/>
          </a:p>
        </p:txBody>
      </p:sp>
      <p:pic>
        <p:nvPicPr>
          <p:cNvPr id="13" name="Grafik 12"/>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11560" y="1988840"/>
            <a:ext cx="5949708" cy="4136144"/>
          </a:xfrm>
          <a:prstGeom prst="rect">
            <a:avLst/>
          </a:prstGeom>
        </p:spPr>
      </p:pic>
    </p:spTree>
    <p:extLst>
      <p:ext uri="{BB962C8B-B14F-4D97-AF65-F5344CB8AC3E}">
        <p14:creationId xmlns:p14="http://schemas.microsoft.com/office/powerpoint/2010/main" val="8540584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861476"/>
          </a:xfrm>
        </p:spPr>
        <p:txBody>
          <a:bodyPr>
            <a:noAutofit/>
          </a:bodyPr>
          <a:lstStyle/>
          <a:p>
            <a:r>
              <a:rPr lang="fr-CH" spc="10" dirty="0"/>
              <a:t>Comparaison de vaches RB et RBO </a:t>
            </a:r>
            <a:r>
              <a:rPr lang="fr-CH" spc="10" dirty="0" smtClean="0"/>
              <a:t/>
            </a:r>
            <a:br>
              <a:rPr lang="fr-CH" spc="10" dirty="0" smtClean="0"/>
            </a:br>
            <a:r>
              <a:rPr lang="fr-CH" spc="10" dirty="0" smtClean="0"/>
              <a:t>et </a:t>
            </a:r>
            <a:r>
              <a:rPr lang="fr-CH" spc="10" dirty="0"/>
              <a:t>de leurs croisements : Influences </a:t>
            </a:r>
            <a:r>
              <a:rPr lang="fr-CH" spc="10" dirty="0" smtClean="0"/>
              <a:t/>
            </a:r>
            <a:br>
              <a:rPr lang="fr-CH" spc="10" dirty="0" smtClean="0"/>
            </a:br>
            <a:r>
              <a:rPr lang="fr-CH" spc="10" dirty="0" smtClean="0"/>
              <a:t>des </a:t>
            </a:r>
            <a:r>
              <a:rPr lang="fr-CH" spc="10" dirty="0"/>
              <a:t>classes de races </a:t>
            </a:r>
            <a:r>
              <a:rPr lang="fr-CH" spc="10" dirty="0" smtClean="0"/>
              <a:t>sur la teneur en protéine</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84</a:t>
            </a:fld>
            <a:endParaRPr lang="fr-CH" altLang="de-DE" dirty="0"/>
          </a:p>
        </p:txBody>
      </p:sp>
      <p:sp>
        <p:nvSpPr>
          <p:cNvPr id="10" name="Inhaltsplatzhalter 9"/>
          <p:cNvSpPr>
            <a:spLocks noGrp="1"/>
          </p:cNvSpPr>
          <p:nvPr>
            <p:ph idx="14"/>
          </p:nvPr>
        </p:nvSpPr>
        <p:spPr/>
        <p:txBody>
          <a:bodyPr/>
          <a:lstStyle/>
          <a:p>
            <a:endParaRPr lang="de-CH"/>
          </a:p>
        </p:txBody>
      </p:sp>
      <p:pic>
        <p:nvPicPr>
          <p:cNvPr id="11" name="Grafik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568" y="1958884"/>
            <a:ext cx="6979934" cy="4404369"/>
          </a:xfrm>
          <a:prstGeom prst="rect">
            <a:avLst/>
          </a:prstGeom>
        </p:spPr>
      </p:pic>
    </p:spTree>
    <p:extLst>
      <p:ext uri="{BB962C8B-B14F-4D97-AF65-F5344CB8AC3E}">
        <p14:creationId xmlns:p14="http://schemas.microsoft.com/office/powerpoint/2010/main" val="157426829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861476"/>
          </a:xfrm>
        </p:spPr>
        <p:txBody>
          <a:bodyPr>
            <a:noAutofit/>
          </a:bodyPr>
          <a:lstStyle/>
          <a:p>
            <a:r>
              <a:rPr lang="fr-CH" spc="10" dirty="0"/>
              <a:t>Comparaison de vaches RB et RBO </a:t>
            </a:r>
            <a:r>
              <a:rPr lang="fr-CH" spc="10" dirty="0" smtClean="0"/>
              <a:t/>
            </a:r>
            <a:br>
              <a:rPr lang="fr-CH" spc="10" dirty="0" smtClean="0"/>
            </a:br>
            <a:r>
              <a:rPr lang="fr-CH" spc="10" dirty="0" smtClean="0"/>
              <a:t>et </a:t>
            </a:r>
            <a:r>
              <a:rPr lang="fr-CH" spc="10" dirty="0"/>
              <a:t>de leurs croisements : Influences des </a:t>
            </a:r>
            <a:r>
              <a:rPr lang="fr-CH" spc="10" dirty="0" smtClean="0"/>
              <a:t/>
            </a:r>
            <a:br>
              <a:rPr lang="fr-CH" spc="10" dirty="0" smtClean="0"/>
            </a:br>
            <a:r>
              <a:rPr lang="fr-CH" spc="10" dirty="0" smtClean="0"/>
              <a:t>classes </a:t>
            </a:r>
            <a:r>
              <a:rPr lang="fr-CH" spc="10" dirty="0"/>
              <a:t>de races </a:t>
            </a:r>
            <a:r>
              <a:rPr lang="fr-CH" spc="10" dirty="0" smtClean="0"/>
              <a:t>et des régions sur la persistance</a:t>
            </a:r>
            <a:endParaRPr lang="de-CH" dirty="0"/>
          </a:p>
        </p:txBody>
      </p:sp>
      <p:sp>
        <p:nvSpPr>
          <p:cNvPr id="4" name="Inhaltsplatzhalter 3"/>
          <p:cNvSpPr>
            <a:spLocks noGrp="1"/>
          </p:cNvSpPr>
          <p:nvPr>
            <p:ph idx="14"/>
          </p:nvPr>
        </p:nvSpPr>
        <p:spPr/>
        <p:txBody>
          <a:bodyPr/>
          <a:lstStyle/>
          <a:p>
            <a:pPr marL="0" lvl="1" indent="0" algn="r">
              <a:spcBef>
                <a:spcPts val="750"/>
              </a:spcBef>
              <a:buClrTx/>
              <a:buNone/>
            </a:pPr>
            <a:endParaRPr lang="de-CH" sz="1200"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85</a:t>
            </a:fld>
            <a:endParaRPr lang="fr-CH" altLang="de-DE" dirty="0"/>
          </a:p>
        </p:txBody>
      </p:sp>
      <p:pic>
        <p:nvPicPr>
          <p:cNvPr id="9" name="Grafik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3568" y="1962084"/>
            <a:ext cx="6425197" cy="4434849"/>
          </a:xfrm>
          <a:prstGeom prst="rect">
            <a:avLst/>
          </a:prstGeom>
        </p:spPr>
      </p:pic>
    </p:spTree>
    <p:extLst>
      <p:ext uri="{BB962C8B-B14F-4D97-AF65-F5344CB8AC3E}">
        <p14:creationId xmlns:p14="http://schemas.microsoft.com/office/powerpoint/2010/main" val="36816113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Sélection</a:t>
            </a:r>
            <a:endParaRPr lang="de-CH" dirty="0"/>
          </a:p>
        </p:txBody>
      </p:sp>
      <p:sp>
        <p:nvSpPr>
          <p:cNvPr id="3" name="Inhaltsplatzhalter 2"/>
          <p:cNvSpPr>
            <a:spLocks noGrp="1"/>
          </p:cNvSpPr>
          <p:nvPr>
            <p:ph idx="12"/>
          </p:nvPr>
        </p:nvSpPr>
        <p:spPr>
          <a:xfrm>
            <a:off x="621896" y="839332"/>
            <a:ext cx="7893454" cy="732293"/>
          </a:xfrm>
        </p:spPr>
        <p:txBody>
          <a:bodyPr>
            <a:noAutofit/>
          </a:bodyPr>
          <a:lstStyle/>
          <a:p>
            <a:r>
              <a:rPr lang="fr-CH" spc="10" dirty="0"/>
              <a:t>Comparaison de vaches RB et RBO </a:t>
            </a:r>
            <a:br>
              <a:rPr lang="fr-CH" spc="10" dirty="0"/>
            </a:br>
            <a:r>
              <a:rPr lang="fr-CH" spc="10" dirty="0"/>
              <a:t>et de leurs croisements : Influences des </a:t>
            </a:r>
            <a:r>
              <a:rPr lang="fr-CH" spc="10" dirty="0" smtClean="0"/>
              <a:t>classes </a:t>
            </a:r>
            <a:br>
              <a:rPr lang="fr-CH" spc="10" dirty="0" smtClean="0"/>
            </a:br>
            <a:r>
              <a:rPr lang="fr-CH" spc="10" dirty="0" smtClean="0"/>
              <a:t>de </a:t>
            </a:r>
            <a:r>
              <a:rPr lang="fr-CH" spc="10" dirty="0"/>
              <a:t>races et des régions </a:t>
            </a:r>
            <a:r>
              <a:rPr lang="fr-CH" spc="10" dirty="0" smtClean="0"/>
              <a:t>sur le nombre de cellules</a:t>
            </a:r>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86</a:t>
            </a:fld>
            <a:endParaRPr lang="fr-CH" altLang="de-DE" dirty="0"/>
          </a:p>
        </p:txBody>
      </p:sp>
      <p:pic>
        <p:nvPicPr>
          <p:cNvPr id="13" name="Inhaltsplatzhalter 12"/>
          <p:cNvPicPr>
            <a:picLocks noGrp="1" noChangeAspect="1"/>
          </p:cNvPicPr>
          <p:nvPr>
            <p:ph sz="quarter" idx="17"/>
          </p:nvPr>
        </p:nvPicPr>
        <p:blipFill>
          <a:blip r:embed="rId2" cstate="screen">
            <a:extLst>
              <a:ext uri="{28A0092B-C50C-407E-A947-70E740481C1C}">
                <a14:useLocalDpi xmlns:a14="http://schemas.microsoft.com/office/drawing/2010/main" val="0"/>
              </a:ext>
            </a:extLst>
          </a:blip>
          <a:stretch>
            <a:fillRect/>
          </a:stretch>
        </p:blipFill>
        <p:spPr>
          <a:xfrm>
            <a:off x="539552" y="1852639"/>
            <a:ext cx="6726950" cy="4389129"/>
          </a:xfrm>
        </p:spPr>
      </p:pic>
      <p:sp>
        <p:nvSpPr>
          <p:cNvPr id="12" name="Inhaltsplatzhalter 11"/>
          <p:cNvSpPr>
            <a:spLocks noGrp="1"/>
          </p:cNvSpPr>
          <p:nvPr>
            <p:ph idx="14"/>
          </p:nvPr>
        </p:nvSpPr>
        <p:spPr/>
        <p:txBody>
          <a:bodyPr/>
          <a:lstStyle/>
          <a:p>
            <a:endParaRPr lang="de-CH"/>
          </a:p>
        </p:txBody>
      </p:sp>
    </p:spTree>
    <p:extLst>
      <p:ext uri="{BB962C8B-B14F-4D97-AF65-F5344CB8AC3E}">
        <p14:creationId xmlns:p14="http://schemas.microsoft.com/office/powerpoint/2010/main" val="115904791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Bovins – Projets pour la pratique des fermes bio</a:t>
            </a:r>
            <a:endParaRPr lang="fr-CH" dirty="0"/>
          </a:p>
        </p:txBody>
      </p:sp>
      <p:sp>
        <p:nvSpPr>
          <p:cNvPr id="3" name="Inhaltsplatzhalter 2"/>
          <p:cNvSpPr>
            <a:spLocks noGrp="1"/>
          </p:cNvSpPr>
          <p:nvPr>
            <p:ph idx="12"/>
          </p:nvPr>
        </p:nvSpPr>
        <p:spPr/>
        <p:txBody>
          <a:bodyPr/>
          <a:lstStyle/>
          <a:p>
            <a:r>
              <a:rPr lang="fr-CH" dirty="0" smtClean="0"/>
              <a:t>Vue d’ensemble</a:t>
            </a:r>
          </a:p>
          <a:p>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pPr lvl="1"/>
            <a:r>
              <a:rPr lang="fr-CH" dirty="0" smtClean="0"/>
              <a:t>Remontes bio élevées au pâturage au lieu de veaux bio</a:t>
            </a:r>
          </a:p>
          <a:p>
            <a:pPr lvl="1"/>
            <a:r>
              <a:rPr lang="fr-CH" dirty="0" smtClean="0"/>
              <a:t>Élevage des veaux avec leur mère ou avec des vaches nourrices</a:t>
            </a:r>
          </a:p>
          <a:p>
            <a:pPr lvl="1"/>
            <a:r>
              <a:rPr lang="fr-CH" dirty="0" smtClean="0"/>
              <a:t>«Pro-Q» (suivi des troupeaux, gestion de la santé animale sans antibiotiques)</a:t>
            </a:r>
          </a:p>
          <a:p>
            <a:pPr lvl="1"/>
            <a:r>
              <a:rPr lang="fr-CH" dirty="0" smtClean="0"/>
              <a:t>Production laitière durable (diminution des concentrés et des antibiotiques</a:t>
            </a:r>
          </a:p>
          <a:p>
            <a:pPr lvl="1"/>
            <a:r>
              <a:rPr lang="fr-CH" dirty="0" smtClean="0"/>
              <a:t>Santé animale holistique dans les élevages laitiers</a:t>
            </a:r>
          </a:p>
          <a:p>
            <a:pPr lvl="1"/>
            <a:r>
              <a:rPr lang="fr-CH" dirty="0" smtClean="0"/>
              <a:t>Stabulations libres pour vaches avec cornes</a:t>
            </a:r>
          </a:p>
          <a:p>
            <a:pPr lvl="1"/>
            <a:r>
              <a:rPr lang="fr-CH" dirty="0" smtClean="0"/>
              <a:t>Réengraissement des vaches laitières réformées</a:t>
            </a:r>
          </a:p>
          <a:p>
            <a:pPr lvl="1"/>
            <a:r>
              <a:rPr lang="fr-CH" dirty="0" smtClean="0"/>
              <a:t>Sélection des vaches laitières adaptée aux conditions locales</a:t>
            </a:r>
          </a:p>
          <a:p>
            <a:pPr lvl="1"/>
            <a:r>
              <a:rPr lang="fr-CH" dirty="0"/>
              <a:t>Sélection de familles de </a:t>
            </a:r>
            <a:r>
              <a:rPr lang="fr-CH" dirty="0" smtClean="0"/>
              <a:t>vaches</a:t>
            </a:r>
          </a:p>
          <a:p>
            <a:pPr lvl="1"/>
            <a:r>
              <a:rPr lang="fr-CH" dirty="0" smtClean="0"/>
              <a:t>Élevage de taureaux pour la sélection dans les fermes bio</a:t>
            </a:r>
          </a:p>
          <a:p>
            <a:pPr lvl="1"/>
            <a:r>
              <a:rPr lang="fr-CH" dirty="0" smtClean="0"/>
              <a:t>«Feed no Food» </a:t>
            </a:r>
          </a:p>
          <a:p>
            <a:pPr lvl="1"/>
            <a:r>
              <a:rPr lang="fr-CH" dirty="0" smtClean="0"/>
              <a:t>Alimentation basée sur les herbages</a:t>
            </a:r>
          </a:p>
          <a:p>
            <a:pPr lvl="1"/>
            <a:r>
              <a:rPr lang="fr-CH" dirty="0" smtClean="0"/>
              <a:t>Rotation planifiée dans les pâturages pour prévenir les parasitoses</a:t>
            </a:r>
          </a:p>
          <a:p>
            <a:pPr lvl="1"/>
            <a:r>
              <a:rPr lang="fr-CH" dirty="0" smtClean="0"/>
              <a:t>Santé des mamelles et du métabolisme des vaches bio</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87</a:t>
            </a:fld>
            <a:endParaRPr lang="fr-CH" altLang="de-DE" dirty="0"/>
          </a:p>
        </p:txBody>
      </p:sp>
    </p:spTree>
    <p:extLst>
      <p:ext uri="{BB962C8B-B14F-4D97-AF65-F5344CB8AC3E}">
        <p14:creationId xmlns:p14="http://schemas.microsoft.com/office/powerpoint/2010/main" val="15306892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Projets pour la pratique des fermes bio</a:t>
            </a:r>
            <a:endParaRPr lang="de-CH" dirty="0"/>
          </a:p>
        </p:txBody>
      </p:sp>
      <p:sp>
        <p:nvSpPr>
          <p:cNvPr id="3" name="Inhaltsplatzhalter 2"/>
          <p:cNvSpPr>
            <a:spLocks noGrp="1"/>
          </p:cNvSpPr>
          <p:nvPr>
            <p:ph idx="12"/>
          </p:nvPr>
        </p:nvSpPr>
        <p:spPr/>
        <p:txBody>
          <a:bodyPr>
            <a:normAutofit/>
          </a:bodyPr>
          <a:lstStyle/>
          <a:p>
            <a:r>
              <a:rPr lang="fr-CH" dirty="0" smtClean="0"/>
              <a:t>Projet choisi – Engraissement bio au pâturage</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1"/>
          </p:nvPr>
        </p:nvSpPr>
        <p:spPr/>
        <p:txBody>
          <a:bodyPr/>
          <a:lstStyle/>
          <a:p>
            <a:r>
              <a:rPr lang="fr-CH" dirty="0" smtClean="0"/>
              <a:t>Principe de base</a:t>
            </a:r>
          </a:p>
          <a:p>
            <a:pPr lvl="1"/>
            <a:r>
              <a:rPr lang="fr-CH" altLang="de-DE" dirty="0" smtClean="0"/>
              <a:t>Production de viande de bœuf basée sur les herbages, </a:t>
            </a:r>
            <a:br>
              <a:rPr lang="fr-CH" altLang="de-DE" dirty="0" smtClean="0"/>
            </a:br>
            <a:r>
              <a:rPr lang="fr-CH" altLang="de-DE" dirty="0" smtClean="0"/>
              <a:t>adaptée aux conditions locales et avec les </a:t>
            </a:r>
            <a:br>
              <a:rPr lang="fr-CH" altLang="de-DE" dirty="0" smtClean="0"/>
            </a:br>
            <a:r>
              <a:rPr lang="fr-CH" altLang="de-DE" dirty="0" smtClean="0"/>
              <a:t>fourrages de la ferme</a:t>
            </a:r>
          </a:p>
          <a:p>
            <a:r>
              <a:rPr lang="fr-CH" dirty="0" smtClean="0"/>
              <a:t>Provenance des animaux</a:t>
            </a:r>
          </a:p>
          <a:p>
            <a:pPr lvl="1"/>
            <a:r>
              <a:rPr lang="fr-CH" altLang="de-DE" dirty="0" smtClean="0"/>
              <a:t>Remontes de fermes laitières ou veaux sevrés</a:t>
            </a:r>
            <a:br>
              <a:rPr lang="fr-CH" altLang="de-DE" dirty="0" smtClean="0"/>
            </a:br>
            <a:r>
              <a:rPr lang="fr-CH" altLang="de-DE" dirty="0" smtClean="0"/>
              <a:t>d’élevages de vaches mères</a:t>
            </a:r>
          </a:p>
          <a:p>
            <a:r>
              <a:rPr lang="fr-CH" dirty="0" smtClean="0"/>
              <a:t>Ascendance, génétique</a:t>
            </a:r>
          </a:p>
          <a:p>
            <a:pPr lvl="1"/>
            <a:r>
              <a:rPr lang="fr-CH" altLang="de-DE" dirty="0" smtClean="0"/>
              <a:t>Races à viande (Limousin etc.)</a:t>
            </a:r>
          </a:p>
          <a:p>
            <a:pPr lvl="1"/>
            <a:r>
              <a:rPr lang="fr-CH" altLang="de-DE" dirty="0" smtClean="0"/>
              <a:t>Lait x engraissement (croisements F1)</a:t>
            </a:r>
          </a:p>
          <a:p>
            <a:pPr lvl="1"/>
            <a:r>
              <a:rPr lang="fr-CH" altLang="de-DE" dirty="0" smtClean="0"/>
              <a:t>Races laitières charnues, bien musclées (clarifier la commercialisation)</a:t>
            </a:r>
            <a:endParaRPr lang="fr-CH" altLang="de-DE" dirty="0"/>
          </a:p>
          <a:p>
            <a:pPr lvl="1"/>
            <a:r>
              <a:rPr lang="fr-CH" altLang="de-DE" dirty="0" smtClean="0"/>
              <a:t>Les races tardives (Charolais / Blond A.) conviennent moins bien</a:t>
            </a:r>
          </a:p>
          <a:p>
            <a:pPr lvl="1"/>
            <a:r>
              <a:rPr lang="fr-CH" altLang="de-DE" dirty="0" smtClean="0"/>
              <a:t>Important : La génétique doit être adaptée aux conditions locales</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88</a:t>
            </a:fld>
            <a:endParaRPr lang="fr-CH" altLang="de-DE"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79858" y="1613027"/>
            <a:ext cx="2042160" cy="1530096"/>
          </a:xfrm>
        </p:spPr>
      </p:pic>
    </p:spTree>
    <p:extLst>
      <p:ext uri="{BB962C8B-B14F-4D97-AF65-F5344CB8AC3E}">
        <p14:creationId xmlns:p14="http://schemas.microsoft.com/office/powerpoint/2010/main" val="3274423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Porcs – Importance</a:t>
            </a:r>
            <a:endParaRPr lang="de-CH" dirty="0"/>
          </a:p>
        </p:txBody>
      </p:sp>
      <p:sp>
        <p:nvSpPr>
          <p:cNvPr id="3" name="Inhaltsplatzhalter 2"/>
          <p:cNvSpPr>
            <a:spLocks noGrp="1"/>
          </p:cNvSpPr>
          <p:nvPr>
            <p:ph idx="12"/>
          </p:nvPr>
        </p:nvSpPr>
        <p:spPr/>
        <p:txBody>
          <a:bodyPr/>
          <a:lstStyle/>
          <a:p>
            <a:r>
              <a:rPr lang="fr-CH" dirty="0" smtClean="0"/>
              <a:t>Le marché du porc bio</a:t>
            </a:r>
            <a:endParaRPr lang="fr-CH" dirty="0"/>
          </a:p>
        </p:txBody>
      </p:sp>
      <p:sp>
        <p:nvSpPr>
          <p:cNvPr id="4" name="Inhaltsplatzhalter 3"/>
          <p:cNvSpPr>
            <a:spLocks noGrp="1"/>
          </p:cNvSpPr>
          <p:nvPr>
            <p:ph idx="14"/>
          </p:nvPr>
        </p:nvSpPr>
        <p:spPr/>
        <p:txBody>
          <a:bodyPr/>
          <a:lstStyle/>
          <a:p>
            <a:endParaRPr lang="de-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a:t>
            </a:r>
            <a:r>
              <a:rPr lang="fr-CH" altLang="de-DE" dirty="0" smtClean="0"/>
              <a:t>Transparent 8.</a:t>
            </a:r>
            <a:fld id="{575D1617-7AF4-4382-BA05-712756A4C3F1}" type="slidenum">
              <a:rPr lang="fr-CH" altLang="de-DE" smtClean="0"/>
              <a:pPr/>
              <a:t>8</a:t>
            </a:fld>
            <a:endParaRPr lang="fr-CH" altLang="de-DE" dirty="0"/>
          </a:p>
        </p:txBody>
      </p:sp>
      <p:graphicFrame>
        <p:nvGraphicFramePr>
          <p:cNvPr id="16" name="Inhaltsplatzhalter 15"/>
          <p:cNvGraphicFramePr>
            <a:graphicFrameLocks noGrp="1"/>
          </p:cNvGraphicFramePr>
          <p:nvPr>
            <p:ph sz="quarter" idx="17"/>
            <p:extLst>
              <p:ext uri="{D42A27DB-BD31-4B8C-83A1-F6EECF244321}">
                <p14:modId xmlns:p14="http://schemas.microsoft.com/office/powerpoint/2010/main" val="2267448139"/>
              </p:ext>
            </p:extLst>
          </p:nvPr>
        </p:nvGraphicFramePr>
        <p:xfrm>
          <a:off x="628650" y="1571624"/>
          <a:ext cx="7886700" cy="47554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18218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Projets pour la pratique des fermes bio</a:t>
            </a:r>
            <a:endParaRPr lang="de-CH" dirty="0"/>
          </a:p>
        </p:txBody>
      </p:sp>
      <p:sp>
        <p:nvSpPr>
          <p:cNvPr id="3" name="Inhaltsplatzhalter 2"/>
          <p:cNvSpPr>
            <a:spLocks noGrp="1"/>
          </p:cNvSpPr>
          <p:nvPr>
            <p:ph idx="12"/>
          </p:nvPr>
        </p:nvSpPr>
        <p:spPr/>
        <p:txBody>
          <a:bodyPr/>
          <a:lstStyle/>
          <a:p>
            <a:r>
              <a:rPr lang="fr-CH" dirty="0"/>
              <a:t>Projet choisi – Engraissement bio au </a:t>
            </a:r>
            <a:r>
              <a:rPr lang="fr-CH" dirty="0" smtClean="0"/>
              <a:t>pâturage</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1"/>
          </p:nvPr>
        </p:nvSpPr>
        <p:spPr/>
        <p:txBody>
          <a:bodyPr/>
          <a:lstStyle/>
          <a:p>
            <a:r>
              <a:rPr lang="fr-CH" dirty="0" smtClean="0"/>
              <a:t>Conditions d’élevage</a:t>
            </a:r>
          </a:p>
          <a:p>
            <a:pPr lvl="1"/>
            <a:r>
              <a:rPr lang="fr-CH" dirty="0" smtClean="0"/>
              <a:t>Pâturage pendant la période de végétation </a:t>
            </a:r>
            <a:br>
              <a:rPr lang="fr-CH" dirty="0" smtClean="0"/>
            </a:br>
            <a:r>
              <a:rPr lang="fr-CH" dirty="0" smtClean="0"/>
              <a:t>et respect des directives SRPA et SST</a:t>
            </a:r>
          </a:p>
          <a:p>
            <a:pPr lvl="1"/>
            <a:r>
              <a:rPr lang="fr-CH" dirty="0" smtClean="0"/>
              <a:t>Castration des mâles nécessaire</a:t>
            </a:r>
          </a:p>
          <a:p>
            <a:r>
              <a:rPr lang="fr-CH" dirty="0" smtClean="0"/>
              <a:t>Alimentation</a:t>
            </a:r>
          </a:p>
          <a:p>
            <a:pPr lvl="1"/>
            <a:r>
              <a:rPr lang="fr-CH" altLang="de-DE" dirty="0" smtClean="0"/>
              <a:t>Été : L’herbe des pâturages</a:t>
            </a:r>
          </a:p>
          <a:p>
            <a:pPr lvl="1"/>
            <a:r>
              <a:rPr lang="fr-CH" altLang="de-DE" dirty="0" smtClean="0"/>
              <a:t>Hiver : Foin, silo d’herbe, si nécessaire silo de maïs</a:t>
            </a:r>
          </a:p>
          <a:p>
            <a:pPr lvl="1"/>
            <a:r>
              <a:rPr lang="fr-CH" altLang="de-DE" dirty="0" smtClean="0"/>
              <a:t>Surtout pendant l’engraissement de finition, adapter l’intensité de l’alimentation en fonction du sexe et de la génétique</a:t>
            </a:r>
            <a:endParaRPr lang="fr-CH" dirty="0" smtClean="0"/>
          </a:p>
          <a:p>
            <a:r>
              <a:rPr lang="fr-CH" dirty="0" smtClean="0"/>
              <a:t>Santé, observation des bêtes</a:t>
            </a:r>
          </a:p>
          <a:p>
            <a:pPr lvl="1"/>
            <a:r>
              <a:rPr lang="fr-CH" dirty="0" smtClean="0"/>
              <a:t>Vers gastro-intestinaux et pulmonaires, douves du foie</a:t>
            </a:r>
          </a:p>
          <a:p>
            <a:pPr lvl="1"/>
            <a:r>
              <a:rPr lang="fr-CH" dirty="0" smtClean="0"/>
              <a:t>Dartres, poux</a:t>
            </a:r>
          </a:p>
          <a:p>
            <a:pPr lvl="1"/>
            <a:r>
              <a:rPr lang="fr-CH" dirty="0" smtClean="0"/>
              <a:t>Castrer correctement les bœufs</a:t>
            </a:r>
          </a:p>
          <a:p>
            <a:pPr lvl="1"/>
            <a:r>
              <a:rPr lang="fr-CH" dirty="0" smtClean="0"/>
              <a:t>Gestations chez les génisses provenant d’élevages de vaches mères</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89</a:t>
            </a:fld>
            <a:endParaRPr lang="fr-CH" altLang="de-DE"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79858" y="1613027"/>
            <a:ext cx="2042160" cy="1530096"/>
          </a:xfrm>
        </p:spPr>
      </p:pic>
    </p:spTree>
    <p:extLst>
      <p:ext uri="{BB962C8B-B14F-4D97-AF65-F5344CB8AC3E}">
        <p14:creationId xmlns:p14="http://schemas.microsoft.com/office/powerpoint/2010/main" val="355639035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Projets pour la pratique des fermes bio</a:t>
            </a:r>
            <a:endParaRPr lang="de-CH" dirty="0"/>
          </a:p>
        </p:txBody>
      </p:sp>
      <p:sp>
        <p:nvSpPr>
          <p:cNvPr id="3" name="Inhaltsplatzhalter 2"/>
          <p:cNvSpPr>
            <a:spLocks noGrp="1"/>
          </p:cNvSpPr>
          <p:nvPr>
            <p:ph idx="12"/>
          </p:nvPr>
        </p:nvSpPr>
        <p:spPr/>
        <p:txBody>
          <a:bodyPr/>
          <a:lstStyle/>
          <a:p>
            <a:r>
              <a:rPr lang="fr-CH" dirty="0"/>
              <a:t>Projet choisi – Engraissement bio au </a:t>
            </a:r>
            <a:r>
              <a:rPr lang="fr-CH" dirty="0" smtClean="0"/>
              <a:t>pâturage</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61"/>
          </p:nvPr>
        </p:nvSpPr>
        <p:spPr/>
        <p:txBody>
          <a:bodyPr/>
          <a:lstStyle/>
          <a:p>
            <a:r>
              <a:rPr lang="fr-CH" dirty="0" smtClean="0"/>
              <a:t>Détermination du moment de l’abattage</a:t>
            </a:r>
          </a:p>
          <a:p>
            <a:pPr lvl="1"/>
            <a:r>
              <a:rPr lang="fr-CH" dirty="0" smtClean="0"/>
              <a:t>Exigences de l’acheteur</a:t>
            </a:r>
          </a:p>
          <a:p>
            <a:pPr lvl="1"/>
            <a:r>
              <a:rPr lang="fr-CH" dirty="0" smtClean="0"/>
              <a:t>Poids à l’abattage, âge, </a:t>
            </a:r>
            <a:br>
              <a:rPr lang="fr-CH" dirty="0" smtClean="0"/>
            </a:br>
            <a:r>
              <a:rPr lang="fr-CH" dirty="0" smtClean="0"/>
              <a:t>classes de charnure et de tissu gras</a:t>
            </a:r>
          </a:p>
          <a:p>
            <a:pPr lvl="1"/>
            <a:endParaRPr lang="fr-CH" sz="800" dirty="0" smtClean="0"/>
          </a:p>
          <a:p>
            <a:r>
              <a:rPr lang="fr-CH" dirty="0" smtClean="0"/>
              <a:t>Gestion</a:t>
            </a:r>
          </a:p>
          <a:p>
            <a:pPr lvl="1"/>
            <a:r>
              <a:rPr lang="fr-CH" dirty="0" smtClean="0"/>
              <a:t>Demande moins de main-d’œuvre que les vaches mères</a:t>
            </a:r>
          </a:p>
          <a:p>
            <a:pPr lvl="1"/>
            <a:r>
              <a:rPr lang="fr-CH" dirty="0" smtClean="0"/>
              <a:t>Peut facilement être combiné avec d’autres branches de production</a:t>
            </a:r>
          </a:p>
          <a:p>
            <a:pPr lvl="1"/>
            <a:r>
              <a:rPr lang="fr-CH" dirty="0" smtClean="0"/>
              <a:t>Valorisation simple et judicieuse des fourrages grossiers de la ferme</a:t>
            </a:r>
          </a:p>
          <a:p>
            <a:pPr lvl="1"/>
            <a:endParaRPr lang="fr-CH" sz="800" dirty="0" smtClean="0"/>
          </a:p>
          <a:p>
            <a:r>
              <a:rPr lang="fr-CH" dirty="0" smtClean="0"/>
              <a:t>Savoir-faire nécessaire</a:t>
            </a:r>
          </a:p>
          <a:p>
            <a:pPr lvl="1"/>
            <a:r>
              <a:rPr lang="fr-CH" dirty="0" smtClean="0"/>
              <a:t>Alimentation animale, cultures fourragères, gestion des pâturages et de la base fourragère de la ferme</a:t>
            </a:r>
          </a:p>
          <a:p>
            <a:pPr lvl="1"/>
            <a:r>
              <a:rPr lang="fr-CH" dirty="0" smtClean="0"/>
              <a:t>Génétique animale</a:t>
            </a:r>
          </a:p>
          <a:p>
            <a:pPr lvl="1"/>
            <a:r>
              <a:rPr lang="fr-CH" dirty="0" smtClean="0"/>
              <a:t>Observation des animaux (santé animale)</a:t>
            </a:r>
          </a:p>
          <a:p>
            <a:pPr lvl="1"/>
            <a:r>
              <a:rPr lang="fr-CH" dirty="0" smtClean="0"/>
              <a:t>Évaluation des animaux (état d’engraissement)</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90</a:t>
            </a:fld>
            <a:endParaRPr lang="fr-CH" altLang="de-DE" dirty="0"/>
          </a:p>
        </p:txBody>
      </p:sp>
      <p:pic>
        <p:nvPicPr>
          <p:cNvPr id="9" name="Inhaltsplatzhalter 8"/>
          <p:cNvPicPr>
            <a:picLocks noGrp="1" noChangeAspect="1"/>
          </p:cNvPicPr>
          <p:nvPr>
            <p:ph sz="quarter" idx="17"/>
          </p:nvPr>
        </p:nvPicPr>
        <p:blipFill>
          <a:blip r:embed="rId2">
            <a:extLst>
              <a:ext uri="{28A0092B-C50C-407E-A947-70E740481C1C}">
                <a14:useLocalDpi xmlns:a14="http://schemas.microsoft.com/office/drawing/2010/main" val="0"/>
              </a:ext>
            </a:extLst>
          </a:blip>
          <a:stretch>
            <a:fillRect/>
          </a:stretch>
        </p:blipFill>
        <p:spPr>
          <a:xfrm>
            <a:off x="6479858" y="1609979"/>
            <a:ext cx="2042160" cy="1536192"/>
          </a:xfrm>
        </p:spPr>
      </p:pic>
    </p:spTree>
    <p:extLst>
      <p:ext uri="{BB962C8B-B14F-4D97-AF65-F5344CB8AC3E}">
        <p14:creationId xmlns:p14="http://schemas.microsoft.com/office/powerpoint/2010/main" val="202192977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Bovins – Projets pour la pratique des fermes bio</a:t>
            </a:r>
            <a:endParaRPr lang="de-CH" dirty="0"/>
          </a:p>
        </p:txBody>
      </p:sp>
      <p:sp>
        <p:nvSpPr>
          <p:cNvPr id="3" name="Inhaltsplatzhalter 2"/>
          <p:cNvSpPr>
            <a:spLocks noGrp="1"/>
          </p:cNvSpPr>
          <p:nvPr>
            <p:ph idx="12"/>
          </p:nvPr>
        </p:nvSpPr>
        <p:spPr/>
        <p:txBody>
          <a:bodyPr/>
          <a:lstStyle/>
          <a:p>
            <a:r>
              <a:rPr lang="fr-CH" dirty="0"/>
              <a:t>Projet choisi – Engraissement bio au pâturage</a:t>
            </a:r>
            <a:endParaRPr lang="de-CH" dirty="0"/>
          </a:p>
        </p:txBody>
      </p:sp>
      <p:sp>
        <p:nvSpPr>
          <p:cNvPr id="12" name="Inhaltsplatzhalter 11"/>
          <p:cNvSpPr>
            <a:spLocks noGrp="1"/>
          </p:cNvSpPr>
          <p:nvPr>
            <p:ph sz="quarter" idx="21"/>
          </p:nvPr>
        </p:nvSpPr>
        <p:spPr/>
        <p:txBody>
          <a:bodyPr/>
          <a:lstStyle/>
          <a:p>
            <a:r>
              <a:rPr lang="fr-CH" dirty="0" smtClean="0"/>
              <a:t>Plan de transformation d’une ancienne stabulation pour vaches laitières</a:t>
            </a:r>
            <a:endParaRPr lang="fr-CH" dirty="0"/>
          </a:p>
        </p:txBody>
      </p:sp>
      <p:sp>
        <p:nvSpPr>
          <p:cNvPr id="8" name="Fußzeilenplatzhalter 7"/>
          <p:cNvSpPr>
            <a:spLocks noGrp="1"/>
          </p:cNvSpPr>
          <p:nvPr>
            <p:ph type="ftr" sz="quarter" idx="2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91</a:t>
            </a:fld>
            <a:endParaRPr lang="fr-CH" altLang="de-DE" dirty="0"/>
          </a:p>
        </p:txBody>
      </p:sp>
      <p:sp>
        <p:nvSpPr>
          <p:cNvPr id="5" name="Inhaltsplatzhalter 4"/>
          <p:cNvSpPr>
            <a:spLocks noGrp="1"/>
          </p:cNvSpPr>
          <p:nvPr>
            <p:ph idx="14"/>
          </p:nvPr>
        </p:nvSpPr>
        <p:spPr/>
        <p:txBody>
          <a:bodyPr/>
          <a:lstStyle/>
          <a:p>
            <a:endParaRPr lang="de-CH"/>
          </a:p>
        </p:txBody>
      </p:sp>
      <p:pic>
        <p:nvPicPr>
          <p:cNvPr id="11" name="Grafik 10"/>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0551" y="1556792"/>
            <a:ext cx="5483363" cy="4175768"/>
          </a:xfrm>
          <a:prstGeom prst="rect">
            <a:avLst/>
          </a:prstGeom>
        </p:spPr>
      </p:pic>
    </p:spTree>
    <p:extLst>
      <p:ext uri="{BB962C8B-B14F-4D97-AF65-F5344CB8AC3E}">
        <p14:creationId xmlns:p14="http://schemas.microsoft.com/office/powerpoint/2010/main" val="155782927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Volaille – Importance</a:t>
            </a:r>
            <a:endParaRPr lang="fr-CH" dirty="0"/>
          </a:p>
        </p:txBody>
      </p:sp>
      <p:sp>
        <p:nvSpPr>
          <p:cNvPr id="3" name="Inhaltsplatzhalter 2"/>
          <p:cNvSpPr>
            <a:spLocks noGrp="1"/>
          </p:cNvSpPr>
          <p:nvPr>
            <p:ph idx="12"/>
          </p:nvPr>
        </p:nvSpPr>
        <p:spPr/>
        <p:txBody>
          <a:bodyPr>
            <a:normAutofit/>
          </a:bodyPr>
          <a:lstStyle/>
          <a:p>
            <a:r>
              <a:rPr lang="fr-CH" dirty="0" smtClean="0"/>
              <a:t>Œufs bio et poulets bio : Demande toujours plus forte</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Les œufs bio et les poulets bio bénéficient d’une grande confiance de la part des consommatrices et des consommateurs</a:t>
            </a:r>
          </a:p>
          <a:p>
            <a:r>
              <a:rPr lang="fr-CH" dirty="0" smtClean="0"/>
              <a:t>Le principal argument de vente est le bien-être des animaux</a:t>
            </a:r>
          </a:p>
          <a:p>
            <a:r>
              <a:rPr lang="fr-CH" dirty="0" smtClean="0"/>
              <a:t>Les bonnes raisons pour se lancer en bio sont nombreuses, mais il faut commencer par clarifier la question de la commercialisation</a:t>
            </a:r>
            <a:endParaRPr lang="fr-CH" dirty="0"/>
          </a:p>
        </p:txBody>
      </p:sp>
      <p:sp>
        <p:nvSpPr>
          <p:cNvPr id="6" name="Inhaltsplatzhalter 5"/>
          <p:cNvSpPr>
            <a:spLocks noGrp="1"/>
          </p:cNvSpPr>
          <p:nvPr>
            <p:ph sz="quarter" idx="24"/>
          </p:nvPr>
        </p:nvSpPr>
        <p:spPr/>
        <p:txBody>
          <a:bodyPr/>
          <a:lstStyle/>
          <a:p>
            <a:endParaRPr lang="fr-CH" dirty="0" smtClean="0"/>
          </a:p>
          <a:p>
            <a:r>
              <a:rPr lang="fr-CH" dirty="0" smtClean="0"/>
              <a:t>Engraissement de poulets bio</a:t>
            </a:r>
          </a:p>
          <a:p>
            <a:pPr lvl="1"/>
            <a:r>
              <a:rPr lang="fr-CH" dirty="0" smtClean="0"/>
              <a:t>Revenu complémentaire (main-d’œuvre et investissements contrôlables)</a:t>
            </a:r>
          </a:p>
          <a:p>
            <a:pPr lvl="1"/>
            <a:r>
              <a:rPr lang="fr-CH" dirty="0" smtClean="0"/>
              <a:t>Bio Suisse assume la </a:t>
            </a:r>
            <a:br>
              <a:rPr lang="fr-CH" dirty="0" smtClean="0"/>
            </a:br>
            <a:r>
              <a:rPr lang="fr-CH" dirty="0" smtClean="0"/>
              <a:t>coordination du marché</a:t>
            </a:r>
          </a:p>
          <a:p>
            <a:pPr lvl="1"/>
            <a:r>
              <a:rPr lang="fr-CH" dirty="0" smtClean="0"/>
              <a:t>Production contractuelle (prix aux producteurs relativement stables)</a:t>
            </a:r>
          </a:p>
          <a:p>
            <a:pPr lvl="1"/>
            <a:r>
              <a:rPr lang="fr-CH" dirty="0" smtClean="0"/>
              <a:t>Branche de production flexible</a:t>
            </a:r>
          </a:p>
          <a:p>
            <a:pPr lvl="1"/>
            <a:r>
              <a:rPr lang="fr-CH" dirty="0" smtClean="0"/>
              <a:t>Quantité de démarrage variable</a:t>
            </a:r>
            <a:endParaRPr lang="fr-CH" dirty="0"/>
          </a:p>
        </p:txBody>
      </p:sp>
      <p:sp>
        <p:nvSpPr>
          <p:cNvPr id="7" name="Inhaltsplatzhalter 6"/>
          <p:cNvSpPr>
            <a:spLocks noGrp="1"/>
          </p:cNvSpPr>
          <p:nvPr>
            <p:ph sz="quarter" idx="25"/>
          </p:nvPr>
        </p:nvSpPr>
        <p:spPr/>
        <p:txBody>
          <a:bodyPr/>
          <a:lstStyle/>
          <a:p>
            <a:endParaRPr lang="fr-CH" dirty="0" smtClean="0"/>
          </a:p>
          <a:p>
            <a:r>
              <a:rPr lang="fr-CH" dirty="0" smtClean="0"/>
              <a:t>Poules pondeuses</a:t>
            </a:r>
          </a:p>
          <a:p>
            <a:pPr lvl="1"/>
            <a:r>
              <a:rPr lang="fr-CH" dirty="0" smtClean="0"/>
              <a:t>Plus lucratif que l’engraissement de poulets bio</a:t>
            </a:r>
          </a:p>
          <a:p>
            <a:pPr lvl="1"/>
            <a:r>
              <a:rPr lang="fr-CH" dirty="0" smtClean="0"/>
              <a:t>Écoulement garanti (contrat)</a:t>
            </a:r>
          </a:p>
          <a:p>
            <a:pPr lvl="1"/>
            <a:r>
              <a:rPr lang="fr-CH" dirty="0" smtClean="0"/>
              <a:t>Nouveaux producteurs recherchés</a:t>
            </a:r>
            <a:endParaRPr lang="fr-CH" dirty="0"/>
          </a:p>
        </p:txBody>
      </p:sp>
      <p:sp>
        <p:nvSpPr>
          <p:cNvPr id="8" name="Fußzeilenplatzhalter 7"/>
          <p:cNvSpPr>
            <a:spLocks noGrp="1"/>
          </p:cNvSpPr>
          <p:nvPr>
            <p:ph type="ftr" sz="quarter" idx="26"/>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92</a:t>
            </a:fld>
            <a:endParaRPr lang="fr-CH" altLang="de-DE" dirty="0"/>
          </a:p>
        </p:txBody>
      </p:sp>
    </p:spTree>
    <p:extLst>
      <p:ext uri="{BB962C8B-B14F-4D97-AF65-F5344CB8AC3E}">
        <p14:creationId xmlns:p14="http://schemas.microsoft.com/office/powerpoint/2010/main" val="42189260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Volaille – Importance</a:t>
            </a:r>
            <a:endParaRPr lang="de-CH" dirty="0"/>
          </a:p>
        </p:txBody>
      </p:sp>
      <p:sp>
        <p:nvSpPr>
          <p:cNvPr id="3" name="Inhaltsplatzhalter 2"/>
          <p:cNvSpPr>
            <a:spLocks noGrp="1"/>
          </p:cNvSpPr>
          <p:nvPr>
            <p:ph idx="12"/>
          </p:nvPr>
        </p:nvSpPr>
        <p:spPr/>
        <p:txBody>
          <a:bodyPr>
            <a:normAutofit/>
          </a:bodyPr>
          <a:lstStyle/>
          <a:p>
            <a:r>
              <a:rPr lang="fr-CH" dirty="0" smtClean="0"/>
              <a:t>Comparaison entre poulets bio et pondeuses bio</a:t>
            </a:r>
            <a:endParaRPr lang="fr-CH" dirty="0"/>
          </a:p>
        </p:txBody>
      </p:sp>
      <p:sp>
        <p:nvSpPr>
          <p:cNvPr id="4" name="Inhaltsplatzhalter 3"/>
          <p:cNvSpPr>
            <a:spLocks noGrp="1"/>
          </p:cNvSpPr>
          <p:nvPr>
            <p:ph idx="14"/>
          </p:nvPr>
        </p:nvSpPr>
        <p:spPr/>
        <p:txBody>
          <a:bodyPr/>
          <a:lstStyle/>
          <a:p>
            <a:endParaRPr lang="de-CH" dirty="0"/>
          </a:p>
        </p:txBody>
      </p:sp>
      <p:sp>
        <p:nvSpPr>
          <p:cNvPr id="5" name="Inhaltsplatzhalter 4"/>
          <p:cNvSpPr>
            <a:spLocks noGrp="1"/>
          </p:cNvSpPr>
          <p:nvPr>
            <p:ph sz="quarter" idx="17"/>
          </p:nvPr>
        </p:nvSpPr>
        <p:spPr/>
        <p:txBody>
          <a:bodyPr/>
          <a:lstStyle/>
          <a:p>
            <a:r>
              <a:rPr lang="fr-CH" dirty="0" smtClean="0"/>
              <a:t>Les exigences pour les conditions d’élevage sont différentes pour les deux types de production</a:t>
            </a:r>
          </a:p>
          <a:p>
            <a:r>
              <a:rPr lang="fr-CH" dirty="0" smtClean="0"/>
              <a:t>Le tableau en montre un aperçu</a:t>
            </a:r>
            <a:endParaRPr lang="fr-CH" dirty="0"/>
          </a:p>
        </p:txBody>
      </p:sp>
      <p:sp>
        <p:nvSpPr>
          <p:cNvPr id="7" name="Fußzeilenplatzhalter 6"/>
          <p:cNvSpPr>
            <a:spLocks noGrp="1"/>
          </p:cNvSpPr>
          <p:nvPr>
            <p:ph type="ftr" sz="quarter" idx="24"/>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93</a:t>
            </a:fld>
            <a:endParaRPr lang="fr-CH" altLang="de-DE" dirty="0"/>
          </a:p>
        </p:txBody>
      </p:sp>
      <p:graphicFrame>
        <p:nvGraphicFramePr>
          <p:cNvPr id="8" name="Inhaltsplatzhalter 6"/>
          <p:cNvGraphicFramePr>
            <a:graphicFrameLocks noGrp="1"/>
          </p:cNvGraphicFramePr>
          <p:nvPr>
            <p:ph sz="quarter" idx="23"/>
            <p:extLst>
              <p:ext uri="{D42A27DB-BD31-4B8C-83A1-F6EECF244321}">
                <p14:modId xmlns:p14="http://schemas.microsoft.com/office/powerpoint/2010/main" val="946244309"/>
              </p:ext>
            </p:extLst>
          </p:nvPr>
        </p:nvGraphicFramePr>
        <p:xfrm>
          <a:off x="628650" y="2936875"/>
          <a:ext cx="7886700" cy="3012440"/>
        </p:xfrm>
        <a:graphic>
          <a:graphicData uri="http://schemas.openxmlformats.org/drawingml/2006/table">
            <a:tbl>
              <a:tblPr firstRow="1" bandRow="1">
                <a:tableStyleId>{93296810-A885-4BE3-A3E7-6D5BEEA58F35}</a:tableStyleId>
              </a:tblPr>
              <a:tblGrid>
                <a:gridCol w="2863230"/>
                <a:gridCol w="2520280"/>
                <a:gridCol w="2503190"/>
              </a:tblGrid>
              <a:tr h="370840">
                <a:tc>
                  <a:txBody>
                    <a:bodyPr/>
                    <a:lstStyle/>
                    <a:p>
                      <a:endParaRPr lang="fr-CH" sz="1600" noProof="0" dirty="0"/>
                    </a:p>
                  </a:txBody>
                  <a:tcPr/>
                </a:tc>
                <a:tc>
                  <a:txBody>
                    <a:bodyPr/>
                    <a:lstStyle/>
                    <a:p>
                      <a:r>
                        <a:rPr lang="fr-CH" sz="1600" noProof="0" dirty="0" smtClean="0"/>
                        <a:t>Poulets bio</a:t>
                      </a:r>
                      <a:endParaRPr lang="fr-CH" sz="1600" noProof="0" dirty="0"/>
                    </a:p>
                  </a:txBody>
                  <a:tcPr/>
                </a:tc>
                <a:tc>
                  <a:txBody>
                    <a:bodyPr/>
                    <a:lstStyle/>
                    <a:p>
                      <a:r>
                        <a:rPr lang="fr-CH" sz="1600" noProof="0" dirty="0" smtClean="0"/>
                        <a:t>Poules pondeuses bio</a:t>
                      </a:r>
                      <a:endParaRPr lang="fr-CH" sz="1600" noProof="0" dirty="0"/>
                    </a:p>
                  </a:txBody>
                  <a:tcPr/>
                </a:tc>
              </a:tr>
              <a:tr h="370840">
                <a:tc>
                  <a:txBody>
                    <a:bodyPr/>
                    <a:lstStyle/>
                    <a:p>
                      <a:r>
                        <a:rPr lang="fr-CH" sz="1600" noProof="0" dirty="0" smtClean="0"/>
                        <a:t>Poulaillers</a:t>
                      </a:r>
                      <a:endParaRPr lang="fr-CH" sz="1600" noProof="0" dirty="0"/>
                    </a:p>
                  </a:txBody>
                  <a:tcPr/>
                </a:tc>
                <a:tc>
                  <a:txBody>
                    <a:bodyPr/>
                    <a:lstStyle/>
                    <a:p>
                      <a:r>
                        <a:rPr lang="fr-CH" sz="1600" noProof="0" dirty="0" smtClean="0"/>
                        <a:t>Le plus souvent poulaillers mobiles</a:t>
                      </a:r>
                      <a:endParaRPr lang="fr-CH" sz="1600" noProof="0" dirty="0"/>
                    </a:p>
                  </a:txBody>
                  <a:tcPr/>
                </a:tc>
                <a:tc>
                  <a:txBody>
                    <a:bodyPr/>
                    <a:lstStyle/>
                    <a:p>
                      <a:r>
                        <a:rPr lang="fr-CH" sz="1600" noProof="0" dirty="0" smtClean="0"/>
                        <a:t>Le plus souvent poulaillers fixes</a:t>
                      </a:r>
                      <a:endParaRPr lang="fr-CH" sz="1600" noProof="0" dirty="0"/>
                    </a:p>
                  </a:txBody>
                  <a:tcPr/>
                </a:tc>
              </a:tr>
              <a:tr h="370840">
                <a:tc>
                  <a:txBody>
                    <a:bodyPr/>
                    <a:lstStyle/>
                    <a:p>
                      <a:r>
                        <a:rPr lang="fr-CH" sz="1600" noProof="0" dirty="0" smtClean="0"/>
                        <a:t>Production de fumier</a:t>
                      </a:r>
                      <a:endParaRPr lang="fr-CH" sz="1600" noProof="0" dirty="0"/>
                    </a:p>
                  </a:txBody>
                  <a:tcPr/>
                </a:tc>
                <a:tc>
                  <a:txBody>
                    <a:bodyPr/>
                    <a:lstStyle/>
                    <a:p>
                      <a:r>
                        <a:rPr lang="fr-CH" sz="1600" noProof="0" dirty="0" smtClean="0"/>
                        <a:t>250 places = 1 UGBF</a:t>
                      </a:r>
                      <a:endParaRPr lang="fr-CH" sz="16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100 places = 1 UGBF</a:t>
                      </a:r>
                    </a:p>
                  </a:txBody>
                  <a:tcPr/>
                </a:tc>
              </a:tr>
              <a:tr h="370840">
                <a:tc>
                  <a:txBody>
                    <a:bodyPr/>
                    <a:lstStyle/>
                    <a:p>
                      <a:r>
                        <a:rPr lang="fr-CH" sz="1600" noProof="0" dirty="0" smtClean="0"/>
                        <a:t>Nombre maximum de bêtes par poulailler / troupeau</a:t>
                      </a:r>
                      <a:endParaRPr lang="fr-CH" sz="1600" noProof="0" dirty="0"/>
                    </a:p>
                  </a:txBody>
                  <a:tcPr/>
                </a:tc>
                <a:tc>
                  <a:txBody>
                    <a:bodyPr/>
                    <a:lstStyle/>
                    <a:p>
                      <a:r>
                        <a:rPr lang="fr-CH" sz="1600" spc="-10" noProof="0" dirty="0" err="1" smtClean="0"/>
                        <a:t>Préengr</a:t>
                      </a:r>
                      <a:r>
                        <a:rPr lang="fr-CH" sz="1600" spc="-10" noProof="0" dirty="0" smtClean="0"/>
                        <a:t>.</a:t>
                      </a:r>
                      <a:r>
                        <a:rPr lang="fr-CH" sz="1600" spc="-10" baseline="0" noProof="0" dirty="0" smtClean="0"/>
                        <a:t> : 2000 / troupeau</a:t>
                      </a:r>
                      <a:endParaRPr lang="fr-CH" sz="1600" spc="-10" noProof="0" dirty="0" smtClean="0"/>
                    </a:p>
                    <a:p>
                      <a:r>
                        <a:rPr lang="fr-CH" sz="1600" noProof="0" dirty="0" err="1" smtClean="0"/>
                        <a:t>Engraiss</a:t>
                      </a:r>
                      <a:r>
                        <a:rPr lang="fr-CH" sz="1600" noProof="0" dirty="0" smtClean="0"/>
                        <a:t>. : 500 / troupeau</a:t>
                      </a:r>
                      <a:endParaRPr lang="fr-CH" sz="1600" noProof="0" dirty="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fr-CH" sz="1600" noProof="0" dirty="0" smtClean="0"/>
                        <a:t>4</a:t>
                      </a:r>
                      <a:r>
                        <a:rPr lang="fr-CH" sz="1600" baseline="0" noProof="0" dirty="0" smtClean="0"/>
                        <a:t> troupeaux de 500 têtes</a:t>
                      </a:r>
                      <a:endParaRPr lang="fr-CH" sz="1600" noProof="0" dirty="0" smtClean="0"/>
                    </a:p>
                  </a:txBody>
                  <a:tcPr/>
                </a:tc>
              </a:tr>
              <a:tr h="370840">
                <a:tc>
                  <a:txBody>
                    <a:bodyPr/>
                    <a:lstStyle/>
                    <a:p>
                      <a:r>
                        <a:rPr lang="fr-CH" sz="1600" spc="-30" baseline="0" noProof="0" dirty="0" smtClean="0"/>
                        <a:t>Pâturage (Cahier des charges)</a:t>
                      </a:r>
                      <a:endParaRPr lang="fr-CH" sz="1600" spc="-30" baseline="0" noProof="0" dirty="0"/>
                    </a:p>
                  </a:txBody>
                  <a:tcPr/>
                </a:tc>
                <a:tc>
                  <a:txBody>
                    <a:bodyPr/>
                    <a:lstStyle/>
                    <a:p>
                      <a:r>
                        <a:rPr lang="fr-CH" sz="1600" noProof="0" dirty="0" smtClean="0"/>
                        <a:t>1 m</a:t>
                      </a:r>
                      <a:r>
                        <a:rPr lang="fr-CH" sz="1600" baseline="30000" noProof="0" dirty="0" smtClean="0"/>
                        <a:t>2</a:t>
                      </a:r>
                      <a:r>
                        <a:rPr lang="fr-CH" sz="1600" noProof="0" dirty="0" smtClean="0"/>
                        <a:t>/kg poids vif</a:t>
                      </a:r>
                      <a:endParaRPr lang="fr-CH" sz="1600" noProof="0" dirty="0"/>
                    </a:p>
                  </a:txBody>
                  <a:tcPr/>
                </a:tc>
                <a:tc>
                  <a:txBody>
                    <a:bodyPr/>
                    <a:lstStyle/>
                    <a:p>
                      <a:r>
                        <a:rPr lang="fr-CH" sz="1600" noProof="0" dirty="0" smtClean="0"/>
                        <a:t>5 m</a:t>
                      </a:r>
                      <a:r>
                        <a:rPr lang="fr-CH" sz="1600" baseline="30000" noProof="0" dirty="0" smtClean="0"/>
                        <a:t>2</a:t>
                      </a:r>
                      <a:r>
                        <a:rPr lang="fr-CH" sz="1600" noProof="0" dirty="0" smtClean="0"/>
                        <a:t>/bête</a:t>
                      </a:r>
                      <a:endParaRPr lang="fr-CH" sz="1600" noProof="0" dirty="0"/>
                    </a:p>
                  </a:txBody>
                  <a:tcPr/>
                </a:tc>
              </a:tr>
              <a:tr h="370840">
                <a:tc>
                  <a:txBody>
                    <a:bodyPr/>
                    <a:lstStyle/>
                    <a:p>
                      <a:r>
                        <a:rPr lang="fr-CH" sz="1600" noProof="0" dirty="0" smtClean="0"/>
                        <a:t>Investissements</a:t>
                      </a:r>
                      <a:endParaRPr lang="fr-CH" sz="1600" noProof="0" dirty="0"/>
                    </a:p>
                  </a:txBody>
                  <a:tcPr/>
                </a:tc>
                <a:tc>
                  <a:txBody>
                    <a:bodyPr/>
                    <a:lstStyle/>
                    <a:p>
                      <a:r>
                        <a:rPr lang="fr-CH" sz="1600" noProof="0" dirty="0" smtClean="0"/>
                        <a:t>Faibles à moyens</a:t>
                      </a:r>
                    </a:p>
                  </a:txBody>
                  <a:tcPr/>
                </a:tc>
                <a:tc>
                  <a:txBody>
                    <a:bodyPr/>
                    <a:lstStyle/>
                    <a:p>
                      <a:r>
                        <a:rPr lang="fr-CH" sz="1600" noProof="0" dirty="0" smtClean="0"/>
                        <a:t>Im</a:t>
                      </a:r>
                      <a:r>
                        <a:rPr lang="fr-CH" sz="1600" baseline="0" noProof="0" dirty="0" smtClean="0"/>
                        <a:t>portants</a:t>
                      </a:r>
                      <a:endParaRPr lang="fr-CH" sz="1600" noProof="0" dirty="0"/>
                    </a:p>
                  </a:txBody>
                  <a:tcPr/>
                </a:tc>
              </a:tr>
              <a:tr h="370840">
                <a:tc>
                  <a:txBody>
                    <a:bodyPr/>
                    <a:lstStyle/>
                    <a:p>
                      <a:r>
                        <a:rPr lang="fr-CH" sz="1600" noProof="0" dirty="0" smtClean="0"/>
                        <a:t>Exigences en savoir-faire</a:t>
                      </a:r>
                      <a:endParaRPr lang="fr-CH" sz="1600" noProof="0" dirty="0"/>
                    </a:p>
                  </a:txBody>
                  <a:tcPr/>
                </a:tc>
                <a:tc>
                  <a:txBody>
                    <a:bodyPr/>
                    <a:lstStyle/>
                    <a:p>
                      <a:r>
                        <a:rPr lang="fr-CH" sz="1600" noProof="0" dirty="0" smtClean="0"/>
                        <a:t>Moyennes</a:t>
                      </a:r>
                      <a:endParaRPr lang="fr-CH" sz="1600" noProof="0" dirty="0"/>
                    </a:p>
                  </a:txBody>
                  <a:tcPr/>
                </a:tc>
                <a:tc>
                  <a:txBody>
                    <a:bodyPr/>
                    <a:lstStyle/>
                    <a:p>
                      <a:r>
                        <a:rPr lang="fr-CH" sz="1600" noProof="0" dirty="0" smtClean="0"/>
                        <a:t>Im</a:t>
                      </a:r>
                      <a:r>
                        <a:rPr lang="fr-CH" sz="1600" baseline="0" noProof="0" dirty="0" smtClean="0"/>
                        <a:t>portantes</a:t>
                      </a:r>
                      <a:endParaRPr lang="fr-CH" sz="1600" noProof="0" dirty="0"/>
                    </a:p>
                  </a:txBody>
                  <a:tcPr/>
                </a:tc>
              </a:tr>
            </a:tbl>
          </a:graphicData>
        </a:graphic>
      </p:graphicFrame>
    </p:spTree>
    <p:extLst>
      <p:ext uri="{BB962C8B-B14F-4D97-AF65-F5344CB8AC3E}">
        <p14:creationId xmlns:p14="http://schemas.microsoft.com/office/powerpoint/2010/main" val="9693051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Besoins</a:t>
            </a:r>
            <a:endParaRPr lang="fr-CH" dirty="0"/>
          </a:p>
        </p:txBody>
      </p:sp>
      <p:sp>
        <p:nvSpPr>
          <p:cNvPr id="3" name="Inhaltsplatzhalter 2"/>
          <p:cNvSpPr>
            <a:spLocks noGrp="1"/>
          </p:cNvSpPr>
          <p:nvPr>
            <p:ph idx="12"/>
          </p:nvPr>
        </p:nvSpPr>
        <p:spPr/>
        <p:txBody>
          <a:bodyPr>
            <a:normAutofit/>
          </a:bodyPr>
          <a:lstStyle/>
          <a:p>
            <a:r>
              <a:rPr lang="fr-CH" altLang="de-DE" dirty="0" smtClean="0"/>
              <a:t>Comportements des poules sur 24 heures</a:t>
            </a:r>
            <a:endParaRPr lang="fr-CH" dirty="0"/>
          </a:p>
        </p:txBody>
      </p:sp>
      <p:sp>
        <p:nvSpPr>
          <p:cNvPr id="4" name="Inhaltsplatzhalter 3"/>
          <p:cNvSpPr>
            <a:spLocks noGrp="1"/>
          </p:cNvSpPr>
          <p:nvPr>
            <p:ph idx="14"/>
          </p:nvPr>
        </p:nvSpPr>
        <p:spPr>
          <a:xfrm>
            <a:off x="628650" y="6130496"/>
            <a:ext cx="7886700" cy="250831"/>
          </a:xfrm>
        </p:spPr>
        <p:txBody>
          <a:bodyPr/>
          <a:lstStyle/>
          <a:p>
            <a:r>
              <a:rPr lang="fr-CH" dirty="0" smtClean="0"/>
              <a:t>Illustration : </a:t>
            </a:r>
            <a:r>
              <a:rPr lang="fr-CH" dirty="0" err="1" smtClean="0"/>
              <a:t>Bestman</a:t>
            </a:r>
            <a:r>
              <a:rPr lang="fr-CH" dirty="0" smtClean="0"/>
              <a:t> et al., </a:t>
            </a:r>
            <a:r>
              <a:rPr lang="fr-CH" dirty="0" err="1" smtClean="0"/>
              <a:t>Hühnersignale</a:t>
            </a:r>
            <a:r>
              <a:rPr lang="fr-CH" dirty="0" smtClean="0"/>
              <a:t>, 2010</a:t>
            </a:r>
            <a:endParaRPr lang="fr-CH" dirty="0"/>
          </a:p>
        </p:txBody>
      </p:sp>
      <p:sp>
        <p:nvSpPr>
          <p:cNvPr id="6" name="Fußzeilenplatzhalter 5"/>
          <p:cNvSpPr>
            <a:spLocks noGrp="1"/>
          </p:cNvSpPr>
          <p:nvPr>
            <p:ph type="ftr" sz="quarter" idx="18"/>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94</a:t>
            </a:fld>
            <a:endParaRPr lang="fr-CH" altLang="de-DE" dirty="0"/>
          </a:p>
        </p:txBody>
      </p:sp>
      <p:pic>
        <p:nvPicPr>
          <p:cNvPr id="8" name="Grafik 7"/>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755576" y="1525945"/>
            <a:ext cx="7562103" cy="4669546"/>
          </a:xfrm>
          <a:prstGeom prst="rect">
            <a:avLst/>
          </a:prstGeom>
        </p:spPr>
      </p:pic>
    </p:spTree>
    <p:extLst>
      <p:ext uri="{BB962C8B-B14F-4D97-AF65-F5344CB8AC3E}">
        <p14:creationId xmlns:p14="http://schemas.microsoft.com/office/powerpoint/2010/main" val="35910991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Besoins</a:t>
            </a:r>
            <a:endParaRPr lang="de-CH" dirty="0"/>
          </a:p>
        </p:txBody>
      </p:sp>
      <p:sp>
        <p:nvSpPr>
          <p:cNvPr id="3" name="Inhaltsplatzhalter 2"/>
          <p:cNvSpPr>
            <a:spLocks noGrp="1"/>
          </p:cNvSpPr>
          <p:nvPr>
            <p:ph idx="12"/>
          </p:nvPr>
        </p:nvSpPr>
        <p:spPr/>
        <p:txBody>
          <a:bodyPr>
            <a:normAutofit/>
          </a:bodyPr>
          <a:lstStyle/>
          <a:p>
            <a:r>
              <a:rPr lang="fr-CH" dirty="0" smtClean="0"/>
              <a:t>Conséquences pour le respect des besoins</a:t>
            </a:r>
            <a:endParaRPr lang="fr-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79"/>
          </p:nvPr>
        </p:nvSpPr>
        <p:spPr/>
        <p:txBody>
          <a:bodyPr/>
          <a:lstStyle/>
          <a:p>
            <a:r>
              <a:rPr lang="fr-CH" dirty="0" smtClean="0"/>
              <a:t>Habitat</a:t>
            </a:r>
          </a:p>
          <a:p>
            <a:pPr lvl="1"/>
            <a:r>
              <a:rPr lang="fr-CH" dirty="0" smtClean="0"/>
              <a:t>Poule sauvage bankiva du Sud-Est de l’Asie</a:t>
            </a:r>
          </a:p>
          <a:p>
            <a:pPr lvl="1"/>
            <a:r>
              <a:rPr lang="fr-CH" dirty="0" smtClean="0"/>
              <a:t>Vit dans les buissons, la forêt</a:t>
            </a:r>
            <a:endParaRPr lang="fr-CH" dirty="0"/>
          </a:p>
        </p:txBody>
      </p:sp>
      <p:sp>
        <p:nvSpPr>
          <p:cNvPr id="7" name="Inhaltsplatzhalter 6"/>
          <p:cNvSpPr>
            <a:spLocks noGrp="1"/>
          </p:cNvSpPr>
          <p:nvPr>
            <p:ph sz="quarter" idx="80"/>
          </p:nvPr>
        </p:nvSpPr>
        <p:spPr/>
        <p:txBody>
          <a:bodyPr/>
          <a:lstStyle/>
          <a:p>
            <a:pPr lvl="1"/>
            <a:r>
              <a:rPr lang="fr-CH" dirty="0" smtClean="0"/>
              <a:t>Grandes exigences de température (poussins)</a:t>
            </a:r>
          </a:p>
          <a:p>
            <a:pPr lvl="1"/>
            <a:r>
              <a:rPr lang="fr-CH" dirty="0" smtClean="0"/>
              <a:t>Bonne aération, pas de courants d’air</a:t>
            </a:r>
          </a:p>
          <a:p>
            <a:pPr lvl="1"/>
            <a:r>
              <a:rPr lang="fr-CH" dirty="0" smtClean="0"/>
              <a:t>Parcours structuré</a:t>
            </a:r>
            <a:endParaRPr lang="fr-CH" dirty="0"/>
          </a:p>
        </p:txBody>
      </p:sp>
      <p:sp>
        <p:nvSpPr>
          <p:cNvPr id="9" name="Inhaltsplatzhalter 8"/>
          <p:cNvSpPr>
            <a:spLocks noGrp="1"/>
          </p:cNvSpPr>
          <p:nvPr>
            <p:ph sz="quarter" idx="82"/>
          </p:nvPr>
        </p:nvSpPr>
        <p:spPr/>
        <p:txBody>
          <a:bodyPr/>
          <a:lstStyle/>
          <a:p>
            <a:r>
              <a:rPr lang="fr-CH" dirty="0" smtClean="0"/>
              <a:t>Périodicité journalière</a:t>
            </a:r>
          </a:p>
          <a:p>
            <a:pPr lvl="1"/>
            <a:r>
              <a:rPr lang="fr-CH" dirty="0" smtClean="0"/>
              <a:t>Active de jour</a:t>
            </a:r>
          </a:p>
          <a:p>
            <a:pPr lvl="1"/>
            <a:r>
              <a:rPr lang="fr-CH" dirty="0" smtClean="0"/>
              <a:t>Suffisamment de repos nocturne</a:t>
            </a:r>
            <a:endParaRPr lang="fr-CH" dirty="0"/>
          </a:p>
        </p:txBody>
      </p:sp>
      <p:sp>
        <p:nvSpPr>
          <p:cNvPr id="10" name="Inhaltsplatzhalter 9"/>
          <p:cNvSpPr>
            <a:spLocks noGrp="1"/>
          </p:cNvSpPr>
          <p:nvPr>
            <p:ph sz="quarter" idx="83"/>
          </p:nvPr>
        </p:nvSpPr>
        <p:spPr/>
        <p:txBody>
          <a:bodyPr/>
          <a:lstStyle/>
          <a:p>
            <a:pPr lvl="1"/>
            <a:r>
              <a:rPr lang="fr-CH" dirty="0" smtClean="0"/>
              <a:t>Limiter l’éclairage artificiel</a:t>
            </a:r>
          </a:p>
          <a:p>
            <a:pPr lvl="1"/>
            <a:r>
              <a:rPr lang="fr-CH" dirty="0" smtClean="0"/>
              <a:t>Grandes fenêtres</a:t>
            </a:r>
          </a:p>
          <a:p>
            <a:pPr lvl="1"/>
            <a:r>
              <a:rPr lang="fr-CH" dirty="0" smtClean="0"/>
              <a:t>Luminosité suffisante</a:t>
            </a:r>
            <a:endParaRPr lang="fr-CH" dirty="0"/>
          </a:p>
        </p:txBody>
      </p:sp>
      <p:sp>
        <p:nvSpPr>
          <p:cNvPr id="12" name="Inhaltsplatzhalter 11"/>
          <p:cNvSpPr>
            <a:spLocks noGrp="1"/>
          </p:cNvSpPr>
          <p:nvPr>
            <p:ph sz="quarter" idx="85"/>
          </p:nvPr>
        </p:nvSpPr>
        <p:spPr/>
        <p:txBody>
          <a:bodyPr/>
          <a:lstStyle/>
          <a:p>
            <a:r>
              <a:rPr lang="fr-CH" dirty="0" smtClean="0"/>
              <a:t>Comportement social</a:t>
            </a:r>
          </a:p>
          <a:p>
            <a:pPr lvl="1"/>
            <a:r>
              <a:rPr lang="fr-CH" dirty="0" smtClean="0"/>
              <a:t>Hiérarchie</a:t>
            </a:r>
          </a:p>
          <a:p>
            <a:pPr lvl="1"/>
            <a:r>
              <a:rPr lang="fr-CH" dirty="0" smtClean="0"/>
              <a:t>Formation de groupes</a:t>
            </a:r>
            <a:endParaRPr lang="fr-CH" dirty="0"/>
          </a:p>
        </p:txBody>
      </p:sp>
      <p:sp>
        <p:nvSpPr>
          <p:cNvPr id="13" name="Inhaltsplatzhalter 12"/>
          <p:cNvSpPr>
            <a:spLocks noGrp="1"/>
          </p:cNvSpPr>
          <p:nvPr>
            <p:ph sz="quarter" idx="86"/>
          </p:nvPr>
        </p:nvSpPr>
        <p:spPr/>
        <p:txBody>
          <a:bodyPr/>
          <a:lstStyle/>
          <a:p>
            <a:pPr lvl="1"/>
            <a:r>
              <a:rPr lang="fr-CH" dirty="0" smtClean="0"/>
              <a:t>Le coq assure l’ordre</a:t>
            </a:r>
          </a:p>
          <a:p>
            <a:pPr lvl="1"/>
            <a:r>
              <a:rPr lang="fr-CH" dirty="0" smtClean="0"/>
              <a:t>Formation de sous-groupes dans les grands troupeaux (avec coqs)</a:t>
            </a:r>
            <a:endParaRPr lang="fr-CH" dirty="0"/>
          </a:p>
        </p:txBody>
      </p:sp>
      <p:sp>
        <p:nvSpPr>
          <p:cNvPr id="14" name="Fußzeilenplatzhalter 13"/>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95</a:t>
            </a:fld>
            <a:endParaRPr lang="fr-CH" altLang="de-DE" dirty="0"/>
          </a:p>
        </p:txBody>
      </p:sp>
      <p:pic>
        <p:nvPicPr>
          <p:cNvPr id="8" name="Inhaltsplatzhalter 7"/>
          <p:cNvPicPr>
            <a:picLocks noGrp="1" noChangeAspect="1"/>
          </p:cNvPicPr>
          <p:nvPr>
            <p:ph sz="quarter" idx="59"/>
          </p:nvPr>
        </p:nvPicPr>
        <p:blipFill>
          <a:blip r:embed="rId2">
            <a:extLst>
              <a:ext uri="{28A0092B-C50C-407E-A947-70E740481C1C}">
                <a14:useLocalDpi xmlns:a14="http://schemas.microsoft.com/office/drawing/2010/main" val="0"/>
              </a:ext>
            </a:extLst>
          </a:blip>
          <a:stretch>
            <a:fillRect/>
          </a:stretch>
        </p:blipFill>
        <p:spPr>
          <a:xfrm>
            <a:off x="656019" y="1578673"/>
            <a:ext cx="1999488" cy="1328928"/>
          </a:xfrm>
        </p:spPr>
      </p:pic>
      <p:pic>
        <p:nvPicPr>
          <p:cNvPr id="15" name="Inhaltsplatzhalter 14"/>
          <p:cNvPicPr>
            <a:picLocks noGrp="1" noChangeAspect="1"/>
          </p:cNvPicPr>
          <p:nvPr>
            <p:ph sz="quarter" idx="81"/>
          </p:nvPr>
        </p:nvPicPr>
        <p:blipFill>
          <a:blip r:embed="rId3">
            <a:extLst>
              <a:ext uri="{28A0092B-C50C-407E-A947-70E740481C1C}">
                <a14:useLocalDpi xmlns:a14="http://schemas.microsoft.com/office/drawing/2010/main" val="0"/>
              </a:ext>
            </a:extLst>
          </a:blip>
          <a:stretch>
            <a:fillRect/>
          </a:stretch>
        </p:blipFill>
        <p:spPr>
          <a:xfrm>
            <a:off x="646875" y="3004375"/>
            <a:ext cx="2017776" cy="1335024"/>
          </a:xfrm>
        </p:spPr>
      </p:pic>
      <p:pic>
        <p:nvPicPr>
          <p:cNvPr id="17" name="Inhaltsplatzhalter 16"/>
          <p:cNvPicPr>
            <a:picLocks noGrp="1" noChangeAspect="1"/>
          </p:cNvPicPr>
          <p:nvPr>
            <p:ph sz="quarter" idx="84"/>
          </p:nvPr>
        </p:nvPicPr>
        <p:blipFill>
          <a:blip r:embed="rId4">
            <a:extLst>
              <a:ext uri="{28A0092B-C50C-407E-A947-70E740481C1C}">
                <a14:useLocalDpi xmlns:a14="http://schemas.microsoft.com/office/drawing/2010/main" val="0"/>
              </a:ext>
            </a:extLst>
          </a:blip>
          <a:stretch>
            <a:fillRect/>
          </a:stretch>
        </p:blipFill>
        <p:spPr>
          <a:xfrm>
            <a:off x="652971" y="4452893"/>
            <a:ext cx="2005584" cy="1335024"/>
          </a:xfrm>
        </p:spPr>
      </p:pic>
    </p:spTree>
    <p:extLst>
      <p:ext uri="{BB962C8B-B14F-4D97-AF65-F5344CB8AC3E}">
        <p14:creationId xmlns:p14="http://schemas.microsoft.com/office/powerpoint/2010/main" val="32358532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Besoins</a:t>
            </a:r>
            <a:endParaRPr lang="de-CH" dirty="0"/>
          </a:p>
        </p:txBody>
      </p:sp>
      <p:sp>
        <p:nvSpPr>
          <p:cNvPr id="3" name="Inhaltsplatzhalter 2"/>
          <p:cNvSpPr>
            <a:spLocks noGrp="1"/>
          </p:cNvSpPr>
          <p:nvPr>
            <p:ph idx="12"/>
          </p:nvPr>
        </p:nvSpPr>
        <p:spPr/>
        <p:txBody>
          <a:bodyPr/>
          <a:lstStyle/>
          <a:p>
            <a:r>
              <a:rPr lang="fr-CH" dirty="0"/>
              <a:t>Conséquences pour le respect des besoins</a:t>
            </a:r>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79"/>
          </p:nvPr>
        </p:nvSpPr>
        <p:spPr/>
        <p:txBody>
          <a:bodyPr/>
          <a:lstStyle/>
          <a:p>
            <a:r>
              <a:rPr lang="fr-CH" dirty="0" smtClean="0"/>
              <a:t>Reproduction</a:t>
            </a:r>
          </a:p>
          <a:p>
            <a:pPr lvl="1"/>
            <a:r>
              <a:rPr lang="fr-CH" dirty="0" smtClean="0"/>
              <a:t>Accouplement</a:t>
            </a:r>
          </a:p>
          <a:p>
            <a:pPr lvl="1"/>
            <a:r>
              <a:rPr lang="fr-CH" dirty="0" smtClean="0"/>
              <a:t>Recherche d’un lieu pour pondre</a:t>
            </a:r>
            <a:endParaRPr lang="fr-CH" dirty="0"/>
          </a:p>
        </p:txBody>
      </p:sp>
      <p:sp>
        <p:nvSpPr>
          <p:cNvPr id="7" name="Inhaltsplatzhalter 6"/>
          <p:cNvSpPr>
            <a:spLocks noGrp="1"/>
          </p:cNvSpPr>
          <p:nvPr>
            <p:ph sz="quarter" idx="80"/>
          </p:nvPr>
        </p:nvSpPr>
        <p:spPr/>
        <p:txBody>
          <a:bodyPr/>
          <a:lstStyle/>
          <a:p>
            <a:pPr lvl="1"/>
            <a:r>
              <a:rPr lang="fr-CH" dirty="0" smtClean="0"/>
              <a:t>Coq dans le groupe</a:t>
            </a:r>
          </a:p>
          <a:p>
            <a:pPr lvl="1"/>
            <a:r>
              <a:rPr lang="fr-CH" dirty="0" smtClean="0"/>
              <a:t>Nids protégés avec matériau malléable</a:t>
            </a:r>
            <a:endParaRPr lang="fr-CH" dirty="0"/>
          </a:p>
        </p:txBody>
      </p:sp>
      <p:sp>
        <p:nvSpPr>
          <p:cNvPr id="9" name="Inhaltsplatzhalter 8"/>
          <p:cNvSpPr>
            <a:spLocks noGrp="1"/>
          </p:cNvSpPr>
          <p:nvPr>
            <p:ph sz="quarter" idx="82"/>
          </p:nvPr>
        </p:nvSpPr>
        <p:spPr/>
        <p:txBody>
          <a:bodyPr/>
          <a:lstStyle/>
          <a:p>
            <a:r>
              <a:rPr lang="fr-CH" spc="-70" dirty="0" smtClean="0"/>
              <a:t>Comportement exploratoire</a:t>
            </a:r>
          </a:p>
          <a:p>
            <a:pPr lvl="1"/>
            <a:r>
              <a:rPr lang="fr-CH" dirty="0" smtClean="0"/>
              <a:t>Marcher, fouir, picorer</a:t>
            </a:r>
          </a:p>
          <a:p>
            <a:pPr lvl="1"/>
            <a:r>
              <a:rPr lang="fr-CH" dirty="0" smtClean="0"/>
              <a:t>Recherche nourriture = </a:t>
            </a:r>
            <a:r>
              <a:rPr lang="fr-CH" spc="0" dirty="0" smtClean="0"/>
              <a:t>30 à 50 % de la journée</a:t>
            </a:r>
            <a:endParaRPr lang="fr-CH" dirty="0"/>
          </a:p>
        </p:txBody>
      </p:sp>
      <p:sp>
        <p:nvSpPr>
          <p:cNvPr id="10" name="Inhaltsplatzhalter 9"/>
          <p:cNvSpPr>
            <a:spLocks noGrp="1"/>
          </p:cNvSpPr>
          <p:nvPr>
            <p:ph sz="quarter" idx="83"/>
          </p:nvPr>
        </p:nvSpPr>
        <p:spPr/>
        <p:txBody>
          <a:bodyPr/>
          <a:lstStyle/>
          <a:p>
            <a:pPr lvl="1"/>
            <a:r>
              <a:rPr lang="fr-CH" dirty="0" smtClean="0"/>
              <a:t>Possibilités de fouir dans poulailler et parcours</a:t>
            </a:r>
          </a:p>
          <a:p>
            <a:pPr lvl="1"/>
            <a:r>
              <a:rPr lang="fr-CH" dirty="0" smtClean="0"/>
              <a:t>Répandre des grains sur le sol</a:t>
            </a:r>
            <a:endParaRPr lang="fr-CH" dirty="0"/>
          </a:p>
        </p:txBody>
      </p:sp>
      <p:sp>
        <p:nvSpPr>
          <p:cNvPr id="12" name="Inhaltsplatzhalter 11"/>
          <p:cNvSpPr>
            <a:spLocks noGrp="1"/>
          </p:cNvSpPr>
          <p:nvPr>
            <p:ph sz="quarter" idx="85"/>
          </p:nvPr>
        </p:nvSpPr>
        <p:spPr/>
        <p:txBody>
          <a:bodyPr/>
          <a:lstStyle/>
          <a:p>
            <a:r>
              <a:rPr lang="fr-CH" dirty="0" smtClean="0"/>
              <a:t>Déplacements</a:t>
            </a:r>
          </a:p>
          <a:p>
            <a:pPr lvl="1"/>
            <a:r>
              <a:rPr lang="fr-CH" dirty="0" smtClean="0"/>
              <a:t>Marcher, courir, battre des ailes, voler</a:t>
            </a:r>
          </a:p>
          <a:p>
            <a:pPr lvl="1"/>
            <a:r>
              <a:rPr lang="fr-CH" dirty="0" smtClean="0"/>
              <a:t>Fuir les prédateurs sous/sur des buissons</a:t>
            </a:r>
            <a:endParaRPr lang="fr-CH" dirty="0"/>
          </a:p>
        </p:txBody>
      </p:sp>
      <p:sp>
        <p:nvSpPr>
          <p:cNvPr id="13" name="Inhaltsplatzhalter 12"/>
          <p:cNvSpPr>
            <a:spLocks noGrp="1"/>
          </p:cNvSpPr>
          <p:nvPr>
            <p:ph sz="quarter" idx="86"/>
          </p:nvPr>
        </p:nvSpPr>
        <p:spPr/>
        <p:txBody>
          <a:bodyPr/>
          <a:lstStyle/>
          <a:p>
            <a:pPr lvl="1"/>
            <a:r>
              <a:rPr lang="fr-CH" dirty="0" smtClean="0"/>
              <a:t>Suffisamment d’espace</a:t>
            </a:r>
          </a:p>
          <a:p>
            <a:pPr lvl="1"/>
            <a:r>
              <a:rPr lang="fr-CH" dirty="0" smtClean="0"/>
              <a:t>Clôtures suffisamment hautes</a:t>
            </a:r>
          </a:p>
          <a:p>
            <a:pPr lvl="1"/>
            <a:r>
              <a:rPr lang="fr-CH" dirty="0" smtClean="0"/>
              <a:t>Possibilités de s’abriter dans le parcours</a:t>
            </a:r>
            <a:endParaRPr lang="fr-CH" dirty="0"/>
          </a:p>
        </p:txBody>
      </p:sp>
      <p:sp>
        <p:nvSpPr>
          <p:cNvPr id="14" name="Fußzeilenplatzhalter 13"/>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96</a:t>
            </a:fld>
            <a:endParaRPr lang="fr-CH" altLang="de-DE" dirty="0"/>
          </a:p>
        </p:txBody>
      </p:sp>
      <p:pic>
        <p:nvPicPr>
          <p:cNvPr id="8" name="Inhaltsplatzhalter 7"/>
          <p:cNvPicPr>
            <a:picLocks noGrp="1" noChangeAspect="1"/>
          </p:cNvPicPr>
          <p:nvPr>
            <p:ph sz="quarter" idx="59"/>
          </p:nvPr>
        </p:nvPicPr>
        <p:blipFill>
          <a:blip r:embed="rId2">
            <a:extLst>
              <a:ext uri="{28A0092B-C50C-407E-A947-70E740481C1C}">
                <a14:useLocalDpi xmlns:a14="http://schemas.microsoft.com/office/drawing/2010/main" val="0"/>
              </a:ext>
            </a:extLst>
          </a:blip>
          <a:stretch>
            <a:fillRect/>
          </a:stretch>
        </p:blipFill>
        <p:spPr>
          <a:xfrm>
            <a:off x="656295" y="1574800"/>
            <a:ext cx="1998936" cy="1336675"/>
          </a:xfrm>
        </p:spPr>
      </p:pic>
      <p:pic>
        <p:nvPicPr>
          <p:cNvPr id="18" name="Inhaltsplatzhalter 17"/>
          <p:cNvPicPr>
            <a:picLocks noGrp="1" noChangeAspect="1"/>
          </p:cNvPicPr>
          <p:nvPr>
            <p:ph sz="quarter" idx="81"/>
          </p:nvPr>
        </p:nvPicPr>
        <p:blipFill>
          <a:blip r:embed="rId3">
            <a:extLst>
              <a:ext uri="{28A0092B-C50C-407E-A947-70E740481C1C}">
                <a14:useLocalDpi xmlns:a14="http://schemas.microsoft.com/office/drawing/2010/main" val="0"/>
              </a:ext>
            </a:extLst>
          </a:blip>
          <a:stretch>
            <a:fillRect/>
          </a:stretch>
        </p:blipFill>
        <p:spPr>
          <a:xfrm>
            <a:off x="652971" y="3004375"/>
            <a:ext cx="2005584" cy="1335024"/>
          </a:xfrm>
        </p:spPr>
      </p:pic>
      <p:pic>
        <p:nvPicPr>
          <p:cNvPr id="20" name="Inhaltsplatzhalter 19"/>
          <p:cNvPicPr>
            <a:picLocks noGrp="1" noChangeAspect="1"/>
          </p:cNvPicPr>
          <p:nvPr>
            <p:ph sz="quarter" idx="84"/>
          </p:nvPr>
        </p:nvPicPr>
        <p:blipFill>
          <a:blip r:embed="rId4">
            <a:extLst>
              <a:ext uri="{28A0092B-C50C-407E-A947-70E740481C1C}">
                <a14:useLocalDpi xmlns:a14="http://schemas.microsoft.com/office/drawing/2010/main" val="0"/>
              </a:ext>
            </a:extLst>
          </a:blip>
          <a:stretch>
            <a:fillRect/>
          </a:stretch>
        </p:blipFill>
        <p:spPr>
          <a:xfrm>
            <a:off x="652971" y="4446036"/>
            <a:ext cx="2005584" cy="1335024"/>
          </a:xfrm>
        </p:spPr>
      </p:pic>
    </p:spTree>
    <p:extLst>
      <p:ext uri="{BB962C8B-B14F-4D97-AF65-F5344CB8AC3E}">
        <p14:creationId xmlns:p14="http://schemas.microsoft.com/office/powerpoint/2010/main" val="17956095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Poules – Besoins</a:t>
            </a:r>
            <a:endParaRPr lang="de-CH" dirty="0"/>
          </a:p>
        </p:txBody>
      </p:sp>
      <p:sp>
        <p:nvSpPr>
          <p:cNvPr id="3" name="Inhaltsplatzhalter 2"/>
          <p:cNvSpPr>
            <a:spLocks noGrp="1"/>
          </p:cNvSpPr>
          <p:nvPr>
            <p:ph idx="12"/>
          </p:nvPr>
        </p:nvSpPr>
        <p:spPr/>
        <p:txBody>
          <a:bodyPr/>
          <a:lstStyle/>
          <a:p>
            <a:r>
              <a:rPr lang="fr-CH" dirty="0"/>
              <a:t>Conséquences pour le respect des besoins</a:t>
            </a:r>
          </a:p>
          <a:p>
            <a:endParaRPr lang="de-CH" dirty="0"/>
          </a:p>
        </p:txBody>
      </p:sp>
      <p:sp>
        <p:nvSpPr>
          <p:cNvPr id="4" name="Inhaltsplatzhalter 3"/>
          <p:cNvSpPr>
            <a:spLocks noGrp="1"/>
          </p:cNvSpPr>
          <p:nvPr>
            <p:ph idx="14"/>
          </p:nvPr>
        </p:nvSpPr>
        <p:spPr/>
        <p:txBody>
          <a:bodyPr/>
          <a:lstStyle/>
          <a:p>
            <a:endParaRPr lang="de-CH" dirty="0"/>
          </a:p>
        </p:txBody>
      </p:sp>
      <p:sp>
        <p:nvSpPr>
          <p:cNvPr id="6" name="Inhaltsplatzhalter 5"/>
          <p:cNvSpPr>
            <a:spLocks noGrp="1"/>
          </p:cNvSpPr>
          <p:nvPr>
            <p:ph sz="quarter" idx="79"/>
          </p:nvPr>
        </p:nvSpPr>
        <p:spPr/>
        <p:txBody>
          <a:bodyPr/>
          <a:lstStyle/>
          <a:p>
            <a:r>
              <a:rPr lang="fr-CH" dirty="0" smtClean="0"/>
              <a:t>Ingestion de nourriture</a:t>
            </a:r>
          </a:p>
          <a:p>
            <a:pPr lvl="1"/>
            <a:r>
              <a:rPr lang="fr-CH" dirty="0" smtClean="0"/>
              <a:t>Réaction aux signaux acoustiques</a:t>
            </a:r>
          </a:p>
          <a:p>
            <a:pPr lvl="1"/>
            <a:r>
              <a:rPr lang="fr-CH" dirty="0" smtClean="0"/>
              <a:t>Broyage de la </a:t>
            </a:r>
            <a:r>
              <a:rPr lang="fr-CH" dirty="0" err="1" smtClean="0"/>
              <a:t>nourri-ture</a:t>
            </a:r>
            <a:r>
              <a:rPr lang="fr-CH" dirty="0" smtClean="0"/>
              <a:t> dans le gésier</a:t>
            </a:r>
            <a:endParaRPr lang="fr-CH" dirty="0"/>
          </a:p>
        </p:txBody>
      </p:sp>
      <p:sp>
        <p:nvSpPr>
          <p:cNvPr id="7" name="Inhaltsplatzhalter 6"/>
          <p:cNvSpPr>
            <a:spLocks noGrp="1"/>
          </p:cNvSpPr>
          <p:nvPr>
            <p:ph sz="quarter" idx="80"/>
          </p:nvPr>
        </p:nvSpPr>
        <p:spPr/>
        <p:txBody>
          <a:bodyPr/>
          <a:lstStyle/>
          <a:p>
            <a:pPr lvl="1"/>
            <a:r>
              <a:rPr lang="fr-CH" dirty="0" smtClean="0"/>
              <a:t>Poulailler avec litière</a:t>
            </a:r>
          </a:p>
          <a:p>
            <a:pPr lvl="1"/>
            <a:r>
              <a:rPr lang="fr-CH" dirty="0" smtClean="0"/>
              <a:t>Parcours</a:t>
            </a:r>
          </a:p>
          <a:p>
            <a:pPr lvl="1"/>
            <a:r>
              <a:rPr lang="fr-CH" dirty="0" smtClean="0"/>
              <a:t>Aliments pas trop fins</a:t>
            </a:r>
          </a:p>
          <a:p>
            <a:pPr lvl="1"/>
            <a:r>
              <a:rPr lang="fr-CH" dirty="0" smtClean="0"/>
              <a:t>Sable, gravier fin</a:t>
            </a:r>
            <a:endParaRPr lang="fr-CH" dirty="0"/>
          </a:p>
        </p:txBody>
      </p:sp>
      <p:sp>
        <p:nvSpPr>
          <p:cNvPr id="9" name="Inhaltsplatzhalter 8"/>
          <p:cNvSpPr>
            <a:spLocks noGrp="1"/>
          </p:cNvSpPr>
          <p:nvPr>
            <p:ph sz="quarter" idx="82"/>
          </p:nvPr>
        </p:nvSpPr>
        <p:spPr/>
        <p:txBody>
          <a:bodyPr/>
          <a:lstStyle/>
          <a:p>
            <a:r>
              <a:rPr lang="fr-CH" dirty="0" smtClean="0"/>
              <a:t>Comportements confort</a:t>
            </a:r>
          </a:p>
          <a:p>
            <a:pPr lvl="1"/>
            <a:r>
              <a:rPr lang="fr-CH" dirty="0" smtClean="0"/>
              <a:t>Étirer les ailes et les pattes</a:t>
            </a:r>
          </a:p>
          <a:p>
            <a:pPr lvl="1"/>
            <a:r>
              <a:rPr lang="fr-CH" dirty="0" smtClean="0"/>
              <a:t>Bains de poussière et de soleil</a:t>
            </a:r>
            <a:endParaRPr lang="fr-CH" dirty="0"/>
          </a:p>
        </p:txBody>
      </p:sp>
      <p:sp>
        <p:nvSpPr>
          <p:cNvPr id="10" name="Inhaltsplatzhalter 9"/>
          <p:cNvSpPr>
            <a:spLocks noGrp="1"/>
          </p:cNvSpPr>
          <p:nvPr>
            <p:ph sz="quarter" idx="83"/>
          </p:nvPr>
        </p:nvSpPr>
        <p:spPr/>
        <p:txBody>
          <a:bodyPr/>
          <a:lstStyle/>
          <a:p>
            <a:pPr lvl="1"/>
            <a:r>
              <a:rPr lang="fr-CH" dirty="0" smtClean="0"/>
              <a:t>Suffisamment de place</a:t>
            </a:r>
          </a:p>
          <a:p>
            <a:pPr lvl="1"/>
            <a:r>
              <a:rPr lang="fr-CH" dirty="0" smtClean="0"/>
              <a:t>Bain de sable / de poussière</a:t>
            </a:r>
            <a:endParaRPr lang="fr-CH" dirty="0"/>
          </a:p>
        </p:txBody>
      </p:sp>
      <p:sp>
        <p:nvSpPr>
          <p:cNvPr id="12" name="Inhaltsplatzhalter 11"/>
          <p:cNvSpPr>
            <a:spLocks noGrp="1"/>
          </p:cNvSpPr>
          <p:nvPr>
            <p:ph sz="quarter" idx="85"/>
          </p:nvPr>
        </p:nvSpPr>
        <p:spPr/>
        <p:txBody>
          <a:bodyPr/>
          <a:lstStyle/>
          <a:p>
            <a:r>
              <a:rPr lang="fr-CH" dirty="0" smtClean="0"/>
              <a:t>Comportements repos</a:t>
            </a:r>
          </a:p>
          <a:p>
            <a:pPr lvl="1"/>
            <a:r>
              <a:rPr lang="fr-CH" dirty="0" smtClean="0"/>
              <a:t>Somnoler et dormir</a:t>
            </a:r>
          </a:p>
          <a:p>
            <a:pPr lvl="1"/>
            <a:r>
              <a:rPr lang="fr-CH" dirty="0" smtClean="0"/>
              <a:t>Au crépuscule, chercher des arbres ou des buissons</a:t>
            </a:r>
            <a:endParaRPr lang="fr-CH" dirty="0"/>
          </a:p>
        </p:txBody>
      </p:sp>
      <p:sp>
        <p:nvSpPr>
          <p:cNvPr id="13" name="Inhaltsplatzhalter 12"/>
          <p:cNvSpPr>
            <a:spLocks noGrp="1"/>
          </p:cNvSpPr>
          <p:nvPr>
            <p:ph sz="quarter" idx="86"/>
          </p:nvPr>
        </p:nvSpPr>
        <p:spPr/>
        <p:txBody>
          <a:bodyPr/>
          <a:lstStyle/>
          <a:p>
            <a:pPr lvl="1"/>
            <a:r>
              <a:rPr lang="fr-CH" dirty="0" smtClean="0"/>
              <a:t>Suffisamment de perchoirs surélevés</a:t>
            </a:r>
          </a:p>
          <a:p>
            <a:pPr lvl="1"/>
            <a:r>
              <a:rPr lang="fr-CH" dirty="0" smtClean="0"/>
              <a:t>Suffisamment d’éléments de protection</a:t>
            </a:r>
            <a:endParaRPr lang="fr-CH" dirty="0"/>
          </a:p>
        </p:txBody>
      </p:sp>
      <p:sp>
        <p:nvSpPr>
          <p:cNvPr id="14" name="Fußzeilenplatzhalter 13"/>
          <p:cNvSpPr>
            <a:spLocks noGrp="1"/>
          </p:cNvSpPr>
          <p:nvPr>
            <p:ph type="ftr" sz="quarter" idx="87"/>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97</a:t>
            </a:fld>
            <a:endParaRPr lang="fr-CH" altLang="de-DE" dirty="0"/>
          </a:p>
        </p:txBody>
      </p:sp>
      <p:pic>
        <p:nvPicPr>
          <p:cNvPr id="8" name="Inhaltsplatzhalter 7"/>
          <p:cNvPicPr>
            <a:picLocks noGrp="1" noChangeAspect="1"/>
          </p:cNvPicPr>
          <p:nvPr>
            <p:ph sz="quarter" idx="59"/>
          </p:nvPr>
        </p:nvPicPr>
        <p:blipFill>
          <a:blip r:embed="rId2">
            <a:extLst>
              <a:ext uri="{28A0092B-C50C-407E-A947-70E740481C1C}">
                <a14:useLocalDpi xmlns:a14="http://schemas.microsoft.com/office/drawing/2010/main" val="0"/>
              </a:ext>
            </a:extLst>
          </a:blip>
          <a:stretch>
            <a:fillRect/>
          </a:stretch>
        </p:blipFill>
        <p:spPr>
          <a:xfrm>
            <a:off x="652971" y="1578673"/>
            <a:ext cx="2005584" cy="1328928"/>
          </a:xfrm>
        </p:spPr>
      </p:pic>
      <p:pic>
        <p:nvPicPr>
          <p:cNvPr id="18" name="Inhaltsplatzhalter 17"/>
          <p:cNvPicPr>
            <a:picLocks noGrp="1" noChangeAspect="1"/>
          </p:cNvPicPr>
          <p:nvPr>
            <p:ph sz="quarter" idx="81"/>
          </p:nvPr>
        </p:nvPicPr>
        <p:blipFill>
          <a:blip r:embed="rId3">
            <a:extLst>
              <a:ext uri="{28A0092B-C50C-407E-A947-70E740481C1C}">
                <a14:useLocalDpi xmlns:a14="http://schemas.microsoft.com/office/drawing/2010/main" val="0"/>
              </a:ext>
            </a:extLst>
          </a:blip>
          <a:stretch>
            <a:fillRect/>
          </a:stretch>
        </p:blipFill>
        <p:spPr>
          <a:xfrm>
            <a:off x="616395" y="3004375"/>
            <a:ext cx="2078736" cy="1335024"/>
          </a:xfrm>
        </p:spPr>
      </p:pic>
      <p:pic>
        <p:nvPicPr>
          <p:cNvPr id="20" name="Inhaltsplatzhalter 19"/>
          <p:cNvPicPr>
            <a:picLocks noGrp="1" noChangeAspect="1"/>
          </p:cNvPicPr>
          <p:nvPr>
            <p:ph sz="quarter" idx="84"/>
          </p:nvPr>
        </p:nvPicPr>
        <p:blipFill>
          <a:blip r:embed="rId4">
            <a:extLst>
              <a:ext uri="{28A0092B-C50C-407E-A947-70E740481C1C}">
                <a14:useLocalDpi xmlns:a14="http://schemas.microsoft.com/office/drawing/2010/main" val="0"/>
              </a:ext>
            </a:extLst>
          </a:blip>
          <a:stretch>
            <a:fillRect/>
          </a:stretch>
        </p:blipFill>
        <p:spPr>
          <a:xfrm>
            <a:off x="615141" y="4449591"/>
            <a:ext cx="2043413" cy="1360205"/>
          </a:xfrm>
        </p:spPr>
      </p:pic>
    </p:spTree>
    <p:extLst>
      <p:ext uri="{BB962C8B-B14F-4D97-AF65-F5344CB8AC3E}">
        <p14:creationId xmlns:p14="http://schemas.microsoft.com/office/powerpoint/2010/main" val="224455055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smtClean="0"/>
              <a:t>Poules – Conditions d’élevage</a:t>
            </a:r>
            <a:endParaRPr lang="fr-CH" dirty="0"/>
          </a:p>
        </p:txBody>
      </p:sp>
      <p:sp>
        <p:nvSpPr>
          <p:cNvPr id="3" name="Inhaltsplatzhalter 2"/>
          <p:cNvSpPr>
            <a:spLocks noGrp="1"/>
          </p:cNvSpPr>
          <p:nvPr>
            <p:ph idx="12"/>
          </p:nvPr>
        </p:nvSpPr>
        <p:spPr/>
        <p:txBody>
          <a:bodyPr>
            <a:normAutofit/>
          </a:bodyPr>
          <a:lstStyle/>
          <a:p>
            <a:r>
              <a:rPr lang="fr-CH" dirty="0" smtClean="0"/>
              <a:t>Parcours non couvert pour les poules pondeuses</a:t>
            </a:r>
            <a:endParaRPr lang="fr-CH" dirty="0"/>
          </a:p>
        </p:txBody>
      </p:sp>
      <p:sp>
        <p:nvSpPr>
          <p:cNvPr id="4" name="Inhaltsplatzhalter 3"/>
          <p:cNvSpPr>
            <a:spLocks noGrp="1"/>
          </p:cNvSpPr>
          <p:nvPr>
            <p:ph idx="14"/>
          </p:nvPr>
        </p:nvSpPr>
        <p:spPr/>
        <p:txBody>
          <a:bodyPr/>
          <a:lstStyle/>
          <a:p>
            <a:r>
              <a:rPr lang="de-CH" dirty="0" smtClean="0"/>
              <a:t>Illustration : </a:t>
            </a:r>
            <a:r>
              <a:rPr lang="de-CH" dirty="0"/>
              <a:t>Aviforum, Zollikofen</a:t>
            </a:r>
          </a:p>
          <a:p>
            <a:endParaRPr lang="de-CH" dirty="0"/>
          </a:p>
        </p:txBody>
      </p:sp>
      <p:sp>
        <p:nvSpPr>
          <p:cNvPr id="6" name="Inhaltsplatzhalter 5"/>
          <p:cNvSpPr>
            <a:spLocks noGrp="1"/>
          </p:cNvSpPr>
          <p:nvPr>
            <p:ph sz="quarter" idx="61"/>
          </p:nvPr>
        </p:nvSpPr>
        <p:spPr/>
        <p:txBody>
          <a:bodyPr/>
          <a:lstStyle/>
          <a:p>
            <a:r>
              <a:rPr lang="fr-CH" dirty="0" smtClean="0"/>
              <a:t>Quand faut-il un parcours non couvert ?</a:t>
            </a:r>
          </a:p>
          <a:p>
            <a:pPr lvl="1"/>
            <a:r>
              <a:rPr lang="fr-CH" dirty="0" smtClean="0"/>
              <a:t>Pendant la pause </a:t>
            </a:r>
            <a:br>
              <a:rPr lang="fr-CH" dirty="0" smtClean="0"/>
            </a:br>
            <a:r>
              <a:rPr lang="fr-CH" dirty="0" smtClean="0"/>
              <a:t>de la végétation</a:t>
            </a:r>
          </a:p>
          <a:p>
            <a:pPr lvl="1"/>
            <a:r>
              <a:rPr lang="fr-CH" dirty="0" smtClean="0"/>
              <a:t>Si pâturage détrempé</a:t>
            </a:r>
          </a:p>
          <a:p>
            <a:pPr lvl="1"/>
            <a:endParaRPr lang="fr-CH" dirty="0" smtClean="0"/>
          </a:p>
          <a:p>
            <a:r>
              <a:rPr lang="fr-CH" dirty="0" smtClean="0"/>
              <a:t>Avantages du parcours</a:t>
            </a:r>
          </a:p>
          <a:p>
            <a:pPr lvl="1"/>
            <a:r>
              <a:rPr lang="fr-CH" dirty="0" smtClean="0"/>
              <a:t>Préservation du pâturage pendant l’hiver</a:t>
            </a:r>
          </a:p>
          <a:p>
            <a:pPr lvl="1"/>
            <a:r>
              <a:rPr lang="fr-CH" dirty="0" smtClean="0"/>
              <a:t>Les poules peuvent fouir comme dans la nature</a:t>
            </a:r>
          </a:p>
          <a:p>
            <a:pPr lvl="1"/>
            <a:r>
              <a:rPr lang="fr-CH" dirty="0" smtClean="0"/>
              <a:t>Diminution de la concentration d’éléments nutritifs à proximité du poulailler </a:t>
            </a:r>
            <a:br>
              <a:rPr lang="fr-CH" dirty="0" smtClean="0"/>
            </a:br>
            <a:r>
              <a:rPr lang="fr-CH" dirty="0" smtClean="0"/>
              <a:t>(si changement du matériau qui couvre le sol)</a:t>
            </a:r>
          </a:p>
          <a:p>
            <a:r>
              <a:rPr lang="fr-CH" dirty="0" smtClean="0"/>
              <a:t>Sous-sol et couverture du sol</a:t>
            </a:r>
          </a:p>
          <a:p>
            <a:pPr lvl="1"/>
            <a:r>
              <a:rPr lang="fr-CH" dirty="0" smtClean="0"/>
              <a:t>Meilleurs matériaux : d’abord les plaquettes de bois puis le gravier fin</a:t>
            </a:r>
          </a:p>
          <a:p>
            <a:pPr lvl="1"/>
            <a:r>
              <a:rPr lang="fr-CH" dirty="0" smtClean="0"/>
              <a:t>Faire attention à l’hygiène (nettoyage facile, renouvellement des matériaux)</a:t>
            </a:r>
          </a:p>
          <a:p>
            <a:pPr lvl="1"/>
            <a:r>
              <a:rPr lang="fr-CH" dirty="0" smtClean="0"/>
              <a:t>Résoudre la problématique de l’enrichissement en éléments nutritifs </a:t>
            </a:r>
            <a:br>
              <a:rPr lang="fr-CH" dirty="0" smtClean="0"/>
            </a:br>
            <a:r>
              <a:rPr lang="fr-CH" dirty="0" smtClean="0"/>
              <a:t>(p. ex. bétonner le sous-sol)</a:t>
            </a:r>
          </a:p>
          <a:p>
            <a:pPr lvl="1"/>
            <a:r>
              <a:rPr lang="fr-CH" dirty="0" smtClean="0"/>
              <a:t>Respecter les dispositions pour la protection des eaux</a:t>
            </a:r>
            <a:endParaRPr lang="fr-CH" dirty="0"/>
          </a:p>
        </p:txBody>
      </p:sp>
      <p:sp>
        <p:nvSpPr>
          <p:cNvPr id="7" name="Fußzeilenplatzhalter 6"/>
          <p:cNvSpPr>
            <a:spLocks noGrp="1"/>
          </p:cNvSpPr>
          <p:nvPr>
            <p:ph type="ftr" sz="quarter" idx="62"/>
          </p:nvPr>
        </p:nvSpPr>
        <p:spPr/>
        <p:txBody>
          <a:bodyPr/>
          <a:lstStyle/>
          <a:p>
            <a:r>
              <a:rPr lang="fr-CH" dirty="0">
                <a:solidFill>
                  <a:schemeClr val="tx1">
                    <a:lumMod val="50000"/>
                    <a:lumOff val="50000"/>
                  </a:schemeClr>
                </a:solidFill>
              </a:rPr>
              <a:t>© </a:t>
            </a:r>
            <a:r>
              <a:rPr lang="fr-CH" altLang="de-DE" dirty="0"/>
              <a:t>2016 </a:t>
            </a:r>
            <a:r>
              <a:rPr lang="fr-CH" dirty="0">
                <a:solidFill>
                  <a:schemeClr val="tx1">
                    <a:lumMod val="50000"/>
                    <a:lumOff val="50000"/>
                  </a:schemeClr>
                </a:solidFill>
              </a:rPr>
              <a:t>FiBL, Bio Suisse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Collection de transparents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sym typeface="Wingdings 2" panose="05020102010507070707" pitchFamily="18" charset="2"/>
              </a:rPr>
              <a:t>8</a:t>
            </a:r>
            <a:r>
              <a:rPr lang="fr-CH" altLang="de-DE" dirty="0"/>
              <a:t>) Production animale   </a:t>
            </a:r>
            <a:r>
              <a:rPr lang="fr-CH" altLang="de-DE" sz="1050" dirty="0">
                <a:solidFill>
                  <a:srgbClr val="008C7F"/>
                </a:solidFill>
                <a:latin typeface="Arial Black" panose="020B0A04020102020204" pitchFamily="34" charset="0"/>
                <a:sym typeface="Wingdings 2" panose="05020102010507070707" pitchFamily="18" charset="2"/>
              </a:rPr>
              <a:t>•</a:t>
            </a:r>
            <a:r>
              <a:rPr lang="fr-CH" altLang="de-DE" dirty="0">
                <a:solidFill>
                  <a:srgbClr val="008C7F"/>
                </a:solidFill>
                <a:sym typeface="Wingdings 2" panose="05020102010507070707" pitchFamily="18" charset="2"/>
              </a:rPr>
              <a:t>  </a:t>
            </a:r>
            <a:r>
              <a:rPr lang="fr-CH" altLang="de-DE" dirty="0"/>
              <a:t> Transparent 8.</a:t>
            </a:r>
            <a:fld id="{575D1617-7AF4-4382-BA05-712756A4C3F1}" type="slidenum">
              <a:rPr lang="fr-CH" altLang="de-DE"/>
              <a:pPr/>
              <a:t>98</a:t>
            </a:fld>
            <a:endParaRPr lang="fr-CH" altLang="de-DE" dirty="0"/>
          </a:p>
        </p:txBody>
      </p:sp>
      <p:pic>
        <p:nvPicPr>
          <p:cNvPr id="5" name="Grafik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139952" y="1938289"/>
            <a:ext cx="4450089" cy="1316739"/>
          </a:xfrm>
          <a:prstGeom prst="rect">
            <a:avLst/>
          </a:prstGeom>
        </p:spPr>
      </p:pic>
    </p:spTree>
    <p:extLst>
      <p:ext uri="{BB962C8B-B14F-4D97-AF65-F5344CB8AC3E}">
        <p14:creationId xmlns:p14="http://schemas.microsoft.com/office/powerpoint/2010/main" val="320587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Master_mit_Untertitel">
  <a:themeElements>
    <a:clrScheme name="FiBL Foliensammlung 2016">
      <a:dk1>
        <a:srgbClr val="000000"/>
      </a:dk1>
      <a:lt1>
        <a:srgbClr val="FFFFFF"/>
      </a:lt1>
      <a:dk2>
        <a:srgbClr val="595959"/>
      </a:dk2>
      <a:lt2>
        <a:srgbClr val="FEF3E2"/>
      </a:lt2>
      <a:accent1>
        <a:srgbClr val="00CC99"/>
      </a:accent1>
      <a:accent2>
        <a:srgbClr val="99D828"/>
      </a:accent2>
      <a:accent3>
        <a:srgbClr val="FFC000"/>
      </a:accent3>
      <a:accent4>
        <a:srgbClr val="CF7E07"/>
      </a:accent4>
      <a:accent5>
        <a:srgbClr val="AAE2CA"/>
      </a:accent5>
      <a:accent6>
        <a:srgbClr val="CBCBCB"/>
      </a:accent6>
      <a:hlink>
        <a:srgbClr val="595959"/>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Foliensammlung_151028" id="{38AB1D90-FD1F-43E6-9866-2E2C379E25E5}" vid="{AF837B14-252C-43F2-B6C2-002867F9D8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Master_Foliensammlung_151028</Template>
  <TotalTime>0</TotalTime>
  <Words>9144</Words>
  <Application>Microsoft Office PowerPoint</Application>
  <PresentationFormat>Bildschirmpräsentation (4:3)</PresentationFormat>
  <Paragraphs>1437</Paragraphs>
  <Slides>113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113</vt:i4>
      </vt:variant>
    </vt:vector>
  </HeadingPairs>
  <TitlesOfParts>
    <vt:vector size="121" baseType="lpstr">
      <vt:lpstr>ＭＳ Ｐゴシック</vt:lpstr>
      <vt:lpstr>Arial</vt:lpstr>
      <vt:lpstr>Arial Black</vt:lpstr>
      <vt:lpstr>Calibri</vt:lpstr>
      <vt:lpstr>Times New Roman</vt:lpstr>
      <vt:lpstr>Wingdings</vt:lpstr>
      <vt:lpstr>Wingdings 2</vt:lpstr>
      <vt:lpstr>1_Master_mit_Untertitel</vt:lpstr>
      <vt:lpstr>Production animale</vt:lpstr>
      <vt:lpstr>Production animale</vt:lpstr>
      <vt:lpstr>Production animale – Généralités</vt:lpstr>
      <vt:lpstr>Production animale – Généralités</vt:lpstr>
      <vt:lpstr>Production animale – Généralités</vt:lpstr>
      <vt:lpstr>Production animale – Généralités</vt:lpstr>
      <vt:lpstr>Production animale – Généralités</vt:lpstr>
      <vt:lpstr>Porcs – Importance</vt:lpstr>
      <vt:lpstr>Porcs – Importance</vt:lpstr>
      <vt:lpstr>Porcs – Importance</vt:lpstr>
      <vt:lpstr>Porcs – Besoins</vt:lpstr>
      <vt:lpstr>Porcs – Besoins</vt:lpstr>
      <vt:lpstr>Porcs – Besoins</vt:lpstr>
      <vt:lpstr>Porcs – Conditions d’élevage</vt:lpstr>
      <vt:lpstr>Porcs – Conditions d’élevage</vt:lpstr>
      <vt:lpstr>Porcs – Alimentation</vt:lpstr>
      <vt:lpstr>Porcs – Alimentation</vt:lpstr>
      <vt:lpstr>Porcs – Alimentation</vt:lpstr>
      <vt:lpstr>Porcs – santé</vt:lpstr>
      <vt:lpstr>Porcs – Sélection</vt:lpstr>
      <vt:lpstr>Porcs – Projets pour la pratique en bio</vt:lpstr>
      <vt:lpstr>Porcs – Projets pour la pratique en bio</vt:lpstr>
      <vt:lpstr>Bovins – Importance</vt:lpstr>
      <vt:lpstr>Bovins – Besoins</vt:lpstr>
      <vt:lpstr>Bovins – Besoins</vt:lpstr>
      <vt:lpstr>Bovins – Besoins</vt:lpstr>
      <vt:lpstr>Bovins – Besoins</vt:lpstr>
      <vt:lpstr>Bovins – Besoins</vt:lpstr>
      <vt:lpstr>Bovins – Besoins</vt:lpstr>
      <vt:lpstr>Bovins – Conditions d’élevage</vt:lpstr>
      <vt:lpstr>Bovins – Conditions d’élevage</vt:lpstr>
      <vt:lpstr>Bovins – Conditions d’élevage</vt:lpstr>
      <vt:lpstr>Bovins – Alimentation</vt:lpstr>
      <vt:lpstr>Bovins – Alimentation</vt:lpstr>
      <vt:lpstr>Bovins – Alimentation</vt:lpstr>
      <vt:lpstr>Bovins – Alimentation</vt:lpstr>
      <vt:lpstr>Bovins – Alimentation</vt:lpstr>
      <vt:lpstr>Bovins – Alimentation</vt:lpstr>
      <vt:lpstr>Bovins – Alimentation</vt:lpstr>
      <vt:lpstr>Bovins – Alimentation</vt:lpstr>
      <vt:lpstr>Bovins – Alimentation</vt:lpstr>
      <vt:lpstr>Bovins – Alimentation</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Santé</vt:lpstr>
      <vt:lpstr>Bovins – Élevage et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Sélection</vt:lpstr>
      <vt:lpstr>Bovins – Projets pour la pratique des fermes bio</vt:lpstr>
      <vt:lpstr>Bovins – Projets pour la pratique des fermes bio</vt:lpstr>
      <vt:lpstr>Bovins – Projets pour la pratique des fermes bio</vt:lpstr>
      <vt:lpstr>Bovins – Projets pour la pratique des fermes bio</vt:lpstr>
      <vt:lpstr>Bovins – Projets pour la pratique des fermes bio</vt:lpstr>
      <vt:lpstr>Volaille – Importance</vt:lpstr>
      <vt:lpstr>Volaille – Importance</vt:lpstr>
      <vt:lpstr>Poules – Besoins</vt:lpstr>
      <vt:lpstr>Poules – Besoins</vt:lpstr>
      <vt:lpstr>Poules – Besoins</vt:lpstr>
      <vt:lpstr>Poules – Besoins</vt:lpstr>
      <vt:lpstr>Poules – Conditions d’élevage</vt:lpstr>
      <vt:lpstr>Poules – Conditions d’élevage</vt:lpstr>
      <vt:lpstr>Poules – Conditions d’élevage</vt:lpstr>
      <vt:lpstr>Poules – Conditions d’élevage</vt:lpstr>
      <vt:lpstr>Poules – Conditions d’élevage</vt:lpstr>
      <vt:lpstr>Poules – Alimentation</vt:lpstr>
      <vt:lpstr>Poules – Alimentation</vt:lpstr>
      <vt:lpstr>Poules – Santé</vt:lpstr>
      <vt:lpstr>Poules – Santé</vt:lpstr>
      <vt:lpstr>Poules – Santé</vt:lpstr>
      <vt:lpstr>Poules – Sélection</vt:lpstr>
      <vt:lpstr>Poules – Sélection</vt:lpstr>
      <vt:lpstr>Poules – Projets pour la pratique des fermes bio</vt:lpstr>
      <vt:lpstr>Poules – Projets pour la pratique des fermes bio</vt:lpstr>
      <vt:lpstr>Production animale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animale</dc:title>
  <dc:creator>FiBL;Bio Suisse</dc:creator>
  <cp:keywords>Formation</cp:keywords>
  <cp:lastModifiedBy>Huber Kathrin</cp:lastModifiedBy>
  <cp:revision>886</cp:revision>
  <cp:lastPrinted>2016-08-16T12:58:46Z</cp:lastPrinted>
  <dcterms:created xsi:type="dcterms:W3CDTF">2015-10-30T12:57:15Z</dcterms:created>
  <dcterms:modified xsi:type="dcterms:W3CDTF">2017-04-12T12:50:44Z</dcterms:modified>
</cp:coreProperties>
</file>