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7.jpg" ContentType="image/gif"/>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17"/>
  </p:notesMasterIdLst>
  <p:handoutMasterIdLst>
    <p:handoutMasterId r:id="rId18"/>
  </p:handoutMasterIdLst>
  <p:sldIdLst>
    <p:sldId id="259" r:id="rId2"/>
    <p:sldId id="440" r:id="rId3"/>
    <p:sldId id="441" r:id="rId4"/>
    <p:sldId id="442" r:id="rId5"/>
    <p:sldId id="443" r:id="rId6"/>
    <p:sldId id="444" r:id="rId7"/>
    <p:sldId id="453" r:id="rId8"/>
    <p:sldId id="446" r:id="rId9"/>
    <p:sldId id="447" r:id="rId10"/>
    <p:sldId id="448" r:id="rId11"/>
    <p:sldId id="449" r:id="rId12"/>
    <p:sldId id="450" r:id="rId13"/>
    <p:sldId id="451" r:id="rId14"/>
    <p:sldId id="452" r:id="rId15"/>
    <p:sldId id="455" r:id="rId16"/>
  </p:sldIdLst>
  <p:sldSz cx="9144000" cy="6858000" type="screen4x3"/>
  <p:notesSz cx="7099300" cy="102346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440"/>
            <p14:sldId id="441"/>
            <p14:sldId id="442"/>
            <p14:sldId id="443"/>
            <p14:sldId id="444"/>
            <p14:sldId id="453"/>
            <p14:sldId id="446"/>
            <p14:sldId id="447"/>
            <p14:sldId id="448"/>
            <p14:sldId id="449"/>
            <p14:sldId id="450"/>
            <p14:sldId id="451"/>
            <p14:sldId id="452"/>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64" clrIdx="0">
    <p:extLst/>
  </p:cmAuthor>
  <p:cmAuthor id="2" name="Klaiss Matthias" initials="KM" lastIdx="1" clrIdx="1"/>
  <p:cmAuthor id="3" name="Bissig Simone" initials="BS" lastIdx="2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A"/>
    <a:srgbClr val="D1FFF4"/>
    <a:srgbClr val="009973"/>
    <a:srgbClr val="39977A"/>
    <a:srgbClr val="CB2028"/>
    <a:srgbClr val="FEF3E2"/>
    <a:srgbClr val="68B153"/>
    <a:srgbClr val="67AF54"/>
    <a:srgbClr val="FF0000"/>
    <a:srgbClr val="4AAE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8" autoAdjust="0"/>
    <p:restoredTop sz="94620" autoAdjust="0"/>
  </p:normalViewPr>
  <p:slideViewPr>
    <p:cSldViewPr>
      <p:cViewPr varScale="1">
        <p:scale>
          <a:sx n="66" d="100"/>
          <a:sy n="66" d="100"/>
        </p:scale>
        <p:origin x="10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12</a:t>
            </a:fld>
            <a:endParaRPr lang="de-DE" altLang="de-DE" dirty="0"/>
          </a:p>
        </p:txBody>
      </p:sp>
    </p:spTree>
    <p:extLst>
      <p:ext uri="{BB962C8B-B14F-4D97-AF65-F5344CB8AC3E}">
        <p14:creationId xmlns:p14="http://schemas.microsoft.com/office/powerpoint/2010/main" val="801600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2"/>
            <a:ext cx="7908954" cy="2880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48000"/>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4"/>
            <a:ext cx="1711102" cy="158400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4"/>
            <a:ext cx="6112336" cy="15840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240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3"/>
            <a:ext cx="1711102" cy="122400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79"/>
            <a:ext cx="6112336" cy="12240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468000"/>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480417"/>
            <a:ext cx="3887217" cy="468000"/>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39200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392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32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628651" y="1543199"/>
            <a:ext cx="7886700"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5714766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7910146"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32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32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30"/>
            <a:ext cx="7893454" cy="4273402"/>
          </a:xfrm>
        </p:spPr>
        <p:txBody>
          <a:bodyPr/>
          <a:lstStyle/>
          <a:p>
            <a:pPr lvl="0"/>
            <a:r>
              <a:rPr lang="de-DE" noProof="0" dirty="0" smtClean="0"/>
              <a:t>Tabelle durch Klicken auf Symbol hinzufügen</a:t>
            </a:r>
            <a:endParaRPr lang="de-CH" noProof="0" dirty="0"/>
          </a:p>
        </p:txBody>
      </p:sp>
      <p:sp>
        <p:nvSpPr>
          <p:cNvPr id="3" name="Fußzeilenplatzhalter 2"/>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19"/>
            <a:ext cx="7904192" cy="144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6"/>
            <a:ext cx="7904192" cy="3024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0"/>
            <a:ext cx="5184978" cy="2988000"/>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3"/>
            <a:ext cx="2655952" cy="2988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1200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96952"/>
            <a:ext cx="3888834" cy="2988000"/>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3005595"/>
            <a:ext cx="3952096" cy="2988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4574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6"/>
            <a:ext cx="3888834" cy="2664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289912"/>
            <a:ext cx="3952096" cy="2664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20903"/>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592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1"/>
            <a:ext cx="3952096" cy="2592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4"/>
            <a:ext cx="7886700" cy="41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405" r:id="rId7"/>
    <p:sldLayoutId id="2147484406" r:id="rId8"/>
    <p:sldLayoutId id="2147484407" r:id="rId9"/>
    <p:sldLayoutId id="2147484383" r:id="rId10"/>
    <p:sldLayoutId id="2147484399" r:id="rId11"/>
    <p:sldLayoutId id="2147484397" r:id="rId12"/>
    <p:sldLayoutId id="2147484398" r:id="rId13"/>
    <p:sldLayoutId id="2147484385" r:id="rId14"/>
    <p:sldLayoutId id="2147484411" r:id="rId15"/>
    <p:sldLayoutId id="2147484410" r:id="rId16"/>
    <p:sldLayoutId id="2147484409" r:id="rId17"/>
    <p:sldLayoutId id="2147484386" r:id="rId18"/>
    <p:sldLayoutId id="2147484387" r:id="rId19"/>
    <p:sldLayoutId id="2147484388" r:id="rId20"/>
    <p:sldLayoutId id="2147484412" r:id="rId21"/>
    <p:sldLayoutId id="2147484389" r:id="rId22"/>
    <p:sldLayoutId id="2147484402" r:id="rId23"/>
    <p:sldLayoutId id="2147484403" r:id="rId24"/>
    <p:sldLayoutId id="2147484404" r:id="rId25"/>
    <p:sldLayoutId id="2147484390" r:id="rId26"/>
    <p:sldLayoutId id="2147484400" r:id="rId27"/>
    <p:sldLayoutId id="2147484391" r:id="rId28"/>
    <p:sldLayoutId id="2147484401" r:id="rId29"/>
    <p:sldLayoutId id="2147484394" r:id="rId30"/>
    <p:sldLayoutId id="2147484395" r:id="rId31"/>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15.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hop.fibl.org/de/artikel/c/allg-tiere/p/1682-dimensions-stabulations.html" TargetMode="External"/><Relationship Id="rId3" Type="http://schemas.openxmlformats.org/officeDocument/2006/relationships/hyperlink" Target="http://www.bioactualites.ch/actualites/reglementationbio.html" TargetMode="External"/><Relationship Id="rId7" Type="http://schemas.openxmlformats.org/officeDocument/2006/relationships/hyperlink" Target="https://shop.fibl.org/nc/fr/boutique-cerche.html" TargetMode="External"/><Relationship Id="rId2" Type="http://schemas.openxmlformats.org/officeDocument/2006/relationships/hyperlink" Target="http://www.bio-suisse.ch/fr/producteurs2.php" TargetMode="External"/><Relationship Id="rId1" Type="http://schemas.openxmlformats.org/officeDocument/2006/relationships/slideLayout" Target="../slideLayouts/slideLayout2.xml"/><Relationship Id="rId6" Type="http://schemas.openxmlformats.org/officeDocument/2006/relationships/hyperlink" Target="https://shop.fibl.org/de/artikel/c/richtlinien/p/1399-affouragement.html" TargetMode="External"/><Relationship Id="rId5" Type="http://schemas.openxmlformats.org/officeDocument/2006/relationships/hyperlink" Target="https://shop.fibl.org/de/artikel/c/bml/p/1078-intrants.html" TargetMode="External"/><Relationship Id="rId4" Type="http://schemas.openxmlformats.org/officeDocument/2006/relationships/hyperlink" Target="https://shop.fibl.org/de/artikel/c/richtlinien/p/1386-exigences-agriculture-bio.html?tx_commerce_pi1%5bbasketHashValue%5d=cfffe87476&amp;cHash=49ba27af93183a2ecb7ae2393d4464dc" TargetMode="External"/><Relationship Id="rId9" Type="http://schemas.openxmlformats.org/officeDocument/2006/relationships/hyperlink" Target="https://shop.fibl.org/de/artikel/c/richtlinien/p/1358-nouvelles-regl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io-suisse.ch/"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Exigences et directives</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 Directives générales</a:t>
            </a:r>
            <a:endParaRPr lang="de-CH" dirty="0"/>
          </a:p>
        </p:txBody>
      </p:sp>
      <p:sp>
        <p:nvSpPr>
          <p:cNvPr id="3" name="Inhaltsplatzhalter 2"/>
          <p:cNvSpPr>
            <a:spLocks noGrp="1"/>
          </p:cNvSpPr>
          <p:nvPr>
            <p:ph idx="12"/>
          </p:nvPr>
        </p:nvSpPr>
        <p:spPr/>
        <p:txBody>
          <a:bodyPr/>
          <a:lstStyle/>
          <a:p>
            <a:r>
              <a:rPr lang="fr-CH" dirty="0" smtClean="0"/>
              <a:t>1.5 Relations commerciales équitables</a:t>
            </a:r>
            <a:endParaRPr lang="fr-CH" dirty="0"/>
          </a:p>
        </p:txBody>
      </p:sp>
      <p:sp>
        <p:nvSpPr>
          <p:cNvPr id="4" name="Inhaltsplatzhalter 3"/>
          <p:cNvSpPr>
            <a:spLocks noGrp="1"/>
          </p:cNvSpPr>
          <p:nvPr>
            <p:ph idx="14"/>
          </p:nvPr>
        </p:nvSpPr>
        <p:spPr/>
        <p:txBody>
          <a:bodyPr/>
          <a:lstStyle/>
          <a:p>
            <a:r>
              <a:rPr lang="fr-CH" dirty="0" smtClean="0"/>
              <a:t>Illustration : Bio Suisse </a:t>
            </a:r>
            <a:endParaRPr lang="fr-CH" dirty="0"/>
          </a:p>
        </p:txBody>
      </p:sp>
      <p:sp>
        <p:nvSpPr>
          <p:cNvPr id="5" name="Inhaltsplatzhalter 4"/>
          <p:cNvSpPr>
            <a:spLocks noGrp="1"/>
          </p:cNvSpPr>
          <p:nvPr>
            <p:ph sz="quarter" idx="17"/>
          </p:nvPr>
        </p:nvSpPr>
        <p:spPr/>
        <p:txBody>
          <a:bodyPr/>
          <a:lstStyle/>
          <a:p>
            <a:r>
              <a:rPr lang="fr-CH" dirty="0" smtClean="0"/>
              <a:t>Le commerce des produits Bourgeon doit suivre des principes d’équité</a:t>
            </a:r>
          </a:p>
          <a:p>
            <a:r>
              <a:rPr lang="fr-CH" dirty="0" smtClean="0"/>
              <a:t>Il y a un Code de conduite pour le commerce des produits Bourgeon et un autre pour leur importation</a:t>
            </a:r>
            <a:endParaRPr lang="fr-CH" dirty="0"/>
          </a:p>
        </p:txBody>
      </p:sp>
      <p:sp>
        <p:nvSpPr>
          <p:cNvPr id="6" name="Inhaltsplatzhalter 5"/>
          <p:cNvSpPr>
            <a:spLocks noGrp="1"/>
          </p:cNvSpPr>
          <p:nvPr>
            <p:ph sz="quarter" idx="24"/>
          </p:nvPr>
        </p:nvSpPr>
        <p:spPr/>
        <p:txBody>
          <a:bodyPr/>
          <a:lstStyle/>
          <a:p>
            <a:r>
              <a:rPr lang="fr-CH" dirty="0" smtClean="0"/>
              <a:t>Le commerce s’oriente d’après </a:t>
            </a:r>
            <a:br>
              <a:rPr lang="fr-CH" dirty="0" smtClean="0"/>
            </a:br>
            <a:r>
              <a:rPr lang="fr-CH" dirty="0" smtClean="0"/>
              <a:t>les valeurs de base suivantes :</a:t>
            </a:r>
          </a:p>
          <a:p>
            <a:pPr lvl="1"/>
            <a:r>
              <a:rPr lang="fr-CH" dirty="0" smtClean="0"/>
              <a:t>Estime, respect et confiance mutuels entre les partenaires commerciaux de la filière de </a:t>
            </a:r>
            <a:br>
              <a:rPr lang="fr-CH" dirty="0" smtClean="0"/>
            </a:br>
            <a:r>
              <a:rPr lang="fr-CH" dirty="0" smtClean="0"/>
              <a:t>création de valeur ajoutée</a:t>
            </a:r>
          </a:p>
          <a:p>
            <a:pPr lvl="1"/>
            <a:r>
              <a:rPr lang="fr-CH" dirty="0" smtClean="0"/>
              <a:t>Collaboration et responsabilités partenariales</a:t>
            </a:r>
            <a:br>
              <a:rPr lang="fr-CH" dirty="0" smtClean="0"/>
            </a:br>
            <a:r>
              <a:rPr lang="fr-CH" dirty="0" smtClean="0"/>
              <a:t>à long terme dans les négociations contractuelles</a:t>
            </a:r>
          </a:p>
          <a:p>
            <a:pPr lvl="1"/>
            <a:r>
              <a:rPr lang="fr-CH" dirty="0" smtClean="0"/>
              <a:t>Structure équitable des </a:t>
            </a:r>
            <a:r>
              <a:rPr lang="fr-CH" dirty="0"/>
              <a:t>prix</a:t>
            </a:r>
            <a:endParaRPr lang="fr-CH" dirty="0" smtClean="0"/>
          </a:p>
          <a:p>
            <a:pPr lvl="1"/>
            <a:r>
              <a:rPr lang="fr-CH" dirty="0" smtClean="0"/>
              <a:t>Collaboration constructive pour l’encouragement de l’agriculture biologique </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9</a:t>
            </a:fld>
            <a:endParaRPr lang="fr-CH" altLang="de-DE" dirty="0"/>
          </a:p>
        </p:txBody>
      </p:sp>
      <p:pic>
        <p:nvPicPr>
          <p:cNvPr id="12" name="Espace réservé du contenu 11"/>
          <p:cNvPicPr>
            <a:picLocks noGrp="1" noChangeAspect="1"/>
          </p:cNvPicPr>
          <p:nvPr>
            <p:ph sz="quarter" idx="25"/>
          </p:nvPr>
        </p:nvPicPr>
        <p:blipFill>
          <a:blip r:embed="rId2"/>
          <a:stretch>
            <a:fillRect/>
          </a:stretch>
        </p:blipFill>
        <p:spPr>
          <a:xfrm>
            <a:off x="5867400" y="3858259"/>
            <a:ext cx="2657475" cy="1195707"/>
          </a:xfrm>
          <a:prstGeom prst="rect">
            <a:avLst/>
          </a:prstGeom>
        </p:spPr>
      </p:pic>
    </p:spTree>
    <p:extLst>
      <p:ext uri="{BB962C8B-B14F-4D97-AF65-F5344CB8AC3E}">
        <p14:creationId xmlns:p14="http://schemas.microsoft.com/office/powerpoint/2010/main" val="3245064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400" dirty="0" err="1" smtClean="0"/>
              <a:t>ll</a:t>
            </a:r>
            <a:r>
              <a:rPr lang="fr-CH" sz="2400" dirty="0"/>
              <a:t> Directives pour la production végétale et </a:t>
            </a:r>
            <a:r>
              <a:rPr lang="fr-CH" sz="2400" dirty="0" smtClean="0"/>
              <a:t>animale</a:t>
            </a:r>
            <a:endParaRPr lang="fr-CH" dirty="0"/>
          </a:p>
        </p:txBody>
      </p:sp>
      <p:sp>
        <p:nvSpPr>
          <p:cNvPr id="3" name="Inhaltsplatzhalter 2"/>
          <p:cNvSpPr>
            <a:spLocks noGrp="1"/>
          </p:cNvSpPr>
          <p:nvPr>
            <p:ph idx="12"/>
          </p:nvPr>
        </p:nvSpPr>
        <p:spPr>
          <a:xfrm>
            <a:off x="621896" y="839332"/>
            <a:ext cx="7893454" cy="885812"/>
          </a:xfrm>
        </p:spPr>
        <p:txBody>
          <a:bodyPr>
            <a:normAutofit/>
          </a:bodyPr>
          <a:lstStyle/>
          <a:p>
            <a:pPr marL="531813" indent="-531813"/>
            <a:r>
              <a:rPr lang="fr-CH" dirty="0"/>
              <a:t>2.1 Reconversion à l’agriculture biologique et </a:t>
            </a:r>
            <a:r>
              <a:rPr lang="fr-CH" dirty="0" smtClean="0"/>
              <a:t/>
            </a:r>
            <a:br>
              <a:rPr lang="fr-CH" dirty="0" smtClean="0"/>
            </a:br>
            <a:r>
              <a:rPr lang="fr-CH" dirty="0" smtClean="0"/>
              <a:t>principe </a:t>
            </a:r>
            <a:r>
              <a:rPr lang="fr-CH" dirty="0"/>
              <a:t>de la globalité des entreprises agricoles</a:t>
            </a:r>
          </a:p>
        </p:txBody>
      </p:sp>
      <p:sp>
        <p:nvSpPr>
          <p:cNvPr id="4" name="Inhaltsplatzhalter 3"/>
          <p:cNvSpPr>
            <a:spLocks noGrp="1"/>
          </p:cNvSpPr>
          <p:nvPr>
            <p:ph idx="14"/>
          </p:nvPr>
        </p:nvSpPr>
        <p:spPr/>
        <p:txBody>
          <a:bodyPr/>
          <a:lstStyle/>
          <a:p>
            <a:r>
              <a:rPr lang="de-CH" dirty="0" smtClean="0"/>
              <a:t>Illustration : </a:t>
            </a:r>
            <a:r>
              <a:rPr lang="de-DE" dirty="0"/>
              <a:t>Treuthardt </a:t>
            </a:r>
            <a:r>
              <a:rPr lang="de-DE" dirty="0" smtClean="0"/>
              <a:t>Gann</a:t>
            </a:r>
            <a:r>
              <a:rPr lang="de-CH" dirty="0" smtClean="0"/>
              <a:t> </a:t>
            </a:r>
            <a:endParaRPr lang="de-CH" dirty="0"/>
          </a:p>
        </p:txBody>
      </p:sp>
      <p:sp>
        <p:nvSpPr>
          <p:cNvPr id="5" name="Inhaltsplatzhalter 4"/>
          <p:cNvSpPr>
            <a:spLocks noGrp="1"/>
          </p:cNvSpPr>
          <p:nvPr>
            <p:ph sz="quarter" idx="17"/>
          </p:nvPr>
        </p:nvSpPr>
        <p:spPr>
          <a:xfrm>
            <a:off x="611560" y="2067217"/>
            <a:ext cx="7904192" cy="836299"/>
          </a:xfrm>
        </p:spPr>
        <p:txBody>
          <a:bodyPr/>
          <a:lstStyle/>
          <a:p>
            <a:r>
              <a:rPr lang="fr-CH" dirty="0" smtClean="0"/>
              <a:t>Le </a:t>
            </a:r>
            <a:r>
              <a:rPr lang="fr-CH" b="1" dirty="0" smtClean="0"/>
              <a:t>principe de la globalité des entreprises agricole </a:t>
            </a:r>
            <a:r>
              <a:rPr lang="fr-CH" dirty="0" smtClean="0"/>
              <a:t>est tellement central pour Bio Suisse que cette fédération ne tolère aucune exception</a:t>
            </a:r>
            <a:endParaRPr lang="fr-CH" dirty="0"/>
          </a:p>
        </p:txBody>
      </p:sp>
      <p:sp>
        <p:nvSpPr>
          <p:cNvPr id="6" name="Inhaltsplatzhalter 5"/>
          <p:cNvSpPr>
            <a:spLocks noGrp="1"/>
          </p:cNvSpPr>
          <p:nvPr>
            <p:ph sz="quarter" idx="24"/>
          </p:nvPr>
        </p:nvSpPr>
        <p:spPr>
          <a:xfrm>
            <a:off x="611158" y="2953030"/>
            <a:ext cx="4536906" cy="2988000"/>
          </a:xfrm>
        </p:spPr>
        <p:txBody>
          <a:bodyPr/>
          <a:lstStyle/>
          <a:p>
            <a:r>
              <a:rPr lang="fr-CH" dirty="0" smtClean="0"/>
              <a:t>Buts du principe</a:t>
            </a:r>
          </a:p>
          <a:p>
            <a:pPr lvl="1"/>
            <a:r>
              <a:rPr lang="fr-CH" dirty="0" smtClean="0"/>
              <a:t>Crédibilité de l’agriculture biologique en tant que système agricole</a:t>
            </a:r>
          </a:p>
          <a:p>
            <a:pPr lvl="1"/>
            <a:r>
              <a:rPr lang="fr-CH" dirty="0" smtClean="0"/>
              <a:t>Contrôle et transparence des exigences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10</a:t>
            </a:fld>
            <a:endParaRPr lang="fr-CH" altLang="de-DE" dirty="0"/>
          </a:p>
        </p:txBody>
      </p:sp>
      <p:pic>
        <p:nvPicPr>
          <p:cNvPr id="9" name="Picture 2" descr="\\10.0.0.100\vol_data_daten\BilderAlfoeldi\Bildarchiv\DiverseBildsammlungen\SchaubilderCoopNaturaplanBroschüre_def\Bilder_fuerFolien\JPG_FuerPPT_verkleinert\Bauernhof.jpg"/>
          <p:cNvPicPr>
            <a:picLocks noGrp="1" noChangeAspect="1" noChangeArrowheads="1"/>
          </p:cNvPicPr>
          <p:nvPr>
            <p:ph sz="quarter" idx="25"/>
          </p:nvPr>
        </p:nvPicPr>
        <p:blipFill>
          <a:blip r:embed="rId2" cstate="screen">
            <a:extLst>
              <a:ext uri="{28A0092B-C50C-407E-A947-70E740481C1C}">
                <a14:useLocalDpi xmlns:a14="http://schemas.microsoft.com/office/drawing/2010/main" val="0"/>
              </a:ext>
            </a:extLst>
          </a:blip>
          <a:srcRect t="4781"/>
          <a:stretch>
            <a:fillRect/>
          </a:stretch>
        </p:blipFill>
        <p:spPr bwMode="auto">
          <a:xfrm>
            <a:off x="5381268" y="3070800"/>
            <a:ext cx="3143607" cy="214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744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400" dirty="0" err="1"/>
              <a:t>ll</a:t>
            </a:r>
            <a:r>
              <a:rPr lang="fr-CH" sz="2400" dirty="0"/>
              <a:t> Directives pour la production végétale et animale</a:t>
            </a:r>
            <a:endParaRPr lang="de-CH" dirty="0"/>
          </a:p>
        </p:txBody>
      </p:sp>
      <p:sp>
        <p:nvSpPr>
          <p:cNvPr id="3" name="Inhaltsplatzhalter 2"/>
          <p:cNvSpPr>
            <a:spLocks noGrp="1"/>
          </p:cNvSpPr>
          <p:nvPr>
            <p:ph idx="12"/>
          </p:nvPr>
        </p:nvSpPr>
        <p:spPr/>
        <p:txBody>
          <a:bodyPr/>
          <a:lstStyle/>
          <a:p>
            <a:r>
              <a:rPr lang="fr-CH" dirty="0" smtClean="0"/>
              <a:t>2.2 Directives pour la production végétale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a:t>Directives </a:t>
            </a:r>
            <a:r>
              <a:rPr lang="fr-CH" dirty="0" smtClean="0"/>
              <a:t>générales pour </a:t>
            </a:r>
            <a:r>
              <a:rPr lang="fr-CH" dirty="0"/>
              <a:t>la production végétale</a:t>
            </a:r>
            <a:endParaRPr lang="fr-CH" dirty="0" smtClean="0"/>
          </a:p>
          <a:p>
            <a:endParaRPr lang="fr-CH" dirty="0" smtClean="0"/>
          </a:p>
          <a:p>
            <a:endParaRPr lang="fr-CH" dirty="0" smtClean="0"/>
          </a:p>
          <a:p>
            <a:r>
              <a:rPr lang="fr-CH" dirty="0" smtClean="0"/>
              <a:t>Thèmes</a:t>
            </a:r>
          </a:p>
          <a:p>
            <a:endParaRPr lang="fr-CH" dirty="0"/>
          </a:p>
        </p:txBody>
      </p:sp>
      <p:sp>
        <p:nvSpPr>
          <p:cNvPr id="6" name="Inhaltsplatzhalter 5"/>
          <p:cNvSpPr>
            <a:spLocks noGrp="1"/>
          </p:cNvSpPr>
          <p:nvPr>
            <p:ph sz="quarter" idx="24"/>
          </p:nvPr>
        </p:nvSpPr>
        <p:spPr>
          <a:xfrm>
            <a:off x="611158" y="2953030"/>
            <a:ext cx="4392890" cy="2988000"/>
          </a:xfrm>
        </p:spPr>
        <p:txBody>
          <a:bodyPr/>
          <a:lstStyle/>
          <a:p>
            <a:pPr lvl="1"/>
            <a:r>
              <a:rPr lang="fr-CH" dirty="0" smtClean="0"/>
              <a:t>Fertilité du sol</a:t>
            </a:r>
          </a:p>
          <a:p>
            <a:pPr lvl="1"/>
            <a:r>
              <a:rPr lang="fr-CH" dirty="0" smtClean="0"/>
              <a:t>Sélection végétale et multiplication des plantes</a:t>
            </a:r>
          </a:p>
          <a:p>
            <a:pPr lvl="1"/>
            <a:r>
              <a:rPr lang="fr-CH" dirty="0" smtClean="0"/>
              <a:t>Encouragement de la biodiversité</a:t>
            </a:r>
          </a:p>
          <a:p>
            <a:pPr lvl="1"/>
            <a:r>
              <a:rPr lang="fr-CH" dirty="0" smtClean="0"/>
              <a:t>Fertilisation</a:t>
            </a:r>
          </a:p>
          <a:p>
            <a:pPr lvl="1"/>
            <a:r>
              <a:rPr lang="fr-CH" dirty="0" smtClean="0"/>
              <a:t>Protection contre les contaminations</a:t>
            </a:r>
          </a:p>
          <a:p>
            <a:pPr lvl="1"/>
            <a:r>
              <a:rPr lang="fr-CH" dirty="0" smtClean="0"/>
              <a:t>Santé des plantes</a:t>
            </a:r>
          </a:p>
          <a:p>
            <a:pPr lvl="1"/>
            <a:r>
              <a:rPr lang="fr-CH" dirty="0" smtClean="0"/>
              <a:t>Efficience énergétique</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11</a:t>
            </a:fld>
            <a:endParaRPr lang="fr-CH" altLang="de-DE" dirty="0"/>
          </a:p>
        </p:txBody>
      </p:sp>
      <p:pic>
        <p:nvPicPr>
          <p:cNvPr id="10" name="Inhaltsplatzhalter 9"/>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249321" y="2747821"/>
            <a:ext cx="3266029" cy="2169041"/>
          </a:xfrm>
        </p:spPr>
      </p:pic>
    </p:spTree>
    <p:extLst>
      <p:ext uri="{BB962C8B-B14F-4D97-AF65-F5344CB8AC3E}">
        <p14:creationId xmlns:p14="http://schemas.microsoft.com/office/powerpoint/2010/main" val="384419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400" dirty="0" err="1"/>
              <a:t>ll</a:t>
            </a:r>
            <a:r>
              <a:rPr lang="fr-CH" sz="2400" dirty="0"/>
              <a:t> Directives pour la production végétale et animale</a:t>
            </a:r>
            <a:endParaRPr lang="de-CH" dirty="0"/>
          </a:p>
        </p:txBody>
      </p:sp>
      <p:sp>
        <p:nvSpPr>
          <p:cNvPr id="3" name="Inhaltsplatzhalter 2"/>
          <p:cNvSpPr>
            <a:spLocks noGrp="1"/>
          </p:cNvSpPr>
          <p:nvPr>
            <p:ph idx="12"/>
          </p:nvPr>
        </p:nvSpPr>
        <p:spPr/>
        <p:txBody>
          <a:bodyPr/>
          <a:lstStyle/>
          <a:p>
            <a:r>
              <a:rPr lang="fr-CH" dirty="0" smtClean="0"/>
              <a:t>2.4 Directives pour la production animale</a:t>
            </a:r>
            <a:endParaRPr lang="fr-CH" dirty="0"/>
          </a:p>
        </p:txBody>
      </p:sp>
      <p:sp>
        <p:nvSpPr>
          <p:cNvPr id="5" name="Inhaltsplatzhalter 4"/>
          <p:cNvSpPr>
            <a:spLocks noGrp="1"/>
          </p:cNvSpPr>
          <p:nvPr>
            <p:ph idx="14"/>
          </p:nvPr>
        </p:nvSpPr>
        <p:spPr/>
        <p:txBody>
          <a:bodyPr/>
          <a:lstStyle/>
          <a:p>
            <a:endParaRPr lang="de-CH" dirty="0" smtClean="0"/>
          </a:p>
          <a:p>
            <a:endParaRPr lang="de-CH" dirty="0" smtClean="0"/>
          </a:p>
          <a:p>
            <a:endParaRPr lang="de-CH" dirty="0"/>
          </a:p>
        </p:txBody>
      </p:sp>
      <p:sp>
        <p:nvSpPr>
          <p:cNvPr id="6" name="Inhaltsplatzhalter 5"/>
          <p:cNvSpPr>
            <a:spLocks noGrp="1"/>
          </p:cNvSpPr>
          <p:nvPr>
            <p:ph sz="quarter" idx="17"/>
          </p:nvPr>
        </p:nvSpPr>
        <p:spPr/>
        <p:txBody>
          <a:bodyPr/>
          <a:lstStyle/>
          <a:p>
            <a:r>
              <a:rPr lang="fr-CH" dirty="0"/>
              <a:t>Directives générales pour la production </a:t>
            </a:r>
            <a:r>
              <a:rPr lang="fr-CH" dirty="0" smtClean="0"/>
              <a:t>animale</a:t>
            </a:r>
            <a:endParaRPr lang="fr-CH" dirty="0"/>
          </a:p>
        </p:txBody>
      </p:sp>
      <p:sp>
        <p:nvSpPr>
          <p:cNvPr id="7" name="Inhaltsplatzhalter 6"/>
          <p:cNvSpPr>
            <a:spLocks noGrp="1"/>
          </p:cNvSpPr>
          <p:nvPr>
            <p:ph sz="quarter" idx="24"/>
          </p:nvPr>
        </p:nvSpPr>
        <p:spPr>
          <a:xfrm>
            <a:off x="628650" y="2947332"/>
            <a:ext cx="4663430" cy="2988000"/>
          </a:xfrm>
        </p:spPr>
        <p:txBody>
          <a:bodyPr/>
          <a:lstStyle/>
          <a:p>
            <a:r>
              <a:rPr lang="fr-CH" dirty="0" smtClean="0"/>
              <a:t>Thèmes</a:t>
            </a:r>
          </a:p>
          <a:p>
            <a:pPr lvl="1"/>
            <a:r>
              <a:rPr lang="fr-CH" dirty="0" smtClean="0"/>
              <a:t>Conditions d’élevage</a:t>
            </a:r>
          </a:p>
          <a:p>
            <a:pPr lvl="1"/>
            <a:r>
              <a:rPr lang="fr-CH" dirty="0" smtClean="0"/>
              <a:t>Alimentation</a:t>
            </a:r>
          </a:p>
          <a:p>
            <a:pPr lvl="1"/>
            <a:r>
              <a:rPr lang="fr-CH" dirty="0" smtClean="0"/>
              <a:t>Sélection</a:t>
            </a:r>
          </a:p>
          <a:p>
            <a:pPr lvl="1"/>
            <a:r>
              <a:rPr lang="fr-CH" dirty="0" smtClean="0"/>
              <a:t>Provenance des animaux, délais d’attente, circulation des animaux</a:t>
            </a:r>
          </a:p>
          <a:p>
            <a:pPr lvl="1"/>
            <a:r>
              <a:rPr lang="fr-CH" dirty="0" smtClean="0"/>
              <a:t>Santé animale</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12</a:t>
            </a:fld>
            <a:endParaRPr lang="fr-CH" altLang="de-DE" dirty="0"/>
          </a:p>
        </p:txBody>
      </p:sp>
      <p:pic>
        <p:nvPicPr>
          <p:cNvPr id="13" name="Inhaltsplatzhalter 12"/>
          <p:cNvPicPr>
            <a:picLocks noGrp="1" noChangeAspect="1"/>
          </p:cNvPicPr>
          <p:nvPr>
            <p:ph sz="quarter" idx="25"/>
          </p:nvPr>
        </p:nvPicPr>
        <p:blipFill>
          <a:blip r:embed="rId3" cstate="screen">
            <a:extLst>
              <a:ext uri="{28A0092B-C50C-407E-A947-70E740481C1C}">
                <a14:useLocalDpi xmlns:a14="http://schemas.microsoft.com/office/drawing/2010/main" val="0"/>
              </a:ext>
            </a:extLst>
          </a:blip>
          <a:stretch>
            <a:fillRect/>
          </a:stretch>
        </p:blipFill>
        <p:spPr>
          <a:xfrm>
            <a:off x="5468938" y="2947332"/>
            <a:ext cx="3046412" cy="2281868"/>
          </a:xfrm>
        </p:spPr>
      </p:pic>
    </p:spTree>
    <p:extLst>
      <p:ext uri="{BB962C8B-B14F-4D97-AF65-F5344CB8AC3E}">
        <p14:creationId xmlns:p14="http://schemas.microsoft.com/office/powerpoint/2010/main" val="2105921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Exigences et directives</a:t>
            </a:r>
            <a:endParaRPr lang="fr-CH" dirty="0"/>
          </a:p>
        </p:txBody>
      </p:sp>
      <p:sp>
        <p:nvSpPr>
          <p:cNvPr id="3" name="Inhaltsplatzhalter 2"/>
          <p:cNvSpPr>
            <a:spLocks noGrp="1"/>
          </p:cNvSpPr>
          <p:nvPr>
            <p:ph idx="12"/>
          </p:nvPr>
        </p:nvSpPr>
        <p:spPr/>
        <p:txBody>
          <a:bodyPr/>
          <a:lstStyle/>
          <a:p>
            <a:r>
              <a:rPr lang="fr-CH" dirty="0" smtClean="0"/>
              <a:t>Concept directeur de Bio Suisse </a:t>
            </a:r>
            <a:endParaRPr lang="fr-CH" dirty="0"/>
          </a:p>
        </p:txBody>
      </p:sp>
      <p:sp>
        <p:nvSpPr>
          <p:cNvPr id="4" name="Inhaltsplatzhalter 3"/>
          <p:cNvSpPr>
            <a:spLocks noGrp="1"/>
          </p:cNvSpPr>
          <p:nvPr>
            <p:ph idx="14"/>
          </p:nvPr>
        </p:nvSpPr>
        <p:spPr/>
        <p:txBody>
          <a:bodyPr/>
          <a:lstStyle/>
          <a:p>
            <a:r>
              <a:rPr lang="de-CH" dirty="0" smtClean="0"/>
              <a:t>Illustration : </a:t>
            </a:r>
            <a:r>
              <a:rPr lang="de-CH" dirty="0"/>
              <a:t>Bio </a:t>
            </a:r>
            <a:r>
              <a:rPr lang="de-CH" dirty="0" smtClean="0"/>
              <a:t>Suisse </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13</a:t>
            </a:fld>
            <a:endParaRPr lang="fr-CH" altLang="de-DE" dirty="0"/>
          </a:p>
        </p:txBody>
      </p:sp>
      <p:pic>
        <p:nvPicPr>
          <p:cNvPr id="8" name="Espace réservé du contenu 7"/>
          <p:cNvPicPr>
            <a:picLocks noGrp="1" noChangeAspect="1"/>
          </p:cNvPicPr>
          <p:nvPr>
            <p:ph sz="quarter" idx="17"/>
          </p:nvPr>
        </p:nvPicPr>
        <p:blipFill>
          <a:blip r:embed="rId2"/>
          <a:stretch>
            <a:fillRect/>
          </a:stretch>
        </p:blipFill>
        <p:spPr>
          <a:xfrm>
            <a:off x="683568" y="1284122"/>
            <a:ext cx="7776863" cy="4818085"/>
          </a:xfrm>
          <a:prstGeom prst="rect">
            <a:avLst/>
          </a:prstGeom>
        </p:spPr>
      </p:pic>
    </p:spTree>
    <p:extLst>
      <p:ext uri="{BB962C8B-B14F-4D97-AF65-F5344CB8AC3E}">
        <p14:creationId xmlns:p14="http://schemas.microsoft.com/office/powerpoint/2010/main" val="2424972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Exigences et directives</a:t>
            </a:r>
            <a:endParaRPr lang="fr-CH" dirty="0"/>
          </a:p>
        </p:txBody>
      </p:sp>
      <p:sp>
        <p:nvSpPr>
          <p:cNvPr id="3" name="Inhaltsplatzhalter 2"/>
          <p:cNvSpPr>
            <a:spLocks noGrp="1"/>
          </p:cNvSpPr>
          <p:nvPr>
            <p:ph idx="12"/>
          </p:nvPr>
        </p:nvSpPr>
        <p:spPr/>
        <p:txBody>
          <a:bodyPr/>
          <a:lstStyle/>
          <a:p>
            <a:r>
              <a:rPr lang="fr-CH" dirty="0" smtClean="0"/>
              <a:t>Impressum, commandes et droits d’utilisation</a:t>
            </a:r>
          </a:p>
          <a:p>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Frick, tél. +41 (0)62 865 72 72</a:t>
            </a:r>
            <a:br>
              <a:rPr lang="fr-CH" sz="1200" dirty="0"/>
            </a:br>
            <a:r>
              <a:rPr lang="fr-CH" sz="1200" dirty="0">
                <a:hlinkClick r:id="rId2"/>
              </a:rPr>
              <a:t>info.suisse@fibl.org</a:t>
            </a:r>
            <a:r>
              <a:rPr lang="fr-CH" sz="1200" dirty="0"/>
              <a:t>, </a:t>
            </a:r>
            <a:r>
              <a:rPr lang="fr-CH" sz="1200" dirty="0">
                <a:hlinkClick r:id="rId3"/>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Bâle, tél. +41 (0)61 204 66 66 </a:t>
            </a:r>
            <a:br>
              <a:rPr lang="fr-CH" sz="1200" dirty="0"/>
            </a:br>
            <a:r>
              <a:rPr lang="fr-CH" sz="1200" dirty="0">
                <a:hlinkClick r:id="rId4"/>
              </a:rPr>
              <a:t>bio@bio-suisse.ch</a:t>
            </a:r>
            <a:r>
              <a:rPr lang="fr-CH" sz="1200" dirty="0"/>
              <a:t>, </a:t>
            </a:r>
            <a:r>
              <a:rPr lang="fr-CH" sz="1200" dirty="0">
                <a:hlinkClick r:id="rId5"/>
              </a:rPr>
              <a:t>www.bio-suisse.ch</a:t>
            </a:r>
            <a:r>
              <a:rPr lang="fr-CH" sz="1200" dirty="0"/>
              <a:t> </a:t>
            </a:r>
          </a:p>
          <a:p>
            <a:pPr lvl="0">
              <a:lnSpc>
                <a:spcPct val="100000"/>
              </a:lnSpc>
              <a:spcBef>
                <a:spcPts val="700"/>
              </a:spcBef>
            </a:pPr>
            <a:r>
              <a:rPr lang="fr-CH" sz="1200" b="1" dirty="0"/>
              <a:t>Collaboration et vérification </a:t>
            </a:r>
            <a:r>
              <a:rPr lang="fr-CH" sz="1200" b="1" dirty="0" smtClean="0">
                <a:solidFill>
                  <a:srgbClr val="000000"/>
                </a:solidFill>
              </a:rPr>
              <a:t>: </a:t>
            </a:r>
            <a:r>
              <a:rPr lang="fr-CH" sz="1200" dirty="0" smtClean="0">
                <a:solidFill>
                  <a:srgbClr val="000000"/>
                </a:solidFill>
              </a:rPr>
              <a:t>Urs Guyer et Pascal Olivier (Bio Suisse), Robert Obrist, </a:t>
            </a:r>
            <a:r>
              <a:rPr lang="fr-CH" sz="1200" dirty="0" smtClean="0"/>
              <a:t>Jakob Rohrer (BBZ Arenenberg), </a:t>
            </a:r>
            <a:r>
              <a:rPr lang="fr-CH" sz="1200" dirty="0" smtClean="0">
                <a:solidFill>
                  <a:srgbClr val="000000"/>
                </a:solidFill>
              </a:rPr>
              <a:t>Res Schmutz</a:t>
            </a:r>
            <a:endParaRPr lang="fr-CH" sz="1200" b="1" dirty="0" smtClean="0">
              <a:solidFill>
                <a:srgbClr val="000000"/>
              </a:solidFill>
            </a:endParaRPr>
          </a:p>
          <a:p>
            <a:pPr>
              <a:lnSpc>
                <a:spcPct val="100000"/>
              </a:lnSpc>
              <a:spcBef>
                <a:spcPts val="700"/>
              </a:spcBef>
            </a:pPr>
            <a:r>
              <a:rPr lang="fr-CH" sz="1200" b="1" dirty="0"/>
              <a:t>Rédaction et mise en page </a:t>
            </a:r>
            <a:r>
              <a:rPr lang="fr-CH" sz="1200" b="1" dirty="0" smtClean="0">
                <a:solidFill>
                  <a:srgbClr val="000000"/>
                </a:solidFill>
              </a:rPr>
              <a:t>:</a:t>
            </a:r>
            <a:r>
              <a:rPr lang="fr-CH" sz="1200" dirty="0" smtClean="0">
                <a:solidFill>
                  <a:srgbClr val="000000"/>
                </a:solidFill>
              </a:rPr>
              <a:t> </a:t>
            </a:r>
            <a:br>
              <a:rPr lang="fr-CH" sz="1200" dirty="0" smtClean="0">
                <a:solidFill>
                  <a:srgbClr val="000000"/>
                </a:solidFill>
              </a:rPr>
            </a:br>
            <a:r>
              <a:rPr lang="fr-CH" sz="1200" dirty="0" smtClean="0">
                <a:solidFill>
                  <a:srgbClr val="000000"/>
                </a:solidFill>
              </a:rPr>
              <a:t>Simone Bissig, Kathrin Huber </a:t>
            </a:r>
            <a:br>
              <a:rPr lang="fr-CH" sz="1200" dirty="0" smtClean="0">
                <a:solidFill>
                  <a:srgbClr val="000000"/>
                </a:solidFill>
              </a:rPr>
            </a:br>
            <a:r>
              <a:rPr lang="fr-CH" sz="1200" dirty="0"/>
              <a:t>(v. française : aussi Manuel Perret</a:t>
            </a:r>
            <a:r>
              <a:rPr lang="fr-CH" sz="1200" dirty="0" smtClean="0"/>
              <a:t>)</a:t>
            </a:r>
            <a:endParaRPr lang="fr-CH" sz="1200" b="1" dirty="0"/>
          </a:p>
          <a:p>
            <a:pPr>
              <a:lnSpc>
                <a:spcPct val="100000"/>
              </a:lnSpc>
              <a:spcBef>
                <a:spcPts val="700"/>
              </a:spcBef>
            </a:pPr>
            <a:r>
              <a:rPr lang="fr-CH" sz="1200" b="1"/>
              <a:t>Traduction :</a:t>
            </a:r>
            <a:r>
              <a:rPr lang="fr-CH" sz="1200"/>
              <a:t> Manuel Perret</a:t>
            </a:r>
          </a:p>
          <a:p>
            <a:pPr lvl="0">
              <a:lnSpc>
                <a:spcPct val="100000"/>
              </a:lnSpc>
              <a:spcBef>
                <a:spcPts val="700"/>
              </a:spcBef>
            </a:pPr>
            <a:r>
              <a:rPr lang="fr-CH" sz="1200" b="1" smtClean="0">
                <a:solidFill>
                  <a:srgbClr val="000000"/>
                </a:solidFill>
              </a:rPr>
              <a:t>Photos </a:t>
            </a:r>
            <a:r>
              <a:rPr lang="fr-CH" sz="1200" b="1" dirty="0" smtClean="0">
                <a:solidFill>
                  <a:srgbClr val="000000"/>
                </a:solidFill>
              </a:rPr>
              <a:t>: </a:t>
            </a:r>
            <a:r>
              <a:rPr lang="fr-CH" sz="1200" dirty="0" smtClean="0">
                <a:solidFill>
                  <a:srgbClr val="000000"/>
                </a:solidFill>
              </a:rPr>
              <a:t>Photo du transparent de couverture, Thomas Alföldi. Illustration 5.10, Treuthardt Gann.</a:t>
            </a:r>
          </a:p>
          <a:p>
            <a:pPr lvl="0">
              <a:lnSpc>
                <a:spcPct val="100000"/>
              </a:lnSpc>
              <a:spcBef>
                <a:spcPts val="0"/>
              </a:spcBef>
            </a:pPr>
            <a:r>
              <a:rPr lang="fr-CH" sz="1200" dirty="0" smtClean="0">
                <a:solidFill>
                  <a:srgbClr val="000000"/>
                </a:solidFill>
              </a:rPr>
              <a:t>Autres photos et graphiques </a:t>
            </a:r>
            <a:r>
              <a:rPr lang="fr-CH" sz="1200" dirty="0"/>
              <a:t>FiBL (sauf autres mentions)</a:t>
            </a:r>
            <a:r>
              <a:rPr lang="fr-CH" sz="1200" dirty="0" smtClean="0">
                <a:solidFill>
                  <a:srgbClr val="000000"/>
                </a:solidFill>
              </a:rPr>
              <a:t>. </a:t>
            </a:r>
          </a:p>
          <a:p>
            <a:pPr>
              <a:lnSpc>
                <a:spcPct val="100000"/>
              </a:lnSpc>
              <a:spcBef>
                <a:spcPts val="700"/>
              </a:spcBef>
            </a:pPr>
            <a:r>
              <a:rPr lang="fr-CH" sz="1200" b="1" dirty="0"/>
              <a:t>Commande et téléchargement gratuit : </a:t>
            </a:r>
            <a:r>
              <a:rPr lang="fr-CH" sz="1200" dirty="0">
                <a:hlinkClick r:id="rId6"/>
              </a:rPr>
              <a:t>www.shop.fibl.org </a:t>
            </a:r>
            <a:r>
              <a:rPr lang="fr-CH" sz="1200" dirty="0"/>
              <a:t> (Collection de transparents sur l’agriculture biologique</a:t>
            </a:r>
            <a:r>
              <a:rPr lang="fr-CH" sz="1200" dirty="0" smtClean="0"/>
              <a:t>)</a:t>
            </a:r>
            <a:endParaRPr lang="fr-CH" sz="1200" b="1" dirty="0"/>
          </a:p>
        </p:txBody>
      </p:sp>
      <p:sp>
        <p:nvSpPr>
          <p:cNvPr id="6" name="Inhaltsplatzhalter 5"/>
          <p:cNvSpPr>
            <a:spLocks noGrp="1"/>
          </p:cNvSpPr>
          <p:nvPr>
            <p:ph sz="quarter" idx="45"/>
          </p:nvPr>
        </p:nvSpPr>
        <p:spPr/>
        <p:txBody>
          <a:body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Naturaplan</a:t>
            </a:r>
          </a:p>
        </p:txBody>
      </p:sp>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14</a:t>
            </a:fld>
            <a:endParaRPr lang="fr-CH" altLang="de-DE" dirty="0"/>
          </a:p>
        </p:txBody>
      </p:sp>
    </p:spTree>
    <p:extLst>
      <p:ext uri="{BB962C8B-B14F-4D97-AF65-F5344CB8AC3E}">
        <p14:creationId xmlns:p14="http://schemas.microsoft.com/office/powerpoint/2010/main" val="1737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Exigences &amp; directives</a:t>
            </a:r>
            <a:endParaRPr lang="fr-CH" dirty="0"/>
          </a:p>
        </p:txBody>
      </p:sp>
      <p:sp>
        <p:nvSpPr>
          <p:cNvPr id="3" name="Inhaltsplatzhalter 2"/>
          <p:cNvSpPr>
            <a:spLocks noGrp="1"/>
          </p:cNvSpPr>
          <p:nvPr>
            <p:ph idx="12"/>
          </p:nvPr>
        </p:nvSpPr>
        <p:spPr/>
        <p:txBody>
          <a:bodyPr/>
          <a:lstStyle/>
          <a:p>
            <a:r>
              <a:rPr lang="fr-CH" dirty="0" smtClean="0"/>
              <a:t>Liens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hlinkClick r:id="rId2"/>
              </a:rPr>
              <a:t>Cahier des charges de Bio Suisse</a:t>
            </a:r>
            <a:endParaRPr lang="fr-CH" dirty="0" smtClean="0"/>
          </a:p>
          <a:p>
            <a:r>
              <a:rPr lang="fr-CH" dirty="0">
                <a:hlinkClick r:id="rId3"/>
              </a:rPr>
              <a:t>La réglementation bio (avec </a:t>
            </a:r>
            <a:r>
              <a:rPr lang="fr-CH" dirty="0" smtClean="0">
                <a:hlinkClick r:id="rId3"/>
              </a:rPr>
              <a:t>liens directs sur page d’accueil), FiBL </a:t>
            </a:r>
            <a:endParaRPr lang="fr-CH" dirty="0"/>
          </a:p>
          <a:p>
            <a:r>
              <a:rPr lang="fr-CH" dirty="0" smtClean="0">
                <a:hlinkClick r:id="rId4"/>
              </a:rPr>
              <a:t>Exigences pour l’agriculture biologique, version abrégée, FiBL</a:t>
            </a:r>
            <a:r>
              <a:rPr lang="fr-CH" dirty="0" smtClean="0"/>
              <a:t> </a:t>
            </a:r>
          </a:p>
          <a:p>
            <a:r>
              <a:rPr lang="fr-CH" dirty="0" smtClean="0">
                <a:hlinkClick r:id="rId5"/>
              </a:rPr>
              <a:t>Liste des intrants, FiBL</a:t>
            </a:r>
            <a:r>
              <a:rPr lang="fr-CH" dirty="0" smtClean="0"/>
              <a:t> </a:t>
            </a:r>
          </a:p>
          <a:p>
            <a:r>
              <a:rPr lang="fr-CH" dirty="0" smtClean="0">
                <a:hlinkClick r:id="rId6"/>
              </a:rPr>
              <a:t>Directives de Bio Suisse pour l’alimentation animale, FiBL</a:t>
            </a:r>
            <a:r>
              <a:rPr lang="fr-CH" dirty="0" smtClean="0"/>
              <a:t> </a:t>
            </a:r>
          </a:p>
          <a:p>
            <a:r>
              <a:rPr lang="fr-CH" dirty="0" smtClean="0">
                <a:hlinkClick r:id="rId7"/>
              </a:rPr>
              <a:t>Listes variétales, FiBL</a:t>
            </a:r>
            <a:r>
              <a:rPr lang="fr-CH" dirty="0" smtClean="0"/>
              <a:t> </a:t>
            </a:r>
          </a:p>
          <a:p>
            <a:r>
              <a:rPr lang="fr-CH" dirty="0">
                <a:hlinkClick r:id="rId8"/>
              </a:rPr>
              <a:t>Dimensions des stabulations</a:t>
            </a:r>
            <a:r>
              <a:rPr lang="fr-CH" dirty="0"/>
              <a:t> </a:t>
            </a:r>
            <a:endParaRPr lang="fr-CH" dirty="0" smtClean="0"/>
          </a:p>
          <a:p>
            <a:r>
              <a:rPr lang="fr-CH" dirty="0" smtClean="0">
                <a:hlinkClick r:id="rId9"/>
              </a:rPr>
              <a:t>Les nouvelles règles pour l’agriculture biologique, FiBL</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smtClean="0">
                <a:sym typeface="Wingdings 2" panose="05020102010507070707" pitchFamily="18" charset="2"/>
              </a:rPr>
              <a:t>5. Exigences et directives</a:t>
            </a:r>
            <a:r>
              <a:rPr lang="fr-CH" altLang="de-DE" dirty="0" smtClean="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a:t>
            </a:fld>
            <a:endParaRPr lang="fr-CH" altLang="de-DE" dirty="0"/>
          </a:p>
        </p:txBody>
      </p:sp>
    </p:spTree>
    <p:extLst>
      <p:ext uri="{BB962C8B-B14F-4D97-AF65-F5344CB8AC3E}">
        <p14:creationId xmlns:p14="http://schemas.microsoft.com/office/powerpoint/2010/main" val="289463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Exigences &amp; directives</a:t>
            </a:r>
            <a:endParaRPr lang="fr-CH" dirty="0"/>
          </a:p>
        </p:txBody>
      </p:sp>
      <p:sp>
        <p:nvSpPr>
          <p:cNvPr id="3" name="Inhaltsplatzhalter 2"/>
          <p:cNvSpPr>
            <a:spLocks noGrp="1"/>
          </p:cNvSpPr>
          <p:nvPr>
            <p:ph idx="12"/>
          </p:nvPr>
        </p:nvSpPr>
        <p:spPr/>
        <p:txBody>
          <a:bodyPr/>
          <a:lstStyle/>
          <a:p>
            <a:r>
              <a:rPr lang="fr-CH" dirty="0" smtClean="0"/>
              <a:t>Vue d’ensemble avec hyperliens</a:t>
            </a:r>
          </a:p>
          <a:p>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a:t>
            </a:fld>
            <a:endParaRPr lang="fr-CH" altLang="de-DE" dirty="0"/>
          </a:p>
        </p:txBody>
      </p:sp>
      <p:sp>
        <p:nvSpPr>
          <p:cNvPr id="5" name="Inhaltsplatzhalter 4"/>
          <p:cNvSpPr>
            <a:spLocks noGrp="1"/>
          </p:cNvSpPr>
          <p:nvPr>
            <p:ph sz="quarter" idx="17"/>
          </p:nvPr>
        </p:nvSpPr>
        <p:spPr/>
        <p:txBody>
          <a:bodyPr/>
          <a:lstStyle/>
          <a:p>
            <a:endParaRPr lang="de-CH" dirty="0"/>
          </a:p>
        </p:txBody>
      </p:sp>
      <p:pic>
        <p:nvPicPr>
          <p:cNvPr id="7" name="Image 6"/>
          <p:cNvPicPr>
            <a:picLocks noChangeAspect="1"/>
          </p:cNvPicPr>
          <p:nvPr/>
        </p:nvPicPr>
        <p:blipFill>
          <a:blip r:embed="rId2"/>
          <a:stretch>
            <a:fillRect/>
          </a:stretch>
        </p:blipFill>
        <p:spPr>
          <a:xfrm>
            <a:off x="628650" y="1288583"/>
            <a:ext cx="7217672" cy="5092745"/>
          </a:xfrm>
          <a:prstGeom prst="rect">
            <a:avLst/>
          </a:prstGeom>
        </p:spPr>
      </p:pic>
    </p:spTree>
    <p:extLst>
      <p:ext uri="{BB962C8B-B14F-4D97-AF65-F5344CB8AC3E}">
        <p14:creationId xmlns:p14="http://schemas.microsoft.com/office/powerpoint/2010/main" val="192977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Exigences &amp; directives</a:t>
            </a:r>
            <a:endParaRPr lang="de-CH" dirty="0"/>
          </a:p>
        </p:txBody>
      </p:sp>
      <p:sp>
        <p:nvSpPr>
          <p:cNvPr id="3" name="Inhaltsplatzhalter 2"/>
          <p:cNvSpPr>
            <a:spLocks noGrp="1"/>
          </p:cNvSpPr>
          <p:nvPr>
            <p:ph idx="12"/>
          </p:nvPr>
        </p:nvSpPr>
        <p:spPr/>
        <p:txBody>
          <a:bodyPr/>
          <a:lstStyle/>
          <a:p>
            <a:r>
              <a:rPr lang="fr-CH" dirty="0" smtClean="0"/>
              <a:t>Version abrégée des exigences </a:t>
            </a:r>
            <a:endParaRPr lang="fr-CH" dirty="0"/>
          </a:p>
        </p:txBody>
      </p:sp>
      <p:sp>
        <p:nvSpPr>
          <p:cNvPr id="4" name="Inhaltsplatzhalter 3"/>
          <p:cNvSpPr>
            <a:spLocks noGrp="1"/>
          </p:cNvSpPr>
          <p:nvPr>
            <p:ph idx="14"/>
          </p:nvPr>
        </p:nvSpPr>
        <p:spPr/>
        <p:txBody>
          <a:bodyPr/>
          <a:lstStyle/>
          <a:p>
            <a:r>
              <a:rPr lang="de-CH" dirty="0" smtClean="0"/>
              <a:t>Illustration : AGRIDEA et FiBL</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3</a:t>
            </a:fld>
            <a:endParaRPr lang="fr-CH" altLang="de-DE" dirty="0"/>
          </a:p>
        </p:txBody>
      </p:sp>
      <p:sp>
        <p:nvSpPr>
          <p:cNvPr id="5" name="Espace réservé du contenu 4"/>
          <p:cNvSpPr>
            <a:spLocks noGrp="1"/>
          </p:cNvSpPr>
          <p:nvPr>
            <p:ph sz="quarter" idx="17"/>
          </p:nvPr>
        </p:nvSpPr>
        <p:spPr/>
        <p:txBody>
          <a:bodyPr/>
          <a:lstStyle/>
          <a:p>
            <a:endParaRPr lang="fr-CH"/>
          </a:p>
        </p:txBody>
      </p:sp>
      <p:pic>
        <p:nvPicPr>
          <p:cNvPr id="7" name="Image 6"/>
          <p:cNvPicPr>
            <a:picLocks noChangeAspect="1"/>
          </p:cNvPicPr>
          <p:nvPr/>
        </p:nvPicPr>
        <p:blipFill>
          <a:blip r:embed="rId2"/>
          <a:stretch>
            <a:fillRect/>
          </a:stretch>
        </p:blipFill>
        <p:spPr>
          <a:xfrm>
            <a:off x="615142" y="1313538"/>
            <a:ext cx="7535471" cy="4732685"/>
          </a:xfrm>
          <a:prstGeom prst="rect">
            <a:avLst/>
          </a:prstGeom>
        </p:spPr>
      </p:pic>
    </p:spTree>
    <p:extLst>
      <p:ext uri="{BB962C8B-B14F-4D97-AF65-F5344CB8AC3E}">
        <p14:creationId xmlns:p14="http://schemas.microsoft.com/office/powerpoint/2010/main" val="3041276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Exigences &amp; directives</a:t>
            </a:r>
            <a:endParaRPr lang="fr-CH" dirty="0"/>
          </a:p>
        </p:txBody>
      </p:sp>
      <p:sp>
        <p:nvSpPr>
          <p:cNvPr id="3" name="Inhaltsplatzhalter 2"/>
          <p:cNvSpPr>
            <a:spLocks noGrp="1"/>
          </p:cNvSpPr>
          <p:nvPr>
            <p:ph idx="12"/>
          </p:nvPr>
        </p:nvSpPr>
        <p:spPr/>
        <p:txBody>
          <a:bodyPr/>
          <a:lstStyle/>
          <a:p>
            <a:r>
              <a:rPr lang="fr-CH" dirty="0" smtClean="0"/>
              <a:t>Sommaire du Cahier des charges de Bio Suisse</a:t>
            </a:r>
            <a:endParaRPr lang="fr-CH" dirty="0"/>
          </a:p>
        </p:txBody>
      </p:sp>
      <p:sp>
        <p:nvSpPr>
          <p:cNvPr id="4" name="Inhaltsplatzhalter 3"/>
          <p:cNvSpPr>
            <a:spLocks noGrp="1"/>
          </p:cNvSpPr>
          <p:nvPr>
            <p:ph idx="14"/>
          </p:nvPr>
        </p:nvSpPr>
        <p:spPr/>
        <p:txBody>
          <a:bodyPr/>
          <a:lstStyle/>
          <a:p>
            <a:pPr algn="l"/>
            <a:r>
              <a:rPr lang="fr-CH" sz="1100" baseline="30000" dirty="0" smtClean="0"/>
              <a:t>1 </a:t>
            </a:r>
            <a:r>
              <a:rPr lang="fr-CH" sz="1100" dirty="0" smtClean="0"/>
              <a:t>abrégé, * brèves explications sur les transparents suivants</a:t>
            </a:r>
            <a:endParaRPr lang="fr-CH" sz="1100"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4</a:t>
            </a:fld>
            <a:endParaRPr lang="fr-CH" altLang="de-DE"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636844559"/>
              </p:ext>
            </p:extLst>
          </p:nvPr>
        </p:nvGraphicFramePr>
        <p:xfrm>
          <a:off x="628650" y="1571625"/>
          <a:ext cx="7615758" cy="4564470"/>
        </p:xfrm>
        <a:graphic>
          <a:graphicData uri="http://schemas.openxmlformats.org/drawingml/2006/table">
            <a:tbl>
              <a:tblPr firstRow="1" bandRow="1">
                <a:tableStyleId>{5940675A-B579-460E-94D1-54222C63F5DA}</a:tableStyleId>
              </a:tblPr>
              <a:tblGrid>
                <a:gridCol w="414958"/>
                <a:gridCol w="7200800"/>
              </a:tblGrid>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l</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1" noProof="0" dirty="0" smtClean="0"/>
                        <a:t>Directives générales (valables pour tous)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67143">
                <a:tc>
                  <a:txBody>
                    <a:bodyPr/>
                    <a:lstStyle/>
                    <a:p>
                      <a:pPr marL="3429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sz="1600" dirty="0" smtClean="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1.1  Champ d’application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1.2  Contrats et contrôles obligatoires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1.3  Utilisation de la marque Bourgeon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1.4  Exigences sociales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1.5  Relations commerciales équitables*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ll</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1" noProof="0" dirty="0" smtClean="0"/>
                        <a:t>Directives pour la production végétale et animale en Suisse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67143">
                <a:tc>
                  <a:txBody>
                    <a:bodyPr/>
                    <a:lstStyle/>
                    <a:p>
                      <a:pPr marL="3429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sz="1600" dirty="0" smtClean="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0850" marR="0" lvl="0" indent="-4140000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2.1  Reconversion à l’agriculture biologique et principe de la globalité des entreprises agricoles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2.2  Directives générales pour la production végétale*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2.3  Directives spécifiques pour la production végétale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2.4  Directives générales pour la production animale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600" noProof="0" dirty="0" smtClean="0"/>
                        <a:t>2.5  Directives spécifiques pour la production animale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baseline="0" dirty="0" smtClean="0"/>
                        <a:t>lll</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1" noProof="0" dirty="0" smtClean="0"/>
                        <a:t>Directives pour la transformation et le commerce </a:t>
                      </a:r>
                      <a:r>
                        <a:rPr lang="fr-CH" sz="1600" b="1" baseline="30000" noProof="0" dirty="0" smtClean="0"/>
                        <a: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baseline="0" dirty="0" smtClean="0"/>
                        <a:t>lV</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1" noProof="0" dirty="0" smtClean="0"/>
                        <a:t>Directives pour la cueillette des plantes sauvages </a:t>
                      </a:r>
                      <a:r>
                        <a:rPr lang="fr-CH" sz="1600" b="1" baseline="30000" noProof="0" dirty="0" smtClean="0"/>
                        <a: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baseline="0" dirty="0" smtClean="0"/>
                        <a:t>V</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1" noProof="0" dirty="0" smtClean="0"/>
                        <a:t>Directives pour les importations </a:t>
                      </a:r>
                      <a:r>
                        <a:rPr lang="fr-CH" sz="1600" b="1" baseline="30000" noProof="0" dirty="0" smtClean="0"/>
                        <a: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478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 Directives générales</a:t>
            </a:r>
            <a:endParaRPr lang="fr-CH" dirty="0"/>
          </a:p>
        </p:txBody>
      </p:sp>
      <p:sp>
        <p:nvSpPr>
          <p:cNvPr id="3" name="Inhaltsplatzhalter 2"/>
          <p:cNvSpPr>
            <a:spLocks noGrp="1"/>
          </p:cNvSpPr>
          <p:nvPr>
            <p:ph idx="12"/>
          </p:nvPr>
        </p:nvSpPr>
        <p:spPr/>
        <p:txBody>
          <a:bodyPr/>
          <a:lstStyle/>
          <a:p>
            <a:r>
              <a:rPr lang="fr-CH" dirty="0" smtClean="0"/>
              <a:t>1.1 Champ d’application</a:t>
            </a:r>
            <a:endParaRPr lang="fr-CH" dirty="0"/>
          </a:p>
        </p:txBody>
      </p:sp>
      <p:sp>
        <p:nvSpPr>
          <p:cNvPr id="4" name="Inhaltsplatzhalter 3"/>
          <p:cNvSpPr>
            <a:spLocks noGrp="1"/>
          </p:cNvSpPr>
          <p:nvPr>
            <p:ph idx="14"/>
          </p:nvPr>
        </p:nvSpPr>
        <p:spPr/>
        <p:txBody>
          <a:bodyPr/>
          <a:lstStyle/>
          <a:p>
            <a:r>
              <a:rPr lang="fr-CH" dirty="0" smtClean="0"/>
              <a:t>Illustration : Bio Suisse  </a:t>
            </a:r>
            <a:endParaRPr lang="fr-CH" dirty="0"/>
          </a:p>
        </p:txBody>
      </p:sp>
      <p:sp>
        <p:nvSpPr>
          <p:cNvPr id="5" name="Inhaltsplatzhalter 4"/>
          <p:cNvSpPr>
            <a:spLocks noGrp="1"/>
          </p:cNvSpPr>
          <p:nvPr>
            <p:ph sz="quarter" idx="17"/>
          </p:nvPr>
        </p:nvSpPr>
        <p:spPr/>
        <p:txBody>
          <a:bodyPr/>
          <a:lstStyle/>
          <a:p>
            <a:r>
              <a:rPr lang="fr-CH" b="1" dirty="0" smtClean="0"/>
              <a:t>Le Cahier des charges de Bio Suisse</a:t>
            </a:r>
            <a:r>
              <a:rPr lang="fr-CH" dirty="0" smtClean="0"/>
              <a:t> </a:t>
            </a:r>
          </a:p>
          <a:p>
            <a:r>
              <a:rPr lang="fr-CH" dirty="0" smtClean="0"/>
              <a:t>est valable pour tous les produits qui sont commercialisés ou déclarés avec le Bourgeon ou dont la production et/ou la fabrication fait référence au Cahier des charges de Bio Suisse :</a:t>
            </a:r>
            <a:endParaRPr lang="fr-CH" dirty="0"/>
          </a:p>
        </p:txBody>
      </p:sp>
      <p:sp>
        <p:nvSpPr>
          <p:cNvPr id="6" name="Inhaltsplatzhalter 5"/>
          <p:cNvSpPr>
            <a:spLocks noGrp="1"/>
          </p:cNvSpPr>
          <p:nvPr>
            <p:ph sz="quarter" idx="24"/>
          </p:nvPr>
        </p:nvSpPr>
        <p:spPr/>
        <p:txBody>
          <a:bodyPr/>
          <a:lstStyle/>
          <a:p>
            <a:pPr lvl="1"/>
            <a:endParaRPr lang="fr-CH" dirty="0" smtClean="0"/>
          </a:p>
          <a:p>
            <a:pPr lvl="1"/>
            <a:r>
              <a:rPr lang="fr-CH" dirty="0" smtClean="0"/>
              <a:t>Production de denrées végétales et animales</a:t>
            </a:r>
          </a:p>
          <a:p>
            <a:pPr lvl="1"/>
            <a:r>
              <a:rPr lang="fr-CH" dirty="0" smtClean="0"/>
              <a:t>Transformation et commerce</a:t>
            </a:r>
          </a:p>
          <a:p>
            <a:pPr lvl="1"/>
            <a:r>
              <a:rPr lang="fr-CH" dirty="0" smtClean="0"/>
              <a:t>Intrants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5</a:t>
            </a:fld>
            <a:endParaRPr lang="fr-CH" altLang="de-DE" dirty="0"/>
          </a:p>
        </p:txBody>
      </p:sp>
      <p:pic>
        <p:nvPicPr>
          <p:cNvPr id="10" name="Espace réservé du contenu 9"/>
          <p:cNvPicPr>
            <a:picLocks noGrp="1" noChangeAspect="1"/>
          </p:cNvPicPr>
          <p:nvPr>
            <p:ph sz="quarter" idx="25"/>
          </p:nvPr>
        </p:nvPicPr>
        <p:blipFill>
          <a:blip r:embed="rId2"/>
          <a:stretch>
            <a:fillRect/>
          </a:stretch>
        </p:blipFill>
        <p:spPr>
          <a:xfrm>
            <a:off x="5867400" y="3118517"/>
            <a:ext cx="2657475" cy="2675191"/>
          </a:xfrm>
          <a:prstGeom prst="rect">
            <a:avLst/>
          </a:prstGeom>
        </p:spPr>
      </p:pic>
    </p:spTree>
    <p:extLst>
      <p:ext uri="{BB962C8B-B14F-4D97-AF65-F5344CB8AC3E}">
        <p14:creationId xmlns:p14="http://schemas.microsoft.com/office/powerpoint/2010/main" val="361837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title"/>
          </p:nvPr>
        </p:nvSpPr>
        <p:spPr/>
        <p:txBody>
          <a:bodyPr/>
          <a:lstStyle/>
          <a:p>
            <a:r>
              <a:rPr lang="fr-CH" dirty="0" smtClean="0"/>
              <a:t>l Directives générales</a:t>
            </a:r>
            <a:endParaRPr lang="fr-CH" dirty="0"/>
          </a:p>
        </p:txBody>
      </p:sp>
      <p:sp>
        <p:nvSpPr>
          <p:cNvPr id="24" name="Inhaltsplatzhalter 23"/>
          <p:cNvSpPr>
            <a:spLocks noGrp="1"/>
          </p:cNvSpPr>
          <p:nvPr>
            <p:ph idx="12"/>
          </p:nvPr>
        </p:nvSpPr>
        <p:spPr/>
        <p:txBody>
          <a:bodyPr/>
          <a:lstStyle/>
          <a:p>
            <a:r>
              <a:rPr lang="fr-CH" dirty="0" smtClean="0"/>
              <a:t>1.2 Contrats et contrôles obligatoires</a:t>
            </a:r>
            <a:endParaRPr lang="fr-CH" dirty="0"/>
          </a:p>
        </p:txBody>
      </p:sp>
      <p:sp>
        <p:nvSpPr>
          <p:cNvPr id="25" name="Inhaltsplatzhalter 24"/>
          <p:cNvSpPr>
            <a:spLocks noGrp="1"/>
          </p:cNvSpPr>
          <p:nvPr>
            <p:ph idx="14"/>
          </p:nvPr>
        </p:nvSpPr>
        <p:spPr/>
        <p:txBody>
          <a:bodyPr/>
          <a:lstStyle/>
          <a:p>
            <a:endParaRPr lang="de-CH" dirty="0"/>
          </a:p>
        </p:txBody>
      </p:sp>
      <p:sp>
        <p:nvSpPr>
          <p:cNvPr id="2" name="Inhaltsplatzhalter 1"/>
          <p:cNvSpPr>
            <a:spLocks noGrp="1"/>
          </p:cNvSpPr>
          <p:nvPr>
            <p:ph sz="quarter" idx="59"/>
          </p:nvPr>
        </p:nvSpPr>
        <p:spPr/>
        <p:txBody>
          <a:bodyPr/>
          <a:lstStyle/>
          <a:p>
            <a:r>
              <a:rPr lang="fr-CH" dirty="0" smtClean="0"/>
              <a:t>Contrôle régulier du respect des directives pour les producteurs (</a:t>
            </a:r>
            <a:r>
              <a:rPr lang="fr-CH" dirty="0" err="1" smtClean="0"/>
              <a:t>agri-culture</a:t>
            </a:r>
            <a:r>
              <a:rPr lang="fr-CH" dirty="0" smtClean="0"/>
              <a:t>) et pour les preneurs de licences (transformation et commerce)</a:t>
            </a:r>
          </a:p>
          <a:p>
            <a:r>
              <a:rPr lang="fr-CH" dirty="0" smtClean="0"/>
              <a:t>Contrat avec un organisme de contrôle et de certification agréé par Bio Suisse</a:t>
            </a:r>
            <a:endParaRPr lang="fr-CH" dirty="0"/>
          </a:p>
        </p:txBody>
      </p:sp>
      <p:sp>
        <p:nvSpPr>
          <p:cNvPr id="5" name="Inhaltsplatzhalter 4"/>
          <p:cNvSpPr>
            <a:spLocks noGrp="1"/>
          </p:cNvSpPr>
          <p:nvPr>
            <p:ph sz="quarter" idx="81"/>
          </p:nvPr>
        </p:nvSpPr>
        <p:spPr>
          <a:xfrm>
            <a:off x="605204" y="3003491"/>
            <a:ext cx="3210712" cy="1336165"/>
          </a:xfrm>
        </p:spPr>
        <p:txBody>
          <a:bodyPr/>
          <a:lstStyle/>
          <a:p>
            <a:pPr marL="0" lvl="1" indent="0">
              <a:lnSpc>
                <a:spcPct val="90000"/>
              </a:lnSpc>
              <a:spcBef>
                <a:spcPts val="750"/>
              </a:spcBef>
              <a:buClrTx/>
              <a:buNone/>
            </a:pPr>
            <a:r>
              <a:rPr lang="fr-CH" dirty="0" smtClean="0"/>
              <a:t>Organismes de certification pour les </a:t>
            </a:r>
            <a:r>
              <a:rPr lang="fr-CH" b="1" dirty="0" smtClean="0"/>
              <a:t>producteurs</a:t>
            </a:r>
            <a:r>
              <a:rPr lang="fr-CH" dirty="0" smtClean="0"/>
              <a:t> (y.c. la transformation fermière), la </a:t>
            </a:r>
            <a:r>
              <a:rPr lang="fr-CH" b="1" dirty="0" smtClean="0"/>
              <a:t>transformation</a:t>
            </a:r>
            <a:r>
              <a:rPr lang="fr-CH" dirty="0" smtClean="0"/>
              <a:t> et le </a:t>
            </a:r>
            <a:r>
              <a:rPr lang="fr-CH" b="1" dirty="0" smtClean="0"/>
              <a:t>commerce</a:t>
            </a:r>
            <a:endParaRPr lang="fr-CH" b="1" dirty="0"/>
          </a:p>
        </p:txBody>
      </p:sp>
      <p:sp>
        <p:nvSpPr>
          <p:cNvPr id="9" name="Inhaltsplatzhalter 8"/>
          <p:cNvSpPr>
            <a:spLocks noGrp="1"/>
          </p:cNvSpPr>
          <p:nvPr>
            <p:ph sz="quarter" idx="84"/>
          </p:nvPr>
        </p:nvSpPr>
        <p:spPr/>
        <p:txBody>
          <a:bodyPr/>
          <a:lstStyle/>
          <a:p>
            <a:endParaRPr lang="fr-CH" sz="1600" dirty="0" smtClean="0"/>
          </a:p>
          <a:p>
            <a:pPr marL="0" lvl="1" indent="0">
              <a:lnSpc>
                <a:spcPct val="90000"/>
              </a:lnSpc>
              <a:spcBef>
                <a:spcPts val="750"/>
              </a:spcBef>
              <a:buClrTx/>
              <a:buNone/>
            </a:pPr>
            <a:r>
              <a:rPr lang="fr-CH" dirty="0"/>
              <a:t>Organismes de certification pour </a:t>
            </a:r>
            <a:r>
              <a:rPr lang="fr-CH" dirty="0" smtClean="0"/>
              <a:t/>
            </a:r>
            <a:br>
              <a:rPr lang="fr-CH" dirty="0" smtClean="0"/>
            </a:br>
            <a:r>
              <a:rPr lang="fr-CH" dirty="0" smtClean="0"/>
              <a:t>la </a:t>
            </a:r>
            <a:r>
              <a:rPr lang="fr-CH" b="1" dirty="0"/>
              <a:t>transformation</a:t>
            </a:r>
            <a:r>
              <a:rPr lang="fr-CH" dirty="0"/>
              <a:t> </a:t>
            </a:r>
            <a:r>
              <a:rPr lang="fr-CH" dirty="0" smtClean="0"/>
              <a:t/>
            </a:r>
            <a:br>
              <a:rPr lang="fr-CH" dirty="0" smtClean="0"/>
            </a:br>
            <a:r>
              <a:rPr lang="fr-CH" dirty="0" smtClean="0"/>
              <a:t>et </a:t>
            </a:r>
            <a:r>
              <a:rPr lang="fr-CH" dirty="0"/>
              <a:t>le </a:t>
            </a:r>
            <a:r>
              <a:rPr lang="fr-CH" b="1" dirty="0"/>
              <a:t>commerce</a:t>
            </a:r>
          </a:p>
        </p:txBody>
      </p:sp>
      <p:pic>
        <p:nvPicPr>
          <p:cNvPr id="12" name="Inhaltsplatzhalter 11"/>
          <p:cNvPicPr>
            <a:picLocks noGrp="1" noChangeAspect="1"/>
          </p:cNvPicPr>
          <p:nvPr>
            <p:ph sz="quarter" idx="85"/>
          </p:nvPr>
        </p:nvPicPr>
        <p:blipFill>
          <a:blip r:embed="rId2" cstate="screen">
            <a:extLst>
              <a:ext uri="{28A0092B-C50C-407E-A947-70E740481C1C}">
                <a14:useLocalDpi xmlns:a14="http://schemas.microsoft.com/office/drawing/2010/main" val="0"/>
              </a:ext>
            </a:extLst>
          </a:blip>
          <a:stretch>
            <a:fillRect/>
          </a:stretch>
        </p:blipFill>
        <p:spPr>
          <a:xfrm>
            <a:off x="3815916" y="4638164"/>
            <a:ext cx="1512168" cy="1053981"/>
          </a:xfrm>
        </p:spPr>
      </p:pic>
      <p:pic>
        <p:nvPicPr>
          <p:cNvPr id="13" name="Inhaltsplatzhalter 12"/>
          <p:cNvPicPr>
            <a:picLocks noGrp="1" noChangeAspect="1"/>
          </p:cNvPicPr>
          <p:nvPr>
            <p:ph sz="quarter" idx="86"/>
          </p:nvPr>
        </p:nvPicPr>
        <p:blipFill>
          <a:blip r:embed="rId3">
            <a:extLst>
              <a:ext uri="{28A0092B-C50C-407E-A947-70E740481C1C}">
                <a14:useLocalDpi xmlns:a14="http://schemas.microsoft.com/office/drawing/2010/main" val="0"/>
              </a:ext>
            </a:extLst>
          </a:blip>
          <a:stretch>
            <a:fillRect/>
          </a:stretch>
        </p:blipFill>
        <p:spPr>
          <a:xfrm>
            <a:off x="6300192" y="4729945"/>
            <a:ext cx="1728192" cy="856835"/>
          </a:xfrm>
        </p:spPr>
      </p:pic>
      <p:sp>
        <p:nvSpPr>
          <p:cNvPr id="7" name="Fußzeilenplatzhalter 6"/>
          <p:cNvSpPr>
            <a:spLocks noGrp="1"/>
          </p:cNvSpPr>
          <p:nvPr>
            <p:ph type="ftr" sz="quarter" idx="87"/>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6</a:t>
            </a:fld>
            <a:endParaRPr lang="fr-CH" altLang="de-DE" dirty="0"/>
          </a:p>
        </p:txBody>
      </p:sp>
      <p:pic>
        <p:nvPicPr>
          <p:cNvPr id="18" name="Inhaltsplatzhalter 7"/>
          <p:cNvPicPr>
            <a:picLocks noGrp="1" noChangeAspect="1"/>
          </p:cNvPicPr>
          <p:nvPr>
            <p:ph sz="quarter" idx="82"/>
          </p:nvPr>
        </p:nvPicPr>
        <p:blipFill>
          <a:blip r:embed="rId4"/>
          <a:stretch>
            <a:fillRect/>
          </a:stretch>
        </p:blipFill>
        <p:spPr>
          <a:xfrm>
            <a:off x="4034787" y="3053360"/>
            <a:ext cx="1113277" cy="1113277"/>
          </a:xfrm>
          <a:prstGeom prst="rect">
            <a:avLst/>
          </a:prstGeom>
        </p:spPr>
      </p:pic>
      <p:pic>
        <p:nvPicPr>
          <p:cNvPr id="19" name="Inhaltsplatzhalter 12"/>
          <p:cNvPicPr>
            <a:picLocks noGrp="1" noChangeAspect="1"/>
          </p:cNvPicPr>
          <p:nvPr>
            <p:ph sz="quarter" idx="83"/>
          </p:nvPr>
        </p:nvPicPr>
        <p:blipFill>
          <a:blip r:embed="rId5"/>
          <a:stretch>
            <a:fillRect/>
          </a:stretch>
        </p:blipFill>
        <p:spPr>
          <a:xfrm>
            <a:off x="6037231" y="3384821"/>
            <a:ext cx="2207177" cy="426508"/>
          </a:xfrm>
          <a:prstGeom prst="rect">
            <a:avLst/>
          </a:prstGeom>
        </p:spPr>
      </p:pic>
      <p:sp>
        <p:nvSpPr>
          <p:cNvPr id="27" name="Rechteck 26"/>
          <p:cNvSpPr/>
          <p:nvPr/>
        </p:nvSpPr>
        <p:spPr>
          <a:xfrm>
            <a:off x="608186" y="2879769"/>
            <a:ext cx="7907164" cy="1402540"/>
          </a:xfrm>
          <a:prstGeom prst="rect">
            <a:avLst/>
          </a:prstGeom>
          <a:noFill/>
          <a:ln w="19050">
            <a:gradFill flip="none" rotWithShape="1">
              <a:gsLst>
                <a:gs pos="0">
                  <a:schemeClr val="bg1"/>
                </a:gs>
                <a:gs pos="33000">
                  <a:srgbClr val="EBFFFA"/>
                </a:gs>
                <a:gs pos="59000">
                  <a:schemeClr val="accent1">
                    <a:lumMod val="51000"/>
                    <a:lumOff val="49000"/>
                  </a:schemeClr>
                </a:gs>
                <a:gs pos="100000">
                  <a:srgbClr val="009973"/>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9" name="Rechteck 28"/>
          <p:cNvSpPr/>
          <p:nvPr/>
        </p:nvSpPr>
        <p:spPr>
          <a:xfrm>
            <a:off x="606695" y="4463378"/>
            <a:ext cx="7907164" cy="1402540"/>
          </a:xfrm>
          <a:prstGeom prst="rect">
            <a:avLst/>
          </a:prstGeom>
          <a:noFill/>
          <a:ln w="19050">
            <a:gradFill flip="none" rotWithShape="1">
              <a:gsLst>
                <a:gs pos="0">
                  <a:schemeClr val="bg1"/>
                </a:gs>
                <a:gs pos="33000">
                  <a:srgbClr val="EBFFFA"/>
                </a:gs>
                <a:gs pos="59000">
                  <a:schemeClr val="accent1">
                    <a:lumMod val="51000"/>
                    <a:lumOff val="49000"/>
                  </a:schemeClr>
                </a:gs>
                <a:gs pos="100000">
                  <a:srgbClr val="009973"/>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2106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 Directives générales</a:t>
            </a:r>
            <a:endParaRPr lang="de-CH" dirty="0"/>
          </a:p>
        </p:txBody>
      </p:sp>
      <p:sp>
        <p:nvSpPr>
          <p:cNvPr id="3" name="Inhaltsplatzhalter 2"/>
          <p:cNvSpPr>
            <a:spLocks noGrp="1"/>
          </p:cNvSpPr>
          <p:nvPr>
            <p:ph idx="12"/>
          </p:nvPr>
        </p:nvSpPr>
        <p:spPr/>
        <p:txBody>
          <a:bodyPr/>
          <a:lstStyle/>
          <a:p>
            <a:r>
              <a:rPr lang="fr-CH" dirty="0" smtClean="0"/>
              <a:t>1.3 Utilisation de la marque Bourgeon</a:t>
            </a:r>
            <a:endParaRPr lang="fr-CH" dirty="0"/>
          </a:p>
        </p:txBody>
      </p:sp>
      <p:sp>
        <p:nvSpPr>
          <p:cNvPr id="4" name="Inhaltsplatzhalter 3"/>
          <p:cNvSpPr>
            <a:spLocks noGrp="1"/>
          </p:cNvSpPr>
          <p:nvPr>
            <p:ph idx="14"/>
          </p:nvPr>
        </p:nvSpPr>
        <p:spPr/>
        <p:txBody>
          <a:bodyPr/>
          <a:lstStyle/>
          <a:p>
            <a:r>
              <a:rPr lang="de-CH" dirty="0" smtClean="0"/>
              <a:t>Illustration : Bio Suisse </a:t>
            </a:r>
            <a:endParaRPr lang="de-CH" dirty="0"/>
          </a:p>
        </p:txBody>
      </p:sp>
      <p:sp>
        <p:nvSpPr>
          <p:cNvPr id="5" name="Inhaltsplatzhalter 4"/>
          <p:cNvSpPr>
            <a:spLocks noGrp="1"/>
          </p:cNvSpPr>
          <p:nvPr>
            <p:ph sz="quarter" idx="17"/>
          </p:nvPr>
        </p:nvSpPr>
        <p:spPr/>
        <p:txBody>
          <a:bodyPr/>
          <a:lstStyle/>
          <a:p>
            <a:r>
              <a:rPr lang="fr-CH" dirty="0" smtClean="0"/>
              <a:t>Bio Suisse : Propriétaire de la </a:t>
            </a:r>
            <a:r>
              <a:rPr lang="fr-CH" b="1" dirty="0" smtClean="0"/>
              <a:t>marque collective Bourgeon</a:t>
            </a:r>
          </a:p>
          <a:p>
            <a:r>
              <a:rPr lang="fr-CH" dirty="0" smtClean="0"/>
              <a:t>Le Bourgeon : Garantit aux consommateurs des denrées alimentaires saines et produites dans le respect de l’environnement</a:t>
            </a:r>
            <a:endParaRPr lang="fr-CH" dirty="0"/>
          </a:p>
        </p:txBody>
      </p:sp>
      <p:sp>
        <p:nvSpPr>
          <p:cNvPr id="6" name="Inhaltsplatzhalter 5"/>
          <p:cNvSpPr>
            <a:spLocks noGrp="1"/>
          </p:cNvSpPr>
          <p:nvPr>
            <p:ph sz="quarter" idx="24"/>
          </p:nvPr>
        </p:nvSpPr>
        <p:spPr/>
        <p:txBody>
          <a:bodyPr/>
          <a:lstStyle/>
          <a:p>
            <a:pPr indent="-288000"/>
            <a:endParaRPr lang="fr-CH" dirty="0" smtClean="0"/>
          </a:p>
          <a:p>
            <a:pPr indent="-288000"/>
            <a:endParaRPr lang="fr-CH" dirty="0" smtClean="0"/>
          </a:p>
          <a:p>
            <a:pPr lvl="1"/>
            <a:r>
              <a:rPr lang="fr-CH" dirty="0" smtClean="0"/>
              <a:t>Définition par Bio </a:t>
            </a:r>
            <a:r>
              <a:rPr lang="fr-CH" dirty="0"/>
              <a:t>Suisse de </a:t>
            </a:r>
            <a:r>
              <a:rPr lang="fr-CH" b="1" dirty="0" smtClean="0"/>
              <a:t>l’obligation </a:t>
            </a:r>
            <a:r>
              <a:rPr lang="fr-CH" b="1" dirty="0"/>
              <a:t>de conclure un </a:t>
            </a:r>
            <a:r>
              <a:rPr lang="fr-CH" b="1" dirty="0" smtClean="0"/>
              <a:t>contrat </a:t>
            </a:r>
            <a:r>
              <a:rPr lang="fr-CH" dirty="0" smtClean="0"/>
              <a:t>pour la commercialisation des produits Bourgeon</a:t>
            </a:r>
          </a:p>
          <a:p>
            <a:pPr lvl="1"/>
            <a:r>
              <a:rPr lang="fr-CH" dirty="0" smtClean="0"/>
              <a:t>Producteurs de lait commercialisé : Obligation de s’affilier à une des Organisations du lait bio agréées par Bio Suisse </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7</a:t>
            </a:fld>
            <a:endParaRPr lang="fr-CH" altLang="de-DE" dirty="0"/>
          </a:p>
        </p:txBody>
      </p:sp>
      <p:pic>
        <p:nvPicPr>
          <p:cNvPr id="9" name="Inhaltsplatzhalter 9">
            <a:hlinkClick r:id="rId2"/>
          </p:cNvPr>
          <p:cNvPicPr>
            <a:picLocks noGrp="1" noChangeAspect="1"/>
          </p:cNvPicPr>
          <p:nvPr>
            <p:ph sz="quarter" idx="25"/>
          </p:nvPr>
        </p:nvPicPr>
        <p:blipFill>
          <a:blip r:embed="rId3" cstate="screen">
            <a:extLst>
              <a:ext uri="{28A0092B-C50C-407E-A947-70E740481C1C}">
                <a14:useLocalDpi xmlns:a14="http://schemas.microsoft.com/office/drawing/2010/main" val="0"/>
              </a:ext>
            </a:extLst>
          </a:blip>
          <a:stretch>
            <a:fillRect/>
          </a:stretch>
        </p:blipFill>
        <p:spPr>
          <a:xfrm>
            <a:off x="6300192" y="3614306"/>
            <a:ext cx="1820959" cy="1466026"/>
          </a:xfrm>
        </p:spPr>
      </p:pic>
    </p:spTree>
    <p:extLst>
      <p:ext uri="{BB962C8B-B14F-4D97-AF65-F5344CB8AC3E}">
        <p14:creationId xmlns:p14="http://schemas.microsoft.com/office/powerpoint/2010/main" val="1358992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 Directives générales</a:t>
            </a:r>
            <a:endParaRPr lang="de-CH" dirty="0"/>
          </a:p>
        </p:txBody>
      </p:sp>
      <p:sp>
        <p:nvSpPr>
          <p:cNvPr id="3" name="Inhaltsplatzhalter 2"/>
          <p:cNvSpPr>
            <a:spLocks noGrp="1"/>
          </p:cNvSpPr>
          <p:nvPr>
            <p:ph idx="12"/>
          </p:nvPr>
        </p:nvSpPr>
        <p:spPr/>
        <p:txBody>
          <a:bodyPr/>
          <a:lstStyle/>
          <a:p>
            <a:r>
              <a:rPr lang="fr-CH" dirty="0" smtClean="0"/>
              <a:t>1.4 Exigences sociales</a:t>
            </a:r>
            <a:endParaRPr lang="fr-CH" dirty="0"/>
          </a:p>
        </p:txBody>
      </p:sp>
      <p:sp>
        <p:nvSpPr>
          <p:cNvPr id="4" name="Inhaltsplatzhalter 3"/>
          <p:cNvSpPr>
            <a:spLocks noGrp="1"/>
          </p:cNvSpPr>
          <p:nvPr>
            <p:ph idx="14"/>
          </p:nvPr>
        </p:nvSpPr>
        <p:spPr/>
        <p:txBody>
          <a:bodyPr/>
          <a:lstStyle/>
          <a:p>
            <a:r>
              <a:rPr lang="fr-CH" dirty="0" smtClean="0"/>
              <a:t>Illustration : Bio Suisse </a:t>
            </a:r>
            <a:endParaRPr lang="fr-CH" dirty="0"/>
          </a:p>
        </p:txBody>
      </p:sp>
      <p:sp>
        <p:nvSpPr>
          <p:cNvPr id="5" name="Inhaltsplatzhalter 4"/>
          <p:cNvSpPr>
            <a:spLocks noGrp="1"/>
          </p:cNvSpPr>
          <p:nvPr>
            <p:ph sz="quarter" idx="17"/>
          </p:nvPr>
        </p:nvSpPr>
        <p:spPr/>
        <p:txBody>
          <a:bodyPr/>
          <a:lstStyle/>
          <a:p>
            <a:r>
              <a:rPr lang="fr-CH" dirty="0" smtClean="0"/>
              <a:t>L’agriculture biologique doit être durable non seulement </a:t>
            </a:r>
            <a:br>
              <a:rPr lang="fr-CH" dirty="0" smtClean="0"/>
            </a:br>
            <a:r>
              <a:rPr lang="fr-CH" dirty="0" smtClean="0"/>
              <a:t>sur le plan de la production mais aussi sur le plan social</a:t>
            </a:r>
            <a:endParaRPr lang="fr-CH" dirty="0"/>
          </a:p>
        </p:txBody>
      </p:sp>
      <p:sp>
        <p:nvSpPr>
          <p:cNvPr id="6" name="Inhaltsplatzhalter 5"/>
          <p:cNvSpPr>
            <a:spLocks noGrp="1"/>
          </p:cNvSpPr>
          <p:nvPr>
            <p:ph sz="quarter" idx="24"/>
          </p:nvPr>
        </p:nvSpPr>
        <p:spPr/>
        <p:txBody>
          <a:bodyPr/>
          <a:lstStyle/>
          <a:p>
            <a:r>
              <a:rPr lang="fr-CH" dirty="0" smtClean="0"/>
              <a:t>Conditions d’engagement au goût du jour</a:t>
            </a:r>
          </a:p>
          <a:p>
            <a:pPr lvl="1"/>
            <a:r>
              <a:rPr lang="fr-CH" dirty="0" smtClean="0"/>
              <a:t>Devoir </a:t>
            </a:r>
            <a:r>
              <a:rPr lang="fr-CH" dirty="0"/>
              <a:t>de diligence médicale</a:t>
            </a:r>
            <a:endParaRPr lang="fr-CH" dirty="0" smtClean="0"/>
          </a:p>
          <a:p>
            <a:pPr lvl="1"/>
            <a:r>
              <a:rPr lang="fr-CH" dirty="0" smtClean="0"/>
              <a:t>Sécurité du travail</a:t>
            </a:r>
          </a:p>
          <a:p>
            <a:pPr lvl="1"/>
            <a:r>
              <a:rPr lang="fr-CH" dirty="0" smtClean="0"/>
              <a:t>Droit des employés</a:t>
            </a:r>
          </a:p>
          <a:p>
            <a:pPr lvl="1"/>
            <a:endParaRPr lang="fr-CH" dirty="0" smtClean="0"/>
          </a:p>
          <a:p>
            <a:r>
              <a:rPr lang="fr-CH" dirty="0" smtClean="0"/>
              <a:t>Respect d’exigences de base minimales</a:t>
            </a:r>
          </a:p>
          <a:p>
            <a:endParaRPr lang="fr-CH" dirty="0" smtClean="0"/>
          </a:p>
          <a:p>
            <a:r>
              <a:rPr lang="fr-CH" dirty="0" smtClean="0"/>
              <a:t>Procédure de contrôle : </a:t>
            </a:r>
            <a:br>
              <a:rPr lang="fr-CH" dirty="0" smtClean="0"/>
            </a:br>
            <a:r>
              <a:rPr lang="fr-CH" b="1" dirty="0" smtClean="0"/>
              <a:t>Autodéclaration </a:t>
            </a:r>
            <a:r>
              <a:rPr lang="fr-CH" dirty="0" smtClean="0"/>
              <a:t>de chaque entreprise</a:t>
            </a:r>
          </a:p>
          <a:p>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5. Exigences et directives</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8</a:t>
            </a:fld>
            <a:endParaRPr lang="fr-CH" altLang="de-DE" dirty="0"/>
          </a:p>
        </p:txBody>
      </p:sp>
      <p:pic>
        <p:nvPicPr>
          <p:cNvPr id="11" name="Espace réservé du contenu 10"/>
          <p:cNvPicPr>
            <a:picLocks noGrp="1" noChangeAspect="1"/>
          </p:cNvPicPr>
          <p:nvPr>
            <p:ph sz="quarter" idx="25"/>
          </p:nvPr>
        </p:nvPicPr>
        <p:blipFill>
          <a:blip r:embed="rId2"/>
          <a:stretch>
            <a:fillRect/>
          </a:stretch>
        </p:blipFill>
        <p:spPr>
          <a:xfrm>
            <a:off x="5867400" y="3475648"/>
            <a:ext cx="2657475" cy="1960928"/>
          </a:xfrm>
          <a:prstGeom prst="rect">
            <a:avLst/>
          </a:prstGeom>
        </p:spPr>
      </p:pic>
    </p:spTree>
    <p:extLst>
      <p:ext uri="{BB962C8B-B14F-4D97-AF65-F5344CB8AC3E}">
        <p14:creationId xmlns:p14="http://schemas.microsoft.com/office/powerpoint/2010/main" val="1779055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1091</Words>
  <Application>Microsoft Office PowerPoint</Application>
  <PresentationFormat>Bildschirmpräsentation (4:3)</PresentationFormat>
  <Paragraphs>153</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Arial Black</vt:lpstr>
      <vt:lpstr>Times New Roman</vt:lpstr>
      <vt:lpstr>Wingdings 2</vt:lpstr>
      <vt:lpstr>1_Master_mit_Untertitel</vt:lpstr>
      <vt:lpstr>Exigences et directives</vt:lpstr>
      <vt:lpstr>Exigences &amp; directives</vt:lpstr>
      <vt:lpstr>Exigences &amp; directives</vt:lpstr>
      <vt:lpstr>Exigences &amp; directives</vt:lpstr>
      <vt:lpstr>Exigences &amp; directives</vt:lpstr>
      <vt:lpstr>l Directives générales</vt:lpstr>
      <vt:lpstr>l Directives générales</vt:lpstr>
      <vt:lpstr>l Directives générales</vt:lpstr>
      <vt:lpstr>l Directives générales</vt:lpstr>
      <vt:lpstr>l Directives générales</vt:lpstr>
      <vt:lpstr>ll Directives pour la production végétale et animale</vt:lpstr>
      <vt:lpstr>ll Directives pour la production végétale et animale</vt:lpstr>
      <vt:lpstr>ll Directives pour la production végétale et animale</vt:lpstr>
      <vt:lpstr>Exigences et directives</vt:lpstr>
      <vt:lpstr>Exigences et directives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Exigences et directives</dc:title>
  <dc:creator>FiBL;Bio Suisse</dc:creator>
  <cp:keywords>Formation</cp:keywords>
  <dc:description/>
  <cp:lastModifiedBy>Huber Kathrin</cp:lastModifiedBy>
  <cp:revision>319</cp:revision>
  <cp:lastPrinted>2016-10-15T14:18:44Z</cp:lastPrinted>
  <dcterms:created xsi:type="dcterms:W3CDTF">2015-10-30T12:57:15Z</dcterms:created>
  <dcterms:modified xsi:type="dcterms:W3CDTF">2017-04-12T12:48:18Z</dcterms:modified>
</cp:coreProperties>
</file>