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711" r:id="rId5"/>
    <p:sldId id="712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30" r:id="rId21"/>
    <p:sldId id="731" r:id="rId22"/>
    <p:sldId id="732" r:id="rId23"/>
  </p:sldIdLst>
  <p:sldSz cx="9144000" cy="6858000" type="screen4x3"/>
  <p:notesSz cx="6799263" cy="99298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8">
          <p15:clr>
            <a:srgbClr val="A4A3A4"/>
          </p15:clr>
        </p15:guide>
        <p15:guide id="2" orient="horz" pos="924">
          <p15:clr>
            <a:srgbClr val="A4A3A4"/>
          </p15:clr>
        </p15:guide>
        <p15:guide id="3" orient="horz" pos="708">
          <p15:clr>
            <a:srgbClr val="A4A3A4"/>
          </p15:clr>
        </p15:guide>
        <p15:guide id="4" orient="horz" pos="440">
          <p15:clr>
            <a:srgbClr val="A4A3A4"/>
          </p15:clr>
        </p15:guide>
        <p15:guide id="5" orient="horz" pos="1186">
          <p15:clr>
            <a:srgbClr val="A4A3A4"/>
          </p15:clr>
        </p15:guide>
        <p15:guide id="6" orient="horz" pos="2360">
          <p15:clr>
            <a:srgbClr val="A4A3A4"/>
          </p15:clr>
        </p15:guide>
        <p15:guide id="7" orient="horz" pos="4216">
          <p15:clr>
            <a:srgbClr val="A4A3A4"/>
          </p15:clr>
        </p15:guide>
        <p15:guide id="8" orient="horz" pos="3088">
          <p15:clr>
            <a:srgbClr val="A4A3A4"/>
          </p15:clr>
        </p15:guide>
        <p15:guide id="9" pos="5478">
          <p15:clr>
            <a:srgbClr val="A4A3A4"/>
          </p15:clr>
        </p15:guide>
        <p15:guide id="10" pos="1536">
          <p15:clr>
            <a:srgbClr val="A4A3A4"/>
          </p15:clr>
        </p15:guide>
        <p15:guide id="11" pos="2960">
          <p15:clr>
            <a:srgbClr val="A4A3A4"/>
          </p15:clr>
        </p15:guide>
        <p15:guide id="12" pos="2848">
          <p15:clr>
            <a:srgbClr val="A4A3A4"/>
          </p15:clr>
        </p15:guide>
        <p15:guide id="13" pos="336">
          <p15:clr>
            <a:srgbClr val="A4A3A4"/>
          </p15:clr>
        </p15:guide>
        <p15:guide id="14" pos="1648">
          <p15:clr>
            <a:srgbClr val="A4A3A4"/>
          </p15:clr>
        </p15:guide>
        <p15:guide id="15" pos="3744">
          <p15:clr>
            <a:srgbClr val="A4A3A4"/>
          </p15:clr>
        </p15:guide>
        <p15:guide id="16" pos="38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2B3"/>
    <a:srgbClr val="FF0000"/>
    <a:srgbClr val="FFC000"/>
    <a:srgbClr val="006400"/>
    <a:srgbClr val="FFF163"/>
    <a:srgbClr val="F2D059"/>
    <a:srgbClr val="D28A5A"/>
    <a:srgbClr val="D9925B"/>
    <a:srgbClr val="FBD96C"/>
    <a:srgbClr val="A8C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howGuides="1">
      <p:cViewPr>
        <p:scale>
          <a:sx n="100" d="100"/>
          <a:sy n="100" d="100"/>
        </p:scale>
        <p:origin x="-1944" y="-462"/>
      </p:cViewPr>
      <p:guideLst>
        <p:guide orient="horz" pos="3888"/>
        <p:guide orient="horz" pos="924"/>
        <p:guide orient="horz" pos="708"/>
        <p:guide orient="horz" pos="440"/>
        <p:guide orient="horz" pos="1186"/>
        <p:guide orient="horz" pos="2360"/>
        <p:guide orient="horz" pos="4216"/>
        <p:guide orient="horz" pos="3088"/>
        <p:guide pos="5478"/>
        <p:guide pos="1536"/>
        <p:guide pos="2971"/>
        <p:guide pos="2848"/>
        <p:guide pos="336"/>
        <p:guide pos="1648"/>
        <p:guide pos="3744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Development of the number of countries with data on organic agriculture</a:t>
            </a:r>
          </a:p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Source: FiBL-IFOAM-SOEL-Surveys 1999-2016 </a:t>
            </a: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76288250398665"/>
          <c:y val="0.21711042110449119"/>
          <c:w val="0.8654477832894677"/>
          <c:h val="0.685201972607160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6682B3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75328"/>
        <c:axId val="58276864"/>
      </c:lineChart>
      <c:catAx>
        <c:axId val="582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F81B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58276864"/>
        <c:crosses val="autoZero"/>
        <c:auto val="1"/>
        <c:lblAlgn val="ctr"/>
        <c:lblOffset val="100"/>
        <c:noMultiLvlLbl val="0"/>
      </c:catAx>
      <c:valAx>
        <c:axId val="5827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F81B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Countries</a:t>
                </a:r>
                <a:endParaRPr lang="en-GB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27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Organic producers by region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Source</a:t>
            </a:r>
            <a:r>
              <a:rPr lang="en-US" sz="1200" b="0" baseline="0" dirty="0" smtClean="0">
                <a:latin typeface="Calibri" pitchFamily="34" charset="0"/>
              </a:rPr>
              <a:t>: FiBL Survey 2016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4.1871778366686332E-2"/>
          <c:y val="2.24695881413299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065825645497293"/>
          <c:y val="0.3177821803982146"/>
          <c:w val="0.36575043722848805"/>
          <c:h val="0.57263658806313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4"/>
              <c:layout>
                <c:manualLayout>
                  <c:x val="-4.0224575437037266E-2"/>
                  <c:y val="-4.468022071621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Europe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901528</c:v>
                </c:pt>
                <c:pt idx="1">
                  <c:v>593050</c:v>
                </c:pt>
                <c:pt idx="2">
                  <c:v>387184</c:v>
                </c:pt>
                <c:pt idx="3">
                  <c:v>339824</c:v>
                </c:pt>
                <c:pt idx="4">
                  <c:v>22115</c:v>
                </c:pt>
                <c:pt idx="5">
                  <c:v>16660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The ten countries</a:t>
            </a:r>
            <a:r>
              <a:rPr lang="en-GB" sz="2000" baseline="0" dirty="0" smtClean="0">
                <a:latin typeface="Calibri" pitchFamily="34" charset="0"/>
              </a:rPr>
              <a:t> with the largest markets for organic food  2014</a:t>
            </a:r>
          </a:p>
          <a:p>
            <a:pPr algn="l">
              <a:defRPr/>
            </a:pPr>
            <a:r>
              <a:rPr lang="en-GB" sz="1200" b="0" baseline="0" dirty="0" smtClean="0">
                <a:latin typeface="Calibri" pitchFamily="34" charset="0"/>
              </a:rPr>
              <a:t>Source: FiBL-AMI survey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5562445319335068E-2"/>
          <c:y val="5.3830880782805837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Austria</c:v>
                </c:pt>
                <c:pt idx="1">
                  <c:v>Sweden</c:v>
                </c:pt>
                <c:pt idx="2">
                  <c:v>Switzerland</c:v>
                </c:pt>
                <c:pt idx="3">
                  <c:v>Italy</c:v>
                </c:pt>
                <c:pt idx="4">
                  <c:v>United Kingdom</c:v>
                </c:pt>
                <c:pt idx="5">
                  <c:v>Canada</c:v>
                </c:pt>
                <c:pt idx="6">
                  <c:v>China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1064.7</c:v>
                </c:pt>
                <c:pt idx="1">
                  <c:v>1402.0992470000001</c:v>
                </c:pt>
                <c:pt idx="2">
                  <c:v>1817.0591139999999</c:v>
                </c:pt>
                <c:pt idx="3">
                  <c:v>2145.1880000000001</c:v>
                </c:pt>
                <c:pt idx="4">
                  <c:v>2307.348782</c:v>
                </c:pt>
                <c:pt idx="5">
                  <c:v>2523.0300000000002</c:v>
                </c:pt>
                <c:pt idx="6">
                  <c:v>3700.9803919999999</c:v>
                </c:pt>
                <c:pt idx="7">
                  <c:v>4830</c:v>
                </c:pt>
                <c:pt idx="8">
                  <c:v>7910</c:v>
                </c:pt>
                <c:pt idx="9">
                  <c:v>27062.1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2985344"/>
        <c:axId val="82988416"/>
      </c:barChart>
      <c:catAx>
        <c:axId val="8298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2988416"/>
        <c:crosses val="autoZero"/>
        <c:auto val="1"/>
        <c:lblAlgn val="ctr"/>
        <c:lblOffset val="100"/>
        <c:tickLblSkip val="1"/>
        <c:noMultiLvlLbl val="0"/>
      </c:catAx>
      <c:valAx>
        <c:axId val="82988416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>
                    <a:latin typeface="Calibri" pitchFamily="34" charset="0"/>
                  </a:rPr>
                  <a:t>Retail</a:t>
                </a:r>
                <a:r>
                  <a:rPr lang="en-GB" b="0" baseline="0" dirty="0" smtClean="0">
                    <a:latin typeface="Calibri" pitchFamily="34" charset="0"/>
                  </a:rPr>
                  <a:t> sales in million Euros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29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The ten countries</a:t>
            </a:r>
            <a:r>
              <a:rPr lang="en-GB" sz="2000" baseline="0" dirty="0" smtClean="0">
                <a:latin typeface="Calibri" pitchFamily="34" charset="0"/>
              </a:rPr>
              <a:t> with the highest per capita consumption 2014</a:t>
            </a:r>
          </a:p>
          <a:p>
            <a:pPr algn="l">
              <a:defRPr/>
            </a:pPr>
            <a:r>
              <a:rPr lang="en-GB" sz="1200" b="0" baseline="0" dirty="0" smtClean="0">
                <a:latin typeface="Calibri" pitchFamily="34" charset="0"/>
              </a:rPr>
              <a:t>Source: FiBL-AMI survey 2016</a:t>
            </a:r>
          </a:p>
        </c:rich>
      </c:tx>
      <c:layout>
        <c:manualLayout>
          <c:xMode val="edge"/>
          <c:yMode val="edge"/>
          <c:x val="2.77638888888889E-2"/>
          <c:y val="1.2157287304812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57808398950131"/>
          <c:y val="0.15369537901822475"/>
          <c:w val="0.7261893044619423"/>
          <c:h val="0.70658293922369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France</c:v>
                </c:pt>
                <c:pt idx="1">
                  <c:v>Canada</c:v>
                </c:pt>
                <c:pt idx="2">
                  <c:v>United States</c:v>
                </c:pt>
                <c:pt idx="3">
                  <c:v>Germany</c:v>
                </c:pt>
                <c:pt idx="4">
                  <c:v>Austria</c:v>
                </c:pt>
                <c:pt idx="5">
                  <c:v>Liechtenstein</c:v>
                </c:pt>
                <c:pt idx="6">
                  <c:v>Sweden</c:v>
                </c:pt>
                <c:pt idx="7">
                  <c:v>Denmark</c:v>
                </c:pt>
                <c:pt idx="8">
                  <c:v>Luxembourg</c:v>
                </c:pt>
                <c:pt idx="9">
                  <c:v>Switzerland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73.364586040000006</c:v>
                </c:pt>
                <c:pt idx="1">
                  <c:v>76.644264789999994</c:v>
                </c:pt>
                <c:pt idx="2">
                  <c:v>85.290705650000007</c:v>
                </c:pt>
                <c:pt idx="3">
                  <c:v>96.6</c:v>
                </c:pt>
                <c:pt idx="4">
                  <c:v>127</c:v>
                </c:pt>
                <c:pt idx="5">
                  <c:v>130.05744100000001</c:v>
                </c:pt>
                <c:pt idx="6">
                  <c:v>145.37263010000001</c:v>
                </c:pt>
                <c:pt idx="7">
                  <c:v>162.06893790000001</c:v>
                </c:pt>
                <c:pt idx="8">
                  <c:v>163.7316257</c:v>
                </c:pt>
                <c:pt idx="9">
                  <c:v>221.4720896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1978112"/>
        <c:axId val="81980800"/>
      </c:barChart>
      <c:catAx>
        <c:axId val="8197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1980800"/>
        <c:crosses val="autoZero"/>
        <c:auto val="1"/>
        <c:lblAlgn val="ctr"/>
        <c:lblOffset val="100"/>
        <c:tickLblSkip val="1"/>
        <c:noMultiLvlLbl val="0"/>
      </c:catAx>
      <c:valAx>
        <c:axId val="81980800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baseline="0" dirty="0" smtClean="0">
                    <a:latin typeface="Calibri" pitchFamily="34" charset="0"/>
                  </a:rPr>
                  <a:t>Per capita consumption in euros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197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</a:rPr>
              <a:t>Global market: Distribution of retail sales value by country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Source</a:t>
            </a:r>
            <a:r>
              <a:rPr lang="en-US" sz="1200" b="0" baseline="0" dirty="0" smtClean="0">
                <a:latin typeface="Calibri" pitchFamily="34" charset="0"/>
              </a:rPr>
              <a:t>: FiBL-AMI survey 2016, </a:t>
            </a:r>
            <a:r>
              <a:rPr lang="en-GB" sz="1200" b="0" i="0" baseline="0" dirty="0" smtClean="0">
                <a:effectLst/>
              </a:rPr>
              <a:t>based on retail sales with organic food </a:t>
            </a:r>
            <a:endParaRPr lang="de-CH" sz="1200" dirty="0" smtClean="0">
              <a:effectLst/>
            </a:endParaRPr>
          </a:p>
        </c:rich>
      </c:tx>
      <c:layout>
        <c:manualLayout>
          <c:xMode val="edge"/>
          <c:yMode val="edge"/>
          <c:x val="2.595621214483913E-2"/>
          <c:y val="4.4302923155707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970457317684571"/>
          <c:y val="0.21326485333988227"/>
          <c:w val="0.42858121287083417"/>
          <c:h val="0.6821565267624539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1"/>
              <c:layout>
                <c:manualLayout>
                  <c:x val="-5.5668749897949243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092343716833673E-2"/>
                  <c:y val="-1.77211692622831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Canada</c:v>
                </c:pt>
                <c:pt idx="5">
                  <c:v>UK</c:v>
                </c:pt>
                <c:pt idx="6">
                  <c:v>Italy</c:v>
                </c:pt>
                <c:pt idx="7">
                  <c:v>Switzerland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27062.1</c:v>
                </c:pt>
                <c:pt idx="1">
                  <c:v>7910</c:v>
                </c:pt>
                <c:pt idx="2">
                  <c:v>4830</c:v>
                </c:pt>
                <c:pt idx="3">
                  <c:v>3700.9803919999999</c:v>
                </c:pt>
                <c:pt idx="4">
                  <c:v>2523.0300000000002</c:v>
                </c:pt>
                <c:pt idx="5">
                  <c:v>2307.348782</c:v>
                </c:pt>
                <c:pt idx="6">
                  <c:v>2145.1880000000001</c:v>
                </c:pt>
                <c:pt idx="7">
                  <c:v>1817.0591139999999</c:v>
                </c:pt>
                <c:pt idx="8">
                  <c:v>10313.100262595393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dirty="0"/>
              <a:t>World: </a:t>
            </a:r>
            <a:r>
              <a:rPr lang="en-US" sz="2000" dirty="0" smtClean="0"/>
              <a:t>distribution </a:t>
            </a:r>
            <a:r>
              <a:rPr lang="en-US" sz="2000" dirty="0"/>
              <a:t>of retail sales </a:t>
            </a:r>
            <a:r>
              <a:rPr lang="en-US" sz="2000" dirty="0" smtClean="0"/>
              <a:t>by single market 2014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200" b="0" i="0" baseline="0" dirty="0" smtClean="0">
                <a:effectLst/>
              </a:rPr>
              <a:t>Source: FiBL-AMI survey 2016</a:t>
            </a:r>
            <a:endParaRPr lang="en-US" sz="1200" dirty="0"/>
          </a:p>
        </c:rich>
      </c:tx>
      <c:layout>
        <c:manualLayout>
          <c:xMode val="edge"/>
          <c:yMode val="edge"/>
          <c:x val="1.2217522629694532E-2"/>
          <c:y val="1.3559941668761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820043098802369"/>
          <c:y val="0.22473877003330192"/>
          <c:w val="0.47513196059987317"/>
          <c:h val="0.6929125791308952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5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-2.7011800913456157E-2"/>
                  <c:y val="3.25438600050267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20554532513423E-2"/>
                  <c:y val="3.5619258895429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905977397822451E-2"/>
                  <c:y val="-5.423869896310246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Switzerland</a:t>
                    </a:r>
                    <a:r>
                      <a:rPr lang="en-US" sz="1800" dirty="0"/>
                      <a:t>
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077655205527635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97571569973194"/>
                      <c:h val="0.1008317262489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Canada</c:v>
                </c:pt>
                <c:pt idx="4">
                  <c:v>Switzerland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27062</c:v>
                </c:pt>
                <c:pt idx="1">
                  <c:v>23947</c:v>
                </c:pt>
                <c:pt idx="2">
                  <c:v>3701</c:v>
                </c:pt>
                <c:pt idx="3">
                  <c:v>2523</c:v>
                </c:pt>
                <c:pt idx="4">
                  <c:v>1817</c:v>
                </c:pt>
                <c:pt idx="5">
                  <c:v>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1800" dirty="0" smtClean="0">
                <a:latin typeface="Calibri" pitchFamily="34" charset="0"/>
              </a:rPr>
              <a:t>The ten countries</a:t>
            </a:r>
            <a:r>
              <a:rPr lang="en-GB" sz="1800" baseline="0" dirty="0" smtClean="0">
                <a:latin typeface="Calibri" pitchFamily="34" charset="0"/>
              </a:rPr>
              <a:t> with the largest areas of organic agricultural land 2014</a:t>
            </a:r>
          </a:p>
          <a:p>
            <a:pPr algn="l">
              <a:defRPr/>
            </a:pPr>
            <a:r>
              <a:rPr lang="en-GB" sz="1200" b="0" baseline="0" dirty="0" smtClean="0">
                <a:latin typeface="Calibri" pitchFamily="34" charset="0"/>
              </a:rPr>
              <a:t>Source: FiBL survey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361111111111097E-3"/>
          <c:y val="1.215728730481282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Canada</c:v>
                </c:pt>
                <c:pt idx="1">
                  <c:v>Germany</c:v>
                </c:pt>
                <c:pt idx="2">
                  <c:v>France</c:v>
                </c:pt>
                <c:pt idx="3">
                  <c:v>Uruguay</c:v>
                </c:pt>
                <c:pt idx="4">
                  <c:v>Italy</c:v>
                </c:pt>
                <c:pt idx="5">
                  <c:v>Spain</c:v>
                </c:pt>
                <c:pt idx="6">
                  <c:v>China</c:v>
                </c:pt>
                <c:pt idx="7">
                  <c:v>US (2011)</c:v>
                </c:pt>
                <c:pt idx="8">
                  <c:v>Argentina</c:v>
                </c:pt>
                <c:pt idx="9">
                  <c:v>Australia (2013)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903948.481708757</c:v>
                </c:pt>
                <c:pt idx="1">
                  <c:v>1047633</c:v>
                </c:pt>
                <c:pt idx="2">
                  <c:v>1118844.6000000001</c:v>
                </c:pt>
                <c:pt idx="3">
                  <c:v>1307421</c:v>
                </c:pt>
                <c:pt idx="4">
                  <c:v>1387913.35</c:v>
                </c:pt>
                <c:pt idx="5">
                  <c:v>1710475.12</c:v>
                </c:pt>
                <c:pt idx="6">
                  <c:v>1925000</c:v>
                </c:pt>
                <c:pt idx="7">
                  <c:v>2178470.983</c:v>
                </c:pt>
                <c:pt idx="8">
                  <c:v>3061965</c:v>
                </c:pt>
                <c:pt idx="9">
                  <c:v>17150000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8297728"/>
        <c:axId val="58308864"/>
      </c:barChart>
      <c:catAx>
        <c:axId val="58297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58308864"/>
        <c:crosses val="autoZero"/>
        <c:auto val="1"/>
        <c:lblAlgn val="ctr"/>
        <c:lblOffset val="100"/>
        <c:tickLblSkip val="1"/>
        <c:noMultiLvlLbl val="0"/>
      </c:catAx>
      <c:valAx>
        <c:axId val="5830886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>
                    <a:latin typeface="Calibri" pitchFamily="34" charset="0"/>
                  </a:rPr>
                  <a:t>Million hectares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5829772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Distribution of organic </a:t>
            </a:r>
            <a:r>
              <a:rPr lang="de-CH" sz="2000" b="1" i="0" u="none" strike="noStrike" kern="1200" baseline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agricultural</a:t>
            </a:r>
            <a:r>
              <a:rPr lang="de-CH" sz="2000" b="1" i="0" u="none" strike="noStrike" baseline="0" dirty="0" smtClean="0">
                <a:effectLst/>
              </a:rPr>
              <a:t> land by region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Source</a:t>
            </a:r>
            <a:r>
              <a:rPr lang="en-US" sz="1200" b="0" baseline="0" dirty="0" smtClean="0">
                <a:latin typeface="Calibri" pitchFamily="34" charset="0"/>
              </a:rPr>
              <a:t>: FiBL Survey 2016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5.841109333534384E-2"/>
          <c:y val="1.3290876946712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9.7419764400645866E-3"/>
                  <c:y val="1.3290964157190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87232043458435E-2"/>
                      <c:h val="0.104001112108023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17342415.6349</c:v>
                </c:pt>
                <c:pt idx="1">
                  <c:v>11625000.821650004</c:v>
                </c:pt>
                <c:pt idx="2">
                  <c:v>6785796.0065611983</c:v>
                </c:pt>
                <c:pt idx="3">
                  <c:v>3567474.2204306591</c:v>
                </c:pt>
                <c:pt idx="4">
                  <c:v>3082419.4647087571</c:v>
                </c:pt>
                <c:pt idx="5">
                  <c:v>1263104.7356999996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Countries</a:t>
            </a:r>
            <a:r>
              <a:rPr lang="en-GB" sz="2000" baseline="0" dirty="0" smtClean="0">
                <a:latin typeface="Calibri" pitchFamily="34" charset="0"/>
              </a:rPr>
              <a:t> with more than 10 percent of organic agricultural land 2014</a:t>
            </a:r>
          </a:p>
          <a:p>
            <a:pPr algn="l">
              <a:defRPr/>
            </a:pPr>
            <a:r>
              <a:rPr lang="en-GB" sz="1200" b="0" baseline="0" dirty="0" smtClean="0">
                <a:latin typeface="Calibri" pitchFamily="34" charset="0"/>
              </a:rPr>
              <a:t>Source: FiBL survey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7.6249999999999981E-3"/>
          <c:y val="1.441535371365691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Italy</c:v>
                </c:pt>
                <c:pt idx="1">
                  <c:v>Czech Republic</c:v>
                </c:pt>
                <c:pt idx="2">
                  <c:v>Latvia</c:v>
                </c:pt>
                <c:pt idx="3">
                  <c:v>Sao Tome and Principe</c:v>
                </c:pt>
                <c:pt idx="4">
                  <c:v>Switzerland</c:v>
                </c:pt>
                <c:pt idx="5">
                  <c:v>Samoa</c:v>
                </c:pt>
                <c:pt idx="6">
                  <c:v>Estonia</c:v>
                </c:pt>
                <c:pt idx="7">
                  <c:v>Sweden</c:v>
                </c:pt>
                <c:pt idx="8">
                  <c:v>Austria</c:v>
                </c:pt>
                <c:pt idx="9">
                  <c:v>Liechtenstein</c:v>
                </c:pt>
                <c:pt idx="10">
                  <c:v>Falkland Islands (Malvinas)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11"/>
                <c:pt idx="0">
                  <c:v>0.10843073046875001</c:v>
                </c:pt>
                <c:pt idx="1">
                  <c:v>0.11123644649305028</c:v>
                </c:pt>
                <c:pt idx="2">
                  <c:v>0.11202796806167405</c:v>
                </c:pt>
                <c:pt idx="3">
                  <c:v>0.11975446428571429</c:v>
                </c:pt>
                <c:pt idx="4">
                  <c:v>0.12746448119665521</c:v>
                </c:pt>
                <c:pt idx="5">
                  <c:v>0.14302840989399293</c:v>
                </c:pt>
                <c:pt idx="6">
                  <c:v>0.16246339986005362</c:v>
                </c:pt>
                <c:pt idx="7">
                  <c:v>0.163659001669754</c:v>
                </c:pt>
                <c:pt idx="8">
                  <c:v>0.19419995402947879</c:v>
                </c:pt>
                <c:pt idx="9">
                  <c:v>0.30930214569244247</c:v>
                </c:pt>
                <c:pt idx="10">
                  <c:v>0.36336862974811879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68854912"/>
        <c:axId val="68856448"/>
      </c:barChart>
      <c:catAx>
        <c:axId val="68854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68856448"/>
        <c:crosses val="autoZero"/>
        <c:auto val="1"/>
        <c:lblAlgn val="ctr"/>
        <c:lblOffset val="100"/>
        <c:tickLblSkip val="1"/>
        <c:noMultiLvlLbl val="0"/>
      </c:catAx>
      <c:valAx>
        <c:axId val="68856448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>
                    <a:latin typeface="Calibri" pitchFamily="34" charset="0"/>
                  </a:rPr>
                  <a:t>Share of total agricultural</a:t>
                </a:r>
                <a:r>
                  <a:rPr lang="en-GB" b="0" baseline="0" dirty="0" smtClean="0">
                    <a:latin typeface="Calibri" pitchFamily="34" charset="0"/>
                  </a:rPr>
                  <a:t> land 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6885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Growth</a:t>
            </a:r>
            <a:r>
              <a:rPr lang="en-GB" sz="2000" baseline="0" dirty="0" smtClean="0">
                <a:latin typeface="Calibri" pitchFamily="34" charset="0"/>
              </a:rPr>
              <a:t> of the organic agricultural land 1999-2014</a:t>
            </a:r>
            <a:br>
              <a:rPr lang="en-GB" sz="2000" baseline="0" dirty="0" smtClean="0">
                <a:latin typeface="Calibri" pitchFamily="34" charset="0"/>
              </a:rPr>
            </a:br>
            <a:r>
              <a:rPr lang="en-GB" sz="1200" b="0" baseline="0" dirty="0" smtClean="0">
                <a:latin typeface="Calibri" pitchFamily="34" charset="0"/>
              </a:rPr>
              <a:t>Source: FiBL-IFOAM-SOEL-Surveys 1999-2016</a:t>
            </a:r>
            <a:endParaRPr lang="en-GB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837444687051578E-2"/>
          <c:y val="1.2345679012345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875507852668645E-2"/>
          <c:y val="0.13385292116263245"/>
          <c:w val="0.88405753805085474"/>
          <c:h val="0.7861025242215093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4F81BD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Tabelle1!$B$2:$B$17</c:f>
              <c:numCache>
                <c:formatCode>#,##0</c:formatCode>
                <c:ptCount val="16"/>
                <c:pt idx="0">
                  <c:v>11003086.749999998</c:v>
                </c:pt>
                <c:pt idx="1">
                  <c:v>14855462.630000003</c:v>
                </c:pt>
                <c:pt idx="2">
                  <c:v>17253248.660999998</c:v>
                </c:pt>
                <c:pt idx="3">
                  <c:v>19814630.484999996</c:v>
                </c:pt>
                <c:pt idx="4">
                  <c:v>25721505.020999994</c:v>
                </c:pt>
                <c:pt idx="5">
                  <c:v>29927866.971000005</c:v>
                </c:pt>
                <c:pt idx="6">
                  <c:v>29204368.373810008</c:v>
                </c:pt>
                <c:pt idx="7">
                  <c:v>30125858.844397675</c:v>
                </c:pt>
                <c:pt idx="8">
                  <c:v>31493935.492472742</c:v>
                </c:pt>
                <c:pt idx="9">
                  <c:v>34448967.855837345</c:v>
                </c:pt>
                <c:pt idx="10">
                  <c:v>36253993.136895053</c:v>
                </c:pt>
                <c:pt idx="11">
                  <c:v>35701052.94655408</c:v>
                </c:pt>
                <c:pt idx="12">
                  <c:v>37469255.554877825</c:v>
                </c:pt>
                <c:pt idx="13">
                  <c:v>37626563.818466835</c:v>
                </c:pt>
                <c:pt idx="14">
                  <c:v>43163650.010617524</c:v>
                </c:pt>
                <c:pt idx="15">
                  <c:v>43662445.883950621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64736"/>
        <c:axId val="68966272"/>
      </c:lineChart>
      <c:catAx>
        <c:axId val="6896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68966272"/>
        <c:crosses val="autoZero"/>
        <c:auto val="1"/>
        <c:lblAlgn val="ctr"/>
        <c:lblOffset val="100"/>
        <c:noMultiLvlLbl val="0"/>
      </c:catAx>
      <c:valAx>
        <c:axId val="68966272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>
                    <a:latin typeface="Calibri" pitchFamily="34" charset="0"/>
                  </a:rPr>
                  <a:t>Million hectares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6896473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dirty="0"/>
              <a:t>Growth of the organic agricultural land  by continent </a:t>
            </a:r>
            <a:r>
              <a:rPr lang="en-GB" dirty="0" smtClean="0"/>
              <a:t>1999-2014</a:t>
            </a:r>
            <a:r>
              <a:rPr lang="en-GB" dirty="0"/>
              <a:t/>
            </a:r>
            <a:br>
              <a:rPr lang="en-GB" dirty="0"/>
            </a:br>
            <a:r>
              <a:rPr lang="en-GB" sz="1200" b="0" dirty="0"/>
              <a:t>Source: FiBL-IFOAM-SOEL-Surveys </a:t>
            </a:r>
            <a:r>
              <a:rPr lang="en-GB" sz="1200" b="0" dirty="0" smtClean="0"/>
              <a:t>1999-2016</a:t>
            </a:r>
            <a:endParaRPr lang="en-GB" sz="1200" b="0" dirty="0"/>
          </a:p>
        </c:rich>
      </c:tx>
      <c:layout>
        <c:manualLayout>
          <c:xMode val="edge"/>
          <c:yMode val="edge"/>
          <c:x val="2.7837444687051578E-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Africa</c:v>
                </c:pt>
              </c:strCache>
            </c:strRef>
          </c:tx>
          <c:spPr>
            <a:ln w="50800">
              <a:solidFill>
                <a:srgbClr val="F49618"/>
              </a:solidFill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Tabelle1!$B$2:$B$17</c:f>
              <c:numCache>
                <c:formatCode>#,##0</c:formatCode>
                <c:ptCount val="16"/>
                <c:pt idx="0">
                  <c:v>21797</c:v>
                </c:pt>
                <c:pt idx="1">
                  <c:v>52426</c:v>
                </c:pt>
                <c:pt idx="2">
                  <c:v>233383</c:v>
                </c:pt>
                <c:pt idx="3">
                  <c:v>316994</c:v>
                </c:pt>
                <c:pt idx="4">
                  <c:v>358332</c:v>
                </c:pt>
                <c:pt idx="5">
                  <c:v>513555</c:v>
                </c:pt>
                <c:pt idx="6">
                  <c:v>490182</c:v>
                </c:pt>
                <c:pt idx="7">
                  <c:v>684803</c:v>
                </c:pt>
                <c:pt idx="8">
                  <c:v>862351</c:v>
                </c:pt>
                <c:pt idx="9">
                  <c:v>893481</c:v>
                </c:pt>
                <c:pt idx="10">
                  <c:v>1003836</c:v>
                </c:pt>
                <c:pt idx="11">
                  <c:v>1075831</c:v>
                </c:pt>
                <c:pt idx="12">
                  <c:v>1073404</c:v>
                </c:pt>
                <c:pt idx="13">
                  <c:v>1149461</c:v>
                </c:pt>
                <c:pt idx="14">
                  <c:v>1208825</c:v>
                </c:pt>
                <c:pt idx="15">
                  <c:v>1263105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Asia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Tabelle1!$C$2:$C$17</c:f>
              <c:numCache>
                <c:formatCode>#,##0</c:formatCode>
                <c:ptCount val="16"/>
                <c:pt idx="0">
                  <c:v>22321</c:v>
                </c:pt>
                <c:pt idx="1">
                  <c:v>60532</c:v>
                </c:pt>
                <c:pt idx="2">
                  <c:v>420199</c:v>
                </c:pt>
                <c:pt idx="3">
                  <c:v>429326</c:v>
                </c:pt>
                <c:pt idx="4">
                  <c:v>494781</c:v>
                </c:pt>
                <c:pt idx="5">
                  <c:v>3781818</c:v>
                </c:pt>
                <c:pt idx="6">
                  <c:v>2678704</c:v>
                </c:pt>
                <c:pt idx="7">
                  <c:v>3001262</c:v>
                </c:pt>
                <c:pt idx="8">
                  <c:v>2902698</c:v>
                </c:pt>
                <c:pt idx="9">
                  <c:v>3359184</c:v>
                </c:pt>
                <c:pt idx="10">
                  <c:v>3580459</c:v>
                </c:pt>
                <c:pt idx="11">
                  <c:v>2457914</c:v>
                </c:pt>
                <c:pt idx="12">
                  <c:v>3692387</c:v>
                </c:pt>
                <c:pt idx="13">
                  <c:v>3218701</c:v>
                </c:pt>
                <c:pt idx="14">
                  <c:v>3408912</c:v>
                </c:pt>
                <c:pt idx="15">
                  <c:v>3567474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Europe</c:v>
                </c:pt>
              </c:strCache>
            </c:strRef>
          </c:tx>
          <c:spPr>
            <a:ln w="50800">
              <a:solidFill>
                <a:srgbClr val="2F1BC3">
                  <a:alpha val="83000"/>
                </a:srgbClr>
              </a:solidFill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Tabelle1!$D$2:$D$17</c:f>
              <c:numCache>
                <c:formatCode>#,##0</c:formatCode>
                <c:ptCount val="16"/>
                <c:pt idx="0">
                  <c:v>3669068</c:v>
                </c:pt>
                <c:pt idx="1">
                  <c:v>4462721</c:v>
                </c:pt>
                <c:pt idx="2">
                  <c:v>5435518</c:v>
                </c:pt>
                <c:pt idx="3">
                  <c:v>5806339</c:v>
                </c:pt>
                <c:pt idx="4">
                  <c:v>6205487</c:v>
                </c:pt>
                <c:pt idx="5">
                  <c:v>6519626</c:v>
                </c:pt>
                <c:pt idx="6">
                  <c:v>6947005</c:v>
                </c:pt>
                <c:pt idx="7">
                  <c:v>7265873</c:v>
                </c:pt>
                <c:pt idx="8">
                  <c:v>7776313</c:v>
                </c:pt>
                <c:pt idx="9">
                  <c:v>8272804</c:v>
                </c:pt>
                <c:pt idx="10">
                  <c:v>9208439</c:v>
                </c:pt>
                <c:pt idx="11">
                  <c:v>10012292</c:v>
                </c:pt>
                <c:pt idx="12">
                  <c:v>10535640</c:v>
                </c:pt>
                <c:pt idx="13">
                  <c:v>11136003</c:v>
                </c:pt>
                <c:pt idx="14">
                  <c:v>11366206</c:v>
                </c:pt>
                <c:pt idx="15">
                  <c:v>11625000.821650004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Tabelle1!$E$1</c:f>
              <c:strCache>
                <c:ptCount val="1"/>
                <c:pt idx="0">
                  <c:v>Latin America</c:v>
                </c:pt>
              </c:strCache>
            </c:strRef>
          </c:tx>
          <c:spPr>
            <a:ln w="50800">
              <a:solidFill>
                <a:srgbClr val="E74403">
                  <a:alpha val="81000"/>
                </a:srgbClr>
              </a:solidFill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Tabelle1!$E$2:$E$17</c:f>
              <c:numCache>
                <c:formatCode>#,##0</c:formatCode>
                <c:ptCount val="16"/>
                <c:pt idx="0">
                  <c:v>1246797</c:v>
                </c:pt>
                <c:pt idx="1">
                  <c:v>3910676</c:v>
                </c:pt>
                <c:pt idx="2">
                  <c:v>4541829</c:v>
                </c:pt>
                <c:pt idx="3">
                  <c:v>5751490</c:v>
                </c:pt>
                <c:pt idx="4">
                  <c:v>5957188</c:v>
                </c:pt>
                <c:pt idx="5">
                  <c:v>5216332</c:v>
                </c:pt>
                <c:pt idx="6">
                  <c:v>5055080</c:v>
                </c:pt>
                <c:pt idx="7">
                  <c:v>4949529</c:v>
                </c:pt>
                <c:pt idx="8">
                  <c:v>5585667</c:v>
                </c:pt>
                <c:pt idx="9">
                  <c:v>7238173</c:v>
                </c:pt>
                <c:pt idx="10">
                  <c:v>7659592</c:v>
                </c:pt>
                <c:pt idx="11">
                  <c:v>7539553</c:v>
                </c:pt>
                <c:pt idx="12">
                  <c:v>6967291</c:v>
                </c:pt>
                <c:pt idx="13">
                  <c:v>6949094</c:v>
                </c:pt>
                <c:pt idx="14">
                  <c:v>6814030</c:v>
                </c:pt>
                <c:pt idx="15">
                  <c:v>6785796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Tabelle1!$F$1</c:f>
              <c:strCache>
                <c:ptCount val="1"/>
                <c:pt idx="0">
                  <c:v>Northern America</c:v>
                </c:pt>
              </c:strCache>
            </c:strRef>
          </c:tx>
          <c:spPr>
            <a:ln w="50800">
              <a:solidFill>
                <a:srgbClr val="006400">
                  <a:alpha val="74902"/>
                </a:srgbClr>
              </a:solidFill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Tabelle1!$F$2:$F$17</c:f>
              <c:numCache>
                <c:formatCode>#,##0</c:formatCode>
                <c:ptCount val="16"/>
                <c:pt idx="0">
                  <c:v>733147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</c:v>
                </c:pt>
                <c:pt idx="6">
                  <c:v>2219643</c:v>
                </c:pt>
                <c:pt idx="7">
                  <c:v>1792572</c:v>
                </c:pt>
                <c:pt idx="8">
                  <c:v>2292357</c:v>
                </c:pt>
                <c:pt idx="9">
                  <c:v>2577502</c:v>
                </c:pt>
                <c:pt idx="10">
                  <c:v>2652624</c:v>
                </c:pt>
                <c:pt idx="11">
                  <c:v>2472679</c:v>
                </c:pt>
                <c:pt idx="12">
                  <c:v>3019687</c:v>
                </c:pt>
                <c:pt idx="13">
                  <c:v>3012354</c:v>
                </c:pt>
                <c:pt idx="14">
                  <c:v>3047710</c:v>
                </c:pt>
                <c:pt idx="15">
                  <c:v>3082419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Tabelle1!$G$1</c:f>
              <c:strCache>
                <c:ptCount val="1"/>
                <c:pt idx="0">
                  <c:v>Oceania</c:v>
                </c:pt>
              </c:strCache>
            </c:strRef>
          </c:tx>
          <c:spPr>
            <a:ln w="50800">
              <a:solidFill>
                <a:schemeClr val="accent6">
                  <a:lumMod val="75000"/>
                  <a:alpha val="73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Tabelle1!$G$2:$G$17</c:f>
              <c:numCache>
                <c:formatCode>#,##0</c:formatCode>
                <c:ptCount val="16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12152106</c:v>
                </c:pt>
                <c:pt idx="11">
                  <c:v>12145055</c:v>
                </c:pt>
                <c:pt idx="12">
                  <c:v>12185841</c:v>
                </c:pt>
                <c:pt idx="13">
                  <c:v>12164316</c:v>
                </c:pt>
                <c:pt idx="14">
                  <c:v>17321733</c:v>
                </c:pt>
                <c:pt idx="15">
                  <c:v>17342416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396928"/>
        <c:axId val="70419200"/>
      </c:lineChart>
      <c:catAx>
        <c:axId val="7039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crossAx val="70419200"/>
        <c:crosses val="autoZero"/>
        <c:auto val="1"/>
        <c:lblAlgn val="ctr"/>
        <c:lblOffset val="100"/>
        <c:noMultiLvlLbl val="0"/>
      </c:catAx>
      <c:valAx>
        <c:axId val="70419200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/>
                  <a:t>Million hectares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crossAx val="70396928"/>
        <c:crosses val="autoZero"/>
        <c:crossBetween val="between"/>
        <c:dispUnits>
          <c:builtInUnit val="million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Calibri" panose="020F0502020204030204" pitchFamily="34" charset="0"/>
              </a:defRPr>
            </a:pP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Growth of the organic agricultural land by continent 2006-2014</a:t>
            </a:r>
            <a:endParaRPr lang="de-CH" sz="2000" dirty="0" smtClean="0">
              <a:effectLst/>
              <a:latin typeface="Calibri" panose="020F0502020204030204" pitchFamily="34" charset="0"/>
            </a:endParaRPr>
          </a:p>
          <a:p>
            <a:pPr algn="l">
              <a:defRPr>
                <a:latin typeface="Calibri" panose="020F0502020204030204" pitchFamily="34" charset="0"/>
              </a:defRPr>
            </a:pPr>
            <a:r>
              <a:rPr lang="de-CH" sz="1200" b="0" i="0" baseline="0" dirty="0" smtClean="0">
                <a:effectLst/>
                <a:latin typeface="Calibri" panose="020F0502020204030204" pitchFamily="34" charset="0"/>
              </a:rPr>
              <a:t>Source: FiBL-IFOAM survey 2008-2016</a:t>
            </a:r>
            <a:endParaRPr lang="de-CH" sz="12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1.8480783763359609E-2"/>
          <c:y val="2.2558862968714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3379349742704"/>
          <c:y val="0.19665192239621954"/>
          <c:w val="0.82018469538306527"/>
          <c:h val="0.5972966827975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4F81BD">
                <a:alpha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684803.04</c:v>
                </c:pt>
                <c:pt idx="1">
                  <c:v>3001261.9960920005</c:v>
                </c:pt>
                <c:pt idx="2">
                  <c:v>7265873.042399995</c:v>
                </c:pt>
                <c:pt idx="3">
                  <c:v>4949529.0649999985</c:v>
                </c:pt>
                <c:pt idx="4">
                  <c:v>1792571.7009056567</c:v>
                </c:pt>
                <c:pt idx="5">
                  <c:v>12431820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4F81BD">
                <a:alpha val="55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893480.91400000022</c:v>
                </c:pt>
                <c:pt idx="1">
                  <c:v>3359183.726340001</c:v>
                </c:pt>
                <c:pt idx="2">
                  <c:v>8272803.8223000029</c:v>
                </c:pt>
                <c:pt idx="3">
                  <c:v>7238173.0257484671</c:v>
                </c:pt>
                <c:pt idx="4">
                  <c:v>2577502.3674488291</c:v>
                </c:pt>
                <c:pt idx="5">
                  <c:v>12110667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F81BD">
                <a:alpha val="7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1075831.40353</c:v>
                </c:pt>
                <c:pt idx="1">
                  <c:v>2457913.8131172932</c:v>
                </c:pt>
                <c:pt idx="2">
                  <c:v>10012291.671057058</c:v>
                </c:pt>
                <c:pt idx="3">
                  <c:v>7539552.661400917</c:v>
                </c:pt>
                <c:pt idx="4">
                  <c:v>2472678.997448829</c:v>
                </c:pt>
                <c:pt idx="5">
                  <c:v>12145055.4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>
                <a:alpha val="85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1149460.8403999999</c:v>
                </c:pt>
                <c:pt idx="1">
                  <c:v>3218701.1459450549</c:v>
                </c:pt>
                <c:pt idx="2">
                  <c:v>11136003.070685918</c:v>
                </c:pt>
                <c:pt idx="3">
                  <c:v>6949093.9568091361</c:v>
                </c:pt>
                <c:pt idx="4">
                  <c:v>3012354.2646266338</c:v>
                </c:pt>
                <c:pt idx="5">
                  <c:v>12164315.540000001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1263104.7356999998</c:v>
                </c:pt>
                <c:pt idx="1">
                  <c:v>3567474.2204306591</c:v>
                </c:pt>
                <c:pt idx="2">
                  <c:v>11625000.821650004</c:v>
                </c:pt>
                <c:pt idx="3">
                  <c:v>6785796.0065611983</c:v>
                </c:pt>
                <c:pt idx="4">
                  <c:v>3082419.4647087571</c:v>
                </c:pt>
                <c:pt idx="5">
                  <c:v>17342415.6349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73088384"/>
        <c:axId val="73131136"/>
      </c:barChart>
      <c:catAx>
        <c:axId val="7308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de-DE"/>
          </a:p>
        </c:txPr>
        <c:crossAx val="73131136"/>
        <c:crosses val="autoZero"/>
        <c:auto val="1"/>
        <c:lblAlgn val="ctr"/>
        <c:lblOffset val="100"/>
        <c:noMultiLvlLbl val="0"/>
      </c:catAx>
      <c:valAx>
        <c:axId val="73131136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de-DE"/>
          </a:p>
        </c:txPr>
        <c:crossAx val="73088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0025617150671135E-2"/>
                <c:y val="0.36276718607493225"/>
              </c:manualLayout>
            </c:layout>
            <c:tx>
              <c:rich>
                <a:bodyPr/>
                <a:lstStyle/>
                <a:p>
                  <a:pPr>
                    <a:defRPr b="0">
                      <a:latin typeface="Calibri" panose="020F0502020204030204" pitchFamily="34" charset="0"/>
                    </a:defRPr>
                  </a:pPr>
                  <a:r>
                    <a:rPr lang="en-GB" sz="1800" b="0" i="0" baseline="0" dirty="0" smtClean="0">
                      <a:effectLst/>
                    </a:rPr>
                    <a:t>Million hectares</a:t>
                  </a:r>
                  <a:endParaRPr lang="en-GB" dirty="0">
                    <a:effectLst/>
                  </a:endParaRP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b="1" i="0" baseline="0" dirty="0" smtClean="0">
                <a:effectLst/>
                <a:latin typeface="Calibri" pitchFamily="34" charset="0"/>
              </a:rPr>
              <a:t>Development of the organic land by land use type 2004-2014</a:t>
            </a:r>
            <a:r>
              <a:rPr lang="en-GB" sz="1800" b="1" i="0" baseline="0" dirty="0" smtClean="0">
                <a:effectLst/>
                <a:latin typeface="Calibri" pitchFamily="34" charset="0"/>
              </a:rPr>
              <a:t/>
            </a:r>
            <a:br>
              <a:rPr lang="en-GB" sz="1800" b="1" i="0" baseline="0" dirty="0" smtClean="0">
                <a:effectLst/>
                <a:latin typeface="Calibri" pitchFamily="34" charset="0"/>
              </a:rPr>
            </a:br>
            <a:r>
              <a:rPr lang="en-GB" sz="1200" b="0" i="0" baseline="0" dirty="0" smtClean="0">
                <a:effectLst/>
                <a:latin typeface="Calibri" pitchFamily="34" charset="0"/>
              </a:rPr>
              <a:t>Source: FiBL-IFOAM-SOEL-Surveys 1999-2016</a:t>
            </a:r>
            <a:endParaRPr lang="de-CH" sz="1200" dirty="0">
              <a:effectLst/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5749397311771137E-2"/>
          <c:y val="1.06246561627021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91119143943356E-2"/>
          <c:y val="0.14461227868924872"/>
          <c:w val="0.66719709553500384"/>
          <c:h val="0.72688593502997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Arable crops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3352865.27</c:v>
                </c:pt>
                <c:pt idx="1">
                  <c:v>4099689.9699999997</c:v>
                </c:pt>
                <c:pt idx="2">
                  <c:v>4289965.7669772208</c:v>
                </c:pt>
                <c:pt idx="3">
                  <c:v>4634589.2240350116</c:v>
                </c:pt>
                <c:pt idx="4">
                  <c:v>4879381.7512243642</c:v>
                </c:pt>
                <c:pt idx="5">
                  <c:v>5549939.9797083056</c:v>
                </c:pt>
                <c:pt idx="6">
                  <c:v>6189258.2562731188</c:v>
                </c:pt>
                <c:pt idx="7">
                  <c:v>7413243.1790050166</c:v>
                </c:pt>
                <c:pt idx="8">
                  <c:v>7600697.7958371248</c:v>
                </c:pt>
                <c:pt idx="9">
                  <c:v>7969472.1521687871</c:v>
                </c:pt>
                <c:pt idx="10">
                  <c:v>8511374.4793092851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Permanent crops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909896.08</c:v>
                </c:pt>
                <c:pt idx="1">
                  <c:v>1387259.3499999999</c:v>
                </c:pt>
                <c:pt idx="2">
                  <c:v>1449900.0085485477</c:v>
                </c:pt>
                <c:pt idx="3">
                  <c:v>1897500.5025706519</c:v>
                </c:pt>
                <c:pt idx="4">
                  <c:v>1987035.9976300669</c:v>
                </c:pt>
                <c:pt idx="5">
                  <c:v>2478661.8735286118</c:v>
                </c:pt>
                <c:pt idx="6">
                  <c:v>2629047.5309632579</c:v>
                </c:pt>
                <c:pt idx="7">
                  <c:v>2939895.5936540472</c:v>
                </c:pt>
                <c:pt idx="8">
                  <c:v>3202133.2423496204</c:v>
                </c:pt>
                <c:pt idx="9">
                  <c:v>3258109.0324273668</c:v>
                </c:pt>
                <c:pt idx="10">
                  <c:v>3416755.6355456184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Permanent grassland</c:v>
                </c:pt>
              </c:strCache>
            </c:strRef>
          </c:tx>
          <c:spPr>
            <a:ln w="63500">
              <a:solidFill>
                <a:srgbClr val="006400"/>
              </a:solidFill>
              <a:prstDash val="solid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11"/>
                <c:pt idx="0">
                  <c:v>21815948.629999999</c:v>
                </c:pt>
                <c:pt idx="1">
                  <c:v>20062601.210000001</c:v>
                </c:pt>
                <c:pt idx="2">
                  <c:v>20386871.849879887</c:v>
                </c:pt>
                <c:pt idx="3">
                  <c:v>20035360.388494629</c:v>
                </c:pt>
                <c:pt idx="4">
                  <c:v>22271313.058000434</c:v>
                </c:pt>
                <c:pt idx="5">
                  <c:v>22949154.008400444</c:v>
                </c:pt>
                <c:pt idx="6">
                  <c:v>23087787.759960435</c:v>
                </c:pt>
                <c:pt idx="7">
                  <c:v>22628048.241971441</c:v>
                </c:pt>
                <c:pt idx="8">
                  <c:v>22553045.571982846</c:v>
                </c:pt>
                <c:pt idx="9">
                  <c:v>26951747.032172084</c:v>
                </c:pt>
                <c:pt idx="10">
                  <c:v>27457975.593846895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082432"/>
        <c:axId val="80228736"/>
      </c:lineChart>
      <c:catAx>
        <c:axId val="800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228736"/>
        <c:crosses val="autoZero"/>
        <c:auto val="1"/>
        <c:lblAlgn val="ctr"/>
        <c:lblOffset val="100"/>
        <c:noMultiLvlLbl val="0"/>
      </c:catAx>
      <c:valAx>
        <c:axId val="80228736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Calibri" pitchFamily="34" charset="0"/>
                  </a:defRPr>
                </a:pPr>
                <a:r>
                  <a:rPr lang="de-CH" b="0" dirty="0" smtClean="0">
                    <a:latin typeface="Calibri" pitchFamily="34" charset="0"/>
                  </a:rPr>
                  <a:t>Million hectares</a:t>
                </a:r>
                <a:endParaRPr lang="de-CH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08243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4607101017682764"/>
          <c:y val="0.33879552205042818"/>
          <c:w val="0.2524950931377995"/>
          <c:h val="0.24591126421026846"/>
        </c:manualLayout>
      </c:layout>
      <c:overlay val="0"/>
      <c:txPr>
        <a:bodyPr/>
        <a:lstStyle/>
        <a:p>
          <a:pPr>
            <a:defRPr>
              <a:latin typeface="Calibri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The ten countries</a:t>
            </a:r>
            <a:r>
              <a:rPr lang="en-GB" sz="2000" baseline="0" dirty="0" smtClean="0">
                <a:latin typeface="Calibri" pitchFamily="34" charset="0"/>
              </a:rPr>
              <a:t> with the largest numbers of organic producers 2014</a:t>
            </a:r>
          </a:p>
          <a:p>
            <a:pPr algn="l">
              <a:defRPr/>
            </a:pPr>
            <a:r>
              <a:rPr lang="en-GB" sz="1200" b="0" baseline="0" dirty="0" smtClean="0">
                <a:latin typeface="Calibri" pitchFamily="34" charset="0"/>
              </a:rPr>
              <a:t>Source: FiBL survey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880555555555555E-2"/>
          <c:y val="1.1290332044220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54547904303"/>
          <c:y val="0.17947111817492761"/>
          <c:w val="0.60528922591041612"/>
          <c:h val="0.69204116935124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Italy</c:v>
                </c:pt>
                <c:pt idx="1">
                  <c:v>Paraguay</c:v>
                </c:pt>
                <c:pt idx="2">
                  <c:v>Peru</c:v>
                </c:pt>
                <c:pt idx="3">
                  <c:v>Turkey</c:v>
                </c:pt>
                <c:pt idx="4">
                  <c:v>Ethiopia (2013)</c:v>
                </c:pt>
                <c:pt idx="5">
                  <c:v>Tanzania (2013)</c:v>
                </c:pt>
                <c:pt idx="6">
                  <c:v>Philippines</c:v>
                </c:pt>
                <c:pt idx="7">
                  <c:v>Mexico (2013)</c:v>
                </c:pt>
                <c:pt idx="8">
                  <c:v>Uganda</c:v>
                </c:pt>
                <c:pt idx="9">
                  <c:v>India (2013)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48662</c:v>
                </c:pt>
                <c:pt idx="1">
                  <c:v>58258</c:v>
                </c:pt>
                <c:pt idx="2">
                  <c:v>65126</c:v>
                </c:pt>
                <c:pt idx="3">
                  <c:v>71472</c:v>
                </c:pt>
                <c:pt idx="4">
                  <c:v>135827</c:v>
                </c:pt>
                <c:pt idx="5">
                  <c:v>148610</c:v>
                </c:pt>
                <c:pt idx="6">
                  <c:v>165974</c:v>
                </c:pt>
                <c:pt idx="7">
                  <c:v>169703</c:v>
                </c:pt>
                <c:pt idx="8">
                  <c:v>190552</c:v>
                </c:pt>
                <c:pt idx="9">
                  <c:v>650000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0354304"/>
        <c:axId val="80358016"/>
      </c:barChart>
      <c:catAx>
        <c:axId val="80354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358016"/>
        <c:crosses val="autoZero"/>
        <c:auto val="1"/>
        <c:lblAlgn val="ctr"/>
        <c:lblOffset val="100"/>
        <c:tickLblSkip val="1"/>
        <c:noMultiLvlLbl val="0"/>
      </c:catAx>
      <c:valAx>
        <c:axId val="80358016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>
                    <a:latin typeface="Calibri" pitchFamily="34" charset="0"/>
                  </a:rPr>
                  <a:t>Number of </a:t>
                </a:r>
                <a:r>
                  <a:rPr lang="en-GB" b="0" baseline="0" dirty="0" smtClean="0">
                    <a:latin typeface="Calibri" pitchFamily="34" charset="0"/>
                  </a:rPr>
                  <a:t>producers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35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0.90203</cdr:x>
      <cdr:y>0</cdr:y>
    </cdr:from>
    <cdr:to>
      <cdr:x>0.99491</cdr:x>
      <cdr:y>0.09708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04856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0.78947</cdr:x>
      <cdr:y>0</cdr:y>
    </cdr:from>
    <cdr:to>
      <cdr:x>0.88611</cdr:x>
      <cdr:y>0.09625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80720" y="-620688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0.91324</cdr:x>
      <cdr:y>0</cdr:y>
    </cdr:from>
    <cdr:to>
      <cdr:x>1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50697" y="-54868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0.91324</cdr:x>
      <cdr:y>0</cdr:y>
    </cdr:from>
    <cdr:to>
      <cdr:x>1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50697" y="-54868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0.84033</cdr:x>
      <cdr:y>0</cdr:y>
    </cdr:from>
    <cdr:to>
      <cdr:x>0.92726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68344" y="-620688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0.86745</cdr:x>
      <cdr:y>0</cdr:y>
    </cdr:from>
    <cdr:to>
      <cdr:x>0.96804</cdr:x>
      <cdr:y>0.09613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40759" y="-764705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0.87596</cdr:x>
      <cdr:y>0</cdr:y>
    </cdr:from>
    <cdr:to>
      <cdr:x>0.96271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09756" y="-621268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0.79095</cdr:x>
      <cdr:y>0</cdr:y>
    </cdr:from>
    <cdr:to>
      <cdr:x>0.87788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7703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0.88146</cdr:x>
      <cdr:y>0.00364</cdr:y>
    </cdr:from>
    <cdr:to>
      <cdr:x>0.96822</cdr:x>
      <cdr:y>0.09606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60060" y="20454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0.911</cdr:x>
      <cdr:y>0</cdr:y>
    </cdr:from>
    <cdr:to>
      <cdr:x>1</cdr:x>
      <cdr:y>0.09152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20559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0.90171</cdr:x>
      <cdr:y>0</cdr:y>
    </cdr:from>
    <cdr:to>
      <cdr:x>0.98839</cdr:x>
      <cdr:y>0.09204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52842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0.88585</cdr:x>
      <cdr:y>0</cdr:y>
    </cdr:from>
    <cdr:to>
      <cdr:x>0.97457</cdr:x>
      <cdr:y>0.09255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0880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0.87805</cdr:x>
      <cdr:y>0</cdr:y>
    </cdr:from>
    <cdr:to>
      <cdr:x>0.96762</cdr:x>
      <cdr:y>0.08697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76864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0.86537</cdr:x>
      <cdr:y>0</cdr:y>
    </cdr:from>
    <cdr:to>
      <cdr:x>0.95088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28384" y="0"/>
          <a:ext cx="793303" cy="519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924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t" anchorCtr="0" compatLnSpc="1">
            <a:prstTxWarp prst="textNoShape">
              <a:avLst/>
            </a:prstTxWarp>
          </a:bodyPr>
          <a:lstStyle>
            <a:lvl1pPr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403" y="0"/>
            <a:ext cx="2962923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t" anchorCtr="0" compatLnSpc="1">
            <a:prstTxWarp prst="textNoShape">
              <a:avLst/>
            </a:prstTxWarp>
          </a:bodyPr>
          <a:lstStyle>
            <a:lvl1pPr algn="r"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A331DE2-6302-4B2D-935A-E590A589AF9B}" type="datetime1">
              <a:rPr lang="de-DE"/>
              <a:pPr>
                <a:defRPr/>
              </a:pPr>
              <a:t>09.02.2016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531"/>
            <a:ext cx="2962924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b" anchorCtr="0" compatLnSpc="1">
            <a:prstTxWarp prst="textNoShape">
              <a:avLst/>
            </a:prstTxWarp>
          </a:bodyPr>
          <a:lstStyle>
            <a:lvl1pPr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403" y="9439531"/>
            <a:ext cx="2962923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b" anchorCtr="0" compatLnSpc="1">
            <a:prstTxWarp prst="textNoShape">
              <a:avLst/>
            </a:prstTxWarp>
          </a:bodyPr>
          <a:lstStyle>
            <a:lvl1pPr algn="r"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9AAA821-03F2-4105-9D3D-E6CC72E671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146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924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t" anchorCtr="0" compatLnSpc="1">
            <a:prstTxWarp prst="textNoShape">
              <a:avLst/>
            </a:prstTxWarp>
          </a:bodyPr>
          <a:lstStyle>
            <a:lvl1pPr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403" y="0"/>
            <a:ext cx="2962923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t" anchorCtr="0" compatLnSpc="1">
            <a:prstTxWarp prst="textNoShape">
              <a:avLst/>
            </a:prstTxWarp>
          </a:bodyPr>
          <a:lstStyle>
            <a:lvl1pPr algn="r"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AE22C85-01DF-4265-92E7-73791190F09D}" type="datetime1">
              <a:rPr lang="de-DE"/>
              <a:pPr>
                <a:defRPr/>
              </a:pPr>
              <a:t>09.02.2016</a:t>
            </a:fld>
            <a:endParaRPr lang="de-CH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74700"/>
            <a:ext cx="4949825" cy="3713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576" y="4721358"/>
            <a:ext cx="4990270" cy="44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531"/>
            <a:ext cx="2962924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b" anchorCtr="0" compatLnSpc="1">
            <a:prstTxWarp prst="textNoShape">
              <a:avLst/>
            </a:prstTxWarp>
          </a:bodyPr>
          <a:lstStyle>
            <a:lvl1pPr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403" y="9439531"/>
            <a:ext cx="2962923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1" tIns="46880" rIns="93761" bIns="46880" numCol="1" anchor="b" anchorCtr="0" compatLnSpc="1">
            <a:prstTxWarp prst="textNoShape">
              <a:avLst/>
            </a:prstTxWarp>
          </a:bodyPr>
          <a:lstStyle>
            <a:lvl1pPr algn="r" defTabSz="931567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F552329-D149-46D8-A6E1-DEE19B321D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6564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74700"/>
            <a:ext cx="4948238" cy="3713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 sz="1800" b="0"/>
          </a:p>
        </p:txBody>
      </p:sp>
      <p:pic>
        <p:nvPicPr>
          <p:cNvPr id="6" name="Bild 19" descr="Claim_FiBL_fr_trans.jpg"/>
          <p:cNvPicPr>
            <a:picLocks noChangeAspect="1"/>
          </p:cNvPicPr>
          <p:nvPr userDrawn="1"/>
        </p:nvPicPr>
        <p:blipFill>
          <a:blip r:embed="rId2"/>
          <a:srcRect l="7843" r="8965" b="13197"/>
          <a:stretch>
            <a:fillRect/>
          </a:stretch>
        </p:blipFill>
        <p:spPr bwMode="auto">
          <a:xfrm>
            <a:off x="419100" y="88900"/>
            <a:ext cx="3771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3" descr="Alfoeldi_FiBLGebaeude_2_0.jpg"/>
          <p:cNvPicPr>
            <a:picLocks noChangeAspect="1"/>
          </p:cNvPicPr>
          <p:nvPr userDrawn="1"/>
        </p:nvPicPr>
        <p:blipFill>
          <a:blip r:embed="rId3"/>
          <a:srcRect r="1421"/>
          <a:stretch>
            <a:fillRect/>
          </a:stretch>
        </p:blipFill>
        <p:spPr bwMode="auto">
          <a:xfrm>
            <a:off x="539750" y="1471613"/>
            <a:ext cx="27622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5" descr="3_Felix_Schaf_Rebberg.jpg"/>
          <p:cNvPicPr>
            <a:picLocks noChangeAspect="1"/>
          </p:cNvPicPr>
          <p:nvPr userDrawn="1"/>
        </p:nvPicPr>
        <p:blipFill>
          <a:blip r:embed="rId4"/>
          <a:srcRect l="40845" r="19672"/>
          <a:stretch>
            <a:fillRect/>
          </a:stretch>
        </p:blipFill>
        <p:spPr bwMode="auto">
          <a:xfrm>
            <a:off x="5689600" y="1466850"/>
            <a:ext cx="11049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5"/>
          <a:srcRect l="23158" r="37373"/>
          <a:stretch>
            <a:fillRect/>
          </a:stretch>
        </p:blipFill>
        <p:spPr bwMode="auto">
          <a:xfrm>
            <a:off x="6856413" y="1462088"/>
            <a:ext cx="11112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6"/>
          <a:srcRect l="3564" r="8337"/>
          <a:stretch>
            <a:fillRect/>
          </a:stretch>
        </p:blipFill>
        <p:spPr bwMode="auto">
          <a:xfrm>
            <a:off x="4529138" y="1466850"/>
            <a:ext cx="10985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18" descr="1_Kohl_23.jpg"/>
          <p:cNvPicPr>
            <a:picLocks noChangeAspect="1"/>
          </p:cNvPicPr>
          <p:nvPr userDrawn="1"/>
        </p:nvPicPr>
        <p:blipFill>
          <a:blip r:embed="rId7"/>
          <a:srcRect l="26460" r="34149"/>
          <a:stretch>
            <a:fillRect/>
          </a:stretch>
        </p:blipFill>
        <p:spPr bwMode="auto">
          <a:xfrm>
            <a:off x="3363913" y="1462088"/>
            <a:ext cx="1104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Bild 1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/>
          <a:stretch/>
        </p:blipFill>
        <p:spPr bwMode="auto">
          <a:xfrm>
            <a:off x="8027989" y="1460163"/>
            <a:ext cx="111601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1818"/>
            <a:ext cx="1997772" cy="1198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77581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699000" y="1477581"/>
            <a:ext cx="3997325" cy="4686152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2628900" y="1477581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9" hasCustomPrompt="1"/>
          </p:nvPr>
        </p:nvSpPr>
        <p:spPr>
          <a:xfrm>
            <a:off x="539751" y="3924863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20" hasCustomPrompt="1"/>
          </p:nvPr>
        </p:nvSpPr>
        <p:spPr>
          <a:xfrm>
            <a:off x="2628900" y="3924863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9114"/>
            <a:ext cx="3993637" cy="4686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702688" y="1469114"/>
            <a:ext cx="3993637" cy="22600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702688" y="3912163"/>
            <a:ext cx="3993637" cy="2260037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C7E3-8779-439D-9BCF-582C8F8063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330201"/>
            <a:ext cx="8251825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633" y="1466850"/>
            <a:ext cx="8150226" cy="4692650"/>
          </a:xfrm>
        </p:spPr>
        <p:txBody>
          <a:bodyPr/>
          <a:lstStyle>
            <a:lvl1pPr>
              <a:buSzPct val="100000"/>
              <a:buFontTx/>
              <a:buNone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2295-A362-4F5A-B0D2-3AA81946BC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172201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B84A-357A-439C-804A-A990B669C8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857999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B546-1DCA-4A88-81B2-9D1700C1CC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DCEA-51E8-4FDA-83A7-F9D4385D76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ADD8-2A63-44F2-A506-03E63A279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9114"/>
            <a:ext cx="2579158" cy="4703086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3200"/>
            <a:ext cx="5403850" cy="4698999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726B-D440-42DE-99FF-7AFB3A4E93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5317"/>
            <a:ext cx="2628000" cy="4696883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23680" y="1469114"/>
            <a:ext cx="2628000" cy="2277386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de-CH" dirty="0" smtClean="0"/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6117167" y="1469114"/>
            <a:ext cx="2578100" cy="4703086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Text oder Bild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3323680" y="3918098"/>
            <a:ext cx="2628000" cy="225410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991-7717-472F-88B9-15C47E1DFD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4649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02000" y="1466850"/>
            <a:ext cx="5379525" cy="47053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95A3-45F9-47F5-A5C2-FC60295171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130A-017D-4A97-80D7-1690E5258B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6850"/>
            <a:ext cx="25876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1246"/>
            <a:ext cx="5403850" cy="2275253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0" y="3922348"/>
            <a:ext cx="5403850" cy="2237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D762-CAE8-4EFD-B265-3F115458F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07B-DFAF-4CA0-BCF1-0575389E3E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24448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3460828" y="3750734"/>
            <a:ext cx="2751505" cy="242570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0CFF-38BD-4B77-89DB-D914DFDBD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43994" y="1123950"/>
            <a:ext cx="5403840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117167" y="1136663"/>
            <a:ext cx="3026833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6117167" y="3751976"/>
            <a:ext cx="3026833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C360-135E-4E2B-97F5-7ED92EF56E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915000" y="3751976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42057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1BDF-7C56-4D0B-8A75-72E75C144F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330201"/>
            <a:ext cx="8159749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6099" y="1130315"/>
            <a:ext cx="8597901" cy="5041885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5809-1B17-4B7E-B8D8-B632BE876C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11666"/>
            <a:ext cx="8229600" cy="727075"/>
          </a:xfrm>
        </p:spPr>
        <p:txBody>
          <a:bodyPr lIns="0" t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3400" y="1475317"/>
            <a:ext cx="3987800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3987800" cy="3958193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400"/>
            </a:lvl1pPr>
            <a:lvl2pPr>
              <a:buSzPct val="100000"/>
              <a:buFont typeface="Arial Black"/>
              <a:buChar char="›"/>
              <a:defRPr sz="2000"/>
            </a:lvl2pPr>
            <a:lvl3pPr>
              <a:buSzPct val="100000"/>
              <a:buFont typeface="Arial Black"/>
              <a:buChar char="›"/>
              <a:defRPr sz="1800"/>
            </a:lvl3pPr>
            <a:lvl4pPr>
              <a:buSzPct val="100000"/>
              <a:buFont typeface="Arial Black"/>
              <a:buChar char="›"/>
              <a:defRPr sz="1600"/>
            </a:lvl4pPr>
            <a:lvl5pPr>
              <a:buSzPct val="100000"/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9000" y="1475317"/>
            <a:ext cx="3997325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000" y="2220912"/>
            <a:ext cx="3997325" cy="3951288"/>
          </a:xfrm>
        </p:spPr>
        <p:txBody>
          <a:bodyPr tIns="0"/>
          <a:lstStyle>
            <a:lvl1pPr>
              <a:buFont typeface="Arial Black"/>
              <a:buChar char="›"/>
              <a:defRPr sz="2400"/>
            </a:lvl1pPr>
            <a:lvl2pPr>
              <a:buFont typeface="Arial Black"/>
              <a:buChar char="›"/>
              <a:defRPr sz="2000"/>
            </a:lvl2pPr>
            <a:lvl3pPr>
              <a:buFont typeface="Arial Black"/>
              <a:buChar char="›"/>
              <a:defRPr sz="1800"/>
            </a:lvl3pPr>
            <a:lvl4pPr>
              <a:buFont typeface="Arial Black"/>
              <a:buChar char="›"/>
              <a:defRPr sz="1600"/>
            </a:lvl4pPr>
            <a:lvl5pPr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A810-F856-41A1-991D-B4001D20E1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3895-2B79-4B2F-BDF9-3282553B5A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8156574" cy="2260037"/>
          </a:xfrm>
        </p:spPr>
        <p:txBody>
          <a:bodyPr vert="horz" lIns="0"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81449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DC94-73FD-4465-AECB-6D5EE99D30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2277386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77386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A1EB-8531-49BE-811C-0A9B624999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bearbeiten</a:t>
            </a:r>
            <a:endParaRPr lang="de-CH" dirty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 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68275" y="6359525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14388" y="6469063"/>
            <a:ext cx="1152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CH" sz="1400" b="0" dirty="0">
                <a:solidFill>
                  <a:srgbClr val="009E7E"/>
                </a:solidFill>
                <a:latin typeface="Arial"/>
                <a:cs typeface="Arial"/>
              </a:rPr>
              <a:t>www.fibl.org</a:t>
            </a:r>
          </a:p>
        </p:txBody>
      </p:sp>
      <p:pic>
        <p:nvPicPr>
          <p:cNvPr id="1032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95263" y="6356350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 10" descr="FiBL cmyk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57163" y="6330950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4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23519"/>
            <a:ext cx="1224135" cy="73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33" r:id="rId12"/>
    <p:sldLayoutId id="2147484817" r:id="rId13"/>
    <p:sldLayoutId id="2147484818" r:id="rId14"/>
    <p:sldLayoutId id="2147484819" r:id="rId15"/>
    <p:sldLayoutId id="2147484820" r:id="rId16"/>
    <p:sldLayoutId id="2147484821" r:id="rId17"/>
    <p:sldLayoutId id="2147484822" r:id="rId18"/>
    <p:sldLayoutId id="2147484823" r:id="rId19"/>
    <p:sldLayoutId id="2147484824" r:id="rId20"/>
    <p:sldLayoutId id="2147484825" r:id="rId21"/>
    <p:sldLayoutId id="2147484826" r:id="rId22"/>
    <p:sldLayoutId id="2147484827" r:id="rId23"/>
    <p:sldLayoutId id="2147484828" r:id="rId24"/>
    <p:sldLayoutId id="2147484829" r:id="rId25"/>
    <p:sldLayoutId id="2147484834" r:id="rId26"/>
    <p:sldLayoutId id="2147484835" r:id="rId2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22263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981075" indent="-2857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238250" indent="-244475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14874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19446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571153" y="3645024"/>
            <a:ext cx="8251825" cy="846666"/>
          </a:xfrm>
        </p:spPr>
        <p:txBody>
          <a:bodyPr>
            <a:normAutofit/>
          </a:bodyPr>
          <a:lstStyle/>
          <a:p>
            <a:r>
              <a:rPr lang="de-CH" dirty="0" smtClean="0"/>
              <a:t>Organic Agriculture Worldwide 2014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590550" y="5445224"/>
            <a:ext cx="8251825" cy="508000"/>
          </a:xfrm>
        </p:spPr>
        <p:txBody>
          <a:bodyPr/>
          <a:lstStyle/>
          <a:p>
            <a:r>
              <a:rPr lang="de-CH" dirty="0" smtClean="0"/>
              <a:t>Julia Lernoud and Helga Willer</a:t>
            </a:r>
          </a:p>
          <a:p>
            <a:r>
              <a:rPr lang="de-CH" dirty="0" smtClean="0"/>
              <a:t>Research Institute </a:t>
            </a:r>
            <a:r>
              <a:rPr lang="de-CH" dirty="0" err="1" smtClean="0"/>
              <a:t>of</a:t>
            </a:r>
            <a:r>
              <a:rPr lang="de-CH" dirty="0" smtClean="0"/>
              <a:t> Organic </a:t>
            </a:r>
            <a:r>
              <a:rPr lang="de-CH" dirty="0" err="1" smtClean="0"/>
              <a:t>Agriculture</a:t>
            </a:r>
            <a:r>
              <a:rPr lang="de-CH" dirty="0" smtClean="0"/>
              <a:t> (FiBL), </a:t>
            </a:r>
            <a:r>
              <a:rPr lang="de-CH" dirty="0"/>
              <a:t>F</a:t>
            </a:r>
            <a:r>
              <a:rPr lang="de-CH" dirty="0" smtClean="0"/>
              <a:t>rick, </a:t>
            </a:r>
            <a:r>
              <a:rPr lang="de-CH" dirty="0" err="1" smtClean="0"/>
              <a:t>Switzerland</a:t>
            </a:r>
            <a:endParaRPr lang="de-CH" dirty="0" smtClean="0"/>
          </a:p>
          <a:p>
            <a:r>
              <a:rPr lang="de-CH" dirty="0" smtClean="0"/>
              <a:t>February 10, 2016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294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1" y="116632"/>
            <a:ext cx="3908301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numbers of organic producers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547571091"/>
              </p:ext>
            </p:extLst>
          </p:nvPr>
        </p:nvGraphicFramePr>
        <p:xfrm>
          <a:off x="0" y="548680"/>
          <a:ext cx="927735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9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2468141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Organic producers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 2"/>
          <p:cNvGraphicFramePr/>
          <p:nvPr>
            <p:extLst>
              <p:ext uri="{D42A27DB-BD31-4B8C-83A1-F6EECF244321}">
                <p14:modId xmlns:p14="http://schemas.microsoft.com/office/powerpoint/2010/main" val="2707296377"/>
              </p:ext>
            </p:extLst>
          </p:nvPr>
        </p:nvGraphicFramePr>
        <p:xfrm>
          <a:off x="251520" y="620688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1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764285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markets for organic food 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 2"/>
          <p:cNvGraphicFramePr/>
          <p:nvPr>
            <p:extLst>
              <p:ext uri="{D42A27DB-BD31-4B8C-83A1-F6EECF244321}">
                <p14:modId xmlns:p14="http://schemas.microsoft.com/office/powerpoint/2010/main" val="1351311753"/>
              </p:ext>
            </p:extLst>
          </p:nvPr>
        </p:nvGraphicFramePr>
        <p:xfrm>
          <a:off x="0" y="548680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2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83629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per capita consumption for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671294543"/>
              </p:ext>
            </p:extLst>
          </p:nvPr>
        </p:nvGraphicFramePr>
        <p:xfrm>
          <a:off x="0" y="548680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3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7" y="19472"/>
            <a:ext cx="4052317" cy="423962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Global market: Distribution of total retail sales value by country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210925319"/>
              </p:ext>
            </p:extLst>
          </p:nvPr>
        </p:nvGraphicFramePr>
        <p:xfrm>
          <a:off x="0" y="620688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9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859952429"/>
              </p:ext>
            </p:extLst>
          </p:nvPr>
        </p:nvGraphicFramePr>
        <p:xfrm>
          <a:off x="611561" y="764705"/>
          <a:ext cx="7886066" cy="54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640" y="379859"/>
            <a:ext cx="6191250" cy="6139855"/>
            <a:chOff x="1331640" y="460073"/>
            <a:chExt cx="6191250" cy="61398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3" t="28704" r="22812" b="11852"/>
            <a:stretch/>
          </p:blipFill>
          <p:spPr bwMode="auto">
            <a:xfrm>
              <a:off x="1331640" y="484878"/>
              <a:ext cx="6191250" cy="611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Bild 10" descr="FiBL cmyk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45139" y="460073"/>
              <a:ext cx="648072" cy="424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3137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eaLnBrk="1" hangingPunct="1">
              <a:buFont typeface="Arial Black" pitchFamily="34" charset="0"/>
              <a:buChar char="›"/>
            </a:pPr>
            <a:r>
              <a:rPr lang="de-DE" altLang="de-DE" sz="1900" b="0" dirty="0" smtClean="0"/>
              <a:t>The Swiss 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Affairs SECO, Berne</a:t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r>
              <a:rPr lang="de-DE" altLang="de-DE" sz="1900" b="0" dirty="0" smtClean="0"/>
              <a:t>International Trade Centre ITC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r>
              <a:rPr lang="de-DE" altLang="de-DE" sz="1900" b="0" dirty="0" smtClean="0"/>
              <a:t>Nürnberg Messe, the organizers of the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BioFach World  Organic Trade Fair</a:t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eaLnBrk="1" hangingPunct="1">
              <a:buFont typeface="Arial Black" pitchFamily="34" charset="0"/>
              <a:buChar char="›"/>
            </a:pPr>
            <a:r>
              <a:rPr lang="de-DE" altLang="de-DE" sz="1900" b="0" dirty="0" smtClean="0"/>
              <a:t>200 experts from all parts of the world contributed to the FiBL-IFOAM survey 2014.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12160" y="3516679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72" y="818025"/>
            <a:ext cx="2176761" cy="11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01" y="2348880"/>
            <a:ext cx="1762759" cy="7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World of Organic Agriculture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14867" r="17931" b="7739"/>
          <a:stretch/>
        </p:blipFill>
        <p:spPr bwMode="auto">
          <a:xfrm>
            <a:off x="5436096" y="1363248"/>
            <a:ext cx="3160028" cy="45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1" y="1636713"/>
            <a:ext cx="3987800" cy="46815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de-CH" dirty="0"/>
              <a:t>The </a:t>
            </a:r>
            <a:r>
              <a:rPr lang="de-CH" dirty="0" smtClean="0"/>
              <a:t>17th </a:t>
            </a:r>
            <a:r>
              <a:rPr lang="de-CH" dirty="0"/>
              <a:t>edition of ‚The World of Organic Agriculture‘, was published by FiBL and </a:t>
            </a:r>
            <a:r>
              <a:rPr lang="de-CH" dirty="0" smtClean="0"/>
              <a:t>IFOAM – Organics International </a:t>
            </a:r>
            <a:r>
              <a:rPr lang="de-CH" dirty="0"/>
              <a:t>in February </a:t>
            </a:r>
            <a:r>
              <a:rPr lang="de-CH" dirty="0" smtClean="0"/>
              <a:t>2016.* </a:t>
            </a:r>
          </a:p>
          <a:p>
            <a:pPr>
              <a:defRPr/>
            </a:pPr>
            <a:endParaRPr lang="de-CH" dirty="0"/>
          </a:p>
          <a:p>
            <a:pPr>
              <a:defRPr/>
            </a:pPr>
            <a:r>
              <a:rPr lang="de-CH" dirty="0"/>
              <a:t>Contents:</a:t>
            </a:r>
          </a:p>
          <a:p>
            <a:pPr lvl="1">
              <a:defRPr/>
            </a:pP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survey</a:t>
            </a:r>
            <a:r>
              <a:rPr lang="de-CH" dirty="0"/>
              <a:t> on </a:t>
            </a:r>
            <a:r>
              <a:rPr lang="de-CH" dirty="0" err="1"/>
              <a:t>organic</a:t>
            </a:r>
            <a:r>
              <a:rPr lang="de-CH" dirty="0"/>
              <a:t> </a:t>
            </a:r>
            <a:r>
              <a:rPr lang="de-CH" dirty="0" err="1"/>
              <a:t>agriculture</a:t>
            </a:r>
            <a:r>
              <a:rPr lang="de-CH" dirty="0"/>
              <a:t> </a:t>
            </a:r>
            <a:r>
              <a:rPr lang="de-CH" dirty="0" err="1"/>
              <a:t>worldwide</a:t>
            </a:r>
            <a:r>
              <a:rPr lang="de-CH" dirty="0"/>
              <a:t>;</a:t>
            </a:r>
          </a:p>
          <a:p>
            <a:pPr lvl="1">
              <a:defRPr/>
            </a:pPr>
            <a:r>
              <a:rPr lang="de-CH" dirty="0"/>
              <a:t>Organic agriculture in the regions and country reports</a:t>
            </a:r>
            <a:r>
              <a:rPr lang="de-CH" dirty="0" smtClean="0"/>
              <a:t>; Australia</a:t>
            </a:r>
            <a:r>
              <a:rPr lang="de-CH" dirty="0"/>
              <a:t>, Canada</a:t>
            </a:r>
            <a:r>
              <a:rPr lang="de-CH" dirty="0" smtClean="0"/>
              <a:t>, </a:t>
            </a:r>
            <a:r>
              <a:rPr lang="de-CH" dirty="0"/>
              <a:t>the Pacific </a:t>
            </a:r>
            <a:r>
              <a:rPr lang="de-CH" dirty="0" smtClean="0"/>
              <a:t>Islands, </a:t>
            </a:r>
            <a:r>
              <a:rPr lang="de-CH" dirty="0"/>
              <a:t>and The United States of America.</a:t>
            </a:r>
          </a:p>
          <a:p>
            <a:pPr lvl="1">
              <a:defRPr/>
            </a:pPr>
            <a:r>
              <a:rPr lang="de-CH" dirty="0"/>
              <a:t>Chapters on the global market, standards &amp; legislations, voluntary standards , PGS, European </a:t>
            </a:r>
            <a:r>
              <a:rPr lang="de-CH" dirty="0" smtClean="0"/>
              <a:t>market, data collection in Thailand and Australia</a:t>
            </a:r>
            <a:endParaRPr lang="de-CH" dirty="0"/>
          </a:p>
          <a:p>
            <a:pPr lvl="1">
              <a:defRPr/>
            </a:pPr>
            <a:r>
              <a:rPr lang="de-CH" dirty="0"/>
              <a:t>Numerous tables and graphs. </a:t>
            </a:r>
            <a:endParaRPr lang="de-CH" dirty="0" smtClean="0"/>
          </a:p>
          <a:p>
            <a:pPr lvl="1">
              <a:defRPr/>
            </a:pPr>
            <a:r>
              <a:rPr lang="de-CH" dirty="0" smtClean="0"/>
              <a:t>New addittions: </a:t>
            </a:r>
            <a:br>
              <a:rPr lang="de-CH" dirty="0" smtClean="0"/>
            </a:br>
            <a:r>
              <a:rPr lang="de-CH" dirty="0" smtClean="0"/>
              <a:t>Better Data: highlights </a:t>
            </a:r>
            <a:r>
              <a:rPr lang="en-GB" dirty="0" smtClean="0"/>
              <a:t>examples </a:t>
            </a:r>
            <a:r>
              <a:rPr lang="en-GB" dirty="0"/>
              <a:t>of how organic </a:t>
            </a:r>
            <a:r>
              <a:rPr lang="en-GB" dirty="0" smtClean="0"/>
              <a:t>market data </a:t>
            </a:r>
            <a:r>
              <a:rPr lang="en-GB" dirty="0"/>
              <a:t>are collected and associated challenges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Commomdity case studies: a section  for the analysis of selected commodities</a:t>
            </a:r>
            <a:endParaRPr lang="de-CH" dirty="0"/>
          </a:p>
          <a:p>
            <a:pPr lvl="1">
              <a:defRPr/>
            </a:pPr>
            <a:r>
              <a:rPr lang="de-CH" dirty="0"/>
              <a:t>The book can be ordered via </a:t>
            </a:r>
            <a:r>
              <a:rPr lang="de-CH" dirty="0" smtClean="0"/>
              <a:t>IFOAM.bio </a:t>
            </a:r>
            <a:r>
              <a:rPr lang="de-CH" dirty="0"/>
              <a:t>and shop.FiBL.org. </a:t>
            </a:r>
          </a:p>
          <a:p>
            <a:pPr lvl="1">
              <a:defRPr/>
            </a:pPr>
            <a:r>
              <a:rPr lang="de-CH" dirty="0"/>
              <a:t>     *Willer, H, Lernoud, J, </a:t>
            </a:r>
            <a:r>
              <a:rPr lang="de-CH" dirty="0" smtClean="0"/>
              <a:t>(eds.) (2016) </a:t>
            </a:r>
            <a:r>
              <a:rPr lang="de-CH" dirty="0"/>
              <a:t>The World of Organic Agriculture. Statistics and Emerging Trends </a:t>
            </a:r>
            <a:r>
              <a:rPr lang="de-CH" dirty="0" smtClean="0"/>
              <a:t>2016. </a:t>
            </a:r>
            <a:r>
              <a:rPr lang="de-CH" dirty="0"/>
              <a:t>FiBL, Frick, and, </a:t>
            </a:r>
            <a:r>
              <a:rPr lang="de-CH" dirty="0" smtClean="0"/>
              <a:t>IFOAM – Organics International, Bonn</a:t>
            </a:r>
          </a:p>
          <a:p>
            <a:pPr lvl="1">
              <a:defRPr/>
            </a:pPr>
            <a:r>
              <a:rPr lang="de-CH" dirty="0"/>
              <a:t>http://www.organic-world.net/yearbook/yearbook-2016.html</a:t>
            </a:r>
          </a:p>
        </p:txBody>
      </p:sp>
    </p:spTree>
    <p:extLst>
      <p:ext uri="{BB962C8B-B14F-4D97-AF65-F5344CB8AC3E}">
        <p14:creationId xmlns:p14="http://schemas.microsoft.com/office/powerpoint/2010/main" val="704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Helga Willer and Julia Lernoud</a:t>
            </a:r>
          </a:p>
          <a:p>
            <a:r>
              <a:rPr lang="de-CH" dirty="0" smtClean="0"/>
              <a:t>Research Institute of Organic Agriculture (FiBL)</a:t>
            </a:r>
          </a:p>
          <a:p>
            <a:r>
              <a:rPr lang="de-CH" dirty="0" smtClean="0"/>
              <a:t>Ackerstrasse 113, 5070 Frick, </a:t>
            </a:r>
            <a:r>
              <a:rPr lang="de-CH" dirty="0" err="1" smtClean="0"/>
              <a:t>Switzerland</a:t>
            </a:r>
            <a:endParaRPr lang="de-CH" dirty="0" smtClean="0"/>
          </a:p>
          <a:p>
            <a:r>
              <a:rPr lang="de-CH" dirty="0" smtClean="0"/>
              <a:t>Tel. +41 79 218 0626, Fax +41 62 865 7273</a:t>
            </a:r>
          </a:p>
          <a:p>
            <a:r>
              <a:rPr lang="de-CH" dirty="0" smtClean="0"/>
              <a:t>helga.willer@fibl.org und julia.lernoud@fibl.org</a:t>
            </a:r>
          </a:p>
          <a:p>
            <a:r>
              <a:rPr lang="de-CH" dirty="0" smtClean="0"/>
              <a:t>www.fibl.org, www.organic-world.net</a:t>
            </a:r>
          </a:p>
          <a:p>
            <a:r>
              <a:rPr lang="de-CH" dirty="0"/>
              <a:t>Willer, Helga </a:t>
            </a:r>
            <a:r>
              <a:rPr lang="de-CH" dirty="0" smtClean="0"/>
              <a:t>and Julia </a:t>
            </a:r>
            <a:r>
              <a:rPr lang="de-CH" dirty="0"/>
              <a:t>Lernoud </a:t>
            </a:r>
            <a:r>
              <a:rPr lang="de-CH" dirty="0" smtClean="0"/>
              <a:t>(Eds.) </a:t>
            </a:r>
            <a:r>
              <a:rPr lang="de-CH" dirty="0"/>
              <a:t>(2016): The World The World of Organic Agriculture. </a:t>
            </a:r>
            <a:r>
              <a:rPr lang="de-CH" dirty="0" err="1"/>
              <a:t>Statistics</a:t>
            </a:r>
            <a:r>
              <a:rPr lang="de-CH" dirty="0"/>
              <a:t> and Emerging Trends 2016. FiBL, Frick </a:t>
            </a:r>
            <a:r>
              <a:rPr lang="de-CH" dirty="0" smtClean="0"/>
              <a:t>and IFOAM </a:t>
            </a:r>
            <a:r>
              <a:rPr lang="de-CH" dirty="0"/>
              <a:t>– Organics International, </a:t>
            </a:r>
            <a:r>
              <a:rPr lang="de-CH" dirty="0" smtClean="0"/>
              <a:t>Bonn</a:t>
            </a:r>
          </a:p>
          <a:p>
            <a:r>
              <a:rPr lang="de-CH" dirty="0"/>
              <a:t>http://www.organic-world.net/yearbook/yearbook-2016.html</a:t>
            </a:r>
          </a:p>
        </p:txBody>
      </p:sp>
    </p:spTree>
    <p:extLst>
      <p:ext uri="{BB962C8B-B14F-4D97-AF65-F5344CB8AC3E}">
        <p14:creationId xmlns:p14="http://schemas.microsoft.com/office/powerpoint/2010/main" val="378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</a:t>
            </a:r>
            <a:r>
              <a:rPr lang="en-GB" sz="10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data </a:t>
            </a: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on organic agriculture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817616"/>
              </p:ext>
            </p:extLst>
          </p:nvPr>
        </p:nvGraphicFramePr>
        <p:xfrm>
          <a:off x="251520" y="764704"/>
          <a:ext cx="8541643" cy="53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81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20269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4154747124"/>
              </p:ext>
            </p:extLst>
          </p:nvPr>
        </p:nvGraphicFramePr>
        <p:xfrm>
          <a:off x="18628" y="621268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7062" y="4614"/>
            <a:ext cx="3764285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Distribution of organic </a:t>
            </a:r>
            <a:r>
              <a:rPr lang="de-CH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agricultural</a:t>
            </a:r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 land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523820890"/>
              </p:ext>
            </p:extLst>
          </p:nvPr>
        </p:nvGraphicFramePr>
        <p:xfrm>
          <a:off x="18593" y="548680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19633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highest shares of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441747511"/>
              </p:ext>
            </p:extLst>
          </p:nvPr>
        </p:nvGraphicFramePr>
        <p:xfrm>
          <a:off x="-31676" y="600234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8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81" y="44624"/>
            <a:ext cx="2972197" cy="279946"/>
          </a:xfrm>
        </p:spPr>
        <p:txBody>
          <a:bodyPr/>
          <a:lstStyle/>
          <a:p>
            <a:r>
              <a:rPr lang="en-GB" sz="1000" dirty="0" smtClean="0">
                <a:solidFill>
                  <a:schemeClr val="bg1"/>
                </a:solidFill>
                <a:effectLst/>
                <a:latin typeface="Calibri"/>
              </a:rPr>
              <a:t>Growth</a:t>
            </a:r>
            <a:r>
              <a:rPr lang="en-GB" sz="1000" baseline="0" dirty="0" smtClean="0">
                <a:solidFill>
                  <a:schemeClr val="bg1"/>
                </a:solidFill>
                <a:effectLst/>
                <a:latin typeface="Calibri"/>
              </a:rPr>
              <a:t> of the organic agricultural land 1999-2012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1246384035"/>
              </p:ext>
            </p:extLst>
          </p:nvPr>
        </p:nvGraphicFramePr>
        <p:xfrm>
          <a:off x="0" y="476672"/>
          <a:ext cx="8913862" cy="568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2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35793" y="25946"/>
            <a:ext cx="4055492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Growth of the organic agricultural land  by continent 1999-2012</a:t>
            </a:r>
            <a:endParaRPr lang="de-CH" dirty="0"/>
          </a:p>
        </p:txBody>
      </p:sp>
      <p:graphicFrame>
        <p:nvGraphicFramePr>
          <p:cNvPr id="6" name="Diagramm 2"/>
          <p:cNvGraphicFramePr/>
          <p:nvPr>
            <p:extLst>
              <p:ext uri="{D42A27DB-BD31-4B8C-83A1-F6EECF244321}">
                <p14:modId xmlns:p14="http://schemas.microsoft.com/office/powerpoint/2010/main" val="3493865454"/>
              </p:ext>
            </p:extLst>
          </p:nvPr>
        </p:nvGraphicFramePr>
        <p:xfrm>
          <a:off x="-8434" y="476672"/>
          <a:ext cx="9152434" cy="564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2846655241"/>
              </p:ext>
            </p:extLst>
          </p:nvPr>
        </p:nvGraphicFramePr>
        <p:xfrm>
          <a:off x="107504" y="620688"/>
          <a:ext cx="8941593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76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35025214"/>
              </p:ext>
            </p:extLst>
          </p:nvPr>
        </p:nvGraphicFramePr>
        <p:xfrm>
          <a:off x="179512" y="40466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BL-Folienmaster-20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olienmaster_2010 [Schreibgeschützt]" id="{85301C92-24E4-4FEC-BF4E-CB424886CD3A}" vid="{C3343EBF-0925-49B8-AC31-A8003FDC9E66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0" ma:contentTypeDescription="Create a new document." ma:contentTypeScope="" ma:versionID="4d686aa3aab60ba32dd8ec7ef0720f76">
  <xsd:schema xmlns:xsd="http://www.w3.org/2001/XMLSchema" xmlns:xs="http://www.w3.org/2001/XMLSchema" xmlns:p="http://schemas.microsoft.com/office/2006/metadata/properties" xmlns:ns2="dd18740c-b141-4d05-9751-e9f3dcf7e76f" targetNamespace="http://schemas.microsoft.com/office/2006/metadata/properties" ma:root="true" ma:fieldsID="d49f98dea3160270d8c50791b0088364" ns2:_="">
    <xsd:import namespace="dd18740c-b141-4d05-9751-e9f3dcf7e76f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</xsd:restriction>
      </xsd:simpleType>
    </xsd:element>
    <xsd:element name="Sprache" ma:index="9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18740c-b141-4d05-9751-e9f3dcf7e76f">Folie</Kategorie>
    <Sprache xmlns="dd18740c-b141-4d05-9751-e9f3dcf7e76f">Englisch</Sprache>
  </documentManagement>
</p:properties>
</file>

<file path=customXml/itemProps1.xml><?xml version="1.0" encoding="utf-8"?>
<ds:datastoreItem xmlns:ds="http://schemas.openxmlformats.org/officeDocument/2006/customXml" ds:itemID="{55578F76-612B-4FC3-BB68-B6145A856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DBECC-DDD0-4751-89B6-B4EBFBAB42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F3A6A-7BA4-4C63-B98E-7549405219C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d18740c-b141-4d05-9751-e9f3dcf7e7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Folienmaster_2010</Template>
  <TotalTime>0</TotalTime>
  <Words>560</Words>
  <Application>Microsoft Office PowerPoint</Application>
  <PresentationFormat>Bildschirmpräsentation (4:3)</PresentationFormat>
  <Paragraphs>90</Paragraphs>
  <Slides>19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FiBL-Folienmaster-2010</vt:lpstr>
      <vt:lpstr>Organic Agriculture Worldwide 2014</vt:lpstr>
      <vt:lpstr>Development of the number of countries with data on organic agriculture</vt:lpstr>
      <vt:lpstr>The ten countries with the largest organic agricultural land 2012</vt:lpstr>
      <vt:lpstr>Distribution of organic agricultural land by region 2012</vt:lpstr>
      <vt:lpstr>The ten countries with the highest shares of organic agricultural land 2012</vt:lpstr>
      <vt:lpstr>Growth of the organic agricultural land 1999-2012</vt:lpstr>
      <vt:lpstr>Growth of the organic agricultural land  by continent 1999-2012</vt:lpstr>
      <vt:lpstr>Growth of the organic agricultural land by continent 2005-2013</vt:lpstr>
      <vt:lpstr>Growth of the organic land by land use type 2004-2013</vt:lpstr>
      <vt:lpstr>The ten countries with the largest numbers of organic producers 2012</vt:lpstr>
      <vt:lpstr>Organic producers by region 2012</vt:lpstr>
      <vt:lpstr>The ten countries with the largest markets for organic food  2012</vt:lpstr>
      <vt:lpstr>The ten countries with the largest per capita consumption for 2012</vt:lpstr>
      <vt:lpstr>Global market: Distribution of total retail sales value by country</vt:lpstr>
      <vt:lpstr>Global market: Distribution of total retail sales value by single markets (total: 47.8 billion) Euros 2013</vt:lpstr>
      <vt:lpstr>PowerPoint-Präsentation</vt:lpstr>
      <vt:lpstr>Acknowledgements</vt:lpstr>
      <vt:lpstr>The World of Organic Agriculture 2016</vt:lpstr>
      <vt:lpstr>Contact</vt:lpstr>
    </vt:vector>
  </TitlesOfParts>
  <Company>FiBL</Company>
  <LinksUpToDate>false</LinksUpToDate>
  <SharedDoc>false</SharedDoc>
  <HyperlinkBase>http://www.fibl.org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Agriculture Worldwide 2014</dc:title>
  <dc:creator>Julia Lernoud and Helga Willer</dc:creator>
  <cp:lastModifiedBy>Jasmin Snigula</cp:lastModifiedBy>
  <cp:revision>35</cp:revision>
  <cp:lastPrinted>2016-02-08T07:03:56Z</cp:lastPrinted>
  <dcterms:created xsi:type="dcterms:W3CDTF">2014-11-26T08:38:21Z</dcterms:created>
  <dcterms:modified xsi:type="dcterms:W3CDTF">2016-02-09T15:05:36Z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  <property fmtid="{D5CDD505-2E9C-101B-9397-08002B2CF9AE}" pid="3" name="TemplateUrl">
    <vt:lpwstr/>
  </property>
  <property fmtid="{D5CDD505-2E9C-101B-9397-08002B2CF9AE}" pid="4" name="Order">
    <vt:r8>3200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